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1.jpg" ContentType="image/jpeg"/>
  <Override PartName="/ppt/media/image12.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8.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9.jpg" ContentType="image/jpeg"/>
  <Override PartName="/ppt/media/image40.jpg" ContentType="image/jpeg"/>
  <Override PartName="/ppt/notesSlides/notesSlide25.xml" ContentType="application/vnd.openxmlformats-officedocument.presentationml.notesSlide+xml"/>
  <Override PartName="/ppt/media/image41.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47.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51.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65.jpg" ContentType="image/jpeg"/>
  <Override PartName="/ppt/media/image66.jpg" ContentType="image/jpe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media/image82.jpg" ContentType="image/jpeg"/>
  <Override PartName="/ppt/notesSlides/notesSlide79.xml" ContentType="application/vnd.openxmlformats-officedocument.presentationml.notesSlide+xml"/>
  <Override PartName="/ppt/media/image83.jpg" ContentType="image/jpeg"/>
  <Override PartName="/ppt/notesSlides/notesSlide80.xml" ContentType="application/vnd.openxmlformats-officedocument.presentationml.notesSlide+xml"/>
  <Override PartName="/ppt/media/image84.jpg" ContentType="image/jpeg"/>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media/image92.jpg" ContentType="image/jpeg"/>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5" r:id="rId2"/>
  </p:sldMasterIdLst>
  <p:notesMasterIdLst>
    <p:notesMasterId r:id="rId136"/>
  </p:notesMasterIdLst>
  <p:handoutMasterIdLst>
    <p:handoutMasterId r:id="rId137"/>
  </p:handoutMasterIdLst>
  <p:sldIdLst>
    <p:sldId id="1226" r:id="rId3"/>
    <p:sldId id="1218" r:id="rId4"/>
    <p:sldId id="1213" r:id="rId5"/>
    <p:sldId id="1254" r:id="rId6"/>
    <p:sldId id="1255" r:id="rId7"/>
    <p:sldId id="1256" r:id="rId8"/>
    <p:sldId id="1257" r:id="rId9"/>
    <p:sldId id="1258" r:id="rId10"/>
    <p:sldId id="1259" r:id="rId11"/>
    <p:sldId id="1270" r:id="rId12"/>
    <p:sldId id="1214" r:id="rId13"/>
    <p:sldId id="1215" r:id="rId14"/>
    <p:sldId id="1216" r:id="rId15"/>
    <p:sldId id="1217" r:id="rId16"/>
    <p:sldId id="1220" r:id="rId17"/>
    <p:sldId id="1221" r:id="rId18"/>
    <p:sldId id="1222" r:id="rId19"/>
    <p:sldId id="1225" r:id="rId20"/>
    <p:sldId id="1284" r:id="rId21"/>
    <p:sldId id="1285" r:id="rId22"/>
    <p:sldId id="1219" r:id="rId23"/>
    <p:sldId id="1047" r:id="rId24"/>
    <p:sldId id="1197" r:id="rId25"/>
    <p:sldId id="1088" r:id="rId26"/>
    <p:sldId id="1089" r:id="rId27"/>
    <p:sldId id="853" r:id="rId28"/>
    <p:sldId id="1227" r:id="rId29"/>
    <p:sldId id="1239" r:id="rId30"/>
    <p:sldId id="1211" r:id="rId31"/>
    <p:sldId id="1127" r:id="rId32"/>
    <p:sldId id="960" r:id="rId33"/>
    <p:sldId id="962" r:id="rId34"/>
    <p:sldId id="821" r:id="rId35"/>
    <p:sldId id="1129" r:id="rId36"/>
    <p:sldId id="848" r:id="rId37"/>
    <p:sldId id="823" r:id="rId38"/>
    <p:sldId id="1130" r:id="rId39"/>
    <p:sldId id="999" r:id="rId40"/>
    <p:sldId id="1060" r:id="rId41"/>
    <p:sldId id="1131" r:id="rId42"/>
    <p:sldId id="959" r:id="rId43"/>
    <p:sldId id="875" r:id="rId44"/>
    <p:sldId id="1132" r:id="rId45"/>
    <p:sldId id="1136" r:id="rId46"/>
    <p:sldId id="1138" r:id="rId47"/>
    <p:sldId id="1150" r:id="rId48"/>
    <p:sldId id="833" r:id="rId49"/>
    <p:sldId id="1065" r:id="rId50"/>
    <p:sldId id="1140" r:id="rId51"/>
    <p:sldId id="1141" r:id="rId52"/>
    <p:sldId id="1142" r:id="rId53"/>
    <p:sldId id="1143" r:id="rId54"/>
    <p:sldId id="1144" r:id="rId55"/>
    <p:sldId id="1145" r:id="rId56"/>
    <p:sldId id="1068" r:id="rId57"/>
    <p:sldId id="1067" r:id="rId58"/>
    <p:sldId id="1069" r:id="rId59"/>
    <p:sldId id="1147" r:id="rId60"/>
    <p:sldId id="1148" r:id="rId61"/>
    <p:sldId id="1149" r:id="rId62"/>
    <p:sldId id="865" r:id="rId63"/>
    <p:sldId id="1269" r:id="rId64"/>
    <p:sldId id="1071" r:id="rId65"/>
    <p:sldId id="849" r:id="rId66"/>
    <p:sldId id="832" r:id="rId67"/>
    <p:sldId id="1128" r:id="rId68"/>
    <p:sldId id="1206" r:id="rId69"/>
    <p:sldId id="1243" r:id="rId70"/>
    <p:sldId id="1244" r:id="rId71"/>
    <p:sldId id="1228" r:id="rId72"/>
    <p:sldId id="1241" r:id="rId73"/>
    <p:sldId id="1231" r:id="rId74"/>
    <p:sldId id="1238" r:id="rId75"/>
    <p:sldId id="825" r:id="rId76"/>
    <p:sldId id="866" r:id="rId77"/>
    <p:sldId id="1202" r:id="rId78"/>
    <p:sldId id="1242" r:id="rId79"/>
    <p:sldId id="1203" r:id="rId80"/>
    <p:sldId id="1198" r:id="rId81"/>
    <p:sldId id="1199" r:id="rId82"/>
    <p:sldId id="1210" r:id="rId83"/>
    <p:sldId id="827" r:id="rId84"/>
    <p:sldId id="1105" r:id="rId85"/>
    <p:sldId id="1106" r:id="rId86"/>
    <p:sldId id="1109" r:id="rId87"/>
    <p:sldId id="1110" r:id="rId88"/>
    <p:sldId id="1111" r:id="rId89"/>
    <p:sldId id="842" r:id="rId90"/>
    <p:sldId id="1248" r:id="rId91"/>
    <p:sldId id="956" r:id="rId92"/>
    <p:sldId id="958" r:id="rId93"/>
    <p:sldId id="957" r:id="rId94"/>
    <p:sldId id="835" r:id="rId95"/>
    <p:sldId id="836" r:id="rId96"/>
    <p:sldId id="843" r:id="rId97"/>
    <p:sldId id="1291" r:id="rId98"/>
    <p:sldId id="1292" r:id="rId99"/>
    <p:sldId id="1290" r:id="rId100"/>
    <p:sldId id="1252" r:id="rId101"/>
    <p:sldId id="1260" r:id="rId102"/>
    <p:sldId id="1286" r:id="rId103"/>
    <p:sldId id="1287" r:id="rId104"/>
    <p:sldId id="1253" r:id="rId105"/>
    <p:sldId id="1261" r:id="rId106"/>
    <p:sldId id="1262" r:id="rId107"/>
    <p:sldId id="1263" r:id="rId108"/>
    <p:sldId id="1266" r:id="rId109"/>
    <p:sldId id="1267" r:id="rId110"/>
    <p:sldId id="1191" r:id="rId111"/>
    <p:sldId id="1268" r:id="rId112"/>
    <p:sldId id="1279" r:id="rId113"/>
    <p:sldId id="1280" r:id="rId114"/>
    <p:sldId id="1281" r:id="rId115"/>
    <p:sldId id="1282" r:id="rId116"/>
    <p:sldId id="1250" r:id="rId117"/>
    <p:sldId id="1251" r:id="rId118"/>
    <p:sldId id="1288" r:id="rId119"/>
    <p:sldId id="1289" r:id="rId120"/>
    <p:sldId id="1245" r:id="rId121"/>
    <p:sldId id="1246" r:id="rId122"/>
    <p:sldId id="1249" r:id="rId123"/>
    <p:sldId id="1247" r:id="rId124"/>
    <p:sldId id="1271" r:id="rId125"/>
    <p:sldId id="1272" r:id="rId126"/>
    <p:sldId id="1273" r:id="rId127"/>
    <p:sldId id="1274" r:id="rId128"/>
    <p:sldId id="1275" r:id="rId129"/>
    <p:sldId id="1276" r:id="rId130"/>
    <p:sldId id="1277" r:id="rId131"/>
    <p:sldId id="1278" r:id="rId132"/>
    <p:sldId id="1293" r:id="rId133"/>
    <p:sldId id="1264" r:id="rId134"/>
    <p:sldId id="1294" r:id="rId135"/>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61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424242"/>
    <a:srgbClr val="00B050"/>
    <a:srgbClr val="F6AB16"/>
    <a:srgbClr val="B0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57299" autoAdjust="0"/>
  </p:normalViewPr>
  <p:slideViewPr>
    <p:cSldViewPr snapToGrid="0" snapToObjects="1">
      <p:cViewPr varScale="1">
        <p:scale>
          <a:sx n="70" d="100"/>
          <a:sy n="70" d="100"/>
        </p:scale>
        <p:origin x="90" y="396"/>
      </p:cViewPr>
      <p:guideLst>
        <p:guide orient="horz" pos="2616"/>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4E7D2-7565-4BB2-9838-3506CEB0ED28}" type="doc">
      <dgm:prSet loTypeId="urn:microsoft.com/office/officeart/2005/8/layout/chevron1" loCatId="process" qsTypeId="urn:microsoft.com/office/officeart/2005/8/quickstyle/simple1" qsCatId="simple" csTypeId="urn:microsoft.com/office/officeart/2005/8/colors/accent1_2" csCatId="accent1" phldr="1"/>
      <dgm:spPr/>
    </dgm:pt>
    <dgm:pt modelId="{697DA56B-D265-479C-9FCD-9DBF258A5CE5}">
      <dgm:prSet phldrT="[Text]" custT="1"/>
      <dgm:spPr>
        <a:solidFill>
          <a:schemeClr val="accent6">
            <a:lumMod val="75000"/>
          </a:schemeClr>
        </a:solidFill>
        <a:ln>
          <a:solidFill>
            <a:schemeClr val="tx1"/>
          </a:solidFill>
        </a:ln>
      </dgm:spPr>
      <dgm:t>
        <a:bodyPr/>
        <a:lstStyle/>
        <a:p>
          <a:pPr algn="ctr"/>
          <a:r>
            <a:rPr lang="en-US" sz="2400" dirty="0" smtClean="0">
              <a:solidFill>
                <a:schemeClr val="tx1"/>
              </a:solidFill>
            </a:rPr>
            <a:t>NAD27</a:t>
          </a:r>
          <a:endParaRPr lang="en-US" sz="2000" dirty="0">
            <a:solidFill>
              <a:schemeClr val="tx1"/>
            </a:solidFill>
          </a:endParaRPr>
        </a:p>
      </dgm:t>
    </dgm:pt>
    <dgm:pt modelId="{D2D55A34-5519-4579-906C-D4ED5D443770}" type="parTrans" cxnId="{F7B1D737-F1FA-498E-BB9B-4A22DC8E5553}">
      <dgm:prSet/>
      <dgm:spPr/>
      <dgm:t>
        <a:bodyPr/>
        <a:lstStyle/>
        <a:p>
          <a:pPr algn="ctr"/>
          <a:endParaRPr lang="en-US"/>
        </a:p>
      </dgm:t>
    </dgm:pt>
    <dgm:pt modelId="{C9661E72-7B6A-4DF4-A65E-C2E052618C17}" type="sibTrans" cxnId="{F7B1D737-F1FA-498E-BB9B-4A22DC8E5553}">
      <dgm:prSet/>
      <dgm:spPr/>
      <dgm:t>
        <a:bodyPr/>
        <a:lstStyle/>
        <a:p>
          <a:pPr algn="ctr"/>
          <a:endParaRPr lang="en-US"/>
        </a:p>
      </dgm:t>
    </dgm:pt>
    <dgm:pt modelId="{E081A86D-12A8-41E3-A3BE-C671A52D9376}">
      <dgm:prSet phldrT="[Text]" custT="1"/>
      <dgm:spPr>
        <a:solidFill>
          <a:srgbClr val="FBF616"/>
        </a:solidFill>
        <a:ln>
          <a:solidFill>
            <a:schemeClr val="tx1"/>
          </a:solidFill>
        </a:ln>
      </dgm:spPr>
      <dgm:t>
        <a:bodyPr/>
        <a:lstStyle/>
        <a:p>
          <a:pPr algn="ctr"/>
          <a:r>
            <a:rPr lang="en-US" sz="2400" dirty="0" smtClean="0">
              <a:solidFill>
                <a:schemeClr val="tx1"/>
              </a:solidFill>
            </a:rPr>
            <a:t>NAD83 (1986)</a:t>
          </a:r>
          <a:endParaRPr lang="en-US" sz="2400" dirty="0">
            <a:solidFill>
              <a:schemeClr val="tx1"/>
            </a:solidFill>
          </a:endParaRPr>
        </a:p>
      </dgm:t>
    </dgm:pt>
    <dgm:pt modelId="{424BE90C-FA10-4EA6-A936-F75E800E373F}" type="parTrans" cxnId="{A0FF9B40-4C4B-4D21-8B41-F2E5C02E7955}">
      <dgm:prSet/>
      <dgm:spPr/>
      <dgm:t>
        <a:bodyPr/>
        <a:lstStyle/>
        <a:p>
          <a:pPr algn="ctr"/>
          <a:endParaRPr lang="en-US"/>
        </a:p>
      </dgm:t>
    </dgm:pt>
    <dgm:pt modelId="{E945B78C-AC2B-4E2B-991B-F30033E0A5D2}" type="sibTrans" cxnId="{A0FF9B40-4C4B-4D21-8B41-F2E5C02E7955}">
      <dgm:prSet/>
      <dgm:spPr/>
      <dgm:t>
        <a:bodyPr/>
        <a:lstStyle/>
        <a:p>
          <a:pPr algn="ctr"/>
          <a:endParaRPr lang="en-US"/>
        </a:p>
      </dgm:t>
    </dgm:pt>
    <dgm:pt modelId="{5B15CA0A-F019-42B4-860D-EECB53E6E161}">
      <dgm:prSet phldrT="[Text]" custT="1"/>
      <dgm:spPr>
        <a:solidFill>
          <a:schemeClr val="accent3"/>
        </a:solidFill>
        <a:ln>
          <a:solidFill>
            <a:schemeClr val="tx1"/>
          </a:solidFill>
        </a:ln>
      </dgm:spPr>
      <dgm:t>
        <a:bodyPr/>
        <a:lstStyle/>
        <a:p>
          <a:pPr algn="ctr"/>
          <a:endParaRPr lang="en-US" sz="2000" dirty="0">
            <a:solidFill>
              <a:schemeClr val="tx1"/>
            </a:solidFill>
          </a:endParaRPr>
        </a:p>
      </dgm:t>
    </dgm:pt>
    <dgm:pt modelId="{2BE7C007-60A3-4C05-AC6F-CF0B729AFC32}" type="parTrans" cxnId="{97AB65F2-35BA-4CEA-A3D7-64235955DD5C}">
      <dgm:prSet/>
      <dgm:spPr/>
      <dgm:t>
        <a:bodyPr/>
        <a:lstStyle/>
        <a:p>
          <a:pPr algn="ctr"/>
          <a:endParaRPr lang="en-US"/>
        </a:p>
      </dgm:t>
    </dgm:pt>
    <dgm:pt modelId="{E719348E-B54A-4036-AF7B-3D4FD2A6C88D}" type="sibTrans" cxnId="{97AB65F2-35BA-4CEA-A3D7-64235955DD5C}">
      <dgm:prSet/>
      <dgm:spPr/>
      <dgm:t>
        <a:bodyPr/>
        <a:lstStyle/>
        <a:p>
          <a:pPr algn="ctr"/>
          <a:endParaRPr lang="en-US"/>
        </a:p>
      </dgm:t>
    </dgm:pt>
    <dgm:pt modelId="{18C9A2AD-D228-4102-91BA-739599C05699}">
      <dgm:prSet phldrT="[Text]" custT="1"/>
      <dgm:spPr>
        <a:solidFill>
          <a:schemeClr val="accent6"/>
        </a:solidFill>
        <a:ln>
          <a:solidFill>
            <a:schemeClr val="tx1"/>
          </a:solidFill>
        </a:ln>
      </dgm:spPr>
      <dgm:t>
        <a:bodyPr/>
        <a:lstStyle/>
        <a:p>
          <a:pPr algn="ctr"/>
          <a:endParaRPr lang="en-US" sz="2000" dirty="0">
            <a:solidFill>
              <a:schemeClr val="tx1"/>
            </a:solidFill>
          </a:endParaRPr>
        </a:p>
      </dgm:t>
    </dgm:pt>
    <dgm:pt modelId="{CF65A571-A390-4737-9AF4-6A572D42D518}" type="parTrans" cxnId="{4EF50818-E815-49E5-8B4E-BCB30CD67757}">
      <dgm:prSet/>
      <dgm:spPr/>
      <dgm:t>
        <a:bodyPr/>
        <a:lstStyle/>
        <a:p>
          <a:pPr algn="ctr"/>
          <a:endParaRPr lang="en-US"/>
        </a:p>
      </dgm:t>
    </dgm:pt>
    <dgm:pt modelId="{7E8DD8E3-839F-4326-9B80-0BBD08E66360}" type="sibTrans" cxnId="{4EF50818-E815-49E5-8B4E-BCB30CD67757}">
      <dgm:prSet/>
      <dgm:spPr/>
      <dgm:t>
        <a:bodyPr/>
        <a:lstStyle/>
        <a:p>
          <a:pPr algn="ctr"/>
          <a:endParaRPr lang="en-US"/>
        </a:p>
      </dgm:t>
    </dgm:pt>
    <dgm:pt modelId="{32CC5A6A-BB3C-4D25-88E8-8C890926075F}">
      <dgm:prSet phldrT="[Text]" custT="1"/>
      <dgm:spPr>
        <a:solidFill>
          <a:schemeClr val="accent1">
            <a:lumMod val="60000"/>
            <a:lumOff val="40000"/>
          </a:schemeClr>
        </a:solidFill>
        <a:ln>
          <a:solidFill>
            <a:schemeClr val="tx1"/>
          </a:solidFill>
        </a:ln>
      </dgm:spPr>
      <dgm:t>
        <a:bodyPr/>
        <a:lstStyle/>
        <a:p>
          <a:pPr algn="ctr"/>
          <a:r>
            <a:rPr lang="en-US" sz="2400" dirty="0" smtClean="0">
              <a:solidFill>
                <a:schemeClr val="tx1"/>
              </a:solidFill>
            </a:rPr>
            <a:t>NAD83 (2011)</a:t>
          </a:r>
          <a:endParaRPr lang="en-US" sz="2400" dirty="0">
            <a:solidFill>
              <a:schemeClr val="tx1"/>
            </a:solidFill>
          </a:endParaRPr>
        </a:p>
      </dgm:t>
    </dgm:pt>
    <dgm:pt modelId="{AE92E2C1-3018-4F52-835E-E3DCD70A21DD}" type="parTrans" cxnId="{B1DC1CA8-9048-45A0-A71D-115CA84BB9D5}">
      <dgm:prSet/>
      <dgm:spPr/>
      <dgm:t>
        <a:bodyPr/>
        <a:lstStyle/>
        <a:p>
          <a:endParaRPr lang="en-US"/>
        </a:p>
      </dgm:t>
    </dgm:pt>
    <dgm:pt modelId="{B42ECEE3-B9FC-42CE-BBF9-B8CC31FE7770}" type="sibTrans" cxnId="{B1DC1CA8-9048-45A0-A71D-115CA84BB9D5}">
      <dgm:prSet/>
      <dgm:spPr/>
      <dgm:t>
        <a:bodyPr/>
        <a:lstStyle/>
        <a:p>
          <a:endParaRPr lang="en-US"/>
        </a:p>
      </dgm:t>
    </dgm:pt>
    <dgm:pt modelId="{8C340ED1-C2C0-4ABE-ADC7-48616CAEC23E}" type="pres">
      <dgm:prSet presAssocID="{4664E7D2-7565-4BB2-9838-3506CEB0ED28}" presName="Name0" presStyleCnt="0">
        <dgm:presLayoutVars>
          <dgm:dir/>
          <dgm:animLvl val="lvl"/>
          <dgm:resizeHandles val="exact"/>
        </dgm:presLayoutVars>
      </dgm:prSet>
      <dgm:spPr/>
    </dgm:pt>
    <dgm:pt modelId="{A0E98B29-CCF6-4268-BB6E-5CE7A9501B0A}" type="pres">
      <dgm:prSet presAssocID="{697DA56B-D265-479C-9FCD-9DBF258A5CE5}" presName="parTxOnly" presStyleLbl="node1" presStyleIdx="0" presStyleCnt="5">
        <dgm:presLayoutVars>
          <dgm:chMax val="0"/>
          <dgm:chPref val="0"/>
          <dgm:bulletEnabled val="1"/>
        </dgm:presLayoutVars>
      </dgm:prSet>
      <dgm:spPr/>
      <dgm:t>
        <a:bodyPr/>
        <a:lstStyle/>
        <a:p>
          <a:endParaRPr lang="en-US"/>
        </a:p>
      </dgm:t>
    </dgm:pt>
    <dgm:pt modelId="{E4B42393-0DD7-4FC3-9B3B-55AEDA1FDF2B}" type="pres">
      <dgm:prSet presAssocID="{C9661E72-7B6A-4DF4-A65E-C2E052618C17}" presName="parTxOnlySpace" presStyleCnt="0"/>
      <dgm:spPr/>
    </dgm:pt>
    <dgm:pt modelId="{5EB6A662-EB0A-4387-A904-8C06F2F50B26}" type="pres">
      <dgm:prSet presAssocID="{18C9A2AD-D228-4102-91BA-739599C05699}" presName="parTxOnly" presStyleLbl="node1" presStyleIdx="1" presStyleCnt="5">
        <dgm:presLayoutVars>
          <dgm:chMax val="0"/>
          <dgm:chPref val="0"/>
          <dgm:bulletEnabled val="1"/>
        </dgm:presLayoutVars>
      </dgm:prSet>
      <dgm:spPr/>
      <dgm:t>
        <a:bodyPr/>
        <a:lstStyle/>
        <a:p>
          <a:endParaRPr lang="en-US"/>
        </a:p>
      </dgm:t>
    </dgm:pt>
    <dgm:pt modelId="{489CD689-E811-4738-B97C-B51019F9A09F}" type="pres">
      <dgm:prSet presAssocID="{7E8DD8E3-839F-4326-9B80-0BBD08E66360}" presName="parTxOnlySpace" presStyleCnt="0"/>
      <dgm:spPr/>
    </dgm:pt>
    <dgm:pt modelId="{F52C1901-4091-46C2-906D-20AAC097A5D4}" type="pres">
      <dgm:prSet presAssocID="{E081A86D-12A8-41E3-A3BE-C671A52D9376}" presName="parTxOnly" presStyleLbl="node1" presStyleIdx="2" presStyleCnt="5">
        <dgm:presLayoutVars>
          <dgm:chMax val="0"/>
          <dgm:chPref val="0"/>
          <dgm:bulletEnabled val="1"/>
        </dgm:presLayoutVars>
      </dgm:prSet>
      <dgm:spPr/>
      <dgm:t>
        <a:bodyPr/>
        <a:lstStyle/>
        <a:p>
          <a:endParaRPr lang="en-US"/>
        </a:p>
      </dgm:t>
    </dgm:pt>
    <dgm:pt modelId="{0C7CD711-91B9-4A62-8607-DA28AFEDB362}" type="pres">
      <dgm:prSet presAssocID="{E945B78C-AC2B-4E2B-991B-F30033E0A5D2}" presName="parTxOnlySpace" presStyleCnt="0"/>
      <dgm:spPr/>
    </dgm:pt>
    <dgm:pt modelId="{EEFC2EA2-6546-43E5-98DA-C18A1D58B2B3}" type="pres">
      <dgm:prSet presAssocID="{5B15CA0A-F019-42B4-860D-EECB53E6E161}" presName="parTxOnly" presStyleLbl="node1" presStyleIdx="3" presStyleCnt="5">
        <dgm:presLayoutVars>
          <dgm:chMax val="0"/>
          <dgm:chPref val="0"/>
          <dgm:bulletEnabled val="1"/>
        </dgm:presLayoutVars>
      </dgm:prSet>
      <dgm:spPr/>
      <dgm:t>
        <a:bodyPr/>
        <a:lstStyle/>
        <a:p>
          <a:endParaRPr lang="en-US"/>
        </a:p>
      </dgm:t>
    </dgm:pt>
    <dgm:pt modelId="{4BB48F1D-A757-48EE-8A3D-F1D5F0ECF9B8}" type="pres">
      <dgm:prSet presAssocID="{E719348E-B54A-4036-AF7B-3D4FD2A6C88D}" presName="parTxOnlySpace" presStyleCnt="0"/>
      <dgm:spPr/>
    </dgm:pt>
    <dgm:pt modelId="{EA8B618A-6C09-44E5-AB5B-53F19DF4A409}" type="pres">
      <dgm:prSet presAssocID="{32CC5A6A-BB3C-4D25-88E8-8C890926075F}" presName="parTxOnly" presStyleLbl="node1" presStyleIdx="4" presStyleCnt="5">
        <dgm:presLayoutVars>
          <dgm:chMax val="0"/>
          <dgm:chPref val="0"/>
          <dgm:bulletEnabled val="1"/>
        </dgm:presLayoutVars>
      </dgm:prSet>
      <dgm:spPr/>
      <dgm:t>
        <a:bodyPr/>
        <a:lstStyle/>
        <a:p>
          <a:endParaRPr lang="en-US"/>
        </a:p>
      </dgm:t>
    </dgm:pt>
  </dgm:ptLst>
  <dgm:cxnLst>
    <dgm:cxn modelId="{B1DC1CA8-9048-45A0-A71D-115CA84BB9D5}" srcId="{4664E7D2-7565-4BB2-9838-3506CEB0ED28}" destId="{32CC5A6A-BB3C-4D25-88E8-8C890926075F}" srcOrd="4" destOrd="0" parTransId="{AE92E2C1-3018-4F52-835E-E3DCD70A21DD}" sibTransId="{B42ECEE3-B9FC-42CE-BBF9-B8CC31FE7770}"/>
    <dgm:cxn modelId="{CC9B4886-0711-44D0-A33B-EB3CB64B4AC4}" type="presOf" srcId="{5B15CA0A-F019-42B4-860D-EECB53E6E161}" destId="{EEFC2EA2-6546-43E5-98DA-C18A1D58B2B3}" srcOrd="0" destOrd="0" presId="urn:microsoft.com/office/officeart/2005/8/layout/chevron1"/>
    <dgm:cxn modelId="{A0FF9B40-4C4B-4D21-8B41-F2E5C02E7955}" srcId="{4664E7D2-7565-4BB2-9838-3506CEB0ED28}" destId="{E081A86D-12A8-41E3-A3BE-C671A52D9376}" srcOrd="2" destOrd="0" parTransId="{424BE90C-FA10-4EA6-A936-F75E800E373F}" sibTransId="{E945B78C-AC2B-4E2B-991B-F30033E0A5D2}"/>
    <dgm:cxn modelId="{17DA7143-FF16-46BB-8BBB-6866A1FD94E8}" type="presOf" srcId="{18C9A2AD-D228-4102-91BA-739599C05699}" destId="{5EB6A662-EB0A-4387-A904-8C06F2F50B26}" srcOrd="0" destOrd="0" presId="urn:microsoft.com/office/officeart/2005/8/layout/chevron1"/>
    <dgm:cxn modelId="{4EF50818-E815-49E5-8B4E-BCB30CD67757}" srcId="{4664E7D2-7565-4BB2-9838-3506CEB0ED28}" destId="{18C9A2AD-D228-4102-91BA-739599C05699}" srcOrd="1" destOrd="0" parTransId="{CF65A571-A390-4737-9AF4-6A572D42D518}" sibTransId="{7E8DD8E3-839F-4326-9B80-0BBD08E66360}"/>
    <dgm:cxn modelId="{47FA6632-677F-40E2-A6BE-6E0F7533838B}" type="presOf" srcId="{4664E7D2-7565-4BB2-9838-3506CEB0ED28}" destId="{8C340ED1-C2C0-4ABE-ADC7-48616CAEC23E}" srcOrd="0" destOrd="0" presId="urn:microsoft.com/office/officeart/2005/8/layout/chevron1"/>
    <dgm:cxn modelId="{0BC3B11B-C92D-4366-ADD9-3D454D12C315}" type="presOf" srcId="{E081A86D-12A8-41E3-A3BE-C671A52D9376}" destId="{F52C1901-4091-46C2-906D-20AAC097A5D4}" srcOrd="0" destOrd="0" presId="urn:microsoft.com/office/officeart/2005/8/layout/chevron1"/>
    <dgm:cxn modelId="{69C6E5C0-3753-4BDE-8B3F-38A9782A1D9F}" type="presOf" srcId="{32CC5A6A-BB3C-4D25-88E8-8C890926075F}" destId="{EA8B618A-6C09-44E5-AB5B-53F19DF4A409}" srcOrd="0" destOrd="0" presId="urn:microsoft.com/office/officeart/2005/8/layout/chevron1"/>
    <dgm:cxn modelId="{97AB65F2-35BA-4CEA-A3D7-64235955DD5C}" srcId="{4664E7D2-7565-4BB2-9838-3506CEB0ED28}" destId="{5B15CA0A-F019-42B4-860D-EECB53E6E161}" srcOrd="3" destOrd="0" parTransId="{2BE7C007-60A3-4C05-AC6F-CF0B729AFC32}" sibTransId="{E719348E-B54A-4036-AF7B-3D4FD2A6C88D}"/>
    <dgm:cxn modelId="{FD38F3FF-B13A-4972-A7C3-B9E04E5DC869}" type="presOf" srcId="{697DA56B-D265-479C-9FCD-9DBF258A5CE5}" destId="{A0E98B29-CCF6-4268-BB6E-5CE7A9501B0A}" srcOrd="0" destOrd="0" presId="urn:microsoft.com/office/officeart/2005/8/layout/chevron1"/>
    <dgm:cxn modelId="{F7B1D737-F1FA-498E-BB9B-4A22DC8E5553}" srcId="{4664E7D2-7565-4BB2-9838-3506CEB0ED28}" destId="{697DA56B-D265-479C-9FCD-9DBF258A5CE5}" srcOrd="0" destOrd="0" parTransId="{D2D55A34-5519-4579-906C-D4ED5D443770}" sibTransId="{C9661E72-7B6A-4DF4-A65E-C2E052618C17}"/>
    <dgm:cxn modelId="{486FFFDD-813A-4F3F-8038-71C6ACF90D99}" type="presParOf" srcId="{8C340ED1-C2C0-4ABE-ADC7-48616CAEC23E}" destId="{A0E98B29-CCF6-4268-BB6E-5CE7A9501B0A}" srcOrd="0" destOrd="0" presId="urn:microsoft.com/office/officeart/2005/8/layout/chevron1"/>
    <dgm:cxn modelId="{68B1095F-D24C-4DDE-85BA-AD1175DFE4DB}" type="presParOf" srcId="{8C340ED1-C2C0-4ABE-ADC7-48616CAEC23E}" destId="{E4B42393-0DD7-4FC3-9B3B-55AEDA1FDF2B}" srcOrd="1" destOrd="0" presId="urn:microsoft.com/office/officeart/2005/8/layout/chevron1"/>
    <dgm:cxn modelId="{58FE6A29-627E-4417-846E-5D087658ECA6}" type="presParOf" srcId="{8C340ED1-C2C0-4ABE-ADC7-48616CAEC23E}" destId="{5EB6A662-EB0A-4387-A904-8C06F2F50B26}" srcOrd="2" destOrd="0" presId="urn:microsoft.com/office/officeart/2005/8/layout/chevron1"/>
    <dgm:cxn modelId="{CC5792CF-55F2-49E7-BA16-21574D23AC2C}" type="presParOf" srcId="{8C340ED1-C2C0-4ABE-ADC7-48616CAEC23E}" destId="{489CD689-E811-4738-B97C-B51019F9A09F}" srcOrd="3" destOrd="0" presId="urn:microsoft.com/office/officeart/2005/8/layout/chevron1"/>
    <dgm:cxn modelId="{A043D51C-6A2D-4A23-BEB9-2343B93EA87D}" type="presParOf" srcId="{8C340ED1-C2C0-4ABE-ADC7-48616CAEC23E}" destId="{F52C1901-4091-46C2-906D-20AAC097A5D4}" srcOrd="4" destOrd="0" presId="urn:microsoft.com/office/officeart/2005/8/layout/chevron1"/>
    <dgm:cxn modelId="{62263AEC-0FA4-4DCA-ABFC-76203B2F2C8B}" type="presParOf" srcId="{8C340ED1-C2C0-4ABE-ADC7-48616CAEC23E}" destId="{0C7CD711-91B9-4A62-8607-DA28AFEDB362}" srcOrd="5" destOrd="0" presId="urn:microsoft.com/office/officeart/2005/8/layout/chevron1"/>
    <dgm:cxn modelId="{018ACBF5-8234-4C14-9DF0-59A21FC123BD}" type="presParOf" srcId="{8C340ED1-C2C0-4ABE-ADC7-48616CAEC23E}" destId="{EEFC2EA2-6546-43E5-98DA-C18A1D58B2B3}" srcOrd="6" destOrd="0" presId="urn:microsoft.com/office/officeart/2005/8/layout/chevron1"/>
    <dgm:cxn modelId="{CFEFCF28-BE64-4B48-82E3-53A210C21E57}" type="presParOf" srcId="{8C340ED1-C2C0-4ABE-ADC7-48616CAEC23E}" destId="{4BB48F1D-A757-48EE-8A3D-F1D5F0ECF9B8}" srcOrd="7" destOrd="0" presId="urn:microsoft.com/office/officeart/2005/8/layout/chevron1"/>
    <dgm:cxn modelId="{51A42D85-2422-44DF-98DB-F43D46ED3C2C}" type="presParOf" srcId="{8C340ED1-C2C0-4ABE-ADC7-48616CAEC23E}" destId="{EA8B618A-6C09-44E5-AB5B-53F19DF4A40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98B29-CCF6-4268-BB6E-5CE7A9501B0A}">
      <dsp:nvSpPr>
        <dsp:cNvPr id="0" name=""/>
        <dsp:cNvSpPr/>
      </dsp:nvSpPr>
      <dsp:spPr>
        <a:xfrm>
          <a:off x="2156" y="375471"/>
          <a:ext cx="1919394" cy="767757"/>
        </a:xfrm>
        <a:prstGeom prst="chevron">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NAD27</a:t>
          </a:r>
          <a:endParaRPr lang="en-US" sz="2000" kern="1200" dirty="0">
            <a:solidFill>
              <a:schemeClr val="tx1"/>
            </a:solidFill>
          </a:endParaRPr>
        </a:p>
      </dsp:txBody>
      <dsp:txXfrm>
        <a:off x="386035" y="375471"/>
        <a:ext cx="1151637" cy="767757"/>
      </dsp:txXfrm>
    </dsp:sp>
    <dsp:sp modelId="{5EB6A662-EB0A-4387-A904-8C06F2F50B26}">
      <dsp:nvSpPr>
        <dsp:cNvPr id="0" name=""/>
        <dsp:cNvSpPr/>
      </dsp:nvSpPr>
      <dsp:spPr>
        <a:xfrm>
          <a:off x="1729611" y="375471"/>
          <a:ext cx="1919394" cy="767757"/>
        </a:xfrm>
        <a:prstGeom prst="chevron">
          <a:avLst/>
        </a:prstGeom>
        <a:solidFill>
          <a:schemeClr val="accent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2113490" y="375471"/>
        <a:ext cx="1151637" cy="767757"/>
      </dsp:txXfrm>
    </dsp:sp>
    <dsp:sp modelId="{F52C1901-4091-46C2-906D-20AAC097A5D4}">
      <dsp:nvSpPr>
        <dsp:cNvPr id="0" name=""/>
        <dsp:cNvSpPr/>
      </dsp:nvSpPr>
      <dsp:spPr>
        <a:xfrm>
          <a:off x="3457067" y="375471"/>
          <a:ext cx="1919394" cy="767757"/>
        </a:xfrm>
        <a:prstGeom prst="chevron">
          <a:avLst/>
        </a:prstGeom>
        <a:solidFill>
          <a:srgbClr val="FBF61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NAD83 (1986)</a:t>
          </a:r>
          <a:endParaRPr lang="en-US" sz="2400" kern="1200" dirty="0">
            <a:solidFill>
              <a:schemeClr val="tx1"/>
            </a:solidFill>
          </a:endParaRPr>
        </a:p>
      </dsp:txBody>
      <dsp:txXfrm>
        <a:off x="3840946" y="375471"/>
        <a:ext cx="1151637" cy="767757"/>
      </dsp:txXfrm>
    </dsp:sp>
    <dsp:sp modelId="{EEFC2EA2-6546-43E5-98DA-C18A1D58B2B3}">
      <dsp:nvSpPr>
        <dsp:cNvPr id="0" name=""/>
        <dsp:cNvSpPr/>
      </dsp:nvSpPr>
      <dsp:spPr>
        <a:xfrm>
          <a:off x="5184522" y="375471"/>
          <a:ext cx="1919394" cy="767757"/>
        </a:xfrm>
        <a:prstGeom prst="chevron">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dirty="0">
            <a:solidFill>
              <a:schemeClr val="tx1"/>
            </a:solidFill>
          </a:endParaRPr>
        </a:p>
      </dsp:txBody>
      <dsp:txXfrm>
        <a:off x="5568401" y="375471"/>
        <a:ext cx="1151637" cy="767757"/>
      </dsp:txXfrm>
    </dsp:sp>
    <dsp:sp modelId="{EA8B618A-6C09-44E5-AB5B-53F19DF4A409}">
      <dsp:nvSpPr>
        <dsp:cNvPr id="0" name=""/>
        <dsp:cNvSpPr/>
      </dsp:nvSpPr>
      <dsp:spPr>
        <a:xfrm>
          <a:off x="6911977" y="375471"/>
          <a:ext cx="1919394" cy="767757"/>
        </a:xfrm>
        <a:prstGeom prst="chevron">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NAD83 (2011)</a:t>
          </a:r>
          <a:endParaRPr lang="en-US" sz="2400" kern="1200" dirty="0">
            <a:solidFill>
              <a:schemeClr val="tx1"/>
            </a:solidFill>
          </a:endParaRPr>
        </a:p>
      </dsp:txBody>
      <dsp:txXfrm>
        <a:off x="7295856" y="375471"/>
        <a:ext cx="1151637" cy="7677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11/08/2019</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-First,</a:t>
            </a:r>
            <a:r>
              <a:rPr lang="en-US" baseline="0" dirty="0" smtClean="0"/>
              <a:t> thanks for allowing NGS to be a part of this meeting.</a:t>
            </a:r>
          </a:p>
          <a:p>
            <a:r>
              <a:rPr lang="en-US" baseline="0" dirty="0" smtClean="0"/>
              <a:t>-We’re aware that USACE has some folks who have a really good handle on this, we appreciate that you let us present today.</a:t>
            </a:r>
          </a:p>
          <a:p>
            <a:endParaRPr lang="en-US" baseline="0" dirty="0" smtClean="0"/>
          </a:p>
          <a:p>
            <a:r>
              <a:rPr lang="en-US" dirty="0" smtClean="0"/>
              <a:t>-In a world</a:t>
            </a:r>
            <a:r>
              <a:rPr lang="en-US" baseline="0" dirty="0" smtClean="0"/>
              <a:t> where all the land is constantly in motion… the NGS is here to help you factor out that motion from your surveys…</a:t>
            </a:r>
            <a:endParaRPr lang="en-US" dirty="0"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3043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785314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you’ve probably seen that phrase that I have front and center here, NSRS Modernization</a:t>
            </a:r>
          </a:p>
          <a:p>
            <a:r>
              <a:rPr lang="en-US" dirty="0" smtClean="0"/>
              <a:t>-that’s the blanket</a:t>
            </a:r>
            <a:r>
              <a:rPr lang="en-US" baseline="0" dirty="0" smtClean="0"/>
              <a:t> term we use to refer to not just the new </a:t>
            </a:r>
            <a:r>
              <a:rPr lang="en-US" baseline="0" dirty="0" err="1" smtClean="0"/>
              <a:t>datums</a:t>
            </a:r>
            <a:r>
              <a:rPr lang="en-US" baseline="0" dirty="0" smtClean="0"/>
              <a:t> but other updates</a:t>
            </a:r>
          </a:p>
          <a:p>
            <a:r>
              <a:rPr lang="en-US" baseline="0" dirty="0" smtClean="0"/>
              <a:t>-another phrase I want to mention are these “Blueprints for 2022”</a:t>
            </a:r>
          </a:p>
          <a:p>
            <a:r>
              <a:rPr lang="en-US" baseline="0" dirty="0" smtClean="0"/>
              <a:t>-just about everything I cover today is mentioned in one of the Blueprints</a:t>
            </a:r>
          </a:p>
          <a:p>
            <a:r>
              <a:rPr lang="en-US" baseline="0" dirty="0" smtClean="0"/>
              <a:t>-the Geodetic Toolkit, what’s that?  another term that just refers to all those </a:t>
            </a:r>
            <a:r>
              <a:rPr lang="en-US" baseline="0" dirty="0" err="1" smtClean="0"/>
              <a:t>softwares</a:t>
            </a:r>
            <a:r>
              <a:rPr lang="en-US" baseline="0" dirty="0" smtClean="0"/>
              <a:t> NGS provides, like PAGES, ADJUST, etc.</a:t>
            </a:r>
          </a:p>
          <a:p>
            <a:r>
              <a:rPr lang="en-US" baseline="0" dirty="0" smtClean="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109</a:t>
            </a:fld>
            <a:endParaRPr lang="en-US"/>
          </a:p>
        </p:txBody>
      </p:sp>
    </p:spTree>
    <p:extLst>
      <p:ext uri="{BB962C8B-B14F-4D97-AF65-F5344CB8AC3E}">
        <p14:creationId xmlns:p14="http://schemas.microsoft.com/office/powerpoint/2010/main" val="25820676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110</a:t>
            </a:fld>
            <a:endParaRPr lang="en-US" smtClean="0"/>
          </a:p>
        </p:txBody>
      </p:sp>
    </p:spTree>
    <p:extLst>
      <p:ext uri="{BB962C8B-B14F-4D97-AF65-F5344CB8AC3E}">
        <p14:creationId xmlns:p14="http://schemas.microsoft.com/office/powerpoint/2010/main" val="35978383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OPUS-RTK/RTN … it’s coming, planned release date of Jan 2020.  I’ve seen the Development/Alpha version</a:t>
            </a:r>
          </a:p>
          <a:p>
            <a:r>
              <a:rPr lang="en-US" altLang="en-US" dirty="0" smtClean="0"/>
              <a:t>1 - Download RTN data from a data collector to software. </a:t>
            </a:r>
          </a:p>
          <a:p>
            <a:r>
              <a:rPr lang="en-US" altLang="en-US" dirty="0" smtClean="0"/>
              <a:t>2 - Then, identify which base stations were chosen by the RTN as references during the survey.  </a:t>
            </a:r>
          </a:p>
          <a:p>
            <a:r>
              <a:rPr lang="en-US" altLang="en-US" dirty="0" smtClean="0"/>
              <a:t>3 - Go download the static data logged at the RTN base stations on the day(s) of the RTN survey.  </a:t>
            </a:r>
          </a:p>
          <a:p>
            <a:r>
              <a:rPr lang="en-US" altLang="en-US" dirty="0" smtClean="0"/>
              <a:t>4 - Upload this static data,</a:t>
            </a:r>
            <a:r>
              <a:rPr lang="en-US" altLang="en-US" baseline="0" dirty="0" smtClean="0"/>
              <a:t> </a:t>
            </a:r>
            <a:r>
              <a:rPr lang="en-US" altLang="en-US" dirty="0" smtClean="0"/>
              <a:t>preferably as 24-h files, to OPUS-Projects.</a:t>
            </a:r>
          </a:p>
          <a:p>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115</a:t>
            </a:fld>
            <a:endPar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918140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-planned rollout date of Jan 2020.  </a:t>
            </a:r>
          </a:p>
          <a:p>
            <a:r>
              <a:rPr lang="en-US" altLang="en-US" dirty="0" smtClean="0"/>
              <a:t>-I said</a:t>
            </a:r>
            <a:r>
              <a:rPr lang="en-US" altLang="en-US" baseline="0" dirty="0" smtClean="0"/>
              <a:t> RTN vectors a lot there, so really important to keep in mind that to do any of this, you will need to be logging your vectors!</a:t>
            </a:r>
          </a:p>
          <a:p>
            <a:r>
              <a:rPr lang="en-US" altLang="en-US" baseline="0" dirty="0" smtClean="0"/>
              <a:t>-if you’re using the ODOT network, or the KYCORS, and all you’re doing id </a:t>
            </a:r>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1597183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-orange box highlights on the OPUS upload where the user keys in a “project id”</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149397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-be careful when using this, many folks experience their profile options being used even though they don’t select it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849335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you’ve probably seen that phrase that I have front and center here, NSRS Modernization</a:t>
            </a:r>
          </a:p>
          <a:p>
            <a:r>
              <a:rPr lang="en-US" dirty="0" smtClean="0"/>
              <a:t>-that’s the blanket</a:t>
            </a:r>
            <a:r>
              <a:rPr lang="en-US" baseline="0" dirty="0" smtClean="0"/>
              <a:t> term we use to refer to not just the new </a:t>
            </a:r>
            <a:r>
              <a:rPr lang="en-US" baseline="0" dirty="0" err="1" smtClean="0"/>
              <a:t>datums</a:t>
            </a:r>
            <a:r>
              <a:rPr lang="en-US" baseline="0" dirty="0" smtClean="0"/>
              <a:t> but other updates</a:t>
            </a:r>
          </a:p>
          <a:p>
            <a:r>
              <a:rPr lang="en-US" baseline="0" dirty="0" smtClean="0"/>
              <a:t>-another phrase I want to mention are these “Blueprints for 2022”</a:t>
            </a:r>
          </a:p>
          <a:p>
            <a:r>
              <a:rPr lang="en-US" baseline="0" dirty="0" smtClean="0"/>
              <a:t>-just about everything I cover today is mentioned in one of the Blueprints</a:t>
            </a:r>
          </a:p>
          <a:p>
            <a:r>
              <a:rPr lang="en-US" baseline="0" dirty="0" smtClean="0"/>
              <a:t>-the Geodetic Toolkit, what’s that?  another term that just refers to all those </a:t>
            </a:r>
            <a:r>
              <a:rPr lang="en-US" baseline="0" dirty="0" err="1" smtClean="0"/>
              <a:t>softwares</a:t>
            </a:r>
            <a:r>
              <a:rPr lang="en-US" baseline="0" dirty="0" smtClean="0"/>
              <a:t> NGS provides, like PAGES, ADJUST, etc.</a:t>
            </a:r>
          </a:p>
          <a:p>
            <a:r>
              <a:rPr lang="en-US" baseline="0" dirty="0" smtClean="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119</a:t>
            </a:fld>
            <a:endParaRPr lang="en-US"/>
          </a:p>
        </p:txBody>
      </p:sp>
    </p:spTree>
    <p:extLst>
      <p:ext uri="{BB962C8B-B14F-4D97-AF65-F5344CB8AC3E}">
        <p14:creationId xmlns:p14="http://schemas.microsoft.com/office/powerpoint/2010/main" val="30786683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120</a:t>
            </a:fld>
            <a:endParaRPr lang="en-US"/>
          </a:p>
        </p:txBody>
      </p:sp>
    </p:spTree>
    <p:extLst>
      <p:ext uri="{BB962C8B-B14F-4D97-AF65-F5344CB8AC3E}">
        <p14:creationId xmlns:p14="http://schemas.microsoft.com/office/powerpoint/2010/main" val="27453623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 A DIRECT PHOTO UPLOAD</a:t>
            </a:r>
          </a:p>
          <a:p>
            <a:r>
              <a:rPr lang="en-US" dirty="0" smtClean="0"/>
              <a:t>--CURRENTLY HAVE A FEATURE TO SEARCH</a:t>
            </a:r>
            <a:r>
              <a:rPr lang="en-US" baseline="0" dirty="0" smtClean="0"/>
              <a:t> YOUR CURRENT AREA</a:t>
            </a:r>
            <a:endParaRPr lang="en-US" dirty="0"/>
          </a:p>
        </p:txBody>
      </p:sp>
      <p:sp>
        <p:nvSpPr>
          <p:cNvPr id="4" name="Slide Number Placeholder 3"/>
          <p:cNvSpPr>
            <a:spLocks noGrp="1"/>
          </p:cNvSpPr>
          <p:nvPr>
            <p:ph type="sldNum" sz="quarter" idx="10"/>
          </p:nvPr>
        </p:nvSpPr>
        <p:spPr/>
        <p:txBody>
          <a:bodyPr/>
          <a:lstStyle/>
          <a:p>
            <a:fld id="{95784070-7A54-4724-87EA-E2CB999F1A6A}" type="slidenum">
              <a:rPr lang="en-US" smtClean="0"/>
              <a:t>121</a:t>
            </a:fld>
            <a:endParaRPr lang="en-US"/>
          </a:p>
        </p:txBody>
      </p:sp>
    </p:spTree>
    <p:extLst>
      <p:ext uri="{BB962C8B-B14F-4D97-AF65-F5344CB8AC3E}">
        <p14:creationId xmlns:p14="http://schemas.microsoft.com/office/powerpoint/2010/main" val="11335643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122</a:t>
            </a:fld>
            <a:endParaRPr lang="en-US"/>
          </a:p>
        </p:txBody>
      </p:sp>
    </p:spTree>
    <p:extLst>
      <p:ext uri="{BB962C8B-B14F-4D97-AF65-F5344CB8AC3E}">
        <p14:creationId xmlns:p14="http://schemas.microsoft.com/office/powerpoint/2010/main" val="206917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436610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-is</a:t>
            </a:r>
            <a:r>
              <a:rPr lang="en-US" baseline="0" dirty="0" smtClean="0"/>
              <a:t> this necessary or does Dr. Dru just like to name things??</a:t>
            </a:r>
          </a:p>
          <a:p>
            <a:r>
              <a:rPr lang="en-US" baseline="0" dirty="0" smtClean="0"/>
              <a:t>-it is necessary to accomplish what the community said they wanted during the early time period of public presentations on the new </a:t>
            </a:r>
            <a:r>
              <a:rPr lang="en-US" baseline="0" dirty="0" err="1" smtClean="0"/>
              <a:t>datums</a:t>
            </a:r>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124</a:t>
            </a:fld>
            <a:endParaRPr lang="en-US"/>
          </a:p>
        </p:txBody>
      </p:sp>
    </p:spTree>
    <p:extLst>
      <p:ext uri="{BB962C8B-B14F-4D97-AF65-F5344CB8AC3E}">
        <p14:creationId xmlns:p14="http://schemas.microsoft.com/office/powerpoint/2010/main" val="38037951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t>
            </a:r>
            <a:r>
              <a:rPr lang="en-US" dirty="0" err="1" smtClean="0"/>
              <a:t>whats</a:t>
            </a:r>
            <a:r>
              <a:rPr lang="en-US" dirty="0" smtClean="0"/>
              <a:t> NCAT again?  The NGS </a:t>
            </a:r>
            <a:r>
              <a:rPr lang="en-US" dirty="0" err="1" smtClean="0"/>
              <a:t>Coordiante</a:t>
            </a:r>
            <a:r>
              <a:rPr lang="en-US" dirty="0" smtClean="0"/>
              <a:t> Conversion and Transformation</a:t>
            </a:r>
            <a:r>
              <a:rPr lang="en-US" baseline="0" dirty="0" smtClean="0"/>
              <a:t> Tool, it’s online now with fully NADCON functionality and VERTCON currently in Development.  I’ve seen that, it’s nice additions.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652060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-example … OPUS</a:t>
            </a:r>
            <a:r>
              <a:rPr lang="en-US" baseline="0" dirty="0" smtClean="0"/>
              <a:t> Static or Rapid Static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753210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-leveling projects</a:t>
            </a:r>
            <a:r>
              <a:rPr lang="en-US" baseline="0" dirty="0" smtClean="0"/>
              <a:t> to be submitted for inclusion in the NSRS will require GNSS ties</a:t>
            </a:r>
          </a:p>
          <a:p>
            <a:r>
              <a:rPr lang="en-US" baseline="0" dirty="0" smtClean="0"/>
              <a:t>-perhaps any leveling you do in the future OPUS tool for that, no final decision made yet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460492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C87AE7-44F7-4F90-9A68-82DDD49D767A}" type="slidenum">
              <a:rPr lang="en-US" altLang="en-US" sz="1300" smtClean="0">
                <a:cs typeface="Arial" panose="020B0604020202020204" pitchFamily="34" charset="0"/>
              </a:rPr>
              <a:pPr>
                <a:spcBef>
                  <a:spcPct val="0"/>
                </a:spcBef>
              </a:pPr>
              <a:t>131</a:t>
            </a:fld>
            <a:endParaRPr lang="en-US" altLang="en-US" sz="1300" smtClean="0">
              <a:cs typeface="Arial" panose="020B0604020202020204" pitchFamily="34" charset="0"/>
            </a:endParaRPr>
          </a:p>
        </p:txBody>
      </p:sp>
    </p:spTree>
    <p:extLst>
      <p:ext uri="{BB962C8B-B14F-4D97-AF65-F5344CB8AC3E}">
        <p14:creationId xmlns:p14="http://schemas.microsoft.com/office/powerpoint/2010/main" val="16857210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Despite the mandate of the 1959 FRN, and the change to a new datum in 1986, NGS allowed states to choose whether they want State Plane coordinates in feet, including which type of foot.</a:t>
            </a:r>
          </a:p>
          <a:p>
            <a:pPr marL="171450" indent="-171450">
              <a:buFont typeface="Arial" panose="020B0604020202020204" pitchFamily="34" charset="0"/>
              <a:buChar char="•"/>
            </a:pPr>
            <a:r>
              <a:rPr lang="en-US" dirty="0"/>
              <a:t>Over time various states have taken actions to select the foot they want to use.  Of the 40 states that have selected the sft, 28 have done so in statute, and 12 have done so by working with NGS to issue an FRN (the latest being in 2009, for Utah).  So the situation with the 40 “green” states is more complicated than it appears.</a:t>
            </a:r>
          </a:p>
          <a:p>
            <a:pPr marL="171450" lvl="0" indent="-171450">
              <a:buFont typeface="Arial" panose="020B0604020202020204" pitchFamily="34" charset="0"/>
              <a:buChar char="•"/>
            </a:pPr>
            <a:r>
              <a:rPr lang="en-US" dirty="0"/>
              <a:t>Simply put, this is again chaos, just as it was before the Mendenhall Order of 1893.  This is exactly the type of situation our five heroes wanted to avoid, having different standards of measure for different parts of the U.S.  It is far worse than this map indicates, since jurisdictions within a state use a different foot than on this map.  For example, Hawaii shows no foot selection (not even SPCS 83 legislation), yet it uses sft for most areas but ift on military bases.  Arizona is shown as an ift state, yet the National Park Service uses sft within Arizona.  It is a complete mess.  There is no way for me to know for sure, but it is my opinion that our heroes would be spinning in their graves if they saw this.</a:t>
            </a:r>
          </a:p>
          <a:p>
            <a:pPr marL="0" lvl="0" indent="0">
              <a:buFont typeface="Arial" panose="020B0604020202020204" pitchFamily="34" charset="0"/>
              <a:buNone/>
            </a:pPr>
            <a:endParaRPr lang="en-US" dirty="0"/>
          </a:p>
          <a:p>
            <a:pPr marL="171450" indent="-171450">
              <a:buFont typeface="Arial" panose="020B0604020202020204" pitchFamily="34" charset="0"/>
              <a:buChar char="•"/>
            </a:pPr>
            <a:r>
              <a:rPr lang="en-US" u="sng" dirty="0"/>
              <a:t>Addendum</a:t>
            </a:r>
            <a:r>
              <a:rPr lang="en-US" dirty="0"/>
              <a:t>:  Some surveyors look at the CONUS map and ask why NGS is proposing the ift rather than the sft, since more states have officially selected the sft for SPCS 83 (40 vs. 6).  It seems a reasonable question, but it is flawed, for the following reasons: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Minority vs. majority</a:t>
            </a:r>
            <a:r>
              <a:rPr lang="en-US" sz="1200" kern="1200" dirty="0">
                <a:solidFill>
                  <a:schemeClr val="tx1"/>
                </a:solidFill>
                <a:effectLst/>
                <a:latin typeface="+mn-lt"/>
                <a:ea typeface="+mn-ea"/>
                <a:cs typeface="+mn-cs"/>
              </a:rPr>
              <a:t>.  This is not an issue of a minority overruling a majority.  Although most states have adopted the sft (for SPCS 83), it’s important to recognize that surveying and mapping represents only a tiny fraction of overall economic activity in the U.S.  Other major parts of the U.S. economy make use of the ift.  For example, one of the reasons the ift was adopted in 1959 was for standardizing gauge blocks (the primary means of length standardization used by industry).  So surveying is actually a small part of this issue.  Because of that, there is essentially no chance that NIST will go back to the sft definition for the entire U.S.  If there is going to be one foot, it will certainly be 1 ft = 0.3048 m (exact).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Uniformity</a:t>
            </a:r>
            <a:r>
              <a:rPr lang="en-US" sz="1200" kern="1200" dirty="0">
                <a:solidFill>
                  <a:schemeClr val="tx1"/>
                </a:solidFill>
                <a:effectLst/>
                <a:latin typeface="+mn-lt"/>
                <a:ea typeface="+mn-ea"/>
                <a:cs typeface="+mn-cs"/>
              </a:rPr>
              <a:t>.  For standards to be useful, they must be uniform.  That is why Congress is empowered by the U.S. Constitution to establish standards of weights and measures.  Having two concurrent nearly identical definitions of the foot is inconsistent with the very idea of standards.  And it is bad for business (i.e., commerce).  Keeping the sft for surveying and mapping while using the ift for everything else would perpetuate the inconsistency.</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Original intent</a:t>
            </a:r>
            <a:r>
              <a:rPr lang="en-US" sz="1200" kern="1200" dirty="0">
                <a:solidFill>
                  <a:schemeClr val="tx1"/>
                </a:solidFill>
                <a:effectLst/>
                <a:latin typeface="+mn-lt"/>
                <a:ea typeface="+mn-ea"/>
                <a:cs typeface="+mn-cs"/>
              </a:rPr>
              <a:t>.  In the 1959 FRN that announced nationwide adoption of the ift, the previous foot was named the sft with the intent that it be temporary.  It was an accommodation by NBS to C&amp;GS, exclusively for geodetic work.  The 1959 FRN mandated that the ift be adopted after readjustment of the U.S. geodetic networks.  That occurred in 1986 with the change from NAD 27 to NAD 83.  So use of the sft was supposed to end at that time, but it did not.  It appears the main reason is that NGS side-stepped the issue by going metric in 1977, perhaps in the hope that the entire nation would go metric.  Instead the “temporary” sft became embedded as part of how SPCS 83 is used (but not in how SPCS 83 is defined – the definitions for every zone are metric).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SPCS 83 vs. SPCS2022</a:t>
            </a:r>
            <a:r>
              <a:rPr lang="en-US" sz="1200" kern="1200" dirty="0">
                <a:solidFill>
                  <a:schemeClr val="tx1"/>
                </a:solidFill>
                <a:effectLst/>
                <a:latin typeface="+mn-lt"/>
                <a:ea typeface="+mn-ea"/>
                <a:cs typeface="+mn-cs"/>
              </a:rPr>
              <a:t>.  In those states where the sft is specified (by state statute or FRN), it is associated with SPCS 83.  Such specifications will not apply for SPCS2022.  A state could legislate sft for SPCS2022, but if NIST mandates use of the ift, that would likely override state statute, per the U.S. Constitution.</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Authority</a:t>
            </a:r>
            <a:r>
              <a:rPr lang="en-US" sz="1200" kern="1200" dirty="0">
                <a:solidFill>
                  <a:schemeClr val="tx1"/>
                </a:solidFill>
                <a:effectLst/>
                <a:latin typeface="+mn-lt"/>
                <a:ea typeface="+mn-ea"/>
                <a:cs typeface="+mn-cs"/>
              </a:rPr>
              <a:t>.  Only NIST has the authority to deprecate the sft, not NGS.  In the end, the fate of the sft will be up to NIST.  The reason NGS is involved is that the existence of the sft is due entirely to NIST accommodating NGS in 1959.  Because of that, NGS bears responsibility in trying to resolve the issue, as we should have done in 1986, and NGS will work with NIST to that end.  If the decision is to deprecate the sft after 2022, it will be announced in an FRN, and NGS will also take other steps to inform our customers.  But NGS will continue to support the sft for legacy applications in SPCS 83 and 27 in our products and services.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80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1449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not familiar with CORS, these are GNSS receivers that collect data 24/7, and the data is posted on NGS website for anyone to download.</a:t>
            </a:r>
          </a:p>
          <a:p>
            <a:r>
              <a:rPr lang="en-US" baseline="0" dirty="0" smtClean="0"/>
              <a:t>-I’ve got some statistics up there, but the NOAA CORS Network is ever changing, with frequent additions and </a:t>
            </a:r>
            <a:r>
              <a:rPr lang="en-US" baseline="0" dirty="0" err="1" smtClean="0"/>
              <a:t>decommissionings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a:t>
            </a:fld>
            <a:endParaRPr lang="en-US"/>
          </a:p>
        </p:txBody>
      </p:sp>
    </p:spTree>
    <p:extLst>
      <p:ext uri="{BB962C8B-B14F-4D97-AF65-F5344CB8AC3E}">
        <p14:creationId xmlns:p14="http://schemas.microsoft.com/office/powerpoint/2010/main" val="224079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point out we have a new,</a:t>
            </a:r>
            <a:r>
              <a:rPr lang="en-US" baseline="0" dirty="0" smtClean="0"/>
              <a:t> official name for the network you see represented on this map, </a:t>
            </a:r>
          </a:p>
          <a:p>
            <a:r>
              <a:rPr lang="en-US" baseline="0" dirty="0" smtClean="0"/>
              <a:t>-The NOAA CORS Network, or NCN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a:t>
            </a:fld>
            <a:endParaRPr lang="en-US"/>
          </a:p>
        </p:txBody>
      </p:sp>
    </p:spTree>
    <p:extLst>
      <p:ext uri="{BB962C8B-B14F-4D97-AF65-F5344CB8AC3E}">
        <p14:creationId xmlns:p14="http://schemas.microsoft.com/office/powerpoint/2010/main" val="529166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59166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an NGS product, highlights the origins of NGS as the Survey of the Coast, Coast &amp; Geodetic Survey.</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a:t>
            </a:fld>
            <a:endParaRPr lang="en-US"/>
          </a:p>
        </p:txBody>
      </p:sp>
    </p:spTree>
    <p:extLst>
      <p:ext uri="{BB962C8B-B14F-4D97-AF65-F5344CB8AC3E}">
        <p14:creationId xmlns:p14="http://schemas.microsoft.com/office/powerpoint/2010/main" val="402615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17</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11149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-the arm is for absolute GNSS antenna</a:t>
            </a:r>
            <a:r>
              <a:rPr lang="en-US" altLang="en-US" baseline="0" dirty="0" smtClean="0">
                <a:latin typeface="Arial" panose="020B0604020202020204" pitchFamily="34" charset="0"/>
                <a:ea typeface="ＭＳ Ｐゴシック" panose="020B0600070205080204" pitchFamily="34" charset="-128"/>
              </a:rPr>
              <a:t> calibrations, the IGS standard</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-3D centering of the physical center within 0.1mm</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-it’s not gong to be operational until the end of 2019, pending IGS approval/acceptance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aseline="0" dirty="0" smtClean="0">
                <a:latin typeface="Arial" panose="020B0604020202020204" pitchFamily="34" charset="0"/>
                <a:ea typeface="ＭＳ Ｐゴシック" panose="020B0600070205080204" pitchFamily="34" charset="-128"/>
              </a:rPr>
              <a:t>-what’s being done here?  we’re creating a 3D “map” or model of the antenna’s characteristics: where the different signals are received, or what’s known as a Phase Center Offset</a:t>
            </a:r>
          </a:p>
          <a:p>
            <a:pPr eaLnBrk="1" hangingPunct="1">
              <a:spcBef>
                <a:spcPct val="0"/>
              </a:spcBef>
            </a:pPr>
            <a:endParaRPr lang="en-US"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1001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19</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6460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-We are</a:t>
            </a:r>
            <a:r>
              <a:rPr lang="en-US" baseline="0" dirty="0" smtClean="0"/>
              <a:t> the Federal Government’s oldest scientific agency.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are a “Program Office” of the NOS</a:t>
            </a:r>
          </a:p>
          <a:p>
            <a:r>
              <a:rPr lang="en-US" baseline="0" dirty="0" smtClean="0"/>
              <a:t>Survey of the Coast – 1807</a:t>
            </a:r>
          </a:p>
          <a:p>
            <a:r>
              <a:rPr lang="en-US" baseline="0" dirty="0" smtClean="0"/>
              <a:t>Coast Survey – 1836</a:t>
            </a:r>
          </a:p>
          <a:p>
            <a:r>
              <a:rPr lang="en-US" baseline="0" dirty="0" smtClean="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388634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-COMET videos =</a:t>
            </a:r>
            <a:r>
              <a:rPr lang="en-US" baseline="0" dirty="0" smtClean="0"/>
              <a:t> 5min or less</a:t>
            </a:r>
          </a:p>
          <a:p>
            <a:r>
              <a:rPr lang="en-US" dirty="0" smtClean="0"/>
              <a:t>-Just</a:t>
            </a:r>
            <a:r>
              <a:rPr lang="en-US" baseline="0" dirty="0" smtClean="0"/>
              <a:t> a few clicks from our homepage we’ve also got:</a:t>
            </a:r>
          </a:p>
          <a:p>
            <a:r>
              <a:rPr lang="en-US" baseline="0" dirty="0" smtClean="0"/>
              <a:t>Recorded Webinars</a:t>
            </a:r>
          </a:p>
          <a:p>
            <a:r>
              <a:rPr lang="en-US" baseline="0" dirty="0" smtClean="0"/>
              <a:t>Presentation Library</a:t>
            </a:r>
          </a:p>
          <a:p>
            <a:r>
              <a:rPr lang="en-US" baseline="0" dirty="0" smtClean="0"/>
              <a:t>COMET Lessons</a:t>
            </a:r>
          </a:p>
          <a:p>
            <a:r>
              <a:rPr lang="en-US" baseline="0" dirty="0" smtClean="0"/>
              <a:t>Everything from 5 minute videos to 2 hour quiz based lessons.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r>
              <a:rPr lang="en-US" dirty="0" smtClean="0"/>
              <a:t>All the Regional Advisors are considered a part of the overall outreach mission.</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1090351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panose="020B0604020202020204" pitchFamily="34" charset="0"/>
                <a:ea typeface="ＭＳ Ｐゴシック" panose="020B0600070205080204" pitchFamily="34" charset="-128"/>
              </a:rPr>
              <a:t>This</a:t>
            </a:r>
            <a:r>
              <a:rPr lang="en-US" altLang="en-US" baseline="0" dirty="0" smtClean="0">
                <a:latin typeface="Arial" panose="020B0604020202020204" pitchFamily="34" charset="0"/>
                <a:ea typeface="ＭＳ Ｐゴシック" panose="020B0600070205080204" pitchFamily="34" charset="-128"/>
              </a:rPr>
              <a:t> is not an exhaustive list of NGS programs</a:t>
            </a:r>
            <a:endParaRPr lang="en-US" altLang="en-US" dirty="0"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95618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DAE5F8-9A81-4505-A28D-5C18E67DF436}" type="slidenum">
              <a:rPr lang="en-US" altLang="en-US" smtClean="0">
                <a:solidFill>
                  <a:srgbClr val="000000"/>
                </a:solidFill>
              </a:rPr>
              <a:pPr>
                <a:spcBef>
                  <a:spcPct val="0"/>
                </a:spcBef>
              </a:pPr>
              <a:t>22</a:t>
            </a:fld>
            <a:endParaRPr lang="en-US" altLang="en-US" smtClean="0">
              <a:solidFill>
                <a:srgbClr val="000000"/>
              </a:solidFill>
            </a:endParaRPr>
          </a:p>
        </p:txBody>
      </p:sp>
      <p:sp>
        <p:nvSpPr>
          <p:cNvPr id="20483" name="Rectangle 2"/>
          <p:cNvSpPr>
            <a:spLocks noGrp="1" noRot="1" noChangeAspect="1" noChangeArrowheads="1" noTextEdit="1"/>
          </p:cNvSpPr>
          <p:nvPr>
            <p:ph type="sldImg"/>
          </p:nvPr>
        </p:nvSpPr>
        <p:spPr bwMode="auto">
          <a:xfrm>
            <a:off x="1281113" y="730250"/>
            <a:ext cx="4845050" cy="3633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xfrm>
            <a:off x="739775" y="4606925"/>
            <a:ext cx="5932488" cy="4360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latin typeface="Cambria" panose="02040503050406030204" pitchFamily="18" charset="0"/>
                <a:ea typeface="Cambria" panose="02040503050406030204" pitchFamily="18" charset="0"/>
              </a:rPr>
              <a:t>Where did this all start?</a:t>
            </a:r>
            <a:br>
              <a:rPr lang="en-US" altLang="en-US" sz="1200" dirty="0" smtClean="0">
                <a:latin typeface="Cambria" panose="02040503050406030204" pitchFamily="18" charset="0"/>
                <a:ea typeface="Cambria" panose="02040503050406030204" pitchFamily="18" charset="0"/>
              </a:rPr>
            </a:br>
            <a:r>
              <a:rPr lang="en-US" altLang="en-US" sz="1200" dirty="0" smtClean="0">
                <a:latin typeface="Cambria" panose="02040503050406030204" pitchFamily="18" charset="0"/>
                <a:ea typeface="Cambria" panose="02040503050406030204" pitchFamily="18" charset="0"/>
              </a:rPr>
              <a:t>How is all this possible?  </a:t>
            </a:r>
            <a:br>
              <a:rPr lang="en-US" altLang="en-US" sz="1200" dirty="0" smtClean="0">
                <a:latin typeface="Cambria" panose="02040503050406030204" pitchFamily="18" charset="0"/>
                <a:ea typeface="Cambria" panose="02040503050406030204" pitchFamily="18" charset="0"/>
              </a:rPr>
            </a:br>
            <a:r>
              <a:rPr lang="en-US" altLang="en-US" sz="1200" dirty="0" smtClean="0">
                <a:latin typeface="Cambria" panose="02040503050406030204" pitchFamily="18" charset="0"/>
                <a:ea typeface="Cambria" panose="02040503050406030204" pitchFamily="18" charset="0"/>
              </a:rPr>
              <a:t>And what will users get out of it?</a:t>
            </a:r>
          </a:p>
          <a:p>
            <a:pPr eaLnBrk="1" hangingPunct="1">
              <a:spcBef>
                <a:spcPct val="0"/>
              </a:spcBef>
            </a:pPr>
            <a:r>
              <a:rPr lang="en-US" altLang="en-US" dirty="0" smtClean="0"/>
              <a:t>It started before 2013, origins in NHMP and GRAV-D,</a:t>
            </a:r>
            <a:r>
              <a:rPr lang="en-US" altLang="en-US" baseline="0" dirty="0" smtClean="0"/>
              <a:t> but it became truly official once published in our 2013 strategic plan</a:t>
            </a:r>
            <a:endParaRPr lang="en-US" altLang="en-US" dirty="0" smtClean="0"/>
          </a:p>
          <a:p>
            <a:pPr eaLnBrk="1" hangingPunct="1">
              <a:spcBef>
                <a:spcPct val="0"/>
              </a:spcBef>
            </a:pPr>
            <a:r>
              <a:rPr lang="en-US" altLang="en-US" dirty="0" smtClean="0"/>
              <a:t>What</a:t>
            </a:r>
            <a:r>
              <a:rPr lang="en-US" altLang="en-US" baseline="0" dirty="0" smtClean="0"/>
              <a:t> you get is more accurate positions and faster.  (sure, most of you are using RTN for a lot, but static has its place)</a:t>
            </a:r>
            <a:endParaRPr lang="en-US" altLang="en-US" dirty="0" smtClean="0"/>
          </a:p>
          <a:p>
            <a:pPr eaLnBrk="1" hangingPunct="1">
              <a:spcBef>
                <a:spcPct val="0"/>
              </a:spcBef>
            </a:pPr>
            <a:r>
              <a:rPr lang="en-US" altLang="en-US" dirty="0" smtClean="0"/>
              <a:t>We’re on</a:t>
            </a:r>
            <a:r>
              <a:rPr lang="en-US" altLang="en-US" baseline="0" dirty="0" smtClean="0"/>
              <a:t> track to achieve the goal of obtaining a 2cm by 1cm error ellipse with only 15 minutes of static GPS data.</a:t>
            </a:r>
          </a:p>
          <a:p>
            <a:pPr eaLnBrk="1" hangingPunct="1">
              <a:spcBef>
                <a:spcPct val="0"/>
              </a:spcBef>
            </a:pPr>
            <a:r>
              <a:rPr lang="en-US" altLang="en-US" baseline="0" dirty="0" smtClean="0"/>
              <a:t>Is that going to include other constellations, such as GLONASS and Galileo satellites?  Yes, the Geodetic Research Division is already working to re-write software to include orbit data for those other constellations. (Jan 2021 is target)</a:t>
            </a:r>
          </a:p>
        </p:txBody>
      </p:sp>
    </p:spTree>
    <p:extLst>
      <p:ext uri="{BB962C8B-B14F-4D97-AF65-F5344CB8AC3E}">
        <p14:creationId xmlns:p14="http://schemas.microsoft.com/office/powerpoint/2010/main" val="1539173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you’ve probably seen that phrase that I have front and center here, NSRS Modernization</a:t>
            </a:r>
          </a:p>
          <a:p>
            <a:r>
              <a:rPr lang="en-US" dirty="0" smtClean="0"/>
              <a:t>-that’s the blanket</a:t>
            </a:r>
            <a:r>
              <a:rPr lang="en-US" baseline="0" dirty="0" smtClean="0"/>
              <a:t> term we use to refer to not just the new </a:t>
            </a:r>
            <a:r>
              <a:rPr lang="en-US" baseline="0" dirty="0" err="1" smtClean="0"/>
              <a:t>datums</a:t>
            </a:r>
            <a:r>
              <a:rPr lang="en-US" baseline="0" dirty="0" smtClean="0"/>
              <a:t> but other updates</a:t>
            </a:r>
          </a:p>
          <a:p>
            <a:r>
              <a:rPr lang="en-US" baseline="0" dirty="0" smtClean="0"/>
              <a:t>-another phrase I want to mention are these “Blueprints for 2022”</a:t>
            </a:r>
          </a:p>
          <a:p>
            <a:r>
              <a:rPr lang="en-US" baseline="0" dirty="0" smtClean="0"/>
              <a:t>-just about everything I cover today is mentioned in one of the Blueprints</a:t>
            </a:r>
          </a:p>
          <a:p>
            <a:r>
              <a:rPr lang="en-US" baseline="0" dirty="0" smtClean="0"/>
              <a:t>-the Geodetic Toolkit, what’s that?  another term that just refers to all those </a:t>
            </a:r>
            <a:r>
              <a:rPr lang="en-US" baseline="0" dirty="0" err="1" smtClean="0"/>
              <a:t>softwares</a:t>
            </a:r>
            <a:r>
              <a:rPr lang="en-US" baseline="0" dirty="0" smtClean="0"/>
              <a:t> NGS provides, like PAGES, ADJUST, etc.</a:t>
            </a:r>
          </a:p>
          <a:p>
            <a:r>
              <a:rPr lang="en-US" baseline="0" dirty="0" smtClean="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2305471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My way of visualizing</a:t>
            </a:r>
            <a:r>
              <a:rPr lang="en-US" baseline="0" dirty="0" smtClean="0"/>
              <a:t> the evolution of the NSRS</a:t>
            </a:r>
            <a:endParaRPr lang="en-US" dirty="0" smtClean="0"/>
          </a:p>
          <a:p>
            <a:r>
              <a:rPr lang="en-US" dirty="0" smtClean="0"/>
              <a:t>NAD27</a:t>
            </a:r>
          </a:p>
          <a:p>
            <a:r>
              <a:rPr lang="en-US" dirty="0" smtClean="0"/>
              <a:t>-like the dial of a rotary phone, you were</a:t>
            </a:r>
            <a:r>
              <a:rPr lang="en-US" baseline="0" dirty="0" smtClean="0"/>
              <a:t> out there spinning a theodolite around, running resections and solar shots to get a position… am I right?</a:t>
            </a:r>
          </a:p>
          <a:p>
            <a:r>
              <a:rPr lang="en-US" baseline="0" dirty="0" smtClean="0"/>
              <a:t>-and you’d get a position, but it might not be that great, and if you set a mark then everybody wanted your data, like sharing the old party lines</a:t>
            </a:r>
          </a:p>
          <a:p>
            <a:endParaRPr lang="en-US" baseline="0" dirty="0" smtClean="0"/>
          </a:p>
          <a:p>
            <a:r>
              <a:rPr lang="en-US" baseline="0" dirty="0" smtClean="0"/>
              <a:t>NAD83(1986)</a:t>
            </a:r>
          </a:p>
          <a:p>
            <a:r>
              <a:rPr lang="en-US" baseline="0" dirty="0" smtClean="0"/>
              <a:t>-we brought in a more accurate network, it was easier to access</a:t>
            </a:r>
          </a:p>
          <a:p>
            <a:r>
              <a:rPr lang="en-US" baseline="0" dirty="0" smtClean="0"/>
              <a:t>-you were using an early total station and data collector, just like pushing the buttons on a touchtone phone</a:t>
            </a:r>
          </a:p>
          <a:p>
            <a:endParaRPr lang="en-US" baseline="0" dirty="0" smtClean="0"/>
          </a:p>
          <a:p>
            <a:r>
              <a:rPr lang="en-US" baseline="0" dirty="0" smtClean="0"/>
              <a:t>NAD83(2007/2011)</a:t>
            </a:r>
          </a:p>
          <a:p>
            <a:r>
              <a:rPr lang="en-US" baseline="0" dirty="0" smtClean="0"/>
              <a:t>-the network was maturing with more CORS just like the cell towers</a:t>
            </a:r>
          </a:p>
          <a:p>
            <a:r>
              <a:rPr lang="en-US" baseline="0" dirty="0" smtClean="0"/>
              <a:t>-just as cell phones were becoming ubiquitous, so too was the use of OPUS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2193136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a:t>
            </a:r>
            <a:r>
              <a:rPr lang="en-US" baseline="0" dirty="0" smtClean="0"/>
              <a:t> if you think about the NSRS that way, then NATRF2022 is our smartphone, in more ways than one, right?</a:t>
            </a:r>
          </a:p>
          <a:p>
            <a:r>
              <a:rPr lang="en-US" baseline="0" dirty="0" smtClean="0"/>
              <a:t>-some folks were excited to get a smartphone, but some (show of hands?) were reluctant to embrace the idea… kind of like this whole NSRS Modernization deal huh?</a:t>
            </a:r>
          </a:p>
          <a:p>
            <a:r>
              <a:rPr lang="en-US" baseline="0" dirty="0" smtClean="0"/>
              <a:t>-some of us are excited for this development and some folks, well some are ready to retire as soon as NGS rolls this out, am </a:t>
            </a:r>
            <a:r>
              <a:rPr lang="en-US" baseline="0" smtClean="0"/>
              <a:t>I right?</a:t>
            </a:r>
          </a:p>
          <a:p>
            <a:endParaRPr lang="en-US"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25</a:t>
            </a:fld>
            <a:endParaRPr lang="en-US"/>
          </a:p>
        </p:txBody>
      </p:sp>
    </p:spTree>
    <p:extLst>
      <p:ext uri="{BB962C8B-B14F-4D97-AF65-F5344CB8AC3E}">
        <p14:creationId xmlns:p14="http://schemas.microsoft.com/office/powerpoint/2010/main" val="561262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-geometric component is latitude, longitude, and ellipsoid</a:t>
            </a:r>
            <a:r>
              <a:rPr lang="en-US" baseline="0" dirty="0" smtClean="0"/>
              <a:t> height</a:t>
            </a:r>
          </a:p>
          <a:p>
            <a:r>
              <a:rPr lang="en-US" baseline="0" dirty="0" smtClean="0"/>
              <a:t>-geopotential component is combined with the geometric components to calculate an </a:t>
            </a:r>
            <a:r>
              <a:rPr lang="en-US" baseline="0" dirty="0" err="1" smtClean="0"/>
              <a:t>ortho</a:t>
            </a:r>
            <a:r>
              <a:rPr lang="en-US" baseline="0" dirty="0" smtClean="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26</a:t>
            </a:fld>
            <a:endParaRPr lang="en-US"/>
          </a:p>
        </p:txBody>
      </p:sp>
    </p:spTree>
    <p:extLst>
      <p:ext uri="{BB962C8B-B14F-4D97-AF65-F5344CB8AC3E}">
        <p14:creationId xmlns:p14="http://schemas.microsoft.com/office/powerpoint/2010/main" val="4207016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can see the change from USSD to NAD27 was under 10 meters mostly</a:t>
            </a:r>
          </a:p>
          <a:p>
            <a:r>
              <a:rPr lang="en-US" dirty="0" smtClean="0"/>
              <a:t>-then look at the change from NAD27 to 83, tens of meters…why because we switched the origin from where??</a:t>
            </a:r>
          </a:p>
          <a:p>
            <a:r>
              <a:rPr lang="en-US" dirty="0" smtClean="0"/>
              <a:t>-Meade’s Ranch Kansas…</a:t>
            </a:r>
          </a:p>
          <a:p>
            <a:r>
              <a:rPr lang="en-US" dirty="0" smtClean="0"/>
              <a:t>-to… Center</a:t>
            </a:r>
            <a:r>
              <a:rPr lang="en-US" baseline="0" dirty="0" smtClean="0"/>
              <a:t> Mass of the earth</a:t>
            </a:r>
          </a:p>
          <a:p>
            <a:r>
              <a:rPr lang="en-US" baseline="0" dirty="0" smtClean="0"/>
              <a:t>-then it was just iterative improvements as new realizations of NAD83 were published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NAD83(2011) was more about maintaining alignment with CORS than making accuracy improvements</a:t>
            </a:r>
          </a:p>
          <a:p>
            <a:r>
              <a:rPr lang="en-US" baseline="0" dirty="0" smtClean="0"/>
              <a:t>-so based on that, anyone know why we have such a comparably large shift moving to NATRF2022??? … shifting Center Mass again!</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27</a:t>
            </a:fld>
            <a:endParaRPr lang="en-US"/>
          </a:p>
        </p:txBody>
      </p:sp>
    </p:spTree>
    <p:extLst>
      <p:ext uri="{BB962C8B-B14F-4D97-AF65-F5344CB8AC3E}">
        <p14:creationId xmlns:p14="http://schemas.microsoft.com/office/powerpoint/2010/main" val="838515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We refer them as “plate-fixed” because the frame moves with the plate, to minimize time-based coordinate shift.  We’ll cover that in more detail, I have some slides I put together that I guarantee you’ll understand it, if not I’ll buy you a beer later.  No, not really.</a:t>
            </a:r>
            <a:endParaRPr lang="en-US"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28</a:t>
            </a:fld>
            <a:endParaRPr lang="en-US"/>
          </a:p>
        </p:txBody>
      </p:sp>
    </p:spTree>
    <p:extLst>
      <p:ext uri="{BB962C8B-B14F-4D97-AF65-F5344CB8AC3E}">
        <p14:creationId xmlns:p14="http://schemas.microsoft.com/office/powerpoint/2010/main" val="1901632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p>
          <a:p>
            <a:r>
              <a:rPr lang="en-US" dirty="0" smtClean="0"/>
              <a:t>-because</a:t>
            </a:r>
            <a:r>
              <a:rPr lang="en-US" baseline="0" dirty="0" smtClean="0"/>
              <a:t> of that word down there: drift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29</a:t>
            </a:fld>
            <a:endParaRPr lang="en-US"/>
          </a:p>
        </p:txBody>
      </p:sp>
    </p:spTree>
    <p:extLst>
      <p:ext uri="{BB962C8B-B14F-4D97-AF65-F5344CB8AC3E}">
        <p14:creationId xmlns:p14="http://schemas.microsoft.com/office/powerpoint/2010/main" val="292016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87073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-for sanity and brevity’s sake…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-could be debated that  “datum” was misused for many years in ellipsoidal coordinates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-even though the geometric/horizontal</a:t>
            </a:r>
            <a:r>
              <a:rPr lang="en-US" baseline="0" dirty="0" smtClean="0"/>
              <a:t> portion will officially be titled a “reference frame”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31</a:t>
            </a:fld>
            <a:endParaRPr lang="en-US"/>
          </a:p>
        </p:txBody>
      </p:sp>
    </p:spTree>
    <p:extLst>
      <p:ext uri="{BB962C8B-B14F-4D97-AF65-F5344CB8AC3E}">
        <p14:creationId xmlns:p14="http://schemas.microsoft.com/office/powerpoint/2010/main" val="1058825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--Also</a:t>
            </a:r>
            <a:r>
              <a:rPr lang="en-US" baseline="0" dirty="0" smtClean="0"/>
              <a:t> table/podium example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3767860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-four geodetic tasks to this part of modernizing the NSRS</a:t>
            </a:r>
          </a:p>
          <a:p>
            <a:r>
              <a:rPr lang="en-US" dirty="0" smtClean="0"/>
              <a:t>-note that afterthought at the bottom “shift and drift”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33</a:t>
            </a:fld>
            <a:endParaRPr lang="en-US"/>
          </a:p>
        </p:txBody>
      </p:sp>
    </p:spTree>
    <p:extLst>
      <p:ext uri="{BB962C8B-B14F-4D97-AF65-F5344CB8AC3E}">
        <p14:creationId xmlns:p14="http://schemas.microsoft.com/office/powerpoint/2010/main" val="2571642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34</a:t>
            </a:fld>
            <a:endParaRPr lang="en-US"/>
          </a:p>
        </p:txBody>
      </p:sp>
    </p:spTree>
    <p:extLst>
      <p:ext uri="{BB962C8B-B14F-4D97-AF65-F5344CB8AC3E}">
        <p14:creationId xmlns:p14="http://schemas.microsoft.com/office/powerpoint/2010/main" val="3257825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We refer them as “plate-fixed” because the frame moves with the plate, to minimize time-based coordinate shift.  We’ll cover that in more detail, I have some slides I put together that I guarantee you’ll understand it, if not I’ll buy you a beer later.  No, not really.</a:t>
            </a:r>
            <a:endParaRPr lang="en-US"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35</a:t>
            </a:fld>
            <a:endParaRPr lang="en-US"/>
          </a:p>
        </p:txBody>
      </p:sp>
    </p:spTree>
    <p:extLst>
      <p:ext uri="{BB962C8B-B14F-4D97-AF65-F5344CB8AC3E}">
        <p14:creationId xmlns:p14="http://schemas.microsoft.com/office/powerpoint/2010/main" val="2387591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-there’s four reference</a:t>
            </a:r>
            <a:r>
              <a:rPr lang="en-US" baseline="0" dirty="0" smtClean="0"/>
              <a:t> frames because there are four major tectonic plates within the NGS Area of Responsibility.</a:t>
            </a:r>
          </a:p>
          <a:p>
            <a:r>
              <a:rPr lang="en-US" baseline="0" dirty="0" smtClean="0"/>
              <a:t>-</a:t>
            </a:r>
            <a:r>
              <a:rPr lang="en-US" dirty="0" smtClean="0"/>
              <a:t>As the </a:t>
            </a:r>
            <a:r>
              <a:rPr lang="en-US" b="1" dirty="0" smtClean="0"/>
              <a:t>National</a:t>
            </a:r>
            <a:r>
              <a:rPr lang="en-US" baseline="0" dirty="0" smtClean="0"/>
              <a:t> Geodetic Survey, we’re part of the </a:t>
            </a:r>
            <a:r>
              <a:rPr lang="en-US" baseline="0" dirty="0" err="1" smtClean="0"/>
              <a:t>DoC</a:t>
            </a:r>
            <a:r>
              <a:rPr lang="en-US" baseline="0" dirty="0" smtClean="0"/>
              <a:t> so we must cater to all US States and Territories</a:t>
            </a:r>
          </a:p>
          <a:p>
            <a:r>
              <a:rPr lang="en-US" dirty="0" smtClean="0"/>
              <a:t>-thus </a:t>
            </a:r>
            <a:r>
              <a:rPr lang="en-US" baseline="0" dirty="0" smtClean="0"/>
              <a:t>w</a:t>
            </a:r>
            <a:r>
              <a:rPr lang="en-US" dirty="0" smtClean="0"/>
              <a:t>e’ve got four tectonic</a:t>
            </a:r>
            <a:r>
              <a:rPr lang="en-US" baseline="0" dirty="0" smtClean="0"/>
              <a:t> plates in our Area of Operations, so four Ref Frames</a:t>
            </a:r>
          </a:p>
          <a:p>
            <a:r>
              <a:rPr lang="en-US" baseline="0" dirty="0" smtClean="0"/>
              <a:t>-But…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36</a:t>
            </a:fld>
            <a:endParaRPr lang="en-US"/>
          </a:p>
        </p:txBody>
      </p:sp>
    </p:spTree>
    <p:extLst>
      <p:ext uri="{BB962C8B-B14F-4D97-AF65-F5344CB8AC3E}">
        <p14:creationId xmlns:p14="http://schemas.microsoft.com/office/powerpoint/2010/main" val="1697288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-NON-</a:t>
            </a:r>
            <a:r>
              <a:rPr lang="en-US" baseline="0" dirty="0" err="1" smtClean="0"/>
              <a:t>geocentricity</a:t>
            </a:r>
            <a:r>
              <a:rPr lang="en-US" baseline="0" dirty="0" smtClean="0"/>
              <a:t>… well the goal was a geocentric NAD but it was the 80s, so they were off a little bit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4266451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-picture</a:t>
            </a:r>
            <a:r>
              <a:rPr lang="en-US" baseline="0" dirty="0" smtClean="0"/>
              <a:t> this, there’s one quarter of an ellipsoid, notice they are the same geometry (size, shape) but different origin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38</a:t>
            </a:fld>
            <a:endParaRPr lang="en-US"/>
          </a:p>
        </p:txBody>
      </p:sp>
    </p:spTree>
    <p:extLst>
      <p:ext uri="{BB962C8B-B14F-4D97-AF65-F5344CB8AC3E}">
        <p14:creationId xmlns:p14="http://schemas.microsoft.com/office/powerpoint/2010/main" val="2983130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-Estimate</a:t>
            </a:r>
            <a:r>
              <a:rPr lang="en-US" baseline="0" dirty="0" smtClean="0"/>
              <a:t> of shift from NAD83(2011) epoch 2010.00 to NATRF2022 epoch 2020.00</a:t>
            </a:r>
          </a:p>
          <a:p>
            <a:r>
              <a:rPr lang="en-US" baseline="0" dirty="0" smtClean="0"/>
              <a:t>-so this represents the positional shift due to non-</a:t>
            </a:r>
            <a:r>
              <a:rPr lang="en-US" baseline="0" dirty="0" err="1" smtClean="0"/>
              <a:t>geocentricity</a:t>
            </a:r>
            <a:r>
              <a:rPr lang="en-US" baseline="0" dirty="0" smtClean="0"/>
              <a:t> that we’re addressing/fixing</a:t>
            </a:r>
          </a:p>
          <a:p>
            <a:r>
              <a:rPr lang="en-US" baseline="0" dirty="0" smtClean="0"/>
              <a:t>-now remember this is the Geometric component only, so the graphic on the right illustrates a somewhat constant shift because it is representing Ellipsoidal shift, </a:t>
            </a:r>
            <a:r>
              <a:rPr lang="en-US" b="1" baseline="0" dirty="0" smtClean="0"/>
              <a:t>not Orthometric</a:t>
            </a:r>
          </a:p>
          <a:p>
            <a:r>
              <a:rPr lang="en-US" dirty="0" smtClean="0"/>
              <a:t>-Look at the size of those arrows,</a:t>
            </a:r>
            <a:r>
              <a:rPr lang="en-US" baseline="0" dirty="0" smtClean="0"/>
              <a:t> based on the scale bar there we’re looking at about 1 meter-</a:t>
            </a:r>
            <a:r>
              <a:rPr lang="en-US" baseline="0" dirty="0" err="1" smtClean="0"/>
              <a:t>ish</a:t>
            </a:r>
            <a:r>
              <a:rPr lang="en-US" baseline="0" dirty="0" smtClean="0"/>
              <a:t> </a:t>
            </a:r>
            <a:r>
              <a:rPr lang="en-US" baseline="0" dirty="0" err="1" smtClean="0"/>
              <a:t>lat,lon</a:t>
            </a:r>
            <a:r>
              <a:rPr lang="en-US" baseline="0" dirty="0" smtClean="0"/>
              <a:t> shift and somewhere around the same </a:t>
            </a:r>
            <a:r>
              <a:rPr lang="en-US" baseline="0" dirty="0" err="1" smtClean="0"/>
              <a:t>ellipsoidally</a:t>
            </a:r>
            <a:r>
              <a:rPr lang="en-US" baseline="0" dirty="0" smtClean="0"/>
              <a:t> around here</a:t>
            </a:r>
          </a:p>
          <a:p>
            <a:r>
              <a:rPr lang="en-US" baseline="0" dirty="0" smtClean="0"/>
              <a:t>-REMEMBER, this is easy to address compared to geoid/</a:t>
            </a:r>
            <a:r>
              <a:rPr lang="en-US" baseline="0" dirty="0" err="1" smtClean="0"/>
              <a:t>ortho</a:t>
            </a:r>
            <a:r>
              <a:rPr lang="en-US" baseline="0" dirty="0" smtClean="0"/>
              <a:t> heights!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39</a:t>
            </a:fld>
            <a:endParaRPr lang="en-US"/>
          </a:p>
        </p:txBody>
      </p:sp>
    </p:spTree>
    <p:extLst>
      <p:ext uri="{BB962C8B-B14F-4D97-AF65-F5344CB8AC3E}">
        <p14:creationId xmlns:p14="http://schemas.microsoft.com/office/powerpoint/2010/main" val="2925443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We’ll talk about that ‘plate fixed’ later.</a:t>
            </a:r>
          </a:p>
          <a:p>
            <a:r>
              <a:rPr lang="en-US" baseline="0" dirty="0" smtClean="0"/>
              <a:t>Now wait a minute Jeff, what is the IGS?  You just explained the ITRF and told us about that!!</a:t>
            </a:r>
          </a:p>
          <a:p>
            <a:r>
              <a:rPr lang="en-US" baseline="0" dirty="0" smtClean="0"/>
              <a:t>IGS Reference Frame is pretty much equivalent to the ITRF, created by the Intl. GNSS Service, of which NGS is a contributing partner.</a:t>
            </a:r>
          </a:p>
          <a:p>
            <a:r>
              <a:rPr lang="en-US" baseline="0" dirty="0" smtClean="0"/>
              <a:t>The Intl. GNSS Service, let’s take a look at their website for a minute.</a:t>
            </a:r>
          </a:p>
          <a:p>
            <a:r>
              <a:rPr lang="en-US" baseline="0" dirty="0" smtClean="0"/>
              <a:t>-pronounced “oiler” poles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40</a:t>
            </a:fld>
            <a:endParaRPr lang="en-US"/>
          </a:p>
        </p:txBody>
      </p:sp>
    </p:spTree>
    <p:extLst>
      <p:ext uri="{BB962C8B-B14F-4D97-AF65-F5344CB8AC3E}">
        <p14:creationId xmlns:p14="http://schemas.microsoft.com/office/powerpoint/2010/main" val="240097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Let’s talk about the NSRS some more</a:t>
            </a:r>
            <a:r>
              <a:rPr lang="en-US" altLang="en-US" baseline="0" dirty="0" smtClean="0">
                <a:latin typeface="Arial" panose="020B0604020202020204" pitchFamily="34" charset="0"/>
                <a:ea typeface="ＭＳ Ｐゴシック" panose="020B0600070205080204" pitchFamily="34" charset="-128"/>
              </a:rPr>
              <a:t> before we move on to looking at all of NGS.</a:t>
            </a:r>
            <a:endParaRPr lang="en-US" altLang="en-US" dirty="0" smtClean="0">
              <a:latin typeface="Arial" panose="020B0604020202020204" pitchFamily="34" charset="0"/>
              <a:ea typeface="ＭＳ Ｐゴシック" panose="020B0600070205080204" pitchFamily="34" charset="-128"/>
            </a:endParaRP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This system defines position (latitude, longitude, and elevation), distances and directions between points, strength and direction of gravity (no, it is not simply “straight down”), shoreline, and their “time variants”.</a:t>
            </a: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Or how these change over time.</a:t>
            </a: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Some documents will reference the National Shoreline</a:t>
            </a:r>
            <a:r>
              <a:rPr lang="en-US" altLang="en-US" baseline="0" dirty="0" smtClean="0">
                <a:latin typeface="Arial" panose="020B0604020202020204" pitchFamily="34" charset="0"/>
                <a:ea typeface="ＭＳ Ｐゴシック" panose="020B0600070205080204" pitchFamily="34" charset="-128"/>
              </a:rPr>
              <a:t> as a component of the NSRS., we’ll briefly look at </a:t>
            </a:r>
            <a:r>
              <a:rPr lang="en-US" altLang="en-US" baseline="0" smtClean="0">
                <a:latin typeface="Arial" panose="020B0604020202020204" pitchFamily="34" charset="0"/>
                <a:ea typeface="ＭＳ Ｐゴシック" panose="020B0600070205080204" pitchFamily="34" charset="-128"/>
              </a:rPr>
              <a:t>that later.</a:t>
            </a:r>
            <a:endParaRPr lang="en-US" altLang="en-US" dirty="0"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90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dirty="0" smtClean="0">
                <a:latin typeface="TrebuchetMS"/>
              </a:rPr>
              <a:t>What is the International Terrestrial Reference Frame</a:t>
            </a:r>
          </a:p>
          <a:p>
            <a:r>
              <a:rPr lang="en-US" sz="1200" dirty="0" smtClean="0">
                <a:latin typeface="TrebuchetMS"/>
              </a:rPr>
              <a:t>(ITRF)?</a:t>
            </a:r>
          </a:p>
          <a:p>
            <a:endParaRPr lang="en-US" sz="1200" dirty="0" smtClean="0">
              <a:latin typeface="TrebuchetMS"/>
            </a:endParaRPr>
          </a:p>
          <a:p>
            <a:r>
              <a:rPr lang="en-US" sz="1200" dirty="0" smtClean="0">
                <a:latin typeface="TrebuchetMS"/>
              </a:rPr>
              <a:t>You’ve heard me mention the ITRF, but if you’ve been paying attention to OPUS Solution Reports you</a:t>
            </a:r>
            <a:r>
              <a:rPr lang="en-US" sz="1200" baseline="0" dirty="0" smtClean="0">
                <a:latin typeface="TrebuchetMS"/>
              </a:rPr>
              <a:t> may’ve noticed the ITRF2014 coordinates over on the right hand side</a:t>
            </a:r>
            <a:endParaRPr lang="en-US" sz="1200" dirty="0" smtClean="0">
              <a:latin typeface="TrebuchetMS"/>
            </a:endParaRPr>
          </a:p>
          <a:p>
            <a:endParaRPr lang="en-US" sz="1200" dirty="0" smtClean="0">
              <a:latin typeface="TrebuchetMS"/>
            </a:endParaRPr>
          </a:p>
          <a:p>
            <a:r>
              <a:rPr lang="en-US" sz="1200" dirty="0" smtClean="0">
                <a:latin typeface="TrebuchetMS"/>
              </a:rPr>
              <a:t>Let’s try to visualize</a:t>
            </a:r>
            <a:r>
              <a:rPr lang="en-US" sz="1200" baseline="0" dirty="0" smtClean="0">
                <a:latin typeface="TrebuchetMS"/>
              </a:rPr>
              <a:t> the ITRF.  Last bullet, </a:t>
            </a:r>
            <a:endParaRPr lang="en-US" sz="1200" dirty="0" smtClean="0">
              <a:latin typeface="TrebuchetMS"/>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Tree>
    <p:extLst>
      <p:ext uri="{BB962C8B-B14F-4D97-AF65-F5344CB8AC3E}">
        <p14:creationId xmlns:p14="http://schemas.microsoft.com/office/powerpoint/2010/main" val="3719666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smtClean="0"/>
          </a:p>
          <a:p>
            <a:endParaRPr lang="en-US" dirty="0" smtClean="0"/>
          </a:p>
          <a:p>
            <a:r>
              <a:rPr lang="en-US" baseline="0" dirty="0" smtClean="0"/>
              <a:t>Most simplistic way to explain ITRF is to watch this animation.</a:t>
            </a:r>
            <a:endParaRPr lang="en-US" dirty="0" smtClean="0"/>
          </a:p>
          <a:p>
            <a:r>
              <a:rPr lang="en-US" dirty="0" smtClean="0"/>
              <a:t>This is </a:t>
            </a:r>
            <a:r>
              <a:rPr lang="en-US" i="1" dirty="0" smtClean="0"/>
              <a:t>a very loose representation/visualization</a:t>
            </a:r>
            <a:r>
              <a:rPr lang="en-US" i="1" baseline="0" dirty="0" smtClean="0"/>
              <a:t> </a:t>
            </a:r>
            <a:r>
              <a:rPr lang="en-US" baseline="0" dirty="0" smtClean="0"/>
              <a:t>of what the ITRF is, a characterization only.</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42</a:t>
            </a:fld>
            <a:endParaRPr lang="en-US"/>
          </a:p>
        </p:txBody>
      </p:sp>
    </p:spTree>
    <p:extLst>
      <p:ext uri="{BB962C8B-B14F-4D97-AF65-F5344CB8AC3E}">
        <p14:creationId xmlns:p14="http://schemas.microsoft.com/office/powerpoint/2010/main" val="1599704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We’ll talk about that </a:t>
            </a:r>
            <a:r>
              <a:rPr lang="en-US" baseline="0" smtClean="0"/>
              <a:t>‘plate fixed’ later.</a:t>
            </a:r>
            <a:endParaRPr lang="en-US" baseline="0" dirty="0" smtClean="0"/>
          </a:p>
          <a:p>
            <a:r>
              <a:rPr lang="en-US" baseline="0" dirty="0" smtClean="0"/>
              <a:t>Now wait a minute Jeff, what is the IGS?  You just explained the ITRF and told us about that!!</a:t>
            </a:r>
          </a:p>
          <a:p>
            <a:r>
              <a:rPr lang="en-US" baseline="0" dirty="0" smtClean="0"/>
              <a:t>IGS Reference Frame is pretty much equivalent to the ITRF, created by the Intl. GNSS Service, of which NGS is a contributing partner.</a:t>
            </a:r>
          </a:p>
          <a:p>
            <a:r>
              <a:rPr lang="en-US" baseline="0" dirty="0" smtClean="0"/>
              <a:t>The Intl. GNSS Service, let’s take a look at their website for a minute.</a:t>
            </a:r>
          </a:p>
          <a:p>
            <a:r>
              <a:rPr lang="en-US" baseline="0" dirty="0" smtClean="0"/>
              <a:t>-pronounced “oiler” poles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2815490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44</a:t>
            </a:fld>
            <a:endParaRPr lang="en-US"/>
          </a:p>
        </p:txBody>
      </p:sp>
    </p:spTree>
    <p:extLst>
      <p:ext uri="{BB962C8B-B14F-4D97-AF65-F5344CB8AC3E}">
        <p14:creationId xmlns:p14="http://schemas.microsoft.com/office/powerpoint/2010/main" val="3396246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45</a:t>
            </a:fld>
            <a:endParaRPr lang="en-US"/>
          </a:p>
        </p:txBody>
      </p:sp>
    </p:spTree>
    <p:extLst>
      <p:ext uri="{BB962C8B-B14F-4D97-AF65-F5344CB8AC3E}">
        <p14:creationId xmlns:p14="http://schemas.microsoft.com/office/powerpoint/2010/main" val="11667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t>
            </a:r>
            <a:r>
              <a:rPr lang="en-US" baseline="0" dirty="0" smtClean="0"/>
              <a:t>these are ground-level horizontal velocities</a:t>
            </a:r>
          </a:p>
          <a:p>
            <a:r>
              <a:rPr lang="en-US" baseline="0" dirty="0" smtClean="0"/>
              <a:t>-the arrows illustrate the positions and velocities of CORS plotted in ITRF2014</a:t>
            </a:r>
          </a:p>
          <a:p>
            <a:r>
              <a:rPr lang="en-US" baseline="0" dirty="0" smtClean="0"/>
              <a:t>-our scale is on the left there, with that arrow representing 20mm of motion per year</a:t>
            </a:r>
          </a:p>
          <a:p>
            <a:r>
              <a:rPr lang="en-US" baseline="0" dirty="0" smtClean="0"/>
              <a:t>-so right thru Ohio it’s a little cluttered but we’re seeing arrows about that length so about 2cm/20mm per </a:t>
            </a:r>
            <a:r>
              <a:rPr lang="en-US" baseline="0" dirty="0" err="1" smtClean="0"/>
              <a:t>yr</a:t>
            </a:r>
            <a:endParaRPr lang="en-US" baseline="0" dirty="0" smtClean="0"/>
          </a:p>
          <a:p>
            <a:r>
              <a:rPr lang="en-US" baseline="0" dirty="0" smtClean="0"/>
              <a:t>-what do we notice about the direction of these arrows?</a:t>
            </a:r>
          </a:p>
          <a:p>
            <a:r>
              <a:rPr lang="en-US" baseline="0" dirty="0" smtClean="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CLICK HERE</a:t>
            </a:r>
          </a:p>
          <a:p>
            <a:r>
              <a:rPr lang="en-US" baseline="0" dirty="0" smtClean="0"/>
              <a:t>-Note the arrows in California do not conform to the rotation… those are CORS on a different PLATE which is moving in a different direction</a:t>
            </a:r>
          </a:p>
          <a:p>
            <a:r>
              <a:rPr lang="en-US" b="1" baseline="0" dirty="0" smtClean="0"/>
              <a:t>CLICK HERE</a:t>
            </a:r>
          </a:p>
          <a:p>
            <a:r>
              <a:rPr lang="en-US" b="1" baseline="0" dirty="0" smtClean="0"/>
              <a:t>-</a:t>
            </a:r>
            <a:r>
              <a:rPr lang="en-US" b="0" baseline="0" dirty="0" smtClean="0"/>
              <a:t>so when you look at those arrows you can see the rotation, but the point of rotation is obviously off the map, way down below the screen right?</a:t>
            </a:r>
          </a:p>
          <a:p>
            <a:r>
              <a:rPr lang="en-US" b="0" baseline="0" dirty="0" smtClean="0"/>
              <a:t>-that point is what’s known as an Euler Pole</a:t>
            </a:r>
            <a:endParaRPr lang="en-US" b="1"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47</a:t>
            </a:fld>
            <a:endParaRPr lang="en-US"/>
          </a:p>
        </p:txBody>
      </p:sp>
    </p:spTree>
    <p:extLst>
      <p:ext uri="{BB962C8B-B14F-4D97-AF65-F5344CB8AC3E}">
        <p14:creationId xmlns:p14="http://schemas.microsoft.com/office/powerpoint/2010/main" val="645345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frame is constant to itself, but rotating within ITRF, and moving in a different direction than the other 3 frames</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48</a:t>
            </a:fld>
            <a:endParaRPr lang="en-US"/>
          </a:p>
        </p:txBody>
      </p:sp>
    </p:spTree>
    <p:extLst>
      <p:ext uri="{BB962C8B-B14F-4D97-AF65-F5344CB8AC3E}">
        <p14:creationId xmlns:p14="http://schemas.microsoft.com/office/powerpoint/2010/main" val="1058389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frame is constant to itself, but rotating within ITRF, and moving in a different direction than the other 3 frames</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49</a:t>
            </a:fld>
            <a:endParaRPr lang="en-US"/>
          </a:p>
        </p:txBody>
      </p:sp>
    </p:spTree>
    <p:extLst>
      <p:ext uri="{BB962C8B-B14F-4D97-AF65-F5344CB8AC3E}">
        <p14:creationId xmlns:p14="http://schemas.microsoft.com/office/powerpoint/2010/main" val="2498628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frame is constant to itself, but rotating within ITRF, and moving in a different direction than the other 3 frames</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50</a:t>
            </a:fld>
            <a:endParaRPr lang="en-US"/>
          </a:p>
        </p:txBody>
      </p:sp>
    </p:spTree>
    <p:extLst>
      <p:ext uri="{BB962C8B-B14F-4D97-AF65-F5344CB8AC3E}">
        <p14:creationId xmlns:p14="http://schemas.microsoft.com/office/powerpoint/2010/main" val="1567574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53</a:t>
            </a:fld>
            <a:endParaRPr lang="en-US"/>
          </a:p>
        </p:txBody>
      </p:sp>
    </p:spTree>
    <p:extLst>
      <p:ext uri="{BB962C8B-B14F-4D97-AF65-F5344CB8AC3E}">
        <p14:creationId xmlns:p14="http://schemas.microsoft.com/office/powerpoint/2010/main" val="207024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Note the US Standard Datum, anyone done any</a:t>
            </a:r>
            <a:r>
              <a:rPr lang="en-US" altLang="en-US" baseline="0" dirty="0" smtClean="0">
                <a:latin typeface="Arial" panose="020B0604020202020204" pitchFamily="34" charset="0"/>
                <a:ea typeface="ＭＳ Ｐゴシック" panose="020B0600070205080204" pitchFamily="34" charset="-128"/>
              </a:rPr>
              <a:t> work in the old USSD?</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Good example highlighting that the term “NSRS” is used to encompass all historic </a:t>
            </a:r>
            <a:r>
              <a:rPr lang="en-US" altLang="en-US" baseline="0" dirty="0" err="1" smtClean="0">
                <a:latin typeface="Arial" panose="020B0604020202020204" pitchFamily="34" charset="0"/>
                <a:ea typeface="ＭＳ Ｐゴシック" panose="020B0600070205080204" pitchFamily="34" charset="-128"/>
              </a:rPr>
              <a:t>datums</a:t>
            </a:r>
            <a:r>
              <a:rPr lang="en-US" altLang="en-US" baseline="0" dirty="0" smtClean="0">
                <a:latin typeface="Arial" panose="020B0604020202020204" pitchFamily="34" charset="0"/>
                <a:ea typeface="ＭＳ Ｐゴシック" panose="020B0600070205080204" pitchFamily="34" charset="-128"/>
              </a:rPr>
              <a:t> of NGS and its predecessors.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Saw one project during my work with the USACE, in Johnstown, PA, that had original survey records in what turned out to be US Standard Datum.</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All those vertical </a:t>
            </a:r>
            <a:r>
              <a:rPr lang="en-US" altLang="en-US" baseline="0" dirty="0" err="1" smtClean="0">
                <a:latin typeface="Arial" panose="020B0604020202020204" pitchFamily="34" charset="0"/>
                <a:ea typeface="ＭＳ Ｐゴシック" panose="020B0600070205080204" pitchFamily="34" charset="-128"/>
              </a:rPr>
              <a:t>datums</a:t>
            </a:r>
            <a:r>
              <a:rPr lang="en-US" altLang="en-US" baseline="0" dirty="0" smtClean="0">
                <a:latin typeface="Arial" panose="020B0604020202020204" pitchFamily="34" charset="0"/>
                <a:ea typeface="ＭＳ Ｐゴシック" panose="020B0600070205080204" pitchFamily="34" charset="-128"/>
              </a:rPr>
              <a:t> below NGVD29, I greyed them out slightly because those are all Caribbean and Pacific Island </a:t>
            </a:r>
            <a:r>
              <a:rPr lang="en-US" altLang="en-US" baseline="0" dirty="0" err="1" smtClean="0">
                <a:latin typeface="Arial" panose="020B0604020202020204" pitchFamily="34" charset="0"/>
                <a:ea typeface="ＭＳ Ｐゴシック" panose="020B0600070205080204" pitchFamily="34" charset="-128"/>
              </a:rPr>
              <a:t>datums</a:t>
            </a:r>
            <a:r>
              <a:rPr lang="en-US" altLang="en-US" baseline="0" dirty="0" smtClean="0">
                <a:latin typeface="Arial" panose="020B0604020202020204" pitchFamily="34" charset="0"/>
                <a:ea typeface="ＭＳ Ｐゴシック" panose="020B0600070205080204" pitchFamily="34" charset="-128"/>
              </a:rPr>
              <a:t>, so in CONUS it’s just those two that you hopefully already use… and hopefully are mostly using NAVD88.</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36624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EPP are that green arrow from the last slide</a:t>
            </a:r>
          </a:p>
          <a:p>
            <a:r>
              <a:rPr lang="en-US" dirty="0" smtClean="0"/>
              <a:t>-the </a:t>
            </a:r>
            <a:r>
              <a:rPr lang="en-US" dirty="0" err="1" smtClean="0"/>
              <a:t>lat,lon</a:t>
            </a:r>
            <a:r>
              <a:rPr lang="en-US" dirty="0" smtClean="0"/>
              <a:t> being the</a:t>
            </a:r>
            <a:r>
              <a:rPr lang="en-US" baseline="0" dirty="0" smtClean="0"/>
              <a:t> good</a:t>
            </a:r>
            <a:r>
              <a:rPr lang="en-US" dirty="0" smtClean="0"/>
              <a:t> </a:t>
            </a:r>
            <a:r>
              <a:rPr lang="en-US" dirty="0" err="1" smtClean="0"/>
              <a:t>ol</a:t>
            </a:r>
            <a:r>
              <a:rPr lang="en-US" dirty="0" smtClean="0"/>
              <a:t>’ yellow star from a few slides ago</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54</a:t>
            </a:fld>
            <a:endParaRPr lang="en-US"/>
          </a:p>
        </p:txBody>
      </p:sp>
    </p:spTree>
    <p:extLst>
      <p:ext uri="{BB962C8B-B14F-4D97-AF65-F5344CB8AC3E}">
        <p14:creationId xmlns:p14="http://schemas.microsoft.com/office/powerpoint/2010/main" val="3341092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55</a:t>
            </a:fld>
            <a:endParaRPr lang="en-US"/>
          </a:p>
        </p:txBody>
      </p:sp>
    </p:spTree>
    <p:extLst>
      <p:ext uri="{BB962C8B-B14F-4D97-AF65-F5344CB8AC3E}">
        <p14:creationId xmlns:p14="http://schemas.microsoft.com/office/powerpoint/2010/main" val="262309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These velocities the</a:t>
            </a:r>
            <a:r>
              <a:rPr lang="en-US" baseline="0" dirty="0" smtClean="0"/>
              <a:t> motion that is left after removing Euler Pole rotation via it’s defining parameters, known simply as Euler Pole Parameters or EPP</a:t>
            </a:r>
          </a:p>
          <a:p>
            <a:endParaRPr lang="en-US" baseline="0" dirty="0" smtClean="0"/>
          </a:p>
          <a:p>
            <a:r>
              <a:rPr lang="en-US" baseline="0" dirty="0" smtClean="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56</a:t>
            </a:fld>
            <a:endParaRPr lang="en-US"/>
          </a:p>
        </p:txBody>
      </p:sp>
    </p:spTree>
    <p:extLst>
      <p:ext uri="{BB962C8B-B14F-4D97-AF65-F5344CB8AC3E}">
        <p14:creationId xmlns:p14="http://schemas.microsoft.com/office/powerpoint/2010/main" val="2923715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 it all starts</a:t>
            </a:r>
            <a:r>
              <a:rPr lang="en-US" altLang="en-US" baseline="0" dirty="0" smtClean="0"/>
              <a:t> with ITRF</a:t>
            </a:r>
          </a:p>
          <a:p>
            <a:r>
              <a:rPr lang="en-US" altLang="en-US" baseline="0" dirty="0" smtClean="0"/>
              <a:t>-OPUS is already running all your processing in ITRF, take a look at one of your recent solution reports and you’ll see ITRF2014 coordinates on the right hand side (or IGS/IGb08)</a:t>
            </a:r>
          </a:p>
          <a:p>
            <a:r>
              <a:rPr lang="en-US" altLang="en-US" baseline="0" dirty="0" smtClean="0"/>
              <a:t>-Not just North America, Each plate gets a set of EPP associated with it, as each plate is rotating around a different Euler Pole </a:t>
            </a:r>
          </a:p>
          <a:p>
            <a:endParaRPr lang="en-US" altLang="en-US" baseline="0"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57</a:t>
            </a:fld>
            <a:endParaRPr lang="en-US" altLang="en-US" smtClean="0"/>
          </a:p>
        </p:txBody>
      </p:sp>
    </p:spTree>
    <p:extLst>
      <p:ext uri="{BB962C8B-B14F-4D97-AF65-F5344CB8AC3E}">
        <p14:creationId xmlns:p14="http://schemas.microsoft.com/office/powerpoint/2010/main" val="28791877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611245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smtClean="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59</a:t>
            </a:fld>
            <a:endParaRPr lang="en-US"/>
          </a:p>
        </p:txBody>
      </p:sp>
    </p:spTree>
    <p:extLst>
      <p:ext uri="{BB962C8B-B14F-4D97-AF65-F5344CB8AC3E}">
        <p14:creationId xmlns:p14="http://schemas.microsoft.com/office/powerpoint/2010/main" val="4156938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First look at that blue line, that is the velocity of DI4044 if we graph it’s easting</a:t>
            </a:r>
            <a:r>
              <a:rPr lang="en-US" baseline="0" dirty="0" smtClean="0"/>
              <a:t> coordinate in ITRF over 10+ years.</a:t>
            </a:r>
            <a:endParaRPr lang="en-US" dirty="0" smtClean="0"/>
          </a:p>
          <a:p>
            <a:r>
              <a:rPr lang="en-US" dirty="0" smtClean="0"/>
              <a:t>So look at the reddish</a:t>
            </a:r>
            <a:r>
              <a:rPr lang="en-US" baseline="0" dirty="0" smtClean="0"/>
              <a:t> line, that’s the longitude/easting of PID DI4044 </a:t>
            </a:r>
            <a:r>
              <a:rPr lang="en-US" i="1" baseline="0" dirty="0" smtClean="0"/>
              <a:t>after the EPP (rotation) is modeled and factored in, </a:t>
            </a:r>
            <a:r>
              <a:rPr lang="en-US" b="1" i="1" baseline="0" dirty="0" smtClean="0"/>
              <a:t>but</a:t>
            </a:r>
            <a:r>
              <a:rPr lang="en-US" i="1" baseline="0" dirty="0" smtClean="0"/>
              <a:t> </a:t>
            </a:r>
            <a:r>
              <a:rPr lang="en-US" b="1" i="1" baseline="0" dirty="0" smtClean="0"/>
              <a:t>before the IFVM is applied.</a:t>
            </a:r>
          </a:p>
          <a:p>
            <a:pPr marL="12700" marR="133985">
              <a:lnSpc>
                <a:spcPct val="100000"/>
              </a:lnSpc>
              <a:spcBef>
                <a:spcPts val="100"/>
              </a:spcBef>
            </a:pPr>
            <a:r>
              <a:rPr lang="en-US" sz="1200" b="0" dirty="0" smtClean="0">
                <a:solidFill>
                  <a:srgbClr val="C00000"/>
                </a:solidFill>
                <a:latin typeface="+mn-lt"/>
                <a:cs typeface="Calibri"/>
              </a:rPr>
              <a:t>This is the </a:t>
            </a:r>
            <a:r>
              <a:rPr lang="en-US" sz="1200" b="0" spc="-5" dirty="0" smtClean="0">
                <a:solidFill>
                  <a:srgbClr val="C00000"/>
                </a:solidFill>
                <a:latin typeface="+mn-lt"/>
                <a:cs typeface="Calibri"/>
              </a:rPr>
              <a:t>velocity </a:t>
            </a:r>
            <a:r>
              <a:rPr lang="en-US" sz="1200" b="0" dirty="0" smtClean="0">
                <a:solidFill>
                  <a:srgbClr val="C00000"/>
                </a:solidFill>
                <a:latin typeface="+mn-lt"/>
                <a:cs typeface="Calibri"/>
              </a:rPr>
              <a:t>of</a:t>
            </a:r>
            <a:r>
              <a:rPr lang="en-US" sz="1200" b="0" spc="-100" dirty="0" smtClean="0">
                <a:solidFill>
                  <a:srgbClr val="C00000"/>
                </a:solidFill>
                <a:latin typeface="+mn-lt"/>
                <a:cs typeface="Calibri"/>
              </a:rPr>
              <a:t> </a:t>
            </a:r>
            <a:r>
              <a:rPr lang="en-US" sz="1200" b="0" dirty="0" smtClean="0">
                <a:solidFill>
                  <a:srgbClr val="C00000"/>
                </a:solidFill>
                <a:latin typeface="+mn-lt"/>
                <a:cs typeface="Calibri"/>
              </a:rPr>
              <a:t>the  </a:t>
            </a:r>
            <a:r>
              <a:rPr lang="en-US" sz="1200" b="0" spc="-5" dirty="0" smtClean="0">
                <a:solidFill>
                  <a:srgbClr val="C00000"/>
                </a:solidFill>
                <a:latin typeface="+mn-lt"/>
                <a:cs typeface="Calibri"/>
              </a:rPr>
              <a:t>point </a:t>
            </a:r>
            <a:r>
              <a:rPr lang="en-US" sz="1200" b="0" dirty="0" smtClean="0">
                <a:solidFill>
                  <a:srgbClr val="C00000"/>
                </a:solidFill>
                <a:latin typeface="+mn-lt"/>
                <a:cs typeface="Calibri"/>
              </a:rPr>
              <a:t>in </a:t>
            </a:r>
            <a:r>
              <a:rPr lang="en-US" sz="1200" b="0" spc="-10" dirty="0" smtClean="0">
                <a:solidFill>
                  <a:srgbClr val="C00000"/>
                </a:solidFill>
                <a:latin typeface="+mn-lt"/>
                <a:cs typeface="Calibri"/>
              </a:rPr>
              <a:t>NATRF2022</a:t>
            </a:r>
            <a:r>
              <a:rPr lang="en-US" sz="1200" b="0" spc="-10" baseline="0" dirty="0" smtClean="0">
                <a:solidFill>
                  <a:srgbClr val="C00000"/>
                </a:solidFill>
                <a:latin typeface="+mn-lt"/>
                <a:cs typeface="Calibri"/>
              </a:rPr>
              <a:t> </a:t>
            </a:r>
            <a:endParaRPr lang="en-US" sz="1200" b="0" dirty="0" smtClean="0">
              <a:latin typeface="+mn-lt"/>
              <a:cs typeface="Calibri"/>
            </a:endParaRPr>
          </a:p>
          <a:p>
            <a:pPr marL="12700" marR="5080">
              <a:lnSpc>
                <a:spcPct val="100000"/>
              </a:lnSpc>
            </a:pPr>
            <a:r>
              <a:rPr lang="en-US" sz="1200" b="1" spc="-10" dirty="0" smtClean="0">
                <a:solidFill>
                  <a:srgbClr val="C00000"/>
                </a:solidFill>
                <a:latin typeface="+mn-lt"/>
                <a:cs typeface="Calibri"/>
              </a:rPr>
              <a:t>Rotation </a:t>
            </a:r>
            <a:r>
              <a:rPr lang="en-US" sz="1200" b="1" dirty="0" smtClean="0">
                <a:solidFill>
                  <a:srgbClr val="C00000"/>
                </a:solidFill>
                <a:latin typeface="+mn-lt"/>
                <a:cs typeface="Calibri"/>
              </a:rPr>
              <a:t>of </a:t>
            </a:r>
            <a:r>
              <a:rPr lang="en-US" sz="1200" b="1" spc="-10" dirty="0" smtClean="0">
                <a:solidFill>
                  <a:srgbClr val="C00000"/>
                </a:solidFill>
                <a:latin typeface="+mn-lt"/>
                <a:cs typeface="Calibri"/>
              </a:rPr>
              <a:t>plate </a:t>
            </a:r>
            <a:r>
              <a:rPr lang="en-US" sz="1200" b="1" spc="-5" dirty="0" smtClean="0">
                <a:solidFill>
                  <a:srgbClr val="C00000"/>
                </a:solidFill>
                <a:latin typeface="+mn-lt"/>
                <a:cs typeface="Calibri"/>
              </a:rPr>
              <a:t>removed.  </a:t>
            </a:r>
            <a:r>
              <a:rPr lang="en-US" sz="1200" b="1" dirty="0" smtClean="0">
                <a:solidFill>
                  <a:srgbClr val="C00000"/>
                </a:solidFill>
                <a:latin typeface="+mn-lt"/>
                <a:cs typeface="Calibri"/>
              </a:rPr>
              <a:t>It is not </a:t>
            </a:r>
            <a:r>
              <a:rPr lang="en-US" sz="1200" b="1" spc="-10" dirty="0" smtClean="0">
                <a:solidFill>
                  <a:srgbClr val="C00000"/>
                </a:solidFill>
                <a:latin typeface="+mn-lt"/>
                <a:cs typeface="Calibri"/>
              </a:rPr>
              <a:t>constant </a:t>
            </a:r>
            <a:r>
              <a:rPr lang="en-US" sz="1200" b="1" spc="-5" dirty="0" smtClean="0">
                <a:solidFill>
                  <a:srgbClr val="C00000"/>
                </a:solidFill>
                <a:latin typeface="+mn-lt"/>
                <a:cs typeface="Calibri"/>
              </a:rPr>
              <a:t>because  </a:t>
            </a:r>
            <a:r>
              <a:rPr lang="en-US" sz="1200" b="1" dirty="0" smtClean="0">
                <a:solidFill>
                  <a:srgbClr val="C00000"/>
                </a:solidFill>
                <a:latin typeface="+mn-lt"/>
                <a:cs typeface="Calibri"/>
              </a:rPr>
              <a:t>the </a:t>
            </a:r>
            <a:r>
              <a:rPr lang="en-US" sz="1200" b="1" spc="-5" dirty="0" smtClean="0">
                <a:solidFill>
                  <a:srgbClr val="C00000"/>
                </a:solidFill>
                <a:latin typeface="+mn-lt"/>
                <a:cs typeface="Calibri"/>
              </a:rPr>
              <a:t>point still suffers small  </a:t>
            </a:r>
            <a:r>
              <a:rPr lang="en-US" sz="1200" b="1" spc="-10" dirty="0" smtClean="0">
                <a:solidFill>
                  <a:srgbClr val="C00000"/>
                </a:solidFill>
                <a:latin typeface="+mn-lt"/>
                <a:cs typeface="Calibri"/>
              </a:rPr>
              <a:t>“intra-frame”</a:t>
            </a:r>
            <a:r>
              <a:rPr lang="en-US" sz="1200" b="1" spc="-35" dirty="0" smtClean="0">
                <a:solidFill>
                  <a:srgbClr val="C00000"/>
                </a:solidFill>
                <a:latin typeface="+mn-lt"/>
                <a:cs typeface="Calibri"/>
              </a:rPr>
              <a:t> </a:t>
            </a:r>
            <a:r>
              <a:rPr lang="en-US" sz="1200" b="1" spc="-5" dirty="0" smtClean="0">
                <a:solidFill>
                  <a:srgbClr val="C00000"/>
                </a:solidFill>
                <a:latin typeface="+mn-lt"/>
                <a:cs typeface="Calibri"/>
              </a:rPr>
              <a:t>velocities.</a:t>
            </a:r>
            <a:endParaRPr lang="en-US" sz="1200" dirty="0" smtClean="0">
              <a:latin typeface="+mn-lt"/>
              <a:cs typeface="Calibri"/>
            </a:endParaRPr>
          </a:p>
          <a:p>
            <a:pPr marL="12700" marR="69215">
              <a:lnSpc>
                <a:spcPct val="100000"/>
              </a:lnSpc>
            </a:pPr>
            <a:r>
              <a:rPr lang="en-US" sz="1200" b="1" i="1" u="sng" spc="-5" dirty="0" smtClean="0">
                <a:solidFill>
                  <a:srgbClr val="C00000"/>
                </a:solidFill>
                <a:uFill>
                  <a:solidFill>
                    <a:srgbClr val="C00000"/>
                  </a:solidFill>
                </a:uFill>
                <a:latin typeface="+mn-lt"/>
                <a:cs typeface="Calibri"/>
              </a:rPr>
              <a:t>Such </a:t>
            </a:r>
            <a:r>
              <a:rPr lang="en-US" sz="1200" b="1" i="1" u="sng" spc="-15" dirty="0" smtClean="0">
                <a:solidFill>
                  <a:srgbClr val="C00000"/>
                </a:solidFill>
                <a:uFill>
                  <a:solidFill>
                    <a:srgbClr val="C00000"/>
                  </a:solidFill>
                </a:uFill>
                <a:latin typeface="+mn-lt"/>
                <a:cs typeface="Calibri"/>
              </a:rPr>
              <a:t>IFVs </a:t>
            </a:r>
            <a:r>
              <a:rPr lang="en-US" sz="1200" b="1" i="1" u="sng" dirty="0" smtClean="0">
                <a:solidFill>
                  <a:srgbClr val="C00000"/>
                </a:solidFill>
                <a:uFill>
                  <a:solidFill>
                    <a:srgbClr val="C00000"/>
                  </a:solidFill>
                </a:uFill>
                <a:latin typeface="+mn-lt"/>
                <a:cs typeface="Calibri"/>
              </a:rPr>
              <a:t>will be </a:t>
            </a:r>
            <a:r>
              <a:rPr lang="en-US" sz="1200" b="1" i="1" u="sng" spc="-5" dirty="0" smtClean="0">
                <a:solidFill>
                  <a:srgbClr val="C00000"/>
                </a:solidFill>
                <a:uFill>
                  <a:solidFill>
                    <a:srgbClr val="C00000"/>
                  </a:solidFill>
                </a:uFill>
                <a:latin typeface="+mn-lt"/>
                <a:cs typeface="Calibri"/>
              </a:rPr>
              <a:t>captured </a:t>
            </a:r>
            <a:r>
              <a:rPr lang="en-US" sz="1200" b="1" i="1" spc="-5" dirty="0" smtClean="0">
                <a:solidFill>
                  <a:srgbClr val="C00000"/>
                </a:solidFill>
                <a:latin typeface="+mn-lt"/>
                <a:cs typeface="Calibri"/>
              </a:rPr>
              <a:t> </a:t>
            </a:r>
            <a:r>
              <a:rPr lang="en-US" sz="1200" b="1" i="1" u="sng" dirty="0" smtClean="0">
                <a:solidFill>
                  <a:srgbClr val="C00000"/>
                </a:solidFill>
                <a:uFill>
                  <a:solidFill>
                    <a:srgbClr val="C00000"/>
                  </a:solidFill>
                </a:uFill>
                <a:latin typeface="+mn-lt"/>
                <a:cs typeface="Calibri"/>
              </a:rPr>
              <a:t>in a </a:t>
            </a:r>
            <a:r>
              <a:rPr lang="en-US" sz="1200" b="1" i="1" u="sng" spc="-5" dirty="0" smtClean="0">
                <a:solidFill>
                  <a:srgbClr val="C00000"/>
                </a:solidFill>
                <a:uFill>
                  <a:solidFill>
                    <a:srgbClr val="C00000"/>
                  </a:solidFill>
                </a:uFill>
                <a:latin typeface="+mn-lt"/>
                <a:cs typeface="Calibri"/>
              </a:rPr>
              <a:t>model by</a:t>
            </a:r>
            <a:r>
              <a:rPr lang="en-US" sz="1200" b="1" i="1" u="sng" spc="5" dirty="0" smtClean="0">
                <a:solidFill>
                  <a:srgbClr val="C00000"/>
                </a:solidFill>
                <a:uFill>
                  <a:solidFill>
                    <a:srgbClr val="C00000"/>
                  </a:solidFill>
                </a:uFill>
                <a:latin typeface="+mn-lt"/>
                <a:cs typeface="Calibri"/>
              </a:rPr>
              <a:t> </a:t>
            </a:r>
            <a:r>
              <a:rPr lang="en-US" sz="1200" b="1" i="1" u="sng" dirty="0" smtClean="0">
                <a:solidFill>
                  <a:srgbClr val="C00000"/>
                </a:solidFill>
                <a:uFill>
                  <a:solidFill>
                    <a:srgbClr val="C00000"/>
                  </a:solidFill>
                </a:uFill>
                <a:latin typeface="+mn-lt"/>
                <a:cs typeface="Calibri"/>
              </a:rPr>
              <a:t>NGS.</a:t>
            </a:r>
            <a:endParaRPr lang="en-US" sz="1200" dirty="0" smtClean="0">
              <a:latin typeface="+mn-lt"/>
              <a:cs typeface="Calibri"/>
            </a:endParaRPr>
          </a:p>
          <a:p>
            <a:endParaRPr lang="en-US" baseline="0" dirty="0" smtClean="0"/>
          </a:p>
          <a:p>
            <a:r>
              <a:rPr lang="en-US" baseline="0" dirty="0" smtClean="0"/>
              <a:t>The intent of the IFVM is to remove even that movement to better support coordinate comparisons, etc.</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61</a:t>
            </a:fld>
            <a:endParaRPr lang="en-US"/>
          </a:p>
        </p:txBody>
      </p:sp>
    </p:spTree>
    <p:extLst>
      <p:ext uri="{BB962C8B-B14F-4D97-AF65-F5344CB8AC3E}">
        <p14:creationId xmlns:p14="http://schemas.microsoft.com/office/powerpoint/2010/main" val="39754772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These velocities the</a:t>
            </a:r>
            <a:r>
              <a:rPr lang="en-US" baseline="0" dirty="0" smtClean="0"/>
              <a:t> motion that is left after removing Euler Pole rotation via it’s defining parameters, known simply as Euler Pole Parameters or EPP</a:t>
            </a:r>
          </a:p>
          <a:p>
            <a:endParaRPr lang="en-US" baseline="0" dirty="0" smtClean="0"/>
          </a:p>
          <a:p>
            <a:r>
              <a:rPr lang="en-US" baseline="0" dirty="0" smtClean="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62</a:t>
            </a:fld>
            <a:endParaRPr lang="en-US"/>
          </a:p>
        </p:txBody>
      </p:sp>
    </p:spTree>
    <p:extLst>
      <p:ext uri="{BB962C8B-B14F-4D97-AF65-F5344CB8AC3E}">
        <p14:creationId xmlns:p14="http://schemas.microsoft.com/office/powerpoint/2010/main" val="463442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3200" dirty="0" smtClean="0">
                <a:solidFill>
                  <a:schemeClr val="tx1"/>
                </a:solidFill>
                <a:latin typeface="Cambria" panose="02040503050406030204" pitchFamily="18" charset="0"/>
                <a:ea typeface="Cambria" panose="02040503050406030204" pitchFamily="18" charset="0"/>
              </a:rPr>
              <a:t>Model of all residual velocities, </a:t>
            </a:r>
            <a:r>
              <a:rPr lang="en-US" sz="3200" i="1" dirty="0" smtClean="0">
                <a:solidFill>
                  <a:schemeClr val="tx1"/>
                </a:solidFill>
                <a:latin typeface="Cambria" panose="02040503050406030204" pitchFamily="18" charset="0"/>
                <a:ea typeface="Cambria" panose="02040503050406030204" pitchFamily="18" charset="0"/>
              </a:rPr>
              <a:t>after removal of tectonic rotation via EPP</a:t>
            </a:r>
            <a:endParaRPr lang="en-US" sz="3200" dirty="0" smtClean="0">
              <a:solidFill>
                <a:schemeClr val="tx1"/>
              </a:solidFill>
              <a:latin typeface="Cambria" panose="02040503050406030204" pitchFamily="18" charset="0"/>
              <a:ea typeface="Cambria" panose="02040503050406030204" pitchFamily="18" charset="0"/>
            </a:endParaRPr>
          </a:p>
          <a:p>
            <a:pPr lvl="1"/>
            <a:r>
              <a:rPr lang="en-US" sz="2400" dirty="0" smtClean="0">
                <a:latin typeface="Cambria" panose="02040503050406030204" pitchFamily="18" charset="0"/>
                <a:ea typeface="Cambria" panose="02040503050406030204" pitchFamily="18" charset="0"/>
              </a:rPr>
              <a:t>Horizontal residual motion</a:t>
            </a:r>
          </a:p>
          <a:p>
            <a:pPr lvl="1"/>
            <a:r>
              <a:rPr lang="en-US" sz="2400" dirty="0" smtClean="0">
                <a:latin typeface="Cambria" panose="02040503050406030204" pitchFamily="18" charset="0"/>
                <a:ea typeface="Cambria" panose="02040503050406030204" pitchFamily="18" charset="0"/>
              </a:rPr>
              <a:t>Total vertical motion (ellipsoid heights)</a:t>
            </a:r>
          </a:p>
          <a:p>
            <a:pPr lvl="1"/>
            <a:r>
              <a:rPr lang="en-US" sz="2400" dirty="0" smtClean="0">
                <a:latin typeface="Cambria" panose="02040503050406030204" pitchFamily="18" charset="0"/>
                <a:ea typeface="Cambria" panose="02040503050406030204" pitchFamily="18" charset="0"/>
              </a:rPr>
              <a:t>Replaces / Improves upon HTDP</a:t>
            </a:r>
          </a:p>
          <a:p>
            <a:endParaRPr lang="en-US" dirty="0"/>
          </a:p>
        </p:txBody>
      </p:sp>
      <p:sp>
        <p:nvSpPr>
          <p:cNvPr id="4" name="Footer Placeholder 3"/>
          <p:cNvSpPr>
            <a:spLocks noGrp="1"/>
          </p:cNvSpPr>
          <p:nvPr>
            <p:ph type="ftr" sz="quarter" idx="10"/>
          </p:nvPr>
        </p:nvSpPr>
        <p:spPr/>
        <p:txBody>
          <a:bodyPr/>
          <a:lstStyle/>
          <a:p>
            <a:r>
              <a:rPr lang="en-US" smtClean="0"/>
              <a:t>Confidential</a:t>
            </a:r>
            <a:endParaRPr lang="en-US"/>
          </a:p>
        </p:txBody>
      </p:sp>
      <p:sp>
        <p:nvSpPr>
          <p:cNvPr id="5" name="Slide Number Placeholder 4"/>
          <p:cNvSpPr>
            <a:spLocks noGrp="1"/>
          </p:cNvSpPr>
          <p:nvPr>
            <p:ph type="sldNum" sz="quarter" idx="11"/>
          </p:nvPr>
        </p:nvSpPr>
        <p:spPr/>
        <p:txBody>
          <a:bodyPr/>
          <a:lstStyle/>
          <a:p>
            <a:fld id="{0DB5857B-6BAE-944B-AAB1-ECC8570D1349}" type="slidenum">
              <a:rPr lang="en-US" smtClean="0"/>
              <a:t>63</a:t>
            </a:fld>
            <a:endParaRPr lang="en-US"/>
          </a:p>
        </p:txBody>
      </p:sp>
    </p:spTree>
    <p:extLst>
      <p:ext uri="{BB962C8B-B14F-4D97-AF65-F5344CB8AC3E}">
        <p14:creationId xmlns:p14="http://schemas.microsoft.com/office/powerpoint/2010/main" val="36617670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-what’s</a:t>
            </a:r>
            <a:r>
              <a:rPr lang="en-US" baseline="0" dirty="0" smtClean="0"/>
              <a:t> the </a:t>
            </a:r>
            <a:r>
              <a:rPr lang="en-US" sz="1200" spc="-7" dirty="0" smtClean="0">
                <a:solidFill>
                  <a:schemeClr val="tx2">
                    <a:lumMod val="75000"/>
                  </a:schemeClr>
                </a:solidFill>
                <a:latin typeface="Cambria" panose="02040503050406030204" pitchFamily="18" charset="0"/>
                <a:cs typeface="Calibri"/>
              </a:rPr>
              <a:t>Magnitude of Horizontal Change?</a:t>
            </a:r>
            <a:endParaRPr lang="en-US" sz="1200" dirty="0" smtClean="0">
              <a:solidFill>
                <a:schemeClr val="tx2">
                  <a:lumMod val="75000"/>
                </a:schemeClr>
              </a:solidFill>
              <a:latin typeface="Cambria" panose="02040503050406030204" pitchFamily="18" charset="0"/>
              <a:cs typeface="Calibri"/>
            </a:endParaRPr>
          </a:p>
          <a:p>
            <a:r>
              <a:rPr lang="en-US" dirty="0" smtClean="0"/>
              <a:t>-we will have</a:t>
            </a:r>
            <a:r>
              <a:rPr lang="en-US" baseline="0" dirty="0" smtClean="0"/>
              <a:t> tools online to simplify the process of estimating NAD83</a:t>
            </a:r>
            <a:r>
              <a:rPr lang="en-US" baseline="0" dirty="0" smtClean="0">
                <a:sym typeface="Wingdings" panose="05000000000000000000" pitchFamily="2" charset="2"/>
              </a:rPr>
              <a:t>NATRF2022</a:t>
            </a:r>
          </a:p>
          <a:p>
            <a:r>
              <a:rPr lang="en-US" baseline="0" dirty="0" smtClean="0">
                <a:sym typeface="Wingdings" panose="05000000000000000000" pitchFamily="2" charset="2"/>
              </a:rPr>
              <a:t>-see the 1.1 and 1.2m contour lines are south and just thru Northern OH, so you’ll see a northwesterly shift of less than 4 feet throughout the vast majority of Ohio, between 3.7 and 4 feet</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64</a:t>
            </a:fld>
            <a:endParaRPr lang="en-US"/>
          </a:p>
        </p:txBody>
      </p:sp>
    </p:spTree>
    <p:extLst>
      <p:ext uri="{BB962C8B-B14F-4D97-AF65-F5344CB8AC3E}">
        <p14:creationId xmlns:p14="http://schemas.microsoft.com/office/powerpoint/2010/main" val="220870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WGS is a DoD system. Yes, that is the system native to the Global Positioning System, but it isn’t true that you “have to” work in WGS84</a:t>
            </a:r>
            <a:r>
              <a:rPr lang="en-US" altLang="en-US" baseline="0" dirty="0" smtClean="0">
                <a:latin typeface="Arial" panose="020B0604020202020204" pitchFamily="34" charset="0"/>
                <a:ea typeface="ＭＳ Ｐゴシック" panose="020B0600070205080204" pitchFamily="34" charset="-128"/>
              </a:rPr>
              <a:t> to get the most accurate coordinates.  I’ve heard people say that.</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Intl. Terrestrial Ref. Frame is a product of the </a:t>
            </a:r>
            <a:r>
              <a:rPr lang="en-US" altLang="en-US" b="1" baseline="0" dirty="0" smtClean="0">
                <a:latin typeface="Arial" panose="020B0604020202020204" pitchFamily="34" charset="0"/>
                <a:ea typeface="ＭＳ Ｐゴシック" panose="020B0600070205080204" pitchFamily="34" charset="-128"/>
              </a:rPr>
              <a:t>Intl. Earth Rotation and Reference Systems Service</a:t>
            </a:r>
            <a:r>
              <a:rPr lang="en-US" altLang="en-US" baseline="0" dirty="0" smtClean="0">
                <a:latin typeface="Arial" panose="020B0604020202020204" pitchFamily="34" charset="0"/>
                <a:ea typeface="ＭＳ Ｐゴシック" panose="020B0600070205080204" pitchFamily="34" charset="-128"/>
              </a:rPr>
              <a:t>.  More on that later.</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Intl. GNSS Service Ref. Frame is, well, it’s a reference frame based on that ITRF just mentioned, but with improvements, like a more dense network of stations and is more easily accessible.</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IHRS is an International Height Reference System, which is a product that was formally adopted by the IAG (Intl. Association of Geodesy) in 2015. Not an NGS product but folks from NGS were involved.</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OSU geoid, it was a research thing and I don’t know much about it.</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Earth Gravity Models are DoD products just like the WGS products, used around the world by our Nation’s military (I used EGM based height sin Iraq and Afghanistan)… but are not at all tied to NSRS geoids.  Future DoD geoid models may have a closer tie to future NGS geoid models.</a:t>
            </a:r>
          </a:p>
          <a:p>
            <a:pPr eaLnBrk="1" hangingPunct="1">
              <a:spcBef>
                <a:spcPct val="0"/>
              </a:spcBef>
            </a:pP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Ah yes, </a:t>
            </a: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Everyone loves </a:t>
            </a: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unfortunately as convenient as it is it isn’t truly an NGS product and has not been updated in well, a long time, and there are </a:t>
            </a:r>
            <a:r>
              <a:rPr lang="en-US" altLang="en-US" b="1" i="1" baseline="0" dirty="0" smtClean="0">
                <a:latin typeface="Arial" panose="020B0604020202020204" pitchFamily="34" charset="0"/>
                <a:ea typeface="ＭＳ Ｐゴシック" panose="020B0600070205080204" pitchFamily="34" charset="-128"/>
              </a:rPr>
              <a:t>no plans to update it in the future. </a:t>
            </a:r>
            <a:r>
              <a:rPr lang="en-US" altLang="en-US" b="0" i="0" baseline="0" dirty="0" smtClean="0">
                <a:latin typeface="Arial" panose="020B0604020202020204" pitchFamily="34" charset="0"/>
                <a:ea typeface="ＭＳ Ｐゴシック" panose="020B0600070205080204" pitchFamily="34" charset="-128"/>
              </a:rPr>
              <a:t>(confirmed via phone call to AGC personnel on 20FEB2019)</a:t>
            </a:r>
            <a:endParaRPr lang="en-US" altLang="en-US" b="1" baseline="0" dirty="0" smtClean="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I like Mark Huber, awesome dude, I spent some time with him surveying on some god-forsaken island in the Indian Ocean, but the USACE doesn’t seem to want to support him in funding an update to </a:t>
            </a:r>
            <a:r>
              <a:rPr lang="en-US" altLang="en-US" baseline="0" dirty="0" err="1" smtClean="0">
                <a:latin typeface="Arial" panose="020B0604020202020204" pitchFamily="34" charset="0"/>
                <a:ea typeface="ＭＳ Ｐゴシック" panose="020B0600070205080204" pitchFamily="34" charset="-128"/>
              </a:rPr>
              <a:t>Corpscon</a:t>
            </a:r>
            <a:r>
              <a:rPr lang="en-US" altLang="en-US" baseline="0" dirty="0" smtClean="0">
                <a:latin typeface="Arial" panose="020B0604020202020204" pitchFamily="34" charset="0"/>
                <a:ea typeface="ＭＳ Ｐゴシック" panose="020B0600070205080204" pitchFamily="34" charset="-128"/>
              </a:rPr>
              <a:t>.  So it is what it is.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Those regional coordinates systems, like the ORCS in Oregon and that one in Kansas, although they have rigorously defined transformations to the NSRS (which is great, they did it right) they are not part of the NSRS.</a:t>
            </a:r>
          </a:p>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02023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-remember, we covered 4 reference</a:t>
            </a:r>
            <a:r>
              <a:rPr lang="en-US" baseline="0" dirty="0" smtClean="0"/>
              <a:t> frames but if you’re just working in this region, you only have to be concerned with NATRF</a:t>
            </a:r>
          </a:p>
          <a:p>
            <a:r>
              <a:rPr lang="en-US" baseline="0" dirty="0" smtClean="0"/>
              <a:t>-almost everything I’ve covered thus far is in this TR or Technical Report available on our website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65</a:t>
            </a:fld>
            <a:endParaRPr lang="en-US"/>
          </a:p>
        </p:txBody>
      </p:sp>
    </p:spTree>
    <p:extLst>
      <p:ext uri="{BB962C8B-B14F-4D97-AF65-F5344CB8AC3E}">
        <p14:creationId xmlns:p14="http://schemas.microsoft.com/office/powerpoint/2010/main" val="34232129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the NAVD88 leveling network </a:t>
            </a:r>
          </a:p>
          <a:p>
            <a:r>
              <a:rPr lang="en-US" dirty="0" smtClean="0"/>
              <a:t>So… out</a:t>
            </a:r>
            <a:r>
              <a:rPr lang="en-US" baseline="0" dirty="0" smtClean="0"/>
              <a:t> with the old… and in with the new</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66</a:t>
            </a:fld>
            <a:endParaRPr lang="en-US"/>
          </a:p>
        </p:txBody>
      </p:sp>
    </p:spTree>
    <p:extLst>
      <p:ext uri="{BB962C8B-B14F-4D97-AF65-F5344CB8AC3E}">
        <p14:creationId xmlns:p14="http://schemas.microsoft.com/office/powerpoint/2010/main" val="4139172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The goal stated in the NGS strategic</a:t>
            </a:r>
            <a:r>
              <a:rPr lang="en-US" baseline="0" dirty="0" smtClean="0"/>
              <a:t> plan is to achieve 2cm accuracy vertically with a 15 minutes GPS session.</a:t>
            </a:r>
          </a:p>
          <a:p>
            <a:endParaRPr lang="en-US" baseline="0" dirty="0" smtClean="0"/>
          </a:p>
          <a:p>
            <a:r>
              <a:rPr lang="en-US" baseline="0" dirty="0" smtClean="0"/>
              <a:t>Note the datum will be aligned to global mean sea level, not continental as with previous </a:t>
            </a:r>
            <a:r>
              <a:rPr lang="en-US" baseline="0" dirty="0" err="1" smtClean="0"/>
              <a:t>datums</a:t>
            </a:r>
            <a:endParaRPr lang="en-US" baseline="0" dirty="0" smtClean="0"/>
          </a:p>
          <a:p>
            <a:endParaRPr lang="en-US" baseline="0" dirty="0" smtClean="0"/>
          </a:p>
          <a:p>
            <a:r>
              <a:rPr lang="en-US" baseline="0" dirty="0" smtClean="0"/>
              <a:t>Like </a:t>
            </a:r>
            <a:r>
              <a:rPr lang="en-US" baseline="0" dirty="0" err="1" smtClean="0"/>
              <a:t>I”d</a:t>
            </a:r>
            <a:r>
              <a:rPr lang="en-US" baseline="0" dirty="0" smtClean="0"/>
              <a:t> said, the community wants an easier to access, no need to go recover a BM, nationwide datum.  GNSS is the most efficient way to accomplish that, which mean geoid-based </a:t>
            </a:r>
            <a:r>
              <a:rPr lang="en-US" baseline="0" dirty="0" err="1" smtClean="0"/>
              <a:t>ortho</a:t>
            </a:r>
            <a:r>
              <a:rPr lang="en-US" baseline="0" dirty="0" smtClean="0"/>
              <a:t> heights, which means gravity observations. </a:t>
            </a:r>
          </a:p>
          <a:p>
            <a:endParaRPr lang="en-US" baseline="0" dirty="0" smtClean="0"/>
          </a:p>
          <a:p>
            <a:r>
              <a:rPr lang="en-US" baseline="0" dirty="0" smtClean="0"/>
              <a:t>So let’s talk about that.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67</a:t>
            </a:fld>
            <a:endParaRPr lang="en-US"/>
          </a:p>
        </p:txBody>
      </p:sp>
    </p:spTree>
    <p:extLst>
      <p:ext uri="{BB962C8B-B14F-4D97-AF65-F5344CB8AC3E}">
        <p14:creationId xmlns:p14="http://schemas.microsoft.com/office/powerpoint/2010/main" val="11129820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-GRAV-D is</a:t>
            </a:r>
            <a:r>
              <a:rPr lang="en-US" baseline="0" dirty="0" smtClean="0"/>
              <a:t> one of the programs that will make the NSRS modernization possible, the NAPGD2022 relies on it.  Really it was GRAVD-D and the NHMP that birthed the new </a:t>
            </a:r>
            <a:r>
              <a:rPr lang="en-US" baseline="0" dirty="0" err="1" smtClean="0"/>
              <a:t>datums</a:t>
            </a:r>
            <a:r>
              <a:rPr lang="en-US" baseline="0" dirty="0" smtClean="0"/>
              <a:t>.</a:t>
            </a:r>
            <a:endParaRPr lang="en-US" dirty="0" smtClean="0"/>
          </a:p>
          <a:p>
            <a:r>
              <a:rPr lang="en-US" dirty="0" smtClean="0"/>
              <a:t>-airborne</a:t>
            </a:r>
            <a:r>
              <a:rPr lang="en-US" baseline="0" dirty="0" smtClean="0"/>
              <a:t> </a:t>
            </a:r>
            <a:r>
              <a:rPr lang="en-US" baseline="0" dirty="0" err="1" smtClean="0"/>
              <a:t>gravimetry</a:t>
            </a:r>
            <a:r>
              <a:rPr lang="en-US" baseline="0" dirty="0" smtClean="0"/>
              <a:t> functions as the bridge for blending terrestrial/surface gravity data with satellite gravity data</a:t>
            </a:r>
          </a:p>
          <a:p>
            <a:r>
              <a:rPr lang="en-US" baseline="0" dirty="0" smtClean="0"/>
              <a:t>-satellite data is global, airborne data is continental, terrestrial/surface is spot-shots or gridded</a:t>
            </a:r>
            <a:endParaRPr lang="en-US"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68</a:t>
            </a:fld>
            <a:endParaRPr lang="en-US"/>
          </a:p>
        </p:txBody>
      </p:sp>
    </p:spTree>
    <p:extLst>
      <p:ext uri="{BB962C8B-B14F-4D97-AF65-F5344CB8AC3E}">
        <p14:creationId xmlns:p14="http://schemas.microsoft.com/office/powerpoint/2010/main" val="11249039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230 </a:t>
            </a:r>
            <a:r>
              <a:rPr lang="en-US" dirty="0" err="1" smtClean="0"/>
              <a:t>kts</a:t>
            </a:r>
            <a:r>
              <a:rPr lang="en-US" baseline="0" dirty="0" smtClean="0"/>
              <a:t> = 265 mph</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69</a:t>
            </a:fld>
            <a:endParaRPr lang="en-US"/>
          </a:p>
        </p:txBody>
      </p:sp>
    </p:spTree>
    <p:extLst>
      <p:ext uri="{BB962C8B-B14F-4D97-AF65-F5344CB8AC3E}">
        <p14:creationId xmlns:p14="http://schemas.microsoft.com/office/powerpoint/2010/main" val="131678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move on to a little history of the vertical </a:t>
            </a:r>
            <a:r>
              <a:rPr lang="en-US" dirty="0" err="1" smtClean="0"/>
              <a:t>datums</a:t>
            </a:r>
            <a:r>
              <a:rPr lang="en-US" dirty="0" smtClean="0"/>
              <a:t> in the NSRS and then cover</a:t>
            </a:r>
            <a:r>
              <a:rPr lang="en-US" baseline="0" dirty="0" smtClean="0"/>
              <a:t> NAPGD in more detail.</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71</a:t>
            </a:fld>
            <a:endParaRPr lang="en-US"/>
          </a:p>
        </p:txBody>
      </p:sp>
    </p:spTree>
    <p:extLst>
      <p:ext uri="{BB962C8B-B14F-4D97-AF65-F5344CB8AC3E}">
        <p14:creationId xmlns:p14="http://schemas.microsoft.com/office/powerpoint/2010/main" val="12602589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A7AF627A-4B0A-4F07-AA98-FC43EF4A1389}" type="slidenum">
              <a:rPr lang="en-US" altLang="en-US" sz="1300" smtClean="0">
                <a:latin typeface="Times New Roman" panose="02020603050405020304" pitchFamily="18" charset="0"/>
                <a:cs typeface="Arial" panose="020B0604020202020204" pitchFamily="34" charset="0"/>
              </a:rPr>
              <a:pPr eaLnBrk="0" hangingPunct="0">
                <a:spcBef>
                  <a:spcPct val="0"/>
                </a:spcBef>
              </a:pPr>
              <a:t>72</a:t>
            </a:fld>
            <a:endParaRPr lang="en-US" altLang="en-US" sz="1300" smtClean="0">
              <a:latin typeface="Times New Roman" panose="02020603050405020304" pitchFamily="18" charset="0"/>
              <a:cs typeface="Arial" panose="020B0604020202020204"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smtClean="0"/>
              <a:t>It turns out that MSL is a close approximation to another surface, defined by gravity, called the </a:t>
            </a:r>
            <a:r>
              <a:rPr lang="en-US" altLang="en-US" sz="1100" b="1" dirty="0" smtClean="0"/>
              <a:t>geoid</a:t>
            </a:r>
            <a:r>
              <a:rPr lang="en-US" altLang="en-US" sz="1100" dirty="0" smtClean="0"/>
              <a:t>, which is the </a:t>
            </a:r>
            <a:r>
              <a:rPr lang="en-US" altLang="en-US" sz="1100" i="1" dirty="0" smtClean="0"/>
              <a:t>true zero surface for measuring elevations</a:t>
            </a:r>
            <a:r>
              <a:rPr lang="en-US" altLang="en-US" sz="1100" dirty="0" smtClean="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altLang="en-US" sz="1100" dirty="0" smtClean="0"/>
          </a:p>
          <a:p>
            <a:r>
              <a:rPr lang="en-US" altLang="en-US" sz="1100" dirty="0" smtClean="0"/>
              <a:t>Definition: NGVD29 – The National Geodetic Vertical Datum of 1929…</a:t>
            </a:r>
          </a:p>
          <a:p>
            <a:r>
              <a:rPr lang="en-US" altLang="en-US" sz="1100" dirty="0" smtClean="0"/>
              <a:t>The </a:t>
            </a:r>
            <a:r>
              <a:rPr lang="en-US" altLang="en-US" sz="1100" b="1" dirty="0" smtClean="0"/>
              <a:t>Sea Level Datum of 1929</a:t>
            </a:r>
            <a:r>
              <a:rPr lang="en-US" altLang="en-US" sz="1100" dirty="0" smtClean="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altLang="en-US" sz="1100" dirty="0" smtClean="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altLang="en-US" sz="1100" dirty="0" smtClean="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altLang="en-US" sz="1100" dirty="0" smtClean="0"/>
          </a:p>
        </p:txBody>
      </p:sp>
    </p:spTree>
    <p:extLst>
      <p:ext uri="{BB962C8B-B14F-4D97-AF65-F5344CB8AC3E}">
        <p14:creationId xmlns:p14="http://schemas.microsoft.com/office/powerpoint/2010/main" val="3288226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smtClean="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1200" dirty="0" smtClean="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smtClean="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One height held fixed [</a:t>
            </a:r>
            <a:r>
              <a:rPr lang="en-US" altLang="en-US" sz="1050" dirty="0" smtClean="0">
                <a:latin typeface="Times New Roman" panose="02020603050405020304" pitchFamily="18" charset="0"/>
                <a:ea typeface="+mn-ea"/>
                <a:cs typeface="Times New Roman" panose="02020603050405020304" pitchFamily="18" charset="0"/>
                <a:sym typeface="Times New Roman" panose="02020603050405020304" pitchFamily="18" charset="0"/>
              </a:rPr>
              <a:t>at</a:t>
            </a:r>
            <a:r>
              <a:rPr lang="en-US" altLang="en-US" sz="1050" baseline="0" dirty="0" smtClean="0">
                <a:latin typeface="Times New Roman" panose="02020603050405020304" pitchFamily="18" charset="0"/>
                <a:ea typeface="+mn-ea"/>
                <a:cs typeface="Times New Roman" panose="02020603050405020304" pitchFamily="18" charset="0"/>
                <a:sym typeface="Times New Roman" panose="02020603050405020304" pitchFamily="18" charset="0"/>
              </a:rPr>
              <a:t> </a:t>
            </a:r>
            <a:r>
              <a:rPr lang="en-US" altLang="en-US" sz="1050" dirty="0" smtClean="0">
                <a:latin typeface="Times New Roman" panose="02020603050405020304" pitchFamily="18" charset="0"/>
                <a:cs typeface="Times New Roman" panose="02020603050405020304" pitchFamily="18" charset="0"/>
                <a:sym typeface="Times New Roman" panose="02020603050405020304" pitchFamily="18" charset="0"/>
              </a:rPr>
              <a:t>6.271 meters along the plumb line below the geodetic mark</a:t>
            </a:r>
            <a:r>
              <a:rPr lang="en-US" altLang="en-US" sz="1200" dirty="0" smtClean="0">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sz="1200" dirty="0" smtClean="0">
                <a:ea typeface="ＭＳ Ｐゴシック" panose="020B0600070205080204" pitchFamily="34" charset="-128"/>
              </a:rPr>
              <a:t> at “Father Point” (Rimouski, Canada).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smtClean="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B</a:t>
            </a:r>
            <a:r>
              <a:rPr lang="en-US" altLang="en-US" dirty="0" smtClean="0"/>
              <a:t>y fixing the geopotential value at the origin point, it was possible to ensure that the origins of IGLD 85 and NAVD 88 aligned.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mn-ea"/>
              </a:rPr>
              <a:t>But</a:t>
            </a:r>
            <a:r>
              <a:rPr lang="en-US" altLang="en-US" sz="1200" baseline="0" dirty="0" smtClean="0">
                <a:ea typeface="+mn-ea"/>
              </a:rPr>
              <a:t> perhaps more importantly, the </a:t>
            </a:r>
            <a:r>
              <a:rPr lang="en-US" altLang="en-US" sz="1200" dirty="0" smtClean="0">
                <a:ea typeface="ＭＳ Ｐゴシック" panose="020B0600070205080204" pitchFamily="34" charset="-128"/>
              </a:rPr>
              <a:t>height chosen was to minimize 29</a:t>
            </a:r>
            <a:r>
              <a:rPr lang="en-US" altLang="en-US" sz="1200" dirty="0" smtClean="0">
                <a:ea typeface="ＭＳ Ｐゴシック" panose="020B0600070205080204" pitchFamily="34" charset="-128"/>
                <a:sym typeface="Wingdings" panose="05000000000000000000" pitchFamily="2" charset="2"/>
              </a:rPr>
              <a:t>8</a:t>
            </a:r>
            <a:r>
              <a:rPr lang="en-US" altLang="en-US" sz="1200" dirty="0" smtClean="0">
                <a:ea typeface="ＭＳ Ｐゴシック" panose="020B0600070205080204" pitchFamily="34" charset="-128"/>
              </a:rPr>
              <a:t>8 differences on USGS topo maps in the eastern U.S.</a:t>
            </a:r>
            <a:r>
              <a:rPr lang="en-US" altLang="en-US" sz="1200" baseline="0" dirty="0" smtClean="0">
                <a:ea typeface="ＭＳ Ｐゴシック" panose="020B0600070205080204" pitchFamily="34" charset="-128"/>
              </a:rPr>
              <a:t> … t</a:t>
            </a:r>
            <a:r>
              <a:rPr lang="en-US" altLang="en-US" sz="1200" dirty="0" smtClean="0">
                <a:ea typeface="ＭＳ Ｐゴシック" panose="020B0600070205080204" pitchFamily="34" charset="-128"/>
              </a:rPr>
              <a:t>hus, the “zero height surface” of NAVD 88 was </a:t>
            </a:r>
            <a:r>
              <a:rPr lang="en-US" altLang="en-US" sz="1200" b="1" dirty="0" smtClean="0">
                <a:ea typeface="ＭＳ Ｐゴシック" panose="020B0600070205080204" pitchFamily="34" charset="-128"/>
              </a:rPr>
              <a:t>NOT</a:t>
            </a:r>
            <a:r>
              <a:rPr lang="en-US" altLang="en-US" sz="1200" dirty="0" smtClean="0">
                <a:ea typeface="ＭＳ Ｐゴシック" panose="020B0600070205080204" pitchFamily="34" charset="-128"/>
              </a:rPr>
              <a:t> chosen for its closeness to the geoid (but it was close…few decimeters)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Use of one fixed height removed local sea level variation problem of NGVD 29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a:p>
            <a:endParaRPr dirty="0"/>
          </a:p>
        </p:txBody>
      </p:sp>
    </p:spTree>
    <p:extLst>
      <p:ext uri="{BB962C8B-B14F-4D97-AF65-F5344CB8AC3E}">
        <p14:creationId xmlns:p14="http://schemas.microsoft.com/office/powerpoint/2010/main" val="13548080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About 20% (or 90,000 mi.) of the old leveling either is in crustal motion areas or did not fit the new observations. These data, identified as POSTED, will be adjusted separately and the results published in the near</a:t>
            </a:r>
            <a:r>
              <a:rPr lang="en-US" baseline="0" dirty="0" smtClean="0"/>
              <a:t> </a:t>
            </a:r>
            <a:r>
              <a:rPr lang="en-US" dirty="0" smtClean="0"/>
              <a:t>future.</a:t>
            </a:r>
          </a:p>
          <a:p>
            <a:endParaRPr lang="en-US" dirty="0" smtClean="0"/>
          </a:p>
          <a:p>
            <a:r>
              <a:rPr lang="en-US" dirty="0" smtClean="0"/>
              <a:t>Map</a:t>
            </a:r>
            <a:r>
              <a:rPr lang="en-US" baseline="0" dirty="0" smtClean="0"/>
              <a:t> highlights the tilt/bias to the zero reference surface, that’s another item that was discovered later on with the advent and proliferation of satellite positioning and remote sensing technology.</a:t>
            </a:r>
          </a:p>
          <a:p>
            <a:endParaRPr lang="en-US" baseline="0" dirty="0" smtClean="0"/>
          </a:p>
          <a:p>
            <a:r>
              <a:rPr lang="en-US" baseline="0" dirty="0" smtClean="0"/>
              <a:t>How was the map created, that is the NAVD88 zero surface (H=0) overlaid onto a satellite based geoid model, then color shaded by vertical difference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74</a:t>
            </a:fld>
            <a:endParaRPr lang="en-US"/>
          </a:p>
        </p:txBody>
      </p:sp>
    </p:spTree>
    <p:extLst>
      <p:ext uri="{BB962C8B-B14F-4D97-AF65-F5344CB8AC3E}">
        <p14:creationId xmlns:p14="http://schemas.microsoft.com/office/powerpoint/2010/main" val="3004283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There’s</a:t>
            </a:r>
            <a:r>
              <a:rPr lang="en-US" sz="1200" b="0" i="0" kern="1200" baseline="0" dirty="0" smtClean="0">
                <a:solidFill>
                  <a:schemeClr val="tx1"/>
                </a:solidFill>
                <a:effectLst/>
                <a:latin typeface="+mn-lt"/>
                <a:ea typeface="+mn-ea"/>
                <a:cs typeface="+mn-cs"/>
              </a:rPr>
              <a:t> Ms. Mic</a:t>
            </a:r>
            <a:r>
              <a:rPr lang="en-US" sz="1200" b="0" i="0" kern="1200" dirty="0" smtClean="0">
                <a:solidFill>
                  <a:schemeClr val="tx1"/>
                </a:solidFill>
                <a:effectLst/>
                <a:latin typeface="+mn-lt"/>
                <a:ea typeface="+mn-ea"/>
                <a:cs typeface="+mn-cs"/>
              </a:rPr>
              <a:t>helle Sneed, a hydrologist at USGS, and they’ve done further lev</a:t>
            </a:r>
            <a:r>
              <a:rPr lang="en-US" dirty="0" smtClean="0"/>
              <a:t>eling</a:t>
            </a:r>
            <a:r>
              <a:rPr lang="en-US" baseline="0" dirty="0" smtClean="0"/>
              <a:t> in the area that observed 6.2 feet of subsidence by 2016.</a:t>
            </a:r>
          </a:p>
          <a:p>
            <a:r>
              <a:rPr lang="en-US" baseline="0" dirty="0" smtClean="0"/>
              <a:t>Another 1 foot plus in 3 years.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75</a:t>
            </a:fld>
            <a:endParaRPr lang="en-US"/>
          </a:p>
        </p:txBody>
      </p:sp>
    </p:spTree>
    <p:extLst>
      <p:ext uri="{BB962C8B-B14F-4D97-AF65-F5344CB8AC3E}">
        <p14:creationId xmlns:p14="http://schemas.microsoft.com/office/powerpoint/2010/main" val="158978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What’s the</a:t>
            </a:r>
            <a:r>
              <a:rPr lang="en-US" altLang="en-US" baseline="0" dirty="0" smtClean="0">
                <a:latin typeface="Arial" panose="020B0604020202020204" pitchFamily="34" charset="0"/>
                <a:ea typeface="ＭＳ Ｐゴシック" panose="020B0600070205080204" pitchFamily="34" charset="-128"/>
              </a:rPr>
              <a:t> Office of Management and Budget Jeff? It’s an agency within the Executive Office of the President, they too are part of the Executive Branch of Gov’t.</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There’s four really important takeaways from OMB A-16.</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*1</a:t>
            </a:r>
          </a:p>
          <a:p>
            <a:pPr eaLnBrk="1" hangingPunct="1">
              <a:spcBef>
                <a:spcPct val="0"/>
              </a:spcBef>
            </a:pPr>
            <a:r>
              <a:rPr lang="en-US" altLang="en-US" dirty="0" smtClean="0">
                <a:latin typeface="Arial" panose="020B0604020202020204" pitchFamily="34" charset="0"/>
                <a:ea typeface="ＭＳ Ｐゴシック" panose="020B0600070205080204" pitchFamily="34" charset="-128"/>
              </a:rPr>
              <a:t>So</a:t>
            </a:r>
            <a:r>
              <a:rPr lang="en-US" altLang="en-US" baseline="0" dirty="0" smtClean="0">
                <a:latin typeface="Arial" panose="020B0604020202020204" pitchFamily="34" charset="0"/>
                <a:ea typeface="ＭＳ Ｐゴシック" panose="020B0600070205080204" pitchFamily="34" charset="-128"/>
              </a:rPr>
              <a:t> it’s Federal policy at one of the highest levels of policy that Federal agencies (civilian agencies not the military/DoD/Intelligence) maintain their data in reference to the NSRS.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Why not DoD, NGA, and the Intelligence agencies?  Well, they have their own DoD Directive that requires them to tie everything to WGS84 and EGM08.</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*2</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Ok, I got a little acronym heavy there so I broke up the four takeaways into 2 slides.</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NGS had defined that A-16 required control as “the NSRS” (term adopted in 1994).</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Why? Create one term to outlive trends &amp; technology, reduce the need to keep spending time and money re-writing policy and documentation every time a new datum name.</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The FGCS, the Federal Geodetic Control Subcommittee is a part of the FGDC, the Federal Geographic Data Committee</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Anyway, the FGCS has issued Federal Register Notices</a:t>
            </a:r>
          </a:p>
          <a:p>
            <a:pPr eaLnBrk="1" hangingPunct="1">
              <a:spcBef>
                <a:spcPct val="0"/>
              </a:spcBef>
            </a:pPr>
            <a:endParaRPr lang="en-US" altLang="en-US" baseline="0" dirty="0" smtClean="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193316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all the geoid</a:t>
            </a:r>
            <a:r>
              <a:rPr lang="en-US" baseline="0" dirty="0" smtClean="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76</a:t>
            </a:fld>
            <a:endParaRPr lang="en-US"/>
          </a:p>
        </p:txBody>
      </p:sp>
    </p:spTree>
    <p:extLst>
      <p:ext uri="{BB962C8B-B14F-4D97-AF65-F5344CB8AC3E}">
        <p14:creationId xmlns:p14="http://schemas.microsoft.com/office/powerpoint/2010/main" val="2828035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all the geoid</a:t>
            </a:r>
            <a:r>
              <a:rPr lang="en-US" baseline="0" dirty="0" smtClean="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77</a:t>
            </a:fld>
            <a:endParaRPr lang="en-US"/>
          </a:p>
        </p:txBody>
      </p:sp>
    </p:spTree>
    <p:extLst>
      <p:ext uri="{BB962C8B-B14F-4D97-AF65-F5344CB8AC3E}">
        <p14:creationId xmlns:p14="http://schemas.microsoft.com/office/powerpoint/2010/main" val="19367086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So… all the geoid</a:t>
            </a:r>
            <a:r>
              <a:rPr lang="en-US" baseline="0" dirty="0" smtClean="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78</a:t>
            </a:fld>
            <a:endParaRPr lang="en-US"/>
          </a:p>
        </p:txBody>
      </p:sp>
    </p:spTree>
    <p:extLst>
      <p:ext uri="{BB962C8B-B14F-4D97-AF65-F5344CB8AC3E}">
        <p14:creationId xmlns:p14="http://schemas.microsoft.com/office/powerpoint/2010/main" val="27767621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GNSS</a:t>
            </a:r>
            <a:r>
              <a:rPr lang="en-US" baseline="0" dirty="0" smtClean="0"/>
              <a:t> Users get an ellipsoid height calculated from GNSS satellite data.</a:t>
            </a:r>
          </a:p>
          <a:p>
            <a:endParaRPr lang="en-US" baseline="0" dirty="0" smtClean="0"/>
          </a:p>
          <a:p>
            <a:r>
              <a:rPr lang="en-US" baseline="0" dirty="0" smtClean="0"/>
              <a:t>Ultimately we need an orthometric height (height in relationship to the geoid) to know where water will flow</a:t>
            </a:r>
          </a:p>
          <a:p>
            <a:endParaRPr lang="en-US" baseline="0" dirty="0" smtClean="0"/>
          </a:p>
          <a:p>
            <a:r>
              <a:rPr lang="en-US" baseline="0" dirty="0" smtClean="0"/>
              <a:t>Problem: we need to know the difference between the ellipsoid height and geoid (aka geoid height or undulation)</a:t>
            </a:r>
          </a:p>
          <a:p>
            <a:endParaRPr lang="en-US" baseline="0" dirty="0" smtClean="0"/>
          </a:p>
          <a:p>
            <a:r>
              <a:rPr lang="en-US" baseline="0" dirty="0" smtClean="0"/>
              <a:t>In the past this geoid height was calculated by NGS using large scale leveling and GNSS campaigns. Then provided to users through a realization of NAVD-88</a:t>
            </a:r>
          </a:p>
          <a:p>
            <a:endParaRPr lang="en-US" baseline="0" dirty="0" smtClean="0"/>
          </a:p>
          <a:p>
            <a:r>
              <a:rPr lang="en-US" baseline="0" dirty="0" smtClean="0"/>
              <a:t>The new NGS vertical datum North American-Pacific Geopotential Datum of 2022 will be based on gravimetric calculations rather than traditional leveling surveys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79</a:t>
            </a:fld>
            <a:endParaRPr lang="en-US"/>
          </a:p>
        </p:txBody>
      </p:sp>
    </p:spTree>
    <p:extLst>
      <p:ext uri="{BB962C8B-B14F-4D97-AF65-F5344CB8AC3E}">
        <p14:creationId xmlns:p14="http://schemas.microsoft.com/office/powerpoint/2010/main" val="2718319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Geoid Heights</a:t>
            </a:r>
            <a:r>
              <a:rPr lang="en-US" baseline="0" dirty="0" smtClean="0"/>
              <a:t> we need a well defined gravity field with gravity observed at multiple distances away from the earths surface.</a:t>
            </a:r>
          </a:p>
          <a:p>
            <a:endParaRPr lang="en-US" baseline="0" dirty="0" smtClean="0"/>
          </a:p>
          <a:p>
            <a:r>
              <a:rPr lang="en-US" baseline="0" dirty="0" smtClean="0"/>
              <a:t>Then we can calculate the gravity anomaly (difference between observed gravity and normal gravity). Requires complete coverage of the area you want to model.</a:t>
            </a:r>
          </a:p>
          <a:p>
            <a:endParaRPr lang="en-US" baseline="0" dirty="0" smtClean="0"/>
          </a:p>
          <a:p>
            <a:r>
              <a:rPr lang="en-US" baseline="0" dirty="0" smtClean="0"/>
              <a:t>Fancy Math happens (Stokes Formula)</a:t>
            </a:r>
          </a:p>
          <a:p>
            <a:endParaRPr lang="en-US" baseline="0" dirty="0" smtClean="0"/>
          </a:p>
          <a:p>
            <a:r>
              <a:rPr lang="en-US" baseline="0" dirty="0" smtClean="0"/>
              <a:t>Geoid Model provides height correctors at given latitude, longitude and ellipsoid heights. </a:t>
            </a:r>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80</a:t>
            </a:fld>
            <a:endParaRPr lang="en-US"/>
          </a:p>
        </p:txBody>
      </p:sp>
    </p:spTree>
    <p:extLst>
      <p:ext uri="{BB962C8B-B14F-4D97-AF65-F5344CB8AC3E}">
        <p14:creationId xmlns:p14="http://schemas.microsoft.com/office/powerpoint/2010/main" val="18949762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likely remember this slide from earlier</a:t>
            </a:r>
          </a:p>
          <a:p>
            <a:r>
              <a:rPr lang="en-US" dirty="0" smtClean="0"/>
              <a:t>CLICK</a:t>
            </a:r>
          </a:p>
          <a:p>
            <a:r>
              <a:rPr lang="en-US" dirty="0" smtClean="0"/>
              <a:t>-Let’s get back</a:t>
            </a:r>
            <a:r>
              <a:rPr lang="en-US" baseline="0" dirty="0" smtClean="0"/>
              <a:t> to that gravity field item there</a:t>
            </a:r>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81</a:t>
            </a:fld>
            <a:endParaRPr lang="en-US"/>
          </a:p>
        </p:txBody>
      </p:sp>
    </p:spTree>
    <p:extLst>
      <p:ext uri="{BB962C8B-B14F-4D97-AF65-F5344CB8AC3E}">
        <p14:creationId xmlns:p14="http://schemas.microsoft.com/office/powerpoint/2010/main" val="4820938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-that</a:t>
            </a:r>
            <a:r>
              <a:rPr lang="en-US" baseline="0" dirty="0" smtClean="0"/>
              <a:t> gravity/geopotential field </a:t>
            </a:r>
            <a:endParaRPr lang="en-US" dirty="0" smtClean="0"/>
          </a:p>
          <a:p>
            <a:r>
              <a:rPr lang="en-US" dirty="0" smtClean="0"/>
              <a:t>-gravity data</a:t>
            </a:r>
            <a:r>
              <a:rPr lang="en-US" baseline="0" dirty="0" smtClean="0"/>
              <a:t> used to create NAPGD will come from all of these sources</a:t>
            </a:r>
          </a:p>
          <a:p>
            <a:r>
              <a:rPr lang="en-US" baseline="0" dirty="0" smtClean="0"/>
              <a:t>-The airborne observations are all a part of the GRAV-D program already discussed</a:t>
            </a:r>
          </a:p>
          <a:p>
            <a:r>
              <a:rPr lang="en-US" dirty="0" smtClean="0"/>
              <a:t>-A relative gravity campaign of terrestrial was performed countrywide in</a:t>
            </a:r>
            <a:r>
              <a:rPr lang="en-US" baseline="0" dirty="0" smtClean="0"/>
              <a:t> the early 2000s.  It was, as far as I was told, this one dude who just rode around the country hitting up all the major gravity points in the Intl Gravity Standardization Network of 1971.</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82</a:t>
            </a:fld>
            <a:endParaRPr lang="en-US"/>
          </a:p>
        </p:txBody>
      </p:sp>
    </p:spTree>
    <p:extLst>
      <p:ext uri="{BB962C8B-B14F-4D97-AF65-F5344CB8AC3E}">
        <p14:creationId xmlns:p14="http://schemas.microsoft.com/office/powerpoint/2010/main" val="11326679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mbria" panose="02040503050406030204" pitchFamily="18" charset="0"/>
                <a:ea typeface="Cambria" panose="02040503050406030204" pitchFamily="18" charset="0"/>
              </a:rPr>
              <a:t>-Gravity and Climate</a:t>
            </a:r>
            <a:r>
              <a:rPr lang="en-US" sz="1200" baseline="0" dirty="0" smtClean="0">
                <a:latin typeface="Cambria" panose="02040503050406030204" pitchFamily="18" charset="0"/>
                <a:ea typeface="Cambria" panose="02040503050406030204" pitchFamily="18" charset="0"/>
              </a:rPr>
              <a:t> Experiment</a:t>
            </a:r>
            <a:endParaRPr lang="en-US" sz="1200" dirty="0" smtClean="0">
              <a:latin typeface="Cambria" panose="02040503050406030204" pitchFamily="18" charset="0"/>
              <a:ea typeface="Cambria" panose="02040503050406030204" pitchFamily="18" charset="0"/>
            </a:endParaRPr>
          </a:p>
          <a:p>
            <a:r>
              <a:rPr lang="en-US" sz="1200" dirty="0" smtClean="0">
                <a:latin typeface="Cambria" panose="02040503050406030204" pitchFamily="18" charset="0"/>
                <a:ea typeface="Cambria" panose="02040503050406030204" pitchFamily="18" charset="0"/>
              </a:rPr>
              <a:t>-2 Satellites measuring separation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83</a:t>
            </a:fld>
            <a:endParaRPr lang="en-US"/>
          </a:p>
        </p:txBody>
      </p:sp>
    </p:spTree>
    <p:extLst>
      <p:ext uri="{BB962C8B-B14F-4D97-AF65-F5344CB8AC3E}">
        <p14:creationId xmlns:p14="http://schemas.microsoft.com/office/powerpoint/2010/main" val="2656227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-last</a:t>
            </a:r>
            <a:r>
              <a:rPr lang="en-US" baseline="0" dirty="0" smtClean="0"/>
              <a:t> I heard, all GRAV-D flights are in compliance with FAA regulations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84</a:t>
            </a:fld>
            <a:endParaRPr lang="en-US"/>
          </a:p>
        </p:txBody>
      </p:sp>
    </p:spTree>
    <p:extLst>
      <p:ext uri="{BB962C8B-B14F-4D97-AF65-F5344CB8AC3E}">
        <p14:creationId xmlns:p14="http://schemas.microsoft.com/office/powerpoint/2010/main" val="4563753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CG-6 by </a:t>
            </a:r>
            <a:r>
              <a:rPr lang="en-US" dirty="0" err="1" smtClean="0"/>
              <a:t>Scintrex</a:t>
            </a:r>
            <a:endParaRPr lang="en-US" dirty="0" smtClean="0"/>
          </a:p>
          <a:p>
            <a:r>
              <a:rPr lang="en-US" dirty="0" err="1" smtClean="0"/>
              <a:t>Scintrex</a:t>
            </a:r>
            <a:r>
              <a:rPr lang="en-US" baseline="0" dirty="0" smtClean="0"/>
              <a:t> essentially bought out others</a:t>
            </a:r>
          </a:p>
          <a:p>
            <a:endParaRPr lang="en-US" baseline="0" dirty="0" smtClean="0"/>
          </a:p>
          <a:p>
            <a:r>
              <a:rPr lang="en-US" baseline="0" dirty="0" smtClean="0"/>
              <a:t>I think it was about 75k when I asked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85</a:t>
            </a:fld>
            <a:endParaRPr lang="en-US"/>
          </a:p>
        </p:txBody>
      </p:sp>
    </p:spTree>
    <p:extLst>
      <p:ext uri="{BB962C8B-B14F-4D97-AF65-F5344CB8AC3E}">
        <p14:creationId xmlns:p14="http://schemas.microsoft.com/office/powerpoint/2010/main" val="89574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AutoNum type="arabicParenBoth"/>
            </a:pPr>
            <a:r>
              <a:rPr lang="en-US" dirty="0" smtClean="0"/>
              <a:t>tribal activities </a:t>
            </a:r>
            <a:r>
              <a:rPr lang="en-US" b="1" dirty="0" smtClean="0"/>
              <a:t>not</a:t>
            </a:r>
            <a:r>
              <a:rPr lang="en-US" dirty="0" smtClean="0"/>
              <a:t> paid for by federal funds. </a:t>
            </a:r>
          </a:p>
          <a:p>
            <a:pPr marL="228600" indent="-228600" eaLnBrk="1" hangingPunct="1">
              <a:spcBef>
                <a:spcPct val="0"/>
              </a:spcBef>
              <a:buAutoNum type="arabicParenBoth"/>
            </a:pPr>
            <a:r>
              <a:rPr lang="en-US" dirty="0" smtClean="0"/>
              <a:t>Classified DoD activities as determined by the </a:t>
            </a:r>
            <a:r>
              <a:rPr lang="en-US" dirty="0" err="1" smtClean="0"/>
              <a:t>SecDef</a:t>
            </a:r>
            <a:r>
              <a:rPr lang="en-US" dirty="0" smtClean="0"/>
              <a:t> (unless declassified by Executive Order 12951);</a:t>
            </a:r>
            <a:r>
              <a:rPr lang="en-US" baseline="0" dirty="0" smtClean="0"/>
              <a:t> </a:t>
            </a:r>
            <a:r>
              <a:rPr lang="en-US" dirty="0" smtClean="0"/>
              <a:t>also DoE activities, as determined by the Sec of Energy. </a:t>
            </a:r>
          </a:p>
          <a:p>
            <a:pPr marL="228600" indent="-228600" eaLnBrk="1" hangingPunct="1">
              <a:spcBef>
                <a:spcPct val="0"/>
              </a:spcBef>
              <a:buAutoNum type="arabicParenBoth"/>
            </a:pPr>
            <a:r>
              <a:rPr lang="en-US" dirty="0" smtClean="0"/>
              <a:t>Intelligence activities, as specifically determined by the Director of the CIA.</a:t>
            </a:r>
            <a:endParaRPr lang="en-US"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97357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Absolute meter, that’s an A-10</a:t>
            </a:r>
          </a:p>
          <a:p>
            <a:r>
              <a:rPr lang="en-US" dirty="0" err="1" smtClean="0"/>
              <a:t>Approx</a:t>
            </a:r>
            <a:r>
              <a:rPr lang="en-US" baseline="0" dirty="0" smtClean="0"/>
              <a:t> 300k</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86</a:t>
            </a:fld>
            <a:endParaRPr lang="en-US"/>
          </a:p>
        </p:txBody>
      </p:sp>
    </p:spTree>
    <p:extLst>
      <p:ext uri="{BB962C8B-B14F-4D97-AF65-F5344CB8AC3E}">
        <p14:creationId xmlns:p14="http://schemas.microsoft.com/office/powerpoint/2010/main" val="9046599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Why are you showing us all this Jeff?</a:t>
            </a:r>
          </a:p>
          <a:p>
            <a:r>
              <a:rPr lang="en-US" dirty="0" smtClean="0"/>
              <a:t>Well</a:t>
            </a:r>
            <a:r>
              <a:rPr lang="en-US" baseline="0" dirty="0" smtClean="0"/>
              <a:t>, NGS is already getting asked by 3-4 States, including the KYTC, about contributing to the gravity database… which hasn’t even been finalized yet.</a:t>
            </a:r>
          </a:p>
          <a:p>
            <a:r>
              <a:rPr lang="en-US" baseline="0" dirty="0" smtClean="0"/>
              <a:t>I believe that if you’re early on in your career you will have some exposure to the terrestrial gravity survey process.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87</a:t>
            </a:fld>
            <a:endParaRPr lang="en-US"/>
          </a:p>
        </p:txBody>
      </p:sp>
    </p:spTree>
    <p:extLst>
      <p:ext uri="{BB962C8B-B14F-4D97-AF65-F5344CB8AC3E}">
        <p14:creationId xmlns:p14="http://schemas.microsoft.com/office/powerpoint/2010/main" val="26657885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GM2022 - </a:t>
            </a:r>
            <a:r>
              <a:rPr lang="en-US" sz="1200" b="0" i="0" u="none" strike="noStrike" kern="1200" baseline="0" dirty="0" smtClean="0">
                <a:solidFill>
                  <a:schemeClr val="tx1"/>
                </a:solidFill>
                <a:latin typeface="+mn-lt"/>
                <a:ea typeface="+mn-ea"/>
                <a:cs typeface="+mn-cs"/>
              </a:rPr>
              <a:t>a spherical harmonic model of Earth’s external gravitational potential (energy)</a:t>
            </a:r>
          </a:p>
          <a:p>
            <a:r>
              <a:rPr lang="en-US" sz="1200" b="0" i="0" u="none" strike="noStrike" kern="1200" baseline="0" dirty="0" smtClean="0">
                <a:solidFill>
                  <a:schemeClr val="tx1"/>
                </a:solidFill>
                <a:latin typeface="+mn-lt"/>
                <a:ea typeface="+mn-ea"/>
                <a:cs typeface="+mn-cs"/>
              </a:rPr>
              <a:t>-these items each will have both a static version and a dynamic version that will be published </a:t>
            </a:r>
          </a:p>
          <a:p>
            <a:endParaRPr lang="en-US" dirty="0" smtClean="0"/>
          </a:p>
          <a:p>
            <a:r>
              <a:rPr lang="en-US" dirty="0" smtClean="0"/>
              <a:t>So all those models work</a:t>
            </a:r>
            <a:r>
              <a:rPr lang="en-US" baseline="0" dirty="0" smtClean="0"/>
              <a:t> together to get you a 2cm height with a 15 minutes GNSS session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88</a:t>
            </a:fld>
            <a:endParaRPr lang="en-US"/>
          </a:p>
        </p:txBody>
      </p:sp>
    </p:spTree>
    <p:extLst>
      <p:ext uri="{BB962C8B-B14F-4D97-AF65-F5344CB8AC3E}">
        <p14:creationId xmlns:p14="http://schemas.microsoft.com/office/powerpoint/2010/main" val="41571942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Is that what we want? Continuously</a:t>
            </a:r>
            <a:r>
              <a:rPr lang="en-US" baseline="0" dirty="0" smtClean="0"/>
              <a:t> changing elevations?</a:t>
            </a:r>
          </a:p>
          <a:p>
            <a:r>
              <a:rPr lang="en-US" baseline="0" dirty="0" smtClean="0"/>
              <a:t>No, not many folks anyway.  It’s too dynamic for almost everyone’s purposes/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90</a:t>
            </a:fld>
            <a:endParaRPr lang="en-US"/>
          </a:p>
        </p:txBody>
      </p:sp>
    </p:spTree>
    <p:extLst>
      <p:ext uri="{BB962C8B-B14F-4D97-AF65-F5344CB8AC3E}">
        <p14:creationId xmlns:p14="http://schemas.microsoft.com/office/powerpoint/2010/main" val="9160841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Is</a:t>
            </a:r>
            <a:r>
              <a:rPr lang="en-US" baseline="0" dirty="0" smtClean="0"/>
              <a:t> this what we want?</a:t>
            </a:r>
          </a:p>
          <a:p>
            <a:r>
              <a:rPr lang="en-US" baseline="0" dirty="0" smtClean="0"/>
              <a:t>Stable ground elevations even though global water levels are rising?</a:t>
            </a:r>
          </a:p>
          <a:p>
            <a:r>
              <a:rPr lang="en-US" baseline="0" dirty="0" smtClean="0"/>
              <a:t>No, think about flood mapping of coastal areas?  This would make it extremely difficult to maintain FEMA NFIP and other flood-related programs.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91</a:t>
            </a:fld>
            <a:endParaRPr lang="en-US"/>
          </a:p>
        </p:txBody>
      </p:sp>
    </p:spTree>
    <p:extLst>
      <p:ext uri="{BB962C8B-B14F-4D97-AF65-F5344CB8AC3E}">
        <p14:creationId xmlns:p14="http://schemas.microsoft.com/office/powerpoint/2010/main" val="31589354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The illustrated strategy will be adopted at NGS. Again, a graphic characterization of this approach</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What this means is that NGS will adopt Scenario 2, decouple geoid, until the geoid and GMSL have diverged by some threshold amount, currently defined as 20cm.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we calculate how long that might be based on existing rates of sea level rise of 3ish mm/</a:t>
            </a:r>
            <a:r>
              <a:rPr lang="en-US" sz="1200" b="0" i="0" u="none" strike="noStrike" kern="1200" baseline="0" dirty="0" err="1" smtClean="0">
                <a:solidFill>
                  <a:schemeClr val="tx1"/>
                </a:solidFill>
                <a:latin typeface="+mn-lt"/>
                <a:ea typeface="+mn-ea"/>
                <a:cs typeface="+mn-cs"/>
              </a:rPr>
              <a:t>yr</a:t>
            </a:r>
            <a:r>
              <a:rPr lang="en-US" sz="1200" b="0" i="0" u="none" strike="noStrike" kern="1200" baseline="0" dirty="0" smtClean="0">
                <a:solidFill>
                  <a:schemeClr val="tx1"/>
                </a:solidFill>
                <a:latin typeface="+mn-lt"/>
                <a:ea typeface="+mn-ea"/>
                <a:cs typeface="+mn-cs"/>
              </a:rPr>
              <a:t> then we’re talking about easily 50 years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92</a:t>
            </a:fld>
            <a:endParaRPr lang="en-US"/>
          </a:p>
        </p:txBody>
      </p:sp>
    </p:spTree>
    <p:extLst>
      <p:ext uri="{BB962C8B-B14F-4D97-AF65-F5344CB8AC3E}">
        <p14:creationId xmlns:p14="http://schemas.microsoft.com/office/powerpoint/2010/main" val="36162281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latin typeface="+mn-lt"/>
                <a:ea typeface="+mn-ea"/>
              </a:rPr>
              <a:t>Previously estimated values are matching </a:t>
            </a:r>
            <a:r>
              <a:rPr lang="en-US" sz="1200" dirty="0" err="1" smtClean="0">
                <a:solidFill>
                  <a:srgbClr val="000000"/>
                </a:solidFill>
                <a:latin typeface="+mn-lt"/>
                <a:ea typeface="+mn-ea"/>
              </a:rPr>
              <a:t>xGEOIDs</a:t>
            </a:r>
            <a:r>
              <a:rPr lang="en-US" sz="1200" dirty="0" smtClean="0">
                <a:solidFill>
                  <a:srgbClr val="000000"/>
                </a:solidFill>
                <a:latin typeface="+mn-lt"/>
                <a:ea typeface="+mn-ea"/>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latin typeface="+mn-lt"/>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latin typeface="+mn-lt"/>
                <a:ea typeface="+mn-ea"/>
              </a:rPr>
              <a:t>I have that estimate down there, and that’s true</a:t>
            </a:r>
            <a:r>
              <a:rPr lang="en-US" sz="1200" baseline="0" dirty="0" smtClean="0">
                <a:solidFill>
                  <a:srgbClr val="000000"/>
                </a:solidFill>
                <a:latin typeface="+mn-lt"/>
                <a:ea typeface="+mn-ea"/>
              </a:rPr>
              <a:t> except for that little area, not sure what that’s all about, hard to get answers from the Geoid Team since the shutdown.  They’re behind schedule but working frantically to get back on track.</a:t>
            </a:r>
            <a:endParaRPr lang="en-US" sz="1200" dirty="0" smtClean="0">
              <a:solidFill>
                <a:srgbClr val="000000"/>
              </a:solidFill>
              <a:latin typeface="+mn-lt"/>
              <a:ea typeface="+mn-ea"/>
            </a:endParaRP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94</a:t>
            </a:fld>
            <a:endParaRPr lang="en-US"/>
          </a:p>
        </p:txBody>
      </p:sp>
    </p:spTree>
    <p:extLst>
      <p:ext uri="{BB962C8B-B14F-4D97-AF65-F5344CB8AC3E}">
        <p14:creationId xmlns:p14="http://schemas.microsoft.com/office/powerpoint/2010/main" val="18909375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-I already</a:t>
            </a:r>
            <a:r>
              <a:rPr lang="en-US" baseline="0" dirty="0" smtClean="0"/>
              <a:t> mentioned Blueprint Part 1, geopotential coordinates are covered in detail </a:t>
            </a:r>
            <a:r>
              <a:rPr lang="en-US" baseline="0" dirty="0" err="1" smtClean="0"/>
              <a:t>oin</a:t>
            </a:r>
            <a:r>
              <a:rPr lang="en-US" baseline="0" dirty="0" smtClean="0"/>
              <a:t> Blueprint part 2</a:t>
            </a:r>
          </a:p>
          <a:p>
            <a:r>
              <a:rPr lang="en-US" baseline="0" dirty="0" smtClean="0"/>
              <a:t>-also easy to find on our website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95</a:t>
            </a:fld>
            <a:endParaRPr lang="en-US"/>
          </a:p>
        </p:txBody>
      </p:sp>
    </p:spTree>
    <p:extLst>
      <p:ext uri="{BB962C8B-B14F-4D97-AF65-F5344CB8AC3E}">
        <p14:creationId xmlns:p14="http://schemas.microsoft.com/office/powerpoint/2010/main" val="22926360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-dam sites (</a:t>
            </a:r>
            <a:r>
              <a:rPr lang="en-US" b="1" dirty="0" smtClean="0"/>
              <a:t>flood</a:t>
            </a:r>
            <a:r>
              <a:rPr lang="en-US" b="1" baseline="0" dirty="0" smtClean="0"/>
              <a:t> risk management</a:t>
            </a:r>
            <a:r>
              <a:rPr lang="en-US" b="0" baseline="0" dirty="0" smtClean="0"/>
              <a:t> and navigation) are perfect candidates</a:t>
            </a:r>
          </a:p>
          <a:p>
            <a:r>
              <a:rPr lang="en-US" b="0" baseline="0" dirty="0" smtClean="0"/>
              <a:t>-retain central and local parameters…if you lose the parameters you’re screwed</a:t>
            </a:r>
          </a:p>
          <a:p>
            <a:r>
              <a:rPr lang="en-US" b="0" baseline="0" dirty="0" smtClean="0"/>
              <a:t>-doesn’t require familiarity with the sites to design the projections, just analysis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a:t>
            </a:r>
            <a:r>
              <a:rPr lang="en-US" sz="1200" spc="-7" dirty="0" smtClean="0">
                <a:uFill>
                  <a:solidFill>
                    <a:srgbClr val="000000"/>
                  </a:solidFill>
                </a:uFill>
                <a:latin typeface="Cambria" panose="02040503050406030204" pitchFamily="18" charset="0"/>
                <a:cs typeface="Calibri"/>
              </a:rPr>
              <a:t>NGS is committed to having a tool in the Modernized</a:t>
            </a:r>
            <a:r>
              <a:rPr lang="en-US" sz="1200" spc="-7" baseline="0" dirty="0" smtClean="0">
                <a:uFill>
                  <a:solidFill>
                    <a:srgbClr val="000000"/>
                  </a:solidFill>
                </a:uFill>
                <a:latin typeface="Cambria" panose="02040503050406030204" pitchFamily="18" charset="0"/>
                <a:cs typeface="Calibri"/>
              </a:rPr>
              <a:t> NSRS in</a:t>
            </a:r>
            <a:r>
              <a:rPr lang="en-US" sz="1200" spc="-7" dirty="0" smtClean="0">
                <a:uFill>
                  <a:solidFill>
                    <a:srgbClr val="000000"/>
                  </a:solidFill>
                </a:uFill>
                <a:latin typeface="Cambria" panose="02040503050406030204" pitchFamily="18" charset="0"/>
                <a:cs typeface="Calibri"/>
              </a:rPr>
              <a:t> which users upload a set of projection parameters for OPUS</a:t>
            </a:r>
            <a:r>
              <a:rPr lang="en-US" sz="1200" spc="-7" baseline="0" dirty="0" smtClean="0">
                <a:uFill>
                  <a:solidFill>
                    <a:srgbClr val="000000"/>
                  </a:solidFill>
                </a:uFill>
                <a:latin typeface="Cambria" panose="02040503050406030204" pitchFamily="18" charset="0"/>
                <a:cs typeface="Calibri"/>
              </a:rPr>
              <a:t> solutions or other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smtClean="0">
                <a:uFill>
                  <a:solidFill>
                    <a:srgbClr val="000000"/>
                  </a:solidFill>
                </a:uFill>
                <a:latin typeface="Cambria" panose="02040503050406030204" pitchFamily="18" charset="0"/>
                <a:cs typeface="Calibri"/>
              </a:rPr>
              <a:t>**that tool will not be online in conjunction with 2022 rollout, it is lower on the priority list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smtClean="0">
                <a:uFill>
                  <a:solidFill>
                    <a:srgbClr val="000000"/>
                  </a:solidFill>
                </a:uFill>
                <a:latin typeface="Cambria" panose="02040503050406030204" pitchFamily="18" charset="0"/>
                <a:cs typeface="Calibri"/>
              </a:rPr>
              <a:t>-what’s the goal in this? to minimize the difference between grid and ground coordinates and distances, ideally to the point of</a:t>
            </a:r>
            <a:r>
              <a:rPr lang="en-US" sz="1200" b="0" spc="0" baseline="0" dirty="0">
                <a:uFillTx/>
                <a:latin typeface="+mn-lt"/>
                <a:cs typeface="+mn-cs"/>
              </a:rPr>
              <a:t> </a:t>
            </a:r>
            <a:r>
              <a:rPr lang="en-US" sz="1200" b="0" spc="0" baseline="0" dirty="0" smtClean="0">
                <a:uFillTx/>
                <a:latin typeface="+mn-lt"/>
                <a:cs typeface="+mn-cs"/>
              </a:rPr>
              <a:t>being small enough to ignore.</a:t>
            </a:r>
            <a:endParaRPr lang="en-US" b="0"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96</a:t>
            </a:fld>
            <a:endParaRPr lang="en-US"/>
          </a:p>
        </p:txBody>
      </p:sp>
    </p:spTree>
    <p:extLst>
      <p:ext uri="{BB962C8B-B14F-4D97-AF65-F5344CB8AC3E}">
        <p14:creationId xmlns:p14="http://schemas.microsoft.com/office/powerpoint/2010/main" val="4937940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-dam sites (</a:t>
            </a:r>
            <a:r>
              <a:rPr lang="en-US" b="1" dirty="0" smtClean="0"/>
              <a:t>flood</a:t>
            </a:r>
            <a:r>
              <a:rPr lang="en-US" b="1" baseline="0" dirty="0" smtClean="0"/>
              <a:t> risk management</a:t>
            </a:r>
            <a:r>
              <a:rPr lang="en-US" b="0" baseline="0" dirty="0" smtClean="0"/>
              <a:t> and navigation) are perfect candidates</a:t>
            </a:r>
          </a:p>
          <a:p>
            <a:r>
              <a:rPr lang="en-US" b="0" baseline="0" dirty="0" smtClean="0"/>
              <a:t>-retain central and local parameters…if you lose the parameters you’re screwed</a:t>
            </a:r>
          </a:p>
          <a:p>
            <a:r>
              <a:rPr lang="en-US" b="0" baseline="0" dirty="0" smtClean="0"/>
              <a:t>-doesn’t require familiarity with the sites to design the projections, just analysis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a:t>
            </a:r>
            <a:r>
              <a:rPr lang="en-US" sz="1200" spc="-7" dirty="0" smtClean="0">
                <a:uFill>
                  <a:solidFill>
                    <a:srgbClr val="000000"/>
                  </a:solidFill>
                </a:uFill>
                <a:latin typeface="Cambria" panose="02040503050406030204" pitchFamily="18" charset="0"/>
                <a:cs typeface="Calibri"/>
              </a:rPr>
              <a:t>NGS is committed to having a tool in the Modernized</a:t>
            </a:r>
            <a:r>
              <a:rPr lang="en-US" sz="1200" spc="-7" baseline="0" dirty="0" smtClean="0">
                <a:uFill>
                  <a:solidFill>
                    <a:srgbClr val="000000"/>
                  </a:solidFill>
                </a:uFill>
                <a:latin typeface="Cambria" panose="02040503050406030204" pitchFamily="18" charset="0"/>
                <a:cs typeface="Calibri"/>
              </a:rPr>
              <a:t> NSRS in</a:t>
            </a:r>
            <a:r>
              <a:rPr lang="en-US" sz="1200" spc="-7" dirty="0" smtClean="0">
                <a:uFill>
                  <a:solidFill>
                    <a:srgbClr val="000000"/>
                  </a:solidFill>
                </a:uFill>
                <a:latin typeface="Cambria" panose="02040503050406030204" pitchFamily="18" charset="0"/>
                <a:cs typeface="Calibri"/>
              </a:rPr>
              <a:t> which users upload a set of projection parameters for OPUS</a:t>
            </a:r>
            <a:r>
              <a:rPr lang="en-US" sz="1200" spc="-7" baseline="0" dirty="0" smtClean="0">
                <a:uFill>
                  <a:solidFill>
                    <a:srgbClr val="000000"/>
                  </a:solidFill>
                </a:uFill>
                <a:latin typeface="Cambria" panose="02040503050406030204" pitchFamily="18" charset="0"/>
                <a:cs typeface="Calibri"/>
              </a:rPr>
              <a:t> solutions or other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smtClean="0">
                <a:uFill>
                  <a:solidFill>
                    <a:srgbClr val="000000"/>
                  </a:solidFill>
                </a:uFill>
                <a:latin typeface="Cambria" panose="02040503050406030204" pitchFamily="18" charset="0"/>
                <a:cs typeface="Calibri"/>
              </a:rPr>
              <a:t>**that tool will not be online in conjunction with 2022 rollout, it is lower on the priority list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smtClean="0">
                <a:uFill>
                  <a:solidFill>
                    <a:srgbClr val="000000"/>
                  </a:solidFill>
                </a:uFill>
                <a:latin typeface="Cambria" panose="02040503050406030204" pitchFamily="18" charset="0"/>
                <a:cs typeface="Calibri"/>
              </a:rPr>
              <a:t>-what’s the goal in this? to minimize the difference between grid and ground coordinates and distances, ideally to the point of</a:t>
            </a:r>
            <a:r>
              <a:rPr lang="en-US" sz="1200" b="0" spc="0" baseline="0" dirty="0">
                <a:uFillTx/>
                <a:latin typeface="+mn-lt"/>
                <a:cs typeface="+mn-cs"/>
              </a:rPr>
              <a:t> </a:t>
            </a:r>
            <a:r>
              <a:rPr lang="en-US" sz="1200" b="0" spc="0" baseline="0" dirty="0" smtClean="0">
                <a:uFillTx/>
                <a:latin typeface="+mn-lt"/>
                <a:cs typeface="+mn-cs"/>
              </a:rPr>
              <a:t>being small enough to ignore.</a:t>
            </a:r>
            <a:endParaRPr lang="en-US" b="0"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97</a:t>
            </a:fld>
            <a:endParaRPr lang="en-US"/>
          </a:p>
        </p:txBody>
      </p:sp>
    </p:spTree>
    <p:extLst>
      <p:ext uri="{BB962C8B-B14F-4D97-AF65-F5344CB8AC3E}">
        <p14:creationId xmlns:p14="http://schemas.microsoft.com/office/powerpoint/2010/main" val="226155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-EM is 422 pages of goodness!  But there are a few items I’d love to follow up on that are a little ambiguous in that manual.</a:t>
            </a:r>
          </a:p>
          <a:p>
            <a:pPr eaLnBrk="1" hangingPunct="1">
              <a:spcBef>
                <a:spcPct val="0"/>
              </a:spcBef>
            </a:pPr>
            <a:r>
              <a:rPr lang="en-US" altLang="en-US" baseline="0" dirty="0" smtClean="0">
                <a:latin typeface="Arial" panose="020B0604020202020204" pitchFamily="34" charset="0"/>
                <a:ea typeface="ＭＳ Ｐゴシック" panose="020B0600070205080204" pitchFamily="34" charset="-128"/>
              </a:rPr>
              <a:t>-what I’m trying to say here is … you should have all your dam data</a:t>
            </a:r>
            <a:r>
              <a:rPr lang="en-US" altLang="en-US" b="1" baseline="0" dirty="0" smtClean="0">
                <a:latin typeface="Arial" panose="020B0604020202020204" pitchFamily="34" charset="0"/>
                <a:ea typeface="ＭＳ Ｐゴシック" panose="020B0600070205080204" pitchFamily="34" charset="-128"/>
              </a:rPr>
              <a:t> CLICK</a:t>
            </a:r>
            <a:r>
              <a:rPr lang="en-US" altLang="en-US" b="0" baseline="0" dirty="0" smtClean="0">
                <a:latin typeface="Arial" panose="020B0604020202020204" pitchFamily="34" charset="0"/>
                <a:ea typeface="ＭＳ Ｐゴシック" panose="020B0600070205080204" pitchFamily="34" charset="-128"/>
              </a:rPr>
              <a:t> in the NSRS</a:t>
            </a:r>
          </a:p>
        </p:txBody>
      </p:sp>
    </p:spTree>
    <p:extLst>
      <p:ext uri="{BB962C8B-B14F-4D97-AF65-F5344CB8AC3E}">
        <p14:creationId xmlns:p14="http://schemas.microsoft.com/office/powerpoint/2010/main" val="10500294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smtClean="0"/>
              <a:t>-dam sites (</a:t>
            </a:r>
            <a:r>
              <a:rPr lang="en-US" b="1" dirty="0" smtClean="0"/>
              <a:t>flood</a:t>
            </a:r>
            <a:r>
              <a:rPr lang="en-US" b="1" baseline="0" dirty="0" smtClean="0"/>
              <a:t> risk management</a:t>
            </a:r>
            <a:r>
              <a:rPr lang="en-US" b="0" baseline="0" dirty="0" smtClean="0"/>
              <a:t> and navigation) are perfect candidates</a:t>
            </a:r>
          </a:p>
          <a:p>
            <a:r>
              <a:rPr lang="en-US" b="0" baseline="0" dirty="0" smtClean="0"/>
              <a:t>-retain central and local parameters…if you lose the parameters you’re screwed</a:t>
            </a:r>
          </a:p>
          <a:p>
            <a:r>
              <a:rPr lang="en-US" b="0" baseline="0" dirty="0" smtClean="0"/>
              <a:t>-doesn’t require familiarity with the sites to design the projections, just analysis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a:t>
            </a:r>
            <a:r>
              <a:rPr lang="en-US" sz="1200" spc="-7" dirty="0" smtClean="0">
                <a:uFill>
                  <a:solidFill>
                    <a:srgbClr val="000000"/>
                  </a:solidFill>
                </a:uFill>
                <a:latin typeface="Cambria" panose="02040503050406030204" pitchFamily="18" charset="0"/>
                <a:cs typeface="Calibri"/>
              </a:rPr>
              <a:t>NGS is committed to having a tool in the Modernized</a:t>
            </a:r>
            <a:r>
              <a:rPr lang="en-US" sz="1200" spc="-7" baseline="0" dirty="0" smtClean="0">
                <a:uFill>
                  <a:solidFill>
                    <a:srgbClr val="000000"/>
                  </a:solidFill>
                </a:uFill>
                <a:latin typeface="Cambria" panose="02040503050406030204" pitchFamily="18" charset="0"/>
                <a:cs typeface="Calibri"/>
              </a:rPr>
              <a:t> NSRS in</a:t>
            </a:r>
            <a:r>
              <a:rPr lang="en-US" sz="1200" spc="-7" dirty="0" smtClean="0">
                <a:uFill>
                  <a:solidFill>
                    <a:srgbClr val="000000"/>
                  </a:solidFill>
                </a:uFill>
                <a:latin typeface="Cambria" panose="02040503050406030204" pitchFamily="18" charset="0"/>
                <a:cs typeface="Calibri"/>
              </a:rPr>
              <a:t> which users upload a set of projection parameters for OPUS</a:t>
            </a:r>
            <a:r>
              <a:rPr lang="en-US" sz="1200" spc="-7" baseline="0" dirty="0" smtClean="0">
                <a:uFill>
                  <a:solidFill>
                    <a:srgbClr val="000000"/>
                  </a:solidFill>
                </a:uFill>
                <a:latin typeface="Cambria" panose="02040503050406030204" pitchFamily="18" charset="0"/>
                <a:cs typeface="Calibri"/>
              </a:rPr>
              <a:t> solutions or other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smtClean="0">
                <a:uFill>
                  <a:solidFill>
                    <a:srgbClr val="000000"/>
                  </a:solidFill>
                </a:uFill>
                <a:latin typeface="Cambria" panose="02040503050406030204" pitchFamily="18" charset="0"/>
                <a:cs typeface="Calibri"/>
              </a:rPr>
              <a:t>**that tool will not be online in conjunction with 2022 rollout, it is lower on the priority list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spc="-7" baseline="0" dirty="0" smtClean="0">
                <a:uFill>
                  <a:solidFill>
                    <a:srgbClr val="000000"/>
                  </a:solidFill>
                </a:uFill>
                <a:latin typeface="Cambria" panose="02040503050406030204" pitchFamily="18" charset="0"/>
                <a:cs typeface="Calibri"/>
              </a:rPr>
              <a:t>-what’s the goal in this? to minimize the difference between grid and ground coordinates and distances, ideally to the point of</a:t>
            </a:r>
            <a:r>
              <a:rPr lang="en-US" sz="1200" b="0" spc="0" baseline="0" dirty="0">
                <a:uFillTx/>
                <a:latin typeface="+mn-lt"/>
                <a:cs typeface="+mn-cs"/>
              </a:rPr>
              <a:t> </a:t>
            </a:r>
            <a:r>
              <a:rPr lang="en-US" sz="1200" b="0" spc="0" baseline="0" dirty="0" smtClean="0">
                <a:uFillTx/>
                <a:latin typeface="+mn-lt"/>
                <a:cs typeface="+mn-cs"/>
              </a:rPr>
              <a:t>being small enough to ignore.</a:t>
            </a:r>
            <a:endParaRPr lang="en-US" b="0" baseline="0" dirty="0" smtClean="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98</a:t>
            </a:fld>
            <a:endParaRPr lang="en-US"/>
          </a:p>
        </p:txBody>
      </p:sp>
    </p:spTree>
    <p:extLst>
      <p:ext uri="{BB962C8B-B14F-4D97-AF65-F5344CB8AC3E}">
        <p14:creationId xmlns:p14="http://schemas.microsoft.com/office/powerpoint/2010/main" val="27157744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a:t>
            </a:r>
            <a:r>
              <a:rPr lang="en-US" dirty="0" smtClean="0"/>
              <a:t>not, </a:t>
            </a:r>
            <a:r>
              <a:rPr lang="en-US" dirty="0"/>
              <a:t>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100</a:t>
            </a:fld>
            <a:endParaRPr lang="en-US" dirty="0"/>
          </a:p>
        </p:txBody>
      </p:sp>
    </p:spTree>
    <p:extLst>
      <p:ext uri="{BB962C8B-B14F-4D97-AF65-F5344CB8AC3E}">
        <p14:creationId xmlns:p14="http://schemas.microsoft.com/office/powerpoint/2010/main" val="22094166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a:t>
            </a:r>
            <a:r>
              <a:rPr lang="en-US" dirty="0" smtClean="0"/>
              <a:t>not, </a:t>
            </a:r>
            <a:r>
              <a:rPr lang="en-US" dirty="0"/>
              <a:t>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101</a:t>
            </a:fld>
            <a:endParaRPr lang="en-US" dirty="0"/>
          </a:p>
        </p:txBody>
      </p:sp>
    </p:spTree>
    <p:extLst>
      <p:ext uri="{BB962C8B-B14F-4D97-AF65-F5344CB8AC3E}">
        <p14:creationId xmlns:p14="http://schemas.microsoft.com/office/powerpoint/2010/main" val="323836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a:t>
            </a:r>
            <a:r>
              <a:rPr lang="en-US" dirty="0" smtClean="0"/>
              <a:t>not, </a:t>
            </a:r>
            <a:r>
              <a:rPr lang="en-US" dirty="0"/>
              <a:t>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102</a:t>
            </a:fld>
            <a:endParaRPr lang="en-US" dirty="0"/>
          </a:p>
        </p:txBody>
      </p:sp>
    </p:spTree>
    <p:extLst>
      <p:ext uri="{BB962C8B-B14F-4D97-AF65-F5344CB8AC3E}">
        <p14:creationId xmlns:p14="http://schemas.microsoft.com/office/powerpoint/2010/main" val="12549897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fld id="{A2FED2CC-BADC-4677-8145-F4A6E1426BC2}" type="slidenum">
              <a:rPr lang="en-US" smtClean="0"/>
              <a:t>103</a:t>
            </a:fld>
            <a:endParaRPr lang="en-US" dirty="0"/>
          </a:p>
        </p:txBody>
      </p:sp>
    </p:spTree>
    <p:extLst>
      <p:ext uri="{BB962C8B-B14F-4D97-AF65-F5344CB8AC3E}">
        <p14:creationId xmlns:p14="http://schemas.microsoft.com/office/powerpoint/2010/main" val="746540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increasing measurement precision and global trade, it became necessary to adopt a more precise definition of the foot, and one that agreed with international usage.</a:t>
            </a:r>
          </a:p>
          <a:p>
            <a:pPr marL="628650" lvl="1" indent="-171450">
              <a:buFont typeface="Arial" panose="020B0604020202020204" pitchFamily="34" charset="0"/>
              <a:buChar char="•"/>
            </a:pPr>
            <a:r>
              <a:rPr lang="en-US" dirty="0"/>
              <a:t>A motivation for a new definition of the foot was in gage-block standardization for precise machine shop work used by industry.  It was a practical solution to a practical problem.  Note this has nothing whatsoever to do with surveying.</a:t>
            </a:r>
          </a:p>
          <a:p>
            <a:pPr marL="171450" lvl="0" indent="-171450">
              <a:buFont typeface="Arial" panose="020B0604020202020204" pitchFamily="34" charset="0"/>
              <a:buChar char="•"/>
            </a:pPr>
            <a:r>
              <a:rPr lang="en-US" dirty="0"/>
              <a:t>The new (international) foot definition was 1 ft = 0.3048 m (exact), and is the same to this day (it will not change).  The adoption of the ift was a gradual process (as such things often are):</a:t>
            </a:r>
          </a:p>
          <a:p>
            <a:pPr marL="171450" lvl="0" indent="-171450">
              <a:buFont typeface="Arial" panose="020B0604020202020204" pitchFamily="34" charset="0"/>
              <a:buChar char="•"/>
            </a:pPr>
            <a:r>
              <a:rPr lang="en-US" kern="1200" dirty="0" smtClean="0">
                <a:solidFill>
                  <a:schemeClr val="tx1"/>
                </a:solidFill>
                <a:effectLst/>
                <a:latin typeface="+mn-lt"/>
                <a:ea typeface="+mn-ea"/>
                <a:cs typeface="+mn-cs"/>
              </a:rPr>
              <a:t>1959</a:t>
            </a:r>
            <a:r>
              <a:rPr lang="en-US" kern="1200" dirty="0">
                <a:solidFill>
                  <a:schemeClr val="tx1"/>
                </a:solidFill>
                <a:effectLst/>
                <a:latin typeface="+mn-lt"/>
                <a:ea typeface="+mn-ea"/>
                <a:cs typeface="+mn-cs"/>
              </a:rPr>
              <a:t>.  NSB officially adopts ift for the entire U.S., with one little notable exception…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7527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Federal Register Notice (1959) establishing ift and (temporary) sft</a:t>
            </a:r>
          </a:p>
          <a:p>
            <a:pPr marL="628650" lvl="1" indent="-171450">
              <a:buFont typeface="Arial" panose="020B0604020202020204" pitchFamily="34" charset="0"/>
              <a:buChar char="•"/>
            </a:pPr>
            <a:r>
              <a:rPr lang="en-US" dirty="0"/>
              <a:t>Official adoption of ift (1  ft = 0.3048 m) nationwide.</a:t>
            </a:r>
          </a:p>
          <a:p>
            <a:pPr marL="628650" lvl="1" indent="-171450">
              <a:buFont typeface="Arial" panose="020B0604020202020204" pitchFamily="34" charset="0"/>
              <a:buChar char="•"/>
            </a:pPr>
            <a:r>
              <a:rPr lang="en-US" b="1" i="1" dirty="0"/>
              <a:t>Temporary</a:t>
            </a:r>
            <a:r>
              <a:rPr lang="en-US" dirty="0"/>
              <a:t> exception granted for geodetic surveys (including State Plane coordinates), to accommodate C&amp;GS.</a:t>
            </a:r>
          </a:p>
          <a:p>
            <a:pPr marL="628650" lvl="1" indent="-171450">
              <a:buFont typeface="Arial" panose="020B0604020202020204" pitchFamily="34" charset="0"/>
              <a:buChar char="•"/>
            </a:pPr>
            <a:r>
              <a:rPr lang="en-US" b="1" i="1" dirty="0"/>
              <a:t>Mandates</a:t>
            </a:r>
            <a:r>
              <a:rPr lang="en-US" dirty="0"/>
              <a:t> that ift shall be adopted after readjustment of U.S. geodetic network. This is not a “recommendation” or a “suggestion.”  At the time this was published, “shall” was used in legal documents as mandatory (nowadays the usage of “shall” as mandatory is discouraged in legal documents).  </a:t>
            </a:r>
          </a:p>
          <a:p>
            <a:pPr marL="628650" lvl="1" indent="-171450">
              <a:buFont typeface="Arial" panose="020B0604020202020204" pitchFamily="34" charset="0"/>
              <a:buChar char="•"/>
            </a:pPr>
            <a:r>
              <a:rPr lang="en-US" dirty="0"/>
              <a:t>Co-issued and signed by NBS and C&amp;GS directors.</a:t>
            </a:r>
          </a:p>
          <a:p>
            <a:pPr marL="628650" lvl="1" indent="-171450">
              <a:buFont typeface="Arial" panose="020B0604020202020204" pitchFamily="34" charset="0"/>
              <a:buChar char="•"/>
            </a:pPr>
            <a:r>
              <a:rPr lang="en-US" dirty="0"/>
              <a:t>This FRN delayed full adoption of the ift, and promoted continued use of the sft for all surveying (not just geodetic surveys), and it is how we got into the situation we are in today.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8372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Other FRNs relevant to the ift vs. sft issue:</a:t>
            </a:r>
          </a:p>
          <a:p>
            <a:pPr marL="628650" lvl="1" indent="-171450">
              <a:buFont typeface="Arial" panose="020B0604020202020204" pitchFamily="34" charset="0"/>
              <a:buChar char="•"/>
            </a:pPr>
            <a:r>
              <a:rPr lang="en-US" dirty="0"/>
              <a:t>1975. </a:t>
            </a:r>
            <a:r>
              <a:rPr lang="en-US" dirty="0" smtClean="0"/>
              <a:t>states </a:t>
            </a:r>
            <a:r>
              <a:rPr lang="en-US" dirty="0"/>
              <a:t>that the ift is used for “engineering” and the sft is used for “mapping and land measurement”, which by itself creates problems (since engineering and surveying are often done together for projects, so which should be used?). </a:t>
            </a:r>
            <a:endParaRPr lang="en-US" dirty="0" smtClean="0"/>
          </a:p>
          <a:p>
            <a:pPr marL="628650" lvl="1" indent="-171450">
              <a:buFont typeface="Arial" panose="020B0604020202020204" pitchFamily="34" charset="0"/>
              <a:buChar char="•"/>
            </a:pPr>
            <a:r>
              <a:rPr lang="en-US" dirty="0" smtClean="0"/>
              <a:t>1977</a:t>
            </a:r>
            <a:r>
              <a:rPr lang="en-US" dirty="0"/>
              <a:t>.  NGS policy on publication of plane coordinates based on NAD 83, stating that NGS will officially adopt the metric system.  This effectively (but probably inadvertently) allowed NGS to side step the requirement of ending use of the sft, as required in the 1959 FRN.</a:t>
            </a:r>
          </a:p>
          <a:p>
            <a:pPr marL="171450" lvl="0" indent="-171450">
              <a:buFont typeface="Arial" panose="020B0604020202020204" pitchFamily="34" charset="0"/>
              <a:buChar char="•"/>
            </a:pPr>
            <a:r>
              <a:rPr lang="en-US" u="sng" dirty="0" smtClean="0"/>
              <a:t>NOTE</a:t>
            </a:r>
            <a:r>
              <a:rPr lang="en-US" dirty="0"/>
              <a:t>:  In the webinar, I inadvertently mischaracterized the 1975 FR as saying the ift was “exact” and the sft was “approximate.”  What that FRN actually says is that conversions in a previous (1968) FRN were only for the ift, and were therefore approximate for sft conversions.  The 1975 FRN provides the exact sft conversions as a correction/clarification to the 1968 FRN.  My apologies for any confusion this may have caused.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7586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proposes that there be only ONE official definition of the foot after 2022, and if done will be accomplished through NIST.</a:t>
            </a:r>
          </a:p>
          <a:p>
            <a:pPr marL="628650" lvl="1" indent="-171450">
              <a:buFont typeface="Arial" panose="020B0604020202020204" pitchFamily="34" charset="0"/>
              <a:buChar char="•"/>
            </a:pPr>
            <a:r>
              <a:rPr lang="en-US" dirty="0"/>
              <a:t>Considering getting rid of word “international”, and just call it the “foot” (that is how it is handled in some software, such Esri’s).  People just seem to not like the “international” label.  Maybe call if the “American freedom foot.”  But seriously, dropping a descriptor solidifies the idea that there is only one foot in the U.S.  Keeping the descriptor implies there is more than one foot.</a:t>
            </a:r>
          </a:p>
          <a:p>
            <a:pPr marL="628650" lvl="1" indent="-171450">
              <a:buFont typeface="Arial" panose="020B0604020202020204" pitchFamily="34" charset="0"/>
              <a:buChar char="•"/>
            </a:pPr>
            <a:r>
              <a:rPr lang="en-US" dirty="0"/>
              <a:t>Have NO option for sft after 2022.  It will only be used for the past (legacy applications).</a:t>
            </a:r>
          </a:p>
          <a:p>
            <a:pPr marL="171450" lvl="0" indent="-171450">
              <a:buFont typeface="Arial" panose="020B0604020202020204" pitchFamily="34" charset="0"/>
              <a:buChar char="•"/>
            </a:pPr>
            <a:r>
              <a:rPr lang="en-US" dirty="0"/>
              <a:t>NGS will help!  </a:t>
            </a:r>
          </a:p>
          <a:p>
            <a:pPr marL="628650" lvl="1" indent="-171450">
              <a:buFont typeface="Arial" panose="020B0604020202020204" pitchFamily="34" charset="0"/>
              <a:buChar char="•"/>
            </a:pPr>
            <a:r>
              <a:rPr lang="en-US" dirty="0"/>
              <a:t>We will try to make the change as simple and painless as possible.</a:t>
            </a:r>
          </a:p>
          <a:p>
            <a:pPr marL="628650" lvl="1" indent="-171450">
              <a:buFont typeface="Arial" panose="020B0604020202020204" pitchFamily="34" charset="0"/>
              <a:buChar char="•"/>
            </a:pPr>
            <a:r>
              <a:rPr lang="en-US" dirty="0"/>
              <a:t>Our products and services will automatically support backward compatibility.</a:t>
            </a:r>
          </a:p>
          <a:p>
            <a:pPr marL="171450" lvl="0" indent="-171450">
              <a:buFont typeface="Arial" panose="020B0604020202020204" pitchFamily="34" charset="0"/>
              <a:buChar char="•"/>
            </a:pPr>
            <a:r>
              <a:rPr lang="en-US" dirty="0"/>
              <a:t>Idea here is that we are trying to make things better by fixing a long-standing problem for the future (not the past).  Yes, there will be some difficulties.  But at least they will diminish over time.  If we do nothing, these problems will never go away.</a:t>
            </a:r>
          </a:p>
          <a:p>
            <a:pPr marL="171450" indent="-171450">
              <a:buFont typeface="Arial" panose="020B0604020202020204" pitchFamily="34" charset="0"/>
              <a:buChar char="•"/>
            </a:pPr>
            <a:r>
              <a:rPr lang="en-US" dirty="0"/>
              <a:t>If you think changing from sft to ift is a big problem, then perhaps you don’t quite understand the other changes that are coming in 2022:</a:t>
            </a:r>
          </a:p>
          <a:p>
            <a:pPr marL="628650" lvl="1" indent="-171450">
              <a:buFont typeface="Arial" panose="020B0604020202020204" pitchFamily="34" charset="0"/>
              <a:buChar char="•"/>
            </a:pPr>
            <a:r>
              <a:rPr lang="en-US" dirty="0"/>
              <a:t>The change from sft to ift is really just a small (2 ppm) scale change.  That is smaller than the change in scale for SPCS2022 zones, and that is only PART of the change that will occur for State Plane.</a:t>
            </a:r>
          </a:p>
          <a:p>
            <a:pPr marL="628650" lvl="1" indent="-171450">
              <a:buFont typeface="Arial" panose="020B0604020202020204" pitchFamily="34" charset="0"/>
              <a:buChar char="•"/>
            </a:pPr>
            <a:r>
              <a:rPr lang="en-US" dirty="0"/>
              <a:t>Coordinates in NSRS2022 will change with time.  In fact, the entire frame will be time-dependent.  Assumptions about control coordinates never changing will have to be abandoned.</a:t>
            </a:r>
          </a:p>
          <a:p>
            <a:pPr marL="628650" lvl="1" indent="-171450">
              <a:buFont typeface="Arial" panose="020B0604020202020204" pitchFamily="34" charset="0"/>
              <a:buChar char="•"/>
            </a:pPr>
            <a:r>
              <a:rPr lang="en-US" dirty="0"/>
              <a:t>The “vertical” datum will be replaced with a geopotential datum based on a gravimetric geoid (rather than leveling).  This, too, will have a time-dependent component.</a:t>
            </a:r>
          </a:p>
          <a:p>
            <a:pPr marL="628650" lvl="1" indent="-171450">
              <a:buFont typeface="Arial" panose="020B0604020202020204" pitchFamily="34" charset="0"/>
              <a:buChar char="•"/>
            </a:pPr>
            <a:r>
              <a:rPr lang="en-US" dirty="0"/>
              <a:t>There will be changes in how GNSS, leveling, and total station survey surveys are performed, reduced, processed, and adjusted.</a:t>
            </a:r>
          </a:p>
          <a:p>
            <a:pPr marL="628650" lvl="1" indent="-171450">
              <a:buFont typeface="Arial" panose="020B0604020202020204" pitchFamily="34" charset="0"/>
              <a:buChar char="•"/>
            </a:pPr>
            <a:r>
              <a:rPr lang="en-US" dirty="0"/>
              <a:t>By comparison, the change from sft to ift is so miniscule that it is well within the noise of the other changes.</a:t>
            </a:r>
          </a:p>
          <a:p>
            <a:pPr marL="628650" lvl="1" indent="-171450">
              <a:buFont typeface="Arial" panose="020B0604020202020204" pitchFamily="34" charset="0"/>
              <a:buChar char="•"/>
            </a:pPr>
            <a:r>
              <a:rPr lang="en-US" dirty="0"/>
              <a:t>In short, if you think the change in foot definition is too difficult, then its hard to see how you could deal with these other much larger and vastly more complex changes.</a:t>
            </a:r>
          </a:p>
        </p:txBody>
      </p:sp>
      <p:sp>
        <p:nvSpPr>
          <p:cNvPr id="4" name="Slide Number Placeholder 3"/>
          <p:cNvSpPr>
            <a:spLocks noGrp="1"/>
          </p:cNvSpPr>
          <p:nvPr>
            <p:ph type="sldNum" sz="quarter" idx="5"/>
          </p:nvPr>
        </p:nvSpPr>
        <p:spPr/>
        <p:txBody>
          <a:bodyPr/>
          <a:lstStyle/>
          <a:p>
            <a:fld id="{A2FED2CC-BADC-4677-8145-F4A6E1426BC2}" type="slidenum">
              <a:rPr lang="en-US" smtClean="0"/>
              <a:t>107</a:t>
            </a:fld>
            <a:endParaRPr lang="en-US" dirty="0"/>
          </a:p>
        </p:txBody>
      </p:sp>
    </p:spTree>
    <p:extLst>
      <p:ext uri="{BB962C8B-B14F-4D97-AF65-F5344CB8AC3E}">
        <p14:creationId xmlns:p14="http://schemas.microsoft.com/office/powerpoint/2010/main" val="24796212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closing, I want to reiterate that NGS essentially created this problem, and now we want to help fix it.  Yes, we are coming at this some 30+ years late, but there is no better time to do this than when we are updating the entire NSRS.  A change in the foot definition will be a minor part of the overall changes that will occur when we make the transition to a modernized NSRS in 2022.  NGS will do everything we can to make a foot change – and all the other 2022 changes – as simple and painless as possible.  Remember, the idea here is not change for its own sake, but change to make things better.  And these changes will make things better.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encourage you to provide questions and comments to NGS.Feedback@noaa.gov.  If this change for the foot goes forward, there will also be opportunities for comments as part of issuing an FRN.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 remind you, again, that this is about the future, not the past.  The past will always exist and will not change.  But the future is something we can change, and make better.  Please remember our heroes, and the incredible work they put into establishing standards for weights and measures.  Their eyes were also on the future, and we are the beneficiaries of their vision.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of you who are surveyors (as I am), this is more than about how you practice surveying today, wherever you may work, and whatever type of surveying you do. For those who want to retain the U.S. survey foot, I implore you to please consider the larger picture, and the future.  That future will be inherited by the young surveyors, GIS professionals, and all other U.S. citizens.  We should strive to do well by them, and for them.</a:t>
            </a:r>
          </a:p>
          <a:p>
            <a:endParaRPr lang="en-US" dirty="0"/>
          </a:p>
        </p:txBody>
      </p:sp>
      <p:sp>
        <p:nvSpPr>
          <p:cNvPr id="4" name="Slide Number Placeholder 3"/>
          <p:cNvSpPr>
            <a:spLocks noGrp="1"/>
          </p:cNvSpPr>
          <p:nvPr>
            <p:ph type="sldNum" sz="quarter" idx="10"/>
          </p:nvPr>
        </p:nvSpPr>
        <p:spPr/>
        <p:txBody>
          <a:bodyPr/>
          <a:lstStyle/>
          <a:p>
            <a:fld id="{A2FED2CC-BADC-4677-8145-F4A6E1426BC2}" type="slidenum">
              <a:rPr lang="en-US" smtClean="0"/>
              <a:t>108</a:t>
            </a:fld>
            <a:endParaRPr lang="en-US" dirty="0"/>
          </a:p>
        </p:txBody>
      </p:sp>
    </p:spTree>
    <p:extLst>
      <p:ext uri="{BB962C8B-B14F-4D97-AF65-F5344CB8AC3E}">
        <p14:creationId xmlns:p14="http://schemas.microsoft.com/office/powerpoint/2010/main" val="218351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3143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smtClean="0"/>
              <a:t>Text = 28 </a:t>
            </a:r>
            <a:r>
              <a:rPr lang="en-US" dirty="0" err="1" smtClean="0"/>
              <a:t>pt</a:t>
            </a:r>
            <a:r>
              <a:rPr lang="en-US" dirty="0" smtClean="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248595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17860" y="6656388"/>
            <a:ext cx="1828800" cy="182562"/>
          </a:xfrm>
        </p:spPr>
        <p:txBody>
          <a:bodyPr/>
          <a:lstStyle>
            <a:lvl1pPr>
              <a:defRPr/>
            </a:lvl1pPr>
          </a:lstStyle>
          <a:p>
            <a:pPr>
              <a:defRPr/>
            </a:pPr>
            <a:fld id="{EECFE7DD-BFE8-4466-B837-BC66D83EA7C5}" type="datetime4">
              <a:rPr lang="en-US" altLang="en-US"/>
              <a:pPr>
                <a:defRPr/>
              </a:pPr>
              <a:t>8 November, 2019</a:t>
            </a:fld>
            <a:endParaRPr lang="en-US" altLang="en-US" dirty="0"/>
          </a:p>
        </p:txBody>
      </p:sp>
      <p:sp>
        <p:nvSpPr>
          <p:cNvPr id="6" name="Slide Number Placeholder 7"/>
          <p:cNvSpPr>
            <a:spLocks noGrp="1"/>
          </p:cNvSpPr>
          <p:nvPr>
            <p:ph type="sldNum" sz="quarter" idx="11"/>
          </p:nvPr>
        </p:nvSpPr>
        <p:spPr>
          <a:xfrm>
            <a:off x="17861" y="6475413"/>
            <a:ext cx="364331" cy="182562"/>
          </a:xfrm>
        </p:spPr>
        <p:txBody>
          <a:bodyPr/>
          <a:lstStyle>
            <a:lvl1pPr>
              <a:defRPr/>
            </a:lvl1pPr>
          </a:lstStyle>
          <a:p>
            <a:pPr>
              <a:defRPr/>
            </a:pPr>
            <a:fld id="{5402DB8B-DA84-4D8E-9C3D-ACFD8BC52A2D}" type="slidenum">
              <a:rPr lang="en-US" altLang="en-US"/>
              <a:pPr>
                <a:defRPr/>
              </a:pPr>
              <a:t>‹#›</a:t>
            </a:fld>
            <a:endParaRPr lang="en-US" altLang="en-US" dirty="0"/>
          </a:p>
        </p:txBody>
      </p:sp>
    </p:spTree>
    <p:extLst>
      <p:ext uri="{BB962C8B-B14F-4D97-AF65-F5344CB8AC3E}">
        <p14:creationId xmlns:p14="http://schemas.microsoft.com/office/powerpoint/2010/main" val="32885731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472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2222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522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3144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978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11" Type="http://schemas.openxmlformats.org/officeDocument/2006/relationships/image" Target="../media/image6.png"/><Relationship Id="rId5" Type="http://schemas.openxmlformats.org/officeDocument/2006/relationships/slideLayout" Target="../slideLayouts/slideLayout19.xml"/><Relationship Id="rId10"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3" r:id="rId12"/>
    <p:sldLayoutId id="2147483854" r:id="rId13"/>
    <p:sldLayoutId id="2147483861"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514350" y="1046137"/>
            <a:ext cx="8629650" cy="18986"/>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0" y="0"/>
            <a:ext cx="9144000" cy="6858000"/>
          </a:xfrm>
          <a:prstGeom prst="rect">
            <a:avLst/>
          </a:prstGeom>
          <a:blipFill>
            <a:blip r:embed="rId9" cstate="print"/>
            <a:stretch>
              <a:fillRect/>
            </a:stretch>
          </a:blipFill>
        </p:spPr>
        <p:txBody>
          <a:bodyPr wrap="square" lIns="0" tIns="0" rIns="0" bIns="0" rtlCol="0"/>
          <a:lstStyle/>
          <a:p>
            <a:endParaRPr/>
          </a:p>
        </p:txBody>
      </p:sp>
      <p:sp>
        <p:nvSpPr>
          <p:cNvPr id="19" name="bk object 19"/>
          <p:cNvSpPr/>
          <p:nvPr/>
        </p:nvSpPr>
        <p:spPr>
          <a:xfrm>
            <a:off x="2468879" y="292607"/>
            <a:ext cx="3749039" cy="1621535"/>
          </a:xfrm>
          <a:prstGeom prst="rect">
            <a:avLst/>
          </a:prstGeom>
          <a:blipFill>
            <a:blip r:embed="rId10" cstate="print"/>
            <a:stretch>
              <a:fillRect/>
            </a:stretch>
          </a:blipFill>
        </p:spPr>
        <p:txBody>
          <a:bodyPr wrap="square" lIns="0" tIns="0" rIns="0" bIns="0" rtlCol="0"/>
          <a:lstStyle/>
          <a:p>
            <a:endParaRPr/>
          </a:p>
        </p:txBody>
      </p:sp>
      <p:sp>
        <p:nvSpPr>
          <p:cNvPr id="20" name="bk object 20"/>
          <p:cNvSpPr/>
          <p:nvPr/>
        </p:nvSpPr>
        <p:spPr>
          <a:xfrm>
            <a:off x="2432307" y="269614"/>
            <a:ext cx="3745890" cy="1618051"/>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457200" y="274320"/>
            <a:ext cx="82296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11/08/2019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541713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mailto:NGS.Feedback@noaa.gov"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21" Type="http://schemas.openxmlformats.org/officeDocument/2006/relationships/image" Target="../media/image31.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1.xml"/><Relationship Id="rId16" Type="http://schemas.openxmlformats.org/officeDocument/2006/relationships/image" Target="../media/image26.PNG"/><Relationship Id="rId20" Type="http://schemas.openxmlformats.org/officeDocument/2006/relationships/image" Target="../media/image30.jfif"/><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noaa.maps.arcgis.com/apps/webappviewer/index.html?id=6093dd81e9e94f7a9062e2fe5fb2f7f5"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21" Type="http://schemas.openxmlformats.org/officeDocument/2006/relationships/image" Target="../media/image31.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2.xml"/><Relationship Id="rId16" Type="http://schemas.openxmlformats.org/officeDocument/2006/relationships/image" Target="../media/image26.PNG"/><Relationship Id="rId20" Type="http://schemas.openxmlformats.org/officeDocument/2006/relationships/image" Target="../media/image30.jfif"/><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1.xml.rels><?xml version="1.0" encoding="UTF-8" standalone="yes"?>
<Relationships xmlns="http://schemas.openxmlformats.org/package/2006/relationships"><Relationship Id="rId3" Type="http://schemas.openxmlformats.org/officeDocument/2006/relationships/hyperlink" Target="http://beta.ngs.noaa.gov/cgi-bin/recvy_entry_www.prl"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21" Type="http://schemas.openxmlformats.org/officeDocument/2006/relationships/image" Target="../media/image31.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5.xml"/><Relationship Id="rId16" Type="http://schemas.openxmlformats.org/officeDocument/2006/relationships/image" Target="../media/image26.PNG"/><Relationship Id="rId20" Type="http://schemas.openxmlformats.org/officeDocument/2006/relationships/image" Target="../media/image30.jfif"/><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shoreline.noaa.gov/data/datasheets/index.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21" Type="http://schemas.openxmlformats.org/officeDocument/2006/relationships/image" Target="../media/image31.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7.xml"/><Relationship Id="rId16" Type="http://schemas.openxmlformats.org/officeDocument/2006/relationships/image" Target="../media/image26.PNG"/><Relationship Id="rId20" Type="http://schemas.openxmlformats.org/officeDocument/2006/relationships/image" Target="../media/image30.jfif"/><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21" Type="http://schemas.openxmlformats.org/officeDocument/2006/relationships/image" Target="../media/image31.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9.xml"/><Relationship Id="rId16" Type="http://schemas.openxmlformats.org/officeDocument/2006/relationships/image" Target="../media/image26.PNG"/><Relationship Id="rId20" Type="http://schemas.openxmlformats.org/officeDocument/2006/relationships/image" Target="../media/image30.jfif"/><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ngs.noaa.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21" Type="http://schemas.openxmlformats.org/officeDocument/2006/relationships/image" Target="../media/image31.PN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1.xml"/><Relationship Id="rId16" Type="http://schemas.openxmlformats.org/officeDocument/2006/relationships/image" Target="../media/image26.PNG"/><Relationship Id="rId20" Type="http://schemas.openxmlformats.org/officeDocument/2006/relationships/image" Target="../media/image30.jfif"/><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geodesy.noaa.gov/web/about_ngs/info/tenyearfinal.s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JP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0.jpg"/><Relationship Id="rId4" Type="http://schemas.openxmlformats.org/officeDocument/2006/relationships/diagramData" Target="../diagrams/data1.xml"/><Relationship Id="rId9"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ers.org/IERS/EN/DataProducts/ITRF/map/itrfmap.html;jsessionid=47E90579598A19CB6E3FDFFE6E92B668.live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gs.noaa.gov/PUBS_LIB/FedRegister/FRdoc93-1492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gs.noaa.gov/PUBS_LIB/FedRegister/FRN-Affirmation_of_Datum_for_Surveying_and_Mapping_Activities_-%5b1989%5d.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 Id="rId9" Type="http://schemas.openxmlformats.org/officeDocument/2006/relationships/image" Target="../media/image80.jpg"/></Relationships>
</file>

<file path=ppt/slides/_rels/slide83.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196" y="1500521"/>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NSRS </a:t>
            </a: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Modernization</a:t>
            </a:r>
          </a:p>
        </p:txBody>
      </p:sp>
      <p:sp>
        <p:nvSpPr>
          <p:cNvPr id="6" name="TextBox 1"/>
          <p:cNvSpPr txBox="1">
            <a:spLocks noChangeArrowheads="1"/>
          </p:cNvSpPr>
          <p:nvPr/>
        </p:nvSpPr>
        <p:spPr bwMode="auto">
          <a:xfrm>
            <a:off x="218365" y="3903587"/>
            <a:ext cx="870727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Jeff Jalbrzikowski, P.S., GISP</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Appalachian Regional Geodetic </a:t>
            </a:r>
            <a:r>
              <a:rPr kumimoji="0" lang="en-GB"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240-988-5486</a:t>
            </a:r>
          </a:p>
        </p:txBody>
      </p:sp>
      <p:sp>
        <p:nvSpPr>
          <p:cNvPr id="5" name="Content Placeholder 2"/>
          <p:cNvSpPr txBox="1">
            <a:spLocks/>
          </p:cNvSpPr>
          <p:nvPr/>
        </p:nvSpPr>
        <p:spPr bwMode="auto">
          <a:xfrm>
            <a:off x="218365" y="2525909"/>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rPr>
              <a:t>USACE Geospatial </a:t>
            </a:r>
            <a:r>
              <a:rPr kumimoji="0" lang="en-GB" sz="40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rPr>
              <a:t>CoP</a:t>
            </a:r>
            <a:r>
              <a:rPr kumimoji="0" lang="en-GB"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rPr>
              <a:t> Meeting</a:t>
            </a:r>
            <a:endParaRPr kumimoji="0" lang="en-GB"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rPr>
              <a:t>October </a:t>
            </a:r>
            <a:r>
              <a:rPr kumimoji="0" lang="en-GB"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2019</a:t>
            </a:r>
          </a:p>
        </p:txBody>
      </p:sp>
    </p:spTree>
    <p:extLst>
      <p:ext uri="{BB962C8B-B14F-4D97-AF65-F5344CB8AC3E}">
        <p14:creationId xmlns:p14="http://schemas.microsoft.com/office/powerpoint/2010/main" val="72784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189870"/>
            <a:ext cx="8925791" cy="1143000"/>
          </a:xfrm>
        </p:spPr>
        <p:txBody>
          <a:bodyPr/>
          <a:lstStyle/>
          <a:p>
            <a:r>
              <a:rPr lang="en-US" altLang="en-US" sz="6000" b="1" dirty="0" smtClean="0">
                <a:latin typeface="Cambria" panose="02040503050406030204" pitchFamily="18" charset="0"/>
                <a:ea typeface="Tahoma" panose="020B0604030504040204" pitchFamily="34" charset="0"/>
                <a:cs typeface="Tahoma" panose="020B0604030504040204" pitchFamily="34" charset="0"/>
              </a:rPr>
              <a:t>In other words…</a:t>
            </a:r>
            <a:endParaRPr lang="en-US" sz="6000" dirty="0"/>
          </a:p>
        </p:txBody>
      </p:sp>
      <p:sp>
        <p:nvSpPr>
          <p:cNvPr id="4" name="Content Placeholder 3"/>
          <p:cNvSpPr>
            <a:spLocks noGrp="1"/>
          </p:cNvSpPr>
          <p:nvPr>
            <p:ph idx="1"/>
          </p:nvPr>
        </p:nvSpPr>
        <p:spPr>
          <a:xfrm>
            <a:off x="114300" y="1882589"/>
            <a:ext cx="8925791" cy="1649505"/>
          </a:xfrm>
        </p:spPr>
        <p:txBody>
          <a:bodyPr/>
          <a:lstStyle/>
          <a:p>
            <a:pPr marL="0" indent="0" algn="ctr">
              <a:spcAft>
                <a:spcPts val="600"/>
              </a:spcAft>
              <a:buNone/>
              <a:defRPr/>
            </a:pPr>
            <a:r>
              <a:rPr lang="en-US" sz="4400" dirty="0" smtClean="0">
                <a:latin typeface="Cambria" panose="02040503050406030204" pitchFamily="18" charset="0"/>
              </a:rPr>
              <a:t>…you should have all your dam data referenced to the NSRS.</a:t>
            </a:r>
          </a:p>
        </p:txBody>
      </p:sp>
    </p:spTree>
    <p:extLst>
      <p:ext uri="{BB962C8B-B14F-4D97-AF65-F5344CB8AC3E}">
        <p14:creationId xmlns:p14="http://schemas.microsoft.com/office/powerpoint/2010/main" val="237673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rmAutofit/>
          </a:bodyPr>
          <a:lstStyle/>
          <a:p>
            <a:r>
              <a:rPr lang="en-US" b="1" dirty="0">
                <a:latin typeface="Cambria" panose="02040503050406030204" pitchFamily="18" charset="0"/>
                <a:ea typeface="Cambria" panose="02040503050406030204" pitchFamily="18" charset="0"/>
              </a:rPr>
              <a:t>Two versions of same unit in current use</a:t>
            </a:r>
          </a:p>
          <a:p>
            <a:pPr lvl="1"/>
            <a:r>
              <a:rPr lang="en-US" dirty="0">
                <a:latin typeface="Cambria" panose="02040503050406030204" pitchFamily="18" charset="0"/>
                <a:ea typeface="Cambria" panose="02040503050406030204" pitchFamily="18" charset="0"/>
              </a:rPr>
              <a:t>“New” international foot and “old” U.S. survey foot</a:t>
            </a:r>
          </a:p>
          <a:p>
            <a:pPr lvl="1"/>
            <a:r>
              <a:rPr lang="en-US" dirty="0">
                <a:latin typeface="Cambria" panose="02040503050406030204" pitchFamily="18" charset="0"/>
                <a:ea typeface="Cambria" panose="02040503050406030204" pitchFamily="18" charset="0"/>
              </a:rPr>
              <a:t>“New” shorter than “old” by 2 ppm (</a:t>
            </a:r>
            <a:r>
              <a:rPr lang="en-US" b="1" dirty="0">
                <a:latin typeface="Cambria" panose="02040503050406030204" pitchFamily="18" charset="0"/>
                <a:ea typeface="Cambria" panose="02040503050406030204" pitchFamily="18" charset="0"/>
              </a:rPr>
              <a:t>0.01 ft per mile</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A </a:t>
            </a:r>
            <a:r>
              <a:rPr lang="en-US" b="1" i="1" dirty="0">
                <a:latin typeface="Cambria" panose="02040503050406030204" pitchFamily="18" charset="0"/>
                <a:ea typeface="Cambria" panose="02040503050406030204" pitchFamily="18" charset="0"/>
              </a:rPr>
              <a:t>real</a:t>
            </a:r>
            <a:r>
              <a:rPr lang="en-US" dirty="0">
                <a:latin typeface="Cambria" panose="02040503050406030204" pitchFamily="18" charset="0"/>
                <a:ea typeface="Cambria" panose="02040503050406030204" pitchFamily="18" charset="0"/>
              </a:rPr>
              <a:t> problem with </a:t>
            </a:r>
            <a:r>
              <a:rPr lang="en-US" b="1" i="1" dirty="0">
                <a:latin typeface="Cambria" panose="02040503050406030204" pitchFamily="18" charset="0"/>
                <a:ea typeface="Cambria" panose="02040503050406030204" pitchFamily="18" charset="0"/>
              </a:rPr>
              <a:t>real</a:t>
            </a: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costs</a:t>
            </a:r>
            <a:endParaRPr lang="en-US"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What’s in a name?</a:t>
            </a:r>
          </a:p>
          <a:p>
            <a:pPr lvl="1"/>
            <a:r>
              <a:rPr lang="en-US" dirty="0">
                <a:latin typeface="Cambria" panose="02040503050406030204" pitchFamily="18" charset="0"/>
                <a:ea typeface="Cambria" panose="02040503050406030204" pitchFamily="18" charset="0"/>
              </a:rPr>
              <a:t>“U.S. survey” versus “international”</a:t>
            </a:r>
          </a:p>
          <a:p>
            <a:r>
              <a:rPr lang="en-US" b="1" dirty="0" smtClean="0">
                <a:latin typeface="Cambria" panose="02040503050406030204" pitchFamily="18" charset="0"/>
                <a:ea typeface="Cambria" panose="02040503050406030204" pitchFamily="18" charset="0"/>
              </a:rPr>
              <a:t>Who is using U.S. survey feet?</a:t>
            </a:r>
          </a:p>
          <a:p>
            <a:pPr lvl="1"/>
            <a:r>
              <a:rPr lang="en-US" dirty="0" smtClean="0">
                <a:latin typeface="Cambria" panose="02040503050406030204" pitchFamily="18" charset="0"/>
                <a:ea typeface="Cambria" panose="02040503050406030204" pitchFamily="18" charset="0"/>
              </a:rPr>
              <a:t>Surveyors exclusively, in most (</a:t>
            </a:r>
            <a:r>
              <a:rPr lang="en-US" i="1" dirty="0" smtClean="0">
                <a:latin typeface="Cambria" panose="02040503050406030204" pitchFamily="18" charset="0"/>
                <a:ea typeface="Cambria" panose="02040503050406030204" pitchFamily="18" charset="0"/>
              </a:rPr>
              <a:t>not all</a:t>
            </a:r>
            <a:r>
              <a:rPr lang="en-US" dirty="0" smtClean="0">
                <a:latin typeface="Cambria" panose="02040503050406030204" pitchFamily="18" charset="0"/>
                <a:ea typeface="Cambria" panose="02040503050406030204" pitchFamily="18" charset="0"/>
              </a:rPr>
              <a:t>) states</a:t>
            </a:r>
          </a:p>
          <a:p>
            <a:pPr lvl="1"/>
            <a:r>
              <a:rPr lang="en-US" dirty="0" smtClean="0">
                <a:latin typeface="Cambria" panose="02040503050406030204" pitchFamily="18" charset="0"/>
                <a:ea typeface="Cambria" panose="02040503050406030204" pitchFamily="18" charset="0"/>
              </a:rPr>
              <a:t>But it impacts everyone</a:t>
            </a:r>
          </a:p>
          <a:p>
            <a:endParaRPr lang="en-US"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The </a:t>
            </a:r>
            <a:r>
              <a:rPr lang="en-US" sz="4000" b="1" dirty="0" smtClean="0">
                <a:solidFill>
                  <a:schemeClr val="bg1"/>
                </a:solidFill>
                <a:latin typeface="Cambria" panose="02040503050406030204" pitchFamily="18" charset="0"/>
                <a:ea typeface="Cambria" panose="02040503050406030204" pitchFamily="18" charset="0"/>
              </a:rPr>
              <a:t>problem</a:t>
            </a:r>
            <a:endParaRPr lang="en-US"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15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smtClean="0">
                    <a:latin typeface="Cambria" panose="02040503050406030204" pitchFamily="18" charset="0"/>
                    <a:ea typeface="Cambria" panose="02040503050406030204" pitchFamily="18" charset="0"/>
                  </a:rPr>
                  <a:t>1,000,000.00 </a:t>
                </a:r>
                <a:r>
                  <a:rPr lang="en-US" sz="4000" dirty="0" err="1" smtClean="0">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 999,998.00 </a:t>
                </a:r>
                <a:r>
                  <a:rPr lang="en-US" sz="4000" dirty="0" err="1" smtClean="0">
                    <a:latin typeface="Cambria" panose="02040503050406030204" pitchFamily="18" charset="0"/>
                    <a:ea typeface="Cambria" panose="02040503050406030204" pitchFamily="18" charset="0"/>
                  </a:rPr>
                  <a:t>ift</a:t>
                </a:r>
                <a:endParaRPr lang="en-US" sz="4000" dirty="0" smtClean="0">
                  <a:latin typeface="Cambria" panose="02040503050406030204" pitchFamily="18" charset="0"/>
                  <a:ea typeface="Cambria" panose="02040503050406030204" pitchFamily="18" charset="0"/>
                </a:endParaRPr>
              </a:p>
              <a:p>
                <a:r>
                  <a:rPr lang="en-US" sz="4000" dirty="0" smtClean="0">
                    <a:latin typeface="Cambria" panose="02040503050406030204" pitchFamily="18" charset="0"/>
                    <a:ea typeface="Cambria" panose="02040503050406030204" pitchFamily="18" charset="0"/>
                  </a:rPr>
                  <a:t>10,000,000.00 </a:t>
                </a:r>
                <a:r>
                  <a:rPr lang="en-US" sz="4000" dirty="0" err="1" smtClean="0">
                    <a:latin typeface="Cambria" panose="02040503050406030204" pitchFamily="18" charset="0"/>
                    <a:ea typeface="Cambria" panose="02040503050406030204" pitchFamily="18" charset="0"/>
                  </a:rPr>
                  <a:t>sft</a:t>
                </a:r>
                <a:r>
                  <a:rPr lang="en-US" sz="4000" dirty="0" smtClean="0">
                    <a:latin typeface="Cambria" panose="02040503050406030204" pitchFamily="18" charset="0"/>
                    <a:ea typeface="Cambria" panose="02040503050406030204" pitchFamily="18" charset="0"/>
                  </a:rPr>
                  <a:t> = 9,999,980.00 </a:t>
                </a:r>
                <a:r>
                  <a:rPr lang="en-US" sz="4000" dirty="0" err="1" smtClean="0">
                    <a:latin typeface="Cambria" panose="02040503050406030204" pitchFamily="18" charset="0"/>
                    <a:ea typeface="Cambria" panose="02040503050406030204" pitchFamily="18" charset="0"/>
                  </a:rPr>
                  <a:t>ift</a:t>
                </a:r>
                <a:endParaRPr lang="en-US" sz="4000" dirty="0" smtClean="0">
                  <a:latin typeface="Cambria" panose="02040503050406030204" pitchFamily="18" charset="0"/>
                  <a:ea typeface="Cambria" panose="02040503050406030204" pitchFamily="18" charset="0"/>
                </a:endParaRPr>
              </a:p>
              <a:p>
                <a:endParaRPr lang="en-US" sz="4000" dirty="0" smtClean="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International </a:t>
                </a:r>
                <a:r>
                  <a:rPr lang="en-US" sz="4000" dirty="0">
                    <a:latin typeface="Cambria" panose="02040503050406030204" pitchFamily="18" charset="0"/>
                    <a:ea typeface="Cambria" panose="02040503050406030204" pitchFamily="18" charset="0"/>
                    <a:sym typeface="Wingdings" panose="05000000000000000000" pitchFamily="2" charset="2"/>
                  </a:rPr>
                  <a:t> 1 </a:t>
                </a:r>
                <a:r>
                  <a:rPr lang="en-US" sz="4000" dirty="0" err="1">
                    <a:latin typeface="Cambria" panose="02040503050406030204" pitchFamily="18" charset="0"/>
                    <a:ea typeface="Cambria" panose="02040503050406030204" pitchFamily="18" charset="0"/>
                    <a:sym typeface="Wingdings" panose="05000000000000000000" pitchFamily="2" charset="2"/>
                  </a:rPr>
                  <a:t>ft</a:t>
                </a:r>
                <a:r>
                  <a:rPr lang="en-US" sz="4000" dirty="0">
                    <a:latin typeface="Cambria" panose="02040503050406030204" pitchFamily="18" charset="0"/>
                    <a:ea typeface="Cambria" panose="02040503050406030204" pitchFamily="18" charset="0"/>
                    <a:sym typeface="Wingdings" panose="05000000000000000000" pitchFamily="2" charset="2"/>
                  </a:rPr>
                  <a:t> = .3048 m</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US </a:t>
                </a:r>
                <a:r>
                  <a:rPr lang="en-US" sz="4000" dirty="0">
                    <a:latin typeface="Cambria" panose="02040503050406030204" pitchFamily="18" charset="0"/>
                    <a:ea typeface="Cambria" panose="02040503050406030204" pitchFamily="18" charset="0"/>
                    <a:sym typeface="Wingdings" panose="05000000000000000000" pitchFamily="2" charset="2"/>
                  </a:rPr>
                  <a:t></a:t>
                </a:r>
                <a:r>
                  <a:rPr lang="en-US" sz="4000" dirty="0">
                    <a:latin typeface="Cambria" panose="02040503050406030204" pitchFamily="18" charset="0"/>
                    <a:ea typeface="Cambria" panose="02040503050406030204" pitchFamily="18" charset="0"/>
                  </a:rPr>
                  <a:t> 1 </a:t>
                </a:r>
                <a:r>
                  <a:rPr lang="en-US" sz="4000" dirty="0" err="1">
                    <a:latin typeface="Cambria" panose="02040503050406030204" pitchFamily="18" charset="0"/>
                    <a:ea typeface="Cambria" panose="02040503050406030204" pitchFamily="18" charset="0"/>
                  </a:rPr>
                  <a:t>ft</a:t>
                </a:r>
                <a:r>
                  <a:rPr lang="en-US" sz="4000" dirty="0">
                    <a:latin typeface="Cambria" panose="02040503050406030204" pitchFamily="18" charset="0"/>
                    <a:ea typeface="Cambria" panose="02040503050406030204" pitchFamily="18" charset="0"/>
                  </a:rPr>
                  <a:t> = .30480061 m (approx</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pPr lvl="1"/>
                <a:r>
                  <a:rPr lang="en-US" sz="4000" dirty="0" smtClean="0">
                    <a:latin typeface="Cambria" panose="02040503050406030204" pitchFamily="18" charset="0"/>
                    <a:ea typeface="Cambria" panose="02040503050406030204" pitchFamily="18" charset="0"/>
                  </a:rPr>
                  <a:t>frequently calculated by  </a:t>
                </a:r>
                <a14:m>
                  <m:oMath xmlns:m="http://schemas.openxmlformats.org/officeDocument/2006/math">
                    <m:f>
                      <m:fPr>
                        <m:ctrlPr>
                          <a:rPr lang="en-US" sz="4000" i="1" smtClean="0">
                            <a:latin typeface="Cambria Math" panose="02040503050406030204" pitchFamily="18" charset="0"/>
                            <a:ea typeface="Cambria" panose="02040503050406030204" pitchFamily="18" charset="0"/>
                          </a:rPr>
                        </m:ctrlPr>
                      </m:fPr>
                      <m:num>
                        <m:r>
                          <a:rPr lang="en-US" sz="4000" b="0" i="1" smtClean="0">
                            <a:latin typeface="Cambria Math" panose="02040503050406030204" pitchFamily="18" charset="0"/>
                            <a:ea typeface="Cambria" panose="02040503050406030204" pitchFamily="18" charset="0"/>
                          </a:rPr>
                          <m:t>1200</m:t>
                        </m:r>
                      </m:num>
                      <m:den>
                        <m:r>
                          <a:rPr lang="en-US" sz="4000" b="0" i="1" smtClean="0">
                            <a:latin typeface="Cambria Math" panose="02040503050406030204" pitchFamily="18" charset="0"/>
                            <a:ea typeface="Cambria" panose="02040503050406030204" pitchFamily="18" charset="0"/>
                          </a:rPr>
                          <m:t>3937</m:t>
                        </m:r>
                      </m:den>
                    </m:f>
                  </m:oMath>
                </a14:m>
                <a:endParaRPr lang="en-US" sz="4000" dirty="0">
                  <a:latin typeface="Cambria" panose="02040503050406030204" pitchFamily="18" charset="0"/>
                  <a:ea typeface="Cambria" panose="02040503050406030204" pitchFamily="18" charset="0"/>
                </a:endParaRPr>
              </a:p>
            </p:txBody>
          </p:sp>
        </mc:Choice>
        <mc:Fallback xmlns="">
          <p:sp>
            <p:nvSpPr>
              <p:cNvPr id="3" name="Content Placeholder 2">
                <a:extLst>
                  <a:ext uri="{FF2B5EF4-FFF2-40B4-BE49-F238E27FC236}">
                    <a16:creationId xmlns:a16="http://schemas.microsoft.com/office/drawing/2014/main" id="{70C395BD-A9FA-42D3-9500-A16CE225BC11}"/>
                  </a:ext>
                </a:extLst>
              </p:cNvPr>
              <p:cNvSpPr>
                <a:spLocks noGrp="1" noRot="1" noChangeAspect="1" noMove="1" noResize="1" noEditPoints="1" noAdjustHandles="1" noChangeArrowheads="1" noChangeShapeType="1" noTextEdit="1"/>
              </p:cNvSpPr>
              <p:nvPr>
                <p:ph idx="1"/>
              </p:nvPr>
            </p:nvSpPr>
            <p:spPr>
              <a:xfrm>
                <a:off x="1" y="1463040"/>
                <a:ext cx="9144001" cy="5110288"/>
              </a:xfrm>
              <a:blipFill>
                <a:blip r:embed="rId3"/>
                <a:stretch>
                  <a:fillRect l="-2133" t="-2148"/>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solidFill>
                  <a:schemeClr val="bg1"/>
                </a:solidFill>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166172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b="1" dirty="0" smtClean="0">
                <a:latin typeface="Cambria" panose="02040503050406030204" pitchFamily="18" charset="0"/>
                <a:ea typeface="Cambria" panose="02040503050406030204" pitchFamily="18" charset="0"/>
              </a:rPr>
              <a:t>When does this matter?</a:t>
            </a:r>
          </a:p>
          <a:p>
            <a:pPr lvl="1"/>
            <a:r>
              <a:rPr lang="en-US" sz="3600" b="1" i="1" dirty="0" smtClean="0">
                <a:latin typeface="Cambria" panose="02040503050406030204" pitchFamily="18" charset="0"/>
                <a:ea typeface="Cambria" panose="02040503050406030204" pitchFamily="18" charset="0"/>
              </a:rPr>
              <a:t>Not</a:t>
            </a:r>
            <a:r>
              <a:rPr lang="en-US" sz="3600" dirty="0" smtClean="0">
                <a:latin typeface="Cambria" panose="02040503050406030204" pitchFamily="18" charset="0"/>
                <a:ea typeface="Cambria" panose="02040503050406030204" pitchFamily="18" charset="0"/>
              </a:rPr>
              <a:t> typically in lengths/distances</a:t>
            </a:r>
          </a:p>
          <a:p>
            <a:pPr lvl="1"/>
            <a:r>
              <a:rPr lang="en-US" sz="3600" dirty="0" smtClean="0">
                <a:latin typeface="Cambria" panose="02040503050406030204" pitchFamily="18" charset="0"/>
                <a:ea typeface="Cambria" panose="02040503050406030204" pitchFamily="18" charset="0"/>
              </a:rPr>
              <a:t>Published planar coordinate systems</a:t>
            </a:r>
          </a:p>
          <a:p>
            <a:pPr lvl="2"/>
            <a:r>
              <a:rPr lang="en-US" sz="3200" dirty="0" smtClean="0">
                <a:latin typeface="Cambria" panose="02040503050406030204" pitchFamily="18" charset="0"/>
                <a:ea typeface="Cambria" panose="02040503050406030204" pitchFamily="18" charset="0"/>
              </a:rPr>
              <a:t>large false eastings and northings</a:t>
            </a:r>
          </a:p>
          <a:p>
            <a:r>
              <a:rPr lang="en-US" sz="4000" b="1" dirty="0" smtClean="0">
                <a:latin typeface="Cambria" panose="02040503050406030204" pitchFamily="18" charset="0"/>
                <a:ea typeface="Cambria" panose="02040503050406030204" pitchFamily="18" charset="0"/>
              </a:rPr>
              <a:t>Like what?</a:t>
            </a:r>
          </a:p>
          <a:p>
            <a:pPr lvl="1"/>
            <a:r>
              <a:rPr lang="en-US" sz="3600" dirty="0" smtClean="0">
                <a:latin typeface="Cambria" panose="02040503050406030204" pitchFamily="18" charset="0"/>
                <a:ea typeface="Cambria" panose="02040503050406030204" pitchFamily="18" charset="0"/>
              </a:rPr>
              <a:t>SPCS and UTM are very popular and both fall victim to mix-ups due to large false eastings and/or northings</a:t>
            </a:r>
            <a:endParaRPr lang="en-US" sz="3600" dirty="0">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smtClean="0">
                <a:solidFill>
                  <a:schemeClr val="bg1"/>
                </a:solidFill>
                <a:latin typeface="Cambria" panose="02040503050406030204" pitchFamily="18" charset="0"/>
                <a:ea typeface="Cambria" panose="02040503050406030204" pitchFamily="18" charset="0"/>
              </a:rPr>
              <a:t>What’s impacted?</a:t>
            </a:r>
            <a:endParaRPr lang="en-US"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98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6"/>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latin typeface="Cambria" panose="02040503050406030204" pitchFamily="18" charset="0"/>
                <a:ea typeface="Cambria" panose="02040503050406030204" pitchFamily="18" charset="0"/>
              </a:rPr>
              <a:t>Who is responsible for standards?</a:t>
            </a:r>
          </a:p>
        </p:txBody>
      </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7142704" y="4340838"/>
            <a:ext cx="13" cy="18288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902" y="4594999"/>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OAA connector">
            <a:extLst>
              <a:ext uri="{FF2B5EF4-FFF2-40B4-BE49-F238E27FC236}">
                <a16:creationId xmlns:a16="http://schemas.microsoft.com/office/drawing/2014/main" id="{CCBD645C-810C-43B8-9F27-6309FB71FC69}"/>
              </a:ext>
            </a:extLst>
          </p:cNvPr>
          <p:cNvGrpSpPr/>
          <p:nvPr/>
        </p:nvGrpSpPr>
        <p:grpSpPr>
          <a:xfrm>
            <a:off x="5496791" y="2464654"/>
            <a:ext cx="1645920" cy="18288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1808019" y="2464653"/>
            <a:ext cx="1713670" cy="64008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20" b="22317"/>
          <a:stretch/>
        </p:blipFill>
        <p:spPr bwMode="auto">
          <a:xfrm>
            <a:off x="573579" y="3082706"/>
            <a:ext cx="246888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4840" y="155025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462" y="2716946"/>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144319" y="4008609"/>
            <a:ext cx="3327400" cy="1906521"/>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buNone/>
            </a:pPr>
            <a:r>
              <a:rPr lang="en-US" b="1" dirty="0" smtClean="0">
                <a:latin typeface="Cambria" panose="02040503050406030204" pitchFamily="18" charset="0"/>
                <a:ea typeface="Cambria" panose="02040503050406030204" pitchFamily="18" charset="0"/>
              </a:rPr>
              <a:t>National </a:t>
            </a:r>
            <a:r>
              <a:rPr lang="en-US" b="1" dirty="0">
                <a:latin typeface="Cambria" panose="02040503050406030204" pitchFamily="18" charset="0"/>
                <a:ea typeface="Cambria" panose="02040503050406030204" pitchFamily="18" charset="0"/>
              </a:rPr>
              <a:t>Institute of Standards and Technology</a:t>
            </a:r>
          </a:p>
        </p:txBody>
      </p:sp>
    </p:spTree>
    <p:extLst>
      <p:ext uri="{BB962C8B-B14F-4D97-AF65-F5344CB8AC3E}">
        <p14:creationId xmlns:p14="http://schemas.microsoft.com/office/powerpoint/2010/main" val="340225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3AC72B-D0CC-3446-8433-8144716C1D79}"/>
              </a:ext>
            </a:extLst>
          </p:cNvPr>
          <p:cNvSpPr/>
          <p:nvPr/>
        </p:nvSpPr>
        <p:spPr>
          <a:xfrm>
            <a:off x="90768" y="3765597"/>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72519" y="2374066"/>
            <a:ext cx="2471202" cy="983145"/>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National Bureau of Standards created</a:t>
            </a:r>
          </a:p>
        </p:txBody>
      </p:sp>
      <p:sp>
        <p:nvSpPr>
          <p:cNvPr id="4" name="Oval 3"/>
          <p:cNvSpPr/>
          <p:nvPr/>
        </p:nvSpPr>
        <p:spPr>
          <a:xfrm>
            <a:off x="717312"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9" name="TextBox 18"/>
          <p:cNvSpPr txBox="1"/>
          <p:nvPr/>
        </p:nvSpPr>
        <p:spPr>
          <a:xfrm flipH="1">
            <a:off x="683246"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1901</a:t>
            </a:r>
          </a:p>
        </p:txBody>
      </p:sp>
      <p:sp>
        <p:nvSpPr>
          <p:cNvPr id="22" name="Oval 21"/>
          <p:cNvSpPr/>
          <p:nvPr/>
        </p:nvSpPr>
        <p:spPr>
          <a:xfrm>
            <a:off x="7638277"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3" name="TextBox 22"/>
          <p:cNvSpPr txBox="1"/>
          <p:nvPr/>
        </p:nvSpPr>
        <p:spPr>
          <a:xfrm flipH="1">
            <a:off x="7604211"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1959</a:t>
            </a:r>
          </a:p>
        </p:txBody>
      </p:sp>
      <p:sp>
        <p:nvSpPr>
          <p:cNvPr id="25" name="Oval 24"/>
          <p:cNvSpPr/>
          <p:nvPr/>
        </p:nvSpPr>
        <p:spPr>
          <a:xfrm>
            <a:off x="2744144"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6" name="TextBox 25"/>
          <p:cNvSpPr txBox="1"/>
          <p:nvPr/>
        </p:nvSpPr>
        <p:spPr>
          <a:xfrm flipH="1">
            <a:off x="2710078"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1933</a:t>
            </a:r>
          </a:p>
        </p:txBody>
      </p:sp>
      <p:sp>
        <p:nvSpPr>
          <p:cNvPr id="28" name="Oval 27"/>
          <p:cNvSpPr/>
          <p:nvPr/>
        </p:nvSpPr>
        <p:spPr>
          <a:xfrm>
            <a:off x="5107001"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9" name="TextBox 28"/>
          <p:cNvSpPr txBox="1"/>
          <p:nvPr/>
        </p:nvSpPr>
        <p:spPr>
          <a:xfrm flipH="1">
            <a:off x="5089902"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1952</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smtClean="0">
                <a:solidFill>
                  <a:schemeClr val="bg1"/>
                </a:solidFill>
                <a:latin typeface="Cambria" panose="02040503050406030204" pitchFamily="18" charset="0"/>
                <a:ea typeface="Cambria" panose="02040503050406030204" pitchFamily="18" charset="0"/>
              </a:rPr>
              <a:t>Adopted International Foot in 1959</a:t>
            </a:r>
            <a:endParaRPr lang="en-US" sz="4000" b="1" dirty="0">
              <a:solidFill>
                <a:schemeClr val="bg1"/>
              </a:solidFill>
              <a:latin typeface="Cambria" panose="02040503050406030204" pitchFamily="18" charset="0"/>
              <a:ea typeface="Cambria" panose="02040503050406030204" pitchFamily="18" charset="0"/>
            </a:endParaRPr>
          </a:p>
        </p:txBody>
      </p:sp>
      <p:sp>
        <p:nvSpPr>
          <p:cNvPr id="37" name="Isosceles Triangle 36"/>
          <p:cNvSpPr/>
          <p:nvPr/>
        </p:nvSpPr>
        <p:spPr>
          <a:xfrm flipV="1">
            <a:off x="935364" y="343372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337101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Isosceles Triangle 36">
            <a:extLst>
              <a:ext uri="{FF2B5EF4-FFF2-40B4-BE49-F238E27FC236}">
                <a16:creationId xmlns:a16="http://schemas.microsoft.com/office/drawing/2014/main" id="{BB2060F4-41D2-714B-B70F-00898365E010}"/>
              </a:ext>
            </a:extLst>
          </p:cNvPr>
          <p:cNvSpPr/>
          <p:nvPr/>
        </p:nvSpPr>
        <p:spPr>
          <a:xfrm>
            <a:off x="2962196" y="481150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2366954" y="498847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080A505C-EBE6-2E40-A297-C8C37FF9CC08}"/>
              </a:ext>
            </a:extLst>
          </p:cNvPr>
          <p:cNvSpPr txBox="1"/>
          <p:nvPr/>
        </p:nvSpPr>
        <p:spPr>
          <a:xfrm>
            <a:off x="1954313" y="5058357"/>
            <a:ext cx="2471202" cy="139370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New foot definition adopted by ANSI predecessor</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297330" y="2084940"/>
            <a:ext cx="2471202" cy="1280509"/>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New foot definition adopted by NASA predecessor</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325053" y="3429309"/>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4729811" y="3366601"/>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6DF69DE8-1729-4F4B-A3A6-9ED56E738A93}"/>
              </a:ext>
            </a:extLst>
          </p:cNvPr>
          <p:cNvSpPr/>
          <p:nvPr/>
        </p:nvSpPr>
        <p:spPr>
          <a:xfrm>
            <a:off x="6231608" y="3763851"/>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197542" y="3944164"/>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1954</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449660" y="480975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5854418" y="498672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B4B1BB11-62CC-184B-B106-4FBE10678FEB}"/>
              </a:ext>
            </a:extLst>
          </p:cNvPr>
          <p:cNvSpPr txBox="1"/>
          <p:nvPr/>
        </p:nvSpPr>
        <p:spPr>
          <a:xfrm>
            <a:off x="5631984" y="5065527"/>
            <a:ext cx="2090793" cy="1027159"/>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International nautical mile</a:t>
            </a:r>
          </a:p>
        </p:txBody>
      </p:sp>
      <p:sp>
        <p:nvSpPr>
          <p:cNvPr id="34" name="TextBox 33">
            <a:extLst>
              <a:ext uri="{FF2B5EF4-FFF2-40B4-BE49-F238E27FC236}">
                <a16:creationId xmlns:a16="http://schemas.microsoft.com/office/drawing/2014/main" id="{303ECF53-166A-9B47-9245-A5B6F7ABEC78}"/>
              </a:ext>
            </a:extLst>
          </p:cNvPr>
          <p:cNvSpPr txBox="1"/>
          <p:nvPr/>
        </p:nvSpPr>
        <p:spPr>
          <a:xfrm>
            <a:off x="6848446" y="2371252"/>
            <a:ext cx="2471202" cy="99138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Adopted as “new” foot for entire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9" y="342649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336378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EBC10309-8680-CA48-B7A4-D2500D309424}"/>
              </a:ext>
            </a:extLst>
          </p:cNvPr>
          <p:cNvSpPr txBox="1"/>
          <p:nvPr/>
        </p:nvSpPr>
        <p:spPr>
          <a:xfrm>
            <a:off x="5604438" y="5659592"/>
            <a:ext cx="21458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79646">
                    <a:lumMod val="75000"/>
                  </a:srgbClr>
                </a:solidFill>
                <a:effectLst>
                  <a:outerShdw blurRad="38100" dist="19050" dir="2700000" algn="tl" rotWithShape="0">
                    <a:prstClr val="black">
                      <a:alpha val="40000"/>
                    </a:prstClr>
                  </a:outerShdw>
                </a:effectLst>
                <a:uLnTx/>
                <a:uFillTx/>
                <a:latin typeface="Calibri"/>
                <a:ea typeface="+mn-ea"/>
                <a:cs typeface="+mn-cs"/>
              </a:rPr>
              <a:t>1,852 m exact</a:t>
            </a:r>
          </a:p>
        </p:txBody>
      </p:sp>
      <p:sp>
        <p:nvSpPr>
          <p:cNvPr id="40" name="TextBox 39">
            <a:extLst>
              <a:ext uri="{FF2B5EF4-FFF2-40B4-BE49-F238E27FC236}">
                <a16:creationId xmlns:a16="http://schemas.microsoft.com/office/drawing/2014/main" id="{DEBE8BBF-B374-C643-8FDB-14AFE1433D75}"/>
              </a:ext>
            </a:extLst>
          </p:cNvPr>
          <p:cNvSpPr txBox="1"/>
          <p:nvPr/>
        </p:nvSpPr>
        <p:spPr>
          <a:xfrm>
            <a:off x="7845135" y="4744289"/>
            <a:ext cx="126985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79646">
                    <a:lumMod val="75000"/>
                  </a:srgbClr>
                </a:solidFill>
                <a:effectLst>
                  <a:outerShdw blurRad="38100" dist="19050" dir="2700000" algn="tl" rotWithShape="0">
                    <a:prstClr val="black">
                      <a:alpha val="40000"/>
                    </a:prstClr>
                  </a:outerShdw>
                </a:effectLst>
                <a:uLnTx/>
                <a:uFillTx/>
                <a:latin typeface="Calibri"/>
                <a:ea typeface="+mn-ea"/>
                <a:cs typeface="+mn-cs"/>
              </a:rPr>
              <a:t>With one little exception…</a:t>
            </a:r>
          </a:p>
        </p:txBody>
      </p:sp>
      <p:cxnSp>
        <p:nvCxnSpPr>
          <p:cNvPr id="7" name="Straight Arrow Connector 6"/>
          <p:cNvCxnSpPr>
            <a:endCxn id="34" idx="0"/>
          </p:cNvCxnSpPr>
          <p:nvPr/>
        </p:nvCxnSpPr>
        <p:spPr>
          <a:xfrm>
            <a:off x="8084047" y="1874520"/>
            <a:ext cx="0" cy="49673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bwMode="auto">
          <a:xfrm>
            <a:off x="510363" y="1432779"/>
            <a:ext cx="8604622" cy="584775"/>
          </a:xfrm>
          <a:prstGeom prst="rect">
            <a:avLst/>
          </a:prstGeom>
          <a:solidFill>
            <a:schemeClr val="bg1"/>
          </a:solidFill>
          <a:ln w="9525" algn="ctr">
            <a:noFill/>
            <a:miter lim="800000"/>
            <a:headEnd/>
            <a:tailEnd/>
          </a:ln>
          <a:effectLst/>
        </p:spPr>
        <p:txBody>
          <a:bodyPr wrap="square" rtlCol="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1 foot = 0.3048 meter </a:t>
            </a:r>
            <a:r>
              <a:rPr kumimoji="0" lang="en-US" sz="3200" b="1" i="1" u="none" strike="noStrike" kern="1200" cap="none" spc="0" normalizeH="0" baseline="0" noProof="0" dirty="0">
                <a:ln>
                  <a:noFill/>
                </a:ln>
                <a:solidFill>
                  <a:prstClr val="black"/>
                </a:solidFill>
                <a:effectLst/>
                <a:uLnTx/>
                <a:uFillTx/>
                <a:latin typeface="Calibri"/>
                <a:ea typeface="+mn-ea"/>
                <a:cs typeface="+mn-cs"/>
              </a:rPr>
              <a:t>exactly </a:t>
            </a:r>
            <a:r>
              <a:rPr kumimoji="0" lang="en-US" sz="3200" b="1" i="0" u="none" strike="noStrike" kern="1200" cap="none" spc="0" normalizeH="0" baseline="0" noProof="0" dirty="0">
                <a:ln>
                  <a:noFill/>
                </a:ln>
                <a:solidFill>
                  <a:prstClr val="black"/>
                </a:solidFill>
                <a:effectLst/>
                <a:uLnTx/>
                <a:uFillTx/>
                <a:latin typeface="Calibri"/>
                <a:ea typeface="+mn-ea"/>
                <a:cs typeface="+mn-cs"/>
              </a:rPr>
              <a:t>(1 yard = 0.9144 m)</a:t>
            </a:r>
          </a:p>
        </p:txBody>
      </p:sp>
    </p:spTree>
    <p:extLst>
      <p:ext uri="{BB962C8B-B14F-4D97-AF65-F5344CB8AC3E}">
        <p14:creationId xmlns:p14="http://schemas.microsoft.com/office/powerpoint/2010/main" val="110935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smtClean="0">
                <a:solidFill>
                  <a:schemeClr val="bg1"/>
                </a:solidFill>
                <a:latin typeface="Cambria" panose="02040503050406030204" pitchFamily="18" charset="0"/>
                <a:ea typeface="Cambria" panose="02040503050406030204" pitchFamily="18" charset="0"/>
              </a:rPr>
              <a:t>With one little exception…</a:t>
            </a:r>
            <a:endParaRPr lang="en-US" sz="4000" b="1" dirty="0">
              <a:solidFill>
                <a:schemeClr val="bg1"/>
              </a:solidFill>
              <a:latin typeface="Cambria" panose="02040503050406030204" pitchFamily="18" charset="0"/>
              <a:ea typeface="Cambria" panose="02040503050406030204" pitchFamily="18" charset="0"/>
            </a:endParaRP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500" y="1463040"/>
            <a:ext cx="8820150" cy="5212080"/>
          </a:xfrm>
        </p:spPr>
        <p:txBody>
          <a:bodyPr>
            <a:noAutofit/>
          </a:bodyPr>
          <a:lstStyle/>
          <a:p>
            <a:pPr marL="0" indent="0">
              <a:spcBef>
                <a:spcPts val="600"/>
              </a:spcBef>
              <a:spcAft>
                <a:spcPts val="600"/>
              </a:spcAft>
              <a:buNone/>
            </a:pPr>
            <a:r>
              <a:rPr lang="en-US" sz="2600" dirty="0">
                <a:latin typeface="Cambria" panose="02040503050406030204" pitchFamily="18" charset="0"/>
                <a:ea typeface="Cambria" panose="02040503050406030204" pitchFamily="18" charset="0"/>
              </a:rPr>
              <a:t>“Any data expressed in feet derived from and published as a result of </a:t>
            </a:r>
            <a:r>
              <a:rPr lang="en-US" sz="2600" b="1" dirty="0">
                <a:solidFill>
                  <a:srgbClr val="FF0000"/>
                </a:solidFill>
                <a:latin typeface="Cambria" panose="02040503050406030204" pitchFamily="18" charset="0"/>
                <a:ea typeface="Cambria" panose="02040503050406030204" pitchFamily="18" charset="0"/>
              </a:rPr>
              <a:t>geodetic surveys </a:t>
            </a:r>
            <a:r>
              <a:rPr lang="en-US" sz="2600" dirty="0">
                <a:latin typeface="Cambria" panose="02040503050406030204" pitchFamily="18" charset="0"/>
                <a:ea typeface="Cambria" panose="02040503050406030204" pitchFamily="18" charset="0"/>
              </a:rPr>
              <a:t>within the United States will continue to bear the following relationship as defined in </a:t>
            </a:r>
            <a:r>
              <a:rPr lang="en-US" sz="2600" dirty="0" smtClean="0">
                <a:latin typeface="Cambria" panose="02040503050406030204" pitchFamily="18" charset="0"/>
                <a:ea typeface="Cambria" panose="02040503050406030204" pitchFamily="18" charset="0"/>
              </a:rPr>
              <a:t>1893:  1 </a:t>
            </a:r>
            <a:r>
              <a:rPr lang="en-US" sz="2600" dirty="0">
                <a:latin typeface="Cambria" panose="02040503050406030204" pitchFamily="18" charset="0"/>
                <a:ea typeface="Cambria" panose="02040503050406030204" pitchFamily="18" charset="0"/>
              </a:rPr>
              <a:t>foot = 1200/3937 </a:t>
            </a:r>
            <a:r>
              <a:rPr lang="en-US" sz="2600" dirty="0" smtClean="0">
                <a:latin typeface="Cambria" panose="02040503050406030204" pitchFamily="18" charset="0"/>
                <a:ea typeface="Cambria" panose="02040503050406030204" pitchFamily="18" charset="0"/>
              </a:rPr>
              <a:t>meter</a:t>
            </a:r>
          </a:p>
          <a:p>
            <a:pPr marL="0" indent="0">
              <a:spcBef>
                <a:spcPts val="600"/>
              </a:spcBef>
              <a:spcAft>
                <a:spcPts val="600"/>
              </a:spcAft>
              <a:buNone/>
            </a:pPr>
            <a:endParaRPr lang="en-US" sz="2600" dirty="0">
              <a:latin typeface="Cambria" panose="02040503050406030204" pitchFamily="18" charset="0"/>
              <a:ea typeface="Cambria" panose="02040503050406030204" pitchFamily="18" charset="0"/>
            </a:endParaRPr>
          </a:p>
          <a:p>
            <a:pPr marL="0" indent="0">
              <a:spcBef>
                <a:spcPts val="600"/>
              </a:spcBef>
              <a:spcAft>
                <a:spcPts val="600"/>
              </a:spcAft>
              <a:buNone/>
            </a:pPr>
            <a:r>
              <a:rPr lang="en-US" sz="2600" dirty="0">
                <a:latin typeface="Cambria" panose="02040503050406030204" pitchFamily="18" charset="0"/>
                <a:ea typeface="Cambria" panose="02040503050406030204" pitchFamily="18" charset="0"/>
              </a:rPr>
              <a:t>The foot unit defined by this equation shall be referred to as the </a:t>
            </a:r>
            <a:r>
              <a:rPr lang="en-US" sz="2600" b="1" dirty="0">
                <a:latin typeface="Cambria" panose="02040503050406030204" pitchFamily="18" charset="0"/>
                <a:ea typeface="Cambria" panose="02040503050406030204" pitchFamily="18" charset="0"/>
              </a:rPr>
              <a:t>U.S. Survey Foot </a:t>
            </a:r>
            <a:r>
              <a:rPr lang="en-US" sz="2600" dirty="0">
                <a:latin typeface="Cambria" panose="02040503050406030204" pitchFamily="18" charset="0"/>
                <a:ea typeface="Cambria" panose="02040503050406030204" pitchFamily="18" charset="0"/>
              </a:rPr>
              <a:t>and it shall continue to be used, for the purpose given herein, </a:t>
            </a:r>
            <a:r>
              <a:rPr lang="en-US" sz="2800" b="1" dirty="0">
                <a:solidFill>
                  <a:srgbClr val="FF0000"/>
                </a:solidFill>
                <a:latin typeface="Cambria" panose="02040503050406030204" pitchFamily="18" charset="0"/>
                <a:ea typeface="Cambria" panose="02040503050406030204" pitchFamily="18" charset="0"/>
              </a:rPr>
              <a:t>until such a time as it becomes desirable and expedient to readjust the basic geodetic survey networks in the United States</a:t>
            </a:r>
            <a:r>
              <a:rPr lang="en-US" sz="2600" dirty="0">
                <a:solidFill>
                  <a:srgbClr val="FF0000"/>
                </a:solidFill>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after which the ratio of a yard, equal to 0.9144 meter, shall apply</a:t>
            </a:r>
            <a:r>
              <a:rPr lang="en-US"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025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70106" y="4437720"/>
            <a:ext cx="1645920" cy="693838"/>
          </a:xfrm>
          <a:prstGeom prst="rect">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283AC72B-D0CC-3446-8433-8144716C1D79}"/>
              </a:ext>
            </a:extLst>
          </p:cNvPr>
          <p:cNvSpPr/>
          <p:nvPr/>
        </p:nvSpPr>
        <p:spPr>
          <a:xfrm>
            <a:off x="58110" y="3137790"/>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72519" y="2035631"/>
            <a:ext cx="2471202" cy="69377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International vs. U.S. Survey Foot</a:t>
            </a:r>
          </a:p>
        </p:txBody>
      </p:sp>
      <p:sp>
        <p:nvSpPr>
          <p:cNvPr id="4" name="Oval 3"/>
          <p:cNvSpPr/>
          <p:nvPr/>
        </p:nvSpPr>
        <p:spPr>
          <a:xfrm>
            <a:off x="717312"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9" name="TextBox 18"/>
          <p:cNvSpPr txBox="1"/>
          <p:nvPr/>
        </p:nvSpPr>
        <p:spPr>
          <a:xfrm flipH="1">
            <a:off x="683246" y="331810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1975</a:t>
            </a:r>
          </a:p>
        </p:txBody>
      </p:sp>
      <p:sp>
        <p:nvSpPr>
          <p:cNvPr id="22" name="Oval 21"/>
          <p:cNvSpPr/>
          <p:nvPr/>
        </p:nvSpPr>
        <p:spPr>
          <a:xfrm>
            <a:off x="763827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3" name="TextBox 22"/>
          <p:cNvSpPr txBox="1"/>
          <p:nvPr/>
        </p:nvSpPr>
        <p:spPr>
          <a:xfrm flipH="1">
            <a:off x="7604211" y="331810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1990</a:t>
            </a:r>
          </a:p>
        </p:txBody>
      </p:sp>
      <p:sp>
        <p:nvSpPr>
          <p:cNvPr id="25" name="Oval 24"/>
          <p:cNvSpPr/>
          <p:nvPr/>
        </p:nvSpPr>
        <p:spPr>
          <a:xfrm>
            <a:off x="2014796"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6" name="TextBox 25"/>
          <p:cNvSpPr txBox="1"/>
          <p:nvPr/>
        </p:nvSpPr>
        <p:spPr>
          <a:xfrm flipH="1">
            <a:off x="1980730" y="331810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1977</a:t>
            </a:r>
          </a:p>
        </p:txBody>
      </p:sp>
      <p:sp>
        <p:nvSpPr>
          <p:cNvPr id="28" name="Oval 27"/>
          <p:cNvSpPr/>
          <p:nvPr/>
        </p:nvSpPr>
        <p:spPr>
          <a:xfrm>
            <a:off x="542268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9" name="TextBox 28"/>
          <p:cNvSpPr txBox="1"/>
          <p:nvPr/>
        </p:nvSpPr>
        <p:spPr>
          <a:xfrm flipH="1">
            <a:off x="5371369" y="3319272"/>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1988</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More Federal Register Notices</a:t>
            </a:r>
          </a:p>
        </p:txBody>
      </p:sp>
      <p:sp>
        <p:nvSpPr>
          <p:cNvPr id="37" name="Isosceles Triangle 36"/>
          <p:cNvSpPr/>
          <p:nvPr/>
        </p:nvSpPr>
        <p:spPr>
          <a:xfrm flipV="1">
            <a:off x="935364" y="280591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274320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Isosceles Triangle 36">
            <a:extLst>
              <a:ext uri="{FF2B5EF4-FFF2-40B4-BE49-F238E27FC236}">
                <a16:creationId xmlns:a16="http://schemas.microsoft.com/office/drawing/2014/main" id="{BB2060F4-41D2-714B-B70F-00898365E010}"/>
              </a:ext>
            </a:extLst>
          </p:cNvPr>
          <p:cNvSpPr/>
          <p:nvPr/>
        </p:nvSpPr>
        <p:spPr>
          <a:xfrm>
            <a:off x="2232848" y="418369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1637606" y="436066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080A505C-EBE6-2E40-A297-C8C37FF9CC08}"/>
              </a:ext>
            </a:extLst>
          </p:cNvPr>
          <p:cNvSpPr txBox="1"/>
          <p:nvPr/>
        </p:nvSpPr>
        <p:spPr>
          <a:xfrm>
            <a:off x="1318885" y="4430550"/>
            <a:ext cx="2305364" cy="139370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NGS goes entirely metric (for NAD 83)</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613016" y="1736341"/>
            <a:ext cx="2471202" cy="100130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Proposed permanent use of U.S. Survey Foot</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640739" y="28015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5045497" y="273879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6DF69DE8-1729-4F4B-A3A6-9ED56E738A93}"/>
              </a:ext>
            </a:extLst>
          </p:cNvPr>
          <p:cNvSpPr/>
          <p:nvPr/>
        </p:nvSpPr>
        <p:spPr>
          <a:xfrm>
            <a:off x="6547296" y="313604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513230" y="3316357"/>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1989</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765348" y="418194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6170106" y="435892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B4B1BB11-62CC-184B-B106-4FBE10678FEB}"/>
              </a:ext>
            </a:extLst>
          </p:cNvPr>
          <p:cNvSpPr txBox="1"/>
          <p:nvPr/>
        </p:nvSpPr>
        <p:spPr>
          <a:xfrm>
            <a:off x="5947672" y="4437720"/>
            <a:ext cx="2090793" cy="1027159"/>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NAD 83 announced</a:t>
            </a:r>
          </a:p>
        </p:txBody>
      </p:sp>
      <p:sp>
        <p:nvSpPr>
          <p:cNvPr id="34" name="TextBox 33">
            <a:extLst>
              <a:ext uri="{FF2B5EF4-FFF2-40B4-BE49-F238E27FC236}">
                <a16:creationId xmlns:a16="http://schemas.microsoft.com/office/drawing/2014/main" id="{303ECF53-166A-9B47-9245-A5B6F7ABEC78}"/>
              </a:ext>
            </a:extLst>
          </p:cNvPr>
          <p:cNvSpPr txBox="1"/>
          <p:nvPr/>
        </p:nvSpPr>
        <p:spPr>
          <a:xfrm>
            <a:off x="7010402" y="1743445"/>
            <a:ext cx="2076355" cy="99138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Restatement that metric used for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9" y="279868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273598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01A6BFD0-CBA3-1D42-81D8-776A38E2F912}"/>
              </a:ext>
            </a:extLst>
          </p:cNvPr>
          <p:cNvSpPr txBox="1"/>
          <p:nvPr/>
        </p:nvSpPr>
        <p:spPr>
          <a:xfrm>
            <a:off x="2610480" y="1661331"/>
            <a:ext cx="1865348" cy="120032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79646">
                    <a:lumMod val="75000"/>
                  </a:srgbClr>
                </a:solidFill>
                <a:effectLst>
                  <a:outerShdw blurRad="38100" dist="19050" dir="2700000" algn="tl" rotWithShape="0">
                    <a:prstClr val="black">
                      <a:alpha val="40000"/>
                    </a:prstClr>
                  </a:outerShdw>
                </a:effectLst>
                <a:uLnTx/>
                <a:uFillTx/>
                <a:latin typeface="Calibri"/>
                <a:ea typeface="+mn-ea"/>
                <a:cs typeface="+mn-cs"/>
              </a:rPr>
              <a:t>Surveying and mapping only (pending analysis,  never resolved)</a:t>
            </a:r>
          </a:p>
        </p:txBody>
      </p:sp>
      <p:sp>
        <p:nvSpPr>
          <p:cNvPr id="43" name="Isosceles Triangle 36">
            <a:extLst>
              <a:ext uri="{FF2B5EF4-FFF2-40B4-BE49-F238E27FC236}">
                <a16:creationId xmlns:a16="http://schemas.microsoft.com/office/drawing/2014/main" id="{8FB8B43B-CB57-2449-86C0-9151886FD83A}"/>
              </a:ext>
            </a:extLst>
          </p:cNvPr>
          <p:cNvSpPr/>
          <p:nvPr/>
        </p:nvSpPr>
        <p:spPr>
          <a:xfrm rot="16200000" flipV="1">
            <a:off x="4407972" y="2216809"/>
            <a:ext cx="239486" cy="948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01A6BFD0-CBA3-1D42-81D8-776A38E2F912}"/>
              </a:ext>
            </a:extLst>
          </p:cNvPr>
          <p:cNvSpPr txBox="1"/>
          <p:nvPr/>
        </p:nvSpPr>
        <p:spPr>
          <a:xfrm>
            <a:off x="3691035" y="5583293"/>
            <a:ext cx="5248246" cy="1077218"/>
          </a:xfrm>
          <a:prstGeom prst="rect">
            <a:avLst/>
          </a:prstGeom>
          <a:solidFill>
            <a:schemeClr val="bg1"/>
          </a:solidFill>
          <a:ln w="38100">
            <a:solidFill>
              <a:srgbClr val="FF0000"/>
            </a:solidFill>
          </a:ln>
        </p:spPr>
        <p:txBody>
          <a:bodyPr wrap="square" rtlCol="0">
            <a:noAutofit/>
          </a:bodyPr>
          <a:lstStyle/>
          <a:p>
            <a:pPr marR="0" lvl="0" algn="ctr" defTabSz="457200" rtl="0" eaLnBrk="1" fontAlgn="auto" latinLnBrk="0" hangingPunct="1">
              <a:lnSpc>
                <a:spcPct val="100000"/>
              </a:lnSpc>
              <a:spcBef>
                <a:spcPts val="0"/>
              </a:spcBef>
              <a:spcAft>
                <a:spcPts val="0"/>
              </a:spcAft>
              <a:buClrTx/>
              <a:buSzTx/>
              <a:tabLst/>
              <a:defRPr/>
            </a:pPr>
            <a:r>
              <a:rPr kumimoji="0" lang="en-US" sz="3200" b="1" u="none" strike="noStrike" kern="1200" cap="none" spc="0" normalizeH="0" baseline="0" noProof="0" dirty="0" smtClean="0">
                <a:ln w="0"/>
                <a:solidFill>
                  <a:srgbClr val="FF0000"/>
                </a:solidFill>
                <a:uLnTx/>
                <a:uFillTx/>
                <a:latin typeface="Cambria" panose="02040503050406030204" pitchFamily="18" charset="0"/>
                <a:ea typeface="Cambria" panose="02040503050406030204" pitchFamily="18" charset="0"/>
              </a:rPr>
              <a:t>We</a:t>
            </a:r>
            <a:r>
              <a:rPr kumimoji="0" lang="en-US" sz="3200" b="1" u="none" strike="noStrike" kern="1200" cap="none" spc="0" normalizeH="0" noProof="0" dirty="0" smtClean="0">
                <a:ln w="0"/>
                <a:solidFill>
                  <a:srgbClr val="FF0000"/>
                </a:solidFill>
                <a:uLnTx/>
                <a:uFillTx/>
                <a:latin typeface="Cambria" panose="02040503050406030204" pitchFamily="18" charset="0"/>
                <a:ea typeface="Cambria" panose="02040503050406030204" pitchFamily="18" charset="0"/>
              </a:rPr>
              <a:t> readjusted the basic geodetic network!</a:t>
            </a:r>
            <a:endParaRPr kumimoji="0" lang="en-US" sz="3200" b="1" u="none" strike="noStrike" kern="1200" cap="none" spc="0" normalizeH="0" baseline="0" noProof="0" dirty="0">
              <a:ln w="0"/>
              <a:solidFill>
                <a:srgbClr val="FF0000"/>
              </a:solidFill>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84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463041"/>
            <a:ext cx="8782050" cy="5030227"/>
          </a:xfrm>
        </p:spPr>
        <p:txBody>
          <a:bodyPr>
            <a:noAutofit/>
          </a:bodyPr>
          <a:lstStyle/>
          <a:p>
            <a:r>
              <a:rPr lang="en-US" sz="2700" b="1" dirty="0">
                <a:latin typeface="Cambria" panose="02040503050406030204" pitchFamily="18" charset="0"/>
                <a:ea typeface="Cambria" panose="02040503050406030204" pitchFamily="18" charset="0"/>
              </a:rPr>
              <a:t>Only one foot after 2022 (1 foot = 0.3048 meter)</a:t>
            </a:r>
          </a:p>
          <a:p>
            <a:pPr lvl="1"/>
            <a:r>
              <a:rPr lang="en-US" sz="2700" dirty="0">
                <a:latin typeface="Cambria" panose="02040503050406030204" pitchFamily="18" charset="0"/>
                <a:ea typeface="Cambria" panose="02040503050406030204" pitchFamily="18" charset="0"/>
              </a:rPr>
              <a:t>Make official through NIST</a:t>
            </a:r>
          </a:p>
          <a:p>
            <a:pPr lvl="1"/>
            <a:r>
              <a:rPr lang="en-US" sz="2700" b="1" i="1" dirty="0">
                <a:latin typeface="Cambria" panose="02040503050406030204" pitchFamily="18" charset="0"/>
                <a:ea typeface="Cambria" panose="02040503050406030204" pitchFamily="18" charset="0"/>
              </a:rPr>
              <a:t>NO</a:t>
            </a:r>
            <a:r>
              <a:rPr lang="en-US" sz="2700" dirty="0">
                <a:latin typeface="Cambria" panose="02040503050406030204" pitchFamily="18" charset="0"/>
                <a:ea typeface="Cambria" panose="02040503050406030204" pitchFamily="18" charset="0"/>
              </a:rPr>
              <a:t> option for U.S. survey foot</a:t>
            </a:r>
          </a:p>
          <a:p>
            <a:r>
              <a:rPr lang="en-US" sz="2700" b="1" dirty="0">
                <a:latin typeface="Cambria" panose="02040503050406030204" pitchFamily="18" charset="0"/>
                <a:ea typeface="Cambria" panose="02040503050406030204" pitchFamily="18" charset="0"/>
              </a:rPr>
              <a:t>NGS will help with the transition</a:t>
            </a:r>
          </a:p>
          <a:p>
            <a:pPr lvl="1"/>
            <a:r>
              <a:rPr lang="en-US" sz="2700" dirty="0">
                <a:latin typeface="Cambria" panose="02040503050406030204" pitchFamily="18" charset="0"/>
                <a:ea typeface="Cambria" panose="02040503050406030204" pitchFamily="18" charset="0"/>
              </a:rPr>
              <a:t>Will fully support backward compatibility</a:t>
            </a:r>
          </a:p>
          <a:p>
            <a:pPr lvl="1"/>
            <a:r>
              <a:rPr lang="en-US" sz="2700" dirty="0">
                <a:latin typeface="Cambria" panose="02040503050406030204" pitchFamily="18" charset="0"/>
                <a:ea typeface="Cambria" panose="02040503050406030204" pitchFamily="18" charset="0"/>
              </a:rPr>
              <a:t>Use “correct” foot for SPCS 83 and SPCS 27</a:t>
            </a:r>
          </a:p>
          <a:p>
            <a:pPr lvl="1"/>
            <a:r>
              <a:rPr lang="en-US" sz="2700" dirty="0">
                <a:latin typeface="Cambria" panose="02040503050406030204" pitchFamily="18" charset="0"/>
                <a:ea typeface="Cambria" panose="02040503050406030204" pitchFamily="18" charset="0"/>
              </a:rPr>
              <a:t>Automatically done by NGS products and services</a:t>
            </a:r>
          </a:p>
          <a:p>
            <a:r>
              <a:rPr lang="en-US" sz="2700" b="1" dirty="0">
                <a:latin typeface="Cambria" panose="02040503050406030204" pitchFamily="18" charset="0"/>
                <a:ea typeface="Cambria" panose="02040503050406030204" pitchFamily="18" charset="0"/>
              </a:rPr>
              <a:t>Guiding </a:t>
            </a:r>
            <a:r>
              <a:rPr lang="en-US" sz="2700" b="1" dirty="0" smtClean="0">
                <a:latin typeface="Cambria" panose="02040503050406030204" pitchFamily="18" charset="0"/>
                <a:ea typeface="Cambria" panose="02040503050406030204" pitchFamily="18" charset="0"/>
              </a:rPr>
              <a:t>ideas</a:t>
            </a:r>
            <a:endParaRPr lang="en-US" sz="2700" dirty="0">
              <a:latin typeface="Cambria" panose="02040503050406030204" pitchFamily="18" charset="0"/>
              <a:ea typeface="Cambria" panose="02040503050406030204" pitchFamily="18" charset="0"/>
            </a:endParaRPr>
          </a:p>
          <a:p>
            <a:pPr lvl="1"/>
            <a:r>
              <a:rPr lang="en-US" sz="2700" dirty="0">
                <a:latin typeface="Cambria" panose="02040503050406030204" pitchFamily="18" charset="0"/>
                <a:ea typeface="Cambria" panose="02040503050406030204" pitchFamily="18" charset="0"/>
              </a:rPr>
              <a:t>Of all changes in 2022, this is the least </a:t>
            </a:r>
            <a:r>
              <a:rPr lang="en-US" sz="2700" dirty="0" smtClean="0">
                <a:latin typeface="Cambria" panose="02040503050406030204" pitchFamily="18" charset="0"/>
                <a:ea typeface="Cambria" panose="02040503050406030204" pitchFamily="18" charset="0"/>
              </a:rPr>
              <a:t>significant</a:t>
            </a:r>
            <a:endParaRPr lang="en-US" sz="2700" dirty="0">
              <a:latin typeface="Cambria" panose="02040503050406030204" pitchFamily="18" charset="0"/>
              <a:ea typeface="Cambria" panose="02040503050406030204" pitchFamily="18" charset="0"/>
            </a:endParaRPr>
          </a:p>
          <a:p>
            <a:pPr lvl="1"/>
            <a:r>
              <a:rPr lang="en-US" sz="2700" dirty="0">
                <a:latin typeface="Cambria" panose="02040503050406030204" pitchFamily="18" charset="0"/>
                <a:ea typeface="Cambria" panose="02040503050406030204" pitchFamily="18" charset="0"/>
              </a:rPr>
              <a:t>About the </a:t>
            </a:r>
            <a:r>
              <a:rPr lang="en-US" sz="2700" b="1" i="1" dirty="0">
                <a:latin typeface="Cambria" panose="02040503050406030204" pitchFamily="18" charset="0"/>
                <a:ea typeface="Cambria" panose="02040503050406030204" pitchFamily="18" charset="0"/>
              </a:rPr>
              <a:t>future</a:t>
            </a:r>
            <a:r>
              <a:rPr lang="en-US" sz="2700" dirty="0">
                <a:latin typeface="Cambria" panose="02040503050406030204" pitchFamily="18" charset="0"/>
                <a:ea typeface="Cambria" panose="02040503050406030204" pitchFamily="18" charset="0"/>
              </a:rPr>
              <a:t>, not the </a:t>
            </a:r>
            <a:r>
              <a:rPr lang="en-US" sz="2700" dirty="0" smtClean="0">
                <a:latin typeface="Cambria" panose="02040503050406030204" pitchFamily="18" charset="0"/>
                <a:ea typeface="Cambria" panose="02040503050406030204" pitchFamily="18" charset="0"/>
              </a:rPr>
              <a:t>past</a:t>
            </a:r>
            <a:endParaRPr lang="en-US" sz="2700"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6"/>
            <a:ext cx="9144000" cy="802365"/>
          </a:xfrm>
          <a:solidFill>
            <a:schemeClr val="accent1"/>
          </a:solidFill>
        </p:spPr>
        <p:txBody>
          <a:bodyPr/>
          <a:lstStyle/>
          <a:p>
            <a:r>
              <a:rPr lang="en-US" sz="4000" b="1" dirty="0" smtClean="0">
                <a:solidFill>
                  <a:schemeClr val="bg1"/>
                </a:solidFill>
                <a:latin typeface="Cambria" panose="02040503050406030204" pitchFamily="18" charset="0"/>
                <a:ea typeface="Cambria" panose="02040503050406030204" pitchFamily="18" charset="0"/>
              </a:rPr>
              <a:t>NGS </a:t>
            </a:r>
            <a:r>
              <a:rPr lang="en-US" sz="4000" b="1" dirty="0">
                <a:solidFill>
                  <a:schemeClr val="bg1"/>
                </a:solidFill>
                <a:latin typeface="Cambria" panose="02040503050406030204" pitchFamily="18" charset="0"/>
                <a:ea typeface="Cambria" panose="02040503050406030204" pitchFamily="18" charset="0"/>
              </a:rPr>
              <a:t>proposal</a:t>
            </a:r>
          </a:p>
        </p:txBody>
      </p:sp>
    </p:spTree>
    <p:extLst>
      <p:ext uri="{BB962C8B-B14F-4D97-AF65-F5344CB8AC3E}">
        <p14:creationId xmlns:p14="http://schemas.microsoft.com/office/powerpoint/2010/main" val="13827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0" y="1463039"/>
            <a:ext cx="9144000" cy="5124029"/>
          </a:xfrm>
        </p:spPr>
        <p:txBody>
          <a:bodyPr>
            <a:noAutofit/>
          </a:bodyPr>
          <a:lstStyle/>
          <a:p>
            <a:r>
              <a:rPr lang="en-US" b="1" dirty="0">
                <a:latin typeface="Cambria" panose="02040503050406030204" pitchFamily="18" charset="0"/>
                <a:ea typeface="Cambria" panose="02040503050406030204" pitchFamily="18" charset="0"/>
              </a:rPr>
              <a:t>NGS created problem, will help fix it</a:t>
            </a:r>
          </a:p>
          <a:p>
            <a:pPr marL="573088" lvl="1" indent="-231775"/>
            <a:r>
              <a:rPr lang="en-US" dirty="0">
                <a:latin typeface="Cambria" panose="02040503050406030204" pitchFamily="18" charset="0"/>
                <a:ea typeface="Cambria" panose="02040503050406030204" pitchFamily="18" charset="0"/>
              </a:rPr>
              <a:t>Fully support backward </a:t>
            </a:r>
            <a:r>
              <a:rPr lang="en-US" dirty="0" smtClean="0">
                <a:latin typeface="Cambria" panose="02040503050406030204" pitchFamily="18" charset="0"/>
                <a:ea typeface="Cambria" panose="02040503050406030204" pitchFamily="18" charset="0"/>
              </a:rPr>
              <a:t>compatibility (NAD83, NAD27)</a:t>
            </a:r>
            <a:endParaRPr lang="en-US" dirty="0">
              <a:latin typeface="Cambria" panose="02040503050406030204" pitchFamily="18" charset="0"/>
              <a:ea typeface="Cambria" panose="02040503050406030204" pitchFamily="18" charset="0"/>
            </a:endParaRPr>
          </a:p>
          <a:p>
            <a:pPr marL="573088" lvl="1" indent="-231775"/>
            <a:r>
              <a:rPr lang="en-US" dirty="0" smtClean="0">
                <a:latin typeface="Cambria" panose="02040503050406030204" pitchFamily="18" charset="0"/>
                <a:ea typeface="Cambria" panose="02040503050406030204" pitchFamily="18" charset="0"/>
              </a:rPr>
              <a:t>Unit </a:t>
            </a:r>
            <a:r>
              <a:rPr lang="en-US" dirty="0">
                <a:latin typeface="Cambria" panose="02040503050406030204" pitchFamily="18" charset="0"/>
                <a:ea typeface="Cambria" panose="02040503050406030204" pitchFamily="18" charset="0"/>
              </a:rPr>
              <a:t>change minor compared to other 2022 changes</a:t>
            </a:r>
          </a:p>
          <a:p>
            <a:pPr marL="573088" lvl="1" indent="-231775"/>
            <a:r>
              <a:rPr lang="en-US" dirty="0">
                <a:latin typeface="Cambria" panose="02040503050406030204" pitchFamily="18" charset="0"/>
                <a:ea typeface="Cambria" panose="02040503050406030204" pitchFamily="18" charset="0"/>
              </a:rPr>
              <a:t>Contact us at </a:t>
            </a:r>
            <a:r>
              <a:rPr lang="en-US" dirty="0">
                <a:latin typeface="Cambria" panose="02040503050406030204" pitchFamily="18" charset="0"/>
                <a:ea typeface="Cambria" panose="02040503050406030204" pitchFamily="18" charset="0"/>
                <a:hlinkClick r:id="rId3"/>
              </a:rPr>
              <a:t>NGS.Feedback@noaa.gov</a:t>
            </a:r>
            <a:r>
              <a:rPr lang="en-US" dirty="0">
                <a:latin typeface="Cambria" panose="02040503050406030204" pitchFamily="18" charset="0"/>
                <a:ea typeface="Cambria" panose="02040503050406030204" pitchFamily="18" charset="0"/>
              </a:rPr>
              <a:t> </a:t>
            </a:r>
          </a:p>
          <a:p>
            <a:r>
              <a:rPr lang="en-US" b="1" dirty="0" smtClean="0">
                <a:latin typeface="Cambria" panose="02040503050406030204" pitchFamily="18" charset="0"/>
                <a:ea typeface="Cambria" panose="02040503050406030204" pitchFamily="18" charset="0"/>
              </a:rPr>
              <a:t>Federal Register Notice – 17 October 2019</a:t>
            </a:r>
            <a:endParaRPr lang="en-US" b="1" i="1" dirty="0" smtClean="0">
              <a:latin typeface="Cambria" panose="02040503050406030204" pitchFamily="18" charset="0"/>
              <a:ea typeface="Cambria" panose="02040503050406030204" pitchFamily="18" charset="0"/>
            </a:endParaRPr>
          </a:p>
          <a:p>
            <a:pPr lvl="1"/>
            <a:r>
              <a:rPr lang="en-US" dirty="0" smtClean="0">
                <a:latin typeface="Cambria" panose="02040503050406030204" pitchFamily="18" charset="0"/>
                <a:ea typeface="Cambria" panose="02040503050406030204" pitchFamily="18" charset="0"/>
              </a:rPr>
              <a:t>Deprecate US Survey Foot on 31 December 2022</a:t>
            </a:r>
          </a:p>
          <a:p>
            <a:pPr lvl="1"/>
            <a:r>
              <a:rPr lang="en-US" dirty="0" smtClean="0">
                <a:latin typeface="Cambria" panose="02040503050406030204" pitchFamily="18" charset="0"/>
                <a:ea typeface="Cambria" panose="02040503050406030204" pitchFamily="18" charset="0"/>
              </a:rPr>
              <a:t>After, </a:t>
            </a:r>
            <a:r>
              <a:rPr lang="en-US" dirty="0">
                <a:latin typeface="Cambria" panose="02040503050406030204" pitchFamily="18" charset="0"/>
                <a:ea typeface="Cambria" panose="02040503050406030204" pitchFamily="18" charset="0"/>
              </a:rPr>
              <a:t>use International conversion </a:t>
            </a:r>
            <a:r>
              <a:rPr lang="en-US" dirty="0" smtClean="0">
                <a:latin typeface="Cambria" panose="02040503050406030204" pitchFamily="18" charset="0"/>
                <a:ea typeface="Cambria" panose="02040503050406030204" pitchFamily="18" charset="0"/>
              </a:rPr>
              <a:t>(1 </a:t>
            </a:r>
            <a:r>
              <a:rPr lang="en-US" dirty="0" err="1" smtClean="0">
                <a:latin typeface="Cambria" panose="02040503050406030204" pitchFamily="18" charset="0"/>
                <a:ea typeface="Cambria" panose="02040503050406030204" pitchFamily="18" charset="0"/>
              </a:rPr>
              <a:t>ft</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 0.3048 </a:t>
            </a:r>
            <a:r>
              <a:rPr lang="en-US" dirty="0" smtClean="0">
                <a:latin typeface="Cambria" panose="02040503050406030204" pitchFamily="18" charset="0"/>
                <a:ea typeface="Cambria" panose="02040503050406030204" pitchFamily="18" charset="0"/>
              </a:rPr>
              <a:t>m)</a:t>
            </a:r>
          </a:p>
          <a:p>
            <a:pPr lvl="1"/>
            <a:r>
              <a:rPr lang="en-US" dirty="0" smtClean="0">
                <a:latin typeface="Cambria" panose="02040503050406030204" pitchFamily="18" charset="0"/>
                <a:ea typeface="Cambria" panose="02040503050406030204" pitchFamily="18" charset="0"/>
              </a:rPr>
              <a:t>Drop </a:t>
            </a:r>
            <a:r>
              <a:rPr lang="en-US" dirty="0">
                <a:latin typeface="Cambria" panose="02040503050406030204" pitchFamily="18" charset="0"/>
                <a:ea typeface="Cambria" panose="02040503050406030204" pitchFamily="18" charset="0"/>
              </a:rPr>
              <a:t>“International” </a:t>
            </a:r>
            <a:r>
              <a:rPr lang="en-US" dirty="0" smtClean="0">
                <a:latin typeface="Cambria" panose="02040503050406030204" pitchFamily="18" charset="0"/>
                <a:ea typeface="Cambria" panose="02040503050406030204" pitchFamily="18" charset="0"/>
              </a:rPr>
              <a:t>refer to unit simply as “foot”</a:t>
            </a:r>
            <a:endParaRPr lang="en-US" dirty="0">
              <a:latin typeface="Cambria" panose="02040503050406030204" pitchFamily="18" charset="0"/>
              <a:ea typeface="Cambria" panose="02040503050406030204" pitchFamily="18" charset="0"/>
            </a:endParaRPr>
          </a:p>
          <a:p>
            <a:pPr lvl="1"/>
            <a:r>
              <a:rPr lang="en-US" dirty="0" smtClean="0">
                <a:latin typeface="Cambria" panose="02040503050406030204" pitchFamily="18" charset="0"/>
                <a:ea typeface="Cambria" panose="02040503050406030204" pitchFamily="18" charset="0"/>
              </a:rPr>
              <a:t>Comment period open thru 02 December 2019</a:t>
            </a:r>
          </a:p>
          <a:p>
            <a:pPr lvl="1"/>
            <a:endParaRPr lang="en-US"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6"/>
            <a:ext cx="9144000" cy="802365"/>
          </a:xfrm>
          <a:solidFill>
            <a:schemeClr val="accent1"/>
          </a:solidFill>
        </p:spPr>
        <p:txBody>
          <a:bodyPr/>
          <a:lstStyle/>
          <a:p>
            <a:r>
              <a:rPr lang="en-US" sz="4000" b="1" dirty="0" smtClean="0">
                <a:solidFill>
                  <a:schemeClr val="bg1"/>
                </a:solidFill>
                <a:latin typeface="Cambria" panose="02040503050406030204" pitchFamily="18" charset="0"/>
                <a:ea typeface="Cambria" panose="02040503050406030204" pitchFamily="18" charset="0"/>
              </a:rPr>
              <a:t>Putting our best “foot” forward…</a:t>
            </a:r>
            <a:endParaRPr lang="en-US"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02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5237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smtClean="0">
                <a:latin typeface="Cambria" panose="02040503050406030204" pitchFamily="18" charset="0"/>
                <a:cs typeface="Calibri"/>
              </a:rPr>
              <a:t>Not </a:t>
            </a:r>
            <a:r>
              <a:rPr lang="en-US" sz="4800" i="1" spc="-40" dirty="0" smtClean="0">
                <a:latin typeface="Cambria" panose="02040503050406030204" pitchFamily="18" charset="0"/>
                <a:cs typeface="Calibri"/>
              </a:rPr>
              <a:t>just</a:t>
            </a:r>
            <a:r>
              <a:rPr lang="en-US" sz="4800" spc="-40" dirty="0" smtClean="0">
                <a:latin typeface="Cambria" panose="02040503050406030204" pitchFamily="18" charset="0"/>
                <a:cs typeface="Calibri"/>
              </a:rPr>
              <a:t> new </a:t>
            </a:r>
            <a:r>
              <a:rPr lang="en-US" sz="4800" spc="-40" dirty="0" err="1" smtClean="0">
                <a:latin typeface="Cambria" panose="02040503050406030204" pitchFamily="18" charset="0"/>
                <a:cs typeface="Calibri"/>
              </a:rPr>
              <a:t>datums</a:t>
            </a:r>
            <a:r>
              <a:rPr lang="en-US" sz="4800" spc="-40" dirty="0" smtClean="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24394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a:t>
            </a:r>
            <a:r>
              <a:rPr lang="en-US" sz="7600" spc="-7" dirty="0" smtClean="0">
                <a:solidFill>
                  <a:prstClr val="black"/>
                </a:solidFill>
                <a:latin typeface="Cambria" panose="02040503050406030204" pitchFamily="18" charset="0"/>
                <a:cs typeface="Calibri"/>
              </a:rPr>
              <a:t>Modernization</a:t>
            </a:r>
            <a:endParaRPr lang="en-US" sz="7600" spc="-7" dirty="0">
              <a:solidFill>
                <a:prstClr val="black"/>
              </a:solidFill>
              <a:latin typeface="Cambria" panose="02040503050406030204" pitchFamily="18" charset="0"/>
              <a:cs typeface="Calibri"/>
            </a:endParaRPr>
          </a:p>
        </p:txBody>
      </p:sp>
      <p:sp>
        <p:nvSpPr>
          <p:cNvPr id="12" name="object 2"/>
          <p:cNvSpPr txBox="1">
            <a:spLocks/>
          </p:cNvSpPr>
          <p:nvPr/>
        </p:nvSpPr>
        <p:spPr bwMode="auto">
          <a:xfrm>
            <a:off x="876300" y="3966233"/>
            <a:ext cx="7391400" cy="22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lgn="l">
              <a:spcBef>
                <a:spcPts val="133"/>
              </a:spcBef>
            </a:pPr>
            <a:r>
              <a:rPr lang="en-US" sz="3600" spc="-40" dirty="0" smtClean="0">
                <a:latin typeface="Cambria" panose="02040503050406030204" pitchFamily="18" charset="0"/>
                <a:cs typeface="Calibri"/>
              </a:rPr>
              <a:t>-OPUS enhancements/additions</a:t>
            </a:r>
          </a:p>
          <a:p>
            <a:pPr marL="16933" algn="l">
              <a:spcBef>
                <a:spcPts val="133"/>
              </a:spcBef>
            </a:pPr>
            <a:r>
              <a:rPr lang="en-US" sz="3600" spc="-40" dirty="0" smtClean="0">
                <a:latin typeface="Cambria" panose="02040503050406030204" pitchFamily="18" charset="0"/>
                <a:cs typeface="Calibri"/>
              </a:rPr>
              <a:t>-new types of coordinates</a:t>
            </a:r>
          </a:p>
          <a:p>
            <a:pPr marL="16933" algn="l">
              <a:spcBef>
                <a:spcPts val="133"/>
              </a:spcBef>
            </a:pPr>
            <a:r>
              <a:rPr lang="en-US" sz="3600" spc="-40" dirty="0" smtClean="0">
                <a:latin typeface="Cambria" panose="02040503050406030204" pitchFamily="18" charset="0"/>
                <a:cs typeface="Calibri"/>
              </a:rPr>
              <a:t>-new methods for establishing control</a:t>
            </a:r>
          </a:p>
          <a:p>
            <a:pPr marL="16933" algn="l">
              <a:spcBef>
                <a:spcPts val="133"/>
              </a:spcBef>
            </a:pPr>
            <a:r>
              <a:rPr lang="en-US" sz="3600" spc="-40" dirty="0" smtClean="0">
                <a:latin typeface="Cambria" panose="02040503050406030204" pitchFamily="18" charset="0"/>
                <a:cs typeface="Calibri"/>
              </a:rPr>
              <a:t>-streamlined Bluebooking</a:t>
            </a:r>
            <a:endParaRPr lang="en-US" sz="3600" dirty="0">
              <a:latin typeface="Cambria" panose="02040503050406030204" pitchFamily="18" charset="0"/>
              <a:cs typeface="Calibri"/>
            </a:endParaRPr>
          </a:p>
        </p:txBody>
      </p:sp>
    </p:spTree>
    <p:extLst>
      <p:ext uri="{BB962C8B-B14F-4D97-AF65-F5344CB8AC3E}">
        <p14:creationId xmlns:p14="http://schemas.microsoft.com/office/powerpoint/2010/main" val="410366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 presetClass="entr" presetSubtype="4" fill="hold" grpId="0" nodeType="afterEffect">
                                  <p:stCondLst>
                                    <p:cond delay="20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2780027685"/>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https://www.ngs.noaa.gov/ADVISORS/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a:t>
            </a:r>
            <a:r>
              <a:rPr lang="en-GB" sz="3600" b="1" dirty="0" smtClean="0">
                <a:latin typeface="Cambria" panose="02040503050406030204" pitchFamily="18" charset="0"/>
                <a:ea typeface="Cambria" panose="02040503050406030204" pitchFamily="18" charset="0"/>
              </a:rPr>
              <a:t>GISP</a:t>
            </a:r>
            <a:endParaRPr lang="en-GB" sz="36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3600" b="1" dirty="0" smtClean="0">
                <a:latin typeface="Cambria" panose="02040503050406030204" pitchFamily="18" charset="0"/>
                <a:ea typeface="Cambria" panose="02040503050406030204" pitchFamily="18" charset="0"/>
              </a:rPr>
              <a:t>jeff.jalbrzikowski@noaa.gov</a:t>
            </a:r>
            <a:endParaRPr lang="en-GB" sz="36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245808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8150"/>
            <a:ext cx="9144000" cy="2552700"/>
          </a:xfrm>
        </p:spPr>
        <p:txBody>
          <a:bodyPr/>
          <a:lstStyle/>
          <a:p>
            <a:pPr marL="16933">
              <a:spcBef>
                <a:spcPts val="0"/>
              </a:spcBef>
              <a:buSzPct val="159375"/>
              <a:tabLst>
                <a:tab pos="397077" algn="l"/>
                <a:tab pos="397923" algn="l"/>
              </a:tabLst>
            </a:pPr>
            <a:r>
              <a:rPr lang="en-US" sz="5400" b="1" spc="-20" dirty="0" smtClean="0">
                <a:solidFill>
                  <a:srgbClr val="C00000"/>
                </a:solidFill>
                <a:uFill>
                  <a:solidFill>
                    <a:srgbClr val="C00000"/>
                  </a:solidFill>
                </a:uFill>
                <a:latin typeface="Cambria" panose="02040503050406030204" pitchFamily="18" charset="0"/>
                <a:cs typeface="Arial Black"/>
              </a:rPr>
              <a:t>EPP2022</a:t>
            </a:r>
            <a:br>
              <a:rPr lang="en-US" sz="5400" b="1" spc="-20" dirty="0" smtClean="0">
                <a:solidFill>
                  <a:srgbClr val="C00000"/>
                </a:solidFill>
                <a:uFill>
                  <a:solidFill>
                    <a:srgbClr val="C00000"/>
                  </a:solidFill>
                </a:uFill>
                <a:latin typeface="Cambria" panose="02040503050406030204" pitchFamily="18" charset="0"/>
                <a:cs typeface="Arial Black"/>
              </a:rPr>
            </a:br>
            <a:r>
              <a:rPr lang="en-US" sz="5400" b="1" spc="-20" dirty="0" smtClean="0">
                <a:solidFill>
                  <a:srgbClr val="C00000"/>
                </a:solidFill>
                <a:uFill>
                  <a:solidFill>
                    <a:srgbClr val="C00000"/>
                  </a:solidFill>
                </a:uFill>
                <a:latin typeface="Cambria" panose="02040503050406030204" pitchFamily="18" charset="0"/>
                <a:cs typeface="Arial Black"/>
              </a:rPr>
              <a:t>IFVM2022</a:t>
            </a:r>
            <a:endParaRPr lang="en-US" sz="5400" b="1" spc="-20" dirty="0">
              <a:solidFill>
                <a:srgbClr val="C00000"/>
              </a:solidFill>
              <a:uFill>
                <a:solidFill>
                  <a:srgbClr val="C00000"/>
                </a:solidFill>
              </a:uFill>
              <a:latin typeface="Cambria" panose="02040503050406030204" pitchFamily="18" charset="0"/>
              <a:cs typeface="Arial Black"/>
            </a:endParaRPr>
          </a:p>
        </p:txBody>
      </p:sp>
      <p:sp>
        <p:nvSpPr>
          <p:cNvPr id="4" name="TextBox 3"/>
          <p:cNvSpPr txBox="1"/>
          <p:nvPr/>
        </p:nvSpPr>
        <p:spPr bwMode="auto">
          <a:xfrm>
            <a:off x="-942975" y="5973491"/>
            <a:ext cx="11010899" cy="553998"/>
          </a:xfrm>
          <a:prstGeom prst="rect">
            <a:avLst/>
          </a:prstGeom>
          <a:noFill/>
          <a:ln w="9525">
            <a:noFill/>
            <a:miter lim="800000"/>
            <a:headEnd/>
            <a:tailEnd/>
          </a:ln>
        </p:spPr>
        <p:txBody>
          <a:bodyPr wrap="square" rtlCol="0">
            <a:spAutoFit/>
          </a:bodyPr>
          <a:lstStyle/>
          <a:p>
            <a:pPr algn="ctr"/>
            <a:r>
              <a:rPr lang="en-US" sz="3000" i="1" spc="-20" dirty="0">
                <a:solidFill>
                  <a:prstClr val="black"/>
                </a:solidFill>
                <a:uFill>
                  <a:solidFill>
                    <a:srgbClr val="000000"/>
                  </a:solidFill>
                </a:uFill>
                <a:latin typeface="Cambria" panose="02040503050406030204" pitchFamily="18" charset="0"/>
                <a:cs typeface="Calibri"/>
              </a:rPr>
              <a:t>They work together to account for the Drift…</a:t>
            </a:r>
            <a:endParaRPr lang="en-US" sz="2400" dirty="0"/>
          </a:p>
        </p:txBody>
      </p:sp>
      <p:sp>
        <p:nvSpPr>
          <p:cNvPr id="5" name="Title 2"/>
          <p:cNvSpPr txBox="1">
            <a:spLocks/>
          </p:cNvSpPr>
          <p:nvPr/>
        </p:nvSpPr>
        <p:spPr bwMode="auto">
          <a:xfrm>
            <a:off x="1" y="3187545"/>
            <a:ext cx="9144000" cy="232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latin typeface="Cambria" panose="02040503050406030204" pitchFamily="18" charset="0"/>
                <a:ea typeface="Cambria" panose="02040503050406030204" pitchFamily="18" charset="0"/>
              </a:rPr>
              <a:t>Two </a:t>
            </a:r>
            <a:r>
              <a:rPr lang="en-US" dirty="0">
                <a:latin typeface="Cambria" panose="02040503050406030204" pitchFamily="18" charset="0"/>
                <a:ea typeface="Cambria" panose="02040503050406030204" pitchFamily="18" charset="0"/>
              </a:rPr>
              <a:t>new tools </a:t>
            </a:r>
            <a:r>
              <a:rPr lang="en-US" dirty="0" smtClean="0">
                <a:latin typeface="Cambria" panose="02040503050406030204" pitchFamily="18" charset="0"/>
                <a:ea typeface="Cambria" panose="02040503050406030204" pitchFamily="18" charset="0"/>
              </a:rPr>
              <a:t>that will </a:t>
            </a:r>
            <a:r>
              <a:rPr lang="en-US" dirty="0">
                <a:latin typeface="Cambria" panose="02040503050406030204" pitchFamily="18" charset="0"/>
                <a:ea typeface="Cambria" panose="02040503050406030204" pitchFamily="18" charset="0"/>
              </a:rPr>
              <a:t>make time dependent geodetic control </a:t>
            </a:r>
            <a:r>
              <a:rPr lang="en-US" dirty="0" smtClean="0">
                <a:latin typeface="Cambria" panose="02040503050406030204" pitchFamily="18" charset="0"/>
                <a:ea typeface="Cambria" panose="02040503050406030204" pitchFamily="18" charset="0"/>
              </a:rPr>
              <a:t>practical</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61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90551"/>
            <a:ext cx="9067800" cy="6267450"/>
          </a:xfrm>
        </p:spPr>
        <p:txBody>
          <a:bodyPr/>
          <a:lstStyle/>
          <a:p>
            <a:pPr marL="0" indent="0">
              <a:buNone/>
            </a:pPr>
            <a:r>
              <a:rPr lang="en-US" sz="3100" dirty="0" smtClean="0">
                <a:latin typeface="Cambria" panose="02040503050406030204" pitchFamily="18" charset="0"/>
                <a:ea typeface="Cambria" panose="02040503050406030204" pitchFamily="18" charset="0"/>
              </a:rPr>
              <a:t>EPP2022 – Euler Pole Parameters – </a:t>
            </a:r>
            <a:r>
              <a:rPr lang="en-US" sz="3100" dirty="0" smtClean="0">
                <a:solidFill>
                  <a:srgbClr val="FF0000"/>
                </a:solidFill>
                <a:latin typeface="Cambria" panose="02040503050406030204" pitchFamily="18" charset="0"/>
                <a:ea typeface="Cambria" panose="02040503050406030204" pitchFamily="18" charset="0"/>
              </a:rPr>
              <a:t>Simple Rotation</a:t>
            </a:r>
          </a:p>
          <a:p>
            <a:pPr lvl="1"/>
            <a:r>
              <a:rPr lang="en-US" sz="2400" dirty="0" smtClean="0">
                <a:latin typeface="Cambria" panose="02040503050406030204" pitchFamily="18" charset="0"/>
                <a:ea typeface="Cambria" panose="02040503050406030204" pitchFamily="18" charset="0"/>
              </a:rPr>
              <a:t>Three parameters: </a:t>
            </a:r>
            <a:r>
              <a:rPr lang="en-US" sz="2400" dirty="0" err="1" smtClean="0">
                <a:latin typeface="Cambria" panose="02040503050406030204" pitchFamily="18" charset="0"/>
                <a:ea typeface="Cambria" panose="02040503050406030204" pitchFamily="18" charset="0"/>
              </a:rPr>
              <a:t>lat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lon</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rotation speed</a:t>
            </a:r>
          </a:p>
          <a:p>
            <a:pPr lvl="1"/>
            <a:r>
              <a:rPr lang="en-US" sz="2400" dirty="0">
                <a:latin typeface="Cambria" panose="02040503050406030204" pitchFamily="18" charset="0"/>
                <a:ea typeface="Cambria" panose="02040503050406030204" pitchFamily="18" charset="0"/>
              </a:rPr>
              <a:t>Horizontal </a:t>
            </a:r>
            <a:r>
              <a:rPr lang="en-US" sz="2400" i="1" dirty="0" smtClean="0">
                <a:latin typeface="Cambria" panose="02040503050406030204" pitchFamily="18" charset="0"/>
                <a:ea typeface="Cambria" panose="02040503050406030204" pitchFamily="18" charset="0"/>
              </a:rPr>
              <a:t>only</a:t>
            </a:r>
            <a:r>
              <a:rPr lang="en-US" sz="2400" dirty="0" smtClean="0">
                <a:latin typeface="Cambria" panose="02040503050406030204" pitchFamily="18" charset="0"/>
                <a:ea typeface="Cambria" panose="02040503050406030204" pitchFamily="18" charset="0"/>
              </a:rPr>
              <a:t>:</a:t>
            </a:r>
            <a:r>
              <a:rPr lang="en-US" sz="2400" i="1"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just latitude and longitude</a:t>
            </a:r>
            <a:endParaRPr lang="en-US" sz="2400" i="1" dirty="0">
              <a:latin typeface="Cambria" panose="02040503050406030204" pitchFamily="18" charset="0"/>
              <a:ea typeface="Cambria" panose="02040503050406030204" pitchFamily="18" charset="0"/>
            </a:endParaRPr>
          </a:p>
          <a:p>
            <a:pPr lvl="1"/>
            <a:r>
              <a:rPr lang="en-US" sz="2400" b="1" dirty="0">
                <a:latin typeface="Cambria" panose="02040503050406030204" pitchFamily="18" charset="0"/>
                <a:ea typeface="Cambria" panose="02040503050406030204" pitchFamily="18" charset="0"/>
              </a:rPr>
              <a:t>Changes the </a:t>
            </a:r>
            <a:r>
              <a:rPr lang="en-US" sz="2400" b="1" i="1" dirty="0" smtClean="0">
                <a:solidFill>
                  <a:srgbClr val="FF0000"/>
                </a:solidFill>
                <a:latin typeface="Cambria" panose="02040503050406030204" pitchFamily="18" charset="0"/>
                <a:ea typeface="Cambria" panose="02040503050406030204" pitchFamily="18" charset="0"/>
              </a:rPr>
              <a:t>frame</a:t>
            </a:r>
            <a:r>
              <a:rPr lang="en-US" sz="2400" b="1" dirty="0" smtClean="0">
                <a:latin typeface="Cambria" panose="02040503050406030204" pitchFamily="18" charset="0"/>
                <a:ea typeface="Cambria" panose="02040503050406030204" pitchFamily="18" charset="0"/>
              </a:rPr>
              <a:t>:</a:t>
            </a:r>
            <a:r>
              <a:rPr lang="en-US" sz="2400" b="1" i="1" dirty="0" smtClean="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ITRF2014 + EPP2022 = </a:t>
            </a:r>
            <a:r>
              <a:rPr lang="en-US" sz="2400" b="1" dirty="0" smtClean="0">
                <a:latin typeface="Cambria" panose="02040503050406030204" pitchFamily="18" charset="0"/>
                <a:ea typeface="Cambria" panose="02040503050406030204" pitchFamily="18" charset="0"/>
              </a:rPr>
              <a:t>NATRF2022</a:t>
            </a:r>
            <a:endParaRPr lang="en-US" sz="1300" b="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smtClean="0">
                <a:solidFill>
                  <a:srgbClr val="FF0000"/>
                </a:solidFill>
                <a:latin typeface="Cambria" panose="02040503050406030204" pitchFamily="18" charset="0"/>
                <a:ea typeface="Cambria" panose="02040503050406030204" pitchFamily="18" charset="0"/>
              </a:rPr>
              <a:t>epoch</a:t>
            </a:r>
          </a:p>
          <a:p>
            <a:pPr marL="457200" lvl="1" indent="0">
              <a:buNone/>
            </a:pPr>
            <a:endParaRPr lang="en-US" sz="2400" i="1" dirty="0">
              <a:solidFill>
                <a:srgbClr val="FF0000"/>
              </a:solidFill>
              <a:latin typeface="Cambria" panose="02040503050406030204" pitchFamily="18" charset="0"/>
              <a:ea typeface="Cambria" panose="02040503050406030204" pitchFamily="18" charset="0"/>
            </a:endParaRPr>
          </a:p>
          <a:p>
            <a:pPr marL="0" indent="0">
              <a:buNone/>
            </a:pPr>
            <a:r>
              <a:rPr lang="en-US" sz="3100" dirty="0" smtClean="0">
                <a:latin typeface="Cambria" panose="02040503050406030204" pitchFamily="18" charset="0"/>
                <a:ea typeface="Cambria" panose="02040503050406030204" pitchFamily="18" charset="0"/>
              </a:rPr>
              <a:t>IFVM2022 – Intra-Frame Velocity Model - </a:t>
            </a:r>
            <a:r>
              <a:rPr lang="en-US" sz="3100" dirty="0" smtClean="0">
                <a:solidFill>
                  <a:srgbClr val="FF0000"/>
                </a:solidFill>
                <a:latin typeface="Cambria" panose="02040503050406030204" pitchFamily="18" charset="0"/>
                <a:ea typeface="Cambria" panose="02040503050406030204" pitchFamily="18" charset="0"/>
              </a:rPr>
              <a:t>Complex</a:t>
            </a:r>
            <a:endParaRPr lang="en-US" sz="3100" i="1" dirty="0" smtClean="0">
              <a:solidFill>
                <a:srgbClr val="FF0000"/>
              </a:solidFill>
              <a:latin typeface="Cambria" panose="02040503050406030204" pitchFamily="18" charset="0"/>
              <a:ea typeface="Cambria" panose="02040503050406030204" pitchFamily="18" charset="0"/>
            </a:endParaRPr>
          </a:p>
          <a:p>
            <a:pPr lvl="1"/>
            <a:r>
              <a:rPr lang="en-US" sz="2400" dirty="0" smtClean="0">
                <a:latin typeface="Cambria" panose="02040503050406030204" pitchFamily="18" charset="0"/>
                <a:ea typeface="Cambria" panose="02040503050406030204" pitchFamily="18" charset="0"/>
              </a:rPr>
              <a:t>Complex </a:t>
            </a:r>
            <a:r>
              <a:rPr lang="en-US" sz="2400" dirty="0">
                <a:latin typeface="Cambria" panose="02040503050406030204" pitchFamily="18" charset="0"/>
                <a:ea typeface="Cambria" panose="02040503050406030204" pitchFamily="18" charset="0"/>
              </a:rPr>
              <a:t>set of parameters</a:t>
            </a:r>
          </a:p>
          <a:p>
            <a:pPr lvl="1"/>
            <a:r>
              <a:rPr lang="en-US" sz="2400" i="1" u="sng" dirty="0">
                <a:latin typeface="Cambria" panose="02040503050406030204" pitchFamily="18" charset="0"/>
                <a:ea typeface="Cambria" panose="02040503050406030204" pitchFamily="18" charset="0"/>
              </a:rPr>
              <a:t>Residual</a:t>
            </a:r>
            <a:r>
              <a:rPr lang="en-US" sz="2400" dirty="0">
                <a:latin typeface="Cambria" panose="02040503050406030204" pitchFamily="18" charset="0"/>
                <a:ea typeface="Cambria" panose="02040503050406030204" pitchFamily="18" charset="0"/>
              </a:rPr>
              <a:t> horizontal </a:t>
            </a:r>
            <a:r>
              <a:rPr lang="en-US" sz="2400" dirty="0" smtClean="0">
                <a:latin typeface="Cambria" panose="02040503050406030204" pitchFamily="18" charset="0"/>
                <a:ea typeface="Cambria" panose="02040503050406030204" pitchFamily="18" charset="0"/>
              </a:rPr>
              <a:t>motion: all </a:t>
            </a:r>
            <a:r>
              <a:rPr lang="en-US" sz="2400" dirty="0">
                <a:latin typeface="Cambria" panose="02040503050406030204" pitchFamily="18" charset="0"/>
                <a:ea typeface="Cambria" panose="02040503050406030204" pitchFamily="18" charset="0"/>
              </a:rPr>
              <a:t>the motion leftover after Euler Pole rotation</a:t>
            </a:r>
          </a:p>
          <a:p>
            <a:pPr lvl="1"/>
            <a:r>
              <a:rPr lang="en-US" sz="2400" i="1" u="sng" dirty="0">
                <a:latin typeface="Cambria" panose="02040503050406030204" pitchFamily="18" charset="0"/>
                <a:ea typeface="Cambria" panose="02040503050406030204" pitchFamily="18" charset="0"/>
              </a:rPr>
              <a:t>All</a:t>
            </a:r>
            <a:r>
              <a:rPr lang="en-US" sz="2400" dirty="0">
                <a:latin typeface="Cambria" panose="02040503050406030204" pitchFamily="18" charset="0"/>
                <a:ea typeface="Cambria" panose="02040503050406030204" pitchFamily="18" charset="0"/>
              </a:rPr>
              <a:t> vertical </a:t>
            </a:r>
            <a:r>
              <a:rPr lang="en-US" sz="2400" dirty="0" smtClean="0">
                <a:latin typeface="Cambria" panose="02040503050406030204" pitchFamily="18" charset="0"/>
                <a:ea typeface="Cambria" panose="02040503050406030204" pitchFamily="18" charset="0"/>
              </a:rPr>
              <a:t>motion: </a:t>
            </a:r>
            <a:r>
              <a:rPr lang="en-US" sz="2400" dirty="0">
                <a:latin typeface="Cambria" panose="02040503050406030204" pitchFamily="18" charset="0"/>
                <a:ea typeface="Cambria" panose="02040503050406030204" pitchFamily="18" charset="0"/>
              </a:rPr>
              <a:t>localized subsidence or uplift</a:t>
            </a:r>
          </a:p>
          <a:p>
            <a:pPr lvl="1"/>
            <a:r>
              <a:rPr lang="en-US" sz="2400" b="1" dirty="0">
                <a:latin typeface="Cambria" panose="02040503050406030204" pitchFamily="18" charset="0"/>
                <a:ea typeface="Cambria" panose="02040503050406030204" pitchFamily="18" charset="0"/>
              </a:rPr>
              <a:t>Changes the </a:t>
            </a:r>
            <a:r>
              <a:rPr lang="en-US" sz="2400" b="1" i="1" dirty="0">
                <a:solidFill>
                  <a:srgbClr val="FF0000"/>
                </a:solidFill>
                <a:latin typeface="Cambria" panose="02040503050406030204" pitchFamily="18" charset="0"/>
                <a:ea typeface="Cambria" panose="02040503050406030204" pitchFamily="18" charset="0"/>
              </a:rPr>
              <a:t>epoch</a:t>
            </a: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smtClean="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“intra” = on the inside; within</a:t>
            </a:r>
          </a:p>
        </p:txBody>
      </p:sp>
    </p:spTree>
    <p:extLst>
      <p:ext uri="{BB962C8B-B14F-4D97-AF65-F5344CB8AC3E}">
        <p14:creationId xmlns:p14="http://schemas.microsoft.com/office/powerpoint/2010/main" val="42067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0" end="10"/>
                                            </p:txEl>
                                          </p:spTgt>
                                        </p:tgtEl>
                                      </p:cBhvr>
                                    </p:animEffect>
                                    <p:animScale>
                                      <p:cBhvr>
                                        <p:cTn id="12"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smtClean="0">
                <a:latin typeface="Cambria" panose="02040503050406030204" pitchFamily="18" charset="0"/>
                <a:ea typeface="Cambria" panose="02040503050406030204" pitchFamily="18" charset="0"/>
              </a:rPr>
              <a:t>Example of application of EPP and IFVM</a:t>
            </a:r>
            <a:endParaRPr lang="en-US" sz="40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San Diego using NATRF2022 </a:t>
            </a:r>
          </a:p>
          <a:p>
            <a:r>
              <a:rPr lang="en-US" sz="2400" dirty="0" smtClean="0">
                <a:latin typeface="Cambria" panose="02040503050406030204" pitchFamily="18" charset="0"/>
                <a:ea typeface="Cambria" panose="02040503050406030204" pitchFamily="18" charset="0"/>
              </a:rPr>
              <a:t>And you need to </a:t>
            </a:r>
            <a:r>
              <a:rPr lang="en-US" sz="2400" dirty="0">
                <a:latin typeface="Cambria" panose="02040503050406030204" pitchFamily="18" charset="0"/>
                <a:ea typeface="Cambria" panose="02040503050406030204" pitchFamily="18" charset="0"/>
              </a:rPr>
              <a:t>compare your work </a:t>
            </a:r>
            <a:r>
              <a:rPr lang="en-US" sz="2400" dirty="0" smtClean="0">
                <a:latin typeface="Cambria" panose="02040503050406030204" pitchFamily="18" charset="0"/>
                <a:ea typeface="Cambria" panose="02040503050406030204" pitchFamily="18" charset="0"/>
              </a:rPr>
              <a:t>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Important:  This slide only covers </a:t>
            </a:r>
            <a:r>
              <a:rPr lang="en-US" i="1" dirty="0" smtClean="0">
                <a:solidFill>
                  <a:schemeClr val="tx1"/>
                </a:solidFill>
              </a:rPr>
              <a:t>geometric</a:t>
            </a:r>
            <a:r>
              <a:rPr lang="en-US" dirty="0" smtClean="0">
                <a:solidFill>
                  <a:schemeClr val="tx1"/>
                </a:solidFill>
              </a:rPr>
              <a:t> coordinates.  </a:t>
            </a:r>
            <a:endParaRPr lang="en-US" dirty="0">
              <a:solidFill>
                <a:schemeClr val="tx1"/>
              </a:solidFill>
            </a:endParaRPr>
          </a:p>
        </p:txBody>
      </p:sp>
      <p:sp>
        <p:nvSpPr>
          <p:cNvPr id="33" name="Rectangle 32"/>
          <p:cNvSpPr/>
          <p:nvPr/>
        </p:nvSpPr>
        <p:spPr>
          <a:xfrm>
            <a:off x="7567125"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7030A0"/>
                </a:solidFill>
              </a:rPr>
              <a:t>NATRF2022</a:t>
            </a:r>
          </a:p>
          <a:p>
            <a:pPr algn="ctr"/>
            <a:r>
              <a:rPr lang="en-US" dirty="0" smtClean="0">
                <a:solidFill>
                  <a:srgbClr val="FF0000"/>
                </a:solidFill>
              </a:rPr>
              <a:t>ep. 2028.048</a:t>
            </a:r>
            <a:endParaRPr lang="en-US" dirty="0">
              <a:solidFill>
                <a:srgbClr val="FF0000"/>
              </a:solidFill>
            </a:endParaRP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F0"/>
                </a:solidFill>
              </a:rPr>
              <a:t>PATRF2022</a:t>
            </a:r>
          </a:p>
          <a:p>
            <a:pPr algn="ctr"/>
            <a:r>
              <a:rPr lang="en-US" dirty="0" smtClean="0">
                <a:solidFill>
                  <a:srgbClr val="FF0000"/>
                </a:solidFill>
              </a:rPr>
              <a:t>ep. 2028.048</a:t>
            </a:r>
            <a:endParaRPr lang="en-US" dirty="0">
              <a:solidFill>
                <a:srgbClr val="FF0000"/>
              </a:solidFill>
            </a:endParaRPr>
          </a:p>
        </p:txBody>
      </p:sp>
      <p:sp>
        <p:nvSpPr>
          <p:cNvPr id="36" name="Rectangle 35"/>
          <p:cNvSpPr/>
          <p:nvPr/>
        </p:nvSpPr>
        <p:spPr>
          <a:xfrm>
            <a:off x="3853412"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ITRF2014</a:t>
            </a:r>
          </a:p>
          <a:p>
            <a:pPr algn="ctr"/>
            <a:r>
              <a:rPr lang="en-US" dirty="0" smtClean="0">
                <a:solidFill>
                  <a:srgbClr val="FF0000"/>
                </a:solidFill>
              </a:rPr>
              <a:t>ep. 2028.048</a:t>
            </a:r>
            <a:endParaRPr lang="en-US" dirty="0">
              <a:solidFill>
                <a:srgbClr val="FF0000"/>
              </a:solidFill>
            </a:endParaRPr>
          </a:p>
        </p:txBody>
      </p:sp>
      <p:sp>
        <p:nvSpPr>
          <p:cNvPr id="38" name="Rectangle 37"/>
          <p:cNvSpPr/>
          <p:nvPr/>
        </p:nvSpPr>
        <p:spPr>
          <a:xfrm>
            <a:off x="7567125" y="5700697"/>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7030A0"/>
                </a:solidFill>
              </a:rPr>
              <a:t>NATRF2022</a:t>
            </a:r>
          </a:p>
          <a:p>
            <a:pPr algn="ctr"/>
            <a:r>
              <a:rPr lang="en-US" dirty="0" smtClean="0">
                <a:solidFill>
                  <a:srgbClr val="00B050"/>
                </a:solidFill>
              </a:rPr>
              <a:t>ep. 2039.704</a:t>
            </a:r>
            <a:endParaRPr lang="en-US" dirty="0">
              <a:solidFill>
                <a:srgbClr val="00B050"/>
              </a:solidFill>
            </a:endParaRPr>
          </a:p>
        </p:txBody>
      </p:sp>
      <p:sp>
        <p:nvSpPr>
          <p:cNvPr id="39" name="Rectangle 38"/>
          <p:cNvSpPr/>
          <p:nvPr/>
        </p:nvSpPr>
        <p:spPr>
          <a:xfrm>
            <a:off x="3853412" y="5700699"/>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ITRF2014</a:t>
            </a:r>
          </a:p>
          <a:p>
            <a:pPr algn="ctr"/>
            <a:r>
              <a:rPr lang="en-US" dirty="0" smtClean="0">
                <a:solidFill>
                  <a:srgbClr val="00B050"/>
                </a:solidFill>
              </a:rPr>
              <a:t>ep. 2039.704</a:t>
            </a:r>
            <a:endParaRPr lang="en-US" dirty="0">
              <a:solidFill>
                <a:srgbClr val="00B050"/>
              </a:solidFill>
            </a:endParaRP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F0"/>
                </a:solidFill>
              </a:rPr>
              <a:t>PATRF2022</a:t>
            </a:r>
          </a:p>
          <a:p>
            <a:pPr algn="ctr"/>
            <a:r>
              <a:rPr lang="en-US" dirty="0" smtClean="0">
                <a:solidFill>
                  <a:srgbClr val="00B050"/>
                </a:solidFill>
              </a:rPr>
              <a:t>ep. 2039.704</a:t>
            </a:r>
            <a:endParaRPr lang="en-US" dirty="0">
              <a:solidFill>
                <a:srgbClr val="00B050"/>
              </a:solidFill>
            </a:endParaRPr>
          </a:p>
        </p:txBody>
      </p:sp>
      <p:sp>
        <p:nvSpPr>
          <p:cNvPr id="42" name="Flowchart: Data 41"/>
          <p:cNvSpPr/>
          <p:nvPr/>
        </p:nvSpPr>
        <p:spPr>
          <a:xfrm>
            <a:off x="2098302" y="3695853"/>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(PA)</a:t>
            </a:r>
            <a:endParaRPr lang="en-US" sz="1600" dirty="0">
              <a:solidFill>
                <a:schemeClr val="tx1"/>
              </a:solidFill>
            </a:endParaRPr>
          </a:p>
        </p:txBody>
      </p:sp>
      <p:sp>
        <p:nvSpPr>
          <p:cNvPr id="44" name="Flowchart: Data 43"/>
          <p:cNvSpPr/>
          <p:nvPr/>
        </p:nvSpPr>
        <p:spPr>
          <a:xfrm>
            <a:off x="5844719" y="3707252"/>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(NA)</a:t>
            </a:r>
            <a:endParaRPr lang="en-US" sz="1600" dirty="0">
              <a:solidFill>
                <a:schemeClr val="tx1"/>
              </a:solidFill>
            </a:endParaRPr>
          </a:p>
        </p:txBody>
      </p:sp>
      <p:sp>
        <p:nvSpPr>
          <p:cNvPr id="45" name="Flowchart: Data 44"/>
          <p:cNvSpPr/>
          <p:nvPr/>
        </p:nvSpPr>
        <p:spPr>
          <a:xfrm>
            <a:off x="5844719"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(NA)</a:t>
            </a:r>
            <a:endParaRPr lang="en-US" sz="1600" dirty="0">
              <a:solidFill>
                <a:schemeClr val="tx1"/>
              </a:solidFill>
            </a:endParaRPr>
          </a:p>
        </p:txBody>
      </p:sp>
      <p:sp>
        <p:nvSpPr>
          <p:cNvPr id="47" name="Flowchart: Data 46"/>
          <p:cNvSpPr/>
          <p:nvPr/>
        </p:nvSpPr>
        <p:spPr>
          <a:xfrm>
            <a:off x="2098302"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tx1"/>
                </a:solidFill>
              </a:rPr>
              <a:t>EPP2022</a:t>
            </a:r>
          </a:p>
          <a:p>
            <a:pPr algn="ctr"/>
            <a:r>
              <a:rPr lang="en-US" sz="1600" dirty="0" smtClean="0">
                <a:solidFill>
                  <a:schemeClr val="tx1"/>
                </a:solidFill>
              </a:rPr>
              <a:t>(PA)</a:t>
            </a:r>
            <a:endParaRPr lang="en-US" sz="1600" dirty="0">
              <a:solidFill>
                <a:schemeClr val="tx1"/>
              </a:solidFill>
            </a:endParaRP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IFVM2022</a:t>
            </a:r>
          </a:p>
          <a:p>
            <a:pPr algn="ctr"/>
            <a:r>
              <a:rPr lang="en-US" sz="1400" dirty="0" smtClean="0">
                <a:solidFill>
                  <a:schemeClr val="tx1"/>
                </a:solidFill>
              </a:rPr>
              <a:t>(PA)</a:t>
            </a:r>
            <a:endParaRPr lang="en-US" sz="1400" dirty="0">
              <a:solidFill>
                <a:schemeClr val="tx1"/>
              </a:solidFill>
            </a:endParaRPr>
          </a:p>
        </p:txBody>
      </p:sp>
      <p:sp>
        <p:nvSpPr>
          <p:cNvPr id="50" name="Oval 49"/>
          <p:cNvSpPr/>
          <p:nvPr/>
        </p:nvSpPr>
        <p:spPr>
          <a:xfrm>
            <a:off x="7567125" y="4719320"/>
            <a:ext cx="1449875" cy="561498"/>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IFVM2022</a:t>
            </a:r>
          </a:p>
          <a:p>
            <a:pPr algn="ctr"/>
            <a:r>
              <a:rPr lang="en-US" sz="1400" dirty="0" smtClean="0">
                <a:solidFill>
                  <a:schemeClr val="tx1"/>
                </a:solidFill>
              </a:rPr>
              <a:t>(NA)</a:t>
            </a:r>
            <a:endParaRPr lang="en-US" sz="1400" dirty="0">
              <a:solidFill>
                <a:schemeClr val="tx1"/>
              </a:solidFill>
            </a:endParaRPr>
          </a:p>
        </p:txBody>
      </p:sp>
      <p:cxnSp>
        <p:nvCxnSpPr>
          <p:cNvPr id="51" name="Straight Arrow Connector 50"/>
          <p:cNvCxnSpPr>
            <a:stCxn id="35" idx="3"/>
            <a:endCxn id="42" idx="2"/>
          </p:cNvCxnSpPr>
          <p:nvPr/>
        </p:nvCxnSpPr>
        <p:spPr>
          <a:xfrm flipV="1">
            <a:off x="1589574"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2" idx="5"/>
            <a:endCxn id="36" idx="1"/>
          </p:cNvCxnSpPr>
          <p:nvPr/>
        </p:nvCxnSpPr>
        <p:spPr>
          <a:xfrm>
            <a:off x="3220047"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4" idx="2"/>
            <a:endCxn id="36" idx="3"/>
          </p:cNvCxnSpPr>
          <p:nvPr/>
        </p:nvCxnSpPr>
        <p:spPr>
          <a:xfrm flipH="1" flipV="1">
            <a:off x="5303288" y="4007878"/>
            <a:ext cx="66607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3" idx="1"/>
            <a:endCxn id="44" idx="5"/>
          </p:cNvCxnSpPr>
          <p:nvPr/>
        </p:nvCxnSpPr>
        <p:spPr>
          <a:xfrm flipH="1">
            <a:off x="6966465" y="4007878"/>
            <a:ext cx="60066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0"/>
            <a:endCxn id="33" idx="2"/>
          </p:cNvCxnSpPr>
          <p:nvPr/>
        </p:nvCxnSpPr>
        <p:spPr>
          <a:xfrm flipV="1">
            <a:off x="8292062" y="4308502"/>
            <a:ext cx="0" cy="410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0" idx="4"/>
            <a:endCxn id="38" idx="0"/>
          </p:cNvCxnSpPr>
          <p:nvPr/>
        </p:nvCxnSpPr>
        <p:spPr>
          <a:xfrm>
            <a:off x="8292062" y="5280818"/>
            <a:ext cx="0"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1" idx="3"/>
            <a:endCxn id="47" idx="2"/>
          </p:cNvCxnSpPr>
          <p:nvPr/>
        </p:nvCxnSpPr>
        <p:spPr>
          <a:xfrm flipV="1">
            <a:off x="1589574" y="5995622"/>
            <a:ext cx="633366" cy="57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7" idx="5"/>
            <a:endCxn id="39" idx="1"/>
          </p:cNvCxnSpPr>
          <p:nvPr/>
        </p:nvCxnSpPr>
        <p:spPr>
          <a:xfrm>
            <a:off x="3220047" y="5995621"/>
            <a:ext cx="633366"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3"/>
            <a:endCxn id="45" idx="2"/>
          </p:cNvCxnSpPr>
          <p:nvPr/>
        </p:nvCxnSpPr>
        <p:spPr>
          <a:xfrm flipV="1">
            <a:off x="5303288" y="5995621"/>
            <a:ext cx="666071"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38" idx="1"/>
            <a:endCxn id="45" idx="5"/>
          </p:cNvCxnSpPr>
          <p:nvPr/>
        </p:nvCxnSpPr>
        <p:spPr>
          <a:xfrm flipH="1" flipV="1">
            <a:off x="6966465" y="5995621"/>
            <a:ext cx="600661"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368300" y="2990348"/>
            <a:ext cx="8407400" cy="4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smtClean="0">
                <a:latin typeface="Cambria" panose="02040503050406030204" pitchFamily="18" charset="0"/>
                <a:ea typeface="Cambria" panose="02040503050406030204" pitchFamily="18" charset="0"/>
              </a:rPr>
              <a:t>…the catch is, that survey was done in PATRF2022</a:t>
            </a:r>
            <a:endParaRPr lang="en-US" sz="2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95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5" grpId="0" animBg="1"/>
      <p:bldP spid="36" grpId="0" animBg="1"/>
      <p:bldP spid="38" grpId="0" animBg="1"/>
      <p:bldP spid="39" grpId="0" animBg="1"/>
      <p:bldP spid="41" grpId="0" animBg="1"/>
      <p:bldP spid="42" grpId="0" animBg="1"/>
      <p:bldP spid="44" grpId="0" animBg="1"/>
      <p:bldP spid="45" grpId="0" animBg="1"/>
      <p:bldP spid="47" grpId="0" animBg="1"/>
      <p:bldP spid="48" grpId="0" animBg="1"/>
      <p:bldP spid="50" grpId="0" animBg="1"/>
      <p:bldP spid="3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smtClean="0">
                <a:latin typeface="Cambria" panose="02040503050406030204" pitchFamily="18" charset="0"/>
                <a:ea typeface="Cambria" panose="02040503050406030204" pitchFamily="18" charset="0"/>
              </a:rPr>
              <a:t>Example of application of IFVM</a:t>
            </a:r>
            <a:endParaRPr lang="en-US" sz="40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a:t>
            </a:r>
            <a:r>
              <a:rPr lang="en-US" sz="2400" dirty="0" smtClean="0">
                <a:latin typeface="Cambria" panose="02040503050406030204" pitchFamily="18" charset="0"/>
                <a:ea typeface="Cambria" panose="02040503050406030204" pitchFamily="18" charset="0"/>
              </a:rPr>
              <a:t>Chicago  </a:t>
            </a:r>
            <a:r>
              <a:rPr lang="en-US" sz="2400" dirty="0">
                <a:latin typeface="Cambria" panose="02040503050406030204" pitchFamily="18" charset="0"/>
                <a:ea typeface="Cambria" panose="02040503050406030204" pitchFamily="18" charset="0"/>
              </a:rPr>
              <a:t>using NATRF2022 </a:t>
            </a:r>
          </a:p>
          <a:p>
            <a:r>
              <a:rPr lang="en-US" sz="2400" dirty="0" smtClean="0">
                <a:latin typeface="Cambria" panose="02040503050406030204" pitchFamily="18" charset="0"/>
                <a:ea typeface="Cambria" panose="02040503050406030204" pitchFamily="18" charset="0"/>
              </a:rPr>
              <a:t>And you need to </a:t>
            </a:r>
            <a:r>
              <a:rPr lang="en-US" sz="2400" dirty="0">
                <a:latin typeface="Cambria" panose="02040503050406030204" pitchFamily="18" charset="0"/>
                <a:ea typeface="Cambria" panose="02040503050406030204" pitchFamily="18" charset="0"/>
              </a:rPr>
              <a:t>compare your work </a:t>
            </a:r>
            <a:r>
              <a:rPr lang="en-US" sz="2400" dirty="0" smtClean="0">
                <a:latin typeface="Cambria" panose="02040503050406030204" pitchFamily="18" charset="0"/>
                <a:ea typeface="Cambria" panose="02040503050406030204" pitchFamily="18" charset="0"/>
              </a:rPr>
              <a:t>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Important:  This slide only covers </a:t>
            </a:r>
            <a:r>
              <a:rPr lang="en-US" i="1" dirty="0" smtClean="0">
                <a:solidFill>
                  <a:schemeClr val="tx1"/>
                </a:solidFill>
              </a:rPr>
              <a:t>geometric</a:t>
            </a:r>
            <a:r>
              <a:rPr lang="en-US" dirty="0" smtClean="0">
                <a:solidFill>
                  <a:schemeClr val="tx1"/>
                </a:solidFill>
              </a:rPr>
              <a:t> coordinates.  </a:t>
            </a:r>
            <a:endParaRPr lang="en-US" dirty="0">
              <a:solidFill>
                <a:schemeClr val="tx1"/>
              </a:solidFill>
            </a:endParaRP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F0"/>
                </a:solidFill>
              </a:rPr>
              <a:t>N</a:t>
            </a:r>
            <a:r>
              <a:rPr lang="en-US" dirty="0" smtClean="0">
                <a:solidFill>
                  <a:srgbClr val="00B0F0"/>
                </a:solidFill>
              </a:rPr>
              <a:t>ATRF2022</a:t>
            </a:r>
          </a:p>
          <a:p>
            <a:pPr algn="ctr"/>
            <a:r>
              <a:rPr lang="en-US" dirty="0" smtClean="0">
                <a:solidFill>
                  <a:srgbClr val="FF0000"/>
                </a:solidFill>
              </a:rPr>
              <a:t>ep. 2028.048</a:t>
            </a:r>
            <a:endParaRPr lang="en-US" dirty="0">
              <a:solidFill>
                <a:srgbClr val="FF0000"/>
              </a:solidFill>
            </a:endParaRP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F0"/>
                </a:solidFill>
              </a:rPr>
              <a:t>N</a:t>
            </a:r>
            <a:r>
              <a:rPr lang="en-US" dirty="0" smtClean="0">
                <a:solidFill>
                  <a:srgbClr val="00B0F0"/>
                </a:solidFill>
              </a:rPr>
              <a:t>ATRF2022</a:t>
            </a:r>
          </a:p>
          <a:p>
            <a:pPr algn="ctr"/>
            <a:r>
              <a:rPr lang="en-US" dirty="0" smtClean="0">
                <a:solidFill>
                  <a:srgbClr val="00B050"/>
                </a:solidFill>
              </a:rPr>
              <a:t>ep. 2039.704</a:t>
            </a:r>
            <a:endParaRPr lang="en-US" dirty="0">
              <a:solidFill>
                <a:srgbClr val="00B050"/>
              </a:solidFill>
            </a:endParaRP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IFVM2022</a:t>
            </a:r>
          </a:p>
          <a:p>
            <a:pPr algn="ctr"/>
            <a:r>
              <a:rPr lang="en-US" sz="1400" dirty="0" smtClean="0">
                <a:solidFill>
                  <a:schemeClr val="tx1"/>
                </a:solidFill>
              </a:rPr>
              <a:t>(NA)</a:t>
            </a:r>
            <a:endParaRPr lang="en-US" sz="1400" dirty="0">
              <a:solidFill>
                <a:schemeClr val="tx1"/>
              </a:solidFill>
            </a:endParaRPr>
          </a:p>
        </p:txBody>
      </p: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77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animBg="1"/>
      <p:bldP spid="41" grpId="0" animBg="1"/>
      <p:bldP spid="4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1042818"/>
            <a:ext cx="9144000" cy="685800"/>
          </a:xfrm>
        </p:spPr>
        <p:txBody>
          <a:bodyPr>
            <a:normAutofit/>
          </a:bodyPr>
          <a:lstStyle/>
          <a:p>
            <a:pPr eaLnBrk="1" hangingPunct="1">
              <a:defRPr/>
            </a:pPr>
            <a:r>
              <a:rPr lang="en-US" altLang="en-US" sz="3200" dirty="0"/>
              <a:t>Hybrid </a:t>
            </a:r>
            <a:r>
              <a:rPr lang="en-US" altLang="en-US" sz="3200" dirty="0" smtClean="0"/>
              <a:t>Control Networks = </a:t>
            </a:r>
            <a:r>
              <a:rPr lang="en-US" altLang="en-US" sz="3200" dirty="0"/>
              <a:t>Static + </a:t>
            </a:r>
            <a:r>
              <a:rPr lang="en-US" altLang="en-US" sz="3200" dirty="0" smtClean="0"/>
              <a:t>RTK/RTN </a:t>
            </a:r>
            <a:endParaRPr lang="en-US" altLang="en-US" sz="3200" dirty="0"/>
          </a:p>
        </p:txBody>
      </p:sp>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a:t>
            </a: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for </a:t>
            </a: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RTK/RTN-GNSS</a:t>
            </a:r>
            <a:endPar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416" y="1796527"/>
            <a:ext cx="9122827" cy="4616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926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a:t>
            </a: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for </a:t>
            </a:r>
            <a:r>
              <a:rPr kumimoji="0" lang="en-US" altLang="en-US" sz="4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RTK/RTN-GNSS</a:t>
            </a:r>
            <a:endPar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Content Placeholder 2"/>
          <p:cNvSpPr>
            <a:spLocks noGrp="1"/>
          </p:cNvSpPr>
          <p:nvPr>
            <p:ph idx="1"/>
          </p:nvPr>
        </p:nvSpPr>
        <p:spPr>
          <a:xfrm>
            <a:off x="126999" y="1812681"/>
            <a:ext cx="9017001" cy="4910504"/>
          </a:xfrm>
        </p:spPr>
        <p:txBody>
          <a:bodyPr/>
          <a:lstStyle/>
          <a:p>
            <a:pPr marL="228600" indent="-228600"/>
            <a:r>
              <a:rPr lang="en-US" altLang="en-US" sz="3200" dirty="0"/>
              <a:t>Run least squares adjustment(s) of the combined </a:t>
            </a:r>
            <a:r>
              <a:rPr lang="en-US" altLang="en-US" sz="3200" dirty="0" smtClean="0"/>
              <a:t>Static and </a:t>
            </a:r>
            <a:r>
              <a:rPr lang="en-US" altLang="en-US" sz="3200" dirty="0"/>
              <a:t>RTN vectors </a:t>
            </a:r>
            <a:endParaRPr lang="en-US" altLang="en-US" sz="3200" dirty="0" smtClean="0"/>
          </a:p>
          <a:p>
            <a:pPr marL="228600" indent="-228600"/>
            <a:r>
              <a:rPr lang="en-US" altLang="en-US" sz="3200" dirty="0" smtClean="0"/>
              <a:t>Hold NCN CORS </a:t>
            </a:r>
            <a:r>
              <a:rPr lang="en-US" altLang="en-US" sz="3200" dirty="0"/>
              <a:t>(and possibly other published </a:t>
            </a:r>
            <a:r>
              <a:rPr lang="en-US" altLang="en-US" sz="3200" dirty="0" smtClean="0"/>
              <a:t>coordinates) </a:t>
            </a:r>
            <a:r>
              <a:rPr lang="en-US" altLang="en-US" sz="3200" dirty="0"/>
              <a:t>in </a:t>
            </a:r>
            <a:r>
              <a:rPr lang="en-US" altLang="en-US" sz="3200" dirty="0" smtClean="0"/>
              <a:t>adjustments</a:t>
            </a:r>
            <a:endParaRPr lang="en-US" altLang="en-US" sz="3200" dirty="0"/>
          </a:p>
          <a:p>
            <a:pPr marL="228600" indent="-228600"/>
            <a:r>
              <a:rPr lang="en-US" altLang="en-US" sz="3200" dirty="0"/>
              <a:t>Check quality of results</a:t>
            </a:r>
          </a:p>
          <a:p>
            <a:pPr marL="228600" indent="-228600"/>
            <a:r>
              <a:rPr lang="en-US" altLang="en-US" sz="3200" dirty="0"/>
              <a:t>Submit survey project to NGS for review and publication in national </a:t>
            </a:r>
            <a:r>
              <a:rPr lang="en-US" altLang="en-US" sz="3200" dirty="0" smtClean="0"/>
              <a:t>database</a:t>
            </a:r>
            <a:endParaRPr lang="en-US" altLang="en-US" sz="3200" dirty="0"/>
          </a:p>
        </p:txBody>
      </p:sp>
      <p:sp>
        <p:nvSpPr>
          <p:cNvPr id="8" name="Title 1"/>
          <p:cNvSpPr>
            <a:spLocks noGrp="1"/>
          </p:cNvSpPr>
          <p:nvPr>
            <p:ph type="title"/>
          </p:nvPr>
        </p:nvSpPr>
        <p:spPr>
          <a:xfrm>
            <a:off x="0" y="1042818"/>
            <a:ext cx="9144000" cy="685800"/>
          </a:xfrm>
        </p:spPr>
        <p:txBody>
          <a:bodyPr>
            <a:normAutofit/>
          </a:bodyPr>
          <a:lstStyle/>
          <a:p>
            <a:pPr eaLnBrk="1" hangingPunct="1">
              <a:defRPr/>
            </a:pPr>
            <a:r>
              <a:rPr lang="en-US" altLang="en-US" sz="3200" i="1" dirty="0" smtClean="0"/>
              <a:t>“What’s the benefit?”</a:t>
            </a:r>
            <a:endParaRPr lang="en-US" altLang="en-US" sz="3200" dirty="0"/>
          </a:p>
        </p:txBody>
      </p:sp>
      <p:sp>
        <p:nvSpPr>
          <p:cNvPr id="9" name="Rectangle 8"/>
          <p:cNvSpPr/>
          <p:nvPr/>
        </p:nvSpPr>
        <p:spPr>
          <a:xfrm>
            <a:off x="126999" y="4536769"/>
            <a:ext cx="8877301" cy="115283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itle 1"/>
          <p:cNvSpPr txBox="1">
            <a:spLocks/>
          </p:cNvSpPr>
          <p:nvPr/>
        </p:nvSpPr>
        <p:spPr bwMode="auto">
          <a:xfrm>
            <a:off x="-6351" y="590301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Times New Roman" pitchFamily="18" charset="0"/>
                <a:ea typeface="ＭＳ Ｐゴシック" charset="0"/>
                <a:cs typeface="Times New Roman" pitchFamily="18" charset="0"/>
              </a:rPr>
              <a:t>…you’ll be able to Bluebook RTK/RTN data!</a:t>
            </a:r>
            <a:endParaRPr kumimoji="0" lang="en-US" alt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spTree>
    <p:extLst>
      <p:ext uri="{BB962C8B-B14F-4D97-AF65-F5344CB8AC3E}">
        <p14:creationId xmlns:p14="http://schemas.microsoft.com/office/powerpoint/2010/main" val="133320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42" presetClass="entr" presetSubtype="0" fill="hold" grpId="0" nodeType="afterEffect">
                                  <p:stCondLst>
                                    <p:cond delay="3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75" y="345815"/>
            <a:ext cx="8896350" cy="805079"/>
          </a:xfrm>
        </p:spPr>
        <p:txBody>
          <a:bodyPr/>
          <a:lstStyle/>
          <a:p>
            <a:r>
              <a:rPr lang="en-US" sz="4600" dirty="0" smtClean="0">
                <a:latin typeface="Cambria" panose="02040503050406030204" pitchFamily="18" charset="0"/>
                <a:ea typeface="Cambria" panose="02040503050406030204" pitchFamily="18" charset="0"/>
              </a:rPr>
              <a:t>OPUS Projects – enter a Project ID</a:t>
            </a:r>
            <a:endParaRPr lang="en-US" sz="4600" dirty="0">
              <a:latin typeface="Cambria" panose="02040503050406030204" pitchFamily="18" charset="0"/>
              <a:ea typeface="Cambria" panose="02040503050406030204" pitchFamily="18"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648" y="1148492"/>
            <a:ext cx="7920704" cy="5709508"/>
          </a:xfrm>
        </p:spPr>
      </p:pic>
      <p:sp>
        <p:nvSpPr>
          <p:cNvPr id="6" name="Rounded Rectangle 5"/>
          <p:cNvSpPr/>
          <p:nvPr/>
        </p:nvSpPr>
        <p:spPr>
          <a:xfrm>
            <a:off x="2779414" y="5062215"/>
            <a:ext cx="2408222" cy="380245"/>
          </a:xfrm>
          <a:prstGeom prst="roundRect">
            <a:avLst/>
          </a:prstGeom>
          <a:solidFill>
            <a:srgbClr val="FFC000">
              <a:alpha val="4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792480" y="4575259"/>
            <a:ext cx="1832486" cy="1328899"/>
            <a:chOff x="792480" y="4937207"/>
            <a:chExt cx="1832486" cy="1328899"/>
          </a:xfrm>
        </p:grpSpPr>
        <p:sp>
          <p:nvSpPr>
            <p:cNvPr id="10" name="Right Arrow 9"/>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bwMode="auto">
            <a:xfrm>
              <a:off x="823236" y="5257798"/>
              <a:ext cx="1463040" cy="628650"/>
            </a:xfrm>
            <a:prstGeom prst="rect">
              <a:avLst/>
            </a:prstGeom>
            <a:noFill/>
            <a:ln w="9525">
              <a:noFill/>
              <a:miter lim="800000"/>
              <a:headEnd/>
              <a:tailEnd/>
            </a:ln>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Project ID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for OP</a:t>
              </a:r>
              <a:endPar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grpSp>
      <p:sp>
        <p:nvSpPr>
          <p:cNvPr id="2" name="Oval 1"/>
          <p:cNvSpPr/>
          <p:nvPr/>
        </p:nvSpPr>
        <p:spPr>
          <a:xfrm>
            <a:off x="2624966" y="2819400"/>
            <a:ext cx="765934" cy="428625"/>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3263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32" presetClass="emph" presetSubtype="0" repeatCount="indefinite" fill="hold" grpId="0" nodeType="after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4000"/>
                            </p:stCondLst>
                            <p:childTnLst>
                              <p:par>
                                <p:cTn id="16" presetID="2" presetClass="entr" presetSubtype="8" fill="hold" nodeType="afterEffect">
                                  <p:stCondLst>
                                    <p:cond delay="20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650" y="345815"/>
            <a:ext cx="8648700" cy="805079"/>
          </a:xfrm>
        </p:spPr>
        <p:txBody>
          <a:bodyPr/>
          <a:lstStyle/>
          <a:p>
            <a:r>
              <a:rPr lang="en-US" sz="4800" dirty="0" smtClean="0">
                <a:latin typeface="Cambria" panose="02040503050406030204" pitchFamily="18" charset="0"/>
                <a:ea typeface="Cambria" panose="02040503050406030204" pitchFamily="18" charset="0"/>
              </a:rPr>
              <a:t>a note on OPUS </a:t>
            </a:r>
            <a:r>
              <a:rPr lang="en-US" sz="4800" dirty="0">
                <a:latin typeface="Cambria" panose="02040503050406030204" pitchFamily="18" charset="0"/>
                <a:ea typeface="Cambria" panose="02040503050406030204" pitchFamily="18" charset="0"/>
              </a:rPr>
              <a:t>“my profile</a:t>
            </a:r>
            <a:r>
              <a:rPr lang="en-US" sz="4800"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648" y="1148492"/>
            <a:ext cx="7920704" cy="5709508"/>
          </a:xfrm>
        </p:spPr>
      </p:pic>
      <p:sp>
        <p:nvSpPr>
          <p:cNvPr id="6" name="Rounded Rectangle 5"/>
          <p:cNvSpPr/>
          <p:nvPr/>
        </p:nvSpPr>
        <p:spPr>
          <a:xfrm>
            <a:off x="2779414" y="5411537"/>
            <a:ext cx="2408222" cy="380245"/>
          </a:xfrm>
          <a:prstGeom prst="roundRect">
            <a:avLst/>
          </a:prstGeom>
          <a:solidFill>
            <a:srgbClr val="FFC000">
              <a:alpha val="4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792480" y="4937209"/>
            <a:ext cx="1832486" cy="1328899"/>
            <a:chOff x="792480" y="4937207"/>
            <a:chExt cx="1832486" cy="1328899"/>
          </a:xfrm>
        </p:grpSpPr>
        <p:sp>
          <p:nvSpPr>
            <p:cNvPr id="9" name="Right Arrow 8"/>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bwMode="auto">
            <a:xfrm>
              <a:off x="870861" y="5390611"/>
              <a:ext cx="1463040" cy="43088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 careful!</a:t>
              </a:r>
            </a:p>
          </p:txBody>
        </p:sp>
      </p:grpSp>
      <p:sp>
        <p:nvSpPr>
          <p:cNvPr id="8" name="Oval 7"/>
          <p:cNvSpPr/>
          <p:nvPr/>
        </p:nvSpPr>
        <p:spPr>
          <a:xfrm>
            <a:off x="2624966" y="2819400"/>
            <a:ext cx="765934" cy="428625"/>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1589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8" fill="hold" nodeType="afterEffect">
                                  <p:stCondLst>
                                    <p:cond delay="20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255376"/>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smtClean="0">
                <a:latin typeface="Cambria" panose="02040503050406030204" pitchFamily="18" charset="0"/>
                <a:cs typeface="Calibri"/>
              </a:rPr>
              <a:t>What new tools are already live?</a:t>
            </a:r>
            <a:endParaRPr sz="4800" dirty="0">
              <a:latin typeface="Cambria" panose="02040503050406030204" pitchFamily="18" charset="0"/>
              <a:cs typeface="Calibri"/>
            </a:endParaRPr>
          </a:p>
        </p:txBody>
      </p:sp>
      <p:sp>
        <p:nvSpPr>
          <p:cNvPr id="12" name="object 2"/>
          <p:cNvSpPr txBox="1">
            <a:spLocks/>
          </p:cNvSpPr>
          <p:nvPr/>
        </p:nvSpPr>
        <p:spPr bwMode="auto">
          <a:xfrm>
            <a:off x="206477" y="1147931"/>
            <a:ext cx="8937523" cy="552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280988" indent="-265113" algn="l">
              <a:spcBef>
                <a:spcPts val="600"/>
              </a:spcBef>
              <a:spcAft>
                <a:spcPts val="600"/>
              </a:spcAft>
              <a:buFont typeface="Arial" panose="020B0604020202020204" pitchFamily="34" charset="0"/>
              <a:buChar char="•"/>
            </a:pPr>
            <a:r>
              <a:rPr lang="en-US" sz="3600" spc="-40" dirty="0" smtClean="0">
                <a:latin typeface="Cambria" panose="02040503050406030204" pitchFamily="18" charset="0"/>
                <a:cs typeface="Calibri"/>
              </a:rPr>
              <a:t>VERTCON 3.0 – functionality in Beta NCAT</a:t>
            </a:r>
          </a:p>
          <a:p>
            <a:pPr marL="280988" indent="-265113" algn="l">
              <a:spcBef>
                <a:spcPts val="600"/>
              </a:spcBef>
              <a:spcAft>
                <a:spcPts val="600"/>
              </a:spcAft>
              <a:buFont typeface="Arial" panose="020B0604020202020204" pitchFamily="34" charset="0"/>
              <a:buChar char="•"/>
            </a:pPr>
            <a:r>
              <a:rPr lang="en-US" sz="3600" spc="-40" dirty="0" smtClean="0">
                <a:latin typeface="Cambria" panose="02040503050406030204" pitchFamily="18" charset="0"/>
                <a:cs typeface="Calibri"/>
              </a:rPr>
              <a:t>Mark Recovery – mobile browser compatible</a:t>
            </a:r>
          </a:p>
          <a:p>
            <a:pPr marL="280988" indent="-265113" algn="l">
              <a:spcBef>
                <a:spcPts val="600"/>
              </a:spcBef>
              <a:spcAft>
                <a:spcPts val="600"/>
              </a:spcAft>
              <a:buFont typeface="Arial" panose="020B0604020202020204" pitchFamily="34" charset="0"/>
              <a:buChar char="•"/>
            </a:pPr>
            <a:r>
              <a:rPr lang="en-US" sz="3600" spc="-40" dirty="0" err="1" smtClean="0">
                <a:latin typeface="Cambria" panose="02040503050406030204" pitchFamily="18" charset="0"/>
                <a:cs typeface="Calibri"/>
              </a:rPr>
              <a:t>VDatum</a:t>
            </a:r>
            <a:r>
              <a:rPr lang="en-US" sz="3600" spc="-40" dirty="0" smtClean="0">
                <a:latin typeface="Cambria" panose="02040503050406030204" pitchFamily="18" charset="0"/>
                <a:cs typeface="Calibri"/>
              </a:rPr>
              <a:t> 4.0.1 – just dropped this week!</a:t>
            </a:r>
          </a:p>
          <a:p>
            <a:pPr marL="280988" indent="-265113" algn="l">
              <a:spcBef>
                <a:spcPts val="600"/>
              </a:spcBef>
              <a:spcAft>
                <a:spcPts val="600"/>
              </a:spcAft>
              <a:buFont typeface="Arial" panose="020B0604020202020204" pitchFamily="34" charset="0"/>
              <a:buChar char="•"/>
            </a:pPr>
            <a:r>
              <a:rPr lang="en-US" sz="3600" spc="-40" dirty="0" smtClean="0">
                <a:latin typeface="Cambria" panose="02040503050406030204" pitchFamily="18" charset="0"/>
                <a:cs typeface="Calibri"/>
              </a:rPr>
              <a:t>GEOID18 – latest, greatest, </a:t>
            </a:r>
            <a:r>
              <a:rPr lang="en-US" sz="3600" i="1" spc="-40" dirty="0" smtClean="0">
                <a:latin typeface="Cambria" panose="02040503050406030204" pitchFamily="18" charset="0"/>
                <a:cs typeface="Calibri"/>
              </a:rPr>
              <a:t>and last </a:t>
            </a:r>
            <a:r>
              <a:rPr lang="en-US" sz="3600" spc="-40" dirty="0" smtClean="0">
                <a:latin typeface="Cambria" panose="02040503050406030204" pitchFamily="18" charset="0"/>
                <a:cs typeface="Calibri"/>
              </a:rPr>
              <a:t>hybrid</a:t>
            </a:r>
          </a:p>
          <a:p>
            <a:pPr marL="280988" indent="-265113" algn="l">
              <a:spcBef>
                <a:spcPts val="600"/>
              </a:spcBef>
              <a:spcAft>
                <a:spcPts val="600"/>
              </a:spcAft>
              <a:buFont typeface="Arial" panose="020B0604020202020204" pitchFamily="34" charset="0"/>
              <a:buChar char="•"/>
            </a:pPr>
            <a:r>
              <a:rPr lang="en-US" sz="3600" spc="-40" dirty="0" err="1" smtClean="0">
                <a:latin typeface="Cambria" panose="02040503050406030204" pitchFamily="18" charset="0"/>
                <a:cs typeface="Calibri"/>
              </a:rPr>
              <a:t>GPSonBM</a:t>
            </a:r>
            <a:r>
              <a:rPr lang="en-US" sz="3600" spc="-40" dirty="0" smtClean="0">
                <a:latin typeface="Cambria" panose="02040503050406030204" pitchFamily="18" charset="0"/>
                <a:cs typeface="Calibri"/>
              </a:rPr>
              <a:t> – updated tracking map (</a:t>
            </a:r>
            <a:r>
              <a:rPr lang="en-US" sz="3600" spc="-40" dirty="0" smtClean="0">
                <a:latin typeface="Cambria" panose="02040503050406030204" pitchFamily="18" charset="0"/>
                <a:cs typeface="Calibri"/>
                <a:hlinkClick r:id="rId3"/>
              </a:rPr>
              <a:t>AGOL</a:t>
            </a:r>
            <a:r>
              <a:rPr lang="en-US" sz="3600" spc="-40" dirty="0" smtClean="0">
                <a:latin typeface="Cambria" panose="02040503050406030204" pitchFamily="18" charset="0"/>
                <a:cs typeface="Calibri"/>
              </a:rPr>
              <a:t>)</a:t>
            </a:r>
          </a:p>
          <a:p>
            <a:pPr marL="1195388" lvl="2" indent="-265113" algn="l">
              <a:spcBef>
                <a:spcPts val="600"/>
              </a:spcBef>
              <a:spcAft>
                <a:spcPts val="600"/>
              </a:spcAft>
              <a:buFont typeface="Arial" panose="020B0604020202020204" pitchFamily="34" charset="0"/>
              <a:buChar char="•"/>
            </a:pPr>
            <a:r>
              <a:rPr lang="en-US" sz="3200" i="1" spc="-40" dirty="0" smtClean="0">
                <a:latin typeface="Cambria" panose="02040503050406030204" pitchFamily="18" charset="0"/>
                <a:cs typeface="Calibri"/>
              </a:rPr>
              <a:t>for NAVD88</a:t>
            </a:r>
            <a:r>
              <a:rPr lang="en-US" sz="3200" i="1" spc="-40" dirty="0" smtClean="0">
                <a:latin typeface="Cambria" panose="02040503050406030204" pitchFamily="18" charset="0"/>
                <a:cs typeface="Calibri"/>
                <a:sym typeface="Wingdings" panose="05000000000000000000" pitchFamily="2" charset="2"/>
              </a:rPr>
              <a:t>NAPGD2022 transformation</a:t>
            </a:r>
            <a:endParaRPr lang="en-US" sz="3200" i="1" spc="-40" dirty="0" smtClean="0">
              <a:latin typeface="Cambria" panose="02040503050406030204" pitchFamily="18" charset="0"/>
              <a:cs typeface="Calibri"/>
            </a:endParaRPr>
          </a:p>
          <a:p>
            <a:pPr marL="280988" indent="-265113" algn="l">
              <a:spcBef>
                <a:spcPts val="600"/>
              </a:spcBef>
              <a:spcAft>
                <a:spcPts val="600"/>
              </a:spcAft>
              <a:buFont typeface="Arial" panose="020B0604020202020204" pitchFamily="34" charset="0"/>
              <a:buChar char="•"/>
            </a:pPr>
            <a:endParaRPr lang="en-US" sz="3200" spc="-40" dirty="0" smtClean="0">
              <a:latin typeface="Cambria" panose="02040503050406030204" pitchFamily="18" charset="0"/>
              <a:cs typeface="Calibri"/>
            </a:endParaRPr>
          </a:p>
          <a:p>
            <a:pPr marL="588433" indent="-571500" algn="l">
              <a:spcBef>
                <a:spcPts val="600"/>
              </a:spcBef>
              <a:spcAft>
                <a:spcPts val="600"/>
              </a:spcAft>
              <a:buFont typeface="Arial" panose="020B0604020202020204" pitchFamily="34" charset="0"/>
              <a:buChar char="•"/>
            </a:pPr>
            <a:endParaRPr lang="en-US" sz="3600" dirty="0">
              <a:latin typeface="Cambria" panose="02040503050406030204" pitchFamily="18" charset="0"/>
              <a:cs typeface="Calibri"/>
            </a:endParaRPr>
          </a:p>
        </p:txBody>
      </p:sp>
    </p:spTree>
    <p:extLst>
      <p:ext uri="{BB962C8B-B14F-4D97-AF65-F5344CB8AC3E}">
        <p14:creationId xmlns:p14="http://schemas.microsoft.com/office/powerpoint/2010/main" val="208040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1654645" y="1516858"/>
            <a:ext cx="1200154" cy="1146445"/>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284716786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7708"/>
            <a:ext cx="9143999" cy="57109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3600" spc="-40" dirty="0">
                <a:latin typeface="Cambria" panose="02040503050406030204" pitchFamily="18" charset="0"/>
                <a:cs typeface="Calibri"/>
              </a:rPr>
              <a:t>Mark Recovery – mobile browser compatible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8" y="963048"/>
            <a:ext cx="3268612" cy="5810865"/>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918" y="963047"/>
            <a:ext cx="3268612" cy="5810865"/>
          </a:xfrm>
          <a:prstGeom prst="rect">
            <a:avLst/>
          </a:prstGeom>
          <a:ln w="15875">
            <a:solidFill>
              <a:schemeClr val="tx1"/>
            </a:solidFill>
          </a:ln>
        </p:spPr>
      </p:pic>
    </p:spTree>
    <p:extLst>
      <p:ext uri="{BB962C8B-B14F-4D97-AF65-F5344CB8AC3E}">
        <p14:creationId xmlns:p14="http://schemas.microsoft.com/office/powerpoint/2010/main" val="64128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1143000"/>
          </a:xfrm>
        </p:spPr>
        <p:txBody>
          <a:bodyPr/>
          <a:lstStyle/>
          <a:p>
            <a:r>
              <a:rPr lang="en-US" sz="3600" spc="-40" dirty="0">
                <a:latin typeface="Cambria" panose="02040503050406030204" pitchFamily="18" charset="0"/>
                <a:cs typeface="Calibri"/>
              </a:rPr>
              <a:t>Mark Recovery – mobile browser compatible</a:t>
            </a:r>
            <a:endParaRPr lang="en-US" sz="36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71450" y="1265238"/>
            <a:ext cx="8782050" cy="5300663"/>
          </a:xfrm>
        </p:spPr>
        <p:txBody>
          <a:bodyPr/>
          <a:lstStyle/>
          <a:p>
            <a:r>
              <a:rPr lang="en-US" sz="3600" dirty="0" smtClean="0">
                <a:latin typeface="Cambria" panose="02040503050406030204" pitchFamily="18" charset="0"/>
                <a:ea typeface="Cambria" panose="02040503050406030204" pitchFamily="18" charset="0"/>
              </a:rPr>
              <a:t>use your smartphone to submit recovery</a:t>
            </a:r>
          </a:p>
          <a:p>
            <a:r>
              <a:rPr lang="en-US" sz="3600" dirty="0" smtClean="0">
                <a:latin typeface="Cambria" panose="02040503050406030204" pitchFamily="18" charset="0"/>
                <a:ea typeface="Cambria" panose="02040503050406030204" pitchFamily="18" charset="0"/>
              </a:rPr>
              <a:t>Any </a:t>
            </a:r>
            <a:r>
              <a:rPr lang="en-US" sz="3600" dirty="0">
                <a:latin typeface="Cambria" panose="02040503050406030204" pitchFamily="18" charset="0"/>
                <a:ea typeface="Cambria" panose="02040503050406030204" pitchFamily="18" charset="0"/>
              </a:rPr>
              <a:t>major search engine: </a:t>
            </a:r>
            <a:endParaRPr lang="en-US" sz="3600" dirty="0" smtClean="0">
              <a:latin typeface="Cambria" panose="02040503050406030204" pitchFamily="18" charset="0"/>
              <a:ea typeface="Cambria" panose="02040503050406030204" pitchFamily="18" charset="0"/>
            </a:endParaRPr>
          </a:p>
          <a:p>
            <a:pPr marL="457200" lvl="1" indent="0">
              <a:buNone/>
            </a:pPr>
            <a:r>
              <a:rPr lang="en-US" sz="3600" dirty="0" smtClean="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NGS survey </a:t>
            </a:r>
            <a:r>
              <a:rPr lang="en-US" sz="3600" b="1" dirty="0" smtClean="0">
                <a:solidFill>
                  <a:srgbClr val="FF0000"/>
                </a:solidFill>
                <a:latin typeface="Cambria" panose="02040503050406030204" pitchFamily="18" charset="0"/>
                <a:ea typeface="Cambria" panose="02040503050406030204" pitchFamily="18" charset="0"/>
              </a:rPr>
              <a:t>mark </a:t>
            </a:r>
            <a:r>
              <a:rPr lang="en-US" sz="3600" b="1" dirty="0">
                <a:solidFill>
                  <a:srgbClr val="FF0000"/>
                </a:solidFill>
                <a:latin typeface="Cambria" panose="02040503050406030204" pitchFamily="18" charset="0"/>
                <a:ea typeface="Cambria" panose="02040503050406030204" pitchFamily="18" charset="0"/>
              </a:rPr>
              <a:t>r</a:t>
            </a:r>
            <a:r>
              <a:rPr lang="en-US" sz="3600" b="1" dirty="0" smtClean="0">
                <a:solidFill>
                  <a:srgbClr val="FF0000"/>
                </a:solidFill>
                <a:latin typeface="Cambria" panose="02040503050406030204" pitchFamily="18" charset="0"/>
                <a:ea typeface="Cambria" panose="02040503050406030204" pitchFamily="18" charset="0"/>
              </a:rPr>
              <a:t>ecovery</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marL="0" indent="0" algn="ctr">
              <a:buNone/>
            </a:pPr>
            <a:r>
              <a:rPr lang="en-US" dirty="0" smtClean="0">
                <a:latin typeface="Cambria" panose="02040503050406030204" pitchFamily="18" charset="0"/>
                <a:ea typeface="Cambria" panose="02040503050406030204" pitchFamily="18" charset="0"/>
                <a:hlinkClick r:id="rId3"/>
              </a:rPr>
              <a:t>beta.ngs.noaa.gov/</a:t>
            </a:r>
            <a:r>
              <a:rPr lang="en-US" dirty="0" err="1" smtClean="0">
                <a:latin typeface="Cambria" panose="02040503050406030204" pitchFamily="18" charset="0"/>
                <a:ea typeface="Cambria" panose="02040503050406030204" pitchFamily="18" charset="0"/>
                <a:hlinkClick r:id="rId3"/>
              </a:rPr>
              <a:t>cgi</a:t>
            </a:r>
            <a:r>
              <a:rPr lang="en-US" dirty="0" smtClean="0">
                <a:latin typeface="Cambria" panose="02040503050406030204" pitchFamily="18" charset="0"/>
                <a:ea typeface="Cambria" panose="02040503050406030204" pitchFamily="18" charset="0"/>
                <a:hlinkClick r:id="rId3"/>
              </a:rPr>
              <a:t>-bin/</a:t>
            </a:r>
            <a:r>
              <a:rPr lang="en-US" dirty="0" err="1" smtClean="0">
                <a:latin typeface="Cambria" panose="02040503050406030204" pitchFamily="18" charset="0"/>
                <a:ea typeface="Cambria" panose="02040503050406030204" pitchFamily="18" charset="0"/>
                <a:hlinkClick r:id="rId3"/>
              </a:rPr>
              <a:t>recvy_entry_www.prl</a:t>
            </a:r>
            <a:endParaRPr lang="en-US" dirty="0">
              <a:latin typeface="Cambria" panose="02040503050406030204" pitchFamily="18" charset="0"/>
              <a:ea typeface="Cambria" panose="02040503050406030204" pitchFamily="18" charset="0"/>
            </a:endParaRPr>
          </a:p>
          <a:p>
            <a:pPr marL="0" indent="0" algn="ctr">
              <a:spcBef>
                <a:spcPts val="1800"/>
              </a:spcBef>
              <a:buNone/>
            </a:pPr>
            <a:r>
              <a:rPr lang="en-US" sz="3600" dirty="0" smtClean="0">
                <a:latin typeface="Cambria" panose="02040503050406030204" pitchFamily="18" charset="0"/>
                <a:ea typeface="Cambria" panose="02040503050406030204" pitchFamily="18" charset="0"/>
              </a:rPr>
              <a:t>Try </a:t>
            </a:r>
            <a:r>
              <a:rPr lang="en-US" sz="3600" dirty="0">
                <a:latin typeface="Cambria" panose="02040503050406030204" pitchFamily="18" charset="0"/>
                <a:ea typeface="Cambria" panose="02040503050406030204" pitchFamily="18" charset="0"/>
              </a:rPr>
              <a:t>it out! Give us feedback!</a:t>
            </a:r>
          </a:p>
          <a:p>
            <a:pPr marL="0" indent="0" algn="ctr">
              <a:spcBef>
                <a:spcPts val="600"/>
              </a:spcBef>
              <a:buNone/>
            </a:pPr>
            <a:r>
              <a:rPr lang="en-US" sz="3600" dirty="0">
                <a:solidFill>
                  <a:srgbClr val="FF0000"/>
                </a:solidFill>
                <a:latin typeface="Cambria" panose="02040503050406030204" pitchFamily="18" charset="0"/>
                <a:ea typeface="Cambria" panose="02040503050406030204" pitchFamily="18" charset="0"/>
              </a:rPr>
              <a:t>NGS.Feedback@noaa.gov</a:t>
            </a:r>
          </a:p>
          <a:p>
            <a:pPr lvl="1"/>
            <a:endParaRPr lang="en-US" sz="4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9" y="5182318"/>
            <a:ext cx="3200400" cy="1675682"/>
          </a:xfrm>
          <a:prstGeom prst="rect">
            <a:avLst/>
          </a:prstGeom>
        </p:spPr>
      </p:pic>
    </p:spTree>
    <p:extLst>
      <p:ext uri="{BB962C8B-B14F-4D97-AF65-F5344CB8AC3E}">
        <p14:creationId xmlns:p14="http://schemas.microsoft.com/office/powerpoint/2010/main" val="37494244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7708"/>
            <a:ext cx="9143999" cy="57109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3600" spc="-40" dirty="0">
                <a:latin typeface="Cambria" panose="02040503050406030204" pitchFamily="18" charset="0"/>
                <a:cs typeface="Calibri"/>
              </a:rPr>
              <a:t>VERTCON 3.0 – functionality in Beta NCAT</a:t>
            </a:r>
          </a:p>
        </p:txBody>
      </p:sp>
      <p:pic>
        <p:nvPicPr>
          <p:cNvPr id="5" name="Picture 4"/>
          <p:cNvPicPr>
            <a:picLocks noChangeAspect="1"/>
          </p:cNvPicPr>
          <p:nvPr/>
        </p:nvPicPr>
        <p:blipFill rotWithShape="1">
          <a:blip r:embed="rId3"/>
          <a:srcRect r="12805"/>
          <a:stretch/>
        </p:blipFill>
        <p:spPr>
          <a:xfrm>
            <a:off x="0" y="961987"/>
            <a:ext cx="9143999" cy="5896013"/>
          </a:xfrm>
          <a:prstGeom prst="rect">
            <a:avLst/>
          </a:prstGeom>
          <a:ln w="12700">
            <a:solidFill>
              <a:schemeClr val="tx1"/>
            </a:solidFill>
          </a:ln>
        </p:spPr>
      </p:pic>
    </p:spTree>
    <p:extLst>
      <p:ext uri="{BB962C8B-B14F-4D97-AF65-F5344CB8AC3E}">
        <p14:creationId xmlns:p14="http://schemas.microsoft.com/office/powerpoint/2010/main" val="2311578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1" y="2499364"/>
            <a:ext cx="8973879" cy="1143000"/>
          </a:xfrm>
        </p:spPr>
        <p:txBody>
          <a:bodyPr/>
          <a:lstStyle/>
          <a:p>
            <a:r>
              <a:rPr lang="en-US" sz="6000" dirty="0" smtClean="0">
                <a:latin typeface="Cambria" panose="02040503050406030204" pitchFamily="18" charset="0"/>
                <a:ea typeface="Cambria" panose="02040503050406030204" pitchFamily="18" charset="0"/>
              </a:rPr>
              <a:t>New Types of Coordinates</a:t>
            </a:r>
            <a:endParaRPr lang="en-US" sz="6000" dirty="0">
              <a:latin typeface="Cambria" panose="02040503050406030204" pitchFamily="18" charset="0"/>
              <a:ea typeface="Cambria" panose="02040503050406030204" pitchFamily="18" charset="0"/>
            </a:endParaRPr>
          </a:p>
        </p:txBody>
      </p:sp>
      <p:sp>
        <p:nvSpPr>
          <p:cNvPr id="6" name="Slide Number Placeholder 5"/>
          <p:cNvSpPr>
            <a:spLocks noGrp="1"/>
          </p:cNvSpPr>
          <p:nvPr>
            <p:ph type="sldNum" sz="quarter" idx="4294967295"/>
          </p:nvPr>
        </p:nvSpPr>
        <p:spPr/>
        <p:txBody>
          <a:bodyPr/>
          <a:lstStyle/>
          <a:p>
            <a:pPr>
              <a:defRPr/>
            </a:pPr>
            <a:fld id="{EB6791C4-DF4E-4C17-A41C-B2BEB15390BD}" type="slidenum">
              <a:rPr lang="en-US" smtClean="0"/>
              <a:pPr>
                <a:defRPr/>
              </a:pPr>
              <a:t>123</a:t>
            </a:fld>
            <a:endParaRPr lang="en-US" dirty="0"/>
          </a:p>
        </p:txBody>
      </p:sp>
    </p:spTree>
    <p:extLst>
      <p:ext uri="{BB962C8B-B14F-4D97-AF65-F5344CB8AC3E}">
        <p14:creationId xmlns:p14="http://schemas.microsoft.com/office/powerpoint/2010/main" val="16131276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 y="1449804"/>
          <a:ext cx="9144000" cy="4271546"/>
        </p:xfrm>
        <a:graphic>
          <a:graphicData uri="http://schemas.openxmlformats.org/drawingml/2006/table">
            <a:tbl>
              <a:tblPr firstRow="1" bandRow="1">
                <a:tableStyleId>{5C22544A-7EE6-4342-B048-85BDC9FD1C3A}</a:tableStyleId>
              </a:tblPr>
              <a:tblGrid>
                <a:gridCol w="1452237">
                  <a:extLst>
                    <a:ext uri="{9D8B030D-6E8A-4147-A177-3AD203B41FA5}">
                      <a16:colId xmlns:a16="http://schemas.microsoft.com/office/drawing/2014/main" val="3072164736"/>
                    </a:ext>
                  </a:extLst>
                </a:gridCol>
                <a:gridCol w="1513384">
                  <a:extLst>
                    <a:ext uri="{9D8B030D-6E8A-4147-A177-3AD203B41FA5}">
                      <a16:colId xmlns:a16="http://schemas.microsoft.com/office/drawing/2014/main" val="2891838301"/>
                    </a:ext>
                  </a:extLst>
                </a:gridCol>
                <a:gridCol w="6178379">
                  <a:extLst>
                    <a:ext uri="{9D8B030D-6E8A-4147-A177-3AD203B41FA5}">
                      <a16:colId xmlns:a16="http://schemas.microsoft.com/office/drawing/2014/main" val="3937670442"/>
                    </a:ext>
                  </a:extLst>
                </a:gridCol>
              </a:tblGrid>
              <a:tr h="461546">
                <a:tc>
                  <a:txBody>
                    <a:bodyPr/>
                    <a:lstStyle/>
                    <a:p>
                      <a:r>
                        <a:rPr lang="en-US" sz="2000" dirty="0" smtClean="0"/>
                        <a:t>Name</a:t>
                      </a:r>
                      <a:endParaRPr lang="en-US" sz="2000" dirty="0"/>
                    </a:p>
                  </a:txBody>
                  <a:tcPr/>
                </a:tc>
                <a:tc>
                  <a:txBody>
                    <a:bodyPr/>
                    <a:lstStyle/>
                    <a:p>
                      <a:r>
                        <a:rPr lang="en-US" sz="2000" dirty="0" smtClean="0"/>
                        <a:t>Generally </a:t>
                      </a:r>
                      <a:r>
                        <a:rPr lang="en-US" sz="2000" baseline="0" dirty="0" smtClean="0"/>
                        <a:t>on…</a:t>
                      </a:r>
                      <a:endParaRPr lang="en-US" sz="2000" dirty="0"/>
                    </a:p>
                  </a:txBody>
                  <a:tcPr/>
                </a:tc>
                <a:tc>
                  <a:txBody>
                    <a:bodyPr/>
                    <a:lstStyle/>
                    <a:p>
                      <a:r>
                        <a:rPr lang="en-US" sz="2000" dirty="0" smtClean="0"/>
                        <a:t>Description</a:t>
                      </a:r>
                      <a:endParaRPr lang="en-US" sz="2000" dirty="0"/>
                    </a:p>
                  </a:txBody>
                  <a:tcPr/>
                </a:tc>
                <a:extLst>
                  <a:ext uri="{0D108BD9-81ED-4DB2-BD59-A6C34878D82A}">
                    <a16:rowId xmlns:a16="http://schemas.microsoft.com/office/drawing/2014/main" val="2586128047"/>
                  </a:ext>
                </a:extLst>
              </a:tr>
              <a:tr h="461546">
                <a:tc>
                  <a:txBody>
                    <a:bodyPr/>
                    <a:lstStyle/>
                    <a:p>
                      <a:r>
                        <a:rPr lang="en-US" sz="2000" dirty="0" smtClean="0"/>
                        <a:t>Reported</a:t>
                      </a:r>
                      <a:endParaRPr lang="en-US" sz="2000" dirty="0"/>
                    </a:p>
                  </a:txBody>
                  <a:tcPr/>
                </a:tc>
                <a:tc>
                  <a:txBody>
                    <a:bodyPr/>
                    <a:lstStyle/>
                    <a:p>
                      <a:r>
                        <a:rPr lang="en-US" sz="2000" dirty="0" smtClean="0"/>
                        <a:t>Passive</a:t>
                      </a:r>
                      <a:endParaRPr lang="en-US" sz="2000" dirty="0"/>
                    </a:p>
                  </a:txBody>
                  <a:tcPr/>
                </a:tc>
                <a:tc>
                  <a:txBody>
                    <a:bodyPr/>
                    <a:lstStyle/>
                    <a:p>
                      <a:r>
                        <a:rPr lang="en-US" sz="2000" dirty="0" smtClean="0"/>
                        <a:t>“Quick and Dirty”.  Smartphone</a:t>
                      </a:r>
                      <a:r>
                        <a:rPr lang="en-US" sz="2000" baseline="0" dirty="0" smtClean="0"/>
                        <a:t> accuracy.  (aka HD_HELD)</a:t>
                      </a:r>
                      <a:endParaRPr lang="en-US" sz="2000" dirty="0"/>
                    </a:p>
                  </a:txBody>
                  <a:tcPr/>
                </a:tc>
                <a:extLst>
                  <a:ext uri="{0D108BD9-81ED-4DB2-BD59-A6C34878D82A}">
                    <a16:rowId xmlns:a16="http://schemas.microsoft.com/office/drawing/2014/main" val="2595401024"/>
                  </a:ext>
                </a:extLst>
              </a:tr>
              <a:tr h="461546">
                <a:tc>
                  <a:txBody>
                    <a:bodyPr/>
                    <a:lstStyle/>
                    <a:p>
                      <a:r>
                        <a:rPr lang="en-US" sz="2000" dirty="0" smtClean="0"/>
                        <a:t>Preliminary</a:t>
                      </a:r>
                      <a:endParaRPr lang="en-US" sz="2000" dirty="0"/>
                    </a:p>
                  </a:txBody>
                  <a:tcPr/>
                </a:tc>
                <a:tc>
                  <a:txBody>
                    <a:bodyPr/>
                    <a:lstStyle/>
                    <a:p>
                      <a:r>
                        <a:rPr lang="en-US" sz="2000" dirty="0" smtClean="0"/>
                        <a:t>Passive</a:t>
                      </a:r>
                      <a:endParaRPr lang="en-US" sz="2000" dirty="0"/>
                    </a:p>
                  </a:txBody>
                  <a:tcPr/>
                </a:tc>
                <a:tc>
                  <a:txBody>
                    <a:bodyPr/>
                    <a:lstStyle/>
                    <a:p>
                      <a:r>
                        <a:rPr lang="en-US" sz="2000" dirty="0" smtClean="0">
                          <a:solidFill>
                            <a:srgbClr val="FF0000"/>
                          </a:solidFill>
                        </a:rPr>
                        <a:t>Computed by you with OPUS </a:t>
                      </a:r>
                      <a:r>
                        <a:rPr lang="en-US" sz="2000" dirty="0" smtClean="0"/>
                        <a:t>using your data.  Unchecked by NGS.</a:t>
                      </a:r>
                      <a:endParaRPr lang="en-US" sz="2000" dirty="0"/>
                    </a:p>
                  </a:txBody>
                  <a:tcPr/>
                </a:tc>
                <a:extLst>
                  <a:ext uri="{0D108BD9-81ED-4DB2-BD59-A6C34878D82A}">
                    <a16:rowId xmlns:a16="http://schemas.microsoft.com/office/drawing/2014/main" val="2027725360"/>
                  </a:ext>
                </a:extLst>
              </a:tr>
              <a:tr h="670690">
                <a:tc>
                  <a:txBody>
                    <a:bodyPr/>
                    <a:lstStyle/>
                    <a:p>
                      <a:r>
                        <a:rPr lang="en-US" sz="2000" dirty="0" smtClean="0"/>
                        <a:t>Final Discrete</a:t>
                      </a:r>
                      <a:endParaRPr lang="en-US" sz="2000" dirty="0"/>
                    </a:p>
                  </a:txBody>
                  <a:tcPr/>
                </a:tc>
                <a:tc>
                  <a:txBody>
                    <a:bodyPr/>
                    <a:lstStyle/>
                    <a:p>
                      <a:r>
                        <a:rPr lang="en-US" sz="2000" dirty="0" smtClean="0"/>
                        <a:t>Passive</a:t>
                      </a:r>
                      <a:endParaRPr lang="en-US" sz="2000" dirty="0"/>
                    </a:p>
                  </a:txBody>
                  <a:tcPr/>
                </a:tc>
                <a:tc>
                  <a:txBody>
                    <a:bodyPr/>
                    <a:lstStyle/>
                    <a:p>
                      <a:r>
                        <a:rPr lang="en-US" sz="2000" b="1" dirty="0" smtClean="0">
                          <a:solidFill>
                            <a:srgbClr val="00B050"/>
                          </a:solidFill>
                        </a:rPr>
                        <a:t>Most</a:t>
                      </a:r>
                      <a:r>
                        <a:rPr lang="en-US" sz="2000" b="1" baseline="0" dirty="0" smtClean="0">
                          <a:solidFill>
                            <a:srgbClr val="00B050"/>
                          </a:solidFill>
                        </a:rPr>
                        <a:t> accurate</a:t>
                      </a:r>
                      <a:r>
                        <a:rPr lang="en-US" sz="2000" baseline="0" dirty="0" smtClean="0"/>
                        <a:t>.  Time-dependent.  Computed by NGS </a:t>
                      </a:r>
                      <a:r>
                        <a:rPr lang="en-US" sz="2000" baseline="0" dirty="0" smtClean="0">
                          <a:solidFill>
                            <a:srgbClr val="FF0000"/>
                          </a:solidFill>
                        </a:rPr>
                        <a:t>every four weeks</a:t>
                      </a:r>
                      <a:r>
                        <a:rPr lang="en-US" sz="2000" baseline="0" dirty="0" smtClean="0"/>
                        <a:t>.</a:t>
                      </a:r>
                      <a:endParaRPr lang="en-US" sz="2000" dirty="0"/>
                    </a:p>
                  </a:txBody>
                  <a:tcPr/>
                </a:tc>
                <a:extLst>
                  <a:ext uri="{0D108BD9-81ED-4DB2-BD59-A6C34878D82A}">
                    <a16:rowId xmlns:a16="http://schemas.microsoft.com/office/drawing/2014/main" val="24415257"/>
                  </a:ext>
                </a:extLst>
              </a:tr>
              <a:tr h="670690">
                <a:tc>
                  <a:txBody>
                    <a:bodyPr/>
                    <a:lstStyle/>
                    <a:p>
                      <a:r>
                        <a:rPr lang="en-US" sz="2000" dirty="0" smtClean="0"/>
                        <a:t>Final Running</a:t>
                      </a:r>
                      <a:endParaRPr lang="en-US" sz="2000" dirty="0"/>
                    </a:p>
                  </a:txBody>
                  <a:tcPr/>
                </a:tc>
                <a:tc>
                  <a:txBody>
                    <a:bodyPr/>
                    <a:lstStyle/>
                    <a:p>
                      <a:r>
                        <a:rPr lang="en-US" sz="2000" dirty="0" smtClean="0"/>
                        <a:t>CORS</a:t>
                      </a:r>
                      <a:endParaRPr lang="en-US" sz="2000" dirty="0"/>
                    </a:p>
                  </a:txBody>
                  <a:tcPr/>
                </a:tc>
                <a:tc>
                  <a:txBody>
                    <a:bodyPr/>
                    <a:lstStyle/>
                    <a:p>
                      <a:r>
                        <a:rPr lang="en-US" sz="2000" dirty="0" smtClean="0"/>
                        <a:t>Continuous</a:t>
                      </a:r>
                      <a:r>
                        <a:rPr lang="en-US" sz="2000" baseline="0" dirty="0" smtClean="0"/>
                        <a:t> time-dependent CORS coordinates.  Checked by NGS </a:t>
                      </a:r>
                      <a:r>
                        <a:rPr lang="en-US" sz="2000" baseline="0" dirty="0" smtClean="0">
                          <a:solidFill>
                            <a:srgbClr val="FF0000"/>
                          </a:solidFill>
                        </a:rPr>
                        <a:t>every day</a:t>
                      </a:r>
                      <a:r>
                        <a:rPr lang="en-US" sz="2000" baseline="0" dirty="0" smtClean="0"/>
                        <a:t>.</a:t>
                      </a:r>
                      <a:endParaRPr lang="en-US" sz="2000" dirty="0"/>
                    </a:p>
                  </a:txBody>
                  <a:tcPr/>
                </a:tc>
                <a:extLst>
                  <a:ext uri="{0D108BD9-81ED-4DB2-BD59-A6C34878D82A}">
                    <a16:rowId xmlns:a16="http://schemas.microsoft.com/office/drawing/2014/main" val="1453036895"/>
                  </a:ext>
                </a:extLst>
              </a:tr>
              <a:tr h="796642">
                <a:tc>
                  <a:txBody>
                    <a:bodyPr/>
                    <a:lstStyle/>
                    <a:p>
                      <a:r>
                        <a:rPr lang="en-US" sz="2000" dirty="0" smtClean="0"/>
                        <a:t>Reference Epoch</a:t>
                      </a:r>
                      <a:endParaRPr lang="en-US" sz="2000" dirty="0"/>
                    </a:p>
                  </a:txBody>
                  <a:tcPr/>
                </a:tc>
                <a:tc>
                  <a:txBody>
                    <a:bodyPr/>
                    <a:lstStyle/>
                    <a:p>
                      <a:r>
                        <a:rPr lang="en-US" sz="2000" dirty="0" smtClean="0"/>
                        <a:t>Passive and CORS</a:t>
                      </a:r>
                      <a:endParaRPr lang="en-US" sz="2000" dirty="0"/>
                    </a:p>
                  </a:txBody>
                  <a:tcPr/>
                </a:tc>
                <a:tc>
                  <a:txBody>
                    <a:bodyPr/>
                    <a:lstStyle/>
                    <a:p>
                      <a:r>
                        <a:rPr lang="en-US" sz="2000" dirty="0" smtClean="0"/>
                        <a:t>Modeled</a:t>
                      </a:r>
                      <a:r>
                        <a:rPr lang="en-US" sz="2000" baseline="0" dirty="0" smtClean="0"/>
                        <a:t> from Final Discrete, Final Running, IFVM2022 and </a:t>
                      </a:r>
                      <a:r>
                        <a:rPr lang="en-US" sz="2000" baseline="0" dirty="0" err="1" smtClean="0"/>
                        <a:t>GeMS</a:t>
                      </a:r>
                      <a:r>
                        <a:rPr lang="en-US" sz="2000" baseline="0" dirty="0" smtClean="0"/>
                        <a:t>.</a:t>
                      </a:r>
                    </a:p>
                    <a:p>
                      <a:r>
                        <a:rPr lang="en-US" sz="2000" baseline="0" dirty="0" smtClean="0"/>
                        <a:t>Computed by NGS </a:t>
                      </a:r>
                      <a:r>
                        <a:rPr lang="en-US" sz="2000" baseline="0" dirty="0" smtClean="0">
                          <a:solidFill>
                            <a:srgbClr val="FF0000"/>
                          </a:solidFill>
                        </a:rPr>
                        <a:t>every five years</a:t>
                      </a:r>
                      <a:r>
                        <a:rPr lang="en-US" sz="2000" baseline="0" dirty="0" smtClean="0"/>
                        <a:t>.</a:t>
                      </a:r>
                      <a:endParaRPr lang="en-US" sz="2000" dirty="0"/>
                    </a:p>
                  </a:txBody>
                  <a:tcPr/>
                </a:tc>
                <a:extLst>
                  <a:ext uri="{0D108BD9-81ED-4DB2-BD59-A6C34878D82A}">
                    <a16:rowId xmlns:a16="http://schemas.microsoft.com/office/drawing/2014/main" val="380763562"/>
                  </a:ext>
                </a:extLst>
              </a:tr>
            </a:tbl>
          </a:graphicData>
        </a:graphic>
      </p:graphicFrame>
      <p:sp>
        <p:nvSpPr>
          <p:cNvPr id="2" name="Title 1"/>
          <p:cNvSpPr>
            <a:spLocks noGrp="1"/>
          </p:cNvSpPr>
          <p:nvPr>
            <p:ph type="title"/>
          </p:nvPr>
        </p:nvSpPr>
        <p:spPr>
          <a:xfrm>
            <a:off x="0" y="274638"/>
            <a:ext cx="9144000" cy="1143000"/>
          </a:xfrm>
        </p:spPr>
        <p:txBody>
          <a:bodyPr/>
          <a:lstStyle/>
          <a:p>
            <a:r>
              <a:rPr lang="en-US" sz="3600" dirty="0">
                <a:latin typeface="Cambria" panose="02040503050406030204" pitchFamily="18" charset="0"/>
                <a:ea typeface="Cambria" panose="02040503050406030204" pitchFamily="18" charset="0"/>
              </a:rPr>
              <a:t>F</a:t>
            </a:r>
            <a:r>
              <a:rPr lang="en-US" sz="3600" dirty="0" smtClean="0">
                <a:latin typeface="Cambria" panose="02040503050406030204" pitchFamily="18" charset="0"/>
                <a:ea typeface="Cambria" panose="02040503050406030204" pitchFamily="18" charset="0"/>
              </a:rPr>
              <a:t>ive types of published coordinates</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901293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latin typeface="Cambria" panose="02040503050406030204" pitchFamily="18" charset="0"/>
                <a:ea typeface="Cambria" panose="02040503050406030204" pitchFamily="18" charset="0"/>
              </a:rPr>
              <a:t>Coordinates </a:t>
            </a:r>
            <a:r>
              <a:rPr lang="en-US" sz="4800" dirty="0">
                <a:latin typeface="Cambria" panose="02040503050406030204" pitchFamily="18" charset="0"/>
                <a:ea typeface="Cambria" panose="02040503050406030204" pitchFamily="18" charset="0"/>
              </a:rPr>
              <a:t>- Reported</a:t>
            </a:r>
          </a:p>
        </p:txBody>
      </p:sp>
      <p:sp>
        <p:nvSpPr>
          <p:cNvPr id="3" name="Content Placeholder 2"/>
          <p:cNvSpPr>
            <a:spLocks noGrp="1"/>
          </p:cNvSpPr>
          <p:nvPr>
            <p:ph idx="1"/>
          </p:nvPr>
        </p:nvSpPr>
        <p:spPr>
          <a:xfrm>
            <a:off x="0" y="1600204"/>
            <a:ext cx="9010650" cy="5003797"/>
          </a:xfrm>
        </p:spPr>
        <p:txBody>
          <a:bodyPr/>
          <a:lstStyle/>
          <a:p>
            <a:pPr marL="228600" indent="0">
              <a:buNone/>
            </a:pPr>
            <a:r>
              <a:rPr lang="en-US" sz="3600" b="1" u="sng" dirty="0">
                <a:latin typeface="Cambria" panose="02040503050406030204" pitchFamily="18" charset="0"/>
                <a:ea typeface="Cambria" panose="02040503050406030204" pitchFamily="18" charset="0"/>
              </a:rPr>
              <a:t>Reported</a:t>
            </a:r>
            <a:endParaRPr lang="en-US" dirty="0">
              <a:latin typeface="Cambria" panose="02040503050406030204" pitchFamily="18" charset="0"/>
              <a:ea typeface="Cambria" panose="02040503050406030204" pitchFamily="18" charset="0"/>
            </a:endParaRPr>
          </a:p>
          <a:p>
            <a:pPr lvl="1"/>
            <a:r>
              <a:rPr lang="en-US" i="1" dirty="0">
                <a:latin typeface="Cambria" panose="02040503050406030204" pitchFamily="18" charset="0"/>
                <a:ea typeface="Cambria" panose="02040503050406030204" pitchFamily="18" charset="0"/>
              </a:rPr>
              <a:t>“These are from any source where the coordinate is directly reported to NGS </a:t>
            </a:r>
            <a:r>
              <a:rPr lang="en-US" i="1" u="sng" dirty="0">
                <a:latin typeface="Cambria" panose="02040503050406030204" pitchFamily="18" charset="0"/>
                <a:ea typeface="Cambria" panose="02040503050406030204" pitchFamily="18" charset="0"/>
              </a:rPr>
              <a:t>without the data necessary for NGS to replicate the coordinate</a:t>
            </a:r>
            <a:r>
              <a:rPr lang="en-US" i="1" dirty="0">
                <a:latin typeface="Cambria" panose="02040503050406030204" pitchFamily="18" charset="0"/>
                <a:ea typeface="Cambria" panose="02040503050406030204" pitchFamily="18" charset="0"/>
              </a:rPr>
              <a:t>.”</a:t>
            </a:r>
          </a:p>
          <a:p>
            <a:pPr lvl="2"/>
            <a:r>
              <a:rPr lang="en-US" dirty="0">
                <a:latin typeface="Cambria" panose="02040503050406030204" pitchFamily="18" charset="0"/>
                <a:ea typeface="Cambria" panose="02040503050406030204" pitchFamily="18" charset="0"/>
              </a:rPr>
              <a:t>Scaled</a:t>
            </a:r>
          </a:p>
          <a:p>
            <a:pPr lvl="2"/>
            <a:r>
              <a:rPr lang="en-US" dirty="0">
                <a:latin typeface="Cambria" panose="02040503050406030204" pitchFamily="18" charset="0"/>
                <a:ea typeface="Cambria" panose="02040503050406030204" pitchFamily="18" charset="0"/>
              </a:rPr>
              <a:t>From NCAT or </a:t>
            </a:r>
            <a:r>
              <a:rPr lang="en-US" dirty="0" err="1">
                <a:latin typeface="Cambria" panose="02040503050406030204" pitchFamily="18" charset="0"/>
                <a:ea typeface="Cambria" panose="02040503050406030204" pitchFamily="18" charset="0"/>
              </a:rPr>
              <a:t>Vdatum</a:t>
            </a:r>
            <a:endParaRPr lang="en-US" dirty="0">
              <a:latin typeface="Cambria" panose="02040503050406030204" pitchFamily="18" charset="0"/>
              <a:ea typeface="Cambria" panose="02040503050406030204" pitchFamily="18" charset="0"/>
            </a:endParaRPr>
          </a:p>
          <a:p>
            <a:pPr lvl="2"/>
            <a:r>
              <a:rPr lang="en-US" dirty="0">
                <a:latin typeface="Cambria" panose="02040503050406030204" pitchFamily="18" charset="0"/>
                <a:ea typeface="Cambria" panose="02040503050406030204" pitchFamily="18" charset="0"/>
              </a:rPr>
              <a:t>Hand Held (HD_HELD) / Smartphone</a:t>
            </a:r>
          </a:p>
          <a:p>
            <a:pPr lvl="2"/>
            <a:r>
              <a:rPr lang="en-US" dirty="0">
                <a:latin typeface="Cambria" panose="02040503050406030204" pitchFamily="18" charset="0"/>
                <a:ea typeface="Cambria" panose="02040503050406030204" pitchFamily="18" charset="0"/>
              </a:rPr>
              <a:t>Reported directly from </a:t>
            </a:r>
            <a:r>
              <a:rPr lang="en-US" dirty="0" smtClean="0">
                <a:latin typeface="Cambria" panose="02040503050406030204" pitchFamily="18" charset="0"/>
                <a:ea typeface="Cambria" panose="02040503050406030204" pitchFamily="18" charset="0"/>
              </a:rPr>
              <a:t>RTK/RTN </a:t>
            </a:r>
            <a:r>
              <a:rPr lang="en-US" dirty="0">
                <a:latin typeface="Cambria" panose="02040503050406030204" pitchFamily="18" charset="0"/>
                <a:ea typeface="Cambria" panose="02040503050406030204" pitchFamily="18" charset="0"/>
              </a:rPr>
              <a:t>rover </a:t>
            </a:r>
            <a:r>
              <a:rPr lang="en-US" i="1" dirty="0">
                <a:latin typeface="Cambria" panose="02040503050406030204" pitchFamily="18" charset="0"/>
                <a:ea typeface="Cambria" panose="02040503050406030204" pitchFamily="18" charset="0"/>
              </a:rPr>
              <a:t>without data files</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48011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Reported Coordinates</a:t>
            </a:r>
            <a:endParaRPr lang="en-US" dirty="0"/>
          </a:p>
        </p:txBody>
      </p:sp>
      <p:pic>
        <p:nvPicPr>
          <p:cNvPr id="7" name="Content Placeholder 6"/>
          <p:cNvPicPr>
            <a:picLocks noGrp="1" noChangeAspect="1"/>
          </p:cNvPicPr>
          <p:nvPr>
            <p:ph idx="1"/>
          </p:nvPr>
        </p:nvPicPr>
        <p:blipFill>
          <a:blip r:embed="rId2"/>
          <a:stretch>
            <a:fillRect/>
          </a:stretch>
        </p:blipFill>
        <p:spPr>
          <a:xfrm>
            <a:off x="0" y="1756147"/>
            <a:ext cx="3356789" cy="4177456"/>
          </a:xfrm>
          <a:prstGeom prst="rect">
            <a:avLst/>
          </a:prstGeom>
        </p:spPr>
      </p:pic>
      <p:pic>
        <p:nvPicPr>
          <p:cNvPr id="8" name="Picture 7"/>
          <p:cNvPicPr>
            <a:picLocks noChangeAspect="1"/>
          </p:cNvPicPr>
          <p:nvPr/>
        </p:nvPicPr>
        <p:blipFill>
          <a:blip r:embed="rId3"/>
          <a:stretch>
            <a:fillRect/>
          </a:stretch>
        </p:blipFill>
        <p:spPr>
          <a:xfrm>
            <a:off x="3604247" y="1392204"/>
            <a:ext cx="5354998" cy="4905342"/>
          </a:xfrm>
          <a:prstGeom prst="rect">
            <a:avLst/>
          </a:prstGeom>
        </p:spPr>
      </p:pic>
      <p:sp>
        <p:nvSpPr>
          <p:cNvPr id="9" name="Rectangle 8"/>
          <p:cNvSpPr/>
          <p:nvPr/>
        </p:nvSpPr>
        <p:spPr>
          <a:xfrm>
            <a:off x="6809836" y="3794258"/>
            <a:ext cx="1737265" cy="51739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8958117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Coordinates - Preliminary</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600204"/>
            <a:ext cx="8991600" cy="4525963"/>
          </a:xfrm>
        </p:spPr>
        <p:txBody>
          <a:bodyPr/>
          <a:lstStyle/>
          <a:p>
            <a:pPr marL="228600" indent="0">
              <a:buNone/>
            </a:pPr>
            <a:r>
              <a:rPr lang="en-US" sz="3600" b="1" u="sng" dirty="0">
                <a:latin typeface="Cambria" panose="02040503050406030204" pitchFamily="18" charset="0"/>
                <a:ea typeface="Cambria" panose="02040503050406030204" pitchFamily="18" charset="0"/>
              </a:rPr>
              <a:t>Preliminary</a:t>
            </a:r>
            <a:endParaRPr lang="en-US" sz="3600" dirty="0">
              <a:latin typeface="Cambria" panose="02040503050406030204" pitchFamily="18" charset="0"/>
              <a:ea typeface="Cambria" panose="02040503050406030204" pitchFamily="18" charset="0"/>
            </a:endParaRPr>
          </a:p>
          <a:p>
            <a:pPr lvl="1"/>
            <a:r>
              <a:rPr lang="en-US" sz="3200" i="1" dirty="0">
                <a:latin typeface="Cambria" panose="02040503050406030204" pitchFamily="18" charset="0"/>
                <a:ea typeface="Cambria" panose="02040503050406030204" pitchFamily="18" charset="0"/>
              </a:rPr>
              <a:t>“These are coordinates </a:t>
            </a:r>
            <a:r>
              <a:rPr lang="en-US" sz="3200" i="1" u="sng" dirty="0">
                <a:latin typeface="Cambria" panose="02040503050406030204" pitchFamily="18" charset="0"/>
                <a:ea typeface="Cambria" panose="02040503050406030204" pitchFamily="18" charset="0"/>
              </a:rPr>
              <a:t>at survey epoch</a:t>
            </a:r>
            <a:r>
              <a:rPr lang="en-US" sz="3200" i="1" dirty="0">
                <a:latin typeface="Cambria" panose="02040503050406030204" pitchFamily="18" charset="0"/>
                <a:ea typeface="Cambria" panose="02040503050406030204" pitchFamily="18" charset="0"/>
              </a:rPr>
              <a:t> that have been computed from OPUS, but </a:t>
            </a:r>
            <a:r>
              <a:rPr lang="en-US" sz="3200" i="1" u="sng" dirty="0">
                <a:latin typeface="Cambria" panose="02040503050406030204" pitchFamily="18" charset="0"/>
                <a:ea typeface="Cambria" panose="02040503050406030204" pitchFamily="18" charset="0"/>
              </a:rPr>
              <a:t>not yet quality checked</a:t>
            </a:r>
            <a:r>
              <a:rPr lang="en-US" sz="3200" i="1" dirty="0">
                <a:latin typeface="Cambria" panose="02040503050406030204" pitchFamily="18" charset="0"/>
                <a:ea typeface="Cambria" panose="02040503050406030204" pitchFamily="18" charset="0"/>
              </a:rPr>
              <a:t> and loaded into the National Spatial Reference System Database (NSRS DB).”</a:t>
            </a:r>
          </a:p>
          <a:p>
            <a:pPr lvl="2"/>
            <a:r>
              <a:rPr lang="en-US" sz="2800" i="1" dirty="0">
                <a:latin typeface="Cambria" panose="02040503050406030204" pitchFamily="18" charset="0"/>
                <a:ea typeface="Cambria" panose="02040503050406030204" pitchFamily="18" charset="0"/>
              </a:rPr>
              <a:t>User-computed</a:t>
            </a:r>
            <a:r>
              <a:rPr lang="en-US" sz="2800" dirty="0">
                <a:latin typeface="Cambria" panose="02040503050406030204" pitchFamily="18" charset="0"/>
                <a:ea typeface="Cambria" panose="02040503050406030204" pitchFamily="18" charset="0"/>
              </a:rPr>
              <a:t> values, such as they might get today from either OPUS-S or OPUS-Projects</a:t>
            </a:r>
          </a:p>
          <a:p>
            <a:pPr lvl="2"/>
            <a:r>
              <a:rPr lang="en-US" sz="2800" dirty="0">
                <a:solidFill>
                  <a:srgbClr val="FF0000"/>
                </a:solidFill>
                <a:latin typeface="Cambria" panose="02040503050406030204" pitchFamily="18" charset="0"/>
                <a:ea typeface="Cambria" panose="02040503050406030204" pitchFamily="18" charset="0"/>
              </a:rPr>
              <a:t>“Preliminary” coordinates are the </a:t>
            </a:r>
            <a:r>
              <a:rPr lang="en-US" sz="2800" b="1" i="1" u="sng" dirty="0">
                <a:solidFill>
                  <a:srgbClr val="FF0000"/>
                </a:solidFill>
                <a:latin typeface="Cambria" panose="02040503050406030204" pitchFamily="18" charset="0"/>
                <a:ea typeface="Cambria" panose="02040503050406030204" pitchFamily="18" charset="0"/>
              </a:rPr>
              <a:t>only</a:t>
            </a:r>
            <a:r>
              <a:rPr lang="en-US" sz="2800" dirty="0">
                <a:solidFill>
                  <a:srgbClr val="FF0000"/>
                </a:solidFill>
                <a:latin typeface="Cambria" panose="02040503050406030204" pitchFamily="18" charset="0"/>
                <a:ea typeface="Cambria" panose="02040503050406030204" pitchFamily="18" charset="0"/>
              </a:rPr>
              <a:t> coordinates a user will get directly from OPUS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51958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Coordinates – Final Discrete</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511301"/>
            <a:ext cx="9144000" cy="5257799"/>
          </a:xfrm>
        </p:spPr>
        <p:txBody>
          <a:bodyPr/>
          <a:lstStyle/>
          <a:p>
            <a:pPr marL="228600" indent="0">
              <a:buNone/>
            </a:pPr>
            <a:r>
              <a:rPr lang="en-US" sz="3600" b="1" u="sng" dirty="0">
                <a:latin typeface="Cambria" panose="02040503050406030204" pitchFamily="18" charset="0"/>
                <a:ea typeface="Cambria" panose="02040503050406030204" pitchFamily="18" charset="0"/>
              </a:rPr>
              <a:t>Final Discrete</a:t>
            </a:r>
            <a:endParaRPr lang="en-US" sz="3600" dirty="0">
              <a:latin typeface="Cambria" panose="02040503050406030204" pitchFamily="18" charset="0"/>
              <a:ea typeface="Cambria" panose="02040503050406030204" pitchFamily="18" charset="0"/>
            </a:endParaRPr>
          </a:p>
          <a:p>
            <a:pPr lvl="1"/>
            <a:r>
              <a:rPr lang="en-US" i="1" dirty="0">
                <a:latin typeface="Cambria" panose="02040503050406030204" pitchFamily="18" charset="0"/>
                <a:ea typeface="Cambria" panose="02040503050406030204" pitchFamily="18" charset="0"/>
              </a:rPr>
              <a:t>“These are coordinates </a:t>
            </a:r>
            <a:r>
              <a:rPr lang="en-US" i="1" u="sng" dirty="0">
                <a:latin typeface="Cambria" panose="02040503050406030204" pitchFamily="18" charset="0"/>
                <a:ea typeface="Cambria" panose="02040503050406030204" pitchFamily="18" charset="0"/>
              </a:rPr>
              <a:t>computed by NGS</a:t>
            </a:r>
            <a:r>
              <a:rPr lang="en-US" i="1" dirty="0">
                <a:latin typeface="Cambria" panose="02040503050406030204" pitchFamily="18" charset="0"/>
                <a:ea typeface="Cambria" panose="02040503050406030204" pitchFamily="18" charset="0"/>
              </a:rPr>
              <a:t> using submitted data and metadata, checked and adjusted and </a:t>
            </a:r>
            <a:r>
              <a:rPr lang="en-US" i="1" u="sng" dirty="0">
                <a:latin typeface="Cambria" panose="02040503050406030204" pitchFamily="18" charset="0"/>
                <a:ea typeface="Cambria" panose="02040503050406030204" pitchFamily="18" charset="0"/>
              </a:rPr>
              <a:t>referenced to a single survey epoch</a:t>
            </a:r>
            <a:r>
              <a:rPr lang="en-US" i="1" dirty="0">
                <a:latin typeface="Cambria" panose="02040503050406030204" pitchFamily="18" charset="0"/>
                <a:ea typeface="Cambria" panose="02040503050406030204" pitchFamily="18" charset="0"/>
              </a:rPr>
              <a:t>.” </a:t>
            </a:r>
          </a:p>
          <a:p>
            <a:pPr lvl="2"/>
            <a:r>
              <a:rPr lang="en-US" dirty="0">
                <a:latin typeface="Cambria" panose="02040503050406030204" pitchFamily="18" charset="0"/>
                <a:ea typeface="Cambria" panose="02040503050406030204" pitchFamily="18" charset="0"/>
              </a:rPr>
              <a:t>Represent the best </a:t>
            </a:r>
            <a:r>
              <a:rPr lang="en-US" i="1" dirty="0">
                <a:latin typeface="Cambria" panose="02040503050406030204" pitchFamily="18" charset="0"/>
                <a:ea typeface="Cambria" panose="02040503050406030204" pitchFamily="18" charset="0"/>
              </a:rPr>
              <a:t>estimates</a:t>
            </a:r>
            <a:r>
              <a:rPr lang="en-US" dirty="0">
                <a:latin typeface="Cambria" panose="02040503050406030204" pitchFamily="18" charset="0"/>
                <a:ea typeface="Cambria" panose="02040503050406030204" pitchFamily="18" charset="0"/>
              </a:rPr>
              <a:t> of the time-dependent coordinates at any mark</a:t>
            </a:r>
          </a:p>
          <a:p>
            <a:pPr lvl="2"/>
            <a:r>
              <a:rPr lang="en-US" dirty="0">
                <a:latin typeface="Cambria" panose="02040503050406030204" pitchFamily="18" charset="0"/>
                <a:ea typeface="Cambria" panose="02040503050406030204" pitchFamily="18" charset="0"/>
              </a:rPr>
              <a:t>Survey epochs:</a:t>
            </a:r>
          </a:p>
          <a:p>
            <a:pPr lvl="3"/>
            <a:r>
              <a:rPr lang="en-US" sz="1800" dirty="0" smtClean="0">
                <a:latin typeface="Cambria" panose="02040503050406030204" pitchFamily="18" charset="0"/>
                <a:ea typeface="Cambria" panose="02040503050406030204" pitchFamily="18" charset="0"/>
              </a:rPr>
              <a:t>GNSS:  Each GPS Month</a:t>
            </a:r>
          </a:p>
          <a:p>
            <a:pPr lvl="4"/>
            <a:r>
              <a:rPr lang="en-US" sz="1800" dirty="0">
                <a:latin typeface="Cambria" panose="02040503050406030204" pitchFamily="18" charset="0"/>
                <a:ea typeface="Cambria" panose="02040503050406030204" pitchFamily="18" charset="0"/>
              </a:rPr>
              <a:t>Stand-alone occupations, RTK/RTN, Campaigns, </a:t>
            </a:r>
            <a:r>
              <a:rPr lang="en-US" sz="1800" dirty="0" err="1" smtClean="0">
                <a:latin typeface="Cambria" panose="02040503050406030204" pitchFamily="18" charset="0"/>
                <a:ea typeface="Cambria" panose="02040503050406030204" pitchFamily="18" charset="0"/>
              </a:rPr>
              <a:t>etc</a:t>
            </a:r>
            <a:endParaRPr lang="en-US" sz="1800" dirty="0" smtClean="0">
              <a:latin typeface="Cambria" panose="02040503050406030204" pitchFamily="18" charset="0"/>
              <a:ea typeface="Cambria" panose="02040503050406030204" pitchFamily="18" charset="0"/>
            </a:endParaRPr>
          </a:p>
          <a:p>
            <a:pPr lvl="3"/>
            <a:r>
              <a:rPr lang="en-US" sz="1800" dirty="0" smtClean="0">
                <a:latin typeface="Cambria" panose="02040503050406030204" pitchFamily="18" charset="0"/>
                <a:ea typeface="Cambria" panose="02040503050406030204" pitchFamily="18" charset="0"/>
              </a:rPr>
              <a:t>Leveling:  Annually</a:t>
            </a:r>
          </a:p>
          <a:p>
            <a:pPr lvl="4"/>
            <a:r>
              <a:rPr lang="en-US" sz="1800" dirty="0" smtClean="0">
                <a:latin typeface="Cambria" panose="02040503050406030204" pitchFamily="18" charset="0"/>
                <a:ea typeface="Cambria" panose="02040503050406030204" pitchFamily="18" charset="0"/>
              </a:rPr>
              <a:t>Orthometric heights:  Leveling will be adjusted to GNSS-based orthometric heights</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344662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74638"/>
            <a:ext cx="8915400" cy="1143000"/>
          </a:xfrm>
        </p:spPr>
        <p:txBody>
          <a:bodyPr/>
          <a:lstStyle/>
          <a:p>
            <a:r>
              <a:rPr lang="en-US" dirty="0" smtClean="0">
                <a:latin typeface="Cambria" panose="02040503050406030204" pitchFamily="18" charset="0"/>
                <a:ea typeface="Cambria" panose="02040503050406030204" pitchFamily="18" charset="0"/>
              </a:rPr>
              <a:t>Coordinates – Final Running</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600204"/>
            <a:ext cx="9055100" cy="4525963"/>
          </a:xfrm>
        </p:spPr>
        <p:txBody>
          <a:bodyPr/>
          <a:lstStyle/>
          <a:p>
            <a:pPr marL="228600" indent="0">
              <a:buNone/>
            </a:pPr>
            <a:r>
              <a:rPr lang="en-US" sz="3600" b="1" u="sng" dirty="0">
                <a:latin typeface="Cambria" panose="02040503050406030204" pitchFamily="18" charset="0"/>
                <a:ea typeface="Cambria" panose="02040503050406030204" pitchFamily="18" charset="0"/>
              </a:rPr>
              <a:t>Final Running</a:t>
            </a:r>
            <a:endParaRPr lang="en-US" sz="3600" dirty="0">
              <a:latin typeface="Cambria" panose="02040503050406030204" pitchFamily="18" charset="0"/>
              <a:ea typeface="Cambria" panose="02040503050406030204" pitchFamily="18" charset="0"/>
            </a:endParaRPr>
          </a:p>
          <a:p>
            <a:pPr lvl="1"/>
            <a:r>
              <a:rPr lang="en-US" sz="3600" i="1" dirty="0">
                <a:latin typeface="Cambria" panose="02040503050406030204" pitchFamily="18" charset="0"/>
                <a:ea typeface="Cambria" panose="02040503050406030204" pitchFamily="18" charset="0"/>
              </a:rPr>
              <a:t>“Of all types of coordinates on a mark, these are the only ones which will have a coordinate at any time.”</a:t>
            </a:r>
          </a:p>
          <a:p>
            <a:pPr lvl="2"/>
            <a:r>
              <a:rPr lang="en-US" sz="3200" dirty="0">
                <a:latin typeface="Cambria" panose="02040503050406030204" pitchFamily="18" charset="0"/>
                <a:ea typeface="Cambria" panose="02040503050406030204" pitchFamily="18" charset="0"/>
              </a:rPr>
              <a:t>Generally will only be available at each CORS</a:t>
            </a:r>
          </a:p>
          <a:p>
            <a:pPr lvl="3"/>
            <a:r>
              <a:rPr lang="en-US" sz="2800" dirty="0">
                <a:latin typeface="Cambria" panose="02040503050406030204" pitchFamily="18" charset="0"/>
                <a:ea typeface="Cambria" panose="02040503050406030204" pitchFamily="18" charset="0"/>
              </a:rPr>
              <a:t>Also being called the </a:t>
            </a:r>
            <a:r>
              <a:rPr lang="en-US" sz="2800" u="sng" dirty="0">
                <a:latin typeface="Cambria" panose="02040503050406030204" pitchFamily="18" charset="0"/>
                <a:ea typeface="Cambria" panose="02040503050406030204" pitchFamily="18" charset="0"/>
              </a:rPr>
              <a:t>coordinate function</a:t>
            </a:r>
          </a:p>
          <a:p>
            <a:pPr lvl="3"/>
            <a:r>
              <a:rPr lang="en-US" sz="2800" dirty="0">
                <a:latin typeface="Cambria" panose="02040503050406030204" pitchFamily="18" charset="0"/>
                <a:ea typeface="Cambria" panose="02040503050406030204" pitchFamily="18" charset="0"/>
              </a:rPr>
              <a:t>Which will be generated by a “fit” to daily processed data</a:t>
            </a:r>
          </a:p>
        </p:txBody>
      </p:sp>
    </p:spTree>
    <p:extLst>
      <p:ext uri="{BB962C8B-B14F-4D97-AF65-F5344CB8AC3E}">
        <p14:creationId xmlns:p14="http://schemas.microsoft.com/office/powerpoint/2010/main" val="611805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24000"/>
            <a:ext cx="9183609" cy="540319"/>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3400" spc="-7" dirty="0">
                <a:latin typeface="Cambria" panose="02040503050406030204" pitchFamily="18" charset="0"/>
                <a:cs typeface="Calibri"/>
              </a:rPr>
              <a:t>Continuously </a:t>
            </a:r>
            <a:r>
              <a:rPr sz="3400" spc="-20" dirty="0">
                <a:latin typeface="Cambria" panose="02040503050406030204" pitchFamily="18" charset="0"/>
                <a:cs typeface="Calibri"/>
              </a:rPr>
              <a:t>Operating </a:t>
            </a:r>
            <a:r>
              <a:rPr sz="3400" spc="-33" dirty="0">
                <a:latin typeface="Cambria" panose="02040503050406030204" pitchFamily="18" charset="0"/>
                <a:cs typeface="Calibri"/>
              </a:rPr>
              <a:t>Reference </a:t>
            </a:r>
            <a:r>
              <a:rPr sz="3400" spc="-13" dirty="0">
                <a:latin typeface="Cambria" panose="02040503050406030204" pitchFamily="18" charset="0"/>
                <a:cs typeface="Calibri"/>
              </a:rPr>
              <a:t>Station (</a:t>
            </a:r>
            <a:r>
              <a:rPr sz="3400" spc="-13" dirty="0" smtClean="0">
                <a:latin typeface="Cambria" panose="02040503050406030204" pitchFamily="18" charset="0"/>
                <a:cs typeface="Calibri"/>
              </a:rPr>
              <a:t>CORS</a:t>
            </a:r>
            <a:r>
              <a:rPr lang="en-US" sz="3400" spc="-13" dirty="0">
                <a:latin typeface="Cambria" panose="02040503050406030204" pitchFamily="18" charset="0"/>
                <a:cs typeface="Calibri"/>
              </a:rPr>
              <a:t>)</a:t>
            </a:r>
            <a:endParaRPr sz="3400" dirty="0">
              <a:latin typeface="Cambria" panose="02040503050406030204" pitchFamily="18" charset="0"/>
              <a:cs typeface="Calibri"/>
            </a:endParaRPr>
          </a:p>
        </p:txBody>
      </p:sp>
      <p:sp>
        <p:nvSpPr>
          <p:cNvPr id="3" name="object 3"/>
          <p:cNvSpPr>
            <a:spLocks noChangeAspect="1"/>
          </p:cNvSpPr>
          <p:nvPr/>
        </p:nvSpPr>
        <p:spPr>
          <a:xfrm>
            <a:off x="67107" y="1261451"/>
            <a:ext cx="9009785" cy="492294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34352" y="1094290"/>
            <a:ext cx="2542540" cy="1032252"/>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2339273" cy="783249"/>
          </a:xfrm>
          <a:prstGeom prst="rect">
            <a:avLst/>
          </a:prstGeom>
        </p:spPr>
        <p:txBody>
          <a:bodyPr vert="horz" wrap="square" lIns="0" tIns="16087" rIns="0" bIns="0" rtlCol="0">
            <a:spAutoFit/>
          </a:bodyPr>
          <a:lstStyle/>
          <a:p>
            <a:pPr marL="456342" indent="-456342">
              <a:spcBef>
                <a:spcPts val="127"/>
              </a:spcBef>
              <a:buFont typeface="Wingdings"/>
              <a:buChar char=""/>
              <a:tabLst>
                <a:tab pos="456342" algn="l"/>
                <a:tab pos="457189" algn="l"/>
              </a:tabLst>
            </a:pPr>
            <a:r>
              <a:rPr sz="1867" b="1" spc="-7" dirty="0" smtClean="0">
                <a:latin typeface="Calibri"/>
                <a:cs typeface="Calibri"/>
              </a:rPr>
              <a:t>2000</a:t>
            </a:r>
            <a:r>
              <a:rPr lang="en-US" sz="1867" b="1" spc="-7" dirty="0" smtClean="0">
                <a:latin typeface="Calibri"/>
                <a:cs typeface="Calibri"/>
              </a:rPr>
              <a:t>+</a:t>
            </a:r>
            <a:r>
              <a:rPr sz="1867" b="1" dirty="0" smtClean="0">
                <a:latin typeface="Calibri"/>
                <a:cs typeface="Calibri"/>
              </a:rPr>
              <a:t> </a:t>
            </a:r>
            <a:r>
              <a:rPr sz="1867" b="1" spc="-13" dirty="0">
                <a:latin typeface="Calibri"/>
                <a:cs typeface="Calibri"/>
              </a:rPr>
              <a:t>sites</a:t>
            </a:r>
            <a:endParaRPr sz="1867" dirty="0">
              <a:latin typeface="Calibri"/>
              <a:cs typeface="Calibri"/>
            </a:endParaRPr>
          </a:p>
          <a:p>
            <a:pPr marL="456342" indent="-456342">
              <a:spcBef>
                <a:spcPts val="1520"/>
              </a:spcBef>
              <a:buFont typeface="Wingdings"/>
              <a:buChar char=""/>
              <a:tabLst>
                <a:tab pos="456342" algn="l"/>
                <a:tab pos="457189" algn="l"/>
              </a:tabLst>
            </a:pPr>
            <a:r>
              <a:rPr lang="en-US" sz="1867" b="1" spc="-7" dirty="0" smtClean="0">
                <a:latin typeface="Calibri"/>
                <a:cs typeface="Calibri"/>
              </a:rPr>
              <a:t>~</a:t>
            </a:r>
            <a:r>
              <a:rPr sz="1867" b="1" spc="-7" dirty="0" smtClean="0">
                <a:latin typeface="Calibri"/>
                <a:cs typeface="Calibri"/>
              </a:rPr>
              <a:t>225</a:t>
            </a:r>
            <a:r>
              <a:rPr sz="1867" b="1" spc="-80" dirty="0" smtClean="0">
                <a:latin typeface="Calibri"/>
                <a:cs typeface="Calibri"/>
              </a:rPr>
              <a:t> </a:t>
            </a:r>
            <a:r>
              <a:rPr sz="1867" b="1" spc="-13" dirty="0">
                <a:latin typeface="Calibri"/>
                <a:cs typeface="Calibri"/>
              </a:rPr>
              <a:t>organizations</a:t>
            </a:r>
            <a:endParaRPr sz="1867" dirty="0">
              <a:latin typeface="Calibri"/>
              <a:cs typeface="Calibri"/>
            </a:endParaRPr>
          </a:p>
        </p:txBody>
      </p:sp>
      <p:sp>
        <p:nvSpPr>
          <p:cNvPr id="10" name="object 10"/>
          <p:cNvSpPr/>
          <p:nvPr/>
        </p:nvSpPr>
        <p:spPr>
          <a:xfrm>
            <a:off x="7156939" y="5007212"/>
            <a:ext cx="1919954" cy="1856231"/>
          </a:xfrm>
          <a:prstGeom prst="rect">
            <a:avLst/>
          </a:prstGeom>
          <a:blipFill>
            <a:blip r:embed="rId4" cstate="print"/>
            <a:stretch>
              <a:fillRect/>
            </a:stretch>
          </a:blipFill>
          <a:ln w="28575">
            <a:solidFill>
              <a:srgbClr val="FF0000"/>
            </a:solidFill>
          </a:ln>
        </p:spPr>
        <p:txBody>
          <a:bodyPr wrap="square" lIns="0" tIns="0" rIns="0" bIns="0" rtlCol="0"/>
          <a:lstStyle/>
          <a:p>
            <a:endParaRPr/>
          </a:p>
        </p:txBody>
      </p:sp>
      <p:sp>
        <p:nvSpPr>
          <p:cNvPr id="11" name="object 11"/>
          <p:cNvSpPr/>
          <p:nvPr/>
        </p:nvSpPr>
        <p:spPr>
          <a:xfrm>
            <a:off x="-1" y="5498023"/>
            <a:ext cx="4894071" cy="134721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6" y="5491416"/>
            <a:ext cx="4907280" cy="1353820"/>
          </a:xfrm>
          <a:custGeom>
            <a:avLst/>
            <a:gdLst/>
            <a:ahLst/>
            <a:cxnLst/>
            <a:rect l="l" t="t" r="r" b="b"/>
            <a:pathLst>
              <a:path w="3680460" h="1015364">
                <a:moveTo>
                  <a:pt x="0" y="0"/>
                </a:moveTo>
                <a:lnTo>
                  <a:pt x="3680460" y="0"/>
                </a:lnTo>
                <a:lnTo>
                  <a:pt x="3680460" y="1015365"/>
                </a:lnTo>
              </a:path>
            </a:pathLst>
          </a:custGeom>
          <a:ln w="9906">
            <a:solidFill>
              <a:srgbClr val="FF0000"/>
            </a:solidFill>
          </a:ln>
        </p:spPr>
        <p:txBody>
          <a:bodyPr wrap="square" lIns="0" tIns="0" rIns="0" bIns="0" rtlCol="0"/>
          <a:lstStyle/>
          <a:p>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62414028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Coordinates – Reference Epoch</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600204"/>
            <a:ext cx="9144000" cy="5029197"/>
          </a:xfrm>
        </p:spPr>
        <p:txBody>
          <a:bodyPr/>
          <a:lstStyle/>
          <a:p>
            <a:pPr marL="228600" indent="0">
              <a:buNone/>
            </a:pPr>
            <a:r>
              <a:rPr lang="en-US" sz="3600" b="1" u="sng" dirty="0">
                <a:latin typeface="Cambria" panose="02040503050406030204" pitchFamily="18" charset="0"/>
                <a:ea typeface="Cambria" panose="02040503050406030204" pitchFamily="18" charset="0"/>
              </a:rPr>
              <a:t>Reference Epoch</a:t>
            </a:r>
            <a:endParaRPr lang="en-US" sz="3600" dirty="0">
              <a:latin typeface="Cambria" panose="02040503050406030204" pitchFamily="18" charset="0"/>
              <a:ea typeface="Cambria" panose="02040503050406030204" pitchFamily="18" charset="0"/>
            </a:endParaRPr>
          </a:p>
          <a:p>
            <a:pPr lvl="1"/>
            <a:r>
              <a:rPr lang="en-US" i="1" dirty="0">
                <a:latin typeface="Cambria" panose="02040503050406030204" pitchFamily="18" charset="0"/>
                <a:ea typeface="Cambria" panose="02040503050406030204" pitchFamily="18" charset="0"/>
              </a:rPr>
              <a:t>“These are coordinates which have been </a:t>
            </a:r>
            <a:r>
              <a:rPr lang="en-US" i="1" u="sng" dirty="0">
                <a:latin typeface="Cambria" panose="02040503050406030204" pitchFamily="18" charset="0"/>
                <a:ea typeface="Cambria" panose="02040503050406030204" pitchFamily="18" charset="0"/>
              </a:rPr>
              <a:t>estimated by NGS</a:t>
            </a:r>
            <a:r>
              <a:rPr lang="en-US" i="1" dirty="0">
                <a:latin typeface="Cambria" panose="02040503050406030204" pitchFamily="18" charset="0"/>
                <a:ea typeface="Cambria" panose="02040503050406030204" pitchFamily="18" charset="0"/>
              </a:rPr>
              <a:t>, from time-dependent (final discrete and final running) coordinates, </a:t>
            </a:r>
            <a:r>
              <a:rPr lang="en-US" i="1" u="sng" dirty="0">
                <a:latin typeface="Cambria" panose="02040503050406030204" pitchFamily="18" charset="0"/>
                <a:ea typeface="Cambria" panose="02040503050406030204" pitchFamily="18" charset="0"/>
              </a:rPr>
              <a:t>at an </a:t>
            </a:r>
            <a:r>
              <a:rPr lang="en-US" b="1" u="sng" dirty="0">
                <a:latin typeface="Cambria" panose="02040503050406030204" pitchFamily="18" charset="0"/>
                <a:ea typeface="Cambria" panose="02040503050406030204" pitchFamily="18" charset="0"/>
              </a:rPr>
              <a:t>Official NSRS Reference Epoch (ONRE)</a:t>
            </a:r>
            <a:r>
              <a:rPr lang="en-US" i="1" dirty="0">
                <a:latin typeface="Cambria" panose="02040503050406030204" pitchFamily="18" charset="0"/>
                <a:ea typeface="Cambria" panose="02040503050406030204" pitchFamily="18" charset="0"/>
              </a:rPr>
              <a:t>”</a:t>
            </a:r>
          </a:p>
          <a:p>
            <a:pPr lvl="2"/>
            <a:r>
              <a:rPr lang="en-US" dirty="0">
                <a:latin typeface="Cambria" panose="02040503050406030204" pitchFamily="18" charset="0"/>
                <a:ea typeface="Cambria" panose="02040503050406030204" pitchFamily="18" charset="0"/>
              </a:rPr>
              <a:t>NAD 83(2011) epoch 2010.00 </a:t>
            </a:r>
            <a:r>
              <a:rPr lang="en-US" dirty="0" smtClean="0">
                <a:latin typeface="Cambria" panose="02040503050406030204" pitchFamily="18" charset="0"/>
                <a:ea typeface="Cambria" panose="02040503050406030204" pitchFamily="18" charset="0"/>
              </a:rPr>
              <a:t>would (</a:t>
            </a:r>
            <a:r>
              <a:rPr lang="en-US" dirty="0" err="1" smtClean="0">
                <a:latin typeface="Cambria" panose="02040503050406030204" pitchFamily="18" charset="0"/>
                <a:ea typeface="Cambria" panose="02040503050406030204" pitchFamily="18" charset="0"/>
              </a:rPr>
              <a:t>kinda</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fall under this category</a:t>
            </a:r>
          </a:p>
          <a:p>
            <a:pPr lvl="2"/>
            <a:r>
              <a:rPr lang="en-US" dirty="0">
                <a:latin typeface="Cambria" panose="02040503050406030204" pitchFamily="18" charset="0"/>
                <a:ea typeface="Cambria" panose="02040503050406030204" pitchFamily="18" charset="0"/>
              </a:rPr>
              <a:t>These will be computed by NGS every 5 years</a:t>
            </a:r>
          </a:p>
          <a:p>
            <a:pPr lvl="3"/>
            <a:r>
              <a:rPr lang="en-US" dirty="0">
                <a:latin typeface="Cambria" panose="02040503050406030204" pitchFamily="18" charset="0"/>
                <a:ea typeface="Cambria" panose="02040503050406030204" pitchFamily="18" charset="0"/>
              </a:rPr>
              <a:t>On a schedule 2-3 years past </a:t>
            </a:r>
            <a:r>
              <a:rPr lang="en-US" b="1" dirty="0">
                <a:latin typeface="Cambria" panose="02040503050406030204" pitchFamily="18" charset="0"/>
                <a:ea typeface="Cambria" panose="02040503050406030204" pitchFamily="18" charset="0"/>
              </a:rPr>
              <a:t>ONRE</a:t>
            </a:r>
          </a:p>
          <a:p>
            <a:pPr lvl="4"/>
            <a:r>
              <a:rPr lang="en-US" dirty="0">
                <a:latin typeface="Cambria" panose="02040503050406030204" pitchFamily="18" charset="0"/>
                <a:ea typeface="Cambria" panose="02040503050406030204" pitchFamily="18" charset="0"/>
              </a:rPr>
              <a:t>2020.00 coordinates will be computed in CY 2022</a:t>
            </a:r>
          </a:p>
          <a:p>
            <a:pPr lvl="4"/>
            <a:r>
              <a:rPr lang="en-US" dirty="0">
                <a:latin typeface="Cambria" panose="02040503050406030204" pitchFamily="18" charset="0"/>
                <a:ea typeface="Cambria" panose="02040503050406030204" pitchFamily="18" charset="0"/>
              </a:rPr>
              <a:t>2025.00 coordinates will be computed in CY 2027</a:t>
            </a:r>
          </a:p>
        </p:txBody>
      </p:sp>
    </p:spTree>
    <p:extLst>
      <p:ext uri="{BB962C8B-B14F-4D97-AF65-F5344CB8AC3E}">
        <p14:creationId xmlns:p14="http://schemas.microsoft.com/office/powerpoint/2010/main" val="41614763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8"/>
          <p:cNvSpPr>
            <a:spLocks noGrp="1"/>
          </p:cNvSpPr>
          <p:nvPr>
            <p:ph type="title"/>
          </p:nvPr>
        </p:nvSpPr>
        <p:spPr>
          <a:xfrm>
            <a:off x="0" y="206398"/>
            <a:ext cx="9144000" cy="1143000"/>
          </a:xfrm>
        </p:spPr>
        <p:txBody>
          <a:bodyPr/>
          <a:lstStyle/>
          <a:p>
            <a:r>
              <a:rPr lang="en-US" altLang="en-US" dirty="0" smtClean="0">
                <a:latin typeface="Cambria" panose="02040503050406030204" pitchFamily="18" charset="0"/>
                <a:ea typeface="Cambria" panose="02040503050406030204" pitchFamily="18" charset="0"/>
              </a:rPr>
              <a:t>Which NAD83 with which geoid?</a:t>
            </a:r>
          </a:p>
        </p:txBody>
      </p:sp>
      <p:sp>
        <p:nvSpPr>
          <p:cNvPr id="10" name="Content Placeholder 9"/>
          <p:cNvSpPr>
            <a:spLocks noGrp="1"/>
          </p:cNvSpPr>
          <p:nvPr>
            <p:ph sz="half" idx="1"/>
          </p:nvPr>
        </p:nvSpPr>
        <p:spPr>
          <a:xfrm>
            <a:off x="552733" y="1627501"/>
            <a:ext cx="4387752" cy="4525963"/>
          </a:xfrm>
        </p:spPr>
        <p:txBody>
          <a:bodyPr/>
          <a:lstStyle/>
          <a:p>
            <a:r>
              <a:rPr lang="en-US" altLang="en-US" sz="3200" dirty="0" smtClean="0">
                <a:latin typeface="Cambria" panose="02040503050406030204" pitchFamily="18" charset="0"/>
                <a:ea typeface="Cambria" panose="02040503050406030204" pitchFamily="18" charset="0"/>
              </a:rPr>
              <a:t>NAD83(2011)      </a:t>
            </a:r>
            <a:r>
              <a:rPr lang="en-US" altLang="en-US" sz="3200" dirty="0" smtClean="0">
                <a:latin typeface="Cambria" panose="02040503050406030204" pitchFamily="18" charset="0"/>
                <a:ea typeface="Cambria" panose="02040503050406030204" pitchFamily="18" charset="0"/>
                <a:sym typeface="Wingdings" panose="05000000000000000000" pitchFamily="2" charset="2"/>
              </a:rPr>
              <a:t></a:t>
            </a:r>
            <a:endParaRPr lang="en-US" altLang="en-US" sz="3200" dirty="0" smtClean="0">
              <a:latin typeface="Cambria" panose="02040503050406030204" pitchFamily="18" charset="0"/>
              <a:ea typeface="Cambria" panose="02040503050406030204" pitchFamily="18" charset="0"/>
            </a:endParaRPr>
          </a:p>
          <a:p>
            <a:pPr marL="0" indent="0">
              <a:buNone/>
            </a:pPr>
            <a:endParaRPr lang="en-US" altLang="en-US" sz="3200" dirty="0" smtClean="0">
              <a:latin typeface="Cambria" panose="02040503050406030204" pitchFamily="18" charset="0"/>
              <a:ea typeface="Cambria" panose="02040503050406030204" pitchFamily="18" charset="0"/>
            </a:endParaRPr>
          </a:p>
          <a:p>
            <a:endParaRPr lang="en-US" altLang="en-US" sz="3200" dirty="0" smtClean="0">
              <a:latin typeface="Cambria" panose="02040503050406030204" pitchFamily="18" charset="0"/>
              <a:ea typeface="Cambria" panose="02040503050406030204" pitchFamily="18" charset="0"/>
            </a:endParaRPr>
          </a:p>
          <a:p>
            <a:r>
              <a:rPr lang="en-US" altLang="en-US" sz="3200" dirty="0" smtClean="0">
                <a:latin typeface="Cambria" panose="02040503050406030204" pitchFamily="18" charset="0"/>
                <a:ea typeface="Cambria" panose="02040503050406030204" pitchFamily="18" charset="0"/>
              </a:rPr>
              <a:t>NAD83(2007)      </a:t>
            </a:r>
            <a:r>
              <a:rPr lang="en-US" altLang="en-US" sz="3200" dirty="0" smtClean="0">
                <a:latin typeface="Cambria" panose="02040503050406030204" pitchFamily="18" charset="0"/>
                <a:ea typeface="Cambria" panose="02040503050406030204" pitchFamily="18" charset="0"/>
                <a:sym typeface="Wingdings" panose="05000000000000000000" pitchFamily="2" charset="2"/>
              </a:rPr>
              <a:t></a:t>
            </a:r>
            <a:endParaRPr lang="en-US" altLang="en-US" sz="3200" dirty="0" smtClean="0">
              <a:latin typeface="Cambria" panose="02040503050406030204" pitchFamily="18" charset="0"/>
              <a:ea typeface="Cambria" panose="02040503050406030204" pitchFamily="18" charset="0"/>
            </a:endParaRPr>
          </a:p>
          <a:p>
            <a:endParaRPr lang="en-US" altLang="en-US" sz="3200" dirty="0" smtClean="0">
              <a:latin typeface="Cambria" panose="02040503050406030204" pitchFamily="18" charset="0"/>
              <a:ea typeface="Cambria" panose="02040503050406030204" pitchFamily="18" charset="0"/>
            </a:endParaRPr>
          </a:p>
          <a:p>
            <a:endParaRPr lang="en-US" altLang="en-US" sz="3200" dirty="0" smtClean="0">
              <a:latin typeface="Cambria" panose="02040503050406030204" pitchFamily="18" charset="0"/>
              <a:ea typeface="Cambria" panose="02040503050406030204" pitchFamily="18" charset="0"/>
            </a:endParaRPr>
          </a:p>
          <a:p>
            <a:r>
              <a:rPr lang="en-US" altLang="en-US" sz="3200" dirty="0" smtClean="0">
                <a:latin typeface="Cambria" panose="02040503050406030204" pitchFamily="18" charset="0"/>
                <a:ea typeface="Cambria" panose="02040503050406030204" pitchFamily="18" charset="0"/>
              </a:rPr>
              <a:t>NAD83(HARN/FBN)</a:t>
            </a:r>
          </a:p>
          <a:p>
            <a:r>
              <a:rPr lang="en-US" altLang="en-US" sz="3200" dirty="0" smtClean="0">
                <a:latin typeface="Cambria" panose="02040503050406030204" pitchFamily="18" charset="0"/>
                <a:ea typeface="Cambria" panose="02040503050406030204" pitchFamily="18" charset="0"/>
              </a:rPr>
              <a:t>NAD83(CORS96)</a:t>
            </a:r>
          </a:p>
        </p:txBody>
      </p:sp>
      <p:sp>
        <p:nvSpPr>
          <p:cNvPr id="11" name="Content Placeholder 10"/>
          <p:cNvSpPr>
            <a:spLocks noGrp="1"/>
          </p:cNvSpPr>
          <p:nvPr>
            <p:ph sz="half" idx="2"/>
          </p:nvPr>
        </p:nvSpPr>
        <p:spPr>
          <a:xfrm>
            <a:off x="5109676" y="1335654"/>
            <a:ext cx="2926302" cy="1341757"/>
          </a:xfrm>
        </p:spPr>
        <p:txBody>
          <a:bodyPr/>
          <a:lstStyle/>
          <a:p>
            <a:pPr marL="0" indent="0">
              <a:buNone/>
            </a:pPr>
            <a:r>
              <a:rPr lang="en-US" altLang="en-US" sz="3200" dirty="0">
                <a:latin typeface="Cambria" panose="02040503050406030204" pitchFamily="18" charset="0"/>
                <a:ea typeface="Cambria" panose="02040503050406030204" pitchFamily="18" charset="0"/>
              </a:rPr>
              <a:t>Geoid18</a:t>
            </a:r>
          </a:p>
          <a:p>
            <a:pPr marL="0" indent="0">
              <a:buNone/>
            </a:pPr>
            <a:r>
              <a:rPr lang="en-US" altLang="en-US" sz="3200" dirty="0" smtClean="0">
                <a:latin typeface="Cambria" panose="02040503050406030204" pitchFamily="18" charset="0"/>
                <a:ea typeface="Cambria" panose="02040503050406030204" pitchFamily="18" charset="0"/>
              </a:rPr>
              <a:t>Geoid12A/B</a:t>
            </a:r>
          </a:p>
        </p:txBody>
      </p:sp>
      <p:sp>
        <p:nvSpPr>
          <p:cNvPr id="4" name="Right Brace 3"/>
          <p:cNvSpPr/>
          <p:nvPr/>
        </p:nvSpPr>
        <p:spPr>
          <a:xfrm>
            <a:off x="4693139" y="5232240"/>
            <a:ext cx="364501" cy="1141267"/>
          </a:xfrm>
          <a:prstGeom prst="rightBrace">
            <a:avLst>
              <a:gd name="adj1" fmla="val 8333"/>
              <a:gd name="adj2" fmla="val 49259"/>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Content Placeholder 10"/>
          <p:cNvSpPr txBox="1">
            <a:spLocks/>
          </p:cNvSpPr>
          <p:nvPr/>
        </p:nvSpPr>
        <p:spPr bwMode="auto">
          <a:xfrm>
            <a:off x="5109676" y="3158321"/>
            <a:ext cx="4038600" cy="13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smtClean="0">
                <a:latin typeface="Cambria" panose="02040503050406030204" pitchFamily="18" charset="0"/>
                <a:ea typeface="Cambria" panose="02040503050406030204" pitchFamily="18" charset="0"/>
              </a:rPr>
              <a:t>Geoid09</a:t>
            </a:r>
          </a:p>
          <a:p>
            <a:pPr marL="0" indent="0">
              <a:buNone/>
            </a:pPr>
            <a:r>
              <a:rPr lang="en-US" altLang="en-US" sz="3200" dirty="0" smtClean="0">
                <a:latin typeface="Cambria" panose="02040503050406030204" pitchFamily="18" charset="0"/>
                <a:ea typeface="Cambria" panose="02040503050406030204" pitchFamily="18" charset="0"/>
              </a:rPr>
              <a:t>Geoid06 (AK only)</a:t>
            </a:r>
          </a:p>
        </p:txBody>
      </p:sp>
      <p:sp>
        <p:nvSpPr>
          <p:cNvPr id="9" name="Content Placeholder 10"/>
          <p:cNvSpPr txBox="1">
            <a:spLocks/>
          </p:cNvSpPr>
          <p:nvPr/>
        </p:nvSpPr>
        <p:spPr bwMode="auto">
          <a:xfrm>
            <a:off x="5282823" y="4881328"/>
            <a:ext cx="2152650" cy="184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ea typeface="ＭＳ Ｐゴシック" panose="020B0600070205080204" pitchFamily="34" charset="-128"/>
              </a:rPr>
              <a:t>Geoid03</a:t>
            </a:r>
          </a:p>
          <a:p>
            <a:pPr marL="0" indent="0">
              <a:buNone/>
            </a:pPr>
            <a:r>
              <a:rPr lang="en-US" altLang="en-US" sz="3200" dirty="0">
                <a:ea typeface="ＭＳ Ｐゴシック" panose="020B0600070205080204" pitchFamily="34" charset="-128"/>
              </a:rPr>
              <a:t>Geoid99</a:t>
            </a:r>
          </a:p>
          <a:p>
            <a:pPr marL="0" indent="0">
              <a:buNone/>
            </a:pPr>
            <a:r>
              <a:rPr lang="en-US" altLang="en-US" sz="3200" dirty="0">
                <a:ea typeface="ＭＳ Ｐゴシック" panose="020B0600070205080204" pitchFamily="34" charset="-128"/>
              </a:rPr>
              <a:t>Geoid96</a:t>
            </a:r>
          </a:p>
        </p:txBody>
      </p:sp>
    </p:spTree>
    <p:extLst>
      <p:ext uri="{BB962C8B-B14F-4D97-AF65-F5344CB8AC3E}">
        <p14:creationId xmlns:p14="http://schemas.microsoft.com/office/powerpoint/2010/main" val="369971147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030E9A-0344-465A-B9B3-8312B9684F0F}"/>
              </a:ext>
            </a:extLst>
          </p:cNvPr>
          <p:cNvPicPr>
            <a:picLocks noGrp="1" noChangeAspect="1"/>
          </p:cNvPicPr>
          <p:nvPr>
            <p:ph idx="1"/>
          </p:nvPr>
        </p:nvPicPr>
        <p:blipFill rotWithShape="1">
          <a:blip r:embed="rId3"/>
          <a:srcRect t="-86" b="24079"/>
          <a:stretch/>
        </p:blipFill>
        <p:spPr>
          <a:xfrm>
            <a:off x="1110835" y="0"/>
            <a:ext cx="6994467" cy="6858000"/>
          </a:xfrm>
          <a:ln w="15875">
            <a:solidFill>
              <a:schemeClr val="tx1"/>
            </a:solidFill>
          </a:ln>
          <a:effectLst/>
        </p:spPr>
      </p:pic>
    </p:spTree>
    <p:extLst>
      <p:ext uri="{BB962C8B-B14F-4D97-AF65-F5344CB8AC3E}">
        <p14:creationId xmlns:p14="http://schemas.microsoft.com/office/powerpoint/2010/main" val="291572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0264"/>
            <a:ext cx="9144000" cy="5029197"/>
          </a:xfrm>
        </p:spPr>
        <p:txBody>
          <a:bodyPr/>
          <a:lstStyle/>
          <a:p>
            <a:pPr marL="228600" indent="0" algn="ctr">
              <a:buNone/>
            </a:pPr>
            <a:r>
              <a:rPr lang="en-US" sz="8000" dirty="0" smtClean="0">
                <a:latin typeface="Cambria" panose="02040503050406030204" pitchFamily="18" charset="0"/>
                <a:ea typeface="Cambria" panose="02040503050406030204" pitchFamily="18" charset="0"/>
              </a:rPr>
              <a:t>www.ngs.noaa.gov</a:t>
            </a:r>
          </a:p>
          <a:p>
            <a:pPr marL="228600" indent="0" algn="ctr">
              <a:buNone/>
            </a:pPr>
            <a:endParaRPr lang="en-US" sz="7200" dirty="0" smtClean="0">
              <a:latin typeface="Cambria" panose="02040503050406030204" pitchFamily="18" charset="0"/>
              <a:ea typeface="Cambria" panose="02040503050406030204" pitchFamily="18" charset="0"/>
            </a:endParaRPr>
          </a:p>
          <a:p>
            <a:pPr marL="228600" indent="0" algn="ctr">
              <a:buNone/>
            </a:pPr>
            <a:r>
              <a:rPr lang="en-US" sz="8000" dirty="0" smtClean="0">
                <a:latin typeface="Cambria" panose="02040503050406030204" pitchFamily="18" charset="0"/>
                <a:ea typeface="Cambria" panose="02040503050406030204" pitchFamily="18" charset="0"/>
              </a:rPr>
              <a:t>beta.ngs.noaa.gov</a:t>
            </a:r>
            <a:endParaRPr lang="en-US" sz="8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8683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smtClean="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67107" y="1261451"/>
            <a:ext cx="9009785" cy="492294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34352" y="1094290"/>
            <a:ext cx="2542540" cy="1032252"/>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2339273" cy="783249"/>
          </a:xfrm>
          <a:prstGeom prst="rect">
            <a:avLst/>
          </a:prstGeom>
        </p:spPr>
        <p:txBody>
          <a:bodyPr vert="horz" wrap="square" lIns="0" tIns="16087" rIns="0" bIns="0" rtlCol="0">
            <a:spAutoFit/>
          </a:bodyPr>
          <a:lstStyle/>
          <a:p>
            <a:pPr marL="456342" indent="-456342">
              <a:spcBef>
                <a:spcPts val="127"/>
              </a:spcBef>
              <a:buFont typeface="Wingdings"/>
              <a:buChar char=""/>
              <a:tabLst>
                <a:tab pos="456342" algn="l"/>
                <a:tab pos="457189" algn="l"/>
              </a:tabLst>
            </a:pPr>
            <a:r>
              <a:rPr sz="1867" b="1" spc="-7" dirty="0" smtClean="0">
                <a:latin typeface="Calibri"/>
                <a:cs typeface="Calibri"/>
              </a:rPr>
              <a:t>2000</a:t>
            </a:r>
            <a:r>
              <a:rPr lang="en-US" sz="1867" b="1" spc="-7" dirty="0" smtClean="0">
                <a:latin typeface="Calibri"/>
                <a:cs typeface="Calibri"/>
              </a:rPr>
              <a:t>+</a:t>
            </a:r>
            <a:r>
              <a:rPr sz="1867" b="1" dirty="0" smtClean="0">
                <a:latin typeface="Calibri"/>
                <a:cs typeface="Calibri"/>
              </a:rPr>
              <a:t> </a:t>
            </a:r>
            <a:r>
              <a:rPr sz="1867" b="1" spc="-13" dirty="0">
                <a:latin typeface="Calibri"/>
                <a:cs typeface="Calibri"/>
              </a:rPr>
              <a:t>sites</a:t>
            </a:r>
            <a:endParaRPr sz="1867" dirty="0">
              <a:latin typeface="Calibri"/>
              <a:cs typeface="Calibri"/>
            </a:endParaRPr>
          </a:p>
          <a:p>
            <a:pPr marL="456342" indent="-456342">
              <a:spcBef>
                <a:spcPts val="1520"/>
              </a:spcBef>
              <a:buFont typeface="Wingdings"/>
              <a:buChar char=""/>
              <a:tabLst>
                <a:tab pos="456342" algn="l"/>
                <a:tab pos="457189" algn="l"/>
              </a:tabLst>
            </a:pPr>
            <a:r>
              <a:rPr lang="en-US" sz="1867" b="1" spc="-7" dirty="0" smtClean="0">
                <a:latin typeface="Calibri"/>
                <a:cs typeface="Calibri"/>
              </a:rPr>
              <a:t>~</a:t>
            </a:r>
            <a:r>
              <a:rPr sz="1867" b="1" spc="-7" dirty="0" smtClean="0">
                <a:latin typeface="Calibri"/>
                <a:cs typeface="Calibri"/>
              </a:rPr>
              <a:t>225</a:t>
            </a:r>
            <a:r>
              <a:rPr sz="1867" b="1" spc="-80" dirty="0" smtClean="0">
                <a:latin typeface="Calibri"/>
                <a:cs typeface="Calibri"/>
              </a:rPr>
              <a:t> </a:t>
            </a:r>
            <a:r>
              <a:rPr sz="1867" b="1" spc="-13" dirty="0">
                <a:latin typeface="Calibri"/>
                <a:cs typeface="Calibri"/>
              </a:rPr>
              <a:t>organizations</a:t>
            </a:r>
            <a:endParaRPr sz="1867" dirty="0">
              <a:latin typeface="Calibri"/>
              <a:cs typeface="Calibri"/>
            </a:endParaRPr>
          </a:p>
        </p:txBody>
      </p:sp>
      <p:sp>
        <p:nvSpPr>
          <p:cNvPr id="10" name="object 10"/>
          <p:cNvSpPr/>
          <p:nvPr/>
        </p:nvSpPr>
        <p:spPr>
          <a:xfrm>
            <a:off x="7156939" y="5007212"/>
            <a:ext cx="1919954" cy="1856231"/>
          </a:xfrm>
          <a:prstGeom prst="rect">
            <a:avLst/>
          </a:prstGeom>
          <a:blipFill>
            <a:blip r:embed="rId4" cstate="print"/>
            <a:stretch>
              <a:fillRect/>
            </a:stretch>
          </a:blipFill>
          <a:ln w="28575">
            <a:solidFill>
              <a:srgbClr val="FF0000"/>
            </a:solidFill>
          </a:ln>
        </p:spPr>
        <p:txBody>
          <a:bodyPr wrap="square" lIns="0" tIns="0" rIns="0" bIns="0" rtlCol="0"/>
          <a:lstStyle/>
          <a:p>
            <a:endParaRPr/>
          </a:p>
        </p:txBody>
      </p:sp>
      <p:sp>
        <p:nvSpPr>
          <p:cNvPr id="11" name="object 11"/>
          <p:cNvSpPr/>
          <p:nvPr/>
        </p:nvSpPr>
        <p:spPr>
          <a:xfrm>
            <a:off x="-1" y="5498023"/>
            <a:ext cx="4894071" cy="134721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6" y="5491416"/>
            <a:ext cx="4907280" cy="1353820"/>
          </a:xfrm>
          <a:custGeom>
            <a:avLst/>
            <a:gdLst/>
            <a:ahLst/>
            <a:cxnLst/>
            <a:rect l="l" t="t" r="r" b="b"/>
            <a:pathLst>
              <a:path w="3680460" h="1015364">
                <a:moveTo>
                  <a:pt x="0" y="0"/>
                </a:moveTo>
                <a:lnTo>
                  <a:pt x="3680460" y="0"/>
                </a:lnTo>
                <a:lnTo>
                  <a:pt x="3680460" y="1015365"/>
                </a:lnTo>
              </a:path>
            </a:pathLst>
          </a:custGeom>
          <a:ln w="9906">
            <a:solidFill>
              <a:srgbClr val="FF0000"/>
            </a:solidFill>
          </a:ln>
        </p:spPr>
        <p:txBody>
          <a:bodyPr wrap="square" lIns="0" tIns="0" rIns="0" bIns="0" rtlCol="0"/>
          <a:lstStyle/>
          <a:p>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37513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1540343" y="4154606"/>
            <a:ext cx="1519856" cy="1314613"/>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846336" y="1284008"/>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3"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4"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Orbit Data</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16" name="Group 49"/>
          <p:cNvGrpSpPr>
            <a:grpSpLocks/>
          </p:cNvGrpSpPr>
          <p:nvPr/>
        </p:nvGrpSpPr>
        <p:grpSpPr bwMode="auto">
          <a:xfrm>
            <a:off x="1633215"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GRAV-D</a:t>
                </a:r>
                <a:endParaRPr lang="en-US" sz="900" dirty="0">
                  <a:solidFill>
                    <a:prstClr val="black">
                      <a:hueOff val="0"/>
                      <a:satOff val="0"/>
                      <a:lumOff val="0"/>
                      <a:alphaOff val="0"/>
                    </a:prstClr>
                  </a:solidFill>
                  <a:latin typeface="Arial Black" panose="020B0A04020102020204" pitchFamily="34" charset="0"/>
                </a:endParaRP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NHMP</a:t>
                </a:r>
                <a:endParaRPr lang="en-US" sz="900" dirty="0">
                  <a:solidFill>
                    <a:prstClr val="black">
                      <a:hueOff val="0"/>
                      <a:satOff val="0"/>
                      <a:lumOff val="0"/>
                      <a:alphaOff val="0"/>
                    </a:prstClr>
                  </a:solidFill>
                  <a:latin typeface="Arial Black" panose="020B0A04020102020204" pitchFamily="34" charset="0"/>
                </a:endParaRP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7"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ASP</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19" name="Group 34"/>
          <p:cNvGrpSpPr>
            <a:grpSpLocks/>
          </p:cNvGrpSpPr>
          <p:nvPr/>
        </p:nvGrpSpPr>
        <p:grpSpPr bwMode="auto">
          <a:xfrm>
            <a:off x="4593109"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Geodetic Advisors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21" name="Rounded Rectangle 41"/>
          <p:cNvSpPr>
            <a:spLocks noChangeArrowheads="1"/>
          </p:cNvSpPr>
          <p:nvPr/>
        </p:nvSpPr>
        <p:spPr bwMode="auto">
          <a:xfrm>
            <a:off x="4569297"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ERI</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National Shoreline</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5" name="Group 3"/>
          <p:cNvGrpSpPr>
            <a:grpSpLocks/>
          </p:cNvGrpSpPr>
          <p:nvPr/>
        </p:nvGrpSpPr>
        <p:grpSpPr bwMode="auto">
          <a:xfrm>
            <a:off x="4490714" y="3100902"/>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7"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2" y="2799675"/>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3197697" y="4310832"/>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38"/>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528"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Antenna Calibrations</a:t>
              </a:r>
              <a:endParaRPr lang="en-US" sz="900" dirty="0">
                <a:solidFill>
                  <a:prstClr val="black">
                    <a:hueOff val="0"/>
                    <a:satOff val="0"/>
                    <a:lumOff val="0"/>
                    <a:alphaOff val="0"/>
                  </a:prstClr>
                </a:solidFill>
                <a:latin typeface="Arial Black" panose="020B0A04020102020204" pitchFamily="34" charset="0"/>
              </a:endParaRPr>
            </a:p>
          </p:txBody>
        </p:sp>
      </p:grpSp>
      <p:sp>
        <p:nvSpPr>
          <p:cNvPr id="65" name="Rounded Rectangle 64"/>
          <p:cNvSpPr/>
          <p:nvPr/>
        </p:nvSpPr>
        <p:spPr>
          <a:xfrm>
            <a:off x="1654643"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5491" y="5635918"/>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0"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2271" y="4371092"/>
            <a:ext cx="1234513" cy="697238"/>
          </a:xfrm>
          <a:prstGeom prst="rect">
            <a:avLst/>
          </a:prstGeom>
        </p:spPr>
      </p:pic>
      <p:sp>
        <p:nvSpPr>
          <p:cNvPr id="75" name="Rounded Rectangle 74"/>
          <p:cNvSpPr/>
          <p:nvPr/>
        </p:nvSpPr>
        <p:spPr>
          <a:xfrm>
            <a:off x="3084391"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40547" y="5635918"/>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7" y="5527971"/>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4481"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6"/>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smtClean="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309810945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390" y="1283343"/>
            <a:ext cx="8664166" cy="1251628"/>
          </a:xfrm>
        </p:spPr>
        <p:txBody>
          <a:bodyPr/>
          <a:lstStyle/>
          <a:p>
            <a:r>
              <a:rPr lang="en-US" dirty="0" smtClean="0"/>
              <a:t>The official national shoreline data, in support of NOAA nautical charting mission</a:t>
            </a:r>
          </a:p>
          <a:p>
            <a:r>
              <a:rPr lang="en-US" dirty="0" smtClean="0"/>
              <a:t>Available for download as </a:t>
            </a:r>
            <a:r>
              <a:rPr lang="en-US" dirty="0" err="1" smtClean="0"/>
              <a:t>Shapefile</a:t>
            </a:r>
            <a:r>
              <a:rPr lang="en-US" dirty="0" smtClean="0"/>
              <a:t> in Mean High Water and Mean Lower Low Water datum</a:t>
            </a:r>
          </a:p>
          <a:p>
            <a:r>
              <a:rPr lang="en-US" dirty="0" smtClean="0"/>
              <a:t>Organized by “Project Area” </a:t>
            </a:r>
            <a:endParaRPr lang="en-US" dirty="0"/>
          </a:p>
        </p:txBody>
      </p:sp>
      <p:sp>
        <p:nvSpPr>
          <p:cNvPr id="3" name="Title 2"/>
          <p:cNvSpPr>
            <a:spLocks noGrp="1"/>
          </p:cNvSpPr>
          <p:nvPr>
            <p:ph type="title"/>
          </p:nvPr>
        </p:nvSpPr>
        <p:spPr>
          <a:xfrm>
            <a:off x="126749" y="274638"/>
            <a:ext cx="8917663" cy="1143000"/>
          </a:xfrm>
        </p:spPr>
        <p:txBody>
          <a:bodyPr/>
          <a:lstStyle/>
          <a:p>
            <a:r>
              <a:rPr lang="en-US" sz="4300" dirty="0" smtClean="0"/>
              <a:t>National Shoreline</a:t>
            </a:r>
            <a:endParaRPr lang="en-US" sz="4300" dirty="0"/>
          </a:p>
        </p:txBody>
      </p:sp>
      <p:sp>
        <p:nvSpPr>
          <p:cNvPr id="5" name="TextBox 4"/>
          <p:cNvSpPr txBox="1"/>
          <p:nvPr/>
        </p:nvSpPr>
        <p:spPr bwMode="auto">
          <a:xfrm>
            <a:off x="0" y="6570118"/>
            <a:ext cx="3059364" cy="276999"/>
          </a:xfrm>
          <a:prstGeom prst="rect">
            <a:avLst/>
          </a:prstGeom>
          <a:noFill/>
          <a:ln w="9525">
            <a:noFill/>
            <a:miter lim="800000"/>
            <a:headEnd/>
            <a:tailEnd/>
          </a:ln>
        </p:spPr>
        <p:txBody>
          <a:bodyPr wrap="none" rtlCol="0">
            <a:spAutoFit/>
          </a:bodyPr>
          <a:lstStyle/>
          <a:p>
            <a:r>
              <a:rPr lang="en-US" sz="1200" dirty="0" smtClean="0">
                <a:hlinkClick r:id="rId3"/>
              </a:rPr>
              <a:t>hyperlink to the National Shoreline homepage</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6063"/>
            <a:ext cx="9144000" cy="5319148"/>
          </a:xfrm>
          <a:prstGeom prst="rect">
            <a:avLst/>
          </a:prstGeom>
        </p:spPr>
      </p:pic>
    </p:spTree>
    <p:extLst>
      <p:ext uri="{BB962C8B-B14F-4D97-AF65-F5344CB8AC3E}">
        <p14:creationId xmlns:p14="http://schemas.microsoft.com/office/powerpoint/2010/main" val="85795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35041" y="4154608"/>
            <a:ext cx="1580205" cy="1314613"/>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14827641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616" y="0"/>
            <a:ext cx="3858768" cy="6858000"/>
          </a:xfrm>
          <a:prstGeom prst="rect">
            <a:avLst/>
          </a:prstGeom>
        </p:spPr>
      </p:pic>
    </p:spTree>
    <p:extLst>
      <p:ext uri="{BB962C8B-B14F-4D97-AF65-F5344CB8AC3E}">
        <p14:creationId xmlns:p14="http://schemas.microsoft.com/office/powerpoint/2010/main" val="602846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11005" y="5425023"/>
            <a:ext cx="1631282" cy="1250986"/>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423359421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53391"/>
            <a:ext cx="8229600" cy="4026631"/>
          </a:xfrm>
        </p:spPr>
        <p:txBody>
          <a:bodyPr/>
          <a:lstStyle/>
          <a:p>
            <a:r>
              <a:rPr lang="en-US" dirty="0" smtClean="0">
                <a:latin typeface="Cambria" panose="02040503050406030204" pitchFamily="18" charset="0"/>
                <a:ea typeface="Cambria" panose="02040503050406030204" pitchFamily="18" charset="0"/>
              </a:rPr>
              <a:t>Federal Government – Executive Branch</a:t>
            </a:r>
          </a:p>
          <a:p>
            <a:pPr marL="457200" lvl="1" indent="0">
              <a:buNone/>
            </a:pPr>
            <a:r>
              <a:rPr lang="en-US" dirty="0" smtClean="0">
                <a:latin typeface="Cambria" panose="02040503050406030204" pitchFamily="18" charset="0"/>
                <a:ea typeface="Cambria" panose="02040503050406030204" pitchFamily="18" charset="0"/>
              </a:rPr>
              <a:t>			-Department of Commerce (</a:t>
            </a:r>
            <a:r>
              <a:rPr lang="en-US" dirty="0" err="1" smtClean="0">
                <a:latin typeface="Cambria" panose="02040503050406030204" pitchFamily="18" charset="0"/>
                <a:ea typeface="Cambria" panose="02040503050406030204" pitchFamily="18" charset="0"/>
              </a:rPr>
              <a:t>DoC</a:t>
            </a:r>
            <a:r>
              <a:rPr lang="en-US" dirty="0" smtClean="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(~47,000 employees)</a:t>
            </a:r>
          </a:p>
          <a:p>
            <a:pPr marL="457200" lvl="1" indent="0">
              <a:buNone/>
            </a:pP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smtClean="0">
                <a:latin typeface="Cambria" panose="02040503050406030204" pitchFamily="18" charset="0"/>
                <a:ea typeface="Cambria" panose="02040503050406030204" pitchFamily="18" charset="0"/>
              </a:rPr>
              <a:t>Who is NGS?</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8836" y="16797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9877" y="31369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311" y="5566170"/>
            <a:ext cx="1258634" cy="1265665"/>
          </a:xfrm>
          <a:prstGeom prst="rect">
            <a:avLst/>
          </a:prstGeom>
        </p:spPr>
      </p:pic>
      <p:cxnSp>
        <p:nvCxnSpPr>
          <p:cNvPr id="11" name="Straight Arrow Connector 10"/>
          <p:cNvCxnSpPr/>
          <p:nvPr/>
        </p:nvCxnSpPr>
        <p:spPr>
          <a:xfrm>
            <a:off x="4572000" y="27637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41901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52466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52329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46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51237"/>
          <a:stretch/>
        </p:blipFill>
        <p:spPr>
          <a:xfrm>
            <a:off x="126751" y="1574933"/>
            <a:ext cx="8908609" cy="4690066"/>
          </a:xfrm>
        </p:spPr>
      </p:pic>
      <p:sp>
        <p:nvSpPr>
          <p:cNvPr id="3" name="Title 2"/>
          <p:cNvSpPr>
            <a:spLocks noGrp="1"/>
          </p:cNvSpPr>
          <p:nvPr>
            <p:ph type="title"/>
          </p:nvPr>
        </p:nvSpPr>
        <p:spPr>
          <a:xfrm>
            <a:off x="457200" y="274638"/>
            <a:ext cx="8229600" cy="729703"/>
          </a:xfrm>
        </p:spPr>
        <p:txBody>
          <a:bodyPr/>
          <a:lstStyle/>
          <a:p>
            <a:r>
              <a:rPr lang="en-US" dirty="0" smtClean="0">
                <a:latin typeface="Cambria" panose="02040503050406030204" pitchFamily="18" charset="0"/>
                <a:ea typeface="Cambria" panose="02040503050406030204" pitchFamily="18" charset="0"/>
              </a:rPr>
              <a:t>Outreach and COMET</a:t>
            </a:r>
            <a:endParaRPr lang="en-US" dirty="0">
              <a:latin typeface="Cambria" panose="02040503050406030204" pitchFamily="18" charset="0"/>
              <a:ea typeface="Cambria" panose="02040503050406030204" pitchFamily="18" charset="0"/>
            </a:endParaRPr>
          </a:p>
        </p:txBody>
      </p:sp>
      <p:sp>
        <p:nvSpPr>
          <p:cNvPr id="5" name="Content Placeholder 1"/>
          <p:cNvSpPr txBox="1">
            <a:spLocks/>
          </p:cNvSpPr>
          <p:nvPr/>
        </p:nvSpPr>
        <p:spPr bwMode="auto">
          <a:xfrm>
            <a:off x="-1" y="1015589"/>
            <a:ext cx="9144001" cy="55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latin typeface="Cambria" panose="02040503050406030204" pitchFamily="18" charset="0"/>
                <a:ea typeface="Cambria" panose="02040503050406030204" pitchFamily="18" charset="0"/>
              </a:rPr>
              <a:t>search: NGS video library</a:t>
            </a:r>
          </a:p>
        </p:txBody>
      </p:sp>
    </p:spTree>
    <p:extLst>
      <p:ext uri="{BB962C8B-B14F-4D97-AF65-F5344CB8AC3E}">
        <p14:creationId xmlns:p14="http://schemas.microsoft.com/office/powerpoint/2010/main" val="188636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3"/>
          <p:cNvSpPr txBox="1">
            <a:spLocks noChangeArrowheads="1"/>
          </p:cNvSpPr>
          <p:nvPr/>
        </p:nvSpPr>
        <p:spPr bwMode="auto">
          <a:xfrm>
            <a:off x="1846338" y="1284010"/>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16744" y="31009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904573"/>
            <a:ext cx="1221581" cy="453628"/>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10090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90457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633217" y="1593568"/>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CORS</a:t>
                </a: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10090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90457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90219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err="1">
                  <a:solidFill>
                    <a:prstClr val="black">
                      <a:hueOff val="0"/>
                      <a:satOff val="0"/>
                      <a:lumOff val="0"/>
                      <a:alphaOff val="0"/>
                    </a:prstClr>
                  </a:solidFill>
                  <a:latin typeface="Arial Black" panose="020B0A04020102020204" pitchFamily="34" charset="0"/>
                </a:rPr>
                <a:t>VDatum</a:t>
              </a:r>
              <a:endParaRPr lang="en-US" sz="9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3" y="5102102"/>
            <a:ext cx="1428750" cy="452438"/>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3020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1021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1235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National Shoreline</a:t>
              </a:r>
            </a:p>
          </p:txBody>
        </p:sp>
      </p:grpSp>
      <p:grpSp>
        <p:nvGrpSpPr>
          <p:cNvPr id="17425" name="Group 3"/>
          <p:cNvGrpSpPr>
            <a:grpSpLocks/>
          </p:cNvGrpSpPr>
          <p:nvPr/>
        </p:nvGrpSpPr>
        <p:grpSpPr bwMode="auto">
          <a:xfrm>
            <a:off x="4490716" y="3100904"/>
            <a:ext cx="1468041" cy="835819"/>
            <a:chOff x="4296092" y="3733800"/>
            <a:chExt cx="1957388" cy="1114425"/>
          </a:xfrm>
        </p:grpSpPr>
        <p:sp>
          <p:nvSpPr>
            <p:cNvPr id="17430"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7426" name="Group 4"/>
          <p:cNvGrpSpPr>
            <a:grpSpLocks/>
          </p:cNvGrpSpPr>
          <p:nvPr/>
        </p:nvGrpSpPr>
        <p:grpSpPr bwMode="auto">
          <a:xfrm>
            <a:off x="3140549" y="4302003"/>
            <a:ext cx="1221581" cy="841772"/>
            <a:chOff x="3429000" y="5213350"/>
            <a:chExt cx="1628775" cy="1122363"/>
          </a:xfrm>
        </p:grpSpPr>
        <p:sp>
          <p:nvSpPr>
            <p:cNvPr id="17428"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pic>
          <p:nvPicPr>
            <p:cNvPr id="1742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427" name="TextBox 3"/>
          <p:cNvSpPr txBox="1">
            <a:spLocks noChangeArrowheads="1"/>
          </p:cNvSpPr>
          <p:nvPr/>
        </p:nvSpPr>
        <p:spPr bwMode="auto">
          <a:xfrm>
            <a:off x="1838004" y="2799677"/>
            <a:ext cx="4105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a:off x="3197699" y="4310834"/>
            <a:ext cx="1105751" cy="832945"/>
          </a:xfrm>
        </p:spPr>
      </p:pic>
      <p:sp>
        <p:nvSpPr>
          <p:cNvPr id="4" name="Title 3"/>
          <p:cNvSpPr>
            <a:spLocks noGrp="1"/>
          </p:cNvSpPr>
          <p:nvPr>
            <p:ph type="title"/>
          </p:nvPr>
        </p:nvSpPr>
        <p:spPr/>
        <p:txBody>
          <a:bodyPr/>
          <a:lstStyle/>
          <a:p>
            <a:r>
              <a:rPr lang="en-US" b="1" dirty="0" smtClean="0">
                <a:solidFill>
                  <a:schemeClr val="accent1">
                    <a:lumMod val="75000"/>
                  </a:schemeClr>
                </a:solidFill>
              </a:rPr>
              <a:t>NGS Overview</a:t>
            </a:r>
            <a:endParaRPr lang="en-US" b="1" dirty="0">
              <a:solidFill>
                <a:schemeClr val="accent1">
                  <a:lumMod val="75000"/>
                </a:schemeClr>
              </a:solidFill>
            </a:endParaRPr>
          </a:p>
        </p:txBody>
      </p:sp>
      <p:sp>
        <p:nvSpPr>
          <p:cNvPr id="5" name="Rounded Rectangle 4"/>
          <p:cNvSpPr/>
          <p:nvPr/>
        </p:nvSpPr>
        <p:spPr>
          <a:xfrm>
            <a:off x="6120677" y="4284340"/>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2530" y="4308148"/>
            <a:ext cx="1052815" cy="930926"/>
          </a:xfrm>
          <a:prstGeom prst="rect">
            <a:avLst/>
          </a:prstGeom>
        </p:spPr>
      </p:pic>
      <p:grpSp>
        <p:nvGrpSpPr>
          <p:cNvPr id="62" name="Group 46"/>
          <p:cNvGrpSpPr>
            <a:grpSpLocks/>
          </p:cNvGrpSpPr>
          <p:nvPr/>
        </p:nvGrpSpPr>
        <p:grpSpPr bwMode="auto">
          <a:xfrm>
            <a:off x="5972194" y="52215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5279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5491" y="5635920"/>
            <a:ext cx="1218362" cy="769085"/>
          </a:xfrm>
          <a:prstGeom prst="rect">
            <a:avLst/>
          </a:prstGeom>
        </p:spPr>
      </p:pic>
      <p:grpSp>
        <p:nvGrpSpPr>
          <p:cNvPr id="70" name="Group 38"/>
          <p:cNvGrpSpPr>
            <a:grpSpLocks/>
          </p:cNvGrpSpPr>
          <p:nvPr/>
        </p:nvGrpSpPr>
        <p:grpSpPr bwMode="auto">
          <a:xfrm>
            <a:off x="1608209" y="64406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780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2273" y="4371092"/>
            <a:ext cx="1234513" cy="697238"/>
          </a:xfrm>
          <a:prstGeom prst="rect">
            <a:avLst/>
          </a:prstGeom>
        </p:spPr>
      </p:pic>
      <p:sp>
        <p:nvSpPr>
          <p:cNvPr id="75" name="Rounded Rectangle 74"/>
          <p:cNvSpPr/>
          <p:nvPr/>
        </p:nvSpPr>
        <p:spPr>
          <a:xfrm>
            <a:off x="3084393" y="55545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40549" y="5635920"/>
            <a:ext cx="1170611" cy="674137"/>
          </a:xfrm>
          <a:prstGeom prst="rect">
            <a:avLst/>
          </a:prstGeom>
        </p:spPr>
      </p:pic>
      <p:sp>
        <p:nvSpPr>
          <p:cNvPr id="76" name="Rectangle 75"/>
          <p:cNvSpPr/>
          <p:nvPr/>
        </p:nvSpPr>
        <p:spPr bwMode="auto">
          <a:xfrm>
            <a:off x="3055817" y="64296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5279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4483" y="5594904"/>
            <a:ext cx="1057251" cy="791918"/>
          </a:xfrm>
          <a:prstGeom prst="rect">
            <a:avLst/>
          </a:prstGeom>
        </p:spPr>
      </p:pic>
      <p:sp>
        <p:nvSpPr>
          <p:cNvPr id="79" name="Rectangle 78"/>
          <p:cNvSpPr/>
          <p:nvPr/>
        </p:nvSpPr>
        <p:spPr bwMode="auto">
          <a:xfrm>
            <a:off x="4489081" y="64141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5466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1">
            <a:extLst>
              <a:ext uri="{28A0092B-C50C-407E-A947-70E740481C1C}">
                <a14:useLocalDpi xmlns:a14="http://schemas.microsoft.com/office/drawing/2010/main" val="0"/>
              </a:ext>
            </a:extLst>
          </a:blip>
          <a:srcRect r="33509" b="52492"/>
          <a:stretch/>
        </p:blipFill>
        <p:spPr>
          <a:xfrm>
            <a:off x="6169010" y="5565249"/>
            <a:ext cx="1103486" cy="851228"/>
          </a:xfrm>
          <a:prstGeom prst="rect">
            <a:avLst/>
          </a:prstGeom>
        </p:spPr>
      </p:pic>
      <p:sp>
        <p:nvSpPr>
          <p:cNvPr id="82" name="Rectangle 81"/>
          <p:cNvSpPr/>
          <p:nvPr/>
        </p:nvSpPr>
        <p:spPr bwMode="auto">
          <a:xfrm>
            <a:off x="6034953" y="64296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900" dirty="0">
                <a:solidFill>
                  <a:prstClr val="black">
                    <a:hueOff val="0"/>
                    <a:satOff val="0"/>
                    <a:lumOff val="0"/>
                    <a:alphaOff val="0"/>
                  </a:prstClr>
                </a:solidFill>
                <a:latin typeface="Arial Black" panose="020B0A04020102020204" pitchFamily="34" charset="0"/>
              </a:rPr>
              <a:t>Outreach/COMET</a:t>
            </a:r>
          </a:p>
        </p:txBody>
      </p:sp>
    </p:spTree>
    <p:extLst>
      <p:ext uri="{BB962C8B-B14F-4D97-AF65-F5344CB8AC3E}">
        <p14:creationId xmlns:p14="http://schemas.microsoft.com/office/powerpoint/2010/main" val="23958009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48869"/>
            <a:ext cx="9144000" cy="1143000"/>
          </a:xfrm>
        </p:spPr>
        <p:txBody>
          <a:bodyPr/>
          <a:lstStyle/>
          <a:p>
            <a:pPr eaLnBrk="1" hangingPunct="1">
              <a:defRPr/>
            </a:pPr>
            <a:r>
              <a:rPr lang="en-US" altLang="en-US" sz="4000" dirty="0" smtClean="0">
                <a:latin typeface="Cambria" panose="02040503050406030204" pitchFamily="18" charset="0"/>
                <a:ea typeface="Cambria" panose="02040503050406030204" pitchFamily="18" charset="0"/>
              </a:rPr>
              <a:t>NGS Ten-Year </a:t>
            </a:r>
            <a:r>
              <a:rPr lang="en-US" altLang="en-US" sz="4000" dirty="0">
                <a:latin typeface="Cambria" panose="02040503050406030204" pitchFamily="18" charset="0"/>
                <a:ea typeface="Cambria" panose="02040503050406030204" pitchFamily="18" charset="0"/>
              </a:rPr>
              <a:t>Strategic Plan</a:t>
            </a:r>
          </a:p>
        </p:txBody>
      </p:sp>
      <p:sp>
        <p:nvSpPr>
          <p:cNvPr id="11267" name="Rectangle 3"/>
          <p:cNvSpPr>
            <a:spLocks noGrp="1" noChangeArrowheads="1"/>
          </p:cNvSpPr>
          <p:nvPr>
            <p:ph type="body" sz="half" idx="4294967295"/>
          </p:nvPr>
        </p:nvSpPr>
        <p:spPr>
          <a:xfrm>
            <a:off x="1" y="1478569"/>
            <a:ext cx="5732584" cy="4458165"/>
          </a:xfrm>
        </p:spPr>
        <p:txBody>
          <a:bodyPr/>
          <a:lstStyle/>
          <a:p>
            <a:pPr marL="111125" lvl="1" indent="0" eaLnBrk="1" hangingPunct="1">
              <a:buNone/>
              <a:defRPr/>
            </a:pPr>
            <a:r>
              <a:rPr lang="en-US" sz="2400" dirty="0">
                <a:latin typeface="Cambria" panose="02040503050406030204" pitchFamily="18" charset="0"/>
                <a:ea typeface="Cambria" panose="02040503050406030204" pitchFamily="18" charset="0"/>
              </a:rPr>
              <a:t>R</a:t>
            </a:r>
            <a:r>
              <a:rPr lang="en-US" sz="2400" dirty="0" smtClean="0">
                <a:latin typeface="Cambria" panose="02040503050406030204" pitchFamily="18" charset="0"/>
                <a:ea typeface="Cambria" panose="02040503050406030204" pitchFamily="18" charset="0"/>
              </a:rPr>
              <a:t>educe </a:t>
            </a:r>
            <a:r>
              <a:rPr lang="en-US" sz="2400" dirty="0">
                <a:latin typeface="Cambria" panose="02040503050406030204" pitchFamily="18" charset="0"/>
                <a:ea typeface="Cambria" panose="02040503050406030204" pitchFamily="18" charset="0"/>
              </a:rPr>
              <a:t>all definitional &amp; access-related errors in </a:t>
            </a:r>
            <a:r>
              <a:rPr lang="en-US" sz="2400" b="1" dirty="0">
                <a:latin typeface="Cambria" panose="02040503050406030204" pitchFamily="18" charset="0"/>
                <a:ea typeface="Cambria" panose="02040503050406030204" pitchFamily="18" charset="0"/>
              </a:rPr>
              <a:t>geometric reference frame </a:t>
            </a:r>
            <a:r>
              <a:rPr lang="en-US" sz="2400" dirty="0">
                <a:latin typeface="Cambria" panose="02040503050406030204" pitchFamily="18" charset="0"/>
                <a:ea typeface="Cambria" panose="02040503050406030204" pitchFamily="18" charset="0"/>
              </a:rPr>
              <a:t>to </a:t>
            </a:r>
            <a:r>
              <a:rPr lang="en-US" sz="2400" u="sng" dirty="0">
                <a:latin typeface="Cambria" panose="02040503050406030204" pitchFamily="18" charset="0"/>
                <a:ea typeface="Cambria" panose="02040503050406030204" pitchFamily="18" charset="0"/>
              </a:rPr>
              <a:t>1 cm </a:t>
            </a:r>
            <a:r>
              <a:rPr lang="en-US" sz="2400" u="sng" dirty="0" smtClean="0">
                <a:latin typeface="Cambria" panose="02040503050406030204" pitchFamily="18" charset="0"/>
                <a:ea typeface="Cambria" panose="02040503050406030204" pitchFamily="18" charset="0"/>
              </a:rPr>
              <a:t>when </a:t>
            </a:r>
            <a:r>
              <a:rPr lang="en-US" sz="2400" u="sng" dirty="0">
                <a:latin typeface="Cambria" panose="02040503050406030204" pitchFamily="18" charset="0"/>
                <a:ea typeface="Cambria" panose="02040503050406030204" pitchFamily="18" charset="0"/>
              </a:rPr>
              <a:t>using 15 min of GNSS data</a:t>
            </a:r>
          </a:p>
          <a:p>
            <a:pPr marL="111125" lvl="1" indent="0" eaLnBrk="1" hangingPunct="1">
              <a:buNone/>
              <a:defRPr/>
            </a:pP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(aka </a:t>
            </a:r>
            <a:r>
              <a:rPr lang="en-US" sz="2400" dirty="0">
                <a:latin typeface="Cambria" panose="02040503050406030204" pitchFamily="18" charset="0"/>
                <a:ea typeface="Cambria" panose="02040503050406030204" pitchFamily="18" charset="0"/>
              </a:rPr>
              <a:t>“Replace NAD83</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pPr marL="111125" lvl="1" indent="0" eaLnBrk="1" hangingPunct="1">
              <a:buNone/>
              <a:defRPr/>
            </a:pPr>
            <a:endParaRPr lang="en-US" sz="2400" b="1" dirty="0">
              <a:latin typeface="Cambria" panose="02040503050406030204" pitchFamily="18" charset="0"/>
              <a:ea typeface="Cambria" panose="02040503050406030204" pitchFamily="18" charset="0"/>
            </a:endParaRPr>
          </a:p>
          <a:p>
            <a:pPr marL="111125" lvl="1" indent="0" eaLnBrk="1" hangingPunct="1">
              <a:buNone/>
              <a:defRPr/>
            </a:pPr>
            <a:endParaRPr lang="en-US" sz="1200" dirty="0">
              <a:latin typeface="Cambria" panose="02040503050406030204" pitchFamily="18" charset="0"/>
              <a:ea typeface="Cambria" panose="02040503050406030204" pitchFamily="18" charset="0"/>
            </a:endParaRPr>
          </a:p>
          <a:p>
            <a:pPr marL="111125" lvl="1" indent="0" eaLnBrk="1" hangingPunct="1">
              <a:buNone/>
              <a:defRPr/>
            </a:pPr>
            <a:r>
              <a:rPr lang="en-US" sz="2400" dirty="0">
                <a:latin typeface="Cambria" panose="02040503050406030204" pitchFamily="18" charset="0"/>
                <a:ea typeface="Cambria" panose="02040503050406030204" pitchFamily="18" charset="0"/>
              </a:rPr>
              <a:t>R</a:t>
            </a:r>
            <a:r>
              <a:rPr lang="en-US" sz="2400" dirty="0" smtClean="0">
                <a:latin typeface="Cambria" panose="02040503050406030204" pitchFamily="18" charset="0"/>
                <a:ea typeface="Cambria" panose="02040503050406030204" pitchFamily="18" charset="0"/>
              </a:rPr>
              <a:t>educe </a:t>
            </a:r>
            <a:r>
              <a:rPr lang="en-US" sz="2400" dirty="0">
                <a:latin typeface="Cambria" panose="02040503050406030204" pitchFamily="18" charset="0"/>
                <a:ea typeface="Cambria" panose="02040503050406030204" pitchFamily="18" charset="0"/>
              </a:rPr>
              <a:t>all definitional &amp; access-related errors in orthometric heights in </a:t>
            </a:r>
            <a:r>
              <a:rPr lang="en-US" sz="2400" b="1" dirty="0">
                <a:latin typeface="Cambria" panose="02040503050406030204" pitchFamily="18" charset="0"/>
                <a:ea typeface="Cambria" panose="02040503050406030204" pitchFamily="18" charset="0"/>
              </a:rPr>
              <a:t>geopotential datum </a:t>
            </a:r>
            <a:r>
              <a:rPr lang="en-US" sz="2400" dirty="0">
                <a:latin typeface="Cambria" panose="02040503050406030204" pitchFamily="18" charset="0"/>
                <a:ea typeface="Cambria" panose="02040503050406030204" pitchFamily="18" charset="0"/>
              </a:rPr>
              <a:t>to </a:t>
            </a:r>
            <a:r>
              <a:rPr lang="en-US" sz="2400" u="sng" dirty="0">
                <a:latin typeface="Cambria" panose="02040503050406030204" pitchFamily="18" charset="0"/>
                <a:ea typeface="Cambria" panose="02040503050406030204" pitchFamily="18" charset="0"/>
              </a:rPr>
              <a:t>2 cm when using 15 min of GNSS data</a:t>
            </a:r>
          </a:p>
          <a:p>
            <a:pPr marL="111125" lvl="1" indent="0" eaLnBrk="1" hangingPunct="1">
              <a:buNone/>
              <a:defRPr/>
            </a:pP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(aka </a:t>
            </a:r>
            <a:r>
              <a:rPr lang="en-US" sz="2400" dirty="0">
                <a:latin typeface="Cambria" panose="02040503050406030204" pitchFamily="18" charset="0"/>
                <a:ea typeface="Cambria" panose="02040503050406030204" pitchFamily="18" charset="0"/>
              </a:rPr>
              <a:t>“Replace NAVD88</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57" t="4005" r="5057" b="4005"/>
          <a:stretch/>
        </p:blipFill>
        <p:spPr>
          <a:xfrm>
            <a:off x="5697415" y="1591161"/>
            <a:ext cx="3309788" cy="4380743"/>
          </a:xfrm>
          <a:prstGeom prst="rect">
            <a:avLst/>
          </a:prstGeom>
          <a:scene3d>
            <a:camera prst="isometricOffAxis2Left"/>
            <a:lightRig rig="threePt" dir="t"/>
          </a:scene3d>
        </p:spPr>
      </p:pic>
      <p:sp>
        <p:nvSpPr>
          <p:cNvPr id="19461" name="TextBox 2"/>
          <p:cNvSpPr txBox="1">
            <a:spLocks noChangeArrowheads="1"/>
          </p:cNvSpPr>
          <p:nvPr/>
        </p:nvSpPr>
        <p:spPr bwMode="auto">
          <a:xfrm>
            <a:off x="2811830" y="6488113"/>
            <a:ext cx="638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dirty="0">
                <a:solidFill>
                  <a:schemeClr val="tx2"/>
                </a:solidFill>
                <a:latin typeface="Calibri" panose="020F0502020204030204" pitchFamily="34" charset="0"/>
                <a:cs typeface="Arial" panose="020B0604020202020204" pitchFamily="34" charset="0"/>
                <a:hlinkClick r:id="rId4"/>
              </a:rPr>
              <a:t>https://geodesy.noaa.gov/web/about_ngs/info/tenyearfinal.shtml</a:t>
            </a:r>
            <a:endParaRPr lang="en-US" altLang="en-US" sz="1800" dirty="0">
              <a:solidFill>
                <a:schemeClr val="tx2"/>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584352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26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smtClean="0">
                <a:latin typeface="Cambria" panose="02040503050406030204" pitchFamily="18" charset="0"/>
                <a:cs typeface="Calibri"/>
              </a:rPr>
              <a:t>Not just new </a:t>
            </a:r>
            <a:r>
              <a:rPr lang="en-US" sz="4800" spc="-40" dirty="0" err="1" smtClean="0">
                <a:latin typeface="Cambria" panose="02040503050406030204" pitchFamily="18" charset="0"/>
                <a:cs typeface="Calibri"/>
              </a:rPr>
              <a:t>datums</a:t>
            </a:r>
            <a:r>
              <a:rPr lang="en-US" sz="4800" spc="-40" dirty="0" smtClean="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11440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a:t>
            </a:r>
            <a:r>
              <a:rPr lang="en-US" sz="7600" spc="-7" dirty="0" smtClean="0">
                <a:solidFill>
                  <a:prstClr val="black"/>
                </a:solidFill>
                <a:latin typeface="Cambria" panose="02040503050406030204" pitchFamily="18" charset="0"/>
                <a:cs typeface="Calibri"/>
              </a:rPr>
              <a:t>Modernization</a:t>
            </a:r>
            <a:endParaRPr lang="en-US" sz="7600" spc="-7" dirty="0">
              <a:solidFill>
                <a:prstClr val="black"/>
              </a:solidFill>
              <a:latin typeface="Cambria" panose="02040503050406030204" pitchFamily="18" charset="0"/>
              <a:cs typeface="Calibri"/>
            </a:endParaRPr>
          </a:p>
        </p:txBody>
      </p:sp>
      <p:sp>
        <p:nvSpPr>
          <p:cNvPr id="4" name="Content Placeholder 10"/>
          <p:cNvSpPr>
            <a:spLocks noGrp="1"/>
          </p:cNvSpPr>
          <p:nvPr>
            <p:ph idx="1"/>
          </p:nvPr>
        </p:nvSpPr>
        <p:spPr>
          <a:xfrm>
            <a:off x="0" y="2610282"/>
            <a:ext cx="6676209" cy="3639911"/>
          </a:xfrm>
        </p:spPr>
        <p:txBody>
          <a:bodyPr>
            <a:noAutofit/>
          </a:bodyPr>
          <a:lstStyle/>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Replace </a:t>
            </a:r>
            <a:r>
              <a:rPr lang="en-US" sz="3600" dirty="0">
                <a:latin typeface="Cambria" panose="02040503050406030204" pitchFamily="18" charset="0"/>
                <a:ea typeface="Cambria" panose="02040503050406030204" pitchFamily="18" charset="0"/>
              </a:rPr>
              <a:t>NAD83</a:t>
            </a:r>
          </a:p>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Replace </a:t>
            </a:r>
            <a:r>
              <a:rPr lang="en-US" sz="3600" dirty="0">
                <a:latin typeface="Cambria" panose="02040503050406030204" pitchFamily="18" charset="0"/>
                <a:ea typeface="Cambria" panose="02040503050406030204" pitchFamily="18" charset="0"/>
              </a:rPr>
              <a:t>NAVD88</a:t>
            </a:r>
          </a:p>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Re-invent </a:t>
            </a:r>
            <a:r>
              <a:rPr lang="en-US" sz="3600" dirty="0">
                <a:latin typeface="Cambria" panose="02040503050406030204" pitchFamily="18" charset="0"/>
                <a:ea typeface="Cambria" panose="02040503050406030204" pitchFamily="18" charset="0"/>
              </a:rPr>
              <a:t>Bluebooking</a:t>
            </a:r>
          </a:p>
          <a:p>
            <a:pPr>
              <a:spcBef>
                <a:spcPts val="800"/>
              </a:spcBef>
              <a:spcAft>
                <a:spcPts val="600"/>
              </a:spcAft>
              <a:buFont typeface="Cambria" panose="02040503050406030204" pitchFamily="18" charset="0"/>
              <a:buChar char="‒"/>
              <a:defRPr/>
            </a:pPr>
            <a:r>
              <a:rPr lang="en-US" sz="3600" dirty="0" smtClean="0">
                <a:latin typeface="Cambria" panose="02040503050406030204" pitchFamily="18" charset="0"/>
                <a:ea typeface="Cambria" panose="02040503050406030204" pitchFamily="18" charset="0"/>
              </a:rPr>
              <a:t>Improve </a:t>
            </a:r>
            <a:r>
              <a:rPr lang="en-US" sz="3600" dirty="0">
                <a:latin typeface="Cambria" panose="02040503050406030204" pitchFamily="18" charset="0"/>
                <a:ea typeface="Cambria" panose="02040503050406030204" pitchFamily="18" charset="0"/>
              </a:rPr>
              <a:t>Geodetic Toolkit</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Better Surveying </a:t>
            </a:r>
            <a:r>
              <a:rPr lang="en-US" sz="3600" dirty="0" smtClean="0">
                <a:latin typeface="Cambria" panose="02040503050406030204" pitchFamily="18" charset="0"/>
                <a:ea typeface="Cambria" panose="02040503050406030204" pitchFamily="18" charset="0"/>
              </a:rPr>
              <a:t>Methods</a:t>
            </a:r>
            <a:endParaRPr lang="en-US" sz="3600" dirty="0">
              <a:latin typeface="Cambria" panose="02040503050406030204" pitchFamily="18" charset="0"/>
              <a:ea typeface="Cambria" panose="02040503050406030204" pitchFamily="18" charset="0"/>
            </a:endParaRPr>
          </a:p>
        </p:txBody>
      </p:sp>
      <p:sp>
        <p:nvSpPr>
          <p:cNvPr id="5" name="Left Brace 4"/>
          <p:cNvSpPr/>
          <p:nvPr/>
        </p:nvSpPr>
        <p:spPr>
          <a:xfrm flipH="1">
            <a:off x="5401059" y="4098937"/>
            <a:ext cx="519170" cy="206519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5871732" y="4955318"/>
            <a:ext cx="3136180" cy="430887"/>
          </a:xfrm>
          <a:prstGeom prst="rect">
            <a:avLst/>
          </a:prstGeom>
          <a:noFill/>
        </p:spPr>
        <p:txBody>
          <a:bodyPr wrap="none" rtlCol="0">
            <a:spAutoFit/>
          </a:bodyPr>
          <a:lstStyle/>
          <a:p>
            <a:r>
              <a:rPr lang="en-US" sz="2200" b="1" dirty="0">
                <a:solidFill>
                  <a:srgbClr val="FF0000"/>
                </a:solidFill>
              </a:rPr>
              <a:t>Blueprint for 2022, Part 3</a:t>
            </a:r>
          </a:p>
        </p:txBody>
      </p:sp>
      <p:sp>
        <p:nvSpPr>
          <p:cNvPr id="7" name="TextBox 6"/>
          <p:cNvSpPr txBox="1"/>
          <p:nvPr/>
        </p:nvSpPr>
        <p:spPr>
          <a:xfrm>
            <a:off x="5871732" y="2726796"/>
            <a:ext cx="3136180" cy="430887"/>
          </a:xfrm>
          <a:prstGeom prst="rect">
            <a:avLst/>
          </a:prstGeom>
          <a:noFill/>
        </p:spPr>
        <p:txBody>
          <a:bodyPr wrap="none" rtlCol="0">
            <a:spAutoFit/>
          </a:bodyPr>
          <a:lstStyle/>
          <a:p>
            <a:r>
              <a:rPr lang="en-US" sz="2200" b="1" dirty="0">
                <a:solidFill>
                  <a:srgbClr val="FF0000"/>
                </a:solidFill>
              </a:rPr>
              <a:t>Blueprint for 2022, Part 1</a:t>
            </a:r>
          </a:p>
        </p:txBody>
      </p:sp>
      <p:sp>
        <p:nvSpPr>
          <p:cNvPr id="8" name="TextBox 7"/>
          <p:cNvSpPr txBox="1"/>
          <p:nvPr/>
        </p:nvSpPr>
        <p:spPr>
          <a:xfrm>
            <a:off x="5871732" y="3452260"/>
            <a:ext cx="3136180" cy="430887"/>
          </a:xfrm>
          <a:prstGeom prst="rect">
            <a:avLst/>
          </a:prstGeom>
          <a:noFill/>
        </p:spPr>
        <p:txBody>
          <a:bodyPr wrap="none" rtlCol="0">
            <a:spAutoFit/>
          </a:bodyPr>
          <a:lstStyle/>
          <a:p>
            <a:r>
              <a:rPr lang="en-US" sz="2200" b="1" dirty="0">
                <a:solidFill>
                  <a:srgbClr val="FF0000"/>
                </a:solidFill>
              </a:rPr>
              <a:t>Blueprint for 2022, Part 2</a:t>
            </a:r>
          </a:p>
        </p:txBody>
      </p:sp>
      <p:cxnSp>
        <p:nvCxnSpPr>
          <p:cNvPr id="10" name="Straight Arrow Connector 9"/>
          <p:cNvCxnSpPr>
            <a:endCxn id="7" idx="1"/>
          </p:cNvCxnSpPr>
          <p:nvPr/>
        </p:nvCxnSpPr>
        <p:spPr>
          <a:xfrm>
            <a:off x="3594100" y="2942240"/>
            <a:ext cx="22776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48100" y="3674963"/>
            <a:ext cx="20290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66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3210" t="9739" r="17114" b="16445"/>
          <a:stretch/>
        </p:blipFill>
        <p:spPr>
          <a:xfrm>
            <a:off x="183250" y="2493338"/>
            <a:ext cx="2923027" cy="2322541"/>
          </a:xfrm>
        </p:spPr>
      </p:pic>
      <p:sp>
        <p:nvSpPr>
          <p:cNvPr id="3" name="Title 2"/>
          <p:cNvSpPr>
            <a:spLocks noGrp="1"/>
          </p:cNvSpPr>
          <p:nvPr>
            <p:ph type="title"/>
          </p:nvPr>
        </p:nvSpPr>
        <p:spPr>
          <a:xfrm>
            <a:off x="457200" y="151543"/>
            <a:ext cx="8229600" cy="1143000"/>
          </a:xfrm>
        </p:spPr>
        <p:txBody>
          <a:bodyPr/>
          <a:lstStyle/>
          <a:p>
            <a:r>
              <a:rPr lang="en-US" dirty="0" smtClean="0">
                <a:latin typeface="Cambria" panose="02040503050406030204" pitchFamily="18" charset="0"/>
                <a:ea typeface="Cambria" panose="02040503050406030204" pitchFamily="18" charset="0"/>
              </a:rPr>
              <a:t>Evolution of the NSRS</a:t>
            </a:r>
            <a:endParaRPr lang="en-US" dirty="0">
              <a:latin typeface="Cambria" panose="02040503050406030204" pitchFamily="18" charset="0"/>
              <a:ea typeface="Cambria" panose="02040503050406030204" pitchFamily="18" charset="0"/>
            </a:endParaRPr>
          </a:p>
        </p:txBody>
      </p:sp>
      <p:graphicFrame>
        <p:nvGraphicFramePr>
          <p:cNvPr id="5" name="Diagram 4"/>
          <p:cNvGraphicFramePr/>
          <p:nvPr>
            <p:extLst>
              <p:ext uri="{D42A27DB-BD31-4B8C-83A1-F6EECF244321}">
                <p14:modId xmlns:p14="http://schemas.microsoft.com/office/powerpoint/2010/main" val="2366885796"/>
              </p:ext>
            </p:extLst>
          </p:nvPr>
        </p:nvGraphicFramePr>
        <p:xfrm>
          <a:off x="183250" y="1097280"/>
          <a:ext cx="8833529" cy="1518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3740" r="13587" b="15904"/>
          <a:stretch/>
        </p:blipFill>
        <p:spPr>
          <a:xfrm>
            <a:off x="3426070" y="3426194"/>
            <a:ext cx="2689423" cy="233410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26" y="2493338"/>
            <a:ext cx="1878168" cy="3353871"/>
          </a:xfrm>
          <a:prstGeom prst="rect">
            <a:avLst/>
          </a:prstGeom>
        </p:spPr>
      </p:pic>
    </p:spTree>
    <p:extLst>
      <p:ext uri="{BB962C8B-B14F-4D97-AF65-F5344CB8AC3E}">
        <p14:creationId xmlns:p14="http://schemas.microsoft.com/office/powerpoint/2010/main" val="202499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600204"/>
            <a:ext cx="5142155" cy="4525963"/>
          </a:xfrm>
        </p:spPr>
        <p:txBody>
          <a:bodyPr/>
          <a:lstStyle/>
          <a:p>
            <a:r>
              <a:rPr lang="en-US" dirty="0" smtClean="0">
                <a:latin typeface="Cambria" panose="02040503050406030204" pitchFamily="18" charset="0"/>
                <a:ea typeface="Cambria" panose="02040503050406030204" pitchFamily="18" charset="0"/>
              </a:rPr>
              <a:t>You resisted it for a while…</a:t>
            </a:r>
          </a:p>
          <a:p>
            <a:r>
              <a:rPr lang="en-US" dirty="0" smtClean="0">
                <a:latin typeface="Cambria" panose="02040503050406030204" pitchFamily="18" charset="0"/>
                <a:ea typeface="Cambria" panose="02040503050406030204" pitchFamily="18" charset="0"/>
              </a:rPr>
              <a:t>It was a little cumbersome to get used to…</a:t>
            </a:r>
          </a:p>
          <a:p>
            <a:r>
              <a:rPr lang="en-US" dirty="0" smtClean="0">
                <a:latin typeface="Cambria" panose="02040503050406030204" pitchFamily="18" charset="0"/>
                <a:ea typeface="Cambria" panose="02040503050406030204" pitchFamily="18" charset="0"/>
              </a:rPr>
              <a:t>But you were soon hooked!</a:t>
            </a:r>
          </a:p>
        </p:txBody>
      </p:sp>
      <p:sp>
        <p:nvSpPr>
          <p:cNvPr id="3" name="Title 2"/>
          <p:cNvSpPr>
            <a:spLocks noGrp="1"/>
          </p:cNvSpPr>
          <p:nvPr>
            <p:ph type="title"/>
          </p:nvPr>
        </p:nvSpPr>
        <p:spPr>
          <a:xfrm>
            <a:off x="0" y="274638"/>
            <a:ext cx="9144000" cy="1143000"/>
          </a:xfrm>
        </p:spPr>
        <p:txBody>
          <a:bodyPr/>
          <a:lstStyle/>
          <a:p>
            <a:r>
              <a:rPr lang="en-US" sz="4200" dirty="0" smtClean="0">
                <a:latin typeface="Cambria" panose="02040503050406030204" pitchFamily="18" charset="0"/>
                <a:ea typeface="Cambria" panose="02040503050406030204" pitchFamily="18" charset="0"/>
              </a:rPr>
              <a:t>Modernized NSRS is our “smartphone”</a:t>
            </a:r>
            <a:endParaRPr lang="en-US" sz="42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09630" y="2127845"/>
            <a:ext cx="5060189" cy="3795142"/>
          </a:xfrm>
          <a:prstGeom prst="rect">
            <a:avLst/>
          </a:prstGeom>
        </p:spPr>
      </p:pic>
    </p:spTree>
    <p:extLst>
      <p:ext uri="{BB962C8B-B14F-4D97-AF65-F5344CB8AC3E}">
        <p14:creationId xmlns:p14="http://schemas.microsoft.com/office/powerpoint/2010/main" val="3724675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66359"/>
            <a:ext cx="9144000" cy="4449081"/>
          </a:xfrm>
          <a:prstGeom prst="rect">
            <a:avLst/>
          </a:prstGeom>
        </p:spPr>
        <p:txBody>
          <a:bodyPr vert="horz" wrap="square" lIns="0" tIns="16933" rIns="0" bIns="0" rtlCol="0">
            <a:spAutoFit/>
          </a:bodyPr>
          <a:lstStyle/>
          <a:p>
            <a:pPr marL="16933" algn="ctr">
              <a:buSzPct val="159375"/>
              <a:tabLst>
                <a:tab pos="397077" algn="l"/>
                <a:tab pos="397923" algn="l"/>
              </a:tabLst>
            </a:pPr>
            <a:r>
              <a:rPr lang="en-US" sz="5000" b="1" dirty="0" smtClean="0">
                <a:uFill>
                  <a:solidFill>
                    <a:srgbClr val="1F497D"/>
                  </a:solidFill>
                </a:uFill>
                <a:latin typeface="Cambria" panose="02040503050406030204" pitchFamily="18" charset="0"/>
                <a:cs typeface="Arial"/>
              </a:rPr>
              <a:t>Two Major </a:t>
            </a:r>
            <a:r>
              <a:rPr lang="en-US" sz="5000" b="1" dirty="0">
                <a:uFill>
                  <a:solidFill>
                    <a:srgbClr val="1F497D"/>
                  </a:solidFill>
                </a:uFill>
                <a:latin typeface="Cambria" panose="02040503050406030204" pitchFamily="18" charset="0"/>
                <a:cs typeface="Arial"/>
              </a:rPr>
              <a:t>C</a:t>
            </a:r>
            <a:r>
              <a:rPr lang="en-US" sz="5000" b="1" dirty="0" smtClean="0">
                <a:uFill>
                  <a:solidFill>
                    <a:srgbClr val="1F497D"/>
                  </a:solidFill>
                </a:uFill>
                <a:latin typeface="Cambria" panose="02040503050406030204" pitchFamily="18" charset="0"/>
                <a:cs typeface="Arial"/>
              </a:rPr>
              <a:t>omponents of Modernized NSRS</a:t>
            </a:r>
            <a:endParaRPr lang="en-US" sz="5000" b="1" spc="-7" dirty="0">
              <a:uFill>
                <a:solidFill>
                  <a:srgbClr val="1F497D"/>
                </a:solidFill>
              </a:uFill>
              <a:latin typeface="Cambria" panose="02040503050406030204" pitchFamily="18" charset="0"/>
              <a:cs typeface="Arial"/>
            </a:endParaRPr>
          </a:p>
          <a:p>
            <a:pPr marL="465138"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465138" algn="ctr">
              <a:buSzPct val="159375"/>
              <a:tabLst>
                <a:tab pos="397077" algn="l"/>
                <a:tab pos="397923" algn="l"/>
              </a:tabLst>
            </a:pPr>
            <a:r>
              <a:rPr lang="en-US" sz="4800" b="1" spc="-20" dirty="0" smtClean="0">
                <a:solidFill>
                  <a:srgbClr val="C00000"/>
                </a:solidFill>
                <a:uFill>
                  <a:solidFill>
                    <a:srgbClr val="C00000"/>
                  </a:solidFill>
                </a:uFill>
                <a:latin typeface="Cambria" panose="02040503050406030204" pitchFamily="18" charset="0"/>
                <a:cs typeface="Arial Black"/>
              </a:rPr>
              <a:t>Geometric (</a:t>
            </a:r>
            <a:r>
              <a:rPr lang="en-US" sz="4800" b="1" spc="-20" dirty="0" err="1" smtClean="0">
                <a:solidFill>
                  <a:srgbClr val="C00000"/>
                </a:solidFill>
                <a:uFill>
                  <a:solidFill>
                    <a:srgbClr val="C00000"/>
                  </a:solidFill>
                </a:uFill>
                <a:latin typeface="Cambria" panose="02040503050406030204" pitchFamily="18" charset="0"/>
                <a:cs typeface="Arial Black"/>
              </a:rPr>
              <a:t>LLh</a:t>
            </a:r>
            <a:r>
              <a:rPr lang="en-US" sz="4800" b="1" spc="-20" dirty="0" smtClean="0">
                <a:solidFill>
                  <a:srgbClr val="C00000"/>
                </a:solidFill>
                <a:uFill>
                  <a:solidFill>
                    <a:srgbClr val="C00000"/>
                  </a:solidFill>
                </a:uFill>
                <a:latin typeface="Cambria" panose="02040503050406030204" pitchFamily="18" charset="0"/>
                <a:cs typeface="Arial Black"/>
              </a:rPr>
              <a:t>)</a:t>
            </a:r>
          </a:p>
          <a:p>
            <a:pPr marL="465138" algn="ctr">
              <a:buSzPct val="159375"/>
              <a:tabLst>
                <a:tab pos="397077" algn="l"/>
                <a:tab pos="397923" algn="l"/>
              </a:tabLst>
            </a:pPr>
            <a:endParaRPr lang="en-US" sz="4800" b="1" spc="-20" dirty="0">
              <a:solidFill>
                <a:srgbClr val="C00000"/>
              </a:solidFill>
              <a:uFill>
                <a:solidFill>
                  <a:srgbClr val="C00000"/>
                </a:solidFill>
              </a:uFill>
              <a:latin typeface="Cambria" panose="02040503050406030204" pitchFamily="18" charset="0"/>
              <a:cs typeface="Arial Black"/>
            </a:endParaRPr>
          </a:p>
          <a:p>
            <a:pPr marL="465138" algn="ctr">
              <a:buSzPct val="159375"/>
              <a:tabLst>
                <a:tab pos="397077" algn="l"/>
                <a:tab pos="397923" algn="l"/>
              </a:tabLst>
            </a:pPr>
            <a:r>
              <a:rPr lang="en-US" sz="4800" b="1" spc="-20" dirty="0">
                <a:solidFill>
                  <a:srgbClr val="C00000"/>
                </a:solidFill>
                <a:uFill>
                  <a:solidFill>
                    <a:srgbClr val="C00000"/>
                  </a:solidFill>
                </a:uFill>
                <a:latin typeface="Cambria" panose="02040503050406030204" pitchFamily="18" charset="0"/>
                <a:cs typeface="Arial Black"/>
              </a:rPr>
              <a:t>G</a:t>
            </a:r>
            <a:r>
              <a:rPr lang="en-US" sz="4800" b="1" spc="-20" dirty="0" smtClean="0">
                <a:solidFill>
                  <a:srgbClr val="C00000"/>
                </a:solidFill>
                <a:uFill>
                  <a:solidFill>
                    <a:srgbClr val="C00000"/>
                  </a:solidFill>
                </a:uFill>
                <a:latin typeface="Cambria" panose="02040503050406030204" pitchFamily="18" charset="0"/>
                <a:cs typeface="Arial Black"/>
              </a:rPr>
              <a:t>eopotential (H)</a:t>
            </a:r>
            <a:endParaRPr sz="4800" dirty="0">
              <a:latin typeface="Cambria" panose="02040503050406030204" pitchFamily="18" charset="0"/>
              <a:cs typeface="Arial Black"/>
            </a:endParaRPr>
          </a:p>
        </p:txBody>
      </p:sp>
    </p:spTree>
    <p:extLst>
      <p:ext uri="{BB962C8B-B14F-4D97-AF65-F5344CB8AC3E}">
        <p14:creationId xmlns:p14="http://schemas.microsoft.com/office/powerpoint/2010/main" val="252210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Arc 59"/>
          <p:cNvSpPr/>
          <p:nvPr/>
        </p:nvSpPr>
        <p:spPr>
          <a:xfrm>
            <a:off x="659150" y="3065217"/>
            <a:ext cx="2307048" cy="3225541"/>
          </a:xfrm>
          <a:prstGeom prst="arc">
            <a:avLst>
              <a:gd name="adj1" fmla="val 16342373"/>
              <a:gd name="adj2" fmla="val 3509602"/>
            </a:avLst>
          </a:prstGeom>
          <a:ln w="50800">
            <a:solidFill>
              <a:schemeClr val="bg1">
                <a:lumMod val="6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object 2"/>
          <p:cNvSpPr/>
          <p:nvPr/>
        </p:nvSpPr>
        <p:spPr>
          <a:xfrm>
            <a:off x="347488" y="3505162"/>
            <a:ext cx="2198319" cy="220805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970945" y="3364726"/>
            <a:ext cx="5534022" cy="2374713"/>
          </a:xfrm>
          <a:prstGeom prst="rect">
            <a:avLst/>
          </a:prstGeom>
          <a:blipFill>
            <a:blip r:embed="rId4" cstate="print"/>
            <a:stretch>
              <a:fillRect/>
            </a:stretch>
          </a:blipFill>
        </p:spPr>
        <p:txBody>
          <a:bodyPr wrap="square" lIns="0" tIns="0" rIns="0" bIns="0" rtlCol="0"/>
          <a:lstStyle/>
          <a:p>
            <a:endParaRPr u="sng" dirty="0"/>
          </a:p>
        </p:txBody>
      </p:sp>
      <p:sp>
        <p:nvSpPr>
          <p:cNvPr id="4" name="object 4"/>
          <p:cNvSpPr txBox="1">
            <a:spLocks noGrp="1"/>
          </p:cNvSpPr>
          <p:nvPr>
            <p:ph type="title"/>
          </p:nvPr>
        </p:nvSpPr>
        <p:spPr>
          <a:xfrm>
            <a:off x="142238" y="307733"/>
            <a:ext cx="8906345" cy="44371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2800" dirty="0">
                <a:latin typeface="Cambria" panose="02040503050406030204" pitchFamily="18" charset="0"/>
                <a:ea typeface="Cambria" panose="02040503050406030204" pitchFamily="18" charset="0"/>
                <a:cs typeface="Calibri"/>
              </a:rPr>
              <a:t>A </a:t>
            </a:r>
            <a:r>
              <a:rPr sz="2800" spc="-5" dirty="0" smtClean="0">
                <a:latin typeface="Cambria" panose="02040503050406030204" pitchFamily="18" charset="0"/>
                <a:ea typeface="Cambria" panose="02040503050406030204" pitchFamily="18" charset="0"/>
                <a:cs typeface="Calibri"/>
              </a:rPr>
              <a:t>very</a:t>
            </a:r>
            <a:r>
              <a:rPr lang="en-US" sz="2800" spc="-5" dirty="0" smtClean="0">
                <a:latin typeface="Cambria" panose="02040503050406030204" pitchFamily="18" charset="0"/>
                <a:ea typeface="Cambria" panose="02040503050406030204" pitchFamily="18" charset="0"/>
                <a:cs typeface="Calibri"/>
              </a:rPr>
              <a:t> b</a:t>
            </a:r>
            <a:r>
              <a:rPr sz="2800" spc="-5" dirty="0" smtClean="0">
                <a:latin typeface="Cambria" panose="02040503050406030204" pitchFamily="18" charset="0"/>
                <a:ea typeface="Cambria" panose="02040503050406030204" pitchFamily="18" charset="0"/>
                <a:cs typeface="Calibri"/>
              </a:rPr>
              <a:t>rief </a:t>
            </a:r>
            <a:r>
              <a:rPr lang="en-US" sz="2800" spc="-5" dirty="0" smtClean="0">
                <a:latin typeface="Cambria" panose="02040503050406030204" pitchFamily="18" charset="0"/>
                <a:ea typeface="Cambria" panose="02040503050406030204" pitchFamily="18" charset="0"/>
                <a:cs typeface="Calibri"/>
              </a:rPr>
              <a:t>h</a:t>
            </a:r>
            <a:r>
              <a:rPr sz="2800" spc="-10" dirty="0" smtClean="0">
                <a:latin typeface="Cambria" panose="02040503050406030204" pitchFamily="18" charset="0"/>
                <a:ea typeface="Cambria" panose="02040503050406030204" pitchFamily="18" charset="0"/>
                <a:cs typeface="Calibri"/>
              </a:rPr>
              <a:t>istory </a:t>
            </a:r>
            <a:r>
              <a:rPr sz="2800" dirty="0">
                <a:latin typeface="Cambria" panose="02040503050406030204" pitchFamily="18" charset="0"/>
                <a:ea typeface="Cambria" panose="02040503050406030204" pitchFamily="18" charset="0"/>
                <a:cs typeface="Calibri"/>
              </a:rPr>
              <a:t>of </a:t>
            </a:r>
            <a:r>
              <a:rPr sz="2800" spc="-15" dirty="0" smtClean="0">
                <a:latin typeface="Cambria" panose="02040503050406030204" pitchFamily="18" charset="0"/>
                <a:ea typeface="Cambria" panose="02040503050406030204" pitchFamily="18" charset="0"/>
                <a:cs typeface="Calibri"/>
              </a:rPr>
              <a:t>U</a:t>
            </a:r>
            <a:r>
              <a:rPr lang="en-US" sz="2800" spc="-15" dirty="0" smtClean="0">
                <a:latin typeface="Cambria" panose="02040503050406030204" pitchFamily="18" charset="0"/>
                <a:ea typeface="Cambria" panose="02040503050406030204" pitchFamily="18" charset="0"/>
                <a:cs typeface="Calibri"/>
              </a:rPr>
              <a:t>.</a:t>
            </a:r>
            <a:r>
              <a:rPr sz="2800" spc="-15" dirty="0" smtClean="0">
                <a:latin typeface="Cambria" panose="02040503050406030204" pitchFamily="18" charset="0"/>
                <a:ea typeface="Cambria" panose="02040503050406030204" pitchFamily="18" charset="0"/>
                <a:cs typeface="Calibri"/>
              </a:rPr>
              <a:t>S</a:t>
            </a:r>
            <a:r>
              <a:rPr lang="en-US" sz="2800" spc="-15" dirty="0" smtClean="0">
                <a:latin typeface="Cambria" panose="02040503050406030204" pitchFamily="18" charset="0"/>
                <a:ea typeface="Cambria" panose="02040503050406030204" pitchFamily="18" charset="0"/>
                <a:cs typeface="Calibri"/>
              </a:rPr>
              <a:t>.</a:t>
            </a:r>
            <a:r>
              <a:rPr sz="2800" spc="-15" dirty="0" smtClean="0">
                <a:latin typeface="Cambria" panose="02040503050406030204" pitchFamily="18" charset="0"/>
                <a:ea typeface="Cambria" panose="02040503050406030204" pitchFamily="18" charset="0"/>
                <a:cs typeface="Calibri"/>
              </a:rPr>
              <a:t> </a:t>
            </a:r>
            <a:r>
              <a:rPr lang="en-US" sz="2800" spc="-15" dirty="0" smtClean="0">
                <a:latin typeface="Cambria" panose="02040503050406030204" pitchFamily="18" charset="0"/>
                <a:ea typeface="Cambria" panose="02040503050406030204" pitchFamily="18" charset="0"/>
                <a:cs typeface="Calibri"/>
              </a:rPr>
              <a:t>ho</a:t>
            </a:r>
            <a:r>
              <a:rPr sz="2800" spc="-15" dirty="0" smtClean="0">
                <a:latin typeface="Cambria" panose="02040503050406030204" pitchFamily="18" charset="0"/>
                <a:ea typeface="Cambria" panose="02040503050406030204" pitchFamily="18" charset="0"/>
                <a:cs typeface="Calibri"/>
              </a:rPr>
              <a:t>rizontal</a:t>
            </a:r>
            <a:r>
              <a:rPr lang="en-US" sz="2800" dirty="0" smtClean="0">
                <a:latin typeface="Cambria" panose="02040503050406030204" pitchFamily="18" charset="0"/>
                <a:ea typeface="Cambria" panose="02040503050406030204" pitchFamily="18" charset="0"/>
                <a:cs typeface="Calibri"/>
              </a:rPr>
              <a:t> &amp; g</a:t>
            </a:r>
            <a:r>
              <a:rPr sz="2800" spc="-5" dirty="0" smtClean="0">
                <a:latin typeface="Cambria" panose="02040503050406030204" pitchFamily="18" charset="0"/>
                <a:ea typeface="Cambria" panose="02040503050406030204" pitchFamily="18" charset="0"/>
                <a:cs typeface="Calibri"/>
              </a:rPr>
              <a:t>eometric</a:t>
            </a:r>
            <a:r>
              <a:rPr sz="2800" spc="-60" dirty="0" smtClean="0">
                <a:latin typeface="Cambria" panose="02040503050406030204" pitchFamily="18" charset="0"/>
                <a:ea typeface="Cambria" panose="02040503050406030204" pitchFamily="18" charset="0"/>
                <a:cs typeface="Calibri"/>
              </a:rPr>
              <a:t> </a:t>
            </a:r>
            <a:r>
              <a:rPr lang="en-US" sz="2800" spc="-5" dirty="0" err="1">
                <a:latin typeface="Cambria" panose="02040503050406030204" pitchFamily="18" charset="0"/>
                <a:ea typeface="Cambria" panose="02040503050406030204" pitchFamily="18" charset="0"/>
                <a:cs typeface="Calibri"/>
              </a:rPr>
              <a:t>d</a:t>
            </a:r>
            <a:r>
              <a:rPr sz="2800" spc="-5" dirty="0" err="1" smtClean="0">
                <a:latin typeface="Cambria" panose="02040503050406030204" pitchFamily="18" charset="0"/>
                <a:ea typeface="Cambria" panose="02040503050406030204" pitchFamily="18" charset="0"/>
                <a:cs typeface="Calibri"/>
              </a:rPr>
              <a:t>atums</a:t>
            </a:r>
            <a:endParaRPr sz="2800" dirty="0">
              <a:latin typeface="Cambria" panose="02040503050406030204" pitchFamily="18" charset="0"/>
              <a:ea typeface="Cambria" panose="02040503050406030204" pitchFamily="18" charset="0"/>
              <a:cs typeface="Calibri"/>
            </a:endParaRPr>
          </a:p>
        </p:txBody>
      </p:sp>
      <p:sp>
        <p:nvSpPr>
          <p:cNvPr id="6" name="object 6"/>
          <p:cNvSpPr/>
          <p:nvPr/>
        </p:nvSpPr>
        <p:spPr>
          <a:xfrm>
            <a:off x="310423" y="5914390"/>
            <a:ext cx="7671434" cy="0"/>
          </a:xfrm>
          <a:custGeom>
            <a:avLst/>
            <a:gdLst/>
            <a:ahLst/>
            <a:cxnLst/>
            <a:rect l="l" t="t" r="r" b="b"/>
            <a:pathLst>
              <a:path w="7671434">
                <a:moveTo>
                  <a:pt x="0" y="0"/>
                </a:moveTo>
                <a:lnTo>
                  <a:pt x="7671181" y="0"/>
                </a:lnTo>
              </a:path>
            </a:pathLst>
          </a:custGeom>
          <a:ln w="38100">
            <a:solidFill>
              <a:srgbClr val="FF0000"/>
            </a:solidFill>
            <a:tailEnd type="triangle" w="lg" len="lg"/>
          </a:ln>
        </p:spPr>
        <p:txBody>
          <a:bodyPr wrap="square" lIns="0" tIns="0" rIns="0" bIns="0" rtlCol="0"/>
          <a:lstStyle/>
          <a:p>
            <a:endParaRPr/>
          </a:p>
        </p:txBody>
      </p:sp>
      <p:sp>
        <p:nvSpPr>
          <p:cNvPr id="8" name="object 8"/>
          <p:cNvSpPr txBox="1"/>
          <p:nvPr/>
        </p:nvSpPr>
        <p:spPr>
          <a:xfrm>
            <a:off x="8184581" y="5625847"/>
            <a:ext cx="879643" cy="505267"/>
          </a:xfrm>
          <a:prstGeom prst="rect">
            <a:avLst/>
          </a:prstGeom>
        </p:spPr>
        <p:txBody>
          <a:bodyPr vert="horz" wrap="square" lIns="0" tIns="12700" rIns="0" bIns="0" rtlCol="0">
            <a:spAutoFit/>
          </a:bodyPr>
          <a:lstStyle/>
          <a:p>
            <a:pPr marL="12700">
              <a:spcBef>
                <a:spcPts val="100"/>
              </a:spcBef>
            </a:pPr>
            <a:r>
              <a:rPr sz="3200" b="1" dirty="0">
                <a:solidFill>
                  <a:srgbClr val="FF0000"/>
                </a:solidFill>
                <a:latin typeface="Calibri"/>
                <a:cs typeface="Calibri"/>
              </a:rPr>
              <a:t>ti</a:t>
            </a:r>
            <a:r>
              <a:rPr sz="3200" b="1" spc="-10" dirty="0">
                <a:solidFill>
                  <a:srgbClr val="FF0000"/>
                </a:solidFill>
                <a:latin typeface="Calibri"/>
                <a:cs typeface="Calibri"/>
              </a:rPr>
              <a:t>me</a:t>
            </a:r>
            <a:endParaRPr sz="2400" dirty="0">
              <a:solidFill>
                <a:srgbClr val="FF0000"/>
              </a:solidFill>
              <a:latin typeface="Calibri"/>
              <a:cs typeface="Calibri"/>
            </a:endParaRPr>
          </a:p>
        </p:txBody>
      </p:sp>
      <p:sp>
        <p:nvSpPr>
          <p:cNvPr id="9" name="object 9"/>
          <p:cNvSpPr txBox="1"/>
          <p:nvPr/>
        </p:nvSpPr>
        <p:spPr>
          <a:xfrm>
            <a:off x="282168"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15" name="object 15"/>
          <p:cNvSpPr txBox="1"/>
          <p:nvPr/>
        </p:nvSpPr>
        <p:spPr>
          <a:xfrm>
            <a:off x="8184581" y="6144915"/>
            <a:ext cx="921152" cy="448511"/>
          </a:xfrm>
          <a:prstGeom prst="rect">
            <a:avLst/>
          </a:prstGeom>
        </p:spPr>
        <p:txBody>
          <a:bodyPr vert="horz" wrap="square" lIns="0" tIns="12700" rIns="0" bIns="0" rtlCol="0" anchor="ctr">
            <a:noAutofit/>
          </a:bodyPr>
          <a:lstStyle/>
          <a:p>
            <a:pPr marL="12700">
              <a:spcBef>
                <a:spcPts val="100"/>
              </a:spcBef>
            </a:pPr>
            <a:r>
              <a:rPr sz="3200" dirty="0" smtClean="0">
                <a:latin typeface="Calibri"/>
                <a:cs typeface="Calibri"/>
              </a:rPr>
              <a:t>sh</a:t>
            </a:r>
            <a:r>
              <a:rPr sz="3200" spc="-5" dirty="0" smtClean="0">
                <a:latin typeface="Calibri"/>
                <a:cs typeface="Calibri"/>
              </a:rPr>
              <a:t>ift</a:t>
            </a:r>
            <a:endParaRPr sz="3200" dirty="0">
              <a:latin typeface="Calibri"/>
              <a:cs typeface="Calibri"/>
            </a:endParaRPr>
          </a:p>
        </p:txBody>
      </p:sp>
      <p:sp>
        <p:nvSpPr>
          <p:cNvPr id="16" name="object 16"/>
          <p:cNvSpPr txBox="1"/>
          <p:nvPr/>
        </p:nvSpPr>
        <p:spPr>
          <a:xfrm>
            <a:off x="577840" y="6139301"/>
            <a:ext cx="1000690" cy="443711"/>
          </a:xfrm>
          <a:prstGeom prst="rect">
            <a:avLst/>
          </a:prstGeom>
        </p:spPr>
        <p:txBody>
          <a:bodyPr vert="horz" wrap="square" lIns="0" tIns="12700" rIns="0" bIns="0" rtlCol="0">
            <a:spAutoFit/>
          </a:bodyPr>
          <a:lstStyle/>
          <a:p>
            <a:pPr marL="12700">
              <a:spcBef>
                <a:spcPts val="100"/>
              </a:spcBef>
            </a:pPr>
            <a:r>
              <a:rPr sz="2800" dirty="0" smtClean="0">
                <a:latin typeface="Calibri"/>
                <a:cs typeface="Calibri"/>
              </a:rPr>
              <a:t>&lt;10</a:t>
            </a:r>
            <a:r>
              <a:rPr sz="2800" spc="-105" dirty="0" smtClean="0">
                <a:latin typeface="Calibri"/>
                <a:cs typeface="Calibri"/>
              </a:rPr>
              <a:t> </a:t>
            </a:r>
            <a:r>
              <a:rPr sz="2800" dirty="0">
                <a:latin typeface="Calibri"/>
                <a:cs typeface="Calibri"/>
              </a:rPr>
              <a:t>m</a:t>
            </a:r>
          </a:p>
        </p:txBody>
      </p:sp>
      <p:sp>
        <p:nvSpPr>
          <p:cNvPr id="18" name="object 18"/>
          <p:cNvSpPr txBox="1"/>
          <p:nvPr/>
        </p:nvSpPr>
        <p:spPr>
          <a:xfrm>
            <a:off x="1821438" y="5967851"/>
            <a:ext cx="1083955" cy="813043"/>
          </a:xfrm>
          <a:prstGeom prst="rect">
            <a:avLst/>
          </a:prstGeom>
        </p:spPr>
        <p:txBody>
          <a:bodyPr vert="horz" wrap="square" lIns="0" tIns="12700" rIns="0" bIns="0" rtlCol="0">
            <a:spAutoFit/>
          </a:bodyPr>
          <a:lstStyle/>
          <a:p>
            <a:pPr marR="5080" indent="-40640" algn="ctr">
              <a:spcBef>
                <a:spcPts val="0"/>
              </a:spcBef>
            </a:pPr>
            <a:r>
              <a:rPr sz="2600" spc="-10" dirty="0">
                <a:latin typeface="Calibri"/>
                <a:cs typeface="Calibri"/>
              </a:rPr>
              <a:t>tens </a:t>
            </a:r>
            <a:r>
              <a:rPr sz="2600" dirty="0" smtClean="0">
                <a:latin typeface="Calibri"/>
                <a:cs typeface="Calibri"/>
              </a:rPr>
              <a:t>of</a:t>
            </a:r>
            <a:r>
              <a:rPr lang="en-US" sz="2600" dirty="0" smtClean="0">
                <a:latin typeface="Calibri"/>
                <a:cs typeface="Calibri"/>
              </a:rPr>
              <a:t> </a:t>
            </a:r>
            <a:r>
              <a:rPr sz="2600" spc="-10" dirty="0" smtClean="0">
                <a:latin typeface="Calibri"/>
                <a:cs typeface="Calibri"/>
              </a:rPr>
              <a:t>m</a:t>
            </a:r>
            <a:r>
              <a:rPr sz="2600" spc="-30" dirty="0" smtClean="0">
                <a:latin typeface="Calibri"/>
                <a:cs typeface="Calibri"/>
              </a:rPr>
              <a:t>e</a:t>
            </a:r>
            <a:r>
              <a:rPr sz="2600" spc="-15" dirty="0" smtClean="0">
                <a:latin typeface="Calibri"/>
                <a:cs typeface="Calibri"/>
              </a:rPr>
              <a:t>t</a:t>
            </a:r>
            <a:r>
              <a:rPr sz="2600" spc="-10" dirty="0" smtClean="0">
                <a:latin typeface="Calibri"/>
                <a:cs typeface="Calibri"/>
              </a:rPr>
              <a:t>e</a:t>
            </a:r>
            <a:r>
              <a:rPr sz="2600" spc="-15" dirty="0" smtClean="0">
                <a:latin typeface="Calibri"/>
                <a:cs typeface="Calibri"/>
              </a:rPr>
              <a:t>r</a:t>
            </a:r>
            <a:r>
              <a:rPr sz="2600" dirty="0" smtClean="0">
                <a:latin typeface="Calibri"/>
                <a:cs typeface="Calibri"/>
              </a:rPr>
              <a:t>s</a:t>
            </a:r>
            <a:endParaRPr sz="2600" dirty="0">
              <a:latin typeface="Calibri"/>
              <a:cs typeface="Calibri"/>
            </a:endParaRPr>
          </a:p>
        </p:txBody>
      </p:sp>
      <p:sp>
        <p:nvSpPr>
          <p:cNvPr id="19" name="object 19"/>
          <p:cNvSpPr txBox="1"/>
          <p:nvPr/>
        </p:nvSpPr>
        <p:spPr>
          <a:xfrm>
            <a:off x="3159745" y="5967851"/>
            <a:ext cx="1040478" cy="813043"/>
          </a:xfrm>
          <a:prstGeom prst="rect">
            <a:avLst/>
          </a:prstGeom>
        </p:spPr>
        <p:txBody>
          <a:bodyPr vert="horz" wrap="square" lIns="0" tIns="12700" rIns="0" bIns="0" rtlCol="0">
            <a:spAutoFit/>
          </a:bodyPr>
          <a:lstStyle/>
          <a:p>
            <a:pPr marL="62865" marR="5080" indent="-50800" algn="ctr">
              <a:spcBef>
                <a:spcPts val="100"/>
              </a:spcBef>
            </a:pPr>
            <a:r>
              <a:rPr sz="2600" spc="-25" dirty="0" smtClean="0">
                <a:latin typeface="Calibri"/>
                <a:cs typeface="Calibri"/>
              </a:rPr>
              <a:t>few</a:t>
            </a:r>
            <a:r>
              <a:rPr lang="en-US" sz="2600" spc="-25" dirty="0" smtClean="0">
                <a:latin typeface="Calibri"/>
                <a:cs typeface="Calibri"/>
              </a:rPr>
              <a:t> </a:t>
            </a:r>
            <a:r>
              <a:rPr sz="2600" dirty="0" smtClean="0">
                <a:latin typeface="Calibri"/>
                <a:cs typeface="Calibri"/>
              </a:rPr>
              <a:t>0.1m</a:t>
            </a:r>
            <a:endParaRPr sz="2600" dirty="0">
              <a:latin typeface="Calibri"/>
              <a:cs typeface="Calibri"/>
            </a:endParaRPr>
          </a:p>
        </p:txBody>
      </p:sp>
      <p:sp>
        <p:nvSpPr>
          <p:cNvPr id="20" name="object 20"/>
          <p:cNvSpPr txBox="1"/>
          <p:nvPr/>
        </p:nvSpPr>
        <p:spPr>
          <a:xfrm>
            <a:off x="4466782" y="5952574"/>
            <a:ext cx="1064891" cy="813043"/>
          </a:xfrm>
          <a:prstGeom prst="rect">
            <a:avLst/>
          </a:prstGeom>
        </p:spPr>
        <p:txBody>
          <a:bodyPr vert="horz" wrap="square" lIns="0" tIns="12700" rIns="0" bIns="0" rtlCol="0">
            <a:spAutoFit/>
          </a:bodyPr>
          <a:lstStyle/>
          <a:p>
            <a:pPr marL="12700" marR="5080" indent="37465" algn="ctr">
              <a:spcBef>
                <a:spcPts val="100"/>
              </a:spcBef>
            </a:pPr>
            <a:r>
              <a:rPr sz="2600" spc="-25" dirty="0" smtClean="0">
                <a:latin typeface="Calibri"/>
                <a:cs typeface="Calibri"/>
              </a:rPr>
              <a:t>few</a:t>
            </a:r>
            <a:r>
              <a:rPr lang="en-US" sz="2600" spc="-25" dirty="0" smtClean="0">
                <a:latin typeface="Calibri"/>
                <a:cs typeface="Calibri"/>
              </a:rPr>
              <a:t> </a:t>
            </a:r>
            <a:r>
              <a:rPr sz="2600" dirty="0" smtClean="0">
                <a:latin typeface="Calibri"/>
                <a:cs typeface="Calibri"/>
              </a:rPr>
              <a:t>0.01m</a:t>
            </a:r>
            <a:endParaRPr sz="2600" dirty="0">
              <a:latin typeface="Calibri"/>
              <a:cs typeface="Calibri"/>
            </a:endParaRPr>
          </a:p>
        </p:txBody>
      </p:sp>
      <p:sp>
        <p:nvSpPr>
          <p:cNvPr id="27" name="object 27"/>
          <p:cNvSpPr/>
          <p:nvPr/>
        </p:nvSpPr>
        <p:spPr>
          <a:xfrm>
            <a:off x="4466782" y="3538222"/>
            <a:ext cx="448170" cy="671284"/>
          </a:xfrm>
          <a:custGeom>
            <a:avLst/>
            <a:gdLst/>
            <a:ahLst/>
            <a:cxnLst/>
            <a:rect l="l" t="t" r="r" b="b"/>
            <a:pathLst>
              <a:path w="421639" h="550545">
                <a:moveTo>
                  <a:pt x="421271" y="0"/>
                </a:moveTo>
                <a:lnTo>
                  <a:pt x="0" y="549948"/>
                </a:lnTo>
              </a:path>
            </a:pathLst>
          </a:custGeom>
          <a:ln w="50800">
            <a:solidFill>
              <a:srgbClr val="4F81BD"/>
            </a:solidFill>
            <a:tailEnd type="triangle"/>
          </a:ln>
        </p:spPr>
        <p:txBody>
          <a:bodyPr wrap="square" lIns="0" tIns="0" rIns="0" bIns="0" rtlCol="0"/>
          <a:lstStyle/>
          <a:p>
            <a:endParaRPr/>
          </a:p>
        </p:txBody>
      </p:sp>
      <p:sp>
        <p:nvSpPr>
          <p:cNvPr id="30" name="object 30"/>
          <p:cNvSpPr/>
          <p:nvPr/>
        </p:nvSpPr>
        <p:spPr>
          <a:xfrm>
            <a:off x="6542957" y="2834639"/>
            <a:ext cx="1027687" cy="615458"/>
          </a:xfrm>
          <a:custGeom>
            <a:avLst/>
            <a:gdLst/>
            <a:ahLst/>
            <a:cxnLst/>
            <a:rect l="l" t="t" r="r" b="b"/>
            <a:pathLst>
              <a:path w="939800" h="485775">
                <a:moveTo>
                  <a:pt x="939685" y="0"/>
                </a:moveTo>
                <a:lnTo>
                  <a:pt x="0" y="485343"/>
                </a:lnTo>
              </a:path>
            </a:pathLst>
          </a:custGeom>
          <a:ln w="50800">
            <a:solidFill>
              <a:srgbClr val="4F81BD"/>
            </a:solidFill>
            <a:tailEnd type="triangle"/>
          </a:ln>
        </p:spPr>
        <p:txBody>
          <a:bodyPr wrap="square" lIns="0" tIns="0" rIns="0" bIns="0" rtlCol="0"/>
          <a:lstStyle/>
          <a:p>
            <a:endParaRPr/>
          </a:p>
        </p:txBody>
      </p:sp>
      <p:sp>
        <p:nvSpPr>
          <p:cNvPr id="33" name="object 33"/>
          <p:cNvSpPr/>
          <p:nvPr/>
        </p:nvSpPr>
        <p:spPr>
          <a:xfrm>
            <a:off x="2411688" y="3528059"/>
            <a:ext cx="2082207" cy="1396774"/>
          </a:xfrm>
          <a:custGeom>
            <a:avLst/>
            <a:gdLst/>
            <a:ahLst/>
            <a:cxnLst/>
            <a:rect l="l" t="t" r="r" b="b"/>
            <a:pathLst>
              <a:path w="1074420" h="713739">
                <a:moveTo>
                  <a:pt x="1074420" y="0"/>
                </a:moveTo>
                <a:lnTo>
                  <a:pt x="0" y="713168"/>
                </a:lnTo>
              </a:path>
            </a:pathLst>
          </a:custGeom>
          <a:ln w="50800">
            <a:solidFill>
              <a:srgbClr val="4F81BD"/>
            </a:solidFill>
            <a:tailEnd type="triangle"/>
          </a:ln>
        </p:spPr>
        <p:txBody>
          <a:bodyPr wrap="square" lIns="0" tIns="0" rIns="0" bIns="0" rtlCol="0"/>
          <a:lstStyle/>
          <a:p>
            <a:endParaRPr/>
          </a:p>
        </p:txBody>
      </p:sp>
      <p:sp>
        <p:nvSpPr>
          <p:cNvPr id="36" name="object 36"/>
          <p:cNvSpPr/>
          <p:nvPr/>
        </p:nvSpPr>
        <p:spPr>
          <a:xfrm>
            <a:off x="2545807" y="3289300"/>
            <a:ext cx="1517345" cy="411702"/>
          </a:xfrm>
          <a:custGeom>
            <a:avLst/>
            <a:gdLst/>
            <a:ahLst/>
            <a:cxnLst/>
            <a:rect l="l" t="t" r="r" b="b"/>
            <a:pathLst>
              <a:path w="727075" h="236854">
                <a:moveTo>
                  <a:pt x="726973" y="0"/>
                </a:moveTo>
                <a:lnTo>
                  <a:pt x="0" y="236689"/>
                </a:lnTo>
              </a:path>
            </a:pathLst>
          </a:custGeom>
          <a:ln w="50800">
            <a:solidFill>
              <a:srgbClr val="4F81BD"/>
            </a:solidFill>
            <a:tailEnd type="triangle"/>
          </a:ln>
          <a:effectLst/>
        </p:spPr>
        <p:txBody>
          <a:bodyPr wrap="square" lIns="0" tIns="0" rIns="0" bIns="0" rtlCol="0"/>
          <a:lstStyle/>
          <a:p>
            <a:endParaRPr/>
          </a:p>
        </p:txBody>
      </p:sp>
      <p:sp>
        <p:nvSpPr>
          <p:cNvPr id="39" name="object 39"/>
          <p:cNvSpPr/>
          <p:nvPr/>
        </p:nvSpPr>
        <p:spPr>
          <a:xfrm>
            <a:off x="5445759" y="3545842"/>
            <a:ext cx="299722" cy="356369"/>
          </a:xfrm>
          <a:custGeom>
            <a:avLst/>
            <a:gdLst/>
            <a:ahLst/>
            <a:cxnLst/>
            <a:rect l="l" t="t" r="r" b="b"/>
            <a:pathLst>
              <a:path w="205739" h="264795">
                <a:moveTo>
                  <a:pt x="0" y="0"/>
                </a:moveTo>
                <a:lnTo>
                  <a:pt x="205244" y="264299"/>
                </a:lnTo>
              </a:path>
            </a:pathLst>
          </a:custGeom>
          <a:ln w="50800">
            <a:solidFill>
              <a:srgbClr val="4F81BD"/>
            </a:solidFill>
            <a:tailEnd type="triangle"/>
          </a:ln>
          <a:effectLst/>
        </p:spPr>
        <p:txBody>
          <a:bodyPr wrap="square" lIns="0" tIns="0" rIns="0" bIns="0" rtlCol="0"/>
          <a:lstStyle/>
          <a:p>
            <a:endParaRPr/>
          </a:p>
        </p:txBody>
      </p:sp>
      <p:sp>
        <p:nvSpPr>
          <p:cNvPr id="43" name="object 43"/>
          <p:cNvSpPr/>
          <p:nvPr/>
        </p:nvSpPr>
        <p:spPr>
          <a:xfrm>
            <a:off x="7102214" y="2853691"/>
            <a:ext cx="589149" cy="1336172"/>
          </a:xfrm>
          <a:custGeom>
            <a:avLst/>
            <a:gdLst/>
            <a:ahLst/>
            <a:cxnLst/>
            <a:rect l="l" t="t" r="r" b="b"/>
            <a:pathLst>
              <a:path w="548004" h="1122045">
                <a:moveTo>
                  <a:pt x="547763" y="0"/>
                </a:moveTo>
                <a:lnTo>
                  <a:pt x="0" y="1121994"/>
                </a:lnTo>
              </a:path>
            </a:pathLst>
          </a:custGeom>
          <a:ln w="50800">
            <a:solidFill>
              <a:srgbClr val="4F81BD"/>
            </a:solidFill>
            <a:tailEnd type="triangle"/>
          </a:ln>
          <a:effectLst/>
        </p:spPr>
        <p:txBody>
          <a:bodyPr wrap="square" lIns="0" tIns="0" rIns="0" bIns="0" rtlCol="0"/>
          <a:lstStyle/>
          <a:p>
            <a:endParaRPr/>
          </a:p>
        </p:txBody>
      </p:sp>
      <p:sp>
        <p:nvSpPr>
          <p:cNvPr id="46" name="object 46"/>
          <p:cNvSpPr/>
          <p:nvPr/>
        </p:nvSpPr>
        <p:spPr>
          <a:xfrm>
            <a:off x="8003540" y="2815589"/>
            <a:ext cx="214500" cy="1273178"/>
          </a:xfrm>
          <a:custGeom>
            <a:avLst/>
            <a:gdLst/>
            <a:ahLst/>
            <a:cxnLst/>
            <a:rect l="l" t="t" r="r" b="b"/>
            <a:pathLst>
              <a:path w="353059" h="1160779">
                <a:moveTo>
                  <a:pt x="0" y="0"/>
                </a:moveTo>
                <a:lnTo>
                  <a:pt x="353047" y="1160221"/>
                </a:lnTo>
              </a:path>
            </a:pathLst>
          </a:custGeom>
          <a:ln w="50800">
            <a:solidFill>
              <a:srgbClr val="4F81BD"/>
            </a:solidFill>
            <a:tailEnd type="triangle"/>
          </a:ln>
          <a:effectLst/>
        </p:spPr>
        <p:txBody>
          <a:bodyPr wrap="square" lIns="0" tIns="0" rIns="0" bIns="0" rtlCol="0"/>
          <a:lstStyle/>
          <a:p>
            <a:endParaRPr/>
          </a:p>
        </p:txBody>
      </p:sp>
      <p:sp>
        <p:nvSpPr>
          <p:cNvPr id="48" name="object 48"/>
          <p:cNvSpPr/>
          <p:nvPr/>
        </p:nvSpPr>
        <p:spPr>
          <a:xfrm>
            <a:off x="93057" y="777125"/>
            <a:ext cx="3416300" cy="2562859"/>
          </a:xfrm>
          <a:prstGeom prst="rect">
            <a:avLst/>
          </a:prstGeom>
          <a:blipFill>
            <a:blip r:embed="rId5" cstate="print"/>
            <a:stretch>
              <a:fillRect/>
            </a:stretch>
          </a:blipFill>
          <a:ln w="12700">
            <a:solidFill>
              <a:schemeClr val="tx1"/>
            </a:solidFill>
          </a:ln>
        </p:spPr>
        <p:txBody>
          <a:bodyPr wrap="square" lIns="0" tIns="0" rIns="0" bIns="0" rtlCol="0"/>
          <a:lstStyle/>
          <a:p>
            <a:endParaRPr/>
          </a:p>
        </p:txBody>
      </p:sp>
      <p:sp>
        <p:nvSpPr>
          <p:cNvPr id="25" name="object 25"/>
          <p:cNvSpPr/>
          <p:nvPr/>
        </p:nvSpPr>
        <p:spPr>
          <a:xfrm>
            <a:off x="6807837" y="1091089"/>
            <a:ext cx="1699259" cy="1912619"/>
          </a:xfrm>
          <a:prstGeom prst="rect">
            <a:avLst/>
          </a:prstGeom>
          <a:blipFill>
            <a:blip r:embed="rId6" cstate="print"/>
            <a:stretch>
              <a:fillRect/>
            </a:stretch>
          </a:blipFill>
          <a:ln w="12700">
            <a:solidFill>
              <a:schemeClr val="tx1"/>
            </a:solidFill>
          </a:ln>
        </p:spPr>
        <p:txBody>
          <a:bodyPr wrap="square" lIns="0" tIns="0" rIns="0" bIns="0" rtlCol="0"/>
          <a:lstStyle/>
          <a:p>
            <a:endParaRPr/>
          </a:p>
        </p:txBody>
      </p:sp>
      <p:sp>
        <p:nvSpPr>
          <p:cNvPr id="41" name="object 41"/>
          <p:cNvSpPr/>
          <p:nvPr/>
        </p:nvSpPr>
        <p:spPr>
          <a:xfrm>
            <a:off x="4008122" y="1620521"/>
            <a:ext cx="1737359" cy="1940559"/>
          </a:xfrm>
          <a:prstGeom prst="rect">
            <a:avLst/>
          </a:prstGeom>
          <a:blipFill>
            <a:blip r:embed="rId7" cstate="print"/>
            <a:stretch>
              <a:fillRect/>
            </a:stretch>
          </a:blipFill>
          <a:ln w="12700">
            <a:solidFill>
              <a:schemeClr val="tx1"/>
            </a:solidFill>
          </a:ln>
        </p:spPr>
        <p:txBody>
          <a:bodyPr wrap="square" lIns="0" tIns="0" rIns="0" bIns="0" rtlCol="0"/>
          <a:lstStyle/>
          <a:p>
            <a:endParaRPr/>
          </a:p>
        </p:txBody>
      </p:sp>
      <p:sp>
        <p:nvSpPr>
          <p:cNvPr id="50" name="object 20"/>
          <p:cNvSpPr txBox="1"/>
          <p:nvPr/>
        </p:nvSpPr>
        <p:spPr>
          <a:xfrm>
            <a:off x="5782621" y="5952574"/>
            <a:ext cx="1025216" cy="813043"/>
          </a:xfrm>
          <a:prstGeom prst="rect">
            <a:avLst/>
          </a:prstGeom>
        </p:spPr>
        <p:txBody>
          <a:bodyPr vert="horz" wrap="square" lIns="0" tIns="12700" rIns="0" bIns="0" rtlCol="0">
            <a:spAutoFit/>
          </a:bodyPr>
          <a:lstStyle/>
          <a:p>
            <a:pPr marL="12700" marR="5080" indent="37465" algn="ctr">
              <a:spcBef>
                <a:spcPts val="100"/>
              </a:spcBef>
            </a:pPr>
            <a:r>
              <a:rPr sz="2600" spc="-25" dirty="0" smtClean="0">
                <a:latin typeface="Calibri"/>
                <a:cs typeface="Calibri"/>
              </a:rPr>
              <a:t>few</a:t>
            </a:r>
            <a:r>
              <a:rPr lang="en-US" sz="2600" spc="-25" dirty="0" smtClean="0">
                <a:latin typeface="Calibri"/>
                <a:cs typeface="Calibri"/>
              </a:rPr>
              <a:t> </a:t>
            </a:r>
            <a:r>
              <a:rPr sz="2600" dirty="0" smtClean="0">
                <a:latin typeface="Calibri"/>
                <a:cs typeface="Calibri"/>
              </a:rPr>
              <a:t>0.01m</a:t>
            </a:r>
            <a:endParaRPr sz="2600" dirty="0">
              <a:latin typeface="Calibri"/>
              <a:cs typeface="Calibri"/>
            </a:endParaRPr>
          </a:p>
        </p:txBody>
      </p:sp>
      <p:sp>
        <p:nvSpPr>
          <p:cNvPr id="52" name="object 18"/>
          <p:cNvSpPr txBox="1"/>
          <p:nvPr/>
        </p:nvSpPr>
        <p:spPr>
          <a:xfrm>
            <a:off x="4008122" y="1275623"/>
            <a:ext cx="1744981" cy="320601"/>
          </a:xfrm>
          <a:prstGeom prst="rect">
            <a:avLst/>
          </a:prstGeom>
        </p:spPr>
        <p:txBody>
          <a:bodyPr vert="horz" wrap="square" lIns="0" tIns="12700" rIns="0" bIns="0" rtlCol="0">
            <a:spAutoFit/>
          </a:bodyPr>
          <a:lstStyle/>
          <a:p>
            <a:pPr marL="52705" marR="5080" indent="-40640" algn="ctr">
              <a:spcBef>
                <a:spcPts val="100"/>
              </a:spcBef>
            </a:pPr>
            <a:r>
              <a:rPr lang="en-US" sz="2000" b="1" spc="-10" dirty="0" smtClean="0">
                <a:latin typeface="Calibri"/>
                <a:cs typeface="Calibri"/>
              </a:rPr>
              <a:t>triangulation</a:t>
            </a:r>
            <a:endParaRPr sz="2000" dirty="0">
              <a:latin typeface="Calibri"/>
              <a:cs typeface="Calibri"/>
            </a:endParaRPr>
          </a:p>
        </p:txBody>
      </p:sp>
      <p:sp>
        <p:nvSpPr>
          <p:cNvPr id="53" name="object 18"/>
          <p:cNvSpPr txBox="1"/>
          <p:nvPr/>
        </p:nvSpPr>
        <p:spPr>
          <a:xfrm>
            <a:off x="6806688" y="776186"/>
            <a:ext cx="1692787" cy="320601"/>
          </a:xfrm>
          <a:prstGeom prst="rect">
            <a:avLst/>
          </a:prstGeom>
        </p:spPr>
        <p:txBody>
          <a:bodyPr vert="horz" wrap="square" lIns="0" tIns="12700" rIns="0" bIns="0" rtlCol="0">
            <a:spAutoFit/>
          </a:bodyPr>
          <a:lstStyle/>
          <a:p>
            <a:pPr marL="52705" marR="5080" indent="-40640" algn="ctr">
              <a:spcBef>
                <a:spcPts val="100"/>
              </a:spcBef>
            </a:pPr>
            <a:r>
              <a:rPr lang="en-US" sz="2000" b="1" spc="-10" dirty="0" smtClean="0">
                <a:latin typeface="Calibri"/>
                <a:cs typeface="Calibri"/>
              </a:rPr>
              <a:t>GNSS</a:t>
            </a:r>
          </a:p>
        </p:txBody>
      </p:sp>
      <p:sp>
        <p:nvSpPr>
          <p:cNvPr id="63" name="object 9"/>
          <p:cNvSpPr txBox="1"/>
          <p:nvPr/>
        </p:nvSpPr>
        <p:spPr>
          <a:xfrm>
            <a:off x="1578530"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5" name="object 9"/>
          <p:cNvSpPr txBox="1"/>
          <p:nvPr/>
        </p:nvSpPr>
        <p:spPr>
          <a:xfrm>
            <a:off x="2896241"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6" name="object 9"/>
          <p:cNvSpPr txBox="1"/>
          <p:nvPr/>
        </p:nvSpPr>
        <p:spPr>
          <a:xfrm>
            <a:off x="4200223"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7" name="object 9"/>
          <p:cNvSpPr txBox="1"/>
          <p:nvPr/>
        </p:nvSpPr>
        <p:spPr>
          <a:xfrm>
            <a:off x="5519467" y="5569758"/>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8" name="object 9"/>
          <p:cNvSpPr txBox="1"/>
          <p:nvPr/>
        </p:nvSpPr>
        <p:spPr>
          <a:xfrm>
            <a:off x="6823449" y="5569758"/>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70" name="object 20"/>
          <p:cNvSpPr txBox="1"/>
          <p:nvPr/>
        </p:nvSpPr>
        <p:spPr>
          <a:xfrm>
            <a:off x="7058785" y="6158864"/>
            <a:ext cx="866016" cy="443711"/>
          </a:xfrm>
          <a:prstGeom prst="rect">
            <a:avLst/>
          </a:prstGeom>
        </p:spPr>
        <p:txBody>
          <a:bodyPr vert="horz" wrap="square" lIns="0" tIns="12700" rIns="0" bIns="0" rtlCol="0">
            <a:spAutoFit/>
          </a:bodyPr>
          <a:lstStyle/>
          <a:p>
            <a:pPr marL="12700" marR="5080" indent="37465" algn="ctr">
              <a:spcBef>
                <a:spcPts val="100"/>
              </a:spcBef>
            </a:pPr>
            <a:r>
              <a:rPr lang="en-US" sz="2800" spc="-25" dirty="0" smtClean="0">
                <a:latin typeface="Calibri"/>
                <a:cs typeface="Calibri"/>
              </a:rPr>
              <a:t>&lt;2</a:t>
            </a:r>
            <a:r>
              <a:rPr lang="en-US" sz="2800" dirty="0" smtClean="0">
                <a:latin typeface="Calibri"/>
                <a:cs typeface="Calibri"/>
              </a:rPr>
              <a:t>m</a:t>
            </a:r>
            <a:endParaRPr sz="2800" dirty="0">
              <a:latin typeface="Calibri"/>
              <a:cs typeface="Calibri"/>
            </a:endParaRPr>
          </a:p>
        </p:txBody>
      </p:sp>
      <p:sp>
        <p:nvSpPr>
          <p:cNvPr id="71" name="TextBox 70"/>
          <p:cNvSpPr txBox="1"/>
          <p:nvPr/>
        </p:nvSpPr>
        <p:spPr bwMode="auto">
          <a:xfrm rot="-2940000">
            <a:off x="7445540" y="4667948"/>
            <a:ext cx="2155001" cy="523220"/>
          </a:xfrm>
          <a:prstGeom prst="rect">
            <a:avLst/>
          </a:prstGeom>
          <a:noFill/>
          <a:ln w="9525">
            <a:noFill/>
            <a:miter lim="800000"/>
            <a:headEnd/>
            <a:tailEnd/>
          </a:ln>
        </p:spPr>
        <p:txBody>
          <a:bodyPr wrap="square" rtlCol="0">
            <a:noAutofit/>
          </a:bodyPr>
          <a:lstStyle/>
          <a:p>
            <a:r>
              <a:rPr lang="en-US" sz="2800" dirty="0" smtClean="0"/>
              <a:t>NATRF2022</a:t>
            </a:r>
            <a:endParaRPr lang="en-US" sz="2400" dirty="0"/>
          </a:p>
        </p:txBody>
      </p:sp>
    </p:spTree>
    <p:extLst>
      <p:ext uri="{BB962C8B-B14F-4D97-AF65-F5344CB8AC3E}">
        <p14:creationId xmlns:p14="http://schemas.microsoft.com/office/powerpoint/2010/main" val="58782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strips(downLeft)">
                                      <p:cBhvr>
                                        <p:cTn id="10" dur="500"/>
                                        <p:tgtEl>
                                          <p:spTgt spid="3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trips(downLeft)">
                                      <p:cBhvr>
                                        <p:cTn id="13" dur="500"/>
                                        <p:tgtEl>
                                          <p:spTgt spid="3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strips(downLeft)">
                                      <p:cBhvr>
                                        <p:cTn id="16" dur="500"/>
                                        <p:tgtEl>
                                          <p:spTgt spid="27"/>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trips(downLeft)">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strips(downLeft)">
                                      <p:cBhvr>
                                        <p:cTn id="24" dur="500"/>
                                        <p:tgtEl>
                                          <p:spTgt spid="30"/>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strips(downLeft)">
                                      <p:cBhvr>
                                        <p:cTn id="27" dur="500"/>
                                        <p:tgtEl>
                                          <p:spTgt spid="43"/>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childTnLst>
                          </p:cTn>
                        </p:par>
                        <p:par>
                          <p:cTn id="39" fill="hold">
                            <p:stCondLst>
                              <p:cond delay="500"/>
                            </p:stCondLst>
                            <p:childTnLst>
                              <p:par>
                                <p:cTn id="40" presetID="27" presetClass="emph" presetSubtype="0" repeatCount="indefinite" fill="remove" grpId="1" nodeType="afterEffect">
                                  <p:stCondLst>
                                    <p:cond delay="500"/>
                                  </p:stCondLst>
                                  <p:childTnLst>
                                    <p:animClr clrSpc="rgb" dir="cw">
                                      <p:cBhvr override="childStyle">
                                        <p:cTn id="41" dur="500" autoRev="1" fill="remove"/>
                                        <p:tgtEl>
                                          <p:spTgt spid="70"/>
                                        </p:tgtEl>
                                        <p:attrNameLst>
                                          <p:attrName>style.color</p:attrName>
                                        </p:attrNameLst>
                                      </p:cBhvr>
                                      <p:to>
                                        <a:schemeClr val="bg1"/>
                                      </p:to>
                                    </p:animClr>
                                    <p:animClr clrSpc="rgb" dir="cw">
                                      <p:cBhvr>
                                        <p:cTn id="42" dur="500" autoRev="1" fill="remove"/>
                                        <p:tgtEl>
                                          <p:spTgt spid="70"/>
                                        </p:tgtEl>
                                        <p:attrNameLst>
                                          <p:attrName>fillcolor</p:attrName>
                                        </p:attrNameLst>
                                      </p:cBhvr>
                                      <p:to>
                                        <a:schemeClr val="bg1"/>
                                      </p:to>
                                    </p:animClr>
                                    <p:set>
                                      <p:cBhvr>
                                        <p:cTn id="43" dur="500" autoRev="1" fill="remove"/>
                                        <p:tgtEl>
                                          <p:spTgt spid="70"/>
                                        </p:tgtEl>
                                        <p:attrNameLst>
                                          <p:attrName>fill.type</p:attrName>
                                        </p:attrNameLst>
                                      </p:cBhvr>
                                      <p:to>
                                        <p:strVal val="solid"/>
                                      </p:to>
                                    </p:set>
                                    <p:set>
                                      <p:cBhvr>
                                        <p:cTn id="44" dur="500" autoRev="1" fill="remove"/>
                                        <p:tgtEl>
                                          <p:spTgt spid="70"/>
                                        </p:tgtEl>
                                        <p:attrNameLst>
                                          <p:attrName>fill.on</p:attrName>
                                        </p:attrNameLst>
                                      </p:cBhvr>
                                      <p:to>
                                        <p:strVal val="true"/>
                                      </p:to>
                                    </p:set>
                                  </p:childTnLst>
                                </p:cTn>
                              </p:par>
                              <p:par>
                                <p:cTn id="45" presetID="27" presetClass="emph" presetSubtype="0" repeatCount="indefinite" fill="remove" grpId="1" nodeType="withEffect">
                                  <p:stCondLst>
                                    <p:cond delay="500"/>
                                  </p:stCondLst>
                                  <p:childTnLst>
                                    <p:animClr clrSpc="rgb" dir="cw">
                                      <p:cBhvr override="childStyle">
                                        <p:cTn id="46" dur="500" autoRev="1" fill="remove"/>
                                        <p:tgtEl>
                                          <p:spTgt spid="71"/>
                                        </p:tgtEl>
                                        <p:attrNameLst>
                                          <p:attrName>style.color</p:attrName>
                                        </p:attrNameLst>
                                      </p:cBhvr>
                                      <p:to>
                                        <a:schemeClr val="bg1"/>
                                      </p:to>
                                    </p:animClr>
                                    <p:animClr clrSpc="rgb" dir="cw">
                                      <p:cBhvr>
                                        <p:cTn id="47" dur="500" autoRev="1" fill="remove"/>
                                        <p:tgtEl>
                                          <p:spTgt spid="71"/>
                                        </p:tgtEl>
                                        <p:attrNameLst>
                                          <p:attrName>fillcolor</p:attrName>
                                        </p:attrNameLst>
                                      </p:cBhvr>
                                      <p:to>
                                        <a:schemeClr val="bg1"/>
                                      </p:to>
                                    </p:animClr>
                                    <p:set>
                                      <p:cBhvr>
                                        <p:cTn id="48" dur="500" autoRev="1" fill="remove"/>
                                        <p:tgtEl>
                                          <p:spTgt spid="71"/>
                                        </p:tgtEl>
                                        <p:attrNameLst>
                                          <p:attrName>fill.type</p:attrName>
                                        </p:attrNameLst>
                                      </p:cBhvr>
                                      <p:to>
                                        <p:strVal val="solid"/>
                                      </p:to>
                                    </p:set>
                                    <p:set>
                                      <p:cBhvr>
                                        <p:cTn id="49" dur="500" autoRev="1" fill="remove"/>
                                        <p:tgtEl>
                                          <p:spTgt spid="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7" grpId="0" animBg="1"/>
      <p:bldP spid="30" grpId="0" animBg="1"/>
      <p:bldP spid="33" grpId="0" animBg="1"/>
      <p:bldP spid="36" grpId="0" animBg="1"/>
      <p:bldP spid="39" grpId="0" animBg="1"/>
      <p:bldP spid="43" grpId="0" animBg="1"/>
      <p:bldP spid="46" grpId="0" animBg="1"/>
      <p:bldP spid="70" grpId="0"/>
      <p:bldP spid="70" grpId="1"/>
      <p:bldP spid="71" grpId="0"/>
      <p:bldP spid="7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40632" y="779821"/>
            <a:ext cx="8710864" cy="5298358"/>
          </a:xfrm>
          <a:prstGeom prst="rect">
            <a:avLst/>
          </a:prstGeom>
        </p:spPr>
        <p:txBody>
          <a:bodyPr vert="horz" wrap="square" lIns="0" tIns="16933" rIns="0" bIns="0" rtlCol="0">
            <a:noAutofit/>
          </a:bodyPr>
          <a:lstStyle/>
          <a:p>
            <a:pPr>
              <a:lnSpc>
                <a:spcPts val="2533"/>
              </a:lnSpc>
              <a:spcBef>
                <a:spcPts val="600"/>
              </a:spcBef>
              <a:spcAft>
                <a:spcPts val="600"/>
              </a:spcAft>
              <a:buSzPct val="100000"/>
              <a:tabLst>
                <a:tab pos="397077" algn="l"/>
                <a:tab pos="397923" algn="l"/>
              </a:tabLst>
            </a:pPr>
            <a:r>
              <a:rPr sz="3000" dirty="0">
                <a:uFill>
                  <a:solidFill>
                    <a:srgbClr val="1F497D"/>
                  </a:solidFill>
                </a:uFill>
                <a:latin typeface="Cambria" panose="02040503050406030204" pitchFamily="18" charset="0"/>
                <a:cs typeface="Arial"/>
              </a:rPr>
              <a:t>North </a:t>
            </a:r>
            <a:r>
              <a:rPr sz="3000" spc="-7" dirty="0">
                <a:uFill>
                  <a:solidFill>
                    <a:srgbClr val="1F497D"/>
                  </a:solidFill>
                </a:uFill>
                <a:latin typeface="Cambria" panose="02040503050406030204" pitchFamily="18" charset="0"/>
                <a:cs typeface="Arial"/>
              </a:rPr>
              <a:t>American </a:t>
            </a:r>
            <a:r>
              <a:rPr sz="3000" spc="-20" dirty="0">
                <a:uFill>
                  <a:solidFill>
                    <a:srgbClr val="1F497D"/>
                  </a:solidFill>
                </a:uFill>
                <a:latin typeface="Cambria" panose="02040503050406030204" pitchFamily="18" charset="0"/>
                <a:cs typeface="Arial"/>
              </a:rPr>
              <a:t>Terrestrial </a:t>
            </a:r>
            <a:r>
              <a:rPr sz="3000" spc="-7" dirty="0">
                <a:uFill>
                  <a:solidFill>
                    <a:srgbClr val="1F497D"/>
                  </a:solidFill>
                </a:uFill>
                <a:latin typeface="Cambria" panose="02040503050406030204" pitchFamily="18" charset="0"/>
                <a:cs typeface="Arial"/>
              </a:rPr>
              <a:t>Reference Frame of</a:t>
            </a:r>
            <a:r>
              <a:rPr sz="3000" spc="-33" dirty="0">
                <a:uFill>
                  <a:solidFill>
                    <a:srgbClr val="1F497D"/>
                  </a:solidFill>
                </a:uFill>
                <a:latin typeface="Cambria" panose="02040503050406030204" pitchFamily="18" charset="0"/>
                <a:cs typeface="Arial"/>
              </a:rPr>
              <a:t> </a:t>
            </a:r>
            <a:r>
              <a:rPr sz="3000" spc="-7" dirty="0">
                <a:uFill>
                  <a:solidFill>
                    <a:srgbClr val="1F497D"/>
                  </a:solidFill>
                </a:u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smtClean="0">
                <a:solidFill>
                  <a:srgbClr val="C00000"/>
                </a:solidFill>
                <a:uFill>
                  <a:solidFill>
                    <a:srgbClr val="C00000"/>
                  </a:solidFill>
                </a:uFill>
                <a:latin typeface="Cambria" panose="02040503050406030204" pitchFamily="18" charset="0"/>
                <a:cs typeface="Arial Black"/>
              </a:rPr>
              <a:t>	</a:t>
            </a:r>
            <a:r>
              <a:rPr sz="3000" spc="-20" dirty="0" smtClean="0">
                <a:solidFill>
                  <a:srgbClr val="C00000"/>
                </a:solidFill>
                <a:uFill>
                  <a:solidFill>
                    <a:srgbClr val="C00000"/>
                  </a:solidFill>
                </a:uFill>
                <a:latin typeface="Cambria" panose="02040503050406030204" pitchFamily="18" charset="0"/>
                <a:cs typeface="Arial Black"/>
              </a:rPr>
              <a:t>NATRF2022</a:t>
            </a:r>
            <a:r>
              <a:rPr lang="en-US" sz="3000" spc="-20" dirty="0">
                <a:solidFill>
                  <a:srgbClr val="C00000"/>
                </a:solidFill>
                <a:uFill>
                  <a:solidFill>
                    <a:srgbClr val="C00000"/>
                  </a:solidFill>
                </a:uFill>
                <a:latin typeface="Cambria" panose="02040503050406030204" pitchFamily="18" charset="0"/>
                <a:cs typeface="Arial Black"/>
              </a:rPr>
              <a:t> - </a:t>
            </a:r>
            <a:r>
              <a:rPr lang="en-US" sz="3000" spc="-20" dirty="0" smtClean="0">
                <a:solidFill>
                  <a:srgbClr val="C00000"/>
                </a:solidFill>
                <a:uFill>
                  <a:solidFill>
                    <a:srgbClr val="C00000"/>
                  </a:solidFill>
                </a:uFill>
                <a:latin typeface="Cambria" panose="02040503050406030204" pitchFamily="18" charset="0"/>
                <a:cs typeface="Arial Black"/>
              </a:rPr>
              <a:t>pronounced</a:t>
            </a:r>
            <a:r>
              <a:rPr lang="en-US" sz="3000" spc="-20" dirty="0">
                <a:solidFill>
                  <a:srgbClr val="C00000"/>
                </a:solidFill>
                <a:uFill>
                  <a:solidFill>
                    <a:srgbClr val="C00000"/>
                  </a:solidFill>
                </a:uFill>
                <a:latin typeface="Cambria" panose="02040503050406030204" pitchFamily="18" charset="0"/>
                <a:cs typeface="Arial Black"/>
              </a:rPr>
              <a:t>: </a:t>
            </a:r>
            <a:r>
              <a:rPr lang="en-US" sz="3000" spc="-20" dirty="0" err="1" smtClean="0">
                <a:solidFill>
                  <a:srgbClr val="C00000"/>
                </a:solidFill>
                <a:uFill>
                  <a:solidFill>
                    <a:srgbClr val="C00000"/>
                  </a:solidFill>
                </a:uFill>
                <a:latin typeface="Cambria" panose="02040503050406030204" pitchFamily="18" charset="0"/>
                <a:cs typeface="Arial Black"/>
              </a:rPr>
              <a:t>nat</a:t>
            </a:r>
            <a:r>
              <a:rPr lang="en-US" sz="3000" spc="-20" dirty="0" smtClean="0">
                <a:solidFill>
                  <a:srgbClr val="C00000"/>
                </a:solidFill>
                <a:uFill>
                  <a:solidFill>
                    <a:srgbClr val="C00000"/>
                  </a:solidFill>
                </a:uFill>
                <a:latin typeface="Cambria" panose="02040503050406030204" pitchFamily="18" charset="0"/>
                <a:cs typeface="Arial Black"/>
              </a:rPr>
              <a:t>-ref</a:t>
            </a:r>
            <a:endParaRPr lang="en-US" sz="3000" spc="-20" dirty="0">
              <a:solidFill>
                <a:srgbClr val="C00000"/>
              </a:solidFill>
              <a:uFill>
                <a:solidFill>
                  <a:srgbClr val="C00000"/>
                </a:solidFill>
              </a:uFill>
              <a:latin typeface="Cambria" panose="02040503050406030204" pitchFamily="18" charset="0"/>
              <a:cs typeface="Arial Black"/>
            </a:endParaRPr>
          </a:p>
          <a:p>
            <a:pPr>
              <a:lnSpc>
                <a:spcPts val="2533"/>
              </a:lnSpc>
              <a:spcBef>
                <a:spcPts val="600"/>
              </a:spcBef>
              <a:spcAft>
                <a:spcPts val="600"/>
              </a:spcAft>
            </a:pPr>
            <a:endParaRPr lang="en-US" sz="3000" spc="-20" dirty="0" smtClean="0">
              <a:solidFill>
                <a:srgbClr val="C00000"/>
              </a:solidFill>
              <a:uFill>
                <a:solidFill>
                  <a:srgbClr val="C00000"/>
                </a:solidFill>
              </a:uFill>
              <a:latin typeface="Cambria" panose="02040503050406030204" pitchFamily="18" charset="0"/>
              <a:cs typeface="Arial Black"/>
            </a:endParaRPr>
          </a:p>
          <a:p>
            <a:pPr>
              <a:lnSpc>
                <a:spcPts val="2533"/>
              </a:lnSpc>
              <a:spcBef>
                <a:spcPts val="600"/>
              </a:spcBef>
              <a:spcAft>
                <a:spcPts val="600"/>
              </a:spcAft>
            </a:pPr>
            <a:r>
              <a:rPr sz="3000" spc="-7" dirty="0" smtClean="0">
                <a:latin typeface="Cambria" panose="02040503050406030204" pitchFamily="18" charset="0"/>
                <a:cs typeface="Arial"/>
              </a:rPr>
              <a:t>Pacific </a:t>
            </a:r>
            <a:r>
              <a:rPr sz="3000" spc="-27" dirty="0">
                <a:latin typeface="Cambria" panose="02040503050406030204" pitchFamily="18" charset="0"/>
                <a:cs typeface="Arial"/>
              </a:rPr>
              <a:t>Terrestrial </a:t>
            </a:r>
            <a:r>
              <a:rPr sz="3000" spc="-7" dirty="0">
                <a:latin typeface="Cambria" panose="02040503050406030204" pitchFamily="18" charset="0"/>
                <a:cs typeface="Arial"/>
              </a:rPr>
              <a:t>Reference Frame of</a:t>
            </a:r>
            <a:r>
              <a:rPr sz="3000" dirty="0">
                <a:latin typeface="Cambria" panose="02040503050406030204" pitchFamily="18" charset="0"/>
                <a:cs typeface="Arial"/>
              </a:rPr>
              <a:t> </a:t>
            </a:r>
            <a:r>
              <a:rPr sz="3000" spc="-7" dirty="0">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40" dirty="0">
                <a:solidFill>
                  <a:srgbClr val="C00000"/>
                </a:solidFill>
                <a:latin typeface="Cambria" panose="02040503050406030204" pitchFamily="18" charset="0"/>
                <a:cs typeface="Arial Black"/>
              </a:rPr>
              <a:t>	</a:t>
            </a:r>
            <a:r>
              <a:rPr lang="en-US" sz="3000" spc="-20" dirty="0">
                <a:solidFill>
                  <a:srgbClr val="C00000"/>
                </a:solidFill>
                <a:uFill>
                  <a:solidFill>
                    <a:srgbClr val="C00000"/>
                  </a:solidFill>
                </a:uFill>
                <a:latin typeface="Cambria" panose="02040503050406030204" pitchFamily="18" charset="0"/>
                <a:cs typeface="Arial Black"/>
              </a:rPr>
              <a:t> </a:t>
            </a:r>
            <a:r>
              <a:rPr lang="en-US" sz="3000" spc="-20" dirty="0" smtClean="0">
                <a:solidFill>
                  <a:srgbClr val="C00000"/>
                </a:solidFill>
                <a:uFill>
                  <a:solidFill>
                    <a:srgbClr val="C00000"/>
                  </a:solidFill>
                </a:uFill>
                <a:latin typeface="Cambria" panose="02040503050406030204" pitchFamily="18" charset="0"/>
                <a:cs typeface="Arial Black"/>
              </a:rPr>
              <a:t>PATRF2022 </a:t>
            </a:r>
            <a:r>
              <a:rPr lang="en-US" sz="3000" spc="-20" dirty="0">
                <a:solidFill>
                  <a:srgbClr val="C00000"/>
                </a:solidFill>
                <a:uFill>
                  <a:solidFill>
                    <a:srgbClr val="C00000"/>
                  </a:solidFill>
                </a:uFill>
                <a:latin typeface="Cambria" panose="02040503050406030204" pitchFamily="18" charset="0"/>
                <a:cs typeface="Arial Black"/>
              </a:rPr>
              <a:t>- pronounced: p</a:t>
            </a:r>
            <a:r>
              <a:rPr lang="en-US" sz="3000" spc="-20" dirty="0" smtClean="0">
                <a:solidFill>
                  <a:srgbClr val="C00000"/>
                </a:solidFill>
                <a:uFill>
                  <a:solidFill>
                    <a:srgbClr val="C00000"/>
                  </a:solidFill>
                </a:uFill>
                <a:latin typeface="Cambria" panose="02040503050406030204" pitchFamily="18" charset="0"/>
                <a:cs typeface="Arial Black"/>
              </a:rPr>
              <a:t>at-ref</a:t>
            </a:r>
          </a:p>
          <a:p>
            <a:pPr>
              <a:lnSpc>
                <a:spcPts val="2533"/>
              </a:lnSpc>
              <a:spcBef>
                <a:spcPts val="600"/>
              </a:spcBef>
              <a:spcAft>
                <a:spcPts val="600"/>
              </a:spcAft>
            </a:pPr>
            <a:endParaRPr lang="en-US" sz="3000" spc="-40" dirty="0" smtClean="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smtClean="0">
                <a:latin typeface="Cambria" panose="02040503050406030204" pitchFamily="18" charset="0"/>
                <a:cs typeface="Arial"/>
              </a:rPr>
              <a:t>Caribbean </a:t>
            </a:r>
            <a:r>
              <a:rPr sz="3000" spc="-27" dirty="0">
                <a:latin typeface="Cambria" panose="02040503050406030204" pitchFamily="18" charset="0"/>
                <a:cs typeface="Arial"/>
              </a:rPr>
              <a:t>Terrestrial </a:t>
            </a:r>
            <a:r>
              <a:rPr sz="3000" spc="-7" dirty="0">
                <a:latin typeface="Cambria" panose="02040503050406030204" pitchFamily="18" charset="0"/>
                <a:cs typeface="Arial"/>
              </a:rPr>
              <a:t>Reference Frame of</a:t>
            </a:r>
            <a:r>
              <a:rPr sz="3000" spc="7" dirty="0">
                <a:latin typeface="Cambria" panose="02040503050406030204" pitchFamily="18" charset="0"/>
                <a:cs typeface="Arial"/>
              </a:rPr>
              <a:t> </a:t>
            </a:r>
            <a:r>
              <a:rPr sz="3000" spc="-7" dirty="0">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lang="en-US" sz="3000" spc="-20" dirty="0">
                <a:solidFill>
                  <a:srgbClr val="C00000"/>
                </a:solidFill>
                <a:uFill>
                  <a:solidFill>
                    <a:srgbClr val="C00000"/>
                  </a:solidFill>
                </a:uFill>
                <a:latin typeface="Cambria" panose="02040503050406030204" pitchFamily="18" charset="0"/>
                <a:cs typeface="Arial Black"/>
              </a:rPr>
              <a:t> </a:t>
            </a:r>
            <a:r>
              <a:rPr lang="en-US" sz="3000" spc="-20" dirty="0" smtClean="0">
                <a:solidFill>
                  <a:srgbClr val="C00000"/>
                </a:solidFill>
                <a:uFill>
                  <a:solidFill>
                    <a:srgbClr val="C00000"/>
                  </a:solidFill>
                </a:uFill>
                <a:latin typeface="Cambria" panose="02040503050406030204" pitchFamily="18" charset="0"/>
                <a:cs typeface="Arial Black"/>
              </a:rPr>
              <a:t>CATRF2022 </a:t>
            </a:r>
            <a:r>
              <a:rPr lang="en-US" sz="3000" spc="-20" dirty="0">
                <a:solidFill>
                  <a:srgbClr val="C00000"/>
                </a:solidFill>
                <a:uFill>
                  <a:solidFill>
                    <a:srgbClr val="C00000"/>
                  </a:solidFill>
                </a:uFill>
                <a:latin typeface="Cambria" panose="02040503050406030204" pitchFamily="18" charset="0"/>
                <a:cs typeface="Arial Black"/>
              </a:rPr>
              <a:t>- pronounced: </a:t>
            </a:r>
            <a:r>
              <a:rPr lang="en-US" sz="3000" spc="-20" dirty="0" smtClean="0">
                <a:solidFill>
                  <a:srgbClr val="C00000"/>
                </a:solidFill>
                <a:uFill>
                  <a:solidFill>
                    <a:srgbClr val="C00000"/>
                  </a:solidFill>
                </a:uFill>
                <a:latin typeface="Cambria" panose="02040503050406030204" pitchFamily="18" charset="0"/>
                <a:cs typeface="Arial Black"/>
              </a:rPr>
              <a:t>cat-ref</a:t>
            </a:r>
          </a:p>
          <a:p>
            <a:pPr>
              <a:lnSpc>
                <a:spcPts val="2533"/>
              </a:lnSpc>
              <a:spcBef>
                <a:spcPts val="600"/>
              </a:spcBef>
              <a:spcAft>
                <a:spcPts val="600"/>
              </a:spcAft>
            </a:pPr>
            <a:endParaRPr lang="en-US" sz="3000" spc="-2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latin typeface="Cambria" panose="02040503050406030204" pitchFamily="18" charset="0"/>
                <a:cs typeface="Arial"/>
              </a:rPr>
              <a:t>Mariana </a:t>
            </a:r>
            <a:r>
              <a:rPr sz="3000" spc="-27" dirty="0">
                <a:latin typeface="Cambria" panose="02040503050406030204" pitchFamily="18" charset="0"/>
                <a:cs typeface="Arial"/>
              </a:rPr>
              <a:t>Terrestrial </a:t>
            </a:r>
            <a:r>
              <a:rPr sz="3000" spc="-7" dirty="0">
                <a:latin typeface="Cambria" panose="02040503050406030204" pitchFamily="18" charset="0"/>
                <a:cs typeface="Arial"/>
              </a:rPr>
              <a:t>Reference Frame</a:t>
            </a:r>
            <a:r>
              <a:rPr sz="3000" dirty="0">
                <a:latin typeface="Cambria" panose="02040503050406030204" pitchFamily="18" charset="0"/>
                <a:cs typeface="Arial"/>
              </a:rPr>
              <a:t> </a:t>
            </a:r>
            <a:r>
              <a:rPr sz="3000" spc="-7" dirty="0">
                <a:latin typeface="Cambria" panose="02040503050406030204" pitchFamily="18" charset="0"/>
                <a:cs typeface="Arial"/>
              </a:rPr>
              <a:t>of</a:t>
            </a:r>
            <a:r>
              <a:rPr lang="en-US" sz="3000" spc="-7" dirty="0">
                <a:latin typeface="Cambria" panose="02040503050406030204" pitchFamily="18" charset="0"/>
                <a:cs typeface="Arial"/>
              </a:rPr>
              <a:t> 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lang="en-US" sz="3000" spc="-20" dirty="0">
                <a:solidFill>
                  <a:srgbClr val="C00000"/>
                </a:solidFill>
                <a:uFill>
                  <a:solidFill>
                    <a:srgbClr val="C00000"/>
                  </a:solidFill>
                </a:uFill>
                <a:latin typeface="Cambria" panose="02040503050406030204" pitchFamily="18" charset="0"/>
                <a:cs typeface="Arial Black"/>
              </a:rPr>
              <a:t> </a:t>
            </a:r>
            <a:r>
              <a:rPr lang="en-US" sz="3000" spc="-20" dirty="0" smtClean="0">
                <a:solidFill>
                  <a:srgbClr val="C00000"/>
                </a:solidFill>
                <a:uFill>
                  <a:solidFill>
                    <a:srgbClr val="C00000"/>
                  </a:solidFill>
                </a:uFill>
                <a:latin typeface="Cambria" panose="02040503050406030204" pitchFamily="18" charset="0"/>
                <a:cs typeface="Arial Black"/>
              </a:rPr>
              <a:t>MATRF2022 </a:t>
            </a:r>
            <a:r>
              <a:rPr lang="en-US" sz="3000" spc="-20" dirty="0">
                <a:solidFill>
                  <a:srgbClr val="C00000"/>
                </a:solidFill>
                <a:uFill>
                  <a:solidFill>
                    <a:srgbClr val="C00000"/>
                  </a:solidFill>
                </a:uFill>
                <a:latin typeface="Cambria" panose="02040503050406030204" pitchFamily="18" charset="0"/>
                <a:cs typeface="Arial Black"/>
              </a:rPr>
              <a:t>- pronounced: </a:t>
            </a:r>
            <a:r>
              <a:rPr lang="en-US" sz="3000" spc="-20" dirty="0" smtClean="0">
                <a:solidFill>
                  <a:srgbClr val="C00000"/>
                </a:solidFill>
                <a:uFill>
                  <a:solidFill>
                    <a:srgbClr val="C00000"/>
                  </a:solidFill>
                </a:uFill>
                <a:latin typeface="Cambria" panose="02040503050406030204" pitchFamily="18" charset="0"/>
                <a:cs typeface="Arial Black"/>
              </a:rPr>
              <a:t>mat-ref</a:t>
            </a:r>
            <a:endParaRPr sz="3000" dirty="0">
              <a:latin typeface="Cambria" panose="02040503050406030204" pitchFamily="18" charset="0"/>
              <a:cs typeface="Arial Black"/>
            </a:endParaRPr>
          </a:p>
        </p:txBody>
      </p:sp>
    </p:spTree>
    <p:extLst>
      <p:ext uri="{BB962C8B-B14F-4D97-AF65-F5344CB8AC3E}">
        <p14:creationId xmlns:p14="http://schemas.microsoft.com/office/powerpoint/2010/main" val="352354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143000"/>
          </a:xfrm>
        </p:spPr>
        <p:txBody>
          <a:bodyPr/>
          <a:lstStyle/>
          <a:p>
            <a:r>
              <a:rPr lang="en-US" dirty="0" smtClean="0">
                <a:latin typeface="Cambria" panose="02040503050406030204" pitchFamily="18" charset="0"/>
                <a:ea typeface="Cambria" panose="02040503050406030204" pitchFamily="18" charset="0"/>
              </a:rPr>
              <a:t>The wrong question, circa 2022:</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2038354"/>
            <a:ext cx="9144000" cy="970981"/>
          </a:xfrm>
        </p:spPr>
        <p:txBody>
          <a:bodyPr/>
          <a:lstStyle/>
          <a:p>
            <a:pPr marL="0" indent="0" algn="ctr">
              <a:buNone/>
            </a:pPr>
            <a:r>
              <a:rPr lang="en-US" dirty="0" smtClean="0">
                <a:latin typeface="Cambria" panose="02040503050406030204" pitchFamily="18" charset="0"/>
                <a:ea typeface="Cambria" panose="02040503050406030204" pitchFamily="18" charset="0"/>
              </a:rPr>
              <a:t>“What’s the position of that point?”</a:t>
            </a:r>
            <a:endParaRPr lang="en-US" dirty="0">
              <a:latin typeface="Cambria" panose="02040503050406030204" pitchFamily="18" charset="0"/>
              <a:ea typeface="Cambria" panose="02040503050406030204" pitchFamily="18" charset="0"/>
            </a:endParaRPr>
          </a:p>
        </p:txBody>
      </p:sp>
      <p:sp>
        <p:nvSpPr>
          <p:cNvPr id="7" name="Title 1"/>
          <p:cNvSpPr txBox="1">
            <a:spLocks/>
          </p:cNvSpPr>
          <p:nvPr/>
        </p:nvSpPr>
        <p:spPr bwMode="auto">
          <a:xfrm>
            <a:off x="0" y="30706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The right question, circa 2022:</a:t>
            </a:r>
          </a:p>
        </p:txBody>
      </p:sp>
      <p:sp>
        <p:nvSpPr>
          <p:cNvPr id="8" name="Content Placeholder 2"/>
          <p:cNvSpPr txBox="1">
            <a:spLocks/>
          </p:cNvSpPr>
          <p:nvPr/>
        </p:nvSpPr>
        <p:spPr bwMode="auto">
          <a:xfrm>
            <a:off x="0" y="4300966"/>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latin typeface="Cambria" panose="02040503050406030204" pitchFamily="18" charset="0"/>
                <a:ea typeface="Cambria" panose="02040503050406030204" pitchFamily="18" charset="0"/>
              </a:rPr>
              <a:t>“</a:t>
            </a:r>
            <a:r>
              <a:rPr lang="en-US" dirty="0" smtClean="0">
                <a:latin typeface="Cambria" panose="02040503050406030204" pitchFamily="18" charset="0"/>
                <a:ea typeface="Cambria" panose="02040503050406030204" pitchFamily="18" charset="0"/>
              </a:rPr>
              <a:t>What’s </a:t>
            </a:r>
            <a:r>
              <a:rPr lang="en-US" dirty="0">
                <a:latin typeface="Cambria" panose="02040503050406030204" pitchFamily="18" charset="0"/>
                <a:ea typeface="Cambria" panose="02040503050406030204" pitchFamily="18" charset="0"/>
              </a:rPr>
              <a:t>the position of that point, </a:t>
            </a:r>
            <a:r>
              <a:rPr lang="en-US" b="1" dirty="0">
                <a:latin typeface="Cambria" panose="02040503050406030204" pitchFamily="18" charset="0"/>
                <a:ea typeface="Cambria" panose="02040503050406030204" pitchFamily="18" charset="0"/>
              </a:rPr>
              <a:t>on some specific date</a:t>
            </a:r>
            <a:r>
              <a:rPr lang="en-US" dirty="0">
                <a:latin typeface="Cambria" panose="02040503050406030204" pitchFamily="18" charset="0"/>
                <a:ea typeface="Cambria" panose="02040503050406030204" pitchFamily="18" charset="0"/>
              </a:rPr>
              <a:t>?”</a:t>
            </a:r>
          </a:p>
        </p:txBody>
      </p:sp>
      <p:sp>
        <p:nvSpPr>
          <p:cNvPr id="6" name="TextBox 5"/>
          <p:cNvSpPr txBox="1"/>
          <p:nvPr/>
        </p:nvSpPr>
        <p:spPr>
          <a:xfrm>
            <a:off x="6832546" y="55903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44447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42" presetClass="entr" presetSubtype="0" fill="hold" nodeType="afterEffect">
                                  <p:stCondLst>
                                    <p:cond delay="15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sz="5400" b="1" dirty="0" smtClean="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3733184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956638"/>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sz="5400" b="1" dirty="0">
                <a:uFill>
                  <a:solidFill>
                    <a:srgbClr val="1F497D"/>
                  </a:solidFill>
                </a:uFill>
                <a:latin typeface="Cambria" panose="02040503050406030204" pitchFamily="18" charset="0"/>
                <a:cs typeface="Arial"/>
              </a:rPr>
              <a:t>North </a:t>
            </a:r>
            <a:r>
              <a:rPr sz="5400" b="1" spc="-7" dirty="0">
                <a:uFill>
                  <a:solidFill>
                    <a:srgbClr val="1F497D"/>
                  </a:solidFill>
                </a:uFill>
                <a:latin typeface="Cambria" panose="02040503050406030204" pitchFamily="18" charset="0"/>
                <a:cs typeface="Arial"/>
              </a:rPr>
              <a:t>American </a:t>
            </a:r>
            <a:r>
              <a:rPr sz="5400" b="1" spc="-20" dirty="0">
                <a:uFill>
                  <a:solidFill>
                    <a:srgbClr val="1F497D"/>
                  </a:solidFill>
                </a:uFill>
                <a:latin typeface="Cambria" panose="02040503050406030204" pitchFamily="18" charset="0"/>
                <a:cs typeface="Arial"/>
              </a:rPr>
              <a:t>Terrestrial </a:t>
            </a:r>
            <a:r>
              <a:rPr sz="5400" b="1" spc="-7" dirty="0">
                <a:uFill>
                  <a:solidFill>
                    <a:srgbClr val="1F497D"/>
                  </a:solidFill>
                </a:uFill>
                <a:latin typeface="Cambria" panose="02040503050406030204" pitchFamily="18" charset="0"/>
                <a:cs typeface="Arial"/>
              </a:rPr>
              <a:t>Reference</a:t>
            </a:r>
            <a:r>
              <a:rPr lang="en-US" sz="5400" b="1" spc="-7"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Frame of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smtClean="0">
                <a:solidFill>
                  <a:srgbClr val="C00000"/>
                </a:solidFill>
                <a:uFill>
                  <a:solidFill>
                    <a:srgbClr val="C00000"/>
                  </a:solidFill>
                </a:uFill>
                <a:latin typeface="Cambria" panose="02040503050406030204" pitchFamily="18" charset="0"/>
                <a:cs typeface="Arial Black"/>
              </a:rPr>
              <a:t>NATRF2022</a:t>
            </a:r>
            <a:endParaRPr lang="en-US" sz="6000" b="1" spc="-20" dirty="0" smtClean="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4400" b="1" spc="-20" dirty="0" smtClean="0">
              <a:solidFill>
                <a:srgbClr val="C00000"/>
              </a:solidFill>
              <a:uFill>
                <a:solidFill>
                  <a:srgbClr val="C00000"/>
                </a:solidFill>
              </a:uFill>
              <a:latin typeface="Cambria" panose="02040503050406030204" pitchFamily="18" charset="0"/>
              <a:cs typeface="Arial Black"/>
            </a:endParaRPr>
          </a:p>
        </p:txBody>
      </p:sp>
      <p:sp>
        <p:nvSpPr>
          <p:cNvPr id="3" name="Content Placeholder 2"/>
          <p:cNvSpPr txBox="1">
            <a:spLocks/>
          </p:cNvSpPr>
          <p:nvPr/>
        </p:nvSpPr>
        <p:spPr bwMode="auto">
          <a:xfrm>
            <a:off x="0" y="4699170"/>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i="1" dirty="0" smtClean="0">
                <a:latin typeface="Cambria" panose="02040503050406030204" pitchFamily="18" charset="0"/>
                <a:ea typeface="Cambria" panose="02040503050406030204" pitchFamily="18" charset="0"/>
              </a:rPr>
              <a:t>I will use NATRF2022 as my examples, but same applies for each TRF.</a:t>
            </a:r>
            <a:endParaRPr lang="en-US"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922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Cambria" panose="02040503050406030204" pitchFamily="18" charset="0"/>
                <a:ea typeface="Cambria" panose="02040503050406030204" pitchFamily="18" charset="0"/>
              </a:rPr>
              <a:t>Reference Frame is a more </a:t>
            </a:r>
            <a:r>
              <a:rPr lang="en-US" i="1" dirty="0" smtClean="0">
                <a:latin typeface="Cambria" panose="02040503050406030204" pitchFamily="18" charset="0"/>
                <a:ea typeface="Cambria" panose="02040503050406030204" pitchFamily="18" charset="0"/>
              </a:rPr>
              <a:t>scientifically appropriate</a:t>
            </a:r>
            <a:r>
              <a:rPr lang="en-US" dirty="0" smtClean="0">
                <a:latin typeface="Cambria" panose="02040503050406030204" pitchFamily="18" charset="0"/>
                <a:ea typeface="Cambria" panose="02040503050406030204" pitchFamily="18" charset="0"/>
              </a:rPr>
              <a:t> way of saying “datum”</a:t>
            </a:r>
          </a:p>
          <a:p>
            <a:endParaRPr lang="en-US" dirty="0" smtClean="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could be debated that  “datum” was misused</a:t>
            </a:r>
          </a:p>
          <a:p>
            <a:endParaRPr lang="en-US" dirty="0" smtClean="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y</a:t>
            </a:r>
            <a:r>
              <a:rPr lang="en-US" dirty="0" smtClean="0">
                <a:latin typeface="Cambria" panose="02040503050406030204" pitchFamily="18" charset="0"/>
                <a:ea typeface="Cambria" panose="02040503050406030204" pitchFamily="18" charset="0"/>
              </a:rPr>
              <a:t>ou will continue to see NGS use the phrase “New </a:t>
            </a:r>
            <a:r>
              <a:rPr lang="en-US" dirty="0" err="1" smtClean="0">
                <a:latin typeface="Cambria" panose="02040503050406030204" pitchFamily="18" charset="0"/>
                <a:ea typeface="Cambria" panose="02040503050406030204" pitchFamily="18" charset="0"/>
              </a:rPr>
              <a:t>Datums</a:t>
            </a:r>
            <a:r>
              <a:rPr lang="en-US" dirty="0" smtClean="0">
                <a:latin typeface="Cambria" panose="02040503050406030204" pitchFamily="18" charset="0"/>
                <a:ea typeface="Cambria" panose="02040503050406030204" pitchFamily="18" charset="0"/>
              </a:rPr>
              <a:t>” for 2022</a:t>
            </a: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Frame ≈ Datum</a:t>
            </a:r>
          </a:p>
        </p:txBody>
      </p:sp>
    </p:spTree>
    <p:extLst>
      <p:ext uri="{BB962C8B-B14F-4D97-AF65-F5344CB8AC3E}">
        <p14:creationId xmlns:p14="http://schemas.microsoft.com/office/powerpoint/2010/main" val="211184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386" y="1600204"/>
            <a:ext cx="8762114" cy="4525963"/>
          </a:xfrm>
        </p:spPr>
        <p:txBody>
          <a:bodyPr/>
          <a:lstStyle/>
          <a:p>
            <a:pPr marL="0" indent="0">
              <a:buNone/>
            </a:pPr>
            <a:r>
              <a:rPr lang="en-US" sz="4000" dirty="0">
                <a:latin typeface="Cambria" panose="02040503050406030204" pitchFamily="18" charset="0"/>
                <a:ea typeface="Cambria" panose="02040503050406030204" pitchFamily="18" charset="0"/>
              </a:rPr>
              <a:t>A </a:t>
            </a:r>
            <a:r>
              <a:rPr lang="en-US" sz="4000" dirty="0" smtClean="0">
                <a:latin typeface="Cambria" panose="02040503050406030204" pitchFamily="18" charset="0"/>
                <a:ea typeface="Cambria" panose="02040503050406030204" pitchFamily="18" charset="0"/>
              </a:rPr>
              <a:t>point </a:t>
            </a:r>
            <a:r>
              <a:rPr lang="en-US" sz="4000" dirty="0">
                <a:latin typeface="Cambria" panose="02040503050406030204" pitchFamily="18" charset="0"/>
                <a:ea typeface="Cambria" panose="02040503050406030204" pitchFamily="18" charset="0"/>
              </a:rPr>
              <a:t>of </a:t>
            </a:r>
            <a:r>
              <a:rPr lang="en-US" sz="4000" dirty="0" smtClean="0">
                <a:latin typeface="Cambria" panose="02040503050406030204" pitchFamily="18" charset="0"/>
                <a:ea typeface="Cambria" panose="02040503050406030204" pitchFamily="18" charset="0"/>
              </a:rPr>
              <a:t>view or a ‘frame of reference’.</a:t>
            </a:r>
          </a:p>
          <a:p>
            <a:pPr marL="0" indent="0">
              <a:buNone/>
            </a:pPr>
            <a:endParaRPr lang="en-US" sz="4000" dirty="0">
              <a:latin typeface="Cambria" panose="02040503050406030204" pitchFamily="18" charset="0"/>
              <a:ea typeface="Cambria" panose="02040503050406030204" pitchFamily="18" charset="0"/>
            </a:endParaRPr>
          </a:p>
          <a:p>
            <a:pPr marL="0" indent="0">
              <a:buNone/>
            </a:pPr>
            <a:r>
              <a:rPr lang="en-US" sz="4000" dirty="0" smtClean="0">
                <a:latin typeface="Cambria" panose="02040503050406030204" pitchFamily="18" charset="0"/>
                <a:ea typeface="Cambria" panose="02040503050406030204" pitchFamily="18" charset="0"/>
              </a:rPr>
              <a:t>If </a:t>
            </a:r>
            <a:r>
              <a:rPr lang="en-US" sz="4000" dirty="0">
                <a:latin typeface="Cambria" panose="02040503050406030204" pitchFamily="18" charset="0"/>
                <a:ea typeface="Cambria" panose="02040503050406030204" pitchFamily="18" charset="0"/>
              </a:rPr>
              <a:t>your reference frame is North America, you are standing </a:t>
            </a:r>
            <a:r>
              <a:rPr lang="en-US" sz="4000" dirty="0" smtClean="0">
                <a:latin typeface="Cambria" panose="02040503050406030204" pitchFamily="18" charset="0"/>
                <a:ea typeface="Cambria" panose="02040503050406030204" pitchFamily="18" charset="0"/>
              </a:rPr>
              <a:t>somewhere within </a:t>
            </a:r>
            <a:r>
              <a:rPr lang="en-US" sz="4000" dirty="0">
                <a:latin typeface="Cambria" panose="02040503050406030204" pitchFamily="18" charset="0"/>
                <a:ea typeface="Cambria" panose="02040503050406030204" pitchFamily="18" charset="0"/>
              </a:rPr>
              <a:t>North America, </a:t>
            </a:r>
            <a:r>
              <a:rPr lang="en-US" sz="4000" b="1" dirty="0">
                <a:latin typeface="Cambria" panose="02040503050406030204" pitchFamily="18" charset="0"/>
                <a:ea typeface="Cambria" panose="02040503050406030204" pitchFamily="18" charset="0"/>
              </a:rPr>
              <a:t>seeing how other places </a:t>
            </a:r>
            <a:r>
              <a:rPr lang="en-US" sz="4000" b="1" dirty="0" smtClean="0">
                <a:latin typeface="Cambria" panose="02040503050406030204" pitchFamily="18" charset="0"/>
                <a:ea typeface="Cambria" panose="02040503050406030204" pitchFamily="18" charset="0"/>
              </a:rPr>
              <a:t>move</a:t>
            </a:r>
            <a:r>
              <a:rPr lang="en-US" sz="4000" dirty="0" smtClean="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from your point of view.</a:t>
            </a:r>
            <a:endParaRPr lang="en-US" sz="4000" dirty="0" smtClean="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a:t>
            </a:r>
            <a:r>
              <a:rPr lang="en-US" sz="4800" dirty="0" smtClean="0">
                <a:latin typeface="Cambria" panose="02040503050406030204" pitchFamily="18" charset="0"/>
                <a:ea typeface="Cambria" panose="02040503050406030204" pitchFamily="18" charset="0"/>
              </a:rPr>
              <a:t>Frame Defined</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167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317565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b="1" spc="-7" dirty="0" smtClean="0">
                <a:latin typeface="Cambria" panose="02040503050406030204" pitchFamily="18" charset="0"/>
                <a:ea typeface="Cambria" panose="02040503050406030204" pitchFamily="18" charset="0"/>
                <a:cs typeface="Calibri"/>
              </a:rPr>
              <a:t>develop </a:t>
            </a:r>
            <a:r>
              <a:rPr lang="en-US" sz="3200" b="1" u="sng" dirty="0" smtClean="0">
                <a:latin typeface="Cambria" panose="02040503050406030204" pitchFamily="18" charset="0"/>
                <a:ea typeface="Cambria" panose="02040503050406030204" pitchFamily="18" charset="0"/>
                <a:cs typeface="Calibri"/>
              </a:rPr>
              <a:t>four</a:t>
            </a:r>
            <a:r>
              <a:rPr sz="3200" b="1" u="sng" dirty="0" smtClean="0">
                <a:latin typeface="Cambria" panose="02040503050406030204" pitchFamily="18" charset="0"/>
                <a:ea typeface="Cambria" panose="02040503050406030204" pitchFamily="18" charset="0"/>
                <a:cs typeface="Calibri"/>
              </a:rPr>
              <a:t> </a:t>
            </a:r>
            <a:r>
              <a:rPr lang="en-US" sz="3200" b="1" u="sng" dirty="0" smtClean="0">
                <a:latin typeface="Cambria" panose="02040503050406030204" pitchFamily="18" charset="0"/>
                <a:ea typeface="Cambria" panose="02040503050406030204" pitchFamily="18" charset="0"/>
                <a:cs typeface="Calibri"/>
              </a:rPr>
              <a:t>"</a:t>
            </a:r>
            <a:r>
              <a:rPr sz="3200" b="1" u="sng" spc="-13" dirty="0" smtClean="0">
                <a:latin typeface="Cambria" panose="02040503050406030204" pitchFamily="18" charset="0"/>
                <a:ea typeface="Cambria" panose="02040503050406030204" pitchFamily="18" charset="0"/>
                <a:cs typeface="Calibri"/>
              </a:rPr>
              <a:t>plate-fixed</a:t>
            </a:r>
            <a:r>
              <a:rPr lang="en-US" sz="3200" b="1" u="sng" spc="-13" dirty="0" smtClean="0">
                <a:latin typeface="Cambria" panose="02040503050406030204" pitchFamily="18" charset="0"/>
                <a:ea typeface="Cambria" panose="02040503050406030204" pitchFamily="18" charset="0"/>
                <a:cs typeface="Calibri"/>
              </a:rPr>
              <a:t>" </a:t>
            </a:r>
            <a:r>
              <a:rPr sz="3200" b="1" u="sng" spc="-27" dirty="0" smtClean="0">
                <a:latin typeface="Cambria" panose="02040503050406030204" pitchFamily="18" charset="0"/>
                <a:ea typeface="Cambria" panose="02040503050406030204" pitchFamily="18" charset="0"/>
                <a:cs typeface="Calibri"/>
              </a:rPr>
              <a:t>reference</a:t>
            </a:r>
            <a:r>
              <a:rPr sz="3200" b="1" u="sng" spc="20" dirty="0" smtClean="0">
                <a:latin typeface="Cambria" panose="02040503050406030204" pitchFamily="18" charset="0"/>
                <a:ea typeface="Cambria" panose="02040503050406030204" pitchFamily="18" charset="0"/>
                <a:cs typeface="Calibri"/>
              </a:rPr>
              <a:t> </a:t>
            </a:r>
            <a:r>
              <a:rPr sz="3200" b="1" u="sng" spc="-20" dirty="0" smtClean="0">
                <a:latin typeface="Cambria" panose="02040503050406030204" pitchFamily="18" charset="0"/>
                <a:ea typeface="Cambria" panose="02040503050406030204" pitchFamily="18" charset="0"/>
                <a:cs typeface="Calibri"/>
              </a:rPr>
              <a:t>frames</a:t>
            </a:r>
            <a:endParaRPr sz="3200" b="1"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723169809"/>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a:lnSpc>
                <a:spcPts val="2533"/>
              </a:lnSpc>
              <a:spcBef>
                <a:spcPts val="600"/>
              </a:spcBef>
              <a:spcAft>
                <a:spcPts val="600"/>
              </a:spcAft>
              <a:buSzPct val="100000"/>
              <a:tabLst>
                <a:tab pos="397077" algn="l"/>
                <a:tab pos="397923" algn="l"/>
              </a:tabLst>
            </a:pPr>
            <a:r>
              <a:rPr sz="3000" dirty="0">
                <a:solidFill>
                  <a:srgbClr val="1F497D"/>
                </a:solidFill>
                <a:uFill>
                  <a:solidFill>
                    <a:srgbClr val="1F497D"/>
                  </a:solidFill>
                </a:uFill>
                <a:latin typeface="Cambria" panose="02040503050406030204" pitchFamily="18" charset="0"/>
                <a:cs typeface="Arial"/>
              </a:rPr>
              <a:t>North </a:t>
            </a:r>
            <a:r>
              <a:rPr sz="3000" spc="-7" dirty="0">
                <a:solidFill>
                  <a:srgbClr val="1F497D"/>
                </a:solidFill>
                <a:uFill>
                  <a:solidFill>
                    <a:srgbClr val="1F497D"/>
                  </a:solidFill>
                </a:uFill>
                <a:latin typeface="Cambria" panose="02040503050406030204" pitchFamily="18" charset="0"/>
                <a:cs typeface="Arial"/>
              </a:rPr>
              <a:t>American </a:t>
            </a:r>
            <a:r>
              <a:rPr sz="3000" spc="-20" dirty="0">
                <a:solidFill>
                  <a:srgbClr val="1F497D"/>
                </a:solidFill>
                <a:uFill>
                  <a:solidFill>
                    <a:srgbClr val="1F497D"/>
                  </a:solidFill>
                </a:uFill>
                <a:latin typeface="Cambria" panose="02040503050406030204" pitchFamily="18" charset="0"/>
                <a:cs typeface="Arial"/>
              </a:rPr>
              <a:t>Terrestrial </a:t>
            </a:r>
            <a:r>
              <a:rPr sz="3000" spc="-7" dirty="0">
                <a:solidFill>
                  <a:srgbClr val="1F497D"/>
                </a:solidFill>
                <a:uFill>
                  <a:solidFill>
                    <a:srgbClr val="1F497D"/>
                  </a:solidFill>
                </a:uFill>
                <a:latin typeface="Cambria" panose="02040503050406030204" pitchFamily="18" charset="0"/>
                <a:cs typeface="Arial"/>
              </a:rPr>
              <a:t>Reference Frame of</a:t>
            </a:r>
            <a:r>
              <a:rPr sz="3000" spc="-33" dirty="0">
                <a:solidFill>
                  <a:srgbClr val="1F497D"/>
                </a:solidFill>
                <a:uFill>
                  <a:solidFill>
                    <a:srgbClr val="1F497D"/>
                  </a:solidFill>
                </a:uFill>
                <a:latin typeface="Cambria" panose="02040503050406030204" pitchFamily="18" charset="0"/>
                <a:cs typeface="Arial"/>
              </a:rPr>
              <a:t> </a:t>
            </a:r>
            <a:r>
              <a:rPr sz="3000" spc="-7" dirty="0">
                <a:solidFill>
                  <a:srgbClr val="1F497D"/>
                </a:solidFill>
                <a:uFill>
                  <a:solidFill>
                    <a:srgbClr val="1F497D"/>
                  </a:solidFill>
                </a:u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uFill>
                  <a:solidFill>
                    <a:srgbClr val="C00000"/>
                  </a:solidFill>
                </a:uFill>
                <a:latin typeface="Cambria" panose="02040503050406030204" pitchFamily="18" charset="0"/>
                <a:cs typeface="Arial Black"/>
              </a:rPr>
              <a:t>	</a:t>
            </a:r>
            <a:r>
              <a:rPr sz="3000" spc="-20" dirty="0">
                <a:solidFill>
                  <a:srgbClr val="C00000"/>
                </a:solidFill>
                <a:uFill>
                  <a:solidFill>
                    <a:srgbClr val="C00000"/>
                  </a:solidFill>
                </a:uFill>
                <a:latin typeface="Cambria" panose="02040503050406030204" pitchFamily="18" charset="0"/>
                <a:cs typeface="Arial Black"/>
              </a:rPr>
              <a:t>(NATRF2022)</a:t>
            </a:r>
            <a:endParaRPr lang="en-US" sz="3000" spc="-20" dirty="0">
              <a:solidFill>
                <a:srgbClr val="C00000"/>
              </a:solidFill>
              <a:uFill>
                <a:solidFill>
                  <a:srgbClr val="C00000"/>
                </a:solidFill>
              </a:u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uFill>
                <a:solidFill>
                  <a:srgbClr val="C00000"/>
                </a:solidFill>
              </a:uFill>
              <a:latin typeface="Cambria" panose="02040503050406030204" pitchFamily="18" charset="0"/>
              <a:cs typeface="Arial Black"/>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Pacific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40" dirty="0">
                <a:solidFill>
                  <a:srgbClr val="C00000"/>
                </a:solidFill>
                <a:latin typeface="Cambria" panose="02040503050406030204" pitchFamily="18" charset="0"/>
                <a:cs typeface="Arial Black"/>
              </a:rPr>
              <a:t>	</a:t>
            </a:r>
            <a:r>
              <a:rPr sz="3000" spc="-40" dirty="0">
                <a:solidFill>
                  <a:srgbClr val="C00000"/>
                </a:solidFill>
                <a:latin typeface="Cambria" panose="02040503050406030204" pitchFamily="18" charset="0"/>
                <a:cs typeface="Arial Black"/>
              </a:rPr>
              <a:t>(PATRF2022)</a:t>
            </a:r>
            <a:endParaRPr lang="en-US" sz="3000" spc="-4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4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Caribbean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spc="7"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(CATRF2022)</a:t>
            </a:r>
            <a:endParaRPr lang="en-US" sz="3000" spc="-2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Mariana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of</a:t>
            </a:r>
            <a:r>
              <a:rPr lang="en-US" sz="3000" spc="-7" dirty="0">
                <a:solidFill>
                  <a:srgbClr val="1F497D"/>
                </a:solidFill>
                <a:latin typeface="Cambria" panose="02040503050406030204" pitchFamily="18" charset="0"/>
                <a:cs typeface="Arial"/>
              </a:rPr>
              <a:t> 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(MATRF2022)</a:t>
            </a:r>
            <a:endParaRPr sz="3000" dirty="0">
              <a:latin typeface="Cambria" panose="02040503050406030204" pitchFamily="18" charset="0"/>
              <a:cs typeface="Arial Black"/>
            </a:endParaRPr>
          </a:p>
        </p:txBody>
      </p:sp>
    </p:spTree>
    <p:extLst>
      <p:ext uri="{BB962C8B-B14F-4D97-AF65-F5344CB8AC3E}">
        <p14:creationId xmlns:p14="http://schemas.microsoft.com/office/powerpoint/2010/main" val="345055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521063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50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5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b="1" spc="-20" dirty="0">
                <a:latin typeface="Cambria" panose="02040503050406030204" pitchFamily="18" charset="0"/>
                <a:ea typeface="Cambria" panose="02040503050406030204" pitchFamily="18" charset="0"/>
                <a:cs typeface="Calibri"/>
              </a:rPr>
              <a:t>remove </a:t>
            </a:r>
            <a:r>
              <a:rPr sz="3200" b="1" u="sng" spc="-13" dirty="0">
                <a:latin typeface="Cambria" panose="02040503050406030204" pitchFamily="18" charset="0"/>
                <a:ea typeface="Cambria" panose="02040503050406030204" pitchFamily="18" charset="0"/>
                <a:cs typeface="Calibri"/>
              </a:rPr>
              <a:t>non-geocentricity </a:t>
            </a:r>
            <a:r>
              <a:rPr sz="3200" b="1" u="sng" spc="-7" dirty="0">
                <a:latin typeface="Cambria" panose="02040503050406030204" pitchFamily="18" charset="0"/>
                <a:ea typeface="Cambria" panose="02040503050406030204" pitchFamily="18" charset="0"/>
                <a:cs typeface="Calibri"/>
              </a:rPr>
              <a:t>of </a:t>
            </a:r>
            <a:r>
              <a:rPr sz="3200" b="1" u="sng" spc="-7" dirty="0" smtClean="0">
                <a:latin typeface="Cambria" panose="02040503050406030204" pitchFamily="18" charset="0"/>
                <a:ea typeface="Cambria" panose="02040503050406030204" pitchFamily="18" charset="0"/>
                <a:cs typeface="Calibri"/>
              </a:rPr>
              <a:t>NAD</a:t>
            </a:r>
            <a:r>
              <a:rPr sz="3200" b="1" u="sng" dirty="0" smtClean="0">
                <a:latin typeface="Cambria" panose="02040503050406030204" pitchFamily="18" charset="0"/>
                <a:ea typeface="Cambria" panose="02040503050406030204" pitchFamily="18" charset="0"/>
                <a:cs typeface="Calibri"/>
              </a:rPr>
              <a:t>83</a:t>
            </a:r>
            <a:endParaRPr sz="3200" b="1"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69352397"/>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smtClean="0">
                <a:latin typeface="Cambria" panose="02040503050406030204" pitchFamily="18" charset="0"/>
                <a:cs typeface="Calibri"/>
              </a:rPr>
              <a:t>NAD83</a:t>
            </a:r>
            <a:endParaRPr dirty="0">
              <a:latin typeface="Cambria" panose="02040503050406030204" pitchFamily="18" charset="0"/>
              <a:cs typeface="Calibri"/>
            </a:endParaRPr>
          </a:p>
        </p:txBody>
      </p:sp>
      <p:sp>
        <p:nvSpPr>
          <p:cNvPr id="5" name="Line 3"/>
          <p:cNvSpPr>
            <a:spLocks noChangeShapeType="1"/>
          </p:cNvSpPr>
          <p:nvPr/>
        </p:nvSpPr>
        <p:spPr bwMode="auto">
          <a:xfrm flipV="1">
            <a:off x="2252936" y="1550890"/>
            <a:ext cx="0" cy="3609906"/>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6" name="Line 4"/>
          <p:cNvSpPr>
            <a:spLocks noChangeShapeType="1"/>
          </p:cNvSpPr>
          <p:nvPr/>
        </p:nvSpPr>
        <p:spPr bwMode="auto">
          <a:xfrm>
            <a:off x="2045769" y="4925142"/>
            <a:ext cx="4819251" cy="0"/>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8" name="Line 6"/>
          <p:cNvSpPr>
            <a:spLocks noChangeShapeType="1"/>
          </p:cNvSpPr>
          <p:nvPr/>
        </p:nvSpPr>
        <p:spPr bwMode="auto">
          <a:xfrm flipV="1">
            <a:off x="3079019" y="1315236"/>
            <a:ext cx="0" cy="3609906"/>
          </a:xfrm>
          <a:prstGeom prst="line">
            <a:avLst/>
          </a:prstGeom>
          <a:noFill/>
          <a:ln w="28575">
            <a:solidFill>
              <a:schemeClr val="bg1">
                <a:lumMod val="65000"/>
              </a:schemeClr>
            </a:solidFill>
            <a:round/>
            <a:headEnd/>
            <a:tailEnd type="none" w="med" len="med"/>
          </a:ln>
        </p:spPr>
        <p:txBody>
          <a:bodyPr wrap="none" anchor="ctr"/>
          <a:lstStyle/>
          <a:p>
            <a:endParaRPr lang="en-US"/>
          </a:p>
        </p:txBody>
      </p:sp>
      <p:sp>
        <p:nvSpPr>
          <p:cNvPr id="9" name="Line 7"/>
          <p:cNvSpPr>
            <a:spLocks noChangeShapeType="1"/>
          </p:cNvSpPr>
          <p:nvPr/>
        </p:nvSpPr>
        <p:spPr bwMode="auto">
          <a:xfrm>
            <a:off x="2871853" y="4690783"/>
            <a:ext cx="4820547" cy="0"/>
          </a:xfrm>
          <a:prstGeom prst="line">
            <a:avLst/>
          </a:prstGeom>
          <a:noFill/>
          <a:ln w="28575">
            <a:solidFill>
              <a:schemeClr val="bg1">
                <a:lumMod val="65000"/>
              </a:schemeClr>
            </a:solidFill>
            <a:round/>
            <a:headEnd/>
            <a:tailEnd type="none" w="med" len="med"/>
          </a:ln>
        </p:spPr>
        <p:txBody>
          <a:bodyPr wrap="none" anchor="ctr"/>
          <a:lstStyle/>
          <a:p>
            <a:endParaRPr lang="en-US"/>
          </a:p>
        </p:txBody>
      </p:sp>
      <p:cxnSp>
        <p:nvCxnSpPr>
          <p:cNvPr id="11" name="AutoShape 9"/>
          <p:cNvCxnSpPr>
            <a:cxnSpLocks noChangeShapeType="1"/>
            <a:stCxn id="7" idx="2"/>
            <a:endCxn id="10" idx="2"/>
          </p:cNvCxnSpPr>
          <p:nvPr/>
        </p:nvCxnSpPr>
        <p:spPr bwMode="auto">
          <a:xfrm flipV="1">
            <a:off x="2252938" y="4702438"/>
            <a:ext cx="826083" cy="234359"/>
          </a:xfrm>
          <a:prstGeom prst="straightConnector1">
            <a:avLst/>
          </a:prstGeom>
          <a:noFill/>
          <a:ln w="44450" cmpd="sng">
            <a:solidFill>
              <a:srgbClr val="F6AB16"/>
            </a:solidFill>
            <a:prstDash val="solid"/>
            <a:round/>
            <a:headEnd type="triangle" w="lg" len="med"/>
            <a:tailEnd type="triangle" w="lg" len="med"/>
          </a:ln>
        </p:spPr>
      </p:cxnSp>
      <p:sp>
        <p:nvSpPr>
          <p:cNvPr id="13" name="Line 11"/>
          <p:cNvSpPr>
            <a:spLocks noChangeShapeType="1"/>
          </p:cNvSpPr>
          <p:nvPr/>
        </p:nvSpPr>
        <p:spPr bwMode="auto">
          <a:xfrm flipV="1">
            <a:off x="6148926" y="1642821"/>
            <a:ext cx="510219" cy="795042"/>
          </a:xfrm>
          <a:prstGeom prst="line">
            <a:avLst/>
          </a:prstGeom>
          <a:noFill/>
          <a:ln w="28575">
            <a:solidFill>
              <a:schemeClr val="bg1">
                <a:lumMod val="50000"/>
              </a:schemeClr>
            </a:solidFill>
            <a:round/>
            <a:headEnd/>
            <a:tailEnd/>
          </a:ln>
        </p:spPr>
        <p:txBody>
          <a:bodyPr wrap="none" anchor="ctr"/>
          <a:lstStyle/>
          <a:p>
            <a:endParaRPr lang="en-US"/>
          </a:p>
        </p:txBody>
      </p:sp>
      <p:sp>
        <p:nvSpPr>
          <p:cNvPr id="14" name="Freeform 12"/>
          <p:cNvSpPr>
            <a:spLocks/>
          </p:cNvSpPr>
          <p:nvPr/>
        </p:nvSpPr>
        <p:spPr bwMode="auto">
          <a:xfrm>
            <a:off x="5716532" y="278247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endParaRPr lang="en-US"/>
          </a:p>
        </p:txBody>
      </p:sp>
      <p:sp>
        <p:nvSpPr>
          <p:cNvPr id="15" name="Freeform 13"/>
          <p:cNvSpPr>
            <a:spLocks/>
          </p:cNvSpPr>
          <p:nvPr/>
        </p:nvSpPr>
        <p:spPr bwMode="auto">
          <a:xfrm>
            <a:off x="6233158" y="2325183"/>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endParaRPr lang="en-US"/>
          </a:p>
        </p:txBody>
      </p:sp>
      <p:sp>
        <p:nvSpPr>
          <p:cNvPr id="16" name="Freeform 14"/>
          <p:cNvSpPr>
            <a:spLocks/>
          </p:cNvSpPr>
          <p:nvPr/>
        </p:nvSpPr>
        <p:spPr bwMode="auto">
          <a:xfrm>
            <a:off x="5631075" y="1439539"/>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endParaRPr lang="en-US"/>
          </a:p>
        </p:txBody>
      </p:sp>
      <p:sp>
        <p:nvSpPr>
          <p:cNvPr id="18" name="Text Box 16"/>
          <p:cNvSpPr txBox="1">
            <a:spLocks noChangeArrowheads="1"/>
          </p:cNvSpPr>
          <p:nvPr/>
        </p:nvSpPr>
        <p:spPr bwMode="auto">
          <a:xfrm>
            <a:off x="2618492" y="5366716"/>
            <a:ext cx="1936814" cy="461665"/>
          </a:xfrm>
          <a:prstGeom prst="rect">
            <a:avLst/>
          </a:prstGeom>
          <a:noFill/>
          <a:ln w="19050">
            <a:noFill/>
            <a:miter lim="800000"/>
            <a:headEnd/>
            <a:tailEnd/>
          </a:ln>
        </p:spPr>
        <p:txBody>
          <a:bodyPr wrap="square" anchor="ctr">
            <a:spAutoFit/>
          </a:bodyPr>
          <a:lstStyle/>
          <a:p>
            <a:pPr algn="ctr" eaLnBrk="0" hangingPunct="0"/>
            <a:r>
              <a:rPr lang="en-US" sz="2400" b="1" dirty="0" smtClean="0">
                <a:latin typeface="Times New Roman" pitchFamily="18" charset="0"/>
                <a:cs typeface="Times New Roman" pitchFamily="18" charset="0"/>
              </a:rPr>
              <a:t>~2.2 </a:t>
            </a:r>
            <a:r>
              <a:rPr lang="en-US" sz="2400" b="1" dirty="0">
                <a:latin typeface="Times New Roman" pitchFamily="18" charset="0"/>
                <a:cs typeface="Times New Roman" pitchFamily="18" charset="0"/>
              </a:rPr>
              <a:t>meters</a:t>
            </a:r>
          </a:p>
        </p:txBody>
      </p:sp>
      <p:sp>
        <p:nvSpPr>
          <p:cNvPr id="19" name="Text Box 17"/>
          <p:cNvSpPr txBox="1">
            <a:spLocks noChangeArrowheads="1"/>
          </p:cNvSpPr>
          <p:nvPr/>
        </p:nvSpPr>
        <p:spPr bwMode="auto">
          <a:xfrm>
            <a:off x="542512" y="3901599"/>
            <a:ext cx="998991" cy="707886"/>
          </a:xfrm>
          <a:prstGeom prst="rect">
            <a:avLst/>
          </a:prstGeom>
          <a:noFill/>
          <a:ln w="19050">
            <a:noFill/>
            <a:miter lim="800000"/>
            <a:headEnd/>
            <a:tailEnd/>
          </a:ln>
        </p:spPr>
        <p:txBody>
          <a:bodyPr wrap="none" anchor="ctr">
            <a:spAutoFit/>
          </a:bodyPr>
          <a:lstStyle/>
          <a:p>
            <a:pPr algn="ctr" eaLnBrk="0" hangingPunct="0"/>
            <a:r>
              <a:rPr lang="en-US" sz="2000" b="1" dirty="0" smtClean="0">
                <a:solidFill>
                  <a:srgbClr val="FF0000"/>
                </a:solidFill>
                <a:latin typeface="Times New Roman" pitchFamily="18" charset="0"/>
                <a:cs typeface="Times New Roman" pitchFamily="18" charset="0"/>
              </a:rPr>
              <a:t>NAD83</a:t>
            </a:r>
          </a:p>
          <a:p>
            <a:pPr algn="ctr" eaLnBrk="0" hangingPunct="0"/>
            <a:r>
              <a:rPr lang="en-US" sz="2000" b="1" dirty="0" smtClean="0">
                <a:latin typeface="Times New Roman" pitchFamily="18" charset="0"/>
                <a:cs typeface="Times New Roman" pitchFamily="18" charset="0"/>
              </a:rPr>
              <a:t>origin</a:t>
            </a:r>
            <a:endParaRPr lang="en-US" sz="2000" b="1" dirty="0">
              <a:latin typeface="Times New Roman" pitchFamily="18" charset="0"/>
              <a:cs typeface="Times New Roman" pitchFamily="18" charset="0"/>
            </a:endParaRPr>
          </a:p>
        </p:txBody>
      </p:sp>
      <p:sp>
        <p:nvSpPr>
          <p:cNvPr id="21" name="Text Box 19"/>
          <p:cNvSpPr txBox="1">
            <a:spLocks noChangeArrowheads="1"/>
          </p:cNvSpPr>
          <p:nvPr/>
        </p:nvSpPr>
        <p:spPr bwMode="auto">
          <a:xfrm>
            <a:off x="3649408" y="3901599"/>
            <a:ext cx="1317950" cy="707886"/>
          </a:xfrm>
          <a:prstGeom prst="rect">
            <a:avLst/>
          </a:prstGeom>
          <a:noFill/>
          <a:ln w="19050">
            <a:noFill/>
            <a:miter lim="800000"/>
            <a:headEnd/>
            <a:tailEnd/>
          </a:ln>
        </p:spPr>
        <p:txBody>
          <a:bodyPr wrap="square" anchor="ctr">
            <a:spAutoFit/>
          </a:bodyPr>
          <a:lstStyle/>
          <a:p>
            <a:pPr algn="ctr" eaLnBrk="0" hangingPunct="0"/>
            <a:r>
              <a:rPr lang="en-US" sz="2000" b="1" dirty="0" smtClean="0">
                <a:solidFill>
                  <a:srgbClr val="00B0F0"/>
                </a:solidFill>
                <a:latin typeface="Times New Roman" pitchFamily="18" charset="0"/>
                <a:cs typeface="Times New Roman" pitchFamily="18" charset="0"/>
              </a:rPr>
              <a:t>ITRF2014</a:t>
            </a:r>
            <a:endParaRPr lang="en-US" sz="2000" b="1" dirty="0">
              <a:solidFill>
                <a:srgbClr val="00B0F0"/>
              </a:solidFill>
              <a:latin typeface="Times New Roman" pitchFamily="18" charset="0"/>
              <a:cs typeface="Times New Roman" pitchFamily="18" charset="0"/>
            </a:endParaRPr>
          </a:p>
          <a:p>
            <a:pPr algn="ctr" eaLnBrk="0" hangingPunct="0"/>
            <a:r>
              <a:rPr lang="en-US" sz="2000" b="1" dirty="0">
                <a:latin typeface="Times New Roman" pitchFamily="18" charset="0"/>
                <a:cs typeface="Times New Roman" pitchFamily="18" charset="0"/>
              </a:rPr>
              <a:t>origin</a:t>
            </a:r>
          </a:p>
        </p:txBody>
      </p:sp>
      <p:sp>
        <p:nvSpPr>
          <p:cNvPr id="23" name="Line 21"/>
          <p:cNvSpPr>
            <a:spLocks noChangeShapeType="1"/>
          </p:cNvSpPr>
          <p:nvPr/>
        </p:nvSpPr>
        <p:spPr bwMode="auto">
          <a:xfrm>
            <a:off x="1490408" y="4243644"/>
            <a:ext cx="683590" cy="631716"/>
          </a:xfrm>
          <a:prstGeom prst="line">
            <a:avLst/>
          </a:prstGeom>
          <a:noFill/>
          <a:ln w="38100">
            <a:solidFill>
              <a:srgbClr val="FF0000"/>
            </a:solidFill>
            <a:round/>
            <a:headEnd/>
            <a:tailEnd type="triangle" w="lg" len="lg"/>
          </a:ln>
        </p:spPr>
        <p:txBody>
          <a:bodyPr wrap="none" anchor="ctr"/>
          <a:lstStyle/>
          <a:p>
            <a:endParaRPr lang="en-US"/>
          </a:p>
        </p:txBody>
      </p:sp>
      <p:sp>
        <p:nvSpPr>
          <p:cNvPr id="24" name="Line 22"/>
          <p:cNvSpPr>
            <a:spLocks noChangeShapeType="1"/>
          </p:cNvSpPr>
          <p:nvPr/>
        </p:nvSpPr>
        <p:spPr bwMode="auto">
          <a:xfrm flipH="1">
            <a:off x="3157186" y="4225632"/>
            <a:ext cx="492222" cy="388404"/>
          </a:xfrm>
          <a:prstGeom prst="line">
            <a:avLst/>
          </a:prstGeom>
          <a:noFill/>
          <a:ln w="38100">
            <a:solidFill>
              <a:srgbClr val="00B0F0"/>
            </a:solidFill>
            <a:round/>
            <a:headEnd/>
            <a:tailEnd type="triangle" w="lg" len="lg"/>
          </a:ln>
        </p:spPr>
        <p:txBody>
          <a:bodyPr wrap="none" anchor="ctr"/>
          <a:lstStyle/>
          <a:p>
            <a:endParaRPr lang="en-US"/>
          </a:p>
        </p:txBody>
      </p:sp>
      <p:sp>
        <p:nvSpPr>
          <p:cNvPr id="25" name="Text Box 23"/>
          <p:cNvSpPr txBox="1">
            <a:spLocks noChangeArrowheads="1"/>
          </p:cNvSpPr>
          <p:nvPr/>
        </p:nvSpPr>
        <p:spPr bwMode="auto">
          <a:xfrm>
            <a:off x="7365611" y="1021138"/>
            <a:ext cx="1024639" cy="707886"/>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Earth’s</a:t>
            </a:r>
          </a:p>
          <a:p>
            <a:pPr algn="ctr" eaLnBrk="0" hangingPunct="0"/>
            <a:r>
              <a:rPr lang="en-US" sz="2000" b="1" dirty="0" smtClean="0">
                <a:latin typeface="Times New Roman" pitchFamily="18" charset="0"/>
                <a:cs typeface="Times New Roman" pitchFamily="18" charset="0"/>
              </a:rPr>
              <a:t>Surface</a:t>
            </a:r>
            <a:endParaRPr lang="en-US" sz="2000" b="1" dirty="0">
              <a:latin typeface="Times New Roman" pitchFamily="18" charset="0"/>
              <a:cs typeface="Times New Roman" pitchFamily="18" charset="0"/>
            </a:endParaRPr>
          </a:p>
        </p:txBody>
      </p:sp>
      <p:sp>
        <p:nvSpPr>
          <p:cNvPr id="27" name="Text Box 25"/>
          <p:cNvSpPr txBox="1">
            <a:spLocks noChangeArrowheads="1"/>
          </p:cNvSpPr>
          <p:nvPr/>
        </p:nvSpPr>
        <p:spPr bwMode="auto">
          <a:xfrm>
            <a:off x="5351397" y="2181684"/>
            <a:ext cx="561372" cy="461665"/>
          </a:xfrm>
          <a:prstGeom prst="rect">
            <a:avLst/>
          </a:prstGeom>
          <a:noFill/>
          <a:ln w="19050">
            <a:noFill/>
            <a:miter lim="800000"/>
            <a:headEnd/>
            <a:tailEnd/>
          </a:ln>
        </p:spPr>
        <p:txBody>
          <a:bodyPr wrap="none" anchor="ctr">
            <a:spAutoFit/>
          </a:bodyPr>
          <a:lstStyle/>
          <a:p>
            <a:pPr algn="ctr" eaLnBrk="0" hangingPunct="0"/>
            <a:r>
              <a:rPr lang="en-US" sz="2400" b="1" dirty="0">
                <a:latin typeface="Times New Roman" pitchFamily="18" charset="0"/>
                <a:cs typeface="Times New Roman" pitchFamily="18" charset="0"/>
              </a:rPr>
              <a:t>h</a:t>
            </a:r>
            <a:r>
              <a:rPr lang="en-US" sz="2400" b="1" baseline="-25000" dirty="0">
                <a:latin typeface="Times New Roman" pitchFamily="18" charset="0"/>
                <a:cs typeface="Times New Roman" pitchFamily="18" charset="0"/>
              </a:rPr>
              <a:t>83</a:t>
            </a:r>
            <a:endParaRPr lang="en-US" sz="2400" b="1" dirty="0">
              <a:latin typeface="Times New Roman" pitchFamily="18" charset="0"/>
              <a:cs typeface="Times New Roman" pitchFamily="18" charset="0"/>
            </a:endParaRPr>
          </a:p>
        </p:txBody>
      </p:sp>
      <p:sp>
        <p:nvSpPr>
          <p:cNvPr id="28" name="Text Box 26"/>
          <p:cNvSpPr txBox="1">
            <a:spLocks noChangeArrowheads="1"/>
          </p:cNvSpPr>
          <p:nvPr/>
        </p:nvSpPr>
        <p:spPr bwMode="auto">
          <a:xfrm>
            <a:off x="6345327" y="1952860"/>
            <a:ext cx="561372" cy="461665"/>
          </a:xfrm>
          <a:prstGeom prst="rect">
            <a:avLst/>
          </a:prstGeom>
          <a:noFill/>
          <a:ln w="19050">
            <a:noFill/>
            <a:miter lim="800000"/>
            <a:headEnd/>
            <a:tailEnd/>
          </a:ln>
        </p:spPr>
        <p:txBody>
          <a:bodyPr wrap="none" anchor="ctr">
            <a:spAutoFit/>
          </a:bodyPr>
          <a:lstStyle/>
          <a:p>
            <a:pPr algn="ctr" eaLnBrk="0" hangingPunct="0"/>
            <a:r>
              <a:rPr lang="en-US" sz="2400" b="1" dirty="0" smtClean="0">
                <a:latin typeface="Times New Roman" pitchFamily="18" charset="0"/>
                <a:cs typeface="Times New Roman" pitchFamily="18" charset="0"/>
              </a:rPr>
              <a:t>h</a:t>
            </a:r>
            <a:r>
              <a:rPr lang="en-US" sz="2400" b="1" baseline="-25000" dirty="0" smtClean="0">
                <a:latin typeface="Times New Roman" pitchFamily="18" charset="0"/>
                <a:cs typeface="Times New Roman" pitchFamily="18" charset="0"/>
              </a:rPr>
              <a:t>14</a:t>
            </a:r>
            <a:endParaRPr lang="en-US" sz="2400" b="1" dirty="0">
              <a:latin typeface="Times New Roman" pitchFamily="18" charset="0"/>
              <a:cs typeface="Times New Roman" pitchFamily="18" charset="0"/>
            </a:endParaRPr>
          </a:p>
        </p:txBody>
      </p:sp>
      <p:sp>
        <p:nvSpPr>
          <p:cNvPr id="31" name="Text Box 19"/>
          <p:cNvSpPr txBox="1">
            <a:spLocks noChangeArrowheads="1"/>
          </p:cNvSpPr>
          <p:nvPr/>
        </p:nvSpPr>
        <p:spPr bwMode="auto">
          <a:xfrm>
            <a:off x="6645323" y="5470431"/>
            <a:ext cx="1093569" cy="707886"/>
          </a:xfrm>
          <a:prstGeom prst="rect">
            <a:avLst/>
          </a:prstGeom>
          <a:noFill/>
          <a:ln w="19050">
            <a:noFill/>
            <a:miter lim="800000"/>
            <a:headEnd/>
            <a:tailEnd/>
          </a:ln>
        </p:spPr>
        <p:txBody>
          <a:bodyPr wrap="none" anchor="ctr">
            <a:spAutoFit/>
          </a:bodyPr>
          <a:lstStyle/>
          <a:p>
            <a:pPr algn="ctr" eaLnBrk="0" hangingPunct="0"/>
            <a:r>
              <a:rPr lang="en-US" sz="2000" b="1" dirty="0">
                <a:latin typeface="Times New Roman" pitchFamily="18" charset="0"/>
                <a:cs typeface="Times New Roman" pitchFamily="18" charset="0"/>
              </a:rPr>
              <a:t>GRS80</a:t>
            </a:r>
          </a:p>
          <a:p>
            <a:pPr algn="ctr" eaLnBrk="0" hangingPunct="0"/>
            <a:r>
              <a:rPr lang="en-US" sz="2000" b="1" dirty="0">
                <a:latin typeface="Times New Roman" pitchFamily="18" charset="0"/>
                <a:cs typeface="Times New Roman" pitchFamily="18" charset="0"/>
              </a:rPr>
              <a:t>ellipsoid</a:t>
            </a:r>
          </a:p>
        </p:txBody>
      </p:sp>
      <p:sp>
        <p:nvSpPr>
          <p:cNvPr id="32" name="Line 21"/>
          <p:cNvSpPr>
            <a:spLocks noChangeShapeType="1"/>
          </p:cNvSpPr>
          <p:nvPr/>
        </p:nvSpPr>
        <p:spPr bwMode="auto">
          <a:xfrm flipH="1" flipV="1">
            <a:off x="6704462" y="4974925"/>
            <a:ext cx="357862" cy="544772"/>
          </a:xfrm>
          <a:prstGeom prst="line">
            <a:avLst/>
          </a:prstGeom>
          <a:noFill/>
          <a:ln w="19050">
            <a:solidFill>
              <a:schemeClr val="tx1"/>
            </a:solidFill>
            <a:round/>
            <a:headEnd w="lg" len="med"/>
            <a:tailEnd type="triangle" w="lg" len="med"/>
          </a:ln>
        </p:spPr>
        <p:txBody>
          <a:bodyPr wrap="none" anchor="ctr"/>
          <a:lstStyle/>
          <a:p>
            <a:endParaRPr lang="en-US"/>
          </a:p>
        </p:txBody>
      </p:sp>
      <p:sp>
        <p:nvSpPr>
          <p:cNvPr id="33" name="Line 21"/>
          <p:cNvSpPr>
            <a:spLocks noChangeShapeType="1"/>
          </p:cNvSpPr>
          <p:nvPr/>
        </p:nvSpPr>
        <p:spPr bwMode="auto">
          <a:xfrm flipV="1">
            <a:off x="7244396" y="4738587"/>
            <a:ext cx="242430" cy="781110"/>
          </a:xfrm>
          <a:prstGeom prst="line">
            <a:avLst/>
          </a:prstGeom>
          <a:noFill/>
          <a:ln w="19050">
            <a:solidFill>
              <a:schemeClr val="tx1"/>
            </a:solidFill>
            <a:round/>
            <a:headEnd w="lg" len="med"/>
            <a:tailEnd type="triangle" w="lg" len="med"/>
          </a:ln>
        </p:spPr>
        <p:txBody>
          <a:bodyPr wrap="none" anchor="ctr"/>
          <a:lstStyle/>
          <a:p>
            <a:endParaRPr lang="en-US"/>
          </a:p>
        </p:txBody>
      </p:sp>
      <p:sp>
        <p:nvSpPr>
          <p:cNvPr id="29" name="Line 22"/>
          <p:cNvSpPr>
            <a:spLocks noChangeShapeType="1"/>
          </p:cNvSpPr>
          <p:nvPr/>
        </p:nvSpPr>
        <p:spPr bwMode="auto">
          <a:xfrm flipH="1">
            <a:off x="6965202" y="1427885"/>
            <a:ext cx="418005" cy="398796"/>
          </a:xfrm>
          <a:prstGeom prst="line">
            <a:avLst/>
          </a:prstGeom>
          <a:noFill/>
          <a:ln w="38100">
            <a:solidFill>
              <a:srgbClr val="00B050"/>
            </a:solidFill>
            <a:round/>
            <a:headEnd/>
            <a:tailEnd type="triangle" w="lg" len="med"/>
          </a:ln>
        </p:spPr>
        <p:txBody>
          <a:bodyPr wrap="none" anchor="ctr"/>
          <a:lstStyle/>
          <a:p>
            <a:endParaRPr lang="en-US"/>
          </a:p>
        </p:txBody>
      </p:sp>
      <p:sp>
        <p:nvSpPr>
          <p:cNvPr id="10" name="Arc 8"/>
          <p:cNvSpPr>
            <a:spLocks/>
          </p:cNvSpPr>
          <p:nvPr/>
        </p:nvSpPr>
        <p:spPr bwMode="auto">
          <a:xfrm>
            <a:off x="3079019" y="1550890"/>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endParaRPr lang="en-US"/>
          </a:p>
        </p:txBody>
      </p:sp>
      <p:sp>
        <p:nvSpPr>
          <p:cNvPr id="12" name="Line 10"/>
          <p:cNvSpPr>
            <a:spLocks noChangeShapeType="1"/>
          </p:cNvSpPr>
          <p:nvPr/>
        </p:nvSpPr>
        <p:spPr bwMode="auto">
          <a:xfrm flipV="1">
            <a:off x="5615527" y="1642821"/>
            <a:ext cx="1043619" cy="1252242"/>
          </a:xfrm>
          <a:prstGeom prst="line">
            <a:avLst/>
          </a:prstGeom>
          <a:noFill/>
          <a:ln w="28575">
            <a:solidFill>
              <a:schemeClr val="bg1">
                <a:lumMod val="50000"/>
              </a:schemeClr>
            </a:solidFill>
            <a:round/>
            <a:headEnd/>
            <a:tailEnd type="none" w="med" len="med"/>
          </a:ln>
        </p:spPr>
        <p:txBody>
          <a:bodyPr wrap="none" anchor="ctr"/>
          <a:lstStyle/>
          <a:p>
            <a:endParaRPr lang="en-US"/>
          </a:p>
        </p:txBody>
      </p:sp>
      <p:sp>
        <p:nvSpPr>
          <p:cNvPr id="7" name="Arc 5"/>
          <p:cNvSpPr>
            <a:spLocks/>
          </p:cNvSpPr>
          <p:nvPr/>
        </p:nvSpPr>
        <p:spPr bwMode="auto">
          <a:xfrm>
            <a:off x="2252936" y="1786545"/>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endParaRPr lang="en-US"/>
          </a:p>
        </p:txBody>
      </p:sp>
      <p:sp>
        <p:nvSpPr>
          <p:cNvPr id="30" name="Line 21"/>
          <p:cNvSpPr>
            <a:spLocks noChangeShapeType="1"/>
          </p:cNvSpPr>
          <p:nvPr/>
        </p:nvSpPr>
        <p:spPr bwMode="auto">
          <a:xfrm flipH="1" flipV="1">
            <a:off x="2706500" y="4863253"/>
            <a:ext cx="357862" cy="544772"/>
          </a:xfrm>
          <a:prstGeom prst="line">
            <a:avLst/>
          </a:prstGeom>
          <a:noFill/>
          <a:ln w="19050">
            <a:solidFill>
              <a:schemeClr val="tx1"/>
            </a:solidFill>
            <a:round/>
            <a:headEnd/>
            <a:tailEnd type="triangle" w="lg" len="med"/>
          </a:ln>
        </p:spPr>
        <p:txBody>
          <a:bodyPr wrap="none" anchor="ctr"/>
          <a:lstStyle/>
          <a:p>
            <a:endParaRPr lang="en-US"/>
          </a:p>
        </p:txBody>
      </p:sp>
      <p:sp>
        <p:nvSpPr>
          <p:cNvPr id="3" name="Flowchart: Connector 2"/>
          <p:cNvSpPr/>
          <p:nvPr/>
        </p:nvSpPr>
        <p:spPr>
          <a:xfrm>
            <a:off x="6600753" y="1549765"/>
            <a:ext cx="137160" cy="137160"/>
          </a:xfrm>
          <a:prstGeom prst="flowChartConnector">
            <a:avLst/>
          </a:prstGeom>
          <a:solidFill>
            <a:schemeClr val="accent2">
              <a:lumMod val="75000"/>
            </a:schemeClr>
          </a:solidFill>
          <a:ln>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775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3961"/>
            <a:ext cx="9144001" cy="1272939"/>
          </a:xfrm>
        </p:spPr>
        <p:txBody>
          <a:bodyPr/>
          <a:lstStyle/>
          <a:p>
            <a:r>
              <a:rPr lang="en-US" sz="4000" dirty="0">
                <a:latin typeface="Cambria" panose="02040503050406030204" pitchFamily="18" charset="0"/>
                <a:ea typeface="Cambria" panose="02040503050406030204" pitchFamily="18" charset="0"/>
              </a:rPr>
              <a:t>Geometric </a:t>
            </a:r>
            <a:r>
              <a:rPr lang="en-US" sz="4000" dirty="0" smtClean="0">
                <a:latin typeface="Cambria" panose="02040503050406030204" pitchFamily="18" charset="0"/>
                <a:ea typeface="Cambria" panose="02040503050406030204" pitchFamily="18" charset="0"/>
              </a:rPr>
              <a:t>change </a:t>
            </a:r>
            <a:r>
              <a:rPr lang="en-US" sz="4000" dirty="0">
                <a:latin typeface="Cambria" panose="02040503050406030204" pitchFamily="18" charset="0"/>
                <a:ea typeface="Cambria" panose="02040503050406030204" pitchFamily="18" charset="0"/>
              </a:rPr>
              <a:t>due to </a:t>
            </a:r>
            <a:r>
              <a:rPr lang="en-US" sz="4000" dirty="0" smtClean="0">
                <a:latin typeface="Cambria" panose="02040503050406030204" pitchFamily="18" charset="0"/>
                <a:ea typeface="Cambria" panose="02040503050406030204" pitchFamily="18" charset="0"/>
              </a:rPr>
              <a:t/>
            </a:r>
            <a:br>
              <a:rPr lang="en-US" sz="4000" dirty="0" smtClean="0">
                <a:latin typeface="Cambria" panose="02040503050406030204" pitchFamily="18" charset="0"/>
                <a:ea typeface="Cambria" panose="02040503050406030204" pitchFamily="18" charset="0"/>
              </a:rPr>
            </a:br>
            <a:r>
              <a:rPr lang="en-US" sz="4000" dirty="0" smtClean="0">
                <a:latin typeface="Cambria" panose="02040503050406030204" pitchFamily="18" charset="0"/>
                <a:ea typeface="Cambria" panose="02040503050406030204" pitchFamily="18" charset="0"/>
              </a:rPr>
              <a:t>ellipsoid </a:t>
            </a:r>
            <a:r>
              <a:rPr lang="en-US" sz="4000" dirty="0">
                <a:latin typeface="Cambria" panose="02040503050406030204" pitchFamily="18" charset="0"/>
                <a:ea typeface="Cambria" panose="02040503050406030204" pitchFamily="18" charset="0"/>
              </a:rPr>
              <a:t>non-</a:t>
            </a:r>
            <a:r>
              <a:rPr lang="en-US" sz="4000" dirty="0" err="1">
                <a:latin typeface="Cambria" panose="02040503050406030204" pitchFamily="18" charset="0"/>
                <a:ea typeface="Cambria" panose="02040503050406030204" pitchFamily="18" charset="0"/>
              </a:rPr>
              <a:t>geocentricity</a:t>
            </a:r>
            <a:endParaRPr lang="en-US" sz="4000" dirty="0">
              <a:latin typeface="Cambria" panose="02040503050406030204" pitchFamily="18" charset="0"/>
              <a:ea typeface="Cambria" panose="02040503050406030204"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294"/>
          <a:stretch/>
        </p:blipFill>
        <p:spPr>
          <a:xfrm>
            <a:off x="48342" y="1863344"/>
            <a:ext cx="4508070" cy="3018593"/>
          </a:xfrm>
          <a:ln w="15875">
            <a:noFill/>
          </a:ln>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485"/>
          <a:stretch/>
        </p:blipFill>
        <p:spPr>
          <a:xfrm>
            <a:off x="4664155" y="1863344"/>
            <a:ext cx="4427967" cy="2958910"/>
          </a:xfrm>
          <a:prstGeom prst="rect">
            <a:avLst/>
          </a:prstGeom>
          <a:ln w="15875">
            <a:noFill/>
          </a:ln>
          <a:effectLst/>
        </p:spPr>
      </p:pic>
      <p:sp>
        <p:nvSpPr>
          <p:cNvPr id="11" name="Rectangle 10"/>
          <p:cNvSpPr/>
          <p:nvPr/>
        </p:nvSpPr>
        <p:spPr>
          <a:xfrm>
            <a:off x="48342" y="1863344"/>
            <a:ext cx="4508070"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69092" y="1863343"/>
            <a:ext cx="4433041"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bwMode="auto">
          <a:xfrm>
            <a:off x="48342" y="4982638"/>
            <a:ext cx="4508070"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latin typeface="Cambria" panose="02040503050406030204" pitchFamily="18" charset="0"/>
                <a:ea typeface="Cambria" panose="02040503050406030204" pitchFamily="18" charset="0"/>
              </a:rPr>
              <a:t>Horizontal (</a:t>
            </a:r>
            <a:r>
              <a:rPr lang="en-US" sz="3200" dirty="0" err="1" smtClean="0">
                <a:latin typeface="Cambria" panose="02040503050406030204" pitchFamily="18" charset="0"/>
                <a:ea typeface="Cambria" panose="02040503050406030204" pitchFamily="18" charset="0"/>
              </a:rPr>
              <a:t>Lat</a:t>
            </a:r>
            <a:r>
              <a:rPr lang="en-US" sz="3200" dirty="0" smtClean="0">
                <a:latin typeface="Cambria" panose="02040503050406030204" pitchFamily="18" charset="0"/>
                <a:ea typeface="Cambria" panose="02040503050406030204" pitchFamily="18" charset="0"/>
              </a:rPr>
              <a:t>, Lon)</a:t>
            </a:r>
            <a:endParaRPr lang="en-US" sz="3200" dirty="0">
              <a:latin typeface="Cambria" panose="02040503050406030204" pitchFamily="18" charset="0"/>
              <a:ea typeface="Cambria" panose="02040503050406030204" pitchFamily="18" charset="0"/>
            </a:endParaRPr>
          </a:p>
        </p:txBody>
      </p:sp>
      <p:sp>
        <p:nvSpPr>
          <p:cNvPr id="14" name="Title 1"/>
          <p:cNvSpPr txBox="1">
            <a:spLocks/>
          </p:cNvSpPr>
          <p:nvPr/>
        </p:nvSpPr>
        <p:spPr bwMode="auto">
          <a:xfrm>
            <a:off x="4664155" y="4982638"/>
            <a:ext cx="4427967"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latin typeface="Cambria" panose="02040503050406030204" pitchFamily="18" charset="0"/>
                <a:ea typeface="Cambria" panose="02040503050406030204" pitchFamily="18" charset="0"/>
              </a:rPr>
              <a:t>Ellipsoidal (h)</a:t>
            </a:r>
            <a:endParaRPr lang="en-US" sz="3200" dirty="0">
              <a:latin typeface="Cambria" panose="02040503050406030204" pitchFamily="18" charset="0"/>
              <a:ea typeface="Cambria" panose="02040503050406030204" pitchFamily="18" charset="0"/>
            </a:endParaRPr>
          </a:p>
        </p:txBody>
      </p:sp>
      <p:sp>
        <p:nvSpPr>
          <p:cNvPr id="9"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i="1" dirty="0" smtClean="0">
                <a:solidFill>
                  <a:srgbClr val="424242"/>
                </a:solidFill>
              </a:rPr>
              <a:t>Shift…</a:t>
            </a:r>
            <a:endParaRPr lang="en-US" sz="3200" i="1" dirty="0">
              <a:solidFill>
                <a:srgbClr val="424242"/>
              </a:solidFill>
            </a:endParaRPr>
          </a:p>
        </p:txBody>
      </p:sp>
    </p:spTree>
    <p:extLst>
      <p:ext uri="{BB962C8B-B14F-4D97-AF65-F5344CB8AC3E}">
        <p14:creationId xmlns:p14="http://schemas.microsoft.com/office/powerpoint/2010/main" val="19414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1258" y="1417642"/>
            <a:ext cx="8556172" cy="5116511"/>
          </a:xfrm>
        </p:spPr>
        <p:txBody>
          <a:bodyPr/>
          <a:lstStyle/>
          <a:p>
            <a:pPr marL="0" indent="0">
              <a:buNone/>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A consistent </a:t>
            </a:r>
            <a:r>
              <a:rPr lang="en-US" altLang="en-US" dirty="0">
                <a:latin typeface="Cambria" panose="02040503050406030204" pitchFamily="18" charset="0"/>
                <a:ea typeface="ＭＳ Ｐゴシック" panose="020B0600070205080204" pitchFamily="34" charset="-128"/>
                <a:cs typeface="Arial" panose="020B0604020202020204" pitchFamily="34" charset="0"/>
              </a:rPr>
              <a:t>coordinate system that </a:t>
            </a: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defines</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latitude</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longitude</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height</a:t>
            </a:r>
          </a:p>
          <a:p>
            <a:pPr>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scale</a:t>
            </a:r>
          </a:p>
          <a:p>
            <a:pPr>
              <a:tabLst>
                <a:tab pos="0" algn="l"/>
              </a:tabLst>
            </a:pPr>
            <a:r>
              <a:rPr lang="en-US" altLang="en-US" smtClean="0">
                <a:latin typeface="Cambria" panose="02040503050406030204" pitchFamily="18" charset="0"/>
                <a:ea typeface="ＭＳ Ｐゴシック" panose="020B0600070205080204" pitchFamily="34" charset="-128"/>
                <a:cs typeface="Arial" panose="020B0604020202020204" pitchFamily="34" charset="0"/>
              </a:rPr>
              <a:t>orientation</a:t>
            </a:r>
            <a:endParaRPr lang="en-US" altLang="en-US" dirty="0" smtClean="0">
              <a:latin typeface="Cambria" panose="02040503050406030204" pitchFamily="18" charset="0"/>
              <a:ea typeface="ＭＳ Ｐゴシック" panose="020B0600070205080204" pitchFamily="34" charset="-128"/>
              <a:cs typeface="Arial" panose="020B0604020202020204" pitchFamily="34" charset="0"/>
            </a:endParaRP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gravity</a:t>
            </a:r>
            <a:endParaRPr lang="en-US" altLang="en-US" dirty="0" smtClean="0">
              <a:latin typeface="Cambria" panose="02040503050406030204" pitchFamily="18" charset="0"/>
              <a:ea typeface="ＭＳ Ｐゴシック" panose="020B0600070205080204" pitchFamily="34" charset="-128"/>
              <a:cs typeface="Arial" panose="020B0604020202020204" pitchFamily="34" charset="0"/>
            </a:endParaRPr>
          </a:p>
          <a:p>
            <a:pPr marL="0" indent="0">
              <a:buNone/>
              <a:tabLst>
                <a:tab pos="0" algn="l"/>
              </a:tabLst>
            </a:pPr>
            <a:r>
              <a:rPr lang="en-US" altLang="en-US" dirty="0" smtClean="0">
                <a:latin typeface="Cambria" panose="02040503050406030204" pitchFamily="18" charset="0"/>
                <a:ea typeface="ＭＳ Ｐゴシック" panose="020B0600070205080204" pitchFamily="34" charset="-128"/>
                <a:cs typeface="Arial" panose="020B0604020202020204" pitchFamily="34" charset="0"/>
              </a:rPr>
              <a:t>throughout </a:t>
            </a:r>
            <a:r>
              <a:rPr lang="en-US" altLang="en-US" dirty="0">
                <a:latin typeface="Cambria" panose="02040503050406030204" pitchFamily="18" charset="0"/>
                <a:ea typeface="ＭＳ Ｐゴシック" panose="020B0600070205080204" pitchFamily="34" charset="-128"/>
                <a:cs typeface="Arial" panose="020B0604020202020204" pitchFamily="34" charset="0"/>
              </a:rPr>
              <a:t>the United States. </a:t>
            </a:r>
          </a:p>
          <a:p>
            <a:pPr marL="0" indent="0">
              <a:buNone/>
              <a:tabLst>
                <a:tab pos="0" algn="l"/>
              </a:tabLst>
            </a:pPr>
            <a:endParaRPr lang="en-US" altLang="zh-CN" sz="1800" dirty="0">
              <a:latin typeface="Cambria" panose="02040503050406030204" pitchFamily="18" charset="0"/>
              <a:ea typeface="ＭＳ Ｐゴシック" panose="020B0600070205080204" pitchFamily="34" charset="-128"/>
              <a:cs typeface="Arial" panose="020B0604020202020204" pitchFamily="34" charset="0"/>
            </a:endParaRPr>
          </a:p>
        </p:txBody>
      </p:sp>
      <p:sp>
        <p:nvSpPr>
          <p:cNvPr id="2"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3" name="TextBox 2"/>
          <p:cNvSpPr txBox="1"/>
          <p:nvPr/>
        </p:nvSpPr>
        <p:spPr bwMode="auto">
          <a:xfrm>
            <a:off x="4539347" y="3975897"/>
            <a:ext cx="4620985" cy="584775"/>
          </a:xfrm>
          <a:prstGeom prst="rect">
            <a:avLst/>
          </a:prstGeom>
          <a:noFill/>
          <a:ln w="9525">
            <a:noFill/>
            <a:miter lim="800000"/>
            <a:headEnd/>
            <a:tailEnd/>
          </a:ln>
        </p:spPr>
        <p:txBody>
          <a:bodyPr wrap="square" rtlCol="0">
            <a:spAutoFit/>
          </a:bodyPr>
          <a:lstStyle/>
          <a:p>
            <a:r>
              <a:rPr lang="en-US" sz="3200" i="1" dirty="0">
                <a:latin typeface="Cambria" panose="02040503050406030204" pitchFamily="18" charset="0"/>
              </a:rPr>
              <a:t>…and their time variants</a:t>
            </a:r>
          </a:p>
        </p:txBody>
      </p:sp>
    </p:spTree>
    <p:extLst>
      <p:ext uri="{BB962C8B-B14F-4D97-AF65-F5344CB8AC3E}">
        <p14:creationId xmlns:p14="http://schemas.microsoft.com/office/powerpoint/2010/main" val="311882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b="1" spc="-13" dirty="0" smtClean="0">
                <a:latin typeface="Cambria" panose="02040503050406030204" pitchFamily="18" charset="0"/>
                <a:ea typeface="Cambria" panose="02040503050406030204" pitchFamily="18" charset="0"/>
                <a:cs typeface="Calibri"/>
              </a:rPr>
              <a:t>align</a:t>
            </a:r>
            <a:r>
              <a:rPr sz="3200" b="1" spc="-13" dirty="0" smtClean="0">
                <a:latin typeface="Cambria" panose="02040503050406030204" pitchFamily="18" charset="0"/>
                <a:ea typeface="Cambria" panose="02040503050406030204" pitchFamily="18" charset="0"/>
                <a:cs typeface="Calibri"/>
              </a:rPr>
              <a:t> </a:t>
            </a:r>
            <a:r>
              <a:rPr sz="3200" b="1" spc="-20" dirty="0" smtClean="0">
                <a:latin typeface="Cambria" panose="02040503050406030204" pitchFamily="18" charset="0"/>
                <a:ea typeface="Cambria" panose="02040503050406030204" pitchFamily="18" charset="0"/>
                <a:cs typeface="Calibri"/>
              </a:rPr>
              <a:t>to </a:t>
            </a:r>
            <a:r>
              <a:rPr sz="3200" b="1" u="sng" spc="-7" dirty="0" smtClean="0">
                <a:latin typeface="Cambria" panose="02040503050406030204" pitchFamily="18" charset="0"/>
                <a:ea typeface="Cambria" panose="02040503050406030204" pitchFamily="18" charset="0"/>
                <a:cs typeface="Calibri"/>
              </a:rPr>
              <a:t>I</a:t>
            </a:r>
            <a:r>
              <a:rPr lang="en-US" sz="3200" b="1" u="sng" spc="-7" dirty="0" smtClean="0">
                <a:latin typeface="Cambria" panose="02040503050406030204" pitchFamily="18" charset="0"/>
                <a:ea typeface="Cambria" panose="02040503050406030204" pitchFamily="18" charset="0"/>
                <a:cs typeface="Calibri"/>
              </a:rPr>
              <a:t>TRF20</a:t>
            </a:r>
            <a:r>
              <a:rPr sz="3200" b="1" u="sng" spc="-7" dirty="0" smtClean="0">
                <a:latin typeface="Cambria" panose="02040503050406030204" pitchFamily="18" charset="0"/>
                <a:ea typeface="Cambria" panose="02040503050406030204" pitchFamily="18" charset="0"/>
                <a:cs typeface="Calibri"/>
              </a:rPr>
              <a:t>14 </a:t>
            </a:r>
            <a:r>
              <a:rPr sz="3200" b="1" u="sng" spc="-20" dirty="0" smtClean="0">
                <a:latin typeface="Cambria" panose="02040503050406030204" pitchFamily="18" charset="0"/>
                <a:ea typeface="Cambria" panose="02040503050406030204" pitchFamily="18" charset="0"/>
                <a:cs typeface="Calibri"/>
              </a:rPr>
              <a:t>at</a:t>
            </a:r>
            <a:r>
              <a:rPr lang="en-US" sz="3200" b="1" u="sng" spc="-20" dirty="0" smtClean="0">
                <a:latin typeface="Cambria" panose="02040503050406030204" pitchFamily="18" charset="0"/>
                <a:ea typeface="Cambria" panose="02040503050406030204" pitchFamily="18" charset="0"/>
                <a:cs typeface="Calibri"/>
              </a:rPr>
              <a:t> epoch</a:t>
            </a:r>
            <a:r>
              <a:rPr sz="3200" b="1" u="sng" spc="-20" dirty="0" smtClean="0">
                <a:latin typeface="Cambria" panose="02040503050406030204" pitchFamily="18" charset="0"/>
                <a:ea typeface="Cambria" panose="02040503050406030204" pitchFamily="18" charset="0"/>
                <a:cs typeface="Calibri"/>
              </a:rPr>
              <a:t> </a:t>
            </a:r>
            <a:r>
              <a:rPr sz="3200" b="1" u="sng" spc="-7" dirty="0" smtClean="0">
                <a:latin typeface="Cambria" panose="02040503050406030204" pitchFamily="18" charset="0"/>
                <a:ea typeface="Cambria" panose="02040503050406030204" pitchFamily="18" charset="0"/>
                <a:cs typeface="Calibri"/>
              </a:rPr>
              <a:t>2020.00</a:t>
            </a:r>
            <a:endParaRPr lang="en-US" sz="3200" b="1"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ITRF2014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Shift </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and Drift…</a:t>
            </a:r>
          </a:p>
        </p:txBody>
      </p:sp>
    </p:spTree>
    <p:extLst>
      <p:ext uri="{BB962C8B-B14F-4D97-AF65-F5344CB8AC3E}">
        <p14:creationId xmlns:p14="http://schemas.microsoft.com/office/powerpoint/2010/main" val="2857565091"/>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721" y="1344209"/>
            <a:ext cx="8890280" cy="4462760"/>
          </a:xfrm>
          <a:prstGeom prst="rect">
            <a:avLst/>
          </a:prstGeom>
        </p:spPr>
        <p:txBody>
          <a:bodyPr wrap="square">
            <a:spAutoFit/>
          </a:bodyPr>
          <a:lstStyle/>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The stable coordinate system that allows us to measure </a:t>
            </a:r>
            <a:r>
              <a:rPr lang="en-US" sz="2800" b="1" dirty="0">
                <a:latin typeface="Cambria" panose="02040503050406030204" pitchFamily="18" charset="0"/>
                <a:ea typeface="Cambria" panose="02040503050406030204" pitchFamily="18" charset="0"/>
              </a:rPr>
              <a:t>change over space, time </a:t>
            </a:r>
            <a:r>
              <a:rPr lang="en-US" sz="2800" dirty="0">
                <a:latin typeface="Cambria" panose="02040503050406030204" pitchFamily="18" charset="0"/>
                <a:ea typeface="Cambria" panose="02040503050406030204" pitchFamily="18" charset="0"/>
              </a:rPr>
              <a:t>and evolving technologies</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An accurate, stable set of station positions and velocities</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Network measurements interconnected by </a:t>
            </a:r>
            <a:r>
              <a:rPr lang="en-US" sz="2800" b="1" dirty="0">
                <a:latin typeface="Cambria" panose="02040503050406030204" pitchFamily="18" charset="0"/>
                <a:ea typeface="Cambria" panose="02040503050406030204" pitchFamily="18" charset="0"/>
              </a:rPr>
              <a:t>co-location of different space geodetic techniques</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marL="228600" indent="-228600">
              <a:spcAft>
                <a:spcPts val="2400"/>
              </a:spcAft>
              <a:buFont typeface="Arial" panose="020B0604020202020204" pitchFamily="34" charset="0"/>
              <a:buChar char="•"/>
            </a:pPr>
            <a:r>
              <a:rPr lang="en-US" sz="2800" dirty="0" smtClean="0">
                <a:latin typeface="Cambria" panose="02040503050406030204" pitchFamily="18" charset="0"/>
                <a:ea typeface="Cambria" panose="02040503050406030204" pitchFamily="18" charset="0"/>
              </a:rPr>
              <a:t>“</a:t>
            </a:r>
            <a:r>
              <a:rPr lang="en-US" sz="2800" i="1" dirty="0" smtClean="0">
                <a:latin typeface="Cambria" panose="02040503050406030204" pitchFamily="18" charset="0"/>
                <a:ea typeface="Cambria" panose="02040503050406030204" pitchFamily="18" charset="0"/>
              </a:rPr>
              <a:t>Approximately </a:t>
            </a:r>
            <a:r>
              <a:rPr lang="en-US" sz="2800" i="1" dirty="0">
                <a:latin typeface="Cambria" panose="02040503050406030204" pitchFamily="18" charset="0"/>
                <a:ea typeface="Cambria" panose="02040503050406030204" pitchFamily="18" charset="0"/>
              </a:rPr>
              <a:t>represents the motions of the tectonic plates with respect to the Earth's deep </a:t>
            </a:r>
            <a:r>
              <a:rPr lang="en-US" sz="2800" i="1" dirty="0" smtClean="0">
                <a:latin typeface="Cambria" panose="02040503050406030204" pitchFamily="18" charset="0"/>
                <a:ea typeface="Cambria" panose="02040503050406030204" pitchFamily="18" charset="0"/>
              </a:rPr>
              <a:t>interior</a:t>
            </a:r>
            <a:r>
              <a:rPr lang="en-US" sz="2800" dirty="0" smtClean="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huh</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object 2"/>
          <p:cNvSpPr txBox="1">
            <a:spLocks noGrp="1"/>
          </p:cNvSpPr>
          <p:nvPr>
            <p:ph type="title"/>
          </p:nvPr>
        </p:nvSpPr>
        <p:spPr>
          <a:xfrm>
            <a:off x="1" y="538935"/>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International Terrestrial Reference Frame</a:t>
            </a:r>
            <a:endParaRPr sz="4000" dirty="0">
              <a:latin typeface="Cambria" panose="02040503050406030204" pitchFamily="18" charset="0"/>
              <a:cs typeface="Calibri"/>
            </a:endParaRPr>
          </a:p>
        </p:txBody>
      </p:sp>
    </p:spTree>
    <p:extLst>
      <p:ext uri="{BB962C8B-B14F-4D97-AF65-F5344CB8AC3E}">
        <p14:creationId xmlns:p14="http://schemas.microsoft.com/office/powerpoint/2010/main" val="142935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r>
              <a:rPr lang="en-US" sz="3200" b="1" dirty="0" smtClean="0">
                <a:latin typeface="Cambria" panose="02040503050406030204" pitchFamily="18" charset="0"/>
                <a:ea typeface="Cambria" panose="02040503050406030204" pitchFamily="18" charset="0"/>
              </a:rPr>
              <a:t>ITRF concept</a:t>
            </a:r>
            <a:endParaRPr lang="en-US" sz="3200" b="1" dirty="0">
              <a:latin typeface="Cambria" panose="02040503050406030204" pitchFamily="18" charset="0"/>
              <a:ea typeface="Cambria" panose="02040503050406030204" pitchFamily="18" charset="0"/>
            </a:endParaRPr>
          </a:p>
        </p:txBody>
      </p:sp>
      <p:sp>
        <p:nvSpPr>
          <p:cNvPr id="7" name="TextBox 6"/>
          <p:cNvSpPr txBox="1"/>
          <p:nvPr/>
        </p:nvSpPr>
        <p:spPr>
          <a:xfrm>
            <a:off x="7391401" y="5236366"/>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10666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smtClean="0">
                <a:latin typeface="Cambria" panose="02040503050406030204" pitchFamily="18" charset="0"/>
                <a:ea typeface="Cambria" panose="02040503050406030204" pitchFamily="18" charset="0"/>
                <a:cs typeface="Calibri"/>
              </a:rPr>
              <a:t>develop </a:t>
            </a:r>
            <a:r>
              <a:rPr lang="en-US" sz="3200" u="sng" dirty="0" smtClean="0">
                <a:latin typeface="Cambria" panose="02040503050406030204" pitchFamily="18" charset="0"/>
                <a:ea typeface="Cambria" panose="02040503050406030204" pitchFamily="18" charset="0"/>
                <a:cs typeface="Calibri"/>
              </a:rPr>
              <a:t>four</a:t>
            </a:r>
            <a:r>
              <a:rPr sz="3200" u="sng" dirty="0" smtClean="0">
                <a:latin typeface="Cambria" panose="02040503050406030204" pitchFamily="18" charset="0"/>
                <a:ea typeface="Cambria" panose="02040503050406030204" pitchFamily="18" charset="0"/>
                <a:cs typeface="Calibri"/>
              </a:rPr>
              <a:t> </a:t>
            </a:r>
            <a:r>
              <a:rPr lang="en-US" sz="3200" u="sng" dirty="0" smtClean="0">
                <a:latin typeface="Cambria" panose="02040503050406030204" pitchFamily="18" charset="0"/>
                <a:ea typeface="Cambria" panose="02040503050406030204" pitchFamily="18" charset="0"/>
                <a:cs typeface="Calibri"/>
              </a:rPr>
              <a:t>"</a:t>
            </a:r>
            <a:r>
              <a:rPr sz="3200" u="sng" spc="-13" dirty="0" smtClean="0">
                <a:latin typeface="Cambria" panose="02040503050406030204" pitchFamily="18" charset="0"/>
                <a:ea typeface="Cambria" panose="02040503050406030204" pitchFamily="18" charset="0"/>
                <a:cs typeface="Calibri"/>
              </a:rPr>
              <a:t>plate-fixed</a:t>
            </a:r>
            <a:r>
              <a:rPr lang="en-US" sz="3200" u="sng" spc="-13" dirty="0" smtClean="0">
                <a:latin typeface="Cambria" panose="02040503050406030204" pitchFamily="18" charset="0"/>
                <a:ea typeface="Cambria" panose="02040503050406030204" pitchFamily="18" charset="0"/>
                <a:cs typeface="Calibri"/>
              </a:rPr>
              <a:t>" </a:t>
            </a:r>
            <a:r>
              <a:rPr sz="3200" u="sng" spc="-27" dirty="0" smtClean="0">
                <a:latin typeface="Cambria" panose="02040503050406030204" pitchFamily="18" charset="0"/>
                <a:ea typeface="Cambria" panose="02040503050406030204" pitchFamily="18" charset="0"/>
                <a:cs typeface="Calibri"/>
              </a:rPr>
              <a:t>reference</a:t>
            </a:r>
            <a:r>
              <a:rPr sz="3200" u="sng" spc="20" dirty="0" smtClean="0">
                <a:latin typeface="Cambria" panose="02040503050406030204" pitchFamily="18" charset="0"/>
                <a:ea typeface="Cambria" panose="02040503050406030204" pitchFamily="18" charset="0"/>
                <a:cs typeface="Calibri"/>
              </a:rPr>
              <a:t> </a:t>
            </a:r>
            <a:r>
              <a:rPr sz="3200" u="sng" spc="-20" dirty="0" smtClean="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a:t>
            </a:r>
            <a:r>
              <a:rPr sz="3200" u="sng" spc="-7" dirty="0" smtClean="0">
                <a:latin typeface="Cambria" panose="02040503050406030204" pitchFamily="18" charset="0"/>
                <a:ea typeface="Cambria" panose="02040503050406030204" pitchFamily="18" charset="0"/>
                <a:cs typeface="Calibri"/>
              </a:rPr>
              <a:t>NAD</a:t>
            </a:r>
            <a:r>
              <a:rPr sz="3200" u="sng" dirty="0" smtClean="0">
                <a:latin typeface="Cambria" panose="02040503050406030204" pitchFamily="18" charset="0"/>
                <a:ea typeface="Cambria" panose="02040503050406030204" pitchFamily="18" charset="0"/>
                <a:cs typeface="Calibri"/>
              </a:rPr>
              <a:t>83</a:t>
            </a:r>
            <a:endParaRPr sz="3200" dirty="0" smtClean="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smtClean="0">
                <a:latin typeface="Cambria" panose="02040503050406030204" pitchFamily="18" charset="0"/>
                <a:ea typeface="Cambria" panose="02040503050406030204" pitchFamily="18" charset="0"/>
                <a:cs typeface="Calibri"/>
              </a:rPr>
              <a:t>align</a:t>
            </a:r>
            <a:r>
              <a:rPr sz="3200" spc="-13" dirty="0" smtClean="0">
                <a:latin typeface="Cambria" panose="02040503050406030204" pitchFamily="18" charset="0"/>
                <a:ea typeface="Cambria" panose="02040503050406030204" pitchFamily="18" charset="0"/>
                <a:cs typeface="Calibri"/>
              </a:rPr>
              <a:t> </a:t>
            </a:r>
            <a:r>
              <a:rPr sz="3200" spc="-20" dirty="0" smtClean="0">
                <a:latin typeface="Cambria" panose="02040503050406030204" pitchFamily="18" charset="0"/>
                <a:ea typeface="Cambria" panose="02040503050406030204" pitchFamily="18" charset="0"/>
                <a:cs typeface="Calibri"/>
              </a:rPr>
              <a:t>to </a:t>
            </a:r>
            <a:r>
              <a:rPr sz="3200" u="sng" spc="-7" dirty="0" smtClean="0">
                <a:latin typeface="Cambria" panose="02040503050406030204" pitchFamily="18" charset="0"/>
                <a:ea typeface="Cambria" panose="02040503050406030204" pitchFamily="18" charset="0"/>
                <a:cs typeface="Calibri"/>
              </a:rPr>
              <a:t>I</a:t>
            </a:r>
            <a:r>
              <a:rPr lang="en-US" sz="3200" u="sng" spc="-7" dirty="0" smtClean="0">
                <a:latin typeface="Cambria" panose="02040503050406030204" pitchFamily="18" charset="0"/>
                <a:ea typeface="Cambria" panose="02040503050406030204" pitchFamily="18" charset="0"/>
                <a:cs typeface="Calibri"/>
              </a:rPr>
              <a:t>TRF20</a:t>
            </a:r>
            <a:r>
              <a:rPr sz="3200" u="sng" spc="-7" dirty="0" smtClean="0">
                <a:latin typeface="Cambria" panose="02040503050406030204" pitchFamily="18" charset="0"/>
                <a:ea typeface="Cambria" panose="02040503050406030204" pitchFamily="18" charset="0"/>
                <a:cs typeface="Calibri"/>
              </a:rPr>
              <a:t>14 </a:t>
            </a:r>
            <a:r>
              <a:rPr sz="3200" u="sng" spc="-20" dirty="0" smtClean="0">
                <a:latin typeface="Cambria" panose="02040503050406030204" pitchFamily="18" charset="0"/>
                <a:ea typeface="Cambria" panose="02040503050406030204" pitchFamily="18" charset="0"/>
                <a:cs typeface="Calibri"/>
              </a:rPr>
              <a:t>at</a:t>
            </a:r>
            <a:r>
              <a:rPr lang="en-US" sz="3200" u="sng" spc="-20" dirty="0" smtClean="0">
                <a:latin typeface="Cambria" panose="02040503050406030204" pitchFamily="18" charset="0"/>
                <a:ea typeface="Cambria" panose="02040503050406030204" pitchFamily="18" charset="0"/>
                <a:cs typeface="Calibri"/>
              </a:rPr>
              <a:t> epoch</a:t>
            </a:r>
            <a:r>
              <a:rPr sz="3200" u="sng" spc="-20" dirty="0" smtClean="0">
                <a:latin typeface="Cambria" panose="02040503050406030204" pitchFamily="18" charset="0"/>
                <a:ea typeface="Cambria" panose="02040503050406030204" pitchFamily="18" charset="0"/>
                <a:cs typeface="Calibri"/>
              </a:rPr>
              <a:t> </a:t>
            </a:r>
            <a:r>
              <a:rPr sz="3200" u="sng" spc="-7" dirty="0" smtClean="0">
                <a:latin typeface="Cambria" panose="02040503050406030204" pitchFamily="18" charset="0"/>
                <a:ea typeface="Cambria" panose="02040503050406030204" pitchFamily="18" charset="0"/>
                <a:cs typeface="Calibri"/>
              </a:rPr>
              <a:t>2020.00</a:t>
            </a:r>
            <a:endParaRPr lang="en-US" sz="3200" u="sng" dirty="0" smtClean="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sz="3200" b="1" spc="-20" dirty="0" smtClean="0">
                <a:latin typeface="Cambria" panose="02040503050406030204" pitchFamily="18" charset="0"/>
                <a:ea typeface="Cambria" panose="02040503050406030204" pitchFamily="18" charset="0"/>
                <a:cs typeface="Calibri"/>
              </a:rPr>
              <a:t>remov</a:t>
            </a:r>
            <a:r>
              <a:rPr lang="en-US" sz="3200" b="1" spc="-20" dirty="0">
                <a:latin typeface="Cambria" panose="02040503050406030204" pitchFamily="18" charset="0"/>
                <a:ea typeface="Cambria" panose="02040503050406030204" pitchFamily="18" charset="0"/>
                <a:cs typeface="Calibri"/>
              </a:rPr>
              <a:t>e</a:t>
            </a:r>
            <a:r>
              <a:rPr sz="3200" b="1" spc="-20" dirty="0">
                <a:latin typeface="Cambria" panose="02040503050406030204" pitchFamily="18" charset="0"/>
                <a:ea typeface="Cambria" panose="02040503050406030204" pitchFamily="18" charset="0"/>
                <a:cs typeface="Calibri"/>
              </a:rPr>
              <a:t> </a:t>
            </a:r>
            <a:r>
              <a:rPr sz="3200" b="1" spc="-13" dirty="0">
                <a:latin typeface="Cambria" panose="02040503050406030204" pitchFamily="18" charset="0"/>
                <a:ea typeface="Cambria" panose="02040503050406030204" pitchFamily="18" charset="0"/>
                <a:cs typeface="Calibri"/>
              </a:rPr>
              <a:t>most </a:t>
            </a:r>
            <a:r>
              <a:rPr sz="3200" b="1" spc="-7" dirty="0">
                <a:latin typeface="Cambria" panose="02040503050406030204" pitchFamily="18" charset="0"/>
                <a:ea typeface="Cambria" panose="02040503050406030204" pitchFamily="18" charset="0"/>
                <a:cs typeface="Calibri"/>
              </a:rPr>
              <a:t>of </a:t>
            </a:r>
            <a:r>
              <a:rPr sz="3200" b="1" spc="-13" dirty="0">
                <a:latin typeface="Cambria" panose="02040503050406030204" pitchFamily="18" charset="0"/>
                <a:ea typeface="Cambria" panose="02040503050406030204" pitchFamily="18" charset="0"/>
                <a:cs typeface="Calibri"/>
              </a:rPr>
              <a:t>tectonic </a:t>
            </a:r>
            <a:r>
              <a:rPr sz="3200" b="1" spc="-20" dirty="0">
                <a:latin typeface="Cambria" panose="02040503050406030204" pitchFamily="18" charset="0"/>
                <a:ea typeface="Cambria" panose="02040503050406030204" pitchFamily="18" charset="0"/>
                <a:cs typeface="Calibri"/>
              </a:rPr>
              <a:t>plate rotation from </a:t>
            </a:r>
            <a:r>
              <a:rPr sz="3200" b="1" spc="-7" dirty="0">
                <a:latin typeface="Cambria" panose="02040503050406030204" pitchFamily="18" charset="0"/>
                <a:ea typeface="Cambria" panose="02040503050406030204" pitchFamily="18" charset="0"/>
                <a:cs typeface="Calibri"/>
              </a:rPr>
              <a:t>I</a:t>
            </a:r>
            <a:r>
              <a:rPr lang="en-US" sz="3200" b="1" spc="-7" dirty="0">
                <a:latin typeface="Cambria" panose="02040503050406030204" pitchFamily="18" charset="0"/>
                <a:ea typeface="Cambria" panose="02040503050406030204" pitchFamily="18" charset="0"/>
                <a:cs typeface="Calibri"/>
              </a:rPr>
              <a:t>TRF20</a:t>
            </a:r>
            <a:r>
              <a:rPr sz="3200" b="1" spc="-7" dirty="0">
                <a:latin typeface="Cambria" panose="02040503050406030204" pitchFamily="18" charset="0"/>
                <a:ea typeface="Cambria" panose="02040503050406030204" pitchFamily="18" charset="0"/>
                <a:cs typeface="Calibri"/>
              </a:rPr>
              <a:t>14 </a:t>
            </a:r>
            <a:r>
              <a:rPr lang="en-US" sz="3200" b="1" spc="-7" dirty="0" smtClean="0">
                <a:latin typeface="Cambria" panose="02040503050406030204" pitchFamily="18" charset="0"/>
                <a:ea typeface="Cambria" panose="02040503050406030204" pitchFamily="18" charset="0"/>
                <a:cs typeface="Calibri"/>
              </a:rPr>
              <a:t>via</a:t>
            </a:r>
            <a:r>
              <a:rPr sz="3200" b="1" spc="-7" dirty="0" smtClean="0">
                <a:latin typeface="Cambria" panose="02040503050406030204" pitchFamily="18" charset="0"/>
                <a:ea typeface="Cambria" panose="02040503050406030204" pitchFamily="18" charset="0"/>
                <a:cs typeface="Calibri"/>
              </a:rPr>
              <a:t> </a:t>
            </a:r>
            <a:r>
              <a:rPr sz="3200" b="1" u="sng" spc="-7" dirty="0" smtClean="0">
                <a:uFill>
                  <a:solidFill>
                    <a:srgbClr val="000000"/>
                  </a:solidFill>
                </a:uFill>
                <a:latin typeface="Cambria" panose="02040503050406030204" pitchFamily="18" charset="0"/>
                <a:ea typeface="Cambria" panose="02040503050406030204" pitchFamily="18" charset="0"/>
                <a:cs typeface="Calibri"/>
              </a:rPr>
              <a:t>Euler</a:t>
            </a:r>
            <a:r>
              <a:rPr sz="3200" b="1" u="sng" dirty="0" smtClean="0">
                <a:uFill>
                  <a:solidFill>
                    <a:srgbClr val="000000"/>
                  </a:solidFill>
                </a:uFill>
                <a:latin typeface="Cambria" panose="02040503050406030204" pitchFamily="18" charset="0"/>
                <a:ea typeface="Cambria" panose="02040503050406030204" pitchFamily="18" charset="0"/>
                <a:cs typeface="Calibri"/>
              </a:rPr>
              <a:t> </a:t>
            </a:r>
            <a:r>
              <a:rPr sz="3200" b="1" u="sng" spc="-20" dirty="0" smtClean="0">
                <a:uFill>
                  <a:solidFill>
                    <a:srgbClr val="000000"/>
                  </a:solidFill>
                </a:uFill>
                <a:latin typeface="Cambria" panose="02040503050406030204" pitchFamily="18" charset="0"/>
                <a:ea typeface="Cambria" panose="02040503050406030204" pitchFamily="18" charset="0"/>
                <a:cs typeface="Calibri"/>
              </a:rPr>
              <a:t>Pole</a:t>
            </a:r>
            <a:r>
              <a:rPr lang="en-US" sz="3200" b="1" u="sng" spc="-20" dirty="0" smtClean="0">
                <a:uFill>
                  <a:solidFill>
                    <a:srgbClr val="000000"/>
                  </a:solidFill>
                </a:uFill>
                <a:latin typeface="Cambria" panose="02040503050406030204" pitchFamily="18" charset="0"/>
                <a:ea typeface="Cambria" panose="02040503050406030204" pitchFamily="18" charset="0"/>
                <a:cs typeface="Calibri"/>
              </a:rPr>
              <a:t> Parameters</a:t>
            </a:r>
            <a:endParaRPr lang="en-US" sz="3200" b="1" spc="-20" dirty="0" smtClean="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smtClean="0">
                <a:uFill>
                  <a:solidFill>
                    <a:srgbClr val="000000"/>
                  </a:solidFill>
                </a:uFill>
                <a:latin typeface="Cambria" panose="02040503050406030204" pitchFamily="18" charset="0"/>
                <a:ea typeface="Cambria" panose="02040503050406030204" pitchFamily="18" charset="0"/>
                <a:cs typeface="Calibri"/>
              </a:rPr>
              <a:t>			(pronounced: </a:t>
            </a:r>
            <a:r>
              <a:rPr lang="en-US" sz="2800" spc="-20" dirty="0">
                <a:uFill>
                  <a:solidFill>
                    <a:srgbClr val="000000"/>
                  </a:solidFill>
                </a:uFill>
                <a:latin typeface="Cambria" panose="02040503050406030204" pitchFamily="18" charset="0"/>
                <a:ea typeface="Cambria" panose="02040503050406030204" pitchFamily="18" charset="0"/>
                <a:cs typeface="Calibri"/>
              </a:rPr>
              <a:t>“oiler”)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1357864642"/>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a:t>
            </a:r>
            <a:r>
              <a:rPr lang="en-US" sz="4000" spc="-7" dirty="0" smtClean="0">
                <a:latin typeface="Cambria" panose="02040503050406030204" pitchFamily="18" charset="0"/>
                <a:ea typeface="Cambria" panose="02040503050406030204" pitchFamily="18" charset="0"/>
                <a:cs typeface="Calibri"/>
              </a:rPr>
              <a:t>ectonic </a:t>
            </a:r>
            <a:r>
              <a:rPr lang="en-US" sz="4000" spc="-7" dirty="0">
                <a:latin typeface="Cambria" panose="02040503050406030204" pitchFamily="18" charset="0"/>
                <a:ea typeface="Cambria" panose="02040503050406030204" pitchFamily="18" charset="0"/>
                <a:cs typeface="Calibri"/>
              </a:rPr>
              <a:t>P</a:t>
            </a:r>
            <a:r>
              <a:rPr lang="en-US" sz="4000" spc="-7" dirty="0" smtClean="0">
                <a:latin typeface="Cambria" panose="02040503050406030204" pitchFamily="18" charset="0"/>
                <a:ea typeface="Cambria" panose="02040503050406030204" pitchFamily="18" charset="0"/>
                <a:cs typeface="Calibri"/>
              </a:rPr>
              <a:t>late </a:t>
            </a:r>
            <a:r>
              <a:rPr lang="en-US" sz="4000" spc="-7" dirty="0">
                <a:latin typeface="Cambria" panose="02040503050406030204" pitchFamily="18" charset="0"/>
                <a:ea typeface="Cambria" panose="02040503050406030204" pitchFamily="18" charset="0"/>
                <a:cs typeface="Calibri"/>
              </a:rPr>
              <a:t>R</a:t>
            </a:r>
            <a:r>
              <a:rPr lang="en-US" sz="4000" spc="-7" dirty="0" smtClean="0">
                <a:latin typeface="Cambria" panose="02040503050406030204" pitchFamily="18" charset="0"/>
                <a:ea typeface="Cambria" panose="02040503050406030204" pitchFamily="18" charset="0"/>
                <a:cs typeface="Calibri"/>
              </a:rPr>
              <a:t>otation</a:t>
            </a:r>
          </a:p>
          <a:p>
            <a:pPr marL="1485900" marR="6773" lvl="2" indent="-342900">
              <a:spcBef>
                <a:spcPts val="133"/>
              </a:spcBef>
              <a:spcAft>
                <a:spcPts val="1200"/>
              </a:spcAft>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horizontal</a:t>
            </a:r>
          </a:p>
          <a:p>
            <a:pPr marL="1485900" marR="6773" lvl="2" indent="-342900">
              <a:spcBef>
                <a:spcPts val="133"/>
              </a:spcBef>
              <a:spcAft>
                <a:spcPts val="12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smtClean="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simple to model</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complex</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409421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a:t>
            </a:r>
            <a:r>
              <a:rPr lang="en-US" sz="4000" spc="-7" dirty="0" smtClean="0">
                <a:latin typeface="Cambria" panose="02040503050406030204" pitchFamily="18" charset="0"/>
                <a:ea typeface="Cambria" panose="02040503050406030204" pitchFamily="18" charset="0"/>
                <a:cs typeface="Calibri"/>
              </a:rPr>
              <a:t>ectonic </a:t>
            </a:r>
            <a:r>
              <a:rPr lang="en-US" sz="4000" spc="-7" dirty="0">
                <a:latin typeface="Cambria" panose="02040503050406030204" pitchFamily="18" charset="0"/>
                <a:ea typeface="Cambria" panose="02040503050406030204" pitchFamily="18" charset="0"/>
                <a:cs typeface="Calibri"/>
              </a:rPr>
              <a:t>P</a:t>
            </a:r>
            <a:r>
              <a:rPr lang="en-US" sz="4000" spc="-7" dirty="0" smtClean="0">
                <a:latin typeface="Cambria" panose="02040503050406030204" pitchFamily="18" charset="0"/>
                <a:ea typeface="Cambria" panose="02040503050406030204" pitchFamily="18" charset="0"/>
                <a:cs typeface="Calibri"/>
              </a:rPr>
              <a:t>late </a:t>
            </a:r>
            <a:r>
              <a:rPr lang="en-US" sz="4000" spc="-7" dirty="0">
                <a:latin typeface="Cambria" panose="02040503050406030204" pitchFamily="18" charset="0"/>
                <a:ea typeface="Cambria" panose="02040503050406030204" pitchFamily="18" charset="0"/>
                <a:cs typeface="Calibri"/>
              </a:rPr>
              <a:t>R</a:t>
            </a:r>
            <a:r>
              <a:rPr lang="en-US" sz="4000" spc="-7" dirty="0" smtClean="0">
                <a:latin typeface="Cambria" panose="02040503050406030204" pitchFamily="18" charset="0"/>
                <a:ea typeface="Cambria" panose="02040503050406030204" pitchFamily="18" charset="0"/>
                <a:cs typeface="Calibri"/>
              </a:rPr>
              <a:t>otation</a:t>
            </a:r>
          </a:p>
          <a:p>
            <a:pPr marL="1485900" marR="6773" lvl="2" indent="-342900">
              <a:spcBef>
                <a:spcPts val="133"/>
              </a:spcBef>
              <a:spcAft>
                <a:spcPts val="1200"/>
              </a:spcAft>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horizontal</a:t>
            </a:r>
          </a:p>
          <a:p>
            <a:pPr marL="1143000" marR="6773" lvl="2">
              <a:spcBef>
                <a:spcPts val="133"/>
              </a:spcBef>
              <a:spcAft>
                <a:spcPts val="1200"/>
              </a:spcAft>
            </a:pPr>
            <a:endParaRPr lang="en-US" sz="3600" spc="-7" dirty="0" smtClean="0">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simple to model</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0098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smtClean="0">
                <a:uFill>
                  <a:solidFill>
                    <a:srgbClr val="1F497D"/>
                  </a:solidFill>
                </a:uFill>
                <a:latin typeface="Cambria" panose="02040503050406030204" pitchFamily="18" charset="0"/>
                <a:cs typeface="Arial"/>
              </a:rPr>
              <a:t>Euler Pole Parameters</a:t>
            </a:r>
          </a:p>
          <a:p>
            <a:pPr marL="16933" algn="ctr">
              <a:spcBef>
                <a:spcPts val="0"/>
              </a:spcBef>
              <a:buSzPct val="159375"/>
              <a:tabLst>
                <a:tab pos="397077" algn="l"/>
                <a:tab pos="397923" algn="l"/>
              </a:tabLst>
            </a:pPr>
            <a:r>
              <a:rPr lang="en-US" sz="5400" b="1" dirty="0" smtClean="0">
                <a:uFill>
                  <a:solidFill>
                    <a:srgbClr val="1F497D"/>
                  </a:solidFill>
                </a:uFill>
                <a:latin typeface="Cambria" panose="02040503050406030204" pitchFamily="18" charset="0"/>
                <a:cs typeface="Arial"/>
              </a:rPr>
              <a:t> o</a:t>
            </a:r>
            <a:r>
              <a:rPr sz="5400" b="1" spc="-7" dirty="0" smtClean="0">
                <a:uFill>
                  <a:solidFill>
                    <a:srgbClr val="1F497D"/>
                  </a:solidFill>
                </a:uFill>
                <a:latin typeface="Cambria" panose="02040503050406030204" pitchFamily="18" charset="0"/>
                <a:cs typeface="Arial"/>
              </a:rPr>
              <a:t>f</a:t>
            </a:r>
            <a:r>
              <a:rPr sz="5400" b="1" spc="-33" dirty="0" smtClean="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smtClean="0">
                <a:solidFill>
                  <a:srgbClr val="C00000"/>
                </a:solidFill>
                <a:uFill>
                  <a:solidFill>
                    <a:srgbClr val="C00000"/>
                  </a:solidFill>
                </a:uFill>
                <a:latin typeface="Cambria" panose="02040503050406030204" pitchFamily="18" charset="0"/>
                <a:cs typeface="Arial Black"/>
              </a:rPr>
              <a:t>EPP</a:t>
            </a:r>
            <a:r>
              <a:rPr sz="6000" b="1" spc="-20" dirty="0" smtClean="0">
                <a:solidFill>
                  <a:srgbClr val="C00000"/>
                </a:solidFill>
                <a:uFill>
                  <a:solidFill>
                    <a:srgbClr val="C00000"/>
                  </a:solidFill>
                </a:uFill>
                <a:latin typeface="Cambria" panose="02040503050406030204" pitchFamily="18" charset="0"/>
                <a:cs typeface="Arial Black"/>
              </a:rPr>
              <a:t>2022</a:t>
            </a:r>
            <a:endParaRPr lang="en-US" sz="6000" b="1" spc="-20" dirty="0" smtClean="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7178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71" y="327434"/>
            <a:ext cx="9144000" cy="796516"/>
          </a:xfrm>
        </p:spPr>
        <p:txBody>
          <a:bodyPr/>
          <a:lstStyle/>
          <a:p>
            <a:r>
              <a:rPr lang="en-US" sz="4800" dirty="0" smtClean="0">
                <a:latin typeface="Cambria" panose="02040503050406030204" pitchFamily="18" charset="0"/>
              </a:rPr>
              <a:t>Plate Rotation visualized</a:t>
            </a:r>
            <a:endParaRPr lang="en-US" sz="4800" dirty="0">
              <a:latin typeface="Cambria" panose="02040503050406030204" pitchFamily="18" charset="0"/>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162050"/>
            <a:ext cx="9152586" cy="54483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2" name="Oval 1"/>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745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53" presetClass="exit" presetSubtype="32" fill="hold" nodeType="afterEffect">
                                  <p:stCondLst>
                                    <p:cond delay="2500"/>
                                  </p:stCondLst>
                                  <p:childTnLst>
                                    <p:anim calcmode="lin" valueType="num">
                                      <p:cBhvr>
                                        <p:cTn id="24" dur="500"/>
                                        <p:tgtEl>
                                          <p:spTgt spid="7"/>
                                        </p:tgtEl>
                                        <p:attrNameLst>
                                          <p:attrName>ppt_w</p:attrName>
                                        </p:attrNameLst>
                                      </p:cBhvr>
                                      <p:tavLst>
                                        <p:tav tm="0">
                                          <p:val>
                                            <p:strVal val="ppt_w"/>
                                          </p:val>
                                        </p:tav>
                                        <p:tav tm="100000">
                                          <p:val>
                                            <p:fltVal val="0"/>
                                          </p:val>
                                        </p:tav>
                                      </p:tavLst>
                                    </p:anim>
                                    <p:anim calcmode="lin" valueType="num">
                                      <p:cBhvr>
                                        <p:cTn id="25" dur="500"/>
                                        <p:tgtEl>
                                          <p:spTgt spid="7"/>
                                        </p:tgtEl>
                                        <p:attrNameLst>
                                          <p:attrName>ppt_h</p:attrName>
                                        </p:attrNameLst>
                                      </p:cBhvr>
                                      <p:tavLst>
                                        <p:tav tm="0">
                                          <p:val>
                                            <p:strVal val="ppt_h"/>
                                          </p:val>
                                        </p:tav>
                                        <p:tav tm="100000">
                                          <p:val>
                                            <p:fltVal val="0"/>
                                          </p:val>
                                        </p:tav>
                                      </p:tavLst>
                                    </p:anim>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tent Placeholder 2"/>
          <p:cNvSpPr>
            <a:spLocks noGrp="1"/>
          </p:cNvSpPr>
          <p:nvPr>
            <p:ph idx="1"/>
          </p:nvPr>
        </p:nvSpPr>
        <p:spPr>
          <a:xfrm>
            <a:off x="-1" y="2501744"/>
            <a:ext cx="4557337" cy="2774668"/>
          </a:xfrm>
        </p:spPr>
        <p:txBody>
          <a:bodyPr/>
          <a:lstStyle/>
          <a:p>
            <a:pPr marL="290513" lvl="1" indent="-231775"/>
            <a:r>
              <a:rPr lang="en-US" dirty="0" smtClean="0">
                <a:latin typeface="Cambria" panose="02040503050406030204" pitchFamily="18" charset="0"/>
                <a:ea typeface="Cambria" panose="02040503050406030204" pitchFamily="18" charset="0"/>
              </a:rPr>
              <a:t>In </a:t>
            </a:r>
            <a:r>
              <a:rPr lang="en-US" dirty="0">
                <a:latin typeface="Cambria" panose="02040503050406030204" pitchFamily="18" charset="0"/>
                <a:ea typeface="Cambria" panose="02040503050406030204" pitchFamily="18" charset="0"/>
              </a:rPr>
              <a:t>the ITRF, many tectonic plates have a</a:t>
            </a:r>
            <a:r>
              <a:rPr lang="en-US" dirty="0" smtClean="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smtClean="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a:t>
            </a:r>
            <a:r>
              <a:rPr lang="en-US" dirty="0" smtClean="0">
                <a:latin typeface="Cambria" panose="02040503050406030204" pitchFamily="18" charset="0"/>
                <a:ea typeface="Cambria" panose="02040503050406030204" pitchFamily="18" charset="0"/>
              </a:rPr>
              <a:t>rotates (yellow star)</a:t>
            </a:r>
            <a:endParaRPr lang="en-US" i="1" dirty="0">
              <a:latin typeface="Cambria" panose="02040503050406030204" pitchFamily="18" charset="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r>
              <a:rPr lang="en-US" dirty="0" smtClean="0">
                <a:latin typeface="Cambria" panose="02040503050406030204" pitchFamily="18" charset="0"/>
                <a:ea typeface="Cambria" panose="02040503050406030204" pitchFamily="18" charset="0"/>
              </a:rPr>
              <a:t>NATRF2022 Euler Pole</a:t>
            </a:r>
            <a:endParaRPr lang="en-US" dirty="0">
              <a:latin typeface="Cambria" panose="02040503050406030204" pitchFamily="18" charset="0"/>
              <a:ea typeface="Cambria" panose="02040503050406030204" pitchFamily="18" charset="0"/>
            </a:endParaRP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29947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a:t>
            </a:r>
            <a:r>
              <a:rPr lang="en-US" sz="3200" dirty="0" smtClean="0">
                <a:latin typeface="Cambria" panose="02040503050406030204" pitchFamily="18" charset="0"/>
                <a:ea typeface="Cambria" panose="02040503050406030204" pitchFamily="18" charset="0"/>
              </a:rPr>
              <a:t>rotating</a:t>
            </a:r>
            <a:endParaRPr lang="en-US" sz="3200" dirty="0">
              <a:latin typeface="Cambria" panose="02040503050406030204" pitchFamily="18" charset="0"/>
              <a:ea typeface="Cambria" panose="02040503050406030204" pitchFamily="18" charset="0"/>
            </a:endParaRPr>
          </a:p>
        </p:txBody>
      </p:sp>
      <p:sp>
        <p:nvSpPr>
          <p:cNvPr id="16" name="TextBox 15"/>
          <p:cNvSpPr txBox="1"/>
          <p:nvPr/>
        </p:nvSpPr>
        <p:spPr bwMode="auto">
          <a:xfrm>
            <a:off x="4030864" y="2609744"/>
            <a:ext cx="5113136" cy="1569660"/>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smtClean="0">
                <a:latin typeface="Cambria" panose="02040503050406030204" pitchFamily="18" charset="0"/>
                <a:ea typeface="Cambria" panose="02040503050406030204" pitchFamily="18" charset="0"/>
              </a:rPr>
              <a:t>NA </a:t>
            </a:r>
            <a:r>
              <a:rPr lang="en-US" sz="3200" dirty="0">
                <a:latin typeface="Cambria" panose="02040503050406030204" pitchFamily="18" charset="0"/>
                <a:ea typeface="Cambria" panose="02040503050406030204" pitchFamily="18" charset="0"/>
              </a:rPr>
              <a:t>Plate = </a:t>
            </a:r>
            <a:r>
              <a:rPr lang="en-US" sz="3200" dirty="0" smtClean="0">
                <a:latin typeface="Cambria" panose="02040503050406030204" pitchFamily="18" charset="0"/>
                <a:ea typeface="Cambria" panose="02040503050406030204" pitchFamily="18" charset="0"/>
              </a:rPr>
              <a:t>constant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12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11" name="TextBox 10"/>
          <p:cNvSpPr txBox="1"/>
          <p:nvPr/>
        </p:nvSpPr>
        <p:spPr bwMode="auto">
          <a:xfrm>
            <a:off x="114301" y="1184566"/>
            <a:ext cx="8842665" cy="46166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part of the NSRS</a:t>
            </a:r>
          </a:p>
        </p:txBody>
      </p:sp>
      <p:graphicFrame>
        <p:nvGraphicFramePr>
          <p:cNvPr id="13" name="Content Placeholder 6"/>
          <p:cNvGraphicFramePr>
            <a:graphicFrameLocks/>
          </p:cNvGraphicFramePr>
          <p:nvPr>
            <p:extLst>
              <p:ext uri="{D42A27DB-BD31-4B8C-83A1-F6EECF244321}">
                <p14:modId xmlns:p14="http://schemas.microsoft.com/office/powerpoint/2010/main" val="1616383416"/>
              </p:ext>
            </p:extLst>
          </p:nvPr>
        </p:nvGraphicFramePr>
        <p:xfrm>
          <a:off x="114300" y="1797623"/>
          <a:ext cx="8925791" cy="4176726"/>
        </p:xfrm>
        <a:graphic>
          <a:graphicData uri="http://schemas.openxmlformats.org/drawingml/2006/table">
            <a:tbl>
              <a:tblPr firstRow="1" bandRow="1">
                <a:tableStyleId>{5C22544A-7EE6-4342-B048-85BDC9FD1C3A}</a:tableStyleId>
              </a:tblPr>
              <a:tblGrid>
                <a:gridCol w="2338937">
                  <a:extLst>
                    <a:ext uri="{9D8B030D-6E8A-4147-A177-3AD203B41FA5}">
                      <a16:colId xmlns:a16="http://schemas.microsoft.com/office/drawing/2014/main" val="2202110323"/>
                    </a:ext>
                  </a:extLst>
                </a:gridCol>
                <a:gridCol w="1513429">
                  <a:extLst>
                    <a:ext uri="{9D8B030D-6E8A-4147-A177-3AD203B41FA5}">
                      <a16:colId xmlns:a16="http://schemas.microsoft.com/office/drawing/2014/main" val="1277430874"/>
                    </a:ext>
                  </a:extLst>
                </a:gridCol>
                <a:gridCol w="1221062">
                  <a:extLst>
                    <a:ext uri="{9D8B030D-6E8A-4147-A177-3AD203B41FA5}">
                      <a16:colId xmlns:a16="http://schemas.microsoft.com/office/drawing/2014/main" val="1566734961"/>
                    </a:ext>
                  </a:extLst>
                </a:gridCol>
                <a:gridCol w="1788597">
                  <a:extLst>
                    <a:ext uri="{9D8B030D-6E8A-4147-A177-3AD203B41FA5}">
                      <a16:colId xmlns:a16="http://schemas.microsoft.com/office/drawing/2014/main" val="2463132348"/>
                    </a:ext>
                  </a:extLst>
                </a:gridCol>
                <a:gridCol w="2063766">
                  <a:extLst>
                    <a:ext uri="{9D8B030D-6E8A-4147-A177-3AD203B41FA5}">
                      <a16:colId xmlns:a16="http://schemas.microsoft.com/office/drawing/2014/main" val="2738166315"/>
                    </a:ext>
                  </a:extLst>
                </a:gridCol>
              </a:tblGrid>
              <a:tr h="955968">
                <a:tc>
                  <a:txBody>
                    <a:bodyPr/>
                    <a:lstStyle/>
                    <a:p>
                      <a:r>
                        <a:rPr lang="en-US" sz="1800" dirty="0" smtClean="0"/>
                        <a:t>Horizontal</a:t>
                      </a:r>
                      <a:r>
                        <a:rPr lang="en-US" sz="1800" baseline="0" dirty="0" smtClean="0"/>
                        <a:t> </a:t>
                      </a:r>
                      <a:r>
                        <a:rPr lang="en-US" sz="1800" dirty="0" err="1" smtClean="0"/>
                        <a:t>Datums</a:t>
                      </a:r>
                      <a:r>
                        <a:rPr lang="en-US" sz="1800" dirty="0" smtClean="0"/>
                        <a:t> </a:t>
                      </a:r>
                    </a:p>
                    <a:p>
                      <a:r>
                        <a:rPr lang="en-US" sz="1800" dirty="0" smtClean="0"/>
                        <a:t>(aka Geometric Reference Frames)</a:t>
                      </a:r>
                      <a:endParaRPr lang="en-US" sz="1800" dirty="0"/>
                    </a:p>
                  </a:txBody>
                  <a:tcPr marL="75967" marR="75967" marT="37984" marB="37984"/>
                </a:tc>
                <a:tc>
                  <a:txBody>
                    <a:bodyPr/>
                    <a:lstStyle/>
                    <a:p>
                      <a:r>
                        <a:rPr lang="en-US" sz="1800" dirty="0" smtClean="0"/>
                        <a:t>Vertical</a:t>
                      </a:r>
                    </a:p>
                    <a:p>
                      <a:r>
                        <a:rPr lang="en-US" sz="1800" dirty="0" smtClean="0"/>
                        <a:t>Datums</a:t>
                      </a:r>
                      <a:endParaRPr lang="en-US" sz="1800" dirty="0"/>
                    </a:p>
                  </a:txBody>
                  <a:tcPr marL="75967" marR="75967" marT="37984" marB="37984"/>
                </a:tc>
                <a:tc>
                  <a:txBody>
                    <a:bodyPr/>
                    <a:lstStyle/>
                    <a:p>
                      <a:r>
                        <a:rPr lang="en-US" sz="1800" dirty="0" smtClean="0"/>
                        <a:t>Great Lakes Datums</a:t>
                      </a:r>
                      <a:endParaRPr lang="en-US" sz="1800" dirty="0"/>
                    </a:p>
                  </a:txBody>
                  <a:tcPr marL="75967" marR="75967" marT="37984" marB="37984"/>
                </a:tc>
                <a:tc>
                  <a:txBody>
                    <a:bodyPr/>
                    <a:lstStyle/>
                    <a:p>
                      <a:r>
                        <a:rPr lang="en-US" sz="1800" dirty="0" smtClean="0"/>
                        <a:t>Geoid</a:t>
                      </a:r>
                    </a:p>
                    <a:p>
                      <a:r>
                        <a:rPr lang="en-US" sz="1800" dirty="0" smtClean="0"/>
                        <a:t>Models</a:t>
                      </a:r>
                      <a:endParaRPr lang="en-US" sz="1800" dirty="0"/>
                    </a:p>
                  </a:txBody>
                  <a:tcPr marL="75967" marR="75967" marT="37984" marB="37984"/>
                </a:tc>
                <a:tc>
                  <a:txBody>
                    <a:bodyPr/>
                    <a:lstStyle/>
                    <a:p>
                      <a:r>
                        <a:rPr lang="en-US" sz="1800" dirty="0" smtClean="0"/>
                        <a:t>Transformations</a:t>
                      </a:r>
                      <a:r>
                        <a:rPr lang="en-US" sz="1800" baseline="0" dirty="0" smtClean="0"/>
                        <a:t> </a:t>
                      </a:r>
                      <a:r>
                        <a:rPr lang="en-US" sz="1800" dirty="0" smtClean="0"/>
                        <a:t>and</a:t>
                      </a:r>
                      <a:r>
                        <a:rPr lang="en-US" sz="1800" baseline="0" dirty="0" smtClean="0"/>
                        <a:t> </a:t>
                      </a:r>
                      <a:r>
                        <a:rPr lang="en-US" sz="1800" dirty="0" smtClean="0"/>
                        <a:t>Conversions</a:t>
                      </a:r>
                      <a:endParaRPr lang="en-US" sz="1800" dirty="0"/>
                    </a:p>
                  </a:txBody>
                  <a:tcPr marL="75967" marR="75967" marT="37984" marB="37984"/>
                </a:tc>
                <a:extLst>
                  <a:ext uri="{0D108BD9-81ED-4DB2-BD59-A6C34878D82A}">
                    <a16:rowId xmlns:a16="http://schemas.microsoft.com/office/drawing/2014/main" val="3022080662"/>
                  </a:ext>
                </a:extLst>
              </a:tr>
              <a:tr h="357862">
                <a:tc>
                  <a:txBody>
                    <a:bodyPr/>
                    <a:lstStyle/>
                    <a:p>
                      <a:r>
                        <a:rPr lang="en-US" sz="1800" dirty="0" smtClean="0">
                          <a:solidFill>
                            <a:schemeClr val="tx1"/>
                          </a:solidFill>
                          <a:latin typeface="Arial" panose="020B0604020202020204" pitchFamily="34" charset="0"/>
                          <a:cs typeface="Arial" panose="020B0604020202020204" pitchFamily="34" charset="0"/>
                        </a:rPr>
                        <a:t>NAD</a:t>
                      </a:r>
                      <a:r>
                        <a:rPr lang="en-US" sz="1800" baseline="0" dirty="0" smtClean="0">
                          <a:solidFill>
                            <a:schemeClr val="tx1"/>
                          </a:solidFill>
                          <a:latin typeface="Arial" panose="020B0604020202020204" pitchFamily="34" charset="0"/>
                          <a:cs typeface="Arial" panose="020B0604020202020204" pitchFamily="34" charset="0"/>
                        </a:rPr>
                        <a:t>83</a:t>
                      </a:r>
                      <a:endParaRPr lang="en-US" sz="1800" dirty="0">
                        <a:solidFill>
                          <a:schemeClr val="tx1"/>
                        </a:solidFill>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NAVD88</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IGLD85</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GEOID12A &amp; B</a:t>
                      </a:r>
                      <a:endParaRPr lang="en-US" sz="1800" dirty="0" smtClean="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NADCON</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3808544551"/>
                  </a:ext>
                </a:extLst>
              </a:tr>
              <a:tr h="357862">
                <a:tc>
                  <a:txBody>
                    <a:bodyPr/>
                    <a:lstStyle/>
                    <a:p>
                      <a:r>
                        <a:rPr lang="en-US" sz="1800" dirty="0" smtClean="0">
                          <a:solidFill>
                            <a:schemeClr val="tx1"/>
                          </a:solidFill>
                          <a:latin typeface="Arial" panose="020B0604020202020204" pitchFamily="34" charset="0"/>
                          <a:cs typeface="Arial" panose="020B0604020202020204" pitchFamily="34" charset="0"/>
                        </a:rPr>
                        <a:t>NAD27</a:t>
                      </a:r>
                      <a:endParaRPr lang="en-US" sz="1800" dirty="0">
                        <a:solidFill>
                          <a:schemeClr val="tx1"/>
                        </a:solidFill>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NGVD</a:t>
                      </a:r>
                      <a:r>
                        <a:rPr lang="en-US" sz="1800" baseline="0" dirty="0" smtClean="0">
                          <a:solidFill>
                            <a:schemeClr val="tx1"/>
                          </a:solidFill>
                          <a:latin typeface="Arial" panose="020B0604020202020204" pitchFamily="34" charset="0"/>
                          <a:cs typeface="Arial" panose="020B0604020202020204" pitchFamily="34" charset="0"/>
                        </a:rPr>
                        <a:t>29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IGLD55</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Arial" panose="020B0604020202020204" pitchFamily="34" charset="0"/>
                          <a:cs typeface="Arial" panose="020B0604020202020204" pitchFamily="34" charset="0"/>
                        </a:rPr>
                        <a:t>GEOID09</a:t>
                      </a: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VERTCON</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348057990"/>
                  </a:ext>
                </a:extLst>
              </a:tr>
              <a:tr h="357862">
                <a:tc>
                  <a:txBody>
                    <a:bodyPr/>
                    <a:lstStyle/>
                    <a:p>
                      <a:r>
                        <a:rPr lang="en-US" sz="1800" dirty="0" smtClean="0">
                          <a:solidFill>
                            <a:schemeClr val="tx1"/>
                          </a:solidFill>
                          <a:latin typeface="Arial" panose="020B0604020202020204" pitchFamily="34" charset="0"/>
                          <a:cs typeface="Arial" panose="020B0604020202020204" pitchFamily="34" charset="0"/>
                        </a:rPr>
                        <a:t>USSD</a:t>
                      </a:r>
                      <a:endParaRPr lang="en-US" sz="1800" dirty="0">
                        <a:solidFill>
                          <a:schemeClr val="tx1"/>
                        </a:solidFill>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VIVD09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GEOID06</a:t>
                      </a:r>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927589832"/>
                  </a:ext>
                </a:extLst>
              </a:tr>
              <a:tr h="357862">
                <a:tc>
                  <a:txBody>
                    <a:bodyPr/>
                    <a:lstStyle/>
                    <a:p>
                      <a:endParaRPr lang="en-US" dirty="0"/>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GUVD04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GEOID03</a:t>
                      </a:r>
                      <a:endParaRPr lang="en-US" dirty="0"/>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SPCS83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3884107606"/>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NMVD03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GEOID99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SPCS27</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926996055"/>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ASVD02</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GEOID96</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a:p>
                  </a:txBody>
                  <a:tcPr marL="75967" marR="75967" marT="37984" marB="37984"/>
                </a:tc>
                <a:extLst>
                  <a:ext uri="{0D108BD9-81ED-4DB2-BD59-A6C34878D82A}">
                    <a16:rowId xmlns:a16="http://schemas.microsoft.com/office/drawing/2014/main" val="2282737914"/>
                  </a:ext>
                </a:extLst>
              </a:tr>
              <a:tr h="357862">
                <a:tc>
                  <a:txBody>
                    <a:bodyPr/>
                    <a:lstStyle/>
                    <a:p>
                      <a:endParaRPr lang="en-US"/>
                    </a:p>
                  </a:txBody>
                  <a:tcPr marL="75967" marR="75967" marT="37984" marB="37984"/>
                </a:tc>
                <a:tc>
                  <a:txBody>
                    <a:bodyPr/>
                    <a:lstStyle/>
                    <a:p>
                      <a:r>
                        <a:rPr lang="en-US" sz="1800" dirty="0" smtClean="0">
                          <a:solidFill>
                            <a:schemeClr val="tx1"/>
                          </a:solidFill>
                          <a:latin typeface="Arial" panose="020B0604020202020204" pitchFamily="34" charset="0"/>
                          <a:cs typeface="Arial" panose="020B0604020202020204" pitchFamily="34" charset="0"/>
                        </a:rPr>
                        <a:t>PRVD02</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ALASKA94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dirty="0"/>
                    </a:p>
                  </a:txBody>
                  <a:tcPr marL="75967" marR="75967" marT="37984" marB="37984"/>
                </a:tc>
                <a:extLst>
                  <a:ext uri="{0D108BD9-81ED-4DB2-BD59-A6C34878D82A}">
                    <a16:rowId xmlns:a16="http://schemas.microsoft.com/office/drawing/2014/main" val="421228443"/>
                  </a:ext>
                </a:extLst>
              </a:tr>
              <a:tr h="357862">
                <a:tc>
                  <a:txBody>
                    <a:bodyPr/>
                    <a:lstStyle/>
                    <a:p>
                      <a:endParaRPr lang="en-US"/>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GEOID93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54484552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Arial" panose="020B0604020202020204" pitchFamily="34" charset="0"/>
                          <a:cs typeface="Arial" panose="020B0604020202020204" pitchFamily="34" charset="0"/>
                        </a:rPr>
                        <a:t>GEOID90</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781712782"/>
                  </a:ext>
                </a:extLst>
              </a:tr>
            </a:tbl>
          </a:graphicData>
        </a:graphic>
      </p:graphicFrame>
    </p:spTree>
    <p:extLst>
      <p:ext uri="{BB962C8B-B14F-4D97-AF65-F5344CB8AC3E}">
        <p14:creationId xmlns:p14="http://schemas.microsoft.com/office/powerpoint/2010/main" val="162235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a:t>
            </a:r>
            <a:r>
              <a:rPr lang="en-US" sz="3200" dirty="0" smtClean="0">
                <a:latin typeface="Cambria" panose="02040503050406030204" pitchFamily="18" charset="0"/>
                <a:ea typeface="Cambria" panose="02040503050406030204" pitchFamily="18" charset="0"/>
              </a:rPr>
              <a:t>rotating</a:t>
            </a:r>
            <a:endParaRPr lang="en-US" sz="3200" dirty="0">
              <a:latin typeface="Cambria" panose="02040503050406030204" pitchFamily="18" charset="0"/>
              <a:ea typeface="Cambria" panose="02040503050406030204" pitchFamily="18" charset="0"/>
            </a:endParaRP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ITRF</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NA Plate = constant</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NATRF2022</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8576769"/>
      </p:ext>
    </p:extLst>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00B0F0"/>
                </a:solidFill>
                <a:latin typeface="Cambria" panose="02040503050406030204" pitchFamily="18" charset="0"/>
                <a:ea typeface="Cambria" panose="02040503050406030204" pitchFamily="18" charset="0"/>
              </a:rPr>
              <a:t>ITRF</a:t>
            </a:r>
            <a:r>
              <a:rPr lang="en-US" sz="3200" dirty="0">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34682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FF0000"/>
                </a:solidFill>
                <a:latin typeface="Cambria" panose="02040503050406030204" pitchFamily="18" charset="0"/>
                <a:ea typeface="Cambria" panose="02040503050406030204" pitchFamily="18" charset="0"/>
              </a:rPr>
              <a:t>NATRF</a:t>
            </a:r>
            <a:r>
              <a:rPr lang="en-US" sz="3200" dirty="0">
                <a:latin typeface="Cambria" panose="02040503050406030204" pitchFamily="18" charset="0"/>
                <a:ea typeface="Cambria" panose="02040503050406030204" pitchFamily="18" charset="0"/>
              </a:rPr>
              <a:t> – rotating frame, </a:t>
            </a:r>
            <a:r>
              <a:rPr lang="en-US" sz="3200" dirty="0" smtClean="0">
                <a:latin typeface="Cambria" panose="02040503050406030204" pitchFamily="18" charset="0"/>
                <a:ea typeface="Cambria" panose="02040503050406030204" pitchFamily="18" charset="0"/>
              </a:rPr>
              <a:t>constant with </a:t>
            </a:r>
            <a:r>
              <a:rPr lang="en-US" sz="3200" dirty="0">
                <a:latin typeface="Cambria" panose="02040503050406030204" pitchFamily="18" charset="0"/>
                <a:ea typeface="Cambria" panose="02040503050406030204" pitchFamily="18" charset="0"/>
              </a:rPr>
              <a:t>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“Plate-Fixed</a:t>
            </a:r>
            <a:r>
              <a:rPr lang="en-US" sz="4800" spc="-13" dirty="0">
                <a:latin typeface="Cambria" panose="02040503050406030204" pitchFamily="18" charset="0"/>
                <a:cs typeface="Calibri"/>
              </a:rPr>
              <a:t>”</a:t>
            </a:r>
          </a:p>
        </p:txBody>
      </p:sp>
    </p:spTree>
    <p:extLst>
      <p:ext uri="{BB962C8B-B14F-4D97-AF65-F5344CB8AC3E}">
        <p14:creationId xmlns:p14="http://schemas.microsoft.com/office/powerpoint/2010/main" val="26639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smtClean="0">
                <a:solidFill>
                  <a:srgbClr val="00B0F0"/>
                </a:solidFill>
                <a:latin typeface="Cambria" panose="02040503050406030204" pitchFamily="18" charset="0"/>
                <a:ea typeface="Cambria" panose="02040503050406030204" pitchFamily="18" charset="0"/>
              </a:rPr>
              <a:t>ITRF</a:t>
            </a:r>
            <a:r>
              <a:rPr lang="en-US" sz="3200" dirty="0" smtClean="0">
                <a:latin typeface="Cambria" panose="02040503050406030204" pitchFamily="18" charset="0"/>
                <a:ea typeface="Cambria" panose="02040503050406030204" pitchFamily="18" charset="0"/>
              </a:rPr>
              <a:t> or </a:t>
            </a:r>
            <a:r>
              <a:rPr lang="en-US" sz="3200" b="1" dirty="0" smtClean="0">
                <a:solidFill>
                  <a:srgbClr val="FF0000"/>
                </a:solidFill>
                <a:latin typeface="Cambria" panose="02040503050406030204" pitchFamily="18" charset="0"/>
                <a:ea typeface="Cambria" panose="02040503050406030204" pitchFamily="18" charset="0"/>
              </a:rPr>
              <a:t>NATRF</a:t>
            </a:r>
            <a:r>
              <a:rPr lang="en-US" sz="3200" dirty="0" smtClean="0">
                <a:latin typeface="Cambria" panose="02040503050406030204" pitchFamily="18" charset="0"/>
                <a:ea typeface="Cambria" panose="02040503050406030204" pitchFamily="18" charset="0"/>
              </a:rPr>
              <a:t> – your choice, just use </a:t>
            </a:r>
            <a:r>
              <a:rPr lang="en-US" sz="3200" b="1" dirty="0" smtClean="0">
                <a:solidFill>
                  <a:srgbClr val="00B050"/>
                </a:solidFill>
                <a:latin typeface="Cambria" panose="02040503050406030204" pitchFamily="18" charset="0"/>
                <a:ea typeface="Cambria" panose="02040503050406030204" pitchFamily="18" charset="0"/>
              </a:rPr>
              <a:t>EPP</a:t>
            </a:r>
            <a:endParaRPr lang="en-US" sz="3200" b="1" dirty="0">
              <a:solidFill>
                <a:srgbClr val="00B050"/>
              </a:solidFill>
              <a:latin typeface="Cambria" panose="02040503050406030204" pitchFamily="18" charset="0"/>
              <a:ea typeface="Cambria" panose="02040503050406030204" pitchFamily="18" charset="0"/>
            </a:endParaRP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u="sng"/>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Tree>
    <p:extLst>
      <p:ext uri="{BB962C8B-B14F-4D97-AF65-F5344CB8AC3E}">
        <p14:creationId xmlns:p14="http://schemas.microsoft.com/office/powerpoint/2010/main" val="42531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0050"/>
            <a:ext cx="9144000" cy="1181100"/>
          </a:xfrm>
        </p:spPr>
        <p:txBody>
          <a:bodyPr/>
          <a:lstStyle/>
          <a:p>
            <a:r>
              <a:rPr lang="en-US" sz="5200" dirty="0" smtClean="0">
                <a:latin typeface="Cambria" panose="02040503050406030204" pitchFamily="18" charset="0"/>
                <a:ea typeface="Cambria" panose="02040503050406030204" pitchFamily="18" charset="0"/>
              </a:rPr>
              <a:t>EPP – Euler </a:t>
            </a:r>
            <a:r>
              <a:rPr lang="en-US" sz="5200" dirty="0">
                <a:latin typeface="Cambria" panose="02040503050406030204" pitchFamily="18" charset="0"/>
                <a:ea typeface="Cambria" panose="02040503050406030204" pitchFamily="18" charset="0"/>
              </a:rPr>
              <a:t>Pole </a:t>
            </a:r>
            <a:r>
              <a:rPr lang="en-US" sz="5200" dirty="0" smtClean="0">
                <a:latin typeface="Cambria" panose="02040503050406030204" pitchFamily="18" charset="0"/>
                <a:ea typeface="Cambria" panose="02040503050406030204" pitchFamily="18" charset="0"/>
              </a:rPr>
              <a:t>Parameters</a:t>
            </a:r>
            <a:endParaRPr lang="en-US" sz="5400" dirty="0">
              <a:latin typeface="Cambria" panose="02040503050406030204" pitchFamily="18" charset="0"/>
              <a:ea typeface="Cambria" panose="02040503050406030204" pitchFamily="18" charset="0"/>
            </a:endParaRPr>
          </a:p>
        </p:txBody>
      </p:sp>
      <p:sp>
        <p:nvSpPr>
          <p:cNvPr id="6" name="Title 2"/>
          <p:cNvSpPr txBox="1">
            <a:spLocks/>
          </p:cNvSpPr>
          <p:nvPr/>
        </p:nvSpPr>
        <p:spPr bwMode="auto">
          <a:xfrm>
            <a:off x="514350" y="2552700"/>
            <a:ext cx="64198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5200" dirty="0" smtClean="0">
                <a:latin typeface="Cambria" panose="02040503050406030204" pitchFamily="18" charset="0"/>
                <a:ea typeface="Cambria" panose="02040503050406030204" pitchFamily="18" charset="0"/>
              </a:rPr>
              <a:t>Latitude</a:t>
            </a:r>
          </a:p>
          <a:p>
            <a:pPr algn="l"/>
            <a:r>
              <a:rPr lang="en-US" sz="5200" dirty="0" smtClean="0">
                <a:latin typeface="Cambria" panose="02040503050406030204" pitchFamily="18" charset="0"/>
                <a:ea typeface="Cambria" panose="02040503050406030204" pitchFamily="18" charset="0"/>
              </a:rPr>
              <a:t>Longitude</a:t>
            </a:r>
          </a:p>
          <a:p>
            <a:pPr algn="l"/>
            <a:r>
              <a:rPr lang="en-US" sz="5200" dirty="0" smtClean="0">
                <a:latin typeface="Cambria" panose="02040503050406030204" pitchFamily="18" charset="0"/>
                <a:ea typeface="Cambria" panose="02040503050406030204" pitchFamily="18" charset="0"/>
              </a:rPr>
              <a:t>Rotation Speed</a:t>
            </a:r>
            <a:endParaRPr lang="en-US" sz="5400" dirty="0">
              <a:latin typeface="Cambria" panose="02040503050406030204" pitchFamily="18" charset="0"/>
              <a:ea typeface="Cambria" panose="02040503050406030204" pitchFamily="18" charset="0"/>
            </a:endParaRPr>
          </a:p>
        </p:txBody>
      </p:sp>
      <p:sp>
        <p:nvSpPr>
          <p:cNvPr id="7" name="Left Brace 6"/>
          <p:cNvSpPr/>
          <p:nvPr/>
        </p:nvSpPr>
        <p:spPr>
          <a:xfrm rot="10800000">
            <a:off x="3676648" y="2762250"/>
            <a:ext cx="571501" cy="1447800"/>
          </a:xfrm>
          <a:prstGeom prst="leftBrace">
            <a:avLst>
              <a:gd name="adj1" fmla="val 8333"/>
              <a:gd name="adj2" fmla="val 50444"/>
            </a:avLst>
          </a:prstGeom>
          <a:ln w="635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le 2"/>
          <p:cNvSpPr txBox="1">
            <a:spLocks/>
          </p:cNvSpPr>
          <p:nvPr/>
        </p:nvSpPr>
        <p:spPr bwMode="auto">
          <a:xfrm>
            <a:off x="4419600" y="2809875"/>
            <a:ext cx="43910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dirty="0" smtClean="0">
                <a:latin typeface="Cambria" panose="02040503050406030204" pitchFamily="18" charset="0"/>
                <a:ea typeface="Cambria" panose="02040503050406030204" pitchFamily="18" charset="0"/>
              </a:rPr>
              <a:t>yellow star off west coast of S. America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120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470"/>
            <a:ext cx="9150558" cy="796516"/>
          </a:xfrm>
        </p:spPr>
        <p:txBody>
          <a:bodyPr/>
          <a:lstStyle/>
          <a:p>
            <a:r>
              <a:rPr lang="en-US" sz="4800" dirty="0">
                <a:latin typeface="Cambria" panose="02040503050406030204" pitchFamily="18" charset="0"/>
              </a:rPr>
              <a:t>CORS Velocities in ITRF2014</a:t>
            </a:r>
          </a:p>
        </p:txBody>
      </p:sp>
      <p:pic>
        <p:nvPicPr>
          <p:cNvPr id="4" name="Picture 2"/>
          <p:cNvPicPr preferRelativeResize="0">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276350"/>
            <a:ext cx="9150558" cy="54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7" name="Oval 6"/>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320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ITRF2014 </a:t>
            </a:r>
            <a:r>
              <a:rPr lang="en-US" sz="2800" b="1" dirty="0" smtClean="0">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smtClean="0">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1763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North </a:t>
            </a:r>
            <a:r>
              <a:rPr lang="en-US" sz="2000" kern="0" dirty="0">
                <a:solidFill>
                  <a:srgbClr val="FF0000"/>
                </a:solidFill>
                <a:latin typeface="Cambria" panose="02040503050406030204" pitchFamily="18" charset="0"/>
                <a:ea typeface="Cambria" panose="02040503050406030204" pitchFamily="18" charset="0"/>
              </a:rPr>
              <a:t>American Terrestrial Reference Frame of 2022 </a:t>
            </a:r>
            <a:endParaRPr lang="en-US" sz="2000" kern="0" dirty="0" smtClean="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	(NATRF2022)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Caribbean </a:t>
            </a:r>
            <a:r>
              <a:rPr lang="en-US" sz="2000" kern="0" dirty="0">
                <a:solidFill>
                  <a:srgbClr val="FF0000"/>
                </a:solidFill>
                <a:latin typeface="Cambria" panose="02040503050406030204" pitchFamily="18" charset="0"/>
                <a:ea typeface="Cambria" panose="02040503050406030204" pitchFamily="18" charset="0"/>
              </a:rPr>
              <a:t>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(CATRF2022)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Pacific </a:t>
            </a:r>
            <a:r>
              <a:rPr lang="en-US" sz="2000" kern="0" dirty="0">
                <a:solidFill>
                  <a:srgbClr val="FF0000"/>
                </a:solidFill>
                <a:latin typeface="Cambria" panose="02040503050406030204" pitchFamily="18" charset="0"/>
                <a:ea typeface="Cambria" panose="02040503050406030204" pitchFamily="18" charset="0"/>
              </a:rPr>
              <a:t>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(PATRF2022)</a:t>
            </a:r>
          </a:p>
          <a:p>
            <a:pPr marL="0" indent="0">
              <a:buNone/>
              <a:defRPr/>
            </a:pPr>
            <a:endParaRPr lang="en-US" sz="2000" kern="0" dirty="0">
              <a:solidFill>
                <a:srgbClr val="FF0000"/>
              </a:solidFill>
              <a:latin typeface="Cambria" panose="02040503050406030204" pitchFamily="18" charset="0"/>
              <a:ea typeface="Cambria" panose="02040503050406030204" pitchFamily="18" charset="0"/>
            </a:endParaRPr>
          </a:p>
          <a:p>
            <a:pPr marL="0" indent="0">
              <a:buNone/>
              <a:defRPr/>
            </a:pPr>
            <a:r>
              <a:rPr lang="en-US" sz="2000" kern="0" dirty="0" smtClean="0">
                <a:solidFill>
                  <a:srgbClr val="FF0000"/>
                </a:solidFill>
                <a:latin typeface="Cambria" panose="02040503050406030204" pitchFamily="18" charset="0"/>
                <a:ea typeface="Cambria" panose="02040503050406030204" pitchFamily="18" charset="0"/>
              </a:rPr>
              <a:t>Mariana </a:t>
            </a:r>
            <a:r>
              <a:rPr lang="en-US" sz="2000" kern="0" dirty="0">
                <a:solidFill>
                  <a:srgbClr val="FF0000"/>
                </a:solidFill>
                <a:latin typeface="Cambria" panose="02040503050406030204" pitchFamily="18" charset="0"/>
                <a:ea typeface="Cambria" panose="02040503050406030204" pitchFamily="18" charset="0"/>
              </a:rPr>
              <a:t>Terrestrial Reference Frame of 2022 </a:t>
            </a:r>
          </a:p>
          <a:p>
            <a:pPr marL="0" indent="0">
              <a:buNone/>
              <a:defRPr/>
            </a:pPr>
            <a:r>
              <a:rPr lang="en-US" sz="2000" kern="0" dirty="0">
                <a:solidFill>
                  <a:srgbClr val="FF0000"/>
                </a:solidFill>
                <a:latin typeface="Cambria" panose="02040503050406030204" pitchFamily="18" charset="0"/>
                <a:ea typeface="Cambria" panose="02040503050406030204" pitchFamily="18" charset="0"/>
              </a:rPr>
              <a:t>	(MATRF2022</a:t>
            </a:r>
            <a:r>
              <a:rPr lang="en-US" kern="0" dirty="0" smtClean="0">
                <a:solidFill>
                  <a:srgbClr val="FF0000"/>
                </a:solidFill>
                <a:latin typeface="Cambria" panose="02040503050406030204" pitchFamily="18" charset="0"/>
                <a:ea typeface="Cambria" panose="02040503050406030204" pitchFamily="18" charset="0"/>
              </a:rPr>
              <a:t>)</a:t>
            </a:r>
            <a:endParaRPr lang="en-US" kern="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r>
              <a:rPr lang="en-US" dirty="0" smtClean="0"/>
              <a:t>Rotation of the </a:t>
            </a:r>
          </a:p>
          <a:p>
            <a:r>
              <a:rPr lang="en-US" dirty="0" smtClean="0"/>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r>
              <a:rPr lang="en-US" dirty="0" smtClean="0"/>
              <a:t>Rotation of the </a:t>
            </a:r>
          </a:p>
          <a:p>
            <a:r>
              <a:rPr lang="en-US" dirty="0" smtClean="0"/>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r>
              <a:rPr lang="en-US" dirty="0" smtClean="0"/>
              <a:t>Rotation of the </a:t>
            </a:r>
          </a:p>
          <a:p>
            <a:r>
              <a:rPr lang="en-US" dirty="0" smtClean="0"/>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r>
              <a:rPr lang="en-US" dirty="0" smtClean="0"/>
              <a:t>Rotation of the </a:t>
            </a:r>
          </a:p>
          <a:p>
            <a:r>
              <a:rPr lang="en-US" dirty="0" smtClean="0"/>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3400" b="1" kern="0" dirty="0">
                <a:solidFill>
                  <a:srgbClr val="00B0F0"/>
                </a:solidFill>
                <a:latin typeface="Cambria" panose="02040503050406030204" pitchFamily="18" charset="0"/>
                <a:ea typeface="Cambria" panose="02040503050406030204" pitchFamily="18" charset="0"/>
              </a:rPr>
              <a:t>ITRF2014</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21372" y="6040328"/>
            <a:ext cx="1733167" cy="538609"/>
          </a:xfrm>
          <a:prstGeom prst="rect">
            <a:avLst/>
          </a:prstGeom>
          <a:noFill/>
        </p:spPr>
        <p:txBody>
          <a:bodyPr wrap="none" rtlCol="0">
            <a:spAutoFit/>
          </a:bodyPr>
          <a:lstStyle/>
          <a:p>
            <a:r>
              <a:rPr lang="en-US" sz="2900" b="1" dirty="0">
                <a:solidFill>
                  <a:srgbClr val="00B050"/>
                </a:solidFill>
                <a:latin typeface="Cambria" panose="02040503050406030204" pitchFamily="18" charset="0"/>
                <a:ea typeface="Cambria" panose="02040503050406030204" pitchFamily="18" charset="0"/>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B0F0"/>
                </a:solidFill>
                <a:latin typeface="Cambria" panose="02040503050406030204" pitchFamily="18" charset="0"/>
              </a:rPr>
              <a:t>ITRF2014</a:t>
            </a:r>
            <a:r>
              <a:rPr lang="en-US" dirty="0" smtClean="0">
                <a:latin typeface="Cambria" panose="02040503050406030204" pitchFamily="18" charset="0"/>
              </a:rPr>
              <a:t> + </a:t>
            </a:r>
            <a:r>
              <a:rPr lang="en-US" b="1" dirty="0" smtClean="0">
                <a:solidFill>
                  <a:srgbClr val="00B050"/>
                </a:solidFill>
                <a:latin typeface="Cambria" panose="02040503050406030204" pitchFamily="18" charset="0"/>
              </a:rPr>
              <a:t>EPP2022</a:t>
            </a:r>
            <a:r>
              <a:rPr lang="en-US" dirty="0" smtClean="0">
                <a:latin typeface="Cambria" panose="02040503050406030204" pitchFamily="18" charset="0"/>
              </a:rPr>
              <a:t> = </a:t>
            </a:r>
            <a:r>
              <a:rPr lang="en-US" dirty="0" smtClean="0">
                <a:solidFill>
                  <a:srgbClr val="FF0000"/>
                </a:solidFill>
                <a:latin typeface="Cambria" panose="02040503050406030204" pitchFamily="18" charset="0"/>
              </a:rPr>
              <a:t>--TRF2022</a:t>
            </a:r>
            <a:endParaRPr lang="en-US" dirty="0">
              <a:solidFill>
                <a:srgbClr val="FF0000"/>
              </a:solidFill>
              <a:latin typeface="Cambria" panose="02040503050406030204" pitchFamily="18" charset="0"/>
            </a:endParaRPr>
          </a:p>
        </p:txBody>
      </p:sp>
    </p:spTree>
    <p:extLst>
      <p:ext uri="{BB962C8B-B14F-4D97-AF65-F5344CB8AC3E}">
        <p14:creationId xmlns:p14="http://schemas.microsoft.com/office/powerpoint/2010/main" val="9306227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a:t>
            </a:r>
            <a:r>
              <a:rPr lang="en-US" sz="4000" spc="-7" dirty="0" smtClean="0">
                <a:latin typeface="Cambria" panose="02040503050406030204" pitchFamily="18" charset="0"/>
                <a:ea typeface="Cambria" panose="02040503050406030204" pitchFamily="18" charset="0"/>
                <a:cs typeface="Calibri"/>
              </a:rPr>
              <a:t>ectonic </a:t>
            </a:r>
            <a:r>
              <a:rPr lang="en-US" sz="4000" spc="-7" dirty="0">
                <a:latin typeface="Cambria" panose="02040503050406030204" pitchFamily="18" charset="0"/>
                <a:ea typeface="Cambria" panose="02040503050406030204" pitchFamily="18" charset="0"/>
                <a:cs typeface="Calibri"/>
              </a:rPr>
              <a:t>P</a:t>
            </a:r>
            <a:r>
              <a:rPr lang="en-US" sz="4000" spc="-7" dirty="0" smtClean="0">
                <a:latin typeface="Cambria" panose="02040503050406030204" pitchFamily="18" charset="0"/>
                <a:ea typeface="Cambria" panose="02040503050406030204" pitchFamily="18" charset="0"/>
                <a:cs typeface="Calibri"/>
              </a:rPr>
              <a:t>late </a:t>
            </a:r>
            <a:r>
              <a:rPr lang="en-US" sz="4000" spc="-7" dirty="0">
                <a:latin typeface="Cambria" panose="02040503050406030204" pitchFamily="18" charset="0"/>
                <a:ea typeface="Cambria" panose="02040503050406030204" pitchFamily="18" charset="0"/>
                <a:cs typeface="Calibri"/>
              </a:rPr>
              <a:t>R</a:t>
            </a:r>
            <a:r>
              <a:rPr lang="en-US" sz="4000" spc="-7" dirty="0" smtClean="0">
                <a:latin typeface="Cambria" panose="02040503050406030204" pitchFamily="18" charset="0"/>
                <a:ea typeface="Cambria" panose="02040503050406030204" pitchFamily="18" charset="0"/>
                <a:cs typeface="Calibri"/>
              </a:rPr>
              <a:t>otation</a:t>
            </a:r>
          </a:p>
          <a:p>
            <a:pPr marL="1485900" marR="6773" lvl="2" indent="-342900">
              <a:spcBef>
                <a:spcPts val="133"/>
              </a:spcBef>
              <a:spcAft>
                <a:spcPts val="1200"/>
              </a:spcAft>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horizontal</a:t>
            </a:r>
          </a:p>
          <a:p>
            <a:pPr marL="1485900" marR="6773" lvl="2" indent="-342900">
              <a:spcBef>
                <a:spcPts val="133"/>
              </a:spcBef>
              <a:spcAft>
                <a:spcPts val="12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smtClean="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simple to model</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complex</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35280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spcBef>
                <a:spcPts val="133"/>
              </a:spcBef>
              <a:spcAft>
                <a:spcPts val="6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smtClean="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smtClean="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smtClean="0">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smtClean="0">
                <a:solidFill>
                  <a:srgbClr val="FF0000"/>
                </a:solidFill>
                <a:latin typeface="Cambria" panose="02040503050406030204" pitchFamily="18" charset="0"/>
                <a:ea typeface="Cambria" panose="02040503050406030204" pitchFamily="18" charset="0"/>
                <a:cs typeface="Calibri"/>
              </a:rPr>
              <a:t>complex</a:t>
            </a:r>
            <a:endParaRPr lang="en-US" sz="3200" i="1" spc="-7" dirty="0" smtClean="0">
              <a:solidFill>
                <a:srgbClr val="FF0000"/>
              </a:solidFill>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smtClean="0">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35279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graphicFrame>
        <p:nvGraphicFramePr>
          <p:cNvPr id="4" name="Content Placeholder 6"/>
          <p:cNvGraphicFramePr>
            <a:graphicFrameLocks noGrp="1"/>
          </p:cNvGraphicFramePr>
          <p:nvPr>
            <p:ph idx="4294967295"/>
            <p:extLst/>
          </p:nvPr>
        </p:nvGraphicFramePr>
        <p:xfrm>
          <a:off x="114302" y="1745676"/>
          <a:ext cx="8925791" cy="4069658"/>
        </p:xfrm>
        <a:graphic>
          <a:graphicData uri="http://schemas.openxmlformats.org/drawingml/2006/table">
            <a:tbl>
              <a:tblPr firstRow="1" bandRow="1">
                <a:tableStyleId>{5C22544A-7EE6-4342-B048-85BDC9FD1C3A}</a:tableStyleId>
              </a:tblPr>
              <a:tblGrid>
                <a:gridCol w="2493818">
                  <a:extLst>
                    <a:ext uri="{9D8B030D-6E8A-4147-A177-3AD203B41FA5}">
                      <a16:colId xmlns:a16="http://schemas.microsoft.com/office/drawing/2014/main" val="2202110323"/>
                    </a:ext>
                  </a:extLst>
                </a:gridCol>
                <a:gridCol w="1969079">
                  <a:extLst>
                    <a:ext uri="{9D8B030D-6E8A-4147-A177-3AD203B41FA5}">
                      <a16:colId xmlns:a16="http://schemas.microsoft.com/office/drawing/2014/main" val="1277430874"/>
                    </a:ext>
                  </a:extLst>
                </a:gridCol>
                <a:gridCol w="2072058">
                  <a:extLst>
                    <a:ext uri="{9D8B030D-6E8A-4147-A177-3AD203B41FA5}">
                      <a16:colId xmlns:a16="http://schemas.microsoft.com/office/drawing/2014/main" val="2463132348"/>
                    </a:ext>
                  </a:extLst>
                </a:gridCol>
                <a:gridCol w="2390836">
                  <a:extLst>
                    <a:ext uri="{9D8B030D-6E8A-4147-A177-3AD203B41FA5}">
                      <a16:colId xmlns:a16="http://schemas.microsoft.com/office/drawing/2014/main" val="2738166315"/>
                    </a:ext>
                  </a:extLst>
                </a:gridCol>
              </a:tblGrid>
              <a:tr h="990228">
                <a:tc>
                  <a:txBody>
                    <a:bodyPr/>
                    <a:lstStyle/>
                    <a:p>
                      <a:r>
                        <a:rPr lang="en-US" sz="1800" dirty="0" smtClean="0"/>
                        <a:t>Horizontal</a:t>
                      </a:r>
                      <a:r>
                        <a:rPr lang="en-US" sz="1800" baseline="0" dirty="0" smtClean="0"/>
                        <a:t> </a:t>
                      </a:r>
                      <a:r>
                        <a:rPr lang="en-US" sz="1800" dirty="0" err="1" smtClean="0"/>
                        <a:t>Datums</a:t>
                      </a:r>
                      <a:r>
                        <a:rPr lang="en-US" sz="1800" dirty="0" smtClean="0"/>
                        <a:t> </a:t>
                      </a:r>
                    </a:p>
                    <a:p>
                      <a:r>
                        <a:rPr lang="en-US" sz="1800" dirty="0" smtClean="0"/>
                        <a:t>(aka Geometric Reference Frames)</a:t>
                      </a:r>
                    </a:p>
                  </a:txBody>
                  <a:tcPr marL="62939" marR="62939" marT="31470" marB="31470"/>
                </a:tc>
                <a:tc>
                  <a:txBody>
                    <a:bodyPr/>
                    <a:lstStyle/>
                    <a:p>
                      <a:r>
                        <a:rPr lang="en-US" sz="1800" dirty="0" smtClean="0"/>
                        <a:t>Vertical</a:t>
                      </a:r>
                    </a:p>
                    <a:p>
                      <a:r>
                        <a:rPr lang="en-US" sz="1800" dirty="0" smtClean="0"/>
                        <a:t>Datums</a:t>
                      </a:r>
                      <a:endParaRPr lang="en-US" sz="1800" dirty="0"/>
                    </a:p>
                  </a:txBody>
                  <a:tcPr marL="62939" marR="62939" marT="31470" marB="31470"/>
                </a:tc>
                <a:tc>
                  <a:txBody>
                    <a:bodyPr/>
                    <a:lstStyle/>
                    <a:p>
                      <a:r>
                        <a:rPr lang="en-US" sz="1800" dirty="0" smtClean="0"/>
                        <a:t>Geoid</a:t>
                      </a:r>
                    </a:p>
                    <a:p>
                      <a:r>
                        <a:rPr lang="en-US" sz="1800" dirty="0" smtClean="0"/>
                        <a:t>Models</a:t>
                      </a:r>
                      <a:endParaRPr lang="en-US" sz="1800" dirty="0"/>
                    </a:p>
                  </a:txBody>
                  <a:tcPr marL="62939" marR="62939" marT="31470" marB="31470"/>
                </a:tc>
                <a:tc>
                  <a:txBody>
                    <a:bodyPr/>
                    <a:lstStyle/>
                    <a:p>
                      <a:r>
                        <a:rPr lang="en-US" sz="1800" dirty="0" smtClean="0"/>
                        <a:t>Transformations</a:t>
                      </a:r>
                      <a:r>
                        <a:rPr lang="en-US" sz="1800" baseline="0" dirty="0" smtClean="0"/>
                        <a:t> </a:t>
                      </a:r>
                      <a:r>
                        <a:rPr lang="en-US" sz="1800" dirty="0" smtClean="0"/>
                        <a:t>and</a:t>
                      </a:r>
                      <a:r>
                        <a:rPr lang="en-US" sz="1800" baseline="0" dirty="0" smtClean="0"/>
                        <a:t> </a:t>
                      </a:r>
                      <a:r>
                        <a:rPr lang="en-US" sz="1800" dirty="0" smtClean="0"/>
                        <a:t>Conversions</a:t>
                      </a:r>
                      <a:endParaRPr lang="en-US" sz="1800" dirty="0"/>
                    </a:p>
                  </a:txBody>
                  <a:tcPr marL="62939" marR="62939" marT="31470" marB="31470"/>
                </a:tc>
                <a:extLst>
                  <a:ext uri="{0D108BD9-81ED-4DB2-BD59-A6C34878D82A}">
                    <a16:rowId xmlns:a16="http://schemas.microsoft.com/office/drawing/2014/main" val="3022080662"/>
                  </a:ext>
                </a:extLst>
              </a:tr>
              <a:tr h="308918">
                <a:tc>
                  <a:txBody>
                    <a:bodyPr/>
                    <a:lstStyle/>
                    <a:p>
                      <a:r>
                        <a:rPr lang="en-US" sz="1800" dirty="0" smtClean="0">
                          <a:latin typeface="Arial" panose="020B0604020202020204" pitchFamily="34" charset="0"/>
                          <a:cs typeface="Arial" panose="020B0604020202020204" pitchFamily="34" charset="0"/>
                        </a:rPr>
                        <a:t>WGS84</a:t>
                      </a: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IHRS (by IAG</a:t>
                      </a:r>
                      <a:r>
                        <a:rPr lang="en-US" sz="1800" baseline="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OSU91A</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CORPSCON</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808544551"/>
                  </a:ext>
                </a:extLst>
              </a:tr>
              <a:tr h="761714">
                <a:tc>
                  <a:txBody>
                    <a:bodyPr/>
                    <a:lstStyle/>
                    <a:p>
                      <a:r>
                        <a:rPr lang="en-US" dirty="0" smtClean="0">
                          <a:latin typeface="Arial" panose="020B0604020202020204" pitchFamily="34" charset="0"/>
                          <a:cs typeface="Arial" panose="020B0604020202020204" pitchFamily="34" charset="0"/>
                        </a:rPr>
                        <a:t>WGS72</a:t>
                      </a:r>
                      <a:endParaRPr lang="en-US"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EGM96</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Appendix B.6</a:t>
                      </a:r>
                      <a:r>
                        <a:rPr lang="en-US" sz="1800" baseline="0" dirty="0" smtClean="0">
                          <a:latin typeface="Arial" panose="020B0604020202020204" pitchFamily="34" charset="0"/>
                          <a:cs typeface="Arial" panose="020B0604020202020204" pitchFamily="34" charset="0"/>
                        </a:rPr>
                        <a:t> of DMA TR 8350.2 (WGS 84)</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48057990"/>
                  </a:ext>
                </a:extLst>
              </a:tr>
              <a:tr h="990228">
                <a:tc>
                  <a:txBody>
                    <a:bodyPr/>
                    <a:lstStyle/>
                    <a:p>
                      <a:r>
                        <a:rPr lang="en-US" sz="1800" dirty="0" smtClean="0">
                          <a:latin typeface="Arial" panose="020B0604020202020204" pitchFamily="34" charset="0"/>
                          <a:cs typeface="Arial" panose="020B0604020202020204" pitchFamily="34" charset="0"/>
                        </a:rPr>
                        <a:t>ITRF (Intl.</a:t>
                      </a:r>
                      <a:r>
                        <a:rPr lang="en-US" sz="1800" baseline="0" dirty="0" smtClean="0">
                          <a:latin typeface="Arial" panose="020B0604020202020204" pitchFamily="34" charset="0"/>
                          <a:cs typeface="Arial" panose="020B0604020202020204" pitchFamily="34" charset="0"/>
                        </a:rPr>
                        <a:t> Terrestrial Reference Frame by IERS)</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EGM2008</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Oregon Coordinate Reference System (ORCS)</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927589832"/>
                  </a:ext>
                </a:extLst>
              </a:tr>
              <a:tr h="990228">
                <a:tc>
                  <a:txBody>
                    <a:bodyPr/>
                    <a:lstStyle/>
                    <a:p>
                      <a:r>
                        <a:rPr lang="en-US" sz="1800" dirty="0" smtClean="0">
                          <a:latin typeface="Arial" panose="020B0604020202020204" pitchFamily="34" charset="0"/>
                          <a:cs typeface="Arial" panose="020B0604020202020204" pitchFamily="34" charset="0"/>
                        </a:rPr>
                        <a:t>IGS (Intl. GNSS Service reference</a:t>
                      </a:r>
                      <a:r>
                        <a:rPr lang="en-US" sz="1800" baseline="0" dirty="0" smtClean="0">
                          <a:latin typeface="Arial" panose="020B0604020202020204" pitchFamily="34" charset="0"/>
                          <a:cs typeface="Arial" panose="020B0604020202020204" pitchFamily="34" charset="0"/>
                        </a:rPr>
                        <a:t> frame)</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smtClean="0">
                          <a:latin typeface="Arial" panose="020B0604020202020204" pitchFamily="34" charset="0"/>
                          <a:cs typeface="Arial" panose="020B0604020202020204" pitchFamily="34" charset="0"/>
                        </a:rPr>
                        <a:t>The Kansas Regional Coordinate System</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884107606"/>
                  </a:ext>
                </a:extLst>
              </a:tr>
            </a:tbl>
          </a:graphicData>
        </a:graphic>
      </p:graphicFrame>
      <p:sp>
        <p:nvSpPr>
          <p:cNvPr id="5" name="TextBox 4"/>
          <p:cNvSpPr txBox="1"/>
          <p:nvPr/>
        </p:nvSpPr>
        <p:spPr bwMode="auto">
          <a:xfrm>
            <a:off x="114301" y="1143002"/>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a:t>
            </a:r>
            <a:r>
              <a:rPr lang="en-US" sz="3200" dirty="0">
                <a:latin typeface="Cambria" panose="02040503050406030204" pitchFamily="18" charset="0"/>
              </a:rPr>
              <a:t>NOT</a:t>
            </a:r>
            <a:r>
              <a:rPr lang="en-US" sz="2400" dirty="0">
                <a:latin typeface="Cambria" panose="02040503050406030204" pitchFamily="18" charset="0"/>
              </a:rPr>
              <a:t> part of the NSRS</a:t>
            </a:r>
          </a:p>
        </p:txBody>
      </p:sp>
      <p:sp>
        <p:nvSpPr>
          <p:cNvPr id="2" name="TextBox 1"/>
          <p:cNvSpPr txBox="1"/>
          <p:nvPr/>
        </p:nvSpPr>
        <p:spPr bwMode="auto">
          <a:xfrm>
            <a:off x="0" y="6560221"/>
            <a:ext cx="2028056" cy="276999"/>
          </a:xfrm>
          <a:prstGeom prst="rect">
            <a:avLst/>
          </a:prstGeom>
          <a:noFill/>
          <a:ln w="9525">
            <a:noFill/>
            <a:miter lim="800000"/>
            <a:headEnd/>
            <a:tailEnd/>
          </a:ln>
        </p:spPr>
        <p:txBody>
          <a:bodyPr wrap="none" rtlCol="0">
            <a:spAutoFit/>
          </a:bodyPr>
          <a:lstStyle/>
          <a:p>
            <a:r>
              <a:rPr lang="en-US" sz="1200" dirty="0">
                <a:hlinkClick r:id="rId3"/>
              </a:rPr>
              <a:t>Hyperlink to ITRF station map</a:t>
            </a:r>
            <a:endParaRPr lang="en-US" sz="1200" dirty="0"/>
          </a:p>
        </p:txBody>
      </p:sp>
      <p:cxnSp>
        <p:nvCxnSpPr>
          <p:cNvPr id="10" name="Straight Connector 9"/>
          <p:cNvCxnSpPr>
            <a:stCxn id="7" idx="1"/>
            <a:endCxn id="7" idx="3"/>
          </p:cNvCxnSpPr>
          <p:nvPr/>
        </p:nvCxnSpPr>
        <p:spPr>
          <a:xfrm>
            <a:off x="114301" y="846138"/>
            <a:ext cx="8925791"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252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smtClean="0">
                <a:uFill>
                  <a:solidFill>
                    <a:srgbClr val="1F497D"/>
                  </a:solidFill>
                </a:uFill>
                <a:latin typeface="Cambria" panose="02040503050406030204" pitchFamily="18" charset="0"/>
                <a:cs typeface="Arial"/>
              </a:rPr>
              <a:t>Intra-Frame Velocity Model o</a:t>
            </a:r>
            <a:r>
              <a:rPr sz="5400" b="1" spc="-7" dirty="0" smtClean="0">
                <a:uFill>
                  <a:solidFill>
                    <a:srgbClr val="1F497D"/>
                  </a:solidFill>
                </a:uFill>
                <a:latin typeface="Cambria" panose="02040503050406030204" pitchFamily="18" charset="0"/>
                <a:cs typeface="Arial"/>
              </a:rPr>
              <a:t>f</a:t>
            </a:r>
            <a:r>
              <a:rPr sz="5400" b="1" spc="-33" dirty="0" smtClean="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smtClean="0">
                <a:solidFill>
                  <a:srgbClr val="C00000"/>
                </a:solidFill>
                <a:uFill>
                  <a:solidFill>
                    <a:srgbClr val="C00000"/>
                  </a:solidFill>
                </a:uFill>
                <a:latin typeface="Cambria" panose="02040503050406030204" pitchFamily="18" charset="0"/>
                <a:cs typeface="Arial Black"/>
              </a:rPr>
              <a:t>IFVM</a:t>
            </a:r>
            <a:r>
              <a:rPr sz="6000" b="1" spc="-20" dirty="0" smtClean="0">
                <a:solidFill>
                  <a:srgbClr val="C00000"/>
                </a:solidFill>
                <a:uFill>
                  <a:solidFill>
                    <a:srgbClr val="C00000"/>
                  </a:solidFill>
                </a:uFill>
                <a:latin typeface="Cambria" panose="02040503050406030204" pitchFamily="18" charset="0"/>
                <a:cs typeface="Arial Black"/>
              </a:rPr>
              <a:t>2022</a:t>
            </a:r>
            <a:endParaRPr lang="en-US" sz="6000" b="1" spc="-20" dirty="0" smtClean="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120448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81"/>
          <p:cNvSpPr txBox="1"/>
          <p:nvPr/>
        </p:nvSpPr>
        <p:spPr>
          <a:xfrm>
            <a:off x="285121" y="1336438"/>
            <a:ext cx="7161907" cy="443711"/>
          </a:xfrm>
          <a:prstGeom prst="rect">
            <a:avLst/>
          </a:prstGeom>
        </p:spPr>
        <p:txBody>
          <a:bodyPr vert="horz" wrap="square" lIns="0" tIns="12700" rIns="0" bIns="0" rtlCol="0">
            <a:spAutoFit/>
          </a:bodyPr>
          <a:lstStyle/>
          <a:p>
            <a:pPr marL="12700" algn="ctr">
              <a:spcBef>
                <a:spcPts val="100"/>
              </a:spcBef>
            </a:pPr>
            <a:r>
              <a:rPr sz="2800" spc="-5" dirty="0">
                <a:latin typeface="Calibri"/>
                <a:cs typeface="Calibri"/>
              </a:rPr>
              <a:t>Longitude </a:t>
            </a:r>
            <a:r>
              <a:rPr sz="2800" spc="-10" dirty="0">
                <a:latin typeface="Calibri"/>
                <a:cs typeface="Calibri"/>
              </a:rPr>
              <a:t>(Easting) History </a:t>
            </a:r>
            <a:r>
              <a:rPr sz="2800" spc="-5" dirty="0">
                <a:latin typeface="Calibri"/>
                <a:cs typeface="Calibri"/>
              </a:rPr>
              <a:t>of</a:t>
            </a:r>
            <a:r>
              <a:rPr sz="2800" spc="-30" dirty="0">
                <a:latin typeface="Calibri"/>
                <a:cs typeface="Calibri"/>
              </a:rPr>
              <a:t> </a:t>
            </a:r>
            <a:r>
              <a:rPr sz="2800" spc="-5" dirty="0">
                <a:latin typeface="Calibri"/>
                <a:cs typeface="Calibri"/>
              </a:rPr>
              <a:t>DI4044</a:t>
            </a:r>
            <a:endParaRPr sz="2800" dirty="0">
              <a:latin typeface="Calibri"/>
              <a:cs typeface="Calibri"/>
            </a:endParaRPr>
          </a:p>
        </p:txBody>
      </p:sp>
      <p:sp>
        <p:nvSpPr>
          <p:cNvPr id="87" name="object 87"/>
          <p:cNvSpPr txBox="1"/>
          <p:nvPr/>
        </p:nvSpPr>
        <p:spPr>
          <a:xfrm>
            <a:off x="6839514" y="5611972"/>
            <a:ext cx="2110584" cy="874598"/>
          </a:xfrm>
          <a:prstGeom prst="rect">
            <a:avLst/>
          </a:prstGeom>
        </p:spPr>
        <p:txBody>
          <a:bodyPr vert="horz" wrap="square" lIns="0" tIns="12700" rIns="0" bIns="0" rtlCol="0">
            <a:spAutoFit/>
          </a:bodyPr>
          <a:lstStyle/>
          <a:p>
            <a:pPr marL="12700" marR="5080">
              <a:spcBef>
                <a:spcPts val="100"/>
              </a:spcBef>
            </a:pPr>
            <a:r>
              <a:rPr lang="en-US" sz="2800" b="1" dirty="0">
                <a:solidFill>
                  <a:srgbClr val="00B0F0"/>
                </a:solidFill>
                <a:latin typeface="Calibri"/>
                <a:cs typeface="Calibri"/>
              </a:rPr>
              <a:t>BLUE IS ITRF COORDINATE</a:t>
            </a:r>
            <a:endParaRPr sz="2800" dirty="0">
              <a:solidFill>
                <a:srgbClr val="00B0F0"/>
              </a:solidFill>
              <a:latin typeface="Calibri"/>
              <a:cs typeface="Calibri"/>
            </a:endParaRPr>
          </a:p>
        </p:txBody>
      </p:sp>
      <p:sp>
        <p:nvSpPr>
          <p:cNvPr id="90" name="object 90"/>
          <p:cNvSpPr txBox="1"/>
          <p:nvPr/>
        </p:nvSpPr>
        <p:spPr>
          <a:xfrm>
            <a:off x="6902321" y="2009814"/>
            <a:ext cx="2110586" cy="1318310"/>
          </a:xfrm>
          <a:prstGeom prst="rect">
            <a:avLst/>
          </a:prstGeom>
        </p:spPr>
        <p:txBody>
          <a:bodyPr vert="horz" wrap="square" lIns="0" tIns="12700" rIns="0" bIns="0" rtlCol="0">
            <a:spAutoFit/>
          </a:bodyPr>
          <a:lstStyle/>
          <a:p>
            <a:pPr marL="12700" marR="133985">
              <a:spcBef>
                <a:spcPts val="100"/>
              </a:spcBef>
            </a:pPr>
            <a:r>
              <a:rPr lang="en-US" sz="2800" b="1" dirty="0">
                <a:solidFill>
                  <a:srgbClr val="FF0000"/>
                </a:solidFill>
                <a:latin typeface="Calibri"/>
                <a:cs typeface="Calibri"/>
              </a:rPr>
              <a:t>RED IS NATRF2022</a:t>
            </a:r>
          </a:p>
          <a:p>
            <a:pPr marL="12700" marR="133985">
              <a:spcBef>
                <a:spcPts val="100"/>
              </a:spcBef>
            </a:pPr>
            <a:r>
              <a:rPr lang="en-US" sz="2800" b="1" dirty="0">
                <a:solidFill>
                  <a:srgbClr val="FF0000"/>
                </a:solidFill>
                <a:latin typeface="Calibri"/>
                <a:cs typeface="Calibri"/>
              </a:rPr>
              <a:t>COORDINATE</a:t>
            </a:r>
            <a:endParaRPr sz="2800" dirty="0">
              <a:solidFill>
                <a:srgbClr val="FF0000"/>
              </a:solidFill>
              <a:latin typeface="Calibri"/>
              <a:cs typeface="Calibri"/>
            </a:endParaRPr>
          </a:p>
        </p:txBody>
      </p:sp>
      <p:sp>
        <p:nvSpPr>
          <p:cNvPr id="3" name="object 3"/>
          <p:cNvSpPr/>
          <p:nvPr/>
        </p:nvSpPr>
        <p:spPr>
          <a:xfrm>
            <a:off x="600595" y="597987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4" name="object 4"/>
          <p:cNvSpPr/>
          <p:nvPr/>
        </p:nvSpPr>
        <p:spPr>
          <a:xfrm>
            <a:off x="600595" y="561197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5" name="object 5"/>
          <p:cNvSpPr/>
          <p:nvPr/>
        </p:nvSpPr>
        <p:spPr>
          <a:xfrm>
            <a:off x="600595" y="524406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6" name="object 6"/>
          <p:cNvSpPr/>
          <p:nvPr/>
        </p:nvSpPr>
        <p:spPr>
          <a:xfrm>
            <a:off x="600595" y="487616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7" name="object 7"/>
          <p:cNvSpPr/>
          <p:nvPr/>
        </p:nvSpPr>
        <p:spPr>
          <a:xfrm>
            <a:off x="600595" y="450825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8" name="object 8"/>
          <p:cNvSpPr/>
          <p:nvPr/>
        </p:nvSpPr>
        <p:spPr>
          <a:xfrm>
            <a:off x="600595" y="414035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9" name="object 9"/>
          <p:cNvSpPr/>
          <p:nvPr/>
        </p:nvSpPr>
        <p:spPr>
          <a:xfrm>
            <a:off x="600595" y="377244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0" name="object 10"/>
          <p:cNvSpPr/>
          <p:nvPr/>
        </p:nvSpPr>
        <p:spPr>
          <a:xfrm>
            <a:off x="600595" y="340454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1" name="object 11"/>
          <p:cNvSpPr/>
          <p:nvPr/>
        </p:nvSpPr>
        <p:spPr>
          <a:xfrm>
            <a:off x="600595" y="303663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2" name="object 12"/>
          <p:cNvSpPr/>
          <p:nvPr/>
        </p:nvSpPr>
        <p:spPr>
          <a:xfrm>
            <a:off x="600595" y="2666955"/>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3" name="object 13"/>
          <p:cNvSpPr/>
          <p:nvPr/>
        </p:nvSpPr>
        <p:spPr>
          <a:xfrm>
            <a:off x="600595" y="2299051"/>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4" name="object 14"/>
          <p:cNvSpPr/>
          <p:nvPr/>
        </p:nvSpPr>
        <p:spPr>
          <a:xfrm>
            <a:off x="600595" y="1931146"/>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5" name="object 15"/>
          <p:cNvSpPr/>
          <p:nvPr/>
        </p:nvSpPr>
        <p:spPr>
          <a:xfrm>
            <a:off x="147147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6" name="object 16"/>
          <p:cNvSpPr/>
          <p:nvPr/>
        </p:nvSpPr>
        <p:spPr>
          <a:xfrm>
            <a:off x="2342367"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7" name="object 17"/>
          <p:cNvSpPr/>
          <p:nvPr/>
        </p:nvSpPr>
        <p:spPr>
          <a:xfrm>
            <a:off x="3213252"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8" name="object 18"/>
          <p:cNvSpPr/>
          <p:nvPr/>
        </p:nvSpPr>
        <p:spPr>
          <a:xfrm>
            <a:off x="408413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9" name="object 19"/>
          <p:cNvSpPr/>
          <p:nvPr/>
        </p:nvSpPr>
        <p:spPr>
          <a:xfrm>
            <a:off x="4956801"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0" name="object 20"/>
          <p:cNvSpPr/>
          <p:nvPr/>
        </p:nvSpPr>
        <p:spPr>
          <a:xfrm>
            <a:off x="582768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1" name="object 21"/>
          <p:cNvSpPr/>
          <p:nvPr/>
        </p:nvSpPr>
        <p:spPr>
          <a:xfrm>
            <a:off x="6698575"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2" name="object 22"/>
          <p:cNvSpPr/>
          <p:nvPr/>
        </p:nvSpPr>
        <p:spPr>
          <a:xfrm>
            <a:off x="600593" y="1931148"/>
            <a:ext cx="0" cy="4049323"/>
          </a:xfrm>
          <a:custGeom>
            <a:avLst/>
            <a:gdLst/>
            <a:ahLst/>
            <a:cxnLst/>
            <a:rect l="l" t="t" r="r" b="b"/>
            <a:pathLst>
              <a:path h="3472179">
                <a:moveTo>
                  <a:pt x="0" y="3471672"/>
                </a:moveTo>
                <a:lnTo>
                  <a:pt x="0" y="0"/>
                </a:lnTo>
              </a:path>
            </a:pathLst>
          </a:custGeom>
          <a:ln w="9144">
            <a:solidFill>
              <a:srgbClr val="BEBEBE"/>
            </a:solidFill>
          </a:ln>
        </p:spPr>
        <p:txBody>
          <a:bodyPr wrap="square" lIns="0" tIns="0" rIns="0" bIns="0" rtlCol="0"/>
          <a:lstStyle/>
          <a:p>
            <a:endParaRPr/>
          </a:p>
        </p:txBody>
      </p:sp>
      <p:sp>
        <p:nvSpPr>
          <p:cNvPr id="23" name="object 23"/>
          <p:cNvSpPr/>
          <p:nvPr/>
        </p:nvSpPr>
        <p:spPr>
          <a:xfrm>
            <a:off x="600595" y="5979877"/>
            <a:ext cx="6098425" cy="0"/>
          </a:xfrm>
          <a:custGeom>
            <a:avLst/>
            <a:gdLst/>
            <a:ahLst/>
            <a:cxnLst/>
            <a:rect l="l" t="t" r="r" b="b"/>
            <a:pathLst>
              <a:path w="5229225">
                <a:moveTo>
                  <a:pt x="0" y="0"/>
                </a:moveTo>
                <a:lnTo>
                  <a:pt x="5228844" y="0"/>
                </a:lnTo>
              </a:path>
            </a:pathLst>
          </a:custGeom>
          <a:ln w="9144">
            <a:solidFill>
              <a:srgbClr val="BEBEBE"/>
            </a:solidFill>
          </a:ln>
        </p:spPr>
        <p:txBody>
          <a:bodyPr wrap="square" lIns="0" tIns="0" rIns="0" bIns="0" rtlCol="0"/>
          <a:lstStyle/>
          <a:p>
            <a:endParaRPr/>
          </a:p>
        </p:txBody>
      </p:sp>
      <p:sp>
        <p:nvSpPr>
          <p:cNvPr id="24" name="object 24"/>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25" name="object 25"/>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26" name="object 26"/>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7" name="object 27"/>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8" name="object 28"/>
          <p:cNvSpPr/>
          <p:nvPr/>
        </p:nvSpPr>
        <p:spPr>
          <a:xfrm>
            <a:off x="3527838" y="3624932"/>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29" name="object 29"/>
          <p:cNvSpPr/>
          <p:nvPr/>
        </p:nvSpPr>
        <p:spPr>
          <a:xfrm>
            <a:off x="3527838" y="3568055"/>
            <a:ext cx="0" cy="57022"/>
          </a:xfrm>
          <a:custGeom>
            <a:avLst/>
            <a:gdLst/>
            <a:ahLst/>
            <a:cxnLst/>
            <a:rect l="l" t="t" r="r" b="b"/>
            <a:pathLst>
              <a:path h="48895">
                <a:moveTo>
                  <a:pt x="0" y="48768"/>
                </a:moveTo>
                <a:lnTo>
                  <a:pt x="0" y="0"/>
                </a:lnTo>
              </a:path>
            </a:pathLst>
          </a:custGeom>
          <a:ln w="9144">
            <a:solidFill>
              <a:srgbClr val="585858"/>
            </a:solidFill>
          </a:ln>
        </p:spPr>
        <p:txBody>
          <a:bodyPr wrap="square" lIns="0" tIns="0" rIns="0" bIns="0" rtlCol="0"/>
          <a:lstStyle/>
          <a:p>
            <a:endParaRPr/>
          </a:p>
        </p:txBody>
      </p:sp>
      <p:sp>
        <p:nvSpPr>
          <p:cNvPr id="30" name="object 30"/>
          <p:cNvSpPr/>
          <p:nvPr/>
        </p:nvSpPr>
        <p:spPr>
          <a:xfrm>
            <a:off x="3494071" y="3680026"/>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1" name="object 31"/>
          <p:cNvSpPr/>
          <p:nvPr/>
        </p:nvSpPr>
        <p:spPr>
          <a:xfrm>
            <a:off x="3494071" y="3568055"/>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2" name="object 32"/>
          <p:cNvSpPr/>
          <p:nvPr/>
        </p:nvSpPr>
        <p:spPr>
          <a:xfrm>
            <a:off x="4183669" y="4243440"/>
            <a:ext cx="0" cy="37767"/>
          </a:xfrm>
          <a:custGeom>
            <a:avLst/>
            <a:gdLst/>
            <a:ahLst/>
            <a:cxnLst/>
            <a:rect l="l" t="t" r="r" b="b"/>
            <a:pathLst>
              <a:path h="32385">
                <a:moveTo>
                  <a:pt x="0" y="0"/>
                </a:moveTo>
                <a:lnTo>
                  <a:pt x="0" y="32004"/>
                </a:lnTo>
              </a:path>
            </a:pathLst>
          </a:custGeom>
          <a:ln w="9144">
            <a:solidFill>
              <a:srgbClr val="585858"/>
            </a:solidFill>
          </a:ln>
        </p:spPr>
        <p:txBody>
          <a:bodyPr wrap="square" lIns="0" tIns="0" rIns="0" bIns="0" rtlCol="0"/>
          <a:lstStyle/>
          <a:p>
            <a:endParaRPr/>
          </a:p>
        </p:txBody>
      </p:sp>
      <p:sp>
        <p:nvSpPr>
          <p:cNvPr id="33" name="object 33"/>
          <p:cNvSpPr/>
          <p:nvPr/>
        </p:nvSpPr>
        <p:spPr>
          <a:xfrm>
            <a:off x="4183669" y="4206116"/>
            <a:ext cx="0" cy="37767"/>
          </a:xfrm>
          <a:custGeom>
            <a:avLst/>
            <a:gdLst/>
            <a:ahLst/>
            <a:cxnLst/>
            <a:rect l="l" t="t" r="r" b="b"/>
            <a:pathLst>
              <a:path h="32385">
                <a:moveTo>
                  <a:pt x="0" y="32003"/>
                </a:moveTo>
                <a:lnTo>
                  <a:pt x="0" y="0"/>
                </a:lnTo>
              </a:path>
            </a:pathLst>
          </a:custGeom>
          <a:ln w="9144">
            <a:solidFill>
              <a:srgbClr val="585858"/>
            </a:solidFill>
          </a:ln>
        </p:spPr>
        <p:txBody>
          <a:bodyPr wrap="square" lIns="0" tIns="0" rIns="0" bIns="0" rtlCol="0"/>
          <a:lstStyle/>
          <a:p>
            <a:endParaRPr/>
          </a:p>
        </p:txBody>
      </p:sp>
      <p:sp>
        <p:nvSpPr>
          <p:cNvPr id="34" name="object 34"/>
          <p:cNvSpPr/>
          <p:nvPr/>
        </p:nvSpPr>
        <p:spPr>
          <a:xfrm>
            <a:off x="4149902" y="428076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5" name="object 35"/>
          <p:cNvSpPr/>
          <p:nvPr/>
        </p:nvSpPr>
        <p:spPr>
          <a:xfrm>
            <a:off x="4149902" y="4206114"/>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6" name="object 36"/>
          <p:cNvSpPr/>
          <p:nvPr/>
        </p:nvSpPr>
        <p:spPr>
          <a:xfrm>
            <a:off x="6152938" y="5375592"/>
            <a:ext cx="0" cy="128115"/>
          </a:xfrm>
          <a:custGeom>
            <a:avLst/>
            <a:gdLst/>
            <a:ahLst/>
            <a:cxnLst/>
            <a:rect l="l" t="t" r="r" b="b"/>
            <a:pathLst>
              <a:path h="109854">
                <a:moveTo>
                  <a:pt x="0" y="0"/>
                </a:moveTo>
                <a:lnTo>
                  <a:pt x="0" y="109728"/>
                </a:lnTo>
              </a:path>
            </a:pathLst>
          </a:custGeom>
          <a:ln w="9144">
            <a:solidFill>
              <a:srgbClr val="585858"/>
            </a:solidFill>
          </a:ln>
        </p:spPr>
        <p:txBody>
          <a:bodyPr wrap="square" lIns="0" tIns="0" rIns="0" bIns="0" rtlCol="0"/>
          <a:lstStyle/>
          <a:p>
            <a:endParaRPr/>
          </a:p>
        </p:txBody>
      </p:sp>
      <p:sp>
        <p:nvSpPr>
          <p:cNvPr id="37" name="object 37"/>
          <p:cNvSpPr/>
          <p:nvPr/>
        </p:nvSpPr>
        <p:spPr>
          <a:xfrm>
            <a:off x="6152938" y="5245846"/>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38" name="object 38"/>
          <p:cNvSpPr/>
          <p:nvPr/>
        </p:nvSpPr>
        <p:spPr>
          <a:xfrm>
            <a:off x="6119171" y="5503555"/>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39" name="object 39"/>
          <p:cNvSpPr/>
          <p:nvPr/>
        </p:nvSpPr>
        <p:spPr>
          <a:xfrm>
            <a:off x="6119171" y="5245844"/>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40" name="object 40"/>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41" name="object 41"/>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42" name="object 42"/>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3" name="object 43"/>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4" name="object 44"/>
          <p:cNvSpPr/>
          <p:nvPr/>
        </p:nvSpPr>
        <p:spPr>
          <a:xfrm>
            <a:off x="3527838" y="2535435"/>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45" name="object 45"/>
          <p:cNvSpPr/>
          <p:nvPr/>
        </p:nvSpPr>
        <p:spPr>
          <a:xfrm>
            <a:off x="3527838" y="2480339"/>
            <a:ext cx="0" cy="55541"/>
          </a:xfrm>
          <a:custGeom>
            <a:avLst/>
            <a:gdLst/>
            <a:ahLst/>
            <a:cxnLst/>
            <a:rect l="l" t="t" r="r" b="b"/>
            <a:pathLst>
              <a:path h="47625">
                <a:moveTo>
                  <a:pt x="0" y="47244"/>
                </a:moveTo>
                <a:lnTo>
                  <a:pt x="0" y="0"/>
                </a:lnTo>
              </a:path>
            </a:pathLst>
          </a:custGeom>
          <a:ln w="9144">
            <a:solidFill>
              <a:srgbClr val="585858"/>
            </a:solidFill>
          </a:ln>
        </p:spPr>
        <p:txBody>
          <a:bodyPr wrap="square" lIns="0" tIns="0" rIns="0" bIns="0" rtlCol="0"/>
          <a:lstStyle/>
          <a:p>
            <a:endParaRPr/>
          </a:p>
        </p:txBody>
      </p:sp>
      <p:sp>
        <p:nvSpPr>
          <p:cNvPr id="46" name="object 46"/>
          <p:cNvSpPr/>
          <p:nvPr/>
        </p:nvSpPr>
        <p:spPr>
          <a:xfrm>
            <a:off x="3494071" y="2590530"/>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7" name="object 47"/>
          <p:cNvSpPr/>
          <p:nvPr/>
        </p:nvSpPr>
        <p:spPr>
          <a:xfrm>
            <a:off x="3494071" y="2480337"/>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8" name="object 48"/>
          <p:cNvSpPr/>
          <p:nvPr/>
        </p:nvSpPr>
        <p:spPr>
          <a:xfrm>
            <a:off x="4183669" y="2805589"/>
            <a:ext cx="0" cy="37767"/>
          </a:xfrm>
          <a:custGeom>
            <a:avLst/>
            <a:gdLst/>
            <a:ahLst/>
            <a:cxnLst/>
            <a:rect l="l" t="t" r="r" b="b"/>
            <a:pathLst>
              <a:path h="32385">
                <a:moveTo>
                  <a:pt x="0" y="0"/>
                </a:moveTo>
                <a:lnTo>
                  <a:pt x="0" y="32003"/>
                </a:lnTo>
              </a:path>
            </a:pathLst>
          </a:custGeom>
          <a:ln w="9144">
            <a:solidFill>
              <a:srgbClr val="585858"/>
            </a:solidFill>
          </a:ln>
        </p:spPr>
        <p:txBody>
          <a:bodyPr wrap="square" lIns="0" tIns="0" rIns="0" bIns="0" rtlCol="0"/>
          <a:lstStyle/>
          <a:p>
            <a:endParaRPr/>
          </a:p>
        </p:txBody>
      </p:sp>
      <p:sp>
        <p:nvSpPr>
          <p:cNvPr id="49" name="object 49"/>
          <p:cNvSpPr/>
          <p:nvPr/>
        </p:nvSpPr>
        <p:spPr>
          <a:xfrm>
            <a:off x="4183669" y="2768264"/>
            <a:ext cx="0" cy="37767"/>
          </a:xfrm>
          <a:custGeom>
            <a:avLst/>
            <a:gdLst/>
            <a:ahLst/>
            <a:cxnLst/>
            <a:rect l="l" t="t" r="r" b="b"/>
            <a:pathLst>
              <a:path h="32385">
                <a:moveTo>
                  <a:pt x="0" y="32004"/>
                </a:moveTo>
                <a:lnTo>
                  <a:pt x="0" y="0"/>
                </a:lnTo>
              </a:path>
            </a:pathLst>
          </a:custGeom>
          <a:ln w="9144">
            <a:solidFill>
              <a:srgbClr val="585858"/>
            </a:solidFill>
          </a:ln>
        </p:spPr>
        <p:txBody>
          <a:bodyPr wrap="square" lIns="0" tIns="0" rIns="0" bIns="0" rtlCol="0"/>
          <a:lstStyle/>
          <a:p>
            <a:endParaRPr/>
          </a:p>
        </p:txBody>
      </p:sp>
      <p:sp>
        <p:nvSpPr>
          <p:cNvPr id="50" name="object 50"/>
          <p:cNvSpPr/>
          <p:nvPr/>
        </p:nvSpPr>
        <p:spPr>
          <a:xfrm>
            <a:off x="4149902" y="284291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1" name="object 51"/>
          <p:cNvSpPr/>
          <p:nvPr/>
        </p:nvSpPr>
        <p:spPr>
          <a:xfrm>
            <a:off x="4149902" y="2768262"/>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2" name="object 52"/>
          <p:cNvSpPr/>
          <p:nvPr/>
        </p:nvSpPr>
        <p:spPr>
          <a:xfrm>
            <a:off x="6152938" y="2889122"/>
            <a:ext cx="0" cy="128115"/>
          </a:xfrm>
          <a:custGeom>
            <a:avLst/>
            <a:gdLst/>
            <a:ahLst/>
            <a:cxnLst/>
            <a:rect l="l" t="t" r="r" b="b"/>
            <a:pathLst>
              <a:path h="109854">
                <a:moveTo>
                  <a:pt x="0" y="0"/>
                </a:moveTo>
                <a:lnTo>
                  <a:pt x="0" y="109727"/>
                </a:lnTo>
              </a:path>
            </a:pathLst>
          </a:custGeom>
          <a:ln w="9144">
            <a:solidFill>
              <a:srgbClr val="585858"/>
            </a:solidFill>
          </a:ln>
        </p:spPr>
        <p:txBody>
          <a:bodyPr wrap="square" lIns="0" tIns="0" rIns="0" bIns="0" rtlCol="0"/>
          <a:lstStyle/>
          <a:p>
            <a:endParaRPr/>
          </a:p>
        </p:txBody>
      </p:sp>
      <p:sp>
        <p:nvSpPr>
          <p:cNvPr id="53" name="object 53"/>
          <p:cNvSpPr/>
          <p:nvPr/>
        </p:nvSpPr>
        <p:spPr>
          <a:xfrm>
            <a:off x="6152938" y="2759378"/>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54" name="object 54"/>
          <p:cNvSpPr/>
          <p:nvPr/>
        </p:nvSpPr>
        <p:spPr>
          <a:xfrm>
            <a:off x="6119171" y="3017088"/>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5" name="object 55"/>
          <p:cNvSpPr/>
          <p:nvPr/>
        </p:nvSpPr>
        <p:spPr>
          <a:xfrm>
            <a:off x="6119171" y="2759376"/>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6" name="object 56"/>
          <p:cNvSpPr/>
          <p:nvPr/>
        </p:nvSpPr>
        <p:spPr>
          <a:xfrm>
            <a:off x="1481258" y="2584309"/>
            <a:ext cx="4672867" cy="2790390"/>
          </a:xfrm>
          <a:custGeom>
            <a:avLst/>
            <a:gdLst/>
            <a:ahLst/>
            <a:cxnLst/>
            <a:rect l="l" t="t" r="r" b="b"/>
            <a:pathLst>
              <a:path w="4006850" h="2392679">
                <a:moveTo>
                  <a:pt x="0" y="0"/>
                </a:moveTo>
                <a:lnTo>
                  <a:pt x="1755647" y="891539"/>
                </a:lnTo>
                <a:lnTo>
                  <a:pt x="2316480" y="1423415"/>
                </a:lnTo>
                <a:lnTo>
                  <a:pt x="4006596" y="2392679"/>
                </a:lnTo>
              </a:path>
            </a:pathLst>
          </a:custGeom>
          <a:ln w="50292">
            <a:solidFill>
              <a:srgbClr val="00B0F0"/>
            </a:solidFill>
          </a:ln>
        </p:spPr>
        <p:txBody>
          <a:bodyPr wrap="square" lIns="0" tIns="0" rIns="0" bIns="0" rtlCol="0"/>
          <a:lstStyle/>
          <a:p>
            <a:endParaRPr/>
          </a:p>
        </p:txBody>
      </p:sp>
      <p:sp>
        <p:nvSpPr>
          <p:cNvPr id="57" name="object 57"/>
          <p:cNvSpPr/>
          <p:nvPr/>
        </p:nvSpPr>
        <p:spPr>
          <a:xfrm>
            <a:off x="1439490" y="2541508"/>
            <a:ext cx="85311" cy="85311"/>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3485183" y="3583018"/>
            <a:ext cx="85310" cy="85311"/>
          </a:xfrm>
          <a:prstGeom prst="rect">
            <a:avLst/>
          </a:prstGeom>
          <a:blipFill>
            <a:blip r:embed="rId4" cstate="print"/>
            <a:stretch>
              <a:fillRect/>
            </a:stretch>
          </a:blipFill>
        </p:spPr>
        <p:txBody>
          <a:bodyPr wrap="square" lIns="0" tIns="0" rIns="0" bIns="0" rtlCol="0"/>
          <a:lstStyle/>
          <a:p>
            <a:endParaRPr/>
          </a:p>
        </p:txBody>
      </p:sp>
      <p:sp>
        <p:nvSpPr>
          <p:cNvPr id="59" name="object 59"/>
          <p:cNvSpPr/>
          <p:nvPr/>
        </p:nvSpPr>
        <p:spPr>
          <a:xfrm>
            <a:off x="4141015" y="4201524"/>
            <a:ext cx="85311" cy="85311"/>
          </a:xfrm>
          <a:prstGeom prst="rect">
            <a:avLst/>
          </a:prstGeom>
          <a:blipFill>
            <a:blip r:embed="rId5" cstate="print"/>
            <a:stretch>
              <a:fillRect/>
            </a:stretch>
          </a:blipFill>
        </p:spPr>
        <p:txBody>
          <a:bodyPr wrap="square" lIns="0" tIns="0" rIns="0" bIns="0" rtlCol="0"/>
          <a:lstStyle/>
          <a:p>
            <a:endParaRPr/>
          </a:p>
        </p:txBody>
      </p:sp>
      <p:sp>
        <p:nvSpPr>
          <p:cNvPr id="60" name="object 60"/>
          <p:cNvSpPr/>
          <p:nvPr/>
        </p:nvSpPr>
        <p:spPr>
          <a:xfrm>
            <a:off x="6110281" y="5333675"/>
            <a:ext cx="85310" cy="85311"/>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1481258" y="2534547"/>
            <a:ext cx="4672867" cy="353983"/>
          </a:xfrm>
          <a:custGeom>
            <a:avLst/>
            <a:gdLst/>
            <a:ahLst/>
            <a:cxnLst/>
            <a:rect l="l" t="t" r="r" b="b"/>
            <a:pathLst>
              <a:path w="4006850" h="303529">
                <a:moveTo>
                  <a:pt x="0" y="42672"/>
                </a:moveTo>
                <a:lnTo>
                  <a:pt x="1755647" y="0"/>
                </a:lnTo>
                <a:lnTo>
                  <a:pt x="2316480" y="233172"/>
                </a:lnTo>
                <a:lnTo>
                  <a:pt x="4006596" y="303275"/>
                </a:lnTo>
              </a:path>
            </a:pathLst>
          </a:custGeom>
          <a:ln w="50292">
            <a:solidFill>
              <a:srgbClr val="FF0000"/>
            </a:solidFill>
          </a:ln>
        </p:spPr>
        <p:txBody>
          <a:bodyPr wrap="square" lIns="0" tIns="0" rIns="0" bIns="0" rtlCol="0"/>
          <a:lstStyle/>
          <a:p>
            <a:endParaRPr/>
          </a:p>
        </p:txBody>
      </p:sp>
      <p:sp>
        <p:nvSpPr>
          <p:cNvPr id="62" name="object 62"/>
          <p:cNvSpPr/>
          <p:nvPr/>
        </p:nvSpPr>
        <p:spPr>
          <a:xfrm>
            <a:off x="1439490" y="2541508"/>
            <a:ext cx="85311" cy="85311"/>
          </a:xfrm>
          <a:prstGeom prst="rect">
            <a:avLst/>
          </a:prstGeom>
          <a:blipFill>
            <a:blip r:embed="rId7" cstate="print"/>
            <a:stretch>
              <a:fillRect/>
            </a:stretch>
          </a:blipFill>
        </p:spPr>
        <p:txBody>
          <a:bodyPr wrap="square" lIns="0" tIns="0" rIns="0" bIns="0" rtlCol="0"/>
          <a:lstStyle/>
          <a:p>
            <a:endParaRPr/>
          </a:p>
        </p:txBody>
      </p:sp>
      <p:sp>
        <p:nvSpPr>
          <p:cNvPr id="63" name="object 63"/>
          <p:cNvSpPr/>
          <p:nvPr/>
        </p:nvSpPr>
        <p:spPr>
          <a:xfrm>
            <a:off x="3485183" y="2493521"/>
            <a:ext cx="85310" cy="85311"/>
          </a:xfrm>
          <a:prstGeom prst="rect">
            <a:avLst/>
          </a:prstGeom>
          <a:blipFill>
            <a:blip r:embed="rId8" cstate="print"/>
            <a:stretch>
              <a:fillRect/>
            </a:stretch>
          </a:blipFill>
        </p:spPr>
        <p:txBody>
          <a:bodyPr wrap="square" lIns="0" tIns="0" rIns="0" bIns="0" rtlCol="0"/>
          <a:lstStyle/>
          <a:p>
            <a:endParaRPr/>
          </a:p>
        </p:txBody>
      </p:sp>
      <p:sp>
        <p:nvSpPr>
          <p:cNvPr id="64" name="object 64"/>
          <p:cNvSpPr/>
          <p:nvPr/>
        </p:nvSpPr>
        <p:spPr>
          <a:xfrm>
            <a:off x="4141015" y="2763673"/>
            <a:ext cx="85311" cy="85311"/>
          </a:xfrm>
          <a:prstGeom prst="rect">
            <a:avLst/>
          </a:prstGeom>
          <a:blipFill>
            <a:blip r:embed="rId8" cstate="print"/>
            <a:stretch>
              <a:fillRect/>
            </a:stretch>
          </a:blipFill>
        </p:spPr>
        <p:txBody>
          <a:bodyPr wrap="square" lIns="0" tIns="0" rIns="0" bIns="0" rtlCol="0"/>
          <a:lstStyle/>
          <a:p>
            <a:endParaRPr/>
          </a:p>
        </p:txBody>
      </p:sp>
      <p:sp>
        <p:nvSpPr>
          <p:cNvPr id="65" name="object 65"/>
          <p:cNvSpPr/>
          <p:nvPr/>
        </p:nvSpPr>
        <p:spPr>
          <a:xfrm>
            <a:off x="6110281" y="2847208"/>
            <a:ext cx="85310" cy="85311"/>
          </a:xfrm>
          <a:prstGeom prst="rect">
            <a:avLst/>
          </a:prstGeom>
          <a:blipFill>
            <a:blip r:embed="rId7" cstate="print"/>
            <a:stretch>
              <a:fillRect/>
            </a:stretch>
          </a:blipFill>
        </p:spPr>
        <p:txBody>
          <a:bodyPr wrap="square" lIns="0" tIns="0" rIns="0" bIns="0" rtlCol="0"/>
          <a:lstStyle/>
          <a:p>
            <a:endParaRPr/>
          </a:p>
        </p:txBody>
      </p:sp>
      <p:sp>
        <p:nvSpPr>
          <p:cNvPr id="66" name="object 66"/>
          <p:cNvSpPr/>
          <p:nvPr/>
        </p:nvSpPr>
        <p:spPr>
          <a:xfrm>
            <a:off x="1481258" y="2534547"/>
            <a:ext cx="4672867" cy="2820753"/>
          </a:xfrm>
          <a:custGeom>
            <a:avLst/>
            <a:gdLst/>
            <a:ahLst/>
            <a:cxnLst/>
            <a:rect l="l" t="t" r="r" b="b"/>
            <a:pathLst>
              <a:path w="4006850" h="2418715">
                <a:moveTo>
                  <a:pt x="0" y="0"/>
                </a:moveTo>
                <a:lnTo>
                  <a:pt x="4006596" y="2418588"/>
                </a:lnTo>
              </a:path>
            </a:pathLst>
          </a:custGeom>
          <a:ln w="38100">
            <a:solidFill>
              <a:srgbClr val="4F81BC"/>
            </a:solidFill>
            <a:prstDash val="dot"/>
          </a:ln>
        </p:spPr>
        <p:txBody>
          <a:bodyPr wrap="square" lIns="0" tIns="0" rIns="0" bIns="0" rtlCol="0"/>
          <a:lstStyle/>
          <a:p>
            <a:endParaRPr u="sng" dirty="0"/>
          </a:p>
        </p:txBody>
      </p:sp>
      <p:sp>
        <p:nvSpPr>
          <p:cNvPr id="67" name="object 67"/>
          <p:cNvSpPr/>
          <p:nvPr/>
        </p:nvSpPr>
        <p:spPr>
          <a:xfrm>
            <a:off x="1481258" y="2534545"/>
            <a:ext cx="4672867" cy="334728"/>
          </a:xfrm>
          <a:custGeom>
            <a:avLst/>
            <a:gdLst/>
            <a:ahLst/>
            <a:cxnLst/>
            <a:rect l="l" t="t" r="r" b="b"/>
            <a:pathLst>
              <a:path w="4006850" h="287020">
                <a:moveTo>
                  <a:pt x="0" y="0"/>
                </a:moveTo>
                <a:lnTo>
                  <a:pt x="4006596" y="286512"/>
                </a:lnTo>
              </a:path>
            </a:pathLst>
          </a:custGeom>
          <a:ln w="38100">
            <a:solidFill>
              <a:srgbClr val="C0504D"/>
            </a:solidFill>
            <a:prstDash val="dot"/>
          </a:ln>
        </p:spPr>
        <p:txBody>
          <a:bodyPr wrap="square" lIns="0" tIns="0" rIns="0" bIns="0" rtlCol="0"/>
          <a:lstStyle/>
          <a:p>
            <a:endParaRPr/>
          </a:p>
        </p:txBody>
      </p:sp>
      <p:sp>
        <p:nvSpPr>
          <p:cNvPr id="68" name="object 68"/>
          <p:cNvSpPr txBox="1"/>
          <p:nvPr/>
        </p:nvSpPr>
        <p:spPr>
          <a:xfrm>
            <a:off x="1693055" y="4270987"/>
            <a:ext cx="2788169" cy="320601"/>
          </a:xfrm>
          <a:prstGeom prst="rect">
            <a:avLst/>
          </a:prstGeom>
        </p:spPr>
        <p:txBody>
          <a:bodyPr vert="horz" wrap="square" lIns="0" tIns="12700" rIns="0" bIns="0" rtlCol="0">
            <a:spAutoFit/>
          </a:bodyPr>
          <a:lstStyle/>
          <a:p>
            <a:pPr marL="12700">
              <a:spcBef>
                <a:spcPts val="100"/>
              </a:spcBef>
            </a:pPr>
            <a:r>
              <a:rPr sz="2000" spc="-25" dirty="0">
                <a:solidFill>
                  <a:srgbClr val="585858"/>
                </a:solidFill>
                <a:latin typeface="Calibri"/>
                <a:cs typeface="Calibri"/>
              </a:rPr>
              <a:t>Trend: </a:t>
            </a:r>
            <a:r>
              <a:rPr sz="2000" spc="-5" dirty="0">
                <a:solidFill>
                  <a:srgbClr val="585858"/>
                </a:solidFill>
                <a:latin typeface="Calibri"/>
                <a:cs typeface="Calibri"/>
              </a:rPr>
              <a:t>-14.3 </a:t>
            </a:r>
            <a:r>
              <a:rPr sz="2000" dirty="0">
                <a:solidFill>
                  <a:srgbClr val="585858"/>
                </a:solidFill>
                <a:latin typeface="Calibri"/>
                <a:cs typeface="Calibri"/>
              </a:rPr>
              <a:t>mm /</a:t>
            </a:r>
            <a:r>
              <a:rPr sz="2000" spc="-65" dirty="0">
                <a:solidFill>
                  <a:srgbClr val="585858"/>
                </a:solidFill>
                <a:latin typeface="Calibri"/>
                <a:cs typeface="Calibri"/>
              </a:rPr>
              <a:t> </a:t>
            </a:r>
            <a:r>
              <a:rPr sz="2000" spc="-5" dirty="0">
                <a:solidFill>
                  <a:srgbClr val="585858"/>
                </a:solidFill>
                <a:latin typeface="Calibri"/>
                <a:cs typeface="Calibri"/>
              </a:rPr>
              <a:t>year</a:t>
            </a:r>
            <a:endParaRPr sz="2000" dirty="0">
              <a:latin typeface="Calibri"/>
              <a:cs typeface="Calibri"/>
            </a:endParaRPr>
          </a:p>
        </p:txBody>
      </p:sp>
      <p:sp>
        <p:nvSpPr>
          <p:cNvPr id="69" name="object 69"/>
          <p:cNvSpPr txBox="1"/>
          <p:nvPr/>
        </p:nvSpPr>
        <p:spPr>
          <a:xfrm>
            <a:off x="2201873" y="2005797"/>
            <a:ext cx="3405787" cy="289823"/>
          </a:xfrm>
          <a:prstGeom prst="rect">
            <a:avLst/>
          </a:prstGeom>
        </p:spPr>
        <p:txBody>
          <a:bodyPr vert="horz" wrap="square" lIns="0" tIns="12700" rIns="0" bIns="0" rtlCol="0">
            <a:spAutoFit/>
          </a:bodyPr>
          <a:lstStyle/>
          <a:p>
            <a:pPr marL="12700">
              <a:spcBef>
                <a:spcPts val="100"/>
              </a:spcBef>
            </a:pPr>
            <a:r>
              <a:rPr spc="-25" dirty="0">
                <a:solidFill>
                  <a:srgbClr val="585858"/>
                </a:solidFill>
                <a:latin typeface="Calibri"/>
                <a:cs typeface="Calibri"/>
              </a:rPr>
              <a:t>Trend: </a:t>
            </a:r>
            <a:r>
              <a:rPr dirty="0">
                <a:solidFill>
                  <a:srgbClr val="585858"/>
                </a:solidFill>
                <a:latin typeface="Calibri"/>
                <a:cs typeface="Calibri"/>
              </a:rPr>
              <a:t>-1.7 mm / </a:t>
            </a:r>
            <a:r>
              <a:rPr spc="-10" dirty="0">
                <a:solidFill>
                  <a:srgbClr val="585858"/>
                </a:solidFill>
                <a:latin typeface="Calibri"/>
                <a:cs typeface="Calibri"/>
              </a:rPr>
              <a:t>year</a:t>
            </a:r>
            <a:endParaRPr dirty="0">
              <a:latin typeface="Calibri"/>
              <a:cs typeface="Calibri"/>
            </a:endParaRPr>
          </a:p>
        </p:txBody>
      </p:sp>
      <p:sp>
        <p:nvSpPr>
          <p:cNvPr id="80" name="object 80"/>
          <p:cNvSpPr txBox="1"/>
          <p:nvPr/>
        </p:nvSpPr>
        <p:spPr>
          <a:xfrm>
            <a:off x="285119" y="6140668"/>
            <a:ext cx="6730854" cy="320601"/>
          </a:xfrm>
          <a:prstGeom prst="rect">
            <a:avLst/>
          </a:prstGeom>
        </p:spPr>
        <p:txBody>
          <a:bodyPr vert="horz" wrap="square" lIns="0" tIns="12700" rIns="0" bIns="0" rtlCol="0">
            <a:spAutoFit/>
          </a:bodyPr>
          <a:lstStyle/>
          <a:p>
            <a:pPr marL="12700">
              <a:spcBef>
                <a:spcPts val="100"/>
              </a:spcBef>
              <a:tabLst>
                <a:tab pos="759460" algn="l"/>
                <a:tab pos="1506855" algn="l"/>
                <a:tab pos="2253615" algn="l"/>
                <a:tab pos="3001010" algn="l"/>
                <a:tab pos="3748404" algn="l"/>
                <a:tab pos="4495800" algn="l"/>
                <a:tab pos="5243195" algn="l"/>
              </a:tabLst>
            </a:pPr>
            <a:r>
              <a:rPr sz="2000" spc="-10" dirty="0">
                <a:solidFill>
                  <a:srgbClr val="585858"/>
                </a:solidFill>
                <a:latin typeface="Calibri"/>
                <a:cs typeface="Calibri"/>
              </a:rPr>
              <a:t>2</a:t>
            </a:r>
            <a:r>
              <a:rPr sz="2000" dirty="0">
                <a:solidFill>
                  <a:srgbClr val="585858"/>
                </a:solidFill>
                <a:latin typeface="Calibri"/>
                <a:cs typeface="Calibri"/>
              </a:rPr>
              <a:t>004	</a:t>
            </a:r>
            <a:r>
              <a:rPr sz="2000" spc="-10" dirty="0">
                <a:solidFill>
                  <a:srgbClr val="585858"/>
                </a:solidFill>
                <a:latin typeface="Calibri"/>
                <a:cs typeface="Calibri"/>
              </a:rPr>
              <a:t>2</a:t>
            </a:r>
            <a:r>
              <a:rPr sz="2000" dirty="0">
                <a:solidFill>
                  <a:srgbClr val="585858"/>
                </a:solidFill>
                <a:latin typeface="Calibri"/>
                <a:cs typeface="Calibri"/>
              </a:rPr>
              <a:t>006	</a:t>
            </a:r>
            <a:r>
              <a:rPr sz="2000" spc="-10" dirty="0">
                <a:solidFill>
                  <a:srgbClr val="585858"/>
                </a:solidFill>
                <a:latin typeface="Calibri"/>
                <a:cs typeface="Calibri"/>
              </a:rPr>
              <a:t>2</a:t>
            </a:r>
            <a:r>
              <a:rPr sz="2000" dirty="0">
                <a:solidFill>
                  <a:srgbClr val="585858"/>
                </a:solidFill>
                <a:latin typeface="Calibri"/>
                <a:cs typeface="Calibri"/>
              </a:rPr>
              <a:t>008	</a:t>
            </a:r>
            <a:r>
              <a:rPr sz="2000" spc="-10" dirty="0">
                <a:solidFill>
                  <a:srgbClr val="585858"/>
                </a:solidFill>
                <a:latin typeface="Calibri"/>
                <a:cs typeface="Calibri"/>
              </a:rPr>
              <a:t>2</a:t>
            </a:r>
            <a:r>
              <a:rPr sz="2000" dirty="0">
                <a:solidFill>
                  <a:srgbClr val="585858"/>
                </a:solidFill>
                <a:latin typeface="Calibri"/>
                <a:cs typeface="Calibri"/>
              </a:rPr>
              <a:t>0</a:t>
            </a:r>
            <a:r>
              <a:rPr sz="2000" spc="-10" dirty="0">
                <a:solidFill>
                  <a:srgbClr val="585858"/>
                </a:solidFill>
                <a:latin typeface="Calibri"/>
                <a:cs typeface="Calibri"/>
              </a:rPr>
              <a:t>1</a:t>
            </a:r>
            <a:r>
              <a:rPr sz="2000" dirty="0">
                <a:solidFill>
                  <a:srgbClr val="585858"/>
                </a:solidFill>
                <a:latin typeface="Calibri"/>
                <a:cs typeface="Calibri"/>
              </a:rPr>
              <a:t>0	</a:t>
            </a:r>
            <a:r>
              <a:rPr sz="2000" spc="-10" dirty="0">
                <a:solidFill>
                  <a:srgbClr val="585858"/>
                </a:solidFill>
                <a:latin typeface="Calibri"/>
                <a:cs typeface="Calibri"/>
              </a:rPr>
              <a:t>2</a:t>
            </a:r>
            <a:r>
              <a:rPr sz="2000" dirty="0">
                <a:solidFill>
                  <a:srgbClr val="585858"/>
                </a:solidFill>
                <a:latin typeface="Calibri"/>
                <a:cs typeface="Calibri"/>
              </a:rPr>
              <a:t>012	</a:t>
            </a:r>
            <a:r>
              <a:rPr sz="2000" spc="-10" dirty="0">
                <a:solidFill>
                  <a:srgbClr val="585858"/>
                </a:solidFill>
                <a:latin typeface="Calibri"/>
                <a:cs typeface="Calibri"/>
              </a:rPr>
              <a:t>2</a:t>
            </a:r>
            <a:r>
              <a:rPr sz="2000" dirty="0">
                <a:solidFill>
                  <a:srgbClr val="585858"/>
                </a:solidFill>
                <a:latin typeface="Calibri"/>
                <a:cs typeface="Calibri"/>
              </a:rPr>
              <a:t>014	</a:t>
            </a:r>
            <a:r>
              <a:rPr sz="2000" spc="-10" dirty="0">
                <a:solidFill>
                  <a:srgbClr val="585858"/>
                </a:solidFill>
                <a:latin typeface="Calibri"/>
                <a:cs typeface="Calibri"/>
              </a:rPr>
              <a:t>2</a:t>
            </a:r>
            <a:r>
              <a:rPr sz="2000" dirty="0">
                <a:solidFill>
                  <a:srgbClr val="585858"/>
                </a:solidFill>
                <a:latin typeface="Calibri"/>
                <a:cs typeface="Calibri"/>
              </a:rPr>
              <a:t>016	</a:t>
            </a:r>
            <a:r>
              <a:rPr sz="2000" spc="-10" dirty="0">
                <a:solidFill>
                  <a:srgbClr val="585858"/>
                </a:solidFill>
                <a:latin typeface="Calibri"/>
                <a:cs typeface="Calibri"/>
              </a:rPr>
              <a:t>2</a:t>
            </a:r>
            <a:r>
              <a:rPr sz="2000" dirty="0">
                <a:solidFill>
                  <a:srgbClr val="585858"/>
                </a:solidFill>
                <a:latin typeface="Calibri"/>
                <a:cs typeface="Calibri"/>
              </a:rPr>
              <a:t>018</a:t>
            </a:r>
            <a:endParaRPr sz="2000">
              <a:latin typeface="Calibri"/>
              <a:cs typeface="Calibri"/>
            </a:endParaRPr>
          </a:p>
        </p:txBody>
      </p:sp>
      <p:sp>
        <p:nvSpPr>
          <p:cNvPr id="74" name="TextBox 73"/>
          <p:cNvSpPr txBox="1"/>
          <p:nvPr/>
        </p:nvSpPr>
        <p:spPr>
          <a:xfrm>
            <a:off x="6927256" y="3561179"/>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32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Some Drift</a:t>
            </a:r>
            <a:r>
              <a:rPr lang="en-US" sz="32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cxnSp>
        <p:nvCxnSpPr>
          <p:cNvPr id="71" name="Straight Arrow Connector 70"/>
          <p:cNvCxnSpPr>
            <a:stCxn id="74" idx="1"/>
          </p:cNvCxnSpPr>
          <p:nvPr/>
        </p:nvCxnSpPr>
        <p:spPr>
          <a:xfrm flipH="1" flipV="1">
            <a:off x="4226326" y="2418130"/>
            <a:ext cx="2700930" cy="2039104"/>
          </a:xfrm>
          <a:prstGeom prst="straightConnector1">
            <a:avLst/>
          </a:prstGeom>
          <a:ln w="34925">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9"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smtClean="0">
                <a:latin typeface="Cambria" panose="02040503050406030204" pitchFamily="18" charset="0"/>
              </a:rPr>
              <a:t>Concept of goal of IFVM</a:t>
            </a:r>
            <a:endParaRPr lang="en-US" sz="4800" dirty="0">
              <a:latin typeface="Cambria" panose="02040503050406030204" pitchFamily="18" charset="0"/>
            </a:endParaRPr>
          </a:p>
        </p:txBody>
      </p:sp>
    </p:spTree>
    <p:extLst>
      <p:ext uri="{BB962C8B-B14F-4D97-AF65-F5344CB8AC3E}">
        <p14:creationId xmlns:p14="http://schemas.microsoft.com/office/powerpoint/2010/main" val="358985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ITRF2014 </a:t>
            </a:r>
            <a:r>
              <a:rPr lang="en-US" sz="2800" b="1" dirty="0" smtClean="0">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smtClean="0">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4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i="1" dirty="0" smtClean="0"/>
              <a:t>Still Some Drift…</a:t>
            </a:r>
            <a:endParaRPr lang="en-US" i="1" dirty="0"/>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600" b="1" dirty="0">
                <a:latin typeface="Cambria" panose="02040503050406030204" pitchFamily="18" charset="0"/>
                <a:ea typeface="Cambria" panose="02040503050406030204" pitchFamily="18" charset="0"/>
              </a:rPr>
              <a:t>Everything</a:t>
            </a:r>
            <a:r>
              <a:rPr lang="en-US" sz="3600" dirty="0">
                <a:latin typeface="Cambria" panose="02040503050406030204" pitchFamily="18" charset="0"/>
                <a:ea typeface="Cambria" panose="02040503050406030204" pitchFamily="18" charset="0"/>
              </a:rPr>
              <a:t> in the world moves</a:t>
            </a:r>
          </a:p>
          <a:p>
            <a:pPr lvl="1">
              <a:spcAft>
                <a:spcPts val="1200"/>
              </a:spcAft>
            </a:pPr>
            <a:r>
              <a:rPr lang="en-US" sz="3600" dirty="0">
                <a:latin typeface="Cambria" panose="02040503050406030204" pitchFamily="18" charset="0"/>
                <a:ea typeface="Cambria" panose="02040503050406030204" pitchFamily="18" charset="0"/>
              </a:rPr>
              <a:t>Coordinates will be associated with </a:t>
            </a:r>
            <a:r>
              <a:rPr lang="en-US" sz="3600" u="sng" dirty="0">
                <a:latin typeface="Cambria" panose="02040503050406030204" pitchFamily="18" charset="0"/>
                <a:ea typeface="Cambria" panose="02040503050406030204" pitchFamily="18" charset="0"/>
              </a:rPr>
              <a:t>the actual date when the data was </a:t>
            </a:r>
            <a:r>
              <a:rPr lang="en-US" sz="3600" u="sng" dirty="0" smtClean="0">
                <a:latin typeface="Cambria" panose="02040503050406030204" pitchFamily="18" charset="0"/>
                <a:ea typeface="Cambria" panose="02040503050406030204" pitchFamily="18" charset="0"/>
              </a:rPr>
              <a:t>collected</a:t>
            </a: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lvl="1">
              <a:spcAft>
                <a:spcPts val="1200"/>
              </a:spcAft>
            </a:pPr>
            <a:r>
              <a:rPr lang="en-US" sz="3600" dirty="0">
                <a:latin typeface="Cambria" panose="02040503050406030204" pitchFamily="18" charset="0"/>
                <a:ea typeface="Cambria" panose="02040503050406030204" pitchFamily="18" charset="0"/>
              </a:rPr>
              <a:t>Velocities at all marks can be </a:t>
            </a:r>
            <a:r>
              <a:rPr lang="en-US" sz="3600" i="1" dirty="0" smtClean="0">
                <a:latin typeface="Cambria" panose="02040503050406030204" pitchFamily="18" charset="0"/>
                <a:ea typeface="Cambria" panose="02040503050406030204" pitchFamily="18" charset="0"/>
              </a:rPr>
              <a:t>estimated</a:t>
            </a:r>
            <a:r>
              <a:rPr lang="en-US" sz="3600" dirty="0" smtClean="0">
                <a:latin typeface="Cambria" panose="02040503050406030204" pitchFamily="18" charset="0"/>
                <a:ea typeface="Cambria" panose="02040503050406030204" pitchFamily="18" charset="0"/>
              </a:rPr>
              <a:t> using the IFVM</a:t>
            </a:r>
          </a:p>
          <a:p>
            <a:pPr lvl="1">
              <a:spcAft>
                <a:spcPts val="1200"/>
              </a:spcAft>
            </a:pPr>
            <a:r>
              <a:rPr lang="en-US" sz="3600" dirty="0" smtClean="0">
                <a:latin typeface="Cambria" panose="02040503050406030204" pitchFamily="18" charset="0"/>
                <a:ea typeface="Cambria" panose="02040503050406030204" pitchFamily="18" charset="0"/>
              </a:rPr>
              <a:t>IFVM goal is to move collected data thru time to Reference Epochs for coordinate comparisons/analysis</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5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3"/>
          <p:cNvSpPr>
            <a:spLocks noChangeAspect="1"/>
          </p:cNvSpPr>
          <p:nvPr/>
        </p:nvSpPr>
        <p:spPr>
          <a:xfrm>
            <a:off x="0" y="274320"/>
            <a:ext cx="9160823" cy="633174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5663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2"/>
            <a:ext cx="8997695" cy="1101854"/>
          </a:xfrm>
          <a:prstGeom prst="rect">
            <a:avLst/>
          </a:prstGeom>
        </p:spPr>
        <p:txBody>
          <a:bodyPr vert="horz" wrap="square" lIns="0" tIns="16087" rIns="0" bIns="0" numCol="1" rtlCol="0" anchor="ctr" anchorCtr="0" compatLnSpc="1">
            <a:prstTxWarp prst="textNoShape">
              <a:avLst/>
            </a:prstTxWarp>
            <a:noAutofit/>
          </a:bodyPr>
          <a:lstStyle/>
          <a:p>
            <a:pPr marL="16933">
              <a:spcBef>
                <a:spcPts val="127"/>
              </a:spcBef>
            </a:pPr>
            <a:r>
              <a:rPr lang="en-US" spc="-7" dirty="0" smtClean="0">
                <a:solidFill>
                  <a:schemeClr val="tx2">
                    <a:lumMod val="75000"/>
                  </a:schemeClr>
                </a:solidFill>
                <a:latin typeface="Cambria" panose="02040503050406030204" pitchFamily="18" charset="0"/>
                <a:cs typeface="Calibri"/>
              </a:rPr>
              <a:t>Majority of audience working in stable regions of North America…</a:t>
            </a:r>
            <a:endParaRPr dirty="0">
              <a:solidFill>
                <a:schemeClr val="tx2">
                  <a:lumMod val="75000"/>
                </a:schemeClr>
              </a:solidFill>
              <a:latin typeface="Cambria" panose="02040503050406030204" pitchFamily="18" charset="0"/>
              <a:cs typeface="Calibri"/>
            </a:endParaRPr>
          </a:p>
        </p:txBody>
      </p:sp>
      <p:sp>
        <p:nvSpPr>
          <p:cNvPr id="4" name="object 4"/>
          <p:cNvSpPr txBox="1"/>
          <p:nvPr/>
        </p:nvSpPr>
        <p:spPr>
          <a:xfrm>
            <a:off x="1" y="2337246"/>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sz="4400" b="1" dirty="0">
                <a:solidFill>
                  <a:srgbClr val="1F497D"/>
                </a:solidFill>
                <a:uFill>
                  <a:solidFill>
                    <a:srgbClr val="1F497D"/>
                  </a:solidFill>
                </a:uFill>
                <a:latin typeface="Cambria" panose="02040503050406030204" pitchFamily="18" charset="0"/>
                <a:cs typeface="Arial"/>
              </a:rPr>
              <a:t>North </a:t>
            </a:r>
            <a:r>
              <a:rPr sz="4400" b="1" spc="-7" dirty="0">
                <a:solidFill>
                  <a:srgbClr val="1F497D"/>
                </a:solidFill>
                <a:uFill>
                  <a:solidFill>
                    <a:srgbClr val="1F497D"/>
                  </a:solidFill>
                </a:uFill>
                <a:latin typeface="Cambria" panose="02040503050406030204" pitchFamily="18" charset="0"/>
                <a:cs typeface="Arial"/>
              </a:rPr>
              <a:t>American </a:t>
            </a:r>
            <a:r>
              <a:rPr sz="4400" b="1" spc="-20" dirty="0">
                <a:solidFill>
                  <a:srgbClr val="1F497D"/>
                </a:solidFill>
                <a:uFill>
                  <a:solidFill>
                    <a:srgbClr val="1F497D"/>
                  </a:solidFill>
                </a:uFill>
                <a:latin typeface="Cambria" panose="02040503050406030204" pitchFamily="18" charset="0"/>
                <a:cs typeface="Arial"/>
              </a:rPr>
              <a:t>Terrestrial </a:t>
            </a:r>
            <a:r>
              <a:rPr sz="4400" b="1" spc="-7" dirty="0">
                <a:solidFill>
                  <a:srgbClr val="1F497D"/>
                </a:solidFill>
                <a:uFill>
                  <a:solidFill>
                    <a:srgbClr val="1F497D"/>
                  </a:solidFill>
                </a:uFill>
                <a:latin typeface="Cambria" panose="02040503050406030204" pitchFamily="18" charset="0"/>
                <a:cs typeface="Arial"/>
              </a:rPr>
              <a:t>Reference</a:t>
            </a:r>
            <a:r>
              <a:rPr lang="en-US" sz="4400" b="1" spc="-7"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Frame of</a:t>
            </a:r>
            <a:r>
              <a:rPr sz="4400" b="1" spc="-33"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2022</a:t>
            </a:r>
            <a:r>
              <a:rPr lang="en-US" sz="44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400" b="1" spc="-20" dirty="0">
                <a:solidFill>
                  <a:srgbClr val="C00000"/>
                </a:solidFill>
                <a:uFill>
                  <a:solidFill>
                    <a:srgbClr val="C00000"/>
                  </a:solidFill>
                </a:uFill>
                <a:latin typeface="Cambria" panose="02040503050406030204" pitchFamily="18" charset="0"/>
                <a:cs typeface="Arial Black"/>
              </a:rPr>
              <a:t>(NATRF2022)</a:t>
            </a:r>
            <a:endParaRPr sz="4400" dirty="0">
              <a:latin typeface="Cambria" panose="02040503050406030204" pitchFamily="18" charset="0"/>
              <a:cs typeface="Arial Black"/>
            </a:endParaRPr>
          </a:p>
        </p:txBody>
      </p:sp>
      <p:sp>
        <p:nvSpPr>
          <p:cNvPr id="5" name="object 5"/>
          <p:cNvSpPr>
            <a:spLocks noChangeAspect="1"/>
          </p:cNvSpPr>
          <p:nvPr/>
        </p:nvSpPr>
        <p:spPr>
          <a:xfrm>
            <a:off x="410453" y="385386"/>
            <a:ext cx="8323096" cy="5553307"/>
          </a:xfrm>
          <a:prstGeom prst="rect">
            <a:avLst/>
          </a:prstGeom>
          <a:blipFill>
            <a:blip r:embed="rId3" cstate="print"/>
            <a:srcRect/>
            <a:stretch>
              <a:fillRect b="-99003"/>
            </a:stretch>
          </a:blipFill>
          <a:ln w="3810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16348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North American-Pacific Geopotential Datum of 2022</a:t>
            </a:r>
            <a:r>
              <a:rPr lang="en-US" sz="5400" b="1" spc="-7" dirty="0" smtClean="0">
                <a:uFill>
                  <a:solidFill>
                    <a:srgbClr val="1F497D"/>
                  </a:solidFill>
                </a:uFill>
                <a:latin typeface="Cambria" panose="02040503050406030204" pitchFamily="18" charset="0"/>
                <a:cs typeface="Arial"/>
              </a:rPr>
              <a:t> </a:t>
            </a:r>
            <a:endParaRPr lang="en-US" sz="5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smtClean="0">
                <a:solidFill>
                  <a:srgbClr val="C00000"/>
                </a:solidFill>
                <a:uFill>
                  <a:solidFill>
                    <a:srgbClr val="C00000"/>
                  </a:solidFill>
                </a:uFill>
                <a:latin typeface="Cambria" panose="02040503050406030204" pitchFamily="18" charset="0"/>
                <a:cs typeface="Arial Black"/>
              </a:rPr>
              <a:t>NA</a:t>
            </a:r>
            <a:r>
              <a:rPr lang="en-US" sz="6000" b="1" spc="-20" dirty="0" smtClean="0">
                <a:solidFill>
                  <a:srgbClr val="C00000"/>
                </a:solidFill>
                <a:uFill>
                  <a:solidFill>
                    <a:srgbClr val="C00000"/>
                  </a:solidFill>
                </a:uFill>
                <a:latin typeface="Cambria" panose="02040503050406030204" pitchFamily="18" charset="0"/>
                <a:cs typeface="Arial Black"/>
              </a:rPr>
              <a:t>PGD</a:t>
            </a:r>
            <a:r>
              <a:rPr sz="6000" b="1" spc="-20" dirty="0" smtClean="0">
                <a:solidFill>
                  <a:srgbClr val="C00000"/>
                </a:solidFill>
                <a:uFill>
                  <a:solidFill>
                    <a:srgbClr val="C00000"/>
                  </a:solidFill>
                </a:uFill>
                <a:latin typeface="Cambria" panose="02040503050406030204" pitchFamily="18" charset="0"/>
                <a:cs typeface="Arial Black"/>
              </a:rPr>
              <a:t>2022</a:t>
            </a:r>
            <a:endParaRPr lang="en-US" sz="6000" b="1" spc="-20" dirty="0" smtClean="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4400" b="1" spc="-20" dirty="0" smtClean="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5400" b="1" spc="-20" dirty="0" smtClean="0">
                <a:solidFill>
                  <a:srgbClr val="C00000"/>
                </a:solidFill>
                <a:uFill>
                  <a:solidFill>
                    <a:srgbClr val="C00000"/>
                  </a:solidFill>
                </a:uFill>
                <a:latin typeface="Cambria" panose="02040503050406030204" pitchFamily="18" charset="0"/>
                <a:cs typeface="Arial Black"/>
              </a:rPr>
              <a:t>(pronounced: nap-</a:t>
            </a:r>
            <a:r>
              <a:rPr lang="en-US" sz="5400" b="1" spc="-20" dirty="0" err="1" smtClean="0">
                <a:solidFill>
                  <a:srgbClr val="C00000"/>
                </a:solidFill>
                <a:uFill>
                  <a:solidFill>
                    <a:srgbClr val="C00000"/>
                  </a:solidFill>
                </a:uFill>
                <a:latin typeface="Cambria" panose="02040503050406030204" pitchFamily="18" charset="0"/>
                <a:cs typeface="Arial Black"/>
              </a:rPr>
              <a:t>jee</a:t>
            </a:r>
            <a:r>
              <a:rPr lang="en-US" sz="5400" b="1" spc="-20" dirty="0" smtClean="0">
                <a:solidFill>
                  <a:srgbClr val="C00000"/>
                </a:solidFill>
                <a:uFill>
                  <a:solidFill>
                    <a:srgbClr val="C00000"/>
                  </a:solidFill>
                </a:uFill>
                <a:latin typeface="Cambria" panose="02040503050406030204" pitchFamily="18" charset="0"/>
                <a:cs typeface="Arial Black"/>
              </a:rPr>
              <a:t>-</a:t>
            </a:r>
            <a:r>
              <a:rPr lang="en-US" sz="5400" b="1" spc="-20" dirty="0" err="1" smtClean="0">
                <a:solidFill>
                  <a:srgbClr val="C00000"/>
                </a:solidFill>
                <a:uFill>
                  <a:solidFill>
                    <a:srgbClr val="C00000"/>
                  </a:solidFill>
                </a:uFill>
                <a:latin typeface="Cambria" panose="02040503050406030204" pitchFamily="18" charset="0"/>
                <a:cs typeface="Arial Black"/>
              </a:rPr>
              <a:t>dee</a:t>
            </a:r>
            <a:r>
              <a:rPr lang="en-US" sz="5400" b="1" spc="-20" dirty="0" smtClean="0">
                <a:solidFill>
                  <a:srgbClr val="C00000"/>
                </a:solidFill>
                <a:uFill>
                  <a:solidFill>
                    <a:srgbClr val="C00000"/>
                  </a:solidFill>
                </a:uFill>
                <a:latin typeface="Cambria" panose="02040503050406030204" pitchFamily="18" charset="0"/>
                <a:cs typeface="Arial Black"/>
              </a:rPr>
              <a:t>)</a:t>
            </a:r>
            <a:endParaRPr sz="5400" dirty="0">
              <a:latin typeface="Cambria" panose="02040503050406030204" pitchFamily="18" charset="0"/>
              <a:cs typeface="Arial Black"/>
            </a:endParaRPr>
          </a:p>
        </p:txBody>
      </p:sp>
      <p:sp>
        <p:nvSpPr>
          <p:cNvPr id="3" name="object 3"/>
          <p:cNvSpPr>
            <a:spLocks noChangeAspect="1"/>
          </p:cNvSpPr>
          <p:nvPr/>
        </p:nvSpPr>
        <p:spPr>
          <a:xfrm>
            <a:off x="0" y="741872"/>
            <a:ext cx="9154081" cy="567618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88004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smtClean="0">
                <a:latin typeface="Cambria" panose="02040503050406030204" pitchFamily="18" charset="0"/>
                <a:cs typeface="Calibri"/>
              </a:rPr>
              <a:t>Overview of NAPGD2022</a:t>
            </a:r>
            <a:endParaRPr sz="5400" dirty="0">
              <a:latin typeface="Cambria" panose="02040503050406030204" pitchFamily="18" charset="0"/>
              <a:cs typeface="Calibri"/>
            </a:endParaRPr>
          </a:p>
        </p:txBody>
      </p:sp>
      <p:sp>
        <p:nvSpPr>
          <p:cNvPr id="3" name="object 3"/>
          <p:cNvSpPr txBox="1"/>
          <p:nvPr/>
        </p:nvSpPr>
        <p:spPr>
          <a:xfrm>
            <a:off x="116114" y="1243568"/>
            <a:ext cx="9027886" cy="5109946"/>
          </a:xfrm>
          <a:prstGeom prst="rect">
            <a:avLst/>
          </a:prstGeom>
        </p:spPr>
        <p:txBody>
          <a:bodyPr vert="horz" wrap="square" lIns="0" tIns="130387" rIns="0" bIns="0" rtlCol="0">
            <a:spAutoFit/>
          </a:bodyPr>
          <a:lstStyle/>
          <a:p>
            <a:pPr marL="16932" algn="ctr">
              <a:spcBef>
                <a:spcPts val="1800"/>
              </a:spcBef>
              <a:spcAft>
                <a:spcPts val="1800"/>
              </a:spcAft>
              <a:tabLst>
                <a:tab pos="473275" algn="l"/>
                <a:tab pos="474121" algn="l"/>
              </a:tabLst>
            </a:pPr>
            <a:r>
              <a:rPr lang="en-US" sz="3200" b="1" spc="-7" dirty="0" smtClean="0">
                <a:latin typeface="Cambria" panose="02040503050406030204" pitchFamily="18" charset="0"/>
                <a:cs typeface="Calibri"/>
              </a:rPr>
              <a:t>North American-Pacific Geopotential Datum</a:t>
            </a:r>
          </a:p>
          <a:p>
            <a:pPr marL="474121" indent="-457189">
              <a:spcBef>
                <a:spcPts val="893"/>
              </a:spcBef>
              <a:buFont typeface="Arial"/>
              <a:buChar char="•"/>
              <a:tabLst>
                <a:tab pos="473275" algn="l"/>
                <a:tab pos="474121" algn="l"/>
              </a:tabLst>
            </a:pPr>
            <a:r>
              <a:rPr lang="en-US" sz="3200" spc="-7" dirty="0" smtClean="0">
                <a:latin typeface="Cambria" panose="02040503050406030204" pitchFamily="18" charset="0"/>
                <a:cs typeface="Calibri"/>
              </a:rPr>
              <a:t>primary </a:t>
            </a:r>
            <a:r>
              <a:rPr sz="3200" spc="-7" dirty="0">
                <a:latin typeface="Cambria" panose="02040503050406030204" pitchFamily="18" charset="0"/>
                <a:cs typeface="Calibri"/>
              </a:rPr>
              <a:t>access via GNSS </a:t>
            </a:r>
            <a:r>
              <a:rPr lang="en-US" sz="3200" dirty="0" smtClean="0">
                <a:latin typeface="Cambria" panose="02040503050406030204" pitchFamily="18" charset="0"/>
                <a:cs typeface="Calibri"/>
              </a:rPr>
              <a:t>+ </a:t>
            </a:r>
            <a:r>
              <a:rPr sz="3200" spc="-13" dirty="0">
                <a:uFill>
                  <a:solidFill>
                    <a:srgbClr val="000000"/>
                  </a:solidFill>
                </a:uFill>
                <a:latin typeface="Cambria" panose="02040503050406030204" pitchFamily="18" charset="0"/>
                <a:cs typeface="Calibri"/>
              </a:rPr>
              <a:t>geoid</a:t>
            </a:r>
            <a:r>
              <a:rPr lang="en-US" sz="3200" spc="-13" dirty="0">
                <a:uFill>
                  <a:solidFill>
                    <a:srgbClr val="000000"/>
                  </a:solidFill>
                </a:uFill>
                <a:latin typeface="Cambria" panose="02040503050406030204" pitchFamily="18" charset="0"/>
                <a:cs typeface="Calibri"/>
              </a:rPr>
              <a:t> </a:t>
            </a:r>
            <a:r>
              <a:rPr lang="en-US" sz="3200" spc="-13" dirty="0" smtClean="0">
                <a:uFill>
                  <a:solidFill>
                    <a:srgbClr val="000000"/>
                  </a:solidFill>
                </a:uFill>
                <a:latin typeface="Cambria" panose="02040503050406030204" pitchFamily="18" charset="0"/>
                <a:cs typeface="Calibri"/>
              </a:rPr>
              <a:t>(think OPUS)</a:t>
            </a:r>
            <a:endParaRPr lang="en-US" sz="3200" spc="-13" dirty="0">
              <a:uFill>
                <a:solidFill>
                  <a:srgbClr val="000000"/>
                </a:solidFill>
              </a:uFill>
              <a:latin typeface="Cambria" panose="02040503050406030204" pitchFamily="18" charset="0"/>
              <a:cs typeface="Calibri"/>
            </a:endParaRPr>
          </a:p>
          <a:p>
            <a:pPr marL="474121" indent="-457189">
              <a:spcBef>
                <a:spcPts val="893"/>
              </a:spcBef>
              <a:buFont typeface="Arial"/>
              <a:buChar char="•"/>
              <a:tabLst>
                <a:tab pos="473275" algn="l"/>
                <a:tab pos="474121" algn="l"/>
              </a:tabLst>
            </a:pPr>
            <a:r>
              <a:rPr lang="en-US" sz="3200" spc="-20" dirty="0" smtClean="0">
                <a:latin typeface="Cambria" panose="02040503050406030204" pitchFamily="18" charset="0"/>
                <a:cs typeface="Calibri"/>
              </a:rPr>
              <a:t>continental </a:t>
            </a:r>
            <a:r>
              <a:rPr lang="en-US" sz="3200" b="1" spc="-20" dirty="0">
                <a:latin typeface="Cambria" panose="02040503050406030204" pitchFamily="18" charset="0"/>
                <a:cs typeface="Calibri"/>
              </a:rPr>
              <a:t>gravimetric</a:t>
            </a:r>
            <a:r>
              <a:rPr lang="en-US" sz="3200" spc="-20" dirty="0">
                <a:latin typeface="Cambria" panose="02040503050406030204" pitchFamily="18" charset="0"/>
                <a:cs typeface="Calibri"/>
              </a:rPr>
              <a:t> </a:t>
            </a:r>
            <a:r>
              <a:rPr lang="en-US" sz="3200" spc="-13" dirty="0" smtClean="0">
                <a:latin typeface="Cambria" panose="02040503050406030204" pitchFamily="18" charset="0"/>
                <a:cs typeface="Calibri"/>
              </a:rPr>
              <a:t>geoid</a:t>
            </a:r>
            <a:endParaRPr sz="3200" dirty="0">
              <a:latin typeface="Cambria" panose="02040503050406030204" pitchFamily="18" charset="0"/>
              <a:cs typeface="Calibri"/>
            </a:endParaRPr>
          </a:p>
          <a:p>
            <a:pPr marL="474121" indent="-457189">
              <a:spcBef>
                <a:spcPts val="900"/>
              </a:spcBef>
              <a:buFont typeface="Arial"/>
              <a:buChar char="•"/>
              <a:tabLst>
                <a:tab pos="473275" algn="l"/>
                <a:tab pos="474121" algn="l"/>
              </a:tabLst>
            </a:pPr>
            <a:r>
              <a:rPr lang="en-US" sz="3200" spc="-7" dirty="0">
                <a:latin typeface="Cambria" panose="02040503050406030204" pitchFamily="18" charset="0"/>
                <a:cs typeface="Calibri"/>
              </a:rPr>
              <a:t>a</a:t>
            </a:r>
            <a:r>
              <a:rPr sz="3200" spc="-7" dirty="0">
                <a:latin typeface="Cambria" panose="02040503050406030204" pitchFamily="18" charset="0"/>
                <a:cs typeface="Calibri"/>
              </a:rPr>
              <a:t>ligned</a:t>
            </a:r>
            <a:r>
              <a:rPr lang="en-US" sz="3200" spc="-7" dirty="0">
                <a:latin typeface="Cambria" panose="02040503050406030204" pitchFamily="18" charset="0"/>
                <a:cs typeface="Calibri"/>
              </a:rPr>
              <a:t> with:</a:t>
            </a:r>
          </a:p>
          <a:p>
            <a:pPr marL="988482" lvl="1" indent="-514350">
              <a:spcBef>
                <a:spcPts val="900"/>
              </a:spcBef>
              <a:buSzPct val="66000"/>
              <a:buFont typeface="+mj-lt"/>
              <a:buAutoNum type="arabicParenR"/>
              <a:tabLst>
                <a:tab pos="473275" algn="l"/>
                <a:tab pos="474121" algn="l"/>
              </a:tabLst>
            </a:pPr>
            <a:r>
              <a:rPr lang="en-US" sz="3200" dirty="0" smtClean="0">
                <a:latin typeface="Cambria" panose="02040503050406030204" pitchFamily="18" charset="0"/>
                <a:cs typeface="Calibri"/>
              </a:rPr>
              <a:t>--TRF</a:t>
            </a:r>
            <a:r>
              <a:rPr sz="3200" dirty="0" smtClean="0">
                <a:latin typeface="Cambria" panose="02040503050406030204" pitchFamily="18" charset="0"/>
                <a:cs typeface="Calibri"/>
              </a:rPr>
              <a:t>2022</a:t>
            </a:r>
            <a:endParaRPr lang="en-US" sz="3200" spc="-20" dirty="0">
              <a:latin typeface="Cambria" panose="02040503050406030204" pitchFamily="18" charset="0"/>
              <a:cs typeface="Calibri"/>
            </a:endParaRPr>
          </a:p>
          <a:p>
            <a:pPr marL="988482" lvl="1" indent="-514350">
              <a:spcBef>
                <a:spcPts val="900"/>
              </a:spcBef>
              <a:buSzPct val="66000"/>
              <a:buFont typeface="+mj-lt"/>
              <a:buAutoNum type="arabicParenR"/>
              <a:tabLst>
                <a:tab pos="473275" algn="l"/>
                <a:tab pos="474121" algn="l"/>
              </a:tabLst>
            </a:pPr>
            <a:r>
              <a:rPr lang="en-US" sz="3200" b="1" spc="-20" dirty="0">
                <a:latin typeface="Cambria" panose="02040503050406030204" pitchFamily="18" charset="0"/>
                <a:cs typeface="Calibri"/>
              </a:rPr>
              <a:t>global </a:t>
            </a:r>
            <a:r>
              <a:rPr lang="en-US" sz="3200" spc="-20" dirty="0">
                <a:latin typeface="Cambria" panose="02040503050406030204" pitchFamily="18" charset="0"/>
                <a:cs typeface="Calibri"/>
              </a:rPr>
              <a:t>mean sea level (GMSL)</a:t>
            </a:r>
            <a:endParaRPr sz="3200" dirty="0">
              <a:latin typeface="Cambria" panose="02040503050406030204" pitchFamily="18" charset="0"/>
              <a:cs typeface="Calibri"/>
            </a:endParaRPr>
          </a:p>
          <a:p>
            <a:pPr marL="474121" indent="-457189">
              <a:spcBef>
                <a:spcPts val="893"/>
              </a:spcBef>
              <a:buFont typeface="Arial"/>
              <a:buChar char="•"/>
              <a:tabLst>
                <a:tab pos="473275" algn="l"/>
                <a:tab pos="474121" algn="l"/>
              </a:tabLst>
            </a:pPr>
            <a:r>
              <a:rPr sz="3200" spc="-7" dirty="0">
                <a:latin typeface="Cambria" panose="02040503050406030204" pitchFamily="18" charset="0"/>
                <a:cs typeface="Calibri"/>
              </a:rPr>
              <a:t>monitor </a:t>
            </a:r>
            <a:r>
              <a:rPr sz="3200" spc="-13" dirty="0">
                <a:latin typeface="Cambria" panose="02040503050406030204" pitchFamily="18" charset="0"/>
                <a:cs typeface="Calibri"/>
              </a:rPr>
              <a:t>time-varying </a:t>
            </a:r>
            <a:r>
              <a:rPr sz="3200" spc="-20" dirty="0">
                <a:latin typeface="Cambria" panose="02040503050406030204" pitchFamily="18" charset="0"/>
                <a:cs typeface="Calibri"/>
              </a:rPr>
              <a:t>nature </a:t>
            </a:r>
            <a:r>
              <a:rPr sz="3200" spc="-7" dirty="0">
                <a:latin typeface="Cambria" panose="02040503050406030204" pitchFamily="18" charset="0"/>
                <a:cs typeface="Calibri"/>
              </a:rPr>
              <a:t>of</a:t>
            </a:r>
            <a:r>
              <a:rPr sz="3200" dirty="0">
                <a:latin typeface="Cambria" panose="02040503050406030204" pitchFamily="18" charset="0"/>
                <a:cs typeface="Calibri"/>
              </a:rPr>
              <a:t> </a:t>
            </a:r>
            <a:r>
              <a:rPr sz="3200" spc="-27" dirty="0" smtClean="0">
                <a:latin typeface="Cambria" panose="02040503050406030204" pitchFamily="18" charset="0"/>
                <a:cs typeface="Calibri"/>
              </a:rPr>
              <a:t>gravity</a:t>
            </a:r>
            <a:endParaRPr lang="en-US" sz="3200" spc="-27" dirty="0">
              <a:latin typeface="Cambria" panose="02040503050406030204" pitchFamily="18" charset="0"/>
              <a:cs typeface="Calibri"/>
            </a:endParaRPr>
          </a:p>
          <a:p>
            <a:pPr marL="931332" lvl="1" indent="-457200">
              <a:spcBef>
                <a:spcPts val="893"/>
              </a:spcBef>
              <a:buFont typeface="Cambria" panose="02040503050406030204" pitchFamily="18" charset="0"/>
              <a:buChar char="–"/>
              <a:tabLst>
                <a:tab pos="473275" algn="l"/>
                <a:tab pos="474121" algn="l"/>
              </a:tabLst>
            </a:pPr>
            <a:r>
              <a:rPr lang="en-US" sz="3200" spc="-27" dirty="0" smtClean="0">
                <a:latin typeface="Cambria" panose="02040503050406030204" pitchFamily="18" charset="0"/>
                <a:cs typeface="Calibri"/>
              </a:rPr>
              <a:t>via the </a:t>
            </a:r>
            <a:r>
              <a:rPr lang="en-US" sz="3200" u="sng" spc="-27" dirty="0" smtClean="0">
                <a:latin typeface="Cambria" panose="02040503050406030204" pitchFamily="18" charset="0"/>
                <a:cs typeface="Calibri"/>
              </a:rPr>
              <a:t>Ge</a:t>
            </a:r>
            <a:r>
              <a:rPr lang="en-US" sz="3200" spc="-27" dirty="0" smtClean="0">
                <a:latin typeface="Cambria" panose="02040503050406030204" pitchFamily="18" charset="0"/>
                <a:cs typeface="Calibri"/>
              </a:rPr>
              <a:t>oid </a:t>
            </a:r>
            <a:r>
              <a:rPr lang="en-US" sz="3200" u="sng" spc="-27" dirty="0">
                <a:latin typeface="Cambria" panose="02040503050406030204" pitchFamily="18" charset="0"/>
                <a:cs typeface="Calibri"/>
              </a:rPr>
              <a:t>M</a:t>
            </a:r>
            <a:r>
              <a:rPr lang="en-US" sz="3200" spc="-27" dirty="0">
                <a:latin typeface="Cambria" panose="02040503050406030204" pitchFamily="18" charset="0"/>
                <a:cs typeface="Calibri"/>
              </a:rPr>
              <a:t>onitoring </a:t>
            </a:r>
            <a:r>
              <a:rPr lang="en-US" sz="3200" u="sng" spc="-27" dirty="0">
                <a:latin typeface="Cambria" panose="02040503050406030204" pitchFamily="18" charset="0"/>
                <a:cs typeface="Calibri"/>
              </a:rPr>
              <a:t>S</a:t>
            </a:r>
            <a:r>
              <a:rPr lang="en-US" sz="3200" spc="-27" dirty="0">
                <a:latin typeface="Cambria" panose="02040503050406030204" pitchFamily="18" charset="0"/>
                <a:cs typeface="Calibri"/>
              </a:rPr>
              <a:t>ervice </a:t>
            </a:r>
            <a:r>
              <a:rPr lang="en-US" sz="3200" spc="-27" dirty="0" smtClean="0">
                <a:latin typeface="Cambria" panose="02040503050406030204" pitchFamily="18" charset="0"/>
                <a:cs typeface="Calibri"/>
              </a:rPr>
              <a:t>(</a:t>
            </a:r>
            <a:r>
              <a:rPr lang="en-US" sz="3200" spc="-27" dirty="0" err="1" smtClean="0">
                <a:latin typeface="Cambria" panose="02040503050406030204" pitchFamily="18" charset="0"/>
                <a:cs typeface="Calibri"/>
              </a:rPr>
              <a:t>GeMS</a:t>
            </a:r>
            <a:r>
              <a:rPr lang="en-US" sz="3200" spc="-27" dirty="0" smtClean="0">
                <a:latin typeface="Cambria" panose="02040503050406030204" pitchFamily="18" charset="0"/>
                <a:cs typeface="Calibri"/>
              </a:rPr>
              <a:t>)</a:t>
            </a:r>
            <a:endParaRPr sz="2800" dirty="0">
              <a:latin typeface="Cambria" panose="02040503050406030204" pitchFamily="18" charset="0"/>
              <a:cs typeface="Calibri"/>
            </a:endParaRPr>
          </a:p>
        </p:txBody>
      </p:sp>
    </p:spTree>
    <p:extLst>
      <p:ext uri="{BB962C8B-B14F-4D97-AF65-F5344CB8AC3E}">
        <p14:creationId xmlns:p14="http://schemas.microsoft.com/office/powerpoint/2010/main" val="197640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978017"/>
            <a:ext cx="9143999" cy="4616388"/>
          </a:xfrm>
        </p:spPr>
        <p:txBody>
          <a:bodyPr/>
          <a:lstStyle/>
          <a:p>
            <a:pPr marL="0" indent="0" algn="ctr">
              <a:spcAft>
                <a:spcPts val="1200"/>
              </a:spcAft>
              <a:buNone/>
            </a:pPr>
            <a:r>
              <a:rPr lang="en-US" dirty="0" smtClean="0">
                <a:latin typeface="Cambria" panose="02040503050406030204" pitchFamily="18" charset="0"/>
                <a:ea typeface="Cambria" panose="02040503050406030204" pitchFamily="18" charset="0"/>
              </a:rPr>
              <a:t>There are two major campaigns within GRAV-D</a:t>
            </a:r>
          </a:p>
          <a:p>
            <a:pPr marL="571500" indent="-514350">
              <a:buFont typeface="+mj-lt"/>
              <a:buAutoNum type="arabicPeriod"/>
            </a:pPr>
            <a:r>
              <a:rPr lang="en-US" sz="3000" dirty="0">
                <a:latin typeface="Cambria" panose="02040503050406030204" pitchFamily="18" charset="0"/>
                <a:ea typeface="Cambria" panose="02040503050406030204" pitchFamily="18" charset="0"/>
              </a:rPr>
              <a:t>High-resolution snapshot of gravity</a:t>
            </a:r>
          </a:p>
          <a:p>
            <a:pPr lvl="1"/>
            <a:r>
              <a:rPr lang="en-US" sz="2600" dirty="0">
                <a:latin typeface="Cambria" panose="02040503050406030204" pitchFamily="18" charset="0"/>
                <a:ea typeface="Cambria" panose="02040503050406030204" pitchFamily="18" charset="0"/>
              </a:rPr>
              <a:t>primarily airborne observations, all </a:t>
            </a:r>
            <a:r>
              <a:rPr lang="en-US" sz="2600" b="1" dirty="0">
                <a:latin typeface="Cambria" panose="02040503050406030204" pitchFamily="18" charset="0"/>
                <a:ea typeface="Cambria" panose="02040503050406030204" pitchFamily="18" charset="0"/>
              </a:rPr>
              <a:t>relative gravity</a:t>
            </a:r>
            <a:r>
              <a:rPr lang="en-US" sz="2600" dirty="0">
                <a:latin typeface="Cambria" panose="02040503050406030204" pitchFamily="18" charset="0"/>
                <a:ea typeface="Cambria" panose="02040503050406030204" pitchFamily="18" charset="0"/>
              </a:rPr>
              <a:t>, </a:t>
            </a:r>
            <a:r>
              <a:rPr lang="en-US" sz="2600" dirty="0" smtClean="0">
                <a:latin typeface="Cambria" panose="02040503050406030204" pitchFamily="18" charset="0"/>
                <a:ea typeface="Cambria" panose="02040503050406030204" pitchFamily="18" charset="0"/>
              </a:rPr>
              <a:t>covering the US and Territories at an estimated </a:t>
            </a:r>
            <a:r>
              <a:rPr lang="en-US" sz="2600" dirty="0">
                <a:latin typeface="Cambria" panose="02040503050406030204" pitchFamily="18" charset="0"/>
                <a:ea typeface="Cambria" panose="02040503050406030204" pitchFamily="18" charset="0"/>
              </a:rPr>
              <a:t>cost of ~$39 million</a:t>
            </a:r>
          </a:p>
          <a:p>
            <a:pPr lvl="1"/>
            <a:endParaRPr lang="en-US" sz="2600" dirty="0">
              <a:latin typeface="Cambria" panose="02040503050406030204" pitchFamily="18" charset="0"/>
              <a:ea typeface="Cambria" panose="02040503050406030204" pitchFamily="18" charset="0"/>
            </a:endParaRPr>
          </a:p>
          <a:p>
            <a:pPr marL="571500" indent="-514350">
              <a:buFont typeface="+mj-lt"/>
              <a:buAutoNum type="arabicPeriod"/>
            </a:pPr>
            <a:r>
              <a:rPr lang="en-US" sz="3000" dirty="0">
                <a:latin typeface="Cambria" panose="02040503050406030204" pitchFamily="18" charset="0"/>
                <a:ea typeface="Cambria" panose="02040503050406030204" pitchFamily="18" charset="0"/>
              </a:rPr>
              <a:t>Low-resolution “movie” of gravity changes</a:t>
            </a:r>
          </a:p>
          <a:p>
            <a:pPr lvl="1"/>
            <a:r>
              <a:rPr lang="en-US" sz="2600" dirty="0">
                <a:latin typeface="Cambria" panose="02040503050406030204" pitchFamily="18" charset="0"/>
                <a:ea typeface="Cambria" panose="02040503050406030204" pitchFamily="18" charset="0"/>
              </a:rPr>
              <a:t>primarily terrestrial, episodic observations of </a:t>
            </a:r>
            <a:r>
              <a:rPr lang="en-US" sz="2600" b="1" dirty="0">
                <a:latin typeface="Cambria" panose="02040503050406030204" pitchFamily="18" charset="0"/>
                <a:ea typeface="Cambria" panose="02040503050406030204" pitchFamily="18" charset="0"/>
              </a:rPr>
              <a:t>absolute </a:t>
            </a:r>
            <a:r>
              <a:rPr lang="en-US" sz="2600" b="1" dirty="0" smtClean="0">
                <a:latin typeface="Cambria" panose="02040503050406030204" pitchFamily="18" charset="0"/>
                <a:ea typeface="Cambria" panose="02040503050406030204" pitchFamily="18" charset="0"/>
              </a:rPr>
              <a:t>gravity</a:t>
            </a:r>
            <a:r>
              <a:rPr lang="en-US" sz="2600" dirty="0" smtClean="0">
                <a:latin typeface="Cambria" panose="02040503050406030204" pitchFamily="18" charset="0"/>
                <a:ea typeface="Cambria" panose="02040503050406030204" pitchFamily="18" charset="0"/>
              </a:rPr>
              <a:t> sites to monitor long-term change</a:t>
            </a: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 y="407806"/>
            <a:ext cx="9143999" cy="1143000"/>
          </a:xfrm>
        </p:spPr>
        <p:txBody>
          <a:bodyPr/>
          <a:lstStyle/>
          <a:p>
            <a:r>
              <a:rPr lang="en-US" sz="4600" u="sng" dirty="0">
                <a:latin typeface="Cambria" panose="02040503050406030204" pitchFamily="18" charset="0"/>
                <a:ea typeface="Cambria" panose="02040503050406030204" pitchFamily="18" charset="0"/>
              </a:rPr>
              <a:t>G</a:t>
            </a:r>
            <a:r>
              <a:rPr lang="en-US" sz="4600" dirty="0">
                <a:latin typeface="Cambria" panose="02040503050406030204" pitchFamily="18" charset="0"/>
                <a:ea typeface="Cambria" panose="02040503050406030204" pitchFamily="18" charset="0"/>
              </a:rPr>
              <a:t>ravity for the </a:t>
            </a:r>
            <a:r>
              <a:rPr lang="en-US" sz="4600" u="sng" dirty="0">
                <a:latin typeface="Cambria" panose="02040503050406030204" pitchFamily="18" charset="0"/>
                <a:ea typeface="Cambria" panose="02040503050406030204" pitchFamily="18" charset="0"/>
              </a:rPr>
              <a:t>R</a:t>
            </a:r>
            <a:r>
              <a:rPr lang="en-US" sz="4600" dirty="0">
                <a:latin typeface="Cambria" panose="02040503050406030204" pitchFamily="18" charset="0"/>
                <a:ea typeface="Cambria" panose="02040503050406030204" pitchFamily="18" charset="0"/>
              </a:rPr>
              <a:t>edefinition of the </a:t>
            </a:r>
            <a:r>
              <a:rPr lang="en-US" sz="4600" u="sng" dirty="0">
                <a:latin typeface="Cambria" panose="02040503050406030204" pitchFamily="18" charset="0"/>
                <a:ea typeface="Cambria" panose="02040503050406030204" pitchFamily="18" charset="0"/>
              </a:rPr>
              <a:t>A</a:t>
            </a:r>
            <a:r>
              <a:rPr lang="en-US" sz="4600" dirty="0">
                <a:latin typeface="Cambria" panose="02040503050406030204" pitchFamily="18" charset="0"/>
                <a:ea typeface="Cambria" panose="02040503050406030204" pitchFamily="18" charset="0"/>
              </a:rPr>
              <a:t>merican </a:t>
            </a:r>
            <a:r>
              <a:rPr lang="en-US" sz="4600" u="sng" dirty="0">
                <a:latin typeface="Cambria" panose="02040503050406030204" pitchFamily="18" charset="0"/>
                <a:ea typeface="Cambria" panose="02040503050406030204" pitchFamily="18" charset="0"/>
              </a:rPr>
              <a:t>V</a:t>
            </a:r>
            <a:r>
              <a:rPr lang="en-US" sz="4600" dirty="0">
                <a:latin typeface="Cambria" panose="02040503050406030204" pitchFamily="18" charset="0"/>
                <a:ea typeface="Cambria" panose="02040503050406030204" pitchFamily="18" charset="0"/>
              </a:rPr>
              <a:t>ertical </a:t>
            </a:r>
            <a:r>
              <a:rPr lang="en-US" sz="4600" u="sng" dirty="0" smtClean="0">
                <a:latin typeface="Cambria" panose="02040503050406030204" pitchFamily="18" charset="0"/>
                <a:ea typeface="Cambria" panose="02040503050406030204" pitchFamily="18" charset="0"/>
              </a:rPr>
              <a:t>D</a:t>
            </a:r>
            <a:r>
              <a:rPr lang="en-US" sz="4600" dirty="0" smtClean="0">
                <a:latin typeface="Cambria" panose="02040503050406030204" pitchFamily="18" charset="0"/>
                <a:ea typeface="Cambria" panose="02040503050406030204" pitchFamily="18" charset="0"/>
              </a:rPr>
              <a:t>atum</a:t>
            </a:r>
            <a:endParaRPr lang="en-US" sz="4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3001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886"/>
            <a:ext cx="9144000" cy="5512741"/>
          </a:xfrm>
          <a:prstGeom prst="rect">
            <a:avLst/>
          </a:prstGeom>
        </p:spPr>
      </p:pic>
      <p:sp>
        <p:nvSpPr>
          <p:cNvPr id="2" name="object 2"/>
          <p:cNvSpPr txBox="1">
            <a:spLocks noGrp="1"/>
          </p:cNvSpPr>
          <p:nvPr>
            <p:ph type="title"/>
          </p:nvPr>
        </p:nvSpPr>
        <p:spPr>
          <a:xfrm>
            <a:off x="1" y="423974"/>
            <a:ext cx="9144000" cy="44798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2800" spc="-27" dirty="0">
                <a:latin typeface="Cambria" panose="02040503050406030204" pitchFamily="18" charset="0"/>
                <a:cs typeface="Calibri"/>
              </a:rPr>
              <a:t>Gravity </a:t>
            </a:r>
            <a:r>
              <a:rPr sz="2800" spc="-33" dirty="0">
                <a:latin typeface="Cambria" panose="02040503050406030204" pitchFamily="18" charset="0"/>
                <a:cs typeface="Calibri"/>
              </a:rPr>
              <a:t>for </a:t>
            </a:r>
            <a:r>
              <a:rPr sz="2800" spc="-7" dirty="0">
                <a:latin typeface="Cambria" panose="02040503050406030204" pitchFamily="18" charset="0"/>
                <a:cs typeface="Calibri"/>
              </a:rPr>
              <a:t>the </a:t>
            </a:r>
            <a:r>
              <a:rPr sz="2800" spc="-13" dirty="0">
                <a:latin typeface="Cambria" panose="02040503050406030204" pitchFamily="18" charset="0"/>
                <a:cs typeface="Calibri"/>
              </a:rPr>
              <a:t>Redefinition </a:t>
            </a:r>
            <a:r>
              <a:rPr sz="2800" spc="-7" dirty="0">
                <a:latin typeface="Cambria" panose="02040503050406030204" pitchFamily="18" charset="0"/>
                <a:cs typeface="Calibri"/>
              </a:rPr>
              <a:t>of the American </a:t>
            </a:r>
            <a:r>
              <a:rPr sz="2800" spc="-33" dirty="0">
                <a:latin typeface="Cambria" panose="02040503050406030204" pitchFamily="18" charset="0"/>
                <a:cs typeface="Calibri"/>
              </a:rPr>
              <a:t>Vertical</a:t>
            </a:r>
            <a:r>
              <a:rPr sz="2800" spc="33" dirty="0">
                <a:latin typeface="Cambria" panose="02040503050406030204" pitchFamily="18" charset="0"/>
                <a:cs typeface="Calibri"/>
              </a:rPr>
              <a:t> </a:t>
            </a:r>
            <a:r>
              <a:rPr sz="2800" spc="-13" dirty="0">
                <a:latin typeface="Cambria" panose="02040503050406030204" pitchFamily="18" charset="0"/>
                <a:cs typeface="Calibri"/>
              </a:rPr>
              <a:t>Datum</a:t>
            </a:r>
            <a:endParaRPr sz="2800" dirty="0">
              <a:latin typeface="Cambria" panose="02040503050406030204" pitchFamily="18" charset="0"/>
              <a:cs typeface="Calibri"/>
            </a:endParaRPr>
          </a:p>
        </p:txBody>
      </p:sp>
      <p:sp>
        <p:nvSpPr>
          <p:cNvPr id="6" name="object 6"/>
          <p:cNvSpPr txBox="1"/>
          <p:nvPr/>
        </p:nvSpPr>
        <p:spPr>
          <a:xfrm>
            <a:off x="3427611" y="5669274"/>
            <a:ext cx="2883141" cy="1020931"/>
          </a:xfrm>
          <a:prstGeom prst="rect">
            <a:avLst/>
          </a:prstGeom>
          <a:solidFill>
            <a:srgbClr val="92D050"/>
          </a:solidFill>
          <a:ln w="19050">
            <a:solidFill>
              <a:schemeClr val="tx1"/>
            </a:solidFill>
          </a:ln>
        </p:spPr>
        <p:txBody>
          <a:bodyPr vert="horz" wrap="square" lIns="0" tIns="44027" rIns="0" bIns="0" rtlCol="0">
            <a:noAutofit/>
          </a:bodyPr>
          <a:lstStyle/>
          <a:p>
            <a:pPr marL="847" algn="ctr">
              <a:spcBef>
                <a:spcPts val="347"/>
              </a:spcBef>
            </a:pPr>
            <a:r>
              <a:rPr lang="en-US" sz="3200" spc="-7" dirty="0">
                <a:latin typeface="Cambria" panose="02040503050406030204" pitchFamily="18" charset="0"/>
                <a:ea typeface="Cambria" panose="02040503050406030204" pitchFamily="18" charset="0"/>
                <a:cs typeface="Calibri"/>
              </a:rPr>
              <a:t>As of AUG2019</a:t>
            </a:r>
            <a:r>
              <a:rPr sz="3200" spc="-7" dirty="0">
                <a:latin typeface="Cambria" panose="02040503050406030204" pitchFamily="18" charset="0"/>
                <a:ea typeface="Cambria" panose="02040503050406030204" pitchFamily="18" charset="0"/>
                <a:cs typeface="Calibri"/>
              </a:rPr>
              <a:t>:</a:t>
            </a:r>
            <a:endParaRPr sz="3200" dirty="0">
              <a:latin typeface="Cambria" panose="02040503050406030204" pitchFamily="18" charset="0"/>
              <a:ea typeface="Cambria" panose="02040503050406030204" pitchFamily="18" charset="0"/>
              <a:cs typeface="Calibri"/>
            </a:endParaRPr>
          </a:p>
          <a:p>
            <a:pPr marL="847" algn="ctr"/>
            <a:r>
              <a:rPr lang="en-US" sz="3200" spc="-7" dirty="0">
                <a:latin typeface="Cambria" panose="02040503050406030204" pitchFamily="18" charset="0"/>
                <a:ea typeface="Cambria" panose="02040503050406030204" pitchFamily="18" charset="0"/>
                <a:cs typeface="Calibri"/>
              </a:rPr>
              <a:t>78</a:t>
            </a:r>
            <a:r>
              <a:rPr sz="3200" spc="-7" dirty="0">
                <a:latin typeface="Cambria" panose="02040503050406030204" pitchFamily="18" charset="0"/>
                <a:ea typeface="Cambria" panose="02040503050406030204" pitchFamily="18" charset="0"/>
                <a:cs typeface="Calibri"/>
              </a:rPr>
              <a:t>%</a:t>
            </a:r>
            <a:r>
              <a:rPr sz="3200" spc="-13" dirty="0">
                <a:latin typeface="Cambria" panose="02040503050406030204" pitchFamily="18" charset="0"/>
                <a:ea typeface="Cambria" panose="02040503050406030204" pitchFamily="18" charset="0"/>
                <a:cs typeface="Calibri"/>
              </a:rPr>
              <a:t> complete</a:t>
            </a:r>
            <a:endParaRPr sz="3200" dirty="0">
              <a:latin typeface="Cambria" panose="02040503050406030204" pitchFamily="18" charset="0"/>
              <a:ea typeface="Cambria" panose="02040503050406030204" pitchFamily="18" charset="0"/>
              <a:cs typeface="Calibri"/>
            </a:endParaRPr>
          </a:p>
        </p:txBody>
      </p:sp>
      <p:sp>
        <p:nvSpPr>
          <p:cNvPr id="7" name="object 7"/>
          <p:cNvSpPr txBox="1"/>
          <p:nvPr/>
        </p:nvSpPr>
        <p:spPr>
          <a:xfrm>
            <a:off x="6697981" y="5501476"/>
            <a:ext cx="2446021" cy="1356524"/>
          </a:xfrm>
          <a:prstGeom prst="rect">
            <a:avLst/>
          </a:prstGeom>
          <a:solidFill>
            <a:srgbClr val="EEECE1"/>
          </a:solidFill>
          <a:ln w="19050">
            <a:solidFill>
              <a:schemeClr val="tx1"/>
            </a:solidFill>
          </a:ln>
        </p:spPr>
        <p:txBody>
          <a:bodyPr vert="horz" wrap="square" lIns="0" tIns="43179" rIns="0" bIns="0" rtlCol="0">
            <a:spAutoFit/>
          </a:bodyPr>
          <a:lstStyle/>
          <a:p>
            <a:pPr marL="285750" indent="-163513">
              <a:spcBef>
                <a:spcPts val="339"/>
              </a:spcBef>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10 km </a:t>
            </a:r>
            <a:r>
              <a:rPr sz="2133" spc="-20" dirty="0">
                <a:latin typeface="Cambria" panose="02040503050406030204" pitchFamily="18" charset="0"/>
                <a:ea typeface="Cambria" panose="02040503050406030204" pitchFamily="18" charset="0"/>
                <a:cs typeface="Calibri"/>
              </a:rPr>
              <a:t>data</a:t>
            </a:r>
            <a:r>
              <a:rPr sz="2133" spc="-93"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lines</a:t>
            </a:r>
            <a:endParaRPr sz="2133" dirty="0">
              <a:latin typeface="Cambria" panose="02040503050406030204" pitchFamily="18" charset="0"/>
              <a:ea typeface="Cambria" panose="02040503050406030204" pitchFamily="18" charset="0"/>
              <a:cs typeface="Calibri"/>
            </a:endParaRPr>
          </a:p>
          <a:p>
            <a:pPr marL="285750" indent="-163513">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70 km </a:t>
            </a:r>
            <a:r>
              <a:rPr sz="2133" spc="-13" dirty="0">
                <a:latin typeface="Cambria" panose="02040503050406030204" pitchFamily="18" charset="0"/>
                <a:ea typeface="Cambria" panose="02040503050406030204" pitchFamily="18" charset="0"/>
                <a:cs typeface="Calibri"/>
              </a:rPr>
              <a:t>cross</a:t>
            </a:r>
            <a:r>
              <a:rPr sz="2133" spc="-67"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lines</a:t>
            </a:r>
            <a:endParaRPr sz="2133" dirty="0">
              <a:latin typeface="Cambria" panose="02040503050406030204" pitchFamily="18" charset="0"/>
              <a:ea typeface="Cambria" panose="02040503050406030204" pitchFamily="18" charset="0"/>
              <a:cs typeface="Calibri"/>
            </a:endParaRPr>
          </a:p>
          <a:p>
            <a:pPr marL="285750" indent="-163513">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20,000 ft</a:t>
            </a:r>
            <a:r>
              <a:rPr sz="2133" spc="-13"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altitude</a:t>
            </a:r>
            <a:endParaRPr sz="2133" dirty="0">
              <a:latin typeface="Cambria" panose="02040503050406030204" pitchFamily="18" charset="0"/>
              <a:ea typeface="Cambria" panose="02040503050406030204" pitchFamily="18" charset="0"/>
              <a:cs typeface="Calibri"/>
            </a:endParaRPr>
          </a:p>
          <a:p>
            <a:pPr marL="285750" indent="-163513">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230 kt </a:t>
            </a:r>
            <a:r>
              <a:rPr sz="2133" spc="-13" dirty="0">
                <a:latin typeface="Cambria" panose="02040503050406030204" pitchFamily="18" charset="0"/>
                <a:ea typeface="Cambria" panose="02040503050406030204" pitchFamily="18" charset="0"/>
                <a:cs typeface="Calibri"/>
              </a:rPr>
              <a:t>flight</a:t>
            </a:r>
            <a:r>
              <a:rPr sz="2133" spc="-40"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speed</a:t>
            </a:r>
            <a:endParaRPr sz="2133" dirty="0">
              <a:latin typeface="Cambria" panose="02040503050406030204" pitchFamily="18" charset="0"/>
              <a:ea typeface="Cambria" panose="02040503050406030204" pitchFamily="18" charset="0"/>
              <a:cs typeface="Calibri"/>
            </a:endParaRPr>
          </a:p>
        </p:txBody>
      </p:sp>
      <p:sp>
        <p:nvSpPr>
          <p:cNvPr id="4" name="TextBox 3"/>
          <p:cNvSpPr txBox="1"/>
          <p:nvPr/>
        </p:nvSpPr>
        <p:spPr bwMode="auto">
          <a:xfrm>
            <a:off x="1" y="5240238"/>
            <a:ext cx="3040380" cy="1569660"/>
          </a:xfrm>
          <a:prstGeom prst="rect">
            <a:avLst/>
          </a:prstGeom>
          <a:solidFill>
            <a:schemeClr val="bg1">
              <a:lumMod val="95000"/>
            </a:schemeClr>
          </a:solidFill>
          <a:ln w="19050">
            <a:solidFill>
              <a:schemeClr val="tx1"/>
            </a:solid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Green = Complete</a:t>
            </a:r>
          </a:p>
          <a:p>
            <a:r>
              <a:rPr lang="en-US" sz="2400" dirty="0">
                <a:latin typeface="Cambria" panose="02040503050406030204" pitchFamily="18" charset="0"/>
                <a:ea typeface="Cambria" panose="02040503050406030204" pitchFamily="18" charset="0"/>
              </a:rPr>
              <a:t>Blue = In Processing</a:t>
            </a:r>
          </a:p>
          <a:p>
            <a:r>
              <a:rPr lang="en-US" sz="2400" dirty="0">
                <a:latin typeface="Cambria" panose="02040503050406030204" pitchFamily="18" charset="0"/>
                <a:ea typeface="Cambria" panose="02040503050406030204" pitchFamily="18" charset="0"/>
              </a:rPr>
              <a:t>Yellow = Underway</a:t>
            </a:r>
          </a:p>
          <a:p>
            <a:r>
              <a:rPr lang="en-US" sz="2400" dirty="0">
                <a:latin typeface="Cambria" panose="02040503050406030204" pitchFamily="18" charset="0"/>
                <a:ea typeface="Cambria" panose="02040503050406030204" pitchFamily="18" charset="0"/>
              </a:rPr>
              <a:t>White = Planned</a:t>
            </a:r>
          </a:p>
        </p:txBody>
      </p:sp>
    </p:spTree>
    <p:extLst>
      <p:ext uri="{BB962C8B-B14F-4D97-AF65-F5344CB8AC3E}">
        <p14:creationId xmlns:p14="http://schemas.microsoft.com/office/powerpoint/2010/main" val="3979253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1" y="1066797"/>
            <a:ext cx="8925791" cy="5492267"/>
          </a:xfrm>
        </p:spPr>
        <p:txBody>
          <a:bodyPr/>
          <a:lstStyle/>
          <a:p>
            <a:pPr marL="171450" indent="-171450">
              <a:buNone/>
              <a:defRPr/>
            </a:pPr>
            <a:r>
              <a:rPr lang="en-US" sz="4000" dirty="0" smtClean="0">
                <a:latin typeface="Cambria" panose="02040503050406030204" pitchFamily="18" charset="0"/>
              </a:rPr>
              <a:t>	OMB Circular A-16</a:t>
            </a:r>
          </a:p>
          <a:p>
            <a:pPr marL="971550" lvl="1" indent="-514350">
              <a:spcBef>
                <a:spcPts val="1200"/>
              </a:spcBef>
              <a:spcAft>
                <a:spcPts val="1200"/>
              </a:spcAft>
              <a:buFont typeface="+mj-lt"/>
              <a:buAutoNum type="arabicParenR"/>
              <a:defRPr/>
            </a:pPr>
            <a:r>
              <a:rPr lang="en-US" sz="2900" dirty="0">
                <a:latin typeface="Cambria" panose="02040503050406030204" pitchFamily="18" charset="0"/>
              </a:rPr>
              <a:t>R</a:t>
            </a:r>
            <a:r>
              <a:rPr lang="en-US" sz="2900" dirty="0" smtClean="0">
                <a:latin typeface="Cambria" panose="02040503050406030204" pitchFamily="18" charset="0"/>
              </a:rPr>
              <a:t>equires Federal agencies to utilize geodetic control for their geospatial activities</a:t>
            </a:r>
          </a:p>
          <a:p>
            <a:pPr marL="971550" lvl="1" indent="-514350">
              <a:spcBef>
                <a:spcPts val="1200"/>
              </a:spcBef>
              <a:spcAft>
                <a:spcPts val="1200"/>
              </a:spcAft>
              <a:buFont typeface="+mj-lt"/>
              <a:buAutoNum type="arabicParenR"/>
              <a:defRPr/>
            </a:pPr>
            <a:r>
              <a:rPr lang="en-US" sz="2900" dirty="0" smtClean="0">
                <a:latin typeface="Cambria" panose="02040503050406030204" pitchFamily="18" charset="0"/>
              </a:rPr>
              <a:t>Places </a:t>
            </a:r>
            <a:r>
              <a:rPr lang="en-US" sz="2900" dirty="0" err="1" smtClean="0">
                <a:latin typeface="Cambria" panose="02040503050406030204" pitchFamily="18" charset="0"/>
              </a:rPr>
              <a:t>DoC</a:t>
            </a:r>
            <a:r>
              <a:rPr lang="en-US" sz="2900" dirty="0" smtClean="0">
                <a:latin typeface="Cambria" panose="02040503050406030204" pitchFamily="18" charset="0"/>
              </a:rPr>
              <a:t> in responsible charge </a:t>
            </a:r>
            <a:r>
              <a:rPr lang="en-US" sz="2900" dirty="0">
                <a:latin typeface="Cambria" panose="02040503050406030204" pitchFamily="18" charset="0"/>
              </a:rPr>
              <a:t>of that </a:t>
            </a:r>
            <a:r>
              <a:rPr lang="en-US" sz="2900" dirty="0" smtClean="0">
                <a:latin typeface="Cambria" panose="02040503050406030204" pitchFamily="18" charset="0"/>
              </a:rPr>
              <a:t>control</a:t>
            </a:r>
          </a:p>
          <a:p>
            <a:pPr marL="971550" lvl="1" indent="-514350">
              <a:spcBef>
                <a:spcPts val="1200"/>
              </a:spcBef>
              <a:spcAft>
                <a:spcPts val="1200"/>
              </a:spcAft>
              <a:buFont typeface="+mj-lt"/>
              <a:buAutoNum type="arabicParenR"/>
              <a:defRPr/>
            </a:pPr>
            <a:r>
              <a:rPr lang="en-US" sz="2900" dirty="0">
                <a:latin typeface="Cambria" panose="02040503050406030204" pitchFamily="18" charset="0"/>
              </a:rPr>
              <a:t>NGS has defined that control as the </a:t>
            </a:r>
            <a:r>
              <a:rPr lang="en-US" sz="2900" dirty="0" smtClean="0">
                <a:latin typeface="Cambria" panose="02040503050406030204" pitchFamily="18" charset="0"/>
              </a:rPr>
              <a:t>NSRS</a:t>
            </a:r>
          </a:p>
          <a:p>
            <a:pPr marL="971550" lvl="1" indent="-514350">
              <a:spcBef>
                <a:spcPts val="1200"/>
              </a:spcBef>
              <a:spcAft>
                <a:spcPts val="0"/>
              </a:spcAft>
              <a:buFont typeface="+mj-lt"/>
              <a:buAutoNum type="arabicParenR" startAt="4"/>
              <a:defRPr/>
            </a:pPr>
            <a:r>
              <a:rPr lang="en-US" sz="2900" dirty="0">
                <a:latin typeface="Cambria" panose="02040503050406030204" pitchFamily="18" charset="0"/>
              </a:rPr>
              <a:t>FGCS has issued requirements, via FRNs, to reference data to the </a:t>
            </a:r>
            <a:r>
              <a:rPr lang="en-US" sz="2900" b="1" i="1" dirty="0">
                <a:latin typeface="Cambria" panose="02040503050406030204" pitchFamily="18" charset="0"/>
              </a:rPr>
              <a:t>most recent components</a:t>
            </a:r>
            <a:r>
              <a:rPr lang="en-US" sz="2900" b="1" dirty="0">
                <a:latin typeface="Cambria" panose="02040503050406030204" pitchFamily="18" charset="0"/>
              </a:rPr>
              <a:t> </a:t>
            </a:r>
            <a:r>
              <a:rPr lang="en-US" sz="2900" dirty="0">
                <a:latin typeface="Cambria" panose="02040503050406030204" pitchFamily="18" charset="0"/>
              </a:rPr>
              <a:t>of the </a:t>
            </a:r>
            <a:r>
              <a:rPr lang="en-US" sz="2900" dirty="0" smtClean="0">
                <a:latin typeface="Cambria" panose="02040503050406030204" pitchFamily="18" charset="0"/>
              </a:rPr>
              <a:t>NSRS</a:t>
            </a:r>
          </a:p>
          <a:p>
            <a:pPr lvl="6">
              <a:spcBef>
                <a:spcPts val="0"/>
              </a:spcBef>
              <a:defRPr/>
            </a:pPr>
            <a:r>
              <a:rPr lang="en-US" sz="2400" dirty="0">
                <a:latin typeface="Cambria" panose="02040503050406030204" pitchFamily="18" charset="0"/>
              </a:rPr>
              <a:t>1989 FRN designated </a:t>
            </a:r>
            <a:r>
              <a:rPr lang="en-US" sz="2400" dirty="0" smtClean="0">
                <a:latin typeface="Cambria" panose="02040503050406030204" pitchFamily="18" charset="0"/>
              </a:rPr>
              <a:t>NAD83</a:t>
            </a:r>
            <a:endParaRPr lang="en-US" sz="2400" dirty="0">
              <a:latin typeface="Cambria" panose="02040503050406030204" pitchFamily="18" charset="0"/>
            </a:endParaRPr>
          </a:p>
          <a:p>
            <a:pPr lvl="6">
              <a:spcBef>
                <a:spcPts val="0"/>
              </a:spcBef>
              <a:defRPr/>
            </a:pPr>
            <a:r>
              <a:rPr lang="en-US" sz="2400" dirty="0">
                <a:latin typeface="Cambria" panose="02040503050406030204" pitchFamily="18" charset="0"/>
              </a:rPr>
              <a:t>1993 FRN designated </a:t>
            </a:r>
            <a:r>
              <a:rPr lang="en-US" sz="2400" dirty="0" smtClean="0">
                <a:latin typeface="Cambria" panose="02040503050406030204" pitchFamily="18" charset="0"/>
              </a:rPr>
              <a:t>NAVD88</a:t>
            </a:r>
            <a:endParaRPr lang="en-US" dirty="0">
              <a:latin typeface="Cambria" panose="02040503050406030204" pitchFamily="18" charset="0"/>
            </a:endParaRPr>
          </a:p>
        </p:txBody>
      </p:sp>
      <p:sp>
        <p:nvSpPr>
          <p:cNvPr id="5" name="TextBox 4"/>
          <p:cNvSpPr txBox="1"/>
          <p:nvPr/>
        </p:nvSpPr>
        <p:spPr bwMode="auto">
          <a:xfrm>
            <a:off x="5676900" y="6579271"/>
            <a:ext cx="1792350" cy="276999"/>
          </a:xfrm>
          <a:prstGeom prst="rect">
            <a:avLst/>
          </a:prstGeom>
          <a:noFill/>
          <a:ln w="9525">
            <a:noFill/>
            <a:miter lim="800000"/>
            <a:headEnd/>
            <a:tailEnd/>
          </a:ln>
        </p:spPr>
        <p:txBody>
          <a:bodyPr wrap="none" rtlCol="0">
            <a:spAutoFit/>
          </a:bodyPr>
          <a:lstStyle/>
          <a:p>
            <a:r>
              <a:rPr lang="en-US" sz="1200" dirty="0">
                <a:hlinkClick r:id="rId3"/>
              </a:rPr>
              <a:t>Hyperlink to NAVD88 FRN</a:t>
            </a:r>
            <a:endParaRPr lang="en-US" sz="1200" dirty="0"/>
          </a:p>
        </p:txBody>
      </p:sp>
      <p:sp>
        <p:nvSpPr>
          <p:cNvPr id="6" name="TextBox 5"/>
          <p:cNvSpPr txBox="1"/>
          <p:nvPr/>
        </p:nvSpPr>
        <p:spPr bwMode="auto">
          <a:xfrm>
            <a:off x="7469250" y="6590826"/>
            <a:ext cx="1712456" cy="276999"/>
          </a:xfrm>
          <a:prstGeom prst="rect">
            <a:avLst/>
          </a:prstGeom>
          <a:noFill/>
          <a:ln w="9525">
            <a:noFill/>
            <a:miter lim="800000"/>
            <a:headEnd/>
            <a:tailEnd/>
          </a:ln>
        </p:spPr>
        <p:txBody>
          <a:bodyPr wrap="none" rtlCol="0">
            <a:spAutoFit/>
          </a:bodyPr>
          <a:lstStyle/>
          <a:p>
            <a:r>
              <a:rPr lang="en-US" sz="1200" dirty="0">
                <a:hlinkClick r:id="rId4"/>
              </a:rPr>
              <a:t>Hyperlink to NAD83 FRN</a:t>
            </a:r>
            <a:endParaRPr lang="en-US" sz="1200" dirty="0"/>
          </a:p>
        </p:txBody>
      </p:sp>
      <p:sp>
        <p:nvSpPr>
          <p:cNvPr id="7" name="Title 1"/>
          <p:cNvSpPr>
            <a:spLocks noGrp="1"/>
          </p:cNvSpPr>
          <p:nvPr>
            <p:ph type="title"/>
          </p:nvPr>
        </p:nvSpPr>
        <p:spPr>
          <a:xfrm>
            <a:off x="114301" y="82296"/>
            <a:ext cx="8925791" cy="1143000"/>
          </a:xfrm>
        </p:spPr>
        <p:txBody>
          <a:bodyPr/>
          <a:lstStyle/>
          <a:p>
            <a:r>
              <a:rPr lang="en-US" altLang="en-US" sz="4800" b="1" dirty="0">
                <a:latin typeface="Cambria" panose="02040503050406030204" pitchFamily="18" charset="0"/>
                <a:ea typeface="Tahoma" panose="020B0604030504040204" pitchFamily="34" charset="0"/>
                <a:cs typeface="Tahoma" panose="020B0604030504040204" pitchFamily="34" charset="0"/>
              </a:rPr>
              <a:t>NSRS … do I have to use it?</a:t>
            </a:r>
            <a:endParaRPr lang="en-US" sz="4800" dirty="0"/>
          </a:p>
        </p:txBody>
      </p:sp>
    </p:spTree>
    <p:extLst>
      <p:ext uri="{BB962C8B-B14F-4D97-AF65-F5344CB8AC3E}">
        <p14:creationId xmlns:p14="http://schemas.microsoft.com/office/powerpoint/2010/main" val="3051635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9" name="Rectangle 5"/>
          <p:cNvSpPr>
            <a:spLocks noGrp="1" noChangeArrowheads="1"/>
          </p:cNvSpPr>
          <p:nvPr>
            <p:ph type="title"/>
          </p:nvPr>
        </p:nvSpPr>
        <p:spPr>
          <a:xfrm>
            <a:off x="457200" y="99378"/>
            <a:ext cx="8229600" cy="1143000"/>
          </a:xfrm>
        </p:spPr>
        <p:txBody>
          <a:bodyPr lIns="88787" tIns="50743" rIns="88787" bIns="50743"/>
          <a:lstStyle/>
          <a:p>
            <a:pPr defTabSz="911225" eaLnBrk="1" hangingPunct="1"/>
            <a:r>
              <a:rPr lang="en-US" altLang="en-US" sz="4200" dirty="0" smtClean="0">
                <a:latin typeface="Cambria" panose="02040503050406030204" pitchFamily="18" charset="0"/>
                <a:ea typeface="Cambria" panose="02040503050406030204" pitchFamily="18" charset="0"/>
                <a:sym typeface="Times New Roman" panose="02020603050405020304" pitchFamily="18" charset="0"/>
              </a:rPr>
              <a:t>What is a Vertical Datum?</a:t>
            </a:r>
            <a:endParaRPr lang="en-US" altLang="en-US" sz="4200" dirty="0" smtClean="0">
              <a:latin typeface="Cambria" panose="02040503050406030204" pitchFamily="18" charset="0"/>
              <a:ea typeface="Cambria" panose="02040503050406030204" pitchFamily="18" charset="0"/>
            </a:endParaRPr>
          </a:p>
        </p:txBody>
      </p:sp>
      <p:sp>
        <p:nvSpPr>
          <p:cNvPr id="5122" name="Rectangle 2"/>
          <p:cNvSpPr>
            <a:spLocks noGrp="1" noChangeArrowheads="1"/>
          </p:cNvSpPr>
          <p:nvPr>
            <p:ph idx="1"/>
          </p:nvPr>
        </p:nvSpPr>
        <p:spPr>
          <a:xfrm>
            <a:off x="218364" y="1108765"/>
            <a:ext cx="8925635" cy="2134171"/>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A surface representing zero elevation</a:t>
            </a:r>
          </a:p>
          <a:p>
            <a:pPr marL="212725" indent="-212725" defTabSz="912813" eaLnBrk="1" hangingPunct="1">
              <a:spcBef>
                <a:spcPts val="488"/>
              </a:spcBef>
              <a:buClr>
                <a:srgbClr val="000000"/>
              </a:buClr>
              <a:buFont typeface="ArialMT"/>
              <a:buChar char="•"/>
            </a:pP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A system for determining heights above a zero elevation surface</a:t>
            </a:r>
          </a:p>
          <a:p>
            <a:pPr marL="212725" indent="-212725" defTabSz="912813" eaLnBrk="1" hangingPunct="1">
              <a:spcBef>
                <a:spcPts val="488"/>
              </a:spcBef>
              <a:buClr>
                <a:srgbClr val="000000"/>
              </a:buClr>
              <a:buFont typeface="ArialMT"/>
              <a:buChar char="•"/>
            </a:pP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Thus, a vertical datum is comprised of it’s:</a:t>
            </a:r>
          </a:p>
          <a:p>
            <a:pPr marL="606425" lvl="1" indent="-284163" defTabSz="912813" eaLnBrk="1" hangingPunct="1">
              <a:spcBef>
                <a:spcPts val="425"/>
              </a:spcBef>
              <a:buClr>
                <a:srgbClr val="000000"/>
              </a:buClr>
              <a:buFont typeface="ArialMT"/>
              <a:buChar char="–"/>
            </a:pPr>
            <a:r>
              <a:rPr lang="en-US" altLang="en-US" sz="2400" b="1" dirty="0">
                <a:latin typeface="Cambria" panose="02040503050406030204" pitchFamily="18" charset="0"/>
                <a:ea typeface="Cambria" panose="02040503050406030204" pitchFamily="18" charset="0"/>
                <a:sym typeface="Times New Roman" panose="02020603050405020304" pitchFamily="18" charset="0"/>
              </a:rPr>
              <a:t>D</a:t>
            </a:r>
            <a:r>
              <a:rPr lang="en-US" altLang="en-US" sz="2400" b="1" dirty="0" smtClean="0">
                <a:latin typeface="Cambria" panose="02040503050406030204" pitchFamily="18" charset="0"/>
                <a:ea typeface="Cambria" panose="02040503050406030204" pitchFamily="18" charset="0"/>
                <a:sym typeface="Times New Roman" panose="02020603050405020304" pitchFamily="18" charset="0"/>
              </a:rPr>
              <a:t>efinition: </a:t>
            </a:r>
            <a:r>
              <a:rPr lang="en-US" altLang="en-US" sz="2400" dirty="0">
                <a:latin typeface="Cambria" panose="02040503050406030204" pitchFamily="18" charset="0"/>
                <a:ea typeface="Cambria" panose="02040503050406030204" pitchFamily="18" charset="0"/>
                <a:sym typeface="Times New Roman" panose="02020603050405020304" pitchFamily="18" charset="0"/>
              </a:rPr>
              <a:t>p</a:t>
            </a: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arameters and other descriptors </a:t>
            </a:r>
          </a:p>
          <a:p>
            <a:pPr marL="606425" lvl="1" indent="-284163" defTabSz="912813" eaLnBrk="1" hangingPunct="1">
              <a:spcBef>
                <a:spcPts val="425"/>
              </a:spcBef>
              <a:buClr>
                <a:srgbClr val="000000"/>
              </a:buClr>
              <a:buFont typeface="ArialMT"/>
              <a:buChar char="–"/>
            </a:pPr>
            <a:r>
              <a:rPr lang="en-US" altLang="en-US" sz="2400" b="1" dirty="0">
                <a:latin typeface="Cambria" panose="02040503050406030204" pitchFamily="18" charset="0"/>
                <a:ea typeface="Cambria" panose="02040503050406030204" pitchFamily="18" charset="0"/>
                <a:sym typeface="Times New Roman" panose="02020603050405020304" pitchFamily="18" charset="0"/>
              </a:rPr>
              <a:t>R</a:t>
            </a:r>
            <a:r>
              <a:rPr lang="en-US" altLang="en-US" sz="2400" b="1" dirty="0" smtClean="0">
                <a:latin typeface="Cambria" panose="02040503050406030204" pitchFamily="18" charset="0"/>
                <a:ea typeface="Cambria" panose="02040503050406030204" pitchFamily="18" charset="0"/>
                <a:sym typeface="Times New Roman" panose="02020603050405020304" pitchFamily="18" charset="0"/>
              </a:rPr>
              <a:t>ealization: </a:t>
            </a: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the physical method of accessibility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06269"/>
            <a:ext cx="3432412" cy="2574309"/>
          </a:xfrm>
          <a:prstGeom prst="rect">
            <a:avLst/>
          </a:prstGeom>
        </p:spPr>
      </p:pic>
      <p:sp>
        <p:nvSpPr>
          <p:cNvPr id="9" name="Rectangle 2"/>
          <p:cNvSpPr txBox="1">
            <a:spLocks noChangeArrowheads="1"/>
          </p:cNvSpPr>
          <p:nvPr/>
        </p:nvSpPr>
        <p:spPr bwMode="auto">
          <a:xfrm>
            <a:off x="792707" y="3425974"/>
            <a:ext cx="2761398" cy="6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787" tIns="50743" rIns="88787" bIns="50743"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2813" eaLnBrk="1" hangingPunct="1">
              <a:spcBef>
                <a:spcPts val="488"/>
              </a:spcBef>
              <a:buClr>
                <a:srgbClr val="000000"/>
              </a:buClr>
              <a:buNone/>
            </a:pPr>
            <a:r>
              <a:rPr lang="en-US" altLang="en-US" sz="2300" dirty="0" smtClean="0">
                <a:latin typeface="Cambria" panose="02040503050406030204" pitchFamily="18" charset="0"/>
                <a:ea typeface="Cambria" panose="02040503050406030204" pitchFamily="18" charset="0"/>
                <a:sym typeface="Times New Roman" panose="02020603050405020304" pitchFamily="18" charset="0"/>
              </a:rPr>
              <a:t>NGVD29 &amp; NAVD88</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735" y="3801149"/>
            <a:ext cx="3432412" cy="2574309"/>
          </a:xfrm>
          <a:prstGeom prst="rect">
            <a:avLst/>
          </a:prstGeom>
        </p:spPr>
      </p:pic>
      <p:sp>
        <p:nvSpPr>
          <p:cNvPr id="11" name="Rectangle 2"/>
          <p:cNvSpPr txBox="1">
            <a:spLocks noChangeArrowheads="1"/>
          </p:cNvSpPr>
          <p:nvPr/>
        </p:nvSpPr>
        <p:spPr bwMode="auto">
          <a:xfrm>
            <a:off x="5306242" y="3425974"/>
            <a:ext cx="2761398" cy="6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787" tIns="50743" rIns="88787" bIns="50743"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2813" eaLnBrk="1" hangingPunct="1">
              <a:spcBef>
                <a:spcPts val="488"/>
              </a:spcBef>
              <a:buClr>
                <a:srgbClr val="000000"/>
              </a:buClr>
              <a:buNone/>
            </a:pPr>
            <a:r>
              <a:rPr lang="en-US" altLang="en-US" sz="2300" dirty="0" smtClean="0">
                <a:latin typeface="Cambria" panose="02040503050406030204" pitchFamily="18" charset="0"/>
                <a:ea typeface="Cambria" panose="02040503050406030204" pitchFamily="18" charset="0"/>
                <a:sym typeface="Times New Roman" panose="02020603050405020304" pitchFamily="18" charset="0"/>
              </a:rPr>
              <a:t>NAVD88… sort of</a:t>
            </a:r>
          </a:p>
        </p:txBody>
      </p:sp>
      <p:sp>
        <p:nvSpPr>
          <p:cNvPr id="12" name="Rectangle 2"/>
          <p:cNvSpPr txBox="1">
            <a:spLocks noChangeArrowheads="1"/>
          </p:cNvSpPr>
          <p:nvPr/>
        </p:nvSpPr>
        <p:spPr bwMode="auto">
          <a:xfrm>
            <a:off x="792707" y="6307867"/>
            <a:ext cx="2761398" cy="45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787" tIns="50743" rIns="88787" bIns="50743"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2813" eaLnBrk="1" hangingPunct="1">
              <a:spcBef>
                <a:spcPts val="488"/>
              </a:spcBef>
              <a:buClr>
                <a:srgbClr val="000000"/>
              </a:buClr>
              <a:buNone/>
            </a:pPr>
            <a:r>
              <a:rPr lang="en-US" altLang="en-US" sz="2300" dirty="0" smtClean="0">
                <a:latin typeface="Cambria" panose="02040503050406030204" pitchFamily="18" charset="0"/>
                <a:ea typeface="Cambria" panose="02040503050406030204" pitchFamily="18" charset="0"/>
                <a:sym typeface="Times New Roman" panose="02020603050405020304" pitchFamily="18" charset="0"/>
              </a:rPr>
              <a:t>leveling</a:t>
            </a:r>
          </a:p>
        </p:txBody>
      </p:sp>
      <p:sp>
        <p:nvSpPr>
          <p:cNvPr id="13" name="Rectangle 2"/>
          <p:cNvSpPr txBox="1">
            <a:spLocks noChangeArrowheads="1"/>
          </p:cNvSpPr>
          <p:nvPr/>
        </p:nvSpPr>
        <p:spPr bwMode="auto">
          <a:xfrm>
            <a:off x="5306242" y="6307867"/>
            <a:ext cx="2761398" cy="45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787" tIns="50743" rIns="88787" bIns="50743"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2813" eaLnBrk="1" hangingPunct="1">
              <a:spcBef>
                <a:spcPts val="488"/>
              </a:spcBef>
              <a:buClr>
                <a:srgbClr val="000000"/>
              </a:buClr>
              <a:buNone/>
            </a:pPr>
            <a:r>
              <a:rPr lang="en-US" altLang="en-US" sz="2300" dirty="0" smtClean="0">
                <a:latin typeface="Cambria" panose="02040503050406030204" pitchFamily="18" charset="0"/>
                <a:ea typeface="Cambria" panose="02040503050406030204" pitchFamily="18" charset="0"/>
                <a:sym typeface="Times New Roman" panose="02020603050405020304" pitchFamily="18" charset="0"/>
              </a:rPr>
              <a:t>GNSS</a:t>
            </a:r>
          </a:p>
        </p:txBody>
      </p:sp>
    </p:spTree>
    <p:extLst>
      <p:ext uri="{BB962C8B-B14F-4D97-AF65-F5344CB8AC3E}">
        <p14:creationId xmlns:p14="http://schemas.microsoft.com/office/powerpoint/2010/main" val="225212985"/>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9" name="Rectangle 5"/>
          <p:cNvSpPr>
            <a:spLocks noGrp="1" noChangeArrowheads="1"/>
          </p:cNvSpPr>
          <p:nvPr>
            <p:ph type="title"/>
          </p:nvPr>
        </p:nvSpPr>
        <p:spPr>
          <a:xfrm>
            <a:off x="457200" y="99378"/>
            <a:ext cx="8229600" cy="1143000"/>
          </a:xfrm>
        </p:spPr>
        <p:txBody>
          <a:bodyPr lIns="88787" tIns="50743" rIns="88787" bIns="50743"/>
          <a:lstStyle/>
          <a:p>
            <a:pPr defTabSz="911225" eaLnBrk="1" hangingPunct="1"/>
            <a:r>
              <a:rPr lang="en-US" altLang="en-US" sz="4200" dirty="0" smtClean="0">
                <a:latin typeface="Cambria" panose="02040503050406030204" pitchFamily="18" charset="0"/>
                <a:ea typeface="Cambria" panose="02040503050406030204" pitchFamily="18" charset="0"/>
                <a:sym typeface="Times New Roman" panose="02020603050405020304" pitchFamily="18" charset="0"/>
              </a:rPr>
              <a:t>What is a Geopotential Datum?</a:t>
            </a:r>
            <a:endParaRPr lang="en-US" altLang="en-US" sz="4200" dirty="0" smtClean="0">
              <a:latin typeface="Cambria" panose="02040503050406030204" pitchFamily="18" charset="0"/>
              <a:ea typeface="Cambria" panose="02040503050406030204" pitchFamily="18" charset="0"/>
            </a:endParaRPr>
          </a:p>
        </p:txBody>
      </p:sp>
      <p:sp>
        <p:nvSpPr>
          <p:cNvPr id="5122" name="Rectangle 2"/>
          <p:cNvSpPr>
            <a:spLocks noGrp="1" noChangeArrowheads="1"/>
          </p:cNvSpPr>
          <p:nvPr>
            <p:ph idx="1"/>
          </p:nvPr>
        </p:nvSpPr>
        <p:spPr>
          <a:xfrm>
            <a:off x="218364" y="1108765"/>
            <a:ext cx="8925635" cy="2134171"/>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It’s unprecedented, hasn’t really been done before.</a:t>
            </a:r>
          </a:p>
          <a:p>
            <a:pPr marL="212725" indent="-212725" defTabSz="912813" eaLnBrk="1" hangingPunct="1">
              <a:spcBef>
                <a:spcPts val="488"/>
              </a:spcBef>
              <a:buClr>
                <a:srgbClr val="000000"/>
              </a:buClr>
              <a:buFont typeface="ArialMT"/>
              <a:buChar char="•"/>
            </a:pP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In this case, for NAPGD2022, it will be accessed via GNSS.</a:t>
            </a:r>
          </a:p>
          <a:p>
            <a:pPr marL="612775" lvl="1" indent="-212725" defTabSz="912813" eaLnBrk="1" hangingPunct="1">
              <a:spcBef>
                <a:spcPts val="488"/>
              </a:spcBef>
              <a:buClr>
                <a:srgbClr val="000000"/>
              </a:buClr>
              <a:buFont typeface="ArialMT"/>
              <a:buChar char="•"/>
            </a:pP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No need for leveling to get a direct tie.</a:t>
            </a:r>
          </a:p>
          <a:p>
            <a:pPr marL="612775" lvl="1" indent="-212725" defTabSz="912813" eaLnBrk="1" hangingPunct="1">
              <a:spcBef>
                <a:spcPts val="488"/>
              </a:spcBef>
              <a:buClr>
                <a:srgbClr val="000000"/>
              </a:buClr>
              <a:buFont typeface="ArialMT"/>
              <a:buChar char="•"/>
            </a:pP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Can still use a level, but </a:t>
            </a:r>
            <a:r>
              <a:rPr lang="en-US" altLang="en-US" sz="2400" i="1" dirty="0" smtClean="0">
                <a:latin typeface="Cambria" panose="02040503050406030204" pitchFamily="18" charset="0"/>
                <a:ea typeface="Cambria" panose="02040503050406030204" pitchFamily="18" charset="0"/>
                <a:sym typeface="Times New Roman" panose="02020603050405020304" pitchFamily="18" charset="0"/>
              </a:rPr>
              <a:t>GNSS ties will be required</a:t>
            </a:r>
            <a:r>
              <a:rPr lang="en-US" altLang="en-US" sz="2400" dirty="0" smtClean="0">
                <a:latin typeface="Cambria" panose="02040503050406030204" pitchFamily="18" charset="0"/>
                <a:ea typeface="Cambria" panose="02040503050406030204" pitchFamily="18" charset="0"/>
                <a:sym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735" y="3801149"/>
            <a:ext cx="3432412" cy="2574309"/>
          </a:xfrm>
          <a:prstGeom prst="rect">
            <a:avLst/>
          </a:prstGeom>
        </p:spPr>
      </p:pic>
      <p:sp>
        <p:nvSpPr>
          <p:cNvPr id="11" name="Rectangle 2"/>
          <p:cNvSpPr txBox="1">
            <a:spLocks noChangeArrowheads="1"/>
          </p:cNvSpPr>
          <p:nvPr/>
        </p:nvSpPr>
        <p:spPr bwMode="auto">
          <a:xfrm>
            <a:off x="5306242" y="3425974"/>
            <a:ext cx="2761398" cy="6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787" tIns="50743" rIns="88787" bIns="50743"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2813" eaLnBrk="1" hangingPunct="1">
              <a:spcBef>
                <a:spcPts val="488"/>
              </a:spcBef>
              <a:buClr>
                <a:srgbClr val="000000"/>
              </a:buClr>
              <a:buNone/>
            </a:pPr>
            <a:r>
              <a:rPr lang="en-US" altLang="en-US" sz="2300" dirty="0" smtClean="0">
                <a:latin typeface="Cambria" panose="02040503050406030204" pitchFamily="18" charset="0"/>
                <a:ea typeface="Cambria" panose="02040503050406030204" pitchFamily="18" charset="0"/>
                <a:sym typeface="Times New Roman" panose="02020603050405020304" pitchFamily="18" charset="0"/>
              </a:rPr>
              <a:t>NAPGD2022</a:t>
            </a:r>
          </a:p>
        </p:txBody>
      </p:sp>
      <p:sp>
        <p:nvSpPr>
          <p:cNvPr id="13" name="Rectangle 2"/>
          <p:cNvSpPr txBox="1">
            <a:spLocks noChangeArrowheads="1"/>
          </p:cNvSpPr>
          <p:nvPr/>
        </p:nvSpPr>
        <p:spPr bwMode="auto">
          <a:xfrm>
            <a:off x="5306242" y="6307867"/>
            <a:ext cx="2761398" cy="45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787" tIns="50743" rIns="88787" bIns="50743"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2813" eaLnBrk="1" hangingPunct="1">
              <a:spcBef>
                <a:spcPts val="488"/>
              </a:spcBef>
              <a:buClr>
                <a:srgbClr val="000000"/>
              </a:buClr>
              <a:buNone/>
            </a:pPr>
            <a:r>
              <a:rPr lang="en-US" altLang="en-US" sz="2300" dirty="0" smtClean="0">
                <a:latin typeface="Cambria" panose="02040503050406030204" pitchFamily="18" charset="0"/>
                <a:ea typeface="Cambria" panose="02040503050406030204" pitchFamily="18" charset="0"/>
                <a:sym typeface="Times New Roman" panose="02020603050405020304" pitchFamily="18" charset="0"/>
              </a:rPr>
              <a:t>GNSS</a:t>
            </a:r>
          </a:p>
        </p:txBody>
      </p:sp>
    </p:spTree>
    <p:extLst>
      <p:ext uri="{BB962C8B-B14F-4D97-AF65-F5344CB8AC3E}">
        <p14:creationId xmlns:p14="http://schemas.microsoft.com/office/powerpoint/2010/main" val="3157085854"/>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dirty="0">
                <a:ln w="12700">
                  <a:solidFill>
                    <a:srgbClr val="000000"/>
                  </a:solidFill>
                  <a:round/>
                  <a:headEnd/>
                  <a:tailEnd/>
                </a:ln>
                <a:solidFill>
                  <a:srgbClr val="FFFF00"/>
                </a:solidFill>
                <a:effectLst>
                  <a:outerShdw dist="45791" dir="2021404" algn="ctr" rotWithShape="0">
                    <a:srgbClr val="808080">
                      <a:alpha val="79999"/>
                    </a:srgbClr>
                  </a:outerShdw>
                </a:effectLst>
                <a:latin typeface="Arial Black" panose="020B0A04020102020204" pitchFamily="34" charset="0"/>
              </a:rPr>
              <a:t>NGVD29</a:t>
            </a:r>
          </a:p>
        </p:txBody>
      </p:sp>
      <p:sp>
        <p:nvSpPr>
          <p:cNvPr id="1416196" name="Text Box 4"/>
          <p:cNvSpPr txBox="1">
            <a:spLocks noChangeArrowheads="1"/>
          </p:cNvSpPr>
          <p:nvPr/>
        </p:nvSpPr>
        <p:spPr bwMode="auto">
          <a:xfrm>
            <a:off x="1949281" y="2124467"/>
            <a:ext cx="3901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50000"/>
              </a:spcBef>
              <a:buFontTx/>
              <a:buNone/>
            </a:pPr>
            <a:r>
              <a:rPr lang="en-US" altLang="en-US" b="1" dirty="0" smtClean="0">
                <a:solidFill>
                  <a:srgbClr val="FFFF00"/>
                </a:solidFill>
                <a:latin typeface="Cambria" panose="02040503050406030204" pitchFamily="18" charset="0"/>
                <a:ea typeface="Cambria" panose="02040503050406030204" pitchFamily="18" charset="0"/>
              </a:rPr>
              <a:t>Referenced </a:t>
            </a:r>
            <a:r>
              <a:rPr lang="en-US" altLang="en-US" b="1" dirty="0">
                <a:solidFill>
                  <a:srgbClr val="FFFF00"/>
                </a:solidFill>
                <a:latin typeface="Cambria" panose="02040503050406030204" pitchFamily="18" charset="0"/>
                <a:ea typeface="Cambria" panose="02040503050406030204" pitchFamily="18" charset="0"/>
              </a:rPr>
              <a:t>to 26 tide gauges in the US and Canada</a:t>
            </a:r>
          </a:p>
        </p:txBody>
      </p:sp>
      <p:grpSp>
        <p:nvGrpSpPr>
          <p:cNvPr id="2" name="Group 5"/>
          <p:cNvGrpSpPr>
            <a:grpSpLocks/>
          </p:cNvGrpSpPr>
          <p:nvPr/>
        </p:nvGrpSpPr>
        <p:grpSpPr bwMode="auto">
          <a:xfrm>
            <a:off x="4695498" y="1234966"/>
            <a:ext cx="3962400" cy="4900613"/>
            <a:chOff x="2688" y="1008"/>
            <a:chExt cx="2448" cy="2880"/>
          </a:xfrm>
        </p:grpSpPr>
        <p:sp>
          <p:nvSpPr>
            <p:cNvPr id="183312" name="Line 6"/>
            <p:cNvSpPr>
              <a:spLocks noChangeShapeType="1"/>
            </p:cNvSpPr>
            <p:nvPr/>
          </p:nvSpPr>
          <p:spPr bwMode="auto">
            <a:xfrm>
              <a:off x="4032" y="1008"/>
              <a:ext cx="624" cy="4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3" name="Line 7"/>
            <p:cNvSpPr>
              <a:spLocks noChangeShapeType="1"/>
            </p:cNvSpPr>
            <p:nvPr/>
          </p:nvSpPr>
          <p:spPr bwMode="auto">
            <a:xfrm>
              <a:off x="4032" y="1008"/>
              <a:ext cx="1104" cy="43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4" name="Line 8"/>
            <p:cNvSpPr>
              <a:spLocks noChangeShapeType="1"/>
            </p:cNvSpPr>
            <p:nvPr/>
          </p:nvSpPr>
          <p:spPr bwMode="auto">
            <a:xfrm>
              <a:off x="4032" y="1008"/>
              <a:ext cx="1008" cy="57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5" name="Line 9"/>
            <p:cNvSpPr>
              <a:spLocks noChangeShapeType="1"/>
            </p:cNvSpPr>
            <p:nvPr/>
          </p:nvSpPr>
          <p:spPr bwMode="auto">
            <a:xfrm>
              <a:off x="4032" y="1008"/>
              <a:ext cx="720" cy="67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6" name="Line 10"/>
            <p:cNvSpPr>
              <a:spLocks noChangeShapeType="1"/>
            </p:cNvSpPr>
            <p:nvPr/>
          </p:nvSpPr>
          <p:spPr bwMode="auto">
            <a:xfrm>
              <a:off x="4032" y="1008"/>
              <a:ext cx="624" cy="81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7" name="Line 11"/>
            <p:cNvSpPr>
              <a:spLocks noChangeShapeType="1"/>
            </p:cNvSpPr>
            <p:nvPr/>
          </p:nvSpPr>
          <p:spPr bwMode="auto">
            <a:xfrm>
              <a:off x="4032" y="1008"/>
              <a:ext cx="528" cy="115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8" name="Line 12"/>
            <p:cNvSpPr>
              <a:spLocks noChangeShapeType="1"/>
            </p:cNvSpPr>
            <p:nvPr/>
          </p:nvSpPr>
          <p:spPr bwMode="auto">
            <a:xfrm>
              <a:off x="4032" y="1008"/>
              <a:ext cx="336" cy="1344"/>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9" name="Line 13"/>
            <p:cNvSpPr>
              <a:spLocks noChangeShapeType="1"/>
            </p:cNvSpPr>
            <p:nvPr/>
          </p:nvSpPr>
          <p:spPr bwMode="auto">
            <a:xfrm>
              <a:off x="4032" y="1008"/>
              <a:ext cx="336" cy="168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0" name="Line 14"/>
            <p:cNvSpPr>
              <a:spLocks noChangeShapeType="1"/>
            </p:cNvSpPr>
            <p:nvPr/>
          </p:nvSpPr>
          <p:spPr bwMode="auto">
            <a:xfrm>
              <a:off x="4032" y="1008"/>
              <a:ext cx="0" cy="249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1" name="Line 15"/>
            <p:cNvSpPr>
              <a:spLocks noChangeShapeType="1"/>
            </p:cNvSpPr>
            <p:nvPr/>
          </p:nvSpPr>
          <p:spPr bwMode="auto">
            <a:xfrm flipH="1">
              <a:off x="3504" y="1008"/>
              <a:ext cx="528" cy="26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2" name="Line 16"/>
            <p:cNvSpPr>
              <a:spLocks noChangeShapeType="1"/>
            </p:cNvSpPr>
            <p:nvPr/>
          </p:nvSpPr>
          <p:spPr bwMode="auto">
            <a:xfrm flipH="1">
              <a:off x="3312" y="1008"/>
              <a:ext cx="720" cy="26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3" name="Line 17"/>
            <p:cNvSpPr>
              <a:spLocks noChangeShapeType="1"/>
            </p:cNvSpPr>
            <p:nvPr/>
          </p:nvSpPr>
          <p:spPr bwMode="auto">
            <a:xfrm flipH="1">
              <a:off x="2688" y="1008"/>
              <a:ext cx="1344" cy="288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183303" name="Group 19"/>
            <p:cNvGrpSpPr>
              <a:grpSpLocks/>
            </p:cNvGrpSpPr>
            <p:nvPr/>
          </p:nvGrpSpPr>
          <p:grpSpPr bwMode="auto">
            <a:xfrm>
              <a:off x="288" y="144"/>
              <a:ext cx="1152" cy="2832"/>
              <a:chOff x="288" y="288"/>
              <a:chExt cx="1152" cy="2688"/>
            </a:xfrm>
          </p:grpSpPr>
          <p:sp>
            <p:nvSpPr>
              <p:cNvPr id="183305" name="Line 20"/>
              <p:cNvSpPr>
                <a:spLocks noChangeShapeType="1"/>
              </p:cNvSpPr>
              <p:nvPr/>
            </p:nvSpPr>
            <p:spPr bwMode="auto">
              <a:xfrm flipH="1" flipV="1">
                <a:off x="624" y="288"/>
                <a:ext cx="816" cy="52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6" name="Line 21"/>
              <p:cNvSpPr>
                <a:spLocks noChangeShapeType="1"/>
              </p:cNvSpPr>
              <p:nvPr/>
            </p:nvSpPr>
            <p:spPr bwMode="auto">
              <a:xfrm flipH="1">
                <a:off x="720" y="816"/>
                <a:ext cx="720" cy="9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7" name="Line 22"/>
              <p:cNvSpPr>
                <a:spLocks noChangeShapeType="1"/>
              </p:cNvSpPr>
              <p:nvPr/>
            </p:nvSpPr>
            <p:spPr bwMode="auto">
              <a:xfrm flipH="1">
                <a:off x="720" y="816"/>
                <a:ext cx="720" cy="19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8" name="Line 23"/>
              <p:cNvSpPr>
                <a:spLocks noChangeShapeType="1"/>
              </p:cNvSpPr>
              <p:nvPr/>
            </p:nvSpPr>
            <p:spPr bwMode="auto">
              <a:xfrm flipH="1">
                <a:off x="624" y="816"/>
                <a:ext cx="81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9" name="Line 24"/>
              <p:cNvSpPr>
                <a:spLocks noChangeShapeType="1"/>
              </p:cNvSpPr>
              <p:nvPr/>
            </p:nvSpPr>
            <p:spPr bwMode="auto">
              <a:xfrm flipH="1">
                <a:off x="288" y="816"/>
                <a:ext cx="1152" cy="14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0" name="Line 25"/>
              <p:cNvSpPr>
                <a:spLocks noChangeShapeType="1"/>
              </p:cNvSpPr>
              <p:nvPr/>
            </p:nvSpPr>
            <p:spPr bwMode="auto">
              <a:xfrm flipH="1">
                <a:off x="528" y="816"/>
                <a:ext cx="912" cy="201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1" name="Line 26"/>
              <p:cNvSpPr>
                <a:spLocks noChangeShapeType="1"/>
              </p:cNvSpPr>
              <p:nvPr/>
            </p:nvSpPr>
            <p:spPr bwMode="auto">
              <a:xfrm flipH="1">
                <a:off x="624" y="816"/>
                <a:ext cx="816" cy="216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83304" name="Line 27"/>
            <p:cNvSpPr>
              <a:spLocks noChangeShapeType="1"/>
            </p:cNvSpPr>
            <p:nvPr/>
          </p:nvSpPr>
          <p:spPr bwMode="auto">
            <a:xfrm flipH="1">
              <a:off x="528" y="700"/>
              <a:ext cx="912" cy="45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4034135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949281" y="2124467"/>
            <a:ext cx="3901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Referenced </a:t>
            </a:r>
            <a:r>
              <a:rPr kumimoji="0" lang="en-US" alt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to </a:t>
            </a:r>
            <a:r>
              <a:rPr kumimoji="0" lang="en-US" altLang="en-US" sz="3200" b="1" i="0" u="none" strike="noStrike" kern="1200" cap="none" spc="0" normalizeH="0" baseline="0" noProof="0" dirty="0" smtClean="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a single tide gauge in </a:t>
            </a:r>
            <a:r>
              <a:rPr kumimoji="0" lang="en-US" alt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Canada</a:t>
            </a:r>
          </a:p>
        </p:txBody>
      </p:sp>
      <p:sp>
        <p:nvSpPr>
          <p:cNvPr id="3" name="object 3"/>
          <p:cNvSpPr/>
          <p:nvPr/>
        </p:nvSpPr>
        <p:spPr>
          <a:xfrm>
            <a:off x="6324600" y="1219200"/>
            <a:ext cx="1546860" cy="129540"/>
          </a:xfrm>
          <a:custGeom>
            <a:avLst/>
            <a:gdLst/>
            <a:ahLst/>
            <a:cxnLst/>
            <a:rect l="l" t="t" r="r" b="b"/>
            <a:pathLst>
              <a:path w="1367154" h="73659">
                <a:moveTo>
                  <a:pt x="0" y="0"/>
                </a:moveTo>
                <a:lnTo>
                  <a:pt x="1367040" y="73317"/>
                </a:lnTo>
              </a:path>
            </a:pathLst>
          </a:custGeom>
          <a:ln w="38100">
            <a:solidFill>
              <a:srgbClr val="FFC000"/>
            </a:solidFill>
            <a:tailEnd type="triangle"/>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endParaRPr>
          </a:p>
        </p:txBody>
      </p:sp>
      <p:grpSp>
        <p:nvGrpSpPr>
          <p:cNvPr id="7" name="Group 6"/>
          <p:cNvGrpSpPr/>
          <p:nvPr/>
        </p:nvGrpSpPr>
        <p:grpSpPr>
          <a:xfrm>
            <a:off x="5678129" y="2807807"/>
            <a:ext cx="3418881" cy="4013729"/>
            <a:chOff x="5678129" y="2619121"/>
            <a:chExt cx="3418881" cy="4013729"/>
          </a:xfrm>
        </p:grpSpPr>
        <p:pic>
          <p:nvPicPr>
            <p:cNvPr id="4" name="Picture 6" descr="Father Point lighthou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5910" y="2619121"/>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 name="TextBox 5"/>
            <p:cNvSpPr txBox="1"/>
            <p:nvPr/>
          </p:nvSpPr>
          <p:spPr>
            <a:xfrm>
              <a:off x="5678129" y="6263518"/>
              <a:ext cx="3418881" cy="369332"/>
            </a:xfrm>
            <a:prstGeom prst="rect">
              <a:avLst/>
            </a:prstGeom>
            <a:solidFill>
              <a:schemeClr val="bg1"/>
            </a:solidFill>
          </p:spPr>
          <p:txBody>
            <a:bodyPr wrap="square" rtlCol="0">
              <a:spAutoFit/>
            </a:bodyPr>
            <a:lstStyle/>
            <a:p>
              <a:r>
                <a:rPr lang="en-US" altLang="en-US" dirty="0">
                  <a:solidFill>
                    <a:prstClr val="black"/>
                  </a:solidFill>
                  <a:latin typeface="Cambria" panose="02040503050406030204" pitchFamily="18" charset="0"/>
                  <a:ea typeface="Cambria" panose="02040503050406030204" pitchFamily="18" charset="0"/>
                  <a:cs typeface="Times New Roman" pitchFamily="18" charset="0"/>
                  <a:sym typeface="Times New Roman" pitchFamily="18" charset="0"/>
                </a:rPr>
                <a:t>Father Point Lighthouse, </a:t>
              </a:r>
              <a:r>
                <a:rPr lang="en-US" altLang="en-US" dirty="0" smtClean="0">
                  <a:solidFill>
                    <a:prstClr val="black"/>
                  </a:solidFill>
                  <a:latin typeface="Cambria" panose="02040503050406030204" pitchFamily="18" charset="0"/>
                  <a:ea typeface="Cambria" panose="02040503050406030204" pitchFamily="18" charset="0"/>
                  <a:cs typeface="Times New Roman" pitchFamily="18" charset="0"/>
                  <a:sym typeface="Times New Roman" pitchFamily="18" charset="0"/>
                </a:rPr>
                <a:t>Quebec</a:t>
              </a:r>
              <a:endParaRPr lang="en-US" altLang="en-US" dirty="0">
                <a:solidFill>
                  <a:prstClr val="black"/>
                </a:solidFill>
                <a:latin typeface="Cambria" panose="02040503050406030204" pitchFamily="18" charset="0"/>
                <a:ea typeface="Cambria" panose="02040503050406030204" pitchFamily="18" charset="0"/>
                <a:cs typeface="Arial" pitchFamily="34" charset="0"/>
              </a:endParaRPr>
            </a:p>
          </p:txBody>
        </p:sp>
      </p:grpSp>
      <p:sp>
        <p:nvSpPr>
          <p:cNvPr id="8" name="TextBox 7"/>
          <p:cNvSpPr txBox="1"/>
          <p:nvPr/>
        </p:nvSpPr>
        <p:spPr>
          <a:xfrm>
            <a:off x="0" y="3730591"/>
            <a:ext cx="6516914" cy="2624489"/>
          </a:xfrm>
          <a:prstGeom prst="rect">
            <a:avLst/>
          </a:prstGeom>
          <a:solidFill>
            <a:schemeClr val="bg1"/>
          </a:solidFill>
        </p:spPr>
        <p:txBody>
          <a:bodyPr wrap="square" rtlCol="0">
            <a:noAutofit/>
          </a:bodyPr>
          <a:lstStyle/>
          <a:p>
            <a:r>
              <a:rPr lang="en-US" sz="2500" dirty="0" smtClean="0">
                <a:latin typeface="Cambria" panose="02040503050406030204" pitchFamily="18" charset="0"/>
                <a:ea typeface="Cambria" panose="02040503050406030204" pitchFamily="18" charset="0"/>
              </a:rPr>
              <a:t>Why one gage fixed this time?</a:t>
            </a:r>
          </a:p>
          <a:p>
            <a:pPr marL="174625" indent="-174625">
              <a:spcAft>
                <a:spcPts val="1200"/>
              </a:spcAft>
              <a:buFont typeface="Cambria" panose="02040503050406030204" pitchFamily="18" charset="0"/>
              <a:buChar char="‒"/>
            </a:pPr>
            <a:r>
              <a:rPr lang="en-US" altLang="en-US" sz="2500" dirty="0" smtClean="0">
                <a:latin typeface="Cambria" panose="02040503050406030204" pitchFamily="18" charset="0"/>
                <a:ea typeface="Cambria" panose="02040503050406030204" pitchFamily="18" charset="0"/>
              </a:rPr>
              <a:t>removed </a:t>
            </a:r>
            <a:r>
              <a:rPr lang="en-US" altLang="en-US" sz="2500" dirty="0">
                <a:latin typeface="Cambria" panose="02040503050406030204" pitchFamily="18" charset="0"/>
                <a:ea typeface="Cambria" panose="02040503050406030204" pitchFamily="18" charset="0"/>
              </a:rPr>
              <a:t>local sea level variation problem of </a:t>
            </a:r>
            <a:r>
              <a:rPr lang="en-US" altLang="en-US" sz="2500" dirty="0" smtClean="0">
                <a:latin typeface="Cambria" panose="02040503050406030204" pitchFamily="18" charset="0"/>
                <a:ea typeface="Cambria" panose="02040503050406030204" pitchFamily="18" charset="0"/>
              </a:rPr>
              <a:t>NGVD29</a:t>
            </a:r>
            <a:endParaRPr lang="en-US" altLang="en-US" sz="2500" dirty="0">
              <a:latin typeface="Cambria" panose="02040503050406030204" pitchFamily="18" charset="0"/>
              <a:ea typeface="Cambria" panose="02040503050406030204" pitchFamily="18" charset="0"/>
            </a:endParaRPr>
          </a:p>
          <a:p>
            <a:r>
              <a:rPr lang="en-US" altLang="en-US" sz="2500" dirty="0">
                <a:latin typeface="Cambria" panose="02040503050406030204" pitchFamily="18" charset="0"/>
                <a:ea typeface="Cambria" panose="02040503050406030204" pitchFamily="18" charset="0"/>
              </a:rPr>
              <a:t>But it did </a:t>
            </a:r>
            <a:r>
              <a:rPr lang="en-US" altLang="en-US" sz="2500" dirty="0" smtClean="0">
                <a:latin typeface="Cambria" panose="02040503050406030204" pitchFamily="18" charset="0"/>
                <a:ea typeface="Cambria" panose="02040503050406030204" pitchFamily="18" charset="0"/>
              </a:rPr>
              <a:t>introduce possibility </a:t>
            </a:r>
            <a:r>
              <a:rPr lang="en-US" altLang="en-US" sz="2500" dirty="0">
                <a:latin typeface="Cambria" panose="02040503050406030204" pitchFamily="18" charset="0"/>
                <a:ea typeface="Cambria" panose="02040503050406030204" pitchFamily="18" charset="0"/>
              </a:rPr>
              <a:t>of </a:t>
            </a:r>
            <a:r>
              <a:rPr lang="en-US" altLang="en-US" sz="2500" dirty="0" smtClean="0">
                <a:latin typeface="Cambria" panose="02040503050406030204" pitchFamily="18" charset="0"/>
                <a:ea typeface="Cambria" panose="02040503050406030204" pitchFamily="18" charset="0"/>
              </a:rPr>
              <a:t>cross-continent </a:t>
            </a:r>
            <a:r>
              <a:rPr lang="en-US" altLang="en-US" sz="2500" dirty="0">
                <a:latin typeface="Cambria" panose="02040503050406030204" pitchFamily="18" charset="0"/>
                <a:ea typeface="Cambria" panose="02040503050406030204" pitchFamily="18" charset="0"/>
              </a:rPr>
              <a:t>error </a:t>
            </a:r>
            <a:r>
              <a:rPr lang="en-US" altLang="en-US" sz="2500" dirty="0" smtClean="0">
                <a:latin typeface="Cambria" panose="02040503050406030204" pitchFamily="18" charset="0"/>
                <a:ea typeface="Cambria" panose="02040503050406030204" pitchFamily="18" charset="0"/>
              </a:rPr>
              <a:t>build-up…</a:t>
            </a:r>
            <a:endParaRPr lang="en-US" sz="2500" dirty="0">
              <a:latin typeface="Cambria" panose="02040503050406030204" pitchFamily="18" charset="0"/>
              <a:ea typeface="Cambria" panose="02040503050406030204" pitchFamily="18" charset="0"/>
            </a:endParaRPr>
          </a:p>
          <a:p>
            <a:endParaRPr lang="en-US" sz="2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549683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3120232" y="2879011"/>
            <a:ext cx="5827827" cy="3220225"/>
          </a:xfrm>
          <a:prstGeom prst="rect">
            <a:avLst/>
          </a:prstGeom>
          <a:blipFill>
            <a:blip r:embed="rId3" cstate="print"/>
            <a:stretch>
              <a:fillRect/>
            </a:stretch>
          </a:blipFill>
        </p:spPr>
        <p:txBody>
          <a:bodyPr wrap="square" lIns="0" tIns="0" rIns="0" bIns="0" rtlCol="0"/>
          <a:lstStyle/>
          <a:p>
            <a:endParaRPr>
              <a:latin typeface="Cambria" panose="02040503050406030204" pitchFamily="18" charset="0"/>
            </a:endParaRPr>
          </a:p>
        </p:txBody>
      </p:sp>
      <p:sp>
        <p:nvSpPr>
          <p:cNvPr id="2"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smtClean="0">
                <a:latin typeface="Cambria" panose="02040503050406030204" pitchFamily="18" charset="0"/>
                <a:cs typeface="Calibri"/>
              </a:rPr>
              <a:t>Why Replace </a:t>
            </a:r>
            <a:r>
              <a:rPr lang="en-US" spc="-13" dirty="0" smtClean="0">
                <a:latin typeface="Cambria" panose="02040503050406030204" pitchFamily="18" charset="0"/>
                <a:cs typeface="Calibri"/>
              </a:rPr>
              <a:t>NAVD88?</a:t>
            </a:r>
            <a:endParaRPr dirty="0">
              <a:latin typeface="Cambria" panose="02040503050406030204" pitchFamily="18" charset="0"/>
              <a:cs typeface="Calibri"/>
            </a:endParaRPr>
          </a:p>
        </p:txBody>
      </p:sp>
      <p:sp>
        <p:nvSpPr>
          <p:cNvPr id="3" name="object 3"/>
          <p:cNvSpPr txBox="1"/>
          <p:nvPr/>
        </p:nvSpPr>
        <p:spPr>
          <a:xfrm>
            <a:off x="172536" y="1178545"/>
            <a:ext cx="8895264" cy="1700464"/>
          </a:xfrm>
          <a:prstGeom prst="rect">
            <a:avLst/>
          </a:prstGeom>
        </p:spPr>
        <p:txBody>
          <a:bodyPr vert="horz" wrap="square" lIns="0" tIns="73659" rIns="0" bIns="0" rtlCol="0">
            <a:spAutoFit/>
          </a:bodyPr>
          <a:lstStyle/>
          <a:p>
            <a:pPr marL="182880" indent="-274320">
              <a:spcBef>
                <a:spcPts val="579"/>
              </a:spcBef>
              <a:buFont typeface="Arial"/>
              <a:buChar char="•"/>
              <a:tabLst>
                <a:tab pos="473275" algn="l"/>
                <a:tab pos="474121" algn="l"/>
              </a:tabLst>
            </a:pPr>
            <a:r>
              <a:rPr lang="en-US" sz="3300" spc="-7" dirty="0">
                <a:latin typeface="Cambria" panose="02040503050406030204" pitchFamily="18" charset="0"/>
                <a:cs typeface="Calibri"/>
              </a:rPr>
              <a:t>t</a:t>
            </a:r>
            <a:r>
              <a:rPr sz="3300" spc="-7" dirty="0">
                <a:latin typeface="Cambria" panose="02040503050406030204" pitchFamily="18" charset="0"/>
                <a:cs typeface="Calibri"/>
              </a:rPr>
              <a:t>ilt</a:t>
            </a:r>
            <a:r>
              <a:rPr lang="en-US" sz="3300" spc="-7" dirty="0">
                <a:latin typeface="Cambria" panose="02040503050406030204" pitchFamily="18" charset="0"/>
                <a:cs typeface="Calibri"/>
              </a:rPr>
              <a:t>/</a:t>
            </a:r>
            <a:r>
              <a:rPr sz="3300" spc="-7" dirty="0">
                <a:latin typeface="Cambria" panose="02040503050406030204" pitchFamily="18" charset="0"/>
                <a:cs typeface="Calibri"/>
              </a:rPr>
              <a:t>bias in </a:t>
            </a:r>
            <a:r>
              <a:rPr sz="3300" spc="-47" dirty="0">
                <a:latin typeface="Cambria" panose="02040503050406030204" pitchFamily="18" charset="0"/>
                <a:cs typeface="Calibri"/>
              </a:rPr>
              <a:t>zero </a:t>
            </a:r>
            <a:r>
              <a:rPr sz="3300" spc="-33" dirty="0">
                <a:latin typeface="Cambria" panose="02040503050406030204" pitchFamily="18" charset="0"/>
                <a:cs typeface="Calibri"/>
              </a:rPr>
              <a:t>reference</a:t>
            </a:r>
            <a:r>
              <a:rPr sz="3300" spc="33" dirty="0">
                <a:latin typeface="Cambria" panose="02040503050406030204" pitchFamily="18" charset="0"/>
                <a:cs typeface="Calibri"/>
              </a:rPr>
              <a:t> </a:t>
            </a:r>
            <a:r>
              <a:rPr sz="3300" spc="-13" dirty="0">
                <a:latin typeface="Cambria" panose="02040503050406030204" pitchFamily="18" charset="0"/>
                <a:cs typeface="Calibri"/>
              </a:rPr>
              <a:t>surface</a:t>
            </a:r>
            <a:endParaRPr sz="3300" dirty="0">
              <a:latin typeface="Cambria" panose="02040503050406030204" pitchFamily="18" charset="0"/>
              <a:cs typeface="Calibri"/>
            </a:endParaRPr>
          </a:p>
          <a:p>
            <a:pPr marL="182880" indent="-274320">
              <a:spcBef>
                <a:spcPts val="447"/>
              </a:spcBef>
              <a:buFont typeface="Arial"/>
              <a:buChar char="•"/>
              <a:tabLst>
                <a:tab pos="473275" algn="l"/>
                <a:tab pos="474121" algn="l"/>
              </a:tabLst>
            </a:pPr>
            <a:r>
              <a:rPr sz="3300" spc="-7" dirty="0">
                <a:latin typeface="Cambria" panose="02040503050406030204" pitchFamily="18" charset="0"/>
                <a:cs typeface="Calibri"/>
              </a:rPr>
              <a:t>subsidence, uplift, </a:t>
            </a:r>
            <a:r>
              <a:rPr sz="3300" spc="-33" dirty="0">
                <a:latin typeface="Cambria" panose="02040503050406030204" pitchFamily="18" charset="0"/>
                <a:cs typeface="Calibri"/>
              </a:rPr>
              <a:t>freeze</a:t>
            </a:r>
            <a:r>
              <a:rPr sz="3300" dirty="0">
                <a:latin typeface="Cambria" panose="02040503050406030204" pitchFamily="18" charset="0"/>
                <a:cs typeface="Calibri"/>
              </a:rPr>
              <a:t>/</a:t>
            </a:r>
            <a:r>
              <a:rPr sz="3300" spc="-13" dirty="0">
                <a:latin typeface="Cambria" panose="02040503050406030204" pitchFamily="18" charset="0"/>
                <a:cs typeface="Calibri"/>
              </a:rPr>
              <a:t>thaw </a:t>
            </a:r>
            <a:r>
              <a:rPr sz="3300" spc="-7" dirty="0">
                <a:latin typeface="Cambria" panose="02040503050406030204" pitchFamily="18" charset="0"/>
                <a:cs typeface="Calibri"/>
              </a:rPr>
              <a:t>of</a:t>
            </a:r>
            <a:r>
              <a:rPr sz="3300" dirty="0">
                <a:latin typeface="Cambria" panose="02040503050406030204" pitchFamily="18" charset="0"/>
                <a:cs typeface="Calibri"/>
              </a:rPr>
              <a:t> </a:t>
            </a:r>
            <a:r>
              <a:rPr sz="3300" spc="-7" dirty="0">
                <a:latin typeface="Cambria" panose="02040503050406030204" pitchFamily="18" charset="0"/>
                <a:cs typeface="Calibri"/>
              </a:rPr>
              <a:t>BMs</a:t>
            </a:r>
            <a:endParaRPr sz="3300" dirty="0">
              <a:latin typeface="Cambria" panose="02040503050406030204" pitchFamily="18" charset="0"/>
              <a:cs typeface="Calibri"/>
            </a:endParaRPr>
          </a:p>
          <a:p>
            <a:pPr marL="182880" indent="-274320">
              <a:spcBef>
                <a:spcPts val="447"/>
              </a:spcBef>
              <a:buFont typeface="Arial"/>
              <a:buChar char="•"/>
              <a:tabLst>
                <a:tab pos="473275" algn="l"/>
                <a:tab pos="474121" algn="l"/>
              </a:tabLst>
            </a:pPr>
            <a:r>
              <a:rPr sz="3300" spc="-13" dirty="0">
                <a:latin typeface="Cambria" panose="02040503050406030204" pitchFamily="18" charset="0"/>
                <a:cs typeface="Calibri"/>
              </a:rPr>
              <a:t>limited </a:t>
            </a:r>
            <a:r>
              <a:rPr sz="3300" spc="-7" dirty="0">
                <a:latin typeface="Cambria" panose="02040503050406030204" pitchFamily="18" charset="0"/>
                <a:cs typeface="Calibri"/>
              </a:rPr>
              <a:t>access</a:t>
            </a:r>
            <a:r>
              <a:rPr lang="en-US" sz="3300" dirty="0">
                <a:latin typeface="Cambria" panose="02040503050406030204" pitchFamily="18" charset="0"/>
                <a:cs typeface="Calibri"/>
              </a:rPr>
              <a:t>, </a:t>
            </a:r>
            <a:r>
              <a:rPr sz="3300" spc="-20" dirty="0">
                <a:latin typeface="Cambria" panose="02040503050406030204" pitchFamily="18" charset="0"/>
                <a:cs typeface="Calibri"/>
              </a:rPr>
              <a:t>availability</a:t>
            </a:r>
            <a:r>
              <a:rPr lang="en-US" sz="3300" spc="-20" dirty="0">
                <a:latin typeface="Cambria" panose="02040503050406030204" pitchFamily="18" charset="0"/>
                <a:cs typeface="Calibri"/>
              </a:rPr>
              <a:t> of undisturbed marks</a:t>
            </a:r>
            <a:endParaRPr sz="3300" dirty="0">
              <a:latin typeface="Cambria" panose="02040503050406030204" pitchFamily="18" charset="0"/>
              <a:cs typeface="Calibri"/>
            </a:endParaRPr>
          </a:p>
        </p:txBody>
      </p:sp>
      <p:sp>
        <p:nvSpPr>
          <p:cNvPr id="6" name="object 6"/>
          <p:cNvSpPr txBox="1"/>
          <p:nvPr/>
        </p:nvSpPr>
        <p:spPr>
          <a:xfrm>
            <a:off x="3352801" y="6119130"/>
            <a:ext cx="5595257" cy="324875"/>
          </a:xfrm>
          <a:prstGeom prst="rect">
            <a:avLst/>
          </a:prstGeom>
        </p:spPr>
        <p:txBody>
          <a:bodyPr vert="horz" wrap="square" lIns="0" tIns="16933" rIns="0" bIns="0" rtlCol="0">
            <a:spAutoFit/>
          </a:bodyPr>
          <a:lstStyle/>
          <a:p>
            <a:pPr marL="16933">
              <a:spcBef>
                <a:spcPts val="133"/>
              </a:spcBef>
            </a:pPr>
            <a:r>
              <a:rPr sz="2000" b="1" spc="-20" dirty="0">
                <a:latin typeface="Cambria" panose="02040503050406030204" pitchFamily="18" charset="0"/>
                <a:cs typeface="Calibri"/>
              </a:rPr>
              <a:t>Approximate </a:t>
            </a:r>
            <a:r>
              <a:rPr sz="2000" b="1" spc="-13" dirty="0">
                <a:latin typeface="Cambria" panose="02040503050406030204" pitchFamily="18" charset="0"/>
                <a:cs typeface="Calibri"/>
              </a:rPr>
              <a:t>Error </a:t>
            </a:r>
            <a:r>
              <a:rPr sz="2000" b="1" spc="-7" dirty="0">
                <a:latin typeface="Cambria" panose="02040503050406030204" pitchFamily="18" charset="0"/>
                <a:cs typeface="Calibri"/>
              </a:rPr>
              <a:t>in </a:t>
            </a:r>
            <a:r>
              <a:rPr sz="2000" b="1" spc="-33" dirty="0">
                <a:latin typeface="Cambria" panose="02040503050406030204" pitchFamily="18" charset="0"/>
                <a:cs typeface="Calibri"/>
              </a:rPr>
              <a:t>NAVD88 </a:t>
            </a:r>
            <a:r>
              <a:rPr lang="en-US" sz="2000" b="1" spc="-33" dirty="0">
                <a:latin typeface="Cambria" panose="02040503050406030204" pitchFamily="18" charset="0"/>
                <a:cs typeface="Calibri"/>
              </a:rPr>
              <a:t>"</a:t>
            </a:r>
            <a:r>
              <a:rPr lang="en-US" sz="2000" b="1" spc="-7" dirty="0">
                <a:latin typeface="Cambria" panose="02040503050406030204" pitchFamily="18" charset="0"/>
                <a:cs typeface="Calibri"/>
              </a:rPr>
              <a:t>zero </a:t>
            </a:r>
            <a:r>
              <a:rPr lang="en-US" sz="2000" b="1" spc="-13" dirty="0">
                <a:latin typeface="Cambria" panose="02040503050406030204" pitchFamily="18" charset="0"/>
                <a:cs typeface="Calibri"/>
              </a:rPr>
              <a:t>elevation”</a:t>
            </a:r>
            <a:endParaRPr sz="2000" dirty="0">
              <a:latin typeface="Cambria" panose="02040503050406030204" pitchFamily="18" charset="0"/>
              <a:cs typeface="Calibri"/>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9318"/>
          <a:stretch/>
        </p:blipFill>
        <p:spPr>
          <a:xfrm>
            <a:off x="352425" y="2982507"/>
            <a:ext cx="2648062" cy="3067050"/>
          </a:xfrm>
          <a:prstGeom prst="rect">
            <a:avLst/>
          </a:prstGeom>
        </p:spPr>
      </p:pic>
    </p:spTree>
    <p:extLst>
      <p:ext uri="{BB962C8B-B14F-4D97-AF65-F5344CB8AC3E}">
        <p14:creationId xmlns:p14="http://schemas.microsoft.com/office/powerpoint/2010/main" val="2859033970"/>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9144000" cy="6857998"/>
          </a:xfrm>
          <a:prstGeom prst="rect">
            <a:avLst/>
          </a:prstGeom>
          <a:blipFill>
            <a:blip r:embed="rId3" cstate="print"/>
            <a:stretch>
              <a:fillRect/>
            </a:stretch>
          </a:blipFill>
        </p:spPr>
        <p:txBody>
          <a:bodyPr wrap="square" lIns="0" tIns="0" rIns="0" bIns="0" rtlCol="0"/>
          <a:lstStyle/>
          <a:p>
            <a:endParaRPr/>
          </a:p>
        </p:txBody>
      </p:sp>
      <p:sp>
        <p:nvSpPr>
          <p:cNvPr id="6" name="object 4"/>
          <p:cNvSpPr txBox="1">
            <a:spLocks noGrp="1"/>
          </p:cNvSpPr>
          <p:nvPr>
            <p:ph type="title"/>
          </p:nvPr>
        </p:nvSpPr>
        <p:spPr>
          <a:xfrm>
            <a:off x="0" y="115096"/>
            <a:ext cx="9144000" cy="1028487"/>
          </a:xfrm>
          <a:prstGeom prst="rect">
            <a:avLst/>
          </a:prstGeom>
        </p:spPr>
        <p:txBody>
          <a:bodyPr vert="horz" wrap="square" lIns="0" tIns="12700" rIns="0" bIns="0" numCol="1" rtlCol="0" anchor="ctr" anchorCtr="0" compatLnSpc="1">
            <a:prstTxWarp prst="textNoShape">
              <a:avLst/>
            </a:prstTxWarp>
            <a:spAutoFit/>
          </a:bodyPr>
          <a:lstStyle/>
          <a:p>
            <a:pPr marL="12700" marR="5080">
              <a:spcBef>
                <a:spcPts val="100"/>
              </a:spcBef>
            </a:pPr>
            <a:r>
              <a:rPr lang="en-US" sz="3500" spc="-10" dirty="0">
                <a:latin typeface="Gill Sans MT"/>
                <a:cs typeface="Gill Sans MT"/>
              </a:rPr>
              <a:t>P</a:t>
            </a:r>
            <a:r>
              <a:rPr sz="3500" spc="-10" dirty="0">
                <a:latin typeface="Gill Sans MT"/>
                <a:cs typeface="Gill Sans MT"/>
              </a:rPr>
              <a:t>assive </a:t>
            </a:r>
            <a:r>
              <a:rPr sz="3500" dirty="0">
                <a:latin typeface="Gill Sans MT"/>
                <a:cs typeface="Gill Sans MT"/>
              </a:rPr>
              <a:t>marks </a:t>
            </a:r>
            <a:r>
              <a:rPr sz="3500" spc="-40" dirty="0">
                <a:latin typeface="Gill Sans MT"/>
                <a:cs typeface="Gill Sans MT"/>
              </a:rPr>
              <a:t>may </a:t>
            </a:r>
            <a:r>
              <a:rPr sz="3500" spc="-5" dirty="0">
                <a:latin typeface="Gill Sans MT"/>
                <a:cs typeface="Gill Sans MT"/>
              </a:rPr>
              <a:t>lie </a:t>
            </a:r>
            <a:r>
              <a:rPr sz="3500" dirty="0">
                <a:latin typeface="Gill Sans MT"/>
                <a:cs typeface="Gill Sans MT"/>
              </a:rPr>
              <a:t>still</a:t>
            </a:r>
            <a:r>
              <a:rPr lang="en-US" sz="3500" dirty="0">
                <a:latin typeface="Gill Sans MT"/>
                <a:cs typeface="Gill Sans MT"/>
              </a:rPr>
              <a:t>… </a:t>
            </a:r>
            <a:r>
              <a:rPr sz="3500" dirty="0">
                <a:latin typeface="Gill Sans MT"/>
                <a:cs typeface="Gill Sans MT"/>
              </a:rPr>
              <a:t>but </a:t>
            </a:r>
            <a:r>
              <a:rPr sz="3500" spc="-15" dirty="0">
                <a:latin typeface="Gill Sans MT"/>
                <a:cs typeface="Gill Sans MT"/>
              </a:rPr>
              <a:t>they </a:t>
            </a:r>
            <a:r>
              <a:rPr sz="3500" dirty="0">
                <a:latin typeface="Gill Sans MT"/>
                <a:cs typeface="Gill Sans MT"/>
              </a:rPr>
              <a:t>still</a:t>
            </a:r>
            <a:r>
              <a:rPr lang="en-US" sz="3500" dirty="0">
                <a:latin typeface="Gill Sans MT"/>
                <a:cs typeface="Gill Sans MT"/>
              </a:rPr>
              <a:t> may</a:t>
            </a:r>
            <a:r>
              <a:rPr lang="en-US" sz="3500" spc="-295" dirty="0">
                <a:latin typeface="Gill Sans MT"/>
                <a:cs typeface="Gill Sans MT"/>
              </a:rPr>
              <a:t> </a:t>
            </a:r>
            <a:r>
              <a:rPr sz="3500" spc="-5" dirty="0">
                <a:latin typeface="Gill Sans MT"/>
                <a:cs typeface="Gill Sans MT"/>
              </a:rPr>
              <a:t>lie</a:t>
            </a:r>
            <a:r>
              <a:rPr lang="en-US" sz="3500" spc="-5" dirty="0" smtClean="0">
                <a:latin typeface="Gill Sans MT"/>
                <a:cs typeface="Gill Sans MT"/>
              </a:rPr>
              <a:t>!</a:t>
            </a:r>
            <a:r>
              <a:rPr lang="en-US" sz="3000" spc="-5" dirty="0">
                <a:latin typeface="Gill Sans MT"/>
                <a:cs typeface="Gill Sans MT"/>
              </a:rPr>
              <a:t/>
            </a:r>
            <a:br>
              <a:rPr lang="en-US" sz="3000" spc="-5" dirty="0">
                <a:latin typeface="Gill Sans MT"/>
                <a:cs typeface="Gill Sans MT"/>
              </a:rPr>
            </a:br>
            <a:r>
              <a:rPr sz="3000" i="1" dirty="0" smtClean="0">
                <a:latin typeface="Gill Sans MT"/>
                <a:cs typeface="Gill Sans MT"/>
              </a:rPr>
              <a:t>small </a:t>
            </a:r>
            <a:r>
              <a:rPr sz="3000" i="1" spc="-5" dirty="0">
                <a:latin typeface="Gill Sans MT"/>
                <a:cs typeface="Gill Sans MT"/>
              </a:rPr>
              <a:t>instability </a:t>
            </a:r>
            <a:r>
              <a:rPr sz="3000" i="1" dirty="0">
                <a:latin typeface="Gill Sans MT"/>
                <a:cs typeface="Gill Sans MT"/>
              </a:rPr>
              <a:t>x long </a:t>
            </a:r>
            <a:r>
              <a:rPr sz="3000" i="1" spc="-5" dirty="0">
                <a:latin typeface="Gill Sans MT"/>
                <a:cs typeface="Gill Sans MT"/>
              </a:rPr>
              <a:t>time </a:t>
            </a:r>
            <a:r>
              <a:rPr sz="3000" i="1" dirty="0">
                <a:latin typeface="Gill Sans MT"/>
                <a:cs typeface="Gill Sans MT"/>
              </a:rPr>
              <a:t>=</a:t>
            </a:r>
            <a:r>
              <a:rPr sz="3000" i="1" spc="-20" dirty="0">
                <a:latin typeface="Gill Sans MT"/>
                <a:cs typeface="Gill Sans MT"/>
              </a:rPr>
              <a:t> </a:t>
            </a:r>
            <a:r>
              <a:rPr lang="en-US" sz="3000" i="1" spc="-20" dirty="0">
                <a:latin typeface="Gill Sans MT"/>
                <a:cs typeface="Gill Sans MT"/>
              </a:rPr>
              <a:t>large </a:t>
            </a:r>
            <a:r>
              <a:rPr sz="3000" i="1" spc="-5" dirty="0">
                <a:latin typeface="Gill Sans MT"/>
                <a:cs typeface="Gill Sans MT"/>
              </a:rPr>
              <a:t>inaccuracy</a:t>
            </a:r>
            <a:endParaRPr sz="3000" i="1" dirty="0">
              <a:latin typeface="Gill Sans MT"/>
              <a:cs typeface="Gill Sans MT"/>
            </a:endParaRPr>
          </a:p>
        </p:txBody>
      </p:sp>
    </p:spTree>
    <p:extLst>
      <p:ext uri="{BB962C8B-B14F-4D97-AF65-F5344CB8AC3E}">
        <p14:creationId xmlns:p14="http://schemas.microsoft.com/office/powerpoint/2010/main" val="322378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lvl="1" indent="-228600">
              <a:spcBef>
                <a:spcPts val="670"/>
              </a:spcBef>
              <a:buFont typeface="Arial" panose="020B0604020202020204" pitchFamily="34" charset="0"/>
              <a:buChar char="•"/>
            </a:pPr>
            <a:r>
              <a:rPr lang="en-US" sz="3000" b="1" spc="-5" dirty="0" smtClean="0">
                <a:uFill>
                  <a:solidFill>
                    <a:srgbClr val="000000"/>
                  </a:solidFill>
                </a:uFill>
                <a:latin typeface="Cambria" panose="02040503050406030204" pitchFamily="18" charset="0"/>
                <a:cs typeface="Calibri"/>
              </a:rPr>
              <a:t>Gravimetric</a:t>
            </a:r>
          </a:p>
          <a:p>
            <a:pPr lvl="1" indent="-228600">
              <a:spcBef>
                <a:spcPts val="545"/>
              </a:spcBef>
              <a:buFont typeface="Arial" panose="020B0604020202020204" pitchFamily="34" charset="0"/>
              <a:buChar char="•"/>
            </a:pPr>
            <a:endParaRPr lang="en-US" sz="3000" b="1"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endParaRPr lang="en-US" sz="3000" b="1" spc="-5" dirty="0" smtClean="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670"/>
              </a:spcBef>
              <a:buFont typeface="Arial" panose="020B0604020202020204" pitchFamily="34" charset="0"/>
              <a:buChar char="•"/>
            </a:pPr>
            <a:r>
              <a:rPr lang="en-US" sz="3000" b="1" spc="-5" dirty="0">
                <a:uFill>
                  <a:solidFill>
                    <a:srgbClr val="000000"/>
                  </a:solidFill>
                </a:uFill>
                <a:latin typeface="Cambria" panose="02040503050406030204" pitchFamily="18" charset="0"/>
                <a:cs typeface="Calibri"/>
              </a:rPr>
              <a:t>H</a:t>
            </a:r>
            <a:r>
              <a:rPr lang="en-US" sz="3000" b="1" spc="-5" dirty="0" smtClean="0">
                <a:uFill>
                  <a:solidFill>
                    <a:srgbClr val="000000"/>
                  </a:solidFill>
                </a:uFill>
                <a:latin typeface="Cambria" panose="02040503050406030204" pitchFamily="18" charset="0"/>
                <a:cs typeface="Calibri"/>
              </a:rPr>
              <a:t>ybrid</a:t>
            </a:r>
            <a:r>
              <a:rPr lang="en-US" sz="3000" spc="-5" dirty="0" smtClean="0">
                <a:uFill>
                  <a:solidFill>
                    <a:srgbClr val="000000"/>
                  </a:solidFill>
                </a:uFill>
                <a:latin typeface="Cambria" panose="02040503050406030204" pitchFamily="18" charset="0"/>
                <a:cs typeface="Calibri"/>
              </a:rPr>
              <a:t> </a:t>
            </a:r>
            <a:endParaRPr lang="en-US" sz="3000" spc="-5" dirty="0">
              <a:uFill>
                <a:solidFill>
                  <a:srgbClr val="000000"/>
                </a:solidFill>
              </a:uFill>
              <a:latin typeface="Cambria" panose="02040503050406030204" pitchFamily="18" charset="0"/>
              <a:cs typeface="Calibri"/>
            </a:endParaRP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smtClean="0">
                <a:latin typeface="Cambria" panose="02040503050406030204" pitchFamily="18" charset="0"/>
                <a:cs typeface="Calibri"/>
              </a:rPr>
              <a:t>Two flavors of geoid models…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396619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lvl="1" indent="-228600">
              <a:spcBef>
                <a:spcPts val="670"/>
              </a:spcBef>
              <a:buFont typeface="Arial" panose="020B0604020202020204" pitchFamily="34" charset="0"/>
              <a:buChar char="•"/>
            </a:pPr>
            <a:r>
              <a:rPr lang="en-US" sz="3000" b="1" spc="-5" dirty="0" smtClean="0">
                <a:uFill>
                  <a:solidFill>
                    <a:srgbClr val="000000"/>
                  </a:solidFill>
                </a:uFill>
                <a:latin typeface="Cambria" panose="02040503050406030204" pitchFamily="18" charset="0"/>
                <a:cs typeface="Calibri"/>
              </a:rPr>
              <a:t>Gravimetric</a:t>
            </a:r>
            <a:r>
              <a:rPr lang="en-US" sz="3000" spc="-5" dirty="0" smtClean="0">
                <a:uFill>
                  <a:solidFill>
                    <a:srgbClr val="000000"/>
                  </a:solidFill>
                </a:uFill>
                <a:latin typeface="Cambria" panose="02040503050406030204" pitchFamily="18" charset="0"/>
                <a:cs typeface="Calibri"/>
              </a:rPr>
              <a:t> </a:t>
            </a:r>
            <a:r>
              <a:rPr lang="en-US" sz="3000" spc="-5" dirty="0">
                <a:uFill>
                  <a:solidFill>
                    <a:srgbClr val="000000"/>
                  </a:solidFill>
                </a:uFill>
                <a:latin typeface="Cambria" panose="02040503050406030204" pitchFamily="18" charset="0"/>
                <a:cs typeface="Calibri"/>
              </a:rPr>
              <a:t>geoid is created from </a:t>
            </a:r>
            <a:r>
              <a:rPr lang="en-US" sz="3000" spc="-5" dirty="0" smtClean="0">
                <a:uFill>
                  <a:solidFill>
                    <a:srgbClr val="000000"/>
                  </a:solidFill>
                </a:uFill>
                <a:latin typeface="Cambria" panose="02040503050406030204" pitchFamily="18" charset="0"/>
                <a:cs typeface="Calibri"/>
              </a:rPr>
              <a:t>“scratch” </a:t>
            </a:r>
            <a:r>
              <a:rPr lang="en-US" sz="3000" spc="-5" dirty="0">
                <a:uFill>
                  <a:solidFill>
                    <a:srgbClr val="000000"/>
                  </a:solidFill>
                </a:uFill>
                <a:latin typeface="Cambria" panose="02040503050406030204" pitchFamily="18" charset="0"/>
                <a:cs typeface="Calibri"/>
              </a:rPr>
              <a:t>with </a:t>
            </a:r>
            <a:r>
              <a:rPr lang="en-US" sz="3000" spc="-5" dirty="0" smtClean="0">
                <a:uFill>
                  <a:solidFill>
                    <a:srgbClr val="000000"/>
                  </a:solidFill>
                </a:uFill>
                <a:latin typeface="Cambria" panose="02040503050406030204" pitchFamily="18" charset="0"/>
                <a:cs typeface="Calibri"/>
              </a:rPr>
              <a:t>various types of gravity data</a:t>
            </a:r>
            <a:endParaRPr lang="en-US" sz="3000" spc="-5" dirty="0">
              <a:uFill>
                <a:solidFill>
                  <a:srgbClr val="000000"/>
                </a:solidFill>
              </a:uFill>
              <a:latin typeface="Cambria" panose="02040503050406030204" pitchFamily="18" charset="0"/>
              <a:cs typeface="Calibri"/>
            </a:endParaRPr>
          </a:p>
          <a:p>
            <a:pPr marL="465138" lvl="3" indent="-236538">
              <a:spcBef>
                <a:spcPts val="900"/>
              </a:spcBef>
              <a:buFont typeface="Cambria" panose="02040503050406030204" pitchFamily="18" charset="0"/>
              <a:buChar char="–"/>
            </a:pPr>
            <a:r>
              <a:rPr lang="en-US" sz="3000" spc="-5" dirty="0">
                <a:uFill>
                  <a:solidFill>
                    <a:srgbClr val="000000"/>
                  </a:solidFill>
                </a:uFill>
                <a:latin typeface="Cambria" panose="02040503050406030204" pitchFamily="18" charset="0"/>
                <a:cs typeface="Calibri"/>
              </a:rPr>
              <a:t>USGG2003, USGG2009, USGG2012, xGEOID19</a:t>
            </a:r>
          </a:p>
          <a:p>
            <a:pPr lvl="1" indent="-228600">
              <a:spcBef>
                <a:spcPts val="67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670"/>
              </a:spcBef>
              <a:spcAft>
                <a:spcPts val="800"/>
              </a:spcAft>
              <a:buFont typeface="Arial" panose="020B0604020202020204" pitchFamily="34" charset="0"/>
              <a:buChar char="•"/>
            </a:pPr>
            <a:r>
              <a:rPr lang="en-US" sz="3000" b="1" spc="-5" dirty="0">
                <a:uFill>
                  <a:solidFill>
                    <a:srgbClr val="000000"/>
                  </a:solidFill>
                </a:uFill>
                <a:latin typeface="Cambria" panose="02040503050406030204" pitchFamily="18" charset="0"/>
                <a:cs typeface="Calibri"/>
              </a:rPr>
              <a:t>H</a:t>
            </a:r>
            <a:r>
              <a:rPr lang="en-US" sz="3000" b="1" spc="-5" dirty="0" smtClean="0">
                <a:uFill>
                  <a:solidFill>
                    <a:srgbClr val="000000"/>
                  </a:solidFill>
                </a:uFill>
                <a:latin typeface="Cambria" panose="02040503050406030204" pitchFamily="18" charset="0"/>
                <a:cs typeface="Calibri"/>
              </a:rPr>
              <a:t>ybrid</a:t>
            </a:r>
            <a:r>
              <a:rPr lang="en-US" sz="3000" spc="-5" dirty="0" smtClean="0">
                <a:uFill>
                  <a:solidFill>
                    <a:srgbClr val="000000"/>
                  </a:solidFill>
                </a:uFill>
                <a:latin typeface="Cambria" panose="02040503050406030204" pitchFamily="18" charset="0"/>
                <a:cs typeface="Calibri"/>
              </a:rPr>
              <a:t> </a:t>
            </a:r>
            <a:r>
              <a:rPr lang="en-US" sz="3000" spc="-5" dirty="0">
                <a:uFill>
                  <a:solidFill>
                    <a:srgbClr val="000000"/>
                  </a:solidFill>
                </a:uFill>
                <a:latin typeface="Cambria" panose="02040503050406030204" pitchFamily="18" charset="0"/>
                <a:cs typeface="Calibri"/>
              </a:rPr>
              <a:t>geoid is simply a gravimetric geoid </a:t>
            </a:r>
            <a:r>
              <a:rPr lang="en-US" sz="3000" u="sng" spc="-5" dirty="0">
                <a:uFill>
                  <a:solidFill>
                    <a:srgbClr val="000000"/>
                  </a:solidFill>
                </a:uFill>
                <a:latin typeface="Cambria" panose="02040503050406030204" pitchFamily="18" charset="0"/>
                <a:cs typeface="Calibri"/>
              </a:rPr>
              <a:t>warped to fit some vertical datum</a:t>
            </a:r>
            <a:r>
              <a:rPr lang="en-US" sz="3000" spc="-5" dirty="0">
                <a:uFill>
                  <a:solidFill>
                    <a:srgbClr val="000000"/>
                  </a:solidFill>
                </a:uFill>
                <a:latin typeface="Cambria" panose="02040503050406030204" pitchFamily="18" charset="0"/>
                <a:cs typeface="Calibri"/>
              </a:rPr>
              <a:t>… like </a:t>
            </a:r>
            <a:r>
              <a:rPr lang="en-US" sz="3000" spc="-5" dirty="0" smtClean="0">
                <a:uFill>
                  <a:solidFill>
                    <a:srgbClr val="000000"/>
                  </a:solidFill>
                </a:uFill>
                <a:latin typeface="Cambria" panose="02040503050406030204" pitchFamily="18" charset="0"/>
                <a:cs typeface="Calibri"/>
              </a:rPr>
              <a:t>NAVD88</a:t>
            </a:r>
            <a:endParaRPr lang="en-US" sz="3000" spc="-5" dirty="0">
              <a:uFill>
                <a:solidFill>
                  <a:srgbClr val="000000"/>
                </a:solidFill>
              </a:uFill>
              <a:latin typeface="Cambria" panose="02040503050406030204" pitchFamily="18" charset="0"/>
              <a:cs typeface="Calibri"/>
            </a:endParaRPr>
          </a:p>
          <a:p>
            <a:pPr marL="465138" lvl="3" indent="-236538">
              <a:spcBef>
                <a:spcPts val="900"/>
              </a:spcBef>
              <a:buFont typeface="Cambria" panose="02040503050406030204" pitchFamily="18" charset="0"/>
              <a:buChar char="–"/>
            </a:pPr>
            <a:r>
              <a:rPr lang="en-US" sz="3000" spc="-5" dirty="0">
                <a:uFill>
                  <a:solidFill>
                    <a:srgbClr val="000000"/>
                  </a:solidFill>
                </a:uFill>
                <a:latin typeface="Cambria" panose="02040503050406030204" pitchFamily="18" charset="0"/>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Gravimetric </a:t>
            </a:r>
            <a:r>
              <a:rPr lang="en-US" sz="5400" spc="-7" dirty="0">
                <a:latin typeface="Cambria" panose="02040503050406030204" pitchFamily="18" charset="0"/>
                <a:cs typeface="Calibri"/>
                <a:sym typeface="Wingdings" panose="05000000000000000000" pitchFamily="2" charset="2"/>
              </a:rPr>
              <a:t> Hybrid</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735530236"/>
      </p:ext>
    </p:extLst>
  </p:cSld>
  <p:clrMapOvr>
    <a:masterClrMapping/>
  </p:clrMapOvr>
  <p:transition spd="slow">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494739"/>
            <a:ext cx="8739769" cy="4079720"/>
          </a:xfrm>
          <a:prstGeom prst="rect">
            <a:avLst/>
          </a:prstGeom>
        </p:spPr>
        <p:txBody>
          <a:bodyPr vert="horz" wrap="square" lIns="0" tIns="97790" rIns="0" bIns="0" rtlCol="0">
            <a:noAutofit/>
          </a:bodyPr>
          <a:lstStyle/>
          <a:p>
            <a:pPr marL="457200" lvl="3" indent="-228600">
              <a:spcBef>
                <a:spcPts val="900"/>
              </a:spcBef>
              <a:buFont typeface="Arial" panose="020B0604020202020204" pitchFamily="34" charset="0"/>
              <a:buChar char="•"/>
            </a:pPr>
            <a:endParaRPr lang="en-US" sz="3000" spc="-5" dirty="0" smtClean="0">
              <a:uFill>
                <a:solidFill>
                  <a:srgbClr val="000000"/>
                </a:solidFill>
              </a:uFill>
              <a:latin typeface="Cambria" panose="02040503050406030204" pitchFamily="18" charset="0"/>
              <a:cs typeface="Calibri"/>
            </a:endParaRPr>
          </a:p>
          <a:p>
            <a:pPr marL="457200" lvl="3" indent="-228600">
              <a:spcBef>
                <a:spcPts val="900"/>
              </a:spcBef>
              <a:buFont typeface="Arial" panose="020B0604020202020204" pitchFamily="34" charset="0"/>
              <a:buChar char="•"/>
            </a:pPr>
            <a:endParaRPr lang="en-US" sz="3000" spc="-5" dirty="0" smtClean="0">
              <a:uFill>
                <a:solidFill>
                  <a:srgbClr val="000000"/>
                </a:solidFill>
              </a:uFill>
              <a:latin typeface="Cambria" panose="02040503050406030204" pitchFamily="18" charset="0"/>
              <a:cs typeface="Calibri"/>
            </a:endParaRPr>
          </a:p>
          <a:p>
            <a:pPr marL="465138" lvl="3" indent="-236538">
              <a:spcBef>
                <a:spcPts val="900"/>
              </a:spcBef>
              <a:buFont typeface="Cambria" panose="02040503050406030204" pitchFamily="18" charset="0"/>
              <a:buChar char="–"/>
            </a:pPr>
            <a:r>
              <a:rPr lang="en-US" sz="3000" spc="-5" dirty="0" smtClean="0">
                <a:uFill>
                  <a:solidFill>
                    <a:srgbClr val="000000"/>
                  </a:solidFill>
                </a:uFill>
                <a:latin typeface="Cambria" panose="02040503050406030204" pitchFamily="18" charset="0"/>
                <a:cs typeface="Calibri"/>
              </a:rPr>
              <a:t>USGG2003</a:t>
            </a:r>
            <a:r>
              <a:rPr lang="en-US" sz="3000" spc="-5" dirty="0">
                <a:uFill>
                  <a:solidFill>
                    <a:srgbClr val="000000"/>
                  </a:solidFill>
                </a:uFill>
                <a:latin typeface="Cambria" panose="02040503050406030204" pitchFamily="18" charset="0"/>
                <a:cs typeface="Calibri"/>
              </a:rPr>
              <a:t>, USGG2009, USGG2012, xGEOID19</a:t>
            </a:r>
          </a:p>
          <a:p>
            <a:pPr lvl="1" indent="-228600">
              <a:spcBef>
                <a:spcPts val="670"/>
              </a:spcBef>
              <a:buFont typeface="Arial" panose="020B0604020202020204" pitchFamily="34" charset="0"/>
              <a:buChar char="•"/>
            </a:pPr>
            <a:endParaRPr lang="en-US" sz="3000" spc="-5" dirty="0" smtClean="0">
              <a:uFill>
                <a:solidFill>
                  <a:srgbClr val="000000"/>
                </a:solidFill>
              </a:uFill>
              <a:latin typeface="Cambria" panose="02040503050406030204" pitchFamily="18" charset="0"/>
              <a:cs typeface="Calibri"/>
            </a:endParaRPr>
          </a:p>
          <a:p>
            <a:pPr lvl="1" indent="-228600">
              <a:spcBef>
                <a:spcPts val="67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marL="457200" lvl="3" indent="-228600">
              <a:spcBef>
                <a:spcPts val="900"/>
              </a:spcBef>
              <a:buFont typeface="Arial" panose="020B0604020202020204" pitchFamily="34" charset="0"/>
              <a:buChar char="•"/>
            </a:pPr>
            <a:endParaRPr lang="en-US" sz="3000" spc="-5" dirty="0" smtClean="0">
              <a:uFill>
                <a:solidFill>
                  <a:srgbClr val="000000"/>
                </a:solidFill>
              </a:uFill>
              <a:latin typeface="Cambria" panose="02040503050406030204" pitchFamily="18" charset="0"/>
              <a:cs typeface="Calibri"/>
            </a:endParaRPr>
          </a:p>
          <a:p>
            <a:pPr marL="465138" lvl="3" indent="-236538">
              <a:spcBef>
                <a:spcPts val="900"/>
              </a:spcBef>
              <a:buFont typeface="Cambria" panose="02040503050406030204" pitchFamily="18" charset="0"/>
              <a:buChar char="–"/>
            </a:pPr>
            <a:r>
              <a:rPr lang="en-US" sz="3000" spc="-5" dirty="0" smtClean="0">
                <a:uFill>
                  <a:solidFill>
                    <a:srgbClr val="000000"/>
                  </a:solidFill>
                </a:uFill>
                <a:latin typeface="Cambria" panose="02040503050406030204" pitchFamily="18" charset="0"/>
                <a:cs typeface="Calibri"/>
              </a:rPr>
              <a:t>GEOID03</a:t>
            </a:r>
            <a:r>
              <a:rPr lang="en-US" sz="3000" spc="-5" dirty="0">
                <a:uFill>
                  <a:solidFill>
                    <a:srgbClr val="000000"/>
                  </a:solidFill>
                </a:uFill>
                <a:latin typeface="Cambria" panose="02040503050406030204" pitchFamily="18" charset="0"/>
                <a:cs typeface="Calibri"/>
              </a:rPr>
              <a:t>,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smtClean="0">
                <a:latin typeface="Cambria" panose="02040503050406030204" pitchFamily="18" charset="0"/>
                <a:cs typeface="Calibri"/>
              </a:rPr>
              <a:t>Gravimetric </a:t>
            </a:r>
            <a:r>
              <a:rPr lang="en-US" sz="5400" spc="-7" dirty="0" smtClean="0">
                <a:latin typeface="Cambria" panose="02040503050406030204" pitchFamily="18" charset="0"/>
                <a:cs typeface="Calibri"/>
                <a:sym typeface="Wingdings" panose="05000000000000000000" pitchFamily="2" charset="2"/>
              </a:rPr>
              <a:t> Hybrid</a:t>
            </a:r>
            <a:endParaRPr lang="en-US" sz="5400" dirty="0">
              <a:latin typeface="Cambria" panose="02040503050406030204" pitchFamily="18" charset="0"/>
              <a:cs typeface="Calibri"/>
            </a:endParaRPr>
          </a:p>
        </p:txBody>
      </p:sp>
      <p:cxnSp>
        <p:nvCxnSpPr>
          <p:cNvPr id="5" name="Straight Arrow Connector 4"/>
          <p:cNvCxnSpPr/>
          <p:nvPr/>
        </p:nvCxnSpPr>
        <p:spPr>
          <a:xfrm flipH="1">
            <a:off x="1461972"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106601"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31614" y="3231307"/>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677025" y="3231308"/>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902437" y="3736134"/>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bwMode="auto">
          <a:xfrm>
            <a:off x="1042640" y="3764709"/>
            <a:ext cx="1114657" cy="646331"/>
          </a:xfrm>
          <a:prstGeom prst="rect">
            <a:avLst/>
          </a:prstGeom>
          <a:noFill/>
          <a:ln w="9525">
            <a:noFill/>
            <a:miter lim="800000"/>
            <a:headEnd/>
            <a:tailEnd/>
          </a:ln>
        </p:spPr>
        <p:txBody>
          <a:bodyPr wrap="square" rtlCol="0">
            <a:spAutoFit/>
          </a:bodyPr>
          <a:lstStyle/>
          <a:p>
            <a:r>
              <a:rPr lang="en-US" dirty="0" smtClean="0"/>
              <a:t>best fit to NAVD88</a:t>
            </a:r>
            <a:endParaRPr lang="en-US" dirty="0"/>
          </a:p>
        </p:txBody>
      </p:sp>
      <p:sp>
        <p:nvSpPr>
          <p:cNvPr id="31" name="Oval 30"/>
          <p:cNvSpPr/>
          <p:nvPr/>
        </p:nvSpPr>
        <p:spPr>
          <a:xfrm>
            <a:off x="2635987"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bwMode="auto">
          <a:xfrm>
            <a:off x="2776190" y="3794653"/>
            <a:ext cx="1114657" cy="646331"/>
          </a:xfrm>
          <a:prstGeom prst="rect">
            <a:avLst/>
          </a:prstGeom>
          <a:noFill/>
          <a:ln w="9525">
            <a:noFill/>
            <a:miter lim="800000"/>
            <a:headEnd/>
            <a:tailEnd/>
          </a:ln>
        </p:spPr>
        <p:txBody>
          <a:bodyPr wrap="square" rtlCol="0">
            <a:spAutoFit/>
          </a:bodyPr>
          <a:lstStyle/>
          <a:p>
            <a:r>
              <a:rPr lang="en-US" dirty="0" smtClean="0"/>
              <a:t>best fit to NAVD88</a:t>
            </a:r>
            <a:endParaRPr lang="en-US" dirty="0"/>
          </a:p>
        </p:txBody>
      </p:sp>
      <p:sp>
        <p:nvSpPr>
          <p:cNvPr id="33" name="Oval 32"/>
          <p:cNvSpPr/>
          <p:nvPr/>
        </p:nvSpPr>
        <p:spPr>
          <a:xfrm>
            <a:off x="4410076" y="3767447"/>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bwMode="auto">
          <a:xfrm>
            <a:off x="4550279" y="3796022"/>
            <a:ext cx="1114657" cy="646331"/>
          </a:xfrm>
          <a:prstGeom prst="rect">
            <a:avLst/>
          </a:prstGeom>
          <a:noFill/>
          <a:ln w="9525">
            <a:noFill/>
            <a:miter lim="800000"/>
            <a:headEnd/>
            <a:tailEnd/>
          </a:ln>
        </p:spPr>
        <p:txBody>
          <a:bodyPr wrap="square" rtlCol="0">
            <a:spAutoFit/>
          </a:bodyPr>
          <a:lstStyle/>
          <a:p>
            <a:r>
              <a:rPr lang="en-US" dirty="0" smtClean="0"/>
              <a:t>best fit to NAVD88</a:t>
            </a:r>
            <a:endParaRPr lang="en-US" dirty="0"/>
          </a:p>
        </p:txBody>
      </p:sp>
      <p:sp>
        <p:nvSpPr>
          <p:cNvPr id="35" name="Oval 34"/>
          <p:cNvSpPr/>
          <p:nvPr/>
        </p:nvSpPr>
        <p:spPr>
          <a:xfrm>
            <a:off x="6215936"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bwMode="auto">
          <a:xfrm>
            <a:off x="6356139" y="3794653"/>
            <a:ext cx="1114657" cy="646331"/>
          </a:xfrm>
          <a:prstGeom prst="rect">
            <a:avLst/>
          </a:prstGeom>
          <a:noFill/>
          <a:ln w="9525">
            <a:noFill/>
            <a:miter lim="800000"/>
            <a:headEnd/>
            <a:tailEnd/>
          </a:ln>
        </p:spPr>
        <p:txBody>
          <a:bodyPr wrap="square" rtlCol="0">
            <a:spAutoFit/>
          </a:bodyPr>
          <a:lstStyle/>
          <a:p>
            <a:r>
              <a:rPr lang="en-US" dirty="0" smtClean="0"/>
              <a:t>best fit to NAVD88</a:t>
            </a:r>
            <a:endParaRPr lang="en-US" dirty="0"/>
          </a:p>
        </p:txBody>
      </p:sp>
    </p:spTree>
    <p:extLst>
      <p:ext uri="{BB962C8B-B14F-4D97-AF65-F5344CB8AC3E}">
        <p14:creationId xmlns:p14="http://schemas.microsoft.com/office/powerpoint/2010/main" val="38272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geoid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0" y="0"/>
            <a:ext cx="9223820" cy="65178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938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82296"/>
            <a:ext cx="8925791" cy="1143000"/>
          </a:xfrm>
        </p:spPr>
        <p:txBody>
          <a:bodyPr/>
          <a:lstStyle/>
          <a:p>
            <a:r>
              <a:rPr lang="en-US" altLang="en-US" sz="4800" b="1" dirty="0">
                <a:latin typeface="Cambria" panose="02040503050406030204" pitchFamily="18" charset="0"/>
                <a:ea typeface="Tahoma" panose="020B0604030504040204" pitchFamily="34" charset="0"/>
                <a:cs typeface="Tahoma" panose="020B0604030504040204" pitchFamily="34" charset="0"/>
              </a:rPr>
              <a:t>NSRS … do I have to use it?</a:t>
            </a:r>
            <a:endParaRPr lang="en-US" sz="4800" dirty="0"/>
          </a:p>
        </p:txBody>
      </p:sp>
      <p:sp>
        <p:nvSpPr>
          <p:cNvPr id="4" name="Content Placeholder 3"/>
          <p:cNvSpPr>
            <a:spLocks noGrp="1"/>
          </p:cNvSpPr>
          <p:nvPr>
            <p:ph idx="1"/>
          </p:nvPr>
        </p:nvSpPr>
        <p:spPr>
          <a:xfrm>
            <a:off x="114301" y="1069848"/>
            <a:ext cx="8925791" cy="5249829"/>
          </a:xfrm>
        </p:spPr>
        <p:txBody>
          <a:bodyPr/>
          <a:lstStyle/>
          <a:p>
            <a:pPr marL="171450" indent="-171450">
              <a:spcAft>
                <a:spcPts val="600"/>
              </a:spcAft>
              <a:buNone/>
              <a:defRPr/>
            </a:pPr>
            <a:r>
              <a:rPr lang="en-US" sz="4000" dirty="0" smtClean="0">
                <a:latin typeface="Cambria" panose="02040503050406030204" pitchFamily="18" charset="0"/>
              </a:rPr>
              <a:t>	OMB </a:t>
            </a:r>
            <a:r>
              <a:rPr lang="en-US" sz="4000" dirty="0">
                <a:latin typeface="Cambria" panose="02040503050406030204" pitchFamily="18" charset="0"/>
              </a:rPr>
              <a:t>Circular A-16</a:t>
            </a:r>
          </a:p>
          <a:p>
            <a:pPr>
              <a:spcAft>
                <a:spcPts val="600"/>
              </a:spcAft>
              <a:defRPr/>
            </a:pPr>
            <a:r>
              <a:rPr lang="en-US" dirty="0"/>
              <a:t>All spatial data and GIS </a:t>
            </a:r>
            <a:r>
              <a:rPr lang="en-US" dirty="0" smtClean="0"/>
              <a:t>activities </a:t>
            </a:r>
            <a:r>
              <a:rPr lang="en-US" dirty="0"/>
              <a:t>financed directly or indirectly, in whole or in part, by federal funds.</a:t>
            </a:r>
            <a:endParaRPr lang="en-US" i="1" dirty="0">
              <a:latin typeface="Cambria" panose="02040503050406030204" pitchFamily="18" charset="0"/>
              <a:ea typeface="Cambria" panose="02040503050406030204" pitchFamily="18" charset="0"/>
            </a:endParaRPr>
          </a:p>
          <a:p>
            <a:pPr>
              <a:spcAft>
                <a:spcPts val="600"/>
              </a:spcAft>
              <a:defRPr/>
            </a:pPr>
            <a:r>
              <a:rPr lang="en-US" dirty="0" smtClean="0">
                <a:latin typeface="Cambria" panose="02040503050406030204" pitchFamily="18" charset="0"/>
                <a:ea typeface="Cambria" panose="02040503050406030204" pitchFamily="18" charset="0"/>
              </a:rPr>
              <a:t>“</a:t>
            </a:r>
            <a:r>
              <a:rPr lang="en-US" i="1" dirty="0" smtClean="0">
                <a:latin typeface="Cambria" panose="02040503050406030204" pitchFamily="18" charset="0"/>
                <a:ea typeface="Cambria" panose="02040503050406030204" pitchFamily="18" charset="0"/>
              </a:rPr>
              <a:t>this </a:t>
            </a:r>
            <a:r>
              <a:rPr lang="en-US" i="1" dirty="0">
                <a:latin typeface="Cambria" panose="02040503050406030204" pitchFamily="18" charset="0"/>
                <a:ea typeface="Cambria" panose="02040503050406030204" pitchFamily="18" charset="0"/>
              </a:rPr>
              <a:t>Circular applies to, but is not limited to: … the U.S. Army Corps of Engineers (USACE) inland waterway charting program … and other federal activities that involve national surveying, mapping, remote sensing, spatially referenced statistical data, and Global Positioning </a:t>
            </a:r>
            <a:r>
              <a:rPr lang="en-US" i="1" dirty="0" smtClean="0">
                <a:latin typeface="Cambria" panose="02040503050406030204" pitchFamily="18" charset="0"/>
                <a:ea typeface="Cambria" panose="02040503050406030204" pitchFamily="18" charset="0"/>
              </a:rPr>
              <a:t>System”</a:t>
            </a:r>
          </a:p>
        </p:txBody>
      </p:sp>
    </p:spTree>
    <p:extLst>
      <p:ext uri="{BB962C8B-B14F-4D97-AF65-F5344CB8AC3E}">
        <p14:creationId xmlns:p14="http://schemas.microsoft.com/office/powerpoint/2010/main" val="4121461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p:cNvSpPr>
          <p:nvPr/>
        </p:nvSpPr>
        <p:spPr bwMode="auto">
          <a:xfrm>
            <a:off x="203073" y="1378777"/>
            <a:ext cx="8772976" cy="526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23838" indent="-223838"/>
            <a:r>
              <a:rPr lang="en-US" altLang="en-US" sz="2800" dirty="0" smtClean="0">
                <a:latin typeface="Cambria" panose="02040503050406030204" pitchFamily="18" charset="0"/>
                <a:ea typeface="Cambria" panose="02040503050406030204" pitchFamily="18" charset="0"/>
              </a:rPr>
              <a:t>First you need a gravity field (data from diff. distances)</a:t>
            </a:r>
          </a:p>
          <a:p>
            <a:pPr marL="681038" lvl="1" indent="-223838"/>
            <a:r>
              <a:rPr lang="en-US" altLang="en-US" sz="2400" dirty="0" smtClean="0">
                <a:latin typeface="Cambria" panose="02040503050406030204" pitchFamily="18" charset="0"/>
                <a:ea typeface="Cambria" panose="02040503050406030204" pitchFamily="18" charset="0"/>
              </a:rPr>
              <a:t>combine satellite, airborne, </a:t>
            </a:r>
            <a:r>
              <a:rPr lang="en-US" altLang="en-US" sz="2400" dirty="0">
                <a:latin typeface="Cambria" panose="02040503050406030204" pitchFamily="18" charset="0"/>
                <a:ea typeface="Cambria" panose="02040503050406030204" pitchFamily="18" charset="0"/>
              </a:rPr>
              <a:t>terrestrial, </a:t>
            </a:r>
            <a:r>
              <a:rPr lang="en-US" altLang="en-US" sz="2400" dirty="0" smtClean="0">
                <a:latin typeface="Cambria" panose="02040503050406030204" pitchFamily="18" charset="0"/>
                <a:ea typeface="Cambria" panose="02040503050406030204" pitchFamily="18" charset="0"/>
              </a:rPr>
              <a:t>ship track data, etc.</a:t>
            </a:r>
          </a:p>
          <a:p>
            <a:pPr marL="223838" indent="-223838"/>
            <a:r>
              <a:rPr lang="en-US" altLang="en-US" sz="2800" dirty="0" smtClean="0">
                <a:latin typeface="Cambria" panose="02040503050406030204" pitchFamily="18" charset="0"/>
                <a:ea typeface="Cambria" panose="02040503050406030204" pitchFamily="18" charset="0"/>
              </a:rPr>
              <a:t>Next calculate gravity anomaly, or </a:t>
            </a:r>
            <a:r>
              <a:rPr lang="en-US" altLang="en-US" sz="2800" b="1" dirty="0" smtClean="0">
                <a:latin typeface="Cambria" panose="02040503050406030204" pitchFamily="18" charset="0"/>
                <a:ea typeface="Cambria" panose="02040503050406030204" pitchFamily="18" charset="0"/>
              </a:rPr>
              <a:t>∆g</a:t>
            </a:r>
          </a:p>
          <a:p>
            <a:pPr marL="223838" indent="-223838"/>
            <a:r>
              <a:rPr lang="en-US" altLang="en-US" sz="2800" dirty="0" smtClean="0">
                <a:latin typeface="Cambria" panose="02040503050406030204" pitchFamily="18" charset="0"/>
                <a:ea typeface="Cambria" panose="02040503050406030204" pitchFamily="18" charset="0"/>
              </a:rPr>
              <a:t>Then, just solve Stokes’ integral!</a:t>
            </a:r>
          </a:p>
          <a:p>
            <a:pPr marL="223838" indent="-223838"/>
            <a:endParaRPr lang="en-US" altLang="en-US" sz="2800" b="1" dirty="0" smtClean="0">
              <a:latin typeface="Cambria" panose="02040503050406030204" pitchFamily="18" charset="0"/>
              <a:ea typeface="Cambria" panose="02040503050406030204" pitchFamily="18" charset="0"/>
            </a:endParaRPr>
          </a:p>
          <a:p>
            <a:pPr marL="223838" indent="-223838"/>
            <a:r>
              <a:rPr lang="en-US" altLang="en-US" sz="2000" b="1" dirty="0" smtClean="0">
                <a:latin typeface="Cambria" panose="02040503050406030204" pitchFamily="18" charset="0"/>
                <a:ea typeface="Cambria" panose="02040503050406030204" pitchFamily="18" charset="0"/>
              </a:rPr>
              <a:t>R</a:t>
            </a:r>
            <a:r>
              <a:rPr lang="en-US" altLang="en-US" sz="2000" dirty="0" smtClean="0">
                <a:latin typeface="Cambria" panose="02040503050406030204" pitchFamily="18" charset="0"/>
                <a:ea typeface="Cambria" panose="02040503050406030204" pitchFamily="18" charset="0"/>
              </a:rPr>
              <a:t> </a:t>
            </a:r>
            <a:r>
              <a:rPr lang="en-US" altLang="en-US" sz="2000" dirty="0">
                <a:latin typeface="Cambria" panose="02040503050406030204" pitchFamily="18" charset="0"/>
                <a:ea typeface="Cambria" panose="02040503050406030204" pitchFamily="18" charset="0"/>
              </a:rPr>
              <a:t>is the mean radius of the earth</a:t>
            </a:r>
          </a:p>
          <a:p>
            <a:pPr marL="223838" indent="-223838"/>
            <a:r>
              <a:rPr lang="en-US" altLang="en-US" sz="2000" b="1" dirty="0">
                <a:latin typeface="Cambria" panose="02040503050406030204" pitchFamily="18" charset="0"/>
                <a:ea typeface="Cambria" panose="02040503050406030204" pitchFamily="18" charset="0"/>
              </a:rPr>
              <a:t>ɣ0</a:t>
            </a:r>
            <a:r>
              <a:rPr lang="en-US" altLang="en-US" sz="2000" dirty="0">
                <a:latin typeface="Cambria" panose="02040503050406030204" pitchFamily="18" charset="0"/>
                <a:ea typeface="Cambria" panose="02040503050406030204" pitchFamily="18" charset="0"/>
              </a:rPr>
              <a:t> is mean surface gravity </a:t>
            </a:r>
            <a:r>
              <a:rPr lang="en-US" altLang="en-US" sz="2000" dirty="0" smtClean="0">
                <a:latin typeface="Cambria" panose="02040503050406030204" pitchFamily="18" charset="0"/>
                <a:ea typeface="Cambria" panose="02040503050406030204" pitchFamily="18" charset="0"/>
              </a:rPr>
              <a:t>on ellipsoid</a:t>
            </a:r>
            <a:endParaRPr lang="en-US" altLang="en-US" sz="2000" dirty="0">
              <a:latin typeface="Cambria" panose="02040503050406030204" pitchFamily="18" charset="0"/>
              <a:ea typeface="Cambria" panose="02040503050406030204" pitchFamily="18" charset="0"/>
            </a:endParaRPr>
          </a:p>
          <a:p>
            <a:pPr marL="223838" indent="-223838"/>
            <a:r>
              <a:rPr lang="en-US" altLang="en-US" sz="2000" b="1" dirty="0">
                <a:latin typeface="Cambria" panose="02040503050406030204" pitchFamily="18" charset="0"/>
                <a:ea typeface="Cambria" panose="02040503050406030204" pitchFamily="18" charset="0"/>
              </a:rPr>
              <a:t>S</a:t>
            </a:r>
            <a:r>
              <a:rPr lang="en-US" altLang="en-US" sz="2000" dirty="0">
                <a:latin typeface="Cambria" panose="02040503050406030204" pitchFamily="18" charset="0"/>
                <a:ea typeface="Cambria" panose="02040503050406030204" pitchFamily="18" charset="0"/>
              </a:rPr>
              <a:t> is a geometric function of </a:t>
            </a:r>
            <a:r>
              <a:rPr lang="en-US" altLang="en-US" sz="2000" dirty="0" smtClean="0">
                <a:latin typeface="Cambria" panose="02040503050406030204" pitchFamily="18" charset="0"/>
                <a:ea typeface="Cambria" panose="02040503050406030204" pitchFamily="18" charset="0"/>
              </a:rPr>
              <a:t>position</a:t>
            </a:r>
          </a:p>
          <a:p>
            <a:pPr marL="223838" indent="-223838"/>
            <a:endParaRPr lang="en-US" altLang="en-US" sz="2000" dirty="0">
              <a:latin typeface="Cambria" panose="02040503050406030204" pitchFamily="18" charset="0"/>
              <a:ea typeface="Cambria" panose="02040503050406030204" pitchFamily="18" charset="0"/>
            </a:endParaRPr>
          </a:p>
          <a:p>
            <a:pPr marL="0" indent="0">
              <a:buNone/>
            </a:pPr>
            <a:r>
              <a:rPr lang="en-US" altLang="en-US" sz="2800" dirty="0" smtClean="0">
                <a:latin typeface="Cambria" panose="02040503050406030204" pitchFamily="18" charset="0"/>
                <a:ea typeface="Cambria" panose="02040503050406030204" pitchFamily="18" charset="0"/>
              </a:rPr>
              <a:t>…there’s a catch</a:t>
            </a:r>
          </a:p>
          <a:p>
            <a:pPr marL="223838" indent="-223838"/>
            <a:r>
              <a:rPr lang="en-US" altLang="en-US" sz="2800" dirty="0" smtClean="0">
                <a:latin typeface="Cambria" panose="02040503050406030204" pitchFamily="18" charset="0"/>
                <a:ea typeface="Cambria" panose="02040503050406030204" pitchFamily="18" charset="0"/>
              </a:rPr>
              <a:t>Need </a:t>
            </a:r>
            <a:r>
              <a:rPr lang="en-US" altLang="en-US" sz="2800" dirty="0">
                <a:latin typeface="Cambria" panose="02040503050406030204" pitchFamily="18" charset="0"/>
                <a:ea typeface="Cambria" panose="02040503050406030204" pitchFamily="18" charset="0"/>
              </a:rPr>
              <a:t>to know </a:t>
            </a:r>
            <a:r>
              <a:rPr lang="en-US" altLang="en-US" sz="2800" b="1" dirty="0">
                <a:latin typeface="Cambria" panose="02040503050406030204" pitchFamily="18" charset="0"/>
                <a:ea typeface="Cambria" panose="02040503050406030204" pitchFamily="18" charset="0"/>
              </a:rPr>
              <a:t>∆g </a:t>
            </a:r>
            <a:r>
              <a:rPr lang="en-US" altLang="en-US" sz="2800" dirty="0" smtClean="0">
                <a:latin typeface="Cambria" panose="02040503050406030204" pitchFamily="18" charset="0"/>
                <a:ea typeface="Cambria" panose="02040503050406030204" pitchFamily="18" charset="0"/>
              </a:rPr>
              <a:t>over entire </a:t>
            </a:r>
            <a:r>
              <a:rPr lang="en-US" altLang="en-US" sz="2800" dirty="0">
                <a:latin typeface="Cambria" panose="02040503050406030204" pitchFamily="18" charset="0"/>
                <a:ea typeface="Cambria" panose="02040503050406030204" pitchFamily="18" charset="0"/>
              </a:rPr>
              <a:t>surface of the </a:t>
            </a:r>
            <a:r>
              <a:rPr lang="en-US" altLang="en-US" sz="2800" dirty="0" smtClean="0">
                <a:latin typeface="Cambria" panose="02040503050406030204" pitchFamily="18" charset="0"/>
                <a:ea typeface="Cambria" panose="02040503050406030204" pitchFamily="18" charset="0"/>
              </a:rPr>
              <a:t>earth</a:t>
            </a:r>
          </a:p>
        </p:txBody>
      </p:sp>
      <p:pic>
        <p:nvPicPr>
          <p:cNvPr id="10" name="Picture 9"/>
          <p:cNvPicPr>
            <a:picLocks noChangeAspect="1"/>
          </p:cNvPicPr>
          <p:nvPr/>
        </p:nvPicPr>
        <p:blipFill rotWithShape="1">
          <a:blip r:embed="rId3"/>
          <a:srcRect l="16817" t="3160" r="17495" b="18886"/>
          <a:stretch/>
        </p:blipFill>
        <p:spPr>
          <a:xfrm>
            <a:off x="4649164" y="3191069"/>
            <a:ext cx="4326885" cy="1100309"/>
          </a:xfrm>
          <a:prstGeom prst="rect">
            <a:avLst/>
          </a:prstGeom>
        </p:spPr>
      </p:pic>
      <p:sp>
        <p:nvSpPr>
          <p:cNvPr id="11"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smtClean="0">
                <a:latin typeface="Cambria" panose="02040503050406030204" pitchFamily="18" charset="0"/>
                <a:cs typeface="Calibri"/>
              </a:rPr>
              <a:t>Obtaining N</a:t>
            </a:r>
            <a:r>
              <a:rPr lang="en-US" spc="-7" baseline="-25000" dirty="0" smtClean="0">
                <a:latin typeface="Cambria" panose="02040503050406030204" pitchFamily="18" charset="0"/>
                <a:cs typeface="Calibri"/>
              </a:rPr>
              <a:t>g</a:t>
            </a:r>
            <a:r>
              <a:rPr lang="en-US" spc="-7" dirty="0" smtClean="0">
                <a:latin typeface="Cambria" panose="02040503050406030204" pitchFamily="18" charset="0"/>
                <a:cs typeface="Calibri"/>
              </a:rPr>
              <a:t> is </a:t>
            </a:r>
            <a:r>
              <a:rPr lang="en-US" i="1" spc="-7" dirty="0" smtClean="0">
                <a:latin typeface="Cambria" panose="02040503050406030204" pitchFamily="18" charset="0"/>
                <a:cs typeface="Calibri"/>
              </a:rPr>
              <a:t>not easy</a:t>
            </a:r>
            <a:r>
              <a:rPr lang="en-US" spc="-7" dirty="0" smtClean="0">
                <a:latin typeface="Cambria" panose="02040503050406030204" pitchFamily="18" charset="0"/>
                <a:cs typeface="Calibri"/>
              </a:rPr>
              <a:t>!</a:t>
            </a:r>
            <a:endParaRPr dirty="0">
              <a:latin typeface="Cambria" panose="02040503050406030204" pitchFamily="18" charset="0"/>
              <a:cs typeface="Calibri"/>
            </a:endParaRPr>
          </a:p>
        </p:txBody>
      </p:sp>
    </p:spTree>
    <p:extLst>
      <p:ext uri="{BB962C8B-B14F-4D97-AF65-F5344CB8AC3E}">
        <p14:creationId xmlns:p14="http://schemas.microsoft.com/office/powerpoint/2010/main" val="17673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 calcmode="lin" valueType="num">
                                      <p:cBhvr additive="base">
                                        <p:cTn id="24"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5" end="5"/>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 calcmode="lin" valueType="num">
                                      <p:cBhvr additive="base">
                                        <p:cTn id="28"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txEl>
                                              <p:pRg st="6" end="6"/>
                                            </p:txEl>
                                          </p:spTgt>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 calcmode="lin" valueType="num">
                                      <p:cBhvr additive="base">
                                        <p:cTn id="32"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childTnLst>
                          </p:cTn>
                        </p:par>
                        <p:par>
                          <p:cTn id="39" fill="hold">
                            <p:stCondLst>
                              <p:cond delay="500"/>
                            </p:stCondLst>
                            <p:childTnLst>
                              <p:par>
                                <p:cTn id="40" presetID="10" presetClass="entr" presetSubtype="0" fill="hold" nodeType="afterEffect">
                                  <p:stCondLst>
                                    <p:cond delay="50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p:cNvSpPr>
          <p:nvPr/>
        </p:nvSpPr>
        <p:spPr bwMode="auto">
          <a:xfrm>
            <a:off x="203073" y="1378777"/>
            <a:ext cx="8772976" cy="526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23838" indent="-223838"/>
            <a:r>
              <a:rPr lang="en-US" altLang="en-US" sz="2800" dirty="0" smtClean="0">
                <a:latin typeface="Cambria" panose="02040503050406030204" pitchFamily="18" charset="0"/>
                <a:ea typeface="Cambria" panose="02040503050406030204" pitchFamily="18" charset="0"/>
              </a:rPr>
              <a:t>First you need a gravity field (data from diff. distances)</a:t>
            </a:r>
          </a:p>
          <a:p>
            <a:pPr marL="681038" lvl="1" indent="-223838"/>
            <a:r>
              <a:rPr lang="en-US" altLang="en-US" sz="2400" dirty="0" smtClean="0">
                <a:latin typeface="Cambria" panose="02040503050406030204" pitchFamily="18" charset="0"/>
                <a:ea typeface="Cambria" panose="02040503050406030204" pitchFamily="18" charset="0"/>
              </a:rPr>
              <a:t>combine satellite, airborne, </a:t>
            </a:r>
            <a:r>
              <a:rPr lang="en-US" altLang="en-US" sz="2400" dirty="0">
                <a:latin typeface="Cambria" panose="02040503050406030204" pitchFamily="18" charset="0"/>
                <a:ea typeface="Cambria" panose="02040503050406030204" pitchFamily="18" charset="0"/>
              </a:rPr>
              <a:t>terrestrial, </a:t>
            </a:r>
            <a:r>
              <a:rPr lang="en-US" altLang="en-US" sz="2400" dirty="0" smtClean="0">
                <a:latin typeface="Cambria" panose="02040503050406030204" pitchFamily="18" charset="0"/>
                <a:ea typeface="Cambria" panose="02040503050406030204" pitchFamily="18" charset="0"/>
              </a:rPr>
              <a:t>ship track data, etc.</a:t>
            </a:r>
          </a:p>
          <a:p>
            <a:pPr marL="223838" indent="-223838"/>
            <a:r>
              <a:rPr lang="en-US" altLang="en-US" sz="2800" dirty="0" smtClean="0">
                <a:latin typeface="Cambria" panose="02040503050406030204" pitchFamily="18" charset="0"/>
                <a:ea typeface="Cambria" panose="02040503050406030204" pitchFamily="18" charset="0"/>
              </a:rPr>
              <a:t>Next calculate gravity anomaly, or </a:t>
            </a:r>
            <a:r>
              <a:rPr lang="en-US" altLang="en-US" sz="2800" b="1" dirty="0" smtClean="0">
                <a:latin typeface="Cambria" panose="02040503050406030204" pitchFamily="18" charset="0"/>
                <a:ea typeface="Cambria" panose="02040503050406030204" pitchFamily="18" charset="0"/>
              </a:rPr>
              <a:t>∆g</a:t>
            </a:r>
          </a:p>
          <a:p>
            <a:pPr marL="223838" indent="-223838"/>
            <a:r>
              <a:rPr lang="en-US" altLang="en-US" sz="2800" dirty="0" smtClean="0">
                <a:latin typeface="Cambria" panose="02040503050406030204" pitchFamily="18" charset="0"/>
                <a:ea typeface="Cambria" panose="02040503050406030204" pitchFamily="18" charset="0"/>
              </a:rPr>
              <a:t>Then, just solve Stokes’ integral!</a:t>
            </a:r>
          </a:p>
          <a:p>
            <a:pPr marL="223838" indent="-223838"/>
            <a:endParaRPr lang="en-US" altLang="en-US" sz="2800" b="1" dirty="0" smtClean="0">
              <a:latin typeface="Cambria" panose="02040503050406030204" pitchFamily="18" charset="0"/>
              <a:ea typeface="Cambria" panose="02040503050406030204" pitchFamily="18" charset="0"/>
            </a:endParaRPr>
          </a:p>
          <a:p>
            <a:pPr marL="223838" indent="-223838"/>
            <a:r>
              <a:rPr lang="en-US" altLang="en-US" sz="2000" b="1" dirty="0" smtClean="0">
                <a:latin typeface="Cambria" panose="02040503050406030204" pitchFamily="18" charset="0"/>
                <a:ea typeface="Cambria" panose="02040503050406030204" pitchFamily="18" charset="0"/>
              </a:rPr>
              <a:t>R</a:t>
            </a:r>
            <a:r>
              <a:rPr lang="en-US" altLang="en-US" sz="2000" dirty="0" smtClean="0">
                <a:latin typeface="Cambria" panose="02040503050406030204" pitchFamily="18" charset="0"/>
                <a:ea typeface="Cambria" panose="02040503050406030204" pitchFamily="18" charset="0"/>
              </a:rPr>
              <a:t> </a:t>
            </a:r>
            <a:r>
              <a:rPr lang="en-US" altLang="en-US" sz="2000" dirty="0">
                <a:latin typeface="Cambria" panose="02040503050406030204" pitchFamily="18" charset="0"/>
                <a:ea typeface="Cambria" panose="02040503050406030204" pitchFamily="18" charset="0"/>
              </a:rPr>
              <a:t>is the mean radius of the earth</a:t>
            </a:r>
          </a:p>
          <a:p>
            <a:pPr marL="223838" indent="-223838"/>
            <a:r>
              <a:rPr lang="en-US" altLang="en-US" sz="2000" b="1" dirty="0">
                <a:latin typeface="Cambria" panose="02040503050406030204" pitchFamily="18" charset="0"/>
                <a:ea typeface="Cambria" panose="02040503050406030204" pitchFamily="18" charset="0"/>
              </a:rPr>
              <a:t>ɣ0</a:t>
            </a:r>
            <a:r>
              <a:rPr lang="en-US" altLang="en-US" sz="2000" dirty="0">
                <a:latin typeface="Cambria" panose="02040503050406030204" pitchFamily="18" charset="0"/>
                <a:ea typeface="Cambria" panose="02040503050406030204" pitchFamily="18" charset="0"/>
              </a:rPr>
              <a:t> is mean surface gravity </a:t>
            </a:r>
            <a:r>
              <a:rPr lang="en-US" altLang="en-US" sz="2000" dirty="0" smtClean="0">
                <a:latin typeface="Cambria" panose="02040503050406030204" pitchFamily="18" charset="0"/>
                <a:ea typeface="Cambria" panose="02040503050406030204" pitchFamily="18" charset="0"/>
              </a:rPr>
              <a:t>on ellipsoid</a:t>
            </a:r>
            <a:endParaRPr lang="en-US" altLang="en-US" sz="2000" dirty="0">
              <a:latin typeface="Cambria" panose="02040503050406030204" pitchFamily="18" charset="0"/>
              <a:ea typeface="Cambria" panose="02040503050406030204" pitchFamily="18" charset="0"/>
            </a:endParaRPr>
          </a:p>
          <a:p>
            <a:pPr marL="223838" indent="-223838"/>
            <a:r>
              <a:rPr lang="en-US" altLang="en-US" sz="2000" b="1" dirty="0">
                <a:latin typeface="Cambria" panose="02040503050406030204" pitchFamily="18" charset="0"/>
                <a:ea typeface="Cambria" panose="02040503050406030204" pitchFamily="18" charset="0"/>
              </a:rPr>
              <a:t>S</a:t>
            </a:r>
            <a:r>
              <a:rPr lang="en-US" altLang="en-US" sz="2000" dirty="0">
                <a:latin typeface="Cambria" panose="02040503050406030204" pitchFamily="18" charset="0"/>
                <a:ea typeface="Cambria" panose="02040503050406030204" pitchFamily="18" charset="0"/>
              </a:rPr>
              <a:t> is a geometric function of </a:t>
            </a:r>
            <a:r>
              <a:rPr lang="en-US" altLang="en-US" sz="2000" dirty="0" smtClean="0">
                <a:latin typeface="Cambria" panose="02040503050406030204" pitchFamily="18" charset="0"/>
                <a:ea typeface="Cambria" panose="02040503050406030204" pitchFamily="18" charset="0"/>
              </a:rPr>
              <a:t>position</a:t>
            </a:r>
          </a:p>
          <a:p>
            <a:pPr marL="223838" indent="-223838"/>
            <a:endParaRPr lang="en-US" altLang="en-US" sz="2000" dirty="0">
              <a:latin typeface="Cambria" panose="02040503050406030204" pitchFamily="18" charset="0"/>
              <a:ea typeface="Cambria" panose="02040503050406030204" pitchFamily="18" charset="0"/>
            </a:endParaRPr>
          </a:p>
          <a:p>
            <a:pPr marL="0" indent="0">
              <a:buNone/>
            </a:pPr>
            <a:r>
              <a:rPr lang="en-US" altLang="en-US" sz="2800" dirty="0" smtClean="0">
                <a:latin typeface="Cambria" panose="02040503050406030204" pitchFamily="18" charset="0"/>
                <a:ea typeface="Cambria" panose="02040503050406030204" pitchFamily="18" charset="0"/>
              </a:rPr>
              <a:t>…there’s a catch</a:t>
            </a:r>
          </a:p>
          <a:p>
            <a:pPr marL="223838" indent="-223838"/>
            <a:r>
              <a:rPr lang="en-US" altLang="en-US" sz="2800" dirty="0" smtClean="0">
                <a:latin typeface="Cambria" panose="02040503050406030204" pitchFamily="18" charset="0"/>
                <a:ea typeface="Cambria" panose="02040503050406030204" pitchFamily="18" charset="0"/>
              </a:rPr>
              <a:t>Need </a:t>
            </a:r>
            <a:r>
              <a:rPr lang="en-US" altLang="en-US" sz="2800" dirty="0">
                <a:latin typeface="Cambria" panose="02040503050406030204" pitchFamily="18" charset="0"/>
                <a:ea typeface="Cambria" panose="02040503050406030204" pitchFamily="18" charset="0"/>
              </a:rPr>
              <a:t>to know </a:t>
            </a:r>
            <a:r>
              <a:rPr lang="en-US" altLang="en-US" sz="2800" b="1" dirty="0">
                <a:latin typeface="Cambria" panose="02040503050406030204" pitchFamily="18" charset="0"/>
                <a:ea typeface="Cambria" panose="02040503050406030204" pitchFamily="18" charset="0"/>
              </a:rPr>
              <a:t>∆g </a:t>
            </a:r>
            <a:r>
              <a:rPr lang="en-US" altLang="en-US" sz="2800" dirty="0" smtClean="0">
                <a:latin typeface="Cambria" panose="02040503050406030204" pitchFamily="18" charset="0"/>
                <a:ea typeface="Cambria" panose="02040503050406030204" pitchFamily="18" charset="0"/>
              </a:rPr>
              <a:t>over entire </a:t>
            </a:r>
            <a:r>
              <a:rPr lang="en-US" altLang="en-US" sz="2800" dirty="0">
                <a:latin typeface="Cambria" panose="02040503050406030204" pitchFamily="18" charset="0"/>
                <a:ea typeface="Cambria" panose="02040503050406030204" pitchFamily="18" charset="0"/>
              </a:rPr>
              <a:t>surface of the </a:t>
            </a:r>
            <a:r>
              <a:rPr lang="en-US" altLang="en-US" sz="2800" dirty="0" smtClean="0">
                <a:latin typeface="Cambria" panose="02040503050406030204" pitchFamily="18" charset="0"/>
                <a:ea typeface="Cambria" panose="02040503050406030204" pitchFamily="18" charset="0"/>
              </a:rPr>
              <a:t>earth</a:t>
            </a:r>
          </a:p>
        </p:txBody>
      </p:sp>
      <p:pic>
        <p:nvPicPr>
          <p:cNvPr id="10" name="Picture 9"/>
          <p:cNvPicPr>
            <a:picLocks noChangeAspect="1"/>
          </p:cNvPicPr>
          <p:nvPr/>
        </p:nvPicPr>
        <p:blipFill rotWithShape="1">
          <a:blip r:embed="rId3"/>
          <a:srcRect l="16817" t="3160" r="17495" b="18886"/>
          <a:stretch/>
        </p:blipFill>
        <p:spPr>
          <a:xfrm>
            <a:off x="4649164" y="3191069"/>
            <a:ext cx="4326885" cy="1100309"/>
          </a:xfrm>
          <a:prstGeom prst="rect">
            <a:avLst/>
          </a:prstGeom>
        </p:spPr>
      </p:pic>
      <p:sp>
        <p:nvSpPr>
          <p:cNvPr id="11"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smtClean="0">
                <a:latin typeface="Cambria" panose="02040503050406030204" pitchFamily="18" charset="0"/>
                <a:cs typeface="Calibri"/>
              </a:rPr>
              <a:t>Obtaining N</a:t>
            </a:r>
            <a:r>
              <a:rPr lang="en-US" spc="-7" baseline="-25000" dirty="0" smtClean="0">
                <a:latin typeface="Cambria" panose="02040503050406030204" pitchFamily="18" charset="0"/>
                <a:cs typeface="Calibri"/>
              </a:rPr>
              <a:t>g</a:t>
            </a:r>
            <a:r>
              <a:rPr lang="en-US" spc="-7" dirty="0" smtClean="0">
                <a:latin typeface="Cambria" panose="02040503050406030204" pitchFamily="18" charset="0"/>
                <a:cs typeface="Calibri"/>
              </a:rPr>
              <a:t> is </a:t>
            </a:r>
            <a:r>
              <a:rPr lang="en-US" i="1" spc="-7" dirty="0" smtClean="0">
                <a:latin typeface="Cambria" panose="02040503050406030204" pitchFamily="18" charset="0"/>
                <a:cs typeface="Calibri"/>
              </a:rPr>
              <a:t>not easy</a:t>
            </a:r>
            <a:r>
              <a:rPr lang="en-US" spc="-7" dirty="0" smtClean="0">
                <a:latin typeface="Cambria" panose="02040503050406030204" pitchFamily="18" charset="0"/>
                <a:cs typeface="Calibri"/>
              </a:rPr>
              <a:t>!</a:t>
            </a:r>
            <a:endParaRPr dirty="0">
              <a:latin typeface="Cambria" panose="02040503050406030204" pitchFamily="18" charset="0"/>
              <a:cs typeface="Calibri"/>
            </a:endParaRPr>
          </a:p>
        </p:txBody>
      </p:sp>
    </p:spTree>
    <p:extLst>
      <p:ext uri="{BB962C8B-B14F-4D97-AF65-F5344CB8AC3E}">
        <p14:creationId xmlns:p14="http://schemas.microsoft.com/office/powerpoint/2010/main" val="8585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afterEffect">
                                  <p:stCondLst>
                                    <p:cond delay="0"/>
                                  </p:stCondLst>
                                  <p:childTnLst>
                                    <p:animEffect transition="out" filter="barn(inVertical)">
                                      <p:cBhvr>
                                        <p:cTn id="6" dur="500"/>
                                        <p:tgtEl>
                                          <p:spTgt spid="7">
                                            <p:txEl>
                                              <p:pRg st="2" end="2"/>
                                            </p:txEl>
                                          </p:spTgt>
                                        </p:tgtEl>
                                      </p:cBhvr>
                                    </p:animEffect>
                                    <p:set>
                                      <p:cBhvr>
                                        <p:cTn id="7" dur="1" fill="hold">
                                          <p:stCondLst>
                                            <p:cond delay="499"/>
                                          </p:stCondLst>
                                        </p:cTn>
                                        <p:tgtEl>
                                          <p:spTgt spid="7">
                                            <p:txEl>
                                              <p:pRg st="2" end="2"/>
                                            </p:txEl>
                                          </p:spTgt>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7">
                                            <p:txEl>
                                              <p:pRg st="3" end="3"/>
                                            </p:txEl>
                                          </p:spTgt>
                                        </p:tgtEl>
                                      </p:cBhvr>
                                    </p:animEffect>
                                    <p:set>
                                      <p:cBhvr>
                                        <p:cTn id="10" dur="1" fill="hold">
                                          <p:stCondLst>
                                            <p:cond delay="499"/>
                                          </p:stCondLst>
                                        </p:cTn>
                                        <p:tgtEl>
                                          <p:spTgt spid="7">
                                            <p:txEl>
                                              <p:pRg st="3" end="3"/>
                                            </p:txEl>
                                          </p:spTgt>
                                        </p:tgtEl>
                                        <p:attrNameLst>
                                          <p:attrName>style.visibility</p:attrName>
                                        </p:attrNameLst>
                                      </p:cBhvr>
                                      <p:to>
                                        <p:strVal val="hidden"/>
                                      </p:to>
                                    </p:set>
                                  </p:childTnLst>
                                </p:cTn>
                              </p:par>
                              <p:par>
                                <p:cTn id="11" presetID="16" presetClass="exit" presetSubtype="21" fill="hold" nodeType="withEffect">
                                  <p:stCondLst>
                                    <p:cond delay="0"/>
                                  </p:stCondLst>
                                  <p:childTnLst>
                                    <p:animEffect transition="out" filter="barn(inVertical)">
                                      <p:cBhvr>
                                        <p:cTn id="12" dur="500"/>
                                        <p:tgtEl>
                                          <p:spTgt spid="7">
                                            <p:txEl>
                                              <p:pRg st="5" end="5"/>
                                            </p:txEl>
                                          </p:spTgt>
                                        </p:tgtEl>
                                      </p:cBhvr>
                                    </p:animEffect>
                                    <p:set>
                                      <p:cBhvr>
                                        <p:cTn id="13" dur="1" fill="hold">
                                          <p:stCondLst>
                                            <p:cond delay="499"/>
                                          </p:stCondLst>
                                        </p:cTn>
                                        <p:tgtEl>
                                          <p:spTgt spid="7">
                                            <p:txEl>
                                              <p:pRg st="5" end="5"/>
                                            </p:txEl>
                                          </p:spTgt>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7">
                                            <p:txEl>
                                              <p:pRg st="6" end="6"/>
                                            </p:txEl>
                                          </p:spTgt>
                                        </p:tgtEl>
                                      </p:cBhvr>
                                    </p:animEffect>
                                    <p:set>
                                      <p:cBhvr>
                                        <p:cTn id="16" dur="1" fill="hold">
                                          <p:stCondLst>
                                            <p:cond delay="499"/>
                                          </p:stCondLst>
                                        </p:cTn>
                                        <p:tgtEl>
                                          <p:spTgt spid="7">
                                            <p:txEl>
                                              <p:pRg st="6" end="6"/>
                                            </p:txEl>
                                          </p:spTgt>
                                        </p:tgtEl>
                                        <p:attrNameLst>
                                          <p:attrName>style.visibility</p:attrName>
                                        </p:attrNameLst>
                                      </p:cBhvr>
                                      <p:to>
                                        <p:strVal val="hidden"/>
                                      </p:to>
                                    </p:set>
                                  </p:childTnLst>
                                </p:cTn>
                              </p:par>
                              <p:par>
                                <p:cTn id="17" presetID="16" presetClass="exit" presetSubtype="21" fill="hold" nodeType="withEffect">
                                  <p:stCondLst>
                                    <p:cond delay="0"/>
                                  </p:stCondLst>
                                  <p:childTnLst>
                                    <p:animEffect transition="out" filter="barn(inVertical)">
                                      <p:cBhvr>
                                        <p:cTn id="18" dur="500"/>
                                        <p:tgtEl>
                                          <p:spTgt spid="7">
                                            <p:txEl>
                                              <p:pRg st="7" end="7"/>
                                            </p:txEl>
                                          </p:spTgt>
                                        </p:tgtEl>
                                      </p:cBhvr>
                                    </p:animEffect>
                                    <p:set>
                                      <p:cBhvr>
                                        <p:cTn id="19" dur="1" fill="hold">
                                          <p:stCondLst>
                                            <p:cond delay="499"/>
                                          </p:stCondLst>
                                        </p:cTn>
                                        <p:tgtEl>
                                          <p:spTgt spid="7">
                                            <p:txEl>
                                              <p:pRg st="7" end="7"/>
                                            </p:txEl>
                                          </p:spTgt>
                                        </p:tgtEl>
                                        <p:attrNameLst>
                                          <p:attrName>style.visibility</p:attrName>
                                        </p:attrNameLst>
                                      </p:cBhvr>
                                      <p:to>
                                        <p:strVal val="hidden"/>
                                      </p:to>
                                    </p:set>
                                  </p:childTnLst>
                                </p:cTn>
                              </p:par>
                              <p:par>
                                <p:cTn id="20" presetID="16" presetClass="exit" presetSubtype="21" fill="hold" nodeType="withEffect">
                                  <p:stCondLst>
                                    <p:cond delay="0"/>
                                  </p:stCondLst>
                                  <p:childTnLst>
                                    <p:animEffect transition="out" filter="barn(inVertical)">
                                      <p:cBhvr>
                                        <p:cTn id="21" dur="500"/>
                                        <p:tgtEl>
                                          <p:spTgt spid="7">
                                            <p:txEl>
                                              <p:pRg st="9" end="9"/>
                                            </p:txEl>
                                          </p:spTgt>
                                        </p:tgtEl>
                                      </p:cBhvr>
                                    </p:animEffect>
                                    <p:set>
                                      <p:cBhvr>
                                        <p:cTn id="22" dur="1" fill="hold">
                                          <p:stCondLst>
                                            <p:cond delay="499"/>
                                          </p:stCondLst>
                                        </p:cTn>
                                        <p:tgtEl>
                                          <p:spTgt spid="7">
                                            <p:txEl>
                                              <p:pRg st="9" end="9"/>
                                            </p:txEl>
                                          </p:spTgt>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7">
                                            <p:txEl>
                                              <p:pRg st="10" end="10"/>
                                            </p:txEl>
                                          </p:spTgt>
                                        </p:tgtEl>
                                      </p:cBhvr>
                                    </p:animEffect>
                                    <p:set>
                                      <p:cBhvr>
                                        <p:cTn id="25" dur="1" fill="hold">
                                          <p:stCondLst>
                                            <p:cond delay="499"/>
                                          </p:stCondLst>
                                        </p:cTn>
                                        <p:tgtEl>
                                          <p:spTgt spid="7">
                                            <p:txEl>
                                              <p:pRg st="10" end="10"/>
                                            </p:txEl>
                                          </p:spTgt>
                                        </p:tgtEl>
                                        <p:attrNameLst>
                                          <p:attrName>style.visibility</p:attrName>
                                        </p:attrNameLst>
                                      </p:cBhvr>
                                      <p:to>
                                        <p:strVal val="hidden"/>
                                      </p:to>
                                    </p:set>
                                  </p:childTnLst>
                                </p:cTn>
                              </p:par>
                              <p:par>
                                <p:cTn id="26" presetID="31" presetClass="exit" presetSubtype="0" fill="hold" nodeType="withEffect">
                                  <p:stCondLst>
                                    <p:cond delay="0"/>
                                  </p:stCondLst>
                                  <p:childTnLst>
                                    <p:anim calcmode="lin" valueType="num">
                                      <p:cBhvr>
                                        <p:cTn id="27" dur="1000"/>
                                        <p:tgtEl>
                                          <p:spTgt spid="10"/>
                                        </p:tgtEl>
                                        <p:attrNameLst>
                                          <p:attrName>ppt_w</p:attrName>
                                        </p:attrNameLst>
                                      </p:cBhvr>
                                      <p:tavLst>
                                        <p:tav tm="0">
                                          <p:val>
                                            <p:strVal val="ppt_w"/>
                                          </p:val>
                                        </p:tav>
                                        <p:tav tm="100000">
                                          <p:val>
                                            <p:fltVal val="0"/>
                                          </p:val>
                                        </p:tav>
                                      </p:tavLst>
                                    </p:anim>
                                    <p:anim calcmode="lin" valueType="num">
                                      <p:cBhvr>
                                        <p:cTn id="28" dur="1000"/>
                                        <p:tgtEl>
                                          <p:spTgt spid="10"/>
                                        </p:tgtEl>
                                        <p:attrNameLst>
                                          <p:attrName>ppt_h</p:attrName>
                                        </p:attrNameLst>
                                      </p:cBhvr>
                                      <p:tavLst>
                                        <p:tav tm="0">
                                          <p:val>
                                            <p:strVal val="ppt_h"/>
                                          </p:val>
                                        </p:tav>
                                        <p:tav tm="100000">
                                          <p:val>
                                            <p:fltVal val="0"/>
                                          </p:val>
                                        </p:tav>
                                      </p:tavLst>
                                    </p:anim>
                                    <p:anim calcmode="lin" valueType="num">
                                      <p:cBhvr>
                                        <p:cTn id="29" dur="1000"/>
                                        <p:tgtEl>
                                          <p:spTgt spid="10"/>
                                        </p:tgtEl>
                                        <p:attrNameLst>
                                          <p:attrName>style.rotation</p:attrName>
                                        </p:attrNameLst>
                                      </p:cBhvr>
                                      <p:tavLst>
                                        <p:tav tm="0">
                                          <p:val>
                                            <p:fltVal val="0"/>
                                          </p:val>
                                        </p:tav>
                                        <p:tav tm="100000">
                                          <p:val>
                                            <p:fltVal val="90"/>
                                          </p:val>
                                        </p:tav>
                                      </p:tavLst>
                                    </p:anim>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11"/>
                                        </p:tgtEl>
                                        <p:attrNameLst>
                                          <p:attrName>ppt_x</p:attrName>
                                        </p:attrNameLst>
                                      </p:cBhvr>
                                      <p:tavLst>
                                        <p:tav tm="0">
                                          <p:val>
                                            <p:strVal val="ppt_x"/>
                                          </p:val>
                                        </p:tav>
                                        <p:tav tm="100000">
                                          <p:val>
                                            <p:strVal val="ppt_x"/>
                                          </p:val>
                                        </p:tav>
                                      </p:tavLst>
                                    </p:anim>
                                    <p:anim calcmode="lin" valueType="num">
                                      <p:cBhvr additive="base">
                                        <p:cTn id="34" dur="500"/>
                                        <p:tgtEl>
                                          <p:spTgt spid="11"/>
                                        </p:tgtEl>
                                        <p:attrNameLst>
                                          <p:attrName>ppt_y</p:attrName>
                                        </p:attrNameLst>
                                      </p:cBhvr>
                                      <p:tavLst>
                                        <p:tav tm="0">
                                          <p:val>
                                            <p:strVal val="ppt_y"/>
                                          </p:val>
                                        </p:tav>
                                        <p:tav tm="100000">
                                          <p:val>
                                            <p:strVal val="0-ppt_h/2"/>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50905"/>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pc="-7" dirty="0">
                <a:latin typeface="Cambria" panose="02040503050406030204" pitchFamily="18" charset="0"/>
                <a:cs typeface="Calibri"/>
              </a:rPr>
              <a:t>Building </a:t>
            </a:r>
            <a:r>
              <a:rPr dirty="0">
                <a:latin typeface="Cambria" panose="02040503050406030204" pitchFamily="18" charset="0"/>
                <a:cs typeface="Calibri"/>
              </a:rPr>
              <a:t>a </a:t>
            </a:r>
            <a:r>
              <a:rPr spc="-13" dirty="0">
                <a:latin typeface="Cambria" panose="02040503050406030204" pitchFamily="18" charset="0"/>
                <a:cs typeface="Calibri"/>
              </a:rPr>
              <a:t>Geopotential </a:t>
            </a:r>
            <a:r>
              <a:rPr spc="-7" dirty="0">
                <a:latin typeface="Cambria" panose="02040503050406030204" pitchFamily="18" charset="0"/>
                <a:cs typeface="Calibri"/>
              </a:rPr>
              <a:t>Field</a:t>
            </a:r>
            <a:r>
              <a:rPr spc="-173" dirty="0">
                <a:latin typeface="Cambria" panose="02040503050406030204" pitchFamily="18" charset="0"/>
                <a:cs typeface="Calibri"/>
              </a:rPr>
              <a:t> </a:t>
            </a:r>
            <a:r>
              <a:rPr dirty="0">
                <a:latin typeface="Cambria" panose="02040503050406030204" pitchFamily="18" charset="0"/>
                <a:cs typeface="Calibri"/>
              </a:rPr>
              <a:t>Model</a:t>
            </a:r>
          </a:p>
        </p:txBody>
      </p:sp>
      <p:sp>
        <p:nvSpPr>
          <p:cNvPr id="4" name="object 4"/>
          <p:cNvSpPr>
            <a:spLocks noChangeAspect="1"/>
          </p:cNvSpPr>
          <p:nvPr/>
        </p:nvSpPr>
        <p:spPr>
          <a:xfrm>
            <a:off x="6517285" y="3002280"/>
            <a:ext cx="2564383" cy="174608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p:cNvSpPr>
          <p:nvPr/>
        </p:nvSpPr>
        <p:spPr>
          <a:xfrm>
            <a:off x="1" y="4002416"/>
            <a:ext cx="3306269" cy="385576"/>
          </a:xfrm>
          <a:prstGeom prst="rect">
            <a:avLst/>
          </a:prstGeom>
        </p:spPr>
        <p:txBody>
          <a:bodyPr vert="horz" wrap="square" lIns="0" tIns="16087" rIns="0" bIns="0" rtlCol="0">
            <a:spAutoFit/>
          </a:bodyPr>
          <a:lstStyle/>
          <a:p>
            <a:pPr marL="16933" algn="ctr">
              <a:spcBef>
                <a:spcPts val="233"/>
              </a:spcBef>
            </a:pPr>
            <a:r>
              <a:rPr sz="2400" spc="-7" dirty="0">
                <a:latin typeface="Cambria" panose="02040503050406030204" pitchFamily="18" charset="0"/>
                <a:cs typeface="Calibri"/>
              </a:rPr>
              <a:t>Airborne</a:t>
            </a:r>
            <a:r>
              <a:rPr sz="2400" spc="87" dirty="0">
                <a:latin typeface="Cambria" panose="02040503050406030204" pitchFamily="18" charset="0"/>
                <a:cs typeface="Calibri"/>
              </a:rPr>
              <a:t> </a:t>
            </a:r>
            <a:r>
              <a:rPr lang="en-US" sz="2400" spc="-13" dirty="0" smtClean="0">
                <a:latin typeface="Cambria" panose="02040503050406030204" pitchFamily="18" charset="0"/>
                <a:cs typeface="Calibri"/>
              </a:rPr>
              <a:t>Observations</a:t>
            </a:r>
            <a:endParaRPr lang="en-US" sz="2400" spc="-13" dirty="0">
              <a:latin typeface="Cambria" panose="02040503050406030204" pitchFamily="18" charset="0"/>
              <a:cs typeface="Calibri"/>
            </a:endParaRPr>
          </a:p>
        </p:txBody>
      </p:sp>
      <p:sp>
        <p:nvSpPr>
          <p:cNvPr id="7" name="object 7"/>
          <p:cNvSpPr txBox="1">
            <a:spLocks/>
          </p:cNvSpPr>
          <p:nvPr/>
        </p:nvSpPr>
        <p:spPr>
          <a:xfrm>
            <a:off x="1" y="6037227"/>
            <a:ext cx="4279322" cy="632651"/>
          </a:xfrm>
          <a:prstGeom prst="rect">
            <a:avLst/>
          </a:prstGeom>
        </p:spPr>
        <p:txBody>
          <a:bodyPr vert="horz" wrap="square" lIns="0" tIns="16933" rIns="0" bIns="0" rtlCol="0">
            <a:spAutoFit/>
          </a:bodyPr>
          <a:lstStyle/>
          <a:p>
            <a:pPr marR="6773" algn="ctr">
              <a:spcBef>
                <a:spcPts val="0"/>
              </a:spcBef>
            </a:pPr>
            <a:r>
              <a:rPr lang="en-US" sz="2000" spc="-7" dirty="0">
                <a:latin typeface="Cambria" panose="02040503050406030204" pitchFamily="18" charset="0"/>
                <a:cs typeface="Calibri"/>
              </a:rPr>
              <a:t>Terrestrial/Surface</a:t>
            </a:r>
            <a:r>
              <a:rPr sz="2000" spc="-7" dirty="0">
                <a:latin typeface="Cambria" panose="02040503050406030204" pitchFamily="18" charset="0"/>
                <a:cs typeface="Calibri"/>
              </a:rPr>
              <a:t> </a:t>
            </a:r>
            <a:r>
              <a:rPr lang="en-US" sz="2000" spc="-13" dirty="0" smtClean="0">
                <a:latin typeface="Cambria" panose="02040503050406030204" pitchFamily="18" charset="0"/>
                <a:cs typeface="Calibri"/>
              </a:rPr>
              <a:t>Observations</a:t>
            </a:r>
            <a:r>
              <a:rPr sz="2000" spc="-13" dirty="0" smtClean="0">
                <a:latin typeface="Cambria" panose="02040503050406030204" pitchFamily="18" charset="0"/>
                <a:cs typeface="Calibri"/>
              </a:rPr>
              <a:t> </a:t>
            </a:r>
            <a:r>
              <a:rPr sz="2000" dirty="0">
                <a:latin typeface="Cambria" panose="02040503050406030204" pitchFamily="18" charset="0"/>
                <a:cs typeface="Calibri"/>
              </a:rPr>
              <a:t>and  </a:t>
            </a:r>
            <a:r>
              <a:rPr sz="2000" spc="-13" dirty="0">
                <a:latin typeface="Cambria" panose="02040503050406030204" pitchFamily="18" charset="0"/>
                <a:cs typeface="Calibri"/>
              </a:rPr>
              <a:t>Predicted </a:t>
            </a:r>
            <a:r>
              <a:rPr sz="2000" spc="-20" dirty="0">
                <a:latin typeface="Cambria" panose="02040503050406030204" pitchFamily="18" charset="0"/>
                <a:cs typeface="Calibri"/>
              </a:rPr>
              <a:t>Gravity </a:t>
            </a:r>
            <a:r>
              <a:rPr sz="2000" spc="-13" dirty="0">
                <a:latin typeface="Cambria" panose="02040503050406030204" pitchFamily="18" charset="0"/>
                <a:cs typeface="Calibri"/>
              </a:rPr>
              <a:t>from</a:t>
            </a:r>
            <a:r>
              <a:rPr sz="2000" spc="-20" dirty="0">
                <a:latin typeface="Cambria" panose="02040503050406030204" pitchFamily="18" charset="0"/>
                <a:cs typeface="Calibri"/>
              </a:rPr>
              <a:t> </a:t>
            </a:r>
            <a:r>
              <a:rPr sz="2000" spc="-33" dirty="0">
                <a:latin typeface="Cambria" panose="02040503050406030204" pitchFamily="18" charset="0"/>
                <a:cs typeface="Calibri"/>
              </a:rPr>
              <a:t>Topography</a:t>
            </a:r>
            <a:endParaRPr sz="2000" dirty="0">
              <a:latin typeface="Cambria" panose="02040503050406030204" pitchFamily="18" charset="0"/>
              <a:cs typeface="Calibri"/>
            </a:endParaRPr>
          </a:p>
        </p:txBody>
      </p:sp>
      <p:sp>
        <p:nvSpPr>
          <p:cNvPr id="8" name="object 8"/>
          <p:cNvSpPr txBox="1">
            <a:spLocks noChangeAspect="1"/>
          </p:cNvSpPr>
          <p:nvPr/>
        </p:nvSpPr>
        <p:spPr>
          <a:xfrm>
            <a:off x="3439209" y="5153141"/>
            <a:ext cx="2704256" cy="754908"/>
          </a:xfrm>
          <a:prstGeom prst="rect">
            <a:avLst/>
          </a:prstGeom>
        </p:spPr>
        <p:txBody>
          <a:bodyPr vert="horz" wrap="square" lIns="0" tIns="16087" rIns="0" bIns="0" rtlCol="0">
            <a:noAutofit/>
          </a:bodyPr>
          <a:lstStyle/>
          <a:p>
            <a:pPr marR="6773" indent="15875" algn="ctr">
              <a:spcBef>
                <a:spcPts val="127"/>
              </a:spcBef>
            </a:pPr>
            <a:r>
              <a:rPr sz="2400" spc="-7" dirty="0">
                <a:latin typeface="Cambria" panose="02040503050406030204" pitchFamily="18" charset="0"/>
                <a:cs typeface="Calibri"/>
              </a:rPr>
              <a:t>Short</a:t>
            </a:r>
            <a:r>
              <a:rPr sz="2400" spc="-60" dirty="0">
                <a:latin typeface="Cambria" panose="02040503050406030204" pitchFamily="18" charset="0"/>
                <a:cs typeface="Calibri"/>
              </a:rPr>
              <a:t> </a:t>
            </a:r>
            <a:r>
              <a:rPr sz="2400" spc="-27" dirty="0" smtClean="0">
                <a:latin typeface="Cambria" panose="02040503050406030204" pitchFamily="18" charset="0"/>
                <a:cs typeface="Calibri"/>
              </a:rPr>
              <a:t>Wavelengths</a:t>
            </a:r>
            <a:r>
              <a:rPr lang="en-US" sz="2400" spc="-27" dirty="0">
                <a:latin typeface="Cambria" panose="02040503050406030204" pitchFamily="18" charset="0"/>
                <a:cs typeface="Calibri"/>
              </a:rPr>
              <a:t> </a:t>
            </a:r>
            <a:r>
              <a:rPr sz="2400" spc="-7" dirty="0" smtClean="0">
                <a:latin typeface="Cambria" panose="02040503050406030204" pitchFamily="18" charset="0"/>
                <a:cs typeface="Calibri"/>
              </a:rPr>
              <a:t>(&lt; </a:t>
            </a:r>
            <a:r>
              <a:rPr sz="2400" spc="-7" dirty="0">
                <a:latin typeface="Cambria" panose="02040503050406030204" pitchFamily="18" charset="0"/>
                <a:cs typeface="Calibri"/>
              </a:rPr>
              <a:t>100</a:t>
            </a:r>
            <a:r>
              <a:rPr sz="2400" spc="-27" dirty="0">
                <a:latin typeface="Cambria" panose="02040503050406030204" pitchFamily="18" charset="0"/>
                <a:cs typeface="Calibri"/>
              </a:rPr>
              <a:t> </a:t>
            </a:r>
            <a:r>
              <a:rPr sz="2400" spc="-7" dirty="0">
                <a:latin typeface="Cambria" panose="02040503050406030204" pitchFamily="18" charset="0"/>
                <a:cs typeface="Calibri"/>
              </a:rPr>
              <a:t>km)</a:t>
            </a:r>
            <a:endParaRPr sz="2400" dirty="0">
              <a:latin typeface="Cambria" panose="02040503050406030204" pitchFamily="18" charset="0"/>
              <a:cs typeface="Calibri"/>
            </a:endParaRPr>
          </a:p>
        </p:txBody>
      </p:sp>
      <p:sp>
        <p:nvSpPr>
          <p:cNvPr id="9" name="object 9"/>
          <p:cNvSpPr>
            <a:spLocks noChangeAspect="1"/>
          </p:cNvSpPr>
          <p:nvPr/>
        </p:nvSpPr>
        <p:spPr>
          <a:xfrm>
            <a:off x="6757337" y="5041396"/>
            <a:ext cx="2162064" cy="1624489"/>
          </a:xfrm>
          <a:prstGeom prst="rect">
            <a:avLst/>
          </a:prstGeom>
          <a:blipFill>
            <a:blip r:embed="rId4" cstate="print"/>
            <a:stretch>
              <a:fillRect/>
            </a:stretch>
          </a:blipFill>
        </p:spPr>
        <p:txBody>
          <a:bodyPr wrap="square" lIns="0" tIns="0" rIns="0" bIns="0" rtlCol="0"/>
          <a:lstStyle/>
          <a:p>
            <a:endParaRPr/>
          </a:p>
        </p:txBody>
      </p:sp>
      <p:sp>
        <p:nvSpPr>
          <p:cNvPr id="10" name="object 10"/>
          <p:cNvSpPr txBox="1">
            <a:spLocks noChangeAspect="1"/>
          </p:cNvSpPr>
          <p:nvPr/>
        </p:nvSpPr>
        <p:spPr>
          <a:xfrm>
            <a:off x="4582144" y="2605945"/>
            <a:ext cx="430107" cy="837772"/>
          </a:xfrm>
          <a:prstGeom prst="rect">
            <a:avLst/>
          </a:prstGeom>
        </p:spPr>
        <p:txBody>
          <a:bodyPr vert="horz" wrap="square" lIns="0" tIns="16933" rIns="0" bIns="0" rtlCol="0">
            <a:noAutofit/>
          </a:bodyPr>
          <a:lstStyle/>
          <a:p>
            <a:pPr marL="16933">
              <a:spcBef>
                <a:spcPts val="133"/>
              </a:spcBef>
            </a:pPr>
            <a:r>
              <a:rPr sz="5333" b="1" dirty="0">
                <a:latin typeface="Arial"/>
                <a:cs typeface="Arial"/>
              </a:rPr>
              <a:t>+</a:t>
            </a:r>
            <a:endParaRPr sz="5333" dirty="0">
              <a:latin typeface="Arial"/>
              <a:cs typeface="Arial"/>
            </a:endParaRPr>
          </a:p>
        </p:txBody>
      </p:sp>
      <p:sp>
        <p:nvSpPr>
          <p:cNvPr id="13" name="object 13"/>
          <p:cNvSpPr>
            <a:spLocks noChangeAspect="1"/>
          </p:cNvSpPr>
          <p:nvPr/>
        </p:nvSpPr>
        <p:spPr>
          <a:xfrm>
            <a:off x="1050511" y="1363112"/>
            <a:ext cx="1047495" cy="786383"/>
          </a:xfrm>
          <a:prstGeom prst="rect">
            <a:avLst/>
          </a:prstGeom>
          <a:blipFill>
            <a:blip r:embed="rId5" cstate="print"/>
            <a:stretch>
              <a:fillRect/>
            </a:stretch>
          </a:blipFill>
        </p:spPr>
        <p:txBody>
          <a:bodyPr wrap="square" lIns="0" tIns="0" rIns="0" bIns="0" rtlCol="0"/>
          <a:lstStyle/>
          <a:p>
            <a:endParaRPr/>
          </a:p>
        </p:txBody>
      </p:sp>
      <p:sp>
        <p:nvSpPr>
          <p:cNvPr id="14" name="object 14"/>
          <p:cNvSpPr>
            <a:spLocks noChangeAspect="1"/>
          </p:cNvSpPr>
          <p:nvPr/>
        </p:nvSpPr>
        <p:spPr>
          <a:xfrm>
            <a:off x="854052" y="3093423"/>
            <a:ext cx="1598167" cy="1198879"/>
          </a:xfrm>
          <a:prstGeom prst="rect">
            <a:avLst/>
          </a:prstGeom>
          <a:blipFill>
            <a:blip r:embed="rId6" cstate="print"/>
            <a:stretch>
              <a:fillRect/>
            </a:stretch>
          </a:blipFill>
        </p:spPr>
        <p:txBody>
          <a:bodyPr wrap="square" lIns="0" tIns="0" rIns="0" bIns="0" rtlCol="0"/>
          <a:lstStyle/>
          <a:p>
            <a:endParaRPr/>
          </a:p>
        </p:txBody>
      </p:sp>
      <p:grpSp>
        <p:nvGrpSpPr>
          <p:cNvPr id="3" name="Group 2"/>
          <p:cNvGrpSpPr/>
          <p:nvPr/>
        </p:nvGrpSpPr>
        <p:grpSpPr>
          <a:xfrm>
            <a:off x="501490" y="5161278"/>
            <a:ext cx="2148041" cy="801997"/>
            <a:chOff x="677340" y="5073353"/>
            <a:chExt cx="2148041" cy="801997"/>
          </a:xfrm>
        </p:grpSpPr>
        <p:sp>
          <p:nvSpPr>
            <p:cNvPr id="15" name="object 15"/>
            <p:cNvSpPr>
              <a:spLocks noChangeAspect="1"/>
            </p:cNvSpPr>
            <p:nvPr/>
          </p:nvSpPr>
          <p:spPr>
            <a:xfrm>
              <a:off x="677340" y="5102175"/>
              <a:ext cx="1031239" cy="773175"/>
            </a:xfrm>
            <a:prstGeom prst="rect">
              <a:avLst/>
            </a:prstGeom>
            <a:blipFill>
              <a:blip r:embed="rId7" cstate="print"/>
              <a:stretch>
                <a:fillRect/>
              </a:stretch>
            </a:blipFill>
          </p:spPr>
          <p:txBody>
            <a:bodyPr wrap="square" lIns="0" tIns="0" rIns="0" bIns="0" rtlCol="0"/>
            <a:lstStyle/>
            <a:p>
              <a:endParaRPr/>
            </a:p>
          </p:txBody>
        </p:sp>
        <p:sp>
          <p:nvSpPr>
            <p:cNvPr id="16" name="object 16"/>
            <p:cNvSpPr>
              <a:spLocks noChangeAspect="1"/>
            </p:cNvSpPr>
            <p:nvPr/>
          </p:nvSpPr>
          <p:spPr>
            <a:xfrm>
              <a:off x="1946541" y="5073353"/>
              <a:ext cx="878840" cy="780287"/>
            </a:xfrm>
            <a:prstGeom prst="rect">
              <a:avLst/>
            </a:prstGeom>
            <a:blipFill>
              <a:blip r:embed="rId8" cstate="print"/>
              <a:stretch>
                <a:fillRect/>
              </a:stretch>
            </a:blipFill>
          </p:spPr>
          <p:txBody>
            <a:bodyPr wrap="square" lIns="0" tIns="0" rIns="0" bIns="0" rtlCol="0"/>
            <a:lstStyle/>
            <a:p>
              <a:endParaRPr/>
            </a:p>
          </p:txBody>
        </p:sp>
      </p:grpSp>
      <p:sp>
        <p:nvSpPr>
          <p:cNvPr id="20" name="object 20"/>
          <p:cNvSpPr txBox="1">
            <a:spLocks noChangeAspect="1"/>
          </p:cNvSpPr>
          <p:nvPr/>
        </p:nvSpPr>
        <p:spPr>
          <a:xfrm>
            <a:off x="3553146" y="1770871"/>
            <a:ext cx="2476382" cy="768586"/>
          </a:xfrm>
          <a:prstGeom prst="rect">
            <a:avLst/>
          </a:prstGeom>
        </p:spPr>
        <p:txBody>
          <a:bodyPr vert="horz" wrap="square" lIns="0" tIns="16933" rIns="0" bIns="0" rtlCol="0">
            <a:noAutofit/>
          </a:bodyPr>
          <a:lstStyle/>
          <a:p>
            <a:pPr marR="6773" indent="15875" algn="ctr">
              <a:spcBef>
                <a:spcPts val="133"/>
              </a:spcBef>
            </a:pPr>
            <a:r>
              <a:rPr sz="2400" spc="-7" dirty="0">
                <a:latin typeface="Cambria" panose="02040503050406030204" pitchFamily="18" charset="0"/>
                <a:cs typeface="Calibri"/>
              </a:rPr>
              <a:t>Long </a:t>
            </a:r>
            <a:r>
              <a:rPr sz="2400" spc="-27" dirty="0" smtClean="0">
                <a:latin typeface="Cambria" panose="02040503050406030204" pitchFamily="18" charset="0"/>
                <a:cs typeface="Calibri"/>
              </a:rPr>
              <a:t>Wavelengths</a:t>
            </a:r>
            <a:r>
              <a:rPr lang="en-US" sz="2400" spc="-27" dirty="0" smtClean="0">
                <a:latin typeface="Cambria" panose="02040503050406030204" pitchFamily="18" charset="0"/>
                <a:cs typeface="Calibri"/>
              </a:rPr>
              <a:t> </a:t>
            </a:r>
            <a:r>
              <a:rPr sz="2400" spc="-7" dirty="0" smtClean="0">
                <a:latin typeface="Cambria" panose="02040503050406030204" pitchFamily="18" charset="0"/>
                <a:cs typeface="Calibri"/>
              </a:rPr>
              <a:t>(&gt; </a:t>
            </a:r>
            <a:r>
              <a:rPr sz="2400" dirty="0">
                <a:latin typeface="Cambria" panose="02040503050406030204" pitchFamily="18" charset="0"/>
                <a:cs typeface="Calibri"/>
              </a:rPr>
              <a:t>250</a:t>
            </a:r>
            <a:r>
              <a:rPr sz="2400" spc="-33" dirty="0">
                <a:latin typeface="Cambria" panose="02040503050406030204" pitchFamily="18" charset="0"/>
                <a:cs typeface="Calibri"/>
              </a:rPr>
              <a:t> </a:t>
            </a:r>
            <a:r>
              <a:rPr sz="2400" spc="-7" dirty="0">
                <a:latin typeface="Cambria" panose="02040503050406030204" pitchFamily="18" charset="0"/>
                <a:cs typeface="Calibri"/>
              </a:rPr>
              <a:t>km)</a:t>
            </a:r>
            <a:endParaRPr sz="2400" dirty="0">
              <a:latin typeface="Cambria" panose="02040503050406030204" pitchFamily="18" charset="0"/>
              <a:cs typeface="Calibri"/>
            </a:endParaRPr>
          </a:p>
        </p:txBody>
      </p:sp>
      <p:sp>
        <p:nvSpPr>
          <p:cNvPr id="21" name="object 21"/>
          <p:cNvSpPr txBox="1">
            <a:spLocks/>
          </p:cNvSpPr>
          <p:nvPr/>
        </p:nvSpPr>
        <p:spPr>
          <a:xfrm>
            <a:off x="1" y="2258593"/>
            <a:ext cx="3148514" cy="694207"/>
          </a:xfrm>
          <a:prstGeom prst="rect">
            <a:avLst/>
          </a:prstGeom>
        </p:spPr>
        <p:txBody>
          <a:bodyPr vert="horz" wrap="square" lIns="0" tIns="16933" rIns="0" bIns="0" rtlCol="0">
            <a:spAutoFit/>
          </a:bodyPr>
          <a:lstStyle/>
          <a:p>
            <a:pPr marL="16933" algn="ctr">
              <a:spcBef>
                <a:spcPts val="133"/>
              </a:spcBef>
            </a:pPr>
            <a:r>
              <a:rPr sz="2200" spc="-7" dirty="0">
                <a:latin typeface="Cambria" panose="02040503050406030204" pitchFamily="18" charset="0"/>
                <a:cs typeface="Calibri"/>
              </a:rPr>
              <a:t>GRACE</a:t>
            </a:r>
            <a:r>
              <a:rPr sz="2200" dirty="0">
                <a:latin typeface="Cambria" panose="02040503050406030204" pitchFamily="18" charset="0"/>
                <a:cs typeface="Calibri"/>
              </a:rPr>
              <a:t>/</a:t>
            </a:r>
            <a:r>
              <a:rPr sz="2200" spc="-7" dirty="0">
                <a:latin typeface="Cambria" panose="02040503050406030204" pitchFamily="18" charset="0"/>
                <a:cs typeface="Calibri"/>
              </a:rPr>
              <a:t>GOCE</a:t>
            </a:r>
            <a:r>
              <a:rPr sz="2200" dirty="0">
                <a:latin typeface="Cambria" panose="02040503050406030204" pitchFamily="18" charset="0"/>
                <a:cs typeface="Calibri"/>
              </a:rPr>
              <a:t>/</a:t>
            </a:r>
            <a:r>
              <a:rPr sz="2200" spc="-13" dirty="0">
                <a:latin typeface="Cambria" panose="02040503050406030204" pitchFamily="18" charset="0"/>
                <a:cs typeface="Calibri"/>
              </a:rPr>
              <a:t>Satellite</a:t>
            </a:r>
            <a:r>
              <a:rPr sz="2200" spc="-40" dirty="0">
                <a:latin typeface="Cambria" panose="02040503050406030204" pitchFamily="18" charset="0"/>
                <a:cs typeface="Calibri"/>
              </a:rPr>
              <a:t> </a:t>
            </a:r>
            <a:r>
              <a:rPr sz="2200" spc="-7" dirty="0">
                <a:latin typeface="Cambria" panose="02040503050406030204" pitchFamily="18" charset="0"/>
                <a:cs typeface="Calibri"/>
              </a:rPr>
              <a:t>Altimetry</a:t>
            </a:r>
            <a:endParaRPr sz="2200" dirty="0">
              <a:latin typeface="Cambria" panose="02040503050406030204" pitchFamily="18" charset="0"/>
              <a:cs typeface="Calibri"/>
            </a:endParaRPr>
          </a:p>
        </p:txBody>
      </p:sp>
      <p:sp>
        <p:nvSpPr>
          <p:cNvPr id="22" name="object 22"/>
          <p:cNvSpPr>
            <a:spLocks noChangeAspect="1"/>
          </p:cNvSpPr>
          <p:nvPr/>
        </p:nvSpPr>
        <p:spPr>
          <a:xfrm>
            <a:off x="6799793" y="1122681"/>
            <a:ext cx="2079344" cy="1804996"/>
          </a:xfrm>
          <a:prstGeom prst="rect">
            <a:avLst/>
          </a:prstGeom>
          <a:blipFill>
            <a:blip r:embed="rId9" cstate="print"/>
            <a:stretch>
              <a:fillRect/>
            </a:stretch>
          </a:blipFill>
        </p:spPr>
        <p:txBody>
          <a:bodyPr wrap="square" lIns="0" tIns="0" rIns="0" bIns="0" rtlCol="0"/>
          <a:lstStyle/>
          <a:p>
            <a:endParaRPr/>
          </a:p>
        </p:txBody>
      </p:sp>
      <p:sp>
        <p:nvSpPr>
          <p:cNvPr id="23" name="object 8"/>
          <p:cNvSpPr txBox="1">
            <a:spLocks noChangeAspect="1"/>
          </p:cNvSpPr>
          <p:nvPr/>
        </p:nvSpPr>
        <p:spPr>
          <a:xfrm>
            <a:off x="3043720" y="3540534"/>
            <a:ext cx="3495235" cy="754908"/>
          </a:xfrm>
          <a:prstGeom prst="rect">
            <a:avLst/>
          </a:prstGeom>
        </p:spPr>
        <p:txBody>
          <a:bodyPr vert="horz" wrap="square" lIns="0" tIns="16087" rIns="0" bIns="0" rtlCol="0">
            <a:noAutofit/>
          </a:bodyPr>
          <a:lstStyle/>
          <a:p>
            <a:pPr marR="6773" algn="ctr">
              <a:spcBef>
                <a:spcPts val="127"/>
              </a:spcBef>
            </a:pPr>
            <a:r>
              <a:rPr lang="en-US" sz="2400" spc="-7" dirty="0">
                <a:latin typeface="Cambria" panose="02040503050406030204" pitchFamily="18" charset="0"/>
                <a:cs typeface="Calibri"/>
              </a:rPr>
              <a:t>Intermediate </a:t>
            </a:r>
            <a:r>
              <a:rPr sz="2400" spc="-27" dirty="0" smtClean="0">
                <a:latin typeface="Cambria" panose="02040503050406030204" pitchFamily="18" charset="0"/>
                <a:cs typeface="Calibri"/>
              </a:rPr>
              <a:t>Wavelengths</a:t>
            </a:r>
            <a:r>
              <a:rPr lang="en-US" sz="2400" spc="-27" dirty="0">
                <a:latin typeface="Cambria" panose="02040503050406030204" pitchFamily="18" charset="0"/>
                <a:cs typeface="Calibri"/>
              </a:rPr>
              <a:t> </a:t>
            </a:r>
            <a:r>
              <a:rPr sz="2400" spc="-7" dirty="0" smtClean="0">
                <a:latin typeface="Cambria" panose="02040503050406030204" pitchFamily="18" charset="0"/>
                <a:cs typeface="Calibri"/>
              </a:rPr>
              <a:t>(</a:t>
            </a:r>
            <a:r>
              <a:rPr lang="en-US" sz="2400" spc="-7" dirty="0">
                <a:latin typeface="Cambria" panose="02040503050406030204" pitchFamily="18" charset="0"/>
                <a:cs typeface="Calibri"/>
              </a:rPr>
              <a:t>20km to 3</a:t>
            </a:r>
            <a:r>
              <a:rPr sz="2400" spc="-7" dirty="0">
                <a:latin typeface="Cambria" panose="02040503050406030204" pitchFamily="18" charset="0"/>
                <a:cs typeface="Calibri"/>
              </a:rPr>
              <a:t>00</a:t>
            </a:r>
            <a:r>
              <a:rPr sz="2400" spc="-27" dirty="0">
                <a:latin typeface="Cambria" panose="02040503050406030204" pitchFamily="18" charset="0"/>
                <a:cs typeface="Calibri"/>
              </a:rPr>
              <a:t> </a:t>
            </a:r>
            <a:r>
              <a:rPr sz="2400" spc="-7" dirty="0">
                <a:latin typeface="Cambria" panose="02040503050406030204" pitchFamily="18" charset="0"/>
                <a:cs typeface="Calibri"/>
              </a:rPr>
              <a:t>km)</a:t>
            </a:r>
            <a:endParaRPr sz="2400" dirty="0">
              <a:latin typeface="Cambria" panose="02040503050406030204" pitchFamily="18" charset="0"/>
              <a:cs typeface="Calibri"/>
            </a:endParaRPr>
          </a:p>
        </p:txBody>
      </p:sp>
      <p:sp>
        <p:nvSpPr>
          <p:cNvPr id="24" name="object 10"/>
          <p:cNvSpPr txBox="1">
            <a:spLocks noChangeAspect="1"/>
          </p:cNvSpPr>
          <p:nvPr/>
        </p:nvSpPr>
        <p:spPr>
          <a:xfrm>
            <a:off x="4582144" y="4364230"/>
            <a:ext cx="430107" cy="837772"/>
          </a:xfrm>
          <a:prstGeom prst="rect">
            <a:avLst/>
          </a:prstGeom>
        </p:spPr>
        <p:txBody>
          <a:bodyPr vert="horz" wrap="square" lIns="0" tIns="16933" rIns="0" bIns="0" rtlCol="0">
            <a:noAutofit/>
          </a:bodyPr>
          <a:lstStyle/>
          <a:p>
            <a:pPr marL="16933">
              <a:spcBef>
                <a:spcPts val="133"/>
              </a:spcBef>
            </a:pPr>
            <a:r>
              <a:rPr sz="5333" b="1" dirty="0">
                <a:latin typeface="Arial"/>
                <a:cs typeface="Arial"/>
              </a:rPr>
              <a:t>+</a:t>
            </a:r>
            <a:endParaRPr sz="5333" dirty="0">
              <a:latin typeface="Arial"/>
              <a:cs typeface="Arial"/>
            </a:endParaRPr>
          </a:p>
        </p:txBody>
      </p:sp>
    </p:spTree>
    <p:extLst>
      <p:ext uri="{BB962C8B-B14F-4D97-AF65-F5344CB8AC3E}">
        <p14:creationId xmlns:p14="http://schemas.microsoft.com/office/powerpoint/2010/main" val="56259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19673"/>
            <a:ext cx="9152150" cy="5148084"/>
          </a:xfrm>
        </p:spPr>
      </p:pic>
      <p:sp>
        <p:nvSpPr>
          <p:cNvPr id="3" name="Title 2"/>
          <p:cNvSpPr>
            <a:spLocks noGrp="1"/>
          </p:cNvSpPr>
          <p:nvPr>
            <p:ph type="title"/>
          </p:nvPr>
        </p:nvSpPr>
        <p:spPr>
          <a:xfrm>
            <a:off x="0" y="101407"/>
            <a:ext cx="9265920" cy="1143000"/>
          </a:xfrm>
        </p:spPr>
        <p:txBody>
          <a:bodyPr/>
          <a:lstStyle/>
          <a:p>
            <a:r>
              <a:rPr lang="en-US" dirty="0" smtClean="0">
                <a:latin typeface="Cambria" panose="02040503050406030204" pitchFamily="18" charset="0"/>
                <a:ea typeface="Cambria" panose="02040503050406030204" pitchFamily="18" charset="0"/>
              </a:rPr>
              <a:t>GRACE – </a:t>
            </a:r>
            <a:r>
              <a:rPr lang="en-US" sz="3200" dirty="0" smtClean="0">
                <a:latin typeface="Cambria" panose="02040503050406030204" pitchFamily="18" charset="0"/>
                <a:ea typeface="Cambria" panose="02040503050406030204" pitchFamily="18" charset="0"/>
              </a:rPr>
              <a:t>satellite observations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5588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25" y="949890"/>
            <a:ext cx="9160825" cy="6011791"/>
          </a:xfrm>
        </p:spPr>
      </p:pic>
      <p:sp>
        <p:nvSpPr>
          <p:cNvPr id="3" name="Title 2"/>
          <p:cNvSpPr>
            <a:spLocks noGrp="1"/>
          </p:cNvSpPr>
          <p:nvPr>
            <p:ph type="title"/>
          </p:nvPr>
        </p:nvSpPr>
        <p:spPr>
          <a:xfrm>
            <a:off x="457200" y="35739"/>
            <a:ext cx="8229600" cy="1143000"/>
          </a:xfrm>
        </p:spPr>
        <p:txBody>
          <a:bodyPr/>
          <a:lstStyle/>
          <a:p>
            <a:r>
              <a:rPr lang="en-US" dirty="0" smtClean="0">
                <a:latin typeface="Cambria" panose="02040503050406030204" pitchFamily="18" charset="0"/>
                <a:ea typeface="Cambria" panose="02040503050406030204" pitchFamily="18" charset="0"/>
              </a:rPr>
              <a:t>GRAV-D – </a:t>
            </a:r>
            <a:r>
              <a:rPr lang="en-US" sz="3200" dirty="0">
                <a:latin typeface="Cambria" panose="02040503050406030204" pitchFamily="18" charset="0"/>
                <a:ea typeface="Cambria" panose="02040503050406030204" pitchFamily="18" charset="0"/>
              </a:rPr>
              <a:t>airborne relative </a:t>
            </a:r>
            <a:r>
              <a:rPr lang="en-US" sz="3200" dirty="0" smtClean="0">
                <a:latin typeface="Cambria" panose="02040503050406030204" pitchFamily="18" charset="0"/>
                <a:ea typeface="Cambria" panose="02040503050406030204" pitchFamily="18" charset="0"/>
              </a:rPr>
              <a:t>observations</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65801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586" y="1168835"/>
            <a:ext cx="8588828" cy="5560930"/>
          </a:xfrm>
        </p:spPr>
      </p:pic>
      <p:sp>
        <p:nvSpPr>
          <p:cNvPr id="5" name="Title 2"/>
          <p:cNvSpPr>
            <a:spLocks noGrp="1"/>
          </p:cNvSpPr>
          <p:nvPr>
            <p:ph type="title"/>
          </p:nvPr>
        </p:nvSpPr>
        <p:spPr>
          <a:xfrm>
            <a:off x="0" y="274638"/>
            <a:ext cx="9144000" cy="1143000"/>
          </a:xfrm>
        </p:spPr>
        <p:txBody>
          <a:bodyPr/>
          <a:lstStyle/>
          <a:p>
            <a:r>
              <a:rPr lang="en-US" dirty="0" smtClean="0">
                <a:latin typeface="Cambria" panose="02040503050406030204" pitchFamily="18" charset="0"/>
                <a:ea typeface="Cambria" panose="02040503050406030204" pitchFamily="18" charset="0"/>
              </a:rPr>
              <a:t>Relative Gravimeter – terrestrial obs.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6822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1535" y="1168835"/>
            <a:ext cx="5560930" cy="5560930"/>
          </a:xfrm>
        </p:spPr>
      </p:pic>
      <p:sp>
        <p:nvSpPr>
          <p:cNvPr id="5" name="Title 2"/>
          <p:cNvSpPr>
            <a:spLocks noGrp="1"/>
          </p:cNvSpPr>
          <p:nvPr>
            <p:ph type="title"/>
          </p:nvPr>
        </p:nvSpPr>
        <p:spPr>
          <a:xfrm>
            <a:off x="0" y="274638"/>
            <a:ext cx="9144000" cy="1143000"/>
          </a:xfrm>
        </p:spPr>
        <p:txBody>
          <a:bodyPr/>
          <a:lstStyle/>
          <a:p>
            <a:r>
              <a:rPr lang="en-US" dirty="0" smtClean="0">
                <a:latin typeface="Cambria" panose="02040503050406030204" pitchFamily="18" charset="0"/>
                <a:ea typeface="Cambria" panose="02040503050406030204" pitchFamily="18" charset="0"/>
              </a:rPr>
              <a:t>Absolute Gravimeter – terrestrial obs.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038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936" y="1206886"/>
            <a:ext cx="7560128" cy="5651114"/>
          </a:xfrm>
        </p:spPr>
      </p:pic>
      <p:sp>
        <p:nvSpPr>
          <p:cNvPr id="3" name="Title 2"/>
          <p:cNvSpPr>
            <a:spLocks noGrp="1"/>
          </p:cNvSpPr>
          <p:nvPr>
            <p:ph type="title"/>
          </p:nvPr>
        </p:nvSpPr>
        <p:spPr>
          <a:xfrm>
            <a:off x="0" y="274638"/>
            <a:ext cx="9144000" cy="1143000"/>
          </a:xfrm>
        </p:spPr>
        <p:txBody>
          <a:bodyPr/>
          <a:lstStyle/>
          <a:p>
            <a:r>
              <a:rPr lang="en-US" sz="3600" dirty="0" smtClean="0">
                <a:latin typeface="Cambria" panose="02040503050406030204" pitchFamily="18" charset="0"/>
                <a:ea typeface="Cambria" panose="02040503050406030204" pitchFamily="18" charset="0"/>
              </a:rPr>
              <a:t>Terrestrial Gravimeters - Absolute </a:t>
            </a:r>
            <a:r>
              <a:rPr lang="en-US" sz="3600" dirty="0">
                <a:latin typeface="Cambria" panose="02040503050406030204" pitchFamily="18" charset="0"/>
                <a:ea typeface="Cambria" panose="02040503050406030204" pitchFamily="18" charset="0"/>
              </a:rPr>
              <a:t>&amp;</a:t>
            </a:r>
            <a:r>
              <a:rPr lang="en-US" sz="3600" dirty="0" smtClean="0">
                <a:latin typeface="Cambria" panose="02040503050406030204" pitchFamily="18" charset="0"/>
                <a:ea typeface="Cambria" panose="02040503050406030204" pitchFamily="18" charset="0"/>
              </a:rPr>
              <a:t> Relative</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0645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22616"/>
            <a:ext cx="9144000" cy="5535385"/>
          </a:xfrm>
        </p:spPr>
        <p:txBody>
          <a:bodyPr/>
          <a:lstStyle/>
          <a:p>
            <a:pPr marL="365760">
              <a:spcBef>
                <a:spcPts val="0"/>
              </a:spcBef>
            </a:pPr>
            <a:r>
              <a:rPr lang="en-US" sz="3600" spc="-7" dirty="0">
                <a:uFill>
                  <a:solidFill>
                    <a:srgbClr val="000000"/>
                  </a:solidFill>
                </a:uFill>
                <a:latin typeface="Cambria" panose="02040503050406030204" pitchFamily="18" charset="0"/>
                <a:cs typeface="Calibri"/>
              </a:rPr>
              <a:t>G</a:t>
            </a:r>
            <a:r>
              <a:rPr lang="en-US" sz="3600" spc="-7" dirty="0" smtClean="0">
                <a:uFill>
                  <a:solidFill>
                    <a:srgbClr val="000000"/>
                  </a:solidFill>
                </a:uFill>
                <a:latin typeface="Cambria" panose="02040503050406030204" pitchFamily="18" charset="0"/>
                <a:cs typeface="Calibri"/>
              </a:rPr>
              <a:t>lobal</a:t>
            </a:r>
            <a:r>
              <a:rPr lang="en-US" sz="3600" b="1" spc="-7" dirty="0" smtClean="0">
                <a:latin typeface="Cambria" panose="02040503050406030204" pitchFamily="18" charset="0"/>
                <a:cs typeface="Calibri"/>
              </a:rPr>
              <a:t> </a:t>
            </a:r>
            <a:r>
              <a:rPr lang="en-US" sz="3600" spc="-7" dirty="0">
                <a:latin typeface="Cambria" panose="02040503050406030204" pitchFamily="18" charset="0"/>
                <a:cs typeface="Calibri"/>
              </a:rPr>
              <a:t>M</a:t>
            </a:r>
            <a:r>
              <a:rPr lang="en-US" sz="3600" spc="-7" dirty="0" smtClean="0">
                <a:latin typeface="Cambria" panose="02040503050406030204" pitchFamily="18" charset="0"/>
                <a:cs typeface="Calibri"/>
              </a:rPr>
              <a:t>odel</a:t>
            </a:r>
            <a:r>
              <a:rPr lang="en-US" sz="3600" spc="-67" dirty="0" smtClean="0">
                <a:latin typeface="Cambria" panose="02040503050406030204" pitchFamily="18" charset="0"/>
                <a:cs typeface="Calibri"/>
              </a:rPr>
              <a:t> </a:t>
            </a:r>
            <a:r>
              <a:rPr lang="en-US" sz="3600" spc="-67" dirty="0">
                <a:latin typeface="Cambria" panose="02040503050406030204" pitchFamily="18" charset="0"/>
                <a:cs typeface="Calibri"/>
              </a:rPr>
              <a:t>of the </a:t>
            </a:r>
            <a:r>
              <a:rPr lang="en-US" sz="3600" spc="-13" dirty="0">
                <a:latin typeface="Cambria" panose="02040503050406030204" pitchFamily="18" charset="0"/>
                <a:cs typeface="Calibri"/>
              </a:rPr>
              <a:t>geopotential field</a:t>
            </a:r>
            <a:endParaRPr lang="en-US" sz="3600" spc="-67" dirty="0">
              <a:latin typeface="Cambria" panose="02040503050406030204" pitchFamily="18" charset="0"/>
              <a:cs typeface="Calibri"/>
            </a:endParaRPr>
          </a:p>
          <a:p>
            <a:pPr marL="765810" lvl="1">
              <a:spcBef>
                <a:spcPts val="0"/>
              </a:spcBef>
              <a:spcAft>
                <a:spcPts val="1200"/>
              </a:spcAft>
            </a:pPr>
            <a:r>
              <a:rPr lang="en-US" sz="3600" b="1" dirty="0" smtClean="0">
                <a:latin typeface="Cambria" panose="02040503050406030204" pitchFamily="18" charset="0"/>
                <a:cs typeface="Calibri"/>
              </a:rPr>
              <a:t>GM2022</a:t>
            </a:r>
            <a:endParaRPr lang="en-US" sz="3600" dirty="0" smtClean="0">
              <a:latin typeface="Cambria" panose="02040503050406030204" pitchFamily="18" charset="0"/>
              <a:cs typeface="Calibri"/>
            </a:endParaRPr>
          </a:p>
          <a:p>
            <a:pPr marL="365760">
              <a:spcBef>
                <a:spcPts val="0"/>
              </a:spcBef>
              <a:tabLst>
                <a:tab pos="473275" algn="l"/>
                <a:tab pos="474121" algn="l"/>
              </a:tabLst>
            </a:pPr>
            <a:r>
              <a:rPr lang="en-US" sz="3600" spc="-13" dirty="0">
                <a:latin typeface="Cambria" panose="02040503050406030204" pitchFamily="18" charset="0"/>
                <a:cs typeface="Calibri"/>
              </a:rPr>
              <a:t>G</a:t>
            </a:r>
            <a:r>
              <a:rPr lang="en-US" sz="3600" spc="-13" dirty="0" smtClean="0">
                <a:latin typeface="Cambria" panose="02040503050406030204" pitchFamily="18" charset="0"/>
                <a:cs typeface="Calibri"/>
              </a:rPr>
              <a:t>eoid </a:t>
            </a:r>
            <a:r>
              <a:rPr lang="en-US" sz="3600" spc="-13" dirty="0">
                <a:latin typeface="Cambria" panose="02040503050406030204" pitchFamily="18" charset="0"/>
                <a:cs typeface="Calibri"/>
              </a:rPr>
              <a:t>undulation models by region</a:t>
            </a:r>
          </a:p>
          <a:p>
            <a:pPr marL="765810" lvl="1">
              <a:spcBef>
                <a:spcPts val="0"/>
              </a:spcBef>
              <a:spcAft>
                <a:spcPts val="1200"/>
              </a:spcAft>
              <a:tabLst>
                <a:tab pos="473275" algn="l"/>
                <a:tab pos="474121" algn="l"/>
              </a:tabLst>
            </a:pPr>
            <a:r>
              <a:rPr lang="en-US" sz="3600" b="1" spc="-7" dirty="0">
                <a:latin typeface="Cambria" panose="02040503050406030204" pitchFamily="18" charset="0"/>
                <a:cs typeface="Calibri"/>
              </a:rPr>
              <a:t>GEOID2022</a:t>
            </a:r>
            <a:r>
              <a:rPr lang="en-US" sz="3600" spc="-7" dirty="0">
                <a:latin typeface="Cambria" panose="02040503050406030204" pitchFamily="18" charset="0"/>
                <a:cs typeface="Calibri"/>
              </a:rPr>
              <a:t> aka “</a:t>
            </a:r>
            <a:r>
              <a:rPr lang="en-US" sz="3600" dirty="0">
                <a:latin typeface="Cambria" panose="02040503050406030204" pitchFamily="18" charset="0"/>
                <a:cs typeface="Calibri"/>
              </a:rPr>
              <a:t>0</a:t>
            </a:r>
            <a:r>
              <a:rPr lang="en-US" sz="3600" spc="33" dirty="0">
                <a:latin typeface="Cambria" panose="02040503050406030204" pitchFamily="18" charset="0"/>
                <a:cs typeface="Calibri"/>
              </a:rPr>
              <a:t> </a:t>
            </a:r>
            <a:r>
              <a:rPr lang="en-US" sz="3600" spc="-60" dirty="0">
                <a:latin typeface="Cambria" panose="02040503050406030204" pitchFamily="18" charset="0"/>
                <a:cs typeface="Calibri"/>
              </a:rPr>
              <a:t>elevation”</a:t>
            </a:r>
            <a:endParaRPr lang="en-US" sz="3600" dirty="0">
              <a:latin typeface="Cambria" panose="02040503050406030204" pitchFamily="18" charset="0"/>
              <a:cs typeface="Calibri"/>
            </a:endParaRPr>
          </a:p>
          <a:p>
            <a:pPr marL="365760">
              <a:spcBef>
                <a:spcPts val="0"/>
              </a:spcBef>
              <a:tabLst>
                <a:tab pos="473275" algn="l"/>
                <a:tab pos="474121" algn="l"/>
              </a:tabLst>
            </a:pPr>
            <a:r>
              <a:rPr lang="en-US" sz="3600" spc="-13" dirty="0">
                <a:latin typeface="Cambria" panose="02040503050406030204" pitchFamily="18" charset="0"/>
                <a:cs typeface="Calibri"/>
              </a:rPr>
              <a:t>D</a:t>
            </a:r>
            <a:r>
              <a:rPr lang="en-US" sz="3600" spc="-13" dirty="0" smtClean="0">
                <a:latin typeface="Cambria" panose="02040503050406030204" pitchFamily="18" charset="0"/>
                <a:cs typeface="Calibri"/>
              </a:rPr>
              <a:t>eflection </a:t>
            </a:r>
            <a:r>
              <a:rPr lang="en-US" sz="3600" spc="-7" dirty="0">
                <a:latin typeface="Cambria" panose="02040503050406030204" pitchFamily="18" charset="0"/>
                <a:cs typeface="Calibri"/>
              </a:rPr>
              <a:t>of the </a:t>
            </a:r>
            <a:r>
              <a:rPr lang="en-US" sz="3600" spc="-13" dirty="0">
                <a:latin typeface="Cambria" panose="02040503050406030204" pitchFamily="18" charset="0"/>
                <a:cs typeface="Calibri"/>
              </a:rPr>
              <a:t>V</a:t>
            </a:r>
            <a:r>
              <a:rPr lang="en-US" sz="3600" spc="-13" dirty="0" smtClean="0">
                <a:latin typeface="Cambria" panose="02040503050406030204" pitchFamily="18" charset="0"/>
                <a:cs typeface="Calibri"/>
              </a:rPr>
              <a:t>ertical </a:t>
            </a:r>
            <a:r>
              <a:rPr lang="en-US" sz="3600" spc="-13" dirty="0">
                <a:latin typeface="Cambria" panose="02040503050406030204" pitchFamily="18" charset="0"/>
                <a:cs typeface="Calibri"/>
              </a:rPr>
              <a:t>(</a:t>
            </a:r>
            <a:r>
              <a:rPr lang="en-US" sz="3600" spc="-13" dirty="0" err="1">
                <a:latin typeface="Cambria" panose="02040503050406030204" pitchFamily="18" charset="0"/>
                <a:cs typeface="Calibri"/>
              </a:rPr>
              <a:t>DoV</a:t>
            </a:r>
            <a:r>
              <a:rPr lang="en-US" sz="3600" spc="-13" dirty="0">
                <a:latin typeface="Cambria" panose="02040503050406030204" pitchFamily="18" charset="0"/>
                <a:cs typeface="Calibri"/>
              </a:rPr>
              <a:t>) models by region</a:t>
            </a:r>
            <a:endParaRPr lang="en-US" sz="3600" spc="-20" dirty="0">
              <a:latin typeface="Cambria" panose="02040503050406030204" pitchFamily="18" charset="0"/>
              <a:cs typeface="Calibri"/>
            </a:endParaRPr>
          </a:p>
          <a:p>
            <a:pPr marL="765810" lvl="1">
              <a:spcBef>
                <a:spcPts val="0"/>
              </a:spcBef>
              <a:spcAft>
                <a:spcPts val="1200"/>
              </a:spcAft>
              <a:tabLst>
                <a:tab pos="473275" algn="l"/>
                <a:tab pos="474121" algn="l"/>
              </a:tabLst>
            </a:pPr>
            <a:r>
              <a:rPr lang="en-US" sz="3600" b="1" spc="-7" dirty="0">
                <a:latin typeface="Cambria" panose="02040503050406030204" pitchFamily="18" charset="0"/>
                <a:cs typeface="Calibri"/>
              </a:rPr>
              <a:t>DEFLEC2022</a:t>
            </a:r>
            <a:endParaRPr lang="en-US" sz="3600" dirty="0">
              <a:latin typeface="Cambria" panose="02040503050406030204" pitchFamily="18" charset="0"/>
              <a:cs typeface="Calibri"/>
            </a:endParaRPr>
          </a:p>
          <a:p>
            <a:pPr marL="365760">
              <a:spcBef>
                <a:spcPts val="0"/>
              </a:spcBef>
              <a:tabLst>
                <a:tab pos="473275" algn="l"/>
                <a:tab pos="474121" algn="l"/>
              </a:tabLst>
            </a:pPr>
            <a:r>
              <a:rPr lang="en-US" sz="3600" spc="-27" dirty="0">
                <a:latin typeface="Cambria" panose="02040503050406030204" pitchFamily="18" charset="0"/>
                <a:cs typeface="Calibri"/>
              </a:rPr>
              <a:t>S</a:t>
            </a:r>
            <a:r>
              <a:rPr lang="en-US" sz="3600" spc="-27" dirty="0" smtClean="0">
                <a:latin typeface="Cambria" panose="02040503050406030204" pitchFamily="18" charset="0"/>
                <a:cs typeface="Calibri"/>
              </a:rPr>
              <a:t>urface </a:t>
            </a:r>
            <a:r>
              <a:rPr lang="en-US" sz="3600" spc="-27" dirty="0">
                <a:latin typeface="Cambria" panose="02040503050406030204" pitchFamily="18" charset="0"/>
                <a:cs typeface="Calibri"/>
              </a:rPr>
              <a:t>G</a:t>
            </a:r>
            <a:r>
              <a:rPr lang="en-US" sz="3600" spc="-27" dirty="0" smtClean="0">
                <a:latin typeface="Cambria" panose="02040503050406030204" pitchFamily="18" charset="0"/>
                <a:cs typeface="Calibri"/>
              </a:rPr>
              <a:t>ravity </a:t>
            </a:r>
            <a:r>
              <a:rPr lang="en-US" sz="3600" spc="-7" dirty="0">
                <a:latin typeface="Cambria" panose="02040503050406030204" pitchFamily="18" charset="0"/>
                <a:cs typeface="Calibri"/>
              </a:rPr>
              <a:t>models by region</a:t>
            </a:r>
            <a:endParaRPr lang="en-US" sz="3600" spc="-33" dirty="0">
              <a:latin typeface="Cambria" panose="02040503050406030204" pitchFamily="18" charset="0"/>
              <a:cs typeface="Calibri"/>
            </a:endParaRPr>
          </a:p>
          <a:p>
            <a:pPr marL="765810" lvl="1">
              <a:spcBef>
                <a:spcPts val="0"/>
              </a:spcBef>
              <a:tabLst>
                <a:tab pos="473275" algn="l"/>
                <a:tab pos="474121" algn="l"/>
              </a:tabLst>
            </a:pPr>
            <a:r>
              <a:rPr lang="en-US" sz="3600" b="1" spc="-20" dirty="0" smtClean="0">
                <a:latin typeface="Cambria" panose="02040503050406030204" pitchFamily="18" charset="0"/>
                <a:cs typeface="Calibri"/>
              </a:rPr>
              <a:t>GRAV2022</a:t>
            </a:r>
            <a:endParaRPr lang="en-US" sz="3600" b="1" spc="-20" dirty="0">
              <a:latin typeface="Cambria" panose="02040503050406030204" pitchFamily="18" charset="0"/>
              <a:cs typeface="Calibri"/>
            </a:endParaRPr>
          </a:p>
        </p:txBody>
      </p:sp>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Individual Components of NAPGD2022</a:t>
            </a:r>
          </a:p>
        </p:txBody>
      </p:sp>
    </p:spTree>
    <p:extLst>
      <p:ext uri="{BB962C8B-B14F-4D97-AF65-F5344CB8AC3E}">
        <p14:creationId xmlns:p14="http://schemas.microsoft.com/office/powerpoint/2010/main" val="209618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50" t="6910" r="3334" b="5784"/>
          <a:stretch/>
        </p:blipFill>
        <p:spPr>
          <a:xfrm>
            <a:off x="0" y="533399"/>
            <a:ext cx="9144000" cy="5756603"/>
          </a:xfrm>
          <a:prstGeom prst="rect">
            <a:avLst/>
          </a:prstGeom>
        </p:spPr>
      </p:pic>
    </p:spTree>
    <p:extLst>
      <p:ext uri="{BB962C8B-B14F-4D97-AF65-F5344CB8AC3E}">
        <p14:creationId xmlns:p14="http://schemas.microsoft.com/office/powerpoint/2010/main" val="4109816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82296"/>
            <a:ext cx="8925791" cy="1143000"/>
          </a:xfrm>
        </p:spPr>
        <p:txBody>
          <a:bodyPr/>
          <a:lstStyle/>
          <a:p>
            <a:r>
              <a:rPr lang="en-US" altLang="en-US" sz="4800" b="1" dirty="0" smtClean="0">
                <a:latin typeface="Cambria" panose="02040503050406030204" pitchFamily="18" charset="0"/>
                <a:ea typeface="Tahoma" panose="020B0604030504040204" pitchFamily="34" charset="0"/>
                <a:cs typeface="Tahoma" panose="020B0604030504040204" pitchFamily="34" charset="0"/>
              </a:rPr>
              <a:t>NSRS … do I have to use it?</a:t>
            </a:r>
            <a:endParaRPr lang="en-US" sz="4800" dirty="0"/>
          </a:p>
        </p:txBody>
      </p:sp>
      <p:sp>
        <p:nvSpPr>
          <p:cNvPr id="4" name="Content Placeholder 3"/>
          <p:cNvSpPr>
            <a:spLocks noGrp="1"/>
          </p:cNvSpPr>
          <p:nvPr>
            <p:ph idx="1"/>
          </p:nvPr>
        </p:nvSpPr>
        <p:spPr>
          <a:xfrm>
            <a:off x="114301" y="1069848"/>
            <a:ext cx="8925791" cy="5249829"/>
          </a:xfrm>
        </p:spPr>
        <p:txBody>
          <a:bodyPr/>
          <a:lstStyle/>
          <a:p>
            <a:pPr marL="0" indent="0">
              <a:spcAft>
                <a:spcPts val="600"/>
              </a:spcAft>
              <a:buNone/>
              <a:defRPr/>
            </a:pPr>
            <a:r>
              <a:rPr lang="en-US" sz="4000" dirty="0" smtClean="0">
                <a:latin typeface="Cambria" panose="02040503050406030204" pitchFamily="18" charset="0"/>
              </a:rPr>
              <a:t>Aside from OMB A-16, there are:</a:t>
            </a:r>
          </a:p>
          <a:p>
            <a:pPr lvl="1">
              <a:spcBef>
                <a:spcPts val="1200"/>
              </a:spcBef>
              <a:spcAft>
                <a:spcPts val="1200"/>
              </a:spcAft>
              <a:defRPr/>
            </a:pPr>
            <a:r>
              <a:rPr lang="en-US" b="1" dirty="0" smtClean="0">
                <a:latin typeface="Cambria" panose="02040503050406030204" pitchFamily="18" charset="0"/>
              </a:rPr>
              <a:t>ER </a:t>
            </a:r>
            <a:r>
              <a:rPr lang="en-US" b="1" dirty="0">
                <a:latin typeface="Cambria" panose="02040503050406030204" pitchFamily="18" charset="0"/>
              </a:rPr>
              <a:t>1110-2-8160 </a:t>
            </a:r>
            <a:r>
              <a:rPr lang="en-US" dirty="0">
                <a:latin typeface="Cambria" panose="02040503050406030204" pitchFamily="18" charset="0"/>
              </a:rPr>
              <a:t>- </a:t>
            </a:r>
            <a:r>
              <a:rPr lang="en-US" dirty="0" smtClean="0">
                <a:latin typeface="Cambria" panose="02040503050406030204" pitchFamily="18" charset="0"/>
              </a:rPr>
              <a:t>Policies for Referencing Project Elevation Grades to Nationwide Vertical </a:t>
            </a:r>
            <a:r>
              <a:rPr lang="en-US" dirty="0" err="1" smtClean="0">
                <a:latin typeface="Cambria" panose="02040503050406030204" pitchFamily="18" charset="0"/>
              </a:rPr>
              <a:t>Datums</a:t>
            </a:r>
            <a:endParaRPr lang="en-US" dirty="0" smtClean="0">
              <a:latin typeface="Cambria" panose="02040503050406030204" pitchFamily="18" charset="0"/>
            </a:endParaRPr>
          </a:p>
          <a:p>
            <a:pPr lvl="1">
              <a:spcBef>
                <a:spcPts val="1200"/>
              </a:spcBef>
              <a:spcAft>
                <a:spcPts val="1200"/>
              </a:spcAft>
              <a:defRPr/>
            </a:pPr>
            <a:r>
              <a:rPr lang="en-US" b="1" dirty="0" smtClean="0">
                <a:latin typeface="Cambria" panose="02040503050406030204" pitchFamily="18" charset="0"/>
              </a:rPr>
              <a:t>EM 1110-2-6056 </a:t>
            </a:r>
            <a:r>
              <a:rPr lang="en-US" dirty="0">
                <a:latin typeface="Cambria" panose="02040503050406030204" pitchFamily="18" charset="0"/>
              </a:rPr>
              <a:t>- Standards and Procedures for Referencing Project Elevation Grades to Nationwide Vertical </a:t>
            </a:r>
            <a:r>
              <a:rPr lang="en-US" dirty="0" err="1" smtClean="0">
                <a:latin typeface="Cambria" panose="02040503050406030204" pitchFamily="18" charset="0"/>
              </a:rPr>
              <a:t>Datums</a:t>
            </a:r>
            <a:endParaRPr lang="en-US" dirty="0">
              <a:latin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111" y="3976157"/>
            <a:ext cx="2129420" cy="2755719"/>
          </a:xfrm>
          <a:prstGeom prst="rect">
            <a:avLst/>
          </a:prstGeom>
          <a:ln w="2540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930" y="3976156"/>
            <a:ext cx="2129419" cy="2755719"/>
          </a:xfrm>
          <a:prstGeom prst="rect">
            <a:avLst/>
          </a:prstGeom>
          <a:ln w="25400">
            <a:solidFill>
              <a:schemeClr val="tx1"/>
            </a:solidFill>
          </a:ln>
        </p:spPr>
      </p:pic>
    </p:spTree>
    <p:extLst>
      <p:ext uri="{BB962C8B-B14F-4D97-AF65-F5344CB8AC3E}">
        <p14:creationId xmlns:p14="http://schemas.microsoft.com/office/powerpoint/2010/main" val="798850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57300"/>
            <a:ext cx="9162419" cy="5048250"/>
          </a:xfrm>
        </p:spPr>
      </p:pic>
      <p:sp>
        <p:nvSpPr>
          <p:cNvPr id="3" name="Title 2"/>
          <p:cNvSpPr>
            <a:spLocks noGrp="1"/>
          </p:cNvSpPr>
          <p:nvPr>
            <p:ph type="title"/>
          </p:nvPr>
        </p:nvSpPr>
        <p:spPr>
          <a:xfrm>
            <a:off x="457200" y="106689"/>
            <a:ext cx="8229600" cy="1143000"/>
          </a:xfrm>
        </p:spPr>
        <p:txBody>
          <a:bodyPr/>
          <a:lstStyle/>
          <a:p>
            <a:r>
              <a:rPr lang="en-US" dirty="0" smtClean="0">
                <a:latin typeface="Cambria" panose="02040503050406030204" pitchFamily="18" charset="0"/>
                <a:ea typeface="Cambria" panose="02040503050406030204" pitchFamily="18" charset="0"/>
              </a:rPr>
              <a:t>Sea Level Change and the Geoid</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5326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38250"/>
            <a:ext cx="9137415" cy="5029200"/>
          </a:xfrm>
        </p:spPr>
      </p:pic>
      <p:sp>
        <p:nvSpPr>
          <p:cNvPr id="3" name="Title 2"/>
          <p:cNvSpPr>
            <a:spLocks noGrp="1"/>
          </p:cNvSpPr>
          <p:nvPr>
            <p:ph type="title"/>
          </p:nvPr>
        </p:nvSpPr>
        <p:spPr>
          <a:xfrm>
            <a:off x="457200" y="106689"/>
            <a:ext cx="8229600" cy="1143000"/>
          </a:xfrm>
        </p:spPr>
        <p:txBody>
          <a:bodyPr/>
          <a:lstStyle/>
          <a:p>
            <a:r>
              <a:rPr lang="en-US" dirty="0" smtClean="0">
                <a:latin typeface="Cambria" panose="02040503050406030204" pitchFamily="18" charset="0"/>
                <a:ea typeface="Cambria" panose="02040503050406030204" pitchFamily="18" charset="0"/>
              </a:rPr>
              <a:t>Sea Level Change and the Geoid</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33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903" t="4653" r="2498" b="3689"/>
          <a:stretch/>
        </p:blipFill>
        <p:spPr>
          <a:xfrm>
            <a:off x="0" y="1295733"/>
            <a:ext cx="9144000" cy="5047917"/>
          </a:xfrm>
        </p:spPr>
      </p:pic>
      <p:sp>
        <p:nvSpPr>
          <p:cNvPr id="3" name="Title 2"/>
          <p:cNvSpPr>
            <a:spLocks noGrp="1"/>
          </p:cNvSpPr>
          <p:nvPr>
            <p:ph type="title"/>
          </p:nvPr>
        </p:nvSpPr>
        <p:spPr>
          <a:xfrm>
            <a:off x="457200" y="106689"/>
            <a:ext cx="8229600" cy="1143000"/>
          </a:xfrm>
        </p:spPr>
        <p:txBody>
          <a:bodyPr/>
          <a:lstStyle/>
          <a:p>
            <a:r>
              <a:rPr lang="en-US" dirty="0" smtClean="0">
                <a:latin typeface="Cambria" panose="02040503050406030204" pitchFamily="18" charset="0"/>
                <a:ea typeface="Cambria" panose="02040503050406030204" pitchFamily="18" charset="0"/>
              </a:rPr>
              <a:t>Sea Level Change and the Geoid</a:t>
            </a:r>
            <a:endParaRPr lang="en-US" dirty="0">
              <a:latin typeface="Cambria" panose="02040503050406030204" pitchFamily="18" charset="0"/>
              <a:ea typeface="Cambria" panose="02040503050406030204" pitchFamily="18" charset="0"/>
            </a:endParaRPr>
          </a:p>
        </p:txBody>
      </p:sp>
      <p:sp>
        <p:nvSpPr>
          <p:cNvPr id="5" name="Rounded Rectangle 4"/>
          <p:cNvSpPr/>
          <p:nvPr/>
        </p:nvSpPr>
        <p:spPr>
          <a:xfrm>
            <a:off x="0" y="5787483"/>
            <a:ext cx="3493026" cy="568715"/>
          </a:xfrm>
          <a:prstGeom prst="roundRect">
            <a:avLst/>
          </a:prstGeom>
          <a:noFill/>
          <a:ln w="571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00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solidFill>
                  <a:schemeClr val="tx2">
                    <a:lumMod val="75000"/>
                  </a:schemeClr>
                </a:solidFill>
                <a:latin typeface="Cambria" panose="02040503050406030204" pitchFamily="18" charset="0"/>
              </a:rPr>
              <a:t>Estimated change in orthometric heights from NAVD88 to </a:t>
            </a:r>
            <a:r>
              <a:rPr lang="en-US" sz="2300" b="1" dirty="0">
                <a:solidFill>
                  <a:schemeClr val="tx2">
                    <a:lumMod val="75000"/>
                  </a:schemeClr>
                </a:solidFill>
                <a:latin typeface="Cambria" panose="02040503050406030204" pitchFamily="18" charset="0"/>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fontAlgn="auto">
              <a:spcBef>
                <a:spcPts val="0"/>
              </a:spcBef>
              <a:spcAft>
                <a:spcPts val="0"/>
              </a:spcAft>
              <a:defRPr/>
            </a:pPr>
            <a:r>
              <a:rPr lang="en-US" b="1" i="1" dirty="0" smtClean="0">
                <a:solidFill>
                  <a:srgbClr val="000000"/>
                </a:solidFill>
                <a:latin typeface="Calibri"/>
                <a:ea typeface="+mn-ea"/>
              </a:rPr>
              <a:t>(NAPGD2022 </a:t>
            </a:r>
            <a:r>
              <a:rPr lang="en-US" b="1" i="1" dirty="0">
                <a:solidFill>
                  <a:srgbClr val="000000"/>
                </a:solidFill>
                <a:latin typeface="Calibri"/>
                <a:ea typeface="+mn-ea"/>
              </a:rPr>
              <a:t>approximated using </a:t>
            </a:r>
            <a:r>
              <a:rPr lang="en-US" b="1" i="1" dirty="0" smtClean="0">
                <a:solidFill>
                  <a:srgbClr val="000000"/>
                </a:solidFill>
                <a:latin typeface="Calibri"/>
                <a:ea typeface="+mn-ea"/>
              </a:rPr>
              <a:t>xGEOID16B)</a:t>
            </a:r>
            <a:endParaRPr lang="en-US" b="1" i="1" dirty="0">
              <a:solidFill>
                <a:srgbClr val="000000"/>
              </a:solidFill>
              <a:latin typeface="Calibri"/>
              <a:ea typeface="+mn-ea"/>
            </a:endParaRPr>
          </a:p>
        </p:txBody>
      </p:sp>
    </p:spTree>
    <p:extLst>
      <p:ext uri="{BB962C8B-B14F-4D97-AF65-F5344CB8AC3E}">
        <p14:creationId xmlns:p14="http://schemas.microsoft.com/office/powerpoint/2010/main" val="19378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098" t="21425" r="14812" b="50480"/>
          <a:stretch/>
        </p:blipFill>
        <p:spPr>
          <a:xfrm>
            <a:off x="0" y="1149008"/>
            <a:ext cx="9144000" cy="5194932"/>
          </a:xfrm>
          <a:prstGeom prst="rect">
            <a:avLst/>
          </a:prstGeom>
        </p:spPr>
      </p:pic>
      <p:sp>
        <p:nvSpPr>
          <p:cNvPr id="4" name="TextBox 3"/>
          <p:cNvSpPr txBox="1"/>
          <p:nvPr/>
        </p:nvSpPr>
        <p:spPr>
          <a:xfrm>
            <a:off x="4188543" y="1108372"/>
            <a:ext cx="5199796" cy="400110"/>
          </a:xfrm>
          <a:prstGeom prst="rect">
            <a:avLst/>
          </a:prstGeom>
          <a:noFill/>
        </p:spPr>
        <p:txBody>
          <a:bodyPr wrap="square" rtlCol="0">
            <a:spAutoFit/>
          </a:bodyPr>
          <a:lstStyle/>
          <a:p>
            <a:pPr fontAlgn="auto">
              <a:spcBef>
                <a:spcPts val="0"/>
              </a:spcBef>
              <a:spcAft>
                <a:spcPts val="0"/>
              </a:spcAft>
              <a:defRPr/>
            </a:pPr>
            <a:r>
              <a:rPr lang="en-US" sz="2000" b="1" i="1" dirty="0">
                <a:solidFill>
                  <a:srgbClr val="000000"/>
                </a:solidFill>
                <a:latin typeface="Calibri"/>
                <a:ea typeface="+mn-ea"/>
              </a:rPr>
              <a:t>(NAPGD2022 approximated using xGEOID16B)</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96" t="69523" r="77530" b="2368"/>
          <a:stretch/>
        </p:blipFill>
        <p:spPr>
          <a:xfrm>
            <a:off x="1" y="4416302"/>
            <a:ext cx="1881299" cy="1927638"/>
          </a:xfrm>
          <a:prstGeom prst="rect">
            <a:avLst/>
          </a:prstGeom>
        </p:spPr>
      </p:pic>
      <p:sp>
        <p:nvSpPr>
          <p:cNvPr id="6" name="Title 4"/>
          <p:cNvSpPr txBox="1">
            <a:spLocks/>
          </p:cNvSpPr>
          <p:nvPr/>
        </p:nvSpPr>
        <p:spPr bwMode="auto">
          <a:xfrm>
            <a:off x="0" y="367991"/>
            <a:ext cx="9144000" cy="7417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latin typeface="Cambria" panose="02040503050406030204" pitchFamily="18" charset="0"/>
              </a:rPr>
              <a:t>Estimated change in orthometric heights from NAVD88 to </a:t>
            </a:r>
            <a:r>
              <a:rPr lang="en-US" sz="2300" b="1" dirty="0">
                <a:latin typeface="Cambria" panose="02040503050406030204" pitchFamily="18" charset="0"/>
              </a:rPr>
              <a:t>NAPGD2022</a:t>
            </a:r>
          </a:p>
        </p:txBody>
      </p:sp>
      <p:sp>
        <p:nvSpPr>
          <p:cNvPr id="8" name="Rounded Rectangle 7"/>
          <p:cNvSpPr/>
          <p:nvPr/>
        </p:nvSpPr>
        <p:spPr>
          <a:xfrm>
            <a:off x="1" y="5320766"/>
            <a:ext cx="1644410" cy="564282"/>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bwMode="auto">
          <a:xfrm>
            <a:off x="457201" y="6361562"/>
            <a:ext cx="8248650" cy="523220"/>
          </a:xfrm>
          <a:prstGeom prst="rect">
            <a:avLst/>
          </a:prstGeom>
          <a:noFill/>
          <a:ln w="9525">
            <a:noFill/>
            <a:miter lim="800000"/>
            <a:headEnd/>
            <a:tailEnd/>
          </a:ln>
        </p:spPr>
        <p:txBody>
          <a:bodyPr wrap="square" rtlCol="0">
            <a:spAutoFit/>
          </a:bodyPr>
          <a:lstStyle/>
          <a:p>
            <a:pPr algn="ctr"/>
            <a:r>
              <a:rPr lang="en-US" sz="2800" dirty="0" smtClean="0">
                <a:latin typeface="Cambria" panose="02040503050406030204" pitchFamily="18" charset="0"/>
              </a:rPr>
              <a:t>Great Lakes: vertical </a:t>
            </a:r>
            <a:r>
              <a:rPr lang="en-US" sz="2800" dirty="0">
                <a:latin typeface="Cambria" panose="02040503050406030204" pitchFamily="18" charset="0"/>
              </a:rPr>
              <a:t>change of about </a:t>
            </a:r>
            <a:r>
              <a:rPr lang="en-US" sz="2800" dirty="0" smtClean="0">
                <a:latin typeface="Cambria" panose="02040503050406030204" pitchFamily="18" charset="0"/>
              </a:rPr>
              <a:t>-1.3 </a:t>
            </a:r>
            <a:r>
              <a:rPr lang="en-US" sz="2800" dirty="0">
                <a:latin typeface="Cambria" panose="02040503050406030204" pitchFamily="18" charset="0"/>
              </a:rPr>
              <a:t>to -2.0 feet</a:t>
            </a:r>
          </a:p>
        </p:txBody>
      </p:sp>
    </p:spTree>
    <p:extLst>
      <p:ext uri="{BB962C8B-B14F-4D97-AF65-F5344CB8AC3E}">
        <p14:creationId xmlns:p14="http://schemas.microsoft.com/office/powerpoint/2010/main" val="36233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1" y="2337239"/>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sz="4400" b="1" dirty="0">
                <a:solidFill>
                  <a:srgbClr val="1F497D"/>
                </a:solidFill>
                <a:uFill>
                  <a:solidFill>
                    <a:srgbClr val="1F497D"/>
                  </a:solidFill>
                </a:uFill>
                <a:latin typeface="Cambria" panose="02040503050406030204" pitchFamily="18" charset="0"/>
                <a:cs typeface="Arial"/>
              </a:rPr>
              <a:t>North </a:t>
            </a:r>
            <a:r>
              <a:rPr sz="4400" b="1" spc="-7" dirty="0">
                <a:solidFill>
                  <a:srgbClr val="1F497D"/>
                </a:solidFill>
                <a:uFill>
                  <a:solidFill>
                    <a:srgbClr val="1F497D"/>
                  </a:solidFill>
                </a:uFill>
                <a:latin typeface="Cambria" panose="02040503050406030204" pitchFamily="18" charset="0"/>
                <a:cs typeface="Arial"/>
              </a:rPr>
              <a:t>American</a:t>
            </a:r>
            <a:r>
              <a:rPr lang="en-US" sz="4400" b="1" spc="-7" dirty="0">
                <a:solidFill>
                  <a:srgbClr val="1F497D"/>
                </a:solidFill>
                <a:uFill>
                  <a:solidFill>
                    <a:srgbClr val="1F497D"/>
                  </a:solidFill>
                </a:uFill>
                <a:latin typeface="Cambria" panose="02040503050406030204" pitchFamily="18" charset="0"/>
                <a:cs typeface="Arial"/>
              </a:rPr>
              <a:t>-Pacific Geopotential Datum</a:t>
            </a:r>
            <a:r>
              <a:rPr sz="4400" b="1" spc="-7" dirty="0">
                <a:solidFill>
                  <a:srgbClr val="1F497D"/>
                </a:solidFill>
                <a:uFill>
                  <a:solidFill>
                    <a:srgbClr val="1F497D"/>
                  </a:solidFill>
                </a:uFill>
                <a:latin typeface="Cambria" panose="02040503050406030204" pitchFamily="18" charset="0"/>
                <a:cs typeface="Arial"/>
              </a:rPr>
              <a:t> of</a:t>
            </a:r>
            <a:r>
              <a:rPr sz="4400" b="1" spc="-33"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2022</a:t>
            </a:r>
            <a:r>
              <a:rPr lang="en-US" sz="44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400" b="1" spc="-20" dirty="0">
                <a:solidFill>
                  <a:srgbClr val="C00000"/>
                </a:solidFill>
                <a:uFill>
                  <a:solidFill>
                    <a:srgbClr val="C00000"/>
                  </a:solidFill>
                </a:uFill>
                <a:latin typeface="Cambria" panose="02040503050406030204" pitchFamily="18" charset="0"/>
                <a:cs typeface="Arial Black"/>
              </a:rPr>
              <a:t>(NA</a:t>
            </a:r>
            <a:r>
              <a:rPr lang="en-US" sz="4400" b="1" spc="-20" dirty="0">
                <a:solidFill>
                  <a:srgbClr val="C00000"/>
                </a:solidFill>
                <a:uFill>
                  <a:solidFill>
                    <a:srgbClr val="C00000"/>
                  </a:solidFill>
                </a:uFill>
                <a:latin typeface="Cambria" panose="02040503050406030204" pitchFamily="18" charset="0"/>
                <a:cs typeface="Arial Black"/>
              </a:rPr>
              <a:t>PGD</a:t>
            </a:r>
            <a:r>
              <a:rPr sz="4400" b="1" spc="-20" dirty="0">
                <a:solidFill>
                  <a:srgbClr val="C00000"/>
                </a:solidFill>
                <a:uFill>
                  <a:solidFill>
                    <a:srgbClr val="C00000"/>
                  </a:solidFill>
                </a:uFill>
                <a:latin typeface="Cambria" panose="02040503050406030204" pitchFamily="18" charset="0"/>
                <a:cs typeface="Arial Black"/>
              </a:rPr>
              <a:t>2022)</a:t>
            </a:r>
            <a:endParaRPr sz="4400" dirty="0">
              <a:latin typeface="Cambria" panose="02040503050406030204" pitchFamily="18" charset="0"/>
              <a:cs typeface="Arial Black"/>
            </a:endParaRPr>
          </a:p>
        </p:txBody>
      </p:sp>
      <p:sp>
        <p:nvSpPr>
          <p:cNvPr id="8" name="object 8"/>
          <p:cNvSpPr>
            <a:spLocks noChangeAspect="1"/>
          </p:cNvSpPr>
          <p:nvPr/>
        </p:nvSpPr>
        <p:spPr>
          <a:xfrm>
            <a:off x="114301" y="533524"/>
            <a:ext cx="8915399" cy="5887040"/>
          </a:xfrm>
          <a:prstGeom prst="rect">
            <a:avLst/>
          </a:prstGeom>
          <a:blipFill>
            <a:blip r:embed="rId3" cstate="print"/>
            <a:srcRect/>
            <a:stretch>
              <a:fillRect t="-1" b="-98380"/>
            </a:stretch>
          </a:blipFill>
          <a:ln w="3810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115246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smtClean="0">
                <a:latin typeface="Cambria" panose="02040503050406030204" pitchFamily="18" charset="0"/>
                <a:cs typeface="Calibri"/>
              </a:rPr>
              <a:t>How can surveyors prepare?</a:t>
            </a:r>
            <a:endParaRPr sz="5400" dirty="0">
              <a:latin typeface="Cambria" panose="02040503050406030204" pitchFamily="18" charset="0"/>
              <a:cs typeface="Calibri"/>
            </a:endParaRPr>
          </a:p>
        </p:txBody>
      </p:sp>
      <p:sp>
        <p:nvSpPr>
          <p:cNvPr id="3" name="object 3"/>
          <p:cNvSpPr txBox="1"/>
          <p:nvPr/>
        </p:nvSpPr>
        <p:spPr>
          <a:xfrm>
            <a:off x="116114" y="1243568"/>
            <a:ext cx="8918704" cy="5498426"/>
          </a:xfrm>
          <a:prstGeom prst="rect">
            <a:avLst/>
          </a:prstGeom>
        </p:spPr>
        <p:txBody>
          <a:bodyPr vert="horz" wrap="square" lIns="0" tIns="130387" rIns="0" bIns="0" rtlCol="0">
            <a:noAutofit/>
          </a:bodyPr>
          <a:lstStyle/>
          <a:p>
            <a:pPr marL="287338" indent="-269875">
              <a:spcBef>
                <a:spcPts val="893"/>
              </a:spcBef>
              <a:buFont typeface="Arial"/>
              <a:buChar char="•"/>
            </a:pPr>
            <a:endParaRPr lang="en-US" sz="3600" spc="-7" dirty="0" smtClean="0">
              <a:latin typeface="Cambria" panose="02040503050406030204" pitchFamily="18" charset="0"/>
              <a:cs typeface="Calibri"/>
            </a:endParaRPr>
          </a:p>
          <a:p>
            <a:pPr marL="287338" indent="-269875">
              <a:spcBef>
                <a:spcPts val="893"/>
              </a:spcBef>
              <a:buFont typeface="Arial"/>
              <a:buChar char="•"/>
            </a:pPr>
            <a:r>
              <a:rPr lang="en-US" sz="3600" spc="-7" dirty="0" smtClean="0">
                <a:latin typeface="Cambria" panose="02040503050406030204" pitchFamily="18" charset="0"/>
                <a:cs typeface="Calibri"/>
              </a:rPr>
              <a:t>Research </a:t>
            </a:r>
            <a:r>
              <a:rPr lang="en-US" sz="3600" spc="-7" dirty="0" smtClean="0">
                <a:latin typeface="Cambria" panose="02040503050406030204" pitchFamily="18" charset="0"/>
                <a:cs typeface="Calibri"/>
              </a:rPr>
              <a:t>your published control</a:t>
            </a:r>
            <a:endParaRPr lang="en-US" sz="2800" spc="-7" dirty="0" smtClean="0">
              <a:latin typeface="Cambria" panose="02040503050406030204" pitchFamily="18" charset="0"/>
              <a:cs typeface="Calibri"/>
            </a:endParaRPr>
          </a:p>
          <a:p>
            <a:pPr marL="1201738" lvl="2" indent="-269875">
              <a:spcBef>
                <a:spcPts val="893"/>
              </a:spcBef>
              <a:buFont typeface="Arial"/>
              <a:buChar char="•"/>
            </a:pPr>
            <a:r>
              <a:rPr lang="en-US" sz="2800" spc="-7" dirty="0" smtClean="0">
                <a:latin typeface="Cambria" panose="02040503050406030204" pitchFamily="18" charset="0"/>
                <a:cs typeface="Calibri"/>
              </a:rPr>
              <a:t>pre-1995 will </a:t>
            </a:r>
            <a:r>
              <a:rPr lang="en-US" sz="2800" b="1" spc="-7" dirty="0" smtClean="0">
                <a:latin typeface="Cambria" panose="02040503050406030204" pitchFamily="18" charset="0"/>
                <a:cs typeface="Calibri"/>
              </a:rPr>
              <a:t>NOT</a:t>
            </a:r>
            <a:r>
              <a:rPr lang="en-US" sz="2800" spc="-7" dirty="0" smtClean="0">
                <a:latin typeface="Cambria" panose="02040503050406030204" pitchFamily="18" charset="0"/>
                <a:cs typeface="Calibri"/>
              </a:rPr>
              <a:t> get new coordinates (GPS only)</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Use OPUS Projects to re-observe/process</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Set/occupy RTN </a:t>
            </a:r>
            <a:r>
              <a:rPr lang="en-US" sz="3600" spc="-7" dirty="0">
                <a:uFill>
                  <a:solidFill>
                    <a:srgbClr val="000000"/>
                  </a:solidFill>
                </a:uFill>
                <a:latin typeface="Cambria" panose="02040503050406030204" pitchFamily="18" charset="0"/>
                <a:cs typeface="Calibri"/>
              </a:rPr>
              <a:t>V</a:t>
            </a:r>
            <a:r>
              <a:rPr lang="en-US" sz="3600" spc="-7" dirty="0" smtClean="0">
                <a:uFill>
                  <a:solidFill>
                    <a:srgbClr val="000000"/>
                  </a:solidFill>
                </a:uFill>
                <a:latin typeface="Cambria" panose="02040503050406030204" pitchFamily="18" charset="0"/>
                <a:cs typeface="Calibri"/>
              </a:rPr>
              <a:t>alidation Stations (OPUS)</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Get familiar with terms, ask now, be ready</a:t>
            </a:r>
          </a:p>
        </p:txBody>
      </p:sp>
    </p:spTree>
    <p:extLst>
      <p:ext uri="{BB962C8B-B14F-4D97-AF65-F5344CB8AC3E}">
        <p14:creationId xmlns:p14="http://schemas.microsoft.com/office/powerpoint/2010/main" val="304709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smtClean="0">
                <a:latin typeface="Cambria" panose="02040503050406030204" pitchFamily="18" charset="0"/>
                <a:cs typeface="Calibri"/>
              </a:rPr>
              <a:t>How can GIS experts prepare?</a:t>
            </a:r>
            <a:endParaRPr sz="5400" dirty="0">
              <a:latin typeface="Cambria" panose="02040503050406030204" pitchFamily="18" charset="0"/>
              <a:cs typeface="Calibri"/>
            </a:endParaRPr>
          </a:p>
        </p:txBody>
      </p:sp>
      <p:sp>
        <p:nvSpPr>
          <p:cNvPr id="3" name="object 3"/>
          <p:cNvSpPr txBox="1"/>
          <p:nvPr/>
        </p:nvSpPr>
        <p:spPr>
          <a:xfrm>
            <a:off x="116114" y="1243568"/>
            <a:ext cx="8918704" cy="5498426"/>
          </a:xfrm>
          <a:prstGeom prst="rect">
            <a:avLst/>
          </a:prstGeom>
        </p:spPr>
        <p:txBody>
          <a:bodyPr vert="horz" wrap="square" lIns="0" tIns="130387" rIns="0" bIns="0" rtlCol="0">
            <a:noAutofit/>
          </a:bodyPr>
          <a:lstStyle/>
          <a:p>
            <a:pPr marL="16932" algn="ctr">
              <a:spcBef>
                <a:spcPts val="1800"/>
              </a:spcBef>
              <a:spcAft>
                <a:spcPts val="1800"/>
              </a:spcAft>
              <a:tabLst>
                <a:tab pos="473275" algn="l"/>
                <a:tab pos="474121" algn="l"/>
              </a:tabLst>
            </a:pPr>
            <a:r>
              <a:rPr lang="en-US" sz="3600" b="1" spc="-7" dirty="0" smtClean="0">
                <a:latin typeface="Cambria" panose="02040503050406030204" pitchFamily="18" charset="0"/>
                <a:cs typeface="Calibri"/>
              </a:rPr>
              <a:t>start thinking about epochs/dates</a:t>
            </a:r>
          </a:p>
          <a:p>
            <a:pPr marL="287338" indent="-269875">
              <a:spcBef>
                <a:spcPts val="893"/>
              </a:spcBef>
              <a:buFont typeface="Arial"/>
              <a:buChar char="•"/>
            </a:pPr>
            <a:r>
              <a:rPr lang="en-US" sz="3600" spc="-7" dirty="0" smtClean="0">
                <a:latin typeface="Cambria" panose="02040503050406030204" pitchFamily="18" charset="0"/>
                <a:cs typeface="Calibri"/>
              </a:rPr>
              <a:t>Consider how you will store epoch dates</a:t>
            </a:r>
            <a:endParaRPr lang="en-US" sz="2800" spc="-7" dirty="0" smtClean="0">
              <a:latin typeface="Cambria" panose="02040503050406030204" pitchFamily="18" charset="0"/>
              <a:cs typeface="Calibri"/>
            </a:endParaRP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Maps in ITRF2014 for </a:t>
            </a:r>
            <a:r>
              <a:rPr lang="en-US" sz="3600" spc="-7" dirty="0" err="1" smtClean="0">
                <a:uFill>
                  <a:solidFill>
                    <a:srgbClr val="000000"/>
                  </a:solidFill>
                </a:uFill>
                <a:latin typeface="Cambria" panose="02040503050406030204" pitchFamily="18" charset="0"/>
                <a:cs typeface="Calibri"/>
              </a:rPr>
              <a:t>LLh</a:t>
            </a:r>
            <a:r>
              <a:rPr lang="en-US" sz="3600" spc="-7" dirty="0" smtClean="0">
                <a:uFill>
                  <a:solidFill>
                    <a:srgbClr val="000000"/>
                  </a:solidFill>
                </a:uFill>
                <a:latin typeface="Cambria" panose="02040503050406030204" pitchFamily="18" charset="0"/>
                <a:cs typeface="Calibri"/>
              </a:rPr>
              <a:t> changes</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download </a:t>
            </a:r>
            <a:r>
              <a:rPr lang="en-US" sz="3600" spc="-7" dirty="0" err="1" smtClean="0">
                <a:uFill>
                  <a:solidFill>
                    <a:srgbClr val="000000"/>
                  </a:solidFill>
                </a:uFill>
                <a:latin typeface="Cambria" panose="02040503050406030204" pitchFamily="18" charset="0"/>
                <a:cs typeface="Calibri"/>
              </a:rPr>
              <a:t>xGEOID</a:t>
            </a:r>
            <a:r>
              <a:rPr lang="en-US" sz="3600" spc="-7" dirty="0" smtClean="0">
                <a:uFill>
                  <a:solidFill>
                    <a:srgbClr val="000000"/>
                  </a:solidFill>
                </a:uFill>
                <a:latin typeface="Cambria" panose="02040503050406030204" pitchFamily="18" charset="0"/>
                <a:cs typeface="Calibri"/>
              </a:rPr>
              <a:t> for elevation changes</a:t>
            </a:r>
          </a:p>
          <a:p>
            <a:pPr marL="744538" lvl="1" indent="-269875">
              <a:spcBef>
                <a:spcPts val="893"/>
              </a:spcBef>
              <a:buFont typeface="Arial"/>
              <a:buChar char="•"/>
            </a:pPr>
            <a:r>
              <a:rPr lang="en-US" sz="3200" spc="-7" dirty="0" smtClean="0">
                <a:uFill>
                  <a:solidFill>
                    <a:srgbClr val="000000"/>
                  </a:solidFill>
                </a:uFill>
                <a:latin typeface="Cambria" panose="02040503050406030204" pitchFamily="18" charset="0"/>
                <a:cs typeface="Calibri"/>
              </a:rPr>
              <a:t>could make difference maps</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Get familiar with terms, ask now, be ready</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Time dependency - some datasets will be good with transformations (example NID)</a:t>
            </a:r>
          </a:p>
        </p:txBody>
      </p:sp>
    </p:spTree>
    <p:extLst>
      <p:ext uri="{BB962C8B-B14F-4D97-AF65-F5344CB8AC3E}">
        <p14:creationId xmlns:p14="http://schemas.microsoft.com/office/powerpoint/2010/main" val="3722152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smtClean="0">
                <a:latin typeface="Cambria" panose="02040503050406030204" pitchFamily="18" charset="0"/>
                <a:cs typeface="Calibri"/>
              </a:rPr>
              <a:t>How will LDPs affect USACE?</a:t>
            </a:r>
            <a:endParaRPr sz="5400" dirty="0">
              <a:latin typeface="Cambria" panose="02040503050406030204" pitchFamily="18" charset="0"/>
              <a:cs typeface="Calibri"/>
            </a:endParaRPr>
          </a:p>
        </p:txBody>
      </p:sp>
      <p:sp>
        <p:nvSpPr>
          <p:cNvPr id="3" name="object 3"/>
          <p:cNvSpPr txBox="1"/>
          <p:nvPr/>
        </p:nvSpPr>
        <p:spPr>
          <a:xfrm>
            <a:off x="116114" y="1243568"/>
            <a:ext cx="8918704" cy="5498426"/>
          </a:xfrm>
          <a:prstGeom prst="rect">
            <a:avLst/>
          </a:prstGeom>
        </p:spPr>
        <p:txBody>
          <a:bodyPr vert="horz" wrap="square" lIns="0" tIns="130387" rIns="0" bIns="0" rtlCol="0">
            <a:noAutofit/>
          </a:bodyPr>
          <a:lstStyle/>
          <a:p>
            <a:pPr marL="16932" algn="ctr">
              <a:spcBef>
                <a:spcPts val="1800"/>
              </a:spcBef>
              <a:spcAft>
                <a:spcPts val="1800"/>
              </a:spcAft>
              <a:tabLst>
                <a:tab pos="473275" algn="l"/>
                <a:tab pos="474121" algn="l"/>
              </a:tabLst>
            </a:pPr>
            <a:r>
              <a:rPr lang="en-US" sz="3600" b="1" spc="-7" dirty="0" smtClean="0">
                <a:latin typeface="Cambria" panose="02040503050406030204" pitchFamily="18" charset="0"/>
                <a:cs typeface="Calibri"/>
              </a:rPr>
              <a:t>Low Distortion Projections (in SPCS2022)</a:t>
            </a:r>
          </a:p>
          <a:p>
            <a:pPr marL="287338" indent="-269875">
              <a:spcBef>
                <a:spcPts val="893"/>
              </a:spcBef>
              <a:buFont typeface="Arial"/>
              <a:buChar char="•"/>
            </a:pPr>
            <a:r>
              <a:rPr lang="en-US" sz="3600" spc="-7" dirty="0" smtClean="0">
                <a:latin typeface="Cambria" panose="02040503050406030204" pitchFamily="18" charset="0"/>
                <a:cs typeface="Calibri"/>
              </a:rPr>
              <a:t>Dam sites are ideal candidates</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Retain parameters in U-SMART</a:t>
            </a:r>
          </a:p>
          <a:p>
            <a:pPr marL="287338" indent="-269875">
              <a:spcBef>
                <a:spcPts val="893"/>
              </a:spcBef>
              <a:buFont typeface="Arial"/>
              <a:buChar char="•"/>
            </a:pPr>
            <a:r>
              <a:rPr lang="en-US" sz="3600" spc="-7" dirty="0">
                <a:uFill>
                  <a:solidFill>
                    <a:srgbClr val="000000"/>
                  </a:solidFill>
                </a:uFill>
                <a:latin typeface="Cambria" panose="02040503050406030204" pitchFamily="18" charset="0"/>
                <a:cs typeface="Calibri"/>
              </a:rPr>
              <a:t>C</a:t>
            </a:r>
            <a:r>
              <a:rPr lang="en-US" sz="3600" spc="-7" dirty="0" smtClean="0">
                <a:uFill>
                  <a:solidFill>
                    <a:srgbClr val="000000"/>
                  </a:solidFill>
                </a:uFill>
                <a:latin typeface="Cambria" panose="02040503050406030204" pitchFamily="18" charset="0"/>
                <a:cs typeface="Calibri"/>
              </a:rPr>
              <a:t>ould centralize design process</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User-based projections in Modernized NSRS</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Minimize difference b/w grid and ground</a:t>
            </a:r>
          </a:p>
          <a:p>
            <a:pPr marL="287338" indent="-269875">
              <a:spcBef>
                <a:spcPts val="893"/>
              </a:spcBef>
              <a:buFont typeface="Arial"/>
              <a:buChar char="•"/>
            </a:pPr>
            <a:r>
              <a:rPr lang="en-US" sz="3600" spc="-7" dirty="0" smtClean="0">
                <a:uFill>
                  <a:solidFill>
                    <a:srgbClr val="000000"/>
                  </a:solidFill>
                </a:uFill>
                <a:latin typeface="Cambria" panose="02040503050406030204" pitchFamily="18" charset="0"/>
                <a:cs typeface="Calibri"/>
              </a:rPr>
              <a:t>If States implement, use &amp; reap the benefits</a:t>
            </a:r>
            <a:endParaRPr lang="en-US" sz="3600" spc="-13" dirty="0" smtClean="0">
              <a:uFill>
                <a:solidFill>
                  <a:srgbClr val="000000"/>
                </a:solidFill>
              </a:uFill>
              <a:latin typeface="Cambria" panose="02040503050406030204" pitchFamily="18" charset="0"/>
              <a:cs typeface="Calibri"/>
            </a:endParaRPr>
          </a:p>
        </p:txBody>
      </p:sp>
    </p:spTree>
    <p:extLst>
      <p:ext uri="{BB962C8B-B14F-4D97-AF65-F5344CB8AC3E}">
        <p14:creationId xmlns:p14="http://schemas.microsoft.com/office/powerpoint/2010/main" val="3116918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0" y="1448239"/>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lang="en-US" sz="4400" b="1" dirty="0">
                <a:solidFill>
                  <a:srgbClr val="1F497D"/>
                </a:solidFill>
                <a:uFill>
                  <a:solidFill>
                    <a:srgbClr val="1F497D"/>
                  </a:solidFill>
                </a:uFill>
                <a:latin typeface="Cambria" panose="02040503050406030204" pitchFamily="18" charset="0"/>
                <a:cs typeface="Arial"/>
              </a:rPr>
              <a:t>US Survey Foot</a:t>
            </a: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lang="en-US" sz="4400" b="1" spc="-7" dirty="0">
                <a:solidFill>
                  <a:srgbClr val="1F497D"/>
                </a:solidFill>
                <a:uFill>
                  <a:solidFill>
                    <a:srgbClr val="1F497D"/>
                  </a:solidFill>
                </a:uFill>
                <a:latin typeface="Cambria" panose="02040503050406030204" pitchFamily="18" charset="0"/>
                <a:cs typeface="Arial"/>
              </a:rPr>
              <a:t>and </a:t>
            </a:r>
          </a:p>
          <a:p>
            <a:pPr marL="16933" algn="ctr">
              <a:buSzPct val="159375"/>
              <a:tabLst>
                <a:tab pos="397077" algn="l"/>
                <a:tab pos="397923" algn="l"/>
              </a:tabLst>
            </a:pPr>
            <a:r>
              <a:rPr lang="en-US" sz="4400" b="1" spc="-7" dirty="0">
                <a:solidFill>
                  <a:srgbClr val="1F497D"/>
                </a:solidFill>
                <a:uFill>
                  <a:solidFill>
                    <a:srgbClr val="1F497D"/>
                  </a:solidFill>
                </a:uFill>
                <a:latin typeface="Cambria" panose="02040503050406030204" pitchFamily="18" charset="0"/>
                <a:cs typeface="Arial"/>
              </a:rPr>
              <a:t>International Foot</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object 4"/>
          <p:cNvSpPr txBox="1"/>
          <p:nvPr/>
        </p:nvSpPr>
        <p:spPr>
          <a:xfrm>
            <a:off x="1739900" y="5755385"/>
            <a:ext cx="7404100" cy="694207"/>
          </a:xfrm>
          <a:prstGeom prst="rect">
            <a:avLst/>
          </a:prstGeom>
          <a:solidFill>
            <a:schemeClr val="bg1"/>
          </a:solidFill>
        </p:spPr>
        <p:txBody>
          <a:bodyPr vert="horz" wrap="square" lIns="0" tIns="16933" rIns="0" bIns="0" rtlCol="0">
            <a:spAutoFit/>
          </a:bodyPr>
          <a:lstStyle/>
          <a:p>
            <a:pPr marL="16933" algn="ctr">
              <a:buSzPct val="159375"/>
              <a:tabLst>
                <a:tab pos="397077" algn="l"/>
                <a:tab pos="397923" algn="l"/>
              </a:tabLst>
            </a:pPr>
            <a:r>
              <a:rPr lang="en-US" sz="4400" b="1" dirty="0">
                <a:solidFill>
                  <a:srgbClr val="1F497D"/>
                </a:solidFill>
                <a:uFill>
                  <a:solidFill>
                    <a:srgbClr val="1F497D"/>
                  </a:solidFill>
                </a:uFill>
                <a:latin typeface="Cambria" panose="02040503050406030204" pitchFamily="18" charset="0"/>
                <a:cs typeface="Arial"/>
              </a:rPr>
              <a:t>…or </a:t>
            </a:r>
            <a:r>
              <a:rPr lang="en-US" sz="4400" b="1" dirty="0" err="1">
                <a:solidFill>
                  <a:srgbClr val="1F497D"/>
                </a:solidFill>
                <a:uFill>
                  <a:solidFill>
                    <a:srgbClr val="1F497D"/>
                  </a:solidFill>
                </a:uFill>
                <a:latin typeface="Cambria" panose="02040503050406030204" pitchFamily="18" charset="0"/>
                <a:cs typeface="Arial"/>
              </a:rPr>
              <a:t>Feets</a:t>
            </a:r>
            <a:r>
              <a:rPr lang="en-US" sz="4400" b="1" dirty="0">
                <a:solidFill>
                  <a:srgbClr val="1F497D"/>
                </a:solidFill>
                <a:uFill>
                  <a:solidFill>
                    <a:srgbClr val="1F497D"/>
                  </a:solidFill>
                </a:uFill>
                <a:latin typeface="Cambria" panose="02040503050406030204" pitchFamily="18" charset="0"/>
                <a:cs typeface="Arial"/>
              </a:rPr>
              <a:t> Don’t Fail Me Now</a:t>
            </a:r>
            <a:endParaRPr lang="en-US" sz="4400" b="1" spc="-7" dirty="0">
              <a:solidFill>
                <a:srgbClr val="1F497D"/>
              </a:solidFill>
              <a:uFill>
                <a:solidFill>
                  <a:srgbClr val="1F497D"/>
                </a:solidFill>
              </a:uFill>
              <a:latin typeface="Cambria" panose="02040503050406030204" pitchFamily="18" charset="0"/>
              <a:cs typeface="Arial"/>
            </a:endParaRPr>
          </a:p>
        </p:txBody>
      </p:sp>
    </p:spTree>
    <p:extLst>
      <p:ext uri="{BB962C8B-B14F-4D97-AF65-F5344CB8AC3E}">
        <p14:creationId xmlns:p14="http://schemas.microsoft.com/office/powerpoint/2010/main" val="1682205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75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56072</TotalTime>
  <Words>12406</Words>
  <Application>Microsoft Office PowerPoint</Application>
  <PresentationFormat>On-screen Show (4:3)</PresentationFormat>
  <Paragraphs>1470</Paragraphs>
  <Slides>133</Slides>
  <Notes>115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133</vt:i4>
      </vt:variant>
    </vt:vector>
  </HeadingPairs>
  <TitlesOfParts>
    <vt:vector size="147" baseType="lpstr">
      <vt:lpstr>ＭＳ Ｐゴシック</vt:lpstr>
      <vt:lpstr>Arial</vt:lpstr>
      <vt:lpstr>Arial Black</vt:lpstr>
      <vt:lpstr>ArialMT</vt:lpstr>
      <vt:lpstr>Calibri</vt:lpstr>
      <vt:lpstr>Cambria</vt:lpstr>
      <vt:lpstr>Cambria Math</vt:lpstr>
      <vt:lpstr>Gill Sans MT</vt:lpstr>
      <vt:lpstr>Tahoma</vt:lpstr>
      <vt:lpstr>Times New Roman</vt:lpstr>
      <vt:lpstr>TrebuchetMS</vt:lpstr>
      <vt:lpstr>Wingdings</vt:lpstr>
      <vt:lpstr>NGS PowerPoint Template-geodesy.noaa.gov</vt:lpstr>
      <vt:lpstr>2_Office Theme</vt:lpstr>
      <vt:lpstr>PowerPoint Presentation</vt:lpstr>
      <vt:lpstr>Who is NGS?</vt:lpstr>
      <vt:lpstr>NGS Mission</vt:lpstr>
      <vt:lpstr>National Spatial Reference System (NSRS)</vt:lpstr>
      <vt:lpstr>National Spatial Reference System (NSRS)</vt:lpstr>
      <vt:lpstr>National Spatial Reference System (NSRS)</vt:lpstr>
      <vt:lpstr>NSRS … do I have to use it?</vt:lpstr>
      <vt:lpstr>NSRS … do I have to use it?</vt:lpstr>
      <vt:lpstr>NSRS … do I have to use it?</vt:lpstr>
      <vt:lpstr>In other words…</vt:lpstr>
      <vt:lpstr>NGS Overview</vt:lpstr>
      <vt:lpstr>NGS Overview</vt:lpstr>
      <vt:lpstr>Continuously Operating Reference Station (CORS)</vt:lpstr>
      <vt:lpstr>NOAA CORS Network (NCN)</vt:lpstr>
      <vt:lpstr>NGS Overview</vt:lpstr>
      <vt:lpstr>National Shoreline</vt:lpstr>
      <vt:lpstr>NGS Overview</vt:lpstr>
      <vt:lpstr>PowerPoint Presentation</vt:lpstr>
      <vt:lpstr>NGS Overview</vt:lpstr>
      <vt:lpstr>Outreach and COMET</vt:lpstr>
      <vt:lpstr>NGS Overview</vt:lpstr>
      <vt:lpstr>NGS Ten-Year Strategic Plan</vt:lpstr>
      <vt:lpstr>Not just new datums…</vt:lpstr>
      <vt:lpstr>Evolution of the NSRS</vt:lpstr>
      <vt:lpstr>Modernized NSRS is our “smartphone”</vt:lpstr>
      <vt:lpstr>PowerPoint Presentation</vt:lpstr>
      <vt:lpstr>A very brief history of U.S. horizontal &amp; geometric datums</vt:lpstr>
      <vt:lpstr>PowerPoint Presentation</vt:lpstr>
      <vt:lpstr>The wrong question, circa 2022:</vt:lpstr>
      <vt:lpstr>PowerPoint Presentation</vt:lpstr>
      <vt:lpstr>Reference Frame ≈ Datum</vt:lpstr>
      <vt:lpstr>Reference Frame Defined</vt:lpstr>
      <vt:lpstr>Replacing NAD83</vt:lpstr>
      <vt:lpstr>Replacing NAD83</vt:lpstr>
      <vt:lpstr>Four “Plate-Fixed” Reference Frames</vt:lpstr>
      <vt:lpstr>PowerPoint Presentation</vt:lpstr>
      <vt:lpstr>Replacing NAD83</vt:lpstr>
      <vt:lpstr>Non-geocentricity of NAD83</vt:lpstr>
      <vt:lpstr>Geometric change due to  ellipsoid non-geocentricity</vt:lpstr>
      <vt:lpstr>Replacing NAD83</vt:lpstr>
      <vt:lpstr>International Terrestrial Reference Frame</vt:lpstr>
      <vt:lpstr>PowerPoint Presentation</vt:lpstr>
      <vt:lpstr>Replacing NAD83</vt:lpstr>
      <vt:lpstr>Two types of drift</vt:lpstr>
      <vt:lpstr>PowerPoint Presentation</vt:lpstr>
      <vt:lpstr>PowerPoint Presentation</vt:lpstr>
      <vt:lpstr>Plate Rotation visualized</vt:lpstr>
      <vt:lpstr>Euler Poles and “Plate-Fixed”</vt:lpstr>
      <vt:lpstr>Euler Poles and “Plate-Fixed”</vt:lpstr>
      <vt:lpstr>Euler Poles and “Plate-Fixed”</vt:lpstr>
      <vt:lpstr>PowerPoint Presentation</vt:lpstr>
      <vt:lpstr>“Plate-Fixed”</vt:lpstr>
      <vt:lpstr>PowerPoint Presentation</vt:lpstr>
      <vt:lpstr>EPP – Euler Pole Parameters</vt:lpstr>
      <vt:lpstr>CORS Velocities in ITRF2014</vt:lpstr>
      <vt:lpstr>PowerPoint Presentation</vt:lpstr>
      <vt:lpstr>PowerPoint Presentation</vt:lpstr>
      <vt:lpstr>Two types of drift</vt:lpstr>
      <vt:lpstr>PowerPoint Presentation</vt:lpstr>
      <vt:lpstr>PowerPoint Presentation</vt:lpstr>
      <vt:lpstr>PowerPoint Presentation</vt:lpstr>
      <vt:lpstr>PowerPoint Presentation</vt:lpstr>
      <vt:lpstr>Still Some Drift…</vt:lpstr>
      <vt:lpstr>PowerPoint Presentation</vt:lpstr>
      <vt:lpstr>Majority of audience working in stable regions of North America…</vt:lpstr>
      <vt:lpstr>PowerPoint Presentation</vt:lpstr>
      <vt:lpstr>Overview of NAPGD2022</vt:lpstr>
      <vt:lpstr>Gravity for the Redefinition of the American Vertical Datum</vt:lpstr>
      <vt:lpstr>Gravity for the Redefinition of the American Vertical Datum</vt:lpstr>
      <vt:lpstr>What is a Vertical Datum?</vt:lpstr>
      <vt:lpstr>What is a Geopotential Datum?</vt:lpstr>
      <vt:lpstr>PowerPoint Presentation</vt:lpstr>
      <vt:lpstr>PowerPoint Presentation</vt:lpstr>
      <vt:lpstr>Why Replace NAVD88?</vt:lpstr>
      <vt:lpstr>Passive marks may lie still… but they still may lie! small instability x long time = large inaccuracy</vt:lpstr>
      <vt:lpstr>PowerPoint Presentation</vt:lpstr>
      <vt:lpstr>PowerPoint Presentation</vt:lpstr>
      <vt:lpstr>PowerPoint Presentation</vt:lpstr>
      <vt:lpstr>PowerPoint Presentation</vt:lpstr>
      <vt:lpstr>Obtaining Ng is not easy!</vt:lpstr>
      <vt:lpstr>Obtaining Ng is not easy!</vt:lpstr>
      <vt:lpstr>Building a Geopotential Field Model</vt:lpstr>
      <vt:lpstr>GRACE – satellite observations</vt:lpstr>
      <vt:lpstr>GRAV-D – airborne relative observations</vt:lpstr>
      <vt:lpstr>Relative Gravimeter – terrestrial obs.</vt:lpstr>
      <vt:lpstr>Absolute Gravimeter – terrestrial obs.</vt:lpstr>
      <vt:lpstr>Terrestrial Gravimeters - Absolute &amp; Relative</vt:lpstr>
      <vt:lpstr>Individual Components of NAPGD2022</vt:lpstr>
      <vt:lpstr>PowerPoint Presentation</vt:lpstr>
      <vt:lpstr>Sea Level Change and the Geoid</vt:lpstr>
      <vt:lpstr>Sea Level Change and the Geoid</vt:lpstr>
      <vt:lpstr>Sea Level Change and the Geoid</vt:lpstr>
      <vt:lpstr>PowerPoint Presentation</vt:lpstr>
      <vt:lpstr>PowerPoint Presentation</vt:lpstr>
      <vt:lpstr>PowerPoint Presentation</vt:lpstr>
      <vt:lpstr>How can surveyors prepare?</vt:lpstr>
      <vt:lpstr>How can GIS experts prepare?</vt:lpstr>
      <vt:lpstr>How will LDPs affect USACE?</vt:lpstr>
      <vt:lpstr>PowerPoint Presentation</vt:lpstr>
      <vt:lpstr>The problem</vt:lpstr>
      <vt:lpstr>PowerPoint Presentation</vt:lpstr>
      <vt:lpstr>PowerPoint Presentation</vt:lpstr>
      <vt:lpstr>PowerPoint Presentation</vt:lpstr>
      <vt:lpstr>Adopted International Foot in 1959</vt:lpstr>
      <vt:lpstr>With one little exception…</vt:lpstr>
      <vt:lpstr>More Federal Register Notices</vt:lpstr>
      <vt:lpstr>NGS proposal</vt:lpstr>
      <vt:lpstr>Putting our best “foot” forward…</vt:lpstr>
      <vt:lpstr>Not just new datums…</vt:lpstr>
      <vt:lpstr>PowerPoint Presentation</vt:lpstr>
      <vt:lpstr>EPP2022 IFVM2022</vt:lpstr>
      <vt:lpstr>PowerPoint Presentation</vt:lpstr>
      <vt:lpstr>Example of application of EPP and IFVM</vt:lpstr>
      <vt:lpstr>Example of application of IFVM</vt:lpstr>
      <vt:lpstr>Hybrid Control Networks = Static + RTK/RTN </vt:lpstr>
      <vt:lpstr>“What’s the benefit?”</vt:lpstr>
      <vt:lpstr>OPUS Projects – enter a Project ID</vt:lpstr>
      <vt:lpstr>a note on OPUS “my profile”</vt:lpstr>
      <vt:lpstr>What new tools are already live?</vt:lpstr>
      <vt:lpstr>Mark Recovery – mobile browser compatible</vt:lpstr>
      <vt:lpstr>Mark Recovery – mobile browser compatible</vt:lpstr>
      <vt:lpstr>VERTCON 3.0 – functionality in Beta NCAT</vt:lpstr>
      <vt:lpstr>New Types of Coordinates</vt:lpstr>
      <vt:lpstr>Five types of published coordinates</vt:lpstr>
      <vt:lpstr>Coordinates - Reported</vt:lpstr>
      <vt:lpstr>Reported Coordinates</vt:lpstr>
      <vt:lpstr>Coordinates - Preliminary</vt:lpstr>
      <vt:lpstr>Coordinates – Final Discrete</vt:lpstr>
      <vt:lpstr>Coordinates – Final Running</vt:lpstr>
      <vt:lpstr>Coordinates – Reference Epoch</vt:lpstr>
      <vt:lpstr>Which NAD83 with which geoid?</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Jeff Jalbrzikowski</cp:lastModifiedBy>
  <cp:revision>1288</cp:revision>
  <cp:lastPrinted>2013-01-23T17:44:58Z</cp:lastPrinted>
  <dcterms:created xsi:type="dcterms:W3CDTF">2012-09-06T12:10:23Z</dcterms:created>
  <dcterms:modified xsi:type="dcterms:W3CDTF">2019-11-08T23:25:56Z</dcterms:modified>
</cp:coreProperties>
</file>