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66"/>
  </p:notesMasterIdLst>
  <p:handoutMasterIdLst>
    <p:handoutMasterId r:id="rId67"/>
  </p:handoutMasterIdLst>
  <p:sldIdLst>
    <p:sldId id="362" r:id="rId4"/>
    <p:sldId id="1388" r:id="rId5"/>
    <p:sldId id="1391" r:id="rId6"/>
    <p:sldId id="262" r:id="rId7"/>
    <p:sldId id="265" r:id="rId8"/>
    <p:sldId id="1408" r:id="rId9"/>
    <p:sldId id="267" r:id="rId10"/>
    <p:sldId id="1390" r:id="rId11"/>
    <p:sldId id="1370" r:id="rId12"/>
    <p:sldId id="1407" r:id="rId13"/>
    <p:sldId id="1378" r:id="rId14"/>
    <p:sldId id="1379" r:id="rId15"/>
    <p:sldId id="1197" r:id="rId16"/>
    <p:sldId id="1422" r:id="rId17"/>
    <p:sldId id="1133" r:id="rId18"/>
    <p:sldId id="1137" r:id="rId19"/>
    <p:sldId id="1380" r:id="rId20"/>
    <p:sldId id="1409" r:id="rId21"/>
    <p:sldId id="1392" r:id="rId22"/>
    <p:sldId id="1393" r:id="rId23"/>
    <p:sldId id="1394" r:id="rId24"/>
    <p:sldId id="1395" r:id="rId25"/>
    <p:sldId id="1396" r:id="rId26"/>
    <p:sldId id="1397" r:id="rId27"/>
    <p:sldId id="1410" r:id="rId28"/>
    <p:sldId id="1398" r:id="rId29"/>
    <p:sldId id="1416" r:id="rId30"/>
    <p:sldId id="1414" r:id="rId31"/>
    <p:sldId id="1415" r:id="rId32"/>
    <p:sldId id="1381" r:id="rId33"/>
    <p:sldId id="1386" r:id="rId34"/>
    <p:sldId id="1417" r:id="rId35"/>
    <p:sldId id="1418" r:id="rId36"/>
    <p:sldId id="1419" r:id="rId37"/>
    <p:sldId id="1420" r:id="rId38"/>
    <p:sldId id="1373" r:id="rId39"/>
    <p:sldId id="1374" r:id="rId40"/>
    <p:sldId id="1427" r:id="rId41"/>
    <p:sldId id="1428" r:id="rId42"/>
    <p:sldId id="1431" r:id="rId43"/>
    <p:sldId id="1424" r:id="rId44"/>
    <p:sldId id="1429" r:id="rId45"/>
    <p:sldId id="1430" r:id="rId46"/>
    <p:sldId id="1432" r:id="rId47"/>
    <p:sldId id="1435" r:id="rId48"/>
    <p:sldId id="1437" r:id="rId49"/>
    <p:sldId id="1436" r:id="rId50"/>
    <p:sldId id="1439" r:id="rId51"/>
    <p:sldId id="1440" r:id="rId52"/>
    <p:sldId id="1385" r:id="rId53"/>
    <p:sldId id="1406" r:id="rId54"/>
    <p:sldId id="1405" r:id="rId55"/>
    <p:sldId id="1441" r:id="rId56"/>
    <p:sldId id="259" r:id="rId57"/>
    <p:sldId id="355" r:id="rId58"/>
    <p:sldId id="443" r:id="rId59"/>
    <p:sldId id="266" r:id="rId60"/>
    <p:sldId id="1371" r:id="rId61"/>
    <p:sldId id="1382" r:id="rId62"/>
    <p:sldId id="1372" r:id="rId63"/>
    <p:sldId id="1383" r:id="rId64"/>
    <p:sldId id="1384" r:id="rId6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6" autoAdjust="0"/>
    <p:restoredTop sz="92474" autoAdjust="0"/>
  </p:normalViewPr>
  <p:slideViewPr>
    <p:cSldViewPr snapToGrid="0">
      <p:cViewPr varScale="1">
        <p:scale>
          <a:sx n="102" d="100"/>
          <a:sy n="102" d="100"/>
        </p:scale>
        <p:origin x="106" y="77"/>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2/8/2024</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2/8/2024</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78990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8</a:t>
            </a:fld>
            <a:endParaRPr lang="en-US" altLang="en-US"/>
          </a:p>
        </p:txBody>
      </p:sp>
    </p:spTree>
    <p:extLst>
      <p:ext uri="{BB962C8B-B14F-4D97-AF65-F5344CB8AC3E}">
        <p14:creationId xmlns:p14="http://schemas.microsoft.com/office/powerpoint/2010/main" val="139898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latin typeface="Times New Roman" panose="02020603050405020304" pitchFamily="18" charset="0"/>
                <a:cs typeface="Times New Roman" panose="02020603050405020304" pitchFamily="18" charset="0"/>
              </a:rPr>
              <a:pPr/>
              <a:t>13</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7047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site can</a:t>
            </a:r>
            <a:r>
              <a:rPr lang="en-US" baseline="0" dirty="0"/>
              <a:t> contain 1 or more stations.</a:t>
            </a:r>
          </a:p>
          <a:p>
            <a:pPr marL="171450" indent="-171450">
              <a:buFont typeface="Arial" panose="020B0604020202020204" pitchFamily="34" charset="0"/>
              <a:buChar char="•"/>
            </a:pPr>
            <a:r>
              <a:rPr lang="en-US" baseline="0" dirty="0"/>
              <a:t>At a CORS, the “GRP” is the “point” and the “mark” is the permanent, physical part of the CORS which holds the GRP.  The “ARP” is attached to the antenna, which can come and go and is therefore not a permanent part of the station.  Therefore the ARP is not a mark and does not get a PID, despite decades of this terminology.</a:t>
            </a:r>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15</a:t>
            </a:fld>
            <a:endParaRPr lang="en-US" altLang="en-US"/>
          </a:p>
        </p:txBody>
      </p:sp>
    </p:spTree>
    <p:extLst>
      <p:ext uri="{BB962C8B-B14F-4D97-AF65-F5344CB8AC3E}">
        <p14:creationId xmlns:p14="http://schemas.microsoft.com/office/powerpoint/2010/main" val="22680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16</a:t>
            </a:fld>
            <a:endParaRPr lang="en-US" altLang="en-US"/>
          </a:p>
        </p:txBody>
      </p:sp>
    </p:spTree>
    <p:extLst>
      <p:ext uri="{BB962C8B-B14F-4D97-AF65-F5344CB8AC3E}">
        <p14:creationId xmlns:p14="http://schemas.microsoft.com/office/powerpoint/2010/main" val="146339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NGS is considering what to do with data submitted during testing.  The cleanest solution is to delete it as “test data” and not attempt to move it onto the Live website.  If we were to consider moving it to Live, we would need to re-submit the data to ourselves, which is a tremendous amount of work.  It is best to assume that NGS will ask submitters to re-submit after the switch.</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46</a:t>
            </a:fld>
            <a:endParaRPr lang="en-US" altLang="en-US"/>
          </a:p>
        </p:txBody>
      </p:sp>
    </p:spTree>
    <p:extLst>
      <p:ext uri="{BB962C8B-B14F-4D97-AF65-F5344CB8AC3E}">
        <p14:creationId xmlns:p14="http://schemas.microsoft.com/office/powerpoint/2010/main" val="275320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7467" y="568325"/>
            <a:ext cx="10409767" cy="1144588"/>
          </a:xfrm>
        </p:spPr>
        <p:txBody>
          <a:bodyPr/>
          <a:lstStyle/>
          <a:p>
            <a:r>
              <a:rPr lang="en-US"/>
              <a:t>Click to edit Master title style</a:t>
            </a:r>
          </a:p>
        </p:txBody>
      </p:sp>
      <p:sp>
        <p:nvSpPr>
          <p:cNvPr id="3" name="Content Placeholder 2"/>
          <p:cNvSpPr>
            <a:spLocks noGrp="1"/>
          </p:cNvSpPr>
          <p:nvPr>
            <p:ph sz="half" idx="1"/>
          </p:nvPr>
        </p:nvSpPr>
        <p:spPr>
          <a:xfrm>
            <a:off x="897467" y="1906588"/>
            <a:ext cx="5103284" cy="4319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03951" y="1906588"/>
            <a:ext cx="5103283" cy="208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03951" y="4141789"/>
            <a:ext cx="5103283" cy="2084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48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5"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February 8, 2024</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NGS Webinar Series</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6"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8"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4"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3"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6"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February 8, 2024</a:t>
            </a:r>
          </a:p>
        </p:txBody>
      </p:sp>
      <p:sp>
        <p:nvSpPr>
          <p:cNvPr id="6" name="Footer Placeholder 4"/>
          <p:cNvSpPr>
            <a:spLocks noGrp="1"/>
          </p:cNvSpPr>
          <p:nvPr>
            <p:ph type="ftr" sz="quarter" idx="11"/>
          </p:nvPr>
        </p:nvSpPr>
        <p:spPr/>
        <p:txBody>
          <a:bodyPr/>
          <a:lstStyle>
            <a:lvl1pPr defTabSz="914400">
              <a:defRPr/>
            </a:lvl1pPr>
          </a:lstStyle>
          <a:p>
            <a:pPr>
              <a:defRPr/>
            </a:pPr>
            <a:r>
              <a:rPr lang="en-US"/>
              <a:t>NGS Webinar Series</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February 8,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NGS Webinar Series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 id="2147487903" r:id="rId12"/>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February 8,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NGS Webinar Series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February 8, 2024</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NGS Webinar Series</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ngs.noaa.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eodesy.noaa.gov/datums/newdatums/index.shtml" TargetMode="External"/><Relationship Id="rId2" Type="http://schemas.openxmlformats.org/officeDocument/2006/relationships/hyperlink" Target="https://geodesy.noaa.gov/web/science_edu/presentations_library/" TargetMode="External"/><Relationship Id="rId1" Type="http://schemas.openxmlformats.org/officeDocument/2006/relationships/slideLayout" Target="../slideLayouts/slideLayout2.xml"/><Relationship Id="rId4" Type="http://schemas.openxmlformats.org/officeDocument/2006/relationships/hyperlink" Target="https://geodesy.noaa.gov/datums/newdatums/policy.shtml"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a:solidFill>
                  <a:prstClr val="black"/>
                </a:solidFill>
                <a:latin typeface="Verdana" pitchFamily="34" charset="0"/>
                <a:ea typeface="+mn-ea"/>
              </a:rPr>
              <a:t>Progress toward a modernized NSRS</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Dru Smith</a:t>
            </a:r>
          </a:p>
          <a:p>
            <a:pPr algn="ctr">
              <a:defRPr/>
            </a:pPr>
            <a:r>
              <a:rPr lang="en-US" dirty="0">
                <a:solidFill>
                  <a:prstClr val="black"/>
                </a:solidFill>
                <a:latin typeface="Verdana" pitchFamily="34" charset="0"/>
                <a:ea typeface="+mn-ea"/>
              </a:rPr>
              <a:t>NSRS Modernization Manager</a:t>
            </a: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a:t>February 8, 2024</a:t>
            </a:r>
            <a:endParaRPr lang="en-US" dirty="0"/>
          </a:p>
        </p:txBody>
      </p:sp>
      <p:sp>
        <p:nvSpPr>
          <p:cNvPr id="3" name="Footer Placeholder 2"/>
          <p:cNvSpPr>
            <a:spLocks noGrp="1"/>
          </p:cNvSpPr>
          <p:nvPr>
            <p:ph type="ftr" sz="quarter" idx="11"/>
          </p:nvPr>
        </p:nvSpPr>
        <p:spPr/>
        <p:txBody>
          <a:bodyPr/>
          <a:lstStyle/>
          <a:p>
            <a:pPr>
              <a:defRPr/>
            </a:pPr>
            <a:r>
              <a:rPr lang="en-US"/>
              <a:t>NGS Webinar Series</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8DB2-00C5-4C25-845C-8A74CAB2E049}"/>
              </a:ext>
            </a:extLst>
          </p:cNvPr>
          <p:cNvSpPr>
            <a:spLocks noGrp="1"/>
          </p:cNvSpPr>
          <p:nvPr>
            <p:ph type="title"/>
          </p:nvPr>
        </p:nvSpPr>
        <p:spPr/>
        <p:txBody>
          <a:bodyPr/>
          <a:lstStyle/>
          <a:p>
            <a:r>
              <a:rPr lang="en-US" dirty="0"/>
              <a:t>GPS/GLONASS/Galileo/</a:t>
            </a:r>
            <a:r>
              <a:rPr lang="en-US" dirty="0" err="1"/>
              <a:t>Beidou</a:t>
            </a:r>
            <a:r>
              <a:rPr lang="en-US" dirty="0"/>
              <a:t>/ETC</a:t>
            </a:r>
          </a:p>
        </p:txBody>
      </p:sp>
      <p:sp>
        <p:nvSpPr>
          <p:cNvPr id="3" name="Content Placeholder 2">
            <a:extLst>
              <a:ext uri="{FF2B5EF4-FFF2-40B4-BE49-F238E27FC236}">
                <a16:creationId xmlns:a16="http://schemas.microsoft.com/office/drawing/2014/main" id="{DEAFC418-58EE-4F74-8ABE-802B03C44BAA}"/>
              </a:ext>
            </a:extLst>
          </p:cNvPr>
          <p:cNvSpPr>
            <a:spLocks noGrp="1"/>
          </p:cNvSpPr>
          <p:nvPr>
            <p:ph idx="1"/>
          </p:nvPr>
        </p:nvSpPr>
        <p:spPr/>
        <p:txBody>
          <a:bodyPr/>
          <a:lstStyle/>
          <a:p>
            <a:r>
              <a:rPr lang="en-US" dirty="0"/>
              <a:t>New M-PAGES software exists</a:t>
            </a:r>
          </a:p>
          <a:p>
            <a:pPr lvl="1"/>
            <a:r>
              <a:rPr lang="en-US" dirty="0"/>
              <a:t>Can process any GNSS constellation with two frequencies</a:t>
            </a:r>
          </a:p>
          <a:p>
            <a:r>
              <a:rPr lang="en-US" dirty="0"/>
              <a:t>Can be accessed through a BETA release of OPUS-S</a:t>
            </a:r>
          </a:p>
          <a:p>
            <a:pPr lvl="1"/>
            <a:endParaRPr lang="en-US" dirty="0"/>
          </a:p>
        </p:txBody>
      </p:sp>
      <p:sp>
        <p:nvSpPr>
          <p:cNvPr id="4" name="Date Placeholder 3">
            <a:extLst>
              <a:ext uri="{FF2B5EF4-FFF2-40B4-BE49-F238E27FC236}">
                <a16:creationId xmlns:a16="http://schemas.microsoft.com/office/drawing/2014/main" id="{5E8DDFED-3070-4F93-B1B0-DE1CAF3DE36A}"/>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7090F4FB-6E4D-4ED5-8DF3-9EDA50C35312}"/>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CB22758E-A7BB-42F9-BC2D-BEEE12C3556B}"/>
              </a:ext>
            </a:extLst>
          </p:cNvPr>
          <p:cNvSpPr>
            <a:spLocks noGrp="1"/>
          </p:cNvSpPr>
          <p:nvPr>
            <p:ph type="sldNum" sz="quarter" idx="12"/>
          </p:nvPr>
        </p:nvSpPr>
        <p:spPr/>
        <p:txBody>
          <a:bodyPr/>
          <a:lstStyle/>
          <a:p>
            <a:pPr>
              <a:defRPr/>
            </a:pPr>
            <a:fld id="{EB6791C4-DF4E-4C17-A41C-B2BEB15390BD}" type="slidenum">
              <a:rPr lang="en-US" smtClean="0"/>
              <a:pPr>
                <a:defRPr/>
              </a:pPr>
              <a:t>10</a:t>
            </a:fld>
            <a:endParaRPr lang="en-US"/>
          </a:p>
        </p:txBody>
      </p:sp>
      <p:pic>
        <p:nvPicPr>
          <p:cNvPr id="8" name="Picture 7">
            <a:extLst>
              <a:ext uri="{FF2B5EF4-FFF2-40B4-BE49-F238E27FC236}">
                <a16:creationId xmlns:a16="http://schemas.microsoft.com/office/drawing/2014/main" id="{C0F6CAA1-E85C-414C-97FB-71B631341E87}"/>
              </a:ext>
            </a:extLst>
          </p:cNvPr>
          <p:cNvPicPr>
            <a:picLocks noChangeAspect="1"/>
          </p:cNvPicPr>
          <p:nvPr/>
        </p:nvPicPr>
        <p:blipFill>
          <a:blip r:embed="rId2"/>
          <a:stretch>
            <a:fillRect/>
          </a:stretch>
        </p:blipFill>
        <p:spPr>
          <a:xfrm>
            <a:off x="1919591" y="3276778"/>
            <a:ext cx="6526179" cy="2964482"/>
          </a:xfrm>
          <a:prstGeom prst="rect">
            <a:avLst/>
          </a:prstGeom>
        </p:spPr>
      </p:pic>
      <p:sp>
        <p:nvSpPr>
          <p:cNvPr id="9" name="TextBox 8">
            <a:extLst>
              <a:ext uri="{FF2B5EF4-FFF2-40B4-BE49-F238E27FC236}">
                <a16:creationId xmlns:a16="http://schemas.microsoft.com/office/drawing/2014/main" id="{2128ECB5-2176-4CDE-BFBB-EA60D76A57AF}"/>
              </a:ext>
            </a:extLst>
          </p:cNvPr>
          <p:cNvSpPr txBox="1"/>
          <p:nvPr/>
        </p:nvSpPr>
        <p:spPr>
          <a:xfrm>
            <a:off x="8826324" y="5491929"/>
            <a:ext cx="3235181" cy="400110"/>
          </a:xfrm>
          <a:prstGeom prst="rect">
            <a:avLst/>
          </a:prstGeom>
          <a:noFill/>
        </p:spPr>
        <p:txBody>
          <a:bodyPr wrap="none" rtlCol="0">
            <a:spAutoFit/>
          </a:bodyPr>
          <a:lstStyle/>
          <a:p>
            <a:r>
              <a:rPr lang="en-US" sz="2000" b="1" dirty="0">
                <a:solidFill>
                  <a:srgbClr val="FF0000"/>
                </a:solidFill>
              </a:rPr>
              <a:t>beta.ngs.noaa.gov/OPUS</a:t>
            </a:r>
          </a:p>
        </p:txBody>
      </p:sp>
    </p:spTree>
    <p:extLst>
      <p:ext uri="{BB962C8B-B14F-4D97-AF65-F5344CB8AC3E}">
        <p14:creationId xmlns:p14="http://schemas.microsoft.com/office/powerpoint/2010/main" val="362830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AA5-F542-4C79-9DD2-7A643CD7AA9B}"/>
              </a:ext>
            </a:extLst>
          </p:cNvPr>
          <p:cNvSpPr>
            <a:spLocks noGrp="1"/>
          </p:cNvSpPr>
          <p:nvPr>
            <p:ph type="title"/>
          </p:nvPr>
        </p:nvSpPr>
        <p:spPr/>
        <p:txBody>
          <a:bodyPr/>
          <a:lstStyle/>
          <a:p>
            <a:r>
              <a:rPr lang="en-US" dirty="0"/>
              <a:t>LSA Adjustment Methodology Documented</a:t>
            </a:r>
          </a:p>
        </p:txBody>
      </p:sp>
      <p:sp>
        <p:nvSpPr>
          <p:cNvPr id="3" name="Content Placeholder 2">
            <a:extLst>
              <a:ext uri="{FF2B5EF4-FFF2-40B4-BE49-F238E27FC236}">
                <a16:creationId xmlns:a16="http://schemas.microsoft.com/office/drawing/2014/main" id="{B4F1D69D-0B0B-475B-910B-C694D075C769}"/>
              </a:ext>
            </a:extLst>
          </p:cNvPr>
          <p:cNvSpPr>
            <a:spLocks noGrp="1"/>
          </p:cNvSpPr>
          <p:nvPr>
            <p:ph idx="1"/>
          </p:nvPr>
        </p:nvSpPr>
        <p:spPr/>
        <p:txBody>
          <a:bodyPr/>
          <a:lstStyle/>
          <a:p>
            <a:r>
              <a:rPr lang="en-US" dirty="0"/>
              <a:t>The </a:t>
            </a:r>
            <a:r>
              <a:rPr lang="en-US" b="1" u="sng" dirty="0"/>
              <a:t>Multi-Epoch Least-Squares Adjustment Problem</a:t>
            </a:r>
            <a:r>
              <a:rPr lang="en-US" dirty="0"/>
              <a:t>: </a:t>
            </a:r>
            <a:r>
              <a:rPr lang="en-US" i="1" dirty="0"/>
              <a:t>Models Relating Estimable Parameters at a Single Epoch to Geodetic Observations, Stochastic Constraints and Fixed Constraints at Multiple Epochs</a:t>
            </a:r>
          </a:p>
          <a:p>
            <a:r>
              <a:rPr lang="en-US" dirty="0"/>
              <a:t>See NGS Library (https://geodesy.noaa.gov/library/):</a:t>
            </a:r>
          </a:p>
          <a:p>
            <a:pPr lvl="1"/>
            <a:r>
              <a:rPr lang="en-US" sz="1600" dirty="0"/>
              <a:t>NOAA TR NOS NGS 79</a:t>
            </a:r>
          </a:p>
          <a:p>
            <a:pPr lvl="1"/>
            <a:r>
              <a:rPr lang="en-US" sz="1600" dirty="0"/>
              <a:t>NOAA TR NOS NGS 80</a:t>
            </a:r>
          </a:p>
          <a:p>
            <a:pPr lvl="1"/>
            <a:r>
              <a:rPr lang="en-US" sz="1600" dirty="0"/>
              <a:t>NOAA TM NOS NGS 95</a:t>
            </a:r>
          </a:p>
          <a:p>
            <a:pPr lvl="1"/>
            <a:r>
              <a:rPr lang="en-US" sz="1600" dirty="0"/>
              <a:t>NOAA TM NOS NGS 96</a:t>
            </a:r>
          </a:p>
          <a:p>
            <a:r>
              <a:rPr lang="en-US" dirty="0"/>
              <a:t>Codifies the mathematics of national adjustments (RECs) and OPUS adjustments</a:t>
            </a:r>
          </a:p>
        </p:txBody>
      </p:sp>
      <p:sp>
        <p:nvSpPr>
          <p:cNvPr id="4" name="Date Placeholder 3">
            <a:extLst>
              <a:ext uri="{FF2B5EF4-FFF2-40B4-BE49-F238E27FC236}">
                <a16:creationId xmlns:a16="http://schemas.microsoft.com/office/drawing/2014/main" id="{55C70636-7F9E-4394-8494-552F129F8792}"/>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52D84C7B-F719-4DEB-8540-2BB1F1C985BC}"/>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07C9E436-5439-4972-AA76-4136877CF1D7}"/>
              </a:ext>
            </a:extLst>
          </p:cNvPr>
          <p:cNvSpPr>
            <a:spLocks noGrp="1"/>
          </p:cNvSpPr>
          <p:nvPr>
            <p:ph type="sldNum" sz="quarter" idx="12"/>
          </p:nvPr>
        </p:nvSpPr>
        <p:spPr/>
        <p:txBody>
          <a:bodyPr/>
          <a:lstStyle/>
          <a:p>
            <a:pPr>
              <a:defRPr/>
            </a:pPr>
            <a:fld id="{EB6791C4-DF4E-4C17-A41C-B2BEB15390BD}" type="slidenum">
              <a:rPr lang="en-US" smtClean="0"/>
              <a:pPr>
                <a:defRPr/>
              </a:pPr>
              <a:t>11</a:t>
            </a:fld>
            <a:endParaRPr lang="en-US"/>
          </a:p>
        </p:txBody>
      </p:sp>
    </p:spTree>
    <p:extLst>
      <p:ext uri="{BB962C8B-B14F-4D97-AF65-F5344CB8AC3E}">
        <p14:creationId xmlns:p14="http://schemas.microsoft.com/office/powerpoint/2010/main" val="358128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7080-6B8C-4D62-B2F2-5B49D3D33DE0}"/>
              </a:ext>
            </a:extLst>
          </p:cNvPr>
          <p:cNvSpPr>
            <a:spLocks noGrp="1"/>
          </p:cNvSpPr>
          <p:nvPr>
            <p:ph type="title"/>
          </p:nvPr>
        </p:nvSpPr>
        <p:spPr/>
        <p:txBody>
          <a:bodyPr/>
          <a:lstStyle/>
          <a:p>
            <a:r>
              <a:rPr lang="en-US" dirty="0"/>
              <a:t>Alpha site launched</a:t>
            </a:r>
          </a:p>
        </p:txBody>
      </p:sp>
      <p:sp>
        <p:nvSpPr>
          <p:cNvPr id="3" name="Content Placeholder 2">
            <a:extLst>
              <a:ext uri="{FF2B5EF4-FFF2-40B4-BE49-F238E27FC236}">
                <a16:creationId xmlns:a16="http://schemas.microsoft.com/office/drawing/2014/main" id="{0CC9CAA2-8B0A-4B29-9A26-F9A67BCDF5E7}"/>
              </a:ext>
            </a:extLst>
          </p:cNvPr>
          <p:cNvSpPr>
            <a:spLocks noGrp="1"/>
          </p:cNvSpPr>
          <p:nvPr>
            <p:ph idx="1"/>
          </p:nvPr>
        </p:nvSpPr>
        <p:spPr/>
        <p:txBody>
          <a:bodyPr/>
          <a:lstStyle/>
          <a:p>
            <a:r>
              <a:rPr lang="en-US" dirty="0"/>
              <a:t>alpha.ngs.noaa.gov</a:t>
            </a:r>
          </a:p>
          <a:p>
            <a:r>
              <a:rPr lang="en-US" dirty="0"/>
              <a:t>First product:  SPCS2022</a:t>
            </a:r>
          </a:p>
          <a:p>
            <a:r>
              <a:rPr lang="en-US" dirty="0"/>
              <a:t>More products coming soon</a:t>
            </a:r>
          </a:p>
          <a:p>
            <a:r>
              <a:rPr lang="en-US" dirty="0"/>
              <a:t>Not everything will go on Alpha</a:t>
            </a:r>
          </a:p>
          <a:p>
            <a:pPr lvl="1"/>
            <a:r>
              <a:rPr lang="en-US" dirty="0"/>
              <a:t>“Incomplete, early, possibly incorrect” </a:t>
            </a:r>
          </a:p>
          <a:p>
            <a:endParaRPr lang="en-US" dirty="0"/>
          </a:p>
        </p:txBody>
      </p:sp>
      <p:sp>
        <p:nvSpPr>
          <p:cNvPr id="4" name="Date Placeholder 3">
            <a:extLst>
              <a:ext uri="{FF2B5EF4-FFF2-40B4-BE49-F238E27FC236}">
                <a16:creationId xmlns:a16="http://schemas.microsoft.com/office/drawing/2014/main" id="{4D797E4D-ED6B-4D59-A820-B6186F8D9491}"/>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41A874A-98D1-4480-A2FA-423A10E7C29B}"/>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3588CC43-E8FB-441F-BAFE-29A5AE585953}"/>
              </a:ext>
            </a:extLst>
          </p:cNvPr>
          <p:cNvSpPr>
            <a:spLocks noGrp="1"/>
          </p:cNvSpPr>
          <p:nvPr>
            <p:ph type="sldNum" sz="quarter" idx="12"/>
          </p:nvPr>
        </p:nvSpPr>
        <p:spPr/>
        <p:txBody>
          <a:bodyPr/>
          <a:lstStyle/>
          <a:p>
            <a:pPr>
              <a:defRPr/>
            </a:pPr>
            <a:fld id="{EB6791C4-DF4E-4C17-A41C-B2BEB15390BD}" type="slidenum">
              <a:rPr lang="en-US" smtClean="0"/>
              <a:pPr>
                <a:defRPr/>
              </a:pPr>
              <a:t>12</a:t>
            </a:fld>
            <a:endParaRPr lang="en-US"/>
          </a:p>
        </p:txBody>
      </p:sp>
    </p:spTree>
    <p:extLst>
      <p:ext uri="{BB962C8B-B14F-4D97-AF65-F5344CB8AC3E}">
        <p14:creationId xmlns:p14="http://schemas.microsoft.com/office/powerpoint/2010/main" val="17082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Preeminence of ITRF</a:t>
            </a:r>
          </a:p>
        </p:txBody>
      </p:sp>
      <p:sp>
        <p:nvSpPr>
          <p:cNvPr id="13" name="Content Placeholder 2"/>
          <p:cNvSpPr txBox="1">
            <a:spLocks/>
          </p:cNvSpPr>
          <p:nvPr/>
        </p:nvSpPr>
        <p:spPr bwMode="gray">
          <a:xfrm>
            <a:off x="4562527" y="1628775"/>
            <a:ext cx="3066946"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buNone/>
              <a:defRPr/>
            </a:pPr>
            <a:r>
              <a:rPr lang="en-US" sz="1500" kern="0" dirty="0">
                <a:latin typeface="Times New Roman" panose="02020603050405020304" pitchFamily="18" charset="0"/>
                <a:cs typeface="Times New Roman" panose="02020603050405020304" pitchFamily="18" charset="0"/>
              </a:rPr>
              <a:t>North American Terrestrial Reference Frame of 2022 (NATRF2022)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Caribbean Terrestrial Reference Frame of 2022 (CATRF2022)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Pacific Terrestrial Reference Frame of 2022 (PATRF2022)</a:t>
            </a:r>
          </a:p>
          <a:p>
            <a:pPr marL="0" indent="0">
              <a:buNone/>
              <a:defRPr/>
            </a:pPr>
            <a:endParaRPr lang="en-US" sz="1500" kern="0" dirty="0">
              <a:latin typeface="Times New Roman" panose="02020603050405020304" pitchFamily="18" charset="0"/>
              <a:cs typeface="Times New Roman" panose="02020603050405020304" pitchFamily="18" charset="0"/>
            </a:endParaRPr>
          </a:p>
          <a:p>
            <a:pPr marL="0" indent="0">
              <a:buNone/>
              <a:defRPr/>
            </a:pPr>
            <a:r>
              <a:rPr lang="en-US" sz="1500" kern="0" dirty="0">
                <a:latin typeface="Times New Roman" panose="02020603050405020304" pitchFamily="18" charset="0"/>
                <a:cs typeface="Times New Roman" panose="02020603050405020304" pitchFamily="18" charset="0"/>
              </a:rPr>
              <a:t>Mariana Terrestrial Reference Frame of 2022 (MATRF2022</a:t>
            </a:r>
            <a:r>
              <a:rPr lang="en-US" sz="1800" kern="0" dirty="0">
                <a:latin typeface="Times New Roman" panose="02020603050405020304" pitchFamily="18" charset="0"/>
                <a:cs typeface="Times New Roman" panose="02020603050405020304" pitchFamily="18" charset="0"/>
              </a:rPr>
              <a:t>)</a:t>
            </a:r>
          </a:p>
          <a:p>
            <a:pPr lvl="1">
              <a:defRPr/>
            </a:pPr>
            <a:endParaRPr lang="en-US" sz="1800" kern="0" dirty="0">
              <a:latin typeface="Times New Roman" panose="02020603050405020304" pitchFamily="18" charset="0"/>
              <a:cs typeface="Times New Roman" panose="02020603050405020304" pitchFamily="18" charset="0"/>
            </a:endParaRPr>
          </a:p>
          <a:p>
            <a:pPr marL="0" indent="0">
              <a:buNone/>
              <a:defRPr/>
            </a:pPr>
            <a:endParaRPr lang="en-US" sz="1800" b="1" kern="0"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a:t>February 8, 2024</a:t>
            </a:r>
            <a:endParaRPr lang="en-US" altLang="en-US" dirty="0"/>
          </a:p>
        </p:txBody>
      </p:sp>
      <p:sp>
        <p:nvSpPr>
          <p:cNvPr id="5" name="Slide Number Placeholder 4"/>
          <p:cNvSpPr>
            <a:spLocks noGrp="1"/>
          </p:cNvSpPr>
          <p:nvPr>
            <p:ph type="sldNum" sz="quarter" idx="12"/>
          </p:nvPr>
        </p:nvSpPr>
        <p:spPr/>
        <p:txBody>
          <a:bodyPr/>
          <a:lstStyle/>
          <a:p>
            <a:pPr>
              <a:defRPr/>
            </a:pPr>
            <a:fld id="{5A837433-97E9-4D94-B898-19FA6F4A2CA7}" type="slidenum">
              <a:rPr lang="en-US" smtClean="0"/>
              <a:pPr>
                <a:defRPr/>
              </a:pPr>
              <a:t>13</a:t>
            </a:fld>
            <a:endParaRPr lang="en-US"/>
          </a:p>
        </p:txBody>
      </p:sp>
      <p:sp>
        <p:nvSpPr>
          <p:cNvPr id="8" name="TextBox 7"/>
          <p:cNvSpPr txBox="1"/>
          <p:nvPr/>
        </p:nvSpPr>
        <p:spPr>
          <a:xfrm>
            <a:off x="1993788" y="1688425"/>
            <a:ext cx="1706725" cy="738664"/>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North American Plate</a:t>
            </a:r>
          </a:p>
        </p:txBody>
      </p:sp>
      <p:sp>
        <p:nvSpPr>
          <p:cNvPr id="14" name="TextBox 13"/>
          <p:cNvSpPr txBox="1"/>
          <p:nvPr/>
        </p:nvSpPr>
        <p:spPr>
          <a:xfrm>
            <a:off x="1993786" y="2614846"/>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Caribbean Plate</a:t>
            </a:r>
          </a:p>
        </p:txBody>
      </p:sp>
      <p:sp>
        <p:nvSpPr>
          <p:cNvPr id="15" name="TextBox 14"/>
          <p:cNvSpPr txBox="1"/>
          <p:nvPr/>
        </p:nvSpPr>
        <p:spPr>
          <a:xfrm>
            <a:off x="1993786" y="3496560"/>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Pacific Plate</a:t>
            </a:r>
          </a:p>
        </p:txBody>
      </p:sp>
      <p:sp>
        <p:nvSpPr>
          <p:cNvPr id="16" name="TextBox 15"/>
          <p:cNvSpPr txBox="1"/>
          <p:nvPr/>
        </p:nvSpPr>
        <p:spPr>
          <a:xfrm>
            <a:off x="1993786" y="4245970"/>
            <a:ext cx="1706726" cy="523220"/>
          </a:xfrm>
          <a:prstGeom prst="rect">
            <a:avLst/>
          </a:prstGeom>
          <a:noFill/>
          <a:ln>
            <a:solidFill>
              <a:schemeClr val="tx1"/>
            </a:solidFill>
          </a:ln>
        </p:spPr>
        <p:txBody>
          <a:bodyPr wrap="square" rtlCol="0">
            <a:spAutoFit/>
          </a:bodyPr>
          <a:lstStyle/>
          <a:p>
            <a:r>
              <a:rPr lang="en-US" sz="1400" dirty="0">
                <a:latin typeface="Times New Roman" panose="02020603050405020304" pitchFamily="18" charset="0"/>
              </a:rPr>
              <a:t>Rotation of the </a:t>
            </a:r>
          </a:p>
          <a:p>
            <a:r>
              <a:rPr lang="en-US" sz="1400" dirty="0">
                <a:latin typeface="Times New Roman" panose="02020603050405020304" pitchFamily="18" charset="0"/>
              </a:rPr>
              <a:t>Mariana Plate</a:t>
            </a:r>
          </a:p>
        </p:txBody>
      </p:sp>
      <p:sp>
        <p:nvSpPr>
          <p:cNvPr id="18" name="Content Placeholder 2"/>
          <p:cNvSpPr txBox="1">
            <a:spLocks/>
          </p:cNvSpPr>
          <p:nvPr/>
        </p:nvSpPr>
        <p:spPr bwMode="gray">
          <a:xfrm>
            <a:off x="127181" y="3022475"/>
            <a:ext cx="1092495" cy="33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rmAutofit fontScale="77500" lnSpcReduction="20000"/>
          </a:bodyPr>
          <a:lstStyle>
            <a:lvl1pPr marL="342900" indent="-342900"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ea typeface="+mn-ea"/>
                <a:cs typeface="Calibri"/>
              </a:defRPr>
            </a:lvl1pPr>
            <a:lvl2pPr marL="742950" indent="-285750" algn="l" rtl="0" eaLnBrk="1" fontAlgn="base" hangingPunct="1">
              <a:spcBef>
                <a:spcPct val="20000"/>
              </a:spcBef>
              <a:spcAft>
                <a:spcPct val="0"/>
              </a:spcAft>
              <a:buClr>
                <a:schemeClr val="accent1"/>
              </a:buClr>
              <a:buChar char="–"/>
              <a:defRPr sz="2000" b="0">
                <a:solidFill>
                  <a:schemeClr val="tx1"/>
                </a:solidFill>
                <a:latin typeface="Calibri"/>
                <a:cs typeface="Calibri"/>
              </a:defRPr>
            </a:lvl2pPr>
            <a:lvl3pPr marL="11430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3pPr>
            <a:lvl4pPr marL="16002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4pPr>
            <a:lvl5pPr marL="2057400" indent="-228600" algn="l" rtl="0" eaLnBrk="1" fontAlgn="base" hangingPunct="1">
              <a:spcBef>
                <a:spcPct val="20000"/>
              </a:spcBef>
              <a:spcAft>
                <a:spcPct val="0"/>
              </a:spcAft>
              <a:buClr>
                <a:schemeClr val="accent1"/>
              </a:buClr>
              <a:buFont typeface="Wingdings" pitchFamily="2" charset="2"/>
              <a:buChar char="§"/>
              <a:defRPr sz="1800" b="0">
                <a:solidFill>
                  <a:schemeClr val="tx1"/>
                </a:solidFill>
                <a:latin typeface="Calibri"/>
                <a:cs typeface="Calibri"/>
              </a:defRPr>
            </a:lvl5pPr>
            <a:lvl6pPr marL="25146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1800" b="1">
                <a:solidFill>
                  <a:schemeClr val="tx1"/>
                </a:solidFill>
                <a:latin typeface="+mn-lt"/>
              </a:defRPr>
            </a:lvl9pPr>
          </a:lstStyle>
          <a:p>
            <a:pPr marL="0" indent="0">
              <a:lnSpc>
                <a:spcPct val="120000"/>
              </a:lnSpc>
              <a:spcBef>
                <a:spcPts val="0"/>
              </a:spcBef>
              <a:buNone/>
              <a:defRPr/>
            </a:pPr>
            <a:r>
              <a:rPr lang="en-US" sz="2550" kern="0" dirty="0">
                <a:latin typeface="Times New Roman" panose="02020603050405020304" pitchFamily="18" charset="0"/>
                <a:cs typeface="Times New Roman" panose="02020603050405020304" pitchFamily="18" charset="0"/>
              </a:rPr>
              <a:t>ITRF2020</a:t>
            </a:r>
          </a:p>
        </p:txBody>
      </p:sp>
      <p:sp>
        <p:nvSpPr>
          <p:cNvPr id="7" name="Rounded Rectangle 6"/>
          <p:cNvSpPr/>
          <p:nvPr/>
        </p:nvSpPr>
        <p:spPr>
          <a:xfrm>
            <a:off x="1763271" y="1375436"/>
            <a:ext cx="2176253" cy="3770072"/>
          </a:xfrm>
          <a:prstGeom prst="roundRect">
            <a:avLst/>
          </a:prstGeom>
          <a:noFill/>
          <a:ln w="635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latin typeface="Times New Roman" panose="02020603050405020304" pitchFamily="18" charset="0"/>
            </a:endParaRPr>
          </a:p>
        </p:txBody>
      </p:sp>
      <p:sp>
        <p:nvSpPr>
          <p:cNvPr id="9" name="TextBox 8"/>
          <p:cNvSpPr txBox="1"/>
          <p:nvPr/>
        </p:nvSpPr>
        <p:spPr>
          <a:xfrm>
            <a:off x="2255713" y="5213997"/>
            <a:ext cx="1082348" cy="369332"/>
          </a:xfrm>
          <a:prstGeom prst="rect">
            <a:avLst/>
          </a:prstGeom>
          <a:noFill/>
        </p:spPr>
        <p:txBody>
          <a:bodyPr wrap="none" rtlCol="0">
            <a:spAutoFit/>
          </a:bodyPr>
          <a:lstStyle/>
          <a:p>
            <a:r>
              <a:rPr lang="en-US" b="1" dirty="0">
                <a:solidFill>
                  <a:srgbClr val="7030A0"/>
                </a:solidFill>
                <a:latin typeface="Times New Roman" panose="02020603050405020304" pitchFamily="18" charset="0"/>
              </a:rPr>
              <a:t>EPP2022</a:t>
            </a:r>
          </a:p>
        </p:txBody>
      </p:sp>
      <p:cxnSp>
        <p:nvCxnSpPr>
          <p:cNvPr id="11" name="Elbow Connector 10"/>
          <p:cNvCxnSpPr>
            <a:stCxn id="18" idx="0"/>
            <a:endCxn id="8" idx="1"/>
          </p:cNvCxnSpPr>
          <p:nvPr/>
        </p:nvCxnSpPr>
        <p:spPr>
          <a:xfrm rot="5400000" flipH="1" flipV="1">
            <a:off x="851248" y="1879938"/>
            <a:ext cx="964718" cy="132035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p:cNvCxnSpPr>
            <a:endCxn id="14" idx="1"/>
          </p:cNvCxnSpPr>
          <p:nvPr/>
        </p:nvCxnSpPr>
        <p:spPr>
          <a:xfrm flipV="1">
            <a:off x="1290182" y="2876456"/>
            <a:ext cx="703605" cy="23658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8" idx="2"/>
            <a:endCxn id="16" idx="1"/>
          </p:cNvCxnSpPr>
          <p:nvPr/>
        </p:nvCxnSpPr>
        <p:spPr>
          <a:xfrm rot="16200000" flipH="1">
            <a:off x="757524" y="3271316"/>
            <a:ext cx="1152169" cy="132035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5" idx="1"/>
          </p:cNvCxnSpPr>
          <p:nvPr/>
        </p:nvCxnSpPr>
        <p:spPr>
          <a:xfrm>
            <a:off x="1290182" y="3227336"/>
            <a:ext cx="703605" cy="53083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559" name="Straight Arrow Connector 23558"/>
          <p:cNvCxnSpPr>
            <a:stCxn id="8" idx="3"/>
          </p:cNvCxnSpPr>
          <p:nvPr/>
        </p:nvCxnSpPr>
        <p:spPr>
          <a:xfrm>
            <a:off x="3700512" y="2057757"/>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14" idx="3"/>
          </p:cNvCxnSpPr>
          <p:nvPr/>
        </p:nvCxnSpPr>
        <p:spPr>
          <a:xfrm>
            <a:off x="3700512" y="2876456"/>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15" idx="3"/>
          </p:cNvCxnSpPr>
          <p:nvPr/>
        </p:nvCxnSpPr>
        <p:spPr>
          <a:xfrm>
            <a:off x="3700512" y="3758170"/>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6" idx="3"/>
          </p:cNvCxnSpPr>
          <p:nvPr/>
        </p:nvCxnSpPr>
        <p:spPr>
          <a:xfrm>
            <a:off x="3700512" y="4507580"/>
            <a:ext cx="7814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641983" y="5525124"/>
            <a:ext cx="2707344" cy="461665"/>
          </a:xfrm>
          <a:prstGeom prst="rect">
            <a:avLst/>
          </a:prstGeom>
          <a:noFill/>
        </p:spPr>
        <p:txBody>
          <a:bodyPr wrap="none" rtlCol="0">
            <a:spAutoFit/>
          </a:bodyPr>
          <a:lstStyle/>
          <a:p>
            <a:r>
              <a:rPr lang="en-US" sz="1200" b="1" dirty="0">
                <a:solidFill>
                  <a:srgbClr val="7030A0"/>
                </a:solidFill>
                <a:latin typeface="Times New Roman" panose="02020603050405020304" pitchFamily="18" charset="0"/>
              </a:rPr>
              <a:t>EPP for “Euler pole parameters”</a:t>
            </a:r>
          </a:p>
          <a:p>
            <a:r>
              <a:rPr lang="en-US" sz="1200" b="1" dirty="0">
                <a:solidFill>
                  <a:srgbClr val="7030A0"/>
                </a:solidFill>
                <a:latin typeface="Times New Roman" panose="02020603050405020304" pitchFamily="18" charset="0"/>
              </a:rPr>
              <a:t>(a way of describing a plate’s rotation)</a:t>
            </a:r>
          </a:p>
        </p:txBody>
      </p:sp>
      <p:sp>
        <p:nvSpPr>
          <p:cNvPr id="23561" name="Footer Placeholder 23560"/>
          <p:cNvSpPr>
            <a:spLocks noGrp="1"/>
          </p:cNvSpPr>
          <p:nvPr>
            <p:ph type="ftr" sz="quarter" idx="11"/>
          </p:nvPr>
        </p:nvSpPr>
        <p:spPr/>
        <p:txBody>
          <a:bodyPr/>
          <a:lstStyle/>
          <a:p>
            <a:pPr>
              <a:defRPr/>
            </a:pPr>
            <a:r>
              <a:rPr lang="en-US"/>
              <a:t>NGS Webinar Series</a:t>
            </a:r>
          </a:p>
        </p:txBody>
      </p:sp>
      <p:sp>
        <p:nvSpPr>
          <p:cNvPr id="3" name="TextBox 2">
            <a:extLst>
              <a:ext uri="{FF2B5EF4-FFF2-40B4-BE49-F238E27FC236}">
                <a16:creationId xmlns:a16="http://schemas.microsoft.com/office/drawing/2014/main" id="{D6315855-2245-4CCA-ACDA-EFA50BD72A3B}"/>
              </a:ext>
            </a:extLst>
          </p:cNvPr>
          <p:cNvSpPr txBox="1"/>
          <p:nvPr/>
        </p:nvSpPr>
        <p:spPr>
          <a:xfrm>
            <a:off x="7849419" y="1634819"/>
            <a:ext cx="4165600" cy="1200329"/>
          </a:xfrm>
          <a:prstGeom prst="rect">
            <a:avLst/>
          </a:prstGeom>
          <a:noFill/>
        </p:spPr>
        <p:txBody>
          <a:bodyPr wrap="square" rtlCol="0">
            <a:spAutoFit/>
          </a:bodyPr>
          <a:lstStyle/>
          <a:p>
            <a:r>
              <a:rPr lang="en-US" dirty="0"/>
              <a:t>EPP2022 is the </a:t>
            </a:r>
            <a:r>
              <a:rPr lang="en-US" b="1" dirty="0"/>
              <a:t>set of four </a:t>
            </a:r>
            <a:r>
              <a:rPr lang="en-US" dirty="0"/>
              <a:t>14-parameter Helmert transformations which relates ITRF2020 to N/P/C/MATRF2022</a:t>
            </a:r>
          </a:p>
        </p:txBody>
      </p:sp>
      <p:sp>
        <p:nvSpPr>
          <p:cNvPr id="24" name="TextBox 23">
            <a:extLst>
              <a:ext uri="{FF2B5EF4-FFF2-40B4-BE49-F238E27FC236}">
                <a16:creationId xmlns:a16="http://schemas.microsoft.com/office/drawing/2014/main" id="{24F5288C-EC34-4F34-89B8-6FCF7CA923EE}"/>
              </a:ext>
            </a:extLst>
          </p:cNvPr>
          <p:cNvSpPr txBox="1"/>
          <p:nvPr/>
        </p:nvSpPr>
        <p:spPr>
          <a:xfrm>
            <a:off x="7899219" y="3312992"/>
            <a:ext cx="4165600" cy="1754326"/>
          </a:xfrm>
          <a:prstGeom prst="rect">
            <a:avLst/>
          </a:prstGeom>
          <a:noFill/>
        </p:spPr>
        <p:txBody>
          <a:bodyPr wrap="square" rtlCol="0">
            <a:spAutoFit/>
          </a:bodyPr>
          <a:lstStyle/>
          <a:p>
            <a:r>
              <a:rPr lang="en-US" dirty="0"/>
              <a:t>Each 14-parameter Helmert transformation inside EPP2022 consists of:</a:t>
            </a:r>
          </a:p>
          <a:p>
            <a:pPr marL="285750" indent="-285750">
              <a:buFont typeface="Arial" panose="020B0604020202020204" pitchFamily="34" charset="0"/>
              <a:buChar char="•"/>
            </a:pPr>
            <a:r>
              <a:rPr lang="en-US" dirty="0"/>
              <a:t>11 zero-value coefficients</a:t>
            </a:r>
          </a:p>
          <a:p>
            <a:pPr marL="285750" indent="-285750">
              <a:buFont typeface="Arial" panose="020B0604020202020204" pitchFamily="34" charset="0"/>
              <a:buChar char="•"/>
            </a:pPr>
            <a:r>
              <a:rPr lang="en-US" dirty="0"/>
              <a:t>3 non-zero coefficients</a:t>
            </a:r>
          </a:p>
          <a:p>
            <a:pPr marL="285750" indent="-285750">
              <a:buFont typeface="Arial" panose="020B0604020202020204" pitchFamily="34" charset="0"/>
              <a:buChar char="•"/>
            </a:pPr>
            <a:r>
              <a:rPr lang="en-US" dirty="0"/>
              <a:t>1 reference epoch (2020.00)</a:t>
            </a:r>
          </a:p>
        </p:txBody>
      </p:sp>
      <p:sp>
        <p:nvSpPr>
          <p:cNvPr id="25" name="TextBox 24">
            <a:extLst>
              <a:ext uri="{FF2B5EF4-FFF2-40B4-BE49-F238E27FC236}">
                <a16:creationId xmlns:a16="http://schemas.microsoft.com/office/drawing/2014/main" id="{417520EB-6831-40BD-A8FF-8D358B384159}"/>
              </a:ext>
            </a:extLst>
          </p:cNvPr>
          <p:cNvSpPr txBox="1"/>
          <p:nvPr/>
        </p:nvSpPr>
        <p:spPr>
          <a:xfrm rot="20134578">
            <a:off x="9923865" y="770961"/>
            <a:ext cx="2095445" cy="369332"/>
          </a:xfrm>
          <a:prstGeom prst="rect">
            <a:avLst/>
          </a:prstGeom>
          <a:solidFill>
            <a:schemeClr val="bg1"/>
          </a:solidFill>
        </p:spPr>
        <p:txBody>
          <a:bodyPr wrap="none" rtlCol="0">
            <a:spAutoFit/>
          </a:bodyPr>
          <a:lstStyle/>
          <a:p>
            <a:r>
              <a:rPr lang="en-US" b="1" dirty="0">
                <a:solidFill>
                  <a:srgbClr val="FF0000"/>
                </a:solidFill>
              </a:rPr>
              <a:t>Background Info!</a:t>
            </a:r>
          </a:p>
        </p:txBody>
      </p:sp>
    </p:spTree>
    <p:extLst>
      <p:ext uri="{BB962C8B-B14F-4D97-AF65-F5344CB8AC3E}">
        <p14:creationId xmlns:p14="http://schemas.microsoft.com/office/powerpoint/2010/main" val="42627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7" grpId="0" animBg="1"/>
      <p:bldP spid="9" grpId="0"/>
      <p:bldP spid="55" grpId="0"/>
      <p:bldP spid="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9BFD-7317-4117-AFBE-551773F95BA4}"/>
              </a:ext>
            </a:extLst>
          </p:cNvPr>
          <p:cNvSpPr>
            <a:spLocks noGrp="1"/>
          </p:cNvSpPr>
          <p:nvPr>
            <p:ph type="title"/>
          </p:nvPr>
        </p:nvSpPr>
        <p:spPr/>
        <p:txBody>
          <a:bodyPr/>
          <a:lstStyle/>
          <a:p>
            <a:r>
              <a:rPr lang="en-US" dirty="0"/>
              <a:t>EPP2022 (alpha)</a:t>
            </a:r>
          </a:p>
        </p:txBody>
      </p:sp>
      <mc:AlternateContent xmlns:mc="http://schemas.openxmlformats.org/markup-compatibility/2006" xmlns:a14="http://schemas.microsoft.com/office/drawing/2010/main">
        <mc:Choice Requires="a14">
          <p:graphicFrame>
            <p:nvGraphicFramePr>
              <p:cNvPr id="7" name="Table 7">
                <a:extLst>
                  <a:ext uri="{FF2B5EF4-FFF2-40B4-BE49-F238E27FC236}">
                    <a16:creationId xmlns:a16="http://schemas.microsoft.com/office/drawing/2014/main" id="{D88B79DD-5F74-45CF-9A79-F697CB9E0584}"/>
                  </a:ext>
                </a:extLst>
              </p:cNvPr>
              <p:cNvGraphicFramePr>
                <a:graphicFrameLocks noGrp="1"/>
              </p:cNvGraphicFramePr>
              <p:nvPr>
                <p:ph idx="1"/>
                <p:extLst>
                  <p:ext uri="{D42A27DB-BD31-4B8C-83A1-F6EECF244321}">
                    <p14:modId xmlns:p14="http://schemas.microsoft.com/office/powerpoint/2010/main" val="1703965722"/>
                  </p:ext>
                </p:extLst>
              </p:nvPr>
            </p:nvGraphicFramePr>
            <p:xfrm>
              <a:off x="1" y="1728020"/>
              <a:ext cx="12192000" cy="2959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15008581"/>
                        </a:ext>
                      </a:extLst>
                    </a:gridCol>
                    <a:gridCol w="2438400">
                      <a:extLst>
                        <a:ext uri="{9D8B030D-6E8A-4147-A177-3AD203B41FA5}">
                          <a16:colId xmlns:a16="http://schemas.microsoft.com/office/drawing/2014/main" val="2171302549"/>
                        </a:ext>
                      </a:extLst>
                    </a:gridCol>
                    <a:gridCol w="2438400">
                      <a:extLst>
                        <a:ext uri="{9D8B030D-6E8A-4147-A177-3AD203B41FA5}">
                          <a16:colId xmlns:a16="http://schemas.microsoft.com/office/drawing/2014/main" val="432113964"/>
                        </a:ext>
                      </a:extLst>
                    </a:gridCol>
                    <a:gridCol w="2438400">
                      <a:extLst>
                        <a:ext uri="{9D8B030D-6E8A-4147-A177-3AD203B41FA5}">
                          <a16:colId xmlns:a16="http://schemas.microsoft.com/office/drawing/2014/main" val="1401708009"/>
                        </a:ext>
                      </a:extLst>
                    </a:gridCol>
                    <a:gridCol w="2438400">
                      <a:extLst>
                        <a:ext uri="{9D8B030D-6E8A-4147-A177-3AD203B41FA5}">
                          <a16:colId xmlns:a16="http://schemas.microsoft.com/office/drawing/2014/main" val="3559452208"/>
                        </a:ext>
                      </a:extLst>
                    </a:gridCol>
                  </a:tblGrid>
                  <a:tr h="370840">
                    <a:tc>
                      <a:txBody>
                        <a:bodyPr/>
                        <a:lstStyle/>
                        <a:p>
                          <a:endParaRPr lang="en-US" sz="3200" dirty="0"/>
                        </a:p>
                      </a:txBody>
                      <a:tcPr/>
                    </a:tc>
                    <a:tc>
                      <a:txBody>
                        <a:bodyPr/>
                        <a:lstStyle/>
                        <a:p>
                          <a:pPr algn="ctr"/>
                          <a:r>
                            <a:rPr lang="en-US" sz="3200" dirty="0"/>
                            <a:t>NATRF2022</a:t>
                          </a:r>
                        </a:p>
                      </a:txBody>
                      <a:tcPr/>
                    </a:tc>
                    <a:tc>
                      <a:txBody>
                        <a:bodyPr/>
                        <a:lstStyle/>
                        <a:p>
                          <a:pPr algn="ctr"/>
                          <a:r>
                            <a:rPr lang="en-US" sz="3200" dirty="0"/>
                            <a:t>PATRF2022</a:t>
                          </a:r>
                        </a:p>
                      </a:txBody>
                      <a:tcPr/>
                    </a:tc>
                    <a:tc>
                      <a:txBody>
                        <a:bodyPr/>
                        <a:lstStyle/>
                        <a:p>
                          <a:pPr algn="ctr"/>
                          <a:r>
                            <a:rPr lang="en-US" sz="3200" dirty="0"/>
                            <a:t>CATRF2022</a:t>
                          </a:r>
                        </a:p>
                      </a:txBody>
                      <a:tcPr/>
                    </a:tc>
                    <a:tc>
                      <a:txBody>
                        <a:bodyPr/>
                        <a:lstStyle/>
                        <a:p>
                          <a:pPr algn="ctr"/>
                          <a:r>
                            <a:rPr lang="en-US" sz="3200" dirty="0"/>
                            <a:t>MATRF2022</a:t>
                          </a:r>
                        </a:p>
                      </a:txBody>
                      <a:tcPr/>
                    </a:tc>
                    <a:extLst>
                      <a:ext uri="{0D108BD9-81ED-4DB2-BD59-A6C34878D82A}">
                        <a16:rowId xmlns:a16="http://schemas.microsoft.com/office/drawing/2014/main" val="129561639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3200" i="1" kern="1200" smtClean="0">
                                        <a:solidFill>
                                          <a:schemeClr val="dk1"/>
                                        </a:solidFill>
                                        <a:effectLst/>
                                        <a:latin typeface="Cambria Math" panose="02040503050406030204" pitchFamily="18" charset="0"/>
                                        <a:ea typeface="+mn-ea"/>
                                        <a:cs typeface="+mn-cs"/>
                                      </a:rPr>
                                    </m:ctrlPr>
                                  </m:sSubPr>
                                  <m:e>
                                    <m:acc>
                                      <m:accPr>
                                        <m:chr m:val="̇"/>
                                        <m:ctrlPr>
                                          <a:rPr lang="en-US" sz="3200" i="1" kern="1200">
                                            <a:solidFill>
                                              <a:schemeClr val="dk1"/>
                                            </a:solidFill>
                                            <a:effectLst/>
                                            <a:latin typeface="Cambria Math" panose="02040503050406030204" pitchFamily="18" charset="0"/>
                                            <a:ea typeface="+mn-ea"/>
                                            <a:cs typeface="+mn-cs"/>
                                          </a:rPr>
                                        </m:ctrlPr>
                                      </m:accPr>
                                      <m:e>
                                        <m:r>
                                          <a:rPr lang="en-US" sz="3200" i="1" kern="1200">
                                            <a:solidFill>
                                              <a:schemeClr val="dk1"/>
                                            </a:solidFill>
                                            <a:effectLst/>
                                            <a:latin typeface="Cambria Math" panose="02040503050406030204" pitchFamily="18" charset="0"/>
                                            <a:ea typeface="+mn-ea"/>
                                            <a:cs typeface="+mn-cs"/>
                                          </a:rPr>
                                          <m:t>𝜀</m:t>
                                        </m:r>
                                      </m:e>
                                    </m:acc>
                                  </m:e>
                                  <m:sub>
                                    <m:r>
                                      <a:rPr lang="en-US" sz="3200" b="0" i="1" kern="1200" smtClean="0">
                                        <a:solidFill>
                                          <a:schemeClr val="dk1"/>
                                        </a:solidFill>
                                        <a:effectLst/>
                                        <a:latin typeface="Cambria Math" panose="02040503050406030204" pitchFamily="18" charset="0"/>
                                        <a:ea typeface="+mn-ea"/>
                                        <a:cs typeface="+mn-cs"/>
                                      </a:rPr>
                                      <m:t>𝑋</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𝐼</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𝑁</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𝑃</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𝐶</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𝑀</m:t>
                                    </m:r>
                                  </m:sub>
                                </m:sSub>
                              </m:oMath>
                            </m:oMathPara>
                          </a14:m>
                          <a:endParaRPr lang="en-US" sz="3200" dirty="0"/>
                        </a:p>
                      </a:txBody>
                      <a:tcPr/>
                    </a:tc>
                    <a:tc>
                      <a:txBody>
                        <a:bodyPr/>
                        <a:lstStyle/>
                        <a:p>
                          <a:pPr algn="ctr"/>
                          <a:r>
                            <a:rPr lang="en-US" sz="3200" dirty="0"/>
                            <a:t>0.051</a:t>
                          </a:r>
                        </a:p>
                      </a:txBody>
                      <a:tcPr/>
                    </a:tc>
                    <a:tc>
                      <a:txBody>
                        <a:bodyPr/>
                        <a:lstStyle/>
                        <a:p>
                          <a:pPr algn="ctr"/>
                          <a:r>
                            <a:rPr lang="en-US" sz="3200" dirty="0"/>
                            <a:t>-0.409</a:t>
                          </a:r>
                        </a:p>
                      </a:txBody>
                      <a:tcPr/>
                    </a:tc>
                    <a:tc>
                      <a:txBody>
                        <a:bodyPr/>
                        <a:lstStyle/>
                        <a:p>
                          <a:pPr algn="ctr"/>
                          <a:r>
                            <a:rPr lang="en-US" sz="3200" dirty="0"/>
                            <a:t>-0.189</a:t>
                          </a:r>
                        </a:p>
                      </a:txBody>
                      <a:tcPr/>
                    </a:tc>
                    <a:tc>
                      <a:txBody>
                        <a:bodyPr/>
                        <a:lstStyle/>
                        <a:p>
                          <a:pPr algn="ctr"/>
                          <a:r>
                            <a:rPr lang="en-US" sz="3200" dirty="0"/>
                            <a:t>-8.089</a:t>
                          </a:r>
                        </a:p>
                      </a:txBody>
                      <a:tcPr/>
                    </a:tc>
                    <a:extLst>
                      <a:ext uri="{0D108BD9-81ED-4DB2-BD59-A6C34878D82A}">
                        <a16:rowId xmlns:a16="http://schemas.microsoft.com/office/drawing/2014/main" val="2381514760"/>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3200" i="1" kern="1200" smtClean="0">
                                        <a:solidFill>
                                          <a:schemeClr val="dk1"/>
                                        </a:solidFill>
                                        <a:effectLst/>
                                        <a:latin typeface="Cambria Math" panose="02040503050406030204" pitchFamily="18" charset="0"/>
                                        <a:ea typeface="+mn-ea"/>
                                        <a:cs typeface="+mn-cs"/>
                                      </a:rPr>
                                    </m:ctrlPr>
                                  </m:sSubPr>
                                  <m:e>
                                    <m:acc>
                                      <m:accPr>
                                        <m:chr m:val="̇"/>
                                        <m:ctrlPr>
                                          <a:rPr lang="en-US" sz="3200" i="1" kern="1200">
                                            <a:solidFill>
                                              <a:schemeClr val="dk1"/>
                                            </a:solidFill>
                                            <a:effectLst/>
                                            <a:latin typeface="Cambria Math" panose="02040503050406030204" pitchFamily="18" charset="0"/>
                                            <a:ea typeface="+mn-ea"/>
                                            <a:cs typeface="+mn-cs"/>
                                          </a:rPr>
                                        </m:ctrlPr>
                                      </m:accPr>
                                      <m:e>
                                        <m:r>
                                          <a:rPr lang="en-US" sz="3200" i="1" kern="1200">
                                            <a:solidFill>
                                              <a:schemeClr val="dk1"/>
                                            </a:solidFill>
                                            <a:effectLst/>
                                            <a:latin typeface="Cambria Math" panose="02040503050406030204" pitchFamily="18" charset="0"/>
                                            <a:ea typeface="+mn-ea"/>
                                            <a:cs typeface="+mn-cs"/>
                                          </a:rPr>
                                          <m:t>𝜀</m:t>
                                        </m:r>
                                      </m:e>
                                    </m:acc>
                                  </m:e>
                                  <m:sub>
                                    <m:r>
                                      <a:rPr lang="en-US" sz="3200" b="0" i="1" kern="1200" smtClean="0">
                                        <a:solidFill>
                                          <a:schemeClr val="dk1"/>
                                        </a:solidFill>
                                        <a:effectLst/>
                                        <a:latin typeface="Cambria Math" panose="02040503050406030204" pitchFamily="18" charset="0"/>
                                        <a:ea typeface="+mn-ea"/>
                                        <a:cs typeface="+mn-cs"/>
                                      </a:rPr>
                                      <m:t>𝑌</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𝐼</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𝑁</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𝑃</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𝐶</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𝑀</m:t>
                                    </m:r>
                                  </m:sub>
                                </m:sSub>
                              </m:oMath>
                            </m:oMathPara>
                          </a14:m>
                          <a:endParaRPr lang="en-US" sz="3200" dirty="0"/>
                        </a:p>
                      </a:txBody>
                      <a:tcPr/>
                    </a:tc>
                    <a:tc>
                      <a:txBody>
                        <a:bodyPr/>
                        <a:lstStyle/>
                        <a:p>
                          <a:pPr algn="ctr"/>
                          <a:r>
                            <a:rPr lang="en-US" sz="3200" dirty="0"/>
                            <a:t>-0.736</a:t>
                          </a:r>
                        </a:p>
                      </a:txBody>
                      <a:tcPr/>
                    </a:tc>
                    <a:tc>
                      <a:txBody>
                        <a:bodyPr/>
                        <a:lstStyle/>
                        <a:p>
                          <a:pPr algn="ctr"/>
                          <a:r>
                            <a:rPr lang="en-US" sz="3200" dirty="0"/>
                            <a:t>1.047</a:t>
                          </a:r>
                        </a:p>
                      </a:txBody>
                      <a:tcPr/>
                    </a:tc>
                    <a:tc>
                      <a:txBody>
                        <a:bodyPr/>
                        <a:lstStyle/>
                        <a:p>
                          <a:pPr algn="ctr"/>
                          <a:r>
                            <a:rPr lang="en-US" sz="3200" dirty="0"/>
                            <a:t>-4.722</a:t>
                          </a:r>
                        </a:p>
                      </a:txBody>
                      <a:tcPr/>
                    </a:tc>
                    <a:tc>
                      <a:txBody>
                        <a:bodyPr/>
                        <a:lstStyle/>
                        <a:p>
                          <a:pPr algn="ctr"/>
                          <a:r>
                            <a:rPr lang="en-US" sz="3200" dirty="0"/>
                            <a:t>5.937</a:t>
                          </a:r>
                        </a:p>
                      </a:txBody>
                      <a:tcPr/>
                    </a:tc>
                    <a:extLst>
                      <a:ext uri="{0D108BD9-81ED-4DB2-BD59-A6C34878D82A}">
                        <a16:rowId xmlns:a16="http://schemas.microsoft.com/office/drawing/2014/main" val="2916322045"/>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sz="3200" i="1" kern="1200" smtClean="0">
                                        <a:solidFill>
                                          <a:schemeClr val="dk1"/>
                                        </a:solidFill>
                                        <a:effectLst/>
                                        <a:latin typeface="Cambria Math" panose="02040503050406030204" pitchFamily="18" charset="0"/>
                                        <a:ea typeface="+mn-ea"/>
                                        <a:cs typeface="+mn-cs"/>
                                      </a:rPr>
                                    </m:ctrlPr>
                                  </m:sSubPr>
                                  <m:e>
                                    <m:acc>
                                      <m:accPr>
                                        <m:chr m:val="̇"/>
                                        <m:ctrlPr>
                                          <a:rPr lang="en-US" sz="3200" i="1" kern="1200">
                                            <a:solidFill>
                                              <a:schemeClr val="dk1"/>
                                            </a:solidFill>
                                            <a:effectLst/>
                                            <a:latin typeface="Cambria Math" panose="02040503050406030204" pitchFamily="18" charset="0"/>
                                            <a:ea typeface="+mn-ea"/>
                                            <a:cs typeface="+mn-cs"/>
                                          </a:rPr>
                                        </m:ctrlPr>
                                      </m:accPr>
                                      <m:e>
                                        <m:r>
                                          <a:rPr lang="en-US" sz="3200" i="1" kern="1200">
                                            <a:solidFill>
                                              <a:schemeClr val="dk1"/>
                                            </a:solidFill>
                                            <a:effectLst/>
                                            <a:latin typeface="Cambria Math" panose="02040503050406030204" pitchFamily="18" charset="0"/>
                                            <a:ea typeface="+mn-ea"/>
                                            <a:cs typeface="+mn-cs"/>
                                          </a:rPr>
                                          <m:t>𝜀</m:t>
                                        </m:r>
                                      </m:e>
                                    </m:acc>
                                  </m:e>
                                  <m:sub>
                                    <m:r>
                                      <a:rPr lang="en-US" sz="3200" b="0" i="1" kern="1200" smtClean="0">
                                        <a:solidFill>
                                          <a:schemeClr val="dk1"/>
                                        </a:solidFill>
                                        <a:effectLst/>
                                        <a:latin typeface="Cambria Math" panose="02040503050406030204" pitchFamily="18" charset="0"/>
                                        <a:ea typeface="+mn-ea"/>
                                        <a:cs typeface="+mn-cs"/>
                                      </a:rPr>
                                      <m:t>𝑍</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𝐼</m:t>
                                    </m:r>
                                    <m:r>
                                      <a:rPr lang="en-US" sz="3200" i="1" kern="120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𝑁</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𝑃</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𝐶</m:t>
                                    </m:r>
                                    <m:r>
                                      <a:rPr lang="en-US" sz="3200" b="0" i="1" kern="1200" smtClean="0">
                                        <a:solidFill>
                                          <a:schemeClr val="dk1"/>
                                        </a:solidFill>
                                        <a:effectLst/>
                                        <a:latin typeface="Cambria Math" panose="02040503050406030204" pitchFamily="18" charset="0"/>
                                        <a:ea typeface="+mn-ea"/>
                                        <a:cs typeface="+mn-cs"/>
                                      </a:rPr>
                                      <m:t>,</m:t>
                                    </m:r>
                                    <m:r>
                                      <a:rPr lang="en-US" sz="3200" b="0" i="1" kern="1200" smtClean="0">
                                        <a:solidFill>
                                          <a:schemeClr val="dk1"/>
                                        </a:solidFill>
                                        <a:effectLst/>
                                        <a:latin typeface="Cambria Math" panose="02040503050406030204" pitchFamily="18" charset="0"/>
                                        <a:ea typeface="+mn-ea"/>
                                        <a:cs typeface="+mn-cs"/>
                                      </a:rPr>
                                      <m:t>𝑀</m:t>
                                    </m:r>
                                  </m:sub>
                                </m:sSub>
                              </m:oMath>
                            </m:oMathPara>
                          </a14:m>
                          <a:endParaRPr lang="en-US" sz="3200" dirty="0"/>
                        </a:p>
                      </a:txBody>
                      <a:tcPr/>
                    </a:tc>
                    <a:tc>
                      <a:txBody>
                        <a:bodyPr/>
                        <a:lstStyle/>
                        <a:p>
                          <a:pPr algn="ctr"/>
                          <a:r>
                            <a:rPr lang="en-US" sz="3200" dirty="0"/>
                            <a:t>-0.024</a:t>
                          </a:r>
                        </a:p>
                      </a:txBody>
                      <a:tcPr/>
                    </a:tc>
                    <a:tc>
                      <a:txBody>
                        <a:bodyPr/>
                        <a:lstStyle/>
                        <a:p>
                          <a:pPr algn="ctr"/>
                          <a:r>
                            <a:rPr lang="en-US" sz="3200" dirty="0"/>
                            <a:t>-2.169</a:t>
                          </a:r>
                        </a:p>
                      </a:txBody>
                      <a:tcPr/>
                    </a:tc>
                    <a:tc>
                      <a:txBody>
                        <a:bodyPr/>
                        <a:lstStyle/>
                        <a:p>
                          <a:pPr algn="ctr"/>
                          <a:r>
                            <a:rPr lang="en-US" sz="3200" dirty="0"/>
                            <a:t>2.962</a:t>
                          </a:r>
                        </a:p>
                      </a:txBody>
                      <a:tcPr/>
                    </a:tc>
                    <a:tc>
                      <a:txBody>
                        <a:bodyPr/>
                        <a:lstStyle/>
                        <a:p>
                          <a:pPr algn="ctr"/>
                          <a:r>
                            <a:rPr lang="en-US" sz="3200" dirty="0"/>
                            <a:t>2.159</a:t>
                          </a:r>
                        </a:p>
                      </a:txBody>
                      <a:tcPr/>
                    </a:tc>
                    <a:extLst>
                      <a:ext uri="{0D108BD9-81ED-4DB2-BD59-A6C34878D82A}">
                        <a16:rowId xmlns:a16="http://schemas.microsoft.com/office/drawing/2014/main" val="2101292486"/>
                      </a:ext>
                    </a:extLst>
                  </a:tr>
                  <a:tr h="370840">
                    <a:tc>
                      <a:txBody>
                        <a:bodyPr/>
                        <a:lstStyle/>
                        <a:p>
                          <a:r>
                            <a:rPr lang="en-US" sz="3200" dirty="0"/>
                            <a:t>Total rotation</a:t>
                          </a:r>
                        </a:p>
                      </a:txBody>
                      <a:tcPr/>
                    </a:tc>
                    <a:tc>
                      <a:txBody>
                        <a:bodyPr/>
                        <a:lstStyle/>
                        <a:p>
                          <a:pPr algn="ctr"/>
                          <a:r>
                            <a:rPr lang="en-US" sz="3200" i="1" dirty="0"/>
                            <a:t>0.738 </a:t>
                          </a:r>
                        </a:p>
                      </a:txBody>
                      <a:tcPr/>
                    </a:tc>
                    <a:tc>
                      <a:txBody>
                        <a:bodyPr/>
                        <a:lstStyle/>
                        <a:p>
                          <a:pPr algn="ctr"/>
                          <a:r>
                            <a:rPr lang="en-US" sz="3200" i="1" dirty="0"/>
                            <a:t>2.443</a:t>
                          </a:r>
                        </a:p>
                      </a:txBody>
                      <a:tcPr/>
                    </a:tc>
                    <a:tc>
                      <a:txBody>
                        <a:bodyPr/>
                        <a:lstStyle/>
                        <a:p>
                          <a:pPr algn="ctr"/>
                          <a:r>
                            <a:rPr lang="en-US" sz="3200" i="1" dirty="0"/>
                            <a:t>5.577</a:t>
                          </a:r>
                        </a:p>
                      </a:txBody>
                      <a:tcPr/>
                    </a:tc>
                    <a:tc>
                      <a:txBody>
                        <a:bodyPr/>
                        <a:lstStyle/>
                        <a:p>
                          <a:pPr algn="ctr"/>
                          <a:r>
                            <a:rPr lang="en-US" sz="3200" i="1" dirty="0"/>
                            <a:t>10.264</a:t>
                          </a:r>
                        </a:p>
                      </a:txBody>
                      <a:tcPr/>
                    </a:tc>
                    <a:extLst>
                      <a:ext uri="{0D108BD9-81ED-4DB2-BD59-A6C34878D82A}">
                        <a16:rowId xmlns:a16="http://schemas.microsoft.com/office/drawing/2014/main" val="2332222221"/>
                      </a:ext>
                    </a:extLst>
                  </a:tr>
                </a:tbl>
              </a:graphicData>
            </a:graphic>
          </p:graphicFrame>
        </mc:Choice>
        <mc:Fallback xmlns="">
          <p:graphicFrame>
            <p:nvGraphicFramePr>
              <p:cNvPr id="7" name="Table 7">
                <a:extLst>
                  <a:ext uri="{FF2B5EF4-FFF2-40B4-BE49-F238E27FC236}">
                    <a16:creationId xmlns:a16="http://schemas.microsoft.com/office/drawing/2014/main" id="{D88B79DD-5F74-45CF-9A79-F697CB9E0584}"/>
                  </a:ext>
                </a:extLst>
              </p:cNvPr>
              <p:cNvGraphicFramePr>
                <a:graphicFrameLocks noGrp="1"/>
              </p:cNvGraphicFramePr>
              <p:nvPr>
                <p:ph idx="1"/>
                <p:extLst>
                  <p:ext uri="{D42A27DB-BD31-4B8C-83A1-F6EECF244321}">
                    <p14:modId xmlns:p14="http://schemas.microsoft.com/office/powerpoint/2010/main" val="1703965722"/>
                  </p:ext>
                </p:extLst>
              </p:nvPr>
            </p:nvGraphicFramePr>
            <p:xfrm>
              <a:off x="1" y="1728020"/>
              <a:ext cx="12192000" cy="29598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15008581"/>
                        </a:ext>
                      </a:extLst>
                    </a:gridCol>
                    <a:gridCol w="2438400">
                      <a:extLst>
                        <a:ext uri="{9D8B030D-6E8A-4147-A177-3AD203B41FA5}">
                          <a16:colId xmlns:a16="http://schemas.microsoft.com/office/drawing/2014/main" val="2171302549"/>
                        </a:ext>
                      </a:extLst>
                    </a:gridCol>
                    <a:gridCol w="2438400">
                      <a:extLst>
                        <a:ext uri="{9D8B030D-6E8A-4147-A177-3AD203B41FA5}">
                          <a16:colId xmlns:a16="http://schemas.microsoft.com/office/drawing/2014/main" val="432113964"/>
                        </a:ext>
                      </a:extLst>
                    </a:gridCol>
                    <a:gridCol w="2438400">
                      <a:extLst>
                        <a:ext uri="{9D8B030D-6E8A-4147-A177-3AD203B41FA5}">
                          <a16:colId xmlns:a16="http://schemas.microsoft.com/office/drawing/2014/main" val="1401708009"/>
                        </a:ext>
                      </a:extLst>
                    </a:gridCol>
                    <a:gridCol w="2438400">
                      <a:extLst>
                        <a:ext uri="{9D8B030D-6E8A-4147-A177-3AD203B41FA5}">
                          <a16:colId xmlns:a16="http://schemas.microsoft.com/office/drawing/2014/main" val="3559452208"/>
                        </a:ext>
                      </a:extLst>
                    </a:gridCol>
                  </a:tblGrid>
                  <a:tr h="579120">
                    <a:tc>
                      <a:txBody>
                        <a:bodyPr/>
                        <a:lstStyle/>
                        <a:p>
                          <a:endParaRPr lang="en-US" sz="3200" dirty="0"/>
                        </a:p>
                      </a:txBody>
                      <a:tcPr/>
                    </a:tc>
                    <a:tc>
                      <a:txBody>
                        <a:bodyPr/>
                        <a:lstStyle/>
                        <a:p>
                          <a:pPr algn="ctr"/>
                          <a:r>
                            <a:rPr lang="en-US" sz="3200" dirty="0"/>
                            <a:t>NATRF2022</a:t>
                          </a:r>
                        </a:p>
                      </a:txBody>
                      <a:tcPr/>
                    </a:tc>
                    <a:tc>
                      <a:txBody>
                        <a:bodyPr/>
                        <a:lstStyle/>
                        <a:p>
                          <a:pPr algn="ctr"/>
                          <a:r>
                            <a:rPr lang="en-US" sz="3200" dirty="0"/>
                            <a:t>PATRF2022</a:t>
                          </a:r>
                        </a:p>
                      </a:txBody>
                      <a:tcPr/>
                    </a:tc>
                    <a:tc>
                      <a:txBody>
                        <a:bodyPr/>
                        <a:lstStyle/>
                        <a:p>
                          <a:pPr algn="ctr"/>
                          <a:r>
                            <a:rPr lang="en-US" sz="3200" dirty="0"/>
                            <a:t>CATRF2022</a:t>
                          </a:r>
                        </a:p>
                      </a:txBody>
                      <a:tcPr/>
                    </a:tc>
                    <a:tc>
                      <a:txBody>
                        <a:bodyPr/>
                        <a:lstStyle/>
                        <a:p>
                          <a:pPr algn="ctr"/>
                          <a:r>
                            <a:rPr lang="en-US" sz="3200" dirty="0"/>
                            <a:t>MATRF2022</a:t>
                          </a:r>
                        </a:p>
                      </a:txBody>
                      <a:tcPr/>
                    </a:tc>
                    <a:extLst>
                      <a:ext uri="{0D108BD9-81ED-4DB2-BD59-A6C34878D82A}">
                        <a16:rowId xmlns:a16="http://schemas.microsoft.com/office/drawing/2014/main" val="1295616390"/>
                      </a:ext>
                    </a:extLst>
                  </a:tr>
                  <a:tr h="600520">
                    <a:tc>
                      <a:txBody>
                        <a:bodyPr/>
                        <a:lstStyle/>
                        <a:p>
                          <a:endParaRPr lang="en-US"/>
                        </a:p>
                      </a:txBody>
                      <a:tcPr>
                        <a:blipFill>
                          <a:blip r:embed="rId2"/>
                          <a:stretch>
                            <a:fillRect l="-500" t="-109091" r="-401250" b="-328283"/>
                          </a:stretch>
                        </a:blipFill>
                      </a:tcPr>
                    </a:tc>
                    <a:tc>
                      <a:txBody>
                        <a:bodyPr/>
                        <a:lstStyle/>
                        <a:p>
                          <a:pPr algn="ctr"/>
                          <a:r>
                            <a:rPr lang="en-US" sz="3200" dirty="0"/>
                            <a:t>0.051</a:t>
                          </a:r>
                        </a:p>
                      </a:txBody>
                      <a:tcPr/>
                    </a:tc>
                    <a:tc>
                      <a:txBody>
                        <a:bodyPr/>
                        <a:lstStyle/>
                        <a:p>
                          <a:pPr algn="ctr"/>
                          <a:r>
                            <a:rPr lang="en-US" sz="3200" dirty="0"/>
                            <a:t>-0.409</a:t>
                          </a:r>
                        </a:p>
                      </a:txBody>
                      <a:tcPr/>
                    </a:tc>
                    <a:tc>
                      <a:txBody>
                        <a:bodyPr/>
                        <a:lstStyle/>
                        <a:p>
                          <a:pPr algn="ctr"/>
                          <a:r>
                            <a:rPr lang="en-US" sz="3200" dirty="0"/>
                            <a:t>-0.189</a:t>
                          </a:r>
                        </a:p>
                      </a:txBody>
                      <a:tcPr/>
                    </a:tc>
                    <a:tc>
                      <a:txBody>
                        <a:bodyPr/>
                        <a:lstStyle/>
                        <a:p>
                          <a:pPr algn="ctr"/>
                          <a:r>
                            <a:rPr lang="en-US" sz="3200" dirty="0"/>
                            <a:t>-8.089</a:t>
                          </a:r>
                        </a:p>
                      </a:txBody>
                      <a:tcPr/>
                    </a:tc>
                    <a:extLst>
                      <a:ext uri="{0D108BD9-81ED-4DB2-BD59-A6C34878D82A}">
                        <a16:rowId xmlns:a16="http://schemas.microsoft.com/office/drawing/2014/main" val="2381514760"/>
                      </a:ext>
                    </a:extLst>
                  </a:tr>
                  <a:tr h="600520">
                    <a:tc>
                      <a:txBody>
                        <a:bodyPr/>
                        <a:lstStyle/>
                        <a:p>
                          <a:endParaRPr lang="en-US"/>
                        </a:p>
                      </a:txBody>
                      <a:tcPr>
                        <a:blipFill>
                          <a:blip r:embed="rId2"/>
                          <a:stretch>
                            <a:fillRect l="-500" t="-211224" r="-401250" b="-231633"/>
                          </a:stretch>
                        </a:blipFill>
                      </a:tcPr>
                    </a:tc>
                    <a:tc>
                      <a:txBody>
                        <a:bodyPr/>
                        <a:lstStyle/>
                        <a:p>
                          <a:pPr algn="ctr"/>
                          <a:r>
                            <a:rPr lang="en-US" sz="3200" dirty="0"/>
                            <a:t>-0.736</a:t>
                          </a:r>
                        </a:p>
                      </a:txBody>
                      <a:tcPr/>
                    </a:tc>
                    <a:tc>
                      <a:txBody>
                        <a:bodyPr/>
                        <a:lstStyle/>
                        <a:p>
                          <a:pPr algn="ctr"/>
                          <a:r>
                            <a:rPr lang="en-US" sz="3200" dirty="0"/>
                            <a:t>1.047</a:t>
                          </a:r>
                        </a:p>
                      </a:txBody>
                      <a:tcPr/>
                    </a:tc>
                    <a:tc>
                      <a:txBody>
                        <a:bodyPr/>
                        <a:lstStyle/>
                        <a:p>
                          <a:pPr algn="ctr"/>
                          <a:r>
                            <a:rPr lang="en-US" sz="3200" dirty="0"/>
                            <a:t>-4.722</a:t>
                          </a:r>
                        </a:p>
                      </a:txBody>
                      <a:tcPr/>
                    </a:tc>
                    <a:tc>
                      <a:txBody>
                        <a:bodyPr/>
                        <a:lstStyle/>
                        <a:p>
                          <a:pPr algn="ctr"/>
                          <a:r>
                            <a:rPr lang="en-US" sz="3200" dirty="0"/>
                            <a:t>5.937</a:t>
                          </a:r>
                        </a:p>
                      </a:txBody>
                      <a:tcPr/>
                    </a:tc>
                    <a:extLst>
                      <a:ext uri="{0D108BD9-81ED-4DB2-BD59-A6C34878D82A}">
                        <a16:rowId xmlns:a16="http://schemas.microsoft.com/office/drawing/2014/main" val="2916322045"/>
                      </a:ext>
                    </a:extLst>
                  </a:tr>
                  <a:tr h="600520">
                    <a:tc>
                      <a:txBody>
                        <a:bodyPr/>
                        <a:lstStyle/>
                        <a:p>
                          <a:endParaRPr lang="en-US"/>
                        </a:p>
                      </a:txBody>
                      <a:tcPr>
                        <a:blipFill>
                          <a:blip r:embed="rId2"/>
                          <a:stretch>
                            <a:fillRect l="-500" t="-308081" r="-401250" b="-129293"/>
                          </a:stretch>
                        </a:blipFill>
                      </a:tcPr>
                    </a:tc>
                    <a:tc>
                      <a:txBody>
                        <a:bodyPr/>
                        <a:lstStyle/>
                        <a:p>
                          <a:pPr algn="ctr"/>
                          <a:r>
                            <a:rPr lang="en-US" sz="3200" dirty="0"/>
                            <a:t>-0.024</a:t>
                          </a:r>
                        </a:p>
                      </a:txBody>
                      <a:tcPr/>
                    </a:tc>
                    <a:tc>
                      <a:txBody>
                        <a:bodyPr/>
                        <a:lstStyle/>
                        <a:p>
                          <a:pPr algn="ctr"/>
                          <a:r>
                            <a:rPr lang="en-US" sz="3200" dirty="0"/>
                            <a:t>-2.169</a:t>
                          </a:r>
                        </a:p>
                      </a:txBody>
                      <a:tcPr/>
                    </a:tc>
                    <a:tc>
                      <a:txBody>
                        <a:bodyPr/>
                        <a:lstStyle/>
                        <a:p>
                          <a:pPr algn="ctr"/>
                          <a:r>
                            <a:rPr lang="en-US" sz="3200" dirty="0"/>
                            <a:t>2.962</a:t>
                          </a:r>
                        </a:p>
                      </a:txBody>
                      <a:tcPr/>
                    </a:tc>
                    <a:tc>
                      <a:txBody>
                        <a:bodyPr/>
                        <a:lstStyle/>
                        <a:p>
                          <a:pPr algn="ctr"/>
                          <a:r>
                            <a:rPr lang="en-US" sz="3200" dirty="0"/>
                            <a:t>2.159</a:t>
                          </a:r>
                        </a:p>
                      </a:txBody>
                      <a:tcPr/>
                    </a:tc>
                    <a:extLst>
                      <a:ext uri="{0D108BD9-81ED-4DB2-BD59-A6C34878D82A}">
                        <a16:rowId xmlns:a16="http://schemas.microsoft.com/office/drawing/2014/main" val="2101292486"/>
                      </a:ext>
                    </a:extLst>
                  </a:tr>
                  <a:tr h="579120">
                    <a:tc>
                      <a:txBody>
                        <a:bodyPr/>
                        <a:lstStyle/>
                        <a:p>
                          <a:r>
                            <a:rPr lang="en-US" sz="3200" dirty="0"/>
                            <a:t>Total rotation</a:t>
                          </a:r>
                        </a:p>
                      </a:txBody>
                      <a:tcPr/>
                    </a:tc>
                    <a:tc>
                      <a:txBody>
                        <a:bodyPr/>
                        <a:lstStyle/>
                        <a:p>
                          <a:pPr algn="ctr"/>
                          <a:r>
                            <a:rPr lang="en-US" sz="3200" i="1" dirty="0"/>
                            <a:t>0.738 </a:t>
                          </a:r>
                        </a:p>
                      </a:txBody>
                      <a:tcPr/>
                    </a:tc>
                    <a:tc>
                      <a:txBody>
                        <a:bodyPr/>
                        <a:lstStyle/>
                        <a:p>
                          <a:pPr algn="ctr"/>
                          <a:r>
                            <a:rPr lang="en-US" sz="3200" i="1" dirty="0"/>
                            <a:t>2.443</a:t>
                          </a:r>
                        </a:p>
                      </a:txBody>
                      <a:tcPr/>
                    </a:tc>
                    <a:tc>
                      <a:txBody>
                        <a:bodyPr/>
                        <a:lstStyle/>
                        <a:p>
                          <a:pPr algn="ctr"/>
                          <a:r>
                            <a:rPr lang="en-US" sz="3200" i="1" dirty="0"/>
                            <a:t>5.577</a:t>
                          </a:r>
                        </a:p>
                      </a:txBody>
                      <a:tcPr/>
                    </a:tc>
                    <a:tc>
                      <a:txBody>
                        <a:bodyPr/>
                        <a:lstStyle/>
                        <a:p>
                          <a:pPr algn="ctr"/>
                          <a:r>
                            <a:rPr lang="en-US" sz="3200" i="1" dirty="0"/>
                            <a:t>10.264</a:t>
                          </a:r>
                        </a:p>
                      </a:txBody>
                      <a:tcPr/>
                    </a:tc>
                    <a:extLst>
                      <a:ext uri="{0D108BD9-81ED-4DB2-BD59-A6C34878D82A}">
                        <a16:rowId xmlns:a16="http://schemas.microsoft.com/office/drawing/2014/main" val="2332222221"/>
                      </a:ext>
                    </a:extLst>
                  </a:tr>
                </a:tbl>
              </a:graphicData>
            </a:graphic>
          </p:graphicFrame>
        </mc:Fallback>
      </mc:AlternateContent>
      <p:sp>
        <p:nvSpPr>
          <p:cNvPr id="4" name="Date Placeholder 3">
            <a:extLst>
              <a:ext uri="{FF2B5EF4-FFF2-40B4-BE49-F238E27FC236}">
                <a16:creationId xmlns:a16="http://schemas.microsoft.com/office/drawing/2014/main" id="{376064AE-72EF-4021-AC55-78230752D58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7CFA79C8-7AF2-4DC2-9630-E163D5AC3820}"/>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07C4B9B5-AFE8-43BF-A74B-961ED0C11E4E}"/>
              </a:ext>
            </a:extLst>
          </p:cNvPr>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sp>
        <p:nvSpPr>
          <p:cNvPr id="8" name="TextBox 7">
            <a:extLst>
              <a:ext uri="{FF2B5EF4-FFF2-40B4-BE49-F238E27FC236}">
                <a16:creationId xmlns:a16="http://schemas.microsoft.com/office/drawing/2014/main" id="{4276EC86-CB08-4360-B45B-187553DC9326}"/>
              </a:ext>
            </a:extLst>
          </p:cNvPr>
          <p:cNvSpPr txBox="1"/>
          <p:nvPr/>
        </p:nvSpPr>
        <p:spPr>
          <a:xfrm>
            <a:off x="7954295" y="5490312"/>
            <a:ext cx="3698448" cy="369332"/>
          </a:xfrm>
          <a:prstGeom prst="rect">
            <a:avLst/>
          </a:prstGeom>
          <a:noFill/>
        </p:spPr>
        <p:txBody>
          <a:bodyPr wrap="none" rtlCol="0">
            <a:spAutoFit/>
          </a:bodyPr>
          <a:lstStyle/>
          <a:p>
            <a:r>
              <a:rPr lang="en-US" dirty="0"/>
              <a:t>All values in milliarcseconds / year</a:t>
            </a:r>
          </a:p>
        </p:txBody>
      </p:sp>
    </p:spTree>
    <p:extLst>
      <p:ext uri="{BB962C8B-B14F-4D97-AF65-F5344CB8AC3E}">
        <p14:creationId xmlns:p14="http://schemas.microsoft.com/office/powerpoint/2010/main" val="245219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Terminology…</a:t>
            </a:r>
          </a:p>
        </p:txBody>
      </p:sp>
      <p:sp>
        <p:nvSpPr>
          <p:cNvPr id="4" name="Date Placeholder 3"/>
          <p:cNvSpPr>
            <a:spLocks noGrp="1"/>
          </p:cNvSpPr>
          <p:nvPr>
            <p:ph type="dt" sz="half" idx="10"/>
          </p:nvPr>
        </p:nvSpPr>
        <p:spPr/>
        <p:txBody>
          <a:bodyPr/>
          <a:lstStyle/>
          <a:p>
            <a:pPr>
              <a:defRPr/>
            </a:pPr>
            <a:r>
              <a:rPr lang="en-US"/>
              <a:t>February 8, 2024</a:t>
            </a:r>
            <a:endParaRPr lang="en-US" dirty="0"/>
          </a:p>
        </p:txBody>
      </p:sp>
      <p:sp>
        <p:nvSpPr>
          <p:cNvPr id="5" name="Footer Placeholder 4"/>
          <p:cNvSpPr>
            <a:spLocks noGrp="1"/>
          </p:cNvSpPr>
          <p:nvPr>
            <p:ph type="ftr" sz="quarter" idx="11"/>
          </p:nvPr>
        </p:nvSpPr>
        <p:spPr/>
        <p:txBody>
          <a:bodyPr/>
          <a:lstStyle/>
          <a:p>
            <a:pPr>
              <a:defRPr/>
            </a:pPr>
            <a:r>
              <a:rPr lang="en-US"/>
              <a:t>NGS Webinar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15</a:t>
            </a:fld>
            <a:endParaRPr lang="en-US"/>
          </a:p>
        </p:txBody>
      </p:sp>
      <p:grpSp>
        <p:nvGrpSpPr>
          <p:cNvPr id="35" name="Group 34">
            <a:extLst>
              <a:ext uri="{FF2B5EF4-FFF2-40B4-BE49-F238E27FC236}">
                <a16:creationId xmlns:a16="http://schemas.microsoft.com/office/drawing/2014/main" id="{4913E275-B76F-4456-A124-0B782258D7FA}"/>
              </a:ext>
            </a:extLst>
          </p:cNvPr>
          <p:cNvGrpSpPr/>
          <p:nvPr/>
        </p:nvGrpSpPr>
        <p:grpSpPr>
          <a:xfrm>
            <a:off x="4024962" y="3579943"/>
            <a:ext cx="7370476" cy="2653459"/>
            <a:chOff x="4012049" y="3551133"/>
            <a:chExt cx="7370476" cy="2653459"/>
          </a:xfrm>
        </p:grpSpPr>
        <p:sp>
          <p:nvSpPr>
            <p:cNvPr id="8" name="TextBox 7"/>
            <p:cNvSpPr txBox="1"/>
            <p:nvPr/>
          </p:nvSpPr>
          <p:spPr>
            <a:xfrm>
              <a:off x="9416976" y="3551133"/>
              <a:ext cx="1965549" cy="461665"/>
            </a:xfrm>
            <a:prstGeom prst="rect">
              <a:avLst/>
            </a:prstGeom>
            <a:noFill/>
          </p:spPr>
          <p:txBody>
            <a:bodyPr wrap="square" rtlCol="0">
              <a:spAutoFit/>
            </a:bodyPr>
            <a:lstStyle/>
            <a:p>
              <a:r>
                <a:rPr lang="en-US" sz="2400" b="1" dirty="0">
                  <a:solidFill>
                    <a:srgbClr val="00B0F0"/>
                  </a:solidFill>
                  <a:latin typeface="Times New Roman" panose="02020603050405020304" pitchFamily="18" charset="0"/>
                </a:rPr>
                <a:t>STATIONS</a:t>
              </a:r>
            </a:p>
          </p:txBody>
        </p:sp>
        <p:cxnSp>
          <p:nvCxnSpPr>
            <p:cNvPr id="9" name="Straight Arrow Connector 8"/>
            <p:cNvCxnSpPr/>
            <p:nvPr/>
          </p:nvCxnSpPr>
          <p:spPr>
            <a:xfrm flipH="1">
              <a:off x="10493950" y="3940516"/>
              <a:ext cx="39428" cy="586721"/>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461986" y="3911000"/>
              <a:ext cx="1015983" cy="215545"/>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12049" y="4179689"/>
              <a:ext cx="4438265" cy="1461425"/>
            </a:xfrm>
            <a:prstGeom prst="rect">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5" name="Rectangle 14"/>
            <p:cNvSpPr/>
            <p:nvPr/>
          </p:nvSpPr>
          <p:spPr>
            <a:xfrm>
              <a:off x="6999638" y="4527236"/>
              <a:ext cx="4096446" cy="1677356"/>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grpSp>
      <p:grpSp>
        <p:nvGrpSpPr>
          <p:cNvPr id="39" name="Group 38">
            <a:extLst>
              <a:ext uri="{FF2B5EF4-FFF2-40B4-BE49-F238E27FC236}">
                <a16:creationId xmlns:a16="http://schemas.microsoft.com/office/drawing/2014/main" id="{20064871-BB88-4BB8-BAAB-B6334BCA2C7D}"/>
              </a:ext>
            </a:extLst>
          </p:cNvPr>
          <p:cNvGrpSpPr/>
          <p:nvPr/>
        </p:nvGrpSpPr>
        <p:grpSpPr>
          <a:xfrm>
            <a:off x="4108565" y="3478154"/>
            <a:ext cx="6006224" cy="2618050"/>
            <a:chOff x="4108565" y="3478154"/>
            <a:chExt cx="6006224" cy="2618050"/>
          </a:xfrm>
        </p:grpSpPr>
        <p:sp>
          <p:nvSpPr>
            <p:cNvPr id="17" name="TextBox 16"/>
            <p:cNvSpPr txBox="1"/>
            <p:nvPr/>
          </p:nvSpPr>
          <p:spPr>
            <a:xfrm>
              <a:off x="9700235" y="5388318"/>
              <a:ext cx="414554"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19" name="TextBox 18"/>
            <p:cNvSpPr txBox="1"/>
            <p:nvPr/>
          </p:nvSpPr>
          <p:spPr>
            <a:xfrm>
              <a:off x="4108565" y="4388996"/>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1" name="TextBox 20"/>
            <p:cNvSpPr txBox="1"/>
            <p:nvPr/>
          </p:nvSpPr>
          <p:spPr>
            <a:xfrm>
              <a:off x="7079077" y="3478154"/>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3" name="TextBox 22"/>
            <p:cNvSpPr txBox="1"/>
            <p:nvPr/>
          </p:nvSpPr>
          <p:spPr>
            <a:xfrm>
              <a:off x="7919296" y="4881179"/>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5" name="TextBox 24"/>
            <p:cNvSpPr txBox="1"/>
            <p:nvPr/>
          </p:nvSpPr>
          <p:spPr>
            <a:xfrm>
              <a:off x="5188241" y="4094183"/>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sp>
          <p:nvSpPr>
            <p:cNvPr id="27" name="TextBox 26"/>
            <p:cNvSpPr txBox="1"/>
            <p:nvPr/>
          </p:nvSpPr>
          <p:spPr>
            <a:xfrm>
              <a:off x="9075204" y="4552730"/>
              <a:ext cx="434036" cy="707886"/>
            </a:xfrm>
            <a:prstGeom prst="rect">
              <a:avLst/>
            </a:prstGeom>
            <a:noFill/>
          </p:spPr>
          <p:txBody>
            <a:bodyPr wrap="square" rtlCol="0">
              <a:spAutoFit/>
            </a:bodyPr>
            <a:lstStyle/>
            <a:p>
              <a:r>
                <a:rPr lang="en-US" sz="4000" b="1" dirty="0">
                  <a:latin typeface="Times New Roman" panose="02020603050405020304" pitchFamily="18" charset="0"/>
                </a:rPr>
                <a:t>+</a:t>
              </a:r>
            </a:p>
          </p:txBody>
        </p:sp>
      </p:grpSp>
      <p:grpSp>
        <p:nvGrpSpPr>
          <p:cNvPr id="38" name="Group 37">
            <a:extLst>
              <a:ext uri="{FF2B5EF4-FFF2-40B4-BE49-F238E27FC236}">
                <a16:creationId xmlns:a16="http://schemas.microsoft.com/office/drawing/2014/main" id="{7D9AC5E6-E30D-4234-B65C-8124DB0C980B}"/>
              </a:ext>
            </a:extLst>
          </p:cNvPr>
          <p:cNvGrpSpPr/>
          <p:nvPr/>
        </p:nvGrpSpPr>
        <p:grpSpPr>
          <a:xfrm>
            <a:off x="4101451" y="3574516"/>
            <a:ext cx="6109163" cy="2455106"/>
            <a:chOff x="4081372" y="3584934"/>
            <a:chExt cx="6109163" cy="2455106"/>
          </a:xfrm>
        </p:grpSpPr>
        <p:sp>
          <p:nvSpPr>
            <p:cNvPr id="11" name="TextBox 10"/>
            <p:cNvSpPr txBox="1"/>
            <p:nvPr/>
          </p:nvSpPr>
          <p:spPr>
            <a:xfrm>
              <a:off x="4226604" y="5260616"/>
              <a:ext cx="1588531" cy="400110"/>
            </a:xfrm>
            <a:prstGeom prst="rect">
              <a:avLst/>
            </a:prstGeom>
            <a:noFill/>
          </p:spPr>
          <p:txBody>
            <a:bodyPr wrap="square" rtlCol="0">
              <a:spAutoFit/>
            </a:bodyPr>
            <a:lstStyle/>
            <a:p>
              <a:r>
                <a:rPr lang="en-US" sz="2000" b="1" dirty="0">
                  <a:solidFill>
                    <a:srgbClr val="00B050"/>
                  </a:solidFill>
                  <a:latin typeface="Times New Roman" panose="02020603050405020304" pitchFamily="18" charset="0"/>
                </a:rPr>
                <a:t>MARKS</a:t>
              </a:r>
            </a:p>
          </p:txBody>
        </p:sp>
        <p:sp>
          <p:nvSpPr>
            <p:cNvPr id="16" name="Oval 15"/>
            <p:cNvSpPr/>
            <p:nvPr/>
          </p:nvSpPr>
          <p:spPr>
            <a:xfrm>
              <a:off x="4081372" y="4527237"/>
              <a:ext cx="532084" cy="49812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18" name="Oval 17"/>
            <p:cNvSpPr/>
            <p:nvPr/>
          </p:nvSpPr>
          <p:spPr>
            <a:xfrm>
              <a:off x="5224131" y="4266727"/>
              <a:ext cx="393010" cy="3920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0" name="Oval 19"/>
            <p:cNvSpPr/>
            <p:nvPr/>
          </p:nvSpPr>
          <p:spPr>
            <a:xfrm>
              <a:off x="7054954" y="3584934"/>
              <a:ext cx="491227" cy="4943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2" name="Oval 21"/>
            <p:cNvSpPr/>
            <p:nvPr/>
          </p:nvSpPr>
          <p:spPr>
            <a:xfrm>
              <a:off x="9685492" y="5531808"/>
              <a:ext cx="505043" cy="50823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4" name="Oval 23"/>
            <p:cNvSpPr/>
            <p:nvPr/>
          </p:nvSpPr>
          <p:spPr>
            <a:xfrm>
              <a:off x="9077240" y="4657323"/>
              <a:ext cx="459409" cy="4623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sp>
          <p:nvSpPr>
            <p:cNvPr id="26" name="Oval 25"/>
            <p:cNvSpPr/>
            <p:nvPr/>
          </p:nvSpPr>
          <p:spPr>
            <a:xfrm>
              <a:off x="7925017" y="5041589"/>
              <a:ext cx="468453" cy="458929"/>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cxnSp>
          <p:nvCxnSpPr>
            <p:cNvPr id="28" name="Straight Arrow Connector 27"/>
            <p:cNvCxnSpPr>
              <a:stCxn id="11" idx="0"/>
              <a:endCxn id="16" idx="4"/>
            </p:cNvCxnSpPr>
            <p:nvPr/>
          </p:nvCxnSpPr>
          <p:spPr>
            <a:xfrm flipH="1" flipV="1">
              <a:off x="4347415" y="5025362"/>
              <a:ext cx="673455" cy="23525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1" idx="0"/>
              <a:endCxn id="18" idx="3"/>
            </p:cNvCxnSpPr>
            <p:nvPr/>
          </p:nvCxnSpPr>
          <p:spPr>
            <a:xfrm flipV="1">
              <a:off x="5020870" y="4601354"/>
              <a:ext cx="260817" cy="6592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0"/>
              <a:endCxn id="20" idx="3"/>
            </p:cNvCxnSpPr>
            <p:nvPr/>
          </p:nvCxnSpPr>
          <p:spPr>
            <a:xfrm flipV="1">
              <a:off x="5020870" y="4006870"/>
              <a:ext cx="2106023" cy="125374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0"/>
            </p:cNvCxnSpPr>
            <p:nvPr/>
          </p:nvCxnSpPr>
          <p:spPr>
            <a:xfrm>
              <a:off x="5020870" y="5260617"/>
              <a:ext cx="2920241" cy="208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0"/>
              <a:endCxn id="22" idx="2"/>
            </p:cNvCxnSpPr>
            <p:nvPr/>
          </p:nvCxnSpPr>
          <p:spPr>
            <a:xfrm>
              <a:off x="5020869" y="5260616"/>
              <a:ext cx="4664622" cy="52530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0"/>
              <a:endCxn id="24" idx="2"/>
            </p:cNvCxnSpPr>
            <p:nvPr/>
          </p:nvCxnSpPr>
          <p:spPr>
            <a:xfrm flipV="1">
              <a:off x="5020869" y="4888478"/>
              <a:ext cx="4056370" cy="3721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87DF6D0-5650-44A0-B23C-E63EC4F996A1}"/>
              </a:ext>
            </a:extLst>
          </p:cNvPr>
          <p:cNvGrpSpPr/>
          <p:nvPr/>
        </p:nvGrpSpPr>
        <p:grpSpPr>
          <a:xfrm>
            <a:off x="3886109" y="3514640"/>
            <a:ext cx="8500409" cy="2849142"/>
            <a:chOff x="3905601" y="3507211"/>
            <a:chExt cx="8500409" cy="2849142"/>
          </a:xfrm>
        </p:grpSpPr>
        <p:sp>
          <p:nvSpPr>
            <p:cNvPr id="7" name="TextBox 6"/>
            <p:cNvSpPr txBox="1"/>
            <p:nvPr/>
          </p:nvSpPr>
          <p:spPr>
            <a:xfrm>
              <a:off x="11414753" y="3772211"/>
              <a:ext cx="991257" cy="461665"/>
            </a:xfrm>
            <a:prstGeom prst="rect">
              <a:avLst/>
            </a:prstGeom>
            <a:noFill/>
            <a:ln>
              <a:noFill/>
            </a:ln>
          </p:spPr>
          <p:txBody>
            <a:bodyPr wrap="square" rtlCol="0">
              <a:spAutoFit/>
            </a:bodyPr>
            <a:lstStyle/>
            <a:p>
              <a:r>
                <a:rPr lang="en-US" sz="2400" b="1" dirty="0">
                  <a:solidFill>
                    <a:srgbClr val="7030A0"/>
                  </a:solidFill>
                  <a:latin typeface="Times New Roman" panose="02020603050405020304" pitchFamily="18" charset="0"/>
                </a:rPr>
                <a:t>SITE</a:t>
              </a:r>
            </a:p>
          </p:txBody>
        </p:sp>
        <p:sp>
          <p:nvSpPr>
            <p:cNvPr id="13" name="Rectangle 12"/>
            <p:cNvSpPr/>
            <p:nvPr/>
          </p:nvSpPr>
          <p:spPr>
            <a:xfrm>
              <a:off x="3905601" y="3507211"/>
              <a:ext cx="7385140" cy="2849142"/>
            </a:xfrm>
            <a:prstGeom prst="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endParaRPr>
            </a:p>
          </p:txBody>
        </p:sp>
        <p:cxnSp>
          <p:nvCxnSpPr>
            <p:cNvPr id="61" name="Straight Arrow Connector 60"/>
            <p:cNvCxnSpPr/>
            <p:nvPr/>
          </p:nvCxnSpPr>
          <p:spPr>
            <a:xfrm flipH="1">
              <a:off x="11308093" y="4200385"/>
              <a:ext cx="541547" cy="352636"/>
            </a:xfrm>
            <a:prstGeom prst="straightConnector1">
              <a:avLst/>
            </a:prstGeom>
            <a:ln w="635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78529" y="1091407"/>
            <a:ext cx="12048620" cy="192360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site</a:t>
            </a:r>
            <a:r>
              <a:rPr lang="en-US" sz="2000" dirty="0">
                <a:latin typeface="Times New Roman" panose="02020603050405020304" pitchFamily="18" charset="0"/>
                <a:cs typeface="Times New Roman" panose="02020603050405020304" pitchFamily="18" charset="0"/>
              </a:rPr>
              <a:t> is the smallest location name where </a:t>
            </a:r>
            <a:r>
              <a:rPr lang="en-US" sz="2000" b="1" dirty="0">
                <a:latin typeface="Times New Roman" panose="02020603050405020304" pitchFamily="18" charset="0"/>
                <a:cs typeface="Times New Roman" panose="02020603050405020304" pitchFamily="18" charset="0"/>
              </a:rPr>
              <a:t>station(s) </a:t>
            </a:r>
            <a:r>
              <a:rPr lang="en-US" sz="2000" dirty="0">
                <a:latin typeface="Times New Roman" panose="02020603050405020304" pitchFamily="18" charset="0"/>
                <a:cs typeface="Times New Roman" panose="02020603050405020304" pitchFamily="18" charset="0"/>
              </a:rPr>
              <a:t>are located</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a:t>
            </a:r>
            <a:r>
              <a:rPr lang="en-US" sz="2000" b="1" dirty="0">
                <a:latin typeface="Times New Roman" panose="02020603050405020304" pitchFamily="18" charset="0"/>
                <a:cs typeface="Times New Roman" panose="02020603050405020304" pitchFamily="18" charset="0"/>
              </a:rPr>
              <a:t>Goddard Space Flight Center</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station</a:t>
            </a:r>
            <a:r>
              <a:rPr lang="en-US" sz="2000" dirty="0">
                <a:latin typeface="Times New Roman" panose="02020603050405020304" pitchFamily="18" charset="0"/>
                <a:cs typeface="Times New Roman" panose="02020603050405020304" pitchFamily="18" charset="0"/>
              </a:rPr>
              <a:t> is a collection of equipment for one geodetic purpose</a:t>
            </a:r>
          </a:p>
          <a:p>
            <a:pPr marL="742950" lvl="1"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e.g. CORSs </a:t>
            </a:r>
            <a:r>
              <a:rPr lang="en-US" sz="2000" b="1" dirty="0">
                <a:latin typeface="Times New Roman" panose="02020603050405020304" pitchFamily="18" charset="0"/>
                <a:cs typeface="Times New Roman" panose="02020603050405020304" pitchFamily="18" charset="0"/>
              </a:rPr>
              <a:t>GODE00USA</a:t>
            </a:r>
            <a:r>
              <a:rPr lang="en-US" sz="2000" dirty="0">
                <a:latin typeface="Times New Roman" panose="02020603050405020304" pitchFamily="18" charset="0"/>
                <a:cs typeface="Times New Roman" panose="02020603050405020304" pitchFamily="18" charset="0"/>
              </a:rPr>
              <a:t> and </a:t>
            </a:r>
            <a:r>
              <a:rPr lang="en-US" sz="2000" b="1" dirty="0">
                <a:latin typeface="Times New Roman" panose="02020603050405020304" pitchFamily="18" charset="0"/>
                <a:cs typeface="Times New Roman" panose="02020603050405020304" pitchFamily="18" charset="0"/>
              </a:rPr>
              <a:t>GODN00USA</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a:t>
            </a:r>
            <a:r>
              <a:rPr lang="en-US" sz="2000" b="1" dirty="0">
                <a:latin typeface="Times New Roman" panose="02020603050405020304" pitchFamily="18" charset="0"/>
                <a:cs typeface="Times New Roman" panose="02020603050405020304" pitchFamily="18" charset="0"/>
              </a:rPr>
              <a:t>mark</a:t>
            </a:r>
            <a:r>
              <a:rPr lang="en-US" sz="2000" dirty="0">
                <a:latin typeface="Times New Roman" panose="02020603050405020304" pitchFamily="18" charset="0"/>
                <a:cs typeface="Times New Roman" panose="02020603050405020304" pitchFamily="18" charset="0"/>
              </a:rPr>
              <a:t> is a stable physical structure attached to the crust.  Only marks get PIDs</a:t>
            </a:r>
          </a:p>
          <a:p>
            <a:pPr marL="742950" lvl="1" indent="-28575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e.g. </a:t>
            </a:r>
            <a:r>
              <a:rPr lang="en-US" sz="1900" b="1" dirty="0">
                <a:latin typeface="Times New Roman" panose="02020603050405020304" pitchFamily="18" charset="0"/>
                <a:cs typeface="Times New Roman" panose="02020603050405020304" pitchFamily="18" charset="0"/>
              </a:rPr>
              <a:t>AF9647</a:t>
            </a:r>
            <a:r>
              <a:rPr lang="en-US" sz="1900" dirty="0">
                <a:latin typeface="Times New Roman" panose="02020603050405020304" pitchFamily="18" charset="0"/>
                <a:cs typeface="Times New Roman" panose="02020603050405020304" pitchFamily="18" charset="0"/>
              </a:rPr>
              <a:t> (GRP of GODE00USA) and </a:t>
            </a:r>
            <a:r>
              <a:rPr lang="en-US" sz="1900" b="1" dirty="0">
                <a:latin typeface="Times New Roman" panose="02020603050405020304" pitchFamily="18" charset="0"/>
                <a:cs typeface="Times New Roman" panose="02020603050405020304" pitchFamily="18" charset="0"/>
              </a:rPr>
              <a:t>JF5875</a:t>
            </a:r>
            <a:r>
              <a:rPr lang="en-US" sz="1900" dirty="0">
                <a:latin typeface="Times New Roman" panose="02020603050405020304" pitchFamily="18" charset="0"/>
                <a:cs typeface="Times New Roman" panose="02020603050405020304" pitchFamily="18" charset="0"/>
              </a:rPr>
              <a:t> (REF </a:t>
            </a:r>
            <a:r>
              <a:rPr lang="en-US" sz="1900" dirty="0" err="1">
                <a:latin typeface="Times New Roman" panose="02020603050405020304" pitchFamily="18" charset="0"/>
                <a:cs typeface="Times New Roman" panose="02020603050405020304" pitchFamily="18" charset="0"/>
              </a:rPr>
              <a:t>pt</a:t>
            </a:r>
            <a:r>
              <a:rPr lang="en-US" sz="1900" dirty="0">
                <a:latin typeface="Times New Roman" panose="02020603050405020304" pitchFamily="18" charset="0"/>
                <a:cs typeface="Times New Roman" panose="02020603050405020304" pitchFamily="18" charset="0"/>
              </a:rPr>
              <a:t> for GODE00USA and GODN00USA)</a:t>
            </a:r>
          </a:p>
        </p:txBody>
      </p:sp>
      <p:sp>
        <p:nvSpPr>
          <p:cNvPr id="36" name="TextBox 35">
            <a:extLst>
              <a:ext uri="{FF2B5EF4-FFF2-40B4-BE49-F238E27FC236}">
                <a16:creationId xmlns:a16="http://schemas.microsoft.com/office/drawing/2014/main" id="{5A4E1B33-7267-44A4-B92E-9B10812C2AA8}"/>
              </a:ext>
            </a:extLst>
          </p:cNvPr>
          <p:cNvSpPr txBox="1"/>
          <p:nvPr/>
        </p:nvSpPr>
        <p:spPr>
          <a:xfrm>
            <a:off x="87715" y="2954617"/>
            <a:ext cx="3869645" cy="1754326"/>
          </a:xfrm>
          <a:prstGeom prst="rect">
            <a:avLst/>
          </a:prstGeom>
          <a:noFill/>
        </p:spPr>
        <p:txBody>
          <a:bodyPr wrap="square">
            <a:spAutoFit/>
          </a:bodyPr>
          <a:lstStyle/>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A mark’s job is to hold 1 </a:t>
            </a:r>
            <a:r>
              <a:rPr lang="en-US" sz="1800" b="1" dirty="0">
                <a:latin typeface="Times New Roman" panose="02020603050405020304" pitchFamily="18" charset="0"/>
                <a:cs typeface="Times New Roman" panose="02020603050405020304" pitchFamily="18" charset="0"/>
              </a:rPr>
              <a:t>point</a:t>
            </a: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Some stations might share a mark</a:t>
            </a:r>
          </a:p>
          <a:p>
            <a:pPr marL="742950" lvl="1"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Some marks might not be part of a station, but might be on a site</a:t>
            </a:r>
          </a:p>
        </p:txBody>
      </p:sp>
      <p:sp>
        <p:nvSpPr>
          <p:cNvPr id="41" name="Freeform: Shape 40">
            <a:extLst>
              <a:ext uri="{FF2B5EF4-FFF2-40B4-BE49-F238E27FC236}">
                <a16:creationId xmlns:a16="http://schemas.microsoft.com/office/drawing/2014/main" id="{6CA1A50C-9955-4B84-B927-5F8D94C96064}"/>
              </a:ext>
            </a:extLst>
          </p:cNvPr>
          <p:cNvSpPr/>
          <p:nvPr/>
        </p:nvSpPr>
        <p:spPr>
          <a:xfrm>
            <a:off x="1420238" y="3687054"/>
            <a:ext cx="6621294" cy="1377814"/>
          </a:xfrm>
          <a:custGeom>
            <a:avLst/>
            <a:gdLst>
              <a:gd name="connsiteX0" fmla="*/ 0 w 6621294"/>
              <a:gd name="connsiteY0" fmla="*/ 22427 h 1377814"/>
              <a:gd name="connsiteX1" fmla="*/ 4286656 w 6621294"/>
              <a:gd name="connsiteY1" fmla="*/ 184555 h 1377814"/>
              <a:gd name="connsiteX2" fmla="*/ 6621294 w 6621294"/>
              <a:gd name="connsiteY2" fmla="*/ 1377814 h 1377814"/>
            </a:gdLst>
            <a:ahLst/>
            <a:cxnLst>
              <a:cxn ang="0">
                <a:pos x="connsiteX0" y="connsiteY0"/>
              </a:cxn>
              <a:cxn ang="0">
                <a:pos x="connsiteX1" y="connsiteY1"/>
              </a:cxn>
              <a:cxn ang="0">
                <a:pos x="connsiteX2" y="connsiteY2"/>
              </a:cxn>
            </a:cxnLst>
            <a:rect l="l" t="t" r="r" b="b"/>
            <a:pathLst>
              <a:path w="6621294" h="1377814">
                <a:moveTo>
                  <a:pt x="0" y="22427"/>
                </a:moveTo>
                <a:cubicBezTo>
                  <a:pt x="1591553" y="-9458"/>
                  <a:pt x="3183107" y="-41343"/>
                  <a:pt x="4286656" y="184555"/>
                </a:cubicBezTo>
                <a:cubicBezTo>
                  <a:pt x="5390205" y="410453"/>
                  <a:pt x="6005749" y="894133"/>
                  <a:pt x="6621294" y="1377814"/>
                </a:cubicBezTo>
              </a:path>
            </a:pathLst>
          </a:custGeom>
          <a:noFill/>
          <a:ln>
            <a:solidFill>
              <a:srgbClr val="FF0000"/>
            </a:solidFill>
            <a:prstDash val="sys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C47CE37-D288-4AA6-8545-F72860816B35}"/>
              </a:ext>
            </a:extLst>
          </p:cNvPr>
          <p:cNvSpPr/>
          <p:nvPr/>
        </p:nvSpPr>
        <p:spPr>
          <a:xfrm>
            <a:off x="1342417" y="3806757"/>
            <a:ext cx="5726349" cy="726332"/>
          </a:xfrm>
          <a:custGeom>
            <a:avLst/>
            <a:gdLst>
              <a:gd name="connsiteX0" fmla="*/ 0 w 5726349"/>
              <a:gd name="connsiteY0" fmla="*/ 726332 h 726332"/>
              <a:gd name="connsiteX1" fmla="*/ 2405974 w 5726349"/>
              <a:gd name="connsiteY1" fmla="*/ 648511 h 726332"/>
              <a:gd name="connsiteX2" fmla="*/ 5726349 w 5726349"/>
              <a:gd name="connsiteY2" fmla="*/ 0 h 726332"/>
            </a:gdLst>
            <a:ahLst/>
            <a:cxnLst>
              <a:cxn ang="0">
                <a:pos x="connsiteX0" y="connsiteY0"/>
              </a:cxn>
              <a:cxn ang="0">
                <a:pos x="connsiteX1" y="connsiteY1"/>
              </a:cxn>
              <a:cxn ang="0">
                <a:pos x="connsiteX2" y="connsiteY2"/>
              </a:cxn>
            </a:cxnLst>
            <a:rect l="l" t="t" r="r" b="b"/>
            <a:pathLst>
              <a:path w="5726349" h="726332">
                <a:moveTo>
                  <a:pt x="0" y="726332"/>
                </a:moveTo>
                <a:lnTo>
                  <a:pt x="2405974" y="648511"/>
                </a:lnTo>
                <a:cubicBezTo>
                  <a:pt x="3360366" y="527456"/>
                  <a:pt x="4543357" y="263728"/>
                  <a:pt x="5726349" y="0"/>
                </a:cubicBezTo>
              </a:path>
            </a:pathLst>
          </a:custGeom>
          <a:noFill/>
          <a:ln>
            <a:solidFill>
              <a:schemeClr val="accent6">
                <a:lumMod val="50000"/>
              </a:schemeClr>
            </a:solidFill>
            <a:prstDash val="dash"/>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51F1EC8-34F9-40C5-B7C0-0DFF3550A097}"/>
              </a:ext>
            </a:extLst>
          </p:cNvPr>
          <p:cNvSpPr txBox="1"/>
          <p:nvPr/>
        </p:nvSpPr>
        <p:spPr>
          <a:xfrm rot="20134578">
            <a:off x="9923865" y="770961"/>
            <a:ext cx="2095445" cy="369332"/>
          </a:xfrm>
          <a:prstGeom prst="rect">
            <a:avLst/>
          </a:prstGeom>
          <a:solidFill>
            <a:schemeClr val="bg1"/>
          </a:solidFill>
        </p:spPr>
        <p:txBody>
          <a:bodyPr wrap="none" rtlCol="0">
            <a:spAutoFit/>
          </a:bodyPr>
          <a:lstStyle/>
          <a:p>
            <a:r>
              <a:rPr lang="en-US" b="1" dirty="0">
                <a:solidFill>
                  <a:srgbClr val="FF0000"/>
                </a:solidFill>
              </a:rPr>
              <a:t>Background Info!</a:t>
            </a:r>
          </a:p>
        </p:txBody>
      </p:sp>
    </p:spTree>
    <p:extLst>
      <p:ext uri="{BB962C8B-B14F-4D97-AF65-F5344CB8AC3E}">
        <p14:creationId xmlns:p14="http://schemas.microsoft.com/office/powerpoint/2010/main" val="124192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1888" r="33035" b="12513"/>
          <a:stretch/>
        </p:blipFill>
        <p:spPr>
          <a:xfrm>
            <a:off x="4904286" y="1517223"/>
            <a:ext cx="1748589" cy="4536630"/>
          </a:xfrm>
          <a:prstGeom prst="rect">
            <a:avLst/>
          </a:prstGeom>
        </p:spPr>
        <p:style>
          <a:lnRef idx="3">
            <a:schemeClr val="lt1"/>
          </a:lnRef>
          <a:fillRef idx="1">
            <a:schemeClr val="accent3"/>
          </a:fillRef>
          <a:effectRef idx="1">
            <a:schemeClr val="accent3"/>
          </a:effectRef>
          <a:fontRef idx="minor">
            <a:schemeClr val="lt1"/>
          </a:fontRef>
        </p:style>
      </p:pic>
      <p:pic>
        <p:nvPicPr>
          <p:cNvPr id="10" name="Picture 12"/>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l="4642" t="-144" r="31574" b="483"/>
          <a:stretch/>
        </p:blipFill>
        <p:spPr>
          <a:xfrm>
            <a:off x="1857253" y="662428"/>
            <a:ext cx="1812758" cy="3304274"/>
          </a:xfrm>
        </p:spPr>
        <p:style>
          <a:lnRef idx="3">
            <a:schemeClr val="lt1"/>
          </a:lnRef>
          <a:fillRef idx="1">
            <a:schemeClr val="accent5"/>
          </a:fillRef>
          <a:effectRef idx="1">
            <a:schemeClr val="accent5"/>
          </a:effectRef>
          <a:fontRef idx="minor">
            <a:schemeClr val="lt1"/>
          </a:fontRef>
        </p:style>
      </p:pic>
      <p:pic>
        <p:nvPicPr>
          <p:cNvPr id="11" name="Picture 9"/>
          <p:cNvPicPr>
            <a:picLocks noGrp="1" noChangeAspect="1" noChangeArrowheads="1"/>
          </p:cNvPicPr>
          <p:nvPr>
            <p:ph sz="quarter" idx="4294967295"/>
          </p:nvPr>
        </p:nvPicPr>
        <p:blipFill rotWithShape="1">
          <a:blip r:embed="rId5">
            <a:extLst>
              <a:ext uri="{28A0092B-C50C-407E-A947-70E740481C1C}">
                <a14:useLocalDpi xmlns:a14="http://schemas.microsoft.com/office/drawing/2010/main" val="0"/>
              </a:ext>
            </a:extLst>
          </a:blip>
          <a:srcRect l="43170" t="4273" r="15779" b="6532"/>
          <a:stretch/>
        </p:blipFill>
        <p:spPr>
          <a:xfrm>
            <a:off x="7752365" y="916518"/>
            <a:ext cx="2522486" cy="3559539"/>
          </a:xfrm>
          <a:prstGeom prst="rect">
            <a:avLst/>
          </a:prstGeom>
        </p:spPr>
        <p:style>
          <a:lnRef idx="3">
            <a:schemeClr val="lt1"/>
          </a:lnRef>
          <a:fillRef idx="1">
            <a:schemeClr val="accent3"/>
          </a:fillRef>
          <a:effectRef idx="1">
            <a:schemeClr val="accent3"/>
          </a:effectRef>
          <a:fontRef idx="minor">
            <a:schemeClr val="lt1"/>
          </a:fontRef>
        </p:style>
      </p:pic>
      <p:pic>
        <p:nvPicPr>
          <p:cNvPr id="12" name="Picture 8"/>
          <p:cNvPicPr>
            <a:picLocks noGrp="1" noChangeAspect="1" noChangeArrowheads="1"/>
          </p:cNvPicPr>
          <p:nvPr>
            <p:ph sz="quarter" idx="2"/>
          </p:nvPr>
        </p:nvPicPr>
        <p:blipFill rotWithShape="1">
          <a:blip r:embed="rId6" cstate="print">
            <a:extLst>
              <a:ext uri="{28A0092B-C50C-407E-A947-70E740481C1C}">
                <a14:useLocalDpi xmlns:a14="http://schemas.microsoft.com/office/drawing/2010/main" val="0"/>
              </a:ext>
            </a:extLst>
          </a:blip>
          <a:srcRect b="5962"/>
          <a:stretch/>
        </p:blipFill>
        <p:spPr>
          <a:xfrm>
            <a:off x="1816121" y="4169602"/>
            <a:ext cx="2661650" cy="2502968"/>
          </a:xfrm>
        </p:spPr>
        <p:style>
          <a:lnRef idx="3">
            <a:schemeClr val="lt1"/>
          </a:lnRef>
          <a:fillRef idx="1">
            <a:schemeClr val="accent3"/>
          </a:fillRef>
          <a:effectRef idx="1">
            <a:schemeClr val="accent3"/>
          </a:effectRef>
          <a:fontRef idx="minor">
            <a:schemeClr val="lt1"/>
          </a:fontRef>
        </p:style>
      </p:pic>
      <p:sp>
        <p:nvSpPr>
          <p:cNvPr id="21" name="TextBox 20"/>
          <p:cNvSpPr txBox="1"/>
          <p:nvPr/>
        </p:nvSpPr>
        <p:spPr>
          <a:xfrm>
            <a:off x="5010336" y="6053853"/>
            <a:ext cx="158889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GNSS (CORS)</a:t>
            </a:r>
          </a:p>
        </p:txBody>
      </p:sp>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13079" r="18284" b="5452"/>
          <a:stretch/>
        </p:blipFill>
        <p:spPr>
          <a:xfrm>
            <a:off x="7131798" y="4642407"/>
            <a:ext cx="3274064" cy="2132335"/>
          </a:xfrm>
          <a:prstGeom prst="rect">
            <a:avLst/>
          </a:prstGeom>
        </p:spPr>
        <p:style>
          <a:lnRef idx="3">
            <a:schemeClr val="lt1"/>
          </a:lnRef>
          <a:fillRef idx="1">
            <a:schemeClr val="accent3"/>
          </a:fillRef>
          <a:effectRef idx="1">
            <a:schemeClr val="accent3"/>
          </a:effectRef>
          <a:fontRef idx="minor">
            <a:schemeClr val="lt1"/>
          </a:fontRef>
        </p:style>
      </p:pic>
      <p:sp>
        <p:nvSpPr>
          <p:cNvPr id="23" name="TextBox 22"/>
          <p:cNvSpPr txBox="1"/>
          <p:nvPr/>
        </p:nvSpPr>
        <p:spPr>
          <a:xfrm>
            <a:off x="9480169" y="4642406"/>
            <a:ext cx="889987"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defRPr>
                <a:solidFill>
                  <a:schemeClr val="dk1"/>
                </a:solidFill>
                <a:latin typeface="Times New Roman" panose="02020603050405020304" pitchFamily="18" charset="0"/>
                <a:ea typeface="+mn-ea"/>
              </a:defRPr>
            </a:lvl1pPr>
            <a:lvl2pPr>
              <a:defRPr>
                <a:solidFill>
                  <a:schemeClr val="dk1"/>
                </a:solidFill>
                <a:latin typeface="+mn-lt"/>
                <a:ea typeface="+mn-ea"/>
              </a:defRPr>
            </a:lvl2pPr>
            <a:lvl3pPr>
              <a:defRPr>
                <a:solidFill>
                  <a:schemeClr val="dk1"/>
                </a:solidFill>
                <a:latin typeface="+mn-lt"/>
                <a:ea typeface="+mn-ea"/>
              </a:defRPr>
            </a:lvl3pPr>
            <a:lvl4pPr>
              <a:defRPr>
                <a:solidFill>
                  <a:schemeClr val="dk1"/>
                </a:solidFill>
                <a:latin typeface="+mn-lt"/>
                <a:ea typeface="+mn-ea"/>
              </a:defRPr>
            </a:lvl4pPr>
            <a:lvl5pPr>
              <a:defRPr>
                <a:solidFill>
                  <a:schemeClr val="dk1"/>
                </a:solidFill>
                <a:latin typeface="+mn-lt"/>
                <a:ea typeface="+mn-ea"/>
              </a:defRPr>
            </a:lvl5pPr>
            <a:lvl6pPr>
              <a:defRPr>
                <a:solidFill>
                  <a:schemeClr val="dk1"/>
                </a:solidFill>
                <a:latin typeface="+mn-lt"/>
                <a:ea typeface="+mn-ea"/>
              </a:defRPr>
            </a:lvl6pPr>
            <a:lvl7pPr>
              <a:defRPr>
                <a:solidFill>
                  <a:schemeClr val="dk1"/>
                </a:solidFill>
                <a:latin typeface="+mn-lt"/>
                <a:ea typeface="+mn-ea"/>
              </a:defRPr>
            </a:lvl7pPr>
            <a:lvl8pPr>
              <a:defRPr>
                <a:solidFill>
                  <a:schemeClr val="dk1"/>
                </a:solidFill>
                <a:latin typeface="+mn-lt"/>
                <a:ea typeface="+mn-ea"/>
              </a:defRPr>
            </a:lvl8pPr>
            <a:lvl9pPr>
              <a:defRPr>
                <a:solidFill>
                  <a:schemeClr val="dk1"/>
                </a:solidFill>
                <a:latin typeface="+mn-lt"/>
                <a:ea typeface="+mn-ea"/>
              </a:defRPr>
            </a:lvl9pPr>
          </a:lstStyle>
          <a:p>
            <a:r>
              <a:rPr lang="en-US" dirty="0"/>
              <a:t>Gravity</a:t>
            </a:r>
          </a:p>
        </p:txBody>
      </p:sp>
      <p:sp>
        <p:nvSpPr>
          <p:cNvPr id="25" name="TextBox 24"/>
          <p:cNvSpPr txBox="1"/>
          <p:nvPr/>
        </p:nvSpPr>
        <p:spPr>
          <a:xfrm>
            <a:off x="3754497" y="4169602"/>
            <a:ext cx="723275"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VLBI</a:t>
            </a:r>
          </a:p>
        </p:txBody>
      </p:sp>
      <p:sp>
        <p:nvSpPr>
          <p:cNvPr id="26" name="TextBox 25"/>
          <p:cNvSpPr txBox="1"/>
          <p:nvPr/>
        </p:nvSpPr>
        <p:spPr>
          <a:xfrm>
            <a:off x="2002565" y="779373"/>
            <a:ext cx="607859"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SLR</a:t>
            </a:r>
          </a:p>
        </p:txBody>
      </p:sp>
      <p:sp>
        <p:nvSpPr>
          <p:cNvPr id="27" name="TextBox 26"/>
          <p:cNvSpPr txBox="1"/>
          <p:nvPr/>
        </p:nvSpPr>
        <p:spPr>
          <a:xfrm>
            <a:off x="9244175" y="988142"/>
            <a:ext cx="877163"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a:latin typeface="Times New Roman" panose="02020603050405020304" pitchFamily="18" charset="0"/>
              </a:rPr>
              <a:t>DORIS</a:t>
            </a:r>
          </a:p>
        </p:txBody>
      </p:sp>
      <p:sp>
        <p:nvSpPr>
          <p:cNvPr id="16" name="Title 1"/>
          <p:cNvSpPr>
            <a:spLocks noGrp="1"/>
          </p:cNvSpPr>
          <p:nvPr>
            <p:ph type="title"/>
          </p:nvPr>
        </p:nvSpPr>
        <p:spPr>
          <a:xfrm>
            <a:off x="1581619" y="207873"/>
            <a:ext cx="8229600" cy="1143000"/>
          </a:xfrm>
        </p:spPr>
        <p:txBody>
          <a:bodyPr/>
          <a:lstStyle/>
          <a:p>
            <a:r>
              <a:rPr lang="en-US" sz="4000" b="1" dirty="0"/>
              <a:t>Geodetic </a:t>
            </a:r>
            <a:r>
              <a:rPr lang="en-US" sz="4000" b="1" dirty="0">
                <a:solidFill>
                  <a:srgbClr val="C00000"/>
                </a:solidFill>
              </a:rPr>
              <a:t>Stations</a:t>
            </a:r>
          </a:p>
        </p:txBody>
      </p:sp>
      <p:sp>
        <p:nvSpPr>
          <p:cNvPr id="13" name="TextBox 12">
            <a:extLst>
              <a:ext uri="{FF2B5EF4-FFF2-40B4-BE49-F238E27FC236}">
                <a16:creationId xmlns:a16="http://schemas.microsoft.com/office/drawing/2014/main" id="{A83E24B8-2B3C-4184-A21A-152B55729C6D}"/>
              </a:ext>
            </a:extLst>
          </p:cNvPr>
          <p:cNvSpPr txBox="1"/>
          <p:nvPr/>
        </p:nvSpPr>
        <p:spPr>
          <a:xfrm rot="20134578">
            <a:off x="10113957" y="454418"/>
            <a:ext cx="2095445" cy="369332"/>
          </a:xfrm>
          <a:prstGeom prst="rect">
            <a:avLst/>
          </a:prstGeom>
          <a:solidFill>
            <a:schemeClr val="bg1"/>
          </a:solidFill>
        </p:spPr>
        <p:txBody>
          <a:bodyPr wrap="none" rtlCol="0">
            <a:spAutoFit/>
          </a:bodyPr>
          <a:lstStyle/>
          <a:p>
            <a:r>
              <a:rPr lang="en-US" b="1" dirty="0">
                <a:solidFill>
                  <a:srgbClr val="FF0000"/>
                </a:solidFill>
              </a:rPr>
              <a:t>Background Info!</a:t>
            </a:r>
          </a:p>
        </p:txBody>
      </p:sp>
    </p:spTree>
    <p:extLst>
      <p:ext uri="{BB962C8B-B14F-4D97-AF65-F5344CB8AC3E}">
        <p14:creationId xmlns:p14="http://schemas.microsoft.com/office/powerpoint/2010/main" val="232585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F4A96-E568-4427-A2D2-1DCF2B95640A}"/>
              </a:ext>
            </a:extLst>
          </p:cNvPr>
          <p:cNvSpPr>
            <a:spLocks noGrp="1"/>
          </p:cNvSpPr>
          <p:nvPr>
            <p:ph type="title"/>
          </p:nvPr>
        </p:nvSpPr>
        <p:spPr/>
        <p:txBody>
          <a:bodyPr/>
          <a:lstStyle/>
          <a:p>
            <a:r>
              <a:rPr lang="en-US" dirty="0"/>
              <a:t>Data Delivery System</a:t>
            </a:r>
          </a:p>
        </p:txBody>
      </p:sp>
      <p:sp>
        <p:nvSpPr>
          <p:cNvPr id="3" name="Content Placeholder 2">
            <a:extLst>
              <a:ext uri="{FF2B5EF4-FFF2-40B4-BE49-F238E27FC236}">
                <a16:creationId xmlns:a16="http://schemas.microsoft.com/office/drawing/2014/main" id="{DFDDAD7C-5ADC-4A22-BFB1-DD4CD3D2DDDB}"/>
              </a:ext>
            </a:extLst>
          </p:cNvPr>
          <p:cNvSpPr>
            <a:spLocks noGrp="1"/>
          </p:cNvSpPr>
          <p:nvPr>
            <p:ph idx="1"/>
          </p:nvPr>
        </p:nvSpPr>
        <p:spPr/>
        <p:txBody>
          <a:bodyPr/>
          <a:lstStyle/>
          <a:p>
            <a:r>
              <a:rPr lang="en-US" sz="2800" dirty="0"/>
              <a:t>New “datasheets” for </a:t>
            </a:r>
            <a:r>
              <a:rPr lang="en-US" sz="2800" b="1" i="1" dirty="0"/>
              <a:t>Marks</a:t>
            </a:r>
            <a:r>
              <a:rPr lang="en-US" sz="2800" dirty="0"/>
              <a:t> and </a:t>
            </a:r>
            <a:r>
              <a:rPr lang="en-US" sz="2800" b="1" i="1" dirty="0"/>
              <a:t>Stations</a:t>
            </a:r>
            <a:r>
              <a:rPr lang="en-US" sz="2800" dirty="0"/>
              <a:t> have been designed with a common look and feel</a:t>
            </a:r>
          </a:p>
          <a:p>
            <a:pPr lvl="1"/>
            <a:r>
              <a:rPr lang="en-US" sz="2400" dirty="0"/>
              <a:t>Datasheets for </a:t>
            </a:r>
            <a:r>
              <a:rPr lang="en-US" sz="2400" b="1" i="1" dirty="0"/>
              <a:t>Sites</a:t>
            </a:r>
            <a:r>
              <a:rPr lang="en-US" sz="2400" dirty="0"/>
              <a:t> and other well-defined geodetic categories will come later</a:t>
            </a:r>
          </a:p>
        </p:txBody>
      </p:sp>
      <p:sp>
        <p:nvSpPr>
          <p:cNvPr id="4" name="Date Placeholder 3">
            <a:extLst>
              <a:ext uri="{FF2B5EF4-FFF2-40B4-BE49-F238E27FC236}">
                <a16:creationId xmlns:a16="http://schemas.microsoft.com/office/drawing/2014/main" id="{B51ECB66-2C81-4BF0-B1E6-3F7B12C8DC84}"/>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713DCE1A-67EE-45D2-A0D0-585EBFC1A31A}"/>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4DEEDB05-87C4-4C5F-9717-3C5DFF28811F}"/>
              </a:ext>
            </a:extLst>
          </p:cNvPr>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Tree>
    <p:extLst>
      <p:ext uri="{BB962C8B-B14F-4D97-AF65-F5344CB8AC3E}">
        <p14:creationId xmlns:p14="http://schemas.microsoft.com/office/powerpoint/2010/main" val="32334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
        <p:nvSpPr>
          <p:cNvPr id="3" name="Content Placeholder 2">
            <a:extLst>
              <a:ext uri="{FF2B5EF4-FFF2-40B4-BE49-F238E27FC236}">
                <a16:creationId xmlns:a16="http://schemas.microsoft.com/office/drawing/2014/main" id="{7A0FDDEA-27FA-4F5C-A3B6-1F3251406741}"/>
              </a:ext>
            </a:extLst>
          </p:cNvPr>
          <p:cNvSpPr>
            <a:spLocks noGrp="1"/>
          </p:cNvSpPr>
          <p:nvPr>
            <p:ph idx="1"/>
          </p:nvPr>
        </p:nvSpPr>
        <p:spPr/>
        <p:txBody>
          <a:bodyPr/>
          <a:lstStyle/>
          <a:p>
            <a:r>
              <a:rPr lang="en-US" dirty="0"/>
              <a:t>First, here’s what you have today:</a:t>
            </a:r>
          </a:p>
        </p:txBody>
      </p:sp>
      <p:pic>
        <p:nvPicPr>
          <p:cNvPr id="9" name="Picture 8">
            <a:extLst>
              <a:ext uri="{FF2B5EF4-FFF2-40B4-BE49-F238E27FC236}">
                <a16:creationId xmlns:a16="http://schemas.microsoft.com/office/drawing/2014/main" id="{E615AC3C-EE30-482B-ACA8-CB540F5DE5D3}"/>
              </a:ext>
            </a:extLst>
          </p:cNvPr>
          <p:cNvPicPr>
            <a:picLocks noChangeAspect="1"/>
          </p:cNvPicPr>
          <p:nvPr/>
        </p:nvPicPr>
        <p:blipFill>
          <a:blip r:embed="rId2"/>
          <a:stretch>
            <a:fillRect/>
          </a:stretch>
        </p:blipFill>
        <p:spPr>
          <a:xfrm>
            <a:off x="609600" y="2172929"/>
            <a:ext cx="3118004" cy="3751006"/>
          </a:xfrm>
          <a:prstGeom prst="rect">
            <a:avLst/>
          </a:prstGeom>
        </p:spPr>
      </p:pic>
      <p:pic>
        <p:nvPicPr>
          <p:cNvPr id="11" name="Picture 10">
            <a:extLst>
              <a:ext uri="{FF2B5EF4-FFF2-40B4-BE49-F238E27FC236}">
                <a16:creationId xmlns:a16="http://schemas.microsoft.com/office/drawing/2014/main" id="{3B78B4F7-FF08-4DFB-8994-E58DFBB92D24}"/>
              </a:ext>
            </a:extLst>
          </p:cNvPr>
          <p:cNvPicPr>
            <a:picLocks noChangeAspect="1"/>
          </p:cNvPicPr>
          <p:nvPr/>
        </p:nvPicPr>
        <p:blipFill>
          <a:blip r:embed="rId3"/>
          <a:stretch>
            <a:fillRect/>
          </a:stretch>
        </p:blipFill>
        <p:spPr>
          <a:xfrm>
            <a:off x="3814267" y="2172929"/>
            <a:ext cx="4650132" cy="2039793"/>
          </a:xfrm>
          <a:prstGeom prst="rect">
            <a:avLst/>
          </a:prstGeom>
        </p:spPr>
      </p:pic>
      <p:pic>
        <p:nvPicPr>
          <p:cNvPr id="13" name="Picture 12">
            <a:extLst>
              <a:ext uri="{FF2B5EF4-FFF2-40B4-BE49-F238E27FC236}">
                <a16:creationId xmlns:a16="http://schemas.microsoft.com/office/drawing/2014/main" id="{AC18F0E3-6842-4E79-A564-DDDFE11FE7AB}"/>
              </a:ext>
            </a:extLst>
          </p:cNvPr>
          <p:cNvPicPr>
            <a:picLocks noChangeAspect="1"/>
          </p:cNvPicPr>
          <p:nvPr/>
        </p:nvPicPr>
        <p:blipFill>
          <a:blip r:embed="rId4"/>
          <a:stretch>
            <a:fillRect/>
          </a:stretch>
        </p:blipFill>
        <p:spPr>
          <a:xfrm>
            <a:off x="9064031" y="1231487"/>
            <a:ext cx="3127969" cy="5213282"/>
          </a:xfrm>
          <a:prstGeom prst="rect">
            <a:avLst/>
          </a:prstGeom>
        </p:spPr>
      </p:pic>
      <p:pic>
        <p:nvPicPr>
          <p:cNvPr id="15" name="Picture 14">
            <a:extLst>
              <a:ext uri="{FF2B5EF4-FFF2-40B4-BE49-F238E27FC236}">
                <a16:creationId xmlns:a16="http://schemas.microsoft.com/office/drawing/2014/main" id="{4D6AE4E8-E282-433F-A218-4355D8E44521}"/>
              </a:ext>
            </a:extLst>
          </p:cNvPr>
          <p:cNvPicPr>
            <a:picLocks noChangeAspect="1"/>
          </p:cNvPicPr>
          <p:nvPr/>
        </p:nvPicPr>
        <p:blipFill>
          <a:blip r:embed="rId5"/>
          <a:stretch>
            <a:fillRect/>
          </a:stretch>
        </p:blipFill>
        <p:spPr>
          <a:xfrm>
            <a:off x="6459794" y="2955263"/>
            <a:ext cx="2441022" cy="3469760"/>
          </a:xfrm>
          <a:prstGeom prst="rect">
            <a:avLst/>
          </a:prstGeom>
        </p:spPr>
      </p:pic>
      <p:pic>
        <p:nvPicPr>
          <p:cNvPr id="17" name="Picture 16">
            <a:extLst>
              <a:ext uri="{FF2B5EF4-FFF2-40B4-BE49-F238E27FC236}">
                <a16:creationId xmlns:a16="http://schemas.microsoft.com/office/drawing/2014/main" id="{CDDD428D-C753-4ECC-B2DF-9A75565ED947}"/>
              </a:ext>
            </a:extLst>
          </p:cNvPr>
          <p:cNvPicPr>
            <a:picLocks noChangeAspect="1"/>
          </p:cNvPicPr>
          <p:nvPr/>
        </p:nvPicPr>
        <p:blipFill>
          <a:blip r:embed="rId6"/>
          <a:stretch>
            <a:fillRect/>
          </a:stretch>
        </p:blipFill>
        <p:spPr>
          <a:xfrm>
            <a:off x="3696014" y="3154388"/>
            <a:ext cx="4308360" cy="3071510"/>
          </a:xfrm>
          <a:prstGeom prst="rect">
            <a:avLst/>
          </a:prstGeom>
        </p:spPr>
      </p:pic>
    </p:spTree>
    <p:extLst>
      <p:ext uri="{BB962C8B-B14F-4D97-AF65-F5344CB8AC3E}">
        <p14:creationId xmlns:p14="http://schemas.microsoft.com/office/powerpoint/2010/main" val="33372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pic>
        <p:nvPicPr>
          <p:cNvPr id="8" name="Content Placeholder 7">
            <a:extLst>
              <a:ext uri="{FF2B5EF4-FFF2-40B4-BE49-F238E27FC236}">
                <a16:creationId xmlns:a16="http://schemas.microsoft.com/office/drawing/2014/main" id="{41433993-9543-45EA-9D87-7F39BE75583F}"/>
              </a:ext>
            </a:extLst>
          </p:cNvPr>
          <p:cNvPicPr>
            <a:picLocks noGrp="1" noChangeAspect="1"/>
          </p:cNvPicPr>
          <p:nvPr>
            <p:ph idx="1"/>
          </p:nvPr>
        </p:nvPicPr>
        <p:blipFill>
          <a:blip r:embed="rId2"/>
          <a:stretch>
            <a:fillRect/>
          </a:stretch>
        </p:blipFill>
        <p:spPr>
          <a:xfrm>
            <a:off x="1732793" y="1600200"/>
            <a:ext cx="8726413" cy="4525963"/>
          </a:xfrm>
        </p:spPr>
      </p:pic>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spTree>
    <p:extLst>
      <p:ext uri="{BB962C8B-B14F-4D97-AF65-F5344CB8AC3E}">
        <p14:creationId xmlns:p14="http://schemas.microsoft.com/office/powerpoint/2010/main" val="164777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85DF-A7E2-4B7F-AA9E-8C2F1553A98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CD63132-2BC4-4D31-8C04-5A09B50F57C8}"/>
              </a:ext>
            </a:extLst>
          </p:cNvPr>
          <p:cNvSpPr>
            <a:spLocks noGrp="1"/>
          </p:cNvSpPr>
          <p:nvPr>
            <p:ph idx="1"/>
          </p:nvPr>
        </p:nvSpPr>
        <p:spPr/>
        <p:txBody>
          <a:bodyPr/>
          <a:lstStyle/>
          <a:p>
            <a:r>
              <a:rPr lang="en-US" dirty="0"/>
              <a:t>Refresher on NSRS Modernization</a:t>
            </a:r>
          </a:p>
          <a:p>
            <a:r>
              <a:rPr lang="en-US" dirty="0"/>
              <a:t>Recent progress</a:t>
            </a:r>
          </a:p>
          <a:p>
            <a:r>
              <a:rPr lang="en-US" dirty="0"/>
              <a:t>Coming soon</a:t>
            </a:r>
          </a:p>
          <a:p>
            <a:r>
              <a:rPr lang="en-US" dirty="0"/>
              <a:t>Timeline</a:t>
            </a:r>
          </a:p>
          <a:p>
            <a:r>
              <a:rPr lang="en-US" dirty="0"/>
              <a:t>Rollout/testing/replacement</a:t>
            </a:r>
          </a:p>
        </p:txBody>
      </p:sp>
      <p:sp>
        <p:nvSpPr>
          <p:cNvPr id="4" name="Date Placeholder 3">
            <a:extLst>
              <a:ext uri="{FF2B5EF4-FFF2-40B4-BE49-F238E27FC236}">
                <a16:creationId xmlns:a16="http://schemas.microsoft.com/office/drawing/2014/main" id="{BCEE89C6-0928-4372-8D90-F78DFA99B121}"/>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2C990EC3-4416-4B13-B4DB-35C00F30F711}"/>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B95A3786-1D84-4848-AE99-5A08D5C5F081}"/>
              </a:ext>
            </a:extLst>
          </p:cNvPr>
          <p:cNvSpPr>
            <a:spLocks noGrp="1"/>
          </p:cNvSpPr>
          <p:nvPr>
            <p:ph type="sldNum" sz="quarter" idx="12"/>
          </p:nvPr>
        </p:nvSpPr>
        <p:spPr/>
        <p:txBody>
          <a:bodyPr/>
          <a:lstStyle/>
          <a:p>
            <a:pPr>
              <a:defRPr/>
            </a:pPr>
            <a:fld id="{EB6791C4-DF4E-4C17-A41C-B2BEB15390BD}" type="slidenum">
              <a:rPr lang="en-US" smtClean="0"/>
              <a:pPr>
                <a:defRPr/>
              </a:pPr>
              <a:t>2</a:t>
            </a:fld>
            <a:endParaRPr lang="en-US"/>
          </a:p>
        </p:txBody>
      </p:sp>
    </p:spTree>
    <p:extLst>
      <p:ext uri="{BB962C8B-B14F-4D97-AF65-F5344CB8AC3E}">
        <p14:creationId xmlns:p14="http://schemas.microsoft.com/office/powerpoint/2010/main" val="95550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pic>
        <p:nvPicPr>
          <p:cNvPr id="10" name="Content Placeholder 9">
            <a:extLst>
              <a:ext uri="{FF2B5EF4-FFF2-40B4-BE49-F238E27FC236}">
                <a16:creationId xmlns:a16="http://schemas.microsoft.com/office/drawing/2014/main" id="{4212B99D-0F15-408F-80D3-7CCC1554068A}"/>
              </a:ext>
            </a:extLst>
          </p:cNvPr>
          <p:cNvPicPr>
            <a:picLocks noGrp="1" noChangeAspect="1"/>
          </p:cNvPicPr>
          <p:nvPr>
            <p:ph idx="1"/>
          </p:nvPr>
        </p:nvPicPr>
        <p:blipFill>
          <a:blip r:embed="rId2"/>
          <a:stretch>
            <a:fillRect/>
          </a:stretch>
        </p:blipFill>
        <p:spPr>
          <a:xfrm>
            <a:off x="609600" y="2240957"/>
            <a:ext cx="10972800" cy="3244449"/>
          </a:xfrm>
          <a:prstGeom prst="rect">
            <a:avLst/>
          </a:prstGeom>
        </p:spPr>
      </p:pic>
    </p:spTree>
    <p:extLst>
      <p:ext uri="{BB962C8B-B14F-4D97-AF65-F5344CB8AC3E}">
        <p14:creationId xmlns:p14="http://schemas.microsoft.com/office/powerpoint/2010/main" val="168743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21</a:t>
            </a:fld>
            <a:endParaRPr lang="en-US"/>
          </a:p>
        </p:txBody>
      </p:sp>
      <p:pic>
        <p:nvPicPr>
          <p:cNvPr id="9" name="Content Placeholder 8">
            <a:extLst>
              <a:ext uri="{FF2B5EF4-FFF2-40B4-BE49-F238E27FC236}">
                <a16:creationId xmlns:a16="http://schemas.microsoft.com/office/drawing/2014/main" id="{DAF0A150-DC50-4973-B053-37964D789218}"/>
              </a:ext>
            </a:extLst>
          </p:cNvPr>
          <p:cNvPicPr>
            <a:picLocks noGrp="1" noChangeAspect="1"/>
          </p:cNvPicPr>
          <p:nvPr>
            <p:ph idx="1"/>
          </p:nvPr>
        </p:nvPicPr>
        <p:blipFill>
          <a:blip r:embed="rId2"/>
          <a:stretch>
            <a:fillRect/>
          </a:stretch>
        </p:blipFill>
        <p:spPr>
          <a:xfrm>
            <a:off x="609600" y="2261386"/>
            <a:ext cx="10972800" cy="3203590"/>
          </a:xfrm>
        </p:spPr>
      </p:pic>
    </p:spTree>
    <p:extLst>
      <p:ext uri="{BB962C8B-B14F-4D97-AF65-F5344CB8AC3E}">
        <p14:creationId xmlns:p14="http://schemas.microsoft.com/office/powerpoint/2010/main" val="1363182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22</a:t>
            </a:fld>
            <a:endParaRPr lang="en-US"/>
          </a:p>
        </p:txBody>
      </p:sp>
      <p:pic>
        <p:nvPicPr>
          <p:cNvPr id="9" name="Content Placeholder 8">
            <a:extLst>
              <a:ext uri="{FF2B5EF4-FFF2-40B4-BE49-F238E27FC236}">
                <a16:creationId xmlns:a16="http://schemas.microsoft.com/office/drawing/2014/main" id="{3E60EEC9-26B5-4FA4-BB85-128495DC140F}"/>
              </a:ext>
            </a:extLst>
          </p:cNvPr>
          <p:cNvPicPr>
            <a:picLocks noGrp="1" noChangeAspect="1"/>
          </p:cNvPicPr>
          <p:nvPr>
            <p:ph idx="1"/>
          </p:nvPr>
        </p:nvPicPr>
        <p:blipFill>
          <a:blip r:embed="rId2"/>
          <a:stretch>
            <a:fillRect/>
          </a:stretch>
        </p:blipFill>
        <p:spPr>
          <a:xfrm>
            <a:off x="975509" y="1600200"/>
            <a:ext cx="10240982" cy="4525963"/>
          </a:xfrm>
        </p:spPr>
      </p:pic>
    </p:spTree>
    <p:extLst>
      <p:ext uri="{BB962C8B-B14F-4D97-AF65-F5344CB8AC3E}">
        <p14:creationId xmlns:p14="http://schemas.microsoft.com/office/powerpoint/2010/main" val="3643283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pic>
        <p:nvPicPr>
          <p:cNvPr id="9" name="Content Placeholder 8">
            <a:extLst>
              <a:ext uri="{FF2B5EF4-FFF2-40B4-BE49-F238E27FC236}">
                <a16:creationId xmlns:a16="http://schemas.microsoft.com/office/drawing/2014/main" id="{F2EB8352-1A8E-4BE8-B2DD-68CB3CBAA40A}"/>
              </a:ext>
            </a:extLst>
          </p:cNvPr>
          <p:cNvPicPr>
            <a:picLocks noGrp="1" noChangeAspect="1"/>
          </p:cNvPicPr>
          <p:nvPr>
            <p:ph idx="1"/>
          </p:nvPr>
        </p:nvPicPr>
        <p:blipFill>
          <a:blip r:embed="rId2"/>
          <a:stretch>
            <a:fillRect/>
          </a:stretch>
        </p:blipFill>
        <p:spPr>
          <a:xfrm>
            <a:off x="609600" y="2261888"/>
            <a:ext cx="10972800" cy="3202587"/>
          </a:xfrm>
        </p:spPr>
      </p:pic>
    </p:spTree>
    <p:extLst>
      <p:ext uri="{BB962C8B-B14F-4D97-AF65-F5344CB8AC3E}">
        <p14:creationId xmlns:p14="http://schemas.microsoft.com/office/powerpoint/2010/main" val="406761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DA05-6EA4-4BA5-9E88-91D4EA83969F}"/>
              </a:ext>
            </a:extLst>
          </p:cNvPr>
          <p:cNvSpPr>
            <a:spLocks noGrp="1"/>
          </p:cNvSpPr>
          <p:nvPr>
            <p:ph type="title"/>
          </p:nvPr>
        </p:nvSpPr>
        <p:spPr/>
        <p:txBody>
          <a:bodyPr/>
          <a:lstStyle/>
          <a:p>
            <a:r>
              <a:rPr lang="en-US" dirty="0"/>
              <a:t>A new </a:t>
            </a:r>
            <a:r>
              <a:rPr lang="en-US" b="1" i="1" dirty="0"/>
              <a:t>station</a:t>
            </a:r>
            <a:r>
              <a:rPr lang="en-US" dirty="0"/>
              <a:t> “datasheet” (specific to CORS)</a:t>
            </a:r>
          </a:p>
        </p:txBody>
      </p:sp>
      <p:sp>
        <p:nvSpPr>
          <p:cNvPr id="4" name="Date Placeholder 3">
            <a:extLst>
              <a:ext uri="{FF2B5EF4-FFF2-40B4-BE49-F238E27FC236}">
                <a16:creationId xmlns:a16="http://schemas.microsoft.com/office/drawing/2014/main" id="{7424D999-F4F7-4B9C-A274-7254EE31F669}"/>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31A15DE-8A35-4C50-890E-CA1FE628EDB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4C6E4E-A8A1-42A6-9E9F-DC9F02F86D49}"/>
              </a:ext>
            </a:extLst>
          </p:cNvPr>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pic>
        <p:nvPicPr>
          <p:cNvPr id="8" name="Content Placeholder 7">
            <a:extLst>
              <a:ext uri="{FF2B5EF4-FFF2-40B4-BE49-F238E27FC236}">
                <a16:creationId xmlns:a16="http://schemas.microsoft.com/office/drawing/2014/main" id="{D6FB0F7F-ED0E-47B0-9581-6E76EFD204D4}"/>
              </a:ext>
            </a:extLst>
          </p:cNvPr>
          <p:cNvPicPr>
            <a:picLocks noGrp="1" noChangeAspect="1"/>
          </p:cNvPicPr>
          <p:nvPr>
            <p:ph idx="1"/>
          </p:nvPr>
        </p:nvPicPr>
        <p:blipFill>
          <a:blip r:embed="rId2"/>
          <a:stretch>
            <a:fillRect/>
          </a:stretch>
        </p:blipFill>
        <p:spPr>
          <a:xfrm>
            <a:off x="609600" y="2278581"/>
            <a:ext cx="10972800" cy="3169200"/>
          </a:xfrm>
        </p:spPr>
      </p:pic>
    </p:spTree>
    <p:extLst>
      <p:ext uri="{BB962C8B-B14F-4D97-AF65-F5344CB8AC3E}">
        <p14:creationId xmlns:p14="http://schemas.microsoft.com/office/powerpoint/2010/main" val="181983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
        <p:nvSpPr>
          <p:cNvPr id="3" name="Content Placeholder 2">
            <a:extLst>
              <a:ext uri="{FF2B5EF4-FFF2-40B4-BE49-F238E27FC236}">
                <a16:creationId xmlns:a16="http://schemas.microsoft.com/office/drawing/2014/main" id="{2431824C-22A3-4C82-9962-A24C951DD7DA}"/>
              </a:ext>
            </a:extLst>
          </p:cNvPr>
          <p:cNvSpPr>
            <a:spLocks noGrp="1"/>
          </p:cNvSpPr>
          <p:nvPr>
            <p:ph idx="1"/>
          </p:nvPr>
        </p:nvSpPr>
        <p:spPr/>
        <p:txBody>
          <a:bodyPr/>
          <a:lstStyle/>
          <a:p>
            <a:r>
              <a:rPr lang="en-US" dirty="0"/>
              <a:t>First, here’s what you have today:</a:t>
            </a:r>
          </a:p>
          <a:p>
            <a:endParaRPr lang="en-US" dirty="0"/>
          </a:p>
        </p:txBody>
      </p:sp>
      <p:pic>
        <p:nvPicPr>
          <p:cNvPr id="8" name="Picture 7">
            <a:extLst>
              <a:ext uri="{FF2B5EF4-FFF2-40B4-BE49-F238E27FC236}">
                <a16:creationId xmlns:a16="http://schemas.microsoft.com/office/drawing/2014/main" id="{6F09A342-3CB4-4D58-95F2-F023FF1CEC28}"/>
              </a:ext>
            </a:extLst>
          </p:cNvPr>
          <p:cNvPicPr>
            <a:picLocks noChangeAspect="1"/>
          </p:cNvPicPr>
          <p:nvPr/>
        </p:nvPicPr>
        <p:blipFill>
          <a:blip r:embed="rId2"/>
          <a:stretch>
            <a:fillRect/>
          </a:stretch>
        </p:blipFill>
        <p:spPr>
          <a:xfrm>
            <a:off x="2071236" y="2195514"/>
            <a:ext cx="3098753" cy="4525964"/>
          </a:xfrm>
          <a:prstGeom prst="rect">
            <a:avLst/>
          </a:prstGeom>
        </p:spPr>
      </p:pic>
      <p:pic>
        <p:nvPicPr>
          <p:cNvPr id="10" name="Picture 9">
            <a:extLst>
              <a:ext uri="{FF2B5EF4-FFF2-40B4-BE49-F238E27FC236}">
                <a16:creationId xmlns:a16="http://schemas.microsoft.com/office/drawing/2014/main" id="{088A1BEB-3E37-40C1-AD8E-96AA47DEE0CB}"/>
              </a:ext>
            </a:extLst>
          </p:cNvPr>
          <p:cNvPicPr>
            <a:picLocks noChangeAspect="1"/>
          </p:cNvPicPr>
          <p:nvPr/>
        </p:nvPicPr>
        <p:blipFill>
          <a:blip r:embed="rId3"/>
          <a:stretch>
            <a:fillRect/>
          </a:stretch>
        </p:blipFill>
        <p:spPr>
          <a:xfrm>
            <a:off x="5194337" y="2195514"/>
            <a:ext cx="2040201" cy="4525964"/>
          </a:xfrm>
          <a:prstGeom prst="rect">
            <a:avLst/>
          </a:prstGeom>
        </p:spPr>
      </p:pic>
      <p:pic>
        <p:nvPicPr>
          <p:cNvPr id="20" name="Picture 19">
            <a:extLst>
              <a:ext uri="{FF2B5EF4-FFF2-40B4-BE49-F238E27FC236}">
                <a16:creationId xmlns:a16="http://schemas.microsoft.com/office/drawing/2014/main" id="{D3DE6FDA-B2EC-4C27-8B4D-DF2529830A5A}"/>
              </a:ext>
            </a:extLst>
          </p:cNvPr>
          <p:cNvPicPr>
            <a:picLocks noChangeAspect="1"/>
          </p:cNvPicPr>
          <p:nvPr/>
        </p:nvPicPr>
        <p:blipFill>
          <a:blip r:embed="rId4"/>
          <a:stretch>
            <a:fillRect/>
          </a:stretch>
        </p:blipFill>
        <p:spPr>
          <a:xfrm>
            <a:off x="7295912" y="2195514"/>
            <a:ext cx="2964038" cy="4662486"/>
          </a:xfrm>
          <a:prstGeom prst="rect">
            <a:avLst/>
          </a:prstGeom>
        </p:spPr>
      </p:pic>
    </p:spTree>
    <p:extLst>
      <p:ext uri="{BB962C8B-B14F-4D97-AF65-F5344CB8AC3E}">
        <p14:creationId xmlns:p14="http://schemas.microsoft.com/office/powerpoint/2010/main" val="14617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stretch>
            <a:fillRect/>
          </a:stretch>
        </p:blipFill>
        <p:spPr>
          <a:xfrm>
            <a:off x="4054870" y="1106925"/>
            <a:ext cx="3971530" cy="5560142"/>
          </a:xfrm>
          <a:prstGeom prst="rect">
            <a:avLst/>
          </a:prstGeom>
        </p:spPr>
      </p:pic>
    </p:spTree>
    <p:extLst>
      <p:ext uri="{BB962C8B-B14F-4D97-AF65-F5344CB8AC3E}">
        <p14:creationId xmlns:p14="http://schemas.microsoft.com/office/powerpoint/2010/main" val="362041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9295" y="1296990"/>
            <a:ext cx="5606412" cy="4425383"/>
          </a:xfrm>
          <a:prstGeom prst="rect">
            <a:avLst/>
          </a:prstGeom>
        </p:spPr>
      </p:pic>
    </p:spTree>
    <p:extLst>
      <p:ext uri="{BB962C8B-B14F-4D97-AF65-F5344CB8AC3E}">
        <p14:creationId xmlns:p14="http://schemas.microsoft.com/office/powerpoint/2010/main" val="3337283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28</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54870" y="1553782"/>
            <a:ext cx="3971530" cy="4666427"/>
          </a:xfrm>
          <a:prstGeom prst="rect">
            <a:avLst/>
          </a:prstGeom>
        </p:spPr>
      </p:pic>
    </p:spTree>
    <p:extLst>
      <p:ext uri="{BB962C8B-B14F-4D97-AF65-F5344CB8AC3E}">
        <p14:creationId xmlns:p14="http://schemas.microsoft.com/office/powerpoint/2010/main" val="2950443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39EF-3B1A-4BB2-9128-64E4FF1EDEAB}"/>
              </a:ext>
            </a:extLst>
          </p:cNvPr>
          <p:cNvSpPr>
            <a:spLocks noGrp="1"/>
          </p:cNvSpPr>
          <p:nvPr>
            <p:ph type="title"/>
          </p:nvPr>
        </p:nvSpPr>
        <p:spPr/>
        <p:txBody>
          <a:bodyPr/>
          <a:lstStyle/>
          <a:p>
            <a:r>
              <a:rPr lang="en-US" dirty="0"/>
              <a:t>A new </a:t>
            </a:r>
            <a:r>
              <a:rPr lang="en-US" b="1" i="1" dirty="0"/>
              <a:t>mark</a:t>
            </a:r>
            <a:r>
              <a:rPr lang="en-US" dirty="0"/>
              <a:t> “datasheet”</a:t>
            </a:r>
          </a:p>
        </p:txBody>
      </p:sp>
      <p:sp>
        <p:nvSpPr>
          <p:cNvPr id="4" name="Date Placeholder 3">
            <a:extLst>
              <a:ext uri="{FF2B5EF4-FFF2-40B4-BE49-F238E27FC236}">
                <a16:creationId xmlns:a16="http://schemas.microsoft.com/office/drawing/2014/main" id="{2131E37E-2D58-4432-A1C3-A1C68326390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EF452F37-B5B5-4F04-934A-8097A4BE8F6E}"/>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F9D07C3-62AC-4E6E-8D96-320EACEE49D0}"/>
              </a:ext>
            </a:extLst>
          </p:cNvPr>
          <p:cNvSpPr>
            <a:spLocks noGrp="1"/>
          </p:cNvSpPr>
          <p:nvPr>
            <p:ph type="sldNum" sz="quarter" idx="12"/>
          </p:nvPr>
        </p:nvSpPr>
        <p:spPr/>
        <p:txBody>
          <a:bodyPr/>
          <a:lstStyle/>
          <a:p>
            <a:pPr>
              <a:defRPr/>
            </a:pPr>
            <a:fld id="{EB6791C4-DF4E-4C17-A41C-B2BEB15390BD}" type="slidenum">
              <a:rPr lang="en-US" smtClean="0"/>
              <a:pPr>
                <a:defRPr/>
              </a:pPr>
              <a:t>29</a:t>
            </a:fld>
            <a:endParaRPr lang="en-US"/>
          </a:p>
        </p:txBody>
      </p:sp>
      <p:pic>
        <p:nvPicPr>
          <p:cNvPr id="10" name="Picture 9">
            <a:extLst>
              <a:ext uri="{FF2B5EF4-FFF2-40B4-BE49-F238E27FC236}">
                <a16:creationId xmlns:a16="http://schemas.microsoft.com/office/drawing/2014/main" id="{1AEF6A60-4384-4B6C-8429-840782DF55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38235" y="1106925"/>
            <a:ext cx="3804799" cy="5560142"/>
          </a:xfrm>
          <a:prstGeom prst="rect">
            <a:avLst/>
          </a:prstGeom>
        </p:spPr>
      </p:pic>
    </p:spTree>
    <p:extLst>
      <p:ext uri="{BB962C8B-B14F-4D97-AF65-F5344CB8AC3E}">
        <p14:creationId xmlns:p14="http://schemas.microsoft.com/office/powerpoint/2010/main" val="377265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Refresher on NSRS Modernization</a:t>
            </a:r>
          </a:p>
        </p:txBody>
      </p:sp>
      <p:sp>
        <p:nvSpPr>
          <p:cNvPr id="4" name="Date Placeholder 3"/>
          <p:cNvSpPr>
            <a:spLocks noGrp="1"/>
          </p:cNvSpPr>
          <p:nvPr>
            <p:ph type="dt" sz="half" idx="10"/>
          </p:nvPr>
        </p:nvSpPr>
        <p:spPr/>
        <p:txBody>
          <a:bodyPr/>
          <a:lstStyle/>
          <a:p>
            <a:pPr>
              <a:defRPr/>
            </a:pPr>
            <a:r>
              <a:rPr lang="en-US">
                <a:latin typeface="Calibri"/>
              </a:rPr>
              <a:t>February 8, 2024</a:t>
            </a:r>
          </a:p>
        </p:txBody>
      </p:sp>
      <p:sp>
        <p:nvSpPr>
          <p:cNvPr id="5" name="Footer Placeholder 4"/>
          <p:cNvSpPr>
            <a:spLocks noGrp="1"/>
          </p:cNvSpPr>
          <p:nvPr>
            <p:ph type="ftr" sz="quarter" idx="11"/>
          </p:nvPr>
        </p:nvSpPr>
        <p:spPr/>
        <p:txBody>
          <a:bodyPr/>
          <a:lstStyle/>
          <a:p>
            <a:pPr>
              <a:defRPr/>
            </a:pPr>
            <a:r>
              <a:rPr lang="en-US">
                <a:latin typeface="Calibri"/>
              </a:rPr>
              <a:t>NGS Webinar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a:t>
            </a:fld>
            <a:endParaRPr lang="en-US">
              <a:latin typeface="Calibri"/>
            </a:endParaRPr>
          </a:p>
        </p:txBody>
      </p:sp>
    </p:spTree>
    <p:extLst>
      <p:ext uri="{BB962C8B-B14F-4D97-AF65-F5344CB8AC3E}">
        <p14:creationId xmlns:p14="http://schemas.microsoft.com/office/powerpoint/2010/main" val="4037300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A7918-DE19-42C2-95E0-D7749489C0EC}"/>
              </a:ext>
            </a:extLst>
          </p:cNvPr>
          <p:cNvSpPr>
            <a:spLocks noGrp="1"/>
          </p:cNvSpPr>
          <p:nvPr>
            <p:ph type="title"/>
          </p:nvPr>
        </p:nvSpPr>
        <p:spPr/>
        <p:txBody>
          <a:bodyPr/>
          <a:lstStyle/>
          <a:p>
            <a:r>
              <a:rPr lang="en-US" dirty="0"/>
              <a:t>Reference Epoch Coordinates (RECs)</a:t>
            </a:r>
          </a:p>
        </p:txBody>
      </p:sp>
      <p:sp>
        <p:nvSpPr>
          <p:cNvPr id="3" name="Content Placeholder 2">
            <a:extLst>
              <a:ext uri="{FF2B5EF4-FFF2-40B4-BE49-F238E27FC236}">
                <a16:creationId xmlns:a16="http://schemas.microsoft.com/office/drawing/2014/main" id="{632B1460-95AB-4D81-BEE9-D3F87A476C3A}"/>
              </a:ext>
            </a:extLst>
          </p:cNvPr>
          <p:cNvSpPr>
            <a:spLocks noGrp="1"/>
          </p:cNvSpPr>
          <p:nvPr>
            <p:ph idx="1"/>
          </p:nvPr>
        </p:nvSpPr>
        <p:spPr/>
        <p:txBody>
          <a:bodyPr/>
          <a:lstStyle/>
          <a:p>
            <a:r>
              <a:rPr lang="en-US" dirty="0"/>
              <a:t>The Geometric and Orthometric REC projects are underway!</a:t>
            </a:r>
          </a:p>
          <a:p>
            <a:pPr lvl="1"/>
            <a:r>
              <a:rPr lang="en-US" dirty="0"/>
              <a:t>Geometric:</a:t>
            </a:r>
          </a:p>
          <a:p>
            <a:pPr lvl="2"/>
            <a:r>
              <a:rPr lang="en-US" dirty="0"/>
              <a:t>N/P/C/MATRF2022 epoch 2020.00 XYZ coordinates</a:t>
            </a:r>
          </a:p>
          <a:p>
            <a:pPr lvl="2"/>
            <a:r>
              <a:rPr lang="en-US" dirty="0"/>
              <a:t>About 120,000 passive marks</a:t>
            </a:r>
          </a:p>
          <a:p>
            <a:pPr lvl="1"/>
            <a:r>
              <a:rPr lang="en-US" dirty="0"/>
              <a:t>Orthometric</a:t>
            </a:r>
          </a:p>
          <a:p>
            <a:pPr lvl="2"/>
            <a:r>
              <a:rPr lang="en-US" dirty="0"/>
              <a:t>NAPGD2022 epoch 2020.00 orthometric heights</a:t>
            </a:r>
          </a:p>
          <a:p>
            <a:pPr lvl="2"/>
            <a:r>
              <a:rPr lang="en-US" dirty="0"/>
              <a:t>About 950,000 passive marks</a:t>
            </a:r>
          </a:p>
          <a:p>
            <a:pPr lvl="1"/>
            <a:r>
              <a:rPr lang="en-US" dirty="0"/>
              <a:t>Final data pull:  April 2024</a:t>
            </a:r>
          </a:p>
          <a:p>
            <a:pPr lvl="1"/>
            <a:r>
              <a:rPr lang="en-US" dirty="0"/>
              <a:t>Expected early results:  Late 2024</a:t>
            </a:r>
          </a:p>
        </p:txBody>
      </p:sp>
      <p:sp>
        <p:nvSpPr>
          <p:cNvPr id="4" name="Date Placeholder 3">
            <a:extLst>
              <a:ext uri="{FF2B5EF4-FFF2-40B4-BE49-F238E27FC236}">
                <a16:creationId xmlns:a16="http://schemas.microsoft.com/office/drawing/2014/main" id="{CCF81A2F-3A9C-4092-B931-8FE099D53B8A}"/>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005B5B42-2916-4FFC-9E19-ACF8F68CBD28}"/>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67B18B8A-E537-41A5-90EB-EA8869D0419F}"/>
              </a:ext>
            </a:extLst>
          </p:cNvPr>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414168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CE0B6-178B-4057-97F0-7EECD7FB6BD5}"/>
              </a:ext>
            </a:extLst>
          </p:cNvPr>
          <p:cNvSpPr>
            <a:spLocks noGrp="1"/>
          </p:cNvSpPr>
          <p:nvPr>
            <p:ph type="title"/>
          </p:nvPr>
        </p:nvSpPr>
        <p:spPr/>
        <p:txBody>
          <a:bodyPr/>
          <a:lstStyle/>
          <a:p>
            <a:r>
              <a:rPr lang="en-US" dirty="0"/>
              <a:t>SPROCCET:  Replacing HTDP</a:t>
            </a:r>
          </a:p>
        </p:txBody>
      </p:sp>
      <p:sp>
        <p:nvSpPr>
          <p:cNvPr id="3" name="Content Placeholder 2">
            <a:extLst>
              <a:ext uri="{FF2B5EF4-FFF2-40B4-BE49-F238E27FC236}">
                <a16:creationId xmlns:a16="http://schemas.microsoft.com/office/drawing/2014/main" id="{BAE2B2B9-6818-464C-B2E8-D7A1627D38A2}"/>
              </a:ext>
            </a:extLst>
          </p:cNvPr>
          <p:cNvSpPr>
            <a:spLocks noGrp="1"/>
          </p:cNvSpPr>
          <p:nvPr>
            <p:ph idx="1"/>
          </p:nvPr>
        </p:nvSpPr>
        <p:spPr/>
        <p:txBody>
          <a:bodyPr/>
          <a:lstStyle/>
          <a:p>
            <a:r>
              <a:rPr lang="en-US" sz="2800" b="1" dirty="0">
                <a:solidFill>
                  <a:srgbClr val="FF0000"/>
                </a:solidFill>
              </a:rPr>
              <a:t>S</a:t>
            </a:r>
            <a:r>
              <a:rPr lang="en-US" sz="2800" dirty="0"/>
              <a:t>oftware for </a:t>
            </a:r>
            <a:r>
              <a:rPr lang="en-US" sz="2800" b="1" dirty="0" err="1">
                <a:solidFill>
                  <a:srgbClr val="FF0000"/>
                </a:solidFill>
              </a:rPr>
              <a:t>PR</a:t>
            </a:r>
            <a:r>
              <a:rPr lang="en-US" sz="2800" dirty="0" err="1"/>
              <a:t>ojecting</a:t>
            </a:r>
            <a:r>
              <a:rPr lang="en-US" sz="2800" dirty="0"/>
              <a:t> </a:t>
            </a:r>
            <a:r>
              <a:rPr lang="en-US" sz="2800" b="1" dirty="0">
                <a:solidFill>
                  <a:srgbClr val="FF0000"/>
                </a:solidFill>
              </a:rPr>
              <a:t>O</a:t>
            </a:r>
            <a:r>
              <a:rPr lang="en-US" sz="2800" dirty="0"/>
              <a:t>bservations, </a:t>
            </a:r>
            <a:r>
              <a:rPr lang="en-US" sz="2800" b="1" dirty="0">
                <a:solidFill>
                  <a:srgbClr val="FF0000"/>
                </a:solidFill>
              </a:rPr>
              <a:t>C</a:t>
            </a:r>
            <a:r>
              <a:rPr lang="en-US" sz="2800" dirty="0"/>
              <a:t>onstraints and </a:t>
            </a:r>
            <a:r>
              <a:rPr lang="en-US" sz="2800" b="1" dirty="0">
                <a:solidFill>
                  <a:srgbClr val="FF0000"/>
                </a:solidFill>
              </a:rPr>
              <a:t>C</a:t>
            </a:r>
            <a:r>
              <a:rPr lang="en-US" sz="2800" dirty="0"/>
              <a:t>ofactor matrices/</a:t>
            </a:r>
            <a:r>
              <a:rPr lang="en-US" sz="2800" b="1" dirty="0">
                <a:solidFill>
                  <a:srgbClr val="FF0000"/>
                </a:solidFill>
              </a:rPr>
              <a:t>E</a:t>
            </a:r>
            <a:r>
              <a:rPr lang="en-US" sz="2800" dirty="0"/>
              <a:t>rrors through </a:t>
            </a:r>
            <a:r>
              <a:rPr lang="en-US" sz="2800" b="1" dirty="0">
                <a:solidFill>
                  <a:srgbClr val="FF0000"/>
                </a:solidFill>
              </a:rPr>
              <a:t>T</a:t>
            </a:r>
            <a:r>
              <a:rPr lang="en-US" sz="2800" dirty="0"/>
              <a:t>ime</a:t>
            </a:r>
          </a:p>
          <a:p>
            <a:pPr lvl="1"/>
            <a:r>
              <a:rPr lang="en-US" sz="2400" dirty="0"/>
              <a:t>Replaces HTDP</a:t>
            </a:r>
          </a:p>
          <a:p>
            <a:pPr lvl="1"/>
            <a:r>
              <a:rPr lang="en-US" sz="2400" dirty="0"/>
              <a:t>Expands functionality:</a:t>
            </a:r>
          </a:p>
          <a:p>
            <a:pPr lvl="2"/>
            <a:r>
              <a:rPr lang="en-US" sz="2000" dirty="0"/>
              <a:t>Geometric </a:t>
            </a:r>
            <a:r>
              <a:rPr lang="en-US" sz="2000" i="1" dirty="0"/>
              <a:t>and</a:t>
            </a:r>
            <a:r>
              <a:rPr lang="en-US" sz="2000" dirty="0"/>
              <a:t> orthometric</a:t>
            </a:r>
          </a:p>
          <a:p>
            <a:pPr lvl="2"/>
            <a:r>
              <a:rPr lang="en-US" sz="2000" dirty="0"/>
              <a:t>Error propagation through time</a:t>
            </a:r>
          </a:p>
          <a:p>
            <a:pPr lvl="2"/>
            <a:r>
              <a:rPr lang="en-US" sz="2000" dirty="0"/>
              <a:t>Modularization</a:t>
            </a:r>
          </a:p>
          <a:p>
            <a:pPr lvl="2"/>
            <a:r>
              <a:rPr lang="en-US" sz="2000" dirty="0"/>
              <a:t>Earthquake error displacement estimates</a:t>
            </a:r>
          </a:p>
          <a:p>
            <a:pPr lvl="2"/>
            <a:r>
              <a:rPr lang="en-US" sz="2000" dirty="0"/>
              <a:t>Bug fixes</a:t>
            </a:r>
          </a:p>
          <a:p>
            <a:r>
              <a:rPr lang="en-US" sz="2800" dirty="0"/>
              <a:t>Will be built into OPUS and all REC adjustments</a:t>
            </a:r>
          </a:p>
          <a:p>
            <a:r>
              <a:rPr lang="en-US" sz="2800" dirty="0"/>
              <a:t>Expected completion:  Autumn 2024</a:t>
            </a:r>
          </a:p>
        </p:txBody>
      </p:sp>
      <p:sp>
        <p:nvSpPr>
          <p:cNvPr id="4" name="Date Placeholder 3">
            <a:extLst>
              <a:ext uri="{FF2B5EF4-FFF2-40B4-BE49-F238E27FC236}">
                <a16:creationId xmlns:a16="http://schemas.microsoft.com/office/drawing/2014/main" id="{DDFE582E-6727-4BBD-8BE0-A7ACC509D803}"/>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2833CBF4-09AB-4A4D-B2B5-D993E0FD0CFB}"/>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016599F8-9C83-4CA9-B41C-EDCCB267515C}"/>
              </a:ext>
            </a:extLst>
          </p:cNvPr>
          <p:cNvSpPr>
            <a:spLocks noGrp="1"/>
          </p:cNvSpPr>
          <p:nvPr>
            <p:ph type="sldNum" sz="quarter" idx="12"/>
          </p:nvPr>
        </p:nvSpPr>
        <p:spPr/>
        <p:txBody>
          <a:bodyPr/>
          <a:lstStyle/>
          <a:p>
            <a:pPr>
              <a:defRPr/>
            </a:pPr>
            <a:fld id="{EB6791C4-DF4E-4C17-A41C-B2BEB15390BD}" type="slidenum">
              <a:rPr lang="en-US" smtClean="0"/>
              <a:pPr>
                <a:defRPr/>
              </a:pPr>
              <a:t>31</a:t>
            </a:fld>
            <a:endParaRPr lang="en-US"/>
          </a:p>
        </p:txBody>
      </p:sp>
    </p:spTree>
    <p:extLst>
      <p:ext uri="{BB962C8B-B14F-4D97-AF65-F5344CB8AC3E}">
        <p14:creationId xmlns:p14="http://schemas.microsoft.com/office/powerpoint/2010/main" val="31466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Coming soon</a:t>
            </a:r>
          </a:p>
        </p:txBody>
      </p:sp>
      <p:sp>
        <p:nvSpPr>
          <p:cNvPr id="4" name="Date Placeholder 3"/>
          <p:cNvSpPr>
            <a:spLocks noGrp="1"/>
          </p:cNvSpPr>
          <p:nvPr>
            <p:ph type="dt" sz="half" idx="10"/>
          </p:nvPr>
        </p:nvSpPr>
        <p:spPr/>
        <p:txBody>
          <a:bodyPr/>
          <a:lstStyle/>
          <a:p>
            <a:pPr>
              <a:defRPr/>
            </a:pPr>
            <a:r>
              <a:rPr lang="en-US">
                <a:latin typeface="Calibri"/>
              </a:rPr>
              <a:t>February 8, 2024</a:t>
            </a:r>
          </a:p>
        </p:txBody>
      </p:sp>
      <p:sp>
        <p:nvSpPr>
          <p:cNvPr id="5" name="Footer Placeholder 4"/>
          <p:cNvSpPr>
            <a:spLocks noGrp="1"/>
          </p:cNvSpPr>
          <p:nvPr>
            <p:ph type="ftr" sz="quarter" idx="11"/>
          </p:nvPr>
        </p:nvSpPr>
        <p:spPr/>
        <p:txBody>
          <a:bodyPr/>
          <a:lstStyle/>
          <a:p>
            <a:pPr>
              <a:defRPr/>
            </a:pPr>
            <a:r>
              <a:rPr lang="en-US">
                <a:latin typeface="Calibri"/>
              </a:rPr>
              <a:t>NGS Webinar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32</a:t>
            </a:fld>
            <a:endParaRPr lang="en-US">
              <a:latin typeface="Calibri"/>
            </a:endParaRPr>
          </a:p>
        </p:txBody>
      </p:sp>
    </p:spTree>
    <p:extLst>
      <p:ext uri="{BB962C8B-B14F-4D97-AF65-F5344CB8AC3E}">
        <p14:creationId xmlns:p14="http://schemas.microsoft.com/office/powerpoint/2010/main" val="1665967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5A98-80C0-458C-97B3-3D29C15F7D59}"/>
              </a:ext>
            </a:extLst>
          </p:cNvPr>
          <p:cNvSpPr>
            <a:spLocks noGrp="1"/>
          </p:cNvSpPr>
          <p:nvPr>
            <p:ph type="title"/>
          </p:nvPr>
        </p:nvSpPr>
        <p:spPr/>
        <p:txBody>
          <a:bodyPr/>
          <a:lstStyle/>
          <a:p>
            <a:r>
              <a:rPr lang="en-US" dirty="0"/>
              <a:t>Promises…</a:t>
            </a:r>
          </a:p>
        </p:txBody>
      </p:sp>
      <p:sp>
        <p:nvSpPr>
          <p:cNvPr id="3" name="Content Placeholder 2">
            <a:extLst>
              <a:ext uri="{FF2B5EF4-FFF2-40B4-BE49-F238E27FC236}">
                <a16:creationId xmlns:a16="http://schemas.microsoft.com/office/drawing/2014/main" id="{B753F6FF-8277-4FBF-BA47-264B2CBF8398}"/>
              </a:ext>
            </a:extLst>
          </p:cNvPr>
          <p:cNvSpPr>
            <a:spLocks noGrp="1"/>
          </p:cNvSpPr>
          <p:nvPr>
            <p:ph idx="1"/>
          </p:nvPr>
        </p:nvSpPr>
        <p:spPr/>
        <p:txBody>
          <a:bodyPr/>
          <a:lstStyle/>
          <a:p>
            <a:r>
              <a:rPr lang="en-US" dirty="0"/>
              <a:t>I’m not a fan of promising what is coming “soon”</a:t>
            </a:r>
          </a:p>
          <a:p>
            <a:pPr lvl="1"/>
            <a:r>
              <a:rPr lang="en-US" dirty="0"/>
              <a:t>Few things in life go on schedule</a:t>
            </a:r>
          </a:p>
          <a:p>
            <a:pPr lvl="1"/>
            <a:r>
              <a:rPr lang="en-US" dirty="0"/>
              <a:t>Still, the next few things are happening and are expected to be done in the next few months</a:t>
            </a:r>
          </a:p>
        </p:txBody>
      </p:sp>
      <p:sp>
        <p:nvSpPr>
          <p:cNvPr id="4" name="Date Placeholder 3">
            <a:extLst>
              <a:ext uri="{FF2B5EF4-FFF2-40B4-BE49-F238E27FC236}">
                <a16:creationId xmlns:a16="http://schemas.microsoft.com/office/drawing/2014/main" id="{F917F916-4E16-420A-AA06-D80AB86AAABA}"/>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6AAFEC88-DC4A-4637-8C64-FED36B8A60CC}"/>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DB3AA9F1-76EA-439B-A21B-08994AB678ED}"/>
              </a:ext>
            </a:extLst>
          </p:cNvPr>
          <p:cNvSpPr>
            <a:spLocks noGrp="1"/>
          </p:cNvSpPr>
          <p:nvPr>
            <p:ph type="sldNum" sz="quarter" idx="12"/>
          </p:nvPr>
        </p:nvSpPr>
        <p:spPr/>
        <p:txBody>
          <a:bodyPr/>
          <a:lstStyle/>
          <a:p>
            <a:pPr>
              <a:defRPr/>
            </a:pPr>
            <a:fld id="{EB6791C4-DF4E-4C17-A41C-B2BEB15390BD}" type="slidenum">
              <a:rPr lang="en-US" smtClean="0"/>
              <a:pPr>
                <a:defRPr/>
              </a:pPr>
              <a:t>33</a:t>
            </a:fld>
            <a:endParaRPr lang="en-US"/>
          </a:p>
        </p:txBody>
      </p:sp>
    </p:spTree>
    <p:extLst>
      <p:ext uri="{BB962C8B-B14F-4D97-AF65-F5344CB8AC3E}">
        <p14:creationId xmlns:p14="http://schemas.microsoft.com/office/powerpoint/2010/main" val="26051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7EE9-CF43-40A2-BFEE-953E93489CCE}"/>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588D7760-C2D0-4DB6-BBF0-D6A532993BCE}"/>
              </a:ext>
            </a:extLst>
          </p:cNvPr>
          <p:cNvSpPr>
            <a:spLocks noGrp="1"/>
          </p:cNvSpPr>
          <p:nvPr>
            <p:ph idx="1"/>
          </p:nvPr>
        </p:nvSpPr>
        <p:spPr/>
        <p:txBody>
          <a:bodyPr/>
          <a:lstStyle/>
          <a:p>
            <a:r>
              <a:rPr lang="en-US" dirty="0"/>
              <a:t>GDX</a:t>
            </a:r>
          </a:p>
          <a:p>
            <a:pPr lvl="1"/>
            <a:r>
              <a:rPr lang="en-US" dirty="0"/>
              <a:t>Geodetic Data Exchange format</a:t>
            </a:r>
          </a:p>
          <a:p>
            <a:pPr lvl="1"/>
            <a:r>
              <a:rPr lang="en-US" dirty="0"/>
              <a:t>Expands/improves on GVX (GNSS Vector Exchange format)</a:t>
            </a:r>
          </a:p>
          <a:p>
            <a:pPr lvl="1"/>
            <a:r>
              <a:rPr lang="en-US" dirty="0"/>
              <a:t>Replaces “</a:t>
            </a:r>
            <a:r>
              <a:rPr lang="en-US" dirty="0" err="1"/>
              <a:t>Bluebooking</a:t>
            </a:r>
            <a:r>
              <a:rPr lang="en-US" dirty="0"/>
              <a:t>”</a:t>
            </a:r>
          </a:p>
          <a:p>
            <a:pPr lvl="1"/>
            <a:r>
              <a:rPr lang="en-US" dirty="0"/>
              <a:t>Will be the official format for data submissions to OPUS in the modernized NSRS</a:t>
            </a:r>
          </a:p>
          <a:p>
            <a:pPr lvl="1"/>
            <a:r>
              <a:rPr lang="en-US" dirty="0"/>
              <a:t>Spring 2024?</a:t>
            </a:r>
          </a:p>
          <a:p>
            <a:pPr lvl="2"/>
            <a:endParaRPr lang="en-US" dirty="0"/>
          </a:p>
          <a:p>
            <a:pPr lvl="1"/>
            <a:endParaRPr lang="en-US" dirty="0"/>
          </a:p>
        </p:txBody>
      </p:sp>
      <p:sp>
        <p:nvSpPr>
          <p:cNvPr id="4" name="Date Placeholder 3">
            <a:extLst>
              <a:ext uri="{FF2B5EF4-FFF2-40B4-BE49-F238E27FC236}">
                <a16:creationId xmlns:a16="http://schemas.microsoft.com/office/drawing/2014/main" id="{027FFE50-7C3D-43C2-97C3-194AF7CCCF22}"/>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9537B99C-6F61-4792-AE0E-702743A71169}"/>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3B2E434C-6A2C-45E5-9E62-E19441B3FB02}"/>
              </a:ext>
            </a:extLst>
          </p:cNvPr>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spTree>
    <p:extLst>
      <p:ext uri="{BB962C8B-B14F-4D97-AF65-F5344CB8AC3E}">
        <p14:creationId xmlns:p14="http://schemas.microsoft.com/office/powerpoint/2010/main" val="17893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7EE9-CF43-40A2-BFEE-953E93489CCE}"/>
              </a:ext>
            </a:extLst>
          </p:cNvPr>
          <p:cNvSpPr>
            <a:spLocks noGrp="1"/>
          </p:cNvSpPr>
          <p:nvPr>
            <p:ph type="title"/>
          </p:nvPr>
        </p:nvSpPr>
        <p:spPr/>
        <p:txBody>
          <a:bodyPr/>
          <a:lstStyle/>
          <a:p>
            <a:r>
              <a:rPr lang="en-US" dirty="0"/>
              <a:t>Coming Soon</a:t>
            </a:r>
          </a:p>
        </p:txBody>
      </p:sp>
      <p:sp>
        <p:nvSpPr>
          <p:cNvPr id="3" name="Content Placeholder 2">
            <a:extLst>
              <a:ext uri="{FF2B5EF4-FFF2-40B4-BE49-F238E27FC236}">
                <a16:creationId xmlns:a16="http://schemas.microsoft.com/office/drawing/2014/main" id="{588D7760-C2D0-4DB6-BBF0-D6A532993BCE}"/>
              </a:ext>
            </a:extLst>
          </p:cNvPr>
          <p:cNvSpPr>
            <a:spLocks noGrp="1"/>
          </p:cNvSpPr>
          <p:nvPr>
            <p:ph idx="1"/>
          </p:nvPr>
        </p:nvSpPr>
        <p:spPr/>
        <p:txBody>
          <a:bodyPr/>
          <a:lstStyle/>
          <a:p>
            <a:r>
              <a:rPr lang="en-US" dirty="0"/>
              <a:t>GEOID2022</a:t>
            </a:r>
          </a:p>
          <a:p>
            <a:pPr lvl="1"/>
            <a:r>
              <a:rPr lang="en-US" dirty="0"/>
              <a:t>The official NGS/Canada/Mexico geoid model for North America</a:t>
            </a:r>
          </a:p>
          <a:p>
            <a:pPr lvl="2"/>
            <a:r>
              <a:rPr lang="en-US" dirty="0"/>
              <a:t>Plus USA-only models for American Samoa and the Guam/CNMI region</a:t>
            </a:r>
          </a:p>
          <a:p>
            <a:pPr lvl="1"/>
            <a:r>
              <a:rPr lang="en-US" dirty="0"/>
              <a:t>Summer 2024?</a:t>
            </a:r>
          </a:p>
          <a:p>
            <a:pPr lvl="2"/>
            <a:endParaRPr lang="en-US" dirty="0"/>
          </a:p>
          <a:p>
            <a:pPr lvl="1"/>
            <a:endParaRPr lang="en-US" dirty="0"/>
          </a:p>
        </p:txBody>
      </p:sp>
      <p:sp>
        <p:nvSpPr>
          <p:cNvPr id="4" name="Date Placeholder 3">
            <a:extLst>
              <a:ext uri="{FF2B5EF4-FFF2-40B4-BE49-F238E27FC236}">
                <a16:creationId xmlns:a16="http://schemas.microsoft.com/office/drawing/2014/main" id="{027FFE50-7C3D-43C2-97C3-194AF7CCCF22}"/>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9537B99C-6F61-4792-AE0E-702743A71169}"/>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3B2E434C-6A2C-45E5-9E62-E19441B3FB02}"/>
              </a:ext>
            </a:extLst>
          </p:cNvPr>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spTree>
    <p:extLst>
      <p:ext uri="{BB962C8B-B14F-4D97-AF65-F5344CB8AC3E}">
        <p14:creationId xmlns:p14="http://schemas.microsoft.com/office/powerpoint/2010/main" val="27080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Timeline</a:t>
            </a:r>
          </a:p>
        </p:txBody>
      </p:sp>
      <p:sp>
        <p:nvSpPr>
          <p:cNvPr id="4" name="Date Placeholder 3"/>
          <p:cNvSpPr>
            <a:spLocks noGrp="1"/>
          </p:cNvSpPr>
          <p:nvPr>
            <p:ph type="dt" sz="half" idx="10"/>
          </p:nvPr>
        </p:nvSpPr>
        <p:spPr/>
        <p:txBody>
          <a:bodyPr/>
          <a:lstStyle/>
          <a:p>
            <a:pPr>
              <a:defRPr/>
            </a:pPr>
            <a:r>
              <a:rPr lang="en-US">
                <a:latin typeface="Calibri"/>
              </a:rPr>
              <a:t>February 8, 2024</a:t>
            </a:r>
          </a:p>
        </p:txBody>
      </p:sp>
      <p:sp>
        <p:nvSpPr>
          <p:cNvPr id="5" name="Footer Placeholder 4"/>
          <p:cNvSpPr>
            <a:spLocks noGrp="1"/>
          </p:cNvSpPr>
          <p:nvPr>
            <p:ph type="ftr" sz="quarter" idx="11"/>
          </p:nvPr>
        </p:nvSpPr>
        <p:spPr/>
        <p:txBody>
          <a:bodyPr/>
          <a:lstStyle/>
          <a:p>
            <a:pPr>
              <a:defRPr/>
            </a:pPr>
            <a:r>
              <a:rPr lang="en-US">
                <a:latin typeface="Calibri"/>
              </a:rPr>
              <a:t>NGS Webinar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36</a:t>
            </a:fld>
            <a:endParaRPr lang="en-US">
              <a:latin typeface="Calibri"/>
            </a:endParaRPr>
          </a:p>
        </p:txBody>
      </p:sp>
    </p:spTree>
    <p:extLst>
      <p:ext uri="{BB962C8B-B14F-4D97-AF65-F5344CB8AC3E}">
        <p14:creationId xmlns:p14="http://schemas.microsoft.com/office/powerpoint/2010/main" val="1379972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6258-2878-47F7-9EC2-90452B8D334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4A880F4-B6DE-491C-BEF3-3584851684E1}"/>
              </a:ext>
            </a:extLst>
          </p:cNvPr>
          <p:cNvSpPr>
            <a:spLocks noGrp="1"/>
          </p:cNvSpPr>
          <p:nvPr>
            <p:ph idx="1"/>
          </p:nvPr>
        </p:nvSpPr>
        <p:spPr/>
        <p:txBody>
          <a:bodyPr/>
          <a:lstStyle/>
          <a:p>
            <a:r>
              <a:rPr lang="en-US" dirty="0"/>
              <a:t>In 2022, NGS diverted resources from </a:t>
            </a:r>
            <a:r>
              <a:rPr lang="en-US" i="1" dirty="0"/>
              <a:t>tool-building</a:t>
            </a:r>
            <a:r>
              <a:rPr lang="en-US" dirty="0"/>
              <a:t> to </a:t>
            </a:r>
            <a:r>
              <a:rPr lang="en-US" i="1" dirty="0"/>
              <a:t>data assurance</a:t>
            </a:r>
          </a:p>
          <a:p>
            <a:pPr lvl="1"/>
            <a:r>
              <a:rPr lang="en-US" i="1" dirty="0"/>
              <a:t>“Limited tools, excellent coordinates”</a:t>
            </a:r>
          </a:p>
          <a:p>
            <a:pPr lvl="1"/>
            <a:r>
              <a:rPr lang="en-US" dirty="0"/>
              <a:t>Set a goal of roll-out by 2025</a:t>
            </a:r>
          </a:p>
          <a:p>
            <a:r>
              <a:rPr lang="en-US" b="1" dirty="0">
                <a:solidFill>
                  <a:srgbClr val="FF0000"/>
                </a:solidFill>
              </a:rPr>
              <a:t>NGS is on-track to roll out the modernized NSRS by the middle of 2025.</a:t>
            </a:r>
          </a:p>
          <a:p>
            <a:r>
              <a:rPr lang="en-US" dirty="0"/>
              <a:t>Work on additional tools will continue in the out-years</a:t>
            </a:r>
          </a:p>
        </p:txBody>
      </p:sp>
      <p:sp>
        <p:nvSpPr>
          <p:cNvPr id="4" name="Date Placeholder 3">
            <a:extLst>
              <a:ext uri="{FF2B5EF4-FFF2-40B4-BE49-F238E27FC236}">
                <a16:creationId xmlns:a16="http://schemas.microsoft.com/office/drawing/2014/main" id="{CCB3417E-9395-4506-8626-0E7B838FC310}"/>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F680FB79-74BD-4A2D-923D-8DCD140CEEFE}"/>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12B9B99A-E896-4619-AD8A-3BF4D28132BF}"/>
              </a:ext>
            </a:extLst>
          </p:cNvPr>
          <p:cNvSpPr>
            <a:spLocks noGrp="1"/>
          </p:cNvSpPr>
          <p:nvPr>
            <p:ph type="sldNum" sz="quarter" idx="12"/>
          </p:nvPr>
        </p:nvSpPr>
        <p:spPr/>
        <p:txBody>
          <a:bodyPr/>
          <a:lstStyle/>
          <a:p>
            <a:pPr>
              <a:defRPr/>
            </a:pPr>
            <a:fld id="{EB6791C4-DF4E-4C17-A41C-B2BEB15390BD}" type="slidenum">
              <a:rPr lang="en-US" smtClean="0"/>
              <a:pPr>
                <a:defRPr/>
              </a:pPr>
              <a:t>37</a:t>
            </a:fld>
            <a:endParaRPr lang="en-US"/>
          </a:p>
        </p:txBody>
      </p:sp>
    </p:spTree>
    <p:extLst>
      <p:ext uri="{BB962C8B-B14F-4D97-AF65-F5344CB8AC3E}">
        <p14:creationId xmlns:p14="http://schemas.microsoft.com/office/powerpoint/2010/main" val="404710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Rollout, Testing, Replacement</a:t>
            </a:r>
          </a:p>
        </p:txBody>
      </p:sp>
      <p:sp>
        <p:nvSpPr>
          <p:cNvPr id="4" name="Date Placeholder 3"/>
          <p:cNvSpPr>
            <a:spLocks noGrp="1"/>
          </p:cNvSpPr>
          <p:nvPr>
            <p:ph type="dt" sz="half" idx="10"/>
          </p:nvPr>
        </p:nvSpPr>
        <p:spPr/>
        <p:txBody>
          <a:bodyPr/>
          <a:lstStyle/>
          <a:p>
            <a:pPr>
              <a:defRPr/>
            </a:pPr>
            <a:r>
              <a:rPr lang="en-US">
                <a:latin typeface="Calibri"/>
              </a:rPr>
              <a:t>February 8, 2024</a:t>
            </a:r>
          </a:p>
        </p:txBody>
      </p:sp>
      <p:sp>
        <p:nvSpPr>
          <p:cNvPr id="5" name="Footer Placeholder 4"/>
          <p:cNvSpPr>
            <a:spLocks noGrp="1"/>
          </p:cNvSpPr>
          <p:nvPr>
            <p:ph type="ftr" sz="quarter" idx="11"/>
          </p:nvPr>
        </p:nvSpPr>
        <p:spPr/>
        <p:txBody>
          <a:bodyPr/>
          <a:lstStyle/>
          <a:p>
            <a:pPr>
              <a:defRPr/>
            </a:pPr>
            <a:r>
              <a:rPr lang="en-US">
                <a:latin typeface="Calibri"/>
              </a:rPr>
              <a:t>NGS Webinar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38</a:t>
            </a:fld>
            <a:endParaRPr lang="en-US">
              <a:latin typeface="Calibri"/>
            </a:endParaRPr>
          </a:p>
        </p:txBody>
      </p:sp>
    </p:spTree>
    <p:extLst>
      <p:ext uri="{BB962C8B-B14F-4D97-AF65-F5344CB8AC3E}">
        <p14:creationId xmlns:p14="http://schemas.microsoft.com/office/powerpoint/2010/main" val="3235757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5AA1-2B88-4677-8172-67AB4E9C870A}"/>
              </a:ext>
            </a:extLst>
          </p:cNvPr>
          <p:cNvSpPr>
            <a:spLocks noGrp="1"/>
          </p:cNvSpPr>
          <p:nvPr>
            <p:ph type="title"/>
          </p:nvPr>
        </p:nvSpPr>
        <p:spPr/>
        <p:txBody>
          <a:bodyPr/>
          <a:lstStyle/>
          <a:p>
            <a:r>
              <a:rPr lang="en-US" dirty="0"/>
              <a:t>Rollout, Testing, Replacement</a:t>
            </a:r>
          </a:p>
        </p:txBody>
      </p:sp>
      <p:sp>
        <p:nvSpPr>
          <p:cNvPr id="3" name="Content Placeholder 2">
            <a:extLst>
              <a:ext uri="{FF2B5EF4-FFF2-40B4-BE49-F238E27FC236}">
                <a16:creationId xmlns:a16="http://schemas.microsoft.com/office/drawing/2014/main" id="{BB606870-F8CE-43DB-9D7B-FB1BBE5F340E}"/>
              </a:ext>
            </a:extLst>
          </p:cNvPr>
          <p:cNvSpPr>
            <a:spLocks noGrp="1"/>
          </p:cNvSpPr>
          <p:nvPr>
            <p:ph idx="1"/>
          </p:nvPr>
        </p:nvSpPr>
        <p:spPr/>
        <p:txBody>
          <a:bodyPr/>
          <a:lstStyle/>
          <a:p>
            <a:r>
              <a:rPr lang="en-US" sz="2800" dirty="0"/>
              <a:t>NGS will </a:t>
            </a:r>
            <a:r>
              <a:rPr lang="en-US" sz="2800" b="1" i="1" dirty="0"/>
              <a:t>roll out </a:t>
            </a:r>
            <a:r>
              <a:rPr lang="en-US" sz="2800" dirty="0"/>
              <a:t>components of the modernized NSRS over time (2024-2025)</a:t>
            </a:r>
          </a:p>
          <a:p>
            <a:r>
              <a:rPr lang="en-US" sz="2800" dirty="0"/>
              <a:t>As each component is </a:t>
            </a:r>
            <a:r>
              <a:rPr lang="en-US" sz="2800" b="1" i="1" dirty="0"/>
              <a:t>rolled out</a:t>
            </a:r>
            <a:r>
              <a:rPr lang="en-US" sz="2800" dirty="0"/>
              <a:t>, it can be </a:t>
            </a:r>
            <a:r>
              <a:rPr lang="en-US" sz="2800" b="1" i="1" dirty="0"/>
              <a:t>tested</a:t>
            </a:r>
          </a:p>
          <a:p>
            <a:r>
              <a:rPr lang="en-US" sz="2800" dirty="0"/>
              <a:t>Once the final component (likely VERTCON) is </a:t>
            </a:r>
            <a:r>
              <a:rPr lang="en-US" sz="2800" b="1" i="1" dirty="0"/>
              <a:t>rolled out </a:t>
            </a:r>
            <a:r>
              <a:rPr lang="en-US" sz="2800" dirty="0"/>
              <a:t>(likely late 2025), </a:t>
            </a:r>
            <a:r>
              <a:rPr lang="en-US" sz="2800" b="1" i="1" dirty="0"/>
              <a:t>testing</a:t>
            </a:r>
            <a:r>
              <a:rPr lang="en-US" sz="2800" dirty="0"/>
              <a:t> will continue for </a:t>
            </a:r>
            <a:r>
              <a:rPr lang="en-US" sz="2800" i="1" u="sng" dirty="0"/>
              <a:t>at least 6 months</a:t>
            </a:r>
          </a:p>
          <a:p>
            <a:r>
              <a:rPr lang="en-US" sz="2800" dirty="0"/>
              <a:t>Once enough </a:t>
            </a:r>
            <a:r>
              <a:rPr lang="en-US" sz="2800" b="1" i="1" dirty="0"/>
              <a:t>testing</a:t>
            </a:r>
            <a:r>
              <a:rPr lang="en-US" sz="2800" dirty="0"/>
              <a:t> is done, and all modernized NSRS components seem stable and correct, the FGCS will vote (likely 2026)</a:t>
            </a:r>
          </a:p>
          <a:p>
            <a:r>
              <a:rPr lang="en-US" sz="2800" dirty="0"/>
              <a:t>If affirmative, the modernized NSRS will </a:t>
            </a:r>
            <a:r>
              <a:rPr lang="en-US" sz="2800" b="1" i="1" dirty="0"/>
              <a:t>replace</a:t>
            </a:r>
            <a:r>
              <a:rPr lang="en-US" sz="2800" dirty="0"/>
              <a:t> the current NSRS</a:t>
            </a:r>
          </a:p>
          <a:p>
            <a:endParaRPr lang="en-US" sz="2800" dirty="0"/>
          </a:p>
        </p:txBody>
      </p:sp>
      <p:sp>
        <p:nvSpPr>
          <p:cNvPr id="4" name="Date Placeholder 3">
            <a:extLst>
              <a:ext uri="{FF2B5EF4-FFF2-40B4-BE49-F238E27FC236}">
                <a16:creationId xmlns:a16="http://schemas.microsoft.com/office/drawing/2014/main" id="{0CC34A20-93F2-494F-AE17-49A321ACC4FF}"/>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98BB0443-D102-483A-8158-41902FF02029}"/>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293A3FAC-732E-494B-B955-7987CD9AF1F0}"/>
              </a:ext>
            </a:extLst>
          </p:cNvPr>
          <p:cNvSpPr>
            <a:spLocks noGrp="1"/>
          </p:cNvSpPr>
          <p:nvPr>
            <p:ph type="sldNum" sz="quarter" idx="12"/>
          </p:nvPr>
        </p:nvSpPr>
        <p:spPr/>
        <p:txBody>
          <a:bodyPr/>
          <a:lstStyle/>
          <a:p>
            <a:pPr>
              <a:defRPr/>
            </a:pPr>
            <a:fld id="{EB6791C4-DF4E-4C17-A41C-B2BEB15390BD}" type="slidenum">
              <a:rPr lang="en-US" smtClean="0"/>
              <a:pPr>
                <a:defRPr/>
              </a:pPr>
              <a:t>39</a:t>
            </a:fld>
            <a:endParaRPr lang="en-US"/>
          </a:p>
        </p:txBody>
      </p:sp>
    </p:spTree>
    <p:extLst>
      <p:ext uri="{BB962C8B-B14F-4D97-AF65-F5344CB8AC3E}">
        <p14:creationId xmlns:p14="http://schemas.microsoft.com/office/powerpoint/2010/main" val="8518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The National Spatial Reference System</a:t>
            </a:r>
          </a:p>
        </p:txBody>
      </p:sp>
      <p:sp>
        <p:nvSpPr>
          <p:cNvPr id="3" name="Content Placeholder 2">
            <a:extLst>
              <a:ext uri="{FF2B5EF4-FFF2-40B4-BE49-F238E27FC236}">
                <a16:creationId xmlns:a16="http://schemas.microsoft.com/office/drawing/2014/main" id="{56286537-FD08-4CA1-8A31-CE05D08C0010}"/>
              </a:ext>
            </a:extLst>
          </p:cNvPr>
          <p:cNvSpPr>
            <a:spLocks noGrp="1"/>
          </p:cNvSpPr>
          <p:nvPr>
            <p:ph idx="1"/>
          </p:nvPr>
        </p:nvSpPr>
        <p:spPr/>
        <p:txBody>
          <a:bodyPr>
            <a:normAutofit/>
          </a:bodyPr>
          <a:lstStyle/>
          <a:p>
            <a:r>
              <a:rPr lang="en-US" dirty="0">
                <a:latin typeface="+mj-lt"/>
                <a:cs typeface="Times New Roman" panose="02020603050405020304" pitchFamily="18" charset="0"/>
              </a:rPr>
              <a:t>The NSRS</a:t>
            </a:r>
          </a:p>
          <a:p>
            <a:r>
              <a:rPr lang="en-US" dirty="0">
                <a:latin typeface="+mj-lt"/>
                <a:cs typeface="Times New Roman" panose="02020603050405020304" pitchFamily="18" charset="0"/>
              </a:rPr>
              <a:t>Official coordinate system for the USA</a:t>
            </a:r>
          </a:p>
          <a:p>
            <a:r>
              <a:rPr lang="en-US" dirty="0">
                <a:latin typeface="+mj-lt"/>
                <a:cs typeface="Times New Roman" panose="02020603050405020304" pitchFamily="18" charset="0"/>
              </a:rPr>
              <a:t>Defined by the National Geodetic Survey</a:t>
            </a:r>
          </a:p>
          <a:p>
            <a:r>
              <a:rPr lang="en-US" dirty="0">
                <a:latin typeface="+mj-lt"/>
                <a:cs typeface="Times New Roman" panose="02020603050405020304" pitchFamily="18" charset="0"/>
              </a:rPr>
              <a:t>Required to be used by all Federal Government agencies</a:t>
            </a:r>
          </a:p>
          <a:p>
            <a:r>
              <a:rPr lang="en-US" dirty="0">
                <a:latin typeface="+mj-lt"/>
                <a:cs typeface="Times New Roman" panose="02020603050405020304" pitchFamily="18" charset="0"/>
              </a:rPr>
              <a:t>Often used by many state and local government agencies or private surveyors</a:t>
            </a:r>
          </a:p>
          <a:p>
            <a:pPr marL="0" indent="0">
              <a:buNone/>
            </a:pPr>
            <a:endParaRPr lang="en-US" dirty="0">
              <a:latin typeface="+mj-lt"/>
              <a:cs typeface="Times New Roman" panose="02020603050405020304" pitchFamily="18" charset="0"/>
            </a:endParaRP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8,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NGS Webinar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1977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476DE-3BBE-4DBC-B11C-B5917899CA71}"/>
              </a:ext>
            </a:extLst>
          </p:cNvPr>
          <p:cNvSpPr>
            <a:spLocks noGrp="1"/>
          </p:cNvSpPr>
          <p:nvPr>
            <p:ph type="title"/>
          </p:nvPr>
        </p:nvSpPr>
        <p:spPr/>
        <p:txBody>
          <a:bodyPr/>
          <a:lstStyle/>
          <a:p>
            <a:r>
              <a:rPr lang="en-US" b="1" i="1" dirty="0"/>
              <a:t>Initial</a:t>
            </a:r>
            <a:r>
              <a:rPr lang="en-US" dirty="0"/>
              <a:t> rollout</a:t>
            </a:r>
          </a:p>
        </p:txBody>
      </p:sp>
      <p:sp>
        <p:nvSpPr>
          <p:cNvPr id="3" name="Content Placeholder 2">
            <a:extLst>
              <a:ext uri="{FF2B5EF4-FFF2-40B4-BE49-F238E27FC236}">
                <a16:creationId xmlns:a16="http://schemas.microsoft.com/office/drawing/2014/main" id="{226D17E4-1658-4B5D-B8C4-7BBBEB6794DA}"/>
              </a:ext>
            </a:extLst>
          </p:cNvPr>
          <p:cNvSpPr>
            <a:spLocks noGrp="1"/>
          </p:cNvSpPr>
          <p:nvPr>
            <p:ph idx="1"/>
          </p:nvPr>
        </p:nvSpPr>
        <p:spPr/>
        <p:txBody>
          <a:bodyPr/>
          <a:lstStyle/>
          <a:p>
            <a:r>
              <a:rPr lang="en-US" dirty="0"/>
              <a:t>NGS promised many things in the three Blueprint documents</a:t>
            </a:r>
          </a:p>
          <a:p>
            <a:r>
              <a:rPr lang="en-US" dirty="0"/>
              <a:t>Not all can be built in a timely manner</a:t>
            </a:r>
          </a:p>
          <a:p>
            <a:r>
              <a:rPr lang="en-US" dirty="0"/>
              <a:t>So when we say “rollout”, we mean </a:t>
            </a:r>
            <a:r>
              <a:rPr lang="en-US" b="1" i="1" dirty="0"/>
              <a:t>initial</a:t>
            </a:r>
            <a:r>
              <a:rPr lang="en-US" dirty="0"/>
              <a:t> rollout, which is at least the minimum viable products needed to replace the current NSRS with the modernized NSRS</a:t>
            </a:r>
          </a:p>
          <a:p>
            <a:r>
              <a:rPr lang="en-US" dirty="0"/>
              <a:t>Future products and services supporting the modernized NSRS will be rolled-out after the FGCS vote</a:t>
            </a:r>
          </a:p>
        </p:txBody>
      </p:sp>
      <p:sp>
        <p:nvSpPr>
          <p:cNvPr id="4" name="Date Placeholder 3">
            <a:extLst>
              <a:ext uri="{FF2B5EF4-FFF2-40B4-BE49-F238E27FC236}">
                <a16:creationId xmlns:a16="http://schemas.microsoft.com/office/drawing/2014/main" id="{864D287E-7722-4A95-AA1B-BFE1CDB9E614}"/>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77E24A6F-E80D-42C0-8DF2-A75CAE1CD821}"/>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46F55981-2600-482C-871F-959F222F993D}"/>
              </a:ext>
            </a:extLst>
          </p:cNvPr>
          <p:cNvSpPr>
            <a:spLocks noGrp="1"/>
          </p:cNvSpPr>
          <p:nvPr>
            <p:ph type="sldNum" sz="quarter" idx="12"/>
          </p:nvPr>
        </p:nvSpPr>
        <p:spPr/>
        <p:txBody>
          <a:bodyPr/>
          <a:lstStyle/>
          <a:p>
            <a:pPr>
              <a:defRPr/>
            </a:pPr>
            <a:fld id="{EB6791C4-DF4E-4C17-A41C-B2BEB15390BD}" type="slidenum">
              <a:rPr lang="en-US" smtClean="0"/>
              <a:pPr>
                <a:defRPr/>
              </a:pPr>
              <a:t>40</a:t>
            </a:fld>
            <a:endParaRPr lang="en-US"/>
          </a:p>
        </p:txBody>
      </p:sp>
    </p:spTree>
    <p:extLst>
      <p:ext uri="{BB962C8B-B14F-4D97-AF65-F5344CB8AC3E}">
        <p14:creationId xmlns:p14="http://schemas.microsoft.com/office/powerpoint/2010/main" val="175514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AEAB-6E3F-403F-8B00-00F7C6D59355}"/>
              </a:ext>
            </a:extLst>
          </p:cNvPr>
          <p:cNvSpPr>
            <a:spLocks noGrp="1"/>
          </p:cNvSpPr>
          <p:nvPr>
            <p:ph type="title"/>
          </p:nvPr>
        </p:nvSpPr>
        <p:spPr/>
        <p:txBody>
          <a:bodyPr/>
          <a:lstStyle/>
          <a:p>
            <a:r>
              <a:rPr lang="en-US" dirty="0"/>
              <a:t>Rollout:  Alpha, Beta, Live</a:t>
            </a:r>
          </a:p>
        </p:txBody>
      </p:sp>
      <p:sp>
        <p:nvSpPr>
          <p:cNvPr id="3" name="Content Placeholder 2">
            <a:extLst>
              <a:ext uri="{FF2B5EF4-FFF2-40B4-BE49-F238E27FC236}">
                <a16:creationId xmlns:a16="http://schemas.microsoft.com/office/drawing/2014/main" id="{B1FADB0A-C300-4E93-8C02-4B894EC79B09}"/>
              </a:ext>
            </a:extLst>
          </p:cNvPr>
          <p:cNvSpPr>
            <a:spLocks noGrp="1"/>
          </p:cNvSpPr>
          <p:nvPr>
            <p:ph idx="1"/>
          </p:nvPr>
        </p:nvSpPr>
        <p:spPr/>
        <p:txBody>
          <a:bodyPr/>
          <a:lstStyle/>
          <a:p>
            <a:r>
              <a:rPr lang="en-US" sz="2400" dirty="0"/>
              <a:t>NGS will use three different websites (URLs) as we roll-out the modernized NSRS:</a:t>
            </a:r>
          </a:p>
          <a:p>
            <a:pPr lvl="1"/>
            <a:r>
              <a:rPr lang="en-US" sz="2000" b="1" dirty="0"/>
              <a:t>Live</a:t>
            </a:r>
            <a:r>
              <a:rPr lang="en-US" sz="2000" dirty="0"/>
              <a:t>:  </a:t>
            </a:r>
            <a:r>
              <a:rPr lang="en-US" sz="2000" b="1" dirty="0"/>
              <a:t>www</a:t>
            </a:r>
            <a:r>
              <a:rPr lang="en-US" sz="2000" dirty="0"/>
              <a:t>.ngs.noaa.gov</a:t>
            </a:r>
          </a:p>
          <a:p>
            <a:pPr lvl="2"/>
            <a:r>
              <a:rPr lang="en-US" sz="1800" dirty="0"/>
              <a:t>Will hold the current NSRS until the modernized NSRS has been fully tested and the FGCS has voted to replace the current NSRS with the modernized NSRS</a:t>
            </a:r>
          </a:p>
          <a:p>
            <a:pPr lvl="1"/>
            <a:r>
              <a:rPr lang="en-US" sz="2000" b="1" dirty="0"/>
              <a:t>Beta</a:t>
            </a:r>
            <a:r>
              <a:rPr lang="en-US" sz="2000" dirty="0"/>
              <a:t>:  </a:t>
            </a:r>
            <a:r>
              <a:rPr lang="en-US" sz="2000" b="1" dirty="0"/>
              <a:t>beta</a:t>
            </a:r>
            <a:r>
              <a:rPr lang="en-US" sz="2000" dirty="0"/>
              <a:t>.ngs.noaa.gov</a:t>
            </a:r>
          </a:p>
          <a:p>
            <a:pPr lvl="2"/>
            <a:r>
              <a:rPr lang="en-US" sz="1800" dirty="0"/>
              <a:t>Soon to be re-designed to hold modernized NSRS products only</a:t>
            </a:r>
          </a:p>
          <a:p>
            <a:pPr lvl="2"/>
            <a:r>
              <a:rPr lang="en-US" sz="1800" dirty="0"/>
              <a:t>Every component of the modernized NSRS will be placed here</a:t>
            </a:r>
          </a:p>
          <a:p>
            <a:pPr lvl="2"/>
            <a:r>
              <a:rPr lang="en-US" sz="1800" dirty="0"/>
              <a:t>Products assumed to be complete and correct</a:t>
            </a:r>
          </a:p>
          <a:p>
            <a:pPr lvl="2"/>
            <a:r>
              <a:rPr lang="en-US" sz="1800" dirty="0"/>
              <a:t>For testing</a:t>
            </a:r>
          </a:p>
          <a:p>
            <a:pPr lvl="2"/>
            <a:r>
              <a:rPr lang="en-US" sz="1800" dirty="0"/>
              <a:t>Subject to change or deletion</a:t>
            </a:r>
          </a:p>
          <a:p>
            <a:pPr lvl="1"/>
            <a:r>
              <a:rPr lang="en-US" sz="2000" b="1" dirty="0"/>
              <a:t>Alpha</a:t>
            </a:r>
            <a:r>
              <a:rPr lang="en-US" sz="2000" dirty="0"/>
              <a:t>:  </a:t>
            </a:r>
            <a:r>
              <a:rPr lang="en-US" sz="2000" b="1" dirty="0"/>
              <a:t>alpha</a:t>
            </a:r>
            <a:r>
              <a:rPr lang="en-US" sz="2000" dirty="0"/>
              <a:t>.ngs.noaa.gov</a:t>
            </a:r>
          </a:p>
          <a:p>
            <a:pPr lvl="2"/>
            <a:r>
              <a:rPr lang="en-US" sz="1800" dirty="0"/>
              <a:t>“Incomplete, early, possibly incorrect”</a:t>
            </a:r>
          </a:p>
          <a:p>
            <a:pPr lvl="2"/>
            <a:r>
              <a:rPr lang="en-US" sz="1800" dirty="0"/>
              <a:t>Not everything will go on alpha</a:t>
            </a:r>
          </a:p>
        </p:txBody>
      </p:sp>
      <p:sp>
        <p:nvSpPr>
          <p:cNvPr id="4" name="Date Placeholder 3">
            <a:extLst>
              <a:ext uri="{FF2B5EF4-FFF2-40B4-BE49-F238E27FC236}">
                <a16:creationId xmlns:a16="http://schemas.microsoft.com/office/drawing/2014/main" id="{C1F80F8C-3060-433C-A044-3FAF778EB0CC}"/>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D37809E7-4CCE-45A9-A7F3-2AEC505C68F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7B9A63F5-3876-445A-8F1F-B863684E3039}"/>
              </a:ext>
            </a:extLst>
          </p:cNvPr>
          <p:cNvSpPr>
            <a:spLocks noGrp="1"/>
          </p:cNvSpPr>
          <p:nvPr>
            <p:ph type="sldNum" sz="quarter" idx="12"/>
          </p:nvPr>
        </p:nvSpPr>
        <p:spPr/>
        <p:txBody>
          <a:bodyPr/>
          <a:lstStyle/>
          <a:p>
            <a:pPr>
              <a:defRPr/>
            </a:pPr>
            <a:fld id="{EB6791C4-DF4E-4C17-A41C-B2BEB15390BD}" type="slidenum">
              <a:rPr lang="en-US" smtClean="0"/>
              <a:pPr>
                <a:defRPr/>
              </a:pPr>
              <a:t>41</a:t>
            </a:fld>
            <a:endParaRPr lang="en-US"/>
          </a:p>
        </p:txBody>
      </p:sp>
    </p:spTree>
    <p:extLst>
      <p:ext uri="{BB962C8B-B14F-4D97-AF65-F5344CB8AC3E}">
        <p14:creationId xmlns:p14="http://schemas.microsoft.com/office/powerpoint/2010/main" val="300375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EC03-4BC2-4DF6-80B9-23B66E223752}"/>
              </a:ext>
            </a:extLst>
          </p:cNvPr>
          <p:cNvSpPr>
            <a:spLocks noGrp="1"/>
          </p:cNvSpPr>
          <p:nvPr>
            <p:ph type="title"/>
          </p:nvPr>
        </p:nvSpPr>
        <p:spPr/>
        <p:txBody>
          <a:bodyPr/>
          <a:lstStyle/>
          <a:p>
            <a:r>
              <a:rPr lang="en-US" dirty="0"/>
              <a:t>Current NSRS during rollout and testing</a:t>
            </a:r>
          </a:p>
        </p:txBody>
      </p:sp>
      <p:sp>
        <p:nvSpPr>
          <p:cNvPr id="3" name="Content Placeholder 2">
            <a:extLst>
              <a:ext uri="{FF2B5EF4-FFF2-40B4-BE49-F238E27FC236}">
                <a16:creationId xmlns:a16="http://schemas.microsoft.com/office/drawing/2014/main" id="{6CA3BF2A-7DA9-428F-A1B3-FE230A994553}"/>
              </a:ext>
            </a:extLst>
          </p:cNvPr>
          <p:cNvSpPr>
            <a:spLocks noGrp="1"/>
          </p:cNvSpPr>
          <p:nvPr>
            <p:ph idx="1"/>
          </p:nvPr>
        </p:nvSpPr>
        <p:spPr/>
        <p:txBody>
          <a:bodyPr/>
          <a:lstStyle/>
          <a:p>
            <a:r>
              <a:rPr lang="en-US" dirty="0"/>
              <a:t>While the </a:t>
            </a:r>
            <a:r>
              <a:rPr lang="en-US" b="1" i="1" dirty="0"/>
              <a:t>modernized</a:t>
            </a:r>
            <a:r>
              <a:rPr lang="en-US" dirty="0"/>
              <a:t> NSRS is being rolled out and tested, </a:t>
            </a:r>
            <a:r>
              <a:rPr lang="en-US" u="sng" dirty="0"/>
              <a:t>the</a:t>
            </a:r>
            <a:r>
              <a:rPr lang="en-US" dirty="0"/>
              <a:t> </a:t>
            </a:r>
            <a:r>
              <a:rPr lang="en-US" b="1" i="1" u="sng" dirty="0"/>
              <a:t>current</a:t>
            </a:r>
            <a:r>
              <a:rPr lang="en-US" u="sng" dirty="0"/>
              <a:t> NSRS will remain the official NSRS of the United States</a:t>
            </a:r>
          </a:p>
          <a:p>
            <a:pPr lvl="1"/>
            <a:r>
              <a:rPr lang="en-US" dirty="0"/>
              <a:t>This will not change until the  FGCS vote (probably 2026)</a:t>
            </a:r>
          </a:p>
          <a:p>
            <a:r>
              <a:rPr lang="en-US" dirty="0"/>
              <a:t>URL </a:t>
            </a:r>
            <a:r>
              <a:rPr lang="en-US" dirty="0">
                <a:hlinkClick r:id="rId2"/>
              </a:rPr>
              <a:t>www.ngs.noaa.gov</a:t>
            </a:r>
            <a:r>
              <a:rPr lang="en-US" dirty="0"/>
              <a:t> will only hold </a:t>
            </a:r>
            <a:r>
              <a:rPr lang="en-US" b="1" i="1" dirty="0"/>
              <a:t>current</a:t>
            </a:r>
            <a:r>
              <a:rPr lang="en-US" dirty="0"/>
              <a:t> NSRS </a:t>
            </a:r>
          </a:p>
          <a:p>
            <a:r>
              <a:rPr lang="en-US" dirty="0"/>
              <a:t>Only two major improvements to the current NSRS are expected during this time:</a:t>
            </a:r>
          </a:p>
          <a:p>
            <a:pPr lvl="1"/>
            <a:r>
              <a:rPr lang="en-US" dirty="0"/>
              <a:t>Multi-GNSS support within OPUS-S</a:t>
            </a:r>
          </a:p>
          <a:p>
            <a:pPr lvl="1"/>
            <a:r>
              <a:rPr lang="en-US" dirty="0"/>
              <a:t>ITRF2020 in all products and services</a:t>
            </a:r>
          </a:p>
          <a:p>
            <a:endParaRPr lang="en-US" dirty="0"/>
          </a:p>
        </p:txBody>
      </p:sp>
      <p:sp>
        <p:nvSpPr>
          <p:cNvPr id="4" name="Date Placeholder 3">
            <a:extLst>
              <a:ext uri="{FF2B5EF4-FFF2-40B4-BE49-F238E27FC236}">
                <a16:creationId xmlns:a16="http://schemas.microsoft.com/office/drawing/2014/main" id="{FE0A1764-122F-4FE5-8086-6E423ACE56D5}"/>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9AB64409-F870-466D-BCF2-410143093AB6}"/>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B3D12A70-2D9B-4262-B068-A631DD64FCC8}"/>
              </a:ext>
            </a:extLst>
          </p:cNvPr>
          <p:cNvSpPr>
            <a:spLocks noGrp="1"/>
          </p:cNvSpPr>
          <p:nvPr>
            <p:ph type="sldNum" sz="quarter" idx="12"/>
          </p:nvPr>
        </p:nvSpPr>
        <p:spPr/>
        <p:txBody>
          <a:bodyPr/>
          <a:lstStyle/>
          <a:p>
            <a:pPr>
              <a:defRPr/>
            </a:pPr>
            <a:fld id="{EB6791C4-DF4E-4C17-A41C-B2BEB15390BD}" type="slidenum">
              <a:rPr lang="en-US" smtClean="0"/>
              <a:pPr>
                <a:defRPr/>
              </a:pPr>
              <a:t>42</a:t>
            </a:fld>
            <a:endParaRPr lang="en-US"/>
          </a:p>
        </p:txBody>
      </p:sp>
    </p:spTree>
    <p:extLst>
      <p:ext uri="{BB962C8B-B14F-4D97-AF65-F5344CB8AC3E}">
        <p14:creationId xmlns:p14="http://schemas.microsoft.com/office/powerpoint/2010/main" val="152463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41A6-6DD4-4317-BFA5-A4B70F9439AB}"/>
              </a:ext>
            </a:extLst>
          </p:cNvPr>
          <p:cNvSpPr>
            <a:spLocks noGrp="1"/>
          </p:cNvSpPr>
          <p:nvPr>
            <p:ph type="title"/>
          </p:nvPr>
        </p:nvSpPr>
        <p:spPr>
          <a:xfrm>
            <a:off x="609600" y="457203"/>
            <a:ext cx="10972800" cy="1143000"/>
          </a:xfrm>
        </p:spPr>
        <p:txBody>
          <a:bodyPr/>
          <a:lstStyle/>
          <a:p>
            <a:r>
              <a:rPr lang="en-US" sz="4000" dirty="0"/>
              <a:t>Snapshot of the modernized NSRS </a:t>
            </a:r>
            <a:br>
              <a:rPr lang="en-US" sz="4000" dirty="0"/>
            </a:br>
            <a:r>
              <a:rPr lang="en-US" sz="4000" dirty="0"/>
              <a:t>at the end of initial rollout</a:t>
            </a:r>
          </a:p>
        </p:txBody>
      </p:sp>
      <p:sp>
        <p:nvSpPr>
          <p:cNvPr id="3" name="Content Placeholder 2">
            <a:extLst>
              <a:ext uri="{FF2B5EF4-FFF2-40B4-BE49-F238E27FC236}">
                <a16:creationId xmlns:a16="http://schemas.microsoft.com/office/drawing/2014/main" id="{DF92285A-6440-41DD-A546-A2B5227D2D34}"/>
              </a:ext>
            </a:extLst>
          </p:cNvPr>
          <p:cNvSpPr>
            <a:spLocks noGrp="1"/>
          </p:cNvSpPr>
          <p:nvPr>
            <p:ph idx="1"/>
          </p:nvPr>
        </p:nvSpPr>
        <p:spPr/>
        <p:txBody>
          <a:bodyPr/>
          <a:lstStyle/>
          <a:p>
            <a:r>
              <a:rPr lang="en-US" dirty="0"/>
              <a:t>Not everything promised in the Blueprint documents will be built in time for the initial rollout.  But the following will be:</a:t>
            </a:r>
          </a:p>
          <a:p>
            <a:pPr lvl="1"/>
            <a:r>
              <a:rPr lang="en-US" dirty="0"/>
              <a:t>ITRF2020, N/P/C/MATRF2022, NAPGD2022, SPCS2022</a:t>
            </a:r>
          </a:p>
          <a:p>
            <a:pPr lvl="1"/>
            <a:r>
              <a:rPr lang="en-US" dirty="0"/>
              <a:t>NSRS Database, new datasheets for marks and stations</a:t>
            </a:r>
          </a:p>
          <a:p>
            <a:pPr lvl="1"/>
            <a:r>
              <a:rPr lang="en-US" dirty="0"/>
              <a:t>RECs </a:t>
            </a:r>
          </a:p>
          <a:p>
            <a:pPr lvl="1"/>
            <a:r>
              <a:rPr lang="en-US" dirty="0"/>
              <a:t>OPUS-S with multi-GNSS</a:t>
            </a:r>
          </a:p>
          <a:p>
            <a:pPr lvl="1"/>
            <a:r>
              <a:rPr lang="en-US" dirty="0"/>
              <a:t>OPUS-Projects (GPS only):</a:t>
            </a:r>
          </a:p>
          <a:p>
            <a:pPr lvl="2"/>
            <a:r>
              <a:rPr lang="en-US" dirty="0"/>
              <a:t>GDX, SPROCCET, LASER, NSRS DB submission</a:t>
            </a:r>
          </a:p>
          <a:p>
            <a:pPr lvl="2"/>
            <a:r>
              <a:rPr lang="en-US" dirty="0"/>
              <a:t>The ability for NGS to generate RECs from OPUS submissions in a timely manner</a:t>
            </a:r>
          </a:p>
          <a:p>
            <a:pPr lvl="1"/>
            <a:endParaRPr lang="en-US" dirty="0"/>
          </a:p>
        </p:txBody>
      </p:sp>
      <p:sp>
        <p:nvSpPr>
          <p:cNvPr id="4" name="Date Placeholder 3">
            <a:extLst>
              <a:ext uri="{FF2B5EF4-FFF2-40B4-BE49-F238E27FC236}">
                <a16:creationId xmlns:a16="http://schemas.microsoft.com/office/drawing/2014/main" id="{96F5605F-DA75-4EF1-85D6-CAEC35FEE10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430058C2-4489-4B64-BE48-A1E27A2AB84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99573BA6-6547-498E-A52C-83DED3BAB8AA}"/>
              </a:ext>
            </a:extLst>
          </p:cNvPr>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Tree>
    <p:extLst>
      <p:ext uri="{BB962C8B-B14F-4D97-AF65-F5344CB8AC3E}">
        <p14:creationId xmlns:p14="http://schemas.microsoft.com/office/powerpoint/2010/main" val="32998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BFAC-BD28-4C82-8E97-D72A6D04B6AF}"/>
              </a:ext>
            </a:extLst>
          </p:cNvPr>
          <p:cNvSpPr>
            <a:spLocks noGrp="1"/>
          </p:cNvSpPr>
          <p:nvPr>
            <p:ph type="title"/>
          </p:nvPr>
        </p:nvSpPr>
        <p:spPr/>
        <p:txBody>
          <a:bodyPr/>
          <a:lstStyle/>
          <a:p>
            <a:r>
              <a:rPr lang="en-US" dirty="0"/>
              <a:t>Less stand-alone products</a:t>
            </a:r>
          </a:p>
        </p:txBody>
      </p:sp>
      <p:sp>
        <p:nvSpPr>
          <p:cNvPr id="3" name="Content Placeholder 2">
            <a:extLst>
              <a:ext uri="{FF2B5EF4-FFF2-40B4-BE49-F238E27FC236}">
                <a16:creationId xmlns:a16="http://schemas.microsoft.com/office/drawing/2014/main" id="{70719E05-B574-4472-A035-E9D522A06A51}"/>
              </a:ext>
            </a:extLst>
          </p:cNvPr>
          <p:cNvSpPr>
            <a:spLocks noGrp="1"/>
          </p:cNvSpPr>
          <p:nvPr>
            <p:ph idx="1"/>
          </p:nvPr>
        </p:nvSpPr>
        <p:spPr/>
        <p:txBody>
          <a:bodyPr/>
          <a:lstStyle/>
          <a:p>
            <a:r>
              <a:rPr lang="en-US" dirty="0"/>
              <a:t>NGS is building </a:t>
            </a:r>
            <a:r>
              <a:rPr lang="en-US" b="1" dirty="0"/>
              <a:t>SPROCCET</a:t>
            </a:r>
          </a:p>
          <a:p>
            <a:pPr lvl="1"/>
            <a:r>
              <a:rPr lang="en-US" dirty="0"/>
              <a:t>Replaces HTDP</a:t>
            </a:r>
          </a:p>
          <a:p>
            <a:pPr lvl="1"/>
            <a:r>
              <a:rPr lang="en-US" dirty="0"/>
              <a:t>Contains IFDM2022, 14H, DGEOID2022</a:t>
            </a:r>
          </a:p>
          <a:p>
            <a:pPr lvl="2"/>
            <a:r>
              <a:rPr lang="en-US" dirty="0"/>
              <a:t>Projects any geodetic data through time</a:t>
            </a:r>
          </a:p>
          <a:p>
            <a:pPr lvl="1"/>
            <a:r>
              <a:rPr lang="en-US" dirty="0"/>
              <a:t>Will be plugged directly into the modernized OPUS-Projects</a:t>
            </a:r>
          </a:p>
          <a:p>
            <a:pPr lvl="1"/>
            <a:r>
              <a:rPr lang="en-US" dirty="0"/>
              <a:t>In 2025, users will engage with it via OPUS-Projects</a:t>
            </a:r>
          </a:p>
          <a:p>
            <a:pPr lvl="1"/>
            <a:r>
              <a:rPr lang="en-US" dirty="0"/>
              <a:t>Post-2025, will be incorporated into NCAT and </a:t>
            </a:r>
            <a:r>
              <a:rPr lang="en-US" dirty="0" err="1"/>
              <a:t>Vdatum</a:t>
            </a:r>
            <a:endParaRPr lang="en-US" dirty="0"/>
          </a:p>
          <a:p>
            <a:pPr lvl="2"/>
            <a:r>
              <a:rPr lang="en-US" dirty="0"/>
              <a:t>Like NADCON, VERTCON, UTMS, USNG, SPCS2022, GEOID2022</a:t>
            </a:r>
          </a:p>
          <a:p>
            <a:pPr lvl="2"/>
            <a:r>
              <a:rPr lang="en-US" dirty="0"/>
              <a:t>This is a non-trivial change, but can be done correctly</a:t>
            </a:r>
          </a:p>
          <a:p>
            <a:pPr lvl="2"/>
            <a:endParaRPr lang="en-US" dirty="0"/>
          </a:p>
        </p:txBody>
      </p:sp>
      <p:sp>
        <p:nvSpPr>
          <p:cNvPr id="4" name="Date Placeholder 3">
            <a:extLst>
              <a:ext uri="{FF2B5EF4-FFF2-40B4-BE49-F238E27FC236}">
                <a16:creationId xmlns:a16="http://schemas.microsoft.com/office/drawing/2014/main" id="{B99BE277-B306-45CC-AD55-297875A3C790}"/>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3D17F0FB-73E2-46D1-9421-A59678DA5CCC}"/>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407B5993-634C-41AE-B2FA-38C2E7E0CEDF}"/>
              </a:ext>
            </a:extLst>
          </p:cNvPr>
          <p:cNvSpPr>
            <a:spLocks noGrp="1"/>
          </p:cNvSpPr>
          <p:nvPr>
            <p:ph type="sldNum" sz="quarter" idx="12"/>
          </p:nvPr>
        </p:nvSpPr>
        <p:spPr/>
        <p:txBody>
          <a:bodyPr/>
          <a:lstStyle/>
          <a:p>
            <a:pPr>
              <a:defRPr/>
            </a:pPr>
            <a:fld id="{EB6791C4-DF4E-4C17-A41C-B2BEB15390BD}" type="slidenum">
              <a:rPr lang="en-US" smtClean="0"/>
              <a:pPr>
                <a:defRPr/>
              </a:pPr>
              <a:t>44</a:t>
            </a:fld>
            <a:endParaRPr lang="en-US"/>
          </a:p>
        </p:txBody>
      </p:sp>
    </p:spTree>
    <p:extLst>
      <p:ext uri="{BB962C8B-B14F-4D97-AF65-F5344CB8AC3E}">
        <p14:creationId xmlns:p14="http://schemas.microsoft.com/office/powerpoint/2010/main" val="217098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Rollout onto Beta</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45</a:t>
            </a:fld>
            <a:endParaRPr lang="en-US"/>
          </a:p>
        </p:txBody>
      </p:sp>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72887" y="3048000"/>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53138" y="3117414"/>
            <a:ext cx="2172390" cy="369332"/>
          </a:xfrm>
          <a:prstGeom prst="rect">
            <a:avLst/>
          </a:prstGeom>
          <a:noFill/>
        </p:spPr>
        <p:txBody>
          <a:bodyPr wrap="none" rtlCol="0">
            <a:spAutoFit/>
          </a:bodyPr>
          <a:lstStyle/>
          <a:p>
            <a:r>
              <a:rPr lang="en-US" b="1" dirty="0"/>
              <a:t>beta</a:t>
            </a:r>
            <a:r>
              <a:rPr lang="en-US" dirty="0"/>
              <a:t>.ngs.noaa.gov:</a:t>
            </a: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236510" cy="369332"/>
          </a:xfrm>
          <a:prstGeom prst="rect">
            <a:avLst/>
          </a:prstGeom>
          <a:noFill/>
        </p:spPr>
        <p:txBody>
          <a:bodyPr wrap="none" rtlCol="0">
            <a:spAutoFit/>
          </a:bodyPr>
          <a:lstStyle/>
          <a:p>
            <a:r>
              <a:rPr lang="en-US" b="1" dirty="0"/>
              <a:t>www</a:t>
            </a:r>
            <a:r>
              <a:rPr lang="en-US" dirty="0"/>
              <a:t>.ngs.noaa.gov:</a:t>
            </a:r>
          </a:p>
        </p:txBody>
      </p:sp>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28" name="TextBox 27">
            <a:extLst>
              <a:ext uri="{FF2B5EF4-FFF2-40B4-BE49-F238E27FC236}">
                <a16:creationId xmlns:a16="http://schemas.microsoft.com/office/drawing/2014/main" id="{66A0DEFE-32C7-4104-9998-1FF92305FF8B}"/>
              </a:ext>
            </a:extLst>
          </p:cNvPr>
          <p:cNvSpPr txBox="1"/>
          <p:nvPr/>
        </p:nvSpPr>
        <p:spPr>
          <a:xfrm>
            <a:off x="609600" y="2351302"/>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cxnSp>
        <p:nvCxnSpPr>
          <p:cNvPr id="34" name="Straight Arrow Connector 33">
            <a:extLst>
              <a:ext uri="{FF2B5EF4-FFF2-40B4-BE49-F238E27FC236}">
                <a16:creationId xmlns:a16="http://schemas.microsoft.com/office/drawing/2014/main" id="{BB268902-F3FE-4519-A633-E7D30CBE0FA2}"/>
              </a:ext>
            </a:extLst>
          </p:cNvPr>
          <p:cNvCxnSpPr>
            <a:cxnSpLocks/>
          </p:cNvCxnSpPr>
          <p:nvPr/>
        </p:nvCxnSpPr>
        <p:spPr>
          <a:xfrm flipV="1">
            <a:off x="214111" y="6199628"/>
            <a:ext cx="11092328" cy="10249"/>
          </a:xfrm>
          <a:prstGeom prst="straightConnector1">
            <a:avLst/>
          </a:prstGeom>
          <a:ln w="762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37E1BF1-954E-4E7F-90DA-33011EAB1A9D}"/>
              </a:ext>
            </a:extLst>
          </p:cNvPr>
          <p:cNvSpPr txBox="1"/>
          <p:nvPr/>
        </p:nvSpPr>
        <p:spPr>
          <a:xfrm>
            <a:off x="1099728" y="6086072"/>
            <a:ext cx="1133644" cy="369332"/>
          </a:xfrm>
          <a:prstGeom prst="rect">
            <a:avLst/>
          </a:prstGeom>
          <a:solidFill>
            <a:schemeClr val="accent6"/>
          </a:solidFill>
        </p:spPr>
        <p:txBody>
          <a:bodyPr wrap="none" rtlCol="0">
            <a:spAutoFit/>
          </a:bodyPr>
          <a:lstStyle/>
          <a:p>
            <a:r>
              <a:rPr lang="en-US" dirty="0"/>
              <a:t>Mid 2024</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39" name="TextBox 38">
            <a:extLst>
              <a:ext uri="{FF2B5EF4-FFF2-40B4-BE49-F238E27FC236}">
                <a16:creationId xmlns:a16="http://schemas.microsoft.com/office/drawing/2014/main" id="{E36238BC-9BB4-4CF7-978C-E0213C9D9DB7}"/>
              </a:ext>
            </a:extLst>
          </p:cNvPr>
          <p:cNvSpPr txBox="1"/>
          <p:nvPr/>
        </p:nvSpPr>
        <p:spPr>
          <a:xfrm>
            <a:off x="4790458" y="6086072"/>
            <a:ext cx="1210588" cy="369332"/>
          </a:xfrm>
          <a:prstGeom prst="rect">
            <a:avLst/>
          </a:prstGeom>
          <a:solidFill>
            <a:schemeClr val="accent6"/>
          </a:solidFill>
        </p:spPr>
        <p:txBody>
          <a:bodyPr wrap="none" rtlCol="0">
            <a:spAutoFit/>
          </a:bodyPr>
          <a:lstStyle/>
          <a:p>
            <a:r>
              <a:rPr lang="en-US" dirty="0"/>
              <a:t>Late 2024</a:t>
            </a:r>
          </a:p>
        </p:txBody>
      </p:sp>
      <p:sp>
        <p:nvSpPr>
          <p:cNvPr id="40" name="TextBox 39">
            <a:extLst>
              <a:ext uri="{FF2B5EF4-FFF2-40B4-BE49-F238E27FC236}">
                <a16:creationId xmlns:a16="http://schemas.microsoft.com/office/drawing/2014/main" id="{48C13621-C84A-4782-98C4-84968B7A1FF5}"/>
              </a:ext>
            </a:extLst>
          </p:cNvPr>
          <p:cNvSpPr txBox="1"/>
          <p:nvPr/>
        </p:nvSpPr>
        <p:spPr>
          <a:xfrm>
            <a:off x="7400213" y="6125520"/>
            <a:ext cx="1287532" cy="369332"/>
          </a:xfrm>
          <a:prstGeom prst="rect">
            <a:avLst/>
          </a:prstGeom>
          <a:solidFill>
            <a:schemeClr val="accent6"/>
          </a:solidFill>
        </p:spPr>
        <p:txBody>
          <a:bodyPr wrap="none" rtlCol="0">
            <a:spAutoFit/>
          </a:bodyPr>
          <a:lstStyle/>
          <a:p>
            <a:r>
              <a:rPr lang="en-US" dirty="0"/>
              <a:t>Early 2025</a:t>
            </a:r>
          </a:p>
        </p:txBody>
      </p:sp>
      <p:sp>
        <p:nvSpPr>
          <p:cNvPr id="41" name="TextBox 40">
            <a:extLst>
              <a:ext uri="{FF2B5EF4-FFF2-40B4-BE49-F238E27FC236}">
                <a16:creationId xmlns:a16="http://schemas.microsoft.com/office/drawing/2014/main" id="{F2E8D1BD-A5F0-4FBF-B971-30B950C9B217}"/>
              </a:ext>
            </a:extLst>
          </p:cNvPr>
          <p:cNvSpPr txBox="1"/>
          <p:nvPr/>
        </p:nvSpPr>
        <p:spPr>
          <a:xfrm>
            <a:off x="9705814" y="6078613"/>
            <a:ext cx="1210588" cy="369332"/>
          </a:xfrm>
          <a:prstGeom prst="rect">
            <a:avLst/>
          </a:prstGeom>
          <a:solidFill>
            <a:schemeClr val="accent6"/>
          </a:solidFill>
        </p:spPr>
        <p:txBody>
          <a:bodyPr wrap="none" rtlCol="0">
            <a:spAutoFit/>
          </a:bodyPr>
          <a:lstStyle/>
          <a:p>
            <a:r>
              <a:rPr lang="en-US" dirty="0"/>
              <a:t>Late 2025</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spTree>
    <p:extLst>
      <p:ext uri="{BB962C8B-B14F-4D97-AF65-F5344CB8AC3E}">
        <p14:creationId xmlns:p14="http://schemas.microsoft.com/office/powerpoint/2010/main" val="24979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6" grpId="0" animBg="1"/>
      <p:bldP spid="27" grpId="0" animBg="1"/>
      <p:bldP spid="28" grpId="0" animBg="1"/>
      <p:bldP spid="29" grpId="0" animBg="1"/>
      <p:bldP spid="30" grpId="0" animBg="1"/>
      <p:bldP spid="31" grpId="0" animBg="1"/>
      <p:bldP spid="32" grpId="0" animBg="1"/>
      <p:bldP spid="36" grpId="0" animBg="1"/>
      <p:bldP spid="37" grpId="0" animBg="1"/>
      <p:bldP spid="38" grpId="0" animBg="1"/>
      <p:bldP spid="39" grpId="0" animBg="1"/>
      <p:bldP spid="40" grpId="0" animBg="1"/>
      <p:bldP spid="41" grpId="0" animBg="1"/>
      <p:bldP spid="42" grpId="0" animBg="1"/>
      <p:bldP spid="43" grpId="0" animBg="1"/>
      <p:bldP spid="44" grpId="0" animBg="1"/>
      <p:bldP spid="46" grpId="0" animBg="1"/>
      <p:bldP spid="48" grpId="0" animBg="1"/>
      <p:bldP spid="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1DD0-B5B2-479D-BF8D-D36E43727A69}"/>
              </a:ext>
            </a:extLst>
          </p:cNvPr>
          <p:cNvSpPr>
            <a:spLocks noGrp="1"/>
          </p:cNvSpPr>
          <p:nvPr>
            <p:ph type="title"/>
          </p:nvPr>
        </p:nvSpPr>
        <p:spPr/>
        <p:txBody>
          <a:bodyPr/>
          <a:lstStyle/>
          <a:p>
            <a:r>
              <a:rPr lang="en-US" dirty="0"/>
              <a:t>Testing into replacement</a:t>
            </a:r>
          </a:p>
        </p:txBody>
      </p:sp>
      <p:sp>
        <p:nvSpPr>
          <p:cNvPr id="3" name="Content Placeholder 2">
            <a:extLst>
              <a:ext uri="{FF2B5EF4-FFF2-40B4-BE49-F238E27FC236}">
                <a16:creationId xmlns:a16="http://schemas.microsoft.com/office/drawing/2014/main" id="{67211C4D-A804-421F-9BEA-A78D8D7226EA}"/>
              </a:ext>
            </a:extLst>
          </p:cNvPr>
          <p:cNvSpPr>
            <a:spLocks noGrp="1"/>
          </p:cNvSpPr>
          <p:nvPr>
            <p:ph idx="1"/>
          </p:nvPr>
        </p:nvSpPr>
        <p:spPr>
          <a:xfrm>
            <a:off x="609600" y="1417638"/>
            <a:ext cx="10972800" cy="4525963"/>
          </a:xfrm>
        </p:spPr>
        <p:txBody>
          <a:bodyPr/>
          <a:lstStyle/>
          <a:p>
            <a:r>
              <a:rPr lang="en-US" dirty="0"/>
              <a:t>From late 2025 into sometime in 2026, all modernized NSRS components on Beta will go through testing and feedback</a:t>
            </a:r>
          </a:p>
          <a:p>
            <a:r>
              <a:rPr lang="en-US" dirty="0"/>
              <a:t>After the FGCS vote, a few months of work remain:</a:t>
            </a:r>
          </a:p>
          <a:p>
            <a:pPr lvl="1"/>
            <a:r>
              <a:rPr lang="en-US" dirty="0"/>
              <a:t>The FGCS will issue an FRN officially announcing the adoption of the modernized NSRS</a:t>
            </a:r>
          </a:p>
          <a:p>
            <a:pPr lvl="1"/>
            <a:r>
              <a:rPr lang="en-US" dirty="0"/>
              <a:t>The beta website may be wiped of submitted data*</a:t>
            </a:r>
          </a:p>
          <a:p>
            <a:pPr lvl="1"/>
            <a:r>
              <a:rPr lang="en-US" dirty="0"/>
              <a:t>All modernized NSRS components moved to the Live website</a:t>
            </a:r>
          </a:p>
          <a:p>
            <a:pPr lvl="2"/>
            <a:r>
              <a:rPr lang="en-US" dirty="0"/>
              <a:t>Submissions will then begin in earnest and won’t be deleted</a:t>
            </a:r>
          </a:p>
          <a:p>
            <a:pPr lvl="1"/>
            <a:r>
              <a:rPr lang="en-US" dirty="0"/>
              <a:t>All current NSRS components moved to the Beta website</a:t>
            </a:r>
          </a:p>
          <a:p>
            <a:pPr lvl="2"/>
            <a:r>
              <a:rPr lang="en-US" dirty="0"/>
              <a:t>No further submissions to the NGS IDB will be allowed at this point</a:t>
            </a:r>
          </a:p>
          <a:p>
            <a:pPr lvl="1"/>
            <a:endParaRPr lang="en-US" dirty="0"/>
          </a:p>
        </p:txBody>
      </p:sp>
      <p:sp>
        <p:nvSpPr>
          <p:cNvPr id="4" name="Date Placeholder 3">
            <a:extLst>
              <a:ext uri="{FF2B5EF4-FFF2-40B4-BE49-F238E27FC236}">
                <a16:creationId xmlns:a16="http://schemas.microsoft.com/office/drawing/2014/main" id="{FC4F8CE1-E57A-4628-835B-4E35C8346AE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ECBAF271-B607-48A1-B881-BCA24435262D}"/>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A11011BF-56FC-4682-866A-05D3C6A9A9E3}"/>
              </a:ext>
            </a:extLst>
          </p:cNvPr>
          <p:cNvSpPr>
            <a:spLocks noGrp="1"/>
          </p:cNvSpPr>
          <p:nvPr>
            <p:ph type="sldNum" sz="quarter" idx="12"/>
          </p:nvPr>
        </p:nvSpPr>
        <p:spPr/>
        <p:txBody>
          <a:bodyPr/>
          <a:lstStyle/>
          <a:p>
            <a:pPr>
              <a:defRPr/>
            </a:pPr>
            <a:fld id="{EB6791C4-DF4E-4C17-A41C-B2BEB15390BD}" type="slidenum">
              <a:rPr lang="en-US" smtClean="0"/>
              <a:pPr>
                <a:defRPr/>
              </a:pPr>
              <a:t>46</a:t>
            </a:fld>
            <a:endParaRPr lang="en-US"/>
          </a:p>
        </p:txBody>
      </p:sp>
    </p:spTree>
    <p:extLst>
      <p:ext uri="{BB962C8B-B14F-4D97-AF65-F5344CB8AC3E}">
        <p14:creationId xmlns:p14="http://schemas.microsoft.com/office/powerpoint/2010/main" val="38378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After testing and the FGCS vote</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47</a:t>
            </a:fld>
            <a:endParaRPr lang="en-US"/>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72887" y="3048000"/>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53138" y="3117414"/>
            <a:ext cx="2172390" cy="369332"/>
          </a:xfrm>
          <a:prstGeom prst="rect">
            <a:avLst/>
          </a:prstGeom>
          <a:noFill/>
        </p:spPr>
        <p:txBody>
          <a:bodyPr wrap="none" rtlCol="0">
            <a:spAutoFit/>
          </a:bodyPr>
          <a:lstStyle/>
          <a:p>
            <a:r>
              <a:rPr lang="en-US" b="1" dirty="0"/>
              <a:t>beta</a:t>
            </a:r>
            <a:r>
              <a:rPr lang="en-US" dirty="0"/>
              <a:t>.ngs.noaa.gov:</a:t>
            </a: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236510" cy="369332"/>
          </a:xfrm>
          <a:prstGeom prst="rect">
            <a:avLst/>
          </a:prstGeom>
          <a:noFill/>
        </p:spPr>
        <p:txBody>
          <a:bodyPr wrap="none" rtlCol="0">
            <a:spAutoFit/>
          </a:bodyPr>
          <a:lstStyle/>
          <a:p>
            <a:r>
              <a:rPr lang="en-US" b="1" dirty="0"/>
              <a:t>www</a:t>
            </a:r>
            <a:r>
              <a:rPr lang="en-US" dirty="0"/>
              <a:t>.ngs.noaa.gov:</a:t>
            </a:r>
          </a:p>
        </p:txBody>
      </p:sp>
      <p:sp>
        <p:nvSpPr>
          <p:cNvPr id="28" name="TextBox 27">
            <a:extLst>
              <a:ext uri="{FF2B5EF4-FFF2-40B4-BE49-F238E27FC236}">
                <a16:creationId xmlns:a16="http://schemas.microsoft.com/office/drawing/2014/main" id="{66A0DEFE-32C7-4104-9998-1FF92305FF8B}"/>
              </a:ext>
            </a:extLst>
          </p:cNvPr>
          <p:cNvSpPr txBox="1"/>
          <p:nvPr/>
        </p:nvSpPr>
        <p:spPr>
          <a:xfrm>
            <a:off x="609600" y="2351302"/>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grpSp>
        <p:nvGrpSpPr>
          <p:cNvPr id="17" name="Group 16">
            <a:extLst>
              <a:ext uri="{FF2B5EF4-FFF2-40B4-BE49-F238E27FC236}">
                <a16:creationId xmlns:a16="http://schemas.microsoft.com/office/drawing/2014/main" id="{23E1BEE5-09E0-4E7D-A484-9948CA478BAF}"/>
              </a:ext>
            </a:extLst>
          </p:cNvPr>
          <p:cNvGrpSpPr/>
          <p:nvPr/>
        </p:nvGrpSpPr>
        <p:grpSpPr>
          <a:xfrm>
            <a:off x="1113955" y="3371493"/>
            <a:ext cx="10581231" cy="2671410"/>
            <a:chOff x="1113955" y="3371493"/>
            <a:chExt cx="10581231" cy="2671410"/>
          </a:xfrm>
        </p:grpSpPr>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grpSp>
      <p:grpSp>
        <p:nvGrpSpPr>
          <p:cNvPr id="3" name="Group 2">
            <a:extLst>
              <a:ext uri="{FF2B5EF4-FFF2-40B4-BE49-F238E27FC236}">
                <a16:creationId xmlns:a16="http://schemas.microsoft.com/office/drawing/2014/main" id="{B131A578-3381-4C35-97BB-361CD608FD7F}"/>
              </a:ext>
            </a:extLst>
          </p:cNvPr>
          <p:cNvGrpSpPr/>
          <p:nvPr/>
        </p:nvGrpSpPr>
        <p:grpSpPr>
          <a:xfrm>
            <a:off x="609600" y="1444489"/>
            <a:ext cx="9527417" cy="1314539"/>
            <a:chOff x="609600" y="1444489"/>
            <a:chExt cx="9527417" cy="1314539"/>
          </a:xfrm>
        </p:grpSpPr>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grpSp>
      <p:sp>
        <p:nvSpPr>
          <p:cNvPr id="22" name="Rectangle 21">
            <a:extLst>
              <a:ext uri="{FF2B5EF4-FFF2-40B4-BE49-F238E27FC236}">
                <a16:creationId xmlns:a16="http://schemas.microsoft.com/office/drawing/2014/main" id="{25B6401B-6746-4548-8B00-40014FB70787}"/>
              </a:ext>
            </a:extLst>
          </p:cNvPr>
          <p:cNvSpPr/>
          <p:nvPr/>
        </p:nvSpPr>
        <p:spPr>
          <a:xfrm>
            <a:off x="7017026" y="5351196"/>
            <a:ext cx="4678160" cy="8945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B934A4A-5143-4149-B0F6-4857F6761722}"/>
              </a:ext>
            </a:extLst>
          </p:cNvPr>
          <p:cNvSpPr txBox="1"/>
          <p:nvPr/>
        </p:nvSpPr>
        <p:spPr>
          <a:xfrm>
            <a:off x="6635096" y="6200601"/>
            <a:ext cx="5378395" cy="369332"/>
          </a:xfrm>
          <a:prstGeom prst="rect">
            <a:avLst/>
          </a:prstGeom>
          <a:noFill/>
        </p:spPr>
        <p:txBody>
          <a:bodyPr wrap="none" rtlCol="0">
            <a:spAutoFit/>
          </a:bodyPr>
          <a:lstStyle/>
          <a:p>
            <a:r>
              <a:rPr lang="en-US" dirty="0">
                <a:solidFill>
                  <a:srgbClr val="FF0000"/>
                </a:solidFill>
              </a:rPr>
              <a:t>All submissions provided during testing get deleted</a:t>
            </a:r>
          </a:p>
        </p:txBody>
      </p:sp>
      <p:sp>
        <p:nvSpPr>
          <p:cNvPr id="35" name="Arc 34">
            <a:extLst>
              <a:ext uri="{FF2B5EF4-FFF2-40B4-BE49-F238E27FC236}">
                <a16:creationId xmlns:a16="http://schemas.microsoft.com/office/drawing/2014/main" id="{C5A37D88-BDDA-42C3-B746-3DFC79776BF0}"/>
              </a:ext>
            </a:extLst>
          </p:cNvPr>
          <p:cNvSpPr/>
          <p:nvPr/>
        </p:nvSpPr>
        <p:spPr>
          <a:xfrm rot="2661894">
            <a:off x="3021846" y="1115701"/>
            <a:ext cx="4728887" cy="4728887"/>
          </a:xfrm>
          <a:prstGeom prst="arc">
            <a:avLst/>
          </a:prstGeom>
          <a:ln w="203200">
            <a:solidFill>
              <a:srgbClr val="FF0000"/>
            </a:solidFill>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52FC97FF-AD77-4713-8BAC-C3D6D70AC088}"/>
              </a:ext>
            </a:extLst>
          </p:cNvPr>
          <p:cNvSpPr/>
          <p:nvPr/>
        </p:nvSpPr>
        <p:spPr>
          <a:xfrm rot="13694510">
            <a:off x="2214315" y="1102744"/>
            <a:ext cx="4728887" cy="4728887"/>
          </a:xfrm>
          <a:prstGeom prst="arc">
            <a:avLst/>
          </a:prstGeom>
          <a:ln w="203200">
            <a:solidFill>
              <a:srgbClr val="FF0000"/>
            </a:solidFill>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97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3" grpId="0"/>
      <p:bldP spid="35" grpId="0" animBg="1"/>
      <p:bldP spid="5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395-AF6A-407B-9165-438E13E23103}"/>
              </a:ext>
            </a:extLst>
          </p:cNvPr>
          <p:cNvSpPr>
            <a:spLocks noGrp="1"/>
          </p:cNvSpPr>
          <p:nvPr>
            <p:ph type="title"/>
          </p:nvPr>
        </p:nvSpPr>
        <p:spPr/>
        <p:txBody>
          <a:bodyPr/>
          <a:lstStyle/>
          <a:p>
            <a:r>
              <a:rPr lang="en-US" dirty="0"/>
              <a:t>After testing and the FGCS vote</a:t>
            </a:r>
          </a:p>
        </p:txBody>
      </p:sp>
      <p:sp>
        <p:nvSpPr>
          <p:cNvPr id="4" name="Date Placeholder 3">
            <a:extLst>
              <a:ext uri="{FF2B5EF4-FFF2-40B4-BE49-F238E27FC236}">
                <a16:creationId xmlns:a16="http://schemas.microsoft.com/office/drawing/2014/main" id="{71152651-6E65-42C0-A1E2-3C983BB9B68E}"/>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DFB931C6-A546-4059-89CA-87AEF6B151D3}"/>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0C04352E-5224-4CF2-8740-39F826F8CC33}"/>
              </a:ext>
            </a:extLst>
          </p:cNvPr>
          <p:cNvSpPr>
            <a:spLocks noGrp="1"/>
          </p:cNvSpPr>
          <p:nvPr>
            <p:ph type="sldNum" sz="quarter" idx="12"/>
          </p:nvPr>
        </p:nvSpPr>
        <p:spPr/>
        <p:txBody>
          <a:bodyPr/>
          <a:lstStyle/>
          <a:p>
            <a:pPr>
              <a:defRPr/>
            </a:pPr>
            <a:fld id="{EB6791C4-DF4E-4C17-A41C-B2BEB15390BD}" type="slidenum">
              <a:rPr lang="en-US" smtClean="0"/>
              <a:pPr>
                <a:defRPr/>
              </a:pPr>
              <a:t>48</a:t>
            </a:fld>
            <a:endParaRPr lang="en-US"/>
          </a:p>
        </p:txBody>
      </p:sp>
      <p:cxnSp>
        <p:nvCxnSpPr>
          <p:cNvPr id="23" name="Straight Connector 22">
            <a:extLst>
              <a:ext uri="{FF2B5EF4-FFF2-40B4-BE49-F238E27FC236}">
                <a16:creationId xmlns:a16="http://schemas.microsoft.com/office/drawing/2014/main" id="{293B322F-755D-4739-8F21-9048EFDCB09E}"/>
              </a:ext>
            </a:extLst>
          </p:cNvPr>
          <p:cNvCxnSpPr/>
          <p:nvPr/>
        </p:nvCxnSpPr>
        <p:spPr>
          <a:xfrm>
            <a:off x="86824" y="4474501"/>
            <a:ext cx="11748052"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2472452-1623-4C6E-981A-1BC71A3523D5}"/>
              </a:ext>
            </a:extLst>
          </p:cNvPr>
          <p:cNvSpPr txBox="1"/>
          <p:nvPr/>
        </p:nvSpPr>
        <p:spPr>
          <a:xfrm>
            <a:off x="67075" y="4543915"/>
            <a:ext cx="2172390" cy="369332"/>
          </a:xfrm>
          <a:prstGeom prst="rect">
            <a:avLst/>
          </a:prstGeom>
          <a:noFill/>
        </p:spPr>
        <p:txBody>
          <a:bodyPr wrap="none" rtlCol="0">
            <a:spAutoFit/>
          </a:bodyPr>
          <a:lstStyle/>
          <a:p>
            <a:r>
              <a:rPr lang="en-US" b="1" dirty="0"/>
              <a:t>beta</a:t>
            </a:r>
            <a:r>
              <a:rPr lang="en-US" dirty="0"/>
              <a:t>.ngs.noaa.gov:</a:t>
            </a:r>
          </a:p>
        </p:txBody>
      </p:sp>
      <p:sp>
        <p:nvSpPr>
          <p:cNvPr id="25" name="TextBox 24">
            <a:extLst>
              <a:ext uri="{FF2B5EF4-FFF2-40B4-BE49-F238E27FC236}">
                <a16:creationId xmlns:a16="http://schemas.microsoft.com/office/drawing/2014/main" id="{A908C21F-E982-42A4-A6B4-4DE987EE16CD}"/>
              </a:ext>
            </a:extLst>
          </p:cNvPr>
          <p:cNvSpPr txBox="1"/>
          <p:nvPr/>
        </p:nvSpPr>
        <p:spPr>
          <a:xfrm>
            <a:off x="53138" y="1083013"/>
            <a:ext cx="2236510" cy="369332"/>
          </a:xfrm>
          <a:prstGeom prst="rect">
            <a:avLst/>
          </a:prstGeom>
          <a:noFill/>
        </p:spPr>
        <p:txBody>
          <a:bodyPr wrap="none" rtlCol="0">
            <a:spAutoFit/>
          </a:bodyPr>
          <a:lstStyle/>
          <a:p>
            <a:r>
              <a:rPr lang="en-US" b="1" dirty="0"/>
              <a:t>www</a:t>
            </a:r>
            <a:r>
              <a:rPr lang="en-US" dirty="0"/>
              <a:t>.ngs.noaa.gov:</a:t>
            </a:r>
          </a:p>
        </p:txBody>
      </p:sp>
      <p:sp>
        <p:nvSpPr>
          <p:cNvPr id="28" name="TextBox 27">
            <a:extLst>
              <a:ext uri="{FF2B5EF4-FFF2-40B4-BE49-F238E27FC236}">
                <a16:creationId xmlns:a16="http://schemas.microsoft.com/office/drawing/2014/main" id="{66A0DEFE-32C7-4104-9998-1FF92305FF8B}"/>
              </a:ext>
            </a:extLst>
          </p:cNvPr>
          <p:cNvSpPr txBox="1"/>
          <p:nvPr/>
        </p:nvSpPr>
        <p:spPr>
          <a:xfrm>
            <a:off x="447677" y="5792757"/>
            <a:ext cx="4016549"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a:t>
            </a:r>
            <a:r>
              <a:rPr lang="en-US" sz="1200" b="1" dirty="0" err="1"/>
              <a:t>Bluebooking</a:t>
            </a:r>
            <a:r>
              <a:rPr lang="en-US" sz="1200" b="1" dirty="0"/>
              <a:t>, HTDP, ADJUST, NGS IDB, Datasheets)</a:t>
            </a:r>
          </a:p>
        </p:txBody>
      </p:sp>
      <p:grpSp>
        <p:nvGrpSpPr>
          <p:cNvPr id="17" name="Group 16">
            <a:extLst>
              <a:ext uri="{FF2B5EF4-FFF2-40B4-BE49-F238E27FC236}">
                <a16:creationId xmlns:a16="http://schemas.microsoft.com/office/drawing/2014/main" id="{23E1BEE5-09E0-4E7D-A484-9948CA478BAF}"/>
              </a:ext>
            </a:extLst>
          </p:cNvPr>
          <p:cNvGrpSpPr/>
          <p:nvPr/>
        </p:nvGrpSpPr>
        <p:grpSpPr>
          <a:xfrm>
            <a:off x="609600" y="1417602"/>
            <a:ext cx="10581231" cy="2671410"/>
            <a:chOff x="1113955" y="3371493"/>
            <a:chExt cx="10581231" cy="2671410"/>
          </a:xfrm>
        </p:grpSpPr>
        <p:sp>
          <p:nvSpPr>
            <p:cNvPr id="7" name="TextBox 6">
              <a:extLst>
                <a:ext uri="{FF2B5EF4-FFF2-40B4-BE49-F238E27FC236}">
                  <a16:creationId xmlns:a16="http://schemas.microsoft.com/office/drawing/2014/main" id="{DB40303B-8014-499E-9A6B-2907335A38DA}"/>
                </a:ext>
              </a:extLst>
            </p:cNvPr>
            <p:cNvSpPr txBox="1"/>
            <p:nvPr/>
          </p:nvSpPr>
          <p:spPr>
            <a:xfrm>
              <a:off x="1130622" y="3500659"/>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8" name="TextBox 7">
              <a:extLst>
                <a:ext uri="{FF2B5EF4-FFF2-40B4-BE49-F238E27FC236}">
                  <a16:creationId xmlns:a16="http://schemas.microsoft.com/office/drawing/2014/main" id="{3B7931D8-D6C7-43AC-8D44-B5C805C6B5CA}"/>
                </a:ext>
              </a:extLst>
            </p:cNvPr>
            <p:cNvSpPr txBox="1"/>
            <p:nvPr/>
          </p:nvSpPr>
          <p:spPr>
            <a:xfrm>
              <a:off x="3390059" y="3371493"/>
              <a:ext cx="1159292" cy="369332"/>
            </a:xfrm>
            <a:prstGeom prst="rect">
              <a:avLst/>
            </a:prstGeom>
            <a:solidFill>
              <a:schemeClr val="bg1"/>
            </a:solidFill>
            <a:ln>
              <a:solidFill>
                <a:schemeClr val="tx1"/>
              </a:solidFill>
            </a:ln>
          </p:spPr>
          <p:txBody>
            <a:bodyPr wrap="none" rtlCol="0">
              <a:spAutoFit/>
            </a:bodyPr>
            <a:lstStyle/>
            <a:p>
              <a:r>
                <a:rPr lang="en-US" dirty="0"/>
                <a:t>EPP2022</a:t>
              </a:r>
            </a:p>
          </p:txBody>
        </p:sp>
        <p:sp>
          <p:nvSpPr>
            <p:cNvPr id="9" name="TextBox 8">
              <a:extLst>
                <a:ext uri="{FF2B5EF4-FFF2-40B4-BE49-F238E27FC236}">
                  <a16:creationId xmlns:a16="http://schemas.microsoft.com/office/drawing/2014/main" id="{C8624F48-BC8A-4C4D-9DD8-2240C5B42C27}"/>
                </a:ext>
              </a:extLst>
            </p:cNvPr>
            <p:cNvSpPr txBox="1"/>
            <p:nvPr/>
          </p:nvSpPr>
          <p:spPr>
            <a:xfrm>
              <a:off x="3407290" y="3840368"/>
              <a:ext cx="1261884" cy="369332"/>
            </a:xfrm>
            <a:prstGeom prst="rect">
              <a:avLst/>
            </a:prstGeom>
            <a:solidFill>
              <a:schemeClr val="bg1"/>
            </a:solidFill>
            <a:ln>
              <a:solidFill>
                <a:schemeClr val="tx1"/>
              </a:solidFill>
            </a:ln>
          </p:spPr>
          <p:txBody>
            <a:bodyPr wrap="none" rtlCol="0">
              <a:spAutoFit/>
            </a:bodyPr>
            <a:lstStyle/>
            <a:p>
              <a:r>
                <a:rPr lang="en-US" dirty="0"/>
                <a:t>IFDM2022</a:t>
              </a:r>
            </a:p>
          </p:txBody>
        </p:sp>
        <p:sp>
          <p:nvSpPr>
            <p:cNvPr id="10" name="TextBox 9">
              <a:extLst>
                <a:ext uri="{FF2B5EF4-FFF2-40B4-BE49-F238E27FC236}">
                  <a16:creationId xmlns:a16="http://schemas.microsoft.com/office/drawing/2014/main" id="{611B4236-8C9E-4D0D-A29D-E83C264D358A}"/>
                </a:ext>
              </a:extLst>
            </p:cNvPr>
            <p:cNvSpPr txBox="1"/>
            <p:nvPr/>
          </p:nvSpPr>
          <p:spPr>
            <a:xfrm>
              <a:off x="1130622" y="3939404"/>
              <a:ext cx="1326004" cy="369332"/>
            </a:xfrm>
            <a:prstGeom prst="rect">
              <a:avLst/>
            </a:prstGeom>
            <a:solidFill>
              <a:schemeClr val="bg1"/>
            </a:solidFill>
            <a:ln>
              <a:solidFill>
                <a:schemeClr val="tx1"/>
              </a:solidFill>
            </a:ln>
          </p:spPr>
          <p:txBody>
            <a:bodyPr wrap="none" rtlCol="0">
              <a:spAutoFit/>
            </a:bodyPr>
            <a:lstStyle/>
            <a:p>
              <a:r>
                <a:rPr lang="en-US" dirty="0"/>
                <a:t>SPCS2022</a:t>
              </a:r>
            </a:p>
          </p:txBody>
        </p:sp>
        <p:sp>
          <p:nvSpPr>
            <p:cNvPr id="11" name="TextBox 10">
              <a:extLst>
                <a:ext uri="{FF2B5EF4-FFF2-40B4-BE49-F238E27FC236}">
                  <a16:creationId xmlns:a16="http://schemas.microsoft.com/office/drawing/2014/main" id="{31641612-2B68-427F-BD7C-70236411C8B9}"/>
                </a:ext>
              </a:extLst>
            </p:cNvPr>
            <p:cNvSpPr txBox="1"/>
            <p:nvPr/>
          </p:nvSpPr>
          <p:spPr>
            <a:xfrm>
              <a:off x="1130622" y="4362154"/>
              <a:ext cx="1069524" cy="369332"/>
            </a:xfrm>
            <a:prstGeom prst="rect">
              <a:avLst/>
            </a:prstGeom>
            <a:solidFill>
              <a:schemeClr val="bg1"/>
            </a:solidFill>
            <a:ln>
              <a:solidFill>
                <a:schemeClr val="tx1"/>
              </a:solidFill>
            </a:ln>
          </p:spPr>
          <p:txBody>
            <a:bodyPr wrap="none" rtlCol="0">
              <a:spAutoFit/>
            </a:bodyPr>
            <a:lstStyle/>
            <a:p>
              <a:r>
                <a:rPr lang="en-US" dirty="0"/>
                <a:t>GM2022</a:t>
              </a:r>
            </a:p>
          </p:txBody>
        </p:sp>
        <p:sp>
          <p:nvSpPr>
            <p:cNvPr id="12" name="TextBox 11">
              <a:extLst>
                <a:ext uri="{FF2B5EF4-FFF2-40B4-BE49-F238E27FC236}">
                  <a16:creationId xmlns:a16="http://schemas.microsoft.com/office/drawing/2014/main" id="{925B26F8-5A22-4F32-8E5F-0AE0AC1DFB04}"/>
                </a:ext>
              </a:extLst>
            </p:cNvPr>
            <p:cNvSpPr txBox="1"/>
            <p:nvPr/>
          </p:nvSpPr>
          <p:spPr>
            <a:xfrm>
              <a:off x="2970347" y="4569428"/>
              <a:ext cx="1441420" cy="369332"/>
            </a:xfrm>
            <a:prstGeom prst="rect">
              <a:avLst/>
            </a:prstGeom>
            <a:solidFill>
              <a:schemeClr val="bg1"/>
            </a:solidFill>
            <a:ln>
              <a:solidFill>
                <a:schemeClr val="tx1"/>
              </a:solidFill>
            </a:ln>
          </p:spPr>
          <p:txBody>
            <a:bodyPr wrap="none" rtlCol="0">
              <a:spAutoFit/>
            </a:bodyPr>
            <a:lstStyle/>
            <a:p>
              <a:r>
                <a:rPr lang="en-US" dirty="0"/>
                <a:t>GEOID2022</a:t>
              </a:r>
            </a:p>
          </p:txBody>
        </p:sp>
        <p:sp>
          <p:nvSpPr>
            <p:cNvPr id="13" name="TextBox 12">
              <a:extLst>
                <a:ext uri="{FF2B5EF4-FFF2-40B4-BE49-F238E27FC236}">
                  <a16:creationId xmlns:a16="http://schemas.microsoft.com/office/drawing/2014/main" id="{FA540E8A-A34F-4182-ADCE-66EC0C575D75}"/>
                </a:ext>
              </a:extLst>
            </p:cNvPr>
            <p:cNvSpPr txBox="1"/>
            <p:nvPr/>
          </p:nvSpPr>
          <p:spPr>
            <a:xfrm>
              <a:off x="2972556" y="5116375"/>
              <a:ext cx="1608133" cy="369332"/>
            </a:xfrm>
            <a:prstGeom prst="rect">
              <a:avLst/>
            </a:prstGeom>
            <a:solidFill>
              <a:schemeClr val="bg1"/>
            </a:solidFill>
            <a:ln>
              <a:solidFill>
                <a:schemeClr val="tx1"/>
              </a:solidFill>
            </a:ln>
          </p:spPr>
          <p:txBody>
            <a:bodyPr wrap="none" rtlCol="0">
              <a:spAutoFit/>
            </a:bodyPr>
            <a:lstStyle/>
            <a:p>
              <a:r>
                <a:rPr lang="en-US" dirty="0"/>
                <a:t>DEFLEC2022</a:t>
              </a:r>
            </a:p>
          </p:txBody>
        </p:sp>
        <p:sp>
          <p:nvSpPr>
            <p:cNvPr id="14" name="TextBox 13">
              <a:extLst>
                <a:ext uri="{FF2B5EF4-FFF2-40B4-BE49-F238E27FC236}">
                  <a16:creationId xmlns:a16="http://schemas.microsoft.com/office/drawing/2014/main" id="{7E3A9DA6-3B00-4A73-B1CC-EB113E24A955}"/>
                </a:ext>
              </a:extLst>
            </p:cNvPr>
            <p:cNvSpPr txBox="1"/>
            <p:nvPr/>
          </p:nvSpPr>
          <p:spPr>
            <a:xfrm>
              <a:off x="1130622" y="4790545"/>
              <a:ext cx="1334533" cy="369332"/>
            </a:xfrm>
            <a:prstGeom prst="rect">
              <a:avLst/>
            </a:prstGeom>
            <a:solidFill>
              <a:schemeClr val="bg1"/>
            </a:solidFill>
            <a:ln>
              <a:solidFill>
                <a:schemeClr val="tx1"/>
              </a:solidFill>
            </a:ln>
          </p:spPr>
          <p:txBody>
            <a:bodyPr wrap="none" rtlCol="0">
              <a:spAutoFit/>
            </a:bodyPr>
            <a:lstStyle/>
            <a:p>
              <a:r>
                <a:rPr lang="en-US" dirty="0"/>
                <a:t>GRAV2022</a:t>
              </a:r>
            </a:p>
          </p:txBody>
        </p:sp>
        <p:sp>
          <p:nvSpPr>
            <p:cNvPr id="15" name="TextBox 14">
              <a:extLst>
                <a:ext uri="{FF2B5EF4-FFF2-40B4-BE49-F238E27FC236}">
                  <a16:creationId xmlns:a16="http://schemas.microsoft.com/office/drawing/2014/main" id="{50F0BCC4-EF62-4D93-BAC6-14732047E674}"/>
                </a:ext>
              </a:extLst>
            </p:cNvPr>
            <p:cNvSpPr txBox="1"/>
            <p:nvPr/>
          </p:nvSpPr>
          <p:spPr>
            <a:xfrm>
              <a:off x="1123559" y="5213295"/>
              <a:ext cx="1210588" cy="369332"/>
            </a:xfrm>
            <a:prstGeom prst="rect">
              <a:avLst/>
            </a:prstGeom>
            <a:solidFill>
              <a:schemeClr val="bg1"/>
            </a:solidFill>
            <a:ln>
              <a:solidFill>
                <a:schemeClr val="tx1"/>
              </a:solidFill>
            </a:ln>
          </p:spPr>
          <p:txBody>
            <a:bodyPr wrap="none" rtlCol="0">
              <a:spAutoFit/>
            </a:bodyPr>
            <a:lstStyle/>
            <a:p>
              <a:r>
                <a:rPr lang="en-US" dirty="0"/>
                <a:t>DEM2022</a:t>
              </a:r>
            </a:p>
          </p:txBody>
        </p:sp>
        <p:sp>
          <p:nvSpPr>
            <p:cNvPr id="16" name="TextBox 15">
              <a:extLst>
                <a:ext uri="{FF2B5EF4-FFF2-40B4-BE49-F238E27FC236}">
                  <a16:creationId xmlns:a16="http://schemas.microsoft.com/office/drawing/2014/main" id="{2F9F44B6-C05E-4FA4-BCD7-24C97443FAA0}"/>
                </a:ext>
              </a:extLst>
            </p:cNvPr>
            <p:cNvSpPr txBox="1"/>
            <p:nvPr/>
          </p:nvSpPr>
          <p:spPr>
            <a:xfrm>
              <a:off x="1113955" y="5663322"/>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18" name="TextBox 17">
              <a:extLst>
                <a:ext uri="{FF2B5EF4-FFF2-40B4-BE49-F238E27FC236}">
                  <a16:creationId xmlns:a16="http://schemas.microsoft.com/office/drawing/2014/main" id="{77E58AEF-8D03-4C32-AF3B-04060AA8FCB3}"/>
                </a:ext>
              </a:extLst>
            </p:cNvPr>
            <p:cNvSpPr txBox="1"/>
            <p:nvPr/>
          </p:nvSpPr>
          <p:spPr>
            <a:xfrm>
              <a:off x="7488282" y="3407617"/>
              <a:ext cx="2398926" cy="646331"/>
            </a:xfrm>
            <a:prstGeom prst="rect">
              <a:avLst/>
            </a:prstGeom>
            <a:solidFill>
              <a:schemeClr val="bg1"/>
            </a:solidFill>
            <a:ln>
              <a:solidFill>
                <a:schemeClr val="tx1"/>
              </a:solidFill>
            </a:ln>
          </p:spPr>
          <p:txBody>
            <a:bodyPr wrap="none" rtlCol="0">
              <a:spAutoFit/>
            </a:bodyPr>
            <a:lstStyle/>
            <a:p>
              <a:r>
                <a:rPr lang="en-US" dirty="0"/>
                <a:t>Geometric RECs </a:t>
              </a:r>
            </a:p>
            <a:p>
              <a:r>
                <a:rPr lang="en-US" dirty="0"/>
                <a:t>in N/P/C/MATRF2022</a:t>
              </a:r>
            </a:p>
          </p:txBody>
        </p:sp>
        <p:sp>
          <p:nvSpPr>
            <p:cNvPr id="19" name="TextBox 18">
              <a:extLst>
                <a:ext uri="{FF2B5EF4-FFF2-40B4-BE49-F238E27FC236}">
                  <a16:creationId xmlns:a16="http://schemas.microsoft.com/office/drawing/2014/main" id="{C29B985A-C430-4213-BBB2-C8802DC5467C}"/>
                </a:ext>
              </a:extLst>
            </p:cNvPr>
            <p:cNvSpPr txBox="1"/>
            <p:nvPr/>
          </p:nvSpPr>
          <p:spPr>
            <a:xfrm>
              <a:off x="7488282" y="4347655"/>
              <a:ext cx="2398926" cy="646331"/>
            </a:xfrm>
            <a:prstGeom prst="rect">
              <a:avLst/>
            </a:prstGeom>
            <a:solidFill>
              <a:schemeClr val="bg1"/>
            </a:solidFill>
            <a:ln>
              <a:solidFill>
                <a:schemeClr val="tx1"/>
              </a:solidFill>
            </a:ln>
          </p:spPr>
          <p:txBody>
            <a:bodyPr wrap="none" rtlCol="0">
              <a:spAutoFit/>
            </a:bodyPr>
            <a:lstStyle/>
            <a:p>
              <a:r>
                <a:rPr lang="en-US" dirty="0"/>
                <a:t>Orthometric RECs </a:t>
              </a:r>
            </a:p>
            <a:p>
              <a:r>
                <a:rPr lang="en-US" dirty="0"/>
                <a:t>in N/P/C/MATRF2022</a:t>
              </a:r>
            </a:p>
          </p:txBody>
        </p:sp>
        <p:sp>
          <p:nvSpPr>
            <p:cNvPr id="20" name="TextBox 19">
              <a:extLst>
                <a:ext uri="{FF2B5EF4-FFF2-40B4-BE49-F238E27FC236}">
                  <a16:creationId xmlns:a16="http://schemas.microsoft.com/office/drawing/2014/main" id="{BBF2C669-B751-43FA-B30E-E6ACD6F8A780}"/>
                </a:ext>
              </a:extLst>
            </p:cNvPr>
            <p:cNvSpPr txBox="1"/>
            <p:nvPr/>
          </p:nvSpPr>
          <p:spPr>
            <a:xfrm>
              <a:off x="10127610" y="3546213"/>
              <a:ext cx="1505540" cy="369332"/>
            </a:xfrm>
            <a:prstGeom prst="rect">
              <a:avLst/>
            </a:prstGeom>
            <a:solidFill>
              <a:schemeClr val="bg1"/>
            </a:solidFill>
            <a:ln>
              <a:solidFill>
                <a:schemeClr val="tx1"/>
              </a:solidFill>
            </a:ln>
          </p:spPr>
          <p:txBody>
            <a:bodyPr wrap="none" rtlCol="0">
              <a:spAutoFit/>
            </a:bodyPr>
            <a:lstStyle/>
            <a:p>
              <a:r>
                <a:rPr lang="en-US" dirty="0"/>
                <a:t>NADCON 6?</a:t>
              </a:r>
            </a:p>
          </p:txBody>
        </p:sp>
        <p:sp>
          <p:nvSpPr>
            <p:cNvPr id="21" name="TextBox 20">
              <a:extLst>
                <a:ext uri="{FF2B5EF4-FFF2-40B4-BE49-F238E27FC236}">
                  <a16:creationId xmlns:a16="http://schemas.microsoft.com/office/drawing/2014/main" id="{DDD7B3D8-77F5-4B76-A8E9-F65AEF4D2913}"/>
                </a:ext>
              </a:extLst>
            </p:cNvPr>
            <p:cNvSpPr txBox="1"/>
            <p:nvPr/>
          </p:nvSpPr>
          <p:spPr>
            <a:xfrm>
              <a:off x="10065573" y="4458990"/>
              <a:ext cx="1629613" cy="369332"/>
            </a:xfrm>
            <a:prstGeom prst="rect">
              <a:avLst/>
            </a:prstGeom>
            <a:solidFill>
              <a:schemeClr val="bg1"/>
            </a:solidFill>
            <a:ln>
              <a:solidFill>
                <a:schemeClr val="tx1"/>
              </a:solidFill>
            </a:ln>
          </p:spPr>
          <p:txBody>
            <a:bodyPr wrap="none" rtlCol="0">
              <a:spAutoFit/>
            </a:bodyPr>
            <a:lstStyle/>
            <a:p>
              <a:r>
                <a:rPr lang="en-US" dirty="0"/>
                <a:t>VERTCON 4?</a:t>
              </a:r>
            </a:p>
          </p:txBody>
        </p:sp>
        <p:sp>
          <p:nvSpPr>
            <p:cNvPr id="29" name="TextBox 28">
              <a:extLst>
                <a:ext uri="{FF2B5EF4-FFF2-40B4-BE49-F238E27FC236}">
                  <a16:creationId xmlns:a16="http://schemas.microsoft.com/office/drawing/2014/main" id="{0826ACD3-1DCC-4FE6-9D8E-C3177C6540E3}"/>
                </a:ext>
              </a:extLst>
            </p:cNvPr>
            <p:cNvSpPr txBox="1"/>
            <p:nvPr/>
          </p:nvSpPr>
          <p:spPr>
            <a:xfrm>
              <a:off x="7156363" y="5488905"/>
              <a:ext cx="4192751" cy="553998"/>
            </a:xfrm>
            <a:prstGeom prst="rect">
              <a:avLst/>
            </a:prstGeom>
            <a:solidFill>
              <a:schemeClr val="bg1"/>
            </a:solidFill>
            <a:ln>
              <a:solidFill>
                <a:schemeClr val="tx1"/>
              </a:solidFill>
            </a:ln>
          </p:spPr>
          <p:txBody>
            <a:bodyPr wrap="none" rtlCol="0">
              <a:spAutoFit/>
            </a:bodyPr>
            <a:lstStyle/>
            <a:p>
              <a:r>
                <a:rPr lang="en-US" dirty="0"/>
                <a:t>OPUS-Projects (GPS) </a:t>
              </a:r>
            </a:p>
            <a:p>
              <a:r>
                <a:rPr lang="en-US" sz="1200" b="1" dirty="0"/>
                <a:t>(GDX, SPROCCET, LASER, NSRS DB, New Datasheets)</a:t>
              </a:r>
            </a:p>
          </p:txBody>
        </p:sp>
        <p:sp>
          <p:nvSpPr>
            <p:cNvPr id="31" name="TextBox 30">
              <a:extLst>
                <a:ext uri="{FF2B5EF4-FFF2-40B4-BE49-F238E27FC236}">
                  <a16:creationId xmlns:a16="http://schemas.microsoft.com/office/drawing/2014/main" id="{93850C7D-7CB6-45A1-8161-29C237FAF719}"/>
                </a:ext>
              </a:extLst>
            </p:cNvPr>
            <p:cNvSpPr txBox="1"/>
            <p:nvPr/>
          </p:nvSpPr>
          <p:spPr>
            <a:xfrm>
              <a:off x="5001093" y="3546117"/>
              <a:ext cx="2155270" cy="369332"/>
            </a:xfrm>
            <a:prstGeom prst="rect">
              <a:avLst/>
            </a:prstGeom>
            <a:solidFill>
              <a:schemeClr val="bg1"/>
            </a:solidFill>
            <a:ln>
              <a:solidFill>
                <a:schemeClr val="tx1"/>
              </a:solidFill>
            </a:ln>
          </p:spPr>
          <p:txBody>
            <a:bodyPr wrap="none" rtlCol="0">
              <a:spAutoFit/>
            </a:bodyPr>
            <a:lstStyle/>
            <a:p>
              <a:r>
                <a:rPr lang="en-US" dirty="0"/>
                <a:t>N/P/C/MATRF2022</a:t>
              </a:r>
            </a:p>
          </p:txBody>
        </p:sp>
        <p:sp>
          <p:nvSpPr>
            <p:cNvPr id="32" name="TextBox 31">
              <a:extLst>
                <a:ext uri="{FF2B5EF4-FFF2-40B4-BE49-F238E27FC236}">
                  <a16:creationId xmlns:a16="http://schemas.microsoft.com/office/drawing/2014/main" id="{01CE7F2E-7B26-403D-B8ED-CF35F8F70E85}"/>
                </a:ext>
              </a:extLst>
            </p:cNvPr>
            <p:cNvSpPr txBox="1"/>
            <p:nvPr/>
          </p:nvSpPr>
          <p:spPr>
            <a:xfrm>
              <a:off x="5001093" y="4752010"/>
              <a:ext cx="1518364" cy="369332"/>
            </a:xfrm>
            <a:prstGeom prst="rect">
              <a:avLst/>
            </a:prstGeom>
            <a:solidFill>
              <a:schemeClr val="bg1"/>
            </a:solidFill>
            <a:ln>
              <a:solidFill>
                <a:schemeClr val="tx1"/>
              </a:solidFill>
            </a:ln>
          </p:spPr>
          <p:txBody>
            <a:bodyPr wrap="none" rtlCol="0">
              <a:spAutoFit/>
            </a:bodyPr>
            <a:lstStyle/>
            <a:p>
              <a:r>
                <a:rPr lang="en-US" dirty="0"/>
                <a:t>NAPGD2022</a:t>
              </a:r>
            </a:p>
          </p:txBody>
        </p:sp>
      </p:grpSp>
      <p:grpSp>
        <p:nvGrpSpPr>
          <p:cNvPr id="3" name="Group 2">
            <a:extLst>
              <a:ext uri="{FF2B5EF4-FFF2-40B4-BE49-F238E27FC236}">
                <a16:creationId xmlns:a16="http://schemas.microsoft.com/office/drawing/2014/main" id="{B131A578-3381-4C35-97BB-361CD608FD7F}"/>
              </a:ext>
            </a:extLst>
          </p:cNvPr>
          <p:cNvGrpSpPr/>
          <p:nvPr/>
        </p:nvGrpSpPr>
        <p:grpSpPr>
          <a:xfrm>
            <a:off x="431267" y="4875120"/>
            <a:ext cx="9527417" cy="1314539"/>
            <a:chOff x="609600" y="1444489"/>
            <a:chExt cx="9527417" cy="1314539"/>
          </a:xfrm>
        </p:grpSpPr>
        <p:sp>
          <p:nvSpPr>
            <p:cNvPr id="26" name="TextBox 25">
              <a:extLst>
                <a:ext uri="{FF2B5EF4-FFF2-40B4-BE49-F238E27FC236}">
                  <a16:creationId xmlns:a16="http://schemas.microsoft.com/office/drawing/2014/main" id="{895A661F-8253-40D1-A806-38B356F9A8B7}"/>
                </a:ext>
              </a:extLst>
            </p:cNvPr>
            <p:cNvSpPr txBox="1"/>
            <p:nvPr/>
          </p:nvSpPr>
          <p:spPr>
            <a:xfrm>
              <a:off x="609600" y="1468005"/>
              <a:ext cx="2095445" cy="369332"/>
            </a:xfrm>
            <a:prstGeom prst="rect">
              <a:avLst/>
            </a:prstGeom>
            <a:solidFill>
              <a:schemeClr val="bg1"/>
            </a:solidFill>
            <a:ln>
              <a:solidFill>
                <a:schemeClr val="tx1"/>
              </a:solidFill>
            </a:ln>
          </p:spPr>
          <p:txBody>
            <a:bodyPr wrap="none" rtlCol="0">
              <a:spAutoFit/>
            </a:bodyPr>
            <a:lstStyle/>
            <a:p>
              <a:r>
                <a:rPr lang="en-US" dirty="0"/>
                <a:t>ITRF2020 on NCN</a:t>
              </a:r>
            </a:p>
          </p:txBody>
        </p:sp>
        <p:sp>
          <p:nvSpPr>
            <p:cNvPr id="27" name="TextBox 26">
              <a:extLst>
                <a:ext uri="{FF2B5EF4-FFF2-40B4-BE49-F238E27FC236}">
                  <a16:creationId xmlns:a16="http://schemas.microsoft.com/office/drawing/2014/main" id="{DC414EF5-5E8B-48F6-8644-61BA6AE9464B}"/>
                </a:ext>
              </a:extLst>
            </p:cNvPr>
            <p:cNvSpPr txBox="1"/>
            <p:nvPr/>
          </p:nvSpPr>
          <p:spPr>
            <a:xfrm>
              <a:off x="609600" y="1895569"/>
              <a:ext cx="1941557" cy="369332"/>
            </a:xfrm>
            <a:prstGeom prst="rect">
              <a:avLst/>
            </a:prstGeom>
            <a:solidFill>
              <a:schemeClr val="bg1"/>
            </a:solidFill>
            <a:ln>
              <a:solidFill>
                <a:schemeClr val="tx1"/>
              </a:solidFill>
            </a:ln>
          </p:spPr>
          <p:txBody>
            <a:bodyPr wrap="none" rtlCol="0">
              <a:spAutoFit/>
            </a:bodyPr>
            <a:lstStyle/>
            <a:p>
              <a:r>
                <a:rPr lang="en-US" dirty="0"/>
                <a:t>OPUS-S (GNSS)</a:t>
              </a:r>
            </a:p>
          </p:txBody>
        </p:sp>
        <p:sp>
          <p:nvSpPr>
            <p:cNvPr id="30" name="TextBox 29">
              <a:extLst>
                <a:ext uri="{FF2B5EF4-FFF2-40B4-BE49-F238E27FC236}">
                  <a16:creationId xmlns:a16="http://schemas.microsoft.com/office/drawing/2014/main" id="{99DBEB7C-B1F9-45B2-8088-72CEF644BC00}"/>
                </a:ext>
              </a:extLst>
            </p:cNvPr>
            <p:cNvSpPr txBox="1"/>
            <p:nvPr/>
          </p:nvSpPr>
          <p:spPr>
            <a:xfrm>
              <a:off x="3223347" y="1461764"/>
              <a:ext cx="1133644" cy="369332"/>
            </a:xfrm>
            <a:prstGeom prst="rect">
              <a:avLst/>
            </a:prstGeom>
            <a:solidFill>
              <a:schemeClr val="bg1"/>
            </a:solidFill>
            <a:ln>
              <a:solidFill>
                <a:schemeClr val="tx1"/>
              </a:solidFill>
            </a:ln>
          </p:spPr>
          <p:txBody>
            <a:bodyPr wrap="none" rtlCol="0">
              <a:spAutoFit/>
            </a:bodyPr>
            <a:lstStyle/>
            <a:p>
              <a:r>
                <a:rPr lang="en-US" dirty="0"/>
                <a:t>SPCS 83</a:t>
              </a:r>
            </a:p>
          </p:txBody>
        </p:sp>
        <p:sp>
          <p:nvSpPr>
            <p:cNvPr id="37" name="TextBox 36">
              <a:extLst>
                <a:ext uri="{FF2B5EF4-FFF2-40B4-BE49-F238E27FC236}">
                  <a16:creationId xmlns:a16="http://schemas.microsoft.com/office/drawing/2014/main" id="{5CC92650-1828-4E11-91A8-A26AA7760F08}"/>
                </a:ext>
              </a:extLst>
            </p:cNvPr>
            <p:cNvSpPr txBox="1"/>
            <p:nvPr/>
          </p:nvSpPr>
          <p:spPr>
            <a:xfrm>
              <a:off x="3223347" y="1930639"/>
              <a:ext cx="992579" cy="369332"/>
            </a:xfrm>
            <a:prstGeom prst="rect">
              <a:avLst/>
            </a:prstGeom>
            <a:solidFill>
              <a:schemeClr val="bg1"/>
            </a:solidFill>
            <a:ln>
              <a:solidFill>
                <a:schemeClr val="tx1"/>
              </a:solidFill>
            </a:ln>
          </p:spPr>
          <p:txBody>
            <a:bodyPr wrap="none" rtlCol="0">
              <a:spAutoFit/>
            </a:bodyPr>
            <a:lstStyle/>
            <a:p>
              <a:r>
                <a:rPr lang="en-US" dirty="0"/>
                <a:t>NAD 83</a:t>
              </a:r>
            </a:p>
          </p:txBody>
        </p:sp>
        <p:sp>
          <p:nvSpPr>
            <p:cNvPr id="38" name="TextBox 37">
              <a:extLst>
                <a:ext uri="{FF2B5EF4-FFF2-40B4-BE49-F238E27FC236}">
                  <a16:creationId xmlns:a16="http://schemas.microsoft.com/office/drawing/2014/main" id="{C0D669AA-AD62-4467-8102-6A97B688E5D0}"/>
                </a:ext>
              </a:extLst>
            </p:cNvPr>
            <p:cNvSpPr txBox="1"/>
            <p:nvPr/>
          </p:nvSpPr>
          <p:spPr>
            <a:xfrm>
              <a:off x="4504803" y="1468005"/>
              <a:ext cx="1129348" cy="369332"/>
            </a:xfrm>
            <a:prstGeom prst="rect">
              <a:avLst/>
            </a:prstGeom>
            <a:solidFill>
              <a:schemeClr val="bg1"/>
            </a:solidFill>
            <a:ln>
              <a:solidFill>
                <a:schemeClr val="tx1"/>
              </a:solidFill>
            </a:ln>
          </p:spPr>
          <p:txBody>
            <a:bodyPr wrap="none" rtlCol="0">
              <a:spAutoFit/>
            </a:bodyPr>
            <a:lstStyle/>
            <a:p>
              <a:r>
                <a:rPr lang="en-US" dirty="0"/>
                <a:t>NAVD 88</a:t>
              </a:r>
            </a:p>
          </p:txBody>
        </p:sp>
        <p:sp>
          <p:nvSpPr>
            <p:cNvPr id="42" name="TextBox 41">
              <a:extLst>
                <a:ext uri="{FF2B5EF4-FFF2-40B4-BE49-F238E27FC236}">
                  <a16:creationId xmlns:a16="http://schemas.microsoft.com/office/drawing/2014/main" id="{8B23E370-C55D-4FDF-BB02-B9970A14B27E}"/>
                </a:ext>
              </a:extLst>
            </p:cNvPr>
            <p:cNvSpPr txBox="1"/>
            <p:nvPr/>
          </p:nvSpPr>
          <p:spPr>
            <a:xfrm>
              <a:off x="4790458" y="1906808"/>
              <a:ext cx="1184940" cy="369332"/>
            </a:xfrm>
            <a:prstGeom prst="rect">
              <a:avLst/>
            </a:prstGeom>
            <a:solidFill>
              <a:schemeClr val="bg1"/>
            </a:solidFill>
            <a:ln>
              <a:solidFill>
                <a:schemeClr val="tx1"/>
              </a:solidFill>
            </a:ln>
          </p:spPr>
          <p:txBody>
            <a:bodyPr wrap="none" rtlCol="0">
              <a:spAutoFit/>
            </a:bodyPr>
            <a:lstStyle/>
            <a:p>
              <a:r>
                <a:rPr lang="en-US" dirty="0"/>
                <a:t>GEOID18</a:t>
              </a:r>
            </a:p>
          </p:txBody>
        </p:sp>
        <p:sp>
          <p:nvSpPr>
            <p:cNvPr id="43" name="TextBox 42">
              <a:extLst>
                <a:ext uri="{FF2B5EF4-FFF2-40B4-BE49-F238E27FC236}">
                  <a16:creationId xmlns:a16="http://schemas.microsoft.com/office/drawing/2014/main" id="{7599CEF4-0360-4BB1-B873-E8F1E3311984}"/>
                </a:ext>
              </a:extLst>
            </p:cNvPr>
            <p:cNvSpPr txBox="1"/>
            <p:nvPr/>
          </p:nvSpPr>
          <p:spPr>
            <a:xfrm>
              <a:off x="4785181" y="2389696"/>
              <a:ext cx="1351652" cy="369332"/>
            </a:xfrm>
            <a:prstGeom prst="rect">
              <a:avLst/>
            </a:prstGeom>
            <a:solidFill>
              <a:schemeClr val="bg1"/>
            </a:solidFill>
            <a:ln>
              <a:solidFill>
                <a:schemeClr val="tx1"/>
              </a:solidFill>
            </a:ln>
          </p:spPr>
          <p:txBody>
            <a:bodyPr wrap="none" rtlCol="0">
              <a:spAutoFit/>
            </a:bodyPr>
            <a:lstStyle/>
            <a:p>
              <a:r>
                <a:rPr lang="en-US" dirty="0"/>
                <a:t>DEFLEC18</a:t>
              </a:r>
            </a:p>
          </p:txBody>
        </p:sp>
        <p:sp>
          <p:nvSpPr>
            <p:cNvPr id="44" name="TextBox 43">
              <a:extLst>
                <a:ext uri="{FF2B5EF4-FFF2-40B4-BE49-F238E27FC236}">
                  <a16:creationId xmlns:a16="http://schemas.microsoft.com/office/drawing/2014/main" id="{DF0D23A2-D965-4C10-AABE-4AD4350B2097}"/>
                </a:ext>
              </a:extLst>
            </p:cNvPr>
            <p:cNvSpPr txBox="1"/>
            <p:nvPr/>
          </p:nvSpPr>
          <p:spPr>
            <a:xfrm>
              <a:off x="6001046" y="1468204"/>
              <a:ext cx="1531188" cy="369332"/>
            </a:xfrm>
            <a:prstGeom prst="rect">
              <a:avLst/>
            </a:prstGeom>
            <a:solidFill>
              <a:schemeClr val="bg1"/>
            </a:solidFill>
            <a:ln>
              <a:solidFill>
                <a:schemeClr val="tx1"/>
              </a:solidFill>
            </a:ln>
          </p:spPr>
          <p:txBody>
            <a:bodyPr wrap="none" rtlCol="0">
              <a:spAutoFit/>
            </a:bodyPr>
            <a:lstStyle/>
            <a:p>
              <a:r>
                <a:rPr lang="en-US" dirty="0"/>
                <a:t>OPUS-Share</a:t>
              </a:r>
            </a:p>
          </p:txBody>
        </p:sp>
        <p:sp>
          <p:nvSpPr>
            <p:cNvPr id="46" name="TextBox 45">
              <a:extLst>
                <a:ext uri="{FF2B5EF4-FFF2-40B4-BE49-F238E27FC236}">
                  <a16:creationId xmlns:a16="http://schemas.microsoft.com/office/drawing/2014/main" id="{035F2F45-566F-4070-8C4D-CD1195B7F95F}"/>
                </a:ext>
              </a:extLst>
            </p:cNvPr>
            <p:cNvSpPr txBox="1"/>
            <p:nvPr/>
          </p:nvSpPr>
          <p:spPr>
            <a:xfrm>
              <a:off x="6239245" y="1911644"/>
              <a:ext cx="1941557" cy="369332"/>
            </a:xfrm>
            <a:prstGeom prst="rect">
              <a:avLst/>
            </a:prstGeom>
            <a:solidFill>
              <a:schemeClr val="bg1"/>
            </a:solidFill>
            <a:ln>
              <a:solidFill>
                <a:schemeClr val="tx1"/>
              </a:solidFill>
            </a:ln>
          </p:spPr>
          <p:txBody>
            <a:bodyPr wrap="none" rtlCol="0">
              <a:spAutoFit/>
            </a:bodyPr>
            <a:lstStyle/>
            <a:p>
              <a:r>
                <a:rPr lang="en-US" dirty="0"/>
                <a:t>OPUS-RS (GPS)</a:t>
              </a:r>
            </a:p>
          </p:txBody>
        </p:sp>
        <p:sp>
          <p:nvSpPr>
            <p:cNvPr id="48" name="TextBox 47">
              <a:extLst>
                <a:ext uri="{FF2B5EF4-FFF2-40B4-BE49-F238E27FC236}">
                  <a16:creationId xmlns:a16="http://schemas.microsoft.com/office/drawing/2014/main" id="{2CAEF968-C4C7-4944-A22B-3E105091FFAE}"/>
                </a:ext>
              </a:extLst>
            </p:cNvPr>
            <p:cNvSpPr txBox="1"/>
            <p:nvPr/>
          </p:nvSpPr>
          <p:spPr>
            <a:xfrm>
              <a:off x="8635644" y="1444489"/>
              <a:ext cx="1377300" cy="369332"/>
            </a:xfrm>
            <a:prstGeom prst="rect">
              <a:avLst/>
            </a:prstGeom>
            <a:solidFill>
              <a:schemeClr val="bg1"/>
            </a:solidFill>
            <a:ln>
              <a:solidFill>
                <a:schemeClr val="tx1"/>
              </a:solidFill>
            </a:ln>
          </p:spPr>
          <p:txBody>
            <a:bodyPr wrap="none" rtlCol="0">
              <a:spAutoFit/>
            </a:bodyPr>
            <a:lstStyle/>
            <a:p>
              <a:r>
                <a:rPr lang="en-US" dirty="0"/>
                <a:t>NADCON 5</a:t>
              </a:r>
            </a:p>
          </p:txBody>
        </p:sp>
        <p:sp>
          <p:nvSpPr>
            <p:cNvPr id="49" name="TextBox 48">
              <a:extLst>
                <a:ext uri="{FF2B5EF4-FFF2-40B4-BE49-F238E27FC236}">
                  <a16:creationId xmlns:a16="http://schemas.microsoft.com/office/drawing/2014/main" id="{3CED52EE-5A82-4655-857C-BB27BD7C02E7}"/>
                </a:ext>
              </a:extLst>
            </p:cNvPr>
            <p:cNvSpPr txBox="1"/>
            <p:nvPr/>
          </p:nvSpPr>
          <p:spPr>
            <a:xfrm>
              <a:off x="8635644" y="1950831"/>
              <a:ext cx="1501373" cy="369332"/>
            </a:xfrm>
            <a:prstGeom prst="rect">
              <a:avLst/>
            </a:prstGeom>
            <a:solidFill>
              <a:schemeClr val="bg1"/>
            </a:solidFill>
            <a:ln>
              <a:solidFill>
                <a:schemeClr val="tx1"/>
              </a:solidFill>
            </a:ln>
          </p:spPr>
          <p:txBody>
            <a:bodyPr wrap="none" rtlCol="0">
              <a:spAutoFit/>
            </a:bodyPr>
            <a:lstStyle/>
            <a:p>
              <a:r>
                <a:rPr lang="en-US" dirty="0"/>
                <a:t>VERTCON 3</a:t>
              </a:r>
            </a:p>
          </p:txBody>
        </p:sp>
      </p:grpSp>
      <p:sp>
        <p:nvSpPr>
          <p:cNvPr id="45" name="Rectangle 44">
            <a:extLst>
              <a:ext uri="{FF2B5EF4-FFF2-40B4-BE49-F238E27FC236}">
                <a16:creationId xmlns:a16="http://schemas.microsoft.com/office/drawing/2014/main" id="{4EAAF635-961B-469B-840E-6FF536540C36}"/>
              </a:ext>
            </a:extLst>
          </p:cNvPr>
          <p:cNvSpPr/>
          <p:nvPr/>
        </p:nvSpPr>
        <p:spPr>
          <a:xfrm>
            <a:off x="6450635" y="3428999"/>
            <a:ext cx="4678160" cy="7433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2531BEE-D594-453F-9706-2200D81EBEEC}"/>
              </a:ext>
            </a:extLst>
          </p:cNvPr>
          <p:cNvSpPr txBox="1"/>
          <p:nvPr/>
        </p:nvSpPr>
        <p:spPr>
          <a:xfrm>
            <a:off x="6181348" y="4133806"/>
            <a:ext cx="5250155" cy="369332"/>
          </a:xfrm>
          <a:prstGeom prst="rect">
            <a:avLst/>
          </a:prstGeom>
          <a:noFill/>
        </p:spPr>
        <p:txBody>
          <a:bodyPr wrap="none" rtlCol="0">
            <a:spAutoFit/>
          </a:bodyPr>
          <a:lstStyle/>
          <a:p>
            <a:r>
              <a:rPr lang="en-US" dirty="0">
                <a:solidFill>
                  <a:srgbClr val="FF0000"/>
                </a:solidFill>
              </a:rPr>
              <a:t>All submissions from this point forward get saved </a:t>
            </a:r>
          </a:p>
        </p:txBody>
      </p:sp>
      <p:sp>
        <p:nvSpPr>
          <p:cNvPr id="50" name="Rectangle 49">
            <a:extLst>
              <a:ext uri="{FF2B5EF4-FFF2-40B4-BE49-F238E27FC236}">
                <a16:creationId xmlns:a16="http://schemas.microsoft.com/office/drawing/2014/main" id="{95538C08-6189-412B-9828-C2645773FF9D}"/>
              </a:ext>
            </a:extLst>
          </p:cNvPr>
          <p:cNvSpPr/>
          <p:nvPr/>
        </p:nvSpPr>
        <p:spPr>
          <a:xfrm>
            <a:off x="368844" y="5693889"/>
            <a:ext cx="4183278" cy="7433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079038B-8B6E-492A-BBC1-D5FE3BA52C28}"/>
              </a:ext>
            </a:extLst>
          </p:cNvPr>
          <p:cNvSpPr txBox="1"/>
          <p:nvPr/>
        </p:nvSpPr>
        <p:spPr>
          <a:xfrm>
            <a:off x="4543059" y="6120934"/>
            <a:ext cx="5455340" cy="369332"/>
          </a:xfrm>
          <a:prstGeom prst="rect">
            <a:avLst/>
          </a:prstGeom>
          <a:noFill/>
        </p:spPr>
        <p:txBody>
          <a:bodyPr wrap="none" rtlCol="0">
            <a:spAutoFit/>
          </a:bodyPr>
          <a:lstStyle/>
          <a:p>
            <a:r>
              <a:rPr lang="en-US" dirty="0">
                <a:solidFill>
                  <a:srgbClr val="FF0000"/>
                </a:solidFill>
              </a:rPr>
              <a:t>No submissions to the NGS IDB allowed any longer</a:t>
            </a:r>
          </a:p>
        </p:txBody>
      </p:sp>
    </p:spTree>
    <p:extLst>
      <p:ext uri="{BB962C8B-B14F-4D97-AF65-F5344CB8AC3E}">
        <p14:creationId xmlns:p14="http://schemas.microsoft.com/office/powerpoint/2010/main" val="18356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50" grpId="0" animBg="1"/>
      <p:bldP spid="5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7557-B246-4E04-BEC5-E2BD4C54572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21F9364-7440-435C-A903-8C7CD6EA3B20}"/>
              </a:ext>
            </a:extLst>
          </p:cNvPr>
          <p:cNvSpPr>
            <a:spLocks noGrp="1"/>
          </p:cNvSpPr>
          <p:nvPr>
            <p:ph idx="1"/>
          </p:nvPr>
        </p:nvSpPr>
        <p:spPr/>
        <p:txBody>
          <a:bodyPr/>
          <a:lstStyle/>
          <a:p>
            <a:r>
              <a:rPr lang="en-US" dirty="0"/>
              <a:t>The modernized NSRS is coming soon!</a:t>
            </a:r>
          </a:p>
          <a:p>
            <a:pPr lvl="1"/>
            <a:r>
              <a:rPr lang="en-US" dirty="0"/>
              <a:t>Starting this year!</a:t>
            </a:r>
          </a:p>
          <a:p>
            <a:r>
              <a:rPr lang="en-US" dirty="0"/>
              <a:t>All components should be on Beta by 2025</a:t>
            </a:r>
          </a:p>
          <a:p>
            <a:pPr lvl="1"/>
            <a:r>
              <a:rPr lang="en-US" dirty="0"/>
              <a:t>For testing only!</a:t>
            </a:r>
          </a:p>
          <a:p>
            <a:r>
              <a:rPr lang="en-US" dirty="0"/>
              <a:t>It won’t replace the current NSRS until an FGCS vote (2026)</a:t>
            </a:r>
          </a:p>
          <a:p>
            <a:r>
              <a:rPr lang="en-US" dirty="0"/>
              <a:t>NGS will continue to support the current NSRS through the rollout and testing of the modernized NSRS</a:t>
            </a:r>
          </a:p>
          <a:p>
            <a:r>
              <a:rPr lang="en-US" dirty="0"/>
              <a:t>We encourage you to test each component as it is released</a:t>
            </a:r>
          </a:p>
        </p:txBody>
      </p:sp>
      <p:sp>
        <p:nvSpPr>
          <p:cNvPr id="4" name="Date Placeholder 3">
            <a:extLst>
              <a:ext uri="{FF2B5EF4-FFF2-40B4-BE49-F238E27FC236}">
                <a16:creationId xmlns:a16="http://schemas.microsoft.com/office/drawing/2014/main" id="{082DF4DE-01C4-41BB-AE47-389FB2054B22}"/>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25F3DBE8-4054-4A92-9246-A053D8F13397}"/>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D59ACFBB-9548-4479-B34B-BEF6BAC8DE08}"/>
              </a:ext>
            </a:extLst>
          </p:cNvPr>
          <p:cNvSpPr>
            <a:spLocks noGrp="1"/>
          </p:cNvSpPr>
          <p:nvPr>
            <p:ph type="sldNum" sz="quarter" idx="12"/>
          </p:nvPr>
        </p:nvSpPr>
        <p:spPr/>
        <p:txBody>
          <a:bodyPr/>
          <a:lstStyle/>
          <a:p>
            <a:pPr>
              <a:defRPr/>
            </a:pPr>
            <a:fld id="{EB6791C4-DF4E-4C17-A41C-B2BEB15390BD}" type="slidenum">
              <a:rPr lang="en-US" smtClean="0"/>
              <a:pPr>
                <a:defRPr/>
              </a:pPr>
              <a:t>49</a:t>
            </a:fld>
            <a:endParaRPr lang="en-US"/>
          </a:p>
        </p:txBody>
      </p:sp>
    </p:spTree>
    <p:extLst>
      <p:ext uri="{BB962C8B-B14F-4D97-AF65-F5344CB8AC3E}">
        <p14:creationId xmlns:p14="http://schemas.microsoft.com/office/powerpoint/2010/main" val="123798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lstStyle/>
          <a:p>
            <a:r>
              <a:rPr lang="en-US" dirty="0">
                <a:cs typeface="Times New Roman" panose="02020603050405020304" pitchFamily="18" charset="0"/>
              </a:rPr>
              <a:t>Extent of the current NSRS</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8,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NGS Webinar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5</a:t>
            </a:fld>
            <a:endParaRPr lang="en-US"/>
          </a:p>
        </p:txBody>
      </p:sp>
      <p:pic>
        <p:nvPicPr>
          <p:cNvPr id="9" name="Content Placeholder 7" descr="A map of the world showing the regions of the world where the USA's National Spatial Reference System is valid. ">
            <a:extLst>
              <a:ext uri="{FF2B5EF4-FFF2-40B4-BE49-F238E27FC236}">
                <a16:creationId xmlns:a16="http://schemas.microsoft.com/office/drawing/2014/main" id="{0B63BE1B-35B9-497C-ABCD-70C902A457A1}"/>
              </a:ext>
            </a:extLst>
          </p:cNvPr>
          <p:cNvPicPr>
            <a:picLocks noGrp="1" noChangeAspect="1"/>
          </p:cNvPicPr>
          <p:nvPr>
            <p:ph idx="1"/>
          </p:nvPr>
        </p:nvPicPr>
        <p:blipFill>
          <a:blip r:embed="rId2"/>
          <a:stretch>
            <a:fillRect/>
          </a:stretch>
        </p:blipFill>
        <p:spPr>
          <a:xfrm>
            <a:off x="609600" y="1620647"/>
            <a:ext cx="5283200" cy="3543671"/>
          </a:xfrm>
        </p:spPr>
      </p:pic>
      <p:sp>
        <p:nvSpPr>
          <p:cNvPr id="10" name="TextBox 9">
            <a:extLst>
              <a:ext uri="{FF2B5EF4-FFF2-40B4-BE49-F238E27FC236}">
                <a16:creationId xmlns:a16="http://schemas.microsoft.com/office/drawing/2014/main" id="{6FCEF830-B8D9-483F-9D7C-11D5AD2CAD9F}"/>
              </a:ext>
            </a:extLst>
          </p:cNvPr>
          <p:cNvSpPr txBox="1"/>
          <p:nvPr/>
        </p:nvSpPr>
        <p:spPr>
          <a:xfrm>
            <a:off x="6115123" y="1636741"/>
            <a:ext cx="3399007" cy="1477328"/>
          </a:xfrm>
          <a:prstGeom prst="rect">
            <a:avLst/>
          </a:prstGeom>
          <a:noFill/>
        </p:spPr>
        <p:txBody>
          <a:bodyPr wrap="none" rtlCol="0">
            <a:spAutoFit/>
          </a:bodyPr>
          <a:lstStyle/>
          <a:p>
            <a:r>
              <a:rPr lang="en-US" b="1" dirty="0">
                <a:latin typeface="+mj-lt"/>
              </a:rPr>
              <a:t>Geometric Reference Frames</a:t>
            </a:r>
            <a:r>
              <a:rPr lang="en-US" dirty="0">
                <a:latin typeface="+mj-lt"/>
              </a:rPr>
              <a:t>:  </a:t>
            </a:r>
          </a:p>
          <a:p>
            <a:pPr marL="285750" indent="-285750">
              <a:buFont typeface="Arial" panose="020B0604020202020204" pitchFamily="34" charset="0"/>
              <a:buChar char="•"/>
            </a:pPr>
            <a:r>
              <a:rPr lang="en-US" dirty="0">
                <a:latin typeface="+mj-lt"/>
              </a:rPr>
              <a:t>NAD 83(2011)</a:t>
            </a:r>
          </a:p>
          <a:p>
            <a:pPr marL="285750" indent="-285750">
              <a:buFont typeface="Arial" panose="020B0604020202020204" pitchFamily="34" charset="0"/>
              <a:buChar char="•"/>
            </a:pPr>
            <a:r>
              <a:rPr lang="en-US" dirty="0">
                <a:latin typeface="+mj-lt"/>
              </a:rPr>
              <a:t>NAD 83(PA11)</a:t>
            </a:r>
          </a:p>
          <a:p>
            <a:pPr marL="285750" indent="-285750">
              <a:buFont typeface="Arial" panose="020B0604020202020204" pitchFamily="34" charset="0"/>
              <a:buChar char="•"/>
            </a:pPr>
            <a:r>
              <a:rPr lang="en-US" dirty="0">
                <a:latin typeface="+mj-lt"/>
              </a:rPr>
              <a:t>NAD 83(MA11)</a:t>
            </a:r>
          </a:p>
          <a:p>
            <a:pPr marL="285750" indent="-285750">
              <a:buFont typeface="Arial" panose="020B0604020202020204" pitchFamily="34" charset="0"/>
              <a:buChar char="•"/>
            </a:pPr>
            <a:r>
              <a:rPr lang="en-US" dirty="0">
                <a:latin typeface="+mj-lt"/>
              </a:rPr>
              <a:t>Truly global but used regionally</a:t>
            </a:r>
          </a:p>
        </p:txBody>
      </p:sp>
      <p:sp>
        <p:nvSpPr>
          <p:cNvPr id="15" name="Rectangle 14">
            <a:extLst>
              <a:ext uri="{FF2B5EF4-FFF2-40B4-BE49-F238E27FC236}">
                <a16:creationId xmlns:a16="http://schemas.microsoft.com/office/drawing/2014/main" id="{3980A231-E390-4418-9F32-D53AA6591DDA}"/>
              </a:ext>
            </a:extLst>
          </p:cNvPr>
          <p:cNvSpPr/>
          <p:nvPr/>
        </p:nvSpPr>
        <p:spPr>
          <a:xfrm>
            <a:off x="1444991" y="3313355"/>
            <a:ext cx="692195" cy="4251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25E4158-A69B-43C7-BBBE-40F9A440D1DB}"/>
              </a:ext>
            </a:extLst>
          </p:cNvPr>
          <p:cNvSpPr/>
          <p:nvPr/>
        </p:nvSpPr>
        <p:spPr>
          <a:xfrm>
            <a:off x="825457" y="2614528"/>
            <a:ext cx="580208" cy="6699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59B5F9-EEED-47D9-B561-C888A22C75F4}"/>
              </a:ext>
            </a:extLst>
          </p:cNvPr>
          <p:cNvSpPr/>
          <p:nvPr/>
        </p:nvSpPr>
        <p:spPr>
          <a:xfrm>
            <a:off x="815895" y="3539659"/>
            <a:ext cx="168043" cy="19881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BA66D9-C894-41D1-A0F8-F78254923447}"/>
              </a:ext>
            </a:extLst>
          </p:cNvPr>
          <p:cNvSpPr/>
          <p:nvPr/>
        </p:nvSpPr>
        <p:spPr>
          <a:xfrm>
            <a:off x="5254817" y="3930408"/>
            <a:ext cx="129024" cy="7517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19" name="Rectangle 18">
            <a:extLst>
              <a:ext uri="{FF2B5EF4-FFF2-40B4-BE49-F238E27FC236}">
                <a16:creationId xmlns:a16="http://schemas.microsoft.com/office/drawing/2014/main" id="{26ABC14F-D2CF-4145-88D9-BEF868238AA6}"/>
              </a:ext>
            </a:extLst>
          </p:cNvPr>
          <p:cNvSpPr/>
          <p:nvPr/>
        </p:nvSpPr>
        <p:spPr>
          <a:xfrm>
            <a:off x="5255053" y="3635070"/>
            <a:ext cx="129024" cy="2577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0" name="Rectangle 19">
            <a:extLst>
              <a:ext uri="{FF2B5EF4-FFF2-40B4-BE49-F238E27FC236}">
                <a16:creationId xmlns:a16="http://schemas.microsoft.com/office/drawing/2014/main" id="{02A01230-62CD-4753-B459-5F2A6432C0A4}"/>
              </a:ext>
            </a:extLst>
          </p:cNvPr>
          <p:cNvSpPr/>
          <p:nvPr/>
        </p:nvSpPr>
        <p:spPr>
          <a:xfrm>
            <a:off x="5587269" y="4223221"/>
            <a:ext cx="150284" cy="1299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mj-lt"/>
            </a:endParaRPr>
          </a:p>
        </p:txBody>
      </p:sp>
      <p:sp>
        <p:nvSpPr>
          <p:cNvPr id="21" name="Rectangle 20">
            <a:extLst>
              <a:ext uri="{FF2B5EF4-FFF2-40B4-BE49-F238E27FC236}">
                <a16:creationId xmlns:a16="http://schemas.microsoft.com/office/drawing/2014/main" id="{53396D43-FBA0-4793-A0CC-8072D2FEDB63}"/>
              </a:ext>
            </a:extLst>
          </p:cNvPr>
          <p:cNvSpPr/>
          <p:nvPr/>
        </p:nvSpPr>
        <p:spPr>
          <a:xfrm>
            <a:off x="2209837" y="3695787"/>
            <a:ext cx="96433" cy="8193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84C6BBC-9580-407B-A4DA-9F679CD5A438}"/>
              </a:ext>
            </a:extLst>
          </p:cNvPr>
          <p:cNvSpPr/>
          <p:nvPr/>
        </p:nvSpPr>
        <p:spPr>
          <a:xfrm>
            <a:off x="2330703" y="3695787"/>
            <a:ext cx="96435" cy="8193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C90D506-19D5-43E3-AA51-894D4B51EDDB}"/>
              </a:ext>
            </a:extLst>
          </p:cNvPr>
          <p:cNvSpPr txBox="1"/>
          <p:nvPr/>
        </p:nvSpPr>
        <p:spPr>
          <a:xfrm>
            <a:off x="6096000" y="3284469"/>
            <a:ext cx="6096000" cy="2308324"/>
          </a:xfrm>
          <a:prstGeom prst="rect">
            <a:avLst/>
          </a:prstGeom>
          <a:noFill/>
        </p:spPr>
        <p:txBody>
          <a:bodyPr wrap="square">
            <a:spAutoFit/>
          </a:bodyPr>
          <a:lstStyle/>
          <a:p>
            <a:r>
              <a:rPr lang="en-US" b="1" dirty="0">
                <a:latin typeface="+mj-lt"/>
              </a:rPr>
              <a:t>Geoid models/Vertical Datums</a:t>
            </a:r>
            <a:r>
              <a:rPr lang="en-US" dirty="0">
                <a:latin typeface="+mj-lt"/>
              </a:rPr>
              <a:t>: </a:t>
            </a:r>
          </a:p>
          <a:p>
            <a:pPr marL="285750" indent="-285750">
              <a:buFont typeface="Arial" panose="020B0604020202020204" pitchFamily="34" charset="0"/>
              <a:buChar char="•"/>
            </a:pPr>
            <a:r>
              <a:rPr lang="en-US" dirty="0">
                <a:latin typeface="+mj-lt"/>
              </a:rPr>
              <a:t>Regional</a:t>
            </a:r>
          </a:p>
          <a:p>
            <a:pPr marL="742950" lvl="1" indent="-285750">
              <a:buFont typeface="Arial" panose="020B0604020202020204" pitchFamily="34" charset="0"/>
              <a:buChar char="•"/>
            </a:pPr>
            <a:r>
              <a:rPr lang="en-US" dirty="0">
                <a:latin typeface="+mj-lt"/>
              </a:rPr>
              <a:t>Conterminous US (CONUS; “Lower 48”)</a:t>
            </a:r>
          </a:p>
          <a:p>
            <a:pPr marL="742950" lvl="1" indent="-285750">
              <a:buFont typeface="Arial" panose="020B0604020202020204" pitchFamily="34" charset="0"/>
              <a:buChar char="•"/>
            </a:pPr>
            <a:r>
              <a:rPr lang="en-US" dirty="0">
                <a:latin typeface="+mj-lt"/>
              </a:rPr>
              <a:t>Alaska</a:t>
            </a:r>
          </a:p>
          <a:p>
            <a:pPr marL="742950" lvl="1" indent="-285750">
              <a:buFont typeface="Arial" panose="020B0604020202020204" pitchFamily="34" charset="0"/>
              <a:buChar char="•"/>
            </a:pPr>
            <a:r>
              <a:rPr lang="en-US" dirty="0">
                <a:latin typeface="+mj-lt"/>
              </a:rPr>
              <a:t>Hawaii</a:t>
            </a:r>
          </a:p>
          <a:p>
            <a:pPr marL="742950" lvl="1" indent="-285750">
              <a:buFont typeface="Arial" panose="020B0604020202020204" pitchFamily="34" charset="0"/>
              <a:buChar char="•"/>
            </a:pPr>
            <a:r>
              <a:rPr lang="es-ES" dirty="0" err="1">
                <a:latin typeface="+mj-lt"/>
              </a:rPr>
              <a:t>Territories</a:t>
            </a:r>
            <a:r>
              <a:rPr lang="es-ES" dirty="0">
                <a:latin typeface="+mj-lt"/>
              </a:rPr>
              <a:t>:  Puerto Rico, U.S. </a:t>
            </a:r>
            <a:r>
              <a:rPr lang="es-ES" dirty="0" err="1">
                <a:latin typeface="+mj-lt"/>
              </a:rPr>
              <a:t>Virgin</a:t>
            </a:r>
            <a:r>
              <a:rPr lang="es-ES" dirty="0">
                <a:latin typeface="+mj-lt"/>
              </a:rPr>
              <a:t> </a:t>
            </a:r>
            <a:r>
              <a:rPr lang="es-ES" dirty="0" err="1">
                <a:latin typeface="+mj-lt"/>
              </a:rPr>
              <a:t>Islands</a:t>
            </a:r>
            <a:r>
              <a:rPr lang="es-ES" dirty="0">
                <a:latin typeface="+mj-lt"/>
              </a:rPr>
              <a:t>, American Samoa, Guam, CNM</a:t>
            </a:r>
            <a:endParaRPr lang="en-US" dirty="0">
              <a:latin typeface="+mj-lt"/>
            </a:endParaRPr>
          </a:p>
          <a:p>
            <a:pPr marL="742950" lvl="1"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40696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Thank you!</a:t>
            </a:r>
          </a:p>
        </p:txBody>
      </p:sp>
      <p:sp>
        <p:nvSpPr>
          <p:cNvPr id="4" name="Date Placeholder 3"/>
          <p:cNvSpPr>
            <a:spLocks noGrp="1"/>
          </p:cNvSpPr>
          <p:nvPr>
            <p:ph type="dt" sz="half" idx="10"/>
          </p:nvPr>
        </p:nvSpPr>
        <p:spPr/>
        <p:txBody>
          <a:bodyPr/>
          <a:lstStyle/>
          <a:p>
            <a:pPr>
              <a:defRPr/>
            </a:pPr>
            <a:r>
              <a:rPr lang="en-US" altLang="en-US"/>
              <a:t>February 8, 2024</a:t>
            </a:r>
          </a:p>
        </p:txBody>
      </p:sp>
      <p:sp>
        <p:nvSpPr>
          <p:cNvPr id="5" name="Footer Placeholder 4"/>
          <p:cNvSpPr>
            <a:spLocks noGrp="1"/>
          </p:cNvSpPr>
          <p:nvPr>
            <p:ph type="ftr" sz="quarter" idx="11"/>
          </p:nvPr>
        </p:nvSpPr>
        <p:spPr/>
        <p:txBody>
          <a:bodyPr/>
          <a:lstStyle/>
          <a:p>
            <a:pPr>
              <a:defRPr/>
            </a:pPr>
            <a:r>
              <a:rPr lang="en-US"/>
              <a:t>NGS Webinar Series</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50</a:t>
            </a:fld>
            <a:endParaRPr lang="en-US" altLang="en-US" dirty="0"/>
          </a:p>
        </p:txBody>
      </p:sp>
    </p:spTree>
    <p:extLst>
      <p:ext uri="{BB962C8B-B14F-4D97-AF65-F5344CB8AC3E}">
        <p14:creationId xmlns:p14="http://schemas.microsoft.com/office/powerpoint/2010/main" val="577394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Questions?</a:t>
            </a:r>
          </a:p>
        </p:txBody>
      </p:sp>
      <p:sp>
        <p:nvSpPr>
          <p:cNvPr id="4" name="Date Placeholder 3"/>
          <p:cNvSpPr>
            <a:spLocks noGrp="1"/>
          </p:cNvSpPr>
          <p:nvPr>
            <p:ph type="dt" sz="half" idx="10"/>
          </p:nvPr>
        </p:nvSpPr>
        <p:spPr/>
        <p:txBody>
          <a:bodyPr/>
          <a:lstStyle/>
          <a:p>
            <a:pPr>
              <a:defRPr/>
            </a:pPr>
            <a:r>
              <a:rPr lang="en-US" altLang="en-US"/>
              <a:t>February 8, 2024</a:t>
            </a:r>
          </a:p>
        </p:txBody>
      </p:sp>
      <p:sp>
        <p:nvSpPr>
          <p:cNvPr id="5" name="Footer Placeholder 4"/>
          <p:cNvSpPr>
            <a:spLocks noGrp="1"/>
          </p:cNvSpPr>
          <p:nvPr>
            <p:ph type="ftr" sz="quarter" idx="11"/>
          </p:nvPr>
        </p:nvSpPr>
        <p:spPr/>
        <p:txBody>
          <a:bodyPr/>
          <a:lstStyle/>
          <a:p>
            <a:pPr>
              <a:defRPr/>
            </a:pPr>
            <a:r>
              <a:rPr lang="en-US"/>
              <a:t>NGS Webinar Series</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51</a:t>
            </a:fld>
            <a:endParaRPr lang="en-US" altLang="en-US" dirty="0"/>
          </a:p>
        </p:txBody>
      </p:sp>
    </p:spTree>
    <p:extLst>
      <p:ext uri="{BB962C8B-B14F-4D97-AF65-F5344CB8AC3E}">
        <p14:creationId xmlns:p14="http://schemas.microsoft.com/office/powerpoint/2010/main" val="3911221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32828"/>
            <a:ext cx="10972800" cy="1143000"/>
          </a:xfrm>
        </p:spPr>
        <p:txBody>
          <a:bodyPr/>
          <a:lstStyle/>
          <a:p>
            <a:r>
              <a:rPr lang="en-US" dirty="0"/>
              <a:t>Extra Slides</a:t>
            </a:r>
          </a:p>
        </p:txBody>
      </p:sp>
      <p:sp>
        <p:nvSpPr>
          <p:cNvPr id="4" name="Date Placeholder 3"/>
          <p:cNvSpPr>
            <a:spLocks noGrp="1"/>
          </p:cNvSpPr>
          <p:nvPr>
            <p:ph type="dt" sz="half" idx="10"/>
          </p:nvPr>
        </p:nvSpPr>
        <p:spPr/>
        <p:txBody>
          <a:bodyPr/>
          <a:lstStyle/>
          <a:p>
            <a:pPr>
              <a:defRPr/>
            </a:pPr>
            <a:r>
              <a:rPr lang="en-US" altLang="en-US"/>
              <a:t>February 8, 2024</a:t>
            </a:r>
          </a:p>
        </p:txBody>
      </p:sp>
      <p:sp>
        <p:nvSpPr>
          <p:cNvPr id="5" name="Footer Placeholder 4"/>
          <p:cNvSpPr>
            <a:spLocks noGrp="1"/>
          </p:cNvSpPr>
          <p:nvPr>
            <p:ph type="ftr" sz="quarter" idx="11"/>
          </p:nvPr>
        </p:nvSpPr>
        <p:spPr/>
        <p:txBody>
          <a:bodyPr/>
          <a:lstStyle/>
          <a:p>
            <a:pPr>
              <a:defRPr/>
            </a:pPr>
            <a:r>
              <a:rPr lang="en-US"/>
              <a:t>NGS Webinar Series</a:t>
            </a:r>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52</a:t>
            </a:fld>
            <a:endParaRPr lang="en-US" altLang="en-US" dirty="0"/>
          </a:p>
        </p:txBody>
      </p:sp>
    </p:spTree>
    <p:extLst>
      <p:ext uri="{BB962C8B-B14F-4D97-AF65-F5344CB8AC3E}">
        <p14:creationId xmlns:p14="http://schemas.microsoft.com/office/powerpoint/2010/main" val="3869470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854F-1BBA-4052-8F7D-B3F6E1784D20}"/>
              </a:ext>
            </a:extLst>
          </p:cNvPr>
          <p:cNvSpPr>
            <a:spLocks noGrp="1"/>
          </p:cNvSpPr>
          <p:nvPr>
            <p:ph type="title"/>
          </p:nvPr>
        </p:nvSpPr>
        <p:spPr/>
        <p:txBody>
          <a:bodyPr/>
          <a:lstStyle/>
          <a:p>
            <a:r>
              <a:rPr lang="en-US" sz="3200" b="1" dirty="0"/>
              <a:t>Quick diversion:  why is incorporating SPROCCET into NCAT and </a:t>
            </a:r>
            <a:r>
              <a:rPr lang="en-US" sz="3200" b="1" dirty="0" err="1"/>
              <a:t>Vdatum</a:t>
            </a:r>
            <a:r>
              <a:rPr lang="en-US" sz="3200" b="1" dirty="0"/>
              <a:t> so complicated?</a:t>
            </a:r>
          </a:p>
        </p:txBody>
      </p:sp>
      <p:sp>
        <p:nvSpPr>
          <p:cNvPr id="3" name="Content Placeholder 2">
            <a:extLst>
              <a:ext uri="{FF2B5EF4-FFF2-40B4-BE49-F238E27FC236}">
                <a16:creationId xmlns:a16="http://schemas.microsoft.com/office/drawing/2014/main" id="{A6F4381A-3844-4737-B5CD-4C6CD53BF4F3}"/>
              </a:ext>
            </a:extLst>
          </p:cNvPr>
          <p:cNvSpPr>
            <a:spLocks noGrp="1"/>
          </p:cNvSpPr>
          <p:nvPr>
            <p:ph idx="1"/>
          </p:nvPr>
        </p:nvSpPr>
        <p:spPr/>
        <p:txBody>
          <a:bodyPr/>
          <a:lstStyle/>
          <a:p>
            <a:r>
              <a:rPr lang="en-US" b="1" dirty="0">
                <a:solidFill>
                  <a:srgbClr val="FF0000"/>
                </a:solidFill>
              </a:rPr>
              <a:t>NADCON</a:t>
            </a:r>
            <a:r>
              <a:rPr lang="en-US" dirty="0"/>
              <a:t>:  connects one datum (or realization) to another</a:t>
            </a:r>
          </a:p>
          <a:p>
            <a:pPr lvl="1"/>
            <a:r>
              <a:rPr lang="en-US" dirty="0"/>
              <a:t>May or may not be epoch-specific</a:t>
            </a:r>
          </a:p>
          <a:p>
            <a:r>
              <a:rPr lang="en-US" b="1" dirty="0">
                <a:solidFill>
                  <a:srgbClr val="FF0000"/>
                </a:solidFill>
              </a:rPr>
              <a:t>14H</a:t>
            </a:r>
            <a:r>
              <a:rPr lang="en-US" dirty="0"/>
              <a:t>:  connects one datum to another</a:t>
            </a:r>
          </a:p>
          <a:p>
            <a:pPr lvl="1"/>
            <a:r>
              <a:rPr lang="en-US" dirty="0"/>
              <a:t>Must be a 3-D Cartesian datum (or “frame”)</a:t>
            </a:r>
          </a:p>
          <a:p>
            <a:pPr lvl="1"/>
            <a:r>
              <a:rPr lang="en-US" dirty="0"/>
              <a:t>Without changing the epoch</a:t>
            </a:r>
          </a:p>
          <a:p>
            <a:r>
              <a:rPr lang="en-US" b="1" dirty="0">
                <a:solidFill>
                  <a:srgbClr val="FF0000"/>
                </a:solidFill>
              </a:rPr>
              <a:t>IFDM2022</a:t>
            </a:r>
            <a:r>
              <a:rPr lang="en-US" dirty="0"/>
              <a:t>:  connects one epoch to another</a:t>
            </a:r>
          </a:p>
          <a:p>
            <a:pPr lvl="1"/>
            <a:r>
              <a:rPr lang="en-US" dirty="0"/>
              <a:t>Within ITRF2020 </a:t>
            </a:r>
            <a:r>
              <a:rPr lang="en-US" b="1" i="1" dirty="0"/>
              <a:t>only</a:t>
            </a:r>
          </a:p>
          <a:p>
            <a:pPr lvl="1"/>
            <a:r>
              <a:rPr lang="en-US" dirty="0"/>
              <a:t>Geometric only.  To deform orthometric quantities over time requires the addition of DGEOID2022</a:t>
            </a:r>
          </a:p>
        </p:txBody>
      </p:sp>
      <p:sp>
        <p:nvSpPr>
          <p:cNvPr id="4" name="Date Placeholder 3">
            <a:extLst>
              <a:ext uri="{FF2B5EF4-FFF2-40B4-BE49-F238E27FC236}">
                <a16:creationId xmlns:a16="http://schemas.microsoft.com/office/drawing/2014/main" id="{59706A3B-8EC5-4956-B9E5-D647AA8D1070}"/>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F0C8542F-5385-42A5-AC46-C67D3CFA0ED0}"/>
              </a:ext>
            </a:extLst>
          </p:cNvPr>
          <p:cNvSpPr>
            <a:spLocks noGrp="1"/>
          </p:cNvSpPr>
          <p:nvPr>
            <p:ph type="ftr" sz="quarter" idx="11"/>
          </p:nvPr>
        </p:nvSpPr>
        <p:spPr/>
        <p:txBody>
          <a:bodyPr/>
          <a:lstStyle/>
          <a:p>
            <a:pPr>
              <a:defRPr/>
            </a:pPr>
            <a:r>
              <a:rPr lang="en-US" dirty="0"/>
              <a:t>NGS Webinar Series</a:t>
            </a:r>
          </a:p>
        </p:txBody>
      </p:sp>
      <p:sp>
        <p:nvSpPr>
          <p:cNvPr id="6" name="Slide Number Placeholder 5">
            <a:extLst>
              <a:ext uri="{FF2B5EF4-FFF2-40B4-BE49-F238E27FC236}">
                <a16:creationId xmlns:a16="http://schemas.microsoft.com/office/drawing/2014/main" id="{486BD4F7-C223-4DB8-93F2-A6536E713F0D}"/>
              </a:ext>
            </a:extLst>
          </p:cNvPr>
          <p:cNvSpPr>
            <a:spLocks noGrp="1"/>
          </p:cNvSpPr>
          <p:nvPr>
            <p:ph type="sldNum" sz="quarter" idx="12"/>
          </p:nvPr>
        </p:nvSpPr>
        <p:spPr/>
        <p:txBody>
          <a:bodyPr/>
          <a:lstStyle/>
          <a:p>
            <a:pPr>
              <a:defRPr/>
            </a:pPr>
            <a:fld id="{EB6791C4-DF4E-4C17-A41C-B2BEB15390BD}" type="slidenum">
              <a:rPr lang="en-US" smtClean="0"/>
              <a:pPr>
                <a:defRPr/>
              </a:pPr>
              <a:t>53</a:t>
            </a:fld>
            <a:endParaRPr lang="en-US"/>
          </a:p>
        </p:txBody>
      </p:sp>
    </p:spTree>
    <p:extLst>
      <p:ext uri="{BB962C8B-B14F-4D97-AF65-F5344CB8AC3E}">
        <p14:creationId xmlns:p14="http://schemas.microsoft.com/office/powerpoint/2010/main" val="8669622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1FE3E3-1694-4599-BBE4-2A632B707370}"/>
              </a:ext>
            </a:extLst>
          </p:cNvPr>
          <p:cNvSpPr/>
          <p:nvPr/>
        </p:nvSpPr>
        <p:spPr>
          <a:xfrm>
            <a:off x="10596764" y="2254978"/>
            <a:ext cx="1593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NAD83_NA </a:t>
            </a:r>
            <a:r>
              <a:rPr lang="en-US" sz="1200" dirty="0">
                <a:solidFill>
                  <a:schemeClr val="tx1"/>
                </a:solidFill>
              </a:rPr>
              <a:t>(260)</a:t>
            </a:r>
            <a:endParaRPr lang="en-US" dirty="0">
              <a:solidFill>
                <a:schemeClr val="tx1"/>
              </a:solidFill>
            </a:endParaRPr>
          </a:p>
        </p:txBody>
      </p:sp>
      <p:sp>
        <p:nvSpPr>
          <p:cNvPr id="6" name="Rectangle 5">
            <a:extLst>
              <a:ext uri="{FF2B5EF4-FFF2-40B4-BE49-F238E27FC236}">
                <a16:creationId xmlns:a16="http://schemas.microsoft.com/office/drawing/2014/main" id="{700863E5-4A9C-498E-B4F8-9CDA03182848}"/>
              </a:ext>
            </a:extLst>
          </p:cNvPr>
          <p:cNvSpPr/>
          <p:nvPr/>
        </p:nvSpPr>
        <p:spPr>
          <a:xfrm>
            <a:off x="94588" y="988740"/>
            <a:ext cx="1090159"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ITRF88 </a:t>
            </a:r>
            <a:r>
              <a:rPr lang="en-US" sz="1400" dirty="0">
                <a:solidFill>
                  <a:schemeClr val="tx1"/>
                </a:solidFill>
              </a:rPr>
              <a:t>(100)</a:t>
            </a:r>
            <a:endParaRPr lang="en-US" dirty="0">
              <a:solidFill>
                <a:schemeClr val="tx1"/>
              </a:solidFill>
            </a:endParaRPr>
          </a:p>
        </p:txBody>
      </p:sp>
      <p:sp>
        <p:nvSpPr>
          <p:cNvPr id="7" name="Rectangle 6">
            <a:extLst>
              <a:ext uri="{FF2B5EF4-FFF2-40B4-BE49-F238E27FC236}">
                <a16:creationId xmlns:a16="http://schemas.microsoft.com/office/drawing/2014/main" id="{987E2D17-A591-48F3-8494-589EF600E271}"/>
              </a:ext>
            </a:extLst>
          </p:cNvPr>
          <p:cNvSpPr/>
          <p:nvPr/>
        </p:nvSpPr>
        <p:spPr>
          <a:xfrm>
            <a:off x="1801798" y="983587"/>
            <a:ext cx="103610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ITRF89 </a:t>
            </a:r>
            <a:r>
              <a:rPr lang="en-US" sz="1200" dirty="0">
                <a:solidFill>
                  <a:schemeClr val="tx1"/>
                </a:solidFill>
              </a:rPr>
              <a:t>(110)</a:t>
            </a:r>
            <a:endParaRPr lang="en-US" dirty="0">
              <a:solidFill>
                <a:schemeClr val="tx1"/>
              </a:solidFill>
            </a:endParaRPr>
          </a:p>
        </p:txBody>
      </p:sp>
      <p:sp>
        <p:nvSpPr>
          <p:cNvPr id="8" name="Oval 7">
            <a:extLst>
              <a:ext uri="{FF2B5EF4-FFF2-40B4-BE49-F238E27FC236}">
                <a16:creationId xmlns:a16="http://schemas.microsoft.com/office/drawing/2014/main" id="{5121C74B-CC82-4CB0-A093-4474201EF4DD}"/>
              </a:ext>
            </a:extLst>
          </p:cNvPr>
          <p:cNvSpPr/>
          <p:nvPr/>
        </p:nvSpPr>
        <p:spPr>
          <a:xfrm>
            <a:off x="1339190" y="97758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a:t>
            </a:r>
          </a:p>
        </p:txBody>
      </p:sp>
      <p:cxnSp>
        <p:nvCxnSpPr>
          <p:cNvPr id="10" name="Straight Arrow Connector 9">
            <a:extLst>
              <a:ext uri="{FF2B5EF4-FFF2-40B4-BE49-F238E27FC236}">
                <a16:creationId xmlns:a16="http://schemas.microsoft.com/office/drawing/2014/main" id="{52BD38BF-4D0F-4732-A6B4-84DAD55DBBA3}"/>
              </a:ext>
            </a:extLst>
          </p:cNvPr>
          <p:cNvCxnSpPr>
            <a:cxnSpLocks/>
            <a:stCxn id="6" idx="3"/>
            <a:endCxn id="8" idx="2"/>
          </p:cNvCxnSpPr>
          <p:nvPr/>
        </p:nvCxnSpPr>
        <p:spPr>
          <a:xfrm flipV="1">
            <a:off x="1184747" y="1150432"/>
            <a:ext cx="154443" cy="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C1197D-96FF-498F-8E4F-89F3D024DB07}"/>
              </a:ext>
            </a:extLst>
          </p:cNvPr>
          <p:cNvCxnSpPr>
            <a:cxnSpLocks/>
            <a:stCxn id="8" idx="6"/>
            <a:endCxn id="7" idx="1"/>
          </p:cNvCxnSpPr>
          <p:nvPr/>
        </p:nvCxnSpPr>
        <p:spPr>
          <a:xfrm flipV="1">
            <a:off x="1684878" y="1145280"/>
            <a:ext cx="116920" cy="515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8016478-1FAD-4B5A-AF81-DAF2F81A7057}"/>
              </a:ext>
            </a:extLst>
          </p:cNvPr>
          <p:cNvSpPr/>
          <p:nvPr/>
        </p:nvSpPr>
        <p:spPr>
          <a:xfrm>
            <a:off x="3445846" y="977588"/>
            <a:ext cx="981091"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ITRF90 </a:t>
            </a:r>
            <a:r>
              <a:rPr lang="en-US" sz="1100" dirty="0">
                <a:solidFill>
                  <a:schemeClr val="tx1"/>
                </a:solidFill>
              </a:rPr>
              <a:t>(120)</a:t>
            </a:r>
            <a:endParaRPr lang="en-US" dirty="0">
              <a:solidFill>
                <a:schemeClr val="tx1"/>
              </a:solidFill>
            </a:endParaRPr>
          </a:p>
        </p:txBody>
      </p:sp>
      <p:sp>
        <p:nvSpPr>
          <p:cNvPr id="18" name="Oval 17">
            <a:extLst>
              <a:ext uri="{FF2B5EF4-FFF2-40B4-BE49-F238E27FC236}">
                <a16:creationId xmlns:a16="http://schemas.microsoft.com/office/drawing/2014/main" id="{EF0F4859-7794-4492-9A4C-3658155A0C30}"/>
              </a:ext>
            </a:extLst>
          </p:cNvPr>
          <p:cNvSpPr/>
          <p:nvPr/>
        </p:nvSpPr>
        <p:spPr>
          <a:xfrm>
            <a:off x="2965493" y="96412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a:t>
            </a:r>
          </a:p>
        </p:txBody>
      </p:sp>
      <p:cxnSp>
        <p:nvCxnSpPr>
          <p:cNvPr id="19" name="Straight Arrow Connector 18">
            <a:extLst>
              <a:ext uri="{FF2B5EF4-FFF2-40B4-BE49-F238E27FC236}">
                <a16:creationId xmlns:a16="http://schemas.microsoft.com/office/drawing/2014/main" id="{6B93F9C9-8D4A-49E4-A50E-8260B1FC622A}"/>
              </a:ext>
            </a:extLst>
          </p:cNvPr>
          <p:cNvCxnSpPr>
            <a:cxnSpLocks/>
            <a:stCxn id="7" idx="3"/>
            <a:endCxn id="18" idx="2"/>
          </p:cNvCxnSpPr>
          <p:nvPr/>
        </p:nvCxnSpPr>
        <p:spPr>
          <a:xfrm flipV="1">
            <a:off x="2837900" y="1136967"/>
            <a:ext cx="127593" cy="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E22B46E-71FC-4F2E-82E7-818113DCDF70}"/>
              </a:ext>
            </a:extLst>
          </p:cNvPr>
          <p:cNvCxnSpPr>
            <a:cxnSpLocks/>
            <a:stCxn id="18" idx="6"/>
            <a:endCxn id="17" idx="1"/>
          </p:cNvCxnSpPr>
          <p:nvPr/>
        </p:nvCxnSpPr>
        <p:spPr>
          <a:xfrm>
            <a:off x="3311181" y="1136967"/>
            <a:ext cx="134665" cy="2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BBE01CB-5610-43A8-ADCC-E53D19E08EB1}"/>
              </a:ext>
            </a:extLst>
          </p:cNvPr>
          <p:cNvSpPr/>
          <p:nvPr/>
        </p:nvSpPr>
        <p:spPr>
          <a:xfrm>
            <a:off x="5055618" y="970385"/>
            <a:ext cx="94505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ITRF91 </a:t>
            </a:r>
            <a:r>
              <a:rPr lang="en-US" sz="900" dirty="0">
                <a:solidFill>
                  <a:schemeClr val="tx1"/>
                </a:solidFill>
              </a:rPr>
              <a:t>(180)</a:t>
            </a:r>
            <a:endParaRPr lang="en-US" dirty="0">
              <a:solidFill>
                <a:schemeClr val="tx1"/>
              </a:solidFill>
            </a:endParaRPr>
          </a:p>
        </p:txBody>
      </p:sp>
      <p:sp>
        <p:nvSpPr>
          <p:cNvPr id="23" name="Oval 22">
            <a:extLst>
              <a:ext uri="{FF2B5EF4-FFF2-40B4-BE49-F238E27FC236}">
                <a16:creationId xmlns:a16="http://schemas.microsoft.com/office/drawing/2014/main" id="{B6E8D711-16AC-445C-8F35-0A17FD0417DE}"/>
              </a:ext>
            </a:extLst>
          </p:cNvPr>
          <p:cNvSpPr/>
          <p:nvPr/>
        </p:nvSpPr>
        <p:spPr>
          <a:xfrm>
            <a:off x="4588285" y="966437"/>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8</a:t>
            </a:r>
          </a:p>
        </p:txBody>
      </p:sp>
      <p:cxnSp>
        <p:nvCxnSpPr>
          <p:cNvPr id="24" name="Straight Arrow Connector 23">
            <a:extLst>
              <a:ext uri="{FF2B5EF4-FFF2-40B4-BE49-F238E27FC236}">
                <a16:creationId xmlns:a16="http://schemas.microsoft.com/office/drawing/2014/main" id="{9CF92972-BB4F-41FC-AF70-E822F67BE0C4}"/>
              </a:ext>
            </a:extLst>
          </p:cNvPr>
          <p:cNvCxnSpPr>
            <a:cxnSpLocks/>
            <a:stCxn id="17" idx="3"/>
            <a:endCxn id="23" idx="2"/>
          </p:cNvCxnSpPr>
          <p:nvPr/>
        </p:nvCxnSpPr>
        <p:spPr>
          <a:xfrm>
            <a:off x="4426937" y="1139281"/>
            <a:ext cx="161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443016-CA66-4DC7-8FE9-9F5FCAD11B0A}"/>
              </a:ext>
            </a:extLst>
          </p:cNvPr>
          <p:cNvCxnSpPr>
            <a:cxnSpLocks/>
            <a:stCxn id="23" idx="6"/>
            <a:endCxn id="22" idx="1"/>
          </p:cNvCxnSpPr>
          <p:nvPr/>
        </p:nvCxnSpPr>
        <p:spPr>
          <a:xfrm flipV="1">
            <a:off x="4933973" y="1132078"/>
            <a:ext cx="121645" cy="7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B9F2563-B79D-48CE-BF14-FA0DFB52A1AF}"/>
              </a:ext>
            </a:extLst>
          </p:cNvPr>
          <p:cNvSpPr/>
          <p:nvPr/>
        </p:nvSpPr>
        <p:spPr>
          <a:xfrm>
            <a:off x="6947159" y="970385"/>
            <a:ext cx="1104898"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ITRF92 </a:t>
            </a:r>
            <a:r>
              <a:rPr lang="en-US" sz="1400" dirty="0">
                <a:solidFill>
                  <a:schemeClr val="tx1"/>
                </a:solidFill>
              </a:rPr>
              <a:t>(210)</a:t>
            </a:r>
            <a:endParaRPr lang="en-US" dirty="0">
              <a:solidFill>
                <a:schemeClr val="tx1"/>
              </a:solidFill>
            </a:endParaRPr>
          </a:p>
        </p:txBody>
      </p:sp>
      <p:sp>
        <p:nvSpPr>
          <p:cNvPr id="28" name="Oval 27">
            <a:extLst>
              <a:ext uri="{FF2B5EF4-FFF2-40B4-BE49-F238E27FC236}">
                <a16:creationId xmlns:a16="http://schemas.microsoft.com/office/drawing/2014/main" id="{84A4C729-D640-4A1F-91B0-2875500F59E8}"/>
              </a:ext>
            </a:extLst>
          </p:cNvPr>
          <p:cNvSpPr/>
          <p:nvPr/>
        </p:nvSpPr>
        <p:spPr>
          <a:xfrm>
            <a:off x="6285933" y="95528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11</a:t>
            </a:r>
          </a:p>
        </p:txBody>
      </p:sp>
      <p:cxnSp>
        <p:nvCxnSpPr>
          <p:cNvPr id="29" name="Straight Arrow Connector 28">
            <a:extLst>
              <a:ext uri="{FF2B5EF4-FFF2-40B4-BE49-F238E27FC236}">
                <a16:creationId xmlns:a16="http://schemas.microsoft.com/office/drawing/2014/main" id="{A59A0949-1790-4525-9834-FD78E7C53FA1}"/>
              </a:ext>
            </a:extLst>
          </p:cNvPr>
          <p:cNvCxnSpPr>
            <a:cxnSpLocks/>
            <a:stCxn id="22" idx="3"/>
            <a:endCxn id="28" idx="2"/>
          </p:cNvCxnSpPr>
          <p:nvPr/>
        </p:nvCxnSpPr>
        <p:spPr>
          <a:xfrm flipV="1">
            <a:off x="6000674" y="1128129"/>
            <a:ext cx="285259"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61E0E3F-CCCF-47E8-8703-CEF44C3DEED0}"/>
              </a:ext>
            </a:extLst>
          </p:cNvPr>
          <p:cNvCxnSpPr>
            <a:cxnSpLocks/>
            <a:stCxn id="28" idx="6"/>
            <a:endCxn id="27" idx="1"/>
          </p:cNvCxnSpPr>
          <p:nvPr/>
        </p:nvCxnSpPr>
        <p:spPr>
          <a:xfrm>
            <a:off x="6631621" y="1128129"/>
            <a:ext cx="315538"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720801B-3835-467E-AC2E-5B56602DD2DE}"/>
              </a:ext>
            </a:extLst>
          </p:cNvPr>
          <p:cNvSpPr/>
          <p:nvPr/>
        </p:nvSpPr>
        <p:spPr>
          <a:xfrm>
            <a:off x="8992099" y="975821"/>
            <a:ext cx="1072650"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ITRF93 </a:t>
            </a:r>
            <a:r>
              <a:rPr lang="en-US" sz="1200" dirty="0">
                <a:solidFill>
                  <a:schemeClr val="tx1"/>
                </a:solidFill>
              </a:rPr>
              <a:t>(220)</a:t>
            </a:r>
            <a:endParaRPr lang="en-US" dirty="0">
              <a:solidFill>
                <a:schemeClr val="tx1"/>
              </a:solidFill>
            </a:endParaRPr>
          </a:p>
        </p:txBody>
      </p:sp>
      <p:sp>
        <p:nvSpPr>
          <p:cNvPr id="34" name="Oval 33">
            <a:extLst>
              <a:ext uri="{FF2B5EF4-FFF2-40B4-BE49-F238E27FC236}">
                <a16:creationId xmlns:a16="http://schemas.microsoft.com/office/drawing/2014/main" id="{4190E620-D2A4-4D69-9A81-FE5E89F87DD2}"/>
              </a:ext>
            </a:extLst>
          </p:cNvPr>
          <p:cNvSpPr/>
          <p:nvPr/>
        </p:nvSpPr>
        <p:spPr>
          <a:xfrm>
            <a:off x="8330873" y="95528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12</a:t>
            </a:r>
          </a:p>
        </p:txBody>
      </p:sp>
      <p:cxnSp>
        <p:nvCxnSpPr>
          <p:cNvPr id="35" name="Straight Arrow Connector 34">
            <a:extLst>
              <a:ext uri="{FF2B5EF4-FFF2-40B4-BE49-F238E27FC236}">
                <a16:creationId xmlns:a16="http://schemas.microsoft.com/office/drawing/2014/main" id="{0DEDBE21-1623-4827-B362-0B59CE40C8C4}"/>
              </a:ext>
            </a:extLst>
          </p:cNvPr>
          <p:cNvCxnSpPr>
            <a:cxnSpLocks/>
            <a:stCxn id="27" idx="3"/>
            <a:endCxn id="34" idx="2"/>
          </p:cNvCxnSpPr>
          <p:nvPr/>
        </p:nvCxnSpPr>
        <p:spPr>
          <a:xfrm flipV="1">
            <a:off x="8052057" y="1128129"/>
            <a:ext cx="278816" cy="394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CE56715-9A5D-443E-8327-92B32042B930}"/>
              </a:ext>
            </a:extLst>
          </p:cNvPr>
          <p:cNvCxnSpPr>
            <a:cxnSpLocks/>
            <a:stCxn id="34" idx="6"/>
            <a:endCxn id="33" idx="1"/>
          </p:cNvCxnSpPr>
          <p:nvPr/>
        </p:nvCxnSpPr>
        <p:spPr>
          <a:xfrm>
            <a:off x="8676561" y="1128129"/>
            <a:ext cx="315538" cy="938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8CFC1BA0-1521-420A-8EDC-191B274C9618}"/>
              </a:ext>
            </a:extLst>
          </p:cNvPr>
          <p:cNvSpPr/>
          <p:nvPr/>
        </p:nvSpPr>
        <p:spPr>
          <a:xfrm>
            <a:off x="9010243" y="1995373"/>
            <a:ext cx="1068004"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ITRF94 </a:t>
            </a:r>
            <a:r>
              <a:rPr lang="en-US" sz="1200" dirty="0">
                <a:solidFill>
                  <a:schemeClr val="tx1"/>
                </a:solidFill>
              </a:rPr>
              <a:t>(230)</a:t>
            </a:r>
            <a:endParaRPr lang="en-US" dirty="0">
              <a:solidFill>
                <a:schemeClr val="tx1"/>
              </a:solidFill>
            </a:endParaRPr>
          </a:p>
        </p:txBody>
      </p:sp>
      <p:sp>
        <p:nvSpPr>
          <p:cNvPr id="43" name="Rectangle 42">
            <a:extLst>
              <a:ext uri="{FF2B5EF4-FFF2-40B4-BE49-F238E27FC236}">
                <a16:creationId xmlns:a16="http://schemas.microsoft.com/office/drawing/2014/main" id="{66B8D614-13B5-46FA-86D1-20185AF1D85D}"/>
              </a:ext>
            </a:extLst>
          </p:cNvPr>
          <p:cNvSpPr/>
          <p:nvPr/>
        </p:nvSpPr>
        <p:spPr>
          <a:xfrm>
            <a:off x="9010243" y="3011993"/>
            <a:ext cx="1109567"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ITRF96 </a:t>
            </a:r>
            <a:r>
              <a:rPr lang="en-US" sz="1200" dirty="0">
                <a:solidFill>
                  <a:schemeClr val="tx1"/>
                </a:solidFill>
              </a:rPr>
              <a:t>(250)</a:t>
            </a:r>
            <a:endParaRPr lang="en-US" dirty="0">
              <a:solidFill>
                <a:schemeClr val="tx1"/>
              </a:solidFill>
            </a:endParaRPr>
          </a:p>
        </p:txBody>
      </p:sp>
      <p:sp>
        <p:nvSpPr>
          <p:cNvPr id="44" name="Oval 43">
            <a:extLst>
              <a:ext uri="{FF2B5EF4-FFF2-40B4-BE49-F238E27FC236}">
                <a16:creationId xmlns:a16="http://schemas.microsoft.com/office/drawing/2014/main" id="{8EE7BD2A-6992-4553-A194-ACC5628142AD}"/>
              </a:ext>
            </a:extLst>
          </p:cNvPr>
          <p:cNvSpPr/>
          <p:nvPr/>
        </p:nvSpPr>
        <p:spPr>
          <a:xfrm>
            <a:off x="9372948" y="2511118"/>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15</a:t>
            </a:r>
          </a:p>
        </p:txBody>
      </p:sp>
      <p:cxnSp>
        <p:nvCxnSpPr>
          <p:cNvPr id="45" name="Straight Arrow Connector 44">
            <a:extLst>
              <a:ext uri="{FF2B5EF4-FFF2-40B4-BE49-F238E27FC236}">
                <a16:creationId xmlns:a16="http://schemas.microsoft.com/office/drawing/2014/main" id="{D331790A-2C78-48A9-A2D2-D88B6840DD6E}"/>
              </a:ext>
            </a:extLst>
          </p:cNvPr>
          <p:cNvCxnSpPr>
            <a:cxnSpLocks/>
            <a:stCxn id="38" idx="2"/>
            <a:endCxn id="44" idx="0"/>
          </p:cNvCxnSpPr>
          <p:nvPr/>
        </p:nvCxnSpPr>
        <p:spPr>
          <a:xfrm>
            <a:off x="9544245" y="2318758"/>
            <a:ext cx="1547" cy="19236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1B21ABC-578F-4FB2-914C-CDEBD96D3B4D}"/>
              </a:ext>
            </a:extLst>
          </p:cNvPr>
          <p:cNvCxnSpPr>
            <a:cxnSpLocks/>
            <a:stCxn id="44" idx="4"/>
            <a:endCxn id="43" idx="0"/>
          </p:cNvCxnSpPr>
          <p:nvPr/>
        </p:nvCxnSpPr>
        <p:spPr>
          <a:xfrm>
            <a:off x="9545792" y="2856806"/>
            <a:ext cx="19235" cy="155187"/>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04944F5-35ED-4042-8494-D3F3B157B9E8}"/>
              </a:ext>
            </a:extLst>
          </p:cNvPr>
          <p:cNvSpPr/>
          <p:nvPr/>
        </p:nvSpPr>
        <p:spPr>
          <a:xfrm>
            <a:off x="9136134" y="4033414"/>
            <a:ext cx="1068004"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ITRF97 </a:t>
            </a:r>
            <a:r>
              <a:rPr lang="en-US" sz="1200" dirty="0">
                <a:solidFill>
                  <a:schemeClr val="tx1"/>
                </a:solidFill>
              </a:rPr>
              <a:t>(270)</a:t>
            </a:r>
            <a:endParaRPr lang="en-US" dirty="0">
              <a:solidFill>
                <a:schemeClr val="tx1"/>
              </a:solidFill>
            </a:endParaRPr>
          </a:p>
        </p:txBody>
      </p:sp>
      <p:sp>
        <p:nvSpPr>
          <p:cNvPr id="56" name="Oval 55">
            <a:extLst>
              <a:ext uri="{FF2B5EF4-FFF2-40B4-BE49-F238E27FC236}">
                <a16:creationId xmlns:a16="http://schemas.microsoft.com/office/drawing/2014/main" id="{EB09D776-A68F-40DF-A714-1F4A00D938DA}"/>
              </a:ext>
            </a:extLst>
          </p:cNvPr>
          <p:cNvSpPr/>
          <p:nvPr/>
        </p:nvSpPr>
        <p:spPr>
          <a:xfrm>
            <a:off x="9430191" y="3528412"/>
            <a:ext cx="345688" cy="345688"/>
          </a:xfrm>
          <a:prstGeom prst="ellipse">
            <a:avLst/>
          </a:prstGeom>
          <a:solidFill>
            <a:srgbClr val="FFFF00"/>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17</a:t>
            </a:r>
          </a:p>
        </p:txBody>
      </p:sp>
      <p:cxnSp>
        <p:nvCxnSpPr>
          <p:cNvPr id="57" name="Straight Arrow Connector 56">
            <a:extLst>
              <a:ext uri="{FF2B5EF4-FFF2-40B4-BE49-F238E27FC236}">
                <a16:creationId xmlns:a16="http://schemas.microsoft.com/office/drawing/2014/main" id="{AC447645-B508-4F06-9743-AAE22462EE40}"/>
              </a:ext>
            </a:extLst>
          </p:cNvPr>
          <p:cNvCxnSpPr>
            <a:cxnSpLocks/>
            <a:stCxn id="43" idx="2"/>
            <a:endCxn id="56" idx="0"/>
          </p:cNvCxnSpPr>
          <p:nvPr/>
        </p:nvCxnSpPr>
        <p:spPr>
          <a:xfrm>
            <a:off x="9565027" y="3335378"/>
            <a:ext cx="38008" cy="19303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689B249-442D-4886-B334-3C5165C57365}"/>
              </a:ext>
            </a:extLst>
          </p:cNvPr>
          <p:cNvCxnSpPr>
            <a:cxnSpLocks/>
            <a:stCxn id="56" idx="4"/>
            <a:endCxn id="55" idx="0"/>
          </p:cNvCxnSpPr>
          <p:nvPr/>
        </p:nvCxnSpPr>
        <p:spPr>
          <a:xfrm>
            <a:off x="9603035" y="3874100"/>
            <a:ext cx="67101" cy="159314"/>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79E278BC-755D-4565-A6F1-1AC5AB39AD82}"/>
              </a:ext>
            </a:extLst>
          </p:cNvPr>
          <p:cNvSpPr/>
          <p:nvPr/>
        </p:nvSpPr>
        <p:spPr>
          <a:xfrm>
            <a:off x="9196419" y="5027491"/>
            <a:ext cx="1321875"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ITRF2000 </a:t>
            </a:r>
            <a:r>
              <a:rPr lang="en-US" sz="1200" dirty="0">
                <a:solidFill>
                  <a:schemeClr val="tx1"/>
                </a:solidFill>
              </a:rPr>
              <a:t>(290)</a:t>
            </a:r>
            <a:endParaRPr lang="en-US" dirty="0">
              <a:solidFill>
                <a:schemeClr val="tx1"/>
              </a:solidFill>
            </a:endParaRPr>
          </a:p>
        </p:txBody>
      </p:sp>
      <p:sp>
        <p:nvSpPr>
          <p:cNvPr id="61" name="Oval 60">
            <a:extLst>
              <a:ext uri="{FF2B5EF4-FFF2-40B4-BE49-F238E27FC236}">
                <a16:creationId xmlns:a16="http://schemas.microsoft.com/office/drawing/2014/main" id="{35DD941E-AD6E-482A-918F-B37C34E7FBCC}"/>
              </a:ext>
            </a:extLst>
          </p:cNvPr>
          <p:cNvSpPr/>
          <p:nvPr/>
        </p:nvSpPr>
        <p:spPr>
          <a:xfrm>
            <a:off x="9576224" y="450241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19</a:t>
            </a:r>
          </a:p>
        </p:txBody>
      </p:sp>
      <p:cxnSp>
        <p:nvCxnSpPr>
          <p:cNvPr id="62" name="Straight Arrow Connector 61">
            <a:extLst>
              <a:ext uri="{FF2B5EF4-FFF2-40B4-BE49-F238E27FC236}">
                <a16:creationId xmlns:a16="http://schemas.microsoft.com/office/drawing/2014/main" id="{17899ED5-B001-4AE0-988D-9F07B8C5BDE5}"/>
              </a:ext>
            </a:extLst>
          </p:cNvPr>
          <p:cNvCxnSpPr>
            <a:cxnSpLocks/>
            <a:stCxn id="55" idx="2"/>
            <a:endCxn id="61" idx="0"/>
          </p:cNvCxnSpPr>
          <p:nvPr/>
        </p:nvCxnSpPr>
        <p:spPr>
          <a:xfrm>
            <a:off x="9670136" y="4356799"/>
            <a:ext cx="78932" cy="14561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C05719E-9622-4A3C-B3C9-F0BEA47DD50F}"/>
              </a:ext>
            </a:extLst>
          </p:cNvPr>
          <p:cNvCxnSpPr>
            <a:cxnSpLocks/>
            <a:stCxn id="61" idx="4"/>
            <a:endCxn id="60" idx="0"/>
          </p:cNvCxnSpPr>
          <p:nvPr/>
        </p:nvCxnSpPr>
        <p:spPr>
          <a:xfrm>
            <a:off x="9749068" y="4848102"/>
            <a:ext cx="108289" cy="179389"/>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554815D7-4E26-4CED-9E95-D90F65F3CE72}"/>
              </a:ext>
            </a:extLst>
          </p:cNvPr>
          <p:cNvSpPr/>
          <p:nvPr/>
        </p:nvSpPr>
        <p:spPr>
          <a:xfrm>
            <a:off x="7250979" y="5030829"/>
            <a:ext cx="135066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ITRF2005 </a:t>
            </a:r>
            <a:r>
              <a:rPr lang="en-US" sz="1200" dirty="0">
                <a:solidFill>
                  <a:schemeClr val="tx1"/>
                </a:solidFill>
              </a:rPr>
              <a:t>(340)</a:t>
            </a:r>
            <a:endParaRPr lang="en-US" dirty="0">
              <a:solidFill>
                <a:schemeClr val="tx1"/>
              </a:solidFill>
            </a:endParaRPr>
          </a:p>
        </p:txBody>
      </p:sp>
      <p:sp>
        <p:nvSpPr>
          <p:cNvPr id="68" name="Oval 67">
            <a:extLst>
              <a:ext uri="{FF2B5EF4-FFF2-40B4-BE49-F238E27FC236}">
                <a16:creationId xmlns:a16="http://schemas.microsoft.com/office/drawing/2014/main" id="{DAF61322-0521-4A76-9311-B291802DC276}"/>
              </a:ext>
            </a:extLst>
          </p:cNvPr>
          <p:cNvSpPr/>
          <p:nvPr/>
        </p:nvSpPr>
        <p:spPr>
          <a:xfrm>
            <a:off x="8714646" y="50196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24</a:t>
            </a:r>
          </a:p>
        </p:txBody>
      </p:sp>
      <p:cxnSp>
        <p:nvCxnSpPr>
          <p:cNvPr id="69" name="Straight Arrow Connector 68">
            <a:extLst>
              <a:ext uri="{FF2B5EF4-FFF2-40B4-BE49-F238E27FC236}">
                <a16:creationId xmlns:a16="http://schemas.microsoft.com/office/drawing/2014/main" id="{0A2379C4-BE46-47C5-B255-B0C00E506253}"/>
              </a:ext>
            </a:extLst>
          </p:cNvPr>
          <p:cNvCxnSpPr>
            <a:cxnSpLocks/>
            <a:stCxn id="60" idx="1"/>
            <a:endCxn id="68" idx="6"/>
          </p:cNvCxnSpPr>
          <p:nvPr/>
        </p:nvCxnSpPr>
        <p:spPr>
          <a:xfrm flipH="1">
            <a:off x="9060334" y="5189184"/>
            <a:ext cx="136085" cy="333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EA13C9B-9DD8-4175-83B4-2BEC274E8821}"/>
              </a:ext>
            </a:extLst>
          </p:cNvPr>
          <p:cNvCxnSpPr>
            <a:cxnSpLocks/>
            <a:stCxn id="68" idx="2"/>
            <a:endCxn id="67" idx="3"/>
          </p:cNvCxnSpPr>
          <p:nvPr/>
        </p:nvCxnSpPr>
        <p:spPr>
          <a:xfrm flipH="1">
            <a:off x="8601645" y="5192522"/>
            <a:ext cx="113001"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BD78A6D5-9752-4C4A-BFBF-7879634085A8}"/>
              </a:ext>
            </a:extLst>
          </p:cNvPr>
          <p:cNvSpPr/>
          <p:nvPr/>
        </p:nvSpPr>
        <p:spPr>
          <a:xfrm>
            <a:off x="6740469" y="5019678"/>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26</a:t>
            </a:r>
          </a:p>
        </p:txBody>
      </p:sp>
      <p:cxnSp>
        <p:nvCxnSpPr>
          <p:cNvPr id="79" name="Straight Arrow Connector 78">
            <a:extLst>
              <a:ext uri="{FF2B5EF4-FFF2-40B4-BE49-F238E27FC236}">
                <a16:creationId xmlns:a16="http://schemas.microsoft.com/office/drawing/2014/main" id="{095D5E1E-42CC-4A72-ABE8-FBD8F03F939D}"/>
              </a:ext>
            </a:extLst>
          </p:cNvPr>
          <p:cNvCxnSpPr>
            <a:cxnSpLocks/>
            <a:stCxn id="67" idx="1"/>
            <a:endCxn id="78" idx="6"/>
          </p:cNvCxnSpPr>
          <p:nvPr/>
        </p:nvCxnSpPr>
        <p:spPr>
          <a:xfrm flipH="1">
            <a:off x="7086157" y="5192522"/>
            <a:ext cx="164822"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D764AC5A-249B-4DD5-8C4C-02E4102CFB91}"/>
              </a:ext>
            </a:extLst>
          </p:cNvPr>
          <p:cNvSpPr/>
          <p:nvPr/>
        </p:nvSpPr>
        <p:spPr>
          <a:xfrm>
            <a:off x="5156425" y="5029397"/>
            <a:ext cx="1413880"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ITRF2008 </a:t>
            </a:r>
            <a:r>
              <a:rPr lang="en-US" sz="1400" dirty="0">
                <a:solidFill>
                  <a:schemeClr val="tx1"/>
                </a:solidFill>
              </a:rPr>
              <a:t>(360)</a:t>
            </a:r>
            <a:endParaRPr lang="en-US" dirty="0">
              <a:solidFill>
                <a:schemeClr val="tx1"/>
              </a:solidFill>
            </a:endParaRPr>
          </a:p>
        </p:txBody>
      </p:sp>
      <p:sp>
        <p:nvSpPr>
          <p:cNvPr id="90" name="Oval 89">
            <a:extLst>
              <a:ext uri="{FF2B5EF4-FFF2-40B4-BE49-F238E27FC236}">
                <a16:creationId xmlns:a16="http://schemas.microsoft.com/office/drawing/2014/main" id="{7FBF1230-97F1-45C8-A8C4-1CEFCFB28E9C}"/>
              </a:ext>
            </a:extLst>
          </p:cNvPr>
          <p:cNvSpPr/>
          <p:nvPr/>
        </p:nvSpPr>
        <p:spPr>
          <a:xfrm>
            <a:off x="4649107" y="502749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32</a:t>
            </a:r>
          </a:p>
        </p:txBody>
      </p:sp>
      <p:cxnSp>
        <p:nvCxnSpPr>
          <p:cNvPr id="91" name="Straight Arrow Connector 90">
            <a:extLst>
              <a:ext uri="{FF2B5EF4-FFF2-40B4-BE49-F238E27FC236}">
                <a16:creationId xmlns:a16="http://schemas.microsoft.com/office/drawing/2014/main" id="{0DE7AEDD-84A9-46BE-A635-110AD798222A}"/>
              </a:ext>
            </a:extLst>
          </p:cNvPr>
          <p:cNvCxnSpPr>
            <a:cxnSpLocks/>
            <a:stCxn id="88" idx="1"/>
            <a:endCxn id="90" idx="6"/>
          </p:cNvCxnSpPr>
          <p:nvPr/>
        </p:nvCxnSpPr>
        <p:spPr>
          <a:xfrm flipH="1">
            <a:off x="4994795" y="5191090"/>
            <a:ext cx="161630" cy="9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0BD39932-2083-48B5-8BAD-60F4D9015841}"/>
              </a:ext>
            </a:extLst>
          </p:cNvPr>
          <p:cNvCxnSpPr>
            <a:cxnSpLocks/>
            <a:stCxn id="90" idx="2"/>
            <a:endCxn id="93" idx="3"/>
          </p:cNvCxnSpPr>
          <p:nvPr/>
        </p:nvCxnSpPr>
        <p:spPr>
          <a:xfrm flipH="1">
            <a:off x="4508141" y="5200335"/>
            <a:ext cx="140966" cy="4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821C0C8C-9961-4CCC-8243-87B9CD0771E2}"/>
              </a:ext>
            </a:extLst>
          </p:cNvPr>
          <p:cNvSpPr/>
          <p:nvPr/>
        </p:nvSpPr>
        <p:spPr>
          <a:xfrm>
            <a:off x="3149519" y="5043610"/>
            <a:ext cx="1358622"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ITRF2014 </a:t>
            </a:r>
            <a:r>
              <a:rPr lang="en-US" sz="1200" dirty="0">
                <a:solidFill>
                  <a:schemeClr val="tx1"/>
                </a:solidFill>
              </a:rPr>
              <a:t>(420)</a:t>
            </a:r>
            <a:endParaRPr lang="en-US" dirty="0">
              <a:solidFill>
                <a:schemeClr val="tx1"/>
              </a:solidFill>
            </a:endParaRPr>
          </a:p>
        </p:txBody>
      </p:sp>
      <p:sp>
        <p:nvSpPr>
          <p:cNvPr id="95" name="Oval 94">
            <a:extLst>
              <a:ext uri="{FF2B5EF4-FFF2-40B4-BE49-F238E27FC236}">
                <a16:creationId xmlns:a16="http://schemas.microsoft.com/office/drawing/2014/main" id="{543CF6FE-3E8B-4D78-94FB-C0CBB7C622B7}"/>
              </a:ext>
            </a:extLst>
          </p:cNvPr>
          <p:cNvSpPr/>
          <p:nvPr/>
        </p:nvSpPr>
        <p:spPr>
          <a:xfrm>
            <a:off x="2636127" y="502997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36</a:t>
            </a:r>
          </a:p>
        </p:txBody>
      </p:sp>
      <p:cxnSp>
        <p:nvCxnSpPr>
          <p:cNvPr id="96" name="Straight Arrow Connector 95">
            <a:extLst>
              <a:ext uri="{FF2B5EF4-FFF2-40B4-BE49-F238E27FC236}">
                <a16:creationId xmlns:a16="http://schemas.microsoft.com/office/drawing/2014/main" id="{28A210B8-05BF-4CD5-8E13-C5223F04CE43}"/>
              </a:ext>
            </a:extLst>
          </p:cNvPr>
          <p:cNvCxnSpPr>
            <a:cxnSpLocks/>
            <a:stCxn id="93" idx="1"/>
            <a:endCxn id="95" idx="6"/>
          </p:cNvCxnSpPr>
          <p:nvPr/>
        </p:nvCxnSpPr>
        <p:spPr>
          <a:xfrm flipH="1" flipV="1">
            <a:off x="2981815" y="5202819"/>
            <a:ext cx="167704" cy="2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DDAC250-3C41-4D05-A79D-BFDC84408BC7}"/>
              </a:ext>
            </a:extLst>
          </p:cNvPr>
          <p:cNvCxnSpPr>
            <a:cxnSpLocks/>
            <a:stCxn id="95" idx="2"/>
            <a:endCxn id="98" idx="3"/>
          </p:cNvCxnSpPr>
          <p:nvPr/>
        </p:nvCxnSpPr>
        <p:spPr>
          <a:xfrm flipH="1">
            <a:off x="2500042" y="5202819"/>
            <a:ext cx="136085" cy="2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1E90DC1B-1216-44B8-B619-6B96FA663471}"/>
              </a:ext>
            </a:extLst>
          </p:cNvPr>
          <p:cNvSpPr/>
          <p:nvPr/>
        </p:nvSpPr>
        <p:spPr>
          <a:xfrm>
            <a:off x="1122476" y="5043610"/>
            <a:ext cx="1377566" cy="3233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ITRF2020 </a:t>
            </a:r>
            <a:r>
              <a:rPr lang="en-US" sz="1200" dirty="0">
                <a:solidFill>
                  <a:schemeClr val="tx1"/>
                </a:solidFill>
              </a:rPr>
              <a:t>(460)</a:t>
            </a:r>
            <a:endParaRPr lang="en-US" dirty="0">
              <a:solidFill>
                <a:schemeClr val="tx1"/>
              </a:solidFill>
            </a:endParaRPr>
          </a:p>
        </p:txBody>
      </p:sp>
      <p:sp>
        <p:nvSpPr>
          <p:cNvPr id="105" name="Oval 104">
            <a:extLst>
              <a:ext uri="{FF2B5EF4-FFF2-40B4-BE49-F238E27FC236}">
                <a16:creationId xmlns:a16="http://schemas.microsoft.com/office/drawing/2014/main" id="{762D0002-54E9-4B58-B10B-85ABF682125C}"/>
              </a:ext>
            </a:extLst>
          </p:cNvPr>
          <p:cNvSpPr/>
          <p:nvPr/>
        </p:nvSpPr>
        <p:spPr>
          <a:xfrm>
            <a:off x="9356168" y="1480094"/>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13</a:t>
            </a:r>
          </a:p>
        </p:txBody>
      </p:sp>
      <p:cxnSp>
        <p:nvCxnSpPr>
          <p:cNvPr id="106" name="Straight Arrow Connector 105">
            <a:extLst>
              <a:ext uri="{FF2B5EF4-FFF2-40B4-BE49-F238E27FC236}">
                <a16:creationId xmlns:a16="http://schemas.microsoft.com/office/drawing/2014/main" id="{E2EB6DEC-3C6A-410F-8201-1FA9D5C547C2}"/>
              </a:ext>
            </a:extLst>
          </p:cNvPr>
          <p:cNvCxnSpPr>
            <a:cxnSpLocks/>
            <a:stCxn id="33" idx="2"/>
            <a:endCxn id="105" idx="0"/>
          </p:cNvCxnSpPr>
          <p:nvPr/>
        </p:nvCxnSpPr>
        <p:spPr>
          <a:xfrm>
            <a:off x="9528424" y="1299206"/>
            <a:ext cx="588" cy="180888"/>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A6FE44BA-1842-48B7-BAAA-B7CA15CEE713}"/>
              </a:ext>
            </a:extLst>
          </p:cNvPr>
          <p:cNvCxnSpPr>
            <a:cxnSpLocks/>
            <a:stCxn id="105" idx="4"/>
            <a:endCxn id="38" idx="0"/>
          </p:cNvCxnSpPr>
          <p:nvPr/>
        </p:nvCxnSpPr>
        <p:spPr>
          <a:xfrm>
            <a:off x="9529012" y="1825782"/>
            <a:ext cx="15233" cy="169591"/>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1" name="Oval 110">
            <a:extLst>
              <a:ext uri="{FF2B5EF4-FFF2-40B4-BE49-F238E27FC236}">
                <a16:creationId xmlns:a16="http://schemas.microsoft.com/office/drawing/2014/main" id="{01CC39C8-011D-4869-BCFD-E8FEB2F30BCA}"/>
              </a:ext>
            </a:extLst>
          </p:cNvPr>
          <p:cNvSpPr/>
          <p:nvPr/>
        </p:nvSpPr>
        <p:spPr>
          <a:xfrm>
            <a:off x="10627786" y="2775975"/>
            <a:ext cx="345688" cy="345688"/>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16</a:t>
            </a:r>
          </a:p>
        </p:txBody>
      </p:sp>
      <p:cxnSp>
        <p:nvCxnSpPr>
          <p:cNvPr id="112" name="Straight Arrow Connector 111">
            <a:extLst>
              <a:ext uri="{FF2B5EF4-FFF2-40B4-BE49-F238E27FC236}">
                <a16:creationId xmlns:a16="http://schemas.microsoft.com/office/drawing/2014/main" id="{808B99CA-6248-4350-BFFC-A5B652531BEB}"/>
              </a:ext>
            </a:extLst>
          </p:cNvPr>
          <p:cNvCxnSpPr>
            <a:cxnSpLocks/>
            <a:stCxn id="5" idx="2"/>
            <a:endCxn id="111" idx="7"/>
          </p:cNvCxnSpPr>
          <p:nvPr/>
        </p:nvCxnSpPr>
        <p:spPr>
          <a:xfrm flipH="1">
            <a:off x="10922849" y="2578363"/>
            <a:ext cx="470650" cy="24823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D31F41C-D8E0-42F5-A863-9160692BEDD9}"/>
              </a:ext>
            </a:extLst>
          </p:cNvPr>
          <p:cNvCxnSpPr>
            <a:cxnSpLocks/>
            <a:stCxn id="111" idx="2"/>
            <a:endCxn id="43" idx="3"/>
          </p:cNvCxnSpPr>
          <p:nvPr/>
        </p:nvCxnSpPr>
        <p:spPr>
          <a:xfrm flipH="1">
            <a:off x="10119810" y="2948819"/>
            <a:ext cx="507976" cy="22486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7F1D33C-DE30-4359-90A6-E5568F325387}"/>
              </a:ext>
            </a:extLst>
          </p:cNvPr>
          <p:cNvSpPr/>
          <p:nvPr/>
        </p:nvSpPr>
        <p:spPr>
          <a:xfrm>
            <a:off x="10749173" y="5900015"/>
            <a:ext cx="144106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NAD83_PA </a:t>
            </a:r>
            <a:r>
              <a:rPr lang="en-US" sz="1200" dirty="0">
                <a:solidFill>
                  <a:schemeClr val="tx1"/>
                </a:solidFill>
              </a:rPr>
              <a:t>(320)</a:t>
            </a:r>
            <a:endParaRPr lang="en-US" dirty="0">
              <a:solidFill>
                <a:schemeClr val="tx1"/>
              </a:solidFill>
            </a:endParaRPr>
          </a:p>
        </p:txBody>
      </p:sp>
      <p:sp>
        <p:nvSpPr>
          <p:cNvPr id="126" name="Oval 125">
            <a:extLst>
              <a:ext uri="{FF2B5EF4-FFF2-40B4-BE49-F238E27FC236}">
                <a16:creationId xmlns:a16="http://schemas.microsoft.com/office/drawing/2014/main" id="{93E3E2D5-89DD-4F50-9DF1-0E956838B15F}"/>
              </a:ext>
            </a:extLst>
          </p:cNvPr>
          <p:cNvSpPr/>
          <p:nvPr/>
        </p:nvSpPr>
        <p:spPr>
          <a:xfrm>
            <a:off x="10441945" y="550104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22</a:t>
            </a:r>
          </a:p>
        </p:txBody>
      </p:sp>
      <p:sp>
        <p:nvSpPr>
          <p:cNvPr id="127" name="Rectangle 126">
            <a:extLst>
              <a:ext uri="{FF2B5EF4-FFF2-40B4-BE49-F238E27FC236}">
                <a16:creationId xmlns:a16="http://schemas.microsoft.com/office/drawing/2014/main" id="{494C0D65-8656-4F5A-BD6D-CBEC02043B63}"/>
              </a:ext>
            </a:extLst>
          </p:cNvPr>
          <p:cNvSpPr/>
          <p:nvPr/>
        </p:nvSpPr>
        <p:spPr>
          <a:xfrm>
            <a:off x="10597793" y="4430424"/>
            <a:ext cx="154288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NAD83_MA </a:t>
            </a:r>
            <a:r>
              <a:rPr lang="en-US" sz="1200" dirty="0">
                <a:solidFill>
                  <a:schemeClr val="tx1"/>
                </a:solidFill>
              </a:rPr>
              <a:t>(330)</a:t>
            </a:r>
            <a:endParaRPr lang="en-US" dirty="0">
              <a:solidFill>
                <a:schemeClr val="tx1"/>
              </a:solidFill>
            </a:endParaRPr>
          </a:p>
        </p:txBody>
      </p:sp>
      <p:sp>
        <p:nvSpPr>
          <p:cNvPr id="128" name="Oval 127">
            <a:extLst>
              <a:ext uri="{FF2B5EF4-FFF2-40B4-BE49-F238E27FC236}">
                <a16:creationId xmlns:a16="http://schemas.microsoft.com/office/drawing/2014/main" id="{9713D7AD-24F0-41FF-9CBC-00643129F04B}"/>
              </a:ext>
            </a:extLst>
          </p:cNvPr>
          <p:cNvSpPr/>
          <p:nvPr/>
        </p:nvSpPr>
        <p:spPr>
          <a:xfrm>
            <a:off x="11097197" y="502749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23</a:t>
            </a:r>
          </a:p>
        </p:txBody>
      </p:sp>
      <p:cxnSp>
        <p:nvCxnSpPr>
          <p:cNvPr id="132" name="Straight Arrow Connector 131">
            <a:extLst>
              <a:ext uri="{FF2B5EF4-FFF2-40B4-BE49-F238E27FC236}">
                <a16:creationId xmlns:a16="http://schemas.microsoft.com/office/drawing/2014/main" id="{7A87C7CC-C7C3-4D6F-A394-19B8382003E1}"/>
              </a:ext>
            </a:extLst>
          </p:cNvPr>
          <p:cNvCxnSpPr>
            <a:cxnSpLocks/>
            <a:stCxn id="121" idx="0"/>
            <a:endCxn id="126" idx="6"/>
          </p:cNvCxnSpPr>
          <p:nvPr/>
        </p:nvCxnSpPr>
        <p:spPr>
          <a:xfrm flipH="1" flipV="1">
            <a:off x="10787633" y="5673888"/>
            <a:ext cx="682071" cy="22612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71EA0469-DF63-42D5-9A05-A2FB945D1D17}"/>
              </a:ext>
            </a:extLst>
          </p:cNvPr>
          <p:cNvCxnSpPr>
            <a:cxnSpLocks/>
            <a:stCxn id="126" idx="1"/>
            <a:endCxn id="60" idx="2"/>
          </p:cNvCxnSpPr>
          <p:nvPr/>
        </p:nvCxnSpPr>
        <p:spPr>
          <a:xfrm flipH="1" flipV="1">
            <a:off x="9857357" y="5350876"/>
            <a:ext cx="635213" cy="20079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414903A7-056E-4724-AE7A-FD8A6E115E8E}"/>
              </a:ext>
            </a:extLst>
          </p:cNvPr>
          <p:cNvCxnSpPr>
            <a:cxnSpLocks/>
            <a:stCxn id="127" idx="2"/>
            <a:endCxn id="128" idx="0"/>
          </p:cNvCxnSpPr>
          <p:nvPr/>
        </p:nvCxnSpPr>
        <p:spPr>
          <a:xfrm flipH="1">
            <a:off x="11270041" y="4753809"/>
            <a:ext cx="99196" cy="27368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944FE80B-3568-479D-BC40-F6119DB9AA09}"/>
              </a:ext>
            </a:extLst>
          </p:cNvPr>
          <p:cNvCxnSpPr>
            <a:cxnSpLocks/>
            <a:stCxn id="128" idx="2"/>
            <a:endCxn id="60" idx="3"/>
          </p:cNvCxnSpPr>
          <p:nvPr/>
        </p:nvCxnSpPr>
        <p:spPr>
          <a:xfrm flipH="1" flipV="1">
            <a:off x="10518294" y="5189184"/>
            <a:ext cx="578903" cy="1115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1D40E34F-3BCE-44B6-B9DE-A0279649EE72}"/>
              </a:ext>
            </a:extLst>
          </p:cNvPr>
          <p:cNvSpPr/>
          <p:nvPr/>
        </p:nvSpPr>
        <p:spPr>
          <a:xfrm>
            <a:off x="1659349" y="55466"/>
            <a:ext cx="160067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WGS84_ORIG </a:t>
            </a:r>
            <a:r>
              <a:rPr lang="en-US" sz="1000" dirty="0">
                <a:solidFill>
                  <a:schemeClr val="tx1"/>
                </a:solidFill>
              </a:rPr>
              <a:t>(140)</a:t>
            </a:r>
            <a:endParaRPr lang="en-US" dirty="0">
              <a:solidFill>
                <a:schemeClr val="tx1"/>
              </a:solidFill>
            </a:endParaRPr>
          </a:p>
        </p:txBody>
      </p:sp>
      <p:sp>
        <p:nvSpPr>
          <p:cNvPr id="94" name="Rectangle 93">
            <a:extLst>
              <a:ext uri="{FF2B5EF4-FFF2-40B4-BE49-F238E27FC236}">
                <a16:creationId xmlns:a16="http://schemas.microsoft.com/office/drawing/2014/main" id="{06B4C267-BE10-4B94-891C-D36FDCA67BCE}"/>
              </a:ext>
            </a:extLst>
          </p:cNvPr>
          <p:cNvSpPr/>
          <p:nvPr/>
        </p:nvSpPr>
        <p:spPr>
          <a:xfrm>
            <a:off x="5776958" y="2010930"/>
            <a:ext cx="17637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WGS84_G730 </a:t>
            </a:r>
            <a:r>
              <a:rPr lang="en-US" sz="1400" dirty="0">
                <a:solidFill>
                  <a:schemeClr val="tx1"/>
                </a:solidFill>
              </a:rPr>
              <a:t>(200)</a:t>
            </a:r>
            <a:endParaRPr lang="en-US" dirty="0">
              <a:solidFill>
                <a:schemeClr val="tx1"/>
              </a:solidFill>
            </a:endParaRPr>
          </a:p>
        </p:txBody>
      </p:sp>
      <p:sp>
        <p:nvSpPr>
          <p:cNvPr id="99" name="Rectangle 98">
            <a:extLst>
              <a:ext uri="{FF2B5EF4-FFF2-40B4-BE49-F238E27FC236}">
                <a16:creationId xmlns:a16="http://schemas.microsoft.com/office/drawing/2014/main" id="{BE409931-51E1-4CCB-BFBA-8708156648A1}"/>
              </a:ext>
            </a:extLst>
          </p:cNvPr>
          <p:cNvSpPr/>
          <p:nvPr/>
        </p:nvSpPr>
        <p:spPr>
          <a:xfrm>
            <a:off x="10313490" y="985808"/>
            <a:ext cx="182719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WGS84_G873 </a:t>
            </a:r>
            <a:r>
              <a:rPr lang="en-US" sz="1400" dirty="0">
                <a:solidFill>
                  <a:schemeClr val="tx1"/>
                </a:solidFill>
              </a:rPr>
              <a:t>(240)</a:t>
            </a:r>
            <a:endParaRPr lang="en-US" dirty="0">
              <a:solidFill>
                <a:schemeClr val="tx1"/>
              </a:solidFill>
            </a:endParaRPr>
          </a:p>
        </p:txBody>
      </p:sp>
      <p:sp>
        <p:nvSpPr>
          <p:cNvPr id="100" name="Rectangle 99">
            <a:extLst>
              <a:ext uri="{FF2B5EF4-FFF2-40B4-BE49-F238E27FC236}">
                <a16:creationId xmlns:a16="http://schemas.microsoft.com/office/drawing/2014/main" id="{0EBC5134-60AB-4FBD-A99F-03D93B742F3F}"/>
              </a:ext>
            </a:extLst>
          </p:cNvPr>
          <p:cNvSpPr/>
          <p:nvPr/>
        </p:nvSpPr>
        <p:spPr>
          <a:xfrm>
            <a:off x="5735574" y="3048408"/>
            <a:ext cx="198319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WGS84_G1150 </a:t>
            </a:r>
            <a:r>
              <a:rPr lang="en-US" sz="1200" dirty="0">
                <a:solidFill>
                  <a:schemeClr val="tx1"/>
                </a:solidFill>
              </a:rPr>
              <a:t>(370)</a:t>
            </a:r>
            <a:endParaRPr lang="en-US" dirty="0">
              <a:solidFill>
                <a:schemeClr val="tx1"/>
              </a:solidFill>
            </a:endParaRPr>
          </a:p>
        </p:txBody>
      </p:sp>
      <p:sp>
        <p:nvSpPr>
          <p:cNvPr id="101" name="Rectangle 100">
            <a:extLst>
              <a:ext uri="{FF2B5EF4-FFF2-40B4-BE49-F238E27FC236}">
                <a16:creationId xmlns:a16="http://schemas.microsoft.com/office/drawing/2014/main" id="{30E1BE12-9F7E-4150-91C0-82A7DAA0403A}"/>
              </a:ext>
            </a:extLst>
          </p:cNvPr>
          <p:cNvSpPr/>
          <p:nvPr/>
        </p:nvSpPr>
        <p:spPr>
          <a:xfrm>
            <a:off x="6949227" y="3525874"/>
            <a:ext cx="193826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WGS84_G1674 </a:t>
            </a:r>
            <a:r>
              <a:rPr lang="en-US" sz="1200" dirty="0">
                <a:solidFill>
                  <a:schemeClr val="tx1"/>
                </a:solidFill>
              </a:rPr>
              <a:t>(390)</a:t>
            </a:r>
            <a:endParaRPr lang="en-US" dirty="0">
              <a:solidFill>
                <a:schemeClr val="tx1"/>
              </a:solidFill>
            </a:endParaRPr>
          </a:p>
        </p:txBody>
      </p:sp>
      <p:sp>
        <p:nvSpPr>
          <p:cNvPr id="102" name="Rectangle 101">
            <a:extLst>
              <a:ext uri="{FF2B5EF4-FFF2-40B4-BE49-F238E27FC236}">
                <a16:creationId xmlns:a16="http://schemas.microsoft.com/office/drawing/2014/main" id="{6ED22D6C-9AC0-46E1-9376-19014C5E7AB9}"/>
              </a:ext>
            </a:extLst>
          </p:cNvPr>
          <p:cNvSpPr/>
          <p:nvPr/>
        </p:nvSpPr>
        <p:spPr>
          <a:xfrm>
            <a:off x="7088843" y="4217671"/>
            <a:ext cx="188837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WGS84_G1762 </a:t>
            </a:r>
            <a:r>
              <a:rPr lang="en-US" sz="1200" dirty="0">
                <a:solidFill>
                  <a:schemeClr val="tx1"/>
                </a:solidFill>
              </a:rPr>
              <a:t>(410)</a:t>
            </a:r>
            <a:endParaRPr lang="en-US" dirty="0">
              <a:solidFill>
                <a:schemeClr val="tx1"/>
              </a:solidFill>
            </a:endParaRPr>
          </a:p>
        </p:txBody>
      </p:sp>
      <p:sp>
        <p:nvSpPr>
          <p:cNvPr id="103" name="Rectangle 102">
            <a:extLst>
              <a:ext uri="{FF2B5EF4-FFF2-40B4-BE49-F238E27FC236}">
                <a16:creationId xmlns:a16="http://schemas.microsoft.com/office/drawing/2014/main" id="{6B948ED9-3109-4FD9-9E09-72ADCC55EEB9}"/>
              </a:ext>
            </a:extLst>
          </p:cNvPr>
          <p:cNvSpPr/>
          <p:nvPr/>
        </p:nvSpPr>
        <p:spPr>
          <a:xfrm>
            <a:off x="5637892" y="6430909"/>
            <a:ext cx="19505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WGS84_G2139 </a:t>
            </a:r>
            <a:r>
              <a:rPr lang="en-US" sz="1200" dirty="0">
                <a:solidFill>
                  <a:schemeClr val="tx1"/>
                </a:solidFill>
              </a:rPr>
              <a:t>(450)</a:t>
            </a:r>
            <a:endParaRPr lang="en-US" dirty="0">
              <a:solidFill>
                <a:schemeClr val="tx1"/>
              </a:solidFill>
            </a:endParaRPr>
          </a:p>
        </p:txBody>
      </p:sp>
      <p:sp>
        <p:nvSpPr>
          <p:cNvPr id="108" name="Oval 107">
            <a:extLst>
              <a:ext uri="{FF2B5EF4-FFF2-40B4-BE49-F238E27FC236}">
                <a16:creationId xmlns:a16="http://schemas.microsoft.com/office/drawing/2014/main" id="{8C191E70-4502-46C8-A716-BD99ACAC9EEB}"/>
              </a:ext>
            </a:extLst>
          </p:cNvPr>
          <p:cNvSpPr/>
          <p:nvPr/>
        </p:nvSpPr>
        <p:spPr>
          <a:xfrm>
            <a:off x="3070125" y="443664"/>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a:t>
            </a:r>
          </a:p>
        </p:txBody>
      </p:sp>
      <p:cxnSp>
        <p:nvCxnSpPr>
          <p:cNvPr id="109" name="Straight Arrow Connector 108">
            <a:extLst>
              <a:ext uri="{FF2B5EF4-FFF2-40B4-BE49-F238E27FC236}">
                <a16:creationId xmlns:a16="http://schemas.microsoft.com/office/drawing/2014/main" id="{FABD563E-02FC-4667-A3CD-05F6E8771C57}"/>
              </a:ext>
            </a:extLst>
          </p:cNvPr>
          <p:cNvCxnSpPr>
            <a:cxnSpLocks/>
            <a:stCxn id="71" idx="2"/>
            <a:endCxn id="108" idx="1"/>
          </p:cNvCxnSpPr>
          <p:nvPr/>
        </p:nvCxnSpPr>
        <p:spPr>
          <a:xfrm>
            <a:off x="2459689" y="378851"/>
            <a:ext cx="661061" cy="11543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13644DF-9197-42EB-A758-B3BEB5BBA9E0}"/>
              </a:ext>
            </a:extLst>
          </p:cNvPr>
          <p:cNvCxnSpPr>
            <a:cxnSpLocks/>
            <a:stCxn id="108" idx="5"/>
            <a:endCxn id="17" idx="0"/>
          </p:cNvCxnSpPr>
          <p:nvPr/>
        </p:nvCxnSpPr>
        <p:spPr>
          <a:xfrm>
            <a:off x="3365188" y="738727"/>
            <a:ext cx="571204" cy="23886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AC7F9890-3EE0-4359-87FC-078EBAAEC5B5}"/>
              </a:ext>
            </a:extLst>
          </p:cNvPr>
          <p:cNvSpPr/>
          <p:nvPr/>
        </p:nvSpPr>
        <p:spPr>
          <a:xfrm>
            <a:off x="5956127" y="146796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10</a:t>
            </a:r>
          </a:p>
        </p:txBody>
      </p:sp>
      <p:cxnSp>
        <p:nvCxnSpPr>
          <p:cNvPr id="115" name="Straight Arrow Connector 114">
            <a:extLst>
              <a:ext uri="{FF2B5EF4-FFF2-40B4-BE49-F238E27FC236}">
                <a16:creationId xmlns:a16="http://schemas.microsoft.com/office/drawing/2014/main" id="{0B8A6719-3623-43C7-ADFD-E5CCE096E890}"/>
              </a:ext>
            </a:extLst>
          </p:cNvPr>
          <p:cNvCxnSpPr>
            <a:cxnSpLocks/>
            <a:stCxn id="94" idx="0"/>
            <a:endCxn id="114" idx="5"/>
          </p:cNvCxnSpPr>
          <p:nvPr/>
        </p:nvCxnSpPr>
        <p:spPr>
          <a:xfrm flipH="1" flipV="1">
            <a:off x="6251190" y="1763030"/>
            <a:ext cx="407624" cy="24790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A6D22FDF-1E39-4076-B027-92EFB8B7F2E9}"/>
              </a:ext>
            </a:extLst>
          </p:cNvPr>
          <p:cNvCxnSpPr>
            <a:cxnSpLocks/>
            <a:stCxn id="114" idx="1"/>
            <a:endCxn id="22" idx="2"/>
          </p:cNvCxnSpPr>
          <p:nvPr/>
        </p:nvCxnSpPr>
        <p:spPr>
          <a:xfrm flipH="1" flipV="1">
            <a:off x="5528146" y="1293770"/>
            <a:ext cx="478606" cy="22482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876983CC-715E-42E0-ACB8-0E96CFBE0917}"/>
              </a:ext>
            </a:extLst>
          </p:cNvPr>
          <p:cNvSpPr/>
          <p:nvPr/>
        </p:nvSpPr>
        <p:spPr>
          <a:xfrm>
            <a:off x="10614789" y="159737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a:t>
            </a:r>
          </a:p>
        </p:txBody>
      </p:sp>
      <p:cxnSp>
        <p:nvCxnSpPr>
          <p:cNvPr id="123" name="Straight Arrow Connector 122">
            <a:extLst>
              <a:ext uri="{FF2B5EF4-FFF2-40B4-BE49-F238E27FC236}">
                <a16:creationId xmlns:a16="http://schemas.microsoft.com/office/drawing/2014/main" id="{B4417365-A319-4294-8AC8-EC6E2055782C}"/>
              </a:ext>
            </a:extLst>
          </p:cNvPr>
          <p:cNvCxnSpPr>
            <a:cxnSpLocks/>
            <a:stCxn id="99" idx="2"/>
            <a:endCxn id="122" idx="6"/>
          </p:cNvCxnSpPr>
          <p:nvPr/>
        </p:nvCxnSpPr>
        <p:spPr>
          <a:xfrm flipH="1">
            <a:off x="10960477" y="1309193"/>
            <a:ext cx="266609" cy="46102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5CF5BA33-FA25-4BF9-8A5E-A817FDFB90A4}"/>
              </a:ext>
            </a:extLst>
          </p:cNvPr>
          <p:cNvCxnSpPr>
            <a:cxnSpLocks/>
            <a:stCxn id="122" idx="3"/>
            <a:endCxn id="38" idx="3"/>
          </p:cNvCxnSpPr>
          <p:nvPr/>
        </p:nvCxnSpPr>
        <p:spPr>
          <a:xfrm flipH="1">
            <a:off x="10078247" y="1892433"/>
            <a:ext cx="587167" cy="26463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949B16AA-C807-4366-9645-81A71CE42A98}"/>
              </a:ext>
            </a:extLst>
          </p:cNvPr>
          <p:cNvSpPr/>
          <p:nvPr/>
        </p:nvSpPr>
        <p:spPr>
          <a:xfrm>
            <a:off x="5974386" y="3859853"/>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29</a:t>
            </a:r>
          </a:p>
        </p:txBody>
      </p:sp>
      <p:cxnSp>
        <p:nvCxnSpPr>
          <p:cNvPr id="133" name="Straight Arrow Connector 132">
            <a:extLst>
              <a:ext uri="{FF2B5EF4-FFF2-40B4-BE49-F238E27FC236}">
                <a16:creationId xmlns:a16="http://schemas.microsoft.com/office/drawing/2014/main" id="{421EBFF9-1F0A-4F2C-BB71-28EE75894DB7}"/>
              </a:ext>
            </a:extLst>
          </p:cNvPr>
          <p:cNvCxnSpPr>
            <a:cxnSpLocks/>
            <a:stCxn id="268" idx="2"/>
            <a:endCxn id="269" idx="1"/>
          </p:cNvCxnSpPr>
          <p:nvPr/>
        </p:nvCxnSpPr>
        <p:spPr>
          <a:xfrm>
            <a:off x="4677760" y="3620402"/>
            <a:ext cx="481844" cy="658849"/>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0A83696D-1512-402A-8D82-D972470DB4C3}"/>
              </a:ext>
            </a:extLst>
          </p:cNvPr>
          <p:cNvCxnSpPr>
            <a:cxnSpLocks/>
            <a:stCxn id="100" idx="2"/>
            <a:endCxn id="131" idx="7"/>
          </p:cNvCxnSpPr>
          <p:nvPr/>
        </p:nvCxnSpPr>
        <p:spPr>
          <a:xfrm flipH="1">
            <a:off x="6269449" y="3371793"/>
            <a:ext cx="457722" cy="53868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41" name="Oval 140">
            <a:extLst>
              <a:ext uri="{FF2B5EF4-FFF2-40B4-BE49-F238E27FC236}">
                <a16:creationId xmlns:a16="http://schemas.microsoft.com/office/drawing/2014/main" id="{EA56571E-6BCD-473F-B3B6-33C5DF1269AF}"/>
              </a:ext>
            </a:extLst>
          </p:cNvPr>
          <p:cNvSpPr/>
          <p:nvPr/>
        </p:nvSpPr>
        <p:spPr>
          <a:xfrm>
            <a:off x="6482543" y="4000396"/>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30</a:t>
            </a:r>
          </a:p>
        </p:txBody>
      </p:sp>
      <p:cxnSp>
        <p:nvCxnSpPr>
          <p:cNvPr id="143" name="Straight Arrow Connector 142">
            <a:extLst>
              <a:ext uri="{FF2B5EF4-FFF2-40B4-BE49-F238E27FC236}">
                <a16:creationId xmlns:a16="http://schemas.microsoft.com/office/drawing/2014/main" id="{D52C83F6-92C8-4893-8D3C-D8246AB3D3A1}"/>
              </a:ext>
            </a:extLst>
          </p:cNvPr>
          <p:cNvCxnSpPr>
            <a:cxnSpLocks/>
            <a:stCxn id="102" idx="2"/>
            <a:endCxn id="280" idx="6"/>
          </p:cNvCxnSpPr>
          <p:nvPr/>
        </p:nvCxnSpPr>
        <p:spPr>
          <a:xfrm flipH="1">
            <a:off x="7042173" y="4541056"/>
            <a:ext cx="990857" cy="17054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9EC9DE1-B024-4C84-AF10-0493BD57D626}"/>
              </a:ext>
            </a:extLst>
          </p:cNvPr>
          <p:cNvCxnSpPr>
            <a:cxnSpLocks/>
            <a:stCxn id="101" idx="2"/>
            <a:endCxn id="141" idx="6"/>
          </p:cNvCxnSpPr>
          <p:nvPr/>
        </p:nvCxnSpPr>
        <p:spPr>
          <a:xfrm flipH="1">
            <a:off x="6828231" y="3849259"/>
            <a:ext cx="1090128" cy="32398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19127F56-653C-4364-A470-E0EAC4EB768B}"/>
              </a:ext>
            </a:extLst>
          </p:cNvPr>
          <p:cNvCxnSpPr>
            <a:cxnSpLocks/>
            <a:stCxn id="131" idx="4"/>
            <a:endCxn id="88" idx="0"/>
          </p:cNvCxnSpPr>
          <p:nvPr/>
        </p:nvCxnSpPr>
        <p:spPr>
          <a:xfrm flipH="1">
            <a:off x="5863365" y="4205541"/>
            <a:ext cx="283865" cy="82385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7" name="Oval 156">
            <a:extLst>
              <a:ext uri="{FF2B5EF4-FFF2-40B4-BE49-F238E27FC236}">
                <a16:creationId xmlns:a16="http://schemas.microsoft.com/office/drawing/2014/main" id="{B3E7A353-929E-4046-BFFD-C013850DD028}"/>
              </a:ext>
            </a:extLst>
          </p:cNvPr>
          <p:cNvSpPr/>
          <p:nvPr/>
        </p:nvSpPr>
        <p:spPr>
          <a:xfrm>
            <a:off x="5726333" y="591358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35</a:t>
            </a:r>
          </a:p>
        </p:txBody>
      </p:sp>
      <p:cxnSp>
        <p:nvCxnSpPr>
          <p:cNvPr id="158" name="Straight Arrow Connector 157">
            <a:extLst>
              <a:ext uri="{FF2B5EF4-FFF2-40B4-BE49-F238E27FC236}">
                <a16:creationId xmlns:a16="http://schemas.microsoft.com/office/drawing/2014/main" id="{BB76AE10-402C-4F44-BBB7-6D68F698DE5D}"/>
              </a:ext>
            </a:extLst>
          </p:cNvPr>
          <p:cNvCxnSpPr>
            <a:cxnSpLocks/>
            <a:stCxn id="103" idx="0"/>
            <a:endCxn id="157" idx="5"/>
          </p:cNvCxnSpPr>
          <p:nvPr/>
        </p:nvCxnSpPr>
        <p:spPr>
          <a:xfrm flipH="1" flipV="1">
            <a:off x="6021396" y="6208643"/>
            <a:ext cx="591761" cy="22226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7CFF8703-C45F-4B4D-A0E2-D101EB020C7A}"/>
              </a:ext>
            </a:extLst>
          </p:cNvPr>
          <p:cNvCxnSpPr>
            <a:cxnSpLocks/>
            <a:stCxn id="157" idx="1"/>
            <a:endCxn id="93" idx="2"/>
          </p:cNvCxnSpPr>
          <p:nvPr/>
        </p:nvCxnSpPr>
        <p:spPr>
          <a:xfrm flipH="1" flipV="1">
            <a:off x="3828830" y="5366995"/>
            <a:ext cx="1948128" cy="5972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7" name="Oval 116">
            <a:extLst>
              <a:ext uri="{FF2B5EF4-FFF2-40B4-BE49-F238E27FC236}">
                <a16:creationId xmlns:a16="http://schemas.microsoft.com/office/drawing/2014/main" id="{007C2882-76EF-4ED3-B6F9-77A5AACBF946}"/>
              </a:ext>
            </a:extLst>
          </p:cNvPr>
          <p:cNvSpPr/>
          <p:nvPr/>
        </p:nvSpPr>
        <p:spPr>
          <a:xfrm>
            <a:off x="5477521" y="49089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7</a:t>
            </a:r>
          </a:p>
        </p:txBody>
      </p:sp>
      <p:cxnSp>
        <p:nvCxnSpPr>
          <p:cNvPr id="118" name="Straight Arrow Connector 117">
            <a:extLst>
              <a:ext uri="{FF2B5EF4-FFF2-40B4-BE49-F238E27FC236}">
                <a16:creationId xmlns:a16="http://schemas.microsoft.com/office/drawing/2014/main" id="{7F592FA9-1DFD-420D-B189-0A359D5616B8}"/>
              </a:ext>
            </a:extLst>
          </p:cNvPr>
          <p:cNvCxnSpPr>
            <a:cxnSpLocks/>
            <a:stCxn id="120" idx="2"/>
            <a:endCxn id="117" idx="6"/>
          </p:cNvCxnSpPr>
          <p:nvPr/>
        </p:nvCxnSpPr>
        <p:spPr>
          <a:xfrm flipH="1">
            <a:off x="5823209" y="402123"/>
            <a:ext cx="1137317" cy="2616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53683A55-6F33-43AF-B59F-1ED9E76D62B1}"/>
              </a:ext>
            </a:extLst>
          </p:cNvPr>
          <p:cNvCxnSpPr>
            <a:cxnSpLocks/>
            <a:stCxn id="117" idx="3"/>
            <a:endCxn id="17" idx="0"/>
          </p:cNvCxnSpPr>
          <p:nvPr/>
        </p:nvCxnSpPr>
        <p:spPr>
          <a:xfrm flipH="1">
            <a:off x="3936392" y="785958"/>
            <a:ext cx="1591754" cy="19163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BE3B5C84-347F-4657-A702-2EBB0FB52620}"/>
              </a:ext>
            </a:extLst>
          </p:cNvPr>
          <p:cNvSpPr/>
          <p:nvPr/>
        </p:nvSpPr>
        <p:spPr>
          <a:xfrm>
            <a:off x="6408077" y="78738"/>
            <a:ext cx="1104898"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NEOS90 </a:t>
            </a:r>
            <a:r>
              <a:rPr lang="en-US" sz="1100" dirty="0">
                <a:solidFill>
                  <a:schemeClr val="tx1"/>
                </a:solidFill>
              </a:rPr>
              <a:t>(170)</a:t>
            </a:r>
            <a:endParaRPr lang="en-US" dirty="0">
              <a:solidFill>
                <a:schemeClr val="tx1"/>
              </a:solidFill>
            </a:endParaRPr>
          </a:p>
        </p:txBody>
      </p:sp>
      <p:sp>
        <p:nvSpPr>
          <p:cNvPr id="125" name="Oval 124">
            <a:extLst>
              <a:ext uri="{FF2B5EF4-FFF2-40B4-BE49-F238E27FC236}">
                <a16:creationId xmlns:a16="http://schemas.microsoft.com/office/drawing/2014/main" id="{59B97442-2558-4100-96BC-89B4034BC1CC}"/>
              </a:ext>
            </a:extLst>
          </p:cNvPr>
          <p:cNvSpPr/>
          <p:nvPr/>
        </p:nvSpPr>
        <p:spPr>
          <a:xfrm>
            <a:off x="4477258" y="47950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6</a:t>
            </a:r>
          </a:p>
        </p:txBody>
      </p:sp>
      <p:sp>
        <p:nvSpPr>
          <p:cNvPr id="129" name="Rectangle 128">
            <a:extLst>
              <a:ext uri="{FF2B5EF4-FFF2-40B4-BE49-F238E27FC236}">
                <a16:creationId xmlns:a16="http://schemas.microsoft.com/office/drawing/2014/main" id="{FF39A712-8B64-490C-83B8-588F1EF14B18}"/>
              </a:ext>
            </a:extLst>
          </p:cNvPr>
          <p:cNvSpPr/>
          <p:nvPr/>
        </p:nvSpPr>
        <p:spPr>
          <a:xfrm>
            <a:off x="4915966" y="73457"/>
            <a:ext cx="136989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NEOS9125 </a:t>
            </a:r>
            <a:r>
              <a:rPr lang="en-US" sz="1200" dirty="0">
                <a:solidFill>
                  <a:schemeClr val="tx1"/>
                </a:solidFill>
              </a:rPr>
              <a:t>(160)</a:t>
            </a:r>
            <a:endParaRPr lang="en-US" dirty="0">
              <a:solidFill>
                <a:schemeClr val="tx1"/>
              </a:solidFill>
            </a:endParaRPr>
          </a:p>
        </p:txBody>
      </p:sp>
      <p:sp>
        <p:nvSpPr>
          <p:cNvPr id="130" name="Rectangle 129">
            <a:extLst>
              <a:ext uri="{FF2B5EF4-FFF2-40B4-BE49-F238E27FC236}">
                <a16:creationId xmlns:a16="http://schemas.microsoft.com/office/drawing/2014/main" id="{CA2FB723-8B30-4E69-92DC-856FD485AD3B}"/>
              </a:ext>
            </a:extLst>
          </p:cNvPr>
          <p:cNvSpPr/>
          <p:nvPr/>
        </p:nvSpPr>
        <p:spPr>
          <a:xfrm>
            <a:off x="3506959" y="56921"/>
            <a:ext cx="1272394"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PNEOS90 </a:t>
            </a:r>
            <a:r>
              <a:rPr lang="en-US" sz="1200" dirty="0">
                <a:solidFill>
                  <a:schemeClr val="tx1"/>
                </a:solidFill>
              </a:rPr>
              <a:t>(150)</a:t>
            </a:r>
            <a:endParaRPr lang="en-US" dirty="0">
              <a:solidFill>
                <a:schemeClr val="tx1"/>
              </a:solidFill>
            </a:endParaRPr>
          </a:p>
        </p:txBody>
      </p:sp>
      <p:sp>
        <p:nvSpPr>
          <p:cNvPr id="136" name="Rectangle 135">
            <a:extLst>
              <a:ext uri="{FF2B5EF4-FFF2-40B4-BE49-F238E27FC236}">
                <a16:creationId xmlns:a16="http://schemas.microsoft.com/office/drawing/2014/main" id="{7BE0E98A-225E-4F40-9442-23B2E5DE805A}"/>
              </a:ext>
            </a:extLst>
          </p:cNvPr>
          <p:cNvSpPr/>
          <p:nvPr/>
        </p:nvSpPr>
        <p:spPr>
          <a:xfrm>
            <a:off x="292837" y="46022"/>
            <a:ext cx="1172735"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WGS72 </a:t>
            </a:r>
            <a:r>
              <a:rPr lang="en-US" sz="1200" dirty="0">
                <a:solidFill>
                  <a:schemeClr val="tx1"/>
                </a:solidFill>
              </a:rPr>
              <a:t>(130)</a:t>
            </a:r>
            <a:endParaRPr lang="en-US" dirty="0">
              <a:solidFill>
                <a:schemeClr val="tx1"/>
              </a:solidFill>
            </a:endParaRPr>
          </a:p>
        </p:txBody>
      </p:sp>
      <p:sp>
        <p:nvSpPr>
          <p:cNvPr id="137" name="Oval 136">
            <a:extLst>
              <a:ext uri="{FF2B5EF4-FFF2-40B4-BE49-F238E27FC236}">
                <a16:creationId xmlns:a16="http://schemas.microsoft.com/office/drawing/2014/main" id="{FDCBD4CC-7941-4F47-9E5A-50BCA6C61508}"/>
              </a:ext>
            </a:extLst>
          </p:cNvPr>
          <p:cNvSpPr/>
          <p:nvPr/>
        </p:nvSpPr>
        <p:spPr>
          <a:xfrm>
            <a:off x="3921090" y="498722"/>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p>
        </p:txBody>
      </p:sp>
      <p:sp>
        <p:nvSpPr>
          <p:cNvPr id="138" name="Oval 137">
            <a:extLst>
              <a:ext uri="{FF2B5EF4-FFF2-40B4-BE49-F238E27FC236}">
                <a16:creationId xmlns:a16="http://schemas.microsoft.com/office/drawing/2014/main" id="{67FA3165-B8E4-4EC0-B845-54D93F6A502E}"/>
              </a:ext>
            </a:extLst>
          </p:cNvPr>
          <p:cNvSpPr/>
          <p:nvPr/>
        </p:nvSpPr>
        <p:spPr>
          <a:xfrm>
            <a:off x="1548419" y="461633"/>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p>
        </p:txBody>
      </p:sp>
      <p:cxnSp>
        <p:nvCxnSpPr>
          <p:cNvPr id="140" name="Straight Arrow Connector 139">
            <a:extLst>
              <a:ext uri="{FF2B5EF4-FFF2-40B4-BE49-F238E27FC236}">
                <a16:creationId xmlns:a16="http://schemas.microsoft.com/office/drawing/2014/main" id="{55C12DF3-ABC7-489D-A16D-B644A2C4D4DF}"/>
              </a:ext>
            </a:extLst>
          </p:cNvPr>
          <p:cNvCxnSpPr>
            <a:cxnSpLocks/>
            <a:stCxn id="129" idx="2"/>
            <a:endCxn id="125" idx="6"/>
          </p:cNvCxnSpPr>
          <p:nvPr/>
        </p:nvCxnSpPr>
        <p:spPr>
          <a:xfrm flipH="1">
            <a:off x="4822946" y="396842"/>
            <a:ext cx="777966" cy="25550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79BE538-4B28-4996-ADAE-317CE677DA8F}"/>
              </a:ext>
            </a:extLst>
          </p:cNvPr>
          <p:cNvCxnSpPr>
            <a:cxnSpLocks/>
            <a:stCxn id="125" idx="3"/>
            <a:endCxn id="17" idx="0"/>
          </p:cNvCxnSpPr>
          <p:nvPr/>
        </p:nvCxnSpPr>
        <p:spPr>
          <a:xfrm flipH="1">
            <a:off x="3936392" y="774564"/>
            <a:ext cx="591491" cy="20302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91B5D21-A254-419A-B941-D258721A3AC8}"/>
              </a:ext>
            </a:extLst>
          </p:cNvPr>
          <p:cNvCxnSpPr>
            <a:cxnSpLocks/>
            <a:stCxn id="130" idx="2"/>
            <a:endCxn id="137" idx="0"/>
          </p:cNvCxnSpPr>
          <p:nvPr/>
        </p:nvCxnSpPr>
        <p:spPr>
          <a:xfrm flipH="1">
            <a:off x="4093934" y="380306"/>
            <a:ext cx="49222" cy="11841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FA6841F-23F1-4F13-A941-AB14A1AAEDA6}"/>
              </a:ext>
            </a:extLst>
          </p:cNvPr>
          <p:cNvCxnSpPr>
            <a:cxnSpLocks/>
            <a:stCxn id="137" idx="3"/>
            <a:endCxn id="17" idx="0"/>
          </p:cNvCxnSpPr>
          <p:nvPr/>
        </p:nvCxnSpPr>
        <p:spPr>
          <a:xfrm flipH="1">
            <a:off x="3936392" y="793785"/>
            <a:ext cx="35323" cy="18380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E4CBD5E5-C883-4F00-A155-C3C99B36914D}"/>
              </a:ext>
            </a:extLst>
          </p:cNvPr>
          <p:cNvCxnSpPr>
            <a:cxnSpLocks/>
            <a:stCxn id="136" idx="2"/>
            <a:endCxn id="138" idx="1"/>
          </p:cNvCxnSpPr>
          <p:nvPr/>
        </p:nvCxnSpPr>
        <p:spPr>
          <a:xfrm>
            <a:off x="879205" y="369407"/>
            <a:ext cx="719839" cy="14285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955E14A-FF1B-49BD-95CA-53B05DF0840E}"/>
              </a:ext>
            </a:extLst>
          </p:cNvPr>
          <p:cNvCxnSpPr>
            <a:cxnSpLocks/>
            <a:stCxn id="138" idx="6"/>
            <a:endCxn id="17" idx="0"/>
          </p:cNvCxnSpPr>
          <p:nvPr/>
        </p:nvCxnSpPr>
        <p:spPr>
          <a:xfrm>
            <a:off x="1894107" y="634477"/>
            <a:ext cx="2042285" cy="343111"/>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DC677E9A-B289-4CA3-A3EE-30B64DC7B4F3}"/>
              </a:ext>
            </a:extLst>
          </p:cNvPr>
          <p:cNvSpPr/>
          <p:nvPr/>
        </p:nvSpPr>
        <p:spPr>
          <a:xfrm>
            <a:off x="3710407" y="1988615"/>
            <a:ext cx="149564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SIO_MIT92 </a:t>
            </a:r>
            <a:r>
              <a:rPr lang="en-US" sz="1400" dirty="0">
                <a:solidFill>
                  <a:schemeClr val="tx1"/>
                </a:solidFill>
              </a:rPr>
              <a:t>(190)</a:t>
            </a:r>
            <a:endParaRPr lang="en-US" dirty="0">
              <a:solidFill>
                <a:schemeClr val="tx1"/>
              </a:solidFill>
            </a:endParaRPr>
          </a:p>
        </p:txBody>
      </p:sp>
      <p:sp>
        <p:nvSpPr>
          <p:cNvPr id="173" name="Oval 172">
            <a:extLst>
              <a:ext uri="{FF2B5EF4-FFF2-40B4-BE49-F238E27FC236}">
                <a16:creationId xmlns:a16="http://schemas.microsoft.com/office/drawing/2014/main" id="{3B91418C-F27D-4895-8178-3A84302DEF4F}"/>
              </a:ext>
            </a:extLst>
          </p:cNvPr>
          <p:cNvSpPr/>
          <p:nvPr/>
        </p:nvSpPr>
        <p:spPr>
          <a:xfrm>
            <a:off x="4731132" y="147955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9</a:t>
            </a:r>
          </a:p>
        </p:txBody>
      </p:sp>
      <p:cxnSp>
        <p:nvCxnSpPr>
          <p:cNvPr id="174" name="Straight Arrow Connector 173">
            <a:extLst>
              <a:ext uri="{FF2B5EF4-FFF2-40B4-BE49-F238E27FC236}">
                <a16:creationId xmlns:a16="http://schemas.microsoft.com/office/drawing/2014/main" id="{415D749A-3729-495B-A498-574DFF266424}"/>
              </a:ext>
            </a:extLst>
          </p:cNvPr>
          <p:cNvCxnSpPr>
            <a:cxnSpLocks/>
            <a:stCxn id="172" idx="0"/>
            <a:endCxn id="173" idx="3"/>
          </p:cNvCxnSpPr>
          <p:nvPr/>
        </p:nvCxnSpPr>
        <p:spPr>
          <a:xfrm flipV="1">
            <a:off x="4458227" y="1774618"/>
            <a:ext cx="323530" cy="21399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802396B-8998-4659-BBE3-F5D96E558400}"/>
              </a:ext>
            </a:extLst>
          </p:cNvPr>
          <p:cNvCxnSpPr>
            <a:cxnSpLocks/>
            <a:stCxn id="173" idx="7"/>
            <a:endCxn id="22" idx="2"/>
          </p:cNvCxnSpPr>
          <p:nvPr/>
        </p:nvCxnSpPr>
        <p:spPr>
          <a:xfrm flipV="1">
            <a:off x="5026195" y="1293770"/>
            <a:ext cx="501951" cy="2364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AD6B19E4-33BB-40A5-82C2-3A211EF0742C}"/>
              </a:ext>
            </a:extLst>
          </p:cNvPr>
          <p:cNvSpPr/>
          <p:nvPr/>
        </p:nvSpPr>
        <p:spPr>
          <a:xfrm>
            <a:off x="11097197" y="3471079"/>
            <a:ext cx="1008441"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IGS97 </a:t>
            </a:r>
            <a:r>
              <a:rPr lang="en-US" sz="1400" dirty="0">
                <a:solidFill>
                  <a:schemeClr val="tx1"/>
                </a:solidFill>
              </a:rPr>
              <a:t>(280)</a:t>
            </a:r>
            <a:endParaRPr lang="en-US" dirty="0">
              <a:solidFill>
                <a:schemeClr val="tx1"/>
              </a:solidFill>
            </a:endParaRPr>
          </a:p>
        </p:txBody>
      </p:sp>
      <p:sp>
        <p:nvSpPr>
          <p:cNvPr id="206" name="Oval 205">
            <a:extLst>
              <a:ext uri="{FF2B5EF4-FFF2-40B4-BE49-F238E27FC236}">
                <a16:creationId xmlns:a16="http://schemas.microsoft.com/office/drawing/2014/main" id="{6686D09E-5DC2-4A31-9BDB-ADF9912100B7}"/>
              </a:ext>
            </a:extLst>
          </p:cNvPr>
          <p:cNvSpPr/>
          <p:nvPr/>
        </p:nvSpPr>
        <p:spPr>
          <a:xfrm>
            <a:off x="10487224" y="375546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18</a:t>
            </a:r>
          </a:p>
        </p:txBody>
      </p:sp>
      <p:cxnSp>
        <p:nvCxnSpPr>
          <p:cNvPr id="207" name="Straight Arrow Connector 206">
            <a:extLst>
              <a:ext uri="{FF2B5EF4-FFF2-40B4-BE49-F238E27FC236}">
                <a16:creationId xmlns:a16="http://schemas.microsoft.com/office/drawing/2014/main" id="{CD1B934E-3ED9-4557-B99C-21DB4CFC7D02}"/>
              </a:ext>
            </a:extLst>
          </p:cNvPr>
          <p:cNvCxnSpPr>
            <a:cxnSpLocks/>
            <a:stCxn id="205" idx="1"/>
            <a:endCxn id="206" idx="7"/>
          </p:cNvCxnSpPr>
          <p:nvPr/>
        </p:nvCxnSpPr>
        <p:spPr>
          <a:xfrm flipH="1">
            <a:off x="10782287" y="3632772"/>
            <a:ext cx="314910" cy="17332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B9C8A24E-4EA8-4CF9-B280-2B863BEF3801}"/>
              </a:ext>
            </a:extLst>
          </p:cNvPr>
          <p:cNvCxnSpPr>
            <a:cxnSpLocks/>
            <a:stCxn id="206" idx="2"/>
            <a:endCxn id="55" idx="3"/>
          </p:cNvCxnSpPr>
          <p:nvPr/>
        </p:nvCxnSpPr>
        <p:spPr>
          <a:xfrm flipH="1">
            <a:off x="10204138" y="3928311"/>
            <a:ext cx="283086" cy="26679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CAEE8955-7D73-4A92-AD04-104A297F0B19}"/>
              </a:ext>
            </a:extLst>
          </p:cNvPr>
          <p:cNvSpPr/>
          <p:nvPr/>
        </p:nvSpPr>
        <p:spPr>
          <a:xfrm>
            <a:off x="8928611" y="6425575"/>
            <a:ext cx="106549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IGS00 </a:t>
            </a:r>
            <a:r>
              <a:rPr lang="en-US" sz="1400" dirty="0">
                <a:solidFill>
                  <a:schemeClr val="tx1"/>
                </a:solidFill>
              </a:rPr>
              <a:t>(300)</a:t>
            </a:r>
            <a:endParaRPr lang="en-US" dirty="0">
              <a:solidFill>
                <a:schemeClr val="tx1"/>
              </a:solidFill>
            </a:endParaRPr>
          </a:p>
        </p:txBody>
      </p:sp>
      <p:sp>
        <p:nvSpPr>
          <p:cNvPr id="218" name="Oval 217">
            <a:extLst>
              <a:ext uri="{FF2B5EF4-FFF2-40B4-BE49-F238E27FC236}">
                <a16:creationId xmlns:a16="http://schemas.microsoft.com/office/drawing/2014/main" id="{E0FE2CAB-1283-4019-831F-8BD59FB4292B}"/>
              </a:ext>
            </a:extLst>
          </p:cNvPr>
          <p:cNvSpPr/>
          <p:nvPr/>
        </p:nvSpPr>
        <p:spPr>
          <a:xfrm>
            <a:off x="9382565" y="579244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20</a:t>
            </a:r>
          </a:p>
        </p:txBody>
      </p:sp>
      <p:cxnSp>
        <p:nvCxnSpPr>
          <p:cNvPr id="219" name="Straight Arrow Connector 218">
            <a:extLst>
              <a:ext uri="{FF2B5EF4-FFF2-40B4-BE49-F238E27FC236}">
                <a16:creationId xmlns:a16="http://schemas.microsoft.com/office/drawing/2014/main" id="{55729622-C7D5-4989-99CA-9C49B9ADF982}"/>
              </a:ext>
            </a:extLst>
          </p:cNvPr>
          <p:cNvCxnSpPr>
            <a:cxnSpLocks/>
            <a:stCxn id="218" idx="0"/>
            <a:endCxn id="60" idx="2"/>
          </p:cNvCxnSpPr>
          <p:nvPr/>
        </p:nvCxnSpPr>
        <p:spPr>
          <a:xfrm flipV="1">
            <a:off x="9555409" y="5350876"/>
            <a:ext cx="301948" cy="441565"/>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74204EBB-299D-4B15-9CBF-AD96E4B8E64B}"/>
              </a:ext>
            </a:extLst>
          </p:cNvPr>
          <p:cNvCxnSpPr>
            <a:cxnSpLocks/>
            <a:stCxn id="217" idx="0"/>
            <a:endCxn id="218" idx="4"/>
          </p:cNvCxnSpPr>
          <p:nvPr/>
        </p:nvCxnSpPr>
        <p:spPr>
          <a:xfrm flipV="1">
            <a:off x="9461357" y="6138129"/>
            <a:ext cx="94052" cy="28744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9" name="Rectangle 228">
            <a:extLst>
              <a:ext uri="{FF2B5EF4-FFF2-40B4-BE49-F238E27FC236}">
                <a16:creationId xmlns:a16="http://schemas.microsoft.com/office/drawing/2014/main" id="{C63AB6C1-0935-4F11-AB0E-4430CC3DE468}"/>
              </a:ext>
            </a:extLst>
          </p:cNvPr>
          <p:cNvSpPr/>
          <p:nvPr/>
        </p:nvSpPr>
        <p:spPr>
          <a:xfrm>
            <a:off x="10064749" y="6433623"/>
            <a:ext cx="113325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IGB00 </a:t>
            </a:r>
            <a:r>
              <a:rPr lang="en-US" sz="1400" dirty="0">
                <a:solidFill>
                  <a:schemeClr val="tx1"/>
                </a:solidFill>
              </a:rPr>
              <a:t>(310)</a:t>
            </a:r>
            <a:endParaRPr lang="en-US" dirty="0">
              <a:solidFill>
                <a:schemeClr val="tx1"/>
              </a:solidFill>
            </a:endParaRPr>
          </a:p>
        </p:txBody>
      </p:sp>
      <p:sp>
        <p:nvSpPr>
          <p:cNvPr id="230" name="Oval 229">
            <a:extLst>
              <a:ext uri="{FF2B5EF4-FFF2-40B4-BE49-F238E27FC236}">
                <a16:creationId xmlns:a16="http://schemas.microsoft.com/office/drawing/2014/main" id="{70E80EB9-A641-4CA9-AA62-FE60E870805E}"/>
              </a:ext>
            </a:extLst>
          </p:cNvPr>
          <p:cNvSpPr/>
          <p:nvPr/>
        </p:nvSpPr>
        <p:spPr>
          <a:xfrm>
            <a:off x="9967802" y="583723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21</a:t>
            </a:r>
          </a:p>
        </p:txBody>
      </p:sp>
      <p:cxnSp>
        <p:nvCxnSpPr>
          <p:cNvPr id="231" name="Straight Arrow Connector 230">
            <a:extLst>
              <a:ext uri="{FF2B5EF4-FFF2-40B4-BE49-F238E27FC236}">
                <a16:creationId xmlns:a16="http://schemas.microsoft.com/office/drawing/2014/main" id="{4649AD03-E81A-40AE-988D-070531E776D2}"/>
              </a:ext>
            </a:extLst>
          </p:cNvPr>
          <p:cNvCxnSpPr>
            <a:cxnSpLocks/>
            <a:stCxn id="229" idx="0"/>
            <a:endCxn id="230" idx="5"/>
          </p:cNvCxnSpPr>
          <p:nvPr/>
        </p:nvCxnSpPr>
        <p:spPr>
          <a:xfrm flipH="1" flipV="1">
            <a:off x="10262865" y="6132293"/>
            <a:ext cx="368509" cy="30133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7E55BCB-DB80-42FF-9A93-E96C89A4813F}"/>
              </a:ext>
            </a:extLst>
          </p:cNvPr>
          <p:cNvCxnSpPr>
            <a:cxnSpLocks/>
            <a:stCxn id="230" idx="0"/>
            <a:endCxn id="60" idx="2"/>
          </p:cNvCxnSpPr>
          <p:nvPr/>
        </p:nvCxnSpPr>
        <p:spPr>
          <a:xfrm flipH="1" flipV="1">
            <a:off x="9857357" y="5350876"/>
            <a:ext cx="283289" cy="48635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0" name="Rectangle 249">
            <a:extLst>
              <a:ext uri="{FF2B5EF4-FFF2-40B4-BE49-F238E27FC236}">
                <a16:creationId xmlns:a16="http://schemas.microsoft.com/office/drawing/2014/main" id="{706E9EEC-1A2E-44C1-B155-A80EE3E1E87D}"/>
              </a:ext>
            </a:extLst>
          </p:cNvPr>
          <p:cNvSpPr/>
          <p:nvPr/>
        </p:nvSpPr>
        <p:spPr>
          <a:xfrm>
            <a:off x="7727619" y="6425575"/>
            <a:ext cx="102147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IGS05 </a:t>
            </a:r>
            <a:r>
              <a:rPr lang="en-US" sz="1200" dirty="0">
                <a:solidFill>
                  <a:schemeClr val="tx1"/>
                </a:solidFill>
              </a:rPr>
              <a:t>(350)</a:t>
            </a:r>
            <a:endParaRPr lang="en-US" dirty="0">
              <a:solidFill>
                <a:schemeClr val="tx1"/>
              </a:solidFill>
            </a:endParaRPr>
          </a:p>
        </p:txBody>
      </p:sp>
      <p:sp>
        <p:nvSpPr>
          <p:cNvPr id="251" name="Oval 250">
            <a:extLst>
              <a:ext uri="{FF2B5EF4-FFF2-40B4-BE49-F238E27FC236}">
                <a16:creationId xmlns:a16="http://schemas.microsoft.com/office/drawing/2014/main" id="{E6FDDA88-7CE2-4C4C-9A6A-88B8BB7E9A40}"/>
              </a:ext>
            </a:extLst>
          </p:cNvPr>
          <p:cNvSpPr/>
          <p:nvPr/>
        </p:nvSpPr>
        <p:spPr>
          <a:xfrm>
            <a:off x="7926312" y="567553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25</a:t>
            </a:r>
          </a:p>
        </p:txBody>
      </p:sp>
      <p:cxnSp>
        <p:nvCxnSpPr>
          <p:cNvPr id="252" name="Straight Arrow Connector 251">
            <a:extLst>
              <a:ext uri="{FF2B5EF4-FFF2-40B4-BE49-F238E27FC236}">
                <a16:creationId xmlns:a16="http://schemas.microsoft.com/office/drawing/2014/main" id="{CA939CE5-ED74-4965-90B6-3A5AF77EC5B5}"/>
              </a:ext>
            </a:extLst>
          </p:cNvPr>
          <p:cNvCxnSpPr>
            <a:cxnSpLocks/>
            <a:stCxn id="251" idx="0"/>
            <a:endCxn id="67" idx="2"/>
          </p:cNvCxnSpPr>
          <p:nvPr/>
        </p:nvCxnSpPr>
        <p:spPr>
          <a:xfrm flipH="1" flipV="1">
            <a:off x="7926312" y="5354214"/>
            <a:ext cx="172844" cy="32132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84D5A25C-D01A-4662-92EE-1861EC73D650}"/>
              </a:ext>
            </a:extLst>
          </p:cNvPr>
          <p:cNvCxnSpPr>
            <a:cxnSpLocks/>
            <a:stCxn id="250" idx="0"/>
            <a:endCxn id="251" idx="4"/>
          </p:cNvCxnSpPr>
          <p:nvPr/>
        </p:nvCxnSpPr>
        <p:spPr>
          <a:xfrm flipH="1" flipV="1">
            <a:off x="8099156" y="6021225"/>
            <a:ext cx="139198" cy="40435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8ED82C6A-599E-4AA3-AE80-3C00751E2773}"/>
              </a:ext>
            </a:extLst>
          </p:cNvPr>
          <p:cNvSpPr/>
          <p:nvPr/>
        </p:nvSpPr>
        <p:spPr>
          <a:xfrm>
            <a:off x="4162203" y="3297017"/>
            <a:ext cx="103111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IGS08 </a:t>
            </a:r>
            <a:r>
              <a:rPr lang="en-US" sz="1200" dirty="0">
                <a:solidFill>
                  <a:schemeClr val="tx1"/>
                </a:solidFill>
              </a:rPr>
              <a:t>(380)</a:t>
            </a:r>
            <a:endParaRPr lang="en-US" dirty="0">
              <a:solidFill>
                <a:schemeClr val="tx1"/>
              </a:solidFill>
            </a:endParaRPr>
          </a:p>
        </p:txBody>
      </p:sp>
      <p:sp>
        <p:nvSpPr>
          <p:cNvPr id="269" name="Oval 268">
            <a:extLst>
              <a:ext uri="{FF2B5EF4-FFF2-40B4-BE49-F238E27FC236}">
                <a16:creationId xmlns:a16="http://schemas.microsoft.com/office/drawing/2014/main" id="{37989744-CDF8-4984-85C9-D0FE94260013}"/>
              </a:ext>
            </a:extLst>
          </p:cNvPr>
          <p:cNvSpPr/>
          <p:nvPr/>
        </p:nvSpPr>
        <p:spPr>
          <a:xfrm>
            <a:off x="5108979" y="4228626"/>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27</a:t>
            </a:r>
          </a:p>
        </p:txBody>
      </p:sp>
      <p:cxnSp>
        <p:nvCxnSpPr>
          <p:cNvPr id="270" name="Straight Arrow Connector 269">
            <a:extLst>
              <a:ext uri="{FF2B5EF4-FFF2-40B4-BE49-F238E27FC236}">
                <a16:creationId xmlns:a16="http://schemas.microsoft.com/office/drawing/2014/main" id="{BCFA2697-AFE0-431C-930C-39E2A4EBEFF6}"/>
              </a:ext>
            </a:extLst>
          </p:cNvPr>
          <p:cNvCxnSpPr>
            <a:cxnSpLocks/>
            <a:stCxn id="272" idx="2"/>
            <a:endCxn id="278" idx="1"/>
          </p:cNvCxnSpPr>
          <p:nvPr/>
        </p:nvCxnSpPr>
        <p:spPr>
          <a:xfrm>
            <a:off x="5269896" y="2979400"/>
            <a:ext cx="208796" cy="90972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643A8D2-82EB-43E0-9288-BE927452D4C3}"/>
              </a:ext>
            </a:extLst>
          </p:cNvPr>
          <p:cNvCxnSpPr>
            <a:cxnSpLocks/>
            <a:stCxn id="141" idx="3"/>
            <a:endCxn id="88" idx="0"/>
          </p:cNvCxnSpPr>
          <p:nvPr/>
        </p:nvCxnSpPr>
        <p:spPr>
          <a:xfrm flipH="1">
            <a:off x="5863365" y="4295459"/>
            <a:ext cx="669803" cy="73393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72" name="Rectangle 271">
            <a:extLst>
              <a:ext uri="{FF2B5EF4-FFF2-40B4-BE49-F238E27FC236}">
                <a16:creationId xmlns:a16="http://schemas.microsoft.com/office/drawing/2014/main" id="{707C06B8-042E-4324-95F4-5CA6859A2690}"/>
              </a:ext>
            </a:extLst>
          </p:cNvPr>
          <p:cNvSpPr/>
          <p:nvPr/>
        </p:nvSpPr>
        <p:spPr>
          <a:xfrm>
            <a:off x="4754339" y="2656015"/>
            <a:ext cx="1031113"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IGB08 </a:t>
            </a:r>
            <a:r>
              <a:rPr lang="en-US" sz="1200" dirty="0">
                <a:solidFill>
                  <a:schemeClr val="tx1"/>
                </a:solidFill>
              </a:rPr>
              <a:t>(400)</a:t>
            </a:r>
            <a:endParaRPr lang="en-US" dirty="0">
              <a:solidFill>
                <a:schemeClr val="tx1"/>
              </a:solidFill>
            </a:endParaRPr>
          </a:p>
        </p:txBody>
      </p:sp>
      <p:sp>
        <p:nvSpPr>
          <p:cNvPr id="278" name="Oval 277">
            <a:extLst>
              <a:ext uri="{FF2B5EF4-FFF2-40B4-BE49-F238E27FC236}">
                <a16:creationId xmlns:a16="http://schemas.microsoft.com/office/drawing/2014/main" id="{DD01390D-7F1F-42AE-A92D-2C4B5E5D9ECD}"/>
              </a:ext>
            </a:extLst>
          </p:cNvPr>
          <p:cNvSpPr/>
          <p:nvPr/>
        </p:nvSpPr>
        <p:spPr>
          <a:xfrm>
            <a:off x="5428067" y="383849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28</a:t>
            </a:r>
          </a:p>
        </p:txBody>
      </p:sp>
      <p:sp>
        <p:nvSpPr>
          <p:cNvPr id="280" name="Oval 279">
            <a:extLst>
              <a:ext uri="{FF2B5EF4-FFF2-40B4-BE49-F238E27FC236}">
                <a16:creationId xmlns:a16="http://schemas.microsoft.com/office/drawing/2014/main" id="{8DFCCC37-4118-40DD-B834-067875054AE3}"/>
              </a:ext>
            </a:extLst>
          </p:cNvPr>
          <p:cNvSpPr/>
          <p:nvPr/>
        </p:nvSpPr>
        <p:spPr>
          <a:xfrm>
            <a:off x="6696485" y="453875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31</a:t>
            </a:r>
          </a:p>
        </p:txBody>
      </p:sp>
      <p:cxnSp>
        <p:nvCxnSpPr>
          <p:cNvPr id="297" name="Straight Arrow Connector 296">
            <a:extLst>
              <a:ext uri="{FF2B5EF4-FFF2-40B4-BE49-F238E27FC236}">
                <a16:creationId xmlns:a16="http://schemas.microsoft.com/office/drawing/2014/main" id="{01448B1A-C086-44E1-B902-1504826BBDA8}"/>
              </a:ext>
            </a:extLst>
          </p:cNvPr>
          <p:cNvCxnSpPr>
            <a:cxnSpLocks/>
            <a:stCxn id="278" idx="4"/>
            <a:endCxn id="88" idx="0"/>
          </p:cNvCxnSpPr>
          <p:nvPr/>
        </p:nvCxnSpPr>
        <p:spPr>
          <a:xfrm>
            <a:off x="5600911" y="4184185"/>
            <a:ext cx="262454" cy="84521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13D89A26-CE07-4093-BBF9-0B8D53F4778E}"/>
              </a:ext>
            </a:extLst>
          </p:cNvPr>
          <p:cNvCxnSpPr>
            <a:cxnSpLocks/>
            <a:stCxn id="280" idx="2"/>
            <a:endCxn id="88" idx="0"/>
          </p:cNvCxnSpPr>
          <p:nvPr/>
        </p:nvCxnSpPr>
        <p:spPr>
          <a:xfrm flipH="1">
            <a:off x="5863365" y="4711601"/>
            <a:ext cx="833120" cy="31779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4FC8448A-49E1-44ED-B23C-FF81D8122BB1}"/>
              </a:ext>
            </a:extLst>
          </p:cNvPr>
          <p:cNvCxnSpPr>
            <a:cxnSpLocks/>
            <a:stCxn id="269" idx="5"/>
            <a:endCxn id="88" idx="0"/>
          </p:cNvCxnSpPr>
          <p:nvPr/>
        </p:nvCxnSpPr>
        <p:spPr>
          <a:xfrm>
            <a:off x="5404042" y="4523689"/>
            <a:ext cx="459323" cy="505708"/>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6" name="Rectangle 325">
            <a:extLst>
              <a:ext uri="{FF2B5EF4-FFF2-40B4-BE49-F238E27FC236}">
                <a16:creationId xmlns:a16="http://schemas.microsoft.com/office/drawing/2014/main" id="{A476715D-9A62-4E7D-980D-209AA5C7171C}"/>
              </a:ext>
            </a:extLst>
          </p:cNvPr>
          <p:cNvSpPr/>
          <p:nvPr/>
        </p:nvSpPr>
        <p:spPr>
          <a:xfrm>
            <a:off x="2651770" y="3911250"/>
            <a:ext cx="97526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IGS14 </a:t>
            </a:r>
            <a:r>
              <a:rPr lang="en-US" sz="1200" dirty="0">
                <a:solidFill>
                  <a:schemeClr val="tx1"/>
                </a:solidFill>
              </a:rPr>
              <a:t>(430)</a:t>
            </a:r>
            <a:endParaRPr lang="en-US" dirty="0">
              <a:solidFill>
                <a:schemeClr val="tx1"/>
              </a:solidFill>
            </a:endParaRPr>
          </a:p>
        </p:txBody>
      </p:sp>
      <p:sp>
        <p:nvSpPr>
          <p:cNvPr id="327" name="Oval 326">
            <a:extLst>
              <a:ext uri="{FF2B5EF4-FFF2-40B4-BE49-F238E27FC236}">
                <a16:creationId xmlns:a16="http://schemas.microsoft.com/office/drawing/2014/main" id="{66F61C3E-5123-4E87-9BEC-24D1DA787C38}"/>
              </a:ext>
            </a:extLst>
          </p:cNvPr>
          <p:cNvSpPr/>
          <p:nvPr/>
        </p:nvSpPr>
        <p:spPr>
          <a:xfrm>
            <a:off x="3229190" y="4417337"/>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33</a:t>
            </a:r>
          </a:p>
        </p:txBody>
      </p:sp>
      <p:cxnSp>
        <p:nvCxnSpPr>
          <p:cNvPr id="328" name="Straight Arrow Connector 327">
            <a:extLst>
              <a:ext uri="{FF2B5EF4-FFF2-40B4-BE49-F238E27FC236}">
                <a16:creationId xmlns:a16="http://schemas.microsoft.com/office/drawing/2014/main" id="{CD860F53-90EC-42FA-8112-FEAEB3E459A4}"/>
              </a:ext>
            </a:extLst>
          </p:cNvPr>
          <p:cNvCxnSpPr>
            <a:cxnSpLocks/>
            <a:stCxn id="326" idx="2"/>
            <a:endCxn id="327" idx="1"/>
          </p:cNvCxnSpPr>
          <p:nvPr/>
        </p:nvCxnSpPr>
        <p:spPr>
          <a:xfrm>
            <a:off x="3139405" y="4234635"/>
            <a:ext cx="140410" cy="23332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29" name="Rectangle 328">
            <a:extLst>
              <a:ext uri="{FF2B5EF4-FFF2-40B4-BE49-F238E27FC236}">
                <a16:creationId xmlns:a16="http://schemas.microsoft.com/office/drawing/2014/main" id="{AF4DDB3A-3C3A-49DB-AC9B-D6D85FC26678}"/>
              </a:ext>
            </a:extLst>
          </p:cNvPr>
          <p:cNvSpPr/>
          <p:nvPr/>
        </p:nvSpPr>
        <p:spPr>
          <a:xfrm>
            <a:off x="3741306" y="3981198"/>
            <a:ext cx="10545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IGB14 </a:t>
            </a:r>
            <a:r>
              <a:rPr lang="en-US" sz="1200" dirty="0">
                <a:solidFill>
                  <a:schemeClr val="tx1"/>
                </a:solidFill>
              </a:rPr>
              <a:t>(440)</a:t>
            </a:r>
            <a:endParaRPr lang="en-US" dirty="0">
              <a:solidFill>
                <a:schemeClr val="tx1"/>
              </a:solidFill>
            </a:endParaRPr>
          </a:p>
        </p:txBody>
      </p:sp>
      <p:sp>
        <p:nvSpPr>
          <p:cNvPr id="330" name="Oval 329">
            <a:extLst>
              <a:ext uri="{FF2B5EF4-FFF2-40B4-BE49-F238E27FC236}">
                <a16:creationId xmlns:a16="http://schemas.microsoft.com/office/drawing/2014/main" id="{61F27257-FD01-44D8-88CE-F0DA34198DD8}"/>
              </a:ext>
            </a:extLst>
          </p:cNvPr>
          <p:cNvSpPr/>
          <p:nvPr/>
        </p:nvSpPr>
        <p:spPr>
          <a:xfrm>
            <a:off x="3821082" y="4547381"/>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34</a:t>
            </a:r>
          </a:p>
        </p:txBody>
      </p:sp>
      <p:cxnSp>
        <p:nvCxnSpPr>
          <p:cNvPr id="331" name="Straight Arrow Connector 330">
            <a:extLst>
              <a:ext uri="{FF2B5EF4-FFF2-40B4-BE49-F238E27FC236}">
                <a16:creationId xmlns:a16="http://schemas.microsoft.com/office/drawing/2014/main" id="{02C309CA-BFFC-4A4E-845E-509D6E89E9DC}"/>
              </a:ext>
            </a:extLst>
          </p:cNvPr>
          <p:cNvCxnSpPr>
            <a:cxnSpLocks/>
            <a:stCxn id="329" idx="2"/>
            <a:endCxn id="330" idx="7"/>
          </p:cNvCxnSpPr>
          <p:nvPr/>
        </p:nvCxnSpPr>
        <p:spPr>
          <a:xfrm flipH="1">
            <a:off x="4116145" y="4304583"/>
            <a:ext cx="152417" cy="293423"/>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AD646204-1ADB-49C4-9008-00C64E0AD8DC}"/>
              </a:ext>
            </a:extLst>
          </p:cNvPr>
          <p:cNvCxnSpPr>
            <a:cxnSpLocks/>
            <a:stCxn id="327" idx="5"/>
            <a:endCxn id="93" idx="0"/>
          </p:cNvCxnSpPr>
          <p:nvPr/>
        </p:nvCxnSpPr>
        <p:spPr>
          <a:xfrm>
            <a:off x="3524253" y="4712400"/>
            <a:ext cx="304577" cy="331210"/>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F43F910F-E576-4756-80E8-BBA269082BFB}"/>
              </a:ext>
            </a:extLst>
          </p:cNvPr>
          <p:cNvCxnSpPr>
            <a:cxnSpLocks/>
            <a:stCxn id="330" idx="3"/>
            <a:endCxn id="93" idx="0"/>
          </p:cNvCxnSpPr>
          <p:nvPr/>
        </p:nvCxnSpPr>
        <p:spPr>
          <a:xfrm flipH="1">
            <a:off x="3828830" y="4842444"/>
            <a:ext cx="42877" cy="201166"/>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62" name="Rectangle 361">
            <a:extLst>
              <a:ext uri="{FF2B5EF4-FFF2-40B4-BE49-F238E27FC236}">
                <a16:creationId xmlns:a16="http://schemas.microsoft.com/office/drawing/2014/main" id="{73039DAB-BF37-4E9B-A068-17A4B3113A20}"/>
              </a:ext>
            </a:extLst>
          </p:cNvPr>
          <p:cNvSpPr/>
          <p:nvPr/>
        </p:nvSpPr>
        <p:spPr>
          <a:xfrm>
            <a:off x="348500" y="3355673"/>
            <a:ext cx="962080"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IGS20 </a:t>
            </a:r>
            <a:r>
              <a:rPr lang="en-US" sz="1200" dirty="0">
                <a:solidFill>
                  <a:schemeClr val="tx1"/>
                </a:solidFill>
              </a:rPr>
              <a:t>(470)</a:t>
            </a:r>
            <a:endParaRPr lang="en-US" dirty="0">
              <a:solidFill>
                <a:schemeClr val="tx1"/>
              </a:solidFill>
            </a:endParaRPr>
          </a:p>
        </p:txBody>
      </p:sp>
      <p:sp>
        <p:nvSpPr>
          <p:cNvPr id="363" name="Oval 362">
            <a:extLst>
              <a:ext uri="{FF2B5EF4-FFF2-40B4-BE49-F238E27FC236}">
                <a16:creationId xmlns:a16="http://schemas.microsoft.com/office/drawing/2014/main" id="{6F07071F-BB01-4622-84BA-3D06D825E322}"/>
              </a:ext>
            </a:extLst>
          </p:cNvPr>
          <p:cNvSpPr/>
          <p:nvPr/>
        </p:nvSpPr>
        <p:spPr>
          <a:xfrm>
            <a:off x="1131797" y="4338260"/>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37</a:t>
            </a:r>
          </a:p>
        </p:txBody>
      </p:sp>
      <p:cxnSp>
        <p:nvCxnSpPr>
          <p:cNvPr id="364" name="Straight Arrow Connector 363">
            <a:extLst>
              <a:ext uri="{FF2B5EF4-FFF2-40B4-BE49-F238E27FC236}">
                <a16:creationId xmlns:a16="http://schemas.microsoft.com/office/drawing/2014/main" id="{9D9FAF3F-7210-4636-AD8C-834B4B181E94}"/>
              </a:ext>
            </a:extLst>
          </p:cNvPr>
          <p:cNvCxnSpPr>
            <a:cxnSpLocks/>
            <a:stCxn id="362" idx="2"/>
            <a:endCxn id="363" idx="0"/>
          </p:cNvCxnSpPr>
          <p:nvPr/>
        </p:nvCxnSpPr>
        <p:spPr>
          <a:xfrm>
            <a:off x="829540" y="3679058"/>
            <a:ext cx="475101" cy="659202"/>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65" name="Straight Arrow Connector 364">
            <a:extLst>
              <a:ext uri="{FF2B5EF4-FFF2-40B4-BE49-F238E27FC236}">
                <a16:creationId xmlns:a16="http://schemas.microsoft.com/office/drawing/2014/main" id="{5933C05F-DB7A-45B4-9C40-FA75A5C2E584}"/>
              </a:ext>
            </a:extLst>
          </p:cNvPr>
          <p:cNvCxnSpPr>
            <a:cxnSpLocks/>
            <a:stCxn id="363" idx="5"/>
            <a:endCxn id="98" idx="0"/>
          </p:cNvCxnSpPr>
          <p:nvPr/>
        </p:nvCxnSpPr>
        <p:spPr>
          <a:xfrm>
            <a:off x="1426860" y="4633323"/>
            <a:ext cx="384399" cy="41028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9" name="Rectangle 408">
            <a:extLst>
              <a:ext uri="{FF2B5EF4-FFF2-40B4-BE49-F238E27FC236}">
                <a16:creationId xmlns:a16="http://schemas.microsoft.com/office/drawing/2014/main" id="{EAB70237-630E-4E81-8FA3-B183DF5CC03D}"/>
              </a:ext>
            </a:extLst>
          </p:cNvPr>
          <p:cNvSpPr/>
          <p:nvPr/>
        </p:nvSpPr>
        <p:spPr>
          <a:xfrm>
            <a:off x="1929024" y="6392425"/>
            <a:ext cx="146060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CATRF2022 </a:t>
            </a:r>
            <a:r>
              <a:rPr lang="en-US" sz="1100" dirty="0">
                <a:solidFill>
                  <a:schemeClr val="tx1"/>
                </a:solidFill>
              </a:rPr>
              <a:t>(510)</a:t>
            </a:r>
            <a:endParaRPr lang="en-US" dirty="0">
              <a:solidFill>
                <a:schemeClr val="tx1"/>
              </a:solidFill>
            </a:endParaRPr>
          </a:p>
        </p:txBody>
      </p:sp>
      <p:sp>
        <p:nvSpPr>
          <p:cNvPr id="410" name="Rectangle 409">
            <a:extLst>
              <a:ext uri="{FF2B5EF4-FFF2-40B4-BE49-F238E27FC236}">
                <a16:creationId xmlns:a16="http://schemas.microsoft.com/office/drawing/2014/main" id="{923EA498-6812-4F85-8D34-47B56241A537}"/>
              </a:ext>
            </a:extLst>
          </p:cNvPr>
          <p:cNvSpPr/>
          <p:nvPr/>
        </p:nvSpPr>
        <p:spPr>
          <a:xfrm>
            <a:off x="391126" y="6390154"/>
            <a:ext cx="144331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PATRF2022 </a:t>
            </a:r>
            <a:r>
              <a:rPr lang="en-US" sz="1100" dirty="0">
                <a:solidFill>
                  <a:schemeClr val="tx1"/>
                </a:solidFill>
              </a:rPr>
              <a:t>(500)</a:t>
            </a:r>
            <a:endParaRPr lang="en-US" dirty="0">
              <a:solidFill>
                <a:schemeClr val="tx1"/>
              </a:solidFill>
            </a:endParaRPr>
          </a:p>
        </p:txBody>
      </p:sp>
      <p:sp>
        <p:nvSpPr>
          <p:cNvPr id="411" name="Rectangle 410">
            <a:extLst>
              <a:ext uri="{FF2B5EF4-FFF2-40B4-BE49-F238E27FC236}">
                <a16:creationId xmlns:a16="http://schemas.microsoft.com/office/drawing/2014/main" id="{BE336DD6-C1EB-4C8A-A31B-2D45CE928313}"/>
              </a:ext>
            </a:extLst>
          </p:cNvPr>
          <p:cNvSpPr/>
          <p:nvPr/>
        </p:nvSpPr>
        <p:spPr>
          <a:xfrm>
            <a:off x="57170" y="5859533"/>
            <a:ext cx="1533276"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NATRF2022 </a:t>
            </a:r>
            <a:r>
              <a:rPr lang="en-US" sz="1200" dirty="0">
                <a:solidFill>
                  <a:schemeClr val="tx1"/>
                </a:solidFill>
              </a:rPr>
              <a:t>(490)</a:t>
            </a:r>
            <a:endParaRPr lang="en-US" dirty="0">
              <a:solidFill>
                <a:schemeClr val="tx1"/>
              </a:solidFill>
            </a:endParaRPr>
          </a:p>
        </p:txBody>
      </p:sp>
      <p:sp>
        <p:nvSpPr>
          <p:cNvPr id="412" name="Rectangle 411">
            <a:extLst>
              <a:ext uri="{FF2B5EF4-FFF2-40B4-BE49-F238E27FC236}">
                <a16:creationId xmlns:a16="http://schemas.microsoft.com/office/drawing/2014/main" id="{20F90C97-46EA-40DC-B8F1-01D7CBAF2F0F}"/>
              </a:ext>
            </a:extLst>
          </p:cNvPr>
          <p:cNvSpPr/>
          <p:nvPr/>
        </p:nvSpPr>
        <p:spPr>
          <a:xfrm>
            <a:off x="3461303" y="6392425"/>
            <a:ext cx="1523329"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MATRF2022 </a:t>
            </a:r>
            <a:r>
              <a:rPr lang="en-US" sz="1050">
                <a:solidFill>
                  <a:schemeClr val="tx1"/>
                </a:solidFill>
              </a:rPr>
              <a:t>(520)</a:t>
            </a:r>
            <a:endParaRPr lang="en-US" dirty="0">
              <a:solidFill>
                <a:schemeClr val="tx1"/>
              </a:solidFill>
            </a:endParaRPr>
          </a:p>
        </p:txBody>
      </p:sp>
      <p:sp>
        <p:nvSpPr>
          <p:cNvPr id="437" name="Oval 436">
            <a:extLst>
              <a:ext uri="{FF2B5EF4-FFF2-40B4-BE49-F238E27FC236}">
                <a16:creationId xmlns:a16="http://schemas.microsoft.com/office/drawing/2014/main" id="{86557D02-0789-4B9B-AA65-B8A3331A2D28}"/>
              </a:ext>
            </a:extLst>
          </p:cNvPr>
          <p:cNvSpPr/>
          <p:nvPr/>
        </p:nvSpPr>
        <p:spPr>
          <a:xfrm>
            <a:off x="848649" y="5418525"/>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39</a:t>
            </a:r>
          </a:p>
        </p:txBody>
      </p:sp>
      <p:cxnSp>
        <p:nvCxnSpPr>
          <p:cNvPr id="438" name="Straight Arrow Connector 437">
            <a:extLst>
              <a:ext uri="{FF2B5EF4-FFF2-40B4-BE49-F238E27FC236}">
                <a16:creationId xmlns:a16="http://schemas.microsoft.com/office/drawing/2014/main" id="{770C8EF7-9DBA-41EA-BBE4-CBA82A53A8B8}"/>
              </a:ext>
            </a:extLst>
          </p:cNvPr>
          <p:cNvCxnSpPr>
            <a:cxnSpLocks/>
            <a:stCxn id="98" idx="2"/>
            <a:endCxn id="437" idx="7"/>
          </p:cNvCxnSpPr>
          <p:nvPr/>
        </p:nvCxnSpPr>
        <p:spPr>
          <a:xfrm flipH="1">
            <a:off x="1143712" y="5366995"/>
            <a:ext cx="667547" cy="10215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9" name="Straight Arrow Connector 438">
            <a:extLst>
              <a:ext uri="{FF2B5EF4-FFF2-40B4-BE49-F238E27FC236}">
                <a16:creationId xmlns:a16="http://schemas.microsoft.com/office/drawing/2014/main" id="{21E98C44-7E0A-4009-8CB1-720CF80AE8C0}"/>
              </a:ext>
            </a:extLst>
          </p:cNvPr>
          <p:cNvCxnSpPr>
            <a:cxnSpLocks/>
            <a:stCxn id="437" idx="3"/>
            <a:endCxn id="411" idx="0"/>
          </p:cNvCxnSpPr>
          <p:nvPr/>
        </p:nvCxnSpPr>
        <p:spPr>
          <a:xfrm flipH="1">
            <a:off x="823808" y="5713588"/>
            <a:ext cx="75466" cy="145945"/>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3" name="Oval 442">
            <a:extLst>
              <a:ext uri="{FF2B5EF4-FFF2-40B4-BE49-F238E27FC236}">
                <a16:creationId xmlns:a16="http://schemas.microsoft.com/office/drawing/2014/main" id="{492290A0-6438-4F79-82AD-DE2527327F49}"/>
              </a:ext>
            </a:extLst>
          </p:cNvPr>
          <p:cNvSpPr/>
          <p:nvPr/>
        </p:nvSpPr>
        <p:spPr>
          <a:xfrm>
            <a:off x="1885509" y="5855564"/>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40</a:t>
            </a:r>
          </a:p>
        </p:txBody>
      </p:sp>
      <p:cxnSp>
        <p:nvCxnSpPr>
          <p:cNvPr id="444" name="Straight Arrow Connector 443">
            <a:extLst>
              <a:ext uri="{FF2B5EF4-FFF2-40B4-BE49-F238E27FC236}">
                <a16:creationId xmlns:a16="http://schemas.microsoft.com/office/drawing/2014/main" id="{27035025-3A16-4AD0-85A6-8922AC2305B6}"/>
              </a:ext>
            </a:extLst>
          </p:cNvPr>
          <p:cNvCxnSpPr>
            <a:cxnSpLocks/>
            <a:stCxn id="98" idx="2"/>
            <a:endCxn id="443" idx="1"/>
          </p:cNvCxnSpPr>
          <p:nvPr/>
        </p:nvCxnSpPr>
        <p:spPr>
          <a:xfrm>
            <a:off x="1811259" y="5366995"/>
            <a:ext cx="124875" cy="539194"/>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5" name="Straight Arrow Connector 444">
            <a:extLst>
              <a:ext uri="{FF2B5EF4-FFF2-40B4-BE49-F238E27FC236}">
                <a16:creationId xmlns:a16="http://schemas.microsoft.com/office/drawing/2014/main" id="{3967317C-93D5-4E22-A91F-8964CEB6C12D}"/>
              </a:ext>
            </a:extLst>
          </p:cNvPr>
          <p:cNvCxnSpPr>
            <a:cxnSpLocks/>
            <a:stCxn id="443" idx="3"/>
            <a:endCxn id="410" idx="0"/>
          </p:cNvCxnSpPr>
          <p:nvPr/>
        </p:nvCxnSpPr>
        <p:spPr>
          <a:xfrm flipH="1">
            <a:off x="1112784" y="6150627"/>
            <a:ext cx="823350" cy="239527"/>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1" name="Oval 460">
            <a:extLst>
              <a:ext uri="{FF2B5EF4-FFF2-40B4-BE49-F238E27FC236}">
                <a16:creationId xmlns:a16="http://schemas.microsoft.com/office/drawing/2014/main" id="{BF096E0A-341F-4950-9D6F-51BAA1BF9FA2}"/>
              </a:ext>
            </a:extLst>
          </p:cNvPr>
          <p:cNvSpPr/>
          <p:nvPr/>
        </p:nvSpPr>
        <p:spPr>
          <a:xfrm>
            <a:off x="2842136" y="5914660"/>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41</a:t>
            </a:r>
          </a:p>
        </p:txBody>
      </p:sp>
      <p:sp>
        <p:nvSpPr>
          <p:cNvPr id="462" name="Oval 461">
            <a:extLst>
              <a:ext uri="{FF2B5EF4-FFF2-40B4-BE49-F238E27FC236}">
                <a16:creationId xmlns:a16="http://schemas.microsoft.com/office/drawing/2014/main" id="{DDF1CBD0-89E3-4CBD-AA5B-68B52B32E4E1}"/>
              </a:ext>
            </a:extLst>
          </p:cNvPr>
          <p:cNvSpPr/>
          <p:nvPr/>
        </p:nvSpPr>
        <p:spPr>
          <a:xfrm>
            <a:off x="3763547" y="5800001"/>
            <a:ext cx="345688" cy="345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42</a:t>
            </a:r>
          </a:p>
        </p:txBody>
      </p:sp>
      <p:cxnSp>
        <p:nvCxnSpPr>
          <p:cNvPr id="466" name="Straight Arrow Connector 465">
            <a:extLst>
              <a:ext uri="{FF2B5EF4-FFF2-40B4-BE49-F238E27FC236}">
                <a16:creationId xmlns:a16="http://schemas.microsoft.com/office/drawing/2014/main" id="{A5E4F790-555D-435C-86E0-0FFAB77AB624}"/>
              </a:ext>
            </a:extLst>
          </p:cNvPr>
          <p:cNvCxnSpPr>
            <a:cxnSpLocks/>
            <a:stCxn id="98" idx="2"/>
            <a:endCxn id="461" idx="1"/>
          </p:cNvCxnSpPr>
          <p:nvPr/>
        </p:nvCxnSpPr>
        <p:spPr>
          <a:xfrm>
            <a:off x="1811259" y="5366995"/>
            <a:ext cx="1081502" cy="59829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9" name="Straight Arrow Connector 468">
            <a:extLst>
              <a:ext uri="{FF2B5EF4-FFF2-40B4-BE49-F238E27FC236}">
                <a16:creationId xmlns:a16="http://schemas.microsoft.com/office/drawing/2014/main" id="{290D942D-3F71-49FD-8DEA-F5FE76204B77}"/>
              </a:ext>
            </a:extLst>
          </p:cNvPr>
          <p:cNvCxnSpPr>
            <a:cxnSpLocks/>
            <a:stCxn id="461" idx="3"/>
            <a:endCxn id="409" idx="0"/>
          </p:cNvCxnSpPr>
          <p:nvPr/>
        </p:nvCxnSpPr>
        <p:spPr>
          <a:xfrm flipH="1">
            <a:off x="2659327" y="6209723"/>
            <a:ext cx="233434" cy="182702"/>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3" name="Straight Arrow Connector 472">
            <a:extLst>
              <a:ext uri="{FF2B5EF4-FFF2-40B4-BE49-F238E27FC236}">
                <a16:creationId xmlns:a16="http://schemas.microsoft.com/office/drawing/2014/main" id="{1BBDA49D-18FC-4186-BD1A-B6A237A676FA}"/>
              </a:ext>
            </a:extLst>
          </p:cNvPr>
          <p:cNvCxnSpPr>
            <a:cxnSpLocks/>
            <a:stCxn id="98" idx="2"/>
            <a:endCxn id="462" idx="2"/>
          </p:cNvCxnSpPr>
          <p:nvPr/>
        </p:nvCxnSpPr>
        <p:spPr>
          <a:xfrm>
            <a:off x="1811259" y="5366995"/>
            <a:ext cx="1952288" cy="605850"/>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6" name="Straight Arrow Connector 475">
            <a:extLst>
              <a:ext uri="{FF2B5EF4-FFF2-40B4-BE49-F238E27FC236}">
                <a16:creationId xmlns:a16="http://schemas.microsoft.com/office/drawing/2014/main" id="{D6F83306-955A-43B5-8988-55503417C4DA}"/>
              </a:ext>
            </a:extLst>
          </p:cNvPr>
          <p:cNvCxnSpPr>
            <a:cxnSpLocks/>
            <a:stCxn id="462" idx="5"/>
            <a:endCxn id="412" idx="0"/>
          </p:cNvCxnSpPr>
          <p:nvPr/>
        </p:nvCxnSpPr>
        <p:spPr>
          <a:xfrm>
            <a:off x="4058610" y="6095064"/>
            <a:ext cx="164358" cy="297361"/>
          </a:xfrm>
          <a:prstGeom prst="straightConnector1">
            <a:avLst/>
          </a:prstGeom>
          <a:ln w="25400">
            <a:solidFill>
              <a:schemeClr val="accent6"/>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98" name="Rectangle 497">
            <a:extLst>
              <a:ext uri="{FF2B5EF4-FFF2-40B4-BE49-F238E27FC236}">
                <a16:creationId xmlns:a16="http://schemas.microsoft.com/office/drawing/2014/main" id="{E152CDFE-EF9E-44FE-8C20-7278C2D3AA24}"/>
              </a:ext>
            </a:extLst>
          </p:cNvPr>
          <p:cNvSpPr/>
          <p:nvPr/>
        </p:nvSpPr>
        <p:spPr>
          <a:xfrm>
            <a:off x="174500" y="1473892"/>
            <a:ext cx="345688" cy="1613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
        <p:nvSpPr>
          <p:cNvPr id="499" name="Oval 498">
            <a:extLst>
              <a:ext uri="{FF2B5EF4-FFF2-40B4-BE49-F238E27FC236}">
                <a16:creationId xmlns:a16="http://schemas.microsoft.com/office/drawing/2014/main" id="{E60A0C16-8A62-428E-8E74-CA6440C184D1}"/>
              </a:ext>
            </a:extLst>
          </p:cNvPr>
          <p:cNvSpPr/>
          <p:nvPr/>
        </p:nvSpPr>
        <p:spPr>
          <a:xfrm>
            <a:off x="283119" y="1709161"/>
            <a:ext cx="161342" cy="1613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00" name="TextBox 499">
            <a:extLst>
              <a:ext uri="{FF2B5EF4-FFF2-40B4-BE49-F238E27FC236}">
                <a16:creationId xmlns:a16="http://schemas.microsoft.com/office/drawing/2014/main" id="{B15B2CF2-A26D-465A-AEAA-0D8FDB0F0555}"/>
              </a:ext>
            </a:extLst>
          </p:cNvPr>
          <p:cNvSpPr txBox="1"/>
          <p:nvPr/>
        </p:nvSpPr>
        <p:spPr>
          <a:xfrm>
            <a:off x="489856" y="1433219"/>
            <a:ext cx="617477" cy="261610"/>
          </a:xfrm>
          <a:prstGeom prst="rect">
            <a:avLst/>
          </a:prstGeom>
          <a:noFill/>
        </p:spPr>
        <p:txBody>
          <a:bodyPr wrap="none" rtlCol="0">
            <a:spAutoFit/>
          </a:bodyPr>
          <a:lstStyle/>
          <a:p>
            <a:r>
              <a:rPr lang="en-US" sz="1050" b="1" dirty="0"/>
              <a:t>An ITRF</a:t>
            </a:r>
          </a:p>
        </p:txBody>
      </p:sp>
      <p:sp>
        <p:nvSpPr>
          <p:cNvPr id="502" name="Oval 501">
            <a:extLst>
              <a:ext uri="{FF2B5EF4-FFF2-40B4-BE49-F238E27FC236}">
                <a16:creationId xmlns:a16="http://schemas.microsoft.com/office/drawing/2014/main" id="{8EAE3975-E2F3-4D69-BC6A-E0724C23E025}"/>
              </a:ext>
            </a:extLst>
          </p:cNvPr>
          <p:cNvSpPr/>
          <p:nvPr/>
        </p:nvSpPr>
        <p:spPr>
          <a:xfrm>
            <a:off x="283119" y="1999148"/>
            <a:ext cx="161342" cy="16134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503" name="TextBox 502">
            <a:extLst>
              <a:ext uri="{FF2B5EF4-FFF2-40B4-BE49-F238E27FC236}">
                <a16:creationId xmlns:a16="http://schemas.microsoft.com/office/drawing/2014/main" id="{7FD9CDB6-C747-4C91-9A70-6B92E05D5F48}"/>
              </a:ext>
            </a:extLst>
          </p:cNvPr>
          <p:cNvSpPr txBox="1"/>
          <p:nvPr/>
        </p:nvSpPr>
        <p:spPr>
          <a:xfrm>
            <a:off x="480250" y="1659027"/>
            <a:ext cx="2422458" cy="253916"/>
          </a:xfrm>
          <a:prstGeom prst="rect">
            <a:avLst/>
          </a:prstGeom>
          <a:noFill/>
        </p:spPr>
        <p:txBody>
          <a:bodyPr wrap="none" rtlCol="0">
            <a:spAutoFit/>
          </a:bodyPr>
          <a:lstStyle/>
          <a:p>
            <a:r>
              <a:rPr lang="en-US" sz="1050" b="1" dirty="0"/>
              <a:t>A 14 parameter </a:t>
            </a:r>
            <a:r>
              <a:rPr lang="en-US" sz="1050" b="1" dirty="0" err="1"/>
              <a:t>Helmert</a:t>
            </a:r>
            <a:r>
              <a:rPr lang="en-US" sz="1050" b="1" dirty="0"/>
              <a:t> transformation</a:t>
            </a:r>
          </a:p>
        </p:txBody>
      </p:sp>
      <p:sp>
        <p:nvSpPr>
          <p:cNvPr id="504" name="TextBox 503">
            <a:extLst>
              <a:ext uri="{FF2B5EF4-FFF2-40B4-BE49-F238E27FC236}">
                <a16:creationId xmlns:a16="http://schemas.microsoft.com/office/drawing/2014/main" id="{3350E82B-FE6F-4DB3-B1C7-B36001F56F50}"/>
              </a:ext>
            </a:extLst>
          </p:cNvPr>
          <p:cNvSpPr txBox="1"/>
          <p:nvPr/>
        </p:nvSpPr>
        <p:spPr>
          <a:xfrm>
            <a:off x="489856" y="1942136"/>
            <a:ext cx="1346844" cy="253916"/>
          </a:xfrm>
          <a:prstGeom prst="rect">
            <a:avLst/>
          </a:prstGeom>
          <a:noFill/>
        </p:spPr>
        <p:txBody>
          <a:bodyPr wrap="none" rtlCol="0">
            <a:spAutoFit/>
          </a:bodyPr>
          <a:lstStyle/>
          <a:p>
            <a:r>
              <a:rPr lang="en-US" sz="1050" b="1" dirty="0"/>
              <a:t>Null transformations</a:t>
            </a:r>
          </a:p>
        </p:txBody>
      </p:sp>
      <p:sp>
        <p:nvSpPr>
          <p:cNvPr id="506" name="TextBox 505">
            <a:extLst>
              <a:ext uri="{FF2B5EF4-FFF2-40B4-BE49-F238E27FC236}">
                <a16:creationId xmlns:a16="http://schemas.microsoft.com/office/drawing/2014/main" id="{43FBBD32-2306-4C0B-84BE-1B5ED59D4810}"/>
              </a:ext>
            </a:extLst>
          </p:cNvPr>
          <p:cNvSpPr txBox="1"/>
          <p:nvPr/>
        </p:nvSpPr>
        <p:spPr>
          <a:xfrm>
            <a:off x="489856" y="2222831"/>
            <a:ext cx="2117887" cy="253916"/>
          </a:xfrm>
          <a:prstGeom prst="rect">
            <a:avLst/>
          </a:prstGeom>
          <a:noFill/>
        </p:spPr>
        <p:txBody>
          <a:bodyPr wrap="none" rtlCol="0">
            <a:spAutoFit/>
          </a:bodyPr>
          <a:lstStyle/>
          <a:p>
            <a:r>
              <a:rPr lang="en-US" sz="1050" b="1" dirty="0"/>
              <a:t>Two versions exist.  See next slide.</a:t>
            </a:r>
          </a:p>
        </p:txBody>
      </p:sp>
      <p:sp>
        <p:nvSpPr>
          <p:cNvPr id="507" name="Oval 506">
            <a:extLst>
              <a:ext uri="{FF2B5EF4-FFF2-40B4-BE49-F238E27FC236}">
                <a16:creationId xmlns:a16="http://schemas.microsoft.com/office/drawing/2014/main" id="{D10CF434-B8C1-46DA-96C5-47B98915E604}"/>
              </a:ext>
            </a:extLst>
          </p:cNvPr>
          <p:cNvSpPr/>
          <p:nvPr/>
        </p:nvSpPr>
        <p:spPr>
          <a:xfrm>
            <a:off x="272792" y="2254568"/>
            <a:ext cx="181995" cy="181995"/>
          </a:xfrm>
          <a:prstGeom prst="ellipse">
            <a:avLst/>
          </a:prstGeom>
          <a:solidFill>
            <a:srgbClr val="FFFF00"/>
          </a:solid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rPr>
              <a:t>17</a:t>
            </a:r>
          </a:p>
        </p:txBody>
      </p:sp>
      <p:cxnSp>
        <p:nvCxnSpPr>
          <p:cNvPr id="508" name="Straight Arrow Connector 507">
            <a:extLst>
              <a:ext uri="{FF2B5EF4-FFF2-40B4-BE49-F238E27FC236}">
                <a16:creationId xmlns:a16="http://schemas.microsoft.com/office/drawing/2014/main" id="{FD66A66F-2772-4632-BFF8-CC784EACA6F7}"/>
              </a:ext>
            </a:extLst>
          </p:cNvPr>
          <p:cNvCxnSpPr>
            <a:cxnSpLocks/>
          </p:cNvCxnSpPr>
          <p:nvPr/>
        </p:nvCxnSpPr>
        <p:spPr>
          <a:xfrm flipH="1" flipV="1">
            <a:off x="170737" y="2629458"/>
            <a:ext cx="301042" cy="1026"/>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510" name="TextBox 509">
            <a:extLst>
              <a:ext uri="{FF2B5EF4-FFF2-40B4-BE49-F238E27FC236}">
                <a16:creationId xmlns:a16="http://schemas.microsoft.com/office/drawing/2014/main" id="{E812DE73-6F01-4581-89CA-9F545F77411A}"/>
              </a:ext>
            </a:extLst>
          </p:cNvPr>
          <p:cNvSpPr txBox="1"/>
          <p:nvPr/>
        </p:nvSpPr>
        <p:spPr>
          <a:xfrm>
            <a:off x="471779" y="2503526"/>
            <a:ext cx="3103735" cy="253916"/>
          </a:xfrm>
          <a:prstGeom prst="rect">
            <a:avLst/>
          </a:prstGeom>
          <a:noFill/>
        </p:spPr>
        <p:txBody>
          <a:bodyPr wrap="none" rtlCol="0">
            <a:spAutoFit/>
          </a:bodyPr>
          <a:lstStyle/>
          <a:p>
            <a:r>
              <a:rPr lang="en-US" sz="1050" b="1" dirty="0"/>
              <a:t>Defined/Additive direction of stored transformation</a:t>
            </a:r>
          </a:p>
        </p:txBody>
      </p:sp>
      <p:sp>
        <p:nvSpPr>
          <p:cNvPr id="511" name="Rectangle 510">
            <a:extLst>
              <a:ext uri="{FF2B5EF4-FFF2-40B4-BE49-F238E27FC236}">
                <a16:creationId xmlns:a16="http://schemas.microsoft.com/office/drawing/2014/main" id="{1F5B8B86-308A-4E47-A637-F40E0477146D}"/>
              </a:ext>
            </a:extLst>
          </p:cNvPr>
          <p:cNvSpPr/>
          <p:nvPr/>
        </p:nvSpPr>
        <p:spPr>
          <a:xfrm>
            <a:off x="94588" y="1380420"/>
            <a:ext cx="3480290" cy="17309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3645422B-ECEC-4626-BADE-487E59F3BA64}"/>
              </a:ext>
            </a:extLst>
          </p:cNvPr>
          <p:cNvSpPr/>
          <p:nvPr/>
        </p:nvSpPr>
        <p:spPr>
          <a:xfrm>
            <a:off x="190626" y="2796623"/>
            <a:ext cx="713573" cy="1895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chemeClr val="tx1"/>
                </a:solidFill>
              </a:rPr>
              <a:t>WGS72 </a:t>
            </a:r>
            <a:r>
              <a:rPr lang="en-US" sz="900" dirty="0">
                <a:solidFill>
                  <a:schemeClr val="tx1"/>
                </a:solidFill>
              </a:rPr>
              <a:t>(130)</a:t>
            </a:r>
            <a:endParaRPr lang="en-US" sz="1100" dirty="0">
              <a:solidFill>
                <a:schemeClr val="tx1"/>
              </a:solidFill>
            </a:endParaRPr>
          </a:p>
        </p:txBody>
      </p:sp>
      <p:sp>
        <p:nvSpPr>
          <p:cNvPr id="202" name="TextBox 201">
            <a:extLst>
              <a:ext uri="{FF2B5EF4-FFF2-40B4-BE49-F238E27FC236}">
                <a16:creationId xmlns:a16="http://schemas.microsoft.com/office/drawing/2014/main" id="{2EF1495C-2982-42BA-8B4D-07836EFD39CB}"/>
              </a:ext>
            </a:extLst>
          </p:cNvPr>
          <p:cNvSpPr txBox="1"/>
          <p:nvPr/>
        </p:nvSpPr>
        <p:spPr>
          <a:xfrm>
            <a:off x="983660" y="2775411"/>
            <a:ext cx="1803699" cy="253916"/>
          </a:xfrm>
          <a:prstGeom prst="rect">
            <a:avLst/>
          </a:prstGeom>
          <a:noFill/>
        </p:spPr>
        <p:txBody>
          <a:bodyPr wrap="none" rtlCol="0">
            <a:spAutoFit/>
          </a:bodyPr>
          <a:lstStyle/>
          <a:p>
            <a:r>
              <a:rPr lang="en-US" sz="1050" b="1" dirty="0"/>
              <a:t>Frame Code (Frame Number)</a:t>
            </a:r>
          </a:p>
        </p:txBody>
      </p:sp>
      <p:cxnSp>
        <p:nvCxnSpPr>
          <p:cNvPr id="464" name="Straight Arrow Connector 463">
            <a:extLst>
              <a:ext uri="{FF2B5EF4-FFF2-40B4-BE49-F238E27FC236}">
                <a16:creationId xmlns:a16="http://schemas.microsoft.com/office/drawing/2014/main" id="{8F28BFE1-F9C1-4911-85C2-B48680D83039}"/>
              </a:ext>
            </a:extLst>
          </p:cNvPr>
          <p:cNvCxnSpPr>
            <a:cxnSpLocks/>
            <a:stCxn id="78" idx="2"/>
            <a:endCxn id="88" idx="3"/>
          </p:cNvCxnSpPr>
          <p:nvPr/>
        </p:nvCxnSpPr>
        <p:spPr>
          <a:xfrm flipH="1" flipV="1">
            <a:off x="6570305" y="5191090"/>
            <a:ext cx="170164" cy="1432"/>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91" name="Rectangle 690">
            <a:extLst>
              <a:ext uri="{FF2B5EF4-FFF2-40B4-BE49-F238E27FC236}">
                <a16:creationId xmlns:a16="http://schemas.microsoft.com/office/drawing/2014/main" id="{F0D1F8C8-DB64-498E-A267-F0B48F27A046}"/>
              </a:ext>
            </a:extLst>
          </p:cNvPr>
          <p:cNvSpPr/>
          <p:nvPr/>
        </p:nvSpPr>
        <p:spPr>
          <a:xfrm>
            <a:off x="1544720" y="3391686"/>
            <a:ext cx="1054512" cy="3233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chemeClr val="tx1"/>
                </a:solidFill>
              </a:rPr>
              <a:t>IGB20 </a:t>
            </a:r>
            <a:r>
              <a:rPr lang="en-US" sz="1200" dirty="0">
                <a:solidFill>
                  <a:schemeClr val="tx1"/>
                </a:solidFill>
              </a:rPr>
              <a:t>(480)</a:t>
            </a:r>
            <a:endParaRPr lang="en-US" dirty="0">
              <a:solidFill>
                <a:schemeClr val="tx1"/>
              </a:solidFill>
            </a:endParaRPr>
          </a:p>
        </p:txBody>
      </p:sp>
      <p:sp>
        <p:nvSpPr>
          <p:cNvPr id="692" name="Oval 691">
            <a:extLst>
              <a:ext uri="{FF2B5EF4-FFF2-40B4-BE49-F238E27FC236}">
                <a16:creationId xmlns:a16="http://schemas.microsoft.com/office/drawing/2014/main" id="{F7CC35C0-98A3-49D5-9EBD-03637D5C36E9}"/>
              </a:ext>
            </a:extLst>
          </p:cNvPr>
          <p:cNvSpPr/>
          <p:nvPr/>
        </p:nvSpPr>
        <p:spPr>
          <a:xfrm>
            <a:off x="1815018" y="4089165"/>
            <a:ext cx="345688" cy="345688"/>
          </a:xfrm>
          <a:prstGeom prst="ellipse">
            <a:avLst/>
          </a:prstGeom>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38</a:t>
            </a:r>
          </a:p>
        </p:txBody>
      </p:sp>
      <p:cxnSp>
        <p:nvCxnSpPr>
          <p:cNvPr id="693" name="Straight Arrow Connector 692">
            <a:extLst>
              <a:ext uri="{FF2B5EF4-FFF2-40B4-BE49-F238E27FC236}">
                <a16:creationId xmlns:a16="http://schemas.microsoft.com/office/drawing/2014/main" id="{8998815C-6D76-4D65-8D4E-5E0442B67DE6}"/>
              </a:ext>
            </a:extLst>
          </p:cNvPr>
          <p:cNvCxnSpPr>
            <a:cxnSpLocks/>
            <a:stCxn id="691" idx="2"/>
            <a:endCxn id="692" idx="0"/>
          </p:cNvCxnSpPr>
          <p:nvPr/>
        </p:nvCxnSpPr>
        <p:spPr>
          <a:xfrm flipH="1">
            <a:off x="1987862" y="3715071"/>
            <a:ext cx="84114" cy="374094"/>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94" name="Straight Arrow Connector 693">
            <a:extLst>
              <a:ext uri="{FF2B5EF4-FFF2-40B4-BE49-F238E27FC236}">
                <a16:creationId xmlns:a16="http://schemas.microsoft.com/office/drawing/2014/main" id="{13919947-BBD5-40D2-9A6A-45F13D761BE0}"/>
              </a:ext>
            </a:extLst>
          </p:cNvPr>
          <p:cNvCxnSpPr>
            <a:cxnSpLocks/>
            <a:stCxn id="692" idx="4"/>
            <a:endCxn id="98" idx="0"/>
          </p:cNvCxnSpPr>
          <p:nvPr/>
        </p:nvCxnSpPr>
        <p:spPr>
          <a:xfrm flipH="1">
            <a:off x="1811259" y="4434853"/>
            <a:ext cx="176603" cy="608757"/>
          </a:xfrm>
          <a:prstGeom prst="straightConnector1">
            <a:avLst/>
          </a:prstGeom>
          <a:ln w="254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AF397701-E0BD-4E90-9A5B-7BB44F263723}"/>
              </a:ext>
            </a:extLst>
          </p:cNvPr>
          <p:cNvSpPr>
            <a:spLocks noGrp="1"/>
          </p:cNvSpPr>
          <p:nvPr>
            <p:ph type="dt" sz="half" idx="10"/>
          </p:nvPr>
        </p:nvSpPr>
        <p:spPr/>
        <p:txBody>
          <a:bodyPr/>
          <a:lstStyle/>
          <a:p>
            <a:pPr>
              <a:defRPr/>
            </a:pPr>
            <a:r>
              <a:rPr lang="en-US"/>
              <a:t>February 8, 2024</a:t>
            </a:r>
          </a:p>
        </p:txBody>
      </p:sp>
      <p:sp>
        <p:nvSpPr>
          <p:cNvPr id="3" name="Footer Placeholder 2">
            <a:extLst>
              <a:ext uri="{FF2B5EF4-FFF2-40B4-BE49-F238E27FC236}">
                <a16:creationId xmlns:a16="http://schemas.microsoft.com/office/drawing/2014/main" id="{DF0149DA-5654-4AFB-A983-161C7C53CD86}"/>
              </a:ext>
            </a:extLst>
          </p:cNvPr>
          <p:cNvSpPr>
            <a:spLocks noGrp="1"/>
          </p:cNvSpPr>
          <p:nvPr>
            <p:ph type="ftr" sz="quarter" idx="11"/>
          </p:nvPr>
        </p:nvSpPr>
        <p:spPr/>
        <p:txBody>
          <a:bodyPr/>
          <a:lstStyle/>
          <a:p>
            <a:pPr>
              <a:defRPr/>
            </a:pPr>
            <a:r>
              <a:rPr lang="en-US"/>
              <a:t>NGS Webinar Series</a:t>
            </a:r>
          </a:p>
        </p:txBody>
      </p:sp>
      <p:sp>
        <p:nvSpPr>
          <p:cNvPr id="4" name="Slide Number Placeholder 3">
            <a:extLst>
              <a:ext uri="{FF2B5EF4-FFF2-40B4-BE49-F238E27FC236}">
                <a16:creationId xmlns:a16="http://schemas.microsoft.com/office/drawing/2014/main" id="{A7E3B240-C9E4-48CE-A589-22EAEEA9BD82}"/>
              </a:ext>
            </a:extLst>
          </p:cNvPr>
          <p:cNvSpPr>
            <a:spLocks noGrp="1"/>
          </p:cNvSpPr>
          <p:nvPr>
            <p:ph type="sldNum" sz="quarter" idx="12"/>
          </p:nvPr>
        </p:nvSpPr>
        <p:spPr/>
        <p:txBody>
          <a:bodyPr/>
          <a:lstStyle/>
          <a:p>
            <a:pPr>
              <a:defRPr/>
            </a:pPr>
            <a:fld id="{EB6791C4-DF4E-4C17-A41C-B2BEB15390BD}" type="slidenum">
              <a:rPr lang="en-US" smtClean="0"/>
              <a:pPr>
                <a:defRPr/>
              </a:pPr>
              <a:t>54</a:t>
            </a:fld>
            <a:endParaRPr lang="en-US"/>
          </a:p>
        </p:txBody>
      </p:sp>
    </p:spTree>
    <p:extLst>
      <p:ext uri="{BB962C8B-B14F-4D97-AF65-F5344CB8AC3E}">
        <p14:creationId xmlns:p14="http://schemas.microsoft.com/office/powerpoint/2010/main" val="3981144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773046" y="5135326"/>
            <a:ext cx="1924135" cy="1614641"/>
            <a:chOff x="1352465" y="1688796"/>
            <a:chExt cx="1924135" cy="1614641"/>
          </a:xfrm>
        </p:grpSpPr>
        <p:sp>
          <p:nvSpPr>
            <p:cNvPr id="36" name="Oval 35"/>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37" name="Oval 36"/>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38" name="Oval 37"/>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39" name="Oval 38"/>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40" name="Oval 39"/>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41" name="Straight Connector 40"/>
            <p:cNvCxnSpPr>
              <a:stCxn id="40" idx="4"/>
              <a:endCxn id="37"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3"/>
              <a:endCxn id="36"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0" idx="5"/>
              <a:endCxn id="39"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0" idx="4"/>
              <a:endCxn id="38"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7" idx="6"/>
              <a:endCxn id="38"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2305788" y="5149167"/>
            <a:ext cx="1924135" cy="1614641"/>
            <a:chOff x="1352465" y="1688796"/>
            <a:chExt cx="1924135" cy="1614641"/>
          </a:xfrm>
        </p:grpSpPr>
        <p:sp>
          <p:nvSpPr>
            <p:cNvPr id="4" name="Oval 3"/>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5" name="Oval 4"/>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6" name="Oval 5"/>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7" name="Oval 6"/>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 name="Oval 7"/>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9" name="Straight Connector 8"/>
            <p:cNvCxnSpPr>
              <a:stCxn id="8" idx="4"/>
              <a:endCxn id="5"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3"/>
              <a:endCxn id="4"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5"/>
              <a:endCxn id="7"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4"/>
              <a:endCxn id="6"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6"/>
              <a:endCxn id="6"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4684188" y="5177556"/>
            <a:ext cx="1924135" cy="1614641"/>
            <a:chOff x="1352465" y="1688796"/>
            <a:chExt cx="1924135" cy="1614641"/>
          </a:xfrm>
        </p:grpSpPr>
        <p:sp>
          <p:nvSpPr>
            <p:cNvPr id="47" name="Oval 46"/>
            <p:cNvSpPr/>
            <p:nvPr/>
          </p:nvSpPr>
          <p:spPr>
            <a:xfrm>
              <a:off x="1352465" y="2351386"/>
              <a:ext cx="467170" cy="46717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48" name="Oval 47"/>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49" name="Oval 48"/>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50" name="Oval 49"/>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51" name="Oval 50"/>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52" name="Straight Connector 51"/>
            <p:cNvCxnSpPr>
              <a:stCxn id="51" idx="4"/>
              <a:endCxn id="48"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1" idx="3"/>
              <a:endCxn id="47"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5"/>
              <a:endCxn id="50"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1" idx="4"/>
              <a:endCxn id="49"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6"/>
              <a:endCxn id="49"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38EC791-03F2-459C-8C29-6FAD1D1D030F}"/>
              </a:ext>
            </a:extLst>
          </p:cNvPr>
          <p:cNvGrpSpPr/>
          <p:nvPr/>
        </p:nvGrpSpPr>
        <p:grpSpPr>
          <a:xfrm rot="1551437">
            <a:off x="1598565" y="3388683"/>
            <a:ext cx="1613172" cy="1412747"/>
            <a:chOff x="654643" y="4542462"/>
            <a:chExt cx="1613172" cy="1412747"/>
          </a:xfrm>
        </p:grpSpPr>
        <p:sp>
          <p:nvSpPr>
            <p:cNvPr id="59" name="Oval 58"/>
            <p:cNvSpPr/>
            <p:nvPr/>
          </p:nvSpPr>
          <p:spPr>
            <a:xfrm rot="3669868">
              <a:off x="654643" y="4825293"/>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60" name="Oval 59"/>
            <p:cNvSpPr/>
            <p:nvPr/>
          </p:nvSpPr>
          <p:spPr>
            <a:xfrm rot="3669868">
              <a:off x="990808" y="5435878"/>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61" name="Oval 60"/>
            <p:cNvSpPr/>
            <p:nvPr/>
          </p:nvSpPr>
          <p:spPr>
            <a:xfrm rot="3669868">
              <a:off x="1654970" y="5498009"/>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62" name="Oval 61"/>
            <p:cNvSpPr/>
            <p:nvPr/>
          </p:nvSpPr>
          <p:spPr>
            <a:xfrm rot="3669868">
              <a:off x="1810615" y="4542462"/>
              <a:ext cx="457200" cy="4572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endParaRPr lang="en-US" sz="900" b="1" dirty="0">
                <a:solidFill>
                  <a:schemeClr val="tx1"/>
                </a:solidFill>
              </a:endParaRPr>
            </a:p>
          </p:txBody>
        </p:sp>
        <p:cxnSp>
          <p:nvCxnSpPr>
            <p:cNvPr id="63" name="Straight Connector 62"/>
            <p:cNvCxnSpPr>
              <a:stCxn id="62" idx="4"/>
              <a:endCxn id="59" idx="0"/>
            </p:cNvCxnSpPr>
            <p:nvPr/>
          </p:nvCxnSpPr>
          <p:spPr>
            <a:xfrm rot="3669868" flipH="1">
              <a:off x="1328732" y="4579780"/>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2" idx="5"/>
              <a:endCxn id="61" idx="1"/>
            </p:cNvCxnSpPr>
            <p:nvPr/>
          </p:nvCxnSpPr>
          <p:spPr>
            <a:xfrm rot="3669868">
              <a:off x="1742038" y="5111878"/>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2" idx="4"/>
              <a:endCxn id="60" idx="0"/>
            </p:cNvCxnSpPr>
            <p:nvPr/>
          </p:nvCxnSpPr>
          <p:spPr>
            <a:xfrm rot="3669868">
              <a:off x="1439269" y="4885073"/>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6"/>
              <a:endCxn id="60" idx="2"/>
            </p:cNvCxnSpPr>
            <p:nvPr/>
          </p:nvCxnSpPr>
          <p:spPr>
            <a:xfrm rot="3669868">
              <a:off x="959102" y="5373026"/>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rot="16200000">
            <a:off x="8832584" y="2382879"/>
            <a:ext cx="1924135" cy="1614641"/>
            <a:chOff x="1352465" y="1688796"/>
            <a:chExt cx="1924135" cy="1614641"/>
          </a:xfrm>
        </p:grpSpPr>
        <p:sp>
          <p:nvSpPr>
            <p:cNvPr id="69" name="Oval 68"/>
            <p:cNvSpPr/>
            <p:nvPr/>
          </p:nvSpPr>
          <p:spPr>
            <a:xfrm>
              <a:off x="1352465" y="2351386"/>
              <a:ext cx="467170" cy="46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70" name="Oval 69"/>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71" name="Oval 70"/>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72" name="Oval 71"/>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73" name="Oval 72"/>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74" name="Straight Connector 73"/>
            <p:cNvCxnSpPr>
              <a:stCxn id="73" idx="4"/>
              <a:endCxn id="70"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73" idx="3"/>
              <a:endCxn id="69"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3" idx="5"/>
              <a:endCxn id="72"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4"/>
              <a:endCxn id="71"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0" idx="6"/>
              <a:endCxn id="71"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04F2A53-E9B0-42A1-89C5-24F9316F9B9E}"/>
              </a:ext>
            </a:extLst>
          </p:cNvPr>
          <p:cNvGrpSpPr/>
          <p:nvPr/>
        </p:nvGrpSpPr>
        <p:grpSpPr>
          <a:xfrm>
            <a:off x="1879299" y="1923505"/>
            <a:ext cx="1650923" cy="1369294"/>
            <a:chOff x="313582" y="2698850"/>
            <a:chExt cx="1650923" cy="1369294"/>
          </a:xfrm>
        </p:grpSpPr>
        <p:sp>
          <p:nvSpPr>
            <p:cNvPr id="81" name="Oval 80"/>
            <p:cNvSpPr/>
            <p:nvPr/>
          </p:nvSpPr>
          <p:spPr>
            <a:xfrm rot="4598599">
              <a:off x="313582" y="2698850"/>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82" name="Oval 81"/>
            <p:cNvSpPr/>
            <p:nvPr/>
          </p:nvSpPr>
          <p:spPr>
            <a:xfrm rot="4598599">
              <a:off x="474599" y="3377005"/>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83" name="Oval 82"/>
            <p:cNvSpPr/>
            <p:nvPr/>
          </p:nvSpPr>
          <p:spPr>
            <a:xfrm rot="4598599">
              <a:off x="1102286" y="3610944"/>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84" name="Oval 83"/>
            <p:cNvSpPr/>
            <p:nvPr/>
          </p:nvSpPr>
          <p:spPr>
            <a:xfrm rot="4598599">
              <a:off x="1507305" y="2731594"/>
              <a:ext cx="457200" cy="4572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endParaRPr lang="en-US" sz="900" b="1" dirty="0">
                <a:solidFill>
                  <a:schemeClr val="tx1"/>
                </a:solidFill>
              </a:endParaRPr>
            </a:p>
          </p:txBody>
        </p:sp>
        <p:cxnSp>
          <p:nvCxnSpPr>
            <p:cNvPr id="85" name="Straight Connector 84"/>
            <p:cNvCxnSpPr>
              <a:cxnSpLocks/>
              <a:stCxn id="84" idx="4"/>
              <a:endCxn id="81" idx="0"/>
            </p:cNvCxnSpPr>
            <p:nvPr/>
          </p:nvCxnSpPr>
          <p:spPr>
            <a:xfrm rot="4598599" flipH="1">
              <a:off x="1007217" y="2612864"/>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84" idx="5"/>
              <a:endCxn id="83" idx="1"/>
            </p:cNvCxnSpPr>
            <p:nvPr/>
          </p:nvCxnSpPr>
          <p:spPr>
            <a:xfrm rot="4598599">
              <a:off x="1314040" y="3262912"/>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cxnSpLocks/>
              <a:stCxn id="84" idx="4"/>
              <a:endCxn id="82" idx="0"/>
            </p:cNvCxnSpPr>
            <p:nvPr/>
          </p:nvCxnSpPr>
          <p:spPr>
            <a:xfrm rot="4598599">
              <a:off x="1030181" y="2951941"/>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a:stCxn id="81" idx="6"/>
              <a:endCxn id="82" idx="2"/>
            </p:cNvCxnSpPr>
            <p:nvPr/>
          </p:nvCxnSpPr>
          <p:spPr>
            <a:xfrm rot="4598599">
              <a:off x="530467" y="3280368"/>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8270CAE6-3347-4213-8A78-5FE84538D495}"/>
              </a:ext>
            </a:extLst>
          </p:cNvPr>
          <p:cNvGrpSpPr/>
          <p:nvPr/>
        </p:nvGrpSpPr>
        <p:grpSpPr>
          <a:xfrm>
            <a:off x="1879154" y="636754"/>
            <a:ext cx="1679642" cy="580491"/>
            <a:chOff x="391789" y="949817"/>
            <a:chExt cx="1679642" cy="580491"/>
          </a:xfrm>
        </p:grpSpPr>
        <p:sp>
          <p:nvSpPr>
            <p:cNvPr id="93" name="Oval 92"/>
            <p:cNvSpPr/>
            <p:nvPr/>
          </p:nvSpPr>
          <p:spPr>
            <a:xfrm rot="6262407">
              <a:off x="391789" y="1045427"/>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95" name="Oval 94"/>
            <p:cNvSpPr/>
            <p:nvPr/>
          </p:nvSpPr>
          <p:spPr>
            <a:xfrm rot="6262407">
              <a:off x="1614231" y="949817"/>
              <a:ext cx="457200" cy="4572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endParaRPr lang="en-US" sz="900" b="1" dirty="0">
                <a:solidFill>
                  <a:schemeClr val="tx1"/>
                </a:solidFill>
              </a:endParaRPr>
            </a:p>
          </p:txBody>
        </p:sp>
        <p:cxnSp>
          <p:nvCxnSpPr>
            <p:cNvPr id="99" name="Straight Connector 98"/>
            <p:cNvCxnSpPr>
              <a:stCxn id="95" idx="4"/>
              <a:endCxn id="93" idx="0"/>
            </p:cNvCxnSpPr>
            <p:nvPr/>
          </p:nvCxnSpPr>
          <p:spPr>
            <a:xfrm rot="6262407">
              <a:off x="1042209" y="898580"/>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TextBox 100"/>
          <p:cNvSpPr txBox="1"/>
          <p:nvPr/>
        </p:nvSpPr>
        <p:spPr>
          <a:xfrm>
            <a:off x="4373763" y="50399"/>
            <a:ext cx="3317768" cy="646331"/>
          </a:xfrm>
          <a:prstGeom prst="rect">
            <a:avLst/>
          </a:prstGeom>
          <a:noFill/>
        </p:spPr>
        <p:txBody>
          <a:bodyPr wrap="none" rtlCol="0">
            <a:spAutoFit/>
          </a:bodyPr>
          <a:lstStyle/>
          <a:p>
            <a:pPr algn="ctr"/>
            <a:r>
              <a:rPr lang="en-US" b="1" dirty="0"/>
              <a:t>Region:  CONUS</a:t>
            </a:r>
          </a:p>
          <a:p>
            <a:r>
              <a:rPr lang="en-US" dirty="0"/>
              <a:t>NADCON 5 connections in GREEN</a:t>
            </a:r>
          </a:p>
        </p:txBody>
      </p:sp>
      <p:grpSp>
        <p:nvGrpSpPr>
          <p:cNvPr id="102" name="Group 101"/>
          <p:cNvGrpSpPr/>
          <p:nvPr/>
        </p:nvGrpSpPr>
        <p:grpSpPr>
          <a:xfrm rot="18785185">
            <a:off x="8641162" y="4401763"/>
            <a:ext cx="1924135" cy="1614641"/>
            <a:chOff x="1352465" y="1688796"/>
            <a:chExt cx="1924135" cy="1614641"/>
          </a:xfrm>
        </p:grpSpPr>
        <p:sp>
          <p:nvSpPr>
            <p:cNvPr id="103" name="Oval 102"/>
            <p:cNvSpPr/>
            <p:nvPr/>
          </p:nvSpPr>
          <p:spPr>
            <a:xfrm>
              <a:off x="1352465" y="2351386"/>
              <a:ext cx="467170" cy="46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104" name="Oval 103"/>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105" name="Oval 104"/>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106" name="Oval 105"/>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107" name="Oval 106"/>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08" name="Straight Connector 107"/>
            <p:cNvCxnSpPr>
              <a:stCxn id="107" idx="4"/>
              <a:endCxn id="104"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7" idx="3"/>
              <a:endCxn id="103"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7" idx="5"/>
              <a:endCxn id="106"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4"/>
              <a:endCxn id="105"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04" idx="6"/>
              <a:endCxn id="105"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3546035" y="557122"/>
            <a:ext cx="585417" cy="523220"/>
          </a:xfrm>
          <a:prstGeom prst="rect">
            <a:avLst/>
          </a:prstGeom>
          <a:noFill/>
        </p:spPr>
        <p:txBody>
          <a:bodyPr wrap="none" rtlCol="0">
            <a:spAutoFit/>
          </a:bodyPr>
          <a:lstStyle/>
          <a:p>
            <a:r>
              <a:rPr lang="en-US" sz="1400" b="1" dirty="0">
                <a:solidFill>
                  <a:srgbClr val="FFC000"/>
                </a:solidFill>
              </a:rPr>
              <a:t>USSD</a:t>
            </a:r>
          </a:p>
          <a:p>
            <a:r>
              <a:rPr lang="en-US" sz="1400" b="1" dirty="0">
                <a:solidFill>
                  <a:srgbClr val="FFC000"/>
                </a:solidFill>
              </a:rPr>
              <a:t>(195)</a:t>
            </a:r>
            <a:endParaRPr lang="en-US" b="1" dirty="0">
              <a:solidFill>
                <a:srgbClr val="FFC000"/>
              </a:solidFill>
            </a:endParaRPr>
          </a:p>
        </p:txBody>
      </p:sp>
      <p:sp>
        <p:nvSpPr>
          <p:cNvPr id="114" name="TextBox 113"/>
          <p:cNvSpPr txBox="1"/>
          <p:nvPr/>
        </p:nvSpPr>
        <p:spPr>
          <a:xfrm>
            <a:off x="3544512" y="1954569"/>
            <a:ext cx="708848" cy="523220"/>
          </a:xfrm>
          <a:prstGeom prst="rect">
            <a:avLst/>
          </a:prstGeom>
          <a:noFill/>
        </p:spPr>
        <p:txBody>
          <a:bodyPr wrap="none" rtlCol="0">
            <a:spAutoFit/>
          </a:bodyPr>
          <a:lstStyle/>
          <a:p>
            <a:r>
              <a:rPr lang="en-US" sz="1400" b="1" dirty="0">
                <a:solidFill>
                  <a:srgbClr val="FFC000"/>
                </a:solidFill>
              </a:rPr>
              <a:t>NAD27</a:t>
            </a:r>
          </a:p>
          <a:p>
            <a:r>
              <a:rPr lang="en-US" sz="1400" b="1" dirty="0">
                <a:solidFill>
                  <a:srgbClr val="FFC000"/>
                </a:solidFill>
              </a:rPr>
              <a:t>(205)</a:t>
            </a:r>
            <a:endParaRPr lang="en-US" b="1" dirty="0">
              <a:solidFill>
                <a:srgbClr val="FFC000"/>
              </a:solidFill>
            </a:endParaRPr>
          </a:p>
        </p:txBody>
      </p:sp>
      <p:sp>
        <p:nvSpPr>
          <p:cNvPr id="115" name="TextBox 114"/>
          <p:cNvSpPr txBox="1"/>
          <p:nvPr/>
        </p:nvSpPr>
        <p:spPr>
          <a:xfrm>
            <a:off x="3342494" y="3688602"/>
            <a:ext cx="1164101" cy="523220"/>
          </a:xfrm>
          <a:prstGeom prst="rect">
            <a:avLst/>
          </a:prstGeom>
          <a:noFill/>
        </p:spPr>
        <p:txBody>
          <a:bodyPr wrap="none" rtlCol="0">
            <a:spAutoFit/>
          </a:bodyPr>
          <a:lstStyle/>
          <a:p>
            <a:r>
              <a:rPr lang="en-US" sz="1400" b="1" dirty="0">
                <a:solidFill>
                  <a:srgbClr val="FFC000"/>
                </a:solidFill>
              </a:rPr>
              <a:t>NAD83_1986</a:t>
            </a:r>
          </a:p>
          <a:p>
            <a:r>
              <a:rPr lang="en-US" sz="1400" b="1" dirty="0">
                <a:solidFill>
                  <a:srgbClr val="FFC000"/>
                </a:solidFill>
              </a:rPr>
              <a:t>(215)</a:t>
            </a:r>
            <a:endParaRPr lang="en-US" b="1" dirty="0">
              <a:solidFill>
                <a:srgbClr val="FFC000"/>
              </a:solidFill>
            </a:endParaRPr>
          </a:p>
        </p:txBody>
      </p:sp>
      <p:sp>
        <p:nvSpPr>
          <p:cNvPr id="116" name="TextBox 115"/>
          <p:cNvSpPr txBox="1"/>
          <p:nvPr/>
        </p:nvSpPr>
        <p:spPr>
          <a:xfrm>
            <a:off x="8047034" y="4234732"/>
            <a:ext cx="1164101" cy="523220"/>
          </a:xfrm>
          <a:prstGeom prst="rect">
            <a:avLst/>
          </a:prstGeom>
          <a:noFill/>
        </p:spPr>
        <p:txBody>
          <a:bodyPr wrap="none" rtlCol="0">
            <a:spAutoFit/>
          </a:bodyPr>
          <a:lstStyle/>
          <a:p>
            <a:r>
              <a:rPr lang="en-US" sz="1400" b="1" dirty="0">
                <a:solidFill>
                  <a:srgbClr val="7030A0"/>
                </a:solidFill>
              </a:rPr>
              <a:t>NAD83_2011</a:t>
            </a:r>
          </a:p>
          <a:p>
            <a:r>
              <a:rPr lang="en-US" sz="1400" b="1" dirty="0">
                <a:solidFill>
                  <a:srgbClr val="7030A0"/>
                </a:solidFill>
              </a:rPr>
              <a:t>(255)</a:t>
            </a:r>
            <a:endParaRPr lang="en-US" b="1" dirty="0">
              <a:solidFill>
                <a:srgbClr val="7030A0"/>
              </a:solidFill>
            </a:endParaRPr>
          </a:p>
        </p:txBody>
      </p:sp>
      <p:sp>
        <p:nvSpPr>
          <p:cNvPr id="117" name="TextBox 116"/>
          <p:cNvSpPr txBox="1"/>
          <p:nvPr/>
        </p:nvSpPr>
        <p:spPr>
          <a:xfrm>
            <a:off x="6647671" y="4637095"/>
            <a:ext cx="1551900" cy="523220"/>
          </a:xfrm>
          <a:prstGeom prst="rect">
            <a:avLst/>
          </a:prstGeom>
          <a:noFill/>
        </p:spPr>
        <p:txBody>
          <a:bodyPr wrap="none" rtlCol="0">
            <a:spAutoFit/>
          </a:bodyPr>
          <a:lstStyle/>
          <a:p>
            <a:r>
              <a:rPr lang="en-US" sz="1400" b="1" dirty="0">
                <a:solidFill>
                  <a:srgbClr val="7030A0"/>
                </a:solidFill>
              </a:rPr>
              <a:t>NAD83_NSRS2007</a:t>
            </a:r>
          </a:p>
          <a:p>
            <a:r>
              <a:rPr lang="en-US" sz="1400" b="1" dirty="0">
                <a:solidFill>
                  <a:srgbClr val="7030A0"/>
                </a:solidFill>
              </a:rPr>
              <a:t>(245)</a:t>
            </a:r>
            <a:endParaRPr lang="en-US" b="1" dirty="0">
              <a:solidFill>
                <a:srgbClr val="7030A0"/>
              </a:solidFill>
            </a:endParaRPr>
          </a:p>
        </p:txBody>
      </p:sp>
      <p:sp>
        <p:nvSpPr>
          <p:cNvPr id="118" name="TextBox 117"/>
          <p:cNvSpPr txBox="1"/>
          <p:nvPr/>
        </p:nvSpPr>
        <p:spPr>
          <a:xfrm>
            <a:off x="5127328" y="4650555"/>
            <a:ext cx="1099981" cy="523220"/>
          </a:xfrm>
          <a:prstGeom prst="rect">
            <a:avLst/>
          </a:prstGeom>
          <a:noFill/>
        </p:spPr>
        <p:txBody>
          <a:bodyPr wrap="none" rtlCol="0">
            <a:spAutoFit/>
          </a:bodyPr>
          <a:lstStyle/>
          <a:p>
            <a:r>
              <a:rPr lang="en-US" sz="1400" b="1" dirty="0">
                <a:solidFill>
                  <a:srgbClr val="7030A0"/>
                </a:solidFill>
              </a:rPr>
              <a:t>NAD83_FBN</a:t>
            </a:r>
          </a:p>
          <a:p>
            <a:r>
              <a:rPr lang="en-US" sz="1400" b="1" dirty="0">
                <a:solidFill>
                  <a:srgbClr val="7030A0"/>
                </a:solidFill>
              </a:rPr>
              <a:t>(235) </a:t>
            </a:r>
            <a:endParaRPr lang="en-US" b="1" dirty="0">
              <a:solidFill>
                <a:srgbClr val="7030A0"/>
              </a:solidFill>
            </a:endParaRPr>
          </a:p>
        </p:txBody>
      </p:sp>
      <p:sp>
        <p:nvSpPr>
          <p:cNvPr id="119" name="TextBox 118"/>
          <p:cNvSpPr txBox="1"/>
          <p:nvPr/>
        </p:nvSpPr>
        <p:spPr>
          <a:xfrm>
            <a:off x="3370309" y="4805473"/>
            <a:ext cx="1241045" cy="523220"/>
          </a:xfrm>
          <a:prstGeom prst="rect">
            <a:avLst/>
          </a:prstGeom>
          <a:noFill/>
        </p:spPr>
        <p:txBody>
          <a:bodyPr wrap="none" rtlCol="0">
            <a:spAutoFit/>
          </a:bodyPr>
          <a:lstStyle/>
          <a:p>
            <a:r>
              <a:rPr lang="en-US" sz="1400" b="1" dirty="0">
                <a:solidFill>
                  <a:srgbClr val="7030A0"/>
                </a:solidFill>
              </a:rPr>
              <a:t>NAD83_HARN</a:t>
            </a:r>
          </a:p>
          <a:p>
            <a:r>
              <a:rPr lang="en-US" sz="1400" b="1" dirty="0">
                <a:solidFill>
                  <a:srgbClr val="7030A0"/>
                </a:solidFill>
              </a:rPr>
              <a:t>(225)</a:t>
            </a:r>
            <a:endParaRPr lang="en-US" b="1" dirty="0">
              <a:solidFill>
                <a:srgbClr val="7030A0"/>
              </a:solidFill>
            </a:endParaRPr>
          </a:p>
        </p:txBody>
      </p:sp>
      <p:sp>
        <p:nvSpPr>
          <p:cNvPr id="120" name="TextBox 119"/>
          <p:cNvSpPr txBox="1"/>
          <p:nvPr/>
        </p:nvSpPr>
        <p:spPr>
          <a:xfrm>
            <a:off x="7569822" y="2948796"/>
            <a:ext cx="1489895" cy="523220"/>
          </a:xfrm>
          <a:prstGeom prst="rect">
            <a:avLst/>
          </a:prstGeom>
          <a:noFill/>
        </p:spPr>
        <p:txBody>
          <a:bodyPr wrap="none" rtlCol="0">
            <a:spAutoFit/>
          </a:bodyPr>
          <a:lstStyle/>
          <a:p>
            <a:r>
              <a:rPr lang="en-US" sz="1400" b="1" dirty="0">
                <a:solidFill>
                  <a:srgbClr val="7030A0"/>
                </a:solidFill>
              </a:rPr>
              <a:t>NATRF2022_2020</a:t>
            </a:r>
          </a:p>
          <a:p>
            <a:r>
              <a:rPr lang="en-US" sz="1400" b="1" dirty="0">
                <a:solidFill>
                  <a:srgbClr val="7030A0"/>
                </a:solidFill>
              </a:rPr>
              <a:t>(801)</a:t>
            </a:r>
            <a:endParaRPr lang="en-US" b="1" dirty="0">
              <a:solidFill>
                <a:srgbClr val="7030A0"/>
              </a:solidFill>
            </a:endParaRPr>
          </a:p>
        </p:txBody>
      </p:sp>
      <p:cxnSp>
        <p:nvCxnSpPr>
          <p:cNvPr id="122" name="Straight Connector 121"/>
          <p:cNvCxnSpPr>
            <a:cxnSpLocks/>
            <a:stCxn id="95" idx="6"/>
            <a:endCxn id="84" idx="2"/>
          </p:cNvCxnSpPr>
          <p:nvPr/>
        </p:nvCxnSpPr>
        <p:spPr>
          <a:xfrm flipH="1">
            <a:off x="3248812" y="1086798"/>
            <a:ext cx="24636" cy="875635"/>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cxnSpLocks/>
            <a:stCxn id="62" idx="1"/>
            <a:endCxn id="84" idx="6"/>
          </p:cNvCxnSpPr>
          <p:nvPr/>
        </p:nvCxnSpPr>
        <p:spPr>
          <a:xfrm flipV="1">
            <a:off x="3286672" y="2407266"/>
            <a:ext cx="67759" cy="1340102"/>
          </a:xfrm>
          <a:prstGeom prst="line">
            <a:avLst/>
          </a:prstGeom>
          <a:ln w="38100">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cxnSpLocks/>
            <a:stCxn id="8" idx="0"/>
            <a:endCxn id="62" idx="6"/>
          </p:cNvCxnSpPr>
          <p:nvPr/>
        </p:nvCxnSpPr>
        <p:spPr>
          <a:xfrm flipH="1" flipV="1">
            <a:off x="3145520" y="4145484"/>
            <a:ext cx="93802" cy="1003682"/>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51" idx="2"/>
            <a:endCxn id="8" idx="6"/>
          </p:cNvCxnSpPr>
          <p:nvPr/>
        </p:nvCxnSpPr>
        <p:spPr>
          <a:xfrm flipH="1" flipV="1">
            <a:off x="3467922" y="5377767"/>
            <a:ext cx="1921200" cy="28389"/>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40" idx="2"/>
            <a:endCxn id="51" idx="6"/>
          </p:cNvCxnSpPr>
          <p:nvPr/>
        </p:nvCxnSpPr>
        <p:spPr>
          <a:xfrm flipH="1">
            <a:off x="5846322" y="5363925"/>
            <a:ext cx="1631658" cy="42230"/>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cxnSpLocks/>
            <a:stCxn id="107" idx="1"/>
            <a:endCxn id="40" idx="7"/>
          </p:cNvCxnSpPr>
          <p:nvPr/>
        </p:nvCxnSpPr>
        <p:spPr>
          <a:xfrm flipH="1">
            <a:off x="7868225" y="4842230"/>
            <a:ext cx="1064386" cy="360051"/>
          </a:xfrm>
          <a:prstGeom prst="line">
            <a:avLst/>
          </a:prstGeom>
          <a:ln w="38100">
            <a:solidFill>
              <a:srgbClr val="00B050"/>
            </a:solidFill>
            <a:headEnd type="arrow"/>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73" idx="2"/>
            <a:endCxn id="107" idx="7"/>
          </p:cNvCxnSpPr>
          <p:nvPr/>
        </p:nvCxnSpPr>
        <p:spPr>
          <a:xfrm flipH="1">
            <a:off x="9153452" y="3447331"/>
            <a:ext cx="62479" cy="1158792"/>
          </a:xfrm>
          <a:prstGeom prst="line">
            <a:avLst/>
          </a:prstGeom>
          <a:ln w="38100">
            <a:solidFill>
              <a:srgbClr val="00B050"/>
            </a:solidFill>
            <a:prstDash val="sysDash"/>
            <a:headEnd type="arrow"/>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5567276D-FB9E-421C-B5C3-F551D2AEAE34}"/>
              </a:ext>
            </a:extLst>
          </p:cNvPr>
          <p:cNvSpPr/>
          <p:nvPr/>
        </p:nvSpPr>
        <p:spPr>
          <a:xfrm>
            <a:off x="2918219" y="4485627"/>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3A,3B</a:t>
            </a:r>
          </a:p>
        </p:txBody>
      </p:sp>
      <p:sp>
        <p:nvSpPr>
          <p:cNvPr id="125" name="Rectangle 124">
            <a:extLst>
              <a:ext uri="{FF2B5EF4-FFF2-40B4-BE49-F238E27FC236}">
                <a16:creationId xmlns:a16="http://schemas.microsoft.com/office/drawing/2014/main" id="{86FA53A5-887F-4E5E-B0B9-1063FF71D068}"/>
              </a:ext>
            </a:extLst>
          </p:cNvPr>
          <p:cNvSpPr/>
          <p:nvPr/>
        </p:nvSpPr>
        <p:spPr>
          <a:xfrm>
            <a:off x="2840901" y="1327697"/>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1A,1B</a:t>
            </a:r>
          </a:p>
        </p:txBody>
      </p:sp>
      <p:sp>
        <p:nvSpPr>
          <p:cNvPr id="126" name="Rectangle 125">
            <a:extLst>
              <a:ext uri="{FF2B5EF4-FFF2-40B4-BE49-F238E27FC236}">
                <a16:creationId xmlns:a16="http://schemas.microsoft.com/office/drawing/2014/main" id="{ABD6FF08-EDC1-460C-8406-C83DC3D45BEA}"/>
              </a:ext>
            </a:extLst>
          </p:cNvPr>
          <p:cNvSpPr/>
          <p:nvPr/>
        </p:nvSpPr>
        <p:spPr>
          <a:xfrm>
            <a:off x="3232708" y="2996052"/>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2A,2B</a:t>
            </a:r>
          </a:p>
        </p:txBody>
      </p:sp>
      <p:sp>
        <p:nvSpPr>
          <p:cNvPr id="128" name="Rectangle 127">
            <a:extLst>
              <a:ext uri="{FF2B5EF4-FFF2-40B4-BE49-F238E27FC236}">
                <a16:creationId xmlns:a16="http://schemas.microsoft.com/office/drawing/2014/main" id="{AFEF536D-E65E-4648-BED3-7392E37065F5}"/>
              </a:ext>
            </a:extLst>
          </p:cNvPr>
          <p:cNvSpPr/>
          <p:nvPr/>
        </p:nvSpPr>
        <p:spPr>
          <a:xfrm>
            <a:off x="3990390" y="5289124"/>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4A,4B,4C</a:t>
            </a:r>
          </a:p>
        </p:txBody>
      </p:sp>
      <p:sp>
        <p:nvSpPr>
          <p:cNvPr id="129" name="Rectangle 128">
            <a:extLst>
              <a:ext uri="{FF2B5EF4-FFF2-40B4-BE49-F238E27FC236}">
                <a16:creationId xmlns:a16="http://schemas.microsoft.com/office/drawing/2014/main" id="{CCAC4568-EF87-4D1A-9392-92003964CD57}"/>
              </a:ext>
            </a:extLst>
          </p:cNvPr>
          <p:cNvSpPr/>
          <p:nvPr/>
        </p:nvSpPr>
        <p:spPr>
          <a:xfrm>
            <a:off x="6320521" y="5272851"/>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5A,5B,5C</a:t>
            </a:r>
          </a:p>
        </p:txBody>
      </p:sp>
      <p:sp>
        <p:nvSpPr>
          <p:cNvPr id="150" name="Rectangle 149">
            <a:extLst>
              <a:ext uri="{FF2B5EF4-FFF2-40B4-BE49-F238E27FC236}">
                <a16:creationId xmlns:a16="http://schemas.microsoft.com/office/drawing/2014/main" id="{114B9870-1C98-44DE-AA4A-0E6A324FBBC9}"/>
              </a:ext>
            </a:extLst>
          </p:cNvPr>
          <p:cNvSpPr/>
          <p:nvPr/>
        </p:nvSpPr>
        <p:spPr>
          <a:xfrm>
            <a:off x="8000414" y="4976578"/>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6A,6B,6C</a:t>
            </a:r>
          </a:p>
        </p:txBody>
      </p:sp>
      <p:sp>
        <p:nvSpPr>
          <p:cNvPr id="151" name="Rectangle 150">
            <a:extLst>
              <a:ext uri="{FF2B5EF4-FFF2-40B4-BE49-F238E27FC236}">
                <a16:creationId xmlns:a16="http://schemas.microsoft.com/office/drawing/2014/main" id="{7E9A83A7-FAA2-4AE4-B2D3-43CF28039B03}"/>
              </a:ext>
            </a:extLst>
          </p:cNvPr>
          <p:cNvSpPr/>
          <p:nvPr/>
        </p:nvSpPr>
        <p:spPr>
          <a:xfrm>
            <a:off x="8660928" y="3800800"/>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7A,7B,7C</a:t>
            </a:r>
          </a:p>
        </p:txBody>
      </p:sp>
      <p:grpSp>
        <p:nvGrpSpPr>
          <p:cNvPr id="152" name="Group 151">
            <a:extLst>
              <a:ext uri="{FF2B5EF4-FFF2-40B4-BE49-F238E27FC236}">
                <a16:creationId xmlns:a16="http://schemas.microsoft.com/office/drawing/2014/main" id="{7B7EF555-479C-457C-A429-BC4C51EFAE6C}"/>
              </a:ext>
            </a:extLst>
          </p:cNvPr>
          <p:cNvGrpSpPr/>
          <p:nvPr/>
        </p:nvGrpSpPr>
        <p:grpSpPr>
          <a:xfrm rot="16200000">
            <a:off x="8700166" y="166270"/>
            <a:ext cx="1924135" cy="1614641"/>
            <a:chOff x="1352465" y="1688796"/>
            <a:chExt cx="1924135" cy="1614641"/>
          </a:xfrm>
        </p:grpSpPr>
        <p:sp>
          <p:nvSpPr>
            <p:cNvPr id="153" name="Oval 152">
              <a:extLst>
                <a:ext uri="{FF2B5EF4-FFF2-40B4-BE49-F238E27FC236}">
                  <a16:creationId xmlns:a16="http://schemas.microsoft.com/office/drawing/2014/main" id="{FA5BD1CD-EBCE-46C4-A73F-16E96E384396}"/>
                </a:ext>
              </a:extLst>
            </p:cNvPr>
            <p:cNvSpPr/>
            <p:nvPr/>
          </p:nvSpPr>
          <p:spPr>
            <a:xfrm>
              <a:off x="1352465" y="2351386"/>
              <a:ext cx="467170" cy="4671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chemeClr val="tx1"/>
                  </a:solidFill>
                </a:rPr>
                <a:t>X, Y, Z</a:t>
              </a:r>
            </a:p>
          </p:txBody>
        </p:sp>
        <p:sp>
          <p:nvSpPr>
            <p:cNvPr id="154" name="Oval 153">
              <a:extLst>
                <a:ext uri="{FF2B5EF4-FFF2-40B4-BE49-F238E27FC236}">
                  <a16:creationId xmlns:a16="http://schemas.microsoft.com/office/drawing/2014/main" id="{C2BBC124-A845-45F9-BE7D-B94BB9AA6C00}"/>
                </a:ext>
              </a:extLst>
            </p:cNvPr>
            <p:cNvSpPr/>
            <p:nvPr/>
          </p:nvSpPr>
          <p:spPr>
            <a:xfrm>
              <a:off x="1752600"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USNG</a:t>
              </a:r>
            </a:p>
          </p:txBody>
        </p:sp>
        <p:sp>
          <p:nvSpPr>
            <p:cNvPr id="155" name="Oval 154">
              <a:extLst>
                <a:ext uri="{FF2B5EF4-FFF2-40B4-BE49-F238E27FC236}">
                  <a16:creationId xmlns:a16="http://schemas.microsoft.com/office/drawing/2014/main" id="{2FC9C6A8-9EC0-4B9E-BED4-58B3D4035BE8}"/>
                </a:ext>
              </a:extLst>
            </p:cNvPr>
            <p:cNvSpPr/>
            <p:nvPr/>
          </p:nvSpPr>
          <p:spPr>
            <a:xfrm>
              <a:off x="2449608" y="2818556"/>
              <a:ext cx="484881" cy="48488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chemeClr val="tx1"/>
                  </a:solidFill>
                </a:rPr>
                <a:t>UTM</a:t>
              </a:r>
            </a:p>
          </p:txBody>
        </p:sp>
        <p:sp>
          <p:nvSpPr>
            <p:cNvPr id="156" name="Oval 155">
              <a:extLst>
                <a:ext uri="{FF2B5EF4-FFF2-40B4-BE49-F238E27FC236}">
                  <a16:creationId xmlns:a16="http://schemas.microsoft.com/office/drawing/2014/main" id="{A7E803DE-9738-4525-9FA4-7D63A7A67247}"/>
                </a:ext>
              </a:extLst>
            </p:cNvPr>
            <p:cNvSpPr/>
            <p:nvPr/>
          </p:nvSpPr>
          <p:spPr>
            <a:xfrm>
              <a:off x="2819400" y="2286000"/>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solidFill>
                    <a:schemeClr val="tx1"/>
                  </a:solidFill>
                </a:rPr>
                <a:t>SPC</a:t>
              </a:r>
            </a:p>
          </p:txBody>
        </p:sp>
        <p:sp>
          <p:nvSpPr>
            <p:cNvPr id="157" name="Oval 156">
              <a:extLst>
                <a:ext uri="{FF2B5EF4-FFF2-40B4-BE49-F238E27FC236}">
                  <a16:creationId xmlns:a16="http://schemas.microsoft.com/office/drawing/2014/main" id="{DC546238-1445-45DF-8792-882DD5E4A122}"/>
                </a:ext>
              </a:extLst>
            </p:cNvPr>
            <p:cNvSpPr/>
            <p:nvPr/>
          </p:nvSpPr>
          <p:spPr>
            <a:xfrm>
              <a:off x="2057400" y="1688796"/>
              <a:ext cx="457200" cy="45720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solidFill>
                    <a:schemeClr val="tx1"/>
                  </a:solidFill>
                  <a:latin typeface="Symbol" panose="05050102010706020507" pitchFamily="18" charset="2"/>
                </a:rPr>
                <a:t>f</a:t>
              </a:r>
              <a:r>
                <a:rPr lang="en-US" sz="900" b="1" dirty="0">
                  <a:solidFill>
                    <a:schemeClr val="tx1"/>
                  </a:solidFill>
                </a:rPr>
                <a:t>, </a:t>
              </a:r>
              <a:r>
                <a:rPr lang="en-US" sz="900" b="1" dirty="0">
                  <a:solidFill>
                    <a:schemeClr val="tx1"/>
                  </a:solidFill>
                  <a:latin typeface="Symbol" panose="05050102010706020507" pitchFamily="18" charset="2"/>
                </a:rPr>
                <a:t>l</a:t>
              </a:r>
              <a:r>
                <a:rPr lang="en-US" sz="900" b="1" dirty="0">
                  <a:solidFill>
                    <a:schemeClr val="tx1"/>
                  </a:solidFill>
                </a:rPr>
                <a:t>, h</a:t>
              </a:r>
            </a:p>
          </p:txBody>
        </p:sp>
        <p:cxnSp>
          <p:nvCxnSpPr>
            <p:cNvPr id="158" name="Straight Connector 157">
              <a:extLst>
                <a:ext uri="{FF2B5EF4-FFF2-40B4-BE49-F238E27FC236}">
                  <a16:creationId xmlns:a16="http://schemas.microsoft.com/office/drawing/2014/main" id="{4765AFE3-64AF-4E40-81F2-E067BEC627BF}"/>
                </a:ext>
              </a:extLst>
            </p:cNvPr>
            <p:cNvCxnSpPr>
              <a:stCxn id="157" idx="4"/>
              <a:endCxn id="154" idx="0"/>
            </p:cNvCxnSpPr>
            <p:nvPr/>
          </p:nvCxnSpPr>
          <p:spPr>
            <a:xfrm flipH="1">
              <a:off x="1995041" y="2145996"/>
              <a:ext cx="29095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71C779C-2711-4AA9-840B-C75156BBD850}"/>
                </a:ext>
              </a:extLst>
            </p:cNvPr>
            <p:cNvCxnSpPr>
              <a:stCxn id="157" idx="3"/>
              <a:endCxn id="153" idx="7"/>
            </p:cNvCxnSpPr>
            <p:nvPr/>
          </p:nvCxnSpPr>
          <p:spPr>
            <a:xfrm flipH="1">
              <a:off x="1751220" y="2079041"/>
              <a:ext cx="373135" cy="3407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07C79D48-EDB4-4C58-B054-3A564A1E0554}"/>
                </a:ext>
              </a:extLst>
            </p:cNvPr>
            <p:cNvCxnSpPr>
              <a:stCxn id="157" idx="5"/>
              <a:endCxn id="156" idx="1"/>
            </p:cNvCxnSpPr>
            <p:nvPr/>
          </p:nvCxnSpPr>
          <p:spPr>
            <a:xfrm>
              <a:off x="2447645" y="2079041"/>
              <a:ext cx="438710" cy="2739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263AE566-6C92-4371-9B5E-068BDAC1F9F3}"/>
                </a:ext>
              </a:extLst>
            </p:cNvPr>
            <p:cNvCxnSpPr>
              <a:stCxn id="157" idx="4"/>
              <a:endCxn id="155" idx="0"/>
            </p:cNvCxnSpPr>
            <p:nvPr/>
          </p:nvCxnSpPr>
          <p:spPr>
            <a:xfrm>
              <a:off x="2286000" y="2145996"/>
              <a:ext cx="406049" cy="672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F267C94-BA5C-4266-944D-30BB86E399D2}"/>
                </a:ext>
              </a:extLst>
            </p:cNvPr>
            <p:cNvCxnSpPr>
              <a:stCxn id="154" idx="6"/>
              <a:endCxn id="155" idx="2"/>
            </p:cNvCxnSpPr>
            <p:nvPr/>
          </p:nvCxnSpPr>
          <p:spPr>
            <a:xfrm>
              <a:off x="2237481" y="3060997"/>
              <a:ext cx="212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 name="TextBox 162">
            <a:extLst>
              <a:ext uri="{FF2B5EF4-FFF2-40B4-BE49-F238E27FC236}">
                <a16:creationId xmlns:a16="http://schemas.microsoft.com/office/drawing/2014/main" id="{8287402E-C565-414E-8A7C-14F3D96ACDE5}"/>
              </a:ext>
            </a:extLst>
          </p:cNvPr>
          <p:cNvSpPr txBox="1"/>
          <p:nvPr/>
        </p:nvSpPr>
        <p:spPr>
          <a:xfrm>
            <a:off x="8169904" y="497455"/>
            <a:ext cx="1573251" cy="523220"/>
          </a:xfrm>
          <a:prstGeom prst="rect">
            <a:avLst/>
          </a:prstGeom>
          <a:noFill/>
        </p:spPr>
        <p:txBody>
          <a:bodyPr wrap="none" rtlCol="0">
            <a:spAutoFit/>
          </a:bodyPr>
          <a:lstStyle/>
          <a:p>
            <a:r>
              <a:rPr lang="en-US" sz="1400" b="1" dirty="0">
                <a:solidFill>
                  <a:srgbClr val="7030A0"/>
                </a:solidFill>
              </a:rPr>
              <a:t>NATRF2022_2025?</a:t>
            </a:r>
          </a:p>
          <a:p>
            <a:r>
              <a:rPr lang="en-US" sz="1400" b="1" dirty="0">
                <a:solidFill>
                  <a:srgbClr val="7030A0"/>
                </a:solidFill>
              </a:rPr>
              <a:t>(802?)</a:t>
            </a:r>
            <a:endParaRPr lang="en-US" b="1" dirty="0">
              <a:solidFill>
                <a:srgbClr val="7030A0"/>
              </a:solidFill>
            </a:endParaRPr>
          </a:p>
        </p:txBody>
      </p:sp>
      <p:cxnSp>
        <p:nvCxnSpPr>
          <p:cNvPr id="165" name="Straight Connector 164">
            <a:extLst>
              <a:ext uri="{FF2B5EF4-FFF2-40B4-BE49-F238E27FC236}">
                <a16:creationId xmlns:a16="http://schemas.microsoft.com/office/drawing/2014/main" id="{06199CD1-F453-4525-9C8A-3AF60BC00BEC}"/>
              </a:ext>
            </a:extLst>
          </p:cNvPr>
          <p:cNvCxnSpPr>
            <a:cxnSpLocks/>
            <a:stCxn id="157" idx="2"/>
            <a:endCxn id="73" idx="6"/>
          </p:cNvCxnSpPr>
          <p:nvPr/>
        </p:nvCxnSpPr>
        <p:spPr>
          <a:xfrm>
            <a:off x="9083512" y="1230723"/>
            <a:ext cx="132418" cy="1759409"/>
          </a:xfrm>
          <a:prstGeom prst="line">
            <a:avLst/>
          </a:prstGeom>
          <a:ln w="38100">
            <a:solidFill>
              <a:srgbClr val="00B050"/>
            </a:solidFill>
            <a:prstDash val="sysDash"/>
            <a:headEnd type="arrow"/>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FF60C6FC-5677-4D1F-B6AD-0E0A0A89E759}"/>
              </a:ext>
            </a:extLst>
          </p:cNvPr>
          <p:cNvSpPr/>
          <p:nvPr/>
        </p:nvSpPr>
        <p:spPr>
          <a:xfrm>
            <a:off x="8773316" y="1915824"/>
            <a:ext cx="782307" cy="2194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?A,?B,?C</a:t>
            </a:r>
          </a:p>
        </p:txBody>
      </p:sp>
      <p:grpSp>
        <p:nvGrpSpPr>
          <p:cNvPr id="135" name="Group 134">
            <a:extLst>
              <a:ext uri="{FF2B5EF4-FFF2-40B4-BE49-F238E27FC236}">
                <a16:creationId xmlns:a16="http://schemas.microsoft.com/office/drawing/2014/main" id="{2A1F7C11-2C82-40B5-8887-EB5414368D1A}"/>
              </a:ext>
            </a:extLst>
          </p:cNvPr>
          <p:cNvGrpSpPr/>
          <p:nvPr/>
        </p:nvGrpSpPr>
        <p:grpSpPr>
          <a:xfrm>
            <a:off x="4320286" y="735107"/>
            <a:ext cx="3755950" cy="1592351"/>
            <a:chOff x="2796286" y="735106"/>
            <a:chExt cx="3755950" cy="1592351"/>
          </a:xfrm>
        </p:grpSpPr>
        <p:sp>
          <p:nvSpPr>
            <p:cNvPr id="138" name="Rectangle 137">
              <a:extLst>
                <a:ext uri="{FF2B5EF4-FFF2-40B4-BE49-F238E27FC236}">
                  <a16:creationId xmlns:a16="http://schemas.microsoft.com/office/drawing/2014/main" id="{8F5D931D-8A98-49B0-B6B1-8E2D68A0FB15}"/>
                </a:ext>
              </a:extLst>
            </p:cNvPr>
            <p:cNvSpPr/>
            <p:nvPr/>
          </p:nvSpPr>
          <p:spPr>
            <a:xfrm>
              <a:off x="2876198" y="828579"/>
              <a:ext cx="345688" cy="16134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chemeClr val="tx1"/>
                </a:solidFill>
              </a:endParaRPr>
            </a:p>
          </p:txBody>
        </p:sp>
        <p:sp>
          <p:nvSpPr>
            <p:cNvPr id="140" name="Oval 139">
              <a:extLst>
                <a:ext uri="{FF2B5EF4-FFF2-40B4-BE49-F238E27FC236}">
                  <a16:creationId xmlns:a16="http://schemas.microsoft.com/office/drawing/2014/main" id="{77570502-15EB-4241-8F92-4F4211A1DC5D}"/>
                </a:ext>
              </a:extLst>
            </p:cNvPr>
            <p:cNvSpPr/>
            <p:nvPr/>
          </p:nvSpPr>
          <p:spPr>
            <a:xfrm>
              <a:off x="2984817" y="1063848"/>
              <a:ext cx="161342" cy="16134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1" name="TextBox 140">
              <a:extLst>
                <a:ext uri="{FF2B5EF4-FFF2-40B4-BE49-F238E27FC236}">
                  <a16:creationId xmlns:a16="http://schemas.microsoft.com/office/drawing/2014/main" id="{8D4366B5-B68C-4CBB-B836-4CBA5B7E4480}"/>
                </a:ext>
              </a:extLst>
            </p:cNvPr>
            <p:cNvSpPr txBox="1"/>
            <p:nvPr/>
          </p:nvSpPr>
          <p:spPr>
            <a:xfrm>
              <a:off x="3191554" y="787906"/>
              <a:ext cx="3175869" cy="253916"/>
            </a:xfrm>
            <a:prstGeom prst="rect">
              <a:avLst/>
            </a:prstGeom>
            <a:noFill/>
          </p:spPr>
          <p:txBody>
            <a:bodyPr wrap="none" rtlCol="0">
              <a:spAutoFit/>
            </a:bodyPr>
            <a:lstStyle/>
            <a:p>
              <a:r>
                <a:rPr lang="en-US" sz="1050" b="1" dirty="0"/>
                <a:t>A,B,C = </a:t>
              </a:r>
              <a:r>
                <a:rPr lang="en-US" sz="1050" b="1" dirty="0" err="1"/>
                <a:t>lat</a:t>
              </a:r>
              <a:r>
                <a:rPr lang="en-US" sz="1050" b="1" dirty="0"/>
                <a:t>, </a:t>
              </a:r>
              <a:r>
                <a:rPr lang="en-US" sz="1050" b="1" dirty="0" err="1"/>
                <a:t>lon</a:t>
              </a:r>
              <a:r>
                <a:rPr lang="en-US" sz="1050" b="1" dirty="0"/>
                <a:t>, </a:t>
              </a:r>
              <a:r>
                <a:rPr lang="en-US" sz="1050" b="1" dirty="0" err="1"/>
                <a:t>eht</a:t>
              </a:r>
              <a:r>
                <a:rPr lang="en-US" sz="1050" b="1" dirty="0"/>
                <a:t> grid transformations, respectively</a:t>
              </a:r>
            </a:p>
          </p:txBody>
        </p:sp>
        <p:sp>
          <p:nvSpPr>
            <p:cNvPr id="145" name="TextBox 144">
              <a:extLst>
                <a:ext uri="{FF2B5EF4-FFF2-40B4-BE49-F238E27FC236}">
                  <a16:creationId xmlns:a16="http://schemas.microsoft.com/office/drawing/2014/main" id="{D27C572D-C4FD-49F5-AC9E-092E92C50663}"/>
                </a:ext>
              </a:extLst>
            </p:cNvPr>
            <p:cNvSpPr txBox="1"/>
            <p:nvPr/>
          </p:nvSpPr>
          <p:spPr>
            <a:xfrm>
              <a:off x="3181948" y="1013714"/>
              <a:ext cx="2007281" cy="253916"/>
            </a:xfrm>
            <a:prstGeom prst="rect">
              <a:avLst/>
            </a:prstGeom>
            <a:noFill/>
          </p:spPr>
          <p:txBody>
            <a:bodyPr wrap="none" rtlCol="0">
              <a:spAutoFit/>
            </a:bodyPr>
            <a:lstStyle/>
            <a:p>
              <a:r>
                <a:rPr lang="en-US" sz="1050" b="1" dirty="0"/>
                <a:t>A horizontal datum (</a:t>
              </a:r>
              <a:r>
                <a:rPr lang="en-US" sz="1050" b="1" dirty="0" err="1"/>
                <a:t>lat,lon</a:t>
              </a:r>
              <a:r>
                <a:rPr lang="en-US" sz="1050" b="1" dirty="0"/>
                <a:t> only)</a:t>
              </a:r>
            </a:p>
          </p:txBody>
        </p:sp>
        <p:cxnSp>
          <p:nvCxnSpPr>
            <p:cNvPr id="166" name="Straight Arrow Connector 165">
              <a:extLst>
                <a:ext uri="{FF2B5EF4-FFF2-40B4-BE49-F238E27FC236}">
                  <a16:creationId xmlns:a16="http://schemas.microsoft.com/office/drawing/2014/main" id="{3871E091-400E-4490-82B0-0254586D116A}"/>
                </a:ext>
              </a:extLst>
            </p:cNvPr>
            <p:cNvCxnSpPr>
              <a:cxnSpLocks/>
            </p:cNvCxnSpPr>
            <p:nvPr/>
          </p:nvCxnSpPr>
          <p:spPr>
            <a:xfrm flipH="1" flipV="1">
              <a:off x="2891217" y="1814466"/>
              <a:ext cx="301042" cy="1026"/>
            </a:xfrm>
            <a:prstGeom prst="straightConnector1">
              <a:avLst/>
            </a:prstGeom>
            <a:ln w="381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921BECD7-AC54-470F-89AE-B7794BFA890B}"/>
                </a:ext>
              </a:extLst>
            </p:cNvPr>
            <p:cNvSpPr txBox="1"/>
            <p:nvPr/>
          </p:nvSpPr>
          <p:spPr>
            <a:xfrm>
              <a:off x="3150588" y="1689916"/>
              <a:ext cx="3352200" cy="253916"/>
            </a:xfrm>
            <a:prstGeom prst="rect">
              <a:avLst/>
            </a:prstGeom>
            <a:noFill/>
          </p:spPr>
          <p:txBody>
            <a:bodyPr wrap="none" rtlCol="0">
              <a:spAutoFit/>
            </a:bodyPr>
            <a:lstStyle/>
            <a:p>
              <a:r>
                <a:rPr lang="en-US" sz="1050" b="1" dirty="0"/>
                <a:t>Defined/Additive direction of stored grid transformation</a:t>
              </a:r>
            </a:p>
          </p:txBody>
        </p:sp>
        <p:sp>
          <p:nvSpPr>
            <p:cNvPr id="168" name="Rectangle 167">
              <a:extLst>
                <a:ext uri="{FF2B5EF4-FFF2-40B4-BE49-F238E27FC236}">
                  <a16:creationId xmlns:a16="http://schemas.microsoft.com/office/drawing/2014/main" id="{B06E246C-CDFA-4FAA-AF17-59FD38127237}"/>
                </a:ext>
              </a:extLst>
            </p:cNvPr>
            <p:cNvSpPr/>
            <p:nvPr/>
          </p:nvSpPr>
          <p:spPr>
            <a:xfrm>
              <a:off x="2796286" y="735106"/>
              <a:ext cx="3755950" cy="15923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58DA8ABC-2CEB-4465-BCCA-CECFDF3F784A}"/>
                </a:ext>
              </a:extLst>
            </p:cNvPr>
            <p:cNvSpPr txBox="1"/>
            <p:nvPr/>
          </p:nvSpPr>
          <p:spPr>
            <a:xfrm>
              <a:off x="3198806" y="1889877"/>
              <a:ext cx="1133644" cy="415498"/>
            </a:xfrm>
            <a:prstGeom prst="rect">
              <a:avLst/>
            </a:prstGeom>
            <a:noFill/>
          </p:spPr>
          <p:txBody>
            <a:bodyPr wrap="none" rtlCol="0">
              <a:spAutoFit/>
            </a:bodyPr>
            <a:lstStyle/>
            <a:p>
              <a:r>
                <a:rPr lang="en-US" sz="1050" b="1" dirty="0"/>
                <a:t>Datum Code</a:t>
              </a:r>
            </a:p>
            <a:p>
              <a:r>
                <a:rPr lang="en-US" sz="1050" b="1" dirty="0"/>
                <a:t>(Datum Number)</a:t>
              </a:r>
            </a:p>
          </p:txBody>
        </p:sp>
        <p:sp>
          <p:nvSpPr>
            <p:cNvPr id="170" name="Oval 169">
              <a:extLst>
                <a:ext uri="{FF2B5EF4-FFF2-40B4-BE49-F238E27FC236}">
                  <a16:creationId xmlns:a16="http://schemas.microsoft.com/office/drawing/2014/main" id="{537DCAA6-96B6-4FC9-8785-5310D9A75B9A}"/>
                </a:ext>
              </a:extLst>
            </p:cNvPr>
            <p:cNvSpPr/>
            <p:nvPr/>
          </p:nvSpPr>
          <p:spPr>
            <a:xfrm>
              <a:off x="2991898" y="1288638"/>
              <a:ext cx="161342" cy="16134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1" name="TextBox 170">
              <a:extLst>
                <a:ext uri="{FF2B5EF4-FFF2-40B4-BE49-F238E27FC236}">
                  <a16:creationId xmlns:a16="http://schemas.microsoft.com/office/drawing/2014/main" id="{0AE9B351-0C0F-43CB-97E1-FD4E9C35800F}"/>
                </a:ext>
              </a:extLst>
            </p:cNvPr>
            <p:cNvSpPr txBox="1"/>
            <p:nvPr/>
          </p:nvSpPr>
          <p:spPr>
            <a:xfrm>
              <a:off x="3189029" y="1238504"/>
              <a:ext cx="2238113" cy="253916"/>
            </a:xfrm>
            <a:prstGeom prst="rect">
              <a:avLst/>
            </a:prstGeom>
            <a:noFill/>
          </p:spPr>
          <p:txBody>
            <a:bodyPr wrap="none" rtlCol="0">
              <a:spAutoFit/>
            </a:bodyPr>
            <a:lstStyle/>
            <a:p>
              <a:r>
                <a:rPr lang="en-US" sz="1050" b="1" dirty="0"/>
                <a:t>A 3-D geometric datum (</a:t>
              </a:r>
              <a:r>
                <a:rPr lang="en-US" sz="1050" b="1" dirty="0" err="1"/>
                <a:t>lat</a:t>
              </a:r>
              <a:r>
                <a:rPr lang="en-US" sz="1050" b="1" dirty="0"/>
                <a:t>, </a:t>
              </a:r>
              <a:r>
                <a:rPr lang="en-US" sz="1050" b="1" dirty="0" err="1"/>
                <a:t>lon</a:t>
              </a:r>
              <a:r>
                <a:rPr lang="en-US" sz="1050" b="1" dirty="0"/>
                <a:t>, </a:t>
              </a:r>
              <a:r>
                <a:rPr lang="en-US" sz="1050" b="1" dirty="0" err="1"/>
                <a:t>eht</a:t>
              </a:r>
              <a:r>
                <a:rPr lang="en-US" sz="1050" b="1" dirty="0"/>
                <a:t>)</a:t>
              </a:r>
            </a:p>
          </p:txBody>
        </p:sp>
        <p:sp>
          <p:nvSpPr>
            <p:cNvPr id="172" name="TextBox 171">
              <a:extLst>
                <a:ext uri="{FF2B5EF4-FFF2-40B4-BE49-F238E27FC236}">
                  <a16:creationId xmlns:a16="http://schemas.microsoft.com/office/drawing/2014/main" id="{05D31F3A-6603-442A-AEBC-6098412ECBFF}"/>
                </a:ext>
              </a:extLst>
            </p:cNvPr>
            <p:cNvSpPr txBox="1"/>
            <p:nvPr/>
          </p:nvSpPr>
          <p:spPr>
            <a:xfrm>
              <a:off x="2807946" y="1873707"/>
              <a:ext cx="822717" cy="415498"/>
            </a:xfrm>
            <a:prstGeom prst="rect">
              <a:avLst/>
            </a:prstGeom>
            <a:noFill/>
          </p:spPr>
          <p:txBody>
            <a:bodyPr wrap="square">
              <a:spAutoFit/>
            </a:bodyPr>
            <a:lstStyle/>
            <a:p>
              <a:r>
                <a:rPr lang="en-US" sz="1050" b="1" dirty="0">
                  <a:solidFill>
                    <a:srgbClr val="FFC000"/>
                  </a:solidFill>
                </a:rPr>
                <a:t>USSD</a:t>
              </a:r>
            </a:p>
            <a:p>
              <a:r>
                <a:rPr lang="en-US" sz="1050" b="1" dirty="0">
                  <a:solidFill>
                    <a:srgbClr val="FFC000"/>
                  </a:solidFill>
                </a:rPr>
                <a:t>(195)</a:t>
              </a:r>
              <a:endParaRPr lang="en-US" dirty="0"/>
            </a:p>
          </p:txBody>
        </p:sp>
        <p:sp>
          <p:nvSpPr>
            <p:cNvPr id="173" name="Oval 172">
              <a:extLst>
                <a:ext uri="{FF2B5EF4-FFF2-40B4-BE49-F238E27FC236}">
                  <a16:creationId xmlns:a16="http://schemas.microsoft.com/office/drawing/2014/main" id="{1281D13F-EE13-4413-8C37-0233D74A68D6}"/>
                </a:ext>
              </a:extLst>
            </p:cNvPr>
            <p:cNvSpPr/>
            <p:nvPr/>
          </p:nvSpPr>
          <p:spPr>
            <a:xfrm>
              <a:off x="2999923" y="1537314"/>
              <a:ext cx="161342" cy="16134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74" name="TextBox 173">
              <a:extLst>
                <a:ext uri="{FF2B5EF4-FFF2-40B4-BE49-F238E27FC236}">
                  <a16:creationId xmlns:a16="http://schemas.microsoft.com/office/drawing/2014/main" id="{C411D903-B89B-4FBA-8B43-948C735D6079}"/>
                </a:ext>
              </a:extLst>
            </p:cNvPr>
            <p:cNvSpPr txBox="1"/>
            <p:nvPr/>
          </p:nvSpPr>
          <p:spPr>
            <a:xfrm>
              <a:off x="3197054" y="1487180"/>
              <a:ext cx="1720343" cy="253916"/>
            </a:xfrm>
            <a:prstGeom prst="rect">
              <a:avLst/>
            </a:prstGeom>
            <a:noFill/>
          </p:spPr>
          <p:txBody>
            <a:bodyPr wrap="none" rtlCol="0">
              <a:spAutoFit/>
            </a:bodyPr>
            <a:lstStyle/>
            <a:p>
              <a:r>
                <a:rPr lang="en-US" sz="1050" b="1" dirty="0"/>
                <a:t>Intersection point with 14H</a:t>
              </a:r>
            </a:p>
          </p:txBody>
        </p:sp>
      </p:grpSp>
      <p:sp>
        <p:nvSpPr>
          <p:cNvPr id="175" name="TextBox 174">
            <a:extLst>
              <a:ext uri="{FF2B5EF4-FFF2-40B4-BE49-F238E27FC236}">
                <a16:creationId xmlns:a16="http://schemas.microsoft.com/office/drawing/2014/main" id="{E5F945B3-2D43-41AD-B945-47163BCB289C}"/>
              </a:ext>
            </a:extLst>
          </p:cNvPr>
          <p:cNvSpPr txBox="1"/>
          <p:nvPr/>
        </p:nvSpPr>
        <p:spPr>
          <a:xfrm>
            <a:off x="8757900" y="6104257"/>
            <a:ext cx="1315275" cy="400110"/>
          </a:xfrm>
          <a:prstGeom prst="rect">
            <a:avLst/>
          </a:prstGeom>
          <a:noFill/>
        </p:spPr>
        <p:txBody>
          <a:bodyPr wrap="square" rtlCol="0">
            <a:spAutoFit/>
          </a:bodyPr>
          <a:lstStyle/>
          <a:p>
            <a:r>
              <a:rPr lang="en-US" sz="1000" b="1" dirty="0">
                <a:highlight>
                  <a:srgbClr val="FFFF00"/>
                </a:highlight>
              </a:rPr>
              <a:t>Frame: NAD83_NA</a:t>
            </a:r>
          </a:p>
          <a:p>
            <a:r>
              <a:rPr lang="en-US" sz="1000" b="1" dirty="0">
                <a:highlight>
                  <a:srgbClr val="FFFF00"/>
                </a:highlight>
              </a:rPr>
              <a:t>Time: 2010</a:t>
            </a:r>
          </a:p>
        </p:txBody>
      </p:sp>
      <p:sp>
        <p:nvSpPr>
          <p:cNvPr id="176" name="TextBox 175">
            <a:extLst>
              <a:ext uri="{FF2B5EF4-FFF2-40B4-BE49-F238E27FC236}">
                <a16:creationId xmlns:a16="http://schemas.microsoft.com/office/drawing/2014/main" id="{B668655F-7567-46CE-B22C-F677EDF3AD85}"/>
              </a:ext>
            </a:extLst>
          </p:cNvPr>
          <p:cNvSpPr txBox="1"/>
          <p:nvPr/>
        </p:nvSpPr>
        <p:spPr>
          <a:xfrm>
            <a:off x="10117187" y="3924643"/>
            <a:ext cx="1315275" cy="400110"/>
          </a:xfrm>
          <a:prstGeom prst="rect">
            <a:avLst/>
          </a:prstGeom>
          <a:noFill/>
        </p:spPr>
        <p:txBody>
          <a:bodyPr wrap="square" rtlCol="0">
            <a:spAutoFit/>
          </a:bodyPr>
          <a:lstStyle/>
          <a:p>
            <a:r>
              <a:rPr lang="en-US" sz="1000" b="1" dirty="0">
                <a:highlight>
                  <a:srgbClr val="FFFF00"/>
                </a:highlight>
              </a:rPr>
              <a:t>Frame: NATRF2022</a:t>
            </a:r>
          </a:p>
          <a:p>
            <a:r>
              <a:rPr lang="en-US" sz="1000" b="1" dirty="0">
                <a:highlight>
                  <a:srgbClr val="FFFF00"/>
                </a:highlight>
              </a:rPr>
              <a:t>Time: 2020</a:t>
            </a:r>
          </a:p>
        </p:txBody>
      </p:sp>
      <p:sp>
        <p:nvSpPr>
          <p:cNvPr id="177" name="TextBox 176">
            <a:extLst>
              <a:ext uri="{FF2B5EF4-FFF2-40B4-BE49-F238E27FC236}">
                <a16:creationId xmlns:a16="http://schemas.microsoft.com/office/drawing/2014/main" id="{FAB70F7C-5F27-4CC2-A896-246832B22D0D}"/>
              </a:ext>
            </a:extLst>
          </p:cNvPr>
          <p:cNvSpPr txBox="1"/>
          <p:nvPr/>
        </p:nvSpPr>
        <p:spPr>
          <a:xfrm>
            <a:off x="9963141" y="1810305"/>
            <a:ext cx="1315275" cy="400110"/>
          </a:xfrm>
          <a:prstGeom prst="rect">
            <a:avLst/>
          </a:prstGeom>
          <a:noFill/>
        </p:spPr>
        <p:txBody>
          <a:bodyPr wrap="square" rtlCol="0">
            <a:spAutoFit/>
          </a:bodyPr>
          <a:lstStyle/>
          <a:p>
            <a:r>
              <a:rPr lang="en-US" sz="1000" b="1" dirty="0">
                <a:highlight>
                  <a:srgbClr val="FFFF00"/>
                </a:highlight>
              </a:rPr>
              <a:t>Frame: NATRF2022</a:t>
            </a:r>
          </a:p>
          <a:p>
            <a:r>
              <a:rPr lang="en-US" sz="1000" b="1" dirty="0">
                <a:highlight>
                  <a:srgbClr val="FFFF00"/>
                </a:highlight>
              </a:rPr>
              <a:t>Time: 2025?</a:t>
            </a:r>
          </a:p>
        </p:txBody>
      </p:sp>
      <p:sp>
        <p:nvSpPr>
          <p:cNvPr id="2" name="Date Placeholder 1">
            <a:extLst>
              <a:ext uri="{FF2B5EF4-FFF2-40B4-BE49-F238E27FC236}">
                <a16:creationId xmlns:a16="http://schemas.microsoft.com/office/drawing/2014/main" id="{C91EFAA6-E5CA-446C-BA83-584CAA8D157D}"/>
              </a:ext>
            </a:extLst>
          </p:cNvPr>
          <p:cNvSpPr>
            <a:spLocks noGrp="1"/>
          </p:cNvSpPr>
          <p:nvPr>
            <p:ph type="dt" sz="half" idx="10"/>
          </p:nvPr>
        </p:nvSpPr>
        <p:spPr/>
        <p:txBody>
          <a:bodyPr/>
          <a:lstStyle/>
          <a:p>
            <a:pPr>
              <a:defRPr/>
            </a:pPr>
            <a:r>
              <a:rPr lang="en-US"/>
              <a:t>February 8, 2024</a:t>
            </a:r>
          </a:p>
        </p:txBody>
      </p:sp>
      <p:sp>
        <p:nvSpPr>
          <p:cNvPr id="15" name="Footer Placeholder 14">
            <a:extLst>
              <a:ext uri="{FF2B5EF4-FFF2-40B4-BE49-F238E27FC236}">
                <a16:creationId xmlns:a16="http://schemas.microsoft.com/office/drawing/2014/main" id="{6E6B37C0-C4EC-47AB-884E-2A1470F22807}"/>
              </a:ext>
            </a:extLst>
          </p:cNvPr>
          <p:cNvSpPr>
            <a:spLocks noGrp="1"/>
          </p:cNvSpPr>
          <p:nvPr>
            <p:ph type="ftr" sz="quarter" idx="11"/>
          </p:nvPr>
        </p:nvSpPr>
        <p:spPr/>
        <p:txBody>
          <a:bodyPr/>
          <a:lstStyle/>
          <a:p>
            <a:pPr>
              <a:defRPr/>
            </a:pPr>
            <a:r>
              <a:rPr lang="en-US"/>
              <a:t>NGS Webinar Series</a:t>
            </a:r>
          </a:p>
        </p:txBody>
      </p:sp>
      <p:sp>
        <p:nvSpPr>
          <p:cNvPr id="16" name="Slide Number Placeholder 15">
            <a:extLst>
              <a:ext uri="{FF2B5EF4-FFF2-40B4-BE49-F238E27FC236}">
                <a16:creationId xmlns:a16="http://schemas.microsoft.com/office/drawing/2014/main" id="{0E58EF97-B171-40D7-9471-B70BE19A3251}"/>
              </a:ext>
            </a:extLst>
          </p:cNvPr>
          <p:cNvSpPr>
            <a:spLocks noGrp="1"/>
          </p:cNvSpPr>
          <p:nvPr>
            <p:ph type="sldNum" sz="quarter" idx="12"/>
          </p:nvPr>
        </p:nvSpPr>
        <p:spPr/>
        <p:txBody>
          <a:bodyPr/>
          <a:lstStyle/>
          <a:p>
            <a:pPr>
              <a:defRPr/>
            </a:pPr>
            <a:fld id="{EB6791C4-DF4E-4C17-A41C-B2BEB15390BD}" type="slidenum">
              <a:rPr lang="en-US" smtClean="0"/>
              <a:pPr>
                <a:defRPr/>
              </a:pPr>
              <a:t>55</a:t>
            </a:fld>
            <a:endParaRPr lang="en-US"/>
          </a:p>
        </p:txBody>
      </p:sp>
    </p:spTree>
    <p:extLst>
      <p:ext uri="{BB962C8B-B14F-4D97-AF65-F5344CB8AC3E}">
        <p14:creationId xmlns:p14="http://schemas.microsoft.com/office/powerpoint/2010/main" val="2503799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a:extLst>
              <a:ext uri="{FF2B5EF4-FFF2-40B4-BE49-F238E27FC236}">
                <a16:creationId xmlns:a16="http://schemas.microsoft.com/office/drawing/2014/main" id="{F98F7086-C3E4-40A8-8CF0-31D05AB68EAB}"/>
              </a:ext>
            </a:extLst>
          </p:cNvPr>
          <p:cNvGrpSpPr/>
          <p:nvPr/>
        </p:nvGrpSpPr>
        <p:grpSpPr>
          <a:xfrm>
            <a:off x="2399323" y="-46856"/>
            <a:ext cx="9792677" cy="1449773"/>
            <a:chOff x="2399323" y="-46856"/>
            <a:chExt cx="9792677" cy="1449773"/>
          </a:xfrm>
        </p:grpSpPr>
        <p:cxnSp>
          <p:nvCxnSpPr>
            <p:cNvPr id="148" name="Straight Arrow Connector 147">
              <a:extLst>
                <a:ext uri="{FF2B5EF4-FFF2-40B4-BE49-F238E27FC236}">
                  <a16:creationId xmlns:a16="http://schemas.microsoft.com/office/drawing/2014/main" id="{7D77E7B4-B287-47F7-88CF-37020A69405F}"/>
                </a:ext>
              </a:extLst>
            </p:cNvPr>
            <p:cNvCxnSpPr>
              <a:cxnSpLocks/>
            </p:cNvCxnSpPr>
            <p:nvPr/>
          </p:nvCxnSpPr>
          <p:spPr>
            <a:xfrm>
              <a:off x="4850843" y="744679"/>
              <a:ext cx="1083239"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B54E0DB-AE5B-4525-B2A0-69BF3E3E9DE0}"/>
                </a:ext>
              </a:extLst>
            </p:cNvPr>
            <p:cNvCxnSpPr>
              <a:cxnSpLocks/>
            </p:cNvCxnSpPr>
            <p:nvPr/>
          </p:nvCxnSpPr>
          <p:spPr>
            <a:xfrm flipH="1">
              <a:off x="8438801" y="163417"/>
              <a:ext cx="16892" cy="1048879"/>
            </a:xfrm>
            <a:prstGeom prst="straightConnector1">
              <a:avLst/>
            </a:prstGeom>
            <a:ln w="381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A13CE6A8-4FF9-4E75-AEDB-C8942CAEEB75}"/>
                </a:ext>
              </a:extLst>
            </p:cNvPr>
            <p:cNvCxnSpPr>
              <a:cxnSpLocks/>
            </p:cNvCxnSpPr>
            <p:nvPr/>
          </p:nvCxnSpPr>
          <p:spPr>
            <a:xfrm>
              <a:off x="2853318" y="384087"/>
              <a:ext cx="11132" cy="7330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33A566B9-C593-46D9-A3E9-CF00ECB2BABA}"/>
                </a:ext>
              </a:extLst>
            </p:cNvPr>
            <p:cNvGrpSpPr/>
            <p:nvPr/>
          </p:nvGrpSpPr>
          <p:grpSpPr>
            <a:xfrm>
              <a:off x="2399323" y="-46856"/>
              <a:ext cx="9792677" cy="1449773"/>
              <a:chOff x="2399323" y="-46856"/>
              <a:chExt cx="9792677" cy="1449773"/>
            </a:xfrm>
          </p:grpSpPr>
          <p:sp>
            <p:nvSpPr>
              <p:cNvPr id="59" name="TextBox 58">
                <a:extLst>
                  <a:ext uri="{FF2B5EF4-FFF2-40B4-BE49-F238E27FC236}">
                    <a16:creationId xmlns:a16="http://schemas.microsoft.com/office/drawing/2014/main" id="{217DEF69-8934-48D2-83C7-52FA5BAB1A23}"/>
                  </a:ext>
                </a:extLst>
              </p:cNvPr>
              <p:cNvSpPr txBox="1"/>
              <p:nvPr/>
            </p:nvSpPr>
            <p:spPr>
              <a:xfrm>
                <a:off x="5845928" y="-46856"/>
                <a:ext cx="1696041" cy="369332"/>
              </a:xfrm>
              <a:prstGeom prst="rect">
                <a:avLst/>
              </a:prstGeom>
              <a:noFill/>
            </p:spPr>
            <p:txBody>
              <a:bodyPr wrap="none" rtlCol="0">
                <a:spAutoFit/>
              </a:bodyPr>
              <a:lstStyle/>
              <a:p>
                <a:pPr algn="ctr"/>
                <a:r>
                  <a:rPr lang="en-US" b="1" dirty="0"/>
                  <a:t>Region:  CONUS</a:t>
                </a:r>
              </a:p>
            </p:txBody>
          </p:sp>
          <p:sp>
            <p:nvSpPr>
              <p:cNvPr id="61" name="TextBox 60">
                <a:extLst>
                  <a:ext uri="{FF2B5EF4-FFF2-40B4-BE49-F238E27FC236}">
                    <a16:creationId xmlns:a16="http://schemas.microsoft.com/office/drawing/2014/main" id="{474598DE-8B8D-4A2F-AD36-838D1D3D6FBC}"/>
                  </a:ext>
                </a:extLst>
              </p:cNvPr>
              <p:cNvSpPr txBox="1"/>
              <p:nvPr/>
            </p:nvSpPr>
            <p:spPr>
              <a:xfrm>
                <a:off x="3094448" y="429636"/>
                <a:ext cx="1876411" cy="646331"/>
              </a:xfrm>
              <a:prstGeom prst="rect">
                <a:avLst/>
              </a:prstGeom>
              <a:noFill/>
            </p:spPr>
            <p:txBody>
              <a:bodyPr wrap="none" rtlCol="0">
                <a:spAutoFit/>
              </a:bodyPr>
              <a:lstStyle/>
              <a:p>
                <a:r>
                  <a:rPr lang="en-US" dirty="0"/>
                  <a:t>= NADCON grid </a:t>
                </a:r>
              </a:p>
              <a:p>
                <a:r>
                  <a:rPr lang="en-US" dirty="0"/>
                  <a:t>transformation #5</a:t>
                </a:r>
              </a:p>
            </p:txBody>
          </p:sp>
          <p:sp>
            <p:nvSpPr>
              <p:cNvPr id="63" name="TextBox 62">
                <a:extLst>
                  <a:ext uri="{FF2B5EF4-FFF2-40B4-BE49-F238E27FC236}">
                    <a16:creationId xmlns:a16="http://schemas.microsoft.com/office/drawing/2014/main" id="{1894E8F8-7251-42A0-A12B-492DF9C4A5C6}"/>
                  </a:ext>
                </a:extLst>
              </p:cNvPr>
              <p:cNvSpPr txBox="1"/>
              <p:nvPr/>
            </p:nvSpPr>
            <p:spPr>
              <a:xfrm>
                <a:off x="8977594" y="427212"/>
                <a:ext cx="3055708" cy="646331"/>
              </a:xfrm>
              <a:prstGeom prst="rect">
                <a:avLst/>
              </a:prstGeom>
              <a:noFill/>
            </p:spPr>
            <p:txBody>
              <a:bodyPr wrap="none" rtlCol="0">
                <a:spAutoFit/>
              </a:bodyPr>
              <a:lstStyle/>
              <a:p>
                <a:r>
                  <a:rPr lang="en-US" dirty="0"/>
                  <a:t>= 14 parameter </a:t>
                </a:r>
                <a:r>
                  <a:rPr lang="en-US" dirty="0" err="1"/>
                  <a:t>Helmert</a:t>
                </a:r>
                <a:r>
                  <a:rPr lang="en-US" dirty="0"/>
                  <a:t> </a:t>
                </a:r>
              </a:p>
              <a:p>
                <a:r>
                  <a:rPr lang="en-US" dirty="0"/>
                  <a:t> transformation #16, at t=2010</a:t>
                </a:r>
              </a:p>
            </p:txBody>
          </p:sp>
          <p:sp>
            <p:nvSpPr>
              <p:cNvPr id="65" name="TextBox 64">
                <a:extLst>
                  <a:ext uri="{FF2B5EF4-FFF2-40B4-BE49-F238E27FC236}">
                    <a16:creationId xmlns:a16="http://schemas.microsoft.com/office/drawing/2014/main" id="{B0AC2BFD-11AA-4708-BDF2-06573C7BA8CC}"/>
                  </a:ext>
                </a:extLst>
              </p:cNvPr>
              <p:cNvSpPr txBox="1"/>
              <p:nvPr/>
            </p:nvSpPr>
            <p:spPr>
              <a:xfrm>
                <a:off x="5764378" y="429636"/>
                <a:ext cx="2258888" cy="646331"/>
              </a:xfrm>
              <a:prstGeom prst="rect">
                <a:avLst/>
              </a:prstGeom>
              <a:noFill/>
            </p:spPr>
            <p:txBody>
              <a:bodyPr wrap="none" rtlCol="0">
                <a:spAutoFit/>
              </a:bodyPr>
              <a:lstStyle/>
              <a:p>
                <a:r>
                  <a:rPr lang="en-US" dirty="0"/>
                  <a:t>= IFDM2022 between </a:t>
                </a:r>
              </a:p>
              <a:p>
                <a:r>
                  <a:rPr lang="en-US" dirty="0"/>
                  <a:t>2010 and 2020</a:t>
                </a:r>
              </a:p>
            </p:txBody>
          </p:sp>
          <p:sp>
            <p:nvSpPr>
              <p:cNvPr id="96" name="Rectangle 95">
                <a:extLst>
                  <a:ext uri="{FF2B5EF4-FFF2-40B4-BE49-F238E27FC236}">
                    <a16:creationId xmlns:a16="http://schemas.microsoft.com/office/drawing/2014/main" id="{4E3721A0-540A-4E18-A147-AE68F736E5E3}"/>
                  </a:ext>
                </a:extLst>
              </p:cNvPr>
              <p:cNvSpPr/>
              <p:nvPr/>
            </p:nvSpPr>
            <p:spPr>
              <a:xfrm>
                <a:off x="2609252" y="471059"/>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5</a:t>
                </a:r>
              </a:p>
            </p:txBody>
          </p:sp>
          <p:sp>
            <p:nvSpPr>
              <p:cNvPr id="97" name="Rectangle 96">
                <a:extLst>
                  <a:ext uri="{FF2B5EF4-FFF2-40B4-BE49-F238E27FC236}">
                    <a16:creationId xmlns:a16="http://schemas.microsoft.com/office/drawing/2014/main" id="{A0625CE1-6EC0-4353-844F-1A53F519EFE7}"/>
                  </a:ext>
                </a:extLst>
              </p:cNvPr>
              <p:cNvSpPr/>
              <p:nvPr/>
            </p:nvSpPr>
            <p:spPr>
              <a:xfrm>
                <a:off x="7936228" y="328598"/>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16</a:t>
                </a:r>
              </a:p>
              <a:p>
                <a:pPr algn="ctr"/>
                <a:r>
                  <a:rPr lang="en-US" dirty="0"/>
                  <a:t>t=2010.00</a:t>
                </a:r>
              </a:p>
            </p:txBody>
          </p:sp>
          <p:sp>
            <p:nvSpPr>
              <p:cNvPr id="142" name="Rectangle 141">
                <a:extLst>
                  <a:ext uri="{FF2B5EF4-FFF2-40B4-BE49-F238E27FC236}">
                    <a16:creationId xmlns:a16="http://schemas.microsoft.com/office/drawing/2014/main" id="{19E57F44-F20B-4698-AE76-CE37A0171EAE}"/>
                  </a:ext>
                </a:extLst>
              </p:cNvPr>
              <p:cNvSpPr/>
              <p:nvPr/>
            </p:nvSpPr>
            <p:spPr>
              <a:xfrm>
                <a:off x="5018842" y="380997"/>
                <a:ext cx="747243"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t1=2010</a:t>
                </a:r>
              </a:p>
              <a:p>
                <a:pPr algn="ctr"/>
                <a:r>
                  <a:rPr lang="en-US" sz="1600" dirty="0"/>
                  <a:t>t2=2020</a:t>
                </a:r>
              </a:p>
            </p:txBody>
          </p:sp>
          <p:sp>
            <p:nvSpPr>
              <p:cNvPr id="143" name="Rectangle 142">
                <a:extLst>
                  <a:ext uri="{FF2B5EF4-FFF2-40B4-BE49-F238E27FC236}">
                    <a16:creationId xmlns:a16="http://schemas.microsoft.com/office/drawing/2014/main" id="{1B32C9EA-3901-45C9-8217-CA5037A6524D}"/>
                  </a:ext>
                </a:extLst>
              </p:cNvPr>
              <p:cNvSpPr/>
              <p:nvPr/>
            </p:nvSpPr>
            <p:spPr>
              <a:xfrm>
                <a:off x="2399323" y="0"/>
                <a:ext cx="9792677" cy="14029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TextBox 69">
            <a:extLst>
              <a:ext uri="{FF2B5EF4-FFF2-40B4-BE49-F238E27FC236}">
                <a16:creationId xmlns:a16="http://schemas.microsoft.com/office/drawing/2014/main" id="{C937BA8E-244C-4EB6-9157-E635972DFF25}"/>
              </a:ext>
            </a:extLst>
          </p:cNvPr>
          <p:cNvSpPr txBox="1"/>
          <p:nvPr/>
        </p:nvSpPr>
        <p:spPr>
          <a:xfrm>
            <a:off x="-61088" y="2459803"/>
            <a:ext cx="1091196" cy="646331"/>
          </a:xfrm>
          <a:prstGeom prst="rect">
            <a:avLst/>
          </a:prstGeom>
          <a:noFill/>
        </p:spPr>
        <p:txBody>
          <a:bodyPr wrap="none" rtlCol="0">
            <a:spAutoFit/>
          </a:bodyPr>
          <a:lstStyle/>
          <a:p>
            <a:pPr algn="ctr"/>
            <a:r>
              <a:rPr lang="en-US" sz="1200" b="1" dirty="0"/>
              <a:t>Realization of </a:t>
            </a:r>
          </a:p>
          <a:p>
            <a:pPr algn="ctr"/>
            <a:r>
              <a:rPr lang="en-US" sz="1200" b="1" dirty="0"/>
              <a:t>NAD83_NA</a:t>
            </a:r>
          </a:p>
          <a:p>
            <a:pPr algn="ctr"/>
            <a:r>
              <a:rPr lang="en-US" sz="1200" b="1" dirty="0"/>
              <a:t>at t=2010.00</a:t>
            </a:r>
          </a:p>
        </p:txBody>
      </p:sp>
      <p:sp>
        <p:nvSpPr>
          <p:cNvPr id="5" name="Rectangle 4">
            <a:extLst>
              <a:ext uri="{FF2B5EF4-FFF2-40B4-BE49-F238E27FC236}">
                <a16:creationId xmlns:a16="http://schemas.microsoft.com/office/drawing/2014/main" id="{A734F965-93C9-4599-BF13-C5297EDC7565}"/>
              </a:ext>
            </a:extLst>
          </p:cNvPr>
          <p:cNvSpPr/>
          <p:nvPr/>
        </p:nvSpPr>
        <p:spPr>
          <a:xfrm>
            <a:off x="711453" y="531839"/>
            <a:ext cx="1565830"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NAD83_FBN</a:t>
            </a:r>
          </a:p>
          <a:p>
            <a:pPr algn="ctr"/>
            <a:r>
              <a:rPr lang="en-US" b="1" dirty="0">
                <a:solidFill>
                  <a:schemeClr val="tx1"/>
                </a:solidFill>
              </a:rPr>
              <a:t>(235)</a:t>
            </a:r>
          </a:p>
        </p:txBody>
      </p:sp>
      <p:cxnSp>
        <p:nvCxnSpPr>
          <p:cNvPr id="8" name="Straight Arrow Connector 7">
            <a:extLst>
              <a:ext uri="{FF2B5EF4-FFF2-40B4-BE49-F238E27FC236}">
                <a16:creationId xmlns:a16="http://schemas.microsoft.com/office/drawing/2014/main" id="{E5B370E1-5C9D-4B3B-A42A-666D97D6B91E}"/>
              </a:ext>
            </a:extLst>
          </p:cNvPr>
          <p:cNvCxnSpPr>
            <a:cxnSpLocks/>
            <a:stCxn id="5" idx="2"/>
            <a:endCxn id="87" idx="0"/>
          </p:cNvCxnSpPr>
          <p:nvPr/>
        </p:nvCxnSpPr>
        <p:spPr>
          <a:xfrm>
            <a:off x="1494368" y="1028653"/>
            <a:ext cx="11132" cy="7330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FDD9F14B-08A8-473A-B82E-CBD14FB93D2D}"/>
              </a:ext>
            </a:extLst>
          </p:cNvPr>
          <p:cNvSpPr/>
          <p:nvPr/>
        </p:nvSpPr>
        <p:spPr>
          <a:xfrm>
            <a:off x="1256471" y="1121830"/>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5</a:t>
            </a:r>
          </a:p>
        </p:txBody>
      </p:sp>
      <p:cxnSp>
        <p:nvCxnSpPr>
          <p:cNvPr id="85" name="Straight Arrow Connector 84">
            <a:extLst>
              <a:ext uri="{FF2B5EF4-FFF2-40B4-BE49-F238E27FC236}">
                <a16:creationId xmlns:a16="http://schemas.microsoft.com/office/drawing/2014/main" id="{3D5FCBE0-7AD8-4455-8164-0F43FF985FA7}"/>
              </a:ext>
            </a:extLst>
          </p:cNvPr>
          <p:cNvCxnSpPr>
            <a:cxnSpLocks/>
            <a:stCxn id="19" idx="2"/>
            <a:endCxn id="5" idx="0"/>
          </p:cNvCxnSpPr>
          <p:nvPr/>
        </p:nvCxnSpPr>
        <p:spPr>
          <a:xfrm flipH="1">
            <a:off x="1494368" y="369332"/>
            <a:ext cx="11132" cy="16250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D98AD1-20D3-49C1-8045-8129CBB89C7F}"/>
              </a:ext>
            </a:extLst>
          </p:cNvPr>
          <p:cNvSpPr txBox="1"/>
          <p:nvPr/>
        </p:nvSpPr>
        <p:spPr>
          <a:xfrm>
            <a:off x="664340" y="0"/>
            <a:ext cx="1682320" cy="369332"/>
          </a:xfrm>
          <a:prstGeom prst="rect">
            <a:avLst/>
          </a:prstGeom>
          <a:noFill/>
        </p:spPr>
        <p:txBody>
          <a:bodyPr wrap="none" rtlCol="0">
            <a:spAutoFit/>
          </a:bodyPr>
          <a:lstStyle/>
          <a:p>
            <a:r>
              <a:rPr lang="en-US" dirty="0"/>
              <a:t>(Earlier datums)</a:t>
            </a:r>
          </a:p>
        </p:txBody>
      </p:sp>
      <p:sp>
        <p:nvSpPr>
          <p:cNvPr id="87" name="Rectangle 86">
            <a:extLst>
              <a:ext uri="{FF2B5EF4-FFF2-40B4-BE49-F238E27FC236}">
                <a16:creationId xmlns:a16="http://schemas.microsoft.com/office/drawing/2014/main" id="{9993EE1C-8497-48F4-BE94-110E861CD31D}"/>
              </a:ext>
            </a:extLst>
          </p:cNvPr>
          <p:cNvSpPr/>
          <p:nvPr/>
        </p:nvSpPr>
        <p:spPr>
          <a:xfrm>
            <a:off x="617422" y="1761715"/>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NAD83_NSRS2007</a:t>
            </a:r>
          </a:p>
          <a:p>
            <a:pPr algn="ctr"/>
            <a:r>
              <a:rPr lang="en-US" b="1" dirty="0">
                <a:solidFill>
                  <a:schemeClr val="tx1"/>
                </a:solidFill>
              </a:rPr>
              <a:t>(245)</a:t>
            </a:r>
          </a:p>
        </p:txBody>
      </p:sp>
      <p:cxnSp>
        <p:nvCxnSpPr>
          <p:cNvPr id="91" name="Straight Arrow Connector 90">
            <a:extLst>
              <a:ext uri="{FF2B5EF4-FFF2-40B4-BE49-F238E27FC236}">
                <a16:creationId xmlns:a16="http://schemas.microsoft.com/office/drawing/2014/main" id="{22F81E37-C4A6-482E-BD6D-1CE88156F034}"/>
              </a:ext>
            </a:extLst>
          </p:cNvPr>
          <p:cNvCxnSpPr>
            <a:cxnSpLocks/>
            <a:stCxn id="87" idx="2"/>
          </p:cNvCxnSpPr>
          <p:nvPr/>
        </p:nvCxnSpPr>
        <p:spPr>
          <a:xfrm flipH="1">
            <a:off x="1494368" y="2258529"/>
            <a:ext cx="11132" cy="77713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649CE119-6D23-42CF-94B4-70F75852A53C}"/>
              </a:ext>
            </a:extLst>
          </p:cNvPr>
          <p:cNvSpPr/>
          <p:nvPr/>
        </p:nvSpPr>
        <p:spPr>
          <a:xfrm>
            <a:off x="1266320" y="2357276"/>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6</a:t>
            </a:r>
          </a:p>
        </p:txBody>
      </p:sp>
      <p:sp>
        <p:nvSpPr>
          <p:cNvPr id="73" name="TextBox 72">
            <a:extLst>
              <a:ext uri="{FF2B5EF4-FFF2-40B4-BE49-F238E27FC236}">
                <a16:creationId xmlns:a16="http://schemas.microsoft.com/office/drawing/2014/main" id="{FBE5EE87-C42A-4542-8C15-111EB78051D2}"/>
              </a:ext>
            </a:extLst>
          </p:cNvPr>
          <p:cNvSpPr txBox="1"/>
          <p:nvPr/>
        </p:nvSpPr>
        <p:spPr>
          <a:xfrm>
            <a:off x="3461945" y="2607969"/>
            <a:ext cx="1821332" cy="461665"/>
          </a:xfrm>
          <a:prstGeom prst="rect">
            <a:avLst/>
          </a:prstGeom>
          <a:noFill/>
        </p:spPr>
        <p:txBody>
          <a:bodyPr wrap="none" rtlCol="0">
            <a:spAutoFit/>
          </a:bodyPr>
          <a:lstStyle/>
          <a:p>
            <a:pPr algn="ctr"/>
            <a:r>
              <a:rPr lang="en-US" sz="1200" b="1" dirty="0"/>
              <a:t>Realization of NATRF2022</a:t>
            </a:r>
          </a:p>
          <a:p>
            <a:pPr algn="ctr"/>
            <a:r>
              <a:rPr lang="en-US" sz="1200" b="1" dirty="0"/>
              <a:t>at t=2020.00</a:t>
            </a:r>
          </a:p>
        </p:txBody>
      </p:sp>
      <p:sp>
        <p:nvSpPr>
          <p:cNvPr id="95" name="Rectangle 94">
            <a:extLst>
              <a:ext uri="{FF2B5EF4-FFF2-40B4-BE49-F238E27FC236}">
                <a16:creationId xmlns:a16="http://schemas.microsoft.com/office/drawing/2014/main" id="{7F03B29C-EA1B-43D5-BE4C-CA6415A55527}"/>
              </a:ext>
            </a:extLst>
          </p:cNvPr>
          <p:cNvSpPr/>
          <p:nvPr/>
        </p:nvSpPr>
        <p:spPr>
          <a:xfrm>
            <a:off x="635942" y="3029347"/>
            <a:ext cx="1776156" cy="4968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NAD83_2011</a:t>
            </a:r>
          </a:p>
          <a:p>
            <a:pPr algn="ctr"/>
            <a:r>
              <a:rPr lang="en-US" b="1" dirty="0">
                <a:solidFill>
                  <a:schemeClr val="tx1"/>
                </a:solidFill>
              </a:rPr>
              <a:t>(255)</a:t>
            </a:r>
          </a:p>
        </p:txBody>
      </p:sp>
      <p:cxnSp>
        <p:nvCxnSpPr>
          <p:cNvPr id="99" name="Straight Arrow Connector 98">
            <a:extLst>
              <a:ext uri="{FF2B5EF4-FFF2-40B4-BE49-F238E27FC236}">
                <a16:creationId xmlns:a16="http://schemas.microsoft.com/office/drawing/2014/main" id="{1A1C0C68-0602-4EA3-87C7-6BB280ABB5D6}"/>
              </a:ext>
            </a:extLst>
          </p:cNvPr>
          <p:cNvCxnSpPr>
            <a:cxnSpLocks/>
            <a:stCxn id="95" idx="3"/>
            <a:endCxn id="102" idx="1"/>
          </p:cNvCxnSpPr>
          <p:nvPr/>
        </p:nvCxnSpPr>
        <p:spPr>
          <a:xfrm>
            <a:off x="2412098" y="3277754"/>
            <a:ext cx="1045272" cy="1877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3376D72C-3D6E-40C9-89CB-18F1668BD6A4}"/>
              </a:ext>
            </a:extLst>
          </p:cNvPr>
          <p:cNvSpPr/>
          <p:nvPr/>
        </p:nvSpPr>
        <p:spPr>
          <a:xfrm>
            <a:off x="2664130" y="3039098"/>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7</a:t>
            </a:r>
          </a:p>
        </p:txBody>
      </p:sp>
      <p:sp>
        <p:nvSpPr>
          <p:cNvPr id="102" name="Rectangle 101">
            <a:extLst>
              <a:ext uri="{FF2B5EF4-FFF2-40B4-BE49-F238E27FC236}">
                <a16:creationId xmlns:a16="http://schemas.microsoft.com/office/drawing/2014/main" id="{13FE8165-5298-4F95-863E-B3ABD8336B50}"/>
              </a:ext>
            </a:extLst>
          </p:cNvPr>
          <p:cNvSpPr/>
          <p:nvPr/>
        </p:nvSpPr>
        <p:spPr>
          <a:xfrm>
            <a:off x="3457370" y="3048124"/>
            <a:ext cx="1776156" cy="4968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NATRF2022_2020</a:t>
            </a:r>
          </a:p>
          <a:p>
            <a:pPr algn="ctr"/>
            <a:r>
              <a:rPr lang="en-US" b="1" dirty="0">
                <a:solidFill>
                  <a:schemeClr val="tx1"/>
                </a:solidFill>
              </a:rPr>
              <a:t>(801)</a:t>
            </a:r>
          </a:p>
        </p:txBody>
      </p:sp>
      <p:cxnSp>
        <p:nvCxnSpPr>
          <p:cNvPr id="106" name="Straight Arrow Connector 105">
            <a:extLst>
              <a:ext uri="{FF2B5EF4-FFF2-40B4-BE49-F238E27FC236}">
                <a16:creationId xmlns:a16="http://schemas.microsoft.com/office/drawing/2014/main" id="{E82C07F1-C2D7-4908-991C-B5DEDB9D368C}"/>
              </a:ext>
            </a:extLst>
          </p:cNvPr>
          <p:cNvCxnSpPr>
            <a:cxnSpLocks/>
            <a:stCxn id="95" idx="2"/>
            <a:endCxn id="109" idx="0"/>
          </p:cNvCxnSpPr>
          <p:nvPr/>
        </p:nvCxnSpPr>
        <p:spPr>
          <a:xfrm flipH="1">
            <a:off x="1507128" y="3526161"/>
            <a:ext cx="16892" cy="1048879"/>
          </a:xfrm>
          <a:prstGeom prst="straightConnector1">
            <a:avLst/>
          </a:prstGeom>
          <a:ln w="381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3AF8D15D-E261-46F5-8554-1D981A33096A}"/>
              </a:ext>
            </a:extLst>
          </p:cNvPr>
          <p:cNvSpPr/>
          <p:nvPr/>
        </p:nvSpPr>
        <p:spPr>
          <a:xfrm>
            <a:off x="1031483" y="3694003"/>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16</a:t>
            </a:r>
          </a:p>
          <a:p>
            <a:pPr algn="ctr"/>
            <a:r>
              <a:rPr lang="en-US" dirty="0">
                <a:solidFill>
                  <a:schemeClr val="bg1"/>
                </a:solidFill>
              </a:rPr>
              <a:t>t=2010.00</a:t>
            </a:r>
          </a:p>
        </p:txBody>
      </p:sp>
      <p:sp>
        <p:nvSpPr>
          <p:cNvPr id="109" name="Rectangle 108">
            <a:extLst>
              <a:ext uri="{FF2B5EF4-FFF2-40B4-BE49-F238E27FC236}">
                <a16:creationId xmlns:a16="http://schemas.microsoft.com/office/drawing/2014/main" id="{AB3E0B6E-97E0-47EA-9B1B-AE7FA23814F5}"/>
              </a:ext>
            </a:extLst>
          </p:cNvPr>
          <p:cNvSpPr/>
          <p:nvPr/>
        </p:nvSpPr>
        <p:spPr>
          <a:xfrm>
            <a:off x="619050" y="4575040"/>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ITRF96 (250)</a:t>
            </a:r>
          </a:p>
          <a:p>
            <a:pPr algn="ctr"/>
            <a:r>
              <a:rPr lang="en-US" b="1" dirty="0">
                <a:solidFill>
                  <a:srgbClr val="FF0000"/>
                </a:solidFill>
              </a:rPr>
              <a:t>t=2010.00</a:t>
            </a:r>
          </a:p>
        </p:txBody>
      </p:sp>
      <p:cxnSp>
        <p:nvCxnSpPr>
          <p:cNvPr id="112" name="Straight Arrow Connector 111">
            <a:extLst>
              <a:ext uri="{FF2B5EF4-FFF2-40B4-BE49-F238E27FC236}">
                <a16:creationId xmlns:a16="http://schemas.microsoft.com/office/drawing/2014/main" id="{35BA55F6-943E-483E-A429-772E63F3BD41}"/>
              </a:ext>
            </a:extLst>
          </p:cNvPr>
          <p:cNvCxnSpPr>
            <a:cxnSpLocks/>
            <a:endCxn id="114" idx="0"/>
          </p:cNvCxnSpPr>
          <p:nvPr/>
        </p:nvCxnSpPr>
        <p:spPr>
          <a:xfrm flipH="1">
            <a:off x="1505500" y="5071854"/>
            <a:ext cx="16892" cy="104887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398EFBCB-84B1-4F8A-8640-DCD40E1D84CC}"/>
              </a:ext>
            </a:extLst>
          </p:cNvPr>
          <p:cNvSpPr/>
          <p:nvPr/>
        </p:nvSpPr>
        <p:spPr>
          <a:xfrm>
            <a:off x="1029855" y="5161546"/>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(many)</a:t>
            </a:r>
          </a:p>
          <a:p>
            <a:pPr algn="ctr"/>
            <a:r>
              <a:rPr lang="en-US" dirty="0">
                <a:solidFill>
                  <a:schemeClr val="bg1"/>
                </a:solidFill>
              </a:rPr>
              <a:t>t=2010.00</a:t>
            </a:r>
          </a:p>
        </p:txBody>
      </p:sp>
      <p:sp>
        <p:nvSpPr>
          <p:cNvPr id="114" name="Rectangle 113">
            <a:extLst>
              <a:ext uri="{FF2B5EF4-FFF2-40B4-BE49-F238E27FC236}">
                <a16:creationId xmlns:a16="http://schemas.microsoft.com/office/drawing/2014/main" id="{220296E7-BFA8-4B8D-A333-F921CCA2F2AA}"/>
              </a:ext>
            </a:extLst>
          </p:cNvPr>
          <p:cNvSpPr/>
          <p:nvPr/>
        </p:nvSpPr>
        <p:spPr>
          <a:xfrm>
            <a:off x="617422" y="6120733"/>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t=2010.00</a:t>
            </a:r>
          </a:p>
        </p:txBody>
      </p:sp>
      <p:cxnSp>
        <p:nvCxnSpPr>
          <p:cNvPr id="115" name="Straight Arrow Connector 114">
            <a:extLst>
              <a:ext uri="{FF2B5EF4-FFF2-40B4-BE49-F238E27FC236}">
                <a16:creationId xmlns:a16="http://schemas.microsoft.com/office/drawing/2014/main" id="{A926CFBB-3B3F-4109-9378-01BA395C57D3}"/>
              </a:ext>
            </a:extLst>
          </p:cNvPr>
          <p:cNvCxnSpPr>
            <a:cxnSpLocks/>
            <a:endCxn id="118" idx="1"/>
          </p:cNvCxnSpPr>
          <p:nvPr/>
        </p:nvCxnSpPr>
        <p:spPr>
          <a:xfrm>
            <a:off x="2374281" y="6369139"/>
            <a:ext cx="1083239"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487C5F8C-E906-469D-9EBD-1EE256A7C270}"/>
              </a:ext>
            </a:extLst>
          </p:cNvPr>
          <p:cNvSpPr/>
          <p:nvPr/>
        </p:nvSpPr>
        <p:spPr>
          <a:xfrm>
            <a:off x="2522011" y="6019798"/>
            <a:ext cx="758017"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t1=2010</a:t>
            </a:r>
          </a:p>
          <a:p>
            <a:pPr algn="ctr"/>
            <a:r>
              <a:rPr lang="en-US" sz="1600" dirty="0"/>
              <a:t>t2=2020</a:t>
            </a:r>
          </a:p>
        </p:txBody>
      </p:sp>
      <p:sp>
        <p:nvSpPr>
          <p:cNvPr id="118" name="Rectangle 117">
            <a:extLst>
              <a:ext uri="{FF2B5EF4-FFF2-40B4-BE49-F238E27FC236}">
                <a16:creationId xmlns:a16="http://schemas.microsoft.com/office/drawing/2014/main" id="{76128D0C-B8E2-4BC5-AC5C-62E5F81BB1A3}"/>
              </a:ext>
            </a:extLst>
          </p:cNvPr>
          <p:cNvSpPr/>
          <p:nvPr/>
        </p:nvSpPr>
        <p:spPr>
          <a:xfrm>
            <a:off x="3457520" y="6120732"/>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t=2020.00</a:t>
            </a:r>
          </a:p>
        </p:txBody>
      </p:sp>
      <p:cxnSp>
        <p:nvCxnSpPr>
          <p:cNvPr id="120" name="Straight Arrow Connector 119">
            <a:extLst>
              <a:ext uri="{FF2B5EF4-FFF2-40B4-BE49-F238E27FC236}">
                <a16:creationId xmlns:a16="http://schemas.microsoft.com/office/drawing/2014/main" id="{187286F8-D485-45C3-88C0-E0E3F95D87F3}"/>
              </a:ext>
            </a:extLst>
          </p:cNvPr>
          <p:cNvCxnSpPr>
            <a:cxnSpLocks/>
            <a:stCxn id="118" idx="0"/>
            <a:endCxn id="102" idx="2"/>
          </p:cNvCxnSpPr>
          <p:nvPr/>
        </p:nvCxnSpPr>
        <p:spPr>
          <a:xfrm flipH="1" flipV="1">
            <a:off x="4345448" y="3544938"/>
            <a:ext cx="150" cy="257579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28EA0DEC-E2D6-4823-A163-F4B7362836AC}"/>
              </a:ext>
            </a:extLst>
          </p:cNvPr>
          <p:cNvSpPr txBox="1"/>
          <p:nvPr/>
        </p:nvSpPr>
        <p:spPr>
          <a:xfrm>
            <a:off x="9945074" y="2630755"/>
            <a:ext cx="1821332" cy="461665"/>
          </a:xfrm>
          <a:prstGeom prst="rect">
            <a:avLst/>
          </a:prstGeom>
          <a:noFill/>
        </p:spPr>
        <p:txBody>
          <a:bodyPr wrap="none" rtlCol="0">
            <a:spAutoFit/>
          </a:bodyPr>
          <a:lstStyle/>
          <a:p>
            <a:pPr algn="ctr"/>
            <a:r>
              <a:rPr lang="en-US" sz="1200" b="1" dirty="0"/>
              <a:t>Realization of NATRF2022</a:t>
            </a:r>
          </a:p>
          <a:p>
            <a:pPr algn="ctr"/>
            <a:r>
              <a:rPr lang="en-US" sz="1200" b="1" dirty="0"/>
              <a:t>at t=2025.00?</a:t>
            </a:r>
          </a:p>
        </p:txBody>
      </p:sp>
      <p:cxnSp>
        <p:nvCxnSpPr>
          <p:cNvPr id="133" name="Straight Arrow Connector 132">
            <a:extLst>
              <a:ext uri="{FF2B5EF4-FFF2-40B4-BE49-F238E27FC236}">
                <a16:creationId xmlns:a16="http://schemas.microsoft.com/office/drawing/2014/main" id="{A3EC55A7-3D97-44EA-A0C7-A2DC80965569}"/>
              </a:ext>
            </a:extLst>
          </p:cNvPr>
          <p:cNvCxnSpPr>
            <a:cxnSpLocks/>
            <a:stCxn id="102" idx="3"/>
            <a:endCxn id="135" idx="1"/>
          </p:cNvCxnSpPr>
          <p:nvPr/>
        </p:nvCxnSpPr>
        <p:spPr>
          <a:xfrm>
            <a:off x="5233526" y="3296531"/>
            <a:ext cx="4761449" cy="754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56B4E042-3B7F-4C55-9820-3C6322142906}"/>
              </a:ext>
            </a:extLst>
          </p:cNvPr>
          <p:cNvSpPr/>
          <p:nvPr/>
        </p:nvSpPr>
        <p:spPr>
          <a:xfrm>
            <a:off x="7173397" y="3008626"/>
            <a:ext cx="478359" cy="50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N</a:t>
            </a:r>
          </a:p>
          <a:p>
            <a:pPr algn="ctr"/>
            <a:r>
              <a:rPr lang="en-US" dirty="0"/>
              <a:t>TBD</a:t>
            </a:r>
          </a:p>
        </p:txBody>
      </p:sp>
      <p:sp>
        <p:nvSpPr>
          <p:cNvPr id="135" name="Rectangle 134">
            <a:extLst>
              <a:ext uri="{FF2B5EF4-FFF2-40B4-BE49-F238E27FC236}">
                <a16:creationId xmlns:a16="http://schemas.microsoft.com/office/drawing/2014/main" id="{553671EC-2272-455F-9CFB-E04092B7AA91}"/>
              </a:ext>
            </a:extLst>
          </p:cNvPr>
          <p:cNvSpPr/>
          <p:nvPr/>
        </p:nvSpPr>
        <p:spPr>
          <a:xfrm>
            <a:off x="9994975" y="3055665"/>
            <a:ext cx="1776156" cy="4968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NATRF2022_2025?</a:t>
            </a:r>
          </a:p>
          <a:p>
            <a:pPr algn="ctr"/>
            <a:r>
              <a:rPr lang="en-US" b="1" dirty="0">
                <a:solidFill>
                  <a:schemeClr val="tx1"/>
                </a:solidFill>
              </a:rPr>
              <a:t>(TBD)</a:t>
            </a:r>
          </a:p>
        </p:txBody>
      </p:sp>
      <p:cxnSp>
        <p:nvCxnSpPr>
          <p:cNvPr id="136" name="Straight Arrow Connector 135">
            <a:extLst>
              <a:ext uri="{FF2B5EF4-FFF2-40B4-BE49-F238E27FC236}">
                <a16:creationId xmlns:a16="http://schemas.microsoft.com/office/drawing/2014/main" id="{BF782FB7-3DF3-4EA2-8EE9-5045BA5B9C5C}"/>
              </a:ext>
            </a:extLst>
          </p:cNvPr>
          <p:cNvCxnSpPr>
            <a:cxnSpLocks/>
            <a:stCxn id="118" idx="3"/>
            <a:endCxn id="138" idx="1"/>
          </p:cNvCxnSpPr>
          <p:nvPr/>
        </p:nvCxnSpPr>
        <p:spPr>
          <a:xfrm>
            <a:off x="5233676" y="6369139"/>
            <a:ext cx="4761449" cy="75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FE159354-C489-41D1-964D-2453D88FD9C2}"/>
              </a:ext>
            </a:extLst>
          </p:cNvPr>
          <p:cNvSpPr/>
          <p:nvPr/>
        </p:nvSpPr>
        <p:spPr>
          <a:xfrm>
            <a:off x="7089561" y="6019797"/>
            <a:ext cx="840608"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t1=2020</a:t>
            </a:r>
          </a:p>
          <a:p>
            <a:pPr algn="ctr"/>
            <a:r>
              <a:rPr lang="en-US" sz="1600" dirty="0"/>
              <a:t>t2=2025?</a:t>
            </a:r>
          </a:p>
        </p:txBody>
      </p:sp>
      <p:sp>
        <p:nvSpPr>
          <p:cNvPr id="138" name="Rectangle 137">
            <a:extLst>
              <a:ext uri="{FF2B5EF4-FFF2-40B4-BE49-F238E27FC236}">
                <a16:creationId xmlns:a16="http://schemas.microsoft.com/office/drawing/2014/main" id="{E08F801A-E7E6-436D-9D03-E5E7D1C37F36}"/>
              </a:ext>
            </a:extLst>
          </p:cNvPr>
          <p:cNvSpPr/>
          <p:nvPr/>
        </p:nvSpPr>
        <p:spPr>
          <a:xfrm>
            <a:off x="9995125" y="6128273"/>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t=2025.00?</a:t>
            </a:r>
          </a:p>
        </p:txBody>
      </p:sp>
      <p:cxnSp>
        <p:nvCxnSpPr>
          <p:cNvPr id="139" name="Straight Arrow Connector 138">
            <a:extLst>
              <a:ext uri="{FF2B5EF4-FFF2-40B4-BE49-F238E27FC236}">
                <a16:creationId xmlns:a16="http://schemas.microsoft.com/office/drawing/2014/main" id="{DAC90651-16CD-4367-AF94-E4CA1125D873}"/>
              </a:ext>
            </a:extLst>
          </p:cNvPr>
          <p:cNvCxnSpPr>
            <a:cxnSpLocks/>
            <a:stCxn id="138" idx="0"/>
            <a:endCxn id="135" idx="2"/>
          </p:cNvCxnSpPr>
          <p:nvPr/>
        </p:nvCxnSpPr>
        <p:spPr>
          <a:xfrm flipH="1" flipV="1">
            <a:off x="10883053" y="3552479"/>
            <a:ext cx="150" cy="257579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EE29CA3-EB5D-4F0F-B479-64AC90C1F08E}"/>
              </a:ext>
            </a:extLst>
          </p:cNvPr>
          <p:cNvSpPr/>
          <p:nvPr/>
        </p:nvSpPr>
        <p:spPr>
          <a:xfrm>
            <a:off x="6516743" y="3634217"/>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NATRF2022 (490)</a:t>
            </a:r>
          </a:p>
          <a:p>
            <a:pPr algn="ctr"/>
            <a:r>
              <a:rPr lang="en-US" b="1" dirty="0">
                <a:solidFill>
                  <a:srgbClr val="FF0000"/>
                </a:solidFill>
              </a:rPr>
              <a:t>t=2023.00</a:t>
            </a:r>
          </a:p>
        </p:txBody>
      </p:sp>
      <p:sp>
        <p:nvSpPr>
          <p:cNvPr id="55" name="Rectangle 54">
            <a:extLst>
              <a:ext uri="{FF2B5EF4-FFF2-40B4-BE49-F238E27FC236}">
                <a16:creationId xmlns:a16="http://schemas.microsoft.com/office/drawing/2014/main" id="{1705F85B-5A8A-4512-86B2-18FB5C36E657}"/>
              </a:ext>
            </a:extLst>
          </p:cNvPr>
          <p:cNvSpPr/>
          <p:nvPr/>
        </p:nvSpPr>
        <p:spPr>
          <a:xfrm>
            <a:off x="6529198" y="5293773"/>
            <a:ext cx="1776156" cy="49681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chemeClr val="tx1"/>
                </a:solidFill>
              </a:rPr>
              <a:t>ITRF2020 (460)</a:t>
            </a:r>
          </a:p>
          <a:p>
            <a:pPr algn="ctr"/>
            <a:r>
              <a:rPr lang="en-US" b="1" dirty="0">
                <a:solidFill>
                  <a:srgbClr val="FF0000"/>
                </a:solidFill>
              </a:rPr>
              <a:t>t=2023.00</a:t>
            </a:r>
          </a:p>
        </p:txBody>
      </p:sp>
      <p:cxnSp>
        <p:nvCxnSpPr>
          <p:cNvPr id="6" name="Straight Arrow Connector 5">
            <a:extLst>
              <a:ext uri="{FF2B5EF4-FFF2-40B4-BE49-F238E27FC236}">
                <a16:creationId xmlns:a16="http://schemas.microsoft.com/office/drawing/2014/main" id="{D8A1E630-5456-4188-A6A6-33DF3A54DA28}"/>
              </a:ext>
            </a:extLst>
          </p:cNvPr>
          <p:cNvCxnSpPr>
            <a:cxnSpLocks/>
            <a:stCxn id="118" idx="3"/>
            <a:endCxn id="55" idx="1"/>
          </p:cNvCxnSpPr>
          <p:nvPr/>
        </p:nvCxnSpPr>
        <p:spPr>
          <a:xfrm flipV="1">
            <a:off x="5233676" y="5542180"/>
            <a:ext cx="1295522" cy="82695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83A3DE-284F-4906-AB0A-3CEE374757CB}"/>
              </a:ext>
            </a:extLst>
          </p:cNvPr>
          <p:cNvSpPr/>
          <p:nvPr/>
        </p:nvSpPr>
        <p:spPr>
          <a:xfrm>
            <a:off x="5461133" y="5492015"/>
            <a:ext cx="840608"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t1=2020</a:t>
            </a:r>
          </a:p>
          <a:p>
            <a:pPr algn="ctr"/>
            <a:r>
              <a:rPr lang="en-US" sz="1600" dirty="0"/>
              <a:t>t2=2023</a:t>
            </a:r>
          </a:p>
        </p:txBody>
      </p:sp>
      <p:cxnSp>
        <p:nvCxnSpPr>
          <p:cNvPr id="62" name="Straight Arrow Connector 61">
            <a:extLst>
              <a:ext uri="{FF2B5EF4-FFF2-40B4-BE49-F238E27FC236}">
                <a16:creationId xmlns:a16="http://schemas.microsoft.com/office/drawing/2014/main" id="{F23C8122-9E8E-4CFF-A6DF-F9402FCC598F}"/>
              </a:ext>
            </a:extLst>
          </p:cNvPr>
          <p:cNvCxnSpPr>
            <a:cxnSpLocks/>
            <a:stCxn id="55" idx="3"/>
            <a:endCxn id="138" idx="1"/>
          </p:cNvCxnSpPr>
          <p:nvPr/>
        </p:nvCxnSpPr>
        <p:spPr>
          <a:xfrm>
            <a:off x="8305354" y="5542180"/>
            <a:ext cx="1689771" cy="8345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CFBE66EC-EAE4-4B59-8E1F-1A81EECE6B6C}"/>
              </a:ext>
            </a:extLst>
          </p:cNvPr>
          <p:cNvSpPr/>
          <p:nvPr/>
        </p:nvSpPr>
        <p:spPr>
          <a:xfrm>
            <a:off x="8701363" y="5515572"/>
            <a:ext cx="840608" cy="698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dirty="0"/>
              <a:t>IFDM</a:t>
            </a:r>
          </a:p>
          <a:p>
            <a:pPr algn="ctr"/>
            <a:r>
              <a:rPr lang="en-US" sz="1600" dirty="0"/>
              <a:t>t1=2023</a:t>
            </a:r>
          </a:p>
          <a:p>
            <a:pPr algn="ctr"/>
            <a:r>
              <a:rPr lang="en-US" sz="1600" dirty="0"/>
              <a:t>t2=2025?</a:t>
            </a:r>
          </a:p>
        </p:txBody>
      </p:sp>
      <p:sp>
        <p:nvSpPr>
          <p:cNvPr id="64" name="Rectangle 63">
            <a:extLst>
              <a:ext uri="{FF2B5EF4-FFF2-40B4-BE49-F238E27FC236}">
                <a16:creationId xmlns:a16="http://schemas.microsoft.com/office/drawing/2014/main" id="{C1BBA543-AEF6-4381-9799-78100C60FFD7}"/>
              </a:ext>
            </a:extLst>
          </p:cNvPr>
          <p:cNvSpPr/>
          <p:nvPr/>
        </p:nvSpPr>
        <p:spPr>
          <a:xfrm>
            <a:off x="4010956" y="4438771"/>
            <a:ext cx="677712" cy="788550"/>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39</a:t>
            </a:r>
          </a:p>
          <a:p>
            <a:pPr algn="ctr"/>
            <a:r>
              <a:rPr lang="en-US" dirty="0"/>
              <a:t>t=2020</a:t>
            </a:r>
          </a:p>
        </p:txBody>
      </p:sp>
      <p:sp>
        <p:nvSpPr>
          <p:cNvPr id="66" name="Rectangle 65">
            <a:extLst>
              <a:ext uri="{FF2B5EF4-FFF2-40B4-BE49-F238E27FC236}">
                <a16:creationId xmlns:a16="http://schemas.microsoft.com/office/drawing/2014/main" id="{A1A63AF7-4368-4A9B-BD55-7EBD16934C3E}"/>
              </a:ext>
            </a:extLst>
          </p:cNvPr>
          <p:cNvSpPr/>
          <p:nvPr/>
        </p:nvSpPr>
        <p:spPr>
          <a:xfrm>
            <a:off x="10376187" y="4429171"/>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39</a:t>
            </a:r>
          </a:p>
          <a:p>
            <a:pPr algn="ctr"/>
            <a:r>
              <a:rPr lang="en-US" dirty="0">
                <a:solidFill>
                  <a:schemeClr val="bg1"/>
                </a:solidFill>
              </a:rPr>
              <a:t>t=2025?</a:t>
            </a:r>
          </a:p>
        </p:txBody>
      </p:sp>
      <p:cxnSp>
        <p:nvCxnSpPr>
          <p:cNvPr id="68" name="Straight Arrow Connector 67">
            <a:extLst>
              <a:ext uri="{FF2B5EF4-FFF2-40B4-BE49-F238E27FC236}">
                <a16:creationId xmlns:a16="http://schemas.microsoft.com/office/drawing/2014/main" id="{8D9D9798-CCCB-44C6-872B-50C087778058}"/>
              </a:ext>
            </a:extLst>
          </p:cNvPr>
          <p:cNvCxnSpPr>
            <a:cxnSpLocks/>
            <a:stCxn id="55" idx="0"/>
            <a:endCxn id="53" idx="2"/>
          </p:cNvCxnSpPr>
          <p:nvPr/>
        </p:nvCxnSpPr>
        <p:spPr>
          <a:xfrm flipH="1" flipV="1">
            <a:off x="7404821" y="4131031"/>
            <a:ext cx="12455" cy="116274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11A693B1-D431-4E8E-A775-1492128EE17B}"/>
              </a:ext>
            </a:extLst>
          </p:cNvPr>
          <p:cNvSpPr/>
          <p:nvPr/>
        </p:nvSpPr>
        <p:spPr>
          <a:xfrm>
            <a:off x="6910410" y="4288269"/>
            <a:ext cx="1013731" cy="788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14H</a:t>
            </a:r>
          </a:p>
          <a:p>
            <a:pPr algn="ctr"/>
            <a:r>
              <a:rPr lang="en-US" dirty="0"/>
              <a:t>39</a:t>
            </a:r>
          </a:p>
          <a:p>
            <a:pPr algn="ctr"/>
            <a:r>
              <a:rPr lang="en-US" dirty="0">
                <a:solidFill>
                  <a:schemeClr val="bg1"/>
                </a:solidFill>
              </a:rPr>
              <a:t>t=2023</a:t>
            </a:r>
          </a:p>
        </p:txBody>
      </p:sp>
      <p:sp>
        <p:nvSpPr>
          <p:cNvPr id="76" name="TextBox 75">
            <a:extLst>
              <a:ext uri="{FF2B5EF4-FFF2-40B4-BE49-F238E27FC236}">
                <a16:creationId xmlns:a16="http://schemas.microsoft.com/office/drawing/2014/main" id="{B221EB7E-3158-450B-A457-EC39B86DDCB3}"/>
              </a:ext>
            </a:extLst>
          </p:cNvPr>
          <p:cNvSpPr txBox="1"/>
          <p:nvPr/>
        </p:nvSpPr>
        <p:spPr>
          <a:xfrm>
            <a:off x="5411018" y="4884287"/>
            <a:ext cx="788806" cy="369332"/>
          </a:xfrm>
          <a:prstGeom prst="rect">
            <a:avLst/>
          </a:prstGeom>
          <a:noFill/>
        </p:spPr>
        <p:txBody>
          <a:bodyPr wrap="none" rtlCol="0">
            <a:spAutoFit/>
          </a:bodyPr>
          <a:lstStyle/>
          <a:p>
            <a:r>
              <a:rPr lang="en-US" b="1" dirty="0">
                <a:solidFill>
                  <a:srgbClr val="00B0F0"/>
                </a:solidFill>
              </a:rPr>
              <a:t>Path 6</a:t>
            </a:r>
          </a:p>
        </p:txBody>
      </p:sp>
      <p:sp>
        <p:nvSpPr>
          <p:cNvPr id="18" name="Freeform: Shape 17">
            <a:extLst>
              <a:ext uri="{FF2B5EF4-FFF2-40B4-BE49-F238E27FC236}">
                <a16:creationId xmlns:a16="http://schemas.microsoft.com/office/drawing/2014/main" id="{6F6D5F17-1853-4E82-A4A6-1B2562A632A1}"/>
              </a:ext>
            </a:extLst>
          </p:cNvPr>
          <p:cNvSpPr/>
          <p:nvPr/>
        </p:nvSpPr>
        <p:spPr>
          <a:xfrm>
            <a:off x="4650154" y="3712308"/>
            <a:ext cx="2072519" cy="2189294"/>
          </a:xfrm>
          <a:custGeom>
            <a:avLst/>
            <a:gdLst>
              <a:gd name="connsiteX0" fmla="*/ 0 w 2190100"/>
              <a:gd name="connsiteY0" fmla="*/ 0 h 2189294"/>
              <a:gd name="connsiteX1" fmla="*/ 265723 w 2190100"/>
              <a:gd name="connsiteY1" fmla="*/ 976923 h 2189294"/>
              <a:gd name="connsiteX2" fmla="*/ 195384 w 2190100"/>
              <a:gd name="connsiteY2" fmla="*/ 2063261 h 2189294"/>
              <a:gd name="connsiteX3" fmla="*/ 422031 w 2190100"/>
              <a:gd name="connsiteY3" fmla="*/ 2125784 h 2189294"/>
              <a:gd name="connsiteX4" fmla="*/ 758092 w 2190100"/>
              <a:gd name="connsiteY4" fmla="*/ 1695938 h 2189294"/>
              <a:gd name="connsiteX5" fmla="*/ 1766277 w 2190100"/>
              <a:gd name="connsiteY5" fmla="*/ 1586523 h 2189294"/>
              <a:gd name="connsiteX6" fmla="*/ 2125784 w 2190100"/>
              <a:gd name="connsiteY6" fmla="*/ 984738 h 2189294"/>
              <a:gd name="connsiteX7" fmla="*/ 2188308 w 2190100"/>
              <a:gd name="connsiteY7" fmla="*/ 500184 h 218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0100" h="2189294">
                <a:moveTo>
                  <a:pt x="0" y="0"/>
                </a:moveTo>
                <a:cubicBezTo>
                  <a:pt x="116579" y="316523"/>
                  <a:pt x="233159" y="633046"/>
                  <a:pt x="265723" y="976923"/>
                </a:cubicBezTo>
                <a:cubicBezTo>
                  <a:pt x="298287" y="1320800"/>
                  <a:pt x="169333" y="1871784"/>
                  <a:pt x="195384" y="2063261"/>
                </a:cubicBezTo>
                <a:cubicBezTo>
                  <a:pt x="221435" y="2254738"/>
                  <a:pt x="328246" y="2187005"/>
                  <a:pt x="422031" y="2125784"/>
                </a:cubicBezTo>
                <a:cubicBezTo>
                  <a:pt x="515816" y="2064564"/>
                  <a:pt x="534051" y="1785815"/>
                  <a:pt x="758092" y="1695938"/>
                </a:cubicBezTo>
                <a:cubicBezTo>
                  <a:pt x="982133" y="1606061"/>
                  <a:pt x="1538328" y="1705056"/>
                  <a:pt x="1766277" y="1586523"/>
                </a:cubicBezTo>
                <a:cubicBezTo>
                  <a:pt x="1994226" y="1467990"/>
                  <a:pt x="2055446" y="1165794"/>
                  <a:pt x="2125784" y="984738"/>
                </a:cubicBezTo>
                <a:cubicBezTo>
                  <a:pt x="2196122" y="803682"/>
                  <a:pt x="2192215" y="651933"/>
                  <a:pt x="2188308" y="500184"/>
                </a:cubicBezTo>
              </a:path>
            </a:pathLst>
          </a:custGeom>
          <a:noFill/>
          <a:ln w="381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487445E-FF52-47E0-AFF2-37DD4AC6CD30}"/>
              </a:ext>
            </a:extLst>
          </p:cNvPr>
          <p:cNvSpPr/>
          <p:nvPr/>
        </p:nvSpPr>
        <p:spPr>
          <a:xfrm>
            <a:off x="8120185" y="3634154"/>
            <a:ext cx="2344615" cy="2262581"/>
          </a:xfrm>
          <a:custGeom>
            <a:avLst/>
            <a:gdLst>
              <a:gd name="connsiteX0" fmla="*/ 0 w 2344615"/>
              <a:gd name="connsiteY0" fmla="*/ 617415 h 2262581"/>
              <a:gd name="connsiteX1" fmla="*/ 211015 w 2344615"/>
              <a:gd name="connsiteY1" fmla="*/ 1367692 h 2262581"/>
              <a:gd name="connsiteX2" fmla="*/ 1148861 w 2344615"/>
              <a:gd name="connsiteY2" fmla="*/ 1664677 h 2262581"/>
              <a:gd name="connsiteX3" fmla="*/ 1672492 w 2344615"/>
              <a:gd name="connsiteY3" fmla="*/ 2110154 h 2262581"/>
              <a:gd name="connsiteX4" fmla="*/ 1985107 w 2344615"/>
              <a:gd name="connsiteY4" fmla="*/ 2235200 h 2262581"/>
              <a:gd name="connsiteX5" fmla="*/ 2078892 w 2344615"/>
              <a:gd name="connsiteY5" fmla="*/ 1633415 h 2262581"/>
              <a:gd name="connsiteX6" fmla="*/ 2047630 w 2344615"/>
              <a:gd name="connsiteY6" fmla="*/ 1008184 h 2262581"/>
              <a:gd name="connsiteX7" fmla="*/ 2344615 w 2344615"/>
              <a:gd name="connsiteY7" fmla="*/ 0 h 226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4615" h="2262581">
                <a:moveTo>
                  <a:pt x="0" y="617415"/>
                </a:moveTo>
                <a:cubicBezTo>
                  <a:pt x="9769" y="905281"/>
                  <a:pt x="19538" y="1193148"/>
                  <a:pt x="211015" y="1367692"/>
                </a:cubicBezTo>
                <a:cubicBezTo>
                  <a:pt x="402492" y="1542236"/>
                  <a:pt x="905282" y="1540933"/>
                  <a:pt x="1148861" y="1664677"/>
                </a:cubicBezTo>
                <a:cubicBezTo>
                  <a:pt x="1392441" y="1788421"/>
                  <a:pt x="1533118" y="2015067"/>
                  <a:pt x="1672492" y="2110154"/>
                </a:cubicBezTo>
                <a:cubicBezTo>
                  <a:pt x="1811866" y="2205241"/>
                  <a:pt x="1917374" y="2314656"/>
                  <a:pt x="1985107" y="2235200"/>
                </a:cubicBezTo>
                <a:cubicBezTo>
                  <a:pt x="2052840" y="2155744"/>
                  <a:pt x="2068472" y="1837918"/>
                  <a:pt x="2078892" y="1633415"/>
                </a:cubicBezTo>
                <a:cubicBezTo>
                  <a:pt x="2089312" y="1428912"/>
                  <a:pt x="2003343" y="1280420"/>
                  <a:pt x="2047630" y="1008184"/>
                </a:cubicBezTo>
                <a:cubicBezTo>
                  <a:pt x="2091917" y="735948"/>
                  <a:pt x="2218266" y="367974"/>
                  <a:pt x="2344615" y="0"/>
                </a:cubicBez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DBD0BD75-5EFE-4259-8CDE-0E6C0F6C7DF2}"/>
              </a:ext>
            </a:extLst>
          </p:cNvPr>
          <p:cNvSpPr txBox="1"/>
          <p:nvPr/>
        </p:nvSpPr>
        <p:spPr>
          <a:xfrm>
            <a:off x="9020718" y="4841398"/>
            <a:ext cx="788806" cy="369332"/>
          </a:xfrm>
          <a:prstGeom prst="rect">
            <a:avLst/>
          </a:prstGeom>
          <a:noFill/>
        </p:spPr>
        <p:txBody>
          <a:bodyPr wrap="none" rtlCol="0">
            <a:spAutoFit/>
          </a:bodyPr>
          <a:lstStyle/>
          <a:p>
            <a:r>
              <a:rPr lang="en-US" b="1" dirty="0">
                <a:solidFill>
                  <a:srgbClr val="00B050"/>
                </a:solidFill>
              </a:rPr>
              <a:t>Path 7</a:t>
            </a:r>
          </a:p>
        </p:txBody>
      </p:sp>
      <p:sp>
        <p:nvSpPr>
          <p:cNvPr id="83" name="Freeform: Shape 82">
            <a:extLst>
              <a:ext uri="{FF2B5EF4-FFF2-40B4-BE49-F238E27FC236}">
                <a16:creationId xmlns:a16="http://schemas.microsoft.com/office/drawing/2014/main" id="{E4B61B32-17CC-4F58-8BE9-0CDD142B8D89}"/>
              </a:ext>
            </a:extLst>
          </p:cNvPr>
          <p:cNvSpPr/>
          <p:nvPr/>
        </p:nvSpPr>
        <p:spPr>
          <a:xfrm>
            <a:off x="4575323" y="2152035"/>
            <a:ext cx="5800864" cy="431221"/>
          </a:xfrm>
          <a:custGeom>
            <a:avLst/>
            <a:gdLst>
              <a:gd name="connsiteX0" fmla="*/ 0 w 3234690"/>
              <a:gd name="connsiteY0" fmla="*/ 91465 h 99085"/>
              <a:gd name="connsiteX1" fmla="*/ 1905000 w 3234690"/>
              <a:gd name="connsiteY1" fmla="*/ 25 h 99085"/>
              <a:gd name="connsiteX2" fmla="*/ 3234690 w 3234690"/>
              <a:gd name="connsiteY2" fmla="*/ 99085 h 99085"/>
            </a:gdLst>
            <a:ahLst/>
            <a:cxnLst>
              <a:cxn ang="0">
                <a:pos x="connsiteX0" y="connsiteY0"/>
              </a:cxn>
              <a:cxn ang="0">
                <a:pos x="connsiteX1" y="connsiteY1"/>
              </a:cxn>
              <a:cxn ang="0">
                <a:pos x="connsiteX2" y="connsiteY2"/>
              </a:cxn>
            </a:cxnLst>
            <a:rect l="l" t="t" r="r" b="b"/>
            <a:pathLst>
              <a:path w="3234690" h="99085">
                <a:moveTo>
                  <a:pt x="0" y="91465"/>
                </a:moveTo>
                <a:cubicBezTo>
                  <a:pt x="682942" y="45110"/>
                  <a:pt x="1365885" y="-1245"/>
                  <a:pt x="1905000" y="25"/>
                </a:cubicBezTo>
                <a:cubicBezTo>
                  <a:pt x="2444115" y="1295"/>
                  <a:pt x="2839402" y="50190"/>
                  <a:pt x="3234690" y="99085"/>
                </a:cubicBezTo>
              </a:path>
            </a:pathLst>
          </a:custGeom>
          <a:noFill/>
          <a:ln w="50800">
            <a:solidFill>
              <a:schemeClr val="accent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EAC8A81-1682-4494-8C58-CBC96E737F41}"/>
              </a:ext>
            </a:extLst>
          </p:cNvPr>
          <p:cNvSpPr txBox="1"/>
          <p:nvPr/>
        </p:nvSpPr>
        <p:spPr>
          <a:xfrm>
            <a:off x="7406985" y="1782672"/>
            <a:ext cx="913281" cy="369332"/>
          </a:xfrm>
          <a:prstGeom prst="rect">
            <a:avLst/>
          </a:prstGeom>
          <a:noFill/>
        </p:spPr>
        <p:txBody>
          <a:bodyPr wrap="square" rtlCol="0">
            <a:spAutoFit/>
          </a:bodyPr>
          <a:lstStyle/>
          <a:p>
            <a:r>
              <a:rPr lang="en-US" b="1" dirty="0">
                <a:solidFill>
                  <a:schemeClr val="accent2"/>
                </a:solidFill>
              </a:rPr>
              <a:t>Path 1</a:t>
            </a:r>
          </a:p>
        </p:txBody>
      </p:sp>
      <p:sp>
        <p:nvSpPr>
          <p:cNvPr id="23" name="Freeform: Shape 22">
            <a:extLst>
              <a:ext uri="{FF2B5EF4-FFF2-40B4-BE49-F238E27FC236}">
                <a16:creationId xmlns:a16="http://schemas.microsoft.com/office/drawing/2014/main" id="{61BE6876-D593-4560-B335-109A51DDFAC4}"/>
              </a:ext>
            </a:extLst>
          </p:cNvPr>
          <p:cNvSpPr/>
          <p:nvPr/>
        </p:nvSpPr>
        <p:spPr>
          <a:xfrm>
            <a:off x="5447323" y="5830277"/>
            <a:ext cx="1578708" cy="481153"/>
          </a:xfrm>
          <a:custGeom>
            <a:avLst/>
            <a:gdLst>
              <a:gd name="connsiteX0" fmla="*/ 0 w 1578708"/>
              <a:gd name="connsiteY0" fmla="*/ 461108 h 481153"/>
              <a:gd name="connsiteX1" fmla="*/ 906585 w 1578708"/>
              <a:gd name="connsiteY1" fmla="*/ 445477 h 481153"/>
              <a:gd name="connsiteX2" fmla="*/ 1336431 w 1578708"/>
              <a:gd name="connsiteY2" fmla="*/ 132861 h 481153"/>
              <a:gd name="connsiteX3" fmla="*/ 1578708 w 1578708"/>
              <a:gd name="connsiteY3" fmla="*/ 0 h 481153"/>
            </a:gdLst>
            <a:ahLst/>
            <a:cxnLst>
              <a:cxn ang="0">
                <a:pos x="connsiteX0" y="connsiteY0"/>
              </a:cxn>
              <a:cxn ang="0">
                <a:pos x="connsiteX1" y="connsiteY1"/>
              </a:cxn>
              <a:cxn ang="0">
                <a:pos x="connsiteX2" y="connsiteY2"/>
              </a:cxn>
              <a:cxn ang="0">
                <a:pos x="connsiteX3" y="connsiteY3"/>
              </a:cxn>
            </a:cxnLst>
            <a:rect l="l" t="t" r="r" b="b"/>
            <a:pathLst>
              <a:path w="1578708" h="481153">
                <a:moveTo>
                  <a:pt x="0" y="461108"/>
                </a:moveTo>
                <a:cubicBezTo>
                  <a:pt x="341923" y="480646"/>
                  <a:pt x="683847" y="500185"/>
                  <a:pt x="906585" y="445477"/>
                </a:cubicBezTo>
                <a:cubicBezTo>
                  <a:pt x="1129323" y="390769"/>
                  <a:pt x="1224411" y="207107"/>
                  <a:pt x="1336431" y="132861"/>
                </a:cubicBezTo>
                <a:cubicBezTo>
                  <a:pt x="1448451" y="58615"/>
                  <a:pt x="1513579" y="29307"/>
                  <a:pt x="1578708" y="0"/>
                </a:cubicBezTo>
              </a:path>
            </a:pathLst>
          </a:custGeom>
          <a:noFill/>
          <a:ln w="38100">
            <a:solidFill>
              <a:schemeClr val="accent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1E765BB-B3F9-4827-8671-6203BBDD74D9}"/>
              </a:ext>
            </a:extLst>
          </p:cNvPr>
          <p:cNvSpPr txBox="1"/>
          <p:nvPr/>
        </p:nvSpPr>
        <p:spPr>
          <a:xfrm>
            <a:off x="10952558" y="1638121"/>
            <a:ext cx="1239442" cy="646331"/>
          </a:xfrm>
          <a:prstGeom prst="rect">
            <a:avLst/>
          </a:prstGeom>
          <a:noFill/>
        </p:spPr>
        <p:txBody>
          <a:bodyPr wrap="none" rtlCol="0">
            <a:spAutoFit/>
          </a:bodyPr>
          <a:lstStyle/>
          <a:p>
            <a:r>
              <a:rPr lang="en-US" dirty="0"/>
              <a:t>P1=P6+P7</a:t>
            </a:r>
          </a:p>
          <a:p>
            <a:r>
              <a:rPr lang="en-US" dirty="0"/>
              <a:t>P8+P9=P10</a:t>
            </a:r>
          </a:p>
        </p:txBody>
      </p:sp>
      <p:sp>
        <p:nvSpPr>
          <p:cNvPr id="88" name="TextBox 87">
            <a:extLst>
              <a:ext uri="{FF2B5EF4-FFF2-40B4-BE49-F238E27FC236}">
                <a16:creationId xmlns:a16="http://schemas.microsoft.com/office/drawing/2014/main" id="{B824BAB6-AE7B-4F83-8D75-33278639E768}"/>
              </a:ext>
            </a:extLst>
          </p:cNvPr>
          <p:cNvSpPr txBox="1"/>
          <p:nvPr/>
        </p:nvSpPr>
        <p:spPr>
          <a:xfrm>
            <a:off x="6306322" y="5901602"/>
            <a:ext cx="788806" cy="369332"/>
          </a:xfrm>
          <a:prstGeom prst="rect">
            <a:avLst/>
          </a:prstGeom>
          <a:noFill/>
        </p:spPr>
        <p:txBody>
          <a:bodyPr wrap="none" rtlCol="0">
            <a:spAutoFit/>
          </a:bodyPr>
          <a:lstStyle/>
          <a:p>
            <a:r>
              <a:rPr lang="en-US" b="1" dirty="0">
                <a:solidFill>
                  <a:schemeClr val="accent2"/>
                </a:solidFill>
              </a:rPr>
              <a:t>Path 8</a:t>
            </a:r>
          </a:p>
        </p:txBody>
      </p:sp>
      <p:sp>
        <p:nvSpPr>
          <p:cNvPr id="25" name="Freeform: Shape 24">
            <a:extLst>
              <a:ext uri="{FF2B5EF4-FFF2-40B4-BE49-F238E27FC236}">
                <a16:creationId xmlns:a16="http://schemas.microsoft.com/office/drawing/2014/main" id="{C1C9FECB-E8C3-46FD-ABD3-82E87CFEDBC4}"/>
              </a:ext>
            </a:extLst>
          </p:cNvPr>
          <p:cNvSpPr/>
          <p:nvPr/>
        </p:nvSpPr>
        <p:spPr>
          <a:xfrm>
            <a:off x="7987323" y="5830277"/>
            <a:ext cx="1719385" cy="483119"/>
          </a:xfrm>
          <a:custGeom>
            <a:avLst/>
            <a:gdLst>
              <a:gd name="connsiteX0" fmla="*/ 0 w 1719385"/>
              <a:gd name="connsiteY0" fmla="*/ 0 h 483119"/>
              <a:gd name="connsiteX1" fmla="*/ 62523 w 1719385"/>
              <a:gd name="connsiteY1" fmla="*/ 15631 h 483119"/>
              <a:gd name="connsiteX2" fmla="*/ 586154 w 1719385"/>
              <a:gd name="connsiteY2" fmla="*/ 242277 h 483119"/>
              <a:gd name="connsiteX3" fmla="*/ 726831 w 1719385"/>
              <a:gd name="connsiteY3" fmla="*/ 453292 h 483119"/>
              <a:gd name="connsiteX4" fmla="*/ 1719385 w 1719385"/>
              <a:gd name="connsiteY4" fmla="*/ 476738 h 483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385" h="483119">
                <a:moveTo>
                  <a:pt x="0" y="0"/>
                </a:moveTo>
                <a:lnTo>
                  <a:pt x="62523" y="15631"/>
                </a:lnTo>
                <a:cubicBezTo>
                  <a:pt x="160215" y="56011"/>
                  <a:pt x="475436" y="169334"/>
                  <a:pt x="586154" y="242277"/>
                </a:cubicBezTo>
                <a:cubicBezTo>
                  <a:pt x="696872" y="315220"/>
                  <a:pt x="537959" y="414215"/>
                  <a:pt x="726831" y="453292"/>
                </a:cubicBezTo>
                <a:cubicBezTo>
                  <a:pt x="915703" y="492369"/>
                  <a:pt x="1317544" y="484553"/>
                  <a:pt x="1719385" y="476738"/>
                </a:cubicBezTo>
              </a:path>
            </a:pathLst>
          </a:cu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3372989-856A-4869-B9F8-F5AD87CC8DE8}"/>
              </a:ext>
            </a:extLst>
          </p:cNvPr>
          <p:cNvSpPr txBox="1"/>
          <p:nvPr/>
        </p:nvSpPr>
        <p:spPr>
          <a:xfrm>
            <a:off x="7972294" y="5811802"/>
            <a:ext cx="788806" cy="369332"/>
          </a:xfrm>
          <a:prstGeom prst="rect">
            <a:avLst/>
          </a:prstGeom>
          <a:noFill/>
        </p:spPr>
        <p:txBody>
          <a:bodyPr wrap="none" rtlCol="0">
            <a:spAutoFit/>
          </a:bodyPr>
          <a:lstStyle/>
          <a:p>
            <a:r>
              <a:rPr lang="en-US" b="1" dirty="0">
                <a:solidFill>
                  <a:schemeClr val="accent3"/>
                </a:solidFill>
              </a:rPr>
              <a:t>Path 9</a:t>
            </a:r>
          </a:p>
        </p:txBody>
      </p:sp>
      <p:sp>
        <p:nvSpPr>
          <p:cNvPr id="26" name="Freeform: Shape 25">
            <a:extLst>
              <a:ext uri="{FF2B5EF4-FFF2-40B4-BE49-F238E27FC236}">
                <a16:creationId xmlns:a16="http://schemas.microsoft.com/office/drawing/2014/main" id="{261DA669-BC24-4DC1-9A38-0F131154163B}"/>
              </a:ext>
            </a:extLst>
          </p:cNvPr>
          <p:cNvSpPr/>
          <p:nvPr/>
        </p:nvSpPr>
        <p:spPr>
          <a:xfrm>
            <a:off x="5249736" y="6486769"/>
            <a:ext cx="4660172" cy="317812"/>
          </a:xfrm>
          <a:custGeom>
            <a:avLst/>
            <a:gdLst>
              <a:gd name="connsiteX0" fmla="*/ 119433 w 4660172"/>
              <a:gd name="connsiteY0" fmla="*/ 15631 h 317812"/>
              <a:gd name="connsiteX1" fmla="*/ 158510 w 4660172"/>
              <a:gd name="connsiteY1" fmla="*/ 46893 h 317812"/>
              <a:gd name="connsiteX2" fmla="*/ 1666879 w 4660172"/>
              <a:gd name="connsiteY2" fmla="*/ 265723 h 317812"/>
              <a:gd name="connsiteX3" fmla="*/ 2464049 w 4660172"/>
              <a:gd name="connsiteY3" fmla="*/ 312616 h 317812"/>
              <a:gd name="connsiteX4" fmla="*/ 2995495 w 4660172"/>
              <a:gd name="connsiteY4" fmla="*/ 281354 h 317812"/>
              <a:gd name="connsiteX5" fmla="*/ 4660172 w 4660172"/>
              <a:gd name="connsiteY5" fmla="*/ 0 h 31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0172" h="317812">
                <a:moveTo>
                  <a:pt x="119433" y="15631"/>
                </a:moveTo>
                <a:cubicBezTo>
                  <a:pt x="10017" y="10421"/>
                  <a:pt x="-99398" y="5211"/>
                  <a:pt x="158510" y="46893"/>
                </a:cubicBezTo>
                <a:cubicBezTo>
                  <a:pt x="416418" y="88575"/>
                  <a:pt x="1282622" y="221436"/>
                  <a:pt x="1666879" y="265723"/>
                </a:cubicBezTo>
                <a:cubicBezTo>
                  <a:pt x="2051136" y="310010"/>
                  <a:pt x="2242613" y="310011"/>
                  <a:pt x="2464049" y="312616"/>
                </a:cubicBezTo>
                <a:cubicBezTo>
                  <a:pt x="2685485" y="315221"/>
                  <a:pt x="2629475" y="333457"/>
                  <a:pt x="2995495" y="281354"/>
                </a:cubicBezTo>
                <a:cubicBezTo>
                  <a:pt x="3361515" y="229251"/>
                  <a:pt x="4010843" y="114625"/>
                  <a:pt x="4660172" y="0"/>
                </a:cubicBez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9A984971-36F7-4945-A67E-D1E90D36D893}"/>
              </a:ext>
            </a:extLst>
          </p:cNvPr>
          <p:cNvSpPr txBox="1"/>
          <p:nvPr/>
        </p:nvSpPr>
        <p:spPr>
          <a:xfrm>
            <a:off x="8014213" y="6402260"/>
            <a:ext cx="905825" cy="369332"/>
          </a:xfrm>
          <a:prstGeom prst="rect">
            <a:avLst/>
          </a:prstGeom>
          <a:noFill/>
        </p:spPr>
        <p:txBody>
          <a:bodyPr wrap="none" rtlCol="0">
            <a:spAutoFit/>
          </a:bodyPr>
          <a:lstStyle/>
          <a:p>
            <a:r>
              <a:rPr lang="en-US" b="1" dirty="0"/>
              <a:t>Path 10</a:t>
            </a:r>
          </a:p>
        </p:txBody>
      </p:sp>
      <p:sp>
        <p:nvSpPr>
          <p:cNvPr id="2" name="Date Placeholder 1">
            <a:extLst>
              <a:ext uri="{FF2B5EF4-FFF2-40B4-BE49-F238E27FC236}">
                <a16:creationId xmlns:a16="http://schemas.microsoft.com/office/drawing/2014/main" id="{C53EF1EF-3EF4-4B3F-AE29-739092662EF1}"/>
              </a:ext>
            </a:extLst>
          </p:cNvPr>
          <p:cNvSpPr>
            <a:spLocks noGrp="1"/>
          </p:cNvSpPr>
          <p:nvPr>
            <p:ph type="dt" sz="half" idx="10"/>
          </p:nvPr>
        </p:nvSpPr>
        <p:spPr/>
        <p:txBody>
          <a:bodyPr/>
          <a:lstStyle/>
          <a:p>
            <a:pPr>
              <a:defRPr/>
            </a:pPr>
            <a:r>
              <a:rPr lang="en-US"/>
              <a:t>February 8, 2024</a:t>
            </a:r>
          </a:p>
        </p:txBody>
      </p:sp>
      <p:sp>
        <p:nvSpPr>
          <p:cNvPr id="3" name="Footer Placeholder 2">
            <a:extLst>
              <a:ext uri="{FF2B5EF4-FFF2-40B4-BE49-F238E27FC236}">
                <a16:creationId xmlns:a16="http://schemas.microsoft.com/office/drawing/2014/main" id="{43654B66-FC0C-45B8-8AAB-15C9B71F0AFF}"/>
              </a:ext>
            </a:extLst>
          </p:cNvPr>
          <p:cNvSpPr>
            <a:spLocks noGrp="1"/>
          </p:cNvSpPr>
          <p:nvPr>
            <p:ph type="ftr" sz="quarter" idx="11"/>
          </p:nvPr>
        </p:nvSpPr>
        <p:spPr/>
        <p:txBody>
          <a:bodyPr/>
          <a:lstStyle/>
          <a:p>
            <a:pPr>
              <a:defRPr/>
            </a:pPr>
            <a:r>
              <a:rPr lang="en-US"/>
              <a:t>NGS Webinar Series</a:t>
            </a:r>
          </a:p>
        </p:txBody>
      </p:sp>
      <p:sp>
        <p:nvSpPr>
          <p:cNvPr id="4" name="Slide Number Placeholder 3">
            <a:extLst>
              <a:ext uri="{FF2B5EF4-FFF2-40B4-BE49-F238E27FC236}">
                <a16:creationId xmlns:a16="http://schemas.microsoft.com/office/drawing/2014/main" id="{0DB5A75F-D187-4D4A-AA30-075381DAEC27}"/>
              </a:ext>
            </a:extLst>
          </p:cNvPr>
          <p:cNvSpPr>
            <a:spLocks noGrp="1"/>
          </p:cNvSpPr>
          <p:nvPr>
            <p:ph type="sldNum" sz="quarter" idx="12"/>
          </p:nvPr>
        </p:nvSpPr>
        <p:spPr/>
        <p:txBody>
          <a:bodyPr/>
          <a:lstStyle/>
          <a:p>
            <a:pPr>
              <a:defRPr/>
            </a:pPr>
            <a:fld id="{EB6791C4-DF4E-4C17-A41C-B2BEB15390BD}" type="slidenum">
              <a:rPr lang="en-US" smtClean="0"/>
              <a:pPr>
                <a:defRPr/>
              </a:pPr>
              <a:t>56</a:t>
            </a:fld>
            <a:endParaRPr lang="en-US"/>
          </a:p>
        </p:txBody>
      </p:sp>
    </p:spTree>
    <p:extLst>
      <p:ext uri="{BB962C8B-B14F-4D97-AF65-F5344CB8AC3E}">
        <p14:creationId xmlns:p14="http://schemas.microsoft.com/office/powerpoint/2010/main" val="2729853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Autofit/>
          </a:bodyPr>
          <a:lstStyle/>
          <a:p>
            <a:r>
              <a:rPr lang="en-US" sz="4267" dirty="0">
                <a:cs typeface="Times New Roman" panose="02020603050405020304" pitchFamily="18" charset="0"/>
              </a:rPr>
              <a:t>NSRS Modernization in (very) brief – Why?</a:t>
            </a:r>
          </a:p>
        </p:txBody>
      </p:sp>
      <p:sp>
        <p:nvSpPr>
          <p:cNvPr id="3" name="Content Placeholder 2">
            <a:extLst>
              <a:ext uri="{FF2B5EF4-FFF2-40B4-BE49-F238E27FC236}">
                <a16:creationId xmlns:a16="http://schemas.microsoft.com/office/drawing/2014/main" id="{56286537-FD08-4CA1-8A31-CE05D08C0010}"/>
              </a:ext>
            </a:extLst>
          </p:cNvPr>
          <p:cNvSpPr>
            <a:spLocks noGrp="1"/>
          </p:cNvSpPr>
          <p:nvPr>
            <p:ph idx="1"/>
          </p:nvPr>
        </p:nvSpPr>
        <p:spPr/>
        <p:txBody>
          <a:bodyPr>
            <a:normAutofit fontScale="92500" lnSpcReduction="20000"/>
          </a:bodyPr>
          <a:lstStyle/>
          <a:p>
            <a:r>
              <a:rPr lang="en-US" dirty="0">
                <a:latin typeface="+mj-lt"/>
                <a:cs typeface="Times New Roman" panose="02020603050405020304" pitchFamily="18" charset="0"/>
              </a:rPr>
              <a:t>The current NSRS was:</a:t>
            </a:r>
          </a:p>
          <a:p>
            <a:pPr lvl="1"/>
            <a:r>
              <a:rPr lang="en-US" dirty="0">
                <a:latin typeface="+mj-lt"/>
                <a:cs typeface="Times New Roman" panose="02020603050405020304" pitchFamily="18" charset="0"/>
              </a:rPr>
              <a:t>Defined in the pre-GPS era</a:t>
            </a:r>
          </a:p>
          <a:p>
            <a:pPr lvl="2"/>
            <a:r>
              <a:rPr lang="en-US" dirty="0">
                <a:latin typeface="+mj-lt"/>
                <a:cs typeface="Times New Roman" panose="02020603050405020304" pitchFamily="18" charset="0"/>
              </a:rPr>
              <a:t>Without GPS, the Earth’s center (frame origin) was very hard to detect</a:t>
            </a:r>
          </a:p>
          <a:p>
            <a:pPr lvl="1"/>
            <a:r>
              <a:rPr lang="en-US" dirty="0">
                <a:latin typeface="+mj-lt"/>
                <a:cs typeface="Times New Roman" panose="02020603050405020304" pitchFamily="18" charset="0"/>
              </a:rPr>
              <a:t>Defined without aid of gravity-mission satellites</a:t>
            </a:r>
          </a:p>
          <a:p>
            <a:pPr lvl="2"/>
            <a:r>
              <a:rPr lang="en-US" dirty="0">
                <a:latin typeface="+mj-lt"/>
                <a:cs typeface="Times New Roman" panose="02020603050405020304" pitchFamily="18" charset="0"/>
              </a:rPr>
              <a:t>Leveling, terrestrial gravity, disconnected from the geometric frame</a:t>
            </a:r>
          </a:p>
          <a:p>
            <a:pPr lvl="1"/>
            <a:r>
              <a:rPr lang="en-US" dirty="0">
                <a:latin typeface="+mj-lt"/>
                <a:cs typeface="Times New Roman" panose="02020603050405020304" pitchFamily="18" charset="0"/>
              </a:rPr>
              <a:t>Defined right after punch-cards went away</a:t>
            </a:r>
          </a:p>
          <a:p>
            <a:pPr lvl="2"/>
            <a:r>
              <a:rPr lang="en-US" dirty="0">
                <a:latin typeface="+mj-lt"/>
                <a:cs typeface="Times New Roman" panose="02020603050405020304" pitchFamily="18" charset="0"/>
              </a:rPr>
              <a:t>Tools relied upon 80-character ASCII files and FORTRAN</a:t>
            </a:r>
          </a:p>
          <a:p>
            <a:pPr lvl="1"/>
            <a:r>
              <a:rPr lang="en-US" dirty="0">
                <a:latin typeface="+mj-lt"/>
                <a:cs typeface="Times New Roman" panose="02020603050405020304" pitchFamily="18" charset="0"/>
              </a:rPr>
              <a:t>Defined without a long-term strategy to acknowledge Earth’s dynamics</a:t>
            </a:r>
          </a:p>
          <a:p>
            <a:r>
              <a:rPr lang="en-US" dirty="0">
                <a:latin typeface="+mj-lt"/>
                <a:cs typeface="Times New Roman" panose="02020603050405020304" pitchFamily="18" charset="0"/>
              </a:rPr>
              <a:t>In short, the current NSRS has failed to keep up with emerging needs</a:t>
            </a:r>
          </a:p>
          <a:p>
            <a:pPr lvl="1"/>
            <a:r>
              <a:rPr lang="en-US" dirty="0">
                <a:latin typeface="+mj-lt"/>
                <a:cs typeface="Times New Roman" panose="02020603050405020304" pitchFamily="18" charset="0"/>
              </a:rPr>
              <a:t>Sea level rise, floodplain mapping, coastal geohazards</a:t>
            </a:r>
          </a:p>
          <a:p>
            <a:pPr marL="0" indent="0">
              <a:buNone/>
            </a:pPr>
            <a:endParaRPr lang="en-US" dirty="0">
              <a:latin typeface="+mj-lt"/>
              <a:cs typeface="Times New Roman" panose="02020603050405020304" pitchFamily="18" charset="0"/>
            </a:endParaRP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8,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NGS Webinar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57</a:t>
            </a:fld>
            <a:endParaRPr lang="en-US"/>
          </a:p>
        </p:txBody>
      </p:sp>
    </p:spTree>
    <p:extLst>
      <p:ext uri="{BB962C8B-B14F-4D97-AF65-F5344CB8AC3E}">
        <p14:creationId xmlns:p14="http://schemas.microsoft.com/office/powerpoint/2010/main" val="236632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8ECD1-718F-4387-94FB-4F00CA91ED20}"/>
              </a:ext>
            </a:extLst>
          </p:cNvPr>
          <p:cNvSpPr>
            <a:spLocks noGrp="1"/>
          </p:cNvSpPr>
          <p:nvPr>
            <p:ph type="title"/>
          </p:nvPr>
        </p:nvSpPr>
        <p:spPr/>
        <p:txBody>
          <a:bodyPr/>
          <a:lstStyle/>
          <a:p>
            <a:r>
              <a:rPr lang="en-US" dirty="0"/>
              <a:t>The path to full roll-out</a:t>
            </a:r>
          </a:p>
        </p:txBody>
      </p:sp>
      <p:sp>
        <p:nvSpPr>
          <p:cNvPr id="3" name="Content Placeholder 2">
            <a:extLst>
              <a:ext uri="{FF2B5EF4-FFF2-40B4-BE49-F238E27FC236}">
                <a16:creationId xmlns:a16="http://schemas.microsoft.com/office/drawing/2014/main" id="{0E94E14D-49EB-4A10-BD3E-548F178B6DD0}"/>
              </a:ext>
            </a:extLst>
          </p:cNvPr>
          <p:cNvSpPr>
            <a:spLocks noGrp="1"/>
          </p:cNvSpPr>
          <p:nvPr>
            <p:ph idx="1"/>
          </p:nvPr>
        </p:nvSpPr>
        <p:spPr/>
        <p:txBody>
          <a:bodyPr/>
          <a:lstStyle/>
          <a:p>
            <a:r>
              <a:rPr lang="en-US" dirty="0"/>
              <a:t>The next few slides show key elements, and their roll-out order, though with a purposefully vague timeline to allow some flexibility</a:t>
            </a:r>
          </a:p>
          <a:p>
            <a:r>
              <a:rPr lang="en-US" dirty="0"/>
              <a:t>To aid in readability, some details are omitted, but can be inferred, such as:</a:t>
            </a:r>
          </a:p>
          <a:p>
            <a:pPr lvl="1"/>
            <a:r>
              <a:rPr lang="en-US" dirty="0"/>
              <a:t>All data will be loaded in the NSRS database</a:t>
            </a:r>
          </a:p>
          <a:p>
            <a:pPr lvl="1"/>
            <a:r>
              <a:rPr lang="en-US" dirty="0"/>
              <a:t>A data delivery system will exist</a:t>
            </a:r>
          </a:p>
          <a:p>
            <a:pPr lvl="1"/>
            <a:r>
              <a:rPr lang="en-US" dirty="0"/>
              <a:t>All tools will be incorporated into NCAT</a:t>
            </a:r>
          </a:p>
        </p:txBody>
      </p:sp>
      <p:sp>
        <p:nvSpPr>
          <p:cNvPr id="4" name="Date Placeholder 3">
            <a:extLst>
              <a:ext uri="{FF2B5EF4-FFF2-40B4-BE49-F238E27FC236}">
                <a16:creationId xmlns:a16="http://schemas.microsoft.com/office/drawing/2014/main" id="{1BAF2660-18BF-49AD-A2A9-54F655FF4ECB}"/>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99E26AD0-0772-4EF8-92AE-70CD6CEDFA9F}"/>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44880BD8-EB60-4E0E-A028-F1E69B333C30}"/>
              </a:ext>
            </a:extLst>
          </p:cNvPr>
          <p:cNvSpPr>
            <a:spLocks noGrp="1"/>
          </p:cNvSpPr>
          <p:nvPr>
            <p:ph type="sldNum" sz="quarter" idx="12"/>
          </p:nvPr>
        </p:nvSpPr>
        <p:spPr/>
        <p:txBody>
          <a:bodyPr/>
          <a:lstStyle/>
          <a:p>
            <a:pPr>
              <a:defRPr/>
            </a:pPr>
            <a:fld id="{EB6791C4-DF4E-4C17-A41C-B2BEB15390BD}" type="slidenum">
              <a:rPr lang="en-US" smtClean="0"/>
              <a:pPr>
                <a:defRPr/>
              </a:pPr>
              <a:t>58</a:t>
            </a:fld>
            <a:endParaRPr lang="en-US"/>
          </a:p>
        </p:txBody>
      </p:sp>
    </p:spTree>
    <p:extLst>
      <p:ext uri="{BB962C8B-B14F-4D97-AF65-F5344CB8AC3E}">
        <p14:creationId xmlns:p14="http://schemas.microsoft.com/office/powerpoint/2010/main" val="425907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Frames</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59</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4236720"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3605778" y="5004647"/>
            <a:ext cx="1261884" cy="369332"/>
          </a:xfrm>
          <a:prstGeom prst="rect">
            <a:avLst/>
          </a:prstGeom>
          <a:noFill/>
        </p:spPr>
        <p:txBody>
          <a:bodyPr wrap="none" rtlCol="0">
            <a:spAutoFit/>
          </a:bodyPr>
          <a:lstStyle/>
          <a:p>
            <a:r>
              <a:rPr lang="en-US" dirty="0"/>
              <a:t>IFDM2022</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3884816" y="260965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3223571" y="1907718"/>
            <a:ext cx="1505540" cy="646331"/>
          </a:xfrm>
          <a:prstGeom prst="rect">
            <a:avLst/>
          </a:prstGeom>
          <a:noFill/>
        </p:spPr>
        <p:txBody>
          <a:bodyPr wrap="none" rtlCol="0">
            <a:spAutoFit/>
          </a:bodyPr>
          <a:lstStyle/>
          <a:p>
            <a:r>
              <a:rPr lang="en-US" dirty="0"/>
              <a:t>NCN </a:t>
            </a:r>
          </a:p>
          <a:p>
            <a:r>
              <a:rPr lang="en-US" dirty="0"/>
              <a:t>w/ ITRF2020</a:t>
            </a:r>
          </a:p>
        </p:txBody>
      </p:sp>
      <p:cxnSp>
        <p:nvCxnSpPr>
          <p:cNvPr id="30" name="Straight Connector 29">
            <a:extLst>
              <a:ext uri="{FF2B5EF4-FFF2-40B4-BE49-F238E27FC236}">
                <a16:creationId xmlns:a16="http://schemas.microsoft.com/office/drawing/2014/main" id="{BFF0F36D-C026-437E-80FF-2EE297AF8E31}"/>
              </a:ext>
            </a:extLst>
          </p:cNvPr>
          <p:cNvCxnSpPr>
            <a:cxnSpLocks/>
          </p:cNvCxnSpPr>
          <p:nvPr/>
        </p:nvCxnSpPr>
        <p:spPr>
          <a:xfrm flipV="1">
            <a:off x="6933097"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CE671CB-A70F-494F-933D-73166D057C6D}"/>
              </a:ext>
            </a:extLst>
          </p:cNvPr>
          <p:cNvSpPr txBox="1"/>
          <p:nvPr/>
        </p:nvSpPr>
        <p:spPr>
          <a:xfrm>
            <a:off x="6353451" y="2120909"/>
            <a:ext cx="1159292" cy="369332"/>
          </a:xfrm>
          <a:prstGeom prst="rect">
            <a:avLst/>
          </a:prstGeom>
          <a:noFill/>
        </p:spPr>
        <p:txBody>
          <a:bodyPr wrap="none" rtlCol="0">
            <a:spAutoFit/>
          </a:bodyPr>
          <a:lstStyle/>
          <a:p>
            <a:r>
              <a:rPr lang="en-US" dirty="0"/>
              <a:t>EPP2022</a:t>
            </a:r>
          </a:p>
        </p:txBody>
      </p:sp>
      <p:cxnSp>
        <p:nvCxnSpPr>
          <p:cNvPr id="36" name="Straight Connector 35">
            <a:extLst>
              <a:ext uri="{FF2B5EF4-FFF2-40B4-BE49-F238E27FC236}">
                <a16:creationId xmlns:a16="http://schemas.microsoft.com/office/drawing/2014/main" id="{878C2056-0DC4-4A72-B85A-87317AC1BF2D}"/>
              </a:ext>
            </a:extLst>
          </p:cNvPr>
          <p:cNvCxnSpPr>
            <a:cxnSpLocks/>
          </p:cNvCxnSpPr>
          <p:nvPr/>
        </p:nvCxnSpPr>
        <p:spPr>
          <a:xfrm flipV="1">
            <a:off x="1895756" y="3339757"/>
            <a:ext cx="0" cy="659210"/>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3C6EB02-A87A-4E09-A696-A150BCF77874}"/>
              </a:ext>
            </a:extLst>
          </p:cNvPr>
          <p:cNvSpPr txBox="1"/>
          <p:nvPr/>
        </p:nvSpPr>
        <p:spPr>
          <a:xfrm>
            <a:off x="1250802" y="2970425"/>
            <a:ext cx="1326004" cy="369332"/>
          </a:xfrm>
          <a:prstGeom prst="rect">
            <a:avLst/>
          </a:prstGeom>
          <a:noFill/>
        </p:spPr>
        <p:txBody>
          <a:bodyPr wrap="none" rtlCol="0">
            <a:spAutoFit/>
          </a:bodyPr>
          <a:lstStyle/>
          <a:p>
            <a:r>
              <a:rPr lang="en-US" dirty="0"/>
              <a:t>SPCS2022</a:t>
            </a:r>
          </a:p>
        </p:txBody>
      </p:sp>
    </p:spTree>
    <p:extLst>
      <p:ext uri="{BB962C8B-B14F-4D97-AF65-F5344CB8AC3E}">
        <p14:creationId xmlns:p14="http://schemas.microsoft.com/office/powerpoint/2010/main" val="152588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3ECAC-2777-4C10-8BA3-67D4E158A999}"/>
              </a:ext>
            </a:extLst>
          </p:cNvPr>
          <p:cNvSpPr>
            <a:spLocks noGrp="1"/>
          </p:cNvSpPr>
          <p:nvPr>
            <p:ph type="title"/>
          </p:nvPr>
        </p:nvSpPr>
        <p:spPr/>
        <p:txBody>
          <a:bodyPr/>
          <a:lstStyle/>
          <a:p>
            <a:r>
              <a:rPr lang="en-US" dirty="0"/>
              <a:t>NSRS Modernization</a:t>
            </a:r>
          </a:p>
        </p:txBody>
      </p:sp>
      <p:sp>
        <p:nvSpPr>
          <p:cNvPr id="3" name="Content Placeholder 2">
            <a:extLst>
              <a:ext uri="{FF2B5EF4-FFF2-40B4-BE49-F238E27FC236}">
                <a16:creationId xmlns:a16="http://schemas.microsoft.com/office/drawing/2014/main" id="{0364C88D-F8E1-4915-8768-B28AC526B3E5}"/>
              </a:ext>
            </a:extLst>
          </p:cNvPr>
          <p:cNvSpPr>
            <a:spLocks noGrp="1"/>
          </p:cNvSpPr>
          <p:nvPr>
            <p:ph idx="1"/>
          </p:nvPr>
        </p:nvSpPr>
        <p:spPr/>
        <p:txBody>
          <a:bodyPr/>
          <a:lstStyle/>
          <a:p>
            <a:r>
              <a:rPr lang="en-US" dirty="0"/>
              <a:t>Has been ongoing since 2007</a:t>
            </a:r>
          </a:p>
          <a:p>
            <a:r>
              <a:rPr lang="en-US" dirty="0"/>
              <a:t>This talk presumes some existing knowledge of NSRS Modernization.  For finer details look here:</a:t>
            </a:r>
          </a:p>
          <a:p>
            <a:pPr lvl="1"/>
            <a:r>
              <a:rPr lang="en-US" dirty="0"/>
              <a:t>NGS Presentation Library (</a:t>
            </a:r>
            <a:r>
              <a:rPr lang="en-US" dirty="0">
                <a:hlinkClick r:id="rId2"/>
              </a:rPr>
              <a:t>https://geodesy.noaa.gov/web/science_edu/presentations_library/</a:t>
            </a:r>
            <a:r>
              <a:rPr lang="en-US" dirty="0"/>
              <a:t>)</a:t>
            </a:r>
          </a:p>
          <a:p>
            <a:pPr lvl="1"/>
            <a:r>
              <a:rPr lang="en-US" dirty="0"/>
              <a:t>NGS New Datums Page (</a:t>
            </a:r>
            <a:r>
              <a:rPr lang="en-US" dirty="0">
                <a:hlinkClick r:id="rId3"/>
              </a:rPr>
              <a:t>https://geodesy.noaa.gov/datums/newdatums/index.shtml</a:t>
            </a:r>
            <a:r>
              <a:rPr lang="en-US" dirty="0"/>
              <a:t>)</a:t>
            </a:r>
          </a:p>
          <a:p>
            <a:pPr lvl="1"/>
            <a:r>
              <a:rPr lang="en-US" dirty="0"/>
              <a:t>The Blueprint Documents (</a:t>
            </a:r>
            <a:r>
              <a:rPr lang="en-US" dirty="0">
                <a:hlinkClick r:id="rId4"/>
              </a:rPr>
              <a:t>https://geodesy.noaa.gov/datums/newdatums/policy.shtml</a:t>
            </a:r>
            <a:r>
              <a:rPr lang="en-US" dirty="0"/>
              <a:t>)</a:t>
            </a:r>
          </a:p>
          <a:p>
            <a:pPr marL="457200" lvl="1" indent="0">
              <a:buNone/>
            </a:pPr>
            <a:endParaRPr lang="en-US" dirty="0"/>
          </a:p>
          <a:p>
            <a:pPr marL="457200" lvl="1" indent="0">
              <a:buNone/>
            </a:pPr>
            <a:endParaRPr lang="en-US" dirty="0"/>
          </a:p>
        </p:txBody>
      </p:sp>
      <p:sp>
        <p:nvSpPr>
          <p:cNvPr id="4" name="Date Placeholder 3">
            <a:extLst>
              <a:ext uri="{FF2B5EF4-FFF2-40B4-BE49-F238E27FC236}">
                <a16:creationId xmlns:a16="http://schemas.microsoft.com/office/drawing/2014/main" id="{FA4C9138-19CA-4F59-9F3D-77A23652FF0F}"/>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ED4D646E-A39F-4594-9B44-0948999DEE30}"/>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4F03EE19-2933-4466-ABC6-45E6E193B239}"/>
              </a:ext>
            </a:extLst>
          </p:cNvPr>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Tree>
    <p:extLst>
      <p:ext uri="{BB962C8B-B14F-4D97-AF65-F5344CB8AC3E}">
        <p14:creationId xmlns:p14="http://schemas.microsoft.com/office/powerpoint/2010/main" val="23463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Geopotential</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60</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3454400" y="4041796"/>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2341320" y="4997758"/>
            <a:ext cx="2082686" cy="369332"/>
          </a:xfrm>
          <a:prstGeom prst="rect">
            <a:avLst/>
          </a:prstGeom>
          <a:noFill/>
        </p:spPr>
        <p:txBody>
          <a:bodyPr wrap="none" rtlCol="0">
            <a:spAutoFit/>
          </a:bodyPr>
          <a:lstStyle/>
          <a:p>
            <a:r>
              <a:rPr lang="en-US" dirty="0"/>
              <a:t>GEOID2022 Alpha</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4929161" y="2617967"/>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4306484" y="1417638"/>
            <a:ext cx="1236236" cy="1200329"/>
          </a:xfrm>
          <a:prstGeom prst="rect">
            <a:avLst/>
          </a:prstGeom>
          <a:noFill/>
        </p:spPr>
        <p:txBody>
          <a:bodyPr wrap="none" rtlCol="0">
            <a:spAutoFit/>
          </a:bodyPr>
          <a:lstStyle/>
          <a:p>
            <a:r>
              <a:rPr lang="en-US" dirty="0"/>
              <a:t>GRAV-D</a:t>
            </a:r>
          </a:p>
          <a:p>
            <a:r>
              <a:rPr lang="en-US" dirty="0"/>
              <a:t>Complete</a:t>
            </a:r>
          </a:p>
          <a:p>
            <a:r>
              <a:rPr lang="en-US" dirty="0"/>
              <a:t>(including </a:t>
            </a:r>
          </a:p>
          <a:p>
            <a:r>
              <a:rPr lang="en-US" dirty="0"/>
              <a:t>re-flights)</a:t>
            </a:r>
          </a:p>
        </p:txBody>
      </p:sp>
      <p:cxnSp>
        <p:nvCxnSpPr>
          <p:cNvPr id="42" name="Straight Connector 41">
            <a:extLst>
              <a:ext uri="{FF2B5EF4-FFF2-40B4-BE49-F238E27FC236}">
                <a16:creationId xmlns:a16="http://schemas.microsoft.com/office/drawing/2014/main" id="{3EE52B52-B072-4CCF-B69D-FF6E8D479F3D}"/>
              </a:ext>
            </a:extLst>
          </p:cNvPr>
          <p:cNvCxnSpPr>
            <a:cxnSpLocks/>
          </p:cNvCxnSpPr>
          <p:nvPr/>
        </p:nvCxnSpPr>
        <p:spPr>
          <a:xfrm flipV="1">
            <a:off x="950450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B4AA0D95-13D0-40AC-9088-1EFA70D2AE48}"/>
              </a:ext>
            </a:extLst>
          </p:cNvPr>
          <p:cNvSpPr txBox="1"/>
          <p:nvPr/>
        </p:nvSpPr>
        <p:spPr>
          <a:xfrm>
            <a:off x="8700434" y="2153881"/>
            <a:ext cx="1608133" cy="369332"/>
          </a:xfrm>
          <a:prstGeom prst="rect">
            <a:avLst/>
          </a:prstGeom>
          <a:noFill/>
        </p:spPr>
        <p:txBody>
          <a:bodyPr wrap="none" rtlCol="0">
            <a:spAutoFit/>
          </a:bodyPr>
          <a:lstStyle/>
          <a:p>
            <a:r>
              <a:rPr lang="en-US" dirty="0"/>
              <a:t>DEFLEC2022</a:t>
            </a:r>
          </a:p>
        </p:txBody>
      </p:sp>
      <p:cxnSp>
        <p:nvCxnSpPr>
          <p:cNvPr id="44" name="Straight Connector 43">
            <a:extLst>
              <a:ext uri="{FF2B5EF4-FFF2-40B4-BE49-F238E27FC236}">
                <a16:creationId xmlns:a16="http://schemas.microsoft.com/office/drawing/2014/main" id="{CAC11048-0DD0-4AEC-9BA5-8776699821CA}"/>
              </a:ext>
            </a:extLst>
          </p:cNvPr>
          <p:cNvCxnSpPr>
            <a:cxnSpLocks/>
          </p:cNvCxnSpPr>
          <p:nvPr/>
        </p:nvCxnSpPr>
        <p:spPr>
          <a:xfrm flipV="1">
            <a:off x="9243753" y="4043560"/>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777472E3-4D76-4C06-9C3D-8F89B75C29D6}"/>
              </a:ext>
            </a:extLst>
          </p:cNvPr>
          <p:cNvSpPr txBox="1"/>
          <p:nvPr/>
        </p:nvSpPr>
        <p:spPr>
          <a:xfrm>
            <a:off x="8523043" y="5000291"/>
            <a:ext cx="1441420" cy="369332"/>
          </a:xfrm>
          <a:prstGeom prst="rect">
            <a:avLst/>
          </a:prstGeom>
          <a:noFill/>
        </p:spPr>
        <p:txBody>
          <a:bodyPr wrap="none" rtlCol="0">
            <a:spAutoFit/>
          </a:bodyPr>
          <a:lstStyle/>
          <a:p>
            <a:r>
              <a:rPr lang="en-US" dirty="0"/>
              <a:t>GEOID2022</a:t>
            </a:r>
          </a:p>
        </p:txBody>
      </p:sp>
      <p:cxnSp>
        <p:nvCxnSpPr>
          <p:cNvPr id="46" name="Straight Connector 45">
            <a:extLst>
              <a:ext uri="{FF2B5EF4-FFF2-40B4-BE49-F238E27FC236}">
                <a16:creationId xmlns:a16="http://schemas.microsoft.com/office/drawing/2014/main" id="{12A30FC5-CBF4-43DB-AFCF-C78A3C07D67A}"/>
              </a:ext>
            </a:extLst>
          </p:cNvPr>
          <p:cNvCxnSpPr>
            <a:cxnSpLocks/>
          </p:cNvCxnSpPr>
          <p:nvPr/>
        </p:nvCxnSpPr>
        <p:spPr>
          <a:xfrm flipV="1">
            <a:off x="6675646"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6F71945E-5A05-4DEA-B18D-0DC02504D572}"/>
              </a:ext>
            </a:extLst>
          </p:cNvPr>
          <p:cNvSpPr txBox="1"/>
          <p:nvPr/>
        </p:nvSpPr>
        <p:spPr>
          <a:xfrm>
            <a:off x="6096000" y="2120909"/>
            <a:ext cx="1069524" cy="369332"/>
          </a:xfrm>
          <a:prstGeom prst="rect">
            <a:avLst/>
          </a:prstGeom>
          <a:noFill/>
        </p:spPr>
        <p:txBody>
          <a:bodyPr wrap="none" rtlCol="0">
            <a:spAutoFit/>
          </a:bodyPr>
          <a:lstStyle/>
          <a:p>
            <a:r>
              <a:rPr lang="en-US" dirty="0"/>
              <a:t>GM2022</a:t>
            </a:r>
          </a:p>
        </p:txBody>
      </p:sp>
      <p:sp>
        <p:nvSpPr>
          <p:cNvPr id="49" name="TextBox 48">
            <a:extLst>
              <a:ext uri="{FF2B5EF4-FFF2-40B4-BE49-F238E27FC236}">
                <a16:creationId xmlns:a16="http://schemas.microsoft.com/office/drawing/2014/main" id="{D02F8C1A-6163-45E8-9D1C-DB562DEEC0EE}"/>
              </a:ext>
            </a:extLst>
          </p:cNvPr>
          <p:cNvSpPr txBox="1"/>
          <p:nvPr/>
        </p:nvSpPr>
        <p:spPr>
          <a:xfrm>
            <a:off x="1878895" y="2185595"/>
            <a:ext cx="2249398" cy="369332"/>
          </a:xfrm>
          <a:prstGeom prst="rect">
            <a:avLst/>
          </a:prstGeom>
          <a:noFill/>
        </p:spPr>
        <p:txBody>
          <a:bodyPr wrap="none" rtlCol="0">
            <a:spAutoFit/>
          </a:bodyPr>
          <a:lstStyle/>
          <a:p>
            <a:r>
              <a:rPr lang="en-US" dirty="0"/>
              <a:t>DEFLEC2022 Alpha</a:t>
            </a:r>
          </a:p>
        </p:txBody>
      </p:sp>
      <p:cxnSp>
        <p:nvCxnSpPr>
          <p:cNvPr id="50" name="Straight Connector 49">
            <a:extLst>
              <a:ext uri="{FF2B5EF4-FFF2-40B4-BE49-F238E27FC236}">
                <a16:creationId xmlns:a16="http://schemas.microsoft.com/office/drawing/2014/main" id="{AB9A400D-3271-4F67-AED6-600233FAD679}"/>
              </a:ext>
            </a:extLst>
          </p:cNvPr>
          <p:cNvCxnSpPr>
            <a:cxnSpLocks/>
          </p:cNvCxnSpPr>
          <p:nvPr/>
        </p:nvCxnSpPr>
        <p:spPr>
          <a:xfrm flipV="1">
            <a:off x="364427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9857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OPUS</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61</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06F0FF-27C9-43AA-8CC3-778E4B207A75}"/>
              </a:ext>
            </a:extLst>
          </p:cNvPr>
          <p:cNvCxnSpPr>
            <a:cxnSpLocks/>
          </p:cNvCxnSpPr>
          <p:nvPr/>
        </p:nvCxnSpPr>
        <p:spPr>
          <a:xfrm flipV="1">
            <a:off x="856211" y="260188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01F782A-A53D-4AD5-9D90-F46D45586C31}"/>
              </a:ext>
            </a:extLst>
          </p:cNvPr>
          <p:cNvSpPr txBox="1"/>
          <p:nvPr/>
        </p:nvSpPr>
        <p:spPr>
          <a:xfrm>
            <a:off x="194966" y="1899948"/>
            <a:ext cx="1526893" cy="646331"/>
          </a:xfrm>
          <a:prstGeom prst="rect">
            <a:avLst/>
          </a:prstGeom>
          <a:noFill/>
        </p:spPr>
        <p:txBody>
          <a:bodyPr wrap="none" rtlCol="0">
            <a:spAutoFit/>
          </a:bodyPr>
          <a:lstStyle/>
          <a:p>
            <a:r>
              <a:rPr lang="en-US" dirty="0"/>
              <a:t>OPUS-S</a:t>
            </a:r>
          </a:p>
          <a:p>
            <a:r>
              <a:rPr lang="en-US" dirty="0"/>
              <a:t>w/ M-PAGES</a:t>
            </a:r>
          </a:p>
        </p:txBody>
      </p: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17" name="Straight Connector 16">
            <a:extLst>
              <a:ext uri="{FF2B5EF4-FFF2-40B4-BE49-F238E27FC236}">
                <a16:creationId xmlns:a16="http://schemas.microsoft.com/office/drawing/2014/main" id="{A5F85BDF-84B2-40F9-A929-600AB1E0E569}"/>
              </a:ext>
            </a:extLst>
          </p:cNvPr>
          <p:cNvCxnSpPr>
            <a:cxnSpLocks/>
          </p:cNvCxnSpPr>
          <p:nvPr/>
        </p:nvCxnSpPr>
        <p:spPr>
          <a:xfrm flipV="1">
            <a:off x="2450402"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EFF6994-8210-442D-92F1-61C09D5FA01A}"/>
              </a:ext>
            </a:extLst>
          </p:cNvPr>
          <p:cNvSpPr txBox="1"/>
          <p:nvPr/>
        </p:nvSpPr>
        <p:spPr>
          <a:xfrm>
            <a:off x="1686955" y="5005527"/>
            <a:ext cx="1877437" cy="923330"/>
          </a:xfrm>
          <a:prstGeom prst="rect">
            <a:avLst/>
          </a:prstGeom>
          <a:noFill/>
        </p:spPr>
        <p:txBody>
          <a:bodyPr wrap="none" rtlCol="0">
            <a:spAutoFit/>
          </a:bodyPr>
          <a:lstStyle/>
          <a:p>
            <a:r>
              <a:rPr lang="en-US" dirty="0"/>
              <a:t>OPUS-S</a:t>
            </a:r>
          </a:p>
          <a:p>
            <a:r>
              <a:rPr lang="en-US" dirty="0"/>
              <a:t>w/ Simultaneous</a:t>
            </a:r>
          </a:p>
          <a:p>
            <a:r>
              <a:rPr lang="en-US" dirty="0"/>
              <a:t>Processing</a:t>
            </a:r>
          </a:p>
        </p:txBody>
      </p:sp>
      <p:cxnSp>
        <p:nvCxnSpPr>
          <p:cNvPr id="22" name="Straight Connector 21">
            <a:extLst>
              <a:ext uri="{FF2B5EF4-FFF2-40B4-BE49-F238E27FC236}">
                <a16:creationId xmlns:a16="http://schemas.microsoft.com/office/drawing/2014/main" id="{592148D5-83FF-499A-8B80-EA0966E8FC1E}"/>
              </a:ext>
            </a:extLst>
          </p:cNvPr>
          <p:cNvCxnSpPr>
            <a:cxnSpLocks/>
          </p:cNvCxnSpPr>
          <p:nvPr/>
        </p:nvCxnSpPr>
        <p:spPr>
          <a:xfrm flipV="1">
            <a:off x="5076305"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0E3A1C14-EA32-4CA1-85CB-6AEFF020CE1E}"/>
              </a:ext>
            </a:extLst>
          </p:cNvPr>
          <p:cNvSpPr txBox="1"/>
          <p:nvPr/>
        </p:nvSpPr>
        <p:spPr>
          <a:xfrm>
            <a:off x="4155861" y="5038159"/>
            <a:ext cx="1749197" cy="923330"/>
          </a:xfrm>
          <a:prstGeom prst="rect">
            <a:avLst/>
          </a:prstGeom>
          <a:noFill/>
        </p:spPr>
        <p:txBody>
          <a:bodyPr wrap="none" rtlCol="0">
            <a:spAutoFit/>
          </a:bodyPr>
          <a:lstStyle/>
          <a:p>
            <a:r>
              <a:rPr lang="en-US" dirty="0"/>
              <a:t>OPUS-S</a:t>
            </a:r>
          </a:p>
          <a:p>
            <a:r>
              <a:rPr lang="en-US" dirty="0"/>
              <a:t>w/ replacement</a:t>
            </a:r>
          </a:p>
          <a:p>
            <a:r>
              <a:rPr lang="en-US" dirty="0"/>
              <a:t>for HTDP</a:t>
            </a:r>
          </a:p>
        </p:txBody>
      </p:sp>
      <p:cxnSp>
        <p:nvCxnSpPr>
          <p:cNvPr id="24" name="Straight Connector 23">
            <a:extLst>
              <a:ext uri="{FF2B5EF4-FFF2-40B4-BE49-F238E27FC236}">
                <a16:creationId xmlns:a16="http://schemas.microsoft.com/office/drawing/2014/main" id="{43DB5201-75A1-46AB-B4BD-D97B4B124D95}"/>
              </a:ext>
            </a:extLst>
          </p:cNvPr>
          <p:cNvCxnSpPr>
            <a:cxnSpLocks/>
          </p:cNvCxnSpPr>
          <p:nvPr/>
        </p:nvCxnSpPr>
        <p:spPr>
          <a:xfrm flipV="1">
            <a:off x="4225637" y="2609654"/>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CA158410-375A-49B4-995C-D79C5CABC6AB}"/>
              </a:ext>
            </a:extLst>
          </p:cNvPr>
          <p:cNvSpPr txBox="1"/>
          <p:nvPr/>
        </p:nvSpPr>
        <p:spPr>
          <a:xfrm>
            <a:off x="3564392" y="1907718"/>
            <a:ext cx="1505540" cy="646331"/>
          </a:xfrm>
          <a:prstGeom prst="rect">
            <a:avLst/>
          </a:prstGeom>
          <a:noFill/>
        </p:spPr>
        <p:txBody>
          <a:bodyPr wrap="none" rtlCol="0">
            <a:spAutoFit/>
          </a:bodyPr>
          <a:lstStyle/>
          <a:p>
            <a:r>
              <a:rPr lang="en-US" dirty="0"/>
              <a:t>OPUS-S</a:t>
            </a:r>
          </a:p>
          <a:p>
            <a:r>
              <a:rPr lang="en-US" dirty="0"/>
              <a:t>w/ ITRF2020</a:t>
            </a:r>
          </a:p>
        </p:txBody>
      </p:sp>
      <p:cxnSp>
        <p:nvCxnSpPr>
          <p:cNvPr id="26" name="Straight Connector 25">
            <a:extLst>
              <a:ext uri="{FF2B5EF4-FFF2-40B4-BE49-F238E27FC236}">
                <a16:creationId xmlns:a16="http://schemas.microsoft.com/office/drawing/2014/main" id="{ED849C36-ED98-4A0A-AD6E-200A0120FD87}"/>
              </a:ext>
            </a:extLst>
          </p:cNvPr>
          <p:cNvCxnSpPr>
            <a:cxnSpLocks/>
          </p:cNvCxnSpPr>
          <p:nvPr/>
        </p:nvCxnSpPr>
        <p:spPr>
          <a:xfrm flipV="1">
            <a:off x="5831613" y="2564365"/>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9C010339-18CE-4BD8-A2AA-95FA08CB29CC}"/>
              </a:ext>
            </a:extLst>
          </p:cNvPr>
          <p:cNvSpPr txBox="1"/>
          <p:nvPr/>
        </p:nvSpPr>
        <p:spPr>
          <a:xfrm>
            <a:off x="9725945" y="1235094"/>
            <a:ext cx="1749197" cy="646331"/>
          </a:xfrm>
          <a:prstGeom prst="rect">
            <a:avLst/>
          </a:prstGeom>
          <a:noFill/>
        </p:spPr>
        <p:txBody>
          <a:bodyPr wrap="none" rtlCol="0">
            <a:spAutoFit/>
          </a:bodyPr>
          <a:lstStyle/>
          <a:p>
            <a:r>
              <a:rPr lang="en-US" dirty="0"/>
              <a:t>OPUS-Projects</a:t>
            </a:r>
          </a:p>
          <a:p>
            <a:r>
              <a:rPr lang="en-US" dirty="0"/>
              <a:t>w/ M-PAGES</a:t>
            </a:r>
          </a:p>
        </p:txBody>
      </p:sp>
      <p:cxnSp>
        <p:nvCxnSpPr>
          <p:cNvPr id="28" name="Straight Connector 27">
            <a:extLst>
              <a:ext uri="{FF2B5EF4-FFF2-40B4-BE49-F238E27FC236}">
                <a16:creationId xmlns:a16="http://schemas.microsoft.com/office/drawing/2014/main" id="{AAEA4E89-B41D-4F4E-87BA-17B25B98FD79}"/>
              </a:ext>
            </a:extLst>
          </p:cNvPr>
          <p:cNvCxnSpPr>
            <a:cxnSpLocks/>
          </p:cNvCxnSpPr>
          <p:nvPr/>
        </p:nvCxnSpPr>
        <p:spPr>
          <a:xfrm flipV="1">
            <a:off x="6635249" y="4087084"/>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8464E0E-4A0B-45D5-80AE-77263A87734E}"/>
              </a:ext>
            </a:extLst>
          </p:cNvPr>
          <p:cNvSpPr txBox="1"/>
          <p:nvPr/>
        </p:nvSpPr>
        <p:spPr>
          <a:xfrm>
            <a:off x="6096000" y="5063691"/>
            <a:ext cx="1749197" cy="923330"/>
          </a:xfrm>
          <a:prstGeom prst="rect">
            <a:avLst/>
          </a:prstGeom>
          <a:noFill/>
        </p:spPr>
        <p:txBody>
          <a:bodyPr wrap="none" rtlCol="0">
            <a:spAutoFit/>
          </a:bodyPr>
          <a:lstStyle/>
          <a:p>
            <a:r>
              <a:rPr lang="en-US" dirty="0"/>
              <a:t>OPUS-Projects</a:t>
            </a:r>
          </a:p>
          <a:p>
            <a:r>
              <a:rPr lang="en-US" dirty="0"/>
              <a:t>w/ replacement</a:t>
            </a:r>
          </a:p>
          <a:p>
            <a:r>
              <a:rPr lang="en-US" dirty="0"/>
              <a:t>for HTDP</a:t>
            </a:r>
          </a:p>
        </p:txBody>
      </p:sp>
      <p:cxnSp>
        <p:nvCxnSpPr>
          <p:cNvPr id="30" name="Straight Connector 29">
            <a:extLst>
              <a:ext uri="{FF2B5EF4-FFF2-40B4-BE49-F238E27FC236}">
                <a16:creationId xmlns:a16="http://schemas.microsoft.com/office/drawing/2014/main" id="{BFF0F36D-C026-437E-80FF-2EE297AF8E31}"/>
              </a:ext>
            </a:extLst>
          </p:cNvPr>
          <p:cNvCxnSpPr>
            <a:cxnSpLocks/>
          </p:cNvCxnSpPr>
          <p:nvPr/>
        </p:nvCxnSpPr>
        <p:spPr>
          <a:xfrm flipV="1">
            <a:off x="7523300"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CE671CB-A70F-494F-933D-73166D057C6D}"/>
              </a:ext>
            </a:extLst>
          </p:cNvPr>
          <p:cNvSpPr txBox="1"/>
          <p:nvPr/>
        </p:nvSpPr>
        <p:spPr>
          <a:xfrm>
            <a:off x="6862055" y="1864106"/>
            <a:ext cx="1749197" cy="646331"/>
          </a:xfrm>
          <a:prstGeom prst="rect">
            <a:avLst/>
          </a:prstGeom>
          <a:noFill/>
        </p:spPr>
        <p:txBody>
          <a:bodyPr wrap="none" rtlCol="0">
            <a:spAutoFit/>
          </a:bodyPr>
          <a:lstStyle/>
          <a:p>
            <a:r>
              <a:rPr lang="en-US" dirty="0"/>
              <a:t>OPUS-Projects</a:t>
            </a:r>
          </a:p>
          <a:p>
            <a:r>
              <a:rPr lang="en-US" dirty="0"/>
              <a:t>w/ ITRF2020</a:t>
            </a:r>
          </a:p>
        </p:txBody>
      </p:sp>
      <p:cxnSp>
        <p:nvCxnSpPr>
          <p:cNvPr id="32" name="Straight Connector 31">
            <a:extLst>
              <a:ext uri="{FF2B5EF4-FFF2-40B4-BE49-F238E27FC236}">
                <a16:creationId xmlns:a16="http://schemas.microsoft.com/office/drawing/2014/main" id="{753AE2B8-F8A8-4CE3-967F-F5BFFA794DB5}"/>
              </a:ext>
            </a:extLst>
          </p:cNvPr>
          <p:cNvCxnSpPr>
            <a:cxnSpLocks/>
          </p:cNvCxnSpPr>
          <p:nvPr/>
        </p:nvCxnSpPr>
        <p:spPr>
          <a:xfrm flipV="1">
            <a:off x="9180571" y="2565630"/>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951B55B2-3F62-458E-A5DA-766985FA749A}"/>
              </a:ext>
            </a:extLst>
          </p:cNvPr>
          <p:cNvSpPr txBox="1"/>
          <p:nvPr/>
        </p:nvSpPr>
        <p:spPr>
          <a:xfrm>
            <a:off x="8519326" y="1863694"/>
            <a:ext cx="1454244" cy="646331"/>
          </a:xfrm>
          <a:prstGeom prst="rect">
            <a:avLst/>
          </a:prstGeom>
          <a:noFill/>
        </p:spPr>
        <p:txBody>
          <a:bodyPr wrap="none" rtlCol="0">
            <a:spAutoFit/>
          </a:bodyPr>
          <a:lstStyle/>
          <a:p>
            <a:r>
              <a:rPr lang="en-US" dirty="0"/>
              <a:t>OPUS-S</a:t>
            </a:r>
          </a:p>
          <a:p>
            <a:r>
              <a:rPr lang="en-US" dirty="0"/>
              <a:t>w/ EPP2022</a:t>
            </a:r>
          </a:p>
        </p:txBody>
      </p:sp>
      <p:cxnSp>
        <p:nvCxnSpPr>
          <p:cNvPr id="34" name="Straight Connector 33">
            <a:extLst>
              <a:ext uri="{FF2B5EF4-FFF2-40B4-BE49-F238E27FC236}">
                <a16:creationId xmlns:a16="http://schemas.microsoft.com/office/drawing/2014/main" id="{10CBC8B3-49C0-4B06-AE3A-7256FF9C1F2E}"/>
              </a:ext>
            </a:extLst>
          </p:cNvPr>
          <p:cNvCxnSpPr>
            <a:cxnSpLocks/>
          </p:cNvCxnSpPr>
          <p:nvPr/>
        </p:nvCxnSpPr>
        <p:spPr>
          <a:xfrm flipV="1">
            <a:off x="9567385" y="4043373"/>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236CA970-743E-4C40-933C-945F43AE26FF}"/>
              </a:ext>
            </a:extLst>
          </p:cNvPr>
          <p:cNvSpPr txBox="1"/>
          <p:nvPr/>
        </p:nvSpPr>
        <p:spPr>
          <a:xfrm>
            <a:off x="8803938" y="4999335"/>
            <a:ext cx="1749197" cy="923330"/>
          </a:xfrm>
          <a:prstGeom prst="rect">
            <a:avLst/>
          </a:prstGeom>
          <a:noFill/>
        </p:spPr>
        <p:txBody>
          <a:bodyPr wrap="none" rtlCol="0">
            <a:spAutoFit/>
          </a:bodyPr>
          <a:lstStyle/>
          <a:p>
            <a:r>
              <a:rPr lang="en-US" dirty="0"/>
              <a:t>OPUS-Projects</a:t>
            </a:r>
          </a:p>
          <a:p>
            <a:r>
              <a:rPr lang="en-US" dirty="0"/>
              <a:t>w/ IFDM2022 </a:t>
            </a:r>
          </a:p>
          <a:p>
            <a:r>
              <a:rPr lang="en-US" dirty="0"/>
              <a:t>(not HTDP)</a:t>
            </a:r>
          </a:p>
        </p:txBody>
      </p:sp>
      <p:cxnSp>
        <p:nvCxnSpPr>
          <p:cNvPr id="38" name="Straight Connector 37">
            <a:extLst>
              <a:ext uri="{FF2B5EF4-FFF2-40B4-BE49-F238E27FC236}">
                <a16:creationId xmlns:a16="http://schemas.microsoft.com/office/drawing/2014/main" id="{4CE79777-2428-4E65-810E-6CEF19110D78}"/>
              </a:ext>
            </a:extLst>
          </p:cNvPr>
          <p:cNvCxnSpPr>
            <a:cxnSpLocks/>
          </p:cNvCxnSpPr>
          <p:nvPr/>
        </p:nvCxnSpPr>
        <p:spPr>
          <a:xfrm flipV="1">
            <a:off x="10536076" y="1862429"/>
            <a:ext cx="0" cy="2123763"/>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9FD4CB82-7A17-4B21-82F6-13A828E1DE5C}"/>
              </a:ext>
            </a:extLst>
          </p:cNvPr>
          <p:cNvSpPr txBox="1"/>
          <p:nvPr/>
        </p:nvSpPr>
        <p:spPr>
          <a:xfrm>
            <a:off x="5189547" y="1392996"/>
            <a:ext cx="1903085" cy="1477328"/>
          </a:xfrm>
          <a:prstGeom prst="rect">
            <a:avLst/>
          </a:prstGeom>
          <a:noFill/>
        </p:spPr>
        <p:txBody>
          <a:bodyPr wrap="none" rtlCol="0">
            <a:spAutoFit/>
          </a:bodyPr>
          <a:lstStyle/>
          <a:p>
            <a:r>
              <a:rPr lang="en-US" dirty="0"/>
              <a:t>OPUS-Projects</a:t>
            </a:r>
          </a:p>
          <a:p>
            <a:r>
              <a:rPr lang="en-US" dirty="0"/>
              <a:t>w/ LASER and</a:t>
            </a:r>
          </a:p>
          <a:p>
            <a:r>
              <a:rPr lang="en-US" dirty="0"/>
              <a:t>new adjustment </a:t>
            </a:r>
          </a:p>
          <a:p>
            <a:r>
              <a:rPr lang="en-US" dirty="0"/>
              <a:t>procedures</a:t>
            </a:r>
          </a:p>
          <a:p>
            <a:endParaRPr lang="en-US" dirty="0"/>
          </a:p>
        </p:txBody>
      </p:sp>
      <p:cxnSp>
        <p:nvCxnSpPr>
          <p:cNvPr id="36" name="Straight Connector 35">
            <a:extLst>
              <a:ext uri="{FF2B5EF4-FFF2-40B4-BE49-F238E27FC236}">
                <a16:creationId xmlns:a16="http://schemas.microsoft.com/office/drawing/2014/main" id="{878C2056-0DC4-4A72-B85A-87317AC1BF2D}"/>
              </a:ext>
            </a:extLst>
          </p:cNvPr>
          <p:cNvCxnSpPr>
            <a:cxnSpLocks/>
          </p:cNvCxnSpPr>
          <p:nvPr/>
        </p:nvCxnSpPr>
        <p:spPr>
          <a:xfrm flipV="1">
            <a:off x="1895756" y="3599411"/>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3C6EB02-A87A-4E09-A696-A150BCF77874}"/>
              </a:ext>
            </a:extLst>
          </p:cNvPr>
          <p:cNvSpPr txBox="1"/>
          <p:nvPr/>
        </p:nvSpPr>
        <p:spPr>
          <a:xfrm>
            <a:off x="1451904" y="2970425"/>
            <a:ext cx="1351652" cy="646331"/>
          </a:xfrm>
          <a:prstGeom prst="rect">
            <a:avLst/>
          </a:prstGeom>
          <a:noFill/>
        </p:spPr>
        <p:txBody>
          <a:bodyPr wrap="none" rtlCol="0">
            <a:spAutoFit/>
          </a:bodyPr>
          <a:lstStyle/>
          <a:p>
            <a:r>
              <a:rPr lang="en-US" dirty="0"/>
              <a:t>Initial GDX </a:t>
            </a:r>
          </a:p>
          <a:p>
            <a:r>
              <a:rPr lang="en-US" dirty="0"/>
              <a:t>release</a:t>
            </a:r>
          </a:p>
        </p:txBody>
      </p:sp>
      <p:cxnSp>
        <p:nvCxnSpPr>
          <p:cNvPr id="40" name="Straight Connector 39">
            <a:extLst>
              <a:ext uri="{FF2B5EF4-FFF2-40B4-BE49-F238E27FC236}">
                <a16:creationId xmlns:a16="http://schemas.microsoft.com/office/drawing/2014/main" id="{7EC7065A-BCAA-4E69-B996-1DA17FCA1AC8}"/>
              </a:ext>
            </a:extLst>
          </p:cNvPr>
          <p:cNvCxnSpPr>
            <a:cxnSpLocks/>
          </p:cNvCxnSpPr>
          <p:nvPr/>
        </p:nvCxnSpPr>
        <p:spPr>
          <a:xfrm flipV="1">
            <a:off x="3771138" y="4014505"/>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7FF4D8A-001A-4EDF-9EBF-3853DDDF9503}"/>
              </a:ext>
            </a:extLst>
          </p:cNvPr>
          <p:cNvSpPr txBox="1"/>
          <p:nvPr/>
        </p:nvSpPr>
        <p:spPr>
          <a:xfrm>
            <a:off x="3217501" y="4396715"/>
            <a:ext cx="1249060" cy="646331"/>
          </a:xfrm>
          <a:prstGeom prst="rect">
            <a:avLst/>
          </a:prstGeom>
          <a:noFill/>
        </p:spPr>
        <p:txBody>
          <a:bodyPr wrap="none" rtlCol="0">
            <a:spAutoFit/>
          </a:bodyPr>
          <a:lstStyle/>
          <a:p>
            <a:r>
              <a:rPr lang="en-US" dirty="0"/>
              <a:t>LASER </a:t>
            </a:r>
          </a:p>
          <a:p>
            <a:r>
              <a:rPr lang="en-US" dirty="0"/>
              <a:t>completed</a:t>
            </a:r>
          </a:p>
        </p:txBody>
      </p:sp>
    </p:spTree>
    <p:extLst>
      <p:ext uri="{BB962C8B-B14F-4D97-AF65-F5344CB8AC3E}">
        <p14:creationId xmlns:p14="http://schemas.microsoft.com/office/powerpoint/2010/main" val="625120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0B4-B982-42BD-BCAA-C6C3A72E3981}"/>
              </a:ext>
            </a:extLst>
          </p:cNvPr>
          <p:cNvSpPr>
            <a:spLocks noGrp="1"/>
          </p:cNvSpPr>
          <p:nvPr>
            <p:ph type="title"/>
          </p:nvPr>
        </p:nvSpPr>
        <p:spPr/>
        <p:txBody>
          <a:bodyPr/>
          <a:lstStyle/>
          <a:p>
            <a:r>
              <a:rPr lang="en-US" dirty="0"/>
              <a:t>The path to full roll-out: Passive control</a:t>
            </a:r>
          </a:p>
        </p:txBody>
      </p:sp>
      <p:sp>
        <p:nvSpPr>
          <p:cNvPr id="4" name="Date Placeholder 3">
            <a:extLst>
              <a:ext uri="{FF2B5EF4-FFF2-40B4-BE49-F238E27FC236}">
                <a16:creationId xmlns:a16="http://schemas.microsoft.com/office/drawing/2014/main" id="{B1466AA1-BC09-4200-8446-47FA38BFA8C1}"/>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2BD61F0B-D9EC-4379-BC34-2E9DD32D27BD}"/>
              </a:ext>
            </a:extLst>
          </p:cNvPr>
          <p:cNvSpPr>
            <a:spLocks noGrp="1"/>
          </p:cNvSpPr>
          <p:nvPr>
            <p:ph type="ftr" sz="quarter" idx="11"/>
          </p:nvPr>
        </p:nvSpPr>
        <p:spPr/>
        <p:txBody>
          <a:bodyPr/>
          <a:lstStyle/>
          <a:p>
            <a:pPr>
              <a:defRPr/>
            </a:pPr>
            <a:r>
              <a:rPr lang="en-US"/>
              <a:t>NGS Webinar Series</a:t>
            </a:r>
          </a:p>
        </p:txBody>
      </p:sp>
      <p:sp>
        <p:nvSpPr>
          <p:cNvPr id="6" name="Slide Number Placeholder 5">
            <a:extLst>
              <a:ext uri="{FF2B5EF4-FFF2-40B4-BE49-F238E27FC236}">
                <a16:creationId xmlns:a16="http://schemas.microsoft.com/office/drawing/2014/main" id="{BB4D4745-7E47-49C4-A23F-B83453112168}"/>
              </a:ext>
            </a:extLst>
          </p:cNvPr>
          <p:cNvSpPr>
            <a:spLocks noGrp="1"/>
          </p:cNvSpPr>
          <p:nvPr>
            <p:ph type="sldNum" sz="quarter" idx="12"/>
          </p:nvPr>
        </p:nvSpPr>
        <p:spPr/>
        <p:txBody>
          <a:bodyPr/>
          <a:lstStyle/>
          <a:p>
            <a:pPr>
              <a:defRPr/>
            </a:pPr>
            <a:fld id="{EB6791C4-DF4E-4C17-A41C-B2BEB15390BD}" type="slidenum">
              <a:rPr lang="en-US" smtClean="0"/>
              <a:pPr>
                <a:defRPr/>
              </a:pPr>
              <a:t>62</a:t>
            </a:fld>
            <a:endParaRPr lang="en-US"/>
          </a:p>
        </p:txBody>
      </p:sp>
      <p:cxnSp>
        <p:nvCxnSpPr>
          <p:cNvPr id="8" name="Straight Arrow Connector 7">
            <a:extLst>
              <a:ext uri="{FF2B5EF4-FFF2-40B4-BE49-F238E27FC236}">
                <a16:creationId xmlns:a16="http://schemas.microsoft.com/office/drawing/2014/main" id="{1914F180-FA0C-4996-993E-46340E28C9EC}"/>
              </a:ext>
            </a:extLst>
          </p:cNvPr>
          <p:cNvCxnSpPr>
            <a:cxnSpLocks/>
          </p:cNvCxnSpPr>
          <p:nvPr/>
        </p:nvCxnSpPr>
        <p:spPr>
          <a:xfrm>
            <a:off x="559724" y="4006735"/>
            <a:ext cx="11022676" cy="0"/>
          </a:xfrm>
          <a:prstGeom prst="straightConnector1">
            <a:avLst/>
          </a:prstGeom>
          <a:ln w="1016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2BE602C-12A0-425E-832B-97CD22F9BB17}"/>
              </a:ext>
            </a:extLst>
          </p:cNvPr>
          <p:cNvSpPr txBox="1"/>
          <p:nvPr/>
        </p:nvSpPr>
        <p:spPr>
          <a:xfrm>
            <a:off x="260786" y="4489046"/>
            <a:ext cx="697627" cy="369332"/>
          </a:xfrm>
          <a:prstGeom prst="rect">
            <a:avLst/>
          </a:prstGeom>
          <a:noFill/>
        </p:spPr>
        <p:txBody>
          <a:bodyPr wrap="none" rtlCol="0">
            <a:spAutoFit/>
          </a:bodyPr>
          <a:lstStyle/>
          <a:p>
            <a:r>
              <a:rPr lang="en-US" b="1" dirty="0">
                <a:solidFill>
                  <a:srgbClr val="00B050"/>
                </a:solidFill>
              </a:rPr>
              <a:t>2023</a:t>
            </a:r>
          </a:p>
        </p:txBody>
      </p:sp>
      <p:sp>
        <p:nvSpPr>
          <p:cNvPr id="15" name="TextBox 14">
            <a:extLst>
              <a:ext uri="{FF2B5EF4-FFF2-40B4-BE49-F238E27FC236}">
                <a16:creationId xmlns:a16="http://schemas.microsoft.com/office/drawing/2014/main" id="{DAA75243-19DA-4D67-BB99-3BD7643C4915}"/>
              </a:ext>
            </a:extLst>
          </p:cNvPr>
          <p:cNvSpPr txBox="1"/>
          <p:nvPr/>
        </p:nvSpPr>
        <p:spPr>
          <a:xfrm>
            <a:off x="5616953" y="4489046"/>
            <a:ext cx="697627" cy="369332"/>
          </a:xfrm>
          <a:prstGeom prst="rect">
            <a:avLst/>
          </a:prstGeom>
          <a:noFill/>
        </p:spPr>
        <p:txBody>
          <a:bodyPr wrap="none" rtlCol="0">
            <a:spAutoFit/>
          </a:bodyPr>
          <a:lstStyle/>
          <a:p>
            <a:r>
              <a:rPr lang="en-US" b="1" dirty="0">
                <a:solidFill>
                  <a:srgbClr val="00B050"/>
                </a:solidFill>
              </a:rPr>
              <a:t>2024</a:t>
            </a:r>
          </a:p>
        </p:txBody>
      </p:sp>
      <p:sp>
        <p:nvSpPr>
          <p:cNvPr id="16" name="TextBox 15">
            <a:extLst>
              <a:ext uri="{FF2B5EF4-FFF2-40B4-BE49-F238E27FC236}">
                <a16:creationId xmlns:a16="http://schemas.microsoft.com/office/drawing/2014/main" id="{8770E5E7-47FF-450F-9EAA-4339BBC09B3D}"/>
              </a:ext>
            </a:extLst>
          </p:cNvPr>
          <p:cNvSpPr txBox="1"/>
          <p:nvPr/>
        </p:nvSpPr>
        <p:spPr>
          <a:xfrm>
            <a:off x="11126329" y="4489046"/>
            <a:ext cx="697627" cy="369332"/>
          </a:xfrm>
          <a:prstGeom prst="rect">
            <a:avLst/>
          </a:prstGeom>
          <a:noFill/>
        </p:spPr>
        <p:txBody>
          <a:bodyPr wrap="none" rtlCol="0">
            <a:spAutoFit/>
          </a:bodyPr>
          <a:lstStyle/>
          <a:p>
            <a:r>
              <a:rPr lang="en-US" b="1" dirty="0">
                <a:solidFill>
                  <a:srgbClr val="00B050"/>
                </a:solidFill>
              </a:rPr>
              <a:t>2025</a:t>
            </a:r>
          </a:p>
        </p:txBody>
      </p:sp>
      <p:cxnSp>
        <p:nvCxnSpPr>
          <p:cNvPr id="40" name="Straight Connector 39">
            <a:extLst>
              <a:ext uri="{FF2B5EF4-FFF2-40B4-BE49-F238E27FC236}">
                <a16:creationId xmlns:a16="http://schemas.microsoft.com/office/drawing/2014/main" id="{7EC7065A-BCAA-4E69-B996-1DA17FCA1AC8}"/>
              </a:ext>
            </a:extLst>
          </p:cNvPr>
          <p:cNvCxnSpPr>
            <a:cxnSpLocks/>
          </p:cNvCxnSpPr>
          <p:nvPr/>
        </p:nvCxnSpPr>
        <p:spPr>
          <a:xfrm flipV="1">
            <a:off x="3771138" y="4014505"/>
            <a:ext cx="0" cy="39955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7FF4D8A-001A-4EDF-9EBF-3853DDDF9503}"/>
              </a:ext>
            </a:extLst>
          </p:cNvPr>
          <p:cNvSpPr txBox="1"/>
          <p:nvPr/>
        </p:nvSpPr>
        <p:spPr>
          <a:xfrm>
            <a:off x="3217501" y="4396715"/>
            <a:ext cx="1249060" cy="646331"/>
          </a:xfrm>
          <a:prstGeom prst="rect">
            <a:avLst/>
          </a:prstGeom>
          <a:noFill/>
        </p:spPr>
        <p:txBody>
          <a:bodyPr wrap="none" rtlCol="0">
            <a:spAutoFit/>
          </a:bodyPr>
          <a:lstStyle/>
          <a:p>
            <a:r>
              <a:rPr lang="en-US" dirty="0">
                <a:solidFill>
                  <a:schemeClr val="tx1">
                    <a:alpha val="50000"/>
                  </a:schemeClr>
                </a:solidFill>
              </a:rPr>
              <a:t>LASER </a:t>
            </a:r>
          </a:p>
          <a:p>
            <a:r>
              <a:rPr lang="en-US" dirty="0">
                <a:solidFill>
                  <a:schemeClr val="tx1">
                    <a:alpha val="50000"/>
                  </a:schemeClr>
                </a:solidFill>
              </a:rPr>
              <a:t>completed</a:t>
            </a:r>
          </a:p>
        </p:txBody>
      </p:sp>
      <p:cxnSp>
        <p:nvCxnSpPr>
          <p:cNvPr id="42" name="Straight Connector 41">
            <a:extLst>
              <a:ext uri="{FF2B5EF4-FFF2-40B4-BE49-F238E27FC236}">
                <a16:creationId xmlns:a16="http://schemas.microsoft.com/office/drawing/2014/main" id="{B8504824-49EB-4ED8-9DB8-36ABBBD53E68}"/>
              </a:ext>
            </a:extLst>
          </p:cNvPr>
          <p:cNvCxnSpPr>
            <a:cxnSpLocks/>
          </p:cNvCxnSpPr>
          <p:nvPr/>
        </p:nvCxnSpPr>
        <p:spPr>
          <a:xfrm flipV="1">
            <a:off x="4236720" y="4049565"/>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F34ACE2F-5A53-4267-86BE-0B79BF26224B}"/>
              </a:ext>
            </a:extLst>
          </p:cNvPr>
          <p:cNvSpPr txBox="1"/>
          <p:nvPr/>
        </p:nvSpPr>
        <p:spPr>
          <a:xfrm>
            <a:off x="3605778" y="5004647"/>
            <a:ext cx="1261884" cy="369332"/>
          </a:xfrm>
          <a:prstGeom prst="rect">
            <a:avLst/>
          </a:prstGeom>
          <a:noFill/>
        </p:spPr>
        <p:txBody>
          <a:bodyPr wrap="none" rtlCol="0">
            <a:spAutoFit/>
          </a:bodyPr>
          <a:lstStyle/>
          <a:p>
            <a:r>
              <a:rPr lang="en-US" dirty="0">
                <a:solidFill>
                  <a:schemeClr val="tx1">
                    <a:alpha val="50000"/>
                  </a:schemeClr>
                </a:solidFill>
              </a:rPr>
              <a:t>IFDM2022</a:t>
            </a:r>
          </a:p>
        </p:txBody>
      </p:sp>
      <p:cxnSp>
        <p:nvCxnSpPr>
          <p:cNvPr id="44" name="Straight Connector 43">
            <a:extLst>
              <a:ext uri="{FF2B5EF4-FFF2-40B4-BE49-F238E27FC236}">
                <a16:creationId xmlns:a16="http://schemas.microsoft.com/office/drawing/2014/main" id="{E8135D90-ED9B-430D-B078-0D4A43CCCC69}"/>
              </a:ext>
            </a:extLst>
          </p:cNvPr>
          <p:cNvCxnSpPr>
            <a:cxnSpLocks/>
          </p:cNvCxnSpPr>
          <p:nvPr/>
        </p:nvCxnSpPr>
        <p:spPr>
          <a:xfrm flipV="1">
            <a:off x="3884816" y="2022034"/>
            <a:ext cx="0" cy="1992472"/>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AE2C008E-66AD-44CD-AF1D-64105360EE4B}"/>
              </a:ext>
            </a:extLst>
          </p:cNvPr>
          <p:cNvSpPr txBox="1"/>
          <p:nvPr/>
        </p:nvSpPr>
        <p:spPr>
          <a:xfrm>
            <a:off x="3223571" y="1375703"/>
            <a:ext cx="1505540" cy="646331"/>
          </a:xfrm>
          <a:prstGeom prst="rect">
            <a:avLst/>
          </a:prstGeom>
          <a:noFill/>
        </p:spPr>
        <p:txBody>
          <a:bodyPr wrap="none" rtlCol="0">
            <a:spAutoFit/>
          </a:bodyPr>
          <a:lstStyle/>
          <a:p>
            <a:r>
              <a:rPr lang="en-US" dirty="0">
                <a:solidFill>
                  <a:schemeClr val="tx1">
                    <a:alpha val="50000"/>
                  </a:schemeClr>
                </a:solidFill>
              </a:rPr>
              <a:t>NCN </a:t>
            </a:r>
          </a:p>
          <a:p>
            <a:r>
              <a:rPr lang="en-US" dirty="0">
                <a:solidFill>
                  <a:schemeClr val="tx1">
                    <a:alpha val="50000"/>
                  </a:schemeClr>
                </a:solidFill>
              </a:rPr>
              <a:t>w/ ITRF2020</a:t>
            </a:r>
          </a:p>
        </p:txBody>
      </p:sp>
      <p:cxnSp>
        <p:nvCxnSpPr>
          <p:cNvPr id="46" name="Straight Connector 45">
            <a:extLst>
              <a:ext uri="{FF2B5EF4-FFF2-40B4-BE49-F238E27FC236}">
                <a16:creationId xmlns:a16="http://schemas.microsoft.com/office/drawing/2014/main" id="{C1FCC18F-3B7C-433E-B553-2510EE06A553}"/>
              </a:ext>
            </a:extLst>
          </p:cNvPr>
          <p:cNvCxnSpPr>
            <a:cxnSpLocks/>
          </p:cNvCxnSpPr>
          <p:nvPr/>
        </p:nvCxnSpPr>
        <p:spPr>
          <a:xfrm flipV="1">
            <a:off x="6933097"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BBF2CDBB-F35F-491F-A1D0-0214F2EE7995}"/>
              </a:ext>
            </a:extLst>
          </p:cNvPr>
          <p:cNvSpPr txBox="1"/>
          <p:nvPr/>
        </p:nvSpPr>
        <p:spPr>
          <a:xfrm>
            <a:off x="6353451" y="2120909"/>
            <a:ext cx="1159292" cy="369332"/>
          </a:xfrm>
          <a:prstGeom prst="rect">
            <a:avLst/>
          </a:prstGeom>
          <a:noFill/>
        </p:spPr>
        <p:txBody>
          <a:bodyPr wrap="none" rtlCol="0">
            <a:spAutoFit/>
          </a:bodyPr>
          <a:lstStyle/>
          <a:p>
            <a:r>
              <a:rPr lang="en-US" dirty="0">
                <a:solidFill>
                  <a:schemeClr val="tx1">
                    <a:alpha val="50000"/>
                  </a:schemeClr>
                </a:solidFill>
              </a:rPr>
              <a:t>EPP2022</a:t>
            </a:r>
          </a:p>
        </p:txBody>
      </p:sp>
      <p:cxnSp>
        <p:nvCxnSpPr>
          <p:cNvPr id="48" name="Straight Connector 47">
            <a:extLst>
              <a:ext uri="{FF2B5EF4-FFF2-40B4-BE49-F238E27FC236}">
                <a16:creationId xmlns:a16="http://schemas.microsoft.com/office/drawing/2014/main" id="{52159518-F4DC-4405-92C7-56AE027F8B34}"/>
              </a:ext>
            </a:extLst>
          </p:cNvPr>
          <p:cNvCxnSpPr>
            <a:cxnSpLocks/>
          </p:cNvCxnSpPr>
          <p:nvPr/>
        </p:nvCxnSpPr>
        <p:spPr>
          <a:xfrm flipV="1">
            <a:off x="1895756" y="3339757"/>
            <a:ext cx="0" cy="65921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2CF17878-4E10-450F-9637-33471BD81F18}"/>
              </a:ext>
            </a:extLst>
          </p:cNvPr>
          <p:cNvSpPr txBox="1"/>
          <p:nvPr/>
        </p:nvSpPr>
        <p:spPr>
          <a:xfrm>
            <a:off x="1250802" y="2970425"/>
            <a:ext cx="1326004" cy="369332"/>
          </a:xfrm>
          <a:prstGeom prst="rect">
            <a:avLst/>
          </a:prstGeom>
          <a:noFill/>
        </p:spPr>
        <p:txBody>
          <a:bodyPr wrap="none" rtlCol="0">
            <a:spAutoFit/>
          </a:bodyPr>
          <a:lstStyle/>
          <a:p>
            <a:r>
              <a:rPr lang="en-US" dirty="0">
                <a:solidFill>
                  <a:schemeClr val="tx1">
                    <a:alpha val="50000"/>
                  </a:schemeClr>
                </a:solidFill>
              </a:rPr>
              <a:t>SPCS2022</a:t>
            </a:r>
          </a:p>
        </p:txBody>
      </p:sp>
      <p:cxnSp>
        <p:nvCxnSpPr>
          <p:cNvPr id="50" name="Straight Connector 49">
            <a:extLst>
              <a:ext uri="{FF2B5EF4-FFF2-40B4-BE49-F238E27FC236}">
                <a16:creationId xmlns:a16="http://schemas.microsoft.com/office/drawing/2014/main" id="{0E3DEFF3-9568-488F-8A8F-CCF317D643FE}"/>
              </a:ext>
            </a:extLst>
          </p:cNvPr>
          <p:cNvCxnSpPr>
            <a:cxnSpLocks/>
          </p:cNvCxnSpPr>
          <p:nvPr/>
        </p:nvCxnSpPr>
        <p:spPr>
          <a:xfrm flipV="1">
            <a:off x="950450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4DD8EEB-8AE5-4D72-8F8C-6FE825BD88AB}"/>
              </a:ext>
            </a:extLst>
          </p:cNvPr>
          <p:cNvSpPr txBox="1"/>
          <p:nvPr/>
        </p:nvSpPr>
        <p:spPr>
          <a:xfrm>
            <a:off x="8700434" y="2153881"/>
            <a:ext cx="1608133" cy="369332"/>
          </a:xfrm>
          <a:prstGeom prst="rect">
            <a:avLst/>
          </a:prstGeom>
          <a:noFill/>
        </p:spPr>
        <p:txBody>
          <a:bodyPr wrap="none" rtlCol="0">
            <a:spAutoFit/>
          </a:bodyPr>
          <a:lstStyle/>
          <a:p>
            <a:r>
              <a:rPr lang="en-US" dirty="0">
                <a:solidFill>
                  <a:schemeClr val="tx1">
                    <a:alpha val="50000"/>
                  </a:schemeClr>
                </a:solidFill>
              </a:rPr>
              <a:t>DEFLEC2022</a:t>
            </a:r>
          </a:p>
        </p:txBody>
      </p:sp>
      <p:cxnSp>
        <p:nvCxnSpPr>
          <p:cNvPr id="52" name="Straight Connector 51">
            <a:extLst>
              <a:ext uri="{FF2B5EF4-FFF2-40B4-BE49-F238E27FC236}">
                <a16:creationId xmlns:a16="http://schemas.microsoft.com/office/drawing/2014/main" id="{0D628F36-2EFC-4900-BDDB-726D146C09C4}"/>
              </a:ext>
            </a:extLst>
          </p:cNvPr>
          <p:cNvCxnSpPr>
            <a:cxnSpLocks/>
          </p:cNvCxnSpPr>
          <p:nvPr/>
        </p:nvCxnSpPr>
        <p:spPr>
          <a:xfrm flipV="1">
            <a:off x="9243753" y="4043560"/>
            <a:ext cx="0" cy="955962"/>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FACF527E-44CC-4975-AAB3-B6621093FFF4}"/>
              </a:ext>
            </a:extLst>
          </p:cNvPr>
          <p:cNvSpPr txBox="1"/>
          <p:nvPr/>
        </p:nvSpPr>
        <p:spPr>
          <a:xfrm>
            <a:off x="8523043" y="5000291"/>
            <a:ext cx="1441420" cy="369332"/>
          </a:xfrm>
          <a:prstGeom prst="rect">
            <a:avLst/>
          </a:prstGeom>
          <a:noFill/>
        </p:spPr>
        <p:txBody>
          <a:bodyPr wrap="none" rtlCol="0">
            <a:spAutoFit/>
          </a:bodyPr>
          <a:lstStyle/>
          <a:p>
            <a:r>
              <a:rPr lang="en-US" dirty="0">
                <a:solidFill>
                  <a:schemeClr val="tx1">
                    <a:alpha val="50000"/>
                  </a:schemeClr>
                </a:solidFill>
              </a:rPr>
              <a:t>GEOID2022</a:t>
            </a:r>
          </a:p>
        </p:txBody>
      </p:sp>
      <p:sp>
        <p:nvSpPr>
          <p:cNvPr id="54" name="TextBox 53">
            <a:extLst>
              <a:ext uri="{FF2B5EF4-FFF2-40B4-BE49-F238E27FC236}">
                <a16:creationId xmlns:a16="http://schemas.microsoft.com/office/drawing/2014/main" id="{1786E411-8BFB-47C4-B1BF-884921866029}"/>
              </a:ext>
            </a:extLst>
          </p:cNvPr>
          <p:cNvSpPr txBox="1"/>
          <p:nvPr/>
        </p:nvSpPr>
        <p:spPr>
          <a:xfrm>
            <a:off x="1635418" y="2247455"/>
            <a:ext cx="2249398" cy="369332"/>
          </a:xfrm>
          <a:prstGeom prst="rect">
            <a:avLst/>
          </a:prstGeom>
          <a:noFill/>
        </p:spPr>
        <p:txBody>
          <a:bodyPr wrap="none" rtlCol="0">
            <a:spAutoFit/>
          </a:bodyPr>
          <a:lstStyle/>
          <a:p>
            <a:r>
              <a:rPr lang="en-US" dirty="0">
                <a:solidFill>
                  <a:schemeClr val="tx1">
                    <a:alpha val="50000"/>
                  </a:schemeClr>
                </a:solidFill>
              </a:rPr>
              <a:t>DEFLEC2022 Alpha</a:t>
            </a:r>
          </a:p>
        </p:txBody>
      </p:sp>
      <p:cxnSp>
        <p:nvCxnSpPr>
          <p:cNvPr id="55" name="Straight Connector 54">
            <a:extLst>
              <a:ext uri="{FF2B5EF4-FFF2-40B4-BE49-F238E27FC236}">
                <a16:creationId xmlns:a16="http://schemas.microsoft.com/office/drawing/2014/main" id="{696BA634-C15F-45F3-B263-D675F1363F05}"/>
              </a:ext>
            </a:extLst>
          </p:cNvPr>
          <p:cNvCxnSpPr>
            <a:cxnSpLocks/>
          </p:cNvCxnSpPr>
          <p:nvPr/>
        </p:nvCxnSpPr>
        <p:spPr>
          <a:xfrm flipV="1">
            <a:off x="3644271" y="2566042"/>
            <a:ext cx="0" cy="1404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1EA37A0E-C38F-4C18-AE9C-BC34A151BA8D}"/>
              </a:ext>
            </a:extLst>
          </p:cNvPr>
          <p:cNvCxnSpPr>
            <a:cxnSpLocks/>
          </p:cNvCxnSpPr>
          <p:nvPr/>
        </p:nvCxnSpPr>
        <p:spPr>
          <a:xfrm flipV="1">
            <a:off x="8026400" y="3190934"/>
            <a:ext cx="0" cy="787728"/>
          </a:xfrm>
          <a:prstGeom prst="line">
            <a:avLst/>
          </a:prstGeom>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47BD1D18-3430-45B8-8737-1945D4530A54}"/>
              </a:ext>
            </a:extLst>
          </p:cNvPr>
          <p:cNvSpPr txBox="1"/>
          <p:nvPr/>
        </p:nvSpPr>
        <p:spPr>
          <a:xfrm>
            <a:off x="7419048" y="2544603"/>
            <a:ext cx="1373047" cy="646331"/>
          </a:xfrm>
          <a:prstGeom prst="rect">
            <a:avLst/>
          </a:prstGeom>
          <a:noFill/>
        </p:spPr>
        <p:txBody>
          <a:bodyPr wrap="square" rtlCol="0">
            <a:spAutoFit/>
          </a:bodyPr>
          <a:lstStyle/>
          <a:p>
            <a:r>
              <a:rPr lang="en-US" dirty="0"/>
              <a:t>Geometric RECs</a:t>
            </a:r>
          </a:p>
        </p:txBody>
      </p:sp>
      <p:cxnSp>
        <p:nvCxnSpPr>
          <p:cNvPr id="58" name="Straight Connector 57">
            <a:extLst>
              <a:ext uri="{FF2B5EF4-FFF2-40B4-BE49-F238E27FC236}">
                <a16:creationId xmlns:a16="http://schemas.microsoft.com/office/drawing/2014/main" id="{A7494FA1-FEC9-49BC-A38D-3FA2AD7648A4}"/>
              </a:ext>
            </a:extLst>
          </p:cNvPr>
          <p:cNvCxnSpPr>
            <a:cxnSpLocks/>
          </p:cNvCxnSpPr>
          <p:nvPr/>
        </p:nvCxnSpPr>
        <p:spPr>
          <a:xfrm flipV="1">
            <a:off x="10464800" y="4052155"/>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27463F9-FF03-4234-9BBE-E8456A6D2999}"/>
              </a:ext>
            </a:extLst>
          </p:cNvPr>
          <p:cNvSpPr txBox="1"/>
          <p:nvPr/>
        </p:nvSpPr>
        <p:spPr>
          <a:xfrm>
            <a:off x="9684909" y="4329704"/>
            <a:ext cx="1441420" cy="646331"/>
          </a:xfrm>
          <a:prstGeom prst="rect">
            <a:avLst/>
          </a:prstGeom>
          <a:noFill/>
        </p:spPr>
        <p:txBody>
          <a:bodyPr wrap="square" rtlCol="0">
            <a:spAutoFit/>
          </a:bodyPr>
          <a:lstStyle/>
          <a:p>
            <a:r>
              <a:rPr lang="en-US" dirty="0"/>
              <a:t>Orthometric RECs</a:t>
            </a:r>
          </a:p>
        </p:txBody>
      </p:sp>
      <p:cxnSp>
        <p:nvCxnSpPr>
          <p:cNvPr id="60" name="Straight Connector 59">
            <a:extLst>
              <a:ext uri="{FF2B5EF4-FFF2-40B4-BE49-F238E27FC236}">
                <a16:creationId xmlns:a16="http://schemas.microsoft.com/office/drawing/2014/main" id="{09B55160-049B-4540-B214-3B0A650832C7}"/>
              </a:ext>
            </a:extLst>
          </p:cNvPr>
          <p:cNvCxnSpPr>
            <a:cxnSpLocks/>
          </p:cNvCxnSpPr>
          <p:nvPr/>
        </p:nvCxnSpPr>
        <p:spPr>
          <a:xfrm flipV="1">
            <a:off x="9021159" y="3599629"/>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1069C41D-0AFC-40E6-B0F6-8C57E190F9E4}"/>
              </a:ext>
            </a:extLst>
          </p:cNvPr>
          <p:cNvSpPr txBox="1"/>
          <p:nvPr/>
        </p:nvSpPr>
        <p:spPr>
          <a:xfrm>
            <a:off x="8357408" y="3262558"/>
            <a:ext cx="1327501" cy="369332"/>
          </a:xfrm>
          <a:prstGeom prst="rect">
            <a:avLst/>
          </a:prstGeom>
          <a:noFill/>
        </p:spPr>
        <p:txBody>
          <a:bodyPr wrap="square" rtlCol="0">
            <a:spAutoFit/>
          </a:bodyPr>
          <a:lstStyle/>
          <a:p>
            <a:r>
              <a:rPr lang="en-US" dirty="0"/>
              <a:t>NADCON</a:t>
            </a:r>
          </a:p>
        </p:txBody>
      </p:sp>
      <p:cxnSp>
        <p:nvCxnSpPr>
          <p:cNvPr id="62" name="Straight Connector 61">
            <a:extLst>
              <a:ext uri="{FF2B5EF4-FFF2-40B4-BE49-F238E27FC236}">
                <a16:creationId xmlns:a16="http://schemas.microsoft.com/office/drawing/2014/main" id="{16599F48-465B-414C-93BD-9E97E1C2641E}"/>
              </a:ext>
            </a:extLst>
          </p:cNvPr>
          <p:cNvCxnSpPr>
            <a:cxnSpLocks/>
          </p:cNvCxnSpPr>
          <p:nvPr/>
        </p:nvCxnSpPr>
        <p:spPr>
          <a:xfrm flipV="1">
            <a:off x="10906864" y="3607051"/>
            <a:ext cx="0" cy="361906"/>
          </a:xfrm>
          <a:prstGeom prst="line">
            <a:avLst/>
          </a:prstGeom>
        </p:spPr>
        <p:style>
          <a:lnRef idx="2">
            <a:schemeClr val="accent1"/>
          </a:lnRef>
          <a:fillRef idx="0">
            <a:schemeClr val="accent1"/>
          </a:fillRef>
          <a:effectRef idx="1">
            <a:schemeClr val="accent1"/>
          </a:effectRef>
          <a:fontRef idx="minor">
            <a:schemeClr val="tx1"/>
          </a:fontRef>
        </p:style>
      </p:cxnSp>
      <p:sp>
        <p:nvSpPr>
          <p:cNvPr id="63" name="TextBox 62">
            <a:extLst>
              <a:ext uri="{FF2B5EF4-FFF2-40B4-BE49-F238E27FC236}">
                <a16:creationId xmlns:a16="http://schemas.microsoft.com/office/drawing/2014/main" id="{A399A358-37DD-4413-9649-7171F03BB56F}"/>
              </a:ext>
            </a:extLst>
          </p:cNvPr>
          <p:cNvSpPr txBox="1"/>
          <p:nvPr/>
        </p:nvSpPr>
        <p:spPr>
          <a:xfrm>
            <a:off x="10243113" y="3269980"/>
            <a:ext cx="1327501" cy="369332"/>
          </a:xfrm>
          <a:prstGeom prst="rect">
            <a:avLst/>
          </a:prstGeom>
          <a:noFill/>
        </p:spPr>
        <p:txBody>
          <a:bodyPr wrap="square" rtlCol="0">
            <a:spAutoFit/>
          </a:bodyPr>
          <a:lstStyle/>
          <a:p>
            <a:r>
              <a:rPr lang="en-US" dirty="0"/>
              <a:t>VERTCON</a:t>
            </a:r>
          </a:p>
        </p:txBody>
      </p:sp>
    </p:spTree>
    <p:extLst>
      <p:ext uri="{BB962C8B-B14F-4D97-AF65-F5344CB8AC3E}">
        <p14:creationId xmlns:p14="http://schemas.microsoft.com/office/powerpoint/2010/main" val="327794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3DFF2F2-FA3F-4926-AD1D-A3A97CD19D1A}"/>
              </a:ext>
            </a:extLst>
          </p:cNvPr>
          <p:cNvSpPr/>
          <p:nvPr/>
        </p:nvSpPr>
        <p:spPr>
          <a:xfrm>
            <a:off x="6722149" y="1689763"/>
            <a:ext cx="1826545" cy="49466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Hybrid geoids</a:t>
            </a:r>
          </a:p>
        </p:txBody>
      </p:sp>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a:xfrm>
            <a:off x="609600" y="274639"/>
            <a:ext cx="10972800" cy="1143000"/>
          </a:xfrm>
        </p:spPr>
        <p:txBody>
          <a:bodyPr>
            <a:normAutofit/>
          </a:bodyPr>
          <a:lstStyle/>
          <a:p>
            <a:r>
              <a:rPr lang="en-US" dirty="0">
                <a:cs typeface="Times New Roman" panose="02020603050405020304" pitchFamily="18" charset="0"/>
              </a:rPr>
              <a:t>NSRS Modernization in (very) brief</a:t>
            </a:r>
          </a:p>
        </p:txBody>
      </p:sp>
      <p:sp>
        <p:nvSpPr>
          <p:cNvPr id="4" name="Date Placeholder 3">
            <a:extLst>
              <a:ext uri="{FF2B5EF4-FFF2-40B4-BE49-F238E27FC236}">
                <a16:creationId xmlns:a16="http://schemas.microsoft.com/office/drawing/2014/main" id="{F17B733F-42CA-419F-A22D-01D53F8112B2}"/>
              </a:ext>
            </a:extLst>
          </p:cNvPr>
          <p:cNvSpPr>
            <a:spLocks noGrp="1"/>
          </p:cNvSpPr>
          <p:nvPr>
            <p:ph type="dt" sz="half" idx="10"/>
          </p:nvPr>
        </p:nvSpPr>
        <p:spPr/>
        <p:txBody>
          <a:bodyPr/>
          <a:lstStyle/>
          <a:p>
            <a:r>
              <a:rPr lang="en-US"/>
              <a:t>February 8, 2024</a:t>
            </a:r>
          </a:p>
        </p:txBody>
      </p:sp>
      <p:sp>
        <p:nvSpPr>
          <p:cNvPr id="5" name="Footer Placeholder 4">
            <a:extLst>
              <a:ext uri="{FF2B5EF4-FFF2-40B4-BE49-F238E27FC236}">
                <a16:creationId xmlns:a16="http://schemas.microsoft.com/office/drawing/2014/main" id="{42772212-BFDE-4C0E-8BA3-2974B516DDF6}"/>
              </a:ext>
            </a:extLst>
          </p:cNvPr>
          <p:cNvSpPr>
            <a:spLocks noGrp="1"/>
          </p:cNvSpPr>
          <p:nvPr>
            <p:ph type="ftr" sz="quarter" idx="11"/>
          </p:nvPr>
        </p:nvSpPr>
        <p:spPr/>
        <p:txBody>
          <a:bodyPr/>
          <a:lstStyle/>
          <a:p>
            <a:r>
              <a:rPr lang="en-US"/>
              <a:t>NGS Webinar Series</a:t>
            </a:r>
          </a:p>
        </p:txBody>
      </p:sp>
      <p:sp>
        <p:nvSpPr>
          <p:cNvPr id="6" name="Slide Number Placeholder 5">
            <a:extLst>
              <a:ext uri="{FF2B5EF4-FFF2-40B4-BE49-F238E27FC236}">
                <a16:creationId xmlns:a16="http://schemas.microsoft.com/office/drawing/2014/main" id="{324F73E1-2E2D-4A6F-ABE7-0C160F34E771}"/>
              </a:ext>
            </a:extLst>
          </p:cNvPr>
          <p:cNvSpPr>
            <a:spLocks noGrp="1"/>
          </p:cNvSpPr>
          <p:nvPr>
            <p:ph type="sldNum" sz="quarter" idx="12"/>
          </p:nvPr>
        </p:nvSpPr>
        <p:spPr/>
        <p:txBody>
          <a:bodyPr/>
          <a:lstStyle/>
          <a:p>
            <a:fld id="{D3D538F9-49A3-B84F-B36B-A7030CDE5D5B}" type="slidenum">
              <a:rPr lang="en-US" smtClean="0"/>
              <a:t>7</a:t>
            </a:fld>
            <a:endParaRPr lang="en-US"/>
          </a:p>
        </p:txBody>
      </p:sp>
      <p:sp>
        <p:nvSpPr>
          <p:cNvPr id="27" name="Rectangle 26">
            <a:extLst>
              <a:ext uri="{FF2B5EF4-FFF2-40B4-BE49-F238E27FC236}">
                <a16:creationId xmlns:a16="http://schemas.microsoft.com/office/drawing/2014/main" id="{BF4CCFF2-68D2-4336-8B4C-7524C89004EB}"/>
              </a:ext>
            </a:extLst>
          </p:cNvPr>
          <p:cNvSpPr/>
          <p:nvPr/>
        </p:nvSpPr>
        <p:spPr>
          <a:xfrm>
            <a:off x="4165600" y="4419421"/>
            <a:ext cx="1752208" cy="415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NAPGD2022</a:t>
            </a:r>
          </a:p>
        </p:txBody>
      </p:sp>
      <p:sp>
        <p:nvSpPr>
          <p:cNvPr id="29" name="Rectangle 28">
            <a:extLst>
              <a:ext uri="{FF2B5EF4-FFF2-40B4-BE49-F238E27FC236}">
                <a16:creationId xmlns:a16="http://schemas.microsoft.com/office/drawing/2014/main" id="{F5BA3873-3909-40A5-BF45-EBCCBE57E13E}"/>
              </a:ext>
            </a:extLst>
          </p:cNvPr>
          <p:cNvSpPr/>
          <p:nvPr/>
        </p:nvSpPr>
        <p:spPr>
          <a:xfrm>
            <a:off x="9672061" y="1684980"/>
            <a:ext cx="2273520" cy="5306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GEOID2022</a:t>
            </a:r>
          </a:p>
        </p:txBody>
      </p:sp>
      <p:sp>
        <p:nvSpPr>
          <p:cNvPr id="32" name="Rectangle 31">
            <a:extLst>
              <a:ext uri="{FF2B5EF4-FFF2-40B4-BE49-F238E27FC236}">
                <a16:creationId xmlns:a16="http://schemas.microsoft.com/office/drawing/2014/main" id="{75BAE865-57E8-4113-81FC-03EE053BC56F}"/>
              </a:ext>
            </a:extLst>
          </p:cNvPr>
          <p:cNvSpPr/>
          <p:nvPr/>
        </p:nvSpPr>
        <p:spPr>
          <a:xfrm>
            <a:off x="6421957" y="4370750"/>
            <a:ext cx="2390608" cy="141645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err="1">
                <a:solidFill>
                  <a:schemeClr val="tx1"/>
                </a:solidFill>
              </a:rPr>
              <a:t>Bluebooking</a:t>
            </a:r>
            <a:endParaRPr lang="en-US" sz="1867" b="1" dirty="0">
              <a:solidFill>
                <a:schemeClr val="tx1"/>
              </a:solidFill>
            </a:endParaRPr>
          </a:p>
          <a:p>
            <a:pPr algn="ctr"/>
            <a:r>
              <a:rPr lang="en-US" sz="1867" b="1" dirty="0">
                <a:solidFill>
                  <a:schemeClr val="tx1"/>
                </a:solidFill>
              </a:rPr>
              <a:t>FORTRAN</a:t>
            </a:r>
          </a:p>
          <a:p>
            <a:pPr algn="ctr"/>
            <a:r>
              <a:rPr lang="en-US" sz="1867" b="1" dirty="0">
                <a:solidFill>
                  <a:schemeClr val="tx1"/>
                </a:solidFill>
              </a:rPr>
              <a:t>Disparate tools</a:t>
            </a:r>
          </a:p>
          <a:p>
            <a:pPr algn="ctr"/>
            <a:r>
              <a:rPr lang="en-US" sz="1867" b="1" dirty="0">
                <a:solidFill>
                  <a:schemeClr val="tx1"/>
                </a:solidFill>
              </a:rPr>
              <a:t>Outdated manuals</a:t>
            </a:r>
          </a:p>
        </p:txBody>
      </p:sp>
      <p:sp>
        <p:nvSpPr>
          <p:cNvPr id="33" name="Rectangle 32">
            <a:extLst>
              <a:ext uri="{FF2B5EF4-FFF2-40B4-BE49-F238E27FC236}">
                <a16:creationId xmlns:a16="http://schemas.microsoft.com/office/drawing/2014/main" id="{54BFC5B2-CE31-42A3-8308-C9D000EFB2DF}"/>
              </a:ext>
            </a:extLst>
          </p:cNvPr>
          <p:cNvSpPr/>
          <p:nvPr/>
        </p:nvSpPr>
        <p:spPr>
          <a:xfrm>
            <a:off x="9905783" y="4445379"/>
            <a:ext cx="2240133" cy="127420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GDX / OPUS</a:t>
            </a:r>
          </a:p>
          <a:p>
            <a:pPr algn="ctr"/>
            <a:r>
              <a:rPr lang="en-US" sz="1867" b="1" dirty="0">
                <a:solidFill>
                  <a:schemeClr val="tx1"/>
                </a:solidFill>
              </a:rPr>
              <a:t>Modern coding</a:t>
            </a:r>
          </a:p>
          <a:p>
            <a:pPr algn="ctr"/>
            <a:r>
              <a:rPr lang="en-US" sz="1867" b="1" dirty="0">
                <a:solidFill>
                  <a:schemeClr val="tx1"/>
                </a:solidFill>
              </a:rPr>
              <a:t>Integrated tools</a:t>
            </a:r>
          </a:p>
          <a:p>
            <a:pPr algn="ctr"/>
            <a:r>
              <a:rPr lang="en-US" sz="1867" b="1" dirty="0">
                <a:solidFill>
                  <a:schemeClr val="tx1"/>
                </a:solidFill>
              </a:rPr>
              <a:t>Updated manuals</a:t>
            </a:r>
          </a:p>
        </p:txBody>
      </p:sp>
      <p:sp>
        <p:nvSpPr>
          <p:cNvPr id="35" name="Arrow: Right 34">
            <a:extLst>
              <a:ext uri="{FF2B5EF4-FFF2-40B4-BE49-F238E27FC236}">
                <a16:creationId xmlns:a16="http://schemas.microsoft.com/office/drawing/2014/main" id="{DD5D8270-0B56-4E45-93C8-F1842C14AC64}"/>
              </a:ext>
            </a:extLst>
          </p:cNvPr>
          <p:cNvSpPr/>
          <p:nvPr/>
        </p:nvSpPr>
        <p:spPr>
          <a:xfrm>
            <a:off x="3041070" y="4445379"/>
            <a:ext cx="1038841" cy="3651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3F4D85F9-9CF4-4956-B95F-7684C2381B42}"/>
              </a:ext>
            </a:extLst>
          </p:cNvPr>
          <p:cNvSpPr/>
          <p:nvPr/>
        </p:nvSpPr>
        <p:spPr>
          <a:xfrm>
            <a:off x="8681433" y="1670441"/>
            <a:ext cx="813385"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ross 36">
            <a:extLst>
              <a:ext uri="{FF2B5EF4-FFF2-40B4-BE49-F238E27FC236}">
                <a16:creationId xmlns:a16="http://schemas.microsoft.com/office/drawing/2014/main" id="{3DDC3672-AF8F-4D4B-A158-08938966CEFE}"/>
              </a:ext>
            </a:extLst>
          </p:cNvPr>
          <p:cNvSpPr/>
          <p:nvPr/>
        </p:nvSpPr>
        <p:spPr>
          <a:xfrm rot="2709984">
            <a:off x="6673160" y="4053055"/>
            <a:ext cx="2068867" cy="206886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FD44C800-7AD4-4677-A2B2-35758697F885}"/>
              </a:ext>
            </a:extLst>
          </p:cNvPr>
          <p:cNvSpPr/>
          <p:nvPr/>
        </p:nvSpPr>
        <p:spPr>
          <a:xfrm>
            <a:off x="8931957" y="4771563"/>
            <a:ext cx="836047" cy="646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descr="A series of images, mostly with text, showing the things in the current NSRS that will be replaced with the modernized NSRS.  &#10;&#10;To be replaced includes all horizontal datums, vertical datums, hybrid geoids and out of date tools.  To replace them are new frames, one new geopotential datum, a gravimetric geoid and modern tools.">
            <a:extLst>
              <a:ext uri="{FF2B5EF4-FFF2-40B4-BE49-F238E27FC236}">
                <a16:creationId xmlns:a16="http://schemas.microsoft.com/office/drawing/2014/main" id="{A45B7968-C16E-49B1-984E-EB1FC60379C2}"/>
              </a:ext>
            </a:extLst>
          </p:cNvPr>
          <p:cNvGrpSpPr/>
          <p:nvPr/>
        </p:nvGrpSpPr>
        <p:grpSpPr>
          <a:xfrm>
            <a:off x="233741" y="1417639"/>
            <a:ext cx="2325052" cy="1139935"/>
            <a:chOff x="396970" y="933003"/>
            <a:chExt cx="1743789" cy="854951"/>
          </a:xfrm>
        </p:grpSpPr>
        <p:sp>
          <p:nvSpPr>
            <p:cNvPr id="10" name="Rectangle 9">
              <a:extLst>
                <a:ext uri="{FF2B5EF4-FFF2-40B4-BE49-F238E27FC236}">
                  <a16:creationId xmlns:a16="http://schemas.microsoft.com/office/drawing/2014/main" id="{F1966F00-D737-4817-AA2C-38934D999D0C}"/>
                </a:ext>
              </a:extLst>
            </p:cNvPr>
            <p:cNvSpPr/>
            <p:nvPr/>
          </p:nvSpPr>
          <p:spPr>
            <a:xfrm>
              <a:off x="396970" y="933003"/>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83(2011)</a:t>
              </a:r>
            </a:p>
          </p:txBody>
        </p:sp>
        <p:sp>
          <p:nvSpPr>
            <p:cNvPr id="39" name="Rectangle 38">
              <a:extLst>
                <a:ext uri="{FF2B5EF4-FFF2-40B4-BE49-F238E27FC236}">
                  <a16:creationId xmlns:a16="http://schemas.microsoft.com/office/drawing/2014/main" id="{0E948816-D595-43A3-A6B8-CF5C4C77CDD9}"/>
                </a:ext>
              </a:extLst>
            </p:cNvPr>
            <p:cNvSpPr/>
            <p:nvPr/>
          </p:nvSpPr>
          <p:spPr>
            <a:xfrm>
              <a:off x="549370" y="1196688"/>
              <a:ext cx="1369909"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83(PA11)</a:t>
              </a:r>
            </a:p>
          </p:txBody>
        </p:sp>
        <p:sp>
          <p:nvSpPr>
            <p:cNvPr id="40" name="Rectangle 39">
              <a:extLst>
                <a:ext uri="{FF2B5EF4-FFF2-40B4-BE49-F238E27FC236}">
                  <a16:creationId xmlns:a16="http://schemas.microsoft.com/office/drawing/2014/main" id="{EFB6EAF5-1DA9-4BFB-A706-01BC9116C1BD}"/>
                </a:ext>
              </a:extLst>
            </p:cNvPr>
            <p:cNvSpPr/>
            <p:nvPr/>
          </p:nvSpPr>
          <p:spPr>
            <a:xfrm>
              <a:off x="729417" y="1476551"/>
              <a:ext cx="1411342" cy="31140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NAD 83(MA11)</a:t>
              </a:r>
            </a:p>
          </p:txBody>
        </p:sp>
      </p:grpSp>
      <p:sp>
        <p:nvSpPr>
          <p:cNvPr id="41" name="Arrow: Right 40">
            <a:extLst>
              <a:ext uri="{FF2B5EF4-FFF2-40B4-BE49-F238E27FC236}">
                <a16:creationId xmlns:a16="http://schemas.microsoft.com/office/drawing/2014/main" id="{E876AB2C-84B0-49D3-B7EC-DAD00FFB0596}"/>
              </a:ext>
            </a:extLst>
          </p:cNvPr>
          <p:cNvSpPr/>
          <p:nvPr/>
        </p:nvSpPr>
        <p:spPr>
          <a:xfrm>
            <a:off x="2641015" y="1612566"/>
            <a:ext cx="893127" cy="5298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A8E97FE5-1134-4E4F-98DF-72B5E54B1A9A}"/>
              </a:ext>
            </a:extLst>
          </p:cNvPr>
          <p:cNvGrpSpPr/>
          <p:nvPr/>
        </p:nvGrpSpPr>
        <p:grpSpPr>
          <a:xfrm>
            <a:off x="3477500" y="1280378"/>
            <a:ext cx="2594869" cy="1637991"/>
            <a:chOff x="2945517" y="836806"/>
            <a:chExt cx="1946152" cy="1228493"/>
          </a:xfrm>
        </p:grpSpPr>
        <p:sp>
          <p:nvSpPr>
            <p:cNvPr id="14" name="Rectangle 13">
              <a:extLst>
                <a:ext uri="{FF2B5EF4-FFF2-40B4-BE49-F238E27FC236}">
                  <a16:creationId xmlns:a16="http://schemas.microsoft.com/office/drawing/2014/main" id="{68137CE9-6CE2-4CBE-B0E3-C2002C64347C}"/>
                </a:ext>
              </a:extLst>
            </p:cNvPr>
            <p:cNvSpPr/>
            <p:nvPr/>
          </p:nvSpPr>
          <p:spPr>
            <a:xfrm>
              <a:off x="2945517" y="836806"/>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NATRF2022</a:t>
              </a:r>
            </a:p>
          </p:txBody>
        </p:sp>
        <p:sp>
          <p:nvSpPr>
            <p:cNvPr id="42" name="Rectangle 41">
              <a:extLst>
                <a:ext uri="{FF2B5EF4-FFF2-40B4-BE49-F238E27FC236}">
                  <a16:creationId xmlns:a16="http://schemas.microsoft.com/office/drawing/2014/main" id="{049F4F7F-2F32-49CA-AE94-30A9C9870CFA}"/>
                </a:ext>
              </a:extLst>
            </p:cNvPr>
            <p:cNvSpPr/>
            <p:nvPr/>
          </p:nvSpPr>
          <p:spPr>
            <a:xfrm>
              <a:off x="3097917" y="1140930"/>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PATRF2022</a:t>
              </a:r>
            </a:p>
          </p:txBody>
        </p:sp>
        <p:sp>
          <p:nvSpPr>
            <p:cNvPr id="43" name="Rectangle 42">
              <a:extLst>
                <a:ext uri="{FF2B5EF4-FFF2-40B4-BE49-F238E27FC236}">
                  <a16:creationId xmlns:a16="http://schemas.microsoft.com/office/drawing/2014/main" id="{53CD422C-4706-4EC8-9DCA-2D5BA015DAB4}"/>
                </a:ext>
              </a:extLst>
            </p:cNvPr>
            <p:cNvSpPr/>
            <p:nvPr/>
          </p:nvSpPr>
          <p:spPr>
            <a:xfrm>
              <a:off x="3276423" y="1452333"/>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CATRF2022</a:t>
              </a:r>
            </a:p>
          </p:txBody>
        </p:sp>
        <p:sp>
          <p:nvSpPr>
            <p:cNvPr id="44" name="Rectangle 43">
              <a:extLst>
                <a:ext uri="{FF2B5EF4-FFF2-40B4-BE49-F238E27FC236}">
                  <a16:creationId xmlns:a16="http://schemas.microsoft.com/office/drawing/2014/main" id="{E523EBEA-269B-4EE6-99EF-5F277086EC09}"/>
                </a:ext>
              </a:extLst>
            </p:cNvPr>
            <p:cNvSpPr/>
            <p:nvPr/>
          </p:nvSpPr>
          <p:spPr>
            <a:xfrm>
              <a:off x="3521760" y="1753896"/>
              <a:ext cx="1369909" cy="311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MATRF2022</a:t>
              </a:r>
            </a:p>
          </p:txBody>
        </p:sp>
      </p:grpSp>
      <p:sp>
        <p:nvSpPr>
          <p:cNvPr id="30" name="Cross 29">
            <a:extLst>
              <a:ext uri="{FF2B5EF4-FFF2-40B4-BE49-F238E27FC236}">
                <a16:creationId xmlns:a16="http://schemas.microsoft.com/office/drawing/2014/main" id="{405CA02F-9364-423E-B032-B837E7A509DF}"/>
              </a:ext>
            </a:extLst>
          </p:cNvPr>
          <p:cNvSpPr/>
          <p:nvPr/>
        </p:nvSpPr>
        <p:spPr>
          <a:xfrm rot="2709984">
            <a:off x="707463" y="1353485"/>
            <a:ext cx="1308343" cy="1308343"/>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b="1"/>
          </a:p>
        </p:txBody>
      </p:sp>
      <p:sp>
        <p:nvSpPr>
          <p:cNvPr id="47" name="Cross 46">
            <a:extLst>
              <a:ext uri="{FF2B5EF4-FFF2-40B4-BE49-F238E27FC236}">
                <a16:creationId xmlns:a16="http://schemas.microsoft.com/office/drawing/2014/main" id="{894EF192-7E19-4FBB-AC6C-D61144C1C3DE}"/>
              </a:ext>
            </a:extLst>
          </p:cNvPr>
          <p:cNvSpPr/>
          <p:nvPr/>
        </p:nvSpPr>
        <p:spPr>
          <a:xfrm rot="2709984">
            <a:off x="7091054" y="1434042"/>
            <a:ext cx="1091879" cy="1085556"/>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7A1A074D-84ED-4A73-82C8-9CD02A41B564}"/>
              </a:ext>
            </a:extLst>
          </p:cNvPr>
          <p:cNvGrpSpPr/>
          <p:nvPr/>
        </p:nvGrpSpPr>
        <p:grpSpPr>
          <a:xfrm>
            <a:off x="173226" y="3682589"/>
            <a:ext cx="3281175" cy="2302364"/>
            <a:chOff x="-3234505" y="-519380"/>
            <a:chExt cx="2460881" cy="1726773"/>
          </a:xfrm>
        </p:grpSpPr>
        <p:sp>
          <p:nvSpPr>
            <p:cNvPr id="24" name="Rectangle 23">
              <a:extLst>
                <a:ext uri="{FF2B5EF4-FFF2-40B4-BE49-F238E27FC236}">
                  <a16:creationId xmlns:a16="http://schemas.microsoft.com/office/drawing/2014/main" id="{44D14154-EA9F-40C1-A09F-DB33A5647FAD}"/>
                </a:ext>
              </a:extLst>
            </p:cNvPr>
            <p:cNvSpPr/>
            <p:nvPr/>
          </p:nvSpPr>
          <p:spPr>
            <a:xfrm>
              <a:off x="-3234505" y="-51938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NAVD 88</a:t>
              </a:r>
            </a:p>
          </p:txBody>
        </p:sp>
        <p:sp>
          <p:nvSpPr>
            <p:cNvPr id="48" name="Rectangle 47">
              <a:extLst>
                <a:ext uri="{FF2B5EF4-FFF2-40B4-BE49-F238E27FC236}">
                  <a16:creationId xmlns:a16="http://schemas.microsoft.com/office/drawing/2014/main" id="{B71ADDA2-70E0-42B1-A380-AA4DB32F20DF}"/>
                </a:ext>
              </a:extLst>
            </p:cNvPr>
            <p:cNvSpPr/>
            <p:nvPr/>
          </p:nvSpPr>
          <p:spPr>
            <a:xfrm>
              <a:off x="-2931574" y="-231371"/>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ASVD 02</a:t>
              </a:r>
            </a:p>
          </p:txBody>
        </p:sp>
        <p:sp>
          <p:nvSpPr>
            <p:cNvPr id="49" name="Rectangle 48">
              <a:extLst>
                <a:ext uri="{FF2B5EF4-FFF2-40B4-BE49-F238E27FC236}">
                  <a16:creationId xmlns:a16="http://schemas.microsoft.com/office/drawing/2014/main" id="{F9CA3F66-C037-477F-83C0-DADC1894B34A}"/>
                </a:ext>
              </a:extLst>
            </p:cNvPr>
            <p:cNvSpPr/>
            <p:nvPr/>
          </p:nvSpPr>
          <p:spPr>
            <a:xfrm>
              <a:off x="-2705712" y="48024"/>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PRVD 02</a:t>
              </a:r>
            </a:p>
          </p:txBody>
        </p:sp>
        <p:sp>
          <p:nvSpPr>
            <p:cNvPr id="50" name="Rectangle 49">
              <a:extLst>
                <a:ext uri="{FF2B5EF4-FFF2-40B4-BE49-F238E27FC236}">
                  <a16:creationId xmlns:a16="http://schemas.microsoft.com/office/drawing/2014/main" id="{B236B34E-C5D6-42E7-925C-7B6E626A4003}"/>
                </a:ext>
              </a:extLst>
            </p:cNvPr>
            <p:cNvSpPr/>
            <p:nvPr/>
          </p:nvSpPr>
          <p:spPr>
            <a:xfrm>
              <a:off x="-2506479" y="344647"/>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NMVD 03</a:t>
              </a:r>
            </a:p>
          </p:txBody>
        </p:sp>
        <p:sp>
          <p:nvSpPr>
            <p:cNvPr id="51" name="Rectangle 50">
              <a:extLst>
                <a:ext uri="{FF2B5EF4-FFF2-40B4-BE49-F238E27FC236}">
                  <a16:creationId xmlns:a16="http://schemas.microsoft.com/office/drawing/2014/main" id="{39E0B872-386E-41B6-BB98-57031169C7C2}"/>
                </a:ext>
              </a:extLst>
            </p:cNvPr>
            <p:cNvSpPr/>
            <p:nvPr/>
          </p:nvSpPr>
          <p:spPr>
            <a:xfrm>
              <a:off x="-2290810" y="618656"/>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GUVD 04</a:t>
              </a:r>
            </a:p>
          </p:txBody>
        </p:sp>
        <p:sp>
          <p:nvSpPr>
            <p:cNvPr id="52" name="Rectangle 51">
              <a:extLst>
                <a:ext uri="{FF2B5EF4-FFF2-40B4-BE49-F238E27FC236}">
                  <a16:creationId xmlns:a16="http://schemas.microsoft.com/office/drawing/2014/main" id="{C85AD453-6F1D-4F5E-B18A-B5D4EF1815CC}"/>
                </a:ext>
              </a:extLst>
            </p:cNvPr>
            <p:cNvSpPr/>
            <p:nvPr/>
          </p:nvSpPr>
          <p:spPr>
            <a:xfrm>
              <a:off x="-2096733" y="910770"/>
              <a:ext cx="1323109" cy="29662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VIVD 09</a:t>
              </a:r>
            </a:p>
          </p:txBody>
        </p:sp>
      </p:grpSp>
      <p:sp>
        <p:nvSpPr>
          <p:cNvPr id="34" name="Cross 33">
            <a:extLst>
              <a:ext uri="{FF2B5EF4-FFF2-40B4-BE49-F238E27FC236}">
                <a16:creationId xmlns:a16="http://schemas.microsoft.com/office/drawing/2014/main" id="{0EC7148F-5476-432D-A604-3E0DA7127B72}"/>
              </a:ext>
            </a:extLst>
          </p:cNvPr>
          <p:cNvSpPr/>
          <p:nvPr/>
        </p:nvSpPr>
        <p:spPr>
          <a:xfrm rot="2709984">
            <a:off x="496189" y="3403129"/>
            <a:ext cx="2588128" cy="2588007"/>
          </a:xfrm>
          <a:prstGeom prst="plus">
            <a:avLst>
              <a:gd name="adj" fmla="val 46822"/>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99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32" grpId="0" animBg="1"/>
      <p:bldP spid="33" grpId="0" animBg="1"/>
      <p:bldP spid="35" grpId="0" animBg="1"/>
      <p:bldP spid="36" grpId="0" animBg="1"/>
      <p:bldP spid="37" grpId="0" animBg="1"/>
      <p:bldP spid="38" grpId="0" animBg="1"/>
      <p:bldP spid="41" grpId="0" animBg="1"/>
      <p:bldP spid="30" grpId="0" animBg="1"/>
      <p:bldP spid="47"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Recent Progress</a:t>
            </a:r>
          </a:p>
        </p:txBody>
      </p:sp>
      <p:sp>
        <p:nvSpPr>
          <p:cNvPr id="4" name="Date Placeholder 3"/>
          <p:cNvSpPr>
            <a:spLocks noGrp="1"/>
          </p:cNvSpPr>
          <p:nvPr>
            <p:ph type="dt" sz="half" idx="10"/>
          </p:nvPr>
        </p:nvSpPr>
        <p:spPr/>
        <p:txBody>
          <a:bodyPr/>
          <a:lstStyle/>
          <a:p>
            <a:pPr>
              <a:defRPr/>
            </a:pPr>
            <a:r>
              <a:rPr lang="en-US">
                <a:latin typeface="Calibri"/>
              </a:rPr>
              <a:t>February 8, 2024</a:t>
            </a:r>
          </a:p>
        </p:txBody>
      </p:sp>
      <p:sp>
        <p:nvSpPr>
          <p:cNvPr id="5" name="Footer Placeholder 4"/>
          <p:cNvSpPr>
            <a:spLocks noGrp="1"/>
          </p:cNvSpPr>
          <p:nvPr>
            <p:ph type="ftr" sz="quarter" idx="11"/>
          </p:nvPr>
        </p:nvSpPr>
        <p:spPr/>
        <p:txBody>
          <a:bodyPr/>
          <a:lstStyle/>
          <a:p>
            <a:pPr>
              <a:defRPr/>
            </a:pPr>
            <a:r>
              <a:rPr lang="en-US">
                <a:latin typeface="Calibri"/>
              </a:rPr>
              <a:t>NGS Webinar Series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8</a:t>
            </a:fld>
            <a:endParaRPr lang="en-US">
              <a:latin typeface="Calibri"/>
            </a:endParaRPr>
          </a:p>
        </p:txBody>
      </p:sp>
    </p:spTree>
    <p:extLst>
      <p:ext uri="{BB962C8B-B14F-4D97-AF65-F5344CB8AC3E}">
        <p14:creationId xmlns:p14="http://schemas.microsoft.com/office/powerpoint/2010/main" val="2086254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9C58-C36B-4985-942B-98F8E2F6354C}"/>
              </a:ext>
            </a:extLst>
          </p:cNvPr>
          <p:cNvSpPr>
            <a:spLocks noGrp="1"/>
          </p:cNvSpPr>
          <p:nvPr>
            <p:ph type="title"/>
          </p:nvPr>
        </p:nvSpPr>
        <p:spPr/>
        <p:txBody>
          <a:bodyPr/>
          <a:lstStyle/>
          <a:p>
            <a:r>
              <a:rPr lang="en-US" dirty="0"/>
              <a:t>Recent Accomplishments/Deliverables</a:t>
            </a:r>
          </a:p>
        </p:txBody>
      </p:sp>
      <p:sp>
        <p:nvSpPr>
          <p:cNvPr id="3" name="Content Placeholder 2">
            <a:extLst>
              <a:ext uri="{FF2B5EF4-FFF2-40B4-BE49-F238E27FC236}">
                <a16:creationId xmlns:a16="http://schemas.microsoft.com/office/drawing/2014/main" id="{D99EBF03-15EB-44FA-8C3C-713BCFC5AD87}"/>
              </a:ext>
            </a:extLst>
          </p:cNvPr>
          <p:cNvSpPr>
            <a:spLocks noGrp="1"/>
          </p:cNvSpPr>
          <p:nvPr>
            <p:ph idx="1"/>
          </p:nvPr>
        </p:nvSpPr>
        <p:spPr/>
        <p:txBody>
          <a:bodyPr/>
          <a:lstStyle/>
          <a:p>
            <a:r>
              <a:rPr lang="en-US" dirty="0"/>
              <a:t>GRAV-D: DONE!</a:t>
            </a:r>
          </a:p>
          <a:p>
            <a:pPr lvl="1"/>
            <a:r>
              <a:rPr lang="en-US" dirty="0"/>
              <a:t>After 16 years, the GRAV-D flights are 100% done!!</a:t>
            </a:r>
          </a:p>
          <a:p>
            <a:pPr lvl="1"/>
            <a:r>
              <a:rPr lang="en-US" dirty="0"/>
              <a:t>Final gravity set was delivered to the geoid team 2 days ago!!</a:t>
            </a:r>
          </a:p>
          <a:p>
            <a:r>
              <a:rPr lang="en-US" dirty="0"/>
              <a:t>OPUS-Projects updated</a:t>
            </a:r>
          </a:p>
          <a:p>
            <a:pPr lvl="1"/>
            <a:r>
              <a:rPr lang="en-US" dirty="0"/>
              <a:t>Version 5.1: </a:t>
            </a:r>
            <a:r>
              <a:rPr lang="en-US" dirty="0" err="1"/>
              <a:t>Bluebooking</a:t>
            </a:r>
            <a:r>
              <a:rPr lang="en-US" dirty="0"/>
              <a:t> done for you, loads to the NGS IDB</a:t>
            </a:r>
          </a:p>
          <a:p>
            <a:r>
              <a:rPr lang="en-US" dirty="0"/>
              <a:t>New Least-squares adjustment software: DONE</a:t>
            </a:r>
          </a:p>
          <a:p>
            <a:pPr lvl="1"/>
            <a:r>
              <a:rPr lang="en-US" dirty="0"/>
              <a:t>LASER version 2.4.0</a:t>
            </a:r>
          </a:p>
          <a:p>
            <a:pPr lvl="1"/>
            <a:r>
              <a:rPr lang="en-US" dirty="0"/>
              <a:t>Support for 3-D geometric (GNSS + classical), orthometric, horizontal gravimetric, vertical gravimetric and calibration baselines</a:t>
            </a:r>
          </a:p>
          <a:p>
            <a:endParaRPr lang="en-US" dirty="0"/>
          </a:p>
        </p:txBody>
      </p:sp>
      <p:sp>
        <p:nvSpPr>
          <p:cNvPr id="4" name="Date Placeholder 3">
            <a:extLst>
              <a:ext uri="{FF2B5EF4-FFF2-40B4-BE49-F238E27FC236}">
                <a16:creationId xmlns:a16="http://schemas.microsoft.com/office/drawing/2014/main" id="{B83B29C7-A906-4A6F-A90E-C2276F890F87}"/>
              </a:ext>
            </a:extLst>
          </p:cNvPr>
          <p:cNvSpPr>
            <a:spLocks noGrp="1"/>
          </p:cNvSpPr>
          <p:nvPr>
            <p:ph type="dt" sz="half" idx="10"/>
          </p:nvPr>
        </p:nvSpPr>
        <p:spPr/>
        <p:txBody>
          <a:bodyPr/>
          <a:lstStyle/>
          <a:p>
            <a:pPr>
              <a:defRPr/>
            </a:pPr>
            <a:r>
              <a:rPr lang="en-US"/>
              <a:t>February 8, 2024</a:t>
            </a:r>
          </a:p>
        </p:txBody>
      </p:sp>
      <p:sp>
        <p:nvSpPr>
          <p:cNvPr id="5" name="Footer Placeholder 4">
            <a:extLst>
              <a:ext uri="{FF2B5EF4-FFF2-40B4-BE49-F238E27FC236}">
                <a16:creationId xmlns:a16="http://schemas.microsoft.com/office/drawing/2014/main" id="{1CB1DC06-D2BA-4891-A845-E490E93ED5B1}"/>
              </a:ext>
            </a:extLst>
          </p:cNvPr>
          <p:cNvSpPr>
            <a:spLocks noGrp="1"/>
          </p:cNvSpPr>
          <p:nvPr>
            <p:ph type="ftr" sz="quarter" idx="11"/>
          </p:nvPr>
        </p:nvSpPr>
        <p:spPr/>
        <p:txBody>
          <a:bodyPr/>
          <a:lstStyle/>
          <a:p>
            <a:pPr>
              <a:defRPr/>
            </a:pPr>
            <a:r>
              <a:rPr lang="en-US"/>
              <a:t>NGS Webinar Series</a:t>
            </a:r>
            <a:endParaRPr lang="en-US" dirty="0"/>
          </a:p>
        </p:txBody>
      </p:sp>
      <p:sp>
        <p:nvSpPr>
          <p:cNvPr id="6" name="Slide Number Placeholder 5">
            <a:extLst>
              <a:ext uri="{FF2B5EF4-FFF2-40B4-BE49-F238E27FC236}">
                <a16:creationId xmlns:a16="http://schemas.microsoft.com/office/drawing/2014/main" id="{990EC01C-D7AD-41A5-BCAB-BD7C41D32A21}"/>
              </a:ext>
            </a:extLst>
          </p:cNvPr>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spTree>
    <p:extLst>
      <p:ext uri="{BB962C8B-B14F-4D97-AF65-F5344CB8AC3E}">
        <p14:creationId xmlns:p14="http://schemas.microsoft.com/office/powerpoint/2010/main" val="314910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109967</TotalTime>
  <Words>4108</Words>
  <Application>Microsoft Office PowerPoint</Application>
  <PresentationFormat>Widescreen</PresentationFormat>
  <Paragraphs>975</Paragraphs>
  <Slides>62</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Arial</vt:lpstr>
      <vt:lpstr>Calibri</vt:lpstr>
      <vt:lpstr>Cambria Math</vt:lpstr>
      <vt:lpstr>Gill Sans MT</vt:lpstr>
      <vt:lpstr>Symbol</vt:lpstr>
      <vt:lpstr>Times New Roman</vt:lpstr>
      <vt:lpstr>Verdana</vt:lpstr>
      <vt:lpstr>Wingdings</vt:lpstr>
      <vt:lpstr>Office Theme</vt:lpstr>
      <vt:lpstr>1_Office Theme</vt:lpstr>
      <vt:lpstr>2_Office Theme</vt:lpstr>
      <vt:lpstr>PowerPoint Presentation</vt:lpstr>
      <vt:lpstr>Outline</vt:lpstr>
      <vt:lpstr>Refresher on NSRS Modernization</vt:lpstr>
      <vt:lpstr>The National Spatial Reference System</vt:lpstr>
      <vt:lpstr>Extent of the current NSRS</vt:lpstr>
      <vt:lpstr>NSRS Modernization</vt:lpstr>
      <vt:lpstr>NSRS Modernization in (very) brief</vt:lpstr>
      <vt:lpstr>Recent Progress</vt:lpstr>
      <vt:lpstr>Recent Accomplishments/Deliverables</vt:lpstr>
      <vt:lpstr>GPS/GLONASS/Galileo/Beidou/ETC</vt:lpstr>
      <vt:lpstr>LSA Adjustment Methodology Documented</vt:lpstr>
      <vt:lpstr>Alpha site launched</vt:lpstr>
      <vt:lpstr>Preeminence of ITRF</vt:lpstr>
      <vt:lpstr>EPP2022 (alpha)</vt:lpstr>
      <vt:lpstr>A Little Terminology…</vt:lpstr>
      <vt:lpstr>Geodetic Stations</vt:lpstr>
      <vt:lpstr>Data Delivery System</vt:lpstr>
      <vt:lpstr>A new station “datasheet” (specific to CORS)</vt:lpstr>
      <vt:lpstr>A new station “datasheet” (specific to CORS)</vt:lpstr>
      <vt:lpstr>A new station “datasheet” (specific to CORS)</vt:lpstr>
      <vt:lpstr>A new station “datasheet” (specific to CORS)</vt:lpstr>
      <vt:lpstr>A new station “datasheet” (specific to CORS)</vt:lpstr>
      <vt:lpstr>A new station “datasheet” (specific to CORS)</vt:lpstr>
      <vt:lpstr>A new station “datasheet” (specific to CORS)</vt:lpstr>
      <vt:lpstr>A new mark “datasheet”</vt:lpstr>
      <vt:lpstr>A new mark “datasheet”</vt:lpstr>
      <vt:lpstr>A new mark “datasheet”</vt:lpstr>
      <vt:lpstr>A new mark “datasheet”</vt:lpstr>
      <vt:lpstr>A new mark “datasheet”</vt:lpstr>
      <vt:lpstr>Reference Epoch Coordinates (RECs)</vt:lpstr>
      <vt:lpstr>SPROCCET:  Replacing HTDP</vt:lpstr>
      <vt:lpstr>Coming soon</vt:lpstr>
      <vt:lpstr>Promises…</vt:lpstr>
      <vt:lpstr>Coming Soon</vt:lpstr>
      <vt:lpstr>Coming Soon</vt:lpstr>
      <vt:lpstr>Timeline</vt:lpstr>
      <vt:lpstr>Timeline</vt:lpstr>
      <vt:lpstr>Rollout, Testing, Replacement</vt:lpstr>
      <vt:lpstr>Rollout, Testing, Replacement</vt:lpstr>
      <vt:lpstr>Initial rollout</vt:lpstr>
      <vt:lpstr>Rollout:  Alpha, Beta, Live</vt:lpstr>
      <vt:lpstr>Current NSRS during rollout and testing</vt:lpstr>
      <vt:lpstr>Snapshot of the modernized NSRS  at the end of initial rollout</vt:lpstr>
      <vt:lpstr>Less stand-alone products</vt:lpstr>
      <vt:lpstr>Rollout onto Beta</vt:lpstr>
      <vt:lpstr>Testing into replacement</vt:lpstr>
      <vt:lpstr>After testing and the FGCS vote</vt:lpstr>
      <vt:lpstr>After testing and the FGCS vote</vt:lpstr>
      <vt:lpstr>Summary</vt:lpstr>
      <vt:lpstr>Thank you!</vt:lpstr>
      <vt:lpstr>Questions?</vt:lpstr>
      <vt:lpstr>Extra Slides</vt:lpstr>
      <vt:lpstr>Quick diversion:  why is incorporating SPROCCET into NCAT and Vdatum so complicated?</vt:lpstr>
      <vt:lpstr>PowerPoint Presentation</vt:lpstr>
      <vt:lpstr>PowerPoint Presentation</vt:lpstr>
      <vt:lpstr>PowerPoint Presentation</vt:lpstr>
      <vt:lpstr>NSRS Modernization in (very) brief – Why?</vt:lpstr>
      <vt:lpstr>The path to full roll-out</vt:lpstr>
      <vt:lpstr>The path to full roll-out: Frames</vt:lpstr>
      <vt:lpstr>The path to full roll-out: Geopotential</vt:lpstr>
      <vt:lpstr>The path to full roll-out: OPUS</vt:lpstr>
      <vt:lpstr>The path to full roll-out: Passive control</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3083</cp:revision>
  <cp:lastPrinted>2017-02-02T17:15:29Z</cp:lastPrinted>
  <dcterms:created xsi:type="dcterms:W3CDTF">2009-09-30T12:20:38Z</dcterms:created>
  <dcterms:modified xsi:type="dcterms:W3CDTF">2024-02-08T12:30:55Z</dcterms:modified>
</cp:coreProperties>
</file>