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996" r:id="rId1"/>
    <p:sldMasterId id="2147484032" r:id="rId2"/>
    <p:sldMasterId id="2147484039" r:id="rId3"/>
    <p:sldMasterId id="2147484046" r:id="rId4"/>
  </p:sldMasterIdLst>
  <p:notesMasterIdLst>
    <p:notesMasterId r:id="rId65"/>
  </p:notesMasterIdLst>
  <p:handoutMasterIdLst>
    <p:handoutMasterId r:id="rId66"/>
  </p:handoutMasterIdLst>
  <p:sldIdLst>
    <p:sldId id="256" r:id="rId5"/>
    <p:sldId id="1388" r:id="rId6"/>
    <p:sldId id="1074" r:id="rId7"/>
    <p:sldId id="2076136793" r:id="rId8"/>
    <p:sldId id="2076136787" r:id="rId9"/>
    <p:sldId id="2076136786" r:id="rId10"/>
    <p:sldId id="1400" r:id="rId11"/>
    <p:sldId id="358" r:id="rId12"/>
    <p:sldId id="2411" r:id="rId13"/>
    <p:sldId id="285" r:id="rId14"/>
    <p:sldId id="287" r:id="rId15"/>
    <p:sldId id="2076136781" r:id="rId16"/>
    <p:sldId id="1505" r:id="rId17"/>
    <p:sldId id="1076" r:id="rId18"/>
    <p:sldId id="266" r:id="rId19"/>
    <p:sldId id="1029" r:id="rId20"/>
    <p:sldId id="1482" r:id="rId21"/>
    <p:sldId id="2076136763" r:id="rId22"/>
    <p:sldId id="367" r:id="rId23"/>
    <p:sldId id="2019" r:id="rId24"/>
    <p:sldId id="2076136779" r:id="rId25"/>
    <p:sldId id="281" r:id="rId26"/>
    <p:sldId id="1414" r:id="rId27"/>
    <p:sldId id="2076136764" r:id="rId28"/>
    <p:sldId id="350" r:id="rId29"/>
    <p:sldId id="2185" r:id="rId30"/>
    <p:sldId id="265" r:id="rId31"/>
    <p:sldId id="1197" r:id="rId32"/>
    <p:sldId id="1450" r:id="rId33"/>
    <p:sldId id="1443" r:id="rId34"/>
    <p:sldId id="544" r:id="rId35"/>
    <p:sldId id="547" r:id="rId36"/>
    <p:sldId id="459" r:id="rId37"/>
    <p:sldId id="1427" r:id="rId38"/>
    <p:sldId id="1428" r:id="rId39"/>
    <p:sldId id="1429" r:id="rId40"/>
    <p:sldId id="1437" r:id="rId41"/>
    <p:sldId id="2205" r:id="rId42"/>
    <p:sldId id="2313" r:id="rId43"/>
    <p:sldId id="2123" r:id="rId44"/>
    <p:sldId id="1432" r:id="rId45"/>
    <p:sldId id="2339" r:id="rId46"/>
    <p:sldId id="261" r:id="rId47"/>
    <p:sldId id="2406" r:id="rId48"/>
    <p:sldId id="2340" r:id="rId49"/>
    <p:sldId id="2341" r:id="rId50"/>
    <p:sldId id="2355" r:id="rId51"/>
    <p:sldId id="2326" r:id="rId52"/>
    <p:sldId id="277" r:id="rId53"/>
    <p:sldId id="2405" r:id="rId54"/>
    <p:sldId id="2151" r:id="rId55"/>
    <p:sldId id="2200" r:id="rId56"/>
    <p:sldId id="2091" r:id="rId57"/>
    <p:sldId id="2153" r:id="rId58"/>
    <p:sldId id="2356" r:id="rId59"/>
    <p:sldId id="2407" r:id="rId60"/>
    <p:sldId id="2076136789" r:id="rId61"/>
    <p:sldId id="354" r:id="rId62"/>
    <p:sldId id="2076136790" r:id="rId63"/>
    <p:sldId id="308" r:id="rId64"/>
  </p:sldIdLst>
  <p:sldSz cx="12192000" cy="6858000"/>
  <p:notesSz cx="6858000" cy="9144000"/>
  <p:embeddedFontLst>
    <p:embeddedFont>
      <p:font typeface="Arial Black" panose="020B0A04020102020204" pitchFamily="34" charset="0"/>
      <p:bold r:id="rId67"/>
    </p:embeddedFont>
    <p:embeddedFont>
      <p:font typeface="Verdana" panose="020B0604030504040204" pitchFamily="34" charset="0"/>
      <p:regular r:id="rId68"/>
      <p:bold r:id="rId69"/>
      <p:italic r:id="rId70"/>
      <p:boldItalic r:id="rId7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Dennis" initials="MD" lastIdx="1" clrIdx="0">
    <p:extLst>
      <p:ext uri="{19B8F6BF-5375-455C-9EA6-DF929625EA0E}">
        <p15:presenceInfo xmlns:p15="http://schemas.microsoft.com/office/powerpoint/2012/main" userId="043abf545f85821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FF6600"/>
    <a:srgbClr val="7F7F7F"/>
    <a:srgbClr val="FF3300"/>
    <a:srgbClr val="FF0000"/>
    <a:srgbClr val="000000"/>
    <a:srgbClr val="004F58"/>
    <a:srgbClr val="4A8B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0" autoAdjust="0"/>
    <p:restoredTop sz="93099" autoAdjust="0"/>
  </p:normalViewPr>
  <p:slideViewPr>
    <p:cSldViewPr snapToGrid="0" snapToObjects="1">
      <p:cViewPr varScale="1">
        <p:scale>
          <a:sx n="99" d="100"/>
          <a:sy n="99" d="100"/>
        </p:scale>
        <p:origin x="90" y="10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82" d="100"/>
          <a:sy n="82" d="100"/>
        </p:scale>
        <p:origin x="387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4.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5.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F10EE4-A25B-5545-B1C2-A8BD0DBADCF4}" type="doc">
      <dgm:prSet loTypeId="urn:microsoft.com/office/officeart/2005/8/layout/cycle6" loCatId="" qsTypeId="urn:microsoft.com/office/officeart/2005/8/quickstyle/simple4" qsCatId="simple" csTypeId="urn:microsoft.com/office/officeart/2005/8/colors/accent1_2" csCatId="accent1" phldr="1"/>
      <dgm:spPr/>
      <dgm:t>
        <a:bodyPr/>
        <a:lstStyle/>
        <a:p>
          <a:endParaRPr lang="en-US"/>
        </a:p>
      </dgm:t>
    </dgm:pt>
    <dgm:pt modelId="{4EA7A538-8E84-1941-99FE-3CE67312E36F}">
      <dgm:prSet phldrT="[Text]"/>
      <dgm:spPr/>
      <dgm:t>
        <a:bodyPr/>
        <a:lstStyle/>
        <a:p>
          <a:r>
            <a:rPr lang="en-US" dirty="0"/>
            <a:t>Timing</a:t>
          </a:r>
        </a:p>
      </dgm:t>
    </dgm:pt>
    <dgm:pt modelId="{F7C87401-4502-0543-A2D4-7FC5AC6141B3}" type="parTrans" cxnId="{F9742745-913B-F24E-889F-757FD6F3D3E7}">
      <dgm:prSet/>
      <dgm:spPr/>
      <dgm:t>
        <a:bodyPr/>
        <a:lstStyle/>
        <a:p>
          <a:endParaRPr lang="en-US"/>
        </a:p>
      </dgm:t>
    </dgm:pt>
    <dgm:pt modelId="{ABCD33D4-EFF1-7C4B-99A7-1E7C48C05464}" type="sibTrans" cxnId="{F9742745-913B-F24E-889F-757FD6F3D3E7}">
      <dgm:prSet/>
      <dgm:spPr/>
      <dgm:t>
        <a:bodyPr/>
        <a:lstStyle/>
        <a:p>
          <a:endParaRPr lang="en-US"/>
        </a:p>
      </dgm:t>
    </dgm:pt>
    <dgm:pt modelId="{E009E744-C49A-FA49-A28D-962B3D92F3D9}">
      <dgm:prSet phldrT="[Text]"/>
      <dgm:spPr/>
      <dgm:t>
        <a:bodyPr/>
        <a:lstStyle/>
        <a:p>
          <a:r>
            <a:rPr lang="en-US" dirty="0"/>
            <a:t>Earth Observation</a:t>
          </a:r>
        </a:p>
      </dgm:t>
    </dgm:pt>
    <dgm:pt modelId="{F69A946C-C06F-DE47-9141-9D6D40936A71}" type="parTrans" cxnId="{C8F5A52E-D16A-F048-A725-A7FA71E2DAAC}">
      <dgm:prSet/>
      <dgm:spPr/>
      <dgm:t>
        <a:bodyPr/>
        <a:lstStyle/>
        <a:p>
          <a:endParaRPr lang="en-US"/>
        </a:p>
      </dgm:t>
    </dgm:pt>
    <dgm:pt modelId="{6B6FE6F5-7D23-7043-873C-F126C93624EE}" type="sibTrans" cxnId="{C8F5A52E-D16A-F048-A725-A7FA71E2DAAC}">
      <dgm:prSet/>
      <dgm:spPr/>
      <dgm:t>
        <a:bodyPr/>
        <a:lstStyle/>
        <a:p>
          <a:endParaRPr lang="en-US"/>
        </a:p>
      </dgm:t>
    </dgm:pt>
    <dgm:pt modelId="{3E4F8702-8569-C048-B2E8-423009FD2434}">
      <dgm:prSet phldrT="[Text]"/>
      <dgm:spPr/>
      <dgm:t>
        <a:bodyPr/>
        <a:lstStyle/>
        <a:p>
          <a:r>
            <a:rPr lang="en-US" dirty="0"/>
            <a:t>Positioning</a:t>
          </a:r>
        </a:p>
      </dgm:t>
    </dgm:pt>
    <dgm:pt modelId="{ECEA3983-ED13-BB46-8C45-8B30917466C1}" type="parTrans" cxnId="{D061FC32-10FD-A845-A1E8-0906591318BA}">
      <dgm:prSet/>
      <dgm:spPr/>
      <dgm:t>
        <a:bodyPr/>
        <a:lstStyle/>
        <a:p>
          <a:endParaRPr lang="en-US"/>
        </a:p>
      </dgm:t>
    </dgm:pt>
    <dgm:pt modelId="{397B23B1-48D8-CA4D-BA68-B71FCA338A6E}" type="sibTrans" cxnId="{D061FC32-10FD-A845-A1E8-0906591318BA}">
      <dgm:prSet/>
      <dgm:spPr/>
      <dgm:t>
        <a:bodyPr/>
        <a:lstStyle/>
        <a:p>
          <a:endParaRPr lang="en-US"/>
        </a:p>
      </dgm:t>
    </dgm:pt>
    <dgm:pt modelId="{FB21D58D-A1F1-EC40-BB3D-F7C605A14BB5}">
      <dgm:prSet phldrT="[Text]"/>
      <dgm:spPr/>
      <dgm:t>
        <a:bodyPr/>
        <a:lstStyle/>
        <a:p>
          <a:r>
            <a:rPr lang="en-US" dirty="0"/>
            <a:t>Navigation</a:t>
          </a:r>
        </a:p>
      </dgm:t>
    </dgm:pt>
    <dgm:pt modelId="{04B10E47-E2E6-EF47-BF7B-9D3036F161B5}" type="parTrans" cxnId="{D96CE348-0C91-374D-9899-AAEAC32CFF2B}">
      <dgm:prSet/>
      <dgm:spPr/>
      <dgm:t>
        <a:bodyPr/>
        <a:lstStyle/>
        <a:p>
          <a:endParaRPr lang="en-US"/>
        </a:p>
      </dgm:t>
    </dgm:pt>
    <dgm:pt modelId="{EFFEEE4B-5B24-A443-8076-43E79B1D2B3F}" type="sibTrans" cxnId="{D96CE348-0C91-374D-9899-AAEAC32CFF2B}">
      <dgm:prSet/>
      <dgm:spPr/>
      <dgm:t>
        <a:bodyPr/>
        <a:lstStyle/>
        <a:p>
          <a:endParaRPr lang="en-US"/>
        </a:p>
      </dgm:t>
    </dgm:pt>
    <dgm:pt modelId="{13BD3F4B-C99F-944F-A7B2-3CC17FAE5183}">
      <dgm:prSet/>
      <dgm:spPr/>
      <dgm:t>
        <a:bodyPr/>
        <a:lstStyle/>
        <a:p>
          <a:r>
            <a:rPr lang="en-US" dirty="0"/>
            <a:t>Communications</a:t>
          </a:r>
        </a:p>
      </dgm:t>
    </dgm:pt>
    <dgm:pt modelId="{94F09174-3C85-3A46-BED9-9679C126F9E1}" type="parTrans" cxnId="{5DA8184A-D4EF-934B-8976-412E81AD5D56}">
      <dgm:prSet/>
      <dgm:spPr/>
      <dgm:t>
        <a:bodyPr/>
        <a:lstStyle/>
        <a:p>
          <a:endParaRPr lang="en-US"/>
        </a:p>
      </dgm:t>
    </dgm:pt>
    <dgm:pt modelId="{3A3B2C4A-03BF-C84A-9DDD-43A7EE58A47B}" type="sibTrans" cxnId="{5DA8184A-D4EF-934B-8976-412E81AD5D56}">
      <dgm:prSet/>
      <dgm:spPr/>
      <dgm:t>
        <a:bodyPr/>
        <a:lstStyle/>
        <a:p>
          <a:endParaRPr lang="en-US"/>
        </a:p>
      </dgm:t>
    </dgm:pt>
    <dgm:pt modelId="{0931B7F4-F759-F044-A205-EA337338D99A}" type="pres">
      <dgm:prSet presAssocID="{84F10EE4-A25B-5545-B1C2-A8BD0DBADCF4}" presName="cycle" presStyleCnt="0">
        <dgm:presLayoutVars>
          <dgm:dir/>
          <dgm:resizeHandles val="exact"/>
        </dgm:presLayoutVars>
      </dgm:prSet>
      <dgm:spPr/>
    </dgm:pt>
    <dgm:pt modelId="{3321ECBD-C581-3548-86CD-04B073F6D3F4}" type="pres">
      <dgm:prSet presAssocID="{E009E744-C49A-FA49-A28D-962B3D92F3D9}" presName="node" presStyleLbl="node1" presStyleIdx="0" presStyleCnt="5">
        <dgm:presLayoutVars>
          <dgm:bulletEnabled val="1"/>
        </dgm:presLayoutVars>
      </dgm:prSet>
      <dgm:spPr/>
    </dgm:pt>
    <dgm:pt modelId="{A6F6716E-0144-D04F-B3EC-AB87D1391AD3}" type="pres">
      <dgm:prSet presAssocID="{E009E744-C49A-FA49-A28D-962B3D92F3D9}" presName="spNode" presStyleCnt="0"/>
      <dgm:spPr/>
    </dgm:pt>
    <dgm:pt modelId="{ABFB4E89-BCA9-004A-BD4B-4DDBC5579477}" type="pres">
      <dgm:prSet presAssocID="{6B6FE6F5-7D23-7043-873C-F126C93624EE}" presName="sibTrans" presStyleLbl="sibTrans1D1" presStyleIdx="0" presStyleCnt="5"/>
      <dgm:spPr/>
    </dgm:pt>
    <dgm:pt modelId="{8425F461-DF53-7E4F-A4B6-A17D9290A9A1}" type="pres">
      <dgm:prSet presAssocID="{3E4F8702-8569-C048-B2E8-423009FD2434}" presName="node" presStyleLbl="node1" presStyleIdx="1" presStyleCnt="5">
        <dgm:presLayoutVars>
          <dgm:bulletEnabled val="1"/>
        </dgm:presLayoutVars>
      </dgm:prSet>
      <dgm:spPr/>
    </dgm:pt>
    <dgm:pt modelId="{EDDB872A-8396-F844-A3E4-D99573F5F335}" type="pres">
      <dgm:prSet presAssocID="{3E4F8702-8569-C048-B2E8-423009FD2434}" presName="spNode" presStyleCnt="0"/>
      <dgm:spPr/>
    </dgm:pt>
    <dgm:pt modelId="{0908FFA3-E9D5-9A4A-AA09-7F9D5F6D419D}" type="pres">
      <dgm:prSet presAssocID="{397B23B1-48D8-CA4D-BA68-B71FCA338A6E}" presName="sibTrans" presStyleLbl="sibTrans1D1" presStyleIdx="1" presStyleCnt="5"/>
      <dgm:spPr/>
    </dgm:pt>
    <dgm:pt modelId="{B046BF3F-5DC2-8549-B0F7-A4C483DD9C3E}" type="pres">
      <dgm:prSet presAssocID="{FB21D58D-A1F1-EC40-BB3D-F7C605A14BB5}" presName="node" presStyleLbl="node1" presStyleIdx="2" presStyleCnt="5">
        <dgm:presLayoutVars>
          <dgm:bulletEnabled val="1"/>
        </dgm:presLayoutVars>
      </dgm:prSet>
      <dgm:spPr/>
    </dgm:pt>
    <dgm:pt modelId="{64B4CD6E-A8DF-9549-AD2A-7CB096DC8987}" type="pres">
      <dgm:prSet presAssocID="{FB21D58D-A1F1-EC40-BB3D-F7C605A14BB5}" presName="spNode" presStyleCnt="0"/>
      <dgm:spPr/>
    </dgm:pt>
    <dgm:pt modelId="{D5D4FD9B-2000-A845-8884-8F0DFBC33025}" type="pres">
      <dgm:prSet presAssocID="{EFFEEE4B-5B24-A443-8076-43E79B1D2B3F}" presName="sibTrans" presStyleLbl="sibTrans1D1" presStyleIdx="2" presStyleCnt="5"/>
      <dgm:spPr/>
    </dgm:pt>
    <dgm:pt modelId="{7EEE59A9-5888-C140-A68D-96A094D89E62}" type="pres">
      <dgm:prSet presAssocID="{4EA7A538-8E84-1941-99FE-3CE67312E36F}" presName="node" presStyleLbl="node1" presStyleIdx="3" presStyleCnt="5">
        <dgm:presLayoutVars>
          <dgm:bulletEnabled val="1"/>
        </dgm:presLayoutVars>
      </dgm:prSet>
      <dgm:spPr/>
    </dgm:pt>
    <dgm:pt modelId="{6C0E7F14-7FC1-CF49-A951-3D321470AFFE}" type="pres">
      <dgm:prSet presAssocID="{4EA7A538-8E84-1941-99FE-3CE67312E36F}" presName="spNode" presStyleCnt="0"/>
      <dgm:spPr/>
    </dgm:pt>
    <dgm:pt modelId="{BFF47700-A5B6-8546-8540-E18E9400E810}" type="pres">
      <dgm:prSet presAssocID="{ABCD33D4-EFF1-7C4B-99A7-1E7C48C05464}" presName="sibTrans" presStyleLbl="sibTrans1D1" presStyleIdx="3" presStyleCnt="5"/>
      <dgm:spPr/>
    </dgm:pt>
    <dgm:pt modelId="{2C4B3D48-ED84-4B40-B849-F7F833AC732E}" type="pres">
      <dgm:prSet presAssocID="{13BD3F4B-C99F-944F-A7B2-3CC17FAE5183}" presName="node" presStyleLbl="node1" presStyleIdx="4" presStyleCnt="5">
        <dgm:presLayoutVars>
          <dgm:bulletEnabled val="1"/>
        </dgm:presLayoutVars>
      </dgm:prSet>
      <dgm:spPr/>
    </dgm:pt>
    <dgm:pt modelId="{04EB4CB3-8434-2C4B-9C4C-84ACB7EA7074}" type="pres">
      <dgm:prSet presAssocID="{13BD3F4B-C99F-944F-A7B2-3CC17FAE5183}" presName="spNode" presStyleCnt="0"/>
      <dgm:spPr/>
    </dgm:pt>
    <dgm:pt modelId="{8201D8C6-E917-2945-AC07-E96BE3B18EA3}" type="pres">
      <dgm:prSet presAssocID="{3A3B2C4A-03BF-C84A-9DDD-43A7EE58A47B}" presName="sibTrans" presStyleLbl="sibTrans1D1" presStyleIdx="4" presStyleCnt="5"/>
      <dgm:spPr/>
    </dgm:pt>
  </dgm:ptLst>
  <dgm:cxnLst>
    <dgm:cxn modelId="{B99FBC17-F062-9042-81D3-DFC2AD205A70}" type="presOf" srcId="{3E4F8702-8569-C048-B2E8-423009FD2434}" destId="{8425F461-DF53-7E4F-A4B6-A17D9290A9A1}" srcOrd="0" destOrd="0" presId="urn:microsoft.com/office/officeart/2005/8/layout/cycle6"/>
    <dgm:cxn modelId="{C8F5A52E-D16A-F048-A725-A7FA71E2DAAC}" srcId="{84F10EE4-A25B-5545-B1C2-A8BD0DBADCF4}" destId="{E009E744-C49A-FA49-A28D-962B3D92F3D9}" srcOrd="0" destOrd="0" parTransId="{F69A946C-C06F-DE47-9141-9D6D40936A71}" sibTransId="{6B6FE6F5-7D23-7043-873C-F126C93624EE}"/>
    <dgm:cxn modelId="{D061FC32-10FD-A845-A1E8-0906591318BA}" srcId="{84F10EE4-A25B-5545-B1C2-A8BD0DBADCF4}" destId="{3E4F8702-8569-C048-B2E8-423009FD2434}" srcOrd="1" destOrd="0" parTransId="{ECEA3983-ED13-BB46-8C45-8B30917466C1}" sibTransId="{397B23B1-48D8-CA4D-BA68-B71FCA338A6E}"/>
    <dgm:cxn modelId="{F9742745-913B-F24E-889F-757FD6F3D3E7}" srcId="{84F10EE4-A25B-5545-B1C2-A8BD0DBADCF4}" destId="{4EA7A538-8E84-1941-99FE-3CE67312E36F}" srcOrd="3" destOrd="0" parTransId="{F7C87401-4502-0543-A2D4-7FC5AC6141B3}" sibTransId="{ABCD33D4-EFF1-7C4B-99A7-1E7C48C05464}"/>
    <dgm:cxn modelId="{D96CE348-0C91-374D-9899-AAEAC32CFF2B}" srcId="{84F10EE4-A25B-5545-B1C2-A8BD0DBADCF4}" destId="{FB21D58D-A1F1-EC40-BB3D-F7C605A14BB5}" srcOrd="2" destOrd="0" parTransId="{04B10E47-E2E6-EF47-BF7B-9D3036F161B5}" sibTransId="{EFFEEE4B-5B24-A443-8076-43E79B1D2B3F}"/>
    <dgm:cxn modelId="{5DA8184A-D4EF-934B-8976-412E81AD5D56}" srcId="{84F10EE4-A25B-5545-B1C2-A8BD0DBADCF4}" destId="{13BD3F4B-C99F-944F-A7B2-3CC17FAE5183}" srcOrd="4" destOrd="0" parTransId="{94F09174-3C85-3A46-BED9-9679C126F9E1}" sibTransId="{3A3B2C4A-03BF-C84A-9DDD-43A7EE58A47B}"/>
    <dgm:cxn modelId="{F695BF6C-1672-1540-9365-558C4BF1EBAF}" type="presOf" srcId="{FB21D58D-A1F1-EC40-BB3D-F7C605A14BB5}" destId="{B046BF3F-5DC2-8549-B0F7-A4C483DD9C3E}" srcOrd="0" destOrd="0" presId="urn:microsoft.com/office/officeart/2005/8/layout/cycle6"/>
    <dgm:cxn modelId="{7D86CF6C-A4A8-0648-A5FF-5509044FD59A}" type="presOf" srcId="{3A3B2C4A-03BF-C84A-9DDD-43A7EE58A47B}" destId="{8201D8C6-E917-2945-AC07-E96BE3B18EA3}" srcOrd="0" destOrd="0" presId="urn:microsoft.com/office/officeart/2005/8/layout/cycle6"/>
    <dgm:cxn modelId="{3456AA58-76EA-B14F-AA93-28542DF6ACF4}" type="presOf" srcId="{E009E744-C49A-FA49-A28D-962B3D92F3D9}" destId="{3321ECBD-C581-3548-86CD-04B073F6D3F4}" srcOrd="0" destOrd="0" presId="urn:microsoft.com/office/officeart/2005/8/layout/cycle6"/>
    <dgm:cxn modelId="{BE8B4183-370A-B64F-8164-66E5EFD84F21}" type="presOf" srcId="{6B6FE6F5-7D23-7043-873C-F126C93624EE}" destId="{ABFB4E89-BCA9-004A-BD4B-4DDBC5579477}" srcOrd="0" destOrd="0" presId="urn:microsoft.com/office/officeart/2005/8/layout/cycle6"/>
    <dgm:cxn modelId="{0F672894-6C44-1541-B39A-40C0696032E5}" type="presOf" srcId="{397B23B1-48D8-CA4D-BA68-B71FCA338A6E}" destId="{0908FFA3-E9D5-9A4A-AA09-7F9D5F6D419D}" srcOrd="0" destOrd="0" presId="urn:microsoft.com/office/officeart/2005/8/layout/cycle6"/>
    <dgm:cxn modelId="{CEB27298-E502-7543-9577-2CF3EC626E9E}" type="presOf" srcId="{EFFEEE4B-5B24-A443-8076-43E79B1D2B3F}" destId="{D5D4FD9B-2000-A845-8884-8F0DFBC33025}" srcOrd="0" destOrd="0" presId="urn:microsoft.com/office/officeart/2005/8/layout/cycle6"/>
    <dgm:cxn modelId="{30535CAB-374F-8149-9237-403CDFBC5987}" type="presOf" srcId="{13BD3F4B-C99F-944F-A7B2-3CC17FAE5183}" destId="{2C4B3D48-ED84-4B40-B849-F7F833AC732E}" srcOrd="0" destOrd="0" presId="urn:microsoft.com/office/officeart/2005/8/layout/cycle6"/>
    <dgm:cxn modelId="{081FA7B7-46CD-B244-8D86-29FF2E948781}" type="presOf" srcId="{ABCD33D4-EFF1-7C4B-99A7-1E7C48C05464}" destId="{BFF47700-A5B6-8546-8540-E18E9400E810}" srcOrd="0" destOrd="0" presId="urn:microsoft.com/office/officeart/2005/8/layout/cycle6"/>
    <dgm:cxn modelId="{C7C8F2D6-4048-5B42-A757-9CF74A4F9078}" type="presOf" srcId="{84F10EE4-A25B-5545-B1C2-A8BD0DBADCF4}" destId="{0931B7F4-F759-F044-A205-EA337338D99A}" srcOrd="0" destOrd="0" presId="urn:microsoft.com/office/officeart/2005/8/layout/cycle6"/>
    <dgm:cxn modelId="{F66FF9E1-6F4A-7345-9BDE-9744454B9013}" type="presOf" srcId="{4EA7A538-8E84-1941-99FE-3CE67312E36F}" destId="{7EEE59A9-5888-C140-A68D-96A094D89E62}" srcOrd="0" destOrd="0" presId="urn:microsoft.com/office/officeart/2005/8/layout/cycle6"/>
    <dgm:cxn modelId="{2CDC6A23-A3E6-EB40-84D6-2B6BBF4F13DF}" type="presParOf" srcId="{0931B7F4-F759-F044-A205-EA337338D99A}" destId="{3321ECBD-C581-3548-86CD-04B073F6D3F4}" srcOrd="0" destOrd="0" presId="urn:microsoft.com/office/officeart/2005/8/layout/cycle6"/>
    <dgm:cxn modelId="{CDE7B5A7-11D3-9440-8078-69FE2B4B3E7F}" type="presParOf" srcId="{0931B7F4-F759-F044-A205-EA337338D99A}" destId="{A6F6716E-0144-D04F-B3EC-AB87D1391AD3}" srcOrd="1" destOrd="0" presId="urn:microsoft.com/office/officeart/2005/8/layout/cycle6"/>
    <dgm:cxn modelId="{ED39F29A-5297-7147-807A-DA62FDF6F8A9}" type="presParOf" srcId="{0931B7F4-F759-F044-A205-EA337338D99A}" destId="{ABFB4E89-BCA9-004A-BD4B-4DDBC5579477}" srcOrd="2" destOrd="0" presId="urn:microsoft.com/office/officeart/2005/8/layout/cycle6"/>
    <dgm:cxn modelId="{AFCC1F5E-F624-6248-83E1-B8DA4AF78B5F}" type="presParOf" srcId="{0931B7F4-F759-F044-A205-EA337338D99A}" destId="{8425F461-DF53-7E4F-A4B6-A17D9290A9A1}" srcOrd="3" destOrd="0" presId="urn:microsoft.com/office/officeart/2005/8/layout/cycle6"/>
    <dgm:cxn modelId="{C6634FE3-4F0C-D245-A7D5-0A4440BFACD7}" type="presParOf" srcId="{0931B7F4-F759-F044-A205-EA337338D99A}" destId="{EDDB872A-8396-F844-A3E4-D99573F5F335}" srcOrd="4" destOrd="0" presId="urn:microsoft.com/office/officeart/2005/8/layout/cycle6"/>
    <dgm:cxn modelId="{D88741A6-185C-2743-B490-B9CD87AD342B}" type="presParOf" srcId="{0931B7F4-F759-F044-A205-EA337338D99A}" destId="{0908FFA3-E9D5-9A4A-AA09-7F9D5F6D419D}" srcOrd="5" destOrd="0" presId="urn:microsoft.com/office/officeart/2005/8/layout/cycle6"/>
    <dgm:cxn modelId="{50BEE0E9-BDA3-8E48-9C68-98A7877FDEAE}" type="presParOf" srcId="{0931B7F4-F759-F044-A205-EA337338D99A}" destId="{B046BF3F-5DC2-8549-B0F7-A4C483DD9C3E}" srcOrd="6" destOrd="0" presId="urn:microsoft.com/office/officeart/2005/8/layout/cycle6"/>
    <dgm:cxn modelId="{03E75431-304A-204A-A11A-BB8CE95A4A49}" type="presParOf" srcId="{0931B7F4-F759-F044-A205-EA337338D99A}" destId="{64B4CD6E-A8DF-9549-AD2A-7CB096DC8987}" srcOrd="7" destOrd="0" presId="urn:microsoft.com/office/officeart/2005/8/layout/cycle6"/>
    <dgm:cxn modelId="{8919493C-FB01-BE4B-9C7F-D1879B60C5A5}" type="presParOf" srcId="{0931B7F4-F759-F044-A205-EA337338D99A}" destId="{D5D4FD9B-2000-A845-8884-8F0DFBC33025}" srcOrd="8" destOrd="0" presId="urn:microsoft.com/office/officeart/2005/8/layout/cycle6"/>
    <dgm:cxn modelId="{D493F4D2-0162-574A-A6A8-DEFFD86A8FCE}" type="presParOf" srcId="{0931B7F4-F759-F044-A205-EA337338D99A}" destId="{7EEE59A9-5888-C140-A68D-96A094D89E62}" srcOrd="9" destOrd="0" presId="urn:microsoft.com/office/officeart/2005/8/layout/cycle6"/>
    <dgm:cxn modelId="{3C4A39D2-E904-A742-8E73-CA151B30225E}" type="presParOf" srcId="{0931B7F4-F759-F044-A205-EA337338D99A}" destId="{6C0E7F14-7FC1-CF49-A951-3D321470AFFE}" srcOrd="10" destOrd="0" presId="urn:microsoft.com/office/officeart/2005/8/layout/cycle6"/>
    <dgm:cxn modelId="{EE65477D-63F3-F441-A2A9-5807EDFB0B66}" type="presParOf" srcId="{0931B7F4-F759-F044-A205-EA337338D99A}" destId="{BFF47700-A5B6-8546-8540-E18E9400E810}" srcOrd="11" destOrd="0" presId="urn:microsoft.com/office/officeart/2005/8/layout/cycle6"/>
    <dgm:cxn modelId="{E8B73EBA-1874-D04C-970D-7CC904D57D26}" type="presParOf" srcId="{0931B7F4-F759-F044-A205-EA337338D99A}" destId="{2C4B3D48-ED84-4B40-B849-F7F833AC732E}" srcOrd="12" destOrd="0" presId="urn:microsoft.com/office/officeart/2005/8/layout/cycle6"/>
    <dgm:cxn modelId="{7B61565A-7FC4-984C-8A40-15409B554DC2}" type="presParOf" srcId="{0931B7F4-F759-F044-A205-EA337338D99A}" destId="{04EB4CB3-8434-2C4B-9C4C-84ACB7EA7074}" srcOrd="13" destOrd="0" presId="urn:microsoft.com/office/officeart/2005/8/layout/cycle6"/>
    <dgm:cxn modelId="{65EE72B0-85AB-C54E-842D-DA57C94FC85C}" type="presParOf" srcId="{0931B7F4-F759-F044-A205-EA337338D99A}" destId="{8201D8C6-E917-2945-AC07-E96BE3B18EA3}" srcOrd="14" destOrd="0" presId="urn:microsoft.com/office/officeart/2005/8/layout/cycle6"/>
  </dgm:cxnLst>
  <dgm:bg>
    <a:effectLst>
      <a:outerShdw blurRad="292100" dist="139700" dir="2700000" algn="ctr" rotWithShape="0">
        <a:srgbClr val="000000">
          <a:alpha val="65000"/>
        </a:srgb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1ECBD-C581-3548-86CD-04B073F6D3F4}">
      <dsp:nvSpPr>
        <dsp:cNvPr id="0" name=""/>
        <dsp:cNvSpPr/>
      </dsp:nvSpPr>
      <dsp:spPr>
        <a:xfrm>
          <a:off x="2380505" y="2370"/>
          <a:ext cx="1334988" cy="867742"/>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Earth Observation</a:t>
          </a:r>
        </a:p>
      </dsp:txBody>
      <dsp:txXfrm>
        <a:off x="2422865" y="44730"/>
        <a:ext cx="1250268" cy="783022"/>
      </dsp:txXfrm>
    </dsp:sp>
    <dsp:sp modelId="{ABFB4E89-BCA9-004A-BD4B-4DDBC5579477}">
      <dsp:nvSpPr>
        <dsp:cNvPr id="0" name=""/>
        <dsp:cNvSpPr/>
      </dsp:nvSpPr>
      <dsp:spPr>
        <a:xfrm>
          <a:off x="1315405" y="436241"/>
          <a:ext cx="3465188" cy="3465188"/>
        </a:xfrm>
        <a:custGeom>
          <a:avLst/>
          <a:gdLst/>
          <a:ahLst/>
          <a:cxnLst/>
          <a:rect l="0" t="0" r="0" b="0"/>
          <a:pathLst>
            <a:path>
              <a:moveTo>
                <a:pt x="2409246" y="137594"/>
              </a:moveTo>
              <a:arcTo wR="1732594" hR="1732594" stAng="17579295" swAng="195999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425F461-DF53-7E4F-A4B6-A17D9290A9A1}">
      <dsp:nvSpPr>
        <dsp:cNvPr id="0" name=""/>
        <dsp:cNvSpPr/>
      </dsp:nvSpPr>
      <dsp:spPr>
        <a:xfrm>
          <a:off x="4028301" y="1199563"/>
          <a:ext cx="1334988" cy="867742"/>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Positioning</a:t>
          </a:r>
        </a:p>
      </dsp:txBody>
      <dsp:txXfrm>
        <a:off x="4070661" y="1241923"/>
        <a:ext cx="1250268" cy="783022"/>
      </dsp:txXfrm>
    </dsp:sp>
    <dsp:sp modelId="{0908FFA3-E9D5-9A4A-AA09-7F9D5F6D419D}">
      <dsp:nvSpPr>
        <dsp:cNvPr id="0" name=""/>
        <dsp:cNvSpPr/>
      </dsp:nvSpPr>
      <dsp:spPr>
        <a:xfrm>
          <a:off x="1315405" y="436241"/>
          <a:ext cx="3465188" cy="3465188"/>
        </a:xfrm>
        <a:custGeom>
          <a:avLst/>
          <a:gdLst/>
          <a:ahLst/>
          <a:cxnLst/>
          <a:rect l="0" t="0" r="0" b="0"/>
          <a:pathLst>
            <a:path>
              <a:moveTo>
                <a:pt x="3462825" y="1642133"/>
              </a:moveTo>
              <a:arcTo wR="1732594" hR="1732594" stAng="21420430" swAng="219511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046BF3F-5DC2-8549-B0F7-A4C483DD9C3E}">
      <dsp:nvSpPr>
        <dsp:cNvPr id="0" name=""/>
        <dsp:cNvSpPr/>
      </dsp:nvSpPr>
      <dsp:spPr>
        <a:xfrm>
          <a:off x="3398899" y="3136663"/>
          <a:ext cx="1334988" cy="867742"/>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Navigation</a:t>
          </a:r>
        </a:p>
      </dsp:txBody>
      <dsp:txXfrm>
        <a:off x="3441259" y="3179023"/>
        <a:ext cx="1250268" cy="783022"/>
      </dsp:txXfrm>
    </dsp:sp>
    <dsp:sp modelId="{D5D4FD9B-2000-A845-8884-8F0DFBC33025}">
      <dsp:nvSpPr>
        <dsp:cNvPr id="0" name=""/>
        <dsp:cNvSpPr/>
      </dsp:nvSpPr>
      <dsp:spPr>
        <a:xfrm>
          <a:off x="1315405" y="436241"/>
          <a:ext cx="3465188" cy="3465188"/>
        </a:xfrm>
        <a:custGeom>
          <a:avLst/>
          <a:gdLst/>
          <a:ahLst/>
          <a:cxnLst/>
          <a:rect l="0" t="0" r="0" b="0"/>
          <a:pathLst>
            <a:path>
              <a:moveTo>
                <a:pt x="2076618" y="3430690"/>
              </a:moveTo>
              <a:arcTo wR="1732594" hR="1732594" stAng="4712834" swAng="137433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EEE59A9-5888-C140-A68D-96A094D89E62}">
      <dsp:nvSpPr>
        <dsp:cNvPr id="0" name=""/>
        <dsp:cNvSpPr/>
      </dsp:nvSpPr>
      <dsp:spPr>
        <a:xfrm>
          <a:off x="1362112" y="3136663"/>
          <a:ext cx="1334988" cy="867742"/>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Timing</a:t>
          </a:r>
        </a:p>
      </dsp:txBody>
      <dsp:txXfrm>
        <a:off x="1404472" y="3179023"/>
        <a:ext cx="1250268" cy="783022"/>
      </dsp:txXfrm>
    </dsp:sp>
    <dsp:sp modelId="{BFF47700-A5B6-8546-8540-E18E9400E810}">
      <dsp:nvSpPr>
        <dsp:cNvPr id="0" name=""/>
        <dsp:cNvSpPr/>
      </dsp:nvSpPr>
      <dsp:spPr>
        <a:xfrm>
          <a:off x="1315405" y="436241"/>
          <a:ext cx="3465188" cy="3465188"/>
        </a:xfrm>
        <a:custGeom>
          <a:avLst/>
          <a:gdLst/>
          <a:ahLst/>
          <a:cxnLst/>
          <a:rect l="0" t="0" r="0" b="0"/>
          <a:pathLst>
            <a:path>
              <a:moveTo>
                <a:pt x="289352" y="2691206"/>
              </a:moveTo>
              <a:arcTo wR="1732594" hR="1732594" stAng="8784456" swAng="219511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C4B3D48-ED84-4B40-B849-F7F833AC732E}">
      <dsp:nvSpPr>
        <dsp:cNvPr id="0" name=""/>
        <dsp:cNvSpPr/>
      </dsp:nvSpPr>
      <dsp:spPr>
        <a:xfrm>
          <a:off x="732710" y="1199563"/>
          <a:ext cx="1334988" cy="867742"/>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Communications</a:t>
          </a:r>
        </a:p>
      </dsp:txBody>
      <dsp:txXfrm>
        <a:off x="775070" y="1241923"/>
        <a:ext cx="1250268" cy="783022"/>
      </dsp:txXfrm>
    </dsp:sp>
    <dsp:sp modelId="{8201D8C6-E917-2945-AC07-E96BE3B18EA3}">
      <dsp:nvSpPr>
        <dsp:cNvPr id="0" name=""/>
        <dsp:cNvSpPr/>
      </dsp:nvSpPr>
      <dsp:spPr>
        <a:xfrm>
          <a:off x="1315405" y="436241"/>
          <a:ext cx="3465188" cy="3465188"/>
        </a:xfrm>
        <a:custGeom>
          <a:avLst/>
          <a:gdLst/>
          <a:ahLst/>
          <a:cxnLst/>
          <a:rect l="0" t="0" r="0" b="0"/>
          <a:pathLst>
            <a:path>
              <a:moveTo>
                <a:pt x="302072" y="755102"/>
              </a:moveTo>
              <a:arcTo wR="1732594" hR="1732594" stAng="12860714" swAng="195999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E5119F-A89D-E9D0-233C-5645A14D09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006792D-61D0-A327-DF13-411A07C951E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E72AA7-F0FB-43AA-AED8-0C990396AA4D}" type="datetimeFigureOut">
              <a:rPr lang="en-US" smtClean="0"/>
              <a:t>1/9/2025</a:t>
            </a:fld>
            <a:endParaRPr lang="en-US"/>
          </a:p>
        </p:txBody>
      </p:sp>
      <p:sp>
        <p:nvSpPr>
          <p:cNvPr id="4" name="Footer Placeholder 3">
            <a:extLst>
              <a:ext uri="{FF2B5EF4-FFF2-40B4-BE49-F238E27FC236}">
                <a16:creationId xmlns:a16="http://schemas.microsoft.com/office/drawing/2014/main" id="{BD3B0384-63BE-FF28-D233-616C542D93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4413BA3-1BFB-592D-3C36-B5AF6399B6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B32A2C-6F6A-4E6A-A0DE-FF760D3227E6}" type="slidenum">
              <a:rPr lang="en-US" smtClean="0"/>
              <a:t>‹#›</a:t>
            </a:fld>
            <a:endParaRPr lang="en-US"/>
          </a:p>
        </p:txBody>
      </p:sp>
    </p:spTree>
    <p:extLst>
      <p:ext uri="{BB962C8B-B14F-4D97-AF65-F5344CB8AC3E}">
        <p14:creationId xmlns:p14="http://schemas.microsoft.com/office/powerpoint/2010/main" val="18851322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1CB3B-601C-3044-872C-680405EF9CD1}" type="datetimeFigureOut">
              <a:rPr lang="en-US" smtClean="0"/>
              <a:t>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7191B-5443-0B49-80DC-518BB88BFE36}" type="slidenum">
              <a:rPr lang="en-US" smtClean="0"/>
              <a:t>‹#›</a:t>
            </a:fld>
            <a:endParaRPr lang="en-US"/>
          </a:p>
        </p:txBody>
      </p:sp>
    </p:spTree>
    <p:extLst>
      <p:ext uri="{BB962C8B-B14F-4D97-AF65-F5344CB8AC3E}">
        <p14:creationId xmlns:p14="http://schemas.microsoft.com/office/powerpoint/2010/main" val="1440536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beta.ngs.noaa.gov/GEOID/xGEOID2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 name="Google Shape;3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 name="Google Shape;3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7ab38a30df_1_3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27ab38a30df_1_3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NAVD 88, the US current Orthometric height datum, consists of about 800,000 benchmarks and ~2.2M km of leveling. Data was collected over many decades by roving bands of surveyors who walked across the country multiple times over the years, east to west, north to south and back again. It is currently the official vertical datum of the US and is required for federal mapping projects. It would cost tens to hundreds of millions of US dollars to do again. </a:t>
            </a:r>
            <a:endParaRPr/>
          </a:p>
          <a:p>
            <a:pPr marL="0" lvl="0" indent="0" algn="l" rtl="0">
              <a:lnSpc>
                <a:spcPct val="100000"/>
              </a:lnSpc>
              <a:spcBef>
                <a:spcPts val="360"/>
              </a:spcBef>
              <a:spcAft>
                <a:spcPts val="0"/>
              </a:spcAft>
              <a:buSzPts val="1400"/>
              <a:buNone/>
            </a:pPr>
            <a:r>
              <a:rPr lang="en-US"/>
              <a:t>GPS data on those leveled marks were used to create GEOID18 – the model used to derive NAVD88 heights from GPS ellipsoid heights, as well as the transformation tools that will be released with NAPGD2022.</a:t>
            </a:r>
            <a:endParaRPr/>
          </a:p>
          <a:p>
            <a:pPr marL="0" lvl="0" indent="0" algn="l" rtl="0">
              <a:lnSpc>
                <a:spcPct val="100000"/>
              </a:lnSpc>
              <a:spcBef>
                <a:spcPts val="360"/>
              </a:spcBef>
              <a:spcAft>
                <a:spcPts val="0"/>
              </a:spcAft>
              <a:buSzPts val="1400"/>
              <a:buNone/>
            </a:pPr>
            <a:endParaRPr/>
          </a:p>
        </p:txBody>
      </p:sp>
      <p:sp>
        <p:nvSpPr>
          <p:cNvPr id="258" name="Google Shape;258;g27ab38a30df_1_3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7ab38a30df_1_3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27ab38a30df_1_3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NAVD 88, the US current Orthometric height datum, consists of about 800,000 benchmarks and ~2.2M km of leveling. Data was collected over many decades by roving bands of surveyors who walked across the country multiple times over the years, east to west, north to south and back again. It is currently the official vertical datum of the US and is required for federal mapping projects. It would cost tens to hundreds of millions of US dollars to do again. </a:t>
            </a:r>
            <a:endParaRPr/>
          </a:p>
          <a:p>
            <a:pPr marL="0" lvl="0" indent="0" algn="l" rtl="0">
              <a:spcBef>
                <a:spcPts val="360"/>
              </a:spcBef>
              <a:spcAft>
                <a:spcPts val="0"/>
              </a:spcAft>
              <a:buNone/>
            </a:pPr>
            <a:r>
              <a:rPr lang="en-US"/>
              <a:t>GPS data on those leveled marks were used to create GEOID18 – the model used to derive NAVD88 heights from GPS ellipsoid heights, as well as the transformation tools that will be released with NAPGD2022.</a:t>
            </a:r>
            <a:endParaRPr/>
          </a:p>
          <a:p>
            <a:pPr marL="0" lvl="0" indent="0" algn="l" rtl="0">
              <a:spcBef>
                <a:spcPts val="360"/>
              </a:spcBef>
              <a:spcAft>
                <a:spcPts val="0"/>
              </a:spcAft>
              <a:buNone/>
            </a:pPr>
            <a:endParaRPr/>
          </a:p>
        </p:txBody>
      </p:sp>
      <p:sp>
        <p:nvSpPr>
          <p:cNvPr id="414" name="Google Shape;414;g27ab38a30df_1_3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55698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
        <p:nvSpPr>
          <p:cNvPr id="175" name="Google Shape;17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6" name="Google Shape;176;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National Spatial Reference System</a:t>
            </a:r>
            <a:endParaRPr/>
          </a:p>
          <a:p>
            <a:pPr marL="0" lvl="1" indent="228600" algn="l" rtl="0">
              <a:spcBef>
                <a:spcPts val="0"/>
              </a:spcBef>
              <a:spcAft>
                <a:spcPts val="0"/>
              </a:spcAft>
              <a:buNone/>
            </a:pPr>
            <a:r>
              <a:rPr lang="en-US"/>
              <a:t>The system that NGS has created that meets these requirements and expectations is the National Spatial Reference System.</a:t>
            </a:r>
            <a:endParaRPr/>
          </a:p>
          <a:p>
            <a:pPr marL="0" lvl="1" indent="228600" algn="l" rtl="0">
              <a:spcBef>
                <a:spcPts val="0"/>
              </a:spcBef>
              <a:spcAft>
                <a:spcPts val="0"/>
              </a:spcAft>
              <a:buNone/>
            </a:pPr>
            <a:r>
              <a:rPr lang="en-US"/>
              <a:t>The National Spatial Reference System (NSRS) includes latitude, longitude and elevation in addition to the National Shoreline and geodetic control.</a:t>
            </a:r>
            <a:endParaRPr/>
          </a:p>
          <a:p>
            <a:pPr marL="0" lvl="1" indent="228600" algn="l" rtl="0">
              <a:spcBef>
                <a:spcPts val="0"/>
              </a:spcBef>
              <a:spcAft>
                <a:spcPts val="0"/>
              </a:spcAft>
              <a:buNone/>
            </a:pPr>
            <a:r>
              <a:rPr lang="en-US"/>
              <a:t>You can think about geodetic control is the “base map” layer at the base of GIS applications that will get everything aligned.</a:t>
            </a:r>
            <a:endParaRPr/>
          </a:p>
          <a:p>
            <a:pPr marL="0" lvl="1" indent="228600" algn="l" rtl="0">
              <a:spcBef>
                <a:spcPts val="0"/>
              </a:spcBef>
              <a:spcAft>
                <a:spcPts val="0"/>
              </a:spcAft>
              <a:buNone/>
            </a:pPr>
            <a:r>
              <a:rPr lang="en-US"/>
              <a:t>There will be four Terrestrial Reference Frames, one per tectonic plate. </a:t>
            </a:r>
            <a:endParaRPr/>
          </a:p>
          <a:p>
            <a:pPr marL="0" lvl="0" indent="0" algn="l" rtl="0">
              <a:spcBef>
                <a:spcPts val="0"/>
              </a:spcBef>
              <a:spcAft>
                <a:spcPts val="0"/>
              </a:spcAft>
              <a:buNone/>
            </a:pPr>
            <a:r>
              <a:rPr lang="en-US" sz="2400"/>
              <a:t>North American Terrestrial Reference Frame (NATREF 2022)</a:t>
            </a:r>
            <a:endParaRPr/>
          </a:p>
          <a:p>
            <a:pPr marL="0" lvl="0" indent="0" algn="l" rtl="0">
              <a:spcBef>
                <a:spcPts val="0"/>
              </a:spcBef>
              <a:spcAft>
                <a:spcPts val="0"/>
              </a:spcAft>
              <a:buNone/>
            </a:pPr>
            <a:r>
              <a:rPr lang="en-US" sz="2400"/>
              <a:t>Caribbean Terrestrial Reference Frame (CATREF 2022)</a:t>
            </a:r>
            <a:endParaRPr/>
          </a:p>
          <a:p>
            <a:pPr marL="0" lvl="0" indent="0" algn="l" rtl="0">
              <a:spcBef>
                <a:spcPts val="0"/>
              </a:spcBef>
              <a:spcAft>
                <a:spcPts val="0"/>
              </a:spcAft>
              <a:buNone/>
            </a:pPr>
            <a:r>
              <a:rPr lang="en-US" sz="2400"/>
              <a:t>Pacific Terrestrial Reference Frame (PATREF 2022)</a:t>
            </a:r>
            <a:endParaRPr/>
          </a:p>
          <a:p>
            <a:pPr marL="0" lvl="0" indent="0" algn="l" rtl="0">
              <a:spcBef>
                <a:spcPts val="0"/>
              </a:spcBef>
              <a:spcAft>
                <a:spcPts val="0"/>
              </a:spcAft>
              <a:buNone/>
            </a:pPr>
            <a:r>
              <a:rPr lang="en-US" sz="2400"/>
              <a:t>Marianas Terrestrial Reference Frame (MATREF 2022)</a:t>
            </a:r>
            <a:endParaRPr/>
          </a:p>
          <a:p>
            <a:pPr marL="0" lvl="0" indent="0" algn="l" rtl="0">
              <a:spcBef>
                <a:spcPts val="0"/>
              </a:spcBef>
              <a:spcAft>
                <a:spcPts val="0"/>
              </a:spcAft>
              <a:buNone/>
            </a:pPr>
            <a:endParaRPr sz="2800" b="1"/>
          </a:p>
          <a:p>
            <a:pPr marL="0" marR="0" lvl="0" indent="0" algn="l" rtl="0">
              <a:lnSpc>
                <a:spcPct val="100000"/>
              </a:lnSpc>
              <a:spcBef>
                <a:spcPts val="0"/>
              </a:spcBef>
              <a:spcAft>
                <a:spcPts val="0"/>
              </a:spcAft>
              <a:buSzPts val="2800"/>
              <a:buFont typeface="Calibri"/>
              <a:buNone/>
            </a:pPr>
            <a:r>
              <a:rPr lang="en-US" sz="2800"/>
              <a:t>And one gravimeteric geoid model that will cover the entire north western Hemisphere of the Earth</a:t>
            </a:r>
            <a:endParaRPr sz="2800"/>
          </a:p>
          <a:p>
            <a:pPr marL="0" lvl="0" indent="0" algn="l" rtl="0">
              <a:spcBef>
                <a:spcPts val="0"/>
              </a:spcBef>
              <a:spcAft>
                <a:spcPts val="0"/>
              </a:spcAft>
              <a:buNone/>
            </a:pPr>
            <a:endParaRPr sz="2800" b="1"/>
          </a:p>
          <a:p>
            <a:pPr marL="0" lvl="0" indent="0" algn="l" rtl="0">
              <a:spcBef>
                <a:spcPts val="0"/>
              </a:spcBef>
              <a:spcAft>
                <a:spcPts val="0"/>
              </a:spcAft>
              <a:buNone/>
            </a:pPr>
            <a:r>
              <a:rPr lang="en-US" sz="2800" b="1"/>
              <a:t>North America and Pacific Geopotential Datum (NAPGD 2022)</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19</a:t>
            </a:fld>
            <a:endParaRPr lang="en-US"/>
          </a:p>
        </p:txBody>
      </p:sp>
    </p:spTree>
    <p:extLst>
      <p:ext uri="{BB962C8B-B14F-4D97-AF65-F5344CB8AC3E}">
        <p14:creationId xmlns:p14="http://schemas.microsoft.com/office/powerpoint/2010/main" val="2773800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71152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NSRS Modernization News</a:t>
            </a:r>
          </a:p>
          <a:p>
            <a:r>
              <a:rPr lang="en-US" dirty="0"/>
              <a:t>https://geodesy.noaa.gov/datums/newdatums/TrackOurProgress.shtml</a:t>
            </a:r>
          </a:p>
          <a:p>
            <a:r>
              <a:rPr lang="en-US" dirty="0"/>
              <a:t>Experimental Geoid Models</a:t>
            </a:r>
          </a:p>
          <a:p>
            <a:r>
              <a:rPr lang="en-US" dirty="0">
                <a:hlinkClick r:id="rId3"/>
              </a:rPr>
              <a:t>https://beta.ngs.noaa.gov/GEOID/xGEOID20/</a:t>
            </a:r>
            <a:endParaRPr lang="en-US" dirty="0"/>
          </a:p>
          <a:p>
            <a:endParaRPr lang="en-US" dirty="0"/>
          </a:p>
          <a:p>
            <a:endParaRPr lang="en-US" dirty="0"/>
          </a:p>
          <a:p>
            <a:r>
              <a:rPr lang="en-US" dirty="0"/>
              <a:t>As noted in the Blueprint 2 document</a:t>
            </a:r>
          </a:p>
          <a:p>
            <a:r>
              <a:rPr lang="en-US" dirty="0"/>
              <a:t>https://geodesy.noaa.gov/library/pdfs/NOAA_TR_NOS_NGS_0064.pdf</a:t>
            </a:r>
          </a:p>
          <a:p>
            <a:endParaRPr lang="en-US" dirty="0"/>
          </a:p>
          <a:p>
            <a:r>
              <a:rPr lang="en-US" dirty="0"/>
              <a:t>NAPGD2022 will include all of the following</a:t>
            </a:r>
          </a:p>
          <a:p>
            <a:r>
              <a:rPr lang="en-US" dirty="0"/>
              <a:t>Geopotential Model</a:t>
            </a:r>
            <a:r>
              <a:rPr lang="en-US" baseline="0" dirty="0"/>
              <a:t> of 2022 (GM2022) will include:</a:t>
            </a:r>
          </a:p>
          <a:p>
            <a:r>
              <a:rPr lang="en-US" baseline="0" dirty="0"/>
              <a:t>	Static Geopotential model of 2022 (SGM2022)</a:t>
            </a:r>
          </a:p>
          <a:p>
            <a:r>
              <a:rPr lang="en-US" baseline="0" dirty="0"/>
              <a:t>	Dynamic Geopotential model of 2022 (DGM2022)</a:t>
            </a:r>
          </a:p>
          <a:p>
            <a:r>
              <a:rPr lang="en-US" baseline="0" dirty="0"/>
              <a:t>GEOID2022 will include:</a:t>
            </a:r>
          </a:p>
          <a:p>
            <a:r>
              <a:rPr lang="en-US" baseline="0" dirty="0"/>
              <a:t>	Static Geoid model of 2022 (SGEOID2022)</a:t>
            </a:r>
          </a:p>
          <a:p>
            <a:r>
              <a:rPr lang="en-US" baseline="0" dirty="0"/>
              <a:t>	Dynamic Geoid model of 2022 (DGEOID2022)</a:t>
            </a:r>
          </a:p>
          <a:p>
            <a:r>
              <a:rPr lang="en-US" baseline="0" dirty="0"/>
              <a:t>DEFLEC2022 will include:</a:t>
            </a:r>
          </a:p>
          <a:p>
            <a:r>
              <a:rPr lang="en-US" baseline="0" dirty="0"/>
              <a:t>	Static Deflection of the Vertical model of 2022 (SDEFLEC2022)</a:t>
            </a:r>
          </a:p>
          <a:p>
            <a:r>
              <a:rPr lang="en-US" baseline="0" dirty="0"/>
              <a:t>	Dynamic Deflection of the Vertical model of 2022 (DDEFLEC2022)</a:t>
            </a:r>
          </a:p>
          <a:p>
            <a:r>
              <a:rPr lang="en-US" dirty="0"/>
              <a:t>GRAV2022</a:t>
            </a:r>
          </a:p>
          <a:p>
            <a:r>
              <a:rPr lang="en-US" dirty="0"/>
              <a:t>Static Gravity</a:t>
            </a:r>
            <a:r>
              <a:rPr lang="en-US" baseline="0" dirty="0"/>
              <a:t> model of 2022 (SGRAV2022)</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21</a:t>
            </a:fld>
            <a:endParaRPr lang="en-US"/>
          </a:p>
        </p:txBody>
      </p:sp>
    </p:spTree>
    <p:extLst>
      <p:ext uri="{BB962C8B-B14F-4D97-AF65-F5344CB8AC3E}">
        <p14:creationId xmlns:p14="http://schemas.microsoft.com/office/powerpoint/2010/main" val="1614935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100000"/>
              </a:lnSpc>
              <a:spcBef>
                <a:spcPts val="360"/>
              </a:spcBef>
              <a:spcAft>
                <a:spcPts val="0"/>
              </a:spcAft>
              <a:buSzPts val="1400"/>
              <a:buNone/>
            </a:pPr>
            <a:r>
              <a:rPr lang="en-US"/>
              <a:t>Very similar </a:t>
            </a:r>
            <a:r>
              <a:rPr lang="en-US" i="1"/>
              <a:t>philosophically</a:t>
            </a:r>
            <a:r>
              <a:rPr lang="en-US"/>
              <a:t>:</a:t>
            </a:r>
            <a:endParaRPr/>
          </a:p>
          <a:p>
            <a:pPr marL="914400" lvl="1" indent="-228600" algn="l" rtl="0">
              <a:lnSpc>
                <a:spcPct val="100000"/>
              </a:lnSpc>
              <a:spcBef>
                <a:spcPts val="360"/>
              </a:spcBef>
              <a:spcAft>
                <a:spcPts val="0"/>
              </a:spcAft>
              <a:buSzPts val="1400"/>
              <a:buNone/>
            </a:pPr>
            <a:r>
              <a:rPr lang="en-US"/>
              <a:t>The NSRS remains “geodetic control” for you to “access”</a:t>
            </a:r>
            <a:endParaRPr/>
          </a:p>
          <a:p>
            <a:pPr marL="1371600" lvl="2" indent="-228600" algn="l" rtl="0">
              <a:lnSpc>
                <a:spcPct val="100000"/>
              </a:lnSpc>
              <a:spcBef>
                <a:spcPts val="360"/>
              </a:spcBef>
              <a:spcAft>
                <a:spcPts val="0"/>
              </a:spcAft>
              <a:buSzPts val="1400"/>
              <a:buNone/>
            </a:pPr>
            <a:r>
              <a:rPr lang="en-US"/>
              <a:t>Geospatial information and metadata about various points</a:t>
            </a:r>
            <a:endParaRPr/>
          </a:p>
          <a:p>
            <a:pPr marL="1371600" lvl="2" indent="-228600" algn="l" rtl="0">
              <a:lnSpc>
                <a:spcPct val="100000"/>
              </a:lnSpc>
              <a:spcBef>
                <a:spcPts val="360"/>
              </a:spcBef>
              <a:spcAft>
                <a:spcPts val="0"/>
              </a:spcAft>
              <a:buSzPts val="1400"/>
              <a:buNone/>
            </a:pPr>
            <a:r>
              <a:rPr lang="en-US"/>
              <a:t>Passive control will exist…we aren’t getting out bulldozers and shovels</a:t>
            </a:r>
            <a:endParaRPr/>
          </a:p>
          <a:p>
            <a:pPr marL="1828800" lvl="3" indent="-228600" algn="l" rtl="0">
              <a:lnSpc>
                <a:spcPct val="100000"/>
              </a:lnSpc>
              <a:spcBef>
                <a:spcPts val="360"/>
              </a:spcBef>
              <a:spcAft>
                <a:spcPts val="0"/>
              </a:spcAft>
              <a:buSzPts val="1400"/>
              <a:buNone/>
            </a:pPr>
            <a:r>
              <a:rPr lang="en-US" sz="1800"/>
              <a:t>But gone are the days of getting “the coordinate” on a point from a “datasheet”</a:t>
            </a:r>
            <a:endParaRPr/>
          </a:p>
        </p:txBody>
      </p:sp>
      <p:sp>
        <p:nvSpPr>
          <p:cNvPr id="507" name="Google Shape;507;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22</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4743a68b5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g24743a68b57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dirty="0">
                <a:latin typeface="+mj-lt"/>
                <a:cs typeface="Times New Roman" panose="02020603050405020304" pitchFamily="18" charset="0"/>
              </a:rPr>
              <a:t>The current NSRS was:</a:t>
            </a:r>
          </a:p>
          <a:p>
            <a:pPr lvl="1"/>
            <a:r>
              <a:rPr lang="en-US" dirty="0">
                <a:latin typeface="+mj-lt"/>
                <a:cs typeface="Times New Roman" panose="02020603050405020304" pitchFamily="18" charset="0"/>
              </a:rPr>
              <a:t>Defined in the pre-GPS era</a:t>
            </a:r>
          </a:p>
          <a:p>
            <a:pPr lvl="2"/>
            <a:r>
              <a:rPr lang="en-US" dirty="0">
                <a:latin typeface="+mj-lt"/>
                <a:cs typeface="Times New Roman" panose="02020603050405020304" pitchFamily="18" charset="0"/>
              </a:rPr>
              <a:t>Without GPS, the Earth’s center (frame origin) was very hard to detect</a:t>
            </a:r>
          </a:p>
          <a:p>
            <a:pPr lvl="1"/>
            <a:r>
              <a:rPr lang="en-US" dirty="0">
                <a:latin typeface="+mj-lt"/>
                <a:cs typeface="Times New Roman" panose="02020603050405020304" pitchFamily="18" charset="0"/>
              </a:rPr>
              <a:t>Defined without aid of gravity-mission satellites</a:t>
            </a:r>
          </a:p>
          <a:p>
            <a:pPr lvl="2"/>
            <a:r>
              <a:rPr lang="en-US" dirty="0">
                <a:latin typeface="+mj-lt"/>
                <a:cs typeface="Times New Roman" panose="02020603050405020304" pitchFamily="18" charset="0"/>
              </a:rPr>
              <a:t>Leveling, terrestrial gravity, disconnected from the geometric frame</a:t>
            </a:r>
          </a:p>
          <a:p>
            <a:pPr lvl="1"/>
            <a:r>
              <a:rPr lang="en-US" dirty="0">
                <a:latin typeface="+mj-lt"/>
                <a:cs typeface="Times New Roman" panose="02020603050405020304" pitchFamily="18" charset="0"/>
              </a:rPr>
              <a:t>Defined right after punch-cards went away</a:t>
            </a:r>
          </a:p>
          <a:p>
            <a:pPr lvl="2"/>
            <a:r>
              <a:rPr lang="en-US" dirty="0">
                <a:latin typeface="+mj-lt"/>
                <a:cs typeface="Times New Roman" panose="02020603050405020304" pitchFamily="18" charset="0"/>
              </a:rPr>
              <a:t>Tools relied upon 80-character ASCII files and FORTRAN</a:t>
            </a:r>
          </a:p>
          <a:p>
            <a:pPr lvl="1"/>
            <a:r>
              <a:rPr lang="en-US" dirty="0">
                <a:latin typeface="+mj-lt"/>
                <a:cs typeface="Times New Roman" panose="02020603050405020304" pitchFamily="18" charset="0"/>
              </a:rPr>
              <a:t>Defined without a long-term strategy to acknowledge Earth’s dynamics</a:t>
            </a:r>
          </a:p>
          <a:p>
            <a:r>
              <a:rPr lang="en-US" dirty="0">
                <a:latin typeface="+mj-lt"/>
                <a:cs typeface="Times New Roman" panose="02020603050405020304" pitchFamily="18" charset="0"/>
              </a:rPr>
              <a:t>In short, the current NSRS has failed to keep up with emerging needs</a:t>
            </a:r>
          </a:p>
          <a:p>
            <a:pPr lvl="1"/>
            <a:r>
              <a:rPr lang="en-US" dirty="0">
                <a:latin typeface="+mj-lt"/>
                <a:cs typeface="Times New Roman" panose="02020603050405020304" pitchFamily="18" charset="0"/>
              </a:rPr>
              <a:t>Sea level rise, floodplain mapping, coastal geohazards</a:t>
            </a:r>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Record Metadata</a:t>
            </a:r>
          </a:p>
          <a:p>
            <a:pPr lvl="1"/>
            <a:r>
              <a:rPr lang="en-US" dirty="0"/>
              <a:t>Inventory the metadata of your existing geospatial files to enable prioritizing their transformations</a:t>
            </a:r>
          </a:p>
          <a:p>
            <a:pPr lvl="1"/>
            <a:r>
              <a:rPr lang="en-US" dirty="0"/>
              <a:t>Knowing the datums and epochs for your geospatial files will simplify their datum transformations</a:t>
            </a:r>
          </a:p>
          <a:p>
            <a:pPr lvl="1"/>
            <a:r>
              <a:rPr lang="en-US" dirty="0"/>
              <a:t>Require complete metadata in all surveying and mapping contracts.</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9527747-20B6-4DA9-A78B-3E70BE5FC41D}"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20535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NGS has been around a long time. For more than 200 years, NGS and its predecessor agencies have collaborated with public and private organizations to establish reference stations at precisely determined locations.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We began on a mission established by Thomas Jefferson in 1807 to conduct a “Survey of the Coast” (as the United States Coast Survey).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(Pictured are Thomas Jefferson and Ferdinand Hassler, the first Superintendent of the Coast Survey).  We were renamed the U.S. Coast and Geodetic Survey in 1878. NOAA was established in 1970.</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Traditionally, precise positioning locations have been identified by setting a survey mark—usually a brass, bronze, or aluminum disk. Locations might also be identified by a deeply driven rod, or a prominent object, such as a water tower or church spire.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latin typeface="Times New Roman" panose="02020603050405020304" pitchFamily="18" charset="0"/>
                <a:cs typeface="Times New Roman" panose="02020603050405020304" pitchFamily="18" charset="0"/>
              </a:rPr>
              <a:pPr/>
              <a:t>28</a:t>
            </a:fld>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7047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BB61E35-BFDD-405B-89B5-EDCF0FB433D1}" type="slidenum">
              <a:rPr lang="en-US" altLang="en-US" smtClean="0"/>
              <a:pPr>
                <a:defRPr/>
              </a:pPr>
              <a:t>30</a:t>
            </a:fld>
            <a:endParaRPr lang="en-US" altLang="en-US"/>
          </a:p>
        </p:txBody>
      </p:sp>
    </p:spTree>
    <p:extLst>
      <p:ext uri="{BB962C8B-B14F-4D97-AF65-F5344CB8AC3E}">
        <p14:creationId xmlns:p14="http://schemas.microsoft.com/office/powerpoint/2010/main" val="974267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33</a:t>
            </a:fld>
            <a:endParaRPr lang="en-US" altLang="en-US"/>
          </a:p>
        </p:txBody>
      </p:sp>
    </p:spTree>
    <p:extLst>
      <p:ext uri="{BB962C8B-B14F-4D97-AF65-F5344CB8AC3E}">
        <p14:creationId xmlns:p14="http://schemas.microsoft.com/office/powerpoint/2010/main" val="4198057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NGS is considering what to do with data submitted during testing.  The cleanest solution is to delete it as “test data” and not attempt to move it onto the Live website.  If we were to consider moving it to Live, we would need to re-submit the data to ourselves, which is a tremendous amount of work.  It is best to assume that NGS will ask submitters to re-submit after the switch.</a:t>
            </a:r>
          </a:p>
        </p:txBody>
      </p:sp>
      <p:sp>
        <p:nvSpPr>
          <p:cNvPr id="4" name="Slide Number Placeholder 3"/>
          <p:cNvSpPr>
            <a:spLocks noGrp="1"/>
          </p:cNvSpPr>
          <p:nvPr>
            <p:ph type="sldNum" sz="quarter" idx="5"/>
          </p:nvPr>
        </p:nvSpPr>
        <p:spPr/>
        <p:txBody>
          <a:bodyPr/>
          <a:lstStyle/>
          <a:p>
            <a:pPr>
              <a:defRPr/>
            </a:pPr>
            <a:fld id="{0BB61E35-BFDD-405B-89B5-EDCF0FB433D1}" type="slidenum">
              <a:rPr lang="en-US" altLang="en-US" smtClean="0"/>
              <a:pPr>
                <a:defRPr/>
              </a:pPr>
              <a:t>37</a:t>
            </a:fld>
            <a:endParaRPr lang="en-US" altLang="en-US"/>
          </a:p>
        </p:txBody>
      </p:sp>
    </p:spTree>
    <p:extLst>
      <p:ext uri="{BB962C8B-B14F-4D97-AF65-F5344CB8AC3E}">
        <p14:creationId xmlns:p14="http://schemas.microsoft.com/office/powerpoint/2010/main" val="2753204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68762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EA353-E795-DF47-EF49-A43E591783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6C5054-DF45-326C-87B7-C411AE996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8EFF6A-AA62-7175-F84E-D3B03EB457B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282BCA-AF71-98E0-F48E-F2CCFC5AD83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98833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D989C-930E-210C-B934-A6C4E06EEB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21D053-715B-93C9-672F-B10ABF1B8B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C55598-F10B-A0C9-3484-F3D3978567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9681D20-7F06-78BC-0AD8-C87BB041C4F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58724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7191B-5443-0B49-80DC-518BB88BFE36}" type="slidenum">
              <a:rPr lang="en-US" smtClean="0"/>
              <a:t>47</a:t>
            </a:fld>
            <a:endParaRPr lang="en-US"/>
          </a:p>
        </p:txBody>
      </p:sp>
    </p:spTree>
    <p:extLst>
      <p:ext uri="{BB962C8B-B14F-4D97-AF65-F5344CB8AC3E}">
        <p14:creationId xmlns:p14="http://schemas.microsoft.com/office/powerpoint/2010/main" val="3890751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Models</a:t>
            </a:r>
            <a:r>
              <a:rPr lang="en-US" baseline="0" dirty="0"/>
              <a:t> are used to simplify complex phenomena for humans and computers to understand and perform calculations and analysis.</a:t>
            </a:r>
            <a:endParaRPr lang="en-US" dirty="0"/>
          </a:p>
          <a:p>
            <a:r>
              <a:rPr lang="en-US" dirty="0"/>
              <a:t>The geoid is an approximation of sea level and used to calculate</a:t>
            </a:r>
            <a:r>
              <a:rPr lang="en-US" baseline="0" dirty="0"/>
              <a:t> elevations (orthometric heights) above this “sea level” surface</a:t>
            </a:r>
            <a:endParaRPr lang="en-US" dirty="0"/>
          </a:p>
          <a:p>
            <a:endParaRPr lang="en-US" dirty="0"/>
          </a:p>
          <a:p>
            <a:r>
              <a:rPr lang="en-US" dirty="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a:t>Ellipsoid</a:t>
            </a:r>
            <a:r>
              <a:rPr lang="en-US" baseline="0" dirty="0"/>
              <a:t> </a:t>
            </a:r>
            <a:r>
              <a:rPr lang="en-US" dirty="0"/>
              <a:t>image https://www.kisspng.com/png-figure-of-the-earth-oblate-spheroid-ellipsoid-4129812/</a:t>
            </a:r>
          </a:p>
          <a:p>
            <a:r>
              <a:rPr lang="en-US" dirty="0"/>
              <a:t>Geoid Image https://www.reddit.com/r/MapPorn/comments/3xf6a0/geoid_height_of_new_global_gravity_field_models/</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8</a:t>
            </a:fld>
            <a:endParaRPr lang="en-US"/>
          </a:p>
        </p:txBody>
      </p:sp>
    </p:spTree>
    <p:extLst>
      <p:ext uri="{BB962C8B-B14F-4D97-AF65-F5344CB8AC3E}">
        <p14:creationId xmlns:p14="http://schemas.microsoft.com/office/powerpoint/2010/main" val="34861966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NGS Regional Geodetic Advisors</a:t>
            </a:r>
          </a:p>
          <a:p>
            <a:r>
              <a:rPr lang="en-US" dirty="0"/>
              <a:t>https://geodesy.noaa.gov/ADVISORS/</a:t>
            </a:r>
          </a:p>
          <a:p>
            <a:endParaRPr lang="en-US" dirty="0"/>
          </a:p>
          <a:p>
            <a:r>
              <a:rPr lang="en-US" dirty="0"/>
              <a:t>State Geodetic Coordinators</a:t>
            </a:r>
          </a:p>
          <a:p>
            <a:r>
              <a:rPr lang="en-US" dirty="0"/>
              <a:t>https://geodesy.noaa.gov/ADVISORS/state-geodetic-coordinators.shtml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58</a:t>
            </a:fld>
            <a:endParaRPr lang="en-US" dirty="0"/>
          </a:p>
        </p:txBody>
      </p:sp>
    </p:spTree>
    <p:extLst>
      <p:ext uri="{BB962C8B-B14F-4D97-AF65-F5344CB8AC3E}">
        <p14:creationId xmlns:p14="http://schemas.microsoft.com/office/powerpoint/2010/main" val="2678983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31" name="Google Shape;1031;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9410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000000"/>
                </a:solidFill>
                <a:latin typeface="Arial"/>
                <a:ea typeface="Arial"/>
                <a:cs typeface="Arial"/>
                <a:sym typeface="Arial"/>
              </a:rPr>
              <a:t>9</a:t>
            </a:fld>
            <a:endParaRPr sz="1200">
              <a:solidFill>
                <a:srgbClr val="000000"/>
              </a:solidFill>
              <a:latin typeface="Arial"/>
              <a:ea typeface="Arial"/>
              <a:cs typeface="Arial"/>
              <a:sym typeface="Arial"/>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9" name="Google Shape;139;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There are three ways to organize geospatial data:</a:t>
            </a:r>
            <a:endParaRPr/>
          </a:p>
          <a:p>
            <a:pPr marL="457200" lvl="0" indent="-317500" algn="l" rtl="0">
              <a:lnSpc>
                <a:spcPct val="100000"/>
              </a:lnSpc>
              <a:spcBef>
                <a:spcPts val="0"/>
              </a:spcBef>
              <a:spcAft>
                <a:spcPts val="0"/>
              </a:spcAft>
              <a:buSzPts val="1400"/>
              <a:buAutoNum type="arabicPeriod"/>
            </a:pPr>
            <a:r>
              <a:rPr lang="en-US"/>
              <a:t>Have transformations stored to convert between reference systems</a:t>
            </a:r>
            <a:endParaRPr/>
          </a:p>
          <a:p>
            <a:pPr marL="457200" lvl="0" indent="-317500" algn="l" rtl="0">
              <a:lnSpc>
                <a:spcPct val="100000"/>
              </a:lnSpc>
              <a:spcBef>
                <a:spcPts val="0"/>
              </a:spcBef>
              <a:spcAft>
                <a:spcPts val="0"/>
              </a:spcAft>
              <a:buSzPts val="1400"/>
              <a:buAutoNum type="arabicPeriod"/>
            </a:pPr>
            <a:r>
              <a:rPr lang="en-US"/>
              <a:t>Put all the data into one database</a:t>
            </a:r>
            <a:endParaRPr/>
          </a:p>
          <a:p>
            <a:pPr marL="457200" lvl="0" indent="-317500" algn="l" rtl="0">
              <a:lnSpc>
                <a:spcPct val="100000"/>
              </a:lnSpc>
              <a:spcBef>
                <a:spcPts val="0"/>
              </a:spcBef>
              <a:spcAft>
                <a:spcPts val="0"/>
              </a:spcAft>
              <a:buSzPts val="1400"/>
              <a:buAutoNum type="arabicPeriod"/>
            </a:pPr>
            <a:r>
              <a:rPr lang="en-US" b="1"/>
              <a:t>Provide a set of tools to enable users to create the geodetic components in the same reference system</a:t>
            </a:r>
            <a:endParaRPr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Digital services should ensure geo-referenced data collected and published are consistent with NOAA’s National Spatial Reference System (NSRS), which provides the foundation for all positioning and navigation activities in the United States and is defined and maintained by NGS.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is more adamant for US Agencies but a good guideline for others as well</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100000"/>
              </a:lnSpc>
              <a:spcBef>
                <a:spcPts val="360"/>
              </a:spcBef>
              <a:spcAft>
                <a:spcPts val="0"/>
              </a:spcAft>
              <a:buSzPts val="1400"/>
              <a:buNone/>
            </a:pPr>
            <a:endParaRPr/>
          </a:p>
        </p:txBody>
      </p:sp>
      <p:sp>
        <p:nvSpPr>
          <p:cNvPr id="554" name="Google Shape;554;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27b135ec9ff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g27b135ec9ff_0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100"/>
              <a:buFont typeface="Arial"/>
              <a:buNone/>
            </a:pPr>
            <a:r>
              <a:rPr lang="en-US"/>
              <a:t>In support of that, the U.S. passed the Geospatial Data Act of 2018 that codified many previous Directives and better aligned the US to global norms.</a:t>
            </a:r>
            <a:endParaRPr/>
          </a:p>
          <a:p>
            <a:pPr marL="0" lvl="0" indent="0" algn="l" rtl="0">
              <a:lnSpc>
                <a:spcPct val="100000"/>
              </a:lnSpc>
              <a:spcBef>
                <a:spcPts val="360"/>
              </a:spcBef>
              <a:spcAft>
                <a:spcPts val="0"/>
              </a:spcAft>
              <a:buClr>
                <a:schemeClr val="dk1"/>
              </a:buClr>
              <a:buSzPts val="1100"/>
              <a:buFont typeface="Arial"/>
              <a:buNone/>
            </a:pPr>
            <a:r>
              <a:rPr lang="en-US"/>
              <a:t>Hence, NOAA/NGS is the tip of the spear implementing what has been agreed to internationally and codified into law inside the U.S. </a:t>
            </a:r>
            <a:endParaRPr/>
          </a:p>
        </p:txBody>
      </p:sp>
      <p:sp>
        <p:nvSpPr>
          <p:cNvPr id="577" name="Google Shape;577;g27b135ec9ff_0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spcBef>
                <a:spcPts val="360"/>
              </a:spcBef>
              <a:spcAft>
                <a:spcPts val="0"/>
              </a:spcAft>
              <a:buClr>
                <a:schemeClr val="dk1"/>
              </a:buClr>
              <a:buSzPts val="1400"/>
              <a:buChar char="●"/>
            </a:pPr>
            <a:r>
              <a:rPr lang="en-US"/>
              <a:t>UN Integrated Geospatial Information Framework</a:t>
            </a:r>
            <a:endParaRPr/>
          </a:p>
          <a:p>
            <a:pPr marL="914400" lvl="1" indent="-317500" algn="l" rtl="0">
              <a:spcBef>
                <a:spcPts val="0"/>
              </a:spcBef>
              <a:spcAft>
                <a:spcPts val="0"/>
              </a:spcAft>
              <a:buClr>
                <a:schemeClr val="dk1"/>
              </a:buClr>
              <a:buSzPts val="1400"/>
              <a:buChar char="○"/>
            </a:pPr>
            <a:r>
              <a:rPr lang="en-US"/>
              <a:t>It provides a basis and guide for developing, integrating and strengthening geospatial information management</a:t>
            </a:r>
            <a:endParaRPr/>
          </a:p>
          <a:p>
            <a:pPr marL="914400" lvl="1" indent="-317500" algn="l" rtl="0">
              <a:spcBef>
                <a:spcPts val="0"/>
              </a:spcBef>
              <a:spcAft>
                <a:spcPts val="0"/>
              </a:spcAft>
              <a:buClr>
                <a:schemeClr val="dk1"/>
              </a:buClr>
              <a:buSzPts val="1400"/>
              <a:buChar char="○"/>
            </a:pPr>
            <a:r>
              <a:rPr lang="en-US"/>
              <a:t>Anchored by nine strategic pathways, the Framework is a mechanism for articulating and demonstrating national leadership in geospatial information, and the capacity to take positive steps.</a:t>
            </a:r>
            <a:endParaRPr/>
          </a:p>
          <a:p>
            <a:pPr marL="0" lvl="0" indent="0" algn="l" rtl="0">
              <a:spcBef>
                <a:spcPts val="360"/>
              </a:spcBef>
              <a:spcAft>
                <a:spcPts val="0"/>
              </a:spcAft>
              <a:buNone/>
            </a:pPr>
            <a:endParaRPr/>
          </a:p>
          <a:p>
            <a:pPr marL="457200" lvl="0" indent="-317500" algn="l" rtl="0">
              <a:spcBef>
                <a:spcPts val="360"/>
              </a:spcBef>
              <a:spcAft>
                <a:spcPts val="0"/>
              </a:spcAft>
              <a:buSzPts val="1400"/>
              <a:buChar char="●"/>
            </a:pPr>
            <a:r>
              <a:rPr lang="en-US"/>
              <a:t>Underpinning that effort, the UN voted on resolutions supporting the Global Geodetic Reference Frame (GGRF).</a:t>
            </a:r>
            <a:endParaRPr/>
          </a:p>
          <a:p>
            <a:pPr marL="457200" lvl="0" indent="-317500" algn="l" rtl="0">
              <a:spcBef>
                <a:spcPts val="0"/>
              </a:spcBef>
              <a:spcAft>
                <a:spcPts val="0"/>
              </a:spcAft>
              <a:buSzPts val="1400"/>
              <a:buChar char="●"/>
            </a:pPr>
            <a:r>
              <a:rPr lang="en-US"/>
              <a:t>The GGRF is being implemented by the Subcommittee on Geodesy and now the Global Geodetic Centre of Excellence.</a:t>
            </a:r>
            <a:endParaRPr/>
          </a:p>
          <a:p>
            <a:pPr marL="457200" lvl="0" indent="-317500" algn="l" rtl="0">
              <a:spcBef>
                <a:spcPts val="0"/>
              </a:spcBef>
              <a:spcAft>
                <a:spcPts val="0"/>
              </a:spcAft>
              <a:buSzPts val="1400"/>
              <a:buChar char="●"/>
            </a:pPr>
            <a:endParaRPr/>
          </a:p>
          <a:p>
            <a:pPr marL="457200" lvl="0" indent="-317500" algn="l" rtl="0">
              <a:spcBef>
                <a:spcPts val="0"/>
              </a:spcBef>
              <a:spcAft>
                <a:spcPts val="0"/>
              </a:spcAft>
              <a:buSzPts val="1400"/>
              <a:buChar char="●"/>
            </a:pPr>
            <a:endParaRPr/>
          </a:p>
        </p:txBody>
      </p:sp>
      <p:sp>
        <p:nvSpPr>
          <p:cNvPr id="279" name="Google Shape;27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71278e1033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13</a:t>
            </a:fld>
            <a:endParaRPr sz="1200">
              <a:solidFill>
                <a:srgbClr val="000000"/>
              </a:solidFill>
              <a:latin typeface="Arial"/>
              <a:ea typeface="Arial"/>
              <a:cs typeface="Arial"/>
              <a:sym typeface="Arial"/>
            </a:endParaRPr>
          </a:p>
        </p:txBody>
      </p:sp>
      <p:sp>
        <p:nvSpPr>
          <p:cNvPr id="153" name="Google Shape;153;g171278e103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4" name="Google Shape;154;g171278e1033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National Spatial Reference System is the United States’ geospatial infrastructure from which all positioning (with the exclusion of military/Department of Defense) is referenced to.  </a:t>
            </a:r>
            <a:endParaRPr/>
          </a:p>
          <a:p>
            <a:pPr marL="0" lvl="0" indent="0" algn="l" rtl="0">
              <a:spcBef>
                <a:spcPts val="0"/>
              </a:spcBef>
              <a:spcAft>
                <a:spcPts val="0"/>
              </a:spcAft>
              <a:buNone/>
            </a:pPr>
            <a:endParaRPr/>
          </a:p>
          <a:p>
            <a:pPr marL="0" lvl="0" indent="0" algn="l" rtl="0">
              <a:spcBef>
                <a:spcPts val="0"/>
              </a:spcBef>
              <a:spcAft>
                <a:spcPts val="0"/>
              </a:spcAft>
              <a:buNone/>
            </a:pPr>
            <a:r>
              <a:rPr lang="en-US"/>
              <a:t>This system provides a consistent framework that allows people to use data in the same reference system to perform analysis and make meaningful comparisons and decisions from that analysis.</a:t>
            </a:r>
            <a:endParaRPr/>
          </a:p>
          <a:p>
            <a:pPr marL="0" lvl="0" indent="0" algn="l" rtl="0">
              <a:spcBef>
                <a:spcPts val="0"/>
              </a:spcBef>
              <a:spcAft>
                <a:spcPts val="0"/>
              </a:spcAft>
              <a:buNone/>
            </a:pPr>
            <a:endParaRPr/>
          </a:p>
          <a:p>
            <a:pPr marL="0" lvl="0" indent="0" algn="l" rtl="0">
              <a:spcBef>
                <a:spcPts val="0"/>
              </a:spcBef>
              <a:spcAft>
                <a:spcPts val="0"/>
              </a:spcAft>
              <a:buNone/>
            </a:pPr>
            <a:r>
              <a:rPr lang="en-US"/>
              <a:t>The National Spatial Reference System (NSRS) includes latitude, longitude and elevation in addition to the National Shoreline and geodetic control. You can think about geodetic control is the “base map” layer at the base of GIS applications that will get everything aligned.</a:t>
            </a:r>
            <a:endParaRPr/>
          </a:p>
          <a:p>
            <a:pPr marL="0" lvl="0" indent="0" algn="l" rtl="0">
              <a:spcBef>
                <a:spcPts val="0"/>
              </a:spcBef>
              <a:spcAft>
                <a:spcPts val="0"/>
              </a:spcAft>
              <a:buNone/>
            </a:pPr>
            <a:r>
              <a:rPr lang="en-US"/>
              <a:t>Two datums that make up the backbone of the NSRS today are:</a:t>
            </a:r>
            <a:endParaRPr/>
          </a:p>
          <a:p>
            <a:pPr marL="457200" lvl="1" indent="0" algn="l" rtl="0">
              <a:spcBef>
                <a:spcPts val="0"/>
              </a:spcBef>
              <a:spcAft>
                <a:spcPts val="0"/>
              </a:spcAft>
              <a:buNone/>
            </a:pPr>
            <a:r>
              <a:rPr lang="en-US"/>
              <a:t>North American Datum of 1983 (NAD 83)</a:t>
            </a:r>
            <a:endParaRPr/>
          </a:p>
          <a:p>
            <a:pPr marL="457200" lvl="1" indent="0" algn="l" rtl="0">
              <a:spcBef>
                <a:spcPts val="0"/>
              </a:spcBef>
              <a:spcAft>
                <a:spcPts val="0"/>
              </a:spcAft>
              <a:buNone/>
            </a:pPr>
            <a:r>
              <a:rPr lang="en-US"/>
              <a:t>North American Vertical Datum of 1988 (NAVD 88)</a:t>
            </a:r>
            <a:endParaRPr/>
          </a:p>
          <a:p>
            <a:pPr marL="0" lvl="0" indent="0" algn="l" rtl="0">
              <a:spcBef>
                <a:spcPts val="0"/>
              </a:spcBef>
              <a:spcAft>
                <a:spcPts val="0"/>
              </a:spcAft>
              <a:buNone/>
            </a:pPr>
            <a:r>
              <a:rPr lang="en-US"/>
              <a:t>In the future, there will be four Terrestrial Reference Frames, one per tectonic plate. </a:t>
            </a:r>
            <a:endParaRPr/>
          </a:p>
          <a:p>
            <a:pPr marL="457200" lvl="1" indent="0" algn="l" rtl="0">
              <a:spcBef>
                <a:spcPts val="0"/>
              </a:spcBef>
              <a:spcAft>
                <a:spcPts val="0"/>
              </a:spcAft>
              <a:buNone/>
            </a:pPr>
            <a:r>
              <a:rPr lang="en-US" sz="2400"/>
              <a:t>North American Terrestrial Reference Frame (NATREF 2022)</a:t>
            </a:r>
            <a:endParaRPr/>
          </a:p>
          <a:p>
            <a:pPr marL="457200" lvl="1" indent="0" algn="l" rtl="0">
              <a:spcBef>
                <a:spcPts val="0"/>
              </a:spcBef>
              <a:spcAft>
                <a:spcPts val="0"/>
              </a:spcAft>
              <a:buNone/>
            </a:pPr>
            <a:r>
              <a:rPr lang="en-US" sz="2400"/>
              <a:t>Caribbean Terrestrial Reference Frame (CATREF 2022)</a:t>
            </a:r>
            <a:endParaRPr/>
          </a:p>
          <a:p>
            <a:pPr marL="457200" lvl="1" indent="0" algn="l" rtl="0">
              <a:spcBef>
                <a:spcPts val="0"/>
              </a:spcBef>
              <a:spcAft>
                <a:spcPts val="0"/>
              </a:spcAft>
              <a:buNone/>
            </a:pPr>
            <a:r>
              <a:rPr lang="en-US" sz="2400"/>
              <a:t>Pacific Terrestrial Reference Frame (PATREF 2022)</a:t>
            </a:r>
            <a:endParaRPr/>
          </a:p>
          <a:p>
            <a:pPr marL="457200" lvl="1" indent="0" algn="l" rtl="0">
              <a:spcBef>
                <a:spcPts val="0"/>
              </a:spcBef>
              <a:spcAft>
                <a:spcPts val="0"/>
              </a:spcAft>
              <a:buNone/>
            </a:pPr>
            <a:r>
              <a:rPr lang="en-US" sz="2400"/>
              <a:t>Marianas Terrestrial Reference Frame (MATREF 2022)</a:t>
            </a:r>
            <a:endParaRPr/>
          </a:p>
          <a:p>
            <a:pPr marL="0" lvl="0" indent="0" algn="l" rtl="0">
              <a:spcBef>
                <a:spcPts val="0"/>
              </a:spcBef>
              <a:spcAft>
                <a:spcPts val="0"/>
              </a:spcAft>
              <a:buNone/>
            </a:pPr>
            <a:endParaRPr sz="2800" b="1"/>
          </a:p>
          <a:p>
            <a:pPr marL="0" marR="0" lvl="0" indent="0" algn="l" rtl="0">
              <a:lnSpc>
                <a:spcPct val="100000"/>
              </a:lnSpc>
              <a:spcBef>
                <a:spcPts val="0"/>
              </a:spcBef>
              <a:spcAft>
                <a:spcPts val="0"/>
              </a:spcAft>
              <a:buClr>
                <a:schemeClr val="dk1"/>
              </a:buClr>
              <a:buSzPts val="2800"/>
              <a:buFont typeface="Calibri"/>
              <a:buNone/>
            </a:pPr>
            <a:r>
              <a:rPr lang="en-US" sz="2800"/>
              <a:t>And one gravimetric geoid model (GEOID2022) that will cover the entire north western Hemisphere of the Earth and serve as the foundation for the :</a:t>
            </a:r>
            <a:endParaRPr sz="2800" b="0"/>
          </a:p>
          <a:p>
            <a:pPr marL="457200" lvl="1" indent="0" algn="l" rtl="0">
              <a:spcBef>
                <a:spcPts val="0"/>
              </a:spcBef>
              <a:spcAft>
                <a:spcPts val="0"/>
              </a:spcAft>
              <a:buNone/>
            </a:pPr>
            <a:r>
              <a:rPr lang="en-US" sz="2800" b="0"/>
              <a:t>North America and Pacific Geopotential Datum (NAPGD 2022)</a:t>
            </a:r>
            <a:endParaRPr/>
          </a:p>
        </p:txBody>
      </p:sp>
    </p:spTree>
    <p:extLst>
      <p:ext uri="{BB962C8B-B14F-4D97-AF65-F5344CB8AC3E}">
        <p14:creationId xmlns:p14="http://schemas.microsoft.com/office/powerpoint/2010/main" val="2825910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4" name="Google Shape;154;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National Spatial Reference System is our nations geospatial infrastructure from which all positioning (with the exclusion of military/DOD) is referenced to.  </a:t>
            </a:r>
            <a:endParaRPr/>
          </a:p>
          <a:p>
            <a:pPr marL="0" lvl="0" indent="0" algn="l" rtl="0">
              <a:spcBef>
                <a:spcPts val="0"/>
              </a:spcBef>
              <a:spcAft>
                <a:spcPts val="0"/>
              </a:spcAft>
              <a:buNone/>
            </a:pPr>
            <a:endParaRPr/>
          </a:p>
          <a:p>
            <a:pPr marL="0" lvl="0" indent="0" algn="l" rtl="0">
              <a:spcBef>
                <a:spcPts val="0"/>
              </a:spcBef>
              <a:spcAft>
                <a:spcPts val="0"/>
              </a:spcAft>
              <a:buNone/>
            </a:pPr>
            <a:r>
              <a:rPr lang="en-US"/>
              <a:t>This system provides a consistent framework that allows people to use data in the same reference system to perform analysis and make meaningful comparisons and decisions from that analysis.</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Title Slide" type="title">
  <p:cSld name="Custom Title Slide">
    <p:bg>
      <p:bgPr>
        <a:blipFill rotWithShape="1">
          <a:blip r:embed="rId2">
            <a:alphaModFix/>
          </a:blip>
          <a:tile tx="0" ty="0" sx="100000" sy="100000" flip="none" algn="tl"/>
        </a:blipFill>
        <a:effectLst/>
      </p:bgPr>
    </p:bg>
    <p:spTree>
      <p:nvGrpSpPr>
        <p:cNvPr id="1" name="Shape 14"/>
        <p:cNvGrpSpPr/>
        <p:nvPr/>
      </p:nvGrpSpPr>
      <p:grpSpPr>
        <a:xfrm>
          <a:off x="0" y="0"/>
          <a:ext cx="0" cy="0"/>
          <a:chOff x="0" y="0"/>
          <a:chExt cx="0" cy="0"/>
        </a:xfrm>
      </p:grpSpPr>
      <p:pic>
        <p:nvPicPr>
          <p:cNvPr id="15" name="Google Shape;15;p28"/>
          <p:cNvPicPr preferRelativeResize="0"/>
          <p:nvPr/>
        </p:nvPicPr>
        <p:blipFill rotWithShape="1">
          <a:blip r:embed="rId3">
            <a:alphaModFix/>
          </a:blip>
          <a:srcRect/>
          <a:stretch/>
        </p:blipFill>
        <p:spPr>
          <a:xfrm>
            <a:off x="0" y="-635"/>
            <a:ext cx="12194034" cy="6858000"/>
          </a:xfrm>
          <a:prstGeom prst="rect">
            <a:avLst/>
          </a:prstGeom>
          <a:noFill/>
          <a:ln>
            <a:noFill/>
          </a:ln>
        </p:spPr>
      </p:pic>
      <p:sp>
        <p:nvSpPr>
          <p:cNvPr id="16" name="Google Shape;16;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6000"/>
              <a:buFont typeface="Calibri"/>
              <a:buNone/>
              <a:defRPr sz="6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Google Shape;17;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21136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6"/>
        <p:cNvGrpSpPr/>
        <p:nvPr/>
      </p:nvGrpSpPr>
      <p:grpSpPr>
        <a:xfrm>
          <a:off x="0" y="0"/>
          <a:ext cx="0" cy="0"/>
          <a:chOff x="0" y="0"/>
          <a:chExt cx="0" cy="0"/>
        </a:xfrm>
      </p:grpSpPr>
      <p:sp>
        <p:nvSpPr>
          <p:cNvPr id="47" name="Google Shape;47;p5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 name="Google Shape;48;p57"/>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9" name="Google Shape;49;p57"/>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0" name="Google Shape;50;p5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06280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61975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3"/>
        <p:cNvGrpSpPr/>
        <p:nvPr/>
      </p:nvGrpSpPr>
      <p:grpSpPr>
        <a:xfrm>
          <a:off x="0" y="0"/>
          <a:ext cx="0" cy="0"/>
          <a:chOff x="0" y="0"/>
          <a:chExt cx="0" cy="0"/>
        </a:xfrm>
      </p:grpSpPr>
      <p:sp>
        <p:nvSpPr>
          <p:cNvPr id="54" name="Google Shape;54;p5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58"/>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6" name="Google Shape;56;p58"/>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7" name="Google Shape;57;p58"/>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8" name="Google Shape;58;p58"/>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9" name="Google Shape;59;p5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5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5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05212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9607" name="Rectangle 39"/>
          <p:cNvSpPr>
            <a:spLocks noGrp="1" noChangeArrowheads="1"/>
          </p:cNvSpPr>
          <p:nvPr>
            <p:ph type="ctrTitle" sz="quarter"/>
          </p:nvPr>
        </p:nvSpPr>
        <p:spPr>
          <a:xfrm>
            <a:off x="914400" y="1692278"/>
            <a:ext cx="10363200" cy="1736725"/>
          </a:xfrm>
        </p:spPr>
        <p:txBody>
          <a:bodyPr anchor="b"/>
          <a:lstStyle>
            <a:lvl1pPr>
              <a:defRPr sz="5400">
                <a:latin typeface="Calibri" pitchFamily="34" charset="0"/>
              </a:defRPr>
            </a:lvl1pPr>
          </a:lstStyle>
          <a:p>
            <a:r>
              <a:rPr lang="en-US" dirty="0"/>
              <a:t>Click to edit Master title style</a:t>
            </a:r>
          </a:p>
        </p:txBody>
      </p:sp>
      <p:sp>
        <p:nvSpPr>
          <p:cNvPr id="109608"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dirty="0"/>
              <a:t>Click to edit Master subtitle style</a:t>
            </a:r>
          </a:p>
        </p:txBody>
      </p:sp>
    </p:spTree>
    <p:extLst>
      <p:ext uri="{BB962C8B-B14F-4D97-AF65-F5344CB8AC3E}">
        <p14:creationId xmlns:p14="http://schemas.microsoft.com/office/powerpoint/2010/main" val="128231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8" name="Rectangle 41">
            <a:extLst>
              <a:ext uri="{FF2B5EF4-FFF2-40B4-BE49-F238E27FC236}">
                <a16:creationId xmlns:a16="http://schemas.microsoft.com/office/drawing/2014/main" id="{D6F19CD7-6709-46C4-9743-7C5B8049D6FC}"/>
              </a:ext>
            </a:extLst>
          </p:cNvPr>
          <p:cNvSpPr>
            <a:spLocks noGrp="1" noChangeArrowheads="1"/>
          </p:cNvSpPr>
          <p:nvPr>
            <p:ph type="dt" sz="quarter" idx="2"/>
          </p:nvPr>
        </p:nvSpPr>
        <p:spPr>
          <a:xfrm>
            <a:off x="609602" y="6243638"/>
            <a:ext cx="2432703" cy="457200"/>
          </a:xfrm>
          <a:prstGeom prst="rect">
            <a:avLst/>
          </a:prstGeom>
        </p:spPr>
        <p:txBody>
          <a:bodyPr anchor="b" anchorCtr="0"/>
          <a:lstStyle>
            <a:lvl1pPr>
              <a:defRPr sz="1600"/>
            </a:lvl1pPr>
          </a:lstStyle>
          <a:p>
            <a:endParaRPr lang="en-US" dirty="0"/>
          </a:p>
        </p:txBody>
      </p:sp>
      <p:sp>
        <p:nvSpPr>
          <p:cNvPr id="9" name="Rectangle 42">
            <a:extLst>
              <a:ext uri="{FF2B5EF4-FFF2-40B4-BE49-F238E27FC236}">
                <a16:creationId xmlns:a16="http://schemas.microsoft.com/office/drawing/2014/main" id="{0E5EE79C-9296-4B0B-B68D-3796282407A2}"/>
              </a:ext>
            </a:extLst>
          </p:cNvPr>
          <p:cNvSpPr>
            <a:spLocks noGrp="1" noChangeArrowheads="1"/>
          </p:cNvSpPr>
          <p:nvPr>
            <p:ph type="ftr" sz="quarter" idx="3"/>
          </p:nvPr>
        </p:nvSpPr>
        <p:spPr>
          <a:xfrm>
            <a:off x="3668996" y="6248400"/>
            <a:ext cx="4876800" cy="457200"/>
          </a:xfrm>
          <a:prstGeom prst="rect">
            <a:avLst/>
          </a:prstGeom>
        </p:spPr>
        <p:txBody>
          <a:bodyPr anchor="b" anchorCtr="1"/>
          <a:lstStyle>
            <a:lvl1pPr algn="ctr">
              <a:defRPr sz="1600"/>
            </a:lvl1pPr>
          </a:lstStyle>
          <a:p>
            <a:endParaRPr lang="en-US" dirty="0"/>
          </a:p>
        </p:txBody>
      </p:sp>
      <p:sp>
        <p:nvSpPr>
          <p:cNvPr id="10" name="Rectangle 43">
            <a:extLst>
              <a:ext uri="{FF2B5EF4-FFF2-40B4-BE49-F238E27FC236}">
                <a16:creationId xmlns:a16="http://schemas.microsoft.com/office/drawing/2014/main" id="{08ECF35E-2C76-4FBA-AD1A-11991767E0E7}"/>
              </a:ext>
            </a:extLst>
          </p:cNvPr>
          <p:cNvSpPr>
            <a:spLocks noGrp="1" noChangeArrowheads="1"/>
          </p:cNvSpPr>
          <p:nvPr>
            <p:ph type="sldNum" sz="quarter" idx="4"/>
          </p:nvPr>
        </p:nvSpPr>
        <p:spPr>
          <a:xfrm>
            <a:off x="9149699" y="6243638"/>
            <a:ext cx="2432703" cy="457200"/>
          </a:xfrm>
          <a:prstGeom prst="rect">
            <a:avLst/>
          </a:prstGeom>
        </p:spPr>
        <p:txBody>
          <a:bodyPr anchor="b" anchorCtr="0"/>
          <a:lstStyle>
            <a:lvl1pPr algn="r">
              <a:defRPr sz="1600"/>
            </a:lvl1pPr>
          </a:lstStyle>
          <a:p>
            <a:fld id="{50726B4B-11E2-4B4D-822E-155936961C3B}" type="slidenum">
              <a:rPr lang="en-US" smtClean="0"/>
              <a:pPr/>
              <a:t>‹#›</a:t>
            </a:fld>
            <a:endParaRPr lang="en-US" dirty="0"/>
          </a:p>
        </p:txBody>
      </p:sp>
    </p:spTree>
    <p:extLst>
      <p:ext uri="{BB962C8B-B14F-4D97-AF65-F5344CB8AC3E}">
        <p14:creationId xmlns:p14="http://schemas.microsoft.com/office/powerpoint/2010/main" val="131233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1">
            <a:extLst>
              <a:ext uri="{FF2B5EF4-FFF2-40B4-BE49-F238E27FC236}">
                <a16:creationId xmlns:a16="http://schemas.microsoft.com/office/drawing/2014/main" id="{49ED8BEA-5901-4003-AAA4-BA62B2660176}"/>
              </a:ext>
            </a:extLst>
          </p:cNvPr>
          <p:cNvSpPr>
            <a:spLocks noGrp="1" noChangeArrowheads="1"/>
          </p:cNvSpPr>
          <p:nvPr>
            <p:ph type="dt" sz="quarter" idx="10"/>
          </p:nvPr>
        </p:nvSpPr>
        <p:spPr>
          <a:xfrm>
            <a:off x="609602" y="6243638"/>
            <a:ext cx="2432703" cy="457200"/>
          </a:xfrm>
          <a:prstGeom prst="rect">
            <a:avLst/>
          </a:prstGeom>
        </p:spPr>
        <p:txBody>
          <a:bodyPr anchor="b" anchorCtr="0"/>
          <a:lstStyle>
            <a:lvl1pPr>
              <a:defRPr sz="1600"/>
            </a:lvl1pPr>
          </a:lstStyle>
          <a:p>
            <a:endParaRPr lang="en-US" dirty="0"/>
          </a:p>
        </p:txBody>
      </p:sp>
      <p:sp>
        <p:nvSpPr>
          <p:cNvPr id="9" name="Rectangle 42">
            <a:extLst>
              <a:ext uri="{FF2B5EF4-FFF2-40B4-BE49-F238E27FC236}">
                <a16:creationId xmlns:a16="http://schemas.microsoft.com/office/drawing/2014/main" id="{C8946EEA-2D2D-40FB-B88B-A3C4774B2C81}"/>
              </a:ext>
            </a:extLst>
          </p:cNvPr>
          <p:cNvSpPr>
            <a:spLocks noGrp="1" noChangeArrowheads="1"/>
          </p:cNvSpPr>
          <p:nvPr>
            <p:ph type="ftr" sz="quarter" idx="3"/>
          </p:nvPr>
        </p:nvSpPr>
        <p:spPr>
          <a:xfrm>
            <a:off x="3668996" y="6248400"/>
            <a:ext cx="4876800" cy="457200"/>
          </a:xfrm>
          <a:prstGeom prst="rect">
            <a:avLst/>
          </a:prstGeom>
        </p:spPr>
        <p:txBody>
          <a:bodyPr anchor="b" anchorCtr="1"/>
          <a:lstStyle>
            <a:lvl1pPr algn="ctr">
              <a:defRPr sz="1600"/>
            </a:lvl1pPr>
          </a:lstStyle>
          <a:p>
            <a:endParaRPr lang="en-US" dirty="0"/>
          </a:p>
        </p:txBody>
      </p:sp>
      <p:sp>
        <p:nvSpPr>
          <p:cNvPr id="10" name="Rectangle 43">
            <a:extLst>
              <a:ext uri="{FF2B5EF4-FFF2-40B4-BE49-F238E27FC236}">
                <a16:creationId xmlns:a16="http://schemas.microsoft.com/office/drawing/2014/main" id="{F5A4B1F3-15E2-423C-86D2-5B0FD0C1DA5A}"/>
              </a:ext>
            </a:extLst>
          </p:cNvPr>
          <p:cNvSpPr>
            <a:spLocks noGrp="1" noChangeArrowheads="1"/>
          </p:cNvSpPr>
          <p:nvPr>
            <p:ph type="sldNum" sz="quarter" idx="4"/>
          </p:nvPr>
        </p:nvSpPr>
        <p:spPr>
          <a:xfrm>
            <a:off x="9149699" y="6243638"/>
            <a:ext cx="2432703" cy="457200"/>
          </a:xfrm>
          <a:prstGeom prst="rect">
            <a:avLst/>
          </a:prstGeom>
        </p:spPr>
        <p:txBody>
          <a:bodyPr anchor="b" anchorCtr="0"/>
          <a:lstStyle>
            <a:lvl1pPr algn="r">
              <a:defRPr sz="1600"/>
            </a:lvl1pPr>
          </a:lstStyle>
          <a:p>
            <a:fld id="{50726B4B-11E2-4B4D-822E-155936961C3B}" type="slidenum">
              <a:rPr lang="en-US" smtClean="0"/>
              <a:pPr/>
              <a:t>‹#›</a:t>
            </a:fld>
            <a:endParaRPr lang="en-US" dirty="0"/>
          </a:p>
        </p:txBody>
      </p:sp>
    </p:spTree>
    <p:extLst>
      <p:ext uri="{BB962C8B-B14F-4D97-AF65-F5344CB8AC3E}">
        <p14:creationId xmlns:p14="http://schemas.microsoft.com/office/powerpoint/2010/main" val="166445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Rectangle 41">
            <a:extLst>
              <a:ext uri="{FF2B5EF4-FFF2-40B4-BE49-F238E27FC236}">
                <a16:creationId xmlns:a16="http://schemas.microsoft.com/office/drawing/2014/main" id="{20CB1E2A-D402-4671-9118-DBD8A095B091}"/>
              </a:ext>
            </a:extLst>
          </p:cNvPr>
          <p:cNvSpPr>
            <a:spLocks noGrp="1" noChangeArrowheads="1"/>
          </p:cNvSpPr>
          <p:nvPr>
            <p:ph type="dt" sz="quarter" idx="2"/>
          </p:nvPr>
        </p:nvSpPr>
        <p:spPr>
          <a:xfrm>
            <a:off x="609602" y="6243638"/>
            <a:ext cx="2432703" cy="457200"/>
          </a:xfrm>
          <a:prstGeom prst="rect">
            <a:avLst/>
          </a:prstGeom>
        </p:spPr>
        <p:txBody>
          <a:bodyPr anchor="b" anchorCtr="0"/>
          <a:lstStyle>
            <a:lvl1pPr>
              <a:defRPr sz="1600"/>
            </a:lvl1pPr>
          </a:lstStyle>
          <a:p>
            <a:endParaRPr lang="en-US" dirty="0"/>
          </a:p>
        </p:txBody>
      </p:sp>
      <p:sp>
        <p:nvSpPr>
          <p:cNvPr id="7" name="Rectangle 42">
            <a:extLst>
              <a:ext uri="{FF2B5EF4-FFF2-40B4-BE49-F238E27FC236}">
                <a16:creationId xmlns:a16="http://schemas.microsoft.com/office/drawing/2014/main" id="{063813BC-B3FA-48D4-8A6E-03830A236BAF}"/>
              </a:ext>
            </a:extLst>
          </p:cNvPr>
          <p:cNvSpPr>
            <a:spLocks noGrp="1" noChangeArrowheads="1"/>
          </p:cNvSpPr>
          <p:nvPr>
            <p:ph type="ftr" sz="quarter" idx="3"/>
          </p:nvPr>
        </p:nvSpPr>
        <p:spPr>
          <a:xfrm>
            <a:off x="3668996" y="6248400"/>
            <a:ext cx="4876800" cy="457200"/>
          </a:xfrm>
          <a:prstGeom prst="rect">
            <a:avLst/>
          </a:prstGeom>
        </p:spPr>
        <p:txBody>
          <a:bodyPr anchor="b" anchorCtr="1"/>
          <a:lstStyle>
            <a:lvl1pPr algn="ctr">
              <a:defRPr sz="1600"/>
            </a:lvl1pPr>
          </a:lstStyle>
          <a:p>
            <a:endParaRPr lang="en-US" dirty="0"/>
          </a:p>
        </p:txBody>
      </p:sp>
      <p:sp>
        <p:nvSpPr>
          <p:cNvPr id="8" name="Rectangle 43">
            <a:extLst>
              <a:ext uri="{FF2B5EF4-FFF2-40B4-BE49-F238E27FC236}">
                <a16:creationId xmlns:a16="http://schemas.microsoft.com/office/drawing/2014/main" id="{05A86397-177F-471B-8E6E-D80CEABD9498}"/>
              </a:ext>
            </a:extLst>
          </p:cNvPr>
          <p:cNvSpPr>
            <a:spLocks noGrp="1" noChangeArrowheads="1"/>
          </p:cNvSpPr>
          <p:nvPr>
            <p:ph type="sldNum" sz="quarter" idx="4"/>
          </p:nvPr>
        </p:nvSpPr>
        <p:spPr>
          <a:xfrm>
            <a:off x="9149699" y="6243638"/>
            <a:ext cx="2432703" cy="457200"/>
          </a:xfrm>
          <a:prstGeom prst="rect">
            <a:avLst/>
          </a:prstGeom>
        </p:spPr>
        <p:txBody>
          <a:bodyPr anchor="b" anchorCtr="0"/>
          <a:lstStyle>
            <a:lvl1pPr algn="r">
              <a:defRPr sz="1600"/>
            </a:lvl1pPr>
          </a:lstStyle>
          <a:p>
            <a:fld id="{50726B4B-11E2-4B4D-822E-155936961C3B}" type="slidenum">
              <a:rPr lang="en-US" smtClean="0"/>
              <a:pPr/>
              <a:t>‹#›</a:t>
            </a:fld>
            <a:endParaRPr lang="en-US" dirty="0"/>
          </a:p>
        </p:txBody>
      </p:sp>
    </p:spTree>
    <p:extLst>
      <p:ext uri="{BB962C8B-B14F-4D97-AF65-F5344CB8AC3E}">
        <p14:creationId xmlns:p14="http://schemas.microsoft.com/office/powerpoint/2010/main" val="199746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1">
            <a:extLst>
              <a:ext uri="{FF2B5EF4-FFF2-40B4-BE49-F238E27FC236}">
                <a16:creationId xmlns:a16="http://schemas.microsoft.com/office/drawing/2014/main" id="{AA2EF3E8-B3DC-49B4-AD2F-A02E86D14AE1}"/>
              </a:ext>
            </a:extLst>
          </p:cNvPr>
          <p:cNvSpPr>
            <a:spLocks noGrp="1" noChangeArrowheads="1"/>
          </p:cNvSpPr>
          <p:nvPr>
            <p:ph type="dt" sz="quarter" idx="2"/>
          </p:nvPr>
        </p:nvSpPr>
        <p:spPr>
          <a:xfrm>
            <a:off x="609602" y="6243638"/>
            <a:ext cx="2432703" cy="457200"/>
          </a:xfrm>
          <a:prstGeom prst="rect">
            <a:avLst/>
          </a:prstGeom>
        </p:spPr>
        <p:txBody>
          <a:bodyPr anchor="b" anchorCtr="0"/>
          <a:lstStyle>
            <a:lvl1pPr>
              <a:defRPr sz="1600"/>
            </a:lvl1pPr>
          </a:lstStyle>
          <a:p>
            <a:endParaRPr lang="en-US" dirty="0"/>
          </a:p>
        </p:txBody>
      </p:sp>
      <p:sp>
        <p:nvSpPr>
          <p:cNvPr id="6" name="Rectangle 42">
            <a:extLst>
              <a:ext uri="{FF2B5EF4-FFF2-40B4-BE49-F238E27FC236}">
                <a16:creationId xmlns:a16="http://schemas.microsoft.com/office/drawing/2014/main" id="{CFC3DA29-04D6-457E-B403-C4D31ED43655}"/>
              </a:ext>
            </a:extLst>
          </p:cNvPr>
          <p:cNvSpPr>
            <a:spLocks noGrp="1" noChangeArrowheads="1"/>
          </p:cNvSpPr>
          <p:nvPr>
            <p:ph type="ftr" sz="quarter" idx="3"/>
          </p:nvPr>
        </p:nvSpPr>
        <p:spPr>
          <a:xfrm>
            <a:off x="3668996" y="6248400"/>
            <a:ext cx="4876800" cy="457200"/>
          </a:xfrm>
          <a:prstGeom prst="rect">
            <a:avLst/>
          </a:prstGeom>
        </p:spPr>
        <p:txBody>
          <a:bodyPr anchor="b" anchorCtr="1"/>
          <a:lstStyle>
            <a:lvl1pPr algn="ctr">
              <a:defRPr sz="1600"/>
            </a:lvl1pPr>
          </a:lstStyle>
          <a:p>
            <a:endParaRPr lang="en-US" dirty="0"/>
          </a:p>
        </p:txBody>
      </p:sp>
      <p:sp>
        <p:nvSpPr>
          <p:cNvPr id="7" name="Rectangle 43">
            <a:extLst>
              <a:ext uri="{FF2B5EF4-FFF2-40B4-BE49-F238E27FC236}">
                <a16:creationId xmlns:a16="http://schemas.microsoft.com/office/drawing/2014/main" id="{B454DE8B-0BDA-4ED7-8E3E-21ECAA918940}"/>
              </a:ext>
            </a:extLst>
          </p:cNvPr>
          <p:cNvSpPr>
            <a:spLocks noGrp="1" noChangeArrowheads="1"/>
          </p:cNvSpPr>
          <p:nvPr>
            <p:ph type="sldNum" sz="quarter" idx="4"/>
          </p:nvPr>
        </p:nvSpPr>
        <p:spPr>
          <a:xfrm>
            <a:off x="9149699" y="6243638"/>
            <a:ext cx="2432703" cy="457200"/>
          </a:xfrm>
          <a:prstGeom prst="rect">
            <a:avLst/>
          </a:prstGeom>
        </p:spPr>
        <p:txBody>
          <a:bodyPr anchor="b" anchorCtr="0"/>
          <a:lstStyle>
            <a:lvl1pPr algn="r">
              <a:defRPr sz="1600"/>
            </a:lvl1pPr>
          </a:lstStyle>
          <a:p>
            <a:fld id="{50726B4B-11E2-4B4D-822E-155936961C3B}" type="slidenum">
              <a:rPr lang="en-US" smtClean="0"/>
              <a:pPr/>
              <a:t>‹#›</a:t>
            </a:fld>
            <a:endParaRPr lang="en-US" dirty="0"/>
          </a:p>
        </p:txBody>
      </p:sp>
    </p:spTree>
    <p:extLst>
      <p:ext uri="{BB962C8B-B14F-4D97-AF65-F5344CB8AC3E}">
        <p14:creationId xmlns:p14="http://schemas.microsoft.com/office/powerpoint/2010/main" val="413322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White BG">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11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Custom Title Slide">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4C8179-00F4-C5CF-A2B2-611C5D4C81EE}"/>
              </a:ext>
            </a:extLst>
          </p:cNvPr>
          <p:cNvPicPr>
            <a:picLocks noChangeAspect="1"/>
          </p:cNvPicPr>
          <p:nvPr userDrawn="1"/>
        </p:nvPicPr>
        <p:blipFill>
          <a:blip r:embed="rId3"/>
          <a:stretch>
            <a:fillRect/>
          </a:stretch>
        </p:blipFill>
        <p:spPr>
          <a:xfrm>
            <a:off x="0" y="-635"/>
            <a:ext cx="12194034"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b="1"/>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4243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Date Placeholder 1">
            <a:extLst>
              <a:ext uri="{FF2B5EF4-FFF2-40B4-BE49-F238E27FC236}">
                <a16:creationId xmlns:a16="http://schemas.microsoft.com/office/drawing/2014/main" id="{A5B4F11A-4962-0819-96E7-3E0C72F010C8}"/>
              </a:ext>
            </a:extLst>
          </p:cNvPr>
          <p:cNvSpPr>
            <a:spLocks noGrp="1"/>
          </p:cNvSpPr>
          <p:nvPr>
            <p:ph type="dt" sz="half" idx="2"/>
          </p:nvPr>
        </p:nvSpPr>
        <p:spPr>
          <a:xfrm>
            <a:off x="468923" y="6355397"/>
            <a:ext cx="2844800" cy="365125"/>
          </a:xfrm>
          <a:prstGeom prst="rect">
            <a:avLst/>
          </a:prstGeom>
        </p:spPr>
        <p:txBody>
          <a:bodyPr/>
          <a:lstStyle>
            <a:lvl1pPr>
              <a:defRPr sz="1600">
                <a:solidFill>
                  <a:srgbClr val="7F7F7F"/>
                </a:solidFill>
                <a:latin typeface="Calibri" panose="020F0502020204030204" pitchFamily="34" charset="0"/>
                <a:cs typeface="Calibri" panose="020F0502020204030204" pitchFamily="34" charset="0"/>
              </a:defRPr>
            </a:lvl1pPr>
          </a:lstStyle>
          <a:p>
            <a:pPr>
              <a:defRPr/>
            </a:pPr>
            <a:endParaRPr lang="en-US" dirty="0"/>
          </a:p>
        </p:txBody>
      </p:sp>
      <p:sp>
        <p:nvSpPr>
          <p:cNvPr id="6" name="Footer Placeholder 2">
            <a:extLst>
              <a:ext uri="{FF2B5EF4-FFF2-40B4-BE49-F238E27FC236}">
                <a16:creationId xmlns:a16="http://schemas.microsoft.com/office/drawing/2014/main" id="{DD349B91-010E-3941-F40F-5DE0E791B143}"/>
              </a:ext>
            </a:extLst>
          </p:cNvPr>
          <p:cNvSpPr>
            <a:spLocks noGrp="1"/>
          </p:cNvSpPr>
          <p:nvPr>
            <p:ph type="ftr" sz="quarter" idx="3"/>
          </p:nvPr>
        </p:nvSpPr>
        <p:spPr>
          <a:xfrm>
            <a:off x="4165600" y="6356353"/>
            <a:ext cx="3860800" cy="365125"/>
          </a:xfrm>
          <a:prstGeom prst="rect">
            <a:avLst/>
          </a:prstGeom>
        </p:spPr>
        <p:txBody>
          <a:bodyPr/>
          <a:lstStyle>
            <a:lvl1pPr>
              <a:defRPr sz="1600">
                <a:solidFill>
                  <a:schemeClr val="bg1">
                    <a:lumMod val="50000"/>
                  </a:schemeClr>
                </a:solidFill>
                <a:latin typeface="Calibri" panose="020F0502020204030204" pitchFamily="34" charset="0"/>
                <a:cs typeface="Calibri" panose="020F0502020204030204" pitchFamily="34" charset="0"/>
              </a:defRPr>
            </a:lvl1pPr>
          </a:lstStyle>
          <a:p>
            <a:pPr algn="ctr">
              <a:defRPr/>
            </a:pPr>
            <a:endParaRPr lang="en-US" dirty="0"/>
          </a:p>
        </p:txBody>
      </p:sp>
      <p:sp>
        <p:nvSpPr>
          <p:cNvPr id="7" name="Slide Number Placeholder 3">
            <a:extLst>
              <a:ext uri="{FF2B5EF4-FFF2-40B4-BE49-F238E27FC236}">
                <a16:creationId xmlns:a16="http://schemas.microsoft.com/office/drawing/2014/main" id="{8A88D2D3-E389-A448-109B-62BF6429CC7C}"/>
              </a:ext>
            </a:extLst>
          </p:cNvPr>
          <p:cNvSpPr>
            <a:spLocks noGrp="1"/>
          </p:cNvSpPr>
          <p:nvPr>
            <p:ph type="sldNum" sz="quarter" idx="4"/>
          </p:nvPr>
        </p:nvSpPr>
        <p:spPr>
          <a:xfrm>
            <a:off x="8859520" y="6356353"/>
            <a:ext cx="2844800" cy="365125"/>
          </a:xfrm>
          <a:prstGeom prst="rect">
            <a:avLst/>
          </a:prstGeom>
        </p:spPr>
        <p:txBody>
          <a:bodyPr/>
          <a:lstStyle>
            <a:lvl1pPr>
              <a:defRPr sz="1600">
                <a:solidFill>
                  <a:schemeClr val="bg1">
                    <a:lumMod val="50000"/>
                  </a:schemeClr>
                </a:solidFill>
                <a:latin typeface="Calibri" panose="020F0502020204030204" pitchFamily="34" charset="0"/>
                <a:cs typeface="Calibri" panose="020F0502020204030204" pitchFamily="34" charset="0"/>
              </a:defRPr>
            </a:lvl1pPr>
          </a:lstStyle>
          <a:p>
            <a:pPr algn="r">
              <a:defRPr/>
            </a:pPr>
            <a:fld id="{58280CB3-0FF6-4D07-A0F6-C78040BEDDEE}" type="slidenum">
              <a:rPr lang="en-US" smtClean="0"/>
              <a:pPr algn="r">
                <a:defRPr/>
              </a:pPr>
              <a:t>‹#›</a:t>
            </a:fld>
            <a:endParaRPr lang="en-US" dirty="0"/>
          </a:p>
        </p:txBody>
      </p:sp>
    </p:spTree>
    <p:extLst>
      <p:ext uri="{BB962C8B-B14F-4D97-AF65-F5344CB8AC3E}">
        <p14:creationId xmlns:p14="http://schemas.microsoft.com/office/powerpoint/2010/main" val="583373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ADED4E-B04A-4590-40F3-32E45C382532}"/>
              </a:ext>
            </a:extLst>
          </p:cNvPr>
          <p:cNvSpPr>
            <a:spLocks noGrp="1"/>
          </p:cNvSpPr>
          <p:nvPr>
            <p:ph type="sldNum" sz="quarter" idx="12"/>
          </p:nvPr>
        </p:nvSpPr>
        <p:spPr>
          <a:xfrm>
            <a:off x="9144000" y="6492240"/>
            <a:ext cx="2743200" cy="365125"/>
          </a:xfrm>
          <a:prstGeom prst="rect">
            <a:avLst/>
          </a:prstGeom>
        </p:spPr>
        <p:txBody>
          <a:bodyPr/>
          <a:lstStyle>
            <a:lvl1pPr>
              <a:defRPr sz="1600">
                <a:solidFill>
                  <a:schemeClr val="bg1">
                    <a:lumMod val="50000"/>
                  </a:schemeClr>
                </a:solidFill>
              </a:defRPr>
            </a:lvl1pPr>
          </a:lstStyle>
          <a:p>
            <a:fld id="{FCA8DAF9-CFC1-344C-89B7-DCB2EBBDC673}" type="slidenum">
              <a:rPr lang="en-US" smtClean="0"/>
              <a:pPr/>
              <a:t>‹#›</a:t>
            </a:fld>
            <a:endParaRPr lang="en-US" dirty="0"/>
          </a:p>
        </p:txBody>
      </p:sp>
      <p:sp>
        <p:nvSpPr>
          <p:cNvPr id="6" name="Title 1">
            <a:extLst>
              <a:ext uri="{FF2B5EF4-FFF2-40B4-BE49-F238E27FC236}">
                <a16:creationId xmlns:a16="http://schemas.microsoft.com/office/drawing/2014/main" id="{AE33EB96-C9D2-15A9-D761-E251560ABDE2}"/>
              </a:ext>
            </a:extLst>
          </p:cNvPr>
          <p:cNvSpPr>
            <a:spLocks noGrp="1"/>
          </p:cNvSpPr>
          <p:nvPr>
            <p:ph type="title"/>
          </p:nvPr>
        </p:nvSpPr>
        <p:spPr>
          <a:xfrm>
            <a:off x="457200" y="457200"/>
            <a:ext cx="11247120" cy="914400"/>
          </a:xfrm>
        </p:spPr>
        <p:txBody>
          <a:bodyPr/>
          <a:lstStyle/>
          <a:p>
            <a:endParaRPr lang="en-US" b="1" dirty="0">
              <a:latin typeface="+mn-lt"/>
            </a:endParaRPr>
          </a:p>
        </p:txBody>
      </p:sp>
      <p:sp>
        <p:nvSpPr>
          <p:cNvPr id="7" name="Content Placeholder 4">
            <a:extLst>
              <a:ext uri="{FF2B5EF4-FFF2-40B4-BE49-F238E27FC236}">
                <a16:creationId xmlns:a16="http://schemas.microsoft.com/office/drawing/2014/main" id="{84F121D3-B0F5-EAB9-2BCA-643BA7FBC9DB}"/>
              </a:ext>
            </a:extLst>
          </p:cNvPr>
          <p:cNvSpPr>
            <a:spLocks noGrp="1"/>
          </p:cNvSpPr>
          <p:nvPr>
            <p:ph idx="1"/>
          </p:nvPr>
        </p:nvSpPr>
        <p:spPr>
          <a:xfrm>
            <a:off x="457200" y="1371600"/>
            <a:ext cx="11247120" cy="4846320"/>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456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ADED4E-B04A-4590-40F3-32E45C382532}"/>
              </a:ext>
            </a:extLst>
          </p:cNvPr>
          <p:cNvSpPr>
            <a:spLocks noGrp="1"/>
          </p:cNvSpPr>
          <p:nvPr>
            <p:ph type="sldNum" sz="quarter" idx="12"/>
          </p:nvPr>
        </p:nvSpPr>
        <p:spPr>
          <a:xfrm>
            <a:off x="9144000" y="6492240"/>
            <a:ext cx="2743200" cy="365125"/>
          </a:xfrm>
          <a:prstGeom prst="rect">
            <a:avLst/>
          </a:prstGeom>
        </p:spPr>
        <p:txBody>
          <a:bodyPr/>
          <a:lstStyle>
            <a:lvl1pPr>
              <a:defRPr sz="1600">
                <a:solidFill>
                  <a:schemeClr val="bg1">
                    <a:lumMod val="50000"/>
                  </a:schemeClr>
                </a:solidFill>
              </a:defRPr>
            </a:lvl1pPr>
          </a:lstStyle>
          <a:p>
            <a:fld id="{FCA8DAF9-CFC1-344C-89B7-DCB2EBBDC673}" type="slidenum">
              <a:rPr lang="en-US" smtClean="0"/>
              <a:pPr/>
              <a:t>‹#›</a:t>
            </a:fld>
            <a:endParaRPr lang="en-US" dirty="0"/>
          </a:p>
        </p:txBody>
      </p:sp>
      <p:sp>
        <p:nvSpPr>
          <p:cNvPr id="6" name="Title 1">
            <a:extLst>
              <a:ext uri="{FF2B5EF4-FFF2-40B4-BE49-F238E27FC236}">
                <a16:creationId xmlns:a16="http://schemas.microsoft.com/office/drawing/2014/main" id="{AE33EB96-C9D2-15A9-D761-E251560ABDE2}"/>
              </a:ext>
            </a:extLst>
          </p:cNvPr>
          <p:cNvSpPr>
            <a:spLocks noGrp="1"/>
          </p:cNvSpPr>
          <p:nvPr>
            <p:ph type="title"/>
          </p:nvPr>
        </p:nvSpPr>
        <p:spPr>
          <a:xfrm>
            <a:off x="457200" y="457200"/>
            <a:ext cx="11247120" cy="914400"/>
          </a:xfrm>
        </p:spPr>
        <p:txBody>
          <a:bodyPr/>
          <a:lstStyle/>
          <a:p>
            <a:endParaRPr lang="en-US" b="1" dirty="0">
              <a:latin typeface="+mn-lt"/>
            </a:endParaRPr>
          </a:p>
        </p:txBody>
      </p:sp>
    </p:spTree>
    <p:extLst>
      <p:ext uri="{BB962C8B-B14F-4D97-AF65-F5344CB8AC3E}">
        <p14:creationId xmlns:p14="http://schemas.microsoft.com/office/powerpoint/2010/main" val="43737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ADED4E-B04A-4590-40F3-32E45C382532}"/>
              </a:ext>
            </a:extLst>
          </p:cNvPr>
          <p:cNvSpPr>
            <a:spLocks noGrp="1"/>
          </p:cNvSpPr>
          <p:nvPr>
            <p:ph type="sldNum" sz="quarter" idx="12"/>
          </p:nvPr>
        </p:nvSpPr>
        <p:spPr>
          <a:xfrm>
            <a:off x="9144000" y="6492240"/>
            <a:ext cx="2743200" cy="365125"/>
          </a:xfrm>
          <a:prstGeom prst="rect">
            <a:avLst/>
          </a:prstGeom>
        </p:spPr>
        <p:txBody>
          <a:bodyPr/>
          <a:lstStyle>
            <a:lvl1pPr>
              <a:defRPr sz="1600">
                <a:solidFill>
                  <a:schemeClr val="bg1">
                    <a:lumMod val="50000"/>
                  </a:schemeClr>
                </a:solidFill>
              </a:defRPr>
            </a:lvl1pPr>
          </a:lstStyle>
          <a:p>
            <a:fld id="{FCA8DAF9-CFC1-344C-89B7-DCB2EBBDC673}" type="slidenum">
              <a:rPr lang="en-US" smtClean="0"/>
              <a:pPr/>
              <a:t>‹#›</a:t>
            </a:fld>
            <a:endParaRPr lang="en-US" dirty="0"/>
          </a:p>
        </p:txBody>
      </p:sp>
      <p:sp>
        <p:nvSpPr>
          <p:cNvPr id="2" name="Title 5">
            <a:extLst>
              <a:ext uri="{FF2B5EF4-FFF2-40B4-BE49-F238E27FC236}">
                <a16:creationId xmlns:a16="http://schemas.microsoft.com/office/drawing/2014/main" id="{639DFDDC-F7B4-9175-004F-D526BCFF453C}"/>
              </a:ext>
            </a:extLst>
          </p:cNvPr>
          <p:cNvSpPr>
            <a:spLocks noGrp="1"/>
          </p:cNvSpPr>
          <p:nvPr>
            <p:ph type="title"/>
          </p:nvPr>
        </p:nvSpPr>
        <p:spPr>
          <a:xfrm>
            <a:off x="91440" y="457200"/>
            <a:ext cx="3474720" cy="1005840"/>
          </a:xfrm>
        </p:spPr>
        <p:txBody>
          <a:bodyPr tIns="45720" bIns="45720" anchor="t" anchorCtr="0">
            <a:normAutofit/>
          </a:bodyPr>
          <a:lstStyle>
            <a:lvl1pPr>
              <a:defRPr sz="3200"/>
            </a:lvl1pPr>
          </a:lstStyle>
          <a:p>
            <a:endParaRPr lang="en-US" b="1" dirty="0">
              <a:latin typeface="+mn-lt"/>
            </a:endParaRPr>
          </a:p>
        </p:txBody>
      </p:sp>
      <p:sp>
        <p:nvSpPr>
          <p:cNvPr id="8" name="Text Placeholder 7">
            <a:extLst>
              <a:ext uri="{FF2B5EF4-FFF2-40B4-BE49-F238E27FC236}">
                <a16:creationId xmlns:a16="http://schemas.microsoft.com/office/drawing/2014/main" id="{430B5D0D-0383-0684-3296-25438009FEBD}"/>
              </a:ext>
            </a:extLst>
          </p:cNvPr>
          <p:cNvSpPr>
            <a:spLocks noGrp="1"/>
          </p:cNvSpPr>
          <p:nvPr>
            <p:ph type="body" sz="half" idx="2"/>
          </p:nvPr>
        </p:nvSpPr>
        <p:spPr>
          <a:xfrm>
            <a:off x="91440" y="1463040"/>
            <a:ext cx="3474720" cy="4846320"/>
          </a:xfrm>
        </p:spPr>
        <p:txBody>
          <a:bodyPr tIns="45720" bIns="45720" numCol="1">
            <a:normAutofit/>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240904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44000" y="6492240"/>
            <a:ext cx="2743200" cy="365125"/>
          </a:xfrm>
          <a:prstGeom prst="rect">
            <a:avLst/>
          </a:prstGeom>
        </p:spPr>
        <p:txBody>
          <a:bodyPr/>
          <a:lstStyle>
            <a:lvl1pPr>
              <a:defRPr sz="1600">
                <a:solidFill>
                  <a:schemeClr val="bg1">
                    <a:lumMod val="50000"/>
                  </a:schemeClr>
                </a:solidFill>
              </a:defRPr>
            </a:lvl1pPr>
          </a:lstStyle>
          <a:p>
            <a:fld id="{FCA8DAF9-CFC1-344C-89B7-DCB2EBBDC673}" type="slidenum">
              <a:rPr lang="en-US" smtClean="0"/>
              <a:pPr/>
              <a:t>‹#›</a:t>
            </a:fld>
            <a:endParaRPr lang="en-US" dirty="0"/>
          </a:p>
        </p:txBody>
      </p:sp>
    </p:spTree>
    <p:extLst>
      <p:ext uri="{BB962C8B-B14F-4D97-AF65-F5344CB8AC3E}">
        <p14:creationId xmlns:p14="http://schemas.microsoft.com/office/powerpoint/2010/main" val="364450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nk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36C185-3C5A-B14E-7AA3-6D4AA1D11E62}"/>
              </a:ext>
            </a:extLst>
          </p:cNvPr>
          <p:cNvSpPr>
            <a:spLocks noGrp="1"/>
          </p:cNvSpPr>
          <p:nvPr>
            <p:ph type="sldNum" sz="quarter" idx="10"/>
          </p:nvPr>
        </p:nvSpPr>
        <p:spPr/>
        <p:txBody>
          <a:bodyPr/>
          <a:lstStyle/>
          <a:p>
            <a:fld id="{AB78CF70-1155-487E-B744-8711D623BA77}" type="slidenum">
              <a:rPr lang="en-US" smtClean="0"/>
              <a:pPr/>
              <a:t>‹#›</a:t>
            </a:fld>
            <a:endParaRPr lang="en-US" dirty="0"/>
          </a:p>
        </p:txBody>
      </p:sp>
    </p:spTree>
    <p:extLst>
      <p:ext uri="{BB962C8B-B14F-4D97-AF65-F5344CB8AC3E}">
        <p14:creationId xmlns:p14="http://schemas.microsoft.com/office/powerpoint/2010/main" val="229345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Title Slide" type="title">
  <p:cSld name="Custom Title Slide">
    <p:bg>
      <p:bgPr>
        <a:blipFill rotWithShape="1">
          <a:blip r:embed="rId2">
            <a:alphaModFix/>
          </a:blip>
          <a:tile tx="0" ty="0" sx="100000" sy="100000" flip="none" algn="tl"/>
        </a:blipFill>
        <a:effectLst/>
      </p:bgPr>
    </p:bg>
    <p:spTree>
      <p:nvGrpSpPr>
        <p:cNvPr id="1" name="Shape 14"/>
        <p:cNvGrpSpPr/>
        <p:nvPr/>
      </p:nvGrpSpPr>
      <p:grpSpPr>
        <a:xfrm>
          <a:off x="0" y="0"/>
          <a:ext cx="0" cy="0"/>
          <a:chOff x="0" y="0"/>
          <a:chExt cx="0" cy="0"/>
        </a:xfrm>
      </p:grpSpPr>
      <p:pic>
        <p:nvPicPr>
          <p:cNvPr id="15" name="Google Shape;15;p28"/>
          <p:cNvPicPr preferRelativeResize="0"/>
          <p:nvPr/>
        </p:nvPicPr>
        <p:blipFill rotWithShape="1">
          <a:blip r:embed="rId3">
            <a:alphaModFix/>
          </a:blip>
          <a:srcRect/>
          <a:stretch/>
        </p:blipFill>
        <p:spPr>
          <a:xfrm>
            <a:off x="0" y="-635"/>
            <a:ext cx="12194034" cy="6858000"/>
          </a:xfrm>
          <a:prstGeom prst="rect">
            <a:avLst/>
          </a:prstGeom>
          <a:noFill/>
          <a:ln>
            <a:noFill/>
          </a:ln>
        </p:spPr>
      </p:pic>
      <p:sp>
        <p:nvSpPr>
          <p:cNvPr id="16" name="Google Shape;16;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6000"/>
              <a:buFont typeface="Calibri"/>
              <a:buNone/>
              <a:defRPr sz="6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28411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8"/>
        <p:cNvGrpSpPr/>
        <p:nvPr/>
      </p:nvGrpSpPr>
      <p:grpSpPr>
        <a:xfrm>
          <a:off x="0" y="0"/>
          <a:ext cx="0" cy="0"/>
          <a:chOff x="0" y="0"/>
          <a:chExt cx="0" cy="0"/>
        </a:xfrm>
      </p:grpSpPr>
      <p:sp>
        <p:nvSpPr>
          <p:cNvPr id="19" name="Google Shape;19;p29"/>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b="0" i="0" u="none" strike="noStrike" cap="none">
                <a:solidFill>
                  <a:srgbClr val="7F7F7F"/>
                </a:solidFill>
                <a:latin typeface="Calibri"/>
                <a:ea typeface="Calibri"/>
                <a:cs typeface="Calibri"/>
                <a:sym typeface="Calibri"/>
              </a:defRPr>
            </a:lvl1pPr>
            <a:lvl2pPr marL="0" lvl="1" indent="0" algn="r">
              <a:spcBef>
                <a:spcPts val="0"/>
              </a:spcBef>
              <a:buNone/>
              <a:defRPr sz="1600" b="0" i="0" u="none" strike="noStrike" cap="none">
                <a:solidFill>
                  <a:srgbClr val="7F7F7F"/>
                </a:solidFill>
                <a:latin typeface="Calibri"/>
                <a:ea typeface="Calibri"/>
                <a:cs typeface="Calibri"/>
                <a:sym typeface="Calibri"/>
              </a:defRPr>
            </a:lvl2pPr>
            <a:lvl3pPr marL="0" lvl="2" indent="0" algn="r">
              <a:spcBef>
                <a:spcPts val="0"/>
              </a:spcBef>
              <a:buNone/>
              <a:defRPr sz="1600" b="0" i="0" u="none" strike="noStrike" cap="none">
                <a:solidFill>
                  <a:srgbClr val="7F7F7F"/>
                </a:solidFill>
                <a:latin typeface="Calibri"/>
                <a:ea typeface="Calibri"/>
                <a:cs typeface="Calibri"/>
                <a:sym typeface="Calibri"/>
              </a:defRPr>
            </a:lvl3pPr>
            <a:lvl4pPr marL="0" lvl="3" indent="0" algn="r">
              <a:spcBef>
                <a:spcPts val="0"/>
              </a:spcBef>
              <a:buNone/>
              <a:defRPr sz="1600" b="0" i="0" u="none" strike="noStrike" cap="none">
                <a:solidFill>
                  <a:srgbClr val="7F7F7F"/>
                </a:solidFill>
                <a:latin typeface="Calibri"/>
                <a:ea typeface="Calibri"/>
                <a:cs typeface="Calibri"/>
                <a:sym typeface="Calibri"/>
              </a:defRPr>
            </a:lvl4pPr>
            <a:lvl5pPr marL="0" lvl="4" indent="0" algn="r">
              <a:spcBef>
                <a:spcPts val="0"/>
              </a:spcBef>
              <a:buNone/>
              <a:defRPr sz="1600" b="0" i="0" u="none" strike="noStrike" cap="none">
                <a:solidFill>
                  <a:srgbClr val="7F7F7F"/>
                </a:solidFill>
                <a:latin typeface="Calibri"/>
                <a:ea typeface="Calibri"/>
                <a:cs typeface="Calibri"/>
                <a:sym typeface="Calibri"/>
              </a:defRPr>
            </a:lvl5pPr>
            <a:lvl6pPr marL="0" lvl="5" indent="0" algn="r">
              <a:spcBef>
                <a:spcPts val="0"/>
              </a:spcBef>
              <a:buNone/>
              <a:defRPr sz="1600" b="0" i="0" u="none" strike="noStrike" cap="none">
                <a:solidFill>
                  <a:srgbClr val="7F7F7F"/>
                </a:solidFill>
                <a:latin typeface="Calibri"/>
                <a:ea typeface="Calibri"/>
                <a:cs typeface="Calibri"/>
                <a:sym typeface="Calibri"/>
              </a:defRPr>
            </a:lvl6pPr>
            <a:lvl7pPr marL="0" lvl="6" indent="0" algn="r">
              <a:spcBef>
                <a:spcPts val="0"/>
              </a:spcBef>
              <a:buNone/>
              <a:defRPr sz="1600" b="0" i="0" u="none" strike="noStrike" cap="none">
                <a:solidFill>
                  <a:srgbClr val="7F7F7F"/>
                </a:solidFill>
                <a:latin typeface="Calibri"/>
                <a:ea typeface="Calibri"/>
                <a:cs typeface="Calibri"/>
                <a:sym typeface="Calibri"/>
              </a:defRPr>
            </a:lvl7pPr>
            <a:lvl8pPr marL="0" lvl="7" indent="0" algn="r">
              <a:spcBef>
                <a:spcPts val="0"/>
              </a:spcBef>
              <a:buNone/>
              <a:defRPr sz="1600" b="0" i="0" u="none" strike="noStrike" cap="none">
                <a:solidFill>
                  <a:srgbClr val="7F7F7F"/>
                </a:solidFill>
                <a:latin typeface="Calibri"/>
                <a:ea typeface="Calibri"/>
                <a:cs typeface="Calibri"/>
                <a:sym typeface="Calibri"/>
              </a:defRPr>
            </a:lvl8pPr>
            <a:lvl9pPr marL="0" lvl="8" indent="0" algn="r">
              <a:spcBef>
                <a:spcPts val="0"/>
              </a:spcBef>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0" name="Google Shape;20;p29"/>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9"/>
          <p:cNvSpPr txBox="1">
            <a:spLocks noGrp="1"/>
          </p:cNvSpPr>
          <p:nvPr>
            <p:ph type="body" idx="1"/>
          </p:nvPr>
        </p:nvSpPr>
        <p:spPr>
          <a:xfrm>
            <a:off x="457200" y="1371600"/>
            <a:ext cx="11247120" cy="484632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7317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blank">
  <p:cSld name="Custom blank">
    <p:spTree>
      <p:nvGrpSpPr>
        <p:cNvPr id="1" name="Shape 27"/>
        <p:cNvGrpSpPr/>
        <p:nvPr/>
      </p:nvGrpSpPr>
      <p:grpSpPr>
        <a:xfrm>
          <a:off x="0" y="0"/>
          <a:ext cx="0" cy="0"/>
          <a:chOff x="0" y="0"/>
          <a:chExt cx="0" cy="0"/>
        </a:xfrm>
      </p:grpSpPr>
      <p:sp>
        <p:nvSpPr>
          <p:cNvPr id="28" name="Google Shape;28;p32"/>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b="0" i="0" u="none" strike="noStrike" cap="none">
                <a:solidFill>
                  <a:srgbClr val="7F7F7F"/>
                </a:solidFill>
                <a:latin typeface="Calibri"/>
                <a:ea typeface="Calibri"/>
                <a:cs typeface="Calibri"/>
                <a:sym typeface="Calibri"/>
              </a:defRPr>
            </a:lvl1pPr>
            <a:lvl2pPr marL="0" lvl="1" indent="0" algn="r">
              <a:spcBef>
                <a:spcPts val="0"/>
              </a:spcBef>
              <a:buNone/>
              <a:defRPr sz="1600" b="0" i="0" u="none" strike="noStrike" cap="none">
                <a:solidFill>
                  <a:srgbClr val="7F7F7F"/>
                </a:solidFill>
                <a:latin typeface="Calibri"/>
                <a:ea typeface="Calibri"/>
                <a:cs typeface="Calibri"/>
                <a:sym typeface="Calibri"/>
              </a:defRPr>
            </a:lvl2pPr>
            <a:lvl3pPr marL="0" lvl="2" indent="0" algn="r">
              <a:spcBef>
                <a:spcPts val="0"/>
              </a:spcBef>
              <a:buNone/>
              <a:defRPr sz="1600" b="0" i="0" u="none" strike="noStrike" cap="none">
                <a:solidFill>
                  <a:srgbClr val="7F7F7F"/>
                </a:solidFill>
                <a:latin typeface="Calibri"/>
                <a:ea typeface="Calibri"/>
                <a:cs typeface="Calibri"/>
                <a:sym typeface="Calibri"/>
              </a:defRPr>
            </a:lvl3pPr>
            <a:lvl4pPr marL="0" lvl="3" indent="0" algn="r">
              <a:spcBef>
                <a:spcPts val="0"/>
              </a:spcBef>
              <a:buNone/>
              <a:defRPr sz="1600" b="0" i="0" u="none" strike="noStrike" cap="none">
                <a:solidFill>
                  <a:srgbClr val="7F7F7F"/>
                </a:solidFill>
                <a:latin typeface="Calibri"/>
                <a:ea typeface="Calibri"/>
                <a:cs typeface="Calibri"/>
                <a:sym typeface="Calibri"/>
              </a:defRPr>
            </a:lvl4pPr>
            <a:lvl5pPr marL="0" lvl="4" indent="0" algn="r">
              <a:spcBef>
                <a:spcPts val="0"/>
              </a:spcBef>
              <a:buNone/>
              <a:defRPr sz="1600" b="0" i="0" u="none" strike="noStrike" cap="none">
                <a:solidFill>
                  <a:srgbClr val="7F7F7F"/>
                </a:solidFill>
                <a:latin typeface="Calibri"/>
                <a:ea typeface="Calibri"/>
                <a:cs typeface="Calibri"/>
                <a:sym typeface="Calibri"/>
              </a:defRPr>
            </a:lvl5pPr>
            <a:lvl6pPr marL="0" lvl="5" indent="0" algn="r">
              <a:spcBef>
                <a:spcPts val="0"/>
              </a:spcBef>
              <a:buNone/>
              <a:defRPr sz="1600" b="0" i="0" u="none" strike="noStrike" cap="none">
                <a:solidFill>
                  <a:srgbClr val="7F7F7F"/>
                </a:solidFill>
                <a:latin typeface="Calibri"/>
                <a:ea typeface="Calibri"/>
                <a:cs typeface="Calibri"/>
                <a:sym typeface="Calibri"/>
              </a:defRPr>
            </a:lvl6pPr>
            <a:lvl7pPr marL="0" lvl="6" indent="0" algn="r">
              <a:spcBef>
                <a:spcPts val="0"/>
              </a:spcBef>
              <a:buNone/>
              <a:defRPr sz="1600" b="0" i="0" u="none" strike="noStrike" cap="none">
                <a:solidFill>
                  <a:srgbClr val="7F7F7F"/>
                </a:solidFill>
                <a:latin typeface="Calibri"/>
                <a:ea typeface="Calibri"/>
                <a:cs typeface="Calibri"/>
                <a:sym typeface="Calibri"/>
              </a:defRPr>
            </a:lvl7pPr>
            <a:lvl8pPr marL="0" lvl="7" indent="0" algn="r">
              <a:spcBef>
                <a:spcPts val="0"/>
              </a:spcBef>
              <a:buNone/>
              <a:defRPr sz="1600" b="0" i="0" u="none" strike="noStrike" cap="none">
                <a:solidFill>
                  <a:srgbClr val="7F7F7F"/>
                </a:solidFill>
                <a:latin typeface="Calibri"/>
                <a:ea typeface="Calibri"/>
                <a:cs typeface="Calibri"/>
                <a:sym typeface="Calibri"/>
              </a:defRPr>
            </a:lvl8pPr>
            <a:lvl9pPr marL="0" lvl="8" indent="0" algn="r">
              <a:spcBef>
                <a:spcPts val="0"/>
              </a:spcBef>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4725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9"/>
        <p:cNvGrpSpPr/>
        <p:nvPr/>
      </p:nvGrpSpPr>
      <p:grpSpPr>
        <a:xfrm>
          <a:off x="0" y="0"/>
          <a:ext cx="0" cy="0"/>
          <a:chOff x="0" y="0"/>
          <a:chExt cx="0" cy="0"/>
        </a:xfrm>
      </p:grpSpPr>
      <p:sp>
        <p:nvSpPr>
          <p:cNvPr id="30" name="Google Shape;30;p33"/>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a:solidFill>
                  <a:srgbClr val="7F7F7F"/>
                </a:solidFill>
                <a:latin typeface="Calibri"/>
                <a:ea typeface="Calibri"/>
                <a:cs typeface="Calibri"/>
                <a:sym typeface="Calibri"/>
              </a:defRPr>
            </a:lvl1pPr>
            <a:lvl2pPr marL="0" lvl="1" indent="0" algn="r">
              <a:spcBef>
                <a:spcPts val="0"/>
              </a:spcBef>
              <a:buNone/>
              <a:defRPr sz="1600">
                <a:solidFill>
                  <a:srgbClr val="7F7F7F"/>
                </a:solidFill>
                <a:latin typeface="Calibri"/>
                <a:ea typeface="Calibri"/>
                <a:cs typeface="Calibri"/>
                <a:sym typeface="Calibri"/>
              </a:defRPr>
            </a:lvl2pPr>
            <a:lvl3pPr marL="0" lvl="2" indent="0" algn="r">
              <a:spcBef>
                <a:spcPts val="0"/>
              </a:spcBef>
              <a:buNone/>
              <a:defRPr sz="1600">
                <a:solidFill>
                  <a:srgbClr val="7F7F7F"/>
                </a:solidFill>
                <a:latin typeface="Calibri"/>
                <a:ea typeface="Calibri"/>
                <a:cs typeface="Calibri"/>
                <a:sym typeface="Calibri"/>
              </a:defRPr>
            </a:lvl3pPr>
            <a:lvl4pPr marL="0" lvl="3" indent="0" algn="r">
              <a:spcBef>
                <a:spcPts val="0"/>
              </a:spcBef>
              <a:buNone/>
              <a:defRPr sz="1600">
                <a:solidFill>
                  <a:srgbClr val="7F7F7F"/>
                </a:solidFill>
                <a:latin typeface="Calibri"/>
                <a:ea typeface="Calibri"/>
                <a:cs typeface="Calibri"/>
                <a:sym typeface="Calibri"/>
              </a:defRPr>
            </a:lvl4pPr>
            <a:lvl5pPr marL="0" lvl="4" indent="0" algn="r">
              <a:spcBef>
                <a:spcPts val="0"/>
              </a:spcBef>
              <a:buNone/>
              <a:defRPr sz="1600">
                <a:solidFill>
                  <a:srgbClr val="7F7F7F"/>
                </a:solidFill>
                <a:latin typeface="Calibri"/>
                <a:ea typeface="Calibri"/>
                <a:cs typeface="Calibri"/>
                <a:sym typeface="Calibri"/>
              </a:defRPr>
            </a:lvl5pPr>
            <a:lvl6pPr marL="0" lvl="5" indent="0" algn="r">
              <a:spcBef>
                <a:spcPts val="0"/>
              </a:spcBef>
              <a:buNone/>
              <a:defRPr sz="1600">
                <a:solidFill>
                  <a:srgbClr val="7F7F7F"/>
                </a:solidFill>
                <a:latin typeface="Calibri"/>
                <a:ea typeface="Calibri"/>
                <a:cs typeface="Calibri"/>
                <a:sym typeface="Calibri"/>
              </a:defRPr>
            </a:lvl6pPr>
            <a:lvl7pPr marL="0" lvl="6" indent="0" algn="r">
              <a:spcBef>
                <a:spcPts val="0"/>
              </a:spcBef>
              <a:buNone/>
              <a:defRPr sz="1600">
                <a:solidFill>
                  <a:srgbClr val="7F7F7F"/>
                </a:solidFill>
                <a:latin typeface="Calibri"/>
                <a:ea typeface="Calibri"/>
                <a:cs typeface="Calibri"/>
                <a:sym typeface="Calibri"/>
              </a:defRPr>
            </a:lvl7pPr>
            <a:lvl8pPr marL="0" lvl="7" indent="0" algn="r">
              <a:spcBef>
                <a:spcPts val="0"/>
              </a:spcBef>
              <a:buNone/>
              <a:defRPr sz="1600">
                <a:solidFill>
                  <a:srgbClr val="7F7F7F"/>
                </a:solidFill>
                <a:latin typeface="Calibri"/>
                <a:ea typeface="Calibri"/>
                <a:cs typeface="Calibri"/>
                <a:sym typeface="Calibri"/>
              </a:defRPr>
            </a:lvl8pPr>
            <a:lvl9pPr marL="0" lvl="8" indent="0" algn="r">
              <a:spcBef>
                <a:spcPts val="0"/>
              </a:spcBef>
              <a:buNone/>
              <a:defRPr sz="1600">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1" name="Google Shape;31;p33"/>
          <p:cNvSpPr txBox="1">
            <a:spLocks noGrp="1"/>
          </p:cNvSpPr>
          <p:nvPr>
            <p:ph type="title"/>
          </p:nvPr>
        </p:nvSpPr>
        <p:spPr>
          <a:xfrm>
            <a:off x="91440" y="457200"/>
            <a:ext cx="3474720" cy="100584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3"/>
          <p:cNvSpPr txBox="1">
            <a:spLocks noGrp="1"/>
          </p:cNvSpPr>
          <p:nvPr>
            <p:ph type="body" idx="1"/>
          </p:nvPr>
        </p:nvSpPr>
        <p:spPr>
          <a:xfrm>
            <a:off x="91440" y="1463040"/>
            <a:ext cx="3474720" cy="484632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8918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4"/>
        <p:cNvGrpSpPr/>
        <p:nvPr/>
      </p:nvGrpSpPr>
      <p:grpSpPr>
        <a:xfrm>
          <a:off x="0" y="0"/>
          <a:ext cx="0" cy="0"/>
          <a:chOff x="0" y="0"/>
          <a:chExt cx="0" cy="0"/>
        </a:xfrm>
      </p:grpSpPr>
      <p:sp>
        <p:nvSpPr>
          <p:cNvPr id="25" name="Google Shape;25;p31"/>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b="0" i="0" u="none" strike="noStrike" cap="none">
                <a:solidFill>
                  <a:srgbClr val="7F7F7F"/>
                </a:solidFill>
                <a:latin typeface="Calibri"/>
                <a:ea typeface="Calibri"/>
                <a:cs typeface="Calibri"/>
                <a:sym typeface="Calibri"/>
              </a:defRPr>
            </a:lvl1pPr>
            <a:lvl2pPr marL="0" lvl="1" indent="0" algn="r">
              <a:spcBef>
                <a:spcPts val="0"/>
              </a:spcBef>
              <a:buNone/>
              <a:defRPr sz="1600" b="0" i="0" u="none" strike="noStrike" cap="none">
                <a:solidFill>
                  <a:srgbClr val="7F7F7F"/>
                </a:solidFill>
                <a:latin typeface="Calibri"/>
                <a:ea typeface="Calibri"/>
                <a:cs typeface="Calibri"/>
                <a:sym typeface="Calibri"/>
              </a:defRPr>
            </a:lvl2pPr>
            <a:lvl3pPr marL="0" lvl="2" indent="0" algn="r">
              <a:spcBef>
                <a:spcPts val="0"/>
              </a:spcBef>
              <a:buNone/>
              <a:defRPr sz="1600" b="0" i="0" u="none" strike="noStrike" cap="none">
                <a:solidFill>
                  <a:srgbClr val="7F7F7F"/>
                </a:solidFill>
                <a:latin typeface="Calibri"/>
                <a:ea typeface="Calibri"/>
                <a:cs typeface="Calibri"/>
                <a:sym typeface="Calibri"/>
              </a:defRPr>
            </a:lvl3pPr>
            <a:lvl4pPr marL="0" lvl="3" indent="0" algn="r">
              <a:spcBef>
                <a:spcPts val="0"/>
              </a:spcBef>
              <a:buNone/>
              <a:defRPr sz="1600" b="0" i="0" u="none" strike="noStrike" cap="none">
                <a:solidFill>
                  <a:srgbClr val="7F7F7F"/>
                </a:solidFill>
                <a:latin typeface="Calibri"/>
                <a:ea typeface="Calibri"/>
                <a:cs typeface="Calibri"/>
                <a:sym typeface="Calibri"/>
              </a:defRPr>
            </a:lvl4pPr>
            <a:lvl5pPr marL="0" lvl="4" indent="0" algn="r">
              <a:spcBef>
                <a:spcPts val="0"/>
              </a:spcBef>
              <a:buNone/>
              <a:defRPr sz="1600" b="0" i="0" u="none" strike="noStrike" cap="none">
                <a:solidFill>
                  <a:srgbClr val="7F7F7F"/>
                </a:solidFill>
                <a:latin typeface="Calibri"/>
                <a:ea typeface="Calibri"/>
                <a:cs typeface="Calibri"/>
                <a:sym typeface="Calibri"/>
              </a:defRPr>
            </a:lvl5pPr>
            <a:lvl6pPr marL="0" lvl="5" indent="0" algn="r">
              <a:spcBef>
                <a:spcPts val="0"/>
              </a:spcBef>
              <a:buNone/>
              <a:defRPr sz="1600" b="0" i="0" u="none" strike="noStrike" cap="none">
                <a:solidFill>
                  <a:srgbClr val="7F7F7F"/>
                </a:solidFill>
                <a:latin typeface="Calibri"/>
                <a:ea typeface="Calibri"/>
                <a:cs typeface="Calibri"/>
                <a:sym typeface="Calibri"/>
              </a:defRPr>
            </a:lvl6pPr>
            <a:lvl7pPr marL="0" lvl="6" indent="0" algn="r">
              <a:spcBef>
                <a:spcPts val="0"/>
              </a:spcBef>
              <a:buNone/>
              <a:defRPr sz="1600" b="0" i="0" u="none" strike="noStrike" cap="none">
                <a:solidFill>
                  <a:srgbClr val="7F7F7F"/>
                </a:solidFill>
                <a:latin typeface="Calibri"/>
                <a:ea typeface="Calibri"/>
                <a:cs typeface="Calibri"/>
                <a:sym typeface="Calibri"/>
              </a:defRPr>
            </a:lvl7pPr>
            <a:lvl8pPr marL="0" lvl="7" indent="0" algn="r">
              <a:spcBef>
                <a:spcPts val="0"/>
              </a:spcBef>
              <a:buNone/>
              <a:defRPr sz="1600" b="0" i="0" u="none" strike="noStrike" cap="none">
                <a:solidFill>
                  <a:srgbClr val="7F7F7F"/>
                </a:solidFill>
                <a:latin typeface="Calibri"/>
                <a:ea typeface="Calibri"/>
                <a:cs typeface="Calibri"/>
                <a:sym typeface="Calibri"/>
              </a:defRPr>
            </a:lvl8pPr>
            <a:lvl9pPr marL="0" lvl="8" indent="0" algn="r">
              <a:spcBef>
                <a:spcPts val="0"/>
              </a:spcBef>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31"/>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81959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E33EB96-C9D2-15A9-D761-E251560ABDE2}"/>
              </a:ext>
            </a:extLst>
          </p:cNvPr>
          <p:cNvSpPr>
            <a:spLocks noGrp="1"/>
          </p:cNvSpPr>
          <p:nvPr>
            <p:ph type="title"/>
          </p:nvPr>
        </p:nvSpPr>
        <p:spPr>
          <a:xfrm>
            <a:off x="457200" y="457200"/>
            <a:ext cx="11247120" cy="914400"/>
          </a:xfrm>
        </p:spPr>
        <p:txBody>
          <a:bodyPr/>
          <a:lstStyle/>
          <a:p>
            <a:endParaRPr lang="en-US" b="1" dirty="0">
              <a:latin typeface="+mn-lt"/>
            </a:endParaRPr>
          </a:p>
        </p:txBody>
      </p:sp>
      <p:sp>
        <p:nvSpPr>
          <p:cNvPr id="7" name="Content Placeholder 4">
            <a:extLst>
              <a:ext uri="{FF2B5EF4-FFF2-40B4-BE49-F238E27FC236}">
                <a16:creationId xmlns:a16="http://schemas.microsoft.com/office/drawing/2014/main" id="{84F121D3-B0F5-EAB9-2BCA-643BA7FBC9DB}"/>
              </a:ext>
            </a:extLst>
          </p:cNvPr>
          <p:cNvSpPr>
            <a:spLocks noGrp="1"/>
          </p:cNvSpPr>
          <p:nvPr>
            <p:ph idx="1"/>
          </p:nvPr>
        </p:nvSpPr>
        <p:spPr>
          <a:xfrm>
            <a:off x="457200" y="1371600"/>
            <a:ext cx="11247120" cy="4846320"/>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1">
            <a:extLst>
              <a:ext uri="{FF2B5EF4-FFF2-40B4-BE49-F238E27FC236}">
                <a16:creationId xmlns:a16="http://schemas.microsoft.com/office/drawing/2014/main" id="{13CB64A9-70B7-CE2D-8A6B-6928E5EA6D06}"/>
              </a:ext>
            </a:extLst>
          </p:cNvPr>
          <p:cNvSpPr>
            <a:spLocks noGrp="1"/>
          </p:cNvSpPr>
          <p:nvPr>
            <p:ph type="dt" sz="half" idx="2"/>
          </p:nvPr>
        </p:nvSpPr>
        <p:spPr>
          <a:xfrm>
            <a:off x="468923" y="6355397"/>
            <a:ext cx="2844800" cy="365125"/>
          </a:xfrm>
          <a:prstGeom prst="rect">
            <a:avLst/>
          </a:prstGeom>
        </p:spPr>
        <p:txBody>
          <a:bodyPr/>
          <a:lstStyle>
            <a:lvl1pPr>
              <a:defRPr sz="1600">
                <a:solidFill>
                  <a:srgbClr val="7F7F7F"/>
                </a:solidFill>
                <a:latin typeface="Calibri" panose="020F0502020204030204" pitchFamily="34" charset="0"/>
                <a:cs typeface="Calibri" panose="020F0502020204030204" pitchFamily="34" charset="0"/>
              </a:defRPr>
            </a:lvl1pPr>
          </a:lstStyle>
          <a:p>
            <a:pPr>
              <a:defRPr/>
            </a:pPr>
            <a:endParaRPr lang="en-US" dirty="0"/>
          </a:p>
        </p:txBody>
      </p:sp>
      <p:sp>
        <p:nvSpPr>
          <p:cNvPr id="9" name="Footer Placeholder 2">
            <a:extLst>
              <a:ext uri="{FF2B5EF4-FFF2-40B4-BE49-F238E27FC236}">
                <a16:creationId xmlns:a16="http://schemas.microsoft.com/office/drawing/2014/main" id="{B129AC04-9598-0E75-1454-1CDD964EF607}"/>
              </a:ext>
            </a:extLst>
          </p:cNvPr>
          <p:cNvSpPr>
            <a:spLocks noGrp="1"/>
          </p:cNvSpPr>
          <p:nvPr>
            <p:ph type="ftr" sz="quarter" idx="3"/>
          </p:nvPr>
        </p:nvSpPr>
        <p:spPr>
          <a:xfrm>
            <a:off x="4165600" y="6356353"/>
            <a:ext cx="3860800" cy="365125"/>
          </a:xfrm>
          <a:prstGeom prst="rect">
            <a:avLst/>
          </a:prstGeom>
        </p:spPr>
        <p:txBody>
          <a:bodyPr/>
          <a:lstStyle>
            <a:lvl1pPr>
              <a:defRPr sz="1600">
                <a:solidFill>
                  <a:schemeClr val="bg1">
                    <a:lumMod val="50000"/>
                  </a:schemeClr>
                </a:solidFill>
                <a:latin typeface="Calibri" panose="020F0502020204030204" pitchFamily="34" charset="0"/>
                <a:cs typeface="Calibri" panose="020F0502020204030204" pitchFamily="34" charset="0"/>
              </a:defRPr>
            </a:lvl1pPr>
          </a:lstStyle>
          <a:p>
            <a:pPr algn="ctr">
              <a:defRPr/>
            </a:pPr>
            <a:endParaRPr lang="en-US" dirty="0"/>
          </a:p>
        </p:txBody>
      </p:sp>
      <p:sp>
        <p:nvSpPr>
          <p:cNvPr id="10" name="Slide Number Placeholder 3">
            <a:extLst>
              <a:ext uri="{FF2B5EF4-FFF2-40B4-BE49-F238E27FC236}">
                <a16:creationId xmlns:a16="http://schemas.microsoft.com/office/drawing/2014/main" id="{4B990FB8-DA95-D9A8-22EC-E3EFB25D26B0}"/>
              </a:ext>
            </a:extLst>
          </p:cNvPr>
          <p:cNvSpPr>
            <a:spLocks noGrp="1"/>
          </p:cNvSpPr>
          <p:nvPr>
            <p:ph type="sldNum" sz="quarter" idx="4"/>
          </p:nvPr>
        </p:nvSpPr>
        <p:spPr>
          <a:xfrm>
            <a:off x="8859520" y="6356353"/>
            <a:ext cx="2844800" cy="365125"/>
          </a:xfrm>
          <a:prstGeom prst="rect">
            <a:avLst/>
          </a:prstGeom>
        </p:spPr>
        <p:txBody>
          <a:bodyPr/>
          <a:lstStyle>
            <a:lvl1pPr>
              <a:defRPr sz="1600">
                <a:solidFill>
                  <a:schemeClr val="bg1">
                    <a:lumMod val="50000"/>
                  </a:schemeClr>
                </a:solidFill>
                <a:latin typeface="Calibri" panose="020F0502020204030204" pitchFamily="34" charset="0"/>
                <a:cs typeface="Calibri" panose="020F0502020204030204" pitchFamily="34" charset="0"/>
              </a:defRPr>
            </a:lvl1pPr>
          </a:lstStyle>
          <a:p>
            <a:pPr algn="r">
              <a:defRPr/>
            </a:pPr>
            <a:fld id="{58280CB3-0FF6-4D07-A0F6-C78040BEDDEE}" type="slidenum">
              <a:rPr lang="en-US" smtClean="0"/>
              <a:pPr algn="r">
                <a:defRPr/>
              </a:pPr>
              <a:t>‹#›</a:t>
            </a:fld>
            <a:endParaRPr lang="en-US" dirty="0"/>
          </a:p>
        </p:txBody>
      </p:sp>
    </p:spTree>
    <p:extLst>
      <p:ext uri="{BB962C8B-B14F-4D97-AF65-F5344CB8AC3E}">
        <p14:creationId xmlns:p14="http://schemas.microsoft.com/office/powerpoint/2010/main" val="208380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a:defRPr/>
            </a:lvl1pPr>
          </a:lstStyle>
          <a:p>
            <a:pPr>
              <a:defRPr/>
            </a:pPr>
            <a:endParaRPr lang="en-US"/>
          </a:p>
        </p:txBody>
      </p:sp>
      <p:sp>
        <p:nvSpPr>
          <p:cNvPr id="5" name="Footer Placeholder 4"/>
          <p:cNvSpPr>
            <a:spLocks noGrp="1"/>
          </p:cNvSpPr>
          <p:nvPr>
            <p:ph type="ftr" sz="quarter" idx="11"/>
          </p:nvPr>
        </p:nvSpPr>
        <p:spPr/>
        <p:txBody>
          <a:bodyPr/>
          <a:lstStyle>
            <a:lvl1pPr defTabSz="914400">
              <a:defRPr/>
            </a:lvl1pPr>
          </a:lstStyle>
          <a:p>
            <a:pPr algn="ctr">
              <a:defRPr/>
            </a:pPr>
            <a:endParaRPr lang="en-US" dirty="0"/>
          </a:p>
        </p:txBody>
      </p:sp>
      <p:sp>
        <p:nvSpPr>
          <p:cNvPr id="6" name="Slide Number Placeholder 5"/>
          <p:cNvSpPr>
            <a:spLocks noGrp="1"/>
          </p:cNvSpPr>
          <p:nvPr>
            <p:ph type="sldNum" sz="quarter" idx="12"/>
          </p:nvPr>
        </p:nvSpPr>
        <p:spPr/>
        <p:txBody>
          <a:bodyPr/>
          <a:lstStyle>
            <a:lvl1pPr defTabSz="914400">
              <a:defRPr/>
            </a:lvl1pPr>
          </a:lstStyle>
          <a:p>
            <a:pPr algn="r">
              <a:defRPr/>
            </a:pPr>
            <a:fld id="{EB6791C4-DF4E-4C17-A41C-B2BEB15390BD}" type="slidenum">
              <a:rPr lang="en-US" smtClean="0"/>
              <a:pPr algn="r">
                <a:defRPr/>
              </a:pPr>
              <a:t>‹#›</a:t>
            </a:fld>
            <a:endParaRPr lang="en-US" dirty="0"/>
          </a:p>
        </p:txBody>
      </p:sp>
    </p:spTree>
    <p:extLst>
      <p:ext uri="{BB962C8B-B14F-4D97-AF65-F5344CB8AC3E}">
        <p14:creationId xmlns:p14="http://schemas.microsoft.com/office/powerpoint/2010/main" val="3995497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3"/>
          <p:cNvSpPr>
            <a:spLocks noGrp="1"/>
          </p:cNvSpPr>
          <p:nvPr>
            <p:ph type="dt" sz="half" idx="10"/>
          </p:nvPr>
        </p:nvSpPr>
        <p:spPr/>
        <p:txBody>
          <a:bodyPr/>
          <a:lstStyle>
            <a:lvl1pPr defTabSz="914400">
              <a:defRPr/>
            </a:lvl1pPr>
          </a:lstStyle>
          <a:p>
            <a:pPr>
              <a:defRPr/>
            </a:pPr>
            <a:endParaRPr lang="en-US"/>
          </a:p>
        </p:txBody>
      </p:sp>
      <p:sp>
        <p:nvSpPr>
          <p:cNvPr id="4" name="Footer Placeholder 4"/>
          <p:cNvSpPr>
            <a:spLocks noGrp="1"/>
          </p:cNvSpPr>
          <p:nvPr>
            <p:ph type="ftr" sz="quarter" idx="11"/>
          </p:nvPr>
        </p:nvSpPr>
        <p:spPr/>
        <p:txBody>
          <a:bodyPr/>
          <a:lstStyle>
            <a:lvl1pPr defTabSz="914400">
              <a:defRPr/>
            </a:lvl1pPr>
          </a:lstStyle>
          <a:p>
            <a:pPr algn="ctr">
              <a:defRPr/>
            </a:pPr>
            <a:endParaRPr lang="en-US" dirty="0"/>
          </a:p>
        </p:txBody>
      </p:sp>
      <p:sp>
        <p:nvSpPr>
          <p:cNvPr id="5" name="Slide Number Placeholder 5"/>
          <p:cNvSpPr>
            <a:spLocks noGrp="1"/>
          </p:cNvSpPr>
          <p:nvPr>
            <p:ph type="sldNum" sz="quarter" idx="12"/>
          </p:nvPr>
        </p:nvSpPr>
        <p:spPr/>
        <p:txBody>
          <a:bodyPr/>
          <a:lstStyle>
            <a:lvl1pPr defTabSz="914400">
              <a:defRPr/>
            </a:lvl1pPr>
          </a:lstStyle>
          <a:p>
            <a:pPr algn="r">
              <a:defRPr/>
            </a:pPr>
            <a:fld id="{5A837433-97E9-4D94-B898-19FA6F4A2CA7}" type="slidenum">
              <a:rPr lang="en-US" smtClean="0"/>
              <a:pPr algn="r">
                <a:defRPr/>
              </a:pPr>
              <a:t>‹#›</a:t>
            </a:fld>
            <a:endParaRPr lang="en-US" dirty="0"/>
          </a:p>
        </p:txBody>
      </p:sp>
    </p:spTree>
    <p:extLst>
      <p:ext uri="{BB962C8B-B14F-4D97-AF65-F5344CB8AC3E}">
        <p14:creationId xmlns:p14="http://schemas.microsoft.com/office/powerpoint/2010/main" val="3759501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4"/>
        <p:cNvGrpSpPr/>
        <p:nvPr/>
      </p:nvGrpSpPr>
      <p:grpSpPr>
        <a:xfrm>
          <a:off x="0" y="0"/>
          <a:ext cx="0" cy="0"/>
          <a:chOff x="0" y="0"/>
          <a:chExt cx="0" cy="0"/>
        </a:xfrm>
      </p:grpSpPr>
      <p:sp>
        <p:nvSpPr>
          <p:cNvPr id="25" name="Google Shape;25;p31"/>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b="0" i="0" u="none" strike="noStrike" cap="none">
                <a:solidFill>
                  <a:srgbClr val="7F7F7F"/>
                </a:solidFill>
                <a:latin typeface="Calibri"/>
                <a:ea typeface="Calibri"/>
                <a:cs typeface="Calibri"/>
                <a:sym typeface="Calibri"/>
              </a:defRPr>
            </a:lvl1pPr>
            <a:lvl2pPr marL="0" lvl="1" indent="0" algn="r">
              <a:spcBef>
                <a:spcPts val="0"/>
              </a:spcBef>
              <a:buNone/>
              <a:defRPr sz="1600" b="0" i="0" u="none" strike="noStrike" cap="none">
                <a:solidFill>
                  <a:srgbClr val="7F7F7F"/>
                </a:solidFill>
                <a:latin typeface="Calibri"/>
                <a:ea typeface="Calibri"/>
                <a:cs typeface="Calibri"/>
                <a:sym typeface="Calibri"/>
              </a:defRPr>
            </a:lvl2pPr>
            <a:lvl3pPr marL="0" lvl="2" indent="0" algn="r">
              <a:spcBef>
                <a:spcPts val="0"/>
              </a:spcBef>
              <a:buNone/>
              <a:defRPr sz="1600" b="0" i="0" u="none" strike="noStrike" cap="none">
                <a:solidFill>
                  <a:srgbClr val="7F7F7F"/>
                </a:solidFill>
                <a:latin typeface="Calibri"/>
                <a:ea typeface="Calibri"/>
                <a:cs typeface="Calibri"/>
                <a:sym typeface="Calibri"/>
              </a:defRPr>
            </a:lvl3pPr>
            <a:lvl4pPr marL="0" lvl="3" indent="0" algn="r">
              <a:spcBef>
                <a:spcPts val="0"/>
              </a:spcBef>
              <a:buNone/>
              <a:defRPr sz="1600" b="0" i="0" u="none" strike="noStrike" cap="none">
                <a:solidFill>
                  <a:srgbClr val="7F7F7F"/>
                </a:solidFill>
                <a:latin typeface="Calibri"/>
                <a:ea typeface="Calibri"/>
                <a:cs typeface="Calibri"/>
                <a:sym typeface="Calibri"/>
              </a:defRPr>
            </a:lvl4pPr>
            <a:lvl5pPr marL="0" lvl="4" indent="0" algn="r">
              <a:spcBef>
                <a:spcPts val="0"/>
              </a:spcBef>
              <a:buNone/>
              <a:defRPr sz="1600" b="0" i="0" u="none" strike="noStrike" cap="none">
                <a:solidFill>
                  <a:srgbClr val="7F7F7F"/>
                </a:solidFill>
                <a:latin typeface="Calibri"/>
                <a:ea typeface="Calibri"/>
                <a:cs typeface="Calibri"/>
                <a:sym typeface="Calibri"/>
              </a:defRPr>
            </a:lvl5pPr>
            <a:lvl6pPr marL="0" lvl="5" indent="0" algn="r">
              <a:spcBef>
                <a:spcPts val="0"/>
              </a:spcBef>
              <a:buNone/>
              <a:defRPr sz="1600" b="0" i="0" u="none" strike="noStrike" cap="none">
                <a:solidFill>
                  <a:srgbClr val="7F7F7F"/>
                </a:solidFill>
                <a:latin typeface="Calibri"/>
                <a:ea typeface="Calibri"/>
                <a:cs typeface="Calibri"/>
                <a:sym typeface="Calibri"/>
              </a:defRPr>
            </a:lvl6pPr>
            <a:lvl7pPr marL="0" lvl="6" indent="0" algn="r">
              <a:spcBef>
                <a:spcPts val="0"/>
              </a:spcBef>
              <a:buNone/>
              <a:defRPr sz="1600" b="0" i="0" u="none" strike="noStrike" cap="none">
                <a:solidFill>
                  <a:srgbClr val="7F7F7F"/>
                </a:solidFill>
                <a:latin typeface="Calibri"/>
                <a:ea typeface="Calibri"/>
                <a:cs typeface="Calibri"/>
                <a:sym typeface="Calibri"/>
              </a:defRPr>
            </a:lvl7pPr>
            <a:lvl8pPr marL="0" lvl="7" indent="0" algn="r">
              <a:spcBef>
                <a:spcPts val="0"/>
              </a:spcBef>
              <a:buNone/>
              <a:defRPr sz="1600" b="0" i="0" u="none" strike="noStrike" cap="none">
                <a:solidFill>
                  <a:srgbClr val="7F7F7F"/>
                </a:solidFill>
                <a:latin typeface="Calibri"/>
                <a:ea typeface="Calibri"/>
                <a:cs typeface="Calibri"/>
                <a:sym typeface="Calibri"/>
              </a:defRPr>
            </a:lvl8pPr>
            <a:lvl9pPr marL="0" lvl="8" indent="0" algn="r">
              <a:spcBef>
                <a:spcPts val="0"/>
              </a:spcBef>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31"/>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09895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44000" y="6492240"/>
            <a:ext cx="2743200" cy="365125"/>
          </a:xfrm>
          <a:prstGeom prst="rect">
            <a:avLst/>
          </a:prstGeom>
        </p:spPr>
        <p:txBody>
          <a:bodyPr/>
          <a:lstStyle>
            <a:lvl1pPr>
              <a:defRPr sz="1600">
                <a:solidFill>
                  <a:schemeClr val="bg1">
                    <a:lumMod val="50000"/>
                  </a:schemeClr>
                </a:solidFill>
              </a:defRPr>
            </a:lvl1pPr>
          </a:lstStyle>
          <a:p>
            <a:fld id="{FCA8DAF9-CFC1-344C-89B7-DCB2EBBDC673}" type="slidenum">
              <a:rPr lang="en-US" smtClean="0"/>
              <a:pPr/>
              <a:t>‹#›</a:t>
            </a:fld>
            <a:endParaRPr lang="en-US" dirty="0"/>
          </a:p>
        </p:txBody>
      </p:sp>
    </p:spTree>
    <p:extLst>
      <p:ext uri="{BB962C8B-B14F-4D97-AF65-F5344CB8AC3E}">
        <p14:creationId xmlns:p14="http://schemas.microsoft.com/office/powerpoint/2010/main" val="290757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Blank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36C185-3C5A-B14E-7AA3-6D4AA1D11E62}"/>
              </a:ext>
            </a:extLst>
          </p:cNvPr>
          <p:cNvSpPr>
            <a:spLocks noGrp="1"/>
          </p:cNvSpPr>
          <p:nvPr>
            <p:ph type="sldNum" sz="quarter" idx="10"/>
          </p:nvPr>
        </p:nvSpPr>
        <p:spPr/>
        <p:txBody>
          <a:bodyPr/>
          <a:lstStyle/>
          <a:p>
            <a:fld id="{AB78CF70-1155-487E-B744-8711D623BA77}" type="slidenum">
              <a:rPr lang="en-US" smtClean="0"/>
              <a:pPr/>
              <a:t>‹#›</a:t>
            </a:fld>
            <a:endParaRPr lang="en-US" dirty="0"/>
          </a:p>
        </p:txBody>
      </p:sp>
    </p:spTree>
    <p:extLst>
      <p:ext uri="{BB962C8B-B14F-4D97-AF65-F5344CB8AC3E}">
        <p14:creationId xmlns:p14="http://schemas.microsoft.com/office/powerpoint/2010/main" val="373462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type="objOnly">
  <p:cSld name="Content">
    <p:spTree>
      <p:nvGrpSpPr>
        <p:cNvPr id="1" name="Shape 28"/>
        <p:cNvGrpSpPr/>
        <p:nvPr/>
      </p:nvGrpSpPr>
      <p:grpSpPr>
        <a:xfrm>
          <a:off x="0" y="0"/>
          <a:ext cx="0" cy="0"/>
          <a:chOff x="0" y="0"/>
          <a:chExt cx="0" cy="0"/>
        </a:xfrm>
      </p:grpSpPr>
      <p:sp>
        <p:nvSpPr>
          <p:cNvPr id="29" name="Google Shape;29;p53"/>
          <p:cNvSpPr txBox="1">
            <a:spLocks noGrp="1"/>
          </p:cNvSpPr>
          <p:nvPr>
            <p:ph type="body" idx="1"/>
          </p:nvPr>
        </p:nvSpPr>
        <p:spPr>
          <a:xfrm>
            <a:off x="609600" y="457200"/>
            <a:ext cx="11277600" cy="4495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53"/>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56755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21.xml"/><Relationship Id="rId7"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jp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4.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7"/>
          <p:cNvPicPr preferRelativeResize="0"/>
          <p:nvPr/>
        </p:nvPicPr>
        <p:blipFill rotWithShape="1">
          <a:blip r:embed="rId14">
            <a:alphaModFix/>
          </a:blip>
          <a:srcRect/>
          <a:stretch/>
        </p:blipFill>
        <p:spPr>
          <a:xfrm>
            <a:off x="0" y="0"/>
            <a:ext cx="12194036" cy="6858000"/>
          </a:xfrm>
          <a:prstGeom prst="rect">
            <a:avLst/>
          </a:prstGeom>
          <a:noFill/>
          <a:ln>
            <a:noFill/>
          </a:ln>
        </p:spPr>
      </p:pic>
      <p:sp>
        <p:nvSpPr>
          <p:cNvPr id="11" name="Google Shape;11;p27"/>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Calibri"/>
              <a:buNone/>
              <a:defRPr sz="4400" b="1" i="0" u="none" strike="noStrike" cap="none">
                <a:solidFill>
                  <a:schemeClr val="dk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2" name="Google Shape;12;p27"/>
          <p:cNvSpPr txBox="1">
            <a:spLocks noGrp="1"/>
          </p:cNvSpPr>
          <p:nvPr>
            <p:ph type="body" idx="1"/>
          </p:nvPr>
        </p:nvSpPr>
        <p:spPr>
          <a:xfrm>
            <a:off x="457200" y="1371600"/>
            <a:ext cx="11247120" cy="484632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2" name="Date Placeholder 1">
            <a:extLst>
              <a:ext uri="{FF2B5EF4-FFF2-40B4-BE49-F238E27FC236}">
                <a16:creationId xmlns:a16="http://schemas.microsoft.com/office/drawing/2014/main" id="{7BD72967-9033-34E5-D870-30EEC34EFC11}"/>
              </a:ext>
            </a:extLst>
          </p:cNvPr>
          <p:cNvSpPr>
            <a:spLocks noGrp="1"/>
          </p:cNvSpPr>
          <p:nvPr>
            <p:ph type="dt" sz="half" idx="2"/>
          </p:nvPr>
        </p:nvSpPr>
        <p:spPr>
          <a:xfrm>
            <a:off x="468923" y="6355397"/>
            <a:ext cx="2844800" cy="365125"/>
          </a:xfrm>
          <a:prstGeom prst="rect">
            <a:avLst/>
          </a:prstGeom>
        </p:spPr>
        <p:txBody>
          <a:bodyPr/>
          <a:lstStyle>
            <a:lvl1pPr>
              <a:defRPr sz="1600">
                <a:solidFill>
                  <a:srgbClr val="7F7F7F"/>
                </a:solidFill>
                <a:latin typeface="Calibri" panose="020F0502020204030204" pitchFamily="34" charset="0"/>
                <a:cs typeface="Calibri" panose="020F0502020204030204" pitchFamily="34" charset="0"/>
              </a:defRPr>
            </a:lvl1pPr>
          </a:lstStyle>
          <a:p>
            <a:pPr>
              <a:defRPr/>
            </a:pPr>
            <a:endParaRPr lang="en-US" dirty="0"/>
          </a:p>
        </p:txBody>
      </p:sp>
      <p:sp>
        <p:nvSpPr>
          <p:cNvPr id="3" name="Footer Placeholder 2">
            <a:extLst>
              <a:ext uri="{FF2B5EF4-FFF2-40B4-BE49-F238E27FC236}">
                <a16:creationId xmlns:a16="http://schemas.microsoft.com/office/drawing/2014/main" id="{59F35215-8231-2AC0-E566-9CA02B3A9893}"/>
              </a:ext>
            </a:extLst>
          </p:cNvPr>
          <p:cNvSpPr>
            <a:spLocks noGrp="1"/>
          </p:cNvSpPr>
          <p:nvPr>
            <p:ph type="ftr" sz="quarter" idx="3"/>
          </p:nvPr>
        </p:nvSpPr>
        <p:spPr>
          <a:xfrm>
            <a:off x="4165600" y="6356353"/>
            <a:ext cx="3860800" cy="365125"/>
          </a:xfrm>
          <a:prstGeom prst="rect">
            <a:avLst/>
          </a:prstGeom>
        </p:spPr>
        <p:txBody>
          <a:bodyPr/>
          <a:lstStyle>
            <a:lvl1pPr>
              <a:defRPr sz="1600">
                <a:solidFill>
                  <a:schemeClr val="bg1">
                    <a:lumMod val="50000"/>
                  </a:schemeClr>
                </a:solidFill>
                <a:latin typeface="Calibri" panose="020F0502020204030204" pitchFamily="34" charset="0"/>
                <a:cs typeface="Calibri" panose="020F0502020204030204" pitchFamily="34" charset="0"/>
              </a:defRPr>
            </a:lvl1pPr>
          </a:lstStyle>
          <a:p>
            <a:pPr algn="ctr">
              <a:defRPr/>
            </a:pPr>
            <a:endParaRPr lang="en-US" dirty="0"/>
          </a:p>
        </p:txBody>
      </p:sp>
      <p:sp>
        <p:nvSpPr>
          <p:cNvPr id="4" name="Slide Number Placeholder 3">
            <a:extLst>
              <a:ext uri="{FF2B5EF4-FFF2-40B4-BE49-F238E27FC236}">
                <a16:creationId xmlns:a16="http://schemas.microsoft.com/office/drawing/2014/main" id="{CB50A276-5BAC-C0D6-F464-17AC32500D34}"/>
              </a:ext>
            </a:extLst>
          </p:cNvPr>
          <p:cNvSpPr>
            <a:spLocks noGrp="1"/>
          </p:cNvSpPr>
          <p:nvPr>
            <p:ph type="sldNum" sz="quarter" idx="4"/>
          </p:nvPr>
        </p:nvSpPr>
        <p:spPr>
          <a:xfrm>
            <a:off x="8859520" y="6356353"/>
            <a:ext cx="2844800" cy="365125"/>
          </a:xfrm>
          <a:prstGeom prst="rect">
            <a:avLst/>
          </a:prstGeom>
        </p:spPr>
        <p:txBody>
          <a:bodyPr/>
          <a:lstStyle>
            <a:lvl1pPr>
              <a:defRPr sz="1600">
                <a:solidFill>
                  <a:schemeClr val="bg1">
                    <a:lumMod val="50000"/>
                  </a:schemeClr>
                </a:solidFill>
                <a:latin typeface="Calibri" panose="020F0502020204030204" pitchFamily="34" charset="0"/>
                <a:cs typeface="Calibri" panose="020F0502020204030204" pitchFamily="34" charset="0"/>
              </a:defRPr>
            </a:lvl1pPr>
          </a:lstStyle>
          <a:p>
            <a:pPr algn="r">
              <a:defRPr/>
            </a:pPr>
            <a:fld id="{58280CB3-0FF6-4D07-A0F6-C78040BEDDEE}" type="slidenum">
              <a:rPr lang="en-US" smtClean="0"/>
              <a:pPr algn="r">
                <a:defRPr/>
              </a:pPr>
              <a:t>‹#›</a:t>
            </a:fld>
            <a:endParaRPr lang="en-US" dirty="0"/>
          </a:p>
        </p:txBody>
      </p:sp>
    </p:spTree>
    <p:extLst>
      <p:ext uri="{BB962C8B-B14F-4D97-AF65-F5344CB8AC3E}">
        <p14:creationId xmlns:p14="http://schemas.microsoft.com/office/powerpoint/2010/main" val="265811643"/>
      </p:ext>
    </p:extLst>
  </p:cSld>
  <p:clrMap bg1="lt1" tx1="dk1" bg2="dk2" tx2="lt2" accent1="accent1" accent2="accent2" accent3="accent3" accent4="accent4" accent5="accent5" accent6="accent6" hlink="hlink" folHlink="folHlink"/>
  <p:sldLayoutIdLst>
    <p:sldLayoutId id="2147483997" r:id="rId1"/>
    <p:sldLayoutId id="2147484000" r:id="rId2"/>
    <p:sldLayoutId id="2147484001" r:id="rId3"/>
    <p:sldLayoutId id="2147484002" r:id="rId4"/>
    <p:sldLayoutId id="2147484003" r:id="rId5"/>
    <p:sldLayoutId id="2147484005" r:id="rId6"/>
    <p:sldLayoutId id="2147484006" r:id="rId7"/>
    <p:sldLayoutId id="2147484052" r:id="rId8"/>
    <p:sldLayoutId id="2147484053" r:id="rId9"/>
    <p:sldLayoutId id="2147484054" r:id="rId10"/>
    <p:sldLayoutId id="2147484055" r:id="rId11"/>
    <p:sldLayoutId id="2147484069" r:id="rId1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8583" name="Rectangle 39"/>
          <p:cNvSpPr>
            <a:spLocks noGrp="1" noChangeArrowheads="1"/>
          </p:cNvSpPr>
          <p:nvPr>
            <p:ph type="title"/>
          </p:nvPr>
        </p:nvSpPr>
        <p:spPr bwMode="auto">
          <a:xfrm>
            <a:off x="609600" y="277813"/>
            <a:ext cx="10972800" cy="109728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08587" name="Rectangle 43"/>
          <p:cNvSpPr>
            <a:spLocks noGrp="1" noChangeArrowheads="1"/>
          </p:cNvSpPr>
          <p:nvPr>
            <p:ph type="body" idx="1"/>
          </p:nvPr>
        </p:nvSpPr>
        <p:spPr bwMode="auto">
          <a:xfrm>
            <a:off x="609600" y="1554480"/>
            <a:ext cx="10972800" cy="457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p:txBody>
      </p:sp>
      <p:sp>
        <p:nvSpPr>
          <p:cNvPr id="4" name="Rectangle 41">
            <a:extLst>
              <a:ext uri="{FF2B5EF4-FFF2-40B4-BE49-F238E27FC236}">
                <a16:creationId xmlns:a16="http://schemas.microsoft.com/office/drawing/2014/main" id="{62A15273-3DC2-4FD6-898A-0A8070FA022E}"/>
              </a:ext>
            </a:extLst>
          </p:cNvPr>
          <p:cNvSpPr>
            <a:spLocks noGrp="1" noChangeArrowheads="1"/>
          </p:cNvSpPr>
          <p:nvPr>
            <p:ph type="dt" sz="quarter" idx="2"/>
          </p:nvPr>
        </p:nvSpPr>
        <p:spPr>
          <a:xfrm>
            <a:off x="609602" y="6243638"/>
            <a:ext cx="2432703" cy="457200"/>
          </a:xfrm>
          <a:prstGeom prst="rect">
            <a:avLst/>
          </a:prstGeom>
        </p:spPr>
        <p:txBody>
          <a:bodyPr anchor="b" anchorCtr="0"/>
          <a:lstStyle>
            <a:lvl1pPr>
              <a:defRPr sz="1600">
                <a:solidFill>
                  <a:schemeClr val="tx2">
                    <a:lumMod val="90000"/>
                  </a:schemeClr>
                </a:solidFill>
              </a:defRPr>
            </a:lvl1pPr>
          </a:lstStyle>
          <a:p>
            <a:endParaRPr lang="en-US" dirty="0"/>
          </a:p>
        </p:txBody>
      </p:sp>
      <p:sp>
        <p:nvSpPr>
          <p:cNvPr id="5" name="Rectangle 42">
            <a:extLst>
              <a:ext uri="{FF2B5EF4-FFF2-40B4-BE49-F238E27FC236}">
                <a16:creationId xmlns:a16="http://schemas.microsoft.com/office/drawing/2014/main" id="{301CEA58-69A7-44D4-9D64-A0F327F9E646}"/>
              </a:ext>
            </a:extLst>
          </p:cNvPr>
          <p:cNvSpPr>
            <a:spLocks noGrp="1" noChangeArrowheads="1"/>
          </p:cNvSpPr>
          <p:nvPr>
            <p:ph type="ftr" sz="quarter" idx="3"/>
          </p:nvPr>
        </p:nvSpPr>
        <p:spPr>
          <a:xfrm>
            <a:off x="3668996" y="6248400"/>
            <a:ext cx="4876800" cy="457200"/>
          </a:xfrm>
          <a:prstGeom prst="rect">
            <a:avLst/>
          </a:prstGeom>
        </p:spPr>
        <p:txBody>
          <a:bodyPr anchor="b" anchorCtr="1"/>
          <a:lstStyle>
            <a:lvl1pPr algn="ctr">
              <a:defRPr sz="1600">
                <a:solidFill>
                  <a:schemeClr val="tx2">
                    <a:lumMod val="90000"/>
                  </a:schemeClr>
                </a:solidFill>
              </a:defRPr>
            </a:lvl1pPr>
          </a:lstStyle>
          <a:p>
            <a:endParaRPr lang="en-US" dirty="0"/>
          </a:p>
        </p:txBody>
      </p:sp>
      <p:sp>
        <p:nvSpPr>
          <p:cNvPr id="6" name="Rectangle 43">
            <a:extLst>
              <a:ext uri="{FF2B5EF4-FFF2-40B4-BE49-F238E27FC236}">
                <a16:creationId xmlns:a16="http://schemas.microsoft.com/office/drawing/2014/main" id="{BD3D5A2A-CFBC-4095-A279-10E0677056C2}"/>
              </a:ext>
            </a:extLst>
          </p:cNvPr>
          <p:cNvSpPr>
            <a:spLocks noGrp="1" noChangeArrowheads="1"/>
          </p:cNvSpPr>
          <p:nvPr>
            <p:ph type="sldNum" sz="quarter" idx="4"/>
          </p:nvPr>
        </p:nvSpPr>
        <p:spPr>
          <a:xfrm>
            <a:off x="9149699" y="6243638"/>
            <a:ext cx="2432703" cy="457200"/>
          </a:xfrm>
          <a:prstGeom prst="rect">
            <a:avLst/>
          </a:prstGeom>
        </p:spPr>
        <p:txBody>
          <a:bodyPr anchor="b" anchorCtr="0"/>
          <a:lstStyle>
            <a:lvl1pPr algn="r">
              <a:defRPr sz="1600">
                <a:solidFill>
                  <a:schemeClr val="tx2">
                    <a:lumMod val="90000"/>
                  </a:schemeClr>
                </a:solidFill>
              </a:defRPr>
            </a:lvl1pPr>
          </a:lstStyle>
          <a:p>
            <a:fld id="{50726B4B-11E2-4B4D-822E-155936961C3B}" type="slidenum">
              <a:rPr lang="en-US" smtClean="0"/>
              <a:pPr/>
              <a:t>‹#›</a:t>
            </a:fld>
            <a:endParaRPr lang="en-US" dirty="0"/>
          </a:p>
        </p:txBody>
      </p:sp>
    </p:spTree>
    <p:extLst>
      <p:ext uri="{BB962C8B-B14F-4D97-AF65-F5344CB8AC3E}">
        <p14:creationId xmlns:p14="http://schemas.microsoft.com/office/powerpoint/2010/main" val="1032815127"/>
      </p:ext>
    </p:extLst>
  </p:cSld>
  <p:clrMap bg1="dk2" tx1="lt1" bg2="dk1" tx2="lt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Calibri" pitchFamily="34" charset="0"/>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3600">
          <a:solidFill>
            <a:schemeClr val="tx1"/>
          </a:solidFill>
          <a:effectLst>
            <a:outerShdw blurRad="38100" dist="38100" dir="2700000" algn="tl">
              <a:srgbClr val="000000"/>
            </a:outerShdw>
          </a:effectLst>
          <a:latin typeface="Calibri" pitchFamily="34" charset="0"/>
          <a:ea typeface="+mn-ea"/>
          <a:cs typeface="+mn-cs"/>
        </a:defRPr>
      </a:lvl1pPr>
      <a:lvl2pPr marL="742950" indent="-285750" algn="l" rtl="0" fontAlgn="base">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Calibri" pitchFamily="34" charset="0"/>
          <a:cs typeface="+mn-cs"/>
        </a:defRPr>
      </a:lvl2pPr>
      <a:lvl3pPr marL="1143000" indent="-228600" algn="l" rtl="0" fontAlgn="base">
        <a:spcBef>
          <a:spcPct val="20000"/>
        </a:spcBef>
        <a:spcAft>
          <a:spcPct val="0"/>
        </a:spcAft>
        <a:buClr>
          <a:schemeClr val="accent2"/>
        </a:buClr>
        <a:buSzPct val="60000"/>
        <a:buFont typeface="Wingdings" pitchFamily="2" charset="2"/>
        <a:buChar char="n"/>
        <a:defRPr sz="2800">
          <a:solidFill>
            <a:schemeClr val="tx1"/>
          </a:solidFill>
          <a:effectLst>
            <a:outerShdw blurRad="38100" dist="38100" dir="2700000" algn="tl">
              <a:srgbClr val="000000"/>
            </a:outerShdw>
          </a:effectLst>
          <a:latin typeface="Calibri" pitchFamily="34" charset="0"/>
          <a:cs typeface="+mn-cs"/>
        </a:defRPr>
      </a:lvl3pPr>
      <a:lvl4pPr marL="1600200" indent="-228600" algn="l" rtl="0" fontAlgn="base">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Calibri" pitchFamily="34" charset="0"/>
          <a:cs typeface="+mn-cs"/>
        </a:defRPr>
      </a:lvl4pPr>
      <a:lvl5pPr marL="20574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Calibri" pitchFamily="34" charset="0"/>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BCE26D-6A7E-3D87-F313-08A969695B8F}"/>
              </a:ext>
            </a:extLst>
          </p:cNvPr>
          <p:cNvPicPr>
            <a:picLocks noChangeAspect="1"/>
          </p:cNvPicPr>
          <p:nvPr userDrawn="1"/>
        </p:nvPicPr>
        <p:blipFill>
          <a:blip r:embed="rId8"/>
          <a:stretch>
            <a:fillRect/>
          </a:stretch>
        </p:blipFill>
        <p:spPr>
          <a:xfrm>
            <a:off x="0" y="0"/>
            <a:ext cx="12194036" cy="6858000"/>
          </a:xfrm>
          <a:prstGeom prst="rect">
            <a:avLst/>
          </a:prstGeom>
        </p:spPr>
      </p:pic>
      <p:sp>
        <p:nvSpPr>
          <p:cNvPr id="2" name="Title Placeholder 1"/>
          <p:cNvSpPr>
            <a:spLocks noGrp="1"/>
          </p:cNvSpPr>
          <p:nvPr>
            <p:ph type="title"/>
          </p:nvPr>
        </p:nvSpPr>
        <p:spPr>
          <a:xfrm>
            <a:off x="457200" y="457200"/>
            <a:ext cx="1124712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71600"/>
            <a:ext cx="11247120" cy="48463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F5B2F7E2-D04B-3EA5-05CF-99C2B88BA2EC}"/>
              </a:ext>
            </a:extLst>
          </p:cNvPr>
          <p:cNvSpPr>
            <a:spLocks noGrp="1"/>
          </p:cNvSpPr>
          <p:nvPr>
            <p:ph type="sldNum" sz="quarter" idx="4"/>
          </p:nvPr>
        </p:nvSpPr>
        <p:spPr>
          <a:xfrm>
            <a:off x="9144000" y="6489700"/>
            <a:ext cx="2743200" cy="365125"/>
          </a:xfrm>
          <a:prstGeom prst="rect">
            <a:avLst/>
          </a:prstGeom>
        </p:spPr>
        <p:txBody>
          <a:bodyPr vert="horz" lIns="91440" tIns="45720" rIns="91440" bIns="45720" rtlCol="0" anchor="ctr"/>
          <a:lstStyle>
            <a:lvl1pPr algn="r">
              <a:defRPr sz="1600">
                <a:solidFill>
                  <a:schemeClr val="bg1">
                    <a:lumMod val="50000"/>
                  </a:schemeClr>
                </a:solidFill>
              </a:defRPr>
            </a:lvl1pPr>
          </a:lstStyle>
          <a:p>
            <a:fld id="{AB78CF70-1155-487E-B744-8711D623BA77}" type="slidenum">
              <a:rPr lang="en-US" smtClean="0"/>
              <a:pPr/>
              <a:t>‹#›</a:t>
            </a:fld>
            <a:endParaRPr lang="en-US" dirty="0"/>
          </a:p>
        </p:txBody>
      </p:sp>
    </p:spTree>
    <p:extLst>
      <p:ext uri="{BB962C8B-B14F-4D97-AF65-F5344CB8AC3E}">
        <p14:creationId xmlns:p14="http://schemas.microsoft.com/office/powerpoint/2010/main" val="3889445233"/>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7"/>
          <p:cNvPicPr preferRelativeResize="0"/>
          <p:nvPr/>
        </p:nvPicPr>
        <p:blipFill rotWithShape="1">
          <a:blip r:embed="rId7">
            <a:alphaModFix/>
          </a:blip>
          <a:srcRect/>
          <a:stretch/>
        </p:blipFill>
        <p:spPr>
          <a:xfrm>
            <a:off x="0" y="0"/>
            <a:ext cx="12194036" cy="6858000"/>
          </a:xfrm>
          <a:prstGeom prst="rect">
            <a:avLst/>
          </a:prstGeom>
          <a:noFill/>
          <a:ln>
            <a:noFill/>
          </a:ln>
        </p:spPr>
      </p:pic>
      <p:sp>
        <p:nvSpPr>
          <p:cNvPr id="11" name="Google Shape;11;p27"/>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Calibri"/>
              <a:buNone/>
              <a:defRPr sz="4400" b="1" i="0" u="none" strike="noStrike" cap="none">
                <a:solidFill>
                  <a:schemeClr val="dk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7"/>
          <p:cNvSpPr txBox="1">
            <a:spLocks noGrp="1"/>
          </p:cNvSpPr>
          <p:nvPr>
            <p:ph type="body" idx="1"/>
          </p:nvPr>
        </p:nvSpPr>
        <p:spPr>
          <a:xfrm>
            <a:off x="457200" y="1371600"/>
            <a:ext cx="11247120" cy="484632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sldNum" idx="12"/>
          </p:nvPr>
        </p:nvSpPr>
        <p:spPr>
          <a:xfrm>
            <a:off x="9144000" y="648970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7F7F7F"/>
                </a:solidFill>
                <a:latin typeface="Calibri"/>
                <a:ea typeface="Calibri"/>
                <a:cs typeface="Calibri"/>
                <a:sym typeface="Calibri"/>
              </a:defRPr>
            </a:lvl1pPr>
            <a:lvl2pPr marL="0" marR="0" lvl="1" indent="0" algn="r" rtl="0">
              <a:spcBef>
                <a:spcPts val="0"/>
              </a:spcBef>
              <a:buNone/>
              <a:defRPr sz="1600" b="0" i="0" u="none" strike="noStrike" cap="none">
                <a:solidFill>
                  <a:srgbClr val="7F7F7F"/>
                </a:solidFill>
                <a:latin typeface="Calibri"/>
                <a:ea typeface="Calibri"/>
                <a:cs typeface="Calibri"/>
                <a:sym typeface="Calibri"/>
              </a:defRPr>
            </a:lvl2pPr>
            <a:lvl3pPr marL="0" marR="0" lvl="2" indent="0" algn="r" rtl="0">
              <a:spcBef>
                <a:spcPts val="0"/>
              </a:spcBef>
              <a:buNone/>
              <a:defRPr sz="1600" b="0" i="0" u="none" strike="noStrike" cap="none">
                <a:solidFill>
                  <a:srgbClr val="7F7F7F"/>
                </a:solidFill>
                <a:latin typeface="Calibri"/>
                <a:ea typeface="Calibri"/>
                <a:cs typeface="Calibri"/>
                <a:sym typeface="Calibri"/>
              </a:defRPr>
            </a:lvl3pPr>
            <a:lvl4pPr marL="0" marR="0" lvl="3" indent="0" algn="r" rtl="0">
              <a:spcBef>
                <a:spcPts val="0"/>
              </a:spcBef>
              <a:buNone/>
              <a:defRPr sz="1600" b="0" i="0" u="none" strike="noStrike" cap="none">
                <a:solidFill>
                  <a:srgbClr val="7F7F7F"/>
                </a:solidFill>
                <a:latin typeface="Calibri"/>
                <a:ea typeface="Calibri"/>
                <a:cs typeface="Calibri"/>
                <a:sym typeface="Calibri"/>
              </a:defRPr>
            </a:lvl4pPr>
            <a:lvl5pPr marL="0" marR="0" lvl="4" indent="0" algn="r" rtl="0">
              <a:spcBef>
                <a:spcPts val="0"/>
              </a:spcBef>
              <a:buNone/>
              <a:defRPr sz="1600" b="0" i="0" u="none" strike="noStrike" cap="none">
                <a:solidFill>
                  <a:srgbClr val="7F7F7F"/>
                </a:solidFill>
                <a:latin typeface="Calibri"/>
                <a:ea typeface="Calibri"/>
                <a:cs typeface="Calibri"/>
                <a:sym typeface="Calibri"/>
              </a:defRPr>
            </a:lvl5pPr>
            <a:lvl6pPr marL="0" marR="0" lvl="5" indent="0" algn="r" rtl="0">
              <a:spcBef>
                <a:spcPts val="0"/>
              </a:spcBef>
              <a:buNone/>
              <a:defRPr sz="1600" b="0" i="0" u="none" strike="noStrike" cap="none">
                <a:solidFill>
                  <a:srgbClr val="7F7F7F"/>
                </a:solidFill>
                <a:latin typeface="Calibri"/>
                <a:ea typeface="Calibri"/>
                <a:cs typeface="Calibri"/>
                <a:sym typeface="Calibri"/>
              </a:defRPr>
            </a:lvl6pPr>
            <a:lvl7pPr marL="0" marR="0" lvl="6" indent="0" algn="r" rtl="0">
              <a:spcBef>
                <a:spcPts val="0"/>
              </a:spcBef>
              <a:buNone/>
              <a:defRPr sz="1600" b="0" i="0" u="none" strike="noStrike" cap="none">
                <a:solidFill>
                  <a:srgbClr val="7F7F7F"/>
                </a:solidFill>
                <a:latin typeface="Calibri"/>
                <a:ea typeface="Calibri"/>
                <a:cs typeface="Calibri"/>
                <a:sym typeface="Calibri"/>
              </a:defRPr>
            </a:lvl7pPr>
            <a:lvl8pPr marL="0" marR="0" lvl="7" indent="0" algn="r" rtl="0">
              <a:spcBef>
                <a:spcPts val="0"/>
              </a:spcBef>
              <a:buNone/>
              <a:defRPr sz="1600" b="0" i="0" u="none" strike="noStrike" cap="none">
                <a:solidFill>
                  <a:srgbClr val="7F7F7F"/>
                </a:solidFill>
                <a:latin typeface="Calibri"/>
                <a:ea typeface="Calibri"/>
                <a:cs typeface="Calibri"/>
                <a:sym typeface="Calibri"/>
              </a:defRPr>
            </a:lvl8pPr>
            <a:lvl9pPr marL="0" marR="0" lvl="8" indent="0" algn="r" rtl="0">
              <a:spcBef>
                <a:spcPts val="0"/>
              </a:spcBef>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20621766"/>
      </p:ext>
    </p:extLst>
  </p:cSld>
  <p:clrMap bg1="lt1" tx1="dk1" bg2="dk2" tx2="lt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3.gif"/></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3.jp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g"/><Relationship Id="rId10" Type="http://schemas.openxmlformats.org/officeDocument/2006/relationships/image" Target="../media/image59.png"/><Relationship Id="rId4" Type="http://schemas.openxmlformats.org/officeDocument/2006/relationships/image" Target="../media/image48.pn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61.jp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64.jpeg"/><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71.jp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beta.ngs.noaa.gov/" TargetMode="External"/><Relationship Id="rId2" Type="http://schemas.openxmlformats.org/officeDocument/2006/relationships/hyperlink" Target="http://www.ngs.noaa.gov/" TargetMode="Externa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14.tiff"/><Relationship Id="rId13" Type="http://schemas.openxmlformats.org/officeDocument/2006/relationships/image" Target="../media/image19.jpeg"/><Relationship Id="rId18" Type="http://schemas.openxmlformats.org/officeDocument/2006/relationships/image" Target="../media/image24.png"/><Relationship Id="rId3" Type="http://schemas.openxmlformats.org/officeDocument/2006/relationships/diagramLayout" Target="../diagrams/layout1.xml"/><Relationship Id="rId7" Type="http://schemas.openxmlformats.org/officeDocument/2006/relationships/image" Target="../media/image13.tiff"/><Relationship Id="rId12" Type="http://schemas.openxmlformats.org/officeDocument/2006/relationships/image" Target="../media/image18.jpeg"/><Relationship Id="rId17" Type="http://schemas.openxmlformats.org/officeDocument/2006/relationships/image" Target="../media/image23.tiff"/><Relationship Id="rId2" Type="http://schemas.openxmlformats.org/officeDocument/2006/relationships/diagramData" Target="../diagrams/data1.xml"/><Relationship Id="rId16" Type="http://schemas.openxmlformats.org/officeDocument/2006/relationships/image" Target="../media/image22.tiff"/><Relationship Id="rId20" Type="http://schemas.openxmlformats.org/officeDocument/2006/relationships/image" Target="../media/image26.png"/><Relationship Id="rId1" Type="http://schemas.openxmlformats.org/officeDocument/2006/relationships/slideLayout" Target="../slideLayouts/slideLayout5.xml"/><Relationship Id="rId6" Type="http://schemas.microsoft.com/office/2007/relationships/diagramDrawing" Target="../diagrams/drawing1.xml"/><Relationship Id="rId11" Type="http://schemas.openxmlformats.org/officeDocument/2006/relationships/image" Target="../media/image17.tiff"/><Relationship Id="rId5" Type="http://schemas.openxmlformats.org/officeDocument/2006/relationships/diagramColors" Target="../diagrams/colors1.xml"/><Relationship Id="rId15" Type="http://schemas.openxmlformats.org/officeDocument/2006/relationships/image" Target="../media/image21.jpeg"/><Relationship Id="rId10" Type="http://schemas.openxmlformats.org/officeDocument/2006/relationships/image" Target="../media/image16.tiff"/><Relationship Id="rId19" Type="http://schemas.openxmlformats.org/officeDocument/2006/relationships/image" Target="../media/image25.jpeg"/><Relationship Id="rId4" Type="http://schemas.openxmlformats.org/officeDocument/2006/relationships/diagramQuickStyle" Target="../diagrams/quickStyle1.xml"/><Relationship Id="rId9" Type="http://schemas.openxmlformats.org/officeDocument/2006/relationships/image" Target="../media/image15.tiff"/><Relationship Id="rId1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image" Target="../media/image88.svg"/></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28.xml"/><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7.xml"/><Relationship Id="rId4" Type="http://schemas.openxmlformats.org/officeDocument/2006/relationships/image" Target="../media/image100.png"/></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2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9.png"/><Relationship Id="rId1" Type="http://schemas.openxmlformats.org/officeDocument/2006/relationships/slideLayout" Target="../slideLayouts/slideLayout3.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png"/><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5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11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0.xml.rels><?xml version="1.0" encoding="UTF-8" standalone="yes"?>
<Relationships xmlns="http://schemas.openxmlformats.org/package/2006/relationships"><Relationship Id="rId8" Type="http://schemas.openxmlformats.org/officeDocument/2006/relationships/hyperlink" Target="https://geodesy.noaa.gov/ADVISORS/index.shtml" TargetMode="External"/><Relationship Id="rId13" Type="http://schemas.openxmlformats.org/officeDocument/2006/relationships/hyperlink" Target="https://geodesy.noaa.gov/datums/newdatums/WatchVideos.shtml" TargetMode="External"/><Relationship Id="rId3" Type="http://schemas.openxmlformats.org/officeDocument/2006/relationships/hyperlink" Target="mailto:Brad.Kearse@noaa.gov" TargetMode="External"/><Relationship Id="rId7" Type="http://schemas.openxmlformats.org/officeDocument/2006/relationships/hyperlink" Target="mailto:Galen.Scott@noaa.gov" TargetMode="External"/><Relationship Id="rId12" Type="http://schemas.openxmlformats.org/officeDocument/2006/relationships/hyperlink" Target="https://geodesy.noaa.gov/web/science_edu/webinar_series/" TargetMode="External"/><Relationship Id="rId2" Type="http://schemas.openxmlformats.org/officeDocument/2006/relationships/notesSlide" Target="../notesSlides/notesSlide32.xml"/><Relationship Id="rId16" Type="http://schemas.openxmlformats.org/officeDocument/2006/relationships/image" Target="../media/image117.png"/><Relationship Id="rId1" Type="http://schemas.openxmlformats.org/officeDocument/2006/relationships/slideLayout" Target="../slideLayouts/slideLayout4.xml"/><Relationship Id="rId6" Type="http://schemas.openxmlformats.org/officeDocument/2006/relationships/hyperlink" Target="mailto:boris.kanazir@noaa.gov" TargetMode="External"/><Relationship Id="rId11" Type="http://schemas.openxmlformats.org/officeDocument/2006/relationships/hyperlink" Target="https://geodesy.noaa.gov/library/" TargetMode="External"/><Relationship Id="rId5" Type="http://schemas.openxmlformats.org/officeDocument/2006/relationships/hyperlink" Target="mailto:Michael.Dennis@noaa.gov" TargetMode="External"/><Relationship Id="rId15" Type="http://schemas.openxmlformats.org/officeDocument/2006/relationships/image" Target="../media/image6.png"/><Relationship Id="rId10" Type="http://schemas.openxmlformats.org/officeDocument/2006/relationships/hyperlink" Target="https://geodesy.noaa.gov/web/science_edu/presentations_library/" TargetMode="External"/><Relationship Id="rId4" Type="http://schemas.openxmlformats.org/officeDocument/2006/relationships/hyperlink" Target="mailto:Dru.Smith@noaa.gov" TargetMode="External"/><Relationship Id="rId9" Type="http://schemas.openxmlformats.org/officeDocument/2006/relationships/hyperlink" Target="https://www.ngs.noaa.gov/GPSonBM/" TargetMode="External"/><Relationship Id="rId14" Type="http://schemas.openxmlformats.org/officeDocument/2006/relationships/hyperlink" Target="mailto:NGS.Feedback@noaa.gov"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gif"/></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Google Shape;38;p1"/>
          <p:cNvSpPr txBox="1">
            <a:spLocks noGrp="1"/>
          </p:cNvSpPr>
          <p:nvPr>
            <p:ph type="ctrTitle"/>
          </p:nvPr>
        </p:nvSpPr>
        <p:spPr>
          <a:xfrm>
            <a:off x="1066800" y="2560320"/>
            <a:ext cx="10058400" cy="1421887"/>
          </a:xfrm>
          <a:prstGeom prst="rect">
            <a:avLst/>
          </a:prstGeom>
          <a:noFill/>
          <a:ln>
            <a:noFill/>
          </a:ln>
        </p:spPr>
        <p:txBody>
          <a:bodyPr spcFirstLastPara="1" wrap="square" lIns="91425" tIns="45700" rIns="91425" bIns="45700" anchor="b" anchorCtr="0">
            <a:spAutoFit/>
          </a:bodyPr>
          <a:lstStyle/>
          <a:p>
            <a:pPr marL="0" lvl="0" indent="0" algn="ctr" rtl="0">
              <a:lnSpc>
                <a:spcPct val="90000"/>
              </a:lnSpc>
              <a:spcBef>
                <a:spcPts val="0"/>
              </a:spcBef>
              <a:spcAft>
                <a:spcPts val="0"/>
              </a:spcAft>
              <a:buClr>
                <a:schemeClr val="dk2"/>
              </a:buClr>
              <a:buSzPts val="8000"/>
              <a:buFont typeface="Calibri"/>
              <a:buNone/>
            </a:pPr>
            <a:r>
              <a:rPr lang="en-US" sz="4800" dirty="0"/>
              <a:t>Navigating the Modernized National Spatial Reference System</a:t>
            </a:r>
            <a:endParaRPr lang="en-US" sz="4800" i="1" dirty="0"/>
          </a:p>
        </p:txBody>
      </p:sp>
      <p:sp>
        <p:nvSpPr>
          <p:cNvPr id="39" name="Google Shape;39;p1"/>
          <p:cNvSpPr txBox="1">
            <a:spLocks noGrp="1"/>
          </p:cNvSpPr>
          <p:nvPr>
            <p:ph type="subTitle" idx="1"/>
          </p:nvPr>
        </p:nvSpPr>
        <p:spPr>
          <a:xfrm>
            <a:off x="1066800" y="3968507"/>
            <a:ext cx="10058400" cy="757090"/>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dk1"/>
              </a:buClr>
              <a:buSzPts val="3600"/>
              <a:buNone/>
            </a:pPr>
            <a:r>
              <a:rPr lang="en-US" sz="4800" b="1" i="1" dirty="0"/>
              <a:t>A Geospatial Odyssey</a:t>
            </a:r>
            <a:endParaRPr lang="en-US" sz="4800" b="1" dirty="0"/>
          </a:p>
        </p:txBody>
      </p:sp>
      <p:sp>
        <p:nvSpPr>
          <p:cNvPr id="40" name="Google Shape;40;p1"/>
          <p:cNvSpPr txBox="1"/>
          <p:nvPr/>
        </p:nvSpPr>
        <p:spPr>
          <a:xfrm>
            <a:off x="8739642" y="5403503"/>
            <a:ext cx="3350929" cy="13233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spcBef>
                <a:spcPts val="0"/>
              </a:spcBef>
              <a:spcAft>
                <a:spcPts val="0"/>
              </a:spcAft>
              <a:buClr>
                <a:srgbClr val="000000"/>
              </a:buClr>
              <a:buSzPts val="2000"/>
              <a:buFont typeface="Arial"/>
              <a:buNone/>
              <a:tabLst/>
              <a:defRPr/>
            </a:pP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Brad Kearse</a:t>
            </a:r>
          </a:p>
          <a:p>
            <a:pPr marL="0" marR="0" lvl="0" indent="0" algn="l" defTabSz="914400" rtl="0" eaLnBrk="1" fontAlgn="auto" latinLnBrk="0" hangingPunct="1">
              <a:spcBef>
                <a:spcPts val="0"/>
              </a:spcBef>
              <a:spcAft>
                <a:spcPts val="0"/>
              </a:spcAft>
              <a:buClr>
                <a:srgbClr val="000000"/>
              </a:buClr>
              <a:buSzPts val="2000"/>
              <a:buFont typeface="Arial"/>
              <a:buNone/>
              <a:tabLst/>
              <a:defRPr/>
            </a:pPr>
            <a:r>
              <a:rPr lang="en-US" sz="2000" b="1" kern="0" dirty="0">
                <a:solidFill>
                  <a:srgbClr val="000000"/>
                </a:solidFill>
                <a:latin typeface="Calibri"/>
                <a:ea typeface="Calibri"/>
                <a:cs typeface="Calibri"/>
                <a:sym typeface="Calibri"/>
              </a:rPr>
              <a:t>Galen Scott</a:t>
            </a:r>
            <a:endPar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spcBef>
                <a:spcPts val="0"/>
              </a:spcBef>
              <a:spcAft>
                <a:spcPts val="0"/>
              </a:spcAft>
              <a:buClr>
                <a:srgbClr val="000000"/>
              </a:buClr>
              <a:buSzPts val="2000"/>
              <a:buFont typeface="Arial"/>
              <a:buNone/>
              <a:tabLst/>
              <a:defRPr/>
            </a:pP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Dru Smith, PhD</a:t>
            </a:r>
          </a:p>
          <a:p>
            <a:pPr marL="0" marR="0" lvl="0" indent="0" algn="l" defTabSz="914400" rtl="0" eaLnBrk="1" fontAlgn="auto" latinLnBrk="0" hangingPunct="1">
              <a:spcBef>
                <a:spcPts val="0"/>
              </a:spcBef>
              <a:spcAft>
                <a:spcPts val="0"/>
              </a:spcAft>
              <a:buClr>
                <a:srgbClr val="000000"/>
              </a:buClr>
              <a:buSzPts val="2000"/>
              <a:buFont typeface="Arial"/>
              <a:buNone/>
              <a:tabLst/>
              <a:defRPr/>
            </a:pP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Michael Dennis, PhD, PE, PLS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1" name="Google Shape;41;p1"/>
          <p:cNvSpPr txBox="1"/>
          <p:nvPr/>
        </p:nvSpPr>
        <p:spPr>
          <a:xfrm>
            <a:off x="286558" y="5793353"/>
            <a:ext cx="4085366" cy="93354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80000"/>
              </a:lnSpc>
              <a:spcBef>
                <a:spcPts val="0"/>
              </a:spcBef>
              <a:spcAft>
                <a:spcPts val="0"/>
              </a:spcAft>
              <a:buClr>
                <a:srgbClr val="000000"/>
              </a:buClr>
              <a:buSzPts val="2000"/>
              <a:buFont typeface="Arial"/>
              <a:buNone/>
              <a:tabLst/>
              <a:defRPr/>
            </a:pP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Transportation</a:t>
            </a:r>
            <a:r>
              <a:rPr lang="en-US" sz="2000" b="1" kern="0" dirty="0">
                <a:solidFill>
                  <a:srgbClr val="000000"/>
                </a:solidFill>
                <a:latin typeface="Calibri"/>
                <a:ea typeface="Calibri"/>
                <a:cs typeface="Calibri"/>
                <a:sym typeface="Calibri"/>
              </a:rPr>
              <a:t> </a:t>
            </a: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Research Board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80000"/>
              </a:lnSpc>
              <a:spcBef>
                <a:spcPts val="400"/>
              </a:spcBef>
              <a:spcAft>
                <a:spcPts val="0"/>
              </a:spcAft>
              <a:buClr>
                <a:srgbClr val="000000"/>
              </a:buClr>
              <a:buSzPts val="2000"/>
              <a:buFont typeface="Arial"/>
              <a:buNone/>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104</a:t>
            </a:r>
            <a:r>
              <a:rPr kumimoji="0" lang="en-US" sz="2000" b="0" i="0" u="none" strike="noStrike" kern="0" cap="none" spc="0" normalizeH="0" baseline="30000" noProof="0" dirty="0">
                <a:ln>
                  <a:noFill/>
                </a:ln>
                <a:solidFill>
                  <a:srgbClr val="000000"/>
                </a:solidFill>
                <a:effectLst/>
                <a:uLnTx/>
                <a:uFillTx/>
                <a:latin typeface="Calibri"/>
                <a:ea typeface="Calibri"/>
                <a:cs typeface="Calibri"/>
                <a:sym typeface="Calibri"/>
              </a:rPr>
              <a:t>th</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 Annual Meeting</a:t>
            </a:r>
          </a:p>
          <a:p>
            <a:pPr marL="0" marR="0" lvl="0" indent="0" algn="l" defTabSz="914400" rtl="0" eaLnBrk="1" fontAlgn="auto" latinLnBrk="0" hangingPunct="1">
              <a:lnSpc>
                <a:spcPct val="80000"/>
              </a:lnSpc>
              <a:spcBef>
                <a:spcPts val="400"/>
              </a:spcBef>
              <a:spcAft>
                <a:spcPts val="0"/>
              </a:spcAft>
              <a:buClr>
                <a:srgbClr val="000000"/>
              </a:buClr>
              <a:buSzPts val="2000"/>
              <a:buFont typeface="Arial"/>
              <a:buNone/>
              <a:tabLst/>
              <a:defRPr/>
            </a:pPr>
            <a:r>
              <a:rPr lang="en-US" sz="2000" kern="0" dirty="0">
                <a:solidFill>
                  <a:srgbClr val="000000"/>
                </a:solidFill>
                <a:latin typeface="Calibri"/>
                <a:ea typeface="Calibri"/>
                <a:cs typeface="Calibri"/>
                <a:sym typeface="Calibri"/>
              </a:rPr>
              <a:t>Washington DC, January 5-9, 2025</a:t>
            </a:r>
            <a:endParaRPr kumimoji="0" sz="2000" b="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8" name="Picture 7">
            <a:extLst>
              <a:ext uri="{FF2B5EF4-FFF2-40B4-BE49-F238E27FC236}">
                <a16:creationId xmlns:a16="http://schemas.microsoft.com/office/drawing/2014/main" id="{BBFEE8B4-0699-B4E4-926D-D3DABEED410C}"/>
              </a:ext>
            </a:extLst>
          </p:cNvPr>
          <p:cNvPicPr>
            <a:picLocks noChangeAspect="1"/>
          </p:cNvPicPr>
          <p:nvPr/>
        </p:nvPicPr>
        <p:blipFill>
          <a:blip r:embed="rId3"/>
          <a:stretch>
            <a:fillRect/>
          </a:stretch>
        </p:blipFill>
        <p:spPr>
          <a:xfrm>
            <a:off x="5391151" y="5034424"/>
            <a:ext cx="1371600" cy="1371600"/>
          </a:xfrm>
          <a:prstGeom prst="rect">
            <a:avLst/>
          </a:prstGeom>
        </p:spPr>
      </p:pic>
      <p:sp>
        <p:nvSpPr>
          <p:cNvPr id="4" name="TextBox 3">
            <a:extLst>
              <a:ext uri="{FF2B5EF4-FFF2-40B4-BE49-F238E27FC236}">
                <a16:creationId xmlns:a16="http://schemas.microsoft.com/office/drawing/2014/main" id="{8C194E38-769D-DD4F-EBF8-33A493D9B0D6}"/>
              </a:ext>
            </a:extLst>
          </p:cNvPr>
          <p:cNvSpPr txBox="1"/>
          <p:nvPr/>
        </p:nvSpPr>
        <p:spPr>
          <a:xfrm>
            <a:off x="4595813" y="6345851"/>
            <a:ext cx="2962275" cy="400110"/>
          </a:xfrm>
          <a:prstGeom prst="rect">
            <a:avLst/>
          </a:prstGeom>
          <a:noFill/>
        </p:spPr>
        <p:txBody>
          <a:bodyPr wrap="square" rtlCol="0">
            <a:spAutoFit/>
          </a:bodyPr>
          <a:lstStyle/>
          <a:p>
            <a:pPr algn="ctr"/>
            <a:r>
              <a:rPr lang="en-US" sz="2000" b="1" i="1" dirty="0">
                <a:solidFill>
                  <a:srgbClr val="44546A"/>
                </a:solidFill>
                <a:latin typeface="Calibri"/>
              </a:rPr>
              <a:t>NGS Presentations Library</a:t>
            </a:r>
          </a:p>
        </p:txBody>
      </p:sp>
      <p:pic>
        <p:nvPicPr>
          <p:cNvPr id="12" name="Picture 11" descr="A black and white logo">
            <a:extLst>
              <a:ext uri="{FF2B5EF4-FFF2-40B4-BE49-F238E27FC236}">
                <a16:creationId xmlns:a16="http://schemas.microsoft.com/office/drawing/2014/main" id="{7BF42D0A-3D18-7AD8-D055-37D030DB3658}"/>
              </a:ext>
            </a:extLst>
          </p:cNvPr>
          <p:cNvPicPr>
            <a:picLocks noChangeAspect="1"/>
          </p:cNvPicPr>
          <p:nvPr/>
        </p:nvPicPr>
        <p:blipFill>
          <a:blip r:embed="rId4">
            <a:clrChange>
              <a:clrFrom>
                <a:srgbClr val="FFFFFF"/>
              </a:clrFrom>
              <a:clrTo>
                <a:srgbClr val="FFFFFF">
                  <a:alpha val="0"/>
                </a:srgbClr>
              </a:clrTo>
            </a:clrChange>
          </a:blip>
          <a:srcRect t="28800" b="27800"/>
          <a:stretch/>
        </p:blipFill>
        <p:spPr>
          <a:xfrm>
            <a:off x="9043507" y="1573449"/>
            <a:ext cx="2743200" cy="6614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Federal Geographic Data Committee</a:t>
            </a:r>
            <a:endParaRPr dirty="0"/>
          </a:p>
        </p:txBody>
      </p:sp>
      <p:sp>
        <p:nvSpPr>
          <p:cNvPr id="557" name="Google Shape;557;p74"/>
          <p:cNvSpPr txBox="1">
            <a:spLocks noGrp="1"/>
          </p:cNvSpPr>
          <p:nvPr>
            <p:ph type="body" idx="1"/>
          </p:nvPr>
        </p:nvSpPr>
        <p:spPr>
          <a:xfrm>
            <a:off x="180975" y="1600201"/>
            <a:ext cx="6661614" cy="4525963"/>
          </a:xfrm>
          <a:prstGeom prst="rect">
            <a:avLst/>
          </a:prstGeom>
          <a:noFill/>
          <a:ln>
            <a:noFill/>
          </a:ln>
        </p:spPr>
        <p:txBody>
          <a:bodyPr spcFirstLastPara="1" wrap="square" lIns="91425" tIns="45700" rIns="91425" bIns="45700" anchor="t" anchorCtr="0">
            <a:noAutofit/>
          </a:bodyPr>
          <a:lstStyle/>
          <a:p>
            <a:r>
              <a:rPr lang="en-US" sz="2800" dirty="0"/>
              <a:t>FGDC Coordinates policy and laws for National Geospatial Data Assets (NGDA)</a:t>
            </a:r>
            <a:endParaRPr lang="en-US" dirty="0"/>
          </a:p>
          <a:p>
            <a:endParaRPr lang="en-US" sz="900" dirty="0"/>
          </a:p>
          <a:p>
            <a:r>
              <a:rPr lang="en-US" sz="2800" dirty="0"/>
              <a:t>Newly released Strategic Plan for National Spatial Data Infrastructure (NSDI) emphasizes need for geospatial data to be tied to the NSRS</a:t>
            </a:r>
          </a:p>
          <a:p>
            <a:pPr marL="685800" indent="-457200"/>
            <a:endParaRPr lang="en-US" sz="1000" dirty="0"/>
          </a:p>
          <a:p>
            <a:pPr indent="-457200">
              <a:spcBef>
                <a:spcPts val="0"/>
              </a:spcBef>
              <a:buSzPts val="3200"/>
            </a:pPr>
            <a:r>
              <a:rPr lang="en-US" dirty="0"/>
              <a:t>Making U.S. Government data F.A.I.R.</a:t>
            </a:r>
          </a:p>
          <a:p>
            <a:pPr lvl="1" indent="-457200">
              <a:spcBef>
                <a:spcPts val="560"/>
              </a:spcBef>
              <a:buSzPts val="2800"/>
            </a:pPr>
            <a:r>
              <a:rPr lang="en-US" sz="2800" dirty="0"/>
              <a:t>Findable, Accessible, </a:t>
            </a:r>
            <a:r>
              <a:rPr lang="en-US" sz="2800" i="1" dirty="0"/>
              <a:t>Interoperable</a:t>
            </a:r>
            <a:r>
              <a:rPr lang="en-US" sz="2800" dirty="0"/>
              <a:t> and Reusable</a:t>
            </a:r>
          </a:p>
          <a:p>
            <a:pPr marL="457200" lvl="0" indent="-228600" algn="l" rtl="0">
              <a:lnSpc>
                <a:spcPct val="100000"/>
              </a:lnSpc>
              <a:spcBef>
                <a:spcPts val="360"/>
              </a:spcBef>
              <a:spcAft>
                <a:spcPts val="0"/>
              </a:spcAft>
              <a:buClr>
                <a:schemeClr val="dk1"/>
              </a:buClr>
              <a:buSzPts val="1800"/>
              <a:buNone/>
            </a:pPr>
            <a:endParaRPr sz="2800" dirty="0"/>
          </a:p>
          <a:p>
            <a:pPr marL="457200" lvl="0" indent="-228600" algn="l" rtl="0">
              <a:lnSpc>
                <a:spcPct val="100000"/>
              </a:lnSpc>
              <a:spcBef>
                <a:spcPts val="360"/>
              </a:spcBef>
              <a:spcAft>
                <a:spcPts val="0"/>
              </a:spcAft>
              <a:buClr>
                <a:schemeClr val="dk1"/>
              </a:buClr>
              <a:buSzPts val="1800"/>
              <a:buNone/>
            </a:pPr>
            <a:endParaRPr sz="2800" dirty="0"/>
          </a:p>
        </p:txBody>
      </p:sp>
      <p:pic>
        <p:nvPicPr>
          <p:cNvPr id="5" name="Picture 4">
            <a:extLst>
              <a:ext uri="{FF2B5EF4-FFF2-40B4-BE49-F238E27FC236}">
                <a16:creationId xmlns:a16="http://schemas.microsoft.com/office/drawing/2014/main" id="{3954BC42-3125-4690-AA27-01BA3F459EA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456957" y="1252150"/>
            <a:ext cx="5735043" cy="5192539"/>
          </a:xfrm>
          <a:prstGeom prst="rect">
            <a:avLst/>
          </a:prstGeom>
        </p:spPr>
      </p:pic>
      <p:pic>
        <p:nvPicPr>
          <p:cNvPr id="3" name="Picture 2">
            <a:extLst>
              <a:ext uri="{FF2B5EF4-FFF2-40B4-BE49-F238E27FC236}">
                <a16:creationId xmlns:a16="http://schemas.microsoft.com/office/drawing/2014/main" id="{8F1C1871-CEEC-4B6A-AA72-6E63E8993A87}"/>
              </a:ext>
            </a:extLst>
          </p:cNvPr>
          <p:cNvPicPr>
            <a:picLocks noChangeAspect="1"/>
          </p:cNvPicPr>
          <p:nvPr/>
        </p:nvPicPr>
        <p:blipFill>
          <a:blip r:embed="rId4"/>
          <a:stretch>
            <a:fillRect/>
          </a:stretch>
        </p:blipFill>
        <p:spPr>
          <a:xfrm>
            <a:off x="7327651" y="1252150"/>
            <a:ext cx="3993653" cy="5149049"/>
          </a:xfrm>
          <a:prstGeom prst="rect">
            <a:avLst/>
          </a:prstGeom>
        </p:spPr>
      </p:pic>
      <p:sp>
        <p:nvSpPr>
          <p:cNvPr id="7" name="Slide Number Placeholder 3">
            <a:extLst>
              <a:ext uri="{FF2B5EF4-FFF2-40B4-BE49-F238E27FC236}">
                <a16:creationId xmlns:a16="http://schemas.microsoft.com/office/drawing/2014/main" id="{171A445F-6B2A-6856-F340-FC18445E1499}"/>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10</a:t>
            </a:fld>
            <a:endParaRPr lang="en-US" dirty="0">
              <a:solidFill>
                <a:prstClr val="white">
                  <a:lumMod val="50000"/>
                </a:prstClr>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27b135ec9ff_0_7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National Motivations: the GDA and FGDC</a:t>
            </a:r>
            <a:endParaRPr dirty="0"/>
          </a:p>
        </p:txBody>
      </p:sp>
      <p:pic>
        <p:nvPicPr>
          <p:cNvPr id="581" name="Google Shape;581;g27b135ec9ff_0_75"/>
          <p:cNvPicPr preferRelativeResize="0"/>
          <p:nvPr/>
        </p:nvPicPr>
        <p:blipFill rotWithShape="1">
          <a:blip r:embed="rId3">
            <a:alphaModFix/>
          </a:blip>
          <a:srcRect/>
          <a:stretch/>
        </p:blipFill>
        <p:spPr>
          <a:xfrm>
            <a:off x="4944789" y="1600200"/>
            <a:ext cx="7115282" cy="4455125"/>
          </a:xfrm>
          <a:prstGeom prst="rect">
            <a:avLst/>
          </a:prstGeom>
          <a:noFill/>
          <a:ln>
            <a:noFill/>
          </a:ln>
        </p:spPr>
      </p:pic>
      <p:sp>
        <p:nvSpPr>
          <p:cNvPr id="582" name="Google Shape;582;g27b135ec9ff_0_75"/>
          <p:cNvSpPr txBox="1">
            <a:spLocks noGrp="1"/>
          </p:cNvSpPr>
          <p:nvPr>
            <p:ph type="body" idx="1"/>
          </p:nvPr>
        </p:nvSpPr>
        <p:spPr>
          <a:xfrm>
            <a:off x="316883" y="1600200"/>
            <a:ext cx="4787379" cy="45261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560"/>
              </a:spcBef>
              <a:spcAft>
                <a:spcPts val="0"/>
              </a:spcAft>
              <a:buSzPts val="2800"/>
              <a:buChar char="•"/>
            </a:pPr>
            <a:r>
              <a:rPr lang="en-US" dirty="0"/>
              <a:t>Geospatial Data Act</a:t>
            </a:r>
            <a:endParaRPr dirty="0"/>
          </a:p>
          <a:p>
            <a:pPr marL="914400" lvl="1" indent="-381000" algn="l" rtl="0">
              <a:lnSpc>
                <a:spcPct val="100000"/>
              </a:lnSpc>
              <a:spcBef>
                <a:spcPts val="0"/>
              </a:spcBef>
              <a:spcAft>
                <a:spcPts val="0"/>
              </a:spcAft>
              <a:buSzPts val="2400"/>
              <a:buChar char="–"/>
            </a:pPr>
            <a:r>
              <a:rPr lang="en-US" dirty="0"/>
              <a:t>Adherence to Standards, etc.</a:t>
            </a:r>
            <a:endParaRPr dirty="0"/>
          </a:p>
          <a:p>
            <a:pPr marL="914400" lvl="1" indent="-381000" algn="l" rtl="0">
              <a:lnSpc>
                <a:spcPct val="100000"/>
              </a:lnSpc>
              <a:spcBef>
                <a:spcPts val="0"/>
              </a:spcBef>
              <a:spcAft>
                <a:spcPts val="0"/>
              </a:spcAft>
              <a:buSzPts val="2400"/>
              <a:buChar char="–"/>
            </a:pPr>
            <a:r>
              <a:rPr lang="en-US" dirty="0"/>
              <a:t>Empowered the FGDC</a:t>
            </a:r>
            <a:endParaRPr dirty="0"/>
          </a:p>
          <a:p>
            <a:pPr marL="914400" lvl="1" indent="-381000" algn="l" rtl="0">
              <a:lnSpc>
                <a:spcPct val="100000"/>
              </a:lnSpc>
              <a:spcBef>
                <a:spcPts val="0"/>
              </a:spcBef>
              <a:spcAft>
                <a:spcPts val="0"/>
              </a:spcAft>
              <a:buSzPts val="2400"/>
              <a:buChar char="–"/>
            </a:pPr>
            <a:r>
              <a:rPr lang="en-US" dirty="0"/>
              <a:t>NGDA’s </a:t>
            </a:r>
            <a:r>
              <a:rPr lang="en-US" u="sng" dirty="0"/>
              <a:t>and</a:t>
            </a:r>
            <a:r>
              <a:rPr lang="en-US" dirty="0"/>
              <a:t> other data</a:t>
            </a:r>
            <a:endParaRPr dirty="0"/>
          </a:p>
          <a:p>
            <a:pPr marL="457200" lvl="0" indent="-406400" algn="l" rtl="0">
              <a:lnSpc>
                <a:spcPct val="100000"/>
              </a:lnSpc>
              <a:spcBef>
                <a:spcPts val="0"/>
              </a:spcBef>
              <a:spcAft>
                <a:spcPts val="0"/>
              </a:spcAft>
              <a:buSzPts val="2800"/>
              <a:buChar char="•"/>
            </a:pPr>
            <a:r>
              <a:rPr lang="en-US" dirty="0"/>
              <a:t>FGDC sets data standards </a:t>
            </a:r>
            <a:endParaRPr dirty="0"/>
          </a:p>
          <a:p>
            <a:pPr marL="457200" lvl="0" indent="-406400" algn="l" rtl="0">
              <a:lnSpc>
                <a:spcPct val="100000"/>
              </a:lnSpc>
              <a:spcBef>
                <a:spcPts val="0"/>
              </a:spcBef>
              <a:spcAft>
                <a:spcPts val="0"/>
              </a:spcAft>
              <a:buSzPts val="2800"/>
              <a:buChar char="•"/>
            </a:pPr>
            <a:r>
              <a:rPr lang="en-US" dirty="0"/>
              <a:t>"</a:t>
            </a:r>
            <a:r>
              <a:rPr lang="en-US" dirty="0">
                <a:solidFill>
                  <a:schemeClr val="tx1"/>
                </a:solidFill>
              </a:rPr>
              <a:t>Limitation on the use of Federal funds</a:t>
            </a:r>
            <a:r>
              <a:rPr lang="en-US" dirty="0"/>
              <a:t>" starts 5+ years after establishment</a:t>
            </a:r>
            <a:endParaRPr dirty="0"/>
          </a:p>
          <a:p>
            <a:pPr marL="457200" lvl="0" indent="-406400" algn="l" rtl="0">
              <a:lnSpc>
                <a:spcPct val="100000"/>
              </a:lnSpc>
              <a:spcBef>
                <a:spcPts val="0"/>
              </a:spcBef>
              <a:spcAft>
                <a:spcPts val="0"/>
              </a:spcAft>
              <a:buSzPts val="2800"/>
              <a:buChar char="•"/>
            </a:pPr>
            <a:r>
              <a:rPr lang="en-US" dirty="0"/>
              <a:t>Data archived to GeoPlatform.gov</a:t>
            </a:r>
            <a:endParaRPr dirty="0"/>
          </a:p>
          <a:p>
            <a:pPr marL="50800" lvl="0" indent="0" algn="l" rtl="0">
              <a:lnSpc>
                <a:spcPct val="100000"/>
              </a:lnSpc>
              <a:spcBef>
                <a:spcPts val="0"/>
              </a:spcBef>
              <a:spcAft>
                <a:spcPts val="0"/>
              </a:spcAft>
              <a:buSzPts val="2800"/>
              <a:buNone/>
            </a:pPr>
            <a:endParaRPr dirty="0"/>
          </a:p>
          <a:p>
            <a:pPr marL="0" lvl="0" indent="0" algn="l" rtl="0">
              <a:lnSpc>
                <a:spcPct val="100000"/>
              </a:lnSpc>
              <a:spcBef>
                <a:spcPts val="560"/>
              </a:spcBef>
              <a:spcAft>
                <a:spcPts val="0"/>
              </a:spcAft>
              <a:buSzPts val="2800"/>
              <a:buNone/>
            </a:pPr>
            <a:endParaRPr dirty="0"/>
          </a:p>
        </p:txBody>
      </p:sp>
      <p:sp>
        <p:nvSpPr>
          <p:cNvPr id="5" name="Slide Number Placeholder 3">
            <a:extLst>
              <a:ext uri="{FF2B5EF4-FFF2-40B4-BE49-F238E27FC236}">
                <a16:creationId xmlns:a16="http://schemas.microsoft.com/office/drawing/2014/main" id="{5743F03C-3DE9-8FB0-4DA0-D0FA2727F4F1}"/>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11</a:t>
            </a:fld>
            <a:endParaRPr lang="en-US" dirty="0">
              <a:solidFill>
                <a:prstClr val="white">
                  <a:lumMod val="50000"/>
                </a:prstClr>
              </a:solidFill>
              <a:latin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International Cooperation</a:t>
            </a:r>
            <a:endParaRPr dirty="0"/>
          </a:p>
        </p:txBody>
      </p:sp>
      <p:pic>
        <p:nvPicPr>
          <p:cNvPr id="7" name="Picture 6">
            <a:extLst>
              <a:ext uri="{FF2B5EF4-FFF2-40B4-BE49-F238E27FC236}">
                <a16:creationId xmlns:a16="http://schemas.microsoft.com/office/drawing/2014/main" id="{6EE5B036-24A6-4125-856D-6F8016E7399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395664" y="1993607"/>
            <a:ext cx="8888804" cy="4362746"/>
          </a:xfrm>
          <a:prstGeom prst="rect">
            <a:avLst/>
          </a:prstGeom>
        </p:spPr>
      </p:pic>
      <p:sp>
        <p:nvSpPr>
          <p:cNvPr id="8" name="TextBox 7">
            <a:extLst>
              <a:ext uri="{FF2B5EF4-FFF2-40B4-BE49-F238E27FC236}">
                <a16:creationId xmlns:a16="http://schemas.microsoft.com/office/drawing/2014/main" id="{1D97FD26-0911-4C51-9AEE-28ED8C6DA0F7}"/>
              </a:ext>
            </a:extLst>
          </p:cNvPr>
          <p:cNvSpPr txBox="1"/>
          <p:nvPr/>
        </p:nvSpPr>
        <p:spPr>
          <a:xfrm>
            <a:off x="208906" y="1573314"/>
            <a:ext cx="3728379" cy="4524315"/>
          </a:xfrm>
          <a:prstGeom prst="rect">
            <a:avLst/>
          </a:prstGeom>
          <a:noFill/>
        </p:spPr>
        <p:txBody>
          <a:bodyPr wrap="square" rtlCol="0">
            <a:spAutoFit/>
          </a:bodyPr>
          <a:lstStyle/>
          <a:p>
            <a:endParaRPr lang="en-US" sz="2400" dirty="0"/>
          </a:p>
          <a:p>
            <a:pPr marL="285750" indent="-285750">
              <a:buFont typeface="Arial" panose="020B0604020202020204" pitchFamily="34" charset="0"/>
              <a:buChar char="•"/>
            </a:pPr>
            <a:r>
              <a:rPr lang="en-US" sz="2400" dirty="0"/>
              <a:t>Globally consistent</a:t>
            </a:r>
          </a:p>
          <a:p>
            <a:pPr marL="285750" indent="-285750">
              <a:buFont typeface="Arial" panose="020B0604020202020204" pitchFamily="34" charset="0"/>
              <a:buChar char="•"/>
            </a:pPr>
            <a:r>
              <a:rPr lang="en-US" sz="2400" dirty="0"/>
              <a:t>Multi-technique, not just GNSS</a:t>
            </a:r>
          </a:p>
          <a:p>
            <a:pPr marL="285750" indent="-285750">
              <a:buFont typeface="Arial" panose="020B0604020202020204" pitchFamily="34" charset="0"/>
              <a:buChar char="•"/>
            </a:pPr>
            <a:r>
              <a:rPr lang="en-US" sz="2400" dirty="0"/>
              <a:t>Endorsed by UN Global Geospatial Information Management Program</a:t>
            </a:r>
          </a:p>
          <a:p>
            <a:pPr marL="285750" indent="-285750">
              <a:buFont typeface="Arial" panose="020B0604020202020204" pitchFamily="34" charset="0"/>
              <a:buChar char="•"/>
            </a:pPr>
            <a:r>
              <a:rPr lang="en-US" sz="2400" dirty="0"/>
              <a:t>WGS 84 is aligned with ITRF </a:t>
            </a:r>
          </a:p>
          <a:p>
            <a:pPr marL="285750" indent="-285750">
              <a:buFont typeface="Arial" panose="020B0604020202020204" pitchFamily="34" charset="0"/>
              <a:buChar char="•"/>
            </a:pPr>
            <a:r>
              <a:rPr lang="en-US" sz="2400" dirty="0"/>
              <a:t>Modernized NSRS will be based on ITRF</a:t>
            </a:r>
          </a:p>
          <a:p>
            <a:pPr marL="285750" indent="-285750">
              <a:buFont typeface="Arial" panose="020B0604020202020204" pitchFamily="34" charset="0"/>
              <a:buChar char="•"/>
            </a:pPr>
            <a:endParaRPr lang="en-US" sz="2400" dirty="0"/>
          </a:p>
        </p:txBody>
      </p:sp>
      <p:pic>
        <p:nvPicPr>
          <p:cNvPr id="1026" name="Picture 2" descr="A close-up of a map&#10;&#10;Description automatically generated">
            <a:extLst>
              <a:ext uri="{FF2B5EF4-FFF2-40B4-BE49-F238E27FC236}">
                <a16:creationId xmlns:a16="http://schemas.microsoft.com/office/drawing/2014/main" id="{D538D243-3E19-4F44-B632-CAEA26EA8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9589" y="457200"/>
            <a:ext cx="1938564" cy="165636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D073038C-7C1F-4537-9D61-EEF09185940A}"/>
              </a:ext>
            </a:extLst>
          </p:cNvPr>
          <p:cNvSpPr txBox="1"/>
          <p:nvPr/>
        </p:nvSpPr>
        <p:spPr>
          <a:xfrm>
            <a:off x="436310" y="1270556"/>
            <a:ext cx="8371840" cy="523220"/>
          </a:xfrm>
          <a:prstGeom prst="rect">
            <a:avLst/>
          </a:prstGeom>
          <a:noFill/>
        </p:spPr>
        <p:txBody>
          <a:bodyPr wrap="square">
            <a:spAutoFit/>
          </a:bodyPr>
          <a:lstStyle/>
          <a:p>
            <a:r>
              <a:rPr lang="en-US" sz="2800" dirty="0"/>
              <a:t>International Terrestrial Reference Frame (ITRF)</a:t>
            </a:r>
          </a:p>
        </p:txBody>
      </p:sp>
      <p:sp>
        <p:nvSpPr>
          <p:cNvPr id="4" name="Slide Number Placeholder 3">
            <a:extLst>
              <a:ext uri="{FF2B5EF4-FFF2-40B4-BE49-F238E27FC236}">
                <a16:creationId xmlns:a16="http://schemas.microsoft.com/office/drawing/2014/main" id="{A73BC6CE-9690-4F6D-8B70-8596AC42AC6C}"/>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12</a:t>
            </a:fld>
            <a:endParaRPr lang="en-US" dirty="0">
              <a:solidFill>
                <a:prstClr val="white">
                  <a:lumMod val="50000"/>
                </a:prstClr>
              </a:solidFill>
              <a:latin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171278e1033_0_8"/>
          <p:cNvSpPr/>
          <p:nvPr/>
        </p:nvSpPr>
        <p:spPr>
          <a:xfrm>
            <a:off x="552464" y="1595632"/>
            <a:ext cx="6557700" cy="4407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C00000"/>
              </a:buClr>
              <a:buSzPts val="2800"/>
              <a:buFont typeface="Arial"/>
              <a:buNone/>
            </a:pPr>
            <a:r>
              <a:rPr lang="en-US" sz="2800">
                <a:solidFill>
                  <a:srgbClr val="C00000"/>
                </a:solidFill>
                <a:latin typeface="Arial Black"/>
                <a:ea typeface="Arial Black"/>
                <a:cs typeface="Arial Black"/>
                <a:sym typeface="Arial Black"/>
              </a:rPr>
              <a:t>NGS defines, maintains and provides access to the NSRS</a:t>
            </a:r>
            <a:endParaRPr/>
          </a:p>
          <a:p>
            <a:pPr marL="0" marR="0" lvl="0" indent="0" algn="ctr" rtl="0">
              <a:lnSpc>
                <a:spcPct val="150000"/>
              </a:lnSpc>
              <a:spcBef>
                <a:spcPts val="480"/>
              </a:spcBef>
              <a:spcAft>
                <a:spcPts val="0"/>
              </a:spcAft>
              <a:buClr>
                <a:schemeClr val="dk1"/>
              </a:buClr>
              <a:buSzPts val="2400"/>
              <a:buFont typeface="Arial"/>
              <a:buNone/>
            </a:pPr>
            <a:endParaRPr sz="2400">
              <a:solidFill>
                <a:srgbClr val="C00000"/>
              </a:solidFill>
              <a:latin typeface="Arial Black"/>
              <a:ea typeface="Arial Black"/>
              <a:cs typeface="Arial Black"/>
              <a:sym typeface="Arial Black"/>
            </a:endParaRPr>
          </a:p>
          <a:p>
            <a:pPr marL="0" marR="0" lvl="0" indent="0" algn="ctr" rtl="0">
              <a:lnSpc>
                <a:spcPct val="150000"/>
              </a:lnSpc>
              <a:spcBef>
                <a:spcPts val="480"/>
              </a:spcBef>
              <a:spcAft>
                <a:spcPts val="0"/>
              </a:spcAft>
              <a:buClr>
                <a:schemeClr val="dk1"/>
              </a:buClr>
              <a:buSzPts val="2400"/>
              <a:buFont typeface="Arial"/>
              <a:buNone/>
            </a:pPr>
            <a:endParaRPr sz="2400">
              <a:solidFill>
                <a:srgbClr val="C00000"/>
              </a:solidFill>
              <a:latin typeface="Arial Black"/>
              <a:ea typeface="Arial Black"/>
              <a:cs typeface="Arial Black"/>
              <a:sym typeface="Arial Black"/>
            </a:endParaRPr>
          </a:p>
          <a:p>
            <a:pPr marL="0" marR="0" lvl="0" indent="0" algn="ctr" rtl="0">
              <a:lnSpc>
                <a:spcPct val="150000"/>
              </a:lnSpc>
              <a:spcBef>
                <a:spcPts val="480"/>
              </a:spcBef>
              <a:spcAft>
                <a:spcPts val="0"/>
              </a:spcAft>
              <a:buClr>
                <a:schemeClr val="dk1"/>
              </a:buClr>
              <a:buSzPts val="2400"/>
              <a:buFont typeface="Arial"/>
              <a:buNone/>
            </a:pPr>
            <a:endParaRPr sz="2400">
              <a:solidFill>
                <a:srgbClr val="C00000"/>
              </a:solidFill>
              <a:latin typeface="Arial Black"/>
              <a:ea typeface="Arial Black"/>
              <a:cs typeface="Arial Black"/>
              <a:sym typeface="Arial Black"/>
            </a:endParaRPr>
          </a:p>
          <a:p>
            <a:pPr marL="285750" marR="0" lvl="0" indent="-158750" algn="ctr" rtl="0">
              <a:lnSpc>
                <a:spcPct val="150000"/>
              </a:lnSpc>
              <a:spcBef>
                <a:spcPts val="400"/>
              </a:spcBef>
              <a:spcAft>
                <a:spcPts val="0"/>
              </a:spcAft>
              <a:buClr>
                <a:schemeClr val="dk1"/>
              </a:buClr>
              <a:buSzPts val="2000"/>
              <a:buFont typeface="Arial"/>
              <a:buNone/>
            </a:pPr>
            <a:endParaRPr sz="2000">
              <a:solidFill>
                <a:schemeClr val="dk1"/>
              </a:solidFill>
              <a:latin typeface="Arial"/>
              <a:ea typeface="Arial"/>
              <a:cs typeface="Arial"/>
              <a:sym typeface="Arial"/>
            </a:endParaRPr>
          </a:p>
          <a:p>
            <a:pPr marL="285750" marR="0" lvl="0" indent="-285750" algn="ctr" rtl="0">
              <a:lnSpc>
                <a:spcPct val="150000"/>
              </a:lnSpc>
              <a:spcBef>
                <a:spcPts val="400"/>
              </a:spcBef>
              <a:spcAft>
                <a:spcPts val="0"/>
              </a:spcAft>
              <a:buClr>
                <a:schemeClr val="dk1"/>
              </a:buClr>
              <a:buSzPts val="2000"/>
              <a:buFont typeface="Arial"/>
              <a:buChar char="•"/>
            </a:pPr>
            <a:r>
              <a:rPr lang="en-US" sz="2000">
                <a:solidFill>
                  <a:schemeClr val="dk1"/>
                </a:solidFill>
                <a:latin typeface="Arial"/>
                <a:ea typeface="Arial"/>
                <a:cs typeface="Arial"/>
                <a:sym typeface="Arial"/>
              </a:rPr>
              <a:t>North American Datum of 1983 </a:t>
            </a:r>
            <a:r>
              <a:rPr lang="en-US" sz="2000" b="1">
                <a:solidFill>
                  <a:schemeClr val="dk1"/>
                </a:solidFill>
                <a:latin typeface="Arial"/>
                <a:ea typeface="Arial"/>
                <a:cs typeface="Arial"/>
                <a:sym typeface="Arial"/>
              </a:rPr>
              <a:t>(NAD 83)</a:t>
            </a:r>
            <a:endParaRPr/>
          </a:p>
          <a:p>
            <a:pPr marL="285750" marR="0" lvl="0" indent="-285750" algn="ctr" rtl="0">
              <a:lnSpc>
                <a:spcPct val="150000"/>
              </a:lnSpc>
              <a:spcBef>
                <a:spcPts val="400"/>
              </a:spcBef>
              <a:spcAft>
                <a:spcPts val="0"/>
              </a:spcAft>
              <a:buClr>
                <a:schemeClr val="dk1"/>
              </a:buClr>
              <a:buSzPts val="2000"/>
              <a:buFont typeface="Arial"/>
              <a:buChar char="•"/>
            </a:pPr>
            <a:r>
              <a:rPr lang="en-US" sz="2000">
                <a:solidFill>
                  <a:schemeClr val="dk1"/>
                </a:solidFill>
                <a:latin typeface="Arial"/>
                <a:ea typeface="Arial"/>
                <a:cs typeface="Arial"/>
                <a:sym typeface="Arial"/>
              </a:rPr>
              <a:t>North American Vertical Datum of 1988 </a:t>
            </a:r>
            <a:r>
              <a:rPr lang="en-US" sz="2000" b="1">
                <a:solidFill>
                  <a:schemeClr val="dk1"/>
                </a:solidFill>
                <a:latin typeface="Arial"/>
                <a:ea typeface="Arial"/>
                <a:cs typeface="Arial"/>
                <a:sym typeface="Arial"/>
              </a:rPr>
              <a:t>(NAVD 88)</a:t>
            </a:r>
            <a:endParaRPr/>
          </a:p>
        </p:txBody>
      </p:sp>
      <p:sp>
        <p:nvSpPr>
          <p:cNvPr id="157" name="Google Shape;157;g171278e1033_0_8"/>
          <p:cNvSpPr txBox="1"/>
          <p:nvPr/>
        </p:nvSpPr>
        <p:spPr>
          <a:xfrm>
            <a:off x="574766" y="690257"/>
            <a:ext cx="11179800" cy="771600"/>
          </a:xfrm>
          <a:prstGeom prst="rect">
            <a:avLst/>
          </a:prstGeom>
          <a:noFill/>
          <a:ln>
            <a:noFill/>
          </a:ln>
        </p:spPr>
        <p:txBody>
          <a:bodyPr spcFirstLastPara="1" wrap="square" lIns="91425" tIns="45700" rIns="91425" bIns="45700" anchor="t" anchorCtr="0">
            <a:noAutofit/>
          </a:bodyPr>
          <a:lstStyle/>
          <a:p>
            <a:pPr algn="ctr">
              <a:buClr>
                <a:schemeClr val="dk1"/>
              </a:buClr>
              <a:buSzPts val="4400"/>
            </a:pPr>
            <a:r>
              <a:rPr lang="en-US" sz="4400" b="1" dirty="0">
                <a:solidFill>
                  <a:schemeClr val="dk2"/>
                </a:solidFill>
                <a:latin typeface="Calibri"/>
                <a:cs typeface="Calibri"/>
                <a:sym typeface="Calibri"/>
              </a:rPr>
              <a:t>The National Spatial Reference System (NSRS)</a:t>
            </a:r>
            <a:endParaRPr sz="4400" b="1" dirty="0">
              <a:solidFill>
                <a:schemeClr val="dk2"/>
              </a:solidFill>
              <a:latin typeface="Calibri"/>
              <a:cs typeface="Calibri"/>
              <a:sym typeface="Times New Roman"/>
            </a:endParaRPr>
          </a:p>
        </p:txBody>
      </p:sp>
      <p:sp>
        <p:nvSpPr>
          <p:cNvPr id="158" name="Google Shape;158;g171278e1033_0_8"/>
          <p:cNvSpPr/>
          <p:nvPr/>
        </p:nvSpPr>
        <p:spPr>
          <a:xfrm>
            <a:off x="1431180" y="2934079"/>
            <a:ext cx="4301400" cy="1569600"/>
          </a:xfrm>
          <a:prstGeom prst="rect">
            <a:avLst/>
          </a:prstGeom>
          <a:noFill/>
          <a:ln w="1905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dirty="0">
                <a:solidFill>
                  <a:srgbClr val="000000"/>
                </a:solidFill>
                <a:latin typeface="Calibri" panose="020F0502020204030204" pitchFamily="34" charset="0"/>
                <a:ea typeface="Twentieth Century"/>
                <a:cs typeface="Calibri" panose="020F0502020204030204" pitchFamily="34" charset="0"/>
                <a:sym typeface="Twentieth Century"/>
              </a:rPr>
              <a:t>Latitude • Longitude • Elevation • Gravity • Shoreline Position</a:t>
            </a:r>
            <a:endParaRPr dirty="0"/>
          </a:p>
          <a:p>
            <a:pPr marL="0" marR="0" lvl="0" indent="0" algn="l" rtl="0">
              <a:spcBef>
                <a:spcPts val="0"/>
              </a:spcBef>
              <a:spcAft>
                <a:spcPts val="0"/>
              </a:spcAft>
              <a:buNone/>
            </a:pPr>
            <a:r>
              <a:rPr lang="en-US" sz="3200" dirty="0">
                <a:solidFill>
                  <a:srgbClr val="000000"/>
                </a:solidFill>
                <a:latin typeface="Calibri" panose="020F0502020204030204" pitchFamily="34" charset="0"/>
                <a:ea typeface="Twentieth Century"/>
                <a:cs typeface="Calibri" panose="020F0502020204030204" pitchFamily="34" charset="0"/>
                <a:sym typeface="Twentieth Century"/>
              </a:rPr>
              <a:t>      + changes over time </a:t>
            </a:r>
            <a:endParaRPr dirty="0"/>
          </a:p>
        </p:txBody>
      </p:sp>
      <p:pic>
        <p:nvPicPr>
          <p:cNvPr id="159" name="Google Shape;159;g171278e1033_0_8"/>
          <p:cNvPicPr preferRelativeResize="0"/>
          <p:nvPr/>
        </p:nvPicPr>
        <p:blipFill rotWithShape="1">
          <a:blip r:embed="rId3">
            <a:alphaModFix/>
          </a:blip>
          <a:srcRect/>
          <a:stretch/>
        </p:blipFill>
        <p:spPr>
          <a:xfrm>
            <a:off x="7249610" y="2401017"/>
            <a:ext cx="4694326" cy="2658086"/>
          </a:xfrm>
          <a:prstGeom prst="rect">
            <a:avLst/>
          </a:prstGeom>
          <a:noFill/>
          <a:ln>
            <a:noFill/>
          </a:ln>
        </p:spPr>
      </p:pic>
      <p:sp>
        <p:nvSpPr>
          <p:cNvPr id="160" name="Google Shape;160;g171278e1033_0_8"/>
          <p:cNvSpPr txBox="1"/>
          <p:nvPr/>
        </p:nvSpPr>
        <p:spPr>
          <a:xfrm>
            <a:off x="8170606" y="5397910"/>
            <a:ext cx="35838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FF0000"/>
                </a:solidFill>
                <a:latin typeface="Calibri"/>
                <a:ea typeface="Calibri"/>
                <a:cs typeface="Calibri"/>
                <a:sym typeface="Calibri"/>
              </a:rPr>
              <a:t>Today’s NSRS</a:t>
            </a:r>
            <a:endParaRPr sz="3200">
              <a:solidFill>
                <a:srgbClr val="FF0000"/>
              </a:solidFill>
              <a:latin typeface="Calibri"/>
              <a:ea typeface="Calibri"/>
              <a:cs typeface="Calibri"/>
              <a:sym typeface="Calibri"/>
            </a:endParaRPr>
          </a:p>
        </p:txBody>
      </p:sp>
      <p:sp>
        <p:nvSpPr>
          <p:cNvPr id="6" name="Slide Number Placeholder 3">
            <a:extLst>
              <a:ext uri="{FF2B5EF4-FFF2-40B4-BE49-F238E27FC236}">
                <a16:creationId xmlns:a16="http://schemas.microsoft.com/office/drawing/2014/main" id="{F1E7B7B2-1C9E-64E6-7554-C1EC69006AED}"/>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13</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287586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7" name="Google Shape;157;p7"/>
          <p:cNvPicPr preferRelativeResize="0"/>
          <p:nvPr/>
        </p:nvPicPr>
        <p:blipFill rotWithShape="1">
          <a:blip r:embed="rId3">
            <a:alphaModFix/>
          </a:blip>
          <a:srcRect/>
          <a:stretch/>
        </p:blipFill>
        <p:spPr>
          <a:xfrm>
            <a:off x="0" y="1318619"/>
            <a:ext cx="8859520" cy="5402859"/>
          </a:xfrm>
          <a:prstGeom prst="rect">
            <a:avLst/>
          </a:prstGeom>
          <a:noFill/>
          <a:ln>
            <a:noFill/>
          </a:ln>
        </p:spPr>
      </p:pic>
      <p:sp>
        <p:nvSpPr>
          <p:cNvPr id="158" name="Google Shape;158;p7"/>
          <p:cNvSpPr txBox="1"/>
          <p:nvPr/>
        </p:nvSpPr>
        <p:spPr>
          <a:xfrm>
            <a:off x="0" y="464156"/>
            <a:ext cx="12192000" cy="677054"/>
          </a:xfrm>
          <a:prstGeom prst="rect">
            <a:avLst/>
          </a:prstGeom>
          <a:noFill/>
          <a:ln>
            <a:noFill/>
          </a:ln>
        </p:spPr>
        <p:txBody>
          <a:bodyPr spcFirstLastPara="1" wrap="square" lIns="121900" tIns="60933" rIns="121900" bIns="60933" anchor="t" anchorCtr="0">
            <a:spAutoFit/>
          </a:bodyPr>
          <a:lstStyle/>
          <a:p>
            <a:pPr algn="ctr">
              <a:buClr>
                <a:srgbClr val="002E97"/>
              </a:buClr>
              <a:buSzPts val="2000"/>
            </a:pPr>
            <a:r>
              <a:rPr lang="en-US" sz="3600" b="1" dirty="0">
                <a:solidFill>
                  <a:schemeClr val="dk2"/>
                </a:solidFill>
                <a:latin typeface="Calibri"/>
                <a:cs typeface="Calibri"/>
                <a:sym typeface="Times New Roman"/>
              </a:rPr>
              <a:t>NAD 83 released in 1986 – Built from Angles and Distances</a:t>
            </a:r>
            <a:endParaRPr sz="3600" b="1" dirty="0">
              <a:solidFill>
                <a:schemeClr val="dk2"/>
              </a:solidFill>
              <a:latin typeface="Calibri"/>
              <a:cs typeface="Calibri"/>
              <a:sym typeface="Times New Roman"/>
            </a:endParaRPr>
          </a:p>
        </p:txBody>
      </p:sp>
      <p:pic>
        <p:nvPicPr>
          <p:cNvPr id="7" name="Google Shape;149;p6" descr="Tower plans">
            <a:extLst>
              <a:ext uri="{FF2B5EF4-FFF2-40B4-BE49-F238E27FC236}">
                <a16:creationId xmlns:a16="http://schemas.microsoft.com/office/drawing/2014/main" id="{A01EA1DF-F49E-49AF-8DB1-20C081D9707B}"/>
              </a:ext>
            </a:extLst>
          </p:cNvPr>
          <p:cNvPicPr preferRelativeResize="0">
            <a:picLocks noChangeAspect="1"/>
          </p:cNvPicPr>
          <p:nvPr/>
        </p:nvPicPr>
        <p:blipFill rotWithShape="1">
          <a:blip r:embed="rId4">
            <a:alphaModFix/>
          </a:blip>
          <a:srcRect/>
          <a:stretch/>
        </p:blipFill>
        <p:spPr>
          <a:xfrm>
            <a:off x="9104971" y="1284409"/>
            <a:ext cx="2994562" cy="3562495"/>
          </a:xfrm>
          <a:prstGeom prst="rect">
            <a:avLst/>
          </a:prstGeom>
          <a:noFill/>
          <a:ln>
            <a:noFill/>
          </a:ln>
        </p:spPr>
      </p:pic>
      <p:pic>
        <p:nvPicPr>
          <p:cNvPr id="9" name="Picture 4" descr="close-up photo, showing mark tablet details and datum point">
            <a:extLst>
              <a:ext uri="{FF2B5EF4-FFF2-40B4-BE49-F238E27FC236}">
                <a16:creationId xmlns:a16="http://schemas.microsoft.com/office/drawing/2014/main" id="{A1A08E21-9DFE-4AA6-9080-42B8001CF8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2461" y="4846904"/>
            <a:ext cx="1854485" cy="185448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3">
            <a:extLst>
              <a:ext uri="{FF2B5EF4-FFF2-40B4-BE49-F238E27FC236}">
                <a16:creationId xmlns:a16="http://schemas.microsoft.com/office/drawing/2014/main" id="{6807B695-4559-64E6-0256-6CCA95AECE94}"/>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14</a:t>
            </a:fld>
            <a:endParaRPr lang="en-US" dirty="0">
              <a:solidFill>
                <a:prstClr val="white">
                  <a:lumMod val="50000"/>
                </a:prst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g27ab38a30df_1_327" descr="C:\BShaw\My_Maps\Leveling\images\LevelingByOrder_final.png"/>
          <p:cNvPicPr preferRelativeResize="0"/>
          <p:nvPr/>
        </p:nvPicPr>
        <p:blipFill rotWithShape="1">
          <a:blip r:embed="rId3">
            <a:alphaModFix/>
          </a:blip>
          <a:srcRect/>
          <a:stretch/>
        </p:blipFill>
        <p:spPr>
          <a:xfrm>
            <a:off x="259594" y="1571034"/>
            <a:ext cx="6452839" cy="4839630"/>
          </a:xfrm>
          <a:prstGeom prst="rect">
            <a:avLst/>
          </a:prstGeom>
          <a:noFill/>
          <a:ln>
            <a:noFill/>
          </a:ln>
        </p:spPr>
      </p:pic>
      <p:sp>
        <p:nvSpPr>
          <p:cNvPr id="261" name="Google Shape;261;g27ab38a30df_1_327"/>
          <p:cNvSpPr/>
          <p:nvPr/>
        </p:nvSpPr>
        <p:spPr>
          <a:xfrm>
            <a:off x="7428216" y="4520629"/>
            <a:ext cx="4763700" cy="2310300"/>
          </a:xfrm>
          <a:prstGeom prst="roundRect">
            <a:avLst>
              <a:gd name="adj" fmla="val 16667"/>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2" name="Google Shape;262;g27ab38a30df_1_327"/>
          <p:cNvPicPr preferRelativeResize="0"/>
          <p:nvPr/>
        </p:nvPicPr>
        <p:blipFill rotWithShape="1">
          <a:blip r:embed="rId5">
            <a:alphaModFix/>
          </a:blip>
          <a:srcRect t="17259"/>
          <a:stretch/>
        </p:blipFill>
        <p:spPr>
          <a:xfrm>
            <a:off x="7233472" y="1972212"/>
            <a:ext cx="4974206" cy="2661435"/>
          </a:xfrm>
          <a:prstGeom prst="rect">
            <a:avLst/>
          </a:prstGeom>
          <a:noFill/>
          <a:ln>
            <a:noFill/>
          </a:ln>
        </p:spPr>
      </p:pic>
      <p:sp>
        <p:nvSpPr>
          <p:cNvPr id="263" name="Google Shape;263;g27ab38a30df_1_327"/>
          <p:cNvSpPr/>
          <p:nvPr/>
        </p:nvSpPr>
        <p:spPr>
          <a:xfrm>
            <a:off x="27246" y="5737635"/>
            <a:ext cx="7323600" cy="1093294"/>
          </a:xfrm>
          <a:prstGeom prst="rect">
            <a:avLst/>
          </a:prstGeom>
          <a:gradFill>
            <a:gsLst>
              <a:gs pos="0">
                <a:srgbClr val="9FC3FF"/>
              </a:gs>
              <a:gs pos="35000">
                <a:srgbClr val="BDD5FF"/>
              </a:gs>
              <a:gs pos="100000">
                <a:srgbClr val="E4EEFF"/>
              </a:gs>
            </a:gsLst>
            <a:lin ang="16200038"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algn="ctr">
              <a:buClr>
                <a:srgbClr val="000000"/>
              </a:buClr>
              <a:buSzPts val="2400"/>
            </a:pPr>
            <a:r>
              <a:rPr lang="en-US" sz="2400" b="0" i="0" u="none" strike="noStrike" cap="none" dirty="0">
                <a:solidFill>
                  <a:srgbClr val="000000"/>
                </a:solidFill>
                <a:latin typeface="Calibri"/>
                <a:ea typeface="Calibri"/>
                <a:cs typeface="Calibri"/>
                <a:sym typeface="Calibri"/>
              </a:rPr>
              <a:t>NAVD 88 consists of about 800,000 bench marks connected by about 2.2M km of leveling over 80 years. </a:t>
            </a:r>
            <a:r>
              <a:rPr lang="en-US" sz="2400" dirty="0">
                <a:solidFill>
                  <a:srgbClr val="000000"/>
                </a:solidFill>
                <a:latin typeface="Calibri"/>
                <a:ea typeface="Calibri"/>
                <a:cs typeface="Calibri"/>
                <a:sym typeface="Helvetica Neue"/>
              </a:rPr>
              <a:t>Orthometric heights tell you which way water will flow.</a:t>
            </a:r>
            <a:endParaRPr lang="en-US" sz="2400" dirty="0">
              <a:solidFill>
                <a:srgbClr val="000000"/>
              </a:solidFill>
              <a:latin typeface="Calibri"/>
              <a:ea typeface="Calibri"/>
              <a:cs typeface="Calibri"/>
              <a:sym typeface="Calibri"/>
            </a:endParaRPr>
          </a:p>
        </p:txBody>
      </p:sp>
      <p:sp>
        <p:nvSpPr>
          <p:cNvPr id="264" name="Google Shape;264;g27ab38a30df_1_327"/>
          <p:cNvSpPr txBox="1"/>
          <p:nvPr/>
        </p:nvSpPr>
        <p:spPr>
          <a:xfrm>
            <a:off x="0" y="569922"/>
            <a:ext cx="12207677" cy="707846"/>
          </a:xfrm>
          <a:prstGeom prst="rect">
            <a:avLst/>
          </a:prstGeom>
          <a:noFill/>
          <a:ln>
            <a:noFill/>
          </a:ln>
        </p:spPr>
        <p:txBody>
          <a:bodyPr spcFirstLastPara="1" wrap="square" lIns="91425" tIns="45700" rIns="91425" bIns="45700" anchor="t" anchorCtr="0">
            <a:spAutoFit/>
          </a:bodyPr>
          <a:lstStyle/>
          <a:p>
            <a:pPr algn="ctr">
              <a:buClr>
                <a:schemeClr val="dk1"/>
              </a:buClr>
              <a:buSzPts val="4400"/>
            </a:pPr>
            <a:r>
              <a:rPr lang="en-US" sz="4000" b="1" dirty="0">
                <a:solidFill>
                  <a:schemeClr val="dk2"/>
                </a:solidFill>
                <a:latin typeface="Calibri"/>
                <a:cs typeface="Calibri"/>
                <a:sym typeface="Calibri"/>
              </a:rPr>
              <a:t>NAVD 88 released in 1991</a:t>
            </a:r>
            <a:r>
              <a:rPr lang="en-US" sz="4000" b="1" dirty="0">
                <a:solidFill>
                  <a:schemeClr val="dk2"/>
                </a:solidFill>
                <a:latin typeface="Calibri"/>
                <a:cs typeface="Calibri"/>
                <a:sym typeface="Times New Roman"/>
              </a:rPr>
              <a:t> –</a:t>
            </a:r>
            <a:r>
              <a:rPr lang="en-US" sz="4000" b="1" dirty="0">
                <a:solidFill>
                  <a:schemeClr val="dk2"/>
                </a:solidFill>
                <a:latin typeface="Calibri"/>
                <a:cs typeface="Calibri"/>
                <a:sym typeface="Calibri"/>
              </a:rPr>
              <a:t> built from Geodetic Leveling</a:t>
            </a:r>
            <a:endParaRPr sz="4000" b="1" dirty="0">
              <a:solidFill>
                <a:schemeClr val="dk2"/>
              </a:solidFill>
              <a:latin typeface="Calibri"/>
              <a:cs typeface="Calibri"/>
              <a:sym typeface="Arial"/>
            </a:endParaRPr>
          </a:p>
        </p:txBody>
      </p:sp>
      <p:sp>
        <p:nvSpPr>
          <p:cNvPr id="265" name="Google Shape;265;g27ab38a30df_1_327"/>
          <p:cNvSpPr/>
          <p:nvPr/>
        </p:nvSpPr>
        <p:spPr>
          <a:xfrm rot="-1816530">
            <a:off x="4469911" y="3505774"/>
            <a:ext cx="3700623" cy="954562"/>
          </a:xfrm>
          <a:prstGeom prst="roundRect">
            <a:avLst>
              <a:gd name="adj" fmla="val 16667"/>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Then, along came GPS! </a:t>
            </a:r>
            <a:endParaRPr sz="1400" b="0" i="0" u="none" strike="noStrike" cap="none" dirty="0">
              <a:solidFill>
                <a:srgbClr val="000000"/>
              </a:solidFill>
              <a:latin typeface="Arial"/>
              <a:ea typeface="Arial"/>
              <a:cs typeface="Arial"/>
              <a:sym typeface="Arial"/>
            </a:endParaRPr>
          </a:p>
        </p:txBody>
      </p:sp>
      <p:pic>
        <p:nvPicPr>
          <p:cNvPr id="267" name="Google Shape;267;g27ab38a30df_1_327"/>
          <p:cNvPicPr preferRelativeResize="0"/>
          <p:nvPr/>
        </p:nvPicPr>
        <p:blipFill rotWithShape="1">
          <a:blip r:embed="rId6">
            <a:alphaModFix/>
          </a:blip>
          <a:srcRect l="11189" t="13099" r="-2982" b="28527"/>
          <a:stretch/>
        </p:blipFill>
        <p:spPr>
          <a:xfrm>
            <a:off x="8434125" y="1692260"/>
            <a:ext cx="3773553" cy="2415690"/>
          </a:xfrm>
          <a:prstGeom prst="rect">
            <a:avLst/>
          </a:prstGeom>
          <a:noFill/>
          <a:ln>
            <a:noFill/>
          </a:ln>
        </p:spPr>
      </p:pic>
      <p:pic>
        <p:nvPicPr>
          <p:cNvPr id="13" name="Google Shape;171;p8">
            <a:extLst>
              <a:ext uri="{FF2B5EF4-FFF2-40B4-BE49-F238E27FC236}">
                <a16:creationId xmlns:a16="http://schemas.microsoft.com/office/drawing/2014/main" id="{F1E35F92-9106-4703-B111-4E5AB1FE3B98}"/>
              </a:ext>
            </a:extLst>
          </p:cNvPr>
          <p:cNvPicPr preferRelativeResize="0"/>
          <p:nvPr/>
        </p:nvPicPr>
        <p:blipFill rotWithShape="1">
          <a:blip r:embed="rId7">
            <a:alphaModFix/>
          </a:blip>
          <a:srcRect l="28988" t="19417"/>
          <a:stretch/>
        </p:blipFill>
        <p:spPr>
          <a:xfrm>
            <a:off x="7838441" y="4622811"/>
            <a:ext cx="3943249" cy="223518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g27ab38a30df_1_337"/>
          <p:cNvPicPr preferRelativeResize="0"/>
          <p:nvPr/>
        </p:nvPicPr>
        <p:blipFill rotWithShape="1">
          <a:blip r:embed="rId3">
            <a:alphaModFix/>
          </a:blip>
          <a:srcRect/>
          <a:stretch/>
        </p:blipFill>
        <p:spPr>
          <a:xfrm>
            <a:off x="4608620" y="1762209"/>
            <a:ext cx="2974760" cy="2231069"/>
          </a:xfrm>
          <a:prstGeom prst="rect">
            <a:avLst/>
          </a:prstGeom>
          <a:noFill/>
          <a:ln>
            <a:noFill/>
          </a:ln>
        </p:spPr>
      </p:pic>
      <p:pic>
        <p:nvPicPr>
          <p:cNvPr id="417" name="Google Shape;417;g27ab38a30df_1_337" descr="C:\BShaw\My_Maps\Leveling\images\LevelingByOrder_final.png"/>
          <p:cNvPicPr preferRelativeResize="0"/>
          <p:nvPr/>
        </p:nvPicPr>
        <p:blipFill rotWithShape="1">
          <a:blip r:embed="rId4">
            <a:alphaModFix/>
          </a:blip>
          <a:srcRect/>
          <a:stretch/>
        </p:blipFill>
        <p:spPr>
          <a:xfrm>
            <a:off x="8611438" y="1762209"/>
            <a:ext cx="3503709" cy="2627781"/>
          </a:xfrm>
          <a:prstGeom prst="rect">
            <a:avLst/>
          </a:prstGeom>
          <a:noFill/>
          <a:ln>
            <a:noFill/>
          </a:ln>
        </p:spPr>
      </p:pic>
      <p:sp>
        <p:nvSpPr>
          <p:cNvPr id="418" name="Google Shape;418;g27ab38a30df_1_337"/>
          <p:cNvSpPr txBox="1"/>
          <p:nvPr/>
        </p:nvSpPr>
        <p:spPr>
          <a:xfrm>
            <a:off x="15371" y="339817"/>
            <a:ext cx="12176723" cy="1340700"/>
          </a:xfrm>
          <a:prstGeom prst="rect">
            <a:avLst/>
          </a:prstGeom>
          <a:noFill/>
          <a:ln>
            <a:noFill/>
          </a:ln>
        </p:spPr>
        <p:txBody>
          <a:bodyPr spcFirstLastPara="1" wrap="square" lIns="121900" tIns="60950" rIns="121900" bIns="60950" anchor="ctr" anchorCtr="0">
            <a:noAutofit/>
          </a:bodyPr>
          <a:lstStyle/>
          <a:p>
            <a:pPr algn="ctr">
              <a:buClr>
                <a:schemeClr val="dk1"/>
              </a:buClr>
              <a:buSzPts val="4400"/>
            </a:pPr>
            <a:r>
              <a:rPr lang="en-US" sz="4400" b="1" dirty="0">
                <a:solidFill>
                  <a:schemeClr val="dk2"/>
                </a:solidFill>
                <a:latin typeface="Calibri"/>
                <a:cs typeface="Calibri"/>
                <a:sym typeface="Calibri"/>
              </a:rPr>
              <a:t>Getting NAVD 88 elevations with GPS required a workaround called “hybrid” geoid models</a:t>
            </a:r>
          </a:p>
        </p:txBody>
      </p:sp>
      <p:pic>
        <p:nvPicPr>
          <p:cNvPr id="419" name="Google Shape;419;g27ab38a30df_1_337" descr="https://lh4.googleusercontent.com/9Vgae24UbyYdEvshtAUYQurSbFXnvHm81EdPX0gAeNPQ3LZkF1DSy6taMSffOYnluRLW2f1PgQic6w2anqs3hNB1y9dx_gCkABDpNNNCizqVbt29fUNCBQlQAQO6wpi3Tikwe57y"/>
          <p:cNvPicPr preferRelativeResize="0"/>
          <p:nvPr/>
        </p:nvPicPr>
        <p:blipFill rotWithShape="1">
          <a:blip r:embed="rId5">
            <a:alphaModFix/>
          </a:blip>
          <a:srcRect/>
          <a:stretch/>
        </p:blipFill>
        <p:spPr>
          <a:xfrm>
            <a:off x="51973" y="1790279"/>
            <a:ext cx="4019550" cy="3009902"/>
          </a:xfrm>
          <a:prstGeom prst="rect">
            <a:avLst/>
          </a:prstGeom>
          <a:noFill/>
          <a:ln>
            <a:noFill/>
          </a:ln>
        </p:spPr>
      </p:pic>
      <p:pic>
        <p:nvPicPr>
          <p:cNvPr id="420" name="Google Shape;420;g27ab38a30df_1_337"/>
          <p:cNvPicPr preferRelativeResize="0"/>
          <p:nvPr/>
        </p:nvPicPr>
        <p:blipFill rotWithShape="1">
          <a:blip r:embed="rId6">
            <a:alphaModFix/>
          </a:blip>
          <a:srcRect/>
          <a:stretch/>
        </p:blipFill>
        <p:spPr>
          <a:xfrm>
            <a:off x="15371" y="4082202"/>
            <a:ext cx="1977519" cy="1435955"/>
          </a:xfrm>
          <a:prstGeom prst="rect">
            <a:avLst/>
          </a:prstGeom>
          <a:noFill/>
          <a:ln>
            <a:noFill/>
          </a:ln>
        </p:spPr>
      </p:pic>
      <p:pic>
        <p:nvPicPr>
          <p:cNvPr id="421" name="Google Shape;421;g27ab38a30df_1_337"/>
          <p:cNvPicPr preferRelativeResize="0"/>
          <p:nvPr/>
        </p:nvPicPr>
        <p:blipFill rotWithShape="1">
          <a:blip r:embed="rId7">
            <a:alphaModFix/>
          </a:blip>
          <a:srcRect/>
          <a:stretch/>
        </p:blipFill>
        <p:spPr>
          <a:xfrm>
            <a:off x="843878" y="4879195"/>
            <a:ext cx="2689711" cy="1307841"/>
          </a:xfrm>
          <a:prstGeom prst="rect">
            <a:avLst/>
          </a:prstGeom>
          <a:noFill/>
          <a:ln>
            <a:noFill/>
          </a:ln>
        </p:spPr>
      </p:pic>
      <p:pic>
        <p:nvPicPr>
          <p:cNvPr id="422" name="Google Shape;422;g27ab38a30df_1_337" descr="link to a larger image of that shown on this page"/>
          <p:cNvPicPr preferRelativeResize="0"/>
          <p:nvPr/>
        </p:nvPicPr>
        <p:blipFill rotWithShape="1">
          <a:blip r:embed="rId8">
            <a:alphaModFix/>
          </a:blip>
          <a:srcRect/>
          <a:stretch/>
        </p:blipFill>
        <p:spPr>
          <a:xfrm>
            <a:off x="2363324" y="5116638"/>
            <a:ext cx="3234557" cy="1576005"/>
          </a:xfrm>
          <a:prstGeom prst="rect">
            <a:avLst/>
          </a:prstGeom>
          <a:noFill/>
          <a:ln>
            <a:noFill/>
          </a:ln>
        </p:spPr>
      </p:pic>
      <p:pic>
        <p:nvPicPr>
          <p:cNvPr id="423" name="Google Shape;423;g27ab38a30df_1_337"/>
          <p:cNvPicPr preferRelativeResize="0"/>
          <p:nvPr/>
        </p:nvPicPr>
        <p:blipFill rotWithShape="1">
          <a:blip r:embed="rId9">
            <a:alphaModFix/>
          </a:blip>
          <a:srcRect/>
          <a:stretch/>
        </p:blipFill>
        <p:spPr>
          <a:xfrm>
            <a:off x="3533134" y="4001252"/>
            <a:ext cx="3118810" cy="1899597"/>
          </a:xfrm>
          <a:prstGeom prst="rect">
            <a:avLst/>
          </a:prstGeom>
          <a:noFill/>
          <a:ln>
            <a:noFill/>
          </a:ln>
        </p:spPr>
      </p:pic>
      <p:pic>
        <p:nvPicPr>
          <p:cNvPr id="424" name="Google Shape;424;g27ab38a30df_1_337"/>
          <p:cNvPicPr preferRelativeResize="0"/>
          <p:nvPr/>
        </p:nvPicPr>
        <p:blipFill rotWithShape="1">
          <a:blip r:embed="rId10">
            <a:alphaModFix/>
          </a:blip>
          <a:srcRect/>
          <a:stretch/>
        </p:blipFill>
        <p:spPr>
          <a:xfrm>
            <a:off x="5963197" y="3709198"/>
            <a:ext cx="4396656" cy="3148804"/>
          </a:xfrm>
          <a:prstGeom prst="rect">
            <a:avLst/>
          </a:prstGeom>
          <a:noFill/>
          <a:ln>
            <a:noFill/>
          </a:ln>
        </p:spPr>
      </p:pic>
      <p:sp>
        <p:nvSpPr>
          <p:cNvPr id="6" name="Slide Number Placeholder 3">
            <a:extLst>
              <a:ext uri="{FF2B5EF4-FFF2-40B4-BE49-F238E27FC236}">
                <a16:creationId xmlns:a16="http://schemas.microsoft.com/office/drawing/2014/main" id="{25EE41FB-BBD4-30E0-9416-DA6E10C4FA3E}"/>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16</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328042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3"/>
          <p:cNvSpPr txBox="1">
            <a:spLocks noGrp="1"/>
          </p:cNvSpPr>
          <p:nvPr>
            <p:ph type="title"/>
          </p:nvPr>
        </p:nvSpPr>
        <p:spPr>
          <a:xfrm>
            <a:off x="278861" y="496321"/>
            <a:ext cx="11749350" cy="763600"/>
          </a:xfrm>
          <a:prstGeom prst="rect">
            <a:avLst/>
          </a:prstGeom>
          <a:noFill/>
          <a:ln>
            <a:noFill/>
          </a:ln>
        </p:spPr>
        <p:txBody>
          <a:bodyPr spcFirstLastPara="1" wrap="square" lIns="91425" tIns="91425" rIns="91425" bIns="91425" anchor="t" anchorCtr="0">
            <a:noAutofit/>
          </a:bodyPr>
          <a:lstStyle/>
          <a:p>
            <a:pPr algn="ctr" defTabSz="457200">
              <a:lnSpc>
                <a:spcPct val="100000"/>
              </a:lnSpc>
              <a:buClr>
                <a:schemeClr val="dk1"/>
              </a:buClr>
              <a:buSzPts val="4400"/>
            </a:pPr>
            <a:r>
              <a:rPr lang="en-US" sz="3600" kern="1200" dirty="0">
                <a:ea typeface="+mn-ea"/>
              </a:rPr>
              <a:t>Gravity for the Redefinition of the American Vertical Datum (GRAV-D)</a:t>
            </a:r>
            <a:endParaRPr sz="3600" kern="1200" dirty="0">
              <a:ea typeface="+mn-ea"/>
            </a:endParaRPr>
          </a:p>
        </p:txBody>
      </p:sp>
      <p:sp>
        <p:nvSpPr>
          <p:cNvPr id="115" name="Google Shape;115;p3"/>
          <p:cNvSpPr txBox="1">
            <a:spLocks noGrp="1"/>
          </p:cNvSpPr>
          <p:nvPr>
            <p:ph type="body" idx="1"/>
          </p:nvPr>
        </p:nvSpPr>
        <p:spPr>
          <a:xfrm>
            <a:off x="278860" y="1738265"/>
            <a:ext cx="5065579" cy="4951122"/>
          </a:xfrm>
          <a:prstGeom prst="rect">
            <a:avLst/>
          </a:prstGeom>
          <a:noFill/>
          <a:ln>
            <a:noFill/>
          </a:ln>
        </p:spPr>
        <p:txBody>
          <a:bodyPr spcFirstLastPara="1" wrap="square" lIns="91425" tIns="91425" rIns="91425" bIns="91425" anchor="t" anchorCtr="0">
            <a:normAutofit lnSpcReduction="10000"/>
          </a:bodyPr>
          <a:lstStyle/>
          <a:p>
            <a:pPr marL="152397" lvl="0" indent="0" algn="l" rtl="0">
              <a:lnSpc>
                <a:spcPct val="90000"/>
              </a:lnSpc>
              <a:spcBef>
                <a:spcPts val="0"/>
              </a:spcBef>
              <a:spcAft>
                <a:spcPts val="0"/>
              </a:spcAft>
              <a:buClr>
                <a:schemeClr val="dk1"/>
              </a:buClr>
              <a:buSzPct val="69498"/>
              <a:buNone/>
            </a:pPr>
            <a:r>
              <a:rPr lang="en-US" dirty="0"/>
              <a:t>Provide a way to get elevations with GPS efficiently and accurately</a:t>
            </a:r>
          </a:p>
          <a:p>
            <a:pPr marL="152397" lvl="0" indent="0" algn="l" rtl="0">
              <a:lnSpc>
                <a:spcPct val="90000"/>
              </a:lnSpc>
              <a:spcBef>
                <a:spcPts val="0"/>
              </a:spcBef>
              <a:spcAft>
                <a:spcPts val="0"/>
              </a:spcAft>
              <a:buClr>
                <a:schemeClr val="dk1"/>
              </a:buClr>
              <a:buSzPct val="69498"/>
              <a:buNone/>
            </a:pPr>
            <a:endParaRPr lang="en-US" dirty="0"/>
          </a:p>
          <a:p>
            <a:pPr marL="609585" lvl="0" indent="-457188" algn="l" rtl="0">
              <a:lnSpc>
                <a:spcPct val="90000"/>
              </a:lnSpc>
              <a:spcBef>
                <a:spcPts val="0"/>
              </a:spcBef>
              <a:spcAft>
                <a:spcPts val="0"/>
              </a:spcAft>
              <a:buClr>
                <a:schemeClr val="dk1"/>
              </a:buClr>
              <a:buSzPct val="69498"/>
              <a:buChar char="●"/>
            </a:pPr>
            <a:r>
              <a:rPr lang="en-US" dirty="0"/>
              <a:t>17 years collecting airborne gravity data</a:t>
            </a:r>
          </a:p>
          <a:p>
            <a:pPr marL="609585" lvl="0" indent="-457188" algn="l" rtl="0">
              <a:lnSpc>
                <a:spcPct val="90000"/>
              </a:lnSpc>
              <a:spcBef>
                <a:spcPts val="0"/>
              </a:spcBef>
              <a:spcAft>
                <a:spcPts val="0"/>
              </a:spcAft>
              <a:buClr>
                <a:schemeClr val="dk1"/>
              </a:buClr>
              <a:buSzPct val="69498"/>
              <a:buChar char="●"/>
            </a:pPr>
            <a:r>
              <a:rPr lang="en-US" dirty="0"/>
              <a:t>15.7 million sq km</a:t>
            </a:r>
          </a:p>
          <a:p>
            <a:pPr marL="609585" lvl="0" indent="-457188" algn="l" rtl="0">
              <a:lnSpc>
                <a:spcPct val="90000"/>
              </a:lnSpc>
              <a:spcBef>
                <a:spcPts val="0"/>
              </a:spcBef>
              <a:spcAft>
                <a:spcPts val="0"/>
              </a:spcAft>
              <a:buClr>
                <a:schemeClr val="dk1"/>
              </a:buClr>
              <a:buSzPct val="69498"/>
              <a:buChar char="●"/>
            </a:pPr>
            <a:r>
              <a:rPr lang="en-US" dirty="0"/>
              <a:t>4,759 flight lines</a:t>
            </a:r>
            <a:endParaRPr dirty="0"/>
          </a:p>
          <a:p>
            <a:pPr marL="609585" lvl="0" indent="-457188" algn="l" rtl="0">
              <a:lnSpc>
                <a:spcPct val="90000"/>
              </a:lnSpc>
              <a:spcBef>
                <a:spcPts val="0"/>
              </a:spcBef>
              <a:spcAft>
                <a:spcPts val="0"/>
              </a:spcAft>
              <a:buClr>
                <a:schemeClr val="dk1"/>
              </a:buClr>
              <a:buSzPct val="69498"/>
              <a:buChar char="●"/>
            </a:pPr>
            <a:r>
              <a:rPr lang="en-US" dirty="0"/>
              <a:t>2.3 million linear km flown</a:t>
            </a:r>
          </a:p>
          <a:p>
            <a:pPr marL="1066785" lvl="1" indent="-457188">
              <a:buSzPct val="69498"/>
              <a:buChar char="●"/>
            </a:pPr>
            <a:r>
              <a:rPr lang="en-US" dirty="0"/>
              <a:t>Nearly 3 times to the moon and back!!</a:t>
            </a:r>
          </a:p>
          <a:p>
            <a:pPr marL="1066785" lvl="1" indent="-457188">
              <a:buSzPct val="69498"/>
              <a:buChar char="●"/>
            </a:pPr>
            <a:endParaRPr lang="en-US" dirty="0"/>
          </a:p>
          <a:p>
            <a:pPr marL="457200" indent="-457188">
              <a:buSzPct val="69498"/>
            </a:pPr>
            <a:r>
              <a:rPr lang="en-US" dirty="0"/>
              <a:t>Final data set was sent to the geoid team in February 2024 </a:t>
            </a:r>
          </a:p>
        </p:txBody>
      </p:sp>
      <p:pic>
        <p:nvPicPr>
          <p:cNvPr id="116" name="Google Shape;116;p3"/>
          <p:cNvPicPr preferRelativeResize="0"/>
          <p:nvPr/>
        </p:nvPicPr>
        <p:blipFill rotWithShape="1">
          <a:blip r:embed="rId3">
            <a:alphaModFix/>
          </a:blip>
          <a:srcRect/>
          <a:stretch/>
        </p:blipFill>
        <p:spPr>
          <a:xfrm>
            <a:off x="5344439" y="1661676"/>
            <a:ext cx="6747146" cy="4723002"/>
          </a:xfrm>
          <a:prstGeom prst="rect">
            <a:avLst/>
          </a:prstGeom>
          <a:noFill/>
          <a:ln>
            <a:noFill/>
          </a:ln>
        </p:spPr>
      </p:pic>
      <p:sp>
        <p:nvSpPr>
          <p:cNvPr id="2" name="Slide Number Placeholder 3">
            <a:extLst>
              <a:ext uri="{FF2B5EF4-FFF2-40B4-BE49-F238E27FC236}">
                <a16:creationId xmlns:a16="http://schemas.microsoft.com/office/drawing/2014/main" id="{7FDB0417-D606-0FED-280B-82984AFBFD6C}"/>
              </a:ext>
            </a:extLst>
          </p:cNvPr>
          <p:cNvSpPr txBox="1">
            <a:spLocks/>
          </p:cNvSpPr>
          <p:nvPr/>
        </p:nvSpPr>
        <p:spPr>
          <a:xfrm>
            <a:off x="9144000" y="64706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17</a:t>
            </a:fld>
            <a:endParaRPr lang="en-US" dirty="0">
              <a:solidFill>
                <a:prstClr val="white">
                  <a:lumMod val="50000"/>
                </a:prstClr>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9"/>
          <p:cNvSpPr/>
          <p:nvPr/>
        </p:nvSpPr>
        <p:spPr>
          <a:xfrm>
            <a:off x="241541" y="1547127"/>
            <a:ext cx="6879577" cy="3454737"/>
          </a:xfrm>
          <a:prstGeom prst="rect">
            <a:avLst/>
          </a:prstGeom>
          <a:noFill/>
          <a:ln>
            <a:noFill/>
          </a:ln>
        </p:spPr>
        <p:txBody>
          <a:bodyPr spcFirstLastPara="1" wrap="square" lIns="121900" tIns="60933" rIns="121900" bIns="60933" anchor="t" anchorCtr="0">
            <a:spAutoFit/>
          </a:bodyPr>
          <a:lstStyle/>
          <a:p>
            <a:pPr algn="ctr">
              <a:lnSpc>
                <a:spcPct val="150000"/>
              </a:lnSpc>
              <a:buClr>
                <a:srgbClr val="C00000"/>
              </a:buClr>
              <a:buSzPts val="2400"/>
            </a:pPr>
            <a:r>
              <a:rPr lang="en-US" sz="3200" dirty="0">
                <a:solidFill>
                  <a:srgbClr val="C00000"/>
                </a:solidFill>
                <a:latin typeface="Arial Black"/>
                <a:ea typeface="Arial Black"/>
                <a:cs typeface="Arial Black"/>
                <a:sym typeface="Arial Black"/>
              </a:rPr>
              <a:t>NGS defines, maintains and provides access to the NSRS</a:t>
            </a:r>
            <a:endParaRPr sz="1867" dirty="0"/>
          </a:p>
          <a:p>
            <a:pPr algn="ctr">
              <a:lnSpc>
                <a:spcPct val="150000"/>
              </a:lnSpc>
              <a:spcBef>
                <a:spcPts val="480"/>
              </a:spcBef>
              <a:buClr>
                <a:schemeClr val="dk1"/>
              </a:buClr>
              <a:buSzPts val="1800"/>
            </a:pPr>
            <a:endParaRPr sz="2400" dirty="0">
              <a:solidFill>
                <a:srgbClr val="C00000"/>
              </a:solidFill>
              <a:latin typeface="Arial Black"/>
              <a:ea typeface="Arial Black"/>
              <a:cs typeface="Arial Black"/>
              <a:sym typeface="Arial Black"/>
            </a:endParaRPr>
          </a:p>
          <a:p>
            <a:pPr algn="ctr">
              <a:lnSpc>
                <a:spcPct val="150000"/>
              </a:lnSpc>
              <a:spcBef>
                <a:spcPts val="480"/>
              </a:spcBef>
              <a:buClr>
                <a:schemeClr val="dk1"/>
              </a:buClr>
              <a:buSzPts val="1800"/>
            </a:pPr>
            <a:endParaRPr sz="2400" dirty="0">
              <a:solidFill>
                <a:srgbClr val="C00000"/>
              </a:solidFill>
              <a:latin typeface="Arial Black"/>
              <a:ea typeface="Arial Black"/>
              <a:cs typeface="Arial Black"/>
              <a:sym typeface="Arial Black"/>
            </a:endParaRPr>
          </a:p>
          <a:p>
            <a:pPr algn="ctr">
              <a:lnSpc>
                <a:spcPct val="150000"/>
              </a:lnSpc>
              <a:spcBef>
                <a:spcPts val="480"/>
              </a:spcBef>
              <a:buClr>
                <a:schemeClr val="dk1"/>
              </a:buClr>
              <a:buSzPts val="1800"/>
            </a:pPr>
            <a:endParaRPr sz="2400" dirty="0">
              <a:solidFill>
                <a:srgbClr val="C00000"/>
              </a:solidFill>
              <a:latin typeface="Arial Black"/>
              <a:ea typeface="Arial Black"/>
              <a:cs typeface="Arial Black"/>
              <a:sym typeface="Arial Black"/>
            </a:endParaRPr>
          </a:p>
        </p:txBody>
      </p:sp>
      <p:sp>
        <p:nvSpPr>
          <p:cNvPr id="179" name="Google Shape;179;p9"/>
          <p:cNvSpPr/>
          <p:nvPr/>
        </p:nvSpPr>
        <p:spPr>
          <a:xfrm>
            <a:off x="1358298" y="3104719"/>
            <a:ext cx="4301399" cy="1231052"/>
          </a:xfrm>
          <a:prstGeom prst="rect">
            <a:avLst/>
          </a:prstGeom>
          <a:noFill/>
          <a:ln w="19050" cap="flat" cmpd="sng">
            <a:solidFill>
              <a:srgbClr val="000000"/>
            </a:solidFill>
            <a:prstDash val="solid"/>
            <a:round/>
            <a:headEnd type="none" w="sm" len="sm"/>
            <a:tailEnd type="none" w="sm" len="sm"/>
          </a:ln>
        </p:spPr>
        <p:txBody>
          <a:bodyPr spcFirstLastPara="1" wrap="square" lIns="121900" tIns="60933" rIns="121900" bIns="60933" anchor="t" anchorCtr="0">
            <a:spAutoFit/>
          </a:bodyPr>
          <a:lstStyle/>
          <a:p>
            <a:pPr algn="ctr">
              <a:buSzPts val="2400"/>
            </a:pPr>
            <a:r>
              <a:rPr lang="en-US" sz="2400" dirty="0">
                <a:latin typeface="Calibri" panose="020F0502020204030204" pitchFamily="34" charset="0"/>
                <a:ea typeface="Twentieth Century"/>
                <a:cs typeface="Calibri" panose="020F0502020204030204" pitchFamily="34" charset="0"/>
                <a:sym typeface="Twentieth Century"/>
              </a:rPr>
              <a:t>Latitude • Longitude • Elevation • Gravity • Shoreline Position</a:t>
            </a:r>
            <a:endParaRPr sz="1600" dirty="0"/>
          </a:p>
          <a:p>
            <a:pPr>
              <a:buSzPts val="2400"/>
            </a:pPr>
            <a:r>
              <a:rPr lang="en-US" sz="2400" dirty="0">
                <a:latin typeface="Calibri" panose="020F0502020204030204" pitchFamily="34" charset="0"/>
                <a:ea typeface="Twentieth Century"/>
                <a:cs typeface="Calibri" panose="020F0502020204030204" pitchFamily="34" charset="0"/>
                <a:sym typeface="Twentieth Century"/>
              </a:rPr>
              <a:t>      + changes over time </a:t>
            </a:r>
            <a:endParaRPr sz="1600" dirty="0"/>
          </a:p>
        </p:txBody>
      </p:sp>
      <p:pic>
        <p:nvPicPr>
          <p:cNvPr id="180" name="Google Shape;180;p9"/>
          <p:cNvPicPr preferRelativeResize="0"/>
          <p:nvPr/>
        </p:nvPicPr>
        <p:blipFill rotWithShape="1">
          <a:blip r:embed="rId3">
            <a:alphaModFix/>
          </a:blip>
          <a:srcRect/>
          <a:stretch/>
        </p:blipFill>
        <p:spPr>
          <a:xfrm>
            <a:off x="7249611" y="1900682"/>
            <a:ext cx="4694327" cy="2658087"/>
          </a:xfrm>
          <a:prstGeom prst="rect">
            <a:avLst/>
          </a:prstGeom>
          <a:noFill/>
          <a:ln>
            <a:noFill/>
          </a:ln>
        </p:spPr>
      </p:pic>
      <p:grpSp>
        <p:nvGrpSpPr>
          <p:cNvPr id="181" name="Google Shape;181;p9"/>
          <p:cNvGrpSpPr/>
          <p:nvPr/>
        </p:nvGrpSpPr>
        <p:grpSpPr>
          <a:xfrm>
            <a:off x="7346430" y="1658612"/>
            <a:ext cx="4543911" cy="1446107"/>
            <a:chOff x="5163671" y="2601400"/>
            <a:chExt cx="4543910" cy="1446107"/>
          </a:xfrm>
        </p:grpSpPr>
        <p:pic>
          <p:nvPicPr>
            <p:cNvPr id="182" name="Google Shape;182;p9" descr="323c20df-7dc3-4a33-87d8-2dae899bac5b.jpg"/>
            <p:cNvPicPr preferRelativeResize="0"/>
            <p:nvPr/>
          </p:nvPicPr>
          <p:blipFill rotWithShape="1">
            <a:blip r:embed="rId4">
              <a:clrChange>
                <a:clrFrom>
                  <a:srgbClr val="87AECF"/>
                </a:clrFrom>
                <a:clrTo>
                  <a:srgbClr val="87AECF">
                    <a:alpha val="0"/>
                  </a:srgbClr>
                </a:clrTo>
              </a:clrChange>
              <a:alphaModFix/>
            </a:blip>
            <a:srcRect l="34925" t="21343" r="18956" b="42675"/>
            <a:stretch/>
          </p:blipFill>
          <p:spPr>
            <a:xfrm>
              <a:off x="5163671" y="3200243"/>
              <a:ext cx="720763" cy="847264"/>
            </a:xfrm>
            <a:prstGeom prst="rect">
              <a:avLst/>
            </a:prstGeom>
            <a:noFill/>
            <a:ln>
              <a:noFill/>
            </a:ln>
          </p:spPr>
        </p:pic>
        <p:pic>
          <p:nvPicPr>
            <p:cNvPr id="183" name="Google Shape;183;p9" descr="323c20df-7dc3-4a33-87d8-2dae899bac5b.jpg"/>
            <p:cNvPicPr preferRelativeResize="0"/>
            <p:nvPr/>
          </p:nvPicPr>
          <p:blipFill rotWithShape="1">
            <a:blip r:embed="rId4">
              <a:clrChange>
                <a:clrFrom>
                  <a:srgbClr val="87AECF"/>
                </a:clrFrom>
                <a:clrTo>
                  <a:srgbClr val="87AECF">
                    <a:alpha val="0"/>
                  </a:srgbClr>
                </a:clrTo>
              </a:clrChange>
              <a:alphaModFix/>
            </a:blip>
            <a:srcRect l="34925" t="21343" r="18956" b="42675"/>
            <a:stretch/>
          </p:blipFill>
          <p:spPr>
            <a:xfrm>
              <a:off x="7930179" y="3200243"/>
              <a:ext cx="720763" cy="847264"/>
            </a:xfrm>
            <a:prstGeom prst="rect">
              <a:avLst/>
            </a:prstGeom>
            <a:noFill/>
            <a:ln>
              <a:noFill/>
            </a:ln>
          </p:spPr>
        </p:pic>
        <p:pic>
          <p:nvPicPr>
            <p:cNvPr id="184" name="Google Shape;184;p9" descr="323c20df-7dc3-4a33-87d8-2dae899bac5b.jpg"/>
            <p:cNvPicPr preferRelativeResize="0"/>
            <p:nvPr/>
          </p:nvPicPr>
          <p:blipFill rotWithShape="1">
            <a:blip r:embed="rId4">
              <a:clrChange>
                <a:clrFrom>
                  <a:srgbClr val="87AECF"/>
                </a:clrFrom>
                <a:clrTo>
                  <a:srgbClr val="87AECF">
                    <a:alpha val="0"/>
                  </a:srgbClr>
                </a:clrTo>
              </a:clrChange>
              <a:alphaModFix/>
            </a:blip>
            <a:srcRect l="34925" t="21343" r="18956" b="42675"/>
            <a:stretch/>
          </p:blipFill>
          <p:spPr>
            <a:xfrm>
              <a:off x="8986818" y="2601400"/>
              <a:ext cx="720763" cy="847264"/>
            </a:xfrm>
            <a:prstGeom prst="rect">
              <a:avLst/>
            </a:prstGeom>
            <a:noFill/>
            <a:ln>
              <a:noFill/>
            </a:ln>
          </p:spPr>
        </p:pic>
      </p:grpSp>
      <p:sp>
        <p:nvSpPr>
          <p:cNvPr id="186" name="Google Shape;186;p9"/>
          <p:cNvSpPr/>
          <p:nvPr/>
        </p:nvSpPr>
        <p:spPr>
          <a:xfrm>
            <a:off x="171205" y="4970088"/>
            <a:ext cx="10179169" cy="984830"/>
          </a:xfrm>
          <a:prstGeom prst="rect">
            <a:avLst/>
          </a:prstGeom>
          <a:noFill/>
          <a:ln>
            <a:noFill/>
          </a:ln>
        </p:spPr>
        <p:txBody>
          <a:bodyPr spcFirstLastPara="1" wrap="square" lIns="121900" tIns="60933" rIns="121900" bIns="60933" anchor="t" anchorCtr="0">
            <a:spAutoFit/>
          </a:bodyPr>
          <a:lstStyle/>
          <a:p>
            <a:pPr>
              <a:buSzPts val="1800"/>
            </a:pPr>
            <a:r>
              <a:rPr lang="en-US" sz="2800" dirty="0">
                <a:latin typeface="Calibri"/>
                <a:cs typeface="Calibri"/>
                <a:sym typeface="Calibri"/>
              </a:rPr>
              <a:t>Four Terrestrial Reference Frames (</a:t>
            </a:r>
            <a:r>
              <a:rPr lang="en-US" sz="2800" dirty="0" err="1">
                <a:latin typeface="Calibri"/>
                <a:cs typeface="Calibri"/>
                <a:sym typeface="Calibri"/>
              </a:rPr>
              <a:t>xxTRF</a:t>
            </a:r>
            <a:r>
              <a:rPr lang="en-US" sz="2800" dirty="0">
                <a:latin typeface="Calibri"/>
                <a:cs typeface="Calibri"/>
                <a:sym typeface="Calibri"/>
              </a:rPr>
              <a:t> 2022)</a:t>
            </a:r>
            <a:endParaRPr lang="en-US" sz="2800" dirty="0">
              <a:latin typeface="Calibri"/>
              <a:cs typeface="Calibri"/>
            </a:endParaRPr>
          </a:p>
          <a:p>
            <a:pPr>
              <a:buSzPts val="2100"/>
            </a:pPr>
            <a:r>
              <a:rPr lang="en-US" sz="2800" dirty="0">
                <a:latin typeface="Calibri"/>
                <a:ea typeface="Calibri"/>
                <a:cs typeface="Calibri"/>
                <a:sym typeface="Calibri"/>
              </a:rPr>
              <a:t>North America and Pacific Geopotential Datum (NAPGD 2022)</a:t>
            </a:r>
            <a:endParaRPr lang="en-US" sz="2000" dirty="0"/>
          </a:p>
        </p:txBody>
      </p:sp>
      <p:sp>
        <p:nvSpPr>
          <p:cNvPr id="187" name="Google Shape;187;p9"/>
          <p:cNvSpPr txBox="1"/>
          <p:nvPr/>
        </p:nvSpPr>
        <p:spPr>
          <a:xfrm>
            <a:off x="8306482" y="4554728"/>
            <a:ext cx="3583859" cy="615499"/>
          </a:xfrm>
          <a:prstGeom prst="rect">
            <a:avLst/>
          </a:prstGeom>
          <a:noFill/>
          <a:ln>
            <a:noFill/>
          </a:ln>
        </p:spPr>
        <p:txBody>
          <a:bodyPr spcFirstLastPara="1" wrap="square" lIns="121900" tIns="60933" rIns="121900" bIns="60933" anchor="t" anchorCtr="0">
            <a:spAutoFit/>
          </a:bodyPr>
          <a:lstStyle/>
          <a:p>
            <a:pPr>
              <a:buClr>
                <a:srgbClr val="FF0000"/>
              </a:buClr>
              <a:buSzPts val="2400"/>
            </a:pPr>
            <a:r>
              <a:rPr lang="en-US" sz="3200" dirty="0">
                <a:solidFill>
                  <a:srgbClr val="FF0000"/>
                </a:solidFill>
                <a:latin typeface="Calibri"/>
                <a:ea typeface="Calibri"/>
                <a:cs typeface="Calibri"/>
                <a:sym typeface="Calibri"/>
              </a:rPr>
              <a:t>Tomorrow’s NSRS</a:t>
            </a:r>
            <a:endParaRPr sz="1867" dirty="0"/>
          </a:p>
        </p:txBody>
      </p:sp>
      <p:sp>
        <p:nvSpPr>
          <p:cNvPr id="188" name="Google Shape;188;p9"/>
          <p:cNvSpPr txBox="1"/>
          <p:nvPr/>
        </p:nvSpPr>
        <p:spPr>
          <a:xfrm>
            <a:off x="0" y="690258"/>
            <a:ext cx="12191999" cy="771525"/>
          </a:xfrm>
          <a:prstGeom prst="rect">
            <a:avLst/>
          </a:prstGeom>
          <a:noFill/>
          <a:ln>
            <a:noFill/>
          </a:ln>
        </p:spPr>
        <p:txBody>
          <a:bodyPr spcFirstLastPara="1" wrap="square" lIns="121900" tIns="60933" rIns="121900" bIns="60933" anchor="t" anchorCtr="0">
            <a:noAutofit/>
          </a:bodyPr>
          <a:lstStyle/>
          <a:p>
            <a:pPr algn="ctr">
              <a:buClr>
                <a:schemeClr val="dk1"/>
              </a:buClr>
              <a:buSzPts val="4400"/>
            </a:pPr>
            <a:r>
              <a:rPr lang="en-US" sz="4400" b="1" dirty="0">
                <a:solidFill>
                  <a:schemeClr val="dk2"/>
                </a:solidFill>
                <a:latin typeface="Calibri"/>
                <a:cs typeface="Calibri"/>
                <a:sym typeface="Times New Roman"/>
              </a:rPr>
              <a:t>The Modernized NSRS</a:t>
            </a:r>
            <a:endParaRPr sz="4400" b="1" dirty="0">
              <a:solidFill>
                <a:schemeClr val="dk2"/>
              </a:solidFill>
              <a:latin typeface="Calibri"/>
              <a:cs typeface="Calibri"/>
              <a:sym typeface="Times New Roman"/>
            </a:endParaRPr>
          </a:p>
        </p:txBody>
      </p:sp>
      <p:sp>
        <p:nvSpPr>
          <p:cNvPr id="2" name="Slide Number Placeholder 3">
            <a:extLst>
              <a:ext uri="{FF2B5EF4-FFF2-40B4-BE49-F238E27FC236}">
                <a16:creationId xmlns:a16="http://schemas.microsoft.com/office/drawing/2014/main" id="{7631385B-7BAF-2678-4811-8B63F1AD67E4}"/>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18</a:t>
            </a:fld>
            <a:endParaRPr lang="en-US" dirty="0">
              <a:solidFill>
                <a:prstClr val="white">
                  <a:lumMod val="50000"/>
                </a:prstClr>
              </a:solidFill>
              <a:latin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609600" y="274639"/>
            <a:ext cx="10972800" cy="1143000"/>
          </a:xfrm>
        </p:spPr>
        <p:txBody>
          <a:bodyPr>
            <a:noAutofit/>
          </a:bodyPr>
          <a:lstStyle/>
          <a:p>
            <a:pPr algn="ctr" defTabSz="457200">
              <a:lnSpc>
                <a:spcPct val="100000"/>
              </a:lnSpc>
              <a:buClr>
                <a:schemeClr val="dk1"/>
              </a:buClr>
            </a:pPr>
            <a:r>
              <a:rPr lang="en-US" kern="1200" dirty="0">
                <a:ea typeface="+mn-ea"/>
              </a:rPr>
              <a:t>Continuously Operating Reference Stations</a:t>
            </a:r>
          </a:p>
        </p:txBody>
      </p:sp>
      <p:pic>
        <p:nvPicPr>
          <p:cNvPr id="9" name="Picture 8" descr="Map of the NOAA Continuously Operating Reference Station Network">
            <a:extLst>
              <a:ext uri="{FF2B5EF4-FFF2-40B4-BE49-F238E27FC236}">
                <a16:creationId xmlns:a16="http://schemas.microsoft.com/office/drawing/2014/main" id="{CE166DFE-DF56-4538-A310-D79644ACC8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42548"/>
            <a:ext cx="8338363" cy="5395411"/>
          </a:xfrm>
          <a:prstGeom prst="rect">
            <a:avLst/>
          </a:prstGeom>
        </p:spPr>
      </p:pic>
      <p:pic>
        <p:nvPicPr>
          <p:cNvPr id="8" name="Picture 2" descr="https://geodesy.noaa.gov/CORS/SitePhotos/Required/stbt/stbt_ant_000.jpg">
            <a:extLst>
              <a:ext uri="{FF2B5EF4-FFF2-40B4-BE49-F238E27FC236}">
                <a16:creationId xmlns:a16="http://schemas.microsoft.com/office/drawing/2014/main" id="{9A821FD2-A058-4004-AF58-1B6D788C00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24605" y="3780051"/>
            <a:ext cx="1757371" cy="23441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s://geodesy.noaa.gov/CORS/SitePhotos/Required/cobk/cobk_ant_roof.jpg">
            <a:extLst>
              <a:ext uri="{FF2B5EF4-FFF2-40B4-BE49-F238E27FC236}">
                <a16:creationId xmlns:a16="http://schemas.microsoft.com/office/drawing/2014/main" id="{F3F82791-29AA-4B1B-BDE7-4E51F7FA953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581" r="19387" b="14815"/>
          <a:stretch/>
        </p:blipFill>
        <p:spPr bwMode="auto">
          <a:xfrm>
            <a:off x="10309460" y="1254947"/>
            <a:ext cx="1757371" cy="22898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9CEB15A-306F-4EBE-B9A2-0CD36F86DD04}"/>
              </a:ext>
            </a:extLst>
          </p:cNvPr>
          <p:cNvSpPr txBox="1"/>
          <p:nvPr/>
        </p:nvSpPr>
        <p:spPr>
          <a:xfrm>
            <a:off x="8480140" y="2493457"/>
            <a:ext cx="1535355" cy="10670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algn="ctr" defTabSz="609585" hangingPunct="0">
              <a:buClrTx/>
            </a:pPr>
            <a:r>
              <a:rPr lang="en-US" sz="2400" dirty="0">
                <a:solidFill>
                  <a:srgbClr val="002E97"/>
                </a:solidFill>
                <a:latin typeface="Arial" panose="020B0604020202020204" pitchFamily="34" charset="0"/>
                <a:cs typeface="Arial" panose="020B0604020202020204" pitchFamily="34" charset="0"/>
                <a:sym typeface="Calibri"/>
              </a:rPr>
              <a:t>COBK</a:t>
            </a:r>
          </a:p>
          <a:p>
            <a:pPr algn="ctr" defTabSz="609585" hangingPunct="0">
              <a:buClrTx/>
            </a:pPr>
            <a:r>
              <a:rPr lang="en-US" sz="1867" dirty="0">
                <a:solidFill>
                  <a:srgbClr val="002E97"/>
                </a:solidFill>
                <a:latin typeface="Arial" panose="020B0604020202020204" pitchFamily="34" charset="0"/>
                <a:cs typeface="Arial" panose="020B0604020202020204" pitchFamily="34" charset="0"/>
              </a:rPr>
              <a:t>Breckenridge</a:t>
            </a:r>
          </a:p>
          <a:p>
            <a:pPr algn="ctr" defTabSz="609585" hangingPunct="0">
              <a:buClrTx/>
            </a:pPr>
            <a:r>
              <a:rPr lang="en-US" sz="1867" dirty="0">
                <a:solidFill>
                  <a:srgbClr val="002E97"/>
                </a:solidFill>
                <a:latin typeface="Arial" panose="020B0604020202020204" pitchFamily="34" charset="0"/>
                <a:cs typeface="Arial" panose="020B0604020202020204" pitchFamily="34" charset="0"/>
                <a:sym typeface="Calibri"/>
              </a:rPr>
              <a:t>Colorado</a:t>
            </a:r>
          </a:p>
        </p:txBody>
      </p:sp>
      <p:sp>
        <p:nvSpPr>
          <p:cNvPr id="16" name="TextBox 15">
            <a:extLst>
              <a:ext uri="{FF2B5EF4-FFF2-40B4-BE49-F238E27FC236}">
                <a16:creationId xmlns:a16="http://schemas.microsoft.com/office/drawing/2014/main" id="{668E4C2E-46BC-451A-96CF-5C60F5BC5297}"/>
              </a:ext>
            </a:extLst>
          </p:cNvPr>
          <p:cNvSpPr txBox="1"/>
          <p:nvPr/>
        </p:nvSpPr>
        <p:spPr>
          <a:xfrm>
            <a:off x="8169157" y="4958447"/>
            <a:ext cx="2157320" cy="10670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algn="ctr" defTabSz="609585" hangingPunct="0">
              <a:buClrTx/>
            </a:pPr>
            <a:r>
              <a:rPr lang="en-US" sz="2400" dirty="0">
                <a:solidFill>
                  <a:srgbClr val="002E97"/>
                </a:solidFill>
                <a:latin typeface="Arial" panose="020B0604020202020204" pitchFamily="34" charset="0"/>
                <a:cs typeface="Arial" panose="020B0604020202020204" pitchFamily="34" charset="0"/>
                <a:sym typeface="Calibri"/>
              </a:rPr>
              <a:t>STBT</a:t>
            </a:r>
          </a:p>
          <a:p>
            <a:pPr algn="ctr" defTabSz="609585" hangingPunct="0">
              <a:buClrTx/>
            </a:pPr>
            <a:r>
              <a:rPr lang="en-US" sz="1867" dirty="0">
                <a:solidFill>
                  <a:srgbClr val="002E97"/>
                </a:solidFill>
                <a:latin typeface="Arial" panose="020B0604020202020204" pitchFamily="34" charset="0"/>
                <a:cs typeface="Arial" panose="020B0604020202020204" pitchFamily="34" charset="0"/>
              </a:rPr>
              <a:t>Steamboat </a:t>
            </a:r>
            <a:r>
              <a:rPr lang="en-US" sz="1867" dirty="0">
                <a:solidFill>
                  <a:srgbClr val="002E97"/>
                </a:solidFill>
                <a:latin typeface="Arial" panose="020B0604020202020204" pitchFamily="34" charset="0"/>
                <a:cs typeface="Arial" panose="020B0604020202020204" pitchFamily="34" charset="0"/>
                <a:sym typeface="Calibri"/>
              </a:rPr>
              <a:t>Springs</a:t>
            </a:r>
          </a:p>
          <a:p>
            <a:pPr algn="ctr" defTabSz="609585" hangingPunct="0">
              <a:buClrTx/>
            </a:pPr>
            <a:r>
              <a:rPr lang="en-US" sz="1867" dirty="0">
                <a:solidFill>
                  <a:srgbClr val="002E97"/>
                </a:solidFill>
                <a:latin typeface="Arial" panose="020B0604020202020204" pitchFamily="34" charset="0"/>
                <a:cs typeface="Arial" panose="020B0604020202020204" pitchFamily="34" charset="0"/>
              </a:rPr>
              <a:t>Colorado</a:t>
            </a:r>
            <a:endParaRPr lang="en-US" sz="1867" dirty="0">
              <a:solidFill>
                <a:srgbClr val="002E97"/>
              </a:solidFill>
              <a:latin typeface="Arial" panose="020B0604020202020204" pitchFamily="34" charset="0"/>
              <a:cs typeface="Arial" panose="020B0604020202020204" pitchFamily="34" charset="0"/>
              <a:sym typeface="Calibri"/>
            </a:endParaRPr>
          </a:p>
        </p:txBody>
      </p:sp>
      <p:sp>
        <p:nvSpPr>
          <p:cNvPr id="6" name="TextBox 5">
            <a:extLst>
              <a:ext uri="{FF2B5EF4-FFF2-40B4-BE49-F238E27FC236}">
                <a16:creationId xmlns:a16="http://schemas.microsoft.com/office/drawing/2014/main" id="{9B649F2E-0BBD-4F91-B5D8-2CD1866C3441}"/>
              </a:ext>
            </a:extLst>
          </p:cNvPr>
          <p:cNvSpPr txBox="1"/>
          <p:nvPr/>
        </p:nvSpPr>
        <p:spPr>
          <a:xfrm>
            <a:off x="8510439" y="1176864"/>
            <a:ext cx="1829320" cy="954107"/>
          </a:xfrm>
          <a:prstGeom prst="rect">
            <a:avLst/>
          </a:prstGeom>
          <a:noFill/>
        </p:spPr>
        <p:txBody>
          <a:bodyPr wrap="square" rtlCol="0">
            <a:spAutoFit/>
          </a:bodyPr>
          <a:lstStyle/>
          <a:p>
            <a:r>
              <a:rPr lang="en-US" sz="2800" b="1" dirty="0">
                <a:solidFill>
                  <a:srgbClr val="002E97"/>
                </a:solidFill>
                <a:latin typeface="Arial" panose="020B0604020202020204" pitchFamily="34" charset="0"/>
                <a:cs typeface="Arial" panose="020B0604020202020204" pitchFamily="34" charset="0"/>
              </a:rPr>
              <a:t>Active</a:t>
            </a:r>
            <a:r>
              <a:rPr lang="en-US" sz="2800" dirty="0"/>
              <a:t> </a:t>
            </a:r>
            <a:r>
              <a:rPr lang="en-US" sz="2800" b="1" dirty="0">
                <a:solidFill>
                  <a:srgbClr val="002E97"/>
                </a:solidFill>
                <a:latin typeface="Arial" panose="020B0604020202020204" pitchFamily="34" charset="0"/>
                <a:cs typeface="Arial" panose="020B0604020202020204" pitchFamily="34" charset="0"/>
              </a:rPr>
              <a:t>Control</a:t>
            </a:r>
          </a:p>
        </p:txBody>
      </p:sp>
      <p:sp>
        <p:nvSpPr>
          <p:cNvPr id="3" name="Slide Number Placeholder 3">
            <a:extLst>
              <a:ext uri="{FF2B5EF4-FFF2-40B4-BE49-F238E27FC236}">
                <a16:creationId xmlns:a16="http://schemas.microsoft.com/office/drawing/2014/main" id="{C891E550-BBAF-A38F-9577-C3E3832FEF26}"/>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19</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4226664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885DF-A7E2-4B7F-AA9E-8C2F1553A984}"/>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CD63132-2BC4-4D31-8C04-5A09B50F57C8}"/>
              </a:ext>
            </a:extLst>
          </p:cNvPr>
          <p:cNvSpPr>
            <a:spLocks noGrp="1"/>
          </p:cNvSpPr>
          <p:nvPr>
            <p:ph idx="1"/>
          </p:nvPr>
        </p:nvSpPr>
        <p:spPr/>
        <p:txBody>
          <a:bodyPr>
            <a:normAutofit/>
          </a:bodyPr>
          <a:lstStyle/>
          <a:p>
            <a:r>
              <a:rPr lang="en-US" dirty="0"/>
              <a:t>Introduction &amp; BLUF</a:t>
            </a:r>
          </a:p>
          <a:p>
            <a:r>
              <a:rPr lang="en-US" dirty="0"/>
              <a:t>Overview &amp; Context: NGS and the NSRS</a:t>
            </a:r>
          </a:p>
          <a:p>
            <a:r>
              <a:rPr lang="en-US" dirty="0"/>
              <a:t>Magnitudes and transformations</a:t>
            </a:r>
          </a:p>
          <a:p>
            <a:r>
              <a:rPr lang="en-US" dirty="0"/>
              <a:t>Timeline</a:t>
            </a:r>
          </a:p>
          <a:p>
            <a:r>
              <a:rPr lang="en-US" dirty="0"/>
              <a:t>Rollout/testing/replacement</a:t>
            </a:r>
          </a:p>
          <a:p>
            <a:r>
              <a:rPr lang="en-US" dirty="0"/>
              <a:t>Tools and applications</a:t>
            </a:r>
          </a:p>
          <a:p>
            <a:r>
              <a:rPr lang="en-US" dirty="0"/>
              <a:t>State Plane Coordinates</a:t>
            </a:r>
          </a:p>
          <a:p>
            <a:r>
              <a:rPr lang="en-US" dirty="0"/>
              <a:t>The erstwhile U.S. survey foot</a:t>
            </a:r>
          </a:p>
          <a:p>
            <a:r>
              <a:rPr lang="en-US" dirty="0"/>
              <a:t>Benefits for surveying, engineering, and transportation</a:t>
            </a:r>
          </a:p>
        </p:txBody>
      </p:sp>
      <p:sp>
        <p:nvSpPr>
          <p:cNvPr id="6" name="Slide Number Placeholder 3">
            <a:extLst>
              <a:ext uri="{FF2B5EF4-FFF2-40B4-BE49-F238E27FC236}">
                <a16:creationId xmlns:a16="http://schemas.microsoft.com/office/drawing/2014/main" id="{16AF0F3D-E883-AEBD-4916-3E8B9D7FDF0B}"/>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2</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95550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A2159D-644B-6DD5-8492-74DD7CEEAD3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880" y="826504"/>
            <a:ext cx="7680960" cy="5760720"/>
          </a:xfrm>
          <a:prstGeom prst="rect">
            <a:avLst/>
          </a:prstGeom>
        </p:spPr>
      </p:pic>
      <p:sp>
        <p:nvSpPr>
          <p:cNvPr id="15" name="TextBox 14">
            <a:extLst>
              <a:ext uri="{FF2B5EF4-FFF2-40B4-BE49-F238E27FC236}">
                <a16:creationId xmlns:a16="http://schemas.microsoft.com/office/drawing/2014/main" id="{590590AB-2CB9-4050-BF2C-3E2F4C238086}"/>
              </a:ext>
            </a:extLst>
          </p:cNvPr>
          <p:cNvSpPr txBox="1"/>
          <p:nvPr/>
        </p:nvSpPr>
        <p:spPr>
          <a:xfrm>
            <a:off x="182880" y="650495"/>
            <a:ext cx="11887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dk2"/>
                </a:solidFill>
                <a:latin typeface="Calibri"/>
                <a:cs typeface="Times New Roman" panose="02020603050405020304" pitchFamily="18" charset="0"/>
                <a:sym typeface="Arial"/>
              </a:rPr>
              <a:t>2022 Terrestrial Reference Frames (plate fixed)</a:t>
            </a:r>
          </a:p>
        </p:txBody>
      </p:sp>
      <p:sp>
        <p:nvSpPr>
          <p:cNvPr id="6" name="TextBox 5">
            <a:extLst>
              <a:ext uri="{FF2B5EF4-FFF2-40B4-BE49-F238E27FC236}">
                <a16:creationId xmlns:a16="http://schemas.microsoft.com/office/drawing/2014/main" id="{72574D7D-30B1-C525-428E-5411FD31D208}"/>
              </a:ext>
            </a:extLst>
          </p:cNvPr>
          <p:cNvSpPr txBox="1"/>
          <p:nvPr/>
        </p:nvSpPr>
        <p:spPr>
          <a:xfrm>
            <a:off x="4708018" y="4018893"/>
            <a:ext cx="1731773" cy="461665"/>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1" u="none" strike="noStrike" kern="0" cap="none" spc="0" normalizeH="0" baseline="0" noProof="0" dirty="0">
                <a:ln>
                  <a:noFill/>
                </a:ln>
                <a:solidFill>
                  <a:srgbClr val="FFFF00"/>
                </a:solidFill>
                <a:effectLst/>
                <a:uLnTx/>
                <a:uFillTx/>
                <a:latin typeface="Calibri"/>
                <a:ea typeface="+mn-ea"/>
                <a:cs typeface="Arial"/>
                <a:sym typeface="Arial"/>
              </a:rPr>
              <a:t>CATRF2022</a:t>
            </a:r>
          </a:p>
        </p:txBody>
      </p:sp>
      <p:sp>
        <p:nvSpPr>
          <p:cNvPr id="13" name="TextBox 12">
            <a:extLst>
              <a:ext uri="{FF2B5EF4-FFF2-40B4-BE49-F238E27FC236}">
                <a16:creationId xmlns:a16="http://schemas.microsoft.com/office/drawing/2014/main" id="{76507A1E-3547-081A-0061-AC8BA64CDE9C}"/>
              </a:ext>
            </a:extLst>
          </p:cNvPr>
          <p:cNvSpPr txBox="1"/>
          <p:nvPr/>
        </p:nvSpPr>
        <p:spPr>
          <a:xfrm>
            <a:off x="7955280" y="4480560"/>
            <a:ext cx="4114800" cy="2062103"/>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C00000"/>
                </a:solidFill>
                <a:effectLst/>
                <a:uLnTx/>
                <a:uFillTx/>
                <a:latin typeface="Calibri"/>
                <a:ea typeface="+mn-ea"/>
                <a:cs typeface="Arial"/>
                <a:sym typeface="Arial"/>
              </a:rPr>
              <a:t>Initially at epoch 2020.0 (Jan 1, 2020) and same as </a:t>
            </a:r>
            <a:br>
              <a:rPr kumimoji="0" lang="en-US" sz="3200" b="1" i="1" u="none" strike="noStrike" kern="1200" cap="none" spc="0" normalizeH="0" baseline="0" noProof="0" dirty="0">
                <a:ln>
                  <a:noFill/>
                </a:ln>
                <a:solidFill>
                  <a:srgbClr val="C00000"/>
                </a:solidFill>
                <a:effectLst/>
                <a:uLnTx/>
                <a:uFillTx/>
                <a:latin typeface="Calibri"/>
                <a:ea typeface="+mn-ea"/>
                <a:cs typeface="Arial"/>
                <a:sym typeface="Arial"/>
              </a:rPr>
            </a:br>
            <a:r>
              <a:rPr kumimoji="0" lang="en-US" sz="3200" b="1" i="1" u="none" strike="noStrike" kern="1200" cap="none" spc="0" normalizeH="0" baseline="0" noProof="0" dirty="0">
                <a:ln>
                  <a:noFill/>
                </a:ln>
                <a:solidFill>
                  <a:srgbClr val="C00000"/>
                </a:solidFill>
                <a:effectLst/>
                <a:uLnTx/>
                <a:uFillTx/>
                <a:latin typeface="Calibri"/>
                <a:ea typeface="+mn-ea"/>
                <a:cs typeface="Arial"/>
                <a:sym typeface="Arial"/>
              </a:rPr>
              <a:t>ITRF2020 at that epoch</a:t>
            </a:r>
          </a:p>
        </p:txBody>
      </p:sp>
      <p:sp>
        <p:nvSpPr>
          <p:cNvPr id="14" name="TextBox 13">
            <a:extLst>
              <a:ext uri="{FF2B5EF4-FFF2-40B4-BE49-F238E27FC236}">
                <a16:creationId xmlns:a16="http://schemas.microsoft.com/office/drawing/2014/main" id="{3D223153-F602-C394-D38D-C0BBEA198EEC}"/>
              </a:ext>
            </a:extLst>
          </p:cNvPr>
          <p:cNvSpPr txBox="1"/>
          <p:nvPr/>
        </p:nvSpPr>
        <p:spPr>
          <a:xfrm>
            <a:off x="7955280" y="1371599"/>
            <a:ext cx="4114800" cy="2834640"/>
          </a:xfrm>
          <a:prstGeom prst="rect">
            <a:avLst/>
          </a:prstGeom>
          <a:noFill/>
          <a:effectLst>
            <a:outerShdw blurRad="63500" sx="102000" sy="102000" algn="ctr"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Arial"/>
                <a:sym typeface="Arial"/>
              </a:rPr>
              <a:t>North American Terrestrial Reference Frame of 2022 (NATRF2022)</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Arial"/>
                <a:sym typeface="Arial"/>
              </a:rPr>
              <a:t>Pacific Terrestrial Reference Frame </a:t>
            </a:r>
            <a:br>
              <a:rPr kumimoji="0" lang="en-US" sz="1800" b="1" i="0" u="none" strike="noStrike" kern="1200" cap="none" spc="0" normalizeH="0" baseline="0" noProof="0" dirty="0">
                <a:ln>
                  <a:noFill/>
                </a:ln>
                <a:solidFill>
                  <a:srgbClr val="C00000"/>
                </a:solidFill>
                <a:effectLst/>
                <a:uLnTx/>
                <a:uFillTx/>
                <a:latin typeface="Calibri"/>
                <a:ea typeface="+mn-ea"/>
                <a:cs typeface="Arial"/>
                <a:sym typeface="Arial"/>
              </a:rPr>
            </a:br>
            <a:r>
              <a:rPr kumimoji="0" lang="en-US" sz="1800" b="1" i="0" u="none" strike="noStrike" kern="1200" cap="none" spc="0" normalizeH="0" baseline="0" noProof="0" dirty="0">
                <a:ln>
                  <a:noFill/>
                </a:ln>
                <a:solidFill>
                  <a:srgbClr val="C00000"/>
                </a:solidFill>
                <a:effectLst/>
                <a:uLnTx/>
                <a:uFillTx/>
                <a:latin typeface="Calibri"/>
                <a:ea typeface="+mn-ea"/>
                <a:cs typeface="Arial"/>
                <a:sym typeface="Arial"/>
              </a:rPr>
              <a:t>of 2022 (PATRF2022)</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Arial"/>
                <a:sym typeface="Arial"/>
              </a:rPr>
              <a:t>Mariana Terrestrial Reference Frame </a:t>
            </a:r>
            <a:br>
              <a:rPr kumimoji="0" lang="en-US" sz="1800" b="1" i="0" u="none" strike="noStrike" kern="1200" cap="none" spc="0" normalizeH="0" baseline="0" noProof="0" dirty="0">
                <a:ln>
                  <a:noFill/>
                </a:ln>
                <a:solidFill>
                  <a:srgbClr val="C00000"/>
                </a:solidFill>
                <a:effectLst/>
                <a:uLnTx/>
                <a:uFillTx/>
                <a:latin typeface="Calibri"/>
                <a:ea typeface="+mn-ea"/>
                <a:cs typeface="Arial"/>
                <a:sym typeface="Arial"/>
              </a:rPr>
            </a:br>
            <a:r>
              <a:rPr kumimoji="0" lang="en-US" sz="1800" b="1" i="0" u="none" strike="noStrike" kern="1200" cap="none" spc="0" normalizeH="0" baseline="0" noProof="0" dirty="0">
                <a:ln>
                  <a:noFill/>
                </a:ln>
                <a:solidFill>
                  <a:srgbClr val="C00000"/>
                </a:solidFill>
                <a:effectLst/>
                <a:uLnTx/>
                <a:uFillTx/>
                <a:latin typeface="Calibri"/>
                <a:ea typeface="+mn-ea"/>
                <a:cs typeface="Arial"/>
                <a:sym typeface="Arial"/>
              </a:rPr>
              <a:t>of 2022 (MATRF2022)</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Arial"/>
                <a:sym typeface="Arial"/>
              </a:rPr>
              <a:t>Caribbean Terrestrial Reference Frame </a:t>
            </a:r>
            <a:br>
              <a:rPr kumimoji="0" lang="en-US" sz="1800" b="1" i="0" u="none" strike="noStrike" kern="1200" cap="none" spc="0" normalizeH="0" baseline="0" noProof="0" dirty="0">
                <a:ln>
                  <a:noFill/>
                </a:ln>
                <a:solidFill>
                  <a:srgbClr val="C00000"/>
                </a:solidFill>
                <a:effectLst/>
                <a:uLnTx/>
                <a:uFillTx/>
                <a:latin typeface="Calibri"/>
                <a:ea typeface="+mn-ea"/>
                <a:cs typeface="Arial"/>
                <a:sym typeface="Arial"/>
              </a:rPr>
            </a:br>
            <a:r>
              <a:rPr kumimoji="0" lang="en-US" sz="1800" b="1" i="0" u="none" strike="noStrike" kern="1200" cap="none" spc="0" normalizeH="0" baseline="0" noProof="0" dirty="0">
                <a:ln>
                  <a:noFill/>
                </a:ln>
                <a:solidFill>
                  <a:srgbClr val="C00000"/>
                </a:solidFill>
                <a:effectLst/>
                <a:uLnTx/>
                <a:uFillTx/>
                <a:latin typeface="Calibri"/>
                <a:ea typeface="+mn-ea"/>
                <a:cs typeface="Arial"/>
                <a:sym typeface="Arial"/>
              </a:rPr>
              <a:t>of 2022 (CATRF2022)</a:t>
            </a:r>
          </a:p>
        </p:txBody>
      </p:sp>
      <p:sp>
        <p:nvSpPr>
          <p:cNvPr id="3" name="TextBox 2">
            <a:extLst>
              <a:ext uri="{FF2B5EF4-FFF2-40B4-BE49-F238E27FC236}">
                <a16:creationId xmlns:a16="http://schemas.microsoft.com/office/drawing/2014/main" id="{C029988B-E04F-6452-1575-31BF93B48FAC}"/>
              </a:ext>
            </a:extLst>
          </p:cNvPr>
          <p:cNvSpPr txBox="1"/>
          <p:nvPr/>
        </p:nvSpPr>
        <p:spPr>
          <a:xfrm>
            <a:off x="3670480" y="2418694"/>
            <a:ext cx="2277374" cy="461665"/>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1" u="none" strike="noStrike" kern="0" cap="none" spc="0" normalizeH="0" baseline="0" noProof="0" dirty="0">
                <a:ln>
                  <a:noFill/>
                </a:ln>
                <a:solidFill>
                  <a:srgbClr val="FFFF00"/>
                </a:solidFill>
                <a:effectLst/>
                <a:uLnTx/>
                <a:uFillTx/>
                <a:latin typeface="Calibri"/>
                <a:ea typeface="+mn-ea"/>
                <a:cs typeface="Arial"/>
                <a:sym typeface="Arial"/>
              </a:rPr>
              <a:t>NATRF2022</a:t>
            </a:r>
          </a:p>
        </p:txBody>
      </p:sp>
      <p:sp>
        <p:nvSpPr>
          <p:cNvPr id="4" name="TextBox 3">
            <a:extLst>
              <a:ext uri="{FF2B5EF4-FFF2-40B4-BE49-F238E27FC236}">
                <a16:creationId xmlns:a16="http://schemas.microsoft.com/office/drawing/2014/main" id="{E38370B1-4B30-67D2-B059-6B5AB875EDB7}"/>
              </a:ext>
            </a:extLst>
          </p:cNvPr>
          <p:cNvSpPr txBox="1"/>
          <p:nvPr/>
        </p:nvSpPr>
        <p:spPr>
          <a:xfrm>
            <a:off x="1690502" y="3954692"/>
            <a:ext cx="2081148" cy="461665"/>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1" u="none" strike="noStrike" kern="0" cap="none" spc="0" normalizeH="0" baseline="0" noProof="0" dirty="0">
                <a:ln>
                  <a:noFill/>
                </a:ln>
                <a:solidFill>
                  <a:srgbClr val="FFFF00"/>
                </a:solidFill>
                <a:effectLst/>
                <a:uLnTx/>
                <a:uFillTx/>
                <a:latin typeface="Calibri"/>
                <a:ea typeface="+mn-ea"/>
                <a:cs typeface="Arial"/>
                <a:sym typeface="Arial"/>
              </a:rPr>
              <a:t>PATRF2022</a:t>
            </a:r>
          </a:p>
        </p:txBody>
      </p:sp>
      <p:sp>
        <p:nvSpPr>
          <p:cNvPr id="11" name="TextBox 10">
            <a:extLst>
              <a:ext uri="{FF2B5EF4-FFF2-40B4-BE49-F238E27FC236}">
                <a16:creationId xmlns:a16="http://schemas.microsoft.com/office/drawing/2014/main" id="{0B619B1E-3B56-C5D4-293E-9972BFCD098D}"/>
              </a:ext>
            </a:extLst>
          </p:cNvPr>
          <p:cNvSpPr txBox="1"/>
          <p:nvPr/>
        </p:nvSpPr>
        <p:spPr>
          <a:xfrm>
            <a:off x="1038957" y="3396687"/>
            <a:ext cx="2167411" cy="461665"/>
          </a:xfrm>
          <a:prstGeom prst="rect">
            <a:avLst/>
          </a:prstGeom>
          <a:noFill/>
          <a:effectLst>
            <a:outerShdw blurRad="50800" dist="38100" dir="2700000" algn="tl" rotWithShape="0">
              <a:prstClr val="black"/>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1" u="none" strike="noStrike" kern="0" cap="none" spc="0" normalizeH="0" baseline="0" noProof="0" dirty="0">
                <a:ln>
                  <a:noFill/>
                </a:ln>
                <a:solidFill>
                  <a:srgbClr val="FFFF00"/>
                </a:solidFill>
                <a:effectLst/>
                <a:uLnTx/>
                <a:uFillTx/>
                <a:latin typeface="Calibri"/>
                <a:ea typeface="+mn-ea"/>
                <a:cs typeface="Arial"/>
                <a:sym typeface="Arial"/>
              </a:rPr>
              <a:t>MATRF2022</a:t>
            </a:r>
          </a:p>
        </p:txBody>
      </p:sp>
      <p:sp>
        <p:nvSpPr>
          <p:cNvPr id="8" name="Slide Number Placeholder 3">
            <a:extLst>
              <a:ext uri="{FF2B5EF4-FFF2-40B4-BE49-F238E27FC236}">
                <a16:creationId xmlns:a16="http://schemas.microsoft.com/office/drawing/2014/main" id="{0970967E-839B-94FE-3084-9537270047C6}"/>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20</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172716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609600" y="274639"/>
            <a:ext cx="10972800" cy="1143000"/>
          </a:xfrm>
        </p:spPr>
        <p:txBody>
          <a:bodyPr>
            <a:normAutofit/>
          </a:bodyPr>
          <a:lstStyle/>
          <a:p>
            <a:pPr defTabSz="457200">
              <a:lnSpc>
                <a:spcPct val="100000"/>
              </a:lnSpc>
              <a:buClr>
                <a:schemeClr val="dk1"/>
              </a:buClr>
            </a:pPr>
            <a:r>
              <a:rPr lang="en-US" kern="1200" dirty="0">
                <a:ea typeface="+mn-ea"/>
              </a:rPr>
              <a:t>NAPGD2022 Geopotential Datum</a:t>
            </a:r>
          </a:p>
        </p:txBody>
      </p:sp>
      <p:sp>
        <p:nvSpPr>
          <p:cNvPr id="6" name="TextBox 5">
            <a:extLst>
              <a:ext uri="{FF2B5EF4-FFF2-40B4-BE49-F238E27FC236}">
                <a16:creationId xmlns:a16="http://schemas.microsoft.com/office/drawing/2014/main" id="{98DB0FC0-7313-4969-A571-809DBA95E9FC}"/>
              </a:ext>
            </a:extLst>
          </p:cNvPr>
          <p:cNvSpPr txBox="1"/>
          <p:nvPr/>
        </p:nvSpPr>
        <p:spPr>
          <a:xfrm>
            <a:off x="609600" y="1126255"/>
            <a:ext cx="9000674" cy="492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609585" hangingPunct="0">
              <a:buClrTx/>
            </a:pPr>
            <a:r>
              <a:rPr lang="en-US" sz="2400" dirty="0">
                <a:solidFill>
                  <a:schemeClr val="tx1"/>
                </a:solidFill>
                <a:latin typeface="Calibri" panose="020F0502020204030204" pitchFamily="34" charset="0"/>
                <a:cs typeface="Calibri" panose="020F0502020204030204" pitchFamily="34" charset="0"/>
                <a:sym typeface="Calibri"/>
              </a:rPr>
              <a:t>North American-Pacific Geopotential Datum of 2022</a:t>
            </a:r>
          </a:p>
        </p:txBody>
      </p:sp>
      <p:sp>
        <p:nvSpPr>
          <p:cNvPr id="7" name="TextBox 6">
            <a:extLst>
              <a:ext uri="{FF2B5EF4-FFF2-40B4-BE49-F238E27FC236}">
                <a16:creationId xmlns:a16="http://schemas.microsoft.com/office/drawing/2014/main" id="{3D69C63E-3F58-4570-9AE2-B75EE8B385E9}"/>
              </a:ext>
            </a:extLst>
          </p:cNvPr>
          <p:cNvSpPr txBox="1"/>
          <p:nvPr/>
        </p:nvSpPr>
        <p:spPr>
          <a:xfrm>
            <a:off x="9410577" y="1617791"/>
            <a:ext cx="2646283" cy="27516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normAutofit/>
          </a:bodyPr>
          <a:lstStyle/>
          <a:p>
            <a:pPr lvl="1" defTabSz="609585" hangingPunct="0">
              <a:buClrTx/>
            </a:pPr>
            <a:r>
              <a:rPr lang="en-US" sz="2667" dirty="0">
                <a:solidFill>
                  <a:srgbClr val="002E97"/>
                </a:solidFill>
                <a:latin typeface="Calibri" panose="020F0502020204030204" pitchFamily="34" charset="0"/>
                <a:cs typeface="Calibri" panose="020F0502020204030204" pitchFamily="34" charset="0"/>
                <a:sym typeface="Calibri"/>
              </a:rPr>
              <a:t>Models included:	   *Geopotential</a:t>
            </a:r>
            <a:r>
              <a:rPr lang="en-US" sz="2667" dirty="0">
                <a:solidFill>
                  <a:srgbClr val="002E97"/>
                </a:solidFill>
                <a:latin typeface="Calibri" panose="020F0502020204030204" pitchFamily="34" charset="0"/>
                <a:cs typeface="Calibri" panose="020F0502020204030204" pitchFamily="34" charset="0"/>
              </a:rPr>
              <a:t>	   *Deflection</a:t>
            </a:r>
            <a:r>
              <a:rPr lang="en-US" sz="2667" dirty="0">
                <a:solidFill>
                  <a:srgbClr val="002E97"/>
                </a:solidFill>
                <a:latin typeface="Calibri" panose="020F0502020204030204" pitchFamily="34" charset="0"/>
                <a:cs typeface="Calibri" panose="020F0502020204030204" pitchFamily="34" charset="0"/>
                <a:sym typeface="Calibri"/>
              </a:rPr>
              <a:t>	  *Gravity</a:t>
            </a:r>
            <a:r>
              <a:rPr lang="en-US" sz="2667" dirty="0">
                <a:solidFill>
                  <a:srgbClr val="002E97"/>
                </a:solidFill>
                <a:latin typeface="Calibri" panose="020F0502020204030204" pitchFamily="34" charset="0"/>
                <a:cs typeface="Calibri" panose="020F0502020204030204" pitchFamily="34" charset="0"/>
              </a:rPr>
              <a:t>	   </a:t>
            </a:r>
          </a:p>
          <a:p>
            <a:pPr lvl="1" defTabSz="609585" hangingPunct="0">
              <a:buClrTx/>
            </a:pPr>
            <a:r>
              <a:rPr lang="en-US" sz="2667" dirty="0">
                <a:solidFill>
                  <a:srgbClr val="002E97"/>
                </a:solidFill>
                <a:latin typeface="Calibri" panose="020F0502020204030204" pitchFamily="34" charset="0"/>
                <a:cs typeface="Calibri" panose="020F0502020204030204" pitchFamily="34" charset="0"/>
              </a:rPr>
              <a:t>*Geoid</a:t>
            </a:r>
            <a:endParaRPr lang="en-US" sz="2667" dirty="0">
              <a:solidFill>
                <a:srgbClr val="002E97"/>
              </a:solidFill>
              <a:latin typeface="Calibri" panose="020F0502020204030204" pitchFamily="34" charset="0"/>
              <a:cs typeface="Calibri" panose="020F0502020204030204" pitchFamily="34" charset="0"/>
              <a:sym typeface="Calibri"/>
            </a:endParaRPr>
          </a:p>
        </p:txBody>
      </p:sp>
      <p:sp>
        <p:nvSpPr>
          <p:cNvPr id="8" name="TextBox 7">
            <a:extLst>
              <a:ext uri="{FF2B5EF4-FFF2-40B4-BE49-F238E27FC236}">
                <a16:creationId xmlns:a16="http://schemas.microsoft.com/office/drawing/2014/main" id="{4DDFC7FD-5E2E-4623-9A27-6DFA5AF06806}"/>
              </a:ext>
            </a:extLst>
          </p:cNvPr>
          <p:cNvSpPr txBox="1"/>
          <p:nvPr/>
        </p:nvSpPr>
        <p:spPr>
          <a:xfrm>
            <a:off x="6867979" y="6284779"/>
            <a:ext cx="2045427" cy="5335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defTabSz="609585" hangingPunct="0">
              <a:buClrTx/>
            </a:pPr>
            <a:r>
              <a:rPr lang="en-US" sz="2667" dirty="0">
                <a:solidFill>
                  <a:srgbClr val="002E97"/>
                </a:solidFill>
                <a:latin typeface="Calibri" panose="020F0502020204030204" pitchFamily="34" charset="0"/>
                <a:cs typeface="Calibri" panose="020F0502020204030204" pitchFamily="34" charset="0"/>
                <a:sym typeface="Calibri"/>
              </a:rPr>
              <a:t>Guam/</a:t>
            </a:r>
            <a:r>
              <a:rPr lang="en-US" sz="2667" dirty="0">
                <a:solidFill>
                  <a:srgbClr val="002E97"/>
                </a:solidFill>
                <a:latin typeface="Calibri" panose="020F0502020204030204" pitchFamily="34" charset="0"/>
                <a:cs typeface="Calibri" panose="020F0502020204030204" pitchFamily="34" charset="0"/>
              </a:rPr>
              <a:t>CNMI</a:t>
            </a:r>
            <a:endParaRPr lang="en-US" sz="2667" dirty="0">
              <a:solidFill>
                <a:srgbClr val="002E97"/>
              </a:solidFill>
              <a:latin typeface="Calibri" panose="020F0502020204030204" pitchFamily="34" charset="0"/>
              <a:cs typeface="Calibri" panose="020F0502020204030204" pitchFamily="34" charset="0"/>
              <a:sym typeface="Calibri"/>
            </a:endParaRPr>
          </a:p>
        </p:txBody>
      </p:sp>
      <p:sp>
        <p:nvSpPr>
          <p:cNvPr id="9" name="TextBox 8">
            <a:extLst>
              <a:ext uri="{FF2B5EF4-FFF2-40B4-BE49-F238E27FC236}">
                <a16:creationId xmlns:a16="http://schemas.microsoft.com/office/drawing/2014/main" id="{FF6703C3-5718-4876-A924-379C4CEED4F8}"/>
              </a:ext>
            </a:extLst>
          </p:cNvPr>
          <p:cNvSpPr txBox="1"/>
          <p:nvPr/>
        </p:nvSpPr>
        <p:spPr>
          <a:xfrm>
            <a:off x="9295976" y="6270262"/>
            <a:ext cx="2806088" cy="5335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defTabSz="609585" hangingPunct="0">
              <a:buClrTx/>
            </a:pPr>
            <a:r>
              <a:rPr lang="en-US" sz="2667" dirty="0">
                <a:solidFill>
                  <a:srgbClr val="002E97"/>
                </a:solidFill>
                <a:latin typeface="Calibri" panose="020F0502020204030204" pitchFamily="34" charset="0"/>
                <a:cs typeface="Calibri" panose="020F0502020204030204" pitchFamily="34" charset="0"/>
                <a:sym typeface="Calibri"/>
              </a:rPr>
              <a:t>American </a:t>
            </a:r>
            <a:r>
              <a:rPr lang="en-US" sz="2667" dirty="0">
                <a:solidFill>
                  <a:srgbClr val="002E97"/>
                </a:solidFill>
                <a:latin typeface="Calibri" panose="020F0502020204030204" pitchFamily="34" charset="0"/>
                <a:cs typeface="Calibri" panose="020F0502020204030204" pitchFamily="34" charset="0"/>
              </a:rPr>
              <a:t>Samoa</a:t>
            </a:r>
            <a:endParaRPr lang="en-US" sz="2667" dirty="0">
              <a:solidFill>
                <a:srgbClr val="002E97"/>
              </a:solidFill>
              <a:latin typeface="Calibri" panose="020F0502020204030204" pitchFamily="34" charset="0"/>
              <a:cs typeface="Calibri" panose="020F0502020204030204" pitchFamily="34" charset="0"/>
              <a:sym typeface="Calibri"/>
            </a:endParaRPr>
          </a:p>
        </p:txBody>
      </p:sp>
      <p:pic>
        <p:nvPicPr>
          <p:cNvPr id="10" name="Picture 9" descr="Map of Experimental Geoid 2020 for American Samoa">
            <a:extLst>
              <a:ext uri="{FF2B5EF4-FFF2-40B4-BE49-F238E27FC236}">
                <a16:creationId xmlns:a16="http://schemas.microsoft.com/office/drawing/2014/main" id="{1EDA132E-DAAC-44EA-922C-98001700173B}"/>
              </a:ext>
            </a:extLst>
          </p:cNvPr>
          <p:cNvPicPr>
            <a:picLocks noChangeAspect="1"/>
          </p:cNvPicPr>
          <p:nvPr/>
        </p:nvPicPr>
        <p:blipFill>
          <a:blip r:embed="rId3"/>
          <a:stretch>
            <a:fillRect/>
          </a:stretch>
        </p:blipFill>
        <p:spPr>
          <a:xfrm>
            <a:off x="9341180" y="4369407"/>
            <a:ext cx="2715680" cy="1915372"/>
          </a:xfrm>
          <a:prstGeom prst="rect">
            <a:avLst/>
          </a:prstGeom>
        </p:spPr>
      </p:pic>
      <p:pic>
        <p:nvPicPr>
          <p:cNvPr id="11" name="Picture 10" descr="Map of Experimental Geoid 2020 for Guam CNMI">
            <a:extLst>
              <a:ext uri="{FF2B5EF4-FFF2-40B4-BE49-F238E27FC236}">
                <a16:creationId xmlns:a16="http://schemas.microsoft.com/office/drawing/2014/main" id="{67367461-6D8F-422D-8C2D-07F16E8CE15E}"/>
              </a:ext>
            </a:extLst>
          </p:cNvPr>
          <p:cNvPicPr>
            <a:picLocks noChangeAspect="1"/>
          </p:cNvPicPr>
          <p:nvPr/>
        </p:nvPicPr>
        <p:blipFill>
          <a:blip r:embed="rId4"/>
          <a:stretch>
            <a:fillRect/>
          </a:stretch>
        </p:blipFill>
        <p:spPr>
          <a:xfrm>
            <a:off x="6696290" y="3210092"/>
            <a:ext cx="2388805" cy="3098497"/>
          </a:xfrm>
          <a:prstGeom prst="rect">
            <a:avLst/>
          </a:prstGeom>
        </p:spPr>
      </p:pic>
      <p:sp>
        <p:nvSpPr>
          <p:cNvPr id="12" name="TextBox 11">
            <a:extLst>
              <a:ext uri="{FF2B5EF4-FFF2-40B4-BE49-F238E27FC236}">
                <a16:creationId xmlns:a16="http://schemas.microsoft.com/office/drawing/2014/main" id="{B34FCC48-EFD9-42E3-8672-258B92236286}"/>
              </a:ext>
            </a:extLst>
          </p:cNvPr>
          <p:cNvSpPr txBox="1"/>
          <p:nvPr/>
        </p:nvSpPr>
        <p:spPr>
          <a:xfrm>
            <a:off x="1723062" y="6284779"/>
            <a:ext cx="3258436" cy="5335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defTabSz="609585" hangingPunct="0">
              <a:buClrTx/>
            </a:pPr>
            <a:r>
              <a:rPr lang="en-US" sz="2667" dirty="0">
                <a:solidFill>
                  <a:srgbClr val="002E97"/>
                </a:solidFill>
                <a:latin typeface="Calibri" panose="020F0502020204030204" pitchFamily="34" charset="0"/>
                <a:cs typeface="Calibri" panose="020F0502020204030204" pitchFamily="34" charset="0"/>
                <a:sym typeface="Calibri"/>
              </a:rPr>
              <a:t>¼ Earth’s Surface</a:t>
            </a:r>
          </a:p>
        </p:txBody>
      </p:sp>
      <p:sp>
        <p:nvSpPr>
          <p:cNvPr id="15" name="TextBox 14">
            <a:extLst>
              <a:ext uri="{FF2B5EF4-FFF2-40B4-BE49-F238E27FC236}">
                <a16:creationId xmlns:a16="http://schemas.microsoft.com/office/drawing/2014/main" id="{AEF833C1-4D54-4E94-9A78-B7010F06A982}"/>
              </a:ext>
            </a:extLst>
          </p:cNvPr>
          <p:cNvSpPr txBox="1"/>
          <p:nvPr/>
        </p:nvSpPr>
        <p:spPr>
          <a:xfrm>
            <a:off x="609600" y="1612610"/>
            <a:ext cx="8090677" cy="461665"/>
          </a:xfrm>
          <a:prstGeom prst="rect">
            <a:avLst/>
          </a:prstGeom>
          <a:noFill/>
        </p:spPr>
        <p:txBody>
          <a:bodyPr wrap="square">
            <a:spAutoFit/>
          </a:bodyPr>
          <a:lstStyle/>
          <a:p>
            <a:pPr defTabSz="609585" hangingPunct="0">
              <a:buClrTx/>
            </a:pPr>
            <a:r>
              <a:rPr lang="en-US" sz="2400" dirty="0">
                <a:solidFill>
                  <a:schemeClr val="tx1"/>
                </a:solidFill>
                <a:latin typeface="Calibri" panose="020F0502020204030204" pitchFamily="34" charset="0"/>
                <a:cs typeface="Calibri" panose="020F0502020204030204" pitchFamily="34" charset="0"/>
                <a:sym typeface="Calibri"/>
              </a:rPr>
              <a:t>Not a vertical datum, it is more than just heights. </a:t>
            </a:r>
          </a:p>
        </p:txBody>
      </p:sp>
      <p:pic>
        <p:nvPicPr>
          <p:cNvPr id="4" name="Picture 3">
            <a:extLst>
              <a:ext uri="{FF2B5EF4-FFF2-40B4-BE49-F238E27FC236}">
                <a16:creationId xmlns:a16="http://schemas.microsoft.com/office/drawing/2014/main" id="{F3A51167-A7BE-4C61-9B74-8F446BCCE6D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3099" y="3038252"/>
            <a:ext cx="6464021" cy="3232011"/>
          </a:xfrm>
          <a:prstGeom prst="rect">
            <a:avLst/>
          </a:prstGeom>
        </p:spPr>
      </p:pic>
      <p:sp>
        <p:nvSpPr>
          <p:cNvPr id="5" name="TextBox 4">
            <a:extLst>
              <a:ext uri="{FF2B5EF4-FFF2-40B4-BE49-F238E27FC236}">
                <a16:creationId xmlns:a16="http://schemas.microsoft.com/office/drawing/2014/main" id="{2E1835E1-9E3E-4C89-8E07-C50A21C09754}"/>
              </a:ext>
            </a:extLst>
          </p:cNvPr>
          <p:cNvSpPr txBox="1"/>
          <p:nvPr/>
        </p:nvSpPr>
        <p:spPr>
          <a:xfrm>
            <a:off x="1736390" y="2263876"/>
            <a:ext cx="3195463" cy="584775"/>
          </a:xfrm>
          <a:prstGeom prst="rect">
            <a:avLst/>
          </a:prstGeom>
          <a:noFill/>
        </p:spPr>
        <p:txBody>
          <a:bodyPr wrap="square" rtlCol="0">
            <a:spAutoFit/>
          </a:bodyPr>
          <a:lstStyle/>
          <a:p>
            <a:r>
              <a:rPr lang="en-US" sz="3200" dirty="0">
                <a:solidFill>
                  <a:srgbClr val="002E97"/>
                </a:solidFill>
                <a:latin typeface="Calibri" panose="020F0502020204030204" pitchFamily="34" charset="0"/>
                <a:cs typeface="Calibri" panose="020F0502020204030204" pitchFamily="34" charset="0"/>
              </a:rPr>
              <a:t>Alpha Geoid2022</a:t>
            </a:r>
          </a:p>
        </p:txBody>
      </p:sp>
    </p:spTree>
    <p:extLst>
      <p:ext uri="{BB962C8B-B14F-4D97-AF65-F5344CB8AC3E}">
        <p14:creationId xmlns:p14="http://schemas.microsoft.com/office/powerpoint/2010/main" val="2346309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2"/>
          <p:cNvSpPr txBox="1">
            <a:spLocks noGrp="1"/>
          </p:cNvSpPr>
          <p:nvPr>
            <p:ph type="title"/>
          </p:nvPr>
        </p:nvSpPr>
        <p:spPr>
          <a:xfrm>
            <a:off x="0" y="274639"/>
            <a:ext cx="121920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US"/>
              <a:t>Modernized Access: Through the CORS and OPUS</a:t>
            </a:r>
            <a:endParaRPr/>
          </a:p>
        </p:txBody>
      </p:sp>
      <p:sp>
        <p:nvSpPr>
          <p:cNvPr id="510" name="Google Shape;510;p72"/>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560"/>
              </a:spcBef>
              <a:spcAft>
                <a:spcPts val="0"/>
              </a:spcAft>
              <a:buSzPts val="2800"/>
              <a:buNone/>
            </a:pPr>
            <a:r>
              <a:rPr lang="en-US" dirty="0"/>
              <a:t>NGS provides data and coordinate functions with NOAA CORS Network</a:t>
            </a:r>
            <a:endParaRPr dirty="0"/>
          </a:p>
          <a:p>
            <a:pPr marL="914400" lvl="1" indent="-381000" algn="l" rtl="0">
              <a:lnSpc>
                <a:spcPct val="100000"/>
              </a:lnSpc>
              <a:spcBef>
                <a:spcPts val="480"/>
              </a:spcBef>
              <a:spcAft>
                <a:spcPts val="0"/>
              </a:spcAft>
              <a:buSzPts val="2400"/>
              <a:buChar char="–"/>
            </a:pPr>
            <a:r>
              <a:rPr lang="en-US" sz="2200" dirty="0"/>
              <a:t>And one definitive coordinate function for each one</a:t>
            </a:r>
            <a:endParaRPr dirty="0"/>
          </a:p>
          <a:p>
            <a:pPr marL="914400" lvl="1" indent="-381000" algn="l" rtl="0">
              <a:lnSpc>
                <a:spcPct val="100000"/>
              </a:lnSpc>
              <a:spcBef>
                <a:spcPts val="480"/>
              </a:spcBef>
              <a:spcAft>
                <a:spcPts val="0"/>
              </a:spcAft>
              <a:buSzPts val="2400"/>
              <a:buChar char="–"/>
            </a:pPr>
            <a:r>
              <a:rPr lang="en-US" sz="2200" dirty="0"/>
              <a:t>And the software (M-PAGES / OPUS / OPUS Projects) to determine accurate positions with respect to the NSRS</a:t>
            </a:r>
            <a:endParaRPr dirty="0"/>
          </a:p>
        </p:txBody>
      </p:sp>
      <p:pic>
        <p:nvPicPr>
          <p:cNvPr id="511" name="Google Shape;511;p72" descr="CORS antenna and monument"/>
          <p:cNvPicPr preferRelativeResize="0"/>
          <p:nvPr/>
        </p:nvPicPr>
        <p:blipFill rotWithShape="1">
          <a:blip r:embed="rId3">
            <a:alphaModFix/>
          </a:blip>
          <a:srcRect/>
          <a:stretch/>
        </p:blipFill>
        <p:spPr>
          <a:xfrm rot="5400000">
            <a:off x="9959261" y="1579011"/>
            <a:ext cx="2340959" cy="1755720"/>
          </a:xfrm>
          <a:prstGeom prst="rect">
            <a:avLst/>
          </a:prstGeom>
          <a:noFill/>
          <a:ln>
            <a:noFill/>
          </a:ln>
        </p:spPr>
      </p:pic>
      <p:pic>
        <p:nvPicPr>
          <p:cNvPr id="512" name="Google Shape;512;p72" descr="Screenshot of NGS OPUS webpage"/>
          <p:cNvPicPr preferRelativeResize="0">
            <a:picLocks noGrp="1"/>
          </p:cNvPicPr>
          <p:nvPr>
            <p:ph type="body" idx="2"/>
          </p:nvPr>
        </p:nvPicPr>
        <p:blipFill rotWithShape="1">
          <a:blip r:embed="rId4">
            <a:alphaModFix/>
          </a:blip>
          <a:srcRect/>
          <a:stretch/>
        </p:blipFill>
        <p:spPr>
          <a:xfrm>
            <a:off x="5953247" y="1308390"/>
            <a:ext cx="2808725" cy="2478453"/>
          </a:xfrm>
          <a:prstGeom prst="rect">
            <a:avLst/>
          </a:prstGeom>
          <a:noFill/>
          <a:ln>
            <a:noFill/>
          </a:ln>
        </p:spPr>
      </p:pic>
      <p:pic>
        <p:nvPicPr>
          <p:cNvPr id="513" name="Google Shape;513;p72" descr="Map of CONUS showing CORS locations"/>
          <p:cNvPicPr preferRelativeResize="0"/>
          <p:nvPr/>
        </p:nvPicPr>
        <p:blipFill rotWithShape="1">
          <a:blip r:embed="rId5">
            <a:alphaModFix/>
          </a:blip>
          <a:srcRect/>
          <a:stretch/>
        </p:blipFill>
        <p:spPr>
          <a:xfrm>
            <a:off x="6739385" y="3786843"/>
            <a:ext cx="4598663" cy="2547616"/>
          </a:xfrm>
          <a:prstGeom prst="rect">
            <a:avLst/>
          </a:prstGeom>
          <a:noFill/>
          <a:ln>
            <a:noFill/>
          </a:ln>
        </p:spPr>
      </p:pic>
      <p:sp>
        <p:nvSpPr>
          <p:cNvPr id="5" name="Slide Number Placeholder 3">
            <a:extLst>
              <a:ext uri="{FF2B5EF4-FFF2-40B4-BE49-F238E27FC236}">
                <a16:creationId xmlns:a16="http://schemas.microsoft.com/office/drawing/2014/main" id="{05429FBD-623C-37AA-8FCE-5438CAE36CF5}"/>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22</a:t>
            </a:fld>
            <a:endParaRPr lang="en-US" dirty="0">
              <a:solidFill>
                <a:prstClr val="white">
                  <a:lumMod val="50000"/>
                </a:prstClr>
              </a:solidFill>
              <a:latin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A9174-C4CE-FD3E-4FCD-7F2AA5D9BA3C}"/>
              </a:ext>
            </a:extLst>
          </p:cNvPr>
          <p:cNvSpPr>
            <a:spLocks noGrp="1"/>
          </p:cNvSpPr>
          <p:nvPr>
            <p:ph type="title"/>
          </p:nvPr>
        </p:nvSpPr>
        <p:spPr>
          <a:xfrm>
            <a:off x="457200" y="457200"/>
            <a:ext cx="11734800" cy="914400"/>
          </a:xfrm>
        </p:spPr>
        <p:txBody>
          <a:bodyPr>
            <a:normAutofit fontScale="90000"/>
          </a:bodyPr>
          <a:lstStyle/>
          <a:p>
            <a:r>
              <a:rPr lang="en-US" dirty="0"/>
              <a:t>NGS Coord Conversion &amp; Transformation Tool (NCAT)</a:t>
            </a:r>
          </a:p>
        </p:txBody>
      </p:sp>
      <p:sp>
        <p:nvSpPr>
          <p:cNvPr id="3" name="Content Placeholder 2">
            <a:extLst>
              <a:ext uri="{FF2B5EF4-FFF2-40B4-BE49-F238E27FC236}">
                <a16:creationId xmlns:a16="http://schemas.microsoft.com/office/drawing/2014/main" id="{99B32789-7661-33CD-7E26-AE9FDAF1311B}"/>
              </a:ext>
            </a:extLst>
          </p:cNvPr>
          <p:cNvSpPr>
            <a:spLocks noGrp="1"/>
          </p:cNvSpPr>
          <p:nvPr>
            <p:ph idx="1"/>
          </p:nvPr>
        </p:nvSpPr>
        <p:spPr>
          <a:xfrm>
            <a:off x="6432452" y="1188720"/>
            <a:ext cx="5759547" cy="5212079"/>
          </a:xfrm>
        </p:spPr>
        <p:txBody>
          <a:bodyPr>
            <a:normAutofit lnSpcReduction="10000"/>
          </a:bodyPr>
          <a:lstStyle/>
          <a:p>
            <a:r>
              <a:rPr lang="en-US" b="1" dirty="0"/>
              <a:t>Conversions</a:t>
            </a:r>
          </a:p>
          <a:p>
            <a:pPr lvl="1"/>
            <a:r>
              <a:rPr lang="en-US" dirty="0"/>
              <a:t>State Plane Coordinate System of 2022</a:t>
            </a:r>
          </a:p>
          <a:p>
            <a:pPr lvl="1"/>
            <a:r>
              <a:rPr lang="en-US" dirty="0"/>
              <a:t>Previous versions of State Plane</a:t>
            </a:r>
          </a:p>
          <a:p>
            <a:pPr lvl="1"/>
            <a:r>
              <a:rPr lang="en-US" dirty="0"/>
              <a:t>UTM and US National Grid</a:t>
            </a:r>
          </a:p>
          <a:p>
            <a:pPr lvl="1"/>
            <a:r>
              <a:rPr lang="en-US" dirty="0"/>
              <a:t>Will account for type of foot</a:t>
            </a:r>
          </a:p>
          <a:p>
            <a:r>
              <a:rPr lang="en-US" b="1" dirty="0"/>
              <a:t>Transformations</a:t>
            </a:r>
          </a:p>
          <a:p>
            <a:pPr lvl="1"/>
            <a:r>
              <a:rPr lang="en-US" dirty="0"/>
              <a:t>Between all datums of NSRS (NADCON and VERTCON)</a:t>
            </a:r>
          </a:p>
          <a:p>
            <a:pPr lvl="1"/>
            <a:r>
              <a:rPr lang="en-US" dirty="0"/>
              <a:t>Between NSRS and global reference frames (all ITRF and WGS 84 versions)</a:t>
            </a:r>
          </a:p>
          <a:p>
            <a:pPr lvl="1"/>
            <a:r>
              <a:rPr lang="en-US" dirty="0"/>
              <a:t>Between ellipsoid and orthometric heights (GEOID2022)</a:t>
            </a:r>
          </a:p>
        </p:txBody>
      </p:sp>
      <p:pic>
        <p:nvPicPr>
          <p:cNvPr id="10" name="Picture 9">
            <a:extLst>
              <a:ext uri="{FF2B5EF4-FFF2-40B4-BE49-F238E27FC236}">
                <a16:creationId xmlns:a16="http://schemas.microsoft.com/office/drawing/2014/main" id="{845277DC-8118-BF7F-EF6D-A57015A90DF6}"/>
              </a:ext>
            </a:extLst>
          </p:cNvPr>
          <p:cNvPicPr>
            <a:picLocks noChangeAspect="1"/>
          </p:cNvPicPr>
          <p:nvPr/>
        </p:nvPicPr>
        <p:blipFill>
          <a:blip r:embed="rId2"/>
          <a:stretch>
            <a:fillRect/>
          </a:stretch>
        </p:blipFill>
        <p:spPr>
          <a:xfrm>
            <a:off x="194993" y="1188720"/>
            <a:ext cx="6237459" cy="5669280"/>
          </a:xfrm>
          <a:prstGeom prst="rect">
            <a:avLst/>
          </a:prstGeom>
          <a:effectLst>
            <a:outerShdw blurRad="63500" sx="102000" sy="102000" algn="ctr" rotWithShape="0">
              <a:prstClr val="black">
                <a:alpha val="40000"/>
              </a:prstClr>
            </a:outerShdw>
          </a:effectLst>
        </p:spPr>
      </p:pic>
      <p:sp>
        <p:nvSpPr>
          <p:cNvPr id="6" name="Slide Number Placeholder 3">
            <a:extLst>
              <a:ext uri="{FF2B5EF4-FFF2-40B4-BE49-F238E27FC236}">
                <a16:creationId xmlns:a16="http://schemas.microsoft.com/office/drawing/2014/main" id="{4305B509-FE16-DCA5-51E6-EAE195125F77}"/>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23</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371806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250"/>
                            </p:stCondLst>
                            <p:childTnLst>
                              <p:par>
                                <p:cTn id="13" presetID="10" presetClass="entr" presetSubtype="0" fill="hold" nodeType="afterEffect">
                                  <p:stCondLst>
                                    <p:cond delay="2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2000"/>
                            </p:stCondLst>
                            <p:childTnLst>
                              <p:par>
                                <p:cTn id="17" presetID="10" presetClass="entr" presetSubtype="0" fill="hold" nodeType="afterEffect">
                                  <p:stCondLst>
                                    <p:cond delay="25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750"/>
                            </p:stCondLst>
                            <p:childTnLst>
                              <p:par>
                                <p:cTn id="21" presetID="10" presetClass="entr" presetSubtype="0" fill="hold" nodeType="afterEffect">
                                  <p:stCondLst>
                                    <p:cond delay="25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par>
                          <p:cTn id="29" fill="hold">
                            <p:stCondLst>
                              <p:cond delay="500"/>
                            </p:stCondLst>
                            <p:childTnLst>
                              <p:par>
                                <p:cTn id="30" presetID="10" presetClass="entr" presetSubtype="0" fill="hold" nodeType="afterEffect">
                                  <p:stCondLst>
                                    <p:cond delay="25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par>
                          <p:cTn id="33" fill="hold">
                            <p:stCondLst>
                              <p:cond delay="1250"/>
                            </p:stCondLst>
                            <p:childTnLst>
                              <p:par>
                                <p:cTn id="34" presetID="10" presetClass="entr" presetSubtype="0" fill="hold" nodeType="afterEffect">
                                  <p:stCondLst>
                                    <p:cond delay="25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par>
                          <p:cTn id="37" fill="hold">
                            <p:stCondLst>
                              <p:cond delay="2000"/>
                            </p:stCondLst>
                            <p:childTnLst>
                              <p:par>
                                <p:cTn id="38" presetID="10" presetClass="entr" presetSubtype="0" fill="hold" nodeType="afterEffect">
                                  <p:stCondLst>
                                    <p:cond delay="25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5"/>
          <p:cNvSpPr txBox="1">
            <a:spLocks noGrp="1"/>
          </p:cNvSpPr>
          <p:nvPr>
            <p:ph type="title"/>
          </p:nvPr>
        </p:nvSpPr>
        <p:spPr>
          <a:xfrm>
            <a:off x="609600" y="364240"/>
            <a:ext cx="10972800" cy="1143200"/>
          </a:xfrm>
          <a:prstGeom prst="rect">
            <a:avLst/>
          </a:prstGeom>
          <a:noFill/>
          <a:ln>
            <a:noFill/>
          </a:ln>
        </p:spPr>
        <p:txBody>
          <a:bodyPr spcFirstLastPara="1" wrap="square" lIns="121900" tIns="60933" rIns="121900" bIns="60933" anchor="ctr" anchorCtr="0">
            <a:normAutofit/>
          </a:bodyPr>
          <a:lstStyle/>
          <a:p>
            <a:r>
              <a:rPr lang="en" dirty="0">
                <a:sym typeface="Arial"/>
              </a:rPr>
              <a:t>Benefits of Modernizing the NSRS</a:t>
            </a:r>
            <a:endParaRPr dirty="0">
              <a:sym typeface="Arial"/>
            </a:endParaRPr>
          </a:p>
        </p:txBody>
      </p:sp>
      <p:sp>
        <p:nvSpPr>
          <p:cNvPr id="94" name="Google Shape;94;p15"/>
          <p:cNvSpPr txBox="1">
            <a:spLocks noGrp="1"/>
          </p:cNvSpPr>
          <p:nvPr>
            <p:ph type="body" idx="1"/>
          </p:nvPr>
        </p:nvSpPr>
        <p:spPr>
          <a:xfrm>
            <a:off x="200333" y="1469067"/>
            <a:ext cx="7425762" cy="4667200"/>
          </a:xfrm>
          <a:prstGeom prst="rect">
            <a:avLst/>
          </a:prstGeom>
          <a:noFill/>
          <a:ln>
            <a:noFill/>
          </a:ln>
        </p:spPr>
        <p:txBody>
          <a:bodyPr spcFirstLastPara="1" wrap="square" lIns="121900" tIns="60933" rIns="121900" bIns="60933" anchor="t" anchorCtr="0">
            <a:noAutofit/>
          </a:bodyPr>
          <a:lstStyle/>
          <a:p>
            <a:pPr marL="0" indent="0">
              <a:lnSpc>
                <a:spcPct val="80000"/>
              </a:lnSpc>
              <a:spcBef>
                <a:spcPts val="0"/>
              </a:spcBef>
              <a:buClr>
                <a:srgbClr val="000000"/>
              </a:buClr>
              <a:buSzPts val="1360"/>
              <a:buNone/>
            </a:pPr>
            <a:r>
              <a:rPr lang="en" sz="2080" b="1" dirty="0">
                <a:solidFill>
                  <a:srgbClr val="C00000"/>
                </a:solidFill>
              </a:rPr>
              <a:t>Why Modernize?</a:t>
            </a:r>
            <a:endParaRPr sz="2647" dirty="0"/>
          </a:p>
          <a:p>
            <a:pPr marL="457189" indent="-316645">
              <a:lnSpc>
                <a:spcPct val="80000"/>
              </a:lnSpc>
              <a:spcBef>
                <a:spcPts val="1000"/>
              </a:spcBef>
              <a:buClr>
                <a:srgbClr val="000000"/>
              </a:buClr>
              <a:buSzPts val="1390"/>
              <a:buFont typeface="Arial"/>
              <a:buChar char="●"/>
            </a:pPr>
            <a:r>
              <a:rPr lang="en" sz="2080" dirty="0">
                <a:solidFill>
                  <a:srgbClr val="000000"/>
                </a:solidFill>
              </a:rPr>
              <a:t>Current Datums were defined </a:t>
            </a:r>
            <a:r>
              <a:rPr lang="en" sz="2080" i="1" dirty="0">
                <a:solidFill>
                  <a:srgbClr val="000000"/>
                </a:solidFill>
              </a:rPr>
              <a:t>before </a:t>
            </a:r>
            <a:r>
              <a:rPr lang="en" sz="2080" dirty="0">
                <a:solidFill>
                  <a:srgbClr val="000000"/>
                </a:solidFill>
              </a:rPr>
              <a:t>GPS technology, so not geo-centric (~2.2m)</a:t>
            </a:r>
          </a:p>
          <a:p>
            <a:pPr marL="457189" indent="-316645">
              <a:lnSpc>
                <a:spcPct val="80000"/>
              </a:lnSpc>
              <a:spcBef>
                <a:spcPts val="1000"/>
              </a:spcBef>
              <a:buClr>
                <a:srgbClr val="000000"/>
              </a:buClr>
              <a:buSzPts val="1390"/>
              <a:buFont typeface="Arial"/>
              <a:buChar char="●"/>
            </a:pPr>
            <a:r>
              <a:rPr lang="en" sz="2080" dirty="0">
                <a:solidFill>
                  <a:srgbClr val="000000"/>
                </a:solidFill>
              </a:rPr>
              <a:t>They rely on old tech &amp; physical survey marks in the ground</a:t>
            </a:r>
          </a:p>
          <a:p>
            <a:pPr marL="457189" indent="-316645">
              <a:lnSpc>
                <a:spcPct val="80000"/>
              </a:lnSpc>
              <a:spcBef>
                <a:spcPts val="1000"/>
              </a:spcBef>
              <a:buClr>
                <a:srgbClr val="000000"/>
              </a:buClr>
              <a:buSzPts val="1390"/>
              <a:buFont typeface="Arial"/>
              <a:buChar char="●"/>
            </a:pPr>
            <a:r>
              <a:rPr lang="en" sz="2080" dirty="0">
                <a:solidFill>
                  <a:srgbClr val="000000"/>
                </a:solidFill>
              </a:rPr>
              <a:t>Today’s technology requires better accuracy</a:t>
            </a:r>
            <a:endParaRPr sz="2647" dirty="0"/>
          </a:p>
          <a:p>
            <a:pPr marL="0" indent="0">
              <a:lnSpc>
                <a:spcPct val="80000"/>
              </a:lnSpc>
              <a:spcBef>
                <a:spcPts val="1000"/>
              </a:spcBef>
              <a:buClr>
                <a:srgbClr val="000000"/>
              </a:buClr>
              <a:buSzPts val="1360"/>
              <a:buNone/>
            </a:pPr>
            <a:endParaRPr sz="613" b="1" dirty="0">
              <a:solidFill>
                <a:srgbClr val="980000"/>
              </a:solidFill>
            </a:endParaRPr>
          </a:p>
          <a:p>
            <a:pPr marL="0" indent="0">
              <a:lnSpc>
                <a:spcPct val="80000"/>
              </a:lnSpc>
              <a:spcBef>
                <a:spcPts val="1000"/>
              </a:spcBef>
              <a:buClr>
                <a:srgbClr val="000000"/>
              </a:buClr>
              <a:buSzPts val="1360"/>
              <a:buNone/>
            </a:pPr>
            <a:r>
              <a:rPr lang="en" sz="2080" b="1" dirty="0">
                <a:solidFill>
                  <a:srgbClr val="C00000"/>
                </a:solidFill>
              </a:rPr>
              <a:t>Modernization will:</a:t>
            </a:r>
            <a:endParaRPr sz="2647" dirty="0"/>
          </a:p>
          <a:p>
            <a:pPr marL="457189" indent="-316645">
              <a:lnSpc>
                <a:spcPct val="80000"/>
              </a:lnSpc>
              <a:spcBef>
                <a:spcPts val="1000"/>
              </a:spcBef>
              <a:buClr>
                <a:srgbClr val="000000"/>
              </a:buClr>
              <a:buSzPts val="1390"/>
              <a:buFont typeface="Arial"/>
              <a:buChar char="●"/>
            </a:pPr>
            <a:r>
              <a:rPr lang="en" sz="2080" dirty="0">
                <a:solidFill>
                  <a:srgbClr val="000000"/>
                </a:solidFill>
              </a:rPr>
              <a:t>Improve </a:t>
            </a:r>
            <a:r>
              <a:rPr lang="en" sz="2080" b="1" dirty="0">
                <a:solidFill>
                  <a:srgbClr val="000000"/>
                </a:solidFill>
              </a:rPr>
              <a:t>accuracy, access, and alignment </a:t>
            </a:r>
            <a:r>
              <a:rPr lang="en" sz="2080" dirty="0">
                <a:solidFill>
                  <a:srgbClr val="000000"/>
                </a:solidFill>
              </a:rPr>
              <a:t>of our positioning systems</a:t>
            </a:r>
            <a:endParaRPr sz="2080" dirty="0">
              <a:solidFill>
                <a:srgbClr val="000000"/>
              </a:solidFill>
            </a:endParaRPr>
          </a:p>
          <a:p>
            <a:pPr marL="457189" indent="-316645">
              <a:lnSpc>
                <a:spcPct val="80000"/>
              </a:lnSpc>
              <a:buClr>
                <a:srgbClr val="000000"/>
              </a:buClr>
              <a:buSzPts val="1390"/>
              <a:buFont typeface="Arial"/>
              <a:buChar char="●"/>
            </a:pPr>
            <a:r>
              <a:rPr lang="en" sz="2080" dirty="0">
                <a:solidFill>
                  <a:srgbClr val="000000"/>
                </a:solidFill>
              </a:rPr>
              <a:t>Generate ~$8.7 B in benefits to the nation over 10 years, more for early adopters</a:t>
            </a:r>
            <a:endParaRPr sz="2080" dirty="0">
              <a:solidFill>
                <a:srgbClr val="000000"/>
              </a:solidFill>
            </a:endParaRPr>
          </a:p>
          <a:p>
            <a:pPr marL="457189" indent="-316645">
              <a:lnSpc>
                <a:spcPct val="80000"/>
              </a:lnSpc>
              <a:buClr>
                <a:srgbClr val="000000"/>
              </a:buClr>
              <a:buSzPts val="1390"/>
              <a:buFont typeface="Arial"/>
              <a:buChar char="●"/>
            </a:pPr>
            <a:r>
              <a:rPr lang="en-US" sz="2080" dirty="0">
                <a:solidFill>
                  <a:srgbClr val="000000"/>
                </a:solidFill>
              </a:rPr>
              <a:t>P</a:t>
            </a:r>
            <a:r>
              <a:rPr lang="en" sz="2080" dirty="0">
                <a:solidFill>
                  <a:srgbClr val="000000"/>
                </a:solidFill>
              </a:rPr>
              <a:t>rovide the framework to reliaby use and share geospatial data from mulitple sources for a wide array of applications</a:t>
            </a:r>
            <a:endParaRPr sz="2080" dirty="0">
              <a:solidFill>
                <a:srgbClr val="000000"/>
              </a:solidFill>
            </a:endParaRPr>
          </a:p>
        </p:txBody>
      </p:sp>
      <p:pic>
        <p:nvPicPr>
          <p:cNvPr id="97" name="Google Shape;97;p15"/>
          <p:cNvPicPr preferRelativeResize="0"/>
          <p:nvPr/>
        </p:nvPicPr>
        <p:blipFill rotWithShape="1">
          <a:blip r:embed="rId3">
            <a:alphaModFix/>
          </a:blip>
          <a:srcRect/>
          <a:stretch/>
        </p:blipFill>
        <p:spPr>
          <a:xfrm>
            <a:off x="7424929" y="1727524"/>
            <a:ext cx="5028100" cy="3983578"/>
          </a:xfrm>
          <a:prstGeom prst="rect">
            <a:avLst/>
          </a:prstGeom>
          <a:noFill/>
          <a:ln>
            <a:noFill/>
          </a:ln>
        </p:spPr>
      </p:pic>
      <p:sp>
        <p:nvSpPr>
          <p:cNvPr id="7" name="Slide Number Placeholder 3">
            <a:extLst>
              <a:ext uri="{FF2B5EF4-FFF2-40B4-BE49-F238E27FC236}">
                <a16:creationId xmlns:a16="http://schemas.microsoft.com/office/drawing/2014/main" id="{D1FA87D0-2A1F-E43B-B859-20AAFE54C4C0}"/>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24</a:t>
            </a:fld>
            <a:endParaRPr lang="en-US" dirty="0">
              <a:solidFill>
                <a:prstClr val="white">
                  <a:lumMod val="50000"/>
                </a:prstClr>
              </a:solidFill>
              <a:latin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sym typeface="Arial"/>
              </a:rPr>
              <a:t>Preparation Steps You Can Take</a:t>
            </a:r>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a:xfrm>
            <a:off x="422031" y="1797977"/>
            <a:ext cx="7417151" cy="4602823"/>
          </a:xfrm>
        </p:spPr>
        <p:txBody>
          <a:bodyPr>
            <a:normAutofit lnSpcReduction="10000"/>
          </a:bodyPr>
          <a:lstStyle/>
          <a:p>
            <a:pPr marL="50800" indent="0">
              <a:buNone/>
            </a:pPr>
            <a:r>
              <a:rPr lang="en-US" sz="2400" dirty="0">
                <a:latin typeface="Calibri" panose="020F0502020204030204" pitchFamily="34" charset="0"/>
                <a:cs typeface="Calibri" panose="020F0502020204030204" pitchFamily="34" charset="0"/>
              </a:rPr>
              <a:t>Managing existing data:</a:t>
            </a:r>
          </a:p>
          <a:p>
            <a:r>
              <a:rPr lang="en-US" sz="2400" b="1" dirty="0">
                <a:latin typeface="Calibri" panose="020F0502020204030204" pitchFamily="34" charset="0"/>
                <a:cs typeface="Calibri" panose="020F0502020204030204" pitchFamily="34" charset="0"/>
              </a:rPr>
              <a:t>Inventory your existing geospatial data and metadata</a:t>
            </a:r>
            <a:r>
              <a:rPr lang="en-US" sz="2400" dirty="0">
                <a:latin typeface="Calibri" panose="020F0502020204030204" pitchFamily="34" charset="0"/>
                <a:cs typeface="Calibri" panose="020F0502020204030204" pitchFamily="34" charset="0"/>
              </a:rPr>
              <a:t> to enable transition to the new system based on your accuracy requirements</a:t>
            </a:r>
          </a:p>
          <a:p>
            <a:r>
              <a:rPr lang="en-US" sz="2400" dirty="0">
                <a:latin typeface="Calibri" panose="020F0502020204030204" pitchFamily="34" charset="0"/>
                <a:cs typeface="Calibri" panose="020F0502020204030204" pitchFamily="34" charset="0"/>
              </a:rPr>
              <a:t>Determine whether existing projects should be migrated to Modernized NSRS</a:t>
            </a:r>
          </a:p>
          <a:p>
            <a:endParaRPr lang="en-US" sz="100" dirty="0">
              <a:latin typeface="Calibri" panose="020F0502020204030204" pitchFamily="34" charset="0"/>
              <a:cs typeface="Calibri" panose="020F0502020204030204" pitchFamily="34" charset="0"/>
            </a:endParaRPr>
          </a:p>
          <a:p>
            <a:pPr marL="50800" indent="0">
              <a:buNone/>
            </a:pPr>
            <a:r>
              <a:rPr lang="en-US" sz="2400" dirty="0">
                <a:solidFill>
                  <a:schemeClr val="dk1"/>
                </a:solidFill>
                <a:latin typeface="Calibri" panose="020F0502020204030204" pitchFamily="34" charset="0"/>
                <a:ea typeface="Times New Roman"/>
                <a:cs typeface="Calibri" panose="020F0502020204030204" pitchFamily="34" charset="0"/>
                <a:sym typeface="Times New Roman"/>
              </a:rPr>
              <a:t>Going forward: </a:t>
            </a:r>
          </a:p>
          <a:p>
            <a:r>
              <a:rPr lang="en-US" sz="2400" dirty="0">
                <a:solidFill>
                  <a:schemeClr val="dk1"/>
                </a:solidFill>
                <a:latin typeface="Calibri" panose="020F0502020204030204" pitchFamily="34" charset="0"/>
                <a:ea typeface="Times New Roman"/>
                <a:cs typeface="Calibri" panose="020F0502020204030204" pitchFamily="34" charset="0"/>
                <a:sym typeface="Times New Roman"/>
              </a:rPr>
              <a:t>Focus on metadata - </a:t>
            </a:r>
            <a:r>
              <a:rPr lang="en-US" sz="2400" b="1" dirty="0">
                <a:latin typeface="Calibri" panose="020F0502020204030204" pitchFamily="34" charset="0"/>
                <a:cs typeface="Calibri" panose="020F0502020204030204" pitchFamily="34" charset="0"/>
              </a:rPr>
              <a:t>Require complete metadata</a:t>
            </a:r>
            <a:r>
              <a:rPr lang="en-US" sz="2400" dirty="0">
                <a:latin typeface="Calibri" panose="020F0502020204030204" pitchFamily="34" charset="0"/>
                <a:cs typeface="Calibri" panose="020F0502020204030204" pitchFamily="34" charset="0"/>
              </a:rPr>
              <a:t> in all surveying and mapping field activities and contracts.</a:t>
            </a:r>
          </a:p>
          <a:p>
            <a:r>
              <a:rPr lang="en-US" sz="2400" b="1" dirty="0">
                <a:latin typeface="Calibri" panose="020F0502020204030204" pitchFamily="34" charset="0"/>
                <a:cs typeface="Calibri" panose="020F0502020204030204" pitchFamily="34" charset="0"/>
              </a:rPr>
              <a:t>Preserve all original observations</a:t>
            </a:r>
            <a:r>
              <a:rPr lang="en-US" sz="2400" dirty="0">
                <a:latin typeface="Calibri" panose="020F0502020204030204" pitchFamily="34" charset="0"/>
                <a:cs typeface="Calibri" panose="020F0502020204030204" pitchFamily="34" charset="0"/>
              </a:rPr>
              <a:t>.  </a:t>
            </a:r>
          </a:p>
          <a:p>
            <a:pPr lvl="1"/>
            <a:endParaRPr lang="en-US"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F84BD6F-937D-4803-9868-DB96FDB9EAED}"/>
              </a:ext>
            </a:extLst>
          </p:cNvPr>
          <p:cNvPicPr>
            <a:picLocks noChangeAspect="1"/>
          </p:cNvPicPr>
          <p:nvPr/>
        </p:nvPicPr>
        <p:blipFill>
          <a:blip r:embed="rId3"/>
          <a:stretch>
            <a:fillRect/>
          </a:stretch>
        </p:blipFill>
        <p:spPr>
          <a:xfrm>
            <a:off x="7581900" y="2032669"/>
            <a:ext cx="4347505" cy="3121900"/>
          </a:xfrm>
          <a:prstGeom prst="rect">
            <a:avLst/>
          </a:prstGeom>
          <a:effectLst>
            <a:outerShdw blurRad="63500" sx="102000" sy="102000" algn="ctr" rotWithShape="0">
              <a:prstClr val="black">
                <a:alpha val="40000"/>
              </a:prstClr>
            </a:outerShdw>
          </a:effectLst>
        </p:spPr>
      </p:pic>
      <p:sp>
        <p:nvSpPr>
          <p:cNvPr id="9" name="Rectangle 8">
            <a:extLst>
              <a:ext uri="{FF2B5EF4-FFF2-40B4-BE49-F238E27FC236}">
                <a16:creationId xmlns:a16="http://schemas.microsoft.com/office/drawing/2014/main" id="{960B7ED2-2075-46FF-92AD-4FC5C9274B6A}"/>
              </a:ext>
            </a:extLst>
          </p:cNvPr>
          <p:cNvSpPr/>
          <p:nvPr/>
        </p:nvSpPr>
        <p:spPr>
          <a:xfrm>
            <a:off x="11292305" y="4446282"/>
            <a:ext cx="575456" cy="577781"/>
          </a:xfrm>
          <a:prstGeom prst="rect">
            <a:avLst/>
          </a:prstGeom>
          <a:solidFill>
            <a:srgbClr val="FF0000">
              <a:alpha val="5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FE06551-95A9-45E6-B44D-3CC7A3DE1F8F}"/>
              </a:ext>
            </a:extLst>
          </p:cNvPr>
          <p:cNvSpPr txBox="1"/>
          <p:nvPr/>
        </p:nvSpPr>
        <p:spPr>
          <a:xfrm>
            <a:off x="422031" y="1281448"/>
            <a:ext cx="9417726" cy="461665"/>
          </a:xfrm>
          <a:prstGeom prst="rect">
            <a:avLst/>
          </a:prstGeom>
          <a:noFill/>
        </p:spPr>
        <p:txBody>
          <a:bodyPr wrap="square">
            <a:spAutoFit/>
          </a:bodyPr>
          <a:lstStyle/>
          <a:p>
            <a:pPr marL="50800" indent="0">
              <a:buNone/>
            </a:pPr>
            <a:r>
              <a:rPr lang="en-US" sz="2400" dirty="0"/>
              <a:t>Everyone’s situation is different, so no set of steps is universal.</a:t>
            </a:r>
          </a:p>
        </p:txBody>
      </p:sp>
      <p:sp>
        <p:nvSpPr>
          <p:cNvPr id="6" name="Slide Number Placeholder 3">
            <a:extLst>
              <a:ext uri="{FF2B5EF4-FFF2-40B4-BE49-F238E27FC236}">
                <a16:creationId xmlns:a16="http://schemas.microsoft.com/office/drawing/2014/main" id="{70F40F52-E645-D89A-F28E-DAB2161C6CE8}"/>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25</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998149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2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EA79F2-31BC-B1A1-1F97-0AA9D39B58FC}"/>
              </a:ext>
            </a:extLst>
          </p:cNvPr>
          <p:cNvPicPr>
            <a:picLocks noChangeAspect="1"/>
          </p:cNvPicPr>
          <p:nvPr/>
        </p:nvPicPr>
        <p:blipFill>
          <a:blip r:embed="rId2"/>
          <a:stretch>
            <a:fillRect/>
          </a:stretch>
        </p:blipFill>
        <p:spPr>
          <a:xfrm>
            <a:off x="512677" y="1645920"/>
            <a:ext cx="3529175" cy="4572000"/>
          </a:xfrm>
          <a:prstGeom prst="rect">
            <a:avLst/>
          </a:prstGeom>
          <a:effectLst>
            <a:outerShdw blurRad="63500" sx="102000" sy="102000" algn="ctr" rotWithShape="0">
              <a:prstClr val="black">
                <a:alpha val="40000"/>
              </a:prstClr>
            </a:outerShdw>
          </a:effectLst>
        </p:spPr>
      </p:pic>
      <p:sp>
        <p:nvSpPr>
          <p:cNvPr id="15" name="Title 14">
            <a:extLst>
              <a:ext uri="{FF2B5EF4-FFF2-40B4-BE49-F238E27FC236}">
                <a16:creationId xmlns:a16="http://schemas.microsoft.com/office/drawing/2014/main" id="{FA1313E3-60DD-4F32-998B-9D2AB4E91BA6}"/>
              </a:ext>
            </a:extLst>
          </p:cNvPr>
          <p:cNvSpPr>
            <a:spLocks noGrp="1"/>
          </p:cNvSpPr>
          <p:nvPr>
            <p:ph type="title"/>
          </p:nvPr>
        </p:nvSpPr>
        <p:spPr/>
        <p:txBody>
          <a:bodyPr/>
          <a:lstStyle/>
          <a:p>
            <a:r>
              <a:rPr lang="en-US" dirty="0"/>
              <a:t>NSRS Modernization “Blueprint” documents</a:t>
            </a:r>
          </a:p>
        </p:txBody>
      </p:sp>
      <p:pic>
        <p:nvPicPr>
          <p:cNvPr id="6" name="Picture 5">
            <a:extLst>
              <a:ext uri="{FF2B5EF4-FFF2-40B4-BE49-F238E27FC236}">
                <a16:creationId xmlns:a16="http://schemas.microsoft.com/office/drawing/2014/main" id="{DC24AA45-C9E8-83C4-5C94-FFD016395DF7}"/>
              </a:ext>
            </a:extLst>
          </p:cNvPr>
          <p:cNvPicPr>
            <a:picLocks noChangeAspect="1"/>
          </p:cNvPicPr>
          <p:nvPr/>
        </p:nvPicPr>
        <p:blipFill>
          <a:blip r:embed="rId3"/>
          <a:stretch>
            <a:fillRect/>
          </a:stretch>
        </p:blipFill>
        <p:spPr>
          <a:xfrm>
            <a:off x="4331412" y="1645920"/>
            <a:ext cx="3529175" cy="4572000"/>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E860C2C4-57D7-7B6D-471D-C9258775381B}"/>
              </a:ext>
            </a:extLst>
          </p:cNvPr>
          <p:cNvPicPr>
            <a:picLocks noChangeAspect="1"/>
          </p:cNvPicPr>
          <p:nvPr/>
        </p:nvPicPr>
        <p:blipFill>
          <a:blip r:embed="rId4"/>
          <a:stretch>
            <a:fillRect/>
          </a:stretch>
        </p:blipFill>
        <p:spPr>
          <a:xfrm>
            <a:off x="8150150" y="1645920"/>
            <a:ext cx="3529173" cy="4572000"/>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B2B47C39-EBEA-63B9-B6F7-54AAD4A8A574}"/>
              </a:ext>
            </a:extLst>
          </p:cNvPr>
          <p:cNvSpPr txBox="1"/>
          <p:nvPr/>
        </p:nvSpPr>
        <p:spPr>
          <a:xfrm>
            <a:off x="512677" y="3931920"/>
            <a:ext cx="3529172" cy="1200329"/>
          </a:xfrm>
          <a:prstGeom prst="rect">
            <a:avLst/>
          </a:prstGeom>
          <a:no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1200"/>
              </a:spcAft>
              <a:buClr>
                <a:srgbClr val="000000"/>
              </a:buClr>
              <a:buSzTx/>
              <a:buFont typeface="Arial"/>
              <a:buNone/>
              <a:tabLst/>
              <a:defRPr/>
            </a:pPr>
            <a:r>
              <a:rPr kumimoji="0" lang="en-US" sz="2400" b="1" i="0" u="none" strike="noStrike" kern="0" cap="none" spc="0" normalizeH="0" baseline="0" noProof="0" dirty="0">
                <a:ln>
                  <a:noFill/>
                </a:ln>
                <a:solidFill>
                  <a:srgbClr val="C00000"/>
                </a:solidFill>
                <a:effectLst/>
                <a:uLnTx/>
                <a:uFillTx/>
                <a:latin typeface="Calibri"/>
                <a:ea typeface="+mn-ea"/>
                <a:cs typeface="Arial"/>
                <a:sym typeface="Arial"/>
              </a:rPr>
              <a:t>Geometric Coordinates and Terrestrial Reference Frames</a:t>
            </a:r>
          </a:p>
        </p:txBody>
      </p:sp>
      <p:sp>
        <p:nvSpPr>
          <p:cNvPr id="10" name="TextBox 9">
            <a:extLst>
              <a:ext uri="{FF2B5EF4-FFF2-40B4-BE49-F238E27FC236}">
                <a16:creationId xmlns:a16="http://schemas.microsoft.com/office/drawing/2014/main" id="{8E158339-E3F3-28A3-3C79-FF8AA3A7CDA8}"/>
              </a:ext>
            </a:extLst>
          </p:cNvPr>
          <p:cNvSpPr txBox="1"/>
          <p:nvPr/>
        </p:nvSpPr>
        <p:spPr>
          <a:xfrm>
            <a:off x="4331412" y="3931920"/>
            <a:ext cx="3529172" cy="830997"/>
          </a:xfrm>
          <a:prstGeom prst="rect">
            <a:avLst/>
          </a:prstGeom>
          <a:no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1200"/>
              </a:spcAft>
              <a:buClr>
                <a:srgbClr val="000000"/>
              </a:buClr>
              <a:buSzTx/>
              <a:buFont typeface="Arial"/>
              <a:buNone/>
              <a:tabLst/>
              <a:defRPr/>
            </a:pPr>
            <a:r>
              <a:rPr kumimoji="0" lang="en-US" sz="2400" b="1" i="0" u="none" strike="noStrike" kern="0" cap="none" spc="0" normalizeH="0" baseline="0" noProof="0" dirty="0">
                <a:ln>
                  <a:noFill/>
                </a:ln>
                <a:solidFill>
                  <a:srgbClr val="C00000"/>
                </a:solidFill>
                <a:effectLst/>
                <a:uLnTx/>
                <a:uFillTx/>
                <a:latin typeface="Calibri"/>
                <a:ea typeface="+mn-ea"/>
                <a:cs typeface="Arial"/>
                <a:sym typeface="Arial"/>
              </a:rPr>
              <a:t>Geopotential Coordinates </a:t>
            </a:r>
            <a:r>
              <a:rPr kumimoji="0" lang="en-US" sz="2400" b="1" i="0" u="none" strike="noStrike" kern="0" cap="none" spc="0" normalizeH="0" baseline="0" noProof="0" dirty="0">
                <a:ln>
                  <a:noFill/>
                </a:ln>
                <a:solidFill>
                  <a:srgbClr val="C00000"/>
                </a:solidFill>
                <a:effectLst/>
                <a:uLnTx/>
                <a:uFillTx/>
                <a:latin typeface="Arial"/>
                <a:ea typeface="+mn-ea"/>
                <a:cs typeface="Arial"/>
                <a:sym typeface="Arial"/>
              </a:rPr>
              <a:t>and Geopotential Datum</a:t>
            </a:r>
            <a:endParaRPr kumimoji="0" lang="en-US" sz="2400" b="1" i="0" u="none" strike="noStrike" kern="0" cap="none" spc="0" normalizeH="0" baseline="0" noProof="0" dirty="0">
              <a:ln>
                <a:noFill/>
              </a:ln>
              <a:solidFill>
                <a:srgbClr val="C00000"/>
              </a:solidFill>
              <a:effectLst/>
              <a:uLnTx/>
              <a:uFillTx/>
              <a:latin typeface="Calibri"/>
              <a:ea typeface="+mn-ea"/>
              <a:cs typeface="Arial"/>
              <a:sym typeface="Arial"/>
            </a:endParaRPr>
          </a:p>
        </p:txBody>
      </p:sp>
      <p:sp>
        <p:nvSpPr>
          <p:cNvPr id="13" name="TextBox 12">
            <a:extLst>
              <a:ext uri="{FF2B5EF4-FFF2-40B4-BE49-F238E27FC236}">
                <a16:creationId xmlns:a16="http://schemas.microsoft.com/office/drawing/2014/main" id="{0DD75815-DB91-AA4A-55F6-97757278C00D}"/>
              </a:ext>
            </a:extLst>
          </p:cNvPr>
          <p:cNvSpPr txBox="1"/>
          <p:nvPr/>
        </p:nvSpPr>
        <p:spPr>
          <a:xfrm>
            <a:off x="8150147" y="3931920"/>
            <a:ext cx="3529172" cy="830997"/>
          </a:xfrm>
          <a:prstGeom prst="rect">
            <a:avLst/>
          </a:prstGeom>
          <a:no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1200"/>
              </a:spcAft>
              <a:buClr>
                <a:srgbClr val="000000"/>
              </a:buClr>
              <a:buSzTx/>
              <a:buFont typeface="Arial"/>
              <a:buNone/>
              <a:tabLst/>
              <a:defRPr/>
            </a:pPr>
            <a:r>
              <a:rPr kumimoji="0" lang="en-US" sz="2400" b="1" i="0" u="none" strike="noStrike" kern="0" cap="none" spc="0" normalizeH="0" baseline="0" noProof="0" dirty="0">
                <a:ln>
                  <a:noFill/>
                </a:ln>
                <a:solidFill>
                  <a:srgbClr val="C00000"/>
                </a:solidFill>
                <a:effectLst/>
                <a:uLnTx/>
                <a:uFillTx/>
                <a:latin typeface="Calibri"/>
                <a:ea typeface="+mn-ea"/>
                <a:cs typeface="Arial"/>
                <a:sym typeface="Arial"/>
              </a:rPr>
              <a:t>Working in the Modernized NSRS</a:t>
            </a:r>
          </a:p>
        </p:txBody>
      </p:sp>
      <p:sp>
        <p:nvSpPr>
          <p:cNvPr id="5" name="Slide Number Placeholder 3">
            <a:extLst>
              <a:ext uri="{FF2B5EF4-FFF2-40B4-BE49-F238E27FC236}">
                <a16:creationId xmlns:a16="http://schemas.microsoft.com/office/drawing/2014/main" id="{49BD4194-3D48-31F4-B550-6180A2541DAA}"/>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26</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381739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609600" y="274639"/>
            <a:ext cx="10972800" cy="1143000"/>
          </a:xfrm>
        </p:spPr>
        <p:txBody>
          <a:bodyPr/>
          <a:lstStyle/>
          <a:p>
            <a:r>
              <a:rPr lang="en-US" dirty="0">
                <a:cs typeface="Times New Roman" panose="02020603050405020304" pitchFamily="18" charset="0"/>
              </a:rPr>
              <a:t>Extent of the current NSRS</a:t>
            </a:r>
          </a:p>
        </p:txBody>
      </p:sp>
      <p:pic>
        <p:nvPicPr>
          <p:cNvPr id="9" name="Content Placeholder 7" descr="A map of the world showing the regions of the world where the USA's National Spatial Reference System is valid. ">
            <a:extLst>
              <a:ext uri="{FF2B5EF4-FFF2-40B4-BE49-F238E27FC236}">
                <a16:creationId xmlns:a16="http://schemas.microsoft.com/office/drawing/2014/main" id="{0B63BE1B-35B9-497C-ABCD-70C902A457A1}"/>
              </a:ext>
            </a:extLst>
          </p:cNvPr>
          <p:cNvPicPr>
            <a:picLocks noGrp="1" noChangeAspect="1"/>
          </p:cNvPicPr>
          <p:nvPr>
            <p:ph idx="1"/>
          </p:nvPr>
        </p:nvPicPr>
        <p:blipFill>
          <a:blip r:embed="rId2"/>
          <a:stretch>
            <a:fillRect/>
          </a:stretch>
        </p:blipFill>
        <p:spPr>
          <a:xfrm>
            <a:off x="609600" y="1620647"/>
            <a:ext cx="5283200" cy="3543671"/>
          </a:xfrm>
        </p:spPr>
      </p:pic>
      <p:sp>
        <p:nvSpPr>
          <p:cNvPr id="10" name="TextBox 9">
            <a:extLst>
              <a:ext uri="{FF2B5EF4-FFF2-40B4-BE49-F238E27FC236}">
                <a16:creationId xmlns:a16="http://schemas.microsoft.com/office/drawing/2014/main" id="{6FCEF830-B8D9-483F-9D7C-11D5AD2CAD9F}"/>
              </a:ext>
            </a:extLst>
          </p:cNvPr>
          <p:cNvSpPr txBox="1"/>
          <p:nvPr/>
        </p:nvSpPr>
        <p:spPr>
          <a:xfrm>
            <a:off x="6115123" y="1636741"/>
            <a:ext cx="3399007" cy="1477328"/>
          </a:xfrm>
          <a:prstGeom prst="rect">
            <a:avLst/>
          </a:prstGeom>
          <a:noFill/>
        </p:spPr>
        <p:txBody>
          <a:bodyPr wrap="none" rtlCol="0">
            <a:spAutoFit/>
          </a:bodyPr>
          <a:lstStyle/>
          <a:p>
            <a:r>
              <a:rPr lang="en-US" b="1" dirty="0">
                <a:latin typeface="+mj-lt"/>
              </a:rPr>
              <a:t>Geometric Reference Frames</a:t>
            </a:r>
            <a:r>
              <a:rPr lang="en-US" dirty="0">
                <a:latin typeface="+mj-lt"/>
              </a:rPr>
              <a:t>:  </a:t>
            </a:r>
          </a:p>
          <a:p>
            <a:pPr marL="285750" indent="-285750">
              <a:buFont typeface="Arial" panose="020B0604020202020204" pitchFamily="34" charset="0"/>
              <a:buChar char="•"/>
            </a:pPr>
            <a:r>
              <a:rPr lang="en-US" dirty="0">
                <a:latin typeface="+mj-lt"/>
              </a:rPr>
              <a:t>NAD 83(2011)</a:t>
            </a:r>
          </a:p>
          <a:p>
            <a:pPr marL="285750" indent="-285750">
              <a:buFont typeface="Arial" panose="020B0604020202020204" pitchFamily="34" charset="0"/>
              <a:buChar char="•"/>
            </a:pPr>
            <a:r>
              <a:rPr lang="en-US" dirty="0">
                <a:latin typeface="+mj-lt"/>
              </a:rPr>
              <a:t>NAD 83(PA11)</a:t>
            </a:r>
          </a:p>
          <a:p>
            <a:pPr marL="285750" indent="-285750">
              <a:buFont typeface="Arial" panose="020B0604020202020204" pitchFamily="34" charset="0"/>
              <a:buChar char="•"/>
            </a:pPr>
            <a:r>
              <a:rPr lang="en-US" dirty="0">
                <a:latin typeface="+mj-lt"/>
              </a:rPr>
              <a:t>NAD 83(MA11)</a:t>
            </a:r>
          </a:p>
          <a:p>
            <a:pPr marL="285750" indent="-285750">
              <a:buFont typeface="Arial" panose="020B0604020202020204" pitchFamily="34" charset="0"/>
              <a:buChar char="•"/>
            </a:pPr>
            <a:r>
              <a:rPr lang="en-US" dirty="0">
                <a:latin typeface="+mj-lt"/>
              </a:rPr>
              <a:t>Truly global but used regionally</a:t>
            </a:r>
          </a:p>
        </p:txBody>
      </p:sp>
      <p:sp>
        <p:nvSpPr>
          <p:cNvPr id="15" name="Rectangle 14">
            <a:extLst>
              <a:ext uri="{FF2B5EF4-FFF2-40B4-BE49-F238E27FC236}">
                <a16:creationId xmlns:a16="http://schemas.microsoft.com/office/drawing/2014/main" id="{3980A231-E390-4418-9F32-D53AA6591DDA}"/>
              </a:ext>
            </a:extLst>
          </p:cNvPr>
          <p:cNvSpPr/>
          <p:nvPr/>
        </p:nvSpPr>
        <p:spPr>
          <a:xfrm>
            <a:off x="1444991" y="3313355"/>
            <a:ext cx="692195" cy="42512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25E4158-A69B-43C7-BBBE-40F9A440D1DB}"/>
              </a:ext>
            </a:extLst>
          </p:cNvPr>
          <p:cNvSpPr/>
          <p:nvPr/>
        </p:nvSpPr>
        <p:spPr>
          <a:xfrm>
            <a:off x="825457" y="2614528"/>
            <a:ext cx="580208" cy="66994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959B5F9-EEED-47D9-B561-C888A22C75F4}"/>
              </a:ext>
            </a:extLst>
          </p:cNvPr>
          <p:cNvSpPr/>
          <p:nvPr/>
        </p:nvSpPr>
        <p:spPr>
          <a:xfrm>
            <a:off x="815895" y="3539659"/>
            <a:ext cx="168043" cy="19881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7BA66D9-C894-41D1-A0F8-F78254923447}"/>
              </a:ext>
            </a:extLst>
          </p:cNvPr>
          <p:cNvSpPr/>
          <p:nvPr/>
        </p:nvSpPr>
        <p:spPr>
          <a:xfrm>
            <a:off x="5254817" y="3930408"/>
            <a:ext cx="129024" cy="7517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mj-lt"/>
            </a:endParaRPr>
          </a:p>
        </p:txBody>
      </p:sp>
      <p:sp>
        <p:nvSpPr>
          <p:cNvPr id="19" name="Rectangle 18">
            <a:extLst>
              <a:ext uri="{FF2B5EF4-FFF2-40B4-BE49-F238E27FC236}">
                <a16:creationId xmlns:a16="http://schemas.microsoft.com/office/drawing/2014/main" id="{26ABC14F-D2CF-4145-88D9-BEF868238AA6}"/>
              </a:ext>
            </a:extLst>
          </p:cNvPr>
          <p:cNvSpPr/>
          <p:nvPr/>
        </p:nvSpPr>
        <p:spPr>
          <a:xfrm>
            <a:off x="5255053" y="3635070"/>
            <a:ext cx="129024" cy="25775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mj-lt"/>
            </a:endParaRPr>
          </a:p>
        </p:txBody>
      </p:sp>
      <p:sp>
        <p:nvSpPr>
          <p:cNvPr id="20" name="Rectangle 19">
            <a:extLst>
              <a:ext uri="{FF2B5EF4-FFF2-40B4-BE49-F238E27FC236}">
                <a16:creationId xmlns:a16="http://schemas.microsoft.com/office/drawing/2014/main" id="{02A01230-62CD-4753-B459-5F2A6432C0A4}"/>
              </a:ext>
            </a:extLst>
          </p:cNvPr>
          <p:cNvSpPr/>
          <p:nvPr/>
        </p:nvSpPr>
        <p:spPr>
          <a:xfrm>
            <a:off x="5587269" y="4223221"/>
            <a:ext cx="150284" cy="12991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mj-lt"/>
            </a:endParaRPr>
          </a:p>
        </p:txBody>
      </p:sp>
      <p:sp>
        <p:nvSpPr>
          <p:cNvPr id="21" name="Rectangle 20">
            <a:extLst>
              <a:ext uri="{FF2B5EF4-FFF2-40B4-BE49-F238E27FC236}">
                <a16:creationId xmlns:a16="http://schemas.microsoft.com/office/drawing/2014/main" id="{53396D43-FBA0-4793-A0CC-8072D2FEDB63}"/>
              </a:ext>
            </a:extLst>
          </p:cNvPr>
          <p:cNvSpPr/>
          <p:nvPr/>
        </p:nvSpPr>
        <p:spPr>
          <a:xfrm>
            <a:off x="2209837" y="3695787"/>
            <a:ext cx="96433" cy="8193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84C6BBC-9580-407B-A4DA-9F679CD5A438}"/>
              </a:ext>
            </a:extLst>
          </p:cNvPr>
          <p:cNvSpPr/>
          <p:nvPr/>
        </p:nvSpPr>
        <p:spPr>
          <a:xfrm>
            <a:off x="2330703" y="3695787"/>
            <a:ext cx="96435" cy="8193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C90D506-19D5-43E3-AA51-894D4B51EDDB}"/>
              </a:ext>
            </a:extLst>
          </p:cNvPr>
          <p:cNvSpPr txBox="1"/>
          <p:nvPr/>
        </p:nvSpPr>
        <p:spPr>
          <a:xfrm>
            <a:off x="6096000" y="3284469"/>
            <a:ext cx="6096000" cy="2308324"/>
          </a:xfrm>
          <a:prstGeom prst="rect">
            <a:avLst/>
          </a:prstGeom>
          <a:noFill/>
        </p:spPr>
        <p:txBody>
          <a:bodyPr wrap="square">
            <a:spAutoFit/>
          </a:bodyPr>
          <a:lstStyle/>
          <a:p>
            <a:r>
              <a:rPr lang="en-US" b="1" dirty="0">
                <a:latin typeface="+mj-lt"/>
              </a:rPr>
              <a:t>Geoid models/Vertical Datums</a:t>
            </a:r>
            <a:r>
              <a:rPr lang="en-US" dirty="0">
                <a:latin typeface="+mj-lt"/>
              </a:rPr>
              <a:t>: </a:t>
            </a:r>
          </a:p>
          <a:p>
            <a:pPr marL="285750" indent="-285750">
              <a:buFont typeface="Arial" panose="020B0604020202020204" pitchFamily="34" charset="0"/>
              <a:buChar char="•"/>
            </a:pPr>
            <a:r>
              <a:rPr lang="en-US" dirty="0">
                <a:latin typeface="+mj-lt"/>
              </a:rPr>
              <a:t>Regional</a:t>
            </a:r>
          </a:p>
          <a:p>
            <a:pPr marL="742950" lvl="1" indent="-285750">
              <a:buFont typeface="Arial" panose="020B0604020202020204" pitchFamily="34" charset="0"/>
              <a:buChar char="•"/>
            </a:pPr>
            <a:r>
              <a:rPr lang="en-US" dirty="0">
                <a:latin typeface="+mj-lt"/>
              </a:rPr>
              <a:t>Conterminous US (CONUS; “Lower 48”)</a:t>
            </a:r>
          </a:p>
          <a:p>
            <a:pPr marL="742950" lvl="1" indent="-285750">
              <a:buFont typeface="Arial" panose="020B0604020202020204" pitchFamily="34" charset="0"/>
              <a:buChar char="•"/>
            </a:pPr>
            <a:r>
              <a:rPr lang="en-US" dirty="0">
                <a:latin typeface="+mj-lt"/>
              </a:rPr>
              <a:t>Alaska</a:t>
            </a:r>
          </a:p>
          <a:p>
            <a:pPr marL="742950" lvl="1" indent="-285750">
              <a:buFont typeface="Arial" panose="020B0604020202020204" pitchFamily="34" charset="0"/>
              <a:buChar char="•"/>
            </a:pPr>
            <a:r>
              <a:rPr lang="en-US" dirty="0">
                <a:latin typeface="+mj-lt"/>
              </a:rPr>
              <a:t>Hawaii</a:t>
            </a:r>
          </a:p>
          <a:p>
            <a:pPr marL="742950" lvl="1" indent="-285750">
              <a:buFont typeface="Arial" panose="020B0604020202020204" pitchFamily="34" charset="0"/>
              <a:buChar char="•"/>
            </a:pPr>
            <a:r>
              <a:rPr lang="es-ES" dirty="0" err="1">
                <a:latin typeface="+mj-lt"/>
              </a:rPr>
              <a:t>Territories</a:t>
            </a:r>
            <a:r>
              <a:rPr lang="es-ES" dirty="0">
                <a:latin typeface="+mj-lt"/>
              </a:rPr>
              <a:t>:  Puerto Rico, U.S. </a:t>
            </a:r>
            <a:r>
              <a:rPr lang="es-ES" dirty="0" err="1">
                <a:latin typeface="+mj-lt"/>
              </a:rPr>
              <a:t>Virgin</a:t>
            </a:r>
            <a:r>
              <a:rPr lang="es-ES" dirty="0">
                <a:latin typeface="+mj-lt"/>
              </a:rPr>
              <a:t> </a:t>
            </a:r>
            <a:r>
              <a:rPr lang="es-ES" dirty="0" err="1">
                <a:latin typeface="+mj-lt"/>
              </a:rPr>
              <a:t>Islands</a:t>
            </a:r>
            <a:r>
              <a:rPr lang="es-ES" dirty="0">
                <a:latin typeface="+mj-lt"/>
              </a:rPr>
              <a:t>, American Samoa, Guam, CNM</a:t>
            </a:r>
            <a:endParaRPr lang="en-US" dirty="0">
              <a:latin typeface="+mj-lt"/>
            </a:endParaRPr>
          </a:p>
          <a:p>
            <a:pPr marL="742950" lvl="1" indent="-285750">
              <a:buFont typeface="Arial" panose="020B0604020202020204" pitchFamily="34" charset="0"/>
              <a:buChar char="•"/>
            </a:pPr>
            <a:endParaRPr lang="en-US" dirty="0">
              <a:latin typeface="+mj-lt"/>
            </a:endParaRPr>
          </a:p>
        </p:txBody>
      </p:sp>
      <p:sp>
        <p:nvSpPr>
          <p:cNvPr id="6" name="Slide Number Placeholder 3">
            <a:extLst>
              <a:ext uri="{FF2B5EF4-FFF2-40B4-BE49-F238E27FC236}">
                <a16:creationId xmlns:a16="http://schemas.microsoft.com/office/drawing/2014/main" id="{454BAC93-0957-D4A0-2711-0DD149302D81}"/>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27</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406965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a:t>Preeminence of ITRF</a:t>
            </a:r>
          </a:p>
        </p:txBody>
      </p:sp>
      <p:sp>
        <p:nvSpPr>
          <p:cNvPr id="13" name="Content Placeholder 2"/>
          <p:cNvSpPr txBox="1">
            <a:spLocks/>
          </p:cNvSpPr>
          <p:nvPr/>
        </p:nvSpPr>
        <p:spPr bwMode="gray">
          <a:xfrm>
            <a:off x="4562527" y="1628775"/>
            <a:ext cx="3066946"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None/>
              <a:defRPr/>
            </a:pPr>
            <a:r>
              <a:rPr lang="en-US" sz="1500" kern="0" dirty="0">
                <a:latin typeface="Times New Roman" panose="02020603050405020304" pitchFamily="18" charset="0"/>
                <a:cs typeface="Times New Roman" panose="02020603050405020304" pitchFamily="18" charset="0"/>
              </a:rPr>
              <a:t>North American Terrestrial Reference Frame of 2022 (NATRF2022)</a:t>
            </a:r>
          </a:p>
          <a:p>
            <a:pPr marL="0" indent="0">
              <a:buNone/>
              <a:defRPr/>
            </a:pPr>
            <a:endParaRPr lang="en-US" sz="1500" kern="0" dirty="0">
              <a:latin typeface="Times New Roman" panose="02020603050405020304" pitchFamily="18" charset="0"/>
              <a:cs typeface="Times New Roman" panose="02020603050405020304" pitchFamily="18" charset="0"/>
            </a:endParaRPr>
          </a:p>
          <a:p>
            <a:pPr marL="0" indent="0">
              <a:buNone/>
              <a:defRPr/>
            </a:pPr>
            <a:r>
              <a:rPr lang="en-US" sz="1500" kern="0" dirty="0">
                <a:latin typeface="Times New Roman" panose="02020603050405020304" pitchFamily="18" charset="0"/>
                <a:cs typeface="Times New Roman" panose="02020603050405020304" pitchFamily="18" charset="0"/>
              </a:rPr>
              <a:t>Caribbean Terrestrial Reference Frame of 2022 (CATRF2022)</a:t>
            </a:r>
          </a:p>
          <a:p>
            <a:pPr marL="0" indent="0">
              <a:buNone/>
              <a:defRPr/>
            </a:pPr>
            <a:endParaRPr lang="en-US" sz="1500" kern="0" dirty="0">
              <a:latin typeface="Times New Roman" panose="02020603050405020304" pitchFamily="18" charset="0"/>
              <a:cs typeface="Times New Roman" panose="02020603050405020304" pitchFamily="18" charset="0"/>
            </a:endParaRPr>
          </a:p>
          <a:p>
            <a:pPr marL="0" indent="0">
              <a:buNone/>
              <a:defRPr/>
            </a:pPr>
            <a:r>
              <a:rPr lang="en-US" sz="1500" kern="0" dirty="0">
                <a:latin typeface="Times New Roman" panose="02020603050405020304" pitchFamily="18" charset="0"/>
                <a:cs typeface="Times New Roman" panose="02020603050405020304" pitchFamily="18" charset="0"/>
              </a:rPr>
              <a:t>Pacific Terrestrial Reference Frame of 2022 (PATRF2022)</a:t>
            </a:r>
          </a:p>
          <a:p>
            <a:pPr marL="0" indent="0">
              <a:buNone/>
              <a:defRPr/>
            </a:pPr>
            <a:endParaRPr lang="en-US" sz="1500" kern="0" dirty="0">
              <a:latin typeface="Times New Roman" panose="02020603050405020304" pitchFamily="18" charset="0"/>
              <a:cs typeface="Times New Roman" panose="02020603050405020304" pitchFamily="18" charset="0"/>
            </a:endParaRPr>
          </a:p>
          <a:p>
            <a:pPr marL="0" indent="0">
              <a:buNone/>
              <a:defRPr/>
            </a:pPr>
            <a:r>
              <a:rPr lang="en-US" sz="1500" kern="0" dirty="0">
                <a:latin typeface="Times New Roman" panose="02020603050405020304" pitchFamily="18" charset="0"/>
                <a:cs typeface="Times New Roman" panose="02020603050405020304" pitchFamily="18" charset="0"/>
              </a:rPr>
              <a:t>Mariana Terrestrial Reference Frame of 2022 (MATRF2022</a:t>
            </a:r>
            <a:r>
              <a:rPr lang="en-US" sz="1800" kern="0" dirty="0">
                <a:latin typeface="Times New Roman" panose="02020603050405020304" pitchFamily="18" charset="0"/>
                <a:cs typeface="Times New Roman" panose="02020603050405020304" pitchFamily="18" charset="0"/>
              </a:rPr>
              <a:t>)</a:t>
            </a:r>
          </a:p>
          <a:p>
            <a:pPr lvl="1">
              <a:defRPr/>
            </a:pPr>
            <a:endParaRPr lang="en-US" sz="1800" kern="0" dirty="0">
              <a:latin typeface="Times New Roman" panose="02020603050405020304" pitchFamily="18" charset="0"/>
              <a:cs typeface="Times New Roman" panose="02020603050405020304" pitchFamily="18" charset="0"/>
            </a:endParaRPr>
          </a:p>
          <a:p>
            <a:pPr marL="0" indent="0">
              <a:buNone/>
              <a:defRPr/>
            </a:pPr>
            <a:endParaRPr lang="en-US" sz="1800" b="1" kern="0"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993788" y="1688425"/>
            <a:ext cx="1706725" cy="738664"/>
          </a:xfrm>
          <a:prstGeom prst="rect">
            <a:avLst/>
          </a:prstGeom>
          <a:noFill/>
          <a:ln>
            <a:solidFill>
              <a:schemeClr val="tx1"/>
            </a:solidFill>
          </a:ln>
        </p:spPr>
        <p:txBody>
          <a:bodyPr wrap="square" rtlCol="0">
            <a:spAutoFit/>
          </a:bodyPr>
          <a:lstStyle/>
          <a:p>
            <a:r>
              <a:rPr lang="en-US" sz="1400" dirty="0">
                <a:latin typeface="Times New Roman" panose="02020603050405020304" pitchFamily="18" charset="0"/>
              </a:rPr>
              <a:t>Remove the rotation of the North American Plate</a:t>
            </a:r>
          </a:p>
        </p:txBody>
      </p:sp>
      <p:sp>
        <p:nvSpPr>
          <p:cNvPr id="14" name="TextBox 13"/>
          <p:cNvSpPr txBox="1"/>
          <p:nvPr/>
        </p:nvSpPr>
        <p:spPr>
          <a:xfrm>
            <a:off x="1993786" y="2614846"/>
            <a:ext cx="1706725" cy="738664"/>
          </a:xfrm>
          <a:prstGeom prst="rect">
            <a:avLst/>
          </a:prstGeom>
          <a:noFill/>
          <a:ln>
            <a:solidFill>
              <a:schemeClr val="tx1"/>
            </a:solidFill>
          </a:ln>
        </p:spPr>
        <p:txBody>
          <a:bodyPr wrap="square" rtlCol="0">
            <a:spAutoFit/>
          </a:bodyPr>
          <a:lstStyle/>
          <a:p>
            <a:r>
              <a:rPr lang="en-US" sz="1400" dirty="0">
                <a:latin typeface="Times New Roman" panose="02020603050405020304" pitchFamily="18" charset="0"/>
              </a:rPr>
              <a:t>Remove the rotation of the Caribbean Plate</a:t>
            </a:r>
          </a:p>
        </p:txBody>
      </p:sp>
      <p:sp>
        <p:nvSpPr>
          <p:cNvPr id="15" name="TextBox 14"/>
          <p:cNvSpPr txBox="1"/>
          <p:nvPr/>
        </p:nvSpPr>
        <p:spPr>
          <a:xfrm>
            <a:off x="1993786" y="3496560"/>
            <a:ext cx="1706726" cy="523220"/>
          </a:xfrm>
          <a:prstGeom prst="rect">
            <a:avLst/>
          </a:prstGeom>
          <a:noFill/>
          <a:ln>
            <a:solidFill>
              <a:schemeClr val="tx1"/>
            </a:solidFill>
          </a:ln>
        </p:spPr>
        <p:txBody>
          <a:bodyPr wrap="square" rtlCol="0">
            <a:spAutoFit/>
          </a:bodyPr>
          <a:lstStyle/>
          <a:p>
            <a:r>
              <a:rPr lang="en-US" sz="1400" dirty="0">
                <a:latin typeface="Times New Roman" panose="02020603050405020304" pitchFamily="18" charset="0"/>
              </a:rPr>
              <a:t>Remove the rotation of the Pacific Plate</a:t>
            </a:r>
          </a:p>
        </p:txBody>
      </p:sp>
      <p:sp>
        <p:nvSpPr>
          <p:cNvPr id="16" name="TextBox 15"/>
          <p:cNvSpPr txBox="1"/>
          <p:nvPr/>
        </p:nvSpPr>
        <p:spPr>
          <a:xfrm>
            <a:off x="1993786" y="4245970"/>
            <a:ext cx="1706726" cy="523220"/>
          </a:xfrm>
          <a:prstGeom prst="rect">
            <a:avLst/>
          </a:prstGeom>
          <a:noFill/>
          <a:ln>
            <a:solidFill>
              <a:schemeClr val="tx1"/>
            </a:solidFill>
          </a:ln>
        </p:spPr>
        <p:txBody>
          <a:bodyPr wrap="square" rtlCol="0">
            <a:spAutoFit/>
          </a:bodyPr>
          <a:lstStyle/>
          <a:p>
            <a:r>
              <a:rPr lang="en-US" sz="1400" dirty="0">
                <a:latin typeface="Times New Roman" panose="02020603050405020304" pitchFamily="18" charset="0"/>
              </a:rPr>
              <a:t>Remove the rotation of the Mariana Plate</a:t>
            </a:r>
          </a:p>
        </p:txBody>
      </p:sp>
      <p:sp>
        <p:nvSpPr>
          <p:cNvPr id="18" name="Content Placeholder 2"/>
          <p:cNvSpPr txBox="1">
            <a:spLocks/>
          </p:cNvSpPr>
          <p:nvPr/>
        </p:nvSpPr>
        <p:spPr bwMode="gray">
          <a:xfrm>
            <a:off x="127181" y="3022475"/>
            <a:ext cx="1092495" cy="332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77500" lnSpcReduction="2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lnSpc>
                <a:spcPct val="120000"/>
              </a:lnSpc>
              <a:spcBef>
                <a:spcPts val="0"/>
              </a:spcBef>
              <a:buNone/>
              <a:defRPr/>
            </a:pPr>
            <a:r>
              <a:rPr lang="en-US" sz="2550" kern="0" dirty="0">
                <a:latin typeface="Times New Roman" panose="02020603050405020304" pitchFamily="18" charset="0"/>
                <a:cs typeface="Times New Roman" panose="02020603050405020304" pitchFamily="18" charset="0"/>
              </a:rPr>
              <a:t>ITRF2020</a:t>
            </a:r>
          </a:p>
        </p:txBody>
      </p:sp>
      <p:sp>
        <p:nvSpPr>
          <p:cNvPr id="7" name="Rounded Rectangle 6"/>
          <p:cNvSpPr/>
          <p:nvPr/>
        </p:nvSpPr>
        <p:spPr>
          <a:xfrm>
            <a:off x="1763271" y="1375436"/>
            <a:ext cx="2176253" cy="3770072"/>
          </a:xfrm>
          <a:prstGeom prst="roundRect">
            <a:avLst/>
          </a:prstGeom>
          <a:noFill/>
          <a:ln w="635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latin typeface="Times New Roman" panose="02020603050405020304" pitchFamily="18" charset="0"/>
            </a:endParaRPr>
          </a:p>
        </p:txBody>
      </p:sp>
      <p:sp>
        <p:nvSpPr>
          <p:cNvPr id="9" name="TextBox 8"/>
          <p:cNvSpPr txBox="1"/>
          <p:nvPr/>
        </p:nvSpPr>
        <p:spPr>
          <a:xfrm>
            <a:off x="2255713" y="5213997"/>
            <a:ext cx="1082348" cy="369332"/>
          </a:xfrm>
          <a:prstGeom prst="rect">
            <a:avLst/>
          </a:prstGeom>
          <a:noFill/>
        </p:spPr>
        <p:txBody>
          <a:bodyPr wrap="none" rtlCol="0">
            <a:spAutoFit/>
          </a:bodyPr>
          <a:lstStyle/>
          <a:p>
            <a:r>
              <a:rPr lang="en-US" b="1" dirty="0">
                <a:solidFill>
                  <a:srgbClr val="7030A0"/>
                </a:solidFill>
                <a:latin typeface="Times New Roman" panose="02020603050405020304" pitchFamily="18" charset="0"/>
              </a:rPr>
              <a:t>EPP2022</a:t>
            </a:r>
          </a:p>
        </p:txBody>
      </p:sp>
      <p:cxnSp>
        <p:nvCxnSpPr>
          <p:cNvPr id="11" name="Elbow Connector 10"/>
          <p:cNvCxnSpPr>
            <a:stCxn id="18" idx="0"/>
            <a:endCxn id="8" idx="1"/>
          </p:cNvCxnSpPr>
          <p:nvPr/>
        </p:nvCxnSpPr>
        <p:spPr>
          <a:xfrm rot="5400000" flipH="1" flipV="1">
            <a:off x="851249" y="1879937"/>
            <a:ext cx="964718" cy="1320359"/>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Elbow Connector 21"/>
          <p:cNvCxnSpPr>
            <a:cxnSpLocks/>
            <a:endCxn id="14" idx="1"/>
          </p:cNvCxnSpPr>
          <p:nvPr/>
        </p:nvCxnSpPr>
        <p:spPr>
          <a:xfrm flipV="1">
            <a:off x="1290182" y="2984178"/>
            <a:ext cx="703604" cy="128860"/>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18" idx="2"/>
            <a:endCxn id="16" idx="1"/>
          </p:cNvCxnSpPr>
          <p:nvPr/>
        </p:nvCxnSpPr>
        <p:spPr>
          <a:xfrm rot="16200000" flipH="1">
            <a:off x="757523" y="3271316"/>
            <a:ext cx="1152169" cy="1320357"/>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Elbow Connector 35"/>
          <p:cNvCxnSpPr>
            <a:endCxn id="15" idx="1"/>
          </p:cNvCxnSpPr>
          <p:nvPr/>
        </p:nvCxnSpPr>
        <p:spPr>
          <a:xfrm>
            <a:off x="1290182" y="3227336"/>
            <a:ext cx="703604" cy="530834"/>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559" name="Straight Arrow Connector 23558"/>
          <p:cNvCxnSpPr>
            <a:stCxn id="8" idx="3"/>
          </p:cNvCxnSpPr>
          <p:nvPr/>
        </p:nvCxnSpPr>
        <p:spPr>
          <a:xfrm>
            <a:off x="3700513" y="2057757"/>
            <a:ext cx="78148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cxnSpLocks/>
          </p:cNvCxnSpPr>
          <p:nvPr/>
        </p:nvCxnSpPr>
        <p:spPr>
          <a:xfrm>
            <a:off x="3700511" y="2876456"/>
            <a:ext cx="78149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15" idx="3"/>
          </p:cNvCxnSpPr>
          <p:nvPr/>
        </p:nvCxnSpPr>
        <p:spPr>
          <a:xfrm>
            <a:off x="3700512" y="3758170"/>
            <a:ext cx="78149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16" idx="3"/>
          </p:cNvCxnSpPr>
          <p:nvPr/>
        </p:nvCxnSpPr>
        <p:spPr>
          <a:xfrm>
            <a:off x="3700512" y="4507580"/>
            <a:ext cx="78149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1641983" y="5525124"/>
            <a:ext cx="2707344" cy="461665"/>
          </a:xfrm>
          <a:prstGeom prst="rect">
            <a:avLst/>
          </a:prstGeom>
          <a:noFill/>
        </p:spPr>
        <p:txBody>
          <a:bodyPr wrap="none" rtlCol="0">
            <a:spAutoFit/>
          </a:bodyPr>
          <a:lstStyle/>
          <a:p>
            <a:r>
              <a:rPr lang="en-US" sz="1200" b="1" dirty="0">
                <a:solidFill>
                  <a:srgbClr val="7030A0"/>
                </a:solidFill>
                <a:latin typeface="Times New Roman" panose="02020603050405020304" pitchFamily="18" charset="0"/>
              </a:rPr>
              <a:t>EPP for “Euler pole parameters”</a:t>
            </a:r>
          </a:p>
          <a:p>
            <a:r>
              <a:rPr lang="en-US" sz="1200" b="1" dirty="0">
                <a:solidFill>
                  <a:srgbClr val="7030A0"/>
                </a:solidFill>
                <a:latin typeface="Times New Roman" panose="02020603050405020304" pitchFamily="18" charset="0"/>
              </a:rPr>
              <a:t>(a way of describing a plate’s rotation)</a:t>
            </a:r>
          </a:p>
        </p:txBody>
      </p:sp>
      <p:sp>
        <p:nvSpPr>
          <p:cNvPr id="4" name="TextBox 3">
            <a:extLst>
              <a:ext uri="{FF2B5EF4-FFF2-40B4-BE49-F238E27FC236}">
                <a16:creationId xmlns:a16="http://schemas.microsoft.com/office/drawing/2014/main" id="{967E367C-5D18-42A4-92C8-94C3EB80BB88}"/>
              </a:ext>
            </a:extLst>
          </p:cNvPr>
          <p:cNvSpPr txBox="1"/>
          <p:nvPr/>
        </p:nvSpPr>
        <p:spPr>
          <a:xfrm>
            <a:off x="7629474" y="1602536"/>
            <a:ext cx="4483014" cy="3970318"/>
          </a:xfrm>
          <a:prstGeom prst="rect">
            <a:avLst/>
          </a:prstGeom>
          <a:noFill/>
        </p:spPr>
        <p:txBody>
          <a:bodyPr wrap="square" rtlCol="0">
            <a:spAutoFit/>
          </a:bodyPr>
          <a:lstStyle/>
          <a:p>
            <a:r>
              <a:rPr lang="en-US" b="1" u="sng" dirty="0"/>
              <a:t>Why 5 frames?</a:t>
            </a:r>
          </a:p>
          <a:p>
            <a:endParaRPr lang="en-US" b="1" u="sng" dirty="0"/>
          </a:p>
          <a:p>
            <a:pPr marL="285750" indent="-285750">
              <a:buFontTx/>
              <a:buChar char="-"/>
            </a:pPr>
            <a:r>
              <a:rPr lang="en-US" dirty="0"/>
              <a:t>The ITRF is the international gold standard, and is fixed to no particular plate (latitude/longitude will drift ~ few cm/year).  It is global and geocentric.</a:t>
            </a:r>
          </a:p>
          <a:p>
            <a:pPr marL="285750" indent="-285750">
              <a:buFontTx/>
              <a:buChar char="-"/>
            </a:pPr>
            <a:endParaRPr lang="en-US" dirty="0"/>
          </a:p>
          <a:p>
            <a:pPr marL="285750" indent="-285750">
              <a:buFontTx/>
              <a:buChar char="-"/>
            </a:pPr>
            <a:r>
              <a:rPr lang="en-US" dirty="0"/>
              <a:t>The USA has population centers on four plates, and many users wish to see the drift of latitude and longitude “hidden” over time, so we fix the frames to those four plates.  They will also be global (but meant to be used on one plate) and geocentric.</a:t>
            </a:r>
          </a:p>
        </p:txBody>
      </p:sp>
      <p:sp>
        <p:nvSpPr>
          <p:cNvPr id="12" name="Slide Number Placeholder 3">
            <a:extLst>
              <a:ext uri="{FF2B5EF4-FFF2-40B4-BE49-F238E27FC236}">
                <a16:creationId xmlns:a16="http://schemas.microsoft.com/office/drawing/2014/main" id="{68DA4605-F0D6-D271-1F38-0B83C5524512}"/>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28</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426270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xEl>
                                              <p:pRg st="6" end="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P spid="16" grpId="0" animBg="1"/>
      <p:bldP spid="7" grpId="0" animBg="1"/>
      <p:bldP spid="9" grpId="0"/>
      <p:bldP spid="5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3DFF2F2-FA3F-4926-AD1D-A3A97CD19D1A}"/>
              </a:ext>
            </a:extLst>
          </p:cNvPr>
          <p:cNvSpPr/>
          <p:nvPr/>
        </p:nvSpPr>
        <p:spPr>
          <a:xfrm>
            <a:off x="6722149" y="1689763"/>
            <a:ext cx="1826545" cy="49466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Hybrid geoids</a:t>
            </a:r>
          </a:p>
        </p:txBody>
      </p:sp>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609600" y="274639"/>
            <a:ext cx="10972800" cy="1143000"/>
          </a:xfrm>
        </p:spPr>
        <p:txBody>
          <a:bodyPr>
            <a:normAutofit/>
          </a:bodyPr>
          <a:lstStyle/>
          <a:p>
            <a:r>
              <a:rPr lang="en-US" dirty="0">
                <a:cs typeface="Times New Roman" panose="02020603050405020304" pitchFamily="18" charset="0"/>
              </a:rPr>
              <a:t>NSRS Modernization in (very) brief</a:t>
            </a:r>
          </a:p>
        </p:txBody>
      </p:sp>
      <p:sp>
        <p:nvSpPr>
          <p:cNvPr id="27" name="Rectangle 26">
            <a:extLst>
              <a:ext uri="{FF2B5EF4-FFF2-40B4-BE49-F238E27FC236}">
                <a16:creationId xmlns:a16="http://schemas.microsoft.com/office/drawing/2014/main" id="{BF4CCFF2-68D2-4336-8B4C-7524C89004EB}"/>
              </a:ext>
            </a:extLst>
          </p:cNvPr>
          <p:cNvSpPr/>
          <p:nvPr/>
        </p:nvSpPr>
        <p:spPr>
          <a:xfrm>
            <a:off x="4165600" y="4419421"/>
            <a:ext cx="1752208" cy="41520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NAPGD2022</a:t>
            </a:r>
          </a:p>
        </p:txBody>
      </p:sp>
      <p:sp>
        <p:nvSpPr>
          <p:cNvPr id="29" name="Rectangle 28">
            <a:extLst>
              <a:ext uri="{FF2B5EF4-FFF2-40B4-BE49-F238E27FC236}">
                <a16:creationId xmlns:a16="http://schemas.microsoft.com/office/drawing/2014/main" id="{F5BA3873-3909-40A5-BF45-EBCCBE57E13E}"/>
              </a:ext>
            </a:extLst>
          </p:cNvPr>
          <p:cNvSpPr/>
          <p:nvPr/>
        </p:nvSpPr>
        <p:spPr>
          <a:xfrm>
            <a:off x="9672061" y="1684980"/>
            <a:ext cx="2273520" cy="530603"/>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GEOID2022</a:t>
            </a:r>
          </a:p>
        </p:txBody>
      </p:sp>
      <p:sp>
        <p:nvSpPr>
          <p:cNvPr id="32" name="Rectangle 31">
            <a:extLst>
              <a:ext uri="{FF2B5EF4-FFF2-40B4-BE49-F238E27FC236}">
                <a16:creationId xmlns:a16="http://schemas.microsoft.com/office/drawing/2014/main" id="{75BAE865-57E8-4113-81FC-03EE053BC56F}"/>
              </a:ext>
            </a:extLst>
          </p:cNvPr>
          <p:cNvSpPr/>
          <p:nvPr/>
        </p:nvSpPr>
        <p:spPr>
          <a:xfrm>
            <a:off x="6421957" y="4370750"/>
            <a:ext cx="2390608" cy="141645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err="1">
                <a:solidFill>
                  <a:schemeClr val="tx1"/>
                </a:solidFill>
              </a:rPr>
              <a:t>Bluebooking</a:t>
            </a:r>
            <a:endParaRPr lang="en-US" sz="1867" b="1" dirty="0">
              <a:solidFill>
                <a:schemeClr val="tx1"/>
              </a:solidFill>
            </a:endParaRPr>
          </a:p>
          <a:p>
            <a:pPr algn="ctr"/>
            <a:r>
              <a:rPr lang="en-US" sz="1867" b="1" dirty="0">
                <a:solidFill>
                  <a:schemeClr val="tx1"/>
                </a:solidFill>
              </a:rPr>
              <a:t>FORTRAN</a:t>
            </a:r>
          </a:p>
          <a:p>
            <a:pPr algn="ctr"/>
            <a:r>
              <a:rPr lang="en-US" sz="1867" b="1" dirty="0">
                <a:solidFill>
                  <a:schemeClr val="tx1"/>
                </a:solidFill>
              </a:rPr>
              <a:t>Disparate tools</a:t>
            </a:r>
          </a:p>
          <a:p>
            <a:pPr algn="ctr"/>
            <a:r>
              <a:rPr lang="en-US" sz="1867" b="1" dirty="0">
                <a:solidFill>
                  <a:schemeClr val="tx1"/>
                </a:solidFill>
              </a:rPr>
              <a:t>Outdated manuals</a:t>
            </a:r>
          </a:p>
        </p:txBody>
      </p:sp>
      <p:sp>
        <p:nvSpPr>
          <p:cNvPr id="33" name="Rectangle 32">
            <a:extLst>
              <a:ext uri="{FF2B5EF4-FFF2-40B4-BE49-F238E27FC236}">
                <a16:creationId xmlns:a16="http://schemas.microsoft.com/office/drawing/2014/main" id="{54BFC5B2-CE31-42A3-8308-C9D000EFB2DF}"/>
              </a:ext>
            </a:extLst>
          </p:cNvPr>
          <p:cNvSpPr/>
          <p:nvPr/>
        </p:nvSpPr>
        <p:spPr>
          <a:xfrm>
            <a:off x="9905783" y="4445379"/>
            <a:ext cx="2240133" cy="1274200"/>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GVX / OPUS</a:t>
            </a:r>
          </a:p>
          <a:p>
            <a:pPr algn="ctr"/>
            <a:r>
              <a:rPr lang="en-US" sz="1867" b="1" dirty="0">
                <a:solidFill>
                  <a:schemeClr val="tx1"/>
                </a:solidFill>
              </a:rPr>
              <a:t>Modern coding</a:t>
            </a:r>
          </a:p>
          <a:p>
            <a:pPr algn="ctr"/>
            <a:r>
              <a:rPr lang="en-US" sz="1867" b="1" dirty="0">
                <a:solidFill>
                  <a:schemeClr val="tx1"/>
                </a:solidFill>
              </a:rPr>
              <a:t>Integrated tools</a:t>
            </a:r>
          </a:p>
          <a:p>
            <a:pPr algn="ctr"/>
            <a:r>
              <a:rPr lang="en-US" sz="1867" b="1" dirty="0">
                <a:solidFill>
                  <a:schemeClr val="tx1"/>
                </a:solidFill>
              </a:rPr>
              <a:t>Updated manuals</a:t>
            </a:r>
          </a:p>
        </p:txBody>
      </p:sp>
      <p:sp>
        <p:nvSpPr>
          <p:cNvPr id="35" name="Arrow: Right 34">
            <a:extLst>
              <a:ext uri="{FF2B5EF4-FFF2-40B4-BE49-F238E27FC236}">
                <a16:creationId xmlns:a16="http://schemas.microsoft.com/office/drawing/2014/main" id="{DD5D8270-0B56-4E45-93C8-F1842C14AC64}"/>
              </a:ext>
            </a:extLst>
          </p:cNvPr>
          <p:cNvSpPr/>
          <p:nvPr/>
        </p:nvSpPr>
        <p:spPr>
          <a:xfrm>
            <a:off x="3041070" y="4445379"/>
            <a:ext cx="1038841" cy="3651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3F4D85F9-9CF4-4956-B95F-7684C2381B42}"/>
              </a:ext>
            </a:extLst>
          </p:cNvPr>
          <p:cNvSpPr/>
          <p:nvPr/>
        </p:nvSpPr>
        <p:spPr>
          <a:xfrm>
            <a:off x="8681433" y="1670441"/>
            <a:ext cx="813385" cy="5298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Cross 36">
            <a:extLst>
              <a:ext uri="{FF2B5EF4-FFF2-40B4-BE49-F238E27FC236}">
                <a16:creationId xmlns:a16="http://schemas.microsoft.com/office/drawing/2014/main" id="{3DDC3672-AF8F-4D4B-A158-08938966CEFE}"/>
              </a:ext>
            </a:extLst>
          </p:cNvPr>
          <p:cNvSpPr/>
          <p:nvPr/>
        </p:nvSpPr>
        <p:spPr>
          <a:xfrm rot="2709984">
            <a:off x="6673160" y="4053055"/>
            <a:ext cx="2068867" cy="2068867"/>
          </a:xfrm>
          <a:prstGeom prst="plus">
            <a:avLst>
              <a:gd name="adj" fmla="val 46822"/>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FD44C800-7AD4-4677-A2B2-35758697F885}"/>
              </a:ext>
            </a:extLst>
          </p:cNvPr>
          <p:cNvSpPr/>
          <p:nvPr/>
        </p:nvSpPr>
        <p:spPr>
          <a:xfrm>
            <a:off x="8931957" y="4771563"/>
            <a:ext cx="836047" cy="64617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 name="Group 45" descr="A series of images, mostly with text, showing the things in the current NSRS that will be replaced with the modernized NSRS.  &#10;&#10;To be replaced includes all horizontal datums, vertical datums, hybrid geoids and out of date tools.  To replace them are new frames, one new geopotential datum, a gravimetric geoid and modern tools.">
            <a:extLst>
              <a:ext uri="{FF2B5EF4-FFF2-40B4-BE49-F238E27FC236}">
                <a16:creationId xmlns:a16="http://schemas.microsoft.com/office/drawing/2014/main" id="{A45B7968-C16E-49B1-984E-EB1FC60379C2}"/>
              </a:ext>
            </a:extLst>
          </p:cNvPr>
          <p:cNvGrpSpPr/>
          <p:nvPr/>
        </p:nvGrpSpPr>
        <p:grpSpPr>
          <a:xfrm>
            <a:off x="233741" y="1417639"/>
            <a:ext cx="2325052" cy="1139935"/>
            <a:chOff x="396970" y="933003"/>
            <a:chExt cx="1743789" cy="854951"/>
          </a:xfrm>
        </p:grpSpPr>
        <p:sp>
          <p:nvSpPr>
            <p:cNvPr id="10" name="Rectangle 9">
              <a:extLst>
                <a:ext uri="{FF2B5EF4-FFF2-40B4-BE49-F238E27FC236}">
                  <a16:creationId xmlns:a16="http://schemas.microsoft.com/office/drawing/2014/main" id="{F1966F00-D737-4817-AA2C-38934D999D0C}"/>
                </a:ext>
              </a:extLst>
            </p:cNvPr>
            <p:cNvSpPr/>
            <p:nvPr/>
          </p:nvSpPr>
          <p:spPr>
            <a:xfrm>
              <a:off x="396970" y="933003"/>
              <a:ext cx="1369909" cy="31140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NAD 83(2011)</a:t>
              </a:r>
            </a:p>
          </p:txBody>
        </p:sp>
        <p:sp>
          <p:nvSpPr>
            <p:cNvPr id="39" name="Rectangle 38">
              <a:extLst>
                <a:ext uri="{FF2B5EF4-FFF2-40B4-BE49-F238E27FC236}">
                  <a16:creationId xmlns:a16="http://schemas.microsoft.com/office/drawing/2014/main" id="{0E948816-D595-43A3-A6B8-CF5C4C77CDD9}"/>
                </a:ext>
              </a:extLst>
            </p:cNvPr>
            <p:cNvSpPr/>
            <p:nvPr/>
          </p:nvSpPr>
          <p:spPr>
            <a:xfrm>
              <a:off x="549370" y="1196688"/>
              <a:ext cx="1369909" cy="31140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NAD 83(PA11)</a:t>
              </a:r>
            </a:p>
          </p:txBody>
        </p:sp>
        <p:sp>
          <p:nvSpPr>
            <p:cNvPr id="40" name="Rectangle 39">
              <a:extLst>
                <a:ext uri="{FF2B5EF4-FFF2-40B4-BE49-F238E27FC236}">
                  <a16:creationId xmlns:a16="http://schemas.microsoft.com/office/drawing/2014/main" id="{EFB6EAF5-1DA9-4BFB-A706-01BC9116C1BD}"/>
                </a:ext>
              </a:extLst>
            </p:cNvPr>
            <p:cNvSpPr/>
            <p:nvPr/>
          </p:nvSpPr>
          <p:spPr>
            <a:xfrm>
              <a:off x="729417" y="1476551"/>
              <a:ext cx="1411342" cy="31140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NAD 83(MA11)</a:t>
              </a:r>
            </a:p>
          </p:txBody>
        </p:sp>
      </p:grpSp>
      <p:sp>
        <p:nvSpPr>
          <p:cNvPr id="41" name="Arrow: Right 40">
            <a:extLst>
              <a:ext uri="{FF2B5EF4-FFF2-40B4-BE49-F238E27FC236}">
                <a16:creationId xmlns:a16="http://schemas.microsoft.com/office/drawing/2014/main" id="{E876AB2C-84B0-49D3-B7EC-DAD00FFB0596}"/>
              </a:ext>
            </a:extLst>
          </p:cNvPr>
          <p:cNvSpPr/>
          <p:nvPr/>
        </p:nvSpPr>
        <p:spPr>
          <a:xfrm>
            <a:off x="2641015" y="1612566"/>
            <a:ext cx="893127" cy="5298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506BBB8-0F6C-4F32-858C-AC0EA23FCB26}"/>
              </a:ext>
            </a:extLst>
          </p:cNvPr>
          <p:cNvGrpSpPr/>
          <p:nvPr/>
        </p:nvGrpSpPr>
        <p:grpSpPr>
          <a:xfrm>
            <a:off x="3508191" y="1128836"/>
            <a:ext cx="2821352" cy="2040131"/>
            <a:chOff x="3508191" y="1128836"/>
            <a:chExt cx="2821352" cy="2040131"/>
          </a:xfrm>
        </p:grpSpPr>
        <p:sp>
          <p:nvSpPr>
            <p:cNvPr id="54" name="Rectangle 53">
              <a:extLst>
                <a:ext uri="{FF2B5EF4-FFF2-40B4-BE49-F238E27FC236}">
                  <a16:creationId xmlns:a16="http://schemas.microsoft.com/office/drawing/2014/main" id="{225D4CBA-4193-4F42-A0D6-FCA148DB0B78}"/>
                </a:ext>
              </a:extLst>
            </p:cNvPr>
            <p:cNvSpPr/>
            <p:nvPr/>
          </p:nvSpPr>
          <p:spPr>
            <a:xfrm>
              <a:off x="3508191" y="1128836"/>
              <a:ext cx="1826545" cy="415204"/>
            </a:xfrm>
            <a:prstGeom prst="rect">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ITRF2020</a:t>
              </a:r>
            </a:p>
          </p:txBody>
        </p:sp>
        <p:sp>
          <p:nvSpPr>
            <p:cNvPr id="14" name="Rectangle 13">
              <a:extLst>
                <a:ext uri="{FF2B5EF4-FFF2-40B4-BE49-F238E27FC236}">
                  <a16:creationId xmlns:a16="http://schemas.microsoft.com/office/drawing/2014/main" id="{68137CE9-6CE2-4CBE-B0E3-C2002C64347C}"/>
                </a:ext>
              </a:extLst>
            </p:cNvPr>
            <p:cNvSpPr/>
            <p:nvPr/>
          </p:nvSpPr>
          <p:spPr>
            <a:xfrm>
              <a:off x="3734674" y="1530976"/>
              <a:ext cx="1826545" cy="41520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NATRF2022</a:t>
              </a:r>
            </a:p>
          </p:txBody>
        </p:sp>
        <p:sp>
          <p:nvSpPr>
            <p:cNvPr id="42" name="Rectangle 41">
              <a:extLst>
                <a:ext uri="{FF2B5EF4-FFF2-40B4-BE49-F238E27FC236}">
                  <a16:creationId xmlns:a16="http://schemas.microsoft.com/office/drawing/2014/main" id="{049F4F7F-2F32-49CA-AE94-30A9C9870CFA}"/>
                </a:ext>
              </a:extLst>
            </p:cNvPr>
            <p:cNvSpPr/>
            <p:nvPr/>
          </p:nvSpPr>
          <p:spPr>
            <a:xfrm>
              <a:off x="3937874" y="1936475"/>
              <a:ext cx="1826545" cy="41520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PATRF2022</a:t>
              </a:r>
            </a:p>
          </p:txBody>
        </p:sp>
        <p:sp>
          <p:nvSpPr>
            <p:cNvPr id="43" name="Rectangle 42">
              <a:extLst>
                <a:ext uri="{FF2B5EF4-FFF2-40B4-BE49-F238E27FC236}">
                  <a16:creationId xmlns:a16="http://schemas.microsoft.com/office/drawing/2014/main" id="{53CD422C-4706-4EC8-9DCA-2D5BA015DAB4}"/>
                </a:ext>
              </a:extLst>
            </p:cNvPr>
            <p:cNvSpPr/>
            <p:nvPr/>
          </p:nvSpPr>
          <p:spPr>
            <a:xfrm>
              <a:off x="4175882" y="2351679"/>
              <a:ext cx="1826545" cy="41520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CATRF2022</a:t>
              </a:r>
            </a:p>
          </p:txBody>
        </p:sp>
        <p:sp>
          <p:nvSpPr>
            <p:cNvPr id="44" name="Rectangle 43">
              <a:extLst>
                <a:ext uri="{FF2B5EF4-FFF2-40B4-BE49-F238E27FC236}">
                  <a16:creationId xmlns:a16="http://schemas.microsoft.com/office/drawing/2014/main" id="{E523EBEA-269B-4EE6-99EF-5F277086EC09}"/>
                </a:ext>
              </a:extLst>
            </p:cNvPr>
            <p:cNvSpPr/>
            <p:nvPr/>
          </p:nvSpPr>
          <p:spPr>
            <a:xfrm>
              <a:off x="4502998" y="2753763"/>
              <a:ext cx="1826545" cy="41520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MATRF2022</a:t>
              </a:r>
            </a:p>
          </p:txBody>
        </p:sp>
      </p:grpSp>
      <p:sp>
        <p:nvSpPr>
          <p:cNvPr id="30" name="Cross 29">
            <a:extLst>
              <a:ext uri="{FF2B5EF4-FFF2-40B4-BE49-F238E27FC236}">
                <a16:creationId xmlns:a16="http://schemas.microsoft.com/office/drawing/2014/main" id="{405CA02F-9364-423E-B032-B837E7A509DF}"/>
              </a:ext>
            </a:extLst>
          </p:cNvPr>
          <p:cNvSpPr/>
          <p:nvPr/>
        </p:nvSpPr>
        <p:spPr>
          <a:xfrm rot="2709984">
            <a:off x="707463" y="1353485"/>
            <a:ext cx="1308343" cy="1308343"/>
          </a:xfrm>
          <a:prstGeom prst="plus">
            <a:avLst>
              <a:gd name="adj" fmla="val 46822"/>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b="1"/>
          </a:p>
        </p:txBody>
      </p:sp>
      <p:sp>
        <p:nvSpPr>
          <p:cNvPr id="47" name="Cross 46">
            <a:extLst>
              <a:ext uri="{FF2B5EF4-FFF2-40B4-BE49-F238E27FC236}">
                <a16:creationId xmlns:a16="http://schemas.microsoft.com/office/drawing/2014/main" id="{894EF192-7E19-4FBB-AC6C-D61144C1C3DE}"/>
              </a:ext>
            </a:extLst>
          </p:cNvPr>
          <p:cNvSpPr/>
          <p:nvPr/>
        </p:nvSpPr>
        <p:spPr>
          <a:xfrm rot="2709984">
            <a:off x="7091054" y="1434042"/>
            <a:ext cx="1091879" cy="1085556"/>
          </a:xfrm>
          <a:prstGeom prst="plus">
            <a:avLst>
              <a:gd name="adj" fmla="val 46822"/>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7A1A074D-84ED-4A73-82C8-9CD02A41B564}"/>
              </a:ext>
            </a:extLst>
          </p:cNvPr>
          <p:cNvGrpSpPr/>
          <p:nvPr/>
        </p:nvGrpSpPr>
        <p:grpSpPr>
          <a:xfrm>
            <a:off x="173226" y="3682589"/>
            <a:ext cx="3281175" cy="2302364"/>
            <a:chOff x="-3234505" y="-519380"/>
            <a:chExt cx="2460881" cy="1726773"/>
          </a:xfrm>
        </p:grpSpPr>
        <p:sp>
          <p:nvSpPr>
            <p:cNvPr id="24" name="Rectangle 23">
              <a:extLst>
                <a:ext uri="{FF2B5EF4-FFF2-40B4-BE49-F238E27FC236}">
                  <a16:creationId xmlns:a16="http://schemas.microsoft.com/office/drawing/2014/main" id="{44D14154-EA9F-40C1-A09F-DB33A5647FAD}"/>
                </a:ext>
              </a:extLst>
            </p:cNvPr>
            <p:cNvSpPr/>
            <p:nvPr/>
          </p:nvSpPr>
          <p:spPr>
            <a:xfrm>
              <a:off x="-3234505" y="-519380"/>
              <a:ext cx="1323109" cy="29662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NAVD 88</a:t>
              </a:r>
            </a:p>
          </p:txBody>
        </p:sp>
        <p:sp>
          <p:nvSpPr>
            <p:cNvPr id="48" name="Rectangle 47">
              <a:extLst>
                <a:ext uri="{FF2B5EF4-FFF2-40B4-BE49-F238E27FC236}">
                  <a16:creationId xmlns:a16="http://schemas.microsoft.com/office/drawing/2014/main" id="{B71ADDA2-70E0-42B1-A380-AA4DB32F20DF}"/>
                </a:ext>
              </a:extLst>
            </p:cNvPr>
            <p:cNvSpPr/>
            <p:nvPr/>
          </p:nvSpPr>
          <p:spPr>
            <a:xfrm>
              <a:off x="-2931574" y="-231371"/>
              <a:ext cx="1323109" cy="29662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ASVD 02</a:t>
              </a:r>
            </a:p>
          </p:txBody>
        </p:sp>
        <p:sp>
          <p:nvSpPr>
            <p:cNvPr id="49" name="Rectangle 48">
              <a:extLst>
                <a:ext uri="{FF2B5EF4-FFF2-40B4-BE49-F238E27FC236}">
                  <a16:creationId xmlns:a16="http://schemas.microsoft.com/office/drawing/2014/main" id="{F9CA3F66-C037-477F-83C0-DADC1894B34A}"/>
                </a:ext>
              </a:extLst>
            </p:cNvPr>
            <p:cNvSpPr/>
            <p:nvPr/>
          </p:nvSpPr>
          <p:spPr>
            <a:xfrm>
              <a:off x="-2705712" y="48024"/>
              <a:ext cx="1323109" cy="29662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PRVD 02</a:t>
              </a:r>
            </a:p>
          </p:txBody>
        </p:sp>
        <p:sp>
          <p:nvSpPr>
            <p:cNvPr id="50" name="Rectangle 49">
              <a:extLst>
                <a:ext uri="{FF2B5EF4-FFF2-40B4-BE49-F238E27FC236}">
                  <a16:creationId xmlns:a16="http://schemas.microsoft.com/office/drawing/2014/main" id="{B236B34E-C5D6-42E7-925C-7B6E626A4003}"/>
                </a:ext>
              </a:extLst>
            </p:cNvPr>
            <p:cNvSpPr/>
            <p:nvPr/>
          </p:nvSpPr>
          <p:spPr>
            <a:xfrm>
              <a:off x="-2506479" y="344647"/>
              <a:ext cx="1323109" cy="29662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NMVD 03</a:t>
              </a:r>
            </a:p>
          </p:txBody>
        </p:sp>
        <p:sp>
          <p:nvSpPr>
            <p:cNvPr id="51" name="Rectangle 50">
              <a:extLst>
                <a:ext uri="{FF2B5EF4-FFF2-40B4-BE49-F238E27FC236}">
                  <a16:creationId xmlns:a16="http://schemas.microsoft.com/office/drawing/2014/main" id="{39E0B872-386E-41B6-BB98-57031169C7C2}"/>
                </a:ext>
              </a:extLst>
            </p:cNvPr>
            <p:cNvSpPr/>
            <p:nvPr/>
          </p:nvSpPr>
          <p:spPr>
            <a:xfrm>
              <a:off x="-2290810" y="618656"/>
              <a:ext cx="1323109" cy="29662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GUVD 04</a:t>
              </a:r>
            </a:p>
          </p:txBody>
        </p:sp>
        <p:sp>
          <p:nvSpPr>
            <p:cNvPr id="52" name="Rectangle 51">
              <a:extLst>
                <a:ext uri="{FF2B5EF4-FFF2-40B4-BE49-F238E27FC236}">
                  <a16:creationId xmlns:a16="http://schemas.microsoft.com/office/drawing/2014/main" id="{C85AD453-6F1D-4F5E-B18A-B5D4EF1815CC}"/>
                </a:ext>
              </a:extLst>
            </p:cNvPr>
            <p:cNvSpPr/>
            <p:nvPr/>
          </p:nvSpPr>
          <p:spPr>
            <a:xfrm>
              <a:off x="-2096733" y="910770"/>
              <a:ext cx="1323109" cy="296623"/>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b="1" dirty="0">
                  <a:solidFill>
                    <a:schemeClr val="tx1"/>
                  </a:solidFill>
                </a:rPr>
                <a:t>VIVD 09</a:t>
              </a:r>
            </a:p>
          </p:txBody>
        </p:sp>
      </p:grpSp>
      <p:sp>
        <p:nvSpPr>
          <p:cNvPr id="34" name="Cross 33">
            <a:extLst>
              <a:ext uri="{FF2B5EF4-FFF2-40B4-BE49-F238E27FC236}">
                <a16:creationId xmlns:a16="http://schemas.microsoft.com/office/drawing/2014/main" id="{0EC7148F-5476-432D-A604-3E0DA7127B72}"/>
              </a:ext>
            </a:extLst>
          </p:cNvPr>
          <p:cNvSpPr/>
          <p:nvPr/>
        </p:nvSpPr>
        <p:spPr>
          <a:xfrm rot="2709984">
            <a:off x="496189" y="3403129"/>
            <a:ext cx="2588128" cy="2588007"/>
          </a:xfrm>
          <a:prstGeom prst="plus">
            <a:avLst>
              <a:gd name="adj" fmla="val 46822"/>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3">
            <a:extLst>
              <a:ext uri="{FF2B5EF4-FFF2-40B4-BE49-F238E27FC236}">
                <a16:creationId xmlns:a16="http://schemas.microsoft.com/office/drawing/2014/main" id="{E4444198-F2EF-9214-FB47-AD71B94B2845}"/>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29</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54822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7" grpId="0" animBg="1"/>
      <p:bldP spid="29" grpId="0" animBg="1"/>
      <p:bldP spid="32" grpId="0" animBg="1"/>
      <p:bldP spid="33" grpId="0" animBg="1"/>
      <p:bldP spid="35" grpId="0" animBg="1"/>
      <p:bldP spid="36" grpId="0" animBg="1"/>
      <p:bldP spid="37" grpId="0" animBg="1"/>
      <p:bldP spid="38" grpId="0" animBg="1"/>
      <p:bldP spid="41" grpId="0" animBg="1"/>
      <p:bldP spid="30" grpId="0" animBg="1"/>
      <p:bldP spid="47" grpId="0" animBg="1"/>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Google Shape;112;p3"/>
          <p:cNvSpPr txBox="1"/>
          <p:nvPr/>
        </p:nvSpPr>
        <p:spPr>
          <a:xfrm>
            <a:off x="3183436" y="1358150"/>
            <a:ext cx="5885369" cy="492388"/>
          </a:xfrm>
          <a:prstGeom prst="rect">
            <a:avLst/>
          </a:prstGeom>
          <a:noFill/>
          <a:ln>
            <a:noFill/>
          </a:ln>
        </p:spPr>
        <p:txBody>
          <a:bodyPr spcFirstLastPara="1" wrap="square" lIns="60933" tIns="60933" rIns="60933" bIns="60933" anchor="t" anchorCtr="0">
            <a:spAutoFit/>
          </a:bodyPr>
          <a:lstStyle/>
          <a:p>
            <a:pPr marL="0" marR="0" lvl="0" indent="0" algn="l" defTabSz="914400" rtl="0" eaLnBrk="1" fontAlgn="auto" latinLnBrk="0" hangingPunct="1">
              <a:lnSpc>
                <a:spcPct val="100000"/>
              </a:lnSpc>
              <a:spcBef>
                <a:spcPts val="0"/>
              </a:spcBef>
              <a:spcAft>
                <a:spcPts val="0"/>
              </a:spcAft>
              <a:buClr>
                <a:srgbClr val="002E97"/>
              </a:buClr>
              <a:buSzPts val="1800"/>
              <a:buFont typeface="Arial"/>
              <a:buNone/>
              <a:tabLst/>
              <a:defRPr/>
            </a:pPr>
            <a:r>
              <a:rPr kumimoji="0" lang="en-US" sz="2400" b="0" i="0" u="none" strike="noStrike" kern="0" cap="none" spc="0" normalizeH="0" baseline="0" noProof="0" dirty="0">
                <a:ln>
                  <a:noFill/>
                </a:ln>
                <a:solidFill>
                  <a:srgbClr val="002E97"/>
                </a:solidFill>
                <a:effectLst/>
                <a:uLnTx/>
                <a:uFillTx/>
                <a:latin typeface="Arial"/>
                <a:cs typeface="Arial"/>
                <a:sym typeface="Arial"/>
              </a:rPr>
              <a:t>Our Nation’s First Civilian Science Agency</a:t>
            </a: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113" name="Google Shape;113;p3" descr="Picture 5"/>
          <p:cNvPicPr preferRelativeResize="0"/>
          <p:nvPr/>
        </p:nvPicPr>
        <p:blipFill rotWithShape="1">
          <a:blip r:embed="rId3">
            <a:alphaModFix/>
          </a:blip>
          <a:srcRect/>
          <a:stretch/>
        </p:blipFill>
        <p:spPr>
          <a:xfrm>
            <a:off x="7154211" y="2501704"/>
            <a:ext cx="1895141" cy="1946571"/>
          </a:xfrm>
          <a:prstGeom prst="rect">
            <a:avLst/>
          </a:prstGeom>
          <a:noFill/>
          <a:ln>
            <a:noFill/>
          </a:ln>
        </p:spPr>
      </p:pic>
      <p:sp>
        <p:nvSpPr>
          <p:cNvPr id="114" name="Google Shape;114;p3"/>
          <p:cNvSpPr txBox="1"/>
          <p:nvPr/>
        </p:nvSpPr>
        <p:spPr>
          <a:xfrm>
            <a:off x="183353" y="5192204"/>
            <a:ext cx="2220827" cy="985023"/>
          </a:xfrm>
          <a:prstGeom prst="rect">
            <a:avLst/>
          </a:prstGeom>
          <a:noFill/>
          <a:ln>
            <a:noFill/>
          </a:ln>
        </p:spPr>
        <p:txBody>
          <a:bodyPr spcFirstLastPara="1" wrap="square" lIns="60933" tIns="60933" rIns="60933" bIns="60933" anchor="t" anchorCtr="0">
            <a:spAutoFit/>
          </a:bodyPr>
          <a:lstStyle/>
          <a:p>
            <a:pPr marL="0" marR="0" lvl="0" indent="0" algn="l" defTabSz="914400" rtl="0" eaLnBrk="1" fontAlgn="auto" latinLnBrk="0" hangingPunct="1">
              <a:lnSpc>
                <a:spcPct val="100000"/>
              </a:lnSpc>
              <a:spcBef>
                <a:spcPts val="0"/>
              </a:spcBef>
              <a:spcAft>
                <a:spcPts val="0"/>
              </a:spcAft>
              <a:buClr>
                <a:srgbClr val="C00000"/>
              </a:buClr>
              <a:buSzPts val="1400"/>
              <a:buFont typeface="Arial"/>
              <a:buNone/>
              <a:tabLst/>
              <a:defRPr/>
            </a:pPr>
            <a:r>
              <a:rPr kumimoji="0" lang="en-US" sz="1867" b="1" i="0" u="none" strike="noStrike" kern="0" cap="none" spc="0" normalizeH="0" baseline="0" noProof="0" dirty="0">
                <a:ln>
                  <a:noFill/>
                </a:ln>
                <a:solidFill>
                  <a:srgbClr val="C00000"/>
                </a:solidFill>
                <a:effectLst/>
                <a:uLnTx/>
                <a:uFillTx/>
                <a:latin typeface="Arial"/>
                <a:cs typeface="Arial"/>
                <a:sym typeface="Arial"/>
              </a:rPr>
              <a:t>1807</a:t>
            </a:r>
            <a:endParaRPr kumimoji="0" sz="186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67" b="0" i="0" u="none" strike="noStrike" kern="0" cap="none" spc="0" normalizeH="0" baseline="0" noProof="0" dirty="0">
                <a:ln>
                  <a:noFill/>
                </a:ln>
                <a:solidFill>
                  <a:srgbClr val="000000"/>
                </a:solidFill>
                <a:effectLst/>
                <a:uLnTx/>
                <a:uFillTx/>
                <a:latin typeface="Arial"/>
                <a:cs typeface="Arial"/>
                <a:sym typeface="Arial"/>
              </a:rPr>
              <a:t>Thomas Jefferson</a:t>
            </a:r>
            <a:endParaRPr kumimoji="0" sz="186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67" b="0" i="0" u="none" strike="noStrike" kern="0" cap="none" spc="0" normalizeH="0" baseline="0" noProof="0" dirty="0">
                <a:ln>
                  <a:noFill/>
                </a:ln>
                <a:solidFill>
                  <a:srgbClr val="000000"/>
                </a:solidFill>
                <a:effectLst/>
                <a:uLnTx/>
                <a:uFillTx/>
                <a:latin typeface="Arial"/>
                <a:cs typeface="Arial"/>
                <a:sym typeface="Arial"/>
              </a:rPr>
              <a:t>Survey of the Coast</a:t>
            </a: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15" name="Google Shape;115;p3"/>
          <p:cNvSpPr txBox="1"/>
          <p:nvPr/>
        </p:nvSpPr>
        <p:spPr>
          <a:xfrm>
            <a:off x="2794893" y="5192204"/>
            <a:ext cx="2141652" cy="985023"/>
          </a:xfrm>
          <a:prstGeom prst="rect">
            <a:avLst/>
          </a:prstGeom>
          <a:noFill/>
          <a:ln>
            <a:noFill/>
          </a:ln>
        </p:spPr>
        <p:txBody>
          <a:bodyPr spcFirstLastPara="1" wrap="square" lIns="60933" tIns="60933" rIns="60933" bIns="60933" anchor="t" anchorCtr="0">
            <a:spAutoFit/>
          </a:bodyPr>
          <a:lstStyle/>
          <a:p>
            <a:pPr marL="0" marR="0" lvl="0" indent="0" algn="l" defTabSz="914400" rtl="0" eaLnBrk="1" fontAlgn="auto" latinLnBrk="0" hangingPunct="1">
              <a:lnSpc>
                <a:spcPct val="100000"/>
              </a:lnSpc>
              <a:spcBef>
                <a:spcPts val="0"/>
              </a:spcBef>
              <a:spcAft>
                <a:spcPts val="0"/>
              </a:spcAft>
              <a:buClr>
                <a:srgbClr val="C00000"/>
              </a:buClr>
              <a:buSzPts val="1400"/>
              <a:buFont typeface="Arial"/>
              <a:buNone/>
              <a:tabLst/>
              <a:defRPr/>
            </a:pPr>
            <a:r>
              <a:rPr kumimoji="0" lang="en-US" sz="1867" b="1" i="0" u="none" strike="noStrike" kern="0" cap="none" spc="0" normalizeH="0" baseline="0" noProof="0" dirty="0">
                <a:ln>
                  <a:noFill/>
                </a:ln>
                <a:solidFill>
                  <a:srgbClr val="C00000"/>
                </a:solidFill>
                <a:effectLst/>
                <a:uLnTx/>
                <a:uFillTx/>
                <a:latin typeface="Arial"/>
                <a:cs typeface="Arial"/>
                <a:sym typeface="Arial"/>
              </a:rPr>
              <a:t>1811</a:t>
            </a:r>
            <a:endParaRPr kumimoji="0" sz="186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67" b="0" i="0" u="none" strike="noStrike" kern="0" cap="none" spc="0" normalizeH="0" baseline="0" noProof="0" dirty="0">
                <a:ln>
                  <a:noFill/>
                </a:ln>
                <a:solidFill>
                  <a:srgbClr val="000000"/>
                </a:solidFill>
                <a:effectLst/>
                <a:uLnTx/>
                <a:uFillTx/>
                <a:latin typeface="Arial"/>
                <a:cs typeface="Arial"/>
                <a:sym typeface="Arial"/>
              </a:rPr>
              <a:t>Ferdinand Hassler</a:t>
            </a:r>
            <a:endParaRPr kumimoji="0" sz="186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67" b="0" i="0" u="none" strike="noStrike" kern="0" cap="none" spc="0" normalizeH="0" baseline="0" noProof="0" dirty="0">
                <a:ln>
                  <a:noFill/>
                </a:ln>
                <a:solidFill>
                  <a:srgbClr val="000000"/>
                </a:solidFill>
                <a:effectLst/>
                <a:uLnTx/>
                <a:uFillTx/>
                <a:latin typeface="Arial"/>
                <a:cs typeface="Arial"/>
                <a:sym typeface="Arial"/>
              </a:rPr>
              <a:t>Superintendent</a:t>
            </a: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16" name="Google Shape;116;p3"/>
          <p:cNvSpPr txBox="1"/>
          <p:nvPr/>
        </p:nvSpPr>
        <p:spPr>
          <a:xfrm>
            <a:off x="5417723" y="5192204"/>
            <a:ext cx="1416792" cy="985023"/>
          </a:xfrm>
          <a:prstGeom prst="rect">
            <a:avLst/>
          </a:prstGeom>
          <a:noFill/>
          <a:ln>
            <a:noFill/>
          </a:ln>
        </p:spPr>
        <p:txBody>
          <a:bodyPr spcFirstLastPara="1" wrap="square" lIns="60933" tIns="60933" rIns="60933" bIns="60933" anchor="t" anchorCtr="0">
            <a:spAutoFit/>
          </a:bodyPr>
          <a:lstStyle/>
          <a:p>
            <a:pPr marL="0" marR="0" lvl="0" indent="0" algn="l" defTabSz="914400" rtl="0" eaLnBrk="1" fontAlgn="auto" latinLnBrk="0" hangingPunct="1">
              <a:lnSpc>
                <a:spcPct val="100000"/>
              </a:lnSpc>
              <a:spcBef>
                <a:spcPts val="0"/>
              </a:spcBef>
              <a:spcAft>
                <a:spcPts val="0"/>
              </a:spcAft>
              <a:buClr>
                <a:srgbClr val="C00000"/>
              </a:buClr>
              <a:buSzPts val="1400"/>
              <a:buFont typeface="Arial"/>
              <a:buNone/>
              <a:tabLst/>
              <a:defRPr/>
            </a:pPr>
            <a:r>
              <a:rPr kumimoji="0" lang="en-US" sz="1867" b="1" i="0" u="none" strike="noStrike" kern="0" cap="none" spc="0" normalizeH="0" baseline="0" noProof="0" dirty="0">
                <a:ln>
                  <a:noFill/>
                </a:ln>
                <a:solidFill>
                  <a:srgbClr val="C00000"/>
                </a:solidFill>
                <a:effectLst/>
                <a:uLnTx/>
                <a:uFillTx/>
                <a:latin typeface="Arial"/>
                <a:cs typeface="Arial"/>
                <a:sym typeface="Arial"/>
              </a:rPr>
              <a:t>1836</a:t>
            </a:r>
            <a:endParaRPr kumimoji="0" sz="186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67" b="0" i="0" u="none" strike="noStrike" kern="0" cap="none" spc="0" normalizeH="0" baseline="0" noProof="0" dirty="0">
                <a:ln>
                  <a:noFill/>
                </a:ln>
                <a:solidFill>
                  <a:srgbClr val="000000"/>
                </a:solidFill>
                <a:effectLst/>
                <a:uLnTx/>
                <a:uFillTx/>
                <a:latin typeface="Arial"/>
                <a:cs typeface="Arial"/>
                <a:sym typeface="Arial"/>
              </a:rPr>
              <a:t>U.S. Coast </a:t>
            </a:r>
            <a:endParaRPr kumimoji="0" sz="186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67" b="0" i="0" u="none" strike="noStrike" kern="0" cap="none" spc="0" normalizeH="0" baseline="0" noProof="0" dirty="0">
                <a:ln>
                  <a:noFill/>
                </a:ln>
                <a:solidFill>
                  <a:srgbClr val="000000"/>
                </a:solidFill>
                <a:effectLst/>
                <a:uLnTx/>
                <a:uFillTx/>
                <a:latin typeface="Arial"/>
                <a:cs typeface="Arial"/>
                <a:sym typeface="Arial"/>
              </a:rPr>
              <a:t>Survey</a:t>
            </a: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17" name="Google Shape;117;p3"/>
          <p:cNvSpPr txBox="1"/>
          <p:nvPr/>
        </p:nvSpPr>
        <p:spPr>
          <a:xfrm>
            <a:off x="7156087" y="5192204"/>
            <a:ext cx="1891389" cy="985023"/>
          </a:xfrm>
          <a:prstGeom prst="rect">
            <a:avLst/>
          </a:prstGeom>
          <a:noFill/>
          <a:ln>
            <a:noFill/>
          </a:ln>
        </p:spPr>
        <p:txBody>
          <a:bodyPr spcFirstLastPara="1" wrap="square" lIns="60933" tIns="60933" rIns="60933" bIns="60933" anchor="t" anchorCtr="0">
            <a:spAutoFit/>
          </a:bodyPr>
          <a:lstStyle/>
          <a:p>
            <a:pPr marL="0" marR="0" lvl="0" indent="0" algn="l" defTabSz="914400" rtl="0" eaLnBrk="1" fontAlgn="auto" latinLnBrk="0" hangingPunct="1">
              <a:lnSpc>
                <a:spcPct val="100000"/>
              </a:lnSpc>
              <a:spcBef>
                <a:spcPts val="0"/>
              </a:spcBef>
              <a:spcAft>
                <a:spcPts val="0"/>
              </a:spcAft>
              <a:buClr>
                <a:srgbClr val="C00000"/>
              </a:buClr>
              <a:buSzPts val="1400"/>
              <a:buFont typeface="Arial"/>
              <a:buNone/>
              <a:tabLst/>
              <a:defRPr/>
            </a:pPr>
            <a:r>
              <a:rPr kumimoji="0" lang="en-US" sz="1867" b="1" i="0" u="none" strike="noStrike" kern="0" cap="none" spc="0" normalizeH="0" baseline="0" noProof="0" dirty="0">
                <a:ln>
                  <a:noFill/>
                </a:ln>
                <a:solidFill>
                  <a:srgbClr val="C00000"/>
                </a:solidFill>
                <a:effectLst/>
                <a:uLnTx/>
                <a:uFillTx/>
                <a:latin typeface="Arial"/>
                <a:cs typeface="Arial"/>
                <a:sym typeface="Arial"/>
              </a:rPr>
              <a:t>1878</a:t>
            </a:r>
            <a:endParaRPr kumimoji="0" sz="186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67" b="0" i="0" u="none" strike="noStrike" kern="0" cap="none" spc="0" normalizeH="0" baseline="0" noProof="0" dirty="0">
                <a:ln>
                  <a:noFill/>
                </a:ln>
                <a:solidFill>
                  <a:srgbClr val="000000"/>
                </a:solidFill>
                <a:effectLst/>
                <a:uLnTx/>
                <a:uFillTx/>
                <a:latin typeface="Arial"/>
                <a:cs typeface="Arial"/>
                <a:sym typeface="Arial"/>
              </a:rPr>
              <a:t>U.S. Coast and</a:t>
            </a:r>
            <a:endParaRPr kumimoji="0" sz="186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67" b="0" i="0" u="none" strike="noStrike" kern="0" cap="none" spc="0" normalizeH="0" baseline="0" noProof="0" dirty="0">
                <a:ln>
                  <a:noFill/>
                </a:ln>
                <a:solidFill>
                  <a:srgbClr val="000000"/>
                </a:solidFill>
                <a:effectLst/>
                <a:uLnTx/>
                <a:uFillTx/>
                <a:latin typeface="Arial"/>
                <a:cs typeface="Arial"/>
                <a:sym typeface="Arial"/>
              </a:rPr>
              <a:t>Geodetic Survey</a:t>
            </a: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18" name="Google Shape;118;p3"/>
          <p:cNvSpPr txBox="1"/>
          <p:nvPr/>
        </p:nvSpPr>
        <p:spPr>
          <a:xfrm>
            <a:off x="9416860" y="5192204"/>
            <a:ext cx="2299889" cy="697701"/>
          </a:xfrm>
          <a:prstGeom prst="rect">
            <a:avLst/>
          </a:prstGeom>
          <a:noFill/>
          <a:ln>
            <a:noFill/>
          </a:ln>
        </p:spPr>
        <p:txBody>
          <a:bodyPr spcFirstLastPara="1" wrap="square" lIns="60933" tIns="60933" rIns="60933" bIns="60933" anchor="t" anchorCtr="0">
            <a:spAutoFit/>
          </a:bodyPr>
          <a:lstStyle/>
          <a:p>
            <a:pPr marL="0" marR="0" lvl="0" indent="0" algn="l" defTabSz="914400" rtl="0" eaLnBrk="1" fontAlgn="auto" latinLnBrk="0" hangingPunct="1">
              <a:lnSpc>
                <a:spcPct val="100000"/>
              </a:lnSpc>
              <a:spcBef>
                <a:spcPts val="0"/>
              </a:spcBef>
              <a:spcAft>
                <a:spcPts val="0"/>
              </a:spcAft>
              <a:buClr>
                <a:srgbClr val="C00000"/>
              </a:buClr>
              <a:buSzPts val="1400"/>
              <a:buFont typeface="Arial"/>
              <a:buNone/>
              <a:tabLst/>
              <a:defRPr/>
            </a:pPr>
            <a:r>
              <a:rPr kumimoji="0" lang="en-US" sz="1867" b="1" i="0" u="none" strike="noStrike" kern="0" cap="none" spc="0" normalizeH="0" baseline="0" noProof="0" dirty="0">
                <a:ln>
                  <a:noFill/>
                </a:ln>
                <a:solidFill>
                  <a:srgbClr val="C00000"/>
                </a:solidFill>
                <a:effectLst/>
                <a:uLnTx/>
                <a:uFillTx/>
                <a:latin typeface="Arial"/>
                <a:cs typeface="Arial"/>
                <a:sym typeface="Arial"/>
              </a:rPr>
              <a:t>1970</a:t>
            </a:r>
            <a:endParaRPr kumimoji="0" sz="186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67" b="0" i="0" u="none" strike="noStrike" kern="0" cap="none" spc="0" normalizeH="0" baseline="0" noProof="0" dirty="0">
                <a:ln>
                  <a:noFill/>
                </a:ln>
                <a:solidFill>
                  <a:srgbClr val="000000"/>
                </a:solidFill>
                <a:effectLst/>
                <a:uLnTx/>
                <a:uFillTx/>
                <a:latin typeface="Arial"/>
                <a:cs typeface="Arial"/>
                <a:sym typeface="Arial"/>
              </a:rPr>
              <a:t>NOAA is established</a:t>
            </a: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119" name="Google Shape;119;p3" descr="Picture 17"/>
          <p:cNvPicPr preferRelativeResize="0"/>
          <p:nvPr/>
        </p:nvPicPr>
        <p:blipFill rotWithShape="1">
          <a:blip r:embed="rId4">
            <a:alphaModFix/>
          </a:blip>
          <a:srcRect/>
          <a:stretch/>
        </p:blipFill>
        <p:spPr>
          <a:xfrm>
            <a:off x="183353" y="1995775"/>
            <a:ext cx="2220828" cy="2958429"/>
          </a:xfrm>
          <a:prstGeom prst="rect">
            <a:avLst/>
          </a:prstGeom>
          <a:noFill/>
          <a:ln>
            <a:noFill/>
          </a:ln>
        </p:spPr>
      </p:pic>
      <p:pic>
        <p:nvPicPr>
          <p:cNvPr id="120" name="Google Shape;120;p3" descr="Picture 18"/>
          <p:cNvPicPr preferRelativeResize="0"/>
          <p:nvPr/>
        </p:nvPicPr>
        <p:blipFill rotWithShape="1">
          <a:blip r:embed="rId5">
            <a:alphaModFix/>
          </a:blip>
          <a:srcRect l="4654" r="6537"/>
          <a:stretch/>
        </p:blipFill>
        <p:spPr>
          <a:xfrm>
            <a:off x="2830565" y="2038044"/>
            <a:ext cx="2113156" cy="2743808"/>
          </a:xfrm>
          <a:prstGeom prst="rect">
            <a:avLst/>
          </a:prstGeom>
          <a:noFill/>
          <a:ln>
            <a:noFill/>
          </a:ln>
        </p:spPr>
      </p:pic>
      <p:pic>
        <p:nvPicPr>
          <p:cNvPr id="121" name="Google Shape;121;p3"/>
          <p:cNvPicPr preferRelativeResize="0"/>
          <p:nvPr/>
        </p:nvPicPr>
        <p:blipFill rotWithShape="1">
          <a:blip r:embed="rId6">
            <a:alphaModFix/>
          </a:blip>
          <a:srcRect/>
          <a:stretch/>
        </p:blipFill>
        <p:spPr>
          <a:xfrm>
            <a:off x="9593518" y="2501704"/>
            <a:ext cx="1946572" cy="1946572"/>
          </a:xfrm>
          <a:prstGeom prst="rect">
            <a:avLst/>
          </a:prstGeom>
          <a:noFill/>
          <a:ln>
            <a:noFill/>
          </a:ln>
        </p:spPr>
      </p:pic>
      <p:pic>
        <p:nvPicPr>
          <p:cNvPr id="123" name="Google Shape;123;p3" descr="https://nauticalcharts.noaa.gov/about/images/history-of-coast-survey/US_CSO_Logo150.jpg"/>
          <p:cNvPicPr preferRelativeResize="0"/>
          <p:nvPr/>
        </p:nvPicPr>
        <p:blipFill rotWithShape="1">
          <a:blip r:embed="rId7">
            <a:alphaModFix/>
          </a:blip>
          <a:srcRect/>
          <a:stretch/>
        </p:blipFill>
        <p:spPr>
          <a:xfrm>
            <a:off x="5173619" y="2457448"/>
            <a:ext cx="1905000" cy="1905000"/>
          </a:xfrm>
          <a:prstGeom prst="rect">
            <a:avLst/>
          </a:prstGeom>
          <a:noFill/>
          <a:ln>
            <a:noFill/>
          </a:ln>
        </p:spPr>
      </p:pic>
      <p:sp>
        <p:nvSpPr>
          <p:cNvPr id="4" name="Title 3">
            <a:extLst>
              <a:ext uri="{FF2B5EF4-FFF2-40B4-BE49-F238E27FC236}">
                <a16:creationId xmlns:a16="http://schemas.microsoft.com/office/drawing/2014/main" id="{6A90676A-CDEB-500A-BC55-F38AB3C7BFE4}"/>
              </a:ext>
            </a:extLst>
          </p:cNvPr>
          <p:cNvSpPr>
            <a:spLocks noGrp="1"/>
          </p:cNvSpPr>
          <p:nvPr>
            <p:ph type="title"/>
          </p:nvPr>
        </p:nvSpPr>
        <p:spPr/>
        <p:txBody>
          <a:bodyPr>
            <a:normAutofit/>
          </a:bodyPr>
          <a:lstStyle/>
          <a:p>
            <a:r>
              <a:rPr lang="en-US" dirty="0"/>
              <a:t>National Geodetic Survey (NGS)</a:t>
            </a:r>
          </a:p>
        </p:txBody>
      </p:sp>
      <p:sp>
        <p:nvSpPr>
          <p:cNvPr id="7" name="Slide Number Placeholder 3">
            <a:extLst>
              <a:ext uri="{FF2B5EF4-FFF2-40B4-BE49-F238E27FC236}">
                <a16:creationId xmlns:a16="http://schemas.microsoft.com/office/drawing/2014/main" id="{22F31AE5-EE16-CC64-DAD5-B4EC0B80BFAA}"/>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3</a:t>
            </a:fld>
            <a:endParaRPr lang="en-US" dirty="0">
              <a:solidFill>
                <a:prstClr val="white">
                  <a:lumMod val="50000"/>
                </a:prst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84205"/>
            <a:ext cx="8229600" cy="1143000"/>
          </a:xfrm>
        </p:spPr>
        <p:txBody>
          <a:bodyPr/>
          <a:lstStyle/>
          <a:p>
            <a:r>
              <a:rPr lang="en-US" dirty="0"/>
              <a:t>Magnitudes and Transformations</a:t>
            </a:r>
          </a:p>
        </p:txBody>
      </p:sp>
      <p:sp>
        <p:nvSpPr>
          <p:cNvPr id="6" name="Slide Number Placeholder 3">
            <a:extLst>
              <a:ext uri="{FF2B5EF4-FFF2-40B4-BE49-F238E27FC236}">
                <a16:creationId xmlns:a16="http://schemas.microsoft.com/office/drawing/2014/main" id="{86AA2F83-4F48-5C8F-8551-46882B526D4A}"/>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30</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4183865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from NAD 83 to NATRF2022</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65415" y="1267177"/>
            <a:ext cx="4605130" cy="3290702"/>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6693" y="1267176"/>
            <a:ext cx="4533463" cy="323948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5873" y="4678721"/>
            <a:ext cx="2089785" cy="151955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8304" y="4664740"/>
            <a:ext cx="2108835" cy="153340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7949" y="4678720"/>
            <a:ext cx="2089607" cy="1519428"/>
          </a:xfrm>
          <a:prstGeom prst="rect">
            <a:avLst/>
          </a:prstGeom>
        </p:spPr>
      </p:pic>
      <p:sp>
        <p:nvSpPr>
          <p:cNvPr id="5" name="Slide Number Placeholder 3">
            <a:extLst>
              <a:ext uri="{FF2B5EF4-FFF2-40B4-BE49-F238E27FC236}">
                <a16:creationId xmlns:a16="http://schemas.microsoft.com/office/drawing/2014/main" id="{F585EA99-282D-66CC-9531-81C02AC64024}"/>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31</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1552705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Changes from NAVD 88 to NAPGD2022</a:t>
            </a:r>
          </a:p>
        </p:txBody>
      </p:sp>
      <p:pic>
        <p:nvPicPr>
          <p:cNvPr id="6" name="Picture 5"/>
          <p:cNvPicPr/>
          <p:nvPr/>
        </p:nvPicPr>
        <p:blipFill rotWithShape="1">
          <a:blip r:embed="rId2" cstate="print">
            <a:extLst>
              <a:ext uri="{28A0092B-C50C-407E-A947-70E740481C1C}">
                <a14:useLocalDpi xmlns:a14="http://schemas.microsoft.com/office/drawing/2010/main" val="0"/>
              </a:ext>
            </a:extLst>
          </a:blip>
          <a:srcRect l="11699" t="3698" r="10897" b="6523"/>
          <a:stretch/>
        </p:blipFill>
        <p:spPr bwMode="auto">
          <a:xfrm>
            <a:off x="1470991" y="1099931"/>
            <a:ext cx="9992139" cy="5051569"/>
          </a:xfrm>
          <a:prstGeom prst="rect">
            <a:avLst/>
          </a:prstGeom>
          <a:ln>
            <a:noFill/>
          </a:ln>
          <a:extLst>
            <a:ext uri="{53640926-AAD7-44D8-BBD7-CCE9431645EC}">
              <a14:shadowObscured xmlns:a14="http://schemas.microsoft.com/office/drawing/2010/main"/>
            </a:ext>
          </a:extLst>
        </p:spPr>
      </p:pic>
      <p:sp>
        <p:nvSpPr>
          <p:cNvPr id="5" name="Slide Number Placeholder 3">
            <a:extLst>
              <a:ext uri="{FF2B5EF4-FFF2-40B4-BE49-F238E27FC236}">
                <a16:creationId xmlns:a16="http://schemas.microsoft.com/office/drawing/2014/main" id="{521871D7-244E-3A44-7B53-8912AA561357}"/>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32</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60749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Transformation tools</a:t>
            </a:r>
          </a:p>
        </p:txBody>
      </p:sp>
      <p:sp>
        <p:nvSpPr>
          <p:cNvPr id="6" name="Content Placeholder 5"/>
          <p:cNvSpPr>
            <a:spLocks noGrp="1"/>
          </p:cNvSpPr>
          <p:nvPr>
            <p:ph idx="1"/>
          </p:nvPr>
        </p:nvSpPr>
        <p:spPr/>
        <p:txBody>
          <a:bodyPr/>
          <a:lstStyle/>
          <a:p>
            <a:r>
              <a:rPr lang="en-US" sz="2800" b="1" u="sng" dirty="0"/>
              <a:t>NADCON</a:t>
            </a:r>
          </a:p>
          <a:p>
            <a:pPr lvl="1"/>
            <a:r>
              <a:rPr lang="en-US" sz="2400" dirty="0"/>
              <a:t>Latitudes, longitudes, ellipsoid heights</a:t>
            </a:r>
          </a:p>
          <a:p>
            <a:pPr lvl="1"/>
            <a:r>
              <a:rPr lang="en-US" sz="2400" dirty="0"/>
              <a:t>NAD 83 to ITRF2020, NATRF2022, PATRF2022, MATRF2022, CATRF2022</a:t>
            </a:r>
          </a:p>
          <a:p>
            <a:r>
              <a:rPr lang="en-US" sz="2800" b="1" u="sng" dirty="0"/>
              <a:t>VERTCON</a:t>
            </a:r>
          </a:p>
          <a:p>
            <a:pPr lvl="1"/>
            <a:r>
              <a:rPr lang="en-US" sz="2400" dirty="0"/>
              <a:t>Orthometric (“MSL”) heights</a:t>
            </a:r>
          </a:p>
          <a:p>
            <a:pPr lvl="1"/>
            <a:r>
              <a:rPr lang="en-US" sz="2400" dirty="0"/>
              <a:t>NAVD 88 (and others) to the NAPGD2022</a:t>
            </a:r>
          </a:p>
          <a:p>
            <a:r>
              <a:rPr lang="en-US" sz="2800" dirty="0"/>
              <a:t>Both of these tools are built into NGS’s flagship product NCAT</a:t>
            </a:r>
          </a:p>
          <a:p>
            <a:pPr lvl="1"/>
            <a:r>
              <a:rPr lang="en-US" sz="2400" dirty="0"/>
              <a:t>NCAT : NGS Coordinate Conversion and Transformation Tool</a:t>
            </a:r>
          </a:p>
        </p:txBody>
      </p:sp>
      <p:sp>
        <p:nvSpPr>
          <p:cNvPr id="5" name="Slide Number Placeholder 3">
            <a:extLst>
              <a:ext uri="{FF2B5EF4-FFF2-40B4-BE49-F238E27FC236}">
                <a16:creationId xmlns:a16="http://schemas.microsoft.com/office/drawing/2014/main" id="{11B6B434-9C4A-9D44-FD44-71C7E3EC4C9B}"/>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33</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413812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84205"/>
            <a:ext cx="8229600" cy="1143000"/>
          </a:xfrm>
        </p:spPr>
        <p:txBody>
          <a:bodyPr/>
          <a:lstStyle/>
          <a:p>
            <a:r>
              <a:rPr lang="en-US" dirty="0"/>
              <a:t>Rollout, Testing, Replacement</a:t>
            </a:r>
          </a:p>
        </p:txBody>
      </p:sp>
      <p:sp>
        <p:nvSpPr>
          <p:cNvPr id="6" name="Slide Number Placeholder 3">
            <a:extLst>
              <a:ext uri="{FF2B5EF4-FFF2-40B4-BE49-F238E27FC236}">
                <a16:creationId xmlns:a16="http://schemas.microsoft.com/office/drawing/2014/main" id="{68980D80-A4CE-D265-D616-B6DE7D24BB02}"/>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34</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3235757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35AA1-2B88-4677-8172-67AB4E9C870A}"/>
              </a:ext>
            </a:extLst>
          </p:cNvPr>
          <p:cNvSpPr>
            <a:spLocks noGrp="1"/>
          </p:cNvSpPr>
          <p:nvPr>
            <p:ph type="title"/>
          </p:nvPr>
        </p:nvSpPr>
        <p:spPr/>
        <p:txBody>
          <a:bodyPr/>
          <a:lstStyle/>
          <a:p>
            <a:r>
              <a:rPr lang="en-US" dirty="0"/>
              <a:t>Rollout, Testing, Replacement</a:t>
            </a:r>
          </a:p>
        </p:txBody>
      </p:sp>
      <p:sp>
        <p:nvSpPr>
          <p:cNvPr id="3" name="Content Placeholder 2">
            <a:extLst>
              <a:ext uri="{FF2B5EF4-FFF2-40B4-BE49-F238E27FC236}">
                <a16:creationId xmlns:a16="http://schemas.microsoft.com/office/drawing/2014/main" id="{BB606870-F8CE-43DB-9D7B-FB1BBE5F340E}"/>
              </a:ext>
            </a:extLst>
          </p:cNvPr>
          <p:cNvSpPr>
            <a:spLocks noGrp="1"/>
          </p:cNvSpPr>
          <p:nvPr>
            <p:ph idx="1"/>
          </p:nvPr>
        </p:nvSpPr>
        <p:spPr/>
        <p:txBody>
          <a:bodyPr/>
          <a:lstStyle/>
          <a:p>
            <a:r>
              <a:rPr lang="en-US" sz="2800" dirty="0"/>
              <a:t>NGS will </a:t>
            </a:r>
            <a:r>
              <a:rPr lang="en-US" sz="2800" b="1" i="1" dirty="0"/>
              <a:t>roll out </a:t>
            </a:r>
            <a:r>
              <a:rPr lang="en-US" sz="2800" dirty="0"/>
              <a:t>components of the modernized NSRS over time (2024-2025)</a:t>
            </a:r>
          </a:p>
          <a:p>
            <a:r>
              <a:rPr lang="en-US" sz="2800" dirty="0"/>
              <a:t>As each component is </a:t>
            </a:r>
            <a:r>
              <a:rPr lang="en-US" sz="2800" b="1" i="1" dirty="0"/>
              <a:t>rolled out</a:t>
            </a:r>
            <a:r>
              <a:rPr lang="en-US" sz="2800" dirty="0"/>
              <a:t>, it can be </a:t>
            </a:r>
            <a:r>
              <a:rPr lang="en-US" sz="2800" b="1" i="1" dirty="0"/>
              <a:t>tested</a:t>
            </a:r>
          </a:p>
          <a:p>
            <a:r>
              <a:rPr lang="en-US" sz="2800" dirty="0"/>
              <a:t>Once the final component (likely VERTCON) is </a:t>
            </a:r>
            <a:r>
              <a:rPr lang="en-US" sz="2800" b="1" i="1" dirty="0"/>
              <a:t>rolled out </a:t>
            </a:r>
            <a:r>
              <a:rPr lang="en-US" sz="2800" dirty="0"/>
              <a:t>(likely late 2025), </a:t>
            </a:r>
            <a:r>
              <a:rPr lang="en-US" sz="2800" b="1" i="1" dirty="0"/>
              <a:t>testing</a:t>
            </a:r>
            <a:r>
              <a:rPr lang="en-US" sz="2800" dirty="0"/>
              <a:t> will continue for </a:t>
            </a:r>
            <a:r>
              <a:rPr lang="en-US" sz="2800" i="1" u="sng" dirty="0"/>
              <a:t>at least 6 months</a:t>
            </a:r>
          </a:p>
          <a:p>
            <a:r>
              <a:rPr lang="en-US" sz="2800" dirty="0"/>
              <a:t>Once enough </a:t>
            </a:r>
            <a:r>
              <a:rPr lang="en-US" sz="2800" b="1" i="1" dirty="0"/>
              <a:t>testing</a:t>
            </a:r>
            <a:r>
              <a:rPr lang="en-US" sz="2800" dirty="0"/>
              <a:t> is done, and all modernized NSRS components seem stable and correct, the FGCS will vote (likely 2026)</a:t>
            </a:r>
          </a:p>
          <a:p>
            <a:r>
              <a:rPr lang="en-US" sz="2800" dirty="0"/>
              <a:t>If affirmative, the modernized NSRS will </a:t>
            </a:r>
            <a:r>
              <a:rPr lang="en-US" sz="2800" b="1" i="1" dirty="0"/>
              <a:t>replace</a:t>
            </a:r>
            <a:r>
              <a:rPr lang="en-US" sz="2800" dirty="0"/>
              <a:t> the current NSRS</a:t>
            </a:r>
          </a:p>
          <a:p>
            <a:endParaRPr lang="en-US" sz="2800" dirty="0"/>
          </a:p>
        </p:txBody>
      </p:sp>
      <p:sp>
        <p:nvSpPr>
          <p:cNvPr id="6" name="Slide Number Placeholder 3">
            <a:extLst>
              <a:ext uri="{FF2B5EF4-FFF2-40B4-BE49-F238E27FC236}">
                <a16:creationId xmlns:a16="http://schemas.microsoft.com/office/drawing/2014/main" id="{9E7646AD-9D9C-C3EB-111A-184D64615253}"/>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35</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85186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8EC03-4BC2-4DF6-80B9-23B66E223752}"/>
              </a:ext>
            </a:extLst>
          </p:cNvPr>
          <p:cNvSpPr>
            <a:spLocks noGrp="1"/>
          </p:cNvSpPr>
          <p:nvPr>
            <p:ph type="title"/>
          </p:nvPr>
        </p:nvSpPr>
        <p:spPr/>
        <p:txBody>
          <a:bodyPr/>
          <a:lstStyle/>
          <a:p>
            <a:r>
              <a:rPr lang="en-US" dirty="0"/>
              <a:t>Current NSRS during rollout and testing</a:t>
            </a:r>
          </a:p>
        </p:txBody>
      </p:sp>
      <p:sp>
        <p:nvSpPr>
          <p:cNvPr id="3" name="Content Placeholder 2">
            <a:extLst>
              <a:ext uri="{FF2B5EF4-FFF2-40B4-BE49-F238E27FC236}">
                <a16:creationId xmlns:a16="http://schemas.microsoft.com/office/drawing/2014/main" id="{6CA3BF2A-7DA9-428F-A1B3-FE230A994553}"/>
              </a:ext>
            </a:extLst>
          </p:cNvPr>
          <p:cNvSpPr>
            <a:spLocks noGrp="1"/>
          </p:cNvSpPr>
          <p:nvPr>
            <p:ph idx="1"/>
          </p:nvPr>
        </p:nvSpPr>
        <p:spPr/>
        <p:txBody>
          <a:bodyPr/>
          <a:lstStyle/>
          <a:p>
            <a:r>
              <a:rPr lang="en-US" dirty="0"/>
              <a:t>While the </a:t>
            </a:r>
            <a:r>
              <a:rPr lang="en-US" b="1" i="1" dirty="0"/>
              <a:t>modernized</a:t>
            </a:r>
            <a:r>
              <a:rPr lang="en-US" dirty="0"/>
              <a:t> NSRS is being rolled out and tested, </a:t>
            </a:r>
            <a:r>
              <a:rPr lang="en-US" u="sng" dirty="0"/>
              <a:t>the</a:t>
            </a:r>
            <a:r>
              <a:rPr lang="en-US" dirty="0"/>
              <a:t> </a:t>
            </a:r>
            <a:r>
              <a:rPr lang="en-US" b="1" i="1" u="sng" dirty="0"/>
              <a:t>current</a:t>
            </a:r>
            <a:r>
              <a:rPr lang="en-US" u="sng" dirty="0"/>
              <a:t> NSRS will remain the official NSRS of the United States</a:t>
            </a:r>
          </a:p>
          <a:p>
            <a:pPr lvl="1"/>
            <a:r>
              <a:rPr lang="en-US" dirty="0"/>
              <a:t>This will not change until the  FGCS vote (probably 2026)</a:t>
            </a:r>
          </a:p>
          <a:p>
            <a:r>
              <a:rPr lang="en-US" dirty="0"/>
              <a:t>URL </a:t>
            </a:r>
            <a:r>
              <a:rPr lang="en-US" dirty="0">
                <a:hlinkClick r:id="rId2"/>
              </a:rPr>
              <a:t>www.ngs.noaa.gov</a:t>
            </a:r>
            <a:r>
              <a:rPr lang="en-US" dirty="0"/>
              <a:t> will only hold the </a:t>
            </a:r>
            <a:r>
              <a:rPr lang="en-US" b="1" i="1" dirty="0"/>
              <a:t>current</a:t>
            </a:r>
            <a:r>
              <a:rPr lang="en-US" dirty="0"/>
              <a:t> NSRS </a:t>
            </a:r>
          </a:p>
          <a:p>
            <a:r>
              <a:rPr lang="en-US" dirty="0"/>
              <a:t>URL </a:t>
            </a:r>
            <a:r>
              <a:rPr lang="en-US" dirty="0">
                <a:hlinkClick r:id="rId3"/>
              </a:rPr>
              <a:t>beta.ngs.noaa.gov</a:t>
            </a:r>
            <a:r>
              <a:rPr lang="en-US" dirty="0"/>
              <a:t> will only hold the </a:t>
            </a:r>
            <a:r>
              <a:rPr lang="en-US" b="1" i="1" dirty="0"/>
              <a:t>modernized</a:t>
            </a:r>
            <a:r>
              <a:rPr lang="en-US" dirty="0"/>
              <a:t> NSRS </a:t>
            </a:r>
          </a:p>
          <a:p>
            <a:endParaRPr lang="en-US" dirty="0"/>
          </a:p>
          <a:p>
            <a:endParaRPr lang="en-US" dirty="0"/>
          </a:p>
        </p:txBody>
      </p:sp>
      <p:sp>
        <p:nvSpPr>
          <p:cNvPr id="6" name="Slide Number Placeholder 3">
            <a:extLst>
              <a:ext uri="{FF2B5EF4-FFF2-40B4-BE49-F238E27FC236}">
                <a16:creationId xmlns:a16="http://schemas.microsoft.com/office/drawing/2014/main" id="{CC53C6E2-DF5E-C84A-2D04-48A63C84D619}"/>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36</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152463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71DD0-B5B2-479D-BF8D-D36E43727A69}"/>
              </a:ext>
            </a:extLst>
          </p:cNvPr>
          <p:cNvSpPr>
            <a:spLocks noGrp="1"/>
          </p:cNvSpPr>
          <p:nvPr>
            <p:ph type="title"/>
          </p:nvPr>
        </p:nvSpPr>
        <p:spPr/>
        <p:txBody>
          <a:bodyPr/>
          <a:lstStyle/>
          <a:p>
            <a:r>
              <a:rPr lang="en-US" dirty="0"/>
              <a:t>Testing into replacement</a:t>
            </a:r>
          </a:p>
        </p:txBody>
      </p:sp>
      <p:sp>
        <p:nvSpPr>
          <p:cNvPr id="3" name="Content Placeholder 2">
            <a:extLst>
              <a:ext uri="{FF2B5EF4-FFF2-40B4-BE49-F238E27FC236}">
                <a16:creationId xmlns:a16="http://schemas.microsoft.com/office/drawing/2014/main" id="{67211C4D-A804-421F-9BEA-A78D8D7226EA}"/>
              </a:ext>
            </a:extLst>
          </p:cNvPr>
          <p:cNvSpPr>
            <a:spLocks noGrp="1"/>
          </p:cNvSpPr>
          <p:nvPr>
            <p:ph idx="1"/>
          </p:nvPr>
        </p:nvSpPr>
        <p:spPr>
          <a:xfrm>
            <a:off x="609600" y="1417638"/>
            <a:ext cx="10972800" cy="4525963"/>
          </a:xfrm>
        </p:spPr>
        <p:txBody>
          <a:bodyPr/>
          <a:lstStyle/>
          <a:p>
            <a:r>
              <a:rPr lang="en-US" dirty="0"/>
              <a:t>From late 2025 into sometime in 2026, all modernized NSRS components on Beta will go through testing and feedback</a:t>
            </a:r>
          </a:p>
          <a:p>
            <a:r>
              <a:rPr lang="en-US" dirty="0"/>
              <a:t>After the FGCS vote, a few months of work remain:</a:t>
            </a:r>
          </a:p>
          <a:p>
            <a:pPr lvl="1"/>
            <a:r>
              <a:rPr lang="en-US" dirty="0"/>
              <a:t>The FGCS will issue an FRN officially announcing the adoption of the modernized NSRS</a:t>
            </a:r>
          </a:p>
          <a:p>
            <a:pPr lvl="1"/>
            <a:r>
              <a:rPr lang="en-US" dirty="0"/>
              <a:t>The beta website may be wiped of submitted data*</a:t>
            </a:r>
          </a:p>
          <a:p>
            <a:pPr lvl="1"/>
            <a:r>
              <a:rPr lang="en-US" dirty="0"/>
              <a:t>All modernized NSRS components moved to the Live website</a:t>
            </a:r>
          </a:p>
          <a:p>
            <a:pPr lvl="2"/>
            <a:r>
              <a:rPr lang="en-US" dirty="0"/>
              <a:t>Submissions will then begin in earnest and won’t be deleted</a:t>
            </a:r>
          </a:p>
          <a:p>
            <a:pPr lvl="1"/>
            <a:r>
              <a:rPr lang="en-US" dirty="0"/>
              <a:t>All current NSRS components moved “elsewhere”</a:t>
            </a:r>
          </a:p>
          <a:p>
            <a:pPr lvl="2"/>
            <a:r>
              <a:rPr lang="en-US" dirty="0"/>
              <a:t>No further submissions to the NGS IDB will be allowed at this point</a:t>
            </a:r>
          </a:p>
          <a:p>
            <a:pPr lvl="1"/>
            <a:endParaRPr lang="en-US" dirty="0"/>
          </a:p>
        </p:txBody>
      </p:sp>
      <p:sp>
        <p:nvSpPr>
          <p:cNvPr id="6" name="Slide Number Placeholder 3">
            <a:extLst>
              <a:ext uri="{FF2B5EF4-FFF2-40B4-BE49-F238E27FC236}">
                <a16:creationId xmlns:a16="http://schemas.microsoft.com/office/drawing/2014/main" id="{29010A4A-38FB-FB67-CC36-0528FDA83CDE}"/>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37</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383788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59037-A580-D8DE-D369-899FE0BEA764}"/>
              </a:ext>
            </a:extLst>
          </p:cNvPr>
          <p:cNvSpPr>
            <a:spLocks noGrp="1"/>
          </p:cNvSpPr>
          <p:nvPr>
            <p:ph type="title"/>
          </p:nvPr>
        </p:nvSpPr>
        <p:spPr/>
        <p:txBody>
          <a:bodyPr/>
          <a:lstStyle/>
          <a:p>
            <a:r>
              <a:rPr lang="en-US" dirty="0"/>
              <a:t>What about (map) projected coordinates?</a:t>
            </a:r>
          </a:p>
        </p:txBody>
      </p:sp>
      <p:sp>
        <p:nvSpPr>
          <p:cNvPr id="3" name="Title 1">
            <a:extLst>
              <a:ext uri="{FF2B5EF4-FFF2-40B4-BE49-F238E27FC236}">
                <a16:creationId xmlns:a16="http://schemas.microsoft.com/office/drawing/2014/main" id="{066F8BB9-CE79-B8DA-40C3-04E1D14A3AA6}"/>
              </a:ext>
            </a:extLst>
          </p:cNvPr>
          <p:cNvSpPr txBox="1">
            <a:spLocks/>
          </p:cNvSpPr>
          <p:nvPr/>
        </p:nvSpPr>
        <p:spPr>
          <a:xfrm>
            <a:off x="1676399" y="1624337"/>
            <a:ext cx="8837109" cy="1938992"/>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271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j-ea"/>
                <a:cs typeface="+mj-cs"/>
                <a:sym typeface="Arial"/>
              </a:rPr>
              <a:t>Surveyors (and engineers)        projected coordinate reference systems</a:t>
            </a:r>
          </a:p>
          <a:p>
            <a:pPr marL="0" marR="0" lvl="0" indent="0" algn="ctr" defTabSz="9271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black">
                    <a:lumMod val="50000"/>
                    <a:lumOff val="50000"/>
                  </a:prstClr>
                </a:solidFill>
                <a:effectLst/>
                <a:uLnTx/>
                <a:uFillTx/>
                <a:latin typeface="Calibri" panose="020F0502020204030204"/>
                <a:ea typeface="+mj-ea"/>
                <a:cs typeface="+mj-cs"/>
                <a:sym typeface="Arial"/>
              </a:rPr>
              <a:t>(geodesists, not so much)</a:t>
            </a:r>
          </a:p>
        </p:txBody>
      </p:sp>
      <p:sp>
        <p:nvSpPr>
          <p:cNvPr id="4" name="Heart 3">
            <a:extLst>
              <a:ext uri="{FF2B5EF4-FFF2-40B4-BE49-F238E27FC236}">
                <a16:creationId xmlns:a16="http://schemas.microsoft.com/office/drawing/2014/main" id="{AEEA085E-DAFA-4764-4E72-A5F5731E9EC9}"/>
              </a:ext>
            </a:extLst>
          </p:cNvPr>
          <p:cNvSpPr>
            <a:spLocks noChangeAspect="1"/>
          </p:cNvSpPr>
          <p:nvPr/>
        </p:nvSpPr>
        <p:spPr>
          <a:xfrm>
            <a:off x="7499408" y="1699345"/>
            <a:ext cx="640080" cy="640080"/>
          </a:xfrm>
          <a:prstGeom prst="heart">
            <a:avLst/>
          </a:prstGeom>
          <a:gradFill rotWithShape="1">
            <a:gsLst>
              <a:gs pos="0">
                <a:srgbClr val="540000"/>
              </a:gs>
              <a:gs pos="100000">
                <a:srgbClr val="FF5229"/>
              </a:gs>
            </a:gsLst>
            <a:lin ang="16200000" scaled="0"/>
          </a:gra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a:sym typeface="Arial"/>
            </a:endParaRPr>
          </a:p>
        </p:txBody>
      </p:sp>
      <p:sp>
        <p:nvSpPr>
          <p:cNvPr id="7" name="Rectangle 6">
            <a:extLst>
              <a:ext uri="{FF2B5EF4-FFF2-40B4-BE49-F238E27FC236}">
                <a16:creationId xmlns:a16="http://schemas.microsoft.com/office/drawing/2014/main" id="{12F4593E-EDA3-3DD2-7C52-D337F00D386A}"/>
              </a:ext>
            </a:extLst>
          </p:cNvPr>
          <p:cNvSpPr>
            <a:spLocks noChangeArrowheads="1"/>
          </p:cNvSpPr>
          <p:nvPr/>
        </p:nvSpPr>
        <p:spPr bwMode="auto">
          <a:xfrm>
            <a:off x="1676399" y="3629028"/>
            <a:ext cx="8839200" cy="2546304"/>
          </a:xfrm>
          <a:prstGeom prst="rect">
            <a:avLst/>
          </a:prstGeom>
          <a:solidFill>
            <a:srgbClr val="FFFFFF"/>
          </a:solidFill>
          <a:ln w="9525">
            <a:solidFill>
              <a:srgbClr val="DADADA">
                <a:lumMod val="10000"/>
              </a:srgbClr>
            </a:solidFill>
            <a:miter lim="800000"/>
            <a:headEnd/>
            <a:tailEnd/>
          </a:ln>
          <a:effectLst>
            <a:outerShdw blurRad="63500" sx="102000" sy="102000" algn="ctr" rotWithShape="0">
              <a:prstClr val="black">
                <a:alpha val="40000"/>
              </a:prst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Verdana" pitchFamily="34" charset="0"/>
              <a:ea typeface="+mn-ea"/>
              <a:cs typeface="Arial" charset="0"/>
              <a:sym typeface="Arial"/>
            </a:endParaRPr>
          </a:p>
        </p:txBody>
      </p:sp>
      <p:sp>
        <p:nvSpPr>
          <p:cNvPr id="8" name="Text Box 5">
            <a:extLst>
              <a:ext uri="{FF2B5EF4-FFF2-40B4-BE49-F238E27FC236}">
                <a16:creationId xmlns:a16="http://schemas.microsoft.com/office/drawing/2014/main" id="{FF27534C-D6DB-39C3-860F-805053BD57F9}"/>
              </a:ext>
            </a:extLst>
          </p:cNvPr>
          <p:cNvSpPr txBox="1">
            <a:spLocks noChangeArrowheads="1"/>
          </p:cNvSpPr>
          <p:nvPr/>
        </p:nvSpPr>
        <p:spPr bwMode="auto">
          <a:xfrm>
            <a:off x="1676398" y="3738171"/>
            <a:ext cx="8837110" cy="2462213"/>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1F497D"/>
                </a:solidFill>
                <a:effectLst/>
                <a:uLnTx/>
                <a:uFillTx/>
                <a:latin typeface="Arial Black" pitchFamily="34" charset="0"/>
                <a:ea typeface="+mn-ea"/>
                <a:cs typeface="Arial" pitchFamily="34" charset="0"/>
                <a:sym typeface="Arial"/>
              </a:rPr>
              <a:t>SPCS2022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1F497D"/>
                </a:solidFill>
                <a:effectLst/>
                <a:uLnTx/>
                <a:uFillTx/>
                <a:latin typeface="Arial Black" pitchFamily="34" charset="0"/>
                <a:ea typeface="+mn-ea"/>
                <a:cs typeface="Arial" pitchFamily="34" charset="0"/>
                <a:sym typeface="Arial"/>
              </a:rPr>
              <a:t>Making the Earth flat again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C00000"/>
                </a:solidFill>
                <a:effectLst/>
                <a:uLnTx/>
                <a:uFillTx/>
                <a:latin typeface="Arial Black" pitchFamily="34" charset="0"/>
                <a:ea typeface="+mn-ea"/>
                <a:cs typeface="Arial" pitchFamily="34" charset="0"/>
                <a:sym typeface="Arial"/>
              </a:rPr>
              <a:t>…one zone at a time</a:t>
            </a:r>
            <a:endParaRPr kumimoji="0" lang="en-US" sz="5400" b="1" i="0" u="none" strike="noStrike" kern="1200" cap="none" spc="0" normalizeH="0" baseline="0" noProof="0" dirty="0">
              <a:ln>
                <a:noFill/>
              </a:ln>
              <a:solidFill>
                <a:srgbClr val="C00000"/>
              </a:solidFill>
              <a:effectLst/>
              <a:uLnTx/>
              <a:uFillTx/>
              <a:latin typeface="Arial Black" pitchFamily="34" charset="0"/>
              <a:ea typeface="+mn-ea"/>
              <a:cs typeface="Arial" pitchFamily="34" charset="0"/>
              <a:sym typeface="Arial"/>
            </a:endParaRPr>
          </a:p>
        </p:txBody>
      </p:sp>
      <p:sp>
        <p:nvSpPr>
          <p:cNvPr id="9" name="Slide Number Placeholder 3">
            <a:extLst>
              <a:ext uri="{FF2B5EF4-FFF2-40B4-BE49-F238E27FC236}">
                <a16:creationId xmlns:a16="http://schemas.microsoft.com/office/drawing/2014/main" id="{CA3B950A-7F98-7C96-97CB-FAAD9C4BD5F7}"/>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38</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229678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6" presetClass="emph" presetSubtype="0" fill="hold" grpId="0" nodeType="afterEffect">
                                  <p:stCondLst>
                                    <p:cond delay="1000"/>
                                  </p:stCondLst>
                                  <p:childTnLst>
                                    <p:animEffect transition="out" filter="fade">
                                      <p:cBhvr>
                                        <p:cTn id="13" dur="1000" tmFilter="0, 0; .2, .5; .8, .5; 1, 0"/>
                                        <p:tgtEl>
                                          <p:spTgt spid="4"/>
                                        </p:tgtEl>
                                      </p:cBhvr>
                                    </p:animEffect>
                                    <p:animScale>
                                      <p:cBhvr>
                                        <p:cTn id="14" dur="500" autoRev="1" fill="hold"/>
                                        <p:tgtEl>
                                          <p:spTgt spid="4"/>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1000"/>
                                        <p:tgtEl>
                                          <p:spTgt spid="8">
                                            <p:txEl>
                                              <p:pRg st="0" end="0"/>
                                            </p:txEl>
                                          </p:spTgt>
                                        </p:tgtEl>
                                      </p:cBhvr>
                                    </p:animEffect>
                                  </p:childTnLst>
                                </p:cTn>
                              </p:par>
                            </p:childTnLst>
                          </p:cTn>
                        </p:par>
                        <p:par>
                          <p:cTn id="28" fill="hold">
                            <p:stCondLst>
                              <p:cond delay="1000"/>
                            </p:stCondLst>
                            <p:childTnLst>
                              <p:par>
                                <p:cTn id="29" presetID="10" presetClass="entr" presetSubtype="0" fill="hold" nodeType="afterEffect">
                                  <p:stCondLst>
                                    <p:cond delay="50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fade">
                                      <p:cBhvr>
                                        <p:cTn id="31" dur="1000"/>
                                        <p:tgtEl>
                                          <p:spTgt spid="8">
                                            <p:txEl>
                                              <p:pRg st="1" end="1"/>
                                            </p:txEl>
                                          </p:spTgt>
                                        </p:tgtEl>
                                      </p:cBhvr>
                                    </p:animEffect>
                                  </p:childTnLst>
                                </p:cTn>
                              </p:par>
                            </p:childTnLst>
                          </p:cTn>
                        </p:par>
                        <p:par>
                          <p:cTn id="32" fill="hold">
                            <p:stCondLst>
                              <p:cond delay="2500"/>
                            </p:stCondLst>
                            <p:childTnLst>
                              <p:par>
                                <p:cTn id="33" presetID="22" presetClass="entr" presetSubtype="8" fill="hold" nodeType="afterEffect">
                                  <p:stCondLst>
                                    <p:cond delay="50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wipe(left)">
                                      <p:cBhvr>
                                        <p:cTn id="35" dur="2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809F55-4282-312F-6FD9-1A4A83F7E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8560" y="1371600"/>
            <a:ext cx="4754880" cy="4754880"/>
          </a:xfrm>
          <a:prstGeom prst="rect">
            <a:avLst/>
          </a:prstGeom>
          <a:effectLst>
            <a:outerShdw blurRad="63500" sx="102000" sy="102000" algn="ctr" rotWithShape="0">
              <a:prstClr val="black">
                <a:alpha val="40000"/>
              </a:prstClr>
            </a:outerShdw>
          </a:effectLst>
        </p:spPr>
      </p:pic>
      <p:sp>
        <p:nvSpPr>
          <p:cNvPr id="6" name="Title 1">
            <a:extLst>
              <a:ext uri="{FF2B5EF4-FFF2-40B4-BE49-F238E27FC236}">
                <a16:creationId xmlns:a16="http://schemas.microsoft.com/office/drawing/2014/main" id="{ED2F1AD9-1089-2CEB-11C4-4328DAF9C0F0}"/>
              </a:ext>
            </a:extLst>
          </p:cNvPr>
          <p:cNvSpPr txBox="1">
            <a:spLocks/>
          </p:cNvSpPr>
          <p:nvPr/>
        </p:nvSpPr>
        <p:spPr>
          <a:xfrm>
            <a:off x="1981200" y="274320"/>
            <a:ext cx="8229600" cy="1097280"/>
          </a:xfrm>
          <a:prstGeom prst="rect">
            <a:avLst/>
          </a:prstGeom>
        </p:spPr>
        <p:txBody>
          <a:bodyPr/>
          <a:lstStyle>
            <a:lvl1pPr algn="ctr" rtl="0" fontAlgn="base">
              <a:spcBef>
                <a:spcPct val="0"/>
              </a:spcBef>
              <a:spcAft>
                <a:spcPct val="0"/>
              </a:spcAft>
              <a:defRPr sz="4400" b="1">
                <a:solidFill>
                  <a:schemeClr val="tx2"/>
                </a:solidFill>
                <a:effectLst>
                  <a:outerShdw blurRad="38100" dist="38100" dir="2700000" algn="tl">
                    <a:srgbClr val="000000"/>
                  </a:outerShdw>
                </a:effectLst>
                <a:latin typeface="Calibri" pitchFamily="34" charset="0"/>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CCECFF"/>
                </a:solidFill>
                <a:effectLst>
                  <a:outerShdw blurRad="38100" dist="38100" dir="2700000" algn="tl">
                    <a:srgbClr val="000000"/>
                  </a:outerShdw>
                </a:effectLst>
                <a:uLnTx/>
                <a:uFillTx/>
                <a:latin typeface="Calibri" pitchFamily="34" charset="0"/>
                <a:ea typeface="+mj-ea"/>
                <a:cs typeface="+mj-cs"/>
              </a:rPr>
              <a:t>The problem:  we have this</a:t>
            </a:r>
          </a:p>
        </p:txBody>
      </p:sp>
    </p:spTree>
    <p:extLst>
      <p:ext uri="{BB962C8B-B14F-4D97-AF65-F5344CB8AC3E}">
        <p14:creationId xmlns:p14="http://schemas.microsoft.com/office/powerpoint/2010/main" val="61827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p:val>
                                            <p:fltVal val="0"/>
                                          </p:val>
                                        </p:tav>
                                        <p:tav tm="100000">
                                          <p:val>
                                            <p:strVal val="#ppt_w"/>
                                          </p:val>
                                        </p:tav>
                                      </p:tavLst>
                                    </p:anim>
                                    <p:anim calcmode="lin" valueType="num">
                                      <p:cBhvr>
                                        <p:cTn id="8" dur="5000" fill="hold"/>
                                        <p:tgtEl>
                                          <p:spTgt spid="5"/>
                                        </p:tgtEl>
                                        <p:attrNameLst>
                                          <p:attrName>ppt_h</p:attrName>
                                        </p:attrNameLst>
                                      </p:cBhvr>
                                      <p:tavLst>
                                        <p:tav tm="0">
                                          <p:val>
                                            <p:fltVal val="0"/>
                                          </p:val>
                                        </p:tav>
                                        <p:tav tm="100000">
                                          <p:val>
                                            <p:strVal val="#ppt_h"/>
                                          </p:val>
                                        </p:tav>
                                      </p:tavLst>
                                    </p:anim>
                                    <p:animEffect transition="in" filter="fade">
                                      <p:cBhvr>
                                        <p:cTn id="9"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069D5-FF4D-988E-567B-C567EEBDA505}"/>
              </a:ext>
            </a:extLst>
          </p:cNvPr>
          <p:cNvSpPr>
            <a:spLocks noGrp="1"/>
          </p:cNvSpPr>
          <p:nvPr>
            <p:ph type="title"/>
          </p:nvPr>
        </p:nvSpPr>
        <p:spPr/>
        <p:txBody>
          <a:bodyPr>
            <a:normAutofit/>
          </a:bodyPr>
          <a:lstStyle/>
          <a:p>
            <a:r>
              <a:rPr lang="en-US" dirty="0"/>
              <a:t>Geodesy and the Nation</a:t>
            </a:r>
          </a:p>
        </p:txBody>
      </p:sp>
      <p:graphicFrame>
        <p:nvGraphicFramePr>
          <p:cNvPr id="5" name="Diagram 4">
            <a:extLst>
              <a:ext uri="{FF2B5EF4-FFF2-40B4-BE49-F238E27FC236}">
                <a16:creationId xmlns:a16="http://schemas.microsoft.com/office/drawing/2014/main" id="{A7454C0E-E429-D795-6F78-4CC4020EA7B1}"/>
              </a:ext>
            </a:extLst>
          </p:cNvPr>
          <p:cNvGraphicFramePr/>
          <p:nvPr>
            <p:extLst>
              <p:ext uri="{D42A27DB-BD31-4B8C-83A1-F6EECF244321}">
                <p14:modId xmlns:p14="http://schemas.microsoft.com/office/powerpoint/2010/main" val="1023999319"/>
              </p:ext>
            </p:extLst>
          </p:nvPr>
        </p:nvGraphicFramePr>
        <p:xfrm>
          <a:off x="3048000" y="191979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249007C9-C76C-049E-5DB5-D4BB7FF5358E}"/>
              </a:ext>
            </a:extLst>
          </p:cNvPr>
          <p:cNvPicPr>
            <a:picLocks noChangeAspect="1"/>
          </p:cNvPicPr>
          <p:nvPr/>
        </p:nvPicPr>
        <p:blipFill>
          <a:blip r:embed="rId7"/>
          <a:stretch>
            <a:fillRect/>
          </a:stretch>
        </p:blipFill>
        <p:spPr>
          <a:xfrm>
            <a:off x="8605609" y="3893707"/>
            <a:ext cx="1682966" cy="1178076"/>
          </a:xfrm>
          <a:prstGeom prst="rect">
            <a:avLst/>
          </a:prstGeom>
          <a:ln>
            <a:noFill/>
          </a:ln>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AB424A70-F58D-F5CF-58B0-2B7A76A4795E}"/>
              </a:ext>
            </a:extLst>
          </p:cNvPr>
          <p:cNvSpPr/>
          <p:nvPr/>
        </p:nvSpPr>
        <p:spPr>
          <a:xfrm>
            <a:off x="8708334" y="5071784"/>
            <a:ext cx="1477519" cy="276999"/>
          </a:xfrm>
          <a:prstGeom prst="rect">
            <a:avLst/>
          </a:prstGeom>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Precision Agriculture</a:t>
            </a:r>
          </a:p>
        </p:txBody>
      </p:sp>
      <p:pic>
        <p:nvPicPr>
          <p:cNvPr id="8" name="Picture 7">
            <a:extLst>
              <a:ext uri="{FF2B5EF4-FFF2-40B4-BE49-F238E27FC236}">
                <a16:creationId xmlns:a16="http://schemas.microsoft.com/office/drawing/2014/main" id="{149CA502-3DF7-EF86-4F22-FBCF2696FA1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978289" y="5350637"/>
            <a:ext cx="1035019" cy="1114435"/>
          </a:xfrm>
          <a:prstGeom prst="rect">
            <a:avLst/>
          </a:prstGeom>
          <a:ln>
            <a:noFill/>
          </a:ln>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F8C8D82A-43B8-F1E7-2D95-F003F869D554}"/>
              </a:ext>
            </a:extLst>
          </p:cNvPr>
          <p:cNvSpPr/>
          <p:nvPr/>
        </p:nvSpPr>
        <p:spPr>
          <a:xfrm>
            <a:off x="8147465" y="6452899"/>
            <a:ext cx="696665" cy="276999"/>
          </a:xfrm>
          <a:prstGeom prst="rect">
            <a:avLst/>
          </a:prstGeom>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Aviation</a:t>
            </a:r>
          </a:p>
        </p:txBody>
      </p:sp>
      <p:pic>
        <p:nvPicPr>
          <p:cNvPr id="10" name="Picture 9">
            <a:extLst>
              <a:ext uri="{FF2B5EF4-FFF2-40B4-BE49-F238E27FC236}">
                <a16:creationId xmlns:a16="http://schemas.microsoft.com/office/drawing/2014/main" id="{B6814A2D-88F7-A341-56AF-A605677898B8}"/>
              </a:ext>
            </a:extLst>
          </p:cNvPr>
          <p:cNvPicPr>
            <a:picLocks noChangeAspect="1"/>
          </p:cNvPicPr>
          <p:nvPr/>
        </p:nvPicPr>
        <p:blipFill>
          <a:blip r:embed="rId9"/>
          <a:stretch>
            <a:fillRect/>
          </a:stretch>
        </p:blipFill>
        <p:spPr>
          <a:xfrm>
            <a:off x="8889099" y="1295919"/>
            <a:ext cx="1588494" cy="1051936"/>
          </a:xfrm>
          <a:prstGeom prst="rect">
            <a:avLst/>
          </a:prstGeom>
          <a:ln>
            <a:no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67A215A4-2DBD-A9E4-9379-55C622823053}"/>
              </a:ext>
            </a:extLst>
          </p:cNvPr>
          <p:cNvSpPr/>
          <p:nvPr/>
        </p:nvSpPr>
        <p:spPr>
          <a:xfrm>
            <a:off x="9135595" y="2293468"/>
            <a:ext cx="1231427" cy="276999"/>
          </a:xfrm>
          <a:prstGeom prst="rect">
            <a:avLst/>
          </a:prstGeom>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Disaster Cleanup</a:t>
            </a:r>
          </a:p>
        </p:txBody>
      </p:sp>
      <p:pic>
        <p:nvPicPr>
          <p:cNvPr id="12" name="Picture 11">
            <a:extLst>
              <a:ext uri="{FF2B5EF4-FFF2-40B4-BE49-F238E27FC236}">
                <a16:creationId xmlns:a16="http://schemas.microsoft.com/office/drawing/2014/main" id="{D5F94862-8BC3-5FFC-F832-145A62BCFFD2}"/>
              </a:ext>
            </a:extLst>
          </p:cNvPr>
          <p:cNvPicPr>
            <a:picLocks noChangeAspect="1"/>
          </p:cNvPicPr>
          <p:nvPr/>
        </p:nvPicPr>
        <p:blipFill>
          <a:blip r:embed="rId10"/>
          <a:stretch>
            <a:fillRect/>
          </a:stretch>
        </p:blipFill>
        <p:spPr>
          <a:xfrm>
            <a:off x="2560261" y="3857509"/>
            <a:ext cx="1100681" cy="1008958"/>
          </a:xfrm>
          <a:prstGeom prst="rect">
            <a:avLst/>
          </a:prstGeom>
          <a:ln>
            <a:noFill/>
          </a:ln>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86E14F0F-A9A3-B071-BCC9-8013B389C1BD}"/>
              </a:ext>
            </a:extLst>
          </p:cNvPr>
          <p:cNvSpPr/>
          <p:nvPr/>
        </p:nvSpPr>
        <p:spPr>
          <a:xfrm>
            <a:off x="2627972" y="4824837"/>
            <a:ext cx="979307" cy="276999"/>
          </a:xfrm>
          <a:prstGeom prst="rect">
            <a:avLst/>
          </a:prstGeom>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Public Safety</a:t>
            </a:r>
          </a:p>
        </p:txBody>
      </p:sp>
      <p:pic>
        <p:nvPicPr>
          <p:cNvPr id="14" name="Picture 13">
            <a:extLst>
              <a:ext uri="{FF2B5EF4-FFF2-40B4-BE49-F238E27FC236}">
                <a16:creationId xmlns:a16="http://schemas.microsoft.com/office/drawing/2014/main" id="{E3BB786E-B1B4-5A1C-8BF4-0941A6DE5E00}"/>
              </a:ext>
            </a:extLst>
          </p:cNvPr>
          <p:cNvPicPr>
            <a:picLocks noChangeAspect="1"/>
          </p:cNvPicPr>
          <p:nvPr/>
        </p:nvPicPr>
        <p:blipFill>
          <a:blip r:embed="rId11"/>
          <a:stretch>
            <a:fillRect/>
          </a:stretch>
        </p:blipFill>
        <p:spPr>
          <a:xfrm>
            <a:off x="9277085" y="5475242"/>
            <a:ext cx="1046384" cy="831875"/>
          </a:xfrm>
          <a:prstGeom prst="rect">
            <a:avLst/>
          </a:prstGeom>
          <a:ln>
            <a:noFill/>
          </a:ln>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13E5EAFC-0F0A-9D33-5DEC-EB52B157CD41}"/>
              </a:ext>
            </a:extLst>
          </p:cNvPr>
          <p:cNvSpPr/>
          <p:nvPr/>
        </p:nvSpPr>
        <p:spPr>
          <a:xfrm>
            <a:off x="9219431" y="6282320"/>
            <a:ext cx="1100109" cy="276999"/>
          </a:xfrm>
          <a:prstGeom prst="rect">
            <a:avLst/>
          </a:prstGeom>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Transportation</a:t>
            </a:r>
          </a:p>
        </p:txBody>
      </p:sp>
      <p:pic>
        <p:nvPicPr>
          <p:cNvPr id="16" name="Picture 15">
            <a:extLst>
              <a:ext uri="{FF2B5EF4-FFF2-40B4-BE49-F238E27FC236}">
                <a16:creationId xmlns:a16="http://schemas.microsoft.com/office/drawing/2014/main" id="{499341AF-9788-71CB-2523-73B1CD591C5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183240" y="1222996"/>
            <a:ext cx="1306368" cy="1114255"/>
          </a:xfrm>
          <a:prstGeom prst="rect">
            <a:avLst/>
          </a:prstGeom>
          <a:ln>
            <a:noFill/>
          </a:ln>
          <a:effectLst>
            <a:outerShdw blurRad="50800" dist="38100" dir="2700000" algn="tl" rotWithShape="0">
              <a:prstClr val="black">
                <a:alpha val="40000"/>
              </a:prstClr>
            </a:outerShdw>
          </a:effectLst>
        </p:spPr>
      </p:pic>
      <p:sp>
        <p:nvSpPr>
          <p:cNvPr id="17" name="Rectangle 16">
            <a:extLst>
              <a:ext uri="{FF2B5EF4-FFF2-40B4-BE49-F238E27FC236}">
                <a16:creationId xmlns:a16="http://schemas.microsoft.com/office/drawing/2014/main" id="{FC6E155F-4EA2-AF2C-46F8-EB21C8F1148C}"/>
              </a:ext>
            </a:extLst>
          </p:cNvPr>
          <p:cNvSpPr/>
          <p:nvPr/>
        </p:nvSpPr>
        <p:spPr>
          <a:xfrm>
            <a:off x="7067239" y="2329824"/>
            <a:ext cx="1538370" cy="276999"/>
          </a:xfrm>
          <a:prstGeom prst="rect">
            <a:avLst/>
          </a:prstGeom>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Spacecraft Navigation</a:t>
            </a:r>
          </a:p>
        </p:txBody>
      </p:sp>
      <p:pic>
        <p:nvPicPr>
          <p:cNvPr id="18" name="Picture 17">
            <a:extLst>
              <a:ext uri="{FF2B5EF4-FFF2-40B4-BE49-F238E27FC236}">
                <a16:creationId xmlns:a16="http://schemas.microsoft.com/office/drawing/2014/main" id="{A29C232C-1869-5DF4-BEB5-209BE4B5F9B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053460" y="2754962"/>
            <a:ext cx="1005629" cy="782562"/>
          </a:xfrm>
          <a:prstGeom prst="rect">
            <a:avLst/>
          </a:prstGeom>
          <a:ln>
            <a:noFill/>
          </a:ln>
          <a:effectLst>
            <a:outerShdw blurRad="50800" dist="38100" dir="2700000" algn="tl" rotWithShape="0">
              <a:prstClr val="black">
                <a:alpha val="40000"/>
              </a:prstClr>
            </a:outerShdw>
          </a:effectLst>
        </p:spPr>
      </p:pic>
      <p:sp>
        <p:nvSpPr>
          <p:cNvPr id="19" name="Rectangle 18">
            <a:extLst>
              <a:ext uri="{FF2B5EF4-FFF2-40B4-BE49-F238E27FC236}">
                <a16:creationId xmlns:a16="http://schemas.microsoft.com/office/drawing/2014/main" id="{33A995B8-DF68-0E55-F10B-1AB3F6337BCB}"/>
              </a:ext>
            </a:extLst>
          </p:cNvPr>
          <p:cNvSpPr/>
          <p:nvPr/>
        </p:nvSpPr>
        <p:spPr>
          <a:xfrm>
            <a:off x="9161422" y="3554704"/>
            <a:ext cx="789703" cy="276999"/>
          </a:xfrm>
          <a:prstGeom prst="rect">
            <a:avLst/>
          </a:prstGeom>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Surveying</a:t>
            </a:r>
          </a:p>
        </p:txBody>
      </p:sp>
      <p:pic>
        <p:nvPicPr>
          <p:cNvPr id="20" name="Picture 7" descr="helens_eurption">
            <a:extLst>
              <a:ext uri="{FF2B5EF4-FFF2-40B4-BE49-F238E27FC236}">
                <a16:creationId xmlns:a16="http://schemas.microsoft.com/office/drawing/2014/main" id="{8F1DE6F4-726D-305D-0524-B3E5EDBA6391}"/>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812926" y="1201372"/>
            <a:ext cx="813565" cy="1189392"/>
          </a:xfrm>
          <a:prstGeom prst="rect">
            <a:avLst/>
          </a:prstGeom>
          <a:ln>
            <a:noFill/>
          </a:ln>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DF010A59-A3FA-9B5D-15EB-772DB91C29FF}"/>
              </a:ext>
            </a:extLst>
          </p:cNvPr>
          <p:cNvSpPr/>
          <p:nvPr/>
        </p:nvSpPr>
        <p:spPr>
          <a:xfrm>
            <a:off x="1869939" y="2367818"/>
            <a:ext cx="819969" cy="276999"/>
          </a:xfrm>
          <a:prstGeom prst="rect">
            <a:avLst/>
          </a:prstGeom>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Volcanoes</a:t>
            </a:r>
          </a:p>
        </p:txBody>
      </p:sp>
      <p:pic>
        <p:nvPicPr>
          <p:cNvPr id="22" name="Picture 4" descr="schiene_hausvon_oben">
            <a:extLst>
              <a:ext uri="{FF2B5EF4-FFF2-40B4-BE49-F238E27FC236}">
                <a16:creationId xmlns:a16="http://schemas.microsoft.com/office/drawing/2014/main" id="{BDFE481D-6A42-2EC5-92A4-9EF911374670}"/>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996524" y="2678070"/>
            <a:ext cx="1259932" cy="858920"/>
          </a:xfrm>
          <a:prstGeom prst="rect">
            <a:avLst/>
          </a:prstGeom>
          <a:ln>
            <a:noFill/>
          </a:ln>
          <a:effectLst>
            <a:outerShdw blurRad="50800" dist="38100" dir="2700000" algn="tl" rotWithShape="0">
              <a:prstClr val="black">
                <a:alpha val="40000"/>
              </a:prstClr>
            </a:outerShdw>
          </a:effectLst>
        </p:spPr>
      </p:pic>
      <p:sp>
        <p:nvSpPr>
          <p:cNvPr id="23" name="Rectangle 22">
            <a:extLst>
              <a:ext uri="{FF2B5EF4-FFF2-40B4-BE49-F238E27FC236}">
                <a16:creationId xmlns:a16="http://schemas.microsoft.com/office/drawing/2014/main" id="{B0163BB9-B424-37D6-1CD1-A4F51B895616}"/>
              </a:ext>
            </a:extLst>
          </p:cNvPr>
          <p:cNvSpPr/>
          <p:nvPr/>
        </p:nvSpPr>
        <p:spPr>
          <a:xfrm>
            <a:off x="2108171" y="3516176"/>
            <a:ext cx="953146" cy="276999"/>
          </a:xfrm>
          <a:prstGeom prst="rect">
            <a:avLst/>
          </a:prstGeom>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Earthquakes</a:t>
            </a:r>
          </a:p>
        </p:txBody>
      </p:sp>
      <p:pic>
        <p:nvPicPr>
          <p:cNvPr id="24" name="Picture 23">
            <a:extLst>
              <a:ext uri="{FF2B5EF4-FFF2-40B4-BE49-F238E27FC236}">
                <a16:creationId xmlns:a16="http://schemas.microsoft.com/office/drawing/2014/main" id="{472E42C5-9DA5-FBD3-8900-D58E35162C1E}"/>
              </a:ext>
            </a:extLst>
          </p:cNvPr>
          <p:cNvPicPr>
            <a:picLocks noChangeAspect="1"/>
          </p:cNvPicPr>
          <p:nvPr/>
        </p:nvPicPr>
        <p:blipFill>
          <a:blip r:embed="rId16"/>
          <a:stretch>
            <a:fillRect/>
          </a:stretch>
        </p:blipFill>
        <p:spPr>
          <a:xfrm>
            <a:off x="1840618" y="5168511"/>
            <a:ext cx="1130108" cy="791076"/>
          </a:xfrm>
          <a:prstGeom prst="rect">
            <a:avLst/>
          </a:prstGeom>
          <a:ln>
            <a:noFill/>
          </a:ln>
          <a:effectLst>
            <a:outerShdw blurRad="50800" dist="38100" dir="2700000" algn="tl" rotWithShape="0">
              <a:prstClr val="black">
                <a:alpha val="40000"/>
              </a:prstClr>
            </a:outerShdw>
          </a:effectLst>
        </p:spPr>
      </p:pic>
      <p:sp>
        <p:nvSpPr>
          <p:cNvPr id="25" name="Rectangle 24">
            <a:extLst>
              <a:ext uri="{FF2B5EF4-FFF2-40B4-BE49-F238E27FC236}">
                <a16:creationId xmlns:a16="http://schemas.microsoft.com/office/drawing/2014/main" id="{AE9B5B16-CB60-4003-3E0C-5D97B725CA99}"/>
              </a:ext>
            </a:extLst>
          </p:cNvPr>
          <p:cNvSpPr/>
          <p:nvPr/>
        </p:nvSpPr>
        <p:spPr>
          <a:xfrm>
            <a:off x="1638859" y="6053699"/>
            <a:ext cx="1549014" cy="276999"/>
          </a:xfrm>
          <a:prstGeom prst="rect">
            <a:avLst/>
          </a:prstGeom>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Financial Transactions</a:t>
            </a:r>
          </a:p>
        </p:txBody>
      </p:sp>
      <p:pic>
        <p:nvPicPr>
          <p:cNvPr id="26" name="Picture 25">
            <a:extLst>
              <a:ext uri="{FF2B5EF4-FFF2-40B4-BE49-F238E27FC236}">
                <a16:creationId xmlns:a16="http://schemas.microsoft.com/office/drawing/2014/main" id="{1F466425-783C-0209-F985-43719143530E}"/>
              </a:ext>
            </a:extLst>
          </p:cNvPr>
          <p:cNvPicPr>
            <a:picLocks noChangeAspect="1"/>
          </p:cNvPicPr>
          <p:nvPr/>
        </p:nvPicPr>
        <p:blipFill>
          <a:blip r:embed="rId17"/>
          <a:stretch>
            <a:fillRect/>
          </a:stretch>
        </p:blipFill>
        <p:spPr>
          <a:xfrm>
            <a:off x="3186370" y="5205543"/>
            <a:ext cx="983177" cy="1259529"/>
          </a:xfrm>
          <a:prstGeom prst="rect">
            <a:avLst/>
          </a:prstGeom>
          <a:ln>
            <a:noFill/>
          </a:ln>
          <a:effectLst>
            <a:outerShdw blurRad="50800" dist="38100" dir="2700000" algn="tl" rotWithShape="0">
              <a:prstClr val="black">
                <a:alpha val="40000"/>
              </a:prstClr>
            </a:outerShdw>
          </a:effectLst>
        </p:spPr>
      </p:pic>
      <p:sp>
        <p:nvSpPr>
          <p:cNvPr id="27" name="Rectangle 26">
            <a:extLst>
              <a:ext uri="{FF2B5EF4-FFF2-40B4-BE49-F238E27FC236}">
                <a16:creationId xmlns:a16="http://schemas.microsoft.com/office/drawing/2014/main" id="{F00850DF-76C5-4A81-026B-157CF365B21B}"/>
              </a:ext>
            </a:extLst>
          </p:cNvPr>
          <p:cNvSpPr/>
          <p:nvPr/>
        </p:nvSpPr>
        <p:spPr>
          <a:xfrm>
            <a:off x="3369568" y="6467164"/>
            <a:ext cx="665567" cy="276999"/>
          </a:xfrm>
          <a:prstGeom prst="rect">
            <a:avLst/>
          </a:prstGeom>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Utilities</a:t>
            </a:r>
          </a:p>
        </p:txBody>
      </p:sp>
      <p:pic>
        <p:nvPicPr>
          <p:cNvPr id="28" name="Picture 27">
            <a:extLst>
              <a:ext uri="{FF2B5EF4-FFF2-40B4-BE49-F238E27FC236}">
                <a16:creationId xmlns:a16="http://schemas.microsoft.com/office/drawing/2014/main" id="{7BBA8B64-1354-5CE4-B3A3-CF8359A2C43D}"/>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477198" y="1174621"/>
            <a:ext cx="906851" cy="913597"/>
          </a:xfrm>
          <a:prstGeom prst="rect">
            <a:avLst/>
          </a:prstGeom>
          <a:ln>
            <a:noFill/>
          </a:ln>
          <a:effectLst>
            <a:outerShdw blurRad="50800" dist="38100" dir="2700000" algn="tl" rotWithShape="0">
              <a:prstClr val="black">
                <a:alpha val="40000"/>
              </a:prstClr>
            </a:outerShdw>
          </a:effectLst>
        </p:spPr>
      </p:pic>
      <p:sp>
        <p:nvSpPr>
          <p:cNvPr id="29" name="Rectangle 28">
            <a:extLst>
              <a:ext uri="{FF2B5EF4-FFF2-40B4-BE49-F238E27FC236}">
                <a16:creationId xmlns:a16="http://schemas.microsoft.com/office/drawing/2014/main" id="{A02C4903-8BFF-3343-36ED-5EE12BB1E37E}"/>
              </a:ext>
            </a:extLst>
          </p:cNvPr>
          <p:cNvSpPr/>
          <p:nvPr/>
        </p:nvSpPr>
        <p:spPr>
          <a:xfrm>
            <a:off x="4649448" y="2097789"/>
            <a:ext cx="627993" cy="276999"/>
          </a:xfrm>
          <a:prstGeom prst="rect">
            <a:avLst/>
          </a:prstGeom>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Gravity</a:t>
            </a:r>
          </a:p>
        </p:txBody>
      </p:sp>
      <p:pic>
        <p:nvPicPr>
          <p:cNvPr id="30" name="Picture 29" descr="C:\Users\lanlin\AppData\Local\Microsoft\Windows\Temporary Internet Files\Content.IE5\DCJ02IVW\MP900434159[1].jpg">
            <a:extLst>
              <a:ext uri="{FF2B5EF4-FFF2-40B4-BE49-F238E27FC236}">
                <a16:creationId xmlns:a16="http://schemas.microsoft.com/office/drawing/2014/main" id="{A2218296-3557-69CE-D2B3-1D352D42EB87}"/>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2953468" y="1366638"/>
            <a:ext cx="1343863" cy="894790"/>
          </a:xfrm>
          <a:prstGeom prst="rect">
            <a:avLst/>
          </a:prstGeom>
          <a:ln>
            <a:noFill/>
          </a:ln>
          <a:effectLst>
            <a:outerShdw blurRad="50800" dist="38100" dir="2700000" algn="tl" rotWithShape="0">
              <a:prstClr val="black">
                <a:alpha val="40000"/>
              </a:prstClr>
            </a:outerShdw>
          </a:effectLst>
        </p:spPr>
      </p:pic>
      <p:sp>
        <p:nvSpPr>
          <p:cNvPr id="31" name="Rectangle 30">
            <a:extLst>
              <a:ext uri="{FF2B5EF4-FFF2-40B4-BE49-F238E27FC236}">
                <a16:creationId xmlns:a16="http://schemas.microsoft.com/office/drawing/2014/main" id="{915278A3-E293-E8E9-D759-CCDBDEEDDB6E}"/>
              </a:ext>
            </a:extLst>
          </p:cNvPr>
          <p:cNvSpPr/>
          <p:nvPr/>
        </p:nvSpPr>
        <p:spPr>
          <a:xfrm>
            <a:off x="3056799" y="2224358"/>
            <a:ext cx="1053302" cy="276999"/>
          </a:xfrm>
          <a:prstGeom prst="rect">
            <a:avLst/>
          </a:prstGeom>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Water and Ice</a:t>
            </a:r>
          </a:p>
        </p:txBody>
      </p:sp>
      <p:pic>
        <p:nvPicPr>
          <p:cNvPr id="32" name="Picture 31">
            <a:extLst>
              <a:ext uri="{FF2B5EF4-FFF2-40B4-BE49-F238E27FC236}">
                <a16:creationId xmlns:a16="http://schemas.microsoft.com/office/drawing/2014/main" id="{34724A88-F9A1-D3DA-BCE1-D0B8371140BA}"/>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5166106" y="3021898"/>
            <a:ext cx="1859788" cy="1859788"/>
          </a:xfrm>
          <a:prstGeom prst="rect">
            <a:avLst/>
          </a:prstGeom>
          <a:effectLst/>
        </p:spPr>
      </p:pic>
      <p:cxnSp>
        <p:nvCxnSpPr>
          <p:cNvPr id="33" name="Straight Arrow Connector 32">
            <a:extLst>
              <a:ext uri="{FF2B5EF4-FFF2-40B4-BE49-F238E27FC236}">
                <a16:creationId xmlns:a16="http://schemas.microsoft.com/office/drawing/2014/main" id="{C5187B6F-9294-5005-9FB2-E59F699103DD}"/>
              </a:ext>
            </a:extLst>
          </p:cNvPr>
          <p:cNvCxnSpPr/>
          <p:nvPr/>
        </p:nvCxnSpPr>
        <p:spPr>
          <a:xfrm flipV="1">
            <a:off x="6096000" y="3021898"/>
            <a:ext cx="0" cy="914400"/>
          </a:xfrm>
          <a:prstGeom prst="straightConnector1">
            <a:avLst/>
          </a:prstGeom>
          <a:ln>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40967D98-C263-0063-4F05-AA9A508E46A8}"/>
              </a:ext>
            </a:extLst>
          </p:cNvPr>
          <p:cNvCxnSpPr>
            <a:endCxn id="32" idx="3"/>
          </p:cNvCxnSpPr>
          <p:nvPr/>
        </p:nvCxnSpPr>
        <p:spPr>
          <a:xfrm>
            <a:off x="6096000" y="3951792"/>
            <a:ext cx="914400" cy="0"/>
          </a:xfrm>
          <a:prstGeom prst="straightConnector1">
            <a:avLst/>
          </a:prstGeom>
          <a:ln>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B72D21FD-699E-51DA-4F84-ACA070AD6873}"/>
              </a:ext>
            </a:extLst>
          </p:cNvPr>
          <p:cNvCxnSpPr/>
          <p:nvPr/>
        </p:nvCxnSpPr>
        <p:spPr>
          <a:xfrm rot="8100000">
            <a:off x="5320987" y="4259586"/>
            <a:ext cx="914400" cy="0"/>
          </a:xfrm>
          <a:prstGeom prst="straightConnector1">
            <a:avLst/>
          </a:prstGeom>
          <a:ln>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sp>
        <p:nvSpPr>
          <p:cNvPr id="39" name="Slide Number Placeholder 3">
            <a:extLst>
              <a:ext uri="{FF2B5EF4-FFF2-40B4-BE49-F238E27FC236}">
                <a16:creationId xmlns:a16="http://schemas.microsoft.com/office/drawing/2014/main" id="{97271F0C-E04F-D0EE-9E5D-E9E6AB42BDF1}"/>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4</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1191117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2DB380-D10E-4AB4-5F30-71828BF9D044}"/>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F1A4D8B-0F93-9AE2-99D9-37059EE55096}"/>
              </a:ext>
            </a:extLst>
          </p:cNvPr>
          <p:cNvSpPr txBox="1"/>
          <p:nvPr/>
        </p:nvSpPr>
        <p:spPr>
          <a:xfrm>
            <a:off x="106532" y="6378177"/>
            <a:ext cx="4782105" cy="3796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Credit: Scott </a:t>
            </a:r>
            <a:r>
              <a:rPr kumimoji="0" lang="en-US" sz="1867" b="0" i="0" u="none" strike="noStrike" kern="1200" cap="none" spc="0" normalizeH="0" baseline="0" noProof="0" dirty="0" err="1">
                <a:ln>
                  <a:noFill/>
                </a:ln>
                <a:solidFill>
                  <a:prstClr val="white">
                    <a:lumMod val="50000"/>
                  </a:prstClr>
                </a:solidFill>
                <a:effectLst/>
                <a:uLnTx/>
                <a:uFillTx/>
                <a:latin typeface="Arial" panose="020B0604020202020204"/>
                <a:ea typeface="+mn-ea"/>
                <a:cs typeface="+mn-cs"/>
              </a:rPr>
              <a:t>Gelber</a:t>
            </a:r>
            <a:r>
              <a:rPr kumimoji="0" lang="en-US" sz="1867"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a:t>
            </a:r>
            <a:r>
              <a:rPr kumimoji="0" lang="en-US" sz="1867" b="0" i="1"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The Atlantic</a:t>
            </a:r>
          </a:p>
        </p:txBody>
      </p:sp>
      <p:sp>
        <p:nvSpPr>
          <p:cNvPr id="5" name="Title 1">
            <a:extLst>
              <a:ext uri="{FF2B5EF4-FFF2-40B4-BE49-F238E27FC236}">
                <a16:creationId xmlns:a16="http://schemas.microsoft.com/office/drawing/2014/main" id="{55672BB1-1353-098D-0C71-D1CA2BE7F5C3}"/>
              </a:ext>
            </a:extLst>
          </p:cNvPr>
          <p:cNvSpPr txBox="1">
            <a:spLocks/>
          </p:cNvSpPr>
          <p:nvPr/>
        </p:nvSpPr>
        <p:spPr>
          <a:xfrm>
            <a:off x="1981200" y="274320"/>
            <a:ext cx="8229600" cy="1097280"/>
          </a:xfrm>
          <a:prstGeom prst="rect">
            <a:avLst/>
          </a:prstGeom>
        </p:spPr>
        <p:txBody>
          <a:bodyPr/>
          <a:lstStyle>
            <a:lvl1pPr algn="ctr" rtl="0" fontAlgn="base">
              <a:spcBef>
                <a:spcPct val="0"/>
              </a:spcBef>
              <a:spcAft>
                <a:spcPct val="0"/>
              </a:spcAft>
              <a:defRPr sz="4400" b="1">
                <a:solidFill>
                  <a:schemeClr val="tx2"/>
                </a:solidFill>
                <a:effectLst>
                  <a:outerShdw blurRad="38100" dist="38100" dir="2700000" algn="tl">
                    <a:srgbClr val="000000"/>
                  </a:outerShdw>
                </a:effectLst>
                <a:latin typeface="Calibri" pitchFamily="34" charset="0"/>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CCECFF"/>
                </a:solidFill>
                <a:effectLst>
                  <a:outerShdw blurRad="38100" dist="38100" dir="2700000" algn="tl">
                    <a:srgbClr val="000000"/>
                  </a:outerShdw>
                </a:effectLst>
                <a:uLnTx/>
                <a:uFillTx/>
                <a:latin typeface="Calibri" pitchFamily="34" charset="0"/>
                <a:ea typeface="+mj-ea"/>
                <a:cs typeface="+mj-cs"/>
              </a:rPr>
              <a:t>But we want this</a:t>
            </a:r>
          </a:p>
        </p:txBody>
      </p:sp>
    </p:spTree>
    <p:extLst>
      <p:ext uri="{BB962C8B-B14F-4D97-AF65-F5344CB8AC3E}">
        <p14:creationId xmlns:p14="http://schemas.microsoft.com/office/powerpoint/2010/main" val="2844341671"/>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1" name="Text Box 3"/>
          <p:cNvSpPr txBox="1">
            <a:spLocks noChangeArrowheads="1"/>
          </p:cNvSpPr>
          <p:nvPr/>
        </p:nvSpPr>
        <p:spPr bwMode="auto">
          <a:xfrm>
            <a:off x="1524000" y="1223004"/>
            <a:ext cx="9144000" cy="1200329"/>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a:ea typeface="+mn-ea"/>
                <a:cs typeface="Arial" pitchFamily="34" charset="0"/>
              </a:rPr>
              <a:t>Just click this button in your </a:t>
            </a:r>
            <a:br>
              <a:rPr kumimoji="0" lang="en-US" sz="3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a:ea typeface="+mn-ea"/>
                <a:cs typeface="Arial" pitchFamily="34" charset="0"/>
              </a:rPr>
            </a:br>
            <a:r>
              <a:rPr kumimoji="0" lang="en-US" sz="3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a:ea typeface="+mn-ea"/>
                <a:cs typeface="Arial" pitchFamily="34" charset="0"/>
              </a:rPr>
              <a:t>favorite geospatial software!</a:t>
            </a:r>
          </a:p>
        </p:txBody>
      </p:sp>
      <p:grpSp>
        <p:nvGrpSpPr>
          <p:cNvPr id="2" name="Group 4"/>
          <p:cNvGrpSpPr>
            <a:grpSpLocks/>
          </p:cNvGrpSpPr>
          <p:nvPr/>
        </p:nvGrpSpPr>
        <p:grpSpPr bwMode="auto">
          <a:xfrm>
            <a:off x="3773831" y="2712043"/>
            <a:ext cx="4722813" cy="2497138"/>
            <a:chOff x="1211" y="1531"/>
            <a:chExt cx="2975" cy="1573"/>
          </a:xfrm>
        </p:grpSpPr>
        <p:sp>
          <p:nvSpPr>
            <p:cNvPr id="273413" name="Rectangle 5"/>
            <p:cNvSpPr>
              <a:spLocks noChangeArrowheads="1"/>
            </p:cNvSpPr>
            <p:nvPr/>
          </p:nvSpPr>
          <p:spPr bwMode="auto">
            <a:xfrm>
              <a:off x="1211" y="1531"/>
              <a:ext cx="2975" cy="1573"/>
            </a:xfrm>
            <a:prstGeom prst="rect">
              <a:avLst/>
            </a:prstGeom>
            <a:solidFill>
              <a:srgbClr val="C0C0C0"/>
            </a:solidFill>
            <a:ln w="9525">
              <a:miter lim="800000"/>
              <a:headEnd/>
              <a:tailEnd/>
            </a:ln>
            <a:effectLst/>
            <a:scene3d>
              <a:camera prst="legacyObliqueTopRight"/>
              <a:lightRig rig="legacyFlat3" dir="r"/>
            </a:scene3d>
            <a:sp3d prstMaterial="legacyPlastic">
              <a:bevelT w="13500" h="13500" prst="angle"/>
              <a:bevelB w="13500" h="13500" prst="angle"/>
              <a:extrusionClr>
                <a:srgbClr val="C0C0C0"/>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itchFamily="34" charset="0"/>
                <a:ea typeface="+mn-ea"/>
                <a:cs typeface="Arial" pitchFamily="34" charset="0"/>
              </a:endParaRPr>
            </a:p>
          </p:txBody>
        </p:sp>
        <p:sp>
          <p:nvSpPr>
            <p:cNvPr id="273414" name="Text Box 6"/>
            <p:cNvSpPr txBox="1">
              <a:spLocks noChangeArrowheads="1"/>
            </p:cNvSpPr>
            <p:nvPr/>
          </p:nvSpPr>
          <p:spPr bwMode="auto">
            <a:xfrm>
              <a:off x="1235" y="1870"/>
              <a:ext cx="2927" cy="911"/>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Arial" pitchFamily="34" charset="0"/>
                </a:rPr>
                <a:t>My Map</a:t>
              </a:r>
              <a:br>
                <a:rPr kumimoji="0" lang="en-US" sz="4400" b="1" i="0" u="none" strike="noStrike" kern="1200" cap="none" spc="0" normalizeH="0" baseline="0" noProof="0" dirty="0">
                  <a:ln>
                    <a:noFill/>
                  </a:ln>
                  <a:solidFill>
                    <a:srgbClr val="000000"/>
                  </a:solidFill>
                  <a:effectLst/>
                  <a:uLnTx/>
                  <a:uFillTx/>
                  <a:latin typeface="Verdana" pitchFamily="34" charset="0"/>
                  <a:ea typeface="+mn-ea"/>
                  <a:cs typeface="Arial" pitchFamily="34" charset="0"/>
                </a:rPr>
              </a:b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Arial" pitchFamily="34" charset="0"/>
                </a:rPr>
                <a:t>Projection</a:t>
              </a:r>
            </a:p>
          </p:txBody>
        </p:sp>
      </p:grpSp>
      <p:grpSp>
        <p:nvGrpSpPr>
          <p:cNvPr id="3" name="Group 7"/>
          <p:cNvGrpSpPr>
            <a:grpSpLocks/>
          </p:cNvGrpSpPr>
          <p:nvPr/>
        </p:nvGrpSpPr>
        <p:grpSpPr bwMode="auto">
          <a:xfrm>
            <a:off x="3624605" y="2854918"/>
            <a:ext cx="4722813" cy="2497138"/>
            <a:chOff x="-516" y="2459"/>
            <a:chExt cx="2975" cy="1573"/>
          </a:xfrm>
        </p:grpSpPr>
        <p:sp>
          <p:nvSpPr>
            <p:cNvPr id="273416" name="Rectangle 8"/>
            <p:cNvSpPr>
              <a:spLocks noChangeArrowheads="1"/>
            </p:cNvSpPr>
            <p:nvPr/>
          </p:nvSpPr>
          <p:spPr bwMode="auto">
            <a:xfrm>
              <a:off x="-516" y="2459"/>
              <a:ext cx="2975" cy="1573"/>
            </a:xfrm>
            <a:prstGeom prst="rect">
              <a:avLst/>
            </a:prstGeom>
            <a:solidFill>
              <a:srgbClr val="C0C0C0"/>
            </a:solidFill>
            <a:ln w="9525">
              <a:miter lim="800000"/>
              <a:headEnd/>
              <a:tailEnd/>
            </a:ln>
            <a:effectLst/>
            <a:scene3d>
              <a:camera prst="legacyObliqueTopRight"/>
              <a:lightRig rig="legacyFlat3" dir="r"/>
            </a:scene3d>
            <a:sp3d extrusionH="430200" prstMaterial="legacyPlastic">
              <a:bevelT w="13500" h="13500" prst="angle"/>
              <a:bevelB w="13500" h="13500" prst="angle"/>
              <a:extrusionClr>
                <a:srgbClr val="C0C0C0"/>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Arial" pitchFamily="34" charset="0"/>
              </a:endParaRPr>
            </a:p>
          </p:txBody>
        </p:sp>
        <p:sp>
          <p:nvSpPr>
            <p:cNvPr id="273417" name="Text Box 9"/>
            <p:cNvSpPr txBox="1">
              <a:spLocks noChangeArrowheads="1"/>
            </p:cNvSpPr>
            <p:nvPr/>
          </p:nvSpPr>
          <p:spPr bwMode="auto">
            <a:xfrm>
              <a:off x="-492" y="2798"/>
              <a:ext cx="2927" cy="911"/>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Arial" pitchFamily="34" charset="0"/>
                </a:rPr>
                <a:t>My Map</a:t>
              </a:r>
              <a:br>
                <a:rPr kumimoji="0" lang="en-US" sz="4400" b="1" i="0" u="none" strike="noStrike" kern="1200" cap="none" spc="0" normalizeH="0" baseline="0" noProof="0" dirty="0">
                  <a:ln>
                    <a:noFill/>
                  </a:ln>
                  <a:solidFill>
                    <a:srgbClr val="000000"/>
                  </a:solidFill>
                  <a:effectLst/>
                  <a:uLnTx/>
                  <a:uFillTx/>
                  <a:latin typeface="Verdana" pitchFamily="34" charset="0"/>
                  <a:ea typeface="+mn-ea"/>
                  <a:cs typeface="Arial" pitchFamily="34" charset="0"/>
                </a:rPr>
              </a:b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Arial" pitchFamily="34" charset="0"/>
                </a:rPr>
                <a:t>Projection</a:t>
              </a:r>
            </a:p>
          </p:txBody>
        </p:sp>
      </p:grpSp>
      <p:sp>
        <p:nvSpPr>
          <p:cNvPr id="273418" name="Line 10"/>
          <p:cNvSpPr>
            <a:spLocks noChangeShapeType="1"/>
          </p:cNvSpPr>
          <p:nvPr/>
        </p:nvSpPr>
        <p:spPr bwMode="auto">
          <a:xfrm flipH="1" flipV="1">
            <a:off x="7859713" y="6858000"/>
            <a:ext cx="900112" cy="1836738"/>
          </a:xfrm>
          <a:prstGeom prst="line">
            <a:avLst/>
          </a:prstGeom>
          <a:noFill/>
          <a:ln w="254000">
            <a:solidFill>
              <a:schemeClr val="tx1"/>
            </a:solidFill>
            <a:round/>
            <a:headEnd/>
            <a:tailEnd type="stealth" w="lg" len="lg"/>
          </a:ln>
          <a:effectLst>
            <a:outerShdw dist="216273" dir="201988" algn="ctr" rotWithShape="0">
              <a:srgbClr val="000000">
                <a:alpha val="50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itchFamily="34" charset="0"/>
              <a:ea typeface="+mn-ea"/>
              <a:cs typeface="Arial" pitchFamily="34" charset="0"/>
            </a:endParaRPr>
          </a:p>
        </p:txBody>
      </p:sp>
      <p:sp>
        <p:nvSpPr>
          <p:cNvPr id="11" name="Title 1"/>
          <p:cNvSpPr txBox="1">
            <a:spLocks/>
          </p:cNvSpPr>
          <p:nvPr/>
        </p:nvSpPr>
        <p:spPr bwMode="auto">
          <a:xfrm>
            <a:off x="1981200" y="274320"/>
            <a:ext cx="8229600" cy="109728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CCECFF"/>
                </a:solidFill>
                <a:effectLst>
                  <a:outerShdw blurRad="38100" dist="38100" dir="2700000" algn="tl">
                    <a:srgbClr val="000000"/>
                  </a:outerShdw>
                </a:effectLst>
                <a:uLnTx/>
                <a:uFillTx/>
                <a:latin typeface="Calibri" pitchFamily="34" charset="0"/>
                <a:ea typeface="+mn-ea"/>
                <a:cs typeface="+mn-cs"/>
              </a:rPr>
              <a:t>What is the solution?</a:t>
            </a:r>
          </a:p>
        </p:txBody>
      </p:sp>
      <p:sp>
        <p:nvSpPr>
          <p:cNvPr id="4" name="Rectangle 3">
            <a:extLst>
              <a:ext uri="{FF2B5EF4-FFF2-40B4-BE49-F238E27FC236}">
                <a16:creationId xmlns:a16="http://schemas.microsoft.com/office/drawing/2014/main" id="{2BB92CF1-2C8A-2690-8005-09179E0E423F}"/>
              </a:ext>
            </a:extLst>
          </p:cNvPr>
          <p:cNvSpPr/>
          <p:nvPr/>
        </p:nvSpPr>
        <p:spPr>
          <a:xfrm rot="20774644">
            <a:off x="401647" y="4474893"/>
            <a:ext cx="2740061" cy="1754326"/>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srgbClr val="0066CC"/>
                  </a:solidFill>
                  <a:prstDash val="solid"/>
                </a:ln>
                <a:solidFill>
                  <a:srgbClr val="FFFFFF"/>
                </a:solidFill>
                <a:effectLst>
                  <a:outerShdw blurRad="12700" dist="38100" dir="2700000" algn="tl" rotWithShape="0">
                    <a:srgbClr val="0066CC">
                      <a:lumMod val="50000"/>
                    </a:srgbClr>
                  </a:outerShdw>
                </a:effectLst>
                <a:uLnTx/>
                <a:uFillTx/>
                <a:latin typeface="Calibri"/>
                <a:ea typeface="+mn-ea"/>
                <a:cs typeface="+mn-cs"/>
              </a:rPr>
              <a:t>Powered by AI</a:t>
            </a:r>
          </a:p>
        </p:txBody>
      </p:sp>
      <p:pic>
        <p:nvPicPr>
          <p:cNvPr id="6" name="Graphic 5" descr="Robot with solid fill">
            <a:extLst>
              <a:ext uri="{FF2B5EF4-FFF2-40B4-BE49-F238E27FC236}">
                <a16:creationId xmlns:a16="http://schemas.microsoft.com/office/drawing/2014/main" id="{542DC3EC-02D3-55C0-59DA-D3B4D9C1B5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04571" y="4174277"/>
            <a:ext cx="2651760" cy="2651760"/>
          </a:xfrm>
          <a:prstGeom prst="rect">
            <a:avLst/>
          </a:prstGeom>
          <a:effectLst>
            <a:outerShdw blurRad="50800" dist="38100" dir="2700000" algn="tl" rotWithShape="0">
              <a:prstClr val="black">
                <a:alpha val="40000"/>
              </a:prstClr>
            </a:outerShdw>
          </a:effectLst>
        </p:spPr>
      </p:pic>
      <p:sp>
        <p:nvSpPr>
          <p:cNvPr id="5" name="Text Box 3">
            <a:extLst>
              <a:ext uri="{FF2B5EF4-FFF2-40B4-BE49-F238E27FC236}">
                <a16:creationId xmlns:a16="http://schemas.microsoft.com/office/drawing/2014/main" id="{A0240C15-6F9A-2FE9-C397-7B87B84055C0}"/>
              </a:ext>
            </a:extLst>
          </p:cNvPr>
          <p:cNvSpPr txBox="1">
            <a:spLocks noChangeArrowheads="1"/>
          </p:cNvSpPr>
          <p:nvPr/>
        </p:nvSpPr>
        <p:spPr bwMode="auto">
          <a:xfrm>
            <a:off x="4026469" y="5433426"/>
            <a:ext cx="3919086" cy="1200329"/>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a:ea typeface="+mn-ea"/>
                <a:cs typeface="Arial" pitchFamily="34" charset="0"/>
              </a:rPr>
              <a:t>What could possibly go wrong?</a:t>
            </a:r>
          </a:p>
        </p:txBody>
      </p:sp>
    </p:spTree>
    <p:extLst>
      <p:ext uri="{BB962C8B-B14F-4D97-AF65-F5344CB8AC3E}">
        <p14:creationId xmlns:p14="http://schemas.microsoft.com/office/powerpoint/2010/main" val="209361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3411"/>
                                        </p:tgtEl>
                                        <p:attrNameLst>
                                          <p:attrName>style.visibility</p:attrName>
                                        </p:attrNameLst>
                                      </p:cBhvr>
                                      <p:to>
                                        <p:strVal val="visible"/>
                                      </p:to>
                                    </p:set>
                                    <p:anim calcmode="lin" valueType="num">
                                      <p:cBhvr additive="base">
                                        <p:cTn id="7" dur="1000" fill="hold"/>
                                        <p:tgtEl>
                                          <p:spTgt spid="273411"/>
                                        </p:tgtEl>
                                        <p:attrNameLst>
                                          <p:attrName>ppt_x</p:attrName>
                                        </p:attrNameLst>
                                      </p:cBhvr>
                                      <p:tavLst>
                                        <p:tav tm="0">
                                          <p:val>
                                            <p:strVal val="0-#ppt_w/2"/>
                                          </p:val>
                                        </p:tav>
                                        <p:tav tm="100000">
                                          <p:val>
                                            <p:strVal val="#ppt_x"/>
                                          </p:val>
                                        </p:tav>
                                      </p:tavLst>
                                    </p:anim>
                                    <p:anim calcmode="lin" valueType="num">
                                      <p:cBhvr additive="base">
                                        <p:cTn id="8" dur="1000" fill="hold"/>
                                        <p:tgtEl>
                                          <p:spTgt spid="2734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path" presetSubtype="0" accel="50000" decel="50000" fill="hold" grpId="0" nodeType="clickEffect">
                                  <p:stCondLst>
                                    <p:cond delay="0"/>
                                  </p:stCondLst>
                                  <p:childTnLst>
                                    <p:animMotion origin="layout" path="M -3.88889E-6 3.7037E-6 L -0.22621 -0.38172 " pathEditMode="relative" rAng="0" ptsTypes="AA">
                                      <p:cBhvr>
                                        <p:cTn id="12" dur="2000" fill="hold"/>
                                        <p:tgtEl>
                                          <p:spTgt spid="273418"/>
                                        </p:tgtEl>
                                        <p:attrNameLst>
                                          <p:attrName>ppt_x</p:attrName>
                                          <p:attrName>ppt_y</p:attrName>
                                        </p:attrNameLst>
                                      </p:cBhvr>
                                      <p:rCtr x="-11300" y="-19100"/>
                                    </p:animMotion>
                                  </p:childTnLst>
                                </p:cTn>
                              </p:par>
                            </p:childTnLst>
                          </p:cTn>
                        </p:par>
                        <p:par>
                          <p:cTn id="13" fill="hold">
                            <p:stCondLst>
                              <p:cond delay="2000"/>
                            </p:stCondLst>
                            <p:childTnLst>
                              <p:par>
                                <p:cTn id="14" presetID="10" presetClass="exit" presetSubtype="0" fill="hold" nodeType="after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subTnLst>
                                    <p:audio>
                                      <p:cMediaNode vol="100000">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par>
                          <p:cTn id="21" fill="hold">
                            <p:stCondLst>
                              <p:cond delay="3000"/>
                            </p:stCondLst>
                            <p:childTnLst>
                              <p:par>
                                <p:cTn id="22" presetID="49" presetClass="path" presetSubtype="0" accel="50000" decel="50000" fill="hold" grpId="1" nodeType="afterEffect">
                                  <p:stCondLst>
                                    <p:cond delay="0"/>
                                  </p:stCondLst>
                                  <p:childTnLst>
                                    <p:animMotion origin="layout" path="M -0.22621 -0.38172 L -0.1868 0.08287 " pathEditMode="relative" rAng="0" ptsTypes="AA">
                                      <p:cBhvr>
                                        <p:cTn id="23" dur="2000" fill="hold"/>
                                        <p:tgtEl>
                                          <p:spTgt spid="273418"/>
                                        </p:tgtEl>
                                        <p:attrNameLst>
                                          <p:attrName>ppt_x</p:attrName>
                                          <p:attrName>ppt_y</p:attrName>
                                        </p:attrNameLst>
                                      </p:cBhvr>
                                      <p:rCtr x="2000" y="23200"/>
                                    </p:animMotion>
                                  </p:childTnLst>
                                </p:cTn>
                              </p:par>
                            </p:childTnLst>
                          </p:cTn>
                        </p:par>
                        <p:par>
                          <p:cTn id="24" fill="hold">
                            <p:stCondLst>
                              <p:cond delay="5000"/>
                            </p:stCondLst>
                            <p:childTnLst>
                              <p:par>
                                <p:cTn id="25" presetID="53" presetClass="entr" presetSubtype="16" fill="hold" grpId="0" nodeType="afterEffect">
                                  <p:stCondLst>
                                    <p:cond delay="50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2" presetClass="entr" presetSubtype="4" fill="hold" nodeType="withEffect">
                                  <p:stCondLst>
                                    <p:cond delay="50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par>
                          <p:cTn id="34" fill="hold">
                            <p:stCondLst>
                              <p:cond delay="6000"/>
                            </p:stCondLst>
                            <p:childTnLst>
                              <p:par>
                                <p:cTn id="35" presetID="10" presetClass="entr" presetSubtype="0" fill="hold" grpId="0" nodeType="afterEffect">
                                  <p:stCondLst>
                                    <p:cond delay="5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1" grpId="0"/>
      <p:bldP spid="273418" grpId="0" animBg="1"/>
      <p:bldP spid="273418" grpId="1" animBg="1"/>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22122-6FE0-8E4C-BB65-C03A87AD14F4}"/>
              </a:ext>
            </a:extLst>
          </p:cNvPr>
          <p:cNvSpPr>
            <a:spLocks noGrp="1"/>
          </p:cNvSpPr>
          <p:nvPr>
            <p:ph type="title"/>
          </p:nvPr>
        </p:nvSpPr>
        <p:spPr>
          <a:xfrm>
            <a:off x="457200" y="457200"/>
            <a:ext cx="11734800" cy="914400"/>
          </a:xfrm>
        </p:spPr>
        <p:txBody>
          <a:bodyPr>
            <a:normAutofit fontScale="90000"/>
          </a:bodyPr>
          <a:lstStyle/>
          <a:p>
            <a:r>
              <a:rPr lang="en-US" b="1" dirty="0">
                <a:latin typeface="Calibri" panose="020F0502020204030204" pitchFamily="34" charset="0"/>
                <a:cs typeface="Calibri" panose="020F0502020204030204" pitchFamily="34" charset="0"/>
              </a:rPr>
              <a:t>State Plane Coordinate System of 2022 (SPCS2022)</a:t>
            </a:r>
          </a:p>
        </p:txBody>
      </p:sp>
      <p:sp>
        <p:nvSpPr>
          <p:cNvPr id="5" name="Content Placeholder 4">
            <a:extLst>
              <a:ext uri="{FF2B5EF4-FFF2-40B4-BE49-F238E27FC236}">
                <a16:creationId xmlns:a16="http://schemas.microsoft.com/office/drawing/2014/main" id="{A710298C-31DE-5371-171D-941A885CC14E}"/>
              </a:ext>
            </a:extLst>
          </p:cNvPr>
          <p:cNvSpPr>
            <a:spLocks noGrp="1"/>
          </p:cNvSpPr>
          <p:nvPr>
            <p:ph idx="1"/>
          </p:nvPr>
        </p:nvSpPr>
        <p:spPr>
          <a:xfrm>
            <a:off x="457200" y="1217139"/>
            <a:ext cx="11247120" cy="5630068"/>
          </a:xfrm>
        </p:spPr>
        <p:txBody>
          <a:bodyPr>
            <a:normAutofit/>
          </a:bodyPr>
          <a:lstStyle/>
          <a:p>
            <a:pPr>
              <a:lnSpc>
                <a:spcPct val="100000"/>
              </a:lnSpc>
              <a:spcBef>
                <a:spcPts val="0"/>
              </a:spcBef>
              <a:spcAft>
                <a:spcPts val="600"/>
              </a:spcAft>
            </a:pPr>
            <a:r>
              <a:rPr lang="en-US" b="1" dirty="0"/>
              <a:t>Third generation of State Plane</a:t>
            </a:r>
          </a:p>
          <a:p>
            <a:pPr lvl="1">
              <a:lnSpc>
                <a:spcPct val="100000"/>
              </a:lnSpc>
              <a:spcBef>
                <a:spcPts val="0"/>
              </a:spcBef>
              <a:spcAft>
                <a:spcPts val="600"/>
              </a:spcAft>
            </a:pPr>
            <a:r>
              <a:rPr lang="en-US" dirty="0"/>
              <a:t>First in 1930s (SPCS 27), second in 1980s (SPCS 83)</a:t>
            </a:r>
          </a:p>
          <a:p>
            <a:pPr lvl="1">
              <a:lnSpc>
                <a:spcPct val="100000"/>
              </a:lnSpc>
              <a:spcBef>
                <a:spcPts val="0"/>
              </a:spcBef>
              <a:spcAft>
                <a:spcPts val="600"/>
              </a:spcAft>
            </a:pPr>
            <a:r>
              <a:rPr lang="en-US" dirty="0"/>
              <a:t>Widely used in surveying, engineering, and GIS</a:t>
            </a:r>
          </a:p>
          <a:p>
            <a:pPr lvl="1">
              <a:lnSpc>
                <a:spcPct val="100000"/>
              </a:lnSpc>
              <a:spcBef>
                <a:spcPts val="0"/>
              </a:spcBef>
              <a:spcAft>
                <a:spcPts val="600"/>
              </a:spcAft>
            </a:pPr>
            <a:r>
              <a:rPr lang="en-US" dirty="0"/>
              <a:t>Same 3 map projection types</a:t>
            </a:r>
          </a:p>
          <a:p>
            <a:pPr lvl="1">
              <a:lnSpc>
                <a:spcPct val="100000"/>
              </a:lnSpc>
              <a:spcBef>
                <a:spcPts val="0"/>
              </a:spcBef>
              <a:spcAft>
                <a:spcPts val="600"/>
              </a:spcAft>
            </a:pPr>
            <a:r>
              <a:rPr lang="en-US" dirty="0"/>
              <a:t>Same ellipsoid as SPCS 83 (GRS80)</a:t>
            </a:r>
          </a:p>
          <a:p>
            <a:pPr lvl="1">
              <a:lnSpc>
                <a:spcPct val="100000"/>
              </a:lnSpc>
              <a:spcBef>
                <a:spcPts val="0"/>
              </a:spcBef>
              <a:spcAft>
                <a:spcPts val="600"/>
              </a:spcAft>
            </a:pPr>
            <a:endParaRPr lang="en-US" dirty="0"/>
          </a:p>
          <a:p>
            <a:pPr>
              <a:lnSpc>
                <a:spcPct val="100000"/>
              </a:lnSpc>
              <a:spcBef>
                <a:spcPts val="0"/>
              </a:spcBef>
              <a:spcAft>
                <a:spcPts val="600"/>
              </a:spcAft>
            </a:pPr>
            <a:r>
              <a:rPr lang="en-US" b="1" dirty="0"/>
              <a:t>Same as existing State Plane, </a:t>
            </a:r>
            <a:r>
              <a:rPr lang="en-US" b="1" i="1" dirty="0"/>
              <a:t>but different…</a:t>
            </a:r>
          </a:p>
          <a:p>
            <a:pPr lvl="1">
              <a:lnSpc>
                <a:spcPct val="100000"/>
              </a:lnSpc>
              <a:spcBef>
                <a:spcPts val="0"/>
              </a:spcBef>
              <a:spcAft>
                <a:spcPts val="600"/>
              </a:spcAft>
            </a:pPr>
            <a:r>
              <a:rPr lang="en-US" dirty="0"/>
              <a:t>Based on new terrestrial reference frames instead of NAD 83</a:t>
            </a:r>
          </a:p>
          <a:p>
            <a:pPr lvl="1">
              <a:lnSpc>
                <a:spcPct val="100000"/>
              </a:lnSpc>
              <a:spcBef>
                <a:spcPts val="0"/>
              </a:spcBef>
              <a:spcAft>
                <a:spcPts val="600"/>
              </a:spcAft>
            </a:pPr>
            <a:r>
              <a:rPr lang="en-US" dirty="0"/>
              <a:t>More zones, most designed by state stakeholders</a:t>
            </a:r>
          </a:p>
          <a:p>
            <a:pPr lvl="1">
              <a:lnSpc>
                <a:spcPct val="100000"/>
              </a:lnSpc>
              <a:spcBef>
                <a:spcPts val="0"/>
              </a:spcBef>
              <a:spcAft>
                <a:spcPts val="600"/>
              </a:spcAft>
            </a:pPr>
            <a:r>
              <a:rPr lang="en-US" dirty="0"/>
              <a:t>Designed to </a:t>
            </a:r>
            <a:r>
              <a:rPr lang="en-US" b="1" i="1" dirty="0"/>
              <a:t>reduce linear distortion at topographic surface </a:t>
            </a:r>
            <a:br>
              <a:rPr lang="en-US" dirty="0"/>
            </a:br>
            <a:r>
              <a:rPr lang="en-US" dirty="0"/>
              <a:t>(i.e., reduce difference between </a:t>
            </a:r>
            <a:r>
              <a:rPr lang="en-US" b="1" i="1" dirty="0"/>
              <a:t>“grid” </a:t>
            </a:r>
            <a:r>
              <a:rPr lang="en-US" dirty="0"/>
              <a:t>and </a:t>
            </a:r>
            <a:r>
              <a:rPr lang="en-US" b="1" i="1" dirty="0"/>
              <a:t>“ground” </a:t>
            </a:r>
            <a:r>
              <a:rPr lang="en-US" dirty="0"/>
              <a:t>distances)</a:t>
            </a:r>
          </a:p>
        </p:txBody>
      </p:sp>
      <p:grpSp>
        <p:nvGrpSpPr>
          <p:cNvPr id="3" name="Group 2">
            <a:extLst>
              <a:ext uri="{FF2B5EF4-FFF2-40B4-BE49-F238E27FC236}">
                <a16:creationId xmlns:a16="http://schemas.microsoft.com/office/drawing/2014/main" id="{8E231002-14DB-9EAB-B52D-985EC9856993}"/>
              </a:ext>
            </a:extLst>
          </p:cNvPr>
          <p:cNvGrpSpPr>
            <a:grpSpLocks noChangeAspect="1"/>
          </p:cNvGrpSpPr>
          <p:nvPr/>
        </p:nvGrpSpPr>
        <p:grpSpPr>
          <a:xfrm>
            <a:off x="10377056" y="1643912"/>
            <a:ext cx="1536685" cy="1737360"/>
            <a:chOff x="7325342" y="2752292"/>
            <a:chExt cx="2970729" cy="3358676"/>
          </a:xfrm>
        </p:grpSpPr>
        <p:sp>
          <p:nvSpPr>
            <p:cNvPr id="4" name="Oval 3">
              <a:extLst>
                <a:ext uri="{FF2B5EF4-FFF2-40B4-BE49-F238E27FC236}">
                  <a16:creationId xmlns:a16="http://schemas.microsoft.com/office/drawing/2014/main" id="{C6CBB8B3-ADA6-13B5-BED4-484383559033}"/>
                </a:ext>
              </a:extLst>
            </p:cNvPr>
            <p:cNvSpPr>
              <a:spLocks noChangeAspect="1"/>
            </p:cNvSpPr>
            <p:nvPr/>
          </p:nvSpPr>
          <p:spPr bwMode="auto">
            <a:xfrm>
              <a:off x="7646407" y="3824968"/>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Arial"/>
                <a:sym typeface="Arial"/>
              </a:endParaRPr>
            </a:p>
          </p:txBody>
        </p:sp>
        <p:pic>
          <p:nvPicPr>
            <p:cNvPr id="6" name="Picture 2" descr="D:\GIS\General\Generic grids\Export\Globe_orthographic_oblique.png">
              <a:extLst>
                <a:ext uri="{FF2B5EF4-FFF2-40B4-BE49-F238E27FC236}">
                  <a16:creationId xmlns:a16="http://schemas.microsoft.com/office/drawing/2014/main" id="{C156DBF1-39B8-0662-0C02-9653028FFA1D}"/>
                </a:ext>
              </a:extLst>
            </p:cNvPr>
            <p:cNvPicPr>
              <a:picLocks noChangeAspect="1" noChangeArrowheads="1"/>
            </p:cNvPicPr>
            <p:nvPr/>
          </p:nvPicPr>
          <p:blipFill>
            <a:blip r:embed="rId3" cstate="print"/>
            <a:srcRect l="4400" t="4400" r="4400" b="4400"/>
            <a:stretch>
              <a:fillRect/>
            </a:stretch>
          </p:blipFill>
          <p:spPr bwMode="auto">
            <a:xfrm>
              <a:off x="7646447" y="3824968"/>
              <a:ext cx="2285998" cy="2286000"/>
            </a:xfrm>
            <a:prstGeom prst="rect">
              <a:avLst/>
            </a:prstGeom>
            <a:noFill/>
          </p:spPr>
        </p:pic>
        <p:sp>
          <p:nvSpPr>
            <p:cNvPr id="7" name="Freeform 28">
              <a:extLst>
                <a:ext uri="{FF2B5EF4-FFF2-40B4-BE49-F238E27FC236}">
                  <a16:creationId xmlns:a16="http://schemas.microsoft.com/office/drawing/2014/main" id="{65137450-061C-6E84-943E-E4D973C77EF6}"/>
                </a:ext>
              </a:extLst>
            </p:cNvPr>
            <p:cNvSpPr>
              <a:spLocks noChangeAspect="1"/>
            </p:cNvSpPr>
            <p:nvPr/>
          </p:nvSpPr>
          <p:spPr bwMode="auto">
            <a:xfrm>
              <a:off x="7325342" y="2752292"/>
              <a:ext cx="2970729" cy="3096344"/>
            </a:xfrm>
            <a:custGeom>
              <a:avLst/>
              <a:gdLst>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842618"/>
                <a:gd name="connsiteX1" fmla="*/ 1602178 w 3204356"/>
                <a:gd name="connsiteY1" fmla="*/ 0 h 2842618"/>
                <a:gd name="connsiteX2" fmla="*/ 3204356 w 3204356"/>
                <a:gd name="connsiteY2" fmla="*/ 2557460 h 2842618"/>
                <a:gd name="connsiteX3" fmla="*/ 0 w 3204356"/>
                <a:gd name="connsiteY3" fmla="*/ 2557460 h 2842618"/>
                <a:gd name="connsiteX0" fmla="*/ 0 w 3303164"/>
                <a:gd name="connsiteY0" fmla="*/ 2557460 h 3133524"/>
                <a:gd name="connsiteX1" fmla="*/ 1602178 w 3303164"/>
                <a:gd name="connsiteY1" fmla="*/ 0 h 3133524"/>
                <a:gd name="connsiteX2" fmla="*/ 3204356 w 3303164"/>
                <a:gd name="connsiteY2" fmla="*/ 2557460 h 3133524"/>
                <a:gd name="connsiteX3" fmla="*/ 1692188 w 3303164"/>
                <a:gd name="connsiteY3" fmla="*/ 3133524 h 3133524"/>
                <a:gd name="connsiteX4" fmla="*/ 0 w 3303164"/>
                <a:gd name="connsiteY4" fmla="*/ 2557460 h 3133524"/>
                <a:gd name="connsiteX0" fmla="*/ 0 w 3303164"/>
                <a:gd name="connsiteY0" fmla="*/ 2557460 h 3133524"/>
                <a:gd name="connsiteX1" fmla="*/ 1602178 w 3303164"/>
                <a:gd name="connsiteY1" fmla="*/ 0 h 3133524"/>
                <a:gd name="connsiteX2" fmla="*/ 3204356 w 3303164"/>
                <a:gd name="connsiteY2" fmla="*/ 2557460 h 3133524"/>
                <a:gd name="connsiteX3" fmla="*/ 1836204 w 3303164"/>
                <a:gd name="connsiteY3" fmla="*/ 3133524 h 3133524"/>
                <a:gd name="connsiteX4" fmla="*/ 0 w 3303164"/>
                <a:gd name="connsiteY4" fmla="*/ 2557460 h 3133524"/>
                <a:gd name="connsiteX0" fmla="*/ 0 w 3303164"/>
                <a:gd name="connsiteY0" fmla="*/ 2557460 h 2993130"/>
                <a:gd name="connsiteX1" fmla="*/ 1602178 w 3303164"/>
                <a:gd name="connsiteY1" fmla="*/ 0 h 2993130"/>
                <a:gd name="connsiteX2" fmla="*/ 3204356 w 3303164"/>
                <a:gd name="connsiteY2" fmla="*/ 2557460 h 2993130"/>
                <a:gd name="connsiteX3" fmla="*/ 1764196 w 3303164"/>
                <a:gd name="connsiteY3" fmla="*/ 2773484 h 2993130"/>
                <a:gd name="connsiteX4" fmla="*/ 0 w 3303164"/>
                <a:gd name="connsiteY4" fmla="*/ 2557460 h 2993130"/>
                <a:gd name="connsiteX0" fmla="*/ 0 w 3303164"/>
                <a:gd name="connsiteY0" fmla="*/ 2557460 h 3169528"/>
                <a:gd name="connsiteX1" fmla="*/ 1602178 w 3303164"/>
                <a:gd name="connsiteY1" fmla="*/ 0 h 3169528"/>
                <a:gd name="connsiteX2" fmla="*/ 3204356 w 3303164"/>
                <a:gd name="connsiteY2" fmla="*/ 2557460 h 3169528"/>
                <a:gd name="connsiteX3" fmla="*/ 1584176 w 3303164"/>
                <a:gd name="connsiteY3" fmla="*/ 3169528 h 3169528"/>
                <a:gd name="connsiteX4" fmla="*/ 0 w 3303164"/>
                <a:gd name="connsiteY4" fmla="*/ 2557460 h 3169528"/>
                <a:gd name="connsiteX0" fmla="*/ 0 w 3159148"/>
                <a:gd name="connsiteY0" fmla="*/ 2557460 h 3199531"/>
                <a:gd name="connsiteX1" fmla="*/ 1602178 w 3159148"/>
                <a:gd name="connsiteY1" fmla="*/ 0 h 3199531"/>
                <a:gd name="connsiteX2" fmla="*/ 3060340 w 3159148"/>
                <a:gd name="connsiteY2" fmla="*/ 2377440 h 3199531"/>
                <a:gd name="connsiteX3" fmla="*/ 1584176 w 3159148"/>
                <a:gd name="connsiteY3" fmla="*/ 3169528 h 3199531"/>
                <a:gd name="connsiteX4" fmla="*/ 0 w 3159148"/>
                <a:gd name="connsiteY4" fmla="*/ 2557460 h 3199531"/>
                <a:gd name="connsiteX0" fmla="*/ 0 w 3015132"/>
                <a:gd name="connsiteY0" fmla="*/ 2449448 h 3181529"/>
                <a:gd name="connsiteX1" fmla="*/ 1458162 w 3015132"/>
                <a:gd name="connsiteY1" fmla="*/ 0 h 3181529"/>
                <a:gd name="connsiteX2" fmla="*/ 2916324 w 3015132"/>
                <a:gd name="connsiteY2" fmla="*/ 2377440 h 3181529"/>
                <a:gd name="connsiteX3" fmla="*/ 1440160 w 3015132"/>
                <a:gd name="connsiteY3" fmla="*/ 3169528 h 3181529"/>
                <a:gd name="connsiteX4" fmla="*/ 0 w 3015132"/>
                <a:gd name="connsiteY4" fmla="*/ 2449448 h 3181529"/>
                <a:gd name="connsiteX0" fmla="*/ 0 w 3015132"/>
                <a:gd name="connsiteY0" fmla="*/ 2449448 h 3037513"/>
                <a:gd name="connsiteX1" fmla="*/ 1458162 w 3015132"/>
                <a:gd name="connsiteY1" fmla="*/ 0 h 3037513"/>
                <a:gd name="connsiteX2" fmla="*/ 2916324 w 3015132"/>
                <a:gd name="connsiteY2" fmla="*/ 2377440 h 3037513"/>
                <a:gd name="connsiteX3" fmla="*/ 1548172 w 3015132"/>
                <a:gd name="connsiteY3" fmla="*/ 3025512 h 3037513"/>
                <a:gd name="connsiteX4" fmla="*/ 0 w 3015132"/>
                <a:gd name="connsiteY4" fmla="*/ 2449448 h 3037513"/>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8657"/>
                <a:gd name="connsiteX1" fmla="*/ 1458162 w 3015132"/>
                <a:gd name="connsiteY1" fmla="*/ 0 h 3168657"/>
                <a:gd name="connsiteX2" fmla="*/ 2916324 w 3015132"/>
                <a:gd name="connsiteY2" fmla="*/ 2377440 h 3168657"/>
                <a:gd name="connsiteX3" fmla="*/ 1489403 w 3015132"/>
                <a:gd name="connsiteY3" fmla="*/ 3151373 h 3168657"/>
                <a:gd name="connsiteX4" fmla="*/ 0 w 3015132"/>
                <a:gd name="connsiteY4" fmla="*/ 2449448 h 3168657"/>
                <a:gd name="connsiteX0" fmla="*/ 0 w 2942478"/>
                <a:gd name="connsiteY0" fmla="*/ 2430258 h 3168657"/>
                <a:gd name="connsiteX1" fmla="*/ 1385508 w 2942478"/>
                <a:gd name="connsiteY1" fmla="*/ 0 h 3168657"/>
                <a:gd name="connsiteX2" fmla="*/ 2843670 w 2942478"/>
                <a:gd name="connsiteY2" fmla="*/ 2377440 h 3168657"/>
                <a:gd name="connsiteX3" fmla="*/ 1416749 w 2942478"/>
                <a:gd name="connsiteY3" fmla="*/ 3151373 h 3168657"/>
                <a:gd name="connsiteX4" fmla="*/ 0 w 2942478"/>
                <a:gd name="connsiteY4" fmla="*/ 2430258 h 3168657"/>
                <a:gd name="connsiteX0" fmla="*/ 0 w 2859652"/>
                <a:gd name="connsiteY0" fmla="*/ 2430258 h 3168657"/>
                <a:gd name="connsiteX1" fmla="*/ 1385508 w 2859652"/>
                <a:gd name="connsiteY1" fmla="*/ 0 h 3168657"/>
                <a:gd name="connsiteX2" fmla="*/ 2760844 w 2859652"/>
                <a:gd name="connsiteY2" fmla="*/ 2354352 h 3168657"/>
                <a:gd name="connsiteX3" fmla="*/ 1416749 w 2859652"/>
                <a:gd name="connsiteY3" fmla="*/ 3151373 h 3168657"/>
                <a:gd name="connsiteX4" fmla="*/ 0 w 2859652"/>
                <a:gd name="connsiteY4" fmla="*/ 2430258 h 3168657"/>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13425"/>
                <a:gd name="connsiteY0" fmla="*/ 2430258 h 3130705"/>
                <a:gd name="connsiteX1" fmla="*/ 1385508 w 2813425"/>
                <a:gd name="connsiteY1" fmla="*/ 0 h 3130705"/>
                <a:gd name="connsiteX2" fmla="*/ 2714617 w 2813425"/>
                <a:gd name="connsiteY2" fmla="*/ 2354353 h 3130705"/>
                <a:gd name="connsiteX3" fmla="*/ 1453076 w 2813425"/>
                <a:gd name="connsiteY3" fmla="*/ 3113421 h 3130705"/>
                <a:gd name="connsiteX4" fmla="*/ 0 w 2813425"/>
                <a:gd name="connsiteY4" fmla="*/ 2430258 h 3130705"/>
                <a:gd name="connsiteX0" fmla="*/ 0 w 2740771"/>
                <a:gd name="connsiteY0" fmla="*/ 2468213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68213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14345"/>
                <a:gd name="connsiteY0" fmla="*/ 2430260 h 3130705"/>
                <a:gd name="connsiteX1" fmla="*/ 1286428 w 2714345"/>
                <a:gd name="connsiteY1" fmla="*/ 0 h 3130705"/>
                <a:gd name="connsiteX2" fmla="*/ 2615537 w 2714345"/>
                <a:gd name="connsiteY2" fmla="*/ 2354353 h 3130705"/>
                <a:gd name="connsiteX3" fmla="*/ 1353996 w 2714345"/>
                <a:gd name="connsiteY3" fmla="*/ 3113421 h 3130705"/>
                <a:gd name="connsiteX4" fmla="*/ 0 w 2714345"/>
                <a:gd name="connsiteY4" fmla="*/ 2430260 h 3130705"/>
                <a:gd name="connsiteX0" fmla="*/ 0 w 2714345"/>
                <a:gd name="connsiteY0" fmla="*/ 2430260 h 3130705"/>
                <a:gd name="connsiteX1" fmla="*/ 1286428 w 2714345"/>
                <a:gd name="connsiteY1" fmla="*/ 0 h 3130705"/>
                <a:gd name="connsiteX2" fmla="*/ 2615537 w 2714345"/>
                <a:gd name="connsiteY2" fmla="*/ 2430260 h 3130705"/>
                <a:gd name="connsiteX3" fmla="*/ 1353996 w 2714345"/>
                <a:gd name="connsiteY3" fmla="*/ 3113421 h 3130705"/>
                <a:gd name="connsiteX4" fmla="*/ 0 w 2714345"/>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328104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7"/>
                <a:gd name="connsiteY0" fmla="*/ 2430260 h 3130705"/>
                <a:gd name="connsiteX1" fmla="*/ 1328104 w 2656207"/>
                <a:gd name="connsiteY1" fmla="*/ 0 h 3130705"/>
                <a:gd name="connsiteX2" fmla="*/ 2615536 w 2656207"/>
                <a:gd name="connsiteY2" fmla="*/ 2430261 h 3130705"/>
                <a:gd name="connsiteX3" fmla="*/ 1353996 w 2656207"/>
                <a:gd name="connsiteY3" fmla="*/ 3113421 h 3130705"/>
                <a:gd name="connsiteX4" fmla="*/ 0 w 2656207"/>
                <a:gd name="connsiteY4" fmla="*/ 2430260 h 3130705"/>
                <a:gd name="connsiteX0" fmla="*/ 0 w 2656208"/>
                <a:gd name="connsiteY0" fmla="*/ 2430260 h 3130705"/>
                <a:gd name="connsiteX1" fmla="*/ 1328104 w 2656208"/>
                <a:gd name="connsiteY1" fmla="*/ 0 h 3130705"/>
                <a:gd name="connsiteX2" fmla="*/ 2615537 w 2656208"/>
                <a:gd name="connsiteY2" fmla="*/ 2430261 h 3130705"/>
                <a:gd name="connsiteX3" fmla="*/ 1353996 w 2656208"/>
                <a:gd name="connsiteY3" fmla="*/ 3113421 h 3130705"/>
                <a:gd name="connsiteX4" fmla="*/ 0 w 2656208"/>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53996 w 2632093"/>
                <a:gd name="connsiteY3" fmla="*/ 3113421 h 3130705"/>
                <a:gd name="connsiteX4" fmla="*/ 0 w 2632093"/>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28104 w 2632093"/>
                <a:gd name="connsiteY3" fmla="*/ 3113421 h 3130705"/>
                <a:gd name="connsiteX4" fmla="*/ 0 w 2632093"/>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90746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293568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 name="connsiteX0" fmla="*/ 0 w 2672764"/>
                <a:gd name="connsiteY0" fmla="*/ 2430260 h 3130705"/>
                <a:gd name="connsiteX1" fmla="*/ 1317132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764" h="3130705">
                  <a:moveTo>
                    <a:pt x="0" y="2430260"/>
                  </a:moveTo>
                  <a:lnTo>
                    <a:pt x="1317132" y="0"/>
                  </a:lnTo>
                  <a:lnTo>
                    <a:pt x="2632093" y="2430261"/>
                  </a:lnTo>
                  <a:cubicBezTo>
                    <a:pt x="2672764" y="2797764"/>
                    <a:pt x="1915546" y="3116757"/>
                    <a:pt x="1317132" y="3113421"/>
                  </a:cubicBezTo>
                  <a:cubicBezTo>
                    <a:pt x="731796" y="3130705"/>
                    <a:pt x="69252" y="2906827"/>
                    <a:pt x="0" y="2430260"/>
                  </a:cubicBezTo>
                  <a:close/>
                </a:path>
              </a:pathLst>
            </a:custGeom>
            <a:gradFill rotWithShape="1">
              <a:gsLst>
                <a:gs pos="0">
                  <a:srgbClr val="35AC46">
                    <a:tint val="100000"/>
                    <a:shade val="100000"/>
                    <a:satMod val="130000"/>
                    <a:alpha val="60000"/>
                  </a:srgbClr>
                </a:gs>
                <a:gs pos="100000">
                  <a:srgbClr val="35AC46">
                    <a:tint val="50000"/>
                    <a:shade val="100000"/>
                    <a:satMod val="350000"/>
                    <a:alpha val="20000"/>
                  </a:srgbClr>
                </a:gs>
              </a:gsLst>
              <a:lin ang="0" scaled="0"/>
            </a:gradFill>
            <a:ln w="9525" cap="flat" cmpd="sng" algn="ctr">
              <a:solidFill>
                <a:srgbClr val="35AC46">
                  <a:lumMod val="50000"/>
                </a:srgbClr>
              </a:solidFill>
              <a:prstDash val="solid"/>
              <a:headEnd type="none" w="med" len="med"/>
              <a:tailEnd type="none" w="med" len="med"/>
            </a:ln>
            <a:effectLst>
              <a:outerShdw blurRad="50800" dist="38100" dir="5400000" algn="t" rotWithShape="0">
                <a:prstClr val="black">
                  <a:alpha val="40000"/>
                </a:prstClr>
              </a:outerShdw>
            </a:effectLst>
          </p:spPr>
          <p:txBody>
            <a:bodyPr vert="horz" wrap="none" lIns="51435" tIns="25718" rIns="51435" bIns="25718" numCol="1" rtlCol="0" anchor="ctr" anchorCtr="0" compatLnSpc="1">
              <a:prstTxWarp prst="textNoShape">
                <a:avLst/>
              </a:prstTxWarp>
            </a:bodyP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Arial"/>
                <a:sym typeface="Arial"/>
              </a:endParaRPr>
            </a:p>
          </p:txBody>
        </p:sp>
        <p:sp>
          <p:nvSpPr>
            <p:cNvPr id="8" name="Arc 7">
              <a:extLst>
                <a:ext uri="{FF2B5EF4-FFF2-40B4-BE49-F238E27FC236}">
                  <a16:creationId xmlns:a16="http://schemas.microsoft.com/office/drawing/2014/main" id="{00403055-43CA-8006-69A7-81637FC93552}"/>
                </a:ext>
              </a:extLst>
            </p:cNvPr>
            <p:cNvSpPr>
              <a:spLocks noChangeAspect="1"/>
            </p:cNvSpPr>
            <p:nvPr/>
          </p:nvSpPr>
          <p:spPr bwMode="auto">
            <a:xfrm rot="10800000">
              <a:off x="7792074" y="4042433"/>
              <a:ext cx="1993392" cy="731520"/>
            </a:xfrm>
            <a:prstGeom prst="arc">
              <a:avLst>
                <a:gd name="adj1" fmla="val 10795725"/>
                <a:gd name="adj2" fmla="val 8838"/>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ＭＳ Ｐゴシック"/>
                <a:cs typeface="Arial" charset="0"/>
                <a:sym typeface="Arial"/>
              </a:endParaRPr>
            </a:p>
          </p:txBody>
        </p:sp>
      </p:grpSp>
      <p:grpSp>
        <p:nvGrpSpPr>
          <p:cNvPr id="9" name="Group 8">
            <a:extLst>
              <a:ext uri="{FF2B5EF4-FFF2-40B4-BE49-F238E27FC236}">
                <a16:creationId xmlns:a16="http://schemas.microsoft.com/office/drawing/2014/main" id="{9403B395-105D-F447-738A-8CEEFF9ED08B}"/>
              </a:ext>
            </a:extLst>
          </p:cNvPr>
          <p:cNvGrpSpPr>
            <a:grpSpLocks noChangeAspect="1"/>
          </p:cNvGrpSpPr>
          <p:nvPr/>
        </p:nvGrpSpPr>
        <p:grpSpPr>
          <a:xfrm>
            <a:off x="10419570" y="3536545"/>
            <a:ext cx="1494171" cy="1737360"/>
            <a:chOff x="3146775" y="2376862"/>
            <a:chExt cx="2566588" cy="2984325"/>
          </a:xfrm>
        </p:grpSpPr>
        <p:sp>
          <p:nvSpPr>
            <p:cNvPr id="10" name="Oval 9">
              <a:extLst>
                <a:ext uri="{FF2B5EF4-FFF2-40B4-BE49-F238E27FC236}">
                  <a16:creationId xmlns:a16="http://schemas.microsoft.com/office/drawing/2014/main" id="{6CB22075-C343-85AD-6693-974A6F79DB39}"/>
                </a:ext>
              </a:extLst>
            </p:cNvPr>
            <p:cNvSpPr>
              <a:spLocks noChangeAspect="1"/>
            </p:cNvSpPr>
            <p:nvPr/>
          </p:nvSpPr>
          <p:spPr bwMode="auto">
            <a:xfrm>
              <a:off x="3287030"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Arial"/>
                <a:sym typeface="Arial"/>
              </a:endParaRPr>
            </a:p>
          </p:txBody>
        </p:sp>
        <p:pic>
          <p:nvPicPr>
            <p:cNvPr id="11" name="Picture 2" descr="D:\GIS\General\Generic grids\Export\Globe_orthographic_oblique.png">
              <a:extLst>
                <a:ext uri="{FF2B5EF4-FFF2-40B4-BE49-F238E27FC236}">
                  <a16:creationId xmlns:a16="http://schemas.microsoft.com/office/drawing/2014/main" id="{97F6C99B-4440-998E-ACD6-DBE2B519E79D}"/>
                </a:ext>
              </a:extLst>
            </p:cNvPr>
            <p:cNvPicPr>
              <a:picLocks noChangeAspect="1" noChangeArrowheads="1"/>
            </p:cNvPicPr>
            <p:nvPr/>
          </p:nvPicPr>
          <p:blipFill>
            <a:blip r:embed="rId3" cstate="print"/>
            <a:srcRect l="4400" t="4400" r="4400" b="4400"/>
            <a:stretch>
              <a:fillRect/>
            </a:stretch>
          </p:blipFill>
          <p:spPr bwMode="auto">
            <a:xfrm>
              <a:off x="3287070" y="2377440"/>
              <a:ext cx="2285998" cy="2286000"/>
            </a:xfrm>
            <a:prstGeom prst="rect">
              <a:avLst/>
            </a:prstGeom>
            <a:noFill/>
          </p:spPr>
        </p:pic>
        <p:sp>
          <p:nvSpPr>
            <p:cNvPr id="12" name="Can 193">
              <a:extLst>
                <a:ext uri="{FF2B5EF4-FFF2-40B4-BE49-F238E27FC236}">
                  <a16:creationId xmlns:a16="http://schemas.microsoft.com/office/drawing/2014/main" id="{FEA5F5E5-2E05-BEBD-9C6A-449484AC1D82}"/>
                </a:ext>
              </a:extLst>
            </p:cNvPr>
            <p:cNvSpPr/>
            <p:nvPr/>
          </p:nvSpPr>
          <p:spPr bwMode="auto">
            <a:xfrm rot="5400000">
              <a:off x="3287070" y="2236567"/>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14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51435" tIns="25718" rIns="51435" bIns="25718" numCol="1" rtlCol="0" anchor="ctr" anchorCtr="0" compatLnSpc="1">
              <a:prstTxWarp prst="textNoShape">
                <a:avLst/>
              </a:prstTxWarp>
            </a:bodyPr>
            <a:lstStyle/>
            <a:p>
              <a:pPr marL="0" marR="0" lvl="0" indent="0" algn="ctr" defTabSz="514350"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Arial"/>
                <a:sym typeface="Arial"/>
              </a:endParaRPr>
            </a:p>
          </p:txBody>
        </p:sp>
        <p:grpSp>
          <p:nvGrpSpPr>
            <p:cNvPr id="13" name="Group 197">
              <a:extLst>
                <a:ext uri="{FF2B5EF4-FFF2-40B4-BE49-F238E27FC236}">
                  <a16:creationId xmlns:a16="http://schemas.microsoft.com/office/drawing/2014/main" id="{47FFC20D-CA28-39E7-2823-FFFA5197C52E}"/>
                </a:ext>
              </a:extLst>
            </p:cNvPr>
            <p:cNvGrpSpPr/>
            <p:nvPr/>
          </p:nvGrpSpPr>
          <p:grpSpPr>
            <a:xfrm>
              <a:off x="4043701" y="2376866"/>
              <a:ext cx="1117848" cy="2984321"/>
              <a:chOff x="4139951" y="2376866"/>
              <a:chExt cx="1117848" cy="2984321"/>
            </a:xfrm>
          </p:grpSpPr>
          <p:sp>
            <p:nvSpPr>
              <p:cNvPr id="14" name="Arc 13">
                <a:extLst>
                  <a:ext uri="{FF2B5EF4-FFF2-40B4-BE49-F238E27FC236}">
                    <a16:creationId xmlns:a16="http://schemas.microsoft.com/office/drawing/2014/main" id="{33E0C322-AF80-8856-1EA9-3BCD6AC1DB1F}"/>
                  </a:ext>
                </a:extLst>
              </p:cNvPr>
              <p:cNvSpPr/>
              <p:nvPr/>
            </p:nvSpPr>
            <p:spPr bwMode="auto">
              <a:xfrm rot="16200000">
                <a:off x="3613032" y="3631884"/>
                <a:ext cx="1557896" cy="504056"/>
              </a:xfrm>
              <a:prstGeom prst="arc">
                <a:avLst>
                  <a:gd name="adj1" fmla="val 10795725"/>
                  <a:gd name="adj2" fmla="val 16355539"/>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ＭＳ Ｐゴシック"/>
                  <a:cs typeface="Arial" charset="0"/>
                  <a:sym typeface="Arial"/>
                </a:endParaRPr>
              </a:p>
            </p:txBody>
          </p:sp>
          <p:sp>
            <p:nvSpPr>
              <p:cNvPr id="15" name="Arc 14">
                <a:extLst>
                  <a:ext uri="{FF2B5EF4-FFF2-40B4-BE49-F238E27FC236}">
                    <a16:creationId xmlns:a16="http://schemas.microsoft.com/office/drawing/2014/main" id="{589567F0-6A5B-BC54-7177-51D52C19815C}"/>
                  </a:ext>
                </a:extLst>
              </p:cNvPr>
              <p:cNvSpPr/>
              <p:nvPr/>
            </p:nvSpPr>
            <p:spPr bwMode="auto">
              <a:xfrm rot="5400000">
                <a:off x="3206714" y="3310103"/>
                <a:ext cx="2984321" cy="1117848"/>
              </a:xfrm>
              <a:prstGeom prst="arc">
                <a:avLst>
                  <a:gd name="adj1" fmla="val 5386055"/>
                  <a:gd name="adj2" fmla="val 10701229"/>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ＭＳ Ｐゴシック"/>
                  <a:cs typeface="Arial" charset="0"/>
                  <a:sym typeface="Arial"/>
                </a:endParaRPr>
              </a:p>
            </p:txBody>
          </p:sp>
        </p:grpSp>
      </p:grpSp>
      <p:grpSp>
        <p:nvGrpSpPr>
          <p:cNvPr id="16" name="Group 15">
            <a:extLst>
              <a:ext uri="{FF2B5EF4-FFF2-40B4-BE49-F238E27FC236}">
                <a16:creationId xmlns:a16="http://schemas.microsoft.com/office/drawing/2014/main" id="{575059BB-98D2-3743-367E-A3B6EBA844A0}"/>
              </a:ext>
            </a:extLst>
          </p:cNvPr>
          <p:cNvGrpSpPr>
            <a:grpSpLocks noChangeAspect="1"/>
          </p:cNvGrpSpPr>
          <p:nvPr/>
        </p:nvGrpSpPr>
        <p:grpSpPr>
          <a:xfrm>
            <a:off x="10439664" y="5136503"/>
            <a:ext cx="1315196" cy="1463040"/>
            <a:chOff x="6278958" y="2234374"/>
            <a:chExt cx="2307227" cy="2566588"/>
          </a:xfrm>
        </p:grpSpPr>
        <p:sp>
          <p:nvSpPr>
            <p:cNvPr id="17" name="Oval 16">
              <a:extLst>
                <a:ext uri="{FF2B5EF4-FFF2-40B4-BE49-F238E27FC236}">
                  <a16:creationId xmlns:a16="http://schemas.microsoft.com/office/drawing/2014/main" id="{14AE6878-8C61-0C5D-4BDC-5418F7587221}"/>
                </a:ext>
              </a:extLst>
            </p:cNvPr>
            <p:cNvSpPr>
              <a:spLocks noChangeAspect="1"/>
            </p:cNvSpPr>
            <p:nvPr/>
          </p:nvSpPr>
          <p:spPr bwMode="auto">
            <a:xfrm>
              <a:off x="6300147"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Arial"/>
                <a:sym typeface="Arial"/>
              </a:endParaRPr>
            </a:p>
          </p:txBody>
        </p:sp>
        <p:pic>
          <p:nvPicPr>
            <p:cNvPr id="18" name="Picture 2" descr="D:\GIS\General\Generic grids\Export\Globe_orthographic_oblique.png">
              <a:extLst>
                <a:ext uri="{FF2B5EF4-FFF2-40B4-BE49-F238E27FC236}">
                  <a16:creationId xmlns:a16="http://schemas.microsoft.com/office/drawing/2014/main" id="{621D21C0-21A7-2253-5117-5E4C1F04D769}"/>
                </a:ext>
              </a:extLst>
            </p:cNvPr>
            <p:cNvPicPr>
              <a:picLocks noChangeAspect="1" noChangeArrowheads="1"/>
            </p:cNvPicPr>
            <p:nvPr/>
          </p:nvPicPr>
          <p:blipFill>
            <a:blip r:embed="rId3" cstate="print"/>
            <a:srcRect l="4400" t="4400" r="4400" b="4400"/>
            <a:stretch>
              <a:fillRect/>
            </a:stretch>
          </p:blipFill>
          <p:spPr bwMode="auto">
            <a:xfrm>
              <a:off x="6300187" y="2377440"/>
              <a:ext cx="2285998" cy="2286000"/>
            </a:xfrm>
            <a:prstGeom prst="rect">
              <a:avLst/>
            </a:prstGeom>
            <a:noFill/>
          </p:spPr>
        </p:pic>
        <p:sp>
          <p:nvSpPr>
            <p:cNvPr id="19" name="Can 195">
              <a:extLst>
                <a:ext uri="{FF2B5EF4-FFF2-40B4-BE49-F238E27FC236}">
                  <a16:creationId xmlns:a16="http://schemas.microsoft.com/office/drawing/2014/main" id="{CC3976C1-F58B-C611-4FC5-483A3BDCD124}"/>
                </a:ext>
              </a:extLst>
            </p:cNvPr>
            <p:cNvSpPr/>
            <p:nvPr/>
          </p:nvSpPr>
          <p:spPr bwMode="auto">
            <a:xfrm rot="2400000">
              <a:off x="6295308" y="2234374"/>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98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51435" tIns="25718" rIns="51435" bIns="25718" numCol="1" rtlCol="0" anchor="ctr" anchorCtr="0" compatLnSpc="1">
              <a:prstTxWarp prst="textNoShape">
                <a:avLst/>
              </a:prstTxWarp>
            </a:bodyPr>
            <a:lstStyle/>
            <a:p>
              <a:pPr marL="0" marR="0" lvl="0" indent="0" algn="ctr" defTabSz="514350" rtl="0" eaLnBrk="0" fontAlgn="base" latinLnBrk="0" hangingPunct="0">
                <a:lnSpc>
                  <a:spcPct val="100000"/>
                </a:lnSpc>
                <a:spcBef>
                  <a:spcPct val="0"/>
                </a:spcBef>
                <a:spcAft>
                  <a:spcPct val="0"/>
                </a:spcAft>
                <a:buClrTx/>
                <a:buSzTx/>
                <a:buFontTx/>
                <a:buNone/>
                <a:tabLst/>
                <a:defRPr/>
              </a:pPr>
              <a:endParaRPr kumimoji="0" lang="en-US" sz="788" b="1" i="0" u="none" strike="noStrike" kern="0" cap="none" spc="0" normalizeH="0" baseline="0" noProof="0" dirty="0">
                <a:ln>
                  <a:noFill/>
                </a:ln>
                <a:solidFill>
                  <a:srgbClr val="000000"/>
                </a:solidFill>
                <a:effectLst/>
                <a:uLnTx/>
                <a:uFillTx/>
                <a:latin typeface="Arial"/>
                <a:ea typeface="ＭＳ Ｐゴシック"/>
                <a:cs typeface="Arial"/>
                <a:sym typeface="Arial"/>
              </a:endParaRPr>
            </a:p>
          </p:txBody>
        </p:sp>
        <p:sp>
          <p:nvSpPr>
            <p:cNvPr id="20" name="Arc 19">
              <a:extLst>
                <a:ext uri="{FF2B5EF4-FFF2-40B4-BE49-F238E27FC236}">
                  <a16:creationId xmlns:a16="http://schemas.microsoft.com/office/drawing/2014/main" id="{5D2F3D47-48BB-77FB-BC6E-B84F77B53D2F}"/>
                </a:ext>
              </a:extLst>
            </p:cNvPr>
            <p:cNvSpPr/>
            <p:nvPr/>
          </p:nvSpPr>
          <p:spPr bwMode="auto">
            <a:xfrm rot="13200000">
              <a:off x="6278958" y="3178467"/>
              <a:ext cx="2277886" cy="739825"/>
            </a:xfrm>
            <a:prstGeom prst="arc">
              <a:avLst>
                <a:gd name="adj1" fmla="val 10795725"/>
                <a:gd name="adj2" fmla="val 21534505"/>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ＭＳ Ｐゴシック"/>
                <a:cs typeface="Arial" charset="0"/>
                <a:sym typeface="Arial"/>
              </a:endParaRPr>
            </a:p>
          </p:txBody>
        </p:sp>
      </p:grpSp>
      <p:sp>
        <p:nvSpPr>
          <p:cNvPr id="21" name="TextBox 20">
            <a:extLst>
              <a:ext uri="{FF2B5EF4-FFF2-40B4-BE49-F238E27FC236}">
                <a16:creationId xmlns:a16="http://schemas.microsoft.com/office/drawing/2014/main" id="{8BD5D731-5ECC-7FBE-5DB3-57E30BC2979F}"/>
              </a:ext>
            </a:extLst>
          </p:cNvPr>
          <p:cNvSpPr txBox="1"/>
          <p:nvPr/>
        </p:nvSpPr>
        <p:spPr>
          <a:xfrm>
            <a:off x="9222383" y="3613653"/>
            <a:ext cx="1128132" cy="492443"/>
          </a:xfrm>
          <a:prstGeom prst="rect">
            <a:avLst/>
          </a:prstGeom>
          <a:noFill/>
          <a:effectLst/>
        </p:spPr>
        <p:txBody>
          <a:bodyPr wrap="square" lIns="0" tIns="0" rIns="0" bIns="0" rtlCol="0">
            <a:spAutoFit/>
          </a:bodyPr>
          <a:lstStyle/>
          <a:p>
            <a:pPr marL="0" marR="0" lvl="0" indent="0" algn="r" defTabSz="257175"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cs typeface="Arial" charset="0"/>
                <a:sym typeface="Arial"/>
              </a:rPr>
              <a:t>Transverse Mercator</a:t>
            </a:r>
          </a:p>
        </p:txBody>
      </p:sp>
      <p:sp>
        <p:nvSpPr>
          <p:cNvPr id="22" name="TextBox 21">
            <a:extLst>
              <a:ext uri="{FF2B5EF4-FFF2-40B4-BE49-F238E27FC236}">
                <a16:creationId xmlns:a16="http://schemas.microsoft.com/office/drawing/2014/main" id="{49160FDD-D7A1-DD4A-85DC-0EECBEE94F2F}"/>
              </a:ext>
            </a:extLst>
          </p:cNvPr>
          <p:cNvSpPr txBox="1"/>
          <p:nvPr/>
        </p:nvSpPr>
        <p:spPr>
          <a:xfrm>
            <a:off x="9434285" y="4951876"/>
            <a:ext cx="948871" cy="738664"/>
          </a:xfrm>
          <a:prstGeom prst="rect">
            <a:avLst/>
          </a:prstGeom>
          <a:noFill/>
          <a:effectLst/>
        </p:spPr>
        <p:txBody>
          <a:bodyPr wrap="square" lIns="0" tIns="0" rIns="0" bIns="0" rtlCol="0">
            <a:spAutoFit/>
          </a:bodyPr>
          <a:lstStyle/>
          <a:p>
            <a:pPr marL="0" marR="0" lvl="0" indent="0" algn="r" defTabSz="257175"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Arial"/>
                <a:ea typeface="ＭＳ Ｐゴシック"/>
                <a:cs typeface="Arial" charset="0"/>
                <a:sym typeface="Arial"/>
              </a:rPr>
              <a:t>Hotine</a:t>
            </a:r>
            <a:r>
              <a:rPr kumimoji="0" lang="en-US" sz="1600" b="1" i="0" u="none" strike="noStrike" kern="1200" cap="none" spc="0" normalizeH="0" baseline="0" noProof="0" dirty="0">
                <a:ln>
                  <a:noFill/>
                </a:ln>
                <a:solidFill>
                  <a:prstClr val="black"/>
                </a:solidFill>
                <a:effectLst/>
                <a:uLnTx/>
                <a:uFillTx/>
                <a:latin typeface="Arial"/>
                <a:ea typeface="ＭＳ Ｐゴシック"/>
                <a:cs typeface="Arial" charset="0"/>
                <a:sym typeface="Arial"/>
              </a:rPr>
              <a:t> Oblique Mercator</a:t>
            </a:r>
          </a:p>
        </p:txBody>
      </p:sp>
      <p:sp>
        <p:nvSpPr>
          <p:cNvPr id="23" name="TextBox 22">
            <a:extLst>
              <a:ext uri="{FF2B5EF4-FFF2-40B4-BE49-F238E27FC236}">
                <a16:creationId xmlns:a16="http://schemas.microsoft.com/office/drawing/2014/main" id="{5054A7EC-FA66-AD8B-87DB-13CE5B0E0EFB}"/>
              </a:ext>
            </a:extLst>
          </p:cNvPr>
          <p:cNvSpPr txBox="1"/>
          <p:nvPr/>
        </p:nvSpPr>
        <p:spPr>
          <a:xfrm>
            <a:off x="9609415" y="1872725"/>
            <a:ext cx="1136364" cy="738664"/>
          </a:xfrm>
          <a:prstGeom prst="rect">
            <a:avLst/>
          </a:prstGeom>
          <a:noFill/>
          <a:effectLst/>
        </p:spPr>
        <p:txBody>
          <a:bodyPr wrap="square" lIns="0" tIns="0" rIns="0" bIns="0" rtlCol="0">
            <a:spAutoFit/>
          </a:bodyPr>
          <a:lstStyle/>
          <a:p>
            <a:pPr marL="0" marR="0" lvl="0" indent="0" algn="l" defTabSz="257175"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ＭＳ Ｐゴシック"/>
                <a:cs typeface="Arial" charset="0"/>
                <a:sym typeface="Arial"/>
              </a:rPr>
              <a:t>Lambert Conformal Conic</a:t>
            </a:r>
          </a:p>
        </p:txBody>
      </p:sp>
      <p:sp>
        <p:nvSpPr>
          <p:cNvPr id="26" name="Slide Number Placeholder 3">
            <a:extLst>
              <a:ext uri="{FF2B5EF4-FFF2-40B4-BE49-F238E27FC236}">
                <a16:creationId xmlns:a16="http://schemas.microsoft.com/office/drawing/2014/main" id="{DE216C58-6F06-8DDD-6041-D8382F873985}"/>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42</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57139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75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750"/>
                                        <p:tgtEl>
                                          <p:spTgt spid="23"/>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75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750"/>
                                        <p:tgtEl>
                                          <p:spTgt spid="21"/>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75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75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xEl>
                                              <p:pRg st="4" end="4"/>
                                            </p:txEl>
                                          </p:spTgt>
                                        </p:tgtEl>
                                        <p:attrNameLst>
                                          <p:attrName>style.visibility</p:attrName>
                                        </p:attrNameLst>
                                      </p:cBhvr>
                                      <p:to>
                                        <p:strVal val="visible"/>
                                      </p:to>
                                    </p:set>
                                    <p:animEffect transition="in" filter="fade">
                                      <p:cBhvr>
                                        <p:cTn id="46" dur="500"/>
                                        <p:tgtEl>
                                          <p:spTgt spid="5">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xEl>
                                              <p:pRg st="6" end="6"/>
                                            </p:txEl>
                                          </p:spTgt>
                                        </p:tgtEl>
                                        <p:attrNameLst>
                                          <p:attrName>style.visibility</p:attrName>
                                        </p:attrNameLst>
                                      </p:cBhvr>
                                      <p:to>
                                        <p:strVal val="visible"/>
                                      </p:to>
                                    </p:set>
                                    <p:animEffect transition="in" filter="fade">
                                      <p:cBhvr>
                                        <p:cTn id="51" dur="500"/>
                                        <p:tgtEl>
                                          <p:spTgt spid="5">
                                            <p:txEl>
                                              <p:pRg st="6" end="6"/>
                                            </p:txEl>
                                          </p:spTgt>
                                        </p:tgtEl>
                                      </p:cBhvr>
                                    </p:animEffect>
                                  </p:childTnLst>
                                </p:cTn>
                              </p:par>
                            </p:childTnLst>
                          </p:cTn>
                        </p:par>
                        <p:par>
                          <p:cTn id="52" fill="hold">
                            <p:stCondLst>
                              <p:cond delay="500"/>
                            </p:stCondLst>
                            <p:childTnLst>
                              <p:par>
                                <p:cTn id="53" presetID="10" presetClass="entr" presetSubtype="0" fill="hold" nodeType="afterEffect">
                                  <p:stCondLst>
                                    <p:cond delay="500"/>
                                  </p:stCondLst>
                                  <p:childTnLst>
                                    <p:set>
                                      <p:cBhvr>
                                        <p:cTn id="54" dur="1" fill="hold">
                                          <p:stCondLst>
                                            <p:cond delay="0"/>
                                          </p:stCondLst>
                                        </p:cTn>
                                        <p:tgtEl>
                                          <p:spTgt spid="5">
                                            <p:txEl>
                                              <p:pRg st="7" end="7"/>
                                            </p:txEl>
                                          </p:spTgt>
                                        </p:tgtEl>
                                        <p:attrNameLst>
                                          <p:attrName>style.visibility</p:attrName>
                                        </p:attrNameLst>
                                      </p:cBhvr>
                                      <p:to>
                                        <p:strVal val="visible"/>
                                      </p:to>
                                    </p:set>
                                    <p:animEffect transition="in" filter="fade">
                                      <p:cBhvr>
                                        <p:cTn id="55" dur="500"/>
                                        <p:tgtEl>
                                          <p:spTgt spid="5">
                                            <p:txEl>
                                              <p:pRg st="7" end="7"/>
                                            </p:txEl>
                                          </p:spTgt>
                                        </p:tgtEl>
                                      </p:cBhvr>
                                    </p:animEffect>
                                  </p:childTnLst>
                                </p:cTn>
                              </p:par>
                            </p:childTnLst>
                          </p:cTn>
                        </p:par>
                        <p:par>
                          <p:cTn id="56" fill="hold">
                            <p:stCondLst>
                              <p:cond delay="1500"/>
                            </p:stCondLst>
                            <p:childTnLst>
                              <p:par>
                                <p:cTn id="57" presetID="10" presetClass="entr" presetSubtype="0" fill="hold" nodeType="afterEffect">
                                  <p:stCondLst>
                                    <p:cond delay="500"/>
                                  </p:stCondLst>
                                  <p:childTnLst>
                                    <p:set>
                                      <p:cBhvr>
                                        <p:cTn id="58" dur="1" fill="hold">
                                          <p:stCondLst>
                                            <p:cond delay="0"/>
                                          </p:stCondLst>
                                        </p:cTn>
                                        <p:tgtEl>
                                          <p:spTgt spid="5">
                                            <p:txEl>
                                              <p:pRg st="8" end="8"/>
                                            </p:txEl>
                                          </p:spTgt>
                                        </p:tgtEl>
                                        <p:attrNameLst>
                                          <p:attrName>style.visibility</p:attrName>
                                        </p:attrNameLst>
                                      </p:cBhvr>
                                      <p:to>
                                        <p:strVal val="visible"/>
                                      </p:to>
                                    </p:set>
                                    <p:animEffect transition="in" filter="fade">
                                      <p:cBhvr>
                                        <p:cTn id="59" dur="500"/>
                                        <p:tgtEl>
                                          <p:spTgt spid="5">
                                            <p:txEl>
                                              <p:pRg st="8" end="8"/>
                                            </p:txEl>
                                          </p:spTgt>
                                        </p:tgtEl>
                                      </p:cBhvr>
                                    </p:animEffect>
                                  </p:childTnLst>
                                </p:cTn>
                              </p:par>
                            </p:childTnLst>
                          </p:cTn>
                        </p:par>
                        <p:par>
                          <p:cTn id="60" fill="hold">
                            <p:stCondLst>
                              <p:cond delay="2500"/>
                            </p:stCondLst>
                            <p:childTnLst>
                              <p:par>
                                <p:cTn id="61" presetID="10" presetClass="entr" presetSubtype="0" fill="hold" nodeType="afterEffect">
                                  <p:stCondLst>
                                    <p:cond delay="500"/>
                                  </p:stCondLst>
                                  <p:childTnLst>
                                    <p:set>
                                      <p:cBhvr>
                                        <p:cTn id="62" dur="1" fill="hold">
                                          <p:stCondLst>
                                            <p:cond delay="0"/>
                                          </p:stCondLst>
                                        </p:cTn>
                                        <p:tgtEl>
                                          <p:spTgt spid="5">
                                            <p:txEl>
                                              <p:pRg st="9" end="9"/>
                                            </p:txEl>
                                          </p:spTgt>
                                        </p:tgtEl>
                                        <p:attrNameLst>
                                          <p:attrName>style.visibility</p:attrName>
                                        </p:attrNameLst>
                                      </p:cBhvr>
                                      <p:to>
                                        <p:strVal val="visible"/>
                                      </p:to>
                                    </p:set>
                                    <p:animEffect transition="in" filter="fade">
                                      <p:cBhvr>
                                        <p:cTn id="63"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6"/>
          <p:cNvSpPr txBox="1">
            <a:spLocks noGrp="1"/>
          </p:cNvSpPr>
          <p:nvPr>
            <p:ph type="title"/>
          </p:nvPr>
        </p:nvSpPr>
        <p:spPr>
          <a:xfrm>
            <a:off x="457200" y="457200"/>
            <a:ext cx="11704320"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alibri"/>
              <a:buNone/>
            </a:pPr>
            <a:r>
              <a:rPr lang="en-US" dirty="0"/>
              <a:t>State Plane Coordinate Systems of 1983 and 1927</a:t>
            </a:r>
            <a:endParaRPr dirty="0"/>
          </a:p>
        </p:txBody>
      </p:sp>
      <p:pic>
        <p:nvPicPr>
          <p:cNvPr id="125" name="Google Shape;125;p6"/>
          <p:cNvPicPr preferRelativeResize="0"/>
          <p:nvPr/>
        </p:nvPicPr>
        <p:blipFill rotWithShape="1">
          <a:blip r:embed="rId3">
            <a:clrChange>
              <a:clrFrom>
                <a:srgbClr val="FFFFFF"/>
              </a:clrFrom>
              <a:clrTo>
                <a:srgbClr val="FFFFFF">
                  <a:alpha val="0"/>
                </a:srgbClr>
              </a:clrTo>
            </a:clrChange>
            <a:alphaModFix/>
          </a:blip>
          <a:srcRect t="19925" b="1211"/>
          <a:stretch/>
        </p:blipFill>
        <p:spPr>
          <a:xfrm>
            <a:off x="0" y="1462405"/>
            <a:ext cx="12161520" cy="5394960"/>
          </a:xfrm>
          <a:prstGeom prst="rect">
            <a:avLst/>
          </a:prstGeom>
          <a:noFill/>
          <a:ln>
            <a:noFill/>
          </a:ln>
        </p:spPr>
      </p:pic>
      <p:sp>
        <p:nvSpPr>
          <p:cNvPr id="4" name="Slide Number Placeholder 3">
            <a:extLst>
              <a:ext uri="{FF2B5EF4-FFF2-40B4-BE49-F238E27FC236}">
                <a16:creationId xmlns:a16="http://schemas.microsoft.com/office/drawing/2014/main" id="{C28645B4-CFB4-0F7F-56B7-EBF44F9393A5}"/>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43</a:t>
            </a:fld>
            <a:endParaRPr lang="en-US" dirty="0">
              <a:solidFill>
                <a:prstClr val="white">
                  <a:lumMod val="50000"/>
                </a:prst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1" name="Google Shape;131;p7"/>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alibri"/>
              <a:buNone/>
            </a:pPr>
            <a:r>
              <a:rPr lang="en-US"/>
              <a:t>State Plane Coordinate System of 2022</a:t>
            </a:r>
            <a:endParaRPr/>
          </a:p>
        </p:txBody>
      </p:sp>
      <p:pic>
        <p:nvPicPr>
          <p:cNvPr id="132" name="Google Shape;132;p7"/>
          <p:cNvPicPr preferRelativeResize="0"/>
          <p:nvPr/>
        </p:nvPicPr>
        <p:blipFill rotWithShape="1">
          <a:blip r:embed="rId3">
            <a:clrChange>
              <a:clrFrom>
                <a:srgbClr val="FFFFFF"/>
              </a:clrFrom>
              <a:clrTo>
                <a:srgbClr val="FFFFFF">
                  <a:alpha val="0"/>
                </a:srgbClr>
              </a:clrTo>
            </a:clrChange>
            <a:alphaModFix/>
          </a:blip>
          <a:srcRect t="19925" b="1212"/>
          <a:stretch/>
        </p:blipFill>
        <p:spPr>
          <a:xfrm>
            <a:off x="0" y="1463040"/>
            <a:ext cx="12161520" cy="5394960"/>
          </a:xfrm>
          <a:prstGeom prst="rect">
            <a:avLst/>
          </a:prstGeom>
          <a:noFill/>
          <a:ln>
            <a:noFill/>
          </a:ln>
        </p:spPr>
      </p:pic>
      <p:sp>
        <p:nvSpPr>
          <p:cNvPr id="5" name="Slide Number Placeholder 3">
            <a:extLst>
              <a:ext uri="{FF2B5EF4-FFF2-40B4-BE49-F238E27FC236}">
                <a16:creationId xmlns:a16="http://schemas.microsoft.com/office/drawing/2014/main" id="{BEBAB3CC-6201-4D49-B6AF-6C498C71329A}"/>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44</a:t>
            </a:fld>
            <a:endParaRPr lang="en-US" dirty="0">
              <a:solidFill>
                <a:prstClr val="white">
                  <a:lumMod val="50000"/>
                </a:prst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DD448-7DEE-FEC1-AEF6-17EED4DE9673}"/>
            </a:ext>
          </a:extLst>
        </p:cNvPr>
        <p:cNvGrpSpPr/>
        <p:nvPr/>
      </p:nvGrpSpPr>
      <p:grpSpPr>
        <a:xfrm>
          <a:off x="0" y="0"/>
          <a:ext cx="0" cy="0"/>
          <a:chOff x="0" y="0"/>
          <a:chExt cx="0" cy="0"/>
        </a:xfrm>
      </p:grpSpPr>
      <p:pic>
        <p:nvPicPr>
          <p:cNvPr id="7" name="Picture 6" descr="A map of the united states">
            <a:extLst>
              <a:ext uri="{FF2B5EF4-FFF2-40B4-BE49-F238E27FC236}">
                <a16:creationId xmlns:a16="http://schemas.microsoft.com/office/drawing/2014/main" id="{D3B80C52-12C6-7D72-4036-D1BDB2FC6F41}"/>
              </a:ext>
            </a:extLst>
          </p:cNvPr>
          <p:cNvPicPr>
            <a:picLocks noChangeAspect="1"/>
          </p:cNvPicPr>
          <p:nvPr/>
        </p:nvPicPr>
        <p:blipFill>
          <a:blip r:embed="rId3"/>
          <a:stretch>
            <a:fillRect/>
          </a:stretch>
        </p:blipFill>
        <p:spPr>
          <a:xfrm>
            <a:off x="3048001" y="91440"/>
            <a:ext cx="9143938" cy="6492240"/>
          </a:xfrm>
          <a:prstGeom prst="rect">
            <a:avLst/>
          </a:prstGeom>
        </p:spPr>
      </p:pic>
      <p:sp>
        <p:nvSpPr>
          <p:cNvPr id="6" name="Title 5">
            <a:extLst>
              <a:ext uri="{FF2B5EF4-FFF2-40B4-BE49-F238E27FC236}">
                <a16:creationId xmlns:a16="http://schemas.microsoft.com/office/drawing/2014/main" id="{85BDBA59-6396-AE4A-12D7-0CE3A23823D9}"/>
              </a:ext>
            </a:extLst>
          </p:cNvPr>
          <p:cNvSpPr>
            <a:spLocks noGrp="1"/>
          </p:cNvSpPr>
          <p:nvPr>
            <p:ph type="title" idx="4294967295"/>
          </p:nvPr>
        </p:nvSpPr>
        <p:spPr>
          <a:xfrm>
            <a:off x="91440" y="182880"/>
            <a:ext cx="3473450" cy="1006475"/>
          </a:xfrm>
        </p:spPr>
        <p:txBody>
          <a:bodyPr tIns="45720" bIns="45720" anchor="t" anchorCtr="0">
            <a:normAutofit/>
          </a:bodyPr>
          <a:lstStyle/>
          <a:p>
            <a:r>
              <a:rPr lang="en-US" sz="3200" b="1">
                <a:latin typeface="+mn-lt"/>
              </a:rPr>
              <a:t>SPCS2022 zone layers</a:t>
            </a:r>
            <a:endParaRPr lang="en-US" sz="3200" b="1" i="1">
              <a:latin typeface="+mn-lt"/>
            </a:endParaRPr>
          </a:p>
        </p:txBody>
      </p:sp>
      <p:sp>
        <p:nvSpPr>
          <p:cNvPr id="8" name="Text Placeholder 7">
            <a:extLst>
              <a:ext uri="{FF2B5EF4-FFF2-40B4-BE49-F238E27FC236}">
                <a16:creationId xmlns:a16="http://schemas.microsoft.com/office/drawing/2014/main" id="{1E27DA9D-913B-782D-F243-D6EABA2E2257}"/>
              </a:ext>
            </a:extLst>
          </p:cNvPr>
          <p:cNvSpPr>
            <a:spLocks noGrp="1"/>
          </p:cNvSpPr>
          <p:nvPr>
            <p:ph type="body" sz="half" idx="4294967295"/>
          </p:nvPr>
        </p:nvSpPr>
        <p:spPr>
          <a:xfrm>
            <a:off x="91440" y="1280160"/>
            <a:ext cx="3042285" cy="5394960"/>
          </a:xfrm>
        </p:spPr>
        <p:txBody>
          <a:bodyPr tIns="45720" bIns="45720" numCol="1">
            <a:normAutofit fontScale="92500" lnSpcReduction="10000"/>
          </a:bodyPr>
          <a:lstStyle/>
          <a:p>
            <a:pPr marL="0" indent="0">
              <a:lnSpc>
                <a:spcPct val="80000"/>
              </a:lnSpc>
              <a:spcBef>
                <a:spcPts val="600"/>
              </a:spcBef>
              <a:buNone/>
            </a:pPr>
            <a:r>
              <a:rPr lang="en-US" sz="2800" b="1" dirty="0"/>
              <a:t>1 layer:  </a:t>
            </a:r>
            <a:r>
              <a:rPr lang="en-US" sz="2800" dirty="0"/>
              <a:t>12 states plus 6 territories</a:t>
            </a:r>
          </a:p>
          <a:p>
            <a:pPr marL="0" indent="0">
              <a:lnSpc>
                <a:spcPct val="80000"/>
              </a:lnSpc>
              <a:spcBef>
                <a:spcPts val="600"/>
              </a:spcBef>
              <a:buNone/>
            </a:pPr>
            <a:endParaRPr lang="en-US" sz="2800" dirty="0"/>
          </a:p>
          <a:p>
            <a:pPr marL="0" indent="0">
              <a:lnSpc>
                <a:spcPct val="80000"/>
              </a:lnSpc>
              <a:spcBef>
                <a:spcPts val="600"/>
              </a:spcBef>
              <a:buNone/>
            </a:pPr>
            <a:r>
              <a:rPr lang="en-US" sz="2800" b="1" dirty="0"/>
              <a:t>2 layers:  </a:t>
            </a:r>
            <a:r>
              <a:rPr lang="en-US" sz="2800" dirty="0"/>
              <a:t>28 states plus Gulf of Mexico</a:t>
            </a:r>
          </a:p>
          <a:p>
            <a:pPr marL="914400" indent="-1371600">
              <a:lnSpc>
                <a:spcPct val="80000"/>
              </a:lnSpc>
              <a:spcBef>
                <a:spcPts val="600"/>
              </a:spcBef>
            </a:pPr>
            <a:endParaRPr lang="en-US" sz="2800" dirty="0"/>
          </a:p>
          <a:p>
            <a:pPr marL="0" indent="0">
              <a:lnSpc>
                <a:spcPct val="80000"/>
              </a:lnSpc>
              <a:spcBef>
                <a:spcPts val="600"/>
              </a:spcBef>
              <a:buNone/>
            </a:pPr>
            <a:r>
              <a:rPr lang="en-US" sz="2800" b="1" dirty="0"/>
              <a:t>3 layers:  </a:t>
            </a:r>
            <a:r>
              <a:rPr lang="en-US" dirty="0"/>
              <a:t>9 </a:t>
            </a:r>
            <a:r>
              <a:rPr lang="en-US" sz="2800" dirty="0"/>
              <a:t>states</a:t>
            </a:r>
          </a:p>
          <a:p>
            <a:pPr marL="0" indent="0">
              <a:lnSpc>
                <a:spcPct val="80000"/>
              </a:lnSpc>
              <a:spcBef>
                <a:spcPts val="600"/>
              </a:spcBef>
              <a:buNone/>
            </a:pPr>
            <a:endParaRPr lang="en-US" dirty="0"/>
          </a:p>
          <a:p>
            <a:pPr marL="0" indent="0">
              <a:lnSpc>
                <a:spcPct val="80000"/>
              </a:lnSpc>
              <a:spcBef>
                <a:spcPts val="600"/>
              </a:spcBef>
              <a:buNone/>
            </a:pPr>
            <a:r>
              <a:rPr lang="en-US" dirty="0"/>
              <a:t>Plus 10 special use zones (2 zones overlap 5 states)</a:t>
            </a:r>
          </a:p>
          <a:p>
            <a:pPr marL="0" indent="0">
              <a:lnSpc>
                <a:spcPct val="80000"/>
              </a:lnSpc>
              <a:spcBef>
                <a:spcPts val="600"/>
              </a:spcBef>
              <a:buNone/>
            </a:pPr>
            <a:endParaRPr lang="en-US" dirty="0"/>
          </a:p>
          <a:p>
            <a:pPr marL="0" indent="0">
              <a:lnSpc>
                <a:spcPct val="80000"/>
              </a:lnSpc>
              <a:spcBef>
                <a:spcPts val="600"/>
              </a:spcBef>
              <a:buNone/>
            </a:pPr>
            <a:r>
              <a:rPr lang="en-US" b="1" i="1" dirty="0"/>
              <a:t>Every state and territory has a statewide zone layer</a:t>
            </a:r>
            <a:endParaRPr lang="en-US" sz="2800" b="1" i="1" dirty="0"/>
          </a:p>
          <a:p>
            <a:pPr>
              <a:lnSpc>
                <a:spcPct val="80000"/>
              </a:lnSpc>
              <a:spcBef>
                <a:spcPts val="600"/>
              </a:spcBef>
            </a:pPr>
            <a:endParaRPr lang="en-US" sz="2800" b="1" dirty="0"/>
          </a:p>
        </p:txBody>
      </p:sp>
      <p:sp>
        <p:nvSpPr>
          <p:cNvPr id="4" name="Slide Number Placeholder 3">
            <a:extLst>
              <a:ext uri="{FF2B5EF4-FFF2-40B4-BE49-F238E27FC236}">
                <a16:creationId xmlns:a16="http://schemas.microsoft.com/office/drawing/2014/main" id="{BF1F27BD-FD63-3375-BDFF-987FB0CD8340}"/>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45</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158928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0FF66-8B05-AFDC-7633-66A6CF825C86}"/>
            </a:ext>
          </a:extLst>
        </p:cNvPr>
        <p:cNvGrpSpPr/>
        <p:nvPr/>
      </p:nvGrpSpPr>
      <p:grpSpPr>
        <a:xfrm>
          <a:off x="0" y="0"/>
          <a:ext cx="0" cy="0"/>
          <a:chOff x="0" y="0"/>
          <a:chExt cx="0" cy="0"/>
        </a:xfrm>
      </p:grpSpPr>
      <p:pic>
        <p:nvPicPr>
          <p:cNvPr id="14" name="Picture 13" descr="A map of the united states">
            <a:extLst>
              <a:ext uri="{FF2B5EF4-FFF2-40B4-BE49-F238E27FC236}">
                <a16:creationId xmlns:a16="http://schemas.microsoft.com/office/drawing/2014/main" id="{08BFD75E-E255-EB0A-8E34-1793A1DD178E}"/>
              </a:ext>
            </a:extLst>
          </p:cNvPr>
          <p:cNvPicPr>
            <a:picLocks noChangeAspect="1"/>
          </p:cNvPicPr>
          <p:nvPr/>
        </p:nvPicPr>
        <p:blipFill>
          <a:blip r:embed="rId3"/>
          <a:stretch>
            <a:fillRect/>
          </a:stretch>
        </p:blipFill>
        <p:spPr>
          <a:xfrm>
            <a:off x="3535680" y="75568"/>
            <a:ext cx="8656320" cy="6492240"/>
          </a:xfrm>
          <a:prstGeom prst="rect">
            <a:avLst/>
          </a:prstGeom>
        </p:spPr>
      </p:pic>
      <p:sp>
        <p:nvSpPr>
          <p:cNvPr id="15" name="Rectangle 14">
            <a:extLst>
              <a:ext uri="{FF2B5EF4-FFF2-40B4-BE49-F238E27FC236}">
                <a16:creationId xmlns:a16="http://schemas.microsoft.com/office/drawing/2014/main" id="{A30E298E-E7BB-7180-58C4-940F32CD6872}"/>
              </a:ext>
            </a:extLst>
          </p:cNvPr>
          <p:cNvSpPr/>
          <p:nvPr/>
        </p:nvSpPr>
        <p:spPr>
          <a:xfrm>
            <a:off x="3442996" y="92075"/>
            <a:ext cx="1330172" cy="3817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 name="Content Placeholder 3">
            <a:extLst>
              <a:ext uri="{FF2B5EF4-FFF2-40B4-BE49-F238E27FC236}">
                <a16:creationId xmlns:a16="http://schemas.microsoft.com/office/drawing/2014/main" id="{B9F91E31-1B85-D37D-324A-5B8E1DC44538}"/>
              </a:ext>
            </a:extLst>
          </p:cNvPr>
          <p:cNvSpPr txBox="1">
            <a:spLocks/>
          </p:cNvSpPr>
          <p:nvPr/>
        </p:nvSpPr>
        <p:spPr>
          <a:xfrm>
            <a:off x="158622" y="1119991"/>
            <a:ext cx="4614546" cy="5463689"/>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Designs by NGS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sym typeface="Arial"/>
              </a:rPr>
              <a:t>153 zones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sym typeface="Arial"/>
              </a:rPr>
              <a:t>Includes 54 statewide zones…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sym typeface="Arial"/>
              </a:rPr>
              <a:t> …and 10 “special use” zones </a:t>
            </a:r>
            <a:br>
              <a:rPr kumimoji="0" lang="en-US" sz="2400" b="0" i="0" u="none" strike="noStrike" kern="1200" cap="none" spc="0" normalizeH="0" baseline="0" noProof="0" dirty="0">
                <a:ln>
                  <a:noFill/>
                </a:ln>
                <a:solidFill>
                  <a:prstClr val="black"/>
                </a:solidFill>
                <a:effectLst/>
                <a:uLnTx/>
                <a:uFillTx/>
                <a:latin typeface="Calibri"/>
                <a:ea typeface="+mn-ea"/>
                <a:cs typeface="+mn-cs"/>
                <a:sym typeface="Arial"/>
              </a:rPr>
            </a:br>
            <a:r>
              <a:rPr kumimoji="0" lang="en-US" sz="2400" b="0" i="0" u="none" strike="noStrike" kern="1200" cap="none" spc="0" normalizeH="0" baseline="0" noProof="0" dirty="0">
                <a:ln>
                  <a:noFill/>
                </a:ln>
                <a:solidFill>
                  <a:prstClr val="black"/>
                </a:solidFill>
                <a:effectLst/>
                <a:uLnTx/>
                <a:uFillTx/>
                <a:latin typeface="Calibri"/>
                <a:ea typeface="+mn-ea"/>
                <a:cs typeface="+mn-cs"/>
                <a:sym typeface="Arial"/>
              </a:rPr>
              <a:t>(in more than one state or no state at all)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Designs by state stakeholders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sym typeface="Arial"/>
              </a:rPr>
              <a:t>8</a:t>
            </a:r>
            <a:r>
              <a:rPr lang="en-US" dirty="0">
                <a:solidFill>
                  <a:prstClr val="black"/>
                </a:solidFill>
                <a:latin typeface="Calibri"/>
                <a:sym typeface="Arial"/>
              </a:rPr>
              <a:t>19</a:t>
            </a:r>
            <a:r>
              <a:rPr kumimoji="0" lang="en-US" sz="2400" b="0" i="0" u="none" strike="noStrike" kern="1200" cap="none" spc="0" normalizeH="0" baseline="0" noProof="0" dirty="0">
                <a:ln>
                  <a:noFill/>
                </a:ln>
                <a:solidFill>
                  <a:prstClr val="black"/>
                </a:solidFill>
                <a:effectLst/>
                <a:uLnTx/>
                <a:uFillTx/>
                <a:latin typeface="Calibri"/>
                <a:ea typeface="+mn-ea"/>
                <a:cs typeface="+mn-cs"/>
                <a:sym typeface="Arial"/>
              </a:rPr>
              <a:t> zones in 28 states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Total = 972 zones </a:t>
            </a:r>
            <a:b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br>
            <a:r>
              <a:rPr kumimoji="0" lang="en-US" sz="2800" b="0" i="0" u="none" strike="noStrike" kern="1200" cap="none" spc="0" normalizeH="0" baseline="0" noProof="0" dirty="0">
                <a:ln>
                  <a:noFill/>
                </a:ln>
                <a:solidFill>
                  <a:prstClr val="black"/>
                </a:solidFill>
                <a:effectLst/>
                <a:uLnTx/>
                <a:uFillTx/>
                <a:latin typeface="Calibri"/>
                <a:ea typeface="+mn-ea"/>
                <a:cs typeface="+mn-cs"/>
                <a:sym typeface="Arial"/>
              </a:rPr>
              <a:t>for 56 states </a:t>
            </a:r>
            <a:br>
              <a:rPr kumimoji="0" lang="en-US" sz="2800" b="0" i="0" u="none" strike="noStrike" kern="1200" cap="none" spc="0" normalizeH="0" baseline="0" noProof="0" dirty="0">
                <a:ln>
                  <a:noFill/>
                </a:ln>
                <a:solidFill>
                  <a:prstClr val="black"/>
                </a:solidFill>
                <a:effectLst/>
                <a:uLnTx/>
                <a:uFillTx/>
                <a:latin typeface="Calibri"/>
                <a:ea typeface="+mn-ea"/>
                <a:cs typeface="+mn-cs"/>
                <a:sym typeface="Arial"/>
              </a:rPr>
            </a:br>
            <a:r>
              <a:rPr kumimoji="0" lang="en-US" sz="2800" b="0" i="0" u="none" strike="noStrike" kern="1200" cap="none" spc="0" normalizeH="0" baseline="0" noProof="0" dirty="0">
                <a:ln>
                  <a:noFill/>
                </a:ln>
                <a:solidFill>
                  <a:prstClr val="black"/>
                </a:solidFill>
                <a:effectLst/>
                <a:uLnTx/>
                <a:uFillTx/>
                <a:latin typeface="Calibri"/>
                <a:ea typeface="+mn-ea"/>
                <a:cs typeface="+mn-cs"/>
                <a:sym typeface="Arial"/>
              </a:rPr>
              <a:t>and territories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sym typeface="Arial"/>
              </a:rPr>
              <a:t>Compare to 125 </a:t>
            </a:r>
            <a:br>
              <a:rPr kumimoji="0" lang="en-US" sz="2800" b="1" i="1" u="none" strike="noStrike" kern="1200" cap="none" spc="0" normalizeH="0" baseline="0" noProof="0" dirty="0">
                <a:ln>
                  <a:noFill/>
                </a:ln>
                <a:solidFill>
                  <a:prstClr val="black"/>
                </a:solidFill>
                <a:effectLst/>
                <a:uLnTx/>
                <a:uFillTx/>
                <a:latin typeface="Calibri"/>
                <a:ea typeface="+mn-ea"/>
                <a:cs typeface="+mn-cs"/>
                <a:sym typeface="Arial"/>
              </a:rPr>
            </a:br>
            <a:r>
              <a:rPr kumimoji="0" lang="en-US" sz="2800" b="1" i="1" u="none" strike="noStrike" kern="1200" cap="none" spc="0" normalizeH="0" baseline="0" noProof="0" dirty="0">
                <a:ln>
                  <a:noFill/>
                </a:ln>
                <a:solidFill>
                  <a:prstClr val="black"/>
                </a:solidFill>
                <a:effectLst/>
                <a:uLnTx/>
                <a:uFillTx/>
                <a:latin typeface="Calibri"/>
                <a:ea typeface="+mn-ea"/>
                <a:cs typeface="+mn-cs"/>
                <a:sym typeface="Arial"/>
              </a:rPr>
              <a:t>zones in existing </a:t>
            </a:r>
            <a:br>
              <a:rPr kumimoji="0" lang="en-US" sz="2800" b="1" i="1" u="none" strike="noStrike" kern="1200" cap="none" spc="0" normalizeH="0" baseline="0" noProof="0" dirty="0">
                <a:ln>
                  <a:noFill/>
                </a:ln>
                <a:solidFill>
                  <a:prstClr val="black"/>
                </a:solidFill>
                <a:effectLst/>
                <a:uLnTx/>
                <a:uFillTx/>
                <a:latin typeface="Calibri"/>
                <a:ea typeface="+mn-ea"/>
                <a:cs typeface="+mn-cs"/>
                <a:sym typeface="Arial"/>
              </a:rPr>
            </a:br>
            <a:r>
              <a:rPr kumimoji="0" lang="en-US" sz="2800" b="1" i="1" u="none" strike="noStrike" kern="1200" cap="none" spc="0" normalizeH="0" baseline="0" noProof="0" dirty="0">
                <a:ln>
                  <a:noFill/>
                </a:ln>
                <a:solidFill>
                  <a:prstClr val="black"/>
                </a:solidFill>
                <a:effectLst/>
                <a:uLnTx/>
                <a:uFillTx/>
                <a:latin typeface="Calibri"/>
                <a:ea typeface="+mn-ea"/>
                <a:cs typeface="+mn-cs"/>
                <a:sym typeface="Arial"/>
              </a:rPr>
              <a:t>State Plane (SPCS</a:t>
            </a:r>
            <a:r>
              <a:rPr kumimoji="0" lang="en-US" sz="2800" b="1" i="1" u="none" strike="noStrike" kern="1200" cap="none" spc="0" normalizeH="0" noProof="0" dirty="0">
                <a:ln>
                  <a:noFill/>
                </a:ln>
                <a:solidFill>
                  <a:prstClr val="black"/>
                </a:solidFill>
                <a:effectLst/>
                <a:uLnTx/>
                <a:uFillTx/>
                <a:latin typeface="Calibri"/>
                <a:ea typeface="+mn-ea"/>
                <a:cs typeface="+mn-cs"/>
                <a:sym typeface="Arial"/>
              </a:rPr>
              <a:t> 83)</a:t>
            </a:r>
            <a:endParaRPr kumimoji="0" lang="en-US" sz="2800" b="0" i="1"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6" name="Title 5">
            <a:extLst>
              <a:ext uri="{FF2B5EF4-FFF2-40B4-BE49-F238E27FC236}">
                <a16:creationId xmlns:a16="http://schemas.microsoft.com/office/drawing/2014/main" id="{F011C941-5A1E-003B-FBE6-76FC1EEA71AA}"/>
              </a:ext>
            </a:extLst>
          </p:cNvPr>
          <p:cNvSpPr>
            <a:spLocks noGrp="1"/>
          </p:cNvSpPr>
          <p:nvPr>
            <p:ph type="title" idx="4294967295"/>
          </p:nvPr>
        </p:nvSpPr>
        <p:spPr>
          <a:xfrm>
            <a:off x="91440" y="92075"/>
            <a:ext cx="4681728" cy="1096963"/>
          </a:xfrm>
          <a:solidFill>
            <a:schemeClr val="bg1"/>
          </a:solidFill>
        </p:spPr>
        <p:txBody>
          <a:bodyPr tIns="45720" bIns="45720" anchor="t" anchorCtr="0">
            <a:normAutofit/>
          </a:bodyPr>
          <a:lstStyle/>
          <a:p>
            <a:r>
              <a:rPr lang="en-US" sz="3200" b="1" dirty="0">
                <a:latin typeface="+mn-lt"/>
              </a:rPr>
              <a:t>Number of SPCS2022 zones </a:t>
            </a:r>
            <a:r>
              <a:rPr lang="en-US" sz="3200" b="1" i="1" dirty="0">
                <a:latin typeface="+mn-lt"/>
              </a:rPr>
              <a:t>(preliminary)</a:t>
            </a:r>
            <a:endParaRPr lang="en-US" sz="3200" b="1" dirty="0">
              <a:latin typeface="+mn-lt"/>
            </a:endParaRPr>
          </a:p>
        </p:txBody>
      </p:sp>
      <p:sp>
        <p:nvSpPr>
          <p:cNvPr id="5" name="Slide Number Placeholder 3">
            <a:extLst>
              <a:ext uri="{FF2B5EF4-FFF2-40B4-BE49-F238E27FC236}">
                <a16:creationId xmlns:a16="http://schemas.microsoft.com/office/drawing/2014/main" id="{3666D308-B7D6-8623-E290-E61B36EAF104}"/>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46</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425092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50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2000"/>
                            </p:stCondLst>
                            <p:childTnLst>
                              <p:par>
                                <p:cTn id="17" presetID="10" presetClass="entr" presetSubtype="0" fill="hold" nodeType="afterEffect">
                                  <p:stCondLst>
                                    <p:cond delay="50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500"/>
                                        <p:tgtEl>
                                          <p:spTgt spid="2">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1B0C0-3574-0CF5-5A75-429E92E387B1}"/>
            </a:ext>
          </a:extLst>
        </p:cNvPr>
        <p:cNvGrpSpPr/>
        <p:nvPr/>
      </p:nvGrpSpPr>
      <p:grpSpPr>
        <a:xfrm>
          <a:off x="0" y="0"/>
          <a:ext cx="0" cy="0"/>
          <a:chOff x="0" y="0"/>
          <a:chExt cx="0" cy="0"/>
        </a:xfrm>
      </p:grpSpPr>
      <p:pic>
        <p:nvPicPr>
          <p:cNvPr id="20" name="Picture 19" descr="A map of the united states">
            <a:extLst>
              <a:ext uri="{FF2B5EF4-FFF2-40B4-BE49-F238E27FC236}">
                <a16:creationId xmlns:a16="http://schemas.microsoft.com/office/drawing/2014/main" id="{98D9F0AA-EB54-7576-CF98-73D7D6CC8027}"/>
              </a:ext>
            </a:extLst>
          </p:cNvPr>
          <p:cNvPicPr>
            <a:picLocks noChangeAspect="1"/>
          </p:cNvPicPr>
          <p:nvPr/>
        </p:nvPicPr>
        <p:blipFill>
          <a:blip r:embed="rId3"/>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797A5A8-1A96-9A0A-F294-0BA232BDA0C0}"/>
              </a:ext>
            </a:extLst>
          </p:cNvPr>
          <p:cNvSpPr/>
          <p:nvPr/>
        </p:nvSpPr>
        <p:spPr>
          <a:xfrm>
            <a:off x="9102903" y="0"/>
            <a:ext cx="3089097" cy="49007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sym typeface="Arial"/>
            </a:endParaRPr>
          </a:p>
        </p:txBody>
      </p:sp>
      <p:sp>
        <p:nvSpPr>
          <p:cNvPr id="8" name="Text Placeholder 7">
            <a:extLst>
              <a:ext uri="{FF2B5EF4-FFF2-40B4-BE49-F238E27FC236}">
                <a16:creationId xmlns:a16="http://schemas.microsoft.com/office/drawing/2014/main" id="{A7C97E48-67FC-199E-237D-47DC3F4AAB76}"/>
              </a:ext>
            </a:extLst>
          </p:cNvPr>
          <p:cNvSpPr txBox="1">
            <a:spLocks/>
          </p:cNvSpPr>
          <p:nvPr/>
        </p:nvSpPr>
        <p:spPr>
          <a:xfrm>
            <a:off x="9183934" y="64062"/>
            <a:ext cx="3008065" cy="4836711"/>
          </a:xfrm>
          <a:prstGeom prst="rect">
            <a:avLst/>
          </a:prstGeom>
        </p:spPr>
        <p:txBody>
          <a:bodyPr vert="horz" lIns="91440" tIns="34290" rIns="91440" bIns="34290" numCol="1" rtlCol="0">
            <a:normAutofit fontScale="77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SPCS2022</a:t>
            </a:r>
            <a:b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linear distortion </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(preliminary)</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6858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1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Green is ±50 ppm (±0.26 ft/mile)</a:t>
            </a:r>
          </a:p>
          <a:p>
            <a:pPr marL="0" marR="0" lvl="0" indent="0" algn="l" defTabSz="6858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Distortion performance:  </a:t>
            </a:r>
            <a:br>
              <a:rPr kumimoji="0" lang="en-US" sz="3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r>
              <a:rPr kumimoji="0" lang="en-US" sz="4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±46 ppm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6858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Performance percentages:</a:t>
            </a:r>
          </a:p>
          <a:p>
            <a:pPr marL="0" marR="0" lvl="0" indent="0" algn="l" defTabSz="6858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3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90%</a:t>
            </a:r>
            <a:r>
              <a:rPr kumimoji="0" lang="en-US" sz="3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population</a:t>
            </a:r>
          </a:p>
          <a:p>
            <a:pPr marL="0" marR="0" lvl="0" indent="0" algn="l" defTabSz="6858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3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87%</a:t>
            </a:r>
            <a:r>
              <a:rPr kumimoji="0" lang="en-US" sz="3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cities &amp; towns</a:t>
            </a:r>
          </a:p>
          <a:p>
            <a:pPr marL="0" marR="0" lvl="0" indent="0" algn="l" defTabSz="6858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70%</a:t>
            </a:r>
            <a:r>
              <a:rPr kumimoji="0" lang="en-US" sz="3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total area</a:t>
            </a:r>
          </a:p>
          <a:p>
            <a:pPr marL="0" marR="0" lvl="0" indent="0" algn="l" defTabSz="6858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Mean weighted by population:  </a:t>
            </a:r>
            <a:r>
              <a:rPr kumimoji="0" lang="en-US" sz="3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-3 ppm</a:t>
            </a:r>
          </a:p>
        </p:txBody>
      </p:sp>
      <p:sp>
        <p:nvSpPr>
          <p:cNvPr id="10" name="Rectangle 9">
            <a:extLst>
              <a:ext uri="{FF2B5EF4-FFF2-40B4-BE49-F238E27FC236}">
                <a16:creationId xmlns:a16="http://schemas.microsoft.com/office/drawing/2014/main" id="{C36A1A70-E0FD-DE17-2D64-114288DFEAEB}"/>
              </a:ext>
            </a:extLst>
          </p:cNvPr>
          <p:cNvSpPr/>
          <p:nvPr/>
        </p:nvSpPr>
        <p:spPr>
          <a:xfrm>
            <a:off x="9141401" y="1920240"/>
            <a:ext cx="3008065" cy="8229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id="{2E21ACF2-3BE3-180A-947A-772EF8881D84}"/>
              </a:ext>
            </a:extLst>
          </p:cNvPr>
          <p:cNvSpPr/>
          <p:nvPr/>
        </p:nvSpPr>
        <p:spPr>
          <a:xfrm>
            <a:off x="9141401" y="4114800"/>
            <a:ext cx="3008065" cy="7315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 name="Rectangle 2">
            <a:extLst>
              <a:ext uri="{FF2B5EF4-FFF2-40B4-BE49-F238E27FC236}">
                <a16:creationId xmlns:a16="http://schemas.microsoft.com/office/drawing/2014/main" id="{929A868E-61A4-CB40-6AF3-BD25D5F2EA85}"/>
              </a:ext>
            </a:extLst>
          </p:cNvPr>
          <p:cNvSpPr/>
          <p:nvPr/>
        </p:nvSpPr>
        <p:spPr>
          <a:xfrm>
            <a:off x="9141401" y="2743200"/>
            <a:ext cx="3008065" cy="1371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6" name="TextBox 5">
            <a:extLst>
              <a:ext uri="{FF2B5EF4-FFF2-40B4-BE49-F238E27FC236}">
                <a16:creationId xmlns:a16="http://schemas.microsoft.com/office/drawing/2014/main" id="{58FB55AA-8DFE-B735-1474-127E3B7C9F58}"/>
              </a:ext>
            </a:extLst>
          </p:cNvPr>
          <p:cNvSpPr txBox="1"/>
          <p:nvPr/>
        </p:nvSpPr>
        <p:spPr>
          <a:xfrm>
            <a:off x="184826" y="6309360"/>
            <a:ext cx="3958549" cy="369332"/>
          </a:xfrm>
          <a:prstGeom prst="rect">
            <a:avLst/>
          </a:prstGeom>
          <a:solidFill>
            <a:schemeClr val="bg1"/>
          </a:solidFill>
          <a:effectLst>
            <a:softEdge rad="63500"/>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50000"/>
                  </a:srgbClr>
                </a:solidFill>
                <a:effectLst/>
                <a:uLnTx/>
                <a:uFillTx/>
                <a:latin typeface="Calibri"/>
                <a:ea typeface="+mn-ea"/>
                <a:cs typeface="Arial"/>
                <a:sym typeface="Arial"/>
              </a:rPr>
              <a:t>GREEN:  grid = ground (within ±50 ppm)</a:t>
            </a:r>
          </a:p>
        </p:txBody>
      </p:sp>
      <p:sp>
        <p:nvSpPr>
          <p:cNvPr id="7" name="TextBox 6">
            <a:extLst>
              <a:ext uri="{FF2B5EF4-FFF2-40B4-BE49-F238E27FC236}">
                <a16:creationId xmlns:a16="http://schemas.microsoft.com/office/drawing/2014/main" id="{5E9B72D7-920C-7073-AC84-8C460844957B}"/>
              </a:ext>
            </a:extLst>
          </p:cNvPr>
          <p:cNvSpPr txBox="1"/>
          <p:nvPr/>
        </p:nvSpPr>
        <p:spPr>
          <a:xfrm>
            <a:off x="184822" y="5486400"/>
            <a:ext cx="3383280" cy="400110"/>
          </a:xfrm>
          <a:prstGeom prst="rect">
            <a:avLst/>
          </a:prstGeom>
          <a:solidFill>
            <a:schemeClr val="bg1"/>
          </a:solidFill>
          <a:effectLst>
            <a:softEdge rad="63500"/>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Arial"/>
                <a:sym typeface="Arial"/>
              </a:rPr>
              <a:t>Grid versus ground distance</a:t>
            </a:r>
          </a:p>
        </p:txBody>
      </p:sp>
      <p:sp>
        <p:nvSpPr>
          <p:cNvPr id="13" name="TextBox 12">
            <a:extLst>
              <a:ext uri="{FF2B5EF4-FFF2-40B4-BE49-F238E27FC236}">
                <a16:creationId xmlns:a16="http://schemas.microsoft.com/office/drawing/2014/main" id="{D70B0B7D-9FA4-8AB2-231D-249BE8C3FE4C}"/>
              </a:ext>
            </a:extLst>
          </p:cNvPr>
          <p:cNvSpPr txBox="1"/>
          <p:nvPr/>
        </p:nvSpPr>
        <p:spPr>
          <a:xfrm>
            <a:off x="184826" y="5760720"/>
            <a:ext cx="3383280" cy="369332"/>
          </a:xfrm>
          <a:prstGeom prst="rect">
            <a:avLst/>
          </a:prstGeom>
          <a:solidFill>
            <a:schemeClr val="bg1"/>
          </a:solidFill>
          <a:effectLst>
            <a:softEdge rad="63500"/>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libri"/>
                <a:ea typeface="+mn-ea"/>
                <a:cs typeface="Arial"/>
                <a:sym typeface="Arial"/>
              </a:rPr>
              <a:t>BLUE:  grid SHORTER than ground</a:t>
            </a:r>
          </a:p>
        </p:txBody>
      </p:sp>
      <p:sp>
        <p:nvSpPr>
          <p:cNvPr id="14" name="TextBox 13">
            <a:extLst>
              <a:ext uri="{FF2B5EF4-FFF2-40B4-BE49-F238E27FC236}">
                <a16:creationId xmlns:a16="http://schemas.microsoft.com/office/drawing/2014/main" id="{8A253201-C3DD-3329-78C7-3FBC2B7FF2F1}"/>
              </a:ext>
            </a:extLst>
          </p:cNvPr>
          <p:cNvSpPr txBox="1"/>
          <p:nvPr/>
        </p:nvSpPr>
        <p:spPr>
          <a:xfrm>
            <a:off x="184825" y="6030020"/>
            <a:ext cx="3383280" cy="369332"/>
          </a:xfrm>
          <a:prstGeom prst="rect">
            <a:avLst/>
          </a:prstGeom>
          <a:solidFill>
            <a:schemeClr val="bg1"/>
          </a:solidFill>
          <a:effectLst>
            <a:softEdge rad="63500"/>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Arial"/>
                <a:sym typeface="Arial"/>
              </a:rPr>
              <a:t>RED:  grid LONGER than ground</a:t>
            </a:r>
            <a:endParaRPr kumimoji="0" lang="en-US" sz="1800" b="1" i="0" u="none" strike="noStrike" kern="1200" cap="none" spc="0" normalizeH="0" baseline="0" noProof="0" dirty="0">
              <a:ln>
                <a:noFill/>
              </a:ln>
              <a:solidFill>
                <a:srgbClr val="4472C4">
                  <a:lumMod val="50000"/>
                </a:srgbClr>
              </a:solidFill>
              <a:effectLst/>
              <a:uLnTx/>
              <a:uFillTx/>
              <a:latin typeface="Calibri"/>
              <a:ea typeface="+mn-ea"/>
              <a:cs typeface="Arial"/>
              <a:sym typeface="Arial"/>
            </a:endParaRPr>
          </a:p>
        </p:txBody>
      </p:sp>
    </p:spTree>
    <p:extLst>
      <p:ext uri="{BB962C8B-B14F-4D97-AF65-F5344CB8AC3E}">
        <p14:creationId xmlns:p14="http://schemas.microsoft.com/office/powerpoint/2010/main" val="181446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fade">
                                      <p:cBhvr>
                                        <p:cTn id="29" dur="500"/>
                                        <p:tgtEl>
                                          <p:spTgt spid="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nodeType="with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fade">
                                      <p:cBhvr>
                                        <p:cTn id="37" dur="500"/>
                                        <p:tgtEl>
                                          <p:spTgt spid="8">
                                            <p:txEl>
                                              <p:pRg st="3" end="3"/>
                                            </p:txEl>
                                          </p:spTgt>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8">
                                            <p:txEl>
                                              <p:pRg st="4" end="4"/>
                                            </p:txEl>
                                          </p:spTgt>
                                        </p:tgtEl>
                                        <p:attrNameLst>
                                          <p:attrName>style.visibility</p:attrName>
                                        </p:attrNameLst>
                                      </p:cBhvr>
                                      <p:to>
                                        <p:strVal val="visible"/>
                                      </p:to>
                                    </p:set>
                                    <p:animEffect transition="in" filter="fade">
                                      <p:cBhvr>
                                        <p:cTn id="41" dur="500"/>
                                        <p:tgtEl>
                                          <p:spTgt spid="8">
                                            <p:txEl>
                                              <p:pRg st="4" end="4"/>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8">
                                            <p:txEl>
                                              <p:pRg st="5" end="5"/>
                                            </p:txEl>
                                          </p:spTgt>
                                        </p:tgtEl>
                                        <p:attrNameLst>
                                          <p:attrName>style.visibility</p:attrName>
                                        </p:attrNameLst>
                                      </p:cBhvr>
                                      <p:to>
                                        <p:strVal val="visible"/>
                                      </p:to>
                                    </p:set>
                                    <p:animEffect transition="in" filter="fade">
                                      <p:cBhvr>
                                        <p:cTn id="44" dur="500"/>
                                        <p:tgtEl>
                                          <p:spTgt spid="8">
                                            <p:txEl>
                                              <p:pRg st="5" end="5"/>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8">
                                            <p:txEl>
                                              <p:pRg st="6" end="6"/>
                                            </p:txEl>
                                          </p:spTgt>
                                        </p:tgtEl>
                                        <p:attrNameLst>
                                          <p:attrName>style.visibility</p:attrName>
                                        </p:attrNameLst>
                                      </p:cBhvr>
                                      <p:to>
                                        <p:strVal val="visible"/>
                                      </p:to>
                                    </p:set>
                                    <p:animEffect transition="in" filter="fade">
                                      <p:cBhvr>
                                        <p:cTn id="47" dur="500"/>
                                        <p:tgtEl>
                                          <p:spTgt spid="8">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nodeType="withEffect">
                                  <p:stCondLst>
                                    <p:cond delay="0"/>
                                  </p:stCondLst>
                                  <p:childTnLst>
                                    <p:set>
                                      <p:cBhvr>
                                        <p:cTn id="54" dur="1" fill="hold">
                                          <p:stCondLst>
                                            <p:cond delay="0"/>
                                          </p:stCondLst>
                                        </p:cTn>
                                        <p:tgtEl>
                                          <p:spTgt spid="8">
                                            <p:txEl>
                                              <p:pRg st="7" end="7"/>
                                            </p:txEl>
                                          </p:spTgt>
                                        </p:tgtEl>
                                        <p:attrNameLst>
                                          <p:attrName>style.visibility</p:attrName>
                                        </p:attrNameLst>
                                      </p:cBhvr>
                                      <p:to>
                                        <p:strVal val="visible"/>
                                      </p:to>
                                    </p:set>
                                    <p:animEffect transition="in" filter="fade">
                                      <p:cBhvr>
                                        <p:cTn id="55"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7" grpId="0" animBg="1"/>
      <p:bldP spid="13"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9E5F82-0314-8F7D-635E-CE594C3F0DB3}"/>
              </a:ext>
            </a:extLst>
          </p:cNvPr>
          <p:cNvPicPr>
            <a:picLocks noChangeAspect="1"/>
          </p:cNvPicPr>
          <p:nvPr/>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B31B0FE-BEB4-0BF1-A6DD-F0FEDB29FBE6}"/>
              </a:ext>
            </a:extLst>
          </p:cNvPr>
          <p:cNvSpPr/>
          <p:nvPr/>
        </p:nvSpPr>
        <p:spPr>
          <a:xfrm>
            <a:off x="9102903" y="0"/>
            <a:ext cx="3089097" cy="49007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Text Placeholder 7">
            <a:extLst>
              <a:ext uri="{FF2B5EF4-FFF2-40B4-BE49-F238E27FC236}">
                <a16:creationId xmlns:a16="http://schemas.microsoft.com/office/drawing/2014/main" id="{729666A1-114D-195E-75BA-F0C70C251906}"/>
              </a:ext>
            </a:extLst>
          </p:cNvPr>
          <p:cNvSpPr txBox="1">
            <a:spLocks/>
          </p:cNvSpPr>
          <p:nvPr/>
        </p:nvSpPr>
        <p:spPr>
          <a:xfrm>
            <a:off x="9183934" y="64062"/>
            <a:ext cx="3008065" cy="4836711"/>
          </a:xfrm>
          <a:prstGeom prst="rect">
            <a:avLst/>
          </a:prstGeom>
        </p:spPr>
        <p:txBody>
          <a:bodyPr vert="horz" lIns="91440" tIns="34290" rIns="91440" bIns="34290" numCol="1" rtlCol="0">
            <a:normAutofit fontScale="77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SPCS 83</a:t>
            </a:r>
            <a:b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linear distortion </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(existing)</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6858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1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Green is ±50 ppm (±0.26 ft/mile)</a:t>
            </a:r>
          </a:p>
          <a:p>
            <a:pPr marL="0" marR="0" lvl="0" indent="0" algn="l" defTabSz="6858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Distortion performance:  </a:t>
            </a:r>
            <a:br>
              <a:rPr kumimoji="0" lang="en-US" sz="3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r>
              <a:rPr kumimoji="0" lang="en-US" sz="4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±159 ppm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6858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Performance percentages:</a:t>
            </a:r>
          </a:p>
          <a:p>
            <a:pPr marL="0" marR="0" lvl="0" indent="0" algn="l" defTabSz="6858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3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90%</a:t>
            </a:r>
            <a:r>
              <a:rPr kumimoji="0" lang="en-US" sz="3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population</a:t>
            </a:r>
          </a:p>
          <a:p>
            <a:pPr marL="0" marR="0" lvl="0" indent="0" algn="l" defTabSz="6858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3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85%</a:t>
            </a:r>
            <a:r>
              <a:rPr kumimoji="0" lang="en-US" sz="3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cities &amp; towns</a:t>
            </a:r>
          </a:p>
          <a:p>
            <a:pPr marL="0" marR="0" lvl="0" indent="0" algn="l" defTabSz="6858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59%</a:t>
            </a:r>
            <a:r>
              <a:rPr kumimoji="0" lang="en-US" sz="3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total area</a:t>
            </a:r>
          </a:p>
          <a:p>
            <a:pPr marL="0" marR="0" lvl="0" indent="0" algn="l" defTabSz="6858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Mean weighted by population:  </a:t>
            </a:r>
            <a:r>
              <a:rPr kumimoji="0" lang="en-US" sz="3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-75 ppm</a:t>
            </a:r>
          </a:p>
        </p:txBody>
      </p:sp>
      <p:sp>
        <p:nvSpPr>
          <p:cNvPr id="10" name="Rectangle 9">
            <a:extLst>
              <a:ext uri="{FF2B5EF4-FFF2-40B4-BE49-F238E27FC236}">
                <a16:creationId xmlns:a16="http://schemas.microsoft.com/office/drawing/2014/main" id="{49A87589-576E-9A4F-A115-BF39F7ACBF18}"/>
              </a:ext>
            </a:extLst>
          </p:cNvPr>
          <p:cNvSpPr/>
          <p:nvPr/>
        </p:nvSpPr>
        <p:spPr>
          <a:xfrm>
            <a:off x="9141401" y="1920240"/>
            <a:ext cx="3008065" cy="8229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id="{04FBD955-05C0-9EAE-6089-337ADF4FD720}"/>
              </a:ext>
            </a:extLst>
          </p:cNvPr>
          <p:cNvSpPr/>
          <p:nvPr/>
        </p:nvSpPr>
        <p:spPr>
          <a:xfrm>
            <a:off x="9141401" y="4114800"/>
            <a:ext cx="3008065" cy="7315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 name="Rectangle 2">
            <a:extLst>
              <a:ext uri="{FF2B5EF4-FFF2-40B4-BE49-F238E27FC236}">
                <a16:creationId xmlns:a16="http://schemas.microsoft.com/office/drawing/2014/main" id="{2FACBB82-904B-9B53-9D87-8F22D9FB4591}"/>
              </a:ext>
            </a:extLst>
          </p:cNvPr>
          <p:cNvSpPr/>
          <p:nvPr/>
        </p:nvSpPr>
        <p:spPr>
          <a:xfrm>
            <a:off x="9141401" y="2743200"/>
            <a:ext cx="3008065" cy="1371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346053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3" name="Picture 2">
            <a:extLst>
              <a:ext uri="{FF2B5EF4-FFF2-40B4-BE49-F238E27FC236}">
                <a16:creationId xmlns:a16="http://schemas.microsoft.com/office/drawing/2014/main" id="{20E45E43-3D98-A485-CEF1-3D806B12BD07}"/>
              </a:ext>
            </a:extLst>
          </p:cNvPr>
          <p:cNvPicPr>
            <a:picLocks noChangeAspect="1"/>
          </p:cNvPicPr>
          <p:nvPr/>
        </p:nvPicPr>
        <p:blipFill rotWithShape="1">
          <a:blip r:embed="rId3"/>
          <a:srcRect t="572" b="4616"/>
          <a:stretch/>
        </p:blipFill>
        <p:spPr>
          <a:xfrm>
            <a:off x="3944758" y="0"/>
            <a:ext cx="8229600" cy="6858000"/>
          </a:xfrm>
          <a:prstGeom prst="rect">
            <a:avLst/>
          </a:prstGeom>
          <a:effectLst>
            <a:outerShdw blurRad="63500" sx="102000" sy="102000" algn="ctr" rotWithShape="0">
              <a:prstClr val="black">
                <a:alpha val="40000"/>
              </a:prstClr>
            </a:outerShdw>
          </a:effectLst>
        </p:spPr>
      </p:pic>
      <p:sp>
        <p:nvSpPr>
          <p:cNvPr id="282" name="Google Shape;282;p22"/>
          <p:cNvSpPr txBox="1">
            <a:spLocks noGrp="1"/>
          </p:cNvSpPr>
          <p:nvPr>
            <p:ph type="title"/>
          </p:nvPr>
        </p:nvSpPr>
        <p:spPr>
          <a:xfrm>
            <a:off x="91439" y="457200"/>
            <a:ext cx="3853319" cy="100584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3200"/>
              <a:buFont typeface="Calibri"/>
              <a:buNone/>
            </a:pPr>
            <a:r>
              <a:rPr lang="en-US"/>
              <a:t>ArcGIS Online SPCS2022 Experience</a:t>
            </a:r>
            <a:endParaRPr/>
          </a:p>
        </p:txBody>
      </p:sp>
      <p:sp>
        <p:nvSpPr>
          <p:cNvPr id="283" name="Google Shape;283;p22"/>
          <p:cNvSpPr txBox="1">
            <a:spLocks noGrp="1"/>
          </p:cNvSpPr>
          <p:nvPr>
            <p:ph type="body" idx="1"/>
          </p:nvPr>
        </p:nvSpPr>
        <p:spPr>
          <a:xfrm>
            <a:off x="91440" y="1463040"/>
            <a:ext cx="3853318" cy="5029200"/>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chemeClr val="dk1"/>
              </a:buClr>
              <a:buSzPts val="2800"/>
              <a:buFont typeface="Arial"/>
              <a:buChar char="•"/>
            </a:pPr>
            <a:r>
              <a:rPr lang="en-US" dirty="0"/>
              <a:t>Online interactive maps</a:t>
            </a:r>
            <a:endParaRPr dirty="0"/>
          </a:p>
          <a:p>
            <a:pPr marL="285750" lvl="0" indent="-285750" algn="l" rtl="0">
              <a:lnSpc>
                <a:spcPct val="90000"/>
              </a:lnSpc>
              <a:spcBef>
                <a:spcPts val="1000"/>
              </a:spcBef>
              <a:spcAft>
                <a:spcPts val="0"/>
              </a:spcAft>
              <a:buClr>
                <a:schemeClr val="dk1"/>
              </a:buClr>
              <a:buSzPts val="2800"/>
              <a:buFont typeface="Arial"/>
              <a:buChar char="•"/>
            </a:pPr>
            <a:r>
              <a:rPr lang="en-US" dirty="0"/>
              <a:t>Shows distortion and gives zone definitions</a:t>
            </a:r>
          </a:p>
          <a:p>
            <a:pPr marL="285750" lvl="0" indent="-285750" algn="l" rtl="0">
              <a:lnSpc>
                <a:spcPct val="90000"/>
              </a:lnSpc>
              <a:spcBef>
                <a:spcPts val="1000"/>
              </a:spcBef>
              <a:spcAft>
                <a:spcPts val="0"/>
              </a:spcAft>
              <a:buClr>
                <a:schemeClr val="dk1"/>
              </a:buClr>
              <a:buSzPts val="2800"/>
              <a:buFont typeface="Arial"/>
              <a:buChar char="•"/>
            </a:pPr>
            <a:r>
              <a:rPr lang="en-US" dirty="0"/>
              <a:t>Recently updated</a:t>
            </a:r>
          </a:p>
          <a:p>
            <a:pPr marL="285750" lvl="0" indent="-285750" algn="l" rtl="0">
              <a:lnSpc>
                <a:spcPct val="90000"/>
              </a:lnSpc>
              <a:spcBef>
                <a:spcPts val="1000"/>
              </a:spcBef>
              <a:spcAft>
                <a:spcPts val="0"/>
              </a:spcAft>
              <a:buClr>
                <a:schemeClr val="dk1"/>
              </a:buClr>
              <a:buSzPts val="2800"/>
              <a:buFont typeface="Arial"/>
              <a:buChar char="•"/>
            </a:pPr>
            <a:r>
              <a:rPr lang="en-US" dirty="0"/>
              <a:t>Accessible on mobile devices</a:t>
            </a:r>
            <a:endParaRPr dirty="0"/>
          </a:p>
        </p:txBody>
      </p:sp>
      <p:sp>
        <p:nvSpPr>
          <p:cNvPr id="285" name="Google Shape;285;p22"/>
          <p:cNvSpPr/>
          <p:nvPr/>
        </p:nvSpPr>
        <p:spPr>
          <a:xfrm>
            <a:off x="4060196" y="1098606"/>
            <a:ext cx="1596892" cy="1121664"/>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6" name="Google Shape;286;p22"/>
          <p:cNvSpPr/>
          <p:nvPr/>
        </p:nvSpPr>
        <p:spPr>
          <a:xfrm>
            <a:off x="10070592" y="947001"/>
            <a:ext cx="1993392" cy="365125"/>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Picture 4" descr="A qr code on a white background&#10;&#10;Description automatically generated">
            <a:extLst>
              <a:ext uri="{FF2B5EF4-FFF2-40B4-BE49-F238E27FC236}">
                <a16:creationId xmlns:a16="http://schemas.microsoft.com/office/drawing/2014/main" id="{551D07CB-90A0-84F5-6D0E-E0D024E41926}"/>
              </a:ext>
            </a:extLst>
          </p:cNvPr>
          <p:cNvPicPr>
            <a:picLocks noChangeAspect="1"/>
          </p:cNvPicPr>
          <p:nvPr/>
        </p:nvPicPr>
        <p:blipFill>
          <a:blip r:embed="rId4"/>
          <a:stretch>
            <a:fillRect/>
          </a:stretch>
        </p:blipFill>
        <p:spPr>
          <a:xfrm>
            <a:off x="0" y="4572000"/>
            <a:ext cx="2286000" cy="2286000"/>
          </a:xfrm>
          <a:prstGeom prst="rect">
            <a:avLst/>
          </a:prstGeom>
          <a:effectLst>
            <a:softEdge rad="127000"/>
          </a:effectLst>
        </p:spPr>
      </p:pic>
      <p:sp>
        <p:nvSpPr>
          <p:cNvPr id="4" name="Google Shape;285;p22">
            <a:extLst>
              <a:ext uri="{FF2B5EF4-FFF2-40B4-BE49-F238E27FC236}">
                <a16:creationId xmlns:a16="http://schemas.microsoft.com/office/drawing/2014/main" id="{B8DFA428-FA1C-3056-19A0-2BE07B33697A}"/>
              </a:ext>
            </a:extLst>
          </p:cNvPr>
          <p:cNvSpPr/>
          <p:nvPr/>
        </p:nvSpPr>
        <p:spPr>
          <a:xfrm>
            <a:off x="7161722" y="1817537"/>
            <a:ext cx="1415748" cy="239863"/>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3">
                                            <p:txEl>
                                              <p:pRg st="0" end="0"/>
                                            </p:txEl>
                                          </p:spTgt>
                                        </p:tgtEl>
                                        <p:attrNameLst>
                                          <p:attrName>style.visibility</p:attrName>
                                        </p:attrNameLst>
                                      </p:cBhvr>
                                      <p:to>
                                        <p:strVal val="visible"/>
                                      </p:to>
                                    </p:set>
                                    <p:animEffect transition="in" filter="fade">
                                      <p:cBhvr>
                                        <p:cTn id="7" dur="500"/>
                                        <p:tgtEl>
                                          <p:spTgt spid="28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3">
                                            <p:txEl>
                                              <p:pRg st="1" end="1"/>
                                            </p:txEl>
                                          </p:spTgt>
                                        </p:tgtEl>
                                        <p:attrNameLst>
                                          <p:attrName>style.visibility</p:attrName>
                                        </p:attrNameLst>
                                      </p:cBhvr>
                                      <p:to>
                                        <p:strVal val="visible"/>
                                      </p:to>
                                    </p:set>
                                    <p:animEffect transition="in" filter="fade">
                                      <p:cBhvr>
                                        <p:cTn id="11" dur="500"/>
                                        <p:tgtEl>
                                          <p:spTgt spid="28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3">
                                            <p:txEl>
                                              <p:pRg st="2" end="2"/>
                                            </p:txEl>
                                          </p:spTgt>
                                        </p:tgtEl>
                                        <p:attrNameLst>
                                          <p:attrName>style.visibility</p:attrName>
                                        </p:attrNameLst>
                                      </p:cBhvr>
                                      <p:to>
                                        <p:strVal val="visible"/>
                                      </p:to>
                                    </p:set>
                                    <p:animEffect transition="in" filter="fade">
                                      <p:cBhvr>
                                        <p:cTn id="15" dur="500"/>
                                        <p:tgtEl>
                                          <p:spTgt spid="28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83">
                                            <p:txEl>
                                              <p:pRg st="3" end="3"/>
                                            </p:txEl>
                                          </p:spTgt>
                                        </p:tgtEl>
                                        <p:attrNameLst>
                                          <p:attrName>style.visibility</p:attrName>
                                        </p:attrNameLst>
                                      </p:cBhvr>
                                      <p:to>
                                        <p:strVal val="visible"/>
                                      </p:to>
                                    </p:set>
                                    <p:animEffect transition="in" filter="fade">
                                      <p:cBhvr>
                                        <p:cTn id="22" dur="500"/>
                                        <p:tgtEl>
                                          <p:spTgt spid="283">
                                            <p:txEl>
                                              <p:pRg st="3" end="3"/>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5"/>
                                        </p:tgtEl>
                                        <p:attrNameLst>
                                          <p:attrName>style.visibility</p:attrName>
                                        </p:attrNameLst>
                                      </p:cBhvr>
                                      <p:to>
                                        <p:strVal val="visible"/>
                                      </p:to>
                                    </p:set>
                                    <p:animEffect transition="in" filter="fade">
                                      <p:cBhvr>
                                        <p:cTn id="31" dur="500"/>
                                        <p:tgtEl>
                                          <p:spTgt spid="285"/>
                                        </p:tgtEl>
                                      </p:cBhvr>
                                    </p:animEffect>
                                  </p:childTnLst>
                                </p:cTn>
                              </p:par>
                              <p:par>
                                <p:cTn id="32" presetID="10" presetClass="entr" presetSubtype="0" fill="hold" nodeType="withEffect">
                                  <p:stCondLst>
                                    <p:cond delay="0"/>
                                  </p:stCondLst>
                                  <p:childTnLst>
                                    <p:set>
                                      <p:cBhvr>
                                        <p:cTn id="33" dur="1" fill="hold">
                                          <p:stCondLst>
                                            <p:cond delay="0"/>
                                          </p:stCondLst>
                                        </p:cTn>
                                        <p:tgtEl>
                                          <p:spTgt spid="286"/>
                                        </p:tgtEl>
                                        <p:attrNameLst>
                                          <p:attrName>style.visibility</p:attrName>
                                        </p:attrNameLst>
                                      </p:cBhvr>
                                      <p:to>
                                        <p:strVal val="visible"/>
                                      </p:to>
                                    </p:set>
                                    <p:animEffect transition="in" filter="fade">
                                      <p:cBhvr>
                                        <p:cTn id="34"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93229-D115-46E4-A86D-D08EDF930160}"/>
              </a:ext>
            </a:extLst>
          </p:cNvPr>
          <p:cNvSpPr>
            <a:spLocks noGrp="1"/>
          </p:cNvSpPr>
          <p:nvPr>
            <p:ph type="title"/>
          </p:nvPr>
        </p:nvSpPr>
        <p:spPr/>
        <p:txBody>
          <a:bodyPr>
            <a:normAutofit fontScale="90000"/>
          </a:bodyPr>
          <a:lstStyle/>
          <a:p>
            <a:pPr algn="ctr"/>
            <a:r>
              <a:rPr lang="en-US" dirty="0"/>
              <a:t>Consistent Geospatial Framework for the Nation</a:t>
            </a:r>
          </a:p>
        </p:txBody>
      </p:sp>
      <p:sp>
        <p:nvSpPr>
          <p:cNvPr id="3" name="Content Placeholder 2">
            <a:extLst>
              <a:ext uri="{FF2B5EF4-FFF2-40B4-BE49-F238E27FC236}">
                <a16:creationId xmlns:a16="http://schemas.microsoft.com/office/drawing/2014/main" id="{501F0A6C-E9E8-435F-8D1D-4F4D4A1C4214}"/>
              </a:ext>
            </a:extLst>
          </p:cNvPr>
          <p:cNvSpPr>
            <a:spLocks noGrp="1"/>
          </p:cNvSpPr>
          <p:nvPr>
            <p:ph idx="1"/>
          </p:nvPr>
        </p:nvSpPr>
        <p:spPr>
          <a:xfrm>
            <a:off x="457200" y="2553076"/>
            <a:ext cx="5047307" cy="3664843"/>
          </a:xfrm>
        </p:spPr>
        <p:txBody>
          <a:bodyPr/>
          <a:lstStyle/>
          <a:p>
            <a:pPr marL="50800" indent="0" algn="ctr">
              <a:buNone/>
            </a:pPr>
            <a:r>
              <a:rPr lang="en-US" dirty="0"/>
              <a:t>Proper alignment of geospatial data can avoid costly mistakes</a:t>
            </a:r>
          </a:p>
        </p:txBody>
      </p:sp>
      <p:pic>
        <p:nvPicPr>
          <p:cNvPr id="8" name="Picture 7">
            <a:extLst>
              <a:ext uri="{FF2B5EF4-FFF2-40B4-BE49-F238E27FC236}">
                <a16:creationId xmlns:a16="http://schemas.microsoft.com/office/drawing/2014/main" id="{C2A43B7A-EEDC-4B59-9CAF-034B741ED323}"/>
              </a:ext>
            </a:extLst>
          </p:cNvPr>
          <p:cNvPicPr>
            <a:picLocks noChangeAspect="1"/>
          </p:cNvPicPr>
          <p:nvPr/>
        </p:nvPicPr>
        <p:blipFill>
          <a:blip r:embed="rId2"/>
          <a:stretch>
            <a:fillRect/>
          </a:stretch>
        </p:blipFill>
        <p:spPr>
          <a:xfrm>
            <a:off x="5504507" y="1233167"/>
            <a:ext cx="6230293" cy="4674756"/>
          </a:xfrm>
          <a:prstGeom prst="rect">
            <a:avLst/>
          </a:prstGeom>
        </p:spPr>
      </p:pic>
      <p:pic>
        <p:nvPicPr>
          <p:cNvPr id="10" name="Picture 9">
            <a:extLst>
              <a:ext uri="{FF2B5EF4-FFF2-40B4-BE49-F238E27FC236}">
                <a16:creationId xmlns:a16="http://schemas.microsoft.com/office/drawing/2014/main" id="{0BB2673B-7F54-427A-9DC8-013B64F25A51}"/>
              </a:ext>
            </a:extLst>
          </p:cNvPr>
          <p:cNvPicPr>
            <a:picLocks noChangeAspect="1"/>
          </p:cNvPicPr>
          <p:nvPr/>
        </p:nvPicPr>
        <p:blipFill>
          <a:blip r:embed="rId3"/>
          <a:stretch>
            <a:fillRect/>
          </a:stretch>
        </p:blipFill>
        <p:spPr>
          <a:xfrm>
            <a:off x="5504507" y="5907924"/>
            <a:ext cx="6230293" cy="365126"/>
          </a:xfrm>
          <a:prstGeom prst="rect">
            <a:avLst/>
          </a:prstGeom>
        </p:spPr>
      </p:pic>
      <p:sp>
        <p:nvSpPr>
          <p:cNvPr id="11" name="Slide Number Placeholder 3">
            <a:extLst>
              <a:ext uri="{FF2B5EF4-FFF2-40B4-BE49-F238E27FC236}">
                <a16:creationId xmlns:a16="http://schemas.microsoft.com/office/drawing/2014/main" id="{4BA0F589-B014-38D3-4355-2F207EC4B6B9}"/>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5</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28966095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B16AC8-5566-E12F-9D75-0BD9511DD66E}"/>
              </a:ext>
            </a:extLst>
          </p:cNvPr>
          <p:cNvPicPr>
            <a:picLocks noChangeAspect="1"/>
          </p:cNvPicPr>
          <p:nvPr/>
        </p:nvPicPr>
        <p:blipFill>
          <a:blip r:embed="rId2"/>
          <a:stretch>
            <a:fillRect/>
          </a:stretch>
        </p:blipFill>
        <p:spPr>
          <a:xfrm>
            <a:off x="0" y="16124"/>
            <a:ext cx="12192000" cy="6825751"/>
          </a:xfrm>
          <a:prstGeom prst="rect">
            <a:avLst/>
          </a:prstGeom>
        </p:spPr>
      </p:pic>
      <p:pic>
        <p:nvPicPr>
          <p:cNvPr id="23" name="Picture 22" descr="A qr code on a white background&#10;&#10;Description automatically generated">
            <a:extLst>
              <a:ext uri="{FF2B5EF4-FFF2-40B4-BE49-F238E27FC236}">
                <a16:creationId xmlns:a16="http://schemas.microsoft.com/office/drawing/2014/main" id="{29B565AD-B5F8-50BE-CF38-A41FFA61C036}"/>
              </a:ext>
            </a:extLst>
          </p:cNvPr>
          <p:cNvPicPr>
            <a:picLocks noChangeAspect="1"/>
          </p:cNvPicPr>
          <p:nvPr/>
        </p:nvPicPr>
        <p:blipFill>
          <a:blip r:embed="rId3"/>
          <a:stretch>
            <a:fillRect/>
          </a:stretch>
        </p:blipFill>
        <p:spPr>
          <a:xfrm>
            <a:off x="75372" y="4290723"/>
            <a:ext cx="2286000" cy="2286000"/>
          </a:xfrm>
          <a:prstGeom prst="rect">
            <a:avLst/>
          </a:prstGeom>
          <a:effectLst>
            <a:softEdge rad="127000"/>
          </a:effectLst>
        </p:spPr>
      </p:pic>
      <p:pic>
        <p:nvPicPr>
          <p:cNvPr id="5" name="Picture 4" descr="A screen shot of a phone">
            <a:extLst>
              <a:ext uri="{FF2B5EF4-FFF2-40B4-BE49-F238E27FC236}">
                <a16:creationId xmlns:a16="http://schemas.microsoft.com/office/drawing/2014/main" id="{A30C1B69-48BF-554F-E535-CF01C20BD6ED}"/>
              </a:ext>
            </a:extLst>
          </p:cNvPr>
          <p:cNvPicPr>
            <a:picLocks noChangeAspect="1"/>
          </p:cNvPicPr>
          <p:nvPr/>
        </p:nvPicPr>
        <p:blipFill>
          <a:blip r:embed="rId4"/>
          <a:stretch>
            <a:fillRect/>
          </a:stretch>
        </p:blipFill>
        <p:spPr>
          <a:xfrm rot="600000">
            <a:off x="3913201" y="0"/>
            <a:ext cx="3490108" cy="6858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306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31" presetClass="entr" presetSubtype="0"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34890C-08BB-7E00-6229-171358FCC6BB}"/>
              </a:ext>
            </a:extLst>
          </p:cNvPr>
          <p:cNvSpPr>
            <a:spLocks noGrp="1"/>
          </p:cNvSpPr>
          <p:nvPr>
            <p:ph type="title"/>
          </p:nvPr>
        </p:nvSpPr>
        <p:spPr>
          <a:xfrm>
            <a:off x="472440" y="443158"/>
            <a:ext cx="11247120" cy="914400"/>
          </a:xfrm>
        </p:spPr>
        <p:txBody>
          <a:bodyPr/>
          <a:lstStyle/>
          <a:p>
            <a:pPr algn="ctr"/>
            <a:r>
              <a:rPr lang="en-US" dirty="0"/>
              <a:t>A tale of two feet</a:t>
            </a:r>
          </a:p>
        </p:txBody>
      </p:sp>
      <p:pic>
        <p:nvPicPr>
          <p:cNvPr id="4" name="Picture 2" descr="http://annerussellart.com/newimages/Twoleftfeet.jpg">
            <a:extLst>
              <a:ext uri="{FF2B5EF4-FFF2-40B4-BE49-F238E27FC236}">
                <a16:creationId xmlns:a16="http://schemas.microsoft.com/office/drawing/2014/main" id="{8B13C448-F2A1-7F42-E3FF-A7E5127B3A0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4000" l="3922" r="95798"/>
                    </a14:imgEffect>
                  </a14:imgLayer>
                </a14:imgProps>
              </a:ext>
              <a:ext uri="{28A0092B-C50C-407E-A947-70E740481C1C}">
                <a14:useLocalDpi xmlns:a14="http://schemas.microsoft.com/office/drawing/2010/main"/>
              </a:ext>
            </a:extLst>
          </a:blip>
          <a:srcRect l="-4895" t="45360" r="15603" b="1"/>
          <a:stretch/>
        </p:blipFill>
        <p:spPr bwMode="auto">
          <a:xfrm>
            <a:off x="9550105" y="-12905"/>
            <a:ext cx="2651760" cy="2625203"/>
          </a:xfrm>
          <a:prstGeom prst="rect">
            <a:avLst/>
          </a:prstGeom>
          <a:effectLst/>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BA6F0216-E9FE-1898-7FE3-20E79FA74ED4}"/>
              </a:ext>
            </a:extLst>
          </p:cNvPr>
          <p:cNvSpPr txBox="1">
            <a:spLocks/>
          </p:cNvSpPr>
          <p:nvPr/>
        </p:nvSpPr>
        <p:spPr>
          <a:xfrm>
            <a:off x="1524000" y="1621756"/>
            <a:ext cx="9143999" cy="7350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44546A">
                    <a:lumMod val="75000"/>
                  </a:srgbClr>
                </a:solidFill>
                <a:effectLst/>
                <a:uLnTx/>
                <a:uFillTx/>
                <a:latin typeface="Calibri"/>
                <a:ea typeface="+mn-ea"/>
                <a:cs typeface="+mn-cs"/>
              </a:rPr>
              <a:t>Two versions of “foot” in current use:</a:t>
            </a:r>
          </a:p>
        </p:txBody>
      </p:sp>
      <p:sp>
        <p:nvSpPr>
          <p:cNvPr id="6" name="Content Placeholder 2">
            <a:extLst>
              <a:ext uri="{FF2B5EF4-FFF2-40B4-BE49-F238E27FC236}">
                <a16:creationId xmlns:a16="http://schemas.microsoft.com/office/drawing/2014/main" id="{A02AC660-1751-E3B6-9821-303B8D52824C}"/>
              </a:ext>
            </a:extLst>
          </p:cNvPr>
          <p:cNvSpPr txBox="1">
            <a:spLocks/>
          </p:cNvSpPr>
          <p:nvPr/>
        </p:nvSpPr>
        <p:spPr bwMode="auto">
          <a:xfrm>
            <a:off x="1960148" y="2286000"/>
            <a:ext cx="3444993" cy="8377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10000"/>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sz="2800" b="1" i="0" u="none" strike="noStrike" kern="1200" cap="none" spc="0" normalizeH="0" baseline="0" noProof="0" dirty="0">
                <a:ln>
                  <a:noFill/>
                </a:ln>
                <a:solidFill>
                  <a:srgbClr val="1F497D">
                    <a:lumMod val="75000"/>
                  </a:srgbClr>
                </a:solidFill>
                <a:effectLst/>
                <a:uLnTx/>
                <a:uFillTx/>
                <a:latin typeface="Calibri"/>
                <a:ea typeface="+mn-ea"/>
                <a:cs typeface="+mn-cs"/>
              </a:rPr>
              <a:t>“Old” U.S. survey foot</a:t>
            </a:r>
            <a:br>
              <a:rPr kumimoji="0" lang="en-US" sz="2800" b="0" i="0" u="none" strike="noStrike" kern="1200" cap="none" spc="0" normalizeH="0" baseline="0" noProof="0" dirty="0">
                <a:ln>
                  <a:noFill/>
                </a:ln>
                <a:solidFill>
                  <a:srgbClr val="1F497D">
                    <a:lumMod val="75000"/>
                  </a:srgbClr>
                </a:solidFill>
                <a:effectLst/>
                <a:uLnTx/>
                <a:uFillTx/>
                <a:latin typeface="Calibri"/>
                <a:ea typeface="+mn-ea"/>
                <a:cs typeface="+mn-cs"/>
              </a:rPr>
            </a:br>
            <a:r>
              <a:rPr kumimoji="0" lang="en-US" sz="2800" b="0" i="1" u="none" strike="noStrike" kern="1200" cap="none" spc="0" normalizeH="0" baseline="0" noProof="0" dirty="0">
                <a:ln>
                  <a:noFill/>
                </a:ln>
                <a:solidFill>
                  <a:srgbClr val="1F497D">
                    <a:lumMod val="75000"/>
                  </a:srgbClr>
                </a:solidFill>
                <a:effectLst/>
                <a:uLnTx/>
                <a:uFillTx/>
                <a:latin typeface="Calibri"/>
                <a:ea typeface="+mn-ea"/>
                <a:cs typeface="+mn-cs"/>
              </a:rPr>
              <a:t>(adopted 1893)</a:t>
            </a:r>
          </a:p>
        </p:txBody>
      </p:sp>
      <p:sp>
        <p:nvSpPr>
          <p:cNvPr id="8" name="Arrow: Right 7">
            <a:extLst>
              <a:ext uri="{FF2B5EF4-FFF2-40B4-BE49-F238E27FC236}">
                <a16:creationId xmlns:a16="http://schemas.microsoft.com/office/drawing/2014/main" id="{739CA826-26D9-9E7C-5093-A67E2B6AA588}"/>
              </a:ext>
            </a:extLst>
          </p:cNvPr>
          <p:cNvSpPr/>
          <p:nvPr/>
        </p:nvSpPr>
        <p:spPr>
          <a:xfrm>
            <a:off x="5405141" y="2560320"/>
            <a:ext cx="954613" cy="285750"/>
          </a:xfrm>
          <a:prstGeom prst="rightArrow">
            <a:avLst>
              <a:gd name="adj1" fmla="val 33333"/>
              <a:gd name="adj2" fmla="val 66667"/>
            </a:avLst>
          </a:prstGeom>
          <a:solidFill>
            <a:schemeClr val="accent1">
              <a:lumMod val="60000"/>
              <a:lumOff val="40000"/>
            </a:schemeClr>
          </a:solidFill>
          <a:ln w="127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AE02F8A6-7CB7-E84F-594B-BDC44C09DD0B}"/>
              </a:ext>
            </a:extLst>
          </p:cNvPr>
          <p:cNvSpPr/>
          <p:nvPr/>
        </p:nvSpPr>
        <p:spPr>
          <a:xfrm>
            <a:off x="6703704" y="3216071"/>
            <a:ext cx="309562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1 ft = 0.3048 m </a:t>
            </a:r>
            <a:r>
              <a:rPr kumimoji="0" lang="en-US" sz="2400" b="1" i="1" u="none" strike="noStrike" kern="1200" cap="none" spc="0" normalizeH="0" baseline="0" noProof="0" dirty="0">
                <a:ln>
                  <a:noFill/>
                </a:ln>
                <a:solidFill>
                  <a:prstClr val="black"/>
                </a:solidFill>
                <a:effectLst/>
                <a:uLnTx/>
                <a:uFillTx/>
                <a:latin typeface="Calibri"/>
                <a:ea typeface="+mn-ea"/>
                <a:cs typeface="+mn-cs"/>
              </a:rPr>
              <a:t>exactly</a:t>
            </a:r>
          </a:p>
        </p:txBody>
      </p:sp>
      <p:sp>
        <p:nvSpPr>
          <p:cNvPr id="10" name="Rectangle 9">
            <a:extLst>
              <a:ext uri="{FF2B5EF4-FFF2-40B4-BE49-F238E27FC236}">
                <a16:creationId xmlns:a16="http://schemas.microsoft.com/office/drawing/2014/main" id="{EC7188CF-DB75-2276-E8B4-7B98A8F9905C}"/>
              </a:ext>
            </a:extLst>
          </p:cNvPr>
          <p:cNvSpPr/>
          <p:nvPr/>
        </p:nvSpPr>
        <p:spPr>
          <a:xfrm>
            <a:off x="2245837" y="3031406"/>
            <a:ext cx="2870647"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t>
            </a:r>
            <a:r>
              <a:rPr kumimoji="0" lang="en-US" sz="2400" b="1" i="0" u="none" strike="noStrike" kern="1200" cap="none" spc="0" normalizeH="0" baseline="0" noProof="0" dirty="0">
                <a:ln>
                  <a:noFill/>
                </a:ln>
                <a:solidFill>
                  <a:prstClr val="black"/>
                </a:solidFill>
                <a:effectLst/>
                <a:uLnTx/>
                <a:uFillTx/>
                <a:latin typeface="Calibri"/>
                <a:ea typeface="+mn-ea"/>
                <a:cs typeface="+mn-cs"/>
              </a:rPr>
              <a:t>1 ft = 1200/3937 m</a:t>
            </a:r>
            <a:br>
              <a:rPr kumimoji="0" lang="en-US" sz="2400" b="1" i="0" u="none" strike="noStrike" kern="1200" cap="none" spc="0" normalizeH="0" baseline="0" noProof="0" dirty="0">
                <a:ln>
                  <a:noFill/>
                </a:ln>
                <a:solidFill>
                  <a:prstClr val="black"/>
                </a:solidFill>
                <a:effectLst/>
                <a:uLnTx/>
                <a:uFillTx/>
                <a:latin typeface="Calibri"/>
                <a:ea typeface="+mn-ea"/>
                <a:cs typeface="+mn-cs"/>
              </a:rPr>
            </a:br>
            <a:r>
              <a:rPr kumimoji="0" lang="en-US" sz="2400" b="1" i="0" u="none" strike="noStrike" kern="1200" cap="none" spc="0" normalizeH="0" baseline="0" noProof="0" dirty="0">
                <a:ln>
                  <a:noFill/>
                </a:ln>
                <a:solidFill>
                  <a:prstClr val="black"/>
                </a:solidFill>
                <a:effectLst/>
                <a:uLnTx/>
                <a:uFillTx/>
                <a:latin typeface="Calibri"/>
                <a:ea typeface="+mn-ea"/>
                <a:cs typeface="+mn-cs"/>
              </a:rPr>
              <a:t>(0.3048006096…‬ m)</a:t>
            </a:r>
          </a:p>
        </p:txBody>
      </p:sp>
      <p:sp>
        <p:nvSpPr>
          <p:cNvPr id="11" name="Rectangle 10">
            <a:extLst>
              <a:ext uri="{FF2B5EF4-FFF2-40B4-BE49-F238E27FC236}">
                <a16:creationId xmlns:a16="http://schemas.microsoft.com/office/drawing/2014/main" id="{3DC9AF64-671F-5E19-9DC5-49E815FE4935}"/>
              </a:ext>
            </a:extLst>
          </p:cNvPr>
          <p:cNvSpPr/>
          <p:nvPr/>
        </p:nvSpPr>
        <p:spPr>
          <a:xfrm>
            <a:off x="4058909" y="4042064"/>
            <a:ext cx="3915359" cy="1200329"/>
          </a:xfrm>
          <a:prstGeom prst="rect">
            <a:avLst/>
          </a:prstGeom>
          <a:ln w="25400">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Differ 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2 parts per million (ppm) or ~0.01 ft (~1/8 inch) per mile</a:t>
            </a:r>
          </a:p>
        </p:txBody>
      </p:sp>
      <p:cxnSp>
        <p:nvCxnSpPr>
          <p:cNvPr id="12" name="Connector: Elbow 11">
            <a:extLst>
              <a:ext uri="{FF2B5EF4-FFF2-40B4-BE49-F238E27FC236}">
                <a16:creationId xmlns:a16="http://schemas.microsoft.com/office/drawing/2014/main" id="{FDB0288D-064C-524E-4BD8-14013FB01E77}"/>
              </a:ext>
            </a:extLst>
          </p:cNvPr>
          <p:cNvCxnSpPr>
            <a:cxnSpLocks/>
          </p:cNvCxnSpPr>
          <p:nvPr/>
        </p:nvCxnSpPr>
        <p:spPr>
          <a:xfrm rot="10800000">
            <a:off x="3592184" y="3816577"/>
            <a:ext cx="457200" cy="824742"/>
          </a:xfrm>
          <a:prstGeom prst="bentConnector2">
            <a:avLst/>
          </a:prstGeom>
          <a:ln w="254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Connector: Elbow 12">
            <a:extLst>
              <a:ext uri="{FF2B5EF4-FFF2-40B4-BE49-F238E27FC236}">
                <a16:creationId xmlns:a16="http://schemas.microsoft.com/office/drawing/2014/main" id="{35EB5D3B-A0FD-7151-6434-FF7B237FC41A}"/>
              </a:ext>
            </a:extLst>
          </p:cNvPr>
          <p:cNvCxnSpPr>
            <a:cxnSpLocks/>
          </p:cNvCxnSpPr>
          <p:nvPr/>
        </p:nvCxnSpPr>
        <p:spPr>
          <a:xfrm flipV="1">
            <a:off x="7983966" y="3819268"/>
            <a:ext cx="457200" cy="822960"/>
          </a:xfrm>
          <a:prstGeom prst="bentConnector2">
            <a:avLst/>
          </a:prstGeom>
          <a:ln w="254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Rectangle 13">
            <a:extLst>
              <a:ext uri="{FF2B5EF4-FFF2-40B4-BE49-F238E27FC236}">
                <a16:creationId xmlns:a16="http://schemas.microsoft.com/office/drawing/2014/main" id="{1B3E130B-7125-A2F7-1AA0-44B0407FA12E}"/>
              </a:ext>
            </a:extLst>
          </p:cNvPr>
          <p:cNvSpPr/>
          <p:nvPr/>
        </p:nvSpPr>
        <p:spPr>
          <a:xfrm>
            <a:off x="2654593" y="5422054"/>
            <a:ext cx="7410321" cy="1569660"/>
          </a:xfrm>
          <a:prstGeom prst="rect">
            <a:avLst/>
          </a:prstGeom>
        </p:spPr>
        <p:txBody>
          <a:bodyPr wrap="square">
            <a:spAutoFit/>
          </a:bodyPr>
          <a:lstStyle/>
          <a:p>
            <a:pPr lvl="1" algn="ctr" defTabSz="914400">
              <a:defRPr/>
            </a:pPr>
            <a:r>
              <a:rPr kumimoji="0" lang="en-US" sz="3200" b="0" i="0" u="none" strike="noStrike" kern="1200" cap="none" spc="0" normalizeH="0" baseline="0" noProof="0" dirty="0">
                <a:ln>
                  <a:noFill/>
                </a:ln>
                <a:solidFill>
                  <a:srgbClr val="C0504D">
                    <a:lumMod val="75000"/>
                  </a:srgbClr>
                </a:solidFill>
                <a:effectLst/>
                <a:uLnTx/>
                <a:uFillTx/>
                <a:latin typeface="Calibri"/>
                <a:ea typeface="+mn-ea"/>
                <a:cs typeface="+mn-cs"/>
              </a:rPr>
              <a:t>A </a:t>
            </a:r>
            <a:r>
              <a:rPr kumimoji="0" lang="en-US" sz="3200" b="1" i="1" u="none" strike="noStrike" kern="1200" cap="none" spc="0" normalizeH="0" baseline="0" noProof="0" dirty="0">
                <a:ln>
                  <a:noFill/>
                </a:ln>
                <a:solidFill>
                  <a:srgbClr val="C0504D">
                    <a:lumMod val="75000"/>
                  </a:srgbClr>
                </a:solidFill>
                <a:effectLst/>
                <a:uLnTx/>
                <a:uFillTx/>
                <a:latin typeface="Calibri"/>
                <a:ea typeface="+mn-ea"/>
                <a:cs typeface="+mn-cs"/>
              </a:rPr>
              <a:t>real</a:t>
            </a:r>
            <a:r>
              <a:rPr kumimoji="0" lang="en-US" sz="3200" b="0" i="0" u="none" strike="noStrike" kern="1200" cap="none" spc="0" normalizeH="0" baseline="0" noProof="0" dirty="0">
                <a:ln>
                  <a:noFill/>
                </a:ln>
                <a:solidFill>
                  <a:srgbClr val="C0504D">
                    <a:lumMod val="75000"/>
                  </a:srgbClr>
                </a:solidFill>
                <a:effectLst/>
                <a:uLnTx/>
                <a:uFillTx/>
                <a:latin typeface="Calibri"/>
                <a:ea typeface="+mn-ea"/>
                <a:cs typeface="+mn-cs"/>
              </a:rPr>
              <a:t> problem with </a:t>
            </a:r>
            <a:r>
              <a:rPr kumimoji="0" lang="en-US" sz="3200" b="1" i="1" u="none" strike="noStrike" kern="1200" cap="none" spc="0" normalizeH="0" baseline="0" noProof="0" dirty="0">
                <a:ln>
                  <a:noFill/>
                </a:ln>
                <a:solidFill>
                  <a:srgbClr val="C0504D">
                    <a:lumMod val="75000"/>
                  </a:srgbClr>
                </a:solidFill>
                <a:effectLst/>
                <a:uLnTx/>
                <a:uFillTx/>
                <a:latin typeface="Calibri"/>
                <a:ea typeface="+mn-ea"/>
                <a:cs typeface="+mn-cs"/>
              </a:rPr>
              <a:t>real</a:t>
            </a:r>
            <a:r>
              <a:rPr kumimoji="0" lang="en-US" sz="3200" b="0" i="0" u="none" strike="noStrike" kern="1200" cap="none" spc="0" normalizeH="0" baseline="0" noProof="0" dirty="0">
                <a:ln>
                  <a:noFill/>
                </a:ln>
                <a:solidFill>
                  <a:srgbClr val="C0504D">
                    <a:lumMod val="75000"/>
                  </a:srgbClr>
                </a:solidFill>
                <a:effectLst/>
                <a:uLnTx/>
                <a:uFillTx/>
                <a:latin typeface="Calibri"/>
                <a:ea typeface="+mn-ea"/>
                <a:cs typeface="+mn-cs"/>
              </a:rPr>
              <a:t> costs</a:t>
            </a:r>
            <a:r>
              <a:rPr lang="en-US" sz="3200" dirty="0">
                <a:solidFill>
                  <a:srgbClr val="C0504D">
                    <a:lumMod val="75000"/>
                  </a:srgbClr>
                </a:solidFill>
                <a:latin typeface="Calibri"/>
              </a:rPr>
              <a:t> (especially for State Plane of the NSRS)</a:t>
            </a:r>
          </a:p>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C0504D">
                  <a:lumMod val="75000"/>
                </a:srgbClr>
              </a:solidFill>
              <a:effectLst/>
              <a:uLnTx/>
              <a:uFillTx/>
              <a:latin typeface="Calibri"/>
              <a:ea typeface="+mn-ea"/>
              <a:cs typeface="+mn-cs"/>
            </a:endParaRPr>
          </a:p>
        </p:txBody>
      </p:sp>
      <p:sp>
        <p:nvSpPr>
          <p:cNvPr id="15" name="Content Placeholder 2">
            <a:extLst>
              <a:ext uri="{FF2B5EF4-FFF2-40B4-BE49-F238E27FC236}">
                <a16:creationId xmlns:a16="http://schemas.microsoft.com/office/drawing/2014/main" id="{918F2CAF-6ABE-B999-DDA1-42A4359E4540}"/>
              </a:ext>
            </a:extLst>
          </p:cNvPr>
          <p:cNvSpPr txBox="1">
            <a:spLocks/>
          </p:cNvSpPr>
          <p:nvPr/>
        </p:nvSpPr>
        <p:spPr bwMode="auto">
          <a:xfrm>
            <a:off x="6359754" y="2286000"/>
            <a:ext cx="3789599" cy="8377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10000"/>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sz="2800" b="1" i="0" u="none" strike="noStrike" kern="1200" cap="none" spc="0" normalizeH="0" baseline="0" noProof="0" dirty="0">
                <a:ln>
                  <a:noFill/>
                </a:ln>
                <a:solidFill>
                  <a:srgbClr val="1F497D">
                    <a:lumMod val="75000"/>
                  </a:srgbClr>
                </a:solidFill>
                <a:effectLst/>
                <a:uLnTx/>
                <a:uFillTx/>
                <a:latin typeface="Calibri"/>
                <a:ea typeface="+mn-ea"/>
                <a:cs typeface="+mn-cs"/>
              </a:rPr>
              <a:t>“New” international foot</a:t>
            </a:r>
            <a:br>
              <a:rPr kumimoji="0" lang="en-US" sz="2800" b="0" i="0" u="none" strike="noStrike" kern="1200" cap="none" spc="0" normalizeH="0" baseline="0" noProof="0" dirty="0">
                <a:ln>
                  <a:noFill/>
                </a:ln>
                <a:solidFill>
                  <a:srgbClr val="1F497D">
                    <a:lumMod val="75000"/>
                  </a:srgbClr>
                </a:solidFill>
                <a:effectLst/>
                <a:uLnTx/>
                <a:uFillTx/>
                <a:latin typeface="Calibri"/>
                <a:ea typeface="+mn-ea"/>
                <a:cs typeface="+mn-cs"/>
              </a:rPr>
            </a:br>
            <a:r>
              <a:rPr kumimoji="0" lang="en-US" sz="2800" b="0" i="1" u="none" strike="noStrike" kern="1200" cap="none" spc="0" normalizeH="0" baseline="0" noProof="0" dirty="0">
                <a:ln>
                  <a:noFill/>
                </a:ln>
                <a:solidFill>
                  <a:srgbClr val="1F497D">
                    <a:lumMod val="75000"/>
                  </a:srgbClr>
                </a:solidFill>
                <a:effectLst/>
                <a:uLnTx/>
                <a:uFillTx/>
                <a:latin typeface="Calibri"/>
                <a:ea typeface="+mn-ea"/>
                <a:cs typeface="+mn-cs"/>
              </a:rPr>
              <a:t>(adopted 1959)</a:t>
            </a:r>
          </a:p>
        </p:txBody>
      </p:sp>
      <p:sp>
        <p:nvSpPr>
          <p:cNvPr id="16" name="Slide Number Placeholder 3">
            <a:extLst>
              <a:ext uri="{FF2B5EF4-FFF2-40B4-BE49-F238E27FC236}">
                <a16:creationId xmlns:a16="http://schemas.microsoft.com/office/drawing/2014/main" id="{BF36689D-1786-8769-018C-102D5D7EBE09}"/>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51</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351199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22" presetClass="entr" presetSubtype="8" fill="hold" grpId="0"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000"/>
                                        <p:tgtEl>
                                          <p:spTgt spid="8"/>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5000"/>
                            </p:stCondLst>
                            <p:childTnLst>
                              <p:par>
                                <p:cTn id="25" presetID="10" presetClass="entr" presetSubtype="0" fill="hold" grpId="0" nodeType="after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9" grpId="0"/>
      <p:bldP spid="10" grpId="0"/>
      <p:bldP spid="11" grpId="0" animBg="1"/>
      <p:bldP spid="14"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87681" y="718480"/>
            <a:ext cx="6397841" cy="2308092"/>
          </a:xfrm>
        </p:spPr>
        <p:txBody>
          <a:bodyPr wrap="square">
            <a:spAutoFit/>
          </a:bodyPr>
          <a:lstStyle/>
          <a:p>
            <a:pPr algn="l"/>
            <a:r>
              <a:rPr lang="en-US" sz="5333" dirty="0">
                <a:solidFill>
                  <a:srgbClr val="44546A"/>
                </a:solidFill>
                <a:latin typeface="Calibri" panose="020F0502020204030204" pitchFamily="34" charset="0"/>
                <a:cs typeface="Calibri" panose="020F0502020204030204" pitchFamily="34" charset="0"/>
              </a:rPr>
              <a:t>Horizontal error when mixing up feet…</a:t>
            </a:r>
          </a:p>
        </p:txBody>
      </p:sp>
      <p:sp>
        <p:nvSpPr>
          <p:cNvPr id="5" name="Content Placeholder 2">
            <a:extLst>
              <a:ext uri="{FF2B5EF4-FFF2-40B4-BE49-F238E27FC236}">
                <a16:creationId xmlns:a16="http://schemas.microsoft.com/office/drawing/2014/main" id="{5E967213-06B0-18B7-7D5E-A5195DA19665}"/>
              </a:ext>
            </a:extLst>
          </p:cNvPr>
          <p:cNvSpPr txBox="1">
            <a:spLocks/>
          </p:cNvSpPr>
          <p:nvPr/>
        </p:nvSpPr>
        <p:spPr bwMode="auto">
          <a:xfrm>
            <a:off x="573405" y="3171091"/>
            <a:ext cx="6397841" cy="6667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89">
              <a:buNone/>
              <a:defRPr/>
            </a:pPr>
            <a:r>
              <a:rPr lang="en-US" sz="3733" b="1" dirty="0">
                <a:solidFill>
                  <a:srgbClr val="44546A"/>
                </a:solidFill>
                <a:latin typeface="Calibri" panose="020F0502020204030204" pitchFamily="34" charset="0"/>
                <a:cs typeface="Calibri" panose="020F0502020204030204" pitchFamily="34" charset="0"/>
              </a:rPr>
              <a:t>SPCS 83 Nevada East Zone</a:t>
            </a:r>
          </a:p>
        </p:txBody>
      </p:sp>
      <p:pic>
        <p:nvPicPr>
          <p:cNvPr id="11" name="Picture 10">
            <a:extLst>
              <a:ext uri="{FF2B5EF4-FFF2-40B4-BE49-F238E27FC236}">
                <a16:creationId xmlns:a16="http://schemas.microsoft.com/office/drawing/2014/main" id="{AF918C33-A57A-A642-4EEA-924F6FD6C43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54904" y="0"/>
            <a:ext cx="5032296" cy="6858000"/>
          </a:xfrm>
          <a:prstGeom prst="rect">
            <a:avLst/>
          </a:prstGeom>
        </p:spPr>
      </p:pic>
      <p:sp>
        <p:nvSpPr>
          <p:cNvPr id="7" name="Slide Number Placeholder 3">
            <a:extLst>
              <a:ext uri="{FF2B5EF4-FFF2-40B4-BE49-F238E27FC236}">
                <a16:creationId xmlns:a16="http://schemas.microsoft.com/office/drawing/2014/main" id="{570B438B-5EA5-8D4A-0242-95E0E230A132}"/>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52</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355812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2FD5BB1-9828-C452-E4AB-1EE9BA3FCCE5}"/>
              </a:ext>
            </a:extLst>
          </p:cNvPr>
          <p:cNvPicPr>
            <a:picLocks noChangeAspect="1"/>
          </p:cNvPicPr>
          <p:nvPr/>
        </p:nvPicPr>
        <p:blipFill>
          <a:blip r:embed="rId2"/>
          <a:stretch>
            <a:fillRect/>
          </a:stretch>
        </p:blipFill>
        <p:spPr>
          <a:xfrm>
            <a:off x="3535680" y="91440"/>
            <a:ext cx="8656320" cy="6492240"/>
          </a:xfrm>
          <a:prstGeom prst="rect">
            <a:avLst/>
          </a:prstGeom>
        </p:spPr>
      </p:pic>
      <p:pic>
        <p:nvPicPr>
          <p:cNvPr id="21" name="Picture 20">
            <a:extLst>
              <a:ext uri="{FF2B5EF4-FFF2-40B4-BE49-F238E27FC236}">
                <a16:creationId xmlns:a16="http://schemas.microsoft.com/office/drawing/2014/main" id="{75417E57-B976-7D5B-335E-9A08CB630158}"/>
              </a:ext>
            </a:extLst>
          </p:cNvPr>
          <p:cNvPicPr>
            <a:picLocks noChangeAspect="1"/>
          </p:cNvPicPr>
          <p:nvPr/>
        </p:nvPicPr>
        <p:blipFill>
          <a:blip r:embed="rId3"/>
          <a:stretch>
            <a:fillRect/>
          </a:stretch>
        </p:blipFill>
        <p:spPr>
          <a:xfrm>
            <a:off x="3535680" y="91440"/>
            <a:ext cx="8656320" cy="6492240"/>
          </a:xfrm>
          <a:prstGeom prst="rect">
            <a:avLst/>
          </a:prstGeom>
        </p:spPr>
      </p:pic>
      <p:pic>
        <p:nvPicPr>
          <p:cNvPr id="19" name="Picture 18">
            <a:extLst>
              <a:ext uri="{FF2B5EF4-FFF2-40B4-BE49-F238E27FC236}">
                <a16:creationId xmlns:a16="http://schemas.microsoft.com/office/drawing/2014/main" id="{C9DAE072-23FE-5CC8-EF92-C702F1DE1276}"/>
              </a:ext>
            </a:extLst>
          </p:cNvPr>
          <p:cNvPicPr>
            <a:picLocks noChangeAspect="1"/>
          </p:cNvPicPr>
          <p:nvPr/>
        </p:nvPicPr>
        <p:blipFill>
          <a:blip r:embed="rId4"/>
          <a:stretch>
            <a:fillRect/>
          </a:stretch>
        </p:blipFill>
        <p:spPr>
          <a:xfrm>
            <a:off x="3530250" y="91440"/>
            <a:ext cx="8656320" cy="6492240"/>
          </a:xfrm>
          <a:prstGeom prst="rect">
            <a:avLst/>
          </a:prstGeom>
        </p:spPr>
      </p:pic>
      <p:pic>
        <p:nvPicPr>
          <p:cNvPr id="17" name="Picture 16">
            <a:extLst>
              <a:ext uri="{FF2B5EF4-FFF2-40B4-BE49-F238E27FC236}">
                <a16:creationId xmlns:a16="http://schemas.microsoft.com/office/drawing/2014/main" id="{426C0632-0B6F-011E-A972-309A5A9D7C39}"/>
              </a:ext>
            </a:extLst>
          </p:cNvPr>
          <p:cNvPicPr>
            <a:picLocks noChangeAspect="1"/>
          </p:cNvPicPr>
          <p:nvPr/>
        </p:nvPicPr>
        <p:blipFill>
          <a:blip r:embed="rId5"/>
          <a:stretch>
            <a:fillRect/>
          </a:stretch>
        </p:blipFill>
        <p:spPr>
          <a:xfrm>
            <a:off x="3535680" y="91440"/>
            <a:ext cx="8656320" cy="6492240"/>
          </a:xfrm>
          <a:prstGeom prst="rect">
            <a:avLst/>
          </a:prstGeom>
        </p:spPr>
      </p:pic>
      <p:pic>
        <p:nvPicPr>
          <p:cNvPr id="15" name="Picture 14">
            <a:extLst>
              <a:ext uri="{FF2B5EF4-FFF2-40B4-BE49-F238E27FC236}">
                <a16:creationId xmlns:a16="http://schemas.microsoft.com/office/drawing/2014/main" id="{2241F78E-30FC-6EA5-FF8E-EEF3D8F9D863}"/>
              </a:ext>
            </a:extLst>
          </p:cNvPr>
          <p:cNvPicPr>
            <a:picLocks noChangeAspect="1"/>
          </p:cNvPicPr>
          <p:nvPr/>
        </p:nvPicPr>
        <p:blipFill>
          <a:blip r:embed="rId6"/>
          <a:stretch>
            <a:fillRect/>
          </a:stretch>
        </p:blipFill>
        <p:spPr>
          <a:xfrm>
            <a:off x="3541110" y="91440"/>
            <a:ext cx="8656320" cy="6492240"/>
          </a:xfrm>
          <a:prstGeom prst="rect">
            <a:avLst/>
          </a:prstGeom>
        </p:spPr>
      </p:pic>
      <p:sp>
        <p:nvSpPr>
          <p:cNvPr id="2" name="Title 1">
            <a:extLst>
              <a:ext uri="{FF2B5EF4-FFF2-40B4-BE49-F238E27FC236}">
                <a16:creationId xmlns:a16="http://schemas.microsoft.com/office/drawing/2014/main" id="{2049D3D2-FCE5-44F4-796B-EC0E1EA84681}"/>
              </a:ext>
            </a:extLst>
          </p:cNvPr>
          <p:cNvSpPr>
            <a:spLocks noGrp="1"/>
          </p:cNvSpPr>
          <p:nvPr>
            <p:ph type="title" idx="4294967295"/>
          </p:nvPr>
        </p:nvSpPr>
        <p:spPr>
          <a:xfrm>
            <a:off x="91440" y="182880"/>
            <a:ext cx="3473450" cy="1006475"/>
          </a:xfrm>
        </p:spPr>
        <p:txBody>
          <a:bodyPr anchor="t" anchorCtr="0">
            <a:normAutofit/>
          </a:bodyPr>
          <a:lstStyle/>
          <a:p>
            <a:r>
              <a:rPr lang="en-US" sz="3200" b="1" dirty="0">
                <a:latin typeface="+mn-lt"/>
              </a:rPr>
              <a:t>SPCS 83 legislation and foot version</a:t>
            </a:r>
            <a:endParaRPr lang="en-US" sz="3200" dirty="0"/>
          </a:p>
        </p:txBody>
      </p:sp>
      <p:sp>
        <p:nvSpPr>
          <p:cNvPr id="3" name="Text Placeholder 2">
            <a:extLst>
              <a:ext uri="{FF2B5EF4-FFF2-40B4-BE49-F238E27FC236}">
                <a16:creationId xmlns:a16="http://schemas.microsoft.com/office/drawing/2014/main" id="{68E6C18C-3C4A-0222-79A2-A643EFCB9B1E}"/>
              </a:ext>
            </a:extLst>
          </p:cNvPr>
          <p:cNvSpPr>
            <a:spLocks noGrp="1"/>
          </p:cNvSpPr>
          <p:nvPr>
            <p:ph type="body" sz="half" idx="4294967295"/>
          </p:nvPr>
        </p:nvSpPr>
        <p:spPr>
          <a:xfrm>
            <a:off x="91440" y="1463675"/>
            <a:ext cx="3473450" cy="4845050"/>
          </a:xfrm>
        </p:spPr>
        <p:txBody>
          <a:bodyPr/>
          <a:lstStyle/>
          <a:p>
            <a:pPr marL="225425" indent="-225425">
              <a:buFont typeface="Arial" panose="020B0604020202020204" pitchFamily="34" charset="0"/>
              <a:buChar char="•"/>
            </a:pPr>
            <a:r>
              <a:rPr lang="en-US" dirty="0"/>
              <a:t>56 U.S. jurisdictions</a:t>
            </a:r>
          </a:p>
          <a:p>
            <a:pPr marL="225425" indent="-225425">
              <a:buFont typeface="Arial" panose="020B0604020202020204" pitchFamily="34" charset="0"/>
              <a:buChar char="•"/>
            </a:pPr>
            <a:r>
              <a:rPr lang="en-US" dirty="0"/>
              <a:t>Legislation</a:t>
            </a:r>
          </a:p>
          <a:p>
            <a:pPr marL="463550" lvl="1" indent="-238125"/>
            <a:r>
              <a:rPr lang="en-US" dirty="0"/>
              <a:t>International foot:  6</a:t>
            </a:r>
          </a:p>
          <a:p>
            <a:pPr marL="463550" lvl="1" indent="-238125"/>
            <a:r>
              <a:rPr lang="en-US" dirty="0"/>
              <a:t>U.S. survey foot:  28</a:t>
            </a:r>
          </a:p>
          <a:p>
            <a:pPr marL="463550" lvl="1" indent="-238125"/>
            <a:r>
              <a:rPr lang="en-US" dirty="0"/>
              <a:t>Neither:  16</a:t>
            </a:r>
          </a:p>
          <a:p>
            <a:pPr marL="463550" lvl="1" indent="-238125"/>
            <a:r>
              <a:rPr lang="en-US" dirty="0"/>
              <a:t>No legislation at all:  6</a:t>
            </a:r>
          </a:p>
          <a:p>
            <a:pPr marL="225425" indent="-225425">
              <a:buFont typeface="Arial" panose="020B0604020202020204" pitchFamily="34" charset="0"/>
              <a:buChar char="•"/>
            </a:pPr>
            <a:r>
              <a:rPr lang="en-US" dirty="0"/>
              <a:t>Fed Register Notice</a:t>
            </a:r>
          </a:p>
          <a:p>
            <a:pPr marL="463550" lvl="1" indent="-238125"/>
            <a:r>
              <a:rPr lang="en-US" dirty="0"/>
              <a:t>U.S. survey foot:  12</a:t>
            </a:r>
          </a:p>
          <a:p>
            <a:pPr marL="463550" lvl="1" indent="-238125"/>
            <a:r>
              <a:rPr lang="en-US" dirty="0"/>
              <a:t>In lieu of legislation</a:t>
            </a:r>
          </a:p>
          <a:p>
            <a:pPr marL="463550" lvl="1" indent="-238125"/>
            <a:r>
              <a:rPr lang="en-US" dirty="0"/>
              <a:t>Done 2006-2009</a:t>
            </a:r>
          </a:p>
          <a:p>
            <a:pPr marL="463550" lvl="1" indent="-238125"/>
            <a:endParaRPr lang="en-US" dirty="0"/>
          </a:p>
          <a:p>
            <a:pPr indent="-460375"/>
            <a:endParaRPr lang="en-US" dirty="0"/>
          </a:p>
          <a:p>
            <a:pPr indent="-460375"/>
            <a:endParaRPr lang="en-US" dirty="0"/>
          </a:p>
        </p:txBody>
      </p:sp>
      <p:sp>
        <p:nvSpPr>
          <p:cNvPr id="11" name="Slide Number Placeholder 2">
            <a:extLst>
              <a:ext uri="{FF2B5EF4-FFF2-40B4-BE49-F238E27FC236}">
                <a16:creationId xmlns:a16="http://schemas.microsoft.com/office/drawing/2014/main" id="{6BF6F58F-D3BA-309D-2B09-1A6304B84906}"/>
              </a:ext>
            </a:extLst>
          </p:cNvPr>
          <p:cNvSpPr txBox="1">
            <a:spLocks/>
          </p:cNvSpPr>
          <p:nvPr/>
        </p:nvSpPr>
        <p:spPr>
          <a:xfrm>
            <a:off x="6553200" y="6356350"/>
            <a:ext cx="2133600" cy="365125"/>
          </a:xfrm>
          <a:prstGeom prst="rect">
            <a:avLst/>
          </a:prstGeom>
        </p:spPr>
        <p:txBody>
          <a:bodyPr/>
          <a:lstStyle>
            <a:defPPr>
              <a:defRPr lang="en-US"/>
            </a:defPPr>
            <a:lvl1pPr marL="0" algn="r" defTabSz="457200" rtl="0" eaLnBrk="1" latinLnBrk="0" hangingPunct="1">
              <a:defRPr sz="16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BA20699-3253-714E-A86F-ABA98CEE1FD0}" type="slidenum">
              <a:rPr kumimoji="0" lang="en-US" sz="16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C5E9396A-F752-6F2F-EE03-004CE1FF0318}"/>
              </a:ext>
            </a:extLst>
          </p:cNvPr>
          <p:cNvPicPr>
            <a:picLocks noChangeAspect="1"/>
          </p:cNvPicPr>
          <p:nvPr/>
        </p:nvPicPr>
        <p:blipFill>
          <a:blip r:embed="rId7"/>
          <a:stretch>
            <a:fillRect/>
          </a:stretch>
        </p:blipFill>
        <p:spPr>
          <a:xfrm>
            <a:off x="3541110" y="91440"/>
            <a:ext cx="8656320" cy="6492240"/>
          </a:xfrm>
          <a:prstGeom prst="rect">
            <a:avLst/>
          </a:prstGeom>
        </p:spPr>
      </p:pic>
      <p:sp>
        <p:nvSpPr>
          <p:cNvPr id="6" name="Slide Number Placeholder 3">
            <a:extLst>
              <a:ext uri="{FF2B5EF4-FFF2-40B4-BE49-F238E27FC236}">
                <a16:creationId xmlns:a16="http://schemas.microsoft.com/office/drawing/2014/main" id="{DB8FD36D-6D0E-2339-5C52-4088107EA2BF}"/>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53</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171081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fade">
                                      <p:cBhvr>
                                        <p:cTn id="48" dur="500"/>
                                        <p:tgtEl>
                                          <p:spTgt spid="3">
                                            <p:txEl>
                                              <p:pRg st="8" end="8"/>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fade">
                                      <p:cBhvr>
                                        <p:cTn id="51" dur="500"/>
                                        <p:tgtEl>
                                          <p:spTgt spid="3">
                                            <p:txEl>
                                              <p:pRg st="9" end="9"/>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F18C48-00DF-5515-C4E9-86E045F75033}"/>
              </a:ext>
            </a:extLst>
          </p:cNvPr>
          <p:cNvSpPr>
            <a:spLocks noGrp="1"/>
          </p:cNvSpPr>
          <p:nvPr>
            <p:ph type="title"/>
          </p:nvPr>
        </p:nvSpPr>
        <p:spPr/>
        <p:txBody>
          <a:bodyPr/>
          <a:lstStyle/>
          <a:p>
            <a:r>
              <a:rPr lang="en-US" dirty="0"/>
              <a:t>End of an era for the U.S. survey foot</a:t>
            </a:r>
          </a:p>
        </p:txBody>
      </p:sp>
      <p:sp>
        <p:nvSpPr>
          <p:cNvPr id="4" name="Content Placeholder 3">
            <a:extLst>
              <a:ext uri="{FF2B5EF4-FFF2-40B4-BE49-F238E27FC236}">
                <a16:creationId xmlns:a16="http://schemas.microsoft.com/office/drawing/2014/main" id="{8E1D1FC2-C5C8-ECD2-4992-4306A680123D}"/>
              </a:ext>
            </a:extLst>
          </p:cNvPr>
          <p:cNvSpPr>
            <a:spLocks noGrp="1"/>
          </p:cNvSpPr>
          <p:nvPr>
            <p:ph idx="1"/>
          </p:nvPr>
        </p:nvSpPr>
        <p:spPr>
          <a:xfrm>
            <a:off x="457200" y="1371600"/>
            <a:ext cx="11247120" cy="3286125"/>
          </a:xfrm>
        </p:spPr>
        <p:txBody>
          <a:bodyPr>
            <a:normAutofit fontScale="92500"/>
          </a:bodyPr>
          <a:lstStyle/>
          <a:p>
            <a:r>
              <a:rPr lang="en-US" b="1" dirty="0"/>
              <a:t>U.S. survey foot has been “deprecated” (retired)</a:t>
            </a:r>
          </a:p>
          <a:p>
            <a:pPr lvl="1"/>
            <a:r>
              <a:rPr lang="en-US" dirty="0"/>
              <a:t>Not supported for State Plane Coordinate System of 2022 </a:t>
            </a:r>
            <a:br>
              <a:rPr lang="en-US" dirty="0"/>
            </a:br>
            <a:r>
              <a:rPr lang="en-US" dirty="0"/>
              <a:t>(or any part of modernized NSRS)</a:t>
            </a:r>
          </a:p>
          <a:p>
            <a:pPr lvl="1"/>
            <a:r>
              <a:rPr lang="en-US" dirty="0"/>
              <a:t>Only </a:t>
            </a:r>
            <a:r>
              <a:rPr lang="en-US" b="1" i="1" dirty="0"/>
              <a:t>international foot </a:t>
            </a:r>
            <a:r>
              <a:rPr lang="en-US" dirty="0"/>
              <a:t>will be supported by NGS</a:t>
            </a:r>
          </a:p>
          <a:p>
            <a:r>
              <a:rPr lang="en-US" b="1" dirty="0"/>
              <a:t>Effective December 31, 2022</a:t>
            </a:r>
          </a:p>
          <a:p>
            <a:pPr lvl="1"/>
            <a:r>
              <a:rPr lang="en-US" dirty="0"/>
              <a:t>But U.S. survey foot will still be supported for legacy products</a:t>
            </a:r>
            <a:br>
              <a:rPr lang="en-US" dirty="0"/>
            </a:br>
            <a:r>
              <a:rPr lang="en-US" dirty="0"/>
              <a:t>(e.g., existing State Plane)</a:t>
            </a:r>
          </a:p>
          <a:p>
            <a:r>
              <a:rPr lang="en-US" b="1" i="1" dirty="0">
                <a:solidFill>
                  <a:srgbClr val="C00000"/>
                </a:solidFill>
              </a:rPr>
              <a:t>However, </a:t>
            </a:r>
            <a:r>
              <a:rPr lang="en-US" dirty="0">
                <a:solidFill>
                  <a:srgbClr val="C00000"/>
                </a:solidFill>
              </a:rPr>
              <a:t>NGS will </a:t>
            </a:r>
            <a:r>
              <a:rPr lang="en-US" b="1" i="1" dirty="0">
                <a:solidFill>
                  <a:srgbClr val="C00000"/>
                </a:solidFill>
              </a:rPr>
              <a:t>NOT</a:t>
            </a:r>
            <a:r>
              <a:rPr lang="en-US" dirty="0">
                <a:solidFill>
                  <a:srgbClr val="C00000"/>
                </a:solidFill>
              </a:rPr>
              <a:t> support NAD 83 after NSRS Modernization complete</a:t>
            </a:r>
          </a:p>
          <a:p>
            <a:pPr lvl="1"/>
            <a:endParaRPr lang="en-US" dirty="0"/>
          </a:p>
          <a:p>
            <a:endParaRPr lang="en-US" dirty="0"/>
          </a:p>
          <a:p>
            <a:endParaRPr lang="en-US" dirty="0"/>
          </a:p>
        </p:txBody>
      </p:sp>
      <p:sp>
        <p:nvSpPr>
          <p:cNvPr id="6" name="TextBox 5">
            <a:extLst>
              <a:ext uri="{FF2B5EF4-FFF2-40B4-BE49-F238E27FC236}">
                <a16:creationId xmlns:a16="http://schemas.microsoft.com/office/drawing/2014/main" id="{E7AF6D57-100F-D3D8-5E2D-261BBA12C394}"/>
              </a:ext>
            </a:extLst>
          </p:cNvPr>
          <p:cNvSpPr txBox="1"/>
          <p:nvPr/>
        </p:nvSpPr>
        <p:spPr>
          <a:xfrm>
            <a:off x="1868805" y="4653543"/>
            <a:ext cx="7863840" cy="1323439"/>
          </a:xfrm>
          <a:prstGeom prst="rect">
            <a:avLst/>
          </a:prstGeom>
          <a:solidFill>
            <a:srgbClr val="FF33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a:ea typeface="+mn-ea"/>
                <a:cs typeface="+mn-cs"/>
              </a:rPr>
              <a:t>NGS will always support </a:t>
            </a:r>
            <a:br>
              <a:rPr kumimoji="0" lang="en-US" sz="4000" b="1" i="0" u="none" strike="noStrike" kern="1200" cap="none" spc="0" normalizeH="0" baseline="0" noProof="0" dirty="0">
                <a:ln>
                  <a:noFill/>
                </a:ln>
                <a:solidFill>
                  <a:srgbClr val="FFFF00"/>
                </a:solidFill>
                <a:effectLst/>
                <a:uLnTx/>
                <a:uFillTx/>
                <a:latin typeface="Calibri"/>
                <a:ea typeface="+mn-ea"/>
                <a:cs typeface="+mn-cs"/>
              </a:rPr>
            </a:br>
            <a:r>
              <a:rPr kumimoji="0" lang="en-US" sz="4000" b="1" i="0" u="none" strike="noStrike" kern="1200" cap="none" spc="0" normalizeH="0" baseline="0" noProof="0" dirty="0">
                <a:ln>
                  <a:noFill/>
                </a:ln>
                <a:solidFill>
                  <a:srgbClr val="FFFF00"/>
                </a:solidFill>
                <a:effectLst/>
                <a:uLnTx/>
                <a:uFillTx/>
                <a:latin typeface="Calibri"/>
                <a:ea typeface="+mn-ea"/>
                <a:cs typeface="+mn-cs"/>
              </a:rPr>
              <a:t>U.S. survey foot for SPCS 83 and 27</a:t>
            </a:r>
          </a:p>
        </p:txBody>
      </p:sp>
      <p:sp>
        <p:nvSpPr>
          <p:cNvPr id="7" name="TextBox 6">
            <a:extLst>
              <a:ext uri="{FF2B5EF4-FFF2-40B4-BE49-F238E27FC236}">
                <a16:creationId xmlns:a16="http://schemas.microsoft.com/office/drawing/2014/main" id="{900FAEF5-9AB4-87EF-7CC2-5F5C63C785CC}"/>
              </a:ext>
            </a:extLst>
          </p:cNvPr>
          <p:cNvSpPr txBox="1"/>
          <p:nvPr/>
        </p:nvSpPr>
        <p:spPr>
          <a:xfrm>
            <a:off x="5182254" y="5976982"/>
            <a:ext cx="12369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Thank you.</a:t>
            </a:r>
          </a:p>
        </p:txBody>
      </p:sp>
      <p:pic>
        <p:nvPicPr>
          <p:cNvPr id="8" name="Picture 7">
            <a:extLst>
              <a:ext uri="{FF2B5EF4-FFF2-40B4-BE49-F238E27FC236}">
                <a16:creationId xmlns:a16="http://schemas.microsoft.com/office/drawing/2014/main" id="{C155A44A-072B-099F-6206-FF98CA3A522A}"/>
              </a:ext>
            </a:extLst>
          </p:cNvPr>
          <p:cNvPicPr>
            <a:picLocks noChangeAspect="1"/>
          </p:cNvPicPr>
          <p:nvPr/>
        </p:nvPicPr>
        <p:blipFill>
          <a:blip r:embed="rId2"/>
          <a:stretch>
            <a:fillRect/>
          </a:stretch>
        </p:blipFill>
        <p:spPr>
          <a:xfrm>
            <a:off x="10129598" y="973618"/>
            <a:ext cx="1828800" cy="2275450"/>
          </a:xfrm>
          <a:prstGeom prst="rect">
            <a:avLst/>
          </a:prstGeom>
        </p:spPr>
      </p:pic>
      <p:pic>
        <p:nvPicPr>
          <p:cNvPr id="9" name="Picture 2" descr="http://annerussellart.com/newimages/Twoleftfeet.jpg">
            <a:extLst>
              <a:ext uri="{FF2B5EF4-FFF2-40B4-BE49-F238E27FC236}">
                <a16:creationId xmlns:a16="http://schemas.microsoft.com/office/drawing/2014/main" id="{F4D934B4-FE01-DB69-E821-1AB993E771C6}"/>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4000" l="3922" r="95798"/>
                    </a14:imgEffect>
                  </a14:imgLayer>
                </a14:imgProps>
              </a:ext>
              <a:ext uri="{28A0092B-C50C-407E-A947-70E740481C1C}">
                <a14:useLocalDpi xmlns:a14="http://schemas.microsoft.com/office/drawing/2010/main"/>
              </a:ext>
            </a:extLst>
          </a:blip>
          <a:srcRect l="1663" t="35561" r="9354"/>
          <a:stretch/>
        </p:blipFill>
        <p:spPr bwMode="auto">
          <a:xfrm rot="5400000">
            <a:off x="8563236" y="680546"/>
            <a:ext cx="3429000" cy="3829944"/>
          </a:xfrm>
          <a:prstGeom prst="rect">
            <a:avLst/>
          </a:prstGeom>
          <a:extLst>
            <a:ext uri="{909E8E84-426E-40DD-AFC4-6F175D3DCCD1}">
              <a14:hiddenFill xmlns:a14="http://schemas.microsoft.com/office/drawing/2010/main">
                <a:solidFill>
                  <a:srgbClr val="FFFFFF"/>
                </a:solidFill>
              </a14:hiddenFill>
            </a:ext>
          </a:extLst>
        </p:spPr>
      </p:pic>
      <p:sp>
        <p:nvSpPr>
          <p:cNvPr id="15" name="Slide Number Placeholder 3">
            <a:extLst>
              <a:ext uri="{FF2B5EF4-FFF2-40B4-BE49-F238E27FC236}">
                <a16:creationId xmlns:a16="http://schemas.microsoft.com/office/drawing/2014/main" id="{8D70F089-B768-A77E-FF34-6425D48DFB5B}"/>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54</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224394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0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527FD-E3D7-3A83-6A1B-AD4E882BBFDF}"/>
              </a:ext>
            </a:extLst>
          </p:cNvPr>
          <p:cNvSpPr>
            <a:spLocks noGrp="1"/>
          </p:cNvSpPr>
          <p:nvPr>
            <p:ph type="title"/>
          </p:nvPr>
        </p:nvSpPr>
        <p:spPr>
          <a:xfrm>
            <a:off x="457200" y="457200"/>
            <a:ext cx="11734800" cy="914400"/>
          </a:xfrm>
        </p:spPr>
        <p:txBody>
          <a:bodyPr>
            <a:normAutofit fontScale="90000"/>
          </a:bodyPr>
          <a:lstStyle/>
          <a:p>
            <a:r>
              <a:rPr lang="en-US" dirty="0"/>
              <a:t>Benefits for surveying, engineering,  &amp; transportation</a:t>
            </a:r>
          </a:p>
        </p:txBody>
      </p:sp>
      <p:sp>
        <p:nvSpPr>
          <p:cNvPr id="3" name="Content Placeholder 2">
            <a:extLst>
              <a:ext uri="{FF2B5EF4-FFF2-40B4-BE49-F238E27FC236}">
                <a16:creationId xmlns:a16="http://schemas.microsoft.com/office/drawing/2014/main" id="{CFD097C4-C673-556C-2920-BF35C53EAFFF}"/>
              </a:ext>
            </a:extLst>
          </p:cNvPr>
          <p:cNvSpPr>
            <a:spLocks noGrp="1"/>
          </p:cNvSpPr>
          <p:nvPr>
            <p:ph idx="1"/>
          </p:nvPr>
        </p:nvSpPr>
        <p:spPr>
          <a:xfrm>
            <a:off x="457200" y="1371600"/>
            <a:ext cx="11734800" cy="4846320"/>
          </a:xfrm>
        </p:spPr>
        <p:txBody>
          <a:bodyPr>
            <a:normAutofit/>
          </a:bodyPr>
          <a:lstStyle/>
          <a:p>
            <a:r>
              <a:rPr lang="en-US" dirty="0"/>
              <a:t>More accurate and consistent, locally and nationwide</a:t>
            </a:r>
          </a:p>
          <a:p>
            <a:r>
              <a:rPr lang="en-US" dirty="0"/>
              <a:t>Improved ability to use and share geospatial data</a:t>
            </a:r>
          </a:p>
          <a:p>
            <a:r>
              <a:rPr lang="en-US" dirty="0"/>
              <a:t>Consistent with GNSS</a:t>
            </a:r>
          </a:p>
          <a:p>
            <a:r>
              <a:rPr lang="en-US" dirty="0"/>
              <a:t>Simpler determination of elevations using GNSS</a:t>
            </a:r>
          </a:p>
          <a:p>
            <a:r>
              <a:rPr lang="en-US" dirty="0"/>
              <a:t>Better tools (Data Delivery System, OPUS, NCAT)</a:t>
            </a:r>
          </a:p>
          <a:p>
            <a:r>
              <a:rPr lang="en-US" dirty="0"/>
              <a:t>Defined transformations between datums</a:t>
            </a:r>
          </a:p>
          <a:p>
            <a:r>
              <a:rPr lang="en-US" dirty="0"/>
              <a:t>Reduction in difference between “grid” and “ground”</a:t>
            </a:r>
          </a:p>
          <a:p>
            <a:r>
              <a:rPr lang="en-US" dirty="0"/>
              <a:t>Single version of the foot everywhere</a:t>
            </a:r>
          </a:p>
          <a:p>
            <a:r>
              <a:rPr lang="en-US" dirty="0"/>
              <a:t>Development coordinated with industry, stakeholders, other agencies</a:t>
            </a:r>
          </a:p>
          <a:p>
            <a:endParaRPr lang="en-US" dirty="0"/>
          </a:p>
        </p:txBody>
      </p:sp>
      <p:sp>
        <p:nvSpPr>
          <p:cNvPr id="7" name="TextBox 6">
            <a:extLst>
              <a:ext uri="{FF2B5EF4-FFF2-40B4-BE49-F238E27FC236}">
                <a16:creationId xmlns:a16="http://schemas.microsoft.com/office/drawing/2014/main" id="{B87871D6-E36B-E2FF-8EB1-48DB815DBC8A}"/>
              </a:ext>
            </a:extLst>
          </p:cNvPr>
          <p:cNvSpPr txBox="1"/>
          <p:nvPr/>
        </p:nvSpPr>
        <p:spPr>
          <a:xfrm>
            <a:off x="9258301" y="1510033"/>
            <a:ext cx="2655570" cy="1785104"/>
          </a:xfrm>
          <a:prstGeom prst="rect">
            <a:avLst/>
          </a:prstGeom>
          <a:solidFill>
            <a:schemeClr val="lt1"/>
          </a:solidFill>
          <a:effectLst>
            <a:outerShdw blurRad="63500" sx="102000" sy="102000" algn="ctr" rotWithShape="0">
              <a:prstClr val="black">
                <a:alpha val="40000"/>
              </a:prstClr>
            </a:outerShdw>
          </a:effectLst>
        </p:spPr>
        <p:txBody>
          <a:bodyPr wrap="square" rtlCol="0">
            <a:spAutoFit/>
          </a:bodyPr>
          <a:lstStyle/>
          <a:p>
            <a:pPr>
              <a:spcAft>
                <a:spcPts val="1200"/>
              </a:spcAft>
            </a:pPr>
            <a:r>
              <a:rPr lang="en-US" sz="2000" b="1" i="1" dirty="0">
                <a:solidFill>
                  <a:srgbClr val="C00000"/>
                </a:solidFill>
              </a:rPr>
              <a:t>Accuracy is telling the truth.</a:t>
            </a:r>
          </a:p>
          <a:p>
            <a:pPr>
              <a:spcAft>
                <a:spcPts val="1200"/>
              </a:spcAft>
            </a:pPr>
            <a:r>
              <a:rPr lang="en-US" sz="2000" b="1" i="1" dirty="0">
                <a:solidFill>
                  <a:srgbClr val="C00000"/>
                </a:solidFill>
              </a:rPr>
              <a:t>Precision is telling the same story over and over again…</a:t>
            </a:r>
          </a:p>
        </p:txBody>
      </p:sp>
      <p:sp>
        <p:nvSpPr>
          <p:cNvPr id="10" name="Slide Number Placeholder 3">
            <a:extLst>
              <a:ext uri="{FF2B5EF4-FFF2-40B4-BE49-F238E27FC236}">
                <a16:creationId xmlns:a16="http://schemas.microsoft.com/office/drawing/2014/main" id="{2C8F8FBD-3306-A3C6-DE47-FBDE4798C4B5}"/>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55</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137223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00098-FD5D-AE28-FCD7-14644E447F6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4F3F59-C883-0DC3-98FE-BF43553A7344}"/>
              </a:ext>
            </a:extLst>
          </p:cNvPr>
          <p:cNvSpPr>
            <a:spLocks noGrp="1"/>
          </p:cNvSpPr>
          <p:nvPr>
            <p:ph idx="1"/>
          </p:nvPr>
        </p:nvSpPr>
        <p:spPr>
          <a:xfrm>
            <a:off x="457200" y="1145841"/>
            <a:ext cx="11247120" cy="5209556"/>
          </a:xfrm>
        </p:spPr>
        <p:txBody>
          <a:bodyPr>
            <a:noAutofit/>
          </a:bodyPr>
          <a:lstStyle/>
          <a:p>
            <a:pPr marL="50800" indent="0">
              <a:buNone/>
            </a:pPr>
            <a:r>
              <a:rPr lang="en-US" sz="3200" dirty="0"/>
              <a:t>Our society and economy are becoming more “spatially enabled”</a:t>
            </a:r>
          </a:p>
          <a:p>
            <a:pPr marL="50800" indent="0">
              <a:buNone/>
            </a:pPr>
            <a:endParaRPr lang="en-US" sz="1800" b="1" i="1" dirty="0">
              <a:solidFill>
                <a:srgbClr val="C00000"/>
              </a:solidFill>
            </a:endParaRPr>
          </a:p>
          <a:p>
            <a:pPr marL="50800" indent="0">
              <a:buNone/>
            </a:pPr>
            <a:endParaRPr lang="en-US" sz="1800" b="1" i="1" dirty="0">
              <a:solidFill>
                <a:srgbClr val="C00000"/>
              </a:solidFill>
            </a:endParaRPr>
          </a:p>
          <a:p>
            <a:pPr marL="50800" indent="0">
              <a:buNone/>
            </a:pPr>
            <a:endParaRPr lang="en-US" sz="1800" b="1" i="1" dirty="0">
              <a:solidFill>
                <a:srgbClr val="C00000"/>
              </a:solidFill>
            </a:endParaRPr>
          </a:p>
          <a:p>
            <a:pPr marL="50800" indent="0">
              <a:buNone/>
            </a:pPr>
            <a:endParaRPr lang="en-US" sz="1800" b="1" i="1" dirty="0">
              <a:solidFill>
                <a:srgbClr val="C00000"/>
              </a:solidFill>
            </a:endParaRPr>
          </a:p>
          <a:p>
            <a:pPr marL="50800" indent="0">
              <a:buNone/>
            </a:pPr>
            <a:endParaRPr lang="en-US" sz="1800" b="1" i="1" dirty="0">
              <a:solidFill>
                <a:srgbClr val="C00000"/>
              </a:solidFill>
            </a:endParaRPr>
          </a:p>
          <a:p>
            <a:pPr marL="50800" indent="0">
              <a:buNone/>
            </a:pPr>
            <a:endParaRPr lang="en-US" sz="1800" b="1" i="1" dirty="0">
              <a:solidFill>
                <a:srgbClr val="C00000"/>
              </a:solidFill>
            </a:endParaRPr>
          </a:p>
          <a:p>
            <a:pPr marL="50800" indent="0">
              <a:buNone/>
            </a:pPr>
            <a:endParaRPr lang="en-US" sz="1800" b="1" i="1" dirty="0">
              <a:solidFill>
                <a:srgbClr val="C00000"/>
              </a:solidFill>
            </a:endParaRPr>
          </a:p>
          <a:p>
            <a:pPr marL="50800" indent="0">
              <a:buNone/>
            </a:pPr>
            <a:endParaRPr lang="en-US" sz="1800" b="1" i="1" dirty="0">
              <a:solidFill>
                <a:srgbClr val="C00000"/>
              </a:solidFill>
            </a:endParaRPr>
          </a:p>
          <a:p>
            <a:pPr marL="50800" indent="0">
              <a:buNone/>
            </a:pPr>
            <a:endParaRPr lang="en-US" sz="1800" b="1" i="1" dirty="0">
              <a:solidFill>
                <a:srgbClr val="C00000"/>
              </a:solidFill>
            </a:endParaRPr>
          </a:p>
          <a:p>
            <a:pPr marL="50800" indent="0">
              <a:buNone/>
            </a:pPr>
            <a:endParaRPr lang="en-US" sz="1800" b="1" i="1" dirty="0">
              <a:solidFill>
                <a:srgbClr val="C00000"/>
              </a:solidFill>
            </a:endParaRPr>
          </a:p>
          <a:p>
            <a:pPr marL="50800" indent="0">
              <a:buNone/>
            </a:pPr>
            <a:r>
              <a:rPr lang="en-US" sz="4000" b="1" i="1" dirty="0">
                <a:solidFill>
                  <a:srgbClr val="C00000"/>
                </a:solidFill>
              </a:rPr>
              <a:t>The Modernized NSRS will help make this a reality</a:t>
            </a:r>
          </a:p>
        </p:txBody>
      </p:sp>
      <p:pic>
        <p:nvPicPr>
          <p:cNvPr id="21" name="Picture 20" descr="A diagram of a construction process&#10;&#10;Description automatically generated with medium confidence">
            <a:extLst>
              <a:ext uri="{FF2B5EF4-FFF2-40B4-BE49-F238E27FC236}">
                <a16:creationId xmlns:a16="http://schemas.microsoft.com/office/drawing/2014/main" id="{DEFECC55-99CC-B83B-081D-61C170AE6D3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684890" y="1728426"/>
            <a:ext cx="4263270" cy="3383280"/>
          </a:xfrm>
          <a:prstGeom prst="rect">
            <a:avLst/>
          </a:prstGeom>
        </p:spPr>
      </p:pic>
      <p:sp>
        <p:nvSpPr>
          <p:cNvPr id="2" name="Title 1">
            <a:extLst>
              <a:ext uri="{FF2B5EF4-FFF2-40B4-BE49-F238E27FC236}">
                <a16:creationId xmlns:a16="http://schemas.microsoft.com/office/drawing/2014/main" id="{059E9023-3AE1-3389-88C1-B707212C2DC4}"/>
              </a:ext>
            </a:extLst>
          </p:cNvPr>
          <p:cNvSpPr>
            <a:spLocks noGrp="1"/>
          </p:cNvSpPr>
          <p:nvPr>
            <p:ph type="title"/>
          </p:nvPr>
        </p:nvSpPr>
        <p:spPr>
          <a:xfrm>
            <a:off x="457200" y="457200"/>
            <a:ext cx="11734800" cy="914400"/>
          </a:xfrm>
        </p:spPr>
        <p:txBody>
          <a:bodyPr>
            <a:normAutofit/>
          </a:bodyPr>
          <a:lstStyle/>
          <a:p>
            <a:r>
              <a:rPr lang="en-US" dirty="0"/>
              <a:t>Why Modernize the NSRS?</a:t>
            </a:r>
          </a:p>
        </p:txBody>
      </p:sp>
      <p:pic>
        <p:nvPicPr>
          <p:cNvPr id="8" name="Picture 7" descr="A car with text overlay">
            <a:extLst>
              <a:ext uri="{FF2B5EF4-FFF2-40B4-BE49-F238E27FC236}">
                <a16:creationId xmlns:a16="http://schemas.microsoft.com/office/drawing/2014/main" id="{E0998ACC-DF7A-D4A4-F2C1-61DB474D9B4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123" y="1867876"/>
            <a:ext cx="3585062" cy="2286000"/>
          </a:xfrm>
          <a:prstGeom prst="rect">
            <a:avLst/>
          </a:prstGeom>
        </p:spPr>
      </p:pic>
      <p:pic>
        <p:nvPicPr>
          <p:cNvPr id="15" name="Picture 14" descr="A diagram of a city&#10;&#10;Description automatically generated">
            <a:extLst>
              <a:ext uri="{FF2B5EF4-FFF2-40B4-BE49-F238E27FC236}">
                <a16:creationId xmlns:a16="http://schemas.microsoft.com/office/drawing/2014/main" id="{3168C530-99D4-7E8C-6AD8-C0FA290FDDF0}"/>
              </a:ext>
            </a:extLst>
          </p:cNvPr>
          <p:cNvPicPr>
            <a:picLocks noChangeAspect="1"/>
          </p:cNvPicPr>
          <p:nvPr/>
        </p:nvPicPr>
        <p:blipFill>
          <a:blip r:embed="rId4"/>
          <a:srcRect l="19759" t="3673" r="21104" b="4284"/>
          <a:stretch/>
        </p:blipFill>
        <p:spPr>
          <a:xfrm>
            <a:off x="4052474" y="1675169"/>
            <a:ext cx="3486451" cy="3619100"/>
          </a:xfrm>
          <a:prstGeom prst="rect">
            <a:avLst/>
          </a:prstGeom>
        </p:spPr>
      </p:pic>
      <p:sp>
        <p:nvSpPr>
          <p:cNvPr id="9" name="TextBox 8">
            <a:extLst>
              <a:ext uri="{FF2B5EF4-FFF2-40B4-BE49-F238E27FC236}">
                <a16:creationId xmlns:a16="http://schemas.microsoft.com/office/drawing/2014/main" id="{AF459400-94CC-4D04-32EA-389B6945116E}"/>
              </a:ext>
            </a:extLst>
          </p:cNvPr>
          <p:cNvSpPr txBox="1"/>
          <p:nvPr/>
        </p:nvSpPr>
        <p:spPr>
          <a:xfrm>
            <a:off x="687489" y="4136384"/>
            <a:ext cx="2868329" cy="400110"/>
          </a:xfrm>
          <a:prstGeom prst="rect">
            <a:avLst/>
          </a:prstGeom>
          <a:noFill/>
        </p:spPr>
        <p:txBody>
          <a:bodyPr wrap="square" rtlCol="0">
            <a:spAutoFit/>
          </a:bodyPr>
          <a:lstStyle/>
          <a:p>
            <a:pPr algn="ctr"/>
            <a:r>
              <a:rPr lang="en-US" sz="2000" b="1" dirty="0"/>
              <a:t>Autonomous vehicles</a:t>
            </a:r>
          </a:p>
        </p:txBody>
      </p:sp>
      <p:sp>
        <p:nvSpPr>
          <p:cNvPr id="10" name="TextBox 9">
            <a:extLst>
              <a:ext uri="{FF2B5EF4-FFF2-40B4-BE49-F238E27FC236}">
                <a16:creationId xmlns:a16="http://schemas.microsoft.com/office/drawing/2014/main" id="{E90AE33F-7BC3-B8DF-28D4-8C5A23EF2E7C}"/>
              </a:ext>
            </a:extLst>
          </p:cNvPr>
          <p:cNvSpPr txBox="1"/>
          <p:nvPr/>
        </p:nvSpPr>
        <p:spPr>
          <a:xfrm>
            <a:off x="6306810" y="1861042"/>
            <a:ext cx="2181629" cy="707886"/>
          </a:xfrm>
          <a:prstGeom prst="rect">
            <a:avLst/>
          </a:prstGeom>
          <a:noFill/>
        </p:spPr>
        <p:txBody>
          <a:bodyPr wrap="square" rtlCol="0">
            <a:spAutoFit/>
          </a:bodyPr>
          <a:lstStyle/>
          <a:p>
            <a:pPr algn="ctr"/>
            <a:r>
              <a:rPr lang="en-US" sz="2000" b="1" dirty="0"/>
              <a:t>Project life cycles</a:t>
            </a:r>
          </a:p>
        </p:txBody>
      </p:sp>
      <p:sp>
        <p:nvSpPr>
          <p:cNvPr id="11" name="TextBox 10">
            <a:extLst>
              <a:ext uri="{FF2B5EF4-FFF2-40B4-BE49-F238E27FC236}">
                <a16:creationId xmlns:a16="http://schemas.microsoft.com/office/drawing/2014/main" id="{A24B313F-E9DD-1209-F688-EF2E33EC86DF}"/>
              </a:ext>
            </a:extLst>
          </p:cNvPr>
          <p:cNvSpPr txBox="1"/>
          <p:nvPr/>
        </p:nvSpPr>
        <p:spPr>
          <a:xfrm>
            <a:off x="1423339" y="4625658"/>
            <a:ext cx="2868328" cy="400110"/>
          </a:xfrm>
          <a:prstGeom prst="rect">
            <a:avLst/>
          </a:prstGeom>
          <a:noFill/>
        </p:spPr>
        <p:txBody>
          <a:bodyPr wrap="square" rtlCol="0">
            <a:spAutoFit/>
          </a:bodyPr>
          <a:lstStyle/>
          <a:p>
            <a:pPr algn="ctr"/>
            <a:r>
              <a:rPr lang="en-US" sz="2000" b="1" dirty="0"/>
              <a:t>Emergency response</a:t>
            </a:r>
          </a:p>
        </p:txBody>
      </p:sp>
      <p:sp>
        <p:nvSpPr>
          <p:cNvPr id="12" name="TextBox 11">
            <a:extLst>
              <a:ext uri="{FF2B5EF4-FFF2-40B4-BE49-F238E27FC236}">
                <a16:creationId xmlns:a16="http://schemas.microsoft.com/office/drawing/2014/main" id="{9F2DAFDA-05D9-34B9-2F5E-6EB1A568E9AD}"/>
              </a:ext>
            </a:extLst>
          </p:cNvPr>
          <p:cNvSpPr txBox="1"/>
          <p:nvPr/>
        </p:nvSpPr>
        <p:spPr>
          <a:xfrm>
            <a:off x="2756590" y="1810111"/>
            <a:ext cx="2637858" cy="400110"/>
          </a:xfrm>
          <a:prstGeom prst="rect">
            <a:avLst/>
          </a:prstGeom>
          <a:noFill/>
        </p:spPr>
        <p:txBody>
          <a:bodyPr wrap="square" rtlCol="0">
            <a:spAutoFit/>
          </a:bodyPr>
          <a:lstStyle/>
          <a:p>
            <a:pPr algn="ctr"/>
            <a:r>
              <a:rPr lang="en-US" sz="2000" b="1" dirty="0"/>
              <a:t>Digital twins</a:t>
            </a:r>
          </a:p>
        </p:txBody>
      </p:sp>
      <p:sp>
        <p:nvSpPr>
          <p:cNvPr id="13" name="TextBox 12">
            <a:extLst>
              <a:ext uri="{FF2B5EF4-FFF2-40B4-BE49-F238E27FC236}">
                <a16:creationId xmlns:a16="http://schemas.microsoft.com/office/drawing/2014/main" id="{34F0FE40-D9AA-8773-4DA7-A53F66E5678E}"/>
              </a:ext>
            </a:extLst>
          </p:cNvPr>
          <p:cNvSpPr txBox="1"/>
          <p:nvPr/>
        </p:nvSpPr>
        <p:spPr>
          <a:xfrm>
            <a:off x="6532317" y="4595301"/>
            <a:ext cx="2419494" cy="707886"/>
          </a:xfrm>
          <a:prstGeom prst="rect">
            <a:avLst/>
          </a:prstGeom>
          <a:noFill/>
        </p:spPr>
        <p:txBody>
          <a:bodyPr wrap="square" rtlCol="0">
            <a:spAutoFit/>
          </a:bodyPr>
          <a:lstStyle/>
          <a:p>
            <a:pPr algn="ctr"/>
            <a:r>
              <a:rPr lang="en-US" sz="2000" b="1" dirty="0"/>
              <a:t>Smart infrastructure</a:t>
            </a:r>
          </a:p>
        </p:txBody>
      </p:sp>
      <p:sp>
        <p:nvSpPr>
          <p:cNvPr id="22" name="TextBox 21">
            <a:extLst>
              <a:ext uri="{FF2B5EF4-FFF2-40B4-BE49-F238E27FC236}">
                <a16:creationId xmlns:a16="http://schemas.microsoft.com/office/drawing/2014/main" id="{127F9364-E252-1097-1FD6-D11867BFCD07}"/>
              </a:ext>
            </a:extLst>
          </p:cNvPr>
          <p:cNvSpPr txBox="1"/>
          <p:nvPr/>
        </p:nvSpPr>
        <p:spPr>
          <a:xfrm>
            <a:off x="9818850" y="4502437"/>
            <a:ext cx="1915950" cy="1015663"/>
          </a:xfrm>
          <a:prstGeom prst="rect">
            <a:avLst/>
          </a:prstGeom>
          <a:noFill/>
        </p:spPr>
        <p:txBody>
          <a:bodyPr wrap="square" rtlCol="0">
            <a:spAutoFit/>
          </a:bodyPr>
          <a:lstStyle/>
          <a:p>
            <a:pPr algn="ctr"/>
            <a:r>
              <a:rPr lang="en-US" sz="2000" b="1" dirty="0"/>
              <a:t>Facilities asset management</a:t>
            </a:r>
          </a:p>
        </p:txBody>
      </p:sp>
      <p:sp>
        <p:nvSpPr>
          <p:cNvPr id="23" name="TextBox 22">
            <a:extLst>
              <a:ext uri="{FF2B5EF4-FFF2-40B4-BE49-F238E27FC236}">
                <a16:creationId xmlns:a16="http://schemas.microsoft.com/office/drawing/2014/main" id="{371C87D0-7286-9D3E-A79C-A1BE30093959}"/>
              </a:ext>
            </a:extLst>
          </p:cNvPr>
          <p:cNvSpPr txBox="1"/>
          <p:nvPr/>
        </p:nvSpPr>
        <p:spPr>
          <a:xfrm>
            <a:off x="2121653" y="5116851"/>
            <a:ext cx="3486451" cy="400110"/>
          </a:xfrm>
          <a:prstGeom prst="rect">
            <a:avLst/>
          </a:prstGeom>
          <a:noFill/>
        </p:spPr>
        <p:txBody>
          <a:bodyPr wrap="square" rtlCol="0">
            <a:spAutoFit/>
          </a:bodyPr>
          <a:lstStyle/>
          <a:p>
            <a:pPr algn="ctr"/>
            <a:r>
              <a:rPr lang="en-US" sz="2000" b="1" dirty="0"/>
              <a:t>2D, 3D, 4D, 5D, etc.  design</a:t>
            </a:r>
          </a:p>
        </p:txBody>
      </p:sp>
      <p:sp>
        <p:nvSpPr>
          <p:cNvPr id="16" name="Slide Number Placeholder 3">
            <a:extLst>
              <a:ext uri="{FF2B5EF4-FFF2-40B4-BE49-F238E27FC236}">
                <a16:creationId xmlns:a16="http://schemas.microsoft.com/office/drawing/2014/main" id="{BF62F808-8A1C-EFE1-6385-4B3DD985D6F0}"/>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56</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17427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750"/>
                            </p:stCondLst>
                            <p:childTnLst>
                              <p:par>
                                <p:cTn id="17" presetID="10" presetClass="entr" presetSubtype="0" fill="hold" grpId="0" nodeType="afterEffect">
                                  <p:stCondLst>
                                    <p:cond delay="25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1500"/>
                            </p:stCondLst>
                            <p:childTnLst>
                              <p:par>
                                <p:cTn id="21" presetID="10" presetClass="entr" presetSubtype="0" fill="hold" nodeType="afterEffect">
                                  <p:stCondLst>
                                    <p:cond delay="25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2250"/>
                            </p:stCondLst>
                            <p:childTnLst>
                              <p:par>
                                <p:cTn id="28" presetID="10" presetClass="entr" presetSubtype="0" fill="hold" nodeType="afterEffect">
                                  <p:stCondLst>
                                    <p:cond delay="25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par>
                          <p:cTn id="31" fill="hold">
                            <p:stCondLst>
                              <p:cond delay="3000"/>
                            </p:stCondLst>
                            <p:childTnLst>
                              <p:par>
                                <p:cTn id="32" presetID="10" presetClass="entr" presetSubtype="0" fill="hold" grpId="0" nodeType="afterEffect">
                                  <p:stCondLst>
                                    <p:cond delay="25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par>
                          <p:cTn id="35" fill="hold">
                            <p:stCondLst>
                              <p:cond delay="3750"/>
                            </p:stCondLst>
                            <p:childTnLst>
                              <p:par>
                                <p:cTn id="36" presetID="10" presetClass="entr" presetSubtype="0" fill="hold" grpId="0" nodeType="afterEffect">
                                  <p:stCondLst>
                                    <p:cond delay="25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par>
                          <p:cTn id="39" fill="hold">
                            <p:stCondLst>
                              <p:cond delay="4500"/>
                            </p:stCondLst>
                            <p:childTnLst>
                              <p:par>
                                <p:cTn id="40" presetID="10" presetClass="entr" presetSubtype="0" fill="hold" grpId="0" nodeType="afterEffect">
                                  <p:stCondLst>
                                    <p:cond delay="25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par>
                          <p:cTn id="43" fill="hold">
                            <p:stCondLst>
                              <p:cond delay="5250"/>
                            </p:stCondLst>
                            <p:childTnLst>
                              <p:par>
                                <p:cTn id="44" presetID="10" presetClass="entr" presetSubtype="0" fill="hold" grpId="0" nodeType="afterEffect">
                                  <p:stCondLst>
                                    <p:cond delay="25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fade">
                                      <p:cBhvr>
                                        <p:cTn id="5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22" grpId="0"/>
      <p:bldP spid="2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77F48E7-252E-4E9E-8FD0-221FD68CB169}"/>
              </a:ext>
            </a:extLst>
          </p:cNvPr>
          <p:cNvSpPr>
            <a:spLocks noGrp="1"/>
          </p:cNvSpPr>
          <p:nvPr>
            <p:ph type="title"/>
          </p:nvPr>
        </p:nvSpPr>
        <p:spPr/>
        <p:txBody>
          <a:bodyPr/>
          <a:lstStyle/>
          <a:p>
            <a:r>
              <a:rPr lang="en-US" dirty="0"/>
              <a:t>NGS Educational Resources</a:t>
            </a:r>
          </a:p>
        </p:txBody>
      </p:sp>
      <p:sp>
        <p:nvSpPr>
          <p:cNvPr id="8" name="Content Placeholder 7">
            <a:extLst>
              <a:ext uri="{FF2B5EF4-FFF2-40B4-BE49-F238E27FC236}">
                <a16:creationId xmlns:a16="http://schemas.microsoft.com/office/drawing/2014/main" id="{84A8A2DE-5D76-4595-869A-1583EA1F7099}"/>
              </a:ext>
            </a:extLst>
          </p:cNvPr>
          <p:cNvSpPr>
            <a:spLocks noGrp="1"/>
          </p:cNvSpPr>
          <p:nvPr>
            <p:ph idx="1"/>
          </p:nvPr>
        </p:nvSpPr>
        <p:spPr>
          <a:xfrm>
            <a:off x="821933" y="1437159"/>
            <a:ext cx="7479586" cy="4846320"/>
          </a:xfrm>
        </p:spPr>
        <p:txBody>
          <a:bodyPr>
            <a:noAutofit/>
          </a:bodyPr>
          <a:lstStyle/>
          <a:p>
            <a:r>
              <a:rPr lang="en-US" sz="3600" dirty="0"/>
              <a:t>Monthly Webinars </a:t>
            </a:r>
            <a:r>
              <a:rPr lang="en-US" dirty="0"/>
              <a:t>(~60 minutes)</a:t>
            </a:r>
          </a:p>
          <a:p>
            <a:endParaRPr lang="en-US" sz="2000" dirty="0"/>
          </a:p>
          <a:p>
            <a:r>
              <a:rPr lang="en-US" sz="3600" dirty="0"/>
              <a:t>Educational Videos </a:t>
            </a:r>
            <a:r>
              <a:rPr lang="en-US" dirty="0"/>
              <a:t>(~4 minutes)</a:t>
            </a:r>
          </a:p>
          <a:p>
            <a:pPr marL="50800" indent="0">
              <a:buNone/>
            </a:pPr>
            <a:endParaRPr lang="en-US" sz="2000" dirty="0"/>
          </a:p>
          <a:p>
            <a:r>
              <a:rPr lang="en-US" sz="3600" dirty="0"/>
              <a:t>Online Lessons </a:t>
            </a:r>
            <a:r>
              <a:rPr lang="en-US" dirty="0"/>
              <a:t>(~60 minutes)</a:t>
            </a:r>
          </a:p>
          <a:p>
            <a:endParaRPr lang="en-US" sz="1800" dirty="0"/>
          </a:p>
          <a:p>
            <a:r>
              <a:rPr lang="en-US" sz="3600" dirty="0"/>
              <a:t>Testing and Training Center</a:t>
            </a:r>
            <a:br>
              <a:rPr lang="en-US" sz="3600" dirty="0"/>
            </a:br>
            <a:r>
              <a:rPr lang="en-US" dirty="0"/>
              <a:t>(free in-person and online)</a:t>
            </a:r>
          </a:p>
        </p:txBody>
      </p:sp>
      <p:pic>
        <p:nvPicPr>
          <p:cNvPr id="9" name="Picture 8">
            <a:extLst>
              <a:ext uri="{FF2B5EF4-FFF2-40B4-BE49-F238E27FC236}">
                <a16:creationId xmlns:a16="http://schemas.microsoft.com/office/drawing/2014/main" id="{3D0CE10D-BF0F-40A7-A011-BCE5C7738B6A}"/>
              </a:ext>
            </a:extLst>
          </p:cNvPr>
          <p:cNvPicPr>
            <a:picLocks noChangeAspect="1"/>
          </p:cNvPicPr>
          <p:nvPr/>
        </p:nvPicPr>
        <p:blipFill rotWithShape="1">
          <a:blip r:embed="rId2"/>
          <a:srcRect r="65364" b="61260"/>
          <a:stretch/>
        </p:blipFill>
        <p:spPr>
          <a:xfrm>
            <a:off x="8856615" y="1185320"/>
            <a:ext cx="3004900" cy="2005198"/>
          </a:xfrm>
          <a:prstGeom prst="rect">
            <a:avLst/>
          </a:prstGeom>
        </p:spPr>
      </p:pic>
      <p:pic>
        <p:nvPicPr>
          <p:cNvPr id="13" name="Picture 12">
            <a:extLst>
              <a:ext uri="{FF2B5EF4-FFF2-40B4-BE49-F238E27FC236}">
                <a16:creationId xmlns:a16="http://schemas.microsoft.com/office/drawing/2014/main" id="{26D00134-3AE4-4DB6-8678-E63A1928D994}"/>
              </a:ext>
            </a:extLst>
          </p:cNvPr>
          <p:cNvPicPr>
            <a:picLocks noChangeAspect="1"/>
          </p:cNvPicPr>
          <p:nvPr/>
        </p:nvPicPr>
        <p:blipFill>
          <a:blip r:embed="rId3"/>
          <a:stretch>
            <a:fillRect/>
          </a:stretch>
        </p:blipFill>
        <p:spPr>
          <a:xfrm>
            <a:off x="9016713" y="3879840"/>
            <a:ext cx="2844801" cy="2134181"/>
          </a:xfrm>
          <a:prstGeom prst="rect">
            <a:avLst/>
          </a:prstGeom>
        </p:spPr>
      </p:pic>
      <p:sp>
        <p:nvSpPr>
          <p:cNvPr id="10" name="Slide Number Placeholder 3">
            <a:extLst>
              <a:ext uri="{FF2B5EF4-FFF2-40B4-BE49-F238E27FC236}">
                <a16:creationId xmlns:a16="http://schemas.microsoft.com/office/drawing/2014/main" id="{02E4E6E5-C0CB-BEE1-7B8B-E878055B1AF6}"/>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57</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17423694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609600" y="274639"/>
            <a:ext cx="10972800" cy="1143000"/>
          </a:xfrm>
        </p:spPr>
        <p:txBody>
          <a:bodyPr>
            <a:normAutofit fontScale="90000"/>
          </a:bodyPr>
          <a:lstStyle/>
          <a:p>
            <a:r>
              <a:rPr lang="en-US" dirty="0"/>
              <a:t>Regional Geodetic Advisors &amp; State Coordinators</a:t>
            </a:r>
          </a:p>
        </p:txBody>
      </p:sp>
      <p:pic>
        <p:nvPicPr>
          <p:cNvPr id="5" name="Picture 4">
            <a:extLst>
              <a:ext uri="{FF2B5EF4-FFF2-40B4-BE49-F238E27FC236}">
                <a16:creationId xmlns:a16="http://schemas.microsoft.com/office/drawing/2014/main" id="{E9E638AA-609A-43C5-BF4B-B2C1638F551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02805" y="1016546"/>
            <a:ext cx="7002869" cy="5496015"/>
          </a:xfrm>
          <a:prstGeom prst="rect">
            <a:avLst/>
          </a:prstGeom>
        </p:spPr>
      </p:pic>
      <p:pic>
        <p:nvPicPr>
          <p:cNvPr id="8" name="Picture 7">
            <a:extLst>
              <a:ext uri="{FF2B5EF4-FFF2-40B4-BE49-F238E27FC236}">
                <a16:creationId xmlns:a16="http://schemas.microsoft.com/office/drawing/2014/main" id="{432A1C9F-0E86-49DD-A20A-751317C3B04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541039" y="2181465"/>
            <a:ext cx="4572192" cy="3461192"/>
          </a:xfrm>
          <a:prstGeom prst="rect">
            <a:avLst/>
          </a:prstGeom>
        </p:spPr>
      </p:pic>
      <p:sp>
        <p:nvSpPr>
          <p:cNvPr id="10" name="Slide Number Placeholder 3">
            <a:extLst>
              <a:ext uri="{FF2B5EF4-FFF2-40B4-BE49-F238E27FC236}">
                <a16:creationId xmlns:a16="http://schemas.microsoft.com/office/drawing/2014/main" id="{A4910E11-57F5-CA05-4781-10279A16A5D3}"/>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58</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42783066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8FB06-0D7F-4426-BA39-147C927903B9}"/>
              </a:ext>
            </a:extLst>
          </p:cNvPr>
          <p:cNvSpPr>
            <a:spLocks noGrp="1"/>
          </p:cNvSpPr>
          <p:nvPr>
            <p:ph type="title"/>
          </p:nvPr>
        </p:nvSpPr>
        <p:spPr/>
        <p:txBody>
          <a:bodyPr>
            <a:normAutofit fontScale="90000"/>
          </a:bodyPr>
          <a:lstStyle/>
          <a:p>
            <a:r>
              <a:rPr lang="en-US" dirty="0"/>
              <a:t>Binational Geospatial Software Developers Summit</a:t>
            </a:r>
          </a:p>
        </p:txBody>
      </p:sp>
      <p:sp>
        <p:nvSpPr>
          <p:cNvPr id="3" name="Content Placeholder 2">
            <a:extLst>
              <a:ext uri="{FF2B5EF4-FFF2-40B4-BE49-F238E27FC236}">
                <a16:creationId xmlns:a16="http://schemas.microsoft.com/office/drawing/2014/main" id="{08121E75-78E4-45AE-8E40-A6C945228C58}"/>
              </a:ext>
            </a:extLst>
          </p:cNvPr>
          <p:cNvSpPr>
            <a:spLocks noGrp="1"/>
          </p:cNvSpPr>
          <p:nvPr>
            <p:ph idx="1"/>
          </p:nvPr>
        </p:nvSpPr>
        <p:spPr/>
        <p:txBody>
          <a:bodyPr/>
          <a:lstStyle/>
          <a:p>
            <a:r>
              <a:rPr lang="en-US" dirty="0"/>
              <a:t>April 23-25, 2025</a:t>
            </a:r>
          </a:p>
          <a:p>
            <a:r>
              <a:rPr lang="en-US" dirty="0"/>
              <a:t>Virtual</a:t>
            </a:r>
          </a:p>
          <a:p>
            <a:r>
              <a:rPr lang="en-US" dirty="0"/>
              <a:t>Hosted by NGS and the Canadian Geodetic Survey</a:t>
            </a:r>
          </a:p>
          <a:p>
            <a:r>
              <a:rPr lang="en-US" dirty="0"/>
              <a:t>Attended by a wide array of geospatial software companies</a:t>
            </a:r>
          </a:p>
          <a:p>
            <a:r>
              <a:rPr lang="en-US" dirty="0"/>
              <a:t>Working together to ensure the Modernized NSRS is correctly implemented in commercial software</a:t>
            </a:r>
          </a:p>
          <a:p>
            <a:r>
              <a:rPr lang="en-US" b="1" i="1" dirty="0"/>
              <a:t>Goal:</a:t>
            </a:r>
            <a:r>
              <a:rPr lang="en-US" dirty="0"/>
              <a:t>  to make the transition to the Modernized NSRS is seamless as possible for our mutual customers</a:t>
            </a:r>
          </a:p>
        </p:txBody>
      </p:sp>
      <p:sp>
        <p:nvSpPr>
          <p:cNvPr id="6" name="Slide Number Placeholder 3">
            <a:extLst>
              <a:ext uri="{FF2B5EF4-FFF2-40B4-BE49-F238E27FC236}">
                <a16:creationId xmlns:a16="http://schemas.microsoft.com/office/drawing/2014/main" id="{20810FEB-2EB9-71C0-6F85-6C46137C627D}"/>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59</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230239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4BB31-F65A-4006-8E33-E88C9943277F}"/>
              </a:ext>
            </a:extLst>
          </p:cNvPr>
          <p:cNvSpPr>
            <a:spLocks noGrp="1"/>
          </p:cNvSpPr>
          <p:nvPr>
            <p:ph type="title"/>
          </p:nvPr>
        </p:nvSpPr>
        <p:spPr/>
        <p:txBody>
          <a:bodyPr>
            <a:normAutofit fontScale="90000"/>
          </a:bodyPr>
          <a:lstStyle/>
          <a:p>
            <a:r>
              <a:rPr lang="en-US" dirty="0"/>
              <a:t>Accurate Elevations Required for Flood Mapping</a:t>
            </a:r>
          </a:p>
        </p:txBody>
      </p:sp>
      <p:pic>
        <p:nvPicPr>
          <p:cNvPr id="8" name="Picture 7">
            <a:extLst>
              <a:ext uri="{FF2B5EF4-FFF2-40B4-BE49-F238E27FC236}">
                <a16:creationId xmlns:a16="http://schemas.microsoft.com/office/drawing/2014/main" id="{EAEB616B-77E0-40E0-BDF6-ABF248951A35}"/>
              </a:ext>
            </a:extLst>
          </p:cNvPr>
          <p:cNvPicPr>
            <a:picLocks noChangeAspect="1"/>
          </p:cNvPicPr>
          <p:nvPr/>
        </p:nvPicPr>
        <p:blipFill>
          <a:blip r:embed="rId2"/>
          <a:stretch>
            <a:fillRect/>
          </a:stretch>
        </p:blipFill>
        <p:spPr>
          <a:xfrm>
            <a:off x="7064220" y="2290288"/>
            <a:ext cx="4338118" cy="3935612"/>
          </a:xfrm>
          <a:prstGeom prst="rect">
            <a:avLst/>
          </a:prstGeom>
        </p:spPr>
      </p:pic>
      <p:pic>
        <p:nvPicPr>
          <p:cNvPr id="10" name="Picture 9">
            <a:extLst>
              <a:ext uri="{FF2B5EF4-FFF2-40B4-BE49-F238E27FC236}">
                <a16:creationId xmlns:a16="http://schemas.microsoft.com/office/drawing/2014/main" id="{4DF726C2-E443-4B96-A2FB-8A6F4BEAA6A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043662" y="1306964"/>
            <a:ext cx="3381375" cy="1019175"/>
          </a:xfrm>
          <a:prstGeom prst="rect">
            <a:avLst/>
          </a:prstGeom>
        </p:spPr>
      </p:pic>
      <p:pic>
        <p:nvPicPr>
          <p:cNvPr id="12" name="Picture 11">
            <a:extLst>
              <a:ext uri="{FF2B5EF4-FFF2-40B4-BE49-F238E27FC236}">
                <a16:creationId xmlns:a16="http://schemas.microsoft.com/office/drawing/2014/main" id="{376F4886-B067-4A73-806E-5DC249F5AD16}"/>
              </a:ext>
            </a:extLst>
          </p:cNvPr>
          <p:cNvPicPr>
            <a:picLocks noChangeAspect="1"/>
          </p:cNvPicPr>
          <p:nvPr/>
        </p:nvPicPr>
        <p:blipFill>
          <a:blip r:embed="rId4"/>
          <a:stretch>
            <a:fillRect/>
          </a:stretch>
        </p:blipFill>
        <p:spPr>
          <a:xfrm>
            <a:off x="10458401" y="1354536"/>
            <a:ext cx="964495" cy="964495"/>
          </a:xfrm>
          <a:prstGeom prst="rect">
            <a:avLst/>
          </a:prstGeom>
        </p:spPr>
      </p:pic>
      <p:pic>
        <p:nvPicPr>
          <p:cNvPr id="14" name="Picture 13">
            <a:extLst>
              <a:ext uri="{FF2B5EF4-FFF2-40B4-BE49-F238E27FC236}">
                <a16:creationId xmlns:a16="http://schemas.microsoft.com/office/drawing/2014/main" id="{01A7CB9E-1423-485D-93FC-82348E6A6358}"/>
              </a:ext>
            </a:extLst>
          </p:cNvPr>
          <p:cNvPicPr>
            <a:picLocks noChangeAspect="1"/>
          </p:cNvPicPr>
          <p:nvPr/>
        </p:nvPicPr>
        <p:blipFill rotWithShape="1">
          <a:blip r:embed="rId5"/>
          <a:srcRect t="26926"/>
          <a:stretch/>
        </p:blipFill>
        <p:spPr>
          <a:xfrm>
            <a:off x="347735" y="2588077"/>
            <a:ext cx="5097058" cy="3641361"/>
          </a:xfrm>
          <a:prstGeom prst="rect">
            <a:avLst/>
          </a:prstGeom>
        </p:spPr>
      </p:pic>
      <p:grpSp>
        <p:nvGrpSpPr>
          <p:cNvPr id="20" name="Group 19">
            <a:extLst>
              <a:ext uri="{FF2B5EF4-FFF2-40B4-BE49-F238E27FC236}">
                <a16:creationId xmlns:a16="http://schemas.microsoft.com/office/drawing/2014/main" id="{17082D61-ECB6-4D00-A68B-5DFA9419193E}"/>
              </a:ext>
            </a:extLst>
          </p:cNvPr>
          <p:cNvGrpSpPr/>
          <p:nvPr/>
        </p:nvGrpSpPr>
        <p:grpSpPr>
          <a:xfrm>
            <a:off x="634482" y="1310347"/>
            <a:ext cx="4493300" cy="1277730"/>
            <a:chOff x="312345" y="1337793"/>
            <a:chExt cx="4493300" cy="1277730"/>
          </a:xfrm>
        </p:grpSpPr>
        <p:pic>
          <p:nvPicPr>
            <p:cNvPr id="16" name="Picture 15">
              <a:extLst>
                <a:ext uri="{FF2B5EF4-FFF2-40B4-BE49-F238E27FC236}">
                  <a16:creationId xmlns:a16="http://schemas.microsoft.com/office/drawing/2014/main" id="{81F2B8EF-18C1-4D2C-86B5-4E31B497E65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26567" y="1394028"/>
              <a:ext cx="3640308" cy="697620"/>
            </a:xfrm>
            <a:prstGeom prst="rect">
              <a:avLst/>
            </a:prstGeom>
          </p:spPr>
        </p:pic>
        <p:pic>
          <p:nvPicPr>
            <p:cNvPr id="18" name="Picture 17">
              <a:extLst>
                <a:ext uri="{FF2B5EF4-FFF2-40B4-BE49-F238E27FC236}">
                  <a16:creationId xmlns:a16="http://schemas.microsoft.com/office/drawing/2014/main" id="{3EA02C82-45FC-4A9A-BEC3-D7DB75E4C58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981097" y="1337793"/>
              <a:ext cx="824548" cy="824548"/>
            </a:xfrm>
            <a:prstGeom prst="rect">
              <a:avLst/>
            </a:prstGeom>
          </p:spPr>
        </p:pic>
        <p:pic>
          <p:nvPicPr>
            <p:cNvPr id="19" name="Picture 18">
              <a:extLst>
                <a:ext uri="{FF2B5EF4-FFF2-40B4-BE49-F238E27FC236}">
                  <a16:creationId xmlns:a16="http://schemas.microsoft.com/office/drawing/2014/main" id="{DD9DDE0A-8FA5-4FF4-A0E6-13B49E3FED7B}"/>
                </a:ext>
              </a:extLst>
            </p:cNvPr>
            <p:cNvPicPr>
              <a:picLocks noChangeAspect="1"/>
            </p:cNvPicPr>
            <p:nvPr/>
          </p:nvPicPr>
          <p:blipFill rotWithShape="1">
            <a:blip r:embed="rId5">
              <a:clrChange>
                <a:clrFrom>
                  <a:srgbClr val="FFFFFF"/>
                </a:clrFrom>
                <a:clrTo>
                  <a:srgbClr val="FFFFFF">
                    <a:alpha val="0"/>
                  </a:srgbClr>
                </a:clrTo>
              </a:clrChange>
            </a:blip>
            <a:srcRect b="88074"/>
            <a:stretch/>
          </p:blipFill>
          <p:spPr>
            <a:xfrm>
              <a:off x="312345" y="2091648"/>
              <a:ext cx="4493300" cy="523875"/>
            </a:xfrm>
            <a:prstGeom prst="rect">
              <a:avLst/>
            </a:prstGeom>
          </p:spPr>
        </p:pic>
      </p:grpSp>
      <p:sp>
        <p:nvSpPr>
          <p:cNvPr id="9" name="Slide Number Placeholder 3">
            <a:extLst>
              <a:ext uri="{FF2B5EF4-FFF2-40B4-BE49-F238E27FC236}">
                <a16:creationId xmlns:a16="http://schemas.microsoft.com/office/drawing/2014/main" id="{524865FA-01D7-64FC-5ABF-29CFE958F6DE}"/>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6</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11051826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4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Points of Contact</a:t>
            </a:r>
            <a:endParaRPr dirty="0"/>
          </a:p>
        </p:txBody>
      </p:sp>
      <p:sp>
        <p:nvSpPr>
          <p:cNvPr id="1034" name="Google Shape;1034;p49"/>
          <p:cNvSpPr txBox="1">
            <a:spLocks noGrp="1"/>
          </p:cNvSpPr>
          <p:nvPr>
            <p:ph type="body" idx="1"/>
          </p:nvPr>
        </p:nvSpPr>
        <p:spPr>
          <a:xfrm>
            <a:off x="609600" y="1295400"/>
            <a:ext cx="11396662" cy="4525963"/>
          </a:xfrm>
          <a:prstGeom prst="rect">
            <a:avLst/>
          </a:prstGeom>
          <a:noFill/>
          <a:ln>
            <a:noFill/>
          </a:ln>
        </p:spPr>
        <p:txBody>
          <a:bodyPr spcFirstLastPara="1" wrap="square" lIns="91425" tIns="45700" rIns="91425" bIns="45700" anchor="t" anchorCtr="0">
            <a:noAutofit/>
          </a:bodyPr>
          <a:lstStyle/>
          <a:p>
            <a:pPr marL="342900">
              <a:spcBef>
                <a:spcPts val="0"/>
              </a:spcBef>
              <a:buSzPts val="2800"/>
            </a:pPr>
            <a:r>
              <a:rPr lang="en-US" dirty="0"/>
              <a:t>Brad K</a:t>
            </a:r>
            <a:r>
              <a:rPr lang="en-US" sz="2800" dirty="0"/>
              <a:t>earse, NGS Deputy Director, </a:t>
            </a:r>
            <a:r>
              <a:rPr lang="en-US" sz="2800" u="sng" dirty="0">
                <a:solidFill>
                  <a:schemeClr val="hlink"/>
                </a:solidFill>
                <a:hlinkClick r:id="rId3"/>
              </a:rPr>
              <a:t>Brad.Kearse@noaa.gov</a:t>
            </a:r>
            <a:endParaRPr lang="en-US" sz="2800" dirty="0"/>
          </a:p>
          <a:p>
            <a:pPr marL="342900" lvl="0" indent="-342900" algn="l" rtl="0">
              <a:spcBef>
                <a:spcPts val="560"/>
              </a:spcBef>
              <a:spcAft>
                <a:spcPts val="0"/>
              </a:spcAft>
              <a:buClr>
                <a:schemeClr val="dk1"/>
              </a:buClr>
              <a:buSzPts val="2800"/>
              <a:buChar char="•"/>
            </a:pPr>
            <a:r>
              <a:rPr lang="en-US" sz="2800" dirty="0"/>
              <a:t>Dru Smith, NSRS Modernization Manager, NGS, </a:t>
            </a:r>
            <a:r>
              <a:rPr lang="en-US" sz="2800" u="sng" dirty="0">
                <a:solidFill>
                  <a:schemeClr val="hlink"/>
                </a:solidFill>
                <a:hlinkClick r:id="rId4"/>
              </a:rPr>
              <a:t>Dru.Smith@noaa.gov</a:t>
            </a:r>
            <a:endParaRPr sz="2800" dirty="0"/>
          </a:p>
          <a:p>
            <a:pPr marL="342900" lvl="0" indent="-342900" algn="l" rtl="0">
              <a:spcBef>
                <a:spcPts val="560"/>
              </a:spcBef>
              <a:spcAft>
                <a:spcPts val="0"/>
              </a:spcAft>
              <a:buClr>
                <a:schemeClr val="dk1"/>
              </a:buClr>
              <a:buSzPts val="2800"/>
              <a:buChar char="•"/>
            </a:pPr>
            <a:r>
              <a:rPr lang="en-US" sz="2800" dirty="0"/>
              <a:t>Michael Dennis, SPCS2022 Lead, </a:t>
            </a:r>
            <a:r>
              <a:rPr lang="en-US" sz="2800" dirty="0">
                <a:hlinkClick r:id="rId5"/>
              </a:rPr>
              <a:t>Michael.Dennis@noaa.gov</a:t>
            </a:r>
            <a:endParaRPr lang="en-US" sz="2800" dirty="0"/>
          </a:p>
          <a:p>
            <a:pPr marL="342900" lvl="0" indent="-342900" algn="l" rtl="0">
              <a:spcBef>
                <a:spcPts val="560"/>
              </a:spcBef>
              <a:spcAft>
                <a:spcPts val="0"/>
              </a:spcAft>
              <a:buClr>
                <a:schemeClr val="dk1"/>
              </a:buClr>
              <a:buSzPts val="2800"/>
              <a:buChar char="•"/>
            </a:pPr>
            <a:r>
              <a:rPr lang="en-US" dirty="0"/>
              <a:t>Boris </a:t>
            </a:r>
            <a:r>
              <a:rPr lang="en-US" dirty="0" err="1"/>
              <a:t>Kanazir</a:t>
            </a:r>
            <a:r>
              <a:rPr lang="en-US" dirty="0"/>
              <a:t>, Acting Chief, Data Analysis Branch, </a:t>
            </a:r>
            <a:r>
              <a:rPr lang="en-US" dirty="0">
                <a:hlinkClick r:id="rId6"/>
              </a:rPr>
              <a:t>boris.kanazir@noaa.gov</a:t>
            </a:r>
            <a:endParaRPr lang="en-US" dirty="0"/>
          </a:p>
          <a:p>
            <a:pPr marL="342900" lvl="0" indent="-342900" algn="l" rtl="0">
              <a:spcBef>
                <a:spcPts val="560"/>
              </a:spcBef>
              <a:spcAft>
                <a:spcPts val="0"/>
              </a:spcAft>
              <a:buClr>
                <a:schemeClr val="dk1"/>
              </a:buClr>
              <a:buSzPts val="2800"/>
              <a:buChar char="•"/>
            </a:pPr>
            <a:r>
              <a:rPr lang="en-US" sz="2800" dirty="0"/>
              <a:t>Galen Scott, NGS Constituent Manager, </a:t>
            </a:r>
            <a:r>
              <a:rPr lang="en-US" sz="2800" u="sng" dirty="0">
                <a:solidFill>
                  <a:schemeClr val="hlink"/>
                </a:solidFill>
                <a:hlinkClick r:id="rId7"/>
              </a:rPr>
              <a:t>Galen.Scott@noaa.gov</a:t>
            </a:r>
            <a:endParaRPr sz="2800" dirty="0"/>
          </a:p>
          <a:p>
            <a:pPr marL="342900" lvl="0" indent="-342900" algn="l" rtl="0">
              <a:spcBef>
                <a:spcPts val="560"/>
              </a:spcBef>
              <a:spcAft>
                <a:spcPts val="0"/>
              </a:spcAft>
              <a:buClr>
                <a:schemeClr val="dk1"/>
              </a:buClr>
              <a:buSzPts val="2800"/>
              <a:buChar char="•"/>
            </a:pPr>
            <a:r>
              <a:rPr lang="en-US" sz="2800" u="sng" dirty="0">
                <a:solidFill>
                  <a:schemeClr val="hlink"/>
                </a:solidFill>
                <a:hlinkClick r:id="rId8"/>
              </a:rPr>
              <a:t>Regional Geodetic Advisors</a:t>
            </a:r>
            <a:endParaRPr sz="2800" dirty="0"/>
          </a:p>
          <a:p>
            <a:pPr marL="342900" lvl="0" indent="-342900" algn="l" rtl="0">
              <a:spcBef>
                <a:spcPts val="560"/>
              </a:spcBef>
              <a:spcAft>
                <a:spcPts val="0"/>
              </a:spcAft>
              <a:buClr>
                <a:schemeClr val="dk1"/>
              </a:buClr>
              <a:buSzPts val="2800"/>
              <a:buChar char="•"/>
            </a:pPr>
            <a:r>
              <a:rPr lang="en-US" sz="2800" u="sng" dirty="0">
                <a:solidFill>
                  <a:schemeClr val="hlink"/>
                </a:solidFill>
                <a:hlinkClick r:id="rId9"/>
              </a:rPr>
              <a:t>NGS Webpage</a:t>
            </a:r>
            <a:r>
              <a:rPr lang="en-US" sz="2800" dirty="0"/>
              <a:t>, </a:t>
            </a:r>
            <a:r>
              <a:rPr lang="en-US" sz="2800" u="sng" dirty="0">
                <a:solidFill>
                  <a:schemeClr val="hlink"/>
                </a:solidFill>
                <a:hlinkClick r:id="rId10"/>
              </a:rPr>
              <a:t>Presentation Library</a:t>
            </a:r>
            <a:endParaRPr sz="2800" dirty="0"/>
          </a:p>
          <a:p>
            <a:pPr marL="342900" lvl="0" indent="-342900" algn="l" rtl="0">
              <a:spcBef>
                <a:spcPts val="560"/>
              </a:spcBef>
              <a:spcAft>
                <a:spcPts val="0"/>
              </a:spcAft>
              <a:buClr>
                <a:schemeClr val="dk1"/>
              </a:buClr>
              <a:buSzPts val="2800"/>
              <a:buChar char="•"/>
            </a:pPr>
            <a:r>
              <a:rPr lang="en-US" sz="2800" u="sng" dirty="0">
                <a:solidFill>
                  <a:schemeClr val="hlink"/>
                </a:solidFill>
                <a:hlinkClick r:id="rId11"/>
              </a:rPr>
              <a:t>Publication Library</a:t>
            </a:r>
            <a:r>
              <a:rPr lang="en-US" sz="2800" dirty="0"/>
              <a:t>, </a:t>
            </a:r>
            <a:r>
              <a:rPr lang="en-US" sz="2800" u="sng" dirty="0">
                <a:solidFill>
                  <a:schemeClr val="hlink"/>
                </a:solidFill>
                <a:hlinkClick r:id="rId12"/>
              </a:rPr>
              <a:t>Webinars</a:t>
            </a:r>
            <a:endParaRPr sz="2800" dirty="0"/>
          </a:p>
          <a:p>
            <a:pPr marL="342900" lvl="0" indent="-342900" algn="l" rtl="0">
              <a:spcBef>
                <a:spcPts val="560"/>
              </a:spcBef>
              <a:spcAft>
                <a:spcPts val="0"/>
              </a:spcAft>
              <a:buClr>
                <a:schemeClr val="dk1"/>
              </a:buClr>
              <a:buSzPts val="2800"/>
              <a:buChar char="•"/>
            </a:pPr>
            <a:r>
              <a:rPr lang="en-US" sz="2800" u="sng" dirty="0">
                <a:solidFill>
                  <a:schemeClr val="hlink"/>
                </a:solidFill>
                <a:hlinkClick r:id="rId13"/>
              </a:rPr>
              <a:t>Educational Videos</a:t>
            </a:r>
            <a:endParaRPr lang="en-US" sz="2800" u="sng" dirty="0">
              <a:solidFill>
                <a:schemeClr val="hlink"/>
              </a:solidFill>
            </a:endParaRPr>
          </a:p>
          <a:p>
            <a:pPr marL="342900" lvl="0" indent="-342900" algn="l" rtl="0">
              <a:spcBef>
                <a:spcPts val="560"/>
              </a:spcBef>
              <a:spcAft>
                <a:spcPts val="0"/>
              </a:spcAft>
              <a:buClr>
                <a:schemeClr val="dk1"/>
              </a:buClr>
              <a:buSzPts val="2800"/>
              <a:buChar char="•"/>
            </a:pPr>
            <a:endParaRPr lang="en-US" sz="1400" u="sng" dirty="0">
              <a:solidFill>
                <a:schemeClr val="hlink"/>
              </a:solidFill>
            </a:endParaRPr>
          </a:p>
          <a:p>
            <a:pPr marL="0" indent="0">
              <a:spcBef>
                <a:spcPts val="560"/>
              </a:spcBef>
              <a:buNone/>
            </a:pPr>
            <a:r>
              <a:rPr lang="en-US" sz="2000" dirty="0"/>
              <a:t>Send us feedback: </a:t>
            </a:r>
            <a:r>
              <a:rPr lang="en-US" dirty="0">
                <a:hlinkClick r:id="rId14"/>
              </a:rPr>
              <a:t>NGS.Feedback@noaa.gov</a:t>
            </a:r>
            <a:endParaRPr lang="en-US" dirty="0"/>
          </a:p>
          <a:p>
            <a:pPr marL="342900" lvl="0" indent="-342900" algn="l" rtl="0">
              <a:spcBef>
                <a:spcPts val="560"/>
              </a:spcBef>
              <a:spcAft>
                <a:spcPts val="0"/>
              </a:spcAft>
              <a:buClr>
                <a:schemeClr val="dk1"/>
              </a:buClr>
              <a:buSzPts val="2800"/>
              <a:buChar char="•"/>
            </a:pPr>
            <a:endParaRPr sz="2800" dirty="0"/>
          </a:p>
          <a:p>
            <a:pPr marL="342900" lvl="0" indent="-165100" algn="l" rtl="0">
              <a:spcBef>
                <a:spcPts val="560"/>
              </a:spcBef>
              <a:spcAft>
                <a:spcPts val="0"/>
              </a:spcAft>
              <a:buClr>
                <a:schemeClr val="dk1"/>
              </a:buClr>
              <a:buSzPts val="2800"/>
              <a:buNone/>
            </a:pPr>
            <a:endParaRPr sz="2800" dirty="0"/>
          </a:p>
        </p:txBody>
      </p:sp>
      <p:sp>
        <p:nvSpPr>
          <p:cNvPr id="8" name="TextBox 7">
            <a:extLst>
              <a:ext uri="{FF2B5EF4-FFF2-40B4-BE49-F238E27FC236}">
                <a16:creationId xmlns:a16="http://schemas.microsoft.com/office/drawing/2014/main" id="{ACD43D81-8B3F-413D-9C1A-A0162C926BE9}"/>
              </a:ext>
            </a:extLst>
          </p:cNvPr>
          <p:cNvSpPr txBox="1"/>
          <p:nvPr/>
        </p:nvSpPr>
        <p:spPr>
          <a:xfrm>
            <a:off x="10091737" y="3885882"/>
            <a:ext cx="1914525" cy="1015663"/>
          </a:xfrm>
          <a:prstGeom prst="rect">
            <a:avLst/>
          </a:prstGeom>
          <a:noFill/>
        </p:spPr>
        <p:txBody>
          <a:bodyPr wrap="square" rtlCol="0">
            <a:spAutoFit/>
          </a:bodyPr>
          <a:lstStyle/>
          <a:p>
            <a:pPr algn="ctr"/>
            <a:r>
              <a:rPr lang="en-US" sz="2000" b="1" i="1" dirty="0">
                <a:solidFill>
                  <a:srgbClr val="44546A"/>
                </a:solidFill>
                <a:latin typeface="Calibri"/>
              </a:rPr>
              <a:t>NGS Presentations Library</a:t>
            </a:r>
          </a:p>
        </p:txBody>
      </p:sp>
      <p:pic>
        <p:nvPicPr>
          <p:cNvPr id="9" name="Picture 8">
            <a:extLst>
              <a:ext uri="{FF2B5EF4-FFF2-40B4-BE49-F238E27FC236}">
                <a16:creationId xmlns:a16="http://schemas.microsoft.com/office/drawing/2014/main" id="{39C79476-E019-4B67-BAB2-B98D58CED242}"/>
              </a:ext>
            </a:extLst>
          </p:cNvPr>
          <p:cNvPicPr>
            <a:picLocks noChangeAspect="1"/>
          </p:cNvPicPr>
          <p:nvPr/>
        </p:nvPicPr>
        <p:blipFill>
          <a:blip r:embed="rId15"/>
          <a:stretch>
            <a:fillRect/>
          </a:stretch>
        </p:blipFill>
        <p:spPr>
          <a:xfrm>
            <a:off x="10363200" y="4895251"/>
            <a:ext cx="1371600" cy="1371600"/>
          </a:xfrm>
          <a:prstGeom prst="rect">
            <a:avLst/>
          </a:prstGeom>
        </p:spPr>
      </p:pic>
      <p:pic>
        <p:nvPicPr>
          <p:cNvPr id="10" name="Picture 9">
            <a:extLst>
              <a:ext uri="{FF2B5EF4-FFF2-40B4-BE49-F238E27FC236}">
                <a16:creationId xmlns:a16="http://schemas.microsoft.com/office/drawing/2014/main" id="{7387639D-CACC-43B2-A4AD-1A625CFF20B6}"/>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7635667" y="4666651"/>
            <a:ext cx="1828800" cy="1828800"/>
          </a:xfrm>
          <a:prstGeom prst="rect">
            <a:avLst/>
          </a:prstGeom>
          <a:effectLst/>
        </p:spPr>
      </p:pic>
      <p:sp>
        <p:nvSpPr>
          <p:cNvPr id="11" name="TextBox 10">
            <a:extLst>
              <a:ext uri="{FF2B5EF4-FFF2-40B4-BE49-F238E27FC236}">
                <a16:creationId xmlns:a16="http://schemas.microsoft.com/office/drawing/2014/main" id="{90614844-CFB2-46D5-89FF-63D9C141BB44}"/>
              </a:ext>
            </a:extLst>
          </p:cNvPr>
          <p:cNvSpPr txBox="1"/>
          <p:nvPr/>
        </p:nvSpPr>
        <p:spPr>
          <a:xfrm>
            <a:off x="7909532" y="3879588"/>
            <a:ext cx="1281069" cy="1015663"/>
          </a:xfrm>
          <a:prstGeom prst="rect">
            <a:avLst/>
          </a:prstGeom>
          <a:noFill/>
        </p:spPr>
        <p:txBody>
          <a:bodyPr wrap="square" rtlCol="0">
            <a:spAutoFit/>
          </a:bodyPr>
          <a:lstStyle/>
          <a:p>
            <a:pPr algn="ctr"/>
            <a:r>
              <a:rPr lang="en-US" sz="2000" b="1" i="1" dirty="0">
                <a:solidFill>
                  <a:srgbClr val="44546A"/>
                </a:solidFill>
                <a:latin typeface="Calibri"/>
              </a:rPr>
              <a:t>NGS Home Page</a:t>
            </a:r>
          </a:p>
        </p:txBody>
      </p:sp>
      <p:sp>
        <p:nvSpPr>
          <p:cNvPr id="4" name="Slide Number Placeholder 3">
            <a:extLst>
              <a:ext uri="{FF2B5EF4-FFF2-40B4-BE49-F238E27FC236}">
                <a16:creationId xmlns:a16="http://schemas.microsoft.com/office/drawing/2014/main" id="{D07535AB-2808-EF91-E04A-C7DC21544AF2}"/>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60</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49131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D7E5A-E591-42EB-A020-AD1E1FE4D627}"/>
              </a:ext>
            </a:extLst>
          </p:cNvPr>
          <p:cNvSpPr>
            <a:spLocks noGrp="1"/>
          </p:cNvSpPr>
          <p:nvPr>
            <p:ph type="title"/>
          </p:nvPr>
        </p:nvSpPr>
        <p:spPr/>
        <p:txBody>
          <a:bodyPr/>
          <a:lstStyle/>
          <a:p>
            <a:r>
              <a:rPr lang="en-US" dirty="0"/>
              <a:t>Bottom Line Up Front (BLUF)</a:t>
            </a:r>
          </a:p>
        </p:txBody>
      </p:sp>
      <p:sp>
        <p:nvSpPr>
          <p:cNvPr id="3" name="Content Placeholder 2">
            <a:extLst>
              <a:ext uri="{FF2B5EF4-FFF2-40B4-BE49-F238E27FC236}">
                <a16:creationId xmlns:a16="http://schemas.microsoft.com/office/drawing/2014/main" id="{096183D3-D4E7-4308-A9CD-3ACC04D8AD5E}"/>
              </a:ext>
            </a:extLst>
          </p:cNvPr>
          <p:cNvSpPr>
            <a:spLocks noGrp="1"/>
          </p:cNvSpPr>
          <p:nvPr>
            <p:ph idx="1"/>
          </p:nvPr>
        </p:nvSpPr>
        <p:spPr/>
        <p:txBody>
          <a:bodyPr/>
          <a:lstStyle/>
          <a:p>
            <a:r>
              <a:rPr lang="en-US" dirty="0"/>
              <a:t>In 2026, the coordinates of every point on every map, chart, survey or other geospatial data set will change.</a:t>
            </a:r>
          </a:p>
          <a:p>
            <a:endParaRPr lang="en-US" dirty="0"/>
          </a:p>
          <a:p>
            <a:pPr lvl="1"/>
            <a:r>
              <a:rPr lang="en-US" dirty="0"/>
              <a:t>Every </a:t>
            </a:r>
            <a:r>
              <a:rPr lang="en-US" b="1" dirty="0"/>
              <a:t>latitude, longitude and ellipsoid height </a:t>
            </a:r>
            <a:r>
              <a:rPr lang="en-US" dirty="0"/>
              <a:t>will change from its current values by </a:t>
            </a:r>
            <a:r>
              <a:rPr lang="en-US" dirty="0">
                <a:solidFill>
                  <a:srgbClr val="FF0000"/>
                </a:solidFill>
              </a:rPr>
              <a:t>+/- 2 meters (</a:t>
            </a:r>
            <a:r>
              <a:rPr lang="en-US" i="1" dirty="0">
                <a:solidFill>
                  <a:srgbClr val="FF0000"/>
                </a:solidFill>
              </a:rPr>
              <a:t>median</a:t>
            </a:r>
            <a:r>
              <a:rPr lang="en-US" dirty="0">
                <a:solidFill>
                  <a:srgbClr val="FF0000"/>
                </a:solidFill>
              </a:rPr>
              <a:t>) </a:t>
            </a:r>
            <a:r>
              <a:rPr lang="en-US" dirty="0"/>
              <a:t>with extremes up to </a:t>
            </a:r>
            <a:r>
              <a:rPr lang="en-US" dirty="0">
                <a:solidFill>
                  <a:srgbClr val="FF0000"/>
                </a:solidFill>
              </a:rPr>
              <a:t>4 meters</a:t>
            </a:r>
          </a:p>
          <a:p>
            <a:pPr lvl="1"/>
            <a:endParaRPr lang="en-US" dirty="0">
              <a:solidFill>
                <a:srgbClr val="FF0000"/>
              </a:solidFill>
            </a:endParaRPr>
          </a:p>
          <a:p>
            <a:pPr lvl="1"/>
            <a:r>
              <a:rPr lang="en-US" dirty="0"/>
              <a:t>Every </a:t>
            </a:r>
            <a:r>
              <a:rPr lang="en-US" b="1" dirty="0"/>
              <a:t>orthometric (“Mean Sea Level”) height </a:t>
            </a:r>
            <a:r>
              <a:rPr lang="en-US" dirty="0"/>
              <a:t>will change from its current values by </a:t>
            </a:r>
            <a:r>
              <a:rPr lang="en-US" dirty="0">
                <a:solidFill>
                  <a:srgbClr val="FF0000"/>
                </a:solidFill>
              </a:rPr>
              <a:t>+/-2 meters (</a:t>
            </a:r>
            <a:r>
              <a:rPr lang="en-US" i="1" dirty="0">
                <a:solidFill>
                  <a:srgbClr val="FF0000"/>
                </a:solidFill>
              </a:rPr>
              <a:t>median)</a:t>
            </a:r>
            <a:r>
              <a:rPr lang="en-US" dirty="0">
                <a:solidFill>
                  <a:srgbClr val="FF0000"/>
                </a:solidFill>
              </a:rPr>
              <a:t> </a:t>
            </a:r>
            <a:r>
              <a:rPr lang="en-US" dirty="0"/>
              <a:t>with an </a:t>
            </a:r>
            <a:r>
              <a:rPr lang="en-US" i="1" dirty="0">
                <a:solidFill>
                  <a:srgbClr val="FF0000"/>
                </a:solidFill>
              </a:rPr>
              <a:t>unknown limit </a:t>
            </a:r>
            <a:r>
              <a:rPr lang="en-US" dirty="0"/>
              <a:t>on change due to (as yet) unquantified subsidence impacts</a:t>
            </a:r>
          </a:p>
          <a:p>
            <a:endParaRPr lang="en-US" dirty="0"/>
          </a:p>
        </p:txBody>
      </p:sp>
      <p:sp>
        <p:nvSpPr>
          <p:cNvPr id="6" name="Slide Number Placeholder 3">
            <a:extLst>
              <a:ext uri="{FF2B5EF4-FFF2-40B4-BE49-F238E27FC236}">
                <a16:creationId xmlns:a16="http://schemas.microsoft.com/office/drawing/2014/main" id="{FCFF59D8-C252-B6BE-27C1-01961B2F97ED}"/>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7</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149180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609600" y="274639"/>
            <a:ext cx="10972800" cy="1143000"/>
          </a:xfrm>
        </p:spPr>
        <p:txBody>
          <a:bodyPr>
            <a:normAutofit/>
          </a:bodyPr>
          <a:lstStyle/>
          <a:p>
            <a:r>
              <a:rPr lang="en-US" dirty="0"/>
              <a:t>The</a:t>
            </a:r>
            <a:r>
              <a:rPr lang="en-US" sz="4800" dirty="0">
                <a:solidFill>
                  <a:srgbClr val="002E97"/>
                </a:solidFill>
                <a:latin typeface="+mn-lt"/>
                <a:cs typeface="Times New Roman" panose="02020603050405020304" pitchFamily="18" charset="0"/>
              </a:rPr>
              <a:t> </a:t>
            </a:r>
            <a:r>
              <a:rPr lang="en-US" dirty="0"/>
              <a:t>Earth</a:t>
            </a:r>
            <a:r>
              <a:rPr lang="en-US" sz="4800" dirty="0">
                <a:solidFill>
                  <a:srgbClr val="002E97"/>
                </a:solidFill>
                <a:latin typeface="+mn-lt"/>
                <a:cs typeface="Times New Roman" panose="02020603050405020304" pitchFamily="18" charset="0"/>
              </a:rPr>
              <a:t> </a:t>
            </a:r>
            <a:r>
              <a:rPr lang="en-US" dirty="0"/>
              <a:t>is Infinitely Complex</a:t>
            </a:r>
          </a:p>
        </p:txBody>
      </p:sp>
      <p:pic>
        <p:nvPicPr>
          <p:cNvPr id="4" name="Picture 3" descr="Image of a spheroid">
            <a:extLst>
              <a:ext uri="{FF2B5EF4-FFF2-40B4-BE49-F238E27FC236}">
                <a16:creationId xmlns:a16="http://schemas.microsoft.com/office/drawing/2014/main" id="{DF401788-6331-47BD-932E-C9EB369D05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837" y="1425057"/>
            <a:ext cx="2082801" cy="2082801"/>
          </a:xfrm>
          <a:prstGeom prst="rect">
            <a:avLst/>
          </a:prstGeom>
        </p:spPr>
      </p:pic>
      <p:pic>
        <p:nvPicPr>
          <p:cNvPr id="5" name="Picture 4" descr="Animated gif of a spinning Geoid">
            <a:extLst>
              <a:ext uri="{FF2B5EF4-FFF2-40B4-BE49-F238E27FC236}">
                <a16:creationId xmlns:a16="http://schemas.microsoft.com/office/drawing/2014/main" id="{1344DADA-52E8-48BA-B909-64251972443A}"/>
              </a:ext>
            </a:extLst>
          </p:cNvPr>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5359975" y="1338770"/>
            <a:ext cx="6007100" cy="4908240"/>
          </a:xfrm>
          <a:prstGeom prst="rect">
            <a:avLst/>
          </a:prstGeom>
        </p:spPr>
      </p:pic>
      <p:pic>
        <p:nvPicPr>
          <p:cNvPr id="6" name="Picture 5" descr="Image of an Ellipsoid">
            <a:extLst>
              <a:ext uri="{FF2B5EF4-FFF2-40B4-BE49-F238E27FC236}">
                <a16:creationId xmlns:a16="http://schemas.microsoft.com/office/drawing/2014/main" id="{76385755-080B-4F40-BF45-C8D83DA79A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8507" y="3616717"/>
            <a:ext cx="3318799" cy="2070100"/>
          </a:xfrm>
          <a:prstGeom prst="rect">
            <a:avLst/>
          </a:prstGeom>
        </p:spPr>
      </p:pic>
      <p:sp>
        <p:nvSpPr>
          <p:cNvPr id="7" name="Rectangle 2">
            <a:extLst>
              <a:ext uri="{FF2B5EF4-FFF2-40B4-BE49-F238E27FC236}">
                <a16:creationId xmlns:a16="http://schemas.microsoft.com/office/drawing/2014/main" id="{8D7500AF-5B2A-4051-BE1F-276629A62F0F}"/>
              </a:ext>
            </a:extLst>
          </p:cNvPr>
          <p:cNvSpPr txBox="1"/>
          <p:nvPr/>
        </p:nvSpPr>
        <p:spPr>
          <a:xfrm>
            <a:off x="277996" y="5795677"/>
            <a:ext cx="5199819" cy="666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rIns="60959">
            <a:spAutoFit/>
          </a:bodyPr>
          <a:lstStyle>
            <a:lvl1pPr>
              <a:defRPr>
                <a:solidFill>
                  <a:srgbClr val="17375E"/>
                </a:solidFill>
                <a:latin typeface="Arial"/>
                <a:ea typeface="Arial"/>
                <a:cs typeface="Arial"/>
                <a:sym typeface="Arial"/>
              </a:defRPr>
            </a:lvl1pPr>
          </a:lstStyle>
          <a:p>
            <a:r>
              <a:rPr lang="en-US" sz="3733" dirty="0">
                <a:solidFill>
                  <a:srgbClr val="002E97"/>
                </a:solidFill>
                <a:latin typeface="Arial" panose="020B0604020202020204" pitchFamily="34" charset="0"/>
                <a:cs typeface="Arial" panose="020B0604020202020204" pitchFamily="34" charset="0"/>
              </a:rPr>
              <a:t>Build Models to Simplify</a:t>
            </a:r>
            <a:endParaRPr sz="3733" dirty="0">
              <a:solidFill>
                <a:srgbClr val="002E97"/>
              </a:solidFill>
              <a:latin typeface="Arial" panose="020B0604020202020204" pitchFamily="34" charset="0"/>
              <a:cs typeface="Arial" panose="020B0604020202020204" pitchFamily="34" charset="0"/>
            </a:endParaRPr>
          </a:p>
        </p:txBody>
      </p:sp>
      <p:sp>
        <p:nvSpPr>
          <p:cNvPr id="10" name="Slide Number Placeholder 3">
            <a:extLst>
              <a:ext uri="{FF2B5EF4-FFF2-40B4-BE49-F238E27FC236}">
                <a16:creationId xmlns:a16="http://schemas.microsoft.com/office/drawing/2014/main" id="{4CE06099-9E03-C416-88DE-E19CAB28E0FA}"/>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8</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843126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4" descr="12-layers"/>
          <p:cNvPicPr preferRelativeResize="0">
            <a:picLocks noGrp="1"/>
          </p:cNvPicPr>
          <p:nvPr>
            <p:ph type="body" idx="1"/>
          </p:nvPr>
        </p:nvPicPr>
        <p:blipFill rotWithShape="1">
          <a:blip r:embed="rId3">
            <a:alphaModFix/>
          </a:blip>
          <a:srcRect/>
          <a:stretch/>
        </p:blipFill>
        <p:spPr>
          <a:xfrm>
            <a:off x="8601490" y="661484"/>
            <a:ext cx="2857500" cy="5372101"/>
          </a:xfrm>
          <a:prstGeom prst="rect">
            <a:avLst/>
          </a:prstGeom>
          <a:noFill/>
          <a:ln>
            <a:noFill/>
          </a:ln>
        </p:spPr>
      </p:pic>
      <p:sp>
        <p:nvSpPr>
          <p:cNvPr id="142" name="Google Shape;142;p4"/>
          <p:cNvSpPr/>
          <p:nvPr/>
        </p:nvSpPr>
        <p:spPr>
          <a:xfrm>
            <a:off x="8601490" y="5556445"/>
            <a:ext cx="2762250" cy="332312"/>
          </a:xfrm>
          <a:custGeom>
            <a:avLst/>
            <a:gdLst/>
            <a:ahLst/>
            <a:cxnLst/>
            <a:rect l="l" t="t" r="r" b="b"/>
            <a:pathLst>
              <a:path w="1680" h="240" extrusionOk="0">
                <a:moveTo>
                  <a:pt x="288" y="0"/>
                </a:moveTo>
                <a:lnTo>
                  <a:pt x="0" y="48"/>
                </a:lnTo>
                <a:lnTo>
                  <a:pt x="816" y="240"/>
                </a:lnTo>
                <a:lnTo>
                  <a:pt x="1680" y="48"/>
                </a:lnTo>
                <a:lnTo>
                  <a:pt x="1392" y="0"/>
                </a:lnTo>
              </a:path>
            </a:pathLst>
          </a:custGeom>
          <a:noFill/>
          <a:ln w="50800" cap="flat" cmpd="sng">
            <a:solidFill>
              <a:srgbClr val="FF00FF"/>
            </a:solidFill>
            <a:prstDash val="solid"/>
            <a:round/>
            <a:headEnd type="none" w="sm" len="sm"/>
            <a:tailEnd type="none" w="sm" len="sm"/>
          </a:ln>
        </p:spPr>
        <p:txBody>
          <a:bodyPr spcFirstLastPara="1" wrap="square" lIns="228525" tIns="0" rIns="0" bIns="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3" name="Google Shape;143;p4"/>
          <p:cNvSpPr/>
          <p:nvPr/>
        </p:nvSpPr>
        <p:spPr>
          <a:xfrm>
            <a:off x="297828" y="1739418"/>
            <a:ext cx="7523923"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2400"/>
              <a:buFont typeface="Arial"/>
              <a:buNone/>
            </a:pPr>
            <a:r>
              <a:rPr lang="en-US" sz="2300" b="0" i="0" u="none" strike="noStrike" cap="none" dirty="0">
                <a:solidFill>
                  <a:srgbClr val="C00000"/>
                </a:solidFill>
                <a:latin typeface="Arial Black"/>
                <a:ea typeface="Arial Black"/>
                <a:cs typeface="Arial Black"/>
                <a:sym typeface="Arial Black"/>
              </a:rPr>
              <a:t>Geodetic control </a:t>
            </a:r>
            <a:r>
              <a:rPr lang="en-US" sz="2300" b="0" i="0" u="none" strike="noStrike" cap="none" dirty="0">
                <a:solidFill>
                  <a:srgbClr val="C00000"/>
                </a:solidFill>
                <a:latin typeface="Arial"/>
                <a:ea typeface="Arial"/>
                <a:cs typeface="Arial"/>
                <a:sym typeface="Arial"/>
              </a:rPr>
              <a:t>(</a:t>
            </a:r>
            <a:r>
              <a:rPr lang="en-US" sz="2300" b="0" i="0" u="none" strike="noStrike" cap="none" dirty="0">
                <a:solidFill>
                  <a:srgbClr val="C00000"/>
                </a:solidFill>
                <a:latin typeface="Arial Black"/>
                <a:ea typeface="Arial Black"/>
                <a:cs typeface="Arial Black"/>
                <a:sym typeface="Arial Black"/>
              </a:rPr>
              <a:t>NSRS</a:t>
            </a:r>
            <a:r>
              <a:rPr lang="en-US" sz="2300" b="0" i="0" u="none" strike="noStrike" cap="none" dirty="0">
                <a:solidFill>
                  <a:srgbClr val="C00000"/>
                </a:solidFill>
                <a:latin typeface="Arial"/>
                <a:ea typeface="Arial"/>
                <a:cs typeface="Arial"/>
                <a:sym typeface="Arial"/>
              </a:rPr>
              <a:t>) </a:t>
            </a:r>
            <a:r>
              <a:rPr lang="en-US" sz="2300" b="0" i="0" u="none" strike="noStrike" cap="none" dirty="0">
                <a:solidFill>
                  <a:srgbClr val="000000"/>
                </a:solidFill>
                <a:latin typeface="Arial"/>
                <a:ea typeface="Arial"/>
                <a:cs typeface="Arial"/>
                <a:sym typeface="Arial"/>
              </a:rPr>
              <a:t>is the foundation layer for all geospatial products.</a:t>
            </a:r>
            <a:br>
              <a:rPr lang="en-US" sz="2300" b="0" i="0" u="none" strike="noStrike" cap="none" dirty="0">
                <a:solidFill>
                  <a:srgbClr val="000000"/>
                </a:solidFill>
                <a:latin typeface="Arial"/>
                <a:ea typeface="Arial"/>
                <a:cs typeface="Arial"/>
                <a:sym typeface="Arial"/>
              </a:rPr>
            </a:br>
            <a:endParaRPr sz="2300" b="0" i="0" u="none" strike="noStrike" cap="none" dirty="0">
              <a:solidFill>
                <a:srgbClr val="000000"/>
              </a:solidFill>
              <a:latin typeface="Arial"/>
              <a:ea typeface="Arial"/>
              <a:cs typeface="Arial"/>
              <a:sym typeface="Arial"/>
            </a:endParaRPr>
          </a:p>
          <a:p>
            <a:pPr marL="0" marR="0" lvl="0" indent="0" algn="l" rtl="0">
              <a:lnSpc>
                <a:spcPct val="100000"/>
              </a:lnSpc>
              <a:spcBef>
                <a:spcPts val="480"/>
              </a:spcBef>
              <a:spcAft>
                <a:spcPts val="0"/>
              </a:spcAft>
              <a:buClr>
                <a:schemeClr val="dk1"/>
              </a:buClr>
              <a:buSzPts val="2400"/>
              <a:buFont typeface="Arial"/>
              <a:buNone/>
            </a:pPr>
            <a:r>
              <a:rPr lang="en-US" sz="2300" dirty="0">
                <a:solidFill>
                  <a:schemeClr val="dk1"/>
                </a:solidFill>
                <a:latin typeface="Arial"/>
                <a:ea typeface="Arial"/>
                <a:cs typeface="Arial"/>
                <a:sym typeface="Arial"/>
              </a:rPr>
              <a:t>G</a:t>
            </a:r>
            <a:r>
              <a:rPr lang="en-US" sz="2300" b="0" i="0" u="none" strike="noStrike" cap="none" dirty="0">
                <a:solidFill>
                  <a:schemeClr val="dk1"/>
                </a:solidFill>
                <a:latin typeface="Arial"/>
                <a:ea typeface="Arial"/>
                <a:cs typeface="Arial"/>
                <a:sym typeface="Arial"/>
              </a:rPr>
              <a:t>eodetic control</a:t>
            </a:r>
            <a:r>
              <a:rPr lang="en-US" sz="2300" dirty="0">
                <a:solidFill>
                  <a:schemeClr val="dk1"/>
                </a:solidFill>
                <a:latin typeface="Arial"/>
                <a:ea typeface="Arial"/>
                <a:cs typeface="Arial"/>
                <a:sym typeface="Arial"/>
              </a:rPr>
              <a:t> = </a:t>
            </a:r>
            <a:r>
              <a:rPr lang="en-US" sz="2300" b="0" i="0" u="none" strike="noStrike" cap="none" dirty="0">
                <a:solidFill>
                  <a:schemeClr val="dk1"/>
                </a:solidFill>
                <a:latin typeface="Arial"/>
                <a:ea typeface="Arial"/>
                <a:cs typeface="Arial"/>
                <a:sym typeface="Arial"/>
              </a:rPr>
              <a:t>Points with accurate coordinates </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480"/>
              </a:spcBef>
              <a:spcAft>
                <a:spcPts val="0"/>
              </a:spcAft>
              <a:buClr>
                <a:srgbClr val="000000"/>
              </a:buClr>
              <a:buSzPts val="2400"/>
              <a:buFont typeface="Arial"/>
              <a:buNone/>
            </a:pPr>
            <a:br>
              <a:rPr lang="en-US" sz="2300" b="0" i="0" u="none" strike="noStrike" cap="none" dirty="0">
                <a:solidFill>
                  <a:srgbClr val="000000"/>
                </a:solidFill>
                <a:latin typeface="Arial"/>
                <a:ea typeface="Arial"/>
                <a:cs typeface="Arial"/>
                <a:sym typeface="Arial"/>
              </a:rPr>
            </a:br>
            <a:r>
              <a:rPr lang="en-US" sz="2300" b="0" i="0" u="none" strike="noStrike" cap="none" dirty="0">
                <a:solidFill>
                  <a:schemeClr val="dk1"/>
                </a:solidFill>
                <a:latin typeface="Arial"/>
                <a:ea typeface="Arial"/>
                <a:cs typeface="Arial"/>
                <a:sym typeface="Arial"/>
              </a:rPr>
              <a:t>Without a geodetic control “base map” layer, GIS applications will not align properly!</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480"/>
              </a:spcBef>
              <a:spcAft>
                <a:spcPts val="0"/>
              </a:spcAft>
              <a:buClr>
                <a:schemeClr val="dk1"/>
              </a:buClr>
              <a:buSzPts val="2400"/>
              <a:buFont typeface="Arial"/>
              <a:buNone/>
            </a:pPr>
            <a:endParaRPr sz="2300" b="0" i="0" u="none" strike="noStrike" cap="none" dirty="0">
              <a:solidFill>
                <a:schemeClr val="dk1"/>
              </a:solidFill>
              <a:latin typeface="Arial"/>
              <a:ea typeface="Arial"/>
              <a:cs typeface="Arial"/>
              <a:sym typeface="Arial"/>
            </a:endParaRPr>
          </a:p>
          <a:p>
            <a:pPr marL="0" marR="0" lvl="0" indent="0" algn="l" rtl="0">
              <a:lnSpc>
                <a:spcPct val="100000"/>
              </a:lnSpc>
              <a:spcBef>
                <a:spcPts val="480"/>
              </a:spcBef>
              <a:spcAft>
                <a:spcPts val="0"/>
              </a:spcAft>
              <a:buClr>
                <a:schemeClr val="dk1"/>
              </a:buClr>
              <a:buSzPts val="2400"/>
              <a:buFont typeface="Arial"/>
              <a:buNone/>
            </a:pPr>
            <a:r>
              <a:rPr lang="en-US" sz="2300" b="0" i="0" u="none" strike="noStrike" cap="none" dirty="0">
                <a:solidFill>
                  <a:schemeClr val="dk1"/>
                </a:solidFill>
                <a:latin typeface="Arial"/>
                <a:ea typeface="Arial"/>
                <a:cs typeface="Arial"/>
                <a:sym typeface="Arial"/>
              </a:rPr>
              <a:t>Geodetic control needs to be more accurate than any survey or map which builds upon it</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48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a:p>
            <a:pPr marL="0" marR="0" lvl="0" indent="0" algn="l" rtl="0">
              <a:lnSpc>
                <a:spcPct val="100000"/>
              </a:lnSpc>
              <a:spcBef>
                <a:spcPts val="48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a:p>
            <a:pPr marL="0" marR="0" lvl="0" indent="0" algn="l" rtl="0">
              <a:lnSpc>
                <a:spcPct val="100000"/>
              </a:lnSpc>
              <a:spcBef>
                <a:spcPts val="360"/>
              </a:spcBef>
              <a:spcAft>
                <a:spcPts val="0"/>
              </a:spcAft>
              <a:buClr>
                <a:schemeClr val="dk1"/>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200"/>
              </a:spcBef>
              <a:spcAft>
                <a:spcPts val="0"/>
              </a:spcAft>
              <a:buClr>
                <a:schemeClr val="dk1"/>
              </a:buClr>
              <a:buSzPts val="1000"/>
              <a:buFont typeface="Arial"/>
              <a:buNone/>
            </a:pPr>
            <a:endParaRPr sz="1000" b="0" i="0" u="none" strike="noStrike" cap="none" dirty="0">
              <a:solidFill>
                <a:srgbClr val="000000"/>
              </a:solidFill>
              <a:latin typeface="Arial"/>
              <a:ea typeface="Arial"/>
              <a:cs typeface="Arial"/>
              <a:sym typeface="Arial"/>
            </a:endParaRPr>
          </a:p>
        </p:txBody>
      </p:sp>
      <p:sp>
        <p:nvSpPr>
          <p:cNvPr id="144" name="Google Shape;144;p4"/>
          <p:cNvSpPr/>
          <p:nvPr/>
        </p:nvSpPr>
        <p:spPr>
          <a:xfrm>
            <a:off x="127414" y="300170"/>
            <a:ext cx="8171760" cy="144655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chemeClr val="dk1"/>
              </a:buClr>
              <a:buSzPts val="4400"/>
              <a:buFont typeface="Arial"/>
              <a:buNone/>
            </a:pPr>
            <a:r>
              <a:rPr lang="en-US" sz="4400" b="1" dirty="0">
                <a:solidFill>
                  <a:schemeClr val="dk2"/>
                </a:solidFill>
                <a:latin typeface="Calibri"/>
                <a:cs typeface="Calibri"/>
                <a:sym typeface="Calibri"/>
              </a:rPr>
              <a:t>Accurate maps begin with </a:t>
            </a:r>
            <a:endParaRPr sz="4400" b="1" dirty="0">
              <a:solidFill>
                <a:schemeClr val="dk2"/>
              </a:solidFill>
              <a:latin typeface="Calibri"/>
              <a:cs typeface="Calibri"/>
              <a:sym typeface="Arial"/>
            </a:endParaRPr>
          </a:p>
          <a:p>
            <a:pPr marL="0" marR="0" lvl="0" indent="0" algn="ctr" rtl="0">
              <a:lnSpc>
                <a:spcPct val="100000"/>
              </a:lnSpc>
              <a:spcBef>
                <a:spcPts val="0"/>
              </a:spcBef>
              <a:spcAft>
                <a:spcPts val="0"/>
              </a:spcAft>
              <a:buClr>
                <a:schemeClr val="dk1"/>
              </a:buClr>
              <a:buSzPts val="4400"/>
              <a:buFont typeface="Arial"/>
              <a:buNone/>
            </a:pPr>
            <a:r>
              <a:rPr lang="en-US" sz="4400" b="1" dirty="0">
                <a:solidFill>
                  <a:schemeClr val="dk2"/>
                </a:solidFill>
                <a:latin typeface="Calibri"/>
                <a:cs typeface="Calibri"/>
                <a:sym typeface="Calibri"/>
              </a:rPr>
              <a:t>accurate coordinates! </a:t>
            </a:r>
            <a:endParaRPr sz="4400" b="1" dirty="0">
              <a:solidFill>
                <a:schemeClr val="dk2"/>
              </a:solidFill>
              <a:latin typeface="Calibri"/>
              <a:cs typeface="Calibri"/>
              <a:sym typeface="Arial"/>
            </a:endParaRPr>
          </a:p>
        </p:txBody>
      </p:sp>
      <p:sp>
        <p:nvSpPr>
          <p:cNvPr id="4" name="Slide Number Placeholder 3">
            <a:extLst>
              <a:ext uri="{FF2B5EF4-FFF2-40B4-BE49-F238E27FC236}">
                <a16:creationId xmlns:a16="http://schemas.microsoft.com/office/drawing/2014/main" id="{EDA802E6-E623-4229-E745-41BCC10846CE}"/>
              </a:ext>
            </a:extLst>
          </p:cNvPr>
          <p:cNvSpPr txBox="1">
            <a:spLocks/>
          </p:cNvSpPr>
          <p:nvPr/>
        </p:nvSpPr>
        <p:spPr>
          <a:xfrm>
            <a:off x="9144000" y="648970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78CF70-1155-487E-B744-8711D623BA77}" type="slidenum">
              <a:rPr lang="en-US" smtClean="0">
                <a:solidFill>
                  <a:prstClr val="white">
                    <a:lumMod val="50000"/>
                  </a:prstClr>
                </a:solidFill>
                <a:latin typeface="Calibri"/>
              </a:rPr>
              <a:pPr/>
              <a:t>9</a:t>
            </a:fld>
            <a:endParaRPr lang="en-US" dirty="0">
              <a:solidFill>
                <a:prstClr val="white">
                  <a:lumMod val="50000"/>
                </a:prstClr>
              </a:solidFill>
              <a:latin typeface="Calibri"/>
            </a:endParaRPr>
          </a:p>
        </p:txBody>
      </p:sp>
    </p:spTree>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14633</TotalTime>
  <Words>4575</Words>
  <Application>Microsoft Office PowerPoint</Application>
  <PresentationFormat>Widescreen</PresentationFormat>
  <Paragraphs>643</Paragraphs>
  <Slides>60</Slides>
  <Notes>32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60</vt:i4>
      </vt:variant>
    </vt:vector>
  </HeadingPairs>
  <TitlesOfParts>
    <vt:vector size="71" baseType="lpstr">
      <vt:lpstr>Verdana</vt:lpstr>
      <vt:lpstr>Calibri</vt:lpstr>
      <vt:lpstr>Aptos</vt:lpstr>
      <vt:lpstr>Wingdings</vt:lpstr>
      <vt:lpstr>Arial</vt:lpstr>
      <vt:lpstr>Times New Roman</vt:lpstr>
      <vt:lpstr>Arial Black</vt:lpstr>
      <vt:lpstr>1_Office Theme</vt:lpstr>
      <vt:lpstr>Globe</vt:lpstr>
      <vt:lpstr>Office Theme</vt:lpstr>
      <vt:lpstr>3_Office Theme</vt:lpstr>
      <vt:lpstr>Navigating the Modernized National Spatial Reference System</vt:lpstr>
      <vt:lpstr>Outline</vt:lpstr>
      <vt:lpstr>National Geodetic Survey (NGS)</vt:lpstr>
      <vt:lpstr>Geodesy and the Nation</vt:lpstr>
      <vt:lpstr>Consistent Geospatial Framework for the Nation</vt:lpstr>
      <vt:lpstr>Accurate Elevations Required for Flood Mapping</vt:lpstr>
      <vt:lpstr>Bottom Line Up Front (BLUF)</vt:lpstr>
      <vt:lpstr>The Earth is Infinitely Complex</vt:lpstr>
      <vt:lpstr>PowerPoint Presentation</vt:lpstr>
      <vt:lpstr>Federal Geographic Data Committee</vt:lpstr>
      <vt:lpstr>National Motivations: the GDA and FGDC</vt:lpstr>
      <vt:lpstr>International Cooperation</vt:lpstr>
      <vt:lpstr>PowerPoint Presentation</vt:lpstr>
      <vt:lpstr>PowerPoint Presentation</vt:lpstr>
      <vt:lpstr>PowerPoint Presentation</vt:lpstr>
      <vt:lpstr>PowerPoint Presentation</vt:lpstr>
      <vt:lpstr>Gravity for the Redefinition of the American Vertical Datum (GRAV-D)</vt:lpstr>
      <vt:lpstr>PowerPoint Presentation</vt:lpstr>
      <vt:lpstr>Continuously Operating Reference Stations</vt:lpstr>
      <vt:lpstr>PowerPoint Presentation</vt:lpstr>
      <vt:lpstr>NAPGD2022 Geopotential Datum</vt:lpstr>
      <vt:lpstr>Modernized Access: Through the CORS and OPUS</vt:lpstr>
      <vt:lpstr>NGS Coord Conversion &amp; Transformation Tool (NCAT)</vt:lpstr>
      <vt:lpstr>Benefits of Modernizing the NSRS</vt:lpstr>
      <vt:lpstr>Preparation Steps You Can Take</vt:lpstr>
      <vt:lpstr>NSRS Modernization “Blueprint” documents</vt:lpstr>
      <vt:lpstr>Extent of the current NSRS</vt:lpstr>
      <vt:lpstr>Preeminence of ITRF</vt:lpstr>
      <vt:lpstr>NSRS Modernization in (very) brief</vt:lpstr>
      <vt:lpstr>Magnitudes and Transformations</vt:lpstr>
      <vt:lpstr>Changes from NAD 83 to NATRF2022</vt:lpstr>
      <vt:lpstr>Changes from NAVD 88 to NAPGD2022</vt:lpstr>
      <vt:lpstr>Transformation tools</vt:lpstr>
      <vt:lpstr>Rollout, Testing, Replacement</vt:lpstr>
      <vt:lpstr>Rollout, Testing, Replacement</vt:lpstr>
      <vt:lpstr>Current NSRS during rollout and testing</vt:lpstr>
      <vt:lpstr>Testing into replacement</vt:lpstr>
      <vt:lpstr>What about (map) projected coordinates?</vt:lpstr>
      <vt:lpstr>PowerPoint Presentation</vt:lpstr>
      <vt:lpstr>PowerPoint Presentation</vt:lpstr>
      <vt:lpstr>PowerPoint Presentation</vt:lpstr>
      <vt:lpstr>State Plane Coordinate System of 2022 (SPCS2022)</vt:lpstr>
      <vt:lpstr>State Plane Coordinate Systems of 1983 and 1927</vt:lpstr>
      <vt:lpstr>State Plane Coordinate System of 2022</vt:lpstr>
      <vt:lpstr>SPCS2022 zone layers</vt:lpstr>
      <vt:lpstr>Number of SPCS2022 zones (preliminary)</vt:lpstr>
      <vt:lpstr>PowerPoint Presentation</vt:lpstr>
      <vt:lpstr>PowerPoint Presentation</vt:lpstr>
      <vt:lpstr>ArcGIS Online SPCS2022 Experience</vt:lpstr>
      <vt:lpstr>PowerPoint Presentation</vt:lpstr>
      <vt:lpstr>A tale of two feet</vt:lpstr>
      <vt:lpstr>Horizontal error when mixing up feet…</vt:lpstr>
      <vt:lpstr>SPCS 83 legislation and foot version</vt:lpstr>
      <vt:lpstr>End of an era for the U.S. survey foot</vt:lpstr>
      <vt:lpstr>Benefits for surveying, engineering,  &amp; transportation</vt:lpstr>
      <vt:lpstr>Why Modernize the NSRS?</vt:lpstr>
      <vt:lpstr>NGS Educational Resources</vt:lpstr>
      <vt:lpstr>Regional Geodetic Advisors &amp; State Coordinators</vt:lpstr>
      <vt:lpstr>Binational Geospatial Software Developers Summit</vt:lpstr>
      <vt:lpstr>Points of 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Martin</dc:creator>
  <cp:lastModifiedBy>Michael Dennis</cp:lastModifiedBy>
  <cp:revision>577</cp:revision>
  <dcterms:created xsi:type="dcterms:W3CDTF">2020-01-16T20:59:07Z</dcterms:created>
  <dcterms:modified xsi:type="dcterms:W3CDTF">2025-01-09T11:55:42Z</dcterms:modified>
</cp:coreProperties>
</file>