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48"/>
  </p:notesMasterIdLst>
  <p:handoutMasterIdLst>
    <p:handoutMasterId r:id="rId49"/>
  </p:handoutMasterIdLst>
  <p:sldIdLst>
    <p:sldId id="362" r:id="rId4"/>
    <p:sldId id="1388" r:id="rId5"/>
    <p:sldId id="1586" r:id="rId6"/>
    <p:sldId id="1607" r:id="rId7"/>
    <p:sldId id="1609" r:id="rId8"/>
    <p:sldId id="1539" r:id="rId9"/>
    <p:sldId id="1576" r:id="rId10"/>
    <p:sldId id="1577" r:id="rId11"/>
    <p:sldId id="1587" r:id="rId12"/>
    <p:sldId id="1579" r:id="rId13"/>
    <p:sldId id="1580" r:id="rId14"/>
    <p:sldId id="1575" r:id="rId15"/>
    <p:sldId id="1581" r:id="rId16"/>
    <p:sldId id="1578" r:id="rId17"/>
    <p:sldId id="1585" r:id="rId18"/>
    <p:sldId id="1588" r:id="rId19"/>
    <p:sldId id="1589" r:id="rId20"/>
    <p:sldId id="1584" r:id="rId21"/>
    <p:sldId id="1590" r:id="rId22"/>
    <p:sldId id="1582" r:id="rId23"/>
    <p:sldId id="1154" r:id="rId24"/>
    <p:sldId id="1155" r:id="rId25"/>
    <p:sldId id="1591" r:id="rId26"/>
    <p:sldId id="1583" r:id="rId27"/>
    <p:sldId id="1592" r:id="rId28"/>
    <p:sldId id="1593" r:id="rId29"/>
    <p:sldId id="1594" r:id="rId30"/>
    <p:sldId id="1595" r:id="rId31"/>
    <p:sldId id="1597" r:id="rId32"/>
    <p:sldId id="1596" r:id="rId33"/>
    <p:sldId id="1600" r:id="rId34"/>
    <p:sldId id="1598" r:id="rId35"/>
    <p:sldId id="1610" r:id="rId36"/>
    <p:sldId id="1599" r:id="rId37"/>
    <p:sldId id="1612" r:id="rId38"/>
    <p:sldId id="1616" r:id="rId39"/>
    <p:sldId id="1613" r:id="rId40"/>
    <p:sldId id="1614" r:id="rId41"/>
    <p:sldId id="1615" r:id="rId42"/>
    <p:sldId id="1603" r:id="rId43"/>
    <p:sldId id="1601" r:id="rId44"/>
    <p:sldId id="1617" r:id="rId45"/>
    <p:sldId id="1604" r:id="rId46"/>
    <p:sldId id="1605" r:id="rId47"/>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708" userDrawn="1">
          <p15:clr>
            <a:srgbClr val="A4A3A4"/>
          </p15:clr>
        </p15:guide>
        <p15:guide id="9" pos="4464" userDrawn="1">
          <p15:clr>
            <a:srgbClr val="A4A3A4"/>
          </p15:clr>
        </p15:guide>
        <p15:guide id="10" pos="2635" userDrawn="1">
          <p15:clr>
            <a:srgbClr val="A4A3A4"/>
          </p15:clr>
        </p15:guide>
        <p15:guide id="11" pos="556" userDrawn="1">
          <p15:clr>
            <a:srgbClr val="A4A3A4"/>
          </p15:clr>
        </p15:guide>
        <p15:guide id="12" pos="6627" userDrawn="1">
          <p15:clr>
            <a:srgbClr val="A4A3A4"/>
          </p15:clr>
        </p15:guide>
        <p15:guide id="13" pos="1719" userDrawn="1">
          <p15:clr>
            <a:srgbClr val="A4A3A4"/>
          </p15:clr>
        </p15:guide>
        <p15:guide id="14" pos="71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h Pollack" initials="SP" lastIdx="5" clrIdx="0">
    <p:extLst>
      <p:ext uri="{19B8F6BF-5375-455C-9EA6-DF929625EA0E}">
        <p15:presenceInfo xmlns:p15="http://schemas.microsoft.com/office/powerpoint/2012/main" userId="S-1-5-21-3026233045-20759957-1393672501-184836" providerId="AD"/>
      </p:ext>
    </p:extLst>
  </p:cmAuthor>
  <p:cmAuthor id="2" name="Dru Smith" initials="DS" lastIdx="1" clrIdx="1">
    <p:extLst>
      <p:ext uri="{19B8F6BF-5375-455C-9EA6-DF929625EA0E}">
        <p15:presenceInfo xmlns:p15="http://schemas.microsoft.com/office/powerpoint/2012/main" userId="S-1-5-21-3026233045-20759957-1393672501-5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6" autoAdjust="0"/>
    <p:restoredTop sz="61700" autoAdjust="0"/>
  </p:normalViewPr>
  <p:slideViewPr>
    <p:cSldViewPr snapToGrid="0">
      <p:cViewPr varScale="1">
        <p:scale>
          <a:sx n="69" d="100"/>
          <a:sy n="69" d="100"/>
        </p:scale>
        <p:origin x="1842" y="78"/>
      </p:cViewPr>
      <p:guideLst>
        <p:guide orient="horz" pos="2110"/>
        <p:guide orient="horz" pos="1892"/>
        <p:guide orient="horz" pos="2304"/>
        <p:guide orient="horz" pos="1709"/>
        <p:guide orient="horz" pos="3157"/>
        <p:guide orient="horz" pos="4170"/>
        <p:guide orient="horz" pos="2886"/>
        <p:guide pos="708"/>
        <p:guide pos="4464"/>
        <p:guide pos="2635"/>
        <p:guide pos="556"/>
        <p:guide pos="6627"/>
        <p:guide pos="1719"/>
        <p:guide pos="7172"/>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8/20/2025</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8/20/2025</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1</a:t>
            </a:fld>
            <a:endParaRPr lang="en-US" altLang="en-US"/>
          </a:p>
        </p:txBody>
      </p:sp>
    </p:spTree>
    <p:extLst>
      <p:ext uri="{BB962C8B-B14F-4D97-AF65-F5344CB8AC3E}">
        <p14:creationId xmlns:p14="http://schemas.microsoft.com/office/powerpoint/2010/main" val="3789907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13</a:t>
            </a:fld>
            <a:endParaRPr lang="en-US" altLang="en-US"/>
          </a:p>
        </p:txBody>
      </p:sp>
    </p:spTree>
    <p:extLst>
      <p:ext uri="{BB962C8B-B14F-4D97-AF65-F5344CB8AC3E}">
        <p14:creationId xmlns:p14="http://schemas.microsoft.com/office/powerpoint/2010/main" val="4209068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change to OPUS plans was sent out in a NEWS bulletin earlier this month.  While we strive to minimize changes, when they occur we'll create news bulletins and update our web pages accordingly.  Please subscribe to NGS NEWS if you haven't already.</a:t>
            </a:r>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14</a:t>
            </a:fld>
            <a:endParaRPr lang="en-US" altLang="en-US"/>
          </a:p>
        </p:txBody>
      </p:sp>
    </p:spTree>
    <p:extLst>
      <p:ext uri="{BB962C8B-B14F-4D97-AF65-F5344CB8AC3E}">
        <p14:creationId xmlns:p14="http://schemas.microsoft.com/office/powerpoint/2010/main" val="3284718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subset” of products in the initial set of products and services of the modernized NSRS will be “everything else”, though each product or service in that subset will be released on its own date, as opposed to how five products/services were released </a:t>
            </a:r>
            <a:r>
              <a:rPr lang="en-US" dirty="0" err="1"/>
              <a:t>en</a:t>
            </a:r>
            <a:r>
              <a:rPr lang="en-US" dirty="0"/>
              <a:t> masse in subset #1.  We do not expect the release of a third subset.</a:t>
            </a:r>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15</a:t>
            </a:fld>
            <a:endParaRPr lang="en-US" altLang="en-US"/>
          </a:p>
        </p:txBody>
      </p:sp>
    </p:spTree>
    <p:extLst>
      <p:ext uri="{BB962C8B-B14F-4D97-AF65-F5344CB8AC3E}">
        <p14:creationId xmlns:p14="http://schemas.microsoft.com/office/powerpoint/2010/main" val="155554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17</a:t>
            </a:fld>
            <a:endParaRPr lang="en-US" altLang="en-US"/>
          </a:p>
        </p:txBody>
      </p:sp>
    </p:spTree>
    <p:extLst>
      <p:ext uri="{BB962C8B-B14F-4D97-AF65-F5344CB8AC3E}">
        <p14:creationId xmlns:p14="http://schemas.microsoft.com/office/powerpoint/2010/main" val="450869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pretty technical slide.  It is important to be sure, but may be of interest to only a smaller portion of the audience.</a:t>
            </a:r>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18</a:t>
            </a:fld>
            <a:endParaRPr lang="en-US" altLang="en-US"/>
          </a:p>
        </p:txBody>
      </p:sp>
    </p:spTree>
    <p:extLst>
      <p:ext uri="{BB962C8B-B14F-4D97-AF65-F5344CB8AC3E}">
        <p14:creationId xmlns:p14="http://schemas.microsoft.com/office/powerpoint/2010/main" val="3103802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Officially GEOID2022 defines the relationship between h(ITRF2020) and H(NAPGD2022).  </a:t>
            </a:r>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23</a:t>
            </a:fld>
            <a:endParaRPr lang="en-US" altLang="en-US"/>
          </a:p>
        </p:txBody>
      </p:sp>
    </p:spTree>
    <p:extLst>
      <p:ext uri="{BB962C8B-B14F-4D97-AF65-F5344CB8AC3E}">
        <p14:creationId xmlns:p14="http://schemas.microsoft.com/office/powerpoint/2010/main" val="1053586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Officially GEOID2022 defines the relationship between h(ITRF2020) and H(NAPGD2022).  </a:t>
            </a:r>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24</a:t>
            </a:fld>
            <a:endParaRPr lang="en-US" altLang="en-US"/>
          </a:p>
        </p:txBody>
      </p:sp>
    </p:spTree>
    <p:extLst>
      <p:ext uri="{BB962C8B-B14F-4D97-AF65-F5344CB8AC3E}">
        <p14:creationId xmlns:p14="http://schemas.microsoft.com/office/powerpoint/2010/main" val="3363869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30</a:t>
            </a:fld>
            <a:endParaRPr lang="en-US" altLang="en-US"/>
          </a:p>
        </p:txBody>
      </p:sp>
    </p:spTree>
    <p:extLst>
      <p:ext uri="{BB962C8B-B14F-4D97-AF65-F5344CB8AC3E}">
        <p14:creationId xmlns:p14="http://schemas.microsoft.com/office/powerpoint/2010/main" val="325176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34</a:t>
            </a:fld>
            <a:endParaRPr lang="en-US" altLang="en-US"/>
          </a:p>
        </p:txBody>
      </p:sp>
    </p:spTree>
    <p:extLst>
      <p:ext uri="{BB962C8B-B14F-4D97-AF65-F5344CB8AC3E}">
        <p14:creationId xmlns:p14="http://schemas.microsoft.com/office/powerpoint/2010/main" val="42489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42</a:t>
            </a:fld>
            <a:endParaRPr lang="en-US" altLang="en-US"/>
          </a:p>
        </p:txBody>
      </p:sp>
    </p:spTree>
    <p:extLst>
      <p:ext uri="{BB962C8B-B14F-4D97-AF65-F5344CB8AC3E}">
        <p14:creationId xmlns:p14="http://schemas.microsoft.com/office/powerpoint/2010/main" val="270210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4</a:t>
            </a:fld>
            <a:endParaRPr lang="en-US" altLang="en-US"/>
          </a:p>
        </p:txBody>
      </p:sp>
    </p:spTree>
    <p:extLst>
      <p:ext uri="{BB962C8B-B14F-4D97-AF65-F5344CB8AC3E}">
        <p14:creationId xmlns:p14="http://schemas.microsoft.com/office/powerpoint/2010/main" val="3892279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5</a:t>
            </a:fld>
            <a:endParaRPr lang="en-US" altLang="en-US"/>
          </a:p>
        </p:txBody>
      </p:sp>
    </p:spTree>
    <p:extLst>
      <p:ext uri="{BB962C8B-B14F-4D97-AF65-F5344CB8AC3E}">
        <p14:creationId xmlns:p14="http://schemas.microsoft.com/office/powerpoint/2010/main" val="140938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6</a:t>
            </a:fld>
            <a:endParaRPr lang="en-US" altLang="en-US"/>
          </a:p>
        </p:txBody>
      </p:sp>
    </p:spTree>
    <p:extLst>
      <p:ext uri="{BB962C8B-B14F-4D97-AF65-F5344CB8AC3E}">
        <p14:creationId xmlns:p14="http://schemas.microsoft.com/office/powerpoint/2010/main" val="42734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7</a:t>
            </a:fld>
            <a:endParaRPr lang="en-US" altLang="en-US"/>
          </a:p>
        </p:txBody>
      </p:sp>
    </p:spTree>
    <p:extLst>
      <p:ext uri="{BB962C8B-B14F-4D97-AF65-F5344CB8AC3E}">
        <p14:creationId xmlns:p14="http://schemas.microsoft.com/office/powerpoint/2010/main" val="1904860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 where does that bring us today? The dominoes on the slide represent a list of milestones or deliverables (in our *geometric* track.  There is a similar one for our *geopotential* track, but the two charts would meet at the “Formal approval process” line) – many internal to NGS. The dominoes are beginning to “fall into place” as we move toward attaining a formal recommendation to approve of the “whole package” of the modernized products and services.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NGS wants all NSRS users to eventually use the modernized NSRS, but the bulk of today’s presentation will focus on some recent decisions and updates related to these milestones.</a:t>
            </a:r>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8</a:t>
            </a:fld>
            <a:endParaRPr lang="en-US" altLang="en-US"/>
          </a:p>
        </p:txBody>
      </p:sp>
    </p:spTree>
    <p:extLst>
      <p:ext uri="{BB962C8B-B14F-4D97-AF65-F5344CB8AC3E}">
        <p14:creationId xmlns:p14="http://schemas.microsoft.com/office/powerpoint/2010/main" val="2246076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10</a:t>
            </a:fld>
            <a:endParaRPr lang="en-US" altLang="en-US"/>
          </a:p>
        </p:txBody>
      </p:sp>
    </p:spTree>
    <p:extLst>
      <p:ext uri="{BB962C8B-B14F-4D97-AF65-F5344CB8AC3E}">
        <p14:creationId xmlns:p14="http://schemas.microsoft.com/office/powerpoint/2010/main" val="2984363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11</a:t>
            </a:fld>
            <a:endParaRPr lang="en-US" altLang="en-US"/>
          </a:p>
        </p:txBody>
      </p:sp>
    </p:spTree>
    <p:extLst>
      <p:ext uri="{BB962C8B-B14F-4D97-AF65-F5344CB8AC3E}">
        <p14:creationId xmlns:p14="http://schemas.microsoft.com/office/powerpoint/2010/main" val="280877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12</a:t>
            </a:fld>
            <a:endParaRPr lang="en-US" altLang="en-US"/>
          </a:p>
        </p:txBody>
      </p:sp>
    </p:spTree>
    <p:extLst>
      <p:ext uri="{BB962C8B-B14F-4D97-AF65-F5344CB8AC3E}">
        <p14:creationId xmlns:p14="http://schemas.microsoft.com/office/powerpoint/2010/main" val="335274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August 14, 2025</a:t>
            </a:r>
          </a:p>
        </p:txBody>
      </p:sp>
      <p:sp>
        <p:nvSpPr>
          <p:cNvPr id="5" name="Footer Placeholder 4"/>
          <p:cNvSpPr>
            <a:spLocks noGrp="1"/>
          </p:cNvSpPr>
          <p:nvPr>
            <p:ph type="ftr" sz="quarter" idx="11"/>
          </p:nvPr>
        </p:nvSpPr>
        <p:spPr/>
        <p:txBody>
          <a:bodyPr/>
          <a:lstStyle>
            <a:lvl1pPr defTabSz="914400">
              <a:defRPr/>
            </a:lvl1pPr>
          </a:lstStyle>
          <a:p>
            <a:pPr>
              <a:defRPr/>
            </a:pPr>
            <a:r>
              <a:rPr lang="en-US"/>
              <a:t>NSRS Mod - Big Steps Forward and What Comes Next</a:t>
            </a:r>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August 14, 2025</a:t>
            </a:r>
          </a:p>
        </p:txBody>
      </p:sp>
      <p:sp>
        <p:nvSpPr>
          <p:cNvPr id="5" name="Footer Placeholder 4"/>
          <p:cNvSpPr>
            <a:spLocks noGrp="1"/>
          </p:cNvSpPr>
          <p:nvPr>
            <p:ph type="ftr" sz="quarter" idx="11"/>
          </p:nvPr>
        </p:nvSpPr>
        <p:spPr/>
        <p:txBody>
          <a:bodyPr/>
          <a:lstStyle>
            <a:lvl1pPr defTabSz="914400">
              <a:defRPr/>
            </a:lvl1pPr>
          </a:lstStyle>
          <a:p>
            <a:pPr>
              <a:defRPr/>
            </a:pPr>
            <a:r>
              <a:rPr lang="en-US"/>
              <a:t>NSRS Mod - Big Steps Forward and What Comes Next</a:t>
            </a:r>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August 14, 2025</a:t>
            </a:r>
          </a:p>
        </p:txBody>
      </p:sp>
      <p:sp>
        <p:nvSpPr>
          <p:cNvPr id="5" name="Footer Placeholder 4"/>
          <p:cNvSpPr>
            <a:spLocks noGrp="1"/>
          </p:cNvSpPr>
          <p:nvPr>
            <p:ph type="ftr" sz="quarter" idx="11"/>
          </p:nvPr>
        </p:nvSpPr>
        <p:spPr/>
        <p:txBody>
          <a:bodyPr/>
          <a:lstStyle>
            <a:lvl1pPr defTabSz="914400">
              <a:defRPr/>
            </a:lvl1pPr>
          </a:lstStyle>
          <a:p>
            <a:pPr>
              <a:defRPr/>
            </a:pPr>
            <a:r>
              <a:rPr lang="en-US"/>
              <a:t>NSRS Mod - Big Steps Forward and What Comes Next</a:t>
            </a:r>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August 14, 2025</a:t>
            </a:r>
          </a:p>
        </p:txBody>
      </p:sp>
      <p:sp>
        <p:nvSpPr>
          <p:cNvPr id="5" name="Footer Placeholder 4"/>
          <p:cNvSpPr>
            <a:spLocks noGrp="1"/>
          </p:cNvSpPr>
          <p:nvPr>
            <p:ph type="ftr" sz="quarter" idx="11"/>
          </p:nvPr>
        </p:nvSpPr>
        <p:spPr/>
        <p:txBody>
          <a:bodyPr/>
          <a:lstStyle>
            <a:lvl1pPr defTabSz="914400">
              <a:defRPr/>
            </a:lvl1pPr>
          </a:lstStyle>
          <a:p>
            <a:pPr>
              <a:defRPr/>
            </a:pPr>
            <a:r>
              <a:rPr lang="en-US"/>
              <a:t>NSRS Mod - Big Steps Forward and What Comes Next</a:t>
            </a:r>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August 14, 2025</a:t>
            </a:r>
          </a:p>
        </p:txBody>
      </p:sp>
      <p:sp>
        <p:nvSpPr>
          <p:cNvPr id="5" name="Footer Placeholder 4"/>
          <p:cNvSpPr>
            <a:spLocks noGrp="1"/>
          </p:cNvSpPr>
          <p:nvPr>
            <p:ph type="ftr" sz="quarter" idx="11"/>
          </p:nvPr>
        </p:nvSpPr>
        <p:spPr/>
        <p:txBody>
          <a:bodyPr/>
          <a:lstStyle>
            <a:lvl1pPr defTabSz="914400">
              <a:defRPr/>
            </a:lvl1pPr>
          </a:lstStyle>
          <a:p>
            <a:pPr>
              <a:defRPr/>
            </a:pPr>
            <a:r>
              <a:rPr lang="en-US"/>
              <a:t>NSRS Mod - Big Steps Forward and What Comes Next</a:t>
            </a:r>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August 14, 2025</a:t>
            </a: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NSRS Mod - Big Steps Forward and What Comes Next</a:t>
            </a: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914400">
              <a:defRPr/>
            </a:lvl1pPr>
          </a:lstStyle>
          <a:p>
            <a:pPr>
              <a:defRPr/>
            </a:pPr>
            <a:r>
              <a:rPr lang="en-US"/>
              <a:t>August 14, 2025</a:t>
            </a:r>
          </a:p>
        </p:txBody>
      </p:sp>
      <p:sp>
        <p:nvSpPr>
          <p:cNvPr id="6" name="Footer Placeholder 4"/>
          <p:cNvSpPr>
            <a:spLocks noGrp="1"/>
          </p:cNvSpPr>
          <p:nvPr>
            <p:ph type="ftr" sz="quarter" idx="11"/>
          </p:nvPr>
        </p:nvSpPr>
        <p:spPr/>
        <p:txBody>
          <a:bodyPr/>
          <a:lstStyle>
            <a:lvl1pPr defTabSz="914400">
              <a:defRPr/>
            </a:lvl1pPr>
          </a:lstStyle>
          <a:p>
            <a:pPr>
              <a:defRPr/>
            </a:pPr>
            <a:r>
              <a:rPr lang="en-US"/>
              <a:t>NSRS Mod - Big Steps Forward and What Comes Next</a:t>
            </a:r>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914400">
              <a:defRPr/>
            </a:lvl1pPr>
          </a:lstStyle>
          <a:p>
            <a:pPr>
              <a:defRPr/>
            </a:pPr>
            <a:r>
              <a:rPr lang="en-US"/>
              <a:t>August 14, 2025</a:t>
            </a:r>
          </a:p>
        </p:txBody>
      </p:sp>
      <p:sp>
        <p:nvSpPr>
          <p:cNvPr id="8" name="Footer Placeholder 4"/>
          <p:cNvSpPr>
            <a:spLocks noGrp="1"/>
          </p:cNvSpPr>
          <p:nvPr>
            <p:ph type="ftr" sz="quarter" idx="11"/>
          </p:nvPr>
        </p:nvSpPr>
        <p:spPr/>
        <p:txBody>
          <a:bodyPr/>
          <a:lstStyle>
            <a:lvl1pPr defTabSz="914400">
              <a:defRPr/>
            </a:lvl1pPr>
          </a:lstStyle>
          <a:p>
            <a:pPr>
              <a:defRPr/>
            </a:pPr>
            <a:r>
              <a:rPr lang="en-US"/>
              <a:t>NSRS Mod - Big Steps Forward and What Comes Next</a:t>
            </a:r>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914400">
              <a:defRPr/>
            </a:lvl1pPr>
          </a:lstStyle>
          <a:p>
            <a:pPr>
              <a:defRPr/>
            </a:pPr>
            <a:r>
              <a:rPr lang="en-US"/>
              <a:t>August 14, 2025</a:t>
            </a:r>
          </a:p>
        </p:txBody>
      </p:sp>
      <p:sp>
        <p:nvSpPr>
          <p:cNvPr id="4" name="Footer Placeholder 4"/>
          <p:cNvSpPr>
            <a:spLocks noGrp="1"/>
          </p:cNvSpPr>
          <p:nvPr>
            <p:ph type="ftr" sz="quarter" idx="11"/>
          </p:nvPr>
        </p:nvSpPr>
        <p:spPr/>
        <p:txBody>
          <a:bodyPr/>
          <a:lstStyle>
            <a:lvl1pPr defTabSz="914400">
              <a:defRPr/>
            </a:lvl1pPr>
          </a:lstStyle>
          <a:p>
            <a:pPr>
              <a:defRPr/>
            </a:pPr>
            <a:r>
              <a:rPr lang="en-US"/>
              <a:t>NSRS Mod - Big Steps Forward and What Comes Next</a:t>
            </a:r>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a:t>August 14, 2025</a:t>
            </a:r>
          </a:p>
        </p:txBody>
      </p:sp>
      <p:sp>
        <p:nvSpPr>
          <p:cNvPr id="3" name="Footer Placeholder 4"/>
          <p:cNvSpPr>
            <a:spLocks noGrp="1"/>
          </p:cNvSpPr>
          <p:nvPr>
            <p:ph type="ftr" sz="quarter" idx="11"/>
          </p:nvPr>
        </p:nvSpPr>
        <p:spPr/>
        <p:txBody>
          <a:bodyPr/>
          <a:lstStyle>
            <a:lvl1pPr defTabSz="914400">
              <a:defRPr/>
            </a:lvl1pPr>
          </a:lstStyle>
          <a:p>
            <a:pPr>
              <a:defRPr/>
            </a:pPr>
            <a:r>
              <a:rPr lang="en-US"/>
              <a:t>NSRS Mod - Big Steps Forward and What Comes Next</a:t>
            </a:r>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August 14, 2025</a:t>
            </a:r>
          </a:p>
        </p:txBody>
      </p:sp>
      <p:sp>
        <p:nvSpPr>
          <p:cNvPr id="6" name="Footer Placeholder 4"/>
          <p:cNvSpPr>
            <a:spLocks noGrp="1"/>
          </p:cNvSpPr>
          <p:nvPr>
            <p:ph type="ftr" sz="quarter" idx="11"/>
          </p:nvPr>
        </p:nvSpPr>
        <p:spPr/>
        <p:txBody>
          <a:bodyPr/>
          <a:lstStyle>
            <a:lvl1pPr defTabSz="914400">
              <a:defRPr/>
            </a:lvl1pPr>
          </a:lstStyle>
          <a:p>
            <a:pPr>
              <a:defRPr/>
            </a:pPr>
            <a:r>
              <a:rPr lang="en-US"/>
              <a:t>NSRS Mod - Big Steps Forward and What Comes Next</a:t>
            </a:r>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a:t>August 14, 2025</a:t>
            </a:r>
          </a:p>
        </p:txBody>
      </p:sp>
      <p:sp>
        <p:nvSpPr>
          <p:cNvPr id="6" name="Footer Placeholder 4"/>
          <p:cNvSpPr>
            <a:spLocks noGrp="1"/>
          </p:cNvSpPr>
          <p:nvPr>
            <p:ph type="ftr" sz="quarter" idx="11"/>
          </p:nvPr>
        </p:nvSpPr>
        <p:spPr/>
        <p:txBody>
          <a:bodyPr/>
          <a:lstStyle>
            <a:lvl1pPr defTabSz="914400">
              <a:defRPr/>
            </a:lvl1pPr>
          </a:lstStyle>
          <a:p>
            <a:pPr>
              <a:defRPr/>
            </a:pPr>
            <a:r>
              <a:rPr lang="en-US"/>
              <a:t>NSRS Mod - Big Steps Forward and What Comes Next</a:t>
            </a:r>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August 14, 2025</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a:t>NSRS Mod - Big Steps Forward and What Comes Next</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a:solidFill>
                  <a:prstClr val="black">
                    <a:tint val="75000"/>
                  </a:prstClr>
                </a:solidFill>
                <a:ea typeface="+mn-ea"/>
              </a:rPr>
              <a:t>August 14, 2025</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a:solidFill>
                  <a:prstClr val="black">
                    <a:tint val="75000"/>
                  </a:prstClr>
                </a:solidFill>
                <a:ea typeface="+mn-ea"/>
              </a:rPr>
              <a:t>NSRS Mod - Big Steps Forward and What Comes Next</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a:solidFill>
                  <a:prstClr val="black">
                    <a:tint val="75000"/>
                  </a:prstClr>
                </a:solidFill>
                <a:ea typeface="+mn-ea"/>
              </a:rPr>
              <a:t>August 14, 2025</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a:solidFill>
                  <a:prstClr val="black">
                    <a:tint val="75000"/>
                  </a:prstClr>
                </a:solidFill>
                <a:ea typeface="+mn-ea"/>
              </a:rPr>
              <a:t>NSRS Mod - Big Steps Forward and What Comes Next</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NGS.Feedback@noaa.gov"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ederalregister.gov/documents/2024/10/09/2024-23347/updated-implementation-timeline-for-the-modernized-national-spatial-reference-system-ns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034958"/>
            <a:ext cx="11989837" cy="3632118"/>
          </a:xfrm>
          <a:prstGeom prst="rect">
            <a:avLst/>
          </a:prstGeom>
          <a:noFill/>
          <a:ln w="9525">
            <a:noFill/>
            <a:miter lim="800000"/>
            <a:headEnd/>
            <a:tailEnd/>
          </a:ln>
          <a:effectLst/>
        </p:spPr>
        <p:txBody>
          <a:bodyPr anchor="ctr"/>
          <a:lstStyle/>
          <a:p>
            <a:pPr algn="ctr">
              <a:defRPr/>
            </a:pPr>
            <a:r>
              <a:rPr lang="en-US" sz="3600" b="1" i="1" dirty="0">
                <a:solidFill>
                  <a:prstClr val="black"/>
                </a:solidFill>
                <a:latin typeface="Verdana" pitchFamily="34" charset="0"/>
                <a:ea typeface="+mn-ea"/>
              </a:rPr>
              <a:t>NSRS Modernization – </a:t>
            </a:r>
          </a:p>
          <a:p>
            <a:pPr algn="ctr">
              <a:defRPr/>
            </a:pPr>
            <a:r>
              <a:rPr lang="en-US" sz="3600" b="1" i="1" dirty="0">
                <a:solidFill>
                  <a:prstClr val="black"/>
                </a:solidFill>
                <a:latin typeface="Verdana" pitchFamily="34" charset="0"/>
                <a:ea typeface="+mn-ea"/>
              </a:rPr>
              <a:t>Big Steps Forward and What Comes Next</a:t>
            </a: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Dru Smith</a:t>
            </a:r>
          </a:p>
          <a:p>
            <a:pPr algn="ctr">
              <a:defRPr/>
            </a:pPr>
            <a:r>
              <a:rPr lang="en-US" dirty="0">
                <a:solidFill>
                  <a:prstClr val="black"/>
                </a:solidFill>
                <a:latin typeface="Verdana" pitchFamily="34" charset="0"/>
                <a:ea typeface="+mn-ea"/>
              </a:rPr>
              <a:t>NSRS Modernization Manager</a:t>
            </a:r>
          </a:p>
          <a:p>
            <a:pPr algn="ctr">
              <a:defRPr/>
            </a:pPr>
            <a:r>
              <a:rPr lang="en-US" b="1" dirty="0">
                <a:solidFill>
                  <a:prstClr val="black"/>
                </a:solidFill>
                <a:latin typeface="Verdana" pitchFamily="34" charset="0"/>
                <a:ea typeface="+mn-ea"/>
              </a:rPr>
              <a:t>NOAA’s National Geodetic Survey</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a:t>August 14, 2025</a:t>
            </a:r>
            <a:endParaRPr lang="en-US" dirty="0"/>
          </a:p>
        </p:txBody>
      </p:sp>
      <p:sp>
        <p:nvSpPr>
          <p:cNvPr id="3" name="Footer Placeholder 2"/>
          <p:cNvSpPr>
            <a:spLocks noGrp="1"/>
          </p:cNvSpPr>
          <p:nvPr>
            <p:ph type="ftr" sz="quarter" idx="11"/>
          </p:nvPr>
        </p:nvSpPr>
        <p:spPr/>
        <p:txBody>
          <a:bodyPr/>
          <a:lstStyle/>
          <a:p>
            <a:pPr>
              <a:defRPr/>
            </a:pPr>
            <a:r>
              <a:rPr lang="en-US"/>
              <a:t>NSRS Mod - Big Steps Forward and What Comes Next</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C5BE-450B-46B8-B435-496BB42E9BB8}"/>
              </a:ext>
            </a:extLst>
          </p:cNvPr>
          <p:cNvSpPr>
            <a:spLocks noGrp="1"/>
          </p:cNvSpPr>
          <p:nvPr>
            <p:ph type="title"/>
          </p:nvPr>
        </p:nvSpPr>
        <p:spPr/>
        <p:txBody>
          <a:bodyPr/>
          <a:lstStyle/>
          <a:p>
            <a:r>
              <a:rPr lang="en-US" dirty="0"/>
              <a:t>Recent decisions</a:t>
            </a:r>
          </a:p>
        </p:txBody>
      </p:sp>
      <p:graphicFrame>
        <p:nvGraphicFramePr>
          <p:cNvPr id="7" name="Table 7">
            <a:extLst>
              <a:ext uri="{FF2B5EF4-FFF2-40B4-BE49-F238E27FC236}">
                <a16:creationId xmlns:a16="http://schemas.microsoft.com/office/drawing/2014/main" id="{71B0E172-044A-4ADB-A83D-EC17EB5B7E8F}"/>
              </a:ext>
            </a:extLst>
          </p:cNvPr>
          <p:cNvGraphicFramePr>
            <a:graphicFrameLocks noGrp="1"/>
          </p:cNvGraphicFramePr>
          <p:nvPr>
            <p:ph idx="1"/>
            <p:extLst>
              <p:ext uri="{D42A27DB-BD31-4B8C-83A1-F6EECF244321}">
                <p14:modId xmlns:p14="http://schemas.microsoft.com/office/powerpoint/2010/main" val="352794279"/>
              </p:ext>
            </p:extLst>
          </p:nvPr>
        </p:nvGraphicFramePr>
        <p:xfrm>
          <a:off x="609600" y="1295400"/>
          <a:ext cx="10972800" cy="51816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581441508"/>
                    </a:ext>
                  </a:extLst>
                </a:gridCol>
                <a:gridCol w="5486400">
                  <a:extLst>
                    <a:ext uri="{9D8B030D-6E8A-4147-A177-3AD203B41FA5}">
                      <a16:colId xmlns:a16="http://schemas.microsoft.com/office/drawing/2014/main" val="384815099"/>
                    </a:ext>
                  </a:extLst>
                </a:gridCol>
              </a:tblGrid>
              <a:tr h="370840">
                <a:tc>
                  <a:txBody>
                    <a:bodyPr/>
                    <a:lstStyle/>
                    <a:p>
                      <a:r>
                        <a:rPr lang="en-US" sz="2800" dirty="0"/>
                        <a:t>External Input</a:t>
                      </a:r>
                    </a:p>
                  </a:txBody>
                  <a:tcPr/>
                </a:tc>
                <a:tc>
                  <a:txBody>
                    <a:bodyPr/>
                    <a:lstStyle/>
                    <a:p>
                      <a:r>
                        <a:rPr lang="en-US" sz="2800" dirty="0"/>
                        <a:t>Internal Changes</a:t>
                      </a:r>
                    </a:p>
                  </a:txBody>
                  <a:tcPr/>
                </a:tc>
                <a:extLst>
                  <a:ext uri="{0D108BD9-81ED-4DB2-BD59-A6C34878D82A}">
                    <a16:rowId xmlns:a16="http://schemas.microsoft.com/office/drawing/2014/main" val="2931667098"/>
                  </a:ext>
                </a:extLst>
              </a:tr>
            </a:tbl>
          </a:graphicData>
        </a:graphic>
      </p:graphicFrame>
      <p:sp>
        <p:nvSpPr>
          <p:cNvPr id="4" name="Date Placeholder 3">
            <a:extLst>
              <a:ext uri="{FF2B5EF4-FFF2-40B4-BE49-F238E27FC236}">
                <a16:creationId xmlns:a16="http://schemas.microsoft.com/office/drawing/2014/main" id="{FA047A00-7611-4D3D-83DF-C89229AE3E2F}"/>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19F0E46C-F22B-4C63-BEF5-50FF857F216F}"/>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1DC29962-BB98-4714-B9E8-FAE6C66AE0CE}"/>
              </a:ext>
            </a:extLst>
          </p:cNvPr>
          <p:cNvSpPr>
            <a:spLocks noGrp="1"/>
          </p:cNvSpPr>
          <p:nvPr>
            <p:ph type="sldNum" sz="quarter" idx="12"/>
          </p:nvPr>
        </p:nvSpPr>
        <p:spPr/>
        <p:txBody>
          <a:bodyPr/>
          <a:lstStyle/>
          <a:p>
            <a:pPr>
              <a:defRPr/>
            </a:pPr>
            <a:fld id="{EB6791C4-DF4E-4C17-A41C-B2BEB15390BD}" type="slidenum">
              <a:rPr lang="en-US" smtClean="0"/>
              <a:pPr>
                <a:defRPr/>
              </a:pPr>
              <a:t>10</a:t>
            </a:fld>
            <a:endParaRPr lang="en-US"/>
          </a:p>
        </p:txBody>
      </p:sp>
    </p:spTree>
    <p:extLst>
      <p:ext uri="{BB962C8B-B14F-4D97-AF65-F5344CB8AC3E}">
        <p14:creationId xmlns:p14="http://schemas.microsoft.com/office/powerpoint/2010/main" val="331183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C5BE-450B-46B8-B435-496BB42E9BB8}"/>
              </a:ext>
            </a:extLst>
          </p:cNvPr>
          <p:cNvSpPr>
            <a:spLocks noGrp="1"/>
          </p:cNvSpPr>
          <p:nvPr>
            <p:ph type="title"/>
          </p:nvPr>
        </p:nvSpPr>
        <p:spPr/>
        <p:txBody>
          <a:bodyPr/>
          <a:lstStyle/>
          <a:p>
            <a:r>
              <a:rPr lang="en-US" dirty="0"/>
              <a:t>Recent decisions</a:t>
            </a:r>
          </a:p>
        </p:txBody>
      </p:sp>
      <p:graphicFrame>
        <p:nvGraphicFramePr>
          <p:cNvPr id="7" name="Table 7">
            <a:extLst>
              <a:ext uri="{FF2B5EF4-FFF2-40B4-BE49-F238E27FC236}">
                <a16:creationId xmlns:a16="http://schemas.microsoft.com/office/drawing/2014/main" id="{71B0E172-044A-4ADB-A83D-EC17EB5B7E8F}"/>
              </a:ext>
            </a:extLst>
          </p:cNvPr>
          <p:cNvGraphicFramePr>
            <a:graphicFrameLocks noGrp="1"/>
          </p:cNvGraphicFramePr>
          <p:nvPr>
            <p:ph idx="1"/>
            <p:extLst>
              <p:ext uri="{D42A27DB-BD31-4B8C-83A1-F6EECF244321}">
                <p14:modId xmlns:p14="http://schemas.microsoft.com/office/powerpoint/2010/main" val="2876308530"/>
              </p:ext>
            </p:extLst>
          </p:nvPr>
        </p:nvGraphicFramePr>
        <p:xfrm>
          <a:off x="609600" y="1295400"/>
          <a:ext cx="10972800" cy="231648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581441508"/>
                    </a:ext>
                  </a:extLst>
                </a:gridCol>
                <a:gridCol w="5486400">
                  <a:extLst>
                    <a:ext uri="{9D8B030D-6E8A-4147-A177-3AD203B41FA5}">
                      <a16:colId xmlns:a16="http://schemas.microsoft.com/office/drawing/2014/main" val="384815099"/>
                    </a:ext>
                  </a:extLst>
                </a:gridCol>
              </a:tblGrid>
              <a:tr h="370840">
                <a:tc>
                  <a:txBody>
                    <a:bodyPr/>
                    <a:lstStyle/>
                    <a:p>
                      <a:r>
                        <a:rPr lang="en-US" sz="2800" dirty="0"/>
                        <a:t>External Input</a:t>
                      </a:r>
                    </a:p>
                  </a:txBody>
                  <a:tcPr/>
                </a:tc>
                <a:tc>
                  <a:txBody>
                    <a:bodyPr/>
                    <a:lstStyle/>
                    <a:p>
                      <a:r>
                        <a:rPr lang="en-US" sz="2800" dirty="0"/>
                        <a:t>Internal Changes</a:t>
                      </a:r>
                    </a:p>
                  </a:txBody>
                  <a:tcPr/>
                </a:tc>
                <a:extLst>
                  <a:ext uri="{0D108BD9-81ED-4DB2-BD59-A6C34878D82A}">
                    <a16:rowId xmlns:a16="http://schemas.microsoft.com/office/drawing/2014/main" val="2931667098"/>
                  </a:ext>
                </a:extLst>
              </a:tr>
              <a:tr h="370840">
                <a:tc>
                  <a:txBody>
                    <a:bodyPr/>
                    <a:lstStyle/>
                    <a:p>
                      <a:r>
                        <a:rPr lang="en-US" sz="2800" dirty="0"/>
                        <a:t>2025 Industry workshop participants told us “finalizing" products early would accelerate preparation and adoption</a:t>
                      </a:r>
                    </a:p>
                  </a:txBody>
                  <a:tcPr/>
                </a:tc>
                <a:tc>
                  <a:txBody>
                    <a:bodyPr/>
                    <a:lstStyle/>
                    <a:p>
                      <a:endParaRPr lang="en-US" sz="2800" dirty="0"/>
                    </a:p>
                  </a:txBody>
                  <a:tcPr/>
                </a:tc>
                <a:extLst>
                  <a:ext uri="{0D108BD9-81ED-4DB2-BD59-A6C34878D82A}">
                    <a16:rowId xmlns:a16="http://schemas.microsoft.com/office/drawing/2014/main" val="192482547"/>
                  </a:ext>
                </a:extLst>
              </a:tr>
            </a:tbl>
          </a:graphicData>
        </a:graphic>
      </p:graphicFrame>
      <p:sp>
        <p:nvSpPr>
          <p:cNvPr id="4" name="Date Placeholder 3">
            <a:extLst>
              <a:ext uri="{FF2B5EF4-FFF2-40B4-BE49-F238E27FC236}">
                <a16:creationId xmlns:a16="http://schemas.microsoft.com/office/drawing/2014/main" id="{FA047A00-7611-4D3D-83DF-C89229AE3E2F}"/>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19F0E46C-F22B-4C63-BEF5-50FF857F216F}"/>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1DC29962-BB98-4714-B9E8-FAE6C66AE0CE}"/>
              </a:ext>
            </a:extLst>
          </p:cNvPr>
          <p:cNvSpPr>
            <a:spLocks noGrp="1"/>
          </p:cNvSpPr>
          <p:nvPr>
            <p:ph type="sldNum" sz="quarter" idx="12"/>
          </p:nvPr>
        </p:nvSpPr>
        <p:spPr/>
        <p:txBody>
          <a:bodyPr/>
          <a:lstStyle/>
          <a:p>
            <a:pPr>
              <a:defRPr/>
            </a:pPr>
            <a:fld id="{EB6791C4-DF4E-4C17-A41C-B2BEB15390BD}" type="slidenum">
              <a:rPr lang="en-US" smtClean="0"/>
              <a:pPr>
                <a:defRPr/>
              </a:pPr>
              <a:t>11</a:t>
            </a:fld>
            <a:endParaRPr lang="en-US"/>
          </a:p>
        </p:txBody>
      </p:sp>
    </p:spTree>
    <p:extLst>
      <p:ext uri="{BB962C8B-B14F-4D97-AF65-F5344CB8AC3E}">
        <p14:creationId xmlns:p14="http://schemas.microsoft.com/office/powerpoint/2010/main" val="1191299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C5BE-450B-46B8-B435-496BB42E9BB8}"/>
              </a:ext>
            </a:extLst>
          </p:cNvPr>
          <p:cNvSpPr>
            <a:spLocks noGrp="1"/>
          </p:cNvSpPr>
          <p:nvPr>
            <p:ph type="title"/>
          </p:nvPr>
        </p:nvSpPr>
        <p:spPr/>
        <p:txBody>
          <a:bodyPr/>
          <a:lstStyle/>
          <a:p>
            <a:r>
              <a:rPr lang="en-US" dirty="0"/>
              <a:t>Recent decisions</a:t>
            </a:r>
          </a:p>
        </p:txBody>
      </p:sp>
      <p:graphicFrame>
        <p:nvGraphicFramePr>
          <p:cNvPr id="7" name="Table 7">
            <a:extLst>
              <a:ext uri="{FF2B5EF4-FFF2-40B4-BE49-F238E27FC236}">
                <a16:creationId xmlns:a16="http://schemas.microsoft.com/office/drawing/2014/main" id="{71B0E172-044A-4ADB-A83D-EC17EB5B7E8F}"/>
              </a:ext>
            </a:extLst>
          </p:cNvPr>
          <p:cNvGraphicFramePr>
            <a:graphicFrameLocks noGrp="1"/>
          </p:cNvGraphicFramePr>
          <p:nvPr>
            <p:ph idx="1"/>
            <p:extLst>
              <p:ext uri="{D42A27DB-BD31-4B8C-83A1-F6EECF244321}">
                <p14:modId xmlns:p14="http://schemas.microsoft.com/office/powerpoint/2010/main" val="2352790178"/>
              </p:ext>
            </p:extLst>
          </p:nvPr>
        </p:nvGraphicFramePr>
        <p:xfrm>
          <a:off x="609600" y="1295400"/>
          <a:ext cx="10972800" cy="231648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581441508"/>
                    </a:ext>
                  </a:extLst>
                </a:gridCol>
                <a:gridCol w="5486400">
                  <a:extLst>
                    <a:ext uri="{9D8B030D-6E8A-4147-A177-3AD203B41FA5}">
                      <a16:colId xmlns:a16="http://schemas.microsoft.com/office/drawing/2014/main" val="384815099"/>
                    </a:ext>
                  </a:extLst>
                </a:gridCol>
              </a:tblGrid>
              <a:tr h="370840">
                <a:tc>
                  <a:txBody>
                    <a:bodyPr/>
                    <a:lstStyle/>
                    <a:p>
                      <a:r>
                        <a:rPr lang="en-US" sz="2800" dirty="0"/>
                        <a:t>External Input</a:t>
                      </a:r>
                    </a:p>
                  </a:txBody>
                  <a:tcPr/>
                </a:tc>
                <a:tc>
                  <a:txBody>
                    <a:bodyPr/>
                    <a:lstStyle/>
                    <a:p>
                      <a:r>
                        <a:rPr lang="en-US" sz="2800" dirty="0"/>
                        <a:t>Internal Changes</a:t>
                      </a:r>
                    </a:p>
                  </a:txBody>
                  <a:tcPr/>
                </a:tc>
                <a:extLst>
                  <a:ext uri="{0D108BD9-81ED-4DB2-BD59-A6C34878D82A}">
                    <a16:rowId xmlns:a16="http://schemas.microsoft.com/office/drawing/2014/main" val="2931667098"/>
                  </a:ext>
                </a:extLst>
              </a:tr>
              <a:tr h="370840">
                <a:tc>
                  <a:txBody>
                    <a:bodyPr/>
                    <a:lstStyle/>
                    <a:p>
                      <a:r>
                        <a:rPr lang="en-US" sz="2800" dirty="0"/>
                        <a:t>2025 Industry workshop participants told us “finalizing" products early would accelerate preparation and adoption</a:t>
                      </a:r>
                    </a:p>
                  </a:txBody>
                  <a:tcPr/>
                </a:tc>
                <a:tc>
                  <a:txBody>
                    <a:bodyPr/>
                    <a:lstStyle/>
                    <a:p>
                      <a:r>
                        <a:rPr lang="en-US" sz="2800" dirty="0"/>
                        <a:t>A phased release/approval approach.  </a:t>
                      </a:r>
                    </a:p>
                    <a:p>
                      <a:endParaRPr lang="en-US" sz="2800" dirty="0"/>
                    </a:p>
                    <a:p>
                      <a:r>
                        <a:rPr lang="en-US" sz="2800" dirty="0"/>
                        <a:t>First products released:  June 2025</a:t>
                      </a:r>
                    </a:p>
                  </a:txBody>
                  <a:tcPr/>
                </a:tc>
                <a:extLst>
                  <a:ext uri="{0D108BD9-81ED-4DB2-BD59-A6C34878D82A}">
                    <a16:rowId xmlns:a16="http://schemas.microsoft.com/office/drawing/2014/main" val="192482547"/>
                  </a:ext>
                </a:extLst>
              </a:tr>
            </a:tbl>
          </a:graphicData>
        </a:graphic>
      </p:graphicFrame>
      <p:sp>
        <p:nvSpPr>
          <p:cNvPr id="4" name="Date Placeholder 3">
            <a:extLst>
              <a:ext uri="{FF2B5EF4-FFF2-40B4-BE49-F238E27FC236}">
                <a16:creationId xmlns:a16="http://schemas.microsoft.com/office/drawing/2014/main" id="{FA047A00-7611-4D3D-83DF-C89229AE3E2F}"/>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19F0E46C-F22B-4C63-BEF5-50FF857F216F}"/>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1DC29962-BB98-4714-B9E8-FAE6C66AE0CE}"/>
              </a:ext>
            </a:extLst>
          </p:cNvPr>
          <p:cNvSpPr>
            <a:spLocks noGrp="1"/>
          </p:cNvSpPr>
          <p:nvPr>
            <p:ph type="sldNum" sz="quarter" idx="12"/>
          </p:nvPr>
        </p:nvSpPr>
        <p:spPr/>
        <p:txBody>
          <a:bodyPr/>
          <a:lstStyle/>
          <a:p>
            <a:pPr>
              <a:defRPr/>
            </a:pPr>
            <a:fld id="{EB6791C4-DF4E-4C17-A41C-B2BEB15390BD}" type="slidenum">
              <a:rPr lang="en-US" smtClean="0"/>
              <a:pPr>
                <a:defRPr/>
              </a:pPr>
              <a:t>12</a:t>
            </a:fld>
            <a:endParaRPr lang="en-US"/>
          </a:p>
        </p:txBody>
      </p:sp>
    </p:spTree>
    <p:extLst>
      <p:ext uri="{BB962C8B-B14F-4D97-AF65-F5344CB8AC3E}">
        <p14:creationId xmlns:p14="http://schemas.microsoft.com/office/powerpoint/2010/main" val="371312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C5BE-450B-46B8-B435-496BB42E9BB8}"/>
              </a:ext>
            </a:extLst>
          </p:cNvPr>
          <p:cNvSpPr>
            <a:spLocks noGrp="1"/>
          </p:cNvSpPr>
          <p:nvPr>
            <p:ph type="title"/>
          </p:nvPr>
        </p:nvSpPr>
        <p:spPr/>
        <p:txBody>
          <a:bodyPr/>
          <a:lstStyle/>
          <a:p>
            <a:r>
              <a:rPr lang="en-US" dirty="0"/>
              <a:t>Recent decisions</a:t>
            </a:r>
          </a:p>
        </p:txBody>
      </p:sp>
      <p:graphicFrame>
        <p:nvGraphicFramePr>
          <p:cNvPr id="7" name="Table 7">
            <a:extLst>
              <a:ext uri="{FF2B5EF4-FFF2-40B4-BE49-F238E27FC236}">
                <a16:creationId xmlns:a16="http://schemas.microsoft.com/office/drawing/2014/main" id="{71B0E172-044A-4ADB-A83D-EC17EB5B7E8F}"/>
              </a:ext>
            </a:extLst>
          </p:cNvPr>
          <p:cNvGraphicFramePr>
            <a:graphicFrameLocks noGrp="1"/>
          </p:cNvGraphicFramePr>
          <p:nvPr>
            <p:ph idx="1"/>
            <p:extLst>
              <p:ext uri="{D42A27DB-BD31-4B8C-83A1-F6EECF244321}">
                <p14:modId xmlns:p14="http://schemas.microsoft.com/office/powerpoint/2010/main" val="1963834095"/>
              </p:ext>
            </p:extLst>
          </p:nvPr>
        </p:nvGraphicFramePr>
        <p:xfrm>
          <a:off x="609600" y="1295400"/>
          <a:ext cx="10972800" cy="496824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581441508"/>
                    </a:ext>
                  </a:extLst>
                </a:gridCol>
                <a:gridCol w="5486400">
                  <a:extLst>
                    <a:ext uri="{9D8B030D-6E8A-4147-A177-3AD203B41FA5}">
                      <a16:colId xmlns:a16="http://schemas.microsoft.com/office/drawing/2014/main" val="384815099"/>
                    </a:ext>
                  </a:extLst>
                </a:gridCol>
              </a:tblGrid>
              <a:tr h="370840">
                <a:tc>
                  <a:txBody>
                    <a:bodyPr/>
                    <a:lstStyle/>
                    <a:p>
                      <a:r>
                        <a:rPr lang="en-US" sz="2800" dirty="0"/>
                        <a:t>External Input</a:t>
                      </a:r>
                    </a:p>
                  </a:txBody>
                  <a:tcPr/>
                </a:tc>
                <a:tc>
                  <a:txBody>
                    <a:bodyPr/>
                    <a:lstStyle/>
                    <a:p>
                      <a:r>
                        <a:rPr lang="en-US" sz="2800" dirty="0"/>
                        <a:t>Internal Changes</a:t>
                      </a:r>
                    </a:p>
                  </a:txBody>
                  <a:tcPr/>
                </a:tc>
                <a:extLst>
                  <a:ext uri="{0D108BD9-81ED-4DB2-BD59-A6C34878D82A}">
                    <a16:rowId xmlns:a16="http://schemas.microsoft.com/office/drawing/2014/main" val="2931667098"/>
                  </a:ext>
                </a:extLst>
              </a:tr>
              <a:tr h="370840">
                <a:tc>
                  <a:txBody>
                    <a:bodyPr/>
                    <a:lstStyle/>
                    <a:p>
                      <a:r>
                        <a:rPr lang="en-US" sz="2800" dirty="0"/>
                        <a:t>2025 Industry workshop participants told us “finalizing" products early would accelerate preparation and adoption</a:t>
                      </a:r>
                    </a:p>
                  </a:txBody>
                  <a:tcPr/>
                </a:tc>
                <a:tc>
                  <a:txBody>
                    <a:bodyPr/>
                    <a:lstStyle/>
                    <a:p>
                      <a:r>
                        <a:rPr lang="en-US" sz="2800" dirty="0"/>
                        <a:t>A phased release/approval approach.  </a:t>
                      </a:r>
                    </a:p>
                    <a:p>
                      <a:endParaRPr lang="en-US" sz="2800" dirty="0"/>
                    </a:p>
                    <a:p>
                      <a:r>
                        <a:rPr lang="en-US" sz="2800" dirty="0"/>
                        <a:t>First products released:  June 2025</a:t>
                      </a:r>
                    </a:p>
                  </a:txBody>
                  <a:tcPr/>
                </a:tc>
                <a:extLst>
                  <a:ext uri="{0D108BD9-81ED-4DB2-BD59-A6C34878D82A}">
                    <a16:rowId xmlns:a16="http://schemas.microsoft.com/office/drawing/2014/main" val="192482547"/>
                  </a:ext>
                </a:extLst>
              </a:tr>
              <a:tr h="370840">
                <a:tc>
                  <a:txBody>
                    <a:bodyPr/>
                    <a:lstStyle/>
                    <a:p>
                      <a:r>
                        <a:rPr lang="en-US" sz="2800" dirty="0"/>
                        <a:t>Staffing changes</a:t>
                      </a:r>
                    </a:p>
                    <a:p>
                      <a:endParaRPr lang="en-US" sz="2800" dirty="0"/>
                    </a:p>
                    <a:p>
                      <a:endParaRPr lang="en-US" sz="2800" dirty="0"/>
                    </a:p>
                    <a:p>
                      <a:endParaRPr lang="en-US" sz="2800" dirty="0"/>
                    </a:p>
                    <a:p>
                      <a:endParaRPr lang="en-US" sz="2800" dirty="0"/>
                    </a:p>
                    <a:p>
                      <a:endParaRPr lang="en-US" sz="2800" dirty="0"/>
                    </a:p>
                  </a:txBody>
                  <a:tcPr/>
                </a:tc>
                <a:tc>
                  <a:txBody>
                    <a:bodyPr/>
                    <a:lstStyle/>
                    <a:p>
                      <a:endParaRPr lang="en-US" sz="2800" dirty="0"/>
                    </a:p>
                  </a:txBody>
                  <a:tcPr/>
                </a:tc>
                <a:extLst>
                  <a:ext uri="{0D108BD9-81ED-4DB2-BD59-A6C34878D82A}">
                    <a16:rowId xmlns:a16="http://schemas.microsoft.com/office/drawing/2014/main" val="1407000186"/>
                  </a:ext>
                </a:extLst>
              </a:tr>
            </a:tbl>
          </a:graphicData>
        </a:graphic>
      </p:graphicFrame>
      <p:sp>
        <p:nvSpPr>
          <p:cNvPr id="4" name="Date Placeholder 3">
            <a:extLst>
              <a:ext uri="{FF2B5EF4-FFF2-40B4-BE49-F238E27FC236}">
                <a16:creationId xmlns:a16="http://schemas.microsoft.com/office/drawing/2014/main" id="{FA047A00-7611-4D3D-83DF-C89229AE3E2F}"/>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19F0E46C-F22B-4C63-BEF5-50FF857F216F}"/>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1DC29962-BB98-4714-B9E8-FAE6C66AE0CE}"/>
              </a:ext>
            </a:extLst>
          </p:cNvPr>
          <p:cNvSpPr>
            <a:spLocks noGrp="1"/>
          </p:cNvSpPr>
          <p:nvPr>
            <p:ph type="sldNum" sz="quarter" idx="12"/>
          </p:nvPr>
        </p:nvSpPr>
        <p:spPr/>
        <p:txBody>
          <a:bodyPr/>
          <a:lstStyle/>
          <a:p>
            <a:pPr>
              <a:defRPr/>
            </a:pPr>
            <a:fld id="{EB6791C4-DF4E-4C17-A41C-B2BEB15390BD}" type="slidenum">
              <a:rPr lang="en-US" smtClean="0"/>
              <a:pPr>
                <a:defRPr/>
              </a:pPr>
              <a:t>13</a:t>
            </a:fld>
            <a:endParaRPr lang="en-US"/>
          </a:p>
        </p:txBody>
      </p:sp>
    </p:spTree>
    <p:extLst>
      <p:ext uri="{BB962C8B-B14F-4D97-AF65-F5344CB8AC3E}">
        <p14:creationId xmlns:p14="http://schemas.microsoft.com/office/powerpoint/2010/main" val="666153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C5BE-450B-46B8-B435-496BB42E9BB8}"/>
              </a:ext>
            </a:extLst>
          </p:cNvPr>
          <p:cNvSpPr>
            <a:spLocks noGrp="1"/>
          </p:cNvSpPr>
          <p:nvPr>
            <p:ph type="title"/>
          </p:nvPr>
        </p:nvSpPr>
        <p:spPr/>
        <p:txBody>
          <a:bodyPr/>
          <a:lstStyle/>
          <a:p>
            <a:r>
              <a:rPr lang="en-US" dirty="0"/>
              <a:t>Recent decisions</a:t>
            </a:r>
          </a:p>
        </p:txBody>
      </p:sp>
      <p:graphicFrame>
        <p:nvGraphicFramePr>
          <p:cNvPr id="7" name="Table 7">
            <a:extLst>
              <a:ext uri="{FF2B5EF4-FFF2-40B4-BE49-F238E27FC236}">
                <a16:creationId xmlns:a16="http://schemas.microsoft.com/office/drawing/2014/main" id="{71B0E172-044A-4ADB-A83D-EC17EB5B7E8F}"/>
              </a:ext>
            </a:extLst>
          </p:cNvPr>
          <p:cNvGraphicFramePr>
            <a:graphicFrameLocks noGrp="1"/>
          </p:cNvGraphicFramePr>
          <p:nvPr>
            <p:ph idx="1"/>
            <p:extLst>
              <p:ext uri="{D42A27DB-BD31-4B8C-83A1-F6EECF244321}">
                <p14:modId xmlns:p14="http://schemas.microsoft.com/office/powerpoint/2010/main" val="4292202313"/>
              </p:ext>
            </p:extLst>
          </p:nvPr>
        </p:nvGraphicFramePr>
        <p:xfrm>
          <a:off x="609600" y="1295400"/>
          <a:ext cx="10972800" cy="4968240"/>
        </p:xfrm>
        <a:graphic>
          <a:graphicData uri="http://schemas.openxmlformats.org/drawingml/2006/table">
            <a:tbl>
              <a:tblPr firstRow="1" bandRow="1">
                <a:tableStyleId>{5C22544A-7EE6-4342-B048-85BDC9FD1C3A}</a:tableStyleId>
              </a:tblPr>
              <a:tblGrid>
                <a:gridCol w="5486400">
                  <a:extLst>
                    <a:ext uri="{9D8B030D-6E8A-4147-A177-3AD203B41FA5}">
                      <a16:colId xmlns:a16="http://schemas.microsoft.com/office/drawing/2014/main" val="2581441508"/>
                    </a:ext>
                  </a:extLst>
                </a:gridCol>
                <a:gridCol w="5486400">
                  <a:extLst>
                    <a:ext uri="{9D8B030D-6E8A-4147-A177-3AD203B41FA5}">
                      <a16:colId xmlns:a16="http://schemas.microsoft.com/office/drawing/2014/main" val="384815099"/>
                    </a:ext>
                  </a:extLst>
                </a:gridCol>
              </a:tblGrid>
              <a:tr h="370840">
                <a:tc>
                  <a:txBody>
                    <a:bodyPr/>
                    <a:lstStyle/>
                    <a:p>
                      <a:r>
                        <a:rPr lang="en-US" sz="2800" dirty="0"/>
                        <a:t>External Input</a:t>
                      </a:r>
                    </a:p>
                  </a:txBody>
                  <a:tcPr/>
                </a:tc>
                <a:tc>
                  <a:txBody>
                    <a:bodyPr/>
                    <a:lstStyle/>
                    <a:p>
                      <a:r>
                        <a:rPr lang="en-US" sz="2800" dirty="0"/>
                        <a:t>Internal Changes</a:t>
                      </a:r>
                    </a:p>
                  </a:txBody>
                  <a:tcPr/>
                </a:tc>
                <a:extLst>
                  <a:ext uri="{0D108BD9-81ED-4DB2-BD59-A6C34878D82A}">
                    <a16:rowId xmlns:a16="http://schemas.microsoft.com/office/drawing/2014/main" val="2931667098"/>
                  </a:ext>
                </a:extLst>
              </a:tr>
              <a:tr h="370840">
                <a:tc>
                  <a:txBody>
                    <a:bodyPr/>
                    <a:lstStyle/>
                    <a:p>
                      <a:r>
                        <a:rPr lang="en-US" sz="2800" dirty="0"/>
                        <a:t>2025 Industry workshop participants told us “finalizing" products early would accelerate preparation and adoption</a:t>
                      </a:r>
                    </a:p>
                  </a:txBody>
                  <a:tcPr/>
                </a:tc>
                <a:tc>
                  <a:txBody>
                    <a:bodyPr/>
                    <a:lstStyle/>
                    <a:p>
                      <a:r>
                        <a:rPr lang="en-US" sz="2800" dirty="0"/>
                        <a:t>A phased release/approval approach.  </a:t>
                      </a:r>
                    </a:p>
                    <a:p>
                      <a:endParaRPr lang="en-US" sz="2800" dirty="0"/>
                    </a:p>
                    <a:p>
                      <a:r>
                        <a:rPr lang="en-US" sz="2800" dirty="0"/>
                        <a:t>First products released:  June 2025</a:t>
                      </a:r>
                    </a:p>
                  </a:txBody>
                  <a:tcPr/>
                </a:tc>
                <a:extLst>
                  <a:ext uri="{0D108BD9-81ED-4DB2-BD59-A6C34878D82A}">
                    <a16:rowId xmlns:a16="http://schemas.microsoft.com/office/drawing/2014/main" val="192482547"/>
                  </a:ext>
                </a:extLst>
              </a:tr>
              <a:tr h="370840">
                <a:tc>
                  <a:txBody>
                    <a:bodyPr/>
                    <a:lstStyle/>
                    <a:p>
                      <a:r>
                        <a:rPr lang="en-US" sz="2800" dirty="0"/>
                        <a:t>Staffing changes</a:t>
                      </a:r>
                    </a:p>
                    <a:p>
                      <a:endParaRPr lang="en-US" sz="2800" dirty="0"/>
                    </a:p>
                    <a:p>
                      <a:endParaRPr lang="en-US" sz="2800" dirty="0"/>
                    </a:p>
                    <a:p>
                      <a:endParaRPr lang="en-US" sz="2800" dirty="0"/>
                    </a:p>
                  </a:txBody>
                  <a:tcPr/>
                </a:tc>
                <a:tc>
                  <a:txBody>
                    <a:bodyPr/>
                    <a:lstStyle/>
                    <a:p>
                      <a:r>
                        <a:rPr lang="en-US" sz="2800" dirty="0"/>
                        <a:t>Removed plans to “update” OPUS-Projects, in favor of an accelerated build of an entirely new suite, called OPUS 6.</a:t>
                      </a:r>
                    </a:p>
                    <a:p>
                      <a:endParaRPr lang="en-US" sz="2800" dirty="0"/>
                    </a:p>
                    <a:p>
                      <a:r>
                        <a:rPr lang="en-US" sz="2800" dirty="0"/>
                        <a:t>Extend the deadline into 2026</a:t>
                      </a:r>
                    </a:p>
                  </a:txBody>
                  <a:tcPr/>
                </a:tc>
                <a:extLst>
                  <a:ext uri="{0D108BD9-81ED-4DB2-BD59-A6C34878D82A}">
                    <a16:rowId xmlns:a16="http://schemas.microsoft.com/office/drawing/2014/main" val="1407000186"/>
                  </a:ext>
                </a:extLst>
              </a:tr>
            </a:tbl>
          </a:graphicData>
        </a:graphic>
      </p:graphicFrame>
      <p:sp>
        <p:nvSpPr>
          <p:cNvPr id="4" name="Date Placeholder 3">
            <a:extLst>
              <a:ext uri="{FF2B5EF4-FFF2-40B4-BE49-F238E27FC236}">
                <a16:creationId xmlns:a16="http://schemas.microsoft.com/office/drawing/2014/main" id="{FA047A00-7611-4D3D-83DF-C89229AE3E2F}"/>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19F0E46C-F22B-4C63-BEF5-50FF857F216F}"/>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1DC29962-BB98-4714-B9E8-FAE6C66AE0CE}"/>
              </a:ext>
            </a:extLst>
          </p:cNvPr>
          <p:cNvSpPr>
            <a:spLocks noGrp="1"/>
          </p:cNvSpPr>
          <p:nvPr>
            <p:ph type="sldNum" sz="quarter" idx="12"/>
          </p:nvPr>
        </p:nvSpPr>
        <p:spPr/>
        <p:txBody>
          <a:bodyPr/>
          <a:lstStyle/>
          <a:p>
            <a:pPr>
              <a:defRPr/>
            </a:pPr>
            <a:fld id="{EB6791C4-DF4E-4C17-A41C-B2BEB15390BD}" type="slidenum">
              <a:rPr lang="en-US" smtClean="0"/>
              <a:pPr>
                <a:defRPr/>
              </a:pPr>
              <a:t>14</a:t>
            </a:fld>
            <a:endParaRPr lang="en-US"/>
          </a:p>
        </p:txBody>
      </p:sp>
    </p:spTree>
    <p:extLst>
      <p:ext uri="{BB962C8B-B14F-4D97-AF65-F5344CB8AC3E}">
        <p14:creationId xmlns:p14="http://schemas.microsoft.com/office/powerpoint/2010/main" val="67782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0B41-CB0A-4EA3-B231-D886A3717731}"/>
              </a:ext>
            </a:extLst>
          </p:cNvPr>
          <p:cNvSpPr>
            <a:spLocks noGrp="1"/>
          </p:cNvSpPr>
          <p:nvPr>
            <p:ph type="title"/>
          </p:nvPr>
        </p:nvSpPr>
        <p:spPr/>
        <p:txBody>
          <a:bodyPr/>
          <a:lstStyle/>
          <a:p>
            <a:r>
              <a:rPr lang="en-US" dirty="0"/>
              <a:t>The new approach</a:t>
            </a:r>
          </a:p>
        </p:txBody>
      </p:sp>
      <p:sp>
        <p:nvSpPr>
          <p:cNvPr id="4" name="Date Placeholder 3">
            <a:extLst>
              <a:ext uri="{FF2B5EF4-FFF2-40B4-BE49-F238E27FC236}">
                <a16:creationId xmlns:a16="http://schemas.microsoft.com/office/drawing/2014/main" id="{738CC897-DA27-410A-896A-129E4D293F16}"/>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704903A7-0D03-4765-BBDE-7CEEBF5A1CC3}"/>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41C78147-F369-45ED-B0C5-080463D73C7A}"/>
              </a:ext>
            </a:extLst>
          </p:cNvPr>
          <p:cNvSpPr>
            <a:spLocks noGrp="1"/>
          </p:cNvSpPr>
          <p:nvPr>
            <p:ph type="sldNum" sz="quarter" idx="12"/>
          </p:nvPr>
        </p:nvSpPr>
        <p:spPr/>
        <p:txBody>
          <a:bodyPr/>
          <a:lstStyle/>
          <a:p>
            <a:pPr>
              <a:defRPr/>
            </a:pPr>
            <a:fld id="{EB6791C4-DF4E-4C17-A41C-B2BEB15390BD}" type="slidenum">
              <a:rPr lang="en-US" smtClean="0"/>
              <a:pPr>
                <a:defRPr/>
              </a:pPr>
              <a:t>15</a:t>
            </a:fld>
            <a:endParaRPr lang="en-US"/>
          </a:p>
        </p:txBody>
      </p:sp>
      <p:pic>
        <p:nvPicPr>
          <p:cNvPr id="7" name="Picture 6">
            <a:extLst>
              <a:ext uri="{FF2B5EF4-FFF2-40B4-BE49-F238E27FC236}">
                <a16:creationId xmlns:a16="http://schemas.microsoft.com/office/drawing/2014/main" id="{D2AC8AEE-F640-483A-957B-0AE247AA38EF}"/>
              </a:ext>
            </a:extLst>
          </p:cNvPr>
          <p:cNvPicPr>
            <a:picLocks noChangeAspect="1"/>
          </p:cNvPicPr>
          <p:nvPr/>
        </p:nvPicPr>
        <p:blipFill>
          <a:blip r:embed="rId3"/>
          <a:stretch>
            <a:fillRect/>
          </a:stretch>
        </p:blipFill>
        <p:spPr>
          <a:xfrm>
            <a:off x="1048164" y="1797756"/>
            <a:ext cx="8743950" cy="2581275"/>
          </a:xfrm>
          <a:prstGeom prst="rect">
            <a:avLst/>
          </a:prstGeom>
        </p:spPr>
      </p:pic>
      <p:sp>
        <p:nvSpPr>
          <p:cNvPr id="49" name="Arrow: Right 48">
            <a:extLst>
              <a:ext uri="{FF2B5EF4-FFF2-40B4-BE49-F238E27FC236}">
                <a16:creationId xmlns:a16="http://schemas.microsoft.com/office/drawing/2014/main" id="{406E6628-2F82-48E3-B64F-CA518128A3B1}"/>
              </a:ext>
            </a:extLst>
          </p:cNvPr>
          <p:cNvSpPr/>
          <p:nvPr/>
        </p:nvSpPr>
        <p:spPr>
          <a:xfrm>
            <a:off x="9356204" y="277877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584CA20-595F-4060-955A-F007030C9780}"/>
              </a:ext>
            </a:extLst>
          </p:cNvPr>
          <p:cNvSpPr txBox="1"/>
          <p:nvPr/>
        </p:nvSpPr>
        <p:spPr>
          <a:xfrm>
            <a:off x="10389414" y="2488228"/>
            <a:ext cx="1739448" cy="923330"/>
          </a:xfrm>
          <a:prstGeom prst="rect">
            <a:avLst/>
          </a:prstGeom>
          <a:noFill/>
          <a:ln w="38100">
            <a:solidFill>
              <a:schemeClr val="accent1"/>
            </a:solidFill>
          </a:ln>
        </p:spPr>
        <p:txBody>
          <a:bodyPr wrap="square" rtlCol="0">
            <a:spAutoFit/>
          </a:bodyPr>
          <a:lstStyle/>
          <a:p>
            <a:r>
              <a:rPr lang="en-US" b="1" dirty="0"/>
              <a:t>Approve the whole package</a:t>
            </a:r>
          </a:p>
        </p:txBody>
      </p:sp>
      <p:sp>
        <p:nvSpPr>
          <p:cNvPr id="51" name="TextBox 50">
            <a:extLst>
              <a:ext uri="{FF2B5EF4-FFF2-40B4-BE49-F238E27FC236}">
                <a16:creationId xmlns:a16="http://schemas.microsoft.com/office/drawing/2014/main" id="{68132B47-AA24-41D9-807B-551737C38D5C}"/>
              </a:ext>
            </a:extLst>
          </p:cNvPr>
          <p:cNvSpPr txBox="1"/>
          <p:nvPr/>
        </p:nvSpPr>
        <p:spPr>
          <a:xfrm>
            <a:off x="1378364" y="4879636"/>
            <a:ext cx="8413750" cy="1631216"/>
          </a:xfrm>
          <a:prstGeom prst="rect">
            <a:avLst/>
          </a:prstGeom>
          <a:noFill/>
        </p:spPr>
        <p:txBody>
          <a:bodyPr wrap="square" rtlCol="0">
            <a:spAutoFit/>
          </a:bodyPr>
          <a:lstStyle/>
          <a:p>
            <a:pPr marL="457200" indent="-457200">
              <a:buFont typeface="+mj-lt"/>
              <a:buAutoNum type="arabicPeriod"/>
            </a:pPr>
            <a:r>
              <a:rPr lang="en-US" sz="2000" b="1" dirty="0"/>
              <a:t>NCN on ITRF2020</a:t>
            </a:r>
          </a:p>
          <a:p>
            <a:pPr marL="457200" indent="-457200">
              <a:buFont typeface="+mj-lt"/>
              <a:buAutoNum type="arabicPeriod"/>
            </a:pPr>
            <a:r>
              <a:rPr lang="en-US" sz="2000" b="1" dirty="0"/>
              <a:t>N/P/C/MATRF2022 defined</a:t>
            </a:r>
          </a:p>
          <a:p>
            <a:pPr marL="457200" indent="-457200">
              <a:buFont typeface="+mj-lt"/>
              <a:buAutoNum type="arabicPeriod"/>
            </a:pPr>
            <a:r>
              <a:rPr lang="en-US" sz="2000" b="1" dirty="0"/>
              <a:t>NAPGD2022 defined</a:t>
            </a:r>
          </a:p>
          <a:p>
            <a:pPr marL="457200" indent="-457200">
              <a:buFont typeface="+mj-lt"/>
              <a:buAutoNum type="arabicPeriod"/>
            </a:pPr>
            <a:r>
              <a:rPr lang="en-US" sz="2000" b="1" dirty="0"/>
              <a:t>SPCS2022 defined</a:t>
            </a:r>
          </a:p>
          <a:p>
            <a:pPr marL="457200" indent="-457200">
              <a:buFont typeface="+mj-lt"/>
              <a:buAutoNum type="arabicPeriod"/>
            </a:pPr>
            <a:r>
              <a:rPr lang="en-US" sz="2000" b="1" dirty="0"/>
              <a:t>SPCS2022 available through a limited beta version of NCAT</a:t>
            </a:r>
          </a:p>
        </p:txBody>
      </p:sp>
      <p:grpSp>
        <p:nvGrpSpPr>
          <p:cNvPr id="55" name="Group 54">
            <a:extLst>
              <a:ext uri="{FF2B5EF4-FFF2-40B4-BE49-F238E27FC236}">
                <a16:creationId xmlns:a16="http://schemas.microsoft.com/office/drawing/2014/main" id="{D2B4F08D-B7A0-45A6-A514-FC69B49EFECE}"/>
              </a:ext>
            </a:extLst>
          </p:cNvPr>
          <p:cNvGrpSpPr/>
          <p:nvPr/>
        </p:nvGrpSpPr>
        <p:grpSpPr>
          <a:xfrm>
            <a:off x="2082800" y="2905306"/>
            <a:ext cx="3429000" cy="1974330"/>
            <a:chOff x="4919863" y="2867918"/>
            <a:chExt cx="3429000" cy="1974330"/>
          </a:xfrm>
        </p:grpSpPr>
        <p:cxnSp>
          <p:nvCxnSpPr>
            <p:cNvPr id="53" name="Straight Connector 52">
              <a:extLst>
                <a:ext uri="{FF2B5EF4-FFF2-40B4-BE49-F238E27FC236}">
                  <a16:creationId xmlns:a16="http://schemas.microsoft.com/office/drawing/2014/main" id="{0E726AC8-25B5-4DA4-9871-826FB934EC02}"/>
                </a:ext>
              </a:extLst>
            </p:cNvPr>
            <p:cNvCxnSpPr>
              <a:cxnSpLocks/>
            </p:cNvCxnSpPr>
            <p:nvPr/>
          </p:nvCxnSpPr>
          <p:spPr>
            <a:xfrm flipV="1">
              <a:off x="6520064" y="3245302"/>
              <a:ext cx="0" cy="15969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DE675157-30C3-4A19-A6FF-97208F49E16E}"/>
                </a:ext>
              </a:extLst>
            </p:cNvPr>
            <p:cNvSpPr/>
            <p:nvPr/>
          </p:nvSpPr>
          <p:spPr>
            <a:xfrm>
              <a:off x="4919863" y="2867918"/>
              <a:ext cx="3429000" cy="377384"/>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A5E2C38-26BA-45AB-97C2-D66FAD8399C2}"/>
              </a:ext>
            </a:extLst>
          </p:cNvPr>
          <p:cNvSpPr txBox="1"/>
          <p:nvPr/>
        </p:nvSpPr>
        <p:spPr>
          <a:xfrm>
            <a:off x="1001108" y="4459284"/>
            <a:ext cx="2133918" cy="369332"/>
          </a:xfrm>
          <a:prstGeom prst="rect">
            <a:avLst/>
          </a:prstGeom>
          <a:noFill/>
        </p:spPr>
        <p:txBody>
          <a:bodyPr wrap="none" rtlCol="0">
            <a:spAutoFit/>
          </a:bodyPr>
          <a:lstStyle/>
          <a:p>
            <a:r>
              <a:rPr lang="en-US" b="1" u="sng" dirty="0"/>
              <a:t>“The first subset”</a:t>
            </a:r>
          </a:p>
        </p:txBody>
      </p:sp>
      <p:grpSp>
        <p:nvGrpSpPr>
          <p:cNvPr id="59" name="Group 58">
            <a:extLst>
              <a:ext uri="{FF2B5EF4-FFF2-40B4-BE49-F238E27FC236}">
                <a16:creationId xmlns:a16="http://schemas.microsoft.com/office/drawing/2014/main" id="{AAF6585A-749E-4D5B-B338-D83D68F99043}"/>
              </a:ext>
            </a:extLst>
          </p:cNvPr>
          <p:cNvGrpSpPr/>
          <p:nvPr/>
        </p:nvGrpSpPr>
        <p:grpSpPr>
          <a:xfrm>
            <a:off x="5887922" y="2891931"/>
            <a:ext cx="3429000" cy="1974330"/>
            <a:chOff x="4919863" y="2867918"/>
            <a:chExt cx="3429000" cy="1974330"/>
          </a:xfrm>
        </p:grpSpPr>
        <p:cxnSp>
          <p:nvCxnSpPr>
            <p:cNvPr id="60" name="Straight Connector 59">
              <a:extLst>
                <a:ext uri="{FF2B5EF4-FFF2-40B4-BE49-F238E27FC236}">
                  <a16:creationId xmlns:a16="http://schemas.microsoft.com/office/drawing/2014/main" id="{2B2E2BA2-C5E2-46CC-BC43-451495DC357F}"/>
                </a:ext>
              </a:extLst>
            </p:cNvPr>
            <p:cNvCxnSpPr>
              <a:cxnSpLocks/>
            </p:cNvCxnSpPr>
            <p:nvPr/>
          </p:nvCxnSpPr>
          <p:spPr>
            <a:xfrm flipV="1">
              <a:off x="6520064" y="3245302"/>
              <a:ext cx="0" cy="15969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1" name="Oval 60">
              <a:extLst>
                <a:ext uri="{FF2B5EF4-FFF2-40B4-BE49-F238E27FC236}">
                  <a16:creationId xmlns:a16="http://schemas.microsoft.com/office/drawing/2014/main" id="{D0372DD0-9C9F-4A47-8F87-9C89669529DA}"/>
                </a:ext>
              </a:extLst>
            </p:cNvPr>
            <p:cNvSpPr/>
            <p:nvPr/>
          </p:nvSpPr>
          <p:spPr>
            <a:xfrm>
              <a:off x="4919863" y="2867918"/>
              <a:ext cx="3429000" cy="377384"/>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FED421E1-F921-4A3F-B082-CCE3CCE8A975}"/>
              </a:ext>
            </a:extLst>
          </p:cNvPr>
          <p:cNvSpPr txBox="1"/>
          <p:nvPr/>
        </p:nvSpPr>
        <p:spPr>
          <a:xfrm>
            <a:off x="6530168" y="4848913"/>
            <a:ext cx="1915909" cy="369332"/>
          </a:xfrm>
          <a:prstGeom prst="rect">
            <a:avLst/>
          </a:prstGeom>
          <a:noFill/>
        </p:spPr>
        <p:txBody>
          <a:bodyPr wrap="none" rtlCol="0">
            <a:spAutoFit/>
          </a:bodyPr>
          <a:lstStyle/>
          <a:p>
            <a:r>
              <a:rPr lang="en-US" b="1" u="sng" dirty="0"/>
              <a:t>Everything Else</a:t>
            </a:r>
          </a:p>
        </p:txBody>
      </p:sp>
      <p:grpSp>
        <p:nvGrpSpPr>
          <p:cNvPr id="66" name="Group 65">
            <a:extLst>
              <a:ext uri="{FF2B5EF4-FFF2-40B4-BE49-F238E27FC236}">
                <a16:creationId xmlns:a16="http://schemas.microsoft.com/office/drawing/2014/main" id="{2C8F2F50-D875-4D16-91A5-4E63913DC1DF}"/>
              </a:ext>
            </a:extLst>
          </p:cNvPr>
          <p:cNvGrpSpPr/>
          <p:nvPr/>
        </p:nvGrpSpPr>
        <p:grpSpPr>
          <a:xfrm>
            <a:off x="6170926" y="1609487"/>
            <a:ext cx="761999" cy="1066284"/>
            <a:chOff x="10531246" y="2437390"/>
            <a:chExt cx="761999" cy="1823416"/>
          </a:xfrm>
        </p:grpSpPr>
        <p:cxnSp>
          <p:nvCxnSpPr>
            <p:cNvPr id="64" name="Straight Connector 63">
              <a:extLst>
                <a:ext uri="{FF2B5EF4-FFF2-40B4-BE49-F238E27FC236}">
                  <a16:creationId xmlns:a16="http://schemas.microsoft.com/office/drawing/2014/main" id="{B822BCBD-3B9E-4063-AF81-6E01B6B0412F}"/>
                </a:ext>
              </a:extLst>
            </p:cNvPr>
            <p:cNvCxnSpPr>
              <a:cxnSpLocks/>
            </p:cNvCxnSpPr>
            <p:nvPr/>
          </p:nvCxnSpPr>
          <p:spPr>
            <a:xfrm flipV="1">
              <a:off x="10924947" y="2437390"/>
              <a:ext cx="0" cy="1596946"/>
            </a:xfrm>
            <a:prstGeom prst="line">
              <a:avLst/>
            </a:prstGeom>
            <a:solidFill>
              <a:schemeClr val="tx1"/>
            </a:solidFill>
            <a:ln>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Oval 64">
              <a:extLst>
                <a:ext uri="{FF2B5EF4-FFF2-40B4-BE49-F238E27FC236}">
                  <a16:creationId xmlns:a16="http://schemas.microsoft.com/office/drawing/2014/main" id="{909BA93D-BFBF-4F9D-8D5C-2B09D8A94EAE}"/>
                </a:ext>
              </a:extLst>
            </p:cNvPr>
            <p:cNvSpPr/>
            <p:nvPr/>
          </p:nvSpPr>
          <p:spPr>
            <a:xfrm>
              <a:off x="10531246" y="4001647"/>
              <a:ext cx="761999" cy="259159"/>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5580A79-2253-4CA8-A096-01D9F064F7B2}"/>
              </a:ext>
            </a:extLst>
          </p:cNvPr>
          <p:cNvSpPr txBox="1"/>
          <p:nvPr/>
        </p:nvSpPr>
        <p:spPr>
          <a:xfrm>
            <a:off x="6170926" y="1231913"/>
            <a:ext cx="4172937" cy="369332"/>
          </a:xfrm>
          <a:prstGeom prst="rect">
            <a:avLst/>
          </a:prstGeom>
          <a:noFill/>
          <a:ln w="38100">
            <a:solidFill>
              <a:schemeClr val="accent1"/>
            </a:solidFill>
          </a:ln>
        </p:spPr>
        <p:txBody>
          <a:bodyPr wrap="none" rtlCol="0">
            <a:spAutoFit/>
          </a:bodyPr>
          <a:lstStyle/>
          <a:p>
            <a:r>
              <a:rPr lang="en-US" b="1" dirty="0"/>
              <a:t>Approve the first subset of products</a:t>
            </a:r>
          </a:p>
        </p:txBody>
      </p:sp>
    </p:spTree>
    <p:extLst>
      <p:ext uri="{BB962C8B-B14F-4D97-AF65-F5344CB8AC3E}">
        <p14:creationId xmlns:p14="http://schemas.microsoft.com/office/powerpoint/2010/main" val="197355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ECB2-67E8-4922-A6B1-B85159460EAA}"/>
              </a:ext>
            </a:extLst>
          </p:cNvPr>
          <p:cNvSpPr>
            <a:spLocks noGrp="1"/>
          </p:cNvSpPr>
          <p:nvPr>
            <p:ph type="title"/>
          </p:nvPr>
        </p:nvSpPr>
        <p:spPr>
          <a:xfrm>
            <a:off x="609600" y="2857500"/>
            <a:ext cx="10972800" cy="1143000"/>
          </a:xfrm>
        </p:spPr>
        <p:txBody>
          <a:bodyPr/>
          <a:lstStyle/>
          <a:p>
            <a:r>
              <a:rPr lang="en-US" sz="4400" dirty="0"/>
              <a:t>Recent big steps:  The first products are released!</a:t>
            </a:r>
          </a:p>
        </p:txBody>
      </p:sp>
      <p:sp>
        <p:nvSpPr>
          <p:cNvPr id="4" name="Date Placeholder 3">
            <a:extLst>
              <a:ext uri="{FF2B5EF4-FFF2-40B4-BE49-F238E27FC236}">
                <a16:creationId xmlns:a16="http://schemas.microsoft.com/office/drawing/2014/main" id="{AD2039D4-5038-4439-9DCC-5C764B1881A4}"/>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483B6E2A-23E4-494E-93C7-BDF19A9EE3D8}"/>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519534E6-1156-4AC6-9DB8-B4592A3F7C5A}"/>
              </a:ext>
            </a:extLst>
          </p:cNvPr>
          <p:cNvSpPr>
            <a:spLocks noGrp="1"/>
          </p:cNvSpPr>
          <p:nvPr>
            <p:ph type="sldNum" sz="quarter" idx="12"/>
          </p:nvPr>
        </p:nvSpPr>
        <p:spPr/>
        <p:txBody>
          <a:bodyPr/>
          <a:lstStyle/>
          <a:p>
            <a:pPr>
              <a:defRPr/>
            </a:pPr>
            <a:fld id="{EB6791C4-DF4E-4C17-A41C-B2BEB15390BD}" type="slidenum">
              <a:rPr lang="en-US" smtClean="0"/>
              <a:pPr>
                <a:defRPr/>
              </a:pPr>
              <a:t>16</a:t>
            </a:fld>
            <a:endParaRPr lang="en-US"/>
          </a:p>
        </p:txBody>
      </p:sp>
    </p:spTree>
    <p:extLst>
      <p:ext uri="{BB962C8B-B14F-4D97-AF65-F5344CB8AC3E}">
        <p14:creationId xmlns:p14="http://schemas.microsoft.com/office/powerpoint/2010/main" val="2592862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66E6-4EA5-45DE-BEDD-0562377E6964}"/>
              </a:ext>
            </a:extLst>
          </p:cNvPr>
          <p:cNvSpPr>
            <a:spLocks noGrp="1"/>
          </p:cNvSpPr>
          <p:nvPr>
            <p:ph type="title"/>
          </p:nvPr>
        </p:nvSpPr>
        <p:spPr/>
        <p:txBody>
          <a:bodyPr/>
          <a:lstStyle/>
          <a:p>
            <a:r>
              <a:rPr lang="en-US" dirty="0"/>
              <a:t>beta.ngs.noaa.gov</a:t>
            </a:r>
          </a:p>
        </p:txBody>
      </p:sp>
      <p:pic>
        <p:nvPicPr>
          <p:cNvPr id="8" name="Content Placeholder 7">
            <a:extLst>
              <a:ext uri="{FF2B5EF4-FFF2-40B4-BE49-F238E27FC236}">
                <a16:creationId xmlns:a16="http://schemas.microsoft.com/office/drawing/2014/main" id="{17847BA8-E49D-4F7B-BEC9-AAFD3D3C604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09601" y="1728813"/>
            <a:ext cx="10972798" cy="4268737"/>
          </a:xfrm>
        </p:spPr>
      </p:pic>
      <p:sp>
        <p:nvSpPr>
          <p:cNvPr id="4" name="Date Placeholder 3">
            <a:extLst>
              <a:ext uri="{FF2B5EF4-FFF2-40B4-BE49-F238E27FC236}">
                <a16:creationId xmlns:a16="http://schemas.microsoft.com/office/drawing/2014/main" id="{05B1306B-BF67-479A-8E31-AFDEAB245EF6}"/>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26708A50-9F03-48E9-A20E-CD0E632B3561}"/>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04551BA6-47DC-424D-9C16-A203328DC8D7}"/>
              </a:ext>
            </a:extLst>
          </p:cNvPr>
          <p:cNvSpPr>
            <a:spLocks noGrp="1"/>
          </p:cNvSpPr>
          <p:nvPr>
            <p:ph type="sldNum" sz="quarter" idx="12"/>
          </p:nvPr>
        </p:nvSpPr>
        <p:spPr/>
        <p:txBody>
          <a:bodyPr/>
          <a:lstStyle/>
          <a:p>
            <a:pPr>
              <a:defRPr/>
            </a:pPr>
            <a:fld id="{EB6791C4-DF4E-4C17-A41C-B2BEB15390BD}" type="slidenum">
              <a:rPr lang="en-US" smtClean="0"/>
              <a:pPr>
                <a:defRPr/>
              </a:pPr>
              <a:t>17</a:t>
            </a:fld>
            <a:endParaRPr lang="en-US"/>
          </a:p>
        </p:txBody>
      </p:sp>
      <p:sp>
        <p:nvSpPr>
          <p:cNvPr id="3" name="TextBox 2">
            <a:extLst>
              <a:ext uri="{FF2B5EF4-FFF2-40B4-BE49-F238E27FC236}">
                <a16:creationId xmlns:a16="http://schemas.microsoft.com/office/drawing/2014/main" id="{C42A387A-2786-4B8F-B893-A1107C1C8FBA}"/>
              </a:ext>
            </a:extLst>
          </p:cNvPr>
          <p:cNvSpPr txBox="1"/>
          <p:nvPr/>
        </p:nvSpPr>
        <p:spPr>
          <a:xfrm rot="20326566">
            <a:off x="186478" y="3417370"/>
            <a:ext cx="11952503" cy="1077218"/>
          </a:xfrm>
          <a:prstGeom prst="rect">
            <a:avLst/>
          </a:prstGeom>
          <a:solidFill>
            <a:schemeClr val="accent1">
              <a:tint val="40000"/>
            </a:schemeClr>
          </a:solidFill>
        </p:spPr>
        <p:txBody>
          <a:bodyPr wrap="none" rtlCol="0">
            <a:spAutoFit/>
          </a:bodyPr>
          <a:lstStyle/>
          <a:p>
            <a:r>
              <a:rPr lang="en-US" sz="3200" i="1" dirty="0"/>
              <a:t>Note</a:t>
            </a:r>
            <a:r>
              <a:rPr lang="en-US" sz="3200" dirty="0"/>
              <a:t>: A very different look/feel from previous NGS web designs</a:t>
            </a:r>
          </a:p>
          <a:p>
            <a:r>
              <a:rPr lang="en-US" sz="3200" dirty="0"/>
              <a:t>Using U.S. Web Design Standards</a:t>
            </a:r>
          </a:p>
        </p:txBody>
      </p:sp>
    </p:spTree>
    <p:extLst>
      <p:ext uri="{BB962C8B-B14F-4D97-AF65-F5344CB8AC3E}">
        <p14:creationId xmlns:p14="http://schemas.microsoft.com/office/powerpoint/2010/main" val="406984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03BB3-F357-40A7-BB9B-6985041E329E}"/>
              </a:ext>
            </a:extLst>
          </p:cNvPr>
          <p:cNvSpPr>
            <a:spLocks noGrp="1"/>
          </p:cNvSpPr>
          <p:nvPr>
            <p:ph type="title"/>
          </p:nvPr>
        </p:nvSpPr>
        <p:spPr/>
        <p:txBody>
          <a:bodyPr/>
          <a:lstStyle/>
          <a:p>
            <a:r>
              <a:rPr lang="en-US" dirty="0"/>
              <a:t>MYCS3:  The entry point to ITRF2020</a:t>
            </a:r>
          </a:p>
        </p:txBody>
      </p:sp>
      <p:sp>
        <p:nvSpPr>
          <p:cNvPr id="3" name="Content Placeholder 2">
            <a:extLst>
              <a:ext uri="{FF2B5EF4-FFF2-40B4-BE49-F238E27FC236}">
                <a16:creationId xmlns:a16="http://schemas.microsoft.com/office/drawing/2014/main" id="{30C52BA5-84D1-4D75-A9D6-C895EF79965B}"/>
              </a:ext>
            </a:extLst>
          </p:cNvPr>
          <p:cNvSpPr>
            <a:spLocks noGrp="1"/>
          </p:cNvSpPr>
          <p:nvPr>
            <p:ph idx="1"/>
          </p:nvPr>
        </p:nvSpPr>
        <p:spPr/>
        <p:txBody>
          <a:bodyPr/>
          <a:lstStyle/>
          <a:p>
            <a:r>
              <a:rPr lang="en-US" dirty="0"/>
              <a:t>Multi-Year CORS Solution #3</a:t>
            </a:r>
          </a:p>
          <a:p>
            <a:pPr lvl="1"/>
            <a:r>
              <a:rPr lang="en-US" dirty="0"/>
              <a:t>Re-processing all NOAA CORS Network (NCN) data to estimate CORS Coordinate Functions (CCFs) in ITRF2020</a:t>
            </a:r>
          </a:p>
          <a:p>
            <a:r>
              <a:rPr lang="en-US" dirty="0"/>
              <a:t>Not on Beta, but is behind </a:t>
            </a:r>
            <a:r>
              <a:rPr lang="en-US" i="1" dirty="0"/>
              <a:t>everything</a:t>
            </a:r>
          </a:p>
          <a:p>
            <a:r>
              <a:rPr lang="en-US" dirty="0"/>
              <a:t>ITRF2020 is the foundation for every part of the modernized NSRS</a:t>
            </a:r>
          </a:p>
          <a:p>
            <a:r>
              <a:rPr lang="en-US" dirty="0"/>
              <a:t>CCFs are now non-linear</a:t>
            </a:r>
          </a:p>
          <a:p>
            <a:pPr lvl="1"/>
            <a:r>
              <a:rPr lang="en-US" dirty="0"/>
              <a:t>Periodic + Exponential/Logarithmic post-seismic relaxation</a:t>
            </a:r>
          </a:p>
        </p:txBody>
      </p:sp>
      <p:sp>
        <p:nvSpPr>
          <p:cNvPr id="4" name="Date Placeholder 3">
            <a:extLst>
              <a:ext uri="{FF2B5EF4-FFF2-40B4-BE49-F238E27FC236}">
                <a16:creationId xmlns:a16="http://schemas.microsoft.com/office/drawing/2014/main" id="{991DFC46-B496-4A87-B0D6-8C851CD867FD}"/>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EF99C261-8B46-47FC-BCCA-154914D3B385}"/>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E90875D7-7CD5-42C3-AD4D-5390E1D35FB2}"/>
              </a:ext>
            </a:extLst>
          </p:cNvPr>
          <p:cNvSpPr>
            <a:spLocks noGrp="1"/>
          </p:cNvSpPr>
          <p:nvPr>
            <p:ph type="sldNum" sz="quarter" idx="12"/>
          </p:nvPr>
        </p:nvSpPr>
        <p:spPr/>
        <p:txBody>
          <a:bodyPr/>
          <a:lstStyle/>
          <a:p>
            <a:pPr>
              <a:defRPr/>
            </a:pPr>
            <a:fld id="{EB6791C4-DF4E-4C17-A41C-B2BEB15390BD}" type="slidenum">
              <a:rPr lang="en-US" smtClean="0"/>
              <a:pPr>
                <a:defRPr/>
              </a:pPr>
              <a:t>18</a:t>
            </a:fld>
            <a:endParaRPr lang="en-US"/>
          </a:p>
        </p:txBody>
      </p:sp>
    </p:spTree>
    <p:extLst>
      <p:ext uri="{BB962C8B-B14F-4D97-AF65-F5344CB8AC3E}">
        <p14:creationId xmlns:p14="http://schemas.microsoft.com/office/powerpoint/2010/main" val="24107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4D17-6142-41A5-96EB-7CD9E1A6212E}"/>
              </a:ext>
            </a:extLst>
          </p:cNvPr>
          <p:cNvSpPr>
            <a:spLocks noGrp="1"/>
          </p:cNvSpPr>
          <p:nvPr>
            <p:ph type="title"/>
          </p:nvPr>
        </p:nvSpPr>
        <p:spPr/>
        <p:txBody>
          <a:bodyPr/>
          <a:lstStyle/>
          <a:p>
            <a:r>
              <a:rPr lang="en-US" dirty="0"/>
              <a:t>Defined N/P/C/MATRF2022</a:t>
            </a:r>
          </a:p>
        </p:txBody>
      </p:sp>
      <p:pic>
        <p:nvPicPr>
          <p:cNvPr id="8" name="Content Placeholder 7">
            <a:extLst>
              <a:ext uri="{FF2B5EF4-FFF2-40B4-BE49-F238E27FC236}">
                <a16:creationId xmlns:a16="http://schemas.microsoft.com/office/drawing/2014/main" id="{E2B1646E-E067-4D2F-9E4D-88698BF4C181}"/>
              </a:ext>
            </a:extLst>
          </p:cNvPr>
          <p:cNvPicPr>
            <a:picLocks noGrp="1" noChangeAspect="1"/>
          </p:cNvPicPr>
          <p:nvPr>
            <p:ph idx="1"/>
          </p:nvPr>
        </p:nvPicPr>
        <p:blipFill>
          <a:blip r:embed="rId2"/>
          <a:stretch>
            <a:fillRect/>
          </a:stretch>
        </p:blipFill>
        <p:spPr>
          <a:xfrm>
            <a:off x="609600" y="2424926"/>
            <a:ext cx="10972800" cy="2876510"/>
          </a:xfrm>
        </p:spPr>
      </p:pic>
      <p:sp>
        <p:nvSpPr>
          <p:cNvPr id="4" name="Date Placeholder 3">
            <a:extLst>
              <a:ext uri="{FF2B5EF4-FFF2-40B4-BE49-F238E27FC236}">
                <a16:creationId xmlns:a16="http://schemas.microsoft.com/office/drawing/2014/main" id="{8DE64256-3196-43CF-9462-8954F4787962}"/>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F9B0898B-212F-4367-8C71-B2E12776EB80}"/>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67687F28-7180-48EA-91F5-89C79C6093B6}"/>
              </a:ext>
            </a:extLst>
          </p:cNvPr>
          <p:cNvSpPr>
            <a:spLocks noGrp="1"/>
          </p:cNvSpPr>
          <p:nvPr>
            <p:ph type="sldNum" sz="quarter" idx="12"/>
          </p:nvPr>
        </p:nvSpPr>
        <p:spPr/>
        <p:txBody>
          <a:bodyPr/>
          <a:lstStyle/>
          <a:p>
            <a:pPr>
              <a:defRPr/>
            </a:pPr>
            <a:fld id="{EB6791C4-DF4E-4C17-A41C-B2BEB15390BD}" type="slidenum">
              <a:rPr lang="en-US" smtClean="0"/>
              <a:pPr>
                <a:defRPr/>
              </a:pPr>
              <a:t>19</a:t>
            </a:fld>
            <a:endParaRPr lang="en-US"/>
          </a:p>
        </p:txBody>
      </p:sp>
    </p:spTree>
    <p:extLst>
      <p:ext uri="{BB962C8B-B14F-4D97-AF65-F5344CB8AC3E}">
        <p14:creationId xmlns:p14="http://schemas.microsoft.com/office/powerpoint/2010/main" val="92757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85DF-A7E2-4B7F-AA9E-8C2F1553A98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9CD63132-2BC4-4D31-8C04-5A09B50F57C8}"/>
              </a:ext>
            </a:extLst>
          </p:cNvPr>
          <p:cNvSpPr>
            <a:spLocks noGrp="1"/>
          </p:cNvSpPr>
          <p:nvPr>
            <p:ph idx="1"/>
          </p:nvPr>
        </p:nvSpPr>
        <p:spPr/>
        <p:txBody>
          <a:bodyPr/>
          <a:lstStyle/>
          <a:p>
            <a:r>
              <a:rPr lang="en-US" sz="2800" dirty="0"/>
              <a:t>Background</a:t>
            </a:r>
          </a:p>
          <a:p>
            <a:r>
              <a:rPr lang="en-US" sz="2800" dirty="0"/>
              <a:t>Recent decisions</a:t>
            </a:r>
          </a:p>
          <a:p>
            <a:r>
              <a:rPr lang="en-US" sz="2800" dirty="0"/>
              <a:t>Recent big steps:  The first products are released!</a:t>
            </a:r>
          </a:p>
          <a:p>
            <a:r>
              <a:rPr lang="en-US" sz="2800" dirty="0"/>
              <a:t>What comes next</a:t>
            </a:r>
          </a:p>
          <a:p>
            <a:pPr marL="0" indent="0">
              <a:buNone/>
            </a:pPr>
            <a:endParaRPr lang="en-US" sz="2800" dirty="0"/>
          </a:p>
        </p:txBody>
      </p:sp>
      <p:sp>
        <p:nvSpPr>
          <p:cNvPr id="4" name="Date Placeholder 3">
            <a:extLst>
              <a:ext uri="{FF2B5EF4-FFF2-40B4-BE49-F238E27FC236}">
                <a16:creationId xmlns:a16="http://schemas.microsoft.com/office/drawing/2014/main" id="{BCEE89C6-0928-4372-8D90-F78DFA99B121}"/>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2C990EC3-4416-4B13-B4DB-35C00F30F711}"/>
              </a:ext>
            </a:extLst>
          </p:cNvPr>
          <p:cNvSpPr>
            <a:spLocks noGrp="1"/>
          </p:cNvSpPr>
          <p:nvPr>
            <p:ph type="ftr" sz="quarter" idx="11"/>
          </p:nvPr>
        </p:nvSpPr>
        <p:spPr/>
        <p:txBody>
          <a:bodyPr/>
          <a:lstStyle/>
          <a:p>
            <a:pPr>
              <a:defRPr/>
            </a:pPr>
            <a:r>
              <a:rPr lang="en-US"/>
              <a:t>NSRS Mod - Big Steps Forward and What Comes Next</a:t>
            </a:r>
            <a:endParaRPr lang="en-US" dirty="0"/>
          </a:p>
        </p:txBody>
      </p:sp>
      <p:sp>
        <p:nvSpPr>
          <p:cNvPr id="6" name="Slide Number Placeholder 5">
            <a:extLst>
              <a:ext uri="{FF2B5EF4-FFF2-40B4-BE49-F238E27FC236}">
                <a16:creationId xmlns:a16="http://schemas.microsoft.com/office/drawing/2014/main" id="{B95A3786-1D84-4848-AE99-5A08D5C5F081}"/>
              </a:ext>
            </a:extLst>
          </p:cNvPr>
          <p:cNvSpPr>
            <a:spLocks noGrp="1"/>
          </p:cNvSpPr>
          <p:nvPr>
            <p:ph type="sldNum" sz="quarter" idx="12"/>
          </p:nvPr>
        </p:nvSpPr>
        <p:spPr/>
        <p:txBody>
          <a:bodyPr/>
          <a:lstStyle/>
          <a:p>
            <a:pPr>
              <a:defRPr/>
            </a:pPr>
            <a:fld id="{EB6791C4-DF4E-4C17-A41C-B2BEB15390BD}" type="slidenum">
              <a:rPr lang="en-US" smtClean="0"/>
              <a:pPr>
                <a:defRPr/>
              </a:pPr>
              <a:t>2</a:t>
            </a:fld>
            <a:endParaRPr lang="en-US"/>
          </a:p>
        </p:txBody>
      </p:sp>
    </p:spTree>
    <p:extLst>
      <p:ext uri="{BB962C8B-B14F-4D97-AF65-F5344CB8AC3E}">
        <p14:creationId xmlns:p14="http://schemas.microsoft.com/office/powerpoint/2010/main" val="955502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925DA-BC83-4842-9F37-E1D7870A2E74}"/>
              </a:ext>
            </a:extLst>
          </p:cNvPr>
          <p:cNvSpPr>
            <a:spLocks noGrp="1"/>
          </p:cNvSpPr>
          <p:nvPr>
            <p:ph type="title"/>
          </p:nvPr>
        </p:nvSpPr>
        <p:spPr/>
        <p:txBody>
          <a:bodyPr/>
          <a:lstStyle/>
          <a:p>
            <a:r>
              <a:rPr lang="en-US" dirty="0"/>
              <a:t>Defined N/P/C/MATRF2022</a:t>
            </a:r>
          </a:p>
        </p:txBody>
      </p:sp>
      <p:sp>
        <p:nvSpPr>
          <p:cNvPr id="3" name="Content Placeholder 2">
            <a:extLst>
              <a:ext uri="{FF2B5EF4-FFF2-40B4-BE49-F238E27FC236}">
                <a16:creationId xmlns:a16="http://schemas.microsoft.com/office/drawing/2014/main" id="{33B4E3B0-7502-4BDC-ACB0-E8D2F4DF9A10}"/>
              </a:ext>
            </a:extLst>
          </p:cNvPr>
          <p:cNvSpPr>
            <a:spLocks noGrp="1"/>
          </p:cNvSpPr>
          <p:nvPr>
            <p:ph idx="1"/>
          </p:nvPr>
        </p:nvSpPr>
        <p:spPr/>
        <p:txBody>
          <a:bodyPr/>
          <a:lstStyle/>
          <a:p>
            <a:r>
              <a:rPr lang="en-US" dirty="0"/>
              <a:t>XYZ coordinates in N/P/C/MATRF2022 are defined through three simple plate rotation parameters relative to ITRF2020</a:t>
            </a:r>
          </a:p>
          <a:p>
            <a:r>
              <a:rPr lang="en-US" dirty="0"/>
              <a:t>These rotation parameters are in a model called the Euler Pole Parameters of 2022 (EPP2022)</a:t>
            </a:r>
          </a:p>
          <a:p>
            <a:pPr lvl="1"/>
            <a:r>
              <a:rPr lang="en-US" dirty="0"/>
              <a:t>Tends to stabilize latitude and longitude, over time, in the stable parts of each plate</a:t>
            </a:r>
          </a:p>
        </p:txBody>
      </p:sp>
      <p:sp>
        <p:nvSpPr>
          <p:cNvPr id="4" name="Date Placeholder 3">
            <a:extLst>
              <a:ext uri="{FF2B5EF4-FFF2-40B4-BE49-F238E27FC236}">
                <a16:creationId xmlns:a16="http://schemas.microsoft.com/office/drawing/2014/main" id="{B4880FD2-27DB-4376-937C-7E59716B511F}"/>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51C5680C-186C-4E6C-88B1-7F951BB7ED07}"/>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ADDE3861-DD4A-4B2B-BA1A-244CFC971EA7}"/>
              </a:ext>
            </a:extLst>
          </p:cNvPr>
          <p:cNvSpPr>
            <a:spLocks noGrp="1"/>
          </p:cNvSpPr>
          <p:nvPr>
            <p:ph type="sldNum" sz="quarter" idx="12"/>
          </p:nvPr>
        </p:nvSpPr>
        <p:spPr/>
        <p:txBody>
          <a:bodyPr/>
          <a:lstStyle/>
          <a:p>
            <a:pPr>
              <a:defRPr/>
            </a:pPr>
            <a:fld id="{EB6791C4-DF4E-4C17-A41C-B2BEB15390BD}" type="slidenum">
              <a:rPr lang="en-US" smtClean="0"/>
              <a:pPr>
                <a:defRPr/>
              </a:pPr>
              <a:t>20</a:t>
            </a:fld>
            <a:endParaRPr lang="en-US"/>
          </a:p>
        </p:txBody>
      </p:sp>
    </p:spTree>
    <p:extLst>
      <p:ext uri="{BB962C8B-B14F-4D97-AF65-F5344CB8AC3E}">
        <p14:creationId xmlns:p14="http://schemas.microsoft.com/office/powerpoint/2010/main" val="181595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198" y="1417637"/>
            <a:ext cx="7997601" cy="4763771"/>
          </a:xfrm>
          <a:prstGeom prst="rect">
            <a:avLst/>
          </a:prstGeom>
        </p:spPr>
      </p:pic>
      <p:sp>
        <p:nvSpPr>
          <p:cNvPr id="2" name="Title 1"/>
          <p:cNvSpPr>
            <a:spLocks noGrp="1"/>
          </p:cNvSpPr>
          <p:nvPr>
            <p:ph type="title"/>
          </p:nvPr>
        </p:nvSpPr>
        <p:spPr/>
        <p:txBody>
          <a:bodyPr/>
          <a:lstStyle/>
          <a:p>
            <a:r>
              <a:rPr lang="en-US" dirty="0"/>
              <a:t>CORS Velocities – ITRF2020</a:t>
            </a:r>
          </a:p>
        </p:txBody>
      </p:sp>
      <p:sp>
        <p:nvSpPr>
          <p:cNvPr id="6" name="Rectangle 5">
            <a:extLst>
              <a:ext uri="{FF2B5EF4-FFF2-40B4-BE49-F238E27FC236}">
                <a16:creationId xmlns:a16="http://schemas.microsoft.com/office/drawing/2014/main" id="{6994DA25-94CE-4A53-9A5A-5875FD3DE77B}"/>
              </a:ext>
            </a:extLst>
          </p:cNvPr>
          <p:cNvSpPr/>
          <p:nvPr/>
        </p:nvSpPr>
        <p:spPr>
          <a:xfrm>
            <a:off x="4644363" y="1417637"/>
            <a:ext cx="2973444" cy="273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43C55FA4-384B-4737-9789-274E062E054B}"/>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10322B1D-700E-406A-A6A5-A1F6060C63CE}"/>
              </a:ext>
            </a:extLst>
          </p:cNvPr>
          <p:cNvSpPr>
            <a:spLocks noGrp="1"/>
          </p:cNvSpPr>
          <p:nvPr>
            <p:ph type="ftr" sz="quarter" idx="11"/>
          </p:nvPr>
        </p:nvSpPr>
        <p:spPr/>
        <p:txBody>
          <a:bodyPr/>
          <a:lstStyle/>
          <a:p>
            <a:pPr>
              <a:defRPr/>
            </a:pPr>
            <a:r>
              <a:rPr lang="en-US"/>
              <a:t>NSRS Mod - Big Steps Forward and What Comes Next</a:t>
            </a:r>
          </a:p>
        </p:txBody>
      </p:sp>
      <p:sp>
        <p:nvSpPr>
          <p:cNvPr id="7" name="Slide Number Placeholder 6">
            <a:extLst>
              <a:ext uri="{FF2B5EF4-FFF2-40B4-BE49-F238E27FC236}">
                <a16:creationId xmlns:a16="http://schemas.microsoft.com/office/drawing/2014/main" id="{CC5A0AAA-CF5A-44A1-9132-A09C01925636}"/>
              </a:ext>
            </a:extLst>
          </p:cNvPr>
          <p:cNvSpPr>
            <a:spLocks noGrp="1"/>
          </p:cNvSpPr>
          <p:nvPr>
            <p:ph type="sldNum" sz="quarter" idx="12"/>
          </p:nvPr>
        </p:nvSpPr>
        <p:spPr/>
        <p:txBody>
          <a:bodyPr/>
          <a:lstStyle/>
          <a:p>
            <a:pPr>
              <a:defRPr/>
            </a:pPr>
            <a:fld id="{5A837433-97E9-4D94-B898-19FA6F4A2CA7}" type="slidenum">
              <a:rPr lang="en-US" smtClean="0"/>
              <a:pPr>
                <a:defRPr/>
              </a:pPr>
              <a:t>21</a:t>
            </a:fld>
            <a:endParaRPr lang="en-US"/>
          </a:p>
        </p:txBody>
      </p:sp>
    </p:spTree>
    <p:extLst>
      <p:ext uri="{BB962C8B-B14F-4D97-AF65-F5344CB8AC3E}">
        <p14:creationId xmlns:p14="http://schemas.microsoft.com/office/powerpoint/2010/main" val="1601124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7198" y="1417636"/>
            <a:ext cx="7997602" cy="4763772"/>
          </a:xfrm>
          <a:prstGeom prst="rect">
            <a:avLst/>
          </a:prstGeom>
        </p:spPr>
      </p:pic>
      <p:sp>
        <p:nvSpPr>
          <p:cNvPr id="2" name="Title 1"/>
          <p:cNvSpPr>
            <a:spLocks noGrp="1"/>
          </p:cNvSpPr>
          <p:nvPr>
            <p:ph type="title"/>
          </p:nvPr>
        </p:nvSpPr>
        <p:spPr/>
        <p:txBody>
          <a:bodyPr/>
          <a:lstStyle/>
          <a:p>
            <a:r>
              <a:rPr lang="en-US" dirty="0"/>
              <a:t>CORS Velocities – NATRF2022</a:t>
            </a:r>
          </a:p>
        </p:txBody>
      </p:sp>
      <p:sp>
        <p:nvSpPr>
          <p:cNvPr id="6" name="Rectangle 5">
            <a:extLst>
              <a:ext uri="{FF2B5EF4-FFF2-40B4-BE49-F238E27FC236}">
                <a16:creationId xmlns:a16="http://schemas.microsoft.com/office/drawing/2014/main" id="{97DBE7E1-BBF5-458C-8F1B-C07E6B6BC9C2}"/>
              </a:ext>
            </a:extLst>
          </p:cNvPr>
          <p:cNvSpPr/>
          <p:nvPr/>
        </p:nvSpPr>
        <p:spPr>
          <a:xfrm>
            <a:off x="3907580" y="1417637"/>
            <a:ext cx="4262813" cy="273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61FD4324-741F-4D03-AB14-F87EE835ADB9}"/>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33C642F4-3E83-456A-B014-667CDA99A584}"/>
              </a:ext>
            </a:extLst>
          </p:cNvPr>
          <p:cNvSpPr>
            <a:spLocks noGrp="1"/>
          </p:cNvSpPr>
          <p:nvPr>
            <p:ph type="ftr" sz="quarter" idx="11"/>
          </p:nvPr>
        </p:nvSpPr>
        <p:spPr/>
        <p:txBody>
          <a:bodyPr/>
          <a:lstStyle/>
          <a:p>
            <a:pPr>
              <a:defRPr/>
            </a:pPr>
            <a:r>
              <a:rPr lang="en-US"/>
              <a:t>NSRS Mod - Big Steps Forward and What Comes Next</a:t>
            </a:r>
          </a:p>
        </p:txBody>
      </p:sp>
      <p:sp>
        <p:nvSpPr>
          <p:cNvPr id="7" name="Slide Number Placeholder 6">
            <a:extLst>
              <a:ext uri="{FF2B5EF4-FFF2-40B4-BE49-F238E27FC236}">
                <a16:creationId xmlns:a16="http://schemas.microsoft.com/office/drawing/2014/main" id="{EA01504C-9FB2-4DA7-9512-A61239E68727}"/>
              </a:ext>
            </a:extLst>
          </p:cNvPr>
          <p:cNvSpPr>
            <a:spLocks noGrp="1"/>
          </p:cNvSpPr>
          <p:nvPr>
            <p:ph type="sldNum" sz="quarter" idx="12"/>
          </p:nvPr>
        </p:nvSpPr>
        <p:spPr/>
        <p:txBody>
          <a:bodyPr/>
          <a:lstStyle/>
          <a:p>
            <a:pPr>
              <a:defRPr/>
            </a:pPr>
            <a:fld id="{5A837433-97E9-4D94-B898-19FA6F4A2CA7}" type="slidenum">
              <a:rPr lang="en-US" smtClean="0"/>
              <a:pPr>
                <a:defRPr/>
              </a:pPr>
              <a:t>22</a:t>
            </a:fld>
            <a:endParaRPr lang="en-US"/>
          </a:p>
        </p:txBody>
      </p:sp>
    </p:spTree>
    <p:extLst>
      <p:ext uri="{BB962C8B-B14F-4D97-AF65-F5344CB8AC3E}">
        <p14:creationId xmlns:p14="http://schemas.microsoft.com/office/powerpoint/2010/main" val="339117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F4AD-ABF2-4CCD-8D06-025C26BDA424}"/>
              </a:ext>
            </a:extLst>
          </p:cNvPr>
          <p:cNvSpPr>
            <a:spLocks noGrp="1"/>
          </p:cNvSpPr>
          <p:nvPr>
            <p:ph type="title"/>
          </p:nvPr>
        </p:nvSpPr>
        <p:spPr/>
        <p:txBody>
          <a:bodyPr/>
          <a:lstStyle/>
          <a:p>
            <a:r>
              <a:rPr lang="en-US" dirty="0"/>
              <a:t>NAPGD2022 defined</a:t>
            </a:r>
          </a:p>
        </p:txBody>
      </p:sp>
      <p:pic>
        <p:nvPicPr>
          <p:cNvPr id="8" name="Content Placeholder 7">
            <a:extLst>
              <a:ext uri="{FF2B5EF4-FFF2-40B4-BE49-F238E27FC236}">
                <a16:creationId xmlns:a16="http://schemas.microsoft.com/office/drawing/2014/main" id="{4D7D4678-BF12-4B23-95C1-8AA8886A1035}"/>
              </a:ext>
            </a:extLst>
          </p:cNvPr>
          <p:cNvPicPr>
            <a:picLocks noGrp="1" noChangeAspect="1"/>
          </p:cNvPicPr>
          <p:nvPr>
            <p:ph idx="1"/>
          </p:nvPr>
        </p:nvPicPr>
        <p:blipFill>
          <a:blip r:embed="rId3"/>
          <a:stretch>
            <a:fillRect/>
          </a:stretch>
        </p:blipFill>
        <p:spPr>
          <a:xfrm>
            <a:off x="609600" y="2453692"/>
            <a:ext cx="10972800" cy="2818979"/>
          </a:xfrm>
        </p:spPr>
      </p:pic>
      <p:sp>
        <p:nvSpPr>
          <p:cNvPr id="4" name="Date Placeholder 3">
            <a:extLst>
              <a:ext uri="{FF2B5EF4-FFF2-40B4-BE49-F238E27FC236}">
                <a16:creationId xmlns:a16="http://schemas.microsoft.com/office/drawing/2014/main" id="{37D7E161-7023-40D0-9FDE-CC4582885AE8}"/>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3B1A5482-AC7A-453A-BDBA-526B26EA8975}"/>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BBE2DE15-1755-4864-A4F1-49A8C85A8329}"/>
              </a:ext>
            </a:extLst>
          </p:cNvPr>
          <p:cNvSpPr>
            <a:spLocks noGrp="1"/>
          </p:cNvSpPr>
          <p:nvPr>
            <p:ph type="sldNum" sz="quarter" idx="12"/>
          </p:nvPr>
        </p:nvSpPr>
        <p:spPr/>
        <p:txBody>
          <a:bodyPr/>
          <a:lstStyle/>
          <a:p>
            <a:pPr>
              <a:defRPr/>
            </a:pPr>
            <a:fld id="{EB6791C4-DF4E-4C17-A41C-B2BEB15390BD}" type="slidenum">
              <a:rPr lang="en-US" smtClean="0"/>
              <a:pPr>
                <a:defRPr/>
              </a:pPr>
              <a:t>23</a:t>
            </a:fld>
            <a:endParaRPr lang="en-US"/>
          </a:p>
        </p:txBody>
      </p:sp>
    </p:spTree>
    <p:extLst>
      <p:ext uri="{BB962C8B-B14F-4D97-AF65-F5344CB8AC3E}">
        <p14:creationId xmlns:p14="http://schemas.microsoft.com/office/powerpoint/2010/main" val="2696253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F4AD-ABF2-4CCD-8D06-025C26BDA424}"/>
              </a:ext>
            </a:extLst>
          </p:cNvPr>
          <p:cNvSpPr>
            <a:spLocks noGrp="1"/>
          </p:cNvSpPr>
          <p:nvPr>
            <p:ph type="title"/>
          </p:nvPr>
        </p:nvSpPr>
        <p:spPr/>
        <p:txBody>
          <a:bodyPr/>
          <a:lstStyle/>
          <a:p>
            <a:r>
              <a:rPr lang="en-US" dirty="0"/>
              <a:t>NAPGD2022 defined</a:t>
            </a:r>
          </a:p>
        </p:txBody>
      </p:sp>
      <p:sp>
        <p:nvSpPr>
          <p:cNvPr id="3" name="Content Placeholder 2">
            <a:extLst>
              <a:ext uri="{FF2B5EF4-FFF2-40B4-BE49-F238E27FC236}">
                <a16:creationId xmlns:a16="http://schemas.microsoft.com/office/drawing/2014/main" id="{873E558B-A7E4-4B94-AF7E-6439FC327EB3}"/>
              </a:ext>
            </a:extLst>
          </p:cNvPr>
          <p:cNvSpPr>
            <a:spLocks noGrp="1"/>
          </p:cNvSpPr>
          <p:nvPr>
            <p:ph idx="1"/>
          </p:nvPr>
        </p:nvSpPr>
        <p:spPr/>
        <p:txBody>
          <a:bodyPr/>
          <a:lstStyle/>
          <a:p>
            <a:r>
              <a:rPr lang="en-US" dirty="0"/>
              <a:t>The big star:  GEOID2022</a:t>
            </a:r>
          </a:p>
          <a:p>
            <a:pPr lvl="1"/>
            <a:r>
              <a:rPr lang="en-US" dirty="0"/>
              <a:t>Defines the official relationship between ellipsoid heights in ITRF2020 and orthometric heights in NAPGD2022</a:t>
            </a:r>
          </a:p>
          <a:p>
            <a:r>
              <a:rPr lang="en-US" dirty="0"/>
              <a:t>The other excellent components:</a:t>
            </a:r>
          </a:p>
          <a:p>
            <a:pPr lvl="1"/>
            <a:r>
              <a:rPr lang="en-US" dirty="0"/>
              <a:t>DEFLEC2022</a:t>
            </a:r>
          </a:p>
          <a:p>
            <a:pPr lvl="1"/>
            <a:r>
              <a:rPr lang="en-US" dirty="0"/>
              <a:t>GM2022 </a:t>
            </a:r>
          </a:p>
          <a:p>
            <a:pPr lvl="1"/>
            <a:r>
              <a:rPr lang="en-US" dirty="0"/>
              <a:t>Surface gravity estimator</a:t>
            </a:r>
          </a:p>
          <a:p>
            <a:pPr lvl="1"/>
            <a:r>
              <a:rPr lang="en-US" dirty="0"/>
              <a:t>Dynamic height estimator</a:t>
            </a:r>
          </a:p>
          <a:p>
            <a:pPr lvl="1"/>
            <a:endParaRPr lang="en-US" dirty="0"/>
          </a:p>
        </p:txBody>
      </p:sp>
      <p:sp>
        <p:nvSpPr>
          <p:cNvPr id="4" name="Date Placeholder 3">
            <a:extLst>
              <a:ext uri="{FF2B5EF4-FFF2-40B4-BE49-F238E27FC236}">
                <a16:creationId xmlns:a16="http://schemas.microsoft.com/office/drawing/2014/main" id="{37D7E161-7023-40D0-9FDE-CC4582885AE8}"/>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3B1A5482-AC7A-453A-BDBA-526B26EA8975}"/>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BBE2DE15-1755-4864-A4F1-49A8C85A8329}"/>
              </a:ext>
            </a:extLst>
          </p:cNvPr>
          <p:cNvSpPr>
            <a:spLocks noGrp="1"/>
          </p:cNvSpPr>
          <p:nvPr>
            <p:ph type="sldNum" sz="quarter" idx="12"/>
          </p:nvPr>
        </p:nvSpPr>
        <p:spPr/>
        <p:txBody>
          <a:bodyPr/>
          <a:lstStyle/>
          <a:p>
            <a:pPr>
              <a:defRPr/>
            </a:pPr>
            <a:fld id="{EB6791C4-DF4E-4C17-A41C-B2BEB15390BD}" type="slidenum">
              <a:rPr lang="en-US" smtClean="0"/>
              <a:pPr>
                <a:defRPr/>
              </a:pPr>
              <a:t>24</a:t>
            </a:fld>
            <a:endParaRPr lang="en-US"/>
          </a:p>
        </p:txBody>
      </p:sp>
    </p:spTree>
    <p:extLst>
      <p:ext uri="{BB962C8B-B14F-4D97-AF65-F5344CB8AC3E}">
        <p14:creationId xmlns:p14="http://schemas.microsoft.com/office/powerpoint/2010/main" val="148470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58DD-E9DE-4B8F-8D0F-2B5FCDF0A3B6}"/>
              </a:ext>
            </a:extLst>
          </p:cNvPr>
          <p:cNvSpPr>
            <a:spLocks noGrp="1"/>
          </p:cNvSpPr>
          <p:nvPr>
            <p:ph type="title"/>
          </p:nvPr>
        </p:nvSpPr>
        <p:spPr/>
        <p:txBody>
          <a:bodyPr/>
          <a:lstStyle/>
          <a:p>
            <a:r>
              <a:rPr lang="en-US" dirty="0"/>
              <a:t>SPCS2022 defined and NCAT updated</a:t>
            </a:r>
          </a:p>
        </p:txBody>
      </p:sp>
      <p:pic>
        <p:nvPicPr>
          <p:cNvPr id="8" name="Content Placeholder 7">
            <a:extLst>
              <a:ext uri="{FF2B5EF4-FFF2-40B4-BE49-F238E27FC236}">
                <a16:creationId xmlns:a16="http://schemas.microsoft.com/office/drawing/2014/main" id="{10457AE5-93E6-4765-A360-F283902682BE}"/>
              </a:ext>
            </a:extLst>
          </p:cNvPr>
          <p:cNvPicPr>
            <a:picLocks noGrp="1" noChangeAspect="1"/>
          </p:cNvPicPr>
          <p:nvPr>
            <p:ph idx="1"/>
          </p:nvPr>
        </p:nvPicPr>
        <p:blipFill>
          <a:blip r:embed="rId2"/>
          <a:stretch>
            <a:fillRect/>
          </a:stretch>
        </p:blipFill>
        <p:spPr>
          <a:xfrm>
            <a:off x="934566" y="1600200"/>
            <a:ext cx="10322867" cy="4525963"/>
          </a:xfrm>
        </p:spPr>
      </p:pic>
      <p:sp>
        <p:nvSpPr>
          <p:cNvPr id="4" name="Date Placeholder 3">
            <a:extLst>
              <a:ext uri="{FF2B5EF4-FFF2-40B4-BE49-F238E27FC236}">
                <a16:creationId xmlns:a16="http://schemas.microsoft.com/office/drawing/2014/main" id="{26B79B96-07F7-4993-993C-E2D9028F9C16}"/>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562CAE6D-B476-41FB-81F7-0F0B4E9E1DD2}"/>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6CA99D33-5854-44DB-BE11-8CE604083863}"/>
              </a:ext>
            </a:extLst>
          </p:cNvPr>
          <p:cNvSpPr>
            <a:spLocks noGrp="1"/>
          </p:cNvSpPr>
          <p:nvPr>
            <p:ph type="sldNum" sz="quarter" idx="12"/>
          </p:nvPr>
        </p:nvSpPr>
        <p:spPr/>
        <p:txBody>
          <a:bodyPr/>
          <a:lstStyle/>
          <a:p>
            <a:pPr>
              <a:defRPr/>
            </a:pPr>
            <a:fld id="{EB6791C4-DF4E-4C17-A41C-B2BEB15390BD}" type="slidenum">
              <a:rPr lang="en-US" smtClean="0"/>
              <a:pPr>
                <a:defRPr/>
              </a:pPr>
              <a:t>25</a:t>
            </a:fld>
            <a:endParaRPr lang="en-US"/>
          </a:p>
        </p:txBody>
      </p:sp>
    </p:spTree>
    <p:extLst>
      <p:ext uri="{BB962C8B-B14F-4D97-AF65-F5344CB8AC3E}">
        <p14:creationId xmlns:p14="http://schemas.microsoft.com/office/powerpoint/2010/main" val="591440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2470-139F-4F95-A5ED-0E5902E717C8}"/>
              </a:ext>
            </a:extLst>
          </p:cNvPr>
          <p:cNvSpPr>
            <a:spLocks noGrp="1"/>
          </p:cNvSpPr>
          <p:nvPr>
            <p:ph type="title"/>
          </p:nvPr>
        </p:nvSpPr>
        <p:spPr/>
        <p:txBody>
          <a:bodyPr/>
          <a:lstStyle/>
          <a:p>
            <a:r>
              <a:rPr lang="en-US" dirty="0"/>
              <a:t>SPCS2022</a:t>
            </a:r>
          </a:p>
        </p:txBody>
      </p:sp>
      <p:pic>
        <p:nvPicPr>
          <p:cNvPr id="8" name="Content Placeholder 7">
            <a:extLst>
              <a:ext uri="{FF2B5EF4-FFF2-40B4-BE49-F238E27FC236}">
                <a16:creationId xmlns:a16="http://schemas.microsoft.com/office/drawing/2014/main" id="{8EF1A643-6FC5-44F0-828B-58F9B4A9B1DE}"/>
              </a:ext>
            </a:extLst>
          </p:cNvPr>
          <p:cNvPicPr>
            <a:picLocks noGrp="1" noChangeAspect="1"/>
          </p:cNvPicPr>
          <p:nvPr>
            <p:ph idx="1"/>
          </p:nvPr>
        </p:nvPicPr>
        <p:blipFill>
          <a:blip r:embed="rId2"/>
          <a:stretch>
            <a:fillRect/>
          </a:stretch>
        </p:blipFill>
        <p:spPr>
          <a:xfrm>
            <a:off x="397682" y="1382676"/>
            <a:ext cx="4791440" cy="4525963"/>
          </a:xfrm>
        </p:spPr>
      </p:pic>
      <p:sp>
        <p:nvSpPr>
          <p:cNvPr id="4" name="Date Placeholder 3">
            <a:extLst>
              <a:ext uri="{FF2B5EF4-FFF2-40B4-BE49-F238E27FC236}">
                <a16:creationId xmlns:a16="http://schemas.microsoft.com/office/drawing/2014/main" id="{53FCF979-7ED3-4E82-862A-3B8C2F742B3A}"/>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2912E216-527B-4E28-BF39-FF2A7064201C}"/>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40CBA95F-D9E4-4873-88D2-0A4EA701A58E}"/>
              </a:ext>
            </a:extLst>
          </p:cNvPr>
          <p:cNvSpPr>
            <a:spLocks noGrp="1"/>
          </p:cNvSpPr>
          <p:nvPr>
            <p:ph type="sldNum" sz="quarter" idx="12"/>
          </p:nvPr>
        </p:nvSpPr>
        <p:spPr/>
        <p:txBody>
          <a:bodyPr/>
          <a:lstStyle/>
          <a:p>
            <a:pPr>
              <a:defRPr/>
            </a:pPr>
            <a:fld id="{EB6791C4-DF4E-4C17-A41C-B2BEB15390BD}" type="slidenum">
              <a:rPr lang="en-US" smtClean="0"/>
              <a:pPr>
                <a:defRPr/>
              </a:pPr>
              <a:t>26</a:t>
            </a:fld>
            <a:endParaRPr lang="en-US"/>
          </a:p>
        </p:txBody>
      </p:sp>
      <p:sp>
        <p:nvSpPr>
          <p:cNvPr id="9" name="Content Placeholder 2">
            <a:extLst>
              <a:ext uri="{FF2B5EF4-FFF2-40B4-BE49-F238E27FC236}">
                <a16:creationId xmlns:a16="http://schemas.microsoft.com/office/drawing/2014/main" id="{18E031FA-9C70-40B5-B429-5A80B2416850}"/>
              </a:ext>
            </a:extLst>
          </p:cNvPr>
          <p:cNvSpPr txBox="1">
            <a:spLocks/>
          </p:cNvSpPr>
          <p:nvPr/>
        </p:nvSpPr>
        <p:spPr bwMode="auto">
          <a:xfrm>
            <a:off x="5454127" y="1382675"/>
            <a:ext cx="612827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 significant change from SPCS27 and SPCS83</a:t>
            </a:r>
          </a:p>
          <a:p>
            <a:r>
              <a:rPr lang="en-US" dirty="0"/>
              <a:t>Very customer-driven</a:t>
            </a:r>
          </a:p>
          <a:p>
            <a:r>
              <a:rPr lang="en-US" dirty="0"/>
              <a:t>Low-distortion projections</a:t>
            </a:r>
          </a:p>
          <a:p>
            <a:pPr lvl="1"/>
            <a:endParaRPr lang="en-US" dirty="0"/>
          </a:p>
        </p:txBody>
      </p:sp>
    </p:spTree>
    <p:extLst>
      <p:ext uri="{BB962C8B-B14F-4D97-AF65-F5344CB8AC3E}">
        <p14:creationId xmlns:p14="http://schemas.microsoft.com/office/powerpoint/2010/main" val="250636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6BB7-3103-4B76-8612-0B5C72B78EB5}"/>
              </a:ext>
            </a:extLst>
          </p:cNvPr>
          <p:cNvSpPr>
            <a:spLocks noGrp="1"/>
          </p:cNvSpPr>
          <p:nvPr>
            <p:ph type="title"/>
          </p:nvPr>
        </p:nvSpPr>
        <p:spPr/>
        <p:txBody>
          <a:bodyPr/>
          <a:lstStyle/>
          <a:p>
            <a:r>
              <a:rPr lang="en-US" dirty="0"/>
              <a:t>NCAT (beta)</a:t>
            </a:r>
          </a:p>
        </p:txBody>
      </p:sp>
      <p:sp>
        <p:nvSpPr>
          <p:cNvPr id="4" name="Date Placeholder 3">
            <a:extLst>
              <a:ext uri="{FF2B5EF4-FFF2-40B4-BE49-F238E27FC236}">
                <a16:creationId xmlns:a16="http://schemas.microsoft.com/office/drawing/2014/main" id="{042CB8CE-5D2D-4D51-9D1F-E81B25DDCCAA}"/>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7931A0D0-71CA-4607-98E6-F81835E8E222}"/>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A01E039A-46DE-4B81-AD8C-01475951CA08}"/>
              </a:ext>
            </a:extLst>
          </p:cNvPr>
          <p:cNvSpPr>
            <a:spLocks noGrp="1"/>
          </p:cNvSpPr>
          <p:nvPr>
            <p:ph type="sldNum" sz="quarter" idx="12"/>
          </p:nvPr>
        </p:nvSpPr>
        <p:spPr/>
        <p:txBody>
          <a:bodyPr/>
          <a:lstStyle/>
          <a:p>
            <a:pPr>
              <a:defRPr/>
            </a:pPr>
            <a:fld id="{EB6791C4-DF4E-4C17-A41C-B2BEB15390BD}" type="slidenum">
              <a:rPr lang="en-US" smtClean="0"/>
              <a:pPr>
                <a:defRPr/>
              </a:pPr>
              <a:t>27</a:t>
            </a:fld>
            <a:endParaRPr lang="en-US"/>
          </a:p>
        </p:txBody>
      </p:sp>
      <p:sp>
        <p:nvSpPr>
          <p:cNvPr id="9" name="Content Placeholder 2">
            <a:extLst>
              <a:ext uri="{FF2B5EF4-FFF2-40B4-BE49-F238E27FC236}">
                <a16:creationId xmlns:a16="http://schemas.microsoft.com/office/drawing/2014/main" id="{9FE57974-A88D-4CD1-856B-DA4838BE699B}"/>
              </a:ext>
            </a:extLst>
          </p:cNvPr>
          <p:cNvSpPr txBox="1">
            <a:spLocks/>
          </p:cNvSpPr>
          <p:nvPr/>
        </p:nvSpPr>
        <p:spPr bwMode="auto">
          <a:xfrm>
            <a:off x="264160" y="1166018"/>
            <a:ext cx="114706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Maintains existing functions:</a:t>
            </a:r>
          </a:p>
          <a:p>
            <a:pPr lvl="1"/>
            <a:r>
              <a:rPr lang="en-US" sz="2400" dirty="0"/>
              <a:t>Converting: (XYZ, </a:t>
            </a:r>
            <a:r>
              <a:rPr lang="en-US" sz="2400" dirty="0" err="1"/>
              <a:t>lat</a:t>
            </a:r>
            <a:r>
              <a:rPr lang="en-US" sz="2400" dirty="0"/>
              <a:t>/</a:t>
            </a:r>
            <a:r>
              <a:rPr lang="en-US" sz="2400" dirty="0" err="1"/>
              <a:t>lon</a:t>
            </a:r>
            <a:r>
              <a:rPr lang="en-US" sz="2400" dirty="0"/>
              <a:t>/</a:t>
            </a:r>
            <a:r>
              <a:rPr lang="en-US" sz="2400" dirty="0" err="1"/>
              <a:t>ht</a:t>
            </a:r>
            <a:r>
              <a:rPr lang="en-US" sz="2400" dirty="0"/>
              <a:t>, SPCS, etc.)</a:t>
            </a:r>
          </a:p>
          <a:p>
            <a:pPr lvl="1"/>
            <a:r>
              <a:rPr lang="en-US" sz="2400" dirty="0"/>
              <a:t>Transforming: (NAD 27, NAD 83, etc.)</a:t>
            </a:r>
          </a:p>
          <a:p>
            <a:r>
              <a:rPr lang="en-US" sz="2800" dirty="0"/>
              <a:t>Adds:</a:t>
            </a:r>
          </a:p>
          <a:p>
            <a:pPr lvl="1"/>
            <a:r>
              <a:rPr lang="en-US" sz="2400" dirty="0"/>
              <a:t>SPCS2022, </a:t>
            </a:r>
            <a:r>
              <a:rPr lang="en-US" sz="2400" b="1" i="1" u="sng" dirty="0"/>
              <a:t>but</a:t>
            </a:r>
          </a:p>
          <a:p>
            <a:pPr lvl="2"/>
            <a:r>
              <a:rPr lang="en-US" sz="2000" dirty="0"/>
              <a:t>Does not yet support N/P/C/MATRF2022</a:t>
            </a:r>
          </a:p>
          <a:p>
            <a:pPr lvl="2"/>
            <a:r>
              <a:rPr lang="en-US" sz="2000" dirty="0"/>
              <a:t>Thus input latitude and longitude in (say) NAD 83(2011) epoch 2010.00 will yield SPCS2022 </a:t>
            </a:r>
            <a:r>
              <a:rPr lang="en-US" sz="2000" b="1" i="1" dirty="0"/>
              <a:t>answers</a:t>
            </a:r>
            <a:r>
              <a:rPr lang="en-US" sz="2000" dirty="0"/>
              <a:t> that will differ from true SPCS2022 </a:t>
            </a:r>
            <a:r>
              <a:rPr lang="en-US" sz="2000" b="1" i="1" dirty="0"/>
              <a:t>coordinates</a:t>
            </a:r>
            <a:r>
              <a:rPr lang="en-US" sz="2000" dirty="0"/>
              <a:t>, since SPCS2022 is built to support input from N/P/C/MATRF2022</a:t>
            </a:r>
          </a:p>
          <a:p>
            <a:r>
              <a:rPr lang="en-US" sz="2800" dirty="0"/>
              <a:t>Does not yet add:</a:t>
            </a:r>
          </a:p>
          <a:p>
            <a:pPr lvl="1"/>
            <a:r>
              <a:rPr lang="en-US" sz="2400" dirty="0"/>
              <a:t>Geometric to geopotential conversions</a:t>
            </a:r>
          </a:p>
          <a:p>
            <a:pPr lvl="1"/>
            <a:r>
              <a:rPr lang="en-US" sz="2400" dirty="0"/>
              <a:t>Global 14-parameter Helmert transformations between terrestrial reference frames</a:t>
            </a:r>
          </a:p>
          <a:p>
            <a:pPr lvl="1"/>
            <a:endParaRPr lang="en-US" sz="2400" dirty="0"/>
          </a:p>
          <a:p>
            <a:pPr lvl="1"/>
            <a:endParaRPr lang="en-US" dirty="0"/>
          </a:p>
        </p:txBody>
      </p:sp>
    </p:spTree>
    <p:extLst>
      <p:ext uri="{BB962C8B-B14F-4D97-AF65-F5344CB8AC3E}">
        <p14:creationId xmlns:p14="http://schemas.microsoft.com/office/powerpoint/2010/main" val="33957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B4DC-CF6F-4921-B5A2-4D6E89187066}"/>
              </a:ext>
            </a:extLst>
          </p:cNvPr>
          <p:cNvSpPr>
            <a:spLocks noGrp="1"/>
          </p:cNvSpPr>
          <p:nvPr>
            <p:ph type="title"/>
          </p:nvPr>
        </p:nvSpPr>
        <p:spPr/>
        <p:txBody>
          <a:bodyPr/>
          <a:lstStyle/>
          <a:p>
            <a:r>
              <a:rPr lang="en-US" dirty="0"/>
              <a:t>Next steps for the first subset of products</a:t>
            </a:r>
          </a:p>
        </p:txBody>
      </p:sp>
      <p:sp>
        <p:nvSpPr>
          <p:cNvPr id="3" name="Content Placeholder 2">
            <a:extLst>
              <a:ext uri="{FF2B5EF4-FFF2-40B4-BE49-F238E27FC236}">
                <a16:creationId xmlns:a16="http://schemas.microsoft.com/office/drawing/2014/main" id="{4E68FBEC-7E72-4977-A4A6-5BCDB9A7E01D}"/>
              </a:ext>
            </a:extLst>
          </p:cNvPr>
          <p:cNvSpPr>
            <a:spLocks noGrp="1"/>
          </p:cNvSpPr>
          <p:nvPr>
            <p:ph idx="1"/>
          </p:nvPr>
        </p:nvSpPr>
        <p:spPr/>
        <p:txBody>
          <a:bodyPr/>
          <a:lstStyle/>
          <a:p>
            <a:r>
              <a:rPr lang="en-US" dirty="0"/>
              <a:t>NGS is proactively engaging federal partners</a:t>
            </a:r>
          </a:p>
          <a:p>
            <a:pPr lvl="1"/>
            <a:r>
              <a:rPr lang="en-US" dirty="0"/>
              <a:t>Education about NSRS Modernization</a:t>
            </a:r>
          </a:p>
          <a:p>
            <a:pPr lvl="1"/>
            <a:r>
              <a:rPr lang="en-US" dirty="0"/>
              <a:t>Seeking top-down support</a:t>
            </a:r>
          </a:p>
          <a:p>
            <a:pPr lvl="1"/>
            <a:r>
              <a:rPr lang="en-US" dirty="0"/>
              <a:t>Send comments or questions to </a:t>
            </a:r>
            <a:r>
              <a:rPr lang="en-US" u="sng" dirty="0">
                <a:hlinkClick r:id="rId2"/>
              </a:rPr>
              <a:t>NGS.Feedback@noaa.gov</a:t>
            </a:r>
            <a:endParaRPr lang="en-US" dirty="0"/>
          </a:p>
          <a:p>
            <a:pPr lvl="1"/>
            <a:endParaRPr lang="en-US" dirty="0"/>
          </a:p>
          <a:p>
            <a:pPr marL="457200" lvl="1" indent="0">
              <a:buNone/>
            </a:pPr>
            <a:endParaRPr lang="en-US" dirty="0"/>
          </a:p>
          <a:p>
            <a:endParaRPr lang="en-US" dirty="0"/>
          </a:p>
        </p:txBody>
      </p:sp>
      <p:sp>
        <p:nvSpPr>
          <p:cNvPr id="4" name="Date Placeholder 3">
            <a:extLst>
              <a:ext uri="{FF2B5EF4-FFF2-40B4-BE49-F238E27FC236}">
                <a16:creationId xmlns:a16="http://schemas.microsoft.com/office/drawing/2014/main" id="{4530FE76-7459-46C8-9AB1-8FCF180EE350}"/>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916BF52F-C955-4516-AB66-5AF69B3F61E5}"/>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62424947-A57A-4EC4-A70E-63CF097B10AF}"/>
              </a:ext>
            </a:extLst>
          </p:cNvPr>
          <p:cNvSpPr>
            <a:spLocks noGrp="1"/>
          </p:cNvSpPr>
          <p:nvPr>
            <p:ph type="sldNum" sz="quarter" idx="12"/>
          </p:nvPr>
        </p:nvSpPr>
        <p:spPr/>
        <p:txBody>
          <a:bodyPr/>
          <a:lstStyle/>
          <a:p>
            <a:pPr>
              <a:defRPr/>
            </a:pPr>
            <a:fld id="{EB6791C4-DF4E-4C17-A41C-B2BEB15390BD}" type="slidenum">
              <a:rPr lang="en-US" smtClean="0"/>
              <a:pPr>
                <a:defRPr/>
              </a:pPr>
              <a:t>28</a:t>
            </a:fld>
            <a:endParaRPr lang="en-US"/>
          </a:p>
        </p:txBody>
      </p:sp>
    </p:spTree>
    <p:extLst>
      <p:ext uri="{BB962C8B-B14F-4D97-AF65-F5344CB8AC3E}">
        <p14:creationId xmlns:p14="http://schemas.microsoft.com/office/powerpoint/2010/main" val="246163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ECB2-67E8-4922-A6B1-B85159460EAA}"/>
              </a:ext>
            </a:extLst>
          </p:cNvPr>
          <p:cNvSpPr>
            <a:spLocks noGrp="1"/>
          </p:cNvSpPr>
          <p:nvPr>
            <p:ph type="title"/>
          </p:nvPr>
        </p:nvSpPr>
        <p:spPr>
          <a:xfrm>
            <a:off x="609600" y="2857500"/>
            <a:ext cx="10972800" cy="1143000"/>
          </a:xfrm>
        </p:spPr>
        <p:txBody>
          <a:bodyPr/>
          <a:lstStyle/>
          <a:p>
            <a:r>
              <a:rPr lang="en-US" dirty="0"/>
              <a:t>What comes next</a:t>
            </a:r>
          </a:p>
        </p:txBody>
      </p:sp>
      <p:sp>
        <p:nvSpPr>
          <p:cNvPr id="4" name="Date Placeholder 3">
            <a:extLst>
              <a:ext uri="{FF2B5EF4-FFF2-40B4-BE49-F238E27FC236}">
                <a16:creationId xmlns:a16="http://schemas.microsoft.com/office/drawing/2014/main" id="{AD2039D4-5038-4439-9DCC-5C764B1881A4}"/>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483B6E2A-23E4-494E-93C7-BDF19A9EE3D8}"/>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519534E6-1156-4AC6-9DB8-B4592A3F7C5A}"/>
              </a:ext>
            </a:extLst>
          </p:cNvPr>
          <p:cNvSpPr>
            <a:spLocks noGrp="1"/>
          </p:cNvSpPr>
          <p:nvPr>
            <p:ph type="sldNum" sz="quarter" idx="12"/>
          </p:nvPr>
        </p:nvSpPr>
        <p:spPr/>
        <p:txBody>
          <a:bodyPr/>
          <a:lstStyle/>
          <a:p>
            <a:pPr>
              <a:defRPr/>
            </a:pPr>
            <a:fld id="{EB6791C4-DF4E-4C17-A41C-B2BEB15390BD}" type="slidenum">
              <a:rPr lang="en-US" smtClean="0"/>
              <a:pPr>
                <a:defRPr/>
              </a:pPr>
              <a:t>29</a:t>
            </a:fld>
            <a:endParaRPr lang="en-US"/>
          </a:p>
        </p:txBody>
      </p:sp>
    </p:spTree>
    <p:extLst>
      <p:ext uri="{BB962C8B-B14F-4D97-AF65-F5344CB8AC3E}">
        <p14:creationId xmlns:p14="http://schemas.microsoft.com/office/powerpoint/2010/main" val="161449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ECB2-67E8-4922-A6B1-B85159460EAA}"/>
              </a:ext>
            </a:extLst>
          </p:cNvPr>
          <p:cNvSpPr>
            <a:spLocks noGrp="1"/>
          </p:cNvSpPr>
          <p:nvPr>
            <p:ph type="title"/>
          </p:nvPr>
        </p:nvSpPr>
        <p:spPr>
          <a:xfrm>
            <a:off x="609600" y="2857500"/>
            <a:ext cx="10972800" cy="1143000"/>
          </a:xfrm>
        </p:spPr>
        <p:txBody>
          <a:bodyPr/>
          <a:lstStyle/>
          <a:p>
            <a:r>
              <a:rPr lang="en-US" dirty="0"/>
              <a:t>Background</a:t>
            </a:r>
          </a:p>
        </p:txBody>
      </p:sp>
      <p:sp>
        <p:nvSpPr>
          <p:cNvPr id="4" name="Date Placeholder 3">
            <a:extLst>
              <a:ext uri="{FF2B5EF4-FFF2-40B4-BE49-F238E27FC236}">
                <a16:creationId xmlns:a16="http://schemas.microsoft.com/office/drawing/2014/main" id="{AD2039D4-5038-4439-9DCC-5C764B1881A4}"/>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483B6E2A-23E4-494E-93C7-BDF19A9EE3D8}"/>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519534E6-1156-4AC6-9DB8-B4592A3F7C5A}"/>
              </a:ext>
            </a:extLst>
          </p:cNvPr>
          <p:cNvSpPr>
            <a:spLocks noGrp="1"/>
          </p:cNvSpPr>
          <p:nvPr>
            <p:ph type="sldNum" sz="quarter" idx="12"/>
          </p:nvPr>
        </p:nvSpPr>
        <p:spPr/>
        <p:txBody>
          <a:bodyPr/>
          <a:lstStyle/>
          <a:p>
            <a:pPr>
              <a:defRPr/>
            </a:pPr>
            <a:fld id="{EB6791C4-DF4E-4C17-A41C-B2BEB15390BD}" type="slidenum">
              <a:rPr lang="en-US" smtClean="0"/>
              <a:pPr>
                <a:defRPr/>
              </a:pPr>
              <a:t>3</a:t>
            </a:fld>
            <a:endParaRPr lang="en-US"/>
          </a:p>
        </p:txBody>
      </p:sp>
    </p:spTree>
    <p:extLst>
      <p:ext uri="{BB962C8B-B14F-4D97-AF65-F5344CB8AC3E}">
        <p14:creationId xmlns:p14="http://schemas.microsoft.com/office/powerpoint/2010/main" val="3808329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80D1-4F06-4447-A290-E0E3C3C0C0FE}"/>
              </a:ext>
            </a:extLst>
          </p:cNvPr>
          <p:cNvSpPr>
            <a:spLocks noGrp="1"/>
          </p:cNvSpPr>
          <p:nvPr>
            <p:ph type="title"/>
          </p:nvPr>
        </p:nvSpPr>
        <p:spPr/>
        <p:txBody>
          <a:bodyPr/>
          <a:lstStyle/>
          <a:p>
            <a:r>
              <a:rPr lang="en-US" dirty="0"/>
              <a:t>Prioritizing the order of releasing products</a:t>
            </a:r>
          </a:p>
        </p:txBody>
      </p:sp>
      <p:sp>
        <p:nvSpPr>
          <p:cNvPr id="3" name="Content Placeholder 2">
            <a:extLst>
              <a:ext uri="{FF2B5EF4-FFF2-40B4-BE49-F238E27FC236}">
                <a16:creationId xmlns:a16="http://schemas.microsoft.com/office/drawing/2014/main" id="{875FDBB2-EAE2-4886-88EC-66176907773B}"/>
              </a:ext>
            </a:extLst>
          </p:cNvPr>
          <p:cNvSpPr>
            <a:spLocks noGrp="1"/>
          </p:cNvSpPr>
          <p:nvPr>
            <p:ph idx="1"/>
          </p:nvPr>
        </p:nvSpPr>
        <p:spPr/>
        <p:txBody>
          <a:bodyPr/>
          <a:lstStyle/>
          <a:p>
            <a:r>
              <a:rPr lang="en-US" dirty="0"/>
              <a:t>NGS promised a modernized NSRS with certain features and functionality.  These promises were put out in our “Blueprint Documents”</a:t>
            </a:r>
          </a:p>
          <a:p>
            <a:r>
              <a:rPr lang="en-US" dirty="0"/>
              <a:t>Most of those promises stand, though some have required minor changes</a:t>
            </a:r>
          </a:p>
          <a:p>
            <a:r>
              <a:rPr lang="en-US" dirty="0"/>
              <a:t>In 2022 we fully realized that we would only fulfill a limited number of our promises by our self-imposed deadline of 2025</a:t>
            </a:r>
          </a:p>
          <a:p>
            <a:pPr lvl="1"/>
            <a:r>
              <a:rPr lang="en-US" dirty="0"/>
              <a:t>This required prioritizing what comes before 2025 and what comes after</a:t>
            </a:r>
          </a:p>
        </p:txBody>
      </p:sp>
      <p:sp>
        <p:nvSpPr>
          <p:cNvPr id="4" name="Date Placeholder 3">
            <a:extLst>
              <a:ext uri="{FF2B5EF4-FFF2-40B4-BE49-F238E27FC236}">
                <a16:creationId xmlns:a16="http://schemas.microsoft.com/office/drawing/2014/main" id="{7F3AD4E9-880B-439A-9A9C-F9F376E661EE}"/>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48B601BE-A25A-4266-93FB-90CA08076848}"/>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F7F12BC9-69A8-47D2-B0F5-02A1BF910A4D}"/>
              </a:ext>
            </a:extLst>
          </p:cNvPr>
          <p:cNvSpPr>
            <a:spLocks noGrp="1"/>
          </p:cNvSpPr>
          <p:nvPr>
            <p:ph type="sldNum" sz="quarter" idx="12"/>
          </p:nvPr>
        </p:nvSpPr>
        <p:spPr/>
        <p:txBody>
          <a:bodyPr/>
          <a:lstStyle/>
          <a:p>
            <a:pPr>
              <a:defRPr/>
            </a:pPr>
            <a:fld id="{EB6791C4-DF4E-4C17-A41C-B2BEB15390BD}" type="slidenum">
              <a:rPr lang="en-US" smtClean="0"/>
              <a:pPr>
                <a:defRPr/>
              </a:pPr>
              <a:t>30</a:t>
            </a:fld>
            <a:endParaRPr lang="en-US"/>
          </a:p>
        </p:txBody>
      </p:sp>
    </p:spTree>
    <p:extLst>
      <p:ext uri="{BB962C8B-B14F-4D97-AF65-F5344CB8AC3E}">
        <p14:creationId xmlns:p14="http://schemas.microsoft.com/office/powerpoint/2010/main" val="410160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672E-654F-460B-8F97-7404DC0CBA56}"/>
              </a:ext>
            </a:extLst>
          </p:cNvPr>
          <p:cNvSpPr>
            <a:spLocks noGrp="1"/>
          </p:cNvSpPr>
          <p:nvPr>
            <p:ph type="title"/>
          </p:nvPr>
        </p:nvSpPr>
        <p:spPr>
          <a:xfrm>
            <a:off x="609600" y="457203"/>
            <a:ext cx="10972800" cy="1143000"/>
          </a:xfrm>
        </p:spPr>
        <p:txBody>
          <a:bodyPr/>
          <a:lstStyle/>
          <a:p>
            <a:r>
              <a:rPr lang="en-US" dirty="0"/>
              <a:t>Preliminary releases (Beta) for testing and evaluation</a:t>
            </a:r>
          </a:p>
        </p:txBody>
      </p:sp>
      <p:sp>
        <p:nvSpPr>
          <p:cNvPr id="3" name="Content Placeholder 2">
            <a:extLst>
              <a:ext uri="{FF2B5EF4-FFF2-40B4-BE49-F238E27FC236}">
                <a16:creationId xmlns:a16="http://schemas.microsoft.com/office/drawing/2014/main" id="{5F4E4995-80B6-4BE5-BD7A-77D9D1EFB563}"/>
              </a:ext>
            </a:extLst>
          </p:cNvPr>
          <p:cNvSpPr>
            <a:spLocks noGrp="1"/>
          </p:cNvSpPr>
          <p:nvPr>
            <p:ph idx="1"/>
          </p:nvPr>
        </p:nvSpPr>
        <p:spPr>
          <a:xfrm>
            <a:off x="609600" y="1715296"/>
            <a:ext cx="10972800" cy="4525963"/>
          </a:xfrm>
        </p:spPr>
        <p:txBody>
          <a:bodyPr/>
          <a:lstStyle/>
          <a:p>
            <a:r>
              <a:rPr lang="en-US" dirty="0"/>
              <a:t>The modernized NSRS will be limited, at first</a:t>
            </a:r>
          </a:p>
          <a:p>
            <a:pPr lvl="1"/>
            <a:r>
              <a:rPr lang="en-US" dirty="0"/>
              <a:t>“The initial set of products and services of the modernized NSRS”</a:t>
            </a:r>
          </a:p>
          <a:p>
            <a:r>
              <a:rPr lang="en-US" dirty="0"/>
              <a:t>Good data now, then better tools</a:t>
            </a:r>
          </a:p>
          <a:p>
            <a:r>
              <a:rPr lang="en-US" dirty="0"/>
              <a:t>After approval of the </a:t>
            </a:r>
            <a:r>
              <a:rPr lang="en-US" i="1" dirty="0"/>
              <a:t>initial</a:t>
            </a:r>
            <a:r>
              <a:rPr lang="en-US" dirty="0"/>
              <a:t> set, we will continue to move toward improving and expanding the products of the modernized NSRS</a:t>
            </a:r>
          </a:p>
          <a:p>
            <a:pPr lvl="1"/>
            <a:r>
              <a:rPr lang="en-US" dirty="0"/>
              <a:t>But after the initial set becomes official, the term “modernized NSRS” will simply become “NSRS”</a:t>
            </a:r>
          </a:p>
          <a:p>
            <a:pPr marL="0" indent="0">
              <a:buNone/>
            </a:pPr>
            <a:endParaRPr lang="en-US" dirty="0"/>
          </a:p>
        </p:txBody>
      </p:sp>
      <p:sp>
        <p:nvSpPr>
          <p:cNvPr id="4" name="Date Placeholder 3">
            <a:extLst>
              <a:ext uri="{FF2B5EF4-FFF2-40B4-BE49-F238E27FC236}">
                <a16:creationId xmlns:a16="http://schemas.microsoft.com/office/drawing/2014/main" id="{16DFB7B5-31A6-442D-9A79-48F1A73CC888}"/>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234166F9-D6D9-45C6-82F4-2543BA585B79}"/>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3032F60D-C12F-4328-8CC9-024353806187}"/>
              </a:ext>
            </a:extLst>
          </p:cNvPr>
          <p:cNvSpPr>
            <a:spLocks noGrp="1"/>
          </p:cNvSpPr>
          <p:nvPr>
            <p:ph type="sldNum" sz="quarter" idx="12"/>
          </p:nvPr>
        </p:nvSpPr>
        <p:spPr/>
        <p:txBody>
          <a:bodyPr/>
          <a:lstStyle/>
          <a:p>
            <a:pPr>
              <a:defRPr/>
            </a:pPr>
            <a:fld id="{EB6791C4-DF4E-4C17-A41C-B2BEB15390BD}" type="slidenum">
              <a:rPr lang="en-US" smtClean="0"/>
              <a:pPr>
                <a:defRPr/>
              </a:pPr>
              <a:t>31</a:t>
            </a:fld>
            <a:endParaRPr lang="en-US"/>
          </a:p>
        </p:txBody>
      </p:sp>
    </p:spTree>
    <p:extLst>
      <p:ext uri="{BB962C8B-B14F-4D97-AF65-F5344CB8AC3E}">
        <p14:creationId xmlns:p14="http://schemas.microsoft.com/office/powerpoint/2010/main" val="35946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C291-8C25-44BB-AF79-AB17EA22999B}"/>
              </a:ext>
            </a:extLst>
          </p:cNvPr>
          <p:cNvSpPr>
            <a:spLocks noGrp="1"/>
          </p:cNvSpPr>
          <p:nvPr>
            <p:ph type="title"/>
          </p:nvPr>
        </p:nvSpPr>
        <p:spPr>
          <a:xfrm>
            <a:off x="609600" y="367032"/>
            <a:ext cx="10972800" cy="1143000"/>
          </a:xfrm>
        </p:spPr>
        <p:txBody>
          <a:bodyPr/>
          <a:lstStyle/>
          <a:p>
            <a:r>
              <a:rPr lang="en-US" sz="4000" dirty="0"/>
              <a:t>What are the remaining preliminary releases for testing/evaluation?</a:t>
            </a:r>
          </a:p>
        </p:txBody>
      </p:sp>
      <p:graphicFrame>
        <p:nvGraphicFramePr>
          <p:cNvPr id="7" name="Table 7">
            <a:extLst>
              <a:ext uri="{FF2B5EF4-FFF2-40B4-BE49-F238E27FC236}">
                <a16:creationId xmlns:a16="http://schemas.microsoft.com/office/drawing/2014/main" id="{BD6C69A2-6BB6-4F63-8113-C1B9D9BB732A}"/>
              </a:ext>
            </a:extLst>
          </p:cNvPr>
          <p:cNvGraphicFramePr>
            <a:graphicFrameLocks noGrp="1"/>
          </p:cNvGraphicFramePr>
          <p:nvPr>
            <p:ph idx="1"/>
            <p:extLst>
              <p:ext uri="{D42A27DB-BD31-4B8C-83A1-F6EECF244321}">
                <p14:modId xmlns:p14="http://schemas.microsoft.com/office/powerpoint/2010/main" val="2591546217"/>
              </p:ext>
            </p:extLst>
          </p:nvPr>
        </p:nvGraphicFramePr>
        <p:xfrm>
          <a:off x="609600" y="1510033"/>
          <a:ext cx="11155680" cy="4846320"/>
        </p:xfrm>
        <a:graphic>
          <a:graphicData uri="http://schemas.openxmlformats.org/drawingml/2006/table">
            <a:tbl>
              <a:tblPr firstRow="1" bandRow="1">
                <a:tableStyleId>{5C22544A-7EE6-4342-B048-85BDC9FD1C3A}</a:tableStyleId>
              </a:tblPr>
              <a:tblGrid>
                <a:gridCol w="3129280">
                  <a:extLst>
                    <a:ext uri="{9D8B030D-6E8A-4147-A177-3AD203B41FA5}">
                      <a16:colId xmlns:a16="http://schemas.microsoft.com/office/drawing/2014/main" val="2536204672"/>
                    </a:ext>
                  </a:extLst>
                </a:gridCol>
                <a:gridCol w="2103120">
                  <a:extLst>
                    <a:ext uri="{9D8B030D-6E8A-4147-A177-3AD203B41FA5}">
                      <a16:colId xmlns:a16="http://schemas.microsoft.com/office/drawing/2014/main" val="180712664"/>
                    </a:ext>
                  </a:extLst>
                </a:gridCol>
                <a:gridCol w="5923280">
                  <a:extLst>
                    <a:ext uri="{9D8B030D-6E8A-4147-A177-3AD203B41FA5}">
                      <a16:colId xmlns:a16="http://schemas.microsoft.com/office/drawing/2014/main" val="3441485068"/>
                    </a:ext>
                  </a:extLst>
                </a:gridCol>
              </a:tblGrid>
              <a:tr h="324458">
                <a:tc>
                  <a:txBody>
                    <a:bodyPr/>
                    <a:lstStyle/>
                    <a:p>
                      <a:r>
                        <a:rPr lang="en-US" sz="1800" dirty="0"/>
                        <a:t>Promise</a:t>
                      </a:r>
                    </a:p>
                  </a:txBody>
                  <a:tcPr/>
                </a:tc>
                <a:tc>
                  <a:txBody>
                    <a:bodyPr/>
                    <a:lstStyle/>
                    <a:p>
                      <a:r>
                        <a:rPr lang="en-US" sz="1800" dirty="0"/>
                        <a:t>Will this be part of the preliminary testing and initial roll-out?</a:t>
                      </a:r>
                    </a:p>
                  </a:txBody>
                  <a:tcPr/>
                </a:tc>
                <a:tc>
                  <a:txBody>
                    <a:bodyPr/>
                    <a:lstStyle/>
                    <a:p>
                      <a:r>
                        <a:rPr lang="en-US" sz="1800" dirty="0"/>
                        <a:t>What does this mean to you?</a:t>
                      </a:r>
                    </a:p>
                  </a:txBody>
                  <a:tcPr/>
                </a:tc>
                <a:extLst>
                  <a:ext uri="{0D108BD9-81ED-4DB2-BD59-A6C34878D82A}">
                    <a16:rowId xmlns:a16="http://schemas.microsoft.com/office/drawing/2014/main" val="3967539874"/>
                  </a:ext>
                </a:extLst>
              </a:tr>
              <a:tr h="324458">
                <a:tc>
                  <a:txBody>
                    <a:bodyPr/>
                    <a:lstStyle/>
                    <a:p>
                      <a:r>
                        <a:rPr lang="en-US" sz="1600" dirty="0"/>
                        <a:t>Reference epoch coordinates (geometric)</a:t>
                      </a:r>
                    </a:p>
                  </a:txBody>
                  <a:tcPr/>
                </a:tc>
                <a:tc>
                  <a:txBody>
                    <a:bodyPr/>
                    <a:lstStyle/>
                    <a:p>
                      <a:r>
                        <a:rPr lang="en-US" sz="1600" dirty="0"/>
                        <a:t>Yes (~100k points)</a:t>
                      </a:r>
                    </a:p>
                  </a:txBody>
                  <a:tcPr/>
                </a:tc>
                <a:tc>
                  <a:txBody>
                    <a:bodyPr/>
                    <a:lstStyle/>
                    <a:p>
                      <a:r>
                        <a:rPr lang="pt-BR" sz="1600" dirty="0"/>
                        <a:t>N/P/C/MATRF2022 epoch 2020.0 coordinates and NAPGD2022 epoch 2020.00 orthometric heights on 100k existing geodetic control marks</a:t>
                      </a:r>
                      <a:endParaRPr lang="en-US" sz="1600" dirty="0"/>
                    </a:p>
                  </a:txBody>
                  <a:tcPr/>
                </a:tc>
                <a:extLst>
                  <a:ext uri="{0D108BD9-81ED-4DB2-BD59-A6C34878D82A}">
                    <a16:rowId xmlns:a16="http://schemas.microsoft.com/office/drawing/2014/main" val="1398988059"/>
                  </a:ext>
                </a:extLst>
              </a:tr>
              <a:tr h="324458">
                <a:tc>
                  <a:txBody>
                    <a:bodyPr/>
                    <a:lstStyle/>
                    <a:p>
                      <a:r>
                        <a:rPr lang="en-US" sz="1600" dirty="0"/>
                        <a:t>Reference epoch coordinates (orthometric)</a:t>
                      </a:r>
                    </a:p>
                  </a:txBody>
                  <a:tcPr/>
                </a:tc>
                <a:tc>
                  <a:txBody>
                    <a:bodyPr/>
                    <a:lstStyle/>
                    <a:p>
                      <a:r>
                        <a:rPr lang="en-US" sz="1600" dirty="0"/>
                        <a:t>Yes (~1M points)</a:t>
                      </a:r>
                    </a:p>
                  </a:txBody>
                  <a:tcPr/>
                </a:tc>
                <a:tc>
                  <a:txBody>
                    <a:bodyPr/>
                    <a:lstStyle/>
                    <a:p>
                      <a:r>
                        <a:rPr lang="en-US" sz="1600" dirty="0"/>
                        <a:t>NAPGD2022 epoch 2020.00 orthometric heights on an additional 900k existing geodetic control marks</a:t>
                      </a:r>
                    </a:p>
                  </a:txBody>
                  <a:tcPr/>
                </a:tc>
                <a:extLst>
                  <a:ext uri="{0D108BD9-81ED-4DB2-BD59-A6C34878D82A}">
                    <a16:rowId xmlns:a16="http://schemas.microsoft.com/office/drawing/2014/main" val="3349717215"/>
                  </a:ext>
                </a:extLst>
              </a:tr>
              <a:tr h="324458">
                <a:tc>
                  <a:txBody>
                    <a:bodyPr/>
                    <a:lstStyle/>
                    <a:p>
                      <a:r>
                        <a:rPr lang="en-US" sz="1600" dirty="0"/>
                        <a:t>NADCON expansion (in NCAT)</a:t>
                      </a:r>
                    </a:p>
                  </a:txBody>
                  <a:tcPr/>
                </a:tc>
                <a:tc>
                  <a:txBody>
                    <a:bodyPr/>
                    <a:lstStyle/>
                    <a:p>
                      <a:r>
                        <a:rPr lang="en-US" sz="1600" dirty="0"/>
                        <a:t>Yes</a:t>
                      </a:r>
                    </a:p>
                  </a:txBody>
                  <a:tcPr/>
                </a:tc>
                <a:tc rowSpan="2">
                  <a:txBody>
                    <a:bodyPr/>
                    <a:lstStyle/>
                    <a:p>
                      <a:r>
                        <a:rPr lang="en-US" sz="1600" dirty="0"/>
                        <a:t>Ability to transform from NAD 83 and NAVD 88 (et al) to the new reference frames and geopotential datum</a:t>
                      </a:r>
                    </a:p>
                  </a:txBody>
                  <a:tcPr/>
                </a:tc>
                <a:extLst>
                  <a:ext uri="{0D108BD9-81ED-4DB2-BD59-A6C34878D82A}">
                    <a16:rowId xmlns:a16="http://schemas.microsoft.com/office/drawing/2014/main" val="2645895220"/>
                  </a:ext>
                </a:extLst>
              </a:tr>
              <a:tr h="324458">
                <a:tc>
                  <a:txBody>
                    <a:bodyPr/>
                    <a:lstStyle/>
                    <a:p>
                      <a:r>
                        <a:rPr lang="en-US" sz="1600" dirty="0"/>
                        <a:t>VERTCON expansion (in NCAT)</a:t>
                      </a:r>
                    </a:p>
                  </a:txBody>
                  <a:tcPr/>
                </a:tc>
                <a:tc>
                  <a:txBody>
                    <a:bodyPr/>
                    <a:lstStyle/>
                    <a:p>
                      <a:r>
                        <a:rPr lang="en-US" sz="1600" dirty="0"/>
                        <a:t>Yes</a:t>
                      </a:r>
                    </a:p>
                  </a:txBody>
                  <a:tcPr/>
                </a:tc>
                <a:tc vMerge="1">
                  <a:txBody>
                    <a:bodyPr/>
                    <a:lstStyle/>
                    <a:p>
                      <a:endParaRPr lang="en-US" dirty="0"/>
                    </a:p>
                  </a:txBody>
                  <a:tcPr/>
                </a:tc>
                <a:extLst>
                  <a:ext uri="{0D108BD9-81ED-4DB2-BD59-A6C34878D82A}">
                    <a16:rowId xmlns:a16="http://schemas.microsoft.com/office/drawing/2014/main" val="3081149826"/>
                  </a:ext>
                </a:extLst>
              </a:tr>
              <a:tr h="324458">
                <a:tc>
                  <a:txBody>
                    <a:bodyPr/>
                    <a:lstStyle/>
                    <a:p>
                      <a:r>
                        <a:rPr lang="en-US" sz="1600" dirty="0"/>
                        <a:t>OPUS-S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Yes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OPUS-Static functionality</a:t>
                      </a:r>
                    </a:p>
                  </a:txBody>
                  <a:tcPr/>
                </a:tc>
                <a:extLst>
                  <a:ext uri="{0D108BD9-81ED-4DB2-BD59-A6C34878D82A}">
                    <a16:rowId xmlns:a16="http://schemas.microsoft.com/office/drawing/2014/main" val="3158457076"/>
                  </a:ext>
                </a:extLst>
              </a:tr>
              <a:tr h="324458">
                <a:tc>
                  <a:txBody>
                    <a:bodyPr/>
                    <a:lstStyle/>
                    <a:p>
                      <a:r>
                        <a:rPr lang="en-US" sz="1600" dirty="0"/>
                        <a:t>Data Delivery System (Limited)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Yes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Searchable/downloadable “Geodetic Mark Pages” and “Geodetic Station Pages” to replace current datasheets and CORS station pages</a:t>
                      </a:r>
                    </a:p>
                  </a:txBody>
                  <a:tcPr/>
                </a:tc>
                <a:extLst>
                  <a:ext uri="{0D108BD9-81ED-4DB2-BD59-A6C34878D82A}">
                    <a16:rowId xmlns:a16="http://schemas.microsoft.com/office/drawing/2014/main" val="170815948"/>
                  </a:ext>
                </a:extLst>
              </a:tr>
              <a:tr h="324458">
                <a:tc>
                  <a:txBody>
                    <a:bodyPr/>
                    <a:lstStyle/>
                    <a:p>
                      <a:r>
                        <a:rPr lang="en-US" sz="1600" dirty="0"/>
                        <a:t>OPUS-Projects for GPS</a:t>
                      </a:r>
                    </a:p>
                  </a:txBody>
                  <a:tcPr/>
                </a:tc>
                <a:tc>
                  <a:txBody>
                    <a:bodyPr/>
                    <a:lstStyle/>
                    <a:p>
                      <a:r>
                        <a:rPr lang="en-US" sz="1600" i="1" dirty="0"/>
                        <a:t>No</a:t>
                      </a:r>
                    </a:p>
                  </a:txBody>
                  <a:tcPr/>
                </a:tc>
                <a:tc>
                  <a:txBody>
                    <a:bodyPr/>
                    <a:lstStyle/>
                    <a:p>
                      <a:r>
                        <a:rPr lang="en-US" sz="1600" i="1" dirty="0"/>
                        <a:t>No OPUS-Projects for GPS functionality</a:t>
                      </a:r>
                    </a:p>
                  </a:txBody>
                  <a:tcPr/>
                </a:tc>
                <a:extLst>
                  <a:ext uri="{0D108BD9-81ED-4DB2-BD59-A6C34878D82A}">
                    <a16:rowId xmlns:a16="http://schemas.microsoft.com/office/drawing/2014/main" val="962798678"/>
                  </a:ext>
                </a:extLst>
              </a:tr>
              <a:tr h="324458">
                <a:tc>
                  <a:txBody>
                    <a:bodyPr/>
                    <a:lstStyle/>
                    <a:p>
                      <a:r>
                        <a:rPr lang="en-US" sz="1600" dirty="0"/>
                        <a:t>OPUS-Projects for leveling, and others</a:t>
                      </a:r>
                    </a:p>
                  </a:txBody>
                  <a:tcPr/>
                </a:tc>
                <a:tc>
                  <a:txBody>
                    <a:bodyPr/>
                    <a:lstStyle/>
                    <a:p>
                      <a:r>
                        <a:rPr lang="en-US" sz="1600" i="1" dirty="0"/>
                        <a:t>No</a:t>
                      </a:r>
                    </a:p>
                  </a:txBody>
                  <a:tcPr/>
                </a:tc>
                <a:tc>
                  <a:txBody>
                    <a:bodyPr/>
                    <a:lstStyle/>
                    <a:p>
                      <a:r>
                        <a:rPr lang="en-US" sz="1600" i="1" dirty="0"/>
                        <a:t>No OPUS-Projects for leveling, and other functionalities</a:t>
                      </a:r>
                    </a:p>
                  </a:txBody>
                  <a:tcPr/>
                </a:tc>
                <a:extLst>
                  <a:ext uri="{0D108BD9-81ED-4DB2-BD59-A6C34878D82A}">
                    <a16:rowId xmlns:a16="http://schemas.microsoft.com/office/drawing/2014/main" val="748417349"/>
                  </a:ext>
                </a:extLst>
              </a:tr>
            </a:tbl>
          </a:graphicData>
        </a:graphic>
      </p:graphicFrame>
      <p:sp>
        <p:nvSpPr>
          <p:cNvPr id="4" name="Date Placeholder 3">
            <a:extLst>
              <a:ext uri="{FF2B5EF4-FFF2-40B4-BE49-F238E27FC236}">
                <a16:creationId xmlns:a16="http://schemas.microsoft.com/office/drawing/2014/main" id="{BA03891B-455B-4F9B-80C9-F95166FA5DDA}"/>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9174C631-F70C-4223-BE58-13B1631B8D84}"/>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8076F3CA-2698-4676-B14E-2D9DA7CDEEBB}"/>
              </a:ext>
            </a:extLst>
          </p:cNvPr>
          <p:cNvSpPr>
            <a:spLocks noGrp="1"/>
          </p:cNvSpPr>
          <p:nvPr>
            <p:ph type="sldNum" sz="quarter" idx="12"/>
          </p:nvPr>
        </p:nvSpPr>
        <p:spPr/>
        <p:txBody>
          <a:bodyPr/>
          <a:lstStyle/>
          <a:p>
            <a:pPr>
              <a:defRPr/>
            </a:pPr>
            <a:fld id="{EB6791C4-DF4E-4C17-A41C-B2BEB15390BD}" type="slidenum">
              <a:rPr lang="en-US" smtClean="0"/>
              <a:pPr>
                <a:defRPr/>
              </a:pPr>
              <a:t>32</a:t>
            </a:fld>
            <a:endParaRPr lang="en-US"/>
          </a:p>
        </p:txBody>
      </p:sp>
    </p:spTree>
    <p:extLst>
      <p:ext uri="{BB962C8B-B14F-4D97-AF65-F5344CB8AC3E}">
        <p14:creationId xmlns:p14="http://schemas.microsoft.com/office/powerpoint/2010/main" val="1402321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0AAD-B28B-46F7-BE9A-CD3433247B23}"/>
              </a:ext>
            </a:extLst>
          </p:cNvPr>
          <p:cNvSpPr>
            <a:spLocks noGrp="1"/>
          </p:cNvSpPr>
          <p:nvPr>
            <p:ph type="title"/>
          </p:nvPr>
        </p:nvSpPr>
        <p:spPr/>
        <p:txBody>
          <a:bodyPr/>
          <a:lstStyle/>
          <a:p>
            <a:r>
              <a:rPr lang="en-US" dirty="0"/>
              <a:t>Data Delivery System (Limited)</a:t>
            </a:r>
          </a:p>
        </p:txBody>
      </p:sp>
      <p:sp>
        <p:nvSpPr>
          <p:cNvPr id="3" name="Content Placeholder 2">
            <a:extLst>
              <a:ext uri="{FF2B5EF4-FFF2-40B4-BE49-F238E27FC236}">
                <a16:creationId xmlns:a16="http://schemas.microsoft.com/office/drawing/2014/main" id="{A7A73F40-A322-4C2D-B23B-754A9C3E2AAC}"/>
              </a:ext>
            </a:extLst>
          </p:cNvPr>
          <p:cNvSpPr>
            <a:spLocks noGrp="1"/>
          </p:cNvSpPr>
          <p:nvPr>
            <p:ph idx="1"/>
          </p:nvPr>
        </p:nvSpPr>
        <p:spPr/>
        <p:txBody>
          <a:bodyPr/>
          <a:lstStyle/>
          <a:p>
            <a:r>
              <a:rPr lang="en-US" dirty="0"/>
              <a:t>Users will be able to query the NSRS Database (our new database!) for information about geodetic marks and geodetic stations</a:t>
            </a:r>
          </a:p>
          <a:p>
            <a:pPr lvl="1"/>
            <a:r>
              <a:rPr lang="en-US" dirty="0"/>
              <a:t>Replacing “Datasheets” and “CORS pages”</a:t>
            </a:r>
          </a:p>
          <a:p>
            <a:r>
              <a:rPr lang="en-US" dirty="0"/>
              <a:t>The DDS will continue to expand for years</a:t>
            </a:r>
          </a:p>
        </p:txBody>
      </p:sp>
      <p:sp>
        <p:nvSpPr>
          <p:cNvPr id="4" name="Date Placeholder 3">
            <a:extLst>
              <a:ext uri="{FF2B5EF4-FFF2-40B4-BE49-F238E27FC236}">
                <a16:creationId xmlns:a16="http://schemas.microsoft.com/office/drawing/2014/main" id="{79D697FF-F225-4EFE-B981-A0672467BD39}"/>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3EA6E0BC-966B-41AB-B57C-B859085F5794}"/>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77A8906E-266A-4E28-9B5A-4468E2A1AB6E}"/>
              </a:ext>
            </a:extLst>
          </p:cNvPr>
          <p:cNvSpPr>
            <a:spLocks noGrp="1"/>
          </p:cNvSpPr>
          <p:nvPr>
            <p:ph type="sldNum" sz="quarter" idx="12"/>
          </p:nvPr>
        </p:nvSpPr>
        <p:spPr/>
        <p:txBody>
          <a:bodyPr/>
          <a:lstStyle/>
          <a:p>
            <a:pPr>
              <a:defRPr/>
            </a:pPr>
            <a:fld id="{EB6791C4-DF4E-4C17-A41C-B2BEB15390BD}" type="slidenum">
              <a:rPr lang="en-US" smtClean="0"/>
              <a:pPr>
                <a:defRPr/>
              </a:pPr>
              <a:t>33</a:t>
            </a:fld>
            <a:endParaRPr lang="en-US"/>
          </a:p>
        </p:txBody>
      </p:sp>
      <p:pic>
        <p:nvPicPr>
          <p:cNvPr id="8" name="Picture 7">
            <a:extLst>
              <a:ext uri="{FF2B5EF4-FFF2-40B4-BE49-F238E27FC236}">
                <a16:creationId xmlns:a16="http://schemas.microsoft.com/office/drawing/2014/main" id="{6E12115B-FE59-4A76-AD31-141E4797001E}"/>
              </a:ext>
            </a:extLst>
          </p:cNvPr>
          <p:cNvPicPr>
            <a:picLocks noChangeAspect="1"/>
          </p:cNvPicPr>
          <p:nvPr/>
        </p:nvPicPr>
        <p:blipFill>
          <a:blip r:embed="rId2"/>
          <a:stretch>
            <a:fillRect/>
          </a:stretch>
        </p:blipFill>
        <p:spPr>
          <a:xfrm>
            <a:off x="713544" y="0"/>
            <a:ext cx="11099210" cy="6858000"/>
          </a:xfrm>
          <a:prstGeom prst="rect">
            <a:avLst/>
          </a:prstGeom>
        </p:spPr>
      </p:pic>
      <p:pic>
        <p:nvPicPr>
          <p:cNvPr id="10" name="Picture 9">
            <a:extLst>
              <a:ext uri="{FF2B5EF4-FFF2-40B4-BE49-F238E27FC236}">
                <a16:creationId xmlns:a16="http://schemas.microsoft.com/office/drawing/2014/main" id="{0F355EAE-085C-4A29-AC97-30B07188F970}"/>
              </a:ext>
            </a:extLst>
          </p:cNvPr>
          <p:cNvPicPr>
            <a:picLocks noChangeAspect="1"/>
          </p:cNvPicPr>
          <p:nvPr/>
        </p:nvPicPr>
        <p:blipFill>
          <a:blip r:embed="rId3"/>
          <a:stretch>
            <a:fillRect/>
          </a:stretch>
        </p:blipFill>
        <p:spPr>
          <a:xfrm>
            <a:off x="727982" y="0"/>
            <a:ext cx="11065108" cy="6858000"/>
          </a:xfrm>
          <a:prstGeom prst="rect">
            <a:avLst/>
          </a:prstGeom>
        </p:spPr>
      </p:pic>
    </p:spTree>
    <p:extLst>
      <p:ext uri="{BB962C8B-B14F-4D97-AF65-F5344CB8AC3E}">
        <p14:creationId xmlns:p14="http://schemas.microsoft.com/office/powerpoint/2010/main" val="365254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579B-B8EE-49DF-9324-2AB22C8E90F5}"/>
              </a:ext>
            </a:extLst>
          </p:cNvPr>
          <p:cNvSpPr>
            <a:spLocks noGrp="1"/>
          </p:cNvSpPr>
          <p:nvPr>
            <p:ph type="title"/>
          </p:nvPr>
        </p:nvSpPr>
        <p:spPr/>
        <p:txBody>
          <a:bodyPr/>
          <a:lstStyle/>
          <a:p>
            <a:r>
              <a:rPr lang="en-US" dirty="0"/>
              <a:t>OPUS-Projects</a:t>
            </a:r>
          </a:p>
        </p:txBody>
      </p:sp>
      <p:sp>
        <p:nvSpPr>
          <p:cNvPr id="3" name="Content Placeholder 2">
            <a:extLst>
              <a:ext uri="{FF2B5EF4-FFF2-40B4-BE49-F238E27FC236}">
                <a16:creationId xmlns:a16="http://schemas.microsoft.com/office/drawing/2014/main" id="{F75466BD-57B6-4B28-B2FA-A471173E0CB0}"/>
              </a:ext>
            </a:extLst>
          </p:cNvPr>
          <p:cNvSpPr>
            <a:spLocks noGrp="1"/>
          </p:cNvSpPr>
          <p:nvPr>
            <p:ph idx="1"/>
          </p:nvPr>
        </p:nvSpPr>
        <p:spPr/>
        <p:txBody>
          <a:bodyPr/>
          <a:lstStyle/>
          <a:p>
            <a:r>
              <a:rPr lang="en-US" sz="2800" dirty="0"/>
              <a:t>NGS has decided to stop efforts to modify the existing OPUS-Projects to work in the modernized NSRS</a:t>
            </a:r>
          </a:p>
          <a:p>
            <a:r>
              <a:rPr lang="en-US" sz="2800" dirty="0"/>
              <a:t>Rather, we have engaged on a fresh build</a:t>
            </a:r>
          </a:p>
          <a:p>
            <a:pPr lvl="1"/>
            <a:r>
              <a:rPr lang="en-US" sz="2400" dirty="0"/>
              <a:t>An OPUS suite, called “OPUS 6”</a:t>
            </a:r>
          </a:p>
          <a:p>
            <a:pPr lvl="1"/>
            <a:r>
              <a:rPr lang="en-US" sz="2400" dirty="0"/>
              <a:t>From reconnaissance to network adjustment</a:t>
            </a:r>
          </a:p>
          <a:p>
            <a:pPr lvl="1"/>
            <a:r>
              <a:rPr lang="en-US" sz="2400" dirty="0"/>
              <a:t>GNSS, leveling, other</a:t>
            </a:r>
          </a:p>
          <a:p>
            <a:pPr lvl="1"/>
            <a:r>
              <a:rPr lang="en-US" sz="2400" dirty="0"/>
              <a:t>Timeline:  Start now</a:t>
            </a:r>
          </a:p>
          <a:p>
            <a:pPr lvl="2"/>
            <a:r>
              <a:rPr lang="en-US" sz="2000" dirty="0"/>
              <a:t>GNSS first</a:t>
            </a:r>
          </a:p>
          <a:p>
            <a:pPr lvl="2"/>
            <a:r>
              <a:rPr lang="en-US" sz="2000" dirty="0"/>
              <a:t>Minimize the gap where users have no “OPUS-Projects” in the modernized NSRS</a:t>
            </a:r>
          </a:p>
          <a:p>
            <a:r>
              <a:rPr lang="en-US" sz="2800" dirty="0"/>
              <a:t>OPUS-6 will not be released as part of the initial set of products and services in the modernized NSRS</a:t>
            </a:r>
          </a:p>
        </p:txBody>
      </p:sp>
      <p:sp>
        <p:nvSpPr>
          <p:cNvPr id="4" name="Date Placeholder 3">
            <a:extLst>
              <a:ext uri="{FF2B5EF4-FFF2-40B4-BE49-F238E27FC236}">
                <a16:creationId xmlns:a16="http://schemas.microsoft.com/office/drawing/2014/main" id="{C80A7AF4-672D-4FE1-B680-3C716D07496C}"/>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E182D2FF-08EE-4356-ACC7-DC3382612159}"/>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33481699-46B8-44E2-8A6E-65996BCE0FCC}"/>
              </a:ext>
            </a:extLst>
          </p:cNvPr>
          <p:cNvSpPr>
            <a:spLocks noGrp="1"/>
          </p:cNvSpPr>
          <p:nvPr>
            <p:ph type="sldNum" sz="quarter" idx="12"/>
          </p:nvPr>
        </p:nvSpPr>
        <p:spPr/>
        <p:txBody>
          <a:bodyPr/>
          <a:lstStyle/>
          <a:p>
            <a:pPr>
              <a:defRPr/>
            </a:pPr>
            <a:fld id="{EB6791C4-DF4E-4C17-A41C-B2BEB15390BD}" type="slidenum">
              <a:rPr lang="en-US" smtClean="0"/>
              <a:pPr>
                <a:defRPr/>
              </a:pPr>
              <a:t>34</a:t>
            </a:fld>
            <a:endParaRPr lang="en-US"/>
          </a:p>
        </p:txBody>
      </p:sp>
    </p:spTree>
    <p:extLst>
      <p:ext uri="{BB962C8B-B14F-4D97-AF65-F5344CB8AC3E}">
        <p14:creationId xmlns:p14="http://schemas.microsoft.com/office/powerpoint/2010/main" val="128074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ECB2-67E8-4922-A6B1-B85159460EAA}"/>
              </a:ext>
            </a:extLst>
          </p:cNvPr>
          <p:cNvSpPr>
            <a:spLocks noGrp="1"/>
          </p:cNvSpPr>
          <p:nvPr>
            <p:ph type="title"/>
          </p:nvPr>
        </p:nvSpPr>
        <p:spPr>
          <a:xfrm>
            <a:off x="609600" y="2857500"/>
            <a:ext cx="10972800" cy="1143000"/>
          </a:xfrm>
        </p:spPr>
        <p:txBody>
          <a:bodyPr/>
          <a:lstStyle/>
          <a:p>
            <a:r>
              <a:rPr lang="en-US" dirty="0"/>
              <a:t>Preliminary vs Final vs Official</a:t>
            </a:r>
          </a:p>
        </p:txBody>
      </p:sp>
      <p:sp>
        <p:nvSpPr>
          <p:cNvPr id="4" name="Date Placeholder 3">
            <a:extLst>
              <a:ext uri="{FF2B5EF4-FFF2-40B4-BE49-F238E27FC236}">
                <a16:creationId xmlns:a16="http://schemas.microsoft.com/office/drawing/2014/main" id="{AD2039D4-5038-4439-9DCC-5C764B1881A4}"/>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483B6E2A-23E4-494E-93C7-BDF19A9EE3D8}"/>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519534E6-1156-4AC6-9DB8-B4592A3F7C5A}"/>
              </a:ext>
            </a:extLst>
          </p:cNvPr>
          <p:cNvSpPr>
            <a:spLocks noGrp="1"/>
          </p:cNvSpPr>
          <p:nvPr>
            <p:ph type="sldNum" sz="quarter" idx="12"/>
          </p:nvPr>
        </p:nvSpPr>
        <p:spPr/>
        <p:txBody>
          <a:bodyPr/>
          <a:lstStyle/>
          <a:p>
            <a:pPr>
              <a:defRPr/>
            </a:pPr>
            <a:fld id="{EB6791C4-DF4E-4C17-A41C-B2BEB15390BD}" type="slidenum">
              <a:rPr lang="en-US" smtClean="0"/>
              <a:pPr>
                <a:defRPr/>
              </a:pPr>
              <a:t>35</a:t>
            </a:fld>
            <a:endParaRPr lang="en-US"/>
          </a:p>
        </p:txBody>
      </p:sp>
    </p:spTree>
    <p:extLst>
      <p:ext uri="{BB962C8B-B14F-4D97-AF65-F5344CB8AC3E}">
        <p14:creationId xmlns:p14="http://schemas.microsoft.com/office/powerpoint/2010/main" val="2147456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0845-6260-4A37-9CA7-35CA10DE1F7E}"/>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4C1288D3-1FB5-4A7D-BF1A-7D91D8B5D251}"/>
              </a:ext>
            </a:extLst>
          </p:cNvPr>
          <p:cNvSpPr>
            <a:spLocks noGrp="1"/>
          </p:cNvSpPr>
          <p:nvPr>
            <p:ph idx="1"/>
          </p:nvPr>
        </p:nvSpPr>
        <p:spPr>
          <a:xfrm>
            <a:off x="609600" y="1270265"/>
            <a:ext cx="10972800" cy="4525963"/>
          </a:xfrm>
        </p:spPr>
        <p:txBody>
          <a:bodyPr/>
          <a:lstStyle/>
          <a:p>
            <a:r>
              <a:rPr lang="en-US" sz="2400" b="1" dirty="0"/>
              <a:t>Preliminary</a:t>
            </a:r>
            <a:r>
              <a:rPr lang="en-US" sz="2400" dirty="0"/>
              <a:t> = This is when the component is first introduced to the public by being released on the Beta website.  </a:t>
            </a:r>
          </a:p>
          <a:p>
            <a:pPr lvl="1"/>
            <a:r>
              <a:rPr lang="en-US" sz="2400" dirty="0"/>
              <a:t>While on the Beta website, this component will undergo </a:t>
            </a:r>
            <a:r>
              <a:rPr lang="en-US" sz="2400" i="1" dirty="0"/>
              <a:t>testing and evaluation</a:t>
            </a:r>
            <a:r>
              <a:rPr lang="en-US" sz="2400" dirty="0"/>
              <a:t>.</a:t>
            </a:r>
          </a:p>
          <a:p>
            <a:endParaRPr lang="en-US" sz="2400" b="1" u="sng" dirty="0"/>
          </a:p>
          <a:p>
            <a:r>
              <a:rPr lang="en-US" sz="2400" b="1" dirty="0"/>
              <a:t>Final</a:t>
            </a:r>
            <a:r>
              <a:rPr lang="en-US" sz="2400" dirty="0"/>
              <a:t> = After testing and evaluation, NGS will stop making changes to a preliminary component.  </a:t>
            </a:r>
          </a:p>
          <a:p>
            <a:pPr lvl="1"/>
            <a:r>
              <a:rPr lang="en-US" sz="2400" dirty="0"/>
              <a:t>This means that the component is not expected to change before being made official.  </a:t>
            </a:r>
          </a:p>
          <a:p>
            <a:endParaRPr lang="en-US" sz="2400" dirty="0"/>
          </a:p>
          <a:p>
            <a:r>
              <a:rPr lang="en-US" sz="2400" b="1" dirty="0"/>
              <a:t>Official</a:t>
            </a:r>
            <a:r>
              <a:rPr lang="en-US" sz="2400" dirty="0"/>
              <a:t> = A final component becomes official when NGS has moved it from the Beta website and fully integrated it into existing components of the modernized NSRS on the production website/production database</a:t>
            </a:r>
          </a:p>
        </p:txBody>
      </p:sp>
      <p:sp>
        <p:nvSpPr>
          <p:cNvPr id="4" name="Date Placeholder 3">
            <a:extLst>
              <a:ext uri="{FF2B5EF4-FFF2-40B4-BE49-F238E27FC236}">
                <a16:creationId xmlns:a16="http://schemas.microsoft.com/office/drawing/2014/main" id="{211931BD-EEFF-447E-A182-24150A8EEF0E}"/>
              </a:ext>
            </a:extLst>
          </p:cNvPr>
          <p:cNvSpPr>
            <a:spLocks noGrp="1"/>
          </p:cNvSpPr>
          <p:nvPr>
            <p:ph type="dt" sz="half" idx="10"/>
          </p:nvPr>
        </p:nvSpPr>
        <p:spPr/>
        <p:txBody>
          <a:bodyPr/>
          <a:lstStyle/>
          <a:p>
            <a:pPr>
              <a:defRPr/>
            </a:pPr>
            <a:r>
              <a:rPr lang="en-US" dirty="0"/>
              <a:t>August 14, 2025</a:t>
            </a:r>
          </a:p>
        </p:txBody>
      </p:sp>
      <p:sp>
        <p:nvSpPr>
          <p:cNvPr id="5" name="Footer Placeholder 4">
            <a:extLst>
              <a:ext uri="{FF2B5EF4-FFF2-40B4-BE49-F238E27FC236}">
                <a16:creationId xmlns:a16="http://schemas.microsoft.com/office/drawing/2014/main" id="{6D231551-7072-4242-83CA-A7D87FB2E3BE}"/>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5B466BD2-1CA1-4A35-936D-0FD4D2528C8C}"/>
              </a:ext>
            </a:extLst>
          </p:cNvPr>
          <p:cNvSpPr>
            <a:spLocks noGrp="1"/>
          </p:cNvSpPr>
          <p:nvPr>
            <p:ph type="sldNum" sz="quarter" idx="12"/>
          </p:nvPr>
        </p:nvSpPr>
        <p:spPr/>
        <p:txBody>
          <a:bodyPr/>
          <a:lstStyle/>
          <a:p>
            <a:pPr>
              <a:defRPr/>
            </a:pPr>
            <a:fld id="{EB6791C4-DF4E-4C17-A41C-B2BEB15390BD}" type="slidenum">
              <a:rPr lang="en-US" smtClean="0"/>
              <a:pPr>
                <a:defRPr/>
              </a:pPr>
              <a:t>36</a:t>
            </a:fld>
            <a:endParaRPr lang="en-US"/>
          </a:p>
        </p:txBody>
      </p:sp>
    </p:spTree>
    <p:extLst>
      <p:ext uri="{BB962C8B-B14F-4D97-AF65-F5344CB8AC3E}">
        <p14:creationId xmlns:p14="http://schemas.microsoft.com/office/powerpoint/2010/main" val="314842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EBE6-3E8E-4924-8AC3-DEC89F0ECF76}"/>
              </a:ext>
            </a:extLst>
          </p:cNvPr>
          <p:cNvSpPr>
            <a:spLocks noGrp="1"/>
          </p:cNvSpPr>
          <p:nvPr>
            <p:ph type="title"/>
          </p:nvPr>
        </p:nvSpPr>
        <p:spPr/>
        <p:txBody>
          <a:bodyPr/>
          <a:lstStyle/>
          <a:p>
            <a:r>
              <a:rPr lang="en-US" dirty="0"/>
              <a:t>The official NSRS</a:t>
            </a:r>
          </a:p>
        </p:txBody>
      </p:sp>
      <p:sp>
        <p:nvSpPr>
          <p:cNvPr id="3" name="Content Placeholder 2">
            <a:extLst>
              <a:ext uri="{FF2B5EF4-FFF2-40B4-BE49-F238E27FC236}">
                <a16:creationId xmlns:a16="http://schemas.microsoft.com/office/drawing/2014/main" id="{553B5558-0621-4F08-917C-D7AD62154386}"/>
              </a:ext>
            </a:extLst>
          </p:cNvPr>
          <p:cNvSpPr>
            <a:spLocks noGrp="1"/>
          </p:cNvSpPr>
          <p:nvPr>
            <p:ph idx="1"/>
          </p:nvPr>
        </p:nvSpPr>
        <p:spPr/>
        <p:txBody>
          <a:bodyPr/>
          <a:lstStyle/>
          <a:p>
            <a:r>
              <a:rPr lang="en-US" dirty="0"/>
              <a:t>The </a:t>
            </a:r>
            <a:r>
              <a:rPr lang="en-US" i="1" u="sng" dirty="0"/>
              <a:t>current</a:t>
            </a:r>
            <a:r>
              <a:rPr lang="en-US" dirty="0"/>
              <a:t> NSRS (NAD 83, NAVD 88, etc.) remains the </a:t>
            </a:r>
            <a:r>
              <a:rPr lang="en-US" b="1" i="1" u="sng" dirty="0"/>
              <a:t>official</a:t>
            </a:r>
            <a:r>
              <a:rPr lang="en-US" dirty="0"/>
              <a:t> NSRS of the United States.</a:t>
            </a:r>
          </a:p>
          <a:p>
            <a:pPr lvl="1"/>
            <a:r>
              <a:rPr lang="en-US" dirty="0"/>
              <a:t>It resides at the main NGS web site:  geodesy.noaa.gov</a:t>
            </a:r>
          </a:p>
          <a:p>
            <a:r>
              <a:rPr lang="en-US" dirty="0"/>
              <a:t>The </a:t>
            </a:r>
            <a:r>
              <a:rPr lang="en-US" i="1" u="sng" dirty="0"/>
              <a:t>initial</a:t>
            </a:r>
            <a:r>
              <a:rPr lang="en-US" dirty="0"/>
              <a:t> set of products and services of the </a:t>
            </a:r>
            <a:r>
              <a:rPr lang="en-US" i="1" u="sng" dirty="0"/>
              <a:t>modernized</a:t>
            </a:r>
            <a:r>
              <a:rPr lang="en-US" dirty="0"/>
              <a:t> NSRS will be released in phases</a:t>
            </a:r>
          </a:p>
          <a:p>
            <a:pPr lvl="1"/>
            <a:r>
              <a:rPr lang="en-US" dirty="0"/>
              <a:t>It will reside at the Beta web site:  beta.ngs.noaa.gov</a:t>
            </a:r>
          </a:p>
        </p:txBody>
      </p:sp>
      <p:sp>
        <p:nvSpPr>
          <p:cNvPr id="4" name="Date Placeholder 3">
            <a:extLst>
              <a:ext uri="{FF2B5EF4-FFF2-40B4-BE49-F238E27FC236}">
                <a16:creationId xmlns:a16="http://schemas.microsoft.com/office/drawing/2014/main" id="{C0882032-02DB-44D1-86E9-F50EB24B066F}"/>
              </a:ext>
            </a:extLst>
          </p:cNvPr>
          <p:cNvSpPr>
            <a:spLocks noGrp="1"/>
          </p:cNvSpPr>
          <p:nvPr>
            <p:ph type="dt" sz="half" idx="10"/>
          </p:nvPr>
        </p:nvSpPr>
        <p:spPr/>
        <p:txBody>
          <a:bodyPr/>
          <a:lstStyle/>
          <a:p>
            <a:pPr>
              <a:defRPr/>
            </a:pPr>
            <a:r>
              <a:rPr lang="en-US" dirty="0"/>
              <a:t>August 14, 2025</a:t>
            </a:r>
          </a:p>
        </p:txBody>
      </p:sp>
      <p:sp>
        <p:nvSpPr>
          <p:cNvPr id="5" name="Footer Placeholder 4">
            <a:extLst>
              <a:ext uri="{FF2B5EF4-FFF2-40B4-BE49-F238E27FC236}">
                <a16:creationId xmlns:a16="http://schemas.microsoft.com/office/drawing/2014/main" id="{3A0BB9BC-3823-44F2-B799-DF9B550C64C7}"/>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48D9DE4D-DF9D-42DF-A424-68FA18420107}"/>
              </a:ext>
            </a:extLst>
          </p:cNvPr>
          <p:cNvSpPr>
            <a:spLocks noGrp="1"/>
          </p:cNvSpPr>
          <p:nvPr>
            <p:ph type="sldNum" sz="quarter" idx="12"/>
          </p:nvPr>
        </p:nvSpPr>
        <p:spPr/>
        <p:txBody>
          <a:bodyPr/>
          <a:lstStyle/>
          <a:p>
            <a:pPr>
              <a:defRPr/>
            </a:pPr>
            <a:fld id="{EB6791C4-DF4E-4C17-A41C-B2BEB15390BD}" type="slidenum">
              <a:rPr lang="en-US" smtClean="0"/>
              <a:pPr>
                <a:defRPr/>
              </a:pPr>
              <a:t>37</a:t>
            </a:fld>
            <a:endParaRPr lang="en-US"/>
          </a:p>
        </p:txBody>
      </p:sp>
    </p:spTree>
    <p:extLst>
      <p:ext uri="{BB962C8B-B14F-4D97-AF65-F5344CB8AC3E}">
        <p14:creationId xmlns:p14="http://schemas.microsoft.com/office/powerpoint/2010/main" val="35672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EBE6-3E8E-4924-8AC3-DEC89F0ECF76}"/>
              </a:ext>
            </a:extLst>
          </p:cNvPr>
          <p:cNvSpPr>
            <a:spLocks noGrp="1"/>
          </p:cNvSpPr>
          <p:nvPr>
            <p:ph type="title"/>
          </p:nvPr>
        </p:nvSpPr>
        <p:spPr/>
        <p:txBody>
          <a:bodyPr/>
          <a:lstStyle/>
          <a:p>
            <a:r>
              <a:rPr lang="en-US" dirty="0"/>
              <a:t>The official NSRS</a:t>
            </a:r>
          </a:p>
        </p:txBody>
      </p:sp>
      <p:sp>
        <p:nvSpPr>
          <p:cNvPr id="3" name="Content Placeholder 2">
            <a:extLst>
              <a:ext uri="{FF2B5EF4-FFF2-40B4-BE49-F238E27FC236}">
                <a16:creationId xmlns:a16="http://schemas.microsoft.com/office/drawing/2014/main" id="{553B5558-0621-4F08-917C-D7AD62154386}"/>
              </a:ext>
            </a:extLst>
          </p:cNvPr>
          <p:cNvSpPr>
            <a:spLocks noGrp="1"/>
          </p:cNvSpPr>
          <p:nvPr>
            <p:ph idx="1"/>
          </p:nvPr>
        </p:nvSpPr>
        <p:spPr>
          <a:xfrm>
            <a:off x="609600" y="1261536"/>
            <a:ext cx="10972800" cy="4525963"/>
          </a:xfrm>
        </p:spPr>
        <p:txBody>
          <a:bodyPr/>
          <a:lstStyle/>
          <a:p>
            <a:r>
              <a:rPr lang="en-US" dirty="0"/>
              <a:t>The </a:t>
            </a:r>
            <a:r>
              <a:rPr lang="en-US" i="1" u="sng" dirty="0"/>
              <a:t>current</a:t>
            </a:r>
            <a:r>
              <a:rPr lang="en-US" dirty="0"/>
              <a:t> NSRS (NAD 83, NAVD 88, etc.) will remain the </a:t>
            </a:r>
            <a:r>
              <a:rPr lang="en-US" b="1" i="1" u="sng" dirty="0"/>
              <a:t>official</a:t>
            </a:r>
            <a:r>
              <a:rPr lang="en-US" dirty="0"/>
              <a:t> NSRS of the United States until two things happen:</a:t>
            </a:r>
          </a:p>
          <a:p>
            <a:pPr lvl="1"/>
            <a:r>
              <a:rPr lang="en-US" dirty="0"/>
              <a:t>The initial set of products and services of the modernized NSRS is approved</a:t>
            </a:r>
          </a:p>
          <a:p>
            <a:pPr lvl="1"/>
            <a:r>
              <a:rPr lang="en-US" dirty="0"/>
              <a:t>Every component of that initial set has been successfully moved from the Beta web site to the main NGS web site, and fully integrated into production</a:t>
            </a:r>
          </a:p>
          <a:p>
            <a:r>
              <a:rPr lang="en-US" dirty="0"/>
              <a:t>Afterwards, the current NSRS will become </a:t>
            </a:r>
            <a:r>
              <a:rPr lang="en-US" i="1" dirty="0"/>
              <a:t>superseded</a:t>
            </a:r>
          </a:p>
          <a:p>
            <a:pPr lvl="1"/>
            <a:r>
              <a:rPr lang="en-US" dirty="0"/>
              <a:t>NGS is considering a short overlap period between the two before ultimately shutting down all tools which actively work in the current NSRS</a:t>
            </a:r>
          </a:p>
        </p:txBody>
      </p:sp>
      <p:sp>
        <p:nvSpPr>
          <p:cNvPr id="4" name="Date Placeholder 3">
            <a:extLst>
              <a:ext uri="{FF2B5EF4-FFF2-40B4-BE49-F238E27FC236}">
                <a16:creationId xmlns:a16="http://schemas.microsoft.com/office/drawing/2014/main" id="{C0882032-02DB-44D1-86E9-F50EB24B066F}"/>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3A0BB9BC-3823-44F2-B799-DF9B550C64C7}"/>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48D9DE4D-DF9D-42DF-A424-68FA18420107}"/>
              </a:ext>
            </a:extLst>
          </p:cNvPr>
          <p:cNvSpPr>
            <a:spLocks noGrp="1"/>
          </p:cNvSpPr>
          <p:nvPr>
            <p:ph type="sldNum" sz="quarter" idx="12"/>
          </p:nvPr>
        </p:nvSpPr>
        <p:spPr/>
        <p:txBody>
          <a:bodyPr/>
          <a:lstStyle/>
          <a:p>
            <a:pPr>
              <a:defRPr/>
            </a:pPr>
            <a:fld id="{EB6791C4-DF4E-4C17-A41C-B2BEB15390BD}" type="slidenum">
              <a:rPr lang="en-US" smtClean="0"/>
              <a:pPr>
                <a:defRPr/>
              </a:pPr>
              <a:t>38</a:t>
            </a:fld>
            <a:endParaRPr lang="en-US"/>
          </a:p>
        </p:txBody>
      </p:sp>
    </p:spTree>
    <p:extLst>
      <p:ext uri="{BB962C8B-B14F-4D97-AF65-F5344CB8AC3E}">
        <p14:creationId xmlns:p14="http://schemas.microsoft.com/office/powerpoint/2010/main" val="253680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ECD9F-9A13-40EC-9F67-73DA2D61FD59}"/>
              </a:ext>
            </a:extLst>
          </p:cNvPr>
          <p:cNvSpPr>
            <a:spLocks noGrp="1"/>
          </p:cNvSpPr>
          <p:nvPr>
            <p:ph type="title"/>
          </p:nvPr>
        </p:nvSpPr>
        <p:spPr/>
        <p:txBody>
          <a:bodyPr/>
          <a:lstStyle/>
          <a:p>
            <a:r>
              <a:rPr lang="en-US" dirty="0"/>
              <a:t>The official NSRS</a:t>
            </a:r>
          </a:p>
        </p:txBody>
      </p:sp>
      <p:sp>
        <p:nvSpPr>
          <p:cNvPr id="3" name="Content Placeholder 2">
            <a:extLst>
              <a:ext uri="{FF2B5EF4-FFF2-40B4-BE49-F238E27FC236}">
                <a16:creationId xmlns:a16="http://schemas.microsoft.com/office/drawing/2014/main" id="{310F2532-C208-439C-98E4-20DA02B938D0}"/>
              </a:ext>
            </a:extLst>
          </p:cNvPr>
          <p:cNvSpPr>
            <a:spLocks noGrp="1"/>
          </p:cNvSpPr>
          <p:nvPr>
            <p:ph idx="1"/>
          </p:nvPr>
        </p:nvSpPr>
        <p:spPr>
          <a:xfrm>
            <a:off x="609600" y="1272825"/>
            <a:ext cx="11356622" cy="4525963"/>
          </a:xfrm>
        </p:spPr>
        <p:txBody>
          <a:bodyPr/>
          <a:lstStyle/>
          <a:p>
            <a:r>
              <a:rPr lang="en-US" dirty="0"/>
              <a:t>Some modernized products and services may be </a:t>
            </a:r>
            <a:r>
              <a:rPr lang="en-US" b="1" i="1" u="sng" dirty="0"/>
              <a:t>finalized</a:t>
            </a:r>
            <a:r>
              <a:rPr lang="en-US" dirty="0"/>
              <a:t> before approval of the entire initial rollout</a:t>
            </a:r>
          </a:p>
          <a:p>
            <a:pPr lvl="1"/>
            <a:r>
              <a:rPr lang="en-US" dirty="0"/>
              <a:t>Such final products remain </a:t>
            </a:r>
            <a:r>
              <a:rPr lang="en-US" b="1" i="1" u="sng" dirty="0"/>
              <a:t>unofficial!</a:t>
            </a:r>
          </a:p>
          <a:p>
            <a:r>
              <a:rPr lang="en-US" dirty="0"/>
              <a:t>For instance, SPCS2022 might be finalized in late 2025</a:t>
            </a:r>
          </a:p>
          <a:p>
            <a:pPr lvl="1"/>
            <a:r>
              <a:rPr lang="en-US" dirty="0"/>
              <a:t>Meaning no further changes to it will happen.</a:t>
            </a:r>
          </a:p>
          <a:p>
            <a:pPr lvl="1"/>
            <a:r>
              <a:rPr lang="en-US" dirty="0"/>
              <a:t>But that does not mean it is part of the official NSRS yet.  </a:t>
            </a:r>
          </a:p>
          <a:p>
            <a:pPr lvl="2"/>
            <a:r>
              <a:rPr lang="en-US" dirty="0"/>
              <a:t>That only happens after the entire initial set has been approved and all beta products moved to the main NGS web page</a:t>
            </a:r>
          </a:p>
          <a:p>
            <a:r>
              <a:rPr lang="en-US" dirty="0"/>
              <a:t>Once the initial set of products and services of the modernized NSRS is “official”, the modernized NSRS becomes “the NSRS”</a:t>
            </a:r>
          </a:p>
        </p:txBody>
      </p:sp>
      <p:sp>
        <p:nvSpPr>
          <p:cNvPr id="4" name="Date Placeholder 3">
            <a:extLst>
              <a:ext uri="{FF2B5EF4-FFF2-40B4-BE49-F238E27FC236}">
                <a16:creationId xmlns:a16="http://schemas.microsoft.com/office/drawing/2014/main" id="{8EA48410-B17D-49C1-90A2-650B73F7EB18}"/>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DF7D8065-F37F-4A67-A012-FA5D4CBA8EB2}"/>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01EA442F-D7C6-4DBA-912B-488F3085B3F5}"/>
              </a:ext>
            </a:extLst>
          </p:cNvPr>
          <p:cNvSpPr>
            <a:spLocks noGrp="1"/>
          </p:cNvSpPr>
          <p:nvPr>
            <p:ph type="sldNum" sz="quarter" idx="12"/>
          </p:nvPr>
        </p:nvSpPr>
        <p:spPr/>
        <p:txBody>
          <a:bodyPr/>
          <a:lstStyle/>
          <a:p>
            <a:pPr>
              <a:defRPr/>
            </a:pPr>
            <a:fld id="{EB6791C4-DF4E-4C17-A41C-B2BEB15390BD}" type="slidenum">
              <a:rPr lang="en-US" smtClean="0"/>
              <a:pPr>
                <a:defRPr/>
              </a:pPr>
              <a:t>39</a:t>
            </a:fld>
            <a:endParaRPr lang="en-US"/>
          </a:p>
        </p:txBody>
      </p:sp>
    </p:spTree>
    <p:extLst>
      <p:ext uri="{BB962C8B-B14F-4D97-AF65-F5344CB8AC3E}">
        <p14:creationId xmlns:p14="http://schemas.microsoft.com/office/powerpoint/2010/main" val="284786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AA9D-568F-4B43-AB90-D08FAB282FF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EDB6908-EBC2-4664-934A-F08139C52F16}"/>
              </a:ext>
            </a:extLst>
          </p:cNvPr>
          <p:cNvSpPr>
            <a:spLocks noGrp="1"/>
          </p:cNvSpPr>
          <p:nvPr>
            <p:ph idx="1"/>
          </p:nvPr>
        </p:nvSpPr>
        <p:spPr>
          <a:xfrm>
            <a:off x="211952" y="1700051"/>
            <a:ext cx="6167796" cy="4525963"/>
          </a:xfrm>
        </p:spPr>
        <p:txBody>
          <a:bodyPr/>
          <a:lstStyle/>
          <a:p>
            <a:pPr marL="0" indent="0">
              <a:buNone/>
            </a:pPr>
            <a:r>
              <a:rPr lang="en-US" sz="2800" dirty="0"/>
              <a:t>NSRS Modernization began with a dream in 2007:</a:t>
            </a:r>
          </a:p>
          <a:p>
            <a:pPr marL="0" indent="0" algn="ctr">
              <a:buNone/>
            </a:pPr>
            <a:r>
              <a:rPr lang="en-US" sz="2800" i="1" dirty="0"/>
              <a:t> </a:t>
            </a:r>
            <a:r>
              <a:rPr lang="en-US" sz="2800" i="1" dirty="0">
                <a:solidFill>
                  <a:schemeClr val="accent1">
                    <a:lumMod val="75000"/>
                  </a:schemeClr>
                </a:solidFill>
              </a:rPr>
              <a:t>What if we could fix all of the problems of NAD 83 and NAVD 88?</a:t>
            </a:r>
          </a:p>
          <a:p>
            <a:pPr marL="0" indent="0">
              <a:buNone/>
            </a:pPr>
            <a:r>
              <a:rPr lang="en-US" sz="2800" dirty="0"/>
              <a:t>Like…</a:t>
            </a:r>
          </a:p>
          <a:p>
            <a:pPr marL="0" indent="0">
              <a:buNone/>
            </a:pPr>
            <a:endParaRPr lang="en-US" sz="2800" dirty="0"/>
          </a:p>
          <a:p>
            <a:pPr marL="0" indent="0">
              <a:buNone/>
            </a:pPr>
            <a:r>
              <a:rPr lang="en-US" sz="2800" dirty="0"/>
              <a:t>Correcting the 2+ meter discrepancy between NAD 83 and GPS?</a:t>
            </a:r>
          </a:p>
        </p:txBody>
      </p:sp>
      <p:sp>
        <p:nvSpPr>
          <p:cNvPr id="4" name="Date Placeholder 3">
            <a:extLst>
              <a:ext uri="{FF2B5EF4-FFF2-40B4-BE49-F238E27FC236}">
                <a16:creationId xmlns:a16="http://schemas.microsoft.com/office/drawing/2014/main" id="{E2D263B8-A203-4D75-80C9-7B94551923E0}"/>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9D38DE70-C61B-4FD3-8C0E-A7F5E5160339}"/>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D29E3C47-5A7D-4ECB-B15A-952E174B3AD4}"/>
              </a:ext>
            </a:extLst>
          </p:cNvPr>
          <p:cNvSpPr>
            <a:spLocks noGrp="1"/>
          </p:cNvSpPr>
          <p:nvPr>
            <p:ph type="sldNum" sz="quarter" idx="12"/>
          </p:nvPr>
        </p:nvSpPr>
        <p:spPr/>
        <p:txBody>
          <a:bodyPr/>
          <a:lstStyle/>
          <a:p>
            <a:pPr>
              <a:defRPr/>
            </a:pPr>
            <a:fld id="{EB6791C4-DF4E-4C17-A41C-B2BEB15390BD}" type="slidenum">
              <a:rPr lang="en-US" smtClean="0"/>
              <a:pPr>
                <a:defRPr/>
              </a:pPr>
              <a:t>4</a:t>
            </a:fld>
            <a:endParaRPr lang="en-US"/>
          </a:p>
        </p:txBody>
      </p:sp>
      <p:grpSp>
        <p:nvGrpSpPr>
          <p:cNvPr id="21" name="Group 20">
            <a:extLst>
              <a:ext uri="{FF2B5EF4-FFF2-40B4-BE49-F238E27FC236}">
                <a16:creationId xmlns:a16="http://schemas.microsoft.com/office/drawing/2014/main" id="{37E800D3-32E2-4068-BCE8-91391F345FA2}"/>
              </a:ext>
            </a:extLst>
          </p:cNvPr>
          <p:cNvGrpSpPr/>
          <p:nvPr/>
        </p:nvGrpSpPr>
        <p:grpSpPr>
          <a:xfrm>
            <a:off x="5430050" y="1613112"/>
            <a:ext cx="5192910" cy="4970249"/>
            <a:chOff x="5270735" y="2296391"/>
            <a:chExt cx="5192910" cy="4970249"/>
          </a:xfrm>
        </p:grpSpPr>
        <p:cxnSp>
          <p:nvCxnSpPr>
            <p:cNvPr id="9" name="Straight Arrow Connector 8">
              <a:extLst>
                <a:ext uri="{FF2B5EF4-FFF2-40B4-BE49-F238E27FC236}">
                  <a16:creationId xmlns:a16="http://schemas.microsoft.com/office/drawing/2014/main" id="{0B04DD31-42E6-4E56-97DB-6156B5AC9094}"/>
                </a:ext>
              </a:extLst>
            </p:cNvPr>
            <p:cNvCxnSpPr>
              <a:cxnSpLocks/>
            </p:cNvCxnSpPr>
            <p:nvPr/>
          </p:nvCxnSpPr>
          <p:spPr>
            <a:xfrm flipV="1">
              <a:off x="7503933" y="2296391"/>
              <a:ext cx="0" cy="2737052"/>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846C76F0-E216-4778-82BD-4366AB5BBAAE}"/>
                </a:ext>
              </a:extLst>
            </p:cNvPr>
            <p:cNvCxnSpPr>
              <a:cxnSpLocks/>
            </p:cNvCxnSpPr>
            <p:nvPr/>
          </p:nvCxnSpPr>
          <p:spPr>
            <a:xfrm>
              <a:off x="7503933" y="5033443"/>
              <a:ext cx="2959712" cy="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Arc 17">
              <a:extLst>
                <a:ext uri="{FF2B5EF4-FFF2-40B4-BE49-F238E27FC236}">
                  <a16:creationId xmlns:a16="http://schemas.microsoft.com/office/drawing/2014/main" id="{2E1B395C-1EFA-46FA-BBBC-D4C28F4EDDEF}"/>
                </a:ext>
              </a:extLst>
            </p:cNvPr>
            <p:cNvSpPr/>
            <p:nvPr/>
          </p:nvSpPr>
          <p:spPr>
            <a:xfrm>
              <a:off x="5270735" y="2800246"/>
              <a:ext cx="4466394" cy="4466394"/>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94C3952-E6A3-4BF7-ABF3-75F8B032A4C3}"/>
              </a:ext>
            </a:extLst>
          </p:cNvPr>
          <p:cNvGrpSpPr/>
          <p:nvPr/>
        </p:nvGrpSpPr>
        <p:grpSpPr>
          <a:xfrm>
            <a:off x="7011974" y="3191683"/>
            <a:ext cx="2959712" cy="2737052"/>
            <a:chOff x="7788421" y="2315741"/>
            <a:chExt cx="2959712" cy="2737052"/>
          </a:xfrm>
        </p:grpSpPr>
        <p:cxnSp>
          <p:nvCxnSpPr>
            <p:cNvPr id="23" name="Straight Arrow Connector 22">
              <a:extLst>
                <a:ext uri="{FF2B5EF4-FFF2-40B4-BE49-F238E27FC236}">
                  <a16:creationId xmlns:a16="http://schemas.microsoft.com/office/drawing/2014/main" id="{692C5832-9F3D-4D0C-BBB0-E879B1493CCC}"/>
                </a:ext>
              </a:extLst>
            </p:cNvPr>
            <p:cNvCxnSpPr>
              <a:cxnSpLocks/>
            </p:cNvCxnSpPr>
            <p:nvPr/>
          </p:nvCxnSpPr>
          <p:spPr>
            <a:xfrm flipV="1">
              <a:off x="7788421" y="2315741"/>
              <a:ext cx="0" cy="2737052"/>
            </a:xfrm>
            <a:prstGeom prst="straightConnector1">
              <a:avLst/>
            </a:prstGeom>
            <a:ln w="508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5764642-0F87-467B-B27C-4720F0919941}"/>
                </a:ext>
              </a:extLst>
            </p:cNvPr>
            <p:cNvCxnSpPr>
              <a:cxnSpLocks/>
            </p:cNvCxnSpPr>
            <p:nvPr/>
          </p:nvCxnSpPr>
          <p:spPr>
            <a:xfrm>
              <a:off x="7788421" y="5052793"/>
              <a:ext cx="2959712" cy="0"/>
            </a:xfrm>
            <a:prstGeom prst="straightConnector1">
              <a:avLst/>
            </a:prstGeom>
            <a:ln w="5080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grpSp>
      <p:sp>
        <p:nvSpPr>
          <p:cNvPr id="27" name="TextBox 26">
            <a:extLst>
              <a:ext uri="{FF2B5EF4-FFF2-40B4-BE49-F238E27FC236}">
                <a16:creationId xmlns:a16="http://schemas.microsoft.com/office/drawing/2014/main" id="{462577BA-5433-4BF9-92BF-AE3467B95AD5}"/>
              </a:ext>
            </a:extLst>
          </p:cNvPr>
          <p:cNvSpPr txBox="1"/>
          <p:nvPr/>
        </p:nvSpPr>
        <p:spPr>
          <a:xfrm>
            <a:off x="9441513" y="2796972"/>
            <a:ext cx="1719381" cy="369332"/>
          </a:xfrm>
          <a:prstGeom prst="rect">
            <a:avLst/>
          </a:prstGeom>
          <a:noFill/>
        </p:spPr>
        <p:txBody>
          <a:bodyPr wrap="none" rtlCol="0">
            <a:spAutoFit/>
          </a:bodyPr>
          <a:lstStyle/>
          <a:p>
            <a:r>
              <a:rPr lang="en-US" dirty="0"/>
              <a:t>Earth’s surface</a:t>
            </a:r>
          </a:p>
        </p:txBody>
      </p:sp>
      <p:sp>
        <p:nvSpPr>
          <p:cNvPr id="28" name="TextBox 27">
            <a:extLst>
              <a:ext uri="{FF2B5EF4-FFF2-40B4-BE49-F238E27FC236}">
                <a16:creationId xmlns:a16="http://schemas.microsoft.com/office/drawing/2014/main" id="{45EFE886-A7D9-4487-9FA9-E87C2B97C0C3}"/>
              </a:ext>
            </a:extLst>
          </p:cNvPr>
          <p:cNvSpPr txBox="1"/>
          <p:nvPr/>
        </p:nvSpPr>
        <p:spPr>
          <a:xfrm>
            <a:off x="7011974" y="1288095"/>
            <a:ext cx="1505540" cy="369332"/>
          </a:xfrm>
          <a:prstGeom prst="rect">
            <a:avLst/>
          </a:prstGeom>
          <a:noFill/>
        </p:spPr>
        <p:txBody>
          <a:bodyPr wrap="none" rtlCol="0">
            <a:spAutoFit/>
          </a:bodyPr>
          <a:lstStyle/>
          <a:p>
            <a:r>
              <a:rPr lang="en-US" dirty="0"/>
              <a:t>GPS “Z” axis</a:t>
            </a:r>
          </a:p>
        </p:txBody>
      </p:sp>
      <p:sp>
        <p:nvSpPr>
          <p:cNvPr id="29" name="TextBox 28">
            <a:extLst>
              <a:ext uri="{FF2B5EF4-FFF2-40B4-BE49-F238E27FC236}">
                <a16:creationId xmlns:a16="http://schemas.microsoft.com/office/drawing/2014/main" id="{CF4A6949-9E5F-43E1-9C14-5E1483A2397F}"/>
              </a:ext>
            </a:extLst>
          </p:cNvPr>
          <p:cNvSpPr txBox="1"/>
          <p:nvPr/>
        </p:nvSpPr>
        <p:spPr>
          <a:xfrm>
            <a:off x="10622960" y="4156545"/>
            <a:ext cx="1518364" cy="369332"/>
          </a:xfrm>
          <a:prstGeom prst="rect">
            <a:avLst/>
          </a:prstGeom>
          <a:noFill/>
        </p:spPr>
        <p:txBody>
          <a:bodyPr wrap="none" rtlCol="0">
            <a:spAutoFit/>
          </a:bodyPr>
          <a:lstStyle/>
          <a:p>
            <a:r>
              <a:rPr lang="en-US" dirty="0"/>
              <a:t>GPS “X” axis</a:t>
            </a:r>
          </a:p>
        </p:txBody>
      </p:sp>
      <p:sp>
        <p:nvSpPr>
          <p:cNvPr id="30" name="TextBox 29">
            <a:extLst>
              <a:ext uri="{FF2B5EF4-FFF2-40B4-BE49-F238E27FC236}">
                <a16:creationId xmlns:a16="http://schemas.microsoft.com/office/drawing/2014/main" id="{0F85D886-F039-42A0-B408-C3D7CB8B9DBD}"/>
              </a:ext>
            </a:extLst>
          </p:cNvPr>
          <p:cNvSpPr txBox="1"/>
          <p:nvPr/>
        </p:nvSpPr>
        <p:spPr>
          <a:xfrm>
            <a:off x="9903599" y="1166018"/>
            <a:ext cx="2136229" cy="923330"/>
          </a:xfrm>
          <a:prstGeom prst="rect">
            <a:avLst/>
          </a:prstGeom>
          <a:noFill/>
        </p:spPr>
        <p:txBody>
          <a:bodyPr wrap="square" rtlCol="0">
            <a:spAutoFit/>
          </a:bodyPr>
          <a:lstStyle/>
          <a:p>
            <a:r>
              <a:rPr lang="en-US" dirty="0"/>
              <a:t>Center of Earth, about which GPS satellites orbit</a:t>
            </a:r>
          </a:p>
        </p:txBody>
      </p:sp>
      <p:cxnSp>
        <p:nvCxnSpPr>
          <p:cNvPr id="32" name="Straight Arrow Connector 31">
            <a:extLst>
              <a:ext uri="{FF2B5EF4-FFF2-40B4-BE49-F238E27FC236}">
                <a16:creationId xmlns:a16="http://schemas.microsoft.com/office/drawing/2014/main" id="{CFBAE6E5-E7EC-4FDE-BF15-7EAC870A145F}"/>
              </a:ext>
            </a:extLst>
          </p:cNvPr>
          <p:cNvCxnSpPr>
            <a:cxnSpLocks/>
            <a:stCxn id="30" idx="1"/>
          </p:cNvCxnSpPr>
          <p:nvPr/>
        </p:nvCxnSpPr>
        <p:spPr>
          <a:xfrm flipH="1">
            <a:off x="7659671" y="1627683"/>
            <a:ext cx="2243928" cy="2694862"/>
          </a:xfrm>
          <a:prstGeom prst="straightConnector1">
            <a:avLst/>
          </a:prstGeom>
          <a:ln w="12700">
            <a:prstDash val="sysDot"/>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2CBC9990-5B9F-4BDF-BF2F-43EEDF8B0252}"/>
              </a:ext>
            </a:extLst>
          </p:cNvPr>
          <p:cNvSpPr txBox="1"/>
          <p:nvPr/>
        </p:nvSpPr>
        <p:spPr>
          <a:xfrm>
            <a:off x="6476578" y="2585313"/>
            <a:ext cx="1120820" cy="646331"/>
          </a:xfrm>
          <a:prstGeom prst="rect">
            <a:avLst/>
          </a:prstGeom>
          <a:noFill/>
        </p:spPr>
        <p:txBody>
          <a:bodyPr wrap="none" rtlCol="0">
            <a:spAutoFit/>
          </a:bodyPr>
          <a:lstStyle/>
          <a:p>
            <a:r>
              <a:rPr lang="en-US" dirty="0"/>
              <a:t>NAD 83  </a:t>
            </a:r>
          </a:p>
          <a:p>
            <a:r>
              <a:rPr lang="en-US" dirty="0"/>
              <a:t>“Z” axis</a:t>
            </a:r>
          </a:p>
        </p:txBody>
      </p:sp>
      <p:sp>
        <p:nvSpPr>
          <p:cNvPr id="35" name="TextBox 34">
            <a:extLst>
              <a:ext uri="{FF2B5EF4-FFF2-40B4-BE49-F238E27FC236}">
                <a16:creationId xmlns:a16="http://schemas.microsoft.com/office/drawing/2014/main" id="{B9EDE073-7F75-4934-887A-76A40862CE8B}"/>
              </a:ext>
            </a:extLst>
          </p:cNvPr>
          <p:cNvSpPr txBox="1"/>
          <p:nvPr/>
        </p:nvSpPr>
        <p:spPr>
          <a:xfrm>
            <a:off x="9971686" y="5605569"/>
            <a:ext cx="1120820" cy="646331"/>
          </a:xfrm>
          <a:prstGeom prst="rect">
            <a:avLst/>
          </a:prstGeom>
          <a:noFill/>
        </p:spPr>
        <p:txBody>
          <a:bodyPr wrap="none" rtlCol="0">
            <a:spAutoFit/>
          </a:bodyPr>
          <a:lstStyle/>
          <a:p>
            <a:r>
              <a:rPr lang="en-US" dirty="0"/>
              <a:t>NAD 83  </a:t>
            </a:r>
          </a:p>
          <a:p>
            <a:r>
              <a:rPr lang="en-US" dirty="0"/>
              <a:t>“X” axis</a:t>
            </a:r>
          </a:p>
        </p:txBody>
      </p:sp>
      <p:cxnSp>
        <p:nvCxnSpPr>
          <p:cNvPr id="38" name="Straight Connector 37">
            <a:extLst>
              <a:ext uri="{FF2B5EF4-FFF2-40B4-BE49-F238E27FC236}">
                <a16:creationId xmlns:a16="http://schemas.microsoft.com/office/drawing/2014/main" id="{97331B93-9537-479A-9B87-02727266240D}"/>
              </a:ext>
            </a:extLst>
          </p:cNvPr>
          <p:cNvCxnSpPr>
            <a:cxnSpLocks/>
          </p:cNvCxnSpPr>
          <p:nvPr/>
        </p:nvCxnSpPr>
        <p:spPr>
          <a:xfrm flipH="1">
            <a:off x="7011973" y="4350164"/>
            <a:ext cx="647698" cy="15785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C039ED12-133C-4A14-A82F-D26054AFA1DC}"/>
              </a:ext>
            </a:extLst>
          </p:cNvPr>
          <p:cNvSpPr txBox="1"/>
          <p:nvPr/>
        </p:nvSpPr>
        <p:spPr>
          <a:xfrm>
            <a:off x="7435931" y="4954783"/>
            <a:ext cx="2396810" cy="369332"/>
          </a:xfrm>
          <a:prstGeom prst="rect">
            <a:avLst/>
          </a:prstGeom>
          <a:noFill/>
        </p:spPr>
        <p:txBody>
          <a:bodyPr wrap="none" rtlCol="0">
            <a:spAutoFit/>
          </a:bodyPr>
          <a:lstStyle/>
          <a:p>
            <a:r>
              <a:rPr lang="en-US" dirty="0"/>
              <a:t>2+ meter discrepancy</a:t>
            </a:r>
          </a:p>
        </p:txBody>
      </p:sp>
    </p:spTree>
    <p:extLst>
      <p:ext uri="{BB962C8B-B14F-4D97-AF65-F5344CB8AC3E}">
        <p14:creationId xmlns:p14="http://schemas.microsoft.com/office/powerpoint/2010/main" val="367007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22" presetClass="entr" presetSubtype="1"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up)">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outVertical)">
                                      <p:cBhvr>
                                        <p:cTn id="54" dur="500"/>
                                        <p:tgtEl>
                                          <p:spTgt spid="38"/>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0.00247 0.00254 L 0.05573 -0.22963 " pathEditMode="relative" rAng="0" ptsTypes="AA">
                                      <p:cBhvr>
                                        <p:cTn id="62" dur="2000" fill="hold"/>
                                        <p:tgtEl>
                                          <p:spTgt spid="26"/>
                                        </p:tgtEl>
                                        <p:attrNameLst>
                                          <p:attrName>ppt_x</p:attrName>
                                          <p:attrName>ppt_y</p:attrName>
                                        </p:attrNameLst>
                                      </p:cBhvr>
                                      <p:rCtr x="2904" y="-11620"/>
                                    </p:animMotion>
                                  </p:childTnLst>
                                </p:cTn>
                              </p:par>
                              <p:par>
                                <p:cTn id="63" presetID="1" presetClass="exit" presetSubtype="0" fill="hold" grpId="1" nodeType="withEffect">
                                  <p:stCondLst>
                                    <p:cond delay="0"/>
                                  </p:stCondLst>
                                  <p:childTnLst>
                                    <p:set>
                                      <p:cBhvr>
                                        <p:cTn id="64" dur="1" fill="hold">
                                          <p:stCondLst>
                                            <p:cond delay="0"/>
                                          </p:stCondLst>
                                        </p:cTn>
                                        <p:tgtEl>
                                          <p:spTgt spid="3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4" grpId="0"/>
      <p:bldP spid="34" grpId="1"/>
      <p:bldP spid="35" grpId="0"/>
      <p:bldP spid="35" grpId="1"/>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ECB2-67E8-4922-A6B1-B85159460EAA}"/>
              </a:ext>
            </a:extLst>
          </p:cNvPr>
          <p:cNvSpPr>
            <a:spLocks noGrp="1"/>
          </p:cNvSpPr>
          <p:nvPr>
            <p:ph type="title"/>
          </p:nvPr>
        </p:nvSpPr>
        <p:spPr>
          <a:xfrm>
            <a:off x="609600" y="2857500"/>
            <a:ext cx="10972800" cy="1143000"/>
          </a:xfrm>
        </p:spPr>
        <p:txBody>
          <a:bodyPr/>
          <a:lstStyle/>
          <a:p>
            <a:r>
              <a:rPr lang="en-US" dirty="0"/>
              <a:t>Summary</a:t>
            </a:r>
          </a:p>
        </p:txBody>
      </p:sp>
      <p:sp>
        <p:nvSpPr>
          <p:cNvPr id="4" name="Date Placeholder 3">
            <a:extLst>
              <a:ext uri="{FF2B5EF4-FFF2-40B4-BE49-F238E27FC236}">
                <a16:creationId xmlns:a16="http://schemas.microsoft.com/office/drawing/2014/main" id="{AD2039D4-5038-4439-9DCC-5C764B1881A4}"/>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483B6E2A-23E4-494E-93C7-BDF19A9EE3D8}"/>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519534E6-1156-4AC6-9DB8-B4592A3F7C5A}"/>
              </a:ext>
            </a:extLst>
          </p:cNvPr>
          <p:cNvSpPr>
            <a:spLocks noGrp="1"/>
          </p:cNvSpPr>
          <p:nvPr>
            <p:ph type="sldNum" sz="quarter" idx="12"/>
          </p:nvPr>
        </p:nvSpPr>
        <p:spPr/>
        <p:txBody>
          <a:bodyPr/>
          <a:lstStyle/>
          <a:p>
            <a:pPr>
              <a:defRPr/>
            </a:pPr>
            <a:fld id="{EB6791C4-DF4E-4C17-A41C-B2BEB15390BD}" type="slidenum">
              <a:rPr lang="en-US" smtClean="0"/>
              <a:pPr>
                <a:defRPr/>
              </a:pPr>
              <a:t>40</a:t>
            </a:fld>
            <a:endParaRPr lang="en-US"/>
          </a:p>
        </p:txBody>
      </p:sp>
    </p:spTree>
    <p:extLst>
      <p:ext uri="{BB962C8B-B14F-4D97-AF65-F5344CB8AC3E}">
        <p14:creationId xmlns:p14="http://schemas.microsoft.com/office/powerpoint/2010/main" val="78484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666A-059B-4EDE-B7E3-F303274E61C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186662E-01E4-43D3-A988-C6D88E0E4209}"/>
              </a:ext>
            </a:extLst>
          </p:cNvPr>
          <p:cNvSpPr>
            <a:spLocks noGrp="1"/>
          </p:cNvSpPr>
          <p:nvPr>
            <p:ph idx="1"/>
          </p:nvPr>
        </p:nvSpPr>
        <p:spPr/>
        <p:txBody>
          <a:bodyPr/>
          <a:lstStyle/>
          <a:p>
            <a:r>
              <a:rPr lang="en-US" dirty="0"/>
              <a:t>NSRS Modernization is still happening!</a:t>
            </a:r>
          </a:p>
          <a:p>
            <a:r>
              <a:rPr lang="en-US" dirty="0"/>
              <a:t>We’ve already released some products!</a:t>
            </a:r>
          </a:p>
          <a:p>
            <a:pPr lvl="1"/>
            <a:r>
              <a:rPr lang="en-US" dirty="0"/>
              <a:t>Awaiting feedback and testing</a:t>
            </a:r>
          </a:p>
          <a:p>
            <a:pPr lvl="1"/>
            <a:r>
              <a:rPr lang="en-US" dirty="0"/>
              <a:t>Will be finalized later this year (but still not “official”!!)</a:t>
            </a:r>
          </a:p>
          <a:p>
            <a:r>
              <a:rPr lang="en-US" dirty="0"/>
              <a:t>The “switch” to making the modernized NSRS “official” is planned for 2026</a:t>
            </a:r>
          </a:p>
          <a:p>
            <a:r>
              <a:rPr lang="en-US" dirty="0"/>
              <a:t>But work will continue to add functionality and tools to the (you don’t need to call it “modernized” anymore) NSRS for many years after 2026</a:t>
            </a:r>
          </a:p>
        </p:txBody>
      </p:sp>
      <p:sp>
        <p:nvSpPr>
          <p:cNvPr id="4" name="Date Placeholder 3">
            <a:extLst>
              <a:ext uri="{FF2B5EF4-FFF2-40B4-BE49-F238E27FC236}">
                <a16:creationId xmlns:a16="http://schemas.microsoft.com/office/drawing/2014/main" id="{468D1750-B6CE-4CC3-8B8A-317ED4576562}"/>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1ED58127-3558-4698-A48E-A19832688009}"/>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4E9645A9-C8DB-4B32-BC9A-EE90CA286F97}"/>
              </a:ext>
            </a:extLst>
          </p:cNvPr>
          <p:cNvSpPr>
            <a:spLocks noGrp="1"/>
          </p:cNvSpPr>
          <p:nvPr>
            <p:ph type="sldNum" sz="quarter" idx="12"/>
          </p:nvPr>
        </p:nvSpPr>
        <p:spPr/>
        <p:txBody>
          <a:bodyPr/>
          <a:lstStyle/>
          <a:p>
            <a:pPr>
              <a:defRPr/>
            </a:pPr>
            <a:fld id="{EB6791C4-DF4E-4C17-A41C-B2BEB15390BD}" type="slidenum">
              <a:rPr lang="en-US" smtClean="0"/>
              <a:pPr>
                <a:defRPr/>
              </a:pPr>
              <a:t>41</a:t>
            </a:fld>
            <a:endParaRPr lang="en-US"/>
          </a:p>
        </p:txBody>
      </p:sp>
    </p:spTree>
    <p:extLst>
      <p:ext uri="{BB962C8B-B14F-4D97-AF65-F5344CB8AC3E}">
        <p14:creationId xmlns:p14="http://schemas.microsoft.com/office/powerpoint/2010/main" val="301829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666A-059B-4EDE-B7E3-F303274E61C4}"/>
              </a:ext>
            </a:extLst>
          </p:cNvPr>
          <p:cNvSpPr>
            <a:spLocks noGrp="1"/>
          </p:cNvSpPr>
          <p:nvPr>
            <p:ph type="title"/>
          </p:nvPr>
        </p:nvSpPr>
        <p:spPr/>
        <p:txBody>
          <a:bodyPr/>
          <a:lstStyle/>
          <a:p>
            <a:r>
              <a:rPr lang="en-US" dirty="0"/>
              <a:t>What can you do to get prepared?</a:t>
            </a:r>
          </a:p>
        </p:txBody>
      </p:sp>
      <p:sp>
        <p:nvSpPr>
          <p:cNvPr id="3" name="Content Placeholder 2">
            <a:extLst>
              <a:ext uri="{FF2B5EF4-FFF2-40B4-BE49-F238E27FC236}">
                <a16:creationId xmlns:a16="http://schemas.microsoft.com/office/drawing/2014/main" id="{3186662E-01E4-43D3-A988-C6D88E0E4209}"/>
              </a:ext>
            </a:extLst>
          </p:cNvPr>
          <p:cNvSpPr>
            <a:spLocks noGrp="1"/>
          </p:cNvSpPr>
          <p:nvPr>
            <p:ph idx="1"/>
          </p:nvPr>
        </p:nvSpPr>
        <p:spPr/>
        <p:txBody>
          <a:bodyPr/>
          <a:lstStyle/>
          <a:p>
            <a:pPr>
              <a:buFont typeface="Arial" panose="020B0604020202020204" pitchFamily="34" charset="0"/>
              <a:buChar char="•"/>
            </a:pPr>
            <a:r>
              <a:rPr lang="en-US" sz="2800" dirty="0"/>
              <a:t>Review NGS webpages about assessing your datasets, workflows and requirements</a:t>
            </a:r>
          </a:p>
          <a:p>
            <a:pPr>
              <a:buFont typeface="Arial" panose="020B0604020202020204" pitchFamily="34" charset="0"/>
              <a:buChar char="•"/>
            </a:pPr>
            <a:r>
              <a:rPr lang="en-US" sz="2800" dirty="0"/>
              <a:t>NGS Engagement Team is proactively working with targeted groups that span a variety of workflows</a:t>
            </a:r>
          </a:p>
          <a:p>
            <a:pPr lvl="1">
              <a:buFont typeface="Arial" panose="020B0604020202020204" pitchFamily="34" charset="0"/>
              <a:buChar char="•"/>
            </a:pPr>
            <a:r>
              <a:rPr lang="en-US" sz="2400" dirty="0"/>
              <a:t>Today’s timelines “ended” with the modernized NSRS becoming “official”</a:t>
            </a:r>
          </a:p>
          <a:p>
            <a:pPr lvl="1">
              <a:buFont typeface="Arial" panose="020B0604020202020204" pitchFamily="34" charset="0"/>
              <a:buChar char="•"/>
            </a:pPr>
            <a:r>
              <a:rPr lang="en-US" sz="2400" dirty="0"/>
              <a:t>However, we recognize that will just mark the beginning for our partners and users</a:t>
            </a:r>
          </a:p>
          <a:p>
            <a:pPr lvl="1">
              <a:buFont typeface="Arial" panose="020B0604020202020204" pitchFamily="34" charset="0"/>
              <a:buChar char="•"/>
            </a:pPr>
            <a:r>
              <a:rPr lang="en-US" sz="2400" dirty="0"/>
              <a:t>NGS is committed to working with </a:t>
            </a:r>
            <a:r>
              <a:rPr lang="en-US" sz="2400"/>
              <a:t>our users </a:t>
            </a:r>
            <a:r>
              <a:rPr lang="en-US" sz="2400" dirty="0"/>
              <a:t>through the transition</a:t>
            </a:r>
          </a:p>
          <a:p>
            <a:pPr>
              <a:buFont typeface="Arial" panose="020B0604020202020204" pitchFamily="34" charset="0"/>
              <a:buChar char="•"/>
            </a:pPr>
            <a:r>
              <a:rPr lang="en-US" sz="2800" dirty="0"/>
              <a:t>Subscribe to NGS News and NGS Webinars where we’ll announce future information</a:t>
            </a:r>
          </a:p>
          <a:p>
            <a:pPr marL="0" indent="0">
              <a:buNone/>
            </a:pPr>
            <a:endParaRPr lang="en-US" sz="2800" dirty="0"/>
          </a:p>
        </p:txBody>
      </p:sp>
      <p:sp>
        <p:nvSpPr>
          <p:cNvPr id="4" name="Date Placeholder 3">
            <a:extLst>
              <a:ext uri="{FF2B5EF4-FFF2-40B4-BE49-F238E27FC236}">
                <a16:creationId xmlns:a16="http://schemas.microsoft.com/office/drawing/2014/main" id="{468D1750-B6CE-4CC3-8B8A-317ED4576562}"/>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1ED58127-3558-4698-A48E-A19832688009}"/>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4E9645A9-C8DB-4B32-BC9A-EE90CA286F97}"/>
              </a:ext>
            </a:extLst>
          </p:cNvPr>
          <p:cNvSpPr>
            <a:spLocks noGrp="1"/>
          </p:cNvSpPr>
          <p:nvPr>
            <p:ph type="sldNum" sz="quarter" idx="12"/>
          </p:nvPr>
        </p:nvSpPr>
        <p:spPr/>
        <p:txBody>
          <a:bodyPr/>
          <a:lstStyle/>
          <a:p>
            <a:pPr>
              <a:defRPr/>
            </a:pPr>
            <a:fld id="{EB6791C4-DF4E-4C17-A41C-B2BEB15390BD}" type="slidenum">
              <a:rPr lang="en-US" smtClean="0"/>
              <a:pPr>
                <a:defRPr/>
              </a:pPr>
              <a:t>42</a:t>
            </a:fld>
            <a:endParaRPr lang="en-US"/>
          </a:p>
        </p:txBody>
      </p:sp>
    </p:spTree>
    <p:extLst>
      <p:ext uri="{BB962C8B-B14F-4D97-AF65-F5344CB8AC3E}">
        <p14:creationId xmlns:p14="http://schemas.microsoft.com/office/powerpoint/2010/main" val="291623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ECB2-67E8-4922-A6B1-B85159460EAA}"/>
              </a:ext>
            </a:extLst>
          </p:cNvPr>
          <p:cNvSpPr>
            <a:spLocks noGrp="1"/>
          </p:cNvSpPr>
          <p:nvPr>
            <p:ph type="title"/>
          </p:nvPr>
        </p:nvSpPr>
        <p:spPr>
          <a:xfrm>
            <a:off x="609600" y="2857500"/>
            <a:ext cx="10972800" cy="1143000"/>
          </a:xfrm>
        </p:spPr>
        <p:txBody>
          <a:bodyPr/>
          <a:lstStyle/>
          <a:p>
            <a:r>
              <a:rPr lang="en-US" dirty="0"/>
              <a:t>Thank you!</a:t>
            </a:r>
          </a:p>
        </p:txBody>
      </p:sp>
      <p:sp>
        <p:nvSpPr>
          <p:cNvPr id="4" name="Date Placeholder 3">
            <a:extLst>
              <a:ext uri="{FF2B5EF4-FFF2-40B4-BE49-F238E27FC236}">
                <a16:creationId xmlns:a16="http://schemas.microsoft.com/office/drawing/2014/main" id="{AD2039D4-5038-4439-9DCC-5C764B1881A4}"/>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483B6E2A-23E4-494E-93C7-BDF19A9EE3D8}"/>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519534E6-1156-4AC6-9DB8-B4592A3F7C5A}"/>
              </a:ext>
            </a:extLst>
          </p:cNvPr>
          <p:cNvSpPr>
            <a:spLocks noGrp="1"/>
          </p:cNvSpPr>
          <p:nvPr>
            <p:ph type="sldNum" sz="quarter" idx="12"/>
          </p:nvPr>
        </p:nvSpPr>
        <p:spPr/>
        <p:txBody>
          <a:bodyPr/>
          <a:lstStyle/>
          <a:p>
            <a:pPr>
              <a:defRPr/>
            </a:pPr>
            <a:fld id="{EB6791C4-DF4E-4C17-A41C-B2BEB15390BD}" type="slidenum">
              <a:rPr lang="en-US" smtClean="0"/>
              <a:pPr>
                <a:defRPr/>
              </a:pPr>
              <a:t>43</a:t>
            </a:fld>
            <a:endParaRPr lang="en-US"/>
          </a:p>
        </p:txBody>
      </p:sp>
    </p:spTree>
    <p:extLst>
      <p:ext uri="{BB962C8B-B14F-4D97-AF65-F5344CB8AC3E}">
        <p14:creationId xmlns:p14="http://schemas.microsoft.com/office/powerpoint/2010/main" val="4227623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ECB2-67E8-4922-A6B1-B85159460EAA}"/>
              </a:ext>
            </a:extLst>
          </p:cNvPr>
          <p:cNvSpPr>
            <a:spLocks noGrp="1"/>
          </p:cNvSpPr>
          <p:nvPr>
            <p:ph type="title"/>
          </p:nvPr>
        </p:nvSpPr>
        <p:spPr>
          <a:xfrm>
            <a:off x="609600" y="2857500"/>
            <a:ext cx="10972800" cy="1143000"/>
          </a:xfrm>
        </p:spPr>
        <p:txBody>
          <a:bodyPr/>
          <a:lstStyle/>
          <a:p>
            <a:r>
              <a:rPr lang="en-US"/>
              <a:t>Questions?</a:t>
            </a:r>
            <a:endParaRPr lang="en-US" dirty="0"/>
          </a:p>
        </p:txBody>
      </p:sp>
      <p:sp>
        <p:nvSpPr>
          <p:cNvPr id="4" name="Date Placeholder 3">
            <a:extLst>
              <a:ext uri="{FF2B5EF4-FFF2-40B4-BE49-F238E27FC236}">
                <a16:creationId xmlns:a16="http://schemas.microsoft.com/office/drawing/2014/main" id="{AD2039D4-5038-4439-9DCC-5C764B1881A4}"/>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483B6E2A-23E4-494E-93C7-BDF19A9EE3D8}"/>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519534E6-1156-4AC6-9DB8-B4592A3F7C5A}"/>
              </a:ext>
            </a:extLst>
          </p:cNvPr>
          <p:cNvSpPr>
            <a:spLocks noGrp="1"/>
          </p:cNvSpPr>
          <p:nvPr>
            <p:ph type="sldNum" sz="quarter" idx="12"/>
          </p:nvPr>
        </p:nvSpPr>
        <p:spPr/>
        <p:txBody>
          <a:bodyPr/>
          <a:lstStyle/>
          <a:p>
            <a:pPr>
              <a:defRPr/>
            </a:pPr>
            <a:fld id="{EB6791C4-DF4E-4C17-A41C-B2BEB15390BD}" type="slidenum">
              <a:rPr lang="en-US" smtClean="0"/>
              <a:pPr>
                <a:defRPr/>
              </a:pPr>
              <a:t>44</a:t>
            </a:fld>
            <a:endParaRPr lang="en-US"/>
          </a:p>
        </p:txBody>
      </p:sp>
    </p:spTree>
    <p:extLst>
      <p:ext uri="{BB962C8B-B14F-4D97-AF65-F5344CB8AC3E}">
        <p14:creationId xmlns:p14="http://schemas.microsoft.com/office/powerpoint/2010/main" val="360214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AA9D-568F-4B43-AB90-D08FAB282FF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EDB6908-EBC2-4664-934A-F08139C52F16}"/>
              </a:ext>
            </a:extLst>
          </p:cNvPr>
          <p:cNvSpPr>
            <a:spLocks noGrp="1"/>
          </p:cNvSpPr>
          <p:nvPr>
            <p:ph idx="1"/>
          </p:nvPr>
        </p:nvSpPr>
        <p:spPr>
          <a:xfrm>
            <a:off x="345440" y="1531778"/>
            <a:ext cx="6167796" cy="4525963"/>
          </a:xfrm>
        </p:spPr>
        <p:txBody>
          <a:bodyPr/>
          <a:lstStyle/>
          <a:p>
            <a:pPr marL="0" indent="0">
              <a:buNone/>
            </a:pPr>
            <a:r>
              <a:rPr lang="en-US" sz="2800" dirty="0"/>
              <a:t>NSRS Modernization began with a dream in 2007:</a:t>
            </a:r>
          </a:p>
          <a:p>
            <a:pPr marL="0" indent="0" algn="ctr">
              <a:buNone/>
            </a:pPr>
            <a:r>
              <a:rPr lang="en-US" sz="2800" i="1" dirty="0"/>
              <a:t> </a:t>
            </a:r>
            <a:r>
              <a:rPr lang="en-US" sz="2800" i="1" dirty="0">
                <a:solidFill>
                  <a:schemeClr val="accent1">
                    <a:lumMod val="75000"/>
                  </a:schemeClr>
                </a:solidFill>
              </a:rPr>
              <a:t>What if we could fix all of the problems of NAD 83 and NAVD 88?</a:t>
            </a:r>
          </a:p>
          <a:p>
            <a:pPr marL="0" indent="0">
              <a:buNone/>
            </a:pPr>
            <a:r>
              <a:rPr lang="en-US" sz="2800" dirty="0"/>
              <a:t>Like…</a:t>
            </a:r>
          </a:p>
          <a:p>
            <a:pPr marL="0" indent="0">
              <a:buNone/>
            </a:pPr>
            <a:endParaRPr lang="en-US" sz="2800" dirty="0"/>
          </a:p>
          <a:p>
            <a:pPr marL="0" indent="0">
              <a:buNone/>
            </a:pPr>
            <a:r>
              <a:rPr lang="en-US" sz="2800" dirty="0"/>
              <a:t>What if we could collect enough gravity to build a geoid good enough to </a:t>
            </a:r>
            <a:r>
              <a:rPr lang="en-US" sz="2800" i="1" dirty="0"/>
              <a:t>define</a:t>
            </a:r>
            <a:r>
              <a:rPr lang="en-US" sz="2800" dirty="0"/>
              <a:t> a cm-accurate vertical datum?</a:t>
            </a:r>
          </a:p>
        </p:txBody>
      </p:sp>
      <p:sp>
        <p:nvSpPr>
          <p:cNvPr id="4" name="Date Placeholder 3">
            <a:extLst>
              <a:ext uri="{FF2B5EF4-FFF2-40B4-BE49-F238E27FC236}">
                <a16:creationId xmlns:a16="http://schemas.microsoft.com/office/drawing/2014/main" id="{E2D263B8-A203-4D75-80C9-7B94551923E0}"/>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9D38DE70-C61B-4FD3-8C0E-A7F5E5160339}"/>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D29E3C47-5A7D-4ECB-B15A-952E174B3AD4}"/>
              </a:ext>
            </a:extLst>
          </p:cNvPr>
          <p:cNvSpPr>
            <a:spLocks noGrp="1"/>
          </p:cNvSpPr>
          <p:nvPr>
            <p:ph type="sldNum" sz="quarter" idx="12"/>
          </p:nvPr>
        </p:nvSpPr>
        <p:spPr/>
        <p:txBody>
          <a:bodyPr/>
          <a:lstStyle/>
          <a:p>
            <a:pPr>
              <a:defRPr/>
            </a:pPr>
            <a:fld id="{EB6791C4-DF4E-4C17-A41C-B2BEB15390BD}" type="slidenum">
              <a:rPr lang="en-US" smtClean="0"/>
              <a:pPr>
                <a:defRPr/>
              </a:pPr>
              <a:t>5</a:t>
            </a:fld>
            <a:endParaRPr lang="en-US"/>
          </a:p>
        </p:txBody>
      </p:sp>
      <p:pic>
        <p:nvPicPr>
          <p:cNvPr id="25" name="Picture 24">
            <a:extLst>
              <a:ext uri="{FF2B5EF4-FFF2-40B4-BE49-F238E27FC236}">
                <a16:creationId xmlns:a16="http://schemas.microsoft.com/office/drawing/2014/main" id="{2639182A-225F-47DA-B055-5AAC583CC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177" y="954939"/>
            <a:ext cx="3789823" cy="4948121"/>
          </a:xfrm>
          <a:prstGeom prst="rect">
            <a:avLst/>
          </a:prstGeom>
        </p:spPr>
      </p:pic>
      <p:sp>
        <p:nvSpPr>
          <p:cNvPr id="31" name="TextBox 30">
            <a:extLst>
              <a:ext uri="{FF2B5EF4-FFF2-40B4-BE49-F238E27FC236}">
                <a16:creationId xmlns:a16="http://schemas.microsoft.com/office/drawing/2014/main" id="{AD371FCE-6BE4-468E-A365-E303D133E7A7}"/>
              </a:ext>
            </a:extLst>
          </p:cNvPr>
          <p:cNvSpPr txBox="1"/>
          <p:nvPr/>
        </p:nvSpPr>
        <p:spPr>
          <a:xfrm>
            <a:off x="9275891" y="5937442"/>
            <a:ext cx="1534394" cy="523220"/>
          </a:xfrm>
          <a:prstGeom prst="rect">
            <a:avLst/>
          </a:prstGeom>
          <a:noFill/>
        </p:spPr>
        <p:txBody>
          <a:bodyPr wrap="none" rtlCol="0">
            <a:spAutoFit/>
          </a:bodyPr>
          <a:lstStyle/>
          <a:p>
            <a:r>
              <a:rPr lang="en-US" sz="2800" dirty="0"/>
              <a:t>GRAV-D</a:t>
            </a:r>
          </a:p>
        </p:txBody>
      </p:sp>
    </p:spTree>
    <p:extLst>
      <p:ext uri="{BB962C8B-B14F-4D97-AF65-F5344CB8AC3E}">
        <p14:creationId xmlns:p14="http://schemas.microsoft.com/office/powerpoint/2010/main" val="21987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AA9D-568F-4B43-AB90-D08FAB282FF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EDB6908-EBC2-4664-934A-F08139C52F16}"/>
              </a:ext>
            </a:extLst>
          </p:cNvPr>
          <p:cNvSpPr>
            <a:spLocks noGrp="1"/>
          </p:cNvSpPr>
          <p:nvPr>
            <p:ph idx="1"/>
          </p:nvPr>
        </p:nvSpPr>
        <p:spPr>
          <a:xfrm>
            <a:off x="62344" y="1146109"/>
            <a:ext cx="7115204" cy="4525963"/>
          </a:xfrm>
        </p:spPr>
        <p:txBody>
          <a:bodyPr/>
          <a:lstStyle/>
          <a:p>
            <a:r>
              <a:rPr lang="en-US" dirty="0"/>
              <a:t>And so NSRS Modernization was born!</a:t>
            </a:r>
          </a:p>
          <a:p>
            <a:endParaRPr lang="en-US" dirty="0"/>
          </a:p>
          <a:p>
            <a:r>
              <a:rPr lang="en-US" dirty="0"/>
              <a:t>Accuracy, modern tools, improvements focusing on both science and customer service</a:t>
            </a:r>
          </a:p>
        </p:txBody>
      </p:sp>
      <p:sp>
        <p:nvSpPr>
          <p:cNvPr id="4" name="Date Placeholder 3">
            <a:extLst>
              <a:ext uri="{FF2B5EF4-FFF2-40B4-BE49-F238E27FC236}">
                <a16:creationId xmlns:a16="http://schemas.microsoft.com/office/drawing/2014/main" id="{E2D263B8-A203-4D75-80C9-7B94551923E0}"/>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9D38DE70-C61B-4FD3-8C0E-A7F5E5160339}"/>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D29E3C47-5A7D-4ECB-B15A-952E174B3AD4}"/>
              </a:ext>
            </a:extLst>
          </p:cNvPr>
          <p:cNvSpPr>
            <a:spLocks noGrp="1"/>
          </p:cNvSpPr>
          <p:nvPr>
            <p:ph type="sldNum" sz="quarter" idx="12"/>
          </p:nvPr>
        </p:nvSpPr>
        <p:spPr/>
        <p:txBody>
          <a:bodyPr/>
          <a:lstStyle/>
          <a:p>
            <a:pPr>
              <a:defRPr/>
            </a:pPr>
            <a:fld id="{EB6791C4-DF4E-4C17-A41C-B2BEB15390BD}" type="slidenum">
              <a:rPr lang="en-US" smtClean="0"/>
              <a:pPr>
                <a:defRPr/>
              </a:pPr>
              <a:t>6</a:t>
            </a:fld>
            <a:endParaRPr lang="en-US"/>
          </a:p>
        </p:txBody>
      </p:sp>
      <p:pic>
        <p:nvPicPr>
          <p:cNvPr id="8" name="Picture 7">
            <a:extLst>
              <a:ext uri="{FF2B5EF4-FFF2-40B4-BE49-F238E27FC236}">
                <a16:creationId xmlns:a16="http://schemas.microsoft.com/office/drawing/2014/main" id="{CED78CB2-57B7-4518-8462-D1472D13A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202" y="1184037"/>
            <a:ext cx="2918559" cy="3814354"/>
          </a:xfrm>
          <a:prstGeom prst="rect">
            <a:avLst/>
          </a:prstGeom>
        </p:spPr>
      </p:pic>
      <p:sp>
        <p:nvSpPr>
          <p:cNvPr id="12" name="TextBox 11">
            <a:extLst>
              <a:ext uri="{FF2B5EF4-FFF2-40B4-BE49-F238E27FC236}">
                <a16:creationId xmlns:a16="http://schemas.microsoft.com/office/drawing/2014/main" id="{9CF06BD4-C821-4545-93DF-1E3AB23BB0BA}"/>
              </a:ext>
            </a:extLst>
          </p:cNvPr>
          <p:cNvSpPr txBox="1"/>
          <p:nvPr/>
        </p:nvSpPr>
        <p:spPr>
          <a:xfrm>
            <a:off x="7691202" y="4998391"/>
            <a:ext cx="3042821" cy="523220"/>
          </a:xfrm>
          <a:prstGeom prst="rect">
            <a:avLst/>
          </a:prstGeom>
          <a:noFill/>
        </p:spPr>
        <p:txBody>
          <a:bodyPr wrap="none" rtlCol="0">
            <a:spAutoFit/>
          </a:bodyPr>
          <a:lstStyle/>
          <a:p>
            <a:r>
              <a:rPr lang="en-US" sz="2800" dirty="0"/>
              <a:t>NGS 10 year plan</a:t>
            </a:r>
          </a:p>
        </p:txBody>
      </p:sp>
    </p:spTree>
    <p:extLst>
      <p:ext uri="{BB962C8B-B14F-4D97-AF65-F5344CB8AC3E}">
        <p14:creationId xmlns:p14="http://schemas.microsoft.com/office/powerpoint/2010/main" val="258368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AA9D-568F-4B43-AB90-D08FAB282FF0}"/>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EDB6908-EBC2-4664-934A-F08139C52F16}"/>
              </a:ext>
            </a:extLst>
          </p:cNvPr>
          <p:cNvSpPr>
            <a:spLocks noGrp="1"/>
          </p:cNvSpPr>
          <p:nvPr>
            <p:ph idx="1"/>
          </p:nvPr>
        </p:nvSpPr>
        <p:spPr>
          <a:xfrm>
            <a:off x="0" y="1600203"/>
            <a:ext cx="12192000" cy="4525963"/>
          </a:xfrm>
        </p:spPr>
        <p:txBody>
          <a:bodyPr/>
          <a:lstStyle/>
          <a:p>
            <a:r>
              <a:rPr lang="en-US" dirty="0"/>
              <a:t>NSRS Modernization morphed, grew, clarified</a:t>
            </a:r>
          </a:p>
          <a:p>
            <a:pPr lvl="1"/>
            <a:r>
              <a:rPr lang="en-US" dirty="0"/>
              <a:t>Deadlines changed:</a:t>
            </a:r>
          </a:p>
          <a:p>
            <a:pPr lvl="2"/>
            <a:r>
              <a:rPr lang="en-US" dirty="0"/>
              <a:t>2018 became 2022 which became 2025</a:t>
            </a:r>
          </a:p>
          <a:p>
            <a:pPr lvl="2"/>
            <a:r>
              <a:rPr lang="en-US" dirty="0"/>
              <a:t>Which has recently become 2025-2026 (</a:t>
            </a:r>
            <a:r>
              <a:rPr lang="en-US" dirty="0">
                <a:hlinkClick r:id="rId3"/>
              </a:rPr>
              <a:t>FRN Doc. 2024-23347</a:t>
            </a:r>
            <a:r>
              <a:rPr lang="en-US" dirty="0"/>
              <a:t>; Oct 9, 2024)</a:t>
            </a:r>
          </a:p>
          <a:p>
            <a:pPr lvl="1"/>
            <a:r>
              <a:rPr lang="en-US" dirty="0"/>
              <a:t>Definitions changed:</a:t>
            </a:r>
          </a:p>
          <a:p>
            <a:pPr lvl="2"/>
            <a:r>
              <a:rPr lang="en-US" dirty="0"/>
              <a:t>2008-2018 ten year plan </a:t>
            </a:r>
          </a:p>
          <a:p>
            <a:pPr lvl="2"/>
            <a:r>
              <a:rPr lang="en-US"/>
              <a:t>2013-2023 </a:t>
            </a:r>
            <a:r>
              <a:rPr lang="en-US" dirty="0"/>
              <a:t>ten year plan</a:t>
            </a:r>
          </a:p>
          <a:p>
            <a:pPr lvl="2"/>
            <a:r>
              <a:rPr lang="en-US" dirty="0"/>
              <a:t>Blueprint documents (v1; 2017), then Blueprint documents (v2; 2021)</a:t>
            </a:r>
          </a:p>
          <a:p>
            <a:pPr lvl="2"/>
            <a:r>
              <a:rPr lang="en-US" dirty="0"/>
              <a:t>Adjusted to currently available resources</a:t>
            </a:r>
          </a:p>
          <a:p>
            <a:pPr lvl="2"/>
            <a:endParaRPr lang="en-US" dirty="0"/>
          </a:p>
        </p:txBody>
      </p:sp>
      <p:sp>
        <p:nvSpPr>
          <p:cNvPr id="4" name="Date Placeholder 3">
            <a:extLst>
              <a:ext uri="{FF2B5EF4-FFF2-40B4-BE49-F238E27FC236}">
                <a16:creationId xmlns:a16="http://schemas.microsoft.com/office/drawing/2014/main" id="{E2D263B8-A203-4D75-80C9-7B94551923E0}"/>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9D38DE70-C61B-4FD3-8C0E-A7F5E5160339}"/>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D29E3C47-5A7D-4ECB-B15A-952E174B3AD4}"/>
              </a:ext>
            </a:extLst>
          </p:cNvPr>
          <p:cNvSpPr>
            <a:spLocks noGrp="1"/>
          </p:cNvSpPr>
          <p:nvPr>
            <p:ph type="sldNum" sz="quarter" idx="12"/>
          </p:nvPr>
        </p:nvSpPr>
        <p:spPr/>
        <p:txBody>
          <a:bodyPr/>
          <a:lstStyle/>
          <a:p>
            <a:pPr>
              <a:defRPr/>
            </a:pPr>
            <a:fld id="{EB6791C4-DF4E-4C17-A41C-B2BEB15390BD}" type="slidenum">
              <a:rPr lang="en-US" smtClean="0"/>
              <a:pPr>
                <a:defRPr/>
              </a:pPr>
              <a:t>7</a:t>
            </a:fld>
            <a:endParaRPr lang="en-US" dirty="0"/>
          </a:p>
        </p:txBody>
      </p:sp>
    </p:spTree>
    <p:extLst>
      <p:ext uri="{BB962C8B-B14F-4D97-AF65-F5344CB8AC3E}">
        <p14:creationId xmlns:p14="http://schemas.microsoft.com/office/powerpoint/2010/main" val="152998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0B41-CB0A-4EA3-B231-D886A3717731}"/>
              </a:ext>
            </a:extLst>
          </p:cNvPr>
          <p:cNvSpPr>
            <a:spLocks noGrp="1"/>
          </p:cNvSpPr>
          <p:nvPr>
            <p:ph type="title"/>
          </p:nvPr>
        </p:nvSpPr>
        <p:spPr/>
        <p:txBody>
          <a:bodyPr/>
          <a:lstStyle/>
          <a:p>
            <a:r>
              <a:rPr lang="en-US" dirty="0"/>
              <a:t>Background (Geometric example)</a:t>
            </a:r>
          </a:p>
        </p:txBody>
      </p:sp>
      <p:sp>
        <p:nvSpPr>
          <p:cNvPr id="4" name="Date Placeholder 3">
            <a:extLst>
              <a:ext uri="{FF2B5EF4-FFF2-40B4-BE49-F238E27FC236}">
                <a16:creationId xmlns:a16="http://schemas.microsoft.com/office/drawing/2014/main" id="{738CC897-DA27-410A-896A-129E4D293F16}"/>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704903A7-0D03-4765-BBDE-7CEEBF5A1CC3}"/>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41C78147-F369-45ED-B0C5-080463D73C7A}"/>
              </a:ext>
            </a:extLst>
          </p:cNvPr>
          <p:cNvSpPr>
            <a:spLocks noGrp="1"/>
          </p:cNvSpPr>
          <p:nvPr>
            <p:ph type="sldNum" sz="quarter" idx="12"/>
          </p:nvPr>
        </p:nvSpPr>
        <p:spPr/>
        <p:txBody>
          <a:bodyPr/>
          <a:lstStyle/>
          <a:p>
            <a:pPr>
              <a:defRPr/>
            </a:pPr>
            <a:fld id="{EB6791C4-DF4E-4C17-A41C-B2BEB15390BD}" type="slidenum">
              <a:rPr lang="en-US" smtClean="0"/>
              <a:pPr>
                <a:defRPr/>
              </a:pPr>
              <a:t>8</a:t>
            </a:fld>
            <a:endParaRPr lang="en-US"/>
          </a:p>
        </p:txBody>
      </p:sp>
      <p:pic>
        <p:nvPicPr>
          <p:cNvPr id="7" name="Picture 6">
            <a:extLst>
              <a:ext uri="{FF2B5EF4-FFF2-40B4-BE49-F238E27FC236}">
                <a16:creationId xmlns:a16="http://schemas.microsoft.com/office/drawing/2014/main" id="{D2AC8AEE-F640-483A-957B-0AE247AA38EF}"/>
              </a:ext>
            </a:extLst>
          </p:cNvPr>
          <p:cNvPicPr>
            <a:picLocks noChangeAspect="1"/>
          </p:cNvPicPr>
          <p:nvPr/>
        </p:nvPicPr>
        <p:blipFill>
          <a:blip r:embed="rId3"/>
          <a:stretch>
            <a:fillRect/>
          </a:stretch>
        </p:blipFill>
        <p:spPr>
          <a:xfrm>
            <a:off x="1048164" y="2051553"/>
            <a:ext cx="8743950" cy="2581275"/>
          </a:xfrm>
          <a:prstGeom prst="rect">
            <a:avLst/>
          </a:prstGeom>
        </p:spPr>
      </p:pic>
      <p:sp>
        <p:nvSpPr>
          <p:cNvPr id="8" name="TextBox 7">
            <a:extLst>
              <a:ext uri="{FF2B5EF4-FFF2-40B4-BE49-F238E27FC236}">
                <a16:creationId xmlns:a16="http://schemas.microsoft.com/office/drawing/2014/main" id="{89278A62-9FE8-4142-BB21-0B53012E6423}"/>
              </a:ext>
            </a:extLst>
          </p:cNvPr>
          <p:cNvSpPr txBox="1"/>
          <p:nvPr/>
        </p:nvSpPr>
        <p:spPr>
          <a:xfrm rot="19804839">
            <a:off x="1603513" y="3385333"/>
            <a:ext cx="1747594" cy="307777"/>
          </a:xfrm>
          <a:prstGeom prst="rect">
            <a:avLst/>
          </a:prstGeom>
          <a:noFill/>
        </p:spPr>
        <p:txBody>
          <a:bodyPr wrap="none" rtlCol="0">
            <a:spAutoFit/>
          </a:bodyPr>
          <a:lstStyle/>
          <a:p>
            <a:r>
              <a:rPr lang="en-US" sz="1400" b="1" dirty="0"/>
              <a:t>MYCS3 / ITRF2020</a:t>
            </a:r>
          </a:p>
        </p:txBody>
      </p:sp>
      <p:sp>
        <p:nvSpPr>
          <p:cNvPr id="9" name="TextBox 8">
            <a:extLst>
              <a:ext uri="{FF2B5EF4-FFF2-40B4-BE49-F238E27FC236}">
                <a16:creationId xmlns:a16="http://schemas.microsoft.com/office/drawing/2014/main" id="{AAD14069-ED6E-4A2B-966C-402532A15808}"/>
              </a:ext>
            </a:extLst>
          </p:cNvPr>
          <p:cNvSpPr txBox="1"/>
          <p:nvPr/>
        </p:nvSpPr>
        <p:spPr>
          <a:xfrm>
            <a:off x="1971958" y="4608448"/>
            <a:ext cx="1774947" cy="738664"/>
          </a:xfrm>
          <a:prstGeom prst="rect">
            <a:avLst/>
          </a:prstGeom>
          <a:noFill/>
        </p:spPr>
        <p:txBody>
          <a:bodyPr wrap="square" rtlCol="0">
            <a:spAutoFit/>
          </a:bodyPr>
          <a:lstStyle/>
          <a:p>
            <a:r>
              <a:rPr lang="en-US" sz="1400" b="1" dirty="0"/>
              <a:t>EPP2022:</a:t>
            </a:r>
          </a:p>
          <a:p>
            <a:r>
              <a:rPr lang="en-US" sz="1400" b="1" dirty="0"/>
              <a:t>N/P/C/MATRF2022 defined</a:t>
            </a:r>
          </a:p>
        </p:txBody>
      </p:sp>
      <p:grpSp>
        <p:nvGrpSpPr>
          <p:cNvPr id="10" name="Group 9">
            <a:extLst>
              <a:ext uri="{FF2B5EF4-FFF2-40B4-BE49-F238E27FC236}">
                <a16:creationId xmlns:a16="http://schemas.microsoft.com/office/drawing/2014/main" id="{6F4AEA4B-CE4F-48FD-ABA0-AB75C7B94856}"/>
              </a:ext>
            </a:extLst>
          </p:cNvPr>
          <p:cNvGrpSpPr/>
          <p:nvPr/>
        </p:nvGrpSpPr>
        <p:grpSpPr>
          <a:xfrm>
            <a:off x="3056548" y="3420926"/>
            <a:ext cx="152400" cy="1359961"/>
            <a:chOff x="4163952" y="1957709"/>
            <a:chExt cx="152400" cy="1359961"/>
          </a:xfrm>
        </p:grpSpPr>
        <p:cxnSp>
          <p:nvCxnSpPr>
            <p:cNvPr id="11" name="Straight Connector 10">
              <a:extLst>
                <a:ext uri="{FF2B5EF4-FFF2-40B4-BE49-F238E27FC236}">
                  <a16:creationId xmlns:a16="http://schemas.microsoft.com/office/drawing/2014/main" id="{F13CCA19-D75B-4C8B-87B8-DA145BA5D8B4}"/>
                </a:ext>
              </a:extLst>
            </p:cNvPr>
            <p:cNvCxnSpPr>
              <a:cxnSpLocks/>
            </p:cNvCxnSpPr>
            <p:nvPr/>
          </p:nvCxnSpPr>
          <p:spPr>
            <a:xfrm flipV="1">
              <a:off x="4240152" y="2035697"/>
              <a:ext cx="1" cy="128197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Oval 11">
              <a:extLst>
                <a:ext uri="{FF2B5EF4-FFF2-40B4-BE49-F238E27FC236}">
                  <a16:creationId xmlns:a16="http://schemas.microsoft.com/office/drawing/2014/main" id="{73FB462B-BEAE-4399-BED2-15F3EDA70AD1}"/>
                </a:ext>
              </a:extLst>
            </p:cNvPr>
            <p:cNvSpPr/>
            <p:nvPr/>
          </p:nvSpPr>
          <p:spPr>
            <a:xfrm>
              <a:off x="4163952" y="1957709"/>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2E309E8-5AC9-4E20-BEFF-9D0819B6629D}"/>
              </a:ext>
            </a:extLst>
          </p:cNvPr>
          <p:cNvSpPr txBox="1"/>
          <p:nvPr/>
        </p:nvSpPr>
        <p:spPr>
          <a:xfrm>
            <a:off x="1232052" y="1553803"/>
            <a:ext cx="5965898" cy="523220"/>
          </a:xfrm>
          <a:prstGeom prst="rect">
            <a:avLst/>
          </a:prstGeom>
          <a:noFill/>
        </p:spPr>
        <p:txBody>
          <a:bodyPr wrap="square" rtlCol="0">
            <a:spAutoFit/>
          </a:bodyPr>
          <a:lstStyle/>
          <a:p>
            <a:r>
              <a:rPr lang="en-US" sz="1400" b="1" dirty="0"/>
              <a:t>Geometric REC project puts N/P/C/MATRF2022 epoch 2020.00 coordinates on over 100,000 geodetic control points</a:t>
            </a:r>
          </a:p>
        </p:txBody>
      </p:sp>
      <p:grpSp>
        <p:nvGrpSpPr>
          <p:cNvPr id="14" name="Group 13">
            <a:extLst>
              <a:ext uri="{FF2B5EF4-FFF2-40B4-BE49-F238E27FC236}">
                <a16:creationId xmlns:a16="http://schemas.microsoft.com/office/drawing/2014/main" id="{D784FE00-7B16-4D04-B98A-BA2AAA36D93A}"/>
              </a:ext>
            </a:extLst>
          </p:cNvPr>
          <p:cNvGrpSpPr/>
          <p:nvPr/>
        </p:nvGrpSpPr>
        <p:grpSpPr>
          <a:xfrm rot="10800000">
            <a:off x="6379784" y="1815413"/>
            <a:ext cx="152400" cy="1433288"/>
            <a:chOff x="4163952" y="1957709"/>
            <a:chExt cx="152400" cy="1433288"/>
          </a:xfrm>
        </p:grpSpPr>
        <p:cxnSp>
          <p:nvCxnSpPr>
            <p:cNvPr id="15" name="Straight Connector 14">
              <a:extLst>
                <a:ext uri="{FF2B5EF4-FFF2-40B4-BE49-F238E27FC236}">
                  <a16:creationId xmlns:a16="http://schemas.microsoft.com/office/drawing/2014/main" id="{AE7F4335-5E85-41AB-95DF-9E17DDFDF8EC}"/>
                </a:ext>
              </a:extLst>
            </p:cNvPr>
            <p:cNvCxnSpPr>
              <a:cxnSpLocks/>
            </p:cNvCxnSpPr>
            <p:nvPr/>
          </p:nvCxnSpPr>
          <p:spPr>
            <a:xfrm rot="10800000">
              <a:off x="4240152" y="2035697"/>
              <a:ext cx="0" cy="13553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E344E7C7-6408-4BAD-B5EF-54873A8B16DA}"/>
                </a:ext>
              </a:extLst>
            </p:cNvPr>
            <p:cNvSpPr/>
            <p:nvPr/>
          </p:nvSpPr>
          <p:spPr>
            <a:xfrm>
              <a:off x="4163952" y="1957709"/>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804234E6-F209-46DB-8848-6A1DC13F60F0}"/>
              </a:ext>
            </a:extLst>
          </p:cNvPr>
          <p:cNvSpPr txBox="1"/>
          <p:nvPr/>
        </p:nvSpPr>
        <p:spPr>
          <a:xfrm>
            <a:off x="3193737" y="5397395"/>
            <a:ext cx="1021264" cy="307777"/>
          </a:xfrm>
          <a:prstGeom prst="rect">
            <a:avLst/>
          </a:prstGeom>
          <a:noFill/>
        </p:spPr>
        <p:txBody>
          <a:bodyPr wrap="square" rtlCol="0">
            <a:spAutoFit/>
          </a:bodyPr>
          <a:lstStyle/>
          <a:p>
            <a:r>
              <a:rPr lang="en-US" sz="1400" b="1" dirty="0"/>
              <a:t>IFDM2022</a:t>
            </a:r>
          </a:p>
        </p:txBody>
      </p:sp>
      <p:grpSp>
        <p:nvGrpSpPr>
          <p:cNvPr id="18" name="Group 17">
            <a:extLst>
              <a:ext uri="{FF2B5EF4-FFF2-40B4-BE49-F238E27FC236}">
                <a16:creationId xmlns:a16="http://schemas.microsoft.com/office/drawing/2014/main" id="{2FA4CD51-9A4F-4716-B8AE-47F5C561DED8}"/>
              </a:ext>
            </a:extLst>
          </p:cNvPr>
          <p:cNvGrpSpPr/>
          <p:nvPr/>
        </p:nvGrpSpPr>
        <p:grpSpPr>
          <a:xfrm>
            <a:off x="3704369" y="3364805"/>
            <a:ext cx="152400" cy="2032590"/>
            <a:chOff x="4163952" y="1957709"/>
            <a:chExt cx="152400" cy="2032590"/>
          </a:xfrm>
        </p:grpSpPr>
        <p:cxnSp>
          <p:nvCxnSpPr>
            <p:cNvPr id="19" name="Straight Connector 18">
              <a:extLst>
                <a:ext uri="{FF2B5EF4-FFF2-40B4-BE49-F238E27FC236}">
                  <a16:creationId xmlns:a16="http://schemas.microsoft.com/office/drawing/2014/main" id="{85BA1681-C418-4B30-BEDE-0D1098B1308B}"/>
                </a:ext>
              </a:extLst>
            </p:cNvPr>
            <p:cNvCxnSpPr>
              <a:cxnSpLocks/>
            </p:cNvCxnSpPr>
            <p:nvPr/>
          </p:nvCxnSpPr>
          <p:spPr>
            <a:xfrm flipV="1">
              <a:off x="4240153" y="2035698"/>
              <a:ext cx="0" cy="19546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58A62432-54FE-47AC-9255-F16F65AA6380}"/>
                </a:ext>
              </a:extLst>
            </p:cNvPr>
            <p:cNvSpPr/>
            <p:nvPr/>
          </p:nvSpPr>
          <p:spPr>
            <a:xfrm>
              <a:off x="4163952" y="1957709"/>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F004DA2F-B21E-43F9-BED0-B42D5C2E2844}"/>
              </a:ext>
            </a:extLst>
          </p:cNvPr>
          <p:cNvSpPr txBox="1"/>
          <p:nvPr/>
        </p:nvSpPr>
        <p:spPr>
          <a:xfrm>
            <a:off x="3923782" y="5828627"/>
            <a:ext cx="1194009" cy="307777"/>
          </a:xfrm>
          <a:prstGeom prst="rect">
            <a:avLst/>
          </a:prstGeom>
          <a:noFill/>
        </p:spPr>
        <p:txBody>
          <a:bodyPr wrap="square" rtlCol="0">
            <a:spAutoFit/>
          </a:bodyPr>
          <a:lstStyle/>
          <a:p>
            <a:r>
              <a:rPr lang="en-US" sz="1400" b="1" dirty="0"/>
              <a:t>SPROCCET</a:t>
            </a:r>
          </a:p>
        </p:txBody>
      </p:sp>
      <p:grpSp>
        <p:nvGrpSpPr>
          <p:cNvPr id="22" name="Group 21">
            <a:extLst>
              <a:ext uri="{FF2B5EF4-FFF2-40B4-BE49-F238E27FC236}">
                <a16:creationId xmlns:a16="http://schemas.microsoft.com/office/drawing/2014/main" id="{8D98A355-9879-4883-8545-EC34C293665D}"/>
              </a:ext>
            </a:extLst>
          </p:cNvPr>
          <p:cNvGrpSpPr/>
          <p:nvPr/>
        </p:nvGrpSpPr>
        <p:grpSpPr>
          <a:xfrm>
            <a:off x="4437507" y="3338083"/>
            <a:ext cx="152400" cy="2490544"/>
            <a:chOff x="4163952" y="1957709"/>
            <a:chExt cx="152400" cy="2490544"/>
          </a:xfrm>
        </p:grpSpPr>
        <p:cxnSp>
          <p:nvCxnSpPr>
            <p:cNvPr id="23" name="Straight Connector 22">
              <a:extLst>
                <a:ext uri="{FF2B5EF4-FFF2-40B4-BE49-F238E27FC236}">
                  <a16:creationId xmlns:a16="http://schemas.microsoft.com/office/drawing/2014/main" id="{B35652F6-C5DF-4C5A-81AF-EF76BE723DE7}"/>
                </a:ext>
              </a:extLst>
            </p:cNvPr>
            <p:cNvCxnSpPr>
              <a:cxnSpLocks/>
            </p:cNvCxnSpPr>
            <p:nvPr/>
          </p:nvCxnSpPr>
          <p:spPr>
            <a:xfrm flipV="1">
              <a:off x="4240153" y="2035699"/>
              <a:ext cx="0" cy="24125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4010AAF5-BB81-4542-94F2-BEF9FE0927A0}"/>
                </a:ext>
              </a:extLst>
            </p:cNvPr>
            <p:cNvSpPr/>
            <p:nvPr/>
          </p:nvSpPr>
          <p:spPr>
            <a:xfrm>
              <a:off x="4163952" y="1957709"/>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F604B6BE-AEB3-4E39-9795-A795A725ECF9}"/>
              </a:ext>
            </a:extLst>
          </p:cNvPr>
          <p:cNvSpPr txBox="1"/>
          <p:nvPr/>
        </p:nvSpPr>
        <p:spPr>
          <a:xfrm>
            <a:off x="4816074" y="6219410"/>
            <a:ext cx="831892" cy="307777"/>
          </a:xfrm>
          <a:prstGeom prst="rect">
            <a:avLst/>
          </a:prstGeom>
          <a:noFill/>
        </p:spPr>
        <p:txBody>
          <a:bodyPr wrap="square" rtlCol="0">
            <a:spAutoFit/>
          </a:bodyPr>
          <a:lstStyle/>
          <a:p>
            <a:r>
              <a:rPr lang="en-US" sz="1400" b="1" dirty="0"/>
              <a:t>LASER</a:t>
            </a:r>
          </a:p>
        </p:txBody>
      </p:sp>
      <p:grpSp>
        <p:nvGrpSpPr>
          <p:cNvPr id="26" name="Group 25">
            <a:extLst>
              <a:ext uri="{FF2B5EF4-FFF2-40B4-BE49-F238E27FC236}">
                <a16:creationId xmlns:a16="http://schemas.microsoft.com/office/drawing/2014/main" id="{E5EF86D3-17E8-4C25-8767-ED0C2AEC7A28}"/>
              </a:ext>
            </a:extLst>
          </p:cNvPr>
          <p:cNvGrpSpPr/>
          <p:nvPr/>
        </p:nvGrpSpPr>
        <p:grpSpPr>
          <a:xfrm>
            <a:off x="5155820" y="3175198"/>
            <a:ext cx="152400" cy="3049999"/>
            <a:chOff x="4163952" y="1957709"/>
            <a:chExt cx="152400" cy="3049999"/>
          </a:xfrm>
        </p:grpSpPr>
        <p:cxnSp>
          <p:nvCxnSpPr>
            <p:cNvPr id="27" name="Straight Connector 26">
              <a:extLst>
                <a:ext uri="{FF2B5EF4-FFF2-40B4-BE49-F238E27FC236}">
                  <a16:creationId xmlns:a16="http://schemas.microsoft.com/office/drawing/2014/main" id="{3B0E6D66-8E4F-4270-A91E-0FF076B65C91}"/>
                </a:ext>
              </a:extLst>
            </p:cNvPr>
            <p:cNvCxnSpPr>
              <a:cxnSpLocks/>
            </p:cNvCxnSpPr>
            <p:nvPr/>
          </p:nvCxnSpPr>
          <p:spPr>
            <a:xfrm flipV="1">
              <a:off x="4240152" y="2035699"/>
              <a:ext cx="1" cy="297200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8" name="Oval 27">
              <a:extLst>
                <a:ext uri="{FF2B5EF4-FFF2-40B4-BE49-F238E27FC236}">
                  <a16:creationId xmlns:a16="http://schemas.microsoft.com/office/drawing/2014/main" id="{3308867A-7390-43EC-BA3A-5CF99E26B162}"/>
                </a:ext>
              </a:extLst>
            </p:cNvPr>
            <p:cNvSpPr/>
            <p:nvPr/>
          </p:nvSpPr>
          <p:spPr>
            <a:xfrm>
              <a:off x="4163952" y="1957709"/>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B5EBE9AC-D1D9-4B89-9A0B-6E745A8D2690}"/>
              </a:ext>
            </a:extLst>
          </p:cNvPr>
          <p:cNvSpPr txBox="1"/>
          <p:nvPr/>
        </p:nvSpPr>
        <p:spPr>
          <a:xfrm>
            <a:off x="6524477" y="6136404"/>
            <a:ext cx="1100411" cy="307777"/>
          </a:xfrm>
          <a:prstGeom prst="rect">
            <a:avLst/>
          </a:prstGeom>
          <a:noFill/>
        </p:spPr>
        <p:txBody>
          <a:bodyPr wrap="square" rtlCol="0">
            <a:spAutoFit/>
          </a:bodyPr>
          <a:lstStyle/>
          <a:p>
            <a:r>
              <a:rPr lang="en-US" sz="1400" b="1" dirty="0"/>
              <a:t>SPCS2022</a:t>
            </a:r>
          </a:p>
        </p:txBody>
      </p:sp>
      <p:grpSp>
        <p:nvGrpSpPr>
          <p:cNvPr id="30" name="Group 29">
            <a:extLst>
              <a:ext uri="{FF2B5EF4-FFF2-40B4-BE49-F238E27FC236}">
                <a16:creationId xmlns:a16="http://schemas.microsoft.com/office/drawing/2014/main" id="{5C7D1648-40CD-40B6-BD65-D3DEDD2F2363}"/>
              </a:ext>
            </a:extLst>
          </p:cNvPr>
          <p:cNvGrpSpPr/>
          <p:nvPr/>
        </p:nvGrpSpPr>
        <p:grpSpPr>
          <a:xfrm>
            <a:off x="6998483" y="3093906"/>
            <a:ext cx="152400" cy="3049999"/>
            <a:chOff x="4163952" y="1957709"/>
            <a:chExt cx="152400" cy="3049999"/>
          </a:xfrm>
        </p:grpSpPr>
        <p:cxnSp>
          <p:nvCxnSpPr>
            <p:cNvPr id="31" name="Straight Connector 30">
              <a:extLst>
                <a:ext uri="{FF2B5EF4-FFF2-40B4-BE49-F238E27FC236}">
                  <a16:creationId xmlns:a16="http://schemas.microsoft.com/office/drawing/2014/main" id="{C6177A4A-B465-4DB4-A9D7-841D1D2399C2}"/>
                </a:ext>
              </a:extLst>
            </p:cNvPr>
            <p:cNvCxnSpPr>
              <a:cxnSpLocks/>
            </p:cNvCxnSpPr>
            <p:nvPr/>
          </p:nvCxnSpPr>
          <p:spPr>
            <a:xfrm flipV="1">
              <a:off x="4240152" y="2035699"/>
              <a:ext cx="1" cy="297200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816887AF-5D07-465B-9773-587881CA0828}"/>
                </a:ext>
              </a:extLst>
            </p:cNvPr>
            <p:cNvSpPr/>
            <p:nvPr/>
          </p:nvSpPr>
          <p:spPr>
            <a:xfrm>
              <a:off x="4163952" y="1957709"/>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D9C57D96-5AAF-492A-AB01-69E1388C6C37}"/>
              </a:ext>
            </a:extLst>
          </p:cNvPr>
          <p:cNvSpPr txBox="1"/>
          <p:nvPr/>
        </p:nvSpPr>
        <p:spPr>
          <a:xfrm>
            <a:off x="7317621" y="1628723"/>
            <a:ext cx="2753706" cy="307777"/>
          </a:xfrm>
          <a:prstGeom prst="rect">
            <a:avLst/>
          </a:prstGeom>
          <a:noFill/>
        </p:spPr>
        <p:txBody>
          <a:bodyPr wrap="square" rtlCol="0">
            <a:spAutoFit/>
          </a:bodyPr>
          <a:lstStyle/>
          <a:p>
            <a:r>
              <a:rPr lang="en-US" sz="1400" b="1" dirty="0"/>
              <a:t>NADCON / NCAT updated</a:t>
            </a:r>
          </a:p>
        </p:txBody>
      </p:sp>
      <p:grpSp>
        <p:nvGrpSpPr>
          <p:cNvPr id="34" name="Group 33">
            <a:extLst>
              <a:ext uri="{FF2B5EF4-FFF2-40B4-BE49-F238E27FC236}">
                <a16:creationId xmlns:a16="http://schemas.microsoft.com/office/drawing/2014/main" id="{6265A292-01DC-424D-99EA-C711D64EFA26}"/>
              </a:ext>
            </a:extLst>
          </p:cNvPr>
          <p:cNvGrpSpPr/>
          <p:nvPr/>
        </p:nvGrpSpPr>
        <p:grpSpPr>
          <a:xfrm rot="10800000">
            <a:off x="7643840" y="1906480"/>
            <a:ext cx="152400" cy="1339807"/>
            <a:chOff x="4163952" y="1957709"/>
            <a:chExt cx="152400" cy="1339807"/>
          </a:xfrm>
        </p:grpSpPr>
        <p:cxnSp>
          <p:nvCxnSpPr>
            <p:cNvPr id="35" name="Straight Connector 34">
              <a:extLst>
                <a:ext uri="{FF2B5EF4-FFF2-40B4-BE49-F238E27FC236}">
                  <a16:creationId xmlns:a16="http://schemas.microsoft.com/office/drawing/2014/main" id="{5E54208D-8463-455B-8B1E-B38F9CC8733F}"/>
                </a:ext>
              </a:extLst>
            </p:cNvPr>
            <p:cNvCxnSpPr>
              <a:cxnSpLocks/>
            </p:cNvCxnSpPr>
            <p:nvPr/>
          </p:nvCxnSpPr>
          <p:spPr>
            <a:xfrm rot="10800000">
              <a:off x="4240152" y="2035697"/>
              <a:ext cx="1" cy="126181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6" name="Oval 35">
              <a:extLst>
                <a:ext uri="{FF2B5EF4-FFF2-40B4-BE49-F238E27FC236}">
                  <a16:creationId xmlns:a16="http://schemas.microsoft.com/office/drawing/2014/main" id="{30D9F35D-4B51-4837-AC7D-2F505FED8B89}"/>
                </a:ext>
              </a:extLst>
            </p:cNvPr>
            <p:cNvSpPr/>
            <p:nvPr/>
          </p:nvSpPr>
          <p:spPr>
            <a:xfrm>
              <a:off x="4163952" y="1957709"/>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BC85DAE6-3972-4528-9B57-50A2E9DA0603}"/>
              </a:ext>
            </a:extLst>
          </p:cNvPr>
          <p:cNvSpPr txBox="1"/>
          <p:nvPr/>
        </p:nvSpPr>
        <p:spPr>
          <a:xfrm>
            <a:off x="5366918" y="5754652"/>
            <a:ext cx="1100411" cy="307777"/>
          </a:xfrm>
          <a:prstGeom prst="rect">
            <a:avLst/>
          </a:prstGeom>
          <a:noFill/>
        </p:spPr>
        <p:txBody>
          <a:bodyPr wrap="square" rtlCol="0">
            <a:spAutoFit/>
          </a:bodyPr>
          <a:lstStyle/>
          <a:p>
            <a:r>
              <a:rPr lang="en-US" sz="1400" b="1" dirty="0"/>
              <a:t>M-PAGES</a:t>
            </a:r>
          </a:p>
        </p:txBody>
      </p:sp>
      <p:grpSp>
        <p:nvGrpSpPr>
          <p:cNvPr id="38" name="Group 37">
            <a:extLst>
              <a:ext uri="{FF2B5EF4-FFF2-40B4-BE49-F238E27FC236}">
                <a16:creationId xmlns:a16="http://schemas.microsoft.com/office/drawing/2014/main" id="{6A2D27A2-6D18-42F8-A806-A290786FA734}"/>
              </a:ext>
            </a:extLst>
          </p:cNvPr>
          <p:cNvGrpSpPr/>
          <p:nvPr/>
        </p:nvGrpSpPr>
        <p:grpSpPr>
          <a:xfrm>
            <a:off x="5783773" y="3152594"/>
            <a:ext cx="152400" cy="2581275"/>
            <a:chOff x="4163952" y="1957709"/>
            <a:chExt cx="152400" cy="2581275"/>
          </a:xfrm>
        </p:grpSpPr>
        <p:cxnSp>
          <p:nvCxnSpPr>
            <p:cNvPr id="39" name="Straight Connector 38">
              <a:extLst>
                <a:ext uri="{FF2B5EF4-FFF2-40B4-BE49-F238E27FC236}">
                  <a16:creationId xmlns:a16="http://schemas.microsoft.com/office/drawing/2014/main" id="{C177DF70-04DE-4C7B-9115-DB7DBABB44F5}"/>
                </a:ext>
              </a:extLst>
            </p:cNvPr>
            <p:cNvCxnSpPr>
              <a:cxnSpLocks/>
            </p:cNvCxnSpPr>
            <p:nvPr/>
          </p:nvCxnSpPr>
          <p:spPr>
            <a:xfrm flipV="1">
              <a:off x="4240153" y="2035700"/>
              <a:ext cx="0" cy="25032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14786C19-763F-413D-BB7E-B2C6A631F3B7}"/>
                </a:ext>
              </a:extLst>
            </p:cNvPr>
            <p:cNvSpPr/>
            <p:nvPr/>
          </p:nvSpPr>
          <p:spPr>
            <a:xfrm>
              <a:off x="4163952" y="1957709"/>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3548933B-FCB3-4CA4-B28A-4AB330B123C1}"/>
              </a:ext>
            </a:extLst>
          </p:cNvPr>
          <p:cNvSpPr txBox="1"/>
          <p:nvPr/>
        </p:nvSpPr>
        <p:spPr>
          <a:xfrm>
            <a:off x="7788532" y="6119336"/>
            <a:ext cx="1679017" cy="738664"/>
          </a:xfrm>
          <a:prstGeom prst="rect">
            <a:avLst/>
          </a:prstGeom>
          <a:noFill/>
        </p:spPr>
        <p:txBody>
          <a:bodyPr wrap="square" rtlCol="0">
            <a:spAutoFit/>
          </a:bodyPr>
          <a:lstStyle/>
          <a:p>
            <a:r>
              <a:rPr lang="en-US" sz="1400" b="1" dirty="0"/>
              <a:t>OPUS-S </a:t>
            </a:r>
          </a:p>
          <a:p>
            <a:r>
              <a:rPr lang="en-US" sz="1400" b="1" dirty="0"/>
              <a:t>and</a:t>
            </a:r>
          </a:p>
          <a:p>
            <a:r>
              <a:rPr lang="en-US" sz="1400" b="1" dirty="0"/>
              <a:t>OPUS-Projects </a:t>
            </a:r>
          </a:p>
        </p:txBody>
      </p:sp>
      <p:grpSp>
        <p:nvGrpSpPr>
          <p:cNvPr id="42" name="Group 41">
            <a:extLst>
              <a:ext uri="{FF2B5EF4-FFF2-40B4-BE49-F238E27FC236}">
                <a16:creationId xmlns:a16="http://schemas.microsoft.com/office/drawing/2014/main" id="{FF7A38D6-9CA4-4C17-82B2-BE5F94BEFE7D}"/>
              </a:ext>
            </a:extLst>
          </p:cNvPr>
          <p:cNvGrpSpPr/>
          <p:nvPr/>
        </p:nvGrpSpPr>
        <p:grpSpPr>
          <a:xfrm>
            <a:off x="8262538" y="3076838"/>
            <a:ext cx="152400" cy="3049999"/>
            <a:chOff x="4163952" y="1957709"/>
            <a:chExt cx="152400" cy="3049999"/>
          </a:xfrm>
        </p:grpSpPr>
        <p:cxnSp>
          <p:nvCxnSpPr>
            <p:cNvPr id="43" name="Straight Connector 42">
              <a:extLst>
                <a:ext uri="{FF2B5EF4-FFF2-40B4-BE49-F238E27FC236}">
                  <a16:creationId xmlns:a16="http://schemas.microsoft.com/office/drawing/2014/main" id="{4C55A88F-6746-4C42-8EEC-BA1280DF5867}"/>
                </a:ext>
              </a:extLst>
            </p:cNvPr>
            <p:cNvCxnSpPr>
              <a:cxnSpLocks/>
            </p:cNvCxnSpPr>
            <p:nvPr/>
          </p:nvCxnSpPr>
          <p:spPr>
            <a:xfrm flipV="1">
              <a:off x="4240152" y="2035699"/>
              <a:ext cx="1" cy="297200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4" name="Oval 43">
              <a:extLst>
                <a:ext uri="{FF2B5EF4-FFF2-40B4-BE49-F238E27FC236}">
                  <a16:creationId xmlns:a16="http://schemas.microsoft.com/office/drawing/2014/main" id="{869AB52C-C24E-4D7F-B041-293B208108EC}"/>
                </a:ext>
              </a:extLst>
            </p:cNvPr>
            <p:cNvSpPr/>
            <p:nvPr/>
          </p:nvSpPr>
          <p:spPr>
            <a:xfrm>
              <a:off x="4163952" y="1957709"/>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22A5A819-DB60-4254-9435-58906E873D03}"/>
              </a:ext>
            </a:extLst>
          </p:cNvPr>
          <p:cNvSpPr txBox="1"/>
          <p:nvPr/>
        </p:nvSpPr>
        <p:spPr>
          <a:xfrm>
            <a:off x="8644630" y="4997813"/>
            <a:ext cx="2056499" cy="738664"/>
          </a:xfrm>
          <a:prstGeom prst="rect">
            <a:avLst/>
          </a:prstGeom>
          <a:noFill/>
        </p:spPr>
        <p:txBody>
          <a:bodyPr wrap="square" rtlCol="0">
            <a:spAutoFit/>
          </a:bodyPr>
          <a:lstStyle/>
          <a:p>
            <a:r>
              <a:rPr lang="en-US" sz="1400" b="1" dirty="0"/>
              <a:t>NSRS DB</a:t>
            </a:r>
          </a:p>
          <a:p>
            <a:r>
              <a:rPr lang="en-US" sz="1400" b="1" dirty="0"/>
              <a:t>and</a:t>
            </a:r>
          </a:p>
          <a:p>
            <a:r>
              <a:rPr lang="en-US" sz="1400" b="1" dirty="0"/>
              <a:t>Data Delivery System</a:t>
            </a:r>
          </a:p>
        </p:txBody>
      </p:sp>
      <p:grpSp>
        <p:nvGrpSpPr>
          <p:cNvPr id="46" name="Group 45">
            <a:extLst>
              <a:ext uri="{FF2B5EF4-FFF2-40B4-BE49-F238E27FC236}">
                <a16:creationId xmlns:a16="http://schemas.microsoft.com/office/drawing/2014/main" id="{4494C694-01F7-47A3-A15E-7BD51E64C265}"/>
              </a:ext>
            </a:extLst>
          </p:cNvPr>
          <p:cNvGrpSpPr/>
          <p:nvPr/>
        </p:nvGrpSpPr>
        <p:grpSpPr>
          <a:xfrm>
            <a:off x="8885810" y="3076838"/>
            <a:ext cx="152400" cy="1958575"/>
            <a:chOff x="4163952" y="1957709"/>
            <a:chExt cx="152400" cy="1958575"/>
          </a:xfrm>
        </p:grpSpPr>
        <p:cxnSp>
          <p:nvCxnSpPr>
            <p:cNvPr id="47" name="Straight Connector 46">
              <a:extLst>
                <a:ext uri="{FF2B5EF4-FFF2-40B4-BE49-F238E27FC236}">
                  <a16:creationId xmlns:a16="http://schemas.microsoft.com/office/drawing/2014/main" id="{644D7629-93BA-42DC-B848-7CF68D252A2C}"/>
                </a:ext>
              </a:extLst>
            </p:cNvPr>
            <p:cNvCxnSpPr>
              <a:cxnSpLocks/>
            </p:cNvCxnSpPr>
            <p:nvPr/>
          </p:nvCxnSpPr>
          <p:spPr>
            <a:xfrm flipV="1">
              <a:off x="4240153" y="2035700"/>
              <a:ext cx="0" cy="188058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8" name="Oval 47">
              <a:extLst>
                <a:ext uri="{FF2B5EF4-FFF2-40B4-BE49-F238E27FC236}">
                  <a16:creationId xmlns:a16="http://schemas.microsoft.com/office/drawing/2014/main" id="{9332D341-048F-4EEB-9506-07DC520793FB}"/>
                </a:ext>
              </a:extLst>
            </p:cNvPr>
            <p:cNvSpPr/>
            <p:nvPr/>
          </p:nvSpPr>
          <p:spPr>
            <a:xfrm>
              <a:off x="4163952" y="1957709"/>
              <a:ext cx="152400" cy="1524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9" name="Arrow: Right 48">
            <a:extLst>
              <a:ext uri="{FF2B5EF4-FFF2-40B4-BE49-F238E27FC236}">
                <a16:creationId xmlns:a16="http://schemas.microsoft.com/office/drawing/2014/main" id="{406E6628-2F82-48E3-B64F-CA518128A3B1}"/>
              </a:ext>
            </a:extLst>
          </p:cNvPr>
          <p:cNvSpPr/>
          <p:nvPr/>
        </p:nvSpPr>
        <p:spPr>
          <a:xfrm>
            <a:off x="9356204" y="303257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584CA20-595F-4060-955A-F007030C9780}"/>
              </a:ext>
            </a:extLst>
          </p:cNvPr>
          <p:cNvSpPr txBox="1"/>
          <p:nvPr/>
        </p:nvSpPr>
        <p:spPr>
          <a:xfrm>
            <a:off x="10342320" y="2843329"/>
            <a:ext cx="1095172" cy="923330"/>
          </a:xfrm>
          <a:prstGeom prst="rect">
            <a:avLst/>
          </a:prstGeom>
          <a:noFill/>
        </p:spPr>
        <p:txBody>
          <a:bodyPr wrap="none" rtlCol="0">
            <a:spAutoFit/>
          </a:bodyPr>
          <a:lstStyle/>
          <a:p>
            <a:r>
              <a:rPr lang="en-US" dirty="0"/>
              <a:t>Formal</a:t>
            </a:r>
          </a:p>
          <a:p>
            <a:r>
              <a:rPr lang="en-US" dirty="0"/>
              <a:t>approval</a:t>
            </a:r>
          </a:p>
          <a:p>
            <a:r>
              <a:rPr lang="en-US" dirty="0"/>
              <a:t>process</a:t>
            </a:r>
          </a:p>
        </p:txBody>
      </p:sp>
    </p:spTree>
    <p:extLst>
      <p:ext uri="{BB962C8B-B14F-4D97-AF65-F5344CB8AC3E}">
        <p14:creationId xmlns:p14="http://schemas.microsoft.com/office/powerpoint/2010/main" val="427027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ECB2-67E8-4922-A6B1-B85159460EAA}"/>
              </a:ext>
            </a:extLst>
          </p:cNvPr>
          <p:cNvSpPr>
            <a:spLocks noGrp="1"/>
          </p:cNvSpPr>
          <p:nvPr>
            <p:ph type="title"/>
          </p:nvPr>
        </p:nvSpPr>
        <p:spPr>
          <a:xfrm>
            <a:off x="609600" y="2857500"/>
            <a:ext cx="10972800" cy="1143000"/>
          </a:xfrm>
        </p:spPr>
        <p:txBody>
          <a:bodyPr/>
          <a:lstStyle/>
          <a:p>
            <a:r>
              <a:rPr lang="en-US" dirty="0"/>
              <a:t>Recent decisions</a:t>
            </a:r>
          </a:p>
        </p:txBody>
      </p:sp>
      <p:sp>
        <p:nvSpPr>
          <p:cNvPr id="4" name="Date Placeholder 3">
            <a:extLst>
              <a:ext uri="{FF2B5EF4-FFF2-40B4-BE49-F238E27FC236}">
                <a16:creationId xmlns:a16="http://schemas.microsoft.com/office/drawing/2014/main" id="{AD2039D4-5038-4439-9DCC-5C764B1881A4}"/>
              </a:ext>
            </a:extLst>
          </p:cNvPr>
          <p:cNvSpPr>
            <a:spLocks noGrp="1"/>
          </p:cNvSpPr>
          <p:nvPr>
            <p:ph type="dt" sz="half" idx="10"/>
          </p:nvPr>
        </p:nvSpPr>
        <p:spPr/>
        <p:txBody>
          <a:bodyPr/>
          <a:lstStyle/>
          <a:p>
            <a:pPr>
              <a:defRPr/>
            </a:pPr>
            <a:r>
              <a:rPr lang="en-US"/>
              <a:t>August 14, 2025</a:t>
            </a:r>
          </a:p>
        </p:txBody>
      </p:sp>
      <p:sp>
        <p:nvSpPr>
          <p:cNvPr id="5" name="Footer Placeholder 4">
            <a:extLst>
              <a:ext uri="{FF2B5EF4-FFF2-40B4-BE49-F238E27FC236}">
                <a16:creationId xmlns:a16="http://schemas.microsoft.com/office/drawing/2014/main" id="{483B6E2A-23E4-494E-93C7-BDF19A9EE3D8}"/>
              </a:ext>
            </a:extLst>
          </p:cNvPr>
          <p:cNvSpPr>
            <a:spLocks noGrp="1"/>
          </p:cNvSpPr>
          <p:nvPr>
            <p:ph type="ftr" sz="quarter" idx="11"/>
          </p:nvPr>
        </p:nvSpPr>
        <p:spPr/>
        <p:txBody>
          <a:bodyPr/>
          <a:lstStyle/>
          <a:p>
            <a:pPr>
              <a:defRPr/>
            </a:pPr>
            <a:r>
              <a:rPr lang="en-US"/>
              <a:t>NSRS Mod - Big Steps Forward and What Comes Next</a:t>
            </a:r>
          </a:p>
        </p:txBody>
      </p:sp>
      <p:sp>
        <p:nvSpPr>
          <p:cNvPr id="6" name="Slide Number Placeholder 5">
            <a:extLst>
              <a:ext uri="{FF2B5EF4-FFF2-40B4-BE49-F238E27FC236}">
                <a16:creationId xmlns:a16="http://schemas.microsoft.com/office/drawing/2014/main" id="{519534E6-1156-4AC6-9DB8-B4592A3F7C5A}"/>
              </a:ext>
            </a:extLst>
          </p:cNvPr>
          <p:cNvSpPr>
            <a:spLocks noGrp="1"/>
          </p:cNvSpPr>
          <p:nvPr>
            <p:ph type="sldNum" sz="quarter" idx="12"/>
          </p:nvPr>
        </p:nvSpPr>
        <p:spPr/>
        <p:txBody>
          <a:bodyPr/>
          <a:lstStyle/>
          <a:p>
            <a:pPr>
              <a:defRPr/>
            </a:pPr>
            <a:fld id="{EB6791C4-DF4E-4C17-A41C-B2BEB15390BD}" type="slidenum">
              <a:rPr lang="en-US" smtClean="0"/>
              <a:pPr>
                <a:defRPr/>
              </a:pPr>
              <a:t>9</a:t>
            </a:fld>
            <a:endParaRPr lang="en-US"/>
          </a:p>
        </p:txBody>
      </p:sp>
    </p:spTree>
    <p:extLst>
      <p:ext uri="{BB962C8B-B14F-4D97-AF65-F5344CB8AC3E}">
        <p14:creationId xmlns:p14="http://schemas.microsoft.com/office/powerpoint/2010/main" val="1522927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113095</TotalTime>
  <Words>2888</Words>
  <Application>Microsoft Office PowerPoint</Application>
  <PresentationFormat>Widescreen</PresentationFormat>
  <Paragraphs>423</Paragraphs>
  <Slides>44</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44</vt:i4>
      </vt:variant>
    </vt:vector>
  </HeadingPairs>
  <TitlesOfParts>
    <vt:vector size="52" baseType="lpstr">
      <vt:lpstr>Arial</vt:lpstr>
      <vt:lpstr>Calibri</vt:lpstr>
      <vt:lpstr>Gill Sans MT</vt:lpstr>
      <vt:lpstr>Times New Roman</vt:lpstr>
      <vt:lpstr>Verdana</vt:lpstr>
      <vt:lpstr>Office Theme</vt:lpstr>
      <vt:lpstr>1_Office Theme</vt:lpstr>
      <vt:lpstr>2_Office Theme</vt:lpstr>
      <vt:lpstr>PowerPoint Presentation</vt:lpstr>
      <vt:lpstr>Outline</vt:lpstr>
      <vt:lpstr>Background</vt:lpstr>
      <vt:lpstr>Background</vt:lpstr>
      <vt:lpstr>Background</vt:lpstr>
      <vt:lpstr>Background</vt:lpstr>
      <vt:lpstr>Background</vt:lpstr>
      <vt:lpstr>Background (Geometric example)</vt:lpstr>
      <vt:lpstr>Recent decisions</vt:lpstr>
      <vt:lpstr>Recent decisions</vt:lpstr>
      <vt:lpstr>Recent decisions</vt:lpstr>
      <vt:lpstr>Recent decisions</vt:lpstr>
      <vt:lpstr>Recent decisions</vt:lpstr>
      <vt:lpstr>Recent decisions</vt:lpstr>
      <vt:lpstr>The new approach</vt:lpstr>
      <vt:lpstr>Recent big steps:  The first products are released!</vt:lpstr>
      <vt:lpstr>beta.ngs.noaa.gov</vt:lpstr>
      <vt:lpstr>MYCS3:  The entry point to ITRF2020</vt:lpstr>
      <vt:lpstr>Defined N/P/C/MATRF2022</vt:lpstr>
      <vt:lpstr>Defined N/P/C/MATRF2022</vt:lpstr>
      <vt:lpstr>CORS Velocities – ITRF2020</vt:lpstr>
      <vt:lpstr>CORS Velocities – NATRF2022</vt:lpstr>
      <vt:lpstr>NAPGD2022 defined</vt:lpstr>
      <vt:lpstr>NAPGD2022 defined</vt:lpstr>
      <vt:lpstr>SPCS2022 defined and NCAT updated</vt:lpstr>
      <vt:lpstr>SPCS2022</vt:lpstr>
      <vt:lpstr>NCAT (beta)</vt:lpstr>
      <vt:lpstr>Next steps for the first subset of products</vt:lpstr>
      <vt:lpstr>What comes next</vt:lpstr>
      <vt:lpstr>Prioritizing the order of releasing products</vt:lpstr>
      <vt:lpstr>Preliminary releases (Beta) for testing and evaluation</vt:lpstr>
      <vt:lpstr>What are the remaining preliminary releases for testing/evaluation?</vt:lpstr>
      <vt:lpstr>Data Delivery System (Limited)</vt:lpstr>
      <vt:lpstr>OPUS-Projects</vt:lpstr>
      <vt:lpstr>Preliminary vs Final vs Official</vt:lpstr>
      <vt:lpstr>Definitions</vt:lpstr>
      <vt:lpstr>The official NSRS</vt:lpstr>
      <vt:lpstr>The official NSRS</vt:lpstr>
      <vt:lpstr>The official NSRS</vt:lpstr>
      <vt:lpstr>Summary</vt:lpstr>
      <vt:lpstr>Summary</vt:lpstr>
      <vt:lpstr>What can you do to get prepared?</vt:lpstr>
      <vt:lpstr>Thank you!</vt:lpstr>
      <vt:lpstr>Questions?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Erika Little</cp:lastModifiedBy>
  <cp:revision>3214</cp:revision>
  <cp:lastPrinted>2017-02-02T17:15:29Z</cp:lastPrinted>
  <dcterms:created xsi:type="dcterms:W3CDTF">2009-09-30T12:20:38Z</dcterms:created>
  <dcterms:modified xsi:type="dcterms:W3CDTF">2025-08-20T13:19:19Z</dcterms:modified>
</cp:coreProperties>
</file>