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5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9.jpg" ContentType="image/jpg"/>
  <Override PartName="/ppt/media/image20.jpg" ContentType="image/jpg"/>
  <Override PartName="/ppt/media/image25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9" r:id="rId3"/>
    <p:sldId id="268" r:id="rId4"/>
    <p:sldId id="314" r:id="rId5"/>
    <p:sldId id="266" r:id="rId6"/>
    <p:sldId id="269" r:id="rId7"/>
    <p:sldId id="322" r:id="rId8"/>
    <p:sldId id="265" r:id="rId9"/>
    <p:sldId id="293" r:id="rId10"/>
    <p:sldId id="281" r:id="rId11"/>
    <p:sldId id="294" r:id="rId12"/>
    <p:sldId id="297" r:id="rId13"/>
    <p:sldId id="298" r:id="rId14"/>
    <p:sldId id="282" r:id="rId15"/>
    <p:sldId id="302" r:id="rId16"/>
    <p:sldId id="319" r:id="rId17"/>
    <p:sldId id="306" r:id="rId18"/>
    <p:sldId id="307" r:id="rId19"/>
    <p:sldId id="308" r:id="rId20"/>
    <p:sldId id="320" r:id="rId21"/>
    <p:sldId id="310" r:id="rId22"/>
    <p:sldId id="311" r:id="rId23"/>
    <p:sldId id="312" r:id="rId24"/>
    <p:sldId id="313" r:id="rId25"/>
    <p:sldId id="280" r:id="rId26"/>
    <p:sldId id="271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EE1"/>
    <a:srgbClr val="A1F1F5"/>
    <a:srgbClr val="7CEFEC"/>
    <a:srgbClr val="1CE4E4"/>
    <a:srgbClr val="33CCCC"/>
    <a:srgbClr val="FF00FF"/>
    <a:srgbClr val="8B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0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CEBDD-696E-415C-AE65-63E9EB783D28}" type="datetimeFigureOut">
              <a:rPr lang="en-US" smtClean="0"/>
              <a:t>08/10/2020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155FB-DF04-4B8C-AB1C-2D8107D86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6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As the name implies,</a:t>
            </a:r>
            <a:r>
              <a:rPr kumimoji="0" lang="en-US" altLang="en-US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an absolute gravimeter measures gravity directly, as compared to a relative gravimeter which measures gravity offset from a reference location.  Thus absolute meters can readily determine gravity change over time at various locations. Standard corrections are applied for ‘tides’, air pressure and polar motion.</a:t>
            </a: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55FB-DF04-4B8C-AB1C-2D8107D864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09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08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051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0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Mention GeMS contribution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1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possible, we make measurements near other geodetic control; GNSS, VLBI, SLR, tide gauges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55FB-DF04-4B8C-AB1C-2D8107D864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83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FAF5C0-36E2-4EA1-8339-41C33C35736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311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FAF5C0-36E2-4EA1-8339-41C33C35736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862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226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0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331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1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1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ACB49-92AD-4793-8E92-0DBCDD7CF678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4DCD3-172B-4990-80A6-45F69410C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32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09A0F4-61E9-444D-AC19-07A3392961D0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F2551-1627-42C2-8EE4-F069655084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1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EA6A67-0C6C-463A-AA25-16A851C42431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05511-6016-4975-8BAC-A5CCC9C5C3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526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45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4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2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4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76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9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242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07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1F7B77-3059-4ABB-A959-BCA47FFF65D6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1C367-1155-47A8-B187-ABB1E4FCD3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555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414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1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08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08/10/2020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51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E0CF7-5EED-4B52-BB8D-AF00642F77C7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729D8-1644-4D0C-9B5E-42A347FE2C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24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AAB8B3-FEDA-4635-B0AE-458255B05CCA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6B496-F0A6-46B4-B7DE-38DD1EF75C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09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17CE4-E922-4721-BB89-1D6A66C3AE37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866B7-23DC-4AD8-8B03-CB623468BE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98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CA4580-B03E-41F3-9F04-BD2270BB3CE4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970B9-A162-4590-850A-FA6524EA09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3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0B40-0C51-4616-95F1-D2DDF1A5AB89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22A12-69FB-4CEA-B41C-E21C20ABD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65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D22C-809C-4E97-8258-5C4F28B87FDC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98124-520A-4F87-9F59-50BB2A38D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5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4D223F-BA27-4928-8DF3-0048C0E769D1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F3BB7-3B71-4EF8-9C47-74C8EFFC4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26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2E2C632-B761-4141-9776-EF07395D23A9}" type="datetimeFigureOut">
              <a:rPr lang="en-US" altLang="en-US"/>
              <a:pPr/>
              <a:t>08/10/2020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3D9E77E-4402-46A0-A789-8BD17084C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1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826851" y="1065329"/>
            <a:ext cx="8229600" cy="201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 Monitoring Activities at NGS and an introduction to the New Geodetic Datums</a:t>
            </a:r>
          </a:p>
          <a:p>
            <a:pPr algn="ctr" eaLnBrk="1" hangingPunct="1"/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A Whirlwind tour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554476" y="3650845"/>
            <a:ext cx="5116749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Daniel Winester, Geodesist, NGS                 Gravimetry Representative to the Geophysics Committee of U.S. National Section of PAIGH since 2002</a:t>
            </a:r>
            <a:endParaRPr lang="en-US" alt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11" y="3965029"/>
            <a:ext cx="2970262" cy="237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62957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North </a:t>
            </a:r>
            <a:r>
              <a:rPr kumimoji="0" sz="48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American </a:t>
            </a:r>
            <a:r>
              <a:rPr kumimoji="0" lang="en-US" sz="480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Datum of 1983</a:t>
            </a:r>
            <a:r>
              <a:rPr kumimoji="0" lang="en-US" sz="480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(N</a:t>
            </a:r>
            <a:r>
              <a:rPr kumimoji="0" sz="480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</a:t>
            </a:r>
            <a:r>
              <a:rPr kumimoji="0" lang="en-US" sz="480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D83)</a:t>
            </a:r>
            <a:r>
              <a:rPr lang="en-US" sz="48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4800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  </a:t>
            </a:r>
            <a:r>
              <a:rPr kumimoji="0" lang="en-US" sz="4800" i="1" u="none" strike="noStrike" kern="1200" cap="none" spc="-2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will be replaced by</a:t>
            </a:r>
          </a:p>
          <a:p>
            <a:pPr marL="16933" lvl="0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  <a:defRPr/>
            </a:pPr>
            <a:r>
              <a:rPr lang="en-US" sz="4800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North </a:t>
            </a:r>
            <a:r>
              <a:rPr lang="en-US" sz="4800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American </a:t>
            </a:r>
            <a:r>
              <a:rPr lang="en-US" sz="4800" spc="-20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Terrestrial </a:t>
            </a:r>
            <a:r>
              <a:rPr lang="en-US" sz="4800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Reference Frame of</a:t>
            </a:r>
            <a:r>
              <a:rPr lang="en-US" sz="4800" spc="-33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US" sz="4800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2022 </a:t>
            </a:r>
          </a:p>
          <a:p>
            <a:pPr marL="16933" lvl="0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  <a:defRPr/>
            </a:pPr>
            <a:r>
              <a:rPr lang="en-US" sz="48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(NATRF2022</a:t>
            </a:r>
            <a:r>
              <a:rPr lang="en-US" sz="4800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)</a:t>
            </a:r>
            <a:endParaRPr lang="en-US" sz="3600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6933" lvl="0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  <a:defRPr/>
            </a:pPr>
            <a:endParaRPr lang="en-US" sz="48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6933" lvl="0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  <a:defRPr/>
            </a:pPr>
            <a:r>
              <a:rPr lang="en-US" sz="3600" spc="-20" dirty="0" smtClean="0">
                <a:solidFill>
                  <a:srgbClr val="00B0F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Note </a:t>
            </a:r>
            <a:r>
              <a:rPr lang="en-US" sz="3600" spc="-20" dirty="0">
                <a:solidFill>
                  <a:srgbClr val="00B0F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that ‘Reference Frame’ is </a:t>
            </a:r>
          </a:p>
          <a:p>
            <a:pPr marL="16933" lvl="0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  <a:defRPr/>
            </a:pPr>
            <a:r>
              <a:rPr lang="en-US" sz="3600" spc="-20" dirty="0">
                <a:solidFill>
                  <a:srgbClr val="00B0F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preferred over ‘Datum’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endParaRPr kumimoji="0" lang="en-US" sz="4800" b="1" i="1" u="none" strike="noStrike" kern="1200" cap="none" spc="-2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>
                <a:solidFill>
                  <a:srgbClr val="C00000"/>
                </a:solidFill>
              </a:u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0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466147"/>
            <a:ext cx="8710864" cy="403620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North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American 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 Frame of</a:t>
            </a:r>
            <a:r>
              <a:rPr kumimoji="0" sz="3000" b="0" i="0" u="none" strike="noStrike" kern="1200" cap="none" spc="-33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(NATRF2022</a:t>
            </a:r>
            <a:r>
              <a:rPr kumimoji="0" sz="30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)</a:t>
            </a:r>
            <a:endParaRPr kumimoji="0" lang="en-US" sz="3000" b="0" i="0" u="none" strike="noStrike" kern="1200" cap="none" spc="-2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>
                <a:solidFill>
                  <a:srgbClr val="C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Pacific </a:t>
            </a:r>
            <a:r>
              <a:rPr kumimoji="0" sz="3000" b="0" i="0" u="none" strike="noStrike" kern="1200" cap="none" spc="-2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 Frame of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(PATRF2022</a:t>
            </a:r>
            <a:r>
              <a:rPr kumimoji="0" sz="30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)</a:t>
            </a:r>
            <a:endParaRPr kumimoji="0" lang="en-US" sz="3000" b="0" i="0" u="none" strike="noStrike" kern="1200" cap="none" spc="-4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Caribbean </a:t>
            </a:r>
            <a:r>
              <a:rPr kumimoji="0" sz="3000" b="0" i="0" u="none" strike="noStrike" kern="1200" cap="none" spc="-2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 Frame of</a:t>
            </a:r>
            <a:r>
              <a:rPr kumimoji="0" sz="3000" b="0" i="0" u="none" strike="noStrike" kern="1200" cap="none" spc="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2022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(CATRF2022</a:t>
            </a:r>
            <a:r>
              <a:rPr kumimoji="0" sz="30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)</a:t>
            </a:r>
            <a:endParaRPr kumimoji="0" lang="en-US" sz="3000" b="0" i="0" u="none" strike="noStrike" kern="1200" cap="none" spc="-2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Mariana </a:t>
            </a:r>
            <a:r>
              <a:rPr kumimoji="0" sz="3000" b="0" i="0" u="none" strike="noStrike" kern="1200" cap="none" spc="-2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Terrestrial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Reference Frame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</a:t>
            </a:r>
            <a:r>
              <a:rPr kumimoji="0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of</a:t>
            </a:r>
            <a:r>
              <a:rPr kumimoji="0" lang="en-US" sz="3000" b="0" i="0" u="none" strike="noStrike" kern="1200" cap="none" spc="-7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 2022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	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(MATRF2022)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78405" y="5502353"/>
            <a:ext cx="78353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reference frames will fix issues of past movements and a better definition of the Earth’s center of mass.  Reference frames will be dynamic. Will be used in Canada and Mexico.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1177339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95" y="27137"/>
            <a:ext cx="9851990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61259" y="502307"/>
            <a:ext cx="8229598" cy="223309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North </a:t>
            </a:r>
            <a:r>
              <a:rPr kumimoji="0" sz="48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American </a:t>
            </a:r>
            <a:r>
              <a:rPr kumimoji="0" lang="en-US" sz="480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Vertical </a:t>
            </a:r>
            <a:r>
              <a:rPr kumimoji="0" lang="en-US" sz="480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Datum of 1988 </a:t>
            </a:r>
            <a:r>
              <a:rPr kumimoji="0" lang="en-US" sz="480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(N</a:t>
            </a:r>
            <a:r>
              <a:rPr kumimoji="0" sz="480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</a:t>
            </a:r>
            <a:r>
              <a:rPr kumimoji="0" lang="en-US" sz="4800" i="0" u="none" strike="noStrike" kern="1200" cap="none" spc="-2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VD88)</a:t>
            </a: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4800" i="1" u="none" strike="noStrike" kern="1200" cap="none" spc="-2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will be replaced by the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61259" y="3205612"/>
            <a:ext cx="815612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16933" lvl="0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  <a:defRPr/>
            </a:pPr>
            <a:r>
              <a:rPr lang="en-US" sz="4800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North American-Pacific Geopotential Datum of 2022</a:t>
            </a:r>
            <a:r>
              <a:rPr lang="en-US" sz="4800" spc="-7" dirty="0">
                <a:solidFill>
                  <a:prstClr val="black"/>
                </a:solidFill>
                <a:uFill>
                  <a:solidFill>
                    <a:srgbClr val="1F497D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</a:p>
          <a:p>
            <a:pPr marL="16933" lvl="0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  <a:defRPr/>
            </a:pPr>
            <a:r>
              <a:rPr lang="en-US" sz="4800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(NAPGD2022)</a:t>
            </a:r>
          </a:p>
        </p:txBody>
      </p:sp>
    </p:spTree>
    <p:extLst>
      <p:ext uri="{BB962C8B-B14F-4D97-AF65-F5344CB8AC3E}">
        <p14:creationId xmlns:p14="http://schemas.microsoft.com/office/powerpoint/2010/main" val="2137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2" y="1419897"/>
            <a:ext cx="8779001" cy="5438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013217" y="507146"/>
            <a:ext cx="59320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Replace NAVD88?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0558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649168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marR="0" lvl="0" indent="-274320" algn="l" defTabSz="457200" rtl="0" eaLnBrk="1" fontAlgn="base" latinLnBrk="0" hangingPunct="1">
              <a:lnSpc>
                <a:spcPct val="100000"/>
              </a:lnSpc>
              <a:spcBef>
                <a:spcPts val="579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473275" algn="l"/>
                <a:tab pos="474121" algn="l"/>
              </a:tabLst>
              <a:defRPr/>
            </a:pPr>
            <a:r>
              <a:rPr kumimoji="0" lang="en-US" sz="33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t</a:t>
            </a:r>
            <a:r>
              <a:rPr kumimoji="0" sz="33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ilt in</a:t>
            </a:r>
            <a:r>
              <a:rPr kumimoji="0" lang="en-US" sz="33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the</a:t>
            </a:r>
            <a:r>
              <a:rPr kumimoji="0" sz="33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lang="en-US" sz="33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sz="3300" b="0" i="0" u="none" strike="noStrike" kern="1200" cap="none" spc="-4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3300" b="0" i="0" u="none" strike="noStrike" kern="1200" cap="none" spc="-3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surface” (intended to be flat)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182880" marR="0" lvl="0" indent="-274320" algn="l" defTabSz="457200" rtl="0" eaLnBrk="1" fontAlgn="base" latinLnBrk="0" hangingPunct="1">
              <a:lnSpc>
                <a:spcPct val="100000"/>
              </a:lnSpc>
              <a:spcBef>
                <a:spcPts val="447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473275" algn="l"/>
                <a:tab pos="474121" algn="l"/>
              </a:tabLst>
              <a:defRPr/>
            </a:pPr>
            <a:r>
              <a:rPr kumimoji="0" lang="en-US" sz="33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had been accessed by BMs in the ground, but many have been disturbed.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151" y="6119130"/>
            <a:ext cx="8458311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Approximate </a:t>
            </a:r>
            <a:r>
              <a:rPr kumimoji="0" sz="20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Error </a:t>
            </a:r>
            <a:r>
              <a:rPr kumimoji="0" sz="20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 </a:t>
            </a:r>
            <a:r>
              <a:rPr kumimoji="0" sz="20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NAVD88 </a:t>
            </a:r>
            <a:r>
              <a:rPr kumimoji="0" lang="en-US" sz="20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lang="en-US" sz="20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20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surface”</a:t>
            </a:r>
            <a:r>
              <a:rPr kumimoji="0" lang="en-US" sz="20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lang="en-US" sz="2000" b="1" i="0" u="none" strike="noStrike" kern="1200" cap="none" spc="-13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wrt</a:t>
            </a:r>
            <a:r>
              <a:rPr kumimoji="0" lang="en-US" sz="20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satellite-derived data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2982507"/>
            <a:ext cx="264806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5440806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marR="0" lvl="0" indent="-457189" algn="l" defTabSz="457200" rtl="0" eaLnBrk="1" fontAlgn="base" latinLnBrk="0" hangingPunct="1">
              <a:lnSpc>
                <a:spcPct val="100000"/>
              </a:lnSpc>
              <a:spcBef>
                <a:spcPts val="893"/>
              </a:spcBef>
              <a:spcAft>
                <a:spcPts val="1200"/>
              </a:spcAft>
              <a:buClrTx/>
              <a:buSzTx/>
              <a:buFont typeface="Arial"/>
              <a:buChar char="•"/>
              <a:tabLst>
                <a:tab pos="473275" algn="l"/>
                <a:tab pos="474121" algn="l"/>
              </a:tabLst>
              <a:defRPr/>
            </a:pPr>
            <a:r>
              <a:rPr kumimoji="0" lang="en-US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primary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access via GNSS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and </a:t>
            </a:r>
            <a:r>
              <a:rPr kumimoji="0" sz="32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geoid</a:t>
            </a:r>
            <a:r>
              <a:rPr kumimoji="0" lang="en-US" sz="32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lang="en-US" sz="3200" b="0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(think OPUS)</a:t>
            </a:r>
            <a:endParaRPr kumimoji="0" lang="en-US" sz="3200" b="0" i="0" u="none" strike="noStrike" kern="1200" cap="none" spc="-1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474121" marR="0" lvl="0" indent="-457189" algn="l" defTabSz="457200" rtl="0" eaLnBrk="1" fontAlgn="base" latinLnBrk="0" hangingPunct="1">
              <a:lnSpc>
                <a:spcPct val="100000"/>
              </a:lnSpc>
              <a:spcBef>
                <a:spcPts val="893"/>
              </a:spcBef>
              <a:spcAft>
                <a:spcPts val="1200"/>
              </a:spcAft>
              <a:buClrTx/>
              <a:buSzTx/>
              <a:buFont typeface="Arial"/>
              <a:buChar char="•"/>
              <a:tabLst>
                <a:tab pos="473275" algn="l"/>
                <a:tab pos="474121" algn="l"/>
              </a:tabLst>
              <a:defRPr/>
            </a:pPr>
            <a:r>
              <a:rPr kumimoji="0" lang="en-US" sz="32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accurate 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continental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gravimetric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lang="en-US" sz="32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geoid </a:t>
            </a:r>
            <a:r>
              <a:rPr kumimoji="0" lang="en-US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(1-2 cm</a:t>
            </a:r>
            <a:r>
              <a:rPr kumimoji="0" lang="en-US" sz="3200" b="0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)</a:t>
            </a:r>
          </a:p>
          <a:p>
            <a:pPr marL="16932" marR="0" lvl="0" algn="l" defTabSz="457200" rtl="0" eaLnBrk="1" fontAlgn="base" latinLnBrk="0" hangingPunct="1">
              <a:lnSpc>
                <a:spcPct val="100000"/>
              </a:lnSpc>
              <a:spcBef>
                <a:spcPts val="893"/>
              </a:spcBef>
              <a:spcAft>
                <a:spcPts val="1200"/>
              </a:spcAft>
              <a:buClrTx/>
              <a:buSzTx/>
              <a:tabLst>
                <a:tab pos="473275" algn="l"/>
                <a:tab pos="474121" algn="l"/>
              </a:tabLst>
              <a:defRPr/>
            </a:pPr>
            <a:r>
              <a:rPr lang="en-US" spc="-13" dirty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	</a:t>
            </a:r>
            <a:r>
              <a:rPr lang="en-US" spc="-13" dirty="0" smtClean="0">
                <a:solidFill>
                  <a:prstClr val="black"/>
                </a:solidFill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The Geoid is the Equipotential Surface that corresponds to Global Mean Sea Level. 	Orthometric Elevations are Defined as Height above Geoid.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474121" marR="0" lvl="0" indent="-457189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473275" algn="l"/>
                <a:tab pos="474121" algn="l"/>
              </a:tabLst>
              <a:defRPr/>
            </a:pPr>
            <a:r>
              <a:rPr kumimoji="0" lang="en-US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ligned</a:t>
            </a:r>
            <a:r>
              <a:rPr kumimoji="0" lang="en-US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with:</a:t>
            </a:r>
          </a:p>
          <a:p>
            <a:pPr marL="988482" marR="0" lvl="1" indent="-5143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NATRF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2022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(or CATRF, PATRF, MATRF)</a:t>
            </a:r>
            <a:endParaRPr kumimoji="0" lang="en-US" sz="32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988482" marR="0" lvl="1" indent="-5143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1200"/>
              </a:spcAft>
              <a:buClrTx/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  <a:defRPr/>
            </a:pPr>
            <a:r>
              <a:rPr kumimoji="0" lang="en-US" sz="3200" b="0" i="0" u="sng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global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mean sea level (GMSL)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474121" marR="0" lvl="0" indent="-457189" algn="l" defTabSz="457200" rtl="0" eaLnBrk="1" fontAlgn="base" latinLnBrk="0" hangingPunct="1">
              <a:lnSpc>
                <a:spcPct val="100000"/>
              </a:lnSpc>
              <a:spcBef>
                <a:spcPts val="893"/>
              </a:spcBef>
              <a:spcAft>
                <a:spcPts val="1200"/>
              </a:spcAft>
              <a:buClrTx/>
              <a:buSzTx/>
              <a:buFont typeface="Arial"/>
              <a:buChar char="•"/>
              <a:tabLst>
                <a:tab pos="473275" algn="l"/>
                <a:tab pos="474121" algn="l"/>
              </a:tabLst>
              <a:defRPr/>
            </a:pP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monitor </a:t>
            </a:r>
            <a:r>
              <a:rPr kumimoji="0" sz="32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time-varying </a:t>
            </a: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nature </a:t>
            </a:r>
            <a:r>
              <a:rPr kumimoji="0" sz="3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of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32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gravity</a:t>
            </a:r>
            <a:r>
              <a:rPr kumimoji="0" lang="en-US" sz="32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(NGS Geoid Monitoring Service </a:t>
            </a:r>
            <a:r>
              <a:rPr kumimoji="0" lang="en-US" sz="3200" b="1" i="0" u="none" strike="noStrike" kern="1200" cap="none" spc="-2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GeMS</a:t>
            </a:r>
            <a:r>
              <a:rPr kumimoji="0" lang="en-US" sz="3200" b="0" i="0" u="none" strike="noStrike" kern="1200" cap="none" spc="-2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0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geoid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0" y="0"/>
            <a:ext cx="9223820" cy="6517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2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18054"/>
          </a:xfrm>
        </p:spPr>
        <p:txBody>
          <a:bodyPr/>
          <a:lstStyle/>
          <a:p>
            <a:pPr marL="223838" lvl="0" indent="-223838" eaLnBrk="1" hangingPunct="1">
              <a:defRPr/>
            </a:pPr>
            <a:r>
              <a:rPr lang="en-US" altLang="en-US" sz="2800" dirty="0">
                <a:solidFill>
                  <a:prstClr val="black"/>
                </a:solidFill>
                <a:ea typeface="Cambria" panose="02040503050406030204" pitchFamily="18" charset="0"/>
              </a:rPr>
              <a:t>First you need a gravity field</a:t>
            </a:r>
          </a:p>
          <a:p>
            <a:pPr marL="681038" lvl="1" indent="-223838" eaLnBrk="1" hangingPunct="1">
              <a:spcAft>
                <a:spcPts val="600"/>
              </a:spcAft>
              <a:defRPr/>
            </a:pPr>
            <a:r>
              <a:rPr lang="en-US" altLang="en-US" sz="2400" dirty="0">
                <a:solidFill>
                  <a:prstClr val="black"/>
                </a:solidFill>
                <a:ea typeface="Cambria" panose="02040503050406030204" pitchFamily="18" charset="0"/>
              </a:rPr>
              <a:t>data collected from different distances away from Earth</a:t>
            </a:r>
          </a:p>
          <a:p>
            <a:pPr marL="223838" lvl="0" indent="-223838" eaLnBrk="1" hangingPunct="1">
              <a:spcAft>
                <a:spcPts val="600"/>
              </a:spcAft>
              <a:defRPr/>
            </a:pPr>
            <a:r>
              <a:rPr lang="en-US" altLang="en-US" sz="2800" dirty="0">
                <a:solidFill>
                  <a:prstClr val="black"/>
                </a:solidFill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>
                <a:solidFill>
                  <a:prstClr val="black"/>
                </a:solidFill>
                <a:ea typeface="Cambria" panose="02040503050406030204" pitchFamily="18" charset="0"/>
              </a:rPr>
              <a:t>∆g</a:t>
            </a:r>
          </a:p>
          <a:p>
            <a:pPr marL="223838" lvl="0" indent="-223838" eaLnBrk="1" hangingPunct="1">
              <a:defRPr/>
            </a:pPr>
            <a:r>
              <a:rPr lang="en-US" altLang="en-US" sz="2800" dirty="0">
                <a:solidFill>
                  <a:prstClr val="black"/>
                </a:solidFill>
                <a:ea typeface="Cambria" panose="02040503050406030204" pitchFamily="18" charset="0"/>
              </a:rPr>
              <a:t>Then, just solve Stokes’ integral!</a:t>
            </a:r>
          </a:p>
          <a:p>
            <a:endParaRPr lang="en-US" dirty="0" smtClean="0"/>
          </a:p>
          <a:p>
            <a:pPr marL="223838" lvl="0" indent="-223838" eaLnBrk="1" hangingPunct="1">
              <a:defRPr/>
            </a:pPr>
            <a:r>
              <a:rPr lang="en-US" altLang="en-US" sz="1800" b="1" dirty="0">
                <a:solidFill>
                  <a:prstClr val="black"/>
                </a:solidFill>
                <a:ea typeface="Cambria" panose="02040503050406030204" pitchFamily="18" charset="0"/>
              </a:rPr>
              <a:t>R</a:t>
            </a:r>
            <a:r>
              <a:rPr lang="en-US" altLang="en-US" sz="1800" dirty="0">
                <a:solidFill>
                  <a:prstClr val="black"/>
                </a:solidFill>
                <a:ea typeface="Cambria" panose="02040503050406030204" pitchFamily="18" charset="0"/>
              </a:rPr>
              <a:t> is the mean radius of the earth</a:t>
            </a:r>
          </a:p>
          <a:p>
            <a:pPr marL="223838" lvl="0" indent="-223838" eaLnBrk="1" hangingPunct="1">
              <a:defRPr/>
            </a:pPr>
            <a:r>
              <a:rPr lang="en-US" altLang="en-US" sz="1800" b="1" dirty="0">
                <a:solidFill>
                  <a:prstClr val="black"/>
                </a:solidFill>
                <a:ea typeface="Cambria" panose="02040503050406030204" pitchFamily="18" charset="0"/>
              </a:rPr>
              <a:t>ɣ</a:t>
            </a:r>
            <a:r>
              <a:rPr lang="en-US" altLang="en-US" sz="900" b="1" dirty="0">
                <a:solidFill>
                  <a:prstClr val="black"/>
                </a:solidFill>
                <a:ea typeface="Cambria" panose="02040503050406030204" pitchFamily="18" charset="0"/>
              </a:rPr>
              <a:t>0</a:t>
            </a:r>
            <a:r>
              <a:rPr lang="en-US" altLang="en-US" sz="1800" dirty="0">
                <a:solidFill>
                  <a:prstClr val="black"/>
                </a:solidFill>
                <a:ea typeface="Cambria" panose="02040503050406030204" pitchFamily="18" charset="0"/>
              </a:rPr>
              <a:t> is mean surface gravity on ellipsoid</a:t>
            </a:r>
          </a:p>
          <a:p>
            <a:pPr marL="223838" lvl="0" indent="-223838" eaLnBrk="1" hangingPunct="1">
              <a:defRPr/>
            </a:pPr>
            <a:r>
              <a:rPr lang="en-US" altLang="en-US" sz="1800" b="1" dirty="0">
                <a:solidFill>
                  <a:prstClr val="black"/>
                </a:solidFill>
                <a:ea typeface="Cambria" panose="02040503050406030204" pitchFamily="18" charset="0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ea typeface="Cambria" panose="02040503050406030204" pitchFamily="18" charset="0"/>
              </a:rPr>
              <a:t> is a geometric function of position</a:t>
            </a:r>
          </a:p>
          <a:p>
            <a:endParaRPr lang="en-US" sz="1800" dirty="0" smtClean="0"/>
          </a:p>
          <a:p>
            <a:pPr marL="0" lvl="0" indent="0" eaLnBrk="1" hangingPunct="1">
              <a:buNone/>
              <a:defRPr/>
            </a:pPr>
            <a:r>
              <a:rPr lang="en-US" altLang="en-US" sz="2800" dirty="0">
                <a:solidFill>
                  <a:srgbClr val="FF0000"/>
                </a:solidFill>
                <a:ea typeface="Cambria" panose="02040503050406030204" pitchFamily="18" charset="0"/>
              </a:rPr>
              <a:t>…there’s a catch</a:t>
            </a:r>
          </a:p>
          <a:p>
            <a:pPr marL="223838" lvl="0" indent="-223838" eaLnBrk="1" hangingPunct="1">
              <a:defRPr/>
            </a:pPr>
            <a:r>
              <a:rPr lang="en-US" altLang="en-US" sz="2800" dirty="0">
                <a:solidFill>
                  <a:srgbClr val="FF0000"/>
                </a:solidFill>
                <a:ea typeface="Cambria" panose="02040503050406030204" pitchFamily="18" charset="0"/>
              </a:rPr>
              <a:t>Need to know </a:t>
            </a:r>
            <a:r>
              <a:rPr lang="en-US" altLang="en-US" sz="2800" b="1" dirty="0">
                <a:solidFill>
                  <a:srgbClr val="FF0000"/>
                </a:solidFill>
                <a:ea typeface="Cambria" panose="02040503050406030204" pitchFamily="18" charset="0"/>
              </a:rPr>
              <a:t>∆g </a:t>
            </a:r>
            <a:r>
              <a:rPr lang="en-US" altLang="en-US" sz="2800" dirty="0">
                <a:solidFill>
                  <a:srgbClr val="FF0000"/>
                </a:solidFill>
                <a:ea typeface="Cambria" panose="02040503050406030204" pitchFamily="18" charset="0"/>
              </a:rPr>
              <a:t>over entire surface of the earth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>
                <a:solidFill>
                  <a:schemeClr val="accent3">
                    <a:lumMod val="75000"/>
                  </a:schemeClr>
                </a:solidFill>
              </a:rPr>
              <a:t>Calculating N</a:t>
            </a:r>
            <a:r>
              <a:rPr lang="en-US" spc="-7" baseline="-25000" dirty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en-US" spc="-7" dirty="0">
                <a:solidFill>
                  <a:schemeClr val="accent3">
                    <a:lumMod val="75000"/>
                  </a:schemeClr>
                </a:solidFill>
              </a:rPr>
              <a:t> is </a:t>
            </a:r>
            <a:r>
              <a:rPr lang="en-US" i="1" spc="-7" dirty="0">
                <a:solidFill>
                  <a:schemeClr val="accent3">
                    <a:lumMod val="75000"/>
                  </a:schemeClr>
                </a:solidFill>
              </a:rPr>
              <a:t>not easy</a:t>
            </a:r>
            <a:r>
              <a:rPr lang="en-US" spc="-7" dirty="0">
                <a:solidFill>
                  <a:schemeClr val="accent3">
                    <a:lumMod val="75000"/>
                  </a:schemeClr>
                </a:solidFill>
              </a:rPr>
              <a:t>!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359915" y="3291737"/>
            <a:ext cx="4326885" cy="110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1177339"/>
            <a:ext cx="8229600" cy="517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In the past few decades NGS’ gravity work has concentrated 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4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Temporal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gravity change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aseline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Gravity maps (spatial variation)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8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latin typeface="Cambria" panose="02040503050406030204" pitchFamily="18" charset="0"/>
                <a:cs typeface="Calibri"/>
              </a:rPr>
              <a:t>a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Gravity</a:t>
            </a:r>
            <a:r>
              <a:rPr spc="-13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pc="-7" dirty="0"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" y="4002416"/>
            <a:ext cx="3306269" cy="38557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2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Airborne</a:t>
            </a:r>
            <a:r>
              <a:rPr kumimoji="0" sz="2400" b="0" i="0" u="none" strike="noStrike" kern="1200" cap="none" spc="8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lang="en-US" sz="2400" b="0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Observations</a:t>
            </a:r>
            <a:endParaRPr kumimoji="0" lang="en-US" sz="2400" b="0" i="0" u="none" strike="noStrike" kern="1200" cap="none" spc="-1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" y="6037227"/>
            <a:ext cx="427932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6773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Terrestrial/Surface</a:t>
            </a:r>
            <a:r>
              <a:rPr kumimoji="0" sz="20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lang="en-US" sz="2000" b="0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Observations</a:t>
            </a:r>
            <a:r>
              <a:rPr kumimoji="0" sz="2000" b="0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and  </a:t>
            </a:r>
            <a:r>
              <a:rPr kumimoji="0" sz="20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Predicted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Gravity </a:t>
            </a:r>
            <a:r>
              <a:rPr kumimoji="0" sz="20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from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000" b="0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Topography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439209" y="5153141"/>
            <a:ext cx="2704256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L="0" marR="6773" lvl="0" indent="15875" algn="ctr" defTabSz="457200" rtl="0" eaLnBrk="1" fontAlgn="base" latinLnBrk="0" hangingPunct="1">
              <a:lnSpc>
                <a:spcPct val="100000"/>
              </a:lnSpc>
              <a:spcBef>
                <a:spcPts val="12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Short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400" b="0" i="0" u="none" strike="noStrike" kern="1200" cap="none" spc="-2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Wavelengths</a:t>
            </a:r>
            <a:r>
              <a:rPr kumimoji="0" lang="en-US" sz="24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4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(&lt; </a:t>
            </a: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100</a:t>
            </a:r>
            <a:r>
              <a:rPr kumimoji="0" sz="24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km)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582144" y="260594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l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5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+</a:t>
            </a:r>
            <a:endParaRPr kumimoji="0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050511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854052" y="3093423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1490" y="5161278"/>
            <a:ext cx="2148041" cy="801997"/>
            <a:chOff x="677340" y="5073353"/>
            <a:chExt cx="2148041" cy="801997"/>
          </a:xfrm>
        </p:grpSpPr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677340" y="5102175"/>
              <a:ext cx="1031239" cy="7731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1946541" y="5073353"/>
              <a:ext cx="878840" cy="780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53146" y="1770871"/>
            <a:ext cx="2476382" cy="7685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0" marR="6773" lvl="0" indent="15875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Long </a:t>
            </a:r>
            <a:r>
              <a:rPr kumimoji="0" sz="2400" b="0" i="0" u="none" strike="noStrike" kern="1200" cap="none" spc="-2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Wavelengths</a:t>
            </a:r>
            <a:r>
              <a:rPr kumimoji="0" lang="en-US" sz="2400" b="0" i="0" u="none" strike="noStrike" kern="1200" cap="none" spc="-2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4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(&gt;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250</a:t>
            </a:r>
            <a:r>
              <a:rPr kumimoji="0" sz="2400" b="0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km)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1" y="2258593"/>
            <a:ext cx="3148514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GRACE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/</a:t>
            </a:r>
            <a:r>
              <a:rPr kumimoji="0" sz="2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GOCE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/</a:t>
            </a:r>
            <a:r>
              <a:rPr kumimoji="0" sz="2200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Satellite</a:t>
            </a:r>
            <a:r>
              <a:rPr kumimoji="0" sz="22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2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Altimetry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043720" y="3540534"/>
            <a:ext cx="3495235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L="0" marR="6773" lvl="0" indent="0" algn="ctr" defTabSz="457200" rtl="0" eaLnBrk="1" fontAlgn="base" latinLnBrk="0" hangingPunct="1">
              <a:lnSpc>
                <a:spcPct val="100000"/>
              </a:lnSpc>
              <a:spcBef>
                <a:spcPts val="12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Intermediate </a:t>
            </a:r>
            <a:r>
              <a:rPr kumimoji="0" sz="2400" b="0" i="0" u="none" strike="noStrike" kern="1200" cap="none" spc="-2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Wavelengths</a:t>
            </a:r>
            <a:r>
              <a:rPr kumimoji="0" lang="en-US" sz="24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400" b="0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(</a:t>
            </a:r>
            <a:r>
              <a:rPr kumimoji="0" lang="en-US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20km to 3</a:t>
            </a: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00</a:t>
            </a:r>
            <a:r>
              <a:rPr kumimoji="0" sz="24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</a:t>
            </a:r>
            <a:r>
              <a:rPr kumimoji="0" sz="2400" b="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km)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  <p:sp>
        <p:nvSpPr>
          <p:cNvPr id="24" name="object 10"/>
          <p:cNvSpPr txBox="1">
            <a:spLocks noChangeAspect="1"/>
          </p:cNvSpPr>
          <p:nvPr/>
        </p:nvSpPr>
        <p:spPr>
          <a:xfrm>
            <a:off x="4582144" y="4364230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l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5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+</a:t>
            </a:r>
            <a:endParaRPr kumimoji="0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4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63" y="976047"/>
            <a:ext cx="8212995" cy="58166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GRAV-D –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airborne relative gravimeters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36763" y="4653877"/>
            <a:ext cx="68090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intermediate wavelength component, fly the country &amp; territories &amp; near shore at spacing of 10 km with airborne relative gravimeters.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 rot="19897884">
            <a:off x="1441025" y="2906485"/>
            <a:ext cx="31187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81% flown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TAGS-6 Dynamic Gravity Me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4" t="14629" b="14057"/>
          <a:stretch/>
        </p:blipFill>
        <p:spPr bwMode="auto">
          <a:xfrm>
            <a:off x="6817179" y="4208959"/>
            <a:ext cx="2269671" cy="25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Gravimeters - Absolute and Relative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5853793" y="1346623"/>
            <a:ext cx="249827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 data with an absolute gravimeter (A10-025).  Make ties to aircraft with a relative gravimeter (CG6)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909270" y="6343650"/>
            <a:ext cx="47146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is about 20 cm or about 60 years.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1177339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371" y="620486"/>
            <a:ext cx="767442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Obviously, this was a way-too brief explanation of the new reference frames.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more details see the Blueprint(s) for 2022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1:  Geometric Coordinates</a:t>
            </a:r>
          </a:p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Technical Report NOS NGS 62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 Geopotential 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Coordinates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Technical Report NOS NGS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 Working in the Modernized NSRS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Technical Report NOS NGS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Geodesy.noaa.gov/library/NOAA Technical Reports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277586" y="803779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Thank you for your attention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4422" y="3135086"/>
            <a:ext cx="3224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Daniel Winester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NOAA – NGS – Skaggs 2C604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325 South Broadway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Boulder, CO   80305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303-497-6132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Daniel.Winester@noaa.gov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Geodesy.noaa.gov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466"/>
            <a:ext cx="6062396" cy="3879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886" y="5968093"/>
            <a:ext cx="659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acknowledge that NGS’ Jeff </a:t>
            </a:r>
            <a:r>
              <a:rPr lang="en-US" dirty="0" err="1" smtClean="0"/>
              <a:t>Jalbrzilkoski</a:t>
            </a:r>
            <a:r>
              <a:rPr lang="en-US" dirty="0" smtClean="0"/>
              <a:t> &amp; the NGS presentation library were responsible for the content of many slides presented.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718457" y="581346"/>
            <a:ext cx="7837715" cy="596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Gravity</a:t>
            </a:r>
            <a:r>
              <a:rPr kumimoji="0" lang="en-US" alt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or 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g </a:t>
            </a:r>
            <a:r>
              <a:rPr lang="en-US" altLang="en-US" sz="4400" baseline="0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refers to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4400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 acceleration of gravity near the Earth’s surface: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4400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</a:t>
            </a:r>
            <a:r>
              <a:rPr lang="en-US" altLang="en-US" sz="4400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9.8 meters/second².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 measure to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9.80 654 321 m/sec²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i="0" u="none" strike="noStrike" kern="1200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Gal = 1 cm/sec²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noProof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we measure to </a:t>
            </a:r>
            <a:r>
              <a:rPr lang="en-US" altLang="en-US" sz="4400" noProof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microGal</a:t>
            </a:r>
            <a:r>
              <a:rPr lang="en-US" altLang="en-US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</a:t>
            </a:r>
            <a:endParaRPr kumimoji="0" lang="en-US" altLang="en-US" sz="4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432756"/>
            <a:ext cx="8392886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Things which can cause</a:t>
            </a:r>
            <a:r>
              <a:rPr kumimoji="0" lang="en-US" alt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gravity change: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" y="1791788"/>
            <a:ext cx="841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Elevation change; such as glacial isostatic adjustment (GIA), ground compaction, tectonic movement, ground water effect, 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 µGal ≈ -1 cm in height change</a:t>
            </a:r>
          </a:p>
          <a:p>
            <a:endPara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Nearby mass changes; such as mantle reaction to GIA, water-table, soil moisture or snowpack change, magma or lava movement, tectonic movements, anthropogenic changes, </a:t>
            </a:r>
            <a:r>
              <a:rPr lang="en-US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µGal 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+2.5 cm in water-table rise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871" y="612322"/>
            <a:ext cx="84010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this we have used absolute gravimeters: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JILAg-4  (accuracy ±  5 µGals)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FG5-102 &amp; -111 (accuracy ± 2 µGals)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(accuracy at top of drop)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various L&amp;R land gravimeters with feedback systems for gradients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685" y="4582639"/>
            <a:ext cx="2050354" cy="202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5" y="4587130"/>
            <a:ext cx="2819400" cy="2017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12" y="4587130"/>
            <a:ext cx="1513332" cy="20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5517128"/>
            <a:ext cx="8666018" cy="45719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3600" i="1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zh-CN" sz="3600" i="1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107347"/>
            <a:ext cx="8743616" cy="4213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781516" y="5539987"/>
            <a:ext cx="56793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gravity contributions from NOAA-NGS, Canadian Geodetic Survey &amp; Geological Survey of Canada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1177339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" r="1495" b="10303"/>
          <a:stretch/>
        </p:blipFill>
        <p:spPr>
          <a:xfrm>
            <a:off x="457200" y="1"/>
            <a:ext cx="8296681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399" y="5773783"/>
            <a:ext cx="2960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blue:  observed AG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Green:  suggested sites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squares:  observed by Canadians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 flipH="1">
            <a:off x="4684150" y="4291005"/>
            <a:ext cx="45719" cy="45719"/>
          </a:xfrm>
          <a:prstGeom prst="flowChartConnector">
            <a:avLst/>
          </a:prstGeom>
          <a:solidFill>
            <a:srgbClr val="8BE3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 flipH="1">
            <a:off x="4861015" y="4291005"/>
            <a:ext cx="45719" cy="45720"/>
          </a:xfrm>
          <a:prstGeom prst="flowChartConnector">
            <a:avLst/>
          </a:prstGeom>
          <a:solidFill>
            <a:srgbClr val="8BE3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086283" y="3907426"/>
            <a:ext cx="45719" cy="45719"/>
          </a:xfrm>
          <a:prstGeom prst="flowChartConnector">
            <a:avLst/>
          </a:prstGeom>
          <a:solidFill>
            <a:srgbClr val="8BE3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6197169" y="3905956"/>
            <a:ext cx="45719" cy="45719"/>
          </a:xfrm>
          <a:prstGeom prst="flowChartConnector">
            <a:avLst/>
          </a:prstGeom>
          <a:solidFill>
            <a:srgbClr val="8BE3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837807" y="5299326"/>
            <a:ext cx="45719" cy="45719"/>
          </a:xfrm>
          <a:prstGeom prst="flowChartConnector">
            <a:avLst/>
          </a:prstGeom>
          <a:solidFill>
            <a:srgbClr val="8BE3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6362050" y="3905956"/>
            <a:ext cx="45719" cy="45719"/>
          </a:xfrm>
          <a:prstGeom prst="flowChartConnector">
            <a:avLst/>
          </a:prstGeom>
          <a:solidFill>
            <a:srgbClr val="8BE3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4974308" y="4245286"/>
            <a:ext cx="45719" cy="45719"/>
          </a:xfrm>
          <a:prstGeom prst="flowChartConnector">
            <a:avLst/>
          </a:prstGeom>
          <a:solidFill>
            <a:srgbClr val="8BE3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5517128"/>
            <a:ext cx="8666018" cy="45719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3600" i="1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zh-CN" sz="3600" i="1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835235"/>
            <a:ext cx="7465332" cy="443889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At a recent PAIGH meeting,</a:t>
            </a:r>
            <a:br>
              <a:rPr lang="en-US" altLang="en-US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 mentioned that  NGS (with others) will be </a:t>
            </a:r>
            <a:r>
              <a:rPr lang="en-US" altLang="en-US" sz="6000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redefining the geodetic datums</a:t>
            </a:r>
            <a:r>
              <a:rPr lang="en-US" altLang="en-US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Since there was interest, I thought I’d cover some of that.</a:t>
            </a:r>
          </a:p>
        </p:txBody>
      </p:sp>
    </p:spTree>
    <p:extLst>
      <p:ext uri="{BB962C8B-B14F-4D97-AF65-F5344CB8AC3E}">
        <p14:creationId xmlns:p14="http://schemas.microsoft.com/office/powerpoint/2010/main" val="25866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628649" y="1156290"/>
            <a:ext cx="8229600" cy="495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The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current horizontal geodetic datum </a:t>
            </a:r>
          </a:p>
          <a:p>
            <a:pPr marL="457200" marR="0" lvl="0" indent="-45720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NAD83 = North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American Datum of 1983.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The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current vertical geodetic datum </a:t>
            </a:r>
          </a:p>
          <a:p>
            <a:pPr marL="457200" marR="0" lvl="0" indent="-45720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NAVD88 = North American Vertical Datum of 1988.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These had replaced NAD27 and NDVG29.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80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In 2022, NGS looks to replace them.</a:t>
            </a:r>
          </a:p>
          <a:p>
            <a:pPr marL="457200" marR="0" lvl="0" indent="-45720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Newer &amp; better integrated data (think GNSS data).</a:t>
            </a:r>
          </a:p>
          <a:p>
            <a:pPr marL="457200" marR="0" lvl="0" indent="-45720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models. </a:t>
            </a:r>
          </a:p>
          <a:p>
            <a:pPr marL="457200" marR="0" lvl="0" indent="-45720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Tectonic plates have moved.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649" y="550120"/>
            <a:ext cx="5576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now, some alphabet soup: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1017</Words>
  <Application>Microsoft Office PowerPoint</Application>
  <PresentationFormat>On-screen Show (4:3)</PresentationFormat>
  <Paragraphs>142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ＭＳ Ｐゴシック</vt:lpstr>
      <vt:lpstr>ＭＳ Ｐゴシック</vt:lpstr>
      <vt:lpstr>Arial</vt:lpstr>
      <vt:lpstr>Arial Black</vt:lpstr>
      <vt:lpstr>Calibri</vt:lpstr>
      <vt:lpstr>Cambria</vt:lpstr>
      <vt:lpstr>Symbol</vt:lpstr>
      <vt:lpstr>Tahoma</vt:lpstr>
      <vt:lpstr>Times New Roman</vt:lpstr>
      <vt:lpstr>Office Theme</vt:lpstr>
      <vt:lpstr>NGS PowerPoint Template-geodesy.noaa.gov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a recent PAIGH meeting, I mentioned that  NGS (with others) will be redefining the geodetic datums. Since there was interest, I thought I’d cover some of that.</vt:lpstr>
      <vt:lpstr>PowerPoint Presentation</vt:lpstr>
      <vt:lpstr>PowerPoint Presentation</vt:lpstr>
      <vt:lpstr>Four “Plate-Fixed” Reference Frames</vt:lpstr>
      <vt:lpstr>PowerPoint Presentation</vt:lpstr>
      <vt:lpstr>PowerPoint Presentation</vt:lpstr>
      <vt:lpstr>PowerPoint Presentation</vt:lpstr>
      <vt:lpstr>PowerPoint Presentation</vt:lpstr>
      <vt:lpstr>Why Replace NAVD88?</vt:lpstr>
      <vt:lpstr>Replacing NAVD88</vt:lpstr>
      <vt:lpstr>PowerPoint Presentation</vt:lpstr>
      <vt:lpstr>Calculating Ng is not easy!</vt:lpstr>
      <vt:lpstr>Building a Gravity Field Model</vt:lpstr>
      <vt:lpstr>GRAV-D – airborne relative gravimeters</vt:lpstr>
      <vt:lpstr>Terrestrial Gravimeters - Absolute and Relative</vt:lpstr>
      <vt:lpstr>Sea Level Change and the Geoid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 Slide Template</dc:title>
  <dc:creator>Barbara Simmons</dc:creator>
  <cp:lastModifiedBy>Daniel Winester</cp:lastModifiedBy>
  <cp:revision>68</cp:revision>
  <dcterms:created xsi:type="dcterms:W3CDTF">2011-05-03T00:05:47Z</dcterms:created>
  <dcterms:modified xsi:type="dcterms:W3CDTF">2020-08-10T22:25:47Z</dcterms:modified>
</cp:coreProperties>
</file>