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 showSpecialPlsOnTitleSld="0">
  <p:sldMasterIdLst>
    <p:sldMasterId id="2147483657" r:id="rId3"/>
    <p:sldMasterId id="214748365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</p:sldIdLst>
  <p:sldSz cy="6858000" cx="9144000"/>
  <p:notesSz cx="7010400" cy="9296400"/>
  <p:embeddedFontLst>
    <p:embeddedFont>
      <p:font typeface="Cabin"/>
      <p:regular r:id="rId20"/>
      <p:bold r:id="rId21"/>
      <p:italic r:id="rId22"/>
      <p:boldItalic r:id="rId2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Cabin-regular.fntdata"/><Relationship Id="rId11" Type="http://schemas.openxmlformats.org/officeDocument/2006/relationships/slide" Target="slides/slide6.xml"/><Relationship Id="rId22" Type="http://schemas.openxmlformats.org/officeDocument/2006/relationships/font" Target="fonts/Cabin-italic.fntdata"/><Relationship Id="rId10" Type="http://schemas.openxmlformats.org/officeDocument/2006/relationships/slide" Target="slides/slide5.xml"/><Relationship Id="rId21" Type="http://schemas.openxmlformats.org/officeDocument/2006/relationships/font" Target="fonts/Cabin-bold.fntdata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23" Type="http://schemas.openxmlformats.org/officeDocument/2006/relationships/font" Target="fonts/Cabin-boldItalic.fntdata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5" Type="http://schemas.openxmlformats.org/officeDocument/2006/relationships/notesMaster" Target="notesMasters/notesMaster1.xml"/><Relationship Id="rId19" Type="http://schemas.openxmlformats.org/officeDocument/2006/relationships/slide" Target="slides/slide14.xml"/><Relationship Id="rId6" Type="http://schemas.openxmlformats.org/officeDocument/2006/relationships/slide" Target="slides/slide1.xml"/><Relationship Id="rId18" Type="http://schemas.openxmlformats.org/officeDocument/2006/relationships/slide" Target="slides/slide13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3036887" cy="4651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971925" y="0"/>
            <a:ext cx="3036887" cy="46513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Cabin"/>
              <a:buNone/>
              <a:defRPr b="0" i="0" sz="1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81100" y="696912"/>
            <a:ext cx="4648199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701675" y="4414837"/>
            <a:ext cx="5607049" cy="418623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829675"/>
            <a:ext cx="3036887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971925" y="8829675"/>
            <a:ext cx="3036887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6550" lIns="93125" spcFirstLastPara="1" rIns="93125" wrap="square" tIns="465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p4:notes"/>
          <p:cNvSpPr/>
          <p:nvPr>
            <p:ph idx="2" type="sldImg"/>
          </p:nvPr>
        </p:nvSpPr>
        <p:spPr>
          <a:xfrm>
            <a:off x="1181100" y="696913"/>
            <a:ext cx="4648200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4" name="Google Shape;84;p4:notes"/>
          <p:cNvSpPr txBox="1"/>
          <p:nvPr>
            <p:ph idx="1" type="body"/>
          </p:nvPr>
        </p:nvSpPr>
        <p:spPr>
          <a:xfrm>
            <a:off x="701675" y="4414837"/>
            <a:ext cx="5607049" cy="4186236"/>
          </a:xfrm>
          <a:prstGeom prst="rect">
            <a:avLst/>
          </a:prstGeom>
          <a:noFill/>
          <a:ln>
            <a:noFill/>
          </a:ln>
        </p:spPr>
        <p:txBody>
          <a:bodyPr anchorCtr="0" anchor="t" bIns="46550" lIns="93125" spcFirstLastPara="1" rIns="93125" wrap="square" tIns="4655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5" name="Google Shape;85;p4:notes"/>
          <p:cNvSpPr txBox="1"/>
          <p:nvPr/>
        </p:nvSpPr>
        <p:spPr>
          <a:xfrm>
            <a:off x="3971925" y="8829675"/>
            <a:ext cx="3036887" cy="465137"/>
          </a:xfrm>
          <a:prstGeom prst="rect">
            <a:avLst/>
          </a:prstGeom>
          <a:noFill/>
          <a:ln>
            <a:noFill/>
          </a:ln>
        </p:spPr>
        <p:txBody>
          <a:bodyPr anchorCtr="0" anchor="b" bIns="46550" lIns="93125" spcFirstLastPara="1" rIns="93125" wrap="square" tIns="4655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b="0" i="0" sz="1200" u="none" cap="none" strike="noStrike">
              <a:solidFill>
                <a:srgbClr val="000000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3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5b675731b9_0_14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5b675731b9_0_14:notes"/>
          <p:cNvSpPr txBox="1"/>
          <p:nvPr>
            <p:ph idx="1" type="body"/>
          </p:nvPr>
        </p:nvSpPr>
        <p:spPr>
          <a:xfrm>
            <a:off x="701675" y="4414837"/>
            <a:ext cx="5607000" cy="418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56" name="Google Shape;156;g5b675731b9_0_14:notes"/>
          <p:cNvSpPr txBox="1"/>
          <p:nvPr>
            <p:ph idx="12" type="sldNum"/>
          </p:nvPr>
        </p:nvSpPr>
        <p:spPr>
          <a:xfrm>
            <a:off x="3971925" y="8829675"/>
            <a:ext cx="3036900" cy="465000"/>
          </a:xfrm>
          <a:prstGeom prst="rect">
            <a:avLst/>
          </a:prstGeom>
        </p:spPr>
        <p:txBody>
          <a:bodyPr anchorCtr="0" anchor="b" bIns="46550" lIns="93125" spcFirstLastPara="1" rIns="93125" wrap="square" tIns="465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59981b0702_0_9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59981b0702_0_9:notes"/>
          <p:cNvSpPr txBox="1"/>
          <p:nvPr>
            <p:ph idx="1" type="body"/>
          </p:nvPr>
        </p:nvSpPr>
        <p:spPr>
          <a:xfrm>
            <a:off x="701675" y="4414837"/>
            <a:ext cx="5607000" cy="418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4" name="Google Shape;164;g59981b0702_0_9:notes"/>
          <p:cNvSpPr txBox="1"/>
          <p:nvPr>
            <p:ph idx="12" type="sldNum"/>
          </p:nvPr>
        </p:nvSpPr>
        <p:spPr>
          <a:xfrm>
            <a:off x="3971925" y="8829675"/>
            <a:ext cx="3036900" cy="465000"/>
          </a:xfrm>
          <a:prstGeom prst="rect">
            <a:avLst/>
          </a:prstGeom>
        </p:spPr>
        <p:txBody>
          <a:bodyPr anchorCtr="0" anchor="b" bIns="46550" lIns="93125" spcFirstLastPara="1" rIns="93125" wrap="square" tIns="465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9" name="Shape 1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0" name="Google Shape;170;g5b675731b9_0_21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1" name="Google Shape;171;g5b675731b9_0_21:notes"/>
          <p:cNvSpPr txBox="1"/>
          <p:nvPr>
            <p:ph idx="1" type="body"/>
          </p:nvPr>
        </p:nvSpPr>
        <p:spPr>
          <a:xfrm>
            <a:off x="701675" y="4414837"/>
            <a:ext cx="5607000" cy="418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2" name="Google Shape;172;g5b675731b9_0_21:notes"/>
          <p:cNvSpPr txBox="1"/>
          <p:nvPr>
            <p:ph idx="12" type="sldNum"/>
          </p:nvPr>
        </p:nvSpPr>
        <p:spPr>
          <a:xfrm>
            <a:off x="3971925" y="8829675"/>
            <a:ext cx="3036900" cy="465000"/>
          </a:xfrm>
          <a:prstGeom prst="rect">
            <a:avLst/>
          </a:prstGeom>
        </p:spPr>
        <p:txBody>
          <a:bodyPr anchorCtr="0" anchor="b" bIns="46550" lIns="93125" spcFirstLastPara="1" rIns="93125" wrap="square" tIns="465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g5b675731b9_0_28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79" name="Google Shape;179;g5b675731b9_0_28:notes"/>
          <p:cNvSpPr txBox="1"/>
          <p:nvPr>
            <p:ph idx="1" type="body"/>
          </p:nvPr>
        </p:nvSpPr>
        <p:spPr>
          <a:xfrm>
            <a:off x="701675" y="4414837"/>
            <a:ext cx="5607000" cy="418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0" name="Google Shape;180;g5b675731b9_0_28:notes"/>
          <p:cNvSpPr txBox="1"/>
          <p:nvPr>
            <p:ph idx="12" type="sldNum"/>
          </p:nvPr>
        </p:nvSpPr>
        <p:spPr>
          <a:xfrm>
            <a:off x="3971925" y="8829675"/>
            <a:ext cx="3036900" cy="465000"/>
          </a:xfrm>
          <a:prstGeom prst="rect">
            <a:avLst/>
          </a:prstGeom>
        </p:spPr>
        <p:txBody>
          <a:bodyPr anchorCtr="0" anchor="b" bIns="46550" lIns="93125" spcFirstLastPara="1" rIns="93125" wrap="square" tIns="465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5b675731b9_0_35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7" name="Google Shape;187;g5b675731b9_0_35:notes"/>
          <p:cNvSpPr txBox="1"/>
          <p:nvPr>
            <p:ph idx="1" type="body"/>
          </p:nvPr>
        </p:nvSpPr>
        <p:spPr>
          <a:xfrm>
            <a:off x="701675" y="4414837"/>
            <a:ext cx="5607000" cy="418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88" name="Google Shape;188;g5b675731b9_0_35:notes"/>
          <p:cNvSpPr txBox="1"/>
          <p:nvPr>
            <p:ph idx="12" type="sldNum"/>
          </p:nvPr>
        </p:nvSpPr>
        <p:spPr>
          <a:xfrm>
            <a:off x="3971925" y="8829675"/>
            <a:ext cx="3036900" cy="465000"/>
          </a:xfrm>
          <a:prstGeom prst="rect">
            <a:avLst/>
          </a:prstGeom>
        </p:spPr>
        <p:txBody>
          <a:bodyPr anchorCtr="0" anchor="b" bIns="46550" lIns="93125" spcFirstLastPara="1" rIns="93125" wrap="square" tIns="465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p10:notes"/>
          <p:cNvSpPr txBox="1"/>
          <p:nvPr>
            <p:ph idx="1" type="body"/>
          </p:nvPr>
        </p:nvSpPr>
        <p:spPr>
          <a:xfrm>
            <a:off x="701675" y="4414837"/>
            <a:ext cx="5607000" cy="418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0:notes"/>
          <p:cNvSpPr/>
          <p:nvPr>
            <p:ph idx="2" type="sldImg"/>
          </p:nvPr>
        </p:nvSpPr>
        <p:spPr>
          <a:xfrm>
            <a:off x="1181100" y="696913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miter lim="8000"/>
            <a:headEnd len="sm" w="sm" type="none"/>
            <a:tailEnd len="sm" w="sm" type="none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Google Shape;98;g5b675731b9_0_0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9" name="Google Shape;99;g5b675731b9_0_0:notes"/>
          <p:cNvSpPr txBox="1"/>
          <p:nvPr>
            <p:ph idx="1" type="body"/>
          </p:nvPr>
        </p:nvSpPr>
        <p:spPr>
          <a:xfrm>
            <a:off x="701675" y="4414837"/>
            <a:ext cx="5607000" cy="418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0" name="Google Shape;100;g5b675731b9_0_0:notes"/>
          <p:cNvSpPr txBox="1"/>
          <p:nvPr>
            <p:ph idx="12" type="sldNum"/>
          </p:nvPr>
        </p:nvSpPr>
        <p:spPr>
          <a:xfrm>
            <a:off x="3971925" y="8829675"/>
            <a:ext cx="3036900" cy="465000"/>
          </a:xfrm>
          <a:prstGeom prst="rect">
            <a:avLst/>
          </a:prstGeom>
        </p:spPr>
        <p:txBody>
          <a:bodyPr anchorCtr="0" anchor="b" bIns="46550" lIns="93125" spcFirstLastPara="1" rIns="93125" wrap="square" tIns="465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59981b0702_0_16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59981b0702_0_16:notes"/>
          <p:cNvSpPr txBox="1"/>
          <p:nvPr>
            <p:ph idx="1" type="body"/>
          </p:nvPr>
        </p:nvSpPr>
        <p:spPr>
          <a:xfrm>
            <a:off x="701675" y="4414837"/>
            <a:ext cx="5607000" cy="418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08" name="Google Shape;108;g59981b0702_0_16:notes"/>
          <p:cNvSpPr txBox="1"/>
          <p:nvPr>
            <p:ph idx="12" type="sldNum"/>
          </p:nvPr>
        </p:nvSpPr>
        <p:spPr>
          <a:xfrm>
            <a:off x="3971925" y="8829675"/>
            <a:ext cx="3036900" cy="465000"/>
          </a:xfrm>
          <a:prstGeom prst="rect">
            <a:avLst/>
          </a:prstGeom>
        </p:spPr>
        <p:txBody>
          <a:bodyPr anchorCtr="0" anchor="b" bIns="46550" lIns="93125" spcFirstLastPara="1" rIns="93125" wrap="square" tIns="465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59981b0702_0_23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59981b0702_0_23:notes"/>
          <p:cNvSpPr txBox="1"/>
          <p:nvPr>
            <p:ph idx="1" type="body"/>
          </p:nvPr>
        </p:nvSpPr>
        <p:spPr>
          <a:xfrm>
            <a:off x="701675" y="4414837"/>
            <a:ext cx="5607000" cy="418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6" name="Google Shape;116;g59981b0702_0_23:notes"/>
          <p:cNvSpPr txBox="1"/>
          <p:nvPr>
            <p:ph idx="12" type="sldNum"/>
          </p:nvPr>
        </p:nvSpPr>
        <p:spPr>
          <a:xfrm>
            <a:off x="3971925" y="8829675"/>
            <a:ext cx="3036900" cy="465000"/>
          </a:xfrm>
          <a:prstGeom prst="rect">
            <a:avLst/>
          </a:prstGeom>
        </p:spPr>
        <p:txBody>
          <a:bodyPr anchorCtr="0" anchor="b" bIns="46550" lIns="93125" spcFirstLastPara="1" rIns="93125" wrap="square" tIns="465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59981b0702_0_30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59981b0702_0_30:notes"/>
          <p:cNvSpPr txBox="1"/>
          <p:nvPr>
            <p:ph idx="1" type="body"/>
          </p:nvPr>
        </p:nvSpPr>
        <p:spPr>
          <a:xfrm>
            <a:off x="701675" y="4414837"/>
            <a:ext cx="5607000" cy="418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4" name="Google Shape;124;g59981b0702_0_30:notes"/>
          <p:cNvSpPr txBox="1"/>
          <p:nvPr>
            <p:ph idx="12" type="sldNum"/>
          </p:nvPr>
        </p:nvSpPr>
        <p:spPr>
          <a:xfrm>
            <a:off x="3971925" y="8829675"/>
            <a:ext cx="3036900" cy="465000"/>
          </a:xfrm>
          <a:prstGeom prst="rect">
            <a:avLst/>
          </a:prstGeom>
        </p:spPr>
        <p:txBody>
          <a:bodyPr anchorCtr="0" anchor="b" bIns="46550" lIns="93125" spcFirstLastPara="1" rIns="93125" wrap="square" tIns="465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Cabi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9" name="Shape 1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0" name="Google Shape;130;g5b675731b9_0_42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1" name="Google Shape;131;g5b675731b9_0_42:notes"/>
          <p:cNvSpPr txBox="1"/>
          <p:nvPr>
            <p:ph idx="1" type="body"/>
          </p:nvPr>
        </p:nvSpPr>
        <p:spPr>
          <a:xfrm>
            <a:off x="701675" y="4414837"/>
            <a:ext cx="5607000" cy="418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2" name="Google Shape;132;g5b675731b9_0_42:notes"/>
          <p:cNvSpPr txBox="1"/>
          <p:nvPr>
            <p:ph idx="12" type="sldNum"/>
          </p:nvPr>
        </p:nvSpPr>
        <p:spPr>
          <a:xfrm>
            <a:off x="3971925" y="8829675"/>
            <a:ext cx="3036900" cy="465000"/>
          </a:xfrm>
          <a:prstGeom prst="rect">
            <a:avLst/>
          </a:prstGeom>
        </p:spPr>
        <p:txBody>
          <a:bodyPr anchorCtr="0" anchor="b" bIns="46550" lIns="93125" spcFirstLastPara="1" rIns="93125" wrap="square" tIns="465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g5b675731b9_0_56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9" name="Google Shape;139;g5b675731b9_0_56:notes"/>
          <p:cNvSpPr txBox="1"/>
          <p:nvPr>
            <p:ph idx="1" type="body"/>
          </p:nvPr>
        </p:nvSpPr>
        <p:spPr>
          <a:xfrm>
            <a:off x="701675" y="4414837"/>
            <a:ext cx="5607000" cy="418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g5b675731b9_0_56:notes"/>
          <p:cNvSpPr txBox="1"/>
          <p:nvPr>
            <p:ph idx="12" type="sldNum"/>
          </p:nvPr>
        </p:nvSpPr>
        <p:spPr>
          <a:xfrm>
            <a:off x="3971925" y="8829675"/>
            <a:ext cx="3036900" cy="465000"/>
          </a:xfrm>
          <a:prstGeom prst="rect">
            <a:avLst/>
          </a:prstGeom>
        </p:spPr>
        <p:txBody>
          <a:bodyPr anchorCtr="0" anchor="b" bIns="46550" lIns="93125" spcFirstLastPara="1" rIns="93125" wrap="square" tIns="465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g59981b0702_0_0:notes"/>
          <p:cNvSpPr/>
          <p:nvPr>
            <p:ph idx="2" type="sldImg"/>
          </p:nvPr>
        </p:nvSpPr>
        <p:spPr>
          <a:xfrm>
            <a:off x="1181100" y="696912"/>
            <a:ext cx="4648200" cy="34863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7" name="Google Shape;147;g59981b0702_0_0:notes"/>
          <p:cNvSpPr txBox="1"/>
          <p:nvPr>
            <p:ph idx="1" type="body"/>
          </p:nvPr>
        </p:nvSpPr>
        <p:spPr>
          <a:xfrm>
            <a:off x="701675" y="4414837"/>
            <a:ext cx="5607000" cy="4186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8" name="Google Shape;148;g59981b0702_0_0:notes"/>
          <p:cNvSpPr txBox="1"/>
          <p:nvPr>
            <p:ph idx="12" type="sldNum"/>
          </p:nvPr>
        </p:nvSpPr>
        <p:spPr>
          <a:xfrm>
            <a:off x="3971925" y="8829675"/>
            <a:ext cx="3036900" cy="465000"/>
          </a:xfrm>
          <a:prstGeom prst="rect">
            <a:avLst/>
          </a:prstGeom>
        </p:spPr>
        <p:txBody>
          <a:bodyPr anchorCtr="0" anchor="b" bIns="46550" lIns="93125" spcFirstLastPara="1" rIns="93125" wrap="square" tIns="4655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itle">
  <p:cSld name="TITLE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2"/>
          <p:cNvSpPr txBox="1"/>
          <p:nvPr>
            <p:ph type="ctrTitle"/>
          </p:nvPr>
        </p:nvSpPr>
        <p:spPr>
          <a:xfrm>
            <a:off x="685800" y="2130425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0" name="Google Shape;20;p2"/>
          <p:cNvSpPr txBox="1"/>
          <p:nvPr>
            <p:ph idx="1" type="subTitle"/>
          </p:nvPr>
        </p:nvSpPr>
        <p:spPr>
          <a:xfrm>
            <a:off x="1371600" y="38862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32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28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24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1" name="Google Shape;21;p2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Google Shape;22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Google Shape;23;p2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and Content" type="obj">
  <p:cSld name="OBJECT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4"/>
          <p:cNvSpPr txBox="1"/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3" name="Google Shape;33;p4"/>
          <p:cNvSpPr txBox="1"/>
          <p:nvPr>
            <p:ph idx="1" type="body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4" name="Google Shape;34;p4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Google Shape;35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Google Shape;36;p4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Picture with Caption" type="picTx">
  <p:cSld name="PICTURE_WITH_CAPTION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5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1" i="0" sz="20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39" name="Google Shape;39;p5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1" name="Google Shape;41;p5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2" name="Google Shape;42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3" name="Google Shape;43;p5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t with Caption" type="objTx">
  <p:cSld name="OBJECT_WITH_CAPTION_TEXT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6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1" i="0" sz="20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6" name="Google Shape;46;p6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7" name="Google Shape;47;p6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1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1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8" name="Google Shape;48;p6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Google Shape;49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0" name="Google Shape;50;p6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" type="blank">
  <p:cSld name="BLANK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7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Google Shape;53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Google Shape;54;p7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8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7" name="Google Shape;57;p8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Google Shape;59;p8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ison" type="twoTxTwoObj">
  <p:cSld name="TWO_OBJECTS_WITH_TEXT"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2" name="Google Shape;62;p9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3" name="Google Shape;63;p9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9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1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1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1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1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–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30200" lvl="4" marL="22860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»"/>
              <a:defRPr b="0" i="0" sz="16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30200" lvl="5" marL="27432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30200" lvl="6" marL="32004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30200" lvl="7" marL="3657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30200" lvl="8" marL="4114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Char char="•"/>
              <a:defRPr b="0" i="0" sz="16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6" name="Google Shape;66;p9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Google Shape;67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Google Shape;68;p9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wo Content" type="twoObj">
  <p:cSld name="TWO_OBJECTS"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0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1" name="Google Shape;71;p10"/>
          <p:cNvSpPr txBox="1"/>
          <p:nvPr>
            <p:ph idx="1" type="body"/>
          </p:nvPr>
        </p:nvSpPr>
        <p:spPr>
          <a:xfrm>
            <a:off x="457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2" name="Google Shape;72;p10"/>
          <p:cNvSpPr txBox="1"/>
          <p:nvPr>
            <p:ph idx="2" type="body"/>
          </p:nvPr>
        </p:nvSpPr>
        <p:spPr>
          <a:xfrm>
            <a:off x="4648200" y="1600200"/>
            <a:ext cx="4038599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06400" lvl="0" marL="4572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381000" lvl="1" marL="9144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55600" lvl="2" marL="1371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42900" lvl="3" marL="1828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–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42900" lvl="4" marL="22860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»"/>
              <a:defRPr b="0" i="0" sz="1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42900" lvl="5" marL="27432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3" name="Google Shape;73;p10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4" name="Google Shape;74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Google Shape;75;p10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ection Header" type="secHead">
  <p:cSld name="SECTION_HEADER"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1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1" i="0" sz="40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3200"/>
              <a:buFont typeface="Arial"/>
              <a:buNone/>
              <a:defRPr b="0" i="0" sz="20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2800"/>
              <a:buFont typeface="Arial"/>
              <a:buNone/>
              <a:defRPr b="0" i="0" sz="18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2400"/>
              <a:buFont typeface="Arial"/>
              <a:buNone/>
              <a:defRPr b="0" i="0" sz="16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2000"/>
              <a:buFont typeface="Arial"/>
              <a:buNone/>
              <a:defRPr b="0" i="0" sz="14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9" name="Google Shape;79;p1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0" name="Google Shape;80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1" name="Google Shape;81;p1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1.xml"/><Relationship Id="rId4" Type="http://schemas.openxmlformats.org/officeDocument/2006/relationships/theme" Target="../theme/theme2.xml"/></Relationships>
</file>

<file path=ppt/slideMasters/_rels/slideMaster2.xml.rels><?xml version="1.0" encoding="UTF-8" standalone="yes"?><Relationships xmlns="http://schemas.openxmlformats.org/package/2006/relationships"><Relationship Id="rId1" Type="http://schemas.openxmlformats.org/officeDocument/2006/relationships/image" Target="../media/image2.jpg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Google Shape;10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-1905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1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2;p1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  <p:sp>
        <p:nvSpPr>
          <p:cNvPr id="13" name="Google Shape;13;p1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4" name="Google Shape;14;p1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5" name="Google Shape;15;p1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Google Shape;16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Google Shape;17;p1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3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3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Cabin"/>
              <a:buNone/>
              <a:defRPr b="0" i="0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body"/>
          </p:nvPr>
        </p:nvSpPr>
        <p:spPr>
          <a:xfrm>
            <a:off x="457200" y="1600200"/>
            <a:ext cx="8229600" cy="45259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0" type="dt"/>
          </p:nvPr>
        </p:nvSpPr>
        <p:spPr>
          <a:xfrm>
            <a:off x="457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ts val="1400"/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Google Shape;28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Google Shape;29;p3"/>
          <p:cNvSpPr txBox="1"/>
          <p:nvPr>
            <p:ph idx="12" type="sldNum"/>
          </p:nvPr>
        </p:nvSpPr>
        <p:spPr>
          <a:xfrm>
            <a:off x="6553200" y="6356350"/>
            <a:ext cx="2133599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  <a:defRPr b="0" i="0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  <p:pic>
        <p:nvPicPr>
          <p:cNvPr id="30" name="Google Shape;30;p3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0" y="-1905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dt="0" ftr="0" hdr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Relationship Id="rId3" Type="http://schemas.openxmlformats.org/officeDocument/2006/relationships/hyperlink" Target="http://dell-ui-eipt.azurewebsites.net/?relogin#/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12"/>
          <p:cNvSpPr txBox="1"/>
          <p:nvPr>
            <p:ph type="ctrTitle"/>
          </p:nvPr>
        </p:nvSpPr>
        <p:spPr>
          <a:xfrm>
            <a:off x="774290" y="1460091"/>
            <a:ext cx="7772400" cy="1470024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bin"/>
              <a:buNone/>
            </a:pPr>
            <a:r>
              <a:rPr b="1" i="0" lang="en-US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NGS </a:t>
            </a:r>
            <a:r>
              <a:rPr b="1" lang="en-US"/>
              <a:t>Data Center Relocation</a:t>
            </a:r>
            <a:endParaRPr b="1" i="0" sz="4400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8" name="Google Shape;88;p12"/>
          <p:cNvSpPr txBox="1"/>
          <p:nvPr>
            <p:ph idx="1" type="subTitle"/>
          </p:nvPr>
        </p:nvSpPr>
        <p:spPr>
          <a:xfrm>
            <a:off x="1219200" y="3276600"/>
            <a:ext cx="6400799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</a:pPr>
            <a:r>
              <a:rPr lang="en-US">
                <a:solidFill>
                  <a:srgbClr val="898989"/>
                </a:solidFill>
              </a:rPr>
              <a:t>David Gietka</a:t>
            </a:r>
            <a:endParaRPr b="0" i="0" sz="3200" u="none" cap="none" strike="noStrike">
              <a:solidFill>
                <a:srgbClr val="898989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en-US">
                <a:solidFill>
                  <a:schemeClr val="dk1"/>
                </a:solidFill>
              </a:rPr>
              <a:t>June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 </a:t>
            </a:r>
            <a:r>
              <a:rPr lang="en-US">
                <a:solidFill>
                  <a:schemeClr val="dk1"/>
                </a:solidFill>
              </a:rPr>
              <a:t>11</a:t>
            </a:r>
            <a:r>
              <a:rPr b="0" i="0" lang="en-US" sz="32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, 201</a:t>
            </a:r>
            <a:r>
              <a:rPr lang="en-US">
                <a:solidFill>
                  <a:schemeClr val="dk1"/>
                </a:solidFill>
              </a:rPr>
              <a:t>9</a:t>
            </a:r>
            <a:endParaRPr b="0" i="0" sz="32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89" name="Google Shape;89;p12"/>
          <p:cNvSpPr txBox="1"/>
          <p:nvPr/>
        </p:nvSpPr>
        <p:spPr>
          <a:xfrm>
            <a:off x="6781800" y="381000"/>
            <a:ext cx="2209799" cy="338136"/>
          </a:xfrm>
          <a:prstGeom prst="rect">
            <a:avLst/>
          </a:prstGeom>
          <a:solidFill>
            <a:schemeClr val="dk2"/>
          </a:solidFill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Font typeface="Cabin"/>
              <a:buNone/>
            </a:pPr>
            <a:r>
              <a:rPr b="1" i="0" lang="en-US" sz="1600" u="none" cap="none" strike="noStrike">
                <a:solidFill>
                  <a:schemeClr val="lt1"/>
                </a:solidFill>
                <a:latin typeface="Cabin"/>
                <a:ea typeface="Cabin"/>
                <a:cs typeface="Cabin"/>
                <a:sym typeface="Cabin"/>
              </a:rPr>
              <a:t>geodesy.noaa.gov</a:t>
            </a:r>
            <a:endParaRPr/>
          </a:p>
        </p:txBody>
      </p:sp>
    </p:spTree>
  </p:cSld>
  <p:clrMapOvr>
    <a:masterClrMapping/>
  </p:clrMapOvr>
  <p:transition spd="slow">
    <p:fade thruBlk="1"/>
  </p:transition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Google Shape;158;p21"/>
          <p:cNvSpPr txBox="1"/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Design</a:t>
            </a:r>
            <a:endParaRPr/>
          </a:p>
        </p:txBody>
      </p:sp>
      <p:sp>
        <p:nvSpPr>
          <p:cNvPr id="159" name="Google Shape;159;p21"/>
          <p:cNvSpPr txBox="1"/>
          <p:nvPr>
            <p:ph idx="1" type="body"/>
          </p:nvPr>
        </p:nvSpPr>
        <p:spPr>
          <a:xfrm>
            <a:off x="457200" y="1828800"/>
            <a:ext cx="8229600" cy="42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Objectives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Get PDU options (only 30 AMP PDUs may result in more racks)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Move Netapp racks AS IS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Use data from Acquisition to create rack plan</a:t>
            </a:r>
            <a:endParaRPr/>
          </a:p>
        </p:txBody>
      </p:sp>
      <p:sp>
        <p:nvSpPr>
          <p:cNvPr id="160" name="Google Shape;160;p21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5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" name="Google Shape;166;p22"/>
          <p:cNvSpPr txBox="1"/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Staging</a:t>
            </a:r>
            <a:endParaRPr/>
          </a:p>
        </p:txBody>
      </p:sp>
      <p:sp>
        <p:nvSpPr>
          <p:cNvPr id="167" name="Google Shape;167;p22"/>
          <p:cNvSpPr txBox="1"/>
          <p:nvPr>
            <p:ph idx="1" type="body"/>
          </p:nvPr>
        </p:nvSpPr>
        <p:spPr>
          <a:xfrm>
            <a:off x="457200" y="1828800"/>
            <a:ext cx="8229600" cy="42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Objectives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Move equipment to new racks and PDUs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Connect to datacenter UPS for burn in/testing</a:t>
            </a:r>
            <a:endParaRPr/>
          </a:p>
          <a:p>
            <a:pPr indent="0" lvl="0" marL="91440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68" name="Google Shape;168;p22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p23"/>
          <p:cNvSpPr txBox="1"/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Sub-networking	</a:t>
            </a:r>
            <a:endParaRPr/>
          </a:p>
        </p:txBody>
      </p:sp>
      <p:sp>
        <p:nvSpPr>
          <p:cNvPr id="175" name="Google Shape;175;p23"/>
          <p:cNvSpPr txBox="1"/>
          <p:nvPr>
            <p:ph idx="1" type="body"/>
          </p:nvPr>
        </p:nvSpPr>
        <p:spPr>
          <a:xfrm>
            <a:off x="457200" y="1828800"/>
            <a:ext cx="8229600" cy="42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Objectives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Procure 24 port switch for first phase move (support multiple VLANs, TCN1, TCN2,OCN)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Re-IP servers to move into separate IP ranges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Work with NOS/NWAVE to create VLANs, Routes, ACLs for new vlans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Test Connectivity and Performance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Move First phase systems and VLANs to Ashburn</a:t>
            </a:r>
            <a:endParaRPr/>
          </a:p>
        </p:txBody>
      </p:sp>
      <p:sp>
        <p:nvSpPr>
          <p:cNvPr id="176" name="Google Shape;176;p23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1" name="Shape 1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24"/>
          <p:cNvSpPr txBox="1"/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Move First Phase</a:t>
            </a:r>
            <a:r>
              <a:rPr lang="en-US"/>
              <a:t>	</a:t>
            </a:r>
            <a:endParaRPr/>
          </a:p>
        </p:txBody>
      </p:sp>
      <p:sp>
        <p:nvSpPr>
          <p:cNvPr id="183" name="Google Shape;183;p24"/>
          <p:cNvSpPr txBox="1"/>
          <p:nvPr>
            <p:ph idx="1" type="body"/>
          </p:nvPr>
        </p:nvSpPr>
        <p:spPr>
          <a:xfrm>
            <a:off x="457200" y="1828800"/>
            <a:ext cx="8229600" cy="42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Objectives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Move sample set of systems to test performance and workload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Web server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Windows domain controller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Small storage (jetstor)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OPUS Engine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CORS/orbits processing test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RSD image processing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Test connectivity to AWS COOP</a:t>
            </a:r>
            <a:endParaRPr/>
          </a:p>
        </p:txBody>
      </p:sp>
      <p:sp>
        <p:nvSpPr>
          <p:cNvPr id="184" name="Google Shape;184;p2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Google Shape;190;p25"/>
          <p:cNvSpPr txBox="1"/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Testing</a:t>
            </a:r>
            <a:endParaRPr/>
          </a:p>
        </p:txBody>
      </p:sp>
      <p:sp>
        <p:nvSpPr>
          <p:cNvPr id="191" name="Google Shape;191;p25"/>
          <p:cNvSpPr txBox="1"/>
          <p:nvPr>
            <p:ph idx="1" type="body"/>
          </p:nvPr>
        </p:nvSpPr>
        <p:spPr>
          <a:xfrm>
            <a:off x="457200" y="1828800"/>
            <a:ext cx="8229600" cy="42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Objectives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Use Cases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Accessing NFS /CIFS storage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Connectivity to database (COOP / Primary)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Web server latency /response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CORS/OPUS/Orbits ingestion/processing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RSD rack mounted PC Image processing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Domain Controllers/Printing</a:t>
            </a:r>
            <a:endParaRPr/>
          </a:p>
          <a:p>
            <a:pPr indent="-381000" lvl="2" marL="1371600" rtl="0" algn="l">
              <a:spcBef>
                <a:spcPts val="0"/>
              </a:spcBef>
              <a:spcAft>
                <a:spcPts val="0"/>
              </a:spcAft>
              <a:buSzPts val="2400"/>
              <a:buChar char="•"/>
            </a:pPr>
            <a:r>
              <a:rPr lang="en-US"/>
              <a:t>Enterprise: Arcsight, Nessus, Fireeye, SCCM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92" name="Google Shape;192;p2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13"/>
          <p:cNvSpPr txBox="1"/>
          <p:nvPr>
            <p:ph type="title"/>
          </p:nvPr>
        </p:nvSpPr>
        <p:spPr>
          <a:xfrm>
            <a:off x="457200" y="457200"/>
            <a:ext cx="8229600" cy="471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Font typeface="Cabin"/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 </a:t>
            </a:r>
            <a:r>
              <a:rPr b="0" i="0" lang="en-US" sz="3600" u="none" cap="none" strike="noStrike">
                <a:solidFill>
                  <a:schemeClr val="dk2"/>
                </a:solidFill>
                <a:latin typeface="Cabin"/>
                <a:ea typeface="Cabin"/>
                <a:cs typeface="Cabin"/>
                <a:sym typeface="Cabin"/>
              </a:rPr>
              <a:t>Current Infrastructure</a:t>
            </a:r>
            <a:endParaRPr b="0" i="0" sz="3600" u="none" cap="none" strike="noStrike">
              <a:solidFill>
                <a:schemeClr val="dk2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5" name="Google Shape;95;p13"/>
          <p:cNvSpPr txBox="1"/>
          <p:nvPr/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898989"/>
                </a:solidFill>
                <a:latin typeface="Cabin"/>
                <a:ea typeface="Cabin"/>
                <a:cs typeface="Cabin"/>
                <a:sym typeface="Cabin"/>
              </a:rPr>
              <a:t>‹#›</a:t>
            </a:fld>
            <a:endParaRPr b="0" i="0" sz="1200" u="none" cap="none" strike="noStrike">
              <a:solidFill>
                <a:srgbClr val="898989"/>
              </a:solidFill>
              <a:latin typeface="Cabin"/>
              <a:ea typeface="Cabin"/>
              <a:cs typeface="Cabin"/>
              <a:sym typeface="Cabin"/>
            </a:endParaRPr>
          </a:p>
        </p:txBody>
      </p:sp>
      <p:sp>
        <p:nvSpPr>
          <p:cNvPr id="96" name="Google Shape;96;p13"/>
          <p:cNvSpPr txBox="1"/>
          <p:nvPr>
            <p:ph idx="1" type="body"/>
          </p:nvPr>
        </p:nvSpPr>
        <p:spPr>
          <a:xfrm>
            <a:off x="457200" y="1165122"/>
            <a:ext cx="8229600" cy="5191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540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308 Windows devices (194 laptops, 97 desktops, 7 servers).</a:t>
            </a:r>
            <a:endParaRPr/>
          </a:p>
          <a:p>
            <a:pPr indent="-2540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1</a:t>
            </a:r>
            <a:r>
              <a:rPr lang="en-US" sz="2400"/>
              <a:t>3</a:t>
            </a:r>
            <a:r>
              <a:rPr b="0" i="0" lang="en-US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2 Unix servers (</a:t>
            </a:r>
            <a:r>
              <a:rPr lang="en-US" sz="2400"/>
              <a:t>Redhat 6,7 Ubuntu 16.04)</a:t>
            </a:r>
            <a:endParaRPr/>
          </a:p>
          <a:p>
            <a:pPr indent="-2540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21 Network devices</a:t>
            </a:r>
            <a:endParaRPr/>
          </a:p>
          <a:p>
            <a:pPr indent="-2540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1.2 Peta bytes of Netapp Storage, 54 TB of EMC Isilon</a:t>
            </a:r>
            <a:endParaRPr b="0" i="0" sz="24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540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38 Printers</a:t>
            </a:r>
            <a:endParaRPr/>
          </a:p>
          <a:p>
            <a:pPr indent="-2540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b="0" i="0" lang="en-US" sz="2400" u="none" cap="none" strike="noStrike">
                <a:solidFill>
                  <a:schemeClr val="dk1"/>
                </a:solidFill>
                <a:latin typeface="Cabin"/>
                <a:ea typeface="Cabin"/>
                <a:cs typeface="Cabin"/>
                <a:sym typeface="Cabin"/>
              </a:rPr>
              <a:t>Storms Processing in Microsoft Azure Cloud.</a:t>
            </a:r>
            <a:endParaRPr b="0" i="0" sz="24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-2540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/>
              <a:t>Current Racks: 12 (3 netapp, 9 server)</a:t>
            </a:r>
            <a:endParaRPr sz="2400"/>
          </a:p>
          <a:p>
            <a:pPr indent="-285750" lvl="1" marL="85725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/>
              <a:t>Hope to reduce 7 or 8 total depending on PDUs</a:t>
            </a:r>
            <a:endParaRPr sz="2400"/>
          </a:p>
          <a:p>
            <a:pPr indent="-2540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</a:pPr>
            <a:r>
              <a:rPr lang="en-US" sz="2400"/>
              <a:t>Host distribution to move (from NGS Inventory)</a:t>
            </a:r>
            <a:endParaRPr sz="2400"/>
          </a:p>
          <a:p>
            <a:pPr indent="-285750" lvl="1" marL="85725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/>
              <a:t>TCN2: ~13 systems (47 total physical virtual)</a:t>
            </a:r>
            <a:endParaRPr sz="2400"/>
          </a:p>
          <a:p>
            <a:pPr indent="-285750" lvl="1" marL="85725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/>
              <a:t>TCN1: ~16 systems (73 total physical virtual)</a:t>
            </a:r>
            <a:endParaRPr sz="2400"/>
          </a:p>
          <a:p>
            <a:pPr indent="-285750" lvl="1" marL="85725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–"/>
            </a:pPr>
            <a:r>
              <a:rPr lang="en-US" sz="2400"/>
              <a:t>OCN (PSN): 4 systems (6 total physical virtual)</a:t>
            </a:r>
            <a:endParaRPr sz="2400"/>
          </a:p>
          <a:p>
            <a:pPr indent="0" lvl="0" marL="203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635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800" u="none" cap="none" strike="noStrike">
              <a:solidFill>
                <a:schemeClr val="dk1"/>
              </a:solidFill>
              <a:latin typeface="Cabin"/>
              <a:ea typeface="Cabin"/>
              <a:cs typeface="Cabin"/>
              <a:sym typeface="Cabin"/>
            </a:endParaRPr>
          </a:p>
        </p:txBody>
      </p:sp>
    </p:spTree>
  </p:cSld>
  <p:clrMapOvr>
    <a:masterClrMapping/>
  </p:clrMapOvr>
  <p:transition spd="slow"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p14"/>
          <p:cNvSpPr txBox="1"/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NGS Data Center Relocation</a:t>
            </a:r>
            <a:endParaRPr/>
          </a:p>
        </p:txBody>
      </p:sp>
      <p:sp>
        <p:nvSpPr>
          <p:cNvPr id="103" name="Google Shape;103;p14"/>
          <p:cNvSpPr txBox="1"/>
          <p:nvPr>
            <p:ph idx="1" type="body"/>
          </p:nvPr>
        </p:nvSpPr>
        <p:spPr>
          <a:xfrm>
            <a:off x="457200" y="1828800"/>
            <a:ext cx="8229600" cy="42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Basic Plan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Inventory Acquisition ( Power, Space, </a:t>
            </a:r>
            <a:r>
              <a:rPr lang="en-US"/>
              <a:t>Network</a:t>
            </a:r>
            <a:r>
              <a:rPr lang="en-US"/>
              <a:t>)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Design (new racks,power,networking)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Consolidation (decommission what we can)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Stage (Move to new racks and PDUs)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Sub-network  (carve out subnets for 1st move)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Move First Phase to Ashburn and test cabling procedures, connectivity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Move final phases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Final testing and acceptance</a:t>
            </a:r>
            <a:endParaRPr/>
          </a:p>
        </p:txBody>
      </p:sp>
      <p:sp>
        <p:nvSpPr>
          <p:cNvPr id="104" name="Google Shape;104;p14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15"/>
          <p:cNvSpPr txBox="1"/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TimeLine</a:t>
            </a:r>
            <a:endParaRPr/>
          </a:p>
        </p:txBody>
      </p:sp>
      <p:sp>
        <p:nvSpPr>
          <p:cNvPr id="111" name="Google Shape;111;p15"/>
          <p:cNvSpPr txBox="1"/>
          <p:nvPr>
            <p:ph idx="1" type="body"/>
          </p:nvPr>
        </p:nvSpPr>
        <p:spPr>
          <a:xfrm>
            <a:off x="457200" y="1828800"/>
            <a:ext cx="8229600" cy="42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June 2019 Data </a:t>
            </a:r>
            <a:r>
              <a:rPr lang="en-US"/>
              <a:t>Acquisition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NGS: Touch inv, power spreadsheet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NOS/NOAA: PDU specs, network inv solarwind, network specs 10GB switches/ports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July 2019 Design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NGS: Develop Rack and Network Diagrams 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August 2019 Staging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NGS: Move systems to new racks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NOS/NWAVE: create new VLANS/ACLs</a:t>
            </a:r>
            <a:endParaRPr/>
          </a:p>
        </p:txBody>
      </p:sp>
      <p:sp>
        <p:nvSpPr>
          <p:cNvPr id="112" name="Google Shape;112;p15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7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Google Shape;118;p16"/>
          <p:cNvSpPr txBox="1"/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TimeLine: 2</a:t>
            </a:r>
            <a:endParaRPr/>
          </a:p>
        </p:txBody>
      </p:sp>
      <p:sp>
        <p:nvSpPr>
          <p:cNvPr id="119" name="Google Shape;119;p16"/>
          <p:cNvSpPr txBox="1"/>
          <p:nvPr>
            <p:ph idx="1" type="body"/>
          </p:nvPr>
        </p:nvSpPr>
        <p:spPr>
          <a:xfrm>
            <a:off x="457200" y="1828800"/>
            <a:ext cx="8229600" cy="42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September</a:t>
            </a:r>
            <a:r>
              <a:rPr lang="en-US"/>
              <a:t> 2019 Subnetting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NGS: Move system IPs to new VLANs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NGS: Test connectivity and performance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July - October 2019 COOP planning/testing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NOS/NOAA - setup </a:t>
            </a:r>
            <a:r>
              <a:rPr lang="en-US"/>
              <a:t>connectivity</a:t>
            </a:r>
            <a:r>
              <a:rPr lang="en-US"/>
              <a:t> TCN2, TCN1,OCN to cloud platforms (AWS, Azure)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NGS - develop and test COOP cloud plan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November 2019 Move 1st phase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NGS: Procure mover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Review onsite procedures (cabling, testing)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Develop detailed use case tests</a:t>
            </a:r>
            <a:endParaRPr/>
          </a:p>
        </p:txBody>
      </p:sp>
      <p:sp>
        <p:nvSpPr>
          <p:cNvPr id="120" name="Google Shape;120;p16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25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17"/>
          <p:cNvSpPr txBox="1"/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TimeLine: 3</a:t>
            </a:r>
            <a:endParaRPr/>
          </a:p>
        </p:txBody>
      </p:sp>
      <p:sp>
        <p:nvSpPr>
          <p:cNvPr id="127" name="Google Shape;127;p17"/>
          <p:cNvSpPr txBox="1"/>
          <p:nvPr>
            <p:ph idx="1" type="body"/>
          </p:nvPr>
        </p:nvSpPr>
        <p:spPr>
          <a:xfrm>
            <a:off x="457200" y="1828800"/>
            <a:ext cx="8229600" cy="42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January 2020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NOS/NOAA - Networking, Enterprise services (arcsight, AD, nessus)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NGS: First phase and test ; test cloud COOP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February 2020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NOS/NOAA - move T1 USCG/FAA circuits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NGS: If successful move Geodesy processing and OCN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March 2020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NGS: Move RSD - Imagery processing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Final testing and acceptance</a:t>
            </a:r>
            <a:endParaRPr/>
          </a:p>
        </p:txBody>
      </p:sp>
      <p:sp>
        <p:nvSpPr>
          <p:cNvPr id="128" name="Google Shape;128;p17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Font typeface="Cabin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18"/>
          <p:cNvSpPr txBox="1"/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Risks</a:t>
            </a:r>
            <a:endParaRPr/>
          </a:p>
        </p:txBody>
      </p:sp>
      <p:sp>
        <p:nvSpPr>
          <p:cNvPr id="135" name="Google Shape;135;p18"/>
          <p:cNvSpPr txBox="1"/>
          <p:nvPr>
            <p:ph idx="1" type="body"/>
          </p:nvPr>
        </p:nvSpPr>
        <p:spPr>
          <a:xfrm>
            <a:off x="457200" y="1828800"/>
            <a:ext cx="8229600" cy="42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Facilities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Rack/power space for growth ; cabling to NOS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Networking (dependent on NWAVE/NOS)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Bandwidth, latency is sufficient for mission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Enterprise services (dependent on NOS)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availablility, capacity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Equipment Failure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During Move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After move (no onsite presence)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After move - Backups??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8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p19"/>
          <p:cNvSpPr txBox="1"/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Risk Mitigation</a:t>
            </a:r>
            <a:endParaRPr/>
          </a:p>
        </p:txBody>
      </p:sp>
      <p:sp>
        <p:nvSpPr>
          <p:cNvPr id="143" name="Google Shape;143;p19"/>
          <p:cNvSpPr txBox="1"/>
          <p:nvPr>
            <p:ph idx="1" type="body"/>
          </p:nvPr>
        </p:nvSpPr>
        <p:spPr>
          <a:xfrm>
            <a:off x="457200" y="1478300"/>
            <a:ext cx="8229600" cy="4647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rtl="0" algn="l">
              <a:spcBef>
                <a:spcPts val="64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Facilities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Move racks with extra power / space growth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Test network cabling SOPs in first phase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Networking (dependent on NWAVE/NOS)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Test Cloud as fall back strategy (may involve more cost, time for NWAVE to build out)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Enterprise services (dependent on NOS)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Review/Update SLAs if needed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Test / Risk Acceptance if needed</a:t>
            </a:r>
            <a:endParaRPr/>
          </a:p>
          <a:p>
            <a:pPr indent="-431800" lvl="0" marL="457200" rtl="0" algn="l"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Equipment Failure</a:t>
            </a:r>
            <a:endParaRPr/>
          </a:p>
          <a:p>
            <a:pPr indent="-406400" lvl="1" marL="914400" rtl="0" algn="l"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Architect Cloud / COOP Capability</a:t>
            </a:r>
            <a:endParaRPr/>
          </a:p>
          <a:p>
            <a:pPr indent="0" lvl="0" marL="0" rtl="0" algn="l">
              <a:spcBef>
                <a:spcPts val="64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4" name="Google Shape;144;p19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20"/>
          <p:cNvSpPr txBox="1"/>
          <p:nvPr>
            <p:ph type="title"/>
          </p:nvPr>
        </p:nvSpPr>
        <p:spPr>
          <a:xfrm>
            <a:off x="457200" y="457200"/>
            <a:ext cx="8229600" cy="11430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/>
              <a:t>Acquisition</a:t>
            </a:r>
            <a:endParaRPr/>
          </a:p>
        </p:txBody>
      </p:sp>
      <p:sp>
        <p:nvSpPr>
          <p:cNvPr id="151" name="Google Shape;151;p20"/>
          <p:cNvSpPr txBox="1"/>
          <p:nvPr>
            <p:ph idx="1" type="body"/>
          </p:nvPr>
        </p:nvSpPr>
        <p:spPr>
          <a:xfrm>
            <a:off x="457200" y="1828800"/>
            <a:ext cx="8229600" cy="4297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431800" lvl="0" marL="4572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/>
              <a:t>Getting Power requirements</a:t>
            </a:r>
            <a:endParaRPr/>
          </a:p>
          <a:p>
            <a:pPr indent="-4064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Dell Enterprise Infrastructure Planning Tool (EIPT) </a:t>
            </a:r>
            <a:r>
              <a:rPr lang="en-US" sz="1100" u="sng">
                <a:solidFill>
                  <a:schemeClr val="hlink"/>
                </a:solidFill>
                <a:latin typeface="Arial"/>
                <a:ea typeface="Arial"/>
                <a:cs typeface="Arial"/>
                <a:sym typeface="Arial"/>
                <a:hlinkClick r:id="rId3"/>
              </a:rPr>
              <a:t>http://dell-ui-eipt.azurewebsites.net/?relogin#/</a:t>
            </a:r>
            <a:endParaRPr/>
          </a:p>
          <a:p>
            <a:pPr indent="-4064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Other options? iDrac? Google??</a:t>
            </a:r>
            <a:endParaRPr/>
          </a:p>
          <a:p>
            <a:pPr indent="-431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Datacenter Touch inventory (rack space)</a:t>
            </a:r>
            <a:endParaRPr/>
          </a:p>
          <a:p>
            <a:pPr indent="-4318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200"/>
              <a:buChar char="•"/>
            </a:pPr>
            <a:r>
              <a:rPr lang="en-US"/>
              <a:t>Networking</a:t>
            </a:r>
            <a:endParaRPr/>
          </a:p>
          <a:p>
            <a:pPr indent="-4064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Solarwinds</a:t>
            </a:r>
            <a:endParaRPr/>
          </a:p>
          <a:p>
            <a:pPr indent="-4064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NWAVE NOC config dump</a:t>
            </a:r>
            <a:endParaRPr/>
          </a:p>
          <a:p>
            <a:pPr indent="-4064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Char char="–"/>
            </a:pPr>
            <a:r>
              <a:rPr lang="en-US"/>
              <a:t>NGS Inventory file </a:t>
            </a:r>
            <a:endParaRPr/>
          </a:p>
        </p:txBody>
      </p:sp>
      <p:sp>
        <p:nvSpPr>
          <p:cNvPr id="152" name="Google Shape;152;p20"/>
          <p:cNvSpPr txBox="1"/>
          <p:nvPr>
            <p:ph idx="12" type="sldNum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heme1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1_Theme1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