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7" r:id="rId2"/>
    <p:sldId id="263" r:id="rId3"/>
    <p:sldId id="268" r:id="rId4"/>
    <p:sldId id="269" r:id="rId5"/>
    <p:sldId id="270" r:id="rId6"/>
    <p:sldId id="271" r:id="rId7"/>
    <p:sldId id="272" r:id="rId8"/>
    <p:sldId id="274" r:id="rId9"/>
    <p:sldId id="273" r:id="rId10"/>
    <p:sldId id="264" r:id="rId11"/>
    <p:sldId id="258" r:id="rId12"/>
    <p:sldId id="259" r:id="rId13"/>
    <p:sldId id="260" r:id="rId14"/>
    <p:sldId id="267" r:id="rId15"/>
    <p:sldId id="266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0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645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5836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889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6893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17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784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361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1823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2093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4375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781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0" y="630961"/>
            <a:ext cx="9144000" cy="4350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NGS Coordinate Conversion and Transformation Tool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(NCAT)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 smtClean="0"/>
              <a:t>V2.0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15614" y="136634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 Web Interface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571500" indent="-571500">
              <a:buSzPts val="2400"/>
              <a:buFont typeface="Arial"/>
              <a:buChar char="•"/>
              <a:defRPr/>
            </a:pPr>
            <a:r>
              <a:rPr lang="en-US" sz="2400" dirty="0"/>
              <a:t>Significant changes to UI between v1.0 and v2.0</a:t>
            </a:r>
          </a:p>
          <a:p>
            <a:pPr marL="571500" indent="-571500">
              <a:buSzPts val="2400"/>
              <a:buFont typeface="Arial"/>
              <a:buChar char="•"/>
              <a:defRPr/>
            </a:pPr>
            <a:r>
              <a:rPr lang="en-US" sz="2400" dirty="0" smtClean="0"/>
              <a:t>Dynamic </a:t>
            </a:r>
            <a:r>
              <a:rPr lang="en-US" sz="2400" dirty="0"/>
              <a:t>user interface, responsive </a:t>
            </a:r>
            <a:r>
              <a:rPr lang="en-US" sz="2400" dirty="0" smtClean="0"/>
              <a:t>design</a:t>
            </a:r>
          </a:p>
          <a:p>
            <a:pPr marL="571500" indent="-571500">
              <a:buSzPts val="2400"/>
              <a:buFont typeface="Arial"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Supports multiple export formats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lang="en-US" sz="2400" baseline="0" dirty="0" smtClean="0"/>
              <a:t>V2.0 simplifies upload formats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lang="en-US" sz="2400" dirty="0" smtClean="0"/>
              <a:t>V2.0 reformats results table for improved readability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endParaRPr lang="en-US" sz="2400" baseline="0" dirty="0" smtClean="0"/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99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16419" y="3657600"/>
            <a:ext cx="4699590" cy="1116419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Google Shape;95;p15"/>
          <p:cNvSpPr txBox="1"/>
          <p:nvPr/>
        </p:nvSpPr>
        <p:spPr>
          <a:xfrm>
            <a:off x="0" y="630962"/>
            <a:ext cx="91440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NCAT </a:t>
            </a:r>
            <a:r>
              <a:rPr lang="en-US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Architecture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357352" y="1488212"/>
            <a:ext cx="835572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NCAT</a:t>
            </a:r>
            <a:endParaRPr dirty="0"/>
          </a:p>
          <a:p>
            <a:pPr marL="1371600" marR="0" lvl="3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2354315" y="2518591"/>
            <a:ext cx="1737360" cy="731520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 </a:t>
            </a:r>
            <a:r>
              <a:rPr lang="en-US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Interface</a:t>
            </a:r>
            <a:endParaRPr dirty="0"/>
          </a:p>
        </p:txBody>
      </p:sp>
      <p:sp>
        <p:nvSpPr>
          <p:cNvPr id="98" name="Google Shape;98;p15"/>
          <p:cNvSpPr/>
          <p:nvPr/>
        </p:nvSpPr>
        <p:spPr>
          <a:xfrm>
            <a:off x="3829797" y="3811772"/>
            <a:ext cx="1737360" cy="731520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/Trans </a:t>
            </a:r>
            <a:r>
              <a:rPr lang="en-US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Engine</a:t>
            </a: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" name="Google Shape;100;p15"/>
          <p:cNvCxnSpPr/>
          <p:nvPr/>
        </p:nvCxnSpPr>
        <p:spPr>
          <a:xfrm flipH="1">
            <a:off x="3256755" y="1868470"/>
            <a:ext cx="1462390" cy="63877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02" name="Google Shape;102;p15"/>
          <p:cNvCxnSpPr>
            <a:endCxn id="103" idx="0"/>
          </p:cNvCxnSpPr>
          <p:nvPr/>
        </p:nvCxnSpPr>
        <p:spPr>
          <a:xfrm>
            <a:off x="4698477" y="1879813"/>
            <a:ext cx="1703899" cy="66065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03" name="Google Shape;103;p15"/>
          <p:cNvSpPr/>
          <p:nvPr/>
        </p:nvSpPr>
        <p:spPr>
          <a:xfrm>
            <a:off x="5533696" y="2540471"/>
            <a:ext cx="1737360" cy="731520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API</a:t>
            </a:r>
            <a:endParaRPr dirty="0"/>
          </a:p>
        </p:txBody>
      </p:sp>
      <p:sp>
        <p:nvSpPr>
          <p:cNvPr id="2" name="Parallelogram 1"/>
          <p:cNvSpPr/>
          <p:nvPr/>
        </p:nvSpPr>
        <p:spPr>
          <a:xfrm rot="10800000" flipV="1">
            <a:off x="1271653" y="3861745"/>
            <a:ext cx="1737360" cy="731520"/>
          </a:xfrm>
          <a:prstGeom prst="parallelogram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>
                <a:solidFill>
                  <a:srgbClr val="000000"/>
                </a:solidFill>
                <a:ea typeface="Arial"/>
                <a:cs typeface="Arial"/>
              </a:rPr>
              <a:t>Grids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" name="Straight Arrow Connector 9"/>
          <p:cNvCxnSpPr>
            <a:endCxn id="98" idx="0"/>
          </p:cNvCxnSpPr>
          <p:nvPr/>
        </p:nvCxnSpPr>
        <p:spPr>
          <a:xfrm>
            <a:off x="3222995" y="3250111"/>
            <a:ext cx="1475482" cy="5616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3" idx="2"/>
            <a:endCxn id="98" idx="0"/>
          </p:cNvCxnSpPr>
          <p:nvPr/>
        </p:nvCxnSpPr>
        <p:spPr>
          <a:xfrm flipH="1">
            <a:off x="4698477" y="3271991"/>
            <a:ext cx="1703899" cy="5397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" idx="5"/>
          </p:cNvCxnSpPr>
          <p:nvPr/>
        </p:nvCxnSpPr>
        <p:spPr>
          <a:xfrm>
            <a:off x="2917573" y="4227505"/>
            <a:ext cx="912224" cy="41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/>
        </p:nvSpPr>
        <p:spPr>
          <a:xfrm>
            <a:off x="0" y="630962"/>
            <a:ext cx="91440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NCAT Roadmap</a:t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357352" y="1488212"/>
            <a:ext cx="8355724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2/2018 – NCAT 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V1.0 went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live</a:t>
            </a:r>
            <a:endParaRPr dirty="0"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9/2019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Vertcon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3.0 integrated into NCAT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sz="24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2020-21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Deflection models</a:t>
            </a:r>
            <a:endParaRPr dirty="0"/>
          </a:p>
          <a:p>
            <a:pPr marL="285750" marR="0" lvl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2020-21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Geoid models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/>
        </p:nvSpPr>
        <p:spPr>
          <a:xfrm>
            <a:off x="0" y="630962"/>
            <a:ext cx="91440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NCAT Roadmap …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0" y="1633389"/>
            <a:ext cx="9144000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2021-22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Helmert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Transformations</a:t>
            </a:r>
            <a:endParaRPr dirty="0"/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2023-25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IFVM epoch (2020)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Nadcon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Vertcon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5-year update cycle,**TRF,NAPGD Transformations</a:t>
            </a:r>
            <a:endParaRPr dirty="0"/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2024-26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Dynamic Heights</a:t>
            </a:r>
            <a:endParaRPr dirty="0"/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/>
        </p:nvSpPr>
        <p:spPr>
          <a:xfrm>
            <a:off x="0" y="630962"/>
            <a:ext cx="91440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Odds and Ends</a:t>
            </a: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0" y="1633389"/>
            <a:ext cx="9144000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Use the marker position on map for input validation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Heights are always returned in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meters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lang="en-US" sz="2400" baseline="0" dirty="0" smtClean="0"/>
              <a:t>V2.0</a:t>
            </a:r>
            <a:r>
              <a:rPr lang="en-US" sz="2400" dirty="0" smtClean="0"/>
              <a:t> does not support conversion between heights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Ellipsoid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height is required for combined factor and xyz conversions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lang="en-US" sz="2400" baseline="0" dirty="0" smtClean="0"/>
              <a:t>Legacy versions of IE have known issues; Chrome provides better user experience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lang="en-US" sz="2400" dirty="0" smtClean="0"/>
              <a:t>Uploads require lowercase file extensions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35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/>
        </p:nvSpPr>
        <p:spPr>
          <a:xfrm>
            <a:off x="0" y="630962"/>
            <a:ext cx="91440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 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Tutorial</a:t>
            </a: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0" y="1633389"/>
            <a:ext cx="9144000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lang="en-US" sz="2400" dirty="0"/>
              <a:t>A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vailable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under the “About..” tab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Part 1- NCAT Conversions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SzPts val="2400"/>
              <a:buFont typeface="Arial"/>
              <a:buChar char="•"/>
            </a:pPr>
            <a:r>
              <a:rPr lang="en-US" sz="2400" dirty="0" smtClean="0"/>
              <a:t>Part 2-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 Transformations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13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15614" y="147267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one-stop solution for coordinate conversion and transformation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r>
              <a:rPr lang="en-US" sz="2400" baseline="0" dirty="0" smtClean="0"/>
              <a:t>Revamps</a:t>
            </a:r>
            <a:r>
              <a:rPr lang="en-US" sz="2400" dirty="0" smtClean="0"/>
              <a:t> and modernizes Geodetic Toolkit</a:t>
            </a:r>
          </a:p>
          <a:p>
            <a:pPr marL="571500" lvl="0" indent="-571500">
              <a:buSzPts val="2400"/>
              <a:buFont typeface="Arial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Toolkit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modernization is an integral part of NSRS modernization</a:t>
            </a:r>
          </a:p>
          <a:p>
            <a:pPr marL="571500" lvl="0" indent="-571500">
              <a:buSzPts val="2400"/>
              <a:buFont typeface="Arial"/>
              <a:buChar char="•"/>
            </a:pP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240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15614" y="147267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Multiple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ways of access: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lang="en-US" sz="2400" baseline="0" dirty="0"/>
              <a:t>	</a:t>
            </a:r>
            <a:r>
              <a:rPr lang="en-US" sz="2400" baseline="0" dirty="0" smtClean="0"/>
              <a:t>Single point conversion/transformation </a:t>
            </a:r>
            <a:r>
              <a:rPr lang="en-US" sz="2400" baseline="0" dirty="0"/>
              <a:t>	</a:t>
            </a:r>
            <a:endParaRPr lang="en-US" sz="2400" baseline="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lang="en-US" sz="2400" dirty="0"/>
              <a:t>	</a:t>
            </a:r>
            <a:r>
              <a:rPr lang="en-US" sz="2400" baseline="0" dirty="0" smtClean="0"/>
              <a:t>Multi-point</a:t>
            </a:r>
            <a:r>
              <a:rPr lang="en-US" sz="2400" dirty="0" smtClean="0"/>
              <a:t> conversion/transformation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lang="en-US" sz="2400" baseline="0" dirty="0"/>
              <a:t>	</a:t>
            </a:r>
            <a:r>
              <a:rPr lang="en-US" sz="2400" dirty="0" smtClean="0"/>
              <a:t>NCAT download (for conversions only)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lang="en-US" sz="2400" dirty="0"/>
              <a:t>	</a:t>
            </a:r>
            <a:r>
              <a:rPr lang="en-US" sz="2400" dirty="0" smtClean="0"/>
              <a:t>NCAT + grids download (for conversions and 		transformations)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lang="en-US" sz="2400" baseline="0" dirty="0"/>
              <a:t>	</a:t>
            </a:r>
            <a:r>
              <a:rPr lang="en-US" sz="2400" baseline="0" dirty="0" smtClean="0"/>
              <a:t>NCAT</a:t>
            </a:r>
            <a:r>
              <a:rPr lang="en-US" sz="2400" dirty="0" smtClean="0"/>
              <a:t> API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lang="en-US" sz="2400" baseline="0" dirty="0"/>
              <a:t>	</a:t>
            </a:r>
            <a:r>
              <a:rPr lang="en-US" sz="2400" baseline="0" dirty="0" smtClean="0"/>
              <a:t>Grids download ( for custom</a:t>
            </a:r>
            <a:r>
              <a:rPr lang="en-US" sz="2400" dirty="0" smtClean="0"/>
              <a:t> software)</a:t>
            </a:r>
            <a:endParaRPr lang="en-US" sz="2400" baseline="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tabLst/>
              <a:defRPr/>
            </a:pP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0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418215" y="-703338"/>
            <a:ext cx="8902262" cy="4966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API vs Download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96674"/>
              </p:ext>
            </p:extLst>
          </p:nvPr>
        </p:nvGraphicFramePr>
        <p:xfrm>
          <a:off x="418215" y="2007131"/>
          <a:ext cx="6096000" cy="2870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831971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87891162"/>
                    </a:ext>
                  </a:extLst>
                </a:gridCol>
              </a:tblGrid>
              <a:tr h="350875">
                <a:tc>
                  <a:txBody>
                    <a:bodyPr/>
                    <a:lstStyle/>
                    <a:p>
                      <a:r>
                        <a:rPr lang="en-US" dirty="0" smtClean="0"/>
                        <a:t>API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14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 independent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 independent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99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r>
                        <a:rPr lang="en-US" baseline="0" dirty="0" smtClean="0"/>
                        <a:t> access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internet access required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350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Updates are automatic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Updates are manual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55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 line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Command line access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80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 is through API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 is through shared library calls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318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Backward compatibility guaranteed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Backward compatibility may not be guaranteed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060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4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15614" y="147267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en-US" sz="2400" noProof="0" dirty="0" smtClean="0"/>
              <a:t>Internal products that consume NCAT services: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kumimoji="0" lang="en-US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VDatum</a:t>
            </a: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– uses NCAT as a shared library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OPUS – uses NCAT API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….more in development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79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36879" y="515007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 Conversion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Supports geodetic to projected coordinate (SPC,UTM,USNG,XYZ) conversion and vice versa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en-US" sz="2400" dirty="0" smtClean="0"/>
              <a:t>Supports conversion between two SPC zones or two UTM zones for all access modes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en-US" sz="2400" dirty="0" smtClean="0"/>
              <a:t>Allows override to auto picked zones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en-US" sz="2400" dirty="0" smtClean="0"/>
              <a:t>Auto pick of SPC zone option is not available from the download package</a:t>
            </a:r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3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15614" y="349286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 Transformation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Uses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Nadcon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5.0 (since v1.0) for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geometric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and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Vertcon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3.0 (since v2.0) for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geopotential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transformation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Transformation only available for supported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regions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Visit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Nadcon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5.0,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16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Vertcon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3.0, or NCAT API pages to learn more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aseline="0" dirty="0" smtClean="0"/>
              <a:t>Transformation error estimates are</a:t>
            </a:r>
            <a:r>
              <a:rPr lang="en-US" sz="2400" dirty="0" smtClean="0"/>
              <a:t> cumulative for </a:t>
            </a:r>
            <a:r>
              <a:rPr lang="en-US" sz="2400" dirty="0" smtClean="0"/>
              <a:t>geometric </a:t>
            </a:r>
            <a:r>
              <a:rPr lang="en-US" sz="2400" dirty="0" smtClean="0"/>
              <a:t>transformation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41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04981" y="673502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 Conversion and Transformation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Conversion and transformation can be combined into a single step</a:t>
            </a:r>
            <a:endParaRPr lang="en-US" sz="24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Example: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en-US" sz="2400" dirty="0"/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SPC SD S-4002 NAD83(1986)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lang="en-US" sz="2400" dirty="0"/>
              <a:t>	</a:t>
            </a:r>
            <a:r>
              <a:rPr lang="en-US" sz="2400" dirty="0" smtClean="0"/>
              <a:t>SPC SD N-4001 NAD83(2011)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3062177" y="3157870"/>
            <a:ext cx="297712" cy="3615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115614" y="147267"/>
            <a:ext cx="8902262" cy="462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NCAT API</a:t>
            </a:r>
            <a:endParaRPr kumimoji="0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endParaRPr kumimoji="0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Delivered in JSON format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/>
              <a:t>Easy to consume and parse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/>
              <a:t>V2.0 adds metadata for keys used in JSON</a:t>
            </a:r>
          </a:p>
          <a:p>
            <a:pPr lvl="0">
              <a:buSzPts val="2400"/>
              <a:defRPr/>
            </a:pPr>
            <a:r>
              <a:rPr lang="en-US" sz="2400" dirty="0" smtClean="0"/>
              <a:t>	</a:t>
            </a:r>
            <a:r>
              <a:rPr lang="en-US" sz="1600" dirty="0" smtClean="0"/>
              <a:t>https</a:t>
            </a:r>
            <a:r>
              <a:rPr lang="en-US" sz="1600" dirty="0"/>
              <a:t>://geodesy.noaa.gov/api/ncat/meta</a:t>
            </a:r>
            <a:endParaRPr lang="en-US" sz="1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Rate limits apply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	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80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488</Words>
  <Application>Microsoft Office PowerPoint</Application>
  <PresentationFormat>On-screen Show (16:9)</PresentationFormat>
  <Paragraphs>119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Krishna Tadepalli</cp:lastModifiedBy>
  <cp:revision>72</cp:revision>
  <dcterms:modified xsi:type="dcterms:W3CDTF">2020-07-06T14:35:29Z</dcterms:modified>
</cp:coreProperties>
</file>