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4003" r:id="rId2"/>
  </p:sldMasterIdLst>
  <p:notesMasterIdLst>
    <p:notesMasterId r:id="rId51"/>
  </p:notesMasterIdLst>
  <p:handoutMasterIdLst>
    <p:handoutMasterId r:id="rId52"/>
  </p:handoutMasterIdLst>
  <p:sldIdLst>
    <p:sldId id="261" r:id="rId3"/>
    <p:sldId id="824" r:id="rId4"/>
    <p:sldId id="779" r:id="rId5"/>
    <p:sldId id="803" r:id="rId6"/>
    <p:sldId id="780" r:id="rId7"/>
    <p:sldId id="781" r:id="rId8"/>
    <p:sldId id="804" r:id="rId9"/>
    <p:sldId id="805" r:id="rId10"/>
    <p:sldId id="783" r:id="rId11"/>
    <p:sldId id="806" r:id="rId12"/>
    <p:sldId id="807" r:id="rId13"/>
    <p:sldId id="825" r:id="rId14"/>
    <p:sldId id="826" r:id="rId15"/>
    <p:sldId id="827" r:id="rId16"/>
    <p:sldId id="810" r:id="rId17"/>
    <p:sldId id="784" r:id="rId18"/>
    <p:sldId id="785" r:id="rId19"/>
    <p:sldId id="786" r:id="rId20"/>
    <p:sldId id="811" r:id="rId21"/>
    <p:sldId id="812" r:id="rId22"/>
    <p:sldId id="813" r:id="rId23"/>
    <p:sldId id="787" r:id="rId24"/>
    <p:sldId id="788" r:id="rId25"/>
    <p:sldId id="816" r:id="rId26"/>
    <p:sldId id="789" r:id="rId27"/>
    <p:sldId id="790" r:id="rId28"/>
    <p:sldId id="791" r:id="rId29"/>
    <p:sldId id="792" r:id="rId30"/>
    <p:sldId id="793" r:id="rId31"/>
    <p:sldId id="794" r:id="rId32"/>
    <p:sldId id="795" r:id="rId33"/>
    <p:sldId id="796" r:id="rId34"/>
    <p:sldId id="797" r:id="rId35"/>
    <p:sldId id="814" r:id="rId36"/>
    <p:sldId id="815" r:id="rId37"/>
    <p:sldId id="799" r:id="rId38"/>
    <p:sldId id="800" r:id="rId39"/>
    <p:sldId id="818" r:id="rId40"/>
    <p:sldId id="819" r:id="rId41"/>
    <p:sldId id="820" r:id="rId42"/>
    <p:sldId id="777" r:id="rId43"/>
    <p:sldId id="823" r:id="rId44"/>
    <p:sldId id="778" r:id="rId45"/>
    <p:sldId id="822" r:id="rId46"/>
    <p:sldId id="821" r:id="rId47"/>
    <p:sldId id="817" r:id="rId48"/>
    <p:sldId id="772" r:id="rId49"/>
    <p:sldId id="680" r:id="rId50"/>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1416"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9" y="9119474"/>
            <a:ext cx="3169920" cy="480060"/>
          </a:xfrm>
          <a:prstGeom prst="rect">
            <a:avLst/>
          </a:prstGeom>
        </p:spPr>
        <p:txBody>
          <a:bodyPr vert="horz" lIns="96647" tIns="48324" rIns="96647" bIns="48324"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47" tIns="48324" rIns="96647" bIns="48324" rtlCol="0"/>
          <a:lstStyle>
            <a:lvl1pPr algn="l">
              <a:defRPr sz="1300"/>
            </a:lvl1pPr>
          </a:lstStyle>
          <a:p>
            <a:pPr>
              <a:defRPr/>
            </a:pPr>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6647" tIns="48324" rIns="96647" bIns="48324" rtlCol="0"/>
          <a:lstStyle>
            <a:lvl1pPr algn="r">
              <a:defRPr sz="1300"/>
            </a:lvl1pPr>
          </a:lstStyle>
          <a:p>
            <a:pPr>
              <a:defRPr/>
            </a:pPr>
            <a:fld id="{404DAA2B-7E61-4BA4-9603-AA753C73C6B0}" type="datetimeFigureOut">
              <a:rPr lang="en-US"/>
              <a:pPr>
                <a:defRPr/>
              </a:pPr>
              <a:t>10/25/2018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pPr lvl="0"/>
            <a:endParaRPr lang="en-US" noProof="0" smtClean="0"/>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47" tIns="48324" rIns="96647" bIns="4832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9119474"/>
            <a:ext cx="3169920" cy="480060"/>
          </a:xfrm>
          <a:prstGeom prst="rect">
            <a:avLst/>
          </a:prstGeom>
        </p:spPr>
        <p:txBody>
          <a:bodyPr vert="horz" lIns="96647" tIns="48324" rIns="96647" bIns="48324"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6647" tIns="48324" rIns="96647" bIns="48324"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257" indent="-302021" eaLnBrk="0" hangingPunct="0">
              <a:defRPr>
                <a:solidFill>
                  <a:schemeClr val="tx1"/>
                </a:solidFill>
                <a:latin typeface="Calibri" pitchFamily="34" charset="0"/>
                <a:ea typeface="ＭＳ Ｐゴシック" pitchFamily="34" charset="-128"/>
              </a:defRPr>
            </a:lvl2pPr>
            <a:lvl3pPr marL="1208088" indent="-241617" eaLnBrk="0" hangingPunct="0">
              <a:defRPr>
                <a:solidFill>
                  <a:schemeClr val="tx1"/>
                </a:solidFill>
                <a:latin typeface="Calibri" pitchFamily="34" charset="0"/>
                <a:ea typeface="ＭＳ Ｐゴシック" pitchFamily="34" charset="-128"/>
              </a:defRPr>
            </a:lvl3pPr>
            <a:lvl4pPr marL="1691323" indent="-241617" eaLnBrk="0" hangingPunct="0">
              <a:defRPr>
                <a:solidFill>
                  <a:schemeClr val="tx1"/>
                </a:solidFill>
                <a:latin typeface="Calibri" pitchFamily="34" charset="0"/>
                <a:ea typeface="ＭＳ Ｐゴシック" pitchFamily="34" charset="-128"/>
              </a:defRPr>
            </a:lvl4pPr>
            <a:lvl5pPr marL="2174559" indent="-241617" eaLnBrk="0" hangingPunct="0">
              <a:defRPr>
                <a:solidFill>
                  <a:schemeClr val="tx1"/>
                </a:solidFill>
                <a:latin typeface="Calibri" pitchFamily="34" charset="0"/>
                <a:ea typeface="ＭＳ Ｐゴシック" pitchFamily="34" charset="-128"/>
              </a:defRPr>
            </a:lvl5pPr>
            <a:lvl6pPr marL="265779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029"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26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7501"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19407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3646240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17</a:t>
            </a:fld>
            <a:endParaRPr 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It turns out that MSL is a close approximation to another surface, defined by gravity, called the </a:t>
            </a:r>
            <a:r>
              <a:rPr lang="en-US" sz="1100" b="1" dirty="0"/>
              <a:t>geoid</a:t>
            </a:r>
            <a:r>
              <a:rPr lang="en-US" sz="1100" dirty="0"/>
              <a:t>, which is the </a:t>
            </a:r>
            <a:r>
              <a:rPr lang="en-US" sz="1100" i="1" dirty="0"/>
              <a:t>true zero surface for measuring elevations</a:t>
            </a:r>
            <a:r>
              <a:rPr lang="en-US" sz="11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dirty="0"/>
          </a:p>
          <a:p>
            <a:r>
              <a:rPr lang="en-US" sz="1100" dirty="0"/>
              <a:t>Definition: NGVD29 – The National Geodetic Vertical Datum of 1929…</a:t>
            </a:r>
          </a:p>
          <a:p>
            <a:r>
              <a:rPr lang="en-US" sz="1100" dirty="0"/>
              <a:t>The </a:t>
            </a:r>
            <a:r>
              <a:rPr lang="en-US" sz="1100" b="1" dirty="0"/>
              <a:t>Sea Level Datum of 1929</a:t>
            </a:r>
            <a:r>
              <a:rPr lang="en-US" sz="11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dirty="0"/>
          </a:p>
        </p:txBody>
      </p:sp>
    </p:spTree>
    <p:extLst>
      <p:ext uri="{BB962C8B-B14F-4D97-AF65-F5344CB8AC3E}">
        <p14:creationId xmlns:p14="http://schemas.microsoft.com/office/powerpoint/2010/main" val="1631578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extLst>
      <p:ext uri="{BB962C8B-B14F-4D97-AF65-F5344CB8AC3E}">
        <p14:creationId xmlns:p14="http://schemas.microsoft.com/office/powerpoint/2010/main" val="159925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08" eaLnBrk="0" hangingPunct="0">
              <a:defRPr>
                <a:solidFill>
                  <a:schemeClr val="tx1"/>
                </a:solidFill>
                <a:latin typeface="Symbol" pitchFamily="18" charset="2"/>
              </a:defRPr>
            </a:lvl1pPr>
            <a:lvl2pPr marL="742842" indent="-285708" defTabSz="971408" eaLnBrk="0" hangingPunct="0">
              <a:defRPr>
                <a:solidFill>
                  <a:schemeClr val="tx1"/>
                </a:solidFill>
                <a:latin typeface="Symbol" pitchFamily="18" charset="2"/>
              </a:defRPr>
            </a:lvl2pPr>
            <a:lvl3pPr marL="1142833" indent="-228567" defTabSz="971408" eaLnBrk="0" hangingPunct="0">
              <a:defRPr>
                <a:solidFill>
                  <a:schemeClr val="tx1"/>
                </a:solidFill>
                <a:latin typeface="Symbol" pitchFamily="18" charset="2"/>
              </a:defRPr>
            </a:lvl3pPr>
            <a:lvl4pPr marL="1599966" indent="-228567" defTabSz="971408" eaLnBrk="0" hangingPunct="0">
              <a:defRPr>
                <a:solidFill>
                  <a:schemeClr val="tx1"/>
                </a:solidFill>
                <a:latin typeface="Symbol" pitchFamily="18" charset="2"/>
              </a:defRPr>
            </a:lvl4pPr>
            <a:lvl5pPr marL="2057099" indent="-228567" defTabSz="971408" eaLnBrk="0" hangingPunct="0">
              <a:defRPr>
                <a:solidFill>
                  <a:schemeClr val="tx1"/>
                </a:solidFill>
                <a:latin typeface="Symbol" pitchFamily="18" charset="2"/>
              </a:defRPr>
            </a:lvl5pPr>
            <a:lvl6pPr marL="2514232" indent="-228567" defTabSz="971408" eaLnBrk="0" fontAlgn="base" hangingPunct="0">
              <a:spcBef>
                <a:spcPct val="0"/>
              </a:spcBef>
              <a:spcAft>
                <a:spcPct val="0"/>
              </a:spcAft>
              <a:defRPr>
                <a:solidFill>
                  <a:schemeClr val="tx1"/>
                </a:solidFill>
                <a:latin typeface="Symbol" pitchFamily="18" charset="2"/>
              </a:defRPr>
            </a:lvl6pPr>
            <a:lvl7pPr marL="2971365" indent="-228567" defTabSz="971408" eaLnBrk="0" fontAlgn="base" hangingPunct="0">
              <a:spcBef>
                <a:spcPct val="0"/>
              </a:spcBef>
              <a:spcAft>
                <a:spcPct val="0"/>
              </a:spcAft>
              <a:defRPr>
                <a:solidFill>
                  <a:schemeClr val="tx1"/>
                </a:solidFill>
                <a:latin typeface="Symbol" pitchFamily="18" charset="2"/>
              </a:defRPr>
            </a:lvl7pPr>
            <a:lvl8pPr marL="3428497" indent="-228567" defTabSz="971408" eaLnBrk="0" fontAlgn="base" hangingPunct="0">
              <a:spcBef>
                <a:spcPct val="0"/>
              </a:spcBef>
              <a:spcAft>
                <a:spcPct val="0"/>
              </a:spcAft>
              <a:defRPr>
                <a:solidFill>
                  <a:schemeClr val="tx1"/>
                </a:solidFill>
                <a:latin typeface="Symbol" pitchFamily="18" charset="2"/>
              </a:defRPr>
            </a:lvl8pPr>
            <a:lvl9pPr marL="3885630" indent="-228567" defTabSz="971408"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19</a:t>
            </a:fld>
            <a:endParaRPr lang="en-US" smtClean="0">
              <a:latin typeface="Times New Roman" pitchFamily="18" charset="0"/>
            </a:endParaRPr>
          </a:p>
        </p:txBody>
      </p:sp>
    </p:spTree>
    <p:extLst>
      <p:ext uri="{BB962C8B-B14F-4D97-AF65-F5344CB8AC3E}">
        <p14:creationId xmlns:p14="http://schemas.microsoft.com/office/powerpoint/2010/main" val="3168172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08" eaLnBrk="0" hangingPunct="0">
              <a:defRPr>
                <a:solidFill>
                  <a:schemeClr val="tx1"/>
                </a:solidFill>
                <a:latin typeface="Symbol" pitchFamily="18" charset="2"/>
              </a:defRPr>
            </a:lvl1pPr>
            <a:lvl2pPr marL="742842" indent="-285708" defTabSz="971408" eaLnBrk="0" hangingPunct="0">
              <a:defRPr>
                <a:solidFill>
                  <a:schemeClr val="tx1"/>
                </a:solidFill>
                <a:latin typeface="Symbol" pitchFamily="18" charset="2"/>
              </a:defRPr>
            </a:lvl2pPr>
            <a:lvl3pPr marL="1142833" indent="-228567" defTabSz="971408" eaLnBrk="0" hangingPunct="0">
              <a:defRPr>
                <a:solidFill>
                  <a:schemeClr val="tx1"/>
                </a:solidFill>
                <a:latin typeface="Symbol" pitchFamily="18" charset="2"/>
              </a:defRPr>
            </a:lvl3pPr>
            <a:lvl4pPr marL="1599966" indent="-228567" defTabSz="971408" eaLnBrk="0" hangingPunct="0">
              <a:defRPr>
                <a:solidFill>
                  <a:schemeClr val="tx1"/>
                </a:solidFill>
                <a:latin typeface="Symbol" pitchFamily="18" charset="2"/>
              </a:defRPr>
            </a:lvl4pPr>
            <a:lvl5pPr marL="2057099" indent="-228567" defTabSz="971408" eaLnBrk="0" hangingPunct="0">
              <a:defRPr>
                <a:solidFill>
                  <a:schemeClr val="tx1"/>
                </a:solidFill>
                <a:latin typeface="Symbol" pitchFamily="18" charset="2"/>
              </a:defRPr>
            </a:lvl5pPr>
            <a:lvl6pPr marL="2514232" indent="-228567" defTabSz="971408" eaLnBrk="0" fontAlgn="base" hangingPunct="0">
              <a:spcBef>
                <a:spcPct val="0"/>
              </a:spcBef>
              <a:spcAft>
                <a:spcPct val="0"/>
              </a:spcAft>
              <a:defRPr>
                <a:solidFill>
                  <a:schemeClr val="tx1"/>
                </a:solidFill>
                <a:latin typeface="Symbol" pitchFamily="18" charset="2"/>
              </a:defRPr>
            </a:lvl6pPr>
            <a:lvl7pPr marL="2971365" indent="-228567" defTabSz="971408" eaLnBrk="0" fontAlgn="base" hangingPunct="0">
              <a:spcBef>
                <a:spcPct val="0"/>
              </a:spcBef>
              <a:spcAft>
                <a:spcPct val="0"/>
              </a:spcAft>
              <a:defRPr>
                <a:solidFill>
                  <a:schemeClr val="tx1"/>
                </a:solidFill>
                <a:latin typeface="Symbol" pitchFamily="18" charset="2"/>
              </a:defRPr>
            </a:lvl7pPr>
            <a:lvl8pPr marL="3428497" indent="-228567" defTabSz="971408" eaLnBrk="0" fontAlgn="base" hangingPunct="0">
              <a:spcBef>
                <a:spcPct val="0"/>
              </a:spcBef>
              <a:spcAft>
                <a:spcPct val="0"/>
              </a:spcAft>
              <a:defRPr>
                <a:solidFill>
                  <a:schemeClr val="tx1"/>
                </a:solidFill>
                <a:latin typeface="Symbol" pitchFamily="18" charset="2"/>
              </a:defRPr>
            </a:lvl8pPr>
            <a:lvl9pPr marL="3885630" indent="-228567" defTabSz="971408"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20</a:t>
            </a:fld>
            <a:endParaRPr lang="en-US" smtClean="0">
              <a:latin typeface="Times New Roman" pitchFamily="18" charset="0"/>
            </a:endParaRPr>
          </a:p>
        </p:txBody>
      </p:sp>
    </p:spTree>
    <p:extLst>
      <p:ext uri="{BB962C8B-B14F-4D97-AF65-F5344CB8AC3E}">
        <p14:creationId xmlns:p14="http://schemas.microsoft.com/office/powerpoint/2010/main" val="63104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361" eaLnBrk="0" hangingPunct="0">
              <a:defRPr>
                <a:solidFill>
                  <a:schemeClr val="tx1"/>
                </a:solidFill>
                <a:latin typeface="Symbol" pitchFamily="18" charset="2"/>
              </a:defRPr>
            </a:lvl1pPr>
            <a:lvl2pPr marL="742842" indent="-285708" defTabSz="952361" eaLnBrk="0" hangingPunct="0">
              <a:defRPr>
                <a:solidFill>
                  <a:schemeClr val="tx1"/>
                </a:solidFill>
                <a:latin typeface="Symbol" pitchFamily="18" charset="2"/>
              </a:defRPr>
            </a:lvl2pPr>
            <a:lvl3pPr marL="1142833" indent="-228567" defTabSz="952361" eaLnBrk="0" hangingPunct="0">
              <a:defRPr>
                <a:solidFill>
                  <a:schemeClr val="tx1"/>
                </a:solidFill>
                <a:latin typeface="Symbol" pitchFamily="18" charset="2"/>
              </a:defRPr>
            </a:lvl3pPr>
            <a:lvl4pPr marL="1599966" indent="-228567" defTabSz="952361" eaLnBrk="0" hangingPunct="0">
              <a:defRPr>
                <a:solidFill>
                  <a:schemeClr val="tx1"/>
                </a:solidFill>
                <a:latin typeface="Symbol" pitchFamily="18" charset="2"/>
              </a:defRPr>
            </a:lvl4pPr>
            <a:lvl5pPr marL="2057099" indent="-228567" defTabSz="952361" eaLnBrk="0" hangingPunct="0">
              <a:defRPr>
                <a:solidFill>
                  <a:schemeClr val="tx1"/>
                </a:solidFill>
                <a:latin typeface="Symbol" pitchFamily="18" charset="2"/>
              </a:defRPr>
            </a:lvl5pPr>
            <a:lvl6pPr marL="2514232" indent="-228567" defTabSz="952361" eaLnBrk="0" fontAlgn="base" hangingPunct="0">
              <a:spcBef>
                <a:spcPct val="0"/>
              </a:spcBef>
              <a:spcAft>
                <a:spcPct val="0"/>
              </a:spcAft>
              <a:defRPr>
                <a:solidFill>
                  <a:schemeClr val="tx1"/>
                </a:solidFill>
                <a:latin typeface="Symbol" pitchFamily="18" charset="2"/>
              </a:defRPr>
            </a:lvl6pPr>
            <a:lvl7pPr marL="2971365" indent="-228567" defTabSz="952361" eaLnBrk="0" fontAlgn="base" hangingPunct="0">
              <a:spcBef>
                <a:spcPct val="0"/>
              </a:spcBef>
              <a:spcAft>
                <a:spcPct val="0"/>
              </a:spcAft>
              <a:defRPr>
                <a:solidFill>
                  <a:schemeClr val="tx1"/>
                </a:solidFill>
                <a:latin typeface="Symbol" pitchFamily="18" charset="2"/>
              </a:defRPr>
            </a:lvl7pPr>
            <a:lvl8pPr marL="3428497" indent="-228567" defTabSz="952361" eaLnBrk="0" fontAlgn="base" hangingPunct="0">
              <a:spcBef>
                <a:spcPct val="0"/>
              </a:spcBef>
              <a:spcAft>
                <a:spcPct val="0"/>
              </a:spcAft>
              <a:defRPr>
                <a:solidFill>
                  <a:schemeClr val="tx1"/>
                </a:solidFill>
                <a:latin typeface="Symbol" pitchFamily="18" charset="2"/>
              </a:defRPr>
            </a:lvl8pPr>
            <a:lvl9pPr marL="3885630" indent="-228567" defTabSz="952361" eaLnBrk="0" fontAlgn="base" hangingPunct="0">
              <a:spcBef>
                <a:spcPct val="0"/>
              </a:spcBef>
              <a:spcAft>
                <a:spcPct val="0"/>
              </a:spcAft>
              <a:defRPr>
                <a:solidFill>
                  <a:schemeClr val="tx1"/>
                </a:solidFill>
                <a:latin typeface="Symbol" pitchFamily="18" charset="2"/>
              </a:defRPr>
            </a:lvl9pPr>
          </a:lstStyle>
          <a:p>
            <a:fld id="{DF632E89-AF86-4759-A1FA-0E7E27566476}" type="slidenum">
              <a:rPr lang="en-US" smtClean="0">
                <a:latin typeface="Times New Roman" pitchFamily="18" charset="0"/>
              </a:rPr>
              <a:pPr/>
              <a:t>21</a:t>
            </a:fld>
            <a:endParaRPr lang="en-US" smtClean="0">
              <a:latin typeface="Times New Roman" pitchFamily="18" charset="0"/>
            </a:endParaRPr>
          </a:p>
        </p:txBody>
      </p:sp>
      <p:sp>
        <p:nvSpPr>
          <p:cNvPr id="82947" name="Rectangle 2"/>
          <p:cNvSpPr>
            <a:spLocks noGrp="1" noRot="1" noChangeAspect="1" noChangeArrowheads="1" noTextEdit="1"/>
          </p:cNvSpPr>
          <p:nvPr>
            <p:ph type="sldImg"/>
          </p:nvPr>
        </p:nvSpPr>
        <p:spPr>
          <a:xfrm>
            <a:off x="1263650" y="714375"/>
            <a:ext cx="4787900" cy="3590925"/>
          </a:xfrm>
          <a:ln/>
        </p:spPr>
      </p:sp>
      <p:sp>
        <p:nvSpPr>
          <p:cNvPr id="82948" name="Rectangle 3"/>
          <p:cNvSpPr>
            <a:spLocks noGrp="1" noChangeArrowheads="1"/>
          </p:cNvSpPr>
          <p:nvPr>
            <p:ph type="body" idx="1"/>
          </p:nvPr>
        </p:nvSpPr>
        <p:spPr>
          <a:xfrm>
            <a:off x="974726" y="4546600"/>
            <a:ext cx="5365750" cy="43053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NGVD29 consisted of the national vertical network referenced to 26 tide stations along the coast of North America</a:t>
            </a:r>
          </a:p>
          <a:p>
            <a:r>
              <a:rPr lang="en-US" b="1" dirty="0" smtClean="0">
                <a:solidFill>
                  <a:srgbClr val="FF0000"/>
                </a:solidFill>
              </a:rPr>
              <a:t>Click</a:t>
            </a:r>
          </a:p>
          <a:p>
            <a:r>
              <a:rPr lang="en-US" dirty="0" smtClean="0"/>
              <a:t>That network was warped or twisted to fit those tide stations.  The difference between the geoid (what we run levels on) and LMSL is not the same for every tide station due to prevailing winds, ocean current, etc.  It is that difference that warped the network.</a:t>
            </a:r>
          </a:p>
          <a:p>
            <a:r>
              <a:rPr lang="en-US" b="1" dirty="0" smtClean="0">
                <a:solidFill>
                  <a:srgbClr val="FF0000"/>
                </a:solidFill>
              </a:rPr>
              <a:t>Click</a:t>
            </a:r>
            <a:endParaRPr lang="en-US" dirty="0" smtClean="0">
              <a:solidFill>
                <a:srgbClr val="FF0000"/>
              </a:solidFill>
            </a:endParaRPr>
          </a:p>
          <a:p>
            <a:r>
              <a:rPr lang="en-US" dirty="0" smtClean="0"/>
              <a:t>NAVD88 utilized additional leveling data along with gravity measurements (to measure the geoid) and was referenced to only one tide station on the St. Lawrence Seaway.  As you can see in the graphic, the network was </a:t>
            </a:r>
            <a:r>
              <a:rPr lang="en-US" dirty="0" err="1" smtClean="0"/>
              <a:t>unwarped</a:t>
            </a:r>
            <a:r>
              <a:rPr lang="en-US" dirty="0" smtClean="0"/>
              <a:t> which changes those reference mark’s elevations (differences between NAVD88 and the local mean sea level shown)  This is not the difference between NAVD88 and NGVD29 but it is a representation of what happened.</a:t>
            </a:r>
          </a:p>
          <a:p>
            <a:endParaRPr lang="en-US" dirty="0" smtClean="0"/>
          </a:p>
        </p:txBody>
      </p:sp>
    </p:spTree>
    <p:extLst>
      <p:ext uri="{BB962C8B-B14F-4D97-AF65-F5344CB8AC3E}">
        <p14:creationId xmlns:p14="http://schemas.microsoft.com/office/powerpoint/2010/main" val="2023267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22</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extLst>
      <p:ext uri="{BB962C8B-B14F-4D97-AF65-F5344CB8AC3E}">
        <p14:creationId xmlns:p14="http://schemas.microsoft.com/office/powerpoint/2010/main" val="317308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23</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extLst>
      <p:ext uri="{BB962C8B-B14F-4D97-AF65-F5344CB8AC3E}">
        <p14:creationId xmlns:p14="http://schemas.microsoft.com/office/powerpoint/2010/main" val="3040187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map reflects the sort of height changes that users could expect if NAVD 88 were replaced with a geoid-based vertical datum.  </a:t>
            </a:r>
          </a:p>
          <a:p>
            <a:r>
              <a:rPr lang="en-US" dirty="0" smtClean="0"/>
              <a:t>This is only a large scale approximation and should not be used as an absolute guide.  Each benchmark might have its own level</a:t>
            </a:r>
          </a:p>
          <a:p>
            <a:r>
              <a:rPr lang="en-US" dirty="0" smtClean="0"/>
              <a:t>Of mismatch, say from uplift or subsidence, not captured by this broad brush.</a:t>
            </a:r>
          </a:p>
          <a:p>
            <a:endParaRPr lang="en-US" dirty="0" smtClean="0"/>
          </a:p>
          <a:p>
            <a:r>
              <a:rPr lang="en-US" dirty="0" smtClean="0"/>
              <a:t>Also, this is the difference between the zero level of NAVD 88 and the actual geoid.  The difference between NAD 83 ellipsoid heights and</a:t>
            </a:r>
          </a:p>
          <a:p>
            <a:r>
              <a:rPr lang="en-US" dirty="0" smtClean="0"/>
              <a:t>ITRF/GRS-80 ellipsoid heights has NO influence on this graph and should not be part of the story.</a:t>
            </a:r>
          </a:p>
          <a:p>
            <a:endParaRPr lang="en-US" dirty="0" smtClean="0"/>
          </a:p>
          <a:p>
            <a:r>
              <a:rPr lang="en-US" dirty="0" smtClean="0"/>
              <a:t>Updated October 2010</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08" eaLnBrk="0" hangingPunct="0">
              <a:defRPr>
                <a:solidFill>
                  <a:schemeClr val="tx1"/>
                </a:solidFill>
                <a:latin typeface="Symbol" pitchFamily="18" charset="2"/>
              </a:defRPr>
            </a:lvl1pPr>
            <a:lvl2pPr marL="742842" indent="-285708" defTabSz="971408" eaLnBrk="0" hangingPunct="0">
              <a:defRPr>
                <a:solidFill>
                  <a:schemeClr val="tx1"/>
                </a:solidFill>
                <a:latin typeface="Symbol" pitchFamily="18" charset="2"/>
              </a:defRPr>
            </a:lvl2pPr>
            <a:lvl3pPr marL="1142833" indent="-228567" defTabSz="971408" eaLnBrk="0" hangingPunct="0">
              <a:defRPr>
                <a:solidFill>
                  <a:schemeClr val="tx1"/>
                </a:solidFill>
                <a:latin typeface="Symbol" pitchFamily="18" charset="2"/>
              </a:defRPr>
            </a:lvl3pPr>
            <a:lvl4pPr marL="1599966" indent="-228567" defTabSz="971408" eaLnBrk="0" hangingPunct="0">
              <a:defRPr>
                <a:solidFill>
                  <a:schemeClr val="tx1"/>
                </a:solidFill>
                <a:latin typeface="Symbol" pitchFamily="18" charset="2"/>
              </a:defRPr>
            </a:lvl4pPr>
            <a:lvl5pPr marL="2057099" indent="-228567" defTabSz="971408" eaLnBrk="0" hangingPunct="0">
              <a:defRPr>
                <a:solidFill>
                  <a:schemeClr val="tx1"/>
                </a:solidFill>
                <a:latin typeface="Symbol" pitchFamily="18" charset="2"/>
              </a:defRPr>
            </a:lvl5pPr>
            <a:lvl6pPr marL="2514232" indent="-228567" defTabSz="971408" eaLnBrk="0" fontAlgn="base" hangingPunct="0">
              <a:spcBef>
                <a:spcPct val="0"/>
              </a:spcBef>
              <a:spcAft>
                <a:spcPct val="0"/>
              </a:spcAft>
              <a:defRPr>
                <a:solidFill>
                  <a:schemeClr val="tx1"/>
                </a:solidFill>
                <a:latin typeface="Symbol" pitchFamily="18" charset="2"/>
              </a:defRPr>
            </a:lvl6pPr>
            <a:lvl7pPr marL="2971365" indent="-228567" defTabSz="971408" eaLnBrk="0" fontAlgn="base" hangingPunct="0">
              <a:spcBef>
                <a:spcPct val="0"/>
              </a:spcBef>
              <a:spcAft>
                <a:spcPct val="0"/>
              </a:spcAft>
              <a:defRPr>
                <a:solidFill>
                  <a:schemeClr val="tx1"/>
                </a:solidFill>
                <a:latin typeface="Symbol" pitchFamily="18" charset="2"/>
              </a:defRPr>
            </a:lvl7pPr>
            <a:lvl8pPr marL="3428497" indent="-228567" defTabSz="971408" eaLnBrk="0" fontAlgn="base" hangingPunct="0">
              <a:spcBef>
                <a:spcPct val="0"/>
              </a:spcBef>
              <a:spcAft>
                <a:spcPct val="0"/>
              </a:spcAft>
              <a:defRPr>
                <a:solidFill>
                  <a:schemeClr val="tx1"/>
                </a:solidFill>
                <a:latin typeface="Symbol" pitchFamily="18" charset="2"/>
              </a:defRPr>
            </a:lvl8pPr>
            <a:lvl9pPr marL="3885630" indent="-228567" defTabSz="971408" eaLnBrk="0" fontAlgn="base" hangingPunct="0">
              <a:spcBef>
                <a:spcPct val="0"/>
              </a:spcBef>
              <a:spcAft>
                <a:spcPct val="0"/>
              </a:spcAft>
              <a:defRPr>
                <a:solidFill>
                  <a:schemeClr val="tx1"/>
                </a:solidFill>
                <a:latin typeface="Symbol" pitchFamily="18" charset="2"/>
              </a:defRPr>
            </a:lvl9pPr>
          </a:lstStyle>
          <a:p>
            <a:fld id="{90A711EE-C9E1-43E4-8894-80DBBD765D02}" type="slidenum">
              <a:rPr lang="en-US" smtClean="0">
                <a:latin typeface="Times New Roman" pitchFamily="18" charset="0"/>
              </a:rPr>
              <a:pPr/>
              <a:t>24</a:t>
            </a:fld>
            <a:endParaRPr lang="en-US" smtClean="0">
              <a:latin typeface="Times New Roman" pitchFamily="18" charset="0"/>
            </a:endParaRPr>
          </a:p>
        </p:txBody>
      </p:sp>
    </p:spTree>
    <p:extLst>
      <p:ext uri="{BB962C8B-B14F-4D97-AF65-F5344CB8AC3E}">
        <p14:creationId xmlns:p14="http://schemas.microsoft.com/office/powerpoint/2010/main" val="254246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3</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2905125" y="525463"/>
            <a:ext cx="3503613" cy="2627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extLst>
      <p:ext uri="{BB962C8B-B14F-4D97-AF65-F5344CB8AC3E}">
        <p14:creationId xmlns:p14="http://schemas.microsoft.com/office/powerpoint/2010/main" val="809811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BBB204-471E-41A7-B3DD-2B4AFA7D40F6}" type="slidenum">
              <a:rPr lang="en-US" altLang="en-US" smtClean="0">
                <a:solidFill>
                  <a:prstClr val="black"/>
                </a:solidFill>
                <a:latin typeface="Arial" pitchFamily="34" charset="0"/>
                <a:ea typeface="MS PGothic" pitchFamily="34" charset="-128"/>
                <a:cs typeface="Arial" pitchFamily="34" charset="0"/>
              </a:rPr>
              <a:pPr eaLnBrk="1" hangingPunct="1">
                <a:spcBef>
                  <a:spcPct val="0"/>
                </a:spcBef>
              </a:pPr>
              <a:t>26</a:t>
            </a:fld>
            <a:endParaRPr lang="en-US" altLang="en-US" smtClean="0">
              <a:solidFill>
                <a:prstClr val="black"/>
              </a:solidFill>
              <a:latin typeface="Arial" pitchFamily="34" charset="0"/>
              <a:ea typeface="MS PGothic" pitchFamily="34" charset="-128"/>
              <a:cs typeface="Arial"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948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solidFill>
                  <a:prstClr val="black"/>
                </a:solidFill>
                <a:latin typeface="Times New Roman" pitchFamily="18" charset="0"/>
              </a:rPr>
              <a:pPr/>
              <a:t>27</a:t>
            </a:fld>
            <a:endParaRPr lang="en-US" smtClean="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xfrm>
            <a:off x="1238714" y="3330173"/>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extLst>
      <p:ext uri="{BB962C8B-B14F-4D97-AF65-F5344CB8AC3E}">
        <p14:creationId xmlns:p14="http://schemas.microsoft.com/office/powerpoint/2010/main" val="89464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DE7E346-3EC3-4954-8ACA-235410119CCC}" type="slidenum">
              <a:rPr lang="en-US" altLang="en-US" smtClean="0">
                <a:cs typeface="Arial" panose="020B0604020202020204" pitchFamily="34" charset="0"/>
              </a:rPr>
              <a:pPr/>
              <a:t>29</a:t>
            </a:fld>
            <a:endParaRPr lang="en-US" altLang="en-US" smtClean="0">
              <a:cs typeface="Arial" panose="020B0604020202020204" pitchFamily="34" charset="0"/>
            </a:endParaRPr>
          </a:p>
        </p:txBody>
      </p:sp>
    </p:spTree>
    <p:extLst>
      <p:ext uri="{BB962C8B-B14F-4D97-AF65-F5344CB8AC3E}">
        <p14:creationId xmlns:p14="http://schemas.microsoft.com/office/powerpoint/2010/main" val="348747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49AA8B9-17FF-49B6-A243-4B144882B230}" type="slidenum">
              <a:rPr lang="en-US" altLang="en-US" smtClean="0">
                <a:cs typeface="Arial" panose="020B0604020202020204" pitchFamily="34" charset="0"/>
              </a:rPr>
              <a:pPr/>
              <a:t>32</a:t>
            </a:fld>
            <a:endParaRPr lang="en-US" altLang="en-US" smtClean="0">
              <a:cs typeface="Arial" panose="020B0604020202020204" pitchFamily="34" charset="0"/>
            </a:endParaRPr>
          </a:p>
        </p:txBody>
      </p:sp>
    </p:spTree>
    <p:extLst>
      <p:ext uri="{BB962C8B-B14F-4D97-AF65-F5344CB8AC3E}">
        <p14:creationId xmlns:p14="http://schemas.microsoft.com/office/powerpoint/2010/main" val="1245426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361" eaLnBrk="0" hangingPunct="0">
              <a:defRPr>
                <a:solidFill>
                  <a:schemeClr val="tx1"/>
                </a:solidFill>
                <a:latin typeface="Symbol" pitchFamily="18" charset="2"/>
              </a:defRPr>
            </a:lvl1pPr>
            <a:lvl2pPr marL="742842" indent="-285708" defTabSz="952361" eaLnBrk="0" hangingPunct="0">
              <a:defRPr>
                <a:solidFill>
                  <a:schemeClr val="tx1"/>
                </a:solidFill>
                <a:latin typeface="Symbol" pitchFamily="18" charset="2"/>
              </a:defRPr>
            </a:lvl2pPr>
            <a:lvl3pPr marL="1142833" indent="-228567" defTabSz="952361" eaLnBrk="0" hangingPunct="0">
              <a:defRPr>
                <a:solidFill>
                  <a:schemeClr val="tx1"/>
                </a:solidFill>
                <a:latin typeface="Symbol" pitchFamily="18" charset="2"/>
              </a:defRPr>
            </a:lvl3pPr>
            <a:lvl4pPr marL="1599966" indent="-228567" defTabSz="952361" eaLnBrk="0" hangingPunct="0">
              <a:defRPr>
                <a:solidFill>
                  <a:schemeClr val="tx1"/>
                </a:solidFill>
                <a:latin typeface="Symbol" pitchFamily="18" charset="2"/>
              </a:defRPr>
            </a:lvl4pPr>
            <a:lvl5pPr marL="2057099" indent="-228567" defTabSz="952361" eaLnBrk="0" hangingPunct="0">
              <a:defRPr>
                <a:solidFill>
                  <a:schemeClr val="tx1"/>
                </a:solidFill>
                <a:latin typeface="Symbol" pitchFamily="18" charset="2"/>
              </a:defRPr>
            </a:lvl5pPr>
            <a:lvl6pPr marL="2514232" indent="-228567" defTabSz="952361" eaLnBrk="0" fontAlgn="base" hangingPunct="0">
              <a:spcBef>
                <a:spcPct val="0"/>
              </a:spcBef>
              <a:spcAft>
                <a:spcPct val="0"/>
              </a:spcAft>
              <a:defRPr>
                <a:solidFill>
                  <a:schemeClr val="tx1"/>
                </a:solidFill>
                <a:latin typeface="Symbol" pitchFamily="18" charset="2"/>
              </a:defRPr>
            </a:lvl6pPr>
            <a:lvl7pPr marL="2971365" indent="-228567" defTabSz="952361" eaLnBrk="0" fontAlgn="base" hangingPunct="0">
              <a:spcBef>
                <a:spcPct val="0"/>
              </a:spcBef>
              <a:spcAft>
                <a:spcPct val="0"/>
              </a:spcAft>
              <a:defRPr>
                <a:solidFill>
                  <a:schemeClr val="tx1"/>
                </a:solidFill>
                <a:latin typeface="Symbol" pitchFamily="18" charset="2"/>
              </a:defRPr>
            </a:lvl7pPr>
            <a:lvl8pPr marL="3428497" indent="-228567" defTabSz="952361" eaLnBrk="0" fontAlgn="base" hangingPunct="0">
              <a:spcBef>
                <a:spcPct val="0"/>
              </a:spcBef>
              <a:spcAft>
                <a:spcPct val="0"/>
              </a:spcAft>
              <a:defRPr>
                <a:solidFill>
                  <a:schemeClr val="tx1"/>
                </a:solidFill>
                <a:latin typeface="Symbol" pitchFamily="18" charset="2"/>
              </a:defRPr>
            </a:lvl8pPr>
            <a:lvl9pPr marL="3885630" indent="-228567" defTabSz="952361" eaLnBrk="0" fontAlgn="base" hangingPunct="0">
              <a:spcBef>
                <a:spcPct val="0"/>
              </a:spcBef>
              <a:spcAft>
                <a:spcPct val="0"/>
              </a:spcAft>
              <a:defRPr>
                <a:solidFill>
                  <a:schemeClr val="tx1"/>
                </a:solidFill>
                <a:latin typeface="Symbol" pitchFamily="18" charset="2"/>
              </a:defRPr>
            </a:lvl9pPr>
          </a:lstStyle>
          <a:p>
            <a:fld id="{3CE2C352-4E46-4BF4-B346-1E4954E00BF1}" type="slidenum">
              <a:rPr lang="en-US" smtClean="0">
                <a:latin typeface="Times New Roman" pitchFamily="18" charset="0"/>
              </a:rPr>
              <a:pPr/>
              <a:t>34</a:t>
            </a:fld>
            <a:endParaRPr lang="en-US" smtClean="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100736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35</a:t>
            </a:fld>
            <a:endParaRPr lang="en-US"/>
          </a:p>
        </p:txBody>
      </p:sp>
    </p:spTree>
    <p:extLst>
      <p:ext uri="{BB962C8B-B14F-4D97-AF65-F5344CB8AC3E}">
        <p14:creationId xmlns:p14="http://schemas.microsoft.com/office/powerpoint/2010/main" val="1702585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defTabSz="916906"/>
            <a:fld id="{4903CA10-6E57-4DBB-805C-6410B52A72D6}" type="slidenum">
              <a:rPr lang="en-US" smtClean="0"/>
              <a:pPr defTabSz="916906"/>
              <a:t>36</a:t>
            </a:fld>
            <a:endParaRPr lang="en-US" dirty="0" smtClean="0"/>
          </a:p>
        </p:txBody>
      </p:sp>
      <p:sp>
        <p:nvSpPr>
          <p:cNvPr id="163843"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1239106" y="3318779"/>
            <a:ext cx="6932731" cy="3144231"/>
          </a:xfrm>
          <a:ln/>
        </p:spPr>
        <p:txBody>
          <a:bodyPr/>
          <a:lstStyle/>
          <a:p>
            <a:pPr>
              <a:buFont typeface="Arial" pitchFamily="34" charset="0"/>
              <a:buChar char="•"/>
              <a:defRPr/>
            </a:pPr>
            <a:r>
              <a:rPr lang="en-US" dirty="0" smtClean="0"/>
              <a:t> Multiple questions come up about using the new vertical datum.  Two examples are given in the next few slides.  The first is the example of how the new datum will address subsidence, say for floodplain mapping.  The second example is about how the datum will be accessible when there aren’t bench marks in the immediate region of interest.  Both examples rely on this simple formula:</a:t>
            </a:r>
          </a:p>
          <a:p>
            <a:pPr marL="669229" lvl="1" indent="-228555">
              <a:buFontTx/>
              <a:buAutoNum type="arabicParenR"/>
              <a:defRPr/>
            </a:pPr>
            <a:r>
              <a:rPr lang="en-US" dirty="0" smtClean="0"/>
              <a:t>Get an ellipsoid height (h) from GNSS in the latest geometric datum (the replacement for NAD 83)</a:t>
            </a:r>
          </a:p>
          <a:p>
            <a:pPr marL="669229" lvl="1" indent="-228555">
              <a:buFontTx/>
              <a:buAutoNum type="arabicParenR"/>
              <a:defRPr/>
            </a:pPr>
            <a:r>
              <a:rPr lang="en-US" strike="sngStrike" dirty="0" smtClean="0"/>
              <a:t>Remove</a:t>
            </a:r>
            <a:r>
              <a:rPr lang="en-US" dirty="0" smtClean="0"/>
              <a:t> </a:t>
            </a:r>
            <a:r>
              <a:rPr lang="en-US" dirty="0" smtClean="0">
                <a:solidFill>
                  <a:srgbClr val="FF0000"/>
                </a:solidFill>
              </a:rPr>
              <a:t>Subtract </a:t>
            </a:r>
            <a:r>
              <a:rPr lang="en-US" dirty="0" smtClean="0"/>
              <a:t>the NGS provided </a:t>
            </a:r>
            <a:r>
              <a:rPr lang="en-US" dirty="0" err="1" smtClean="0"/>
              <a:t>geoid</a:t>
            </a:r>
            <a:r>
              <a:rPr lang="en-US" strike="sngStrike" dirty="0" smtClean="0"/>
              <a:t> model</a:t>
            </a:r>
            <a:r>
              <a:rPr lang="en-US" dirty="0" smtClean="0"/>
              <a:t>  </a:t>
            </a:r>
            <a:r>
              <a:rPr lang="en-US" dirty="0" smtClean="0">
                <a:solidFill>
                  <a:srgbClr val="FF0000"/>
                </a:solidFill>
              </a:rPr>
              <a:t>height </a:t>
            </a:r>
            <a:r>
              <a:rPr lang="en-US" dirty="0" smtClean="0"/>
              <a:t>(N)</a:t>
            </a:r>
          </a:p>
          <a:p>
            <a:pPr marL="669229" lvl="1" indent="-228555">
              <a:buFontTx/>
              <a:buAutoNum type="arabicParenR"/>
              <a:defRPr/>
            </a:pPr>
            <a:r>
              <a:rPr lang="en-US" dirty="0" smtClean="0"/>
              <a:t>The </a:t>
            </a:r>
            <a:r>
              <a:rPr lang="en-US" dirty="0" err="1" smtClean="0"/>
              <a:t>orthometric</a:t>
            </a:r>
            <a:r>
              <a:rPr lang="en-US" dirty="0" smtClean="0"/>
              <a:t> height in the new datum (H) is just H=h-N</a:t>
            </a:r>
          </a:p>
          <a:p>
            <a:pPr>
              <a:buFont typeface="Arial" pitchFamily="34" charset="0"/>
              <a:buChar char="•"/>
              <a:defRPr/>
            </a:pPr>
            <a:r>
              <a:rPr lang="en-US" dirty="0" smtClean="0"/>
              <a:t> NGS will eventually stop making the claim that we “know” the heights of bench marks as the method of providing access to the vertical datum.  What NGS will do is provide the </a:t>
            </a:r>
            <a:r>
              <a:rPr lang="en-US" dirty="0" err="1" smtClean="0"/>
              <a:t>orthometric</a:t>
            </a:r>
            <a:r>
              <a:rPr lang="en-US" dirty="0" smtClean="0"/>
              <a:t> height to a user on the day of their survey (and with the disclaimer that this height should not be taken as “known” for very long, due to the dynamic nature of the Earth).</a:t>
            </a:r>
          </a:p>
          <a:p>
            <a:pPr>
              <a:defRPr/>
            </a:pPr>
            <a:endParaRPr lang="en-US" dirty="0" smtClean="0"/>
          </a:p>
        </p:txBody>
      </p:sp>
    </p:spTree>
    <p:extLst>
      <p:ext uri="{BB962C8B-B14F-4D97-AF65-F5344CB8AC3E}">
        <p14:creationId xmlns:p14="http://schemas.microsoft.com/office/powerpoint/2010/main" val="1042470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extLst>
      <p:ext uri="{BB962C8B-B14F-4D97-AF65-F5344CB8AC3E}">
        <p14:creationId xmlns:p14="http://schemas.microsoft.com/office/powerpoint/2010/main" val="2158857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Things are looking up! GNSS technologies simplify and improve access to and accuracy of our spatial reference system.</a:t>
            </a:r>
          </a:p>
          <a:p>
            <a:endParaRPr lang="en-US" altLang="en-US" smtClean="0"/>
          </a:p>
          <a:p>
            <a:r>
              <a:rPr lang="en-US" altLang="en-US" smtClean="0"/>
              <a:t>While we can continue to leverage this technology to maintain the old datums, it makes sense to adopt GRAV-D results in an unpolluted form, and align it to modern global standards.</a:t>
            </a:r>
          </a:p>
        </p:txBody>
      </p:sp>
      <p:sp>
        <p:nvSpPr>
          <p:cNvPr id="287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6CBE231-C14A-49D0-B058-0FBD63F92526}" type="slidenum">
              <a:rPr lang="en-US" altLang="en-US" smtClean="0"/>
              <a:pPr/>
              <a:t>38</a:t>
            </a:fld>
            <a:endParaRPr lang="en-US" altLang="en-US" smtClean="0"/>
          </a:p>
        </p:txBody>
      </p:sp>
    </p:spTree>
    <p:extLst>
      <p:ext uri="{BB962C8B-B14F-4D97-AF65-F5344CB8AC3E}">
        <p14:creationId xmlns:p14="http://schemas.microsoft.com/office/powerpoint/2010/main" val="2719430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defTabSz="951107"/>
            <a:fld id="{94FA399F-2521-4990-AD98-E959835B5CFF}" type="slidenum">
              <a:rPr lang="en-US" smtClean="0">
                <a:solidFill>
                  <a:prstClr val="black"/>
                </a:solidFill>
              </a:rPr>
              <a:pPr defTabSz="951107"/>
              <a:t>39</a:t>
            </a:fld>
            <a:endParaRPr lang="en-US" dirty="0" smtClean="0">
              <a:solidFill>
                <a:prstClr val="black"/>
              </a:solidFill>
            </a:endParaRPr>
          </a:p>
        </p:txBody>
      </p:sp>
      <p:sp>
        <p:nvSpPr>
          <p:cNvPr id="174083" name="Rectangle 2"/>
          <p:cNvSpPr>
            <a:spLocks noGrp="1" noRot="1" noChangeAspect="1" noChangeArrowheads="1" noTextEdit="1"/>
          </p:cNvSpPr>
          <p:nvPr>
            <p:ph type="sldImg"/>
          </p:nvPr>
        </p:nvSpPr>
        <p:spPr>
          <a:xfrm>
            <a:off x="1257300" y="720725"/>
            <a:ext cx="4800600" cy="3600450"/>
          </a:xfrm>
          <a:ln/>
        </p:spPr>
      </p:sp>
      <p:sp>
        <p:nvSpPr>
          <p:cNvPr id="174084" name="Rectangle 3"/>
          <p:cNvSpPr>
            <a:spLocks noGrp="1" noChangeArrowheads="1"/>
          </p:cNvSpPr>
          <p:nvPr>
            <p:ph type="body" idx="1"/>
          </p:nvPr>
        </p:nvSpPr>
        <p:spPr>
          <a:xfrm>
            <a:off x="732505" y="4561547"/>
            <a:ext cx="5850193" cy="4317612"/>
          </a:xfrm>
          <a:noFill/>
          <a:ln/>
        </p:spPr>
        <p:txBody>
          <a:bodyPr/>
          <a:lstStyle/>
          <a:p>
            <a:pPr>
              <a:buFontTx/>
              <a:buChar char="•"/>
            </a:pPr>
            <a:r>
              <a:rPr lang="en-US" b="1" smtClean="0"/>
              <a:t>ACURRACY BUT NOT CONSISTENCY!!</a:t>
            </a:r>
          </a:p>
          <a:p>
            <a:pPr>
              <a:buFontTx/>
              <a:buChar char="•"/>
            </a:pPr>
            <a:endParaRPr lang="en-US" b="1" smtClean="0"/>
          </a:p>
          <a:p>
            <a:pPr>
              <a:buFontTx/>
              <a:buChar char="•"/>
            </a:pPr>
            <a:r>
              <a:rPr lang="en-US" b="1" smtClean="0"/>
              <a:t>To summarize:  This slide shows how far we’ve come since 1986, really since 1927.</a:t>
            </a:r>
          </a:p>
          <a:p>
            <a:pPr>
              <a:buFontTx/>
              <a:buChar char="•"/>
            </a:pPr>
            <a:r>
              <a:rPr lang="en-US" b="1" smtClean="0"/>
              <a:t>Unfortunately, ---  Next slide  ----</a:t>
            </a:r>
          </a:p>
          <a:p>
            <a:endParaRPr lang="en-US" b="1" smtClean="0"/>
          </a:p>
          <a:p>
            <a:endParaRPr lang="en-US" b="1" smtClean="0"/>
          </a:p>
        </p:txBody>
      </p:sp>
    </p:spTree>
    <p:extLst>
      <p:ext uri="{BB962C8B-B14F-4D97-AF65-F5344CB8AC3E}">
        <p14:creationId xmlns:p14="http://schemas.microsoft.com/office/powerpoint/2010/main" val="299680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5</a:t>
            </a:fld>
            <a:endParaRPr lang="en-US" dirty="0"/>
          </a:p>
        </p:txBody>
      </p:sp>
    </p:spTree>
    <p:extLst>
      <p:ext uri="{BB962C8B-B14F-4D97-AF65-F5344CB8AC3E}">
        <p14:creationId xmlns:p14="http://schemas.microsoft.com/office/powerpoint/2010/main" val="98431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40</a:t>
            </a:fld>
            <a:endParaRPr lang="en-US" dirty="0"/>
          </a:p>
        </p:txBody>
      </p:sp>
    </p:spTree>
    <p:extLst>
      <p:ext uri="{BB962C8B-B14F-4D97-AF65-F5344CB8AC3E}">
        <p14:creationId xmlns:p14="http://schemas.microsoft.com/office/powerpoint/2010/main" val="227956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BDB6E3F-7432-4033-8DAC-2299F20AA367}" type="slidenum">
              <a:rPr lang="en-US" altLang="en-US" smtClean="0">
                <a:solidFill>
                  <a:srgbClr val="000000"/>
                </a:solidFill>
                <a:latin typeface="Arial" pitchFamily="34" charset="0"/>
                <a:cs typeface="Arial" pitchFamily="34" charset="0"/>
              </a:rPr>
              <a:pPr eaLnBrk="1" hangingPunct="1">
                <a:spcBef>
                  <a:spcPct val="0"/>
                </a:spcBef>
              </a:pPr>
              <a:t>6</a:t>
            </a:fld>
            <a:endParaRPr lang="en-US" altLang="en-US"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12053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361" eaLnBrk="0" hangingPunct="0">
              <a:defRPr>
                <a:solidFill>
                  <a:schemeClr val="tx1"/>
                </a:solidFill>
                <a:latin typeface="Symbol" pitchFamily="18" charset="2"/>
              </a:defRPr>
            </a:lvl1pPr>
            <a:lvl2pPr marL="742842" indent="-285708" defTabSz="952361" eaLnBrk="0" hangingPunct="0">
              <a:defRPr>
                <a:solidFill>
                  <a:schemeClr val="tx1"/>
                </a:solidFill>
                <a:latin typeface="Symbol" pitchFamily="18" charset="2"/>
              </a:defRPr>
            </a:lvl2pPr>
            <a:lvl3pPr marL="1142833" indent="-228567" defTabSz="952361" eaLnBrk="0" hangingPunct="0">
              <a:defRPr>
                <a:solidFill>
                  <a:schemeClr val="tx1"/>
                </a:solidFill>
                <a:latin typeface="Symbol" pitchFamily="18" charset="2"/>
              </a:defRPr>
            </a:lvl3pPr>
            <a:lvl4pPr marL="1599966" indent="-228567" defTabSz="952361" eaLnBrk="0" hangingPunct="0">
              <a:defRPr>
                <a:solidFill>
                  <a:schemeClr val="tx1"/>
                </a:solidFill>
                <a:latin typeface="Symbol" pitchFamily="18" charset="2"/>
              </a:defRPr>
            </a:lvl4pPr>
            <a:lvl5pPr marL="2057099" indent="-228567" defTabSz="952361" eaLnBrk="0" hangingPunct="0">
              <a:defRPr>
                <a:solidFill>
                  <a:schemeClr val="tx1"/>
                </a:solidFill>
                <a:latin typeface="Symbol" pitchFamily="18" charset="2"/>
              </a:defRPr>
            </a:lvl5pPr>
            <a:lvl6pPr marL="2514232" indent="-228567" defTabSz="952361" eaLnBrk="0" fontAlgn="base" hangingPunct="0">
              <a:spcBef>
                <a:spcPct val="0"/>
              </a:spcBef>
              <a:spcAft>
                <a:spcPct val="0"/>
              </a:spcAft>
              <a:defRPr>
                <a:solidFill>
                  <a:schemeClr val="tx1"/>
                </a:solidFill>
                <a:latin typeface="Symbol" pitchFamily="18" charset="2"/>
              </a:defRPr>
            </a:lvl6pPr>
            <a:lvl7pPr marL="2971365" indent="-228567" defTabSz="952361" eaLnBrk="0" fontAlgn="base" hangingPunct="0">
              <a:spcBef>
                <a:spcPct val="0"/>
              </a:spcBef>
              <a:spcAft>
                <a:spcPct val="0"/>
              </a:spcAft>
              <a:defRPr>
                <a:solidFill>
                  <a:schemeClr val="tx1"/>
                </a:solidFill>
                <a:latin typeface="Symbol" pitchFamily="18" charset="2"/>
              </a:defRPr>
            </a:lvl7pPr>
            <a:lvl8pPr marL="3428497" indent="-228567" defTabSz="952361" eaLnBrk="0" fontAlgn="base" hangingPunct="0">
              <a:spcBef>
                <a:spcPct val="0"/>
              </a:spcBef>
              <a:spcAft>
                <a:spcPct val="0"/>
              </a:spcAft>
              <a:defRPr>
                <a:solidFill>
                  <a:schemeClr val="tx1"/>
                </a:solidFill>
                <a:latin typeface="Symbol" pitchFamily="18" charset="2"/>
              </a:defRPr>
            </a:lvl8pPr>
            <a:lvl9pPr marL="3885630" indent="-228567" defTabSz="952361" eaLnBrk="0" fontAlgn="base" hangingPunct="0">
              <a:spcBef>
                <a:spcPct val="0"/>
              </a:spcBef>
              <a:spcAft>
                <a:spcPct val="0"/>
              </a:spcAft>
              <a:defRPr>
                <a:solidFill>
                  <a:schemeClr val="tx1"/>
                </a:solidFill>
                <a:latin typeface="Symbol" pitchFamily="18" charset="2"/>
              </a:defRPr>
            </a:lvl9pPr>
          </a:lstStyle>
          <a:p>
            <a:fld id="{C453DF3F-F9BD-4797-8C30-B0992ADA6FC5}" type="slidenum">
              <a:rPr lang="en-US" smtClean="0">
                <a:latin typeface="Times New Roman" pitchFamily="18" charset="0"/>
              </a:rPr>
              <a:pPr/>
              <a:t>7</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96504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257" indent="-302021" eaLnBrk="0" hangingPunct="0">
              <a:defRPr>
                <a:solidFill>
                  <a:schemeClr val="tx1"/>
                </a:solidFill>
                <a:latin typeface="Calibri" pitchFamily="34" charset="0"/>
                <a:ea typeface="ＭＳ Ｐゴシック" pitchFamily="34" charset="-128"/>
              </a:defRPr>
            </a:lvl2pPr>
            <a:lvl3pPr marL="1208088" indent="-241617" eaLnBrk="0" hangingPunct="0">
              <a:defRPr>
                <a:solidFill>
                  <a:schemeClr val="tx1"/>
                </a:solidFill>
                <a:latin typeface="Calibri" pitchFamily="34" charset="0"/>
                <a:ea typeface="ＭＳ Ｐゴシック" pitchFamily="34" charset="-128"/>
              </a:defRPr>
            </a:lvl3pPr>
            <a:lvl4pPr marL="1691323" indent="-241617" eaLnBrk="0" hangingPunct="0">
              <a:defRPr>
                <a:solidFill>
                  <a:schemeClr val="tx1"/>
                </a:solidFill>
                <a:latin typeface="Calibri" pitchFamily="34" charset="0"/>
                <a:ea typeface="ＭＳ Ｐゴシック" pitchFamily="34" charset="-128"/>
              </a:defRPr>
            </a:lvl4pPr>
            <a:lvl5pPr marL="2174559" indent="-241617" eaLnBrk="0" hangingPunct="0">
              <a:defRPr>
                <a:solidFill>
                  <a:schemeClr val="tx1"/>
                </a:solidFill>
                <a:latin typeface="Calibri" pitchFamily="34" charset="0"/>
                <a:ea typeface="ＭＳ Ｐゴシック" pitchFamily="34" charset="-128"/>
              </a:defRPr>
            </a:lvl5pPr>
            <a:lvl6pPr marL="265779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029"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26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7501"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8</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257" indent="-302021" eaLnBrk="0" hangingPunct="0">
              <a:defRPr>
                <a:solidFill>
                  <a:schemeClr val="tx1"/>
                </a:solidFill>
                <a:latin typeface="Calibri" pitchFamily="34" charset="0"/>
                <a:ea typeface="ＭＳ Ｐゴシック" pitchFamily="34" charset="-128"/>
              </a:defRPr>
            </a:lvl2pPr>
            <a:lvl3pPr marL="1208088" indent="-241617" eaLnBrk="0" hangingPunct="0">
              <a:defRPr>
                <a:solidFill>
                  <a:schemeClr val="tx1"/>
                </a:solidFill>
                <a:latin typeface="Calibri" pitchFamily="34" charset="0"/>
                <a:ea typeface="ＭＳ Ｐゴシック" pitchFamily="34" charset="-128"/>
              </a:defRPr>
            </a:lvl3pPr>
            <a:lvl4pPr marL="1691323" indent="-241617" eaLnBrk="0" hangingPunct="0">
              <a:defRPr>
                <a:solidFill>
                  <a:schemeClr val="tx1"/>
                </a:solidFill>
                <a:latin typeface="Calibri" pitchFamily="34" charset="0"/>
                <a:ea typeface="ＭＳ Ｐゴシック" pitchFamily="34" charset="-128"/>
              </a:defRPr>
            </a:lvl4pPr>
            <a:lvl5pPr marL="2174559" indent="-241617" eaLnBrk="0" hangingPunct="0">
              <a:defRPr>
                <a:solidFill>
                  <a:schemeClr val="tx1"/>
                </a:solidFill>
                <a:latin typeface="Calibri" pitchFamily="34" charset="0"/>
                <a:ea typeface="ＭＳ Ｐゴシック" pitchFamily="34" charset="-128"/>
              </a:defRPr>
            </a:lvl5pPr>
            <a:lvl6pPr marL="265779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029"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265"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7501" indent="-241617" defTabSz="48323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extLst>
      <p:ext uri="{BB962C8B-B14F-4D97-AF65-F5344CB8AC3E}">
        <p14:creationId xmlns:p14="http://schemas.microsoft.com/office/powerpoint/2010/main" val="56585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defTabSz="916800"/>
            <a:fld id="{7931EFAF-D222-4757-9638-67D377280A27}" type="slidenum">
              <a:rPr lang="en-US" smtClean="0"/>
              <a:pPr defTabSz="916800"/>
              <a:t>9</a:t>
            </a:fld>
            <a:endParaRPr lang="en-US" dirty="0" smtClean="0"/>
          </a:p>
        </p:txBody>
      </p:sp>
      <p:sp>
        <p:nvSpPr>
          <p:cNvPr id="136195" name="Rectangle 2"/>
          <p:cNvSpPr>
            <a:spLocks noGrp="1" noRot="1" noChangeAspect="1" noChangeArrowheads="1" noTextEdit="1"/>
          </p:cNvSpPr>
          <p:nvPr>
            <p:ph type="sldImg"/>
          </p:nvPr>
        </p:nvSpPr>
        <p:spPr>
          <a:xfrm>
            <a:off x="2897188" y="527050"/>
            <a:ext cx="3508375" cy="2630488"/>
          </a:xfrm>
          <a:ln/>
        </p:spPr>
      </p:sp>
      <p:sp>
        <p:nvSpPr>
          <p:cNvPr id="136196" name="Rectangle 3"/>
          <p:cNvSpPr>
            <a:spLocks noGrp="1" noChangeArrowheads="1"/>
          </p:cNvSpPr>
          <p:nvPr>
            <p:ph type="body" idx="1"/>
          </p:nvPr>
        </p:nvSpPr>
        <p:spPr>
          <a:xfrm>
            <a:off x="1239107" y="3330654"/>
            <a:ext cx="6818193" cy="3153730"/>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a:t>
            </a:r>
            <a:r>
              <a:rPr lang="en-US" sz="800" dirty="0" err="1"/>
              <a:t>geocentricity</a:t>
            </a:r>
            <a:r>
              <a:rPr lang="en-US" sz="800" dirty="0"/>
              <a:t> of NAD83.</a:t>
            </a:r>
          </a:p>
          <a:p>
            <a:endParaRPr lang="en-US" sz="800" dirty="0"/>
          </a:p>
        </p:txBody>
      </p:sp>
    </p:spTree>
    <p:extLst>
      <p:ext uri="{BB962C8B-B14F-4D97-AF65-F5344CB8AC3E}">
        <p14:creationId xmlns:p14="http://schemas.microsoft.com/office/powerpoint/2010/main" val="144534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8787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577428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395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1996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323528" y="4869160"/>
            <a:ext cx="8820472" cy="792088"/>
          </a:xfrm>
        </p:spPr>
        <p:txBody>
          <a:bodyPr anchor="ctr"/>
          <a:lstStyle>
            <a:lvl1pPr algn="l">
              <a:defRPr sz="5400" b="1">
                <a:solidFill>
                  <a:schemeClr val="bg2"/>
                </a:solidFill>
                <a:effectLst>
                  <a:outerShdw blurRad="50800" dist="38100" algn="l" rotWithShape="0">
                    <a:prstClr val="black">
                      <a:alpha val="40000"/>
                    </a:prstClr>
                  </a:outerShdw>
                </a:effectLst>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575556" y="5841268"/>
            <a:ext cx="8568444" cy="612069"/>
          </a:xfrm>
        </p:spPr>
        <p:txBody>
          <a:bodyPr/>
          <a:lstStyle>
            <a:lvl1pPr marL="0" indent="0" algn="l">
              <a:buFont typeface="Wingdings" pitchFamily="2" charset="2"/>
              <a:buNone/>
              <a:defRPr b="1">
                <a:solidFill>
                  <a:schemeClr val="bg2"/>
                </a:solidFill>
                <a:effectLst/>
              </a:defRPr>
            </a:lvl1pPr>
          </a:lstStyle>
          <a:p>
            <a:r>
              <a:rPr lang="en-US" dirty="0"/>
              <a:t>Click to edit Master subtitle style</a:t>
            </a:r>
          </a:p>
        </p:txBody>
      </p:sp>
    </p:spTree>
    <p:extLst>
      <p:ext uri="{BB962C8B-B14F-4D97-AF65-F5344CB8AC3E}">
        <p14:creationId xmlns:p14="http://schemas.microsoft.com/office/powerpoint/2010/main" val="297175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4C331064-334C-4A7C-BDA8-36B1F44251D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5249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2A41216D-364A-44F9-A9AF-BA09ACBB634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417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858CA5BF-8D0D-43AA-A25A-657A7367558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1796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F50D71CE-1E99-4763-895B-4F7EA4C59AD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197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F0069ED7-BC94-4CE1-8A1C-E2D3C440030F}"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787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pPr>
              <a:defRPr/>
            </a:pPr>
            <a:fld id="{D0A801AA-DCF4-45F6-B006-4B8BCB32656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69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978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1E4918DA-D5EC-499D-A572-D298ECD948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2212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5905685B-4F58-4152-8503-90712FB90A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2244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CCE5DBBB-C4C0-444A-8DBD-5F51AB103F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906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5EA1C26-F9BC-4D45-919C-F971EF891D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379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D0461B52-C0F4-44B1-9A2C-E483335271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8487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8553C68C-9489-45E0-8ECB-6CA4BF6D09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7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4001" r:id="rId12"/>
    <p:sldLayoutId id="2147484002"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endParaRPr lang="en-US" dirty="0"/>
          </a:p>
        </p:txBody>
      </p:sp>
      <p:sp>
        <p:nvSpPr>
          <p:cNvPr id="1085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Calibri" pitchFamily="34" charset="0"/>
              </a:defRPr>
            </a:lvl1pPr>
          </a:lstStyle>
          <a:p>
            <a:pPr algn="ctr" defTabSz="914400" fontAlgn="base">
              <a:spcBef>
                <a:spcPct val="0"/>
              </a:spcBef>
              <a:spcAft>
                <a:spcPct val="0"/>
              </a:spcAft>
              <a:defRPr/>
            </a:pPr>
            <a:endParaRPr lang="en-US" b="1">
              <a:solidFill>
                <a:srgbClr val="FFFFFF"/>
              </a:solidFill>
              <a:cs typeface="Arial" charset="0"/>
            </a:endParaRPr>
          </a:p>
        </p:txBody>
      </p:sp>
      <p:sp>
        <p:nvSpPr>
          <p:cNvPr id="1085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defTabSz="914400" fontAlgn="base">
              <a:spcBef>
                <a:spcPct val="0"/>
              </a:spcBef>
              <a:spcAft>
                <a:spcPct val="0"/>
              </a:spcAft>
              <a:defRPr/>
            </a:pPr>
            <a:endParaRPr lang="en-US" b="1">
              <a:solidFill>
                <a:srgbClr val="FFFFFF"/>
              </a:solidFill>
              <a:cs typeface="Arial" charset="0"/>
            </a:endParaRPr>
          </a:p>
        </p:txBody>
      </p:sp>
      <p:sp>
        <p:nvSpPr>
          <p:cNvPr id="1085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Calibri" pitchFamily="34" charset="0"/>
              </a:defRPr>
            </a:lvl1pPr>
          </a:lstStyle>
          <a:p>
            <a:pPr defTabSz="914400" fontAlgn="base">
              <a:spcBef>
                <a:spcPct val="0"/>
              </a:spcBef>
              <a:spcAft>
                <a:spcPct val="0"/>
              </a:spcAft>
              <a:defRPr/>
            </a:pPr>
            <a:fld id="{33367013-ACA6-4956-A676-6FE159891B5C}" type="slidenum">
              <a:rPr lang="en-US" b="1" smtClean="0">
                <a:solidFill>
                  <a:srgbClr val="FFFFFF"/>
                </a:solidFill>
                <a:cs typeface="Arial" charset="0"/>
              </a:rPr>
              <a:pPr defTabSz="914400" fontAlgn="base">
                <a:spcBef>
                  <a:spcPct val="0"/>
                </a:spcBef>
                <a:spcAft>
                  <a:spcPct val="0"/>
                </a:spcAft>
                <a:defRPr/>
              </a:pPr>
              <a:t>‹#›</a:t>
            </a:fld>
            <a:endParaRPr lang="en-US" b="1">
              <a:solidFill>
                <a:srgbClr val="FFFFFF"/>
              </a:solidFill>
              <a:cs typeface="Arial" charset="0"/>
            </a:endParaRPr>
          </a:p>
        </p:txBody>
      </p:sp>
      <p:sp>
        <p:nvSpPr>
          <p:cNvPr id="108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99461971"/>
      </p:ext>
    </p:extLst>
  </p:cSld>
  <p:clrMap bg1="dk2" tx1="lt1" bg2="dk1"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Calibri" pitchFamily="34" charset="0"/>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eaLnBrk="1" fontAlgn="base" hangingPunct="1">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tudent.britannica.com/ebi/art-53199"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amerisurv.com/PDF/TheAmericanSurveyor_SnayPearson-CopingWithTectonicMotion_Vol7No9.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 Id="rId9"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3.gif"/><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3.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98144" y="1125559"/>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000" dirty="0" smtClean="0">
                <a:latin typeface="Times New Roman" pitchFamily="18" charset="0"/>
                <a:cs typeface="Times New Roman" pitchFamily="18" charset="0"/>
              </a:rPr>
              <a:t>NAD What??</a:t>
            </a:r>
            <a:endParaRPr lang="en-US" sz="4000" dirty="0">
              <a:latin typeface="Times New Roman" pitchFamily="18" charset="0"/>
              <a:cs typeface="Times New Roman" pitchFamily="18" charset="0"/>
            </a:endParaRPr>
          </a:p>
        </p:txBody>
      </p:sp>
      <p:sp>
        <p:nvSpPr>
          <p:cNvPr id="30723" name="Content Placeholder 2"/>
          <p:cNvSpPr txBox="1">
            <a:spLocks/>
          </p:cNvSpPr>
          <p:nvPr/>
        </p:nvSpPr>
        <p:spPr bwMode="auto">
          <a:xfrm>
            <a:off x="218361" y="3983724"/>
            <a:ext cx="8707271" cy="12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600" dirty="0" smtClean="0">
                <a:solidFill>
                  <a:srgbClr val="000000"/>
                </a:solidFill>
                <a:latin typeface="Times New Roman" pitchFamily="18" charset="0"/>
              </a:rPr>
              <a:t>The Evolution of the National Spatial Reference System</a:t>
            </a:r>
          </a:p>
          <a:p>
            <a:pPr algn="ctr">
              <a:lnSpc>
                <a:spcPct val="95000"/>
              </a:lnSpc>
              <a:buClr>
                <a:srgbClr val="000000"/>
              </a:buClr>
              <a:buSzPct val="45000"/>
            </a:pPr>
            <a:endParaRPr lang="en-GB" sz="2000" dirty="0" smtClean="0">
              <a:solidFill>
                <a:srgbClr val="000000"/>
              </a:solidFill>
              <a:latin typeface="Times New Roman" pitchFamily="18" charset="0"/>
            </a:endParaRPr>
          </a:p>
          <a:p>
            <a:pPr algn="ctr">
              <a:lnSpc>
                <a:spcPct val="95000"/>
              </a:lnSpc>
              <a:buClr>
                <a:srgbClr val="000000"/>
              </a:buClr>
              <a:buSzPct val="45000"/>
            </a:pPr>
            <a:r>
              <a:rPr lang="en-GB" sz="2000" dirty="0" smtClean="0">
                <a:solidFill>
                  <a:srgbClr val="000000"/>
                </a:solidFill>
                <a:latin typeface="Times New Roman" pitchFamily="18" charset="0"/>
              </a:rPr>
              <a:t>October 25, 2018</a:t>
            </a:r>
          </a:p>
        </p:txBody>
      </p:sp>
      <p:sp>
        <p:nvSpPr>
          <p:cNvPr id="30725" name="TextBox 1"/>
          <p:cNvSpPr txBox="1">
            <a:spLocks noChangeArrowheads="1"/>
          </p:cNvSpPr>
          <p:nvPr/>
        </p:nvSpPr>
        <p:spPr bwMode="auto">
          <a:xfrm>
            <a:off x="1808174" y="5330095"/>
            <a:ext cx="5915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smtClean="0">
                <a:latin typeface="Times New Roman" pitchFamily="18" charset="0"/>
              </a:rPr>
              <a:t>Northeast Regional </a:t>
            </a:r>
            <a:r>
              <a:rPr lang="en-GB" b="1" dirty="0">
                <a:latin typeface="Times New Roman" pitchFamily="18" charset="0"/>
              </a:rPr>
              <a:t>Geodetic Advisor</a:t>
            </a:r>
          </a:p>
          <a:p>
            <a:pPr algn="ctr"/>
            <a:r>
              <a:rPr lang="en-GB" b="1" dirty="0">
                <a:latin typeface="Times New Roman" pitchFamily="18" charset="0"/>
              </a:rPr>
              <a:t>Dan.martin@noaa.gov</a:t>
            </a:r>
          </a:p>
          <a:p>
            <a:pPr algn="ctr"/>
            <a:r>
              <a:rPr lang="en-GB" b="1" dirty="0" smtClean="0">
                <a:latin typeface="Times New Roman" pitchFamily="18" charset="0"/>
              </a:rPr>
              <a:t>240-676-4762</a:t>
            </a:r>
            <a:endParaRPr lang="en-GB" b="1" dirty="0">
              <a:latin typeface="Times New Roman" pitchFamily="18" charset="0"/>
            </a:endParaRPr>
          </a:p>
        </p:txBody>
      </p:sp>
      <p:pic>
        <p:nvPicPr>
          <p:cNvPr id="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4115" y="237809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88691" y="2653611"/>
            <a:ext cx="3220860" cy="893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467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82" y="438150"/>
            <a:ext cx="120586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5" y="647700"/>
            <a:ext cx="192405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895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WGS </a:t>
            </a:r>
            <a:r>
              <a:rPr lang="en-US" dirty="0" smtClean="0"/>
              <a:t>84</a:t>
            </a:r>
            <a:br>
              <a:rPr lang="en-US" dirty="0" smtClean="0"/>
            </a:br>
            <a:r>
              <a:rPr lang="en-US" sz="1400" dirty="0" smtClean="0"/>
              <a:t>Credit Michael Dennis (NGS)</a:t>
            </a:r>
            <a:endParaRPr lang="en-US" sz="1400" dirty="0"/>
          </a:p>
        </p:txBody>
      </p:sp>
      <p:sp>
        <p:nvSpPr>
          <p:cNvPr id="3" name="Content Placeholder 2"/>
          <p:cNvSpPr>
            <a:spLocks noGrp="1"/>
          </p:cNvSpPr>
          <p:nvPr>
            <p:ph idx="1"/>
          </p:nvPr>
        </p:nvSpPr>
        <p:spPr>
          <a:xfrm>
            <a:off x="457200" y="1600199"/>
            <a:ext cx="8229600" cy="5154283"/>
          </a:xfrm>
          <a:prstGeom prst="rect">
            <a:avLst/>
          </a:prstGeom>
        </p:spPr>
        <p:txBody>
          <a:bodyPr>
            <a:normAutofit fontScale="62500" lnSpcReduction="20000"/>
          </a:bodyPr>
          <a:lstStyle/>
          <a:p>
            <a:pPr marL="461963" indent="-461963">
              <a:lnSpc>
                <a:spcPct val="110000"/>
              </a:lnSpc>
              <a:buSzPct val="100000"/>
              <a:buFont typeface="+mj-lt"/>
              <a:buAutoNum type="arabicPeriod"/>
            </a:pPr>
            <a:r>
              <a:rPr lang="en-US" dirty="0"/>
              <a:t>Original realization completed in Jan 1987</a:t>
            </a:r>
          </a:p>
          <a:p>
            <a:pPr lvl="1">
              <a:lnSpc>
                <a:spcPct val="110000"/>
              </a:lnSpc>
              <a:buClr>
                <a:srgbClr val="FFFFFF"/>
              </a:buClr>
            </a:pPr>
            <a:r>
              <a:rPr lang="en-US" sz="3100" dirty="0">
                <a:solidFill>
                  <a:srgbClr val="FFFFFF"/>
                </a:solidFill>
              </a:rPr>
              <a:t>“Same” as original NAD 83 (</a:t>
            </a:r>
            <a:r>
              <a:rPr lang="en-US" sz="3100" b="1" i="1" dirty="0">
                <a:solidFill>
                  <a:srgbClr val="FFFF00"/>
                </a:solidFill>
              </a:rPr>
              <a:t>to within ±2 m</a:t>
            </a:r>
            <a:r>
              <a:rPr lang="en-US" sz="3100" dirty="0">
                <a:solidFill>
                  <a:srgbClr val="FFFFFF"/>
                </a:solidFill>
              </a:rPr>
              <a:t>)</a:t>
            </a:r>
          </a:p>
          <a:p>
            <a:pPr marL="461963" indent="-461963">
              <a:lnSpc>
                <a:spcPct val="110000"/>
              </a:lnSpc>
              <a:buSzPct val="100000"/>
              <a:buFont typeface="+mj-lt"/>
              <a:buAutoNum type="arabicPeriod"/>
            </a:pPr>
            <a:r>
              <a:rPr lang="en-US" dirty="0"/>
              <a:t>WGS 84 (G730) — adopted Jun 1994</a:t>
            </a:r>
          </a:p>
          <a:p>
            <a:pPr lvl="1">
              <a:lnSpc>
                <a:spcPct val="110000"/>
              </a:lnSpc>
              <a:buClr>
                <a:srgbClr val="FFFFFF"/>
              </a:buClr>
            </a:pPr>
            <a:r>
              <a:rPr lang="en-US" sz="3100" dirty="0">
                <a:solidFill>
                  <a:srgbClr val="FFFFFF"/>
                </a:solidFill>
              </a:rPr>
              <a:t>Aligned to ITRF91</a:t>
            </a:r>
          </a:p>
          <a:p>
            <a:pPr marL="461963" indent="-461963">
              <a:lnSpc>
                <a:spcPct val="110000"/>
              </a:lnSpc>
              <a:buSzPct val="100000"/>
              <a:buFont typeface="+mj-lt"/>
              <a:buAutoNum type="arabicPeriod"/>
            </a:pPr>
            <a:r>
              <a:rPr lang="en-US" dirty="0"/>
              <a:t>WGS 84 (G873) — adopted Jun 1997</a:t>
            </a:r>
          </a:p>
          <a:p>
            <a:pPr lvl="1">
              <a:lnSpc>
                <a:spcPct val="110000"/>
              </a:lnSpc>
              <a:buClr>
                <a:srgbClr val="FFFFFF"/>
              </a:buClr>
            </a:pPr>
            <a:r>
              <a:rPr lang="en-US" sz="3100" dirty="0">
                <a:solidFill>
                  <a:srgbClr val="FFFFFF"/>
                </a:solidFill>
              </a:rPr>
              <a:t>Aligned to ITRF94</a:t>
            </a:r>
          </a:p>
          <a:p>
            <a:pPr marL="461963" indent="-461963">
              <a:lnSpc>
                <a:spcPct val="110000"/>
              </a:lnSpc>
              <a:buSzPct val="100000"/>
              <a:buFont typeface="+mj-lt"/>
              <a:buAutoNum type="arabicPeriod"/>
            </a:pPr>
            <a:r>
              <a:rPr lang="en-US" dirty="0"/>
              <a:t>WGS 84 (G1150) — adopted Jan 2002</a:t>
            </a:r>
          </a:p>
          <a:p>
            <a:pPr lvl="1">
              <a:lnSpc>
                <a:spcPct val="110000"/>
              </a:lnSpc>
              <a:buClr>
                <a:srgbClr val="FFFFFF"/>
              </a:buClr>
            </a:pPr>
            <a:r>
              <a:rPr lang="en-US" sz="3100" dirty="0">
                <a:solidFill>
                  <a:srgbClr val="FFFFFF"/>
                </a:solidFill>
              </a:rPr>
              <a:t>Aligned to ITRF2000 (at epoch 2001.00)</a:t>
            </a:r>
          </a:p>
          <a:p>
            <a:pPr marL="461963" indent="-461963">
              <a:lnSpc>
                <a:spcPct val="110000"/>
              </a:lnSpc>
              <a:buSzPct val="100000"/>
              <a:buFont typeface="+mj-lt"/>
              <a:buAutoNum type="arabicPeriod"/>
            </a:pPr>
            <a:r>
              <a:rPr lang="en-US" dirty="0"/>
              <a:t>WGS 84 (G1674) — adopted Feb 2012</a:t>
            </a:r>
          </a:p>
          <a:p>
            <a:pPr lvl="1">
              <a:lnSpc>
                <a:spcPct val="110000"/>
              </a:lnSpc>
              <a:buClr>
                <a:srgbClr val="FFFFFF"/>
              </a:buClr>
            </a:pPr>
            <a:r>
              <a:rPr lang="en-US" sz="3100" dirty="0">
                <a:solidFill>
                  <a:srgbClr val="FFFFFF"/>
                </a:solidFill>
              </a:rPr>
              <a:t>Aligned to ITRF2008  (at epoch 2005.00)</a:t>
            </a:r>
          </a:p>
          <a:p>
            <a:pPr marL="461963" indent="-461963">
              <a:lnSpc>
                <a:spcPct val="110000"/>
              </a:lnSpc>
              <a:buSzPct val="100000"/>
              <a:buFont typeface="+mj-lt"/>
              <a:buAutoNum type="arabicPeriod"/>
            </a:pPr>
            <a:r>
              <a:rPr lang="en-US" dirty="0"/>
              <a:t>Latest:  </a:t>
            </a:r>
            <a:r>
              <a:rPr lang="en-US" b="1" i="1" dirty="0">
                <a:solidFill>
                  <a:srgbClr val="FFFF00"/>
                </a:solidFill>
              </a:rPr>
              <a:t>WGS 84 (G1762) — adopted Oct 2013</a:t>
            </a:r>
            <a:endParaRPr lang="en-US" dirty="0"/>
          </a:p>
          <a:p>
            <a:pPr lvl="1">
              <a:lnSpc>
                <a:spcPct val="110000"/>
              </a:lnSpc>
              <a:buClr>
                <a:srgbClr val="FFFFFF"/>
              </a:buClr>
            </a:pPr>
            <a:r>
              <a:rPr lang="en-US" sz="3100" dirty="0">
                <a:solidFill>
                  <a:srgbClr val="FFFFFF"/>
                </a:solidFill>
              </a:rPr>
              <a:t>Also aligned to ITRF2008  (at epoch 2005.00)</a:t>
            </a:r>
          </a:p>
          <a:p>
            <a:pPr marL="461963" indent="-461963">
              <a:lnSpc>
                <a:spcPct val="110000"/>
              </a:lnSpc>
              <a:buSzPct val="100000"/>
              <a:buFont typeface="+mj-lt"/>
              <a:buAutoNum type="arabicPeriod"/>
            </a:pPr>
            <a:r>
              <a:rPr lang="en-US" i="1" dirty="0"/>
              <a:t>A new one:  WGS 84 (</a:t>
            </a:r>
            <a:r>
              <a:rPr lang="en-US" i="1" dirty="0" err="1"/>
              <a:t>Gxxxx</a:t>
            </a:r>
            <a:r>
              <a:rPr lang="en-US" i="1" dirty="0"/>
              <a:t>) — adopted late 2018…?</a:t>
            </a:r>
          </a:p>
          <a:p>
            <a:pPr lvl="1">
              <a:lnSpc>
                <a:spcPct val="110000"/>
              </a:lnSpc>
              <a:buClr>
                <a:srgbClr val="FFFFFF"/>
              </a:buClr>
            </a:pPr>
            <a:r>
              <a:rPr lang="en-US" sz="3000" dirty="0">
                <a:solidFill>
                  <a:srgbClr val="FFFFFF"/>
                </a:solidFill>
              </a:rPr>
              <a:t>Aligned to ITRF2014 (at epoch 2010.00)</a:t>
            </a:r>
          </a:p>
          <a:p>
            <a:pPr marL="0" indent="0">
              <a:lnSpc>
                <a:spcPct val="110000"/>
              </a:lnSpc>
              <a:buSzPct val="100000"/>
              <a:buNone/>
            </a:pPr>
            <a:endParaRPr lang="en-US" b="1" i="1" dirty="0">
              <a:solidFill>
                <a:srgbClr val="FFFF00"/>
              </a:solidFill>
            </a:endParaRPr>
          </a:p>
        </p:txBody>
      </p:sp>
      <p:pic>
        <p:nvPicPr>
          <p:cNvPr id="4" name="Picture 4" descr="gps_sat"/>
          <p:cNvPicPr>
            <a:picLocks noChangeAspect="1" noChangeArrowheads="1"/>
          </p:cNvPicPr>
          <p:nvPr/>
        </p:nvPicPr>
        <p:blipFill>
          <a:blip r:embed="rId3" cstate="print"/>
          <a:srcRect/>
          <a:stretch>
            <a:fillRect/>
          </a:stretch>
        </p:blipFill>
        <p:spPr bwMode="auto">
          <a:xfrm>
            <a:off x="6696236" y="2564904"/>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653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do you get </a:t>
            </a:r>
            <a:r>
              <a:rPr lang="en-US" sz="4000" dirty="0">
                <a:solidFill>
                  <a:srgbClr val="FFFF00"/>
                </a:solidFill>
              </a:rPr>
              <a:t>WGS 84 </a:t>
            </a:r>
            <a:r>
              <a:rPr lang="en-US" sz="4000" dirty="0"/>
              <a:t>coordinates</a:t>
            </a:r>
            <a:r>
              <a:rPr lang="en-US" sz="4000" dirty="0" smtClean="0"/>
              <a:t>?</a:t>
            </a:r>
            <a:br>
              <a:rPr lang="en-US" sz="4000" dirty="0" smtClean="0"/>
            </a:br>
            <a:r>
              <a:rPr lang="en-US" sz="1400" dirty="0">
                <a:solidFill>
                  <a:srgbClr val="CCECFF"/>
                </a:solidFill>
              </a:rPr>
              <a:t>Credit Michael Dennis (NGS)</a:t>
            </a:r>
            <a:endParaRPr lang="en-US" sz="4000" dirty="0"/>
          </a:p>
        </p:txBody>
      </p:sp>
      <p:sp>
        <p:nvSpPr>
          <p:cNvPr id="3" name="Content Placeholder 2"/>
          <p:cNvSpPr>
            <a:spLocks noGrp="1"/>
          </p:cNvSpPr>
          <p:nvPr>
            <p:ph idx="1"/>
          </p:nvPr>
        </p:nvSpPr>
        <p:spPr>
          <a:xfrm>
            <a:off x="457200" y="1600200"/>
            <a:ext cx="8435280" cy="4889140"/>
          </a:xfrm>
        </p:spPr>
        <p:txBody>
          <a:bodyPr>
            <a:normAutofit fontScale="70000" lnSpcReduction="20000"/>
          </a:bodyPr>
          <a:lstStyle/>
          <a:p>
            <a:pPr>
              <a:spcBef>
                <a:spcPts val="1200"/>
              </a:spcBef>
            </a:pPr>
            <a:r>
              <a:rPr lang="en-US" dirty="0"/>
              <a:t>Only true access:  Broadcast orbits</a:t>
            </a:r>
          </a:p>
          <a:p>
            <a:pPr lvl="1">
              <a:spcBef>
                <a:spcPts val="1200"/>
              </a:spcBef>
            </a:pPr>
            <a:r>
              <a:rPr lang="en-US" dirty="0"/>
              <a:t>Accuracy ~3 to 5 m (10 to 15 </a:t>
            </a:r>
            <a:r>
              <a:rPr lang="en-US" dirty="0" err="1"/>
              <a:t>ft</a:t>
            </a:r>
            <a:r>
              <a:rPr lang="en-US" dirty="0"/>
              <a:t>) horizontal</a:t>
            </a:r>
          </a:p>
          <a:p>
            <a:pPr lvl="1">
              <a:spcBef>
                <a:spcPts val="1200"/>
              </a:spcBef>
            </a:pPr>
            <a:r>
              <a:rPr lang="en-US" dirty="0"/>
              <a:t>Epoch at midpoint of year (e.g., now </a:t>
            </a:r>
            <a:r>
              <a:rPr lang="en-US" dirty="0" smtClean="0"/>
              <a:t>2018.5</a:t>
            </a:r>
            <a:r>
              <a:rPr lang="en-US" dirty="0"/>
              <a:t>)</a:t>
            </a:r>
          </a:p>
          <a:p>
            <a:pPr>
              <a:spcBef>
                <a:spcPts val="1200"/>
              </a:spcBef>
            </a:pPr>
            <a:r>
              <a:rPr lang="en-US" dirty="0"/>
              <a:t>Can assume equal to civilian global frames</a:t>
            </a:r>
          </a:p>
          <a:p>
            <a:pPr lvl="1">
              <a:spcBef>
                <a:spcPts val="1200"/>
              </a:spcBef>
            </a:pPr>
            <a:r>
              <a:rPr lang="en-US" dirty="0"/>
              <a:t>International Terrestrial Reference Frame (</a:t>
            </a:r>
            <a:r>
              <a:rPr lang="en-US" dirty="0">
                <a:solidFill>
                  <a:srgbClr val="FFFF00"/>
                </a:solidFill>
              </a:rPr>
              <a:t>ITRF</a:t>
            </a:r>
            <a:r>
              <a:rPr lang="en-US" dirty="0"/>
              <a:t>)</a:t>
            </a:r>
          </a:p>
          <a:p>
            <a:pPr lvl="1">
              <a:spcBef>
                <a:spcPts val="1200"/>
              </a:spcBef>
            </a:pPr>
            <a:r>
              <a:rPr lang="en-US" dirty="0"/>
              <a:t>International GNSS Service (</a:t>
            </a:r>
            <a:r>
              <a:rPr lang="en-US" dirty="0">
                <a:solidFill>
                  <a:srgbClr val="FFFF00"/>
                </a:solidFill>
              </a:rPr>
              <a:t>IGS</a:t>
            </a:r>
            <a:r>
              <a:rPr lang="en-US" dirty="0"/>
              <a:t>) frame</a:t>
            </a:r>
          </a:p>
          <a:p>
            <a:pPr>
              <a:spcBef>
                <a:spcPts val="1200"/>
              </a:spcBef>
            </a:pPr>
            <a:r>
              <a:rPr lang="en-US" dirty="0"/>
              <a:t>Sources for ITRF/IGS coordinates:</a:t>
            </a:r>
          </a:p>
          <a:p>
            <a:pPr lvl="1">
              <a:spcBef>
                <a:spcPts val="1200"/>
              </a:spcBef>
            </a:pPr>
            <a:r>
              <a:rPr lang="en-US" dirty="0"/>
              <a:t>Satellite Based Augmentation Systems (SBAS)</a:t>
            </a:r>
          </a:p>
          <a:p>
            <a:pPr lvl="2">
              <a:spcBef>
                <a:spcPts val="1200"/>
              </a:spcBef>
            </a:pPr>
            <a:r>
              <a:rPr lang="en-US" dirty="0"/>
              <a:t>E.g., WAAS, </a:t>
            </a:r>
            <a:r>
              <a:rPr lang="en-US" dirty="0" err="1"/>
              <a:t>OmniSTAR</a:t>
            </a:r>
            <a:r>
              <a:rPr lang="en-US" dirty="0"/>
              <a:t> HP</a:t>
            </a:r>
          </a:p>
          <a:p>
            <a:pPr lvl="1">
              <a:spcBef>
                <a:spcPts val="1200"/>
              </a:spcBef>
            </a:pPr>
            <a:r>
              <a:rPr lang="en-US" dirty="0"/>
              <a:t>Various post-processed positioning services</a:t>
            </a:r>
          </a:p>
          <a:p>
            <a:pPr lvl="2">
              <a:spcBef>
                <a:spcPts val="1200"/>
              </a:spcBef>
            </a:pPr>
            <a:r>
              <a:rPr lang="en-US" dirty="0"/>
              <a:t>E.g., OPUS, AUSPOS, CSRS-PPP, GAPS, APPS, SCOUT, etc.</a:t>
            </a:r>
          </a:p>
        </p:txBody>
      </p:sp>
    </p:spTree>
    <p:extLst>
      <p:ext uri="{BB962C8B-B14F-4D97-AF65-F5344CB8AC3E}">
        <p14:creationId xmlns:p14="http://schemas.microsoft.com/office/powerpoint/2010/main" val="239882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1888"/>
            <a:ext cx="8229600" cy="1139825"/>
          </a:xfrm>
        </p:spPr>
        <p:txBody>
          <a:bodyPr/>
          <a:lstStyle/>
          <a:p>
            <a:r>
              <a:rPr lang="en-US" dirty="0"/>
              <a:t>So, you think you have WGS 84 coordinates</a:t>
            </a:r>
            <a:r>
              <a:rPr lang="en-US" dirty="0" smtClean="0"/>
              <a:t>…</a:t>
            </a:r>
            <a:br>
              <a:rPr lang="en-US" dirty="0" smtClean="0"/>
            </a:br>
            <a:r>
              <a:rPr lang="en-US" sz="1400" dirty="0">
                <a:solidFill>
                  <a:srgbClr val="CCECFF"/>
                </a:solidFill>
              </a:rPr>
              <a:t>Credit Michael Dennis (NGS)</a:t>
            </a:r>
            <a:r>
              <a:rPr lang="en-US" dirty="0" smtClean="0"/>
              <a:t/>
            </a:r>
            <a:br>
              <a:rPr lang="en-US" dirty="0" smtClean="0"/>
            </a:br>
            <a:endParaRPr lang="en-US" dirty="0"/>
          </a:p>
        </p:txBody>
      </p:sp>
      <p:sp>
        <p:nvSpPr>
          <p:cNvPr id="3" name="Content Placeholder 2"/>
          <p:cNvSpPr>
            <a:spLocks noGrp="1"/>
          </p:cNvSpPr>
          <p:nvPr>
            <p:ph idx="1"/>
          </p:nvPr>
        </p:nvSpPr>
        <p:spPr>
          <a:xfrm>
            <a:off x="457200" y="1946575"/>
            <a:ext cx="8543292" cy="4457092"/>
          </a:xfrm>
        </p:spPr>
        <p:txBody>
          <a:bodyPr>
            <a:normAutofit fontScale="85000" lnSpcReduction="10000"/>
          </a:bodyPr>
          <a:lstStyle/>
          <a:p>
            <a:r>
              <a:rPr lang="en-US" b="1" i="1" dirty="0"/>
              <a:t>If accuracy worse (larger) than ~3 m (10 </a:t>
            </a:r>
            <a:r>
              <a:rPr lang="en-US" b="1" i="1" dirty="0" err="1"/>
              <a:t>ft</a:t>
            </a:r>
            <a:r>
              <a:rPr lang="en-US" b="1" i="1" dirty="0"/>
              <a:t>)</a:t>
            </a:r>
          </a:p>
          <a:p>
            <a:pPr lvl="1"/>
            <a:r>
              <a:rPr lang="en-US" dirty="0"/>
              <a:t>Can consider same as “generic” NAD 83</a:t>
            </a:r>
          </a:p>
          <a:p>
            <a:pPr lvl="1"/>
            <a:r>
              <a:rPr lang="en-US" dirty="0"/>
              <a:t>Don’t need realization or epoch date</a:t>
            </a:r>
          </a:p>
          <a:p>
            <a:pPr lvl="1"/>
            <a:r>
              <a:rPr lang="en-US" dirty="0"/>
              <a:t>No need to transform to NAD 83</a:t>
            </a:r>
          </a:p>
          <a:p>
            <a:r>
              <a:rPr lang="en-US" b="1" i="1" dirty="0"/>
              <a:t>If (stated) accuracy better (smaller) than ~3 m</a:t>
            </a:r>
          </a:p>
          <a:p>
            <a:pPr lvl="1"/>
            <a:r>
              <a:rPr lang="en-US" dirty="0"/>
              <a:t>Must include realization (e.g., G1762)</a:t>
            </a:r>
          </a:p>
          <a:p>
            <a:pPr lvl="1"/>
            <a:r>
              <a:rPr lang="en-US" dirty="0"/>
              <a:t>Must include epoch date (e.g., </a:t>
            </a:r>
            <a:r>
              <a:rPr lang="en-US" dirty="0" smtClean="0"/>
              <a:t>2018.72</a:t>
            </a:r>
            <a:r>
              <a:rPr lang="en-US" dirty="0"/>
              <a:t>)</a:t>
            </a:r>
          </a:p>
          <a:p>
            <a:pPr lvl="1"/>
            <a:r>
              <a:rPr lang="en-US" dirty="0"/>
              <a:t>Otherwise can NOT be at accuracy stated</a:t>
            </a:r>
          </a:p>
          <a:p>
            <a:pPr lvl="1"/>
            <a:r>
              <a:rPr lang="en-US" dirty="0"/>
              <a:t>May not be able to accurately transform to NAD 83</a:t>
            </a:r>
          </a:p>
        </p:txBody>
      </p:sp>
    </p:spTree>
    <p:extLst>
      <p:ext uri="{BB962C8B-B14F-4D97-AF65-F5344CB8AC3E}">
        <p14:creationId xmlns:p14="http://schemas.microsoft.com/office/powerpoint/2010/main" val="307910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27"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smtClean="0">
                <a:latin typeface="Times New Roman" pitchFamily="18" charset="0"/>
                <a:cs typeface="Times New Roman" pitchFamily="18" charset="0"/>
                <a:sym typeface="Times New Roman" pitchFamily="18" charset="0"/>
              </a:rPr>
              <a:t>What is a Vertical Datum?</a:t>
            </a:r>
            <a:endParaRPr lang="en-US" altLang="en-US" sz="4200" smtClean="0">
              <a:latin typeface="Times New Roman" pitchFamily="18" charset="0"/>
              <a:cs typeface="Times New Roman"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Strictly speaking, a vertical datum is a </a:t>
            </a:r>
            <a:r>
              <a:rPr lang="en-US" altLang="en-US" sz="2300" b="1" i="1" dirty="0" smtClean="0">
                <a:latin typeface="Times New Roman" pitchFamily="18" charset="0"/>
                <a:cs typeface="Times New Roman" pitchFamily="18" charset="0"/>
                <a:sym typeface="Times New Roman" pitchFamily="18" charset="0"/>
              </a:rPr>
              <a:t>surface</a:t>
            </a:r>
            <a:r>
              <a:rPr lang="en-US" altLang="en-US" sz="2300" dirty="0" smtClean="0">
                <a:latin typeface="Times New Roman" pitchFamily="18" charset="0"/>
                <a:cs typeface="Times New Roman" pitchFamily="18" charset="0"/>
                <a:sym typeface="Times New Roman"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Traditionally, a vertical datum is a </a:t>
            </a:r>
            <a:r>
              <a:rPr lang="en-US" altLang="en-US" sz="2300" b="1" i="1" dirty="0" smtClean="0">
                <a:latin typeface="Times New Roman" pitchFamily="18" charset="0"/>
                <a:cs typeface="Times New Roman" pitchFamily="18" charset="0"/>
                <a:sym typeface="Times New Roman" pitchFamily="18" charset="0"/>
              </a:rPr>
              <a:t>system</a:t>
            </a:r>
            <a:r>
              <a:rPr lang="en-US" altLang="en-US" sz="2300" dirty="0" smtClean="0">
                <a:latin typeface="Times New Roman" pitchFamily="18" charset="0"/>
                <a:cs typeface="Times New Roman" pitchFamily="18" charset="0"/>
                <a:sym typeface="Times New Roman"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definition: </a:t>
            </a:r>
            <a:r>
              <a:rPr lang="en-US" altLang="en-US" sz="2300" dirty="0" smtClean="0">
                <a:latin typeface="Times New Roman" pitchFamily="18" charset="0"/>
                <a:cs typeface="Times New Roman" pitchFamily="18" charset="0"/>
                <a:sym typeface="Times New Roman"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dirty="0" smtClean="0">
                <a:latin typeface="Times New Roman" pitchFamily="18" charset="0"/>
                <a:cs typeface="Times New Roman" pitchFamily="18" charset="0"/>
                <a:sym typeface="Times New Roman" pitchFamily="18" charset="0"/>
              </a:rPr>
              <a:t>Its </a:t>
            </a:r>
            <a:r>
              <a:rPr lang="en-US" altLang="en-US" sz="2300" b="1" i="1" dirty="0" smtClean="0">
                <a:latin typeface="Times New Roman" pitchFamily="18" charset="0"/>
                <a:cs typeface="Times New Roman" pitchFamily="18" charset="0"/>
                <a:sym typeface="Times New Roman" pitchFamily="18" charset="0"/>
              </a:rPr>
              <a:t>realization: </a:t>
            </a:r>
            <a:r>
              <a:rPr lang="en-US" altLang="en-US" sz="2300" dirty="0" smtClean="0">
                <a:latin typeface="Times New Roman" pitchFamily="18" charset="0"/>
                <a:cs typeface="Times New Roman" pitchFamily="18" charset="0"/>
                <a:sym typeface="Times New Roman" pitchFamily="18" charset="0"/>
              </a:rPr>
              <a:t>Its physical method of accessibility</a:t>
            </a:r>
          </a:p>
        </p:txBody>
      </p:sp>
      <p:grpSp>
        <p:nvGrpSpPr>
          <p:cNvPr id="26629" name="Group 6"/>
          <p:cNvGrpSpPr>
            <a:grpSpLocks/>
          </p:cNvGrpSpPr>
          <p:nvPr/>
        </p:nvGrpSpPr>
        <p:grpSpPr bwMode="auto">
          <a:xfrm>
            <a:off x="4826000" y="1752600"/>
            <a:ext cx="3195638" cy="4392613"/>
            <a:chOff x="0" y="0"/>
            <a:chExt cx="358" cy="493"/>
          </a:xfrm>
        </p:grpSpPr>
        <p:pic>
          <p:nvPicPr>
            <p:cNvPr id="26630"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a:t>
              </a:r>
              <a:r>
                <a:rPr lang="en-US" altLang="en-US" sz="1200" i="1">
                  <a:solidFill>
                    <a:prstClr val="black"/>
                  </a:solidFill>
                  <a:latin typeface="Helvetica" pitchFamily="34" charset="0"/>
                  <a:ea typeface="+mn-ea"/>
                  <a:cs typeface="Helvetica" pitchFamily="34" charset="0"/>
                  <a:sym typeface="Helvetica" pitchFamily="34" charset="0"/>
                </a:rPr>
                <a:t>topographic map</a:t>
              </a:r>
              <a:r>
                <a:rPr lang="en-US" altLang="en-US" sz="1200">
                  <a:solidFill>
                    <a:prstClr val="black"/>
                  </a:solidFill>
                  <a:latin typeface="Helvetica" pitchFamily="34" charset="0"/>
                  <a:ea typeface="+mn-ea"/>
                  <a:cs typeface="Helvetica" pitchFamily="34" charset="0"/>
                  <a:sym typeface="Helvetica" pitchFamily="34" charset="0"/>
                </a:rPr>
                <a:t>." Online Art.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Britannica Student Encyclopædia. </a:t>
              </a:r>
            </a:p>
            <a:p>
              <a:pPr eaLnBrk="1" hangingPunct="1">
                <a:spcBef>
                  <a:spcPct val="0"/>
                </a:spcBef>
                <a:buFontTx/>
                <a:buNone/>
              </a:pPr>
              <a:r>
                <a:rPr lang="en-US" altLang="en-US" sz="1200">
                  <a:solidFill>
                    <a:prstClr val="black"/>
                  </a:solidFill>
                  <a:latin typeface="Helvetica" pitchFamily="34" charset="0"/>
                  <a:ea typeface="+mn-ea"/>
                  <a:cs typeface="Helvetica" pitchFamily="34" charset="0"/>
                  <a:sym typeface="Helvetica" pitchFamily="34" charset="0"/>
                </a:rPr>
                <a:t>17 Dec. 2008  </a:t>
              </a:r>
            </a:p>
            <a:p>
              <a:pPr eaLnBrk="1" hangingPunct="1">
                <a:spcBef>
                  <a:spcPct val="0"/>
                </a:spcBef>
                <a:buFontTx/>
                <a:buNone/>
              </a:pPr>
              <a:r>
                <a:rPr lang="en-US" altLang="en-US" sz="1000">
                  <a:solidFill>
                    <a:prstClr val="black"/>
                  </a:solidFill>
                  <a:latin typeface="Helvetica" pitchFamily="34" charset="0"/>
                  <a:ea typeface="+mn-ea"/>
                  <a:cs typeface="Helvetica" pitchFamily="34" charset="0"/>
                  <a:sym typeface="Helvetica" pitchFamily="34" charset="0"/>
                </a:rPr>
                <a:t>&lt;</a:t>
              </a:r>
              <a:r>
                <a:rPr lang="en-US" altLang="en-US" sz="1000" u="sng">
                  <a:solidFill>
                    <a:prstClr val="black"/>
                  </a:solidFill>
                  <a:latin typeface="Helvetica" pitchFamily="34" charset="0"/>
                  <a:ea typeface="+mn-ea"/>
                  <a:cs typeface="Helvetica" pitchFamily="34" charset="0"/>
                  <a:sym typeface="Helvetica" pitchFamily="34" charset="0"/>
                  <a:hlinkClick r:id="rId4" action="ppaction://hlinkfile"/>
                </a:rPr>
                <a:t>http://student.britannica.com/ebi/art-53199</a:t>
              </a:r>
              <a:r>
                <a:rPr lang="en-US" altLang="en-US" sz="1000">
                  <a:solidFill>
                    <a:prstClr val="black"/>
                  </a:solidFill>
                  <a:latin typeface="Helvetica" pitchFamily="34" charset="0"/>
                  <a:ea typeface="+mn-ea"/>
                  <a:cs typeface="Helvetica" pitchFamily="34" charset="0"/>
                  <a:sym typeface="Helvetica" pitchFamily="34" charset="0"/>
                </a:rPr>
                <a:t>&gt;</a:t>
              </a:r>
              <a:endParaRPr lang="en-US" altLang="en-US" sz="1200">
                <a:solidFill>
                  <a:prstClr val="black"/>
                </a:solidFill>
                <a:latin typeface="Helvetica" pitchFamily="34" charset="0"/>
                <a:ea typeface="+mn-ea"/>
                <a:cs typeface="Helvetica" pitchFamily="34" charset="0"/>
                <a:sym typeface="Helvetica" pitchFamily="34" charset="0"/>
              </a:endParaRPr>
            </a:p>
          </p:txBody>
        </p:sp>
      </p:grpSp>
    </p:spTree>
    <p:extLst>
      <p:ext uri="{BB962C8B-B14F-4D97-AF65-F5344CB8AC3E}">
        <p14:creationId xmlns:p14="http://schemas.microsoft.com/office/powerpoint/2010/main" val="1568820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dirty="0" smtClean="0"/>
              <a:t>A (very) brief History of vertical </a:t>
            </a:r>
            <a:br>
              <a:rPr lang="en-US" sz="3800" dirty="0" smtClean="0"/>
            </a:br>
            <a:r>
              <a:rPr lang="en-US" sz="3800" dirty="0" err="1" smtClean="0"/>
              <a:t>datums</a:t>
            </a:r>
            <a:r>
              <a:rPr lang="en-US" sz="3800" dirty="0" smtClean="0"/>
              <a:t> in the USA</a:t>
            </a:r>
          </a:p>
        </p:txBody>
      </p:sp>
      <p:sp>
        <p:nvSpPr>
          <p:cNvPr id="21507" name="Content Placeholder 2"/>
          <p:cNvSpPr>
            <a:spLocks noGrp="1"/>
          </p:cNvSpPr>
          <p:nvPr>
            <p:ph idx="1"/>
          </p:nvPr>
        </p:nvSpPr>
        <p:spPr>
          <a:xfrm>
            <a:off x="457200" y="1809750"/>
            <a:ext cx="8229600" cy="4525963"/>
          </a:xfrm>
        </p:spPr>
        <p:txBody>
          <a:bodyPr/>
          <a:lstStyle/>
          <a:p>
            <a:r>
              <a:rPr lang="en-US" sz="2800" b="1" dirty="0" smtClean="0"/>
              <a:t>NGVD 29</a:t>
            </a:r>
            <a:endParaRPr lang="en-US" dirty="0" smtClean="0"/>
          </a:p>
          <a:p>
            <a:pPr lvl="1">
              <a:lnSpc>
                <a:spcPct val="90000"/>
              </a:lnSpc>
            </a:pPr>
            <a:r>
              <a:rPr lang="en-US" sz="2400" dirty="0" smtClean="0"/>
              <a:t>National Geodetic Vertical Datum of 1929</a:t>
            </a:r>
          </a:p>
          <a:p>
            <a:pPr lvl="1">
              <a:lnSpc>
                <a:spcPct val="90000"/>
              </a:lnSpc>
            </a:pPr>
            <a:endParaRPr lang="en-US" sz="2400" dirty="0" smtClean="0"/>
          </a:p>
          <a:p>
            <a:pPr lvl="1">
              <a:lnSpc>
                <a:spcPct val="90000"/>
              </a:lnSpc>
            </a:pPr>
            <a:r>
              <a:rPr lang="en-US" sz="2400" dirty="0" smtClean="0"/>
              <a:t>Original name: “Sea Level Datum of 1929”</a:t>
            </a:r>
          </a:p>
          <a:p>
            <a:pPr lvl="1">
              <a:lnSpc>
                <a:spcPct val="90000"/>
              </a:lnSpc>
              <a:buFontTx/>
              <a:buNone/>
            </a:pPr>
            <a:endParaRPr lang="en-US" sz="2400" dirty="0" smtClean="0"/>
          </a:p>
          <a:p>
            <a:pPr lvl="1">
              <a:lnSpc>
                <a:spcPct val="90000"/>
              </a:lnSpc>
            </a:pPr>
            <a:r>
              <a:rPr lang="en-US" sz="2400" dirty="0" smtClean="0"/>
              <a:t>“Zero height” held fixed at 26 tide gauges</a:t>
            </a:r>
          </a:p>
          <a:p>
            <a:pPr lvl="2">
              <a:lnSpc>
                <a:spcPct val="90000"/>
              </a:lnSpc>
            </a:pPr>
            <a:r>
              <a:rPr lang="en-US" dirty="0" smtClean="0"/>
              <a:t>Not all on the same tidal datum epoch (~ 19 </a:t>
            </a:r>
            <a:r>
              <a:rPr lang="en-US" dirty="0" err="1" smtClean="0"/>
              <a:t>yrs</a:t>
            </a:r>
            <a:r>
              <a:rPr lang="en-US" dirty="0" smtClean="0"/>
              <a:t>)</a:t>
            </a:r>
          </a:p>
          <a:p>
            <a:pPr lvl="1">
              <a:lnSpc>
                <a:spcPct val="90000"/>
              </a:lnSpc>
            </a:pPr>
            <a:endParaRPr lang="en-US" sz="2400" dirty="0" smtClean="0"/>
          </a:p>
          <a:p>
            <a:pPr lvl="1">
              <a:lnSpc>
                <a:spcPct val="90000"/>
              </a:lnSpc>
            </a:pPr>
            <a:r>
              <a:rPr lang="en-US" sz="2400" dirty="0" smtClean="0"/>
              <a:t>Did not account for Local Mean Sea Level variations from the geoid</a:t>
            </a:r>
            <a:endParaRPr lang="en-US" dirty="0" smtClean="0"/>
          </a:p>
          <a:p>
            <a:pPr lvl="2">
              <a:lnSpc>
                <a:spcPct val="90000"/>
              </a:lnSpc>
            </a:pPr>
            <a:r>
              <a:rPr lang="en-US" dirty="0" smtClean="0"/>
              <a:t>Thus, not truly a “geoid based” datum</a:t>
            </a:r>
          </a:p>
          <a:p>
            <a:pPr lvl="1"/>
            <a:endParaRPr lang="en-US" dirty="0" smtClean="0"/>
          </a:p>
        </p:txBody>
      </p:sp>
    </p:spTree>
    <p:extLst>
      <p:ext uri="{BB962C8B-B14F-4D97-AF65-F5344CB8AC3E}">
        <p14:creationId xmlns:p14="http://schemas.microsoft.com/office/powerpoint/2010/main" val="990899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335725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itchFamily="18" charset="0"/>
                <a:cs typeface="Times New Roman" pitchFamily="18" charset="0"/>
                <a:sym typeface="Times New Roman"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Times New Roman" pitchFamily="18" charset="0"/>
                <a:cs typeface="Times New Roman" pitchFamily="18" charset="0"/>
                <a:sym typeface="Times New Roman" pitchFamily="18" charset="0"/>
              </a:rPr>
              <a:t>NAVD 88</a:t>
            </a:r>
            <a:r>
              <a:rPr lang="en-US" altLang="en-US" sz="2000" dirty="0" smtClean="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Definition:  </a:t>
            </a:r>
            <a:r>
              <a:rPr lang="en-US" altLang="en-US" sz="2000" dirty="0" smtClean="0">
                <a:latin typeface="Times New Roman" pitchFamily="18" charset="0"/>
                <a:cs typeface="Times New Roman" pitchFamily="18" charset="0"/>
                <a:sym typeface="Times New Roman" pitchFamily="18" charset="0"/>
              </a:rPr>
              <a:t>The surface of equal gravity potential to which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Realization:  </a:t>
            </a:r>
            <a:r>
              <a:rPr lang="en-US" altLang="en-US" sz="2000" dirty="0" smtClean="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smtClean="0">
                <a:latin typeface="Times New Roman" pitchFamily="18" charset="0"/>
                <a:cs typeface="Times New Roman" pitchFamily="18" charset="0"/>
                <a:sym typeface="Times New Roman" pitchFamily="18" charset="0"/>
              </a:rPr>
              <a:t>Helmert</a:t>
            </a:r>
            <a:r>
              <a:rPr lang="en-US" altLang="en-US" sz="2000" dirty="0" smtClean="0">
                <a:latin typeface="Times New Roman" pitchFamily="18" charset="0"/>
                <a:cs typeface="Times New Roman" pitchFamily="18" charset="0"/>
                <a:sym typeface="Times New Roman" pitchFamily="18" charset="0"/>
              </a:rPr>
              <a:t>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smtClean="0">
                <a:latin typeface="Times New Roman" pitchFamily="18" charset="0"/>
                <a:cs typeface="Times New Roman" pitchFamily="18" charset="0"/>
                <a:sym typeface="Times New Roman" pitchFamily="18" charset="0"/>
              </a:rPr>
              <a:t>geopotential</a:t>
            </a:r>
            <a:r>
              <a:rPr lang="en-US" altLang="en-US" sz="2000" dirty="0" smtClean="0">
                <a:latin typeface="Times New Roman" pitchFamily="18" charset="0"/>
                <a:cs typeface="Times New Roman" pitchFamily="18" charset="0"/>
                <a:sym typeface="Times New Roman" pitchFamily="18" charset="0"/>
              </a:rPr>
              <a:t> value at “Father Point/Rimouski” fixed.</a:t>
            </a:r>
            <a:endParaRPr lang="en-US" altLang="en-US" dirty="0" smtClean="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700" i="1">
                <a:solidFill>
                  <a:prstClr val="black"/>
                </a:solidFill>
                <a:latin typeface="Times New Roman" pitchFamily="18" charset="0"/>
                <a:ea typeface="+mn-ea"/>
                <a:cs typeface="Times New Roman" pitchFamily="18" charset="0"/>
              </a:rPr>
              <a:t>*Not adopted in Canada</a:t>
            </a:r>
          </a:p>
        </p:txBody>
      </p:sp>
    </p:spTree>
    <p:extLst>
      <p:ext uri="{BB962C8B-B14F-4D97-AF65-F5344CB8AC3E}">
        <p14:creationId xmlns:p14="http://schemas.microsoft.com/office/powerpoint/2010/main" val="3225273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smtClean="0"/>
              <a:t>NAVD 88</a:t>
            </a:r>
            <a:endParaRPr lang="en-US" sz="2800" smtClean="0"/>
          </a:p>
          <a:p>
            <a:pPr lvl="1">
              <a:lnSpc>
                <a:spcPct val="90000"/>
              </a:lnSpc>
            </a:pPr>
            <a:r>
              <a:rPr lang="en-US" sz="2200" smtClean="0"/>
              <a:t>North American Vertical Datum of 1988</a:t>
            </a:r>
          </a:p>
          <a:p>
            <a:pPr lvl="1">
              <a:lnSpc>
                <a:spcPct val="90000"/>
              </a:lnSpc>
            </a:pPr>
            <a:endParaRPr lang="en-US" sz="2200" smtClean="0"/>
          </a:p>
          <a:p>
            <a:pPr lvl="1">
              <a:lnSpc>
                <a:spcPct val="90000"/>
              </a:lnSpc>
            </a:pPr>
            <a:r>
              <a:rPr lang="en-US" sz="2200" smtClean="0"/>
              <a:t>One height held fixed at “Father Point” (Rimouski, Canada)</a:t>
            </a:r>
          </a:p>
          <a:p>
            <a:pPr>
              <a:lnSpc>
                <a:spcPct val="90000"/>
              </a:lnSpc>
            </a:pPr>
            <a:endParaRPr lang="en-US" sz="2200" smtClean="0"/>
          </a:p>
          <a:p>
            <a:pPr lvl="1">
              <a:lnSpc>
                <a:spcPct val="90000"/>
              </a:lnSpc>
            </a:pPr>
            <a:r>
              <a:rPr lang="en-US" sz="2200" smtClean="0"/>
              <a:t>…height chosen was to minimize 1929/1988 differences on USGS topo maps in the eastern U.S.</a:t>
            </a:r>
          </a:p>
          <a:p>
            <a:pPr lvl="1">
              <a:lnSpc>
                <a:spcPct val="90000"/>
              </a:lnSpc>
            </a:pPr>
            <a:endParaRPr lang="en-US" sz="2200" smtClean="0"/>
          </a:p>
          <a:p>
            <a:pPr lvl="1">
              <a:lnSpc>
                <a:spcPct val="90000"/>
              </a:lnSpc>
            </a:pPr>
            <a:r>
              <a:rPr lang="en-US" sz="2200" smtClean="0"/>
              <a:t>Thus, the “zero height surface” of NAVD 88 wasn’t chosen for its closeness to the geoid (but it was close…few decimeters)</a:t>
            </a:r>
          </a:p>
          <a:p>
            <a:pPr lvl="1">
              <a:lnSpc>
                <a:spcPct val="90000"/>
              </a:lnSpc>
              <a:buFontTx/>
              <a:buNone/>
            </a:pPr>
            <a:endParaRPr lang="en-US" smtClean="0"/>
          </a:p>
          <a:p>
            <a:pPr lvl="1">
              <a:lnSpc>
                <a:spcPct val="90000"/>
              </a:lnSpc>
            </a:pPr>
            <a:endParaRPr lang="en-US" smtClean="0"/>
          </a:p>
          <a:p>
            <a:endParaRPr lang="en-US" smtClean="0"/>
          </a:p>
        </p:txBody>
      </p:sp>
    </p:spTree>
    <p:extLst>
      <p:ext uri="{BB962C8B-B14F-4D97-AF65-F5344CB8AC3E}">
        <p14:creationId xmlns:p14="http://schemas.microsoft.com/office/powerpoint/2010/main" val="3488187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27" y="1136093"/>
            <a:ext cx="8888746" cy="2757055"/>
          </a:xfrm>
          <a:prstGeom prst="rect">
            <a:avLst/>
          </a:prstGeom>
        </p:spPr>
      </p:pic>
      <p:sp>
        <p:nvSpPr>
          <p:cNvPr id="3" name="TextBox 2"/>
          <p:cNvSpPr txBox="1"/>
          <p:nvPr/>
        </p:nvSpPr>
        <p:spPr bwMode="auto">
          <a:xfrm>
            <a:off x="1011382" y="4502727"/>
            <a:ext cx="6996545" cy="1323439"/>
          </a:xfrm>
          <a:prstGeom prst="rect">
            <a:avLst/>
          </a:prstGeom>
          <a:noFill/>
          <a:ln w="9525">
            <a:noFill/>
            <a:miter lim="800000"/>
            <a:headEnd/>
            <a:tailEnd/>
          </a:ln>
        </p:spPr>
        <p:txBody>
          <a:bodyPr wrap="square" rtlCol="0">
            <a:spAutoFit/>
          </a:bodyPr>
          <a:lstStyle/>
          <a:p>
            <a:pPr algn="ctr"/>
            <a:r>
              <a:rPr lang="en-US" sz="4000" b="1" i="1" dirty="0" smtClean="0">
                <a:solidFill>
                  <a:srgbClr val="FF0000"/>
                </a:solidFill>
              </a:rPr>
              <a:t>But this is REALY worth taking </a:t>
            </a:r>
            <a:r>
              <a:rPr lang="en-US" sz="4000" b="1" i="1" dirty="0" smtClean="0">
                <a:solidFill>
                  <a:srgbClr val="FF0000"/>
                </a:solidFill>
              </a:rPr>
              <a:t>the </a:t>
            </a:r>
            <a:r>
              <a:rPr lang="en-US" sz="4000" b="1" i="1" dirty="0" smtClean="0">
                <a:solidFill>
                  <a:srgbClr val="FF0000"/>
                </a:solidFill>
              </a:rPr>
              <a:t>time to talk about</a:t>
            </a:r>
            <a:endParaRPr lang="en-US" sz="4000" b="1" i="1" dirty="0">
              <a:solidFill>
                <a:srgbClr val="FF0000"/>
              </a:solidFill>
            </a:endParaRPr>
          </a:p>
        </p:txBody>
      </p:sp>
      <p:sp>
        <p:nvSpPr>
          <p:cNvPr id="4" name="TextBox 3"/>
          <p:cNvSpPr txBox="1"/>
          <p:nvPr/>
        </p:nvSpPr>
        <p:spPr bwMode="auto">
          <a:xfrm>
            <a:off x="1717964" y="2632364"/>
            <a:ext cx="1149928" cy="461665"/>
          </a:xfrm>
          <a:prstGeom prst="rect">
            <a:avLst/>
          </a:prstGeom>
          <a:noFill/>
          <a:ln w="9525">
            <a:noFill/>
            <a:miter lim="800000"/>
            <a:headEnd/>
            <a:tailEnd/>
          </a:ln>
        </p:spPr>
        <p:txBody>
          <a:bodyPr wrap="square" rtlCol="0">
            <a:spAutoFit/>
          </a:bodyPr>
          <a:lstStyle/>
          <a:p>
            <a:r>
              <a:rPr lang="en-US" sz="2400" b="1" u="sng" dirty="0" smtClean="0">
                <a:solidFill>
                  <a:srgbClr val="FF0000"/>
                </a:solidFill>
              </a:rPr>
              <a:t>NAD 83</a:t>
            </a:r>
            <a:endParaRPr lang="en-US" sz="2400" b="1" u="sng" dirty="0">
              <a:solidFill>
                <a:srgbClr val="FF0000"/>
              </a:solidFill>
            </a:endParaRPr>
          </a:p>
        </p:txBody>
      </p:sp>
    </p:spTree>
    <p:extLst>
      <p:ext uri="{BB962C8B-B14F-4D97-AF65-F5344CB8AC3E}">
        <p14:creationId xmlns:p14="http://schemas.microsoft.com/office/powerpoint/2010/main" val="178189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dirty="0" smtClean="0"/>
              <a:t>NAVD 88 </a:t>
            </a:r>
            <a:r>
              <a:rPr lang="en-US" sz="2800" dirty="0" smtClean="0"/>
              <a:t>(continued)</a:t>
            </a:r>
          </a:p>
          <a:p>
            <a:pPr>
              <a:buFontTx/>
              <a:buNone/>
            </a:pPr>
            <a:endParaRPr lang="en-US" dirty="0" smtClean="0"/>
          </a:p>
          <a:p>
            <a:pPr lvl="1"/>
            <a:r>
              <a:rPr lang="en-US" sz="2400" dirty="0" smtClean="0"/>
              <a:t>Use of one fixed height removed local sea level variation problem of NGVD 29</a:t>
            </a:r>
          </a:p>
          <a:p>
            <a:pPr lvl="1"/>
            <a:endParaRPr lang="en-US" sz="2400" dirty="0" smtClean="0"/>
          </a:p>
          <a:p>
            <a:pPr lvl="1"/>
            <a:r>
              <a:rPr lang="en-US" sz="2400" dirty="0" smtClean="0"/>
              <a:t>Use of one fixed height did open the possibility of unconstrained cross-continent error build up</a:t>
            </a:r>
          </a:p>
          <a:p>
            <a:endParaRPr lang="en-US" sz="2400" dirty="0" smtClean="0"/>
          </a:p>
          <a:p>
            <a:pPr lvl="1"/>
            <a:r>
              <a:rPr lang="en-US" sz="2400" dirty="0" smtClean="0"/>
              <a:t>H=0 surface of NAVD 88 was supposed to be parallel to the geoid…(close again)</a:t>
            </a:r>
          </a:p>
          <a:p>
            <a:pPr lvl="1"/>
            <a:endParaRPr lang="en-US" dirty="0" smtClean="0"/>
          </a:p>
        </p:txBody>
      </p:sp>
    </p:spTree>
    <p:extLst>
      <p:ext uri="{BB962C8B-B14F-4D97-AF65-F5344CB8AC3E}">
        <p14:creationId xmlns:p14="http://schemas.microsoft.com/office/powerpoint/2010/main" val="585732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55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25413" y="2209800"/>
            <a:ext cx="7512051" cy="3735388"/>
            <a:chOff x="-79" y="1392"/>
            <a:chExt cx="4732" cy="2353"/>
          </a:xfrm>
        </p:grpSpPr>
        <p:sp>
          <p:nvSpPr>
            <p:cNvPr id="26683" name="Text Box 4"/>
            <p:cNvSpPr txBox="1">
              <a:spLocks noChangeArrowheads="1"/>
            </p:cNvSpPr>
            <p:nvPr/>
          </p:nvSpPr>
          <p:spPr bwMode="auto">
            <a:xfrm>
              <a:off x="4176" y="201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4 cm</a:t>
              </a:r>
            </a:p>
          </p:txBody>
        </p:sp>
        <p:sp>
          <p:nvSpPr>
            <p:cNvPr id="26684" name="Line 5"/>
            <p:cNvSpPr>
              <a:spLocks noChangeShapeType="1"/>
            </p:cNvSpPr>
            <p:nvPr/>
          </p:nvSpPr>
          <p:spPr bwMode="auto">
            <a:xfrm flipH="1">
              <a:off x="4382" y="2202"/>
              <a:ext cx="0" cy="154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85" name="Group 6"/>
            <p:cNvGrpSpPr>
              <a:grpSpLocks/>
            </p:cNvGrpSpPr>
            <p:nvPr/>
          </p:nvGrpSpPr>
          <p:grpSpPr bwMode="auto">
            <a:xfrm>
              <a:off x="-79" y="1392"/>
              <a:ext cx="1568" cy="2112"/>
              <a:chOff x="-79" y="1392"/>
              <a:chExt cx="1568" cy="2112"/>
            </a:xfrm>
          </p:grpSpPr>
          <p:sp>
            <p:nvSpPr>
              <p:cNvPr id="26686" name="Line 7"/>
              <p:cNvSpPr>
                <a:spLocks noChangeShapeType="1"/>
              </p:cNvSpPr>
              <p:nvPr/>
            </p:nvSpPr>
            <p:spPr bwMode="auto">
              <a:xfrm flipH="1">
                <a:off x="1109" y="1584"/>
                <a:ext cx="14" cy="84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7" name="Text Box 8"/>
              <p:cNvSpPr txBox="1">
                <a:spLocks noChangeArrowheads="1"/>
              </p:cNvSpPr>
              <p:nvPr/>
            </p:nvSpPr>
            <p:spPr bwMode="auto">
              <a:xfrm>
                <a:off x="768" y="1392"/>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125 cm</a:t>
                </a:r>
              </a:p>
            </p:txBody>
          </p:sp>
          <p:sp>
            <p:nvSpPr>
              <p:cNvPr id="26688" name="Line 9"/>
              <p:cNvSpPr>
                <a:spLocks noChangeShapeType="1"/>
              </p:cNvSpPr>
              <p:nvPr/>
            </p:nvSpPr>
            <p:spPr bwMode="auto">
              <a:xfrm>
                <a:off x="144" y="2160"/>
                <a:ext cx="96" cy="1344"/>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9" name="Line 10"/>
              <p:cNvSpPr>
                <a:spLocks noChangeShapeType="1"/>
              </p:cNvSpPr>
              <p:nvPr/>
            </p:nvSpPr>
            <p:spPr bwMode="auto">
              <a:xfrm flipH="1">
                <a:off x="344" y="1968"/>
                <a:ext cx="44" cy="119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0" name="Text Box 11"/>
              <p:cNvSpPr txBox="1">
                <a:spLocks noChangeArrowheads="1"/>
              </p:cNvSpPr>
              <p:nvPr/>
            </p:nvSpPr>
            <p:spPr bwMode="auto">
              <a:xfrm>
                <a:off x="-79" y="1968"/>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70 cm</a:t>
                </a:r>
              </a:p>
            </p:txBody>
          </p:sp>
          <p:sp>
            <p:nvSpPr>
              <p:cNvPr id="26691" name="Text Box 12"/>
              <p:cNvSpPr txBox="1">
                <a:spLocks noChangeArrowheads="1"/>
              </p:cNvSpPr>
              <p:nvPr/>
            </p:nvSpPr>
            <p:spPr bwMode="auto">
              <a:xfrm>
                <a:off x="47" y="1776"/>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85 cm</a:t>
                </a:r>
              </a:p>
            </p:txBody>
          </p:sp>
          <p:sp>
            <p:nvSpPr>
              <p:cNvPr id="26692" name="Line 13"/>
              <p:cNvSpPr>
                <a:spLocks noChangeShapeType="1"/>
              </p:cNvSpPr>
              <p:nvPr/>
            </p:nvSpPr>
            <p:spPr bwMode="auto">
              <a:xfrm flipH="1">
                <a:off x="864" y="1872"/>
                <a:ext cx="0" cy="71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3" name="Text Box 14"/>
              <p:cNvSpPr txBox="1">
                <a:spLocks noChangeArrowheads="1"/>
              </p:cNvSpPr>
              <p:nvPr/>
            </p:nvSpPr>
            <p:spPr bwMode="auto">
              <a:xfrm>
                <a:off x="480" y="1728"/>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102 cm</a:t>
                </a:r>
              </a:p>
            </p:txBody>
          </p:sp>
        </p:grpSp>
      </p:grpSp>
      <p:sp>
        <p:nvSpPr>
          <p:cNvPr id="1420303" name="Text Box 15"/>
          <p:cNvSpPr txBox="1">
            <a:spLocks noChangeArrowheads="1"/>
          </p:cNvSpPr>
          <p:nvPr/>
        </p:nvSpPr>
        <p:spPr bwMode="auto">
          <a:xfrm>
            <a:off x="2362200" y="822325"/>
            <a:ext cx="41290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NGVD 29</a:t>
            </a:r>
          </a:p>
          <a:p>
            <a:pPr algn="ctr">
              <a:spcBef>
                <a:spcPct val="50000"/>
              </a:spcBef>
            </a:pPr>
            <a:r>
              <a:rPr lang="en-US" sz="1600" b="1" i="1">
                <a:solidFill>
                  <a:srgbClr val="FFFF00"/>
                </a:solidFill>
                <a:latin typeface="Arial" charset="0"/>
              </a:rPr>
              <a:t>Referenced to 26 Tide Gages</a:t>
            </a:r>
          </a:p>
        </p:txBody>
      </p:sp>
      <p:sp>
        <p:nvSpPr>
          <p:cNvPr id="1420304" name="Text Box 16"/>
          <p:cNvSpPr txBox="1">
            <a:spLocks noChangeArrowheads="1"/>
          </p:cNvSpPr>
          <p:nvPr/>
        </p:nvSpPr>
        <p:spPr bwMode="auto">
          <a:xfrm>
            <a:off x="2347913" y="819150"/>
            <a:ext cx="412908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NAVD 88</a:t>
            </a:r>
          </a:p>
          <a:p>
            <a:pPr algn="ctr">
              <a:spcBef>
                <a:spcPct val="50000"/>
              </a:spcBef>
            </a:pPr>
            <a:r>
              <a:rPr lang="en-US" sz="1600" b="1" i="1">
                <a:solidFill>
                  <a:srgbClr val="FFFF00"/>
                </a:solidFill>
                <a:latin typeface="Arial" charset="0"/>
              </a:rPr>
              <a:t>Referenced to 1 Tide Gage</a:t>
            </a:r>
          </a:p>
          <a:p>
            <a:pPr algn="ctr">
              <a:spcBef>
                <a:spcPct val="50000"/>
              </a:spcBef>
            </a:pPr>
            <a:r>
              <a:rPr lang="en-US" sz="1600" b="1" i="1">
                <a:solidFill>
                  <a:srgbClr val="FFFF00"/>
                </a:solidFill>
                <a:latin typeface="Arial" charset="0"/>
              </a:rPr>
              <a:t>(Father’s Point)</a:t>
            </a:r>
          </a:p>
        </p:txBody>
      </p:sp>
      <p:sp>
        <p:nvSpPr>
          <p:cNvPr id="1420305" name="Text Box 17"/>
          <p:cNvSpPr txBox="1">
            <a:spLocks noChangeArrowheads="1"/>
          </p:cNvSpPr>
          <p:nvPr/>
        </p:nvSpPr>
        <p:spPr bwMode="auto">
          <a:xfrm>
            <a:off x="2276475" y="2757488"/>
            <a:ext cx="4048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a:solidFill>
                  <a:srgbClr val="FFFF00"/>
                </a:solidFill>
                <a:latin typeface="Arial" charset="0"/>
              </a:rPr>
              <a:t>NAVD88 minus LMSL(1960-1978)</a:t>
            </a:r>
          </a:p>
        </p:txBody>
      </p:sp>
      <p:grpSp>
        <p:nvGrpSpPr>
          <p:cNvPr id="4" name="Group 18"/>
          <p:cNvGrpSpPr>
            <a:grpSpLocks/>
          </p:cNvGrpSpPr>
          <p:nvPr/>
        </p:nvGrpSpPr>
        <p:grpSpPr bwMode="auto">
          <a:xfrm>
            <a:off x="7319963" y="1905000"/>
            <a:ext cx="1863725" cy="4233863"/>
            <a:chOff x="4611" y="1200"/>
            <a:chExt cx="1174" cy="2667"/>
          </a:xfrm>
        </p:grpSpPr>
        <p:sp>
          <p:nvSpPr>
            <p:cNvPr id="26674" name="Line 19"/>
            <p:cNvSpPr>
              <a:spLocks noChangeShapeType="1"/>
            </p:cNvSpPr>
            <p:nvPr/>
          </p:nvSpPr>
          <p:spPr bwMode="auto">
            <a:xfrm flipV="1">
              <a:off x="4611" y="2112"/>
              <a:ext cx="196" cy="166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75" name="Group 20"/>
            <p:cNvGrpSpPr>
              <a:grpSpLocks/>
            </p:cNvGrpSpPr>
            <p:nvPr/>
          </p:nvGrpSpPr>
          <p:grpSpPr bwMode="auto">
            <a:xfrm>
              <a:off x="4611" y="1200"/>
              <a:ext cx="1174" cy="2667"/>
              <a:chOff x="4611" y="1200"/>
              <a:chExt cx="1174" cy="2667"/>
            </a:xfrm>
          </p:grpSpPr>
          <p:sp>
            <p:nvSpPr>
              <p:cNvPr id="26676" name="Line 21"/>
              <p:cNvSpPr>
                <a:spLocks noChangeShapeType="1"/>
              </p:cNvSpPr>
              <p:nvPr/>
            </p:nvSpPr>
            <p:spPr bwMode="auto">
              <a:xfrm flipV="1">
                <a:off x="5486" y="2544"/>
                <a:ext cx="79" cy="1323"/>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7" name="Text Box 22"/>
              <p:cNvSpPr txBox="1">
                <a:spLocks noChangeArrowheads="1"/>
              </p:cNvSpPr>
              <p:nvPr/>
            </p:nvSpPr>
            <p:spPr bwMode="auto">
              <a:xfrm>
                <a:off x="5308" y="2406"/>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78" name="Line 23"/>
              <p:cNvSpPr>
                <a:spLocks noChangeShapeType="1"/>
              </p:cNvSpPr>
              <p:nvPr/>
            </p:nvSpPr>
            <p:spPr bwMode="auto">
              <a:xfrm flipV="1">
                <a:off x="5184" y="1665"/>
                <a:ext cx="138" cy="1266"/>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9" name="Text Box 24"/>
              <p:cNvSpPr txBox="1">
                <a:spLocks noChangeArrowheads="1"/>
              </p:cNvSpPr>
              <p:nvPr/>
            </p:nvSpPr>
            <p:spPr bwMode="auto">
              <a:xfrm>
                <a:off x="5187" y="1488"/>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80" name="Text Box 25"/>
              <p:cNvSpPr txBox="1">
                <a:spLocks noChangeArrowheads="1"/>
              </p:cNvSpPr>
              <p:nvPr/>
            </p:nvSpPr>
            <p:spPr bwMode="auto">
              <a:xfrm>
                <a:off x="4611" y="192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sp>
            <p:nvSpPr>
              <p:cNvPr id="26681" name="Line 26"/>
              <p:cNvSpPr>
                <a:spLocks noChangeShapeType="1"/>
              </p:cNvSpPr>
              <p:nvPr/>
            </p:nvSpPr>
            <p:spPr bwMode="auto">
              <a:xfrm flipV="1">
                <a:off x="5088" y="1392"/>
                <a:ext cx="99" cy="131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2" name="Text Box 27"/>
              <p:cNvSpPr txBox="1">
                <a:spLocks noChangeArrowheads="1"/>
              </p:cNvSpPr>
              <p:nvPr/>
            </p:nvSpPr>
            <p:spPr bwMode="auto">
              <a:xfrm>
                <a:off x="5088" y="120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grpSp>
      </p:grpSp>
      <p:grpSp>
        <p:nvGrpSpPr>
          <p:cNvPr id="6" name="Group 28"/>
          <p:cNvGrpSpPr>
            <a:grpSpLocks/>
          </p:cNvGrpSpPr>
          <p:nvPr/>
        </p:nvGrpSpPr>
        <p:grpSpPr bwMode="auto">
          <a:xfrm rot="-242494">
            <a:off x="381000" y="3703638"/>
            <a:ext cx="8097838" cy="2789237"/>
            <a:chOff x="136" y="2384"/>
            <a:chExt cx="5481" cy="1744"/>
          </a:xfrm>
        </p:grpSpPr>
        <p:sp>
          <p:nvSpPr>
            <p:cNvPr id="26661" name="Freeform 29"/>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2" name="Freeform 30"/>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3" name="Freeform 31"/>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4" name="Freeform 32"/>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5" name="Freeform 33"/>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6" name="Freeform 34"/>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7" name="Freeform 35"/>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8" name="Freeform 36"/>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9" name="Freeform 37"/>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0" name="Freeform 38"/>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1" name="Freeform 39"/>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2" name="Freeform 40"/>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3" name="Freeform 41"/>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7" name="Group 42"/>
          <p:cNvGrpSpPr>
            <a:grpSpLocks/>
          </p:cNvGrpSpPr>
          <p:nvPr/>
        </p:nvGrpSpPr>
        <p:grpSpPr bwMode="auto">
          <a:xfrm>
            <a:off x="431800" y="3652838"/>
            <a:ext cx="8097838" cy="2789237"/>
            <a:chOff x="136" y="2384"/>
            <a:chExt cx="5481" cy="1744"/>
          </a:xfrm>
        </p:grpSpPr>
        <p:sp>
          <p:nvSpPr>
            <p:cNvPr id="26648" name="Freeform 43"/>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49" name="Freeform 44"/>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0" name="Freeform 45"/>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1" name="Freeform 46"/>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2" name="Freeform 47"/>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3" name="Freeform 48"/>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4" name="Freeform 49"/>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5" name="Freeform 50"/>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6" name="Freeform 51"/>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7" name="Freeform 52"/>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8" name="Freeform 53"/>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9" name="Freeform 54"/>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0" name="Freeform 55"/>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 name="Group 56"/>
          <p:cNvGrpSpPr>
            <a:grpSpLocks/>
          </p:cNvGrpSpPr>
          <p:nvPr/>
        </p:nvGrpSpPr>
        <p:grpSpPr bwMode="auto">
          <a:xfrm>
            <a:off x="430213" y="3678238"/>
            <a:ext cx="8097837" cy="2789237"/>
            <a:chOff x="136" y="2384"/>
            <a:chExt cx="5481" cy="1744"/>
          </a:xfrm>
        </p:grpSpPr>
        <p:sp>
          <p:nvSpPr>
            <p:cNvPr id="26635" name="Freeform 57"/>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6" name="Freeform 58"/>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solidFill>
              <a:srgbClr val="DBE5E5">
                <a:alpha val="25882"/>
              </a:srgbClr>
            </a:solidFill>
            <a:ln w="28575" cap="rnd">
              <a:solidFill>
                <a:schemeClr val="folHlink"/>
              </a:solidFill>
              <a:prstDash val="sysDot"/>
              <a:round/>
              <a:headEnd/>
              <a:tailEnd/>
            </a:ln>
          </p:spPr>
          <p:txBody>
            <a:bodyPr wrap="none" anchor="ctr">
              <a:spAutoFit/>
            </a:bodyPr>
            <a:lstStyle/>
            <a:p>
              <a:endParaRPr lang="en-US"/>
            </a:p>
          </p:txBody>
        </p:sp>
        <p:sp>
          <p:nvSpPr>
            <p:cNvPr id="26637" name="Freeform 59"/>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8" name="Freeform 60"/>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9" name="Freeform 61"/>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0" name="Freeform 62"/>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1" name="Freeform 63"/>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2" name="Freeform 64"/>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3" name="Freeform 65"/>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4" name="Freeform 66"/>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5" name="Freeform 67"/>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6" name="Freeform 68"/>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7" name="Freeform 69"/>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grpSp>
    </p:spTree>
    <p:extLst>
      <p:ext uri="{BB962C8B-B14F-4D97-AF65-F5344CB8AC3E}">
        <p14:creationId xmlns:p14="http://schemas.microsoft.com/office/powerpoint/2010/main" val="3733163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0303"/>
                                        </p:tgtEl>
                                        <p:attrNameLst>
                                          <p:attrName>style.visibility</p:attrName>
                                        </p:attrNameLst>
                                      </p:cBhvr>
                                      <p:to>
                                        <p:strVal val="visible"/>
                                      </p:to>
                                    </p:set>
                                    <p:animEffect transition="in" filter="fade">
                                      <p:cBhvr>
                                        <p:cTn id="10" dur="2000"/>
                                        <p:tgtEl>
                                          <p:spTgt spid="14203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1420303"/>
                                        </p:tgtEl>
                                      </p:cBhvr>
                                    </p:animEffect>
                                    <p:set>
                                      <p:cBhvr>
                                        <p:cTn id="15" dur="1" fill="hold">
                                          <p:stCondLst>
                                            <p:cond delay="1999"/>
                                          </p:stCondLst>
                                        </p:cTn>
                                        <p:tgtEl>
                                          <p:spTgt spid="142030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20304"/>
                                        </p:tgtEl>
                                        <p:attrNameLst>
                                          <p:attrName>style.visibility</p:attrName>
                                        </p:attrNameLst>
                                      </p:cBhvr>
                                      <p:to>
                                        <p:strVal val="visible"/>
                                      </p:to>
                                    </p:set>
                                    <p:animEffect transition="in" filter="fade">
                                      <p:cBhvr>
                                        <p:cTn id="18" dur="2000"/>
                                        <p:tgtEl>
                                          <p:spTgt spid="1420304"/>
                                        </p:tgtEl>
                                      </p:cBhvr>
                                    </p:animEffect>
                                  </p:childTnLst>
                                </p:cTn>
                              </p:par>
                              <p:par>
                                <p:cTn id="19" presetID="10" presetClass="exit" presetSubtype="0" fill="hold" nodeType="with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nodeType="afterGroup">
                            <p:stCondLst>
                              <p:cond delay="2000"/>
                            </p:stCondLst>
                            <p:childTnLst>
                              <p:par>
                                <p:cTn id="26" presetID="2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30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nodeType="afterGroup">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20305"/>
                                        </p:tgtEl>
                                        <p:attrNameLst>
                                          <p:attrName>style.visibility</p:attrName>
                                        </p:attrNameLst>
                                      </p:cBhvr>
                                      <p:to>
                                        <p:strVal val="visible"/>
                                      </p:to>
                                    </p:set>
                                    <p:animEffect transition="in" filter="fade">
                                      <p:cBhvr>
                                        <p:cTn id="40" dur="2000"/>
                                        <p:tgtEl>
                                          <p:spTgt spid="1420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303" grpId="0"/>
      <p:bldP spid="1420303" grpId="1"/>
      <p:bldP spid="1420304" grpId="0"/>
      <p:bldP spid="142030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214514"/>
            <a:ext cx="8575675" cy="5377355"/>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Positioning Professionals 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re-leveled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isostatic readjustment (uplift)</a:t>
            </a:r>
          </a:p>
          <a:p>
            <a:pPr lvl="1" eaLnBrk="1" hangingPunct="1">
              <a:buFont typeface="Wingdings" pitchFamily="2" charset="2"/>
              <a:buChar char="§"/>
            </a:pPr>
            <a:r>
              <a:rPr lang="en-US" sz="2000" dirty="0" smtClean="0"/>
              <a:t>Subsurface fluid withdrawal (subsidence)</a:t>
            </a:r>
          </a:p>
          <a:p>
            <a:pPr lvl="1" eaLnBrk="1" hangingPunct="1">
              <a:buFont typeface="Wingdings" pitchFamily="2" charset="2"/>
              <a:buChar char="§"/>
            </a:pPr>
            <a:r>
              <a:rPr lang="en-US" sz="2000" dirty="0" smtClean="0"/>
              <a:t>Sediment loading (subsidence)</a:t>
            </a:r>
          </a:p>
          <a:p>
            <a:pPr lvl="1" eaLnBrk="1" hangingPunct="1">
              <a:buFont typeface="Wingdings" pitchFamily="2" charset="2"/>
              <a:buChar char="§"/>
            </a:pPr>
            <a:r>
              <a:rPr lang="en-US" sz="2000" dirty="0" smtClean="0"/>
              <a:t>Sea level rise</a:t>
            </a: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3473453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3253446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219200" y="2114550"/>
            <a:ext cx="7162800" cy="3933825"/>
          </a:xfrm>
        </p:spPr>
        <p:txBody>
          <a:bodyPr/>
          <a:lstStyle/>
          <a:p>
            <a:r>
              <a:rPr lang="en-US" sz="2400" b="1" smtClean="0"/>
              <a:t>Approximate level of geoid mismatch known to exist in the NAVD 88 zero surface:</a:t>
            </a:r>
          </a:p>
          <a:p>
            <a:endParaRPr lang="en-US" smtClean="0"/>
          </a:p>
          <a:p>
            <a:endParaRPr lang="en-US" smtClean="0"/>
          </a:p>
          <a:p>
            <a:pPr>
              <a:buFontTx/>
              <a:buNone/>
            </a:pPr>
            <a:endParaRPr lang="en-US" smtClean="0"/>
          </a:p>
          <a:p>
            <a:pPr lvl="1"/>
            <a:endParaRPr lang="en-US" smtClean="0"/>
          </a:p>
          <a:p>
            <a:pPr lvl="1"/>
            <a:endParaRPr lang="en-US" smtClean="0"/>
          </a:p>
          <a:p>
            <a:endParaRPr lang="en-US" smtClean="0"/>
          </a:p>
          <a:p>
            <a:endParaRPr lang="en-US" smtClean="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defRPr/>
            </a:pPr>
            <a:r>
              <a:rPr lang="en-US" sz="3600" b="1" kern="0" dirty="0">
                <a:latin typeface="Times New Roman" pitchFamily="18" charset="0"/>
                <a:ea typeface="+mj-ea"/>
                <a:cs typeface="Times New Roman" pitchFamily="18" charset="0"/>
              </a:rPr>
              <a:t>Why isn’t NAVD 88 good</a:t>
            </a:r>
          </a:p>
          <a:p>
            <a:pPr>
              <a:defRPr/>
            </a:pPr>
            <a:r>
              <a:rPr lang="en-US" sz="3600" b="1" kern="0" dirty="0">
                <a:latin typeface="Times New Roman" pitchFamily="18" charset="0"/>
                <a:ea typeface="+mj-ea"/>
                <a:cs typeface="Times New Roman" pitchFamily="18" charset="0"/>
              </a:rPr>
              <a:t>enough anymore? </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2938463"/>
            <a:ext cx="71247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503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Height-Mod means More Marks?</a:t>
            </a:r>
          </a:p>
        </p:txBody>
      </p:sp>
      <p:pic>
        <p:nvPicPr>
          <p:cNvPr id="32771" name="Picture 4" descr="P10100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246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l="38150" t="25174" r="21611" b="31477"/>
          <a:stretch>
            <a:fillRect/>
          </a:stretch>
        </p:blipFill>
        <p:spPr bwMode="auto">
          <a:xfrm>
            <a:off x="63500" y="1397000"/>
            <a:ext cx="466248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haco Phillip 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25500"/>
            <a:ext cx="334962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698500" y="4965700"/>
            <a:ext cx="3467100" cy="120015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Differential Leveling</a:t>
            </a:r>
          </a:p>
        </p:txBody>
      </p:sp>
      <p:sp>
        <p:nvSpPr>
          <p:cNvPr id="33797" name="Text Box 5"/>
          <p:cNvSpPr txBox="1">
            <a:spLocks noChangeArrowheads="1"/>
          </p:cNvSpPr>
          <p:nvPr/>
        </p:nvSpPr>
        <p:spPr bwMode="auto">
          <a:xfrm>
            <a:off x="5889625" y="5848350"/>
            <a:ext cx="2857500" cy="646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3600" b="1">
                <a:solidFill>
                  <a:prstClr val="white"/>
                </a:solidFill>
                <a:latin typeface="Arial" pitchFamily="34" charset="0"/>
                <a:ea typeface="MS PGothic" pitchFamily="34" charset="-128"/>
                <a:cs typeface="Times New Roman" pitchFamily="18" charset="0"/>
              </a:rPr>
              <a:t>GNSS + …</a:t>
            </a:r>
          </a:p>
        </p:txBody>
      </p:sp>
      <p:sp>
        <p:nvSpPr>
          <p:cNvPr id="33798" name="AutoShape 6"/>
          <p:cNvSpPr>
            <a:spLocks noChangeArrowheads="1"/>
          </p:cNvSpPr>
          <p:nvPr/>
        </p:nvSpPr>
        <p:spPr bwMode="auto">
          <a:xfrm>
            <a:off x="4076700" y="1473200"/>
            <a:ext cx="2501900" cy="3009900"/>
          </a:xfrm>
          <a:prstGeom prst="notchedRightArrow">
            <a:avLst>
              <a:gd name="adj1" fmla="val 50000"/>
              <a:gd name="adj2" fmla="val 25000"/>
            </a:avLst>
          </a:prstGeom>
          <a:solidFill>
            <a:schemeClr val="accent1"/>
          </a:solidFill>
          <a:ln w="25400" algn="ctr">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Height</a:t>
            </a:r>
          </a:p>
          <a:p>
            <a:pPr algn="ctr" defTabSz="914400" eaLnBrk="1" hangingPunct="1">
              <a:spcBef>
                <a:spcPct val="0"/>
              </a:spcBef>
              <a:buFontTx/>
              <a:buNone/>
            </a:pPr>
            <a:r>
              <a:rPr lang="en-US" altLang="en-US" sz="2000" b="1" i="1" u="sng">
                <a:solidFill>
                  <a:srgbClr val="FFFF00"/>
                </a:solidFill>
                <a:ea typeface="MS PGothic" pitchFamily="34" charset="-128"/>
                <a:cs typeface="Times New Roman" pitchFamily="18" charset="0"/>
              </a:rPr>
              <a:t>Modernization</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-faster</a:t>
            </a:r>
          </a:p>
          <a:p>
            <a:pPr algn="ctr" defTabSz="914400" eaLnBrk="1" hangingPunct="1">
              <a:spcBef>
                <a:spcPct val="0"/>
              </a:spcBef>
              <a:buFontTx/>
              <a:buNone/>
            </a:pPr>
            <a:r>
              <a:rPr lang="en-US" altLang="en-US" sz="2000">
                <a:solidFill>
                  <a:prstClr val="black"/>
                </a:solidFill>
                <a:ea typeface="MS PGothic" pitchFamily="34" charset="-128"/>
                <a:cs typeface="Times New Roman" pitchFamily="18" charset="0"/>
              </a:rPr>
              <a:t>-cheaper</a:t>
            </a:r>
          </a:p>
        </p:txBody>
      </p:sp>
      <p:sp>
        <p:nvSpPr>
          <p:cNvPr id="7" name="Rectangle 2"/>
          <p:cNvSpPr txBox="1">
            <a:spLocks noChangeArrowheads="1"/>
          </p:cNvSpPr>
          <p:nvPr/>
        </p:nvSpPr>
        <p:spPr>
          <a:xfrm>
            <a:off x="1211263" y="201613"/>
            <a:ext cx="6705600" cy="736600"/>
          </a:xfrm>
          <a:prstGeom prst="rect">
            <a:avLst/>
          </a:prstGeom>
        </p:spPr>
        <p:txBody>
          <a:bodyPr/>
          <a:lstStyle/>
          <a:p>
            <a:pPr algn="ctr" defTabSz="914400" fontAlgn="auto">
              <a:spcBef>
                <a:spcPts val="0"/>
              </a:spcBef>
              <a:spcAft>
                <a:spcPts val="0"/>
              </a:spcAft>
              <a:defRPr/>
            </a:pPr>
            <a:r>
              <a:rPr lang="en-US" sz="4400" dirty="0">
                <a:solidFill>
                  <a:prstClr val="black"/>
                </a:solidFill>
                <a:latin typeface="Arial" pitchFamily="34" charset="0"/>
                <a:ea typeface="+mn-ea"/>
                <a:cs typeface="Arial" pitchFamily="34" charset="0"/>
              </a:rPr>
              <a:t>Height Modernization</a:t>
            </a:r>
          </a:p>
        </p:txBody>
      </p:sp>
    </p:spTree>
    <p:extLst>
      <p:ext uri="{BB962C8B-B14F-4D97-AF65-F5344CB8AC3E}">
        <p14:creationId xmlns:p14="http://schemas.microsoft.com/office/powerpoint/2010/main" val="203607016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r>
              <a:rPr lang="en-US" sz="2400" b="1" dirty="0">
                <a:solidFill>
                  <a:prstClr val="black"/>
                </a:solidFill>
                <a:latin typeface="Verdana" pitchFamily="34" charset="0"/>
                <a:ea typeface="+mn-ea"/>
              </a:rPr>
              <a:t>The National Geodetic Survey 10 year plan</a:t>
            </a:r>
          </a:p>
          <a:p>
            <a:pPr algn="ctr" defTabSz="914400"/>
            <a:r>
              <a:rPr lang="en-US" sz="2400" b="1" dirty="0">
                <a:solidFill>
                  <a:prstClr val="black"/>
                </a:solidFill>
                <a:latin typeface="Verdana" pitchFamily="34" charset="0"/>
                <a:ea typeface="+mn-ea"/>
              </a:rPr>
              <a:t>Mission, Vision and Strategy</a:t>
            </a:r>
          </a:p>
          <a:p>
            <a:pPr algn="ctr" defTabSz="914400"/>
            <a:r>
              <a:rPr lang="en-US" sz="2400" b="1" dirty="0">
                <a:solidFill>
                  <a:prstClr val="black"/>
                </a:solidFill>
                <a:latin typeface="Verdana" pitchFamily="34" charset="0"/>
                <a:ea typeface="+mn-ea"/>
              </a:rPr>
              <a:t>2008 – </a:t>
            </a:r>
            <a:r>
              <a:rPr lang="en-US" sz="2400" b="1" dirty="0" smtClean="0">
                <a:solidFill>
                  <a:prstClr val="black"/>
                </a:solidFill>
                <a:latin typeface="Verdana" pitchFamily="34" charset="0"/>
                <a:ea typeface="+mn-ea"/>
              </a:rPr>
              <a:t>2018, 2013-2023</a:t>
            </a:r>
            <a:endParaRPr lang="en-US" sz="2400" b="1" dirty="0">
              <a:solidFill>
                <a:prstClr val="black"/>
              </a:solidFill>
              <a:latin typeface="Verdana" pitchFamily="34" charset="0"/>
              <a:ea typeface="+mn-ea"/>
            </a:endParaRPr>
          </a:p>
          <a:p>
            <a:pPr algn="ctr" defTabSz="914400"/>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lang="en-US" sz="1600" i="1" dirty="0">
                <a:solidFill>
                  <a:prstClr val="black"/>
                </a:solidFill>
                <a:latin typeface="Verdana" pitchFamily="34" charset="0"/>
                <a:ea typeface="+mn-ea"/>
              </a:rPr>
              <a:t>Official NGS policy as of Jan 9, 2008</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Modernized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accuracy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time-changes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Improved products and services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a:lnSpc>
                <a:spcPct val="90000"/>
              </a:lnSpc>
              <a:spcBef>
                <a:spcPct val="20000"/>
              </a:spcBef>
            </a:pPr>
            <a:endParaRPr lang="en-US" sz="1600" b="1" i="1" dirty="0">
              <a:solidFill>
                <a:prstClr val="black"/>
              </a:solidFill>
              <a:latin typeface="Verdana" pitchFamily="34" charset="0"/>
              <a:ea typeface="+mn-ea"/>
            </a:endParaRPr>
          </a:p>
          <a:p>
            <a:pPr marL="342900" indent="-342900" defTabSz="914400">
              <a:lnSpc>
                <a:spcPct val="90000"/>
              </a:lnSpc>
              <a:spcBef>
                <a:spcPct val="20000"/>
              </a:spcBef>
              <a:buFontTx/>
              <a:buChar char="•"/>
            </a:pPr>
            <a:r>
              <a:rPr lang="en-US" sz="1600" i="1" dirty="0" smtClean="0">
                <a:solidFill>
                  <a:prstClr val="black"/>
                </a:solidFill>
                <a:latin typeface="Verdana" pitchFamily="34" charset="0"/>
                <a:ea typeface="+mn-ea"/>
              </a:rPr>
              <a:t>2022 </a:t>
            </a:r>
            <a:r>
              <a:rPr lang="en-US" sz="1600" i="1" dirty="0">
                <a:solidFill>
                  <a:prstClr val="black"/>
                </a:solidFill>
                <a:latin typeface="Verdana" pitchFamily="34" charset="0"/>
                <a:ea typeface="+mn-ea"/>
              </a:rPr>
              <a:t>Targets: </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NAD 83 and NAVD 88 re-defined</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Cm-accuracy access to all coordinates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Customer-focused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28368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1"/>
          <p:cNvSpPr>
            <a:spLocks noGrp="1"/>
          </p:cNvSpPr>
          <p:nvPr>
            <p:ph type="title"/>
          </p:nvPr>
        </p:nvSpPr>
        <p:spPr/>
        <p:txBody>
          <a:bodyPr/>
          <a:lstStyle/>
          <a:p>
            <a:r>
              <a:rPr lang="en-US" altLang="en-US" b="1" smtClean="0">
                <a:solidFill>
                  <a:srgbClr val="FF0000"/>
                </a:solidFill>
              </a:rPr>
              <a:t>Scientific Decisions</a:t>
            </a:r>
          </a:p>
        </p:txBody>
      </p:sp>
      <p:sp>
        <p:nvSpPr>
          <p:cNvPr id="3" name="Content Placeholder 2"/>
          <p:cNvSpPr>
            <a:spLocks noGrp="1"/>
          </p:cNvSpPr>
          <p:nvPr>
            <p:ph idx="1"/>
          </p:nvPr>
        </p:nvSpPr>
        <p:spPr/>
        <p:txBody>
          <a:bodyPr/>
          <a:lstStyle/>
          <a:p>
            <a:r>
              <a:rPr lang="en-US" altLang="en-US" dirty="0" smtClean="0"/>
              <a:t>Blueprint for 2022, </a:t>
            </a:r>
            <a:r>
              <a:rPr lang="en-US" altLang="en-US" u="sng" dirty="0" smtClean="0"/>
              <a:t>Part 1:  Geometric</a:t>
            </a:r>
          </a:p>
          <a:p>
            <a:pPr lvl="1">
              <a:buFont typeface="Wingdings" panose="05000000000000000000" pitchFamily="2" charset="2"/>
              <a:buChar char="ü"/>
            </a:pPr>
            <a:r>
              <a:rPr lang="en-US" altLang="en-US" dirty="0" smtClean="0"/>
              <a:t>Four plate-fixed Terrestrial Reference Frames</a:t>
            </a:r>
          </a:p>
          <a:p>
            <a:pPr lvl="2">
              <a:buFont typeface="Wingdings" panose="05000000000000000000" pitchFamily="2" charset="2"/>
              <a:buChar char="ü"/>
            </a:pPr>
            <a:r>
              <a:rPr lang="en-US" altLang="en-US" dirty="0" smtClean="0"/>
              <a:t>And what “plate fixed” means</a:t>
            </a:r>
          </a:p>
          <a:p>
            <a:pPr lvl="1">
              <a:buFont typeface="Wingdings" panose="05000000000000000000" pitchFamily="2" charset="2"/>
              <a:buChar char="ü"/>
            </a:pPr>
            <a:r>
              <a:rPr lang="en-US" altLang="en-US" dirty="0" smtClean="0"/>
              <a:t>Mathematical equation between IGS and TRFs</a:t>
            </a:r>
          </a:p>
          <a:p>
            <a:pPr lvl="2">
              <a:buFont typeface="Wingdings" panose="05000000000000000000" pitchFamily="2" charset="2"/>
              <a:buChar char="ü"/>
            </a:pPr>
            <a:r>
              <a:rPr lang="en-US" altLang="en-US" dirty="0" smtClean="0"/>
              <a:t>Plate Rotation Model for each plate</a:t>
            </a:r>
          </a:p>
          <a:p>
            <a:pPr lvl="2">
              <a:buFont typeface="Wingdings" panose="05000000000000000000" pitchFamily="2" charset="2"/>
              <a:buChar char="ü"/>
            </a:pPr>
            <a:r>
              <a:rPr lang="en-US" altLang="en-US" dirty="0" smtClean="0"/>
              <a:t>Coordinates at survey epoch</a:t>
            </a:r>
          </a:p>
          <a:p>
            <a:pPr lvl="1">
              <a:buFont typeface="Wingdings" panose="05000000000000000000" pitchFamily="2" charset="2"/>
              <a:buChar char="ü"/>
            </a:pPr>
            <a:r>
              <a:rPr lang="en-US" altLang="en-US" dirty="0" smtClean="0"/>
              <a:t>Intra-frame velocity model</a:t>
            </a:r>
          </a:p>
          <a:p>
            <a:pPr lvl="2">
              <a:buFont typeface="Wingdings" panose="05000000000000000000" pitchFamily="2" charset="2"/>
              <a:buChar char="ü"/>
            </a:pPr>
            <a:r>
              <a:rPr lang="en-US" altLang="en-US" dirty="0" smtClean="0"/>
              <a:t>To compare coordinates surveyed at different epochs</a:t>
            </a:r>
          </a:p>
          <a:p>
            <a:pPr lvl="1"/>
            <a:endParaRPr lang="en-US" altLang="en-US" dirty="0" smtClean="0"/>
          </a:p>
        </p:txBody>
      </p:sp>
      <p:sp>
        <p:nvSpPr>
          <p:cNvPr id="4" name="Date Placeholder 3"/>
          <p:cNvSpPr>
            <a:spLocks noGrp="1"/>
          </p:cNvSpPr>
          <p:nvPr>
            <p:ph type="dt" sz="quarter" idx="4294967295"/>
          </p:nvPr>
        </p:nvSpPr>
        <p:spPr/>
        <p:txBody>
          <a:bodyPr/>
          <a:lstStyle/>
          <a:p>
            <a:pPr>
              <a:defRPr/>
            </a:pPr>
            <a:r>
              <a:rPr lang="en-US" smtClean="0"/>
              <a:t>April 24, 2017</a:t>
            </a:r>
            <a:endParaRPr lang="en-US"/>
          </a:p>
        </p:txBody>
      </p:sp>
      <p:sp>
        <p:nvSpPr>
          <p:cNvPr id="5" name="Footer Placeholder 4"/>
          <p:cNvSpPr>
            <a:spLocks noGrp="1"/>
          </p:cNvSpPr>
          <p:nvPr>
            <p:ph type="ftr" sz="quarter" idx="4294967295"/>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1534583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p:txBody>
          <a:bodyPr/>
          <a:lstStyle/>
          <a:p>
            <a:r>
              <a:rPr lang="en-US" altLang="en-US" smtClean="0"/>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smtClean="0">
                <a:latin typeface="Gill Sans MT" panose="020B0502020104020203" pitchFamily="34" charset="0"/>
              </a:rPr>
              <a:t>The Old:</a:t>
            </a:r>
          </a:p>
          <a:p>
            <a:pPr marL="0" indent="0">
              <a:buFont typeface="Wingdings" pitchFamily="2" charset="2"/>
              <a:buNone/>
              <a:defRPr/>
            </a:pPr>
            <a:r>
              <a:rPr lang="en-US" kern="0" dirty="0" smtClean="0">
                <a:latin typeface="Gill Sans MT" panose="020B0502020104020203" pitchFamily="34" charset="0"/>
              </a:rPr>
              <a:t>NAD 83(2011)</a:t>
            </a:r>
          </a:p>
          <a:p>
            <a:pPr marL="0" indent="0">
              <a:buFont typeface="Wingdings" pitchFamily="2" charset="2"/>
              <a:buNone/>
              <a:defRPr/>
            </a:pPr>
            <a:endParaRPr lang="en-US" kern="0" dirty="0" smtClean="0">
              <a:latin typeface="Gill Sans MT" panose="020B0502020104020203" pitchFamily="34" charset="0"/>
            </a:endParaRPr>
          </a:p>
          <a:p>
            <a:pPr marL="0" indent="0">
              <a:buFont typeface="Wingdings" pitchFamily="2" charset="2"/>
              <a:buNone/>
              <a:defRPr/>
            </a:pPr>
            <a:r>
              <a:rPr lang="en-US" kern="0" dirty="0" smtClean="0">
                <a:latin typeface="Gill Sans MT" panose="020B0502020104020203" pitchFamily="34" charset="0"/>
              </a:rPr>
              <a:t>NAD 83(PA11)</a:t>
            </a:r>
          </a:p>
          <a:p>
            <a:pPr marL="0" indent="0">
              <a:buFont typeface="Wingdings" pitchFamily="2" charset="2"/>
              <a:buNone/>
              <a:defRPr/>
            </a:pPr>
            <a:endParaRPr lang="en-US" kern="0" dirty="0" smtClean="0">
              <a:latin typeface="Gill Sans MT" panose="020B0502020104020203" pitchFamily="34" charset="0"/>
            </a:endParaRPr>
          </a:p>
          <a:p>
            <a:pPr marL="0" indent="0">
              <a:buFont typeface="Wingdings" pitchFamily="2" charset="2"/>
              <a:buNone/>
              <a:defRPr/>
            </a:pPr>
            <a:r>
              <a:rPr lang="en-US" kern="0" dirty="0" smtClean="0">
                <a:latin typeface="Gill Sans MT" panose="020B0502020104020203" pitchFamily="34" charset="0"/>
              </a:rPr>
              <a:t>NAD </a:t>
            </a:r>
            <a:r>
              <a:rPr lang="en-US"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r>
              <a:rPr lang="en-US" sz="2000" kern="0" dirty="0" smtClean="0">
                <a:latin typeface="Gill Sans MT" panose="020B0502020104020203" pitchFamily="34" charset="0"/>
              </a:rPr>
              <a:t>)</a:t>
            </a:r>
          </a:p>
          <a:p>
            <a:pPr marL="0" indent="0">
              <a:buFont typeface="Wingdings" pitchFamily="2" charset="2"/>
              <a:buNone/>
              <a:defRPr/>
            </a:pPr>
            <a:endParaRPr lang="en-US" sz="2000" kern="0" dirty="0" smtClean="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Font typeface="Wingdings" pitchFamily="2" charset="2"/>
              <a:buNone/>
              <a:defRPr/>
            </a:pPr>
            <a:r>
              <a:rPr lang="en-US" sz="2000" kern="0" dirty="0" smtClean="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Font typeface="Wingdings" pitchFamily="2" charset="2"/>
              <a:buNone/>
              <a:defRPr/>
            </a:pPr>
            <a:r>
              <a:rPr lang="en-US" sz="2000" kern="0" dirty="0" smtClean="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4294967295"/>
          </p:nvPr>
        </p:nvSpPr>
        <p:spPr/>
        <p:txBody>
          <a:bodyPr/>
          <a:lstStyle/>
          <a:p>
            <a:pPr>
              <a:defRPr/>
            </a:pPr>
            <a:r>
              <a:rPr lang="en-US" altLang="en-US" smtClean="0"/>
              <a:t>April 24, 2017</a:t>
            </a:r>
            <a:endParaRPr lang="en-US" altLang="en-US"/>
          </a:p>
        </p:txBody>
      </p:sp>
      <p:sp>
        <p:nvSpPr>
          <p:cNvPr id="3" name="Footer Placeholder 2"/>
          <p:cNvSpPr>
            <a:spLocks noGrp="1"/>
          </p:cNvSpPr>
          <p:nvPr>
            <p:ph type="ftr" sz="quarter" idx="4294967295"/>
          </p:nvPr>
        </p:nvSpPr>
        <p:spPr/>
        <p:txBody>
          <a:bodyPr/>
          <a:lstStyle/>
          <a:p>
            <a:pPr>
              <a:defRPr/>
            </a:pPr>
            <a:r>
              <a:rPr lang="en-US" smtClean="0"/>
              <a:t>2017 Geospatial Summit, Silver Spring, MD</a:t>
            </a:r>
            <a:endParaRPr lang="en-US"/>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317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numCol="2"/>
          <a:lstStyle/>
          <a:p>
            <a:pPr lvl="1">
              <a:lnSpc>
                <a:spcPct val="90000"/>
              </a:lnSpc>
              <a:spcBef>
                <a:spcPct val="20000"/>
              </a:spcBef>
              <a:defRPr/>
            </a:pPr>
            <a:endParaRPr lang="en-US" altLang="zh-CN" sz="2800" kern="0" dirty="0">
              <a:latin typeface="+mn-lt"/>
            </a:endParaRPr>
          </a:p>
          <a:p>
            <a:pPr lvl="3">
              <a:lnSpc>
                <a:spcPct val="90000"/>
              </a:lnSpc>
              <a:spcBef>
                <a:spcPct val="20000"/>
              </a:spcBef>
              <a:buFont typeface="Arial" pitchFamily="34" charset="0"/>
              <a:buChar char="•"/>
              <a:defRPr/>
            </a:pPr>
            <a:r>
              <a:rPr lang="en-US" altLang="zh-CN" sz="2800" kern="0" dirty="0">
                <a:latin typeface="+mn-lt"/>
              </a:rPr>
              <a:t>Latitude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Longitude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Height</a:t>
            </a:r>
          </a:p>
          <a:p>
            <a:pPr lvl="3" algn="ctr">
              <a:lnSpc>
                <a:spcPct val="90000"/>
              </a:lnSpc>
              <a:spcBef>
                <a:spcPct val="20000"/>
              </a:spcBef>
              <a:defRPr/>
            </a:pPr>
            <a:r>
              <a:rPr lang="en-US" altLang="zh-CN" sz="2800" kern="0" dirty="0">
                <a:solidFill>
                  <a:srgbClr val="FF0000"/>
                </a:solidFill>
                <a:latin typeface="+mn-lt"/>
                <a:cs typeface="ＭＳ Ｐゴシック" charset="0"/>
              </a:rPr>
              <a:t>     </a:t>
            </a:r>
          </a:p>
          <a:p>
            <a:pPr lvl="1">
              <a:lnSpc>
                <a:spcPct val="90000"/>
              </a:lnSpc>
              <a:spcBef>
                <a:spcPct val="20000"/>
              </a:spcBef>
              <a:defRPr/>
            </a:pPr>
            <a:endParaRPr lang="en-US" altLang="zh-CN" sz="2800" kern="0" dirty="0">
              <a:latin typeface="+mn-lt"/>
              <a:cs typeface="ＭＳ Ｐゴシック" charset="0"/>
            </a:endParaRPr>
          </a:p>
          <a:p>
            <a:pPr lvl="1">
              <a:lnSpc>
                <a:spcPct val="90000"/>
              </a:lnSpc>
              <a:spcBef>
                <a:spcPct val="20000"/>
              </a:spcBef>
              <a:buFont typeface="Arial" pitchFamily="34" charset="0"/>
              <a:buChar char="•"/>
              <a:defRPr/>
            </a:pPr>
            <a:r>
              <a:rPr lang="en-US" altLang="zh-CN" sz="2800" kern="0" dirty="0">
                <a:latin typeface="+mn-lt"/>
                <a:cs typeface="ＭＳ Ｐゴシック" charset="0"/>
              </a:rPr>
              <a:t>Scale</a:t>
            </a:r>
          </a:p>
          <a:p>
            <a:pPr lvl="1">
              <a:lnSpc>
                <a:spcPct val="90000"/>
              </a:lnSpc>
              <a:spcBef>
                <a:spcPct val="20000"/>
              </a:spcBef>
              <a:buFont typeface="Arial" pitchFamily="34" charset="0"/>
              <a:buChar char="•"/>
              <a:defRPr/>
            </a:pPr>
            <a:r>
              <a:rPr lang="en-US" altLang="zh-CN" sz="2800" kern="0" dirty="0">
                <a:latin typeface="+mn-lt"/>
                <a:cs typeface="ＭＳ Ｐゴシック" charset="0"/>
              </a:rPr>
              <a:t>Gravity</a:t>
            </a:r>
          </a:p>
          <a:p>
            <a:pPr lvl="1">
              <a:lnSpc>
                <a:spcPct val="90000"/>
              </a:lnSpc>
              <a:spcBef>
                <a:spcPct val="20000"/>
              </a:spcBef>
              <a:buFont typeface="Arial" pitchFamily="34" charset="0"/>
              <a:buChar char="•"/>
              <a:defRPr/>
            </a:pPr>
            <a:r>
              <a:rPr lang="en-US" altLang="zh-CN" sz="2800" kern="0" dirty="0">
                <a:latin typeface="+mn-lt"/>
                <a:cs typeface="ＭＳ Ｐゴシック" charset="0"/>
              </a:rPr>
              <a:t>Orientation</a:t>
            </a:r>
            <a:endParaRPr lang="en-US" altLang="zh-CN" sz="2800" kern="0" dirty="0">
              <a:solidFill>
                <a:srgbClr val="C00000"/>
              </a:solidFill>
              <a:latin typeface="+mn-lt"/>
              <a:cs typeface="ＭＳ Ｐゴシック" charset="0"/>
            </a:endParaRPr>
          </a:p>
          <a:p>
            <a:pPr algn="ctr">
              <a:lnSpc>
                <a:spcPct val="90000"/>
              </a:lnSpc>
              <a:spcBef>
                <a:spcPct val="20000"/>
              </a:spcBef>
              <a:defRPr/>
            </a:pPr>
            <a:endParaRPr lang="en-US" altLang="zh-CN" sz="2800" kern="0" dirty="0">
              <a:latin typeface="+mn-lt"/>
            </a:endParaRPr>
          </a:p>
        </p:txBody>
      </p:sp>
      <p:sp>
        <p:nvSpPr>
          <p:cNvPr id="24579" name="Rectangle 2"/>
          <p:cNvSpPr>
            <a:spLocks noGrp="1" noChangeArrowheads="1"/>
          </p:cNvSpPr>
          <p:nvPr>
            <p:ph type="title"/>
          </p:nvPr>
        </p:nvSpPr>
        <p:spPr>
          <a:xfrm>
            <a:off x="0" y="192088"/>
            <a:ext cx="9144000" cy="1731962"/>
          </a:xfrm>
        </p:spPr>
        <p:txBody>
          <a:bodyPr/>
          <a:lstStyle/>
          <a:p>
            <a:r>
              <a:rPr lang="en-US" altLang="en-US" sz="3200" smtClean="0"/>
              <a:t>U.S. Department of Commerce</a:t>
            </a:r>
            <a:br>
              <a:rPr lang="en-US" altLang="en-US" sz="3200" smtClean="0"/>
            </a:br>
            <a:r>
              <a:rPr lang="en-US" altLang="en-US" sz="3200" smtClean="0"/>
              <a:t>National Oceanic &amp; Atmospheric Administration</a:t>
            </a:r>
            <a:r>
              <a:rPr lang="en-US" altLang="en-US" sz="3200" b="1" u="sng" smtClean="0"/>
              <a:t/>
            </a:r>
            <a:br>
              <a:rPr lang="en-US" altLang="en-US" sz="3200" b="1" u="sng" smtClean="0"/>
            </a:br>
            <a:r>
              <a:rPr lang="en-US" altLang="en-US" sz="3200" b="1" u="sng" smtClean="0"/>
              <a:t>National Geodetic Survey</a:t>
            </a:r>
            <a:r>
              <a:rPr lang="en-US" altLang="en-US" sz="3200" b="1" smtClean="0"/>
              <a:t>  </a:t>
            </a:r>
            <a:endParaRPr lang="en-US" altLang="en-US" sz="3200" smtClean="0"/>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i="1" smtClean="0"/>
              <a:t>Mission</a:t>
            </a:r>
            <a:r>
              <a:rPr lang="en-US" altLang="zh-CN" sz="2400" smtClean="0"/>
              <a:t>: </a:t>
            </a:r>
            <a:r>
              <a:rPr lang="en-US" altLang="zh-CN" sz="2400" u="sng" smtClean="0"/>
              <a:t>To define, maintain &amp; provide access to the </a:t>
            </a:r>
          </a:p>
          <a:p>
            <a:pPr marL="0" indent="0" algn="ctr">
              <a:lnSpc>
                <a:spcPct val="90000"/>
              </a:lnSpc>
              <a:buFontTx/>
              <a:buNone/>
            </a:pPr>
            <a:r>
              <a:rPr lang="en-US" altLang="zh-CN" sz="2400" b="1" i="1" u="sng" smtClean="0">
                <a:solidFill>
                  <a:srgbClr val="3333CC"/>
                </a:solidFill>
              </a:rPr>
              <a:t>National Spatial Reference System (NSRS)</a:t>
            </a:r>
            <a:r>
              <a:rPr lang="en-US" altLang="zh-CN" sz="2400" b="1" smtClean="0"/>
              <a:t> </a:t>
            </a:r>
          </a:p>
          <a:p>
            <a:pPr marL="0" indent="0" algn="ctr">
              <a:lnSpc>
                <a:spcPct val="90000"/>
              </a:lnSpc>
              <a:buFontTx/>
              <a:buNone/>
            </a:pPr>
            <a:r>
              <a:rPr lang="en-US" altLang="zh-CN" sz="2400" u="sng" smtClean="0"/>
              <a:t>to meet our Nation’s economic, social &amp; environmental needs</a:t>
            </a:r>
          </a:p>
        </p:txBody>
      </p:sp>
      <p:sp>
        <p:nvSpPr>
          <p:cNvPr id="25605" name="TextBox 4"/>
          <p:cNvSpPr txBox="1">
            <a:spLocks noChangeArrowheads="1"/>
          </p:cNvSpPr>
          <p:nvPr/>
        </p:nvSpPr>
        <p:spPr bwMode="auto">
          <a:xfrm>
            <a:off x="1244600" y="3892550"/>
            <a:ext cx="6643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ea typeface="MS PGothic" pitchFamily="34" charset="-128"/>
              </a:rPr>
              <a:t>National Spatial Reference System</a:t>
            </a: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r>
              <a:rPr lang="en-US" altLang="en-US" sz="2400" i="1" u="sng">
                <a:solidFill>
                  <a:srgbClr val="C00000"/>
                </a:solidFill>
                <a:ea typeface="MS PGothic" pitchFamily="34" charset="-128"/>
              </a:rPr>
              <a:t>&amp; their time variations</a:t>
            </a:r>
          </a:p>
        </p:txBody>
      </p:sp>
    </p:spTree>
    <p:extLst>
      <p:ext uri="{BB962C8B-B14F-4D97-AF65-F5344CB8AC3E}">
        <p14:creationId xmlns:p14="http://schemas.microsoft.com/office/powerpoint/2010/main" val="34524268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dirty="0" smtClean="0">
                <a:ea typeface="ＭＳ Ｐゴシック" pitchFamily="34" charset="-128"/>
              </a:rPr>
              <a:t> Future Geometric Reference Frame</a:t>
            </a:r>
          </a:p>
        </p:txBody>
      </p:sp>
      <p:sp>
        <p:nvSpPr>
          <p:cNvPr id="46083" name="Rectangle 3"/>
          <p:cNvSpPr>
            <a:spLocks noGrp="1" noChangeArrowheads="1"/>
          </p:cNvSpPr>
          <p:nvPr>
            <p:ph type="body" idx="1"/>
          </p:nvPr>
        </p:nvSpPr>
        <p:spPr>
          <a:xfrm>
            <a:off x="57150" y="904875"/>
            <a:ext cx="9017000" cy="5370513"/>
          </a:xfrm>
        </p:spPr>
        <p:txBody>
          <a:bodyPr/>
          <a:lstStyle/>
          <a:p>
            <a:pPr>
              <a:lnSpc>
                <a:spcPct val="150000"/>
              </a:lnSpc>
            </a:pPr>
            <a:r>
              <a:rPr lang="en-US" sz="2400" dirty="0" smtClean="0">
                <a:ea typeface="ＭＳ Ｐゴシック" pitchFamily="34" charset="-128"/>
              </a:rPr>
              <a:t>CORS-based, via GNSS</a:t>
            </a:r>
          </a:p>
          <a:p>
            <a:pPr>
              <a:lnSpc>
                <a:spcPct val="150000"/>
              </a:lnSpc>
            </a:pPr>
            <a:r>
              <a:rPr lang="en-US" sz="2400" dirty="0" smtClean="0">
                <a:ea typeface="ＭＳ Ｐゴシック" pitchFamily="34" charset="-128"/>
              </a:rPr>
              <a:t>coordinates &amp; velocities in ITRF and official US datum</a:t>
            </a:r>
          </a:p>
          <a:p>
            <a:pPr>
              <a:lnSpc>
                <a:spcPct val="150000"/>
              </a:lnSpc>
            </a:pPr>
            <a:r>
              <a:rPr lang="en-US" sz="2400" dirty="0" smtClean="0">
                <a:ea typeface="ＭＳ Ｐゴシック" pitchFamily="34" charset="-128"/>
              </a:rPr>
              <a:t>Identical to the latest IGS reference frame (as available in 2022) at an epoch to be determined</a:t>
            </a:r>
          </a:p>
          <a:p>
            <a:pPr>
              <a:lnSpc>
                <a:spcPct val="150000"/>
              </a:lnSpc>
            </a:pPr>
            <a:r>
              <a:rPr lang="en-US" sz="2400" dirty="0">
                <a:ea typeface="ＭＳ Ｐゴシック" pitchFamily="34" charset="-128"/>
              </a:rPr>
              <a:t>r</a:t>
            </a:r>
            <a:r>
              <a:rPr lang="en-US" sz="2400" dirty="0" smtClean="0">
                <a:ea typeface="ＭＳ Ｐゴシック" pitchFamily="34" charset="-128"/>
              </a:rPr>
              <a:t>eplace NAD 83 </a:t>
            </a:r>
            <a:r>
              <a:rPr lang="en-US" sz="2400" dirty="0">
                <a:ea typeface="ＭＳ Ｐゴシック" pitchFamily="34" charset="-128"/>
              </a:rPr>
              <a:t>with new geometric </a:t>
            </a:r>
            <a:r>
              <a:rPr lang="en-US" sz="2400" dirty="0" smtClean="0">
                <a:ea typeface="ＭＳ Ｐゴシック" pitchFamily="34" charset="-128"/>
              </a:rPr>
              <a:t>reference frame </a:t>
            </a:r>
            <a:r>
              <a:rPr lang="en-US" sz="2400" dirty="0">
                <a:ea typeface="ＭＳ Ｐゴシック" pitchFamily="34" charset="-128"/>
              </a:rPr>
              <a:t>– by 2022</a:t>
            </a:r>
          </a:p>
          <a:p>
            <a:pPr>
              <a:lnSpc>
                <a:spcPct val="150000"/>
              </a:lnSpc>
            </a:pPr>
            <a:r>
              <a:rPr lang="en-US" sz="2400" dirty="0" smtClean="0">
                <a:ea typeface="ＭＳ Ｐゴシック" pitchFamily="34" charset="-128"/>
              </a:rPr>
              <a:t>passive control tied to new datum; not a component of new datum</a:t>
            </a:r>
          </a:p>
          <a:p>
            <a:pPr>
              <a:lnSpc>
                <a:spcPct val="150000"/>
              </a:lnSpc>
            </a:pPr>
            <a:r>
              <a:rPr lang="en-US" sz="2400" dirty="0" smtClean="0">
                <a:ea typeface="ＭＳ Ｐゴシック" pitchFamily="34" charset="-128"/>
              </a:rPr>
              <a:t>address user needs of datum coordinate </a:t>
            </a:r>
            <a:r>
              <a:rPr lang="en-US" sz="2400" i="1" u="sng" dirty="0" smtClean="0">
                <a:ea typeface="ＭＳ Ｐゴシック" pitchFamily="34" charset="-128"/>
              </a:rPr>
              <a:t>constancy vs. accuracy</a:t>
            </a:r>
          </a:p>
          <a:p>
            <a:pPr>
              <a:lnSpc>
                <a:spcPct val="150000"/>
              </a:lnSpc>
            </a:pPr>
            <a:r>
              <a:rPr lang="en-US" sz="2200" dirty="0" err="1" smtClean="0">
                <a:ea typeface="ＭＳ Ｐゴシック" pitchFamily="34" charset="-128"/>
              </a:rPr>
              <a:t>lat</a:t>
            </a:r>
            <a:r>
              <a:rPr lang="en-US" sz="2200" dirty="0" smtClean="0">
                <a:ea typeface="ＭＳ Ｐゴシック" pitchFamily="34" charset="-128"/>
              </a:rPr>
              <a:t> / long / ellipsoid height of defining points accurate to 1 mm, anytime</a:t>
            </a:r>
          </a:p>
          <a:p>
            <a:pPr>
              <a:lnSpc>
                <a:spcPct val="150000"/>
              </a:lnSpc>
            </a:pPr>
            <a:r>
              <a:rPr lang="en-US" sz="2200" dirty="0" smtClean="0">
                <a:ea typeface="ＭＳ Ｐゴシック" pitchFamily="34" charset="-128"/>
              </a:rPr>
              <a:t>CORS coordinates computed / published daily; track changes </a:t>
            </a:r>
          </a:p>
          <a:p>
            <a:pPr>
              <a:lnSpc>
                <a:spcPct val="150000"/>
              </a:lnSpc>
            </a:pPr>
            <a:r>
              <a:rPr lang="en-US" sz="2200" dirty="0">
                <a:ea typeface="ＭＳ Ｐゴシック" pitchFamily="34" charset="-128"/>
              </a:rPr>
              <a:t>support development of real-time networks</a:t>
            </a:r>
          </a:p>
        </p:txBody>
      </p:sp>
    </p:spTree>
    <p:extLst>
      <p:ext uri="{BB962C8B-B14F-4D97-AF65-F5344CB8AC3E}">
        <p14:creationId xmlns:p14="http://schemas.microsoft.com/office/powerpoint/2010/main" val="267510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p:nvPr>
        </p:nvSpPr>
        <p:spPr/>
        <p:txBody>
          <a:bodyPr/>
          <a:lstStyle/>
          <a:p>
            <a:r>
              <a:rPr lang="en-US" altLang="en-US" b="1" smtClean="0">
                <a:solidFill>
                  <a:srgbClr val="FF0000"/>
                </a:solidFill>
              </a:rPr>
              <a:t>Scientific Decisions!!</a:t>
            </a:r>
          </a:p>
        </p:txBody>
      </p:sp>
      <p:sp>
        <p:nvSpPr>
          <p:cNvPr id="3" name="Content Placeholder 2"/>
          <p:cNvSpPr>
            <a:spLocks noGrp="1"/>
          </p:cNvSpPr>
          <p:nvPr>
            <p:ph idx="1"/>
          </p:nvPr>
        </p:nvSpPr>
        <p:spPr/>
        <p:txBody>
          <a:bodyPr/>
          <a:lstStyle/>
          <a:p>
            <a:r>
              <a:rPr lang="en-US" altLang="en-US" smtClean="0"/>
              <a:t>Blueprint for 2022, </a:t>
            </a:r>
            <a:r>
              <a:rPr lang="en-US" altLang="en-US" u="sng" smtClean="0"/>
              <a:t>Part 2:  Geopotential</a:t>
            </a:r>
          </a:p>
          <a:p>
            <a:pPr lvl="1">
              <a:buFont typeface="Wingdings" panose="05000000000000000000" pitchFamily="2" charset="2"/>
              <a:buChar char="ü"/>
            </a:pPr>
            <a:r>
              <a:rPr lang="en-US" altLang="en-US" smtClean="0"/>
              <a:t>Global 3-D Geopotential Model (GGM)</a:t>
            </a:r>
          </a:p>
          <a:p>
            <a:pPr lvl="2">
              <a:buFont typeface="Wingdings" panose="05000000000000000000" pitchFamily="2" charset="2"/>
              <a:buChar char="ü"/>
            </a:pPr>
            <a:r>
              <a:rPr lang="en-US" altLang="en-US" smtClean="0"/>
              <a:t>Will contain all GRAV-D data</a:t>
            </a:r>
          </a:p>
          <a:p>
            <a:pPr lvl="2">
              <a:buFont typeface="Wingdings" panose="05000000000000000000" pitchFamily="2" charset="2"/>
              <a:buChar char="ü"/>
            </a:pPr>
            <a:r>
              <a:rPr lang="en-US" altLang="en-US" smtClean="0"/>
              <a:t>Able to yield any physical value on/above surface </a:t>
            </a:r>
          </a:p>
          <a:p>
            <a:pPr lvl="1">
              <a:buFont typeface="Wingdings" panose="05000000000000000000" pitchFamily="2" charset="2"/>
              <a:buChar char="ü"/>
            </a:pPr>
            <a:r>
              <a:rPr lang="en-US" altLang="en-US" smtClean="0"/>
              <a:t>Special high-resolution geoid, DoV and surface gravity products consistent with GGM</a:t>
            </a:r>
          </a:p>
          <a:p>
            <a:pPr lvl="2">
              <a:buFont typeface="Wingdings" panose="05000000000000000000" pitchFamily="2" charset="2"/>
              <a:buChar char="ü"/>
            </a:pPr>
            <a:r>
              <a:rPr lang="en-US" altLang="en-US" smtClean="0"/>
              <a:t>Not global:  NA/Pacific, American Samoa, Guam/CNMI</a:t>
            </a:r>
          </a:p>
          <a:p>
            <a:pPr lvl="1">
              <a:buFont typeface="Wingdings" panose="05000000000000000000" pitchFamily="2" charset="2"/>
              <a:buChar char="ü"/>
            </a:pPr>
            <a:r>
              <a:rPr lang="en-US" altLang="en-US" smtClean="0"/>
              <a:t>Time-Dependencies</a:t>
            </a:r>
          </a:p>
          <a:p>
            <a:pPr lvl="2">
              <a:buFont typeface="Wingdings" panose="05000000000000000000" pitchFamily="2" charset="2"/>
              <a:buChar char="ü"/>
            </a:pPr>
            <a:r>
              <a:rPr lang="en-US" altLang="en-US" smtClean="0"/>
              <a:t>Geoid monitoring service</a:t>
            </a:r>
          </a:p>
          <a:p>
            <a:pPr lvl="3">
              <a:buFont typeface="Wingdings" panose="05000000000000000000" pitchFamily="2" charset="2"/>
              <a:buChar char="ü"/>
            </a:pPr>
            <a:r>
              <a:rPr lang="en-US" altLang="en-US" smtClean="0"/>
              <a:t>Impacts of deglaciation, sea level rise, earthquakes, etc</a:t>
            </a:r>
          </a:p>
          <a:p>
            <a:endParaRPr lang="en-US" altLang="en-US" u="sng" smtClean="0">
              <a:solidFill>
                <a:srgbClr val="FF0000"/>
              </a:solidFill>
            </a:endParaRPr>
          </a:p>
          <a:p>
            <a:pPr lvl="1"/>
            <a:endParaRPr lang="en-US" altLang="en-US" smtClean="0"/>
          </a:p>
        </p:txBody>
      </p:sp>
      <p:sp>
        <p:nvSpPr>
          <p:cNvPr id="4" name="Date Placeholder 3"/>
          <p:cNvSpPr>
            <a:spLocks noGrp="1"/>
          </p:cNvSpPr>
          <p:nvPr>
            <p:ph type="dt" sz="quarter" idx="4294967295"/>
          </p:nvPr>
        </p:nvSpPr>
        <p:spPr/>
        <p:txBody>
          <a:bodyPr/>
          <a:lstStyle/>
          <a:p>
            <a:pPr>
              <a:defRPr/>
            </a:pPr>
            <a:r>
              <a:rPr lang="en-US" smtClean="0"/>
              <a:t>April 24, 2017</a:t>
            </a:r>
            <a:endParaRPr lang="en-US"/>
          </a:p>
        </p:txBody>
      </p:sp>
      <p:sp>
        <p:nvSpPr>
          <p:cNvPr id="5" name="Footer Placeholder 4"/>
          <p:cNvSpPr>
            <a:spLocks noGrp="1"/>
          </p:cNvSpPr>
          <p:nvPr>
            <p:ph type="ftr" sz="quarter" idx="4294967295"/>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3189703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p:txBody>
          <a:bodyPr/>
          <a:lstStyle/>
          <a:p>
            <a:r>
              <a:rPr lang="en-US" altLang="en-US" smtClean="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smtClean="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NAVD </a:t>
            </a:r>
            <a:r>
              <a:rPr lang="en-US" altLang="en-US" sz="2400" dirty="0">
                <a:cs typeface="Times New Roman" panose="02020603050405020304" pitchFamily="18" charset="0"/>
              </a:rPr>
              <a:t>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a:t>
            </a:r>
            <a:r>
              <a:rPr lang="en-US" altLang="en-US" sz="2400" dirty="0" smtClean="0">
                <a:cs typeface="Times New Roman" panose="02020603050405020304" pitchFamily="18" charset="0"/>
              </a:rPr>
              <a:t>85</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GEOID12B</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DEFLEC12B</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smtClean="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Will include GEOID2022</a:t>
            </a: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r>
              <a:rPr lang="en-US" altLang="en-US" smtClean="0"/>
              <a:t>April 24, 2017</a:t>
            </a:r>
            <a:endParaRPr lang="en-US" altLang="en-US"/>
          </a:p>
        </p:txBody>
      </p:sp>
      <p:sp>
        <p:nvSpPr>
          <p:cNvPr id="3" name="Footer Placeholder 2"/>
          <p:cNvSpPr>
            <a:spLocks noGrp="1"/>
          </p:cNvSpPr>
          <p:nvPr>
            <p:ph type="ftr" sz="quarter" idx="4294967295"/>
          </p:nvPr>
        </p:nvSpPr>
        <p:spPr/>
        <p:txBody>
          <a:bodyPr/>
          <a:lstStyle/>
          <a:p>
            <a:pPr>
              <a:defRPr/>
            </a:pPr>
            <a:r>
              <a:rPr lang="en-US" smtClean="0"/>
              <a:t>2017 Geospatial Summit, Silver Spring, MD</a:t>
            </a:r>
            <a:endParaRPr lang="en-US"/>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Tree>
    <p:extLst>
      <p:ext uri="{BB962C8B-B14F-4D97-AF65-F5344CB8AC3E}">
        <p14:creationId xmlns:p14="http://schemas.microsoft.com/office/powerpoint/2010/main" val="2616026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dirty="0" smtClean="0">
                <a:ea typeface="ＭＳ Ｐゴシック" pitchFamily="34" charset="-128"/>
              </a:rPr>
              <a:t>Future Geopotential Reference Frame</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pPr>
            <a:r>
              <a:rPr lang="en-US" sz="2400" dirty="0" smtClean="0">
                <a:ea typeface="ＭＳ Ｐゴシック" pitchFamily="34" charset="-128"/>
              </a:rPr>
              <a:t>replace NAVD88 with new geopotential reference frame – by 2022</a:t>
            </a:r>
          </a:p>
          <a:p>
            <a:pPr>
              <a:lnSpc>
                <a:spcPct val="150000"/>
              </a:lnSpc>
            </a:pPr>
            <a:r>
              <a:rPr lang="en-US" sz="2400" dirty="0" smtClean="0">
                <a:ea typeface="ＭＳ Ｐゴシック" pitchFamily="34" charset="-128"/>
              </a:rPr>
              <a:t>gravimetric geoid-based, in combination with GNSS</a:t>
            </a:r>
          </a:p>
          <a:p>
            <a:pPr>
              <a:lnSpc>
                <a:spcPct val="150000"/>
              </a:lnSpc>
            </a:pPr>
            <a:r>
              <a:rPr lang="en-US" sz="2400" dirty="0" smtClean="0">
                <a:ea typeface="ＭＳ Ｐゴシック" pitchFamily="34" charset="-128"/>
              </a:rPr>
              <a:t>monitor time-varying nature of gravity field</a:t>
            </a:r>
          </a:p>
          <a:p>
            <a:pPr>
              <a:lnSpc>
                <a:spcPct val="150000"/>
              </a:lnSpc>
            </a:pPr>
            <a:r>
              <a:rPr lang="en-US" sz="2400" dirty="0" smtClean="0">
                <a:ea typeface="ＭＳ Ｐゴシック" pitchFamily="34" charset="-128"/>
              </a:rPr>
              <a:t>develop transformation tools to relate to NAVD88</a:t>
            </a:r>
          </a:p>
          <a:p>
            <a:pPr>
              <a:lnSpc>
                <a:spcPct val="150000"/>
              </a:lnSpc>
            </a:pPr>
            <a:r>
              <a:rPr lang="en-US" sz="2200" dirty="0" smtClean="0">
                <a:ea typeface="ＭＳ Ｐゴシック" pitchFamily="34" charset="-128"/>
              </a:rPr>
              <a:t>build most accurate ever continental gravimetric geoid model (</a:t>
            </a:r>
            <a:r>
              <a:rPr lang="en-US" sz="1800" dirty="0" smtClean="0">
                <a:ea typeface="ＭＳ Ｐゴシック" pitchFamily="34" charset="-128"/>
              </a:rPr>
              <a:t>GRAV-D</a:t>
            </a:r>
            <a:r>
              <a:rPr lang="en-US" sz="2200" dirty="0" smtClean="0">
                <a:ea typeface="ＭＳ Ｐゴシック" pitchFamily="34" charset="-128"/>
              </a:rPr>
              <a:t>) </a:t>
            </a:r>
          </a:p>
          <a:p>
            <a:pPr>
              <a:lnSpc>
                <a:spcPct val="150000"/>
              </a:lnSpc>
            </a:pPr>
            <a:r>
              <a:rPr lang="en-US" sz="2200" dirty="0" smtClean="0">
                <a:ea typeface="ＭＳ Ｐゴシック" pitchFamily="34" charset="-128"/>
              </a:rPr>
              <a:t>determine gravity with accuracy of 10 </a:t>
            </a:r>
            <a:r>
              <a:rPr lang="en-US" sz="2200" dirty="0" err="1" smtClean="0">
                <a:ea typeface="ＭＳ Ｐゴシック" pitchFamily="34" charset="-128"/>
              </a:rPr>
              <a:t>microGals</a:t>
            </a:r>
            <a:r>
              <a:rPr lang="en-US" sz="2200" dirty="0" smtClean="0">
                <a:ea typeface="ＭＳ Ｐゴシック" pitchFamily="34" charset="-128"/>
              </a:rPr>
              <a:t>, anytime</a:t>
            </a:r>
          </a:p>
          <a:p>
            <a:pPr>
              <a:lnSpc>
                <a:spcPct val="150000"/>
              </a:lnSpc>
            </a:pPr>
            <a:r>
              <a:rPr lang="en-US" sz="2200" dirty="0" smtClean="0">
                <a:ea typeface="ＭＳ Ｐゴシック" pitchFamily="34" charset="-128"/>
              </a:rPr>
              <a:t>support both </a:t>
            </a:r>
            <a:r>
              <a:rPr lang="en-US" sz="2200" dirty="0" err="1" smtClean="0">
                <a:ea typeface="ＭＳ Ｐゴシック" pitchFamily="34" charset="-128"/>
              </a:rPr>
              <a:t>orthometric</a:t>
            </a:r>
            <a:r>
              <a:rPr lang="en-US" sz="2200" dirty="0" smtClean="0">
                <a:ea typeface="ＭＳ Ｐゴシック" pitchFamily="34" charset="-128"/>
              </a:rPr>
              <a:t> and dynamic heights</a:t>
            </a:r>
          </a:p>
          <a:p>
            <a:pPr>
              <a:lnSpc>
                <a:spcPct val="150000"/>
              </a:lnSpc>
            </a:pPr>
            <a:r>
              <a:rPr lang="en-US" sz="2200"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97169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Types Uses and History of Geoid Height Models</a:t>
            </a:r>
          </a:p>
        </p:txBody>
      </p:sp>
      <p:sp>
        <p:nvSpPr>
          <p:cNvPr id="38915" name="Rectangle 3"/>
          <p:cNvSpPr>
            <a:spLocks noGrp="1" noChangeArrowheads="1"/>
          </p:cNvSpPr>
          <p:nvPr>
            <p:ph type="body" idx="1"/>
          </p:nvPr>
        </p:nvSpPr>
        <p:spPr>
          <a:xfrm>
            <a:off x="1130300" y="1485900"/>
            <a:ext cx="7162800" cy="4419600"/>
          </a:xfrm>
        </p:spPr>
        <p:txBody>
          <a:bodyPr/>
          <a:lstStyle/>
          <a:p>
            <a:pPr eaLnBrk="1" hangingPunct="1"/>
            <a:r>
              <a:rPr lang="en-US" sz="2800" dirty="0" smtClean="0"/>
              <a:t>Gravimetric (or Gravity) Geoid Height Models</a:t>
            </a:r>
          </a:p>
          <a:p>
            <a:pPr lvl="1" eaLnBrk="1" hangingPunct="1"/>
            <a:r>
              <a:rPr lang="en-US" sz="2400" dirty="0" smtClean="0"/>
              <a:t>Defined by gravity data crossing the geoid</a:t>
            </a:r>
          </a:p>
          <a:p>
            <a:pPr lvl="1" eaLnBrk="1" hangingPunct="1"/>
            <a:r>
              <a:rPr lang="en-US" sz="2400" dirty="0" smtClean="0"/>
              <a:t>Refined by terrain models (DEM’s)</a:t>
            </a:r>
          </a:p>
          <a:p>
            <a:pPr lvl="1" eaLnBrk="1" hangingPunct="1"/>
            <a:r>
              <a:rPr lang="en-US" sz="2400" dirty="0" smtClean="0"/>
              <a:t>Scientific and engineering applications</a:t>
            </a:r>
          </a:p>
          <a:p>
            <a:pPr eaLnBrk="1" hangingPunct="1"/>
            <a:r>
              <a:rPr lang="en-US" sz="2800" dirty="0" smtClean="0"/>
              <a:t>Composite (or Hybrid) Geoid Height Models</a:t>
            </a:r>
          </a:p>
          <a:p>
            <a:pPr lvl="1" eaLnBrk="1" hangingPunct="1"/>
            <a:r>
              <a:rPr lang="en-US" sz="2400" dirty="0" smtClean="0"/>
              <a:t>Gravimetric geoid defines most regions</a:t>
            </a:r>
          </a:p>
          <a:p>
            <a:pPr lvl="1" eaLnBrk="1" hangingPunct="1"/>
            <a:r>
              <a:rPr lang="en-US" sz="2400" dirty="0" smtClean="0"/>
              <a:t>Warped to fit available GPSBM control data</a:t>
            </a:r>
          </a:p>
          <a:p>
            <a:pPr lvl="1" eaLnBrk="1" hangingPunct="1"/>
            <a:r>
              <a:rPr lang="en-US" sz="2400" dirty="0" smtClean="0"/>
              <a:t>Defined by legislated ellipsoid (NAD 83) and local vertical datum (NAVD 88, PRVD02, etc.)</a:t>
            </a:r>
          </a:p>
          <a:p>
            <a:pPr lvl="1" eaLnBrk="1" hangingPunct="1"/>
            <a:r>
              <a:rPr lang="en-US" sz="2400" dirty="0" smtClean="0"/>
              <a:t>May be statutory for some surveying &amp;  mapping applications</a:t>
            </a:r>
          </a:p>
        </p:txBody>
      </p:sp>
    </p:spTree>
    <p:extLst>
      <p:ext uri="{BB962C8B-B14F-4D97-AF65-F5344CB8AC3E}">
        <p14:creationId xmlns:p14="http://schemas.microsoft.com/office/powerpoint/2010/main" val="10701585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Which Geoid for Which NAD 83?</a:t>
            </a:r>
            <a:endParaRPr lang="en-US" dirty="0"/>
          </a:p>
        </p:txBody>
      </p:sp>
      <p:sp>
        <p:nvSpPr>
          <p:cNvPr id="10" name="Content Placeholder 9"/>
          <p:cNvSpPr>
            <a:spLocks noGrp="1"/>
          </p:cNvSpPr>
          <p:nvPr>
            <p:ph sz="half" idx="1"/>
          </p:nvPr>
        </p:nvSpPr>
        <p:spPr/>
        <p:txBody>
          <a:bodyPr/>
          <a:lstStyle/>
          <a:p>
            <a:r>
              <a:rPr lang="en-US" sz="2600" dirty="0" smtClean="0"/>
              <a:t>NAD 83(2011)</a:t>
            </a:r>
          </a:p>
          <a:p>
            <a:endParaRPr lang="en-US" sz="2600" dirty="0" smtClean="0"/>
          </a:p>
          <a:p>
            <a:r>
              <a:rPr lang="en-US" sz="2600" dirty="0" smtClean="0"/>
              <a:t>NAD 83(2007)</a:t>
            </a:r>
          </a:p>
          <a:p>
            <a:endParaRPr lang="en-US" sz="2600" dirty="0" smtClean="0"/>
          </a:p>
          <a:p>
            <a:endParaRPr lang="en-US" sz="2600" dirty="0" smtClean="0"/>
          </a:p>
          <a:p>
            <a:endParaRPr lang="en-US" sz="2600" dirty="0"/>
          </a:p>
          <a:p>
            <a:r>
              <a:rPr lang="en-US" sz="2600" dirty="0" smtClean="0"/>
              <a:t>NAD 83(1996) &amp; CORS96</a:t>
            </a:r>
          </a:p>
          <a:p>
            <a:endParaRPr lang="en-US" sz="2600" dirty="0"/>
          </a:p>
          <a:p>
            <a:endParaRPr lang="en-US" sz="2600" dirty="0" smtClean="0"/>
          </a:p>
        </p:txBody>
      </p:sp>
      <p:sp>
        <p:nvSpPr>
          <p:cNvPr id="11" name="Content Placeholder 10"/>
          <p:cNvSpPr>
            <a:spLocks noGrp="1"/>
          </p:cNvSpPr>
          <p:nvPr>
            <p:ph sz="half" idx="2"/>
          </p:nvPr>
        </p:nvSpPr>
        <p:spPr/>
        <p:txBody>
          <a:bodyPr/>
          <a:lstStyle/>
          <a:p>
            <a:r>
              <a:rPr lang="en-US" sz="2600" dirty="0" smtClean="0"/>
              <a:t>Geoid12A/12B</a:t>
            </a:r>
          </a:p>
          <a:p>
            <a:endParaRPr lang="en-US" sz="2600" dirty="0" smtClean="0"/>
          </a:p>
          <a:p>
            <a:r>
              <a:rPr lang="en-US" sz="2600" dirty="0" smtClean="0"/>
              <a:t>Geoid09</a:t>
            </a:r>
          </a:p>
          <a:p>
            <a:endParaRPr lang="en-US" sz="2600" dirty="0" smtClean="0"/>
          </a:p>
          <a:p>
            <a:r>
              <a:rPr lang="en-US" sz="2600" dirty="0" smtClean="0"/>
              <a:t>Geoid06 (AK only)</a:t>
            </a:r>
          </a:p>
          <a:p>
            <a:endParaRPr lang="en-US" sz="2600" dirty="0" smtClean="0"/>
          </a:p>
          <a:p>
            <a:r>
              <a:rPr lang="en-US" sz="2600" dirty="0" smtClean="0"/>
              <a:t>Geoid03</a:t>
            </a:r>
          </a:p>
          <a:p>
            <a:r>
              <a:rPr lang="en-US" sz="2600" dirty="0" smtClean="0"/>
              <a:t>Geoid99</a:t>
            </a:r>
          </a:p>
          <a:p>
            <a:r>
              <a:rPr lang="en-US" sz="2600" dirty="0" smtClean="0"/>
              <a:t>Geoid96</a:t>
            </a:r>
          </a:p>
          <a:p>
            <a:endParaRPr lang="en-US" sz="2600" dirty="0" smtClean="0"/>
          </a:p>
        </p:txBody>
      </p:sp>
    </p:spTree>
    <p:extLst>
      <p:ext uri="{BB962C8B-B14F-4D97-AF65-F5344CB8AC3E}">
        <p14:creationId xmlns:p14="http://schemas.microsoft.com/office/powerpoint/2010/main" val="145134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19100"/>
            <a:ext cx="9144000" cy="952500"/>
          </a:xfrm>
        </p:spPr>
        <p:txBody>
          <a:bodyPr/>
          <a:lstStyle/>
          <a:p>
            <a:pPr eaLnBrk="1" hangingPunct="1"/>
            <a:r>
              <a:rPr lang="en-US" dirty="0" smtClean="0"/>
              <a:t>Accessing the New </a:t>
            </a:r>
            <a:r>
              <a:rPr lang="en-US" dirty="0" err="1" smtClean="0"/>
              <a:t>Datums</a:t>
            </a:r>
            <a:endParaRPr lang="en-US" dirty="0" smtClean="0"/>
          </a:p>
        </p:txBody>
      </p:sp>
      <p:pic>
        <p:nvPicPr>
          <p:cNvPr id="78851" name="Picture 8" descr="Corbin_VA"/>
          <p:cNvPicPr>
            <a:picLocks noGrp="1" noChangeAspect="1" noChangeArrowheads="1"/>
          </p:cNvPicPr>
          <p:nvPr>
            <p:ph sz="half" idx="2"/>
          </p:nvPr>
        </p:nvPicPr>
        <p:blipFill>
          <a:blip r:embed="rId3" cstate="print"/>
          <a:srcRect/>
          <a:stretch>
            <a:fillRect/>
          </a:stretch>
        </p:blipFill>
        <p:spPr>
          <a:xfrm>
            <a:off x="5443538" y="1905000"/>
            <a:ext cx="3200400" cy="4267200"/>
          </a:xfrm>
        </p:spPr>
      </p:pic>
      <p:sp>
        <p:nvSpPr>
          <p:cNvPr id="78852" name="Content Placeholder 2"/>
          <p:cNvSpPr>
            <a:spLocks noGrp="1"/>
          </p:cNvSpPr>
          <p:nvPr>
            <p:ph type="body" sz="half" idx="1"/>
          </p:nvPr>
        </p:nvSpPr>
        <p:spPr>
          <a:xfrm>
            <a:off x="614144" y="1562099"/>
            <a:ext cx="4529138" cy="3746880"/>
          </a:xfrm>
        </p:spPr>
        <p:txBody>
          <a:bodyPr/>
          <a:lstStyle/>
          <a:p>
            <a:r>
              <a:rPr lang="en-US" sz="1600" b="1" dirty="0" smtClean="0"/>
              <a:t>Primary access</a:t>
            </a:r>
            <a:r>
              <a:rPr lang="en-US" sz="1600" dirty="0" smtClean="0"/>
              <a:t> (NGS mission)</a:t>
            </a:r>
          </a:p>
          <a:p>
            <a:pPr lvl="1"/>
            <a:r>
              <a:rPr lang="en-US" sz="1600" dirty="0" smtClean="0"/>
              <a:t>Users with geodetic quality GNSS receivers will continue to use OPUS suite of tools</a:t>
            </a:r>
          </a:p>
          <a:p>
            <a:pPr lvl="1"/>
            <a:r>
              <a:rPr lang="en-US" sz="1600" dirty="0" smtClean="0"/>
              <a:t>Ellipsoid heights computed, and then a gravimetric geoid removed to provide </a:t>
            </a:r>
            <a:r>
              <a:rPr lang="en-US" sz="1600" dirty="0" err="1" smtClean="0"/>
              <a:t>orthometric</a:t>
            </a:r>
            <a:r>
              <a:rPr lang="en-US" sz="1600" dirty="0" smtClean="0"/>
              <a:t> heights in the new datum </a:t>
            </a:r>
          </a:p>
          <a:p>
            <a:pPr lvl="1"/>
            <a:r>
              <a:rPr lang="en-US" sz="1600" dirty="0" smtClean="0"/>
              <a:t>No passive marks needed</a:t>
            </a:r>
          </a:p>
          <a:p>
            <a:pPr lvl="1"/>
            <a:r>
              <a:rPr lang="en-US" sz="1600" dirty="0" smtClean="0"/>
              <a:t>But, could be used to position a passive mark</a:t>
            </a:r>
          </a:p>
          <a:p>
            <a:pPr lvl="1"/>
            <a:endParaRPr lang="en-US" sz="1600" dirty="0" smtClean="0"/>
          </a:p>
          <a:p>
            <a:r>
              <a:rPr lang="en-US" sz="1600" b="1" dirty="0" smtClean="0"/>
              <a:t>Secondary access</a:t>
            </a:r>
            <a:r>
              <a:rPr lang="en-US" sz="1600" dirty="0" smtClean="0"/>
              <a:t> (Use at own risk)</a:t>
            </a:r>
          </a:p>
          <a:p>
            <a:pPr lvl="1"/>
            <a:r>
              <a:rPr lang="en-US" sz="1600" dirty="0" smtClean="0"/>
              <a:t>Passive marks that have been tied to the new vertical datum</a:t>
            </a:r>
          </a:p>
          <a:p>
            <a:pPr lvl="1"/>
            <a:r>
              <a:rPr lang="en-US" sz="1600" dirty="0" smtClean="0"/>
              <a:t>NGS will provide a “data sharing” service for these points, but their accuracy (due to either the quality of the survey or the age of the data) will not be a responsibility of NGS</a:t>
            </a:r>
          </a:p>
          <a:p>
            <a:pPr>
              <a:buFontTx/>
              <a:buNone/>
            </a:pPr>
            <a:endParaRPr lang="en-US" sz="1200" dirty="0" smtClean="0"/>
          </a:p>
          <a:p>
            <a:pPr lvl="1"/>
            <a:endParaRPr lang="en-US" dirty="0" smtClean="0"/>
          </a:p>
          <a:p>
            <a:pPr lvl="1"/>
            <a:endParaRPr lang="en-US" dirty="0" smtClean="0"/>
          </a:p>
          <a:p>
            <a:endParaRPr lang="en-US" dirty="0" smtClean="0"/>
          </a:p>
          <a:p>
            <a:endParaRPr lang="en-US" dirty="0" smtClean="0"/>
          </a:p>
        </p:txBody>
      </p:sp>
      <p:sp>
        <p:nvSpPr>
          <p:cNvPr id="7" name="TextBox 6"/>
          <p:cNvSpPr txBox="1"/>
          <p:nvPr/>
        </p:nvSpPr>
        <p:spPr>
          <a:xfrm>
            <a:off x="5251450" y="1562100"/>
            <a:ext cx="3517900" cy="261938"/>
          </a:xfrm>
          <a:prstGeom prst="rect">
            <a:avLst/>
          </a:prstGeom>
          <a:noFill/>
        </p:spPr>
        <p:txBody>
          <a:bodyPr wrap="none">
            <a:spAutoFit/>
          </a:bodyPr>
          <a:lstStyle/>
          <a:p>
            <a:pPr>
              <a:defRPr/>
            </a:pPr>
            <a:r>
              <a:rPr lang="en-US" sz="1100" b="1" dirty="0">
                <a:latin typeface="+mn-lt"/>
              </a:rPr>
              <a:t>Continuously Operating Reference Station</a:t>
            </a:r>
          </a:p>
        </p:txBody>
      </p:sp>
    </p:spTree>
    <p:extLst>
      <p:ext uri="{BB962C8B-B14F-4D97-AF65-F5344CB8AC3E}">
        <p14:creationId xmlns:p14="http://schemas.microsoft.com/office/powerpoint/2010/main" val="10205599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Replace the Vertical Datum of the USA by 2022 (at today’s funding) with a </a:t>
            </a:r>
            <a:r>
              <a:rPr lang="en-US" sz="2000" b="1" dirty="0">
                <a:solidFill>
                  <a:prstClr val="black"/>
                </a:solidFill>
                <a:latin typeface="Calibri"/>
                <a:ea typeface="ＭＳ Ｐゴシック" charset="0"/>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p:txBody>
      </p:sp>
      <p:pic>
        <p:nvPicPr>
          <p:cNvPr id="6042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81000"/>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solidFill>
                  <a:prstClr val="black"/>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1400" b="1" dirty="0">
              <a:solidFill>
                <a:prstClr val="black"/>
              </a:solidFill>
              <a:latin typeface="Calibri"/>
              <a:ea typeface="ＭＳ Ｐゴシック" charset="0"/>
              <a:cs typeface="ＭＳ Ｐゴシック" charset="0"/>
            </a:endParaRPr>
          </a:p>
        </p:txBody>
      </p:sp>
      <p:pic>
        <p:nvPicPr>
          <p:cNvPr id="60422"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788"/>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0423" name="Rectangle 4"/>
          <p:cNvSpPr txBox="1">
            <a:spLocks noChangeArrowheads="1"/>
          </p:cNvSpPr>
          <p:nvPr/>
        </p:nvSpPr>
        <p:spPr bwMode="auto">
          <a:xfrm>
            <a:off x="327025" y="6040438"/>
            <a:ext cx="3360738"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a:solidFill>
                  <a:srgbClr val="FFFF00"/>
                </a:solidFill>
                <a:ea typeface="+mn-ea"/>
              </a:rPr>
              <a:t>Gravity</a:t>
            </a:r>
            <a:r>
              <a:rPr lang="en-US" altLang="en-US" sz="1800" i="1">
                <a:solidFill>
                  <a:srgbClr val="FFFF00"/>
                </a:solidFill>
                <a:ea typeface="+mn-ea"/>
              </a:rPr>
              <a:t> and </a:t>
            </a:r>
            <a:r>
              <a:rPr lang="en-US" altLang="en-US" sz="1800" b="1" i="1" u="sng">
                <a:solidFill>
                  <a:srgbClr val="FFFF00"/>
                </a:solidFill>
                <a:ea typeface="+mn-ea"/>
              </a:rPr>
              <a:t>Heights</a:t>
            </a:r>
            <a:r>
              <a:rPr lang="en-US" altLang="en-US" sz="1800" i="1">
                <a:solidFill>
                  <a:srgbClr val="FFFF00"/>
                </a:solidFill>
                <a:ea typeface="+mn-ea"/>
              </a:rPr>
              <a:t> are</a:t>
            </a:r>
          </a:p>
          <a:p>
            <a:pPr algn="ctr" defTabSz="914400" eaLnBrk="1" hangingPunct="1">
              <a:buFontTx/>
              <a:buNone/>
            </a:pPr>
            <a:r>
              <a:rPr lang="en-US" altLang="en-US" sz="1800" i="1">
                <a:solidFill>
                  <a:srgbClr val="FFFF00"/>
                </a:solidFill>
                <a:ea typeface="+mn-ea"/>
              </a:rPr>
              <a:t>inseparably connected</a:t>
            </a:r>
            <a:endParaRPr lang="en-US" altLang="en-US" sz="1800" b="1" i="1">
              <a:solidFill>
                <a:prstClr val="black"/>
              </a:solidFill>
              <a:ea typeface="+mn-ea"/>
            </a:endParaRPr>
          </a:p>
        </p:txBody>
      </p:sp>
    </p:spTree>
    <p:extLst>
      <p:ext uri="{BB962C8B-B14F-4D97-AF65-F5344CB8AC3E}">
        <p14:creationId xmlns:p14="http://schemas.microsoft.com/office/powerpoint/2010/main" val="2941982839"/>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p:nvPr>
        </p:nvSpPr>
        <p:spPr>
          <a:xfrm>
            <a:off x="110841" y="549275"/>
            <a:ext cx="8922326" cy="857250"/>
          </a:xfrm>
        </p:spPr>
        <p:txBody>
          <a:bodyPr/>
          <a:lstStyle/>
          <a:p>
            <a:r>
              <a:rPr lang="en-US" altLang="en-US" dirty="0" smtClean="0"/>
              <a:t>Why replace NAVD 88 and NAD 83?</a:t>
            </a:r>
          </a:p>
        </p:txBody>
      </p:sp>
      <p:sp>
        <p:nvSpPr>
          <p:cNvPr id="3" name="Content Placeholder 2"/>
          <p:cNvSpPr>
            <a:spLocks noGrp="1"/>
          </p:cNvSpPr>
          <p:nvPr>
            <p:ph idx="1"/>
          </p:nvPr>
        </p:nvSpPr>
        <p:spPr>
          <a:xfrm>
            <a:off x="457200" y="1530350"/>
            <a:ext cx="8229600" cy="5022850"/>
          </a:xfrm>
        </p:spPr>
        <p:txBody>
          <a:bodyPr/>
          <a:lstStyle/>
          <a:p>
            <a:pPr>
              <a:defRPr/>
            </a:pPr>
            <a:r>
              <a:rPr lang="en-US" sz="2800" b="1" dirty="0" smtClean="0"/>
              <a:t>ACCESS!</a:t>
            </a:r>
          </a:p>
          <a:p>
            <a:pPr lvl="1">
              <a:defRPr/>
            </a:pPr>
            <a:r>
              <a:rPr lang="en-US" sz="2700" dirty="0" smtClean="0"/>
              <a:t>easier to find the sky than a 60-year-old bench mark</a:t>
            </a:r>
          </a:p>
          <a:p>
            <a:pPr lvl="1">
              <a:defRPr/>
            </a:pPr>
            <a:r>
              <a:rPr lang="en-US" sz="2700" dirty="0" smtClean="0"/>
              <a:t>GNSS equipment is cheap and fast</a:t>
            </a:r>
          </a:p>
          <a:p>
            <a:pPr>
              <a:defRPr/>
            </a:pPr>
            <a:r>
              <a:rPr lang="en-US" sz="2800" b="1" dirty="0" smtClean="0"/>
              <a:t>ACCURACY!</a:t>
            </a:r>
          </a:p>
          <a:p>
            <a:pPr lvl="1">
              <a:defRPr/>
            </a:pPr>
            <a:r>
              <a:rPr lang="en-US" sz="2700" dirty="0"/>
              <a:t>e</a:t>
            </a:r>
            <a:r>
              <a:rPr lang="en-US" sz="2700" dirty="0" smtClean="0"/>
              <a:t>asier to trust the sky than a 60-year old bench mark</a:t>
            </a:r>
          </a:p>
          <a:p>
            <a:pPr lvl="1">
              <a:defRPr/>
            </a:pPr>
            <a:r>
              <a:rPr lang="en-US" sz="2700" dirty="0" smtClean="0"/>
              <a:t>immune to passive mark instability</a:t>
            </a:r>
          </a:p>
          <a:p>
            <a:pPr>
              <a:defRPr/>
            </a:pPr>
            <a:r>
              <a:rPr lang="en-US" sz="2800" b="1" dirty="0" smtClean="0"/>
              <a:t>GLOBAL STANDARDS!</a:t>
            </a:r>
          </a:p>
          <a:p>
            <a:pPr lvl="1">
              <a:defRPr/>
            </a:pPr>
            <a:r>
              <a:rPr lang="en-US" sz="2700" dirty="0" smtClean="0"/>
              <a:t>systematic errors of many meters across the US</a:t>
            </a:r>
          </a:p>
          <a:p>
            <a:pPr lvl="1">
              <a:defRPr/>
            </a:pPr>
            <a:r>
              <a:rPr lang="en-US" sz="2700" dirty="0" smtClean="0"/>
              <a:t>aligns with GPS, international efforts</a:t>
            </a:r>
          </a:p>
          <a:p>
            <a:pPr lvl="1">
              <a:defRPr/>
            </a:pPr>
            <a:r>
              <a:rPr lang="en-US" sz="2700" dirty="0" smtClean="0"/>
              <a:t>aligns with Canada, Mexico</a:t>
            </a:r>
          </a:p>
          <a:p>
            <a:pPr marL="0" indent="0">
              <a:buFont typeface="Arial" panose="020B0604020202020204" pitchFamily="34" charset="0"/>
              <a:buNone/>
              <a:defRPr/>
            </a:pPr>
            <a:endParaRPr lang="en-US" dirty="0"/>
          </a:p>
        </p:txBody>
      </p:sp>
      <p:sp>
        <p:nvSpPr>
          <p:cNvPr id="4" name="Date Placeholder 3"/>
          <p:cNvSpPr>
            <a:spLocks noGrp="1"/>
          </p:cNvSpPr>
          <p:nvPr>
            <p:ph type="dt" sz="quarter" idx="4294967295"/>
          </p:nvPr>
        </p:nvSpPr>
        <p:spPr/>
        <p:txBody>
          <a:bodyPr/>
          <a:lstStyle/>
          <a:p>
            <a:pPr>
              <a:defRPr/>
            </a:pPr>
            <a:r>
              <a:rPr lang="en-US" dirty="0" smtClean="0"/>
              <a:t>April 24, 2017</a:t>
            </a:r>
            <a:endParaRPr lang="en-US" dirty="0"/>
          </a:p>
        </p:txBody>
      </p:sp>
      <p:sp>
        <p:nvSpPr>
          <p:cNvPr id="5" name="Footer Placeholder 4"/>
          <p:cNvSpPr>
            <a:spLocks noGrp="1"/>
          </p:cNvSpPr>
          <p:nvPr>
            <p:ph type="ftr" sz="quarter" idx="4294967295"/>
          </p:nvPr>
        </p:nvSpPr>
        <p:spPr/>
        <p:txBody>
          <a:bodyPr/>
          <a:lstStyle/>
          <a:p>
            <a:pPr>
              <a:defRPr/>
            </a:pPr>
            <a:r>
              <a:rPr lang="en-US" dirty="0" smtClean="0"/>
              <a:t>2017 Geospatial Summit </a:t>
            </a:r>
            <a:endParaRPr lang="en-US" dirty="0"/>
          </a:p>
        </p:txBody>
      </p:sp>
      <p:sp>
        <p:nvSpPr>
          <p:cNvPr id="286726" name="Slide Number Placeholder 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A8A4A3-D7D4-43D5-AF8D-1F0926549751}" type="slidenum">
              <a:rPr lang="en-US" altLang="en-US" sz="1200" smtClean="0">
                <a:solidFill>
                  <a:srgbClr val="898989"/>
                </a:solidFill>
                <a:ea typeface="MS PGothic" panose="020B0600070205080204" pitchFamily="34" charset="-128"/>
              </a:rPr>
              <a:pPr>
                <a:spcBef>
                  <a:spcPct val="0"/>
                </a:spcBef>
                <a:buFontTx/>
                <a:buNone/>
              </a:pPr>
              <a:t>38</a:t>
            </a:fld>
            <a:endParaRPr lang="en-US" altLang="en-US" sz="1200" smtClean="0">
              <a:solidFill>
                <a:srgbClr val="898989"/>
              </a:solidFill>
              <a:ea typeface="MS PGothic" panose="020B0600070205080204" pitchFamily="34" charset="-128"/>
            </a:endParaRPr>
          </a:p>
        </p:txBody>
      </p:sp>
    </p:spTree>
    <p:extLst>
      <p:ext uri="{BB962C8B-B14F-4D97-AF65-F5344CB8AC3E}">
        <p14:creationId xmlns:p14="http://schemas.microsoft.com/office/powerpoint/2010/main" val="25247857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2800" dirty="0" smtClean="0"/>
              <a:t>Predicted Positional Changes in 2022</a:t>
            </a:r>
            <a:br>
              <a:rPr lang="en-US" sz="2800" dirty="0" smtClean="0"/>
            </a:br>
            <a:r>
              <a:rPr lang="en-US" sz="2800" dirty="0" smtClean="0"/>
              <a:t>Vicinity of Newark, NJ.</a:t>
            </a:r>
            <a:br>
              <a:rPr lang="en-US" sz="2800" dirty="0" smtClean="0"/>
            </a:br>
            <a:r>
              <a:rPr lang="en-US" sz="1600" dirty="0" smtClean="0"/>
              <a:t>(Computed for station </a:t>
            </a:r>
            <a:r>
              <a:rPr lang="en-US" sz="1800" dirty="0" smtClean="0"/>
              <a:t>NJIT A,</a:t>
            </a:r>
            <a:r>
              <a:rPr lang="en-US" sz="1600" dirty="0" smtClean="0"/>
              <a:t> </a:t>
            </a:r>
            <a:r>
              <a:rPr lang="en-US" sz="1600" dirty="0" err="1" smtClean="0"/>
              <a:t>pid</a:t>
            </a:r>
            <a:r>
              <a:rPr lang="en-US" sz="1600" dirty="0" smtClean="0"/>
              <a:t> AJ5047)</a:t>
            </a:r>
          </a:p>
        </p:txBody>
      </p:sp>
      <p:sp>
        <p:nvSpPr>
          <p:cNvPr id="89091" name="Text Box 3"/>
          <p:cNvSpPr txBox="1">
            <a:spLocks noChangeArrowheads="1"/>
          </p:cNvSpPr>
          <p:nvPr/>
        </p:nvSpPr>
        <p:spPr bwMode="auto">
          <a:xfrm>
            <a:off x="0" y="2209800"/>
            <a:ext cx="9144000" cy="2473325"/>
          </a:xfrm>
          <a:prstGeom prst="rect">
            <a:avLst/>
          </a:prstGeom>
          <a:noFill/>
          <a:ln w="9525">
            <a:noFill/>
            <a:miter lim="800000"/>
            <a:headEnd/>
            <a:tailEnd/>
          </a:ln>
        </p:spPr>
        <p:txBody>
          <a:bodyPr>
            <a:spAutoFit/>
          </a:bodyPr>
          <a:lstStyle/>
          <a:p>
            <a:pPr algn="ctr" eaLnBrk="0" hangingPunct="0"/>
            <a:r>
              <a:rPr lang="en-US" sz="2600" b="1" dirty="0">
                <a:solidFill>
                  <a:prstClr val="black"/>
                </a:solidFill>
                <a:latin typeface="Times New Roman" pitchFamily="18" charset="0"/>
              </a:rPr>
              <a:t>HORIZONTAL =  </a:t>
            </a:r>
            <a:r>
              <a:rPr lang="en-US" sz="2600" b="1" dirty="0" smtClean="0">
                <a:solidFill>
                  <a:prstClr val="black"/>
                </a:solidFill>
                <a:latin typeface="Times New Roman" pitchFamily="18" charset="0"/>
              </a:rPr>
              <a:t>1.27 </a:t>
            </a:r>
            <a:r>
              <a:rPr lang="en-US" sz="2600" b="1" dirty="0">
                <a:solidFill>
                  <a:prstClr val="black"/>
                </a:solidFill>
                <a:latin typeface="Times New Roman" pitchFamily="18" charset="0"/>
              </a:rPr>
              <a:t>m </a:t>
            </a:r>
            <a:r>
              <a:rPr lang="en-US" sz="2600" b="1" dirty="0" smtClean="0">
                <a:solidFill>
                  <a:prstClr val="black"/>
                </a:solidFill>
                <a:latin typeface="Times New Roman" pitchFamily="18" charset="0"/>
              </a:rPr>
              <a:t>(4.2 </a:t>
            </a:r>
            <a:r>
              <a:rPr lang="en-US" sz="2600" b="1" dirty="0">
                <a:solidFill>
                  <a:prstClr val="black"/>
                </a:solidFill>
                <a:latin typeface="Times New Roman" pitchFamily="18" charset="0"/>
              </a:rPr>
              <a:t>ft)</a:t>
            </a:r>
          </a:p>
          <a:p>
            <a:pPr algn="ctr" eaLnBrk="0" hangingPunct="0"/>
            <a:r>
              <a:rPr lang="en-US" sz="2600" b="1" dirty="0">
                <a:solidFill>
                  <a:prstClr val="black"/>
                </a:solidFill>
                <a:latin typeface="Times New Roman" pitchFamily="18" charset="0"/>
              </a:rPr>
              <a:t>ELLIPSOID HEIGHT = - </a:t>
            </a:r>
            <a:r>
              <a:rPr lang="en-US" sz="2600" b="1" dirty="0" smtClean="0">
                <a:solidFill>
                  <a:prstClr val="black"/>
                </a:solidFill>
                <a:latin typeface="Times New Roman" pitchFamily="18" charset="0"/>
              </a:rPr>
              <a:t>1.25 </a:t>
            </a:r>
            <a:r>
              <a:rPr lang="en-US" sz="2600" b="1" dirty="0">
                <a:solidFill>
                  <a:prstClr val="black"/>
                </a:solidFill>
                <a:latin typeface="Times New Roman" pitchFamily="18" charset="0"/>
              </a:rPr>
              <a:t>m (- </a:t>
            </a:r>
            <a:r>
              <a:rPr lang="en-US" sz="2600" b="1" dirty="0" smtClean="0">
                <a:solidFill>
                  <a:prstClr val="black"/>
                </a:solidFill>
                <a:latin typeface="Times New Roman" pitchFamily="18" charset="0"/>
              </a:rPr>
              <a:t>4.1 </a:t>
            </a:r>
            <a:r>
              <a:rPr lang="en-US" sz="2600" b="1" dirty="0">
                <a:solidFill>
                  <a:prstClr val="black"/>
                </a:solidFill>
                <a:latin typeface="Times New Roman" pitchFamily="18" charset="0"/>
              </a:rPr>
              <a:t>ft)</a:t>
            </a:r>
          </a:p>
          <a:p>
            <a:pPr algn="ctr" eaLnBrk="0" hangingPunct="0"/>
            <a:r>
              <a:rPr lang="en-US" sz="2600" b="1" dirty="0">
                <a:solidFill>
                  <a:prstClr val="black"/>
                </a:solidFill>
                <a:latin typeface="Times New Roman" pitchFamily="18" charset="0"/>
              </a:rPr>
              <a:t>Predicted with </a:t>
            </a:r>
            <a:r>
              <a:rPr lang="en-US" sz="2600" b="1" dirty="0">
                <a:solidFill>
                  <a:srgbClr val="FF0000"/>
                </a:solidFill>
                <a:latin typeface="Times New Roman" pitchFamily="18" charset="0"/>
              </a:rPr>
              <a:t>HTDP</a:t>
            </a:r>
          </a:p>
          <a:p>
            <a:pPr algn="ctr" eaLnBrk="0" hangingPunct="0"/>
            <a:endParaRPr lang="en-US" sz="2600" b="1" dirty="0">
              <a:solidFill>
                <a:prstClr val="black"/>
              </a:solidFill>
              <a:latin typeface="Times New Roman" pitchFamily="18" charset="0"/>
            </a:endParaRPr>
          </a:p>
          <a:p>
            <a:pPr algn="ctr" eaLnBrk="0" hangingPunct="0"/>
            <a:r>
              <a:rPr lang="en-US" sz="2600" b="1" dirty="0">
                <a:solidFill>
                  <a:prstClr val="black"/>
                </a:solidFill>
                <a:latin typeface="Times New Roman" pitchFamily="18" charset="0"/>
              </a:rPr>
              <a:t>ORTHOMETRIC HEIGHT = - </a:t>
            </a:r>
            <a:r>
              <a:rPr lang="en-US" sz="2600" b="1" dirty="0" smtClean="0">
                <a:solidFill>
                  <a:prstClr val="black"/>
                </a:solidFill>
                <a:latin typeface="Times New Roman" pitchFamily="18" charset="0"/>
              </a:rPr>
              <a:t>0.36 </a:t>
            </a:r>
            <a:r>
              <a:rPr lang="en-US" sz="2600" b="1" dirty="0">
                <a:solidFill>
                  <a:prstClr val="black"/>
                </a:solidFill>
                <a:latin typeface="Times New Roman" pitchFamily="18" charset="0"/>
              </a:rPr>
              <a:t>m (- </a:t>
            </a:r>
            <a:r>
              <a:rPr lang="en-US" sz="2600" b="1" dirty="0" smtClean="0">
                <a:solidFill>
                  <a:prstClr val="black"/>
                </a:solidFill>
                <a:latin typeface="Times New Roman" pitchFamily="18" charset="0"/>
              </a:rPr>
              <a:t>1.2 </a:t>
            </a:r>
            <a:r>
              <a:rPr lang="en-US" sz="2600" b="1" dirty="0">
                <a:solidFill>
                  <a:prstClr val="black"/>
                </a:solidFill>
                <a:latin typeface="Times New Roman" pitchFamily="18" charset="0"/>
              </a:rPr>
              <a:t>ft)</a:t>
            </a:r>
          </a:p>
          <a:p>
            <a:pPr algn="ctr" eaLnBrk="0" hangingPunct="0"/>
            <a:r>
              <a:rPr lang="en-US" sz="2600" b="1" dirty="0">
                <a:solidFill>
                  <a:prstClr val="black"/>
                </a:solidFill>
                <a:latin typeface="Times New Roman" pitchFamily="18" charset="0"/>
              </a:rPr>
              <a:t>Predicted with </a:t>
            </a:r>
            <a:r>
              <a:rPr lang="en-US" sz="2600" b="1" dirty="0">
                <a:solidFill>
                  <a:srgbClr val="FF0000"/>
                </a:solidFill>
                <a:latin typeface="Times New Roman" pitchFamily="18" charset="0"/>
              </a:rPr>
              <a:t>HTDP</a:t>
            </a:r>
            <a:r>
              <a:rPr lang="en-US" sz="2600" b="1" dirty="0">
                <a:solidFill>
                  <a:prstClr val="black"/>
                </a:solidFill>
                <a:latin typeface="Times New Roman" pitchFamily="18" charset="0"/>
              </a:rPr>
              <a:t> and </a:t>
            </a:r>
            <a:r>
              <a:rPr lang="en-US" sz="2600" b="1" dirty="0" smtClean="0">
                <a:solidFill>
                  <a:srgbClr val="FF0000"/>
                </a:solidFill>
                <a:latin typeface="Times New Roman" pitchFamily="18" charset="0"/>
              </a:rPr>
              <a:t>xGEIOD15B</a:t>
            </a:r>
            <a:endParaRPr lang="en-US" sz="2600" b="1" dirty="0">
              <a:solidFill>
                <a:srgbClr val="FF0000"/>
              </a:solidFill>
              <a:latin typeface="Times New Roman" pitchFamily="18" charset="0"/>
            </a:endParaRPr>
          </a:p>
        </p:txBody>
      </p:sp>
      <p:sp>
        <p:nvSpPr>
          <p:cNvPr id="89092" name="TextBox 4">
            <a:hlinkClick r:id="rId3"/>
          </p:cNvPr>
          <p:cNvSpPr txBox="1">
            <a:spLocks noChangeArrowheads="1"/>
          </p:cNvSpPr>
          <p:nvPr/>
        </p:nvSpPr>
        <p:spPr bwMode="auto">
          <a:xfrm>
            <a:off x="2209800" y="4876800"/>
            <a:ext cx="4551363" cy="1477963"/>
          </a:xfrm>
          <a:prstGeom prst="rect">
            <a:avLst/>
          </a:prstGeom>
          <a:noFill/>
          <a:ln w="9525">
            <a:noFill/>
            <a:miter lim="800000"/>
            <a:headEnd/>
            <a:tailEnd/>
          </a:ln>
        </p:spPr>
        <p:txBody>
          <a:bodyPr wrap="none">
            <a:spAutoFit/>
          </a:bodyPr>
          <a:lstStyle/>
          <a:p>
            <a:pPr algn="ctr"/>
            <a:r>
              <a:rPr lang="en-US" b="1">
                <a:solidFill>
                  <a:srgbClr val="CC0066"/>
                </a:solidFill>
                <a:latin typeface="Times New Roman" pitchFamily="18" charset="0"/>
                <a:cs typeface="Times New Roman" pitchFamily="18" charset="0"/>
              </a:rPr>
              <a:t>HTDP</a:t>
            </a:r>
          </a:p>
          <a:p>
            <a:pPr algn="ctr"/>
            <a:r>
              <a:rPr lang="en-US">
                <a:solidFill>
                  <a:srgbClr val="CC0066"/>
                </a:solidFill>
                <a:latin typeface="Times New Roman" pitchFamily="18" charset="0"/>
                <a:cs typeface="Times New Roman" pitchFamily="18" charset="0"/>
              </a:rPr>
              <a:t>“Coping with Tectonic Motion”</a:t>
            </a:r>
          </a:p>
          <a:p>
            <a:pPr algn="ctr"/>
            <a:r>
              <a:rPr lang="en-US">
                <a:solidFill>
                  <a:srgbClr val="CC0066"/>
                </a:solidFill>
                <a:latin typeface="Times New Roman" pitchFamily="18" charset="0"/>
                <a:cs typeface="Times New Roman" pitchFamily="18" charset="0"/>
              </a:rPr>
              <a:t>R. Snay &amp; C. Pearson</a:t>
            </a:r>
          </a:p>
          <a:p>
            <a:pPr algn="ctr"/>
            <a:r>
              <a:rPr lang="en-US">
                <a:solidFill>
                  <a:srgbClr val="CC0066"/>
                </a:solidFill>
                <a:latin typeface="Times New Roman" pitchFamily="18" charset="0"/>
                <a:cs typeface="Times New Roman" pitchFamily="18" charset="0"/>
              </a:rPr>
              <a:t>American Surveyor Magazine, December 2010</a:t>
            </a:r>
          </a:p>
          <a:p>
            <a:pPr algn="ctr"/>
            <a:r>
              <a:rPr lang="en-US">
                <a:solidFill>
                  <a:srgbClr val="CC0066"/>
                </a:solidFill>
                <a:latin typeface="Times New Roman" pitchFamily="18" charset="0"/>
                <a:cs typeface="Times New Roman" pitchFamily="18" charset="0"/>
              </a:rPr>
              <a:t>www.Ameriserv.com</a:t>
            </a:r>
          </a:p>
        </p:txBody>
      </p:sp>
    </p:spTree>
    <p:extLst>
      <p:ext uri="{BB962C8B-B14F-4D97-AF65-F5344CB8AC3E}">
        <p14:creationId xmlns:p14="http://schemas.microsoft.com/office/powerpoint/2010/main" val="408359265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NAD 83</a:t>
            </a:r>
            <a:endParaRPr lang="en-US" dirty="0"/>
          </a:p>
        </p:txBody>
      </p:sp>
      <p:sp>
        <p:nvSpPr>
          <p:cNvPr id="3" name="Content Placeholder 2"/>
          <p:cNvSpPr>
            <a:spLocks noGrp="1"/>
          </p:cNvSpPr>
          <p:nvPr>
            <p:ph idx="1"/>
          </p:nvPr>
        </p:nvSpPr>
        <p:spPr>
          <a:xfrm>
            <a:off x="343876" y="1417638"/>
            <a:ext cx="5681785" cy="5217624"/>
          </a:xfrm>
        </p:spPr>
        <p:txBody>
          <a:bodyPr>
            <a:normAutofit fontScale="77500" lnSpcReduction="20000"/>
          </a:bodyPr>
          <a:lstStyle/>
          <a:p>
            <a:r>
              <a:rPr lang="en-US" dirty="0" smtClean="0"/>
              <a:t>Original realization completed in 1986</a:t>
            </a:r>
          </a:p>
          <a:p>
            <a:pPr lvl="1"/>
            <a:r>
              <a:rPr lang="en-US" dirty="0" smtClean="0"/>
              <a:t>Consisted (almost) entirely of classical (optical) observations</a:t>
            </a:r>
          </a:p>
          <a:p>
            <a:r>
              <a:rPr lang="en-US" dirty="0" smtClean="0"/>
              <a:t>“High Accuracy Reference Networks” (HARN) and Federal Base Network (FBN)realizations</a:t>
            </a:r>
          </a:p>
          <a:p>
            <a:pPr lvl="1"/>
            <a:r>
              <a:rPr lang="en-US" dirty="0" smtClean="0"/>
              <a:t>Done in 1990s and early 2000s, essentially state-by-state</a:t>
            </a:r>
          </a:p>
          <a:p>
            <a:pPr lvl="1"/>
            <a:r>
              <a:rPr lang="en-US" dirty="0" smtClean="0"/>
              <a:t>Based on GNSS but classical stations included in adjustments</a:t>
            </a:r>
          </a:p>
          <a:p>
            <a:r>
              <a:rPr lang="en-US" dirty="0" smtClean="0"/>
              <a:t>National Re-Adjustment of 2007</a:t>
            </a:r>
          </a:p>
          <a:p>
            <a:pPr lvl="1"/>
            <a:r>
              <a:rPr lang="en-US" dirty="0" smtClean="0"/>
              <a:t>NAD 83(CORS96) and (NSRS2007)</a:t>
            </a:r>
          </a:p>
          <a:p>
            <a:pPr lvl="1"/>
            <a:r>
              <a:rPr lang="en-US" dirty="0" smtClean="0"/>
              <a:t>Simultaneous nationwide adjustment (GNSS only)</a:t>
            </a:r>
          </a:p>
          <a:p>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5661" y="1175361"/>
            <a:ext cx="2139462"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30144" y="4192062"/>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1764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your state?</a:t>
            </a:r>
          </a:p>
        </p:txBody>
      </p:sp>
      <p:sp>
        <p:nvSpPr>
          <p:cNvPr id="11272" name="Rectangle 8"/>
          <p:cNvSpPr>
            <a:spLocks noGrp="1" noChangeArrowheads="1"/>
          </p:cNvSpPr>
          <p:nvPr>
            <p:ph type="body" sz="half" idx="1"/>
          </p:nvPr>
        </p:nvSpPr>
        <p:spPr>
          <a:xfrm>
            <a:off x="55408" y="1905000"/>
            <a:ext cx="5250897" cy="4953000"/>
          </a:xfrm>
        </p:spPr>
        <p:txBody>
          <a:bodyPr/>
          <a:lstStyle/>
          <a:p>
            <a:r>
              <a:rPr lang="en-US" sz="2400" dirty="0" smtClean="0"/>
              <a:t>NAD 27</a:t>
            </a:r>
          </a:p>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(1992)</a:t>
            </a:r>
          </a:p>
          <a:p>
            <a:pPr lvl="2"/>
            <a:r>
              <a:rPr lang="en-US" sz="2400" dirty="0" smtClean="0"/>
              <a:t>NAD 83 (1996)</a:t>
            </a:r>
          </a:p>
          <a:p>
            <a:pPr lvl="2"/>
            <a:r>
              <a:rPr lang="en-US" sz="2400" dirty="0" smtClean="0"/>
              <a:t>NAD 83 CORS96(2002)</a:t>
            </a:r>
          </a:p>
          <a:p>
            <a:pPr lvl="2"/>
            <a:r>
              <a:rPr lang="en-US" sz="2400" dirty="0" smtClean="0"/>
              <a:t>NAD 83 (NSRS2007)</a:t>
            </a:r>
          </a:p>
          <a:p>
            <a:pPr lvl="2"/>
            <a:r>
              <a:rPr lang="en-US" sz="2400" dirty="0" smtClean="0"/>
              <a:t>NAD 83 (2011) epoch 2010.00</a:t>
            </a:r>
          </a:p>
        </p:txBody>
      </p:sp>
      <p:sp>
        <p:nvSpPr>
          <p:cNvPr id="11273" name="Rectangle 9"/>
          <p:cNvSpPr>
            <a:spLocks noGrp="1" noChangeArrowheads="1"/>
          </p:cNvSpPr>
          <p:nvPr>
            <p:ph type="body" sz="half" idx="2"/>
          </p:nvPr>
        </p:nvSpPr>
        <p:spPr>
          <a:xfrm>
            <a:off x="5306305"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pPr lvl="2"/>
            <a:r>
              <a:rPr lang="en-US" sz="2400" dirty="0"/>
              <a:t>WGS 84 (G1762</a:t>
            </a:r>
            <a:r>
              <a:rPr lang="en-US" sz="2400" dirty="0" smtClean="0"/>
              <a:t>)</a:t>
            </a:r>
          </a:p>
          <a:p>
            <a:r>
              <a:rPr lang="en-US" sz="2400" dirty="0" err="1" smtClean="0"/>
              <a:t>ITRFxx</a:t>
            </a:r>
            <a:r>
              <a:rPr lang="en-US" sz="2400" dirty="0" smtClean="0"/>
              <a:t> (epoch </a:t>
            </a:r>
            <a:r>
              <a:rPr lang="en-US" sz="2400" dirty="0" err="1" smtClean="0"/>
              <a:t>xxxx</a:t>
            </a:r>
            <a:r>
              <a:rPr lang="en-US" sz="2400" dirty="0" smtClean="0"/>
              <a:t>)</a:t>
            </a:r>
          </a:p>
          <a:p>
            <a:r>
              <a:rPr lang="en-US" sz="2400" dirty="0" err="1" smtClean="0"/>
              <a:t>IGSxx</a:t>
            </a:r>
            <a:r>
              <a:rPr lang="en-US" sz="2400" dirty="0" smtClean="0"/>
              <a:t> (epoch </a:t>
            </a:r>
            <a:r>
              <a:rPr lang="en-US" sz="2400" dirty="0" err="1" smtClean="0"/>
              <a:t>xxxx</a:t>
            </a:r>
            <a:r>
              <a:rPr lang="en-US" sz="2400" dirty="0" smtClean="0"/>
              <a:t>)</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4933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1273">
                                            <p:txEl>
                                              <p:pRg st="8" end="8"/>
                                            </p:txEl>
                                          </p:spTgt>
                                        </p:tgtEl>
                                        <p:attrNameLst>
                                          <p:attrName>style.visibility</p:attrName>
                                        </p:attrNameLst>
                                      </p:cBhvr>
                                      <p:to>
                                        <p:strVal val="visible"/>
                                      </p:to>
                                    </p:set>
                                    <p:anim calcmode="lin" valueType="num">
                                      <p:cBhvr additive="base">
                                        <p:cTn id="85"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1273">
                                            <p:txEl>
                                              <p:pRg st="9" end="9"/>
                                            </p:txEl>
                                          </p:spTgt>
                                        </p:tgtEl>
                                        <p:attrNameLst>
                                          <p:attrName>style.visibility</p:attrName>
                                        </p:attrNameLst>
                                      </p:cBhvr>
                                      <p:to>
                                        <p:strVal val="visible"/>
                                      </p:to>
                                    </p:set>
                                    <p:anim calcmode="lin" valueType="num">
                                      <p:cBhvr additive="base">
                                        <p:cTn id="91"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OAA Photo Library Image - theb15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7" y="5204230"/>
            <a:ext cx="2355872" cy="1585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NOAA Photo Library Image - theb3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219" y="5228191"/>
            <a:ext cx="1704109" cy="1560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MyFiles\Communications\Positioning_history\epping_base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169" y="1417638"/>
            <a:ext cx="3558886" cy="22837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does NAD 83(86) Imply?</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417638"/>
            <a:ext cx="2133600" cy="381914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910" y="3722457"/>
            <a:ext cx="2133600" cy="306628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5255" y="3722457"/>
            <a:ext cx="2000374" cy="306628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091" y="1417638"/>
            <a:ext cx="2133600" cy="321868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824346" y="1423555"/>
            <a:ext cx="7245927" cy="5434445"/>
          </a:xfrm>
          <a:prstGeom prst="rect">
            <a:avLst/>
          </a:prstGeom>
        </p:spPr>
      </p:pic>
    </p:spTree>
    <p:extLst>
      <p:ext uri="{BB962C8B-B14F-4D97-AF65-F5344CB8AC3E}">
        <p14:creationId xmlns:p14="http://schemas.microsoft.com/office/powerpoint/2010/main" val="280215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NAD 83(HARN)?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86" y="1413170"/>
            <a:ext cx="3809675" cy="300643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169" y="1417638"/>
            <a:ext cx="4264021" cy="31785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295" y="4559714"/>
            <a:ext cx="2395179" cy="22982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52" y="4419600"/>
            <a:ext cx="2511797" cy="24384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038851" y="4474369"/>
            <a:ext cx="3105149" cy="2328862"/>
          </a:xfrm>
          <a:prstGeom prst="rect">
            <a:avLst/>
          </a:prstGeom>
        </p:spPr>
      </p:pic>
    </p:spTree>
    <p:extLst>
      <p:ext uri="{BB962C8B-B14F-4D97-AF65-F5344CB8AC3E}">
        <p14:creationId xmlns:p14="http://schemas.microsoft.com/office/powerpoint/2010/main" val="35945801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on Earth is this Mark?</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41" y="1598496"/>
            <a:ext cx="3508340" cy="25491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41" y="4611866"/>
            <a:ext cx="3508340" cy="20075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206" y="1588157"/>
            <a:ext cx="4675594" cy="4963323"/>
          </a:xfrm>
          <a:prstGeom prst="rect">
            <a:avLst/>
          </a:prstGeom>
        </p:spPr>
      </p:pic>
    </p:spTree>
    <p:extLst>
      <p:ext uri="{BB962C8B-B14F-4D97-AF65-F5344CB8AC3E}">
        <p14:creationId xmlns:p14="http://schemas.microsoft.com/office/powerpoint/2010/main" val="3127831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Learned</a:t>
            </a:r>
            <a:endParaRPr lang="en-US" dirty="0"/>
          </a:p>
        </p:txBody>
      </p:sp>
      <p:pic>
        <p:nvPicPr>
          <p:cNvPr id="3" name="Picture 2"/>
          <p:cNvPicPr>
            <a:picLocks noChangeAspect="1"/>
          </p:cNvPicPr>
          <p:nvPr/>
        </p:nvPicPr>
        <p:blipFill>
          <a:blip r:embed="rId2"/>
          <a:stretch>
            <a:fillRect/>
          </a:stretch>
        </p:blipFill>
        <p:spPr>
          <a:xfrm>
            <a:off x="263230" y="2305486"/>
            <a:ext cx="8668865" cy="2709863"/>
          </a:xfrm>
          <a:prstGeom prst="rect">
            <a:avLst/>
          </a:prstGeom>
        </p:spPr>
      </p:pic>
    </p:spTree>
    <p:extLst>
      <p:ext uri="{BB962C8B-B14F-4D97-AF65-F5344CB8AC3E}">
        <p14:creationId xmlns:p14="http://schemas.microsoft.com/office/powerpoint/2010/main" val="618147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Transforming within ArcMap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 y="1417638"/>
            <a:ext cx="5563376" cy="4753638"/>
          </a:xfrm>
          <a:prstGeom prst="rect">
            <a:avLst/>
          </a:prstGeom>
        </p:spPr>
      </p:pic>
      <p:pic>
        <p:nvPicPr>
          <p:cNvPr id="5" name="Picture 4"/>
          <p:cNvPicPr>
            <a:picLocks noChangeAspect="1"/>
          </p:cNvPicPr>
          <p:nvPr/>
        </p:nvPicPr>
        <p:blipFill>
          <a:blip r:embed="rId3"/>
          <a:stretch>
            <a:fillRect/>
          </a:stretch>
        </p:blipFill>
        <p:spPr>
          <a:xfrm>
            <a:off x="5124450" y="1417638"/>
            <a:ext cx="4019550" cy="3352800"/>
          </a:xfrm>
          <a:prstGeom prst="rect">
            <a:avLst/>
          </a:prstGeom>
        </p:spPr>
      </p:pic>
    </p:spTree>
    <p:extLst>
      <p:ext uri="{BB962C8B-B14F-4D97-AF65-F5344CB8AC3E}">
        <p14:creationId xmlns:p14="http://schemas.microsoft.com/office/powerpoint/2010/main" val="2606873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Transformations with NCAT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 y="3256058"/>
            <a:ext cx="9143129" cy="4350105"/>
          </a:xfrm>
          <a:prstGeom prst="rect">
            <a:avLst/>
          </a:prstGeom>
        </p:spPr>
      </p:pic>
      <p:sp>
        <p:nvSpPr>
          <p:cNvPr id="4" name="Oval 3"/>
          <p:cNvSpPr/>
          <p:nvPr/>
        </p:nvSpPr>
        <p:spPr>
          <a:xfrm>
            <a:off x="692727" y="3408233"/>
            <a:ext cx="263237" cy="26323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bwMode="auto">
          <a:xfrm>
            <a:off x="1274618" y="3408233"/>
            <a:ext cx="3269674" cy="400110"/>
          </a:xfrm>
          <a:prstGeom prst="rect">
            <a:avLst/>
          </a:prstGeom>
          <a:noFill/>
          <a:ln w="9525">
            <a:noFill/>
            <a:miter lim="800000"/>
            <a:headEnd/>
            <a:tailEnd/>
          </a:ln>
        </p:spPr>
        <p:txBody>
          <a:bodyPr wrap="square" rtlCol="0">
            <a:spAutoFit/>
          </a:bodyPr>
          <a:lstStyle/>
          <a:p>
            <a:r>
              <a:rPr lang="en-US" sz="2000" dirty="0" smtClean="0"/>
              <a:t>Actual NAD 83(2011) Position</a:t>
            </a:r>
            <a:endParaRPr lang="en-US" sz="2000" dirty="0"/>
          </a:p>
        </p:txBody>
      </p:sp>
      <p:sp>
        <p:nvSpPr>
          <p:cNvPr id="6" name="TextBox 5"/>
          <p:cNvSpPr txBox="1"/>
          <p:nvPr/>
        </p:nvSpPr>
        <p:spPr bwMode="auto">
          <a:xfrm>
            <a:off x="609597" y="3538179"/>
            <a:ext cx="4419600" cy="769441"/>
          </a:xfrm>
          <a:prstGeom prst="rect">
            <a:avLst/>
          </a:prstGeom>
          <a:noFill/>
          <a:ln w="9525">
            <a:noFill/>
            <a:miter lim="800000"/>
            <a:headEnd/>
            <a:tailEnd/>
          </a:ln>
        </p:spPr>
        <p:txBody>
          <a:bodyPr wrap="square" rtlCol="0">
            <a:spAutoFit/>
          </a:bodyPr>
          <a:lstStyle/>
          <a:p>
            <a:r>
              <a:rPr lang="en-US" sz="4400" dirty="0" smtClean="0"/>
              <a:t>+   </a:t>
            </a:r>
            <a:r>
              <a:rPr lang="en-US" sz="2000" dirty="0" smtClean="0"/>
              <a:t>Transformed Positions Using NCAT</a:t>
            </a:r>
            <a:endParaRPr lang="en-US" sz="2000" dirty="0"/>
          </a:p>
        </p:txBody>
      </p:sp>
      <p:pic>
        <p:nvPicPr>
          <p:cNvPr id="7" name="Picture 6"/>
          <p:cNvPicPr>
            <a:picLocks noChangeAspect="1"/>
          </p:cNvPicPr>
          <p:nvPr/>
        </p:nvPicPr>
        <p:blipFill>
          <a:blip r:embed="rId3"/>
          <a:stretch>
            <a:fillRect/>
          </a:stretch>
        </p:blipFill>
        <p:spPr>
          <a:xfrm>
            <a:off x="2609409" y="1155563"/>
            <a:ext cx="3929929" cy="2290260"/>
          </a:xfrm>
          <a:prstGeom prst="rect">
            <a:avLst/>
          </a:prstGeom>
        </p:spPr>
      </p:pic>
    </p:spTree>
    <p:extLst>
      <p:ext uri="{BB962C8B-B14F-4D97-AF65-F5344CB8AC3E}">
        <p14:creationId xmlns:p14="http://schemas.microsoft.com/office/powerpoint/2010/main" val="34732890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altLang="en-US" smtClean="0">
                <a:ea typeface="ＭＳ Ｐゴシック" pitchFamily="34" charset="-128"/>
              </a:rPr>
              <a:t>metadata to the rescue</a:t>
            </a:r>
          </a:p>
        </p:txBody>
      </p:sp>
      <p:sp>
        <p:nvSpPr>
          <p:cNvPr id="128003" name="Content Placeholder 2"/>
          <p:cNvSpPr>
            <a:spLocks noGrp="1"/>
          </p:cNvSpPr>
          <p:nvPr>
            <p:ph idx="1"/>
          </p:nvPr>
        </p:nvSpPr>
        <p:spPr/>
        <p:txBody>
          <a:bodyPr/>
          <a:lstStyle/>
          <a:p>
            <a:pPr eaLnBrk="1" hangingPunct="1"/>
            <a:r>
              <a:rPr lang="en-US" altLang="en-US" smtClean="0">
                <a:ea typeface="ＭＳ Ｐゴシック" pitchFamily="34" charset="-128"/>
              </a:rPr>
              <a:t>your positional metadata should include:</a:t>
            </a:r>
          </a:p>
          <a:p>
            <a:pPr lvl="1" eaLnBrk="1" hangingPunct="1"/>
            <a:r>
              <a:rPr lang="en-US" altLang="en-US" smtClean="0">
                <a:ea typeface="ＭＳ Ｐゴシック" pitchFamily="34" charset="-128"/>
              </a:rPr>
              <a:t>datum</a:t>
            </a:r>
          </a:p>
          <a:p>
            <a:pPr lvl="1" eaLnBrk="1" hangingPunct="1"/>
            <a:r>
              <a:rPr lang="en-US" altLang="en-US" smtClean="0">
                <a:ea typeface="ＭＳ Ｐゴシック" pitchFamily="34" charset="-128"/>
              </a:rPr>
              <a:t>epoch</a:t>
            </a:r>
          </a:p>
          <a:p>
            <a:pPr lvl="1" eaLnBrk="1" hangingPunct="1"/>
            <a:r>
              <a:rPr lang="en-US" altLang="en-US" smtClean="0">
                <a:ea typeface="ＭＳ Ｐゴシック" pitchFamily="34" charset="-128"/>
              </a:rPr>
              <a:t>source</a:t>
            </a:r>
          </a:p>
          <a:p>
            <a:pPr eaLnBrk="1" hangingPunct="1"/>
            <a:r>
              <a:rPr lang="en-US" altLang="en-US" smtClean="0">
                <a:ea typeface="ＭＳ Ｐゴシック" pitchFamily="34" charset="-128"/>
              </a:rPr>
              <a:t>these will facilitate transforming from current to new datum</a:t>
            </a:r>
          </a:p>
          <a:p>
            <a:pPr eaLnBrk="1" hangingPunct="1"/>
            <a:r>
              <a:rPr lang="en-US" altLang="en-US" smtClean="0">
                <a:ea typeface="ＭＳ Ｐゴシック" pitchFamily="34" charset="-128"/>
              </a:rPr>
              <a:t>maintaining your original survey data will provide more accurate results</a:t>
            </a:r>
          </a:p>
        </p:txBody>
      </p:sp>
    </p:spTree>
    <p:extLst>
      <p:ext uri="{BB962C8B-B14F-4D97-AF65-F5344CB8AC3E}">
        <p14:creationId xmlns:p14="http://schemas.microsoft.com/office/powerpoint/2010/main" val="3331865078"/>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1862138"/>
          <a:ext cx="5867400" cy="3243262"/>
        </p:xfrm>
        <a:graphic>
          <a:graphicData uri="http://schemas.openxmlformats.org/presentationml/2006/ole">
            <mc:AlternateContent xmlns:mc="http://schemas.openxmlformats.org/markup-compatibility/2006">
              <mc:Choice xmlns:v="urn:schemas-microsoft-com:vml" Requires="v">
                <p:oleObj spid="_x0000_s1292" name="Clip" r:id="rId3" imgW="4671000" imgH="2583000" progId="MS_ClipArt_Gallery.2">
                  <p:embed/>
                </p:oleObj>
              </mc:Choice>
              <mc:Fallback>
                <p:oleObj name="Clip" r:id="rId3" imgW="4671000" imgH="25830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2138"/>
                        <a:ext cx="5867400" cy="324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1" name="Text Box 3"/>
          <p:cNvSpPr txBox="1">
            <a:spLocks noChangeArrowheads="1"/>
          </p:cNvSpPr>
          <p:nvPr/>
        </p:nvSpPr>
        <p:spPr bwMode="auto">
          <a:xfrm>
            <a:off x="739775" y="628650"/>
            <a:ext cx="78200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a:solidFill>
                  <a:srgbClr val="FF0000"/>
                </a:solidFill>
                <a:latin typeface="Times New Roman" pitchFamily="18" charset="0"/>
              </a:rPr>
              <a:t>GOOD COORDINATION BEGINS WITH </a:t>
            </a:r>
          </a:p>
          <a:p>
            <a:pPr algn="ctr"/>
            <a:r>
              <a:rPr lang="en-US" sz="3200">
                <a:solidFill>
                  <a:srgbClr val="FF0000"/>
                </a:solidFill>
                <a:latin typeface="Times New Roman" pitchFamily="18" charset="0"/>
              </a:rPr>
              <a:t>GOOD COORDINATES</a:t>
            </a:r>
            <a:endParaRPr lang="en-US" sz="2800">
              <a:solidFill>
                <a:srgbClr val="000000"/>
              </a:solidFill>
              <a:latin typeface="Times New Roman" pitchFamily="18" charset="0"/>
            </a:endParaRPr>
          </a:p>
        </p:txBody>
      </p:sp>
      <p:sp>
        <p:nvSpPr>
          <p:cNvPr id="48132" name="Text Box 4"/>
          <p:cNvSpPr txBox="1">
            <a:spLocks noChangeArrowheads="1"/>
          </p:cNvSpPr>
          <p:nvPr/>
        </p:nvSpPr>
        <p:spPr bwMode="auto">
          <a:xfrm>
            <a:off x="381000" y="5705475"/>
            <a:ext cx="8548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chemeClr val="accent2"/>
                </a:solidFill>
                <a:latin typeface="Times New Roman" pitchFamily="18" charset="0"/>
              </a:rPr>
              <a:t>GEOGRAPHY WITHOUT GEODESY IS A FELONY</a:t>
            </a:r>
          </a:p>
        </p:txBody>
      </p:sp>
    </p:spTree>
    <p:extLst>
      <p:ext uri="{BB962C8B-B14F-4D97-AF65-F5344CB8AC3E}">
        <p14:creationId xmlns:p14="http://schemas.microsoft.com/office/powerpoint/2010/main" val="31254250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par>
                          <p:cTn id="8" fill="hold" nodeType="afterGroup">
                            <p:stCondLst>
                              <p:cond delay="500"/>
                            </p:stCondLst>
                            <p:childTnLst>
                              <p:par>
                                <p:cTn id="9" presetID="22" presetClass="entr" presetSubtype="4" fill="hold" grpId="0" nodeType="afterEffect">
                                  <p:stCondLst>
                                    <p:cond delay="2000"/>
                                  </p:stCondLst>
                                  <p:childTnLst>
                                    <p:set>
                                      <p:cBhvr>
                                        <p:cTn id="10" dur="1" fill="hold">
                                          <p:stCondLst>
                                            <p:cond delay="0"/>
                                          </p:stCondLst>
                                        </p:cTn>
                                        <p:tgtEl>
                                          <p:spTgt spid="48132"/>
                                        </p:tgtEl>
                                        <p:attrNameLst>
                                          <p:attrName>style.visibility</p:attrName>
                                        </p:attrNameLst>
                                      </p:cBhvr>
                                      <p:to>
                                        <p:strVal val="visible"/>
                                      </p:to>
                                    </p:set>
                                    <p:animEffect transition="in" filter="wipe(down)">
                                      <p:cBhvr>
                                        <p:cTn id="11"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a:t>d</a:t>
            </a:r>
            <a:r>
              <a:rPr lang="en-US" dirty="0" err="1" smtClean="0"/>
              <a:t>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t>
            </a:r>
            <a:r>
              <a:rPr lang="en-US" sz="2400" dirty="0" smtClean="0"/>
              <a:t>some Doppler </a:t>
            </a:r>
            <a:r>
              <a:rPr lang="en-US" sz="2400" dirty="0" smtClean="0"/>
              <a:t>observations, and new system</a:t>
            </a:r>
          </a:p>
          <a:p>
            <a:r>
              <a:rPr lang="en-US" sz="2400" dirty="0" smtClean="0"/>
              <a:t>NAD83(92, 96) based on new and old observations and same system (HARN/FBN)</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571106186"/>
      </p:ext>
    </p:extLst>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nvSpPr>
        <p:spPr bwMode="auto">
          <a:xfrm>
            <a:off x="152400" y="1816100"/>
            <a:ext cx="8839200" cy="458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Font typeface="Arial" pitchFamily="34" charset="0"/>
              <a:buChar char="•"/>
              <a:defRPr sz="3200">
                <a:solidFill>
                  <a:schemeClr val="tx1"/>
                </a:solidFill>
                <a:latin typeface="Times New Roman" pitchFamily="18" charset="0"/>
                <a:ea typeface="ＭＳ Ｐゴシック"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ＭＳ Ｐゴシック" pitchFamily="34" charset="-128"/>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ＭＳ Ｐゴシック" pitchFamily="34" charset="-128"/>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9pPr>
          </a:lstStyle>
          <a:p>
            <a:pPr defTabSz="914400" eaLnBrk="1" hangingPunct="1">
              <a:buFontTx/>
              <a:buNone/>
            </a:pPr>
            <a:r>
              <a:rPr lang="en-US" altLang="en-US" sz="1800" dirty="0">
                <a:solidFill>
                  <a:srgbClr val="000000"/>
                </a:solidFill>
                <a:latin typeface="Arial" pitchFamily="34" charset="0"/>
                <a:cs typeface="Arial" pitchFamily="34" charset="0"/>
              </a:rPr>
              <a:t>NETWORK	     TIME		NETWORK	   LOCAL	SHIFT</a:t>
            </a:r>
          </a:p>
          <a:p>
            <a:pPr defTabSz="914400" eaLnBrk="1" hangingPunct="1">
              <a:buFontTx/>
              <a:buNone/>
            </a:pPr>
            <a:r>
              <a:rPr lang="en-US" altLang="en-US" sz="1800" u="sng" dirty="0">
                <a:solidFill>
                  <a:srgbClr val="000000"/>
                </a:solidFill>
                <a:latin typeface="Arial" pitchFamily="34" charset="0"/>
                <a:cs typeface="Arial" pitchFamily="34" charset="0"/>
              </a:rPr>
              <a:t>			     SPAN	ACCURACY	ACCURACY		</a:t>
            </a:r>
          </a:p>
          <a:p>
            <a:pPr defTabSz="914400" eaLnBrk="1" hangingPunct="1">
              <a:buFontTx/>
              <a:buNone/>
            </a:pPr>
            <a:endParaRPr lang="en-US" altLang="en-US" sz="1800" u="sng"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 27		    1927-1986	10 meter	s	(1:100,000)	10-200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NAD83(86)	    1986-1990	1 meter		(1:100,000)	0.3-1.0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NAD83(199x)* 	     1990-2007	0.1 meter 	(1:1 million)	0.05 m</a:t>
            </a:r>
          </a:p>
          <a:p>
            <a:pPr defTabSz="914400" eaLnBrk="1" hangingPunct="1">
              <a:buFontTx/>
              <a:buNone/>
            </a:pPr>
            <a:r>
              <a:rPr lang="en-US" altLang="en-US" sz="1800" dirty="0">
                <a:solidFill>
                  <a:srgbClr val="000000"/>
                </a:solidFill>
                <a:latin typeface="Arial" pitchFamily="34" charset="0"/>
                <a:cs typeface="Arial" pitchFamily="34" charset="0"/>
              </a:rPr>
              <a:t>  “HARN”, “FBN”			                             (1:10 million)</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NAD83(NSRS2007)  2007-2011	0.01 meter	0.01 meter	0.03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NAD83(2011)  	     2011-	 	0.01 meter	0.01 meter	0.01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endParaRPr lang="en-US" altLang="en-US" sz="1800" dirty="0">
              <a:solidFill>
                <a:srgbClr val="000000"/>
              </a:solidFill>
              <a:latin typeface="Arial" pitchFamily="34" charset="0"/>
              <a:cs typeface="Arial" pitchFamily="34" charset="0"/>
            </a:endParaRPr>
          </a:p>
        </p:txBody>
      </p:sp>
      <p:sp>
        <p:nvSpPr>
          <p:cNvPr id="107523" name="Title 4"/>
          <p:cNvSpPr>
            <a:spLocks noGrp="1"/>
          </p:cNvSpPr>
          <p:nvPr>
            <p:ph type="title"/>
          </p:nvPr>
        </p:nvSpPr>
        <p:spPr>
          <a:xfrm>
            <a:off x="457200" y="457200"/>
            <a:ext cx="8229600" cy="1143000"/>
          </a:xfrm>
        </p:spPr>
        <p:txBody>
          <a:bodyPr/>
          <a:lstStyle/>
          <a:p>
            <a:pPr eaLnBrk="1" hangingPunct="1"/>
            <a:r>
              <a:rPr lang="en-US" altLang="en-US" sz="2800" smtClean="0">
                <a:latin typeface="Verdana" pitchFamily="34" charset="0"/>
                <a:ea typeface="ＭＳ Ｐゴシック" pitchFamily="34" charset="-128"/>
              </a:rPr>
              <a:t>National Spatial Reference System (NSRS) Improvements over time</a:t>
            </a:r>
            <a:endParaRPr lang="en-US" altLang="en-US" sz="3200" smtClean="0">
              <a:latin typeface="Verdana" pitchFamily="34" charset="0"/>
              <a:ea typeface="ＭＳ Ｐゴシック" pitchFamily="34" charset="-128"/>
            </a:endParaRPr>
          </a:p>
        </p:txBody>
      </p:sp>
      <p:sp>
        <p:nvSpPr>
          <p:cNvPr id="6" name="Rectangle 5"/>
          <p:cNvSpPr/>
          <p:nvPr/>
        </p:nvSpPr>
        <p:spPr>
          <a:xfrm>
            <a:off x="3733800" y="1827213"/>
            <a:ext cx="1600200" cy="4573587"/>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Tree>
    <p:extLst>
      <p:ext uri="{BB962C8B-B14F-4D97-AF65-F5344CB8AC3E}">
        <p14:creationId xmlns:p14="http://schemas.microsoft.com/office/powerpoint/2010/main" val="1209007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609600"/>
            <a:ext cx="7315200" cy="1143000"/>
          </a:xfrm>
        </p:spPr>
        <p:txBody>
          <a:bodyPr/>
          <a:lstStyle/>
          <a:p>
            <a:pPr eaLnBrk="1" hangingPunct="1"/>
            <a:r>
              <a:rPr lang="en-US" sz="3000" smtClean="0">
                <a:solidFill>
                  <a:srgbClr val="0000FF"/>
                </a:solidFill>
                <a:latin typeface="Arial" charset="0"/>
              </a:rPr>
              <a:t>The NSRS has evolved</a:t>
            </a:r>
          </a:p>
        </p:txBody>
      </p:sp>
      <p:pic>
        <p:nvPicPr>
          <p:cNvPr id="16387"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24200"/>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200400" y="2057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1 Million Monuments</a:t>
            </a:r>
          </a:p>
          <a:p>
            <a:pPr algn="ctr"/>
            <a:r>
              <a:rPr lang="en-US" sz="1200">
                <a:solidFill>
                  <a:srgbClr val="A50021"/>
                </a:solidFill>
                <a:latin typeface="Times New Roman" pitchFamily="18" charset="0"/>
                <a:cs typeface="Times New Roman" pitchFamily="18" charset="0"/>
              </a:rPr>
              <a:t>(Separate Horizontal and Vertical Systems) </a:t>
            </a:r>
            <a:endParaRPr lang="en-US" sz="1200">
              <a:solidFill>
                <a:srgbClr val="A50021"/>
              </a:solidFill>
              <a:latin typeface="Times New Roman" pitchFamily="18" charset="0"/>
              <a:cs typeface="Times New Roman" pitchFamily="18" charset="0"/>
              <a:sym typeface="Wingdings" pitchFamily="2" charset="2"/>
            </a:endParaRPr>
          </a:p>
        </p:txBody>
      </p:sp>
      <p:sp>
        <p:nvSpPr>
          <p:cNvPr id="16389" name="Text Box 5"/>
          <p:cNvSpPr txBox="1">
            <a:spLocks noChangeArrowheads="1"/>
          </p:cNvSpPr>
          <p:nvPr/>
        </p:nvSpPr>
        <p:spPr bwMode="auto">
          <a:xfrm>
            <a:off x="4343400" y="259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
        <p:nvSpPr>
          <p:cNvPr id="16390" name="Text Box 6"/>
          <p:cNvSpPr txBox="1">
            <a:spLocks noChangeArrowheads="1"/>
          </p:cNvSpPr>
          <p:nvPr/>
        </p:nvSpPr>
        <p:spPr bwMode="auto">
          <a:xfrm>
            <a:off x="1371600" y="3276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endParaRPr lang="en-US"/>
          </a:p>
        </p:txBody>
      </p:sp>
      <p:sp>
        <p:nvSpPr>
          <p:cNvPr id="16391" name="Text Box 7"/>
          <p:cNvSpPr txBox="1">
            <a:spLocks noChangeArrowheads="1"/>
          </p:cNvSpPr>
          <p:nvPr/>
        </p:nvSpPr>
        <p:spPr bwMode="auto">
          <a:xfrm>
            <a:off x="3048000" y="367188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pPr algn="ctr"/>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16392" name="Text Box 8"/>
          <p:cNvSpPr txBox="1">
            <a:spLocks noChangeArrowheads="1"/>
          </p:cNvSpPr>
          <p:nvPr/>
        </p:nvSpPr>
        <p:spPr bwMode="auto">
          <a:xfrm>
            <a:off x="2971800" y="58816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16393"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8752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05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9530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65760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48006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sym typeface="Wingdings" pitchFamily="2" charset="2"/>
              </a:rPr>
              <a:t>70,000 </a:t>
            </a:r>
            <a:br>
              <a:rPr lang="en-US">
                <a:solidFill>
                  <a:srgbClr val="A50021"/>
                </a:solidFill>
                <a:latin typeface="Times New Roman" pitchFamily="18" charset="0"/>
                <a:cs typeface="Times New Roman" pitchFamily="18" charset="0"/>
                <a:sym typeface="Wingdings" pitchFamily="2" charset="2"/>
              </a:rPr>
            </a:br>
            <a:r>
              <a:rPr lang="en-US">
                <a:solidFill>
                  <a:srgbClr val="A50021"/>
                </a:solidFill>
                <a:latin typeface="Times New Roman" pitchFamily="18" charset="0"/>
                <a:cs typeface="Times New Roman" pitchFamily="18" charset="0"/>
                <a:sym typeface="Wingdings" pitchFamily="2" charset="2"/>
              </a:rPr>
              <a:t>Passive Marks</a:t>
            </a:r>
          </a:p>
          <a:p>
            <a:pPr algn="ctr"/>
            <a:r>
              <a:rPr lang="en-US" sz="1200">
                <a:solidFill>
                  <a:srgbClr val="A50021"/>
                </a:solidFill>
                <a:latin typeface="Times New Roman" pitchFamily="18" charset="0"/>
                <a:cs typeface="Times New Roman" pitchFamily="18" charset="0"/>
                <a:sym typeface="Wingdings" pitchFamily="2" charset="2"/>
              </a:rPr>
              <a:t>(3-Dimensional)</a:t>
            </a:r>
            <a:endParaRPr lang="en-US" sz="1200">
              <a:solidFill>
                <a:srgbClr val="A50021"/>
              </a:solidFill>
              <a:latin typeface="Times New Roman" pitchFamily="18" charset="0"/>
              <a:cs typeface="Times New Roman" pitchFamily="18" charset="0"/>
            </a:endParaRPr>
          </a:p>
        </p:txBody>
      </p:sp>
      <p:sp>
        <p:nvSpPr>
          <p:cNvPr id="16399" name="Text Box 15"/>
          <p:cNvSpPr txBox="1">
            <a:spLocks noChangeArrowheads="1"/>
          </p:cNvSpPr>
          <p:nvPr/>
        </p:nvSpPr>
        <p:spPr bwMode="auto">
          <a:xfrm>
            <a:off x="4800600" y="3914775"/>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buFont typeface="Wingdings" pitchFamily="2" charset="2"/>
              <a:buNone/>
            </a:pPr>
            <a:r>
              <a:rPr lang="en-US" smtClean="0">
                <a:solidFill>
                  <a:srgbClr val="A50021"/>
                </a:solidFill>
                <a:latin typeface="Times New Roman" pitchFamily="18" charset="0"/>
                <a:cs typeface="Times New Roman" pitchFamily="18" charset="0"/>
                <a:sym typeface="Wingdings" pitchFamily="2" charset="2"/>
              </a:rPr>
              <a:t>≈ 2,000 </a:t>
            </a:r>
            <a:r>
              <a:rPr lang="en-US" dirty="0">
                <a:solidFill>
                  <a:srgbClr val="A50021"/>
                </a:solidFill>
                <a:latin typeface="Times New Roman" pitchFamily="18" charset="0"/>
                <a:cs typeface="Times New Roman" pitchFamily="18" charset="0"/>
                <a:sym typeface="Wingdings" pitchFamily="2" charset="2"/>
              </a:rPr>
              <a:t>GPS CORS</a:t>
            </a:r>
          </a:p>
          <a:p>
            <a:pPr algn="ctr">
              <a:buFont typeface="Wingdings" pitchFamily="2" charset="2"/>
              <a:buNone/>
            </a:pPr>
            <a:r>
              <a:rPr lang="en-US" sz="1200" dirty="0">
                <a:solidFill>
                  <a:srgbClr val="A50021"/>
                </a:solidFill>
                <a:latin typeface="Times New Roman" pitchFamily="18" charset="0"/>
                <a:cs typeface="Times New Roman" pitchFamily="18" charset="0"/>
                <a:sym typeface="Wingdings" pitchFamily="2" charset="2"/>
              </a:rPr>
              <a:t>(Time Dependent System Possible; </a:t>
            </a:r>
            <a:br>
              <a:rPr lang="en-US" sz="1200" dirty="0">
                <a:solidFill>
                  <a:srgbClr val="A50021"/>
                </a:solidFill>
                <a:latin typeface="Times New Roman" pitchFamily="18" charset="0"/>
                <a:cs typeface="Times New Roman" pitchFamily="18" charset="0"/>
                <a:sym typeface="Wingdings" pitchFamily="2" charset="2"/>
              </a:rPr>
            </a:br>
            <a:r>
              <a:rPr lang="en-US" sz="1200" dirty="0">
                <a:solidFill>
                  <a:srgbClr val="A50021"/>
                </a:solidFill>
                <a:latin typeface="Times New Roman" pitchFamily="18" charset="0"/>
                <a:cs typeface="Times New Roman" pitchFamily="18" charset="0"/>
                <a:sym typeface="Wingdings" pitchFamily="2" charset="2"/>
              </a:rPr>
              <a:t>4-Dimensional)</a:t>
            </a:r>
          </a:p>
          <a:p>
            <a:pPr algn="ctr"/>
            <a:endParaRPr lang="en-US" dirty="0">
              <a:latin typeface="Times New Roman" pitchFamily="18" charset="0"/>
              <a:cs typeface="Times New Roman" pitchFamily="18" charset="0"/>
            </a:endParaRPr>
          </a:p>
        </p:txBody>
      </p:sp>
      <p:sp>
        <p:nvSpPr>
          <p:cNvPr id="16400" name="Text Box 16"/>
          <p:cNvSpPr txBox="1">
            <a:spLocks noChangeArrowheads="1"/>
          </p:cNvSpPr>
          <p:nvPr/>
        </p:nvSpPr>
        <p:spPr bwMode="auto">
          <a:xfrm>
            <a:off x="4343400" y="42052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Tree>
    <p:extLst>
      <p:ext uri="{BB962C8B-B14F-4D97-AF65-F5344CB8AC3E}">
        <p14:creationId xmlns:p14="http://schemas.microsoft.com/office/powerpoint/2010/main" val="52154023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290945" y="649667"/>
            <a:ext cx="8229327" cy="598488"/>
          </a:xfrm>
        </p:spPr>
        <p:txBody>
          <a:bodyPr/>
          <a:lstStyle/>
          <a:p>
            <a:r>
              <a:rPr lang="en-US" sz="4000" dirty="0" smtClean="0">
                <a:ea typeface="ＭＳ Ｐゴシック" pitchFamily="34" charset="-128"/>
              </a:rPr>
              <a:t>International Terrestrial Reference Frame - ITRF2008</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a:t>
            </a:r>
            <a:r>
              <a:rPr lang="en-US" sz="2800" dirty="0" smtClean="0"/>
              <a:t>current expression </a:t>
            </a:r>
            <a:r>
              <a:rPr lang="en-US" sz="2800" dirty="0"/>
              <a:t>for the reference </a:t>
            </a:r>
            <a:r>
              <a:rPr lang="en-US" sz="2800" dirty="0" smtClean="0"/>
              <a:t>frame is the </a:t>
            </a:r>
            <a:r>
              <a:rPr lang="en-US" sz="2800" dirty="0"/>
              <a:t>ITRF2008</a:t>
            </a:r>
            <a:r>
              <a:rPr lang="en-US" sz="2800" dirty="0" smtClean="0"/>
              <a:t>.</a:t>
            </a:r>
          </a:p>
          <a:p>
            <a:pPr eaLnBrk="1" hangingPunct="1"/>
            <a:endParaRPr lang="en-US" sz="2800" dirty="0"/>
          </a:p>
          <a:p>
            <a:pPr eaLnBrk="1" hangingPunct="1"/>
            <a:r>
              <a:rPr lang="en-US" sz="2800" dirty="0" smtClean="0"/>
              <a:t>ITRF2014 has been </a:t>
            </a:r>
            <a:r>
              <a:rPr lang="en-US" sz="2800" smtClean="0"/>
              <a:t>released </a:t>
            </a:r>
            <a:r>
              <a:rPr lang="en-US" sz="2800" smtClean="0"/>
              <a:t>and </a:t>
            </a:r>
            <a:r>
              <a:rPr lang="en-US" sz="2800" dirty="0" smtClean="0"/>
              <a:t>is soon to be adopted by NGS.</a:t>
            </a:r>
            <a:endParaRPr lang="en-US" sz="2800" dirty="0"/>
          </a:p>
        </p:txBody>
      </p:sp>
    </p:spTree>
    <p:extLst>
      <p:ext uri="{BB962C8B-B14F-4D97-AF65-F5344CB8AC3E}">
        <p14:creationId xmlns:p14="http://schemas.microsoft.com/office/powerpoint/2010/main" val="254532850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11250" y="381000"/>
            <a:ext cx="6667500" cy="519113"/>
          </a:xfrm>
          <a:prstGeom prst="rect">
            <a:avLst/>
          </a:prstGeom>
          <a:noFill/>
          <a:ln w="19050">
            <a:noFill/>
            <a:miter lim="800000"/>
            <a:headEnd/>
            <a:tailEnd/>
          </a:ln>
        </p:spPr>
        <p:txBody>
          <a:bodyPr wrap="none" anchor="ctr">
            <a:spAutoFit/>
          </a:bodyPr>
          <a:lstStyle/>
          <a:p>
            <a:pPr algn="ctr" eaLnBrk="0" hangingPunct="0"/>
            <a:r>
              <a:rPr lang="en-US" sz="2800" b="1" dirty="0">
                <a:latin typeface="Times New Roman" pitchFamily="18" charset="0"/>
                <a:cs typeface="Times New Roman" pitchFamily="18" charset="0"/>
              </a:rPr>
              <a:t>Simplified Concept of  NAD 83 vs. </a:t>
            </a:r>
            <a:r>
              <a:rPr lang="en-US" sz="2800" b="1" dirty="0" smtClean="0">
                <a:latin typeface="Times New Roman" pitchFamily="18" charset="0"/>
                <a:cs typeface="Times New Roman" pitchFamily="18" charset="0"/>
              </a:rPr>
              <a:t>ITRF08</a:t>
            </a:r>
            <a:endParaRPr lang="en-US" sz="2800" dirty="0">
              <a:latin typeface="Times New Roman" pitchFamily="18" charset="0"/>
              <a:cs typeface="Times New Roman" pitchFamily="18" charset="0"/>
            </a:endParaRPr>
          </a:p>
        </p:txBody>
      </p:sp>
      <p:sp>
        <p:nvSpPr>
          <p:cNvPr id="41987"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88"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41989"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41990"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91"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41992"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41993" name="AutoShape 9"/>
          <p:cNvCxnSpPr>
            <a:cxnSpLocks noChangeShapeType="1"/>
            <a:stCxn id="41989" idx="2"/>
            <a:endCxn id="41992"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41994"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41995"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41996"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7"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8"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41999"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p>
        </p:txBody>
      </p:sp>
      <p:sp>
        <p:nvSpPr>
          <p:cNvPr id="42000"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42001"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42002"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3" name="Text Box 19"/>
          <p:cNvSpPr txBox="1">
            <a:spLocks noChangeArrowheads="1"/>
          </p:cNvSpPr>
          <p:nvPr/>
        </p:nvSpPr>
        <p:spPr bwMode="auto">
          <a:xfrm>
            <a:off x="1595390" y="4521786"/>
            <a:ext cx="922432"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08</a:t>
            </a:r>
            <a:endParaRPr lang="en-US" sz="1600" b="1" dirty="0">
              <a:latin typeface="Times New Roman" pitchFamily="18" charset="0"/>
              <a:cs typeface="Times New Roman" pitchFamily="18" charset="0"/>
            </a:endParaRPr>
          </a:p>
        </p:txBody>
      </p:sp>
      <p:sp>
        <p:nvSpPr>
          <p:cNvPr id="42004"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5"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42006"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42007"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42008"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42009" name="Text Box 25"/>
          <p:cNvSpPr txBox="1">
            <a:spLocks noChangeArrowheads="1"/>
          </p:cNvSpPr>
          <p:nvPr/>
        </p:nvSpPr>
        <p:spPr bwMode="auto">
          <a:xfrm>
            <a:off x="4762500" y="1606550"/>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83</a:t>
            </a:r>
            <a:endParaRPr lang="en-US" sz="2000" b="1">
              <a:latin typeface="Times New Roman" pitchFamily="18" charset="0"/>
              <a:cs typeface="Times New Roman" pitchFamily="18" charset="0"/>
            </a:endParaRPr>
          </a:p>
        </p:txBody>
      </p:sp>
      <p:sp>
        <p:nvSpPr>
          <p:cNvPr id="42010" name="Text Box 26"/>
          <p:cNvSpPr txBox="1">
            <a:spLocks noChangeArrowheads="1"/>
          </p:cNvSpPr>
          <p:nvPr/>
        </p:nvSpPr>
        <p:spPr bwMode="auto">
          <a:xfrm>
            <a:off x="5378268" y="1893858"/>
            <a:ext cx="497252" cy="400110"/>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h</a:t>
            </a:r>
            <a:r>
              <a:rPr lang="en-US" sz="2000" b="1" baseline="-25000" dirty="0" smtClean="0">
                <a:latin typeface="Times New Roman" pitchFamily="18" charset="0"/>
                <a:cs typeface="Times New Roman" pitchFamily="18" charset="0"/>
              </a:rPr>
              <a:t>08</a:t>
            </a:r>
            <a:endParaRPr lang="en-US" sz="2000" b="1" dirty="0">
              <a:latin typeface="Times New Roman" pitchFamily="18" charset="0"/>
              <a:cs typeface="Times New Roman" pitchFamily="18" charset="0"/>
            </a:endParaRPr>
          </a:p>
        </p:txBody>
      </p:sp>
      <p:sp>
        <p:nvSpPr>
          <p:cNvPr id="42011" name="Text Box 27"/>
          <p:cNvSpPr txBox="1">
            <a:spLocks noChangeArrowheads="1"/>
          </p:cNvSpPr>
          <p:nvPr/>
        </p:nvSpPr>
        <p:spPr bwMode="auto">
          <a:xfrm>
            <a:off x="5562600" y="5562600"/>
            <a:ext cx="3416300" cy="730250"/>
          </a:xfrm>
          <a:prstGeom prst="rect">
            <a:avLst/>
          </a:prstGeom>
          <a:noFill/>
          <a:ln w="19050">
            <a:noFill/>
            <a:miter lim="800000"/>
            <a:headEnd/>
            <a:tailEnd/>
          </a:ln>
        </p:spPr>
        <p:txBody>
          <a:bodyPr wrap="none" anchor="ctr">
            <a:spAutoFit/>
          </a:bodyPr>
          <a:lstStyle/>
          <a:p>
            <a:pPr eaLnBrk="0" hangingPunct="0"/>
            <a:r>
              <a:rPr lang="en-US" sz="1400" b="1">
                <a:latin typeface="Times New Roman" pitchFamily="18" charset="0"/>
                <a:cs typeface="Times New Roman" pitchFamily="18" charset="0"/>
              </a:rPr>
              <a:t>Identically shaped ellipsoids (GRS-80)</a:t>
            </a:r>
          </a:p>
          <a:p>
            <a:pPr eaLnBrk="0" hangingPunct="0"/>
            <a:r>
              <a:rPr lang="en-US" sz="1400" b="1">
                <a:latin typeface="Times New Roman" pitchFamily="18" charset="0"/>
                <a:cs typeface="Times New Roman" pitchFamily="18" charset="0"/>
              </a:rPr>
              <a:t>a = 6,378,137.000 meters (semi-major axis)</a:t>
            </a:r>
          </a:p>
          <a:p>
            <a:pPr eaLnBrk="0" hangingPunct="0"/>
            <a:r>
              <a:rPr lang="en-US" sz="1400" b="1">
                <a:latin typeface="Times New Roman" pitchFamily="18" charset="0"/>
                <a:cs typeface="Times New Roman" pitchFamily="18" charset="0"/>
              </a:rPr>
              <a:t>1/f = 298.25722210088 (flattening)</a:t>
            </a:r>
          </a:p>
        </p:txBody>
      </p:sp>
    </p:spTree>
    <p:extLst>
      <p:ext uri="{BB962C8B-B14F-4D97-AF65-F5344CB8AC3E}">
        <p14:creationId xmlns:p14="http://schemas.microsoft.com/office/powerpoint/2010/main" val="24528704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4_Geodetic2015a">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9642</TotalTime>
  <Words>3622</Words>
  <Application>Microsoft Office PowerPoint</Application>
  <PresentationFormat>On-screen Show (4:3)</PresentationFormat>
  <Paragraphs>534</Paragraphs>
  <Slides>48</Slides>
  <Notes>30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64" baseType="lpstr">
      <vt:lpstr>ＭＳ Ｐゴシック</vt:lpstr>
      <vt:lpstr>ＭＳ Ｐゴシック</vt:lpstr>
      <vt:lpstr>Arial</vt:lpstr>
      <vt:lpstr>Arial Black</vt:lpstr>
      <vt:lpstr>ArialMT</vt:lpstr>
      <vt:lpstr>Calibri</vt:lpstr>
      <vt:lpstr>Gill Sans MT</vt:lpstr>
      <vt:lpstr>Helvetica</vt:lpstr>
      <vt:lpstr>Palatino Linotype</vt:lpstr>
      <vt:lpstr>Symbol</vt:lpstr>
      <vt:lpstr>Times New Roman</vt:lpstr>
      <vt:lpstr>Verdana</vt:lpstr>
      <vt:lpstr>Wingdings</vt:lpstr>
      <vt:lpstr>NGS PowerPoint Template-geodesy.noaa.gov</vt:lpstr>
      <vt:lpstr>4_Geodetic2015a</vt:lpstr>
      <vt:lpstr>Clip</vt:lpstr>
      <vt:lpstr>PowerPoint Presentation</vt:lpstr>
      <vt:lpstr>PowerPoint Presentation</vt:lpstr>
      <vt:lpstr>U.S. Department of Commerce National Oceanic &amp; Atmospheric Administration National Geodetic Survey  </vt:lpstr>
      <vt:lpstr>A (very) brief history of NAD 83</vt:lpstr>
      <vt:lpstr>Why change datums/realizations</vt:lpstr>
      <vt:lpstr>National Spatial Reference System (NSRS) Improvements over time</vt:lpstr>
      <vt:lpstr>The NSRS has evolved</vt:lpstr>
      <vt:lpstr>International Terrestrial Reference Frame - ITRF2008</vt:lpstr>
      <vt:lpstr>PowerPoint Presentation</vt:lpstr>
      <vt:lpstr>PowerPoint Presentation</vt:lpstr>
      <vt:lpstr>PowerPoint Presentation</vt:lpstr>
      <vt:lpstr>A (very) brief history of WGS 84 Credit Michael Dennis (NGS)</vt:lpstr>
      <vt:lpstr>How do you get WGS 84 coordinates? Credit Michael Dennis (NGS)</vt:lpstr>
      <vt:lpstr>So, you think you have WGS 84 coordinates… Credit Michael Dennis (NGS) </vt:lpstr>
      <vt:lpstr>What is a Vertical Datum?</vt:lpstr>
      <vt:lpstr>A (very) brief History of vertical  datums in the USA</vt:lpstr>
      <vt:lpstr>PowerPoint Presentation</vt:lpstr>
      <vt:lpstr>Current Vertical Datum in the USA</vt:lpstr>
      <vt:lpstr>History of vertical  datums in the USA</vt:lpstr>
      <vt:lpstr>History of vertical  datums in the USA</vt:lpstr>
      <vt:lpstr>PowerPoint Presentation</vt:lpstr>
      <vt:lpstr>Problems with NAD 83 and NAVD 88</vt:lpstr>
      <vt:lpstr>PowerPoint Presentation</vt:lpstr>
      <vt:lpstr>PowerPoint Presentation</vt:lpstr>
      <vt:lpstr>Height-Mod means More Marks?</vt:lpstr>
      <vt:lpstr>PowerPoint Presentation</vt:lpstr>
      <vt:lpstr>PowerPoint Presentation</vt:lpstr>
      <vt:lpstr>Scientific Decisions</vt:lpstr>
      <vt:lpstr>Names</vt:lpstr>
      <vt:lpstr> Future Geometric Reference Frame</vt:lpstr>
      <vt:lpstr>Scientific Decisions!!</vt:lpstr>
      <vt:lpstr>Names</vt:lpstr>
      <vt:lpstr>Future Geopotential Reference Frame</vt:lpstr>
      <vt:lpstr>Types Uses and History of Geoid Height Models</vt:lpstr>
      <vt:lpstr>Which Geoid for Which NAD 83?</vt:lpstr>
      <vt:lpstr>Accessing the New Datums</vt:lpstr>
      <vt:lpstr>PowerPoint Presentation</vt:lpstr>
      <vt:lpstr>Why replace NAVD 88 and NAD 83?</vt:lpstr>
      <vt:lpstr>Predicted Positional Changes in 2022 Vicinity of Newark, NJ. (Computed for station NJIT A, pid AJ5047)</vt:lpstr>
      <vt:lpstr>Horizontal Datums/Coordinates…What do we (you) use in your state?</vt:lpstr>
      <vt:lpstr>What does NAD 83(86) Imply?</vt:lpstr>
      <vt:lpstr>How about NAD 83(HARN)?</vt:lpstr>
      <vt:lpstr>Where on Earth is this Mark?</vt:lpstr>
      <vt:lpstr>What I Learned</vt:lpstr>
      <vt:lpstr>Transforming within ArcMap</vt:lpstr>
      <vt:lpstr>Transformations with NCAT</vt:lpstr>
      <vt:lpstr>metadata to the rescue</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423</cp:revision>
  <cp:lastPrinted>2016-08-23T21:52:21Z</cp:lastPrinted>
  <dcterms:created xsi:type="dcterms:W3CDTF">2012-09-06T12:10:23Z</dcterms:created>
  <dcterms:modified xsi:type="dcterms:W3CDTF">2018-10-25T11:41:02Z</dcterms:modified>
</cp:coreProperties>
</file>