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sldIdLst>
    <p:sldId id="257" r:id="rId2"/>
    <p:sldId id="259" r:id="rId3"/>
    <p:sldId id="258" r:id="rId4"/>
    <p:sldId id="413" r:id="rId5"/>
    <p:sldId id="506" r:id="rId6"/>
    <p:sldId id="368" r:id="rId7"/>
    <p:sldId id="412" r:id="rId8"/>
    <p:sldId id="414" r:id="rId9"/>
    <p:sldId id="415" r:id="rId10"/>
    <p:sldId id="405" r:id="rId11"/>
    <p:sldId id="357" r:id="rId12"/>
    <p:sldId id="417" r:id="rId13"/>
    <p:sldId id="420" r:id="rId14"/>
    <p:sldId id="421" r:id="rId15"/>
    <p:sldId id="422" r:id="rId16"/>
    <p:sldId id="428" r:id="rId17"/>
    <p:sldId id="430" r:id="rId18"/>
    <p:sldId id="429" r:id="rId19"/>
    <p:sldId id="411" r:id="rId20"/>
    <p:sldId id="426" r:id="rId21"/>
    <p:sldId id="425" r:id="rId22"/>
    <p:sldId id="423" r:id="rId23"/>
    <p:sldId id="256" r:id="rId24"/>
    <p:sldId id="435" r:id="rId25"/>
    <p:sldId id="432" r:id="rId26"/>
    <p:sldId id="260" r:id="rId27"/>
    <p:sldId id="431" r:id="rId28"/>
    <p:sldId id="433" r:id="rId29"/>
    <p:sldId id="434" r:id="rId30"/>
    <p:sldId id="436" r:id="rId31"/>
    <p:sldId id="437" r:id="rId32"/>
    <p:sldId id="441" r:id="rId33"/>
    <p:sldId id="439" r:id="rId34"/>
    <p:sldId id="438" r:id="rId35"/>
    <p:sldId id="446" r:id="rId36"/>
    <p:sldId id="447" r:id="rId37"/>
    <p:sldId id="449" r:id="rId38"/>
    <p:sldId id="450" r:id="rId39"/>
    <p:sldId id="451" r:id="rId40"/>
    <p:sldId id="452" r:id="rId41"/>
    <p:sldId id="366" r:id="rId4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5328" userDrawn="1">
          <p15:clr>
            <a:srgbClr val="A4A3A4"/>
          </p15:clr>
        </p15:guide>
        <p15:guide id="4" pos="432" userDrawn="1">
          <p15:clr>
            <a:srgbClr val="A4A3A4"/>
          </p15:clr>
        </p15:guide>
        <p15:guide id="5" orient="horz" pos="492" userDrawn="1">
          <p15:clr>
            <a:srgbClr val="A4A3A4"/>
          </p15:clr>
        </p15:guide>
        <p15:guide id="6" orient="horz" pos="27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1" autoAdjust="0"/>
    <p:restoredTop sz="94660"/>
  </p:normalViewPr>
  <p:slideViewPr>
    <p:cSldViewPr snapToGrid="0" snapToObjects="1">
      <p:cViewPr varScale="1">
        <p:scale>
          <a:sx n="112" d="100"/>
          <a:sy n="112" d="100"/>
        </p:scale>
        <p:origin x="677" y="77"/>
      </p:cViewPr>
      <p:guideLst>
        <p:guide orient="horz" pos="1620"/>
        <p:guide pos="2880"/>
        <p:guide pos="5328"/>
        <p:guide pos="432"/>
        <p:guide orient="horz" pos="492"/>
        <p:guide orient="horz" pos="27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70F25B-E4B9-4E90-80D3-701513F4BA1D}"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62D6B-A765-4FD0-A902-4CD3EE2F6471}" type="slidenum">
              <a:rPr lang="en-US" smtClean="0"/>
              <a:t>‹#›</a:t>
            </a:fld>
            <a:endParaRPr lang="en-US"/>
          </a:p>
        </p:txBody>
      </p:sp>
    </p:spTree>
    <p:extLst>
      <p:ext uri="{BB962C8B-B14F-4D97-AF65-F5344CB8AC3E}">
        <p14:creationId xmlns:p14="http://schemas.microsoft.com/office/powerpoint/2010/main" val="281417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Geometric coordinates are always considered a triplet: Lat, Lon, EH. So height accuracy always plays into the equation, regardless of whether or not you want NAVD 88.</a:t>
            </a:r>
            <a:endParaRPr/>
          </a:p>
        </p:txBody>
      </p:sp>
      <p:sp>
        <p:nvSpPr>
          <p:cNvPr id="73" name="Google Shape;73;p1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694A7-AC10-455C-9C66-1CBC624ABA3B}" type="slidenum">
              <a:rPr lang="en-US" smtClean="0"/>
              <a:t>6</a:t>
            </a:fld>
            <a:endParaRPr lang="en-US"/>
          </a:p>
        </p:txBody>
      </p:sp>
    </p:spTree>
    <p:extLst>
      <p:ext uri="{BB962C8B-B14F-4D97-AF65-F5344CB8AC3E}">
        <p14:creationId xmlns:p14="http://schemas.microsoft.com/office/powerpoint/2010/main" val="2532984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It seems that in real-time, it is readily possible to measure an ellipsoid height to less than 5 cm at 95% confidence using NRTK.  This error could be further reduced by taking multiple repeat NRTK observations on the same mark.</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9938" indent="-295275">
              <a:defRPr>
                <a:solidFill>
                  <a:schemeClr val="tx1"/>
                </a:solidFill>
                <a:latin typeface="Arial" panose="020B0604020202020204" pitchFamily="34" charset="0"/>
                <a:cs typeface="Arial" panose="020B0604020202020204" pitchFamily="34" charset="0"/>
              </a:defRPr>
            </a:lvl2pPr>
            <a:lvl3pPr marL="1184275" indent="-236538">
              <a:defRPr>
                <a:solidFill>
                  <a:schemeClr val="tx1"/>
                </a:solidFill>
                <a:latin typeface="Arial" panose="020B0604020202020204" pitchFamily="34" charset="0"/>
                <a:cs typeface="Arial" panose="020B0604020202020204" pitchFamily="34" charset="0"/>
              </a:defRPr>
            </a:lvl3pPr>
            <a:lvl4pPr marL="1658938" indent="-236538">
              <a:defRPr>
                <a:solidFill>
                  <a:schemeClr val="tx1"/>
                </a:solidFill>
                <a:latin typeface="Arial" panose="020B0604020202020204" pitchFamily="34" charset="0"/>
                <a:cs typeface="Arial" panose="020B0604020202020204" pitchFamily="34" charset="0"/>
              </a:defRPr>
            </a:lvl4pPr>
            <a:lvl5pPr marL="2133600" indent="-236538">
              <a:defRPr>
                <a:solidFill>
                  <a:schemeClr val="tx1"/>
                </a:solidFill>
                <a:latin typeface="Arial" panose="020B0604020202020204" pitchFamily="34" charset="0"/>
                <a:cs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202106-6C46-4D7B-B639-E2CCAEFF561B}" type="slidenum">
              <a:rPr lang="en-US" altLang="en-US" smtClean="0">
                <a:latin typeface="Gill Sans MT" panose="020B0502020104020203" pitchFamily="34" charset="0"/>
              </a:rPr>
              <a:pPr/>
              <a:t>10</a:t>
            </a:fld>
            <a:endParaRPr lang="en-US" altLang="en-US">
              <a:latin typeface="Gill Sans MT" panose="020B0502020104020203" pitchFamily="34" charset="0"/>
            </a:endParaRPr>
          </a:p>
        </p:txBody>
      </p:sp>
    </p:spTree>
    <p:extLst>
      <p:ext uri="{BB962C8B-B14F-4D97-AF65-F5344CB8AC3E}">
        <p14:creationId xmlns:p14="http://schemas.microsoft.com/office/powerpoint/2010/main" val="811768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testing of 9 bench marks in Maryland</a:t>
            </a:r>
          </a:p>
        </p:txBody>
      </p:sp>
      <p:sp>
        <p:nvSpPr>
          <p:cNvPr id="4" name="Slide Number Placeholder 3"/>
          <p:cNvSpPr>
            <a:spLocks noGrp="1"/>
          </p:cNvSpPr>
          <p:nvPr>
            <p:ph type="sldNum" sz="quarter" idx="10"/>
          </p:nvPr>
        </p:nvSpPr>
        <p:spPr/>
        <p:txBody>
          <a:bodyPr/>
          <a:lstStyle/>
          <a:p>
            <a:fld id="{31F694A7-AC10-455C-9C66-1CBC624ABA3B}" type="slidenum">
              <a:rPr lang="en-US" smtClean="0"/>
              <a:t>11</a:t>
            </a:fld>
            <a:endParaRPr lang="en-US"/>
          </a:p>
        </p:txBody>
      </p:sp>
    </p:spTree>
    <p:extLst>
      <p:ext uri="{BB962C8B-B14F-4D97-AF65-F5344CB8AC3E}">
        <p14:creationId xmlns:p14="http://schemas.microsoft.com/office/powerpoint/2010/main" val="3430183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ill Sans MT" panose="020B0502020104020203" pitchFamily="34" charset="0"/>
              </a:defRPr>
            </a:lvl1pPr>
            <a:lvl2pPr marL="742950" indent="-285750">
              <a:spcBef>
                <a:spcPct val="30000"/>
              </a:spcBef>
              <a:defRPr sz="1200">
                <a:solidFill>
                  <a:schemeClr val="tx1"/>
                </a:solidFill>
                <a:latin typeface="Gill Sans MT" panose="020B0502020104020203" pitchFamily="34" charset="0"/>
              </a:defRPr>
            </a:lvl2pPr>
            <a:lvl3pPr marL="1143000" indent="-228600">
              <a:spcBef>
                <a:spcPct val="30000"/>
              </a:spcBef>
              <a:defRPr sz="1200">
                <a:solidFill>
                  <a:schemeClr val="tx1"/>
                </a:solidFill>
                <a:latin typeface="Gill Sans MT" panose="020B0502020104020203" pitchFamily="34" charset="0"/>
              </a:defRPr>
            </a:lvl3pPr>
            <a:lvl4pPr marL="1600200" indent="-228600">
              <a:spcBef>
                <a:spcPct val="30000"/>
              </a:spcBef>
              <a:defRPr sz="1200">
                <a:solidFill>
                  <a:schemeClr val="tx1"/>
                </a:solidFill>
                <a:latin typeface="Gill Sans MT" panose="020B0502020104020203" pitchFamily="34" charset="0"/>
              </a:defRPr>
            </a:lvl4pPr>
            <a:lvl5pPr marL="2057400" indent="-228600">
              <a:spcBef>
                <a:spcPct val="30000"/>
              </a:spcBef>
              <a:defRPr sz="1200">
                <a:solidFill>
                  <a:schemeClr val="tx1"/>
                </a:solidFill>
                <a:latin typeface="Gill Sans MT" panose="020B0502020104020203" pitchFamily="34" charset="0"/>
              </a:defRPr>
            </a:lvl5pPr>
            <a:lvl6pPr marL="2514600" indent="-228600" eaLnBrk="0" fontAlgn="base" hangingPunct="0">
              <a:spcBef>
                <a:spcPct val="30000"/>
              </a:spcBef>
              <a:spcAft>
                <a:spcPct val="0"/>
              </a:spcAft>
              <a:defRPr sz="1200">
                <a:solidFill>
                  <a:schemeClr val="tx1"/>
                </a:solidFill>
                <a:latin typeface="Gill Sans MT" panose="020B0502020104020203" pitchFamily="34" charset="0"/>
              </a:defRPr>
            </a:lvl6pPr>
            <a:lvl7pPr marL="2971800" indent="-228600" eaLnBrk="0" fontAlgn="base" hangingPunct="0">
              <a:spcBef>
                <a:spcPct val="30000"/>
              </a:spcBef>
              <a:spcAft>
                <a:spcPct val="0"/>
              </a:spcAft>
              <a:defRPr sz="1200">
                <a:solidFill>
                  <a:schemeClr val="tx1"/>
                </a:solidFill>
                <a:latin typeface="Gill Sans MT" panose="020B0502020104020203" pitchFamily="34" charset="0"/>
              </a:defRPr>
            </a:lvl7pPr>
            <a:lvl8pPr marL="3429000" indent="-228600" eaLnBrk="0" fontAlgn="base" hangingPunct="0">
              <a:spcBef>
                <a:spcPct val="30000"/>
              </a:spcBef>
              <a:spcAft>
                <a:spcPct val="0"/>
              </a:spcAft>
              <a:defRPr sz="1200">
                <a:solidFill>
                  <a:schemeClr val="tx1"/>
                </a:solidFill>
                <a:latin typeface="Gill Sans MT" panose="020B0502020104020203" pitchFamily="34" charset="0"/>
              </a:defRPr>
            </a:lvl8pPr>
            <a:lvl9pPr marL="3886200" indent="-228600" eaLnBrk="0" fontAlgn="base" hangingPunct="0">
              <a:spcBef>
                <a:spcPct val="30000"/>
              </a:spcBef>
              <a:spcAft>
                <a:spcPct val="0"/>
              </a:spcAft>
              <a:defRPr sz="1200">
                <a:solidFill>
                  <a:schemeClr val="tx1"/>
                </a:solidFill>
                <a:latin typeface="Gill Sans MT" panose="020B0502020104020203" pitchFamily="34" charset="0"/>
              </a:defRPr>
            </a:lvl9pPr>
          </a:lstStyle>
          <a:p>
            <a:pPr>
              <a:spcBef>
                <a:spcPct val="0"/>
              </a:spcBef>
            </a:pPr>
            <a:fld id="{0C98580B-514E-401D-8A2F-F7688EBE6A68}" type="slidenum">
              <a:rPr lang="en-US" altLang="en-US" smtClean="0"/>
              <a:pPr>
                <a:spcBef>
                  <a:spcPct val="0"/>
                </a:spcBef>
              </a:pPr>
              <a:t>41</a:t>
            </a:fld>
            <a:endParaRPr lang="en-US" altLang="en-US"/>
          </a:p>
        </p:txBody>
      </p:sp>
    </p:spTree>
    <p:extLst>
      <p:ext uri="{BB962C8B-B14F-4D97-AF65-F5344CB8AC3E}">
        <p14:creationId xmlns:p14="http://schemas.microsoft.com/office/powerpoint/2010/main" val="1291782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03/11/2025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24186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03/11/2025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9354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03/11/2025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19645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03/11/2025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04899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03/11/2025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1213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03/11/2025</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6888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03/11/2025</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72882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03/11/2025</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93780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03/11/2025</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293309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03/11/2025</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69856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03/11/2025</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2927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en-US"/>
              <a:t>03/11/2025</a:t>
            </a:r>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D538F9-49A3-B84F-B36B-A7030CDE5D5B}" type="slidenum">
              <a:rPr lang="en-US" smtClean="0"/>
              <a:t>‹#›</a:t>
            </a:fld>
            <a:endParaRPr lang="en-US" dirty="0"/>
          </a:p>
        </p:txBody>
      </p:sp>
    </p:spTree>
    <p:extLst>
      <p:ext uri="{BB962C8B-B14F-4D97-AF65-F5344CB8AC3E}">
        <p14:creationId xmlns:p14="http://schemas.microsoft.com/office/powerpoint/2010/main" val="1763965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www.ngs.noaa.gov/web/science_edu/presentations_librar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3DCB8E-0EF3-45E1-8291-153308F846C5}"/>
              </a:ext>
            </a:extLst>
          </p:cNvPr>
          <p:cNvSpPr>
            <a:spLocks noGrp="1"/>
          </p:cNvSpPr>
          <p:nvPr>
            <p:ph type="ctrTitle"/>
          </p:nvPr>
        </p:nvSpPr>
        <p:spPr/>
        <p:txBody>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GNSS Best Practices</a:t>
            </a:r>
          </a:p>
        </p:txBody>
      </p:sp>
      <p:sp>
        <p:nvSpPr>
          <p:cNvPr id="7" name="Subtitle 6">
            <a:extLst>
              <a:ext uri="{FF2B5EF4-FFF2-40B4-BE49-F238E27FC236}">
                <a16:creationId xmlns:a16="http://schemas.microsoft.com/office/drawing/2014/main" id="{7F679344-B299-4232-90D5-6B20C2CF8B3A}"/>
              </a:ext>
            </a:extLst>
          </p:cNvPr>
          <p:cNvSpPr>
            <a:spLocks noGrp="1"/>
          </p:cNvSpPr>
          <p:nvPr>
            <p:ph type="subTitle" idx="1"/>
          </p:nvPr>
        </p:nvSpPr>
        <p:spPr>
          <a:xfrm>
            <a:off x="1371600" y="2643715"/>
            <a:ext cx="6400800" cy="2111163"/>
          </a:xfrm>
        </p:spPr>
        <p:txBody>
          <a:bodyPr>
            <a:normAutofit fontScale="92500" lnSpcReduction="20000"/>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NGS Brown Bag</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March 11, 2025</a:t>
            </a:r>
          </a:p>
          <a:p>
            <a:pPr algn="ctr">
              <a:spcBef>
                <a:spcPct val="0"/>
              </a:spcBef>
              <a:buFontTx/>
              <a:buNone/>
            </a:pPr>
            <a:endParaRPr lang="en-GB" altLang="en-US" sz="1900" dirty="0">
              <a:solidFill>
                <a:schemeClr val="accent1">
                  <a:lumMod val="75000"/>
                </a:schemeClr>
              </a:solidFill>
              <a:latin typeface="Times New Roman" panose="02020603050405020304" pitchFamily="18" charset="0"/>
              <a:cs typeface="Times New Roman" panose="02020603050405020304" pitchFamily="18" charset="0"/>
            </a:endParaRPr>
          </a:p>
          <a:p>
            <a:pPr algn="ctr">
              <a:spcBef>
                <a:spcPct val="0"/>
              </a:spcBef>
              <a:buFontTx/>
              <a:buNone/>
            </a:pPr>
            <a:r>
              <a:rPr lang="en-GB" altLang="en-US" sz="1900" dirty="0">
                <a:solidFill>
                  <a:schemeClr val="accent1">
                    <a:lumMod val="75000"/>
                  </a:schemeClr>
                </a:solidFill>
                <a:latin typeface="Times New Roman" panose="02020603050405020304" pitchFamily="18" charset="0"/>
                <a:cs typeface="Times New Roman" panose="02020603050405020304" pitchFamily="18" charset="0"/>
              </a:rPr>
              <a:t>Dan Martin</a:t>
            </a:r>
          </a:p>
          <a:p>
            <a:pPr algn="ctr">
              <a:spcBef>
                <a:spcPct val="0"/>
              </a:spcBef>
              <a:buFontTx/>
              <a:buNone/>
            </a:pPr>
            <a:r>
              <a:rPr lang="en-GB" altLang="en-US" sz="1900" dirty="0">
                <a:solidFill>
                  <a:schemeClr val="accent1">
                    <a:lumMod val="75000"/>
                  </a:schemeClr>
                </a:solidFill>
                <a:latin typeface="Times New Roman" panose="02020603050405020304" pitchFamily="18" charset="0"/>
                <a:cs typeface="Times New Roman" panose="02020603050405020304" pitchFamily="18" charset="0"/>
              </a:rPr>
              <a:t>Northeast Regional Geodetic Advisor</a:t>
            </a:r>
          </a:p>
          <a:p>
            <a:pPr algn="ctr">
              <a:spcBef>
                <a:spcPct val="0"/>
              </a:spcBef>
              <a:buFontTx/>
              <a:buNone/>
            </a:pPr>
            <a:r>
              <a:rPr lang="en-GB" altLang="en-US" sz="1900" dirty="0">
                <a:solidFill>
                  <a:schemeClr val="accent1">
                    <a:lumMod val="75000"/>
                  </a:schemeClr>
                </a:solidFill>
                <a:latin typeface="Times New Roman" panose="02020603050405020304" pitchFamily="18" charset="0"/>
                <a:cs typeface="Times New Roman" panose="02020603050405020304" pitchFamily="18" charset="0"/>
              </a:rPr>
              <a:t>Dan.martin@noaa.gov</a:t>
            </a:r>
          </a:p>
          <a:p>
            <a:pPr algn="ctr">
              <a:spcBef>
                <a:spcPct val="0"/>
              </a:spcBef>
              <a:buFontTx/>
              <a:buNone/>
            </a:pPr>
            <a:r>
              <a:rPr lang="en-GB" altLang="en-US" sz="1900" dirty="0">
                <a:solidFill>
                  <a:schemeClr val="accent1">
                    <a:lumMod val="75000"/>
                  </a:schemeClr>
                </a:solidFill>
                <a:latin typeface="Times New Roman" panose="02020603050405020304" pitchFamily="18" charset="0"/>
                <a:cs typeface="Times New Roman" panose="02020603050405020304" pitchFamily="18" charset="0"/>
              </a:rPr>
              <a:t>240-676-4762</a:t>
            </a:r>
          </a:p>
          <a:p>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3184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idx="4294967295"/>
          </p:nvPr>
        </p:nvSpPr>
        <p:spPr>
          <a:xfrm>
            <a:off x="1072158" y="447675"/>
            <a:ext cx="7315200" cy="514350"/>
          </a:xfrm>
        </p:spPr>
        <p:txBody>
          <a:bodyPr>
            <a:normAutofit fontScale="90000"/>
          </a:bodyPr>
          <a:lstStyle/>
          <a:p>
            <a:pPr eaLnBrk="1" hangingPunct="1"/>
            <a:r>
              <a:rPr lang="en-US" altLang="en-US" dirty="0">
                <a:solidFill>
                  <a:schemeClr val="accent1">
                    <a:lumMod val="75000"/>
                  </a:schemeClr>
                </a:solidFill>
              </a:rPr>
              <a:t>Summary on RT Accuracy</a:t>
            </a:r>
          </a:p>
        </p:txBody>
      </p:sp>
      <p:sp>
        <p:nvSpPr>
          <p:cNvPr id="3" name="Content Placeholder 2"/>
          <p:cNvSpPr>
            <a:spLocks noGrp="1"/>
          </p:cNvSpPr>
          <p:nvPr>
            <p:ph idx="4294967295"/>
          </p:nvPr>
        </p:nvSpPr>
        <p:spPr>
          <a:xfrm>
            <a:off x="780288" y="1071753"/>
            <a:ext cx="8363712" cy="3807619"/>
          </a:xfrm>
        </p:spPr>
        <p:txBody>
          <a:bodyPr>
            <a:normAutofit/>
          </a:bodyPr>
          <a:lstStyle/>
          <a:p>
            <a:pPr eaLnBrk="1" hangingPunct="1"/>
            <a:r>
              <a:rPr lang="en-US" altLang="en-US" sz="2100" dirty="0">
                <a:solidFill>
                  <a:schemeClr val="accent1">
                    <a:lumMod val="75000"/>
                  </a:schemeClr>
                </a:solidFill>
              </a:rPr>
              <a:t>RTNs in Oregon and South Carolina produced similar results</a:t>
            </a:r>
          </a:p>
          <a:p>
            <a:pPr eaLnBrk="1" hangingPunct="1"/>
            <a:r>
              <a:rPr lang="en-US" altLang="en-US" sz="2100" dirty="0">
                <a:solidFill>
                  <a:schemeClr val="accent1">
                    <a:lumMod val="75000"/>
                  </a:schemeClr>
                </a:solidFill>
              </a:rPr>
              <a:t>NRTK is more accurate than SRTK, especially vertically</a:t>
            </a:r>
          </a:p>
          <a:p>
            <a:pPr lvl="1" eaLnBrk="1" hangingPunct="1">
              <a:buFont typeface="Arial" panose="020B0604020202020204" pitchFamily="34" charset="0"/>
              <a:buChar char="•"/>
            </a:pPr>
            <a:r>
              <a:rPr lang="en-US" altLang="en-US" sz="1800" dirty="0">
                <a:solidFill>
                  <a:schemeClr val="accent1">
                    <a:lumMod val="75000"/>
                  </a:schemeClr>
                </a:solidFill>
              </a:rPr>
              <a:t>HRMSE = 1.0 to 1.8 cm for </a:t>
            </a:r>
            <a:r>
              <a:rPr lang="en-US" altLang="en-US" sz="1800" b="1" i="1" dirty="0">
                <a:solidFill>
                  <a:schemeClr val="accent1">
                    <a:lumMod val="75000"/>
                  </a:schemeClr>
                </a:solidFill>
              </a:rPr>
              <a:t>both</a:t>
            </a:r>
            <a:r>
              <a:rPr lang="en-US" altLang="en-US" sz="1800" dirty="0">
                <a:solidFill>
                  <a:schemeClr val="accent1">
                    <a:lumMod val="75000"/>
                  </a:schemeClr>
                </a:solidFill>
              </a:rPr>
              <a:t> NRTK and SRTK </a:t>
            </a:r>
          </a:p>
          <a:p>
            <a:pPr lvl="1" eaLnBrk="1" hangingPunct="1">
              <a:buFont typeface="Arial" panose="020B0604020202020204" pitchFamily="34" charset="0"/>
              <a:buChar char="•"/>
            </a:pPr>
            <a:r>
              <a:rPr lang="en-US" altLang="en-US" sz="1800" dirty="0">
                <a:solidFill>
                  <a:schemeClr val="accent1">
                    <a:lumMod val="75000"/>
                  </a:schemeClr>
                </a:solidFill>
              </a:rPr>
              <a:t>VRMSE = 3.1 to 4.7 cm for SRTK</a:t>
            </a:r>
          </a:p>
          <a:p>
            <a:pPr lvl="1" eaLnBrk="1" hangingPunct="1">
              <a:buFont typeface="Arial" panose="020B0604020202020204" pitchFamily="34" charset="0"/>
              <a:buChar char="•"/>
            </a:pPr>
            <a:r>
              <a:rPr lang="en-US" altLang="en-US" sz="1800" dirty="0">
                <a:solidFill>
                  <a:schemeClr val="accent1">
                    <a:lumMod val="75000"/>
                  </a:schemeClr>
                </a:solidFill>
              </a:rPr>
              <a:t>VRMSE = 2.0 to 2.7 cm for NRTK</a:t>
            </a:r>
          </a:p>
          <a:p>
            <a:pPr lvl="2" eaLnBrk="1" hangingPunct="1"/>
            <a:r>
              <a:rPr lang="en-US" altLang="en-US" i="1" dirty="0">
                <a:solidFill>
                  <a:srgbClr val="FF0000"/>
                </a:solidFill>
              </a:rPr>
              <a:t>VRMSE @ 95% = 3.9 to 5.3 cm</a:t>
            </a:r>
          </a:p>
          <a:p>
            <a:pPr eaLnBrk="1" hangingPunct="1"/>
            <a:r>
              <a:rPr lang="en-US" altLang="en-US" sz="2100" dirty="0">
                <a:solidFill>
                  <a:schemeClr val="accent1">
                    <a:lumMod val="75000"/>
                  </a:schemeClr>
                </a:solidFill>
              </a:rPr>
              <a:t>GPS+GLONASS is slightly more accurate than GPS-only</a:t>
            </a:r>
          </a:p>
          <a:p>
            <a:pPr eaLnBrk="1" hangingPunct="1"/>
            <a:r>
              <a:rPr lang="en-US" altLang="en-US" sz="2100" dirty="0">
                <a:solidFill>
                  <a:schemeClr val="accent1">
                    <a:lumMod val="75000"/>
                  </a:schemeClr>
                </a:solidFill>
              </a:rPr>
              <a:t>Accuracy hardly improves with session duration, especially after 5 minutes</a:t>
            </a:r>
          </a:p>
          <a:p>
            <a:pPr lvl="1" eaLnBrk="1" hangingPunct="1">
              <a:buFont typeface="Arial" panose="020B0604020202020204" pitchFamily="34" charset="0"/>
              <a:buChar char="•"/>
            </a:pPr>
            <a:r>
              <a:rPr lang="en-US" altLang="en-US" sz="1800" dirty="0">
                <a:solidFill>
                  <a:schemeClr val="accent1">
                    <a:lumMod val="75000"/>
                  </a:schemeClr>
                </a:solidFill>
              </a:rPr>
              <a:t>T = 3 to 5 minutes appears optimal</a:t>
            </a:r>
            <a:endParaRPr lang="en-US" altLang="en-US" dirty="0">
              <a:solidFill>
                <a:schemeClr val="accent1">
                  <a:lumMod val="75000"/>
                </a:schemeClr>
              </a:solidFill>
            </a:endParaRPr>
          </a:p>
        </p:txBody>
      </p:sp>
      <p:sp>
        <p:nvSpPr>
          <p:cNvPr id="2" name="Date Placeholder 1">
            <a:extLst>
              <a:ext uri="{FF2B5EF4-FFF2-40B4-BE49-F238E27FC236}">
                <a16:creationId xmlns:a16="http://schemas.microsoft.com/office/drawing/2014/main" id="{7030620F-D490-4E48-9F9F-348904993154}"/>
              </a:ext>
            </a:extLst>
          </p:cNvPr>
          <p:cNvSpPr>
            <a:spLocks noGrp="1"/>
          </p:cNvSpPr>
          <p:nvPr>
            <p:ph type="dt" sz="half" idx="10"/>
          </p:nvPr>
        </p:nvSpPr>
        <p:spPr/>
        <p:txBody>
          <a:bodyPr/>
          <a:lstStyle/>
          <a:p>
            <a:r>
              <a:rPr lang="en-US"/>
              <a:t>03/11/2025</a:t>
            </a:r>
          </a:p>
        </p:txBody>
      </p:sp>
      <p:sp>
        <p:nvSpPr>
          <p:cNvPr id="4" name="Slide Number Placeholder 3">
            <a:extLst>
              <a:ext uri="{FF2B5EF4-FFF2-40B4-BE49-F238E27FC236}">
                <a16:creationId xmlns:a16="http://schemas.microsoft.com/office/drawing/2014/main" id="{7A93551F-8006-40AD-B01F-0F1D8F3672B9}"/>
              </a:ext>
            </a:extLst>
          </p:cNvPr>
          <p:cNvSpPr>
            <a:spLocks noGrp="1"/>
          </p:cNvSpPr>
          <p:nvPr>
            <p:ph type="sldNum" sz="quarter" idx="12"/>
          </p:nvPr>
        </p:nvSpPr>
        <p:spPr/>
        <p:txBody>
          <a:bodyPr/>
          <a:lstStyle/>
          <a:p>
            <a:fld id="{D3D538F9-49A3-B84F-B36B-A7030CDE5D5B}" type="slidenum">
              <a:rPr lang="en-US" smtClean="0"/>
              <a:t>10</a:t>
            </a:fld>
            <a:endParaRPr lang="en-US"/>
          </a:p>
        </p:txBody>
      </p:sp>
    </p:spTree>
    <p:extLst>
      <p:ext uri="{BB962C8B-B14F-4D97-AF65-F5344CB8AC3E}">
        <p14:creationId xmlns:p14="http://schemas.microsoft.com/office/powerpoint/2010/main" val="164150585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678241" y="382001"/>
            <a:ext cx="7660690" cy="1218200"/>
          </a:xfrm>
        </p:spPr>
        <p:txBody>
          <a:bodyPr anchor="t">
            <a:noAutofit/>
          </a:bodyPr>
          <a:lstStyle/>
          <a:p>
            <a:r>
              <a:rPr lang="en-US" altLang="en-US" sz="3600" dirty="0">
                <a:solidFill>
                  <a:schemeClr val="accent1">
                    <a:lumMod val="75000"/>
                  </a:schemeClr>
                </a:solidFill>
                <a:latin typeface="Times New Roman" panose="02020603050405020304" pitchFamily="18" charset="0"/>
                <a:cs typeface="Times New Roman" panose="02020603050405020304" pitchFamily="18" charset="0"/>
              </a:rPr>
              <a:t>Repeat Occupations</a:t>
            </a:r>
          </a:p>
        </p:txBody>
      </p:sp>
      <p:pic>
        <p:nvPicPr>
          <p:cNvPr id="1474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96" y="1710820"/>
            <a:ext cx="9094304" cy="300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a:spLocks noChangeArrowheads="1"/>
          </p:cNvSpPr>
          <p:nvPr/>
        </p:nvSpPr>
        <p:spPr bwMode="auto">
          <a:xfrm>
            <a:off x="6186487" y="4778366"/>
            <a:ext cx="181451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350" dirty="0">
                <a:latin typeface="Times New Roman" panose="02020603050405020304" pitchFamily="18" charset="0"/>
                <a:cs typeface="Times New Roman" panose="02020603050405020304" pitchFamily="18" charset="0"/>
              </a:rPr>
              <a:t>[Gillins et al. 2019]</a:t>
            </a:r>
          </a:p>
        </p:txBody>
      </p:sp>
      <p:sp>
        <p:nvSpPr>
          <p:cNvPr id="2" name="Date Placeholder 1"/>
          <p:cNvSpPr>
            <a:spLocks noGrp="1"/>
          </p:cNvSpPr>
          <p:nvPr>
            <p:ph type="dt" sz="half" idx="10"/>
          </p:nvPr>
        </p:nvSpPr>
        <p:spPr/>
        <p:txBody>
          <a:bodyPr/>
          <a:lstStyle/>
          <a:p>
            <a:r>
              <a:rPr lang="en-US"/>
              <a:t>03/11/2025</a:t>
            </a:r>
          </a:p>
        </p:txBody>
      </p:sp>
      <p:sp>
        <p:nvSpPr>
          <p:cNvPr id="3" name="Slide Number Placeholder 2"/>
          <p:cNvSpPr>
            <a:spLocks noGrp="1"/>
          </p:cNvSpPr>
          <p:nvPr>
            <p:ph type="sldNum" sz="quarter" idx="12"/>
          </p:nvPr>
        </p:nvSpPr>
        <p:spPr/>
        <p:txBody>
          <a:bodyPr/>
          <a:lstStyle/>
          <a:p>
            <a:fld id="{D3D538F9-49A3-B84F-B36B-A7030CDE5D5B}" type="slidenum">
              <a:rPr lang="en-US" smtClean="0"/>
              <a:t>11</a:t>
            </a:fld>
            <a:endParaRPr lang="en-US" dirty="0"/>
          </a:p>
        </p:txBody>
      </p:sp>
      <p:sp>
        <p:nvSpPr>
          <p:cNvPr id="5" name="TextBox 4"/>
          <p:cNvSpPr txBox="1"/>
          <p:nvPr/>
        </p:nvSpPr>
        <p:spPr>
          <a:xfrm>
            <a:off x="174330" y="1092982"/>
            <a:ext cx="8668512"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lumMod val="75000"/>
                  </a:schemeClr>
                </a:solidFill>
              </a:rPr>
              <a:t>Accuracy improves even more by making repeat occupations on marks</a:t>
            </a:r>
          </a:p>
        </p:txBody>
      </p:sp>
    </p:spTree>
    <p:extLst>
      <p:ext uri="{BB962C8B-B14F-4D97-AF65-F5344CB8AC3E}">
        <p14:creationId xmlns:p14="http://schemas.microsoft.com/office/powerpoint/2010/main" val="2863855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9C203-8B25-47FB-AEFE-BED9DEE60355}"/>
              </a:ext>
            </a:extLst>
          </p:cNvPr>
          <p:cNvSpPr>
            <a:spLocks noGrp="1"/>
          </p:cNvSpPr>
          <p:nvPr>
            <p:ph type="title"/>
          </p:nvPr>
        </p:nvSpPr>
        <p:spPr>
          <a:xfrm>
            <a:off x="457200" y="680108"/>
            <a:ext cx="8229600" cy="857250"/>
          </a:xfrm>
        </p:spPr>
        <p:txBody>
          <a:bodyPr/>
          <a:lstStyle/>
          <a:p>
            <a:r>
              <a:rPr lang="en-US" dirty="0">
                <a:solidFill>
                  <a:schemeClr val="accent1">
                    <a:lumMod val="75000"/>
                  </a:schemeClr>
                </a:solidFill>
              </a:rPr>
              <a:t>OPUS-Projects Accuracy (Datum)</a:t>
            </a:r>
          </a:p>
        </p:txBody>
      </p:sp>
      <p:sp>
        <p:nvSpPr>
          <p:cNvPr id="4" name="Date Placeholder 3">
            <a:extLst>
              <a:ext uri="{FF2B5EF4-FFF2-40B4-BE49-F238E27FC236}">
                <a16:creationId xmlns:a16="http://schemas.microsoft.com/office/drawing/2014/main" id="{118FAFD0-EE2D-4D6E-B4DC-9D3DD8CAB30F}"/>
              </a:ext>
            </a:extLst>
          </p:cNvPr>
          <p:cNvSpPr>
            <a:spLocks noGrp="1"/>
          </p:cNvSpPr>
          <p:nvPr>
            <p:ph type="dt" sz="half" idx="10"/>
          </p:nvPr>
        </p:nvSpPr>
        <p:spPr/>
        <p:txBody>
          <a:bodyPr/>
          <a:lstStyle/>
          <a:p>
            <a:r>
              <a:rPr lang="en-US"/>
              <a:t>03/11/2025</a:t>
            </a:r>
          </a:p>
        </p:txBody>
      </p:sp>
      <p:sp>
        <p:nvSpPr>
          <p:cNvPr id="5" name="Slide Number Placeholder 4">
            <a:extLst>
              <a:ext uri="{FF2B5EF4-FFF2-40B4-BE49-F238E27FC236}">
                <a16:creationId xmlns:a16="http://schemas.microsoft.com/office/drawing/2014/main" id="{33BF8DE6-E788-4608-886B-86C422E0323B}"/>
              </a:ext>
            </a:extLst>
          </p:cNvPr>
          <p:cNvSpPr>
            <a:spLocks noGrp="1"/>
          </p:cNvSpPr>
          <p:nvPr>
            <p:ph type="sldNum" sz="quarter" idx="12"/>
          </p:nvPr>
        </p:nvSpPr>
        <p:spPr/>
        <p:txBody>
          <a:bodyPr/>
          <a:lstStyle/>
          <a:p>
            <a:fld id="{D3D538F9-49A3-B84F-B36B-A7030CDE5D5B}" type="slidenum">
              <a:rPr lang="en-US" smtClean="0"/>
              <a:t>12</a:t>
            </a:fld>
            <a:endParaRPr lang="en-US"/>
          </a:p>
        </p:txBody>
      </p:sp>
      <p:pic>
        <p:nvPicPr>
          <p:cNvPr id="14" name="Picture 13">
            <a:extLst>
              <a:ext uri="{FF2B5EF4-FFF2-40B4-BE49-F238E27FC236}">
                <a16:creationId xmlns:a16="http://schemas.microsoft.com/office/drawing/2014/main" id="{0974150D-A644-4A80-80B4-6DA6BC75E3EA}"/>
              </a:ext>
            </a:extLst>
          </p:cNvPr>
          <p:cNvPicPr>
            <a:picLocks noChangeAspect="1"/>
          </p:cNvPicPr>
          <p:nvPr/>
        </p:nvPicPr>
        <p:blipFill>
          <a:blip r:embed="rId2"/>
          <a:stretch>
            <a:fillRect/>
          </a:stretch>
        </p:blipFill>
        <p:spPr>
          <a:xfrm>
            <a:off x="244466" y="2203701"/>
            <a:ext cx="8781545" cy="2223176"/>
          </a:xfrm>
          <a:prstGeom prst="rect">
            <a:avLst/>
          </a:prstGeom>
        </p:spPr>
      </p:pic>
    </p:spTree>
    <p:extLst>
      <p:ext uri="{BB962C8B-B14F-4D97-AF65-F5344CB8AC3E}">
        <p14:creationId xmlns:p14="http://schemas.microsoft.com/office/powerpoint/2010/main" val="3283571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BD29F-5540-4818-8982-1452179CC623}"/>
              </a:ext>
            </a:extLst>
          </p:cNvPr>
          <p:cNvSpPr>
            <a:spLocks noGrp="1"/>
          </p:cNvSpPr>
          <p:nvPr>
            <p:ph type="title"/>
          </p:nvPr>
        </p:nvSpPr>
        <p:spPr/>
        <p:txBody>
          <a:bodyPr>
            <a:normAutofit/>
          </a:bodyPr>
          <a:lstStyle/>
          <a:p>
            <a:r>
              <a:rPr lang="en-US" dirty="0">
                <a:solidFill>
                  <a:schemeClr val="accent1">
                    <a:lumMod val="75000"/>
                  </a:schemeClr>
                </a:solidFill>
              </a:rPr>
              <a:t>Intended Use/Activity</a:t>
            </a:r>
          </a:p>
        </p:txBody>
      </p:sp>
      <p:sp>
        <p:nvSpPr>
          <p:cNvPr id="3" name="Content Placeholder 2">
            <a:extLst>
              <a:ext uri="{FF2B5EF4-FFF2-40B4-BE49-F238E27FC236}">
                <a16:creationId xmlns:a16="http://schemas.microsoft.com/office/drawing/2014/main" id="{748271B4-316F-4928-9C14-FD59D4CB46C2}"/>
              </a:ext>
            </a:extLst>
          </p:cNvPr>
          <p:cNvSpPr>
            <a:spLocks noGrp="1"/>
          </p:cNvSpPr>
          <p:nvPr>
            <p:ph idx="1"/>
          </p:nvPr>
        </p:nvSpPr>
        <p:spPr/>
        <p:txBody>
          <a:bodyPr>
            <a:normAutofit lnSpcReduction="10000"/>
          </a:bodyPr>
          <a:lstStyle/>
          <a:p>
            <a:r>
              <a:rPr lang="en-US" dirty="0">
                <a:solidFill>
                  <a:schemeClr val="accent1">
                    <a:lumMod val="75000"/>
                  </a:schemeClr>
                </a:solidFill>
              </a:rPr>
              <a:t>Relative height difference between points(NAVD 88)</a:t>
            </a:r>
          </a:p>
          <a:p>
            <a:pPr lvl="1"/>
            <a:r>
              <a:rPr lang="en-US" dirty="0">
                <a:solidFill>
                  <a:schemeClr val="accent1">
                    <a:lumMod val="75000"/>
                  </a:schemeClr>
                </a:solidFill>
              </a:rPr>
              <a:t>All Techniques suitable**</a:t>
            </a:r>
          </a:p>
          <a:p>
            <a:pPr lvl="1"/>
            <a:r>
              <a:rPr lang="en-US" dirty="0">
                <a:solidFill>
                  <a:schemeClr val="accent1">
                    <a:lumMod val="75000"/>
                  </a:schemeClr>
                </a:solidFill>
              </a:rPr>
              <a:t>What is the intended accuracy of relative height difference?</a:t>
            </a:r>
          </a:p>
          <a:p>
            <a:pPr lvl="2"/>
            <a:r>
              <a:rPr lang="en-US" dirty="0">
                <a:solidFill>
                  <a:schemeClr val="accent1">
                    <a:lumMod val="75000"/>
                  </a:schemeClr>
                </a:solidFill>
              </a:rPr>
              <a:t>Do you have the resources to achieve that accuracy?</a:t>
            </a:r>
          </a:p>
          <a:p>
            <a:pPr lvl="2"/>
            <a:r>
              <a:rPr lang="en-US" dirty="0">
                <a:solidFill>
                  <a:schemeClr val="accent1">
                    <a:lumMod val="75000"/>
                  </a:schemeClr>
                </a:solidFill>
              </a:rPr>
              <a:t>Will this height need to be maintained?</a:t>
            </a:r>
          </a:p>
        </p:txBody>
      </p:sp>
      <p:sp>
        <p:nvSpPr>
          <p:cNvPr id="4" name="Date Placeholder 3">
            <a:extLst>
              <a:ext uri="{FF2B5EF4-FFF2-40B4-BE49-F238E27FC236}">
                <a16:creationId xmlns:a16="http://schemas.microsoft.com/office/drawing/2014/main" id="{5D87E9B0-8F92-4051-A180-2276ABCE8365}"/>
              </a:ext>
            </a:extLst>
          </p:cNvPr>
          <p:cNvSpPr>
            <a:spLocks noGrp="1"/>
          </p:cNvSpPr>
          <p:nvPr>
            <p:ph type="dt" sz="half" idx="10"/>
          </p:nvPr>
        </p:nvSpPr>
        <p:spPr/>
        <p:txBody>
          <a:bodyPr/>
          <a:lstStyle/>
          <a:p>
            <a:r>
              <a:rPr lang="en-US"/>
              <a:t>03/11/2025</a:t>
            </a:r>
          </a:p>
        </p:txBody>
      </p:sp>
      <p:sp>
        <p:nvSpPr>
          <p:cNvPr id="5" name="Slide Number Placeholder 4">
            <a:extLst>
              <a:ext uri="{FF2B5EF4-FFF2-40B4-BE49-F238E27FC236}">
                <a16:creationId xmlns:a16="http://schemas.microsoft.com/office/drawing/2014/main" id="{0CD5CE29-0FBF-45EB-A9C0-F727BA0E4DD3}"/>
              </a:ext>
            </a:extLst>
          </p:cNvPr>
          <p:cNvSpPr>
            <a:spLocks noGrp="1"/>
          </p:cNvSpPr>
          <p:nvPr>
            <p:ph type="sldNum" sz="quarter" idx="12"/>
          </p:nvPr>
        </p:nvSpPr>
        <p:spPr/>
        <p:txBody>
          <a:bodyPr/>
          <a:lstStyle/>
          <a:p>
            <a:fld id="{D3D538F9-49A3-B84F-B36B-A7030CDE5D5B}" type="slidenum">
              <a:rPr lang="en-US" smtClean="0"/>
              <a:t>13</a:t>
            </a:fld>
            <a:endParaRPr lang="en-US"/>
          </a:p>
        </p:txBody>
      </p:sp>
      <p:sp>
        <p:nvSpPr>
          <p:cNvPr id="6" name="TextBox 5">
            <a:extLst>
              <a:ext uri="{FF2B5EF4-FFF2-40B4-BE49-F238E27FC236}">
                <a16:creationId xmlns:a16="http://schemas.microsoft.com/office/drawing/2014/main" id="{E60DF5AB-CFEB-4943-9D84-93119FDC5C41}"/>
              </a:ext>
            </a:extLst>
          </p:cNvPr>
          <p:cNvSpPr txBox="1"/>
          <p:nvPr/>
        </p:nvSpPr>
        <p:spPr>
          <a:xfrm>
            <a:off x="1634246" y="4438839"/>
            <a:ext cx="6391074" cy="646331"/>
          </a:xfrm>
          <a:prstGeom prst="rect">
            <a:avLst/>
          </a:prstGeom>
          <a:noFill/>
        </p:spPr>
        <p:txBody>
          <a:bodyPr wrap="square" rtlCol="0">
            <a:spAutoFit/>
          </a:bodyPr>
          <a:lstStyle/>
          <a:p>
            <a:r>
              <a:rPr lang="en-US" dirty="0">
                <a:solidFill>
                  <a:srgbClr val="FF0000"/>
                </a:solidFill>
              </a:rPr>
              <a:t>**OPUS and RTN ‘suitable’ but no direct connection, no way to compute a relative accuracy</a:t>
            </a:r>
          </a:p>
        </p:txBody>
      </p:sp>
    </p:spTree>
    <p:extLst>
      <p:ext uri="{BB962C8B-B14F-4D97-AF65-F5344CB8AC3E}">
        <p14:creationId xmlns:p14="http://schemas.microsoft.com/office/powerpoint/2010/main" val="317646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ABC7A-C24A-4CD3-B5A2-DC245C85F67E}"/>
              </a:ext>
            </a:extLst>
          </p:cNvPr>
          <p:cNvSpPr>
            <a:spLocks noGrp="1"/>
          </p:cNvSpPr>
          <p:nvPr>
            <p:ph type="title"/>
          </p:nvPr>
        </p:nvSpPr>
        <p:spPr>
          <a:xfrm>
            <a:off x="350196" y="487466"/>
            <a:ext cx="8686800" cy="857250"/>
          </a:xfrm>
        </p:spPr>
        <p:txBody>
          <a:bodyPr>
            <a:noAutofit/>
          </a:bodyPr>
          <a:lstStyle/>
          <a:p>
            <a:r>
              <a:rPr lang="en-US" dirty="0">
                <a:solidFill>
                  <a:schemeClr val="accent1">
                    <a:lumMod val="75000"/>
                  </a:schemeClr>
                </a:solidFill>
              </a:rPr>
              <a:t>Relative  Height Accuracy 95%</a:t>
            </a:r>
          </a:p>
        </p:txBody>
      </p:sp>
      <p:sp>
        <p:nvSpPr>
          <p:cNvPr id="3" name="Content Placeholder 2">
            <a:extLst>
              <a:ext uri="{FF2B5EF4-FFF2-40B4-BE49-F238E27FC236}">
                <a16:creationId xmlns:a16="http://schemas.microsoft.com/office/drawing/2014/main" id="{AAE4CF68-CE66-45AA-A831-5C7584A893EA}"/>
              </a:ext>
            </a:extLst>
          </p:cNvPr>
          <p:cNvSpPr>
            <a:spLocks noGrp="1"/>
          </p:cNvSpPr>
          <p:nvPr>
            <p:ph idx="1"/>
          </p:nvPr>
        </p:nvSpPr>
        <p:spPr>
          <a:xfrm>
            <a:off x="457200" y="1538813"/>
            <a:ext cx="8229600" cy="3394472"/>
          </a:xfrm>
        </p:spPr>
        <p:txBody>
          <a:bodyPr/>
          <a:lstStyle/>
          <a:p>
            <a:r>
              <a:rPr lang="en-US" dirty="0">
                <a:solidFill>
                  <a:schemeClr val="accent1">
                    <a:lumMod val="75000"/>
                  </a:schemeClr>
                </a:solidFill>
              </a:rPr>
              <a:t>OPUS (4-6 cm)</a:t>
            </a:r>
          </a:p>
          <a:p>
            <a:r>
              <a:rPr lang="en-US" dirty="0">
                <a:solidFill>
                  <a:schemeClr val="accent1">
                    <a:lumMod val="75000"/>
                  </a:schemeClr>
                </a:solidFill>
              </a:rPr>
              <a:t>RTN (4-6 cm one </a:t>
            </a:r>
            <a:r>
              <a:rPr lang="en-US" dirty="0" err="1">
                <a:solidFill>
                  <a:schemeClr val="accent1">
                    <a:lumMod val="75000"/>
                  </a:schemeClr>
                </a:solidFill>
              </a:rPr>
              <a:t>obs</a:t>
            </a:r>
            <a:r>
              <a:rPr lang="en-US" dirty="0">
                <a:solidFill>
                  <a:schemeClr val="accent1">
                    <a:lumMod val="75000"/>
                  </a:schemeClr>
                </a:solidFill>
              </a:rPr>
              <a:t> 2-4 cm 6 </a:t>
            </a:r>
            <a:r>
              <a:rPr lang="en-US" dirty="0" err="1">
                <a:solidFill>
                  <a:schemeClr val="accent1">
                    <a:lumMod val="75000"/>
                  </a:schemeClr>
                </a:solidFill>
              </a:rPr>
              <a:t>obs</a:t>
            </a:r>
            <a:r>
              <a:rPr lang="en-US" dirty="0">
                <a:solidFill>
                  <a:schemeClr val="accent1">
                    <a:lumMod val="75000"/>
                  </a:schemeClr>
                </a:solidFill>
              </a:rPr>
              <a:t>)</a:t>
            </a:r>
          </a:p>
          <a:p>
            <a:r>
              <a:rPr lang="en-US" dirty="0">
                <a:solidFill>
                  <a:schemeClr val="accent1">
                    <a:lumMod val="75000"/>
                  </a:schemeClr>
                </a:solidFill>
              </a:rPr>
              <a:t>OPUS-Projects</a:t>
            </a:r>
          </a:p>
          <a:p>
            <a:pPr lvl="1"/>
            <a:r>
              <a:rPr lang="en-US" dirty="0">
                <a:solidFill>
                  <a:schemeClr val="accent1">
                    <a:lumMod val="75000"/>
                  </a:schemeClr>
                </a:solidFill>
              </a:rPr>
              <a:t>2-5 cm ellipsoid</a:t>
            </a:r>
          </a:p>
          <a:p>
            <a:pPr lvl="1"/>
            <a:r>
              <a:rPr lang="en-US" dirty="0">
                <a:solidFill>
                  <a:schemeClr val="accent1">
                    <a:lumMod val="75000"/>
                  </a:schemeClr>
                </a:solidFill>
              </a:rPr>
              <a:t>3-6 cm Orthometric</a:t>
            </a:r>
          </a:p>
        </p:txBody>
      </p:sp>
      <p:sp>
        <p:nvSpPr>
          <p:cNvPr id="4" name="Date Placeholder 3">
            <a:extLst>
              <a:ext uri="{FF2B5EF4-FFF2-40B4-BE49-F238E27FC236}">
                <a16:creationId xmlns:a16="http://schemas.microsoft.com/office/drawing/2014/main" id="{110DE450-5B62-4821-84F5-F0D8FE8D5C0D}"/>
              </a:ext>
            </a:extLst>
          </p:cNvPr>
          <p:cNvSpPr>
            <a:spLocks noGrp="1"/>
          </p:cNvSpPr>
          <p:nvPr>
            <p:ph type="dt" sz="half" idx="10"/>
          </p:nvPr>
        </p:nvSpPr>
        <p:spPr/>
        <p:txBody>
          <a:bodyPr/>
          <a:lstStyle/>
          <a:p>
            <a:r>
              <a:rPr lang="en-US"/>
              <a:t>03/11/2025</a:t>
            </a:r>
          </a:p>
        </p:txBody>
      </p:sp>
      <p:sp>
        <p:nvSpPr>
          <p:cNvPr id="5" name="Slide Number Placeholder 4">
            <a:extLst>
              <a:ext uri="{FF2B5EF4-FFF2-40B4-BE49-F238E27FC236}">
                <a16:creationId xmlns:a16="http://schemas.microsoft.com/office/drawing/2014/main" id="{B4BF9F48-A261-4344-8AAC-CA74D7722B67}"/>
              </a:ext>
            </a:extLst>
          </p:cNvPr>
          <p:cNvSpPr>
            <a:spLocks noGrp="1"/>
          </p:cNvSpPr>
          <p:nvPr>
            <p:ph type="sldNum" sz="quarter" idx="12"/>
          </p:nvPr>
        </p:nvSpPr>
        <p:spPr/>
        <p:txBody>
          <a:bodyPr/>
          <a:lstStyle/>
          <a:p>
            <a:fld id="{D3D538F9-49A3-B84F-B36B-A7030CDE5D5B}" type="slidenum">
              <a:rPr lang="en-US" smtClean="0"/>
              <a:t>14</a:t>
            </a:fld>
            <a:endParaRPr lang="en-US"/>
          </a:p>
        </p:txBody>
      </p:sp>
      <p:sp>
        <p:nvSpPr>
          <p:cNvPr id="6" name="Right Brace 5">
            <a:extLst>
              <a:ext uri="{FF2B5EF4-FFF2-40B4-BE49-F238E27FC236}">
                <a16:creationId xmlns:a16="http://schemas.microsoft.com/office/drawing/2014/main" id="{FDD04456-5A9F-4B9C-97B7-E0A9EFE2F68F}"/>
              </a:ext>
            </a:extLst>
          </p:cNvPr>
          <p:cNvSpPr/>
          <p:nvPr/>
        </p:nvSpPr>
        <p:spPr>
          <a:xfrm>
            <a:off x="4202349" y="3538738"/>
            <a:ext cx="369651" cy="55873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77051600-7076-442E-8F49-80645A4800D3}"/>
              </a:ext>
            </a:extLst>
          </p:cNvPr>
          <p:cNvSpPr txBox="1"/>
          <p:nvPr/>
        </p:nvSpPr>
        <p:spPr>
          <a:xfrm>
            <a:off x="4766553" y="3494939"/>
            <a:ext cx="3046790" cy="646331"/>
          </a:xfrm>
          <a:prstGeom prst="rect">
            <a:avLst/>
          </a:prstGeom>
          <a:noFill/>
          <a:ln w="19050">
            <a:solidFill>
              <a:schemeClr val="tx1"/>
            </a:solidFill>
          </a:ln>
        </p:spPr>
        <p:txBody>
          <a:bodyPr wrap="square" rtlCol="0">
            <a:spAutoFit/>
          </a:bodyPr>
          <a:lstStyle/>
          <a:p>
            <a:r>
              <a:rPr lang="en-US" dirty="0"/>
              <a:t>Static or RTN depending on observation requirements</a:t>
            </a:r>
          </a:p>
        </p:txBody>
      </p:sp>
    </p:spTree>
    <p:extLst>
      <p:ext uri="{BB962C8B-B14F-4D97-AF65-F5344CB8AC3E}">
        <p14:creationId xmlns:p14="http://schemas.microsoft.com/office/powerpoint/2010/main" val="2467939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ABC7A-C24A-4CD3-B5A2-DC245C85F67E}"/>
              </a:ext>
            </a:extLst>
          </p:cNvPr>
          <p:cNvSpPr>
            <a:spLocks noGrp="1"/>
          </p:cNvSpPr>
          <p:nvPr>
            <p:ph type="title"/>
          </p:nvPr>
        </p:nvSpPr>
        <p:spPr>
          <a:xfrm>
            <a:off x="350196" y="738082"/>
            <a:ext cx="8686800" cy="857250"/>
          </a:xfrm>
        </p:spPr>
        <p:txBody>
          <a:bodyPr>
            <a:normAutofit/>
          </a:bodyPr>
          <a:lstStyle/>
          <a:p>
            <a:r>
              <a:rPr lang="en-US" dirty="0">
                <a:solidFill>
                  <a:schemeClr val="accent1">
                    <a:lumMod val="75000"/>
                  </a:schemeClr>
                </a:solidFill>
              </a:rPr>
              <a:t>Relative </a:t>
            </a:r>
            <a:r>
              <a:rPr lang="en-US" dirty="0" err="1">
                <a:solidFill>
                  <a:schemeClr val="accent1">
                    <a:lumMod val="75000"/>
                  </a:schemeClr>
                </a:solidFill>
              </a:rPr>
              <a:t>Horizonta</a:t>
            </a:r>
            <a:r>
              <a:rPr lang="en-US" dirty="0">
                <a:solidFill>
                  <a:schemeClr val="accent1">
                    <a:lumMod val="75000"/>
                  </a:schemeClr>
                </a:solidFill>
              </a:rPr>
              <a:t> Accuracy 95%</a:t>
            </a:r>
          </a:p>
        </p:txBody>
      </p:sp>
      <p:sp>
        <p:nvSpPr>
          <p:cNvPr id="3" name="Content Placeholder 2">
            <a:extLst>
              <a:ext uri="{FF2B5EF4-FFF2-40B4-BE49-F238E27FC236}">
                <a16:creationId xmlns:a16="http://schemas.microsoft.com/office/drawing/2014/main" id="{AAE4CF68-CE66-45AA-A831-5C7584A893EA}"/>
              </a:ext>
            </a:extLst>
          </p:cNvPr>
          <p:cNvSpPr>
            <a:spLocks noGrp="1"/>
          </p:cNvSpPr>
          <p:nvPr>
            <p:ph idx="1"/>
          </p:nvPr>
        </p:nvSpPr>
        <p:spPr>
          <a:xfrm>
            <a:off x="457200" y="2006177"/>
            <a:ext cx="8229600" cy="3394472"/>
          </a:xfrm>
        </p:spPr>
        <p:txBody>
          <a:bodyPr/>
          <a:lstStyle/>
          <a:p>
            <a:r>
              <a:rPr lang="en-US" dirty="0">
                <a:solidFill>
                  <a:schemeClr val="accent1">
                    <a:lumMod val="75000"/>
                  </a:schemeClr>
                </a:solidFill>
              </a:rPr>
              <a:t>OPUS (2-4 cm)</a:t>
            </a:r>
          </a:p>
          <a:p>
            <a:r>
              <a:rPr lang="en-US" dirty="0">
                <a:solidFill>
                  <a:schemeClr val="accent1">
                    <a:lumMod val="75000"/>
                  </a:schemeClr>
                </a:solidFill>
              </a:rPr>
              <a:t>RTN (2-4 cm one </a:t>
            </a:r>
            <a:r>
              <a:rPr lang="en-US" dirty="0" err="1">
                <a:solidFill>
                  <a:schemeClr val="accent1">
                    <a:lumMod val="75000"/>
                  </a:schemeClr>
                </a:solidFill>
              </a:rPr>
              <a:t>obs</a:t>
            </a:r>
            <a:r>
              <a:rPr lang="en-US" dirty="0">
                <a:solidFill>
                  <a:schemeClr val="accent1">
                    <a:lumMod val="75000"/>
                  </a:schemeClr>
                </a:solidFill>
              </a:rPr>
              <a:t>)</a:t>
            </a:r>
          </a:p>
          <a:p>
            <a:r>
              <a:rPr lang="en-US" dirty="0">
                <a:solidFill>
                  <a:schemeClr val="accent1">
                    <a:lumMod val="75000"/>
                  </a:schemeClr>
                </a:solidFill>
              </a:rPr>
              <a:t>OPUS-Projects 1-2 cm </a:t>
            </a:r>
          </a:p>
        </p:txBody>
      </p:sp>
      <p:sp>
        <p:nvSpPr>
          <p:cNvPr id="4" name="Date Placeholder 3">
            <a:extLst>
              <a:ext uri="{FF2B5EF4-FFF2-40B4-BE49-F238E27FC236}">
                <a16:creationId xmlns:a16="http://schemas.microsoft.com/office/drawing/2014/main" id="{110DE450-5B62-4821-84F5-F0D8FE8D5C0D}"/>
              </a:ext>
            </a:extLst>
          </p:cNvPr>
          <p:cNvSpPr>
            <a:spLocks noGrp="1"/>
          </p:cNvSpPr>
          <p:nvPr>
            <p:ph type="dt" sz="half" idx="10"/>
          </p:nvPr>
        </p:nvSpPr>
        <p:spPr/>
        <p:txBody>
          <a:bodyPr/>
          <a:lstStyle/>
          <a:p>
            <a:r>
              <a:rPr lang="en-US"/>
              <a:t>03/11/2025</a:t>
            </a:r>
          </a:p>
        </p:txBody>
      </p:sp>
      <p:sp>
        <p:nvSpPr>
          <p:cNvPr id="5" name="Slide Number Placeholder 4">
            <a:extLst>
              <a:ext uri="{FF2B5EF4-FFF2-40B4-BE49-F238E27FC236}">
                <a16:creationId xmlns:a16="http://schemas.microsoft.com/office/drawing/2014/main" id="{B4BF9F48-A261-4344-8AAC-CA74D7722B67}"/>
              </a:ext>
            </a:extLst>
          </p:cNvPr>
          <p:cNvSpPr>
            <a:spLocks noGrp="1"/>
          </p:cNvSpPr>
          <p:nvPr>
            <p:ph type="sldNum" sz="quarter" idx="12"/>
          </p:nvPr>
        </p:nvSpPr>
        <p:spPr/>
        <p:txBody>
          <a:bodyPr/>
          <a:lstStyle/>
          <a:p>
            <a:fld id="{D3D538F9-49A3-B84F-B36B-A7030CDE5D5B}" type="slidenum">
              <a:rPr lang="en-US" smtClean="0"/>
              <a:t>15</a:t>
            </a:fld>
            <a:endParaRPr lang="en-US"/>
          </a:p>
        </p:txBody>
      </p:sp>
      <p:sp>
        <p:nvSpPr>
          <p:cNvPr id="7" name="TextBox 6">
            <a:extLst>
              <a:ext uri="{FF2B5EF4-FFF2-40B4-BE49-F238E27FC236}">
                <a16:creationId xmlns:a16="http://schemas.microsoft.com/office/drawing/2014/main" id="{77051600-7076-442E-8F49-80645A4800D3}"/>
              </a:ext>
            </a:extLst>
          </p:cNvPr>
          <p:cNvSpPr txBox="1"/>
          <p:nvPr/>
        </p:nvSpPr>
        <p:spPr>
          <a:xfrm>
            <a:off x="5513494" y="3208547"/>
            <a:ext cx="3123948" cy="646331"/>
          </a:xfrm>
          <a:prstGeom prst="rect">
            <a:avLst/>
          </a:prstGeom>
          <a:noFill/>
          <a:ln w="19050">
            <a:solidFill>
              <a:schemeClr val="tx1"/>
            </a:solidFill>
          </a:ln>
        </p:spPr>
        <p:txBody>
          <a:bodyPr wrap="square" rtlCol="0">
            <a:spAutoFit/>
          </a:bodyPr>
          <a:lstStyle/>
          <a:p>
            <a:r>
              <a:rPr lang="en-US" dirty="0"/>
              <a:t>Static or RTN depending on observation requirements</a:t>
            </a:r>
          </a:p>
        </p:txBody>
      </p:sp>
    </p:spTree>
    <p:extLst>
      <p:ext uri="{BB962C8B-B14F-4D97-AF65-F5344CB8AC3E}">
        <p14:creationId xmlns:p14="http://schemas.microsoft.com/office/powerpoint/2010/main" val="1153935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E1763-5773-4D9B-87E3-E13C0057D620}"/>
              </a:ext>
            </a:extLst>
          </p:cNvPr>
          <p:cNvSpPr>
            <a:spLocks noGrp="1"/>
          </p:cNvSpPr>
          <p:nvPr>
            <p:ph type="title"/>
          </p:nvPr>
        </p:nvSpPr>
        <p:spPr/>
        <p:txBody>
          <a:bodyPr/>
          <a:lstStyle/>
          <a:p>
            <a:r>
              <a:rPr lang="en-US" dirty="0">
                <a:solidFill>
                  <a:schemeClr val="accent1">
                    <a:lumMod val="75000"/>
                  </a:schemeClr>
                </a:solidFill>
              </a:rPr>
              <a:t>OPUS</a:t>
            </a:r>
          </a:p>
        </p:txBody>
      </p:sp>
      <p:grpSp>
        <p:nvGrpSpPr>
          <p:cNvPr id="5" name="Group 13">
            <a:extLst>
              <a:ext uri="{FF2B5EF4-FFF2-40B4-BE49-F238E27FC236}">
                <a16:creationId xmlns:a16="http://schemas.microsoft.com/office/drawing/2014/main" id="{AEDDF7B6-57D3-4594-B0A8-56128241B4EA}"/>
              </a:ext>
            </a:extLst>
          </p:cNvPr>
          <p:cNvGrpSpPr/>
          <p:nvPr/>
        </p:nvGrpSpPr>
        <p:grpSpPr>
          <a:xfrm>
            <a:off x="2018893" y="2565956"/>
            <a:ext cx="2303816" cy="1674437"/>
            <a:chOff x="1983151" y="2776188"/>
            <a:chExt cx="2345619" cy="1652693"/>
          </a:xfrm>
          <a:solidFill>
            <a:schemeClr val="bg1">
              <a:lumMod val="50000"/>
            </a:schemeClr>
          </a:solidFill>
        </p:grpSpPr>
        <p:sp>
          <p:nvSpPr>
            <p:cNvPr id="7" name="Oval 6">
              <a:extLst>
                <a:ext uri="{FF2B5EF4-FFF2-40B4-BE49-F238E27FC236}">
                  <a16:creationId xmlns:a16="http://schemas.microsoft.com/office/drawing/2014/main" id="{815A478C-9AEA-41B6-BCA2-529C61401E4E}"/>
                </a:ext>
              </a:extLst>
            </p:cNvPr>
            <p:cNvSpPr/>
            <p:nvPr/>
          </p:nvSpPr>
          <p:spPr>
            <a:xfrm>
              <a:off x="2587694" y="4001369"/>
              <a:ext cx="475493" cy="427512"/>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cxnSp>
          <p:nvCxnSpPr>
            <p:cNvPr id="8" name="Straight Arrow Connector 7">
              <a:extLst>
                <a:ext uri="{FF2B5EF4-FFF2-40B4-BE49-F238E27FC236}">
                  <a16:creationId xmlns:a16="http://schemas.microsoft.com/office/drawing/2014/main" id="{AF1A7AA3-EEAB-4281-A09F-73732B76C1FD}"/>
                </a:ext>
              </a:extLst>
            </p:cNvPr>
            <p:cNvCxnSpPr/>
            <p:nvPr/>
          </p:nvCxnSpPr>
          <p:spPr>
            <a:xfrm rot="5400000">
              <a:off x="3096966" y="2786822"/>
              <a:ext cx="1242437" cy="1221170"/>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F1E5BD7-2B53-4492-B768-DA1158113CE0}"/>
                </a:ext>
              </a:extLst>
            </p:cNvPr>
            <p:cNvCxnSpPr/>
            <p:nvPr/>
          </p:nvCxnSpPr>
          <p:spPr>
            <a:xfrm rot="16200000" flipH="1">
              <a:off x="1915835" y="3359227"/>
              <a:ext cx="714993" cy="580362"/>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4088447-3035-4D39-BCAE-7D10CAE084A2}"/>
                </a:ext>
              </a:extLst>
            </p:cNvPr>
            <p:cNvCxnSpPr/>
            <p:nvPr/>
          </p:nvCxnSpPr>
          <p:spPr>
            <a:xfrm rot="5400000">
              <a:off x="2294793" y="3414042"/>
              <a:ext cx="1043273" cy="1979"/>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4">
            <a:extLst>
              <a:ext uri="{FF2B5EF4-FFF2-40B4-BE49-F238E27FC236}">
                <a16:creationId xmlns:a16="http://schemas.microsoft.com/office/drawing/2014/main" id="{772D89B5-2DC3-49C9-95FF-1BDF2B2902BC}"/>
              </a:ext>
            </a:extLst>
          </p:cNvPr>
          <p:cNvGrpSpPr/>
          <p:nvPr/>
        </p:nvGrpSpPr>
        <p:grpSpPr>
          <a:xfrm>
            <a:off x="4334585" y="2459072"/>
            <a:ext cx="3550721" cy="1769442"/>
            <a:chOff x="1082387" y="2682416"/>
            <a:chExt cx="3615148" cy="1746465"/>
          </a:xfrm>
          <a:solidFill>
            <a:schemeClr val="bg1">
              <a:lumMod val="50000"/>
            </a:schemeClr>
          </a:solidFill>
        </p:grpSpPr>
        <p:sp>
          <p:nvSpPr>
            <p:cNvPr id="12" name="Oval 11">
              <a:extLst>
                <a:ext uri="{FF2B5EF4-FFF2-40B4-BE49-F238E27FC236}">
                  <a16:creationId xmlns:a16="http://schemas.microsoft.com/office/drawing/2014/main" id="{1A6D59ED-78AD-4E46-B29D-CB7BBB104D32}"/>
                </a:ext>
              </a:extLst>
            </p:cNvPr>
            <p:cNvSpPr/>
            <p:nvPr/>
          </p:nvSpPr>
          <p:spPr>
            <a:xfrm>
              <a:off x="2577591" y="4001369"/>
              <a:ext cx="451414" cy="427512"/>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cxnSp>
          <p:nvCxnSpPr>
            <p:cNvPr id="13" name="Straight Arrow Connector 12">
              <a:extLst>
                <a:ext uri="{FF2B5EF4-FFF2-40B4-BE49-F238E27FC236}">
                  <a16:creationId xmlns:a16="http://schemas.microsoft.com/office/drawing/2014/main" id="{0CEAA92D-9DD4-4DEE-BABA-98187AAF104D}"/>
                </a:ext>
              </a:extLst>
            </p:cNvPr>
            <p:cNvCxnSpPr/>
            <p:nvPr/>
          </p:nvCxnSpPr>
          <p:spPr>
            <a:xfrm rot="10800000" flipV="1">
              <a:off x="3077367" y="2682416"/>
              <a:ext cx="1620168" cy="1371372"/>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DC3AC1D-97C0-4E49-ABF5-4A759A42BD1E}"/>
                </a:ext>
              </a:extLst>
            </p:cNvPr>
            <p:cNvCxnSpPr/>
            <p:nvPr/>
          </p:nvCxnSpPr>
          <p:spPr>
            <a:xfrm>
              <a:off x="1082387" y="2811350"/>
              <a:ext cx="1487169" cy="1242437"/>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C7C4DDB-1932-4E3E-AD4D-014FA2127559}"/>
                </a:ext>
              </a:extLst>
            </p:cNvPr>
            <p:cNvCxnSpPr/>
            <p:nvPr/>
          </p:nvCxnSpPr>
          <p:spPr>
            <a:xfrm rot="16200000" flipH="1">
              <a:off x="2532049" y="3653283"/>
              <a:ext cx="562711" cy="4069"/>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35AAC5DB-E028-4E35-9E9A-569E887C7883}"/>
              </a:ext>
            </a:extLst>
          </p:cNvPr>
          <p:cNvSpPr txBox="1"/>
          <p:nvPr/>
        </p:nvSpPr>
        <p:spPr>
          <a:xfrm>
            <a:off x="387627" y="3559708"/>
            <a:ext cx="2143125" cy="369887"/>
          </a:xfrm>
          <a:prstGeom prst="rect">
            <a:avLst/>
          </a:prstGeom>
          <a:noFill/>
          <a:ln>
            <a:noFill/>
          </a:ln>
        </p:spPr>
        <p:txBody>
          <a:bodyPr wrap="none">
            <a:spAutoFit/>
          </a:bodyPr>
          <a:lstStyle/>
          <a:p>
            <a:pPr defTabSz="914400">
              <a:defRPr/>
            </a:pPr>
            <a:r>
              <a:rPr lang="en-US" dirty="0">
                <a:solidFill>
                  <a:prstClr val="white">
                    <a:lumMod val="50000"/>
                  </a:prstClr>
                </a:solidFill>
                <a:latin typeface="Arial" charset="0"/>
                <a:ea typeface="+mn-ea"/>
              </a:rPr>
              <a:t>solution HATFIELD</a:t>
            </a:r>
          </a:p>
        </p:txBody>
      </p:sp>
      <p:sp>
        <p:nvSpPr>
          <p:cNvPr id="17" name="TextBox 16">
            <a:extLst>
              <a:ext uri="{FF2B5EF4-FFF2-40B4-BE49-F238E27FC236}">
                <a16:creationId xmlns:a16="http://schemas.microsoft.com/office/drawing/2014/main" id="{6BF9CBEF-6DA1-4913-88DA-D3F577EA750D}"/>
              </a:ext>
            </a:extLst>
          </p:cNvPr>
          <p:cNvSpPr txBox="1"/>
          <p:nvPr/>
        </p:nvSpPr>
        <p:spPr>
          <a:xfrm>
            <a:off x="6431052" y="3558118"/>
            <a:ext cx="1901825" cy="368300"/>
          </a:xfrm>
          <a:prstGeom prst="rect">
            <a:avLst/>
          </a:prstGeom>
          <a:noFill/>
          <a:ln>
            <a:noFill/>
          </a:ln>
        </p:spPr>
        <p:txBody>
          <a:bodyPr wrap="none">
            <a:spAutoFit/>
          </a:bodyPr>
          <a:lstStyle/>
          <a:p>
            <a:pPr defTabSz="914400">
              <a:defRPr/>
            </a:pPr>
            <a:r>
              <a:rPr lang="en-US" dirty="0">
                <a:solidFill>
                  <a:prstClr val="white">
                    <a:lumMod val="50000"/>
                  </a:prstClr>
                </a:solidFill>
                <a:latin typeface="Arial" charset="0"/>
                <a:ea typeface="+mn-ea"/>
              </a:rPr>
              <a:t>solution MCCOY</a:t>
            </a:r>
          </a:p>
        </p:txBody>
      </p:sp>
      <p:grpSp>
        <p:nvGrpSpPr>
          <p:cNvPr id="18" name="Group 17">
            <a:extLst>
              <a:ext uri="{FF2B5EF4-FFF2-40B4-BE49-F238E27FC236}">
                <a16:creationId xmlns:a16="http://schemas.microsoft.com/office/drawing/2014/main" id="{4AB79485-DD57-4CE4-8663-CDF3DB23447B}"/>
              </a:ext>
            </a:extLst>
          </p:cNvPr>
          <p:cNvGrpSpPr/>
          <p:nvPr/>
        </p:nvGrpSpPr>
        <p:grpSpPr>
          <a:xfrm>
            <a:off x="1874416" y="1549624"/>
            <a:ext cx="5074207" cy="461665"/>
            <a:chOff x="1921827" y="1109354"/>
            <a:chExt cx="5074207" cy="461665"/>
          </a:xfrm>
        </p:grpSpPr>
        <p:grpSp>
          <p:nvGrpSpPr>
            <p:cNvPr id="19" name="Group 18">
              <a:extLst>
                <a:ext uri="{FF2B5EF4-FFF2-40B4-BE49-F238E27FC236}">
                  <a16:creationId xmlns:a16="http://schemas.microsoft.com/office/drawing/2014/main" id="{62945DB2-D4E1-4BA9-AD26-1233FB55D99B}"/>
                </a:ext>
              </a:extLst>
            </p:cNvPr>
            <p:cNvGrpSpPr/>
            <p:nvPr/>
          </p:nvGrpSpPr>
          <p:grpSpPr>
            <a:xfrm>
              <a:off x="1921827" y="1109354"/>
              <a:ext cx="1112788" cy="461665"/>
              <a:chOff x="568040" y="1140031"/>
              <a:chExt cx="1112788" cy="461665"/>
            </a:xfrm>
          </p:grpSpPr>
          <p:sp>
            <p:nvSpPr>
              <p:cNvPr id="26" name="Oval 25">
                <a:extLst>
                  <a:ext uri="{FF2B5EF4-FFF2-40B4-BE49-F238E27FC236}">
                    <a16:creationId xmlns:a16="http://schemas.microsoft.com/office/drawing/2014/main" id="{79F7F516-E781-44D0-99C2-AC11EE9F9C75}"/>
                  </a:ext>
                </a:extLst>
              </p:cNvPr>
              <p:cNvSpPr/>
              <p:nvPr/>
            </p:nvSpPr>
            <p:spPr>
              <a:xfrm>
                <a:off x="568040" y="1269922"/>
                <a:ext cx="190006" cy="201882"/>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7" name="TextBox 26">
                <a:extLst>
                  <a:ext uri="{FF2B5EF4-FFF2-40B4-BE49-F238E27FC236}">
                    <a16:creationId xmlns:a16="http://schemas.microsoft.com/office/drawing/2014/main" id="{48026D53-5C93-4D7C-AE70-1DB2CB09B3E2}"/>
                  </a:ext>
                </a:extLst>
              </p:cNvPr>
              <p:cNvSpPr txBox="1"/>
              <p:nvPr/>
            </p:nvSpPr>
            <p:spPr>
              <a:xfrm>
                <a:off x="795649" y="1140031"/>
                <a:ext cx="885179" cy="461665"/>
              </a:xfrm>
              <a:prstGeom prst="rect">
                <a:avLst/>
              </a:prstGeom>
              <a:noFill/>
            </p:spPr>
            <p:txBody>
              <a:bodyPr wrap="none" rtlCol="0">
                <a:spAutoFit/>
              </a:bodyPr>
              <a:lstStyle/>
              <a:p>
                <a:pPr defTabSz="914400"/>
                <a:r>
                  <a:rPr lang="en-US" sz="2400" dirty="0">
                    <a:solidFill>
                      <a:prstClr val="black">
                        <a:lumMod val="50000"/>
                        <a:lumOff val="50000"/>
                      </a:prstClr>
                    </a:solidFill>
                    <a:latin typeface="Calibri"/>
                    <a:ea typeface="+mn-ea"/>
                  </a:rPr>
                  <a:t>OPUS</a:t>
                </a:r>
              </a:p>
            </p:txBody>
          </p:sp>
        </p:grpSp>
        <p:grpSp>
          <p:nvGrpSpPr>
            <p:cNvPr id="20" name="Group 19">
              <a:extLst>
                <a:ext uri="{FF2B5EF4-FFF2-40B4-BE49-F238E27FC236}">
                  <a16:creationId xmlns:a16="http://schemas.microsoft.com/office/drawing/2014/main" id="{0C73AA86-97DF-445B-BEA0-FB95DE32244F}"/>
                </a:ext>
              </a:extLst>
            </p:cNvPr>
            <p:cNvGrpSpPr/>
            <p:nvPr/>
          </p:nvGrpSpPr>
          <p:grpSpPr>
            <a:xfrm>
              <a:off x="3418121" y="1109354"/>
              <a:ext cx="1342017" cy="461665"/>
              <a:chOff x="568040" y="1909948"/>
              <a:chExt cx="1342017" cy="461665"/>
            </a:xfrm>
          </p:grpSpPr>
          <p:sp>
            <p:nvSpPr>
              <p:cNvPr id="24" name="Diamond 23">
                <a:extLst>
                  <a:ext uri="{FF2B5EF4-FFF2-40B4-BE49-F238E27FC236}">
                    <a16:creationId xmlns:a16="http://schemas.microsoft.com/office/drawing/2014/main" id="{9E6C8B87-1C2D-4D5B-AF38-BDF3139DB9DD}"/>
                  </a:ext>
                </a:extLst>
              </p:cNvPr>
              <p:cNvSpPr/>
              <p:nvPr/>
            </p:nvSpPr>
            <p:spPr>
              <a:xfrm>
                <a:off x="568040" y="2039839"/>
                <a:ext cx="190006" cy="201882"/>
              </a:xfrm>
              <a:prstGeom prst="diamond">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5" name="TextBox 24">
                <a:extLst>
                  <a:ext uri="{FF2B5EF4-FFF2-40B4-BE49-F238E27FC236}">
                    <a16:creationId xmlns:a16="http://schemas.microsoft.com/office/drawing/2014/main" id="{7D624AC9-26D8-4762-B680-B9C01A6B5615}"/>
                  </a:ext>
                </a:extLst>
              </p:cNvPr>
              <p:cNvSpPr txBox="1"/>
              <p:nvPr/>
            </p:nvSpPr>
            <p:spPr>
              <a:xfrm>
                <a:off x="795649" y="1909948"/>
                <a:ext cx="1114408" cy="461665"/>
              </a:xfrm>
              <a:prstGeom prst="rect">
                <a:avLst/>
              </a:prstGeom>
              <a:noFill/>
            </p:spPr>
            <p:txBody>
              <a:bodyPr wrap="none" rtlCol="0">
                <a:spAutoFit/>
              </a:bodyPr>
              <a:lstStyle/>
              <a:p>
                <a:pPr defTabSz="914400"/>
                <a:r>
                  <a:rPr lang="en-US" sz="2400" dirty="0">
                    <a:solidFill>
                      <a:srgbClr val="1F497D"/>
                    </a:solidFill>
                    <a:latin typeface="Calibri"/>
                    <a:ea typeface="+mn-ea"/>
                  </a:rPr>
                  <a:t>Session</a:t>
                </a:r>
              </a:p>
            </p:txBody>
          </p:sp>
        </p:grpSp>
        <p:grpSp>
          <p:nvGrpSpPr>
            <p:cNvPr id="21" name="Group 20">
              <a:extLst>
                <a:ext uri="{FF2B5EF4-FFF2-40B4-BE49-F238E27FC236}">
                  <a16:creationId xmlns:a16="http://schemas.microsoft.com/office/drawing/2014/main" id="{EF93E827-F8AF-42CD-91C5-5C5D3F2DA422}"/>
                </a:ext>
              </a:extLst>
            </p:cNvPr>
            <p:cNvGrpSpPr/>
            <p:nvPr/>
          </p:nvGrpSpPr>
          <p:grpSpPr>
            <a:xfrm>
              <a:off x="5128168" y="1109354"/>
              <a:ext cx="1867866" cy="461665"/>
              <a:chOff x="568040" y="2739241"/>
              <a:chExt cx="1867866" cy="461665"/>
            </a:xfrm>
          </p:grpSpPr>
          <p:sp>
            <p:nvSpPr>
              <p:cNvPr id="22" name="Rectangle 21">
                <a:extLst>
                  <a:ext uri="{FF2B5EF4-FFF2-40B4-BE49-F238E27FC236}">
                    <a16:creationId xmlns:a16="http://schemas.microsoft.com/office/drawing/2014/main" id="{0BBCBA96-BDCD-4D13-8D5F-F30F95DD4A68}"/>
                  </a:ext>
                </a:extLst>
              </p:cNvPr>
              <p:cNvSpPr/>
              <p:nvPr/>
            </p:nvSpPr>
            <p:spPr>
              <a:xfrm>
                <a:off x="568040" y="2869132"/>
                <a:ext cx="190006" cy="201882"/>
              </a:xfrm>
              <a:prstGeom prst="rect">
                <a:avLst/>
              </a:prstGeom>
              <a:solidFill>
                <a:srgbClr val="00C000"/>
              </a:solidFill>
              <a:ln>
                <a:solidFill>
                  <a:srgbClr val="00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3" name="TextBox 22">
                <a:extLst>
                  <a:ext uri="{FF2B5EF4-FFF2-40B4-BE49-F238E27FC236}">
                    <a16:creationId xmlns:a16="http://schemas.microsoft.com/office/drawing/2014/main" id="{6B1F6AE8-0C48-4B19-8D32-79656F3F1C52}"/>
                  </a:ext>
                </a:extLst>
              </p:cNvPr>
              <p:cNvSpPr txBox="1"/>
              <p:nvPr/>
            </p:nvSpPr>
            <p:spPr>
              <a:xfrm>
                <a:off x="795649" y="2739241"/>
                <a:ext cx="1640257" cy="461665"/>
              </a:xfrm>
              <a:prstGeom prst="rect">
                <a:avLst/>
              </a:prstGeom>
              <a:noFill/>
            </p:spPr>
            <p:txBody>
              <a:bodyPr wrap="none" rtlCol="0">
                <a:spAutoFit/>
              </a:bodyPr>
              <a:lstStyle/>
              <a:p>
                <a:pPr defTabSz="914400"/>
                <a:r>
                  <a:rPr lang="en-US" sz="2400" dirty="0">
                    <a:solidFill>
                      <a:srgbClr val="00C000"/>
                    </a:solidFill>
                    <a:latin typeface="Calibri"/>
                    <a:ea typeface="+mn-ea"/>
                  </a:rPr>
                  <a:t>Adjustment</a:t>
                </a:r>
              </a:p>
            </p:txBody>
          </p:sp>
        </p:grpSp>
      </p:grpSp>
      <p:sp>
        <p:nvSpPr>
          <p:cNvPr id="28" name="TextBox 27">
            <a:extLst>
              <a:ext uri="{FF2B5EF4-FFF2-40B4-BE49-F238E27FC236}">
                <a16:creationId xmlns:a16="http://schemas.microsoft.com/office/drawing/2014/main" id="{DFE5A97A-5252-4284-89C7-CC4B04610B94}"/>
              </a:ext>
            </a:extLst>
          </p:cNvPr>
          <p:cNvSpPr txBox="1"/>
          <p:nvPr/>
        </p:nvSpPr>
        <p:spPr>
          <a:xfrm>
            <a:off x="1342002" y="2779707"/>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CORS1</a:t>
            </a:r>
          </a:p>
        </p:txBody>
      </p:sp>
      <p:sp>
        <p:nvSpPr>
          <p:cNvPr id="29" name="TextBox 28">
            <a:extLst>
              <a:ext uri="{FF2B5EF4-FFF2-40B4-BE49-F238E27FC236}">
                <a16:creationId xmlns:a16="http://schemas.microsoft.com/office/drawing/2014/main" id="{FFF047FF-A9B3-4E9E-AC60-F0DED264CAD2}"/>
              </a:ext>
            </a:extLst>
          </p:cNvPr>
          <p:cNvSpPr txBox="1"/>
          <p:nvPr/>
        </p:nvSpPr>
        <p:spPr>
          <a:xfrm>
            <a:off x="2325675" y="2397718"/>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CORS2</a:t>
            </a:r>
          </a:p>
        </p:txBody>
      </p:sp>
      <p:sp>
        <p:nvSpPr>
          <p:cNvPr id="30" name="TextBox 29">
            <a:extLst>
              <a:ext uri="{FF2B5EF4-FFF2-40B4-BE49-F238E27FC236}">
                <a16:creationId xmlns:a16="http://schemas.microsoft.com/office/drawing/2014/main" id="{D2202383-ABC6-45E1-B38D-7C14A22F7180}"/>
              </a:ext>
            </a:extLst>
          </p:cNvPr>
          <p:cNvSpPr txBox="1"/>
          <p:nvPr/>
        </p:nvSpPr>
        <p:spPr>
          <a:xfrm>
            <a:off x="3831862" y="2265111"/>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CORS3</a:t>
            </a:r>
          </a:p>
        </p:txBody>
      </p:sp>
      <p:sp>
        <p:nvSpPr>
          <p:cNvPr id="31" name="TextBox 30">
            <a:extLst>
              <a:ext uri="{FF2B5EF4-FFF2-40B4-BE49-F238E27FC236}">
                <a16:creationId xmlns:a16="http://schemas.microsoft.com/office/drawing/2014/main" id="{33392CB2-4779-4326-88F4-7E2F1AA916B0}"/>
              </a:ext>
            </a:extLst>
          </p:cNvPr>
          <p:cNvSpPr txBox="1"/>
          <p:nvPr/>
        </p:nvSpPr>
        <p:spPr>
          <a:xfrm>
            <a:off x="5539930" y="2845023"/>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CORS4</a:t>
            </a:r>
          </a:p>
        </p:txBody>
      </p:sp>
      <p:sp>
        <p:nvSpPr>
          <p:cNvPr id="32" name="TextBox 31">
            <a:extLst>
              <a:ext uri="{FF2B5EF4-FFF2-40B4-BE49-F238E27FC236}">
                <a16:creationId xmlns:a16="http://schemas.microsoft.com/office/drawing/2014/main" id="{A7C7C1D1-9412-4891-B3A5-F22B7B6255F5}"/>
              </a:ext>
            </a:extLst>
          </p:cNvPr>
          <p:cNvSpPr txBox="1"/>
          <p:nvPr/>
        </p:nvSpPr>
        <p:spPr>
          <a:xfrm>
            <a:off x="7473629" y="2178025"/>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CORS5</a:t>
            </a:r>
          </a:p>
        </p:txBody>
      </p:sp>
      <p:sp>
        <p:nvSpPr>
          <p:cNvPr id="2" name="Date Placeholder 1">
            <a:extLst>
              <a:ext uri="{FF2B5EF4-FFF2-40B4-BE49-F238E27FC236}">
                <a16:creationId xmlns:a16="http://schemas.microsoft.com/office/drawing/2014/main" id="{D8FD713F-CDDB-4553-B3AE-2B768759511F}"/>
              </a:ext>
            </a:extLst>
          </p:cNvPr>
          <p:cNvSpPr>
            <a:spLocks noGrp="1"/>
          </p:cNvSpPr>
          <p:nvPr>
            <p:ph type="dt" sz="half" idx="10"/>
          </p:nvPr>
        </p:nvSpPr>
        <p:spPr/>
        <p:txBody>
          <a:bodyPr/>
          <a:lstStyle/>
          <a:p>
            <a:r>
              <a:rPr lang="en-US"/>
              <a:t>03/11/2025</a:t>
            </a:r>
          </a:p>
        </p:txBody>
      </p:sp>
      <p:sp>
        <p:nvSpPr>
          <p:cNvPr id="3" name="Slide Number Placeholder 2">
            <a:extLst>
              <a:ext uri="{FF2B5EF4-FFF2-40B4-BE49-F238E27FC236}">
                <a16:creationId xmlns:a16="http://schemas.microsoft.com/office/drawing/2014/main" id="{349DF938-1E2C-4672-94F8-7DFC3496E199}"/>
              </a:ext>
            </a:extLst>
          </p:cNvPr>
          <p:cNvSpPr>
            <a:spLocks noGrp="1"/>
          </p:cNvSpPr>
          <p:nvPr>
            <p:ph type="sldNum" sz="quarter" idx="12"/>
          </p:nvPr>
        </p:nvSpPr>
        <p:spPr/>
        <p:txBody>
          <a:bodyPr/>
          <a:lstStyle/>
          <a:p>
            <a:fld id="{D3D538F9-49A3-B84F-B36B-A7030CDE5D5B}" type="slidenum">
              <a:rPr lang="en-US" smtClean="0"/>
              <a:t>16</a:t>
            </a:fld>
            <a:endParaRPr lang="en-US"/>
          </a:p>
        </p:txBody>
      </p:sp>
      <p:grpSp>
        <p:nvGrpSpPr>
          <p:cNvPr id="39" name="Group 38">
            <a:extLst>
              <a:ext uri="{FF2B5EF4-FFF2-40B4-BE49-F238E27FC236}">
                <a16:creationId xmlns:a16="http://schemas.microsoft.com/office/drawing/2014/main" id="{DA81B8E4-BFEE-478C-8FFB-DA40ACFE9343}"/>
              </a:ext>
            </a:extLst>
          </p:cNvPr>
          <p:cNvGrpSpPr/>
          <p:nvPr/>
        </p:nvGrpSpPr>
        <p:grpSpPr>
          <a:xfrm>
            <a:off x="3079681" y="3873446"/>
            <a:ext cx="2723461" cy="725390"/>
            <a:chOff x="3079681" y="3873446"/>
            <a:chExt cx="2723461" cy="725390"/>
          </a:xfrm>
        </p:grpSpPr>
        <p:grpSp>
          <p:nvGrpSpPr>
            <p:cNvPr id="37" name="Group 36">
              <a:extLst>
                <a:ext uri="{FF2B5EF4-FFF2-40B4-BE49-F238E27FC236}">
                  <a16:creationId xmlns:a16="http://schemas.microsoft.com/office/drawing/2014/main" id="{6E95C1CD-CCE0-4458-A87B-36794BE9521C}"/>
                </a:ext>
              </a:extLst>
            </p:cNvPr>
            <p:cNvGrpSpPr/>
            <p:nvPr/>
          </p:nvGrpSpPr>
          <p:grpSpPr>
            <a:xfrm>
              <a:off x="3079681" y="3873446"/>
              <a:ext cx="2723461" cy="276999"/>
              <a:chOff x="3079681" y="3873446"/>
              <a:chExt cx="2723461" cy="276999"/>
            </a:xfrm>
          </p:grpSpPr>
          <p:sp>
            <p:nvSpPr>
              <p:cNvPr id="6" name="TextBox 5">
                <a:extLst>
                  <a:ext uri="{FF2B5EF4-FFF2-40B4-BE49-F238E27FC236}">
                    <a16:creationId xmlns:a16="http://schemas.microsoft.com/office/drawing/2014/main" id="{08868BCE-060F-4FEE-A320-17A8B59B437C}"/>
                  </a:ext>
                </a:extLst>
              </p:cNvPr>
              <p:cNvSpPr txBox="1"/>
              <p:nvPr/>
            </p:nvSpPr>
            <p:spPr>
              <a:xfrm>
                <a:off x="3814879" y="3873446"/>
                <a:ext cx="1199407" cy="276999"/>
              </a:xfrm>
              <a:prstGeom prst="rect">
                <a:avLst/>
              </a:prstGeom>
              <a:noFill/>
            </p:spPr>
            <p:txBody>
              <a:bodyPr wrap="square" rtlCol="0">
                <a:spAutoFit/>
              </a:bodyPr>
              <a:lstStyle/>
              <a:p>
                <a:r>
                  <a:rPr lang="en-US" sz="1200" dirty="0"/>
                  <a:t>No Correlation</a:t>
                </a:r>
              </a:p>
            </p:txBody>
          </p:sp>
          <p:cxnSp>
            <p:nvCxnSpPr>
              <p:cNvPr id="34" name="Straight Arrow Connector 33">
                <a:extLst>
                  <a:ext uri="{FF2B5EF4-FFF2-40B4-BE49-F238E27FC236}">
                    <a16:creationId xmlns:a16="http://schemas.microsoft.com/office/drawing/2014/main" id="{BA3DC542-4D35-44EB-943F-CCC525724C2B}"/>
                  </a:ext>
                </a:extLst>
              </p:cNvPr>
              <p:cNvCxnSpPr>
                <a:stCxn id="6" idx="3"/>
                <a:endCxn id="12" idx="2"/>
              </p:cNvCxnSpPr>
              <p:nvPr/>
            </p:nvCxnSpPr>
            <p:spPr>
              <a:xfrm>
                <a:off x="5014286" y="4011946"/>
                <a:ext cx="788856" cy="0"/>
              </a:xfrm>
              <a:prstGeom prst="straightConnector1">
                <a:avLst/>
              </a:prstGeom>
              <a:ln w="38100">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89450A93-09BC-4E29-B496-40756F1B02B0}"/>
                  </a:ext>
                </a:extLst>
              </p:cNvPr>
              <p:cNvCxnSpPr>
                <a:stCxn id="6" idx="1"/>
                <a:endCxn id="7" idx="6"/>
              </p:cNvCxnSpPr>
              <p:nvPr/>
            </p:nvCxnSpPr>
            <p:spPr>
              <a:xfrm flipH="1">
                <a:off x="3079681" y="4011946"/>
                <a:ext cx="735198" cy="11879"/>
              </a:xfrm>
              <a:prstGeom prst="straightConnector1">
                <a:avLst/>
              </a:prstGeom>
              <a:ln w="38100">
                <a:prstDash val="sysDash"/>
                <a:tailEnd type="triangle"/>
              </a:ln>
            </p:spPr>
            <p:style>
              <a:lnRef idx="2">
                <a:schemeClr val="accent1"/>
              </a:lnRef>
              <a:fillRef idx="0">
                <a:schemeClr val="accent1"/>
              </a:fillRef>
              <a:effectRef idx="1">
                <a:schemeClr val="accent1"/>
              </a:effectRef>
              <a:fontRef idx="minor">
                <a:schemeClr val="tx1"/>
              </a:fontRef>
            </p:style>
          </p:cxnSp>
        </p:grpSp>
        <p:sp>
          <p:nvSpPr>
            <p:cNvPr id="38" name="TextBox 37">
              <a:extLst>
                <a:ext uri="{FF2B5EF4-FFF2-40B4-BE49-F238E27FC236}">
                  <a16:creationId xmlns:a16="http://schemas.microsoft.com/office/drawing/2014/main" id="{2AEFF72D-8A89-4B96-910B-3860AB3FA3A5}"/>
                </a:ext>
              </a:extLst>
            </p:cNvPr>
            <p:cNvSpPr txBox="1"/>
            <p:nvPr/>
          </p:nvSpPr>
          <p:spPr>
            <a:xfrm>
              <a:off x="3817037" y="4137171"/>
              <a:ext cx="1035096" cy="461665"/>
            </a:xfrm>
            <a:prstGeom prst="rect">
              <a:avLst/>
            </a:prstGeom>
            <a:noFill/>
          </p:spPr>
          <p:txBody>
            <a:bodyPr wrap="square" rtlCol="0">
              <a:spAutoFit/>
            </a:bodyPr>
            <a:lstStyle/>
            <a:p>
              <a:r>
                <a:rPr lang="en-US" sz="1200" dirty="0"/>
                <a:t>Also applies to RTN/RTK</a:t>
              </a:r>
            </a:p>
          </p:txBody>
        </p:sp>
      </p:grpSp>
    </p:spTree>
    <p:extLst>
      <p:ext uri="{BB962C8B-B14F-4D97-AF65-F5344CB8AC3E}">
        <p14:creationId xmlns:p14="http://schemas.microsoft.com/office/powerpoint/2010/main" val="284547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outVertical)">
                                      <p:cBhvr>
                                        <p:cTn id="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B34D4-D67B-4C14-B592-49D4E0134F74}"/>
              </a:ext>
            </a:extLst>
          </p:cNvPr>
          <p:cNvSpPr>
            <a:spLocks noGrp="1"/>
          </p:cNvSpPr>
          <p:nvPr>
            <p:ph type="title"/>
          </p:nvPr>
        </p:nvSpPr>
        <p:spPr/>
        <p:txBody>
          <a:bodyPr/>
          <a:lstStyle/>
          <a:p>
            <a:r>
              <a:rPr lang="en-US" dirty="0">
                <a:solidFill>
                  <a:schemeClr val="accent1">
                    <a:lumMod val="75000"/>
                  </a:schemeClr>
                </a:solidFill>
              </a:rPr>
              <a:t>Azimuth??</a:t>
            </a:r>
          </a:p>
        </p:txBody>
      </p:sp>
      <p:sp>
        <p:nvSpPr>
          <p:cNvPr id="30" name="Date Placeholder 29">
            <a:extLst>
              <a:ext uri="{FF2B5EF4-FFF2-40B4-BE49-F238E27FC236}">
                <a16:creationId xmlns:a16="http://schemas.microsoft.com/office/drawing/2014/main" id="{8D6990DB-E00A-49F7-A064-1905B5E0062A}"/>
              </a:ext>
            </a:extLst>
          </p:cNvPr>
          <p:cNvSpPr>
            <a:spLocks noGrp="1"/>
          </p:cNvSpPr>
          <p:nvPr>
            <p:ph type="dt" sz="half" idx="10"/>
          </p:nvPr>
        </p:nvSpPr>
        <p:spPr/>
        <p:txBody>
          <a:bodyPr/>
          <a:lstStyle/>
          <a:p>
            <a:r>
              <a:rPr lang="en-US"/>
              <a:t>03/11/2025</a:t>
            </a:r>
          </a:p>
        </p:txBody>
      </p:sp>
      <p:sp>
        <p:nvSpPr>
          <p:cNvPr id="31" name="Slide Number Placeholder 30">
            <a:extLst>
              <a:ext uri="{FF2B5EF4-FFF2-40B4-BE49-F238E27FC236}">
                <a16:creationId xmlns:a16="http://schemas.microsoft.com/office/drawing/2014/main" id="{28285C16-FA91-4528-A907-6FA843578FC3}"/>
              </a:ext>
            </a:extLst>
          </p:cNvPr>
          <p:cNvSpPr>
            <a:spLocks noGrp="1"/>
          </p:cNvSpPr>
          <p:nvPr>
            <p:ph type="sldNum" sz="quarter" idx="12"/>
          </p:nvPr>
        </p:nvSpPr>
        <p:spPr/>
        <p:txBody>
          <a:bodyPr/>
          <a:lstStyle/>
          <a:p>
            <a:fld id="{D3D538F9-49A3-B84F-B36B-A7030CDE5D5B}" type="slidenum">
              <a:rPr lang="en-US" smtClean="0"/>
              <a:t>17</a:t>
            </a:fld>
            <a:endParaRPr lang="en-US"/>
          </a:p>
        </p:txBody>
      </p:sp>
      <p:pic>
        <p:nvPicPr>
          <p:cNvPr id="55" name="Picture 54">
            <a:extLst>
              <a:ext uri="{FF2B5EF4-FFF2-40B4-BE49-F238E27FC236}">
                <a16:creationId xmlns:a16="http://schemas.microsoft.com/office/drawing/2014/main" id="{E452106D-230B-4CF5-9AAB-426B37E72A4A}"/>
              </a:ext>
            </a:extLst>
          </p:cNvPr>
          <p:cNvPicPr>
            <a:picLocks noChangeAspect="1"/>
          </p:cNvPicPr>
          <p:nvPr/>
        </p:nvPicPr>
        <p:blipFill>
          <a:blip r:embed="rId2"/>
          <a:stretch>
            <a:fillRect/>
          </a:stretch>
        </p:blipFill>
        <p:spPr>
          <a:xfrm>
            <a:off x="941494" y="1107954"/>
            <a:ext cx="7111999" cy="4035546"/>
          </a:xfrm>
          <a:prstGeom prst="rect">
            <a:avLst/>
          </a:prstGeom>
        </p:spPr>
      </p:pic>
    </p:spTree>
    <p:extLst>
      <p:ext uri="{BB962C8B-B14F-4D97-AF65-F5344CB8AC3E}">
        <p14:creationId xmlns:p14="http://schemas.microsoft.com/office/powerpoint/2010/main" val="4004497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E1763-5773-4D9B-87E3-E13C0057D620}"/>
              </a:ext>
            </a:extLst>
          </p:cNvPr>
          <p:cNvSpPr>
            <a:spLocks noGrp="1"/>
          </p:cNvSpPr>
          <p:nvPr>
            <p:ph type="title"/>
          </p:nvPr>
        </p:nvSpPr>
        <p:spPr/>
        <p:txBody>
          <a:bodyPr>
            <a:normAutofit fontScale="90000"/>
          </a:bodyPr>
          <a:lstStyle/>
          <a:p>
            <a:r>
              <a:rPr lang="en-US" dirty="0">
                <a:solidFill>
                  <a:schemeClr val="accent1">
                    <a:lumMod val="75000"/>
                  </a:schemeClr>
                </a:solidFill>
              </a:rPr>
              <a:t>OPUS Projects</a:t>
            </a:r>
            <a:br>
              <a:rPr lang="en-US" dirty="0">
                <a:solidFill>
                  <a:schemeClr val="accent1">
                    <a:lumMod val="75000"/>
                  </a:schemeClr>
                </a:solidFill>
              </a:rPr>
            </a:br>
            <a:r>
              <a:rPr lang="en-US" sz="2400" dirty="0">
                <a:solidFill>
                  <a:schemeClr val="accent1">
                    <a:lumMod val="75000"/>
                  </a:schemeClr>
                </a:solidFill>
              </a:rPr>
              <a:t>(Any Post-Processed Static, possibly RTK*)</a:t>
            </a:r>
            <a:endParaRPr lang="en-US" dirty="0">
              <a:solidFill>
                <a:schemeClr val="accent1">
                  <a:lumMod val="75000"/>
                </a:schemeClr>
              </a:solidFill>
            </a:endParaRPr>
          </a:p>
        </p:txBody>
      </p:sp>
      <p:grpSp>
        <p:nvGrpSpPr>
          <p:cNvPr id="33" name="Group 13">
            <a:extLst>
              <a:ext uri="{FF2B5EF4-FFF2-40B4-BE49-F238E27FC236}">
                <a16:creationId xmlns:a16="http://schemas.microsoft.com/office/drawing/2014/main" id="{8BEEDA50-B602-4A2F-AA2C-E0636CA26262}"/>
              </a:ext>
            </a:extLst>
          </p:cNvPr>
          <p:cNvGrpSpPr/>
          <p:nvPr/>
        </p:nvGrpSpPr>
        <p:grpSpPr>
          <a:xfrm>
            <a:off x="2066306" y="2613365"/>
            <a:ext cx="2303816" cy="1674437"/>
            <a:chOff x="1983151" y="2776188"/>
            <a:chExt cx="2345619" cy="1652693"/>
          </a:xfrm>
          <a:solidFill>
            <a:schemeClr val="bg1">
              <a:lumMod val="50000"/>
            </a:schemeClr>
          </a:solidFill>
        </p:grpSpPr>
        <p:sp>
          <p:nvSpPr>
            <p:cNvPr id="34" name="Oval 33">
              <a:extLst>
                <a:ext uri="{FF2B5EF4-FFF2-40B4-BE49-F238E27FC236}">
                  <a16:creationId xmlns:a16="http://schemas.microsoft.com/office/drawing/2014/main" id="{CFBCC0E2-409F-4696-A3E5-DEF712932C8C}"/>
                </a:ext>
              </a:extLst>
            </p:cNvPr>
            <p:cNvSpPr/>
            <p:nvPr/>
          </p:nvSpPr>
          <p:spPr>
            <a:xfrm>
              <a:off x="2587694" y="4001369"/>
              <a:ext cx="475493" cy="427512"/>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cxnSp>
          <p:nvCxnSpPr>
            <p:cNvPr id="35" name="Straight Arrow Connector 34">
              <a:extLst>
                <a:ext uri="{FF2B5EF4-FFF2-40B4-BE49-F238E27FC236}">
                  <a16:creationId xmlns:a16="http://schemas.microsoft.com/office/drawing/2014/main" id="{77B1A4D7-DFD3-46BD-BC28-DF6E002DC459}"/>
                </a:ext>
              </a:extLst>
            </p:cNvPr>
            <p:cNvCxnSpPr/>
            <p:nvPr/>
          </p:nvCxnSpPr>
          <p:spPr>
            <a:xfrm rot="5400000">
              <a:off x="3096966" y="2786822"/>
              <a:ext cx="1242437" cy="1221170"/>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23C6990-2C20-46C5-A8ED-9E13E836DEE9}"/>
                </a:ext>
              </a:extLst>
            </p:cNvPr>
            <p:cNvCxnSpPr/>
            <p:nvPr/>
          </p:nvCxnSpPr>
          <p:spPr>
            <a:xfrm rot="16200000" flipH="1">
              <a:off x="1915835" y="3359227"/>
              <a:ext cx="714993" cy="580362"/>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E7198D8-614A-40DA-94C8-893AE5C7D2F8}"/>
                </a:ext>
              </a:extLst>
            </p:cNvPr>
            <p:cNvCxnSpPr/>
            <p:nvPr/>
          </p:nvCxnSpPr>
          <p:spPr>
            <a:xfrm rot="5400000">
              <a:off x="2294793" y="3414042"/>
              <a:ext cx="1043273" cy="1979"/>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8" name="Group 14">
            <a:extLst>
              <a:ext uri="{FF2B5EF4-FFF2-40B4-BE49-F238E27FC236}">
                <a16:creationId xmlns:a16="http://schemas.microsoft.com/office/drawing/2014/main" id="{299222C3-10E9-4BE1-A035-1638A0548950}"/>
              </a:ext>
            </a:extLst>
          </p:cNvPr>
          <p:cNvGrpSpPr/>
          <p:nvPr/>
        </p:nvGrpSpPr>
        <p:grpSpPr>
          <a:xfrm>
            <a:off x="4381998" y="2506481"/>
            <a:ext cx="3550721" cy="1769442"/>
            <a:chOff x="1082387" y="2682416"/>
            <a:chExt cx="3615148" cy="1746465"/>
          </a:xfrm>
          <a:solidFill>
            <a:schemeClr val="bg1">
              <a:lumMod val="50000"/>
            </a:schemeClr>
          </a:solidFill>
        </p:grpSpPr>
        <p:sp>
          <p:nvSpPr>
            <p:cNvPr id="39" name="Oval 38">
              <a:extLst>
                <a:ext uri="{FF2B5EF4-FFF2-40B4-BE49-F238E27FC236}">
                  <a16:creationId xmlns:a16="http://schemas.microsoft.com/office/drawing/2014/main" id="{53A4B95A-41B3-40E0-8AA4-B8A1ECDD8FD4}"/>
                </a:ext>
              </a:extLst>
            </p:cNvPr>
            <p:cNvSpPr/>
            <p:nvPr/>
          </p:nvSpPr>
          <p:spPr>
            <a:xfrm>
              <a:off x="2577591" y="4001369"/>
              <a:ext cx="451414" cy="427512"/>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cxnSp>
          <p:nvCxnSpPr>
            <p:cNvPr id="40" name="Straight Arrow Connector 39">
              <a:extLst>
                <a:ext uri="{FF2B5EF4-FFF2-40B4-BE49-F238E27FC236}">
                  <a16:creationId xmlns:a16="http://schemas.microsoft.com/office/drawing/2014/main" id="{3E468B88-383A-422F-8B4F-BA1729B1E3D0}"/>
                </a:ext>
              </a:extLst>
            </p:cNvPr>
            <p:cNvCxnSpPr/>
            <p:nvPr/>
          </p:nvCxnSpPr>
          <p:spPr>
            <a:xfrm rot="10800000" flipV="1">
              <a:off x="3077367" y="2682416"/>
              <a:ext cx="1620168" cy="1371372"/>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66DD252-C3CB-4B08-ADE2-62DE8FB3AA02}"/>
                </a:ext>
              </a:extLst>
            </p:cNvPr>
            <p:cNvCxnSpPr/>
            <p:nvPr/>
          </p:nvCxnSpPr>
          <p:spPr>
            <a:xfrm>
              <a:off x="1082387" y="2811350"/>
              <a:ext cx="1487169" cy="1242437"/>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8BA2EA6-D8F2-4756-8E56-9F836DB8076A}"/>
                </a:ext>
              </a:extLst>
            </p:cNvPr>
            <p:cNvCxnSpPr/>
            <p:nvPr/>
          </p:nvCxnSpPr>
          <p:spPr>
            <a:xfrm rot="16200000" flipH="1">
              <a:off x="2532049" y="3653283"/>
              <a:ext cx="562711" cy="4069"/>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43" name="Straight Arrow Connector 42">
            <a:extLst>
              <a:ext uri="{FF2B5EF4-FFF2-40B4-BE49-F238E27FC236}">
                <a16:creationId xmlns:a16="http://schemas.microsoft.com/office/drawing/2014/main" id="{FD26758F-39A5-49CF-A4E1-AA11AE262EA3}"/>
              </a:ext>
            </a:extLst>
          </p:cNvPr>
          <p:cNvCxnSpPr/>
          <p:nvPr/>
        </p:nvCxnSpPr>
        <p:spPr>
          <a:xfrm flipV="1">
            <a:off x="3122613" y="4062727"/>
            <a:ext cx="2743200" cy="0"/>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4" name="Diamond 43">
            <a:extLst>
              <a:ext uri="{FF2B5EF4-FFF2-40B4-BE49-F238E27FC236}">
                <a16:creationId xmlns:a16="http://schemas.microsoft.com/office/drawing/2014/main" id="{EDDB8779-CDDA-4B85-842E-32C28BBA1A47}"/>
              </a:ext>
            </a:extLst>
          </p:cNvPr>
          <p:cNvSpPr/>
          <p:nvPr/>
        </p:nvSpPr>
        <p:spPr>
          <a:xfrm>
            <a:off x="2776478" y="3942902"/>
            <a:ext cx="241857" cy="264797"/>
          </a:xfrm>
          <a:prstGeom prst="diamond">
            <a:avLst/>
          </a:prstGeom>
          <a:solidFill>
            <a:schemeClr val="tx2"/>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914400">
              <a:defRPr/>
            </a:pPr>
            <a:endParaRPr lang="en-US">
              <a:solidFill>
                <a:prstClr val="white"/>
              </a:solidFill>
              <a:latin typeface="Calibri"/>
            </a:endParaRPr>
          </a:p>
        </p:txBody>
      </p:sp>
      <p:sp>
        <p:nvSpPr>
          <p:cNvPr id="45" name="Diamond 44">
            <a:extLst>
              <a:ext uri="{FF2B5EF4-FFF2-40B4-BE49-F238E27FC236}">
                <a16:creationId xmlns:a16="http://schemas.microsoft.com/office/drawing/2014/main" id="{2EA860B1-21DB-4F8A-900A-BD6BED8C0542}"/>
              </a:ext>
            </a:extLst>
          </p:cNvPr>
          <p:cNvSpPr/>
          <p:nvPr/>
        </p:nvSpPr>
        <p:spPr>
          <a:xfrm>
            <a:off x="5957064" y="3930264"/>
            <a:ext cx="241856" cy="262514"/>
          </a:xfrm>
          <a:prstGeom prst="diamond">
            <a:avLst/>
          </a:prstGeom>
          <a:solidFill>
            <a:schemeClr val="tx2"/>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914400">
              <a:defRPr/>
            </a:pPr>
            <a:endParaRPr lang="en-US">
              <a:solidFill>
                <a:prstClr val="white"/>
              </a:solidFill>
              <a:latin typeface="Calibri"/>
            </a:endParaRPr>
          </a:p>
        </p:txBody>
      </p:sp>
      <p:sp>
        <p:nvSpPr>
          <p:cNvPr id="46" name="TextBox 45">
            <a:extLst>
              <a:ext uri="{FF2B5EF4-FFF2-40B4-BE49-F238E27FC236}">
                <a16:creationId xmlns:a16="http://schemas.microsoft.com/office/drawing/2014/main" id="{A62AB2F6-BB0E-4508-AB9D-3034DC91BDFC}"/>
              </a:ext>
            </a:extLst>
          </p:cNvPr>
          <p:cNvSpPr txBox="1">
            <a:spLocks noChangeArrowheads="1"/>
          </p:cNvSpPr>
          <p:nvPr/>
        </p:nvSpPr>
        <p:spPr bwMode="auto">
          <a:xfrm>
            <a:off x="295275" y="3870640"/>
            <a:ext cx="1454150" cy="368300"/>
          </a:xfrm>
          <a:prstGeom prst="rect">
            <a:avLst/>
          </a:prstGeom>
          <a:noFill/>
          <a:ln w="9525">
            <a:noFill/>
            <a:miter lim="800000"/>
            <a:headEnd/>
            <a:tailEnd/>
          </a:ln>
        </p:spPr>
        <p:txBody>
          <a:bodyPr wrap="none">
            <a:spAutoFit/>
          </a:bodyPr>
          <a:lstStyle/>
          <a:p>
            <a:pPr defTabSz="914400"/>
            <a:r>
              <a:rPr lang="en-US" dirty="0">
                <a:solidFill>
                  <a:srgbClr val="1F497D"/>
                </a:solidFill>
                <a:latin typeface="Arial" charset="0"/>
                <a:ea typeface="+mn-ea"/>
              </a:rPr>
              <a:t>session 001</a:t>
            </a:r>
          </a:p>
        </p:txBody>
      </p:sp>
      <p:sp>
        <p:nvSpPr>
          <p:cNvPr id="47" name="TextBox 46">
            <a:extLst>
              <a:ext uri="{FF2B5EF4-FFF2-40B4-BE49-F238E27FC236}">
                <a16:creationId xmlns:a16="http://schemas.microsoft.com/office/drawing/2014/main" id="{F3E28407-C4F5-4BF7-84CD-38B319DCE1D4}"/>
              </a:ext>
            </a:extLst>
          </p:cNvPr>
          <p:cNvSpPr txBox="1"/>
          <p:nvPr/>
        </p:nvSpPr>
        <p:spPr>
          <a:xfrm>
            <a:off x="435040" y="3607117"/>
            <a:ext cx="2143125" cy="369887"/>
          </a:xfrm>
          <a:prstGeom prst="rect">
            <a:avLst/>
          </a:prstGeom>
          <a:noFill/>
          <a:ln>
            <a:noFill/>
          </a:ln>
        </p:spPr>
        <p:txBody>
          <a:bodyPr wrap="none">
            <a:spAutoFit/>
          </a:bodyPr>
          <a:lstStyle/>
          <a:p>
            <a:pPr defTabSz="914400">
              <a:defRPr/>
            </a:pPr>
            <a:r>
              <a:rPr lang="en-US" dirty="0">
                <a:solidFill>
                  <a:prstClr val="white">
                    <a:lumMod val="50000"/>
                  </a:prstClr>
                </a:solidFill>
                <a:latin typeface="Arial" charset="0"/>
                <a:ea typeface="+mn-ea"/>
              </a:rPr>
              <a:t>solution HATFIELD</a:t>
            </a:r>
          </a:p>
        </p:txBody>
      </p:sp>
      <p:sp>
        <p:nvSpPr>
          <p:cNvPr id="48" name="TextBox 47">
            <a:extLst>
              <a:ext uri="{FF2B5EF4-FFF2-40B4-BE49-F238E27FC236}">
                <a16:creationId xmlns:a16="http://schemas.microsoft.com/office/drawing/2014/main" id="{F7487EC3-C36D-4324-859F-452189E4299D}"/>
              </a:ext>
            </a:extLst>
          </p:cNvPr>
          <p:cNvSpPr txBox="1"/>
          <p:nvPr/>
        </p:nvSpPr>
        <p:spPr>
          <a:xfrm>
            <a:off x="6478465" y="3605527"/>
            <a:ext cx="1901825" cy="368300"/>
          </a:xfrm>
          <a:prstGeom prst="rect">
            <a:avLst/>
          </a:prstGeom>
          <a:noFill/>
          <a:ln>
            <a:noFill/>
          </a:ln>
        </p:spPr>
        <p:txBody>
          <a:bodyPr wrap="none">
            <a:spAutoFit/>
          </a:bodyPr>
          <a:lstStyle/>
          <a:p>
            <a:pPr defTabSz="914400">
              <a:defRPr/>
            </a:pPr>
            <a:r>
              <a:rPr lang="en-US" dirty="0">
                <a:solidFill>
                  <a:prstClr val="white">
                    <a:lumMod val="50000"/>
                  </a:prstClr>
                </a:solidFill>
                <a:latin typeface="Arial" charset="0"/>
                <a:ea typeface="+mn-ea"/>
              </a:rPr>
              <a:t>solution MCCOY</a:t>
            </a:r>
          </a:p>
        </p:txBody>
      </p:sp>
      <p:grpSp>
        <p:nvGrpSpPr>
          <p:cNvPr id="49" name="Group 60">
            <a:extLst>
              <a:ext uri="{FF2B5EF4-FFF2-40B4-BE49-F238E27FC236}">
                <a16:creationId xmlns:a16="http://schemas.microsoft.com/office/drawing/2014/main" id="{538379D4-5C8F-482E-96AF-FEB3BF1BF3E7}"/>
              </a:ext>
            </a:extLst>
          </p:cNvPr>
          <p:cNvGrpSpPr/>
          <p:nvPr/>
        </p:nvGrpSpPr>
        <p:grpSpPr>
          <a:xfrm>
            <a:off x="1921829" y="1597033"/>
            <a:ext cx="5074207" cy="461665"/>
            <a:chOff x="1921827" y="1109354"/>
            <a:chExt cx="5074207" cy="461665"/>
          </a:xfrm>
        </p:grpSpPr>
        <p:grpSp>
          <p:nvGrpSpPr>
            <p:cNvPr id="50" name="Group 57">
              <a:extLst>
                <a:ext uri="{FF2B5EF4-FFF2-40B4-BE49-F238E27FC236}">
                  <a16:creationId xmlns:a16="http://schemas.microsoft.com/office/drawing/2014/main" id="{91261259-8732-42C3-97E0-0D825BDF258E}"/>
                </a:ext>
              </a:extLst>
            </p:cNvPr>
            <p:cNvGrpSpPr/>
            <p:nvPr/>
          </p:nvGrpSpPr>
          <p:grpSpPr>
            <a:xfrm>
              <a:off x="1921827" y="1109354"/>
              <a:ext cx="1112788" cy="461665"/>
              <a:chOff x="568040" y="1140031"/>
              <a:chExt cx="1112788" cy="461665"/>
            </a:xfrm>
          </p:grpSpPr>
          <p:sp>
            <p:nvSpPr>
              <p:cNvPr id="57" name="Oval 56">
                <a:extLst>
                  <a:ext uri="{FF2B5EF4-FFF2-40B4-BE49-F238E27FC236}">
                    <a16:creationId xmlns:a16="http://schemas.microsoft.com/office/drawing/2014/main" id="{2C60BB96-4BCF-4214-A6FB-CBDEAE03B9E9}"/>
                  </a:ext>
                </a:extLst>
              </p:cNvPr>
              <p:cNvSpPr/>
              <p:nvPr/>
            </p:nvSpPr>
            <p:spPr>
              <a:xfrm>
                <a:off x="568040" y="1269922"/>
                <a:ext cx="190006" cy="201882"/>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8" name="TextBox 57">
                <a:extLst>
                  <a:ext uri="{FF2B5EF4-FFF2-40B4-BE49-F238E27FC236}">
                    <a16:creationId xmlns:a16="http://schemas.microsoft.com/office/drawing/2014/main" id="{693B2F62-C46A-408C-BD2F-992241C6797D}"/>
                  </a:ext>
                </a:extLst>
              </p:cNvPr>
              <p:cNvSpPr txBox="1"/>
              <p:nvPr/>
            </p:nvSpPr>
            <p:spPr>
              <a:xfrm>
                <a:off x="795649" y="1140031"/>
                <a:ext cx="885179" cy="461665"/>
              </a:xfrm>
              <a:prstGeom prst="rect">
                <a:avLst/>
              </a:prstGeom>
              <a:noFill/>
            </p:spPr>
            <p:txBody>
              <a:bodyPr wrap="none" rtlCol="0">
                <a:spAutoFit/>
              </a:bodyPr>
              <a:lstStyle/>
              <a:p>
                <a:pPr defTabSz="914400"/>
                <a:r>
                  <a:rPr lang="en-US" sz="2400" dirty="0">
                    <a:solidFill>
                      <a:prstClr val="black">
                        <a:lumMod val="50000"/>
                        <a:lumOff val="50000"/>
                      </a:prstClr>
                    </a:solidFill>
                    <a:latin typeface="Calibri"/>
                    <a:ea typeface="+mn-ea"/>
                  </a:rPr>
                  <a:t>OPUS</a:t>
                </a:r>
              </a:p>
            </p:txBody>
          </p:sp>
        </p:grpSp>
        <p:grpSp>
          <p:nvGrpSpPr>
            <p:cNvPr id="51" name="Group 58">
              <a:extLst>
                <a:ext uri="{FF2B5EF4-FFF2-40B4-BE49-F238E27FC236}">
                  <a16:creationId xmlns:a16="http://schemas.microsoft.com/office/drawing/2014/main" id="{03BBC441-DB72-4A63-A299-99431B507AB0}"/>
                </a:ext>
              </a:extLst>
            </p:cNvPr>
            <p:cNvGrpSpPr/>
            <p:nvPr/>
          </p:nvGrpSpPr>
          <p:grpSpPr>
            <a:xfrm>
              <a:off x="3418121" y="1109354"/>
              <a:ext cx="1342017" cy="461665"/>
              <a:chOff x="568040" y="1909948"/>
              <a:chExt cx="1342017" cy="461665"/>
            </a:xfrm>
          </p:grpSpPr>
          <p:sp>
            <p:nvSpPr>
              <p:cNvPr id="55" name="Diamond 54">
                <a:extLst>
                  <a:ext uri="{FF2B5EF4-FFF2-40B4-BE49-F238E27FC236}">
                    <a16:creationId xmlns:a16="http://schemas.microsoft.com/office/drawing/2014/main" id="{782B996D-4DDA-4379-A3EE-757B2021BCED}"/>
                  </a:ext>
                </a:extLst>
              </p:cNvPr>
              <p:cNvSpPr/>
              <p:nvPr/>
            </p:nvSpPr>
            <p:spPr>
              <a:xfrm>
                <a:off x="568040" y="2039839"/>
                <a:ext cx="190006" cy="201882"/>
              </a:xfrm>
              <a:prstGeom prst="diamond">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6" name="TextBox 55">
                <a:extLst>
                  <a:ext uri="{FF2B5EF4-FFF2-40B4-BE49-F238E27FC236}">
                    <a16:creationId xmlns:a16="http://schemas.microsoft.com/office/drawing/2014/main" id="{EF493236-4182-4162-98B8-F0182267D7F9}"/>
                  </a:ext>
                </a:extLst>
              </p:cNvPr>
              <p:cNvSpPr txBox="1"/>
              <p:nvPr/>
            </p:nvSpPr>
            <p:spPr>
              <a:xfrm>
                <a:off x="795649" y="1909948"/>
                <a:ext cx="1114408" cy="461665"/>
              </a:xfrm>
              <a:prstGeom prst="rect">
                <a:avLst/>
              </a:prstGeom>
              <a:noFill/>
            </p:spPr>
            <p:txBody>
              <a:bodyPr wrap="none" rtlCol="0">
                <a:spAutoFit/>
              </a:bodyPr>
              <a:lstStyle/>
              <a:p>
                <a:pPr defTabSz="914400"/>
                <a:r>
                  <a:rPr lang="en-US" sz="2400" dirty="0">
                    <a:solidFill>
                      <a:srgbClr val="1F497D"/>
                    </a:solidFill>
                    <a:latin typeface="Calibri"/>
                    <a:ea typeface="+mn-ea"/>
                  </a:rPr>
                  <a:t>Session</a:t>
                </a:r>
              </a:p>
            </p:txBody>
          </p:sp>
        </p:grpSp>
        <p:grpSp>
          <p:nvGrpSpPr>
            <p:cNvPr id="52" name="Group 59">
              <a:extLst>
                <a:ext uri="{FF2B5EF4-FFF2-40B4-BE49-F238E27FC236}">
                  <a16:creationId xmlns:a16="http://schemas.microsoft.com/office/drawing/2014/main" id="{474420F9-D151-4824-8B13-41B951B41043}"/>
                </a:ext>
              </a:extLst>
            </p:cNvPr>
            <p:cNvGrpSpPr/>
            <p:nvPr/>
          </p:nvGrpSpPr>
          <p:grpSpPr>
            <a:xfrm>
              <a:off x="5128168" y="1109354"/>
              <a:ext cx="1867866" cy="461665"/>
              <a:chOff x="568040" y="2739241"/>
              <a:chExt cx="1867866" cy="461665"/>
            </a:xfrm>
          </p:grpSpPr>
          <p:sp>
            <p:nvSpPr>
              <p:cNvPr id="53" name="Rectangle 52">
                <a:extLst>
                  <a:ext uri="{FF2B5EF4-FFF2-40B4-BE49-F238E27FC236}">
                    <a16:creationId xmlns:a16="http://schemas.microsoft.com/office/drawing/2014/main" id="{EF206DC3-ECFF-4731-A69B-381C6E7F567E}"/>
                  </a:ext>
                </a:extLst>
              </p:cNvPr>
              <p:cNvSpPr/>
              <p:nvPr/>
            </p:nvSpPr>
            <p:spPr>
              <a:xfrm>
                <a:off x="568040" y="2869132"/>
                <a:ext cx="190006" cy="201882"/>
              </a:xfrm>
              <a:prstGeom prst="rect">
                <a:avLst/>
              </a:prstGeom>
              <a:solidFill>
                <a:srgbClr val="00C000"/>
              </a:solidFill>
              <a:ln>
                <a:solidFill>
                  <a:srgbClr val="00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4" name="TextBox 53">
                <a:extLst>
                  <a:ext uri="{FF2B5EF4-FFF2-40B4-BE49-F238E27FC236}">
                    <a16:creationId xmlns:a16="http://schemas.microsoft.com/office/drawing/2014/main" id="{FD9EA502-ACBF-444A-BB99-F04E78735E16}"/>
                  </a:ext>
                </a:extLst>
              </p:cNvPr>
              <p:cNvSpPr txBox="1"/>
              <p:nvPr/>
            </p:nvSpPr>
            <p:spPr>
              <a:xfrm>
                <a:off x="795649" y="2739241"/>
                <a:ext cx="1640257" cy="461665"/>
              </a:xfrm>
              <a:prstGeom prst="rect">
                <a:avLst/>
              </a:prstGeom>
              <a:noFill/>
            </p:spPr>
            <p:txBody>
              <a:bodyPr wrap="none" rtlCol="0">
                <a:spAutoFit/>
              </a:bodyPr>
              <a:lstStyle/>
              <a:p>
                <a:pPr defTabSz="914400"/>
                <a:r>
                  <a:rPr lang="en-US" sz="2400" dirty="0">
                    <a:solidFill>
                      <a:srgbClr val="00C000"/>
                    </a:solidFill>
                    <a:latin typeface="Calibri"/>
                    <a:ea typeface="+mn-ea"/>
                  </a:rPr>
                  <a:t>Adjustment</a:t>
                </a:r>
              </a:p>
            </p:txBody>
          </p:sp>
        </p:grpSp>
      </p:grpSp>
      <p:sp>
        <p:nvSpPr>
          <p:cNvPr id="59" name="TextBox 58">
            <a:extLst>
              <a:ext uri="{FF2B5EF4-FFF2-40B4-BE49-F238E27FC236}">
                <a16:creationId xmlns:a16="http://schemas.microsoft.com/office/drawing/2014/main" id="{1C6AF24D-EF3B-4A95-93A2-E207C664DF47}"/>
              </a:ext>
            </a:extLst>
          </p:cNvPr>
          <p:cNvSpPr txBox="1"/>
          <p:nvPr/>
        </p:nvSpPr>
        <p:spPr>
          <a:xfrm>
            <a:off x="1389415" y="2827116"/>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CORS1</a:t>
            </a:r>
          </a:p>
        </p:txBody>
      </p:sp>
      <p:sp>
        <p:nvSpPr>
          <p:cNvPr id="60" name="TextBox 59">
            <a:extLst>
              <a:ext uri="{FF2B5EF4-FFF2-40B4-BE49-F238E27FC236}">
                <a16:creationId xmlns:a16="http://schemas.microsoft.com/office/drawing/2014/main" id="{B5C818A3-D10F-4DB6-BFB7-70B5B35E93BF}"/>
              </a:ext>
            </a:extLst>
          </p:cNvPr>
          <p:cNvSpPr txBox="1"/>
          <p:nvPr/>
        </p:nvSpPr>
        <p:spPr>
          <a:xfrm>
            <a:off x="2373088" y="2445127"/>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CORS2</a:t>
            </a:r>
          </a:p>
        </p:txBody>
      </p:sp>
      <p:sp>
        <p:nvSpPr>
          <p:cNvPr id="61" name="TextBox 60">
            <a:extLst>
              <a:ext uri="{FF2B5EF4-FFF2-40B4-BE49-F238E27FC236}">
                <a16:creationId xmlns:a16="http://schemas.microsoft.com/office/drawing/2014/main" id="{A937471F-327B-4791-A9A2-BB9C93486E9B}"/>
              </a:ext>
            </a:extLst>
          </p:cNvPr>
          <p:cNvSpPr txBox="1"/>
          <p:nvPr/>
        </p:nvSpPr>
        <p:spPr>
          <a:xfrm>
            <a:off x="3879275" y="2312520"/>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CORS3</a:t>
            </a:r>
          </a:p>
        </p:txBody>
      </p:sp>
      <p:sp>
        <p:nvSpPr>
          <p:cNvPr id="62" name="TextBox 61">
            <a:extLst>
              <a:ext uri="{FF2B5EF4-FFF2-40B4-BE49-F238E27FC236}">
                <a16:creationId xmlns:a16="http://schemas.microsoft.com/office/drawing/2014/main" id="{A540D7DF-3497-44F4-A8EE-18EB9CC4BAB1}"/>
              </a:ext>
            </a:extLst>
          </p:cNvPr>
          <p:cNvSpPr txBox="1"/>
          <p:nvPr/>
        </p:nvSpPr>
        <p:spPr>
          <a:xfrm>
            <a:off x="5587343" y="2892432"/>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CORS4</a:t>
            </a:r>
          </a:p>
        </p:txBody>
      </p:sp>
      <p:sp>
        <p:nvSpPr>
          <p:cNvPr id="63" name="TextBox 62">
            <a:extLst>
              <a:ext uri="{FF2B5EF4-FFF2-40B4-BE49-F238E27FC236}">
                <a16:creationId xmlns:a16="http://schemas.microsoft.com/office/drawing/2014/main" id="{90824930-3CBE-43FD-BB22-0ECD04909408}"/>
              </a:ext>
            </a:extLst>
          </p:cNvPr>
          <p:cNvSpPr txBox="1"/>
          <p:nvPr/>
        </p:nvSpPr>
        <p:spPr>
          <a:xfrm>
            <a:off x="7521042" y="2225434"/>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CORS5</a:t>
            </a:r>
          </a:p>
        </p:txBody>
      </p:sp>
      <p:sp>
        <p:nvSpPr>
          <p:cNvPr id="2" name="Date Placeholder 1">
            <a:extLst>
              <a:ext uri="{FF2B5EF4-FFF2-40B4-BE49-F238E27FC236}">
                <a16:creationId xmlns:a16="http://schemas.microsoft.com/office/drawing/2014/main" id="{2C0823B0-834D-407C-8C9C-7DAFEF48C2E1}"/>
              </a:ext>
            </a:extLst>
          </p:cNvPr>
          <p:cNvSpPr>
            <a:spLocks noGrp="1"/>
          </p:cNvSpPr>
          <p:nvPr>
            <p:ph type="dt" sz="half" idx="10"/>
          </p:nvPr>
        </p:nvSpPr>
        <p:spPr/>
        <p:txBody>
          <a:bodyPr/>
          <a:lstStyle/>
          <a:p>
            <a:r>
              <a:rPr lang="en-US"/>
              <a:t>03/11/2025</a:t>
            </a:r>
            <a:endParaRPr lang="en-US" dirty="0"/>
          </a:p>
        </p:txBody>
      </p:sp>
      <p:sp>
        <p:nvSpPr>
          <p:cNvPr id="3" name="Slide Number Placeholder 2">
            <a:extLst>
              <a:ext uri="{FF2B5EF4-FFF2-40B4-BE49-F238E27FC236}">
                <a16:creationId xmlns:a16="http://schemas.microsoft.com/office/drawing/2014/main" id="{FFBBB09A-C90D-4992-8DAD-D6690BBDF257}"/>
              </a:ext>
            </a:extLst>
          </p:cNvPr>
          <p:cNvSpPr>
            <a:spLocks noGrp="1"/>
          </p:cNvSpPr>
          <p:nvPr>
            <p:ph type="sldNum" sz="quarter" idx="12"/>
          </p:nvPr>
        </p:nvSpPr>
        <p:spPr/>
        <p:txBody>
          <a:bodyPr/>
          <a:lstStyle/>
          <a:p>
            <a:fld id="{D3D538F9-49A3-B84F-B36B-A7030CDE5D5B}" type="slidenum">
              <a:rPr lang="en-US" smtClean="0"/>
              <a:t>18</a:t>
            </a:fld>
            <a:endParaRPr lang="en-US"/>
          </a:p>
        </p:txBody>
      </p:sp>
      <p:grpSp>
        <p:nvGrpSpPr>
          <p:cNvPr id="17" name="Group 16">
            <a:extLst>
              <a:ext uri="{FF2B5EF4-FFF2-40B4-BE49-F238E27FC236}">
                <a16:creationId xmlns:a16="http://schemas.microsoft.com/office/drawing/2014/main" id="{9C8FAA5F-A55F-4873-A3C1-2A5CDB43344B}"/>
              </a:ext>
            </a:extLst>
          </p:cNvPr>
          <p:cNvGrpSpPr/>
          <p:nvPr/>
        </p:nvGrpSpPr>
        <p:grpSpPr>
          <a:xfrm>
            <a:off x="2543675" y="4454635"/>
            <a:ext cx="3946555" cy="322233"/>
            <a:chOff x="2543675" y="4454635"/>
            <a:chExt cx="3946555" cy="322233"/>
          </a:xfrm>
        </p:grpSpPr>
        <p:sp>
          <p:nvSpPr>
            <p:cNvPr id="5" name="TextBox 4">
              <a:extLst>
                <a:ext uri="{FF2B5EF4-FFF2-40B4-BE49-F238E27FC236}">
                  <a16:creationId xmlns:a16="http://schemas.microsoft.com/office/drawing/2014/main" id="{E80C553F-43E5-44CD-9C5A-68DB321A5FA3}"/>
                </a:ext>
              </a:extLst>
            </p:cNvPr>
            <p:cNvSpPr txBox="1"/>
            <p:nvPr/>
          </p:nvSpPr>
          <p:spPr>
            <a:xfrm>
              <a:off x="2543675" y="4454635"/>
              <a:ext cx="722422" cy="307777"/>
            </a:xfrm>
            <a:prstGeom prst="rect">
              <a:avLst/>
            </a:prstGeom>
            <a:noFill/>
          </p:spPr>
          <p:txBody>
            <a:bodyPr wrap="square" rtlCol="0">
              <a:spAutoFit/>
            </a:bodyPr>
            <a:lstStyle/>
            <a:p>
              <a:r>
                <a:rPr lang="en-US" sz="1400" dirty="0"/>
                <a:t>*Base</a:t>
              </a:r>
            </a:p>
          </p:txBody>
        </p:sp>
        <p:sp>
          <p:nvSpPr>
            <p:cNvPr id="6" name="TextBox 5">
              <a:extLst>
                <a:ext uri="{FF2B5EF4-FFF2-40B4-BE49-F238E27FC236}">
                  <a16:creationId xmlns:a16="http://schemas.microsoft.com/office/drawing/2014/main" id="{1D4611E9-8813-4A7E-A8E8-450624C1A277}"/>
                </a:ext>
              </a:extLst>
            </p:cNvPr>
            <p:cNvSpPr txBox="1"/>
            <p:nvPr/>
          </p:nvSpPr>
          <p:spPr>
            <a:xfrm>
              <a:off x="5634720" y="4469091"/>
              <a:ext cx="855510" cy="307777"/>
            </a:xfrm>
            <a:prstGeom prst="rect">
              <a:avLst/>
            </a:prstGeom>
            <a:noFill/>
          </p:spPr>
          <p:txBody>
            <a:bodyPr wrap="square" rtlCol="0">
              <a:spAutoFit/>
            </a:bodyPr>
            <a:lstStyle/>
            <a:p>
              <a:r>
                <a:rPr lang="en-US" sz="1400" dirty="0"/>
                <a:t>Rover</a:t>
              </a:r>
            </a:p>
          </p:txBody>
        </p:sp>
        <p:sp>
          <p:nvSpPr>
            <p:cNvPr id="7" name="TextBox 6">
              <a:extLst>
                <a:ext uri="{FF2B5EF4-FFF2-40B4-BE49-F238E27FC236}">
                  <a16:creationId xmlns:a16="http://schemas.microsoft.com/office/drawing/2014/main" id="{B03CCEF0-C975-4B0B-A204-F323EB98A511}"/>
                </a:ext>
              </a:extLst>
            </p:cNvPr>
            <p:cNvSpPr txBox="1"/>
            <p:nvPr/>
          </p:nvSpPr>
          <p:spPr>
            <a:xfrm>
              <a:off x="3840318" y="4466765"/>
              <a:ext cx="1156749" cy="307777"/>
            </a:xfrm>
            <a:prstGeom prst="rect">
              <a:avLst/>
            </a:prstGeom>
            <a:noFill/>
          </p:spPr>
          <p:txBody>
            <a:bodyPr wrap="square" rtlCol="0">
              <a:spAutoFit/>
            </a:bodyPr>
            <a:lstStyle/>
            <a:p>
              <a:r>
                <a:rPr lang="en-US" sz="1400" dirty="0"/>
                <a:t>RTK Vector</a:t>
              </a:r>
            </a:p>
          </p:txBody>
        </p:sp>
        <p:cxnSp>
          <p:nvCxnSpPr>
            <p:cNvPr id="9" name="Straight Arrow Connector 8">
              <a:extLst>
                <a:ext uri="{FF2B5EF4-FFF2-40B4-BE49-F238E27FC236}">
                  <a16:creationId xmlns:a16="http://schemas.microsoft.com/office/drawing/2014/main" id="{78FAFC83-416B-447F-99AB-BAACC6C4D51B}"/>
                </a:ext>
              </a:extLst>
            </p:cNvPr>
            <p:cNvCxnSpPr>
              <a:endCxn id="6" idx="1"/>
            </p:cNvCxnSpPr>
            <p:nvPr/>
          </p:nvCxnSpPr>
          <p:spPr>
            <a:xfrm>
              <a:off x="4859030" y="4620653"/>
              <a:ext cx="775690" cy="2327"/>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816DE105-029C-47F0-A7B9-A5D86DFF4782}"/>
                </a:ext>
              </a:extLst>
            </p:cNvPr>
            <p:cNvCxnSpPr>
              <a:cxnSpLocks/>
            </p:cNvCxnSpPr>
            <p:nvPr/>
          </p:nvCxnSpPr>
          <p:spPr>
            <a:xfrm flipH="1" flipV="1">
              <a:off x="3109504" y="4612286"/>
              <a:ext cx="791238" cy="2404"/>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1663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197-F086-482F-85E5-5E5185EDAA16}"/>
              </a:ext>
            </a:extLst>
          </p:cNvPr>
          <p:cNvSpPr>
            <a:spLocks noGrp="1"/>
          </p:cNvSpPr>
          <p:nvPr>
            <p:ph type="title"/>
          </p:nvPr>
        </p:nvSpPr>
        <p:spPr/>
        <p:txBody>
          <a:bodyPr>
            <a:normAutofit/>
          </a:bodyPr>
          <a:lstStyle/>
          <a:p>
            <a:r>
              <a:rPr lang="en-US" sz="4000" dirty="0">
                <a:solidFill>
                  <a:schemeClr val="accent1">
                    <a:lumMod val="75000"/>
                  </a:schemeClr>
                </a:solidFill>
              </a:rPr>
              <a:t>Maintenance Needs of Coordinates?</a:t>
            </a:r>
          </a:p>
        </p:txBody>
      </p:sp>
      <p:sp>
        <p:nvSpPr>
          <p:cNvPr id="3" name="Content Placeholder 2">
            <a:extLst>
              <a:ext uri="{FF2B5EF4-FFF2-40B4-BE49-F238E27FC236}">
                <a16:creationId xmlns:a16="http://schemas.microsoft.com/office/drawing/2014/main" id="{8FD4036C-EBF7-4392-AE2A-D8CCA8DAF749}"/>
              </a:ext>
            </a:extLst>
          </p:cNvPr>
          <p:cNvSpPr>
            <a:spLocks noGrp="1"/>
          </p:cNvSpPr>
          <p:nvPr>
            <p:ph idx="1"/>
          </p:nvPr>
        </p:nvSpPr>
        <p:spPr>
          <a:xfrm>
            <a:off x="457200" y="1200151"/>
            <a:ext cx="8229600" cy="3567112"/>
          </a:xfrm>
        </p:spPr>
        <p:txBody>
          <a:bodyPr>
            <a:normAutofit fontScale="92500" lnSpcReduction="10000"/>
          </a:bodyPr>
          <a:lstStyle/>
          <a:p>
            <a:r>
              <a:rPr lang="en-US" dirty="0">
                <a:solidFill>
                  <a:schemeClr val="accent1">
                    <a:lumMod val="75000"/>
                  </a:schemeClr>
                </a:solidFill>
              </a:rPr>
              <a:t>Is this a control point that should be maintained/updated when the Reference Frames are released?</a:t>
            </a:r>
          </a:p>
          <a:p>
            <a:pPr lvl="1"/>
            <a:r>
              <a:rPr lang="en-US" dirty="0">
                <a:solidFill>
                  <a:schemeClr val="accent1">
                    <a:lumMod val="75000"/>
                  </a:schemeClr>
                </a:solidFill>
              </a:rPr>
              <a:t>If yes, then how?</a:t>
            </a:r>
          </a:p>
          <a:p>
            <a:pPr lvl="2"/>
            <a:r>
              <a:rPr lang="en-US" dirty="0">
                <a:solidFill>
                  <a:schemeClr val="accent1">
                    <a:lumMod val="75000"/>
                  </a:schemeClr>
                </a:solidFill>
              </a:rPr>
              <a:t>Reprocess (data)</a:t>
            </a:r>
          </a:p>
          <a:p>
            <a:pPr lvl="2"/>
            <a:r>
              <a:rPr lang="en-US" dirty="0">
                <a:solidFill>
                  <a:schemeClr val="accent1">
                    <a:lumMod val="75000"/>
                  </a:schemeClr>
                </a:solidFill>
              </a:rPr>
              <a:t>Transform (coordinates)</a:t>
            </a:r>
          </a:p>
          <a:p>
            <a:r>
              <a:rPr lang="en-US" dirty="0">
                <a:solidFill>
                  <a:schemeClr val="accent1">
                    <a:lumMod val="75000"/>
                  </a:schemeClr>
                </a:solidFill>
              </a:rPr>
              <a:t>One time use?</a:t>
            </a:r>
          </a:p>
          <a:p>
            <a:r>
              <a:rPr lang="en-US" dirty="0">
                <a:solidFill>
                  <a:schemeClr val="accent1">
                    <a:lumMod val="75000"/>
                  </a:schemeClr>
                </a:solidFill>
              </a:rPr>
              <a:t>Set for others to use, check into?</a:t>
            </a:r>
          </a:p>
        </p:txBody>
      </p:sp>
      <p:sp>
        <p:nvSpPr>
          <p:cNvPr id="4" name="Date Placeholder 3">
            <a:extLst>
              <a:ext uri="{FF2B5EF4-FFF2-40B4-BE49-F238E27FC236}">
                <a16:creationId xmlns:a16="http://schemas.microsoft.com/office/drawing/2014/main" id="{78F39C67-AE1A-448C-B725-A6C54B3BB3B3}"/>
              </a:ext>
            </a:extLst>
          </p:cNvPr>
          <p:cNvSpPr>
            <a:spLocks noGrp="1"/>
          </p:cNvSpPr>
          <p:nvPr>
            <p:ph type="dt" sz="half" idx="10"/>
          </p:nvPr>
        </p:nvSpPr>
        <p:spPr/>
        <p:txBody>
          <a:bodyPr/>
          <a:lstStyle/>
          <a:p>
            <a:r>
              <a:rPr lang="en-US"/>
              <a:t>03/11/2025</a:t>
            </a:r>
          </a:p>
        </p:txBody>
      </p:sp>
      <p:sp>
        <p:nvSpPr>
          <p:cNvPr id="5" name="Slide Number Placeholder 4">
            <a:extLst>
              <a:ext uri="{FF2B5EF4-FFF2-40B4-BE49-F238E27FC236}">
                <a16:creationId xmlns:a16="http://schemas.microsoft.com/office/drawing/2014/main" id="{0D62A5EB-D0D4-4B7D-B720-4D665F18DDBC}"/>
              </a:ext>
            </a:extLst>
          </p:cNvPr>
          <p:cNvSpPr>
            <a:spLocks noGrp="1"/>
          </p:cNvSpPr>
          <p:nvPr>
            <p:ph type="sldNum" sz="quarter" idx="12"/>
          </p:nvPr>
        </p:nvSpPr>
        <p:spPr/>
        <p:txBody>
          <a:bodyPr/>
          <a:lstStyle/>
          <a:p>
            <a:fld id="{D3D538F9-49A3-B84F-B36B-A7030CDE5D5B}" type="slidenum">
              <a:rPr lang="en-US" smtClean="0"/>
              <a:t>19</a:t>
            </a:fld>
            <a:endParaRPr lang="en-US"/>
          </a:p>
        </p:txBody>
      </p:sp>
    </p:spTree>
    <p:extLst>
      <p:ext uri="{BB962C8B-B14F-4D97-AF65-F5344CB8AC3E}">
        <p14:creationId xmlns:p14="http://schemas.microsoft.com/office/powerpoint/2010/main" val="2254348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E1763-5773-4D9B-87E3-E13C0057D620}"/>
              </a:ext>
            </a:extLst>
          </p:cNvPr>
          <p:cNvSpPr>
            <a:spLocks noGrp="1"/>
          </p:cNvSpPr>
          <p:nvPr>
            <p:ph type="title"/>
          </p:nvPr>
        </p:nvSpPr>
        <p:spPr/>
        <p:txBody>
          <a:bodyPr/>
          <a:lstStyle/>
          <a:p>
            <a:endParaRPr lang="en-US" dirty="0"/>
          </a:p>
        </p:txBody>
      </p:sp>
      <p:sp>
        <p:nvSpPr>
          <p:cNvPr id="6" name="TextBox 5">
            <a:extLst>
              <a:ext uri="{FF2B5EF4-FFF2-40B4-BE49-F238E27FC236}">
                <a16:creationId xmlns:a16="http://schemas.microsoft.com/office/drawing/2014/main" id="{4699E801-D50B-4A91-BE9F-17777517914D}"/>
              </a:ext>
            </a:extLst>
          </p:cNvPr>
          <p:cNvSpPr txBox="1"/>
          <p:nvPr/>
        </p:nvSpPr>
        <p:spPr>
          <a:xfrm>
            <a:off x="457200" y="1330884"/>
            <a:ext cx="8625840" cy="3416320"/>
          </a:xfrm>
          <a:prstGeom prst="rect">
            <a:avLst/>
          </a:prstGeom>
          <a:noFill/>
        </p:spPr>
        <p:txBody>
          <a:bodyPr wrap="square">
            <a:spAutoFit/>
          </a:bodyPr>
          <a:lstStyle/>
          <a:p>
            <a:r>
              <a:rPr lang="en-US" sz="18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The use of GNSS technology has become common within the surveying profession.  This is especially true when it comes to the use of real-time techniques (Real-Time Kinematic) and Real-Time Networks (RTN).  These techniques offer methods that significantly increase productivity, with little degradation of accuracy.  But a tool by itself does not produce accuracy or confidence.  The procedures used, and attention to detail by the user is what helps to ensure you achieve the results you are aiming for.  In this workshop, we will discuss the GNSS tools and techniques that are available, their adequacy for common survey tasks, and take an in-depth look at “best practices” that have been developed by practitioners that are designed to catch blunders, eliminate common systematic errors, and increase confidence in survey results.  We will also look at the newly released NGS Standards and Specifications, which include the use of Real-Time techniques, and provide research showing why certain specifications or techniques are required.</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Date Placeholder 6">
            <a:extLst>
              <a:ext uri="{FF2B5EF4-FFF2-40B4-BE49-F238E27FC236}">
                <a16:creationId xmlns:a16="http://schemas.microsoft.com/office/drawing/2014/main" id="{70E05525-B511-4CDE-B15F-BB9A3CD0E799}"/>
              </a:ext>
            </a:extLst>
          </p:cNvPr>
          <p:cNvSpPr>
            <a:spLocks noGrp="1"/>
          </p:cNvSpPr>
          <p:nvPr>
            <p:ph type="dt" sz="half" idx="10"/>
          </p:nvPr>
        </p:nvSpPr>
        <p:spPr/>
        <p:txBody>
          <a:bodyPr/>
          <a:lstStyle/>
          <a:p>
            <a:r>
              <a:rPr lang="en-US"/>
              <a:t>03/11/2025</a:t>
            </a:r>
          </a:p>
        </p:txBody>
      </p:sp>
      <p:sp>
        <p:nvSpPr>
          <p:cNvPr id="8" name="Slide Number Placeholder 7">
            <a:extLst>
              <a:ext uri="{FF2B5EF4-FFF2-40B4-BE49-F238E27FC236}">
                <a16:creationId xmlns:a16="http://schemas.microsoft.com/office/drawing/2014/main" id="{13B6A68A-6561-49BE-A210-F0D558343409}"/>
              </a:ext>
            </a:extLst>
          </p:cNvPr>
          <p:cNvSpPr>
            <a:spLocks noGrp="1"/>
          </p:cNvSpPr>
          <p:nvPr>
            <p:ph type="sldNum" sz="quarter" idx="12"/>
          </p:nvPr>
        </p:nvSpPr>
        <p:spPr/>
        <p:txBody>
          <a:bodyPr/>
          <a:lstStyle/>
          <a:p>
            <a:fld id="{D3D538F9-49A3-B84F-B36B-A7030CDE5D5B}" type="slidenum">
              <a:rPr lang="en-US" smtClean="0"/>
              <a:t>2</a:t>
            </a:fld>
            <a:endParaRPr lang="en-US"/>
          </a:p>
        </p:txBody>
      </p:sp>
    </p:spTree>
    <p:extLst>
      <p:ext uri="{BB962C8B-B14F-4D97-AF65-F5344CB8AC3E}">
        <p14:creationId xmlns:p14="http://schemas.microsoft.com/office/powerpoint/2010/main" val="178542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57571-4D8B-444F-801F-C5C169AABADC}"/>
              </a:ext>
            </a:extLst>
          </p:cNvPr>
          <p:cNvSpPr>
            <a:spLocks noGrp="1"/>
          </p:cNvSpPr>
          <p:nvPr>
            <p:ph type="title"/>
          </p:nvPr>
        </p:nvSpPr>
        <p:spPr/>
        <p:txBody>
          <a:bodyPr/>
          <a:lstStyle/>
          <a:p>
            <a:r>
              <a:rPr lang="en-US" dirty="0">
                <a:solidFill>
                  <a:schemeClr val="accent1">
                    <a:lumMod val="75000"/>
                  </a:schemeClr>
                </a:solidFill>
              </a:rPr>
              <a:t>Law of the Instrument</a:t>
            </a:r>
          </a:p>
        </p:txBody>
      </p:sp>
      <p:sp>
        <p:nvSpPr>
          <p:cNvPr id="3" name="Content Placeholder 2">
            <a:extLst>
              <a:ext uri="{FF2B5EF4-FFF2-40B4-BE49-F238E27FC236}">
                <a16:creationId xmlns:a16="http://schemas.microsoft.com/office/drawing/2014/main" id="{A7162A44-479E-46B1-A4B5-CD01E657797B}"/>
              </a:ext>
            </a:extLst>
          </p:cNvPr>
          <p:cNvSpPr>
            <a:spLocks noGrp="1"/>
          </p:cNvSpPr>
          <p:nvPr>
            <p:ph idx="1"/>
          </p:nvPr>
        </p:nvSpPr>
        <p:spPr/>
        <p:txBody>
          <a:bodyPr/>
          <a:lstStyle/>
          <a:p>
            <a:r>
              <a:rPr lang="en-US" dirty="0">
                <a:solidFill>
                  <a:schemeClr val="accent1">
                    <a:lumMod val="75000"/>
                  </a:schemeClr>
                </a:solidFill>
              </a:rPr>
              <a:t>“Maslow’s hammer”</a:t>
            </a:r>
          </a:p>
          <a:p>
            <a:pPr lvl="1"/>
            <a:r>
              <a:rPr lang="en-US" dirty="0">
                <a:solidFill>
                  <a:schemeClr val="accent1">
                    <a:lumMod val="75000"/>
                  </a:schemeClr>
                </a:solidFill>
              </a:rPr>
              <a:t>If all you have is a hammer, then everything looks like a nail</a:t>
            </a:r>
          </a:p>
          <a:p>
            <a:pPr lvl="1"/>
            <a:endParaRPr lang="en-US" dirty="0">
              <a:solidFill>
                <a:schemeClr val="accent1">
                  <a:lumMod val="75000"/>
                </a:schemeClr>
              </a:solidFill>
            </a:endParaRPr>
          </a:p>
          <a:p>
            <a:pPr lvl="1"/>
            <a:r>
              <a:rPr lang="en-US" dirty="0">
                <a:solidFill>
                  <a:schemeClr val="accent1">
                    <a:lumMod val="75000"/>
                  </a:schemeClr>
                </a:solidFill>
              </a:rPr>
              <a:t>AND similarly………..</a:t>
            </a:r>
          </a:p>
        </p:txBody>
      </p:sp>
      <p:sp>
        <p:nvSpPr>
          <p:cNvPr id="4" name="Date Placeholder 3">
            <a:extLst>
              <a:ext uri="{FF2B5EF4-FFF2-40B4-BE49-F238E27FC236}">
                <a16:creationId xmlns:a16="http://schemas.microsoft.com/office/drawing/2014/main" id="{FBFD4EC4-75D8-4AFB-99D5-6307D8F5B5ED}"/>
              </a:ext>
            </a:extLst>
          </p:cNvPr>
          <p:cNvSpPr>
            <a:spLocks noGrp="1"/>
          </p:cNvSpPr>
          <p:nvPr>
            <p:ph type="dt" sz="half" idx="10"/>
          </p:nvPr>
        </p:nvSpPr>
        <p:spPr/>
        <p:txBody>
          <a:bodyPr/>
          <a:lstStyle/>
          <a:p>
            <a:r>
              <a:rPr lang="en-US"/>
              <a:t>03/11/2025</a:t>
            </a:r>
          </a:p>
        </p:txBody>
      </p:sp>
      <p:sp>
        <p:nvSpPr>
          <p:cNvPr id="5" name="Slide Number Placeholder 4">
            <a:extLst>
              <a:ext uri="{FF2B5EF4-FFF2-40B4-BE49-F238E27FC236}">
                <a16:creationId xmlns:a16="http://schemas.microsoft.com/office/drawing/2014/main" id="{B77CF01E-1CD1-418D-9B41-4BED19880793}"/>
              </a:ext>
            </a:extLst>
          </p:cNvPr>
          <p:cNvSpPr>
            <a:spLocks noGrp="1"/>
          </p:cNvSpPr>
          <p:nvPr>
            <p:ph type="sldNum" sz="quarter" idx="12"/>
          </p:nvPr>
        </p:nvSpPr>
        <p:spPr/>
        <p:txBody>
          <a:bodyPr/>
          <a:lstStyle/>
          <a:p>
            <a:fld id="{D3D538F9-49A3-B84F-B36B-A7030CDE5D5B}" type="slidenum">
              <a:rPr lang="en-US" smtClean="0"/>
              <a:t>20</a:t>
            </a:fld>
            <a:endParaRPr lang="en-US"/>
          </a:p>
        </p:txBody>
      </p:sp>
    </p:spTree>
    <p:extLst>
      <p:ext uri="{BB962C8B-B14F-4D97-AF65-F5344CB8AC3E}">
        <p14:creationId xmlns:p14="http://schemas.microsoft.com/office/powerpoint/2010/main" val="1428978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80B4F-4019-4071-A974-3D8FD13BDA7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24A7C67-447B-4981-AA9A-ABB98A07877B}"/>
              </a:ext>
            </a:extLst>
          </p:cNvPr>
          <p:cNvSpPr>
            <a:spLocks noGrp="1"/>
          </p:cNvSpPr>
          <p:nvPr>
            <p:ph idx="1"/>
          </p:nvPr>
        </p:nvSpPr>
        <p:spPr>
          <a:xfrm>
            <a:off x="457200" y="1200151"/>
            <a:ext cx="8229600" cy="3737370"/>
          </a:xfrm>
        </p:spPr>
        <p:txBody>
          <a:bodyPr>
            <a:normAutofit/>
          </a:bodyPr>
          <a:lstStyle/>
          <a:p>
            <a:r>
              <a:rPr lang="en-US" dirty="0"/>
              <a:t>If everything looks like a nail….then all you need is a hammer!  And Remember….</a:t>
            </a:r>
          </a:p>
          <a:p>
            <a:endParaRPr lang="en-US" dirty="0"/>
          </a:p>
          <a:p>
            <a:endParaRPr lang="en-US" dirty="0"/>
          </a:p>
          <a:p>
            <a:endParaRPr lang="en-US" dirty="0"/>
          </a:p>
          <a:p>
            <a:pPr marL="0" indent="0">
              <a:buNone/>
            </a:pPr>
            <a:endParaRPr lang="en-US" dirty="0"/>
          </a:p>
        </p:txBody>
      </p:sp>
      <p:pic>
        <p:nvPicPr>
          <p:cNvPr id="4" name="Picture 3">
            <a:extLst>
              <a:ext uri="{FF2B5EF4-FFF2-40B4-BE49-F238E27FC236}">
                <a16:creationId xmlns:a16="http://schemas.microsoft.com/office/drawing/2014/main" id="{472DFC09-0745-43F2-BBD1-1EBBFF1D48C5}"/>
              </a:ext>
            </a:extLst>
          </p:cNvPr>
          <p:cNvPicPr>
            <a:picLocks noChangeAspect="1"/>
          </p:cNvPicPr>
          <p:nvPr/>
        </p:nvPicPr>
        <p:blipFill>
          <a:blip r:embed="rId2"/>
          <a:stretch>
            <a:fillRect/>
          </a:stretch>
        </p:blipFill>
        <p:spPr>
          <a:xfrm>
            <a:off x="2568575" y="2235023"/>
            <a:ext cx="4006849" cy="2792006"/>
          </a:xfrm>
          <a:prstGeom prst="rect">
            <a:avLst/>
          </a:prstGeom>
        </p:spPr>
      </p:pic>
      <p:sp>
        <p:nvSpPr>
          <p:cNvPr id="5" name="Date Placeholder 4">
            <a:extLst>
              <a:ext uri="{FF2B5EF4-FFF2-40B4-BE49-F238E27FC236}">
                <a16:creationId xmlns:a16="http://schemas.microsoft.com/office/drawing/2014/main" id="{919B832D-E296-4E64-B320-C7050171FEAC}"/>
              </a:ext>
            </a:extLst>
          </p:cNvPr>
          <p:cNvSpPr>
            <a:spLocks noGrp="1"/>
          </p:cNvSpPr>
          <p:nvPr>
            <p:ph type="dt" sz="half" idx="10"/>
          </p:nvPr>
        </p:nvSpPr>
        <p:spPr/>
        <p:txBody>
          <a:bodyPr/>
          <a:lstStyle/>
          <a:p>
            <a:r>
              <a:rPr lang="en-US"/>
              <a:t>03/11/2025</a:t>
            </a:r>
          </a:p>
        </p:txBody>
      </p:sp>
      <p:sp>
        <p:nvSpPr>
          <p:cNvPr id="6" name="Slide Number Placeholder 5">
            <a:extLst>
              <a:ext uri="{FF2B5EF4-FFF2-40B4-BE49-F238E27FC236}">
                <a16:creationId xmlns:a16="http://schemas.microsoft.com/office/drawing/2014/main" id="{C331D497-0256-43DD-9F5A-FC16F429E800}"/>
              </a:ext>
            </a:extLst>
          </p:cNvPr>
          <p:cNvSpPr>
            <a:spLocks noGrp="1"/>
          </p:cNvSpPr>
          <p:nvPr>
            <p:ph type="sldNum" sz="quarter" idx="12"/>
          </p:nvPr>
        </p:nvSpPr>
        <p:spPr/>
        <p:txBody>
          <a:bodyPr/>
          <a:lstStyle/>
          <a:p>
            <a:fld id="{D3D538F9-49A3-B84F-B36B-A7030CDE5D5B}" type="slidenum">
              <a:rPr lang="en-US" smtClean="0"/>
              <a:t>21</a:t>
            </a:fld>
            <a:endParaRPr lang="en-US"/>
          </a:p>
        </p:txBody>
      </p:sp>
    </p:spTree>
    <p:extLst>
      <p:ext uri="{BB962C8B-B14F-4D97-AF65-F5344CB8AC3E}">
        <p14:creationId xmlns:p14="http://schemas.microsoft.com/office/powerpoint/2010/main" val="280922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3887-B52B-4677-96DC-3176890A19E0}"/>
              </a:ext>
            </a:extLst>
          </p:cNvPr>
          <p:cNvSpPr>
            <a:spLocks noGrp="1"/>
          </p:cNvSpPr>
          <p:nvPr>
            <p:ph type="title"/>
          </p:nvPr>
        </p:nvSpPr>
        <p:spPr/>
        <p:txBody>
          <a:bodyPr/>
          <a:lstStyle/>
          <a:p>
            <a:r>
              <a:rPr lang="en-US" dirty="0">
                <a:solidFill>
                  <a:schemeClr val="accent1">
                    <a:lumMod val="75000"/>
                  </a:schemeClr>
                </a:solidFill>
              </a:rPr>
              <a:t>But</a:t>
            </a:r>
            <a:r>
              <a:rPr lang="en-US" dirty="0"/>
              <a:t>…..</a:t>
            </a:r>
          </a:p>
        </p:txBody>
      </p:sp>
      <p:sp>
        <p:nvSpPr>
          <p:cNvPr id="3" name="Content Placeholder 2">
            <a:extLst>
              <a:ext uri="{FF2B5EF4-FFF2-40B4-BE49-F238E27FC236}">
                <a16:creationId xmlns:a16="http://schemas.microsoft.com/office/drawing/2014/main" id="{10C9D07A-49B6-4FB1-ACBC-99AAC1F1F219}"/>
              </a:ext>
            </a:extLst>
          </p:cNvPr>
          <p:cNvSpPr>
            <a:spLocks noGrp="1"/>
          </p:cNvSpPr>
          <p:nvPr>
            <p:ph idx="1"/>
          </p:nvPr>
        </p:nvSpPr>
        <p:spPr/>
        <p:txBody>
          <a:bodyPr>
            <a:normAutofit lnSpcReduction="10000"/>
          </a:bodyPr>
          <a:lstStyle/>
          <a:p>
            <a:r>
              <a:rPr lang="en-US" dirty="0">
                <a:solidFill>
                  <a:schemeClr val="accent1">
                    <a:lumMod val="75000"/>
                  </a:schemeClr>
                </a:solidFill>
              </a:rPr>
              <a:t>It is not JUST the instrument, tool, or even technique that defines the accuracy or success of a survey.</a:t>
            </a:r>
          </a:p>
          <a:p>
            <a:r>
              <a:rPr lang="en-US" dirty="0">
                <a:solidFill>
                  <a:schemeClr val="accent1">
                    <a:lumMod val="75000"/>
                  </a:schemeClr>
                </a:solidFill>
              </a:rPr>
              <a:t>Procedures and specifications that are designed to produce certain results and to detect and eliminate errors must be included in the process.</a:t>
            </a:r>
          </a:p>
        </p:txBody>
      </p:sp>
      <p:sp>
        <p:nvSpPr>
          <p:cNvPr id="4" name="Date Placeholder 3">
            <a:extLst>
              <a:ext uri="{FF2B5EF4-FFF2-40B4-BE49-F238E27FC236}">
                <a16:creationId xmlns:a16="http://schemas.microsoft.com/office/drawing/2014/main" id="{52B817B9-BF97-4A5C-B4DA-742D06E0E6C2}"/>
              </a:ext>
            </a:extLst>
          </p:cNvPr>
          <p:cNvSpPr>
            <a:spLocks noGrp="1"/>
          </p:cNvSpPr>
          <p:nvPr>
            <p:ph type="dt" sz="half" idx="10"/>
          </p:nvPr>
        </p:nvSpPr>
        <p:spPr/>
        <p:txBody>
          <a:bodyPr/>
          <a:lstStyle/>
          <a:p>
            <a:r>
              <a:rPr lang="en-US"/>
              <a:t>03/11/2025</a:t>
            </a:r>
          </a:p>
        </p:txBody>
      </p:sp>
      <p:sp>
        <p:nvSpPr>
          <p:cNvPr id="5" name="Slide Number Placeholder 4">
            <a:extLst>
              <a:ext uri="{FF2B5EF4-FFF2-40B4-BE49-F238E27FC236}">
                <a16:creationId xmlns:a16="http://schemas.microsoft.com/office/drawing/2014/main" id="{F7550ABC-3251-4E09-9730-D5A7846C5F7B}"/>
              </a:ext>
            </a:extLst>
          </p:cNvPr>
          <p:cNvSpPr>
            <a:spLocks noGrp="1"/>
          </p:cNvSpPr>
          <p:nvPr>
            <p:ph type="sldNum" sz="quarter" idx="12"/>
          </p:nvPr>
        </p:nvSpPr>
        <p:spPr/>
        <p:txBody>
          <a:bodyPr/>
          <a:lstStyle/>
          <a:p>
            <a:fld id="{D3D538F9-49A3-B84F-B36B-A7030CDE5D5B}" type="slidenum">
              <a:rPr lang="en-US" smtClean="0"/>
              <a:t>22</a:t>
            </a:fld>
            <a:endParaRPr lang="en-US"/>
          </a:p>
        </p:txBody>
      </p:sp>
    </p:spTree>
    <p:extLst>
      <p:ext uri="{BB962C8B-B14F-4D97-AF65-F5344CB8AC3E}">
        <p14:creationId xmlns:p14="http://schemas.microsoft.com/office/powerpoint/2010/main" val="4013557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6EC8-3941-45A7-A608-110558482454}"/>
              </a:ext>
            </a:extLst>
          </p:cNvPr>
          <p:cNvSpPr>
            <a:spLocks noGrp="1"/>
          </p:cNvSpPr>
          <p:nvPr>
            <p:ph type="title"/>
          </p:nvPr>
        </p:nvSpPr>
        <p:spPr/>
        <p:txBody>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It is not just the Measuring Stick</a:t>
            </a:r>
          </a:p>
        </p:txBody>
      </p:sp>
      <p:pic>
        <p:nvPicPr>
          <p:cNvPr id="11" name="Content Placeholder 10">
            <a:extLst>
              <a:ext uri="{FF2B5EF4-FFF2-40B4-BE49-F238E27FC236}">
                <a16:creationId xmlns:a16="http://schemas.microsoft.com/office/drawing/2014/main" id="{1634BD11-E0E2-4DB8-BE83-C4EE9BAECC27}"/>
              </a:ext>
            </a:extLst>
          </p:cNvPr>
          <p:cNvPicPr>
            <a:picLocks noGrp="1" noChangeAspect="1"/>
          </p:cNvPicPr>
          <p:nvPr>
            <p:ph sz="half" idx="1"/>
          </p:nvPr>
        </p:nvPicPr>
        <p:blipFill>
          <a:blip r:embed="rId3"/>
          <a:stretch>
            <a:fillRect/>
          </a:stretch>
        </p:blipFill>
        <p:spPr>
          <a:xfrm>
            <a:off x="45976" y="2228758"/>
            <a:ext cx="4358200" cy="2800802"/>
          </a:xfrm>
        </p:spPr>
      </p:pic>
      <p:sp>
        <p:nvSpPr>
          <p:cNvPr id="12" name="Content Placeholder 11">
            <a:extLst>
              <a:ext uri="{FF2B5EF4-FFF2-40B4-BE49-F238E27FC236}">
                <a16:creationId xmlns:a16="http://schemas.microsoft.com/office/drawing/2014/main" id="{4562D1A9-FBA2-4B01-B15F-E0F84BD2A959}"/>
              </a:ext>
            </a:extLst>
          </p:cNvPr>
          <p:cNvSpPr>
            <a:spLocks noGrp="1"/>
          </p:cNvSpPr>
          <p:nvPr>
            <p:ph sz="half" idx="2"/>
          </p:nvPr>
        </p:nvSpPr>
        <p:spPr>
          <a:xfrm>
            <a:off x="2131265" y="961629"/>
            <a:ext cx="6186388" cy="1009411"/>
          </a:xfrm>
        </p:spPr>
        <p:txBody>
          <a:bodyPr>
            <a:normAutofit fontScale="92500"/>
          </a:bodyPr>
          <a:lstStyle/>
          <a:p>
            <a:r>
              <a:rPr lang="en-US" dirty="0">
                <a:solidFill>
                  <a:schemeClr val="accent1">
                    <a:lumMod val="75000"/>
                  </a:schemeClr>
                </a:solidFill>
              </a:rPr>
              <a:t>Epping BL (1857)</a:t>
            </a:r>
          </a:p>
          <a:p>
            <a:pPr lvl="1"/>
            <a:r>
              <a:rPr lang="en-US" dirty="0">
                <a:solidFill>
                  <a:schemeClr val="accent1">
                    <a:lumMod val="75000"/>
                  </a:schemeClr>
                </a:solidFill>
              </a:rPr>
              <a:t>8715.9422m (5.4 mi) +/- (0.0158m) (1.8 ppm)</a:t>
            </a:r>
          </a:p>
        </p:txBody>
      </p:sp>
      <p:pic>
        <p:nvPicPr>
          <p:cNvPr id="7" name="Picture 6">
            <a:extLst>
              <a:ext uri="{FF2B5EF4-FFF2-40B4-BE49-F238E27FC236}">
                <a16:creationId xmlns:a16="http://schemas.microsoft.com/office/drawing/2014/main" id="{A15E4AB9-B3E1-4FF6-AD75-5E45CF889CDA}"/>
              </a:ext>
            </a:extLst>
          </p:cNvPr>
          <p:cNvPicPr>
            <a:picLocks noChangeAspect="1"/>
          </p:cNvPicPr>
          <p:nvPr/>
        </p:nvPicPr>
        <p:blipFill>
          <a:blip r:embed="rId4"/>
          <a:stretch>
            <a:fillRect/>
          </a:stretch>
        </p:blipFill>
        <p:spPr>
          <a:xfrm>
            <a:off x="5281763" y="2171972"/>
            <a:ext cx="3808050" cy="2971528"/>
          </a:xfrm>
          <a:prstGeom prst="rect">
            <a:avLst/>
          </a:prstGeom>
        </p:spPr>
      </p:pic>
      <p:sp>
        <p:nvSpPr>
          <p:cNvPr id="13" name="Date Placeholder 12">
            <a:extLst>
              <a:ext uri="{FF2B5EF4-FFF2-40B4-BE49-F238E27FC236}">
                <a16:creationId xmlns:a16="http://schemas.microsoft.com/office/drawing/2014/main" id="{447D63E1-3A27-488D-BA27-0F61ACBD6B9B}"/>
              </a:ext>
            </a:extLst>
          </p:cNvPr>
          <p:cNvSpPr>
            <a:spLocks noGrp="1"/>
          </p:cNvSpPr>
          <p:nvPr>
            <p:ph type="dt" sz="half" idx="10"/>
          </p:nvPr>
        </p:nvSpPr>
        <p:spPr/>
        <p:txBody>
          <a:bodyPr/>
          <a:lstStyle/>
          <a:p>
            <a:r>
              <a:rPr lang="en-US"/>
              <a:t>03/11/2025</a:t>
            </a:r>
          </a:p>
        </p:txBody>
      </p:sp>
      <p:sp>
        <p:nvSpPr>
          <p:cNvPr id="14" name="Slide Number Placeholder 13">
            <a:extLst>
              <a:ext uri="{FF2B5EF4-FFF2-40B4-BE49-F238E27FC236}">
                <a16:creationId xmlns:a16="http://schemas.microsoft.com/office/drawing/2014/main" id="{5E50FF7C-C968-4C38-8FD7-321E9E6896DB}"/>
              </a:ext>
            </a:extLst>
          </p:cNvPr>
          <p:cNvSpPr>
            <a:spLocks noGrp="1"/>
          </p:cNvSpPr>
          <p:nvPr>
            <p:ph type="sldNum" sz="quarter" idx="12"/>
          </p:nvPr>
        </p:nvSpPr>
        <p:spPr/>
        <p:txBody>
          <a:bodyPr/>
          <a:lstStyle/>
          <a:p>
            <a:fld id="{D3D538F9-49A3-B84F-B36B-A7030CDE5D5B}" type="slidenum">
              <a:rPr lang="en-US" smtClean="0"/>
              <a:t>23</a:t>
            </a:fld>
            <a:endParaRPr lang="en-US"/>
          </a:p>
        </p:txBody>
      </p:sp>
    </p:spTree>
    <p:extLst>
      <p:ext uri="{BB962C8B-B14F-4D97-AF65-F5344CB8AC3E}">
        <p14:creationId xmlns:p14="http://schemas.microsoft.com/office/powerpoint/2010/main" val="2161756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RTK/RTN Best Practices</a:t>
            </a:r>
          </a:p>
        </p:txBody>
      </p:sp>
      <p:sp>
        <p:nvSpPr>
          <p:cNvPr id="3" name="Content Placeholder 2">
            <a:extLst>
              <a:ext uri="{FF2B5EF4-FFF2-40B4-BE49-F238E27FC236}">
                <a16:creationId xmlns:a16="http://schemas.microsoft.com/office/drawing/2014/main" id="{24AC0178-9E78-4836-8C5A-4B81E5F13550}"/>
              </a:ext>
            </a:extLst>
          </p:cNvPr>
          <p:cNvSpPr>
            <a:spLocks noGrp="1"/>
          </p:cNvSpPr>
          <p:nvPr>
            <p:ph idx="1"/>
          </p:nvPr>
        </p:nvSpPr>
        <p:spPr/>
        <p:txBody>
          <a:bodyPr>
            <a:normAutofit/>
          </a:bodyPr>
          <a:lstStyle/>
          <a:p>
            <a:r>
              <a:rPr lang="en-US" dirty="0">
                <a:solidFill>
                  <a:schemeClr val="accent1">
                    <a:lumMod val="75000"/>
                  </a:schemeClr>
                </a:solidFill>
              </a:rPr>
              <a:t>General Thoughts</a:t>
            </a:r>
          </a:p>
          <a:p>
            <a:pPr lvl="1"/>
            <a:r>
              <a:rPr lang="en-US" dirty="0">
                <a:solidFill>
                  <a:schemeClr val="accent1">
                    <a:lumMod val="75000"/>
                  </a:schemeClr>
                </a:solidFill>
              </a:rPr>
              <a:t>Multi-constellation makes a big difference</a:t>
            </a:r>
          </a:p>
          <a:p>
            <a:pPr lvl="1"/>
            <a:r>
              <a:rPr lang="en-US" dirty="0">
                <a:solidFill>
                  <a:schemeClr val="accent1">
                    <a:lumMod val="75000"/>
                  </a:schemeClr>
                </a:solidFill>
              </a:rPr>
              <a:t>Observations in canopy?  Not recommended, but it seems the needle is moving a bit on this.</a:t>
            </a:r>
          </a:p>
          <a:p>
            <a:pPr lvl="1"/>
            <a:r>
              <a:rPr lang="en-US" dirty="0">
                <a:solidFill>
                  <a:schemeClr val="accent1">
                    <a:lumMod val="75000"/>
                  </a:schemeClr>
                </a:solidFill>
              </a:rPr>
              <a:t>Obstructions and Multipath (Avoid)</a:t>
            </a:r>
          </a:p>
          <a:p>
            <a:pPr lvl="1"/>
            <a:r>
              <a:rPr lang="en-US" dirty="0">
                <a:solidFill>
                  <a:schemeClr val="accent1">
                    <a:lumMod val="75000"/>
                  </a:schemeClr>
                </a:solidFill>
              </a:rPr>
              <a:t>Space Weather (Check NOAA Forecast)</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03/11/2025</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24</a:t>
            </a:fld>
            <a:endParaRPr lang="en-US"/>
          </a:p>
        </p:txBody>
      </p:sp>
    </p:spTree>
    <p:extLst>
      <p:ext uri="{BB962C8B-B14F-4D97-AF65-F5344CB8AC3E}">
        <p14:creationId xmlns:p14="http://schemas.microsoft.com/office/powerpoint/2010/main" val="3594668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RTK/RTN Best Practices</a:t>
            </a:r>
          </a:p>
        </p:txBody>
      </p:sp>
      <p:sp>
        <p:nvSpPr>
          <p:cNvPr id="3" name="Content Placeholder 2">
            <a:extLst>
              <a:ext uri="{FF2B5EF4-FFF2-40B4-BE49-F238E27FC236}">
                <a16:creationId xmlns:a16="http://schemas.microsoft.com/office/drawing/2014/main" id="{24AC0178-9E78-4836-8C5A-4B81E5F13550}"/>
              </a:ext>
            </a:extLst>
          </p:cNvPr>
          <p:cNvSpPr>
            <a:spLocks noGrp="1"/>
          </p:cNvSpPr>
          <p:nvPr>
            <p:ph idx="1"/>
          </p:nvPr>
        </p:nvSpPr>
        <p:spPr/>
        <p:txBody>
          <a:bodyPr>
            <a:normAutofit/>
          </a:bodyPr>
          <a:lstStyle/>
          <a:p>
            <a:r>
              <a:rPr lang="en-US" dirty="0">
                <a:solidFill>
                  <a:schemeClr val="accent1">
                    <a:lumMod val="75000"/>
                  </a:schemeClr>
                </a:solidFill>
              </a:rPr>
              <a:t>Establish a point (or points) at or very near your office that can be used for validation.</a:t>
            </a:r>
          </a:p>
          <a:p>
            <a:pPr lvl="1"/>
            <a:r>
              <a:rPr lang="en-US" dirty="0">
                <a:solidFill>
                  <a:schemeClr val="accent1">
                    <a:lumMod val="75000"/>
                  </a:schemeClr>
                </a:solidFill>
              </a:rPr>
              <a:t>Use OPUS, OPUS Projects to establish marks</a:t>
            </a:r>
          </a:p>
          <a:p>
            <a:pPr lvl="1"/>
            <a:r>
              <a:rPr lang="en-US" dirty="0">
                <a:solidFill>
                  <a:schemeClr val="accent1">
                    <a:lumMod val="75000"/>
                  </a:schemeClr>
                </a:solidFill>
              </a:rPr>
              <a:t>Best if one mark is an existing NAVD 88 BM</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03/11/2025</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25</a:t>
            </a:fld>
            <a:endParaRPr lang="en-US"/>
          </a:p>
        </p:txBody>
      </p:sp>
    </p:spTree>
    <p:extLst>
      <p:ext uri="{BB962C8B-B14F-4D97-AF65-F5344CB8AC3E}">
        <p14:creationId xmlns:p14="http://schemas.microsoft.com/office/powerpoint/2010/main" val="2973594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RTK/RTN Best Practices</a:t>
            </a:r>
          </a:p>
        </p:txBody>
      </p:sp>
      <p:sp>
        <p:nvSpPr>
          <p:cNvPr id="3" name="Content Placeholder 2">
            <a:extLst>
              <a:ext uri="{FF2B5EF4-FFF2-40B4-BE49-F238E27FC236}">
                <a16:creationId xmlns:a16="http://schemas.microsoft.com/office/drawing/2014/main" id="{24AC0178-9E78-4836-8C5A-4B81E5F13550}"/>
              </a:ext>
            </a:extLst>
          </p:cNvPr>
          <p:cNvSpPr>
            <a:spLocks noGrp="1"/>
          </p:cNvSpPr>
          <p:nvPr>
            <p:ph idx="1"/>
          </p:nvPr>
        </p:nvSpPr>
        <p:spPr>
          <a:xfrm>
            <a:off x="457200" y="1200151"/>
            <a:ext cx="8229600" cy="3840956"/>
          </a:xfrm>
        </p:spPr>
        <p:txBody>
          <a:bodyPr>
            <a:normAutofit/>
          </a:bodyPr>
          <a:lstStyle/>
          <a:p>
            <a:r>
              <a:rPr lang="en-US" dirty="0">
                <a:solidFill>
                  <a:schemeClr val="accent1">
                    <a:lumMod val="75000"/>
                  </a:schemeClr>
                </a:solidFill>
              </a:rPr>
              <a:t>Equipment Check</a:t>
            </a:r>
          </a:p>
          <a:p>
            <a:pPr lvl="1"/>
            <a:r>
              <a:rPr lang="en-US" dirty="0">
                <a:solidFill>
                  <a:schemeClr val="accent1">
                    <a:lumMod val="75000"/>
                  </a:schemeClr>
                </a:solidFill>
              </a:rPr>
              <a:t>Cables, batteries, Cell or UHF antenna</a:t>
            </a:r>
          </a:p>
          <a:p>
            <a:pPr lvl="1"/>
            <a:r>
              <a:rPr lang="en-US" dirty="0">
                <a:solidFill>
                  <a:schemeClr val="accent1">
                    <a:lumMod val="75000"/>
                  </a:schemeClr>
                </a:solidFill>
              </a:rPr>
              <a:t>Cell or UHF device (if separate)</a:t>
            </a:r>
          </a:p>
          <a:p>
            <a:pPr lvl="1"/>
            <a:r>
              <a:rPr lang="en-US" dirty="0">
                <a:solidFill>
                  <a:schemeClr val="accent1">
                    <a:lumMod val="75000"/>
                  </a:schemeClr>
                </a:solidFill>
              </a:rPr>
              <a:t>Legs tight</a:t>
            </a:r>
          </a:p>
          <a:p>
            <a:pPr lvl="1"/>
            <a:r>
              <a:rPr lang="en-US" dirty="0">
                <a:solidFill>
                  <a:schemeClr val="accent1">
                    <a:lumMod val="75000"/>
                  </a:schemeClr>
                </a:solidFill>
              </a:rPr>
              <a:t>Bubbles and centering device, e.g., tribrach check</a:t>
            </a:r>
          </a:p>
          <a:p>
            <a:pPr lvl="1"/>
            <a:r>
              <a:rPr lang="en-US" dirty="0">
                <a:solidFill>
                  <a:schemeClr val="accent1">
                    <a:lumMod val="75000"/>
                  </a:schemeClr>
                </a:solidFill>
              </a:rPr>
              <a:t>Tripod/bipod tips tight</a:t>
            </a:r>
          </a:p>
          <a:p>
            <a:pPr lvl="1"/>
            <a:r>
              <a:rPr lang="en-US" dirty="0">
                <a:solidFill>
                  <a:schemeClr val="accent1">
                    <a:lumMod val="75000"/>
                  </a:schemeClr>
                </a:solidFill>
              </a:rPr>
              <a:t>Tripod/bipod height validated recently</a:t>
            </a:r>
          </a:p>
          <a:p>
            <a:pPr marL="0" indent="0">
              <a:buNone/>
            </a:pPr>
            <a:endParaRPr lang="en-US" dirty="0"/>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03/11/2025</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26</a:t>
            </a:fld>
            <a:endParaRPr lang="en-US"/>
          </a:p>
        </p:txBody>
      </p:sp>
    </p:spTree>
    <p:extLst>
      <p:ext uri="{BB962C8B-B14F-4D97-AF65-F5344CB8AC3E}">
        <p14:creationId xmlns:p14="http://schemas.microsoft.com/office/powerpoint/2010/main" val="3760221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RTK/RTN Best Practices</a:t>
            </a:r>
          </a:p>
        </p:txBody>
      </p:sp>
      <p:sp>
        <p:nvSpPr>
          <p:cNvPr id="3" name="Content Placeholder 2">
            <a:extLst>
              <a:ext uri="{FF2B5EF4-FFF2-40B4-BE49-F238E27FC236}">
                <a16:creationId xmlns:a16="http://schemas.microsoft.com/office/drawing/2014/main" id="{24AC0178-9E78-4836-8C5A-4B81E5F13550}"/>
              </a:ext>
            </a:extLst>
          </p:cNvPr>
          <p:cNvSpPr>
            <a:spLocks noGrp="1"/>
          </p:cNvSpPr>
          <p:nvPr>
            <p:ph idx="1"/>
          </p:nvPr>
        </p:nvSpPr>
        <p:spPr>
          <a:xfrm>
            <a:off x="457200" y="1200151"/>
            <a:ext cx="8229600" cy="3791796"/>
          </a:xfrm>
        </p:spPr>
        <p:txBody>
          <a:bodyPr>
            <a:normAutofit lnSpcReduction="10000"/>
          </a:bodyPr>
          <a:lstStyle/>
          <a:p>
            <a:r>
              <a:rPr lang="en-US" dirty="0">
                <a:solidFill>
                  <a:schemeClr val="accent1">
                    <a:lumMod val="75000"/>
                  </a:schemeClr>
                </a:solidFill>
              </a:rPr>
              <a:t>Sanity Check (Validation)</a:t>
            </a:r>
          </a:p>
          <a:p>
            <a:pPr lvl="1"/>
            <a:r>
              <a:rPr lang="en-US" dirty="0">
                <a:solidFill>
                  <a:schemeClr val="accent1">
                    <a:lumMod val="75000"/>
                  </a:schemeClr>
                </a:solidFill>
              </a:rPr>
              <a:t>Check to make sure RTN is up and running</a:t>
            </a:r>
          </a:p>
          <a:p>
            <a:pPr lvl="1"/>
            <a:r>
              <a:rPr lang="en-US" dirty="0">
                <a:solidFill>
                  <a:schemeClr val="accent1">
                    <a:lumMod val="75000"/>
                  </a:schemeClr>
                </a:solidFill>
              </a:rPr>
              <a:t>Do a check </a:t>
            </a:r>
            <a:r>
              <a:rPr lang="en-US" dirty="0" err="1">
                <a:solidFill>
                  <a:schemeClr val="accent1">
                    <a:lumMod val="75000"/>
                  </a:schemeClr>
                </a:solidFill>
              </a:rPr>
              <a:t>obs</a:t>
            </a:r>
            <a:r>
              <a:rPr lang="en-US" dirty="0">
                <a:solidFill>
                  <a:schemeClr val="accent1">
                    <a:lumMod val="75000"/>
                  </a:schemeClr>
                </a:solidFill>
              </a:rPr>
              <a:t> on your validation station(s)</a:t>
            </a:r>
          </a:p>
          <a:p>
            <a:pPr lvl="2"/>
            <a:r>
              <a:rPr lang="en-US" dirty="0">
                <a:solidFill>
                  <a:schemeClr val="accent1">
                    <a:lumMod val="75000"/>
                  </a:schemeClr>
                </a:solidFill>
              </a:rPr>
              <a:t>Checks rover receiver equip/config, functionality</a:t>
            </a:r>
          </a:p>
          <a:p>
            <a:pPr lvl="2"/>
            <a:r>
              <a:rPr lang="en-US" dirty="0">
                <a:solidFill>
                  <a:schemeClr val="accent1">
                    <a:lumMod val="75000"/>
                  </a:schemeClr>
                </a:solidFill>
              </a:rPr>
              <a:t>Checks DC settings</a:t>
            </a:r>
          </a:p>
          <a:p>
            <a:pPr lvl="1"/>
            <a:r>
              <a:rPr lang="en-US" dirty="0">
                <a:solidFill>
                  <a:schemeClr val="accent1">
                    <a:lumMod val="75000"/>
                  </a:schemeClr>
                </a:solidFill>
              </a:rPr>
              <a:t>Base/Rover – set base on one, check other</a:t>
            </a:r>
          </a:p>
          <a:p>
            <a:pPr lvl="2"/>
            <a:r>
              <a:rPr lang="en-US" dirty="0">
                <a:solidFill>
                  <a:schemeClr val="accent1">
                    <a:lumMod val="75000"/>
                  </a:schemeClr>
                </a:solidFill>
              </a:rPr>
              <a:t>Checks Base/rover receiver equip/config, functionality</a:t>
            </a:r>
          </a:p>
          <a:p>
            <a:pPr lvl="2"/>
            <a:r>
              <a:rPr lang="en-US" dirty="0">
                <a:solidFill>
                  <a:schemeClr val="accent1">
                    <a:lumMod val="75000"/>
                  </a:schemeClr>
                </a:solidFill>
              </a:rPr>
              <a:t>Checks DC settings</a:t>
            </a:r>
          </a:p>
          <a:p>
            <a:pPr lvl="1"/>
            <a:endParaRPr lang="en-US" dirty="0"/>
          </a:p>
          <a:p>
            <a:pPr marL="0" indent="0">
              <a:buNone/>
            </a:pPr>
            <a:endParaRPr lang="en-US" dirty="0"/>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03/11/2025</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27</a:t>
            </a:fld>
            <a:endParaRPr lang="en-US"/>
          </a:p>
        </p:txBody>
      </p:sp>
    </p:spTree>
    <p:extLst>
      <p:ext uri="{BB962C8B-B14F-4D97-AF65-F5344CB8AC3E}">
        <p14:creationId xmlns:p14="http://schemas.microsoft.com/office/powerpoint/2010/main" val="2489067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RTK/RTN Best Practices</a:t>
            </a:r>
          </a:p>
        </p:txBody>
      </p:sp>
      <p:sp>
        <p:nvSpPr>
          <p:cNvPr id="3" name="Content Placeholder 2">
            <a:extLst>
              <a:ext uri="{FF2B5EF4-FFF2-40B4-BE49-F238E27FC236}">
                <a16:creationId xmlns:a16="http://schemas.microsoft.com/office/drawing/2014/main" id="{24AC0178-9E78-4836-8C5A-4B81E5F13550}"/>
              </a:ext>
            </a:extLst>
          </p:cNvPr>
          <p:cNvSpPr>
            <a:spLocks noGrp="1"/>
          </p:cNvSpPr>
          <p:nvPr>
            <p:ph idx="1"/>
          </p:nvPr>
        </p:nvSpPr>
        <p:spPr>
          <a:xfrm>
            <a:off x="457200" y="1200151"/>
            <a:ext cx="8229600" cy="3791796"/>
          </a:xfrm>
        </p:spPr>
        <p:txBody>
          <a:bodyPr>
            <a:normAutofit/>
          </a:bodyPr>
          <a:lstStyle/>
          <a:p>
            <a:r>
              <a:rPr lang="en-US" dirty="0">
                <a:solidFill>
                  <a:schemeClr val="accent1">
                    <a:lumMod val="75000"/>
                  </a:schemeClr>
                </a:solidFill>
              </a:rPr>
              <a:t>Initialization</a:t>
            </a:r>
          </a:p>
          <a:p>
            <a:pPr lvl="1"/>
            <a:r>
              <a:rPr lang="en-US" dirty="0">
                <a:solidFill>
                  <a:schemeClr val="accent1">
                    <a:lumMod val="75000"/>
                  </a:schemeClr>
                </a:solidFill>
              </a:rPr>
              <a:t>Always initialize in the open</a:t>
            </a:r>
          </a:p>
          <a:p>
            <a:pPr lvl="1"/>
            <a:r>
              <a:rPr lang="en-US" dirty="0">
                <a:solidFill>
                  <a:schemeClr val="accent1">
                    <a:lumMod val="75000"/>
                  </a:schemeClr>
                </a:solidFill>
              </a:rPr>
              <a:t>Should take only 10-15 seconds max</a:t>
            </a:r>
          </a:p>
          <a:p>
            <a:pPr lvl="2"/>
            <a:r>
              <a:rPr lang="en-US" dirty="0">
                <a:solidFill>
                  <a:schemeClr val="accent1">
                    <a:lumMod val="75000"/>
                  </a:schemeClr>
                </a:solidFill>
              </a:rPr>
              <a:t>If it is taking too long float &gt; fix, quit and start over</a:t>
            </a:r>
          </a:p>
          <a:p>
            <a:pPr lvl="1"/>
            <a:r>
              <a:rPr lang="en-US" dirty="0">
                <a:solidFill>
                  <a:schemeClr val="accent1">
                    <a:lumMod val="75000"/>
                  </a:schemeClr>
                </a:solidFill>
              </a:rPr>
              <a:t>RMS should drop rapidly and stabilize at sub-cm</a:t>
            </a:r>
          </a:p>
          <a:p>
            <a:pPr lvl="2"/>
            <a:r>
              <a:rPr lang="en-US" dirty="0">
                <a:solidFill>
                  <a:schemeClr val="accent1">
                    <a:lumMod val="75000"/>
                  </a:schemeClr>
                </a:solidFill>
              </a:rPr>
              <a:t>If rms remains high, or takes a while to come down, quit and start over</a:t>
            </a:r>
          </a:p>
          <a:p>
            <a:pPr marL="0" indent="0">
              <a:buNone/>
            </a:pPr>
            <a:endParaRPr lang="en-US" dirty="0"/>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03/11/2025</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28</a:t>
            </a:fld>
            <a:endParaRPr lang="en-US"/>
          </a:p>
        </p:txBody>
      </p:sp>
    </p:spTree>
    <p:extLst>
      <p:ext uri="{BB962C8B-B14F-4D97-AF65-F5344CB8AC3E}">
        <p14:creationId xmlns:p14="http://schemas.microsoft.com/office/powerpoint/2010/main" val="3602728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RTK/RTN Best Practices</a:t>
            </a:r>
          </a:p>
        </p:txBody>
      </p:sp>
      <p:sp>
        <p:nvSpPr>
          <p:cNvPr id="6" name="Text Placeholder 5">
            <a:extLst>
              <a:ext uri="{FF2B5EF4-FFF2-40B4-BE49-F238E27FC236}">
                <a16:creationId xmlns:a16="http://schemas.microsoft.com/office/drawing/2014/main" id="{B8C797A4-CAC5-48F6-988F-155113F78504}"/>
              </a:ext>
            </a:extLst>
          </p:cNvPr>
          <p:cNvSpPr>
            <a:spLocks noGrp="1"/>
          </p:cNvSpPr>
          <p:nvPr>
            <p:ph type="body" idx="1"/>
          </p:nvPr>
        </p:nvSpPr>
        <p:spPr/>
        <p:txBody>
          <a:bodyPr/>
          <a:lstStyle/>
          <a:p>
            <a:r>
              <a:rPr lang="en-US" dirty="0">
                <a:solidFill>
                  <a:schemeClr val="accent1">
                    <a:lumMod val="75000"/>
                  </a:schemeClr>
                </a:solidFill>
              </a:rPr>
              <a:t>Observations</a:t>
            </a:r>
          </a:p>
        </p:txBody>
      </p:sp>
      <p:sp>
        <p:nvSpPr>
          <p:cNvPr id="3" name="Content Placeholder 2">
            <a:extLst>
              <a:ext uri="{FF2B5EF4-FFF2-40B4-BE49-F238E27FC236}">
                <a16:creationId xmlns:a16="http://schemas.microsoft.com/office/drawing/2014/main" id="{24AC0178-9E78-4836-8C5A-4B81E5F13550}"/>
              </a:ext>
            </a:extLst>
          </p:cNvPr>
          <p:cNvSpPr>
            <a:spLocks noGrp="1"/>
          </p:cNvSpPr>
          <p:nvPr>
            <p:ph sz="half" idx="2"/>
          </p:nvPr>
        </p:nvSpPr>
        <p:spPr/>
        <p:txBody>
          <a:bodyPr>
            <a:normAutofit/>
          </a:bodyPr>
          <a:lstStyle/>
          <a:p>
            <a:r>
              <a:rPr lang="en-US" dirty="0">
                <a:solidFill>
                  <a:schemeClr val="accent1">
                    <a:lumMod val="75000"/>
                  </a:schemeClr>
                </a:solidFill>
              </a:rPr>
              <a:t>Observation Time </a:t>
            </a:r>
          </a:p>
          <a:p>
            <a:pPr lvl="1"/>
            <a:r>
              <a:rPr lang="en-US" dirty="0">
                <a:solidFill>
                  <a:schemeClr val="accent1">
                    <a:lumMod val="75000"/>
                  </a:schemeClr>
                </a:solidFill>
              </a:rPr>
              <a:t>3-5 min</a:t>
            </a:r>
          </a:p>
          <a:p>
            <a:r>
              <a:rPr lang="en-US" dirty="0">
                <a:solidFill>
                  <a:schemeClr val="accent1">
                    <a:lumMod val="75000"/>
                  </a:schemeClr>
                </a:solidFill>
              </a:rPr>
              <a:t>Redundancy (minimum)</a:t>
            </a:r>
          </a:p>
          <a:p>
            <a:pPr lvl="1"/>
            <a:r>
              <a:rPr lang="en-US" dirty="0">
                <a:solidFill>
                  <a:schemeClr val="accent1">
                    <a:lumMod val="75000"/>
                  </a:schemeClr>
                </a:solidFill>
              </a:rPr>
              <a:t>2 (ideally 3) (different </a:t>
            </a:r>
            <a:r>
              <a:rPr lang="en-US" dirty="0" err="1">
                <a:solidFill>
                  <a:schemeClr val="accent1">
                    <a:lumMod val="75000"/>
                  </a:schemeClr>
                </a:solidFill>
              </a:rPr>
              <a:t>init.</a:t>
            </a:r>
            <a:r>
              <a:rPr lang="en-US" dirty="0">
                <a:solidFill>
                  <a:schemeClr val="accent1">
                    <a:lumMod val="75000"/>
                  </a:schemeClr>
                </a:solidFill>
              </a:rPr>
              <a:t>)</a:t>
            </a:r>
          </a:p>
          <a:p>
            <a:pPr lvl="2"/>
            <a:r>
              <a:rPr lang="en-US" dirty="0">
                <a:solidFill>
                  <a:schemeClr val="accent1">
                    <a:lumMod val="75000"/>
                  </a:schemeClr>
                </a:solidFill>
              </a:rPr>
              <a:t>Recommended 3-6</a:t>
            </a:r>
          </a:p>
          <a:p>
            <a:pPr lvl="1"/>
            <a:r>
              <a:rPr lang="en-US" dirty="0">
                <a:solidFill>
                  <a:schemeClr val="accent1">
                    <a:lumMod val="75000"/>
                  </a:schemeClr>
                </a:solidFill>
              </a:rPr>
              <a:t>Separate start times by 3 </a:t>
            </a:r>
            <a:r>
              <a:rPr lang="en-US" dirty="0" err="1">
                <a:solidFill>
                  <a:schemeClr val="accent1">
                    <a:lumMod val="75000"/>
                  </a:schemeClr>
                </a:solidFill>
              </a:rPr>
              <a:t>hrs</a:t>
            </a:r>
            <a:endParaRPr lang="en-US" dirty="0">
              <a:solidFill>
                <a:schemeClr val="accent1">
                  <a:lumMod val="75000"/>
                </a:schemeClr>
              </a:solidFill>
            </a:endParaRPr>
          </a:p>
          <a:p>
            <a:pPr lvl="1"/>
            <a:r>
              <a:rPr lang="en-US" dirty="0">
                <a:solidFill>
                  <a:schemeClr val="accent1">
                    <a:lumMod val="75000"/>
                  </a:schemeClr>
                </a:solidFill>
              </a:rPr>
              <a:t>Different day (recommended)</a:t>
            </a:r>
          </a:p>
          <a:p>
            <a:pPr lvl="1"/>
            <a:endParaRPr lang="en-US" dirty="0">
              <a:solidFill>
                <a:schemeClr val="accent1">
                  <a:lumMod val="75000"/>
                </a:schemeClr>
              </a:solidFill>
            </a:endParaRPr>
          </a:p>
          <a:p>
            <a:pPr marL="0" indent="0">
              <a:buNone/>
            </a:pPr>
            <a:endParaRPr lang="en-US" dirty="0"/>
          </a:p>
        </p:txBody>
      </p:sp>
      <p:sp>
        <p:nvSpPr>
          <p:cNvPr id="7" name="Text Placeholder 6">
            <a:extLst>
              <a:ext uri="{FF2B5EF4-FFF2-40B4-BE49-F238E27FC236}">
                <a16:creationId xmlns:a16="http://schemas.microsoft.com/office/drawing/2014/main" id="{AFF7BAB8-1F4E-402E-9E6D-5EFE80C9803D}"/>
              </a:ext>
            </a:extLst>
          </p:cNvPr>
          <p:cNvSpPr>
            <a:spLocks noGrp="1"/>
          </p:cNvSpPr>
          <p:nvPr>
            <p:ph type="body" sz="quarter" idx="3"/>
          </p:nvPr>
        </p:nvSpPr>
        <p:spPr/>
        <p:txBody>
          <a:bodyPr/>
          <a:lstStyle/>
          <a:p>
            <a:endParaRPr lang="en-US"/>
          </a:p>
        </p:txBody>
      </p:sp>
      <p:pic>
        <p:nvPicPr>
          <p:cNvPr id="10" name="Content Placeholder 9">
            <a:extLst>
              <a:ext uri="{FF2B5EF4-FFF2-40B4-BE49-F238E27FC236}">
                <a16:creationId xmlns:a16="http://schemas.microsoft.com/office/drawing/2014/main" id="{571E5E9B-7C01-4BD3-94EE-9D55E0FAB0B7}"/>
              </a:ext>
            </a:extLst>
          </p:cNvPr>
          <p:cNvPicPr>
            <a:picLocks noGrp="1" noChangeAspect="1"/>
          </p:cNvPicPr>
          <p:nvPr>
            <p:ph sz="quarter" idx="4"/>
          </p:nvPr>
        </p:nvPicPr>
        <p:blipFill>
          <a:blip r:embed="rId2"/>
          <a:stretch>
            <a:fillRect/>
          </a:stretch>
        </p:blipFill>
        <p:spPr>
          <a:xfrm>
            <a:off x="4645025" y="2376303"/>
            <a:ext cx="4041775" cy="1471981"/>
          </a:xfrm>
        </p:spPr>
      </p:pic>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03/11/2025</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29</a:t>
            </a:fld>
            <a:endParaRPr lang="en-US"/>
          </a:p>
        </p:txBody>
      </p:sp>
      <p:sp>
        <p:nvSpPr>
          <p:cNvPr id="11" name="TextBox 10">
            <a:extLst>
              <a:ext uri="{FF2B5EF4-FFF2-40B4-BE49-F238E27FC236}">
                <a16:creationId xmlns:a16="http://schemas.microsoft.com/office/drawing/2014/main" id="{E28C8056-EF03-4BCB-9FF0-A73F2644F074}"/>
              </a:ext>
            </a:extLst>
          </p:cNvPr>
          <p:cNvSpPr txBox="1"/>
          <p:nvPr/>
        </p:nvSpPr>
        <p:spPr>
          <a:xfrm>
            <a:off x="6861386" y="1631157"/>
            <a:ext cx="1720427" cy="738664"/>
          </a:xfrm>
          <a:prstGeom prst="rect">
            <a:avLst/>
          </a:prstGeom>
          <a:solidFill>
            <a:schemeClr val="bg1"/>
          </a:solidFill>
          <a:ln>
            <a:solidFill>
              <a:srgbClr val="000000"/>
            </a:solidFill>
          </a:ln>
        </p:spPr>
        <p:txBody>
          <a:bodyPr wrap="square" rtlCol="0">
            <a:spAutoFit/>
          </a:bodyPr>
          <a:lstStyle/>
          <a:p>
            <a:r>
              <a:rPr lang="en-US" sz="1400" b="1" i="1" u="sng" dirty="0">
                <a:latin typeface="Times New Roman" panose="02020603050405020304" pitchFamily="18" charset="0"/>
                <a:cs typeface="Times New Roman" panose="02020603050405020304" pitchFamily="18" charset="0"/>
              </a:rPr>
              <a:t>95% Confidence</a:t>
            </a:r>
          </a:p>
          <a:p>
            <a:r>
              <a:rPr lang="en-US" sz="1400" b="1" i="1" dirty="0">
                <a:latin typeface="Times New Roman" panose="02020603050405020304" pitchFamily="18" charset="0"/>
                <a:cs typeface="Times New Roman" panose="02020603050405020304" pitchFamily="18" charset="0"/>
              </a:rPr>
              <a:t>± 5.0 cm, vertical</a:t>
            </a:r>
          </a:p>
          <a:p>
            <a:r>
              <a:rPr lang="en-US" sz="1400" b="1" i="1" dirty="0">
                <a:latin typeface="Times New Roman" panose="02020603050405020304" pitchFamily="18" charset="0"/>
                <a:cs typeface="Times New Roman" panose="02020603050405020304" pitchFamily="18" charset="0"/>
              </a:rPr>
              <a:t>± 2.5 cm, horizontal</a:t>
            </a:r>
          </a:p>
        </p:txBody>
      </p:sp>
    </p:spTree>
    <p:extLst>
      <p:ext uri="{BB962C8B-B14F-4D97-AF65-F5344CB8AC3E}">
        <p14:creationId xmlns:p14="http://schemas.microsoft.com/office/powerpoint/2010/main" val="302350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8A6B40-9695-4ADF-9DA7-CA8A16355F03}"/>
              </a:ext>
            </a:extLst>
          </p:cNvPr>
          <p:cNvSpPr>
            <a:spLocks noGrp="1"/>
          </p:cNvSpPr>
          <p:nvPr>
            <p:ph type="title"/>
          </p:nvPr>
        </p:nvSpPr>
        <p:spPr/>
        <p:txBody>
          <a:bodyPr/>
          <a:lstStyle/>
          <a:p>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5C576241-F080-4124-B7DC-CABBAEA9F913}"/>
              </a:ext>
            </a:extLst>
          </p:cNvPr>
          <p:cNvSpPr>
            <a:spLocks noGrp="1"/>
          </p:cNvSpPr>
          <p:nvPr>
            <p:ph sz="half" idx="1"/>
          </p:nvPr>
        </p:nvSpPr>
        <p:spPr>
          <a:xfrm>
            <a:off x="457200" y="1200151"/>
            <a:ext cx="4038600" cy="3852756"/>
          </a:xfrm>
        </p:spPr>
        <p:txBody>
          <a:bodyPr>
            <a:normAutofit/>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Matching the tech to the task</a:t>
            </a:r>
          </a:p>
          <a:p>
            <a:pPr lvl="1"/>
            <a:r>
              <a:rPr lang="en-US" dirty="0">
                <a:solidFill>
                  <a:schemeClr val="accent1">
                    <a:lumMod val="75000"/>
                  </a:schemeClr>
                </a:solidFill>
                <a:latin typeface="Times New Roman" panose="02020603050405020304" pitchFamily="18" charset="0"/>
                <a:cs typeface="Times New Roman" panose="02020603050405020304" pitchFamily="18" charset="0"/>
              </a:rPr>
              <a:t>Intended use, accuracy, resources</a:t>
            </a:r>
          </a:p>
          <a:p>
            <a:r>
              <a:rPr lang="en-US" dirty="0">
                <a:solidFill>
                  <a:schemeClr val="accent1">
                    <a:lumMod val="75000"/>
                  </a:schemeClr>
                </a:solidFill>
                <a:latin typeface="Times New Roman" panose="02020603050405020304" pitchFamily="18" charset="0"/>
                <a:cs typeface="Times New Roman" panose="02020603050405020304" pitchFamily="18" charset="0"/>
              </a:rPr>
              <a:t>Best practices (general)</a:t>
            </a:r>
          </a:p>
          <a:p>
            <a:endParaRPr lang="en-US" dirty="0">
              <a:solidFill>
                <a:schemeClr val="accent1">
                  <a:lumMod val="75000"/>
                </a:schemeClr>
              </a:solidFill>
              <a:latin typeface="Times New Roman" panose="02020603050405020304" pitchFamily="18" charset="0"/>
              <a:cs typeface="Times New Roman" panose="02020603050405020304" pitchFamily="18" charset="0"/>
            </a:endParaRPr>
          </a:p>
          <a:p>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1D6EEC26-57B3-4783-B5CB-9660D5853108}"/>
              </a:ext>
            </a:extLst>
          </p:cNvPr>
          <p:cNvSpPr>
            <a:spLocks noGrp="1"/>
          </p:cNvSpPr>
          <p:nvPr>
            <p:ph sz="half" idx="2"/>
          </p:nvPr>
        </p:nvSpPr>
        <p:spPr/>
        <p:txBody>
          <a:bodyPr>
            <a:normAutofit/>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Best practices</a:t>
            </a:r>
          </a:p>
          <a:p>
            <a:pPr lvl="1"/>
            <a:r>
              <a:rPr lang="en-US" dirty="0">
                <a:solidFill>
                  <a:schemeClr val="accent1">
                    <a:lumMod val="75000"/>
                  </a:schemeClr>
                </a:solidFill>
                <a:latin typeface="Times New Roman" panose="02020603050405020304" pitchFamily="18" charset="0"/>
                <a:cs typeface="Times New Roman" panose="02020603050405020304" pitchFamily="18" charset="0"/>
              </a:rPr>
              <a:t>Equip. </a:t>
            </a:r>
            <a:r>
              <a:rPr lang="en-US" dirty="0" err="1">
                <a:solidFill>
                  <a:schemeClr val="accent1">
                    <a:lumMod val="75000"/>
                  </a:schemeClr>
                </a:solidFill>
                <a:latin typeface="Times New Roman" panose="02020603050405020304" pitchFamily="18" charset="0"/>
                <a:cs typeface="Times New Roman" panose="02020603050405020304" pitchFamily="18" charset="0"/>
              </a:rPr>
              <a:t>maint</a:t>
            </a:r>
            <a:r>
              <a:rPr lang="en-US" dirty="0">
                <a:solidFill>
                  <a:schemeClr val="accent1">
                    <a:lumMod val="75000"/>
                  </a:schemeClr>
                </a:solidFill>
                <a:latin typeface="Times New Roman" panose="02020603050405020304" pitchFamily="18" charset="0"/>
                <a:cs typeface="Times New Roman" panose="02020603050405020304" pitchFamily="18" charset="0"/>
              </a:rPr>
              <a:t>., Errors, Redundancy, Validation</a:t>
            </a:r>
          </a:p>
          <a:p>
            <a:r>
              <a:rPr lang="en-US" dirty="0">
                <a:solidFill>
                  <a:schemeClr val="accent1">
                    <a:lumMod val="75000"/>
                  </a:schemeClr>
                </a:solidFill>
                <a:latin typeface="Times New Roman" panose="02020603050405020304" pitchFamily="18" charset="0"/>
                <a:cs typeface="Times New Roman" panose="02020603050405020304" pitchFamily="18" charset="0"/>
              </a:rPr>
              <a:t>NOAA Technical Memorandum NOS NGS 92</a:t>
            </a:r>
          </a:p>
        </p:txBody>
      </p:sp>
      <p:sp>
        <p:nvSpPr>
          <p:cNvPr id="2" name="Date Placeholder 1">
            <a:extLst>
              <a:ext uri="{FF2B5EF4-FFF2-40B4-BE49-F238E27FC236}">
                <a16:creationId xmlns:a16="http://schemas.microsoft.com/office/drawing/2014/main" id="{951F351F-C1F7-494F-B735-B8C72F4C70C5}"/>
              </a:ext>
            </a:extLst>
          </p:cNvPr>
          <p:cNvSpPr>
            <a:spLocks noGrp="1"/>
          </p:cNvSpPr>
          <p:nvPr>
            <p:ph type="dt" sz="half" idx="10"/>
          </p:nvPr>
        </p:nvSpPr>
        <p:spPr/>
        <p:txBody>
          <a:bodyPr/>
          <a:lstStyle/>
          <a:p>
            <a:r>
              <a:rPr lang="en-US"/>
              <a:t>03/11/2025</a:t>
            </a:r>
          </a:p>
        </p:txBody>
      </p:sp>
      <p:sp>
        <p:nvSpPr>
          <p:cNvPr id="3" name="Slide Number Placeholder 2">
            <a:extLst>
              <a:ext uri="{FF2B5EF4-FFF2-40B4-BE49-F238E27FC236}">
                <a16:creationId xmlns:a16="http://schemas.microsoft.com/office/drawing/2014/main" id="{B0E8A0ED-4D90-4173-90A2-EEBA20C37927}"/>
              </a:ext>
            </a:extLst>
          </p:cNvPr>
          <p:cNvSpPr>
            <a:spLocks noGrp="1"/>
          </p:cNvSpPr>
          <p:nvPr>
            <p:ph type="sldNum" sz="quarter" idx="12"/>
          </p:nvPr>
        </p:nvSpPr>
        <p:spPr/>
        <p:txBody>
          <a:bodyPr/>
          <a:lstStyle/>
          <a:p>
            <a:fld id="{D3D538F9-49A3-B84F-B36B-A7030CDE5D5B}" type="slidenum">
              <a:rPr lang="en-US" smtClean="0"/>
              <a:t>3</a:t>
            </a:fld>
            <a:endParaRPr lang="en-US"/>
          </a:p>
        </p:txBody>
      </p:sp>
    </p:spTree>
    <p:extLst>
      <p:ext uri="{BB962C8B-B14F-4D97-AF65-F5344CB8AC3E}">
        <p14:creationId xmlns:p14="http://schemas.microsoft.com/office/powerpoint/2010/main" val="2680855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New Standards</a:t>
            </a:r>
          </a:p>
        </p:txBody>
      </p:sp>
      <p:sp>
        <p:nvSpPr>
          <p:cNvPr id="14" name="Text Placeholder 13">
            <a:extLst>
              <a:ext uri="{FF2B5EF4-FFF2-40B4-BE49-F238E27FC236}">
                <a16:creationId xmlns:a16="http://schemas.microsoft.com/office/drawing/2014/main" id="{D0A524CE-0B77-45ED-8221-108A4EB3A7C6}"/>
              </a:ext>
            </a:extLst>
          </p:cNvPr>
          <p:cNvSpPr>
            <a:spLocks noGrp="1"/>
          </p:cNvSpPr>
          <p:nvPr>
            <p:ph type="body" sz="quarter" idx="3"/>
          </p:nvPr>
        </p:nvSpPr>
        <p:spPr/>
        <p:txBody>
          <a:bodyPr/>
          <a:lstStyle/>
          <a:p>
            <a:r>
              <a:rPr lang="en-US" dirty="0">
                <a:solidFill>
                  <a:schemeClr val="accent1">
                    <a:lumMod val="75000"/>
                  </a:schemeClr>
                </a:solidFill>
              </a:rPr>
              <a:t>Quick Facts</a:t>
            </a:r>
          </a:p>
        </p:txBody>
      </p:sp>
      <p:sp>
        <p:nvSpPr>
          <p:cNvPr id="15" name="Content Placeholder 14">
            <a:extLst>
              <a:ext uri="{FF2B5EF4-FFF2-40B4-BE49-F238E27FC236}">
                <a16:creationId xmlns:a16="http://schemas.microsoft.com/office/drawing/2014/main" id="{B2AB7E0E-D7D3-4023-BB6A-1A10112C06EB}"/>
              </a:ext>
            </a:extLst>
          </p:cNvPr>
          <p:cNvSpPr>
            <a:spLocks noGrp="1"/>
          </p:cNvSpPr>
          <p:nvPr>
            <p:ph sz="quarter" idx="4"/>
          </p:nvPr>
        </p:nvSpPr>
        <p:spPr>
          <a:xfrm>
            <a:off x="4192694" y="1631155"/>
            <a:ext cx="4494108" cy="3306365"/>
          </a:xfrm>
        </p:spPr>
        <p:txBody>
          <a:bodyPr>
            <a:normAutofit lnSpcReduction="10000"/>
          </a:bodyPr>
          <a:lstStyle/>
          <a:p>
            <a:r>
              <a:rPr lang="en-US" dirty="0">
                <a:solidFill>
                  <a:schemeClr val="accent1">
                    <a:lumMod val="75000"/>
                  </a:schemeClr>
                </a:solidFill>
              </a:rPr>
              <a:t>Designed for OPUS Projects, and </a:t>
            </a:r>
            <a:r>
              <a:rPr lang="en-US" dirty="0" err="1">
                <a:solidFill>
                  <a:schemeClr val="accent1">
                    <a:lumMod val="75000"/>
                  </a:schemeClr>
                </a:solidFill>
              </a:rPr>
              <a:t>Bluebooking</a:t>
            </a:r>
            <a:r>
              <a:rPr lang="en-US" dirty="0">
                <a:solidFill>
                  <a:schemeClr val="accent1">
                    <a:lumMod val="75000"/>
                  </a:schemeClr>
                </a:solidFill>
              </a:rPr>
              <a:t>, but many of the specifications are valid on their own</a:t>
            </a:r>
          </a:p>
          <a:p>
            <a:r>
              <a:rPr lang="en-US" dirty="0">
                <a:solidFill>
                  <a:schemeClr val="accent1">
                    <a:lumMod val="75000"/>
                  </a:schemeClr>
                </a:solidFill>
              </a:rPr>
              <a:t>OPUS PP (Post Processed)</a:t>
            </a:r>
          </a:p>
          <a:p>
            <a:r>
              <a:rPr lang="en-US" dirty="0">
                <a:solidFill>
                  <a:schemeClr val="accent1">
                    <a:lumMod val="75000"/>
                  </a:schemeClr>
                </a:solidFill>
              </a:rPr>
              <a:t>GNSS Vector Exchange Format</a:t>
            </a:r>
          </a:p>
          <a:p>
            <a:pPr lvl="1"/>
            <a:r>
              <a:rPr lang="en-US" dirty="0">
                <a:solidFill>
                  <a:schemeClr val="accent1">
                    <a:lumMod val="75000"/>
                  </a:schemeClr>
                </a:solidFill>
              </a:rPr>
              <a:t>Post Processed (vendor software)</a:t>
            </a:r>
          </a:p>
          <a:p>
            <a:pPr lvl="1"/>
            <a:r>
              <a:rPr lang="en-US" dirty="0">
                <a:solidFill>
                  <a:schemeClr val="accent1">
                    <a:lumMod val="75000"/>
                  </a:schemeClr>
                </a:solidFill>
              </a:rPr>
              <a:t>RTN</a:t>
            </a:r>
          </a:p>
          <a:p>
            <a:pPr lvl="1"/>
            <a:r>
              <a:rPr lang="en-US" dirty="0">
                <a:solidFill>
                  <a:schemeClr val="accent1">
                    <a:lumMod val="75000"/>
                  </a:schemeClr>
                </a:solidFill>
              </a:rPr>
              <a:t>RTK</a:t>
            </a:r>
          </a:p>
          <a:p>
            <a:endParaRPr lang="en-US" dirty="0"/>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03/11/2025</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30</a:t>
            </a:fld>
            <a:endParaRPr lang="en-US"/>
          </a:p>
        </p:txBody>
      </p:sp>
      <p:pic>
        <p:nvPicPr>
          <p:cNvPr id="9" name="Picture 8">
            <a:extLst>
              <a:ext uri="{FF2B5EF4-FFF2-40B4-BE49-F238E27FC236}">
                <a16:creationId xmlns:a16="http://schemas.microsoft.com/office/drawing/2014/main" id="{C27315A5-FA3A-483A-829D-F823002C1DC9}"/>
              </a:ext>
            </a:extLst>
          </p:cNvPr>
          <p:cNvPicPr>
            <a:picLocks noChangeAspect="1"/>
          </p:cNvPicPr>
          <p:nvPr/>
        </p:nvPicPr>
        <p:blipFill>
          <a:blip r:embed="rId2"/>
          <a:stretch>
            <a:fillRect/>
          </a:stretch>
        </p:blipFill>
        <p:spPr>
          <a:xfrm>
            <a:off x="457200" y="921996"/>
            <a:ext cx="2991921" cy="3867605"/>
          </a:xfrm>
          <a:prstGeom prst="rect">
            <a:avLst/>
          </a:prstGeom>
        </p:spPr>
      </p:pic>
    </p:spTree>
    <p:extLst>
      <p:ext uri="{BB962C8B-B14F-4D97-AF65-F5344CB8AC3E}">
        <p14:creationId xmlns:p14="http://schemas.microsoft.com/office/powerpoint/2010/main" val="1287439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03/11/2025</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31</a:t>
            </a:fld>
            <a:endParaRPr lang="en-US"/>
          </a:p>
        </p:txBody>
      </p:sp>
      <p:pic>
        <p:nvPicPr>
          <p:cNvPr id="9" name="Picture 8">
            <a:extLst>
              <a:ext uri="{FF2B5EF4-FFF2-40B4-BE49-F238E27FC236}">
                <a16:creationId xmlns:a16="http://schemas.microsoft.com/office/drawing/2014/main" id="{8F0F2D55-2591-4D66-9A6A-0388488AAD67}"/>
              </a:ext>
            </a:extLst>
          </p:cNvPr>
          <p:cNvPicPr>
            <a:picLocks noChangeAspect="1"/>
          </p:cNvPicPr>
          <p:nvPr/>
        </p:nvPicPr>
        <p:blipFill>
          <a:blip r:embed="rId2"/>
          <a:stretch>
            <a:fillRect/>
          </a:stretch>
        </p:blipFill>
        <p:spPr>
          <a:xfrm>
            <a:off x="1581150" y="994171"/>
            <a:ext cx="5981700" cy="3943350"/>
          </a:xfrm>
          <a:prstGeom prst="rect">
            <a:avLst/>
          </a:prstGeom>
        </p:spPr>
      </p:pic>
    </p:spTree>
    <p:extLst>
      <p:ext uri="{BB962C8B-B14F-4D97-AF65-F5344CB8AC3E}">
        <p14:creationId xmlns:p14="http://schemas.microsoft.com/office/powerpoint/2010/main" val="1215889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03/11/2025</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32</a:t>
            </a:fld>
            <a:endParaRPr lang="en-US"/>
          </a:p>
        </p:txBody>
      </p:sp>
      <p:pic>
        <p:nvPicPr>
          <p:cNvPr id="6" name="Picture 5">
            <a:extLst>
              <a:ext uri="{FF2B5EF4-FFF2-40B4-BE49-F238E27FC236}">
                <a16:creationId xmlns:a16="http://schemas.microsoft.com/office/drawing/2014/main" id="{FD0689BA-873E-4349-B3BD-8B9DEB938E23}"/>
              </a:ext>
            </a:extLst>
          </p:cNvPr>
          <p:cNvPicPr>
            <a:picLocks noChangeAspect="1"/>
          </p:cNvPicPr>
          <p:nvPr/>
        </p:nvPicPr>
        <p:blipFill>
          <a:blip r:embed="rId2"/>
          <a:stretch>
            <a:fillRect/>
          </a:stretch>
        </p:blipFill>
        <p:spPr>
          <a:xfrm>
            <a:off x="1995710" y="1063229"/>
            <a:ext cx="5152581" cy="4030318"/>
          </a:xfrm>
          <a:prstGeom prst="rect">
            <a:avLst/>
          </a:prstGeom>
        </p:spPr>
      </p:pic>
    </p:spTree>
    <p:extLst>
      <p:ext uri="{BB962C8B-B14F-4D97-AF65-F5344CB8AC3E}">
        <p14:creationId xmlns:p14="http://schemas.microsoft.com/office/powerpoint/2010/main" val="2380915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03/11/2025</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33</a:t>
            </a:fld>
            <a:endParaRPr lang="en-US"/>
          </a:p>
        </p:txBody>
      </p:sp>
      <p:pic>
        <p:nvPicPr>
          <p:cNvPr id="6" name="Picture 5">
            <a:extLst>
              <a:ext uri="{FF2B5EF4-FFF2-40B4-BE49-F238E27FC236}">
                <a16:creationId xmlns:a16="http://schemas.microsoft.com/office/drawing/2014/main" id="{381E6CDB-9145-4FDF-BB7E-4B49B62BD079}"/>
              </a:ext>
            </a:extLst>
          </p:cNvPr>
          <p:cNvPicPr>
            <a:picLocks noChangeAspect="1"/>
          </p:cNvPicPr>
          <p:nvPr/>
        </p:nvPicPr>
        <p:blipFill>
          <a:blip r:embed="rId2"/>
          <a:stretch>
            <a:fillRect/>
          </a:stretch>
        </p:blipFill>
        <p:spPr>
          <a:xfrm>
            <a:off x="1450445" y="967384"/>
            <a:ext cx="5972175" cy="3895725"/>
          </a:xfrm>
          <a:prstGeom prst="rect">
            <a:avLst/>
          </a:prstGeom>
        </p:spPr>
      </p:pic>
      <p:sp>
        <p:nvSpPr>
          <p:cNvPr id="3" name="TextBox 2">
            <a:extLst>
              <a:ext uri="{FF2B5EF4-FFF2-40B4-BE49-F238E27FC236}">
                <a16:creationId xmlns:a16="http://schemas.microsoft.com/office/drawing/2014/main" id="{3490BBA4-1792-415B-A8F1-5CF734EB0C4C}"/>
              </a:ext>
            </a:extLst>
          </p:cNvPr>
          <p:cNvSpPr txBox="1"/>
          <p:nvPr/>
        </p:nvSpPr>
        <p:spPr>
          <a:xfrm>
            <a:off x="4333164" y="1248490"/>
            <a:ext cx="436730" cy="246221"/>
          </a:xfrm>
          <a:prstGeom prst="rect">
            <a:avLst/>
          </a:prstGeom>
          <a:noFill/>
        </p:spPr>
        <p:txBody>
          <a:bodyPr wrap="square" rtlCol="0">
            <a:spAutoFit/>
          </a:bodyPr>
          <a:lstStyle/>
          <a:p>
            <a:r>
              <a:rPr lang="en-US" sz="1000" dirty="0">
                <a:solidFill>
                  <a:srgbClr val="FF0000"/>
                </a:solidFill>
              </a:rPr>
              <a:t>2cm</a:t>
            </a:r>
          </a:p>
        </p:txBody>
      </p:sp>
      <p:sp>
        <p:nvSpPr>
          <p:cNvPr id="7" name="TextBox 6">
            <a:extLst>
              <a:ext uri="{FF2B5EF4-FFF2-40B4-BE49-F238E27FC236}">
                <a16:creationId xmlns:a16="http://schemas.microsoft.com/office/drawing/2014/main" id="{832A0AEB-051B-4BB9-9FB8-DF7BE379F447}"/>
              </a:ext>
            </a:extLst>
          </p:cNvPr>
          <p:cNvSpPr txBox="1"/>
          <p:nvPr/>
        </p:nvSpPr>
        <p:spPr>
          <a:xfrm>
            <a:off x="5836950" y="1248769"/>
            <a:ext cx="436730" cy="246221"/>
          </a:xfrm>
          <a:prstGeom prst="rect">
            <a:avLst/>
          </a:prstGeom>
          <a:noFill/>
        </p:spPr>
        <p:txBody>
          <a:bodyPr wrap="square" rtlCol="0">
            <a:spAutoFit/>
          </a:bodyPr>
          <a:lstStyle/>
          <a:p>
            <a:r>
              <a:rPr lang="en-US" sz="1000" dirty="0">
                <a:solidFill>
                  <a:srgbClr val="FF0000"/>
                </a:solidFill>
              </a:rPr>
              <a:t>3cm</a:t>
            </a:r>
          </a:p>
        </p:txBody>
      </p:sp>
      <p:sp>
        <p:nvSpPr>
          <p:cNvPr id="8" name="TextBox 7">
            <a:extLst>
              <a:ext uri="{FF2B5EF4-FFF2-40B4-BE49-F238E27FC236}">
                <a16:creationId xmlns:a16="http://schemas.microsoft.com/office/drawing/2014/main" id="{50E271A5-151B-4358-B869-848FC1429F19}"/>
              </a:ext>
            </a:extLst>
          </p:cNvPr>
          <p:cNvSpPr txBox="1"/>
          <p:nvPr/>
        </p:nvSpPr>
        <p:spPr>
          <a:xfrm>
            <a:off x="6843725" y="1248489"/>
            <a:ext cx="436730" cy="246221"/>
          </a:xfrm>
          <a:prstGeom prst="rect">
            <a:avLst/>
          </a:prstGeom>
          <a:noFill/>
        </p:spPr>
        <p:txBody>
          <a:bodyPr wrap="square" rtlCol="0">
            <a:spAutoFit/>
          </a:bodyPr>
          <a:lstStyle/>
          <a:p>
            <a:r>
              <a:rPr lang="en-US" sz="1000" dirty="0">
                <a:solidFill>
                  <a:srgbClr val="FF0000"/>
                </a:solidFill>
              </a:rPr>
              <a:t>5cm</a:t>
            </a:r>
          </a:p>
        </p:txBody>
      </p:sp>
    </p:spTree>
    <p:extLst>
      <p:ext uri="{BB962C8B-B14F-4D97-AF65-F5344CB8AC3E}">
        <p14:creationId xmlns:p14="http://schemas.microsoft.com/office/powerpoint/2010/main" val="3590594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03/11/2025</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34</a:t>
            </a:fld>
            <a:endParaRPr lang="en-US"/>
          </a:p>
        </p:txBody>
      </p:sp>
      <p:pic>
        <p:nvPicPr>
          <p:cNvPr id="6" name="Picture 5">
            <a:extLst>
              <a:ext uri="{FF2B5EF4-FFF2-40B4-BE49-F238E27FC236}">
                <a16:creationId xmlns:a16="http://schemas.microsoft.com/office/drawing/2014/main" id="{5DAFCB5B-B6FE-401D-B63E-8029A2A83C48}"/>
              </a:ext>
            </a:extLst>
          </p:cNvPr>
          <p:cNvPicPr>
            <a:picLocks noChangeAspect="1"/>
          </p:cNvPicPr>
          <p:nvPr/>
        </p:nvPicPr>
        <p:blipFill>
          <a:blip r:embed="rId2"/>
          <a:stretch>
            <a:fillRect/>
          </a:stretch>
        </p:blipFill>
        <p:spPr>
          <a:xfrm>
            <a:off x="1524000" y="1132285"/>
            <a:ext cx="5991225" cy="3771900"/>
          </a:xfrm>
          <a:prstGeom prst="rect">
            <a:avLst/>
          </a:prstGeom>
        </p:spPr>
      </p:pic>
      <p:sp>
        <p:nvSpPr>
          <p:cNvPr id="7" name="TextBox 6">
            <a:extLst>
              <a:ext uri="{FF2B5EF4-FFF2-40B4-BE49-F238E27FC236}">
                <a16:creationId xmlns:a16="http://schemas.microsoft.com/office/drawing/2014/main" id="{86172790-5AB9-49B2-A27B-5880DF039949}"/>
              </a:ext>
            </a:extLst>
          </p:cNvPr>
          <p:cNvSpPr txBox="1"/>
          <p:nvPr/>
        </p:nvSpPr>
        <p:spPr>
          <a:xfrm>
            <a:off x="3903256" y="899152"/>
            <a:ext cx="436730" cy="246221"/>
          </a:xfrm>
          <a:prstGeom prst="rect">
            <a:avLst/>
          </a:prstGeom>
          <a:noFill/>
        </p:spPr>
        <p:txBody>
          <a:bodyPr wrap="square" rtlCol="0">
            <a:spAutoFit/>
          </a:bodyPr>
          <a:lstStyle/>
          <a:p>
            <a:r>
              <a:rPr lang="en-US" sz="1000" dirty="0">
                <a:solidFill>
                  <a:srgbClr val="FF0000"/>
                </a:solidFill>
              </a:rPr>
              <a:t>2cm</a:t>
            </a:r>
          </a:p>
        </p:txBody>
      </p:sp>
      <p:sp>
        <p:nvSpPr>
          <p:cNvPr id="8" name="TextBox 7">
            <a:extLst>
              <a:ext uri="{FF2B5EF4-FFF2-40B4-BE49-F238E27FC236}">
                <a16:creationId xmlns:a16="http://schemas.microsoft.com/office/drawing/2014/main" id="{3E536134-EAD0-4F72-9D54-7785E806AD54}"/>
              </a:ext>
            </a:extLst>
          </p:cNvPr>
          <p:cNvSpPr txBox="1"/>
          <p:nvPr/>
        </p:nvSpPr>
        <p:spPr>
          <a:xfrm>
            <a:off x="5341326" y="899150"/>
            <a:ext cx="436730" cy="246221"/>
          </a:xfrm>
          <a:prstGeom prst="rect">
            <a:avLst/>
          </a:prstGeom>
          <a:noFill/>
        </p:spPr>
        <p:txBody>
          <a:bodyPr wrap="square" rtlCol="0">
            <a:spAutoFit/>
          </a:bodyPr>
          <a:lstStyle/>
          <a:p>
            <a:r>
              <a:rPr lang="en-US" sz="1000" dirty="0">
                <a:solidFill>
                  <a:srgbClr val="FF0000"/>
                </a:solidFill>
              </a:rPr>
              <a:t>3cm</a:t>
            </a:r>
          </a:p>
        </p:txBody>
      </p:sp>
      <p:sp>
        <p:nvSpPr>
          <p:cNvPr id="9" name="TextBox 8">
            <a:extLst>
              <a:ext uri="{FF2B5EF4-FFF2-40B4-BE49-F238E27FC236}">
                <a16:creationId xmlns:a16="http://schemas.microsoft.com/office/drawing/2014/main" id="{F16FD70F-C0C2-419D-B7E3-65599874192D}"/>
              </a:ext>
            </a:extLst>
          </p:cNvPr>
          <p:cNvSpPr txBox="1"/>
          <p:nvPr/>
        </p:nvSpPr>
        <p:spPr>
          <a:xfrm>
            <a:off x="6679952" y="899151"/>
            <a:ext cx="436730" cy="246221"/>
          </a:xfrm>
          <a:prstGeom prst="rect">
            <a:avLst/>
          </a:prstGeom>
          <a:noFill/>
        </p:spPr>
        <p:txBody>
          <a:bodyPr wrap="square" rtlCol="0">
            <a:spAutoFit/>
          </a:bodyPr>
          <a:lstStyle/>
          <a:p>
            <a:r>
              <a:rPr lang="en-US" sz="1000" dirty="0">
                <a:solidFill>
                  <a:srgbClr val="FF0000"/>
                </a:solidFill>
              </a:rPr>
              <a:t>5cm</a:t>
            </a:r>
          </a:p>
        </p:txBody>
      </p:sp>
    </p:spTree>
    <p:extLst>
      <p:ext uri="{BB962C8B-B14F-4D97-AF65-F5344CB8AC3E}">
        <p14:creationId xmlns:p14="http://schemas.microsoft.com/office/powerpoint/2010/main" val="3768769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03/11/2025</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35</a:t>
            </a:fld>
            <a:endParaRPr lang="en-US"/>
          </a:p>
        </p:txBody>
      </p:sp>
      <p:pic>
        <p:nvPicPr>
          <p:cNvPr id="6" name="Picture 5">
            <a:extLst>
              <a:ext uri="{FF2B5EF4-FFF2-40B4-BE49-F238E27FC236}">
                <a16:creationId xmlns:a16="http://schemas.microsoft.com/office/drawing/2014/main" id="{5CE868B7-0096-4284-8EAA-2BD243A58918}"/>
              </a:ext>
            </a:extLst>
          </p:cNvPr>
          <p:cNvPicPr>
            <a:picLocks noChangeAspect="1"/>
          </p:cNvPicPr>
          <p:nvPr/>
        </p:nvPicPr>
        <p:blipFill>
          <a:blip r:embed="rId2"/>
          <a:stretch>
            <a:fillRect/>
          </a:stretch>
        </p:blipFill>
        <p:spPr>
          <a:xfrm>
            <a:off x="908479" y="1276350"/>
            <a:ext cx="7327041" cy="3153410"/>
          </a:xfrm>
          <a:prstGeom prst="rect">
            <a:avLst/>
          </a:prstGeom>
        </p:spPr>
      </p:pic>
    </p:spTree>
    <p:extLst>
      <p:ext uri="{BB962C8B-B14F-4D97-AF65-F5344CB8AC3E}">
        <p14:creationId xmlns:p14="http://schemas.microsoft.com/office/powerpoint/2010/main" val="3735479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03/11/2025</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36</a:t>
            </a:fld>
            <a:endParaRPr lang="en-US"/>
          </a:p>
        </p:txBody>
      </p:sp>
      <p:pic>
        <p:nvPicPr>
          <p:cNvPr id="6" name="Picture 5">
            <a:extLst>
              <a:ext uri="{FF2B5EF4-FFF2-40B4-BE49-F238E27FC236}">
                <a16:creationId xmlns:a16="http://schemas.microsoft.com/office/drawing/2014/main" id="{E0A0696E-6C93-4B59-9765-7AAAB6740CF1}"/>
              </a:ext>
            </a:extLst>
          </p:cNvPr>
          <p:cNvPicPr>
            <a:picLocks noChangeAspect="1"/>
          </p:cNvPicPr>
          <p:nvPr/>
        </p:nvPicPr>
        <p:blipFill>
          <a:blip r:embed="rId2"/>
          <a:stretch>
            <a:fillRect/>
          </a:stretch>
        </p:blipFill>
        <p:spPr>
          <a:xfrm>
            <a:off x="1576387" y="1176337"/>
            <a:ext cx="5991225" cy="2790825"/>
          </a:xfrm>
          <a:prstGeom prst="rect">
            <a:avLst/>
          </a:prstGeom>
        </p:spPr>
      </p:pic>
    </p:spTree>
    <p:extLst>
      <p:ext uri="{BB962C8B-B14F-4D97-AF65-F5344CB8AC3E}">
        <p14:creationId xmlns:p14="http://schemas.microsoft.com/office/powerpoint/2010/main" val="1073122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03/11/2025</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37</a:t>
            </a:fld>
            <a:endParaRPr lang="en-US"/>
          </a:p>
        </p:txBody>
      </p:sp>
      <p:pic>
        <p:nvPicPr>
          <p:cNvPr id="6" name="Picture 5">
            <a:extLst>
              <a:ext uri="{FF2B5EF4-FFF2-40B4-BE49-F238E27FC236}">
                <a16:creationId xmlns:a16="http://schemas.microsoft.com/office/drawing/2014/main" id="{F852A3EC-BAEF-402A-9519-E0234C377627}"/>
              </a:ext>
            </a:extLst>
          </p:cNvPr>
          <p:cNvPicPr>
            <a:picLocks noChangeAspect="1"/>
          </p:cNvPicPr>
          <p:nvPr/>
        </p:nvPicPr>
        <p:blipFill>
          <a:blip r:embed="rId2"/>
          <a:stretch>
            <a:fillRect/>
          </a:stretch>
        </p:blipFill>
        <p:spPr>
          <a:xfrm>
            <a:off x="2191761" y="918670"/>
            <a:ext cx="4760478" cy="4224830"/>
          </a:xfrm>
          <a:prstGeom prst="rect">
            <a:avLst/>
          </a:prstGeom>
        </p:spPr>
      </p:pic>
    </p:spTree>
    <p:extLst>
      <p:ext uri="{BB962C8B-B14F-4D97-AF65-F5344CB8AC3E}">
        <p14:creationId xmlns:p14="http://schemas.microsoft.com/office/powerpoint/2010/main" val="5577270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03/11/2025</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38</a:t>
            </a:fld>
            <a:endParaRPr lang="en-US"/>
          </a:p>
        </p:txBody>
      </p:sp>
      <p:pic>
        <p:nvPicPr>
          <p:cNvPr id="6" name="Picture 5">
            <a:extLst>
              <a:ext uri="{FF2B5EF4-FFF2-40B4-BE49-F238E27FC236}">
                <a16:creationId xmlns:a16="http://schemas.microsoft.com/office/drawing/2014/main" id="{6C8A4120-FA9D-406F-82E3-557400772C7C}"/>
              </a:ext>
            </a:extLst>
          </p:cNvPr>
          <p:cNvPicPr>
            <a:picLocks noChangeAspect="1"/>
          </p:cNvPicPr>
          <p:nvPr/>
        </p:nvPicPr>
        <p:blipFill>
          <a:blip r:embed="rId2"/>
          <a:stretch>
            <a:fillRect/>
          </a:stretch>
        </p:blipFill>
        <p:spPr>
          <a:xfrm>
            <a:off x="2126846" y="870333"/>
            <a:ext cx="4890308" cy="4239300"/>
          </a:xfrm>
          <a:prstGeom prst="rect">
            <a:avLst/>
          </a:prstGeom>
        </p:spPr>
      </p:pic>
    </p:spTree>
    <p:extLst>
      <p:ext uri="{BB962C8B-B14F-4D97-AF65-F5344CB8AC3E}">
        <p14:creationId xmlns:p14="http://schemas.microsoft.com/office/powerpoint/2010/main" val="147169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03/11/2025</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39</a:t>
            </a:fld>
            <a:endParaRPr lang="en-US"/>
          </a:p>
        </p:txBody>
      </p:sp>
      <p:pic>
        <p:nvPicPr>
          <p:cNvPr id="6" name="Picture 5">
            <a:extLst>
              <a:ext uri="{FF2B5EF4-FFF2-40B4-BE49-F238E27FC236}">
                <a16:creationId xmlns:a16="http://schemas.microsoft.com/office/drawing/2014/main" id="{BFCA4B7D-3544-4C33-B99B-41FAF0EC7C2D}"/>
              </a:ext>
            </a:extLst>
          </p:cNvPr>
          <p:cNvPicPr>
            <a:picLocks noChangeAspect="1"/>
          </p:cNvPicPr>
          <p:nvPr/>
        </p:nvPicPr>
        <p:blipFill>
          <a:blip r:embed="rId2"/>
          <a:stretch>
            <a:fillRect/>
          </a:stretch>
        </p:blipFill>
        <p:spPr>
          <a:xfrm>
            <a:off x="583500" y="1246293"/>
            <a:ext cx="7976999" cy="3254109"/>
          </a:xfrm>
          <a:prstGeom prst="rect">
            <a:avLst/>
          </a:prstGeom>
        </p:spPr>
      </p:pic>
    </p:spTree>
    <p:extLst>
      <p:ext uri="{BB962C8B-B14F-4D97-AF65-F5344CB8AC3E}">
        <p14:creationId xmlns:p14="http://schemas.microsoft.com/office/powerpoint/2010/main" val="2930520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33024-01F5-4224-93EE-1FF3354DAA1D}"/>
              </a:ext>
            </a:extLst>
          </p:cNvPr>
          <p:cNvSpPr>
            <a:spLocks noGrp="1"/>
          </p:cNvSpPr>
          <p:nvPr>
            <p:ph type="title"/>
          </p:nvPr>
        </p:nvSpPr>
        <p:spPr>
          <a:xfrm>
            <a:off x="457200" y="653018"/>
            <a:ext cx="8229600" cy="857250"/>
          </a:xfrm>
        </p:spPr>
        <p:txBody>
          <a:bodyPr/>
          <a:lstStyle/>
          <a:p>
            <a:r>
              <a:rPr lang="en-US" dirty="0">
                <a:solidFill>
                  <a:schemeClr val="accent1">
                    <a:lumMod val="75000"/>
                  </a:schemeClr>
                </a:solidFill>
              </a:rPr>
              <a:t>Techniques we will cover</a:t>
            </a:r>
          </a:p>
        </p:txBody>
      </p:sp>
      <p:sp>
        <p:nvSpPr>
          <p:cNvPr id="3" name="Content Placeholder 2">
            <a:extLst>
              <a:ext uri="{FF2B5EF4-FFF2-40B4-BE49-F238E27FC236}">
                <a16:creationId xmlns:a16="http://schemas.microsoft.com/office/drawing/2014/main" id="{14F88CDE-7B91-47D0-85C7-650E1A5063DD}"/>
              </a:ext>
            </a:extLst>
          </p:cNvPr>
          <p:cNvSpPr>
            <a:spLocks noGrp="1"/>
          </p:cNvSpPr>
          <p:nvPr>
            <p:ph idx="1"/>
          </p:nvPr>
        </p:nvSpPr>
        <p:spPr>
          <a:xfrm>
            <a:off x="457200" y="1647190"/>
            <a:ext cx="8229600" cy="3394472"/>
          </a:xfrm>
        </p:spPr>
        <p:txBody>
          <a:bodyPr/>
          <a:lstStyle/>
          <a:p>
            <a:r>
              <a:rPr lang="en-US" dirty="0">
                <a:solidFill>
                  <a:schemeClr val="accent1">
                    <a:lumMod val="75000"/>
                  </a:schemeClr>
                </a:solidFill>
              </a:rPr>
              <a:t>Static (OPUS) (H&amp;V)</a:t>
            </a:r>
          </a:p>
          <a:p>
            <a:r>
              <a:rPr lang="en-US" dirty="0">
                <a:solidFill>
                  <a:schemeClr val="accent1">
                    <a:lumMod val="75000"/>
                  </a:schemeClr>
                </a:solidFill>
              </a:rPr>
              <a:t>Real-Time Network (RTN) (H&amp;V)</a:t>
            </a:r>
          </a:p>
          <a:p>
            <a:r>
              <a:rPr lang="en-US" dirty="0">
                <a:solidFill>
                  <a:schemeClr val="accent1">
                    <a:lumMod val="75000"/>
                  </a:schemeClr>
                </a:solidFill>
              </a:rPr>
              <a:t>Real-Time (RTK), i.e., base/rover</a:t>
            </a:r>
          </a:p>
          <a:p>
            <a:r>
              <a:rPr lang="en-US" dirty="0">
                <a:solidFill>
                  <a:schemeClr val="accent1">
                    <a:lumMod val="75000"/>
                  </a:schemeClr>
                </a:solidFill>
              </a:rPr>
              <a:t>Post-Processed (OPUS-Projects) (H&amp;V) or Vendor Post-Processed</a:t>
            </a:r>
          </a:p>
        </p:txBody>
      </p:sp>
      <p:sp>
        <p:nvSpPr>
          <p:cNvPr id="4" name="Date Placeholder 3">
            <a:extLst>
              <a:ext uri="{FF2B5EF4-FFF2-40B4-BE49-F238E27FC236}">
                <a16:creationId xmlns:a16="http://schemas.microsoft.com/office/drawing/2014/main" id="{99838E0D-A32C-47BB-BF56-1DB7BDDA2E60}"/>
              </a:ext>
            </a:extLst>
          </p:cNvPr>
          <p:cNvSpPr>
            <a:spLocks noGrp="1"/>
          </p:cNvSpPr>
          <p:nvPr>
            <p:ph type="dt" sz="half" idx="10"/>
          </p:nvPr>
        </p:nvSpPr>
        <p:spPr/>
        <p:txBody>
          <a:bodyPr/>
          <a:lstStyle/>
          <a:p>
            <a:r>
              <a:rPr lang="en-US"/>
              <a:t>03/11/2025</a:t>
            </a:r>
          </a:p>
        </p:txBody>
      </p:sp>
      <p:sp>
        <p:nvSpPr>
          <p:cNvPr id="5" name="Slide Number Placeholder 4">
            <a:extLst>
              <a:ext uri="{FF2B5EF4-FFF2-40B4-BE49-F238E27FC236}">
                <a16:creationId xmlns:a16="http://schemas.microsoft.com/office/drawing/2014/main" id="{37387A60-EFE6-4954-AD18-B50B2F6E569B}"/>
              </a:ext>
            </a:extLst>
          </p:cNvPr>
          <p:cNvSpPr>
            <a:spLocks noGrp="1"/>
          </p:cNvSpPr>
          <p:nvPr>
            <p:ph type="sldNum" sz="quarter" idx="12"/>
          </p:nvPr>
        </p:nvSpPr>
        <p:spPr/>
        <p:txBody>
          <a:bodyPr/>
          <a:lstStyle/>
          <a:p>
            <a:fld id="{D3D538F9-49A3-B84F-B36B-A7030CDE5D5B}" type="slidenum">
              <a:rPr lang="en-US" smtClean="0"/>
              <a:t>4</a:t>
            </a:fld>
            <a:endParaRPr lang="en-US"/>
          </a:p>
        </p:txBody>
      </p:sp>
    </p:spTree>
    <p:extLst>
      <p:ext uri="{BB962C8B-B14F-4D97-AF65-F5344CB8AC3E}">
        <p14:creationId xmlns:p14="http://schemas.microsoft.com/office/powerpoint/2010/main" val="1422132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03/11/2025</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40</a:t>
            </a:fld>
            <a:endParaRPr lang="en-US"/>
          </a:p>
        </p:txBody>
      </p:sp>
      <p:pic>
        <p:nvPicPr>
          <p:cNvPr id="6" name="Picture 5">
            <a:extLst>
              <a:ext uri="{FF2B5EF4-FFF2-40B4-BE49-F238E27FC236}">
                <a16:creationId xmlns:a16="http://schemas.microsoft.com/office/drawing/2014/main" id="{0D4CF1AF-5700-451F-B80A-DE480FDD4117}"/>
              </a:ext>
            </a:extLst>
          </p:cNvPr>
          <p:cNvPicPr>
            <a:picLocks noChangeAspect="1"/>
          </p:cNvPicPr>
          <p:nvPr/>
        </p:nvPicPr>
        <p:blipFill>
          <a:blip r:embed="rId2"/>
          <a:stretch>
            <a:fillRect/>
          </a:stretch>
        </p:blipFill>
        <p:spPr>
          <a:xfrm>
            <a:off x="595931" y="1284816"/>
            <a:ext cx="7952138" cy="3226224"/>
          </a:xfrm>
          <a:prstGeom prst="rect">
            <a:avLst/>
          </a:prstGeom>
        </p:spPr>
      </p:pic>
    </p:spTree>
    <p:extLst>
      <p:ext uri="{BB962C8B-B14F-4D97-AF65-F5344CB8AC3E}">
        <p14:creationId xmlns:p14="http://schemas.microsoft.com/office/powerpoint/2010/main" val="979968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a:xfrm>
            <a:off x="1485900" y="1108689"/>
            <a:ext cx="6172200" cy="857250"/>
          </a:xfrm>
        </p:spPr>
        <p:txBody>
          <a:bodyPr>
            <a:normAutofit/>
          </a:bodyPr>
          <a:lstStyle/>
          <a:p>
            <a:r>
              <a:rPr lang="en-US" altLang="en-US" dirty="0">
                <a:solidFill>
                  <a:schemeClr val="accent1">
                    <a:lumMod val="75000"/>
                  </a:schemeClr>
                </a:solidFill>
                <a:latin typeface="Times New Roman" panose="02020603050405020304" pitchFamily="18" charset="0"/>
                <a:cs typeface="Times New Roman" panose="02020603050405020304" pitchFamily="18" charset="0"/>
              </a:rPr>
              <a:t>Questions?</a:t>
            </a:r>
          </a:p>
        </p:txBody>
      </p:sp>
      <p:sp>
        <p:nvSpPr>
          <p:cNvPr id="158724" name="Slide Number Placeholder 1"/>
          <p:cNvSpPr>
            <a:spLocks noGrp="1"/>
          </p:cNvSpPr>
          <p:nvPr>
            <p:ph type="sldNum" sz="quarter" idx="12"/>
          </p:nvPr>
        </p:nvSpPr>
        <p:spPr bwMode="auto">
          <a:xfrm>
            <a:off x="8734426" y="4809670"/>
            <a:ext cx="16002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algn="l">
              <a:spcBef>
                <a:spcPct val="0"/>
              </a:spcBef>
              <a:buFontTx/>
              <a:buNone/>
            </a:pPr>
            <a:fld id="{7C0476E3-9E89-472C-91AD-5002CB083503}" type="slidenum">
              <a:rPr lang="en-US" altLang="en-US" sz="900">
                <a:solidFill>
                  <a:srgbClr val="898989"/>
                </a:solidFill>
              </a:rPr>
              <a:pPr algn="l">
                <a:spcBef>
                  <a:spcPct val="0"/>
                </a:spcBef>
                <a:buFontTx/>
                <a:buNone/>
              </a:pPr>
              <a:t>41</a:t>
            </a:fld>
            <a:endParaRPr lang="en-US" altLang="en-US" sz="900" dirty="0">
              <a:solidFill>
                <a:srgbClr val="898989"/>
              </a:solidFill>
            </a:endParaRPr>
          </a:p>
        </p:txBody>
      </p:sp>
      <p:sp>
        <p:nvSpPr>
          <p:cNvPr id="2" name="Date Placeholder 1"/>
          <p:cNvSpPr>
            <a:spLocks noGrp="1"/>
          </p:cNvSpPr>
          <p:nvPr>
            <p:ph type="dt" sz="half" idx="10"/>
          </p:nvPr>
        </p:nvSpPr>
        <p:spPr>
          <a:xfrm>
            <a:off x="76200" y="4826546"/>
            <a:ext cx="2133600" cy="273844"/>
          </a:xfrm>
        </p:spPr>
        <p:txBody>
          <a:bodyPr/>
          <a:lstStyle/>
          <a:p>
            <a:r>
              <a:rPr lang="en-US"/>
              <a:t>03/11/2025</a:t>
            </a:r>
          </a:p>
        </p:txBody>
      </p:sp>
      <p:sp>
        <p:nvSpPr>
          <p:cNvPr id="6" name="TextBox 5">
            <a:extLst>
              <a:ext uri="{FF2B5EF4-FFF2-40B4-BE49-F238E27FC236}">
                <a16:creationId xmlns:a16="http://schemas.microsoft.com/office/drawing/2014/main" id="{E39C5EC7-DE95-4C25-8741-ED6B395FD35C}"/>
              </a:ext>
            </a:extLst>
          </p:cNvPr>
          <p:cNvSpPr txBox="1"/>
          <p:nvPr/>
        </p:nvSpPr>
        <p:spPr>
          <a:xfrm>
            <a:off x="1987974" y="3538452"/>
            <a:ext cx="5168052" cy="1477328"/>
          </a:xfrm>
          <a:prstGeom prst="rect">
            <a:avLst/>
          </a:prstGeom>
          <a:noFill/>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rPr>
              <a:t>Dan Martin</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rPr>
              <a:t>Northeast Regional Geodetic Advisor</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rPr>
              <a:t>ME, NH, VT, MA, CT, RI, NY, NJ</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rPr>
              <a:t>Dan.martin@noaa.gov</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rPr>
              <a:t>240-676-4762</a:t>
            </a:r>
            <a:endParaRPr lang="en-US" dirty="0"/>
          </a:p>
        </p:txBody>
      </p:sp>
      <p:sp>
        <p:nvSpPr>
          <p:cNvPr id="8" name="TextBox 7">
            <a:extLst>
              <a:ext uri="{FF2B5EF4-FFF2-40B4-BE49-F238E27FC236}">
                <a16:creationId xmlns:a16="http://schemas.microsoft.com/office/drawing/2014/main" id="{A5B58CCB-C991-4D76-940A-0A5FAA7F8590}"/>
              </a:ext>
            </a:extLst>
          </p:cNvPr>
          <p:cNvSpPr txBox="1"/>
          <p:nvPr/>
        </p:nvSpPr>
        <p:spPr>
          <a:xfrm>
            <a:off x="1198774" y="2438898"/>
            <a:ext cx="6746452" cy="738664"/>
          </a:xfrm>
          <a:prstGeom prst="rect">
            <a:avLst/>
          </a:prstGeom>
          <a:noFill/>
        </p:spPr>
        <p:txBody>
          <a:bodyPr wrap="square">
            <a:spAutoFit/>
          </a:bodyPr>
          <a:lstStyle/>
          <a:p>
            <a:pPr algn="ctr">
              <a:spcBef>
                <a:spcPct val="0"/>
              </a:spcBef>
              <a:buFontTx/>
              <a:buNone/>
            </a:pPr>
            <a:r>
              <a:rPr lang="en-US" altLang="en-US" sz="2400" dirty="0">
                <a:latin typeface="Calibri" panose="020F0502020204030204" pitchFamily="34" charset="0"/>
              </a:rPr>
              <a:t>Presentation will be available at:</a:t>
            </a:r>
          </a:p>
          <a:p>
            <a:pPr algn="ctr">
              <a:spcBef>
                <a:spcPct val="0"/>
              </a:spcBef>
              <a:buFontTx/>
              <a:buNone/>
            </a:pPr>
            <a:r>
              <a:rPr lang="en-US" altLang="en-US" sz="1800" dirty="0">
                <a:latin typeface="Calibri" panose="020F0502020204030204" pitchFamily="34" charset="0"/>
                <a:hlinkClick r:id="rId3"/>
              </a:rPr>
              <a:t>https://www.ngs.noaa.gov/web/science_edu/presentations_library/</a:t>
            </a:r>
            <a:endParaRPr lang="en-US" altLang="en-US" sz="1800" dirty="0">
              <a:latin typeface="Calibri" panose="020F0502020204030204" pitchFamily="34" charset="0"/>
            </a:endParaRPr>
          </a:p>
        </p:txBody>
      </p:sp>
    </p:spTree>
    <p:extLst>
      <p:ext uri="{BB962C8B-B14F-4D97-AF65-F5344CB8AC3E}">
        <p14:creationId xmlns:p14="http://schemas.microsoft.com/office/powerpoint/2010/main" val="2716557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1485900" y="477820"/>
            <a:ext cx="6172200" cy="642938"/>
          </a:xfrm>
          <a:prstGeom prst="rect">
            <a:avLst/>
          </a:prstGeom>
          <a:noFill/>
          <a:ln>
            <a:noFill/>
          </a:ln>
        </p:spPr>
        <p:txBody>
          <a:bodyPr spcFirstLastPara="1" vert="horz" wrap="square" lIns="68569" tIns="34275" rIns="68569" bIns="34275" rtlCol="0" anchor="ctr" anchorCtr="0">
            <a:noAutofit/>
          </a:bodyPr>
          <a:lstStyle/>
          <a:p>
            <a:r>
              <a:rPr lang="en-US" dirty="0">
                <a:solidFill>
                  <a:schemeClr val="accent1">
                    <a:lumMod val="75000"/>
                  </a:schemeClr>
                </a:solidFill>
                <a:ea typeface="Helvetica Neue"/>
                <a:cs typeface="Helvetica Neue"/>
                <a:sym typeface="Helvetica Neue"/>
              </a:rPr>
              <a:t>Planning Your Project</a:t>
            </a:r>
            <a:endParaRPr dirty="0">
              <a:solidFill>
                <a:schemeClr val="accent1">
                  <a:lumMod val="75000"/>
                </a:schemeClr>
              </a:solidFill>
            </a:endParaRPr>
          </a:p>
        </p:txBody>
      </p:sp>
      <p:sp>
        <p:nvSpPr>
          <p:cNvPr id="76" name="Google Shape;76;p18"/>
          <p:cNvSpPr txBox="1">
            <a:spLocks noGrp="1"/>
          </p:cNvSpPr>
          <p:nvPr>
            <p:ph type="dt" idx="10"/>
          </p:nvPr>
        </p:nvSpPr>
        <p:spPr>
          <a:xfrm>
            <a:off x="1485900" y="4744395"/>
            <a:ext cx="1600200" cy="205383"/>
          </a:xfrm>
          <a:prstGeom prst="rect">
            <a:avLst/>
          </a:prstGeom>
          <a:noFill/>
          <a:ln>
            <a:noFill/>
          </a:ln>
        </p:spPr>
        <p:txBody>
          <a:bodyPr spcFirstLastPara="1" vert="horz" wrap="square" lIns="68569" tIns="34275" rIns="68569" bIns="34275" rtlCol="0" anchor="ctr" anchorCtr="0">
            <a:noAutofit/>
          </a:bodyPr>
          <a:lstStyle/>
          <a:p>
            <a:pPr defTabSz="685800">
              <a:buClr>
                <a:srgbClr val="000000"/>
              </a:buClr>
            </a:pPr>
            <a:r>
              <a:rPr lang="en-US" kern="0"/>
              <a:t>03/11/2025</a:t>
            </a:r>
            <a:endParaRPr kern="0"/>
          </a:p>
        </p:txBody>
      </p:sp>
      <p:sp>
        <p:nvSpPr>
          <p:cNvPr id="79" name="Google Shape;79;p18"/>
          <p:cNvSpPr txBox="1"/>
          <p:nvPr/>
        </p:nvSpPr>
        <p:spPr>
          <a:xfrm>
            <a:off x="1376058" y="1109666"/>
            <a:ext cx="6262142" cy="992549"/>
          </a:xfrm>
          <a:prstGeom prst="rect">
            <a:avLst/>
          </a:prstGeom>
          <a:noFill/>
          <a:ln>
            <a:noFill/>
          </a:ln>
        </p:spPr>
        <p:txBody>
          <a:bodyPr spcFirstLastPara="1" wrap="square" lIns="68569" tIns="34275" rIns="68569" bIns="34275" anchor="t" anchorCtr="0">
            <a:spAutoFit/>
          </a:bodyPr>
          <a:lstStyle/>
          <a:p>
            <a:pPr defTabSz="685800">
              <a:buClr>
                <a:srgbClr val="000000"/>
              </a:buClr>
            </a:pPr>
            <a:r>
              <a:rPr lang="en-US" sz="2000" kern="0" dirty="0">
                <a:solidFill>
                  <a:schemeClr val="accent1">
                    <a:lumMod val="75000"/>
                  </a:schemeClr>
                </a:solidFill>
                <a:latin typeface="+mj-lt"/>
                <a:ea typeface="Helvetica Neue"/>
                <a:cs typeface="Helvetica Neue"/>
                <a:sym typeface="Helvetica Neue"/>
              </a:rPr>
              <a:t>Exploring the requirements for planning a successful GNSS project for submission to NGS for publication……….Or ANY GNSS project for that matter!!</a:t>
            </a:r>
            <a:endParaRPr sz="2000" kern="0" dirty="0">
              <a:solidFill>
                <a:schemeClr val="accent1">
                  <a:lumMod val="75000"/>
                </a:schemeClr>
              </a:solidFill>
              <a:latin typeface="+mj-lt"/>
              <a:cs typeface="Arial"/>
              <a:sym typeface="Arial"/>
            </a:endParaRPr>
          </a:p>
        </p:txBody>
      </p:sp>
      <p:grpSp>
        <p:nvGrpSpPr>
          <p:cNvPr id="80" name="Google Shape;80;p18" descr="Thought bubbles asking What is the project objective, how accurate does my survey need to be, what survey marks will I use as control, what new marks do I need, what survey method is most efficient?"/>
          <p:cNvGrpSpPr/>
          <p:nvPr/>
        </p:nvGrpSpPr>
        <p:grpSpPr>
          <a:xfrm>
            <a:off x="1119795" y="2324689"/>
            <a:ext cx="6773841" cy="2148490"/>
            <a:chOff x="545597" y="1873010"/>
            <a:chExt cx="8018830" cy="2511741"/>
          </a:xfrm>
        </p:grpSpPr>
        <p:pic>
          <p:nvPicPr>
            <p:cNvPr id="81" name="Google Shape;81;p18" descr="GLOBAL AWARENESS 101 - Let your VOICE be heard and get ..."/>
            <p:cNvPicPr preferRelativeResize="0"/>
            <p:nvPr/>
          </p:nvPicPr>
          <p:blipFill rotWithShape="1">
            <a:blip r:embed="rId3">
              <a:alphaModFix/>
            </a:blip>
            <a:srcRect/>
            <a:stretch/>
          </p:blipFill>
          <p:spPr>
            <a:xfrm>
              <a:off x="4074740" y="3137781"/>
              <a:ext cx="821531" cy="1035844"/>
            </a:xfrm>
            <a:prstGeom prst="rect">
              <a:avLst/>
            </a:prstGeom>
            <a:noFill/>
            <a:ln>
              <a:noFill/>
            </a:ln>
          </p:spPr>
        </p:pic>
        <p:sp>
          <p:nvSpPr>
            <p:cNvPr id="82" name="Google Shape;82;p18"/>
            <p:cNvSpPr/>
            <p:nvPr/>
          </p:nvSpPr>
          <p:spPr>
            <a:xfrm>
              <a:off x="545597" y="3655703"/>
              <a:ext cx="2113006" cy="72904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r>
                <a:rPr lang="en-US" sz="1013" kern="0">
                  <a:solidFill>
                    <a:srgbClr val="000000"/>
                  </a:solidFill>
                  <a:latin typeface="Helvetica Neue"/>
                  <a:ea typeface="Helvetica Neue"/>
                  <a:cs typeface="Helvetica Neue"/>
                  <a:sym typeface="Helvetica Neue"/>
                </a:rPr>
                <a:t>What is the project’s objective?</a:t>
              </a:r>
              <a:endParaRPr sz="1050" kern="0">
                <a:solidFill>
                  <a:srgbClr val="000000"/>
                </a:solidFill>
                <a:latin typeface="Arial"/>
                <a:cs typeface="Arial"/>
                <a:sym typeface="Arial"/>
              </a:endParaRPr>
            </a:p>
          </p:txBody>
        </p:sp>
        <p:sp>
          <p:nvSpPr>
            <p:cNvPr id="83" name="Google Shape;83;p18"/>
            <p:cNvSpPr/>
            <p:nvPr/>
          </p:nvSpPr>
          <p:spPr>
            <a:xfrm>
              <a:off x="3184507" y="1873010"/>
              <a:ext cx="2252019" cy="72904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r>
                <a:rPr lang="en-US" sz="1013" kern="0" dirty="0">
                  <a:solidFill>
                    <a:srgbClr val="000000"/>
                  </a:solidFill>
                  <a:latin typeface="Helvetica Neue"/>
                  <a:ea typeface="Helvetica Neue"/>
                  <a:cs typeface="Helvetica Neue"/>
                  <a:sym typeface="Helvetica Neue"/>
                </a:rPr>
                <a:t>What survey marks will I use as control?</a:t>
              </a:r>
              <a:endParaRPr sz="1050" kern="0" dirty="0">
                <a:solidFill>
                  <a:srgbClr val="000000"/>
                </a:solidFill>
                <a:latin typeface="Arial"/>
                <a:cs typeface="Arial"/>
                <a:sym typeface="Arial"/>
              </a:endParaRPr>
            </a:p>
          </p:txBody>
        </p:sp>
        <p:grpSp>
          <p:nvGrpSpPr>
            <p:cNvPr id="84" name="Google Shape;84;p18"/>
            <p:cNvGrpSpPr/>
            <p:nvPr/>
          </p:nvGrpSpPr>
          <p:grpSpPr>
            <a:xfrm rot="-844400">
              <a:off x="3200592" y="3071924"/>
              <a:ext cx="526705" cy="544337"/>
              <a:chOff x="2963722" y="3161508"/>
              <a:chExt cx="702273" cy="725783"/>
            </a:xfrm>
          </p:grpSpPr>
          <p:sp>
            <p:nvSpPr>
              <p:cNvPr id="85" name="Google Shape;85;p18"/>
              <p:cNvSpPr/>
              <p:nvPr/>
            </p:nvSpPr>
            <p:spPr>
              <a:xfrm>
                <a:off x="2963722" y="3161508"/>
                <a:ext cx="158147" cy="158147"/>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86" name="Google Shape;86;p18"/>
              <p:cNvSpPr/>
              <p:nvPr/>
            </p:nvSpPr>
            <p:spPr>
              <a:xfrm>
                <a:off x="3143025" y="3445529"/>
                <a:ext cx="133182" cy="133182"/>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87" name="Google Shape;87;p18"/>
              <p:cNvSpPr/>
              <p:nvPr/>
            </p:nvSpPr>
            <p:spPr>
              <a:xfrm>
                <a:off x="3357205" y="3612013"/>
                <a:ext cx="118610" cy="118610"/>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88" name="Google Shape;88;p18"/>
              <p:cNvSpPr/>
              <p:nvPr/>
            </p:nvSpPr>
            <p:spPr>
              <a:xfrm>
                <a:off x="3571107" y="3792403"/>
                <a:ext cx="94888" cy="9488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grpSp>
        <p:grpSp>
          <p:nvGrpSpPr>
            <p:cNvPr id="89" name="Google Shape;89;p18"/>
            <p:cNvGrpSpPr/>
            <p:nvPr/>
          </p:nvGrpSpPr>
          <p:grpSpPr>
            <a:xfrm rot="1005800" flipH="1">
              <a:off x="4923388" y="2854453"/>
              <a:ext cx="564468" cy="611293"/>
              <a:chOff x="2963722" y="3161508"/>
              <a:chExt cx="702273" cy="725783"/>
            </a:xfrm>
          </p:grpSpPr>
          <p:sp>
            <p:nvSpPr>
              <p:cNvPr id="90" name="Google Shape;90;p18"/>
              <p:cNvSpPr/>
              <p:nvPr/>
            </p:nvSpPr>
            <p:spPr>
              <a:xfrm>
                <a:off x="2963722" y="3161508"/>
                <a:ext cx="158147" cy="158147"/>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91" name="Google Shape;91;p18"/>
              <p:cNvSpPr/>
              <p:nvPr/>
            </p:nvSpPr>
            <p:spPr>
              <a:xfrm>
                <a:off x="3143025" y="3445529"/>
                <a:ext cx="133182" cy="133182"/>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92" name="Google Shape;92;p18"/>
              <p:cNvSpPr/>
              <p:nvPr/>
            </p:nvSpPr>
            <p:spPr>
              <a:xfrm>
                <a:off x="3357205" y="3612013"/>
                <a:ext cx="118610" cy="118610"/>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93" name="Google Shape;93;p18"/>
              <p:cNvSpPr/>
              <p:nvPr/>
            </p:nvSpPr>
            <p:spPr>
              <a:xfrm>
                <a:off x="3571107" y="3792403"/>
                <a:ext cx="94888" cy="9488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grpSp>
        <p:sp>
          <p:nvSpPr>
            <p:cNvPr id="94" name="Google Shape;94;p18"/>
            <p:cNvSpPr/>
            <p:nvPr/>
          </p:nvSpPr>
          <p:spPr>
            <a:xfrm>
              <a:off x="1076475" y="2597924"/>
              <a:ext cx="2029403" cy="72904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r>
                <a:rPr lang="en-US" sz="1013" kern="0">
                  <a:solidFill>
                    <a:srgbClr val="000000"/>
                  </a:solidFill>
                  <a:latin typeface="Helvetica Neue"/>
                  <a:ea typeface="Helvetica Neue"/>
                  <a:cs typeface="Helvetica Neue"/>
                  <a:sym typeface="Helvetica Neue"/>
                </a:rPr>
                <a:t>How accurate does my survey need to be?</a:t>
              </a:r>
              <a:endParaRPr sz="1050" kern="0">
                <a:solidFill>
                  <a:srgbClr val="000000"/>
                </a:solidFill>
                <a:latin typeface="Arial"/>
                <a:cs typeface="Arial"/>
                <a:sym typeface="Arial"/>
              </a:endParaRPr>
            </a:p>
          </p:txBody>
        </p:sp>
        <p:grpSp>
          <p:nvGrpSpPr>
            <p:cNvPr id="95" name="Google Shape;95;p18"/>
            <p:cNvGrpSpPr/>
            <p:nvPr/>
          </p:nvGrpSpPr>
          <p:grpSpPr>
            <a:xfrm rot="2955283" flipH="1">
              <a:off x="5138241" y="3587567"/>
              <a:ext cx="526705" cy="544337"/>
              <a:chOff x="2963722" y="3161508"/>
              <a:chExt cx="702273" cy="725783"/>
            </a:xfrm>
          </p:grpSpPr>
          <p:sp>
            <p:nvSpPr>
              <p:cNvPr id="96" name="Google Shape;96;p18"/>
              <p:cNvSpPr/>
              <p:nvPr/>
            </p:nvSpPr>
            <p:spPr>
              <a:xfrm>
                <a:off x="2963722" y="3161508"/>
                <a:ext cx="158147" cy="158147"/>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97" name="Google Shape;97;p18"/>
              <p:cNvSpPr/>
              <p:nvPr/>
            </p:nvSpPr>
            <p:spPr>
              <a:xfrm>
                <a:off x="3143025" y="3445529"/>
                <a:ext cx="133182" cy="133182"/>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98" name="Google Shape;98;p18"/>
              <p:cNvSpPr/>
              <p:nvPr/>
            </p:nvSpPr>
            <p:spPr>
              <a:xfrm>
                <a:off x="3357205" y="3612013"/>
                <a:ext cx="118610" cy="118610"/>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99" name="Google Shape;99;p18"/>
              <p:cNvSpPr/>
              <p:nvPr/>
            </p:nvSpPr>
            <p:spPr>
              <a:xfrm>
                <a:off x="3571107" y="3792403"/>
                <a:ext cx="94888" cy="9488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grpSp>
        <p:sp>
          <p:nvSpPr>
            <p:cNvPr id="100" name="Google Shape;100;p18"/>
            <p:cNvSpPr/>
            <p:nvPr/>
          </p:nvSpPr>
          <p:spPr>
            <a:xfrm>
              <a:off x="5696323" y="2256932"/>
              <a:ext cx="2252019" cy="72904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r>
                <a:rPr lang="en-US" sz="1013" kern="0">
                  <a:solidFill>
                    <a:srgbClr val="000000"/>
                  </a:solidFill>
                  <a:latin typeface="Helvetica Neue"/>
                  <a:ea typeface="Helvetica Neue"/>
                  <a:cs typeface="Helvetica Neue"/>
                  <a:sym typeface="Helvetica Neue"/>
                </a:rPr>
                <a:t>What new marks do I need?</a:t>
              </a:r>
              <a:endParaRPr sz="1050" kern="0">
                <a:solidFill>
                  <a:srgbClr val="000000"/>
                </a:solidFill>
                <a:latin typeface="Arial"/>
                <a:cs typeface="Arial"/>
                <a:sym typeface="Arial"/>
              </a:endParaRPr>
            </a:p>
          </p:txBody>
        </p:sp>
        <p:sp>
          <p:nvSpPr>
            <p:cNvPr id="101" name="Google Shape;101;p18"/>
            <p:cNvSpPr/>
            <p:nvPr/>
          </p:nvSpPr>
          <p:spPr>
            <a:xfrm>
              <a:off x="6312408" y="3392023"/>
              <a:ext cx="2252019" cy="72904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r>
                <a:rPr lang="en-US" sz="1013" kern="0">
                  <a:solidFill>
                    <a:srgbClr val="000000"/>
                  </a:solidFill>
                  <a:latin typeface="Helvetica Neue"/>
                  <a:ea typeface="Helvetica Neue"/>
                  <a:cs typeface="Helvetica Neue"/>
                  <a:sym typeface="Helvetica Neue"/>
                </a:rPr>
                <a:t>What survey method is most efficient?</a:t>
              </a:r>
              <a:endParaRPr sz="1050" kern="0">
                <a:solidFill>
                  <a:srgbClr val="000000"/>
                </a:solidFill>
                <a:latin typeface="Arial"/>
                <a:cs typeface="Arial"/>
                <a:sym typeface="Arial"/>
              </a:endParaRPr>
            </a:p>
          </p:txBody>
        </p:sp>
        <p:grpSp>
          <p:nvGrpSpPr>
            <p:cNvPr id="102" name="Google Shape;102;p18"/>
            <p:cNvGrpSpPr/>
            <p:nvPr/>
          </p:nvGrpSpPr>
          <p:grpSpPr>
            <a:xfrm rot="-3015069">
              <a:off x="3023508" y="3640868"/>
              <a:ext cx="526705" cy="544337"/>
              <a:chOff x="2963722" y="3161508"/>
              <a:chExt cx="702273" cy="725783"/>
            </a:xfrm>
          </p:grpSpPr>
          <p:sp>
            <p:nvSpPr>
              <p:cNvPr id="103" name="Google Shape;103;p18"/>
              <p:cNvSpPr/>
              <p:nvPr/>
            </p:nvSpPr>
            <p:spPr>
              <a:xfrm>
                <a:off x="2963722" y="3161508"/>
                <a:ext cx="158147" cy="158147"/>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104" name="Google Shape;104;p18"/>
              <p:cNvSpPr/>
              <p:nvPr/>
            </p:nvSpPr>
            <p:spPr>
              <a:xfrm>
                <a:off x="3143025" y="3445529"/>
                <a:ext cx="133182" cy="133182"/>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105" name="Google Shape;105;p18"/>
              <p:cNvSpPr/>
              <p:nvPr/>
            </p:nvSpPr>
            <p:spPr>
              <a:xfrm>
                <a:off x="3357205" y="3612013"/>
                <a:ext cx="118610" cy="118610"/>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106" name="Google Shape;106;p18"/>
              <p:cNvSpPr/>
              <p:nvPr/>
            </p:nvSpPr>
            <p:spPr>
              <a:xfrm>
                <a:off x="3571107" y="3792403"/>
                <a:ext cx="94888" cy="9488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grpSp>
        <p:grpSp>
          <p:nvGrpSpPr>
            <p:cNvPr id="107" name="Google Shape;107;p18"/>
            <p:cNvGrpSpPr/>
            <p:nvPr/>
          </p:nvGrpSpPr>
          <p:grpSpPr>
            <a:xfrm rot="1930910">
              <a:off x="3931328" y="2778749"/>
              <a:ext cx="526705" cy="544337"/>
              <a:chOff x="2963722" y="3161508"/>
              <a:chExt cx="702273" cy="725783"/>
            </a:xfrm>
          </p:grpSpPr>
          <p:sp>
            <p:nvSpPr>
              <p:cNvPr id="108" name="Google Shape;108;p18"/>
              <p:cNvSpPr/>
              <p:nvPr/>
            </p:nvSpPr>
            <p:spPr>
              <a:xfrm>
                <a:off x="2963722" y="3161508"/>
                <a:ext cx="158147" cy="158147"/>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109" name="Google Shape;109;p18"/>
              <p:cNvSpPr/>
              <p:nvPr/>
            </p:nvSpPr>
            <p:spPr>
              <a:xfrm>
                <a:off x="3143025" y="3445529"/>
                <a:ext cx="133182" cy="133182"/>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110" name="Google Shape;110;p18"/>
              <p:cNvSpPr/>
              <p:nvPr/>
            </p:nvSpPr>
            <p:spPr>
              <a:xfrm>
                <a:off x="3357205" y="3612013"/>
                <a:ext cx="118610" cy="118610"/>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111" name="Google Shape;111;p18"/>
              <p:cNvSpPr/>
              <p:nvPr/>
            </p:nvSpPr>
            <p:spPr>
              <a:xfrm>
                <a:off x="3571107" y="3792403"/>
                <a:ext cx="94888" cy="9488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grpSp>
      </p:grpSp>
      <p:sp>
        <p:nvSpPr>
          <p:cNvPr id="2" name="Slide Number Placeholder 1">
            <a:extLst>
              <a:ext uri="{FF2B5EF4-FFF2-40B4-BE49-F238E27FC236}">
                <a16:creationId xmlns:a16="http://schemas.microsoft.com/office/drawing/2014/main" id="{DCD94F19-66B7-4CEB-9C99-71BA3C8C103C}"/>
              </a:ext>
            </a:extLst>
          </p:cNvPr>
          <p:cNvSpPr>
            <a:spLocks noGrp="1"/>
          </p:cNvSpPr>
          <p:nvPr>
            <p:ph type="sldNum" idx="12"/>
          </p:nvPr>
        </p:nvSpPr>
        <p:spPr/>
        <p:txBody>
          <a:bodyPr/>
          <a:lstStyle/>
          <a:p>
            <a:fld id="{00000000-1234-1234-1234-123412341234}" type="slidenum">
              <a:rPr lang="en-US" smtClean="0"/>
              <a:pPr/>
              <a:t>5</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solidFill>
                  <a:schemeClr val="accent1">
                    <a:lumMod val="75000"/>
                  </a:schemeClr>
                </a:solidFill>
                <a:latin typeface="Times New Roman" panose="02020603050405020304" pitchFamily="18" charset="0"/>
                <a:cs typeface="Times New Roman" panose="02020603050405020304" pitchFamily="18" charset="0"/>
              </a:rPr>
              <a:t>Technique used…which one?</a:t>
            </a:r>
          </a:p>
        </p:txBody>
      </p:sp>
      <p:sp>
        <p:nvSpPr>
          <p:cNvPr id="5" name="Content Placeholder 4"/>
          <p:cNvSpPr>
            <a:spLocks noGrp="1"/>
          </p:cNvSpPr>
          <p:nvPr>
            <p:ph idx="1"/>
          </p:nvPr>
        </p:nvSpPr>
        <p:spPr>
          <a:xfrm>
            <a:off x="176783" y="1092947"/>
            <a:ext cx="8422467" cy="3811237"/>
          </a:xfrm>
        </p:spPr>
        <p:txBody>
          <a:bodyPr>
            <a:normAutofit/>
          </a:bodyPr>
          <a:lstStyle/>
          <a:p>
            <a:pPr fontAlgn="base"/>
            <a:r>
              <a:rPr lang="en-US" dirty="0">
                <a:solidFill>
                  <a:schemeClr val="accent1">
                    <a:lumMod val="75000"/>
                  </a:schemeClr>
                </a:solidFill>
              </a:rPr>
              <a:t>Technique is determined by a number of factors</a:t>
            </a:r>
          </a:p>
          <a:p>
            <a:pPr lvl="1" fontAlgn="base"/>
            <a:r>
              <a:rPr lang="en-US" dirty="0">
                <a:solidFill>
                  <a:schemeClr val="accent1">
                    <a:lumMod val="75000"/>
                  </a:schemeClr>
                </a:solidFill>
              </a:rPr>
              <a:t>What is the intended outcome, i.e., what activity is the positioning supporting?</a:t>
            </a:r>
          </a:p>
          <a:p>
            <a:pPr lvl="1" fontAlgn="base"/>
            <a:r>
              <a:rPr lang="en-US" dirty="0">
                <a:solidFill>
                  <a:schemeClr val="accent1">
                    <a:lumMod val="75000"/>
                  </a:schemeClr>
                </a:solidFill>
              </a:rPr>
              <a:t>What is the intended accuracy or precision?</a:t>
            </a:r>
          </a:p>
          <a:p>
            <a:pPr lvl="1" fontAlgn="base"/>
            <a:r>
              <a:rPr lang="en-US" dirty="0">
                <a:solidFill>
                  <a:schemeClr val="accent1">
                    <a:lumMod val="75000"/>
                  </a:schemeClr>
                </a:solidFill>
              </a:rPr>
              <a:t>What resources are available?</a:t>
            </a:r>
          </a:p>
          <a:p>
            <a:pPr lvl="1" fontAlgn="base"/>
            <a:r>
              <a:rPr lang="en-US" dirty="0">
                <a:solidFill>
                  <a:schemeClr val="accent1">
                    <a:lumMod val="75000"/>
                  </a:schemeClr>
                </a:solidFill>
              </a:rPr>
              <a:t>How long do the coordinates need to be maintained/used/checked</a:t>
            </a:r>
          </a:p>
          <a:p>
            <a:pPr lvl="1" fontAlgn="base"/>
            <a:endParaRPr lang="en-US" dirty="0"/>
          </a:p>
          <a:p>
            <a:pPr lvl="1" fontAlgn="base"/>
            <a:endParaRPr lang="en-US" dirty="0"/>
          </a:p>
          <a:p>
            <a:pPr lvl="1" fontAlgn="base"/>
            <a:endParaRPr lang="en-US" dirty="0"/>
          </a:p>
          <a:p>
            <a:pPr lvl="2" fontAlgn="base"/>
            <a:endParaRPr lang="en-US" dirty="0"/>
          </a:p>
          <a:p>
            <a:pPr marL="0" indent="0">
              <a:buNone/>
            </a:pPr>
            <a:endParaRPr lang="en-US" dirty="0">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p:txBody>
          <a:bodyPr/>
          <a:lstStyle/>
          <a:p>
            <a:r>
              <a:rPr lang="en-US"/>
              <a:t>03/11/2025</a:t>
            </a:r>
          </a:p>
        </p:txBody>
      </p:sp>
      <p:sp>
        <p:nvSpPr>
          <p:cNvPr id="7" name="Slide Number Placeholder 6"/>
          <p:cNvSpPr>
            <a:spLocks noGrp="1"/>
          </p:cNvSpPr>
          <p:nvPr>
            <p:ph type="sldNum" sz="quarter" idx="12"/>
          </p:nvPr>
        </p:nvSpPr>
        <p:spPr/>
        <p:txBody>
          <a:bodyPr/>
          <a:lstStyle/>
          <a:p>
            <a:fld id="{D3D538F9-49A3-B84F-B36B-A7030CDE5D5B}" type="slidenum">
              <a:rPr lang="en-US" smtClean="0"/>
              <a:t>6</a:t>
            </a:fld>
            <a:endParaRPr lang="en-US"/>
          </a:p>
        </p:txBody>
      </p:sp>
    </p:spTree>
    <p:extLst>
      <p:ext uri="{BB962C8B-B14F-4D97-AF65-F5344CB8AC3E}">
        <p14:creationId xmlns:p14="http://schemas.microsoft.com/office/powerpoint/2010/main" val="346388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BD29F-5540-4818-8982-1452179CC623}"/>
              </a:ext>
            </a:extLst>
          </p:cNvPr>
          <p:cNvSpPr>
            <a:spLocks noGrp="1"/>
          </p:cNvSpPr>
          <p:nvPr>
            <p:ph type="title"/>
          </p:nvPr>
        </p:nvSpPr>
        <p:spPr>
          <a:xfrm>
            <a:off x="457200" y="510777"/>
            <a:ext cx="8229600" cy="857250"/>
          </a:xfrm>
        </p:spPr>
        <p:txBody>
          <a:bodyPr>
            <a:normAutofit/>
          </a:bodyPr>
          <a:lstStyle/>
          <a:p>
            <a:r>
              <a:rPr lang="en-US" dirty="0">
                <a:solidFill>
                  <a:schemeClr val="accent1">
                    <a:lumMod val="75000"/>
                  </a:schemeClr>
                </a:solidFill>
              </a:rPr>
              <a:t>Intended Use/Activity</a:t>
            </a:r>
          </a:p>
        </p:txBody>
      </p:sp>
      <p:sp>
        <p:nvSpPr>
          <p:cNvPr id="3" name="Content Placeholder 2">
            <a:extLst>
              <a:ext uri="{FF2B5EF4-FFF2-40B4-BE49-F238E27FC236}">
                <a16:creationId xmlns:a16="http://schemas.microsoft.com/office/drawing/2014/main" id="{748271B4-316F-4928-9C14-FD59D4CB46C2}"/>
              </a:ext>
            </a:extLst>
          </p:cNvPr>
          <p:cNvSpPr>
            <a:spLocks noGrp="1"/>
          </p:cNvSpPr>
          <p:nvPr>
            <p:ph idx="1"/>
          </p:nvPr>
        </p:nvSpPr>
        <p:spPr>
          <a:xfrm>
            <a:off x="457200" y="1504949"/>
            <a:ext cx="8229600" cy="3394472"/>
          </a:xfrm>
        </p:spPr>
        <p:txBody>
          <a:bodyPr>
            <a:normAutofit fontScale="92500"/>
          </a:bodyPr>
          <a:lstStyle/>
          <a:p>
            <a:r>
              <a:rPr lang="en-US" dirty="0">
                <a:solidFill>
                  <a:schemeClr val="accent1">
                    <a:lumMod val="75000"/>
                  </a:schemeClr>
                </a:solidFill>
              </a:rPr>
              <a:t>Position relative to a datum (NAD 83 and/or NAVD 88)</a:t>
            </a:r>
          </a:p>
          <a:p>
            <a:pPr lvl="1"/>
            <a:r>
              <a:rPr lang="en-US" dirty="0">
                <a:solidFill>
                  <a:schemeClr val="accent1">
                    <a:lumMod val="75000"/>
                  </a:schemeClr>
                </a:solidFill>
              </a:rPr>
              <a:t>All Techniques suitable</a:t>
            </a:r>
          </a:p>
          <a:p>
            <a:pPr lvl="1"/>
            <a:r>
              <a:rPr lang="en-US" dirty="0">
                <a:solidFill>
                  <a:schemeClr val="accent1">
                    <a:lumMod val="75000"/>
                  </a:schemeClr>
                </a:solidFill>
              </a:rPr>
              <a:t>What is the intended accuracy relative to the datum?</a:t>
            </a:r>
          </a:p>
          <a:p>
            <a:pPr lvl="2"/>
            <a:r>
              <a:rPr lang="en-US" dirty="0">
                <a:solidFill>
                  <a:schemeClr val="accent1">
                    <a:lumMod val="75000"/>
                  </a:schemeClr>
                </a:solidFill>
              </a:rPr>
              <a:t>Do you have the resources to utilize the technique to achieve required accuracy?</a:t>
            </a:r>
          </a:p>
          <a:p>
            <a:pPr lvl="2"/>
            <a:r>
              <a:rPr lang="en-US" dirty="0">
                <a:solidFill>
                  <a:schemeClr val="accent1">
                    <a:lumMod val="75000"/>
                  </a:schemeClr>
                </a:solidFill>
              </a:rPr>
              <a:t>Will these coordinates need to be maintained?</a:t>
            </a:r>
          </a:p>
        </p:txBody>
      </p:sp>
      <p:sp>
        <p:nvSpPr>
          <p:cNvPr id="4" name="Date Placeholder 3">
            <a:extLst>
              <a:ext uri="{FF2B5EF4-FFF2-40B4-BE49-F238E27FC236}">
                <a16:creationId xmlns:a16="http://schemas.microsoft.com/office/drawing/2014/main" id="{5D87E9B0-8F92-4051-A180-2276ABCE8365}"/>
              </a:ext>
            </a:extLst>
          </p:cNvPr>
          <p:cNvSpPr>
            <a:spLocks noGrp="1"/>
          </p:cNvSpPr>
          <p:nvPr>
            <p:ph type="dt" sz="half" idx="10"/>
          </p:nvPr>
        </p:nvSpPr>
        <p:spPr/>
        <p:txBody>
          <a:bodyPr/>
          <a:lstStyle/>
          <a:p>
            <a:r>
              <a:rPr lang="en-US"/>
              <a:t>03/11/2025</a:t>
            </a:r>
          </a:p>
        </p:txBody>
      </p:sp>
      <p:sp>
        <p:nvSpPr>
          <p:cNvPr id="5" name="Slide Number Placeholder 4">
            <a:extLst>
              <a:ext uri="{FF2B5EF4-FFF2-40B4-BE49-F238E27FC236}">
                <a16:creationId xmlns:a16="http://schemas.microsoft.com/office/drawing/2014/main" id="{0CD5CE29-0FBF-45EB-A9C0-F727BA0E4DD3}"/>
              </a:ext>
            </a:extLst>
          </p:cNvPr>
          <p:cNvSpPr>
            <a:spLocks noGrp="1"/>
          </p:cNvSpPr>
          <p:nvPr>
            <p:ph type="sldNum" sz="quarter" idx="12"/>
          </p:nvPr>
        </p:nvSpPr>
        <p:spPr/>
        <p:txBody>
          <a:bodyPr/>
          <a:lstStyle/>
          <a:p>
            <a:fld id="{D3D538F9-49A3-B84F-B36B-A7030CDE5D5B}" type="slidenum">
              <a:rPr lang="en-US" smtClean="0"/>
              <a:t>7</a:t>
            </a:fld>
            <a:endParaRPr lang="en-US"/>
          </a:p>
        </p:txBody>
      </p:sp>
    </p:spTree>
    <p:extLst>
      <p:ext uri="{BB962C8B-B14F-4D97-AF65-F5344CB8AC3E}">
        <p14:creationId xmlns:p14="http://schemas.microsoft.com/office/powerpoint/2010/main" val="2042557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05A85-7E3E-42CC-A87D-79F3225E23A3}"/>
              </a:ext>
            </a:extLst>
          </p:cNvPr>
          <p:cNvSpPr>
            <a:spLocks noGrp="1"/>
          </p:cNvSpPr>
          <p:nvPr>
            <p:ph type="title"/>
          </p:nvPr>
        </p:nvSpPr>
        <p:spPr/>
        <p:txBody>
          <a:bodyPr/>
          <a:lstStyle/>
          <a:p>
            <a:r>
              <a:rPr lang="en-US" dirty="0">
                <a:solidFill>
                  <a:schemeClr val="accent1">
                    <a:lumMod val="75000"/>
                  </a:schemeClr>
                </a:solidFill>
              </a:rPr>
              <a:t>OPUS Accuracy (Datum)</a:t>
            </a:r>
          </a:p>
        </p:txBody>
      </p:sp>
      <p:sp>
        <p:nvSpPr>
          <p:cNvPr id="4" name="Date Placeholder 3">
            <a:extLst>
              <a:ext uri="{FF2B5EF4-FFF2-40B4-BE49-F238E27FC236}">
                <a16:creationId xmlns:a16="http://schemas.microsoft.com/office/drawing/2014/main" id="{D6104483-096E-4E46-B2E8-2E14CA746EFB}"/>
              </a:ext>
            </a:extLst>
          </p:cNvPr>
          <p:cNvSpPr>
            <a:spLocks noGrp="1"/>
          </p:cNvSpPr>
          <p:nvPr>
            <p:ph type="dt" sz="half" idx="10"/>
          </p:nvPr>
        </p:nvSpPr>
        <p:spPr/>
        <p:txBody>
          <a:bodyPr/>
          <a:lstStyle/>
          <a:p>
            <a:r>
              <a:rPr lang="en-US"/>
              <a:t>03/11/2025</a:t>
            </a:r>
          </a:p>
        </p:txBody>
      </p:sp>
      <p:sp>
        <p:nvSpPr>
          <p:cNvPr id="5" name="Slide Number Placeholder 4">
            <a:extLst>
              <a:ext uri="{FF2B5EF4-FFF2-40B4-BE49-F238E27FC236}">
                <a16:creationId xmlns:a16="http://schemas.microsoft.com/office/drawing/2014/main" id="{92E4E31B-E13B-4B20-9FA3-6B40DD4479E5}"/>
              </a:ext>
            </a:extLst>
          </p:cNvPr>
          <p:cNvSpPr>
            <a:spLocks noGrp="1"/>
          </p:cNvSpPr>
          <p:nvPr>
            <p:ph type="sldNum" sz="quarter" idx="12"/>
          </p:nvPr>
        </p:nvSpPr>
        <p:spPr/>
        <p:txBody>
          <a:bodyPr/>
          <a:lstStyle/>
          <a:p>
            <a:fld id="{D3D538F9-49A3-B84F-B36B-A7030CDE5D5B}" type="slidenum">
              <a:rPr lang="en-US" smtClean="0"/>
              <a:t>8</a:t>
            </a:fld>
            <a:endParaRPr lang="en-US"/>
          </a:p>
        </p:txBody>
      </p:sp>
      <p:pic>
        <p:nvPicPr>
          <p:cNvPr id="9" name="Picture 8">
            <a:extLst>
              <a:ext uri="{FF2B5EF4-FFF2-40B4-BE49-F238E27FC236}">
                <a16:creationId xmlns:a16="http://schemas.microsoft.com/office/drawing/2014/main" id="{BDB21A57-A6FE-454F-95B0-5DC7A2FC9930}"/>
              </a:ext>
            </a:extLst>
          </p:cNvPr>
          <p:cNvPicPr>
            <a:picLocks noChangeAspect="1"/>
          </p:cNvPicPr>
          <p:nvPr/>
        </p:nvPicPr>
        <p:blipFill>
          <a:blip r:embed="rId2"/>
          <a:stretch>
            <a:fillRect/>
          </a:stretch>
        </p:blipFill>
        <p:spPr>
          <a:xfrm>
            <a:off x="120988" y="1063229"/>
            <a:ext cx="6800850" cy="3441148"/>
          </a:xfrm>
          <a:prstGeom prst="rect">
            <a:avLst/>
          </a:prstGeom>
        </p:spPr>
      </p:pic>
      <p:sp>
        <p:nvSpPr>
          <p:cNvPr id="10" name="TextBox 9">
            <a:extLst>
              <a:ext uri="{FF2B5EF4-FFF2-40B4-BE49-F238E27FC236}">
                <a16:creationId xmlns:a16="http://schemas.microsoft.com/office/drawing/2014/main" id="{77BB0CFF-41C3-483D-96FC-CC9AF1E1E1E3}"/>
              </a:ext>
            </a:extLst>
          </p:cNvPr>
          <p:cNvSpPr txBox="1"/>
          <p:nvPr/>
        </p:nvSpPr>
        <p:spPr>
          <a:xfrm>
            <a:off x="6994187" y="1147864"/>
            <a:ext cx="2028825" cy="1200329"/>
          </a:xfrm>
          <a:prstGeom prst="rect">
            <a:avLst/>
          </a:prstGeom>
          <a:noFill/>
        </p:spPr>
        <p:txBody>
          <a:bodyPr wrap="square" rtlCol="0">
            <a:spAutoFit/>
          </a:bodyPr>
          <a:lstStyle/>
          <a:p>
            <a:r>
              <a:rPr lang="en-US" i="1" dirty="0"/>
              <a:t>Approximately 3 cm and 5 cm at 95% for 2 hours and four hours respectively</a:t>
            </a:r>
          </a:p>
        </p:txBody>
      </p:sp>
    </p:spTree>
    <p:extLst>
      <p:ext uri="{BB962C8B-B14F-4D97-AF65-F5344CB8AC3E}">
        <p14:creationId xmlns:p14="http://schemas.microsoft.com/office/powerpoint/2010/main" val="3857982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78EBE-5083-4A51-A54B-9E578B6CE598}"/>
              </a:ext>
            </a:extLst>
          </p:cNvPr>
          <p:cNvSpPr>
            <a:spLocks noGrp="1"/>
          </p:cNvSpPr>
          <p:nvPr>
            <p:ph type="title"/>
          </p:nvPr>
        </p:nvSpPr>
        <p:spPr>
          <a:xfrm>
            <a:off x="175089" y="205979"/>
            <a:ext cx="8229600" cy="857250"/>
          </a:xfrm>
        </p:spPr>
        <p:txBody>
          <a:bodyPr/>
          <a:lstStyle/>
          <a:p>
            <a:r>
              <a:rPr lang="en-US" dirty="0">
                <a:solidFill>
                  <a:schemeClr val="accent1">
                    <a:lumMod val="75000"/>
                  </a:schemeClr>
                </a:solidFill>
              </a:rPr>
              <a:t>RT Accuracy (Datum)</a:t>
            </a:r>
          </a:p>
        </p:txBody>
      </p:sp>
      <p:sp>
        <p:nvSpPr>
          <p:cNvPr id="4" name="Date Placeholder 3">
            <a:extLst>
              <a:ext uri="{FF2B5EF4-FFF2-40B4-BE49-F238E27FC236}">
                <a16:creationId xmlns:a16="http://schemas.microsoft.com/office/drawing/2014/main" id="{6FD21B10-3B85-43FA-9FCF-6FE6CF0FA254}"/>
              </a:ext>
            </a:extLst>
          </p:cNvPr>
          <p:cNvSpPr>
            <a:spLocks noGrp="1"/>
          </p:cNvSpPr>
          <p:nvPr>
            <p:ph type="dt" sz="half" idx="10"/>
          </p:nvPr>
        </p:nvSpPr>
        <p:spPr/>
        <p:txBody>
          <a:bodyPr/>
          <a:lstStyle/>
          <a:p>
            <a:r>
              <a:rPr lang="en-US"/>
              <a:t>03/11/2025</a:t>
            </a:r>
          </a:p>
        </p:txBody>
      </p:sp>
      <p:sp>
        <p:nvSpPr>
          <p:cNvPr id="5" name="Slide Number Placeholder 4">
            <a:extLst>
              <a:ext uri="{FF2B5EF4-FFF2-40B4-BE49-F238E27FC236}">
                <a16:creationId xmlns:a16="http://schemas.microsoft.com/office/drawing/2014/main" id="{8089F865-EF8E-4644-A938-37C3683F3E38}"/>
              </a:ext>
            </a:extLst>
          </p:cNvPr>
          <p:cNvSpPr>
            <a:spLocks noGrp="1"/>
          </p:cNvSpPr>
          <p:nvPr>
            <p:ph type="sldNum" sz="quarter" idx="12"/>
          </p:nvPr>
        </p:nvSpPr>
        <p:spPr/>
        <p:txBody>
          <a:bodyPr/>
          <a:lstStyle/>
          <a:p>
            <a:fld id="{D3D538F9-49A3-B84F-B36B-A7030CDE5D5B}" type="slidenum">
              <a:rPr lang="en-US" smtClean="0"/>
              <a:t>9</a:t>
            </a:fld>
            <a:endParaRPr lang="en-US" dirty="0"/>
          </a:p>
        </p:txBody>
      </p:sp>
      <p:pic>
        <p:nvPicPr>
          <p:cNvPr id="6" name="Content Placeholder 3">
            <a:extLst>
              <a:ext uri="{FF2B5EF4-FFF2-40B4-BE49-F238E27FC236}">
                <a16:creationId xmlns:a16="http://schemas.microsoft.com/office/drawing/2014/main" id="{28A7A18F-1139-475F-9D1A-2DB4BE349A6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50672"/>
          <a:stretch/>
        </p:blipFill>
        <p:spPr>
          <a:xfrm>
            <a:off x="193203" y="1352026"/>
            <a:ext cx="8842412" cy="3219974"/>
          </a:xfrm>
        </p:spPr>
      </p:pic>
      <p:sp>
        <p:nvSpPr>
          <p:cNvPr id="7" name="TextBox 6">
            <a:extLst>
              <a:ext uri="{FF2B5EF4-FFF2-40B4-BE49-F238E27FC236}">
                <a16:creationId xmlns:a16="http://schemas.microsoft.com/office/drawing/2014/main" id="{7B45FFD9-D06C-4297-BDF4-DC22308C3BDB}"/>
              </a:ext>
            </a:extLst>
          </p:cNvPr>
          <p:cNvSpPr txBox="1"/>
          <p:nvPr/>
        </p:nvSpPr>
        <p:spPr>
          <a:xfrm>
            <a:off x="7030643" y="-5206"/>
            <a:ext cx="2113358" cy="1384995"/>
          </a:xfrm>
          <a:prstGeom prst="rect">
            <a:avLst/>
          </a:prstGeom>
          <a:solidFill>
            <a:schemeClr val="bg1"/>
          </a:solidFill>
          <a:ln>
            <a:solidFill>
              <a:srgbClr val="000000"/>
            </a:solidFill>
          </a:ln>
        </p:spPr>
        <p:txBody>
          <a:bodyPr wrap="square" rtlCol="0">
            <a:spAutoFit/>
          </a:bodyPr>
          <a:lstStyle/>
          <a:p>
            <a:r>
              <a:rPr lang="en-US" sz="1400" b="1" i="1" u="sng" dirty="0">
                <a:latin typeface="Times New Roman" panose="02020603050405020304" pitchFamily="18" charset="0"/>
                <a:cs typeface="Times New Roman" panose="02020603050405020304" pitchFamily="18" charset="0"/>
              </a:rPr>
              <a:t>95% Confidence</a:t>
            </a:r>
          </a:p>
          <a:p>
            <a:r>
              <a:rPr lang="en-US" sz="1400" b="1" i="1" dirty="0">
                <a:latin typeface="Times New Roman" panose="02020603050405020304" pitchFamily="18" charset="0"/>
                <a:cs typeface="Times New Roman" panose="02020603050405020304" pitchFamily="18" charset="0"/>
              </a:rPr>
              <a:t>± 5.0 cm, vertical</a:t>
            </a:r>
          </a:p>
          <a:p>
            <a:r>
              <a:rPr lang="en-US" sz="1400" b="1" i="1" dirty="0">
                <a:latin typeface="Times New Roman" panose="02020603050405020304" pitchFamily="18" charset="0"/>
                <a:cs typeface="Times New Roman" panose="02020603050405020304" pitchFamily="18" charset="0"/>
              </a:rPr>
              <a:t>± 2.5 cm, horizontal</a:t>
            </a:r>
          </a:p>
          <a:p>
            <a:endParaRPr lang="en-US" sz="1400" b="1" i="1" dirty="0">
              <a:latin typeface="Times New Roman" panose="02020603050405020304" pitchFamily="18" charset="0"/>
              <a:cs typeface="Times New Roman" panose="02020603050405020304" pitchFamily="18" charset="0"/>
            </a:endParaRPr>
          </a:p>
          <a:p>
            <a:r>
              <a:rPr lang="en-US" sz="1400" b="1" i="1" dirty="0">
                <a:latin typeface="Times New Roman" panose="02020603050405020304" pitchFamily="18" charset="0"/>
                <a:cs typeface="Times New Roman" panose="02020603050405020304" pitchFamily="18" charset="0"/>
              </a:rPr>
              <a:t>Or similar to accuracy of a 2-h OPUS-S solution!</a:t>
            </a:r>
          </a:p>
        </p:txBody>
      </p:sp>
      <p:sp>
        <p:nvSpPr>
          <p:cNvPr id="8" name="Oval 7">
            <a:extLst>
              <a:ext uri="{FF2B5EF4-FFF2-40B4-BE49-F238E27FC236}">
                <a16:creationId xmlns:a16="http://schemas.microsoft.com/office/drawing/2014/main" id="{0EB902CC-CC3D-4B4C-99FB-CE0B59A70E4E}"/>
              </a:ext>
            </a:extLst>
          </p:cNvPr>
          <p:cNvSpPr/>
          <p:nvPr/>
        </p:nvSpPr>
        <p:spPr>
          <a:xfrm>
            <a:off x="6009375" y="2452869"/>
            <a:ext cx="488962" cy="1326652"/>
          </a:xfrm>
          <a:prstGeom prst="ellipse">
            <a:avLst/>
          </a:prstGeom>
          <a:noFill/>
          <a:ln w="158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5EA8463-230B-4B6D-A74B-21AC5FFCAD9D}"/>
              </a:ext>
            </a:extLst>
          </p:cNvPr>
          <p:cNvCxnSpPr>
            <a:stCxn id="7" idx="1"/>
            <a:endCxn id="8" idx="0"/>
          </p:cNvCxnSpPr>
          <p:nvPr/>
        </p:nvCxnSpPr>
        <p:spPr>
          <a:xfrm flipH="1">
            <a:off x="6253856" y="687292"/>
            <a:ext cx="776787" cy="1765577"/>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B0C12429-EAE6-4C9E-94A3-96612FBDC841}"/>
              </a:ext>
            </a:extLst>
          </p:cNvPr>
          <p:cNvSpPr txBox="1"/>
          <p:nvPr/>
        </p:nvSpPr>
        <p:spPr>
          <a:xfrm>
            <a:off x="7634920" y="4482478"/>
            <a:ext cx="1163782" cy="215444"/>
          </a:xfrm>
          <a:prstGeom prst="rect">
            <a:avLst/>
          </a:prstGeom>
          <a:noFill/>
        </p:spPr>
        <p:txBody>
          <a:bodyPr wrap="square" rtlCol="0">
            <a:spAutoFit/>
          </a:bodyPr>
          <a:lstStyle/>
          <a:p>
            <a:r>
              <a:rPr lang="en-US" sz="800" dirty="0"/>
              <a:t>[</a:t>
            </a:r>
            <a:r>
              <a:rPr lang="en-US" sz="800" dirty="0" err="1"/>
              <a:t>Allahyari</a:t>
            </a:r>
            <a:r>
              <a:rPr lang="en-US" sz="800" dirty="0"/>
              <a:t> </a:t>
            </a:r>
            <a:r>
              <a:rPr lang="en-US" sz="800" dirty="0" err="1"/>
              <a:t>el</a:t>
            </a:r>
            <a:r>
              <a:rPr lang="en-US" sz="800" dirty="0"/>
              <a:t> al. 2018]</a:t>
            </a:r>
            <a:endParaRPr lang="en-US" dirty="0"/>
          </a:p>
        </p:txBody>
      </p:sp>
    </p:spTree>
    <p:extLst>
      <p:ext uri="{BB962C8B-B14F-4D97-AF65-F5344CB8AC3E}">
        <p14:creationId xmlns:p14="http://schemas.microsoft.com/office/powerpoint/2010/main" val="96607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508 compliant NGS 2022 powerpoint_template_widescreen2" id="{A38E114E-F7B4-4925-8AED-4E72AAE06EE2}" vid="{4A125BD5-4760-411E-BA3C-E105BC9D2A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powerpoint_template_widescreen_508</Template>
  <TotalTime>4190</TotalTime>
  <Words>1566</Words>
  <Application>Microsoft Office PowerPoint</Application>
  <PresentationFormat>On-screen Show (16:9)</PresentationFormat>
  <Paragraphs>300</Paragraphs>
  <Slides>41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Gill Sans MT</vt:lpstr>
      <vt:lpstr>Helvetica Neue</vt:lpstr>
      <vt:lpstr>Times New Roman</vt:lpstr>
      <vt:lpstr>Office Theme</vt:lpstr>
      <vt:lpstr>GNSS Best Practices</vt:lpstr>
      <vt:lpstr>PowerPoint Presentation</vt:lpstr>
      <vt:lpstr>PowerPoint Presentation</vt:lpstr>
      <vt:lpstr>Techniques we will cover</vt:lpstr>
      <vt:lpstr>Planning Your Project</vt:lpstr>
      <vt:lpstr>Technique used…which one?</vt:lpstr>
      <vt:lpstr>Intended Use/Activity</vt:lpstr>
      <vt:lpstr>OPUS Accuracy (Datum)</vt:lpstr>
      <vt:lpstr>RT Accuracy (Datum)</vt:lpstr>
      <vt:lpstr>Summary on RT Accuracy</vt:lpstr>
      <vt:lpstr>Repeat Occupations</vt:lpstr>
      <vt:lpstr>OPUS-Projects Accuracy (Datum)</vt:lpstr>
      <vt:lpstr>Intended Use/Activity</vt:lpstr>
      <vt:lpstr>Relative  Height Accuracy 95%</vt:lpstr>
      <vt:lpstr>Relative Horizonta Accuracy 95%</vt:lpstr>
      <vt:lpstr>OPUS</vt:lpstr>
      <vt:lpstr>Azimuth??</vt:lpstr>
      <vt:lpstr>OPUS Projects (Any Post-Processed Static, possibly RTK*)</vt:lpstr>
      <vt:lpstr>Maintenance Needs of Coordinates?</vt:lpstr>
      <vt:lpstr>Law of the Instrument</vt:lpstr>
      <vt:lpstr>PowerPoint Presentation</vt:lpstr>
      <vt:lpstr>But…..</vt:lpstr>
      <vt:lpstr>It is not just the Measuring Stick</vt:lpstr>
      <vt:lpstr>RTK/RTN Best Practices</vt:lpstr>
      <vt:lpstr>RTK/RTN Best Practices</vt:lpstr>
      <vt:lpstr>RTK/RTN Best Practices</vt:lpstr>
      <vt:lpstr>RTK/RTN Best Practices</vt:lpstr>
      <vt:lpstr>RTK/RTN Best Practices</vt:lpstr>
      <vt:lpstr>RTK/RTN Best Practices</vt:lpstr>
      <vt:lpstr>New Standards</vt:lpstr>
      <vt:lpstr>NGS 92</vt:lpstr>
      <vt:lpstr>NGS 92</vt:lpstr>
      <vt:lpstr>NGS 92</vt:lpstr>
      <vt:lpstr>NGS 92</vt:lpstr>
      <vt:lpstr>NGS 92</vt:lpstr>
      <vt:lpstr>NGS 92</vt:lpstr>
      <vt:lpstr>NGS 92</vt:lpstr>
      <vt:lpstr>NGS 92</vt:lpstr>
      <vt:lpstr>NGS 92</vt:lpstr>
      <vt:lpstr>NGS 92</vt:lpstr>
      <vt:lpstr>Questions?</vt:lpstr>
    </vt:vector>
  </TitlesOfParts>
  <Company>Simmons + Associates Graphic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Martin</dc:creator>
  <cp:lastModifiedBy>Dan Martin</cp:lastModifiedBy>
  <cp:revision>95</cp:revision>
  <dcterms:created xsi:type="dcterms:W3CDTF">2024-12-09T14:55:22Z</dcterms:created>
  <dcterms:modified xsi:type="dcterms:W3CDTF">2025-03-12T11:41:46Z</dcterms:modified>
</cp:coreProperties>
</file>