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5198" r:id="rId2"/>
  </p:sldMasterIdLst>
  <p:notesMasterIdLst>
    <p:notesMasterId r:id="rId50"/>
  </p:notesMasterIdLst>
  <p:handoutMasterIdLst>
    <p:handoutMasterId r:id="rId51"/>
  </p:handoutMasterIdLst>
  <p:sldIdLst>
    <p:sldId id="256" r:id="rId3"/>
    <p:sldId id="545" r:id="rId4"/>
    <p:sldId id="546" r:id="rId5"/>
    <p:sldId id="590" r:id="rId6"/>
    <p:sldId id="548" r:id="rId7"/>
    <p:sldId id="549" r:id="rId8"/>
    <p:sldId id="550" r:id="rId9"/>
    <p:sldId id="551" r:id="rId10"/>
    <p:sldId id="552" r:id="rId11"/>
    <p:sldId id="553" r:id="rId12"/>
    <p:sldId id="591" r:id="rId13"/>
    <p:sldId id="592" r:id="rId14"/>
    <p:sldId id="554" r:id="rId15"/>
    <p:sldId id="555" r:id="rId16"/>
    <p:sldId id="556" r:id="rId17"/>
    <p:sldId id="557" r:id="rId18"/>
    <p:sldId id="558" r:id="rId19"/>
    <p:sldId id="559" r:id="rId20"/>
    <p:sldId id="560" r:id="rId21"/>
    <p:sldId id="561" r:id="rId22"/>
    <p:sldId id="562" r:id="rId23"/>
    <p:sldId id="563" r:id="rId24"/>
    <p:sldId id="564" r:id="rId25"/>
    <p:sldId id="565" r:id="rId26"/>
    <p:sldId id="566" r:id="rId27"/>
    <p:sldId id="567" r:id="rId28"/>
    <p:sldId id="568" r:id="rId29"/>
    <p:sldId id="569" r:id="rId30"/>
    <p:sldId id="570" r:id="rId31"/>
    <p:sldId id="571" r:id="rId32"/>
    <p:sldId id="572" r:id="rId33"/>
    <p:sldId id="573" r:id="rId34"/>
    <p:sldId id="574" r:id="rId35"/>
    <p:sldId id="575" r:id="rId36"/>
    <p:sldId id="593" r:id="rId37"/>
    <p:sldId id="577" r:id="rId38"/>
    <p:sldId id="578" r:id="rId39"/>
    <p:sldId id="579" r:id="rId40"/>
    <p:sldId id="580" r:id="rId41"/>
    <p:sldId id="581" r:id="rId42"/>
    <p:sldId id="582" r:id="rId43"/>
    <p:sldId id="583" r:id="rId44"/>
    <p:sldId id="584" r:id="rId45"/>
    <p:sldId id="585" r:id="rId46"/>
    <p:sldId id="586" r:id="rId47"/>
    <p:sldId id="587" r:id="rId48"/>
    <p:sldId id="588" r:id="rId49"/>
  </p:sldIdLst>
  <p:sldSz cx="9144000" cy="6858000" type="screen4x3"/>
  <p:notesSz cx="7102475" cy="9388475"/>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lin Becke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D"/>
    <a:srgbClr val="E0DFED"/>
    <a:srgbClr val="FFFFFF"/>
    <a:srgbClr val="2F52A1"/>
    <a:srgbClr val="29478B"/>
    <a:srgbClr val="4334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01" autoAdjust="0"/>
    <p:restoredTop sz="70803" autoAdjust="0"/>
  </p:normalViewPr>
  <p:slideViewPr>
    <p:cSldViewPr>
      <p:cViewPr varScale="1">
        <p:scale>
          <a:sx n="52" d="100"/>
          <a:sy n="52" d="100"/>
        </p:scale>
        <p:origin x="1818" y="60"/>
      </p:cViewPr>
      <p:guideLst>
        <p:guide orient="horz" pos="2160"/>
        <p:guide pos="2880"/>
      </p:guideLst>
    </p:cSldViewPr>
  </p:slideViewPr>
  <p:outlineViewPr>
    <p:cViewPr>
      <p:scale>
        <a:sx n="33" d="100"/>
        <a:sy n="33" d="100"/>
      </p:scale>
      <p:origin x="18" y="13308"/>
    </p:cViewPr>
  </p:outlineViewPr>
  <p:notesTextViewPr>
    <p:cViewPr>
      <p:scale>
        <a:sx n="1" d="1"/>
        <a:sy n="1" d="1"/>
      </p:scale>
      <p:origin x="0" y="0"/>
    </p:cViewPr>
  </p:notesTextViewPr>
  <p:sorterViewPr>
    <p:cViewPr>
      <p:scale>
        <a:sx n="100" d="100"/>
        <a:sy n="100" d="100"/>
      </p:scale>
      <p:origin x="0" y="318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3408" tIns="46703" rIns="93408" bIns="46703" rtlCol="0"/>
          <a:lstStyle>
            <a:lvl1pPr algn="l" eaLnBrk="1" hangingPunct="1">
              <a:defRPr sz="1200">
                <a:cs typeface="Arial" charset="0"/>
              </a:defRPr>
            </a:lvl1pPr>
          </a:lstStyle>
          <a:p>
            <a:pPr>
              <a:defRPr/>
            </a:pPr>
            <a:endParaRPr lang="en-US"/>
          </a:p>
        </p:txBody>
      </p:sp>
      <p:sp>
        <p:nvSpPr>
          <p:cNvPr id="3" name="Date Placeholder 2"/>
          <p:cNvSpPr>
            <a:spLocks noGrp="1"/>
          </p:cNvSpPr>
          <p:nvPr>
            <p:ph type="dt" sz="quarter" idx="1"/>
          </p:nvPr>
        </p:nvSpPr>
        <p:spPr>
          <a:xfrm>
            <a:off x="4022725" y="0"/>
            <a:ext cx="3078163" cy="469900"/>
          </a:xfrm>
          <a:prstGeom prst="rect">
            <a:avLst/>
          </a:prstGeom>
        </p:spPr>
        <p:txBody>
          <a:bodyPr vert="horz" lIns="93408" tIns="46703" rIns="93408" bIns="46703" rtlCol="0"/>
          <a:lstStyle>
            <a:lvl1pPr algn="r" eaLnBrk="1" hangingPunct="1">
              <a:defRPr sz="1200">
                <a:cs typeface="Arial" charset="0"/>
              </a:defRPr>
            </a:lvl1pPr>
          </a:lstStyle>
          <a:p>
            <a:pPr>
              <a:defRPr/>
            </a:pPr>
            <a:fld id="{0AF74DEA-5905-4995-85CC-E14F0A89FDF3}" type="datetimeFigureOut">
              <a:rPr lang="en-US"/>
              <a:pPr>
                <a:defRPr/>
              </a:pPr>
              <a:t>1/23/2017</a:t>
            </a:fld>
            <a:endParaRPr lang="en-US"/>
          </a:p>
        </p:txBody>
      </p:sp>
      <p:sp>
        <p:nvSpPr>
          <p:cNvPr id="4" name="Footer Placeholder 3"/>
          <p:cNvSpPr>
            <a:spLocks noGrp="1"/>
          </p:cNvSpPr>
          <p:nvPr>
            <p:ph type="ftr" sz="quarter" idx="2"/>
          </p:nvPr>
        </p:nvSpPr>
        <p:spPr>
          <a:xfrm>
            <a:off x="0" y="8916988"/>
            <a:ext cx="3078163" cy="469900"/>
          </a:xfrm>
          <a:prstGeom prst="rect">
            <a:avLst/>
          </a:prstGeom>
        </p:spPr>
        <p:txBody>
          <a:bodyPr vert="horz" lIns="93408" tIns="46703" rIns="93408" bIns="46703" rtlCol="0" anchor="b"/>
          <a:lstStyle>
            <a:lvl1pPr algn="l" eaLnBrk="1" hangingPunct="1">
              <a:defRPr sz="1200">
                <a:cs typeface="Arial" charset="0"/>
              </a:defRPr>
            </a:lvl1pPr>
          </a:lstStyle>
          <a:p>
            <a:pPr>
              <a:defRPr/>
            </a:pPr>
            <a:endParaRPr lang="en-US"/>
          </a:p>
        </p:txBody>
      </p:sp>
      <p:sp>
        <p:nvSpPr>
          <p:cNvPr id="5" name="Slide Number Placeholder 4"/>
          <p:cNvSpPr>
            <a:spLocks noGrp="1"/>
          </p:cNvSpPr>
          <p:nvPr>
            <p:ph type="sldNum" sz="quarter" idx="3"/>
          </p:nvPr>
        </p:nvSpPr>
        <p:spPr>
          <a:xfrm>
            <a:off x="4022725" y="8916988"/>
            <a:ext cx="3078163" cy="469900"/>
          </a:xfrm>
          <a:prstGeom prst="rect">
            <a:avLst/>
          </a:prstGeom>
        </p:spPr>
        <p:txBody>
          <a:bodyPr vert="horz" wrap="square" lIns="93408" tIns="46703" rIns="93408" bIns="46703" numCol="1" anchor="b" anchorCtr="0" compatLnSpc="1">
            <a:prstTxWarp prst="textNoShape">
              <a:avLst/>
            </a:prstTxWarp>
          </a:bodyPr>
          <a:lstStyle>
            <a:lvl1pPr algn="r" eaLnBrk="1" hangingPunct="1">
              <a:defRPr sz="1200"/>
            </a:lvl1pPr>
          </a:lstStyle>
          <a:p>
            <a:pPr>
              <a:defRPr/>
            </a:pPr>
            <a:fld id="{3B2ED168-E975-4449-BECB-3A3867BA796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3408" tIns="46703" rIns="93408" bIns="46703" rtlCol="0"/>
          <a:lstStyle>
            <a:lvl1pPr algn="l" eaLnBrk="1" hangingPunct="1">
              <a:defRPr sz="1200">
                <a:cs typeface="Arial" charset="0"/>
              </a:defRPr>
            </a:lvl1pPr>
          </a:lstStyle>
          <a:p>
            <a:pPr>
              <a:defRPr/>
            </a:pPr>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3408" tIns="46703" rIns="93408" bIns="46703" rtlCol="0"/>
          <a:lstStyle>
            <a:lvl1pPr algn="r" eaLnBrk="1" hangingPunct="1">
              <a:defRPr sz="1200">
                <a:cs typeface="Arial" charset="0"/>
              </a:defRPr>
            </a:lvl1pPr>
          </a:lstStyle>
          <a:p>
            <a:pPr>
              <a:defRPr/>
            </a:pPr>
            <a:fld id="{27C3542E-7454-4BDE-ADF9-A8B52D199B12}" type="datetimeFigureOut">
              <a:rPr lang="en-US"/>
              <a:pPr>
                <a:defRPr/>
              </a:pPr>
              <a:t>1/23/2017</a:t>
            </a:fld>
            <a:endParaRPr lang="en-US"/>
          </a:p>
        </p:txBody>
      </p:sp>
      <p:sp>
        <p:nvSpPr>
          <p:cNvPr id="4" name="Slide Image Placeholder 3"/>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3408" tIns="46703" rIns="93408" bIns="46703" rtlCol="0" anchor="ctr"/>
          <a:lstStyle/>
          <a:p>
            <a:pPr lvl="0"/>
            <a:endParaRPr lang="en-US" noProof="0" smtClean="0"/>
          </a:p>
        </p:txBody>
      </p:sp>
      <p:sp>
        <p:nvSpPr>
          <p:cNvPr id="5" name="Notes Placeholder 4"/>
          <p:cNvSpPr>
            <a:spLocks noGrp="1"/>
          </p:cNvSpPr>
          <p:nvPr>
            <p:ph type="body" sz="quarter" idx="3"/>
          </p:nvPr>
        </p:nvSpPr>
        <p:spPr>
          <a:xfrm>
            <a:off x="711200" y="4462463"/>
            <a:ext cx="5680075" cy="4222750"/>
          </a:xfrm>
          <a:prstGeom prst="rect">
            <a:avLst/>
          </a:prstGeom>
        </p:spPr>
        <p:txBody>
          <a:bodyPr vert="horz" lIns="93408" tIns="46703" rIns="93408" bIns="46703"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916988"/>
            <a:ext cx="3078163" cy="469900"/>
          </a:xfrm>
          <a:prstGeom prst="rect">
            <a:avLst/>
          </a:prstGeom>
        </p:spPr>
        <p:txBody>
          <a:bodyPr vert="horz" lIns="93408" tIns="46703" rIns="93408" bIns="46703" rtlCol="0" anchor="b"/>
          <a:lstStyle>
            <a:lvl1pPr algn="l" eaLnBrk="1" hangingPunct="1">
              <a:defRPr sz="1200">
                <a:cs typeface="Arial" charset="0"/>
              </a:defRPr>
            </a:lvl1pPr>
          </a:lstStyle>
          <a:p>
            <a:pPr>
              <a:defRPr/>
            </a:pPr>
            <a:endParaRPr lang="en-US"/>
          </a:p>
        </p:txBody>
      </p:sp>
      <p:sp>
        <p:nvSpPr>
          <p:cNvPr id="7" name="Slide Number Placeholder 6"/>
          <p:cNvSpPr>
            <a:spLocks noGrp="1"/>
          </p:cNvSpPr>
          <p:nvPr>
            <p:ph type="sldNum" sz="quarter" idx="5"/>
          </p:nvPr>
        </p:nvSpPr>
        <p:spPr>
          <a:xfrm>
            <a:off x="4022725" y="8916988"/>
            <a:ext cx="3078163" cy="469900"/>
          </a:xfrm>
          <a:prstGeom prst="rect">
            <a:avLst/>
          </a:prstGeom>
        </p:spPr>
        <p:txBody>
          <a:bodyPr vert="horz" wrap="square" lIns="93408" tIns="46703" rIns="93408" bIns="46703" numCol="1" anchor="b" anchorCtr="0" compatLnSpc="1">
            <a:prstTxWarp prst="textNoShape">
              <a:avLst/>
            </a:prstTxWarp>
          </a:bodyPr>
          <a:lstStyle>
            <a:lvl1pPr algn="r" eaLnBrk="1" hangingPunct="1">
              <a:defRPr sz="1200"/>
            </a:lvl1pPr>
          </a:lstStyle>
          <a:p>
            <a:pPr>
              <a:defRPr/>
            </a:pPr>
            <a:fld id="{59545B51-B578-407E-8BA1-9E652C888E8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0988">
              <a:spcBef>
                <a:spcPct val="30000"/>
              </a:spcBef>
              <a:defRPr sz="1200">
                <a:solidFill>
                  <a:schemeClr val="tx1"/>
                </a:solidFill>
                <a:latin typeface="Calibri" panose="020F0502020204030204" pitchFamily="34" charset="0"/>
              </a:defRPr>
            </a:lvl2pPr>
            <a:lvl3pPr marL="1139825" indent="-225425">
              <a:spcBef>
                <a:spcPct val="30000"/>
              </a:spcBef>
              <a:defRPr sz="1200">
                <a:solidFill>
                  <a:schemeClr val="tx1"/>
                </a:solidFill>
                <a:latin typeface="Calibri" panose="020F0502020204030204" pitchFamily="34" charset="0"/>
              </a:defRPr>
            </a:lvl3pPr>
            <a:lvl4pPr marL="1601788" indent="-225425">
              <a:spcBef>
                <a:spcPct val="30000"/>
              </a:spcBef>
              <a:defRPr sz="1200">
                <a:solidFill>
                  <a:schemeClr val="tx1"/>
                </a:solidFill>
                <a:latin typeface="Calibri" panose="020F0502020204030204" pitchFamily="34" charset="0"/>
              </a:defRPr>
            </a:lvl4pPr>
            <a:lvl5pPr marL="2058988" indent="-225425">
              <a:spcBef>
                <a:spcPct val="30000"/>
              </a:spcBef>
              <a:defRPr sz="1200">
                <a:solidFill>
                  <a:schemeClr val="tx1"/>
                </a:solidFill>
                <a:latin typeface="Calibri" panose="020F0502020204030204" pitchFamily="34" charset="0"/>
              </a:defRPr>
            </a:lvl5pPr>
            <a:lvl6pPr marL="2516188" indent="-225425" eaLnBrk="0" fontAlgn="base" hangingPunct="0">
              <a:spcBef>
                <a:spcPct val="30000"/>
              </a:spcBef>
              <a:spcAft>
                <a:spcPct val="0"/>
              </a:spcAft>
              <a:defRPr sz="1200">
                <a:solidFill>
                  <a:schemeClr val="tx1"/>
                </a:solidFill>
                <a:latin typeface="Calibri" panose="020F0502020204030204" pitchFamily="34" charset="0"/>
              </a:defRPr>
            </a:lvl6pPr>
            <a:lvl7pPr marL="2973388" indent="-225425" eaLnBrk="0" fontAlgn="base" hangingPunct="0">
              <a:spcBef>
                <a:spcPct val="30000"/>
              </a:spcBef>
              <a:spcAft>
                <a:spcPct val="0"/>
              </a:spcAft>
              <a:defRPr sz="1200">
                <a:solidFill>
                  <a:schemeClr val="tx1"/>
                </a:solidFill>
                <a:latin typeface="Calibri" panose="020F0502020204030204" pitchFamily="34" charset="0"/>
              </a:defRPr>
            </a:lvl7pPr>
            <a:lvl8pPr marL="3430588" indent="-225425" eaLnBrk="0" fontAlgn="base" hangingPunct="0">
              <a:spcBef>
                <a:spcPct val="30000"/>
              </a:spcBef>
              <a:spcAft>
                <a:spcPct val="0"/>
              </a:spcAft>
              <a:defRPr sz="1200">
                <a:solidFill>
                  <a:schemeClr val="tx1"/>
                </a:solidFill>
                <a:latin typeface="Calibri" panose="020F0502020204030204" pitchFamily="34" charset="0"/>
              </a:defRPr>
            </a:lvl8pPr>
            <a:lvl9pPr marL="3887788" indent="-2254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F528855-5B47-4F22-92A7-9DF8B92E76FD}" type="slidenum">
              <a:rPr lang="en-US" altLang="en-US" smtClean="0"/>
              <a:pPr>
                <a:spcBef>
                  <a:spcPct val="0"/>
                </a:spcBef>
              </a:pPr>
              <a:t>1</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1228725" y="711200"/>
            <a:ext cx="4740275" cy="3554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xfrm>
            <a:off x="719138" y="4503738"/>
            <a:ext cx="5757862" cy="42656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latin typeface="Arial" panose="020B0604020202020204" pitchFamily="34" charset="0"/>
              </a:rPr>
              <a:t>Replacing</a:t>
            </a:r>
            <a:r>
              <a:rPr lang="en-US" altLang="en-US" baseline="0" dirty="0" smtClean="0">
                <a:latin typeface="Arial" panose="020B0604020202020204" pitchFamily="34" charset="0"/>
              </a:rPr>
              <a:t> our datums meant starting with a clean sheet of paper.  So we also considered what the proper names for these entities would be.  The process took over 6 months of internal and external discussions.  The intent was to have a system with names that were not beholden to a specific country, so that they could be adopted by any country in the region.</a:t>
            </a:r>
            <a:endParaRPr lang="en-US" altLang="en-US" dirty="0" smtClean="0">
              <a:latin typeface="Arial" panose="020B0604020202020204" pitchFamily="34" charset="0"/>
            </a:endParaRP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0888" indent="-288925">
              <a:defRPr>
                <a:solidFill>
                  <a:schemeClr val="tx1"/>
                </a:solidFill>
                <a:latin typeface="Calibri" panose="020F0502020204030204" pitchFamily="34" charset="0"/>
                <a:cs typeface="Arial" panose="020B0604020202020204" pitchFamily="34" charset="0"/>
              </a:defRPr>
            </a:lvl2pPr>
            <a:lvl3pPr marL="1155700" indent="-230188">
              <a:defRPr>
                <a:solidFill>
                  <a:schemeClr val="tx1"/>
                </a:solidFill>
                <a:latin typeface="Calibri" panose="020F0502020204030204" pitchFamily="34" charset="0"/>
                <a:cs typeface="Arial" panose="020B0604020202020204" pitchFamily="34" charset="0"/>
              </a:defRPr>
            </a:lvl3pPr>
            <a:lvl4pPr marL="1617663" indent="-230188">
              <a:defRPr>
                <a:solidFill>
                  <a:schemeClr val="tx1"/>
                </a:solidFill>
                <a:latin typeface="Calibri" panose="020F0502020204030204" pitchFamily="34" charset="0"/>
                <a:cs typeface="Arial" panose="020B0604020202020204" pitchFamily="34" charset="0"/>
              </a:defRPr>
            </a:lvl4pPr>
            <a:lvl5pPr marL="2079625" indent="-230188">
              <a:defRPr>
                <a:solidFill>
                  <a:schemeClr val="tx1"/>
                </a:solidFill>
                <a:latin typeface="Calibri" panose="020F0502020204030204" pitchFamily="34" charset="0"/>
                <a:cs typeface="Arial" panose="020B0604020202020204" pitchFamily="34" charset="0"/>
              </a:defRPr>
            </a:lvl5pPr>
            <a:lvl6pPr marL="25368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940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512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084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BEAAB26-57DD-4969-9687-35F77A4E2A26}" type="slidenum">
              <a:rPr lang="en-US" altLang="en-US" smtClean="0"/>
              <a:pPr/>
              <a:t>10</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770" name="Shape 106"/>
          <p:cNvSpPr>
            <a:spLocks noGrp="1" noRot="1" noChangeAspect="1" noTextEdit="1"/>
          </p:cNvSpPr>
          <p:nvPr>
            <p:ph type="sldImg" idx="2"/>
          </p:nvPr>
        </p:nvSpPr>
        <p:spPr bwMode="auto">
          <a:xfrm>
            <a:off x="1200150" y="703263"/>
            <a:ext cx="4689475" cy="3516312"/>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32771" name="Shape 107"/>
          <p:cNvSpPr>
            <a:spLocks noGrp="1"/>
          </p:cNvSpPr>
          <p:nvPr>
            <p:ph type="body" idx="1"/>
          </p:nvPr>
        </p:nvSpPr>
        <p:spPr bwMode="auto">
          <a:xfrm>
            <a:off x="709613" y="4454525"/>
            <a:ext cx="5670550" cy="4217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067" tIns="47021" rIns="94067" bIns="47021" numCol="1" anchor="t" anchorCtr="0" compatLnSpc="1">
            <a:prstTxWarp prst="textNoShape">
              <a:avLst/>
            </a:prstTxWarp>
          </a:bodyPr>
          <a:lstStyle/>
          <a:p>
            <a:pPr>
              <a:spcBef>
                <a:spcPct val="0"/>
              </a:spcBef>
              <a:buSzPct val="25000"/>
            </a:pPr>
            <a:endParaRPr lang="en-US" altLang="en-US" dirty="0" smtClean="0">
              <a:solidFill>
                <a:srgbClr val="000000"/>
              </a:solidFill>
              <a:cs typeface="Calibri" panose="020F0502020204030204" pitchFamily="34" charset="0"/>
              <a:sym typeface="Calibri" panose="020F0502020204030204" pitchFamily="34" charset="0"/>
            </a:endParaRPr>
          </a:p>
        </p:txBody>
      </p:sp>
      <p:sp>
        <p:nvSpPr>
          <p:cNvPr id="32772" name="Shape 108"/>
          <p:cNvSpPr>
            <a:spLocks noGrp="1"/>
          </p:cNvSpPr>
          <p:nvPr>
            <p:ph type="sldNum" sz="quarter" idx="5"/>
          </p:nvPr>
        </p:nvSpPr>
        <p:spPr bwMode="auto">
          <a:xfrm>
            <a:off x="4016375" y="8905875"/>
            <a:ext cx="3071813" cy="468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67" tIns="47021" rIns="94067" bIns="47021"/>
          <a:lstStyle>
            <a:lvl1pPr>
              <a:defRPr>
                <a:solidFill>
                  <a:schemeClr val="tx1"/>
                </a:solidFill>
                <a:latin typeface="Calibri" panose="020F0502020204030204" pitchFamily="34" charset="0"/>
                <a:cs typeface="Arial" panose="020B0604020202020204" pitchFamily="34" charset="0"/>
              </a:defRPr>
            </a:lvl1pPr>
            <a:lvl2pPr marL="750888" indent="-288925">
              <a:defRPr>
                <a:solidFill>
                  <a:schemeClr val="tx1"/>
                </a:solidFill>
                <a:latin typeface="Calibri" panose="020F0502020204030204" pitchFamily="34" charset="0"/>
                <a:cs typeface="Arial" panose="020B0604020202020204" pitchFamily="34" charset="0"/>
              </a:defRPr>
            </a:lvl2pPr>
            <a:lvl3pPr marL="1155700" indent="-230188">
              <a:defRPr>
                <a:solidFill>
                  <a:schemeClr val="tx1"/>
                </a:solidFill>
                <a:latin typeface="Calibri" panose="020F0502020204030204" pitchFamily="34" charset="0"/>
                <a:cs typeface="Arial" panose="020B0604020202020204" pitchFamily="34" charset="0"/>
              </a:defRPr>
            </a:lvl3pPr>
            <a:lvl4pPr marL="1617663" indent="-230188">
              <a:defRPr>
                <a:solidFill>
                  <a:schemeClr val="tx1"/>
                </a:solidFill>
                <a:latin typeface="Calibri" panose="020F0502020204030204" pitchFamily="34" charset="0"/>
                <a:cs typeface="Arial" panose="020B0604020202020204" pitchFamily="34" charset="0"/>
              </a:defRPr>
            </a:lvl4pPr>
            <a:lvl5pPr marL="2079625" indent="-230188">
              <a:defRPr>
                <a:solidFill>
                  <a:schemeClr val="tx1"/>
                </a:solidFill>
                <a:latin typeface="Calibri" panose="020F0502020204030204" pitchFamily="34" charset="0"/>
                <a:cs typeface="Arial" panose="020B0604020202020204" pitchFamily="34" charset="0"/>
              </a:defRPr>
            </a:lvl5pPr>
            <a:lvl6pPr marL="25368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940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512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084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buSzPct val="25000"/>
            </a:pPr>
            <a:fld id="{F8306F68-B3C2-4C32-9092-8E8BBFD13825}" type="slidenum">
              <a:rPr lang="en-US" altLang="en-US" smtClean="0">
                <a:solidFill>
                  <a:srgbClr val="000000"/>
                </a:solidFill>
                <a:cs typeface="Calibri" panose="020F0502020204030204" pitchFamily="34" charset="0"/>
                <a:sym typeface="Calibri" panose="020F0502020204030204" pitchFamily="34" charset="0"/>
              </a:rPr>
              <a:pPr>
                <a:buSzPct val="25000"/>
              </a:pPr>
              <a:t>11</a:t>
            </a:fld>
            <a:endParaRPr lang="en-US" altLang="en-US" smtClean="0">
              <a:solidFill>
                <a:srgbClr val="000000"/>
              </a:solidFill>
              <a:cs typeface="Calibri" panose="020F0502020204030204" pitchFamily="34" charset="0"/>
              <a:sym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818" name="Shape 106"/>
          <p:cNvSpPr>
            <a:spLocks noGrp="1" noRot="1" noChangeAspect="1" noTextEdit="1"/>
          </p:cNvSpPr>
          <p:nvPr>
            <p:ph type="sldImg" idx="2"/>
          </p:nvPr>
        </p:nvSpPr>
        <p:spPr bwMode="auto">
          <a:xfrm>
            <a:off x="1200150" y="703263"/>
            <a:ext cx="4689475" cy="3516312"/>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34819" name="Shape 107"/>
          <p:cNvSpPr>
            <a:spLocks noGrp="1"/>
          </p:cNvSpPr>
          <p:nvPr>
            <p:ph type="body" idx="1"/>
          </p:nvPr>
        </p:nvSpPr>
        <p:spPr bwMode="auto">
          <a:xfrm>
            <a:off x="709613" y="4454525"/>
            <a:ext cx="5670550" cy="4217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067" tIns="47021" rIns="94067" bIns="47021" numCol="1" anchor="t" anchorCtr="0" compatLnSpc="1">
            <a:prstTxWarp prst="textNoShape">
              <a:avLst/>
            </a:prstTxWarp>
          </a:bodyPr>
          <a:lstStyle/>
          <a:p>
            <a:pPr>
              <a:spcBef>
                <a:spcPct val="0"/>
              </a:spcBef>
              <a:buSzPct val="25000"/>
            </a:pPr>
            <a:endParaRPr lang="en-US" altLang="en-US" smtClean="0">
              <a:solidFill>
                <a:srgbClr val="000000"/>
              </a:solidFill>
              <a:cs typeface="Calibri" panose="020F0502020204030204" pitchFamily="34" charset="0"/>
              <a:sym typeface="Calibri" panose="020F0502020204030204" pitchFamily="34" charset="0"/>
            </a:endParaRPr>
          </a:p>
        </p:txBody>
      </p:sp>
      <p:sp>
        <p:nvSpPr>
          <p:cNvPr id="34820" name="Shape 108"/>
          <p:cNvSpPr>
            <a:spLocks noGrp="1"/>
          </p:cNvSpPr>
          <p:nvPr>
            <p:ph type="sldNum" sz="quarter" idx="5"/>
          </p:nvPr>
        </p:nvSpPr>
        <p:spPr bwMode="auto">
          <a:xfrm>
            <a:off x="4016375" y="8905875"/>
            <a:ext cx="3071813" cy="468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67" tIns="47021" rIns="94067" bIns="47021"/>
          <a:lstStyle>
            <a:lvl1pPr>
              <a:defRPr>
                <a:solidFill>
                  <a:schemeClr val="tx1"/>
                </a:solidFill>
                <a:latin typeface="Calibri" panose="020F0502020204030204" pitchFamily="34" charset="0"/>
                <a:cs typeface="Arial" panose="020B0604020202020204" pitchFamily="34" charset="0"/>
              </a:defRPr>
            </a:lvl1pPr>
            <a:lvl2pPr marL="750888" indent="-288925">
              <a:defRPr>
                <a:solidFill>
                  <a:schemeClr val="tx1"/>
                </a:solidFill>
                <a:latin typeface="Calibri" panose="020F0502020204030204" pitchFamily="34" charset="0"/>
                <a:cs typeface="Arial" panose="020B0604020202020204" pitchFamily="34" charset="0"/>
              </a:defRPr>
            </a:lvl2pPr>
            <a:lvl3pPr marL="1155700" indent="-230188">
              <a:defRPr>
                <a:solidFill>
                  <a:schemeClr val="tx1"/>
                </a:solidFill>
                <a:latin typeface="Calibri" panose="020F0502020204030204" pitchFamily="34" charset="0"/>
                <a:cs typeface="Arial" panose="020B0604020202020204" pitchFamily="34" charset="0"/>
              </a:defRPr>
            </a:lvl3pPr>
            <a:lvl4pPr marL="1617663" indent="-230188">
              <a:defRPr>
                <a:solidFill>
                  <a:schemeClr val="tx1"/>
                </a:solidFill>
                <a:latin typeface="Calibri" panose="020F0502020204030204" pitchFamily="34" charset="0"/>
                <a:cs typeface="Arial" panose="020B0604020202020204" pitchFamily="34" charset="0"/>
              </a:defRPr>
            </a:lvl4pPr>
            <a:lvl5pPr marL="2079625" indent="-230188">
              <a:defRPr>
                <a:solidFill>
                  <a:schemeClr val="tx1"/>
                </a:solidFill>
                <a:latin typeface="Calibri" panose="020F0502020204030204" pitchFamily="34" charset="0"/>
                <a:cs typeface="Arial" panose="020B0604020202020204" pitchFamily="34" charset="0"/>
              </a:defRPr>
            </a:lvl5pPr>
            <a:lvl6pPr marL="25368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940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512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084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buSzPct val="25000"/>
            </a:pPr>
            <a:fld id="{F2346B3E-24DF-4F84-9C17-E1BF7D157A7D}" type="slidenum">
              <a:rPr lang="en-US" altLang="en-US" smtClean="0">
                <a:solidFill>
                  <a:srgbClr val="000000"/>
                </a:solidFill>
                <a:cs typeface="Calibri" panose="020F0502020204030204" pitchFamily="34" charset="0"/>
                <a:sym typeface="Calibri" panose="020F0502020204030204" pitchFamily="34" charset="0"/>
              </a:rPr>
              <a:pPr>
                <a:buSzPct val="25000"/>
              </a:pPr>
              <a:t>12</a:t>
            </a:fld>
            <a:endParaRPr lang="en-US" altLang="en-US" smtClean="0">
              <a:solidFill>
                <a:srgbClr val="000000"/>
              </a:solidFill>
              <a:cs typeface="Calibri" panose="020F0502020204030204" pitchFamily="34" charset="0"/>
              <a:sym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A11FA25-DCF6-4A1B-93B1-B4912147F0B1}" type="slidenum">
              <a:rPr lang="en-US" altLang="en-US" smtClean="0"/>
              <a:pPr/>
              <a:t>13</a:t>
            </a:fld>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228725" y="711200"/>
            <a:ext cx="4740275" cy="3554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xfrm>
            <a:off x="719138" y="4503738"/>
            <a:ext cx="5757862" cy="42656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latin typeface="Arial" panose="020B0604020202020204" pitchFamily="34" charset="0"/>
              </a:rPr>
              <a:t>When NAD 83 was first developed,</a:t>
            </a:r>
            <a:r>
              <a:rPr lang="en-US" altLang="en-US" baseline="0" dirty="0" smtClean="0">
                <a:latin typeface="Arial" panose="020B0604020202020204" pitchFamily="34" charset="0"/>
              </a:rPr>
              <a:t> the intent was to make it as geocentric as possible.   However as technology progressed, especially space geodesy, knowledge of the </a:t>
            </a:r>
            <a:r>
              <a:rPr lang="en-US" altLang="en-US" baseline="0" dirty="0" err="1" smtClean="0">
                <a:latin typeface="Arial" panose="020B0604020202020204" pitchFamily="34" charset="0"/>
              </a:rPr>
              <a:t>geocenter</a:t>
            </a:r>
            <a:r>
              <a:rPr lang="en-US" altLang="en-US" baseline="0" dirty="0" smtClean="0">
                <a:latin typeface="Arial" panose="020B0604020202020204" pitchFamily="34" charset="0"/>
              </a:rPr>
              <a:t> got better and showed that NAD 83 was over 2 meters non-geocentric.  A decision was made at NGS to *not* update the origin, as that would have defined a new datum, and NAD 83 was still in the process of being adopted even 10 years after its debut.  </a:t>
            </a:r>
          </a:p>
          <a:p>
            <a:endParaRPr lang="en-US" altLang="en-US" baseline="0" dirty="0" smtClean="0">
              <a:latin typeface="Arial" panose="020B0604020202020204" pitchFamily="34" charset="0"/>
            </a:endParaRPr>
          </a:p>
          <a:p>
            <a:r>
              <a:rPr lang="en-US" altLang="en-US" baseline="0" dirty="0" smtClean="0">
                <a:latin typeface="Arial" panose="020B0604020202020204" pitchFamily="34" charset="0"/>
              </a:rPr>
              <a:t>Since then, however, the accessibility of cm level geocentric positioning has grown, and this mismatch (and its related horizontal errors in latitude and longitude) are now becoming more and more obvious.  As such, when NAD 83 is replaced in 2022, the new system will be much more geocentric.</a:t>
            </a:r>
            <a:endParaRPr lang="en-US" altLang="en-US" dirty="0" smtClean="0">
              <a:latin typeface="Arial" panose="020B0604020202020204" pitchFamily="34" charset="0"/>
            </a:endParaRP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0888" indent="-288925">
              <a:defRPr>
                <a:solidFill>
                  <a:schemeClr val="tx1"/>
                </a:solidFill>
                <a:latin typeface="Calibri" panose="020F0502020204030204" pitchFamily="34" charset="0"/>
                <a:cs typeface="Arial" panose="020B0604020202020204" pitchFamily="34" charset="0"/>
              </a:defRPr>
            </a:lvl2pPr>
            <a:lvl3pPr marL="1155700" indent="-230188">
              <a:defRPr>
                <a:solidFill>
                  <a:schemeClr val="tx1"/>
                </a:solidFill>
                <a:latin typeface="Calibri" panose="020F0502020204030204" pitchFamily="34" charset="0"/>
                <a:cs typeface="Arial" panose="020B0604020202020204" pitchFamily="34" charset="0"/>
              </a:defRPr>
            </a:lvl3pPr>
            <a:lvl4pPr marL="1617663" indent="-230188">
              <a:defRPr>
                <a:solidFill>
                  <a:schemeClr val="tx1"/>
                </a:solidFill>
                <a:latin typeface="Calibri" panose="020F0502020204030204" pitchFamily="34" charset="0"/>
                <a:cs typeface="Arial" panose="020B0604020202020204" pitchFamily="34" charset="0"/>
              </a:defRPr>
            </a:lvl4pPr>
            <a:lvl5pPr marL="2079625" indent="-230188">
              <a:defRPr>
                <a:solidFill>
                  <a:schemeClr val="tx1"/>
                </a:solidFill>
                <a:latin typeface="Calibri" panose="020F0502020204030204" pitchFamily="34" charset="0"/>
                <a:cs typeface="Arial" panose="020B0604020202020204" pitchFamily="34" charset="0"/>
              </a:defRPr>
            </a:lvl5pPr>
            <a:lvl6pPr marL="25368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940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512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084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5FB84BD-1C81-4A7C-84F3-F77A863491FF}" type="slidenum">
              <a:rPr lang="en-US" altLang="en-US" smtClean="0"/>
              <a:pPr/>
              <a:t>14</a:t>
            </a:fld>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shifts</a:t>
            </a:r>
            <a:r>
              <a:rPr lang="en-US" altLang="en-US" baseline="0" dirty="0" smtClean="0"/>
              <a:t> in ellipsoid heights, due to correcting the non-egocentricity of NAD 83, will manifest as a tilt of 0.5 m to 1.5 m across CONUS</a:t>
            </a:r>
            <a:endParaRPr lang="en-US" altLang="en-US" dirty="0"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0888" indent="-288925">
              <a:defRPr>
                <a:solidFill>
                  <a:schemeClr val="tx1"/>
                </a:solidFill>
                <a:latin typeface="Calibri" panose="020F0502020204030204" pitchFamily="34" charset="0"/>
                <a:cs typeface="Arial" panose="020B0604020202020204" pitchFamily="34" charset="0"/>
              </a:defRPr>
            </a:lvl2pPr>
            <a:lvl3pPr marL="1155700" indent="-230188">
              <a:defRPr>
                <a:solidFill>
                  <a:schemeClr val="tx1"/>
                </a:solidFill>
                <a:latin typeface="Calibri" panose="020F0502020204030204" pitchFamily="34" charset="0"/>
                <a:cs typeface="Arial" panose="020B0604020202020204" pitchFamily="34" charset="0"/>
              </a:defRPr>
            </a:lvl3pPr>
            <a:lvl4pPr marL="1617663" indent="-230188">
              <a:defRPr>
                <a:solidFill>
                  <a:schemeClr val="tx1"/>
                </a:solidFill>
                <a:latin typeface="Calibri" panose="020F0502020204030204" pitchFamily="34" charset="0"/>
                <a:cs typeface="Arial" panose="020B0604020202020204" pitchFamily="34" charset="0"/>
              </a:defRPr>
            </a:lvl4pPr>
            <a:lvl5pPr marL="2079625" indent="-230188">
              <a:defRPr>
                <a:solidFill>
                  <a:schemeClr val="tx1"/>
                </a:solidFill>
                <a:latin typeface="Calibri" panose="020F0502020204030204" pitchFamily="34" charset="0"/>
                <a:cs typeface="Arial" panose="020B0604020202020204" pitchFamily="34" charset="0"/>
              </a:defRPr>
            </a:lvl5pPr>
            <a:lvl6pPr marL="25368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940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512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084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71B9F60-4048-49C5-90AC-839E97EE0763}" type="slidenum">
              <a:rPr lang="en-US" altLang="en-US" smtClean="0"/>
              <a:pPr/>
              <a:t>15</a:t>
            </a:fld>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shifts</a:t>
            </a:r>
            <a:r>
              <a:rPr lang="en-US" altLang="en-US" baseline="0" dirty="0" smtClean="0"/>
              <a:t> in latitude and longitude, due to correcting the non-egocentricity of NAD 83, will manifest as gradually changing shifts across CONUS</a:t>
            </a:r>
            <a:endParaRPr lang="en-US" altLang="en-US" dirty="0"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0888" indent="-288925">
              <a:defRPr>
                <a:solidFill>
                  <a:schemeClr val="tx1"/>
                </a:solidFill>
                <a:latin typeface="Calibri" panose="020F0502020204030204" pitchFamily="34" charset="0"/>
                <a:cs typeface="Arial" panose="020B0604020202020204" pitchFamily="34" charset="0"/>
              </a:defRPr>
            </a:lvl2pPr>
            <a:lvl3pPr marL="1155700" indent="-230188">
              <a:defRPr>
                <a:solidFill>
                  <a:schemeClr val="tx1"/>
                </a:solidFill>
                <a:latin typeface="Calibri" panose="020F0502020204030204" pitchFamily="34" charset="0"/>
                <a:cs typeface="Arial" panose="020B0604020202020204" pitchFamily="34" charset="0"/>
              </a:defRPr>
            </a:lvl3pPr>
            <a:lvl4pPr marL="1617663" indent="-230188">
              <a:defRPr>
                <a:solidFill>
                  <a:schemeClr val="tx1"/>
                </a:solidFill>
                <a:latin typeface="Calibri" panose="020F0502020204030204" pitchFamily="34" charset="0"/>
                <a:cs typeface="Arial" panose="020B0604020202020204" pitchFamily="34" charset="0"/>
              </a:defRPr>
            </a:lvl4pPr>
            <a:lvl5pPr marL="2079625" indent="-230188">
              <a:defRPr>
                <a:solidFill>
                  <a:schemeClr val="tx1"/>
                </a:solidFill>
                <a:latin typeface="Calibri" panose="020F0502020204030204" pitchFamily="34" charset="0"/>
                <a:cs typeface="Arial" panose="020B0604020202020204" pitchFamily="34" charset="0"/>
              </a:defRPr>
            </a:lvl5pPr>
            <a:lvl6pPr marL="25368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940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512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084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4AA00DB-C910-41A4-B685-E85E3AD4F86B}" type="slidenum">
              <a:rPr lang="en-US" altLang="en-US" smtClean="0"/>
              <a:pPr/>
              <a:t>16</a:t>
            </a:fld>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In the</a:t>
            </a:r>
            <a:r>
              <a:rPr lang="en-US" altLang="en-US" baseline="0" dirty="0" smtClean="0"/>
              <a:t> past, passive control was the way to define and access a datum, with the assumption that coordinates held for a long period of time.  That philosophy is being updated to rely on active control where data come in 24/7 on a GNSS receiver.  Passive control will still be used, but in a reduced capacity.</a:t>
            </a:r>
            <a:endParaRPr lang="en-US" altLang="en-US" dirty="0"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06CCD26-0451-4A57-8E25-C75A4B3F66FE}" type="slidenum">
              <a:rPr lang="en-US" altLang="en-US" smtClean="0"/>
              <a:pPr/>
              <a:t>17</a:t>
            </a:fld>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a:t>
            </a:r>
            <a:r>
              <a:rPr lang="en-US" altLang="en-US" baseline="0" dirty="0" smtClean="0"/>
              <a:t> new frames will remove the dominant latitude/longitude time-dependent change of “plate rotation”.  That will still leave residual velocities (including intra-plate horizontal motions and all vertical motions)</a:t>
            </a:r>
            <a:endParaRPr lang="en-US" altLang="en-US" dirty="0"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911F848-BE25-432D-BC40-C8E7FE097179}" type="slidenum">
              <a:rPr lang="en-US" altLang="en-US" smtClean="0"/>
              <a:pPr/>
              <a:t>18</a:t>
            </a:fld>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All</a:t>
            </a:r>
            <a:r>
              <a:rPr lang="en-US" altLang="en-US" baseline="0" dirty="0" smtClean="0"/>
              <a:t> coordinates will be time dependent.  However, in many places, that dependency will be very small, as the primary signal (rotation of the plate) will be removed.</a:t>
            </a:r>
            <a:endParaRPr lang="en-US" altLang="en-US" dirty="0"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DE08122-5730-4502-B363-D5377543C214}" type="slidenum">
              <a:rPr lang="en-US" altLang="en-US" smtClean="0"/>
              <a:pPr/>
              <a:t>19</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0888" indent="-288925">
              <a:defRPr>
                <a:solidFill>
                  <a:schemeClr val="tx1"/>
                </a:solidFill>
                <a:latin typeface="Calibri" panose="020F0502020204030204" pitchFamily="34" charset="0"/>
                <a:cs typeface="Arial" panose="020B0604020202020204" pitchFamily="34" charset="0"/>
              </a:defRPr>
            </a:lvl2pPr>
            <a:lvl3pPr marL="1155700" indent="-230188">
              <a:defRPr>
                <a:solidFill>
                  <a:schemeClr val="tx1"/>
                </a:solidFill>
                <a:latin typeface="Calibri" panose="020F0502020204030204" pitchFamily="34" charset="0"/>
                <a:cs typeface="Arial" panose="020B0604020202020204" pitchFamily="34" charset="0"/>
              </a:defRPr>
            </a:lvl3pPr>
            <a:lvl4pPr marL="1617663" indent="-230188">
              <a:defRPr>
                <a:solidFill>
                  <a:schemeClr val="tx1"/>
                </a:solidFill>
                <a:latin typeface="Calibri" panose="020F0502020204030204" pitchFamily="34" charset="0"/>
                <a:cs typeface="Arial" panose="020B0604020202020204" pitchFamily="34" charset="0"/>
              </a:defRPr>
            </a:lvl4pPr>
            <a:lvl5pPr marL="2079625" indent="-230188">
              <a:defRPr>
                <a:solidFill>
                  <a:schemeClr val="tx1"/>
                </a:solidFill>
                <a:latin typeface="Calibri" panose="020F0502020204030204" pitchFamily="34" charset="0"/>
                <a:cs typeface="Arial" panose="020B0604020202020204" pitchFamily="34" charset="0"/>
              </a:defRPr>
            </a:lvl5pPr>
            <a:lvl6pPr marL="25368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940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512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084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E141679-890C-44FB-AF21-F403E538292A}" type="slidenum">
              <a:rPr lang="en-US" altLang="en-US" smtClean="0"/>
              <a:pPr/>
              <a:t>2</a:t>
            </a:fld>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AFE2FB2-D585-402E-9B9C-EC59D9285ED0}" type="slidenum">
              <a:rPr lang="en-US" altLang="en-US" smtClean="0"/>
              <a:pPr/>
              <a:t>20</a:t>
            </a:fld>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xfrm>
            <a:off x="1228725" y="711200"/>
            <a:ext cx="4740275" cy="3554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xfrm>
            <a:off x="719138" y="4503738"/>
            <a:ext cx="5757862" cy="42656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latin typeface="Arial" panose="020B0604020202020204" pitchFamily="34" charset="0"/>
              </a:rPr>
              <a:t>By using the GRACE satellite, NGS</a:t>
            </a:r>
            <a:r>
              <a:rPr lang="en-US" altLang="en-US" baseline="0" dirty="0" smtClean="0">
                <a:latin typeface="Arial" panose="020B0604020202020204" pitchFamily="34" charset="0"/>
              </a:rPr>
              <a:t> has determined both a bias and a tilt in the NAVD 88 zero height surface.</a:t>
            </a:r>
            <a:endParaRPr lang="en-US" altLang="en-US" dirty="0" smtClean="0">
              <a:latin typeface="Arial" panose="020B0604020202020204" pitchFamily="34" charset="0"/>
            </a:endParaRP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0888" indent="-288925">
              <a:defRPr>
                <a:solidFill>
                  <a:schemeClr val="tx1"/>
                </a:solidFill>
                <a:latin typeface="Calibri" panose="020F0502020204030204" pitchFamily="34" charset="0"/>
                <a:cs typeface="Arial" panose="020B0604020202020204" pitchFamily="34" charset="0"/>
              </a:defRPr>
            </a:lvl2pPr>
            <a:lvl3pPr marL="1155700" indent="-230188">
              <a:defRPr>
                <a:solidFill>
                  <a:schemeClr val="tx1"/>
                </a:solidFill>
                <a:latin typeface="Calibri" panose="020F0502020204030204" pitchFamily="34" charset="0"/>
                <a:cs typeface="Arial" panose="020B0604020202020204" pitchFamily="34" charset="0"/>
              </a:defRPr>
            </a:lvl3pPr>
            <a:lvl4pPr marL="1617663" indent="-230188">
              <a:defRPr>
                <a:solidFill>
                  <a:schemeClr val="tx1"/>
                </a:solidFill>
                <a:latin typeface="Calibri" panose="020F0502020204030204" pitchFamily="34" charset="0"/>
                <a:cs typeface="Arial" panose="020B0604020202020204" pitchFamily="34" charset="0"/>
              </a:defRPr>
            </a:lvl4pPr>
            <a:lvl5pPr marL="2079625" indent="-230188">
              <a:defRPr>
                <a:solidFill>
                  <a:schemeClr val="tx1"/>
                </a:solidFill>
                <a:latin typeface="Calibri" panose="020F0502020204030204" pitchFamily="34" charset="0"/>
                <a:cs typeface="Arial" panose="020B0604020202020204" pitchFamily="34" charset="0"/>
              </a:defRPr>
            </a:lvl5pPr>
            <a:lvl6pPr marL="25368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940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512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084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9E82161-A8FB-4AFD-A9A7-58333339C77C}" type="slidenum">
              <a:rPr lang="en-US" altLang="en-US" smtClean="0"/>
              <a:pPr/>
              <a:t>21</a:t>
            </a:fld>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xfrm>
            <a:off x="1228725" y="711200"/>
            <a:ext cx="4740275" cy="3554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xfrm>
            <a:off x="719138" y="4503738"/>
            <a:ext cx="5757862" cy="42656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latin typeface="Arial" panose="020B0604020202020204" pitchFamily="34" charset="0"/>
              </a:rPr>
              <a:t>The way of the future will be to get access to</a:t>
            </a:r>
            <a:r>
              <a:rPr lang="en-US" altLang="en-US" baseline="0" dirty="0" smtClean="0">
                <a:latin typeface="Arial" panose="020B0604020202020204" pitchFamily="34" charset="0"/>
              </a:rPr>
              <a:t> orthometric heights by removing a geoid model from GNSS-determined ellipsoid heights.</a:t>
            </a:r>
            <a:endParaRPr lang="en-US" altLang="en-US" dirty="0" smtClean="0">
              <a:latin typeface="Arial" panose="020B0604020202020204" pitchFamily="34" charset="0"/>
            </a:endParaRP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0888" indent="-288925">
              <a:defRPr>
                <a:solidFill>
                  <a:schemeClr val="tx1"/>
                </a:solidFill>
                <a:latin typeface="Calibri" panose="020F0502020204030204" pitchFamily="34" charset="0"/>
                <a:cs typeface="Arial" panose="020B0604020202020204" pitchFamily="34" charset="0"/>
              </a:defRPr>
            </a:lvl2pPr>
            <a:lvl3pPr marL="1155700" indent="-230188">
              <a:defRPr>
                <a:solidFill>
                  <a:schemeClr val="tx1"/>
                </a:solidFill>
                <a:latin typeface="Calibri" panose="020F0502020204030204" pitchFamily="34" charset="0"/>
                <a:cs typeface="Arial" panose="020B0604020202020204" pitchFamily="34" charset="0"/>
              </a:defRPr>
            </a:lvl3pPr>
            <a:lvl4pPr marL="1617663" indent="-230188">
              <a:defRPr>
                <a:solidFill>
                  <a:schemeClr val="tx1"/>
                </a:solidFill>
                <a:latin typeface="Calibri" panose="020F0502020204030204" pitchFamily="34" charset="0"/>
                <a:cs typeface="Arial" panose="020B0604020202020204" pitchFamily="34" charset="0"/>
              </a:defRPr>
            </a:lvl4pPr>
            <a:lvl5pPr marL="2079625" indent="-230188">
              <a:defRPr>
                <a:solidFill>
                  <a:schemeClr val="tx1"/>
                </a:solidFill>
                <a:latin typeface="Calibri" panose="020F0502020204030204" pitchFamily="34" charset="0"/>
                <a:cs typeface="Arial" panose="020B0604020202020204" pitchFamily="34" charset="0"/>
              </a:defRPr>
            </a:lvl5pPr>
            <a:lvl6pPr marL="25368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940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512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084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227D908-AD72-44C9-96BB-F52A4285B83A}" type="slidenum">
              <a:rPr lang="en-US" altLang="en-US" smtClean="0"/>
              <a:pPr/>
              <a:t>22</a:t>
            </a:fld>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These are the areas to be covered prior to 2022.</a:t>
            </a:r>
            <a:endParaRPr lang="en-US" altLang="en-US" dirty="0"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0888" indent="-288925">
              <a:defRPr>
                <a:solidFill>
                  <a:schemeClr val="tx1"/>
                </a:solidFill>
                <a:latin typeface="Calibri" panose="020F0502020204030204" pitchFamily="34" charset="0"/>
                <a:cs typeface="Arial" panose="020B0604020202020204" pitchFamily="34" charset="0"/>
              </a:defRPr>
            </a:lvl2pPr>
            <a:lvl3pPr marL="1155700" indent="-230188">
              <a:defRPr>
                <a:solidFill>
                  <a:schemeClr val="tx1"/>
                </a:solidFill>
                <a:latin typeface="Calibri" panose="020F0502020204030204" pitchFamily="34" charset="0"/>
                <a:cs typeface="Arial" panose="020B0604020202020204" pitchFamily="34" charset="0"/>
              </a:defRPr>
            </a:lvl3pPr>
            <a:lvl4pPr marL="1617663" indent="-230188">
              <a:defRPr>
                <a:solidFill>
                  <a:schemeClr val="tx1"/>
                </a:solidFill>
                <a:latin typeface="Calibri" panose="020F0502020204030204" pitchFamily="34" charset="0"/>
                <a:cs typeface="Arial" panose="020B0604020202020204" pitchFamily="34" charset="0"/>
              </a:defRPr>
            </a:lvl4pPr>
            <a:lvl5pPr marL="2079625" indent="-230188">
              <a:defRPr>
                <a:solidFill>
                  <a:schemeClr val="tx1"/>
                </a:solidFill>
                <a:latin typeface="Calibri" panose="020F0502020204030204" pitchFamily="34" charset="0"/>
                <a:cs typeface="Arial" panose="020B0604020202020204" pitchFamily="34" charset="0"/>
              </a:defRPr>
            </a:lvl5pPr>
            <a:lvl6pPr marL="25368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940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512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084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654070D-009B-4160-8ABB-D94655299712}" type="slidenum">
              <a:rPr lang="en-US" altLang="en-US" smtClean="0"/>
              <a:pPr/>
              <a:t>23</a:t>
            </a:fld>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As each block is finished,</a:t>
            </a:r>
            <a:r>
              <a:rPr lang="en-US" altLang="en-US" baseline="0" dirty="0" smtClean="0"/>
              <a:t> it is released on the NGS website.</a:t>
            </a:r>
            <a:endParaRPr lang="en-US" altLang="en-US" dirty="0"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0888" indent="-288925">
              <a:defRPr>
                <a:solidFill>
                  <a:schemeClr val="tx1"/>
                </a:solidFill>
                <a:latin typeface="Calibri" panose="020F0502020204030204" pitchFamily="34" charset="0"/>
                <a:cs typeface="Arial" panose="020B0604020202020204" pitchFamily="34" charset="0"/>
              </a:defRPr>
            </a:lvl2pPr>
            <a:lvl3pPr marL="1155700" indent="-230188">
              <a:defRPr>
                <a:solidFill>
                  <a:schemeClr val="tx1"/>
                </a:solidFill>
                <a:latin typeface="Calibri" panose="020F0502020204030204" pitchFamily="34" charset="0"/>
                <a:cs typeface="Arial" panose="020B0604020202020204" pitchFamily="34" charset="0"/>
              </a:defRPr>
            </a:lvl3pPr>
            <a:lvl4pPr marL="1617663" indent="-230188">
              <a:defRPr>
                <a:solidFill>
                  <a:schemeClr val="tx1"/>
                </a:solidFill>
                <a:latin typeface="Calibri" panose="020F0502020204030204" pitchFamily="34" charset="0"/>
                <a:cs typeface="Arial" panose="020B0604020202020204" pitchFamily="34" charset="0"/>
              </a:defRPr>
            </a:lvl4pPr>
            <a:lvl5pPr marL="2079625" indent="-230188">
              <a:defRPr>
                <a:solidFill>
                  <a:schemeClr val="tx1"/>
                </a:solidFill>
                <a:latin typeface="Calibri" panose="020F0502020204030204" pitchFamily="34" charset="0"/>
                <a:cs typeface="Arial" panose="020B0604020202020204" pitchFamily="34" charset="0"/>
              </a:defRPr>
            </a:lvl5pPr>
            <a:lvl6pPr marL="25368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940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512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084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8543AA3-27AB-419B-967C-9BAF2A86915E}" type="slidenum">
              <a:rPr lang="en-US" altLang="en-US" smtClean="0"/>
              <a:pPr/>
              <a:t>24</a:t>
            </a:fld>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This is another way to look at the bias and tilt in NAVD 88, but does not reflect any actual subsidence of points that may have occurred since</a:t>
            </a:r>
            <a:r>
              <a:rPr lang="en-US" altLang="en-US" baseline="0" dirty="0" smtClean="0"/>
              <a:t> they were last surveyed.</a:t>
            </a:r>
            <a:endParaRPr lang="en-US" altLang="en-US"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0888" indent="-288925">
              <a:defRPr>
                <a:solidFill>
                  <a:schemeClr val="tx1"/>
                </a:solidFill>
                <a:latin typeface="Calibri" panose="020F0502020204030204" pitchFamily="34" charset="0"/>
                <a:cs typeface="Arial" panose="020B0604020202020204" pitchFamily="34" charset="0"/>
              </a:defRPr>
            </a:lvl2pPr>
            <a:lvl3pPr marL="1155700" indent="-230188">
              <a:defRPr>
                <a:solidFill>
                  <a:schemeClr val="tx1"/>
                </a:solidFill>
                <a:latin typeface="Calibri" panose="020F0502020204030204" pitchFamily="34" charset="0"/>
                <a:cs typeface="Arial" panose="020B0604020202020204" pitchFamily="34" charset="0"/>
              </a:defRPr>
            </a:lvl3pPr>
            <a:lvl4pPr marL="1617663" indent="-230188">
              <a:defRPr>
                <a:solidFill>
                  <a:schemeClr val="tx1"/>
                </a:solidFill>
                <a:latin typeface="Calibri" panose="020F0502020204030204" pitchFamily="34" charset="0"/>
                <a:cs typeface="Arial" panose="020B0604020202020204" pitchFamily="34" charset="0"/>
              </a:defRPr>
            </a:lvl4pPr>
            <a:lvl5pPr marL="2079625" indent="-230188">
              <a:defRPr>
                <a:solidFill>
                  <a:schemeClr val="tx1"/>
                </a:solidFill>
                <a:latin typeface="Calibri" panose="020F0502020204030204" pitchFamily="34" charset="0"/>
                <a:cs typeface="Arial" panose="020B0604020202020204" pitchFamily="34" charset="0"/>
              </a:defRPr>
            </a:lvl5pPr>
            <a:lvl6pPr marL="25368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940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512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084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C155F17-42B1-4FF6-A52A-5907FB5BA78E}" type="slidenum">
              <a:rPr lang="en-US" altLang="en-US" smtClean="0"/>
              <a:pPr/>
              <a:t>25</a:t>
            </a:fld>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primary signal here is a</a:t>
            </a:r>
            <a:r>
              <a:rPr lang="en-US" altLang="en-US" baseline="0" dirty="0" smtClean="0"/>
              <a:t> mass infusion occurring under Hudson bay, and a mass loss in the glaciers of Alaska, each causing the geoid to change shape in that region.</a:t>
            </a:r>
            <a:endParaRPr lang="en-US" altLang="en-US" dirty="0"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0888" indent="-288925">
              <a:defRPr>
                <a:solidFill>
                  <a:schemeClr val="tx1"/>
                </a:solidFill>
                <a:latin typeface="Calibri" panose="020F0502020204030204" pitchFamily="34" charset="0"/>
                <a:cs typeface="Arial" panose="020B0604020202020204" pitchFamily="34" charset="0"/>
              </a:defRPr>
            </a:lvl2pPr>
            <a:lvl3pPr marL="1155700" indent="-230188">
              <a:defRPr>
                <a:solidFill>
                  <a:schemeClr val="tx1"/>
                </a:solidFill>
                <a:latin typeface="Calibri" panose="020F0502020204030204" pitchFamily="34" charset="0"/>
                <a:cs typeface="Arial" panose="020B0604020202020204" pitchFamily="34" charset="0"/>
              </a:defRPr>
            </a:lvl3pPr>
            <a:lvl4pPr marL="1617663" indent="-230188">
              <a:defRPr>
                <a:solidFill>
                  <a:schemeClr val="tx1"/>
                </a:solidFill>
                <a:latin typeface="Calibri" panose="020F0502020204030204" pitchFamily="34" charset="0"/>
                <a:cs typeface="Arial" panose="020B0604020202020204" pitchFamily="34" charset="0"/>
              </a:defRPr>
            </a:lvl4pPr>
            <a:lvl5pPr marL="2079625" indent="-230188">
              <a:defRPr>
                <a:solidFill>
                  <a:schemeClr val="tx1"/>
                </a:solidFill>
                <a:latin typeface="Calibri" panose="020F0502020204030204" pitchFamily="34" charset="0"/>
                <a:cs typeface="Arial" panose="020B0604020202020204" pitchFamily="34" charset="0"/>
              </a:defRPr>
            </a:lvl5pPr>
            <a:lvl6pPr marL="25368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940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512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084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E381E21-1070-4CA8-81F1-9CE3CDA5349D}" type="slidenum">
              <a:rPr lang="en-US" altLang="en-US" smtClean="0"/>
              <a:pPr/>
              <a:t>26</a:t>
            </a:fld>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0888" indent="-288925">
              <a:defRPr>
                <a:solidFill>
                  <a:schemeClr val="tx1"/>
                </a:solidFill>
                <a:latin typeface="Calibri" panose="020F0502020204030204" pitchFamily="34" charset="0"/>
                <a:cs typeface="Arial" panose="020B0604020202020204" pitchFamily="34" charset="0"/>
              </a:defRPr>
            </a:lvl2pPr>
            <a:lvl3pPr marL="1155700" indent="-230188">
              <a:defRPr>
                <a:solidFill>
                  <a:schemeClr val="tx1"/>
                </a:solidFill>
                <a:latin typeface="Calibri" panose="020F0502020204030204" pitchFamily="34" charset="0"/>
                <a:cs typeface="Arial" panose="020B0604020202020204" pitchFamily="34" charset="0"/>
              </a:defRPr>
            </a:lvl3pPr>
            <a:lvl4pPr marL="1617663" indent="-230188">
              <a:defRPr>
                <a:solidFill>
                  <a:schemeClr val="tx1"/>
                </a:solidFill>
                <a:latin typeface="Calibri" panose="020F0502020204030204" pitchFamily="34" charset="0"/>
                <a:cs typeface="Arial" panose="020B0604020202020204" pitchFamily="34" charset="0"/>
              </a:defRPr>
            </a:lvl4pPr>
            <a:lvl5pPr marL="2079625" indent="-230188">
              <a:defRPr>
                <a:solidFill>
                  <a:schemeClr val="tx1"/>
                </a:solidFill>
                <a:latin typeface="Calibri" panose="020F0502020204030204" pitchFamily="34" charset="0"/>
                <a:cs typeface="Arial" panose="020B0604020202020204" pitchFamily="34" charset="0"/>
              </a:defRPr>
            </a:lvl5pPr>
            <a:lvl6pPr marL="25368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940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512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084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53A0452-782F-4A9D-BC48-43025A0E464B}" type="slidenum">
              <a:rPr lang="en-US" altLang="en-US" smtClean="0"/>
              <a:pPr/>
              <a:t>27</a:t>
            </a:fld>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err="1" smtClean="0"/>
              <a:t>Bluebooking</a:t>
            </a:r>
            <a:r>
              <a:rPr lang="en-US" altLang="en-US" baseline="0" dirty="0" smtClean="0"/>
              <a:t> remains the only way for a survey to get into the NGS database as of 2016.</a:t>
            </a:r>
            <a:endParaRPr lang="en-US" altLang="en-US" dirty="0"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0888" indent="-288925">
              <a:defRPr>
                <a:solidFill>
                  <a:schemeClr val="tx1"/>
                </a:solidFill>
                <a:latin typeface="Calibri" panose="020F0502020204030204" pitchFamily="34" charset="0"/>
                <a:cs typeface="Arial" panose="020B0604020202020204" pitchFamily="34" charset="0"/>
              </a:defRPr>
            </a:lvl2pPr>
            <a:lvl3pPr marL="1155700" indent="-230188">
              <a:defRPr>
                <a:solidFill>
                  <a:schemeClr val="tx1"/>
                </a:solidFill>
                <a:latin typeface="Calibri" panose="020F0502020204030204" pitchFamily="34" charset="0"/>
                <a:cs typeface="Arial" panose="020B0604020202020204" pitchFamily="34" charset="0"/>
              </a:defRPr>
            </a:lvl3pPr>
            <a:lvl4pPr marL="1617663" indent="-230188">
              <a:defRPr>
                <a:solidFill>
                  <a:schemeClr val="tx1"/>
                </a:solidFill>
                <a:latin typeface="Calibri" panose="020F0502020204030204" pitchFamily="34" charset="0"/>
                <a:cs typeface="Arial" panose="020B0604020202020204" pitchFamily="34" charset="0"/>
              </a:defRPr>
            </a:lvl4pPr>
            <a:lvl5pPr marL="2079625" indent="-230188">
              <a:defRPr>
                <a:solidFill>
                  <a:schemeClr val="tx1"/>
                </a:solidFill>
                <a:latin typeface="Calibri" panose="020F0502020204030204" pitchFamily="34" charset="0"/>
                <a:cs typeface="Arial" panose="020B0604020202020204" pitchFamily="34" charset="0"/>
              </a:defRPr>
            </a:lvl5pPr>
            <a:lvl6pPr marL="25368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940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512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084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E176258-2A9E-4B43-B405-4F3160E1DB36}" type="slidenum">
              <a:rPr lang="en-US" altLang="en-US" smtClean="0"/>
              <a:pPr/>
              <a:t>28</a:t>
            </a:fld>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As of right now, OPUS-Projects only processes GPS data and these “tabs” do not exist. This is a mock-up showing the potential for expanding</a:t>
            </a:r>
            <a:r>
              <a:rPr lang="en-US" altLang="en-US" baseline="0" dirty="0" smtClean="0"/>
              <a:t> OPUS projects into processing other survey types.</a:t>
            </a:r>
          </a:p>
          <a:p>
            <a:endParaRPr lang="en-US" altLang="en-US" baseline="0" dirty="0" smtClean="0"/>
          </a:p>
          <a:p>
            <a:r>
              <a:rPr lang="en-US" altLang="en-US" baseline="0" dirty="0" smtClean="0"/>
              <a:t>In a survey like the Washington monument, the GPS data could first be processed to determine orthometric heights.  This data could then be fed automatically into the ‘leveling tab’…</a:t>
            </a:r>
            <a:endParaRPr lang="en-US" altLang="en-US" dirty="0"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0888" indent="-288925">
              <a:defRPr>
                <a:solidFill>
                  <a:schemeClr val="tx1"/>
                </a:solidFill>
                <a:latin typeface="Calibri" panose="020F0502020204030204" pitchFamily="34" charset="0"/>
                <a:cs typeface="Arial" panose="020B0604020202020204" pitchFamily="34" charset="0"/>
              </a:defRPr>
            </a:lvl2pPr>
            <a:lvl3pPr marL="1155700" indent="-230188">
              <a:defRPr>
                <a:solidFill>
                  <a:schemeClr val="tx1"/>
                </a:solidFill>
                <a:latin typeface="Calibri" panose="020F0502020204030204" pitchFamily="34" charset="0"/>
                <a:cs typeface="Arial" panose="020B0604020202020204" pitchFamily="34" charset="0"/>
              </a:defRPr>
            </a:lvl3pPr>
            <a:lvl4pPr marL="1617663" indent="-230188">
              <a:defRPr>
                <a:solidFill>
                  <a:schemeClr val="tx1"/>
                </a:solidFill>
                <a:latin typeface="Calibri" panose="020F0502020204030204" pitchFamily="34" charset="0"/>
                <a:cs typeface="Arial" panose="020B0604020202020204" pitchFamily="34" charset="0"/>
              </a:defRPr>
            </a:lvl4pPr>
            <a:lvl5pPr marL="2079625" indent="-230188">
              <a:defRPr>
                <a:solidFill>
                  <a:schemeClr val="tx1"/>
                </a:solidFill>
                <a:latin typeface="Calibri" panose="020F0502020204030204" pitchFamily="34" charset="0"/>
                <a:cs typeface="Arial" panose="020B0604020202020204" pitchFamily="34" charset="0"/>
              </a:defRPr>
            </a:lvl5pPr>
            <a:lvl6pPr marL="25368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940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512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084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34E904C-4575-4C2B-9AA4-1537264C9D04}" type="slidenum">
              <a:rPr lang="en-US" altLang="en-US" smtClean="0"/>
              <a:pPr/>
              <a:t>29</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1228725" y="711200"/>
            <a:ext cx="4740275" cy="3554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xfrm>
            <a:off x="719138" y="4503738"/>
            <a:ext cx="5757862" cy="42656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latin typeface="Arial" panose="020B0604020202020204" pitchFamily="34" charset="0"/>
              </a:rPr>
              <a:t>There are actually</a:t>
            </a:r>
            <a:r>
              <a:rPr lang="en-US" altLang="en-US" baseline="0" dirty="0" smtClean="0">
                <a:latin typeface="Arial" panose="020B0604020202020204" pitchFamily="34" charset="0"/>
              </a:rPr>
              <a:t> 3 “NAD 83”s, NAD 83(2011), NAD 83(PA11) and NAD 83(MA11)</a:t>
            </a:r>
          </a:p>
          <a:p>
            <a:r>
              <a:rPr lang="en-US" altLang="en-US" baseline="0" dirty="0" smtClean="0">
                <a:latin typeface="Arial" panose="020B0604020202020204" pitchFamily="34" charset="0"/>
              </a:rPr>
              <a:t>There are also many more vertical datums than NAVD 88 in the NSRS, each one for specific states or territories that have no line of sight to CONUS/Alaska</a:t>
            </a:r>
          </a:p>
          <a:p>
            <a:endParaRPr lang="en-US" altLang="en-US" dirty="0" smtClean="0">
              <a:latin typeface="Arial" panose="020B0604020202020204" pitchFamily="34" charset="0"/>
            </a:endParaRP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0888" indent="-288925">
              <a:defRPr>
                <a:solidFill>
                  <a:schemeClr val="tx1"/>
                </a:solidFill>
                <a:latin typeface="Calibri" panose="020F0502020204030204" pitchFamily="34" charset="0"/>
                <a:cs typeface="Arial" panose="020B0604020202020204" pitchFamily="34" charset="0"/>
              </a:defRPr>
            </a:lvl2pPr>
            <a:lvl3pPr marL="1155700" indent="-230188">
              <a:defRPr>
                <a:solidFill>
                  <a:schemeClr val="tx1"/>
                </a:solidFill>
                <a:latin typeface="Calibri" panose="020F0502020204030204" pitchFamily="34" charset="0"/>
                <a:cs typeface="Arial" panose="020B0604020202020204" pitchFamily="34" charset="0"/>
              </a:defRPr>
            </a:lvl3pPr>
            <a:lvl4pPr marL="1617663" indent="-230188">
              <a:defRPr>
                <a:solidFill>
                  <a:schemeClr val="tx1"/>
                </a:solidFill>
                <a:latin typeface="Calibri" panose="020F0502020204030204" pitchFamily="34" charset="0"/>
                <a:cs typeface="Arial" panose="020B0604020202020204" pitchFamily="34" charset="0"/>
              </a:defRPr>
            </a:lvl4pPr>
            <a:lvl5pPr marL="2079625" indent="-230188">
              <a:defRPr>
                <a:solidFill>
                  <a:schemeClr val="tx1"/>
                </a:solidFill>
                <a:latin typeface="Calibri" panose="020F0502020204030204" pitchFamily="34" charset="0"/>
                <a:cs typeface="Arial" panose="020B0604020202020204" pitchFamily="34" charset="0"/>
              </a:defRPr>
            </a:lvl5pPr>
            <a:lvl6pPr marL="25368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940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512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084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DE17E66-F503-4D3E-9069-C1154B4D8EF3}" type="slidenum">
              <a:rPr lang="en-US" altLang="en-US" smtClean="0"/>
              <a:pPr/>
              <a:t>3</a:t>
            </a:fld>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…and in the leveling tab, the pre-determined GPS-derived orthometric heights would be available as stochastic</a:t>
            </a:r>
            <a:r>
              <a:rPr lang="en-US" altLang="en-US" baseline="0" dirty="0" smtClean="0"/>
              <a:t> control for the leveling survey, which would then be processed here.</a:t>
            </a:r>
            <a:endParaRPr lang="en-US" altLang="en-US" dirty="0"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0888" indent="-288925">
              <a:defRPr>
                <a:solidFill>
                  <a:schemeClr val="tx1"/>
                </a:solidFill>
                <a:latin typeface="Calibri" panose="020F0502020204030204" pitchFamily="34" charset="0"/>
                <a:cs typeface="Arial" panose="020B0604020202020204" pitchFamily="34" charset="0"/>
              </a:defRPr>
            </a:lvl2pPr>
            <a:lvl3pPr marL="1155700" indent="-230188">
              <a:defRPr>
                <a:solidFill>
                  <a:schemeClr val="tx1"/>
                </a:solidFill>
                <a:latin typeface="Calibri" panose="020F0502020204030204" pitchFamily="34" charset="0"/>
                <a:cs typeface="Arial" panose="020B0604020202020204" pitchFamily="34" charset="0"/>
              </a:defRPr>
            </a:lvl3pPr>
            <a:lvl4pPr marL="1617663" indent="-230188">
              <a:defRPr>
                <a:solidFill>
                  <a:schemeClr val="tx1"/>
                </a:solidFill>
                <a:latin typeface="Calibri" panose="020F0502020204030204" pitchFamily="34" charset="0"/>
                <a:cs typeface="Arial" panose="020B0604020202020204" pitchFamily="34" charset="0"/>
              </a:defRPr>
            </a:lvl4pPr>
            <a:lvl5pPr marL="2079625" indent="-230188">
              <a:defRPr>
                <a:solidFill>
                  <a:schemeClr val="tx1"/>
                </a:solidFill>
                <a:latin typeface="Calibri" panose="020F0502020204030204" pitchFamily="34" charset="0"/>
                <a:cs typeface="Arial" panose="020B0604020202020204" pitchFamily="34" charset="0"/>
              </a:defRPr>
            </a:lvl5pPr>
            <a:lvl6pPr marL="25368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940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512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084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367225C-5794-4501-963B-2CD814ED1E62}" type="slidenum">
              <a:rPr lang="en-US" altLang="en-US" smtClean="0"/>
              <a:pPr/>
              <a:t>30</a:t>
            </a:fld>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Because the IDB does</a:t>
            </a:r>
            <a:r>
              <a:rPr lang="en-US" altLang="en-US" baseline="0" dirty="0" smtClean="0"/>
              <a:t> not support a variety of today’s geodetic applications, an entirely new database is being built.  The best of the IDB will be translated over into the new database.</a:t>
            </a:r>
            <a:endParaRPr lang="en-US" altLang="en-US" dirty="0"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0888" indent="-288925">
              <a:defRPr>
                <a:solidFill>
                  <a:schemeClr val="tx1"/>
                </a:solidFill>
                <a:latin typeface="Calibri" panose="020F0502020204030204" pitchFamily="34" charset="0"/>
                <a:cs typeface="Arial" panose="020B0604020202020204" pitchFamily="34" charset="0"/>
              </a:defRPr>
            </a:lvl2pPr>
            <a:lvl3pPr marL="1155700" indent="-230188">
              <a:defRPr>
                <a:solidFill>
                  <a:schemeClr val="tx1"/>
                </a:solidFill>
                <a:latin typeface="Calibri" panose="020F0502020204030204" pitchFamily="34" charset="0"/>
                <a:cs typeface="Arial" panose="020B0604020202020204" pitchFamily="34" charset="0"/>
              </a:defRPr>
            </a:lvl3pPr>
            <a:lvl4pPr marL="1617663" indent="-230188">
              <a:defRPr>
                <a:solidFill>
                  <a:schemeClr val="tx1"/>
                </a:solidFill>
                <a:latin typeface="Calibri" panose="020F0502020204030204" pitchFamily="34" charset="0"/>
                <a:cs typeface="Arial" panose="020B0604020202020204" pitchFamily="34" charset="0"/>
              </a:defRPr>
            </a:lvl4pPr>
            <a:lvl5pPr marL="2079625" indent="-230188">
              <a:defRPr>
                <a:solidFill>
                  <a:schemeClr val="tx1"/>
                </a:solidFill>
                <a:latin typeface="Calibri" panose="020F0502020204030204" pitchFamily="34" charset="0"/>
                <a:cs typeface="Arial" panose="020B0604020202020204" pitchFamily="34" charset="0"/>
              </a:defRPr>
            </a:lvl5pPr>
            <a:lvl6pPr marL="25368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940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512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084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9577069-CB39-460E-BDC7-F3650C194DA3}" type="slidenum">
              <a:rPr lang="en-US" altLang="en-US" smtClean="0"/>
              <a:pPr/>
              <a:t>31</a:t>
            </a:fld>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D827440-D328-4958-8A60-2A7224268911}" type="slidenum">
              <a:rPr lang="en-US" altLang="en-US" smtClean="0"/>
              <a:pPr/>
              <a:t>32</a:t>
            </a:fld>
            <a:endParaRPr lang="en-US"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a:t>
            </a:r>
            <a:r>
              <a:rPr lang="en-US" altLang="en-US" baseline="0" dirty="0" smtClean="0"/>
              <a:t> toolkit is made up of scientifically valid information.  However, it is in a language and interface which are both decades old.</a:t>
            </a:r>
          </a:p>
          <a:p>
            <a:endParaRPr lang="en-US" altLang="en-US" baseline="0" dirty="0"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0888" indent="-288925">
              <a:defRPr>
                <a:solidFill>
                  <a:schemeClr val="tx1"/>
                </a:solidFill>
                <a:latin typeface="Calibri" panose="020F0502020204030204" pitchFamily="34" charset="0"/>
                <a:cs typeface="Arial" panose="020B0604020202020204" pitchFamily="34" charset="0"/>
              </a:defRPr>
            </a:lvl2pPr>
            <a:lvl3pPr marL="1155700" indent="-230188">
              <a:defRPr>
                <a:solidFill>
                  <a:schemeClr val="tx1"/>
                </a:solidFill>
                <a:latin typeface="Calibri" panose="020F0502020204030204" pitchFamily="34" charset="0"/>
                <a:cs typeface="Arial" panose="020B0604020202020204" pitchFamily="34" charset="0"/>
              </a:defRPr>
            </a:lvl3pPr>
            <a:lvl4pPr marL="1617663" indent="-230188">
              <a:defRPr>
                <a:solidFill>
                  <a:schemeClr val="tx1"/>
                </a:solidFill>
                <a:latin typeface="Calibri" panose="020F0502020204030204" pitchFamily="34" charset="0"/>
                <a:cs typeface="Arial" panose="020B0604020202020204" pitchFamily="34" charset="0"/>
              </a:defRPr>
            </a:lvl4pPr>
            <a:lvl5pPr marL="2079625" indent="-230188">
              <a:defRPr>
                <a:solidFill>
                  <a:schemeClr val="tx1"/>
                </a:solidFill>
                <a:latin typeface="Calibri" panose="020F0502020204030204" pitchFamily="34" charset="0"/>
                <a:cs typeface="Arial" panose="020B0604020202020204" pitchFamily="34" charset="0"/>
              </a:defRPr>
            </a:lvl5pPr>
            <a:lvl6pPr marL="25368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940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512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084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2BE574D-D16D-4984-8136-7431FA36DAFD}" type="slidenum">
              <a:rPr lang="en-US" altLang="en-US" smtClean="0"/>
              <a:pPr/>
              <a:t>33</a:t>
            </a:fld>
            <a:endParaRPr lang="en-US"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a:t>
            </a:r>
            <a:r>
              <a:rPr lang="en-US" altLang="en-US" baseline="0" dirty="0" smtClean="0"/>
              <a:t> new interface will begin ingesting more and more components of the original toolkit under one engine.</a:t>
            </a:r>
            <a:endParaRPr lang="en-US" altLang="en-US" dirty="0" smtClean="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0888" indent="-288925">
              <a:defRPr>
                <a:solidFill>
                  <a:schemeClr val="tx1"/>
                </a:solidFill>
                <a:latin typeface="Calibri" panose="020F0502020204030204" pitchFamily="34" charset="0"/>
                <a:cs typeface="Arial" panose="020B0604020202020204" pitchFamily="34" charset="0"/>
              </a:defRPr>
            </a:lvl2pPr>
            <a:lvl3pPr marL="1155700" indent="-230188">
              <a:defRPr>
                <a:solidFill>
                  <a:schemeClr val="tx1"/>
                </a:solidFill>
                <a:latin typeface="Calibri" panose="020F0502020204030204" pitchFamily="34" charset="0"/>
                <a:cs typeface="Arial" panose="020B0604020202020204" pitchFamily="34" charset="0"/>
              </a:defRPr>
            </a:lvl3pPr>
            <a:lvl4pPr marL="1617663" indent="-230188">
              <a:defRPr>
                <a:solidFill>
                  <a:schemeClr val="tx1"/>
                </a:solidFill>
                <a:latin typeface="Calibri" panose="020F0502020204030204" pitchFamily="34" charset="0"/>
                <a:cs typeface="Arial" panose="020B0604020202020204" pitchFamily="34" charset="0"/>
              </a:defRPr>
            </a:lvl4pPr>
            <a:lvl5pPr marL="2079625" indent="-230188">
              <a:defRPr>
                <a:solidFill>
                  <a:schemeClr val="tx1"/>
                </a:solidFill>
                <a:latin typeface="Calibri" panose="020F0502020204030204" pitchFamily="34" charset="0"/>
                <a:cs typeface="Arial" panose="020B0604020202020204" pitchFamily="34" charset="0"/>
              </a:defRPr>
            </a:lvl5pPr>
            <a:lvl6pPr marL="25368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940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512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084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991F32A-C1B3-45BA-BB2B-FA958A91F343}" type="slidenum">
              <a:rPr lang="en-US" altLang="en-US" smtClean="0"/>
              <a:pPr/>
              <a:t>34</a:t>
            </a:fld>
            <a:endParaRPr lang="en-US"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One of the first things to go into the new toolkit will be NADCON 5, which will transform latitude, longitude and ellipsoid</a:t>
            </a:r>
            <a:r>
              <a:rPr lang="en-US" altLang="en-US" baseline="0" dirty="0" smtClean="0"/>
              <a:t> height (when available) between all datums and datum realizations of the USA since 1901, except for some small regional datums.</a:t>
            </a:r>
            <a:endParaRPr lang="en-US" altLang="en-US" dirty="0"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0888" indent="-288925">
              <a:defRPr>
                <a:solidFill>
                  <a:schemeClr val="tx1"/>
                </a:solidFill>
                <a:latin typeface="Calibri" panose="020F0502020204030204" pitchFamily="34" charset="0"/>
                <a:cs typeface="Arial" panose="020B0604020202020204" pitchFamily="34" charset="0"/>
              </a:defRPr>
            </a:lvl2pPr>
            <a:lvl3pPr marL="1155700" indent="-230188">
              <a:defRPr>
                <a:solidFill>
                  <a:schemeClr val="tx1"/>
                </a:solidFill>
                <a:latin typeface="Calibri" panose="020F0502020204030204" pitchFamily="34" charset="0"/>
                <a:cs typeface="Arial" panose="020B0604020202020204" pitchFamily="34" charset="0"/>
              </a:defRPr>
            </a:lvl3pPr>
            <a:lvl4pPr marL="1617663" indent="-230188">
              <a:defRPr>
                <a:solidFill>
                  <a:schemeClr val="tx1"/>
                </a:solidFill>
                <a:latin typeface="Calibri" panose="020F0502020204030204" pitchFamily="34" charset="0"/>
                <a:cs typeface="Arial" panose="020B0604020202020204" pitchFamily="34" charset="0"/>
              </a:defRPr>
            </a:lvl4pPr>
            <a:lvl5pPr marL="2079625" indent="-230188">
              <a:defRPr>
                <a:solidFill>
                  <a:schemeClr val="tx1"/>
                </a:solidFill>
                <a:latin typeface="Calibri" panose="020F0502020204030204" pitchFamily="34" charset="0"/>
                <a:cs typeface="Arial" panose="020B0604020202020204" pitchFamily="34" charset="0"/>
              </a:defRPr>
            </a:lvl5pPr>
            <a:lvl6pPr marL="25368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940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512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084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591C4A4-AD6A-4CAB-8760-8958CAC5FD29}" type="slidenum">
              <a:rPr lang="en-US" altLang="en-US" smtClean="0"/>
              <a:pPr/>
              <a:t>35</a:t>
            </a:fld>
            <a:endParaRPr lang="en-US"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Shown</a:t>
            </a:r>
            <a:r>
              <a:rPr lang="en-US" altLang="en-US" baseline="0" dirty="0" smtClean="0"/>
              <a:t> here are the combined latitude/longitude shifts when converting from USSD to NAD 27</a:t>
            </a:r>
            <a:endParaRPr lang="en-US" altLang="en-US" dirty="0"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0888" indent="-288925">
              <a:defRPr>
                <a:solidFill>
                  <a:schemeClr val="tx1"/>
                </a:solidFill>
                <a:latin typeface="Calibri" panose="020F0502020204030204" pitchFamily="34" charset="0"/>
                <a:cs typeface="Arial" panose="020B0604020202020204" pitchFamily="34" charset="0"/>
              </a:defRPr>
            </a:lvl2pPr>
            <a:lvl3pPr marL="1155700" indent="-230188">
              <a:defRPr>
                <a:solidFill>
                  <a:schemeClr val="tx1"/>
                </a:solidFill>
                <a:latin typeface="Calibri" panose="020F0502020204030204" pitchFamily="34" charset="0"/>
                <a:cs typeface="Arial" panose="020B0604020202020204" pitchFamily="34" charset="0"/>
              </a:defRPr>
            </a:lvl3pPr>
            <a:lvl4pPr marL="1617663" indent="-230188">
              <a:defRPr>
                <a:solidFill>
                  <a:schemeClr val="tx1"/>
                </a:solidFill>
                <a:latin typeface="Calibri" panose="020F0502020204030204" pitchFamily="34" charset="0"/>
                <a:cs typeface="Arial" panose="020B0604020202020204" pitchFamily="34" charset="0"/>
              </a:defRPr>
            </a:lvl4pPr>
            <a:lvl5pPr marL="2079625" indent="-230188">
              <a:defRPr>
                <a:solidFill>
                  <a:schemeClr val="tx1"/>
                </a:solidFill>
                <a:latin typeface="Calibri" panose="020F0502020204030204" pitchFamily="34" charset="0"/>
                <a:cs typeface="Arial" panose="020B0604020202020204" pitchFamily="34" charset="0"/>
              </a:defRPr>
            </a:lvl5pPr>
            <a:lvl6pPr marL="25368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940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512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084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9040332-56A9-47D8-B024-665AF3FF9993}" type="slidenum">
              <a:rPr lang="en-US" altLang="en-US" smtClean="0"/>
              <a:pPr/>
              <a:t>36</a:t>
            </a:fld>
            <a:endParaRPr lang="en-US"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solidFill>
                  <a:srgbClr val="2F95D2"/>
                </a:solidFill>
              </a:rPr>
              <a:t>It</a:t>
            </a:r>
            <a:r>
              <a:rPr lang="en-US" altLang="en-US" baseline="0" dirty="0" smtClean="0">
                <a:solidFill>
                  <a:srgbClr val="2F95D2"/>
                </a:solidFill>
              </a:rPr>
              <a:t> is easier to visualize changes in meters, so they are plotted here in those units.  However, the actual transformations will take place using </a:t>
            </a:r>
            <a:r>
              <a:rPr lang="en-US" altLang="en-US" baseline="0" dirty="0" err="1" smtClean="0">
                <a:solidFill>
                  <a:srgbClr val="2F95D2"/>
                </a:solidFill>
              </a:rPr>
              <a:t>arcseconds</a:t>
            </a:r>
            <a:r>
              <a:rPr lang="en-US" altLang="en-US" baseline="0" dirty="0" smtClean="0">
                <a:solidFill>
                  <a:srgbClr val="2F95D2"/>
                </a:solidFill>
              </a:rPr>
              <a:t> in latitude and longitude.  Ellipsoid heights will be transformed using meters.</a:t>
            </a:r>
            <a:endParaRPr lang="en-US" altLang="en-US" dirty="0" smtClean="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0888" indent="-288925">
              <a:defRPr>
                <a:solidFill>
                  <a:schemeClr val="tx1"/>
                </a:solidFill>
                <a:latin typeface="Calibri" panose="020F0502020204030204" pitchFamily="34" charset="0"/>
                <a:cs typeface="Arial" panose="020B0604020202020204" pitchFamily="34" charset="0"/>
              </a:defRPr>
            </a:lvl2pPr>
            <a:lvl3pPr marL="1155700" indent="-230188">
              <a:defRPr>
                <a:solidFill>
                  <a:schemeClr val="tx1"/>
                </a:solidFill>
                <a:latin typeface="Calibri" panose="020F0502020204030204" pitchFamily="34" charset="0"/>
                <a:cs typeface="Arial" panose="020B0604020202020204" pitchFamily="34" charset="0"/>
              </a:defRPr>
            </a:lvl3pPr>
            <a:lvl4pPr marL="1617663" indent="-230188">
              <a:defRPr>
                <a:solidFill>
                  <a:schemeClr val="tx1"/>
                </a:solidFill>
                <a:latin typeface="Calibri" panose="020F0502020204030204" pitchFamily="34" charset="0"/>
                <a:cs typeface="Arial" panose="020B0604020202020204" pitchFamily="34" charset="0"/>
              </a:defRPr>
            </a:lvl4pPr>
            <a:lvl5pPr marL="2079625" indent="-230188">
              <a:defRPr>
                <a:solidFill>
                  <a:schemeClr val="tx1"/>
                </a:solidFill>
                <a:latin typeface="Calibri" panose="020F0502020204030204" pitchFamily="34" charset="0"/>
                <a:cs typeface="Arial" panose="020B0604020202020204" pitchFamily="34" charset="0"/>
              </a:defRPr>
            </a:lvl5pPr>
            <a:lvl6pPr marL="25368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940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512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084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3B9BCF4-E9D5-440F-AE1E-867C0106C0B9}" type="slidenum">
              <a:rPr lang="en-US" altLang="en-US" smtClean="0"/>
              <a:pPr/>
              <a:t>37</a:t>
            </a:fld>
            <a:endParaRPr lang="en-US"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New to NADCON 5 is the estimation</a:t>
            </a:r>
            <a:r>
              <a:rPr lang="en-US" altLang="en-US" baseline="0" dirty="0" smtClean="0"/>
              <a:t> of errors.  Each transformation performed will use a geographic grid of errors to express the confidence in that transformation.</a:t>
            </a:r>
            <a:endParaRPr lang="en-US" altLang="en-US" dirty="0" smtClean="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0888" indent="-288925">
              <a:defRPr>
                <a:solidFill>
                  <a:schemeClr val="tx1"/>
                </a:solidFill>
                <a:latin typeface="Calibri" panose="020F0502020204030204" pitchFamily="34" charset="0"/>
                <a:cs typeface="Arial" panose="020B0604020202020204" pitchFamily="34" charset="0"/>
              </a:defRPr>
            </a:lvl2pPr>
            <a:lvl3pPr marL="1155700" indent="-230188">
              <a:defRPr>
                <a:solidFill>
                  <a:schemeClr val="tx1"/>
                </a:solidFill>
                <a:latin typeface="Calibri" panose="020F0502020204030204" pitchFamily="34" charset="0"/>
                <a:cs typeface="Arial" panose="020B0604020202020204" pitchFamily="34" charset="0"/>
              </a:defRPr>
            </a:lvl3pPr>
            <a:lvl4pPr marL="1617663" indent="-230188">
              <a:defRPr>
                <a:solidFill>
                  <a:schemeClr val="tx1"/>
                </a:solidFill>
                <a:latin typeface="Calibri" panose="020F0502020204030204" pitchFamily="34" charset="0"/>
                <a:cs typeface="Arial" panose="020B0604020202020204" pitchFamily="34" charset="0"/>
              </a:defRPr>
            </a:lvl4pPr>
            <a:lvl5pPr marL="2079625" indent="-230188">
              <a:defRPr>
                <a:solidFill>
                  <a:schemeClr val="tx1"/>
                </a:solidFill>
                <a:latin typeface="Calibri" panose="020F0502020204030204" pitchFamily="34" charset="0"/>
                <a:cs typeface="Arial" panose="020B0604020202020204" pitchFamily="34" charset="0"/>
              </a:defRPr>
            </a:lvl5pPr>
            <a:lvl6pPr marL="25368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940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512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084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5A8FDEB-C369-40F8-9CD3-A428DB58614D}" type="slidenum">
              <a:rPr lang="en-US" altLang="en-US" smtClean="0"/>
              <a:pPr/>
              <a:t>38</a:t>
            </a:fld>
            <a:endParaRPr lang="en-US"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In priority order, these other tools will next</a:t>
            </a:r>
            <a:r>
              <a:rPr lang="en-US" altLang="en-US" baseline="0" dirty="0" smtClean="0"/>
              <a:t> be modified for the new toolkit.</a:t>
            </a:r>
            <a:endParaRPr lang="en-US" altLang="en-US" dirty="0" smtClean="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778DB47-F944-4F67-9915-DB8F22B82EBC}" type="slidenum">
              <a:rPr lang="en-US" altLang="en-US" smtClean="0"/>
              <a:pPr/>
              <a:t>39</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Calibri" panose="020F0502020204030204" pitchFamily="34" charset="0"/>
              </a:defRPr>
            </a:lvl1pPr>
            <a:lvl2pPr marL="742950" indent="-284163" defTabSz="930275">
              <a:spcBef>
                <a:spcPct val="30000"/>
              </a:spcBef>
              <a:defRPr sz="1200">
                <a:solidFill>
                  <a:schemeClr val="tx1"/>
                </a:solidFill>
                <a:latin typeface="Calibri" panose="020F0502020204030204" pitchFamily="34" charset="0"/>
              </a:defRPr>
            </a:lvl2pPr>
            <a:lvl3pPr marL="1143000" indent="-227013" defTabSz="930275">
              <a:spcBef>
                <a:spcPct val="30000"/>
              </a:spcBef>
              <a:defRPr sz="1200">
                <a:solidFill>
                  <a:schemeClr val="tx1"/>
                </a:solidFill>
                <a:latin typeface="Calibri" panose="020F0502020204030204" pitchFamily="34" charset="0"/>
              </a:defRPr>
            </a:lvl3pPr>
            <a:lvl4pPr marL="1603375" indent="-227013" defTabSz="930275">
              <a:spcBef>
                <a:spcPct val="30000"/>
              </a:spcBef>
              <a:defRPr sz="1200">
                <a:solidFill>
                  <a:schemeClr val="tx1"/>
                </a:solidFill>
                <a:latin typeface="Calibri" panose="020F0502020204030204" pitchFamily="34" charset="0"/>
              </a:defRPr>
            </a:lvl4pPr>
            <a:lvl5pPr marL="2060575" indent="-227013" defTabSz="930275">
              <a:spcBef>
                <a:spcPct val="30000"/>
              </a:spcBef>
              <a:defRPr sz="1200">
                <a:solidFill>
                  <a:schemeClr val="tx1"/>
                </a:solidFill>
                <a:latin typeface="Calibri" panose="020F0502020204030204" pitchFamily="34" charset="0"/>
              </a:defRPr>
            </a:lvl5pPr>
            <a:lvl6pPr marL="2517775" indent="-227013" defTabSz="930275" eaLnBrk="0" fontAlgn="base" hangingPunct="0">
              <a:spcBef>
                <a:spcPct val="30000"/>
              </a:spcBef>
              <a:spcAft>
                <a:spcPct val="0"/>
              </a:spcAft>
              <a:defRPr sz="1200">
                <a:solidFill>
                  <a:schemeClr val="tx1"/>
                </a:solidFill>
                <a:latin typeface="Calibri" panose="020F0502020204030204" pitchFamily="34" charset="0"/>
              </a:defRPr>
            </a:lvl6pPr>
            <a:lvl7pPr marL="2974975" indent="-227013" defTabSz="930275" eaLnBrk="0" fontAlgn="base" hangingPunct="0">
              <a:spcBef>
                <a:spcPct val="30000"/>
              </a:spcBef>
              <a:spcAft>
                <a:spcPct val="0"/>
              </a:spcAft>
              <a:defRPr sz="1200">
                <a:solidFill>
                  <a:schemeClr val="tx1"/>
                </a:solidFill>
                <a:latin typeface="Calibri" panose="020F0502020204030204" pitchFamily="34" charset="0"/>
              </a:defRPr>
            </a:lvl7pPr>
            <a:lvl8pPr marL="3432175" indent="-227013" defTabSz="930275" eaLnBrk="0" fontAlgn="base" hangingPunct="0">
              <a:spcBef>
                <a:spcPct val="30000"/>
              </a:spcBef>
              <a:spcAft>
                <a:spcPct val="0"/>
              </a:spcAft>
              <a:defRPr sz="1200">
                <a:solidFill>
                  <a:schemeClr val="tx1"/>
                </a:solidFill>
                <a:latin typeface="Calibri" panose="020F0502020204030204" pitchFamily="34" charset="0"/>
              </a:defRPr>
            </a:lvl8pPr>
            <a:lvl9pPr marL="3889375" indent="-227013" defTabSz="9302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363B62E-C0BC-4A3E-9093-13C4BD783411}" type="slidenum">
              <a:rPr lang="en-US" altLang="en-US" smtClean="0">
                <a:solidFill>
                  <a:srgbClr val="000000"/>
                </a:solidFill>
                <a:latin typeface="Tahoma" panose="020B0604030504040204" pitchFamily="34" charset="0"/>
                <a:ea typeface="MS PGothic" panose="020B0600070205080204" pitchFamily="34" charset="-128"/>
              </a:rPr>
              <a:pPr>
                <a:spcBef>
                  <a:spcPct val="0"/>
                </a:spcBef>
              </a:pPr>
              <a:t>4</a:t>
            </a:fld>
            <a:endParaRPr lang="en-US" altLang="en-US" smtClean="0">
              <a:solidFill>
                <a:srgbClr val="000000"/>
              </a:solidFill>
              <a:latin typeface="Tahoma" panose="020B0604030504040204" pitchFamily="34" charset="0"/>
              <a:ea typeface="MS PGothic" panose="020B0600070205080204" pitchFamily="34" charset="-128"/>
            </a:endParaRPr>
          </a:p>
        </p:txBody>
      </p:sp>
      <p:sp>
        <p:nvSpPr>
          <p:cNvPr id="184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Many of these users also sit on the Federal Geodetic</a:t>
            </a:r>
            <a:r>
              <a:rPr lang="en-US" altLang="en-US" baseline="0" dirty="0" smtClean="0"/>
              <a:t> Control Subcommittee, so there is a feedback loop between the providers of geodetic control (NGS) and the users of that control.</a:t>
            </a:r>
            <a:endParaRPr lang="en-US" alt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0888" indent="-288925">
              <a:defRPr>
                <a:solidFill>
                  <a:schemeClr val="tx1"/>
                </a:solidFill>
                <a:latin typeface="Calibri" panose="020F0502020204030204" pitchFamily="34" charset="0"/>
                <a:cs typeface="Arial" panose="020B0604020202020204" pitchFamily="34" charset="0"/>
              </a:defRPr>
            </a:lvl2pPr>
            <a:lvl3pPr marL="1155700" indent="-230188">
              <a:defRPr>
                <a:solidFill>
                  <a:schemeClr val="tx1"/>
                </a:solidFill>
                <a:latin typeface="Calibri" panose="020F0502020204030204" pitchFamily="34" charset="0"/>
                <a:cs typeface="Arial" panose="020B0604020202020204" pitchFamily="34" charset="0"/>
              </a:defRPr>
            </a:lvl3pPr>
            <a:lvl4pPr marL="1617663" indent="-230188">
              <a:defRPr>
                <a:solidFill>
                  <a:schemeClr val="tx1"/>
                </a:solidFill>
                <a:latin typeface="Calibri" panose="020F0502020204030204" pitchFamily="34" charset="0"/>
                <a:cs typeface="Arial" panose="020B0604020202020204" pitchFamily="34" charset="0"/>
              </a:defRPr>
            </a:lvl4pPr>
            <a:lvl5pPr marL="2079625" indent="-230188">
              <a:defRPr>
                <a:solidFill>
                  <a:schemeClr val="tx1"/>
                </a:solidFill>
                <a:latin typeface="Calibri" panose="020F0502020204030204" pitchFamily="34" charset="0"/>
                <a:cs typeface="Arial" panose="020B0604020202020204" pitchFamily="34" charset="0"/>
              </a:defRPr>
            </a:lvl5pPr>
            <a:lvl6pPr marL="25368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940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512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084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4D3A7BB-ABD5-4F92-9FF0-815A7E814E9D}" type="slidenum">
              <a:rPr lang="en-US" altLang="en-US" smtClean="0"/>
              <a:pPr/>
              <a:t>40</a:t>
            </a:fld>
            <a:endParaRPr lang="en-US"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Many of our latest</a:t>
            </a:r>
            <a:r>
              <a:rPr lang="en-US" altLang="en-US" baseline="0" dirty="0" smtClean="0"/>
              <a:t> surveying manuals are decades old, and do not reflect the future reference frames and geopotential datum.</a:t>
            </a:r>
            <a:endParaRPr lang="en-US" altLang="en-US" dirty="0" smtClean="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0888" indent="-288925">
              <a:defRPr>
                <a:solidFill>
                  <a:schemeClr val="tx1"/>
                </a:solidFill>
                <a:latin typeface="Calibri" panose="020F0502020204030204" pitchFamily="34" charset="0"/>
                <a:cs typeface="Arial" panose="020B0604020202020204" pitchFamily="34" charset="0"/>
              </a:defRPr>
            </a:lvl2pPr>
            <a:lvl3pPr marL="1155700" indent="-230188">
              <a:defRPr>
                <a:solidFill>
                  <a:schemeClr val="tx1"/>
                </a:solidFill>
                <a:latin typeface="Calibri" panose="020F0502020204030204" pitchFamily="34" charset="0"/>
                <a:cs typeface="Arial" panose="020B0604020202020204" pitchFamily="34" charset="0"/>
              </a:defRPr>
            </a:lvl3pPr>
            <a:lvl4pPr marL="1617663" indent="-230188">
              <a:defRPr>
                <a:solidFill>
                  <a:schemeClr val="tx1"/>
                </a:solidFill>
                <a:latin typeface="Calibri" panose="020F0502020204030204" pitchFamily="34" charset="0"/>
                <a:cs typeface="Arial" panose="020B0604020202020204" pitchFamily="34" charset="0"/>
              </a:defRPr>
            </a:lvl4pPr>
            <a:lvl5pPr marL="2079625" indent="-230188">
              <a:defRPr>
                <a:solidFill>
                  <a:schemeClr val="tx1"/>
                </a:solidFill>
                <a:latin typeface="Calibri" panose="020F0502020204030204" pitchFamily="34" charset="0"/>
                <a:cs typeface="Arial" panose="020B0604020202020204" pitchFamily="34" charset="0"/>
              </a:defRPr>
            </a:lvl5pPr>
            <a:lvl6pPr marL="25368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940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512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084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1714EDD-3B47-4400-8D01-6F650D3B594F}" type="slidenum">
              <a:rPr lang="en-US" altLang="en-US" smtClean="0"/>
              <a:pPr/>
              <a:t>41</a:t>
            </a:fld>
            <a:endParaRPr lang="en-US"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One of the first new manuals which will be published will be about the use of leveling in</a:t>
            </a:r>
            <a:r>
              <a:rPr lang="en-US" altLang="en-US" baseline="0" dirty="0" smtClean="0"/>
              <a:t> a survey where the orthometric control was first determined using GNSS</a:t>
            </a:r>
            <a:endParaRPr lang="en-US" altLang="en-US" dirty="0" smtClean="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6BABB20-0B1B-4877-A1FB-FB0396AFE117}" type="slidenum">
              <a:rPr lang="en-US" altLang="en-US" smtClean="0"/>
              <a:pPr/>
              <a:t>42</a:t>
            </a:fld>
            <a:endParaRPr lang="en-US"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74857DC-23FF-48C8-AC72-C92C89F23171}" type="slidenum">
              <a:rPr lang="en-US" altLang="en-US" smtClean="0"/>
              <a:pPr/>
              <a:t>43</a:t>
            </a:fld>
            <a:endParaRPr lang="en-US" alt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0888" indent="-288925">
              <a:defRPr>
                <a:solidFill>
                  <a:schemeClr val="tx1"/>
                </a:solidFill>
                <a:latin typeface="Calibri" panose="020F0502020204030204" pitchFamily="34" charset="0"/>
                <a:cs typeface="Arial" panose="020B0604020202020204" pitchFamily="34" charset="0"/>
              </a:defRPr>
            </a:lvl2pPr>
            <a:lvl3pPr marL="1155700" indent="-230188">
              <a:defRPr>
                <a:solidFill>
                  <a:schemeClr val="tx1"/>
                </a:solidFill>
                <a:latin typeface="Calibri" panose="020F0502020204030204" pitchFamily="34" charset="0"/>
                <a:cs typeface="Arial" panose="020B0604020202020204" pitchFamily="34" charset="0"/>
              </a:defRPr>
            </a:lvl3pPr>
            <a:lvl4pPr marL="1617663" indent="-230188">
              <a:defRPr>
                <a:solidFill>
                  <a:schemeClr val="tx1"/>
                </a:solidFill>
                <a:latin typeface="Calibri" panose="020F0502020204030204" pitchFamily="34" charset="0"/>
                <a:cs typeface="Arial" panose="020B0604020202020204" pitchFamily="34" charset="0"/>
              </a:defRPr>
            </a:lvl4pPr>
            <a:lvl5pPr marL="2079625" indent="-230188">
              <a:defRPr>
                <a:solidFill>
                  <a:schemeClr val="tx1"/>
                </a:solidFill>
                <a:latin typeface="Calibri" panose="020F0502020204030204" pitchFamily="34" charset="0"/>
                <a:cs typeface="Arial" panose="020B0604020202020204" pitchFamily="34" charset="0"/>
              </a:defRPr>
            </a:lvl5pPr>
            <a:lvl6pPr marL="25368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940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512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084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15E04DB-A794-4755-98B0-A3E5B8B5BF0F}" type="slidenum">
              <a:rPr lang="en-US" altLang="en-US" smtClean="0"/>
              <a:pPr/>
              <a:t>44</a:t>
            </a:fld>
            <a:endParaRPr lang="en-US" alt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917A29B-3362-4D66-85C0-470F980F9C3B}" type="slidenum">
              <a:rPr lang="en-US" altLang="en-US" smtClean="0"/>
              <a:pPr/>
              <a:t>45</a:t>
            </a:fld>
            <a:endParaRPr lang="en-US" alt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0888" indent="-288925">
              <a:defRPr>
                <a:solidFill>
                  <a:schemeClr val="tx1"/>
                </a:solidFill>
                <a:latin typeface="Calibri" panose="020F0502020204030204" pitchFamily="34" charset="0"/>
                <a:cs typeface="Arial" panose="020B0604020202020204" pitchFamily="34" charset="0"/>
              </a:defRPr>
            </a:lvl2pPr>
            <a:lvl3pPr marL="1155700" indent="-230188">
              <a:defRPr>
                <a:solidFill>
                  <a:schemeClr val="tx1"/>
                </a:solidFill>
                <a:latin typeface="Calibri" panose="020F0502020204030204" pitchFamily="34" charset="0"/>
                <a:cs typeface="Arial" panose="020B0604020202020204" pitchFamily="34" charset="0"/>
              </a:defRPr>
            </a:lvl3pPr>
            <a:lvl4pPr marL="1617663" indent="-230188">
              <a:defRPr>
                <a:solidFill>
                  <a:schemeClr val="tx1"/>
                </a:solidFill>
                <a:latin typeface="Calibri" panose="020F0502020204030204" pitchFamily="34" charset="0"/>
                <a:cs typeface="Arial" panose="020B0604020202020204" pitchFamily="34" charset="0"/>
              </a:defRPr>
            </a:lvl4pPr>
            <a:lvl5pPr marL="2079625" indent="-230188">
              <a:defRPr>
                <a:solidFill>
                  <a:schemeClr val="tx1"/>
                </a:solidFill>
                <a:latin typeface="Calibri" panose="020F0502020204030204" pitchFamily="34" charset="0"/>
                <a:cs typeface="Arial" panose="020B0604020202020204" pitchFamily="34" charset="0"/>
              </a:defRPr>
            </a:lvl5pPr>
            <a:lvl6pPr marL="25368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940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512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084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0C9591B-D999-44C5-8187-705146230C49}" type="slidenum">
              <a:rPr lang="en-US" altLang="en-US" smtClean="0"/>
              <a:pPr/>
              <a:t>46</a:t>
            </a:fld>
            <a:endParaRPr lang="en-US" alt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0888" indent="-288925">
              <a:defRPr>
                <a:solidFill>
                  <a:schemeClr val="tx1"/>
                </a:solidFill>
                <a:latin typeface="Calibri" panose="020F0502020204030204" pitchFamily="34" charset="0"/>
                <a:cs typeface="Arial" panose="020B0604020202020204" pitchFamily="34" charset="0"/>
              </a:defRPr>
            </a:lvl2pPr>
            <a:lvl3pPr marL="1155700" indent="-230188">
              <a:defRPr>
                <a:solidFill>
                  <a:schemeClr val="tx1"/>
                </a:solidFill>
                <a:latin typeface="Calibri" panose="020F0502020204030204" pitchFamily="34" charset="0"/>
                <a:cs typeface="Arial" panose="020B0604020202020204" pitchFamily="34" charset="0"/>
              </a:defRPr>
            </a:lvl3pPr>
            <a:lvl4pPr marL="1617663" indent="-230188">
              <a:defRPr>
                <a:solidFill>
                  <a:schemeClr val="tx1"/>
                </a:solidFill>
                <a:latin typeface="Calibri" panose="020F0502020204030204" pitchFamily="34" charset="0"/>
                <a:cs typeface="Arial" panose="020B0604020202020204" pitchFamily="34" charset="0"/>
              </a:defRPr>
            </a:lvl4pPr>
            <a:lvl5pPr marL="2079625" indent="-230188">
              <a:defRPr>
                <a:solidFill>
                  <a:schemeClr val="tx1"/>
                </a:solidFill>
                <a:latin typeface="Calibri" panose="020F0502020204030204" pitchFamily="34" charset="0"/>
                <a:cs typeface="Arial" panose="020B0604020202020204" pitchFamily="34" charset="0"/>
              </a:defRPr>
            </a:lvl5pPr>
            <a:lvl6pPr marL="25368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940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512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084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E04AEDC-6CE8-48D0-97C7-3019307D4614}" type="slidenum">
              <a:rPr lang="en-US" altLang="en-US" smtClean="0"/>
              <a:pPr/>
              <a:t>47</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Leveling</a:t>
            </a:r>
            <a:r>
              <a:rPr lang="en-US" altLang="en-US" baseline="0" dirty="0" smtClean="0"/>
              <a:t> and Traverse built NAVD 88 and NAD 83 and both required line of sight, and passive marks.  This meant a lot of effort to put a coordinate on a point, but then such a coordinate could become stale without being checked regularly, and all that assumes the mark itself isn’t disturbed or destroyed.</a:t>
            </a: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7817C6E-3F70-4691-BDA1-5AF6725371A0}" type="slidenum">
              <a:rPr lang="en-US" altLang="en-US" smtClean="0"/>
              <a:pPr/>
              <a:t>5</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GRACE satellite has given NGS the ability</a:t>
            </a:r>
            <a:r>
              <a:rPr lang="en-US" altLang="en-US" baseline="0" dirty="0" smtClean="0"/>
              <a:t> to know the long-wavelength continent-wide geoid to a few centimeters.  Combined with GPS derived ellipsoid heights (in the IGS / GRS 80 frame) of a few cm accuracy, and compared published NAVD 88 heights, it is easy to determine that both a bias and tilt exist in NAVD 88.</a:t>
            </a:r>
            <a:endParaRPr lang="en-US" altLang="en-US" dirty="0"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D492F63-9A3B-4986-9E7F-D146414863DA}" type="slidenum">
              <a:rPr lang="en-US" altLang="en-US" smtClean="0"/>
              <a:pPr/>
              <a:t>6</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Here are all of the height datums</a:t>
            </a:r>
            <a:r>
              <a:rPr lang="en-US" altLang="en-US" baseline="0" dirty="0" smtClean="0"/>
              <a:t> being replaced in 2022.  Also being replaced are all geoid models, deflection of the vertical models.  </a:t>
            </a:r>
            <a:endParaRPr lang="en-US" altLang="en-US" dirty="0"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0888" indent="-288925">
              <a:defRPr>
                <a:solidFill>
                  <a:schemeClr val="tx1"/>
                </a:solidFill>
                <a:latin typeface="Calibri" panose="020F0502020204030204" pitchFamily="34" charset="0"/>
                <a:cs typeface="Arial" panose="020B0604020202020204" pitchFamily="34" charset="0"/>
              </a:defRPr>
            </a:lvl2pPr>
            <a:lvl3pPr marL="1155700" indent="-230188">
              <a:defRPr>
                <a:solidFill>
                  <a:schemeClr val="tx1"/>
                </a:solidFill>
                <a:latin typeface="Calibri" panose="020F0502020204030204" pitchFamily="34" charset="0"/>
                <a:cs typeface="Arial" panose="020B0604020202020204" pitchFamily="34" charset="0"/>
              </a:defRPr>
            </a:lvl3pPr>
            <a:lvl4pPr marL="1617663" indent="-230188">
              <a:defRPr>
                <a:solidFill>
                  <a:schemeClr val="tx1"/>
                </a:solidFill>
                <a:latin typeface="Calibri" panose="020F0502020204030204" pitchFamily="34" charset="0"/>
                <a:cs typeface="Arial" panose="020B0604020202020204" pitchFamily="34" charset="0"/>
              </a:defRPr>
            </a:lvl4pPr>
            <a:lvl5pPr marL="2079625" indent="-230188">
              <a:defRPr>
                <a:solidFill>
                  <a:schemeClr val="tx1"/>
                </a:solidFill>
                <a:latin typeface="Calibri" panose="020F0502020204030204" pitchFamily="34" charset="0"/>
                <a:cs typeface="Arial" panose="020B0604020202020204" pitchFamily="34" charset="0"/>
              </a:defRPr>
            </a:lvl5pPr>
            <a:lvl6pPr marL="25368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940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512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084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98D6984-8E5E-478D-8F77-5884F69C3D28}" type="slidenum">
              <a:rPr lang="en-US" altLang="en-US" smtClean="0"/>
              <a:pPr/>
              <a:t>7</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0888" indent="-288925">
              <a:defRPr>
                <a:solidFill>
                  <a:schemeClr val="tx1"/>
                </a:solidFill>
                <a:latin typeface="Calibri" panose="020F0502020204030204" pitchFamily="34" charset="0"/>
                <a:cs typeface="Arial" panose="020B0604020202020204" pitchFamily="34" charset="0"/>
              </a:defRPr>
            </a:lvl2pPr>
            <a:lvl3pPr marL="1155700" indent="-230188">
              <a:defRPr>
                <a:solidFill>
                  <a:schemeClr val="tx1"/>
                </a:solidFill>
                <a:latin typeface="Calibri" panose="020F0502020204030204" pitchFamily="34" charset="0"/>
                <a:cs typeface="Arial" panose="020B0604020202020204" pitchFamily="34" charset="0"/>
              </a:defRPr>
            </a:lvl3pPr>
            <a:lvl4pPr marL="1617663" indent="-230188">
              <a:defRPr>
                <a:solidFill>
                  <a:schemeClr val="tx1"/>
                </a:solidFill>
                <a:latin typeface="Calibri" panose="020F0502020204030204" pitchFamily="34" charset="0"/>
                <a:cs typeface="Arial" panose="020B0604020202020204" pitchFamily="34" charset="0"/>
              </a:defRPr>
            </a:lvl4pPr>
            <a:lvl5pPr marL="2079625" indent="-230188">
              <a:defRPr>
                <a:solidFill>
                  <a:schemeClr val="tx1"/>
                </a:solidFill>
                <a:latin typeface="Calibri" panose="020F0502020204030204" pitchFamily="34" charset="0"/>
                <a:cs typeface="Arial" panose="020B0604020202020204" pitchFamily="34" charset="0"/>
              </a:defRPr>
            </a:lvl5pPr>
            <a:lvl6pPr marL="25368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940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512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084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E50AD65-96E5-4E72-ADDE-2AC7DB5ECC7B}" type="slidenum">
              <a:rPr lang="en-US" altLang="en-US" smtClean="0"/>
              <a:pPr/>
              <a:t>8</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C54B55B-6353-4252-9BB3-13BC68B3D6CD}" type="slidenum">
              <a:rPr lang="en-US" altLang="en-US" smtClean="0"/>
              <a:pPr/>
              <a:t>9</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Header Sl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eader Sl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08AD17FA-CFBF-4A7A-9357-CD4217597F09}" type="slidenum">
              <a:rPr lang="en-US" altLang="en-US"/>
              <a:pPr>
                <a:defRPr/>
              </a:pPr>
              <a:t>‹#›</a:t>
            </a:fld>
            <a:endParaRPr lang="en-US" altLang="en-US"/>
          </a:p>
        </p:txBody>
      </p:sp>
    </p:spTree>
    <p:extLst>
      <p:ext uri="{BB962C8B-B14F-4D97-AF65-F5344CB8AC3E}">
        <p14:creationId xmlns:p14="http://schemas.microsoft.com/office/powerpoint/2010/main" val="1456835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899073D-E41A-4A56-83C4-3E118DA92663}" type="slidenum">
              <a:rPr lang="en-US" altLang="en-US"/>
              <a:pPr>
                <a:defRPr/>
              </a:pPr>
              <a:t>‹#›</a:t>
            </a:fld>
            <a:endParaRPr lang="en-US" altLang="en-US"/>
          </a:p>
        </p:txBody>
      </p:sp>
    </p:spTree>
    <p:extLst>
      <p:ext uri="{BB962C8B-B14F-4D97-AF65-F5344CB8AC3E}">
        <p14:creationId xmlns:p14="http://schemas.microsoft.com/office/powerpoint/2010/main" val="3626978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66E6731-3C81-423A-988B-26C7105DCA5A}" type="slidenum">
              <a:rPr lang="en-US" altLang="en-US"/>
              <a:pPr>
                <a:defRPr/>
              </a:pPr>
              <a:t>‹#›</a:t>
            </a:fld>
            <a:endParaRPr lang="en-US" altLang="en-US"/>
          </a:p>
        </p:txBody>
      </p:sp>
    </p:spTree>
    <p:extLst>
      <p:ext uri="{BB962C8B-B14F-4D97-AF65-F5344CB8AC3E}">
        <p14:creationId xmlns:p14="http://schemas.microsoft.com/office/powerpoint/2010/main" val="41480785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5" name="Picture 3" descr="\\nzc-ap-fsv-05.ap.trimblecorp.net\ProdCom\Oscar\Working\Corp\Dimensions 2016\PwP40039 Corp - Dimensions 2016 - PPT template\Dev\Graphics_16.9\PPT graphics_16.9.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a:spLocks noGrp="1" noChangeArrowheads="1"/>
          </p:cNvSpPr>
          <p:nvPr>
            <p:ph type="ctrTitle"/>
          </p:nvPr>
        </p:nvSpPr>
        <p:spPr>
          <a:xfrm>
            <a:off x="575481" y="5383614"/>
            <a:ext cx="8002587" cy="859356"/>
          </a:xfrm>
          <a:effectLst/>
        </p:spPr>
        <p:txBody>
          <a:bodyPr>
            <a:normAutofit/>
          </a:bodyPr>
          <a:lstStyle>
            <a:lvl1pPr algn="l">
              <a:defRPr baseline="0">
                <a:solidFill>
                  <a:schemeClr val="tx2"/>
                </a:solidFill>
                <a:effectLst/>
                <a:latin typeface="Calibri"/>
                <a:cs typeface="Calibri"/>
              </a:defRPr>
            </a:lvl1pPr>
          </a:lstStyle>
          <a:p>
            <a:r>
              <a:rPr lang="en-US" smtClean="0"/>
              <a:t>Click to edit Master title style</a:t>
            </a:r>
            <a:endParaRPr lang="en-US" dirty="0"/>
          </a:p>
        </p:txBody>
      </p:sp>
      <p:sp>
        <p:nvSpPr>
          <p:cNvPr id="8" name="Rectangle 4"/>
          <p:cNvSpPr>
            <a:spLocks noGrp="1" noChangeArrowheads="1"/>
          </p:cNvSpPr>
          <p:nvPr>
            <p:ph type="subTitle" idx="1"/>
          </p:nvPr>
        </p:nvSpPr>
        <p:spPr>
          <a:xfrm>
            <a:off x="580770" y="4104528"/>
            <a:ext cx="8004430" cy="383337"/>
          </a:xfrm>
        </p:spPr>
        <p:txBody>
          <a:bodyPr anchor="ctr">
            <a:noAutofit/>
          </a:bodyPr>
          <a:lstStyle>
            <a:lvl1pPr marL="0" indent="0" algn="l">
              <a:buFont typeface="Wingdings" pitchFamily="2" charset="2"/>
              <a:buNone/>
              <a:defRPr sz="1800">
                <a:solidFill>
                  <a:schemeClr val="bg1"/>
                </a:solidFill>
                <a:effectLst/>
                <a:latin typeface="Calibri"/>
                <a:cs typeface="Calibri"/>
              </a:defRPr>
            </a:lvl1pPr>
          </a:lstStyle>
          <a:p>
            <a:r>
              <a:rPr lang="en-US" smtClean="0"/>
              <a:t>Click to edit Master subtitle style</a:t>
            </a:r>
            <a:endParaRPr lang="en-US" dirty="0"/>
          </a:p>
        </p:txBody>
      </p:sp>
      <p:sp>
        <p:nvSpPr>
          <p:cNvPr id="9" name="Text Placeholder 8"/>
          <p:cNvSpPr>
            <a:spLocks noGrp="1"/>
          </p:cNvSpPr>
          <p:nvPr>
            <p:ph type="body" sz="quarter" idx="10"/>
          </p:nvPr>
        </p:nvSpPr>
        <p:spPr>
          <a:xfrm>
            <a:off x="580770" y="4769853"/>
            <a:ext cx="8001000" cy="361009"/>
          </a:xfrm>
        </p:spPr>
        <p:txBody>
          <a:bodyPr anchor="ctr">
            <a:noAutofit/>
          </a:bodyPr>
          <a:lstStyle>
            <a:lvl1pPr marL="0" indent="0">
              <a:buNone/>
              <a:defRPr sz="1400" cap="all" baseline="0">
                <a:solidFill>
                  <a:schemeClr val="bg2"/>
                </a:solidFill>
                <a:latin typeface="Calibri"/>
                <a:cs typeface="Calibri"/>
              </a:defRPr>
            </a:lvl1pPr>
          </a:lstStyle>
          <a:p>
            <a:pPr lvl="0"/>
            <a:r>
              <a:rPr lang="en-US" smtClean="0"/>
              <a:t>Edit Master text styles</a:t>
            </a:r>
          </a:p>
        </p:txBody>
      </p:sp>
    </p:spTree>
    <p:extLst>
      <p:ext uri="{BB962C8B-B14F-4D97-AF65-F5344CB8AC3E}">
        <p14:creationId xmlns:p14="http://schemas.microsoft.com/office/powerpoint/2010/main" val="31049306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Title Mid blue">
    <p:spTree>
      <p:nvGrpSpPr>
        <p:cNvPr id="1" name=""/>
        <p:cNvGrpSpPr/>
        <p:nvPr/>
      </p:nvGrpSpPr>
      <p:grpSpPr>
        <a:xfrm>
          <a:off x="0" y="0"/>
          <a:ext cx="0" cy="0"/>
          <a:chOff x="0" y="0"/>
          <a:chExt cx="0" cy="0"/>
        </a:xfrm>
      </p:grpSpPr>
      <p:pic>
        <p:nvPicPr>
          <p:cNvPr id="3" name="Picture 7" descr="\\nzc-ap-fsv-05.ap.trimblecorp.net\ProdCom\Oscar\Working\Corp\Dimensions 2016\PwP40039 Corp - Dimensions 2016 - PPT template\Dev\Graphics_16.9\PPT graphics_16.9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50"/>
            <a:ext cx="9144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3"/>
          <p:cNvSpPr>
            <a:spLocks noGrp="1" noChangeArrowheads="1"/>
          </p:cNvSpPr>
          <p:nvPr>
            <p:ph type="ctrTitle"/>
          </p:nvPr>
        </p:nvSpPr>
        <p:spPr>
          <a:xfrm>
            <a:off x="574706" y="5374217"/>
            <a:ext cx="7996747" cy="872067"/>
          </a:xfrm>
          <a:effectLst/>
        </p:spPr>
        <p:txBody>
          <a:bodyPr>
            <a:noAutofit/>
          </a:bodyPr>
          <a:lstStyle>
            <a:lvl1pPr algn="l">
              <a:defRPr sz="3200" baseline="0">
                <a:solidFill>
                  <a:schemeClr val="bg1"/>
                </a:solidFill>
                <a:effectLst/>
                <a:latin typeface="Calibri"/>
                <a:cs typeface="Calibri"/>
              </a:defRPr>
            </a:lvl1pPr>
          </a:lstStyle>
          <a:p>
            <a:r>
              <a:rPr lang="en-US" smtClean="0"/>
              <a:t>Click to edit Master title style</a:t>
            </a:r>
            <a:endParaRPr lang="en-US" dirty="0"/>
          </a:p>
        </p:txBody>
      </p:sp>
    </p:spTree>
    <p:extLst>
      <p:ext uri="{BB962C8B-B14F-4D97-AF65-F5344CB8AC3E}">
        <p14:creationId xmlns:p14="http://schemas.microsoft.com/office/powerpoint/2010/main" val="707020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 Column Content">
    <p:spTree>
      <p:nvGrpSpPr>
        <p:cNvPr id="1" name=""/>
        <p:cNvGrpSpPr/>
        <p:nvPr/>
      </p:nvGrpSpPr>
      <p:grpSpPr>
        <a:xfrm>
          <a:off x="0" y="0"/>
          <a:ext cx="0" cy="0"/>
          <a:chOff x="0" y="0"/>
          <a:chExt cx="0" cy="0"/>
        </a:xfrm>
      </p:grpSpPr>
      <p:pic>
        <p:nvPicPr>
          <p:cNvPr id="4" name="Picture 7" descr="\\nzc-ap-fsv-05.ap.trimblecorp.net\ProdCom\Oscar\Working\Corp\Dimensions 2016\PwP40039 Corp - Dimensions 2016 - PPT template\Dev\Graphics_16.9\PPT graphics_16.93.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3"/>
          <p:cNvSpPr>
            <a:spLocks noGrp="1" noChangeArrowheads="1"/>
          </p:cNvSpPr>
          <p:nvPr>
            <p:ph type="title"/>
          </p:nvPr>
        </p:nvSpPr>
        <p:spPr bwMode="gray">
          <a:xfrm>
            <a:off x="580240" y="284174"/>
            <a:ext cx="8001000" cy="8175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lvl="0"/>
            <a:r>
              <a:rPr lang="en-US" smtClean="0"/>
              <a:t>Click to edit Master title style</a:t>
            </a:r>
            <a:endParaRPr lang="en-US" dirty="0"/>
          </a:p>
        </p:txBody>
      </p:sp>
      <p:sp>
        <p:nvSpPr>
          <p:cNvPr id="13" name="Content Placeholder 2"/>
          <p:cNvSpPr>
            <a:spLocks noGrp="1"/>
          </p:cNvSpPr>
          <p:nvPr>
            <p:ph sz="half" idx="1"/>
          </p:nvPr>
        </p:nvSpPr>
        <p:spPr>
          <a:xfrm>
            <a:off x="577065" y="1252539"/>
            <a:ext cx="8001000" cy="4614861"/>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081823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ection Title Light Blue">
    <p:spTree>
      <p:nvGrpSpPr>
        <p:cNvPr id="1" name=""/>
        <p:cNvGrpSpPr/>
        <p:nvPr/>
      </p:nvGrpSpPr>
      <p:grpSpPr>
        <a:xfrm>
          <a:off x="0" y="0"/>
          <a:ext cx="0" cy="0"/>
          <a:chOff x="0" y="0"/>
          <a:chExt cx="0" cy="0"/>
        </a:xfrm>
      </p:grpSpPr>
      <p:pic>
        <p:nvPicPr>
          <p:cNvPr id="3" name="Picture 7" descr="\\nzc-ap-fsv-05.ap.trimblecorp.net\ProdCom\Oscar\Working\Corp\Dimensions 2016\PwP40039 Corp - Dimensions 2016 - PPT template\Dev\Graphics_16.9\PPT graphics_16.97.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Grp="1" noChangeArrowheads="1"/>
          </p:cNvSpPr>
          <p:nvPr>
            <p:ph type="ctrTitle"/>
          </p:nvPr>
        </p:nvSpPr>
        <p:spPr>
          <a:xfrm>
            <a:off x="581841" y="5374217"/>
            <a:ext cx="7996747" cy="872067"/>
          </a:xfrm>
          <a:effectLst/>
        </p:spPr>
        <p:txBody>
          <a:bodyPr>
            <a:noAutofit/>
          </a:bodyPr>
          <a:lstStyle>
            <a:lvl1pPr algn="l">
              <a:defRPr sz="3200" baseline="0">
                <a:solidFill>
                  <a:schemeClr val="bg1"/>
                </a:solidFill>
                <a:effectLst/>
                <a:latin typeface="Calibri"/>
                <a:cs typeface="Calibri"/>
              </a:defRPr>
            </a:lvl1pPr>
          </a:lstStyle>
          <a:p>
            <a:r>
              <a:rPr lang="en-US" smtClean="0"/>
              <a:t>Click to edit Master title style</a:t>
            </a:r>
            <a:endParaRPr lang="en-US" dirty="0"/>
          </a:p>
        </p:txBody>
      </p:sp>
    </p:spTree>
    <p:extLst>
      <p:ext uri="{BB962C8B-B14F-4D97-AF65-F5344CB8AC3E}">
        <p14:creationId xmlns:p14="http://schemas.microsoft.com/office/powerpoint/2010/main" val="1367242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Header Sl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eader Sl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6B96D5F1-F023-4F6D-A12C-FB0701DF51A5}" type="slidenum">
              <a:rPr lang="en-US" altLang="en-US"/>
              <a:pPr>
                <a:defRPr/>
              </a:pPr>
              <a:t>‹#›</a:t>
            </a:fld>
            <a:endParaRPr lang="en-US" altLang="en-US"/>
          </a:p>
        </p:txBody>
      </p:sp>
    </p:spTree>
    <p:extLst>
      <p:ext uri="{BB962C8B-B14F-4D97-AF65-F5344CB8AC3E}">
        <p14:creationId xmlns:p14="http://schemas.microsoft.com/office/powerpoint/2010/main" val="21690599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828800"/>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580AF0-3C16-4080-B29C-456141F00D34}" type="slidenum">
              <a:rPr lang="en-US" altLang="en-US"/>
              <a:pPr>
                <a:defRPr/>
              </a:pPr>
              <a:t>‹#›</a:t>
            </a:fld>
            <a:endParaRPr lang="en-US" altLang="en-US"/>
          </a:p>
        </p:txBody>
      </p:sp>
    </p:spTree>
    <p:extLst>
      <p:ext uri="{BB962C8B-B14F-4D97-AF65-F5344CB8AC3E}">
        <p14:creationId xmlns:p14="http://schemas.microsoft.com/office/powerpoint/2010/main" val="33130303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2781BF2-8527-4F3F-AF19-9A2088B38998}" type="slidenum">
              <a:rPr lang="en-US" altLang="en-US"/>
              <a:pPr>
                <a:defRPr/>
              </a:pPr>
              <a:t>‹#›</a:t>
            </a:fld>
            <a:endParaRPr lang="en-US" altLang="en-US"/>
          </a:p>
        </p:txBody>
      </p:sp>
    </p:spTree>
    <p:extLst>
      <p:ext uri="{BB962C8B-B14F-4D97-AF65-F5344CB8AC3E}">
        <p14:creationId xmlns:p14="http://schemas.microsoft.com/office/powerpoint/2010/main" val="7357170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48230CE-892E-4502-B607-40E5CAC39C86}" type="slidenum">
              <a:rPr lang="en-US" altLang="en-US"/>
              <a:pPr>
                <a:defRPr/>
              </a:pPr>
              <a:t>‹#›</a:t>
            </a:fld>
            <a:endParaRPr lang="en-US" altLang="en-US"/>
          </a:p>
        </p:txBody>
      </p:sp>
    </p:spTree>
    <p:extLst>
      <p:ext uri="{BB962C8B-B14F-4D97-AF65-F5344CB8AC3E}">
        <p14:creationId xmlns:p14="http://schemas.microsoft.com/office/powerpoint/2010/main" val="1134439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828800"/>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DC5BD6D-6EE3-463D-BB34-5DAEB9C56FF8}" type="slidenum">
              <a:rPr lang="en-US" altLang="en-US"/>
              <a:pPr>
                <a:defRPr/>
              </a:pPr>
              <a:t>‹#›</a:t>
            </a:fld>
            <a:endParaRPr lang="en-US" altLang="en-US"/>
          </a:p>
        </p:txBody>
      </p:sp>
    </p:spTree>
    <p:extLst>
      <p:ext uri="{BB962C8B-B14F-4D97-AF65-F5344CB8AC3E}">
        <p14:creationId xmlns:p14="http://schemas.microsoft.com/office/powerpoint/2010/main" val="18568137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DBEB627-ED44-45E9-876B-C70855A93439}" type="slidenum">
              <a:rPr lang="en-US" altLang="en-US"/>
              <a:pPr>
                <a:defRPr/>
              </a:pPr>
              <a:t>‹#›</a:t>
            </a:fld>
            <a:endParaRPr lang="en-US" altLang="en-US"/>
          </a:p>
        </p:txBody>
      </p:sp>
    </p:spTree>
    <p:extLst>
      <p:ext uri="{BB962C8B-B14F-4D97-AF65-F5344CB8AC3E}">
        <p14:creationId xmlns:p14="http://schemas.microsoft.com/office/powerpoint/2010/main" val="41736376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60070F7-4B56-44C4-B29F-0240D056C663}" type="slidenum">
              <a:rPr lang="en-US" altLang="en-US"/>
              <a:pPr>
                <a:defRPr/>
              </a:pPr>
              <a:t>‹#›</a:t>
            </a:fld>
            <a:endParaRPr lang="en-US" altLang="en-US"/>
          </a:p>
        </p:txBody>
      </p:sp>
    </p:spTree>
    <p:extLst>
      <p:ext uri="{BB962C8B-B14F-4D97-AF65-F5344CB8AC3E}">
        <p14:creationId xmlns:p14="http://schemas.microsoft.com/office/powerpoint/2010/main" val="37678637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4D1B3D2-8799-4DA6-8605-D881216A3AF4}" type="slidenum">
              <a:rPr lang="en-US" altLang="en-US"/>
              <a:pPr>
                <a:defRPr/>
              </a:pPr>
              <a:t>‹#›</a:t>
            </a:fld>
            <a:endParaRPr lang="en-US" altLang="en-US"/>
          </a:p>
        </p:txBody>
      </p:sp>
    </p:spTree>
    <p:extLst>
      <p:ext uri="{BB962C8B-B14F-4D97-AF65-F5344CB8AC3E}">
        <p14:creationId xmlns:p14="http://schemas.microsoft.com/office/powerpoint/2010/main" val="4811511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7B22256-706A-4FC0-8199-BE73F7B7FB33}" type="slidenum">
              <a:rPr lang="en-US" altLang="en-US"/>
              <a:pPr>
                <a:defRPr/>
              </a:pPr>
              <a:t>‹#›</a:t>
            </a:fld>
            <a:endParaRPr lang="en-US" altLang="en-US"/>
          </a:p>
        </p:txBody>
      </p:sp>
    </p:spTree>
    <p:extLst>
      <p:ext uri="{BB962C8B-B14F-4D97-AF65-F5344CB8AC3E}">
        <p14:creationId xmlns:p14="http://schemas.microsoft.com/office/powerpoint/2010/main" val="29230869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72E8A34-EA95-4553-86F4-5FF5B766F272}" type="slidenum">
              <a:rPr lang="en-US" altLang="en-US"/>
              <a:pPr>
                <a:defRPr/>
              </a:pPr>
              <a:t>‹#›</a:t>
            </a:fld>
            <a:endParaRPr lang="en-US" altLang="en-US"/>
          </a:p>
        </p:txBody>
      </p:sp>
    </p:spTree>
    <p:extLst>
      <p:ext uri="{BB962C8B-B14F-4D97-AF65-F5344CB8AC3E}">
        <p14:creationId xmlns:p14="http://schemas.microsoft.com/office/powerpoint/2010/main" val="18088915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C929D99-09BF-4489-8C7C-705851D5FF93}" type="slidenum">
              <a:rPr lang="en-US" altLang="en-US"/>
              <a:pPr>
                <a:defRPr/>
              </a:pPr>
              <a:t>‹#›</a:t>
            </a:fld>
            <a:endParaRPr lang="en-US" altLang="en-US"/>
          </a:p>
        </p:txBody>
      </p:sp>
    </p:spTree>
    <p:extLst>
      <p:ext uri="{BB962C8B-B14F-4D97-AF65-F5344CB8AC3E}">
        <p14:creationId xmlns:p14="http://schemas.microsoft.com/office/powerpoint/2010/main" val="19940417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63AE9EA-78E2-42F3-9D20-B65A613CED06}" type="slidenum">
              <a:rPr lang="en-US" altLang="en-US"/>
              <a:pPr>
                <a:defRPr/>
              </a:pPr>
              <a:t>‹#›</a:t>
            </a:fld>
            <a:endParaRPr lang="en-US" altLang="en-US"/>
          </a:p>
        </p:txBody>
      </p:sp>
    </p:spTree>
    <p:extLst>
      <p:ext uri="{BB962C8B-B14F-4D97-AF65-F5344CB8AC3E}">
        <p14:creationId xmlns:p14="http://schemas.microsoft.com/office/powerpoint/2010/main" val="2693449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99F89DA-8E9F-40B4-9954-04CEACC960BC}" type="slidenum">
              <a:rPr lang="en-US" altLang="en-US"/>
              <a:pPr>
                <a:defRPr/>
              </a:pPr>
              <a:t>‹#›</a:t>
            </a:fld>
            <a:endParaRPr lang="en-US" altLang="en-US"/>
          </a:p>
        </p:txBody>
      </p:sp>
    </p:spTree>
    <p:extLst>
      <p:ext uri="{BB962C8B-B14F-4D97-AF65-F5344CB8AC3E}">
        <p14:creationId xmlns:p14="http://schemas.microsoft.com/office/powerpoint/2010/main" val="1940101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FE93491-3284-467F-B0EA-3CDC36FA86FA}" type="slidenum">
              <a:rPr lang="en-US" altLang="en-US"/>
              <a:pPr>
                <a:defRPr/>
              </a:pPr>
              <a:t>‹#›</a:t>
            </a:fld>
            <a:endParaRPr lang="en-US" altLang="en-US"/>
          </a:p>
        </p:txBody>
      </p:sp>
    </p:spTree>
    <p:extLst>
      <p:ext uri="{BB962C8B-B14F-4D97-AF65-F5344CB8AC3E}">
        <p14:creationId xmlns:p14="http://schemas.microsoft.com/office/powerpoint/2010/main" val="189946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D068539-ECE4-47C8-9B50-0E50E4C733AC}" type="slidenum">
              <a:rPr lang="en-US" altLang="en-US"/>
              <a:pPr>
                <a:defRPr/>
              </a:pPr>
              <a:t>‹#›</a:t>
            </a:fld>
            <a:endParaRPr lang="en-US" altLang="en-US"/>
          </a:p>
        </p:txBody>
      </p:sp>
    </p:spTree>
    <p:extLst>
      <p:ext uri="{BB962C8B-B14F-4D97-AF65-F5344CB8AC3E}">
        <p14:creationId xmlns:p14="http://schemas.microsoft.com/office/powerpoint/2010/main" val="2137589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9CB9E44-B049-4AE9-9FC3-2E2CFAC1ABEA}" type="slidenum">
              <a:rPr lang="en-US" altLang="en-US"/>
              <a:pPr>
                <a:defRPr/>
              </a:pPr>
              <a:t>‹#›</a:t>
            </a:fld>
            <a:endParaRPr lang="en-US" altLang="en-US"/>
          </a:p>
        </p:txBody>
      </p:sp>
    </p:spTree>
    <p:extLst>
      <p:ext uri="{BB962C8B-B14F-4D97-AF65-F5344CB8AC3E}">
        <p14:creationId xmlns:p14="http://schemas.microsoft.com/office/powerpoint/2010/main" val="2251349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88F65A5-238E-4342-B9C6-D37A8AF5D0B7}" type="slidenum">
              <a:rPr lang="en-US" altLang="en-US"/>
              <a:pPr>
                <a:defRPr/>
              </a:pPr>
              <a:t>‹#›</a:t>
            </a:fld>
            <a:endParaRPr lang="en-US" altLang="en-US"/>
          </a:p>
        </p:txBody>
      </p:sp>
    </p:spTree>
    <p:extLst>
      <p:ext uri="{BB962C8B-B14F-4D97-AF65-F5344CB8AC3E}">
        <p14:creationId xmlns:p14="http://schemas.microsoft.com/office/powerpoint/2010/main" val="3491322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FB24C6C-9D4D-42CB-851F-1C566CA3CF1A}" type="slidenum">
              <a:rPr lang="en-US" altLang="en-US"/>
              <a:pPr>
                <a:defRPr/>
              </a:pPr>
              <a:t>‹#›</a:t>
            </a:fld>
            <a:endParaRPr lang="en-US" altLang="en-US"/>
          </a:p>
        </p:txBody>
      </p:sp>
    </p:spTree>
    <p:extLst>
      <p:ext uri="{BB962C8B-B14F-4D97-AF65-F5344CB8AC3E}">
        <p14:creationId xmlns:p14="http://schemas.microsoft.com/office/powerpoint/2010/main" val="597610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0B76E5E-1BE6-4F90-A2FC-36DBF84998E5}" type="slidenum">
              <a:rPr lang="en-US" altLang="en-US"/>
              <a:pPr>
                <a:defRPr/>
              </a:pPr>
              <a:t>‹#›</a:t>
            </a:fld>
            <a:endParaRPr lang="en-US" altLang="en-US"/>
          </a:p>
        </p:txBody>
      </p:sp>
    </p:spTree>
    <p:extLst>
      <p:ext uri="{BB962C8B-B14F-4D97-AF65-F5344CB8AC3E}">
        <p14:creationId xmlns:p14="http://schemas.microsoft.com/office/powerpoint/2010/main" val="4008569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jpe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Gill Sans MT" pitchFamily="34" charset="0"/>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Gill Sans MT" pitchFamily="34" charset="0"/>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Gill Sans MT" panose="020B0502020104020203" pitchFamily="34" charset="0"/>
              </a:defRPr>
            </a:lvl1pPr>
          </a:lstStyle>
          <a:p>
            <a:pPr>
              <a:defRPr/>
            </a:pPr>
            <a:fld id="{4E3ED13D-1124-430A-86CD-50DAD514E3AF}" type="slidenum">
              <a:rPr lang="en-US" altLang="en-US"/>
              <a:pPr>
                <a:defRPr/>
              </a:pPr>
              <a:t>‹#›</a:t>
            </a:fld>
            <a:endParaRPr lang="en-US" altLang="en-US"/>
          </a:p>
        </p:txBody>
      </p:sp>
      <p:pic>
        <p:nvPicPr>
          <p:cNvPr id="1031" name="Picture 8" descr="C:\Users\jeremy.mchugh\Pictures\geodesy.noaa.gov slide background.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190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495" r:id="rId1"/>
    <p:sldLayoutId id="2147485475" r:id="rId2"/>
    <p:sldLayoutId id="2147485476" r:id="rId3"/>
    <p:sldLayoutId id="2147485477" r:id="rId4"/>
    <p:sldLayoutId id="2147485478" r:id="rId5"/>
    <p:sldLayoutId id="2147485479" r:id="rId6"/>
    <p:sldLayoutId id="2147485480" r:id="rId7"/>
    <p:sldLayoutId id="2147485481" r:id="rId8"/>
    <p:sldLayoutId id="2147485482" r:id="rId9"/>
    <p:sldLayoutId id="2147485483" r:id="rId10"/>
    <p:sldLayoutId id="2147485484" r:id="rId11"/>
    <p:sldLayoutId id="2147485496" r:id="rId12"/>
    <p:sldLayoutId id="2147485497" r:id="rId13"/>
    <p:sldLayoutId id="2147485498" r:id="rId14"/>
    <p:sldLayoutId id="2147485499" r:id="rId15"/>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2"/>
          </a:solidFill>
          <a:latin typeface="Gill Sans MT" pitchFamily="34" charset="0"/>
          <a:ea typeface="+mj-ea"/>
          <a:cs typeface="+mj-cs"/>
        </a:defRPr>
      </a:lvl1pPr>
      <a:lvl2pPr algn="ctr" rtl="0" eaLnBrk="0" fontAlgn="base" hangingPunct="0">
        <a:spcBef>
          <a:spcPct val="0"/>
        </a:spcBef>
        <a:spcAft>
          <a:spcPct val="0"/>
        </a:spcAft>
        <a:defRPr sz="4400">
          <a:solidFill>
            <a:schemeClr val="tx2"/>
          </a:solidFill>
          <a:latin typeface="Gill Sans MT" pitchFamily="34" charset="0"/>
        </a:defRPr>
      </a:lvl2pPr>
      <a:lvl3pPr algn="ctr" rtl="0" eaLnBrk="0" fontAlgn="base" hangingPunct="0">
        <a:spcBef>
          <a:spcPct val="0"/>
        </a:spcBef>
        <a:spcAft>
          <a:spcPct val="0"/>
        </a:spcAft>
        <a:defRPr sz="4400">
          <a:solidFill>
            <a:schemeClr val="tx2"/>
          </a:solidFill>
          <a:latin typeface="Gill Sans MT" pitchFamily="34" charset="0"/>
        </a:defRPr>
      </a:lvl3pPr>
      <a:lvl4pPr algn="ctr" rtl="0" eaLnBrk="0" fontAlgn="base" hangingPunct="0">
        <a:spcBef>
          <a:spcPct val="0"/>
        </a:spcBef>
        <a:spcAft>
          <a:spcPct val="0"/>
        </a:spcAft>
        <a:defRPr sz="4400">
          <a:solidFill>
            <a:schemeClr val="tx2"/>
          </a:solidFill>
          <a:latin typeface="Gill Sans MT" pitchFamily="34" charset="0"/>
        </a:defRPr>
      </a:lvl4pPr>
      <a:lvl5pPr algn="ctr" rtl="0" eaLnBrk="0" fontAlgn="base" hangingPunct="0">
        <a:spcBef>
          <a:spcPct val="0"/>
        </a:spcBef>
        <a:spcAft>
          <a:spcPct val="0"/>
        </a:spcAft>
        <a:defRPr sz="4400">
          <a:solidFill>
            <a:schemeClr val="tx2"/>
          </a:solidFill>
          <a:latin typeface="Gill Sans MT"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Gill Sans MT"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Gill Sans MT"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Gill Sans MT"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Gill Sans MT"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Gill Sans M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Gill Sans MT" pitchFamily="34" charset="0"/>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Gill Sans MT" pitchFamily="34" charset="0"/>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Gill Sans MT" panose="020B0502020104020203" pitchFamily="34" charset="0"/>
              </a:defRPr>
            </a:lvl1pPr>
          </a:lstStyle>
          <a:p>
            <a:pPr>
              <a:defRPr/>
            </a:pPr>
            <a:fld id="{FCC0B5E9-C5C1-4A7A-BA50-7F4705782172}" type="slidenum">
              <a:rPr lang="en-US" altLang="en-US"/>
              <a:pPr>
                <a:defRPr/>
              </a:pPr>
              <a:t>‹#›</a:t>
            </a:fld>
            <a:endParaRPr lang="en-US" altLang="en-US"/>
          </a:p>
        </p:txBody>
      </p:sp>
      <p:pic>
        <p:nvPicPr>
          <p:cNvPr id="2055" name="Picture 8" descr="C:\Users\jeremy.mchugh\Pictures\geodesy.noaa.gov slide background.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90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500" r:id="rId1"/>
    <p:sldLayoutId id="2147485485" r:id="rId2"/>
    <p:sldLayoutId id="2147485486" r:id="rId3"/>
    <p:sldLayoutId id="2147485487" r:id="rId4"/>
    <p:sldLayoutId id="2147485488" r:id="rId5"/>
    <p:sldLayoutId id="2147485489" r:id="rId6"/>
    <p:sldLayoutId id="2147485490" r:id="rId7"/>
    <p:sldLayoutId id="2147485491" r:id="rId8"/>
    <p:sldLayoutId id="2147485492" r:id="rId9"/>
    <p:sldLayoutId id="2147485493" r:id="rId10"/>
    <p:sldLayoutId id="2147485494"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2"/>
          </a:solidFill>
          <a:latin typeface="Gill Sans MT" pitchFamily="34" charset="0"/>
          <a:ea typeface="+mj-ea"/>
          <a:cs typeface="+mj-cs"/>
        </a:defRPr>
      </a:lvl1pPr>
      <a:lvl2pPr algn="ctr" rtl="0" eaLnBrk="0" fontAlgn="base" hangingPunct="0">
        <a:spcBef>
          <a:spcPct val="0"/>
        </a:spcBef>
        <a:spcAft>
          <a:spcPct val="0"/>
        </a:spcAft>
        <a:defRPr sz="4400">
          <a:solidFill>
            <a:schemeClr val="tx2"/>
          </a:solidFill>
          <a:latin typeface="Gill Sans MT" pitchFamily="34" charset="0"/>
        </a:defRPr>
      </a:lvl2pPr>
      <a:lvl3pPr algn="ctr" rtl="0" eaLnBrk="0" fontAlgn="base" hangingPunct="0">
        <a:spcBef>
          <a:spcPct val="0"/>
        </a:spcBef>
        <a:spcAft>
          <a:spcPct val="0"/>
        </a:spcAft>
        <a:defRPr sz="4400">
          <a:solidFill>
            <a:schemeClr val="tx2"/>
          </a:solidFill>
          <a:latin typeface="Gill Sans MT" pitchFamily="34" charset="0"/>
        </a:defRPr>
      </a:lvl3pPr>
      <a:lvl4pPr algn="ctr" rtl="0" eaLnBrk="0" fontAlgn="base" hangingPunct="0">
        <a:spcBef>
          <a:spcPct val="0"/>
        </a:spcBef>
        <a:spcAft>
          <a:spcPct val="0"/>
        </a:spcAft>
        <a:defRPr sz="4400">
          <a:solidFill>
            <a:schemeClr val="tx2"/>
          </a:solidFill>
          <a:latin typeface="Gill Sans MT" pitchFamily="34" charset="0"/>
        </a:defRPr>
      </a:lvl4pPr>
      <a:lvl5pPr algn="ctr" rtl="0" eaLnBrk="0" fontAlgn="base" hangingPunct="0">
        <a:spcBef>
          <a:spcPct val="0"/>
        </a:spcBef>
        <a:spcAft>
          <a:spcPct val="0"/>
        </a:spcAft>
        <a:defRPr sz="4400">
          <a:solidFill>
            <a:schemeClr val="tx2"/>
          </a:solidFill>
          <a:latin typeface="Gill Sans MT"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Gill Sans MT"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Gill Sans MT"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Gill Sans MT"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Gill Sans MT"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Gill Sans M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39.jpeg"/></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42.jpeg"/><Relationship Id="rId4" Type="http://schemas.openxmlformats.org/officeDocument/2006/relationships/image" Target="../media/image41.jpeg"/></Relationships>
</file>

<file path=ppt/slides/_rels/slide1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44.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image" Target="../media/image54.png"/><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60.jpeg"/></Relationships>
</file>

<file path=ppt/slides/_rels/slide3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62.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jpeg"/><Relationship Id="rId18" Type="http://schemas.openxmlformats.org/officeDocument/2006/relationships/image" Target="../media/image22.jpeg"/><Relationship Id="rId26" Type="http://schemas.openxmlformats.org/officeDocument/2006/relationships/image" Target="../media/image30.png"/><Relationship Id="rId3" Type="http://schemas.openxmlformats.org/officeDocument/2006/relationships/image" Target="../media/image7.jpeg"/><Relationship Id="rId21" Type="http://schemas.openxmlformats.org/officeDocument/2006/relationships/image" Target="../media/image25.jpeg"/><Relationship Id="rId7" Type="http://schemas.openxmlformats.org/officeDocument/2006/relationships/image" Target="../media/image11.jpeg"/><Relationship Id="rId12" Type="http://schemas.openxmlformats.org/officeDocument/2006/relationships/image" Target="../media/image16.jpeg"/><Relationship Id="rId17" Type="http://schemas.openxmlformats.org/officeDocument/2006/relationships/image" Target="../media/image21.jpeg"/><Relationship Id="rId25" Type="http://schemas.openxmlformats.org/officeDocument/2006/relationships/image" Target="../media/image29.png"/><Relationship Id="rId2" Type="http://schemas.openxmlformats.org/officeDocument/2006/relationships/notesSlide" Target="../notesSlides/notesSlide4.xml"/><Relationship Id="rId16" Type="http://schemas.openxmlformats.org/officeDocument/2006/relationships/image" Target="../media/image20.jpeg"/><Relationship Id="rId20"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jpeg"/><Relationship Id="rId24" Type="http://schemas.openxmlformats.org/officeDocument/2006/relationships/image" Target="../media/image28.jpeg"/><Relationship Id="rId5" Type="http://schemas.openxmlformats.org/officeDocument/2006/relationships/image" Target="../media/image9.jpeg"/><Relationship Id="rId15" Type="http://schemas.openxmlformats.org/officeDocument/2006/relationships/image" Target="../media/image19.jpeg"/><Relationship Id="rId23" Type="http://schemas.openxmlformats.org/officeDocument/2006/relationships/image" Target="../media/image27.png"/><Relationship Id="rId10" Type="http://schemas.openxmlformats.org/officeDocument/2006/relationships/image" Target="../media/image14.jpeg"/><Relationship Id="rId19" Type="http://schemas.openxmlformats.org/officeDocument/2006/relationships/image" Target="../media/image23.jpeg"/><Relationship Id="rId4" Type="http://schemas.openxmlformats.org/officeDocument/2006/relationships/image" Target="../media/image8.jpeg"/><Relationship Id="rId9" Type="http://schemas.openxmlformats.org/officeDocument/2006/relationships/image" Target="../media/image13.jpeg"/><Relationship Id="rId14" Type="http://schemas.openxmlformats.org/officeDocument/2006/relationships/image" Target="../media/image18.jpeg"/><Relationship Id="rId22" Type="http://schemas.openxmlformats.org/officeDocument/2006/relationships/image" Target="../media/image26.jpeg"/><Relationship Id="rId27" Type="http://schemas.openxmlformats.org/officeDocument/2006/relationships/image" Target="../media/image31.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1.xml"/><Relationship Id="rId1" Type="http://schemas.openxmlformats.org/officeDocument/2006/relationships/slideLayout" Target="../slideLayouts/slideLayout6.xml"/><Relationship Id="rId5" Type="http://schemas.openxmlformats.org/officeDocument/2006/relationships/image" Target="../media/image65.jpeg"/><Relationship Id="rId4" Type="http://schemas.openxmlformats.org/officeDocument/2006/relationships/image" Target="../media/image64.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p:txBody>
          <a:bodyPr/>
          <a:lstStyle/>
          <a:p>
            <a:pPr eaLnBrk="1" hangingPunct="1"/>
            <a:r>
              <a:rPr lang="en-US" altLang="en-US" b="1" smtClean="0"/>
              <a:t>NSRS Modernization Update</a:t>
            </a:r>
          </a:p>
        </p:txBody>
      </p:sp>
      <p:sp>
        <p:nvSpPr>
          <p:cNvPr id="3" name="Subtitle 2"/>
          <p:cNvSpPr>
            <a:spLocks noGrp="1"/>
          </p:cNvSpPr>
          <p:nvPr>
            <p:ph type="subTitle" idx="1"/>
          </p:nvPr>
        </p:nvSpPr>
        <p:spPr>
          <a:xfrm>
            <a:off x="1371600" y="3733800"/>
            <a:ext cx="6400800" cy="2133600"/>
          </a:xfrm>
        </p:spPr>
        <p:txBody>
          <a:bodyPr/>
          <a:lstStyle/>
          <a:p>
            <a:pPr eaLnBrk="1" hangingPunct="1">
              <a:buFont typeface="Arial" charset="0"/>
              <a:buNone/>
              <a:defRPr/>
            </a:pPr>
            <a:r>
              <a:rPr lang="en-US" dirty="0" smtClean="0"/>
              <a:t>Juliana P. Blackwell</a:t>
            </a:r>
          </a:p>
          <a:p>
            <a:pPr eaLnBrk="1" hangingPunct="1">
              <a:buFont typeface="Arial" charset="0"/>
              <a:buNone/>
              <a:defRPr/>
            </a:pPr>
            <a:r>
              <a:rPr lang="en-US" dirty="0"/>
              <a:t>National Geodetic Survey, NOAA</a:t>
            </a:r>
          </a:p>
          <a:p>
            <a:pPr eaLnBrk="1" hangingPunct="1">
              <a:buFont typeface="Arial" charset="0"/>
              <a:buNone/>
              <a:defRPr/>
            </a:pPr>
            <a:endParaRPr lang="en-US" sz="2400" dirty="0" smtClean="0">
              <a:solidFill>
                <a:schemeClr val="tx1"/>
              </a:solidFill>
            </a:endParaRPr>
          </a:p>
          <a:p>
            <a:pPr eaLnBrk="1" hangingPunct="1">
              <a:buFont typeface="Arial" charset="0"/>
              <a:buNone/>
              <a:defRPr/>
            </a:pPr>
            <a:r>
              <a:rPr lang="en-US" sz="2400" dirty="0" smtClean="0">
                <a:solidFill>
                  <a:schemeClr val="tx1"/>
                </a:solidFill>
              </a:rPr>
              <a:t>January 15, 2017</a:t>
            </a:r>
            <a:endParaRPr lang="en-US" sz="2400" dirty="0">
              <a:solidFill>
                <a:schemeClr val="tx1"/>
              </a:solidFill>
            </a:endParaRPr>
          </a:p>
        </p:txBody>
      </p:sp>
      <p:sp>
        <p:nvSpPr>
          <p:cNvPr id="11268" name="TextBox 1"/>
          <p:cNvSpPr txBox="1">
            <a:spLocks noChangeArrowheads="1"/>
          </p:cNvSpPr>
          <p:nvPr/>
        </p:nvSpPr>
        <p:spPr bwMode="auto">
          <a:xfrm>
            <a:off x="6781800" y="381000"/>
            <a:ext cx="2057400" cy="369888"/>
          </a:xfrm>
          <a:prstGeom prst="rect">
            <a:avLst/>
          </a:prstGeom>
          <a:solidFill>
            <a:srgbClr val="29478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eaLnBrk="1" hangingPunct="1">
              <a:spcBef>
                <a:spcPct val="0"/>
              </a:spcBef>
              <a:buFontTx/>
              <a:buNone/>
            </a:pPr>
            <a:r>
              <a:rPr lang="en-US" altLang="en-US" sz="1800">
                <a:solidFill>
                  <a:schemeClr val="bg1"/>
                </a:solidFill>
              </a:rPr>
              <a:t>geodesy.noaa.gov</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9"/>
          <p:cNvSpPr>
            <a:spLocks noGrp="1"/>
          </p:cNvSpPr>
          <p:nvPr>
            <p:ph type="title"/>
          </p:nvPr>
        </p:nvSpPr>
        <p:spPr/>
        <p:txBody>
          <a:bodyPr/>
          <a:lstStyle/>
          <a:p>
            <a:r>
              <a:rPr lang="en-US" altLang="en-US" smtClean="0"/>
              <a:t>Nomenclature</a:t>
            </a:r>
          </a:p>
        </p:txBody>
      </p:sp>
      <p:sp>
        <p:nvSpPr>
          <p:cNvPr id="11" name="Content Placeholder 10"/>
          <p:cNvSpPr>
            <a:spLocks noGrp="1"/>
          </p:cNvSpPr>
          <p:nvPr>
            <p:ph sz="half" idx="4294967295"/>
          </p:nvPr>
        </p:nvSpPr>
        <p:spPr>
          <a:xfrm>
            <a:off x="457200" y="1417638"/>
            <a:ext cx="8001000" cy="4614862"/>
          </a:xfrm>
        </p:spPr>
        <p:txBody>
          <a:bodyPr>
            <a:normAutofit fontScale="77500" lnSpcReduction="20000"/>
          </a:bodyPr>
          <a:lstStyle/>
          <a:p>
            <a:pPr>
              <a:defRPr/>
            </a:pPr>
            <a:r>
              <a:rPr lang="en-US" dirty="0" smtClean="0"/>
              <a:t>A chance to increase accuracy in </a:t>
            </a:r>
            <a:r>
              <a:rPr lang="en-US" b="1" dirty="0" smtClean="0">
                <a:solidFill>
                  <a:srgbClr val="C00000"/>
                </a:solidFill>
              </a:rPr>
              <a:t>naming</a:t>
            </a:r>
            <a:r>
              <a:rPr lang="en-US" dirty="0" smtClean="0"/>
              <a:t>!</a:t>
            </a:r>
          </a:p>
          <a:p>
            <a:pPr lvl="1">
              <a:defRPr/>
            </a:pPr>
            <a:r>
              <a:rPr lang="en-US" dirty="0" smtClean="0"/>
              <a:t>“North American”?  </a:t>
            </a:r>
          </a:p>
          <a:p>
            <a:pPr lvl="2">
              <a:defRPr/>
            </a:pPr>
            <a:r>
              <a:rPr lang="en-US" dirty="0" smtClean="0"/>
              <a:t>Ignores Guam, Hawaii,  American Samoa, Northern Mariana Islands</a:t>
            </a:r>
          </a:p>
          <a:p>
            <a:pPr lvl="1">
              <a:defRPr/>
            </a:pPr>
            <a:r>
              <a:rPr lang="en-US" dirty="0" smtClean="0"/>
              <a:t>Datum vs. Reference Frame?  </a:t>
            </a:r>
          </a:p>
          <a:p>
            <a:pPr lvl="1">
              <a:defRPr/>
            </a:pPr>
            <a:r>
              <a:rPr lang="en-US" dirty="0" smtClean="0"/>
              <a:t>Plate-specific?</a:t>
            </a:r>
          </a:p>
          <a:p>
            <a:pPr lvl="1">
              <a:defRPr/>
            </a:pPr>
            <a:r>
              <a:rPr lang="en-US" dirty="0" smtClean="0"/>
              <a:t>Vertical vs. Geopotential?</a:t>
            </a:r>
          </a:p>
          <a:p>
            <a:pPr>
              <a:defRPr/>
            </a:pPr>
            <a:endParaRPr lang="en-US" dirty="0" smtClean="0"/>
          </a:p>
          <a:p>
            <a:pPr>
              <a:defRPr/>
            </a:pPr>
            <a:r>
              <a:rPr lang="en-US" dirty="0" smtClean="0"/>
              <a:t>6/8/2016:  NGS and the Canadian Geodetic Survey (CGS) negotiated a naming proposal</a:t>
            </a:r>
          </a:p>
          <a:p>
            <a:pPr lvl="1">
              <a:defRPr/>
            </a:pPr>
            <a:r>
              <a:rPr lang="en-US" dirty="0" smtClean="0"/>
              <a:t>Approved </a:t>
            </a:r>
            <a:r>
              <a:rPr lang="en-US" dirty="0"/>
              <a:t>by NGS </a:t>
            </a:r>
            <a:r>
              <a:rPr lang="en-US" dirty="0" smtClean="0"/>
              <a:t>Executive Steering Committee</a:t>
            </a:r>
            <a:endParaRPr lang="en-US" dirty="0"/>
          </a:p>
          <a:p>
            <a:pPr lvl="1">
              <a:defRPr/>
            </a:pPr>
            <a:r>
              <a:rPr lang="en-US" dirty="0"/>
              <a:t>Approved by the CGS leadership (with minor reservations)</a:t>
            </a:r>
          </a:p>
          <a:p>
            <a:pPr lvl="1">
              <a:defRPr/>
            </a:pPr>
            <a:r>
              <a:rPr lang="en-US" i="1" dirty="0"/>
              <a:t>Awaiting final word from </a:t>
            </a:r>
            <a:r>
              <a:rPr lang="en-US" i="1" dirty="0" smtClean="0"/>
              <a:t>Mexico’s INEGI</a:t>
            </a:r>
            <a:endParaRPr lang="en-US" i="1" dirty="0"/>
          </a:p>
        </p:txBody>
      </p:sp>
      <p:sp>
        <p:nvSpPr>
          <p:cNvPr id="2970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fld id="{20BDA7FE-78C5-4B20-A150-D02001CD81DB}" type="slidenum">
              <a:rPr lang="en-US" altLang="en-US" sz="1200" smtClean="0">
                <a:solidFill>
                  <a:srgbClr val="898989"/>
                </a:solidFill>
              </a:rPr>
              <a:pPr>
                <a:spcBef>
                  <a:spcPct val="0"/>
                </a:spcBef>
                <a:buFontTx/>
                <a:buNone/>
              </a:pPr>
              <a:t>10</a:t>
            </a:fld>
            <a:endParaRPr lang="en-US" altLang="en-US" sz="1200" smtClean="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hape 103"/>
          <p:cNvSpPr>
            <a:spLocks noGrp="1"/>
          </p:cNvSpPr>
          <p:nvPr>
            <p:ph type="title"/>
          </p:nvPr>
        </p:nvSpPr>
        <p:spPr>
          <a:xfrm>
            <a:off x="457200" y="350838"/>
            <a:ext cx="8229600" cy="1143000"/>
          </a:xfrm>
        </p:spPr>
        <p:txBody>
          <a:bodyPr lIns="91425" tIns="45700" rIns="91425" bIns="45700"/>
          <a:lstStyle/>
          <a:p>
            <a:pPr>
              <a:buSzPct val="25000"/>
            </a:pPr>
            <a:r>
              <a:rPr lang="en-US" altLang="en-US" smtClean="0">
                <a:cs typeface="Times New Roman" panose="02020603050405020304" pitchFamily="18" charset="0"/>
                <a:sym typeface="Times New Roman" panose="02020603050405020304" pitchFamily="18" charset="0"/>
              </a:rPr>
              <a:t>Legislation </a:t>
            </a:r>
          </a:p>
        </p:txBody>
      </p:sp>
      <p:sp>
        <p:nvSpPr>
          <p:cNvPr id="31747" name="Shape 104"/>
          <p:cNvSpPr>
            <a:spLocks noGrp="1"/>
          </p:cNvSpPr>
          <p:nvPr>
            <p:ph type="body" idx="1"/>
          </p:nvPr>
        </p:nvSpPr>
        <p:spPr>
          <a:xfrm>
            <a:off x="457200" y="1598613"/>
            <a:ext cx="8229600" cy="5103812"/>
          </a:xfrm>
        </p:spPr>
        <p:txBody>
          <a:bodyPr lIns="91425" tIns="45700" rIns="91425" bIns="45700"/>
          <a:lstStyle/>
          <a:p>
            <a:r>
              <a:rPr lang="en-US" altLang="en-US" sz="2800" smtClean="0"/>
              <a:t>When NAD 83 replaced NAD 27, the Federal NSRS users were required to switch to NAD 83</a:t>
            </a:r>
          </a:p>
          <a:p>
            <a:endParaRPr lang="en-US" altLang="en-US" sz="2400" smtClean="0"/>
          </a:p>
          <a:p>
            <a:r>
              <a:rPr lang="en-US" altLang="en-US" sz="2800" smtClean="0"/>
              <a:t>Through the 1980s and 1990s NGS worked with the </a:t>
            </a:r>
            <a:r>
              <a:rPr lang="en-US" altLang="en-US" sz="2800" i="1" smtClean="0"/>
              <a:t>states</a:t>
            </a:r>
            <a:r>
              <a:rPr lang="en-US" altLang="en-US" sz="2800" smtClean="0"/>
              <a:t> to update their laws</a:t>
            </a:r>
          </a:p>
          <a:p>
            <a:pPr lvl="1"/>
            <a:r>
              <a:rPr lang="en-US" altLang="en-US" sz="2400" smtClean="0"/>
              <a:t>To encourage use of the new system beyond the feds</a:t>
            </a:r>
          </a:p>
          <a:p>
            <a:pPr lvl="1"/>
            <a:endParaRPr lang="en-US" altLang="en-US" sz="2400" smtClean="0"/>
          </a:p>
          <a:p>
            <a:r>
              <a:rPr lang="en-US" altLang="en-US" sz="2800" smtClean="0"/>
              <a:t>48 states now have laws that refer to NAD 83 </a:t>
            </a:r>
            <a:r>
              <a:rPr lang="en-US" altLang="en-US" sz="2800" i="1" smtClean="0"/>
              <a:t>by name</a:t>
            </a:r>
          </a:p>
          <a:p>
            <a:pPr lvl="1"/>
            <a:r>
              <a:rPr lang="en-US" altLang="en-US" sz="2400" smtClean="0"/>
              <a:t>A name which will be </a:t>
            </a:r>
            <a:r>
              <a:rPr lang="en-US" altLang="en-US" sz="2400" i="1" smtClean="0"/>
              <a:t>retired</a:t>
            </a:r>
            <a:r>
              <a:rPr lang="en-US" altLang="en-US" sz="2400" smtClean="0"/>
              <a:t> in 2022</a:t>
            </a:r>
          </a:p>
        </p:txBody>
      </p:sp>
      <p:sp>
        <p:nvSpPr>
          <p:cNvPr id="3174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fld id="{984D1D35-8754-40B4-8E2C-A2787C8189E4}" type="slidenum">
              <a:rPr lang="en-US" altLang="en-US" sz="1200" smtClean="0">
                <a:solidFill>
                  <a:srgbClr val="898989"/>
                </a:solidFill>
              </a:rPr>
              <a:pPr>
                <a:spcBef>
                  <a:spcPct val="0"/>
                </a:spcBef>
                <a:buFontTx/>
                <a:buNone/>
              </a:pPr>
              <a:t>11</a:t>
            </a:fld>
            <a:endParaRPr lang="en-US" altLang="en-US" sz="1200" smtClean="0">
              <a:solidFill>
                <a:srgbClr val="898989"/>
              </a:solidFill>
            </a:endParaRPr>
          </a:p>
        </p:txBody>
      </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hape 103"/>
          <p:cNvSpPr>
            <a:spLocks noGrp="1"/>
          </p:cNvSpPr>
          <p:nvPr>
            <p:ph type="title"/>
          </p:nvPr>
        </p:nvSpPr>
        <p:spPr>
          <a:xfrm>
            <a:off x="457200" y="350838"/>
            <a:ext cx="8229600" cy="1143000"/>
          </a:xfrm>
        </p:spPr>
        <p:txBody>
          <a:bodyPr lIns="91425" tIns="45700" rIns="91425" bIns="45700"/>
          <a:lstStyle/>
          <a:p>
            <a:pPr>
              <a:buSzPct val="25000"/>
            </a:pPr>
            <a:r>
              <a:rPr lang="en-US" altLang="en-US" smtClean="0">
                <a:cs typeface="Times New Roman" panose="02020603050405020304" pitchFamily="18" charset="0"/>
                <a:sym typeface="Times New Roman" panose="02020603050405020304" pitchFamily="18" charset="0"/>
              </a:rPr>
              <a:t>Legislation</a:t>
            </a:r>
          </a:p>
        </p:txBody>
      </p:sp>
      <p:sp>
        <p:nvSpPr>
          <p:cNvPr id="33795" name="Shape 104"/>
          <p:cNvSpPr>
            <a:spLocks noGrp="1"/>
          </p:cNvSpPr>
          <p:nvPr>
            <p:ph type="body" idx="1"/>
          </p:nvPr>
        </p:nvSpPr>
        <p:spPr>
          <a:xfrm>
            <a:off x="457200" y="1598613"/>
            <a:ext cx="8229600" cy="5103812"/>
          </a:xfrm>
        </p:spPr>
        <p:txBody>
          <a:bodyPr lIns="91425" tIns="45700" rIns="91425" bIns="45700"/>
          <a:lstStyle/>
          <a:p>
            <a:r>
              <a:rPr lang="en-US" altLang="en-US" sz="2800" smtClean="0"/>
              <a:t>In 2016, NSPS,  AAGS, and NGS formed a committee to address this issue</a:t>
            </a:r>
          </a:p>
          <a:p>
            <a:pPr lvl="1"/>
            <a:r>
              <a:rPr lang="en-US" altLang="en-US" sz="2400" smtClean="0"/>
              <a:t> The NSPS/AAGS/NGS Advisory Committee on National Spatial Reference System Legislation</a:t>
            </a:r>
          </a:p>
          <a:p>
            <a:pPr lvl="1"/>
            <a:endParaRPr lang="en-US" altLang="en-US" sz="2400" smtClean="0"/>
          </a:p>
          <a:p>
            <a:r>
              <a:rPr lang="en-US" altLang="en-US" sz="2800" smtClean="0"/>
              <a:t>New Legislative Template completed June 2016</a:t>
            </a:r>
          </a:p>
          <a:p>
            <a:pPr lvl="1"/>
            <a:r>
              <a:rPr lang="en-US" altLang="en-US" sz="2400" smtClean="0"/>
              <a:t>Generic terminology:  “NSRS or its successor,” etc.</a:t>
            </a:r>
          </a:p>
          <a:p>
            <a:pPr lvl="1"/>
            <a:r>
              <a:rPr lang="en-US" altLang="en-US" sz="2400" smtClean="0"/>
              <a:t>NSPS will work with the states to adopt the new template between 2017 and 2022</a:t>
            </a:r>
          </a:p>
        </p:txBody>
      </p:sp>
      <p:sp>
        <p:nvSpPr>
          <p:cNvPr id="3379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fld id="{51EBD6F2-017B-456C-906F-2F33D4F9621C}" type="slidenum">
              <a:rPr lang="en-US" altLang="en-US" sz="1200" smtClean="0">
                <a:solidFill>
                  <a:srgbClr val="898989"/>
                </a:solidFill>
              </a:rPr>
              <a:pPr>
                <a:spcBef>
                  <a:spcPct val="0"/>
                </a:spcBef>
                <a:buFontTx/>
                <a:buNone/>
              </a:pPr>
              <a:t>12</a:t>
            </a:fld>
            <a:endParaRPr lang="en-US" altLang="en-US" sz="1200" smtClean="0">
              <a:solidFill>
                <a:srgbClr val="898989"/>
              </a:solidFill>
            </a:endParaRPr>
          </a:p>
        </p:txBody>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defRPr/>
            </a:pPr>
            <a:r>
              <a:rPr lang="en-US" dirty="0" smtClean="0"/>
              <a:t>objective 1 of 5:  </a:t>
            </a:r>
            <a:br>
              <a:rPr lang="en-US" dirty="0" smtClean="0"/>
            </a:br>
            <a:r>
              <a:rPr lang="en-US" dirty="0" smtClean="0"/>
              <a:t>Replace NAD 83</a:t>
            </a:r>
            <a:endParaRPr lang="en-US" dirty="0"/>
          </a:p>
        </p:txBody>
      </p:sp>
      <p:sp>
        <p:nvSpPr>
          <p:cNvPr id="3584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fld id="{B6BC1ABF-BADD-465F-9CBA-CE5C728AC33E}" type="slidenum">
              <a:rPr lang="en-US" altLang="en-US" sz="1200" smtClean="0">
                <a:solidFill>
                  <a:srgbClr val="898989"/>
                </a:solidFill>
              </a:rPr>
              <a:pPr>
                <a:spcBef>
                  <a:spcPct val="0"/>
                </a:spcBef>
                <a:buFontTx/>
                <a:buNone/>
              </a:pPr>
              <a:t>13</a:t>
            </a:fld>
            <a:endParaRPr lang="en-US" altLang="en-US" sz="1200" smtClean="0">
              <a:solidFill>
                <a:srgbClr val="898989"/>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9"/>
          <p:cNvSpPr>
            <a:spLocks noGrp="1"/>
          </p:cNvSpPr>
          <p:nvPr>
            <p:ph type="title"/>
          </p:nvPr>
        </p:nvSpPr>
        <p:spPr/>
        <p:txBody>
          <a:bodyPr/>
          <a:lstStyle/>
          <a:p>
            <a:r>
              <a:rPr lang="en-US" altLang="en-US" smtClean="0"/>
              <a:t>Replace NAD 83</a:t>
            </a:r>
          </a:p>
        </p:txBody>
      </p:sp>
      <p:grpSp>
        <p:nvGrpSpPr>
          <p:cNvPr id="37891" name="Group 19"/>
          <p:cNvGrpSpPr>
            <a:grpSpLocks/>
          </p:cNvGrpSpPr>
          <p:nvPr/>
        </p:nvGrpSpPr>
        <p:grpSpPr bwMode="auto">
          <a:xfrm>
            <a:off x="293688" y="2309813"/>
            <a:ext cx="5789612" cy="3130550"/>
            <a:chOff x="528" y="864"/>
            <a:chExt cx="4704" cy="2544"/>
          </a:xfrm>
        </p:grpSpPr>
        <p:sp>
          <p:nvSpPr>
            <p:cNvPr id="37918" name="Arc 13"/>
            <p:cNvSpPr>
              <a:spLocks/>
            </p:cNvSpPr>
            <p:nvPr/>
          </p:nvSpPr>
          <p:spPr bwMode="auto">
            <a:xfrm>
              <a:off x="672" y="1056"/>
              <a:ext cx="4272" cy="220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919" name="Line 14"/>
            <p:cNvSpPr>
              <a:spLocks noChangeShapeType="1"/>
            </p:cNvSpPr>
            <p:nvPr/>
          </p:nvSpPr>
          <p:spPr bwMode="auto">
            <a:xfrm>
              <a:off x="672" y="864"/>
              <a:ext cx="0" cy="2544"/>
            </a:xfrm>
            <a:prstGeom prst="line">
              <a:avLst/>
            </a:prstGeom>
            <a:noFill/>
            <a:ln w="25400">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20" name="Line 15"/>
            <p:cNvSpPr>
              <a:spLocks noChangeShapeType="1"/>
            </p:cNvSpPr>
            <p:nvPr/>
          </p:nvSpPr>
          <p:spPr bwMode="auto">
            <a:xfrm flipH="1">
              <a:off x="528" y="3264"/>
              <a:ext cx="4704" cy="0"/>
            </a:xfrm>
            <a:prstGeom prst="line">
              <a:avLst/>
            </a:prstGeom>
            <a:noFill/>
            <a:ln w="25400">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7892" name="Group 20"/>
          <p:cNvGrpSpPr>
            <a:grpSpLocks/>
          </p:cNvGrpSpPr>
          <p:nvPr/>
        </p:nvGrpSpPr>
        <p:grpSpPr bwMode="auto">
          <a:xfrm>
            <a:off x="1384300" y="1924050"/>
            <a:ext cx="5799138" cy="3130550"/>
            <a:chOff x="960" y="672"/>
            <a:chExt cx="4704" cy="2544"/>
          </a:xfrm>
        </p:grpSpPr>
        <p:sp>
          <p:nvSpPr>
            <p:cNvPr id="37915" name="Arc 16"/>
            <p:cNvSpPr>
              <a:spLocks/>
            </p:cNvSpPr>
            <p:nvPr/>
          </p:nvSpPr>
          <p:spPr bwMode="auto">
            <a:xfrm>
              <a:off x="1104" y="864"/>
              <a:ext cx="4272" cy="220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916" name="Line 17"/>
            <p:cNvSpPr>
              <a:spLocks noChangeShapeType="1"/>
            </p:cNvSpPr>
            <p:nvPr/>
          </p:nvSpPr>
          <p:spPr bwMode="auto">
            <a:xfrm>
              <a:off x="1104" y="672"/>
              <a:ext cx="0" cy="2544"/>
            </a:xfrm>
            <a:prstGeom prst="line">
              <a:avLst/>
            </a:prstGeom>
            <a:noFill/>
            <a:ln w="254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17" name="Line 18"/>
            <p:cNvSpPr>
              <a:spLocks noChangeShapeType="1"/>
            </p:cNvSpPr>
            <p:nvPr/>
          </p:nvSpPr>
          <p:spPr bwMode="auto">
            <a:xfrm flipH="1">
              <a:off x="960" y="3072"/>
              <a:ext cx="4704" cy="0"/>
            </a:xfrm>
            <a:prstGeom prst="line">
              <a:avLst/>
            </a:prstGeom>
            <a:noFill/>
            <a:ln w="254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37893" name="Line 21"/>
          <p:cNvSpPr>
            <a:spLocks noChangeShapeType="1"/>
          </p:cNvSpPr>
          <p:nvPr/>
        </p:nvSpPr>
        <p:spPr bwMode="auto">
          <a:xfrm flipV="1">
            <a:off x="469900" y="4878388"/>
            <a:ext cx="1112838" cy="368300"/>
          </a:xfrm>
          <a:prstGeom prst="line">
            <a:avLst/>
          </a:prstGeom>
          <a:noFill/>
          <a:ln w="9525">
            <a:solidFill>
              <a:schemeClr val="tx1"/>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894" name="Freeform 22"/>
          <p:cNvSpPr>
            <a:spLocks/>
          </p:cNvSpPr>
          <p:nvPr/>
        </p:nvSpPr>
        <p:spPr bwMode="auto">
          <a:xfrm rot="-404874">
            <a:off x="4483100" y="1984375"/>
            <a:ext cx="2230438" cy="773113"/>
          </a:xfrm>
          <a:custGeom>
            <a:avLst/>
            <a:gdLst>
              <a:gd name="T0" fmla="*/ 0 w 1516"/>
              <a:gd name="T1" fmla="*/ 0 h 526"/>
              <a:gd name="T2" fmla="*/ 2147483646 w 1516"/>
              <a:gd name="T3" fmla="*/ 2147483646 h 526"/>
              <a:gd name="T4" fmla="*/ 2147483646 w 1516"/>
              <a:gd name="T5" fmla="*/ 2147483646 h 526"/>
              <a:gd name="T6" fmla="*/ 2147483646 w 1516"/>
              <a:gd name="T7" fmla="*/ 2147483646 h 526"/>
              <a:gd name="T8" fmla="*/ 2147483646 w 1516"/>
              <a:gd name="T9" fmla="*/ 2147483646 h 526"/>
              <a:gd name="T10" fmla="*/ 2147483646 w 1516"/>
              <a:gd name="T11" fmla="*/ 2147483646 h 526"/>
              <a:gd name="T12" fmla="*/ 2147483646 w 1516"/>
              <a:gd name="T13" fmla="*/ 2147483646 h 526"/>
              <a:gd name="T14" fmla="*/ 2147483646 w 1516"/>
              <a:gd name="T15" fmla="*/ 2147483646 h 526"/>
              <a:gd name="T16" fmla="*/ 2147483646 w 1516"/>
              <a:gd name="T17" fmla="*/ 2147483646 h 526"/>
              <a:gd name="T18" fmla="*/ 2147483646 w 1516"/>
              <a:gd name="T19" fmla="*/ 2147483646 h 526"/>
              <a:gd name="T20" fmla="*/ 2147483646 w 1516"/>
              <a:gd name="T21" fmla="*/ 2147483646 h 526"/>
              <a:gd name="T22" fmla="*/ 2147483646 w 1516"/>
              <a:gd name="T23" fmla="*/ 2147483646 h 526"/>
              <a:gd name="T24" fmla="*/ 2147483646 w 1516"/>
              <a:gd name="T25" fmla="*/ 2147483646 h 5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16" h="526">
                <a:moveTo>
                  <a:pt x="0" y="0"/>
                </a:moveTo>
                <a:cubicBezTo>
                  <a:pt x="31" y="10"/>
                  <a:pt x="59" y="28"/>
                  <a:pt x="91" y="36"/>
                </a:cubicBezTo>
                <a:cubicBezTo>
                  <a:pt x="147" y="51"/>
                  <a:pt x="131" y="46"/>
                  <a:pt x="203" y="51"/>
                </a:cubicBezTo>
                <a:cubicBezTo>
                  <a:pt x="338" y="28"/>
                  <a:pt x="470" y="70"/>
                  <a:pt x="602" y="86"/>
                </a:cubicBezTo>
                <a:cubicBezTo>
                  <a:pt x="621" y="91"/>
                  <a:pt x="638" y="96"/>
                  <a:pt x="657" y="101"/>
                </a:cubicBezTo>
                <a:cubicBezTo>
                  <a:pt x="704" y="135"/>
                  <a:pt x="758" y="178"/>
                  <a:pt x="814" y="192"/>
                </a:cubicBezTo>
                <a:cubicBezTo>
                  <a:pt x="863" y="204"/>
                  <a:pt x="921" y="203"/>
                  <a:pt x="971" y="207"/>
                </a:cubicBezTo>
                <a:cubicBezTo>
                  <a:pt x="1014" y="214"/>
                  <a:pt x="1050" y="232"/>
                  <a:pt x="1092" y="238"/>
                </a:cubicBezTo>
                <a:cubicBezTo>
                  <a:pt x="1114" y="247"/>
                  <a:pt x="1136" y="251"/>
                  <a:pt x="1158" y="258"/>
                </a:cubicBezTo>
                <a:cubicBezTo>
                  <a:pt x="1184" y="275"/>
                  <a:pt x="1212" y="286"/>
                  <a:pt x="1238" y="303"/>
                </a:cubicBezTo>
                <a:cubicBezTo>
                  <a:pt x="1261" y="318"/>
                  <a:pt x="1253" y="328"/>
                  <a:pt x="1274" y="349"/>
                </a:cubicBezTo>
                <a:cubicBezTo>
                  <a:pt x="1331" y="406"/>
                  <a:pt x="1393" y="474"/>
                  <a:pt x="1471" y="500"/>
                </a:cubicBezTo>
                <a:cubicBezTo>
                  <a:pt x="1480" y="510"/>
                  <a:pt x="1502" y="526"/>
                  <a:pt x="1516" y="526"/>
                </a:cubicBezTo>
              </a:path>
            </a:pathLst>
          </a:custGeom>
          <a:noFill/>
          <a:ln w="50800" cap="flat" cmpd="sng">
            <a:solidFill>
              <a:srgbClr val="339966"/>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895" name="Oval 23"/>
          <p:cNvSpPr>
            <a:spLocks noChangeArrowheads="1"/>
          </p:cNvSpPr>
          <p:nvPr/>
        </p:nvSpPr>
        <p:spPr bwMode="auto">
          <a:xfrm>
            <a:off x="5341938" y="2089150"/>
            <a:ext cx="76200" cy="76200"/>
          </a:xfrm>
          <a:prstGeom prst="ellipse">
            <a:avLst/>
          </a:prstGeom>
          <a:solidFill>
            <a:schemeClr val="accent1"/>
          </a:solidFill>
          <a:ln w="9525" algn="ctr">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eaLnBrk="1" hangingPunct="1">
              <a:spcBef>
                <a:spcPct val="0"/>
              </a:spcBef>
              <a:buFontTx/>
              <a:buNone/>
            </a:pPr>
            <a:endParaRPr lang="en-US" altLang="en-US" sz="1800">
              <a:latin typeface="Calibri" panose="020F0502020204030204" pitchFamily="34" charset="0"/>
            </a:endParaRPr>
          </a:p>
        </p:txBody>
      </p:sp>
      <p:sp>
        <p:nvSpPr>
          <p:cNvPr id="37896" name="Line 25"/>
          <p:cNvSpPr>
            <a:spLocks noChangeShapeType="1"/>
          </p:cNvSpPr>
          <p:nvPr/>
        </p:nvSpPr>
        <p:spPr bwMode="auto">
          <a:xfrm flipH="1">
            <a:off x="4445000" y="2160588"/>
            <a:ext cx="914400" cy="1292225"/>
          </a:xfrm>
          <a:prstGeom prst="line">
            <a:avLst/>
          </a:prstGeom>
          <a:noFill/>
          <a:ln w="25400" cap="rnd">
            <a:solidFill>
              <a:srgbClr val="FF0000"/>
            </a:solidFill>
            <a:prstDash val="sysDot"/>
            <a:round/>
            <a:headEnd type="stealth"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37897" name="Text Box 26"/>
          <p:cNvSpPr txBox="1">
            <a:spLocks noChangeArrowheads="1"/>
          </p:cNvSpPr>
          <p:nvPr/>
        </p:nvSpPr>
        <p:spPr bwMode="auto">
          <a:xfrm rot="-1144506">
            <a:off x="531813" y="4692650"/>
            <a:ext cx="946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eaLnBrk="1" hangingPunct="1">
              <a:spcBef>
                <a:spcPct val="0"/>
              </a:spcBef>
              <a:buFontTx/>
              <a:buNone/>
            </a:pPr>
            <a:r>
              <a:rPr lang="en-US" altLang="en-US" sz="1800">
                <a:latin typeface="Calibri" panose="020F0502020204030204" pitchFamily="34" charset="0"/>
              </a:rPr>
              <a:t>~2.24 m</a:t>
            </a:r>
          </a:p>
        </p:txBody>
      </p:sp>
      <p:sp>
        <p:nvSpPr>
          <p:cNvPr id="37898" name="Text Box 27"/>
          <p:cNvSpPr txBox="1">
            <a:spLocks noChangeArrowheads="1"/>
          </p:cNvSpPr>
          <p:nvPr/>
        </p:nvSpPr>
        <p:spPr bwMode="auto">
          <a:xfrm>
            <a:off x="1166813" y="5246688"/>
            <a:ext cx="14874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eaLnBrk="1" hangingPunct="1">
              <a:spcBef>
                <a:spcPct val="0"/>
              </a:spcBef>
              <a:buFontTx/>
              <a:buNone/>
            </a:pPr>
            <a:r>
              <a:rPr lang="en-US" altLang="en-US" sz="1800">
                <a:latin typeface="Calibri" panose="020F0502020204030204" pitchFamily="34" charset="0"/>
              </a:rPr>
              <a:t>NAD 83 origin</a:t>
            </a:r>
          </a:p>
        </p:txBody>
      </p:sp>
      <p:sp>
        <p:nvSpPr>
          <p:cNvPr id="37899" name="Line 28"/>
          <p:cNvSpPr>
            <a:spLocks noChangeShapeType="1"/>
          </p:cNvSpPr>
          <p:nvPr/>
        </p:nvSpPr>
        <p:spPr bwMode="auto">
          <a:xfrm flipH="1" flipV="1">
            <a:off x="469900" y="5254625"/>
            <a:ext cx="696913" cy="1666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900" name="Text Box 29"/>
          <p:cNvSpPr txBox="1">
            <a:spLocks noChangeArrowheads="1"/>
          </p:cNvSpPr>
          <p:nvPr/>
        </p:nvSpPr>
        <p:spPr bwMode="auto">
          <a:xfrm>
            <a:off x="1670050" y="3813175"/>
            <a:ext cx="14795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eaLnBrk="1" hangingPunct="1">
              <a:spcBef>
                <a:spcPct val="0"/>
              </a:spcBef>
              <a:buFontTx/>
              <a:buNone/>
            </a:pPr>
            <a:r>
              <a:rPr lang="en-US" altLang="en-US" sz="1800">
                <a:latin typeface="Calibri" panose="020F0502020204030204" pitchFamily="34" charset="0"/>
              </a:rPr>
              <a:t>“2022” origin</a:t>
            </a:r>
          </a:p>
        </p:txBody>
      </p:sp>
      <p:sp>
        <p:nvSpPr>
          <p:cNvPr id="37901" name="Line 30"/>
          <p:cNvSpPr>
            <a:spLocks noChangeShapeType="1"/>
          </p:cNvSpPr>
          <p:nvPr/>
        </p:nvSpPr>
        <p:spPr bwMode="auto">
          <a:xfrm flipH="1">
            <a:off x="1582738" y="4151313"/>
            <a:ext cx="311150" cy="7080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37902" name="Group 2"/>
          <p:cNvGrpSpPr>
            <a:grpSpLocks/>
          </p:cNvGrpSpPr>
          <p:nvPr/>
        </p:nvGrpSpPr>
        <p:grpSpPr bwMode="auto">
          <a:xfrm>
            <a:off x="4508500" y="3355975"/>
            <a:ext cx="173038" cy="247650"/>
            <a:chOff x="4937125" y="2797175"/>
            <a:chExt cx="173038" cy="247650"/>
          </a:xfrm>
        </p:grpSpPr>
        <p:sp>
          <p:nvSpPr>
            <p:cNvPr id="37913" name="Line 31"/>
            <p:cNvSpPr>
              <a:spLocks noChangeShapeType="1"/>
            </p:cNvSpPr>
            <p:nvPr/>
          </p:nvSpPr>
          <p:spPr bwMode="auto">
            <a:xfrm>
              <a:off x="4937125" y="2797175"/>
              <a:ext cx="168275" cy="904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14" name="Line 32"/>
            <p:cNvSpPr>
              <a:spLocks noChangeShapeType="1"/>
            </p:cNvSpPr>
            <p:nvPr/>
          </p:nvSpPr>
          <p:spPr bwMode="auto">
            <a:xfrm flipV="1">
              <a:off x="5029200" y="2887663"/>
              <a:ext cx="80963" cy="157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7903" name="Group 3"/>
          <p:cNvGrpSpPr>
            <a:grpSpLocks/>
          </p:cNvGrpSpPr>
          <p:nvPr/>
        </p:nvGrpSpPr>
        <p:grpSpPr bwMode="auto">
          <a:xfrm>
            <a:off x="5118100" y="2701925"/>
            <a:ext cx="200025" cy="217488"/>
            <a:chOff x="5484813" y="2081213"/>
            <a:chExt cx="200025" cy="217487"/>
          </a:xfrm>
        </p:grpSpPr>
        <p:sp>
          <p:nvSpPr>
            <p:cNvPr id="37911" name="Line 33"/>
            <p:cNvSpPr>
              <a:spLocks noChangeShapeType="1"/>
            </p:cNvSpPr>
            <p:nvPr/>
          </p:nvSpPr>
          <p:spPr bwMode="auto">
            <a:xfrm>
              <a:off x="5484813" y="2081213"/>
              <a:ext cx="195262" cy="603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12" name="Line 34"/>
            <p:cNvSpPr>
              <a:spLocks noChangeShapeType="1"/>
            </p:cNvSpPr>
            <p:nvPr/>
          </p:nvSpPr>
          <p:spPr bwMode="auto">
            <a:xfrm flipV="1">
              <a:off x="5634038" y="2141538"/>
              <a:ext cx="50800" cy="157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37904" name="Line 24"/>
          <p:cNvSpPr>
            <a:spLocks noChangeShapeType="1"/>
          </p:cNvSpPr>
          <p:nvPr/>
        </p:nvSpPr>
        <p:spPr bwMode="auto">
          <a:xfrm flipH="1">
            <a:off x="5083175" y="2160588"/>
            <a:ext cx="271463" cy="681037"/>
          </a:xfrm>
          <a:prstGeom prst="line">
            <a:avLst/>
          </a:prstGeom>
          <a:noFill/>
          <a:ln w="25400" cap="rnd">
            <a:solidFill>
              <a:schemeClr val="tx1"/>
            </a:solidFill>
            <a:prstDash val="sysDot"/>
            <a:round/>
            <a:headEnd type="stealth"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05" name="Text Box 35"/>
          <p:cNvSpPr txBox="1">
            <a:spLocks noChangeArrowheads="1"/>
          </p:cNvSpPr>
          <p:nvPr/>
        </p:nvSpPr>
        <p:spPr bwMode="auto">
          <a:xfrm>
            <a:off x="6034088" y="1998663"/>
            <a:ext cx="15652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eaLnBrk="1" hangingPunct="1">
              <a:spcBef>
                <a:spcPct val="0"/>
              </a:spcBef>
              <a:buFontTx/>
              <a:buNone/>
            </a:pPr>
            <a:r>
              <a:rPr lang="en-US" altLang="en-US" sz="1800">
                <a:latin typeface="Calibri" panose="020F0502020204030204" pitchFamily="34" charset="0"/>
              </a:rPr>
              <a:t>Earth’s Surface</a:t>
            </a:r>
          </a:p>
        </p:txBody>
      </p:sp>
      <p:sp>
        <p:nvSpPr>
          <p:cNvPr id="37906" name="Text Box 36"/>
          <p:cNvSpPr txBox="1">
            <a:spLocks noChangeArrowheads="1"/>
          </p:cNvSpPr>
          <p:nvPr/>
        </p:nvSpPr>
        <p:spPr bwMode="auto">
          <a:xfrm>
            <a:off x="3987800" y="2733675"/>
            <a:ext cx="7477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eaLnBrk="1" hangingPunct="1">
              <a:spcBef>
                <a:spcPct val="0"/>
              </a:spcBef>
              <a:buFontTx/>
              <a:buNone/>
            </a:pPr>
            <a:r>
              <a:rPr lang="en-US" altLang="en-US" sz="1800">
                <a:solidFill>
                  <a:srgbClr val="FF3300"/>
                </a:solidFill>
                <a:latin typeface="Calibri" panose="020F0502020204030204" pitchFamily="34" charset="0"/>
              </a:rPr>
              <a:t>h</a:t>
            </a:r>
            <a:r>
              <a:rPr lang="en-US" altLang="en-US" sz="1800" baseline="-25000">
                <a:solidFill>
                  <a:srgbClr val="FF3300"/>
                </a:solidFill>
                <a:latin typeface="Calibri" panose="020F0502020204030204" pitchFamily="34" charset="0"/>
              </a:rPr>
              <a:t>NAD83</a:t>
            </a:r>
          </a:p>
        </p:txBody>
      </p:sp>
      <p:sp>
        <p:nvSpPr>
          <p:cNvPr id="37907" name="Text Box 37"/>
          <p:cNvSpPr txBox="1">
            <a:spLocks noChangeArrowheads="1"/>
          </p:cNvSpPr>
          <p:nvPr/>
        </p:nvSpPr>
        <p:spPr bwMode="auto">
          <a:xfrm>
            <a:off x="5243513" y="2346325"/>
            <a:ext cx="755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eaLnBrk="1" hangingPunct="1">
              <a:spcBef>
                <a:spcPct val="0"/>
              </a:spcBef>
              <a:buFontTx/>
              <a:buNone/>
            </a:pPr>
            <a:r>
              <a:rPr lang="en-US" altLang="en-US" sz="1800">
                <a:latin typeface="Calibri" panose="020F0502020204030204" pitchFamily="34" charset="0"/>
              </a:rPr>
              <a:t>h</a:t>
            </a:r>
            <a:r>
              <a:rPr lang="en-US" altLang="en-US" sz="1800" baseline="-25000">
                <a:latin typeface="Calibri" panose="020F0502020204030204" pitchFamily="34" charset="0"/>
              </a:rPr>
              <a:t>”2022”</a:t>
            </a:r>
          </a:p>
        </p:txBody>
      </p:sp>
      <p:sp>
        <p:nvSpPr>
          <p:cNvPr id="37908" name="Text Box 38"/>
          <p:cNvSpPr txBox="1">
            <a:spLocks noChangeArrowheads="1"/>
          </p:cNvSpPr>
          <p:nvPr/>
        </p:nvSpPr>
        <p:spPr bwMode="auto">
          <a:xfrm>
            <a:off x="1268413" y="1258888"/>
            <a:ext cx="64801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lgn="ctr" eaLnBrk="1" hangingPunct="1">
              <a:spcBef>
                <a:spcPct val="0"/>
              </a:spcBef>
              <a:buFontTx/>
              <a:buNone/>
            </a:pPr>
            <a:r>
              <a:rPr lang="en-US" altLang="en-US" sz="2400">
                <a:solidFill>
                  <a:srgbClr val="C00000"/>
                </a:solidFill>
              </a:rPr>
              <a:t>Simplified concept of NAD 83 vs. “2022”</a:t>
            </a:r>
          </a:p>
        </p:txBody>
      </p:sp>
      <p:sp>
        <p:nvSpPr>
          <p:cNvPr id="37909" name="Text Box 39"/>
          <p:cNvSpPr txBox="1">
            <a:spLocks noChangeArrowheads="1"/>
          </p:cNvSpPr>
          <p:nvPr/>
        </p:nvSpPr>
        <p:spPr bwMode="auto">
          <a:xfrm>
            <a:off x="6919913" y="2814638"/>
            <a:ext cx="1995487"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eaLnBrk="1" hangingPunct="1">
              <a:spcBef>
                <a:spcPct val="0"/>
              </a:spcBef>
              <a:buFontTx/>
              <a:buNone/>
            </a:pPr>
            <a:r>
              <a:rPr lang="en-US" altLang="en-US" sz="1800">
                <a:latin typeface="Symbol" panose="05050102010706020507" pitchFamily="18" charset="2"/>
              </a:rPr>
              <a:t>f</a:t>
            </a:r>
            <a:r>
              <a:rPr lang="en-US" altLang="en-US" sz="1800" baseline="-25000">
                <a:latin typeface="Calibri" panose="020F0502020204030204" pitchFamily="34" charset="0"/>
              </a:rPr>
              <a:t>NAD83</a:t>
            </a:r>
            <a:r>
              <a:rPr lang="en-US" altLang="en-US" sz="1800">
                <a:latin typeface="Calibri" panose="020F0502020204030204" pitchFamily="34" charset="0"/>
              </a:rPr>
              <a:t> – </a:t>
            </a:r>
            <a:r>
              <a:rPr lang="en-US" altLang="en-US" sz="1800">
                <a:latin typeface="Symbol" panose="05050102010706020507" pitchFamily="18" charset="2"/>
              </a:rPr>
              <a:t>f</a:t>
            </a:r>
            <a:r>
              <a:rPr lang="en-US" altLang="en-US" sz="1800" baseline="-25000">
                <a:latin typeface="Calibri" panose="020F0502020204030204" pitchFamily="34" charset="0"/>
              </a:rPr>
              <a:t>”2022” </a:t>
            </a:r>
          </a:p>
          <a:p>
            <a:pPr eaLnBrk="1" hangingPunct="1">
              <a:spcBef>
                <a:spcPct val="0"/>
              </a:spcBef>
              <a:buFontTx/>
              <a:buNone/>
            </a:pPr>
            <a:r>
              <a:rPr lang="en-US" altLang="en-US" sz="1800">
                <a:latin typeface="Symbol" panose="05050102010706020507" pitchFamily="18" charset="2"/>
              </a:rPr>
              <a:t>l</a:t>
            </a:r>
            <a:r>
              <a:rPr lang="en-US" altLang="en-US" sz="1800" baseline="-25000">
                <a:latin typeface="Calibri" panose="020F0502020204030204" pitchFamily="34" charset="0"/>
              </a:rPr>
              <a:t>NAD83</a:t>
            </a:r>
            <a:r>
              <a:rPr lang="en-US" altLang="en-US" sz="1800">
                <a:latin typeface="Calibri" panose="020F0502020204030204" pitchFamily="34" charset="0"/>
              </a:rPr>
              <a:t> – </a:t>
            </a:r>
            <a:r>
              <a:rPr lang="en-US" altLang="en-US" sz="1800">
                <a:latin typeface="Symbol" panose="05050102010706020507" pitchFamily="18" charset="2"/>
              </a:rPr>
              <a:t>l</a:t>
            </a:r>
            <a:r>
              <a:rPr lang="en-US" altLang="en-US" sz="1800" baseline="-25000">
                <a:latin typeface="Calibri" panose="020F0502020204030204" pitchFamily="34" charset="0"/>
              </a:rPr>
              <a:t>”2022” </a:t>
            </a:r>
          </a:p>
          <a:p>
            <a:pPr eaLnBrk="1" hangingPunct="1">
              <a:spcBef>
                <a:spcPct val="0"/>
              </a:spcBef>
              <a:buFontTx/>
              <a:buNone/>
            </a:pPr>
            <a:r>
              <a:rPr lang="en-US" altLang="en-US" sz="1800">
                <a:latin typeface="Calibri" panose="020F0502020204030204" pitchFamily="34" charset="0"/>
              </a:rPr>
              <a:t>h</a:t>
            </a:r>
            <a:r>
              <a:rPr lang="en-US" altLang="en-US" sz="1800" baseline="-25000">
                <a:latin typeface="Calibri" panose="020F0502020204030204" pitchFamily="34" charset="0"/>
              </a:rPr>
              <a:t>NAD83</a:t>
            </a:r>
            <a:r>
              <a:rPr lang="en-US" altLang="en-US" sz="1800">
                <a:latin typeface="Calibri" panose="020F0502020204030204" pitchFamily="34" charset="0"/>
              </a:rPr>
              <a:t> – h</a:t>
            </a:r>
            <a:r>
              <a:rPr lang="en-US" altLang="en-US" sz="1800" baseline="-25000">
                <a:latin typeface="Calibri" panose="020F0502020204030204" pitchFamily="34" charset="0"/>
              </a:rPr>
              <a:t>”2022” </a:t>
            </a:r>
          </a:p>
          <a:p>
            <a:pPr eaLnBrk="1" hangingPunct="1">
              <a:spcBef>
                <a:spcPct val="0"/>
              </a:spcBef>
              <a:buFontTx/>
              <a:buNone/>
            </a:pPr>
            <a:endParaRPr lang="en-US" altLang="en-US" sz="1800" baseline="-25000">
              <a:latin typeface="Calibri" panose="020F0502020204030204" pitchFamily="34" charset="0"/>
            </a:endParaRPr>
          </a:p>
          <a:p>
            <a:pPr eaLnBrk="1" hangingPunct="1">
              <a:spcBef>
                <a:spcPct val="0"/>
              </a:spcBef>
              <a:buFontTx/>
              <a:buNone/>
            </a:pPr>
            <a:r>
              <a:rPr lang="en-US" altLang="en-US" sz="1800">
                <a:latin typeface="Calibri" panose="020F0502020204030204" pitchFamily="34" charset="0"/>
              </a:rPr>
              <a:t>all vary smoothly by latitude and longitude</a:t>
            </a:r>
          </a:p>
        </p:txBody>
      </p:sp>
      <p:sp>
        <p:nvSpPr>
          <p:cNvPr id="3791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fld id="{C205C3C7-59E4-4BAC-B848-DE922E4444A0}" type="slidenum">
              <a:rPr lang="en-US" altLang="en-US" sz="1200" smtClean="0">
                <a:solidFill>
                  <a:srgbClr val="898989"/>
                </a:solidFill>
              </a:rPr>
              <a:pPr>
                <a:spcBef>
                  <a:spcPct val="0"/>
                </a:spcBef>
                <a:buFontTx/>
                <a:buNone/>
              </a:pPr>
              <a:t>14</a:t>
            </a:fld>
            <a:endParaRPr lang="en-US" altLang="en-US" sz="1200" smtClean="0">
              <a:solidFill>
                <a:srgbClr val="898989"/>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smtClean="0"/>
              <a:t>Ellipsoid Height Shifts</a:t>
            </a:r>
          </a:p>
        </p:txBody>
      </p:sp>
      <p:pic>
        <p:nvPicPr>
          <p:cNvPr id="39939" name="Content Placeholder 3"/>
          <p:cNvPicPr>
            <a:picLocks noGrp="1" noChangeAspect="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4191000" y="1752600"/>
            <a:ext cx="4633913" cy="3090863"/>
          </a:xfrm>
        </p:spPr>
      </p:pic>
      <p:sp>
        <p:nvSpPr>
          <p:cNvPr id="5" name="Content Placeholder 6"/>
          <p:cNvSpPr txBox="1">
            <a:spLocks/>
          </p:cNvSpPr>
          <p:nvPr/>
        </p:nvSpPr>
        <p:spPr bwMode="gray">
          <a:xfrm>
            <a:off x="196850" y="1663700"/>
            <a:ext cx="3756025" cy="274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342900" indent="-342900" algn="l" rtl="0" eaLnBrk="1" fontAlgn="base" hangingPunct="1">
              <a:spcBef>
                <a:spcPct val="20000"/>
              </a:spcBef>
              <a:spcAft>
                <a:spcPct val="0"/>
              </a:spcAft>
              <a:buClr>
                <a:schemeClr val="accent1"/>
              </a:buClr>
              <a:buFont typeface="Wingdings" pitchFamily="2" charset="2"/>
              <a:buChar char="§"/>
              <a:defRPr sz="2400" b="0">
                <a:solidFill>
                  <a:schemeClr val="tx1"/>
                </a:solidFill>
                <a:latin typeface="Calibri"/>
                <a:ea typeface="+mn-ea"/>
                <a:cs typeface="Calibri"/>
              </a:defRPr>
            </a:lvl1pPr>
            <a:lvl2pPr marL="742950" indent="-285750" algn="l" rtl="0" eaLnBrk="1" fontAlgn="base" hangingPunct="1">
              <a:spcBef>
                <a:spcPct val="20000"/>
              </a:spcBef>
              <a:spcAft>
                <a:spcPct val="0"/>
              </a:spcAft>
              <a:buClr>
                <a:schemeClr val="accent1"/>
              </a:buClr>
              <a:buChar char="–"/>
              <a:defRPr sz="2000" b="0">
                <a:solidFill>
                  <a:schemeClr val="tx1"/>
                </a:solidFill>
                <a:latin typeface="Calibri"/>
                <a:cs typeface="Calibri"/>
              </a:defRPr>
            </a:lvl2pPr>
            <a:lvl3pPr marL="11430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3pPr>
            <a:lvl4pPr marL="16002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4pPr>
            <a:lvl5pPr marL="20574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5pPr>
            <a:lvl6pPr marL="25146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9pPr>
          </a:lstStyle>
          <a:p>
            <a:pPr>
              <a:buClrTx/>
              <a:buFont typeface="Arial" panose="020B0604020202020204" pitchFamily="34" charset="0"/>
              <a:buChar char="•"/>
              <a:defRPr/>
            </a:pPr>
            <a:r>
              <a:rPr lang="en-US" sz="2800" kern="0" dirty="0"/>
              <a:t>Approximate</a:t>
            </a:r>
          </a:p>
          <a:p>
            <a:pPr lvl="1">
              <a:buClrTx/>
              <a:defRPr/>
            </a:pPr>
            <a:r>
              <a:rPr lang="en-US" sz="2400" kern="0" dirty="0"/>
              <a:t>IGS08(GRS-80) minus NAD 83(2011)</a:t>
            </a:r>
          </a:p>
        </p:txBody>
      </p:sp>
      <p:pic>
        <p:nvPicPr>
          <p:cNvPr id="39941" name="Picture 2" descr="C:\Users\dru.smith\AppData\Roaming\SSH\temp\cmtcdeht.nad83_2011.igs08.conus.900.04.entire.jpg"/>
          <p:cNvPicPr>
            <a:picLocks noChangeAspect="1" noChangeArrowheads="1"/>
          </p:cNvPicPr>
          <p:nvPr/>
        </p:nvPicPr>
        <p:blipFill>
          <a:blip r:embed="rId4">
            <a:extLst>
              <a:ext uri="{28A0092B-C50C-407E-A947-70E740481C1C}">
                <a14:useLocalDpi xmlns:a14="http://schemas.microsoft.com/office/drawing/2010/main" val="0"/>
              </a:ext>
            </a:extLst>
          </a:blip>
          <a:srcRect t="5782"/>
          <a:stretch>
            <a:fillRect/>
          </a:stretch>
        </p:blipFill>
        <p:spPr bwMode="auto">
          <a:xfrm>
            <a:off x="450850" y="3297238"/>
            <a:ext cx="3248025" cy="222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fld id="{67C13398-53E1-413C-B725-3B5AA66A6926}" type="slidenum">
              <a:rPr lang="en-US" altLang="en-US" sz="1200" smtClean="0">
                <a:solidFill>
                  <a:srgbClr val="898989"/>
                </a:solidFill>
              </a:rPr>
              <a:pPr>
                <a:spcBef>
                  <a:spcPct val="0"/>
                </a:spcBef>
                <a:buFontTx/>
                <a:buNone/>
              </a:pPr>
              <a:t>15</a:t>
            </a:fld>
            <a:endParaRPr lang="en-US" altLang="en-US" sz="1200" smtClean="0">
              <a:solidFill>
                <a:srgbClr val="898989"/>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smtClean="0"/>
              <a:t>Horizontal Shifts</a:t>
            </a:r>
          </a:p>
        </p:txBody>
      </p:sp>
      <p:pic>
        <p:nvPicPr>
          <p:cNvPr id="41987" name="Content Placeholder 3"/>
          <p:cNvPicPr>
            <a:picLocks noGrp="1" noChangeAspect="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4654550" y="1477963"/>
            <a:ext cx="4379913" cy="2922587"/>
          </a:xfrm>
        </p:spPr>
      </p:pic>
      <p:sp>
        <p:nvSpPr>
          <p:cNvPr id="5" name="Content Placeholder 6"/>
          <p:cNvSpPr txBox="1">
            <a:spLocks/>
          </p:cNvSpPr>
          <p:nvPr/>
        </p:nvSpPr>
        <p:spPr bwMode="gray">
          <a:xfrm>
            <a:off x="104775" y="1966913"/>
            <a:ext cx="4010025" cy="277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342900" indent="-342900" algn="l" rtl="0" eaLnBrk="1" fontAlgn="base" hangingPunct="1">
              <a:spcBef>
                <a:spcPct val="20000"/>
              </a:spcBef>
              <a:spcAft>
                <a:spcPct val="0"/>
              </a:spcAft>
              <a:buClr>
                <a:schemeClr val="accent1"/>
              </a:buClr>
              <a:buFont typeface="Wingdings" pitchFamily="2" charset="2"/>
              <a:buChar char="§"/>
              <a:defRPr sz="2400" b="0">
                <a:solidFill>
                  <a:schemeClr val="tx1"/>
                </a:solidFill>
                <a:latin typeface="Calibri"/>
                <a:ea typeface="+mn-ea"/>
                <a:cs typeface="Calibri"/>
              </a:defRPr>
            </a:lvl1pPr>
            <a:lvl2pPr marL="742950" indent="-285750" algn="l" rtl="0" eaLnBrk="1" fontAlgn="base" hangingPunct="1">
              <a:spcBef>
                <a:spcPct val="20000"/>
              </a:spcBef>
              <a:spcAft>
                <a:spcPct val="0"/>
              </a:spcAft>
              <a:buClr>
                <a:schemeClr val="accent1"/>
              </a:buClr>
              <a:buChar char="–"/>
              <a:defRPr sz="2000" b="0">
                <a:solidFill>
                  <a:schemeClr val="tx1"/>
                </a:solidFill>
                <a:latin typeface="Calibri"/>
                <a:cs typeface="Calibri"/>
              </a:defRPr>
            </a:lvl2pPr>
            <a:lvl3pPr marL="11430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3pPr>
            <a:lvl4pPr marL="16002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4pPr>
            <a:lvl5pPr marL="20574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5pPr>
            <a:lvl6pPr marL="25146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9pPr>
          </a:lstStyle>
          <a:p>
            <a:pPr>
              <a:buClrTx/>
              <a:buFont typeface="Arial" panose="020B0604020202020204" pitchFamily="34" charset="0"/>
              <a:buChar char="•"/>
              <a:defRPr/>
            </a:pPr>
            <a:r>
              <a:rPr lang="en-US" sz="2800" kern="0" dirty="0"/>
              <a:t>Approximate</a:t>
            </a:r>
          </a:p>
          <a:p>
            <a:pPr lvl="1">
              <a:buClrTx/>
              <a:defRPr/>
            </a:pPr>
            <a:r>
              <a:rPr lang="en-US" sz="2400" kern="0" dirty="0"/>
              <a:t>IGS08(GRS-80) minus NAD 83(2011)</a:t>
            </a:r>
          </a:p>
        </p:txBody>
      </p:sp>
      <p:pic>
        <p:nvPicPr>
          <p:cNvPr id="41989" name="Picture 2" descr="C:\Users\dru.smith\AppData\Roaming\SSH\temp\cmtcdlon.nad83_2011.igs08.conus.900.04.entire.jpg"/>
          <p:cNvPicPr>
            <a:picLocks noChangeAspect="1" noChangeArrowheads="1"/>
          </p:cNvPicPr>
          <p:nvPr/>
        </p:nvPicPr>
        <p:blipFill>
          <a:blip r:embed="rId4">
            <a:extLst>
              <a:ext uri="{28A0092B-C50C-407E-A947-70E740481C1C}">
                <a14:useLocalDpi xmlns:a14="http://schemas.microsoft.com/office/drawing/2010/main" val="0"/>
              </a:ext>
            </a:extLst>
          </a:blip>
          <a:srcRect t="5669"/>
          <a:stretch>
            <a:fillRect/>
          </a:stretch>
        </p:blipFill>
        <p:spPr bwMode="auto">
          <a:xfrm>
            <a:off x="2400300" y="3876675"/>
            <a:ext cx="22860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3" descr="C:\Users\dru.smith\AppData\Roaming\SSH\temp\cmtcdlat.nad83_2011.igs08.conus.900.04.entire.jpg"/>
          <p:cNvPicPr>
            <a:picLocks noChangeAspect="1" noChangeArrowheads="1"/>
          </p:cNvPicPr>
          <p:nvPr/>
        </p:nvPicPr>
        <p:blipFill>
          <a:blip r:embed="rId5">
            <a:extLst>
              <a:ext uri="{28A0092B-C50C-407E-A947-70E740481C1C}">
                <a14:useLocalDpi xmlns:a14="http://schemas.microsoft.com/office/drawing/2010/main" val="0"/>
              </a:ext>
            </a:extLst>
          </a:blip>
          <a:srcRect t="5296"/>
          <a:stretch>
            <a:fillRect/>
          </a:stretch>
        </p:blipFill>
        <p:spPr bwMode="auto">
          <a:xfrm>
            <a:off x="0" y="3876675"/>
            <a:ext cx="227647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1" name="TextBox 2"/>
          <p:cNvSpPr txBox="1">
            <a:spLocks noChangeArrowheads="1"/>
          </p:cNvSpPr>
          <p:nvPr/>
        </p:nvSpPr>
        <p:spPr bwMode="gray">
          <a:xfrm>
            <a:off x="0" y="3554413"/>
            <a:ext cx="4968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eaLnBrk="1" hangingPunct="1">
              <a:spcBef>
                <a:spcPct val="0"/>
              </a:spcBef>
              <a:buFontTx/>
              <a:buNone/>
            </a:pPr>
            <a:r>
              <a:rPr lang="en-US" altLang="en-US" sz="1600" b="1">
                <a:latin typeface="Calibri" panose="020F0502020204030204" pitchFamily="34" charset="0"/>
              </a:rPr>
              <a:t>Lat:</a:t>
            </a:r>
          </a:p>
        </p:txBody>
      </p:sp>
      <p:sp>
        <p:nvSpPr>
          <p:cNvPr id="41992" name="TextBox 7"/>
          <p:cNvSpPr txBox="1">
            <a:spLocks noChangeArrowheads="1"/>
          </p:cNvSpPr>
          <p:nvPr/>
        </p:nvSpPr>
        <p:spPr bwMode="gray">
          <a:xfrm>
            <a:off x="2473325" y="3538538"/>
            <a:ext cx="5492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eaLnBrk="1" hangingPunct="1">
              <a:spcBef>
                <a:spcPct val="0"/>
              </a:spcBef>
              <a:buFontTx/>
              <a:buNone/>
            </a:pPr>
            <a:r>
              <a:rPr lang="en-US" altLang="en-US" sz="1600" b="1">
                <a:latin typeface="Calibri" panose="020F0502020204030204" pitchFamily="34" charset="0"/>
              </a:rPr>
              <a:t>Lon:</a:t>
            </a:r>
          </a:p>
        </p:txBody>
      </p:sp>
      <p:sp>
        <p:nvSpPr>
          <p:cNvPr id="4199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fld id="{8C4FA17E-5A54-45D2-95FF-8D93D2C74952}" type="slidenum">
              <a:rPr lang="en-US" altLang="en-US" sz="1200" smtClean="0">
                <a:solidFill>
                  <a:srgbClr val="898989"/>
                </a:solidFill>
              </a:rPr>
              <a:pPr>
                <a:spcBef>
                  <a:spcPct val="0"/>
                </a:spcBef>
                <a:buFontTx/>
                <a:buNone/>
              </a:pPr>
              <a:t>16</a:t>
            </a:fld>
            <a:endParaRPr lang="en-US" altLang="en-US" sz="1200" smtClean="0">
              <a:solidFill>
                <a:srgbClr val="898989"/>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5"/>
          <p:cNvSpPr>
            <a:spLocks noGrp="1"/>
          </p:cNvSpPr>
          <p:nvPr>
            <p:ph type="title"/>
          </p:nvPr>
        </p:nvSpPr>
        <p:spPr/>
        <p:txBody>
          <a:bodyPr/>
          <a:lstStyle/>
          <a:p>
            <a:r>
              <a:rPr lang="en-US" altLang="en-US" smtClean="0"/>
              <a:t>Replace NAD 83</a:t>
            </a:r>
          </a:p>
        </p:txBody>
      </p:sp>
      <p:sp>
        <p:nvSpPr>
          <p:cNvPr id="7" name="Content Placeholder 6"/>
          <p:cNvSpPr>
            <a:spLocks noGrp="1"/>
          </p:cNvSpPr>
          <p:nvPr>
            <p:ph sz="half" idx="1"/>
          </p:nvPr>
        </p:nvSpPr>
        <p:spPr>
          <a:xfrm>
            <a:off x="161925" y="2197100"/>
            <a:ext cx="4038600" cy="4525963"/>
          </a:xfrm>
        </p:spPr>
        <p:txBody>
          <a:bodyPr/>
          <a:lstStyle/>
          <a:p>
            <a:r>
              <a:rPr lang="en-US" altLang="en-US" smtClean="0"/>
              <a:t>Primary:  CORS</a:t>
            </a:r>
          </a:p>
          <a:p>
            <a:pPr lvl="1"/>
            <a:r>
              <a:rPr lang="en-US" altLang="en-US" smtClean="0"/>
              <a:t>Continuous monitoring</a:t>
            </a:r>
          </a:p>
          <a:p>
            <a:pPr lvl="1"/>
            <a:r>
              <a:rPr lang="en-US" altLang="en-US" smtClean="0"/>
              <a:t>OPUS</a:t>
            </a:r>
          </a:p>
          <a:p>
            <a:pPr lvl="1"/>
            <a:r>
              <a:rPr lang="en-US" altLang="en-US" smtClean="0"/>
              <a:t>IGS coordinates</a:t>
            </a:r>
          </a:p>
          <a:p>
            <a:pPr lvl="2"/>
            <a:r>
              <a:rPr lang="en-US" altLang="en-US" smtClean="0"/>
              <a:t>Transformable to any national reference frame chosen for 2022</a:t>
            </a:r>
          </a:p>
          <a:p>
            <a:pPr lvl="1"/>
            <a:r>
              <a:rPr lang="en-US" altLang="en-US" smtClean="0"/>
              <a:t>Static Surveys</a:t>
            </a:r>
          </a:p>
          <a:p>
            <a:pPr lvl="1"/>
            <a:r>
              <a:rPr lang="en-US" altLang="en-US" smtClean="0"/>
              <a:t>RTK/RTN</a:t>
            </a:r>
          </a:p>
          <a:p>
            <a:pPr lvl="2"/>
            <a:r>
              <a:rPr lang="en-US" altLang="en-US" smtClean="0"/>
              <a:t>Validation service</a:t>
            </a:r>
          </a:p>
          <a:p>
            <a:endParaRPr lang="en-US" altLang="en-US" smtClean="0"/>
          </a:p>
        </p:txBody>
      </p:sp>
      <p:sp>
        <p:nvSpPr>
          <p:cNvPr id="9" name="Content Placeholder 8"/>
          <p:cNvSpPr>
            <a:spLocks noGrp="1"/>
          </p:cNvSpPr>
          <p:nvPr>
            <p:ph sz="half" idx="2"/>
          </p:nvPr>
        </p:nvSpPr>
        <p:spPr>
          <a:xfrm>
            <a:off x="4648200" y="2197100"/>
            <a:ext cx="4038600" cy="4525963"/>
          </a:xfrm>
        </p:spPr>
        <p:txBody>
          <a:bodyPr/>
          <a:lstStyle/>
          <a:p>
            <a:pPr>
              <a:defRPr/>
            </a:pPr>
            <a:r>
              <a:rPr lang="en-US" dirty="0" smtClean="0"/>
              <a:t>Secondary:  Passive</a:t>
            </a:r>
          </a:p>
          <a:p>
            <a:pPr lvl="1">
              <a:defRPr/>
            </a:pPr>
            <a:r>
              <a:rPr lang="en-US" dirty="0"/>
              <a:t>Time-tagged coordinates</a:t>
            </a:r>
          </a:p>
          <a:p>
            <a:pPr lvl="1">
              <a:defRPr/>
            </a:pPr>
            <a:r>
              <a:rPr lang="en-US" dirty="0"/>
              <a:t>Will reflect each occupation of the mark</a:t>
            </a:r>
          </a:p>
          <a:p>
            <a:pPr lvl="1">
              <a:defRPr/>
            </a:pPr>
            <a:r>
              <a:rPr lang="en-US" dirty="0"/>
              <a:t>Will </a:t>
            </a:r>
            <a:r>
              <a:rPr lang="en-US" i="1" dirty="0" smtClean="0"/>
              <a:t>generally</a:t>
            </a:r>
            <a:r>
              <a:rPr lang="en-US" dirty="0" smtClean="0"/>
              <a:t> </a:t>
            </a:r>
            <a:r>
              <a:rPr lang="en-US" dirty="0"/>
              <a:t>not be accepted as “fixed control” in surveys turned in to NGS</a:t>
            </a:r>
          </a:p>
          <a:p>
            <a:pPr marL="0" indent="0">
              <a:buFont typeface="Arial" panose="020B0604020202020204" pitchFamily="34" charset="0"/>
              <a:buNone/>
              <a:defRPr/>
            </a:pPr>
            <a:endParaRPr lang="en-US" dirty="0"/>
          </a:p>
        </p:txBody>
      </p:sp>
      <p:sp>
        <p:nvSpPr>
          <p:cNvPr id="8" name="Text Placeholder 7"/>
          <p:cNvSpPr>
            <a:spLocks noGrp="1"/>
          </p:cNvSpPr>
          <p:nvPr>
            <p:ph type="body" sz="quarter" idx="4294967295"/>
          </p:nvPr>
        </p:nvSpPr>
        <p:spPr>
          <a:xfrm>
            <a:off x="76200" y="1320800"/>
            <a:ext cx="8763000" cy="558800"/>
          </a:xfrm>
        </p:spPr>
        <p:txBody>
          <a:bodyPr>
            <a:normAutofit lnSpcReduction="10000"/>
          </a:bodyPr>
          <a:lstStyle/>
          <a:p>
            <a:pPr marL="0" indent="0" algn="ctr">
              <a:buFont typeface="Arial" panose="020B0604020202020204" pitchFamily="34" charset="0"/>
              <a:buNone/>
              <a:defRPr/>
            </a:pPr>
            <a:r>
              <a:rPr lang="en-US" dirty="0" smtClean="0">
                <a:solidFill>
                  <a:srgbClr val="C00000"/>
                </a:solidFill>
              </a:rPr>
              <a:t>Access and definition</a:t>
            </a:r>
            <a:endParaRPr lang="en-US" dirty="0">
              <a:solidFill>
                <a:srgbClr val="C00000"/>
              </a:solidFill>
            </a:endParaRPr>
          </a:p>
        </p:txBody>
      </p:sp>
      <p:pic>
        <p:nvPicPr>
          <p:cNvPr id="1026" name="Picture 2" descr="http://www.geodesy.cwu.edu/graphics/install/mon_shortdri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3325" y="1041400"/>
            <a:ext cx="995363"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https://s3.amazonaws.com/gs-waymarking-images/528060ee-3a15-4a52-adaa-4ef4af9acf3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9875" y="985838"/>
            <a:ext cx="1428750" cy="117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fld id="{4051C993-CD53-4859-B517-F6A2A940EEF4}" type="slidenum">
              <a:rPr lang="en-US" altLang="en-US" sz="1200" smtClean="0">
                <a:solidFill>
                  <a:srgbClr val="898989"/>
                </a:solidFill>
              </a:rPr>
              <a:pPr>
                <a:spcBef>
                  <a:spcPct val="0"/>
                </a:spcBef>
                <a:buFontTx/>
                <a:buNone/>
              </a:pPr>
              <a:t>17</a:t>
            </a:fld>
            <a:endParaRPr lang="en-US" altLang="en-US" sz="1200" smtClean="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xEl>
                                              <p:pRg st="1" end="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xEl>
                                              <p:pRg st="2" end="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xEl>
                                              <p:pRg st="3" end="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smtClean="0"/>
              <a:t>Definition of New Frames</a:t>
            </a:r>
          </a:p>
        </p:txBody>
      </p:sp>
      <p:sp>
        <p:nvSpPr>
          <p:cNvPr id="6" name="Content Placeholder 5"/>
          <p:cNvSpPr>
            <a:spLocks noGrp="1"/>
          </p:cNvSpPr>
          <p:nvPr>
            <p:ph sz="half" idx="1"/>
          </p:nvPr>
        </p:nvSpPr>
        <p:spPr>
          <a:xfrm>
            <a:off x="484188" y="2195513"/>
            <a:ext cx="8001000" cy="4525962"/>
          </a:xfrm>
        </p:spPr>
        <p:txBody>
          <a:bodyPr/>
          <a:lstStyle/>
          <a:p>
            <a:r>
              <a:rPr lang="en-US" altLang="en-US" smtClean="0"/>
              <a:t>Plate rotations will tie the new terrestrial reference frames of 2022 to the IGS frame</a:t>
            </a:r>
          </a:p>
          <a:p>
            <a:endParaRPr lang="en-US" altLang="en-US" smtClean="0"/>
          </a:p>
          <a:p>
            <a:r>
              <a:rPr lang="en-US" altLang="en-US" smtClean="0"/>
              <a:t>Deformational velocities will be modeled separately</a:t>
            </a:r>
          </a:p>
          <a:p>
            <a:endParaRPr lang="en-US" altLang="en-US" smtClean="0"/>
          </a:p>
        </p:txBody>
      </p:sp>
      <p:sp>
        <p:nvSpPr>
          <p:cNvPr id="3" name="Text Placeholder 2"/>
          <p:cNvSpPr>
            <a:spLocks noGrp="1"/>
          </p:cNvSpPr>
          <p:nvPr>
            <p:ph type="body" sz="quarter" idx="4294967295"/>
          </p:nvPr>
        </p:nvSpPr>
        <p:spPr>
          <a:xfrm>
            <a:off x="571500" y="1417638"/>
            <a:ext cx="8001000" cy="558800"/>
          </a:xfrm>
        </p:spPr>
        <p:txBody>
          <a:bodyPr>
            <a:normAutofit fontScale="92500"/>
          </a:bodyPr>
          <a:lstStyle/>
          <a:p>
            <a:pPr marL="0" indent="0" algn="ctr">
              <a:buFont typeface="Arial" panose="020B0604020202020204" pitchFamily="34" charset="0"/>
              <a:buNone/>
              <a:defRPr/>
            </a:pPr>
            <a:r>
              <a:rPr lang="en-US" dirty="0" smtClean="0">
                <a:solidFill>
                  <a:srgbClr val="C00000"/>
                </a:solidFill>
              </a:rPr>
              <a:t>“Plate fixed + ” … announcement coming soon!</a:t>
            </a:r>
            <a:endParaRPr lang="en-US" dirty="0">
              <a:solidFill>
                <a:srgbClr val="C00000"/>
              </a:solidFill>
            </a:endParaRPr>
          </a:p>
        </p:txBody>
      </p:sp>
      <p:sp>
        <p:nvSpPr>
          <p:cNvPr id="4608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fld id="{284EEA32-AF58-41F3-912A-5693BD3A1424}" type="slidenum">
              <a:rPr lang="en-US" altLang="en-US" sz="1200" smtClean="0">
                <a:solidFill>
                  <a:srgbClr val="898989"/>
                </a:solidFill>
              </a:rPr>
              <a:pPr>
                <a:spcBef>
                  <a:spcPct val="0"/>
                </a:spcBef>
                <a:buFontTx/>
                <a:buNone/>
              </a:pPr>
              <a:t>18</a:t>
            </a:fld>
            <a:endParaRPr lang="en-US" altLang="en-US" sz="1200" smtClean="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en-US" smtClean="0"/>
              <a:t>Time Dependencies</a:t>
            </a:r>
          </a:p>
        </p:txBody>
      </p:sp>
      <p:sp>
        <p:nvSpPr>
          <p:cNvPr id="4" name="Content Placeholder 3"/>
          <p:cNvSpPr>
            <a:spLocks noGrp="1"/>
          </p:cNvSpPr>
          <p:nvPr>
            <p:ph sz="half" idx="1"/>
          </p:nvPr>
        </p:nvSpPr>
        <p:spPr>
          <a:xfrm>
            <a:off x="457200" y="2012950"/>
            <a:ext cx="7924800" cy="4525963"/>
          </a:xfrm>
        </p:spPr>
        <p:txBody>
          <a:bodyPr/>
          <a:lstStyle/>
          <a:p>
            <a:r>
              <a:rPr lang="en-US" altLang="en-US" smtClean="0"/>
              <a:t>Surveying to CORS positions at survey epoch</a:t>
            </a:r>
          </a:p>
          <a:p>
            <a:pPr lvl="1"/>
            <a:r>
              <a:rPr lang="en-US" altLang="en-US" smtClean="0"/>
              <a:t>If we track CORS, we can do this easily</a:t>
            </a:r>
          </a:p>
          <a:p>
            <a:r>
              <a:rPr lang="en-US" altLang="en-US" smtClean="0"/>
              <a:t>Tectonic rotations</a:t>
            </a:r>
          </a:p>
          <a:p>
            <a:pPr lvl="1"/>
            <a:r>
              <a:rPr lang="en-US" altLang="en-US" smtClean="0"/>
              <a:t>Easily removed for a “good east of the Rockies” solution</a:t>
            </a:r>
          </a:p>
          <a:p>
            <a:pPr lvl="2"/>
            <a:r>
              <a:rPr lang="en-US" altLang="en-US" smtClean="0"/>
              <a:t>Latitude/Longitude only</a:t>
            </a:r>
          </a:p>
          <a:p>
            <a:r>
              <a:rPr lang="en-US" altLang="en-US" smtClean="0"/>
              <a:t>Residual deformations</a:t>
            </a:r>
          </a:p>
          <a:p>
            <a:pPr lvl="1"/>
            <a:r>
              <a:rPr lang="en-US" altLang="en-US" smtClean="0"/>
              <a:t>Can be modeled many ways and provided for cross-epoch checking between surveys</a:t>
            </a:r>
          </a:p>
          <a:p>
            <a:pPr lvl="2"/>
            <a:r>
              <a:rPr lang="en-US" altLang="en-US" smtClean="0"/>
              <a:t>3-D</a:t>
            </a:r>
          </a:p>
        </p:txBody>
      </p:sp>
      <p:sp>
        <p:nvSpPr>
          <p:cNvPr id="48132" name="Text Placeholder 2"/>
          <p:cNvSpPr>
            <a:spLocks noGrp="1"/>
          </p:cNvSpPr>
          <p:nvPr>
            <p:ph sz="half" idx="2"/>
          </p:nvPr>
        </p:nvSpPr>
        <p:spPr>
          <a:xfrm>
            <a:off x="350838" y="1233488"/>
            <a:ext cx="8001000" cy="765175"/>
          </a:xfrm>
        </p:spPr>
        <p:txBody>
          <a:bodyPr/>
          <a:lstStyle/>
          <a:p>
            <a:pPr marL="0" indent="0" algn="ctr">
              <a:buFont typeface="Arial" panose="020B0604020202020204" pitchFamily="34" charset="0"/>
              <a:buNone/>
            </a:pPr>
            <a:r>
              <a:rPr lang="en-US" altLang="en-US" smtClean="0">
                <a:solidFill>
                  <a:srgbClr val="C00000"/>
                </a:solidFill>
              </a:rPr>
              <a:t>Track CORS and always know where you are</a:t>
            </a:r>
          </a:p>
        </p:txBody>
      </p:sp>
      <p:sp>
        <p:nvSpPr>
          <p:cNvPr id="48133"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fld id="{B774BE86-F3E2-4123-B4C0-F53C2F67D39A}" type="slidenum">
              <a:rPr lang="en-US" altLang="en-US" sz="1200" smtClean="0">
                <a:solidFill>
                  <a:srgbClr val="898989"/>
                </a:solidFill>
              </a:rPr>
              <a:pPr>
                <a:spcBef>
                  <a:spcPct val="0"/>
                </a:spcBef>
                <a:buFontTx/>
                <a:buNone/>
              </a:pPr>
              <a:t>19</a:t>
            </a:fld>
            <a:endParaRPr lang="en-US" altLang="en-US" sz="1200" smtClean="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762000" y="3962400"/>
            <a:ext cx="7772400" cy="1500188"/>
          </a:xfrm>
        </p:spPr>
        <p:txBody>
          <a:bodyPr/>
          <a:lstStyle/>
          <a:p>
            <a:pPr>
              <a:defRPr/>
            </a:pPr>
            <a:r>
              <a:rPr lang="en-US" sz="4000" b="1" cap="all" dirty="0">
                <a:solidFill>
                  <a:srgbClr val="1F497D"/>
                </a:solidFill>
                <a:ea typeface="+mj-ea"/>
                <a:cs typeface="+mj-cs"/>
              </a:rPr>
              <a:t>Introduction:  </a:t>
            </a:r>
            <a:r>
              <a:rPr lang="en-US" sz="4000" b="1" cap="all" dirty="0" smtClean="0">
                <a:solidFill>
                  <a:srgbClr val="1F497D"/>
                </a:solidFill>
                <a:ea typeface="+mj-ea"/>
                <a:cs typeface="+mj-cs"/>
              </a:rPr>
              <a:t> the </a:t>
            </a:r>
            <a:r>
              <a:rPr lang="en-US" sz="4000" b="1" cap="all" dirty="0">
                <a:solidFill>
                  <a:srgbClr val="1F497D"/>
                </a:solidFill>
                <a:ea typeface="+mj-ea"/>
                <a:cs typeface="+mj-cs"/>
              </a:rPr>
              <a:t>NSRS</a:t>
            </a:r>
            <a:endParaRPr lang="en-US" dirty="0"/>
          </a:p>
        </p:txBody>
      </p:sp>
      <p:sp>
        <p:nvSpPr>
          <p:cNvPr id="13315"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fld id="{08DF9F26-5D85-4CCD-A1D9-CDE86ACFCBA9}" type="slidenum">
              <a:rPr lang="en-US" altLang="en-US" sz="1200" smtClean="0">
                <a:solidFill>
                  <a:srgbClr val="898989"/>
                </a:solidFill>
              </a:rPr>
              <a:pPr>
                <a:spcBef>
                  <a:spcPct val="0"/>
                </a:spcBef>
                <a:buFontTx/>
                <a:buNone/>
              </a:pPr>
              <a:t>2</a:t>
            </a:fld>
            <a:endParaRPr lang="en-US" altLang="en-US" sz="1200" smtClean="0">
              <a:solidFill>
                <a:srgbClr val="898989"/>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defRPr/>
            </a:pPr>
            <a:r>
              <a:rPr lang="en-US" dirty="0" smtClean="0"/>
              <a:t>Objective 2 of 5:  </a:t>
            </a:r>
            <a:br>
              <a:rPr lang="en-US" dirty="0" smtClean="0"/>
            </a:br>
            <a:r>
              <a:rPr lang="en-US" dirty="0" smtClean="0"/>
              <a:t>Replace NAVD 88</a:t>
            </a:r>
            <a:endParaRPr lang="en-US" dirty="0"/>
          </a:p>
        </p:txBody>
      </p:sp>
      <p:sp>
        <p:nvSpPr>
          <p:cNvPr id="5017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fld id="{F4F59508-AF85-403A-B1A9-9F8FFC1B296F}" type="slidenum">
              <a:rPr lang="en-US" altLang="en-US" sz="1200" smtClean="0">
                <a:solidFill>
                  <a:srgbClr val="898989"/>
                </a:solidFill>
              </a:rPr>
              <a:pPr>
                <a:spcBef>
                  <a:spcPct val="0"/>
                </a:spcBef>
                <a:buFontTx/>
                <a:buNone/>
              </a:pPr>
              <a:t>20</a:t>
            </a:fld>
            <a:endParaRPr lang="en-US" altLang="en-US" sz="1200" smtClean="0">
              <a:solidFill>
                <a:srgbClr val="898989"/>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9"/>
          <p:cNvSpPr>
            <a:spLocks noGrp="1"/>
          </p:cNvSpPr>
          <p:nvPr>
            <p:ph type="title"/>
          </p:nvPr>
        </p:nvSpPr>
        <p:spPr/>
        <p:txBody>
          <a:bodyPr/>
          <a:lstStyle/>
          <a:p>
            <a:r>
              <a:rPr lang="en-US" altLang="en-US" smtClean="0"/>
              <a:t>Replace NAVD 88</a:t>
            </a:r>
          </a:p>
        </p:txBody>
      </p:sp>
      <p:sp>
        <p:nvSpPr>
          <p:cNvPr id="52227" name="Freeform 4"/>
          <p:cNvSpPr>
            <a:spLocks/>
          </p:cNvSpPr>
          <p:nvPr/>
        </p:nvSpPr>
        <p:spPr bwMode="auto">
          <a:xfrm>
            <a:off x="1289050" y="3900488"/>
            <a:ext cx="7324725" cy="508000"/>
          </a:xfrm>
          <a:custGeom>
            <a:avLst/>
            <a:gdLst>
              <a:gd name="T0" fmla="*/ 0 w 4614"/>
              <a:gd name="T1" fmla="*/ 2147483646 h 320"/>
              <a:gd name="T2" fmla="*/ 2147483646 w 4614"/>
              <a:gd name="T3" fmla="*/ 2147483646 h 320"/>
              <a:gd name="T4" fmla="*/ 2147483646 w 4614"/>
              <a:gd name="T5" fmla="*/ 2147483646 h 320"/>
              <a:gd name="T6" fmla="*/ 2147483646 w 4614"/>
              <a:gd name="T7" fmla="*/ 2147483646 h 320"/>
              <a:gd name="T8" fmla="*/ 0 60000 65536"/>
              <a:gd name="T9" fmla="*/ 0 60000 65536"/>
              <a:gd name="T10" fmla="*/ 0 60000 65536"/>
              <a:gd name="T11" fmla="*/ 0 60000 65536"/>
              <a:gd name="T12" fmla="*/ 0 w 4614"/>
              <a:gd name="T13" fmla="*/ 0 h 320"/>
              <a:gd name="T14" fmla="*/ 4614 w 4614"/>
              <a:gd name="T15" fmla="*/ 320 h 320"/>
            </a:gdLst>
            <a:ahLst/>
            <a:cxnLst>
              <a:cxn ang="T8">
                <a:pos x="T0" y="T1"/>
              </a:cxn>
              <a:cxn ang="T9">
                <a:pos x="T2" y="T3"/>
              </a:cxn>
              <a:cxn ang="T10">
                <a:pos x="T4" y="T5"/>
              </a:cxn>
              <a:cxn ang="T11">
                <a:pos x="T6" y="T7"/>
              </a:cxn>
            </a:cxnLst>
            <a:rect l="T12" t="T13" r="T14" b="T15"/>
            <a:pathLst>
              <a:path w="4614" h="320">
                <a:moveTo>
                  <a:pt x="0" y="276"/>
                </a:moveTo>
                <a:cubicBezTo>
                  <a:pt x="230" y="138"/>
                  <a:pt x="461" y="0"/>
                  <a:pt x="942" y="6"/>
                </a:cubicBezTo>
                <a:cubicBezTo>
                  <a:pt x="1423" y="12"/>
                  <a:pt x="2274" y="306"/>
                  <a:pt x="2886" y="313"/>
                </a:cubicBezTo>
                <a:cubicBezTo>
                  <a:pt x="3498" y="320"/>
                  <a:pt x="4056" y="185"/>
                  <a:pt x="4614" y="50"/>
                </a:cubicBezTo>
              </a:path>
            </a:pathLst>
          </a:custGeom>
          <a:noFill/>
          <a:ln w="3810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228" name="Freeform 5"/>
          <p:cNvSpPr>
            <a:spLocks/>
          </p:cNvSpPr>
          <p:nvPr/>
        </p:nvSpPr>
        <p:spPr bwMode="auto">
          <a:xfrm>
            <a:off x="1374775" y="1543050"/>
            <a:ext cx="7229475" cy="1171575"/>
          </a:xfrm>
          <a:custGeom>
            <a:avLst/>
            <a:gdLst>
              <a:gd name="T0" fmla="*/ 2147483646 w 4554"/>
              <a:gd name="T1" fmla="*/ 2147483646 h 738"/>
              <a:gd name="T2" fmla="*/ 2147483646 w 4554"/>
              <a:gd name="T3" fmla="*/ 2147483646 h 738"/>
              <a:gd name="T4" fmla="*/ 2147483646 w 4554"/>
              <a:gd name="T5" fmla="*/ 2147483646 h 738"/>
              <a:gd name="T6" fmla="*/ 2147483646 w 4554"/>
              <a:gd name="T7" fmla="*/ 2147483646 h 738"/>
              <a:gd name="T8" fmla="*/ 2147483646 w 4554"/>
              <a:gd name="T9" fmla="*/ 2147483646 h 738"/>
              <a:gd name="T10" fmla="*/ 2147483646 w 4554"/>
              <a:gd name="T11" fmla="*/ 2147483646 h 738"/>
              <a:gd name="T12" fmla="*/ 2147483646 w 4554"/>
              <a:gd name="T13" fmla="*/ 2147483646 h 738"/>
              <a:gd name="T14" fmla="*/ 2147483646 w 4554"/>
              <a:gd name="T15" fmla="*/ 2147483646 h 738"/>
              <a:gd name="T16" fmla="*/ 2147483646 w 4554"/>
              <a:gd name="T17" fmla="*/ 2147483646 h 738"/>
              <a:gd name="T18" fmla="*/ 2147483646 w 4554"/>
              <a:gd name="T19" fmla="*/ 2147483646 h 738"/>
              <a:gd name="T20" fmla="*/ 2147483646 w 4554"/>
              <a:gd name="T21" fmla="*/ 2147483646 h 738"/>
              <a:gd name="T22" fmla="*/ 2147483646 w 4554"/>
              <a:gd name="T23" fmla="*/ 2147483646 h 738"/>
              <a:gd name="T24" fmla="*/ 2147483646 w 4554"/>
              <a:gd name="T25" fmla="*/ 2147483646 h 738"/>
              <a:gd name="T26" fmla="*/ 2147483646 w 4554"/>
              <a:gd name="T27" fmla="*/ 2147483646 h 738"/>
              <a:gd name="T28" fmla="*/ 2147483646 w 4554"/>
              <a:gd name="T29" fmla="*/ 2147483646 h 738"/>
              <a:gd name="T30" fmla="*/ 2147483646 w 4554"/>
              <a:gd name="T31" fmla="*/ 2147483646 h 738"/>
              <a:gd name="T32" fmla="*/ 2147483646 w 4554"/>
              <a:gd name="T33" fmla="*/ 2147483646 h 738"/>
              <a:gd name="T34" fmla="*/ 2147483646 w 4554"/>
              <a:gd name="T35" fmla="*/ 2147483646 h 738"/>
              <a:gd name="T36" fmla="*/ 2147483646 w 4554"/>
              <a:gd name="T37" fmla="*/ 2147483646 h 738"/>
              <a:gd name="T38" fmla="*/ 2147483646 w 4554"/>
              <a:gd name="T39" fmla="*/ 2147483646 h 738"/>
              <a:gd name="T40" fmla="*/ 2147483646 w 4554"/>
              <a:gd name="T41" fmla="*/ 2147483646 h 738"/>
              <a:gd name="T42" fmla="*/ 2147483646 w 4554"/>
              <a:gd name="T43" fmla="*/ 2147483646 h 738"/>
              <a:gd name="T44" fmla="*/ 2147483646 w 4554"/>
              <a:gd name="T45" fmla="*/ 2147483646 h 738"/>
              <a:gd name="T46" fmla="*/ 2147483646 w 4554"/>
              <a:gd name="T47" fmla="*/ 2147483646 h 738"/>
              <a:gd name="T48" fmla="*/ 2147483646 w 4554"/>
              <a:gd name="T49" fmla="*/ 2147483646 h 738"/>
              <a:gd name="T50" fmla="*/ 2147483646 w 4554"/>
              <a:gd name="T51" fmla="*/ 2147483646 h 738"/>
              <a:gd name="T52" fmla="*/ 2147483646 w 4554"/>
              <a:gd name="T53" fmla="*/ 2147483646 h 738"/>
              <a:gd name="T54" fmla="*/ 2147483646 w 4554"/>
              <a:gd name="T55" fmla="*/ 2147483646 h 738"/>
              <a:gd name="T56" fmla="*/ 2147483646 w 4554"/>
              <a:gd name="T57" fmla="*/ 2147483646 h 738"/>
              <a:gd name="T58" fmla="*/ 2147483646 w 4554"/>
              <a:gd name="T59" fmla="*/ 2147483646 h 738"/>
              <a:gd name="T60" fmla="*/ 2147483646 w 4554"/>
              <a:gd name="T61" fmla="*/ 2147483646 h 738"/>
              <a:gd name="T62" fmla="*/ 2147483646 w 4554"/>
              <a:gd name="T63" fmla="*/ 2147483646 h 738"/>
              <a:gd name="T64" fmla="*/ 2147483646 w 4554"/>
              <a:gd name="T65" fmla="*/ 2147483646 h 738"/>
              <a:gd name="T66" fmla="*/ 2147483646 w 4554"/>
              <a:gd name="T67" fmla="*/ 2147483646 h 738"/>
              <a:gd name="T68" fmla="*/ 2147483646 w 4554"/>
              <a:gd name="T69" fmla="*/ 2147483646 h 738"/>
              <a:gd name="T70" fmla="*/ 2147483646 w 4554"/>
              <a:gd name="T71" fmla="*/ 2147483646 h 738"/>
              <a:gd name="T72" fmla="*/ 2147483646 w 4554"/>
              <a:gd name="T73" fmla="*/ 2147483646 h 738"/>
              <a:gd name="T74" fmla="*/ 2147483646 w 4554"/>
              <a:gd name="T75" fmla="*/ 2147483646 h 738"/>
              <a:gd name="T76" fmla="*/ 2147483646 w 4554"/>
              <a:gd name="T77" fmla="*/ 2147483646 h 73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554"/>
              <a:gd name="T118" fmla="*/ 0 h 738"/>
              <a:gd name="T119" fmla="*/ 4554 w 4554"/>
              <a:gd name="T120" fmla="*/ 738 h 73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554" h="738">
                <a:moveTo>
                  <a:pt x="0" y="738"/>
                </a:moveTo>
                <a:cubicBezTo>
                  <a:pt x="6" y="719"/>
                  <a:pt x="17" y="701"/>
                  <a:pt x="27" y="684"/>
                </a:cubicBezTo>
                <a:cubicBezTo>
                  <a:pt x="34" y="673"/>
                  <a:pt x="49" y="652"/>
                  <a:pt x="49" y="652"/>
                </a:cubicBezTo>
                <a:cubicBezTo>
                  <a:pt x="56" y="629"/>
                  <a:pt x="108" y="537"/>
                  <a:pt x="140" y="533"/>
                </a:cubicBezTo>
                <a:cubicBezTo>
                  <a:pt x="153" y="531"/>
                  <a:pt x="165" y="530"/>
                  <a:pt x="178" y="528"/>
                </a:cubicBezTo>
                <a:cubicBezTo>
                  <a:pt x="223" y="533"/>
                  <a:pt x="254" y="541"/>
                  <a:pt x="291" y="566"/>
                </a:cubicBezTo>
                <a:cubicBezTo>
                  <a:pt x="315" y="559"/>
                  <a:pt x="325" y="554"/>
                  <a:pt x="339" y="533"/>
                </a:cubicBezTo>
                <a:cubicBezTo>
                  <a:pt x="358" y="546"/>
                  <a:pt x="366" y="551"/>
                  <a:pt x="388" y="544"/>
                </a:cubicBezTo>
                <a:cubicBezTo>
                  <a:pt x="399" y="533"/>
                  <a:pt x="411" y="524"/>
                  <a:pt x="420" y="512"/>
                </a:cubicBezTo>
                <a:cubicBezTo>
                  <a:pt x="430" y="497"/>
                  <a:pt x="439" y="476"/>
                  <a:pt x="452" y="463"/>
                </a:cubicBezTo>
                <a:cubicBezTo>
                  <a:pt x="489" y="427"/>
                  <a:pt x="527" y="411"/>
                  <a:pt x="576" y="399"/>
                </a:cubicBezTo>
                <a:cubicBezTo>
                  <a:pt x="591" y="377"/>
                  <a:pt x="610" y="364"/>
                  <a:pt x="635" y="356"/>
                </a:cubicBezTo>
                <a:cubicBezTo>
                  <a:pt x="650" y="333"/>
                  <a:pt x="712" y="289"/>
                  <a:pt x="738" y="280"/>
                </a:cubicBezTo>
                <a:cubicBezTo>
                  <a:pt x="752" y="257"/>
                  <a:pt x="772" y="246"/>
                  <a:pt x="797" y="237"/>
                </a:cubicBezTo>
                <a:cubicBezTo>
                  <a:pt x="836" y="252"/>
                  <a:pt x="855" y="312"/>
                  <a:pt x="878" y="345"/>
                </a:cubicBezTo>
                <a:cubicBezTo>
                  <a:pt x="880" y="352"/>
                  <a:pt x="880" y="360"/>
                  <a:pt x="883" y="366"/>
                </a:cubicBezTo>
                <a:cubicBezTo>
                  <a:pt x="889" y="378"/>
                  <a:pt x="904" y="399"/>
                  <a:pt x="904" y="399"/>
                </a:cubicBezTo>
                <a:cubicBezTo>
                  <a:pt x="979" y="378"/>
                  <a:pt x="986" y="339"/>
                  <a:pt x="1028" y="280"/>
                </a:cubicBezTo>
                <a:cubicBezTo>
                  <a:pt x="1059" y="236"/>
                  <a:pt x="1101" y="198"/>
                  <a:pt x="1120" y="146"/>
                </a:cubicBezTo>
                <a:cubicBezTo>
                  <a:pt x="1127" y="107"/>
                  <a:pt x="1153" y="81"/>
                  <a:pt x="1174" y="49"/>
                </a:cubicBezTo>
                <a:cubicBezTo>
                  <a:pt x="1186" y="31"/>
                  <a:pt x="1217" y="0"/>
                  <a:pt x="1217" y="0"/>
                </a:cubicBezTo>
                <a:cubicBezTo>
                  <a:pt x="1234" y="56"/>
                  <a:pt x="1254" y="119"/>
                  <a:pt x="1287" y="167"/>
                </a:cubicBezTo>
                <a:cubicBezTo>
                  <a:pt x="1304" y="220"/>
                  <a:pt x="1323" y="273"/>
                  <a:pt x="1346" y="323"/>
                </a:cubicBezTo>
                <a:cubicBezTo>
                  <a:pt x="1355" y="343"/>
                  <a:pt x="1362" y="364"/>
                  <a:pt x="1373" y="383"/>
                </a:cubicBezTo>
                <a:cubicBezTo>
                  <a:pt x="1379" y="394"/>
                  <a:pt x="1394" y="415"/>
                  <a:pt x="1394" y="415"/>
                </a:cubicBezTo>
                <a:cubicBezTo>
                  <a:pt x="1403" y="445"/>
                  <a:pt x="1416" y="489"/>
                  <a:pt x="1443" y="506"/>
                </a:cubicBezTo>
                <a:cubicBezTo>
                  <a:pt x="1446" y="521"/>
                  <a:pt x="1446" y="551"/>
                  <a:pt x="1470" y="555"/>
                </a:cubicBezTo>
                <a:cubicBezTo>
                  <a:pt x="1477" y="556"/>
                  <a:pt x="1495" y="526"/>
                  <a:pt x="1497" y="522"/>
                </a:cubicBezTo>
                <a:cubicBezTo>
                  <a:pt x="1517" y="557"/>
                  <a:pt x="1505" y="533"/>
                  <a:pt x="1524" y="598"/>
                </a:cubicBezTo>
                <a:cubicBezTo>
                  <a:pt x="1529" y="615"/>
                  <a:pt x="1561" y="636"/>
                  <a:pt x="1561" y="636"/>
                </a:cubicBezTo>
                <a:cubicBezTo>
                  <a:pt x="1582" y="621"/>
                  <a:pt x="1581" y="612"/>
                  <a:pt x="1593" y="592"/>
                </a:cubicBezTo>
                <a:cubicBezTo>
                  <a:pt x="1605" y="572"/>
                  <a:pt x="1627" y="556"/>
                  <a:pt x="1642" y="539"/>
                </a:cubicBezTo>
                <a:cubicBezTo>
                  <a:pt x="1670" y="508"/>
                  <a:pt x="1683" y="467"/>
                  <a:pt x="1712" y="436"/>
                </a:cubicBezTo>
                <a:cubicBezTo>
                  <a:pt x="1713" y="432"/>
                  <a:pt x="1720" y="404"/>
                  <a:pt x="1728" y="404"/>
                </a:cubicBezTo>
                <a:cubicBezTo>
                  <a:pt x="1736" y="404"/>
                  <a:pt x="1738" y="415"/>
                  <a:pt x="1744" y="420"/>
                </a:cubicBezTo>
                <a:cubicBezTo>
                  <a:pt x="1749" y="424"/>
                  <a:pt x="1755" y="427"/>
                  <a:pt x="1760" y="431"/>
                </a:cubicBezTo>
                <a:cubicBezTo>
                  <a:pt x="1789" y="429"/>
                  <a:pt x="1819" y="433"/>
                  <a:pt x="1847" y="426"/>
                </a:cubicBezTo>
                <a:cubicBezTo>
                  <a:pt x="1858" y="423"/>
                  <a:pt x="1889" y="385"/>
                  <a:pt x="1900" y="377"/>
                </a:cubicBezTo>
                <a:cubicBezTo>
                  <a:pt x="2008" y="291"/>
                  <a:pt x="1883" y="394"/>
                  <a:pt x="1965" y="334"/>
                </a:cubicBezTo>
                <a:cubicBezTo>
                  <a:pt x="1998" y="310"/>
                  <a:pt x="2027" y="277"/>
                  <a:pt x="2067" y="264"/>
                </a:cubicBezTo>
                <a:cubicBezTo>
                  <a:pt x="2088" y="243"/>
                  <a:pt x="2150" y="221"/>
                  <a:pt x="2180" y="210"/>
                </a:cubicBezTo>
                <a:cubicBezTo>
                  <a:pt x="2185" y="205"/>
                  <a:pt x="2188" y="194"/>
                  <a:pt x="2196" y="194"/>
                </a:cubicBezTo>
                <a:cubicBezTo>
                  <a:pt x="2209" y="194"/>
                  <a:pt x="2224" y="234"/>
                  <a:pt x="2229" y="243"/>
                </a:cubicBezTo>
                <a:cubicBezTo>
                  <a:pt x="2254" y="288"/>
                  <a:pt x="2265" y="344"/>
                  <a:pt x="2320" y="361"/>
                </a:cubicBezTo>
                <a:cubicBezTo>
                  <a:pt x="2335" y="351"/>
                  <a:pt x="2341" y="346"/>
                  <a:pt x="2358" y="339"/>
                </a:cubicBezTo>
                <a:cubicBezTo>
                  <a:pt x="2368" y="335"/>
                  <a:pt x="2390" y="329"/>
                  <a:pt x="2390" y="329"/>
                </a:cubicBezTo>
                <a:cubicBezTo>
                  <a:pt x="2404" y="365"/>
                  <a:pt x="2404" y="416"/>
                  <a:pt x="2428" y="447"/>
                </a:cubicBezTo>
                <a:cubicBezTo>
                  <a:pt x="2451" y="477"/>
                  <a:pt x="2482" y="498"/>
                  <a:pt x="2503" y="528"/>
                </a:cubicBezTo>
                <a:cubicBezTo>
                  <a:pt x="2537" y="504"/>
                  <a:pt x="2592" y="456"/>
                  <a:pt x="2622" y="426"/>
                </a:cubicBezTo>
                <a:cubicBezTo>
                  <a:pt x="2628" y="400"/>
                  <a:pt x="2647" y="371"/>
                  <a:pt x="2670" y="356"/>
                </a:cubicBezTo>
                <a:cubicBezTo>
                  <a:pt x="2679" y="332"/>
                  <a:pt x="2698" y="310"/>
                  <a:pt x="2719" y="296"/>
                </a:cubicBezTo>
                <a:cubicBezTo>
                  <a:pt x="2721" y="287"/>
                  <a:pt x="2719" y="277"/>
                  <a:pt x="2724" y="269"/>
                </a:cubicBezTo>
                <a:cubicBezTo>
                  <a:pt x="2727" y="264"/>
                  <a:pt x="2736" y="264"/>
                  <a:pt x="2740" y="259"/>
                </a:cubicBezTo>
                <a:cubicBezTo>
                  <a:pt x="2766" y="228"/>
                  <a:pt x="2776" y="190"/>
                  <a:pt x="2805" y="162"/>
                </a:cubicBezTo>
                <a:cubicBezTo>
                  <a:pt x="2815" y="131"/>
                  <a:pt x="2839" y="125"/>
                  <a:pt x="2864" y="108"/>
                </a:cubicBezTo>
                <a:cubicBezTo>
                  <a:pt x="2948" y="128"/>
                  <a:pt x="2962" y="297"/>
                  <a:pt x="3047" y="323"/>
                </a:cubicBezTo>
                <a:cubicBezTo>
                  <a:pt x="3104" y="312"/>
                  <a:pt x="3105" y="356"/>
                  <a:pt x="3133" y="393"/>
                </a:cubicBezTo>
                <a:cubicBezTo>
                  <a:pt x="3146" y="410"/>
                  <a:pt x="3163" y="425"/>
                  <a:pt x="3176" y="442"/>
                </a:cubicBezTo>
                <a:cubicBezTo>
                  <a:pt x="3192" y="465"/>
                  <a:pt x="3200" y="485"/>
                  <a:pt x="3225" y="501"/>
                </a:cubicBezTo>
                <a:cubicBezTo>
                  <a:pt x="3246" y="534"/>
                  <a:pt x="3280" y="553"/>
                  <a:pt x="3316" y="566"/>
                </a:cubicBezTo>
                <a:cubicBezTo>
                  <a:pt x="3332" y="562"/>
                  <a:pt x="3350" y="563"/>
                  <a:pt x="3365" y="555"/>
                </a:cubicBezTo>
                <a:cubicBezTo>
                  <a:pt x="3408" y="532"/>
                  <a:pt x="3447" y="500"/>
                  <a:pt x="3494" y="485"/>
                </a:cubicBezTo>
                <a:cubicBezTo>
                  <a:pt x="3523" y="505"/>
                  <a:pt x="3529" y="540"/>
                  <a:pt x="3558" y="560"/>
                </a:cubicBezTo>
                <a:cubicBezTo>
                  <a:pt x="3579" y="591"/>
                  <a:pt x="3598" y="581"/>
                  <a:pt x="3634" y="576"/>
                </a:cubicBezTo>
                <a:cubicBezTo>
                  <a:pt x="3668" y="565"/>
                  <a:pt x="3691" y="542"/>
                  <a:pt x="3720" y="522"/>
                </a:cubicBezTo>
                <a:cubicBezTo>
                  <a:pt x="3725" y="513"/>
                  <a:pt x="3730" y="504"/>
                  <a:pt x="3736" y="496"/>
                </a:cubicBezTo>
                <a:cubicBezTo>
                  <a:pt x="3742" y="488"/>
                  <a:pt x="3752" y="482"/>
                  <a:pt x="3758" y="474"/>
                </a:cubicBezTo>
                <a:cubicBezTo>
                  <a:pt x="3765" y="464"/>
                  <a:pt x="3767" y="452"/>
                  <a:pt x="3774" y="442"/>
                </a:cubicBezTo>
                <a:cubicBezTo>
                  <a:pt x="3808" y="391"/>
                  <a:pt x="3850" y="346"/>
                  <a:pt x="3887" y="296"/>
                </a:cubicBezTo>
                <a:cubicBezTo>
                  <a:pt x="3908" y="267"/>
                  <a:pt x="3922" y="229"/>
                  <a:pt x="3957" y="221"/>
                </a:cubicBezTo>
                <a:cubicBezTo>
                  <a:pt x="3998" y="229"/>
                  <a:pt x="4006" y="254"/>
                  <a:pt x="4037" y="275"/>
                </a:cubicBezTo>
                <a:cubicBezTo>
                  <a:pt x="4077" y="339"/>
                  <a:pt x="4031" y="275"/>
                  <a:pt x="4075" y="313"/>
                </a:cubicBezTo>
                <a:cubicBezTo>
                  <a:pt x="4106" y="340"/>
                  <a:pt x="4118" y="362"/>
                  <a:pt x="4161" y="372"/>
                </a:cubicBezTo>
                <a:cubicBezTo>
                  <a:pt x="4177" y="370"/>
                  <a:pt x="4194" y="370"/>
                  <a:pt x="4210" y="366"/>
                </a:cubicBezTo>
                <a:cubicBezTo>
                  <a:pt x="4233" y="360"/>
                  <a:pt x="4256" y="341"/>
                  <a:pt x="4280" y="334"/>
                </a:cubicBezTo>
                <a:cubicBezTo>
                  <a:pt x="4312" y="344"/>
                  <a:pt x="4340" y="368"/>
                  <a:pt x="4366" y="388"/>
                </a:cubicBezTo>
                <a:cubicBezTo>
                  <a:pt x="4376" y="396"/>
                  <a:pt x="4387" y="402"/>
                  <a:pt x="4398" y="409"/>
                </a:cubicBezTo>
                <a:cubicBezTo>
                  <a:pt x="4403" y="413"/>
                  <a:pt x="4414" y="420"/>
                  <a:pt x="4414" y="420"/>
                </a:cubicBezTo>
                <a:cubicBezTo>
                  <a:pt x="4446" y="467"/>
                  <a:pt x="4501" y="453"/>
                  <a:pt x="4554" y="453"/>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229" name="Freeform 6"/>
          <p:cNvSpPr>
            <a:spLocks/>
          </p:cNvSpPr>
          <p:nvPr/>
        </p:nvSpPr>
        <p:spPr bwMode="auto">
          <a:xfrm>
            <a:off x="4357688" y="2005013"/>
            <a:ext cx="355600" cy="2162175"/>
          </a:xfrm>
          <a:custGeom>
            <a:avLst/>
            <a:gdLst>
              <a:gd name="T0" fmla="*/ 0 w 224"/>
              <a:gd name="T1" fmla="*/ 2147483646 h 1362"/>
              <a:gd name="T2" fmla="*/ 2147483646 w 224"/>
              <a:gd name="T3" fmla="*/ 2147483646 h 1362"/>
              <a:gd name="T4" fmla="*/ 2147483646 w 224"/>
              <a:gd name="T5" fmla="*/ 0 h 1362"/>
              <a:gd name="T6" fmla="*/ 0 60000 65536"/>
              <a:gd name="T7" fmla="*/ 0 60000 65536"/>
              <a:gd name="T8" fmla="*/ 0 60000 65536"/>
              <a:gd name="T9" fmla="*/ 0 w 224"/>
              <a:gd name="T10" fmla="*/ 0 h 1362"/>
              <a:gd name="T11" fmla="*/ 224 w 224"/>
              <a:gd name="T12" fmla="*/ 1362 h 1362"/>
            </a:gdLst>
            <a:ahLst/>
            <a:cxnLst>
              <a:cxn ang="T6">
                <a:pos x="T0" y="T1"/>
              </a:cxn>
              <a:cxn ang="T7">
                <a:pos x="T2" y="T3"/>
              </a:cxn>
              <a:cxn ang="T8">
                <a:pos x="T4" y="T5"/>
              </a:cxn>
            </a:cxnLst>
            <a:rect l="T9" t="T10" r="T11" b="T12"/>
            <a:pathLst>
              <a:path w="224" h="1362">
                <a:moveTo>
                  <a:pt x="0" y="1362"/>
                </a:moveTo>
                <a:cubicBezTo>
                  <a:pt x="87" y="1179"/>
                  <a:pt x="174" y="997"/>
                  <a:pt x="199" y="770"/>
                </a:cubicBezTo>
                <a:cubicBezTo>
                  <a:pt x="224" y="543"/>
                  <a:pt x="187" y="271"/>
                  <a:pt x="151" y="0"/>
                </a:cubicBezTo>
              </a:path>
            </a:pathLst>
          </a:custGeom>
          <a:noFill/>
          <a:ln w="254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230" name="Text Box 7"/>
          <p:cNvSpPr txBox="1">
            <a:spLocks noChangeArrowheads="1"/>
          </p:cNvSpPr>
          <p:nvPr/>
        </p:nvSpPr>
        <p:spPr bwMode="auto">
          <a:xfrm>
            <a:off x="4760913" y="2970213"/>
            <a:ext cx="3286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eaLnBrk="1" hangingPunct="1">
              <a:spcBef>
                <a:spcPct val="0"/>
              </a:spcBef>
              <a:buFontTx/>
              <a:buNone/>
            </a:pPr>
            <a:r>
              <a:rPr lang="en-US" altLang="en-US" sz="1800">
                <a:latin typeface="Calibri" panose="020F0502020204030204" pitchFamily="34" charset="0"/>
              </a:rPr>
              <a:t>H</a:t>
            </a:r>
          </a:p>
        </p:txBody>
      </p:sp>
      <p:sp>
        <p:nvSpPr>
          <p:cNvPr id="52231" name="Oval 8"/>
          <p:cNvSpPr>
            <a:spLocks noChangeArrowheads="1"/>
          </p:cNvSpPr>
          <p:nvPr/>
        </p:nvSpPr>
        <p:spPr bwMode="auto">
          <a:xfrm>
            <a:off x="4546600" y="1952625"/>
            <a:ext cx="88900" cy="8890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eaLnBrk="1" hangingPunct="1">
              <a:spcBef>
                <a:spcPct val="0"/>
              </a:spcBef>
              <a:buFontTx/>
              <a:buNone/>
            </a:pPr>
            <a:endParaRPr lang="en-US" altLang="en-US" sz="1800">
              <a:latin typeface="Calibri" panose="020F0502020204030204" pitchFamily="34" charset="0"/>
            </a:endParaRPr>
          </a:p>
        </p:txBody>
      </p:sp>
      <p:sp>
        <p:nvSpPr>
          <p:cNvPr id="52232" name="Text Box 9"/>
          <p:cNvSpPr txBox="1">
            <a:spLocks noChangeArrowheads="1"/>
          </p:cNvSpPr>
          <p:nvPr/>
        </p:nvSpPr>
        <p:spPr bwMode="auto">
          <a:xfrm>
            <a:off x="463550" y="2424113"/>
            <a:ext cx="8826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eaLnBrk="1" hangingPunct="1">
              <a:spcBef>
                <a:spcPct val="0"/>
              </a:spcBef>
              <a:buFontTx/>
              <a:buNone/>
            </a:pPr>
            <a:r>
              <a:rPr lang="en-US" altLang="en-US" sz="1800">
                <a:latin typeface="Calibri" panose="020F0502020204030204" pitchFamily="34" charset="0"/>
              </a:rPr>
              <a:t>Earth’s</a:t>
            </a:r>
          </a:p>
          <a:p>
            <a:pPr eaLnBrk="1" hangingPunct="1">
              <a:spcBef>
                <a:spcPct val="0"/>
              </a:spcBef>
              <a:buFontTx/>
              <a:buNone/>
            </a:pPr>
            <a:r>
              <a:rPr lang="en-US" altLang="en-US" sz="1800">
                <a:latin typeface="Calibri" panose="020F0502020204030204" pitchFamily="34" charset="0"/>
              </a:rPr>
              <a:t>Surface</a:t>
            </a:r>
          </a:p>
        </p:txBody>
      </p:sp>
      <p:sp>
        <p:nvSpPr>
          <p:cNvPr id="52233" name="Text Box 10"/>
          <p:cNvSpPr txBox="1">
            <a:spLocks noChangeArrowheads="1"/>
          </p:cNvSpPr>
          <p:nvPr/>
        </p:nvSpPr>
        <p:spPr bwMode="auto">
          <a:xfrm>
            <a:off x="274638" y="4354513"/>
            <a:ext cx="1144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eaLnBrk="1" hangingPunct="1">
              <a:spcBef>
                <a:spcPct val="0"/>
              </a:spcBef>
              <a:buFontTx/>
              <a:buNone/>
            </a:pPr>
            <a:r>
              <a:rPr lang="en-US" altLang="en-US" sz="1800">
                <a:latin typeface="Calibri" panose="020F0502020204030204" pitchFamily="34" charset="0"/>
              </a:rPr>
              <a:t>The Geoid</a:t>
            </a:r>
          </a:p>
        </p:txBody>
      </p:sp>
      <p:sp>
        <p:nvSpPr>
          <p:cNvPr id="41" name="Freeform 11"/>
          <p:cNvSpPr>
            <a:spLocks/>
          </p:cNvSpPr>
          <p:nvPr/>
        </p:nvSpPr>
        <p:spPr bwMode="auto">
          <a:xfrm>
            <a:off x="1039813" y="3436938"/>
            <a:ext cx="7324725" cy="260350"/>
          </a:xfrm>
          <a:custGeom>
            <a:avLst/>
            <a:gdLst>
              <a:gd name="T0" fmla="*/ 0 w 4614"/>
              <a:gd name="T1" fmla="*/ 2147483646 h 320"/>
              <a:gd name="T2" fmla="*/ 2147483646 w 4614"/>
              <a:gd name="T3" fmla="*/ 2147483646 h 320"/>
              <a:gd name="T4" fmla="*/ 2147483646 w 4614"/>
              <a:gd name="T5" fmla="*/ 2147483646 h 320"/>
              <a:gd name="T6" fmla="*/ 2147483646 w 4614"/>
              <a:gd name="T7" fmla="*/ 2147483646 h 320"/>
              <a:gd name="T8" fmla="*/ 0 60000 65536"/>
              <a:gd name="T9" fmla="*/ 0 60000 65536"/>
              <a:gd name="T10" fmla="*/ 0 60000 65536"/>
              <a:gd name="T11" fmla="*/ 0 60000 65536"/>
              <a:gd name="T12" fmla="*/ 0 w 4614"/>
              <a:gd name="T13" fmla="*/ 0 h 320"/>
              <a:gd name="T14" fmla="*/ 4614 w 4614"/>
              <a:gd name="T15" fmla="*/ 320 h 320"/>
            </a:gdLst>
            <a:ahLst/>
            <a:cxnLst>
              <a:cxn ang="T8">
                <a:pos x="T0" y="T1"/>
              </a:cxn>
              <a:cxn ang="T9">
                <a:pos x="T2" y="T3"/>
              </a:cxn>
              <a:cxn ang="T10">
                <a:pos x="T4" y="T5"/>
              </a:cxn>
              <a:cxn ang="T11">
                <a:pos x="T6" y="T7"/>
              </a:cxn>
            </a:cxnLst>
            <a:rect l="T12" t="T13" r="T14" b="T15"/>
            <a:pathLst>
              <a:path w="4614" h="320">
                <a:moveTo>
                  <a:pt x="0" y="276"/>
                </a:moveTo>
                <a:cubicBezTo>
                  <a:pt x="230" y="138"/>
                  <a:pt x="461" y="0"/>
                  <a:pt x="942" y="6"/>
                </a:cubicBezTo>
                <a:cubicBezTo>
                  <a:pt x="1423" y="12"/>
                  <a:pt x="2274" y="306"/>
                  <a:pt x="2886" y="313"/>
                </a:cubicBezTo>
                <a:cubicBezTo>
                  <a:pt x="3498" y="320"/>
                  <a:pt x="4056" y="185"/>
                  <a:pt x="4614" y="50"/>
                </a:cubicBezTo>
              </a:path>
            </a:pathLst>
          </a:custGeom>
          <a:noFill/>
          <a:ln w="38100" cap="rnd">
            <a:solidFill>
              <a:srgbClr val="0000F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 name="Text Box 12"/>
          <p:cNvSpPr txBox="1">
            <a:spLocks noChangeArrowheads="1"/>
          </p:cNvSpPr>
          <p:nvPr/>
        </p:nvSpPr>
        <p:spPr bwMode="auto">
          <a:xfrm rot="-395121">
            <a:off x="6289675" y="3105150"/>
            <a:ext cx="24590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eaLnBrk="1" hangingPunct="1">
              <a:spcBef>
                <a:spcPct val="0"/>
              </a:spcBef>
              <a:buFontTx/>
              <a:buNone/>
            </a:pPr>
            <a:r>
              <a:rPr lang="en-US" altLang="en-US" sz="1800">
                <a:solidFill>
                  <a:srgbClr val="3333CC"/>
                </a:solidFill>
                <a:latin typeface="Calibri" panose="020F0502020204030204" pitchFamily="34" charset="0"/>
              </a:rPr>
              <a:t>NAVD 88 reference level</a:t>
            </a:r>
          </a:p>
        </p:txBody>
      </p:sp>
      <p:sp>
        <p:nvSpPr>
          <p:cNvPr id="43" name="Freeform 13"/>
          <p:cNvSpPr>
            <a:spLocks/>
          </p:cNvSpPr>
          <p:nvPr/>
        </p:nvSpPr>
        <p:spPr bwMode="auto">
          <a:xfrm>
            <a:off x="4579938" y="2012950"/>
            <a:ext cx="50800" cy="1616075"/>
          </a:xfrm>
          <a:custGeom>
            <a:avLst/>
            <a:gdLst>
              <a:gd name="T0" fmla="*/ 0 w 32"/>
              <a:gd name="T1" fmla="*/ 2147483646 h 1018"/>
              <a:gd name="T2" fmla="*/ 2147483646 w 32"/>
              <a:gd name="T3" fmla="*/ 2147483646 h 1018"/>
              <a:gd name="T4" fmla="*/ 0 w 32"/>
              <a:gd name="T5" fmla="*/ 0 h 1018"/>
              <a:gd name="T6" fmla="*/ 0 60000 65536"/>
              <a:gd name="T7" fmla="*/ 0 60000 65536"/>
              <a:gd name="T8" fmla="*/ 0 60000 65536"/>
              <a:gd name="T9" fmla="*/ 0 w 32"/>
              <a:gd name="T10" fmla="*/ 0 h 1018"/>
              <a:gd name="T11" fmla="*/ 32 w 32"/>
              <a:gd name="T12" fmla="*/ 1018 h 1018"/>
            </a:gdLst>
            <a:ahLst/>
            <a:cxnLst>
              <a:cxn ang="T6">
                <a:pos x="T0" y="T1"/>
              </a:cxn>
              <a:cxn ang="T7">
                <a:pos x="T2" y="T3"/>
              </a:cxn>
              <a:cxn ang="T8">
                <a:pos x="T4" y="T5"/>
              </a:cxn>
            </a:cxnLst>
            <a:rect l="T9" t="T10" r="T11" b="T12"/>
            <a:pathLst>
              <a:path w="32" h="1018">
                <a:moveTo>
                  <a:pt x="0" y="1018"/>
                </a:moveTo>
                <a:cubicBezTo>
                  <a:pt x="16" y="836"/>
                  <a:pt x="32" y="655"/>
                  <a:pt x="32" y="485"/>
                </a:cubicBezTo>
                <a:cubicBezTo>
                  <a:pt x="32" y="315"/>
                  <a:pt x="16" y="157"/>
                  <a:pt x="0" y="0"/>
                </a:cubicBezTo>
              </a:path>
            </a:pathLst>
          </a:custGeom>
          <a:noFill/>
          <a:ln w="3810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 name="Text Box 14"/>
          <p:cNvSpPr txBox="1">
            <a:spLocks noChangeArrowheads="1"/>
          </p:cNvSpPr>
          <p:nvPr/>
        </p:nvSpPr>
        <p:spPr bwMode="auto">
          <a:xfrm>
            <a:off x="3135313" y="2678113"/>
            <a:ext cx="1355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eaLnBrk="1" hangingPunct="1">
              <a:spcBef>
                <a:spcPct val="0"/>
              </a:spcBef>
              <a:buFontTx/>
              <a:buNone/>
            </a:pPr>
            <a:r>
              <a:rPr lang="en-US" altLang="en-US" sz="1800">
                <a:solidFill>
                  <a:srgbClr val="3333CC"/>
                </a:solidFill>
                <a:latin typeface="Calibri" panose="020F0502020204030204" pitchFamily="34" charset="0"/>
              </a:rPr>
              <a:t>H (NAVD 88)</a:t>
            </a:r>
          </a:p>
        </p:txBody>
      </p:sp>
      <p:sp>
        <p:nvSpPr>
          <p:cNvPr id="45" name="Line 15"/>
          <p:cNvSpPr>
            <a:spLocks noChangeShapeType="1"/>
          </p:cNvSpPr>
          <p:nvPr/>
        </p:nvSpPr>
        <p:spPr bwMode="auto">
          <a:xfrm>
            <a:off x="1631950" y="3500438"/>
            <a:ext cx="136525" cy="581025"/>
          </a:xfrm>
          <a:prstGeom prst="line">
            <a:avLst/>
          </a:prstGeom>
          <a:noFill/>
          <a:ln w="25400">
            <a:solidFill>
              <a:schemeClr val="tx1"/>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 name="Line 17"/>
          <p:cNvSpPr>
            <a:spLocks noChangeShapeType="1"/>
          </p:cNvSpPr>
          <p:nvPr/>
        </p:nvSpPr>
        <p:spPr bwMode="auto">
          <a:xfrm flipH="1">
            <a:off x="5165725" y="3659188"/>
            <a:ext cx="128588" cy="633412"/>
          </a:xfrm>
          <a:prstGeom prst="line">
            <a:avLst/>
          </a:prstGeom>
          <a:noFill/>
          <a:ln w="25400">
            <a:solidFill>
              <a:schemeClr val="tx1"/>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 name="Line 18"/>
          <p:cNvSpPr>
            <a:spLocks noChangeShapeType="1"/>
          </p:cNvSpPr>
          <p:nvPr/>
        </p:nvSpPr>
        <p:spPr bwMode="auto">
          <a:xfrm flipH="1">
            <a:off x="3687763" y="3538538"/>
            <a:ext cx="42862" cy="485775"/>
          </a:xfrm>
          <a:prstGeom prst="line">
            <a:avLst/>
          </a:prstGeom>
          <a:noFill/>
          <a:ln w="25400">
            <a:solidFill>
              <a:schemeClr val="tx1"/>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 name="Line 19"/>
          <p:cNvSpPr>
            <a:spLocks noChangeShapeType="1"/>
          </p:cNvSpPr>
          <p:nvPr/>
        </p:nvSpPr>
        <p:spPr bwMode="auto">
          <a:xfrm>
            <a:off x="2344738" y="3468688"/>
            <a:ext cx="58737" cy="469900"/>
          </a:xfrm>
          <a:prstGeom prst="line">
            <a:avLst/>
          </a:prstGeom>
          <a:noFill/>
          <a:ln w="25400">
            <a:solidFill>
              <a:schemeClr val="tx1"/>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 name="Line 20"/>
          <p:cNvSpPr>
            <a:spLocks noChangeShapeType="1"/>
          </p:cNvSpPr>
          <p:nvPr/>
        </p:nvSpPr>
        <p:spPr bwMode="auto">
          <a:xfrm>
            <a:off x="6419850" y="3681413"/>
            <a:ext cx="25400" cy="658812"/>
          </a:xfrm>
          <a:prstGeom prst="line">
            <a:avLst/>
          </a:prstGeom>
          <a:noFill/>
          <a:ln w="25400">
            <a:solidFill>
              <a:schemeClr val="tx1"/>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 name="Line 21"/>
          <p:cNvSpPr>
            <a:spLocks noChangeShapeType="1"/>
          </p:cNvSpPr>
          <p:nvPr/>
        </p:nvSpPr>
        <p:spPr bwMode="auto">
          <a:xfrm>
            <a:off x="8032750" y="3509963"/>
            <a:ext cx="68263" cy="598487"/>
          </a:xfrm>
          <a:prstGeom prst="line">
            <a:avLst/>
          </a:prstGeom>
          <a:noFill/>
          <a:ln w="25400">
            <a:solidFill>
              <a:schemeClr val="tx1"/>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 name="Freeform 22"/>
          <p:cNvSpPr>
            <a:spLocks/>
          </p:cNvSpPr>
          <p:nvPr/>
        </p:nvSpPr>
        <p:spPr bwMode="auto">
          <a:xfrm>
            <a:off x="1725613" y="3859213"/>
            <a:ext cx="2170112" cy="1308100"/>
          </a:xfrm>
          <a:custGeom>
            <a:avLst/>
            <a:gdLst>
              <a:gd name="T0" fmla="*/ 0 w 1362"/>
              <a:gd name="T1" fmla="*/ 0 h 915"/>
              <a:gd name="T2" fmla="*/ 2147483646 w 1362"/>
              <a:gd name="T3" fmla="*/ 2147483646 h 915"/>
              <a:gd name="T4" fmla="*/ 2147483646 w 1362"/>
              <a:gd name="T5" fmla="*/ 2147483646 h 915"/>
              <a:gd name="T6" fmla="*/ 2147483646 w 1362"/>
              <a:gd name="T7" fmla="*/ 2147483646 h 915"/>
              <a:gd name="T8" fmla="*/ 0 60000 65536"/>
              <a:gd name="T9" fmla="*/ 0 60000 65536"/>
              <a:gd name="T10" fmla="*/ 0 60000 65536"/>
              <a:gd name="T11" fmla="*/ 0 60000 65536"/>
              <a:gd name="T12" fmla="*/ 0 w 1362"/>
              <a:gd name="T13" fmla="*/ 0 h 915"/>
              <a:gd name="T14" fmla="*/ 1362 w 1362"/>
              <a:gd name="T15" fmla="*/ 915 h 915"/>
            </a:gdLst>
            <a:ahLst/>
            <a:cxnLst>
              <a:cxn ang="T8">
                <a:pos x="T0" y="T1"/>
              </a:cxn>
              <a:cxn ang="T9">
                <a:pos x="T2" y="T3"/>
              </a:cxn>
              <a:cxn ang="T10">
                <a:pos x="T4" y="T5"/>
              </a:cxn>
              <a:cxn ang="T11">
                <a:pos x="T6" y="T7"/>
              </a:cxn>
            </a:cxnLst>
            <a:rect l="T12" t="T13" r="T14" b="T15"/>
            <a:pathLst>
              <a:path w="1362" h="915">
                <a:moveTo>
                  <a:pt x="0" y="0"/>
                </a:moveTo>
                <a:cubicBezTo>
                  <a:pt x="153" y="59"/>
                  <a:pt x="307" y="119"/>
                  <a:pt x="350" y="210"/>
                </a:cubicBezTo>
                <a:cubicBezTo>
                  <a:pt x="393" y="301"/>
                  <a:pt x="89" y="432"/>
                  <a:pt x="258" y="549"/>
                </a:cubicBezTo>
                <a:cubicBezTo>
                  <a:pt x="427" y="666"/>
                  <a:pt x="894" y="790"/>
                  <a:pt x="1362" y="915"/>
                </a:cubicBezTo>
              </a:path>
            </a:pathLst>
          </a:custGeom>
          <a:noFill/>
          <a:ln w="9525">
            <a:solidFill>
              <a:schemeClr val="tx1"/>
            </a:solidFill>
            <a:round/>
            <a:headEnd type="arrow" w="med" len="me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 name="Text Box 23"/>
          <p:cNvSpPr txBox="1">
            <a:spLocks noChangeArrowheads="1"/>
          </p:cNvSpPr>
          <p:nvPr/>
        </p:nvSpPr>
        <p:spPr bwMode="auto">
          <a:xfrm>
            <a:off x="785813" y="5275263"/>
            <a:ext cx="7975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eaLnBrk="1" hangingPunct="1">
              <a:spcBef>
                <a:spcPct val="0"/>
              </a:spcBef>
              <a:buFontTx/>
              <a:buNone/>
            </a:pPr>
            <a:r>
              <a:rPr lang="en-US" altLang="en-US" sz="2000" b="1">
                <a:solidFill>
                  <a:srgbClr val="C00000"/>
                </a:solidFill>
              </a:rPr>
              <a:t>Errors in NAVD 88</a:t>
            </a:r>
            <a:r>
              <a:rPr lang="en-US" altLang="en-US" sz="1600" b="1">
                <a:solidFill>
                  <a:srgbClr val="C00000"/>
                </a:solidFill>
              </a:rPr>
              <a:t>:   </a:t>
            </a:r>
            <a:r>
              <a:rPr lang="en-US" altLang="en-US" sz="2000" b="1">
                <a:solidFill>
                  <a:srgbClr val="C00000"/>
                </a:solidFill>
              </a:rPr>
              <a:t>~50 cm average, 100 cm CONUS tilt, </a:t>
            </a:r>
          </a:p>
          <a:p>
            <a:pPr eaLnBrk="1" hangingPunct="1">
              <a:spcBef>
                <a:spcPct val="0"/>
              </a:spcBef>
              <a:buFontTx/>
              <a:buNone/>
            </a:pPr>
            <a:r>
              <a:rPr lang="en-US" altLang="en-US" sz="2000" b="1">
                <a:solidFill>
                  <a:srgbClr val="C00000"/>
                </a:solidFill>
              </a:rPr>
              <a:t>                                   1-2 meters average in Alaska, NO tracking</a:t>
            </a:r>
          </a:p>
        </p:txBody>
      </p:sp>
      <p:sp>
        <p:nvSpPr>
          <p:cNvPr id="53" name="Freeform 24"/>
          <p:cNvSpPr>
            <a:spLocks/>
          </p:cNvSpPr>
          <p:nvPr/>
        </p:nvSpPr>
        <p:spPr bwMode="auto">
          <a:xfrm>
            <a:off x="2314575" y="3602038"/>
            <a:ext cx="1666875" cy="1504950"/>
          </a:xfrm>
          <a:custGeom>
            <a:avLst/>
            <a:gdLst>
              <a:gd name="T0" fmla="*/ 2147483646 w 1050"/>
              <a:gd name="T1" fmla="*/ 2147483646 h 948"/>
              <a:gd name="T2" fmla="*/ 2147483646 w 1050"/>
              <a:gd name="T3" fmla="*/ 2147483646 h 948"/>
              <a:gd name="T4" fmla="*/ 2147483646 w 1050"/>
              <a:gd name="T5" fmla="*/ 2147483646 h 948"/>
              <a:gd name="T6" fmla="*/ 2147483646 w 1050"/>
              <a:gd name="T7" fmla="*/ 2147483646 h 948"/>
              <a:gd name="T8" fmla="*/ 2147483646 w 1050"/>
              <a:gd name="T9" fmla="*/ 2147483646 h 948"/>
              <a:gd name="T10" fmla="*/ 0 60000 65536"/>
              <a:gd name="T11" fmla="*/ 0 60000 65536"/>
              <a:gd name="T12" fmla="*/ 0 60000 65536"/>
              <a:gd name="T13" fmla="*/ 0 60000 65536"/>
              <a:gd name="T14" fmla="*/ 0 60000 65536"/>
              <a:gd name="T15" fmla="*/ 0 w 1050"/>
              <a:gd name="T16" fmla="*/ 0 h 948"/>
              <a:gd name="T17" fmla="*/ 1050 w 1050"/>
              <a:gd name="T18" fmla="*/ 948 h 948"/>
            </a:gdLst>
            <a:ahLst/>
            <a:cxnLst>
              <a:cxn ang="T10">
                <a:pos x="T0" y="T1"/>
              </a:cxn>
              <a:cxn ang="T11">
                <a:pos x="T2" y="T3"/>
              </a:cxn>
              <a:cxn ang="T12">
                <a:pos x="T4" y="T5"/>
              </a:cxn>
              <a:cxn ang="T13">
                <a:pos x="T6" y="T7"/>
              </a:cxn>
              <a:cxn ang="T14">
                <a:pos x="T8" y="T9"/>
              </a:cxn>
            </a:cxnLst>
            <a:rect l="T15" t="T16" r="T17" b="T18"/>
            <a:pathLst>
              <a:path w="1050" h="948">
                <a:moveTo>
                  <a:pt x="38" y="81"/>
                </a:moveTo>
                <a:cubicBezTo>
                  <a:pt x="19" y="70"/>
                  <a:pt x="0" y="60"/>
                  <a:pt x="70" y="60"/>
                </a:cubicBezTo>
                <a:cubicBezTo>
                  <a:pt x="140" y="60"/>
                  <a:pt x="421" y="0"/>
                  <a:pt x="458" y="81"/>
                </a:cubicBezTo>
                <a:cubicBezTo>
                  <a:pt x="495" y="162"/>
                  <a:pt x="192" y="399"/>
                  <a:pt x="291" y="544"/>
                </a:cubicBezTo>
                <a:cubicBezTo>
                  <a:pt x="390" y="689"/>
                  <a:pt x="720" y="818"/>
                  <a:pt x="1050" y="948"/>
                </a:cubicBezTo>
              </a:path>
            </a:pathLst>
          </a:custGeom>
          <a:noFill/>
          <a:ln w="9525">
            <a:solidFill>
              <a:schemeClr val="tx1"/>
            </a:solidFill>
            <a:round/>
            <a:headEnd type="arrow" w="med" len="me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 name="Freeform 25"/>
          <p:cNvSpPr>
            <a:spLocks/>
          </p:cNvSpPr>
          <p:nvPr/>
        </p:nvSpPr>
        <p:spPr bwMode="auto">
          <a:xfrm>
            <a:off x="3668713" y="3794125"/>
            <a:ext cx="406400" cy="1235075"/>
          </a:xfrm>
          <a:custGeom>
            <a:avLst/>
            <a:gdLst>
              <a:gd name="T0" fmla="*/ 2147483646 w 256"/>
              <a:gd name="T1" fmla="*/ 2147483646 h 778"/>
              <a:gd name="T2" fmla="*/ 2147483646 w 256"/>
              <a:gd name="T3" fmla="*/ 2147483646 h 778"/>
              <a:gd name="T4" fmla="*/ 2147483646 w 256"/>
              <a:gd name="T5" fmla="*/ 2147483646 h 778"/>
              <a:gd name="T6" fmla="*/ 2147483646 w 256"/>
              <a:gd name="T7" fmla="*/ 2147483646 h 778"/>
              <a:gd name="T8" fmla="*/ 0 60000 65536"/>
              <a:gd name="T9" fmla="*/ 0 60000 65536"/>
              <a:gd name="T10" fmla="*/ 0 60000 65536"/>
              <a:gd name="T11" fmla="*/ 0 60000 65536"/>
              <a:gd name="T12" fmla="*/ 0 w 256"/>
              <a:gd name="T13" fmla="*/ 0 h 778"/>
              <a:gd name="T14" fmla="*/ 256 w 256"/>
              <a:gd name="T15" fmla="*/ 778 h 778"/>
            </a:gdLst>
            <a:ahLst/>
            <a:cxnLst>
              <a:cxn ang="T8">
                <a:pos x="T0" y="T1"/>
              </a:cxn>
              <a:cxn ang="T9">
                <a:pos x="T2" y="T3"/>
              </a:cxn>
              <a:cxn ang="T10">
                <a:pos x="T4" y="T5"/>
              </a:cxn>
              <a:cxn ang="T11">
                <a:pos x="T6" y="T7"/>
              </a:cxn>
            </a:cxnLst>
            <a:rect l="T12" t="T13" r="T14" b="T15"/>
            <a:pathLst>
              <a:path w="256" h="778">
                <a:moveTo>
                  <a:pt x="19" y="25"/>
                </a:moveTo>
                <a:cubicBezTo>
                  <a:pt x="111" y="12"/>
                  <a:pt x="204" y="0"/>
                  <a:pt x="202" y="73"/>
                </a:cubicBezTo>
                <a:cubicBezTo>
                  <a:pt x="200" y="146"/>
                  <a:pt x="0" y="344"/>
                  <a:pt x="9" y="461"/>
                </a:cubicBezTo>
                <a:cubicBezTo>
                  <a:pt x="18" y="578"/>
                  <a:pt x="137" y="678"/>
                  <a:pt x="256" y="778"/>
                </a:cubicBezTo>
              </a:path>
            </a:pathLst>
          </a:custGeom>
          <a:noFill/>
          <a:ln w="9525">
            <a:solidFill>
              <a:schemeClr val="tx1"/>
            </a:solidFill>
            <a:round/>
            <a:headEnd type="arrow" w="med" len="me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 name="Freeform 27"/>
          <p:cNvSpPr>
            <a:spLocks/>
          </p:cNvSpPr>
          <p:nvPr/>
        </p:nvSpPr>
        <p:spPr bwMode="auto">
          <a:xfrm>
            <a:off x="4579938" y="3954463"/>
            <a:ext cx="1328737" cy="1135062"/>
          </a:xfrm>
          <a:custGeom>
            <a:avLst/>
            <a:gdLst>
              <a:gd name="T0" fmla="*/ 2147483646 w 837"/>
              <a:gd name="T1" fmla="*/ 2147483646 h 715"/>
              <a:gd name="T2" fmla="*/ 2147483646 w 837"/>
              <a:gd name="T3" fmla="*/ 2147483646 h 715"/>
              <a:gd name="T4" fmla="*/ 0 w 837"/>
              <a:gd name="T5" fmla="*/ 2147483646 h 715"/>
              <a:gd name="T6" fmla="*/ 0 60000 65536"/>
              <a:gd name="T7" fmla="*/ 0 60000 65536"/>
              <a:gd name="T8" fmla="*/ 0 60000 65536"/>
              <a:gd name="T9" fmla="*/ 0 w 837"/>
              <a:gd name="T10" fmla="*/ 0 h 715"/>
              <a:gd name="T11" fmla="*/ 837 w 837"/>
              <a:gd name="T12" fmla="*/ 715 h 715"/>
            </a:gdLst>
            <a:ahLst/>
            <a:cxnLst>
              <a:cxn ang="T6">
                <a:pos x="T0" y="T1"/>
              </a:cxn>
              <a:cxn ang="T7">
                <a:pos x="T2" y="T3"/>
              </a:cxn>
              <a:cxn ang="T8">
                <a:pos x="T4" y="T5"/>
              </a:cxn>
            </a:cxnLst>
            <a:rect l="T9" t="T10" r="T11" b="T12"/>
            <a:pathLst>
              <a:path w="837" h="715">
                <a:moveTo>
                  <a:pt x="404" y="5"/>
                </a:moveTo>
                <a:cubicBezTo>
                  <a:pt x="620" y="2"/>
                  <a:pt x="837" y="0"/>
                  <a:pt x="770" y="118"/>
                </a:cubicBezTo>
                <a:cubicBezTo>
                  <a:pt x="703" y="236"/>
                  <a:pt x="351" y="475"/>
                  <a:pt x="0" y="715"/>
                </a:cubicBezTo>
              </a:path>
            </a:pathLst>
          </a:custGeom>
          <a:noFill/>
          <a:ln w="9525">
            <a:solidFill>
              <a:schemeClr val="tx1"/>
            </a:solidFill>
            <a:round/>
            <a:headEnd type="arrow" w="med" len="me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 name="Freeform 29"/>
          <p:cNvSpPr>
            <a:spLocks/>
          </p:cNvSpPr>
          <p:nvPr/>
        </p:nvSpPr>
        <p:spPr bwMode="auto">
          <a:xfrm>
            <a:off x="5468938" y="3971925"/>
            <a:ext cx="979487" cy="1100138"/>
          </a:xfrm>
          <a:custGeom>
            <a:avLst/>
            <a:gdLst>
              <a:gd name="T0" fmla="*/ 2147483646 w 617"/>
              <a:gd name="T1" fmla="*/ 2147483646 h 693"/>
              <a:gd name="T2" fmla="*/ 2147483646 w 617"/>
              <a:gd name="T3" fmla="*/ 2147483646 h 693"/>
              <a:gd name="T4" fmla="*/ 2147483646 w 617"/>
              <a:gd name="T5" fmla="*/ 2147483646 h 693"/>
              <a:gd name="T6" fmla="*/ 0 w 617"/>
              <a:gd name="T7" fmla="*/ 2147483646 h 693"/>
              <a:gd name="T8" fmla="*/ 0 60000 65536"/>
              <a:gd name="T9" fmla="*/ 0 60000 65536"/>
              <a:gd name="T10" fmla="*/ 0 60000 65536"/>
              <a:gd name="T11" fmla="*/ 0 60000 65536"/>
              <a:gd name="T12" fmla="*/ 0 w 617"/>
              <a:gd name="T13" fmla="*/ 0 h 693"/>
              <a:gd name="T14" fmla="*/ 617 w 617"/>
              <a:gd name="T15" fmla="*/ 693 h 693"/>
            </a:gdLst>
            <a:ahLst/>
            <a:cxnLst>
              <a:cxn ang="T8">
                <a:pos x="T0" y="T1"/>
              </a:cxn>
              <a:cxn ang="T9">
                <a:pos x="T2" y="T3"/>
              </a:cxn>
              <a:cxn ang="T10">
                <a:pos x="T4" y="T5"/>
              </a:cxn>
              <a:cxn ang="T11">
                <a:pos x="T6" y="T7"/>
              </a:cxn>
            </a:cxnLst>
            <a:rect l="T12" t="T13" r="T14" b="T15"/>
            <a:pathLst>
              <a:path w="617" h="693">
                <a:moveTo>
                  <a:pt x="603" y="15"/>
                </a:moveTo>
                <a:cubicBezTo>
                  <a:pt x="610" y="7"/>
                  <a:pt x="617" y="0"/>
                  <a:pt x="576" y="31"/>
                </a:cubicBezTo>
                <a:cubicBezTo>
                  <a:pt x="535" y="62"/>
                  <a:pt x="451" y="93"/>
                  <a:pt x="355" y="203"/>
                </a:cubicBezTo>
                <a:cubicBezTo>
                  <a:pt x="259" y="313"/>
                  <a:pt x="59" y="610"/>
                  <a:pt x="0" y="693"/>
                </a:cubicBezTo>
              </a:path>
            </a:pathLst>
          </a:custGeom>
          <a:noFill/>
          <a:ln w="9525">
            <a:solidFill>
              <a:schemeClr val="tx1"/>
            </a:solidFill>
            <a:round/>
            <a:headEnd type="arrow" w="med" len="me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 name="Freeform 30"/>
          <p:cNvSpPr>
            <a:spLocks/>
          </p:cNvSpPr>
          <p:nvPr/>
        </p:nvSpPr>
        <p:spPr bwMode="auto">
          <a:xfrm>
            <a:off x="6211888" y="3816350"/>
            <a:ext cx="1854200" cy="1247775"/>
          </a:xfrm>
          <a:custGeom>
            <a:avLst/>
            <a:gdLst>
              <a:gd name="T0" fmla="*/ 2147483646 w 1168"/>
              <a:gd name="T1" fmla="*/ 0 h 786"/>
              <a:gd name="T2" fmla="*/ 2147483646 w 1168"/>
              <a:gd name="T3" fmla="*/ 2147483646 h 786"/>
              <a:gd name="T4" fmla="*/ 0 w 1168"/>
              <a:gd name="T5" fmla="*/ 2147483646 h 786"/>
              <a:gd name="T6" fmla="*/ 0 60000 65536"/>
              <a:gd name="T7" fmla="*/ 0 60000 65536"/>
              <a:gd name="T8" fmla="*/ 0 60000 65536"/>
              <a:gd name="T9" fmla="*/ 0 w 1168"/>
              <a:gd name="T10" fmla="*/ 0 h 786"/>
              <a:gd name="T11" fmla="*/ 1168 w 1168"/>
              <a:gd name="T12" fmla="*/ 786 h 786"/>
            </a:gdLst>
            <a:ahLst/>
            <a:cxnLst>
              <a:cxn ang="T6">
                <a:pos x="T0" y="T1"/>
              </a:cxn>
              <a:cxn ang="T7">
                <a:pos x="T2" y="T3"/>
              </a:cxn>
              <a:cxn ang="T8">
                <a:pos x="T4" y="T5"/>
              </a:cxn>
            </a:cxnLst>
            <a:rect l="T9" t="T10" r="T11" b="T12"/>
            <a:pathLst>
              <a:path w="1168" h="786">
                <a:moveTo>
                  <a:pt x="1168" y="0"/>
                </a:moveTo>
                <a:cubicBezTo>
                  <a:pt x="999" y="15"/>
                  <a:pt x="830" y="31"/>
                  <a:pt x="635" y="162"/>
                </a:cubicBezTo>
                <a:cubicBezTo>
                  <a:pt x="440" y="293"/>
                  <a:pt x="106" y="681"/>
                  <a:pt x="0" y="786"/>
                </a:cubicBezTo>
              </a:path>
            </a:pathLst>
          </a:custGeom>
          <a:noFill/>
          <a:ln w="9525">
            <a:solidFill>
              <a:schemeClr val="tx1"/>
            </a:solidFill>
            <a:round/>
            <a:headEnd type="arrow" w="med" len="me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25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fld id="{2BE30B6B-D99A-48A9-A8E9-0572892A1E28}" type="slidenum">
              <a:rPr lang="en-US" altLang="en-US" sz="1200" smtClean="0">
                <a:solidFill>
                  <a:srgbClr val="898989"/>
                </a:solidFill>
              </a:rPr>
              <a:pPr>
                <a:spcBef>
                  <a:spcPct val="0"/>
                </a:spcBef>
                <a:buFontTx/>
                <a:buNone/>
              </a:pPr>
              <a:t>21</a:t>
            </a:fld>
            <a:endParaRPr lang="en-US" altLang="en-US" sz="1200" smtClean="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fill="hold"/>
                                        <p:tgtEl>
                                          <p:spTgt spid="42"/>
                                        </p:tgtEl>
                                        <p:attrNameLst>
                                          <p:attrName>ppt_x</p:attrName>
                                        </p:attrNameLst>
                                      </p:cBhvr>
                                      <p:tavLst>
                                        <p:tav tm="0">
                                          <p:val>
                                            <p:strVal val="#ppt_x"/>
                                          </p:val>
                                        </p:tav>
                                        <p:tav tm="100000">
                                          <p:val>
                                            <p:strVal val="#ppt_x"/>
                                          </p:val>
                                        </p:tav>
                                      </p:tavLst>
                                    </p:anim>
                                    <p:anim calcmode="lin" valueType="num">
                                      <p:cBhvr additive="base">
                                        <p:cTn id="12"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0"/>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5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4" grpId="0"/>
      <p:bldP spid="5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9"/>
          <p:cNvSpPr>
            <a:spLocks noGrp="1"/>
          </p:cNvSpPr>
          <p:nvPr>
            <p:ph type="title"/>
          </p:nvPr>
        </p:nvSpPr>
        <p:spPr/>
        <p:txBody>
          <a:bodyPr/>
          <a:lstStyle/>
          <a:p>
            <a:r>
              <a:rPr lang="en-US" altLang="en-US" smtClean="0"/>
              <a:t>Replace NAVD 88</a:t>
            </a:r>
          </a:p>
        </p:txBody>
      </p:sp>
      <p:sp>
        <p:nvSpPr>
          <p:cNvPr id="11" name="Content Placeholder 10"/>
          <p:cNvSpPr>
            <a:spLocks noGrp="1"/>
          </p:cNvSpPr>
          <p:nvPr>
            <p:ph sz="half" idx="4294967295"/>
          </p:nvPr>
        </p:nvSpPr>
        <p:spPr>
          <a:xfrm>
            <a:off x="152400" y="1652588"/>
            <a:ext cx="6553200" cy="4614862"/>
          </a:xfrm>
        </p:spPr>
        <p:txBody>
          <a:bodyPr>
            <a:normAutofit lnSpcReduction="10000"/>
          </a:bodyPr>
          <a:lstStyle/>
          <a:p>
            <a:pPr>
              <a:defRPr/>
            </a:pPr>
            <a:r>
              <a:rPr lang="en-US" dirty="0"/>
              <a:t>Changing from a </a:t>
            </a:r>
            <a:r>
              <a:rPr lang="en-US" u="sng" dirty="0"/>
              <a:t>leveling-based</a:t>
            </a:r>
            <a:r>
              <a:rPr lang="en-US" dirty="0"/>
              <a:t> to a </a:t>
            </a:r>
            <a:r>
              <a:rPr lang="en-US" u="sng" dirty="0"/>
              <a:t>geoid/GNSS-based</a:t>
            </a:r>
            <a:r>
              <a:rPr lang="en-US" dirty="0"/>
              <a:t> vertical datum</a:t>
            </a:r>
          </a:p>
          <a:p>
            <a:pPr>
              <a:defRPr/>
            </a:pPr>
            <a:endParaRPr lang="en-US" dirty="0"/>
          </a:p>
          <a:p>
            <a:pPr>
              <a:defRPr/>
            </a:pPr>
            <a:r>
              <a:rPr lang="en-US" dirty="0"/>
              <a:t>Biggest requirement:  An updated, </a:t>
            </a:r>
            <a:r>
              <a:rPr lang="en-US" dirty="0" smtClean="0"/>
              <a:t>accurate</a:t>
            </a:r>
            <a:r>
              <a:rPr lang="en-US" dirty="0"/>
              <a:t>, nationwide gravity survey</a:t>
            </a:r>
          </a:p>
          <a:p>
            <a:pPr lvl="1">
              <a:defRPr/>
            </a:pPr>
            <a:r>
              <a:rPr lang="en-US" dirty="0"/>
              <a:t>Airborne</a:t>
            </a:r>
          </a:p>
          <a:p>
            <a:pPr lvl="1">
              <a:defRPr/>
            </a:pPr>
            <a:r>
              <a:rPr lang="en-US" dirty="0"/>
              <a:t>GRAV-D</a:t>
            </a:r>
            <a:r>
              <a:rPr lang="en-US" dirty="0" smtClean="0"/>
              <a:t>!</a:t>
            </a:r>
          </a:p>
          <a:p>
            <a:pPr lvl="2">
              <a:defRPr/>
            </a:pPr>
            <a:r>
              <a:rPr lang="en-US" b="1" dirty="0" smtClean="0">
                <a:solidFill>
                  <a:srgbClr val="C00000"/>
                </a:solidFill>
              </a:rPr>
              <a:t>G</a:t>
            </a:r>
            <a:r>
              <a:rPr lang="en-US" dirty="0" smtClean="0"/>
              <a:t>ravity for the </a:t>
            </a:r>
            <a:r>
              <a:rPr lang="en-US" b="1" dirty="0" smtClean="0">
                <a:solidFill>
                  <a:srgbClr val="C00000"/>
                </a:solidFill>
              </a:rPr>
              <a:t>R</a:t>
            </a:r>
            <a:r>
              <a:rPr lang="en-US" dirty="0" smtClean="0"/>
              <a:t>edefinition of the </a:t>
            </a:r>
          </a:p>
          <a:p>
            <a:pPr marL="914400" lvl="2" indent="0">
              <a:buFont typeface="Arial" panose="020B0604020202020204" pitchFamily="34" charset="0"/>
              <a:buNone/>
              <a:defRPr/>
            </a:pPr>
            <a:r>
              <a:rPr lang="en-US" dirty="0"/>
              <a:t>	</a:t>
            </a:r>
            <a:r>
              <a:rPr lang="en-US" b="1" dirty="0" smtClean="0">
                <a:solidFill>
                  <a:srgbClr val="C00000"/>
                </a:solidFill>
              </a:rPr>
              <a:t>A</a:t>
            </a:r>
            <a:r>
              <a:rPr lang="en-US" dirty="0" smtClean="0"/>
              <a:t>merican </a:t>
            </a:r>
            <a:r>
              <a:rPr lang="en-US" b="1" dirty="0" smtClean="0">
                <a:solidFill>
                  <a:srgbClr val="C00000"/>
                </a:solidFill>
              </a:rPr>
              <a:t>V</a:t>
            </a:r>
            <a:r>
              <a:rPr lang="en-US" dirty="0" smtClean="0"/>
              <a:t>ertical </a:t>
            </a:r>
            <a:r>
              <a:rPr lang="en-US" b="1" dirty="0" smtClean="0">
                <a:solidFill>
                  <a:srgbClr val="C00000"/>
                </a:solidFill>
              </a:rPr>
              <a:t>D</a:t>
            </a:r>
            <a:r>
              <a:rPr lang="en-US" dirty="0" smtClean="0"/>
              <a:t>atum</a:t>
            </a:r>
            <a:endParaRPr lang="en-US" dirty="0"/>
          </a:p>
        </p:txBody>
      </p:sp>
      <p:pic>
        <p:nvPicPr>
          <p:cNvPr id="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2359025"/>
            <a:ext cx="2446338" cy="320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fld id="{D66C7F00-1BB1-4CF6-B050-BF46842C7673}" type="slidenum">
              <a:rPr lang="en-US" altLang="en-US" sz="1200" smtClean="0">
                <a:solidFill>
                  <a:srgbClr val="898989"/>
                </a:solidFill>
              </a:rPr>
              <a:pPr>
                <a:spcBef>
                  <a:spcPct val="0"/>
                </a:spcBef>
                <a:buFontTx/>
                <a:buNone/>
              </a:pPr>
              <a:t>22</a:t>
            </a:fld>
            <a:endParaRPr lang="en-US" altLang="en-US" sz="1200" smtClean="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ltLang="en-US" smtClean="0"/>
              <a:t>GRAV-D Coverage</a:t>
            </a:r>
          </a:p>
        </p:txBody>
      </p:sp>
      <p:pic>
        <p:nvPicPr>
          <p:cNvPr id="56323" name="Picture 2" descr="political-world-map-2007 -2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50988"/>
            <a:ext cx="6858000" cy="375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8" name="Group 57"/>
          <p:cNvGrpSpPr>
            <a:grpSpLocks/>
          </p:cNvGrpSpPr>
          <p:nvPr/>
        </p:nvGrpSpPr>
        <p:grpSpPr bwMode="auto">
          <a:xfrm>
            <a:off x="322263" y="3695700"/>
            <a:ext cx="935037" cy="750888"/>
            <a:chOff x="322263" y="2838532"/>
            <a:chExt cx="935038" cy="750831"/>
          </a:xfrm>
        </p:grpSpPr>
        <p:sp>
          <p:nvSpPr>
            <p:cNvPr id="56345" name="Text Box 6"/>
            <p:cNvSpPr txBox="1">
              <a:spLocks noChangeArrowheads="1"/>
            </p:cNvSpPr>
            <p:nvPr/>
          </p:nvSpPr>
          <p:spPr bwMode="auto">
            <a:xfrm>
              <a:off x="322263" y="3220031"/>
              <a:ext cx="935038" cy="369332"/>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eaLnBrk="1" hangingPunct="1">
                <a:spcBef>
                  <a:spcPct val="0"/>
                </a:spcBef>
                <a:buFontTx/>
                <a:buNone/>
              </a:pPr>
              <a:r>
                <a:rPr lang="en-US" altLang="en-US" sz="1800">
                  <a:latin typeface="Arial" panose="020B0604020202020204" pitchFamily="34" charset="0"/>
                  <a:ea typeface="MS PGothic" panose="020B0600070205080204" pitchFamily="34" charset="-128"/>
                </a:rPr>
                <a:t>Hawaii</a:t>
              </a:r>
            </a:p>
          </p:txBody>
        </p:sp>
        <p:sp>
          <p:nvSpPr>
            <p:cNvPr id="56346" name="Line 7"/>
            <p:cNvSpPr>
              <a:spLocks noChangeShapeType="1"/>
            </p:cNvSpPr>
            <p:nvPr/>
          </p:nvSpPr>
          <p:spPr bwMode="auto">
            <a:xfrm flipH="1" flipV="1">
              <a:off x="528638" y="2838532"/>
              <a:ext cx="123825" cy="4000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35" name="Group 8"/>
          <p:cNvGrpSpPr>
            <a:grpSpLocks/>
          </p:cNvGrpSpPr>
          <p:nvPr/>
        </p:nvGrpSpPr>
        <p:grpSpPr bwMode="auto">
          <a:xfrm>
            <a:off x="157163" y="1408113"/>
            <a:ext cx="877887" cy="652462"/>
            <a:chOff x="323" y="353"/>
            <a:chExt cx="553" cy="547"/>
          </a:xfrm>
        </p:grpSpPr>
        <p:sp>
          <p:nvSpPr>
            <p:cNvPr id="56343" name="Text Box 10"/>
            <p:cNvSpPr txBox="1">
              <a:spLocks noChangeArrowheads="1"/>
            </p:cNvSpPr>
            <p:nvPr/>
          </p:nvSpPr>
          <p:spPr bwMode="auto">
            <a:xfrm>
              <a:off x="323" y="353"/>
              <a:ext cx="553" cy="310"/>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eaLnBrk="1" hangingPunct="1">
                <a:spcBef>
                  <a:spcPct val="0"/>
                </a:spcBef>
                <a:buFontTx/>
                <a:buNone/>
              </a:pPr>
              <a:r>
                <a:rPr lang="en-US" altLang="en-US" sz="1800">
                  <a:latin typeface="Arial" panose="020B0604020202020204" pitchFamily="34" charset="0"/>
                  <a:ea typeface="MS PGothic" panose="020B0600070205080204" pitchFamily="34" charset="-128"/>
                </a:rPr>
                <a:t>Alaska</a:t>
              </a:r>
            </a:p>
          </p:txBody>
        </p:sp>
        <p:sp>
          <p:nvSpPr>
            <p:cNvPr id="56344" name="Line 11"/>
            <p:cNvSpPr>
              <a:spLocks noChangeShapeType="1"/>
            </p:cNvSpPr>
            <p:nvPr/>
          </p:nvSpPr>
          <p:spPr bwMode="auto">
            <a:xfrm>
              <a:off x="792" y="666"/>
              <a:ext cx="84" cy="23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39" name="Group 12"/>
          <p:cNvGrpSpPr>
            <a:grpSpLocks/>
          </p:cNvGrpSpPr>
          <p:nvPr/>
        </p:nvGrpSpPr>
        <p:grpSpPr bwMode="auto">
          <a:xfrm>
            <a:off x="1774825" y="1407250"/>
            <a:ext cx="1585912" cy="1041154"/>
            <a:chOff x="1458" y="359"/>
            <a:chExt cx="999" cy="874"/>
          </a:xfrm>
          <a:solidFill>
            <a:schemeClr val="bg1">
              <a:alpha val="0"/>
            </a:schemeClr>
          </a:solidFill>
        </p:grpSpPr>
        <p:sp>
          <p:nvSpPr>
            <p:cNvPr id="48150" name="Text Box 14"/>
            <p:cNvSpPr txBox="1">
              <a:spLocks noChangeArrowheads="1"/>
            </p:cNvSpPr>
            <p:nvPr/>
          </p:nvSpPr>
          <p:spPr bwMode="auto">
            <a:xfrm>
              <a:off x="1719" y="359"/>
              <a:ext cx="738" cy="3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eaLnBrk="1" hangingPunct="1">
                <a:spcBef>
                  <a:spcPct val="0"/>
                </a:spcBef>
                <a:buFontTx/>
                <a:buNone/>
                <a:defRPr/>
              </a:pPr>
              <a:r>
                <a:rPr lang="en-US" altLang="en-US" sz="1800" dirty="0" smtClean="0">
                  <a:latin typeface="Arial" panose="020B0604020202020204" pitchFamily="34" charset="0"/>
                  <a:ea typeface="MS PGothic" panose="020B0600070205080204" pitchFamily="34" charset="-128"/>
                </a:rPr>
                <a:t>“CONUS”</a:t>
              </a:r>
            </a:p>
          </p:txBody>
        </p:sp>
        <p:sp>
          <p:nvSpPr>
            <p:cNvPr id="48151" name="Line 15"/>
            <p:cNvSpPr>
              <a:spLocks noChangeShapeType="1"/>
            </p:cNvSpPr>
            <p:nvPr/>
          </p:nvSpPr>
          <p:spPr bwMode="auto">
            <a:xfrm flipH="1">
              <a:off x="1458" y="621"/>
              <a:ext cx="324" cy="612"/>
            </a:xfrm>
            <a:prstGeom prst="line">
              <a:avLst/>
            </a:prstGeom>
            <a:grpFill/>
            <a:ln w="9525">
              <a:solidFill>
                <a:schemeClr val="tx1"/>
              </a:solidFill>
              <a:round/>
              <a:headEnd/>
              <a:tailEnd type="triangle" w="med" len="med"/>
            </a:ln>
            <a:extLst/>
          </p:spPr>
          <p:txBody>
            <a:bodyPr/>
            <a:lstStyle/>
            <a:p>
              <a:pPr>
                <a:defRPr/>
              </a:pPr>
              <a:endParaRPr lang="en-US"/>
            </a:p>
          </p:txBody>
        </p:sp>
      </p:grpSp>
      <p:grpSp>
        <p:nvGrpSpPr>
          <p:cNvPr id="43" name="Group 16"/>
          <p:cNvGrpSpPr>
            <a:grpSpLocks/>
          </p:cNvGrpSpPr>
          <p:nvPr/>
        </p:nvGrpSpPr>
        <p:grpSpPr bwMode="auto">
          <a:xfrm>
            <a:off x="2108200" y="3189288"/>
            <a:ext cx="3292475" cy="1444625"/>
            <a:chOff x="1800" y="2226"/>
            <a:chExt cx="2074" cy="1214"/>
          </a:xfrm>
        </p:grpSpPr>
        <p:sp>
          <p:nvSpPr>
            <p:cNvPr id="56341" name="Text Box 18"/>
            <p:cNvSpPr txBox="1">
              <a:spLocks noChangeArrowheads="1"/>
            </p:cNvSpPr>
            <p:nvPr/>
          </p:nvSpPr>
          <p:spPr bwMode="auto">
            <a:xfrm>
              <a:off x="1922" y="3130"/>
              <a:ext cx="1952" cy="310"/>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eaLnBrk="1" hangingPunct="1">
                <a:spcBef>
                  <a:spcPct val="0"/>
                </a:spcBef>
                <a:buFontTx/>
                <a:buNone/>
              </a:pPr>
              <a:r>
                <a:rPr lang="en-US" altLang="en-US" sz="1800">
                  <a:latin typeface="Arial" panose="020B0604020202020204" pitchFamily="34" charset="0"/>
                  <a:ea typeface="MS PGothic" panose="020B0600070205080204" pitchFamily="34" charset="-128"/>
                </a:rPr>
                <a:t>Puerto Rico/Virgin Islands</a:t>
              </a:r>
            </a:p>
          </p:txBody>
        </p:sp>
        <p:sp>
          <p:nvSpPr>
            <p:cNvPr id="56342" name="Line 19"/>
            <p:cNvSpPr>
              <a:spLocks noChangeShapeType="1"/>
            </p:cNvSpPr>
            <p:nvPr/>
          </p:nvSpPr>
          <p:spPr bwMode="auto">
            <a:xfrm flipH="1" flipV="1">
              <a:off x="1800" y="2226"/>
              <a:ext cx="918" cy="9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56" name="Group 55"/>
          <p:cNvGrpSpPr>
            <a:grpSpLocks/>
          </p:cNvGrpSpPr>
          <p:nvPr/>
        </p:nvGrpSpPr>
        <p:grpSpPr bwMode="auto">
          <a:xfrm>
            <a:off x="5900738" y="1946275"/>
            <a:ext cx="2981325" cy="1203325"/>
            <a:chOff x="5900245" y="1088710"/>
            <a:chExt cx="2982228" cy="1202821"/>
          </a:xfrm>
        </p:grpSpPr>
        <p:sp>
          <p:nvSpPr>
            <p:cNvPr id="56339" name="Text Box 22"/>
            <p:cNvSpPr txBox="1">
              <a:spLocks noChangeArrowheads="1"/>
            </p:cNvSpPr>
            <p:nvPr/>
          </p:nvSpPr>
          <p:spPr bwMode="auto">
            <a:xfrm>
              <a:off x="6094365" y="1088710"/>
              <a:ext cx="2788108" cy="369410"/>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eaLnBrk="1" hangingPunct="1">
                <a:spcBef>
                  <a:spcPct val="0"/>
                </a:spcBef>
                <a:buFontTx/>
                <a:buNone/>
              </a:pPr>
              <a:r>
                <a:rPr lang="en-US" altLang="en-US" sz="1800">
                  <a:latin typeface="Arial" panose="020B0604020202020204" pitchFamily="34" charset="0"/>
                  <a:ea typeface="MS PGothic" panose="020B0600070205080204" pitchFamily="34" charset="-128"/>
                </a:rPr>
                <a:t>Guam/Northern Marianas</a:t>
              </a:r>
            </a:p>
          </p:txBody>
        </p:sp>
        <p:sp>
          <p:nvSpPr>
            <p:cNvPr id="56340" name="Line 23"/>
            <p:cNvSpPr>
              <a:spLocks noChangeShapeType="1"/>
            </p:cNvSpPr>
            <p:nvPr/>
          </p:nvSpPr>
          <p:spPr bwMode="auto">
            <a:xfrm flipH="1">
              <a:off x="5900245" y="1413750"/>
              <a:ext cx="1015504" cy="87778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57" name="Group 56"/>
          <p:cNvGrpSpPr>
            <a:grpSpLocks/>
          </p:cNvGrpSpPr>
          <p:nvPr/>
        </p:nvGrpSpPr>
        <p:grpSpPr bwMode="auto">
          <a:xfrm>
            <a:off x="6621463" y="3887788"/>
            <a:ext cx="2181225" cy="901700"/>
            <a:chOff x="6621972" y="3031047"/>
            <a:chExt cx="2181281" cy="901942"/>
          </a:xfrm>
        </p:grpSpPr>
        <p:sp>
          <p:nvSpPr>
            <p:cNvPr id="56337" name="Text Box 26"/>
            <p:cNvSpPr txBox="1">
              <a:spLocks noChangeArrowheads="1"/>
            </p:cNvSpPr>
            <p:nvPr/>
          </p:nvSpPr>
          <p:spPr bwMode="auto">
            <a:xfrm>
              <a:off x="6848872" y="3563657"/>
              <a:ext cx="195438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eaLnBrk="1" hangingPunct="1">
                <a:spcBef>
                  <a:spcPct val="0"/>
                </a:spcBef>
                <a:buFontTx/>
                <a:buNone/>
              </a:pPr>
              <a:r>
                <a:rPr lang="en-US" altLang="en-US" sz="1800">
                  <a:latin typeface="Arial" panose="020B0604020202020204" pitchFamily="34" charset="0"/>
                  <a:ea typeface="MS PGothic" panose="020B0600070205080204" pitchFamily="34" charset="-128"/>
                </a:rPr>
                <a:t>American Samoa</a:t>
              </a:r>
            </a:p>
          </p:txBody>
        </p:sp>
        <p:sp>
          <p:nvSpPr>
            <p:cNvPr id="56338" name="Line 27"/>
            <p:cNvSpPr>
              <a:spLocks noChangeShapeType="1"/>
            </p:cNvSpPr>
            <p:nvPr/>
          </p:nvSpPr>
          <p:spPr bwMode="auto">
            <a:xfrm flipH="1" flipV="1">
              <a:off x="6621972" y="3031047"/>
              <a:ext cx="1222375" cy="5572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5633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fld id="{7A5D362E-EEB4-4065-8BA0-77FF073CF254}" type="slidenum">
              <a:rPr lang="en-US" altLang="en-US" sz="1200" smtClean="0">
                <a:solidFill>
                  <a:srgbClr val="898989"/>
                </a:solidFill>
              </a:rPr>
              <a:pPr>
                <a:spcBef>
                  <a:spcPct val="0"/>
                </a:spcBef>
                <a:buFontTx/>
                <a:buNone/>
              </a:pPr>
              <a:t>23</a:t>
            </a:fld>
            <a:endParaRPr lang="en-US" altLang="en-US" sz="1200" smtClean="0">
              <a:solidFill>
                <a:srgbClr val="898989"/>
              </a:solidFill>
            </a:endParaRPr>
          </a:p>
        </p:txBody>
      </p:sp>
      <p:sp>
        <p:nvSpPr>
          <p:cNvPr id="56331" name="Freeform 13"/>
          <p:cNvSpPr>
            <a:spLocks/>
          </p:cNvSpPr>
          <p:nvPr/>
        </p:nvSpPr>
        <p:spPr bwMode="auto">
          <a:xfrm>
            <a:off x="792163" y="2439988"/>
            <a:ext cx="1509712" cy="608012"/>
          </a:xfrm>
          <a:custGeom>
            <a:avLst/>
            <a:gdLst>
              <a:gd name="T0" fmla="*/ 277217096 w 951"/>
              <a:gd name="T1" fmla="*/ 55249372 h 511"/>
              <a:gd name="T2" fmla="*/ 27720916 w 951"/>
              <a:gd name="T3" fmla="*/ 284748321 h 511"/>
              <a:gd name="T4" fmla="*/ 105846527 w 951"/>
              <a:gd name="T5" fmla="*/ 461832113 h 511"/>
              <a:gd name="T6" fmla="*/ 574595435 w 951"/>
              <a:gd name="T7" fmla="*/ 582248235 h 511"/>
              <a:gd name="T8" fmla="*/ 859372203 w 951"/>
              <a:gd name="T9" fmla="*/ 705497384 h 511"/>
              <a:gd name="T10" fmla="*/ 1169352113 w 951"/>
              <a:gd name="T11" fmla="*/ 573747966 h 511"/>
              <a:gd name="T12" fmla="*/ 1464209503 w 951"/>
              <a:gd name="T13" fmla="*/ 722496733 h 511"/>
              <a:gd name="T14" fmla="*/ 1640620382 w 951"/>
              <a:gd name="T15" fmla="*/ 582248235 h 511"/>
              <a:gd name="T16" fmla="*/ 1824592521 w 951"/>
              <a:gd name="T17" fmla="*/ 470331193 h 511"/>
              <a:gd name="T18" fmla="*/ 2129530532 w 951"/>
              <a:gd name="T19" fmla="*/ 263498837 h 511"/>
              <a:gd name="T20" fmla="*/ 2147483646 w 951"/>
              <a:gd name="T21" fmla="*/ 165749307 h 511"/>
              <a:gd name="T22" fmla="*/ 2147483646 w 951"/>
              <a:gd name="T23" fmla="*/ 55249372 h 511"/>
              <a:gd name="T24" fmla="*/ 1882555302 w 951"/>
              <a:gd name="T25" fmla="*/ 110499934 h 511"/>
              <a:gd name="T26" fmla="*/ 1512093249 w 951"/>
              <a:gd name="T27" fmla="*/ 15583431 h 511"/>
              <a:gd name="T28" fmla="*/ 882054395 w 951"/>
              <a:gd name="T29" fmla="*/ 16999349 h 511"/>
              <a:gd name="T30" fmla="*/ 277217096 w 951"/>
              <a:gd name="T31" fmla="*/ 55249372 h 51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51"/>
              <a:gd name="T49" fmla="*/ 0 h 511"/>
              <a:gd name="T50" fmla="*/ 951 w 951"/>
              <a:gd name="T51" fmla="*/ 511 h 51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51" h="511">
                <a:moveTo>
                  <a:pt x="110" y="39"/>
                </a:moveTo>
                <a:cubicBezTo>
                  <a:pt x="53" y="71"/>
                  <a:pt x="22" y="153"/>
                  <a:pt x="11" y="201"/>
                </a:cubicBezTo>
                <a:cubicBezTo>
                  <a:pt x="0" y="249"/>
                  <a:pt x="6" y="291"/>
                  <a:pt x="42" y="326"/>
                </a:cubicBezTo>
                <a:cubicBezTo>
                  <a:pt x="78" y="361"/>
                  <a:pt x="178" y="382"/>
                  <a:pt x="228" y="411"/>
                </a:cubicBezTo>
                <a:cubicBezTo>
                  <a:pt x="278" y="440"/>
                  <a:pt x="302" y="499"/>
                  <a:pt x="341" y="498"/>
                </a:cubicBezTo>
                <a:cubicBezTo>
                  <a:pt x="380" y="497"/>
                  <a:pt x="424" y="403"/>
                  <a:pt x="464" y="405"/>
                </a:cubicBezTo>
                <a:cubicBezTo>
                  <a:pt x="504" y="407"/>
                  <a:pt x="550" y="509"/>
                  <a:pt x="581" y="510"/>
                </a:cubicBezTo>
                <a:cubicBezTo>
                  <a:pt x="612" y="511"/>
                  <a:pt x="627" y="441"/>
                  <a:pt x="651" y="411"/>
                </a:cubicBezTo>
                <a:cubicBezTo>
                  <a:pt x="675" y="381"/>
                  <a:pt x="692" y="369"/>
                  <a:pt x="724" y="332"/>
                </a:cubicBezTo>
                <a:cubicBezTo>
                  <a:pt x="756" y="295"/>
                  <a:pt x="808" y="222"/>
                  <a:pt x="845" y="186"/>
                </a:cubicBezTo>
                <a:cubicBezTo>
                  <a:pt x="882" y="150"/>
                  <a:pt x="937" y="141"/>
                  <a:pt x="944" y="117"/>
                </a:cubicBezTo>
                <a:cubicBezTo>
                  <a:pt x="951" y="93"/>
                  <a:pt x="921" y="46"/>
                  <a:pt x="888" y="39"/>
                </a:cubicBezTo>
                <a:cubicBezTo>
                  <a:pt x="855" y="32"/>
                  <a:pt x="795" y="83"/>
                  <a:pt x="747" y="78"/>
                </a:cubicBezTo>
                <a:cubicBezTo>
                  <a:pt x="699" y="74"/>
                  <a:pt x="666" y="22"/>
                  <a:pt x="600" y="11"/>
                </a:cubicBezTo>
                <a:cubicBezTo>
                  <a:pt x="534" y="0"/>
                  <a:pt x="432" y="7"/>
                  <a:pt x="350" y="12"/>
                </a:cubicBezTo>
                <a:cubicBezTo>
                  <a:pt x="268" y="17"/>
                  <a:pt x="171" y="9"/>
                  <a:pt x="110" y="39"/>
                </a:cubicBezTo>
                <a:close/>
              </a:path>
            </a:pathLst>
          </a:custGeom>
          <a:blipFill dpi="0" rotWithShape="0">
            <a:blip r:embed="rId4"/>
            <a:srcRect/>
            <a:tile tx="0" ty="0" sx="100000" sy="100000" flip="none" algn="tl"/>
          </a:blipFill>
          <a:ln w="38100" cap="flat">
            <a:solidFill>
              <a:schemeClr val="tx1"/>
            </a:solidFill>
            <a:prstDash val="solid"/>
            <a:round/>
            <a:headEnd/>
            <a:tailEnd/>
          </a:ln>
        </p:spPr>
        <p:txBody>
          <a:bodyPr/>
          <a:lstStyle/>
          <a:p>
            <a:endParaRPr lang="en-US"/>
          </a:p>
        </p:txBody>
      </p:sp>
      <p:sp>
        <p:nvSpPr>
          <p:cNvPr id="56332" name="Freeform 9"/>
          <p:cNvSpPr>
            <a:spLocks/>
          </p:cNvSpPr>
          <p:nvPr/>
        </p:nvSpPr>
        <p:spPr bwMode="auto">
          <a:xfrm>
            <a:off x="385763" y="2028825"/>
            <a:ext cx="1162050" cy="482600"/>
          </a:xfrm>
          <a:custGeom>
            <a:avLst/>
            <a:gdLst>
              <a:gd name="T0" fmla="*/ 1159271875 w 732"/>
              <a:gd name="T1" fmla="*/ 465621038 h 406"/>
              <a:gd name="T2" fmla="*/ 1192034700 w 732"/>
              <a:gd name="T3" fmla="*/ 318433982 h 406"/>
              <a:gd name="T4" fmla="*/ 740925938 w 732"/>
              <a:gd name="T5" fmla="*/ 382120540 h 406"/>
              <a:gd name="T6" fmla="*/ 236894688 w 732"/>
              <a:gd name="T7" fmla="*/ 503833211 h 406"/>
              <a:gd name="T8" fmla="*/ 10080625 w 732"/>
              <a:gd name="T9" fmla="*/ 537799455 h 406"/>
              <a:gd name="T10" fmla="*/ 178931888 w 732"/>
              <a:gd name="T11" fmla="*/ 278806103 h 406"/>
              <a:gd name="T12" fmla="*/ 546874700 w 732"/>
              <a:gd name="T13" fmla="*/ 219365473 h 406"/>
              <a:gd name="T14" fmla="*/ 985381888 w 732"/>
              <a:gd name="T15" fmla="*/ 36796467 h 406"/>
              <a:gd name="T16" fmla="*/ 1680945013 w 732"/>
              <a:gd name="T17" fmla="*/ 7076152 h 406"/>
              <a:gd name="T18" fmla="*/ 1839714063 w 732"/>
              <a:gd name="T19" fmla="*/ 79254569 h 406"/>
              <a:gd name="T20" fmla="*/ 1650703138 w 732"/>
              <a:gd name="T21" fmla="*/ 206627686 h 406"/>
              <a:gd name="T22" fmla="*/ 1489413138 w 732"/>
              <a:gd name="T23" fmla="*/ 294374113 h 406"/>
              <a:gd name="T24" fmla="*/ 1446569688 w 732"/>
              <a:gd name="T25" fmla="*/ 491095424 h 406"/>
              <a:gd name="T26" fmla="*/ 1159271875 w 732"/>
              <a:gd name="T27" fmla="*/ 465621038 h 4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2"/>
              <a:gd name="T43" fmla="*/ 0 h 406"/>
              <a:gd name="T44" fmla="*/ 732 w 732"/>
              <a:gd name="T45" fmla="*/ 406 h 40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2" h="406">
                <a:moveTo>
                  <a:pt x="460" y="329"/>
                </a:moveTo>
                <a:cubicBezTo>
                  <a:pt x="440" y="316"/>
                  <a:pt x="501" y="235"/>
                  <a:pt x="473" y="225"/>
                </a:cubicBezTo>
                <a:cubicBezTo>
                  <a:pt x="445" y="215"/>
                  <a:pt x="357" y="248"/>
                  <a:pt x="294" y="270"/>
                </a:cubicBezTo>
                <a:cubicBezTo>
                  <a:pt x="231" y="292"/>
                  <a:pt x="142" y="338"/>
                  <a:pt x="94" y="356"/>
                </a:cubicBezTo>
                <a:cubicBezTo>
                  <a:pt x="46" y="374"/>
                  <a:pt x="8" y="406"/>
                  <a:pt x="4" y="380"/>
                </a:cubicBezTo>
                <a:cubicBezTo>
                  <a:pt x="0" y="354"/>
                  <a:pt x="35" y="235"/>
                  <a:pt x="71" y="197"/>
                </a:cubicBezTo>
                <a:cubicBezTo>
                  <a:pt x="107" y="159"/>
                  <a:pt x="164" y="183"/>
                  <a:pt x="217" y="155"/>
                </a:cubicBezTo>
                <a:cubicBezTo>
                  <a:pt x="270" y="127"/>
                  <a:pt x="316" y="51"/>
                  <a:pt x="391" y="26"/>
                </a:cubicBezTo>
                <a:cubicBezTo>
                  <a:pt x="466" y="1"/>
                  <a:pt x="611" y="0"/>
                  <a:pt x="667" y="5"/>
                </a:cubicBezTo>
                <a:cubicBezTo>
                  <a:pt x="723" y="10"/>
                  <a:pt x="732" y="33"/>
                  <a:pt x="730" y="56"/>
                </a:cubicBezTo>
                <a:cubicBezTo>
                  <a:pt x="728" y="79"/>
                  <a:pt x="678" y="121"/>
                  <a:pt x="655" y="146"/>
                </a:cubicBezTo>
                <a:cubicBezTo>
                  <a:pt x="632" y="171"/>
                  <a:pt x="604" y="175"/>
                  <a:pt x="591" y="208"/>
                </a:cubicBezTo>
                <a:cubicBezTo>
                  <a:pt x="578" y="241"/>
                  <a:pt x="596" y="327"/>
                  <a:pt x="574" y="347"/>
                </a:cubicBezTo>
                <a:cubicBezTo>
                  <a:pt x="552" y="367"/>
                  <a:pt x="484" y="333"/>
                  <a:pt x="460" y="329"/>
                </a:cubicBezTo>
                <a:close/>
              </a:path>
            </a:pathLst>
          </a:custGeom>
          <a:blipFill dpi="0" rotWithShape="0">
            <a:blip r:embed="rId4"/>
            <a:srcRect/>
            <a:tile tx="0" ty="0" sx="100000" sy="100000" flip="none" algn="tl"/>
          </a:blipFill>
          <a:ln w="38100">
            <a:solidFill>
              <a:schemeClr val="tx1"/>
            </a:solidFill>
            <a:round/>
            <a:headEnd/>
            <a:tailEnd/>
          </a:ln>
        </p:spPr>
        <p:txBody>
          <a:bodyPr/>
          <a:lstStyle/>
          <a:p>
            <a:endParaRPr lang="en-US"/>
          </a:p>
        </p:txBody>
      </p:sp>
      <p:sp>
        <p:nvSpPr>
          <p:cNvPr id="56333" name="Freeform 5"/>
          <p:cNvSpPr>
            <a:spLocks/>
          </p:cNvSpPr>
          <p:nvPr/>
        </p:nvSpPr>
        <p:spPr bwMode="auto">
          <a:xfrm rot="3476790">
            <a:off x="63501" y="3300412"/>
            <a:ext cx="546100" cy="403225"/>
          </a:xfrm>
          <a:custGeom>
            <a:avLst/>
            <a:gdLst>
              <a:gd name="T0" fmla="*/ 2147483646 w 334"/>
              <a:gd name="T1" fmla="*/ 584676250 h 254"/>
              <a:gd name="T2" fmla="*/ 2147483646 w 334"/>
              <a:gd name="T3" fmla="*/ 115927188 h 254"/>
              <a:gd name="T4" fmla="*/ 2147483646 w 334"/>
              <a:gd name="T5" fmla="*/ 55443438 h 254"/>
              <a:gd name="T6" fmla="*/ 106777265 w 334"/>
              <a:gd name="T7" fmla="*/ 448587813 h 254"/>
              <a:gd name="T8" fmla="*/ 2147483646 w 334"/>
              <a:gd name="T9" fmla="*/ 584676250 h 254"/>
              <a:gd name="T10" fmla="*/ 0 60000 65536"/>
              <a:gd name="T11" fmla="*/ 0 60000 65536"/>
              <a:gd name="T12" fmla="*/ 0 60000 65536"/>
              <a:gd name="T13" fmla="*/ 0 60000 65536"/>
              <a:gd name="T14" fmla="*/ 0 60000 65536"/>
              <a:gd name="T15" fmla="*/ 0 w 334"/>
              <a:gd name="T16" fmla="*/ 0 h 254"/>
              <a:gd name="T17" fmla="*/ 334 w 334"/>
              <a:gd name="T18" fmla="*/ 254 h 254"/>
            </a:gdLst>
            <a:ahLst/>
            <a:cxnLst>
              <a:cxn ang="T10">
                <a:pos x="T0" y="T1"/>
              </a:cxn>
              <a:cxn ang="T11">
                <a:pos x="T2" y="T3"/>
              </a:cxn>
              <a:cxn ang="T12">
                <a:pos x="T4" y="T5"/>
              </a:cxn>
              <a:cxn ang="T13">
                <a:pos x="T6" y="T7"/>
              </a:cxn>
              <a:cxn ang="T14">
                <a:pos x="T8" y="T9"/>
              </a:cxn>
            </a:cxnLst>
            <a:rect l="T15" t="T16" r="T17" b="T18"/>
            <a:pathLst>
              <a:path w="334" h="254">
                <a:moveTo>
                  <a:pt x="150" y="232"/>
                </a:moveTo>
                <a:cubicBezTo>
                  <a:pt x="204" y="210"/>
                  <a:pt x="334" y="81"/>
                  <a:pt x="330" y="46"/>
                </a:cubicBezTo>
                <a:cubicBezTo>
                  <a:pt x="326" y="11"/>
                  <a:pt x="180" y="0"/>
                  <a:pt x="126" y="22"/>
                </a:cubicBezTo>
                <a:cubicBezTo>
                  <a:pt x="72" y="44"/>
                  <a:pt x="0" y="147"/>
                  <a:pt x="6" y="178"/>
                </a:cubicBezTo>
                <a:cubicBezTo>
                  <a:pt x="12" y="209"/>
                  <a:pt x="96" y="254"/>
                  <a:pt x="150" y="232"/>
                </a:cubicBezTo>
                <a:close/>
              </a:path>
            </a:pathLst>
          </a:custGeom>
          <a:blipFill dpi="0" rotWithShape="0">
            <a:blip r:embed="rId4"/>
            <a:srcRect/>
            <a:tile tx="0" ty="0" sx="100000" sy="100000" flip="none" algn="tl"/>
          </a:blipFill>
          <a:ln w="38100">
            <a:solidFill>
              <a:schemeClr val="tx1"/>
            </a:solidFill>
            <a:round/>
            <a:headEnd/>
            <a:tailEnd/>
          </a:ln>
        </p:spPr>
        <p:txBody>
          <a:bodyPr/>
          <a:lstStyle/>
          <a:p>
            <a:endParaRPr lang="en-US"/>
          </a:p>
        </p:txBody>
      </p:sp>
      <p:sp>
        <p:nvSpPr>
          <p:cNvPr id="56334" name="Rectangle 17"/>
          <p:cNvSpPr>
            <a:spLocks noChangeArrowheads="1"/>
          </p:cNvSpPr>
          <p:nvPr/>
        </p:nvSpPr>
        <p:spPr bwMode="auto">
          <a:xfrm>
            <a:off x="1889125" y="3076575"/>
            <a:ext cx="219075" cy="114300"/>
          </a:xfrm>
          <a:prstGeom prst="rect">
            <a:avLst/>
          </a:prstGeom>
          <a:blipFill dpi="0" rotWithShape="0">
            <a:blip r:embed="rId4"/>
            <a:srcRect/>
            <a:tile tx="0" ty="0" sx="100000" sy="100000" flip="none" algn="tl"/>
          </a:blipFill>
          <a:ln w="38100">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eaLnBrk="1" hangingPunct="1">
              <a:spcBef>
                <a:spcPct val="0"/>
              </a:spcBef>
              <a:buFontTx/>
              <a:buNone/>
            </a:pPr>
            <a:endParaRPr lang="en-US" altLang="en-US" sz="1800">
              <a:latin typeface="Arial" panose="020B0604020202020204" pitchFamily="34" charset="0"/>
              <a:ea typeface="MS PGothic" panose="020B0600070205080204" pitchFamily="34" charset="-128"/>
            </a:endParaRPr>
          </a:p>
        </p:txBody>
      </p:sp>
      <p:sp>
        <p:nvSpPr>
          <p:cNvPr id="56335" name="Freeform 21"/>
          <p:cNvSpPr>
            <a:spLocks/>
          </p:cNvSpPr>
          <p:nvPr/>
        </p:nvSpPr>
        <p:spPr bwMode="auto">
          <a:xfrm>
            <a:off x="5707063" y="3009900"/>
            <a:ext cx="284162" cy="357188"/>
          </a:xfrm>
          <a:custGeom>
            <a:avLst/>
            <a:gdLst>
              <a:gd name="T0" fmla="*/ 113407625 w 179"/>
              <a:gd name="T1" fmla="*/ 324629123 h 300"/>
              <a:gd name="T2" fmla="*/ 430946754 w 179"/>
              <a:gd name="T3" fmla="*/ 392673437 h 300"/>
              <a:gd name="T4" fmla="*/ 234374913 w 179"/>
              <a:gd name="T5" fmla="*/ 129000827 h 300"/>
              <a:gd name="T6" fmla="*/ 68044893 w 179"/>
              <a:gd name="T7" fmla="*/ 1418036 h 300"/>
              <a:gd name="T8" fmla="*/ 7561249 w 179"/>
              <a:gd name="T9" fmla="*/ 120494991 h 300"/>
              <a:gd name="T10" fmla="*/ 113407625 w 179"/>
              <a:gd name="T11" fmla="*/ 324629123 h 300"/>
              <a:gd name="T12" fmla="*/ 0 60000 65536"/>
              <a:gd name="T13" fmla="*/ 0 60000 65536"/>
              <a:gd name="T14" fmla="*/ 0 60000 65536"/>
              <a:gd name="T15" fmla="*/ 0 60000 65536"/>
              <a:gd name="T16" fmla="*/ 0 60000 65536"/>
              <a:gd name="T17" fmla="*/ 0 60000 65536"/>
              <a:gd name="T18" fmla="*/ 0 w 179"/>
              <a:gd name="T19" fmla="*/ 0 h 300"/>
              <a:gd name="T20" fmla="*/ 179 w 179"/>
              <a:gd name="T21" fmla="*/ 300 h 300"/>
            </a:gdLst>
            <a:ahLst/>
            <a:cxnLst>
              <a:cxn ang="T12">
                <a:pos x="T0" y="T1"/>
              </a:cxn>
              <a:cxn ang="T13">
                <a:pos x="T2" y="T3"/>
              </a:cxn>
              <a:cxn ang="T14">
                <a:pos x="T4" y="T5"/>
              </a:cxn>
              <a:cxn ang="T15">
                <a:pos x="T6" y="T7"/>
              </a:cxn>
              <a:cxn ang="T16">
                <a:pos x="T8" y="T9"/>
              </a:cxn>
              <a:cxn ang="T17">
                <a:pos x="T10" y="T11"/>
              </a:cxn>
            </a:cxnLst>
            <a:rect l="T18" t="T19" r="T20" b="T21"/>
            <a:pathLst>
              <a:path w="179" h="300">
                <a:moveTo>
                  <a:pt x="45" y="229"/>
                </a:moveTo>
                <a:cubicBezTo>
                  <a:pt x="73" y="261"/>
                  <a:pt x="163" y="300"/>
                  <a:pt x="171" y="277"/>
                </a:cubicBezTo>
                <a:cubicBezTo>
                  <a:pt x="179" y="254"/>
                  <a:pt x="117" y="137"/>
                  <a:pt x="93" y="91"/>
                </a:cubicBezTo>
                <a:cubicBezTo>
                  <a:pt x="69" y="45"/>
                  <a:pt x="42" y="2"/>
                  <a:pt x="27" y="1"/>
                </a:cubicBezTo>
                <a:cubicBezTo>
                  <a:pt x="12" y="0"/>
                  <a:pt x="0" y="47"/>
                  <a:pt x="3" y="85"/>
                </a:cubicBezTo>
                <a:cubicBezTo>
                  <a:pt x="6" y="123"/>
                  <a:pt x="17" y="197"/>
                  <a:pt x="45" y="229"/>
                </a:cubicBezTo>
                <a:close/>
              </a:path>
            </a:pathLst>
          </a:custGeom>
          <a:blipFill dpi="0" rotWithShape="0">
            <a:blip r:embed="rId4"/>
            <a:srcRect/>
            <a:tile tx="0" ty="0" sx="100000" sy="100000" flip="none" algn="tl"/>
          </a:blipFill>
          <a:ln w="38100">
            <a:solidFill>
              <a:schemeClr val="tx1"/>
            </a:solidFill>
            <a:round/>
            <a:headEnd/>
            <a:tailEnd/>
          </a:ln>
        </p:spPr>
        <p:txBody>
          <a:bodyPr/>
          <a:lstStyle/>
          <a:p>
            <a:endParaRPr lang="en-US"/>
          </a:p>
        </p:txBody>
      </p:sp>
      <p:sp>
        <p:nvSpPr>
          <p:cNvPr id="56336" name="Freeform 25"/>
          <p:cNvSpPr>
            <a:spLocks/>
          </p:cNvSpPr>
          <p:nvPr/>
        </p:nvSpPr>
        <p:spPr bwMode="auto">
          <a:xfrm>
            <a:off x="6424613" y="3697288"/>
            <a:ext cx="257175" cy="285750"/>
          </a:xfrm>
          <a:custGeom>
            <a:avLst/>
            <a:gdLst>
              <a:gd name="T0" fmla="*/ 166330313 w 162"/>
              <a:gd name="T1" fmla="*/ 310451897 h 240"/>
              <a:gd name="T2" fmla="*/ 393144375 w 162"/>
              <a:gd name="T3" fmla="*/ 55285481 h 240"/>
              <a:gd name="T4" fmla="*/ 75604688 w 162"/>
              <a:gd name="T5" fmla="*/ 29769197 h 240"/>
              <a:gd name="T6" fmla="*/ 15120938 w 162"/>
              <a:gd name="T7" fmla="*/ 233901853 h 240"/>
              <a:gd name="T8" fmla="*/ 166330313 w 162"/>
              <a:gd name="T9" fmla="*/ 310451897 h 240"/>
              <a:gd name="T10" fmla="*/ 0 60000 65536"/>
              <a:gd name="T11" fmla="*/ 0 60000 65536"/>
              <a:gd name="T12" fmla="*/ 0 60000 65536"/>
              <a:gd name="T13" fmla="*/ 0 60000 65536"/>
              <a:gd name="T14" fmla="*/ 0 60000 65536"/>
              <a:gd name="T15" fmla="*/ 0 w 162"/>
              <a:gd name="T16" fmla="*/ 0 h 240"/>
              <a:gd name="T17" fmla="*/ 162 w 162"/>
              <a:gd name="T18" fmla="*/ 240 h 240"/>
            </a:gdLst>
            <a:ahLst/>
            <a:cxnLst>
              <a:cxn ang="T10">
                <a:pos x="T0" y="T1"/>
              </a:cxn>
              <a:cxn ang="T11">
                <a:pos x="T2" y="T3"/>
              </a:cxn>
              <a:cxn ang="T12">
                <a:pos x="T4" y="T5"/>
              </a:cxn>
              <a:cxn ang="T13">
                <a:pos x="T6" y="T7"/>
              </a:cxn>
              <a:cxn ang="T14">
                <a:pos x="T8" y="T9"/>
              </a:cxn>
            </a:cxnLst>
            <a:rect l="T15" t="T16" r="T17" b="T18"/>
            <a:pathLst>
              <a:path w="162" h="240">
                <a:moveTo>
                  <a:pt x="66" y="219"/>
                </a:moveTo>
                <a:cubicBezTo>
                  <a:pt x="91" y="198"/>
                  <a:pt x="162" y="72"/>
                  <a:pt x="156" y="39"/>
                </a:cubicBezTo>
                <a:cubicBezTo>
                  <a:pt x="150" y="6"/>
                  <a:pt x="55" y="0"/>
                  <a:pt x="30" y="21"/>
                </a:cubicBezTo>
                <a:cubicBezTo>
                  <a:pt x="5" y="42"/>
                  <a:pt x="0" y="130"/>
                  <a:pt x="6" y="165"/>
                </a:cubicBezTo>
                <a:cubicBezTo>
                  <a:pt x="12" y="200"/>
                  <a:pt x="41" y="240"/>
                  <a:pt x="66" y="219"/>
                </a:cubicBezTo>
                <a:close/>
              </a:path>
            </a:pathLst>
          </a:custGeom>
          <a:blipFill dpi="0" rotWithShape="0">
            <a:blip r:embed="rId4"/>
            <a:srcRect/>
            <a:tile tx="0" ty="0" sx="100000" sy="100000" flip="none" algn="tl"/>
          </a:blipFill>
          <a:ln w="38100">
            <a:solidFill>
              <a:schemeClr val="tx1"/>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5"/>
          <p:cNvSpPr>
            <a:spLocks noGrp="1"/>
          </p:cNvSpPr>
          <p:nvPr>
            <p:ph type="title"/>
          </p:nvPr>
        </p:nvSpPr>
        <p:spPr/>
        <p:txBody>
          <a:bodyPr/>
          <a:lstStyle/>
          <a:p>
            <a:r>
              <a:rPr lang="en-US" altLang="en-US" smtClean="0"/>
              <a:t>GRAV-D Status</a:t>
            </a:r>
          </a:p>
        </p:txBody>
      </p:sp>
      <p:sp>
        <p:nvSpPr>
          <p:cNvPr id="58371" name="Content Placeholder 6"/>
          <p:cNvSpPr>
            <a:spLocks noGrp="1"/>
          </p:cNvSpPr>
          <p:nvPr>
            <p:ph sz="half" idx="4294967295"/>
          </p:nvPr>
        </p:nvSpPr>
        <p:spPr>
          <a:xfrm>
            <a:off x="228600" y="2057400"/>
            <a:ext cx="4648200" cy="3886200"/>
          </a:xfrm>
        </p:spPr>
        <p:txBody>
          <a:bodyPr/>
          <a:lstStyle/>
          <a:p>
            <a:r>
              <a:rPr lang="en-US" altLang="en-US" smtClean="0"/>
              <a:t>50% mark hit in FY2016</a:t>
            </a:r>
          </a:p>
          <a:p>
            <a:pPr lvl="1"/>
            <a:r>
              <a:rPr lang="en-US" altLang="en-US" smtClean="0"/>
              <a:t>FY2017 target:  62% </a:t>
            </a:r>
          </a:p>
          <a:p>
            <a:r>
              <a:rPr lang="en-US" altLang="en-US" smtClean="0"/>
              <a:t>Two planes at a time</a:t>
            </a:r>
          </a:p>
          <a:p>
            <a:pPr lvl="1"/>
            <a:r>
              <a:rPr lang="en-US" altLang="en-US" smtClean="0"/>
              <a:t>Occasionally three</a:t>
            </a:r>
          </a:p>
          <a:p>
            <a:r>
              <a:rPr lang="en-US" altLang="en-US" smtClean="0"/>
              <a:t>Mix of government and private industry collection</a:t>
            </a:r>
          </a:p>
        </p:txBody>
      </p:sp>
      <p:sp>
        <p:nvSpPr>
          <p:cNvPr id="2" name="Text Placeholder 1"/>
          <p:cNvSpPr>
            <a:spLocks noGrp="1"/>
          </p:cNvSpPr>
          <p:nvPr>
            <p:ph type="body" sz="quarter" idx="4294967295"/>
          </p:nvPr>
        </p:nvSpPr>
        <p:spPr>
          <a:xfrm>
            <a:off x="449263" y="1196975"/>
            <a:ext cx="8001000" cy="558800"/>
          </a:xfrm>
        </p:spPr>
        <p:txBody>
          <a:bodyPr>
            <a:normAutofit lnSpcReduction="10000"/>
          </a:bodyPr>
          <a:lstStyle/>
          <a:p>
            <a:pPr marL="0" indent="0" algn="ctr">
              <a:buFont typeface="Arial" panose="020B0604020202020204" pitchFamily="34" charset="0"/>
              <a:buNone/>
              <a:defRPr/>
            </a:pPr>
            <a:r>
              <a:rPr lang="en-US" dirty="0" smtClean="0">
                <a:solidFill>
                  <a:srgbClr val="C00000"/>
                </a:solidFill>
              </a:rPr>
              <a:t>100% by 2022</a:t>
            </a:r>
            <a:endParaRPr lang="en-US" dirty="0">
              <a:solidFill>
                <a:srgbClr val="C00000"/>
              </a:solidFill>
            </a:endParaRPr>
          </a:p>
        </p:txBody>
      </p:sp>
      <p:pic>
        <p:nvPicPr>
          <p:cNvPr id="5837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38725" y="2339975"/>
            <a:ext cx="4100513"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fld id="{87DF60DB-BD9D-422A-A64B-FF4D8EE7C5C5}" type="slidenum">
              <a:rPr lang="en-US" altLang="en-US" sz="1200" smtClean="0">
                <a:solidFill>
                  <a:srgbClr val="898989"/>
                </a:solidFill>
              </a:rPr>
              <a:pPr>
                <a:spcBef>
                  <a:spcPct val="0"/>
                </a:spcBef>
                <a:buFontTx/>
                <a:buNone/>
              </a:pPr>
              <a:t>24</a:t>
            </a:fld>
            <a:endParaRPr lang="en-US" altLang="en-US" sz="1200" smtClean="0">
              <a:solidFill>
                <a:srgbClr val="898989"/>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altLang="en-US" smtClean="0"/>
              <a:t>Orthometric Heights</a:t>
            </a:r>
          </a:p>
        </p:txBody>
      </p:sp>
      <p:sp>
        <p:nvSpPr>
          <p:cNvPr id="3" name="Text Placeholder 2"/>
          <p:cNvSpPr>
            <a:spLocks noGrp="1"/>
          </p:cNvSpPr>
          <p:nvPr>
            <p:ph type="body" sz="quarter" idx="4294967295"/>
          </p:nvPr>
        </p:nvSpPr>
        <p:spPr>
          <a:xfrm>
            <a:off x="457200" y="1255713"/>
            <a:ext cx="8001000" cy="558800"/>
          </a:xfrm>
        </p:spPr>
        <p:txBody>
          <a:bodyPr>
            <a:normAutofit lnSpcReduction="10000"/>
          </a:bodyPr>
          <a:lstStyle/>
          <a:p>
            <a:pPr marL="0" indent="0" algn="ctr">
              <a:buFont typeface="Arial" panose="020B0604020202020204" pitchFamily="34" charset="0"/>
              <a:buNone/>
              <a:defRPr/>
            </a:pPr>
            <a:r>
              <a:rPr lang="en-US" dirty="0" smtClean="0">
                <a:solidFill>
                  <a:srgbClr val="C00000"/>
                </a:solidFill>
              </a:rPr>
              <a:t>Approximate EXPECTED SHIFTS</a:t>
            </a:r>
            <a:endParaRPr lang="en-US" dirty="0">
              <a:solidFill>
                <a:srgbClr val="C00000"/>
              </a:solidFill>
            </a:endParaRPr>
          </a:p>
        </p:txBody>
      </p:sp>
      <p:sp>
        <p:nvSpPr>
          <p:cNvPr id="60420" name="Content Placeholder 2"/>
          <p:cNvSpPr>
            <a:spLocks noGrp="1"/>
          </p:cNvSpPr>
          <p:nvPr>
            <p:ph sz="half" idx="4294967295"/>
          </p:nvPr>
        </p:nvSpPr>
        <p:spPr>
          <a:xfrm>
            <a:off x="571500" y="1846263"/>
            <a:ext cx="7962900" cy="4113212"/>
          </a:xfrm>
        </p:spPr>
        <p:txBody>
          <a:bodyPr/>
          <a:lstStyle/>
          <a:p>
            <a:r>
              <a:rPr lang="en-US" altLang="en-US" sz="2400" smtClean="0"/>
              <a:t>Approximate level of geoid mismatch known to exist in the NAVD 88 zero surface</a:t>
            </a:r>
          </a:p>
          <a:p>
            <a:r>
              <a:rPr lang="en-US" altLang="en-US" sz="2400" smtClean="0"/>
              <a:t>Does not include local subsidence issues</a:t>
            </a:r>
          </a:p>
          <a:p>
            <a:pPr lvl="1"/>
            <a:endParaRPr lang="en-US" altLang="en-US" sz="1400" b="1" smtClean="0"/>
          </a:p>
          <a:p>
            <a:endParaRPr lang="en-US" altLang="en-US" smtClean="0"/>
          </a:p>
          <a:p>
            <a:endParaRPr lang="en-US" altLang="en-US" smtClean="0"/>
          </a:p>
          <a:p>
            <a:pPr>
              <a:buFontTx/>
              <a:buNone/>
            </a:pPr>
            <a:endParaRPr lang="en-US" altLang="en-US" smtClean="0"/>
          </a:p>
          <a:p>
            <a:pPr lvl="1"/>
            <a:endParaRPr lang="en-US" altLang="en-US" smtClean="0"/>
          </a:p>
          <a:p>
            <a:pPr lvl="1"/>
            <a:endParaRPr lang="en-US" altLang="en-US" smtClean="0"/>
          </a:p>
          <a:p>
            <a:endParaRPr lang="en-US" altLang="en-US" smtClean="0"/>
          </a:p>
          <a:p>
            <a:endParaRPr lang="en-US" altLang="en-US" smtClean="0"/>
          </a:p>
        </p:txBody>
      </p:sp>
      <p:pic>
        <p:nvPicPr>
          <p:cNvPr id="6042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268663"/>
            <a:ext cx="6858000" cy="308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fld id="{945471C9-90AB-4EEE-A5BA-332B0160F5CC}" type="slidenum">
              <a:rPr lang="en-US" altLang="en-US" sz="1200" smtClean="0">
                <a:solidFill>
                  <a:srgbClr val="898989"/>
                </a:solidFill>
              </a:rPr>
              <a:pPr>
                <a:spcBef>
                  <a:spcPct val="0"/>
                </a:spcBef>
                <a:buFontTx/>
                <a:buNone/>
              </a:pPr>
              <a:t>25</a:t>
            </a:fld>
            <a:endParaRPr lang="en-US" altLang="en-US" sz="1200" smtClean="0">
              <a:solidFill>
                <a:srgbClr val="898989"/>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altLang="en-US" smtClean="0"/>
              <a:t>Time Dependencies</a:t>
            </a:r>
          </a:p>
        </p:txBody>
      </p:sp>
      <p:sp>
        <p:nvSpPr>
          <p:cNvPr id="3" name="Text Placeholder 2"/>
          <p:cNvSpPr>
            <a:spLocks noGrp="1"/>
          </p:cNvSpPr>
          <p:nvPr>
            <p:ph type="body" sz="quarter" idx="4294967295"/>
          </p:nvPr>
        </p:nvSpPr>
        <p:spPr>
          <a:xfrm>
            <a:off x="571500" y="1263650"/>
            <a:ext cx="8001000" cy="558800"/>
          </a:xfrm>
        </p:spPr>
        <p:txBody>
          <a:bodyPr>
            <a:normAutofit lnSpcReduction="10000"/>
          </a:bodyPr>
          <a:lstStyle/>
          <a:p>
            <a:pPr marL="0" indent="0" algn="ctr">
              <a:buFont typeface="Arial" panose="020B0604020202020204" pitchFamily="34" charset="0"/>
              <a:buNone/>
              <a:defRPr/>
            </a:pPr>
            <a:r>
              <a:rPr lang="en-US" dirty="0" smtClean="0">
                <a:solidFill>
                  <a:srgbClr val="C00000"/>
                </a:solidFill>
              </a:rPr>
              <a:t>Geoid changes cause height changes</a:t>
            </a:r>
            <a:endParaRPr lang="en-US" dirty="0">
              <a:solidFill>
                <a:srgbClr val="C00000"/>
              </a:solidFill>
            </a:endParaRPr>
          </a:p>
        </p:txBody>
      </p:sp>
      <p:pic>
        <p:nvPicPr>
          <p:cNvPr id="62468" name="Picture 2"/>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l="11885" t="17133" r="7666" b="11990"/>
          <a:stretch>
            <a:fillRect/>
          </a:stretch>
        </p:blipFill>
        <p:spPr>
          <a:xfrm>
            <a:off x="0" y="2352675"/>
            <a:ext cx="4343400" cy="3902075"/>
          </a:xfrm>
          <a:ln>
            <a:solidFill>
              <a:schemeClr val="tx1"/>
            </a:solidFill>
            <a:miter lim="800000"/>
            <a:headEnd/>
            <a:tailEnd/>
          </a:ln>
        </p:spPr>
      </p:pic>
      <p:sp>
        <p:nvSpPr>
          <p:cNvPr id="9" name="Content Placeholder 8"/>
          <p:cNvSpPr>
            <a:spLocks noGrp="1"/>
          </p:cNvSpPr>
          <p:nvPr>
            <p:ph sz="half" idx="4294967295"/>
          </p:nvPr>
        </p:nvSpPr>
        <p:spPr>
          <a:xfrm>
            <a:off x="4495800" y="2347913"/>
            <a:ext cx="4419600" cy="4373562"/>
          </a:xfrm>
        </p:spPr>
        <p:txBody>
          <a:bodyPr/>
          <a:lstStyle/>
          <a:p>
            <a:pPr>
              <a:defRPr/>
            </a:pPr>
            <a:r>
              <a:rPr lang="en-US" sz="2800" dirty="0" smtClean="0"/>
              <a:t>The zero elevation surface will change with time</a:t>
            </a:r>
          </a:p>
          <a:p>
            <a:pPr>
              <a:defRPr/>
            </a:pPr>
            <a:endParaRPr lang="en-US" sz="2800" dirty="0" smtClean="0"/>
          </a:p>
          <a:p>
            <a:pPr>
              <a:defRPr/>
            </a:pPr>
            <a:r>
              <a:rPr lang="en-US" sz="2800" dirty="0" smtClean="0"/>
              <a:t>Heights will be time tagged to respect:</a:t>
            </a:r>
          </a:p>
          <a:p>
            <a:pPr lvl="1">
              <a:defRPr/>
            </a:pPr>
            <a:r>
              <a:rPr lang="en-US" sz="2400" dirty="0" smtClean="0"/>
              <a:t>Geoid change</a:t>
            </a:r>
          </a:p>
          <a:p>
            <a:pPr lvl="1">
              <a:defRPr/>
            </a:pPr>
            <a:r>
              <a:rPr lang="en-US" sz="2400" dirty="0" smtClean="0"/>
              <a:t>Subsidence</a:t>
            </a:r>
            <a:endParaRPr lang="en-US" sz="2400" dirty="0"/>
          </a:p>
          <a:p>
            <a:pPr marL="0" indent="0">
              <a:buFont typeface="Arial" panose="020B0604020202020204" pitchFamily="34" charset="0"/>
              <a:buNone/>
              <a:defRPr/>
            </a:pPr>
            <a:endParaRPr lang="en-US" dirty="0"/>
          </a:p>
        </p:txBody>
      </p:sp>
      <p:sp>
        <p:nvSpPr>
          <p:cNvPr id="6247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fld id="{DABE0EFB-A313-4A32-8175-BB71CAC605F7}" type="slidenum">
              <a:rPr lang="en-US" altLang="en-US" sz="1200" smtClean="0">
                <a:solidFill>
                  <a:srgbClr val="898989"/>
                </a:solidFill>
              </a:rPr>
              <a:pPr>
                <a:spcBef>
                  <a:spcPct val="0"/>
                </a:spcBef>
                <a:buFontTx/>
                <a:buNone/>
              </a:pPr>
              <a:t>26</a:t>
            </a:fld>
            <a:endParaRPr lang="en-US" altLang="en-US" sz="1200" smtClean="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defRPr/>
            </a:pPr>
            <a:r>
              <a:rPr lang="en-US" dirty="0" smtClean="0"/>
              <a:t>Objective 3 of 5:  </a:t>
            </a:r>
            <a:br>
              <a:rPr lang="en-US" dirty="0" smtClean="0"/>
            </a:br>
            <a:r>
              <a:rPr lang="en-US" dirty="0" smtClean="0"/>
              <a:t>Re-invent </a:t>
            </a:r>
            <a:r>
              <a:rPr lang="en-US" dirty="0" err="1" smtClean="0"/>
              <a:t>Bluebooking</a:t>
            </a:r>
            <a:endParaRPr lang="en-US" dirty="0"/>
          </a:p>
        </p:txBody>
      </p:sp>
      <p:sp>
        <p:nvSpPr>
          <p:cNvPr id="6451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fld id="{BF9B0A2B-A229-44B0-888D-79D1292FA2F4}" type="slidenum">
              <a:rPr lang="en-US" altLang="en-US" sz="1200" smtClean="0">
                <a:solidFill>
                  <a:srgbClr val="898989"/>
                </a:solidFill>
              </a:rPr>
              <a:pPr>
                <a:spcBef>
                  <a:spcPct val="0"/>
                </a:spcBef>
                <a:buFontTx/>
                <a:buNone/>
              </a:pPr>
              <a:t>27</a:t>
            </a:fld>
            <a:endParaRPr lang="en-US" altLang="en-US" sz="1200" smtClean="0">
              <a:solidFill>
                <a:srgbClr val="898989"/>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altLang="en-US" smtClean="0"/>
              <a:t>Bluebooking</a:t>
            </a:r>
          </a:p>
        </p:txBody>
      </p:sp>
      <p:sp>
        <p:nvSpPr>
          <p:cNvPr id="4" name="Content Placeholder 3"/>
          <p:cNvSpPr>
            <a:spLocks noGrp="1"/>
          </p:cNvSpPr>
          <p:nvPr>
            <p:ph idx="1"/>
          </p:nvPr>
        </p:nvSpPr>
        <p:spPr>
          <a:xfrm>
            <a:off x="304800" y="1719263"/>
            <a:ext cx="6019800" cy="4297362"/>
          </a:xfrm>
        </p:spPr>
        <p:txBody>
          <a:bodyPr>
            <a:normAutofit fontScale="77500" lnSpcReduction="20000"/>
          </a:bodyPr>
          <a:lstStyle/>
          <a:p>
            <a:pPr>
              <a:defRPr/>
            </a:pPr>
            <a:r>
              <a:rPr lang="en-US" dirty="0" smtClean="0"/>
              <a:t>Refers to </a:t>
            </a:r>
            <a:r>
              <a:rPr lang="en-US" dirty="0"/>
              <a:t>the blue cover of </a:t>
            </a:r>
            <a:r>
              <a:rPr lang="en-US" i="1" u="sng" dirty="0"/>
              <a:t>Input Formats </a:t>
            </a:r>
            <a:r>
              <a:rPr lang="en-US" i="1" u="sng" dirty="0" smtClean="0"/>
              <a:t>and Specifications </a:t>
            </a:r>
            <a:r>
              <a:rPr lang="en-US" i="1" u="sng" dirty="0"/>
              <a:t>of </a:t>
            </a:r>
            <a:r>
              <a:rPr lang="en-US" i="1" u="sng" dirty="0" smtClean="0"/>
              <a:t>the National </a:t>
            </a:r>
            <a:r>
              <a:rPr lang="en-US" i="1" u="sng" dirty="0"/>
              <a:t>Geodetic </a:t>
            </a:r>
            <a:r>
              <a:rPr lang="en-US" i="1" u="sng" dirty="0" smtClean="0"/>
              <a:t>Survey Data Base</a:t>
            </a:r>
          </a:p>
          <a:p>
            <a:pPr lvl="1">
              <a:defRPr/>
            </a:pPr>
            <a:r>
              <a:rPr lang="en-US" dirty="0" smtClean="0"/>
              <a:t>The requirements for turning in a geodetic survey to NGS</a:t>
            </a:r>
          </a:p>
          <a:p>
            <a:pPr lvl="1">
              <a:defRPr/>
            </a:pPr>
            <a:r>
              <a:rPr lang="en-US" dirty="0" smtClean="0"/>
              <a:t>Very DOS/FORTRAN heavy</a:t>
            </a:r>
          </a:p>
          <a:p>
            <a:pPr lvl="1">
              <a:defRPr/>
            </a:pPr>
            <a:r>
              <a:rPr lang="en-US" dirty="0" smtClean="0"/>
              <a:t>Horizontal (angles, distances) vertical (leveling) and gravity</a:t>
            </a:r>
          </a:p>
          <a:p>
            <a:pPr lvl="2">
              <a:defRPr/>
            </a:pPr>
            <a:r>
              <a:rPr lang="en-US" dirty="0" smtClean="0"/>
              <a:t>GPS surveys were force-fitted into the horizontal rules</a:t>
            </a:r>
          </a:p>
          <a:p>
            <a:pPr>
              <a:defRPr/>
            </a:pPr>
            <a:r>
              <a:rPr lang="en-US" dirty="0" smtClean="0"/>
              <a:t>Reputation:  “Cumbersome”</a:t>
            </a:r>
          </a:p>
          <a:p>
            <a:pPr lvl="1">
              <a:defRPr/>
            </a:pPr>
            <a:r>
              <a:rPr lang="en-US" dirty="0" smtClean="0"/>
              <a:t>To be fair:  All industry standards are cumbersome – it prevents chaos</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905000"/>
            <a:ext cx="2560638" cy="336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5"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fld id="{BA91FD7C-8C73-4100-9BFA-CB73EB9B8791}" type="slidenum">
              <a:rPr lang="en-US" altLang="en-US" sz="1200" smtClean="0">
                <a:solidFill>
                  <a:srgbClr val="898989"/>
                </a:solidFill>
              </a:rPr>
              <a:pPr>
                <a:spcBef>
                  <a:spcPct val="0"/>
                </a:spcBef>
                <a:buFontTx/>
                <a:buNone/>
              </a:pPr>
              <a:t>28</a:t>
            </a:fld>
            <a:endParaRPr lang="en-US" altLang="en-US" sz="1200" smtClean="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nodeType="clickEffect">
                                  <p:stCondLst>
                                    <p:cond delay="0"/>
                                  </p:stCondLst>
                                  <p:childTnLst>
                                    <p:set>
                                      <p:cBhvr>
                                        <p:cTn id="35"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altLang="en-US" smtClean="0"/>
              <a:t>OPUS-Projects</a:t>
            </a:r>
          </a:p>
        </p:txBody>
      </p:sp>
      <p:sp>
        <p:nvSpPr>
          <p:cNvPr id="3" name="Text Placeholder 2"/>
          <p:cNvSpPr>
            <a:spLocks noGrp="1"/>
          </p:cNvSpPr>
          <p:nvPr>
            <p:ph type="body" sz="quarter" idx="4294967295"/>
          </p:nvPr>
        </p:nvSpPr>
        <p:spPr>
          <a:xfrm>
            <a:off x="571500" y="1262063"/>
            <a:ext cx="8001000" cy="558800"/>
          </a:xfrm>
        </p:spPr>
        <p:txBody>
          <a:bodyPr>
            <a:normAutofit lnSpcReduction="10000"/>
          </a:bodyPr>
          <a:lstStyle/>
          <a:p>
            <a:pPr marL="0" indent="0" algn="ctr">
              <a:buFont typeface="Arial" panose="020B0604020202020204" pitchFamily="34" charset="0"/>
              <a:buNone/>
              <a:defRPr/>
            </a:pPr>
            <a:r>
              <a:rPr lang="en-US" dirty="0" smtClean="0">
                <a:solidFill>
                  <a:srgbClr val="C00000"/>
                </a:solidFill>
              </a:rPr>
              <a:t>Or “</a:t>
            </a:r>
            <a:r>
              <a:rPr lang="en-US" dirty="0" err="1">
                <a:solidFill>
                  <a:srgbClr val="C00000"/>
                </a:solidFill>
              </a:rPr>
              <a:t>b</a:t>
            </a:r>
            <a:r>
              <a:rPr lang="en-US" dirty="0" err="1" smtClean="0">
                <a:solidFill>
                  <a:srgbClr val="C00000"/>
                </a:solidFill>
              </a:rPr>
              <a:t>luebooking</a:t>
            </a:r>
            <a:r>
              <a:rPr lang="en-US" dirty="0" smtClean="0">
                <a:solidFill>
                  <a:srgbClr val="C00000"/>
                </a:solidFill>
              </a:rPr>
              <a:t> for the 21</a:t>
            </a:r>
            <a:r>
              <a:rPr lang="en-US" baseline="30000" dirty="0" smtClean="0">
                <a:solidFill>
                  <a:srgbClr val="C00000"/>
                </a:solidFill>
              </a:rPr>
              <a:t>st</a:t>
            </a:r>
            <a:r>
              <a:rPr lang="en-US" dirty="0" smtClean="0">
                <a:solidFill>
                  <a:srgbClr val="C00000"/>
                </a:solidFill>
              </a:rPr>
              <a:t> century”</a:t>
            </a:r>
            <a:endParaRPr lang="en-US" dirty="0">
              <a:solidFill>
                <a:srgbClr val="C00000"/>
              </a:solidFill>
            </a:endParaRPr>
          </a:p>
        </p:txBody>
      </p:sp>
      <p:pic>
        <p:nvPicPr>
          <p:cNvPr id="68612" name="Picture 2"/>
          <p:cNvPicPr>
            <a:picLocks noChangeAspect="1" noChangeArrowheads="1"/>
          </p:cNvPicPr>
          <p:nvPr/>
        </p:nvPicPr>
        <p:blipFill>
          <a:blip r:embed="rId3">
            <a:extLst>
              <a:ext uri="{28A0092B-C50C-407E-A947-70E740481C1C}">
                <a14:useLocalDpi xmlns:a14="http://schemas.microsoft.com/office/drawing/2010/main" val="0"/>
              </a:ext>
            </a:extLst>
          </a:blip>
          <a:srcRect t="14789" b="1872"/>
          <a:stretch>
            <a:fillRect/>
          </a:stretch>
        </p:blipFill>
        <p:spPr bwMode="auto">
          <a:xfrm>
            <a:off x="647700" y="2990850"/>
            <a:ext cx="6013450" cy="2439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861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750" y="2824163"/>
            <a:ext cx="3505200" cy="214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8614"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6750" y="2143125"/>
            <a:ext cx="6372225" cy="681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a:spLocks noChangeArrowheads="1"/>
          </p:cNvSpPr>
          <p:nvPr/>
        </p:nvSpPr>
        <p:spPr bwMode="auto">
          <a:xfrm>
            <a:off x="6859588" y="3208338"/>
            <a:ext cx="2208212" cy="2800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eaLnBrk="1" hangingPunct="1">
              <a:spcBef>
                <a:spcPct val="0"/>
              </a:spcBef>
              <a:buFontTx/>
              <a:buNone/>
            </a:pPr>
            <a:r>
              <a:rPr lang="en-US" altLang="en-US" sz="1600">
                <a:latin typeface="Calibri" panose="020F0502020204030204" pitchFamily="34" charset="0"/>
              </a:rPr>
              <a:t>The 2013 Survey of the</a:t>
            </a:r>
          </a:p>
          <a:p>
            <a:pPr eaLnBrk="1" hangingPunct="1">
              <a:spcBef>
                <a:spcPct val="0"/>
              </a:spcBef>
              <a:buFontTx/>
              <a:buNone/>
            </a:pPr>
            <a:r>
              <a:rPr lang="en-US" altLang="en-US" sz="1600">
                <a:latin typeface="Calibri" panose="020F0502020204030204" pitchFamily="34" charset="0"/>
              </a:rPr>
              <a:t>Washington Monument</a:t>
            </a:r>
          </a:p>
          <a:p>
            <a:pPr eaLnBrk="1" hangingPunct="1">
              <a:spcBef>
                <a:spcPct val="0"/>
              </a:spcBef>
              <a:buFontTx/>
              <a:buNone/>
            </a:pPr>
            <a:r>
              <a:rPr lang="en-US" altLang="en-US" sz="1600">
                <a:latin typeface="Calibri" panose="020F0502020204030204" pitchFamily="34" charset="0"/>
              </a:rPr>
              <a:t>had GPS, leveling and</a:t>
            </a:r>
          </a:p>
          <a:p>
            <a:pPr eaLnBrk="1" hangingPunct="1">
              <a:spcBef>
                <a:spcPct val="0"/>
              </a:spcBef>
              <a:buFontTx/>
              <a:buNone/>
            </a:pPr>
            <a:r>
              <a:rPr lang="en-US" altLang="en-US" sz="1600">
                <a:latin typeface="Calibri" panose="020F0502020204030204" pitchFamily="34" charset="0"/>
              </a:rPr>
              <a:t>traverse components.</a:t>
            </a:r>
          </a:p>
          <a:p>
            <a:pPr eaLnBrk="1" hangingPunct="1">
              <a:spcBef>
                <a:spcPct val="0"/>
              </a:spcBef>
              <a:buFontTx/>
              <a:buNone/>
            </a:pPr>
            <a:endParaRPr lang="en-US" altLang="en-US" sz="1600">
              <a:latin typeface="Calibri" panose="020F0502020204030204" pitchFamily="34" charset="0"/>
            </a:endParaRPr>
          </a:p>
          <a:p>
            <a:pPr eaLnBrk="1" hangingPunct="1">
              <a:spcBef>
                <a:spcPct val="0"/>
              </a:spcBef>
              <a:buFontTx/>
              <a:buNone/>
            </a:pPr>
            <a:r>
              <a:rPr lang="en-US" altLang="en-US" sz="1600">
                <a:latin typeface="Calibri" panose="020F0502020204030204" pitchFamily="34" charset="0"/>
              </a:rPr>
              <a:t>An integrated OPUS-Projects might</a:t>
            </a:r>
          </a:p>
          <a:p>
            <a:pPr eaLnBrk="1" hangingPunct="1">
              <a:spcBef>
                <a:spcPct val="0"/>
              </a:spcBef>
              <a:buFontTx/>
              <a:buNone/>
            </a:pPr>
            <a:r>
              <a:rPr lang="en-US" altLang="en-US" sz="1600">
                <a:latin typeface="Calibri" panose="020F0502020204030204" pitchFamily="34" charset="0"/>
              </a:rPr>
              <a:t>allow for easier </a:t>
            </a:r>
          </a:p>
          <a:p>
            <a:pPr eaLnBrk="1" hangingPunct="1">
              <a:spcBef>
                <a:spcPct val="0"/>
              </a:spcBef>
              <a:buFontTx/>
              <a:buNone/>
            </a:pPr>
            <a:r>
              <a:rPr lang="en-US" altLang="en-US" sz="1600">
                <a:latin typeface="Calibri" panose="020F0502020204030204" pitchFamily="34" charset="0"/>
              </a:rPr>
              <a:t>processing and especially</a:t>
            </a:r>
          </a:p>
          <a:p>
            <a:pPr eaLnBrk="1" hangingPunct="1">
              <a:spcBef>
                <a:spcPct val="0"/>
              </a:spcBef>
              <a:buFontTx/>
              <a:buNone/>
            </a:pPr>
            <a:r>
              <a:rPr lang="en-US" altLang="en-US" sz="1600">
                <a:latin typeface="Calibri" panose="020F0502020204030204" pitchFamily="34" charset="0"/>
              </a:rPr>
              <a:t>cross-processing</a:t>
            </a:r>
          </a:p>
        </p:txBody>
      </p:sp>
      <p:sp>
        <p:nvSpPr>
          <p:cNvPr id="11" name="Rectangle 10"/>
          <p:cNvSpPr/>
          <p:nvPr/>
        </p:nvSpPr>
        <p:spPr>
          <a:xfrm>
            <a:off x="1762125" y="2406650"/>
            <a:ext cx="2847975" cy="18573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12" name="Straight Connector 11"/>
          <p:cNvCxnSpPr>
            <a:stCxn id="11" idx="3"/>
            <a:endCxn id="10" idx="0"/>
          </p:cNvCxnSpPr>
          <p:nvPr/>
        </p:nvCxnSpPr>
        <p:spPr>
          <a:xfrm>
            <a:off x="4610100" y="2500313"/>
            <a:ext cx="3352800" cy="708025"/>
          </a:xfrm>
          <a:prstGeom prst="line">
            <a:avLst/>
          </a:prstGeom>
          <a:ln w="38100">
            <a:solidFill>
              <a:srgbClr val="C00000"/>
            </a:solidFill>
            <a:headEnd type="arrow"/>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504825" y="2655888"/>
            <a:ext cx="1009650" cy="55245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861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fld id="{18D713F7-25FD-469D-A1FB-E0FF36492075}" type="slidenum">
              <a:rPr lang="en-US" altLang="en-US" sz="1200" smtClean="0">
                <a:solidFill>
                  <a:srgbClr val="898989"/>
                </a:solidFill>
              </a:rPr>
              <a:pPr>
                <a:spcBef>
                  <a:spcPct val="0"/>
                </a:spcBef>
                <a:buFontTx/>
                <a:buNone/>
              </a:pPr>
              <a:t>29</a:t>
            </a:fld>
            <a:endParaRPr lang="en-US" altLang="en-US" sz="1200" smtClean="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9"/>
          <p:cNvSpPr>
            <a:spLocks noGrp="1"/>
          </p:cNvSpPr>
          <p:nvPr>
            <p:ph type="title"/>
          </p:nvPr>
        </p:nvSpPr>
        <p:spPr>
          <a:xfrm>
            <a:off x="425450" y="425450"/>
            <a:ext cx="8261350" cy="1174750"/>
          </a:xfrm>
        </p:spPr>
        <p:txBody>
          <a:bodyPr/>
          <a:lstStyle/>
          <a:p>
            <a:r>
              <a:rPr lang="en-US" altLang="en-US" smtClean="0"/>
              <a:t>Overview</a:t>
            </a:r>
          </a:p>
        </p:txBody>
      </p:sp>
      <p:sp>
        <p:nvSpPr>
          <p:cNvPr id="11" name="Content Placeholder 10"/>
          <p:cNvSpPr>
            <a:spLocks noGrp="1"/>
          </p:cNvSpPr>
          <p:nvPr>
            <p:ph idx="1"/>
          </p:nvPr>
        </p:nvSpPr>
        <p:spPr>
          <a:xfrm>
            <a:off x="304800" y="1828800"/>
            <a:ext cx="8686800" cy="4419600"/>
          </a:xfrm>
        </p:spPr>
        <p:txBody>
          <a:bodyPr>
            <a:normAutofit fontScale="85000" lnSpcReduction="20000"/>
          </a:bodyPr>
          <a:lstStyle/>
          <a:p>
            <a:pPr>
              <a:defRPr/>
            </a:pPr>
            <a:r>
              <a:rPr lang="en-US" dirty="0" smtClean="0"/>
              <a:t>The National Spatial Reference System (</a:t>
            </a:r>
            <a:r>
              <a:rPr lang="en-US" altLang="en-US" b="1" dirty="0" smtClean="0">
                <a:solidFill>
                  <a:srgbClr val="C00000"/>
                </a:solidFill>
                <a:ea typeface="ＭＳ Ｐゴシック" charset="0"/>
              </a:rPr>
              <a:t>NSRS</a:t>
            </a:r>
            <a:r>
              <a:rPr lang="en-US" dirty="0" smtClean="0"/>
              <a:t>) is the official coordinate system for all geospatial work done by the civilian federal government.</a:t>
            </a:r>
          </a:p>
          <a:p>
            <a:pPr>
              <a:defRPr/>
            </a:pPr>
            <a:endParaRPr lang="en-US" dirty="0" smtClean="0"/>
          </a:p>
          <a:p>
            <a:pPr>
              <a:defRPr/>
            </a:pPr>
            <a:r>
              <a:rPr lang="en-US" dirty="0" smtClean="0"/>
              <a:t>Current </a:t>
            </a:r>
            <a:r>
              <a:rPr lang="en-US" dirty="0" err="1" smtClean="0"/>
              <a:t>datums</a:t>
            </a:r>
            <a:r>
              <a:rPr lang="en-US" dirty="0" smtClean="0"/>
              <a:t>:</a:t>
            </a:r>
          </a:p>
          <a:p>
            <a:pPr lvl="1">
              <a:defRPr/>
            </a:pPr>
            <a:r>
              <a:rPr lang="en-US" dirty="0" smtClean="0"/>
              <a:t>NAD 83 (latitude, longitude, ellipsoid height)</a:t>
            </a:r>
          </a:p>
          <a:p>
            <a:pPr lvl="1">
              <a:defRPr/>
            </a:pPr>
            <a:r>
              <a:rPr lang="en-US" dirty="0" smtClean="0"/>
              <a:t>NAVD 88 (orthometric height)</a:t>
            </a:r>
          </a:p>
          <a:p>
            <a:pPr lvl="1">
              <a:defRPr/>
            </a:pPr>
            <a:r>
              <a:rPr lang="en-US" dirty="0" smtClean="0"/>
              <a:t>IGLD 85 (dynamic heights:  predominantly on the Great Lakes)</a:t>
            </a:r>
          </a:p>
          <a:p>
            <a:pPr lvl="1">
              <a:defRPr/>
            </a:pPr>
            <a:endParaRPr lang="en-US" dirty="0" smtClean="0"/>
          </a:p>
          <a:p>
            <a:pPr>
              <a:defRPr/>
            </a:pPr>
            <a:r>
              <a:rPr lang="en-US" dirty="0" smtClean="0"/>
              <a:t>These datums are often adopted, even legislated, by states, counties and municipalities.</a:t>
            </a:r>
          </a:p>
        </p:txBody>
      </p:sp>
      <p:sp>
        <p:nvSpPr>
          <p:cNvPr id="1536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fld id="{D5567839-5A45-4E1F-8F55-4C0084930246}" type="slidenum">
              <a:rPr lang="en-US" altLang="en-US" sz="1200" smtClean="0">
                <a:solidFill>
                  <a:srgbClr val="898989"/>
                </a:solidFill>
              </a:rPr>
              <a:pPr>
                <a:spcBef>
                  <a:spcPct val="0"/>
                </a:spcBef>
                <a:buFontTx/>
                <a:buNone/>
              </a:pPr>
              <a:t>3</a:t>
            </a:fld>
            <a:endParaRPr lang="en-US" altLang="en-US" sz="1200" smtClean="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6550" y="2184400"/>
            <a:ext cx="7518400"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9" name="Title 1"/>
          <p:cNvSpPr>
            <a:spLocks noGrp="1"/>
          </p:cNvSpPr>
          <p:nvPr>
            <p:ph type="title"/>
          </p:nvPr>
        </p:nvSpPr>
        <p:spPr/>
        <p:txBody>
          <a:bodyPr/>
          <a:lstStyle/>
          <a:p>
            <a:r>
              <a:rPr lang="en-US" altLang="en-US" smtClean="0"/>
              <a:t>OPUS-Projects</a:t>
            </a:r>
          </a:p>
        </p:txBody>
      </p:sp>
      <p:sp>
        <p:nvSpPr>
          <p:cNvPr id="4" name="Text Placeholder 3"/>
          <p:cNvSpPr>
            <a:spLocks noGrp="1"/>
          </p:cNvSpPr>
          <p:nvPr>
            <p:ph type="body" sz="quarter" idx="4294967295"/>
          </p:nvPr>
        </p:nvSpPr>
        <p:spPr>
          <a:xfrm>
            <a:off x="571500" y="1270000"/>
            <a:ext cx="8001000" cy="558800"/>
          </a:xfrm>
        </p:spPr>
        <p:txBody>
          <a:bodyPr>
            <a:normAutofit lnSpcReduction="10000"/>
          </a:bodyPr>
          <a:lstStyle/>
          <a:p>
            <a:pPr marL="0" indent="0" algn="ctr">
              <a:buFont typeface="Arial" panose="020B0604020202020204" pitchFamily="34" charset="0"/>
              <a:buNone/>
              <a:defRPr/>
            </a:pPr>
            <a:r>
              <a:rPr lang="en-US" dirty="0">
                <a:solidFill>
                  <a:srgbClr val="C00000"/>
                </a:solidFill>
              </a:rPr>
              <a:t>Or “</a:t>
            </a:r>
            <a:r>
              <a:rPr lang="en-US" dirty="0" err="1">
                <a:solidFill>
                  <a:srgbClr val="C00000"/>
                </a:solidFill>
              </a:rPr>
              <a:t>bluebooking</a:t>
            </a:r>
            <a:r>
              <a:rPr lang="en-US" dirty="0">
                <a:solidFill>
                  <a:srgbClr val="C00000"/>
                </a:solidFill>
              </a:rPr>
              <a:t> for the 21</a:t>
            </a:r>
            <a:r>
              <a:rPr lang="en-US" baseline="30000" dirty="0">
                <a:solidFill>
                  <a:srgbClr val="C00000"/>
                </a:solidFill>
              </a:rPr>
              <a:t>st</a:t>
            </a:r>
            <a:r>
              <a:rPr lang="en-US" dirty="0">
                <a:solidFill>
                  <a:srgbClr val="C00000"/>
                </a:solidFill>
              </a:rPr>
              <a:t> century”</a:t>
            </a:r>
          </a:p>
        </p:txBody>
      </p:sp>
      <p:sp>
        <p:nvSpPr>
          <p:cNvPr id="60" name="Oval 59"/>
          <p:cNvSpPr/>
          <p:nvPr/>
        </p:nvSpPr>
        <p:spPr>
          <a:xfrm>
            <a:off x="1035050" y="2584450"/>
            <a:ext cx="1009650" cy="5524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066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fld id="{B0E7B65C-5774-4CE8-A55F-BADC72ECB167}" type="slidenum">
              <a:rPr lang="en-US" altLang="en-US" sz="1200" smtClean="0">
                <a:solidFill>
                  <a:srgbClr val="898989"/>
                </a:solidFill>
              </a:rPr>
              <a:pPr>
                <a:spcBef>
                  <a:spcPct val="0"/>
                </a:spcBef>
                <a:buFontTx/>
                <a:buNone/>
              </a:pPr>
              <a:t>30</a:t>
            </a:fld>
            <a:endParaRPr lang="en-US" altLang="en-US" sz="1200" smtClean="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altLang="en-US" smtClean="0"/>
              <a:t>New Database</a:t>
            </a:r>
          </a:p>
        </p:txBody>
      </p:sp>
      <p:sp>
        <p:nvSpPr>
          <p:cNvPr id="4" name="Content Placeholder 3"/>
          <p:cNvSpPr>
            <a:spLocks noGrp="1"/>
          </p:cNvSpPr>
          <p:nvPr>
            <p:ph sz="half" idx="1"/>
          </p:nvPr>
        </p:nvSpPr>
        <p:spPr>
          <a:xfrm>
            <a:off x="228600" y="2044700"/>
            <a:ext cx="4495800" cy="4525963"/>
          </a:xfrm>
        </p:spPr>
        <p:txBody>
          <a:bodyPr>
            <a:normAutofit fontScale="85000" lnSpcReduction="10000"/>
          </a:bodyPr>
          <a:lstStyle/>
          <a:p>
            <a:pPr>
              <a:defRPr/>
            </a:pPr>
            <a:r>
              <a:rPr lang="en-US" b="1" dirty="0"/>
              <a:t>NGS IDB </a:t>
            </a:r>
            <a:endParaRPr lang="en-US" b="1" dirty="0" smtClean="0"/>
          </a:p>
          <a:p>
            <a:pPr lvl="1">
              <a:defRPr/>
            </a:pPr>
            <a:r>
              <a:rPr lang="en-US" dirty="0" smtClean="0"/>
              <a:t>“</a:t>
            </a:r>
            <a:r>
              <a:rPr lang="en-US" dirty="0"/>
              <a:t>Integrated Database</a:t>
            </a:r>
            <a:r>
              <a:rPr lang="en-US" dirty="0" smtClean="0"/>
              <a:t>”</a:t>
            </a:r>
            <a:endParaRPr lang="en-US" dirty="0"/>
          </a:p>
          <a:p>
            <a:pPr lvl="1">
              <a:defRPr/>
            </a:pPr>
            <a:r>
              <a:rPr lang="en-US" dirty="0"/>
              <a:t>Current official repository of some (most?) NSRS data</a:t>
            </a:r>
          </a:p>
          <a:p>
            <a:pPr lvl="1">
              <a:defRPr/>
            </a:pPr>
            <a:r>
              <a:rPr lang="en-US" dirty="0"/>
              <a:t>“Integrated”…2 old DBs:</a:t>
            </a:r>
          </a:p>
          <a:p>
            <a:pPr lvl="2">
              <a:defRPr/>
            </a:pPr>
            <a:r>
              <a:rPr lang="en-US" sz="2400" dirty="0"/>
              <a:t> </a:t>
            </a:r>
            <a:r>
              <a:rPr lang="en-US" sz="2400" dirty="0" smtClean="0"/>
              <a:t>Horizontal </a:t>
            </a:r>
            <a:r>
              <a:rPr lang="en-US" sz="2400" dirty="0"/>
              <a:t>/ </a:t>
            </a:r>
            <a:r>
              <a:rPr lang="en-US" sz="2400" dirty="0" smtClean="0"/>
              <a:t>Vertical</a:t>
            </a:r>
            <a:endParaRPr lang="en-US" sz="2400" dirty="0"/>
          </a:p>
          <a:p>
            <a:pPr lvl="1">
              <a:defRPr/>
            </a:pPr>
            <a:r>
              <a:rPr lang="en-US" dirty="0"/>
              <a:t>Built for</a:t>
            </a:r>
          </a:p>
          <a:p>
            <a:pPr lvl="2">
              <a:defRPr/>
            </a:pPr>
            <a:r>
              <a:rPr lang="en-US" sz="2400" dirty="0"/>
              <a:t>Passive </a:t>
            </a:r>
            <a:r>
              <a:rPr lang="en-US" sz="2400" dirty="0" smtClean="0"/>
              <a:t>control</a:t>
            </a:r>
            <a:endParaRPr lang="en-US" sz="2400" dirty="0"/>
          </a:p>
          <a:p>
            <a:pPr lvl="2">
              <a:defRPr/>
            </a:pPr>
            <a:r>
              <a:rPr lang="en-US" sz="2400" dirty="0"/>
              <a:t>No time dependencies</a:t>
            </a:r>
          </a:p>
          <a:p>
            <a:pPr lvl="2">
              <a:defRPr/>
            </a:pPr>
            <a:r>
              <a:rPr lang="en-US" sz="2400" dirty="0"/>
              <a:t>Line of sight techniques</a:t>
            </a:r>
          </a:p>
          <a:p>
            <a:pPr lvl="2">
              <a:defRPr/>
            </a:pPr>
            <a:r>
              <a:rPr lang="en-US" sz="2400" dirty="0"/>
              <a:t>Points</a:t>
            </a:r>
          </a:p>
          <a:p>
            <a:pPr lvl="2">
              <a:defRPr/>
            </a:pPr>
            <a:endParaRPr lang="en-US" sz="1600" dirty="0"/>
          </a:p>
        </p:txBody>
      </p:sp>
      <p:sp>
        <p:nvSpPr>
          <p:cNvPr id="5" name="Content Placeholder 4"/>
          <p:cNvSpPr>
            <a:spLocks noGrp="1"/>
          </p:cNvSpPr>
          <p:nvPr>
            <p:ph sz="half" idx="2"/>
          </p:nvPr>
        </p:nvSpPr>
        <p:spPr>
          <a:xfrm>
            <a:off x="4429125" y="2049463"/>
            <a:ext cx="4343400" cy="4525962"/>
          </a:xfrm>
        </p:spPr>
        <p:txBody>
          <a:bodyPr>
            <a:normAutofit fontScale="85000" lnSpcReduction="10000"/>
          </a:bodyPr>
          <a:lstStyle/>
          <a:p>
            <a:pPr>
              <a:defRPr/>
            </a:pPr>
            <a:r>
              <a:rPr lang="en-US" b="1" dirty="0" smtClean="0">
                <a:solidFill>
                  <a:srgbClr val="C00000"/>
                </a:solidFill>
              </a:rPr>
              <a:t>NSRS DB</a:t>
            </a:r>
          </a:p>
          <a:p>
            <a:pPr lvl="1">
              <a:defRPr/>
            </a:pPr>
            <a:r>
              <a:rPr lang="en-US" dirty="0" smtClean="0"/>
              <a:t>Being built (target:  2020)</a:t>
            </a:r>
          </a:p>
          <a:p>
            <a:pPr lvl="1">
              <a:defRPr/>
            </a:pPr>
            <a:r>
              <a:rPr lang="en-US" dirty="0" smtClean="0"/>
              <a:t>“Spatial” database</a:t>
            </a:r>
          </a:p>
          <a:p>
            <a:pPr lvl="1">
              <a:defRPr/>
            </a:pPr>
            <a:r>
              <a:rPr lang="en-US" dirty="0" smtClean="0"/>
              <a:t>Time tags for everything</a:t>
            </a:r>
          </a:p>
          <a:p>
            <a:pPr lvl="1">
              <a:defRPr/>
            </a:pPr>
            <a:r>
              <a:rPr lang="en-US" dirty="0" smtClean="0"/>
              <a:t>Open design for any type of data</a:t>
            </a:r>
          </a:p>
          <a:p>
            <a:pPr lvl="1">
              <a:defRPr/>
            </a:pPr>
            <a:r>
              <a:rPr lang="en-US" dirty="0" smtClean="0"/>
              <a:t>Things that couldn’t go into the IDB, but can go in the NSRS DB:</a:t>
            </a:r>
          </a:p>
          <a:p>
            <a:pPr lvl="2">
              <a:defRPr/>
            </a:pPr>
            <a:r>
              <a:rPr lang="en-US" dirty="0" smtClean="0"/>
              <a:t>Lines of airborne gravity</a:t>
            </a:r>
          </a:p>
          <a:p>
            <a:pPr lvl="2">
              <a:defRPr/>
            </a:pPr>
            <a:r>
              <a:rPr lang="en-US" dirty="0" smtClean="0"/>
              <a:t>LIDAR clouds</a:t>
            </a:r>
          </a:p>
          <a:p>
            <a:pPr lvl="2">
              <a:defRPr/>
            </a:pPr>
            <a:r>
              <a:rPr lang="en-US" dirty="0" smtClean="0"/>
              <a:t>CORS</a:t>
            </a:r>
          </a:p>
          <a:p>
            <a:pPr lvl="2">
              <a:defRPr/>
            </a:pPr>
            <a:r>
              <a:rPr lang="en-US" dirty="0" smtClean="0"/>
              <a:t>Superconducting Gravimeter data</a:t>
            </a:r>
          </a:p>
          <a:p>
            <a:pPr lvl="2">
              <a:defRPr/>
            </a:pPr>
            <a:r>
              <a:rPr lang="en-US" dirty="0" smtClean="0"/>
              <a:t>Etc.</a:t>
            </a:r>
          </a:p>
        </p:txBody>
      </p:sp>
      <p:sp>
        <p:nvSpPr>
          <p:cNvPr id="3" name="Text Placeholder 2"/>
          <p:cNvSpPr>
            <a:spLocks noGrp="1"/>
          </p:cNvSpPr>
          <p:nvPr>
            <p:ph type="body" sz="quarter" idx="4294967295"/>
          </p:nvPr>
        </p:nvSpPr>
        <p:spPr>
          <a:xfrm>
            <a:off x="428625" y="1247775"/>
            <a:ext cx="8001000" cy="558800"/>
          </a:xfrm>
        </p:spPr>
        <p:txBody>
          <a:bodyPr>
            <a:normAutofit lnSpcReduction="10000"/>
          </a:bodyPr>
          <a:lstStyle/>
          <a:p>
            <a:pPr marL="0" indent="0" algn="ctr">
              <a:buFont typeface="Arial" panose="020B0604020202020204" pitchFamily="34" charset="0"/>
              <a:buNone/>
              <a:defRPr/>
            </a:pPr>
            <a:r>
              <a:rPr lang="en-US" dirty="0" smtClean="0">
                <a:solidFill>
                  <a:srgbClr val="C00000"/>
                </a:solidFill>
              </a:rPr>
              <a:t>Replacing the NGS IDB</a:t>
            </a:r>
            <a:endParaRPr lang="en-US" dirty="0">
              <a:solidFill>
                <a:srgbClr val="C00000"/>
              </a:solidFill>
            </a:endParaRPr>
          </a:p>
        </p:txBody>
      </p:sp>
      <p:sp>
        <p:nvSpPr>
          <p:cNvPr id="72710"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fld id="{5493D158-4B76-472C-8B18-68F7F9CCDA60}" type="slidenum">
              <a:rPr lang="en-US" altLang="en-US" sz="1200" smtClean="0">
                <a:solidFill>
                  <a:srgbClr val="898989"/>
                </a:solidFill>
              </a:rPr>
              <a:pPr>
                <a:spcBef>
                  <a:spcPct val="0"/>
                </a:spcBef>
                <a:buFontTx/>
                <a:buNone/>
              </a:pPr>
              <a:t>31</a:t>
            </a:fld>
            <a:endParaRPr lang="en-US" altLang="en-US" sz="1200" smtClean="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5">
                                            <p:txEl>
                                              <p:pRg st="5" end="5"/>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
                                            <p:txEl>
                                              <p:pRg st="6" end="6"/>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
                                            <p:txEl>
                                              <p:pRg st="7" end="7"/>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
                                            <p:txEl>
                                              <p:pRg st="8" end="8"/>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
                                            <p:txEl>
                                              <p:pRg st="9" end="9"/>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defRPr/>
            </a:pPr>
            <a:r>
              <a:rPr lang="en-US" dirty="0" smtClean="0"/>
              <a:t>Objective 4 of 5:  </a:t>
            </a:r>
            <a:br>
              <a:rPr lang="en-US" dirty="0" smtClean="0"/>
            </a:br>
            <a:r>
              <a:rPr lang="en-US" dirty="0" smtClean="0"/>
              <a:t>Improve the Toolkit</a:t>
            </a:r>
            <a:endParaRPr lang="en-US" dirty="0"/>
          </a:p>
        </p:txBody>
      </p:sp>
      <p:sp>
        <p:nvSpPr>
          <p:cNvPr id="7475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fld id="{AC17C74D-81D5-4EBB-9B41-56B7FE4CF1FD}" type="slidenum">
              <a:rPr lang="en-US" altLang="en-US" sz="1200" smtClean="0">
                <a:solidFill>
                  <a:srgbClr val="898989"/>
                </a:solidFill>
              </a:rPr>
              <a:pPr>
                <a:spcBef>
                  <a:spcPct val="0"/>
                </a:spcBef>
                <a:buFontTx/>
                <a:buNone/>
              </a:pPr>
              <a:t>32</a:t>
            </a:fld>
            <a:endParaRPr lang="en-US" altLang="en-US" sz="1200" smtClean="0">
              <a:solidFill>
                <a:srgbClr val="898989"/>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US" altLang="en-US" smtClean="0"/>
              <a:t>NGS Toolkit	</a:t>
            </a:r>
          </a:p>
        </p:txBody>
      </p:sp>
      <p:sp>
        <p:nvSpPr>
          <p:cNvPr id="4" name="Content Placeholder 3"/>
          <p:cNvSpPr>
            <a:spLocks noGrp="1"/>
          </p:cNvSpPr>
          <p:nvPr>
            <p:ph sz="half" idx="1"/>
          </p:nvPr>
        </p:nvSpPr>
        <p:spPr/>
        <p:txBody>
          <a:bodyPr/>
          <a:lstStyle/>
          <a:p>
            <a:r>
              <a:rPr lang="en-US" altLang="en-US" smtClean="0"/>
              <a:t>A set of (mostly FORTRAN-based) geodetic tools</a:t>
            </a:r>
          </a:p>
          <a:p>
            <a:r>
              <a:rPr lang="en-US" altLang="en-US" smtClean="0"/>
              <a:t>Little integration</a:t>
            </a:r>
          </a:p>
          <a:p>
            <a:r>
              <a:rPr lang="en-US" altLang="en-US" smtClean="0"/>
              <a:t>Many with no online capability</a:t>
            </a:r>
          </a:p>
          <a:p>
            <a:r>
              <a:rPr lang="en-US" altLang="en-US" smtClean="0"/>
              <a:t>No web services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11638" y="1600200"/>
            <a:ext cx="4683125" cy="37068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680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fld id="{00E8130A-8A14-446E-BB90-C4DCDAF18407}" type="slidenum">
              <a:rPr lang="en-US" altLang="en-US" sz="1200" smtClean="0">
                <a:solidFill>
                  <a:srgbClr val="898989"/>
                </a:solidFill>
              </a:rPr>
              <a:pPr>
                <a:spcBef>
                  <a:spcPct val="0"/>
                </a:spcBef>
                <a:buFontTx/>
                <a:buNone/>
              </a:pPr>
              <a:t>33</a:t>
            </a:fld>
            <a:endParaRPr lang="en-US" altLang="en-US" sz="1200" smtClean="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US" altLang="en-US" smtClean="0"/>
              <a:t>New Toolkit</a:t>
            </a:r>
          </a:p>
        </p:txBody>
      </p:sp>
      <p:sp>
        <p:nvSpPr>
          <p:cNvPr id="78851" name="Text Placeholder 2"/>
          <p:cNvSpPr>
            <a:spLocks noGrp="1"/>
          </p:cNvSpPr>
          <p:nvPr>
            <p:ph sz="half" idx="1"/>
          </p:nvPr>
        </p:nvSpPr>
        <p:spPr>
          <a:xfrm>
            <a:off x="1768475" y="1255713"/>
            <a:ext cx="5775325" cy="519112"/>
          </a:xfrm>
        </p:spPr>
        <p:txBody>
          <a:bodyPr/>
          <a:lstStyle/>
          <a:p>
            <a:pPr marL="0" indent="0" algn="ctr">
              <a:buFont typeface="Arial" panose="020B0604020202020204" pitchFamily="34" charset="0"/>
              <a:buNone/>
            </a:pPr>
            <a:r>
              <a:rPr lang="en-US" altLang="en-US" smtClean="0"/>
              <a:t>http://</a:t>
            </a:r>
            <a:r>
              <a:rPr lang="en-US" altLang="en-US" b="1" smtClean="0">
                <a:solidFill>
                  <a:srgbClr val="C00000"/>
                </a:solidFill>
              </a:rPr>
              <a:t>beta</a:t>
            </a:r>
            <a:r>
              <a:rPr lang="en-US" altLang="en-US" smtClean="0">
                <a:solidFill>
                  <a:srgbClr val="C00000"/>
                </a:solidFill>
              </a:rPr>
              <a:t>.</a:t>
            </a:r>
            <a:r>
              <a:rPr lang="en-US" altLang="en-US" smtClean="0"/>
              <a:t>ngs.noaa.gov/gtkweb/</a:t>
            </a:r>
          </a:p>
        </p:txBody>
      </p:sp>
      <p:pic>
        <p:nvPicPr>
          <p:cNvPr id="7885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166938"/>
            <a:ext cx="4210050" cy="3302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87313" y="2868613"/>
            <a:ext cx="1741487" cy="22225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2" name="TextBox 11"/>
          <p:cNvSpPr txBox="1">
            <a:spLocks noChangeArrowheads="1"/>
          </p:cNvSpPr>
          <p:nvPr/>
        </p:nvSpPr>
        <p:spPr bwMode="gray">
          <a:xfrm>
            <a:off x="4419600" y="2176463"/>
            <a:ext cx="4541838" cy="335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800100" indent="-34290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eaLnBrk="1" hangingPunct="1">
              <a:spcBef>
                <a:spcPct val="0"/>
              </a:spcBef>
            </a:pPr>
            <a:r>
              <a:rPr lang="en-US" altLang="en-US" sz="2400">
                <a:latin typeface="Calibri" panose="020F0502020204030204" pitchFamily="34" charset="0"/>
              </a:rPr>
              <a:t>Convert to/from latitude and longitude</a:t>
            </a:r>
          </a:p>
          <a:p>
            <a:pPr lvl="1" eaLnBrk="1" hangingPunct="1">
              <a:spcBef>
                <a:spcPct val="0"/>
              </a:spcBef>
              <a:buFont typeface="Calibri" panose="020F0502020204030204" pitchFamily="34" charset="0"/>
              <a:buChar char="–"/>
            </a:pPr>
            <a:r>
              <a:rPr lang="en-US" altLang="en-US" sz="2400">
                <a:latin typeface="Calibri" panose="020F0502020204030204" pitchFamily="34" charset="0"/>
              </a:rPr>
              <a:t>State Plane Coordinates</a:t>
            </a:r>
          </a:p>
          <a:p>
            <a:pPr lvl="1" eaLnBrk="1" hangingPunct="1">
              <a:spcBef>
                <a:spcPct val="0"/>
              </a:spcBef>
              <a:buFont typeface="Calibri" panose="020F0502020204030204" pitchFamily="34" charset="0"/>
              <a:buChar char="–"/>
            </a:pPr>
            <a:r>
              <a:rPr lang="en-US" altLang="en-US" sz="2400">
                <a:latin typeface="Calibri" panose="020F0502020204030204" pitchFamily="34" charset="0"/>
              </a:rPr>
              <a:t>UTM</a:t>
            </a:r>
          </a:p>
          <a:p>
            <a:pPr lvl="1" eaLnBrk="1" hangingPunct="1">
              <a:spcBef>
                <a:spcPct val="0"/>
              </a:spcBef>
              <a:buFont typeface="Calibri" panose="020F0502020204030204" pitchFamily="34" charset="0"/>
              <a:buChar char="–"/>
            </a:pPr>
            <a:r>
              <a:rPr lang="en-US" altLang="en-US" sz="2400">
                <a:latin typeface="Calibri" panose="020F0502020204030204" pitchFamily="34" charset="0"/>
              </a:rPr>
              <a:t>US National Grid</a:t>
            </a:r>
          </a:p>
          <a:p>
            <a:pPr eaLnBrk="1" hangingPunct="1">
              <a:spcBef>
                <a:spcPct val="0"/>
              </a:spcBef>
            </a:pPr>
            <a:r>
              <a:rPr lang="en-US" altLang="en-US" sz="2400">
                <a:latin typeface="Calibri" panose="020F0502020204030204" pitchFamily="34" charset="0"/>
              </a:rPr>
              <a:t>Upload file of points</a:t>
            </a:r>
          </a:p>
          <a:p>
            <a:pPr eaLnBrk="1" hangingPunct="1">
              <a:spcBef>
                <a:spcPct val="0"/>
              </a:spcBef>
            </a:pPr>
            <a:r>
              <a:rPr lang="en-US" altLang="en-US" sz="2400">
                <a:latin typeface="Calibri" panose="020F0502020204030204" pitchFamily="34" charset="0"/>
              </a:rPr>
              <a:t>Web service</a:t>
            </a:r>
          </a:p>
          <a:p>
            <a:pPr eaLnBrk="1" hangingPunct="1">
              <a:spcBef>
                <a:spcPct val="0"/>
              </a:spcBef>
            </a:pPr>
            <a:r>
              <a:rPr lang="en-US" altLang="en-US" sz="2400">
                <a:latin typeface="Calibri" panose="020F0502020204030204" pitchFamily="34" charset="0"/>
              </a:rPr>
              <a:t>Download and run offline</a:t>
            </a:r>
          </a:p>
          <a:p>
            <a:pPr lvl="1" eaLnBrk="1" hangingPunct="1">
              <a:spcBef>
                <a:spcPct val="0"/>
              </a:spcBef>
              <a:buFont typeface="Arial" panose="020B0604020202020204" pitchFamily="34" charset="0"/>
              <a:buChar char="•"/>
            </a:pPr>
            <a:endParaRPr lang="en-US" altLang="en-US" sz="2000">
              <a:latin typeface="Calibri" panose="020F0502020204030204" pitchFamily="34" charset="0"/>
            </a:endParaRPr>
          </a:p>
        </p:txBody>
      </p:sp>
      <p:sp>
        <p:nvSpPr>
          <p:cNvPr id="13" name="Rectangle 12"/>
          <p:cNvSpPr/>
          <p:nvPr/>
        </p:nvSpPr>
        <p:spPr>
          <a:xfrm>
            <a:off x="1828800" y="2868613"/>
            <a:ext cx="1184275" cy="22225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4" name="Rectangle 13"/>
          <p:cNvSpPr/>
          <p:nvPr/>
        </p:nvSpPr>
        <p:spPr>
          <a:xfrm>
            <a:off x="3025775" y="2868613"/>
            <a:ext cx="506413" cy="22225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5" name="Rectangle 14"/>
          <p:cNvSpPr/>
          <p:nvPr/>
        </p:nvSpPr>
        <p:spPr>
          <a:xfrm>
            <a:off x="3532188" y="2868613"/>
            <a:ext cx="511175" cy="22225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885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fld id="{6C666E26-33BF-4FA9-8112-BDDBEB1B2713}" type="slidenum">
              <a:rPr lang="en-US" altLang="en-US" sz="1200" smtClean="0">
                <a:solidFill>
                  <a:srgbClr val="898989"/>
                </a:solidFill>
              </a:rPr>
              <a:pPr>
                <a:spcBef>
                  <a:spcPct val="0"/>
                </a:spcBef>
                <a:buFontTx/>
                <a:buNone/>
              </a:pPr>
              <a:t>34</a:t>
            </a:fld>
            <a:endParaRPr lang="en-US" altLang="en-US" sz="1200" smtClean="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4" end="4"/>
                                            </p:txEl>
                                          </p:spTgt>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7"/>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13"/>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
                                            <p:txEl>
                                              <p:pRg st="6" end="6"/>
                                            </p:txEl>
                                          </p:spTgt>
                                        </p:tgtEl>
                                        <p:attrNameLst>
                                          <p:attrName>style.visibility</p:attrName>
                                        </p:attrNameLst>
                                      </p:cBhvr>
                                      <p:to>
                                        <p:strVal val="visible"/>
                                      </p:to>
                                    </p:set>
                                  </p:childTnLst>
                                </p:cTn>
                              </p:par>
                              <p:par>
                                <p:cTn id="37" presetID="1" presetClass="exit" presetSubtype="0" fill="hold" grpId="1" nodeType="withEffect">
                                  <p:stCondLst>
                                    <p:cond delay="0"/>
                                  </p:stCondLst>
                                  <p:childTnLst>
                                    <p:set>
                                      <p:cBhvr>
                                        <p:cTn id="38"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3" grpId="0" animBg="1"/>
      <p:bldP spid="13" grpId="1" animBg="1"/>
      <p:bldP spid="14" grpId="0" animBg="1"/>
      <p:bldP spid="14" grpId="1" animBg="1"/>
      <p:bldP spid="1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US" altLang="en-US" smtClean="0"/>
              <a:t>NADCON 5</a:t>
            </a:r>
          </a:p>
        </p:txBody>
      </p:sp>
      <p:sp>
        <p:nvSpPr>
          <p:cNvPr id="4" name="Rectangle 3"/>
          <p:cNvSpPr/>
          <p:nvPr/>
        </p:nvSpPr>
        <p:spPr>
          <a:xfrm>
            <a:off x="228600" y="1897063"/>
            <a:ext cx="4162425" cy="2898775"/>
          </a:xfrm>
          <a:prstGeom prst="rect">
            <a:avLst/>
          </a:prstGeom>
        </p:spPr>
        <p:txBody>
          <a:bodyPr>
            <a:spAutoFit/>
          </a:bodyPr>
          <a:lstStyle/>
          <a:p>
            <a:pPr marL="342900" indent="-342900">
              <a:spcBef>
                <a:spcPct val="20000"/>
              </a:spcBef>
              <a:buFont typeface="Arial" panose="020B0604020202020204" pitchFamily="34" charset="0"/>
              <a:buChar char="•"/>
              <a:defRPr/>
            </a:pPr>
            <a:r>
              <a:rPr lang="en-US" altLang="en-US" sz="2400" dirty="0">
                <a:solidFill>
                  <a:prstClr val="black"/>
                </a:solidFill>
                <a:latin typeface="Gill Sans MT" pitchFamily="34" charset="0"/>
                <a:cs typeface="+mn-cs"/>
              </a:rPr>
              <a:t>Replacing NADCON 4.2 and GEOCON 2.0</a:t>
            </a:r>
          </a:p>
          <a:p>
            <a:pPr marL="342900" indent="-342900">
              <a:spcBef>
                <a:spcPct val="20000"/>
              </a:spcBef>
              <a:buFont typeface="Arial" panose="020B0604020202020204" pitchFamily="34" charset="0"/>
              <a:buChar char="•"/>
              <a:defRPr/>
            </a:pPr>
            <a:r>
              <a:rPr lang="en-US" altLang="en-US" sz="2400" dirty="0">
                <a:solidFill>
                  <a:prstClr val="black"/>
                </a:solidFill>
                <a:latin typeface="Gill Sans MT" pitchFamily="34" charset="0"/>
                <a:cs typeface="+mn-cs"/>
              </a:rPr>
              <a:t>Support for nearly all horizontal </a:t>
            </a:r>
            <a:r>
              <a:rPr lang="en-US" altLang="en-US" sz="2400" dirty="0" err="1">
                <a:solidFill>
                  <a:prstClr val="black"/>
                </a:solidFill>
                <a:latin typeface="Gill Sans MT" pitchFamily="34" charset="0"/>
                <a:cs typeface="+mn-cs"/>
              </a:rPr>
              <a:t>datums</a:t>
            </a:r>
            <a:r>
              <a:rPr lang="en-US" altLang="en-US" sz="2400" dirty="0">
                <a:solidFill>
                  <a:prstClr val="black"/>
                </a:solidFill>
                <a:latin typeface="Gill Sans MT" pitchFamily="34" charset="0"/>
                <a:cs typeface="+mn-cs"/>
              </a:rPr>
              <a:t> since 1897</a:t>
            </a:r>
          </a:p>
          <a:p>
            <a:pPr marL="742950" lvl="1" indent="-285750">
              <a:spcBef>
                <a:spcPct val="20000"/>
              </a:spcBef>
              <a:buFont typeface="Arial" panose="020B0604020202020204" pitchFamily="34" charset="0"/>
              <a:buChar char="–"/>
              <a:defRPr/>
            </a:pPr>
            <a:r>
              <a:rPr lang="en-US" altLang="en-US" sz="2000" dirty="0">
                <a:solidFill>
                  <a:prstClr val="black"/>
                </a:solidFill>
                <a:latin typeface="Gill Sans MT" pitchFamily="34" charset="0"/>
                <a:cs typeface="+mn-cs"/>
              </a:rPr>
              <a:t>Exceptions:  Regional Alaska</a:t>
            </a:r>
          </a:p>
          <a:p>
            <a:pPr marL="342900" indent="-342900">
              <a:spcBef>
                <a:spcPct val="20000"/>
              </a:spcBef>
              <a:buFont typeface="Arial" panose="020B0604020202020204" pitchFamily="34" charset="0"/>
              <a:buChar char="•"/>
              <a:defRPr/>
            </a:pPr>
            <a:r>
              <a:rPr lang="en-US" altLang="en-US" sz="2400" dirty="0">
                <a:solidFill>
                  <a:prstClr val="black"/>
                </a:solidFill>
                <a:latin typeface="Gill Sans MT" pitchFamily="34" charset="0"/>
                <a:cs typeface="+mn-cs"/>
              </a:rPr>
              <a:t>No “state by state” grids</a:t>
            </a:r>
          </a:p>
          <a:p>
            <a:pPr marL="342900" indent="-342900">
              <a:spcBef>
                <a:spcPct val="20000"/>
              </a:spcBef>
              <a:buFont typeface="Arial" panose="020B0604020202020204" pitchFamily="34" charset="0"/>
              <a:buChar char="•"/>
              <a:defRPr/>
            </a:pPr>
            <a:r>
              <a:rPr lang="en-US" altLang="en-US" sz="2400" dirty="0">
                <a:solidFill>
                  <a:prstClr val="black"/>
                </a:solidFill>
                <a:latin typeface="Gill Sans MT" pitchFamily="34" charset="0"/>
                <a:cs typeface="+mn-cs"/>
              </a:rPr>
              <a:t>Fixing all existing bugs</a:t>
            </a:r>
          </a:p>
        </p:txBody>
      </p:sp>
      <p:sp>
        <p:nvSpPr>
          <p:cNvPr id="5" name="Rectangle 4"/>
          <p:cNvSpPr/>
          <p:nvPr/>
        </p:nvSpPr>
        <p:spPr>
          <a:xfrm>
            <a:off x="4756150" y="1905000"/>
            <a:ext cx="4419600" cy="2603500"/>
          </a:xfrm>
          <a:prstGeom prst="rect">
            <a:avLst/>
          </a:prstGeom>
        </p:spPr>
        <p:txBody>
          <a:bodyPr>
            <a:spAutoFit/>
          </a:bodyPr>
          <a:lstStyle/>
          <a:p>
            <a:pPr marL="342900" indent="-342900">
              <a:spcBef>
                <a:spcPct val="20000"/>
              </a:spcBef>
              <a:buFont typeface="Arial" panose="020B0604020202020204" pitchFamily="34" charset="0"/>
              <a:buChar char="•"/>
              <a:defRPr/>
            </a:pPr>
            <a:r>
              <a:rPr lang="en-US" altLang="en-US" sz="2400" dirty="0">
                <a:solidFill>
                  <a:prstClr val="black"/>
                </a:solidFill>
                <a:latin typeface="Gill Sans MT" pitchFamily="34" charset="0"/>
                <a:cs typeface="+mn-cs"/>
              </a:rPr>
              <a:t>Web service</a:t>
            </a:r>
          </a:p>
          <a:p>
            <a:pPr marL="342900" indent="-342900">
              <a:spcBef>
                <a:spcPct val="20000"/>
              </a:spcBef>
              <a:buFont typeface="Arial" panose="020B0604020202020204" pitchFamily="34" charset="0"/>
              <a:buChar char="•"/>
              <a:defRPr/>
            </a:pPr>
            <a:r>
              <a:rPr lang="en-US" altLang="en-US" sz="2400" dirty="0">
                <a:solidFill>
                  <a:prstClr val="black"/>
                </a:solidFill>
                <a:latin typeface="Gill Sans MT" pitchFamily="34" charset="0"/>
                <a:cs typeface="+mn-cs"/>
              </a:rPr>
              <a:t>Consistent</a:t>
            </a:r>
          </a:p>
          <a:p>
            <a:pPr marL="342900" indent="-342900">
              <a:spcBef>
                <a:spcPct val="20000"/>
              </a:spcBef>
              <a:buFont typeface="Arial" panose="020B0604020202020204" pitchFamily="34" charset="0"/>
              <a:buChar char="•"/>
              <a:defRPr/>
            </a:pPr>
            <a:r>
              <a:rPr lang="en-US" altLang="en-US" sz="2400" dirty="0">
                <a:solidFill>
                  <a:prstClr val="black"/>
                </a:solidFill>
                <a:latin typeface="Gill Sans MT" pitchFamily="34" charset="0"/>
                <a:cs typeface="+mn-cs"/>
              </a:rPr>
              <a:t>Documented</a:t>
            </a:r>
          </a:p>
          <a:p>
            <a:pPr marL="342900" indent="-342900">
              <a:spcBef>
                <a:spcPct val="20000"/>
              </a:spcBef>
              <a:buFont typeface="Arial" panose="020B0604020202020204" pitchFamily="34" charset="0"/>
              <a:buChar char="•"/>
              <a:defRPr/>
            </a:pPr>
            <a:r>
              <a:rPr lang="en-US" altLang="en-US" sz="2400" dirty="0">
                <a:solidFill>
                  <a:prstClr val="black"/>
                </a:solidFill>
                <a:latin typeface="Gill Sans MT" pitchFamily="34" charset="0"/>
                <a:cs typeface="+mn-cs"/>
              </a:rPr>
              <a:t>Rigorous location-dependent error estimates</a:t>
            </a:r>
          </a:p>
          <a:p>
            <a:pPr marL="342900" indent="-342900">
              <a:spcBef>
                <a:spcPct val="20000"/>
              </a:spcBef>
              <a:buFont typeface="Arial" panose="020B0604020202020204" pitchFamily="34" charset="0"/>
              <a:buChar char="•"/>
              <a:defRPr/>
            </a:pPr>
            <a:r>
              <a:rPr lang="en-US" altLang="en-US" sz="2400" b="1" dirty="0">
                <a:solidFill>
                  <a:prstClr val="black"/>
                </a:solidFill>
                <a:latin typeface="Gill Sans MT" pitchFamily="34" charset="0"/>
                <a:cs typeface="+mn-cs"/>
              </a:rPr>
              <a:t>Ready to support 2022</a:t>
            </a:r>
          </a:p>
        </p:txBody>
      </p:sp>
      <p:sp>
        <p:nvSpPr>
          <p:cNvPr id="8090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fld id="{772747B5-6109-4B1B-907D-9F7C0BA8DA99}" type="slidenum">
              <a:rPr lang="en-US" altLang="en-US" sz="1200" smtClean="0">
                <a:solidFill>
                  <a:srgbClr val="898989"/>
                </a:solidFill>
              </a:rPr>
              <a:pPr>
                <a:spcBef>
                  <a:spcPct val="0"/>
                </a:spcBef>
                <a:buFontTx/>
                <a:buNone/>
              </a:pPr>
              <a:t>35</a:t>
            </a:fld>
            <a:endParaRPr lang="en-US" altLang="en-US" sz="1200" smtClean="0">
              <a:solidFill>
                <a:srgbClr val="898989"/>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US" altLang="en-US" smtClean="0"/>
              <a:t>NADCON 5 Example</a:t>
            </a:r>
          </a:p>
        </p:txBody>
      </p:sp>
      <p:sp>
        <p:nvSpPr>
          <p:cNvPr id="82947" name="Content Placeholder 3"/>
          <p:cNvSpPr>
            <a:spLocks noGrp="1"/>
          </p:cNvSpPr>
          <p:nvPr>
            <p:ph sz="half" idx="4294967295"/>
          </p:nvPr>
        </p:nvSpPr>
        <p:spPr>
          <a:xfrm>
            <a:off x="3063875" y="1155700"/>
            <a:ext cx="2955925" cy="523875"/>
          </a:xfrm>
        </p:spPr>
        <p:txBody>
          <a:bodyPr/>
          <a:lstStyle/>
          <a:p>
            <a:pPr marL="0" indent="0" algn="ctr">
              <a:buFont typeface="Arial" panose="020B0604020202020204" pitchFamily="34" charset="0"/>
              <a:buNone/>
            </a:pPr>
            <a:r>
              <a:rPr lang="en-US" altLang="en-US" smtClean="0"/>
              <a:t>USSD/NAD 27</a:t>
            </a:r>
          </a:p>
          <a:p>
            <a:pPr marL="0" indent="0">
              <a:buFont typeface="Arial" panose="020B0604020202020204" pitchFamily="34" charset="0"/>
              <a:buNone/>
            </a:pPr>
            <a:endParaRPr lang="en-US" altLang="en-US" smtClean="0"/>
          </a:p>
        </p:txBody>
      </p:sp>
      <p:pic>
        <p:nvPicPr>
          <p:cNvPr id="82948" name="Content Placeholder 5"/>
          <p:cNvPicPr>
            <a:picLocks noGrp="1" noChangeAspect="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1371600" y="1820863"/>
            <a:ext cx="6151563" cy="4394200"/>
          </a:xfrm>
          <a:ln>
            <a:solidFill>
              <a:schemeClr val="tx1"/>
            </a:solidFill>
            <a:miter lim="800000"/>
            <a:headEnd/>
            <a:tailEnd/>
          </a:ln>
        </p:spPr>
      </p:pic>
      <p:sp>
        <p:nvSpPr>
          <p:cNvPr id="8294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fld id="{038F61C1-959F-4AF4-85E5-C87549EEEDC7}" type="slidenum">
              <a:rPr lang="en-US" altLang="en-US" sz="1200" smtClean="0">
                <a:solidFill>
                  <a:srgbClr val="898989"/>
                </a:solidFill>
              </a:rPr>
              <a:pPr>
                <a:spcBef>
                  <a:spcPct val="0"/>
                </a:spcBef>
                <a:buFontTx/>
                <a:buNone/>
              </a:pPr>
              <a:t>36</a:t>
            </a:fld>
            <a:endParaRPr lang="en-US" altLang="en-US" sz="1200" smtClean="0">
              <a:solidFill>
                <a:srgbClr val="898989"/>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r>
              <a:rPr lang="en-US" altLang="en-US" smtClean="0"/>
              <a:t>NADCON 5 Example</a:t>
            </a:r>
          </a:p>
        </p:txBody>
      </p:sp>
      <p:pic>
        <p:nvPicPr>
          <p:cNvPr id="8499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 y="2373313"/>
            <a:ext cx="4059238" cy="295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6"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373313"/>
            <a:ext cx="4059238" cy="295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7" name="TextBox 9"/>
          <p:cNvSpPr txBox="1">
            <a:spLocks noChangeArrowheads="1"/>
          </p:cNvSpPr>
          <p:nvPr/>
        </p:nvSpPr>
        <p:spPr bwMode="gray">
          <a:xfrm>
            <a:off x="187325" y="1471613"/>
            <a:ext cx="89392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lgn="ctr" eaLnBrk="1" hangingPunct="1">
              <a:spcBef>
                <a:spcPct val="0"/>
              </a:spcBef>
              <a:buFontTx/>
              <a:buNone/>
            </a:pPr>
            <a:r>
              <a:rPr lang="en-US" altLang="en-US" sz="2400">
                <a:solidFill>
                  <a:srgbClr val="C00000"/>
                </a:solidFill>
              </a:rPr>
              <a:t>Transformation shown in meters but actually performed in arcseconds</a:t>
            </a:r>
          </a:p>
        </p:txBody>
      </p:sp>
      <p:sp>
        <p:nvSpPr>
          <p:cNvPr id="8499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fld id="{7B7ED854-B043-4481-91CF-65F9FE74B3BF}" type="slidenum">
              <a:rPr lang="en-US" altLang="en-US" sz="1200" smtClean="0">
                <a:solidFill>
                  <a:srgbClr val="898989"/>
                </a:solidFill>
              </a:rPr>
              <a:pPr>
                <a:spcBef>
                  <a:spcPct val="0"/>
                </a:spcBef>
                <a:buFontTx/>
                <a:buNone/>
              </a:pPr>
              <a:t>37</a:t>
            </a:fld>
            <a:endParaRPr lang="en-US" altLang="en-US" sz="1200" smtClean="0">
              <a:solidFill>
                <a:srgbClr val="898989"/>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r>
              <a:rPr lang="en-US" altLang="en-US" smtClean="0"/>
              <a:t>NADCON 5 Example</a:t>
            </a:r>
          </a:p>
        </p:txBody>
      </p:sp>
      <p:pic>
        <p:nvPicPr>
          <p:cNvPr id="8704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 y="2373313"/>
            <a:ext cx="4059238" cy="295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4"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373313"/>
            <a:ext cx="4059238" cy="295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5" name="TextBox 8"/>
          <p:cNvSpPr txBox="1">
            <a:spLocks noChangeArrowheads="1"/>
          </p:cNvSpPr>
          <p:nvPr/>
        </p:nvSpPr>
        <p:spPr bwMode="gray">
          <a:xfrm>
            <a:off x="914400" y="1363663"/>
            <a:ext cx="7450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lgn="ctr" eaLnBrk="1" hangingPunct="1">
              <a:spcBef>
                <a:spcPct val="0"/>
              </a:spcBef>
              <a:buFontTx/>
              <a:buNone/>
            </a:pPr>
            <a:r>
              <a:rPr lang="en-US" altLang="en-US" sz="2400">
                <a:solidFill>
                  <a:srgbClr val="C00000"/>
                </a:solidFill>
              </a:rPr>
              <a:t>Errors are no longer generalized (e.g. “15 cm in CONUS”)</a:t>
            </a:r>
          </a:p>
        </p:txBody>
      </p:sp>
      <p:sp>
        <p:nvSpPr>
          <p:cNvPr id="8704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fld id="{E6DF94B8-8E4A-442D-934A-D48A51C7FF92}" type="slidenum">
              <a:rPr lang="en-US" altLang="en-US" sz="1200" smtClean="0">
                <a:solidFill>
                  <a:srgbClr val="898989"/>
                </a:solidFill>
              </a:rPr>
              <a:pPr>
                <a:spcBef>
                  <a:spcPct val="0"/>
                </a:spcBef>
                <a:buFontTx/>
                <a:buNone/>
              </a:pPr>
              <a:t>38</a:t>
            </a:fld>
            <a:endParaRPr lang="en-US" altLang="en-US" sz="1200" smtClean="0">
              <a:solidFill>
                <a:srgbClr val="898989"/>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r>
              <a:rPr lang="en-US" altLang="en-US" smtClean="0"/>
              <a:t>Toolkit Future</a:t>
            </a:r>
          </a:p>
        </p:txBody>
      </p:sp>
      <p:sp>
        <p:nvSpPr>
          <p:cNvPr id="3" name="Text Placeholder 2"/>
          <p:cNvSpPr>
            <a:spLocks noGrp="1"/>
          </p:cNvSpPr>
          <p:nvPr>
            <p:ph type="body" sz="quarter" idx="4294967295"/>
          </p:nvPr>
        </p:nvSpPr>
        <p:spPr>
          <a:xfrm>
            <a:off x="685800" y="1238250"/>
            <a:ext cx="8001000" cy="558800"/>
          </a:xfrm>
        </p:spPr>
        <p:txBody>
          <a:bodyPr>
            <a:normAutofit fontScale="85000" lnSpcReduction="10000"/>
          </a:bodyPr>
          <a:lstStyle/>
          <a:p>
            <a:pPr marL="0" indent="0" algn="ctr">
              <a:buFont typeface="Arial" panose="020B0604020202020204" pitchFamily="34" charset="0"/>
              <a:buNone/>
              <a:defRPr/>
            </a:pPr>
            <a:r>
              <a:rPr lang="en-US" dirty="0" smtClean="0">
                <a:solidFill>
                  <a:srgbClr val="C00000"/>
                </a:solidFill>
              </a:rPr>
              <a:t>The entire NGS Toolkit will be integrated eventually</a:t>
            </a:r>
            <a:endParaRPr lang="en-US" dirty="0">
              <a:solidFill>
                <a:srgbClr val="C00000"/>
              </a:solidFill>
            </a:endParaRPr>
          </a:p>
        </p:txBody>
      </p:sp>
      <p:sp>
        <p:nvSpPr>
          <p:cNvPr id="89092" name="Content Placeholder 3"/>
          <p:cNvSpPr>
            <a:spLocks noGrp="1"/>
          </p:cNvSpPr>
          <p:nvPr>
            <p:ph sz="half" idx="4294967295"/>
          </p:nvPr>
        </p:nvSpPr>
        <p:spPr>
          <a:xfrm>
            <a:off x="914400" y="2090738"/>
            <a:ext cx="3886200" cy="3886200"/>
          </a:xfrm>
        </p:spPr>
        <p:txBody>
          <a:bodyPr/>
          <a:lstStyle/>
          <a:p>
            <a:r>
              <a:rPr lang="en-US" altLang="en-US" smtClean="0"/>
              <a:t>VERTCON 3.0</a:t>
            </a:r>
          </a:p>
          <a:p>
            <a:r>
              <a:rPr lang="en-US" altLang="en-US" smtClean="0"/>
              <a:t>HTDP</a:t>
            </a:r>
          </a:p>
          <a:p>
            <a:r>
              <a:rPr lang="en-US" altLang="en-US" smtClean="0"/>
              <a:t>VDatum </a:t>
            </a:r>
          </a:p>
          <a:p>
            <a:r>
              <a:rPr lang="en-US" altLang="en-US" smtClean="0"/>
              <a:t>All other tools</a:t>
            </a:r>
          </a:p>
        </p:txBody>
      </p:sp>
      <p:sp>
        <p:nvSpPr>
          <p:cNvPr id="8909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fld id="{A7512E13-CF3F-4C29-973E-51B1AA5A96B7}" type="slidenum">
              <a:rPr lang="en-US" altLang="en-US" sz="1200" smtClean="0">
                <a:solidFill>
                  <a:srgbClr val="898989"/>
                </a:solidFill>
              </a:rPr>
              <a:pPr>
                <a:spcBef>
                  <a:spcPct val="0"/>
                </a:spcBef>
                <a:buFontTx/>
                <a:buNone/>
              </a:pPr>
              <a:t>39</a:t>
            </a:fld>
            <a:endParaRPr lang="en-US" altLang="en-US" sz="1200" smtClean="0">
              <a:solidFill>
                <a:srgbClr val="898989"/>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712788" y="611188"/>
            <a:ext cx="7772400" cy="762000"/>
          </a:xfrm>
        </p:spPr>
        <p:txBody>
          <a:bodyPr/>
          <a:lstStyle/>
          <a:p>
            <a:pPr eaLnBrk="1" hangingPunct="1"/>
            <a:r>
              <a:rPr lang="en-US" altLang="en-US" smtClean="0">
                <a:solidFill>
                  <a:srgbClr val="1F497D"/>
                </a:solidFill>
              </a:rPr>
              <a:t>Federal Users of the NSRS</a:t>
            </a:r>
            <a:endParaRPr lang="en-US" altLang="en-US" smtClean="0"/>
          </a:p>
        </p:txBody>
      </p:sp>
      <p:pic>
        <p:nvPicPr>
          <p:cNvPr id="17411" name="Picture 10" descr="Y:\shared\HQ\FGCS\Member agency logos\FC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4483100"/>
            <a:ext cx="11430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20" descr="Y:\shared\HQ\FGCS\Member agency logos\TV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0388" y="4545013"/>
            <a:ext cx="8191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AutoShape 2" descr="data:image/jpeg;base64,/9j/4AAQSkZJRgABAQAAAQABAAD/2wCEAAkGBxQTEhQUExQWFhUVFRoYFxcXGBsaIBscGBccGBgZGhoYHSohHBooHhoXJDIhJikrLi4uGh8/ODMsNygtLisBCgoKDg0OGxAQGywkHyYwLCwsNywsNDQsMCwxLDQ3LDQ0LCwsNDUtLCwsLCwsLCw0LCwsLCwsLCwvLCwsNCwsLP/AABEIAOEA4QMBIgACEQEDEQH/xAAcAAEAAgIDAQAAAAAAAAAAAAAABgcEBQIDCAH/xABCEAACAQMCAwYCCAQEBQQDAAABAgMABBEFIQYSMQcTIkFRYXGBFCMyQlJykaFigpKxM0OywRU0U6LwJGNz0TXC0v/EABoBAQADAQEBAAAAAAAAAAAAAAADBAUGAgH/xAAwEQEAAgEDAgQFAwQDAQAAAAAAAQIDBBEhEjEFE0FRImGBobEycZEzQtHhI2LwFP/aAAwDAQACEQMRAD8AvGlKUClKUClKUClKUClarVeIra3eOOaZVkkYKke7OxY4GEXLY364wK2tArovryOGNpJXVI0GWZjgAe5NQTh3Sm1SNr25uLgLLJIIIYZWhWKNJGRc92fHIeXmLEnqNhiuq57422qaZcSGZ4rVpIJWA55IpEfk58dXV0Klts7UEgtuP7CWRI4ZmlZ2Cju4pXXJON3VOVRvuSelSG8uO7jd+Vn5FLcqDmZsDOFHmx8hUQ4S1++nitmFgqQPHGTM9ymSpUZdY0Un3wxB9cVNaCFr2kW/P3Ztr4ScnOU+iyFgpPKGKjJ5cgjPStrrnGVnaSrFcSmN2TvB4HYBclcsyqQoyPPFYFrvrs528OnQr+s8rf8AnyrS3up3CazdyW9m10sVtBDJyyohTm55vCr/AG85GwOdh60E30bXbe7UtbTRygbHkYHHxHUfOtjUB4L5ry8OppALeB7YwgcyF5m7wEu4jJC8nKVw3iznpWJr2v3E1wk9vI8dna3kEBK7C5eSdI5t/OJFJX0LE7+GgsmlanirXo7G1luZN1jXPKDgsScKo9ySBWTo+orcW8NwoIWaJJAGxkB1DAHG2RmgzaUpQKUpQKUpQKUpQKUpQKUpQKUpQKUqNa5xV3c6WltH9JumILRq3KsSEjMkz4IQY6DBJ223FBJM1Gr7U2luptPkL25khD288TeJ1G0vKSuFkU4232OajvatoB54NRjkmiNvhJ2gYhxATkuowQ3IfEVxhlznGAa1nFr6lHbo8iC8MBWe1vrVcMGAGO/gB3jdSwYoSAuDjag2r6LFpOoWs8QPcXWbW4d2Z2ErHmhlLvlsscodwN19qsaopFLDrWlEjKrcRkb5zHKp6/FJFz7496kenRusUayuHkVFDuByhmAwzAZ2yd8UEK0+5m0ppYHtZ5rQyPJbSWyd6VErF3hkjXxLysWwwyCCOhrO4cs5ri6uL6eJoFlhS3hhfHP3aszs8gBIVizbL5AVL6UGm4O0l7Sygt5HV2hTkLKCAQCeXAPtgVuaUoNbb6Oq3Ut0GYvLFHGVOMARliCNs5POc/KuGkaKIJrqXnLNcyrIdscvLGsYUb77LnPvW1pQQS64cvYvpkVoyLDeTq4fmIaASDF0yjGCTgFcHqx9N9RxlwVFZWLSWclyiwvC/wBH75njbluEYnkfOGz4vCRuKtKhFBCdfjF9qUVp1htE+kzjqDI4KW6H4eN8ey1FtIuGutM0zTOjzs6XGCfDb2kzLJk+XPyoo/Mata2sI43kdEVWlYNIwG7EAKCfXYAVXI4WuNMi1a9iYSXD941tgc3dxFzMVww+1zOxKjIPID5mgkF9xJdG4ngsbSOYWgQSmSbuss6c4jjHKdwpG7YG9bvhvXEvIRKgZSGZHjcYaORDh42HkwP+1Qrie5SEQ6zZTBi/cxzxrut1G7BAAo6TrzHB6jBB2yKzddfuH/4dpvgubyR7iaTJbuEdvrZzk/aJ2VfX0xQTylRPh/WbiK4WxvuVpSjPDcIMLOqEBuZP8uUZBIG3XFSygUpSgUpSgUpSgUpSgUpUa4+4jlsLbv4rY3GHHeDm5QifedjgnHlnGBnJ2FA4k41t7K4t4LjmQThiJSPAuCAAzeW569BtnGaiDtPo8r29uiOmoT5trmZtklf7SXD/AGpMdUyctuMnfGXq+u22pwKgXu7xMTQwXAAEwKkNGrAlJopELrlCeoOxAro0bTy8Mdr3b3WlXi4iJ3lsmGcxSE78iMpAbqjLg9BkJBHPDpsKQ3M8t3cXUhypHO8rPgPyRDZIlHkNgB6nfa8JaG1nC0Hec8SyN3AOcpETlY2Yk83KSQD6Y9KxuFuEUtWMskj3N0yhWuJd25R0RR9xOmw6nc58pJQfAK+0qM8Wokg5JNQ+iR48QRkjc/GRySF9gAeu56V6pXqnZ8mdndxBxnZ2eRNMvP8A9NPG/wA1Xp88VA9U7aRuLe2J/ilbH/amf9VfbXgDRZNkv2c+1xASf0Ss2TsYtCPBcXA9CTGw/ZBWhjrpKfr3mfnGyvacs/p2Qu87WNRfPK0Uf5Iwf3ctWrk7QNSbrdyfIIv+lRUq1PsYnUEwXEcn8LqYz+oLAn9KgWt8P3No3LcQvHnoTup+DDKn9a0sP/yX4pFf45+6vfzY77s0cb6hnP0yb+r/AGrYWXabqUZ/xxIPSSND+6gH96h9KsTp8U96x/CLzLx6rW0ztolGBcWyMPNomKn+ls/3FTjQ+0awucATd05+5MOT5Bj4Sfga840qrk8Nw27cfslrqbx35euwa+15q4U45u7EgI5khHWGQkrj+E9UPw29QauvhHj21v8AwoTHNjeJ8An3Q9HHw39QKydRocmHnvHut481b/u7zwVZJKbmG0hFwMshIIXn6g4GQpzjxBc1prLs8DRd9PKy6i79813EcMjkYEaZ2MKqAvIdiB5eU8pVNMgE6fQJkur+4e9u3VoLWGKEKSDhnCRqT4jgczkgAY9qzk4xnieMX1i9tFKyoswkSZVZzhVl5N0ydubdckb11rIi66/fnDtZILQt0IEjm4Vc7d5nuztvy+1fe0q7WaA6dFh7m75UWMblE5gXmcfdRQCcnqQMUE0pWon4itYriK0eZRcSjwR53OBnfGy5xtnGfLNbegUpSgUpSgUpSg1PFGvJZW7TOCxyFjjX7UkjbJGo8yT+gyfKo12catzLLb3buL9pHkngmHLgNsBApJVoQoAypPqetc9R41tTKWe1lkgtZ+U3ndq0cUv2CQSebALFS4G371vuJeGYL1FEoIdN4pozyyRH8UbjceW3Q4GRQRXUuDvo7hI7cXWnzSeO1OOa2d23mt2JHKmTlkBHLuR54lnC/DkVjE0UJkKtK0n1jlyC+MgE+W365JySa58OW11HEUupkmZWISRV5CyYHKZBnHeZznG3StrQKjfGHGdvp6/WHmkYeCJccx9z+Ffc/LNaztF49SwXuosPcsMhTuIwejv/ALL5/CqAvLp5XaSRi7ueZmbck+//ANdAMYrR0egnL8d+K/lXzZ4pxHdKeJe0a9uyQJDDEf8ALiJG38T/AGm/Ye1RFjkkncnqa+Urdx46Y42rGyha827yEVudC4ou7QjuJnVR9wnmQ+3Idv0wa01K9WrW0bWjd8i0x2egeBO0iK9IhlAhuPJc+GT8hP3v4Tv6E71Nbu0SVCkiK6MMMrAEH4g15LRiCCCQQcgg4II3BBHQ+9ehey3i031sVlOZ4cLJ/ED9iT4nBB9wfUVh67ReV/yY+34XsGbr+G3dDePOysxhp7EFlG7QdSo8zGerD+E7+hPSqqr15VP9sXBYAN9AuN//AFCqPU7SgDzz9r4g+pqXQ6+ZmMeT6S858H91VR0pStlSK5IxBBBIIOQQcEEdCCOhrjSguHs87T+Yrb3zbnASc+fkFl9D/H09fU23XkOrb7JuPTlLK6bIPhgkY9PSJj6fhPy9KxddoIiJyY/rC7gz7/DZaGt6Hb3cfd3MSyqDkBhuD6qRup9waiDaNJDM1ppdqLUMoM9/IOY4PRYuYlpZOv2jhfmKsCuEzEKSBzEAkDOMnGwyelY64qHS109IL3T76aOG7ilLPdM/K8rD6yG4SRzzGRQVygJwc7YarF4I1GW4sLaadeWWSIFhjGfINjy5hhse9a3hDhdRao17DHJcSzPdSd4ivySynOF5s4KqEXI/DWq464tSC4ge3lklktmY3UEIZ1EDL9Y0vL4UZMBlzvsR50Fh0rrt5ldVdCGVlDKw6EEZBHsRXZQKUpQKwNfine2mW2ZUnaNhGzZwrEYDHAPTr0O9Z9RXWOMTDd/REtJppSgdcNFGHHnyGV15yPPlzigg9/d8tnbaK0L2LyssMkkpUxlB45Hil2WR5G25djlzsKnFrwc6yJI+o378rBihkRUbBzylUjHh9gRWqvOJ5LlprR9HlmKKhljeS3IAfJTOXxnYnY5HtUn4U0tbe3VEWVFPiEUsneGLIH1QbJ8K46AkdaDcVH+OOJlsLVpjgufDEh+856fyjcn2FSCvOHadxEby+flOYocxRemx8b/zMOvoFq3otP52Tae0d0WbJ0V3Rm9u3lkeSRizuxZmPUk/+dK6KUrpojbhmFKUr6+FKUoFS3st1Y2+pQb4WY9yw9e82T58/J+9RKs/QDi6tiOouIj+ki1FmrFsdqz7PdJ2tEvVtddxArqyOAyspVlPQgjBB9sV2Urkms8qcRaWbW6ntz/lSFQT5r1Qn3KlT8611WF232nLqCuOkkCH5qzKf2C1XtdZp8nmYq2n1hk5K9NpgpSlTPBX0GvlKD0J2VcWm9tzHK2Z4MB/41P2ZPjsQfce4qcV5c4R15rK6juFyQpxIo+9G321+PmPdRXp+2nV0V0IZXUMpHmCMgj5Vzev0/lZN47S0sGTrrz3aLiTRZrl1U3bQWvL9ZHEOR5Gz0MxOVjxgYUAnff07dOt7G0h7mLuIosYK8yjO2DzEnLH1Jya2Wp6dFcRtFPGskbY5kYZBwQw2+IBqsuLtAtLO+tWt7C3uGmjkiNoEj3I8cc2GBCqGBVn9G88VRTrE0a+tCBDaywMIlGI4nQ8i9B4VOwrZ1EeF+GorEPdXHcJO6hZGRViiiQsCIYhsAgbHiO7Hc+QEuoFKUoOLuACScADJJ8gOpqB6hxBp2opHHPHcIkkoFtcPFJGDJn6t4JgPAxPQkjOOhBwZHxtbzSWF1HbLzTSQsiDmC7uOU7sQAcE+dQHifX1W1tLSS0ubWOO4thK8sWUSGBgxZZIuZScooxt9qg3/CttcWN1LDcq84u5edL0AHJSMKsc6gDuyFTZhs2/Q7VOqwNI1q3ulLW80cwHUxuGxnoGA6H41n0Eb7Q9ZNpYTyKcOV7tPzP4QR7gEt8q8z1cHb3qBxa246EtK3ywi/3eqfrofDMfTh6vdn6m299vYpSlaKsUpSgUpSgVJezjTTPqVsuMhJBK3sIvGCf5go+dRqr37HeFDbQG5lXEs4HKD1WPqAfQsdyPQLVTW5oxYp954hNgp1XhYtKUrmGmpTt7/wCZtv8A4W/11V1WX27zA3kCea2+f6pG/wD5qtK6fQ/0K/8AvVmZ/wCpJSlKtoSlKUCvQHYzrBmsBGxy1u5j/l+0nywSv8tef6s3sHveW6ni8pIQ/wA43A/s5qj4jj6sEz7cp9Pba676jOpXenadLJcTyJFNcdWYs7uFwAqLu3KNvCoxk1Jq1eu30Nuqzyxs5U8iGOJpXy2+FCAsAeUe2wrm2kh/EetT6lbTW1pp07xzIyGa4xboMjIkRXy74OMDlG4qT8Daqbqwtpm+20YD+zp4JAf5lateOKLuX/ltMnwfvXLpbj+kln/7a3WgfSe7P0pIEfmPKsBZlC4GMlwMtnPQY6UGzpSlBHuL9RkiNkkTFWnvY42ICnwcrvIPED1VCMjcZrnFrEjanJagJ3UdokpbB5u8eVlAznHLyqfLOfOuXE+gC67l+/kge3cyI8fJsShQlhIpBHKW/Wofp9q63UklvrdpNcSIiOkqROxEfNyjEMqkfabOBQSjhC8WWS+KwxRiO7aENGvKZBGi7ufvMGZhUkrQ8GaJJaQOsro8ss8s0jICFLSuWOAdx5D5VvqDz920XPPqTL5RxRp+uXP+qoJUm7S5ObVLs/8AuAf0xqv+1Rmur01dsNY+UMrLO95KUpU6MpSsrTdOlncRwxtI5+6gz8z6D3O1fJmIjeX2I3YtdttbvI4SNWd2OFVQST8AN6s/hvsdkbD3kvdjr3UWGb4M58I+QPxq0tA4btrNeW3iVM9W6s35mO5rOz+JY6cU5n7LFNNae/CvOz7suKMtxfAcy4ZIOoB6gyHoSPwjI9SelWzSlYubPfNbquu0pFI2gpSlQvbzz2xXPPqko/6aRp/2c/8A+9Qmpn2vWxTVJyf8xY3Hw7tU/uhqGV1Wl28mm3tDKy/rkpSlWEZSlKBU67GHxqa+8MgP6A/7CoLVjdhloWvpJPKOAj5uygfsrVW1kxGC2/slw/rhe1a7iHVBa2s9wRzCGJn5fXlGQPmdq2NY2pWKTxSQyDKSoyMPUMMH+9cs1ES0/hKa4RZr69ujM683JbymCKLm3CoseC3LnHMxJOK7eG5Zra+fT5p3uIzbi4t5JcGRVVxHJHIwxz7lSGIzuevlwsrXV7ZBAn0S5RByxyyvJG/KNl71VRgxAwMgjNbHhvh+WOWS6u5VmupVCZReVI41JIjjBJOMnJJOScUEjpSlBEONrb6Rc2FpJk28zyvMgJHedzHzIjY6pzHJHngVn3XB2nOndtZ2vLgjaJFIz+EqAVPuDmsvXeHLa85BcxCTuySmSwwWGDjlI9K1J7N9LO5s4ifU8xP6k0HZ2b3TyWEfeOztHJLDzscllimeNSx825VGT51J6w9K0uK2jEUEaxxrkhV6DJyf3JrMoPM3aJ/+Tu//AJT/AGFRyph2tWXd6pP6SBJB80Cn/uVqh9dZp53xVn5R+GTkja8lKVm6Npr3M8UEf2pXCj29WPsBk/KpZmIjeXmI34SDgPgeXUH5iTHbocPJ5k9eRAere/QZ8+lX7oWhwWkYjt4wi+fqx9WY7sfjXZomlR2sEcEQwka4Hv6sfUk5JPvWdXM6rV2zW/6+kNPFiikfMpSlVEpSlKBSlKCq+3LQS8cV2g3i+rk/Ixyp+AbI/nql69b3VssiMjqGR1Ksp3BBGCDXnntB4GksJC6AvasfA/Xkz9yT0PofP41t+G6qOnyrd/RS1OKd+qEOpSla6mUpSgVeHZzAum6Z9KnGGuHQgeZDkJCvzyW+De1RDsy4Ba7dbi4Ui2U5UEY74jyH/t+p8+g88bHj3iT6ZqVrZwnMMNzGpI6NJzhWO3kgyPjze1ZuqvGa3k17Rzb6ei1ir0R1z9F1VwmjDKVbcMCD5bEYPSuddV3biRHRs8rqVOCQcMMHBG4O/WufX1Yavp2mxym2s4bq5uvOKC7uAqeQM0plKxj45PtW74F4KmtZWuLi5kZnBC26yyPFGDjzlJZ2GPtbdTt6c7HsxtIAVgku4VJyRFdSICfUgHc1utF4cFvIXFzdy5UryTTGRdyDkAj7QxgHPmaDeUpSgVq9Y4itbUZuLiKL2dwCfgvU/IVnXfN3b8n2+U8ufxY2/fFQDsztrEWcd3J3RuWybmacjvBKDiQM0m6AEdNhgA+9BKNA4qhvHZYEnKBebvmhdI23AwrOBzHfPTpW9qMR8e2LzLBDMZ5GZVxAjyqvMcczOgKBR5nOwqT0FO9vWm4e2uANiGiY+48af3f9KqWvSvaPopu7CaNRl1HeR/mTfA9yOZfnXmquh8NydWHp9mfqa7X39yrM7C9MD3U05H+DGFX80hIz/Srf1VWdXj2EQYspn82uCP6Y0x/c1J4hfpwT8+HnTxveFl1jajfxwRtLM4RFGSzf+bn2rumlCqWYgKoJJPQADJJ9sV5v4/4vfUJyQSLdCRCnTb8bD8Z/YbeucTSaWc9tu0R3XcuWKQlXFPa/K5KWSCNOneyDLH3VD4V+efgKgV9xNeTHMl1O3t3jKP6VIUfpWppXQYtNixxtWv8Aln2y3t3lnw63cocrczqfUSuP7NUv4e7V7yAgTkXEfnzYVwPZ1G/8wPxqA0r1kwY8kbWrD5XJavaXqHhbim3v4+eBtx9uNtmTP4h6e4yDW7ryfpOpy20qzQuUkXoR+4I81PmDV4cF9p8F1yx3GIJ+m5xG5/hY/ZJ/C3rsTWJqvD7Y/ipzH3hexaiLcT3WBXCWMMCrAEEYIIyCPQg9a50rOWFe8R9k1pOS0BNs58lHMh/kJ2/lIHtUJvOx6+U+B4JB+ZlP6FcfvV8Uq5j1+ekbb7/uhtgpb0UPadjt8xHO8CD8zMf0C4/epxwz2U2luQ8xNy4/GAEB/Jvn+YmrAquOPu06O3DQ2hEk/QuN0j9d+jP7DYefTBkjU6nUT0Vn+P8ALz5ePHzLl2qcbC0iNrbt/wCodcEr/lIfPbo5HQeXX0zXfZDpve6lEceGFWkPyHKv/cw/SohcTs7M7sWdiSzMckk9STV1dhmi93by3LDeduVPyR5BPzYt/SKvZMddLppiO88fWf8ASCtpy5I9oWdXwmvtQrjvgs3ciXMfJJJEnJ9HnyYZFyWx4SCkm+z7+WRWCvpVcanCn25o0/M6j+5rssr2OVeeKRJFyRzIwYZHUZU4zVTcM6VY3GqmOSwhte5tADazRxkvK8h5nXORKiqgww/GelWxY2McKBIY0jQZwqKFAzucBRigyKUpQKgvF9po0Eoku7eF7iXdY1i7ySU9MiJR4iTnxEfOp1WDqtxDAj3MoAEMbMz8uWCAczAefl0oKx4i4m1ILDBZWsdj9Jfu7eN+UzMMZaTulBSFFGclskbVatjE6xRrI3O6ood8Y5mAAZseWTk4qoOE9dvLyea9gsmmuJsxxSTfVwW0AJ5VDfalcnBbkHnsRuKmeh6i1vc9ze363F3cY5beKPCQhQTsFBYDf7bkZ29KCZ15v7TOHPoV64UYimzJF6AE+JP5W8vQrXpCox2hcLi/tGQY75PHCT+IDdSfwsNv0PlVzRajycm89p4lDmx9dXmqr07Cps2Mq/huW/eND/8AdUdLGVYqwIZSQwPUEHBB981afYLqAEtzAT9tVkUfkJVv9SfpWx4hXqwTt6bSp6edsiT9tOrmGw7pTg3DiM/kA5n/AFwFPsxqgqtnt+k+ss18uWU/qYx/tVTV88OpFcET77vupne+xSlKvq5SlKBSlKCTcN8d3tlhY5OeMf5UviUey78y/AHHtVh6X20QkAXFvIh8zGQ4/RuUj96palVcujw5OZjn5JaZr17S9CJ2r6aRvLIPYxP/ALAitZqfbJaoPqYpZT5ZxGv6kk/tVHUqCPDMET6z9Uk6q6YcT9o15eApzCGI7FIsjI9GfqfgMA+lQ8UpV3HjpjjasbILWm07yzdG0uS5njgiHjlYKPbzZj7AAk+wr1LpdgkEMcMYwkaBF+CjG/vVddjHCZhjN5KuJJlxED92M783xYgfID1NWfWF4jqPMv0R2j8r+nx9Nd59Wr4o1X6LaXFwF5jDEzhfUgbA+2cVr+EtIuIwJ7m7lnlljHNH4REhPi+rRRtjpkk5rjxhrawAx3FrLJZyxss00Y51TmyCJI18YXl6sBtkfLRaBJfQxL9Bkt9TswMRF5e7lQDYRtIFKNgbbgH1rOWGbq0cV5fPY3tuFKoJ7OeNiG5VKh8OMNHIHxsDggj03m1RTh/Sbp7tr2+EaOIu5ggiYuI0LB3Z3IHNIxAGwwAvvUroFKUoFcJYwwKsAysCCCMgg7EEHqK50oIlqunahcyvEJVs7RTyh4TzTSjH3WI5YR5dC21dGs6Xp+nWMyF/oiyqVMyse+dyMghs88j53xv5+VSbW2uBA/0VY2nx4BKSEySAS3KM4AycDrjyrRaDwWscv0q8kN3eeUrjwx/wwR/ZjHv169MmgdnXErXdvyzqyXUHKsyOpRtxmOXlO4Drv8cjyqV1XOq69JLeyNpNrHcTQJyXNw7FUKoef6LGw2aUnPi6Lt8pnw7rkV5As0WQMlXRhh43XZ45F+64OxH+xoK67XeBi+b22TLAfXovVgB/iKPMgdR5gA+RzWvBms/RL2CfOFV8P+RvC36A5+Qr1FVS9o3ZjzFrmxXxHeSAbZ9Wj9/VfPy9DraPWVmvk5e3aJVc2Gd+up29WmY7SYfZDPGT+dQy/wChqp2rm4ck/wCK6PLZOcXNuAgDbHKbwk53GeXkOd9mqnJYyrFWBVlJVgeoIOCD7g1d0M9NJxT3rP2QZ43mLR6uFKUq+rlKUoFKUoFKUoFKUoFT7sx4FN64nnUi2Q9Dt3rD7o/gB6n5euOPZ72dyXpWacNHa9fRpfZfRPVv09RfdpbJGixxqFRFCqqjAAAwABWVrtdFI8vHPPr8v9reDBv8VnYqgAAbAdBWj4x1/wCh2/Mid5PIwit4h1klfZR+UdSfQGtlquoxW8TzTOEjjXmZj5D/AHPkANySKiUen/8AFbfvr6H6N9YWs3Vik8KMFCuz5wsjEZ5RtuoOSKwl5rNQubnS5LKW51AzC5nEVxHNyLGoZSzSRHAKKhA2yc8w9a7HtNNuLjn0y/jtrx8/8u6kS4BY95BnlkHUk7H3rAntZrG8Fxqym9t1iEUN0EDC3GSWaaEA4ZtgZVzsvvgWTZWkHhlijj8Sgq6ooJVgCMEDOCMUGYg2GTk+vrX2lKBSlKBSlKBUI7U57hIYuVnSzL4vZIQTMkR+8nonXmIywHQEZqb18ZQQQRkHYg0EFtuHTZvBcaQEa3kEaz24cckkZwFuI3Jx3ig5J++Pfr917WI7O9K2Vq1ze3Cq9xHE3LiKPOZHBPL3hBwud22HoDy12QaLYym1V3DzfVK5zFbmXbJIGUgU5bG+5xkZ22nBnD8dpC0hkE08/wBbcXJI+sYjOQegjAPhA2A+JoNpoesw3cQlhbmUkggjDIw+0jqd1ceYNbCoRwA4mutSvIhi2nljSIjpI0KFZZlHTDMcZ8+SpsWAwCRk9KDWPoMP0lbpQUmAKsybd4p+7IOjDIBB6jA3qF9pXZ19LJubXAuMeNNgJcdDnoJMbZOx2zjrVkUqbHnvjtFqz2/DxakWjaXkm7tXido5EZHU4ZWGCPiDXTXqXiHhq2vV5biJXx9lujL+VhuPh0qrdf7G5VJa0mWRfwS+FvkwHKfmFraweJY78X4n7KV9NaO3KrKVudS4VvYP8W1lX3Cll/qTI/etKzAHB2PpWhW1bc1ndBNZjvD7SuPOPUfrWdZ6VPLjuoZZM/gjZv3Ar7MxHd82lh0qa6V2XahNjmjWFT5ysM/0rk/rip1ofY7bx4a5leY/hX6tf2JY/qKqZNdgp/dv+3KWuC9vRTmlaXNcv3cETSv6KOnuxOyj3JAq3+DOyZIist6VlcbiFd0Hpzn759th8asbTdNit0EcMaRoPuoAPmcdT7msusrUeI3ycU4j7rePT1rzPL4qgDA2Ar7XEOMkZGR1HpnpVcNxtfW+oT291bK8P24u4z3nc9O8VT/jYx4lGGBzgEVnLDH1XUl1iSW0TmtbuxuDJbpN4o5+5OCXTGGXmzsMlQQRnJFdmlXUmqXvc36i3FkFc2XNkzS/9Zj0eBTjlAzuQSemejVrKG8ukmtJ1X6Uve2twnWK8gXDKwx0khADIw37k7Zrbx6ZHrEI+lxSW95ayGKRoyUZTjxhJPvRSIffZvmQ3WicRG8uJlhjDWcQKG4J/wASXPiWJcYaNRkFvM9MgZqRAV0WFlHDGkUSBI0UKqr0AFZFApSlApSlApSlApSlBwljDKVYBlYYIIyCD1BB6ioa/ZpbHKCe7FsWybQTkQ+68uOYJnflDYqa0oMGaaC0gBYxwQRhVBOERBkIo9AMkCq8n0m2m1W6g1JGMs3K1jIXZV7pUGUhKnwyK2SR1PX4zTjbQje2csCPyOeVo2IyA8bh0yPNcqAdjsaievLe6gtvbyae0EsdxFI9yZEMcYjbmZ4WB5mLAYC4H2t+lBtdF1K8tbEGe3uLlop5I/DymUwozd3KVJHeMQFGBuc59a3XD/FdpeZ+jzKzrnmjbKyKQcENG2GGDkdMV18ca01pZySRjmmbEUC7ZaaU8kYAPXc5I9FNY2h8HWtvBbCSONpbVebv2A5uc5aR+c74LFjuf7UEnpVeaTxZc3Go25Xw2FyJ0gUqMydwobv89QrFmCj0TON63fFPFE1lzyPZvJaooZpo5Y8jyOY3IPUjoTQSiuqS3RvtKp+IBqPW/G9uYpZZY7i3WFQz9/A6YDHlBBwQ25+6TXXB2jaY7BReRhiQMMGU5PQYZRQSRLVB0RR8FArtArT69xTa2ZVZ5eV3+xGqs7sB1IRAWx13xjau/Qtdt7yMyW8gkUNyt1BVh1VlYAqfYig2VKj/ABZr723cxQRCa5uXKQxluVRyjmeR28kUbnG5yB51p7zXtQsOSW/FtJasypJLbh0MJc8odlkY80fMVBIIIz8qCSa5xDbWa81zMkYPQE5ZvyoMsx9gDWbY3SyxpIoYK6hgGUqcEZ3VtwfY1WNjJFp+p3iNaSXNxOy3Fq8ad5IY5ByuneNsiI64yT0I9qsbRLmeSINcQiCQk/VhxJgZ8OWAxzY64yPegrnV9O7nU7+aO5W0m7qC5SWQ/VOuDFJFMp2ZCyLgjxKWyPSsi21iDW4ETLWmoRATQMQVIPlLCWAMkDYwRjp1GwNbfi7Qll1PTZngEyDvo5MpzBPB3kTnywGUjJ/F64qUX2kQzPFJJGrPC3PExG6HpsR5e3Tp6UEL0rhRbwxXc8MlnewTqZu6PKk7wnZ+U5DI2ThsZwWGSKsKlKBSlKBSlKBSlKBSlKBSlKBSlKBSlKDUatoK3FxazO7ctq7usWBys7Lyq7eeVySPc1puNbK4vZEsEDxW0iF7q4XAyg2EEeQfGxwTkYC+uSKmFKCsp9JubbUtIWW5WeFZLhIswrG6A2rAKxjPKwwBvyit12p+O2gtsZ+l3kEJH8Ped4+fblQ5qVz2UbvHIygvESY2PVSylGI+Kkj51h6poiTz20zswNq7uijHKxdCmWyM7AkjBG9BoO14n/hkqqOZnlt1Vc45ibiPw5OwzjFZVnr127ok2lTRhmAL97BIqgnHMcPkgddhmsrjXRJLuBY4XRHSaKUF1LLmJ+cAgEHBIFYtt/xcOgf6A6cw5yvfI3LnxcoPMC2M4yaDE1vT7yC/e9tIYrrvIEieF5BE68jFgY3IK8p5jkHzArnwfqsEl3dBrWS0vnSN545DnnVMokiEMVZR9ksAN8ZzWRrfD9x9K+mWMsccrRiKWOZS0ciqSUPhIZXGSMjyP68+H+H5luZLy8ljkuHiEKiJSqRxhucqOYksS2CSfQUGFx0/0e60++b/AAYHkimP4EuFCiQ/wh1XJ9DWR2i6nCul3XM6t30DxxAEMXeRCsYQD7R5iDt8fKpRLEGUqwDKRggjIIPUEHqK0Wm8E6fby99DaRJIDkMF+yfVQdl+WKDUahoVwF0q4iUtc2vdxzLzAc0UkYScEkgEggMM+hqb0pQKUpQKUpQKUpQKUpQKUpQKUpQKUpQKUpQKUpQKUpQKUpQKUpQKUpQKUpQKUpQKUpQKUpQKUpQKUpQKUpQf/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eaLnBrk="1" hangingPunct="1">
              <a:spcBef>
                <a:spcPct val="0"/>
              </a:spcBef>
              <a:buFontTx/>
              <a:buNone/>
            </a:pPr>
            <a:endParaRPr lang="en-US" altLang="en-US">
              <a:solidFill>
                <a:srgbClr val="000000"/>
              </a:solidFill>
              <a:latin typeface="Tahoma" panose="020B0604030504040204" pitchFamily="34" charset="0"/>
            </a:endParaRPr>
          </a:p>
        </p:txBody>
      </p:sp>
      <p:pic>
        <p:nvPicPr>
          <p:cNvPr id="17414" name="Picture 4" descr="Y:\shared\HQ\FGCS\Member agency logos\BI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8438" y="5321300"/>
            <a:ext cx="1160462"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7" descr="Y:\shared\HQ\FGCS\Member agency logos\Censu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9200" y="2435225"/>
            <a:ext cx="15240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11" descr="Y:\shared\HQ\FGCS\Member agency logos\FEMA.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59538" y="2357438"/>
            <a:ext cx="2484437"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12" descr="Y:\shared\HQ\FGCS\Member agency logos\FSA.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46200" y="2444750"/>
            <a:ext cx="1016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13" descr="Y:\shared\HQ\FGCS\Member agency logos\FWS.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3375" y="2481263"/>
            <a:ext cx="846138"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14" descr="Y:\shared\HQ\FGCS\Member agency logos\IBC.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59400" y="3367088"/>
            <a:ext cx="1085850"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16" descr="Y:\shared\HQ\FGCS\Member agency logos\NASA.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28938" y="3130550"/>
            <a:ext cx="109696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1" name="Picture 18" descr="Y:\shared\HQ\FGCS\Member agency logos\NPS.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713538" y="4322763"/>
            <a:ext cx="785812"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2" name="Picture 19" descr="Y:\shared\HQ\FGCS\Member agency logos\OSMRE.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08488" y="4327525"/>
            <a:ext cx="968375"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3" name="Picture 21" descr="Y:\shared\HQ\FGCS\Member agency logos\USACE.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77013" y="3322638"/>
            <a:ext cx="1130300"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4" name="Picture 22" descr="Y:\shared\HQ\FGCS\Member agency logos\USBR.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7975" y="3625850"/>
            <a:ext cx="14986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5" name="Picture 23" descr="Y:\shared\HQ\FGCS\Member agency logos\USCG.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284788" y="2335213"/>
            <a:ext cx="1101725"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6" name="Picture 24" descr="Y:\shared\HQ\FGCS\Member agency logos\USFS.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908175" y="3244850"/>
            <a:ext cx="860425"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7" name="Picture 25" descr="Y:\shared\HQ\FGCS\Member agency logos\USGS.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792413" y="5588000"/>
            <a:ext cx="1455737"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8" name="Picture 26" descr="Y:\shared\HQ\FGCS\Member agency logos\USNO.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108450" y="3314700"/>
            <a:ext cx="1122363"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9" name="Picture 27" descr="Y:\shared\HQ\FGCS\Member agency logos\NOAA.jp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98500" y="4362450"/>
            <a:ext cx="1079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0" name="Picture 5" descr="Y:\shared\HQ\FGCS\Member agency logos\BLM.jp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165600" y="2382838"/>
            <a:ext cx="1006475"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1" name="Picture 8" descr="Y:\shared\HQ\FGCS\Member agency logos\DOT.jp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974850" y="4300538"/>
            <a:ext cx="1028700"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1" name="Picture 2"/>
          <p:cNvPicPr>
            <a:picLocks noChangeAspect="1" noChangeArrowheads="1"/>
          </p:cNvPicPr>
          <p:nvPr/>
        </p:nvPicPr>
        <p:blipFill>
          <a:blip r:embed="rId23"/>
          <a:srcRect/>
          <a:stretch>
            <a:fillRect/>
          </a:stretch>
        </p:blipFill>
        <p:spPr bwMode="auto">
          <a:xfrm>
            <a:off x="4248150" y="5464175"/>
            <a:ext cx="1914525"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7433" name="Picture 2" descr="\\NGS-S-BRUNSWICK\Home\shared\HQ\FGCS\Member agency logos\IWBC.jp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255588" y="5441950"/>
            <a:ext cx="893762"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4" name="Picture 5" descr="C:\Users\jeremy.mchugh\Downloads\2000px-US-FederalAviationAdmin-Seal.svg.pn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292475" y="4352925"/>
            <a:ext cx="938213"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5" name="Picture 9" descr="Y:\shared\HQ\FGCS\Member agency logos\EPA.bmp"/>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778750" y="3227388"/>
            <a:ext cx="1020763" cy="111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6" name="Picture 6" descr="Y:\shared\HQ\FGCS\Member agency logos\BOEMRE.jp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410325" y="5678488"/>
            <a:ext cx="23526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3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fld id="{06FCAA10-4ED5-4FE9-933A-2E29E467ECD2}" type="slidenum">
              <a:rPr lang="en-US" altLang="en-US" sz="1200" smtClean="0">
                <a:solidFill>
                  <a:srgbClr val="898989"/>
                </a:solidFill>
              </a:rPr>
              <a:pPr>
                <a:spcBef>
                  <a:spcPct val="0"/>
                </a:spcBef>
                <a:buFontTx/>
                <a:buNone/>
              </a:pPr>
              <a:t>4</a:t>
            </a:fld>
            <a:endParaRPr lang="en-US" altLang="en-US" sz="1200" smtClean="0">
              <a:solidFill>
                <a:srgbClr val="898989"/>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defRPr/>
            </a:pPr>
            <a:r>
              <a:rPr lang="en-US" dirty="0" smtClean="0"/>
              <a:t>Objective 5 of 5:  </a:t>
            </a:r>
            <a:br>
              <a:rPr lang="en-US" dirty="0" smtClean="0"/>
            </a:br>
            <a:r>
              <a:rPr lang="en-US" dirty="0" smtClean="0"/>
              <a:t>Better Surveying</a:t>
            </a:r>
            <a:endParaRPr lang="en-US" dirty="0"/>
          </a:p>
        </p:txBody>
      </p:sp>
      <p:sp>
        <p:nvSpPr>
          <p:cNvPr id="9113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fld id="{EBFB3E80-817A-4618-924C-2AD5C8688FD9}" type="slidenum">
              <a:rPr lang="en-US" altLang="en-US" sz="1200" smtClean="0">
                <a:solidFill>
                  <a:srgbClr val="898989"/>
                </a:solidFill>
              </a:rPr>
              <a:pPr>
                <a:spcBef>
                  <a:spcPct val="0"/>
                </a:spcBef>
                <a:buFontTx/>
                <a:buNone/>
              </a:pPr>
              <a:t>40</a:t>
            </a:fld>
            <a:endParaRPr lang="en-US" altLang="en-US" sz="1200" smtClean="0">
              <a:solidFill>
                <a:srgbClr val="898989"/>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a:xfrm>
            <a:off x="685800" y="55563"/>
            <a:ext cx="8229600" cy="1143000"/>
          </a:xfrm>
        </p:spPr>
        <p:txBody>
          <a:bodyPr/>
          <a:lstStyle/>
          <a:p>
            <a:r>
              <a:rPr lang="en-US" altLang="en-US" smtClean="0"/>
              <a:t>Better Surveying	</a:t>
            </a:r>
          </a:p>
        </p:txBody>
      </p:sp>
      <p:sp>
        <p:nvSpPr>
          <p:cNvPr id="3" name="Text Placeholder 2"/>
          <p:cNvSpPr>
            <a:spLocks noGrp="1"/>
          </p:cNvSpPr>
          <p:nvPr>
            <p:ph type="body" sz="quarter" idx="4294967295"/>
          </p:nvPr>
        </p:nvSpPr>
        <p:spPr>
          <a:xfrm>
            <a:off x="3221038" y="1023938"/>
            <a:ext cx="1981200" cy="558800"/>
          </a:xfrm>
        </p:spPr>
        <p:txBody>
          <a:bodyPr>
            <a:normAutofit lnSpcReduction="10000"/>
          </a:bodyPr>
          <a:lstStyle/>
          <a:p>
            <a:pPr marL="0" indent="0">
              <a:buFont typeface="Arial" panose="020B0604020202020204" pitchFamily="34" charset="0"/>
              <a:buNone/>
              <a:defRPr/>
            </a:pPr>
            <a:r>
              <a:rPr lang="en-US" dirty="0" smtClean="0">
                <a:solidFill>
                  <a:srgbClr val="C00000"/>
                </a:solidFill>
              </a:rPr>
              <a:t>Overview</a:t>
            </a:r>
            <a:endParaRPr lang="en-US" dirty="0">
              <a:solidFill>
                <a:srgbClr val="C00000"/>
              </a:solidFill>
            </a:endParaRPr>
          </a:p>
        </p:txBody>
      </p:sp>
      <p:sp>
        <p:nvSpPr>
          <p:cNvPr id="93188" name="Content Placeholder 3"/>
          <p:cNvSpPr>
            <a:spLocks noGrp="1"/>
          </p:cNvSpPr>
          <p:nvPr>
            <p:ph sz="half" idx="4294967295"/>
          </p:nvPr>
        </p:nvSpPr>
        <p:spPr>
          <a:xfrm>
            <a:off x="304800" y="1978025"/>
            <a:ext cx="4114800" cy="2914650"/>
          </a:xfrm>
        </p:spPr>
        <p:txBody>
          <a:bodyPr/>
          <a:lstStyle/>
          <a:p>
            <a:r>
              <a:rPr lang="en-US" altLang="en-US" smtClean="0"/>
              <a:t>A focus on updating </a:t>
            </a:r>
            <a:r>
              <a:rPr lang="en-US" altLang="en-US" i="1" u="sng" smtClean="0"/>
              <a:t>technology</a:t>
            </a:r>
            <a:r>
              <a:rPr lang="en-US" altLang="en-US" smtClean="0"/>
              <a:t> and field </a:t>
            </a:r>
            <a:r>
              <a:rPr lang="en-US" altLang="en-US" i="1" u="sng" smtClean="0"/>
              <a:t>procedures</a:t>
            </a:r>
          </a:p>
          <a:p>
            <a:r>
              <a:rPr lang="en-US" altLang="en-US" smtClean="0"/>
              <a:t>Field </a:t>
            </a:r>
            <a:r>
              <a:rPr lang="en-US" altLang="en-US" u="sng" smtClean="0"/>
              <a:t>research </a:t>
            </a:r>
          </a:p>
          <a:p>
            <a:r>
              <a:rPr lang="en-US" altLang="en-US" smtClean="0"/>
              <a:t>New </a:t>
            </a:r>
            <a:r>
              <a:rPr lang="en-US" altLang="en-US" u="sng" smtClean="0"/>
              <a:t>manuals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62563" y="1427163"/>
            <a:ext cx="2973387" cy="2251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16675" y="3021013"/>
            <a:ext cx="2514600" cy="2571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93191" name="Group 6"/>
          <p:cNvGrpSpPr>
            <a:grpSpLocks/>
          </p:cNvGrpSpPr>
          <p:nvPr/>
        </p:nvGrpSpPr>
        <p:grpSpPr bwMode="auto">
          <a:xfrm>
            <a:off x="4195763" y="3278188"/>
            <a:ext cx="1987550" cy="2641600"/>
            <a:chOff x="3651250" y="2894012"/>
            <a:chExt cx="1985964" cy="2641600"/>
          </a:xfrm>
        </p:grpSpPr>
        <p:pic>
          <p:nvPicPr>
            <p:cNvPr id="93195"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68714" y="2894012"/>
              <a:ext cx="1968500" cy="2641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3196" name="TextBox 9"/>
            <p:cNvSpPr txBox="1">
              <a:spLocks noChangeArrowheads="1"/>
            </p:cNvSpPr>
            <p:nvPr/>
          </p:nvSpPr>
          <p:spPr bwMode="gray">
            <a:xfrm>
              <a:off x="3651250" y="3848100"/>
              <a:ext cx="6524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eaLnBrk="1" hangingPunct="1">
                <a:spcBef>
                  <a:spcPct val="0"/>
                </a:spcBef>
                <a:buFontTx/>
                <a:buNone/>
              </a:pPr>
              <a:r>
                <a:rPr lang="en-US" altLang="en-US" sz="1800">
                  <a:solidFill>
                    <a:srgbClr val="C00000"/>
                  </a:solidFill>
                  <a:latin typeface="Calibri" panose="020F0502020204030204" pitchFamily="34" charset="0"/>
                </a:rPr>
                <a:t>1981</a:t>
              </a:r>
            </a:p>
          </p:txBody>
        </p:sp>
      </p:grpSp>
      <p:sp>
        <p:nvSpPr>
          <p:cNvPr id="11" name="TextBox 10"/>
          <p:cNvSpPr txBox="1">
            <a:spLocks noChangeArrowheads="1"/>
          </p:cNvSpPr>
          <p:nvPr/>
        </p:nvSpPr>
        <p:spPr bwMode="gray">
          <a:xfrm>
            <a:off x="5378450" y="2795588"/>
            <a:ext cx="6524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eaLnBrk="1" hangingPunct="1">
              <a:spcBef>
                <a:spcPct val="0"/>
              </a:spcBef>
              <a:buFontTx/>
              <a:buNone/>
            </a:pPr>
            <a:r>
              <a:rPr lang="en-US" altLang="en-US" sz="1800">
                <a:solidFill>
                  <a:srgbClr val="C00000"/>
                </a:solidFill>
                <a:latin typeface="Calibri" panose="020F0502020204030204" pitchFamily="34" charset="0"/>
              </a:rPr>
              <a:t>1997</a:t>
            </a:r>
          </a:p>
        </p:txBody>
      </p:sp>
      <p:sp>
        <p:nvSpPr>
          <p:cNvPr id="12" name="TextBox 11"/>
          <p:cNvSpPr txBox="1">
            <a:spLocks noChangeArrowheads="1"/>
          </p:cNvSpPr>
          <p:nvPr/>
        </p:nvSpPr>
        <p:spPr bwMode="gray">
          <a:xfrm>
            <a:off x="6683375" y="4411663"/>
            <a:ext cx="6524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eaLnBrk="1" hangingPunct="1">
              <a:spcBef>
                <a:spcPct val="0"/>
              </a:spcBef>
              <a:buFontTx/>
              <a:buNone/>
            </a:pPr>
            <a:r>
              <a:rPr lang="en-US" altLang="en-US" sz="1800">
                <a:solidFill>
                  <a:srgbClr val="C00000"/>
                </a:solidFill>
                <a:latin typeface="Calibri" panose="020F0502020204030204" pitchFamily="34" charset="0"/>
              </a:rPr>
              <a:t>2008</a:t>
            </a:r>
          </a:p>
        </p:txBody>
      </p:sp>
      <p:sp>
        <p:nvSpPr>
          <p:cNvPr id="9319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fld id="{736FC53B-F5DE-447C-B453-8635609CDF4A}" type="slidenum">
              <a:rPr lang="en-US" altLang="en-US" sz="1200" smtClean="0">
                <a:solidFill>
                  <a:srgbClr val="898989"/>
                </a:solidFill>
              </a:rPr>
              <a:pPr>
                <a:spcBef>
                  <a:spcPct val="0"/>
                </a:spcBef>
                <a:buFontTx/>
                <a:buNone/>
              </a:pPr>
              <a:t>41</a:t>
            </a:fld>
            <a:endParaRPr lang="en-US" altLang="en-US" sz="1200" smtClean="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r>
              <a:rPr lang="en-US" altLang="en-US" smtClean="0"/>
              <a:t>Better Surveying</a:t>
            </a:r>
          </a:p>
        </p:txBody>
      </p:sp>
      <p:sp>
        <p:nvSpPr>
          <p:cNvPr id="3" name="Text Placeholder 2"/>
          <p:cNvSpPr>
            <a:spLocks noGrp="1"/>
          </p:cNvSpPr>
          <p:nvPr>
            <p:ph type="body" sz="quarter" idx="4294967295"/>
          </p:nvPr>
        </p:nvSpPr>
        <p:spPr>
          <a:xfrm>
            <a:off x="1143000" y="1270000"/>
            <a:ext cx="7010400" cy="558800"/>
          </a:xfrm>
        </p:spPr>
        <p:txBody>
          <a:bodyPr>
            <a:normAutofit lnSpcReduction="10000"/>
          </a:bodyPr>
          <a:lstStyle/>
          <a:p>
            <a:pPr marL="0" indent="0" algn="ctr">
              <a:buFont typeface="Arial" panose="020B0604020202020204" pitchFamily="34" charset="0"/>
              <a:buNone/>
              <a:defRPr/>
            </a:pPr>
            <a:r>
              <a:rPr lang="en-US" dirty="0" smtClean="0">
                <a:solidFill>
                  <a:srgbClr val="C00000"/>
                </a:solidFill>
              </a:rPr>
              <a:t>Upcoming project</a:t>
            </a:r>
            <a:endParaRPr lang="en-US" dirty="0">
              <a:solidFill>
                <a:srgbClr val="C00000"/>
              </a:solidFill>
            </a:endParaRPr>
          </a:p>
        </p:txBody>
      </p:sp>
      <p:sp>
        <p:nvSpPr>
          <p:cNvPr id="5" name="Content Placeholder 4"/>
          <p:cNvSpPr>
            <a:spLocks noGrp="1"/>
          </p:cNvSpPr>
          <p:nvPr>
            <p:ph sz="half" idx="4294967295"/>
          </p:nvPr>
        </p:nvSpPr>
        <p:spPr>
          <a:xfrm>
            <a:off x="457200" y="1981200"/>
            <a:ext cx="8059738" cy="4114800"/>
          </a:xfrm>
        </p:spPr>
        <p:txBody>
          <a:bodyPr/>
          <a:lstStyle/>
          <a:p>
            <a:r>
              <a:rPr lang="en-US" altLang="en-US" smtClean="0"/>
              <a:t>The role of </a:t>
            </a:r>
            <a:r>
              <a:rPr lang="en-US" altLang="en-US" u="sng" smtClean="0"/>
              <a:t>leveling</a:t>
            </a:r>
            <a:r>
              <a:rPr lang="en-US" altLang="en-US" smtClean="0"/>
              <a:t> in a vertical datum </a:t>
            </a:r>
            <a:r>
              <a:rPr lang="en-US" altLang="en-US" i="1" smtClean="0"/>
              <a:t>defined by</a:t>
            </a:r>
            <a:r>
              <a:rPr lang="en-US" altLang="en-US" smtClean="0"/>
              <a:t> a gravimetric geoid and </a:t>
            </a:r>
            <a:r>
              <a:rPr lang="en-US" altLang="en-US" i="1" smtClean="0"/>
              <a:t>accessed by </a:t>
            </a:r>
            <a:r>
              <a:rPr lang="en-US" altLang="en-US" smtClean="0"/>
              <a:t>GNSS</a:t>
            </a:r>
          </a:p>
          <a:p>
            <a:pPr lvl="1"/>
            <a:r>
              <a:rPr lang="en-US" altLang="en-US" smtClean="0"/>
              <a:t>Acknowledging that leveling cannot yield absolute heights</a:t>
            </a:r>
          </a:p>
          <a:p>
            <a:pPr lvl="1"/>
            <a:r>
              <a:rPr lang="en-US" altLang="en-US" smtClean="0"/>
              <a:t>Combining GPS and leveling observations</a:t>
            </a:r>
          </a:p>
          <a:p>
            <a:pPr lvl="2"/>
            <a:r>
              <a:rPr lang="en-US" altLang="en-US" smtClean="0"/>
              <a:t>New adjustment model</a:t>
            </a:r>
          </a:p>
          <a:p>
            <a:pPr lvl="2"/>
            <a:r>
              <a:rPr lang="en-US" altLang="en-US" smtClean="0"/>
              <a:t>New software (see earlier OPUS-Projects slides!)</a:t>
            </a:r>
          </a:p>
          <a:p>
            <a:pPr lvl="1"/>
            <a:endParaRPr lang="en-US" altLang="en-US" smtClean="0"/>
          </a:p>
        </p:txBody>
      </p:sp>
      <p:sp>
        <p:nvSpPr>
          <p:cNvPr id="9523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fld id="{87187E2F-2872-41C9-B1BD-D988B57A902C}" type="slidenum">
              <a:rPr lang="en-US" altLang="en-US" sz="1200" smtClean="0">
                <a:solidFill>
                  <a:srgbClr val="898989"/>
                </a:solidFill>
              </a:rPr>
              <a:pPr>
                <a:spcBef>
                  <a:spcPct val="0"/>
                </a:spcBef>
                <a:buFontTx/>
                <a:buNone/>
              </a:pPr>
              <a:t>42</a:t>
            </a:fld>
            <a:endParaRPr lang="en-US" altLang="en-US" sz="1200" smtClean="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defRPr/>
            </a:pPr>
            <a:r>
              <a:rPr lang="en-US" dirty="0" smtClean="0"/>
              <a:t>Summary</a:t>
            </a:r>
            <a:endParaRPr lang="en-US" dirty="0"/>
          </a:p>
        </p:txBody>
      </p:sp>
      <p:sp>
        <p:nvSpPr>
          <p:cNvPr id="9728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fld id="{D129450C-0F80-47D7-8DED-95FDAFE2035C}" type="slidenum">
              <a:rPr lang="en-US" altLang="en-US" sz="1200" smtClean="0">
                <a:solidFill>
                  <a:srgbClr val="898989"/>
                </a:solidFill>
              </a:rPr>
              <a:pPr>
                <a:spcBef>
                  <a:spcPct val="0"/>
                </a:spcBef>
                <a:buFontTx/>
                <a:buNone/>
              </a:pPr>
              <a:t>43</a:t>
            </a:fld>
            <a:endParaRPr lang="en-US" altLang="en-US" sz="1200" smtClean="0">
              <a:solidFill>
                <a:srgbClr val="898989"/>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r>
              <a:rPr lang="en-US" altLang="en-US" smtClean="0"/>
              <a:t>Summary</a:t>
            </a:r>
          </a:p>
        </p:txBody>
      </p:sp>
      <p:sp>
        <p:nvSpPr>
          <p:cNvPr id="3" name="Text Placeholder 2"/>
          <p:cNvSpPr>
            <a:spLocks noGrp="1"/>
          </p:cNvSpPr>
          <p:nvPr>
            <p:ph type="body" sz="quarter" idx="4294967295"/>
          </p:nvPr>
        </p:nvSpPr>
        <p:spPr>
          <a:xfrm>
            <a:off x="1143000" y="1270000"/>
            <a:ext cx="6934200" cy="558800"/>
          </a:xfrm>
        </p:spPr>
        <p:txBody>
          <a:bodyPr>
            <a:normAutofit lnSpcReduction="10000"/>
          </a:bodyPr>
          <a:lstStyle/>
          <a:p>
            <a:pPr marL="0" indent="0" algn="ctr">
              <a:buFont typeface="Arial" panose="020B0604020202020204" pitchFamily="34" charset="0"/>
              <a:buNone/>
              <a:defRPr/>
            </a:pPr>
            <a:r>
              <a:rPr lang="en-US" dirty="0" smtClean="0">
                <a:solidFill>
                  <a:srgbClr val="C00000"/>
                </a:solidFill>
              </a:rPr>
              <a:t>NSRS Modernization</a:t>
            </a:r>
            <a:endParaRPr lang="en-US" dirty="0">
              <a:solidFill>
                <a:srgbClr val="C00000"/>
              </a:solidFill>
            </a:endParaRPr>
          </a:p>
        </p:txBody>
      </p:sp>
      <p:sp>
        <p:nvSpPr>
          <p:cNvPr id="4" name="Content Placeholder 3"/>
          <p:cNvSpPr>
            <a:spLocks noGrp="1"/>
          </p:cNvSpPr>
          <p:nvPr>
            <p:ph sz="half" idx="4294967295"/>
          </p:nvPr>
        </p:nvSpPr>
        <p:spPr>
          <a:xfrm>
            <a:off x="228600" y="2286000"/>
            <a:ext cx="8686800" cy="3886200"/>
          </a:xfrm>
        </p:spPr>
        <p:txBody>
          <a:bodyPr/>
          <a:lstStyle/>
          <a:p>
            <a:r>
              <a:rPr lang="en-US" altLang="en-US" smtClean="0"/>
              <a:t>More than just replacing NAD 83 and NAVD 88</a:t>
            </a:r>
          </a:p>
          <a:p>
            <a:r>
              <a:rPr lang="en-US" altLang="en-US" smtClean="0"/>
              <a:t>Affects most tools, products and services of NGS</a:t>
            </a:r>
          </a:p>
          <a:p>
            <a:r>
              <a:rPr lang="en-US" altLang="en-US" smtClean="0"/>
              <a:t>Dozens of interdependent, multi-year projects ongoing</a:t>
            </a:r>
          </a:p>
          <a:p>
            <a:r>
              <a:rPr lang="en-US" altLang="en-US" smtClean="0">
                <a:solidFill>
                  <a:srgbClr val="C00000"/>
                </a:solidFill>
              </a:rPr>
              <a:t>Expect rollouts and announcements throughout the next 6 years!</a:t>
            </a:r>
          </a:p>
          <a:p>
            <a:endParaRPr lang="en-US" altLang="en-US" smtClean="0"/>
          </a:p>
          <a:p>
            <a:endParaRPr lang="en-US" altLang="en-US" smtClean="0"/>
          </a:p>
        </p:txBody>
      </p:sp>
      <p:sp>
        <p:nvSpPr>
          <p:cNvPr id="9933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fld id="{435CC642-A0C7-428B-AAAA-F62E57F94D84}" type="slidenum">
              <a:rPr lang="en-US" altLang="en-US" sz="1200" smtClean="0">
                <a:solidFill>
                  <a:srgbClr val="898989"/>
                </a:solidFill>
              </a:rPr>
              <a:pPr>
                <a:spcBef>
                  <a:spcPct val="0"/>
                </a:spcBef>
                <a:buFontTx/>
                <a:buNone/>
              </a:pPr>
              <a:t>44</a:t>
            </a:fld>
            <a:endParaRPr lang="en-US" altLang="en-US" sz="1200" smtClean="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r>
              <a:rPr lang="en-US" altLang="en-US" smtClean="0"/>
              <a:t>To Learn More</a:t>
            </a:r>
          </a:p>
        </p:txBody>
      </p:sp>
      <p:pic>
        <p:nvPicPr>
          <p:cNvPr id="101379" name="Content Placeholder 5"/>
          <p:cNvPicPr>
            <a:picLocks noGrp="1" noChangeAspect="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1905000" y="1690688"/>
            <a:ext cx="5181600" cy="4140200"/>
          </a:xfrm>
          <a:ln>
            <a:solidFill>
              <a:schemeClr val="tx1"/>
            </a:solidFill>
            <a:miter lim="800000"/>
            <a:headEnd/>
            <a:tailEnd/>
          </a:ln>
        </p:spPr>
      </p:pic>
      <p:sp>
        <p:nvSpPr>
          <p:cNvPr id="72708" name="Content Placeholder 4"/>
          <p:cNvSpPr>
            <a:spLocks noGrp="1"/>
          </p:cNvSpPr>
          <p:nvPr>
            <p:ph sz="half" idx="4294967295"/>
          </p:nvPr>
        </p:nvSpPr>
        <p:spPr>
          <a:xfrm>
            <a:off x="1409700" y="1119188"/>
            <a:ext cx="6324600" cy="825500"/>
          </a:xfrm>
        </p:spPr>
        <p:txBody>
          <a:bodyPr/>
          <a:lstStyle/>
          <a:p>
            <a:pPr marL="0" indent="0" algn="ctr">
              <a:buFont typeface="Arial" panose="020B0604020202020204" pitchFamily="34" charset="0"/>
              <a:buNone/>
              <a:defRPr/>
            </a:pPr>
            <a:r>
              <a:rPr lang="en-US" altLang="en-US" dirty="0" smtClean="0">
                <a:solidFill>
                  <a:srgbClr val="C00000"/>
                </a:solidFill>
              </a:rPr>
              <a:t>Visit the New </a:t>
            </a:r>
            <a:r>
              <a:rPr lang="en-US" altLang="en-US" dirty="0" err="1" smtClean="0">
                <a:solidFill>
                  <a:srgbClr val="C00000"/>
                </a:solidFill>
              </a:rPr>
              <a:t>Datums</a:t>
            </a:r>
            <a:r>
              <a:rPr lang="en-US" altLang="en-US" dirty="0" smtClean="0">
                <a:solidFill>
                  <a:srgbClr val="C00000"/>
                </a:solidFill>
              </a:rPr>
              <a:t> web </a:t>
            </a:r>
            <a:r>
              <a:rPr lang="en-US" altLang="en-US" dirty="0">
                <a:solidFill>
                  <a:srgbClr val="C00000"/>
                </a:solidFill>
              </a:rPr>
              <a:t>p</a:t>
            </a:r>
            <a:r>
              <a:rPr lang="en-US" altLang="en-US" dirty="0" smtClean="0">
                <a:solidFill>
                  <a:srgbClr val="C00000"/>
                </a:solidFill>
              </a:rPr>
              <a:t>age</a:t>
            </a:r>
          </a:p>
          <a:p>
            <a:pPr>
              <a:defRPr/>
            </a:pPr>
            <a:endParaRPr lang="en-US" altLang="en-US" dirty="0" smtClean="0"/>
          </a:p>
        </p:txBody>
      </p:sp>
      <p:sp>
        <p:nvSpPr>
          <p:cNvPr id="101381" name="Rectangle 6"/>
          <p:cNvSpPr>
            <a:spLocks noChangeArrowheads="1"/>
          </p:cNvSpPr>
          <p:nvPr/>
        </p:nvSpPr>
        <p:spPr bwMode="auto">
          <a:xfrm>
            <a:off x="1042988" y="5830888"/>
            <a:ext cx="70580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lgn="ctr" eaLnBrk="1" hangingPunct="1">
              <a:spcBef>
                <a:spcPct val="0"/>
              </a:spcBef>
              <a:buFontTx/>
              <a:buNone/>
            </a:pPr>
            <a:r>
              <a:rPr lang="en-US" altLang="en-US" sz="1800" b="1">
                <a:latin typeface="Calibri" panose="020F0502020204030204" pitchFamily="34" charset="0"/>
              </a:rPr>
              <a:t>geodesy.noaa.gov/datums/newdatums/index.shtml</a:t>
            </a:r>
          </a:p>
        </p:txBody>
      </p:sp>
      <p:sp>
        <p:nvSpPr>
          <p:cNvPr id="10138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fld id="{7BF9C39B-D164-4E62-A669-9517F95C9CE2}" type="slidenum">
              <a:rPr lang="en-US" altLang="en-US" sz="1200" smtClean="0">
                <a:solidFill>
                  <a:srgbClr val="898989"/>
                </a:solidFill>
              </a:rPr>
              <a:pPr>
                <a:spcBef>
                  <a:spcPct val="0"/>
                </a:spcBef>
                <a:buFontTx/>
                <a:buNone/>
              </a:pPr>
              <a:t>45</a:t>
            </a:fld>
            <a:endParaRPr lang="en-US" altLang="en-US" sz="1200" smtClean="0">
              <a:solidFill>
                <a:srgbClr val="898989"/>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lstStyle/>
          <a:p>
            <a:r>
              <a:rPr lang="en-US" altLang="en-US" smtClean="0"/>
              <a:t>To Learn More</a:t>
            </a:r>
          </a:p>
        </p:txBody>
      </p:sp>
      <p:pic>
        <p:nvPicPr>
          <p:cNvPr id="103427" name="Content Placeholder 5"/>
          <p:cNvPicPr>
            <a:picLocks noGrp="1" noChangeAspect="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381000" y="1676400"/>
            <a:ext cx="5943600" cy="4025900"/>
          </a:xfrm>
          <a:ln>
            <a:solidFill>
              <a:schemeClr val="tx1"/>
            </a:solidFill>
            <a:miter lim="800000"/>
            <a:headEnd/>
            <a:tailEnd/>
          </a:ln>
        </p:spPr>
      </p:pic>
      <p:sp>
        <p:nvSpPr>
          <p:cNvPr id="5" name="Content Placeholder 4"/>
          <p:cNvSpPr>
            <a:spLocks noGrp="1"/>
          </p:cNvSpPr>
          <p:nvPr>
            <p:ph sz="half" idx="4294967295"/>
          </p:nvPr>
        </p:nvSpPr>
        <p:spPr>
          <a:xfrm>
            <a:off x="6345238" y="2492375"/>
            <a:ext cx="2743200" cy="3563938"/>
          </a:xfrm>
        </p:spPr>
        <p:txBody>
          <a:bodyPr>
            <a:normAutofit/>
          </a:bodyPr>
          <a:lstStyle/>
          <a:p>
            <a:pPr marL="0" indent="0">
              <a:buFont typeface="Arial" panose="020B0604020202020204" pitchFamily="34" charset="0"/>
              <a:buNone/>
              <a:defRPr/>
            </a:pPr>
            <a:endParaRPr lang="en-US" sz="2400" dirty="0" smtClean="0"/>
          </a:p>
          <a:p>
            <a:pPr>
              <a:defRPr/>
            </a:pPr>
            <a:r>
              <a:rPr lang="en-US" sz="2400" dirty="0" smtClean="0"/>
              <a:t>Silver Spring, MD</a:t>
            </a:r>
          </a:p>
          <a:p>
            <a:pPr>
              <a:defRPr/>
            </a:pPr>
            <a:r>
              <a:rPr lang="en-US" sz="2400" dirty="0" smtClean="0"/>
              <a:t>April 24-25, 2017</a:t>
            </a:r>
          </a:p>
          <a:p>
            <a:pPr>
              <a:defRPr/>
            </a:pPr>
            <a:r>
              <a:rPr lang="en-US" sz="2400" dirty="0" smtClean="0"/>
              <a:t>FREE</a:t>
            </a:r>
          </a:p>
          <a:p>
            <a:pPr>
              <a:defRPr/>
            </a:pPr>
            <a:endParaRPr lang="en-US" dirty="0"/>
          </a:p>
        </p:txBody>
      </p:sp>
      <p:sp>
        <p:nvSpPr>
          <p:cNvPr id="103429" name="Rectangle 6"/>
          <p:cNvSpPr>
            <a:spLocks noChangeArrowheads="1"/>
          </p:cNvSpPr>
          <p:nvPr/>
        </p:nvSpPr>
        <p:spPr bwMode="auto">
          <a:xfrm>
            <a:off x="762000" y="5776913"/>
            <a:ext cx="70596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eaLnBrk="1" hangingPunct="1">
              <a:spcBef>
                <a:spcPct val="0"/>
              </a:spcBef>
              <a:buFontTx/>
              <a:buNone/>
            </a:pPr>
            <a:r>
              <a:rPr lang="en-US" altLang="en-US" sz="1800" b="1">
                <a:latin typeface="Calibri" panose="020F0502020204030204" pitchFamily="34" charset="0"/>
              </a:rPr>
              <a:t>geodesy.noaa.gov/geospatial-summit/index.shtml</a:t>
            </a:r>
          </a:p>
        </p:txBody>
      </p:sp>
      <p:sp>
        <p:nvSpPr>
          <p:cNvPr id="103430" name="Content Placeholder 4"/>
          <p:cNvSpPr txBox="1">
            <a:spLocks/>
          </p:cNvSpPr>
          <p:nvPr/>
        </p:nvSpPr>
        <p:spPr bwMode="auto">
          <a:xfrm>
            <a:off x="1295400" y="1004888"/>
            <a:ext cx="63246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lgn="ctr">
              <a:buFont typeface="Arial" panose="020B0604020202020204" pitchFamily="34" charset="0"/>
              <a:buNone/>
            </a:pPr>
            <a:r>
              <a:rPr lang="en-US" altLang="en-US">
                <a:solidFill>
                  <a:srgbClr val="C00000"/>
                </a:solidFill>
              </a:rPr>
              <a:t>Attend the Geospatial Summit</a:t>
            </a:r>
            <a:endParaRPr lang="en-US" altLang="en-US"/>
          </a:p>
        </p:txBody>
      </p:sp>
      <p:sp>
        <p:nvSpPr>
          <p:cNvPr id="10343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fld id="{2D65D483-E5E3-4544-8438-448159988775}" type="slidenum">
              <a:rPr lang="en-US" altLang="en-US" sz="1200" smtClean="0">
                <a:solidFill>
                  <a:srgbClr val="898989"/>
                </a:solidFill>
              </a:rPr>
              <a:pPr>
                <a:spcBef>
                  <a:spcPct val="0"/>
                </a:spcBef>
                <a:buFontTx/>
                <a:buNone/>
              </a:pPr>
              <a:t>46</a:t>
            </a:fld>
            <a:endParaRPr lang="en-US" altLang="en-US" sz="1200" smtClean="0">
              <a:solidFill>
                <a:srgbClr val="898989"/>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defRPr/>
            </a:pPr>
            <a:r>
              <a:rPr lang="en-US" dirty="0" smtClean="0"/>
              <a:t>Questions?</a:t>
            </a:r>
            <a:endParaRPr lang="en-US" dirty="0"/>
          </a:p>
        </p:txBody>
      </p:sp>
      <p:sp>
        <p:nvSpPr>
          <p:cNvPr id="10547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fld id="{45DD73BB-6AF2-47D7-AB51-2203E97A9BA3}" type="slidenum">
              <a:rPr lang="en-US" altLang="en-US" sz="1200" smtClean="0">
                <a:solidFill>
                  <a:srgbClr val="898989"/>
                </a:solidFill>
              </a:rPr>
              <a:pPr>
                <a:spcBef>
                  <a:spcPct val="0"/>
                </a:spcBef>
                <a:buFontTx/>
                <a:buNone/>
              </a:pPr>
              <a:t>47</a:t>
            </a:fld>
            <a:endParaRPr lang="en-US" altLang="en-US" sz="1200" smtClean="0">
              <a:solidFill>
                <a:srgbClr val="898989"/>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mtClean="0"/>
              <a:t>Why Modernize?</a:t>
            </a:r>
          </a:p>
        </p:txBody>
      </p:sp>
      <p:sp>
        <p:nvSpPr>
          <p:cNvPr id="3" name="Content Placeholder 2"/>
          <p:cNvSpPr>
            <a:spLocks noGrp="1"/>
          </p:cNvSpPr>
          <p:nvPr>
            <p:ph idx="1"/>
          </p:nvPr>
        </p:nvSpPr>
        <p:spPr>
          <a:xfrm>
            <a:off x="228600" y="1719263"/>
            <a:ext cx="8839200" cy="2819400"/>
          </a:xfrm>
        </p:spPr>
        <p:txBody>
          <a:bodyPr>
            <a:normAutofit/>
          </a:bodyPr>
          <a:lstStyle/>
          <a:p>
            <a:pPr>
              <a:defRPr/>
            </a:pPr>
            <a:r>
              <a:rPr lang="en-US" dirty="0" smtClean="0"/>
              <a:t>Older Methodology</a:t>
            </a:r>
          </a:p>
          <a:p>
            <a:pPr lvl="1">
              <a:defRPr/>
            </a:pPr>
            <a:r>
              <a:rPr lang="en-US" dirty="0" smtClean="0"/>
              <a:t>Terrestrial</a:t>
            </a:r>
            <a:r>
              <a:rPr lang="en-US" dirty="0"/>
              <a:t>, pre-space-geodesy, line-of-sight </a:t>
            </a:r>
            <a:r>
              <a:rPr lang="en-US" dirty="0" smtClean="0"/>
              <a:t>observations</a:t>
            </a:r>
          </a:p>
          <a:p>
            <a:pPr lvl="1">
              <a:defRPr/>
            </a:pPr>
            <a:r>
              <a:rPr lang="en-US" dirty="0" smtClean="0"/>
              <a:t>Easily destroyed, </a:t>
            </a:r>
            <a:r>
              <a:rPr lang="en-US" dirty="0"/>
              <a:t>unmonitored </a:t>
            </a:r>
            <a:r>
              <a:rPr lang="en-US" i="1" dirty="0"/>
              <a:t>passive</a:t>
            </a:r>
            <a:r>
              <a:rPr lang="en-US" dirty="0"/>
              <a:t> control marks </a:t>
            </a:r>
            <a:endParaRPr lang="en-US" dirty="0" smtClean="0"/>
          </a:p>
          <a:p>
            <a:pPr marL="457200" lvl="1" indent="0">
              <a:buFont typeface="Arial" panose="020B0604020202020204" pitchFamily="34" charset="0"/>
              <a:buNone/>
              <a:defRPr/>
            </a:pPr>
            <a:endParaRPr lang="en-US" dirty="0" smtClean="0"/>
          </a:p>
        </p:txBody>
      </p:sp>
      <p:pic>
        <p:nvPicPr>
          <p:cNvPr id="1946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463" y="4511675"/>
            <a:ext cx="1190626" cy="178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27125" y="4191000"/>
            <a:ext cx="1192213"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MVC-005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26175" y="4416425"/>
            <a:ext cx="2332038"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84400" y="4657725"/>
            <a:ext cx="4249738" cy="174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748588" y="5499100"/>
            <a:ext cx="1244600"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fld id="{8804770C-1AB4-4823-BF35-3D65F25297F7}" type="slidenum">
              <a:rPr lang="en-US" altLang="en-US" sz="1200" smtClean="0">
                <a:solidFill>
                  <a:srgbClr val="898989"/>
                </a:solidFill>
              </a:rPr>
              <a:pPr>
                <a:spcBef>
                  <a:spcPct val="0"/>
                </a:spcBef>
                <a:buFontTx/>
                <a:buNone/>
              </a:pPr>
              <a:t>5</a:t>
            </a:fld>
            <a:endParaRPr lang="en-US" altLang="en-US" sz="1200" smtClean="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mtClean="0"/>
              <a:t>Why Modernize?</a:t>
            </a:r>
          </a:p>
        </p:txBody>
      </p:sp>
      <p:sp>
        <p:nvSpPr>
          <p:cNvPr id="3" name="Content Placeholder 2"/>
          <p:cNvSpPr>
            <a:spLocks noGrp="1"/>
          </p:cNvSpPr>
          <p:nvPr>
            <p:ph idx="1"/>
          </p:nvPr>
        </p:nvSpPr>
        <p:spPr>
          <a:xfrm>
            <a:off x="454025" y="1752600"/>
            <a:ext cx="8004175" cy="4297363"/>
          </a:xfrm>
        </p:spPr>
        <p:txBody>
          <a:bodyPr/>
          <a:lstStyle/>
          <a:p>
            <a:r>
              <a:rPr lang="en-US" altLang="en-US" smtClean="0"/>
              <a:t>Evidence of systematic errors</a:t>
            </a:r>
          </a:p>
          <a:p>
            <a:pPr lvl="1"/>
            <a:r>
              <a:rPr lang="en-US" altLang="en-US" smtClean="0"/>
              <a:t>Decades of space geodetic observations</a:t>
            </a:r>
          </a:p>
          <a:p>
            <a:pPr lvl="2"/>
            <a:r>
              <a:rPr lang="en-US" altLang="en-US" smtClean="0"/>
              <a:t>All of the datums contain </a:t>
            </a:r>
            <a:r>
              <a:rPr lang="en-US" altLang="en-US" i="1" smtClean="0"/>
              <a:t>systematic</a:t>
            </a:r>
            <a:r>
              <a:rPr lang="en-US" altLang="en-US" smtClean="0"/>
              <a:t> errors (decimeters to meters)</a:t>
            </a:r>
          </a:p>
          <a:p>
            <a:pPr lvl="3"/>
            <a:r>
              <a:rPr lang="en-US" altLang="en-US" smtClean="0"/>
              <a:t>At scales larger than today’s accuracy capabilities (centimeters)</a:t>
            </a:r>
          </a:p>
          <a:p>
            <a:pPr lvl="3"/>
            <a:endParaRPr lang="en-US" altLang="en-US" smtClean="0"/>
          </a:p>
          <a:p>
            <a:pPr lvl="1"/>
            <a:r>
              <a:rPr lang="en-US" altLang="en-US" smtClean="0"/>
              <a:t>Origin (center of Earth) offset:  2+ meters</a:t>
            </a:r>
          </a:p>
          <a:p>
            <a:pPr lvl="1"/>
            <a:r>
              <a:rPr lang="en-US" altLang="en-US" smtClean="0"/>
              <a:t>Zero elevation surface:  0.5 to 2+ meters</a:t>
            </a:r>
          </a:p>
        </p:txBody>
      </p:sp>
      <p:sp>
        <p:nvSpPr>
          <p:cNvPr id="2150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fld id="{EFD92BFB-5095-42F2-961F-B20C7F599399}" type="slidenum">
              <a:rPr lang="en-US" altLang="en-US" sz="1200" smtClean="0">
                <a:solidFill>
                  <a:srgbClr val="898989"/>
                </a:solidFill>
              </a:rPr>
              <a:pPr>
                <a:spcBef>
                  <a:spcPct val="0"/>
                </a:spcBef>
                <a:buFontTx/>
                <a:buNone/>
              </a:pPr>
              <a:t>6</a:t>
            </a:fld>
            <a:endParaRPr lang="en-US" altLang="en-US" sz="1200" smtClean="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smtClean="0"/>
              <a:t>What’s Being Replaced?</a:t>
            </a:r>
          </a:p>
        </p:txBody>
      </p:sp>
      <p:sp>
        <p:nvSpPr>
          <p:cNvPr id="4" name="Content Placeholder 2"/>
          <p:cNvSpPr txBox="1">
            <a:spLocks/>
          </p:cNvSpPr>
          <p:nvPr/>
        </p:nvSpPr>
        <p:spPr bwMode="gray">
          <a:xfrm>
            <a:off x="527050" y="1635125"/>
            <a:ext cx="686752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342900" indent="-342900" algn="l" rtl="0" eaLnBrk="1" fontAlgn="base" hangingPunct="1">
              <a:spcBef>
                <a:spcPct val="20000"/>
              </a:spcBef>
              <a:spcAft>
                <a:spcPct val="0"/>
              </a:spcAft>
              <a:buClr>
                <a:schemeClr val="accent1"/>
              </a:buClr>
              <a:buFont typeface="Wingdings" pitchFamily="2" charset="2"/>
              <a:buChar char="§"/>
              <a:defRPr sz="2400" b="0">
                <a:solidFill>
                  <a:schemeClr val="tx1"/>
                </a:solidFill>
                <a:latin typeface="Calibri"/>
                <a:ea typeface="+mn-ea"/>
                <a:cs typeface="Calibri"/>
              </a:defRPr>
            </a:lvl1pPr>
            <a:lvl2pPr marL="742950" indent="-285750" algn="l" rtl="0" eaLnBrk="1" fontAlgn="base" hangingPunct="1">
              <a:spcBef>
                <a:spcPct val="20000"/>
              </a:spcBef>
              <a:spcAft>
                <a:spcPct val="0"/>
              </a:spcAft>
              <a:buClr>
                <a:schemeClr val="accent1"/>
              </a:buClr>
              <a:buChar char="–"/>
              <a:defRPr sz="2000" b="0">
                <a:solidFill>
                  <a:schemeClr val="tx1"/>
                </a:solidFill>
                <a:latin typeface="Calibri"/>
                <a:cs typeface="Calibri"/>
              </a:defRPr>
            </a:lvl2pPr>
            <a:lvl3pPr marL="11430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3pPr>
            <a:lvl4pPr marL="16002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4pPr>
            <a:lvl5pPr marL="20574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5pPr>
            <a:lvl6pPr marL="25146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9pPr>
          </a:lstStyle>
          <a:p>
            <a:pPr marL="0" indent="0">
              <a:buFont typeface="Wingdings" pitchFamily="2" charset="2"/>
              <a:buNone/>
              <a:defRPr/>
            </a:pPr>
            <a:r>
              <a:rPr lang="en-US" sz="2800" kern="0" dirty="0">
                <a:latin typeface="Gill Sans MT" panose="020B0502020104020203" pitchFamily="34" charset="0"/>
              </a:rPr>
              <a:t>	</a:t>
            </a:r>
            <a:r>
              <a:rPr lang="en-US" sz="2800" u="sng" kern="0" dirty="0">
                <a:latin typeface="Gill Sans MT" panose="020B0502020104020203" pitchFamily="34" charset="0"/>
              </a:rPr>
              <a:t>Horizontal</a:t>
            </a:r>
            <a:r>
              <a:rPr lang="en-US" sz="2800" kern="0" dirty="0">
                <a:latin typeface="Gill Sans MT" panose="020B0502020104020203" pitchFamily="34" charset="0"/>
              </a:rPr>
              <a:t>			</a:t>
            </a:r>
            <a:r>
              <a:rPr lang="en-US" sz="2800" u="sng" kern="0" dirty="0">
                <a:latin typeface="Gill Sans MT" panose="020B0502020104020203" pitchFamily="34" charset="0"/>
              </a:rPr>
              <a:t>Vertical</a:t>
            </a:r>
          </a:p>
          <a:p>
            <a:pPr lvl="1">
              <a:buClrTx/>
              <a:defRPr/>
            </a:pPr>
            <a:endParaRPr lang="en-US" sz="2400" kern="0" dirty="0" smtClean="0">
              <a:latin typeface="Gill Sans MT" panose="020B0502020104020203" pitchFamily="34" charset="0"/>
            </a:endParaRPr>
          </a:p>
          <a:p>
            <a:pPr lvl="1">
              <a:buClrTx/>
              <a:defRPr/>
            </a:pPr>
            <a:r>
              <a:rPr lang="en-US" sz="2400" kern="0" dirty="0" smtClean="0">
                <a:latin typeface="Gill Sans MT" panose="020B0502020104020203" pitchFamily="34" charset="0"/>
              </a:rPr>
              <a:t>NAD </a:t>
            </a:r>
            <a:r>
              <a:rPr lang="en-US" sz="2400" kern="0" dirty="0">
                <a:latin typeface="Gill Sans MT" panose="020B0502020104020203" pitchFamily="34" charset="0"/>
              </a:rPr>
              <a:t>83(2011)</a:t>
            </a:r>
          </a:p>
          <a:p>
            <a:pPr lvl="1">
              <a:buClrTx/>
              <a:defRPr/>
            </a:pPr>
            <a:r>
              <a:rPr lang="en-US" sz="2400" kern="0" dirty="0">
                <a:latin typeface="Gill Sans MT" panose="020B0502020104020203" pitchFamily="34" charset="0"/>
              </a:rPr>
              <a:t>NAD 83(PA11) </a:t>
            </a:r>
          </a:p>
          <a:p>
            <a:pPr lvl="1">
              <a:buClrTx/>
              <a:defRPr/>
            </a:pPr>
            <a:r>
              <a:rPr lang="en-US" sz="2400" kern="0" dirty="0">
                <a:latin typeface="Gill Sans MT" panose="020B0502020104020203" pitchFamily="34" charset="0"/>
              </a:rPr>
              <a:t>NAD 83(MA11)</a:t>
            </a:r>
          </a:p>
          <a:p>
            <a:pPr lvl="1">
              <a:defRPr/>
            </a:pPr>
            <a:endParaRPr lang="en-US" sz="2400" kern="0" dirty="0"/>
          </a:p>
          <a:p>
            <a:pPr marL="0" indent="0">
              <a:buFont typeface="Wingdings" pitchFamily="2" charset="2"/>
              <a:buNone/>
              <a:defRPr/>
            </a:pPr>
            <a:endParaRPr lang="en-US" b="1" kern="0" dirty="0">
              <a:solidFill>
                <a:srgbClr val="FF0000"/>
              </a:solidFill>
            </a:endParaRPr>
          </a:p>
        </p:txBody>
      </p:sp>
      <p:sp>
        <p:nvSpPr>
          <p:cNvPr id="23556" name="Content Placeholder 2"/>
          <p:cNvSpPr txBox="1">
            <a:spLocks/>
          </p:cNvSpPr>
          <p:nvPr/>
        </p:nvSpPr>
        <p:spPr bwMode="auto">
          <a:xfrm>
            <a:off x="4319588" y="2514600"/>
            <a:ext cx="371157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lvl="1" eaLnBrk="1" hangingPunct="1"/>
            <a:r>
              <a:rPr lang="en-US" altLang="en-US" sz="2400">
                <a:cs typeface="Times New Roman" panose="02020603050405020304" pitchFamily="18" charset="0"/>
              </a:rPr>
              <a:t>NAVD 88</a:t>
            </a:r>
          </a:p>
          <a:p>
            <a:pPr lvl="1" eaLnBrk="1" hangingPunct="1"/>
            <a:r>
              <a:rPr lang="en-US" altLang="en-US" sz="2400">
                <a:cs typeface="Times New Roman" panose="02020603050405020304" pitchFamily="18" charset="0"/>
              </a:rPr>
              <a:t>PRVD 02</a:t>
            </a:r>
          </a:p>
          <a:p>
            <a:pPr lvl="1" eaLnBrk="1" hangingPunct="1"/>
            <a:r>
              <a:rPr lang="en-US" altLang="en-US" sz="2400">
                <a:cs typeface="Times New Roman" panose="02020603050405020304" pitchFamily="18" charset="0"/>
              </a:rPr>
              <a:t>VIVD09</a:t>
            </a:r>
          </a:p>
          <a:p>
            <a:pPr lvl="1" eaLnBrk="1" hangingPunct="1"/>
            <a:r>
              <a:rPr lang="en-US" altLang="en-US" sz="2400">
                <a:cs typeface="Times New Roman" panose="02020603050405020304" pitchFamily="18" charset="0"/>
              </a:rPr>
              <a:t>ASVD02</a:t>
            </a:r>
          </a:p>
          <a:p>
            <a:pPr lvl="1" eaLnBrk="1" hangingPunct="1"/>
            <a:r>
              <a:rPr lang="en-US" altLang="en-US" sz="2400">
                <a:cs typeface="Times New Roman" panose="02020603050405020304" pitchFamily="18" charset="0"/>
              </a:rPr>
              <a:t>NMVD03</a:t>
            </a:r>
          </a:p>
          <a:p>
            <a:pPr lvl="1" eaLnBrk="1" hangingPunct="1"/>
            <a:r>
              <a:rPr lang="en-US" altLang="en-US" sz="2400">
                <a:cs typeface="Times New Roman" panose="02020603050405020304" pitchFamily="18" charset="0"/>
              </a:rPr>
              <a:t>GUVD04</a:t>
            </a:r>
          </a:p>
          <a:p>
            <a:pPr lvl="1" eaLnBrk="1" hangingPunct="1"/>
            <a:r>
              <a:rPr lang="en-US" altLang="en-US" sz="2400">
                <a:cs typeface="Times New Roman" panose="02020603050405020304" pitchFamily="18" charset="0"/>
              </a:rPr>
              <a:t>IGLD 85</a:t>
            </a:r>
            <a:endParaRPr lang="en-US" altLang="en-US">
              <a:cs typeface="Times New Roman" panose="02020603050405020304" pitchFamily="18" charset="0"/>
            </a:endParaRPr>
          </a:p>
          <a:p>
            <a:pPr lvl="1" eaLnBrk="1" hangingPunct="1"/>
            <a:endParaRPr lang="en-US" altLang="en-US" sz="2400">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None/>
            </a:pPr>
            <a:endParaRPr lang="en-US" altLang="en-US" sz="2400" b="1">
              <a:solidFill>
                <a:srgbClr val="FF0000"/>
              </a:solidFill>
              <a:latin typeface="Times New Roman" panose="02020603050405020304" pitchFamily="18" charset="0"/>
              <a:cs typeface="Times New Roman" panose="02020603050405020304" pitchFamily="18" charset="0"/>
            </a:endParaRPr>
          </a:p>
        </p:txBody>
      </p:sp>
      <p:sp>
        <p:nvSpPr>
          <p:cNvPr id="6" name="Oval 5"/>
          <p:cNvSpPr/>
          <p:nvPr/>
        </p:nvSpPr>
        <p:spPr>
          <a:xfrm>
            <a:off x="677863" y="2514600"/>
            <a:ext cx="3062287" cy="16573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TextBox 6"/>
          <p:cNvSpPr txBox="1">
            <a:spLocks noChangeArrowheads="1"/>
          </p:cNvSpPr>
          <p:nvPr/>
        </p:nvSpPr>
        <p:spPr bwMode="auto">
          <a:xfrm>
            <a:off x="598488" y="4427538"/>
            <a:ext cx="24161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eaLnBrk="1" hangingPunct="1">
              <a:spcBef>
                <a:spcPct val="0"/>
              </a:spcBef>
              <a:buFontTx/>
              <a:buNone/>
            </a:pPr>
            <a:r>
              <a:rPr lang="en-US" altLang="en-US" sz="1800"/>
              <a:t>Latitude</a:t>
            </a:r>
          </a:p>
          <a:p>
            <a:pPr eaLnBrk="1" hangingPunct="1">
              <a:spcBef>
                <a:spcPct val="0"/>
              </a:spcBef>
              <a:buFontTx/>
              <a:buNone/>
            </a:pPr>
            <a:r>
              <a:rPr lang="en-US" altLang="en-US" sz="1800"/>
              <a:t>Longitude</a:t>
            </a:r>
          </a:p>
          <a:p>
            <a:pPr eaLnBrk="1" hangingPunct="1">
              <a:spcBef>
                <a:spcPct val="0"/>
              </a:spcBef>
              <a:buFontTx/>
              <a:buNone/>
            </a:pPr>
            <a:r>
              <a:rPr lang="en-US" altLang="en-US" sz="1800"/>
              <a:t>Ellipsoid Height</a:t>
            </a:r>
          </a:p>
          <a:p>
            <a:pPr eaLnBrk="1" hangingPunct="1">
              <a:spcBef>
                <a:spcPct val="0"/>
              </a:spcBef>
              <a:buFontTx/>
              <a:buNone/>
            </a:pPr>
            <a:r>
              <a:rPr lang="en-US" altLang="en-US" sz="1800"/>
              <a:t>State Plane Coordinates</a:t>
            </a:r>
          </a:p>
        </p:txBody>
      </p:sp>
      <p:sp>
        <p:nvSpPr>
          <p:cNvPr id="8" name="Freeform 7"/>
          <p:cNvSpPr/>
          <p:nvPr/>
        </p:nvSpPr>
        <p:spPr>
          <a:xfrm>
            <a:off x="382588" y="3430588"/>
            <a:ext cx="287337" cy="1704975"/>
          </a:xfrm>
          <a:custGeom>
            <a:avLst/>
            <a:gdLst>
              <a:gd name="connsiteX0" fmla="*/ 265882 w 287147"/>
              <a:gd name="connsiteY0" fmla="*/ 1244009 h 1244009"/>
              <a:gd name="connsiteX1" fmla="*/ 68 w 287147"/>
              <a:gd name="connsiteY1" fmla="*/ 489097 h 1244009"/>
              <a:gd name="connsiteX2" fmla="*/ 287147 w 287147"/>
              <a:gd name="connsiteY2" fmla="*/ 0 h 1244009"/>
            </a:gdLst>
            <a:ahLst/>
            <a:cxnLst>
              <a:cxn ang="0">
                <a:pos x="connsiteX0" y="connsiteY0"/>
              </a:cxn>
              <a:cxn ang="0">
                <a:pos x="connsiteX1" y="connsiteY1"/>
              </a:cxn>
              <a:cxn ang="0">
                <a:pos x="connsiteX2" y="connsiteY2"/>
              </a:cxn>
            </a:cxnLst>
            <a:rect l="l" t="t" r="r" b="b"/>
            <a:pathLst>
              <a:path w="287147" h="1244009">
                <a:moveTo>
                  <a:pt x="265882" y="1244009"/>
                </a:moveTo>
                <a:cubicBezTo>
                  <a:pt x="131203" y="970220"/>
                  <a:pt x="-3476" y="696432"/>
                  <a:pt x="68" y="489097"/>
                </a:cubicBezTo>
                <a:cubicBezTo>
                  <a:pt x="3612" y="281762"/>
                  <a:pt x="145379" y="140881"/>
                  <a:pt x="287147" y="0"/>
                </a:cubicBezTo>
              </a:path>
            </a:pathLst>
          </a:custGeom>
          <a:noFill/>
          <a:ln>
            <a:tailEnd type="arrow"/>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 name="Rounded Rectangle 8"/>
          <p:cNvSpPr/>
          <p:nvPr/>
        </p:nvSpPr>
        <p:spPr>
          <a:xfrm>
            <a:off x="4805363" y="2587625"/>
            <a:ext cx="1681162" cy="3040063"/>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 name="TextBox 9"/>
          <p:cNvSpPr txBox="1">
            <a:spLocks noChangeArrowheads="1"/>
          </p:cNvSpPr>
          <p:nvPr/>
        </p:nvSpPr>
        <p:spPr bwMode="auto">
          <a:xfrm flipH="1">
            <a:off x="7372350" y="3375025"/>
            <a:ext cx="15732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eaLnBrk="1" hangingPunct="1">
              <a:spcBef>
                <a:spcPct val="0"/>
              </a:spcBef>
              <a:buFontTx/>
              <a:buNone/>
            </a:pPr>
            <a:r>
              <a:rPr lang="en-US" altLang="en-US" sz="1800"/>
              <a:t>Heights</a:t>
            </a:r>
          </a:p>
        </p:txBody>
      </p:sp>
      <p:cxnSp>
        <p:nvCxnSpPr>
          <p:cNvPr id="11" name="Straight Arrow Connector 10"/>
          <p:cNvCxnSpPr>
            <a:stCxn id="10" idx="3"/>
            <a:endCxn id="9" idx="3"/>
          </p:cNvCxnSpPr>
          <p:nvPr/>
        </p:nvCxnSpPr>
        <p:spPr>
          <a:xfrm flipH="1">
            <a:off x="6486525" y="3584575"/>
            <a:ext cx="908050" cy="53975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356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fld id="{1072E1BF-CDED-4AEF-BB7E-0EC57C96FEF7}" type="slidenum">
              <a:rPr lang="en-US" altLang="en-US" sz="1200" smtClean="0">
                <a:solidFill>
                  <a:srgbClr val="898989"/>
                </a:solidFill>
              </a:rPr>
              <a:pPr>
                <a:spcBef>
                  <a:spcPct val="0"/>
                </a:spcBef>
                <a:buFontTx/>
                <a:buNone/>
              </a:pPr>
              <a:t>7</a:t>
            </a:fld>
            <a:endParaRPr lang="en-US" altLang="en-US" sz="1200" smtClean="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mtClean="0"/>
              <a:t>Details:  Ten Year Plan</a:t>
            </a:r>
          </a:p>
        </p:txBody>
      </p:sp>
      <p:sp>
        <p:nvSpPr>
          <p:cNvPr id="6" name="Shape 105"/>
          <p:cNvSpPr/>
          <p:nvPr/>
        </p:nvSpPr>
        <p:spPr>
          <a:xfrm>
            <a:off x="533400" y="1524000"/>
            <a:ext cx="4572000" cy="5016500"/>
          </a:xfrm>
          <a:prstGeom prst="rect">
            <a:avLst/>
          </a:prstGeom>
          <a:noFill/>
          <a:ln>
            <a:noFill/>
          </a:ln>
        </p:spPr>
        <p:txBody>
          <a:bodyPr lIns="91425" tIns="45700" rIns="91425" bIns="45700"/>
          <a:lstStyle/>
          <a:p>
            <a:pPr eaLnBrk="1" fontAlgn="auto" hangingPunct="1">
              <a:lnSpc>
                <a:spcPct val="90000"/>
              </a:lnSpc>
              <a:spcBef>
                <a:spcPts val="0"/>
              </a:spcBef>
              <a:spcAft>
                <a:spcPts val="0"/>
              </a:spcAft>
              <a:buClr>
                <a:srgbClr val="000000"/>
              </a:buClr>
              <a:buSzPct val="100000"/>
              <a:defRPr/>
            </a:pPr>
            <a:r>
              <a:rPr lang="en-US" sz="2400" b="1" dirty="0">
                <a:solidFill>
                  <a:srgbClr val="C00000"/>
                </a:solidFill>
                <a:latin typeface="Gill Sans MT" panose="020B0502020104020203" pitchFamily="34" charset="0"/>
                <a:ea typeface="ＭＳ Ｐゴシック" pitchFamily="34" charset="-128"/>
              </a:rPr>
              <a:t>Five Goals:</a:t>
            </a:r>
          </a:p>
          <a:p>
            <a:pPr eaLnBrk="1" fontAlgn="auto" hangingPunct="1">
              <a:lnSpc>
                <a:spcPct val="90000"/>
              </a:lnSpc>
              <a:spcBef>
                <a:spcPts val="0"/>
              </a:spcBef>
              <a:spcAft>
                <a:spcPts val="0"/>
              </a:spcAft>
              <a:buClr>
                <a:srgbClr val="000000"/>
              </a:buClr>
              <a:buSzPct val="100000"/>
              <a:defRPr/>
            </a:pPr>
            <a:endParaRPr lang="en-US" sz="1600" dirty="0">
              <a:solidFill>
                <a:prstClr val="black"/>
              </a:solidFill>
              <a:latin typeface="Gill Sans MT" panose="020B0502020104020203" pitchFamily="34" charset="0"/>
              <a:ea typeface="ＭＳ Ｐゴシック" pitchFamily="34" charset="-128"/>
            </a:endParaRPr>
          </a:p>
          <a:p>
            <a:pPr eaLnBrk="1" fontAlgn="auto" hangingPunct="1">
              <a:lnSpc>
                <a:spcPct val="90000"/>
              </a:lnSpc>
              <a:spcBef>
                <a:spcPts val="0"/>
              </a:spcBef>
              <a:spcAft>
                <a:spcPts val="0"/>
              </a:spcAft>
              <a:buClr>
                <a:srgbClr val="000000"/>
              </a:buClr>
              <a:buSzPct val="100000"/>
              <a:defRPr/>
            </a:pPr>
            <a:r>
              <a:rPr lang="en-US" sz="2000" b="1" dirty="0">
                <a:solidFill>
                  <a:prstClr val="black"/>
                </a:solidFill>
                <a:latin typeface="Gill Sans MT" panose="020B0502020104020203" pitchFamily="34" charset="0"/>
                <a:ea typeface="ＭＳ Ｐゴシック" pitchFamily="34" charset="-128"/>
              </a:rPr>
              <a:t>Support the users </a:t>
            </a:r>
            <a:r>
              <a:rPr lang="en-US" sz="2000" dirty="0">
                <a:solidFill>
                  <a:prstClr val="black"/>
                </a:solidFill>
                <a:latin typeface="Gill Sans MT" panose="020B0502020104020203" pitchFamily="34" charset="0"/>
                <a:ea typeface="ＭＳ Ｐゴシック" pitchFamily="34" charset="-128"/>
              </a:rPr>
              <a:t>of the National </a:t>
            </a:r>
            <a:br>
              <a:rPr lang="en-US" sz="2000" dirty="0">
                <a:solidFill>
                  <a:prstClr val="black"/>
                </a:solidFill>
                <a:latin typeface="Gill Sans MT" panose="020B0502020104020203" pitchFamily="34" charset="0"/>
                <a:ea typeface="ＭＳ Ｐゴシック" pitchFamily="34" charset="-128"/>
              </a:rPr>
            </a:br>
            <a:r>
              <a:rPr lang="en-US" sz="2000" dirty="0">
                <a:solidFill>
                  <a:prstClr val="black"/>
                </a:solidFill>
                <a:latin typeface="Gill Sans MT" panose="020B0502020104020203" pitchFamily="34" charset="0"/>
                <a:ea typeface="ＭＳ Ｐゴシック" pitchFamily="34" charset="-128"/>
              </a:rPr>
              <a:t>Spatial Reference System.</a:t>
            </a:r>
          </a:p>
          <a:p>
            <a:pPr eaLnBrk="1" fontAlgn="auto" hangingPunct="1">
              <a:lnSpc>
                <a:spcPct val="90000"/>
              </a:lnSpc>
              <a:spcBef>
                <a:spcPts val="0"/>
              </a:spcBef>
              <a:spcAft>
                <a:spcPts val="0"/>
              </a:spcAft>
              <a:buClr>
                <a:srgbClr val="000000"/>
              </a:buClr>
              <a:buSzPct val="100000"/>
              <a:defRPr/>
            </a:pPr>
            <a:endParaRPr lang="en-US" sz="2000" dirty="0">
              <a:solidFill>
                <a:prstClr val="black"/>
              </a:solidFill>
              <a:latin typeface="Gill Sans MT" panose="020B0502020104020203" pitchFamily="34" charset="0"/>
              <a:ea typeface="ＭＳ Ｐゴシック" pitchFamily="34" charset="-128"/>
            </a:endParaRPr>
          </a:p>
          <a:p>
            <a:pPr eaLnBrk="1" fontAlgn="auto" hangingPunct="1">
              <a:lnSpc>
                <a:spcPct val="90000"/>
              </a:lnSpc>
              <a:spcBef>
                <a:spcPts val="0"/>
              </a:spcBef>
              <a:spcAft>
                <a:spcPts val="0"/>
              </a:spcAft>
              <a:buClr>
                <a:srgbClr val="000000"/>
              </a:buClr>
              <a:buSzPct val="100000"/>
              <a:defRPr/>
            </a:pPr>
            <a:r>
              <a:rPr lang="en-US" sz="2000" b="1" dirty="0">
                <a:solidFill>
                  <a:prstClr val="black"/>
                </a:solidFill>
                <a:latin typeface="Gill Sans MT" panose="020B0502020104020203" pitchFamily="34" charset="0"/>
                <a:ea typeface="ＭＳ Ｐゴシック" pitchFamily="34" charset="-128"/>
              </a:rPr>
              <a:t>Modernize and improve </a:t>
            </a:r>
            <a:r>
              <a:rPr lang="en-US" sz="2000" dirty="0">
                <a:solidFill>
                  <a:prstClr val="black"/>
                </a:solidFill>
                <a:latin typeface="Gill Sans MT" panose="020B0502020104020203" pitchFamily="34" charset="0"/>
                <a:ea typeface="ＭＳ Ｐゴシック" pitchFamily="34" charset="-128"/>
              </a:rPr>
              <a:t>the National </a:t>
            </a:r>
            <a:br>
              <a:rPr lang="en-US" sz="2000" dirty="0">
                <a:solidFill>
                  <a:prstClr val="black"/>
                </a:solidFill>
                <a:latin typeface="Gill Sans MT" panose="020B0502020104020203" pitchFamily="34" charset="0"/>
                <a:ea typeface="ＭＳ Ｐゴシック" pitchFamily="34" charset="-128"/>
              </a:rPr>
            </a:br>
            <a:r>
              <a:rPr lang="en-US" sz="2000" dirty="0">
                <a:solidFill>
                  <a:prstClr val="black"/>
                </a:solidFill>
                <a:latin typeface="Gill Sans MT" panose="020B0502020104020203" pitchFamily="34" charset="0"/>
                <a:ea typeface="ＭＳ Ｐゴシック" pitchFamily="34" charset="-128"/>
              </a:rPr>
              <a:t>Spatial Reference System.</a:t>
            </a:r>
          </a:p>
          <a:p>
            <a:pPr eaLnBrk="1" fontAlgn="auto" hangingPunct="1">
              <a:lnSpc>
                <a:spcPct val="90000"/>
              </a:lnSpc>
              <a:spcBef>
                <a:spcPts val="0"/>
              </a:spcBef>
              <a:spcAft>
                <a:spcPts val="0"/>
              </a:spcAft>
              <a:buClr>
                <a:srgbClr val="000000"/>
              </a:buClr>
              <a:buSzPct val="100000"/>
              <a:defRPr/>
            </a:pPr>
            <a:endParaRPr lang="en-US" sz="2000" dirty="0">
              <a:solidFill>
                <a:prstClr val="black"/>
              </a:solidFill>
              <a:latin typeface="Gill Sans MT" panose="020B0502020104020203" pitchFamily="34" charset="0"/>
              <a:ea typeface="ＭＳ Ｐゴシック" pitchFamily="34" charset="-128"/>
            </a:endParaRPr>
          </a:p>
          <a:p>
            <a:pPr eaLnBrk="1" fontAlgn="auto" hangingPunct="1">
              <a:lnSpc>
                <a:spcPct val="90000"/>
              </a:lnSpc>
              <a:spcBef>
                <a:spcPts val="0"/>
              </a:spcBef>
              <a:spcAft>
                <a:spcPts val="0"/>
              </a:spcAft>
              <a:buClr>
                <a:srgbClr val="000000"/>
              </a:buClr>
              <a:buSzPct val="100000"/>
              <a:defRPr/>
            </a:pPr>
            <a:r>
              <a:rPr lang="en-US" sz="2000" b="1" dirty="0">
                <a:solidFill>
                  <a:prstClr val="black"/>
                </a:solidFill>
                <a:latin typeface="Gill Sans MT" panose="020B0502020104020203" pitchFamily="34" charset="0"/>
                <a:ea typeface="ＭＳ Ｐゴシック" pitchFamily="34" charset="-128"/>
              </a:rPr>
              <a:t>Expand</a:t>
            </a:r>
            <a:r>
              <a:rPr lang="en-US" sz="2000" dirty="0">
                <a:solidFill>
                  <a:prstClr val="black"/>
                </a:solidFill>
                <a:latin typeface="Gill Sans MT" panose="020B0502020104020203" pitchFamily="34" charset="0"/>
                <a:ea typeface="ＭＳ Ｐゴシック" pitchFamily="34" charset="-128"/>
              </a:rPr>
              <a:t> the National Spatial Reference </a:t>
            </a:r>
            <a:br>
              <a:rPr lang="en-US" sz="2000" dirty="0">
                <a:solidFill>
                  <a:prstClr val="black"/>
                </a:solidFill>
                <a:latin typeface="Gill Sans MT" panose="020B0502020104020203" pitchFamily="34" charset="0"/>
                <a:ea typeface="ＭＳ Ｐゴシック" pitchFamily="34" charset="-128"/>
              </a:rPr>
            </a:br>
            <a:r>
              <a:rPr lang="en-US" sz="2000" dirty="0">
                <a:solidFill>
                  <a:prstClr val="black"/>
                </a:solidFill>
                <a:latin typeface="Gill Sans MT" panose="020B0502020104020203" pitchFamily="34" charset="0"/>
                <a:ea typeface="ＭＳ Ｐゴシック" pitchFamily="34" charset="-128"/>
              </a:rPr>
              <a:t>System stakeholder base through </a:t>
            </a:r>
            <a:br>
              <a:rPr lang="en-US" sz="2000" dirty="0">
                <a:solidFill>
                  <a:prstClr val="black"/>
                </a:solidFill>
                <a:latin typeface="Gill Sans MT" panose="020B0502020104020203" pitchFamily="34" charset="0"/>
                <a:ea typeface="ＭＳ Ｐゴシック" pitchFamily="34" charset="-128"/>
              </a:rPr>
            </a:br>
            <a:r>
              <a:rPr lang="en-US" sz="2000" dirty="0">
                <a:solidFill>
                  <a:prstClr val="black"/>
                </a:solidFill>
                <a:latin typeface="Gill Sans MT" panose="020B0502020104020203" pitchFamily="34" charset="0"/>
                <a:ea typeface="ＭＳ Ｐゴシック" pitchFamily="34" charset="-128"/>
              </a:rPr>
              <a:t>partnerships, education, and outreach. </a:t>
            </a:r>
          </a:p>
          <a:p>
            <a:pPr eaLnBrk="1" fontAlgn="auto" hangingPunct="1">
              <a:lnSpc>
                <a:spcPct val="90000"/>
              </a:lnSpc>
              <a:spcBef>
                <a:spcPts val="0"/>
              </a:spcBef>
              <a:spcAft>
                <a:spcPts val="0"/>
              </a:spcAft>
              <a:buClr>
                <a:srgbClr val="000000"/>
              </a:buClr>
              <a:buSzPct val="100000"/>
              <a:defRPr/>
            </a:pPr>
            <a:endParaRPr lang="en-US" sz="2000" dirty="0">
              <a:solidFill>
                <a:prstClr val="black"/>
              </a:solidFill>
              <a:latin typeface="Gill Sans MT" panose="020B0502020104020203" pitchFamily="34" charset="0"/>
              <a:ea typeface="ＭＳ Ｐゴシック" pitchFamily="34" charset="-128"/>
            </a:endParaRPr>
          </a:p>
          <a:p>
            <a:pPr eaLnBrk="1" fontAlgn="auto" hangingPunct="1">
              <a:lnSpc>
                <a:spcPct val="90000"/>
              </a:lnSpc>
              <a:spcBef>
                <a:spcPts val="0"/>
              </a:spcBef>
              <a:spcAft>
                <a:spcPts val="0"/>
              </a:spcAft>
              <a:buClr>
                <a:srgbClr val="000000"/>
              </a:buClr>
              <a:buSzPct val="100000"/>
              <a:defRPr/>
            </a:pPr>
            <a:r>
              <a:rPr lang="en-US" sz="2000" b="1" dirty="0">
                <a:solidFill>
                  <a:prstClr val="black"/>
                </a:solidFill>
                <a:latin typeface="Gill Sans MT" panose="020B0502020104020203" pitchFamily="34" charset="0"/>
                <a:ea typeface="ＭＳ Ｐゴシック" pitchFamily="34" charset="-128"/>
              </a:rPr>
              <a:t>Develop and enable </a:t>
            </a:r>
            <a:r>
              <a:rPr lang="en-US" sz="2000" dirty="0">
                <a:solidFill>
                  <a:prstClr val="black"/>
                </a:solidFill>
                <a:latin typeface="Gill Sans MT" panose="020B0502020104020203" pitchFamily="34" charset="0"/>
                <a:ea typeface="ＭＳ Ｐゴシック" pitchFamily="34" charset="-128"/>
              </a:rPr>
              <a:t>a workforce with </a:t>
            </a:r>
            <a:br>
              <a:rPr lang="en-US" sz="2000" dirty="0">
                <a:solidFill>
                  <a:prstClr val="black"/>
                </a:solidFill>
                <a:latin typeface="Gill Sans MT" panose="020B0502020104020203" pitchFamily="34" charset="0"/>
                <a:ea typeface="ＭＳ Ｐゴシック" pitchFamily="34" charset="-128"/>
              </a:rPr>
            </a:br>
            <a:r>
              <a:rPr lang="en-US" sz="2000" dirty="0">
                <a:solidFill>
                  <a:prstClr val="black"/>
                </a:solidFill>
                <a:latin typeface="Gill Sans MT" panose="020B0502020104020203" pitchFamily="34" charset="0"/>
                <a:ea typeface="ＭＳ Ｐゴシック" pitchFamily="34" charset="-128"/>
              </a:rPr>
              <a:t>a supportive environment. </a:t>
            </a:r>
          </a:p>
          <a:p>
            <a:pPr eaLnBrk="1" fontAlgn="auto" hangingPunct="1">
              <a:lnSpc>
                <a:spcPct val="90000"/>
              </a:lnSpc>
              <a:spcBef>
                <a:spcPts val="0"/>
              </a:spcBef>
              <a:spcAft>
                <a:spcPts val="0"/>
              </a:spcAft>
              <a:buClr>
                <a:srgbClr val="000000"/>
              </a:buClr>
              <a:buSzPct val="100000"/>
              <a:defRPr/>
            </a:pPr>
            <a:endParaRPr lang="en-US" sz="2000" dirty="0">
              <a:solidFill>
                <a:prstClr val="black"/>
              </a:solidFill>
              <a:latin typeface="Gill Sans MT" panose="020B0502020104020203" pitchFamily="34" charset="0"/>
              <a:ea typeface="ＭＳ Ｐゴシック" pitchFamily="34" charset="-128"/>
            </a:endParaRPr>
          </a:p>
          <a:p>
            <a:pPr eaLnBrk="1" fontAlgn="auto" hangingPunct="1">
              <a:lnSpc>
                <a:spcPct val="90000"/>
              </a:lnSpc>
              <a:spcBef>
                <a:spcPts val="0"/>
              </a:spcBef>
              <a:spcAft>
                <a:spcPts val="0"/>
              </a:spcAft>
              <a:buClr>
                <a:srgbClr val="000000"/>
              </a:buClr>
              <a:buSzPct val="100000"/>
              <a:defRPr/>
            </a:pPr>
            <a:r>
              <a:rPr lang="en-US" sz="2000" b="1" dirty="0">
                <a:solidFill>
                  <a:prstClr val="black"/>
                </a:solidFill>
                <a:latin typeface="Gill Sans MT" panose="020B0502020104020203" pitchFamily="34" charset="0"/>
                <a:ea typeface="ＭＳ Ｐゴシック" pitchFamily="34" charset="-128"/>
              </a:rPr>
              <a:t>Improve</a:t>
            </a:r>
            <a:r>
              <a:rPr lang="en-US" sz="2000" dirty="0">
                <a:solidFill>
                  <a:prstClr val="black"/>
                </a:solidFill>
                <a:latin typeface="Gill Sans MT" panose="020B0502020104020203" pitchFamily="34" charset="0"/>
                <a:ea typeface="ＭＳ Ｐゴシック" pitchFamily="34" charset="-128"/>
              </a:rPr>
              <a:t> organizational and administrative functionality. </a:t>
            </a:r>
            <a:endParaRPr sz="2000" kern="0" dirty="0">
              <a:solidFill>
                <a:prstClr val="black"/>
              </a:solidFill>
              <a:latin typeface="Gill Sans MT" panose="020B0502020104020203" pitchFamily="34" charset="0"/>
              <a:ea typeface="Times New Roman"/>
              <a:sym typeface="Times New Roman"/>
              <a:rtl val="0"/>
            </a:endParaRPr>
          </a:p>
        </p:txBody>
      </p:sp>
      <p:pic>
        <p:nvPicPr>
          <p:cNvPr id="7" name="Shape 106"/>
          <p:cNvPicPr preferRelativeResize="0">
            <a:picLocks noChangeAspect="1" noChangeArrowheads="1"/>
          </p:cNvPicPr>
          <p:nvPr/>
        </p:nvPicPr>
        <p:blipFill>
          <a:blip r:embed="rId3"/>
          <a:srcRect/>
          <a:stretch>
            <a:fillRect/>
          </a:stretch>
        </p:blipFill>
        <p:spPr bwMode="auto">
          <a:xfrm rot="566394">
            <a:off x="5581650" y="2085975"/>
            <a:ext cx="2479675" cy="3224213"/>
          </a:xfrm>
          <a:prstGeom prst="rect">
            <a:avLst/>
          </a:prstGeom>
          <a:noFill/>
          <a:ln w="9525">
            <a:solidFill>
              <a:srgbClr val="000000"/>
            </a:solidFill>
            <a:miter lim="800000"/>
            <a:headEnd/>
            <a:tailEnd/>
          </a:ln>
          <a:effectLst>
            <a:outerShdw blurRad="50800" dist="38100" dir="2880003" sx="103000" sy="103000" algn="ctr" rotWithShape="0">
              <a:srgbClr val="808080">
                <a:alpha val="18999"/>
              </a:srgbClr>
            </a:outerShdw>
          </a:effectLst>
          <a:extLst>
            <a:ext uri="{909E8E84-426E-40DD-AFC4-6F175D3DCCD1}">
              <a14:hiddenFill xmlns:a14="http://schemas.microsoft.com/office/drawing/2010/main">
                <a:solidFill>
                  <a:srgbClr val="FFFFFF"/>
                </a:solidFill>
              </a14:hiddenFill>
            </a:ext>
          </a:extLst>
        </p:spPr>
      </p:pic>
      <p:sp>
        <p:nvSpPr>
          <p:cNvPr id="2560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fld id="{7B044A6F-B857-49F5-980D-84BB3D1EFC97}" type="slidenum">
              <a:rPr lang="en-US" altLang="en-US" sz="1200" smtClean="0">
                <a:solidFill>
                  <a:srgbClr val="898989"/>
                </a:solidFill>
              </a:rPr>
              <a:pPr>
                <a:spcBef>
                  <a:spcPct val="0"/>
                </a:spcBef>
                <a:buFontTx/>
                <a:buNone/>
              </a:pPr>
              <a:t>8</a:t>
            </a:fld>
            <a:endParaRPr lang="en-US" altLang="en-US" sz="1200" smtClean="0">
              <a:solidFill>
                <a:srgbClr val="898989"/>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defRPr/>
            </a:pPr>
            <a:r>
              <a:rPr lang="en-US" dirty="0" smtClean="0"/>
              <a:t>Nomenclature and Legislation</a:t>
            </a:r>
            <a:endParaRPr lang="en-US" dirty="0"/>
          </a:p>
        </p:txBody>
      </p:sp>
      <p:sp>
        <p:nvSpPr>
          <p:cNvPr id="2765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fld id="{F063A05A-8453-449A-9F68-36F7D88B743A}" type="slidenum">
              <a:rPr lang="en-US" altLang="en-US" sz="1200" smtClean="0">
                <a:solidFill>
                  <a:srgbClr val="898989"/>
                </a:solidFill>
              </a:rPr>
              <a:pPr>
                <a:spcBef>
                  <a:spcPct val="0"/>
                </a:spcBef>
                <a:buFontTx/>
                <a:buNone/>
              </a:pPr>
              <a:t>9</a:t>
            </a:fld>
            <a:endParaRPr lang="en-US" altLang="en-US" sz="1200" smtClean="0">
              <a:solidFill>
                <a:srgbClr val="898989"/>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18420</TotalTime>
  <Words>2547</Words>
  <Application>Microsoft Office PowerPoint</Application>
  <PresentationFormat>On-screen Show (4:3)</PresentationFormat>
  <Paragraphs>433</Paragraphs>
  <Slides>47</Slides>
  <Notes>47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47</vt:i4>
      </vt:variant>
    </vt:vector>
  </HeadingPairs>
  <TitlesOfParts>
    <vt:vector size="58" baseType="lpstr">
      <vt:lpstr>ＭＳ Ｐゴシック</vt:lpstr>
      <vt:lpstr>ＭＳ Ｐゴシック</vt:lpstr>
      <vt:lpstr>Arial</vt:lpstr>
      <vt:lpstr>Calibri</vt:lpstr>
      <vt:lpstr>Gill Sans MT</vt:lpstr>
      <vt:lpstr>Symbol</vt:lpstr>
      <vt:lpstr>Tahoma</vt:lpstr>
      <vt:lpstr>Times New Roman</vt:lpstr>
      <vt:lpstr>Wingdings</vt:lpstr>
      <vt:lpstr>Theme1</vt:lpstr>
      <vt:lpstr>1_Theme1</vt:lpstr>
      <vt:lpstr>NSRS Modernization Update</vt:lpstr>
      <vt:lpstr>PowerPoint Presentation</vt:lpstr>
      <vt:lpstr>Overview</vt:lpstr>
      <vt:lpstr>Federal Users of the NSRS</vt:lpstr>
      <vt:lpstr>Why Modernize?</vt:lpstr>
      <vt:lpstr>Why Modernize?</vt:lpstr>
      <vt:lpstr>What’s Being Replaced?</vt:lpstr>
      <vt:lpstr>Details:  Ten Year Plan</vt:lpstr>
      <vt:lpstr>Nomenclature and Legislation</vt:lpstr>
      <vt:lpstr>Nomenclature</vt:lpstr>
      <vt:lpstr>Legislation </vt:lpstr>
      <vt:lpstr>Legislation</vt:lpstr>
      <vt:lpstr>objective 1 of 5:   Replace NAD 83</vt:lpstr>
      <vt:lpstr>Replace NAD 83</vt:lpstr>
      <vt:lpstr>Ellipsoid Height Shifts</vt:lpstr>
      <vt:lpstr>Horizontal Shifts</vt:lpstr>
      <vt:lpstr>Replace NAD 83</vt:lpstr>
      <vt:lpstr>Definition of New Frames</vt:lpstr>
      <vt:lpstr>Time Dependencies</vt:lpstr>
      <vt:lpstr>Objective 2 of 5:   Replace NAVD 88</vt:lpstr>
      <vt:lpstr>Replace NAVD 88</vt:lpstr>
      <vt:lpstr>Replace NAVD 88</vt:lpstr>
      <vt:lpstr>GRAV-D Coverage</vt:lpstr>
      <vt:lpstr>GRAV-D Status</vt:lpstr>
      <vt:lpstr>Orthometric Heights</vt:lpstr>
      <vt:lpstr>Time Dependencies</vt:lpstr>
      <vt:lpstr>Objective 3 of 5:   Re-invent Bluebooking</vt:lpstr>
      <vt:lpstr>Bluebooking</vt:lpstr>
      <vt:lpstr>OPUS-Projects</vt:lpstr>
      <vt:lpstr>OPUS-Projects</vt:lpstr>
      <vt:lpstr>New Database</vt:lpstr>
      <vt:lpstr>Objective 4 of 5:   Improve the Toolkit</vt:lpstr>
      <vt:lpstr>NGS Toolkit </vt:lpstr>
      <vt:lpstr>New Toolkit</vt:lpstr>
      <vt:lpstr>NADCON 5</vt:lpstr>
      <vt:lpstr>NADCON 5 Example</vt:lpstr>
      <vt:lpstr>NADCON 5 Example</vt:lpstr>
      <vt:lpstr>NADCON 5 Example</vt:lpstr>
      <vt:lpstr>Toolkit Future</vt:lpstr>
      <vt:lpstr>Objective 5 of 5:   Better Surveying</vt:lpstr>
      <vt:lpstr>Better Surveying </vt:lpstr>
      <vt:lpstr>Better Surveying</vt:lpstr>
      <vt:lpstr>Summary</vt:lpstr>
      <vt:lpstr>Summary</vt:lpstr>
      <vt:lpstr>To Learn More</vt:lpstr>
      <vt:lpstr>To Learn More</vt:lpstr>
      <vt:lpstr>Questions?</vt:lpstr>
    </vt:vector>
  </TitlesOfParts>
  <Company>NOS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Quarterly All-Hands Meeting</dc:title>
  <dc:creator>Tatiana Bowie</dc:creator>
  <cp:lastModifiedBy>Dru Smith</cp:lastModifiedBy>
  <cp:revision>732</cp:revision>
  <cp:lastPrinted>2017-01-12T15:32:58Z</cp:lastPrinted>
  <dcterms:created xsi:type="dcterms:W3CDTF">2014-08-08T15:05:40Z</dcterms:created>
  <dcterms:modified xsi:type="dcterms:W3CDTF">2017-01-23T17:52:08Z</dcterms:modified>
</cp:coreProperties>
</file>