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p15:clr>
            <a:srgbClr val="A4A3A4"/>
          </p15:clr>
        </p15:guide>
        <p15:guide id="4" pos="432">
          <p15:clr>
            <a:srgbClr val="A4A3A4"/>
          </p15:clr>
        </p15:guide>
        <p15:guide id="5" orient="horz" pos="492">
          <p15:clr>
            <a:srgbClr val="A4A3A4"/>
          </p15:clr>
        </p15:guide>
        <p15:guide id="6" orient="horz" pos="277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wVWKuZ1P8IpK+udwOWoLOrMSg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FF27B2-EFE2-4A89-9EDA-3B5935EBA2AC}">
  <a:tblStyle styleId="{55FF27B2-EFE2-4A89-9EDA-3B5935EBA2A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72"/>
      </p:cViewPr>
      <p:guideLst>
        <p:guide orient="horz" pos="1620"/>
        <p:guide pos="2880"/>
        <p:guide pos="5328"/>
        <p:guide pos="432"/>
        <p:guide orient="horz" pos="492"/>
        <p:guide orient="horz" pos="27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3" name="Google Shape;2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3" name="Google Shape;2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1" name="Google Shape;26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6" name="Google Shape;2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7" name="Google Shape;2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13" name="Google Shape;31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2" name="Google Shape;3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9" name="Google Shape;3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646c3cde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4646c3cde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4646c3cde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29"/>
          <p:cNvSpPr txBox="1">
            <a:spLocks noGrp="1"/>
          </p:cNvSpPr>
          <p:nvPr>
            <p:ph type="ctrTitle"/>
          </p:nvPr>
        </p:nvSpPr>
        <p:spPr>
          <a:xfrm>
            <a:off x="685800" y="1597819"/>
            <a:ext cx="7772400" cy="11025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29"/>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600"/>
              </a:spcBef>
              <a:spcAft>
                <a:spcPts val="0"/>
              </a:spcAft>
              <a:buClr>
                <a:srgbClr val="888888"/>
              </a:buClr>
              <a:buSzPts val="3200"/>
              <a:buNone/>
              <a:defRPr>
                <a:solidFill>
                  <a:srgbClr val="888888"/>
                </a:solidFill>
              </a:defRPr>
            </a:lvl1pPr>
            <a:lvl2pPr lvl="1" algn="ctr">
              <a:lnSpc>
                <a:spcPct val="100000"/>
              </a:lnSpc>
              <a:spcBef>
                <a:spcPts val="600"/>
              </a:spcBef>
              <a:spcAft>
                <a:spcPts val="0"/>
              </a:spcAft>
              <a:buClr>
                <a:srgbClr val="888888"/>
              </a:buClr>
              <a:buSzPts val="2800"/>
              <a:buNone/>
              <a:defRPr>
                <a:solidFill>
                  <a:srgbClr val="888888"/>
                </a:solidFill>
              </a:defRPr>
            </a:lvl2pPr>
            <a:lvl3pPr lvl="2" algn="ctr">
              <a:lnSpc>
                <a:spcPct val="100000"/>
              </a:lnSpc>
              <a:spcBef>
                <a:spcPts val="50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3" name="Google Shape;93;p2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94" name="Google Shape;94;p2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95" name="Google Shape;95;p2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39"/>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99" name="Google Shape;99;p39"/>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00" name="Google Shape;100;p39"/>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01" name="Google Shape;101;p3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40"/>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40"/>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00000"/>
              </a:lnSpc>
              <a:spcBef>
                <a:spcPts val="300"/>
              </a:spcBef>
              <a:spcAft>
                <a:spcPts val="0"/>
              </a:spcAft>
              <a:buClr>
                <a:srgbClr val="888888"/>
              </a:buClr>
              <a:buSzPts val="1600"/>
              <a:buNone/>
              <a:defRPr sz="1600">
                <a:solidFill>
                  <a:srgbClr val="888888"/>
                </a:solidFill>
              </a:defRPr>
            </a:lvl3pPr>
            <a:lvl4pPr marL="1828800" lvl="3" indent="-228600" algn="l">
              <a:lnSpc>
                <a:spcPct val="100000"/>
              </a:lnSpc>
              <a:spcBef>
                <a:spcPts val="300"/>
              </a:spcBef>
              <a:spcAft>
                <a:spcPts val="0"/>
              </a:spcAft>
              <a:buClr>
                <a:srgbClr val="888888"/>
              </a:buClr>
              <a:buSzPts val="1400"/>
              <a:buNone/>
              <a:defRPr sz="1400">
                <a:solidFill>
                  <a:srgbClr val="888888"/>
                </a:solidFill>
              </a:defRPr>
            </a:lvl4pPr>
            <a:lvl5pPr marL="2286000" lvl="4" indent="-228600" algn="l">
              <a:lnSpc>
                <a:spcPct val="100000"/>
              </a:lnSpc>
              <a:spcBef>
                <a:spcPts val="300"/>
              </a:spcBef>
              <a:spcAft>
                <a:spcPts val="0"/>
              </a:spcAft>
              <a:buClr>
                <a:srgbClr val="888888"/>
              </a:buClr>
              <a:buSzPts val="1400"/>
              <a:buNone/>
              <a:defRPr sz="1400">
                <a:solidFill>
                  <a:srgbClr val="888888"/>
                </a:solidFill>
              </a:defRPr>
            </a:lvl5pPr>
            <a:lvl6pPr marL="2743200" lvl="5" indent="-228600" algn="l">
              <a:lnSpc>
                <a:spcPct val="100000"/>
              </a:lnSpc>
              <a:spcBef>
                <a:spcPts val="300"/>
              </a:spcBef>
              <a:spcAft>
                <a:spcPts val="0"/>
              </a:spcAft>
              <a:buClr>
                <a:srgbClr val="888888"/>
              </a:buClr>
              <a:buSzPts val="1400"/>
              <a:buNone/>
              <a:defRPr sz="1400">
                <a:solidFill>
                  <a:srgbClr val="888888"/>
                </a:solidFill>
              </a:defRPr>
            </a:lvl6pPr>
            <a:lvl7pPr marL="3200400" lvl="6" indent="-228600" algn="l">
              <a:lnSpc>
                <a:spcPct val="100000"/>
              </a:lnSpc>
              <a:spcBef>
                <a:spcPts val="300"/>
              </a:spcBef>
              <a:spcAft>
                <a:spcPts val="0"/>
              </a:spcAft>
              <a:buClr>
                <a:srgbClr val="888888"/>
              </a:buClr>
              <a:buSzPts val="1400"/>
              <a:buNone/>
              <a:defRPr sz="1400">
                <a:solidFill>
                  <a:srgbClr val="888888"/>
                </a:solidFill>
              </a:defRPr>
            </a:lvl7pPr>
            <a:lvl8pPr marL="3657600" lvl="7" indent="-228600" algn="l">
              <a:lnSpc>
                <a:spcPct val="100000"/>
              </a:lnSpc>
              <a:spcBef>
                <a:spcPts val="300"/>
              </a:spcBef>
              <a:spcAft>
                <a:spcPts val="0"/>
              </a:spcAft>
              <a:buClr>
                <a:srgbClr val="888888"/>
              </a:buClr>
              <a:buSzPts val="1400"/>
              <a:buNone/>
              <a:defRPr sz="1400">
                <a:solidFill>
                  <a:srgbClr val="888888"/>
                </a:solidFill>
              </a:defRPr>
            </a:lvl8pPr>
            <a:lvl9pPr marL="4114800" lvl="8" indent="-228600" algn="l">
              <a:lnSpc>
                <a:spcPct val="100000"/>
              </a:lnSpc>
              <a:spcBef>
                <a:spcPts val="300"/>
              </a:spcBef>
              <a:spcAft>
                <a:spcPts val="0"/>
              </a:spcAft>
              <a:buClr>
                <a:srgbClr val="888888"/>
              </a:buClr>
              <a:buSzPts val="1400"/>
              <a:buNone/>
              <a:defRPr sz="1400">
                <a:solidFill>
                  <a:srgbClr val="888888"/>
                </a:solidFill>
              </a:defRPr>
            </a:lvl9pPr>
          </a:lstStyle>
          <a:p>
            <a:endParaRPr/>
          </a:p>
        </p:txBody>
      </p:sp>
      <p:sp>
        <p:nvSpPr>
          <p:cNvPr id="105" name="Google Shape;105;p40"/>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06" name="Google Shape;106;p4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07" name="Google Shape;107;p40"/>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41"/>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41"/>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11" name="Google Shape;111;p41"/>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12" name="Google Shape;112;p41"/>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13" name="Google Shape;113;p41"/>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14" name="Google Shape;114;p4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42"/>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42"/>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18" name="Google Shape;118;p42"/>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19" name="Google Shape;119;p42"/>
          <p:cNvSpPr txBox="1">
            <a:spLocks noGrp="1"/>
          </p:cNvSpPr>
          <p:nvPr>
            <p:ph type="body" idx="3"/>
          </p:nvPr>
        </p:nvSpPr>
        <p:spPr>
          <a:xfrm>
            <a:off x="4645027"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20" name="Google Shape;120;p42"/>
          <p:cNvSpPr txBox="1">
            <a:spLocks noGrp="1"/>
          </p:cNvSpPr>
          <p:nvPr>
            <p:ph type="body" idx="4"/>
          </p:nvPr>
        </p:nvSpPr>
        <p:spPr>
          <a:xfrm>
            <a:off x="4645027" y="1631156"/>
            <a:ext cx="4041600" cy="29634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21" name="Google Shape;121;p42"/>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22" name="Google Shape;122;p42"/>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23" name="Google Shape;123;p4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43"/>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3"/>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27" name="Google Shape;127;p43"/>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28" name="Google Shape;128;p4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44"/>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31" name="Google Shape;131;p44"/>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32" name="Google Shape;132;p4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5"/>
          <p:cNvSpPr txBox="1">
            <a:spLocks noGrp="1"/>
          </p:cNvSpPr>
          <p:nvPr>
            <p:ph type="title"/>
          </p:nvPr>
        </p:nvSpPr>
        <p:spPr>
          <a:xfrm>
            <a:off x="457202" y="204787"/>
            <a:ext cx="3008400" cy="871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45"/>
          <p:cNvSpPr txBox="1">
            <a:spLocks noGrp="1"/>
          </p:cNvSpPr>
          <p:nvPr>
            <p:ph type="body" idx="1"/>
          </p:nvPr>
        </p:nvSpPr>
        <p:spPr>
          <a:xfrm>
            <a:off x="3575050" y="204789"/>
            <a:ext cx="5111700" cy="4389600"/>
          </a:xfrm>
          <a:prstGeom prst="rect">
            <a:avLst/>
          </a:prstGeom>
          <a:noFill/>
          <a:ln>
            <a:noFill/>
          </a:ln>
        </p:spPr>
        <p:txBody>
          <a:bodyPr spcFirstLastPara="1" wrap="square" lIns="68575" tIns="34275" rIns="68575" bIns="34275" anchor="t" anchorCtr="0">
            <a:noAutofit/>
          </a:bodyPr>
          <a:lstStyle>
            <a:lvl1pPr marL="457200" lvl="0" indent="-431800" algn="l">
              <a:lnSpc>
                <a:spcPct val="100000"/>
              </a:lnSpc>
              <a:spcBef>
                <a:spcPts val="600"/>
              </a:spcBef>
              <a:spcAft>
                <a:spcPts val="0"/>
              </a:spcAft>
              <a:buClr>
                <a:schemeClr val="dk1"/>
              </a:buClr>
              <a:buSzPts val="3200"/>
              <a:buChar char="•"/>
              <a:defRPr sz="3200"/>
            </a:lvl1pPr>
            <a:lvl2pPr marL="914400" lvl="1" indent="-406400" algn="l">
              <a:lnSpc>
                <a:spcPct val="100000"/>
              </a:lnSpc>
              <a:spcBef>
                <a:spcPts val="6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6" name="Google Shape;136;p45"/>
          <p:cNvSpPr txBox="1">
            <a:spLocks noGrp="1"/>
          </p:cNvSpPr>
          <p:nvPr>
            <p:ph type="body" idx="2"/>
          </p:nvPr>
        </p:nvSpPr>
        <p:spPr>
          <a:xfrm>
            <a:off x="457202"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37" name="Google Shape;137;p4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38" name="Google Shape;138;p4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39" name="Google Shape;139;p4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6"/>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46"/>
          <p:cNvSpPr>
            <a:spLocks noGrp="1"/>
          </p:cNvSpPr>
          <p:nvPr>
            <p:ph type="pic" idx="2"/>
          </p:nvPr>
        </p:nvSpPr>
        <p:spPr>
          <a:xfrm>
            <a:off x="1792288" y="459581"/>
            <a:ext cx="5486400" cy="3086100"/>
          </a:xfrm>
          <a:prstGeom prst="rect">
            <a:avLst/>
          </a:prstGeom>
          <a:noFill/>
          <a:ln>
            <a:noFill/>
          </a:ln>
        </p:spPr>
      </p:sp>
      <p:sp>
        <p:nvSpPr>
          <p:cNvPr id="143" name="Google Shape;143;p46"/>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44" name="Google Shape;144;p4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45" name="Google Shape;145;p4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46" name="Google Shape;146;p4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47"/>
          <p:cNvSpPr txBox="1">
            <a:spLocks noGrp="1"/>
          </p:cNvSpPr>
          <p:nvPr>
            <p:ph type="body" idx="1"/>
          </p:nvPr>
        </p:nvSpPr>
        <p:spPr>
          <a:xfrm rot="5400000">
            <a:off x="2874750" y="-1217399"/>
            <a:ext cx="3394500" cy="82296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50" name="Google Shape;150;p47"/>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51" name="Google Shape;151;p4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52" name="Google Shape;152;p4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8"/>
          <p:cNvSpPr txBox="1">
            <a:spLocks noGrp="1"/>
          </p:cNvSpPr>
          <p:nvPr>
            <p:ph type="title"/>
          </p:nvPr>
        </p:nvSpPr>
        <p:spPr>
          <a:xfrm rot="5400000">
            <a:off x="5463750" y="1371629"/>
            <a:ext cx="4388700" cy="20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48"/>
          <p:cNvSpPr txBox="1">
            <a:spLocks noGrp="1"/>
          </p:cNvSpPr>
          <p:nvPr>
            <p:ph type="body" idx="1"/>
          </p:nvPr>
        </p:nvSpPr>
        <p:spPr>
          <a:xfrm rot="5400000">
            <a:off x="1272750" y="-609571"/>
            <a:ext cx="4388700" cy="60198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56" name="Google Shape;156;p4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57" name="Google Shape;157;p4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a:p>
        </p:txBody>
      </p:sp>
      <p:sp>
        <p:nvSpPr>
          <p:cNvPr id="158" name="Google Shape;158;p4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62" name="Google Shape;162;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Times New Roman"/>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1"/>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2"/>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459581"/>
            <a:ext cx="5486400" cy="3086100"/>
          </a:xfrm>
          <a:prstGeom prst="rect">
            <a:avLst/>
          </a:prstGeom>
          <a:noFill/>
          <a:ln>
            <a:noFill/>
          </a:ln>
        </p:spPr>
      </p:sp>
      <p:sp>
        <p:nvSpPr>
          <p:cNvPr id="68" name="Google Shape;68;p36"/>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28"/>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8"/>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rgbClr val="888888"/>
              </a:buClr>
              <a:buSzPts val="11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rgbClr val="888888"/>
              </a:buClr>
              <a:buSzPts val="11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mailto:ngs.training@noaa.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
          <p:cNvSpPr txBox="1">
            <a:spLocks noGrp="1"/>
          </p:cNvSpPr>
          <p:nvPr>
            <p:ph type="ctrTitle"/>
          </p:nvPr>
        </p:nvSpPr>
        <p:spPr>
          <a:xfrm>
            <a:off x="685800" y="1913731"/>
            <a:ext cx="7772400" cy="11025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3200"/>
              <a:buFont typeface="Calibri"/>
              <a:buNone/>
            </a:pPr>
            <a:r>
              <a:rPr lang="en" sz="3200" dirty="0">
                <a:solidFill>
                  <a:srgbClr val="366092"/>
                </a:solidFill>
                <a:latin typeface="Calibri"/>
                <a:ea typeface="Calibri"/>
                <a:cs typeface="Calibri"/>
                <a:sym typeface="Calibri"/>
              </a:rPr>
              <a:t>OPUS Projects Manager’s Training:  Transitioning from Mandatory, Instructor-Led to Online, Self-Paced Instruction</a:t>
            </a:r>
            <a:endParaRPr dirty="0"/>
          </a:p>
        </p:txBody>
      </p:sp>
      <p:sp>
        <p:nvSpPr>
          <p:cNvPr id="168" name="Google Shape;168;p1"/>
          <p:cNvSpPr txBox="1">
            <a:spLocks noGrp="1"/>
          </p:cNvSpPr>
          <p:nvPr>
            <p:ph type="subTitle" idx="1"/>
          </p:nvPr>
        </p:nvSpPr>
        <p:spPr>
          <a:xfrm>
            <a:off x="1371600" y="3487299"/>
            <a:ext cx="6400800" cy="131445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spcBef>
                <a:spcPts val="0"/>
              </a:spcBef>
              <a:spcAft>
                <a:spcPts val="0"/>
              </a:spcAft>
              <a:buClr>
                <a:srgbClr val="888888"/>
              </a:buClr>
              <a:buSzPct val="100000"/>
              <a:buNone/>
            </a:pPr>
            <a:endParaRPr sz="2800">
              <a:solidFill>
                <a:srgbClr val="366092"/>
              </a:solidFill>
              <a:latin typeface="Calibri"/>
              <a:ea typeface="Calibri"/>
              <a:cs typeface="Calibri"/>
              <a:sym typeface="Calibri"/>
            </a:endParaRPr>
          </a:p>
          <a:p>
            <a:pPr marL="0" lvl="0" indent="0" algn="ctr" rtl="0">
              <a:spcBef>
                <a:spcPts val="425"/>
              </a:spcBef>
              <a:spcAft>
                <a:spcPts val="0"/>
              </a:spcAft>
              <a:buClr>
                <a:srgbClr val="366092"/>
              </a:buClr>
              <a:buSzPct val="100000"/>
              <a:buNone/>
            </a:pPr>
            <a:r>
              <a:rPr lang="en" sz="3400">
                <a:solidFill>
                  <a:srgbClr val="366092"/>
                </a:solidFill>
                <a:latin typeface="Calibri"/>
                <a:ea typeface="Calibri"/>
                <a:cs typeface="Calibri"/>
                <a:sym typeface="Calibri"/>
              </a:rPr>
              <a:t>FIG 2023</a:t>
            </a:r>
            <a:endParaRPr/>
          </a:p>
          <a:p>
            <a:pPr marL="0" lvl="0" indent="0" algn="ctr" rtl="0">
              <a:spcBef>
                <a:spcPts val="350"/>
              </a:spcBef>
              <a:spcAft>
                <a:spcPts val="0"/>
              </a:spcAft>
              <a:buClr>
                <a:srgbClr val="366092"/>
              </a:buClr>
              <a:buSzPct val="100000"/>
              <a:buNone/>
            </a:pPr>
            <a:r>
              <a:rPr lang="en" sz="2800">
                <a:solidFill>
                  <a:srgbClr val="366092"/>
                </a:solidFill>
                <a:latin typeface="Calibri"/>
                <a:ea typeface="Calibri"/>
                <a:cs typeface="Calibri"/>
                <a:sym typeface="Calibri"/>
              </a:rPr>
              <a:t>NGS Day</a:t>
            </a:r>
            <a:endParaRPr/>
          </a:p>
          <a:p>
            <a:pPr marL="0" lvl="0" indent="0" algn="ctr" rtl="0">
              <a:spcBef>
                <a:spcPts val="350"/>
              </a:spcBef>
              <a:spcAft>
                <a:spcPts val="0"/>
              </a:spcAft>
              <a:buClr>
                <a:srgbClr val="366092"/>
              </a:buClr>
              <a:buSzPct val="100000"/>
              <a:buNone/>
            </a:pPr>
            <a:r>
              <a:rPr lang="en" sz="2800">
                <a:solidFill>
                  <a:srgbClr val="366092"/>
                </a:solidFill>
                <a:latin typeface="Calibri"/>
                <a:ea typeface="Calibri"/>
                <a:cs typeface="Calibri"/>
                <a:sym typeface="Calibri"/>
              </a:rPr>
              <a:t>Erika Little, NGS Training Coordinator</a:t>
            </a: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457200" y="393016"/>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66092"/>
              </a:buClr>
              <a:buSzPts val="3200"/>
              <a:buFont typeface="Calibri"/>
              <a:buNone/>
            </a:pPr>
            <a:r>
              <a:rPr lang="en" sz="3200">
                <a:solidFill>
                  <a:srgbClr val="366092"/>
                </a:solidFill>
                <a:latin typeface="Calibri"/>
                <a:ea typeface="Calibri"/>
                <a:cs typeface="Calibri"/>
                <a:sym typeface="Calibri"/>
              </a:rPr>
              <a:t>What’s Next?</a:t>
            </a:r>
            <a:endParaRPr/>
          </a:p>
        </p:txBody>
      </p:sp>
      <p:sp>
        <p:nvSpPr>
          <p:cNvPr id="224" name="Google Shape;224;p10"/>
          <p:cNvSpPr txBox="1">
            <a:spLocks noGrp="1"/>
          </p:cNvSpPr>
          <p:nvPr>
            <p:ph type="body" idx="1"/>
          </p:nvPr>
        </p:nvSpPr>
        <p:spPr>
          <a:xfrm>
            <a:off x="457200" y="1317915"/>
            <a:ext cx="8428182" cy="3394472"/>
          </a:xfrm>
          <a:prstGeom prst="rect">
            <a:avLst/>
          </a:prstGeom>
          <a:noFill/>
          <a:ln>
            <a:noFill/>
          </a:ln>
        </p:spPr>
        <p:txBody>
          <a:bodyPr spcFirstLastPara="1" wrap="square" lIns="68575" tIns="34275" rIns="68575" bIns="34275" anchor="t" anchorCtr="0">
            <a:normAutofit/>
          </a:bodyPr>
          <a:lstStyle/>
          <a:p>
            <a:pPr marL="342900" lvl="0" indent="-342900" algn="l" rtl="0">
              <a:spcBef>
                <a:spcPts val="800"/>
              </a:spcBef>
              <a:spcAft>
                <a:spcPts val="0"/>
              </a:spcAft>
              <a:buClr>
                <a:srgbClr val="366092"/>
              </a:buClr>
              <a:buSzPts val="2000"/>
              <a:buFont typeface="Courier New"/>
              <a:buChar char="o"/>
            </a:pPr>
            <a:r>
              <a:rPr lang="en" sz="2000">
                <a:solidFill>
                  <a:srgbClr val="366092"/>
                </a:solidFill>
                <a:latin typeface="Calibri"/>
                <a:ea typeface="Calibri"/>
                <a:cs typeface="Calibri"/>
                <a:sym typeface="Calibri"/>
              </a:rPr>
              <a:t>Instructor-led training, both online and in-person, will still be offered regularly. It just will not be mandatory. </a:t>
            </a:r>
            <a:endParaRPr/>
          </a:p>
          <a:p>
            <a:pPr marL="342900" lvl="0" indent="-215900" algn="l" rtl="0">
              <a:spcBef>
                <a:spcPts val="800"/>
              </a:spcBef>
              <a:spcAft>
                <a:spcPts val="0"/>
              </a:spcAft>
              <a:buClr>
                <a:schemeClr val="dk1"/>
              </a:buClr>
              <a:buSzPts val="2000"/>
              <a:buFont typeface="Courier New"/>
              <a:buNone/>
            </a:pPr>
            <a:endParaRPr sz="2000">
              <a:solidFill>
                <a:srgbClr val="366092"/>
              </a:solidFill>
              <a:latin typeface="Calibri"/>
              <a:ea typeface="Calibri"/>
              <a:cs typeface="Calibri"/>
              <a:sym typeface="Calibri"/>
            </a:endParaRPr>
          </a:p>
          <a:p>
            <a:pPr marL="342900" lvl="0" indent="-342900" algn="l" rtl="0">
              <a:spcBef>
                <a:spcPts val="800"/>
              </a:spcBef>
              <a:spcAft>
                <a:spcPts val="0"/>
              </a:spcAft>
              <a:buClr>
                <a:srgbClr val="366092"/>
              </a:buClr>
              <a:buSzPts val="2000"/>
              <a:buFont typeface="Courier New"/>
              <a:buChar char="o"/>
            </a:pPr>
            <a:r>
              <a:rPr lang="en" sz="2000">
                <a:solidFill>
                  <a:srgbClr val="366092"/>
                </a:solidFill>
                <a:latin typeface="Calibri"/>
                <a:ea typeface="Calibri"/>
                <a:cs typeface="Calibri"/>
                <a:sym typeface="Calibri"/>
              </a:rPr>
              <a:t>These materials should be online and available by the end of September 2023.</a:t>
            </a:r>
            <a:endParaRPr/>
          </a:p>
          <a:p>
            <a:pPr marL="342900" lvl="0" indent="-215900" algn="l" rtl="0">
              <a:spcBef>
                <a:spcPts val="800"/>
              </a:spcBef>
              <a:spcAft>
                <a:spcPts val="0"/>
              </a:spcAft>
              <a:buClr>
                <a:schemeClr val="dk1"/>
              </a:buClr>
              <a:buSzPts val="2000"/>
              <a:buFont typeface="Courier New"/>
              <a:buNone/>
            </a:pPr>
            <a:endParaRPr sz="2000">
              <a:solidFill>
                <a:srgbClr val="366092"/>
              </a:solidFill>
              <a:latin typeface="Calibri"/>
              <a:ea typeface="Calibri"/>
              <a:cs typeface="Calibri"/>
              <a:sym typeface="Calibri"/>
            </a:endParaRPr>
          </a:p>
          <a:p>
            <a:pPr marL="342900" lvl="0" indent="-342900" algn="l" rtl="0">
              <a:spcBef>
                <a:spcPts val="800"/>
              </a:spcBef>
              <a:spcAft>
                <a:spcPts val="0"/>
              </a:spcAft>
              <a:buClr>
                <a:srgbClr val="366092"/>
              </a:buClr>
              <a:buSzPts val="2000"/>
              <a:buFont typeface="Courier New"/>
              <a:buChar char="o"/>
            </a:pPr>
            <a:r>
              <a:rPr lang="en" sz="2000">
                <a:solidFill>
                  <a:srgbClr val="366092"/>
                </a:solidFill>
                <a:latin typeface="Calibri"/>
                <a:ea typeface="Calibri"/>
                <a:cs typeface="Calibri"/>
                <a:sym typeface="Calibri"/>
              </a:rPr>
              <a:t>Refresh cycle established as OPUS Projects undergoes updates.  </a:t>
            </a:r>
            <a:endParaRPr sz="2000">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1"/>
          <p:cNvSpPr txBox="1">
            <a:spLocks noGrp="1"/>
          </p:cNvSpPr>
          <p:nvPr>
            <p:ph type="title"/>
          </p:nvPr>
        </p:nvSpPr>
        <p:spPr>
          <a:xfrm>
            <a:off x="457200" y="741683"/>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2800"/>
              <a:buFont typeface="Calibri"/>
              <a:buNone/>
            </a:pPr>
            <a:r>
              <a:rPr lang="en" sz="2800">
                <a:solidFill>
                  <a:srgbClr val="366092"/>
                </a:solidFill>
                <a:latin typeface="Calibri"/>
                <a:ea typeface="Calibri"/>
                <a:cs typeface="Calibri"/>
                <a:sym typeface="Calibri"/>
              </a:rPr>
              <a:t>Educational resources currently available in </a:t>
            </a:r>
            <a:br>
              <a:rPr lang="en" sz="2800">
                <a:solidFill>
                  <a:srgbClr val="366092"/>
                </a:solidFill>
                <a:latin typeface="Calibri"/>
                <a:ea typeface="Calibri"/>
                <a:cs typeface="Calibri"/>
                <a:sym typeface="Calibri"/>
              </a:rPr>
            </a:br>
            <a:r>
              <a:rPr lang="en" sz="2800">
                <a:solidFill>
                  <a:srgbClr val="366092"/>
                </a:solidFill>
                <a:latin typeface="Calibri"/>
                <a:ea typeface="Calibri"/>
                <a:cs typeface="Calibri"/>
                <a:sym typeface="Calibri"/>
              </a:rPr>
              <a:t>Spanish or French</a:t>
            </a:r>
            <a:endParaRPr/>
          </a:p>
        </p:txBody>
      </p:sp>
      <p:sp>
        <p:nvSpPr>
          <p:cNvPr id="230" name="Google Shape;230;p11"/>
          <p:cNvSpPr txBox="1">
            <a:spLocks noGrp="1"/>
          </p:cNvSpPr>
          <p:nvPr>
            <p:ph type="body" idx="1"/>
          </p:nvPr>
        </p:nvSpPr>
        <p:spPr>
          <a:xfrm>
            <a:off x="457200" y="1915279"/>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366092"/>
              </a:buClr>
              <a:buSzPts val="2400"/>
              <a:buFont typeface="Courier New"/>
              <a:buChar char="o"/>
            </a:pPr>
            <a:r>
              <a:rPr lang="en" sz="2400">
                <a:solidFill>
                  <a:srgbClr val="366092"/>
                </a:solidFill>
                <a:latin typeface="Calibri"/>
                <a:ea typeface="Calibri"/>
                <a:cs typeface="Calibri"/>
                <a:sym typeface="Calibri"/>
              </a:rPr>
              <a:t>Videos</a:t>
            </a:r>
            <a:endParaRPr/>
          </a:p>
          <a:p>
            <a:pPr marL="342900" lvl="0" indent="-342900" algn="l" rtl="0">
              <a:spcBef>
                <a:spcPts val="480"/>
              </a:spcBef>
              <a:spcAft>
                <a:spcPts val="0"/>
              </a:spcAft>
              <a:buClr>
                <a:srgbClr val="366092"/>
              </a:buClr>
              <a:buSzPts val="2400"/>
              <a:buFont typeface="Courier New"/>
              <a:buChar char="o"/>
            </a:pPr>
            <a:r>
              <a:rPr lang="en" sz="2400">
                <a:solidFill>
                  <a:srgbClr val="366092"/>
                </a:solidFill>
                <a:latin typeface="Calibri"/>
                <a:ea typeface="Calibri"/>
                <a:cs typeface="Calibri"/>
                <a:sym typeface="Calibri"/>
              </a:rPr>
              <a:t>Online Lesson</a:t>
            </a:r>
            <a:endParaRPr/>
          </a:p>
          <a:p>
            <a:pPr marL="342900" lvl="0" indent="-342900" algn="l" rtl="0">
              <a:spcBef>
                <a:spcPts val="480"/>
              </a:spcBef>
              <a:spcAft>
                <a:spcPts val="0"/>
              </a:spcAft>
              <a:buClr>
                <a:srgbClr val="366092"/>
              </a:buClr>
              <a:buSzPts val="2400"/>
              <a:buFont typeface="Courier New"/>
              <a:buChar char="o"/>
            </a:pPr>
            <a:r>
              <a:rPr lang="en" sz="2400">
                <a:solidFill>
                  <a:srgbClr val="366092"/>
                </a:solidFill>
                <a:latin typeface="Calibri"/>
                <a:ea typeface="Calibri"/>
                <a:cs typeface="Calibri"/>
                <a:sym typeface="Calibri"/>
              </a:rPr>
              <a:t>Program and Project Descriptions</a:t>
            </a:r>
            <a:endParaRPr/>
          </a:p>
          <a:p>
            <a:pPr marL="342900" lvl="0" indent="-190500" algn="l" rtl="0">
              <a:spcBef>
                <a:spcPts val="480"/>
              </a:spcBef>
              <a:spcAft>
                <a:spcPts val="0"/>
              </a:spcAft>
              <a:buClr>
                <a:srgbClr val="366092"/>
              </a:buClr>
              <a:buSzPts val="2400"/>
              <a:buFont typeface="Courier New"/>
              <a:buNone/>
            </a:pPr>
            <a:endParaRPr sz="2400">
              <a:solidFill>
                <a:srgbClr val="366092"/>
              </a:solidFill>
              <a:latin typeface="Calibri"/>
              <a:ea typeface="Calibri"/>
              <a:cs typeface="Calibri"/>
              <a:sym typeface="Calibri"/>
            </a:endParaRPr>
          </a:p>
          <a:p>
            <a:pPr marL="0" lvl="0" indent="0" algn="l" rtl="0">
              <a:spcBef>
                <a:spcPts val="480"/>
              </a:spcBef>
              <a:spcAft>
                <a:spcPts val="0"/>
              </a:spcAft>
              <a:buClr>
                <a:srgbClr val="366092"/>
              </a:buClr>
              <a:buSzPts val="2400"/>
              <a:buNone/>
            </a:pPr>
            <a:endParaRPr sz="2400">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2"/>
          <p:cNvSpPr/>
          <p:nvPr/>
        </p:nvSpPr>
        <p:spPr>
          <a:xfrm>
            <a:off x="240384" y="2446256"/>
            <a:ext cx="2432116" cy="346249"/>
          </a:xfrm>
          <a:prstGeom prst="roundRect">
            <a:avLst>
              <a:gd name="adj" fmla="val 16667"/>
            </a:avLst>
          </a:prstGeom>
          <a:gradFill>
            <a:gsLst>
              <a:gs pos="0">
                <a:srgbClr val="97B4E4"/>
              </a:gs>
              <a:gs pos="50000">
                <a:srgbClr val="BFCFEC"/>
              </a:gs>
              <a:gs pos="100000">
                <a:srgbClr val="E0E8F4"/>
              </a:gs>
            </a:gsLst>
            <a:path path="circle">
              <a:fillToRect l="100000" b="100000"/>
            </a:path>
            <a:tileRect t="-100000" r="-100000"/>
          </a:gra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36" name="Google Shape;236;p12"/>
          <p:cNvSpPr txBox="1"/>
          <p:nvPr/>
        </p:nvSpPr>
        <p:spPr>
          <a:xfrm>
            <a:off x="0" y="1101292"/>
            <a:ext cx="287046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600" b="0" i="0" u="none" strike="noStrike" cap="none">
                <a:solidFill>
                  <a:srgbClr val="366092"/>
                </a:solidFill>
                <a:latin typeface="Calibri"/>
                <a:ea typeface="Calibri"/>
                <a:cs typeface="Calibri"/>
                <a:sym typeface="Calibri"/>
              </a:rPr>
              <a:t>Educational Videos</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Partnership with the University Corporation for Atmospheric </a:t>
            </a:r>
            <a:endParaRPr sz="1100" b="0" i="1" u="none" strike="noStrike" cap="none">
              <a:solidFill>
                <a:srgbClr val="366092"/>
              </a:solidFill>
              <a:latin typeface="Calibri"/>
              <a:ea typeface="Calibri"/>
              <a:cs typeface="Calibri"/>
              <a:sym typeface="Calibri"/>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Research’s (UCAR) COMET Program</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pic>
        <p:nvPicPr>
          <p:cNvPr id="237" name="Google Shape;237;p12"/>
          <p:cNvPicPr preferRelativeResize="0"/>
          <p:nvPr/>
        </p:nvPicPr>
        <p:blipFill rotWithShape="1">
          <a:blip r:embed="rId5">
            <a:alphaModFix/>
          </a:blip>
          <a:srcRect/>
          <a:stretch/>
        </p:blipFill>
        <p:spPr>
          <a:xfrm>
            <a:off x="2870461" y="570940"/>
            <a:ext cx="5196527" cy="4415312"/>
          </a:xfrm>
          <a:prstGeom prst="rect">
            <a:avLst/>
          </a:prstGeom>
          <a:noFill/>
          <a:ln w="28575" cap="flat" cmpd="sng">
            <a:solidFill>
              <a:schemeClr val="accent1"/>
            </a:solidFill>
            <a:prstDash val="solid"/>
            <a:round/>
            <a:headEnd type="none" w="sm" len="sm"/>
            <a:tailEnd type="none" w="sm" len="sm"/>
          </a:ln>
        </p:spPr>
      </p:pic>
      <p:sp>
        <p:nvSpPr>
          <p:cNvPr id="238" name="Google Shape;238;p12"/>
          <p:cNvSpPr/>
          <p:nvPr/>
        </p:nvSpPr>
        <p:spPr>
          <a:xfrm>
            <a:off x="5494562" y="1363433"/>
            <a:ext cx="1458311" cy="266755"/>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39" name="Google Shape;239;p12"/>
          <p:cNvSpPr/>
          <p:nvPr/>
        </p:nvSpPr>
        <p:spPr>
          <a:xfrm>
            <a:off x="5510890" y="2318657"/>
            <a:ext cx="1458311" cy="266755"/>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40" name="Google Shape;240;p12"/>
          <p:cNvSpPr txBox="1"/>
          <p:nvPr/>
        </p:nvSpPr>
        <p:spPr>
          <a:xfrm>
            <a:off x="148472" y="2446256"/>
            <a:ext cx="26230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0" i="1" u="none" strike="noStrike" cap="none">
                <a:solidFill>
                  <a:srgbClr val="366092"/>
                </a:solidFill>
                <a:latin typeface="Calibri"/>
                <a:ea typeface="Calibri"/>
                <a:cs typeface="Calibri"/>
                <a:sym typeface="Calibri"/>
              </a:rPr>
              <a:t>geodesy.noaa.gov</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500"/>
                                        <p:tgtEl>
                                          <p:spTgt spid="24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 calcmode="lin" valueType="num">
                                      <p:cBhvr additive="base">
                                        <p:cTn id="12"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 calcmode="lin" valueType="num">
                                      <p:cBhvr additive="base">
                                        <p:cTn id="17" dur="500"/>
                                        <p:tgtEl>
                                          <p:spTgt spid="2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44"/>
        <p:cNvGrpSpPr/>
        <p:nvPr/>
      </p:nvGrpSpPr>
      <p:grpSpPr>
        <a:xfrm>
          <a:off x="0" y="0"/>
          <a:ext cx="0" cy="0"/>
          <a:chOff x="0" y="0"/>
          <a:chExt cx="0" cy="0"/>
        </a:xfrm>
      </p:grpSpPr>
      <p:pic>
        <p:nvPicPr>
          <p:cNvPr id="245" name="Google Shape;245;p13"/>
          <p:cNvPicPr preferRelativeResize="0"/>
          <p:nvPr/>
        </p:nvPicPr>
        <p:blipFill rotWithShape="1">
          <a:blip r:embed="rId5">
            <a:alphaModFix/>
          </a:blip>
          <a:srcRect/>
          <a:stretch/>
        </p:blipFill>
        <p:spPr>
          <a:xfrm>
            <a:off x="5147582" y="661877"/>
            <a:ext cx="3658640" cy="4023591"/>
          </a:xfrm>
          <a:prstGeom prst="rect">
            <a:avLst/>
          </a:prstGeom>
          <a:noFill/>
          <a:ln w="19050" cap="flat" cmpd="sng">
            <a:solidFill>
              <a:srgbClr val="538CD5"/>
            </a:solidFill>
            <a:prstDash val="solid"/>
            <a:round/>
            <a:headEnd type="none" w="sm" len="sm"/>
            <a:tailEnd type="none" w="sm" len="sm"/>
          </a:ln>
        </p:spPr>
      </p:pic>
      <p:sp>
        <p:nvSpPr>
          <p:cNvPr id="246" name="Google Shape;246;p13"/>
          <p:cNvSpPr txBox="1"/>
          <p:nvPr/>
        </p:nvSpPr>
        <p:spPr>
          <a:xfrm>
            <a:off x="0" y="1101292"/>
            <a:ext cx="4401300"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600" b="0" i="0" u="none" strike="noStrike" cap="none">
                <a:solidFill>
                  <a:srgbClr val="366092"/>
                </a:solidFill>
                <a:latin typeface="Calibri"/>
                <a:ea typeface="Calibri"/>
                <a:cs typeface="Calibri"/>
                <a:sym typeface="Calibri"/>
              </a:rPr>
              <a:t>Educational Videos</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Partnership with the University Corporation for Atmospheric </a:t>
            </a:r>
            <a:endParaRPr sz="1100" b="0" i="1" u="none" strike="noStrike" cap="none">
              <a:solidFill>
                <a:srgbClr val="366092"/>
              </a:solidFill>
              <a:latin typeface="Calibri"/>
              <a:ea typeface="Calibri"/>
              <a:cs typeface="Calibri"/>
              <a:sym typeface="Calibri"/>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Research’s (UCAR) COMET Program</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graphicFrame>
        <p:nvGraphicFramePr>
          <p:cNvPr id="247" name="Google Shape;247;p13"/>
          <p:cNvGraphicFramePr/>
          <p:nvPr/>
        </p:nvGraphicFramePr>
        <p:xfrm>
          <a:off x="463400" y="1912972"/>
          <a:ext cx="4204125" cy="2423250"/>
        </p:xfrm>
        <a:graphic>
          <a:graphicData uri="http://schemas.openxmlformats.org/drawingml/2006/table">
            <a:tbl>
              <a:tblPr>
                <a:noFill/>
                <a:tableStyleId>{55FF27B2-EFE2-4A89-9EDA-3B5935EBA2AC}</a:tableStyleId>
              </a:tblPr>
              <a:tblGrid>
                <a:gridCol w="2678525">
                  <a:extLst>
                    <a:ext uri="{9D8B030D-6E8A-4147-A177-3AD203B41FA5}">
                      <a16:colId xmlns:a16="http://schemas.microsoft.com/office/drawing/2014/main" val="20000"/>
                    </a:ext>
                  </a:extLst>
                </a:gridCol>
                <a:gridCol w="1525600">
                  <a:extLst>
                    <a:ext uri="{9D8B030D-6E8A-4147-A177-3AD203B41FA5}">
                      <a16:colId xmlns:a16="http://schemas.microsoft.com/office/drawing/2014/main" val="20001"/>
                    </a:ext>
                  </a:extLst>
                </a:gridCol>
              </a:tblGrid>
              <a:tr h="525800">
                <a:tc gridSpan="2">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latin typeface="Calibri"/>
                          <a:ea typeface="Calibri"/>
                          <a:cs typeface="Calibri"/>
                          <a:sym typeface="Calibri"/>
                        </a:rPr>
                        <a:t>Most Viewed on COMET YouTube channel </a:t>
                      </a:r>
                      <a:r>
                        <a:rPr lang="en" sz="1100" i="1" u="none" strike="noStrike" cap="none">
                          <a:latin typeface="Calibri"/>
                          <a:ea typeface="Calibri"/>
                          <a:cs typeface="Calibri"/>
                          <a:sym typeface="Calibri"/>
                        </a:rPr>
                        <a:t>(</a:t>
                      </a:r>
                      <a:r>
                        <a:rPr lang="en" sz="1200" i="1" u="none" strike="noStrike" cap="none">
                          <a:latin typeface="Calibri"/>
                          <a:ea typeface="Calibri"/>
                          <a:cs typeface="Calibri"/>
                          <a:sym typeface="Calibri"/>
                        </a:rPr>
                        <a:t>through 5/9/2023</a:t>
                      </a:r>
                      <a:r>
                        <a:rPr lang="en" sz="1100" i="1" u="none" strike="noStrike" cap="none">
                          <a:latin typeface="Calibri"/>
                          <a:ea typeface="Calibri"/>
                          <a:cs typeface="Calibri"/>
                          <a:sym typeface="Calibri"/>
                        </a:rPr>
                        <a:t>)</a:t>
                      </a:r>
                      <a:endParaRPr sz="1500" i="1" u="none" strike="noStrike" cap="none">
                        <a:latin typeface="Calibri"/>
                        <a:ea typeface="Calibri"/>
                        <a:cs typeface="Calibri"/>
                        <a:sym typeface="Calibri"/>
                      </a:endParaRPr>
                    </a:p>
                  </a:txBody>
                  <a:tcPr marL="68600" marR="68600" marT="34300" marB="34300"/>
                </a:tc>
                <a:tc hMerge="1">
                  <a:txBody>
                    <a:bodyPr/>
                    <a:lstStyle/>
                    <a:p>
                      <a:endParaRPr lang="en-US"/>
                    </a:p>
                  </a:txBody>
                  <a:tcPr/>
                </a:tc>
                <a:extLst>
                  <a:ext uri="{0D108BD9-81ED-4DB2-BD59-A6C34878D82A}">
                    <a16:rowId xmlns:a16="http://schemas.microsoft.com/office/drawing/2014/main" val="10000"/>
                  </a:ext>
                </a:extLst>
              </a:tr>
              <a:tr h="617250">
                <a:tc>
                  <a:txBody>
                    <a:bodyPr/>
                    <a:lstStyle/>
                    <a:p>
                      <a:pPr marL="0" marR="0" lvl="0" indent="0" algn="l" rtl="0">
                        <a:lnSpc>
                          <a:spcPct val="100000"/>
                        </a:lnSpc>
                        <a:spcBef>
                          <a:spcPts val="0"/>
                        </a:spcBef>
                        <a:spcAft>
                          <a:spcPts val="0"/>
                        </a:spcAft>
                        <a:buClr>
                          <a:srgbClr val="366092"/>
                        </a:buClr>
                        <a:buSzPts val="1500"/>
                        <a:buFont typeface="Calibri"/>
                        <a:buNone/>
                      </a:pPr>
                      <a:r>
                        <a:rPr lang="en" sz="1500" b="0" i="0" u="none" strike="noStrike" cap="none">
                          <a:solidFill>
                            <a:srgbClr val="366092"/>
                          </a:solidFill>
                          <a:latin typeface="Calibri"/>
                          <a:ea typeface="Calibri"/>
                          <a:cs typeface="Calibri"/>
                          <a:sym typeface="Calibri"/>
                        </a:rPr>
                        <a:t>What are Geodetic Datums?</a:t>
                      </a:r>
                      <a:endParaRPr sz="1500" u="none" strike="noStrike" cap="none"/>
                    </a:p>
                  </a:txBody>
                  <a:tcPr marL="68600" marR="68600" marT="34300" marB="34300"/>
                </a:tc>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a:solidFill>
                            <a:srgbClr val="366092"/>
                          </a:solidFill>
                        </a:rPr>
                        <a:t>190,031</a:t>
                      </a:r>
                      <a:endParaRPr sz="1800" u="none" strike="noStrike" cap="none">
                        <a:solidFill>
                          <a:srgbClr val="366092"/>
                        </a:solidFill>
                      </a:endParaRPr>
                    </a:p>
                  </a:txBody>
                  <a:tcPr marL="68600" marR="68600" marT="34300" marB="34300"/>
                </a:tc>
                <a:extLst>
                  <a:ext uri="{0D108BD9-81ED-4DB2-BD59-A6C34878D82A}">
                    <a16:rowId xmlns:a16="http://schemas.microsoft.com/office/drawing/2014/main" val="10001"/>
                  </a:ext>
                </a:extLst>
              </a:tr>
              <a:tr h="754400">
                <a:tc>
                  <a:txBody>
                    <a:bodyPr/>
                    <a:lstStyle/>
                    <a:p>
                      <a:pPr marL="0" marR="0" lvl="0" indent="0" algn="l" rtl="0">
                        <a:lnSpc>
                          <a:spcPct val="100000"/>
                        </a:lnSpc>
                        <a:spcBef>
                          <a:spcPts val="0"/>
                        </a:spcBef>
                        <a:spcAft>
                          <a:spcPts val="0"/>
                        </a:spcAft>
                        <a:buClr>
                          <a:srgbClr val="366092"/>
                        </a:buClr>
                        <a:buSzPts val="1500"/>
                        <a:buFont typeface="Calibri"/>
                        <a:buNone/>
                      </a:pPr>
                      <a:r>
                        <a:rPr lang="en" sz="1500" u="none" strike="noStrike" cap="none">
                          <a:solidFill>
                            <a:srgbClr val="366092"/>
                          </a:solidFill>
                          <a:latin typeface="Calibri"/>
                          <a:ea typeface="Calibri"/>
                          <a:cs typeface="Calibri"/>
                          <a:sym typeface="Calibri"/>
                        </a:rPr>
                        <a:t>Best Practices for Minimizing Errors During GNSS Data Collection</a:t>
                      </a:r>
                      <a:endParaRPr sz="1500" u="none" strike="noStrike" cap="none"/>
                    </a:p>
                  </a:txBody>
                  <a:tcPr marL="68600" marR="68600" marT="34300" marB="34300"/>
                </a:tc>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a:solidFill>
                            <a:srgbClr val="366092"/>
                          </a:solidFill>
                        </a:rPr>
                        <a:t>92,927</a:t>
                      </a:r>
                      <a:endParaRPr sz="1800" u="none" strike="noStrike" cap="none">
                        <a:solidFill>
                          <a:srgbClr val="366092"/>
                        </a:solidFill>
                      </a:endParaRPr>
                    </a:p>
                  </a:txBody>
                  <a:tcPr marL="68600" marR="68600" marT="34300" marB="34300"/>
                </a:tc>
                <a:extLst>
                  <a:ext uri="{0D108BD9-81ED-4DB2-BD59-A6C34878D82A}">
                    <a16:rowId xmlns:a16="http://schemas.microsoft.com/office/drawing/2014/main" val="10002"/>
                  </a:ext>
                </a:extLst>
              </a:tr>
              <a:tr h="525800">
                <a:tc>
                  <a:txBody>
                    <a:bodyPr/>
                    <a:lstStyle/>
                    <a:p>
                      <a:pPr marL="0" marR="0" lvl="0" indent="0" algn="l" rtl="0">
                        <a:lnSpc>
                          <a:spcPct val="100000"/>
                        </a:lnSpc>
                        <a:spcBef>
                          <a:spcPts val="0"/>
                        </a:spcBef>
                        <a:spcAft>
                          <a:spcPts val="0"/>
                        </a:spcAft>
                        <a:buClr>
                          <a:srgbClr val="366092"/>
                        </a:buClr>
                        <a:buSzPts val="1500"/>
                        <a:buFont typeface="Calibri"/>
                        <a:buNone/>
                      </a:pPr>
                      <a:r>
                        <a:rPr lang="en" sz="1500" b="0" i="0" u="none" strike="noStrike" cap="none">
                          <a:solidFill>
                            <a:srgbClr val="366092"/>
                          </a:solidFill>
                          <a:latin typeface="Calibri"/>
                          <a:ea typeface="Calibri"/>
                          <a:cs typeface="Calibri"/>
                          <a:sym typeface="Calibri"/>
                        </a:rPr>
                        <a:t>Precision and Accuracy in Geodetic Surveying</a:t>
                      </a:r>
                      <a:endParaRPr sz="1500" b="0" i="0" u="none" strike="noStrike" cap="none">
                        <a:solidFill>
                          <a:srgbClr val="366092"/>
                        </a:solidFill>
                        <a:latin typeface="Calibri"/>
                        <a:ea typeface="Calibri"/>
                        <a:cs typeface="Calibri"/>
                        <a:sym typeface="Calibri"/>
                      </a:endParaRPr>
                    </a:p>
                  </a:txBody>
                  <a:tcPr marL="68600" marR="68600" marT="34300" marB="34300"/>
                </a:tc>
                <a:tc>
                  <a:txBody>
                    <a:bodyPr/>
                    <a:lstStyle/>
                    <a:p>
                      <a:pPr marL="0" marR="0" lvl="0" indent="0" algn="r" rtl="0">
                        <a:lnSpc>
                          <a:spcPct val="100000"/>
                        </a:lnSpc>
                        <a:spcBef>
                          <a:spcPts val="0"/>
                        </a:spcBef>
                        <a:spcAft>
                          <a:spcPts val="0"/>
                        </a:spcAft>
                        <a:buClr>
                          <a:srgbClr val="000000"/>
                        </a:buClr>
                        <a:buSzPts val="1800"/>
                        <a:buFont typeface="Arial"/>
                        <a:buNone/>
                      </a:pPr>
                      <a:r>
                        <a:rPr lang="en" sz="1800" u="none" strike="noStrike" cap="none">
                          <a:solidFill>
                            <a:srgbClr val="366092"/>
                          </a:solidFill>
                        </a:rPr>
                        <a:t>72,944</a:t>
                      </a:r>
                      <a:endParaRPr sz="1800" u="none" strike="noStrike" cap="none">
                        <a:solidFill>
                          <a:srgbClr val="366092"/>
                        </a:solidFill>
                      </a:endParaRPr>
                    </a:p>
                  </a:txBody>
                  <a:tcPr marL="68600" marR="68600" marT="34300" marB="34300"/>
                </a:tc>
                <a:extLst>
                  <a:ext uri="{0D108BD9-81ED-4DB2-BD59-A6C34878D82A}">
                    <a16:rowId xmlns:a16="http://schemas.microsoft.com/office/drawing/2014/main" val="10003"/>
                  </a:ext>
                </a:extLst>
              </a:tr>
            </a:tbl>
          </a:graphicData>
        </a:graphic>
      </p:graphicFrame>
      <p:sp>
        <p:nvSpPr>
          <p:cNvPr id="248" name="Google Shape;248;p13"/>
          <p:cNvSpPr/>
          <p:nvPr/>
        </p:nvSpPr>
        <p:spPr>
          <a:xfrm>
            <a:off x="240024" y="2330772"/>
            <a:ext cx="4667534" cy="685800"/>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49" name="Google Shape;249;p13"/>
          <p:cNvSpPr/>
          <p:nvPr/>
        </p:nvSpPr>
        <p:spPr>
          <a:xfrm>
            <a:off x="106907" y="3613508"/>
            <a:ext cx="4667534" cy="857400"/>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50" name="Google Shape;250;p13"/>
          <p:cNvSpPr txBox="1"/>
          <p:nvPr/>
        </p:nvSpPr>
        <p:spPr>
          <a:xfrm>
            <a:off x="106907" y="4637687"/>
            <a:ext cx="4735257" cy="369332"/>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1" u="none" strike="noStrike" cap="none">
                <a:solidFill>
                  <a:srgbClr val="366092"/>
                </a:solidFill>
                <a:latin typeface="Arial"/>
                <a:ea typeface="Arial"/>
                <a:cs typeface="Arial"/>
                <a:sym typeface="Arial"/>
              </a:rPr>
              <a:t>These two videos now available in Spanish! </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 calcmode="lin" valueType="num">
                                      <p:cBhvr additive="base">
                                        <p:cTn id="12" dur="500"/>
                                        <p:tgtEl>
                                          <p:spTgt spid="24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 calcmode="lin" valueType="num">
                                      <p:cBhvr additive="base">
                                        <p:cTn id="17" dur="500"/>
                                        <p:tgtEl>
                                          <p:spTgt spid="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54"/>
        <p:cNvGrpSpPr/>
        <p:nvPr/>
      </p:nvGrpSpPr>
      <p:grpSpPr>
        <a:xfrm>
          <a:off x="0" y="0"/>
          <a:ext cx="0" cy="0"/>
          <a:chOff x="0" y="0"/>
          <a:chExt cx="0" cy="0"/>
        </a:xfrm>
      </p:grpSpPr>
      <p:sp>
        <p:nvSpPr>
          <p:cNvPr id="255" name="Google Shape;255;p14"/>
          <p:cNvSpPr txBox="1"/>
          <p:nvPr/>
        </p:nvSpPr>
        <p:spPr>
          <a:xfrm>
            <a:off x="0" y="1558492"/>
            <a:ext cx="2870400"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600" b="0" i="0" u="none" strike="noStrike" cap="none">
                <a:solidFill>
                  <a:srgbClr val="366092"/>
                </a:solidFill>
                <a:latin typeface="Calibri"/>
                <a:ea typeface="Calibri"/>
                <a:cs typeface="Calibri"/>
                <a:sym typeface="Calibri"/>
              </a:rPr>
              <a:t>Online Lessons</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Partnership with the University </a:t>
            </a:r>
            <a:endParaRPr sz="1100" b="0" i="1" u="none" strike="noStrike" cap="none">
              <a:solidFill>
                <a:srgbClr val="366092"/>
              </a:solidFill>
              <a:latin typeface="Calibri"/>
              <a:ea typeface="Calibri"/>
              <a:cs typeface="Calibri"/>
              <a:sym typeface="Calibri"/>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Corporation for Atmospheric </a:t>
            </a:r>
            <a:endParaRPr sz="1100" b="0" i="1" u="none" strike="noStrike" cap="none">
              <a:solidFill>
                <a:srgbClr val="366092"/>
              </a:solidFill>
              <a:latin typeface="Calibri"/>
              <a:ea typeface="Calibri"/>
              <a:cs typeface="Calibri"/>
              <a:sym typeface="Calibri"/>
            </a:endParaRPr>
          </a:p>
          <a:p>
            <a:pPr marL="0" marR="0" lvl="0" indent="0" algn="ctr" rtl="0">
              <a:spcBef>
                <a:spcPts val="0"/>
              </a:spcBef>
              <a:spcAft>
                <a:spcPts val="0"/>
              </a:spcAft>
              <a:buNone/>
            </a:pPr>
            <a:r>
              <a:rPr lang="en" sz="1100" b="0" i="1" u="none" strike="noStrike" cap="none">
                <a:solidFill>
                  <a:srgbClr val="366092"/>
                </a:solidFill>
                <a:latin typeface="Calibri"/>
                <a:ea typeface="Calibri"/>
                <a:cs typeface="Calibri"/>
                <a:sym typeface="Calibri"/>
              </a:rPr>
              <a:t>Research’s (UCAR) COMET Program</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pic>
        <p:nvPicPr>
          <p:cNvPr id="256" name="Google Shape;256;p14"/>
          <p:cNvPicPr preferRelativeResize="0"/>
          <p:nvPr/>
        </p:nvPicPr>
        <p:blipFill rotWithShape="1">
          <a:blip r:embed="rId5">
            <a:alphaModFix/>
          </a:blip>
          <a:srcRect/>
          <a:stretch/>
        </p:blipFill>
        <p:spPr>
          <a:xfrm>
            <a:off x="2870461" y="570940"/>
            <a:ext cx="5196527" cy="4415312"/>
          </a:xfrm>
          <a:prstGeom prst="rect">
            <a:avLst/>
          </a:prstGeom>
          <a:noFill/>
          <a:ln w="28575" cap="flat" cmpd="sng">
            <a:solidFill>
              <a:schemeClr val="accent1"/>
            </a:solidFill>
            <a:prstDash val="solid"/>
            <a:round/>
            <a:headEnd type="none" w="sm" len="sm"/>
            <a:tailEnd type="none" w="sm" len="sm"/>
          </a:ln>
        </p:spPr>
      </p:pic>
      <p:sp>
        <p:nvSpPr>
          <p:cNvPr id="257" name="Google Shape;257;p14"/>
          <p:cNvSpPr/>
          <p:nvPr/>
        </p:nvSpPr>
        <p:spPr>
          <a:xfrm>
            <a:off x="5494562" y="1363433"/>
            <a:ext cx="1458311" cy="266755"/>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58" name="Google Shape;258;p14"/>
          <p:cNvSpPr/>
          <p:nvPr/>
        </p:nvSpPr>
        <p:spPr>
          <a:xfrm>
            <a:off x="5468725" y="2438373"/>
            <a:ext cx="1458311" cy="266755"/>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p:tgtEl>
                                          <p:spTgt spid="2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 calcmode="lin" valueType="num">
                                      <p:cBhvr additive="base">
                                        <p:cTn id="12" dur="500"/>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15"/>
          <p:cNvSpPr txBox="1"/>
          <p:nvPr/>
        </p:nvSpPr>
        <p:spPr>
          <a:xfrm>
            <a:off x="-212272" y="1101292"/>
            <a:ext cx="4401300"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600" b="0" i="0" u="none" strike="noStrike" cap="none">
                <a:solidFill>
                  <a:srgbClr val="366092"/>
                </a:solidFill>
                <a:latin typeface="Calibri"/>
                <a:ea typeface="Calibri"/>
                <a:cs typeface="Calibri"/>
                <a:sym typeface="Calibri"/>
              </a:rPr>
              <a:t>Online Lessons</a:t>
            </a: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sp>
        <p:nvSpPr>
          <p:cNvPr id="264" name="Google Shape;264;p15"/>
          <p:cNvSpPr txBox="1"/>
          <p:nvPr/>
        </p:nvSpPr>
        <p:spPr>
          <a:xfrm>
            <a:off x="170700" y="2307950"/>
            <a:ext cx="4401300" cy="857400"/>
          </a:xfrm>
          <a:prstGeom prst="rect">
            <a:avLst/>
          </a:prstGeom>
          <a:noFill/>
          <a:ln>
            <a:noFill/>
          </a:ln>
        </p:spPr>
        <p:txBody>
          <a:bodyPr spcFirstLastPara="1" wrap="square" lIns="91425" tIns="45725" rIns="91425" bIns="45725" anchor="ctr" anchorCtr="0">
            <a:noAutofit/>
          </a:bodyPr>
          <a:lstStyle/>
          <a:p>
            <a:pPr marL="342900" marR="0" lvl="0" indent="-342900" algn="l" rtl="0">
              <a:spcBef>
                <a:spcPts val="0"/>
              </a:spcBef>
              <a:spcAft>
                <a:spcPts val="0"/>
              </a:spcAft>
              <a:buClr>
                <a:srgbClr val="366092"/>
              </a:buClr>
              <a:buSzPts val="2100"/>
              <a:buFont typeface="Courier New"/>
              <a:buChar char="o"/>
            </a:pPr>
            <a:r>
              <a:rPr lang="en" sz="2100" b="0" i="0" u="none" strike="noStrike" cap="none">
                <a:solidFill>
                  <a:srgbClr val="366092"/>
                </a:solidFill>
                <a:latin typeface="Calibri"/>
                <a:ea typeface="Calibri"/>
                <a:cs typeface="Calibri"/>
                <a:sym typeface="Calibri"/>
              </a:rPr>
              <a:t>Take anywhere from 45 minutes to 2 hours to complete</a:t>
            </a:r>
            <a:endParaRPr/>
          </a:p>
          <a:p>
            <a:pPr marL="342900" marR="0" lvl="0" indent="-342900" algn="l" rtl="0">
              <a:spcBef>
                <a:spcPts val="0"/>
              </a:spcBef>
              <a:spcAft>
                <a:spcPts val="0"/>
              </a:spcAft>
              <a:buClr>
                <a:srgbClr val="366092"/>
              </a:buClr>
              <a:buSzPts val="2100"/>
              <a:buFont typeface="Courier New"/>
              <a:buChar char="o"/>
            </a:pPr>
            <a:r>
              <a:rPr lang="en" sz="2100" b="0" i="0" u="none" strike="noStrike" cap="none">
                <a:solidFill>
                  <a:srgbClr val="366092"/>
                </a:solidFill>
                <a:latin typeface="Calibri"/>
                <a:ea typeface="Calibri"/>
                <a:cs typeface="Calibri"/>
                <a:sym typeface="Calibri"/>
              </a:rPr>
              <a:t>All lessons allow the user to receive a certificate *if* a quiz is passed</a:t>
            </a:r>
            <a:endParaRPr/>
          </a:p>
          <a:p>
            <a:pPr marL="342900" marR="0" lvl="0" indent="-342900" algn="l" rtl="0">
              <a:spcBef>
                <a:spcPts val="0"/>
              </a:spcBef>
              <a:spcAft>
                <a:spcPts val="0"/>
              </a:spcAft>
              <a:buClr>
                <a:srgbClr val="366092"/>
              </a:buClr>
              <a:buSzPts val="2100"/>
              <a:buFont typeface="Courier New"/>
              <a:buChar char="o"/>
            </a:pPr>
            <a:r>
              <a:rPr lang="en" sz="2100" b="0" i="0" u="none" strike="noStrike" cap="none">
                <a:solidFill>
                  <a:srgbClr val="366092"/>
                </a:solidFill>
                <a:latin typeface="Calibri"/>
                <a:ea typeface="Calibri"/>
                <a:cs typeface="Calibri"/>
                <a:sym typeface="Calibri"/>
              </a:rPr>
              <a:t>Currently 5 lessons available</a:t>
            </a:r>
            <a:endParaRPr/>
          </a:p>
        </p:txBody>
      </p:sp>
      <p:pic>
        <p:nvPicPr>
          <p:cNvPr id="265" name="Google Shape;265;p15"/>
          <p:cNvPicPr preferRelativeResize="0"/>
          <p:nvPr/>
        </p:nvPicPr>
        <p:blipFill rotWithShape="1">
          <a:blip r:embed="rId4">
            <a:alphaModFix/>
          </a:blip>
          <a:srcRect/>
          <a:stretch/>
        </p:blipFill>
        <p:spPr>
          <a:xfrm>
            <a:off x="4859300" y="619380"/>
            <a:ext cx="3672379" cy="4234540"/>
          </a:xfrm>
          <a:prstGeom prst="rect">
            <a:avLst/>
          </a:prstGeom>
          <a:noFill/>
          <a:ln w="25400" cap="flat" cmpd="sng">
            <a:solidFill>
              <a:schemeClr val="accent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body" idx="1"/>
          </p:nvPr>
        </p:nvSpPr>
        <p:spPr>
          <a:xfrm>
            <a:off x="457200" y="1200151"/>
            <a:ext cx="35052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366092"/>
              </a:buClr>
              <a:buSzPts val="2800"/>
              <a:buChar char="•"/>
            </a:pPr>
            <a:r>
              <a:rPr lang="en" sz="2800" i="1">
                <a:solidFill>
                  <a:srgbClr val="366092"/>
                </a:solidFill>
                <a:latin typeface="Calibri"/>
                <a:ea typeface="Calibri"/>
                <a:cs typeface="Calibri"/>
                <a:sym typeface="Calibri"/>
              </a:rPr>
              <a:t>Understanding Heights and Vertical Datums </a:t>
            </a:r>
            <a:r>
              <a:rPr lang="en" sz="2800">
                <a:solidFill>
                  <a:srgbClr val="366092"/>
                </a:solidFill>
                <a:latin typeface="Calibri"/>
                <a:ea typeface="Calibri"/>
                <a:cs typeface="Calibri"/>
                <a:sym typeface="Calibri"/>
              </a:rPr>
              <a:t>lesson</a:t>
            </a:r>
            <a:endParaRPr/>
          </a:p>
          <a:p>
            <a:pPr marL="742950" lvl="1" indent="-285750" algn="l" rtl="0">
              <a:spcBef>
                <a:spcPts val="480"/>
              </a:spcBef>
              <a:spcAft>
                <a:spcPts val="0"/>
              </a:spcAft>
              <a:buClr>
                <a:srgbClr val="366092"/>
              </a:buClr>
              <a:buSzPts val="2400"/>
              <a:buChar char="–"/>
            </a:pPr>
            <a:r>
              <a:rPr lang="en" sz="2400">
                <a:solidFill>
                  <a:srgbClr val="366092"/>
                </a:solidFill>
                <a:latin typeface="Calibri"/>
                <a:ea typeface="Calibri"/>
                <a:cs typeface="Calibri"/>
                <a:sym typeface="Calibri"/>
              </a:rPr>
              <a:t>Available in </a:t>
            </a:r>
            <a:r>
              <a:rPr lang="en" sz="2400" b="1">
                <a:solidFill>
                  <a:srgbClr val="366092"/>
                </a:solidFill>
                <a:latin typeface="Calibri"/>
                <a:ea typeface="Calibri"/>
                <a:cs typeface="Calibri"/>
                <a:sym typeface="Calibri"/>
              </a:rPr>
              <a:t>French</a:t>
            </a:r>
            <a:r>
              <a:rPr lang="en" sz="2400">
                <a:solidFill>
                  <a:srgbClr val="366092"/>
                </a:solidFill>
                <a:latin typeface="Calibri"/>
                <a:ea typeface="Calibri"/>
                <a:cs typeface="Calibri"/>
                <a:sym typeface="Calibri"/>
              </a:rPr>
              <a:t> and </a:t>
            </a:r>
            <a:r>
              <a:rPr lang="en" sz="2400" b="1">
                <a:solidFill>
                  <a:srgbClr val="366092"/>
                </a:solidFill>
                <a:latin typeface="Calibri"/>
                <a:ea typeface="Calibri"/>
                <a:cs typeface="Calibri"/>
                <a:sym typeface="Calibri"/>
              </a:rPr>
              <a:t>Spanish</a:t>
            </a:r>
            <a:endParaRPr/>
          </a:p>
        </p:txBody>
      </p:sp>
      <p:pic>
        <p:nvPicPr>
          <p:cNvPr id="271" name="Google Shape;271;p16"/>
          <p:cNvPicPr preferRelativeResize="0"/>
          <p:nvPr/>
        </p:nvPicPr>
        <p:blipFill rotWithShape="1">
          <a:blip r:embed="rId3">
            <a:alphaModFix/>
          </a:blip>
          <a:srcRect/>
          <a:stretch/>
        </p:blipFill>
        <p:spPr>
          <a:xfrm>
            <a:off x="4259315" y="1200151"/>
            <a:ext cx="4427485" cy="3174319"/>
          </a:xfrm>
          <a:prstGeom prst="rect">
            <a:avLst/>
          </a:prstGeom>
          <a:noFill/>
          <a:ln w="28575" cap="flat" cmpd="sng">
            <a:solidFill>
              <a:srgbClr val="366092"/>
            </a:solidFill>
            <a:prstDash val="solid"/>
            <a:round/>
            <a:headEnd type="none" w="sm" len="sm"/>
            <a:tailEnd type="none" w="sm" len="sm"/>
          </a:ln>
        </p:spPr>
      </p:pic>
      <p:sp>
        <p:nvSpPr>
          <p:cNvPr id="272" name="Google Shape;272;p16"/>
          <p:cNvSpPr/>
          <p:nvPr/>
        </p:nvSpPr>
        <p:spPr>
          <a:xfrm>
            <a:off x="7287491" y="2064329"/>
            <a:ext cx="1523042" cy="409838"/>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500"/>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7"/>
          <p:cNvPicPr preferRelativeResize="0"/>
          <p:nvPr/>
        </p:nvPicPr>
        <p:blipFill rotWithShape="1">
          <a:blip r:embed="rId3">
            <a:alphaModFix/>
          </a:blip>
          <a:srcRect/>
          <a:stretch/>
        </p:blipFill>
        <p:spPr>
          <a:xfrm>
            <a:off x="5391824" y="905060"/>
            <a:ext cx="3620557" cy="4149302"/>
          </a:xfrm>
          <a:prstGeom prst="rect">
            <a:avLst/>
          </a:prstGeom>
          <a:noFill/>
          <a:ln w="28575" cap="flat" cmpd="sng">
            <a:solidFill>
              <a:srgbClr val="366092"/>
            </a:solidFill>
            <a:prstDash val="solid"/>
            <a:round/>
            <a:headEnd type="none" w="sm" len="sm"/>
            <a:tailEnd type="none" w="sm" len="sm"/>
          </a:ln>
        </p:spPr>
      </p:pic>
      <p:sp>
        <p:nvSpPr>
          <p:cNvPr id="278" name="Google Shape;278;p17"/>
          <p:cNvSpPr txBox="1">
            <a:spLocks noGrp="1"/>
          </p:cNvSpPr>
          <p:nvPr>
            <p:ph type="title"/>
          </p:nvPr>
        </p:nvSpPr>
        <p:spPr>
          <a:xfrm>
            <a:off x="457200" y="406870"/>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66092"/>
              </a:buClr>
              <a:buSzPts val="2800"/>
              <a:buFont typeface="Calibri"/>
              <a:buNone/>
            </a:pPr>
            <a:r>
              <a:rPr lang="en" sz="2800">
                <a:solidFill>
                  <a:srgbClr val="366092"/>
                </a:solidFill>
                <a:latin typeface="Calibri"/>
                <a:ea typeface="Calibri"/>
                <a:cs typeface="Calibri"/>
                <a:sym typeface="Calibri"/>
              </a:rPr>
              <a:t>Program and Product Descriptions Available in Spanish</a:t>
            </a:r>
            <a:br>
              <a:rPr lang="en" sz="2800">
                <a:solidFill>
                  <a:srgbClr val="366092"/>
                </a:solidFill>
                <a:latin typeface="Calibri"/>
                <a:ea typeface="Calibri"/>
                <a:cs typeface="Calibri"/>
                <a:sym typeface="Calibri"/>
              </a:rPr>
            </a:br>
            <a:endParaRPr sz="2800">
              <a:solidFill>
                <a:srgbClr val="366092"/>
              </a:solidFill>
              <a:latin typeface="Calibri"/>
              <a:ea typeface="Calibri"/>
              <a:cs typeface="Calibri"/>
              <a:sym typeface="Calibri"/>
            </a:endParaRPr>
          </a:p>
        </p:txBody>
      </p:sp>
      <p:sp>
        <p:nvSpPr>
          <p:cNvPr id="279" name="Google Shape;279;p17"/>
          <p:cNvSpPr txBox="1">
            <a:spLocks noGrp="1"/>
          </p:cNvSpPr>
          <p:nvPr>
            <p:ph type="body" idx="1"/>
          </p:nvPr>
        </p:nvSpPr>
        <p:spPr>
          <a:xfrm>
            <a:off x="117762" y="1498023"/>
            <a:ext cx="54864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366092"/>
              </a:buClr>
              <a:buSzPts val="2000"/>
              <a:buChar char="•"/>
            </a:pPr>
            <a:r>
              <a:rPr lang="en" sz="2000">
                <a:solidFill>
                  <a:srgbClr val="366092"/>
                </a:solidFill>
                <a:latin typeface="Calibri"/>
                <a:ea typeface="Calibri"/>
                <a:cs typeface="Calibri"/>
                <a:sym typeface="Calibri"/>
              </a:rPr>
              <a:t>National Spatial Reference System</a:t>
            </a:r>
            <a:endParaRPr/>
          </a:p>
          <a:p>
            <a:pPr marL="342900" lvl="0" indent="-342900" algn="l" rtl="0">
              <a:spcBef>
                <a:spcPts val="400"/>
              </a:spcBef>
              <a:spcAft>
                <a:spcPts val="0"/>
              </a:spcAft>
              <a:buClr>
                <a:srgbClr val="366092"/>
              </a:buClr>
              <a:buSzPts val="2000"/>
              <a:buChar char="•"/>
            </a:pPr>
            <a:r>
              <a:rPr lang="en" sz="2000">
                <a:solidFill>
                  <a:srgbClr val="366092"/>
                </a:solidFill>
                <a:latin typeface="Calibri"/>
                <a:ea typeface="Calibri"/>
                <a:cs typeface="Calibri"/>
                <a:sym typeface="Calibri"/>
              </a:rPr>
              <a:t>Online Positioning User Service</a:t>
            </a:r>
            <a:endParaRPr/>
          </a:p>
          <a:p>
            <a:pPr marL="342900" lvl="0" indent="-342900" algn="l" rtl="0">
              <a:spcBef>
                <a:spcPts val="400"/>
              </a:spcBef>
              <a:spcAft>
                <a:spcPts val="0"/>
              </a:spcAft>
              <a:buClr>
                <a:srgbClr val="366092"/>
              </a:buClr>
              <a:buSzPts val="2000"/>
              <a:buChar char="•"/>
            </a:pPr>
            <a:r>
              <a:rPr lang="en" sz="2000">
                <a:solidFill>
                  <a:srgbClr val="366092"/>
                </a:solidFill>
                <a:latin typeface="Calibri"/>
                <a:ea typeface="Calibri"/>
                <a:cs typeface="Calibri"/>
                <a:sym typeface="Calibri"/>
              </a:rPr>
              <a:t>Gravity for the Redefinition of the American Vertical Datum (GRAV-D)</a:t>
            </a:r>
            <a:endParaRPr/>
          </a:p>
          <a:p>
            <a:pPr marL="342900" lvl="0" indent="-342900" algn="l" rtl="0">
              <a:spcBef>
                <a:spcPts val="400"/>
              </a:spcBef>
              <a:spcAft>
                <a:spcPts val="0"/>
              </a:spcAft>
              <a:buClr>
                <a:srgbClr val="366092"/>
              </a:buClr>
              <a:buSzPts val="2000"/>
              <a:buChar char="•"/>
            </a:pPr>
            <a:r>
              <a:rPr lang="en" sz="2000">
                <a:solidFill>
                  <a:srgbClr val="366092"/>
                </a:solidFill>
                <a:latin typeface="Calibri"/>
                <a:ea typeface="Calibri"/>
                <a:cs typeface="Calibri"/>
                <a:sym typeface="Calibri"/>
              </a:rPr>
              <a:t>Emergency Response Imagery</a:t>
            </a:r>
            <a:endParaRPr/>
          </a:p>
        </p:txBody>
      </p:sp>
      <p:sp>
        <p:nvSpPr>
          <p:cNvPr id="280" name="Google Shape;280;p17"/>
          <p:cNvSpPr/>
          <p:nvPr/>
        </p:nvSpPr>
        <p:spPr>
          <a:xfrm>
            <a:off x="6040582" y="1259277"/>
            <a:ext cx="1617082" cy="857250"/>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81" name="Google Shape;281;p17"/>
          <p:cNvSpPr/>
          <p:nvPr/>
        </p:nvSpPr>
        <p:spPr>
          <a:xfrm>
            <a:off x="6061364" y="1993568"/>
            <a:ext cx="1617083" cy="857250"/>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82" name="Google Shape;282;p17"/>
          <p:cNvSpPr/>
          <p:nvPr/>
        </p:nvSpPr>
        <p:spPr>
          <a:xfrm>
            <a:off x="7377545" y="3449780"/>
            <a:ext cx="1617085" cy="927204"/>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83" name="Google Shape;283;p17"/>
          <p:cNvSpPr/>
          <p:nvPr/>
        </p:nvSpPr>
        <p:spPr>
          <a:xfrm>
            <a:off x="6040582" y="4238440"/>
            <a:ext cx="1617084" cy="837920"/>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18"/>
          <p:cNvSpPr txBox="1"/>
          <p:nvPr/>
        </p:nvSpPr>
        <p:spPr>
          <a:xfrm>
            <a:off x="1577340" y="2567636"/>
            <a:ext cx="6807900" cy="857400"/>
          </a:xfrm>
          <a:prstGeom prst="rect">
            <a:avLst/>
          </a:prstGeom>
          <a:noFill/>
          <a:ln>
            <a:noFill/>
          </a:ln>
        </p:spPr>
        <p:txBody>
          <a:bodyPr spcFirstLastPara="1" wrap="square" lIns="91425" tIns="45725" rIns="91425" bIns="45725" anchor="ctr" anchorCtr="0">
            <a:noAutofit/>
          </a:bodyPr>
          <a:lstStyle/>
          <a:p>
            <a:pPr marL="0" marR="0" lvl="0" indent="0" algn="l" rtl="0">
              <a:spcBef>
                <a:spcPts val="0"/>
              </a:spcBef>
              <a:spcAft>
                <a:spcPts val="0"/>
              </a:spcAft>
              <a:buNone/>
            </a:pPr>
            <a:r>
              <a:rPr lang="en" sz="3200" b="0" i="0" u="none" strike="noStrike" cap="none">
                <a:solidFill>
                  <a:srgbClr val="366092"/>
                </a:solidFill>
                <a:latin typeface="Calibri"/>
                <a:ea typeface="Calibri"/>
                <a:cs typeface="Calibri"/>
                <a:sym typeface="Calibri"/>
              </a:rPr>
              <a:t>Your Input is always welcome on:</a:t>
            </a:r>
            <a:endParaRPr sz="1100" b="0" i="0" u="none" strike="noStrike" cap="none">
              <a:solidFill>
                <a:srgbClr val="000000"/>
              </a:solidFill>
              <a:latin typeface="Calibri"/>
              <a:ea typeface="Calibri"/>
              <a:cs typeface="Calibri"/>
              <a:sym typeface="Calibri"/>
            </a:endParaRPr>
          </a:p>
          <a:p>
            <a:pPr marL="520687" marR="0" lvl="0" indent="-514337" algn="l" rtl="0">
              <a:spcBef>
                <a:spcPts val="600"/>
              </a:spcBef>
              <a:spcAft>
                <a:spcPts val="0"/>
              </a:spcAft>
              <a:buClr>
                <a:srgbClr val="366092"/>
              </a:buClr>
              <a:buSzPts val="2700"/>
              <a:buFont typeface="Arial"/>
              <a:buChar char="•"/>
            </a:pPr>
            <a:r>
              <a:rPr lang="en" sz="2800" b="0" i="0" u="none" strike="noStrike" cap="none">
                <a:solidFill>
                  <a:srgbClr val="366092"/>
                </a:solidFill>
                <a:latin typeface="Calibri"/>
                <a:ea typeface="Calibri"/>
                <a:cs typeface="Calibri"/>
                <a:sym typeface="Calibri"/>
              </a:rPr>
              <a:t>Topics</a:t>
            </a:r>
            <a:endParaRPr sz="2800" b="0" i="0" u="none" strike="noStrike" cap="none">
              <a:solidFill>
                <a:srgbClr val="366092"/>
              </a:solidFill>
              <a:latin typeface="Calibri"/>
              <a:ea typeface="Calibri"/>
              <a:cs typeface="Calibri"/>
              <a:sym typeface="Calibri"/>
            </a:endParaRPr>
          </a:p>
          <a:p>
            <a:pPr marL="520687" marR="0" lvl="0" indent="-514337" algn="l" rtl="0">
              <a:spcBef>
                <a:spcPts val="0"/>
              </a:spcBef>
              <a:spcAft>
                <a:spcPts val="0"/>
              </a:spcAft>
              <a:buClr>
                <a:srgbClr val="366092"/>
              </a:buClr>
              <a:buSzPts val="2700"/>
              <a:buFont typeface="Arial"/>
              <a:buChar char="•"/>
            </a:pPr>
            <a:r>
              <a:rPr lang="en" sz="2800" b="0" i="0" u="none" strike="noStrike" cap="none">
                <a:solidFill>
                  <a:srgbClr val="366092"/>
                </a:solidFill>
                <a:latin typeface="Calibri"/>
                <a:ea typeface="Calibri"/>
                <a:cs typeface="Calibri"/>
                <a:sym typeface="Calibri"/>
              </a:rPr>
              <a:t>Content</a:t>
            </a:r>
            <a:endParaRPr sz="1100" b="0" i="0" u="none" strike="noStrike" cap="none">
              <a:solidFill>
                <a:srgbClr val="000000"/>
              </a:solidFill>
              <a:latin typeface="Calibri"/>
              <a:ea typeface="Calibri"/>
              <a:cs typeface="Calibri"/>
              <a:sym typeface="Calibri"/>
            </a:endParaRPr>
          </a:p>
          <a:p>
            <a:pPr marL="520687" marR="0" lvl="0" indent="-514337" algn="l" rtl="0">
              <a:spcBef>
                <a:spcPts val="0"/>
              </a:spcBef>
              <a:spcAft>
                <a:spcPts val="0"/>
              </a:spcAft>
              <a:buClr>
                <a:srgbClr val="366092"/>
              </a:buClr>
              <a:buSzPts val="2700"/>
              <a:buFont typeface="Arial"/>
              <a:buChar char="•"/>
            </a:pPr>
            <a:r>
              <a:rPr lang="en" sz="2800" b="0" i="0" u="none" strike="noStrike" cap="none">
                <a:solidFill>
                  <a:srgbClr val="366092"/>
                </a:solidFill>
                <a:latin typeface="Calibri"/>
                <a:ea typeface="Calibri"/>
                <a:cs typeface="Calibri"/>
                <a:sym typeface="Calibri"/>
              </a:rPr>
              <a:t>Delivery methods </a:t>
            </a:r>
            <a:endParaRPr sz="2800" b="0" i="0" u="none" strike="noStrike" cap="none">
              <a:solidFill>
                <a:srgbClr val="366092"/>
              </a:solidFill>
              <a:latin typeface="Calibri"/>
              <a:ea typeface="Calibri"/>
              <a:cs typeface="Calibri"/>
              <a:sym typeface="Calibri"/>
            </a:endParaRPr>
          </a:p>
          <a:p>
            <a:pPr marL="0" marR="0" lvl="0" indent="0" algn="l" rtl="0">
              <a:spcBef>
                <a:spcPts val="0"/>
              </a:spcBef>
              <a:spcAft>
                <a:spcPts val="0"/>
              </a:spcAft>
              <a:buNone/>
            </a:pPr>
            <a:endParaRPr sz="2800" b="0" i="0" u="none" strike="noStrike" cap="none">
              <a:solidFill>
                <a:srgbClr val="366092"/>
              </a:solidFill>
              <a:latin typeface="Calibri"/>
              <a:ea typeface="Calibri"/>
              <a:cs typeface="Calibri"/>
              <a:sym typeface="Calibri"/>
            </a:endParaRPr>
          </a:p>
          <a:p>
            <a:pPr marL="0" marR="0" lvl="0" indent="0" algn="l" rtl="0">
              <a:spcBef>
                <a:spcPts val="0"/>
              </a:spcBef>
              <a:spcAft>
                <a:spcPts val="0"/>
              </a:spcAft>
              <a:buNone/>
            </a:pPr>
            <a:r>
              <a:rPr lang="en" sz="3200" b="0" i="0" u="none" strike="noStrike" cap="none">
                <a:solidFill>
                  <a:srgbClr val="366092"/>
                </a:solidFill>
                <a:latin typeface="Calibri"/>
                <a:ea typeface="Calibri"/>
                <a:cs typeface="Calibri"/>
                <a:sym typeface="Calibri"/>
              </a:rPr>
              <a:t>Send to </a:t>
            </a:r>
            <a:r>
              <a:rPr lang="en" sz="3200" b="0" i="0" u="sng" strike="noStrike" cap="none">
                <a:solidFill>
                  <a:schemeClr val="hlink"/>
                </a:solidFill>
                <a:latin typeface="Calibri"/>
                <a:ea typeface="Calibri"/>
                <a:cs typeface="Calibri"/>
                <a:sym typeface="Calibri"/>
                <a:hlinkClick r:id="rId4"/>
              </a:rPr>
              <a:t>ngs.training@noaa.gov</a:t>
            </a:r>
            <a:endParaRPr sz="3200" b="0" i="0" u="none" strike="noStrike" cap="none">
              <a:solidFill>
                <a:srgbClr val="366092"/>
              </a:solidFill>
              <a:latin typeface="Calibri"/>
              <a:ea typeface="Calibri"/>
              <a:cs typeface="Calibri"/>
              <a:sym typeface="Calibri"/>
            </a:endParaRPr>
          </a:p>
          <a:p>
            <a:pPr marL="0" marR="0" lvl="0" indent="0" algn="l" rtl="0">
              <a:spcBef>
                <a:spcPts val="0"/>
              </a:spcBef>
              <a:spcAft>
                <a:spcPts val="0"/>
              </a:spcAft>
              <a:buNone/>
            </a:pPr>
            <a:endParaRPr sz="3200">
              <a:solidFill>
                <a:srgbClr val="366092"/>
              </a:solidFill>
              <a:latin typeface="Calibri"/>
              <a:ea typeface="Calibri"/>
              <a:cs typeface="Calibri"/>
              <a:sym typeface="Calibri"/>
            </a:endParaRPr>
          </a:p>
          <a:p>
            <a:pPr marL="0" marR="0" lvl="0" indent="0" algn="l" rtl="0">
              <a:spcBef>
                <a:spcPts val="0"/>
              </a:spcBef>
              <a:spcAft>
                <a:spcPts val="0"/>
              </a:spcAft>
              <a:buNone/>
            </a:pPr>
            <a:r>
              <a:rPr lang="en" sz="3200" i="1">
                <a:solidFill>
                  <a:srgbClr val="366092"/>
                </a:solidFill>
                <a:latin typeface="Calibri"/>
                <a:ea typeface="Calibri"/>
                <a:cs typeface="Calibri"/>
                <a:sym typeface="Calibri"/>
              </a:rPr>
              <a:t>Thank you! </a:t>
            </a:r>
            <a:endParaRPr sz="3200" i="1">
              <a:solidFill>
                <a:srgbClr val="366092"/>
              </a:solidFill>
              <a:latin typeface="Calibri"/>
              <a:ea typeface="Calibri"/>
              <a:cs typeface="Calibri"/>
              <a:sym typeface="Calibri"/>
            </a:endParaRPr>
          </a:p>
          <a:p>
            <a:pPr marL="520687" marR="0" lvl="0" indent="-292093" algn="l" rtl="0">
              <a:spcBef>
                <a:spcPts val="0"/>
              </a:spcBef>
              <a:spcAft>
                <a:spcPts val="0"/>
              </a:spcAft>
              <a:buNone/>
            </a:pPr>
            <a:endParaRPr sz="3600" b="0" i="0" u="none" strike="noStrike" cap="none">
              <a:solidFill>
                <a:srgbClr val="36609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endParaRPr/>
          </a:p>
        </p:txBody>
      </p:sp>
      <p:sp>
        <p:nvSpPr>
          <p:cNvPr id="294" name="Google Shape;294;p1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
              <a:t>End of presentation - Back up slides if extra time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457200" y="446122"/>
            <a:ext cx="7347527" cy="6854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66092"/>
              </a:buClr>
              <a:buSzPts val="3600"/>
              <a:buFont typeface="Calibri"/>
              <a:buNone/>
            </a:pPr>
            <a:r>
              <a:rPr lang="en" sz="3600">
                <a:solidFill>
                  <a:srgbClr val="366092"/>
                </a:solidFill>
                <a:latin typeface="Calibri"/>
                <a:ea typeface="Calibri"/>
                <a:cs typeface="Calibri"/>
                <a:sym typeface="Calibri"/>
              </a:rPr>
              <a:t>OPUS Projects</a:t>
            </a:r>
            <a:endParaRPr sz="3600">
              <a:solidFill>
                <a:srgbClr val="366092"/>
              </a:solidFill>
              <a:latin typeface="Calibri"/>
              <a:ea typeface="Calibri"/>
              <a:cs typeface="Calibri"/>
              <a:sym typeface="Calibri"/>
            </a:endParaRPr>
          </a:p>
        </p:txBody>
      </p:sp>
      <p:sp>
        <p:nvSpPr>
          <p:cNvPr id="174" name="Google Shape;174;p3"/>
          <p:cNvSpPr txBox="1">
            <a:spLocks noGrp="1"/>
          </p:cNvSpPr>
          <p:nvPr>
            <p:ph type="body" idx="1"/>
          </p:nvPr>
        </p:nvSpPr>
        <p:spPr>
          <a:xfrm>
            <a:off x="133932" y="1440294"/>
            <a:ext cx="5140036" cy="3394472"/>
          </a:xfrm>
          <a:prstGeom prst="rect">
            <a:avLst/>
          </a:prstGeom>
          <a:noFill/>
          <a:ln>
            <a:noFill/>
          </a:ln>
        </p:spPr>
        <p:txBody>
          <a:bodyPr spcFirstLastPara="1" wrap="square" lIns="91425" tIns="91425" rIns="91425" bIns="91425" anchor="t" anchorCtr="0">
            <a:normAutofit fontScale="92500" lnSpcReduction="10000"/>
          </a:bodyPr>
          <a:lstStyle/>
          <a:p>
            <a:pPr marL="412750" lvl="0" indent="-285750" algn="l" rtl="0">
              <a:spcBef>
                <a:spcPts val="0"/>
              </a:spcBef>
              <a:spcAft>
                <a:spcPts val="0"/>
              </a:spcAft>
              <a:buClr>
                <a:srgbClr val="366092"/>
              </a:buClr>
              <a:buSzPct val="96096"/>
              <a:buFont typeface="Courier New"/>
              <a:buChar char="o"/>
            </a:pPr>
            <a:r>
              <a:rPr lang="en" sz="1800">
                <a:solidFill>
                  <a:srgbClr val="366092"/>
                </a:solidFill>
                <a:latin typeface="Calibri"/>
                <a:ea typeface="Calibri"/>
                <a:cs typeface="Calibri"/>
                <a:sym typeface="Calibri"/>
              </a:rPr>
              <a:t>NGS has operated the </a:t>
            </a:r>
            <a:r>
              <a:rPr lang="en" sz="1800" b="1">
                <a:solidFill>
                  <a:srgbClr val="366092"/>
                </a:solidFill>
                <a:latin typeface="Calibri"/>
                <a:ea typeface="Calibri"/>
                <a:cs typeface="Calibri"/>
                <a:sym typeface="Calibri"/>
              </a:rPr>
              <a:t>Online Positioning User Service (OPUS) </a:t>
            </a:r>
            <a:r>
              <a:rPr lang="en" sz="1800">
                <a:solidFill>
                  <a:srgbClr val="366092"/>
                </a:solidFill>
                <a:latin typeface="Calibri"/>
                <a:ea typeface="Calibri"/>
                <a:cs typeface="Calibri"/>
                <a:sym typeface="Calibri"/>
              </a:rPr>
              <a:t>since March 2001, to provide end-users easy access to the National Spatial Reference System (NSRS) using GPS data.  </a:t>
            </a:r>
            <a:endParaRPr/>
          </a:p>
          <a:p>
            <a:pPr marL="412750" lvl="0" indent="-184150" algn="l" rtl="0">
              <a:spcBef>
                <a:spcPts val="0"/>
              </a:spcBef>
              <a:spcAft>
                <a:spcPts val="0"/>
              </a:spcAft>
              <a:buClr>
                <a:srgbClr val="366092"/>
              </a:buClr>
              <a:buSzPct val="96096"/>
              <a:buFont typeface="Courier New"/>
              <a:buNone/>
            </a:pPr>
            <a:endParaRPr sz="1800">
              <a:solidFill>
                <a:srgbClr val="366092"/>
              </a:solidFill>
              <a:latin typeface="Calibri"/>
              <a:ea typeface="Calibri"/>
              <a:cs typeface="Calibri"/>
              <a:sym typeface="Calibri"/>
            </a:endParaRPr>
          </a:p>
          <a:p>
            <a:pPr marL="412750" lvl="0" indent="-285750" algn="l" rtl="0">
              <a:spcBef>
                <a:spcPts val="0"/>
              </a:spcBef>
              <a:spcAft>
                <a:spcPts val="0"/>
              </a:spcAft>
              <a:buClr>
                <a:srgbClr val="366092"/>
              </a:buClr>
              <a:buSzPct val="96096"/>
              <a:buFont typeface="Courier New"/>
              <a:buChar char="o"/>
            </a:pPr>
            <a:r>
              <a:rPr lang="en" sz="1800">
                <a:solidFill>
                  <a:srgbClr val="366092"/>
                </a:solidFill>
                <a:latin typeface="Calibri"/>
                <a:ea typeface="Calibri"/>
                <a:cs typeface="Calibri"/>
                <a:sym typeface="Calibri"/>
              </a:rPr>
              <a:t>In 2011, </a:t>
            </a:r>
            <a:r>
              <a:rPr lang="en" sz="1800" b="1">
                <a:solidFill>
                  <a:srgbClr val="366092"/>
                </a:solidFill>
                <a:latin typeface="Calibri"/>
                <a:ea typeface="Calibri"/>
                <a:cs typeface="Calibri"/>
                <a:sym typeface="Calibri"/>
              </a:rPr>
              <a:t>OPUS Projects </a:t>
            </a:r>
            <a:r>
              <a:rPr lang="en" sz="1800">
                <a:solidFill>
                  <a:srgbClr val="366092"/>
                </a:solidFill>
                <a:latin typeface="Calibri"/>
                <a:ea typeface="Calibri"/>
                <a:cs typeface="Calibri"/>
                <a:sym typeface="Calibri"/>
              </a:rPr>
              <a:t>became</a:t>
            </a:r>
            <a:r>
              <a:rPr lang="en" sz="1800" b="1">
                <a:solidFill>
                  <a:srgbClr val="366092"/>
                </a:solidFill>
                <a:latin typeface="Calibri"/>
                <a:ea typeface="Calibri"/>
                <a:cs typeface="Calibri"/>
                <a:sym typeface="Calibri"/>
              </a:rPr>
              <a:t> </a:t>
            </a:r>
            <a:r>
              <a:rPr lang="en" sz="1800">
                <a:solidFill>
                  <a:srgbClr val="366092"/>
                </a:solidFill>
                <a:latin typeface="Calibri"/>
                <a:ea typeface="Calibri"/>
                <a:cs typeface="Calibri"/>
                <a:sym typeface="Calibri"/>
              </a:rPr>
              <a:t>available to the public.</a:t>
            </a:r>
            <a:endParaRPr sz="1800">
              <a:solidFill>
                <a:srgbClr val="366092"/>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ct val="96096"/>
              <a:buChar char="○"/>
            </a:pPr>
            <a:r>
              <a:rPr lang="en" sz="1800">
                <a:solidFill>
                  <a:srgbClr val="366092"/>
                </a:solidFill>
                <a:latin typeface="Calibri"/>
                <a:ea typeface="Calibri"/>
                <a:cs typeface="Calibri"/>
                <a:sym typeface="Calibri"/>
              </a:rPr>
              <a:t>OPUS Projects is a highly integrated tool for managing GPS campaigns, including initial observation metadata and positions, session solution statistics, and network adjustments.  </a:t>
            </a:r>
            <a:endParaRPr sz="1800">
              <a:solidFill>
                <a:srgbClr val="366092"/>
              </a:solidFill>
              <a:latin typeface="Calibri"/>
              <a:ea typeface="Calibri"/>
              <a:cs typeface="Calibri"/>
              <a:sym typeface="Calibri"/>
            </a:endParaRPr>
          </a:p>
          <a:p>
            <a:pPr marL="914400" lvl="1" indent="-330200" algn="l" rtl="0">
              <a:lnSpc>
                <a:spcPct val="100000"/>
              </a:lnSpc>
              <a:spcBef>
                <a:spcPts val="0"/>
              </a:spcBef>
              <a:spcAft>
                <a:spcPts val="0"/>
              </a:spcAft>
              <a:buClr>
                <a:schemeClr val="dk1"/>
              </a:buClr>
              <a:buSzPct val="96096"/>
              <a:buChar char="○"/>
            </a:pPr>
            <a:r>
              <a:rPr lang="en" sz="1800">
                <a:solidFill>
                  <a:srgbClr val="366092"/>
                </a:solidFill>
                <a:latin typeface="Calibri"/>
                <a:ea typeface="Calibri"/>
                <a:cs typeface="Calibri"/>
                <a:sym typeface="Calibri"/>
              </a:rPr>
              <a:t>Provides data visualization and project management aids.   </a:t>
            </a:r>
            <a:endParaRPr sz="1800">
              <a:solidFill>
                <a:srgbClr val="366092"/>
              </a:solidFill>
              <a:latin typeface="Calibri"/>
              <a:ea typeface="Calibri"/>
              <a:cs typeface="Calibri"/>
              <a:sym typeface="Calibri"/>
            </a:endParaRPr>
          </a:p>
          <a:p>
            <a:pPr marL="0" lvl="0" indent="0" algn="l" rtl="0">
              <a:spcBef>
                <a:spcPts val="0"/>
              </a:spcBef>
              <a:spcAft>
                <a:spcPts val="1200"/>
              </a:spcAft>
              <a:buClr>
                <a:schemeClr val="dk1"/>
              </a:buClr>
              <a:buSzPct val="100000"/>
              <a:buNone/>
            </a:pPr>
            <a:endParaRPr sz="2400">
              <a:solidFill>
                <a:srgbClr val="366092"/>
              </a:solidFill>
              <a:latin typeface="Calibri"/>
              <a:ea typeface="Calibri"/>
              <a:cs typeface="Calibri"/>
              <a:sym typeface="Calibri"/>
            </a:endParaRPr>
          </a:p>
        </p:txBody>
      </p:sp>
      <p:pic>
        <p:nvPicPr>
          <p:cNvPr id="175" name="Google Shape;175;p3"/>
          <p:cNvPicPr preferRelativeResize="0"/>
          <p:nvPr/>
        </p:nvPicPr>
        <p:blipFill rotWithShape="1">
          <a:blip r:embed="rId4">
            <a:alphaModFix/>
          </a:blip>
          <a:srcRect/>
          <a:stretch/>
        </p:blipFill>
        <p:spPr>
          <a:xfrm>
            <a:off x="5273975" y="1221243"/>
            <a:ext cx="3604674" cy="3469683"/>
          </a:xfrm>
          <a:prstGeom prst="rect">
            <a:avLst/>
          </a:prstGeom>
          <a:noFill/>
          <a:ln w="28575" cap="flat" cmpd="sng">
            <a:solidFill>
              <a:schemeClr val="accent1"/>
            </a:solidFill>
            <a:prstDash val="solid"/>
            <a:round/>
            <a:headEnd type="none" w="sm" len="sm"/>
            <a:tailEnd type="none" w="sm" len="sm"/>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20"/>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New Tool to Earn Webinar Certificates on </a:t>
            </a:r>
            <a:endParaRPr/>
          </a:p>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Your Schedule</a:t>
            </a:r>
            <a:endParaRPr sz="3000" b="0" i="0" u="none" strike="noStrike" cap="none">
              <a:solidFill>
                <a:srgbClr val="366092"/>
              </a:solidFill>
              <a:latin typeface="Calibri"/>
              <a:ea typeface="Calibri"/>
              <a:cs typeface="Calibri"/>
              <a:sym typeface="Calibri"/>
            </a:endParaRPr>
          </a:p>
        </p:txBody>
      </p:sp>
      <p:sp>
        <p:nvSpPr>
          <p:cNvPr id="300" name="Google Shape;300;p20"/>
          <p:cNvSpPr txBox="1"/>
          <p:nvPr/>
        </p:nvSpPr>
        <p:spPr>
          <a:xfrm>
            <a:off x="390403" y="1686843"/>
            <a:ext cx="3454975" cy="715500"/>
          </a:xfrm>
          <a:prstGeom prst="rect">
            <a:avLst/>
          </a:prstGeom>
          <a:noFill/>
          <a:ln>
            <a:noFill/>
          </a:ln>
        </p:spPr>
        <p:txBody>
          <a:bodyPr spcFirstLastPara="1" wrap="square" lIns="68575" tIns="34275" rIns="68575" bIns="34275" anchor="t" anchorCtr="0">
            <a:noAutofit/>
          </a:bodyPr>
          <a:lstStyle/>
          <a:p>
            <a:pPr marL="257175" marR="0" lvl="0" indent="-257175"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Can’t make a webinar during the scheduled time? A recorded version is always available on the NGS website. </a:t>
            </a:r>
            <a:endParaRPr/>
          </a:p>
          <a:p>
            <a:pPr marL="257175" marR="0" lvl="0" indent="-257175"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But NOW you can earn a certificate for viewing a </a:t>
            </a:r>
            <a:r>
              <a:rPr lang="en" sz="2100" b="1" i="0" u="sng" strike="noStrike" cap="none">
                <a:solidFill>
                  <a:srgbClr val="366092"/>
                </a:solidFill>
                <a:latin typeface="Calibri"/>
                <a:ea typeface="Calibri"/>
                <a:cs typeface="Calibri"/>
                <a:sym typeface="Calibri"/>
              </a:rPr>
              <a:t>recorded</a:t>
            </a:r>
            <a:r>
              <a:rPr lang="en" sz="2100" b="0" i="0" u="none" strike="noStrike" cap="none">
                <a:solidFill>
                  <a:srgbClr val="366092"/>
                </a:solidFill>
                <a:latin typeface="Calibri"/>
                <a:ea typeface="Calibri"/>
                <a:cs typeface="Calibri"/>
                <a:sym typeface="Calibri"/>
              </a:rPr>
              <a:t> webinar. </a:t>
            </a:r>
            <a:endParaRPr sz="2100" b="0" i="0" u="none" strike="noStrike" cap="none">
              <a:solidFill>
                <a:srgbClr val="366092"/>
              </a:solidFill>
              <a:latin typeface="Calibri"/>
              <a:ea typeface="Calibri"/>
              <a:cs typeface="Calibri"/>
              <a:sym typeface="Calibri"/>
            </a:endParaRPr>
          </a:p>
        </p:txBody>
      </p:sp>
      <p:pic>
        <p:nvPicPr>
          <p:cNvPr id="301" name="Google Shape;301;p20"/>
          <p:cNvPicPr preferRelativeResize="0"/>
          <p:nvPr/>
        </p:nvPicPr>
        <p:blipFill rotWithShape="1">
          <a:blip r:embed="rId4">
            <a:alphaModFix/>
          </a:blip>
          <a:srcRect/>
          <a:stretch/>
        </p:blipFill>
        <p:spPr>
          <a:xfrm>
            <a:off x="4208370" y="1565425"/>
            <a:ext cx="4682430" cy="3218846"/>
          </a:xfrm>
          <a:prstGeom prst="rect">
            <a:avLst/>
          </a:prstGeom>
          <a:noFill/>
          <a:ln w="25400" cap="flat" cmpd="sng">
            <a:solidFill>
              <a:srgbClr val="395E89"/>
            </a:solidFill>
            <a:prstDash val="solid"/>
            <a:round/>
            <a:headEnd type="none" w="sm" len="sm"/>
            <a:tailEnd type="none" w="sm" len="sm"/>
          </a:ln>
        </p:spPr>
      </p:pic>
      <p:sp>
        <p:nvSpPr>
          <p:cNvPr id="302" name="Google Shape;302;p20"/>
          <p:cNvSpPr/>
          <p:nvPr/>
        </p:nvSpPr>
        <p:spPr>
          <a:xfrm>
            <a:off x="5265169" y="3649435"/>
            <a:ext cx="3625631" cy="849086"/>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03" name="Google Shape;303;p20"/>
          <p:cNvSpPr/>
          <p:nvPr/>
        </p:nvSpPr>
        <p:spPr>
          <a:xfrm>
            <a:off x="4012425" y="2991425"/>
            <a:ext cx="1400495" cy="200811"/>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p:tgtEl>
                                          <p:spTgt spid="3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2"/>
                                        </p:tgtEl>
                                        <p:attrNameLst>
                                          <p:attrName>style.visibility</p:attrName>
                                        </p:attrNameLst>
                                      </p:cBhvr>
                                      <p:to>
                                        <p:strVal val="visible"/>
                                      </p:to>
                                    </p:set>
                                    <p:anim calcmode="lin" valueType="num">
                                      <p:cBhvr additive="base">
                                        <p:cTn id="12" dur="500"/>
                                        <p:tgtEl>
                                          <p:spTgt spid="3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21"/>
          <p:cNvSpPr txBox="1"/>
          <p:nvPr/>
        </p:nvSpPr>
        <p:spPr>
          <a:xfrm>
            <a:off x="414897" y="1720437"/>
            <a:ext cx="3340675" cy="715500"/>
          </a:xfrm>
          <a:prstGeom prst="rect">
            <a:avLst/>
          </a:prstGeom>
          <a:noFill/>
          <a:ln>
            <a:noFill/>
          </a:ln>
        </p:spPr>
        <p:txBody>
          <a:bodyPr spcFirstLastPara="1" wrap="square" lIns="68575" tIns="34275" rIns="68575" bIns="34275" anchor="t" anchorCtr="0">
            <a:noAutofit/>
          </a:bodyPr>
          <a:lstStyle/>
          <a:p>
            <a:pPr marL="257175" marR="0" lvl="0" indent="-257175"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NGS again worked with the COMET MetEd program to develop a tool through which you can earn a certificate by viewing recordings of past webinars. </a:t>
            </a:r>
            <a:endParaRPr/>
          </a:p>
          <a:p>
            <a:pPr marL="257175" marR="0" lvl="0" indent="-257175"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Over 100 recorded webinars available.</a:t>
            </a:r>
            <a:endParaRPr sz="2100" b="0" i="0" u="none" strike="noStrike" cap="none">
              <a:solidFill>
                <a:srgbClr val="366092"/>
              </a:solidFill>
              <a:latin typeface="Calibri"/>
              <a:ea typeface="Calibri"/>
              <a:cs typeface="Calibri"/>
              <a:sym typeface="Calibri"/>
            </a:endParaRPr>
          </a:p>
        </p:txBody>
      </p:sp>
      <p:pic>
        <p:nvPicPr>
          <p:cNvPr id="309" name="Google Shape;309;p21"/>
          <p:cNvPicPr preferRelativeResize="0"/>
          <p:nvPr/>
        </p:nvPicPr>
        <p:blipFill rotWithShape="1">
          <a:blip r:embed="rId4">
            <a:alphaModFix/>
          </a:blip>
          <a:srcRect/>
          <a:stretch/>
        </p:blipFill>
        <p:spPr>
          <a:xfrm>
            <a:off x="3976007" y="1857676"/>
            <a:ext cx="5002350" cy="2297946"/>
          </a:xfrm>
          <a:prstGeom prst="rect">
            <a:avLst/>
          </a:prstGeom>
          <a:noFill/>
          <a:ln w="25400" cap="flat" cmpd="sng">
            <a:solidFill>
              <a:srgbClr val="395E89"/>
            </a:solidFill>
            <a:prstDash val="solid"/>
            <a:round/>
            <a:headEnd type="none" w="sm" len="sm"/>
            <a:tailEnd type="none" w="sm" len="sm"/>
          </a:ln>
        </p:spPr>
      </p:pic>
      <p:sp>
        <p:nvSpPr>
          <p:cNvPr id="310" name="Google Shape;310;p21"/>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New Tool to Earn Webinar Certificates on </a:t>
            </a:r>
            <a:endParaRPr/>
          </a:p>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Your Schedule</a:t>
            </a:r>
            <a:endParaRPr sz="3000" b="0" i="0" u="none" strike="noStrike" cap="none">
              <a:solidFill>
                <a:srgbClr val="36609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22"/>
          <p:cNvSpPr txBox="1"/>
          <p:nvPr/>
        </p:nvSpPr>
        <p:spPr>
          <a:xfrm>
            <a:off x="414897" y="1720437"/>
            <a:ext cx="3340675" cy="715500"/>
          </a:xfrm>
          <a:prstGeom prst="rect">
            <a:avLst/>
          </a:prstGeom>
          <a:noFill/>
          <a:ln>
            <a:noFill/>
          </a:ln>
        </p:spPr>
        <p:txBody>
          <a:bodyPr spcFirstLastPara="1" wrap="square" lIns="68575" tIns="34275" rIns="68575" bIns="34275" anchor="t" anchorCtr="0">
            <a:noAutofit/>
          </a:bodyPr>
          <a:lstStyle/>
          <a:p>
            <a:pPr marL="342900" marR="0" lvl="0" indent="-342900"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Great search function to find webinars on a certain topic. </a:t>
            </a:r>
            <a:endParaRPr/>
          </a:p>
          <a:p>
            <a:pPr marL="342900" marR="0" lvl="0" indent="-342900"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If you are in the education field, you could assign these as pre-requisites, class work, extra credit, etc. </a:t>
            </a:r>
            <a:endParaRPr sz="2100" b="0" i="0" u="none" strike="noStrike" cap="none">
              <a:solidFill>
                <a:srgbClr val="366092"/>
              </a:solidFill>
              <a:latin typeface="Calibri"/>
              <a:ea typeface="Calibri"/>
              <a:cs typeface="Calibri"/>
              <a:sym typeface="Calibri"/>
            </a:endParaRPr>
          </a:p>
        </p:txBody>
      </p:sp>
      <p:sp>
        <p:nvSpPr>
          <p:cNvPr id="316" name="Google Shape;316;p22"/>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New Tool to Earn Webinar Certificates on </a:t>
            </a:r>
            <a:endParaRPr/>
          </a:p>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Your Schedule</a:t>
            </a:r>
            <a:endParaRPr sz="3000" b="0" i="0" u="none" strike="noStrike" cap="none">
              <a:solidFill>
                <a:srgbClr val="366092"/>
              </a:solidFill>
              <a:latin typeface="Calibri"/>
              <a:ea typeface="Calibri"/>
              <a:cs typeface="Calibri"/>
              <a:sym typeface="Calibri"/>
            </a:endParaRPr>
          </a:p>
        </p:txBody>
      </p:sp>
      <p:pic>
        <p:nvPicPr>
          <p:cNvPr id="317" name="Google Shape;317;p22"/>
          <p:cNvPicPr preferRelativeResize="0"/>
          <p:nvPr/>
        </p:nvPicPr>
        <p:blipFill rotWithShape="1">
          <a:blip r:embed="rId4">
            <a:alphaModFix/>
          </a:blip>
          <a:srcRect/>
          <a:stretch/>
        </p:blipFill>
        <p:spPr>
          <a:xfrm>
            <a:off x="3851364" y="1861457"/>
            <a:ext cx="5131280" cy="2433998"/>
          </a:xfrm>
          <a:prstGeom prst="rect">
            <a:avLst/>
          </a:prstGeom>
          <a:noFill/>
          <a:ln w="25400" cap="flat" cmpd="sng">
            <a:solidFill>
              <a:srgbClr val="395E89"/>
            </a:solidFill>
            <a:prstDash val="solid"/>
            <a:round/>
            <a:headEnd type="none" w="sm" len="sm"/>
            <a:tailEnd type="none" w="sm" len="sm"/>
          </a:ln>
        </p:spPr>
      </p:pic>
      <p:sp>
        <p:nvSpPr>
          <p:cNvPr id="318" name="Google Shape;318;p22"/>
          <p:cNvSpPr/>
          <p:nvPr/>
        </p:nvSpPr>
        <p:spPr>
          <a:xfrm>
            <a:off x="3871753" y="2335532"/>
            <a:ext cx="1400495" cy="200811"/>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319" name="Google Shape;319;p22"/>
          <p:cNvSpPr/>
          <p:nvPr/>
        </p:nvSpPr>
        <p:spPr>
          <a:xfrm>
            <a:off x="3755571" y="2724197"/>
            <a:ext cx="1400495" cy="200811"/>
          </a:xfrm>
          <a:prstGeom prst="ellipse">
            <a:avLst/>
          </a:prstGeom>
          <a:noFill/>
          <a:ln w="5715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500"/>
                                        <p:tgtEl>
                                          <p:spTgt spid="31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9"/>
                                        </p:tgtEl>
                                        <p:attrNameLst>
                                          <p:attrName>style.visibility</p:attrName>
                                        </p:attrNameLst>
                                      </p:cBhvr>
                                      <p:to>
                                        <p:strVal val="visible"/>
                                      </p:to>
                                    </p:set>
                                    <p:anim calcmode="lin" valueType="num">
                                      <p:cBhvr additive="base">
                                        <p:cTn id="12" dur="500"/>
                                        <p:tgtEl>
                                          <p:spTgt spid="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p23"/>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New Tool to Earn Webinar Certificates on </a:t>
            </a:r>
            <a:endParaRPr/>
          </a:p>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Your Schedule</a:t>
            </a:r>
            <a:endParaRPr sz="3000" b="0" i="0" u="none" strike="noStrike" cap="none">
              <a:solidFill>
                <a:srgbClr val="366092"/>
              </a:solidFill>
              <a:latin typeface="Calibri"/>
              <a:ea typeface="Calibri"/>
              <a:cs typeface="Calibri"/>
              <a:sym typeface="Calibri"/>
            </a:endParaRPr>
          </a:p>
        </p:txBody>
      </p:sp>
      <p:sp>
        <p:nvSpPr>
          <p:cNvPr id="325" name="Google Shape;325;p23"/>
          <p:cNvSpPr/>
          <p:nvPr/>
        </p:nvSpPr>
        <p:spPr>
          <a:xfrm>
            <a:off x="342900" y="1928187"/>
            <a:ext cx="2800350" cy="1708160"/>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rgbClr val="366092"/>
              </a:buClr>
              <a:buSzPts val="2100"/>
              <a:buFont typeface="Arial"/>
              <a:buChar char="•"/>
            </a:pPr>
            <a:r>
              <a:rPr lang="en" sz="2100" b="0" i="0" u="none" strike="noStrike" cap="none">
                <a:solidFill>
                  <a:srgbClr val="366092"/>
                </a:solidFill>
                <a:latin typeface="Calibri"/>
                <a:ea typeface="Calibri"/>
                <a:cs typeface="Calibri"/>
                <a:sym typeface="Calibri"/>
              </a:rPr>
              <a:t>Once you watch the entirety of a webinar, you can download a Certificate of Attendance. </a:t>
            </a:r>
            <a:endParaRPr/>
          </a:p>
        </p:txBody>
      </p:sp>
      <p:pic>
        <p:nvPicPr>
          <p:cNvPr id="326" name="Google Shape;326;p23"/>
          <p:cNvPicPr preferRelativeResize="0"/>
          <p:nvPr/>
        </p:nvPicPr>
        <p:blipFill rotWithShape="1">
          <a:blip r:embed="rId4">
            <a:alphaModFix/>
          </a:blip>
          <a:srcRect/>
          <a:stretch/>
        </p:blipFill>
        <p:spPr>
          <a:xfrm>
            <a:off x="3440276" y="1623315"/>
            <a:ext cx="4692444" cy="3262127"/>
          </a:xfrm>
          <a:prstGeom prst="rect">
            <a:avLst/>
          </a:prstGeom>
          <a:noFill/>
          <a:ln w="25400" cap="flat" cmpd="sng">
            <a:solidFill>
              <a:srgbClr val="395E89"/>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24"/>
          <p:cNvSpPr txBox="1"/>
          <p:nvPr/>
        </p:nvSpPr>
        <p:spPr>
          <a:xfrm>
            <a:off x="174570" y="514987"/>
            <a:ext cx="8381602" cy="857400"/>
          </a:xfrm>
          <a:prstGeom prst="rect">
            <a:avLst/>
          </a:prstGeom>
          <a:no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New Tool to Earn Webinar Certificates on </a:t>
            </a:r>
            <a:endParaRPr/>
          </a:p>
          <a:p>
            <a:pPr marL="0" marR="0" lvl="0" indent="0" algn="ctr" rtl="0">
              <a:spcBef>
                <a:spcPts val="0"/>
              </a:spcBef>
              <a:spcAft>
                <a:spcPts val="0"/>
              </a:spcAft>
              <a:buNone/>
            </a:pPr>
            <a:r>
              <a:rPr lang="en" sz="3000" b="0" i="0" u="none" strike="noStrike" cap="none">
                <a:solidFill>
                  <a:srgbClr val="366092"/>
                </a:solidFill>
                <a:latin typeface="Calibri"/>
                <a:ea typeface="Calibri"/>
                <a:cs typeface="Calibri"/>
                <a:sym typeface="Calibri"/>
              </a:rPr>
              <a:t>Your Schedule</a:t>
            </a:r>
            <a:endParaRPr sz="3000" b="0" i="0" u="none" strike="noStrike" cap="none">
              <a:solidFill>
                <a:srgbClr val="366092"/>
              </a:solidFill>
              <a:latin typeface="Calibri"/>
              <a:ea typeface="Calibri"/>
              <a:cs typeface="Calibri"/>
              <a:sym typeface="Calibri"/>
            </a:endParaRPr>
          </a:p>
        </p:txBody>
      </p:sp>
      <p:sp>
        <p:nvSpPr>
          <p:cNvPr id="332" name="Google Shape;332;p24"/>
          <p:cNvSpPr/>
          <p:nvPr/>
        </p:nvSpPr>
        <p:spPr>
          <a:xfrm>
            <a:off x="1475212" y="4473158"/>
            <a:ext cx="57803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0" i="0" u="none" strike="noStrike" cap="none">
                <a:solidFill>
                  <a:srgbClr val="366092"/>
                </a:solidFill>
                <a:latin typeface="Calibri"/>
                <a:ea typeface="Calibri"/>
                <a:cs typeface="Calibri"/>
                <a:sym typeface="Calibri"/>
              </a:rPr>
              <a:t>COMET MetEd will store all earned certificates. </a:t>
            </a:r>
            <a:endParaRPr/>
          </a:p>
        </p:txBody>
      </p:sp>
      <p:pic>
        <p:nvPicPr>
          <p:cNvPr id="333" name="Google Shape;333;p24"/>
          <p:cNvPicPr preferRelativeResize="0"/>
          <p:nvPr/>
        </p:nvPicPr>
        <p:blipFill rotWithShape="1">
          <a:blip r:embed="rId4">
            <a:alphaModFix/>
          </a:blip>
          <a:srcRect/>
          <a:stretch/>
        </p:blipFill>
        <p:spPr>
          <a:xfrm>
            <a:off x="271242" y="1418221"/>
            <a:ext cx="8601517" cy="2943377"/>
          </a:xfrm>
          <a:prstGeom prst="rect">
            <a:avLst/>
          </a:prstGeom>
          <a:noFill/>
          <a:ln w="19050" cap="flat" cmpd="sng">
            <a:solidFill>
              <a:srgbClr val="36609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p:tgtEl>
                                          <p:spTgt spid="3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457200" y="464597"/>
            <a:ext cx="8229600" cy="85725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414"/>
              <a:buFont typeface="Arial"/>
              <a:buNone/>
            </a:pPr>
            <a:r>
              <a:rPr lang="en" sz="3600">
                <a:solidFill>
                  <a:srgbClr val="366092"/>
                </a:solidFill>
                <a:latin typeface="Calibri"/>
                <a:ea typeface="Calibri"/>
                <a:cs typeface="Calibri"/>
                <a:sym typeface="Calibri"/>
              </a:rPr>
              <a:t>Training Requirement</a:t>
            </a:r>
            <a:endParaRPr sz="3600">
              <a:solidFill>
                <a:srgbClr val="366092"/>
              </a:solidFill>
              <a:latin typeface="Calibri"/>
              <a:ea typeface="Calibri"/>
              <a:cs typeface="Calibri"/>
              <a:sym typeface="Calibri"/>
            </a:endParaRPr>
          </a:p>
        </p:txBody>
      </p:sp>
      <p:sp>
        <p:nvSpPr>
          <p:cNvPr id="181" name="Google Shape;181;p4"/>
          <p:cNvSpPr txBox="1">
            <a:spLocks noGrp="1"/>
          </p:cNvSpPr>
          <p:nvPr>
            <p:ph type="body" idx="1"/>
          </p:nvPr>
        </p:nvSpPr>
        <p:spPr>
          <a:xfrm>
            <a:off x="0" y="1268424"/>
            <a:ext cx="6142200" cy="3693900"/>
          </a:xfrm>
          <a:prstGeom prst="rect">
            <a:avLst/>
          </a:prstGeom>
          <a:noFill/>
          <a:ln>
            <a:noFill/>
          </a:ln>
        </p:spPr>
        <p:txBody>
          <a:bodyPr spcFirstLastPara="1" wrap="square" lIns="91425" tIns="91425" rIns="91425" bIns="91425" anchor="t" anchorCtr="0">
            <a:normAutofit/>
          </a:bodyPr>
          <a:lstStyle/>
          <a:p>
            <a:pPr marL="457200" lvl="0" indent="-336550" algn="l" rtl="0">
              <a:lnSpc>
                <a:spcPct val="100000"/>
              </a:lnSpc>
              <a:spcBef>
                <a:spcPts val="0"/>
              </a:spcBef>
              <a:spcAft>
                <a:spcPts val="0"/>
              </a:spcAft>
              <a:buClr>
                <a:srgbClr val="366092"/>
              </a:buClr>
              <a:buSzPts val="1700"/>
              <a:buFont typeface="Courier New"/>
              <a:buChar char="o"/>
            </a:pPr>
            <a:r>
              <a:rPr lang="en" sz="1700">
                <a:solidFill>
                  <a:srgbClr val="366092"/>
                </a:solidFill>
                <a:latin typeface="Calibri"/>
                <a:ea typeface="Calibri"/>
                <a:cs typeface="Calibri"/>
                <a:sym typeface="Calibri"/>
              </a:rPr>
              <a:t>NGS has required </a:t>
            </a:r>
            <a:r>
              <a:rPr lang="en" sz="1700" b="1">
                <a:solidFill>
                  <a:srgbClr val="366092"/>
                </a:solidFill>
                <a:latin typeface="Calibri"/>
                <a:ea typeface="Calibri"/>
                <a:cs typeface="Calibri"/>
                <a:sym typeface="Calibri"/>
              </a:rPr>
              <a:t>training of approximately 12 hours </a:t>
            </a:r>
            <a:r>
              <a:rPr lang="en" sz="1700">
                <a:solidFill>
                  <a:srgbClr val="366092"/>
                </a:solidFill>
                <a:latin typeface="Calibri"/>
                <a:ea typeface="Calibri"/>
                <a:cs typeface="Calibri"/>
                <a:sym typeface="Calibri"/>
              </a:rPr>
              <a:t>to access OPUS Projects</a:t>
            </a:r>
            <a:endParaRPr sz="1700">
              <a:solidFill>
                <a:srgbClr val="366092"/>
              </a:solidFill>
              <a:latin typeface="Calibri"/>
              <a:ea typeface="Calibri"/>
              <a:cs typeface="Calibri"/>
              <a:sym typeface="Calibri"/>
            </a:endParaRPr>
          </a:p>
          <a:p>
            <a:pPr marL="914400" lvl="1" indent="-336550" algn="l" rtl="0">
              <a:lnSpc>
                <a:spcPct val="100000"/>
              </a:lnSpc>
              <a:spcBef>
                <a:spcPts val="0"/>
              </a:spcBef>
              <a:spcAft>
                <a:spcPts val="0"/>
              </a:spcAft>
              <a:buClr>
                <a:srgbClr val="366092"/>
              </a:buClr>
              <a:buSzPts val="1700"/>
              <a:buChar char="○"/>
            </a:pPr>
            <a:r>
              <a:rPr lang="en" sz="1700">
                <a:solidFill>
                  <a:srgbClr val="366092"/>
                </a:solidFill>
                <a:latin typeface="Calibri"/>
                <a:ea typeface="Calibri"/>
                <a:cs typeface="Calibri"/>
                <a:sym typeface="Calibri"/>
              </a:rPr>
              <a:t>This was due to its complexity, flexibility, and ability of users to select options that would likely produce unintended outcomes. </a:t>
            </a:r>
            <a:endParaRPr/>
          </a:p>
          <a:p>
            <a:pPr marL="914400" lvl="1" indent="-228600" algn="l" rtl="0">
              <a:lnSpc>
                <a:spcPct val="100000"/>
              </a:lnSpc>
              <a:spcBef>
                <a:spcPts val="0"/>
              </a:spcBef>
              <a:spcAft>
                <a:spcPts val="0"/>
              </a:spcAft>
              <a:buClr>
                <a:srgbClr val="366092"/>
              </a:buClr>
              <a:buSzPts val="1700"/>
              <a:buNone/>
            </a:pPr>
            <a:endParaRPr sz="1700">
              <a:solidFill>
                <a:srgbClr val="366092"/>
              </a:solidFill>
              <a:latin typeface="Calibri"/>
              <a:ea typeface="Calibri"/>
              <a:cs typeface="Calibri"/>
              <a:sym typeface="Calibri"/>
            </a:endParaRPr>
          </a:p>
          <a:p>
            <a:pPr marL="514350" lvl="0" indent="-336550" algn="l" rtl="0">
              <a:spcBef>
                <a:spcPts val="0"/>
              </a:spcBef>
              <a:spcAft>
                <a:spcPts val="0"/>
              </a:spcAft>
              <a:buClr>
                <a:srgbClr val="366092"/>
              </a:buClr>
              <a:buSzPts val="1700"/>
              <a:buChar char="○"/>
            </a:pPr>
            <a:r>
              <a:rPr lang="en" sz="1700" b="1">
                <a:solidFill>
                  <a:srgbClr val="366092"/>
                </a:solidFill>
                <a:latin typeface="Calibri"/>
                <a:ea typeface="Calibri"/>
                <a:cs typeface="Calibri"/>
                <a:sym typeface="Calibri"/>
              </a:rPr>
              <a:t>Since 2014 when training began to be tracked, NGS has conducted training for over 4,000 participants.</a:t>
            </a:r>
            <a:endParaRPr sz="1700"/>
          </a:p>
          <a:p>
            <a:pPr marL="1314450" lvl="2" indent="-336550" algn="l" rtl="0">
              <a:spcBef>
                <a:spcPts val="0"/>
              </a:spcBef>
              <a:spcAft>
                <a:spcPts val="0"/>
              </a:spcAft>
              <a:buClr>
                <a:srgbClr val="366092"/>
              </a:buClr>
              <a:buSzPts val="1700"/>
              <a:buChar char="○"/>
            </a:pPr>
            <a:r>
              <a:rPr lang="en" sz="1700">
                <a:solidFill>
                  <a:srgbClr val="366092"/>
                </a:solidFill>
                <a:latin typeface="Calibri"/>
                <a:ea typeface="Calibri"/>
                <a:cs typeface="Calibri"/>
                <a:sym typeface="Calibri"/>
              </a:rPr>
              <a:t>Conducted by a staff of less than 20 instructors, with an average class size of approximately 20 students.  These instructors are balancing OPUS Projects classes with many other responsibilities.</a:t>
            </a:r>
            <a:endParaRPr sz="1700">
              <a:solidFill>
                <a:srgbClr val="366092"/>
              </a:solidFill>
              <a:latin typeface="Calibri"/>
              <a:ea typeface="Calibri"/>
              <a:cs typeface="Calibri"/>
              <a:sym typeface="Calibri"/>
            </a:endParaRPr>
          </a:p>
          <a:p>
            <a:pPr marL="0" lvl="0" indent="0" algn="l" rtl="0">
              <a:spcBef>
                <a:spcPts val="0"/>
              </a:spcBef>
              <a:spcAft>
                <a:spcPts val="1200"/>
              </a:spcAft>
              <a:buClr>
                <a:schemeClr val="dk1"/>
              </a:buClr>
              <a:buSzPts val="2300"/>
              <a:buNone/>
            </a:pPr>
            <a:endParaRPr sz="2300">
              <a:solidFill>
                <a:srgbClr val="366092"/>
              </a:solidFill>
              <a:latin typeface="Calibri"/>
              <a:ea typeface="Calibri"/>
              <a:cs typeface="Calibri"/>
              <a:sym typeface="Calibri"/>
            </a:endParaRPr>
          </a:p>
        </p:txBody>
      </p:sp>
      <p:pic>
        <p:nvPicPr>
          <p:cNvPr id="182" name="Google Shape;182;p4"/>
          <p:cNvPicPr preferRelativeResize="0"/>
          <p:nvPr/>
        </p:nvPicPr>
        <p:blipFill rotWithShape="1">
          <a:blip r:embed="rId4">
            <a:alphaModFix/>
          </a:blip>
          <a:srcRect/>
          <a:stretch/>
        </p:blipFill>
        <p:spPr>
          <a:xfrm>
            <a:off x="6088024" y="1570186"/>
            <a:ext cx="2963616" cy="2534606"/>
          </a:xfrm>
          <a:prstGeom prst="rect">
            <a:avLst/>
          </a:prstGeom>
          <a:noFill/>
          <a:ln w="28575" cap="flat" cmpd="sng">
            <a:solidFill>
              <a:srgbClr val="366092"/>
            </a:solidFill>
            <a:prstDash val="solid"/>
            <a:round/>
            <a:headEnd type="none" w="sm" len="sm"/>
            <a:tailEnd type="none" w="sm" len="sm"/>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
          <p:cNvSpPr txBox="1">
            <a:spLocks noGrp="1"/>
          </p:cNvSpPr>
          <p:nvPr>
            <p:ph type="title"/>
          </p:nvPr>
        </p:nvSpPr>
        <p:spPr>
          <a:xfrm>
            <a:off x="457200" y="464596"/>
            <a:ext cx="8229600" cy="85725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rgbClr val="366092"/>
              </a:buClr>
              <a:buSzPts val="3200"/>
              <a:buFont typeface="Calibri"/>
              <a:buNone/>
            </a:pPr>
            <a:r>
              <a:rPr lang="en" sz="3200">
                <a:solidFill>
                  <a:srgbClr val="366092"/>
                </a:solidFill>
                <a:latin typeface="Calibri"/>
                <a:ea typeface="Calibri"/>
                <a:cs typeface="Calibri"/>
                <a:sym typeface="Calibri"/>
              </a:rPr>
              <a:t>Is Mandatory Training Still Necessary? </a:t>
            </a:r>
            <a:endParaRPr sz="3200">
              <a:solidFill>
                <a:srgbClr val="366092"/>
              </a:solidFill>
              <a:latin typeface="Calibri"/>
              <a:ea typeface="Calibri"/>
              <a:cs typeface="Calibri"/>
              <a:sym typeface="Calibri"/>
            </a:endParaRPr>
          </a:p>
        </p:txBody>
      </p:sp>
      <p:sp>
        <p:nvSpPr>
          <p:cNvPr id="188" name="Google Shape;188;p5"/>
          <p:cNvSpPr txBox="1">
            <a:spLocks noGrp="1"/>
          </p:cNvSpPr>
          <p:nvPr>
            <p:ph type="body" idx="1"/>
          </p:nvPr>
        </p:nvSpPr>
        <p:spPr>
          <a:xfrm>
            <a:off x="457200" y="1428751"/>
            <a:ext cx="8229600" cy="3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66092"/>
              </a:buClr>
              <a:buSzPts val="1600"/>
              <a:buNone/>
            </a:pPr>
            <a:r>
              <a:rPr lang="en" sz="1700">
                <a:solidFill>
                  <a:srgbClr val="366092"/>
                </a:solidFill>
                <a:latin typeface="Calibri"/>
                <a:ea typeface="Calibri"/>
                <a:cs typeface="Calibri"/>
                <a:sym typeface="Calibri"/>
              </a:rPr>
              <a:t>As OPUS Projects has matured, NGS began discussions about possibly removing the mandatory training requirement. </a:t>
            </a:r>
            <a:r>
              <a:rPr lang="en" sz="1700" b="1">
                <a:solidFill>
                  <a:srgbClr val="366092"/>
                </a:solidFill>
                <a:latin typeface="Calibri"/>
                <a:ea typeface="Calibri"/>
                <a:cs typeface="Calibri"/>
                <a:sym typeface="Calibri"/>
              </a:rPr>
              <a:t>Why?</a:t>
            </a:r>
            <a:endParaRPr sz="1700" b="1">
              <a:solidFill>
                <a:srgbClr val="366092"/>
              </a:solidFill>
              <a:latin typeface="Calibri"/>
              <a:ea typeface="Calibri"/>
              <a:cs typeface="Calibri"/>
              <a:sym typeface="Calibri"/>
            </a:endParaRPr>
          </a:p>
          <a:p>
            <a:pPr marL="605790" lvl="0" indent="-463550" algn="l" rtl="0">
              <a:spcBef>
                <a:spcPts val="1200"/>
              </a:spcBef>
              <a:spcAft>
                <a:spcPts val="0"/>
              </a:spcAft>
              <a:buClr>
                <a:srgbClr val="366092"/>
              </a:buClr>
              <a:buSzPts val="1700"/>
              <a:buFont typeface="Courier New"/>
              <a:buChar char="o"/>
            </a:pPr>
            <a:r>
              <a:rPr lang="en" sz="1700" b="1">
                <a:solidFill>
                  <a:srgbClr val="366092"/>
                </a:solidFill>
                <a:latin typeface="Calibri"/>
                <a:ea typeface="Calibri"/>
                <a:cs typeface="Calibri"/>
                <a:sym typeface="Calibri"/>
              </a:rPr>
              <a:t>OPUS Projects has become much more intuitive and the process has been significantly streamlined. </a:t>
            </a:r>
            <a:r>
              <a:rPr lang="en" sz="1700">
                <a:solidFill>
                  <a:srgbClr val="366092"/>
                </a:solidFill>
                <a:latin typeface="Calibri"/>
                <a:ea typeface="Calibri"/>
                <a:cs typeface="Calibri"/>
                <a:sym typeface="Calibri"/>
              </a:rPr>
              <a:t>OPUS Projects now builds all of the important files for supporting data submittal, and it runs a number of quality control tests automatically, without requiring input or decisions from the user.</a:t>
            </a:r>
            <a:endParaRPr sz="1700"/>
          </a:p>
          <a:p>
            <a:pPr marL="605790" lvl="0" indent="-355600" algn="l" rtl="0">
              <a:spcBef>
                <a:spcPts val="1200"/>
              </a:spcBef>
              <a:spcAft>
                <a:spcPts val="0"/>
              </a:spcAft>
              <a:buClr>
                <a:srgbClr val="366092"/>
              </a:buClr>
              <a:buSzPts val="1600"/>
              <a:buFont typeface="Courier New"/>
              <a:buNone/>
            </a:pPr>
            <a:endParaRPr sz="1700">
              <a:solidFill>
                <a:srgbClr val="366092"/>
              </a:solidFill>
              <a:latin typeface="Calibri"/>
              <a:ea typeface="Calibri"/>
              <a:cs typeface="Calibri"/>
              <a:sym typeface="Calibri"/>
            </a:endParaRPr>
          </a:p>
          <a:p>
            <a:pPr marL="605790" lvl="0" indent="-463550" algn="l" rtl="0">
              <a:spcBef>
                <a:spcPts val="0"/>
              </a:spcBef>
              <a:spcAft>
                <a:spcPts val="0"/>
              </a:spcAft>
              <a:buClr>
                <a:srgbClr val="366092"/>
              </a:buClr>
              <a:buSzPts val="1700"/>
              <a:buFont typeface="Courier New"/>
              <a:buChar char="o"/>
            </a:pPr>
            <a:r>
              <a:rPr lang="en" sz="1700" b="1">
                <a:solidFill>
                  <a:srgbClr val="366092"/>
                </a:solidFill>
                <a:latin typeface="Calibri"/>
                <a:ea typeface="Calibri"/>
                <a:cs typeface="Calibri"/>
                <a:sym typeface="Calibri"/>
              </a:rPr>
              <a:t>NGS has developed a User Guide</a:t>
            </a:r>
            <a:r>
              <a:rPr lang="en" sz="1700">
                <a:solidFill>
                  <a:srgbClr val="366092"/>
                </a:solidFill>
                <a:latin typeface="Calibri"/>
                <a:ea typeface="Calibri"/>
                <a:cs typeface="Calibri"/>
                <a:sym typeface="Calibri"/>
              </a:rPr>
              <a:t> including both a “quick start” portion and significant details on how to use the software. The User Guide explains much of the content that has previously been covered by an instructor.</a:t>
            </a:r>
            <a:endParaRPr sz="1700">
              <a:solidFill>
                <a:srgbClr val="366092"/>
              </a:solidFill>
              <a:latin typeface="Calibri"/>
              <a:ea typeface="Calibri"/>
              <a:cs typeface="Calibri"/>
              <a:sym typeface="Calibri"/>
            </a:endParaRPr>
          </a:p>
          <a:p>
            <a:pPr marL="0" lvl="0" indent="0" algn="l" rtl="0">
              <a:spcBef>
                <a:spcPts val="1200"/>
              </a:spcBef>
              <a:spcAft>
                <a:spcPts val="1200"/>
              </a:spcAft>
              <a:buClr>
                <a:schemeClr val="dk1"/>
              </a:buClr>
              <a:buSzPts val="2000"/>
              <a:buNone/>
            </a:pPr>
            <a:endParaRPr sz="1700">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457200" y="307575"/>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66092"/>
              </a:buClr>
              <a:buSzPts val="3200"/>
              <a:buFont typeface="Calibri"/>
              <a:buNone/>
            </a:pPr>
            <a:r>
              <a:rPr lang="en" sz="3200">
                <a:solidFill>
                  <a:srgbClr val="366092"/>
                </a:solidFill>
                <a:latin typeface="Calibri"/>
                <a:ea typeface="Calibri"/>
                <a:cs typeface="Calibri"/>
                <a:sym typeface="Calibri"/>
              </a:rPr>
              <a:t>Is Mandatory Training Still Necessary? </a:t>
            </a:r>
            <a:endParaRPr sz="3200">
              <a:latin typeface="Calibri"/>
              <a:ea typeface="Calibri"/>
              <a:cs typeface="Calibri"/>
              <a:sym typeface="Calibri"/>
            </a:endParaRPr>
          </a:p>
        </p:txBody>
      </p:sp>
      <p:sp>
        <p:nvSpPr>
          <p:cNvPr id="194" name="Google Shape;194;p6"/>
          <p:cNvSpPr txBox="1">
            <a:spLocks noGrp="1"/>
          </p:cNvSpPr>
          <p:nvPr>
            <p:ph type="body" idx="1"/>
          </p:nvPr>
        </p:nvSpPr>
        <p:spPr>
          <a:xfrm>
            <a:off x="457200" y="1264803"/>
            <a:ext cx="8229600" cy="3394472"/>
          </a:xfrm>
          <a:prstGeom prst="rect">
            <a:avLst/>
          </a:prstGeom>
          <a:noFill/>
          <a:ln>
            <a:noFill/>
          </a:ln>
        </p:spPr>
        <p:txBody>
          <a:bodyPr spcFirstLastPara="1" wrap="square" lIns="91425" tIns="45700" rIns="91425" bIns="45700" anchor="t" anchorCtr="0">
            <a:normAutofit/>
          </a:bodyPr>
          <a:lstStyle/>
          <a:p>
            <a:pPr marL="457200" lvl="0" indent="-314960" algn="l" rtl="0">
              <a:spcBef>
                <a:spcPts val="0"/>
              </a:spcBef>
              <a:spcAft>
                <a:spcPts val="0"/>
              </a:spcAft>
              <a:buClr>
                <a:srgbClr val="366092"/>
              </a:buClr>
              <a:buSzPts val="1700"/>
              <a:buFont typeface="Courier New"/>
              <a:buChar char="o"/>
            </a:pPr>
            <a:r>
              <a:rPr lang="en" sz="1700" b="1">
                <a:solidFill>
                  <a:srgbClr val="366092"/>
                </a:solidFill>
                <a:latin typeface="Calibri"/>
                <a:ea typeface="Calibri"/>
                <a:cs typeface="Calibri"/>
                <a:sym typeface="Calibri"/>
              </a:rPr>
              <a:t>Some organizations cannot afford the time/money for their employees to attend a 2-day course</a:t>
            </a:r>
            <a:r>
              <a:rPr lang="en" sz="1700">
                <a:solidFill>
                  <a:srgbClr val="366092"/>
                </a:solidFill>
                <a:latin typeface="Calibri"/>
                <a:ea typeface="Calibri"/>
                <a:cs typeface="Calibri"/>
                <a:sym typeface="Calibri"/>
              </a:rPr>
              <a:t> to learn how to run software, or sometimes they are not interested in all of the facets of OPUS Projects and just want basic information.</a:t>
            </a:r>
            <a:endParaRPr sz="3300"/>
          </a:p>
          <a:p>
            <a:pPr marL="457200" lvl="0" indent="-207009" algn="l" rtl="0">
              <a:spcBef>
                <a:spcPts val="0"/>
              </a:spcBef>
              <a:spcAft>
                <a:spcPts val="0"/>
              </a:spcAft>
              <a:buClr>
                <a:srgbClr val="366092"/>
              </a:buClr>
              <a:buSzPts val="1600"/>
              <a:buFont typeface="Courier New"/>
              <a:buNone/>
            </a:pPr>
            <a:endParaRPr sz="1700">
              <a:solidFill>
                <a:srgbClr val="366092"/>
              </a:solidFill>
              <a:latin typeface="Calibri"/>
              <a:ea typeface="Calibri"/>
              <a:cs typeface="Calibri"/>
              <a:sym typeface="Calibri"/>
            </a:endParaRPr>
          </a:p>
          <a:p>
            <a:pPr marL="457200" lvl="0" indent="-314960" algn="l" rtl="0">
              <a:spcBef>
                <a:spcPts val="0"/>
              </a:spcBef>
              <a:spcAft>
                <a:spcPts val="0"/>
              </a:spcAft>
              <a:buClr>
                <a:srgbClr val="366092"/>
              </a:buClr>
              <a:buSzPts val="1700"/>
              <a:buFont typeface="Courier New"/>
              <a:buChar char="o"/>
            </a:pPr>
            <a:r>
              <a:rPr lang="en" sz="1700" b="1">
                <a:solidFill>
                  <a:srgbClr val="366092"/>
                </a:solidFill>
                <a:latin typeface="Calibri"/>
                <a:ea typeface="Calibri"/>
                <a:cs typeface="Calibri"/>
                <a:sym typeface="Calibri"/>
              </a:rPr>
              <a:t>The popularity of the instructor-led training has grown. </a:t>
            </a:r>
            <a:r>
              <a:rPr lang="en" sz="1700">
                <a:solidFill>
                  <a:srgbClr val="366092"/>
                </a:solidFill>
                <a:latin typeface="Calibri"/>
                <a:ea typeface="Calibri"/>
                <a:cs typeface="Calibri"/>
                <a:sym typeface="Calibri"/>
              </a:rPr>
              <a:t>Classes frequently fill up, sometimes months in advance. It is anticipated that demand will continue to grow as OPUS Projects adds the capability to ingest RTK data. To adequately meet the demand of our constituents would require significantly more NGS staff time.</a:t>
            </a:r>
            <a:endParaRPr sz="1700">
              <a:solidFill>
                <a:srgbClr val="366092"/>
              </a:solidFill>
              <a:latin typeface="Calibri"/>
              <a:ea typeface="Calibri"/>
              <a:cs typeface="Calibri"/>
              <a:sym typeface="Calibri"/>
            </a:endParaRPr>
          </a:p>
          <a:p>
            <a:pPr marL="342900" lvl="0" indent="0" algn="l" rtl="0">
              <a:spcBef>
                <a:spcPts val="0"/>
              </a:spcBef>
              <a:spcAft>
                <a:spcPts val="0"/>
              </a:spcAft>
              <a:buNone/>
            </a:pPr>
            <a:endParaRPr sz="1700">
              <a:solidFill>
                <a:srgbClr val="366092"/>
              </a:solidFill>
              <a:latin typeface="Calibri"/>
              <a:ea typeface="Calibri"/>
              <a:cs typeface="Calibri"/>
              <a:sym typeface="Calibri"/>
            </a:endParaRPr>
          </a:p>
          <a:p>
            <a:pPr marL="457200" lvl="0" indent="-314960" algn="l" rtl="0">
              <a:spcBef>
                <a:spcPts val="0"/>
              </a:spcBef>
              <a:spcAft>
                <a:spcPts val="0"/>
              </a:spcAft>
              <a:buClr>
                <a:srgbClr val="366092"/>
              </a:buClr>
              <a:buSzPts val="1700"/>
              <a:buFont typeface="Courier New"/>
              <a:buChar char="o"/>
            </a:pPr>
            <a:r>
              <a:rPr lang="en" sz="1700">
                <a:solidFill>
                  <a:srgbClr val="366092"/>
                </a:solidFill>
                <a:latin typeface="Calibri"/>
                <a:ea typeface="Calibri"/>
                <a:cs typeface="Calibri"/>
                <a:sym typeface="Calibri"/>
              </a:rPr>
              <a:t>Requiring training makes NGS a gatekeeper and a </a:t>
            </a:r>
            <a:r>
              <a:rPr lang="en" sz="1700" b="1">
                <a:solidFill>
                  <a:srgbClr val="366092"/>
                </a:solidFill>
                <a:latin typeface="Calibri"/>
                <a:ea typeface="Calibri"/>
                <a:cs typeface="Calibri"/>
                <a:sym typeface="Calibri"/>
              </a:rPr>
              <a:t>barrier to the use of its own software</a:t>
            </a:r>
            <a:r>
              <a:rPr lang="en" sz="1700">
                <a:solidFill>
                  <a:srgbClr val="366092"/>
                </a:solidFill>
                <a:latin typeface="Calibri"/>
                <a:ea typeface="Calibri"/>
                <a:cs typeface="Calibri"/>
                <a:sym typeface="Calibri"/>
              </a:rPr>
              <a:t>.  </a:t>
            </a:r>
            <a:endParaRPr sz="1700">
              <a:solidFill>
                <a:srgbClr val="366092"/>
              </a:solidFill>
              <a:latin typeface="Calibri"/>
              <a:ea typeface="Calibri"/>
              <a:cs typeface="Calibri"/>
              <a:sym typeface="Calibri"/>
            </a:endParaRPr>
          </a:p>
          <a:p>
            <a:pPr marL="342900" lvl="0" indent="-241300" algn="l" rtl="0">
              <a:spcBef>
                <a:spcPts val="320"/>
              </a:spcBef>
              <a:spcAft>
                <a:spcPts val="0"/>
              </a:spcAft>
              <a:buClr>
                <a:schemeClr val="dk1"/>
              </a:buClr>
              <a:buSzPts val="1600"/>
              <a:buNone/>
            </a:pPr>
            <a:endParaRPr sz="1700">
              <a:latin typeface="Calibri"/>
              <a:ea typeface="Calibri"/>
              <a:cs typeface="Calibri"/>
              <a:sym typeface="Calibri"/>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457200" y="444501"/>
            <a:ext cx="8229600" cy="85725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rgbClr val="366092"/>
              </a:buClr>
              <a:buSzPct val="100000"/>
              <a:buFont typeface="Times New Roman"/>
              <a:buNone/>
            </a:pPr>
            <a:r>
              <a:rPr lang="en" sz="3200">
                <a:solidFill>
                  <a:srgbClr val="366092"/>
                </a:solidFill>
                <a:latin typeface="Calibri"/>
                <a:ea typeface="Calibri"/>
                <a:cs typeface="Calibri"/>
                <a:sym typeface="Calibri"/>
              </a:rPr>
              <a:t>NGS Will Stop Requiring Mandatory Training </a:t>
            </a:r>
            <a:r>
              <a:rPr lang="en" sz="3200" u="sng">
                <a:solidFill>
                  <a:srgbClr val="366092"/>
                </a:solidFill>
                <a:latin typeface="Calibri"/>
                <a:ea typeface="Calibri"/>
                <a:cs typeface="Calibri"/>
                <a:sym typeface="Calibri"/>
              </a:rPr>
              <a:t>when</a:t>
            </a:r>
            <a:r>
              <a:rPr lang="en" sz="3200">
                <a:solidFill>
                  <a:srgbClr val="366092"/>
                </a:solidFill>
                <a:latin typeface="Calibri"/>
                <a:ea typeface="Calibri"/>
                <a:cs typeface="Calibri"/>
                <a:sym typeface="Calibri"/>
              </a:rPr>
              <a:t>…..</a:t>
            </a:r>
            <a:endParaRPr sz="3200">
              <a:solidFill>
                <a:srgbClr val="366092"/>
              </a:solidFill>
              <a:latin typeface="Calibri"/>
              <a:ea typeface="Calibri"/>
              <a:cs typeface="Calibri"/>
              <a:sym typeface="Calibri"/>
            </a:endParaRPr>
          </a:p>
        </p:txBody>
      </p:sp>
      <p:sp>
        <p:nvSpPr>
          <p:cNvPr id="200" name="Google Shape;200;p7"/>
          <p:cNvSpPr txBox="1">
            <a:spLocks noGrp="1"/>
          </p:cNvSpPr>
          <p:nvPr>
            <p:ph type="body" idx="1"/>
          </p:nvPr>
        </p:nvSpPr>
        <p:spPr>
          <a:xfrm>
            <a:off x="457200" y="1456459"/>
            <a:ext cx="8229600" cy="3394472"/>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900" dirty="0">
              <a:solidFill>
                <a:srgbClr val="366092"/>
              </a:solidFill>
              <a:latin typeface="Calibri"/>
              <a:ea typeface="Calibri"/>
              <a:cs typeface="Calibri"/>
              <a:sym typeface="Calibri"/>
            </a:endParaRPr>
          </a:p>
          <a:p>
            <a:pPr marL="457200" marR="0" lvl="0" indent="-330200" algn="l" rtl="0">
              <a:lnSpc>
                <a:spcPct val="100000"/>
              </a:lnSpc>
              <a:spcBef>
                <a:spcPts val="0"/>
              </a:spcBef>
              <a:spcAft>
                <a:spcPts val="0"/>
              </a:spcAft>
              <a:buClr>
                <a:srgbClr val="366092"/>
              </a:buClr>
              <a:buSzPts val="1600"/>
              <a:buFont typeface="Times New Roman"/>
              <a:buAutoNum type="arabicPeriod"/>
            </a:pPr>
            <a:r>
              <a:rPr lang="en" sz="1900" b="1" dirty="0">
                <a:solidFill>
                  <a:srgbClr val="366092"/>
                </a:solidFill>
                <a:latin typeface="Calibri"/>
                <a:ea typeface="Calibri"/>
                <a:cs typeface="Calibri"/>
                <a:sym typeface="Calibri"/>
              </a:rPr>
              <a:t>On-demand training videos</a:t>
            </a:r>
            <a:r>
              <a:rPr lang="en" sz="1900" dirty="0">
                <a:solidFill>
                  <a:srgbClr val="366092"/>
                </a:solidFill>
                <a:latin typeface="Calibri"/>
                <a:ea typeface="Calibri"/>
                <a:cs typeface="Calibri"/>
                <a:sym typeface="Calibri"/>
              </a:rPr>
              <a:t> are available on the NGS website. Users can view the videos at times convenient to them.  </a:t>
            </a:r>
          </a:p>
          <a:p>
            <a:pPr marL="457200" marR="0" lvl="0" indent="-330200" algn="l" rtl="0">
              <a:lnSpc>
                <a:spcPct val="100000"/>
              </a:lnSpc>
              <a:spcBef>
                <a:spcPts val="0"/>
              </a:spcBef>
              <a:spcAft>
                <a:spcPts val="0"/>
              </a:spcAft>
              <a:buClr>
                <a:srgbClr val="366092"/>
              </a:buClr>
              <a:buSzPts val="1600"/>
              <a:buFont typeface="Times New Roman"/>
              <a:buAutoNum type="arabicPeriod"/>
            </a:pPr>
            <a:endParaRPr lang="en" sz="3300" dirty="0">
              <a:latin typeface="Calibri"/>
              <a:ea typeface="Calibri"/>
              <a:cs typeface="Calibri"/>
              <a:sym typeface="Calibri"/>
            </a:endParaRPr>
          </a:p>
          <a:p>
            <a:pPr marL="457200" marR="0" lvl="0" indent="-330200" algn="l" rtl="0">
              <a:lnSpc>
                <a:spcPct val="100000"/>
              </a:lnSpc>
              <a:spcBef>
                <a:spcPts val="0"/>
              </a:spcBef>
              <a:spcAft>
                <a:spcPts val="0"/>
              </a:spcAft>
              <a:buClr>
                <a:srgbClr val="366092"/>
              </a:buClr>
              <a:buSzPts val="1600"/>
              <a:buFont typeface="Times New Roman"/>
              <a:buAutoNum type="arabicPeriod"/>
            </a:pPr>
            <a:r>
              <a:rPr lang="en" sz="1900" b="1" dirty="0">
                <a:solidFill>
                  <a:srgbClr val="366092"/>
                </a:solidFill>
                <a:latin typeface="Calibri"/>
                <a:ea typeface="Calibri"/>
                <a:cs typeface="Calibri"/>
                <a:sym typeface="Calibri"/>
              </a:rPr>
              <a:t>Tutorial lessons</a:t>
            </a:r>
            <a:r>
              <a:rPr lang="en" sz="1900" dirty="0">
                <a:solidFill>
                  <a:srgbClr val="366092"/>
                </a:solidFill>
                <a:latin typeface="Calibri"/>
                <a:ea typeface="Calibri"/>
                <a:cs typeface="Calibri"/>
                <a:sym typeface="Calibri"/>
              </a:rPr>
              <a:t> and an</a:t>
            </a:r>
            <a:r>
              <a:rPr lang="en" sz="1900" b="1" dirty="0">
                <a:solidFill>
                  <a:srgbClr val="366092"/>
                </a:solidFill>
                <a:latin typeface="Calibri"/>
                <a:ea typeface="Calibri"/>
                <a:cs typeface="Calibri"/>
                <a:sym typeface="Calibri"/>
              </a:rPr>
              <a:t> example data</a:t>
            </a:r>
            <a:r>
              <a:rPr lang="en" sz="1900" dirty="0">
                <a:solidFill>
                  <a:srgbClr val="366092"/>
                </a:solidFill>
                <a:latin typeface="Calibri"/>
                <a:ea typeface="Calibri"/>
                <a:cs typeface="Calibri"/>
                <a:sym typeface="Calibri"/>
              </a:rPr>
              <a:t> </a:t>
            </a:r>
            <a:r>
              <a:rPr lang="en" sz="1900" b="1" dirty="0">
                <a:solidFill>
                  <a:srgbClr val="366092"/>
                </a:solidFill>
                <a:latin typeface="Calibri"/>
                <a:ea typeface="Calibri"/>
                <a:cs typeface="Calibri"/>
                <a:sym typeface="Calibri"/>
              </a:rPr>
              <a:t>set </a:t>
            </a:r>
            <a:r>
              <a:rPr lang="en" sz="1900" dirty="0">
                <a:solidFill>
                  <a:srgbClr val="366092"/>
                </a:solidFill>
                <a:latin typeface="Calibri"/>
                <a:ea typeface="Calibri"/>
                <a:cs typeface="Calibri"/>
                <a:sym typeface="Calibri"/>
              </a:rPr>
              <a:t>are posted to the NGS website. Users can download the data set to work through an example within OPUS Projects, following the tutorials to ensure they understand key concepts.</a:t>
            </a:r>
            <a:endParaRPr sz="1900" dirty="0">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457200" y="673101"/>
            <a:ext cx="8229600" cy="8574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rgbClr val="366092"/>
              </a:buClr>
              <a:buSzPct val="100000"/>
              <a:buFont typeface="Times New Roman"/>
              <a:buNone/>
            </a:pPr>
            <a:r>
              <a:rPr lang="en" sz="3200">
                <a:solidFill>
                  <a:srgbClr val="366092"/>
                </a:solidFill>
                <a:latin typeface="Calibri"/>
                <a:ea typeface="Calibri"/>
                <a:cs typeface="Calibri"/>
                <a:sym typeface="Calibri"/>
              </a:rPr>
              <a:t>NGS Will Stop Requiring Mandatory Training </a:t>
            </a:r>
            <a:r>
              <a:rPr lang="en" sz="3200" u="sng">
                <a:solidFill>
                  <a:srgbClr val="366092"/>
                </a:solidFill>
                <a:latin typeface="Calibri"/>
                <a:ea typeface="Calibri"/>
                <a:cs typeface="Calibri"/>
                <a:sym typeface="Calibri"/>
              </a:rPr>
              <a:t>when</a:t>
            </a:r>
            <a:r>
              <a:rPr lang="en" sz="3200">
                <a:solidFill>
                  <a:srgbClr val="366092"/>
                </a:solidFill>
                <a:latin typeface="Calibri"/>
                <a:ea typeface="Calibri"/>
                <a:cs typeface="Calibri"/>
                <a:sym typeface="Calibri"/>
              </a:rPr>
              <a:t>…..</a:t>
            </a:r>
            <a:endParaRPr sz="3200">
              <a:solidFill>
                <a:srgbClr val="366092"/>
              </a:solidFill>
              <a:latin typeface="Calibri"/>
              <a:ea typeface="Calibri"/>
              <a:cs typeface="Calibri"/>
              <a:sym typeface="Calibri"/>
            </a:endParaRPr>
          </a:p>
        </p:txBody>
      </p:sp>
      <p:sp>
        <p:nvSpPr>
          <p:cNvPr id="206" name="Google Shape;206;p8"/>
          <p:cNvSpPr txBox="1">
            <a:spLocks noGrp="1"/>
          </p:cNvSpPr>
          <p:nvPr>
            <p:ph type="body" idx="1"/>
          </p:nvPr>
        </p:nvSpPr>
        <p:spPr>
          <a:xfrm>
            <a:off x="457200" y="1456459"/>
            <a:ext cx="8229600" cy="3394472"/>
          </a:xfrm>
          <a:prstGeom prst="rect">
            <a:avLst/>
          </a:prstGeom>
          <a:noFill/>
          <a:ln>
            <a:noFill/>
          </a:ln>
        </p:spPr>
        <p:txBody>
          <a:bodyPr spcFirstLastPara="1" wrap="square" lIns="91425" tIns="91425" rIns="91425" bIns="91425" anchor="t" anchorCtr="0">
            <a:normAutofit/>
          </a:bodyPr>
          <a:lstStyle/>
          <a:p>
            <a:pPr marL="460375" marR="0" lvl="0" indent="-460375" algn="l" rtl="0">
              <a:lnSpc>
                <a:spcPct val="100000"/>
              </a:lnSpc>
              <a:spcBef>
                <a:spcPts val="0"/>
              </a:spcBef>
              <a:spcAft>
                <a:spcPts val="0"/>
              </a:spcAft>
              <a:buClr>
                <a:srgbClr val="366092"/>
              </a:buClr>
              <a:buSzPts val="1500"/>
              <a:buFont typeface="+mj-lt"/>
              <a:buAutoNum type="arabicPeriod" startAt="3"/>
            </a:pPr>
            <a:r>
              <a:rPr lang="en" sz="1800" b="1" dirty="0">
                <a:solidFill>
                  <a:srgbClr val="36609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Update to the User Guide</a:t>
            </a:r>
            <a:r>
              <a:rPr lang="en" sz="1800" b="1" dirty="0">
                <a:solidFill>
                  <a:srgbClr val="366092"/>
                </a:solidFill>
                <a:latin typeface="Calibri"/>
                <a:ea typeface="Calibri"/>
                <a:cs typeface="Calibri"/>
                <a:sym typeface="Calibri"/>
              </a:rPr>
              <a:t> </a:t>
            </a:r>
            <a:r>
              <a:rPr lang="en" sz="1800" dirty="0">
                <a:solidFill>
                  <a:srgbClr val="366092"/>
                </a:solidFill>
                <a:latin typeface="Calibri"/>
                <a:ea typeface="Calibri"/>
                <a:cs typeface="Calibri"/>
                <a:sym typeface="Calibri"/>
              </a:rPr>
              <a:t>to include content on OPUS Projects 5 and how to work with GNSS vectors processed outside OPUS Projects is made available.</a:t>
            </a:r>
            <a:endParaRPr sz="1800" dirty="0">
              <a:solidFill>
                <a:srgbClr val="366092"/>
              </a:solidFill>
              <a:latin typeface="Calibri"/>
              <a:ea typeface="Calibri"/>
              <a:cs typeface="Calibri"/>
              <a:sym typeface="Calibri"/>
            </a:endParaRPr>
          </a:p>
          <a:p>
            <a:pPr marL="742950" marR="0" lvl="1" indent="-285750" algn="l" rtl="0">
              <a:lnSpc>
                <a:spcPct val="100000"/>
              </a:lnSpc>
              <a:spcBef>
                <a:spcPts val="0"/>
              </a:spcBef>
              <a:spcAft>
                <a:spcPts val="0"/>
              </a:spcAft>
              <a:buClr>
                <a:srgbClr val="990000"/>
              </a:buClr>
              <a:buSzPts val="1800"/>
              <a:buFont typeface="Calibri"/>
              <a:buChar char="–"/>
            </a:pPr>
            <a:r>
              <a:rPr lang="en" sz="1800" b="1" i="1" dirty="0">
                <a:solidFill>
                  <a:srgbClr val="990000"/>
                </a:solidFill>
                <a:latin typeface="Calibri"/>
                <a:ea typeface="Calibri"/>
                <a:cs typeface="Calibri"/>
                <a:sym typeface="Calibri"/>
              </a:rPr>
              <a:t>Done! </a:t>
            </a:r>
          </a:p>
          <a:p>
            <a:pPr marL="742950" marR="0" lvl="1" indent="-285750" algn="l" rtl="0">
              <a:lnSpc>
                <a:spcPct val="100000"/>
              </a:lnSpc>
              <a:spcBef>
                <a:spcPts val="0"/>
              </a:spcBef>
              <a:spcAft>
                <a:spcPts val="0"/>
              </a:spcAft>
              <a:buClr>
                <a:srgbClr val="990000"/>
              </a:buClr>
              <a:buSzPts val="1800"/>
              <a:buFont typeface="Calibri"/>
              <a:buChar char="–"/>
            </a:pPr>
            <a:endParaRPr lang="en" sz="1800" b="1" i="1" dirty="0">
              <a:solidFill>
                <a:srgbClr val="99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514350" indent="-514350">
              <a:spcBef>
                <a:spcPts val="0"/>
              </a:spcBef>
              <a:buClr>
                <a:schemeClr val="accent1">
                  <a:lumMod val="75000"/>
                </a:schemeClr>
              </a:buClr>
              <a:buFont typeface="+mj-lt"/>
              <a:buAutoNum type="arabicPeriod" startAt="4"/>
            </a:pPr>
            <a:r>
              <a:rPr lang="en-US" sz="1800" b="1" dirty="0">
                <a:solidFill>
                  <a:srgbClr val="36609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Users </a:t>
            </a:r>
            <a:r>
              <a:rPr lang="en-US" sz="1800" b="1" dirty="0">
                <a:solidFill>
                  <a:srgbClr val="36609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have an easy-to-understand way to self-register</a:t>
            </a:r>
            <a:r>
              <a:rPr lang="en-US" sz="1800" b="1" dirty="0">
                <a:solidFill>
                  <a:srgbClr val="366092"/>
                </a:solidFill>
                <a:latin typeface="Calibri"/>
                <a:ea typeface="Calibri"/>
                <a:cs typeface="Calibri"/>
                <a:sym typeface="Calibri"/>
              </a:rPr>
              <a:t> and access training materials - </a:t>
            </a:r>
            <a:r>
              <a:rPr lang="en-US" sz="1800" dirty="0">
                <a:solidFill>
                  <a:srgbClr val="366092"/>
                </a:solidFill>
                <a:latin typeface="Calibri"/>
                <a:ea typeface="Calibri"/>
                <a:cs typeface="Calibri"/>
                <a:sym typeface="Calibri"/>
              </a:rPr>
              <a:t>users do not have to be registered by NGS to ‘Create a Project’. </a:t>
            </a:r>
            <a:endParaRPr lang="en-US" sz="2000" dirty="0">
              <a:solidFill>
                <a:srgbClr val="366092"/>
              </a:solidFill>
              <a:latin typeface="Calibri"/>
              <a:ea typeface="Calibri"/>
              <a:cs typeface="Calibri"/>
              <a:sym typeface="Calibri"/>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119575" y="743171"/>
            <a:ext cx="4114800" cy="1859988"/>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rgbClr val="366092"/>
              </a:buClr>
              <a:buSzPts val="2400"/>
              <a:buFont typeface="Times New Roman"/>
              <a:buNone/>
            </a:pPr>
            <a:r>
              <a:rPr lang="en" sz="2400" i="1">
                <a:solidFill>
                  <a:srgbClr val="366092"/>
                </a:solidFill>
                <a:latin typeface="Calibri"/>
                <a:ea typeface="Calibri"/>
                <a:cs typeface="Calibri"/>
                <a:sym typeface="Calibri"/>
              </a:rPr>
              <a:t>Draft Training Materials Landing Page</a:t>
            </a:r>
            <a:endParaRPr sz="2400" i="1">
              <a:solidFill>
                <a:srgbClr val="366092"/>
              </a:solidFill>
              <a:latin typeface="Calibri"/>
              <a:ea typeface="Calibri"/>
              <a:cs typeface="Calibri"/>
              <a:sym typeface="Calibri"/>
            </a:endParaRPr>
          </a:p>
          <a:p>
            <a:pPr marL="0" lvl="0" indent="0" algn="ctr" rtl="0">
              <a:spcBef>
                <a:spcPts val="0"/>
              </a:spcBef>
              <a:spcAft>
                <a:spcPts val="0"/>
              </a:spcAft>
              <a:buClr>
                <a:schemeClr val="dk1"/>
              </a:buClr>
              <a:buSzPts val="2000"/>
              <a:buFont typeface="Times New Roman"/>
              <a:buNone/>
            </a:pPr>
            <a:endParaRPr sz="2000" i="1">
              <a:solidFill>
                <a:srgbClr val="366092"/>
              </a:solidFill>
              <a:latin typeface="Calibri"/>
              <a:ea typeface="Calibri"/>
              <a:cs typeface="Calibri"/>
              <a:sym typeface="Calibri"/>
            </a:endParaRPr>
          </a:p>
        </p:txBody>
      </p:sp>
      <p:pic>
        <p:nvPicPr>
          <p:cNvPr id="212" name="Google Shape;212;p9"/>
          <p:cNvPicPr preferRelativeResize="0"/>
          <p:nvPr/>
        </p:nvPicPr>
        <p:blipFill rotWithShape="1">
          <a:blip r:embed="rId4">
            <a:alphaModFix/>
          </a:blip>
          <a:srcRect/>
          <a:stretch/>
        </p:blipFill>
        <p:spPr>
          <a:xfrm>
            <a:off x="4519492" y="414995"/>
            <a:ext cx="3506659" cy="4644096"/>
          </a:xfrm>
          <a:prstGeom prst="rect">
            <a:avLst/>
          </a:prstGeom>
          <a:noFill/>
          <a:ln w="19050" cap="flat" cmpd="sng">
            <a:solidFill>
              <a:srgbClr val="366092"/>
            </a:solidFill>
            <a:prstDash val="solid"/>
            <a:round/>
            <a:headEnd type="none" w="sm" len="sm"/>
            <a:tailEnd type="none" w="sm" len="sm"/>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4646c3cde8_0_0"/>
          <p:cNvSpPr txBox="1">
            <a:spLocks noGrp="1"/>
          </p:cNvSpPr>
          <p:nvPr>
            <p:ph type="body" idx="1"/>
          </p:nvPr>
        </p:nvSpPr>
        <p:spPr>
          <a:xfrm>
            <a:off x="457200" y="1200151"/>
            <a:ext cx="8229600" cy="3394500"/>
          </a:xfrm>
          <a:prstGeom prst="rect">
            <a:avLst/>
          </a:prstGeom>
        </p:spPr>
        <p:txBody>
          <a:bodyPr spcFirstLastPara="1" wrap="square" lIns="91425" tIns="45700" rIns="91425" bIns="45700" anchor="t" anchorCtr="0">
            <a:normAutofit/>
          </a:bodyPr>
          <a:lstStyle/>
          <a:p>
            <a:pPr marL="0" lvl="0" indent="0" algn="l" rtl="0">
              <a:spcBef>
                <a:spcPts val="800"/>
              </a:spcBef>
              <a:spcAft>
                <a:spcPts val="0"/>
              </a:spcAft>
              <a:buNone/>
            </a:pPr>
            <a:r>
              <a:rPr lang="en" sz="2300">
                <a:solidFill>
                  <a:srgbClr val="366092"/>
                </a:solidFill>
                <a:latin typeface="Calibri"/>
                <a:ea typeface="Calibri"/>
                <a:cs typeface="Calibri"/>
                <a:sym typeface="Calibri"/>
              </a:rPr>
              <a:t>For more information, please see </a:t>
            </a:r>
            <a:r>
              <a:rPr lang="en" sz="2300" b="1">
                <a:solidFill>
                  <a:srgbClr val="366092"/>
                </a:solidFill>
                <a:latin typeface="Calibri"/>
                <a:ea typeface="Calibri"/>
                <a:cs typeface="Calibri"/>
                <a:sym typeface="Calibri"/>
              </a:rPr>
              <a:t>FIG paper number 12005</a:t>
            </a:r>
            <a:r>
              <a:rPr lang="en" sz="2300">
                <a:solidFill>
                  <a:srgbClr val="366092"/>
                </a:solidFill>
                <a:latin typeface="Calibri"/>
                <a:ea typeface="Calibri"/>
                <a:cs typeface="Calibri"/>
                <a:sym typeface="Calibri"/>
              </a:rPr>
              <a:t>: OPUS-Projects for Managers Training: Transitioning from Mandatory Instructor-Led to Online, Self-Paced </a:t>
            </a:r>
            <a:endParaRPr sz="2300">
              <a:solidFill>
                <a:srgbClr val="366092"/>
              </a:solidFill>
              <a:latin typeface="Calibri"/>
              <a:ea typeface="Calibri"/>
              <a:cs typeface="Calibri"/>
              <a:sym typeface="Calibri"/>
            </a:endParaRPr>
          </a:p>
          <a:p>
            <a:pPr marL="342900" lvl="0" indent="-349250" algn="l" rtl="0">
              <a:spcBef>
                <a:spcPts val="800"/>
              </a:spcBef>
              <a:spcAft>
                <a:spcPts val="0"/>
              </a:spcAft>
              <a:buClr>
                <a:srgbClr val="366092"/>
              </a:buClr>
              <a:buSzPts val="2100"/>
              <a:buFont typeface="Courier New"/>
              <a:buChar char="o"/>
            </a:pPr>
            <a:r>
              <a:rPr lang="en" sz="2100">
                <a:solidFill>
                  <a:srgbClr val="366092"/>
                </a:solidFill>
                <a:latin typeface="Calibri"/>
                <a:ea typeface="Calibri"/>
                <a:cs typeface="Calibri"/>
                <a:sym typeface="Calibri"/>
              </a:rPr>
              <a:t>Lead author: Daniel Martin, USA, NGS Northeast Regional Geodetic Advisor</a:t>
            </a:r>
            <a:endParaRPr sz="2100">
              <a:solidFill>
                <a:srgbClr val="366092"/>
              </a:solidFill>
              <a:latin typeface="Calibri"/>
              <a:ea typeface="Calibri"/>
              <a:cs typeface="Calibri"/>
              <a:sym typeface="Calibri"/>
            </a:endParaRPr>
          </a:p>
          <a:p>
            <a:pPr marL="342900" lvl="0" indent="-349250" algn="l" rtl="0">
              <a:spcBef>
                <a:spcPts val="800"/>
              </a:spcBef>
              <a:spcAft>
                <a:spcPts val="0"/>
              </a:spcAft>
              <a:buClr>
                <a:srgbClr val="366092"/>
              </a:buClr>
              <a:buSzPts val="2100"/>
              <a:buFont typeface="Courier New"/>
              <a:buChar char="o"/>
            </a:pPr>
            <a:r>
              <a:rPr lang="en" sz="2100">
                <a:solidFill>
                  <a:srgbClr val="366092"/>
                </a:solidFill>
                <a:latin typeface="Calibri"/>
                <a:ea typeface="Calibri"/>
                <a:cs typeface="Calibri"/>
                <a:sym typeface="Calibri"/>
              </a:rPr>
              <a:t>Co-authors: Erika Little, USA, NGS Training Coordinator, and Jeff Jalbrzikowski, USA, NGS Appalachian Regional Geodetic Advisor</a:t>
            </a:r>
            <a:endParaRPr sz="2100">
              <a:solidFill>
                <a:srgbClr val="366092"/>
              </a:solidFill>
              <a:latin typeface="Calibri"/>
              <a:ea typeface="Calibri"/>
              <a:cs typeface="Calibri"/>
              <a:sym typeface="Calibri"/>
            </a:endParaRPr>
          </a:p>
          <a:p>
            <a:pPr marL="0" lvl="0" indent="0" algn="l" rtl="0">
              <a:spcBef>
                <a:spcPts val="360"/>
              </a:spcBef>
              <a:spcAft>
                <a:spcPts val="0"/>
              </a:spcAft>
              <a:buNone/>
            </a:pPr>
            <a:endParaRPr sz="330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1056</Words>
  <Application>Microsoft Office PowerPoint</Application>
  <PresentationFormat>On-screen Show (16:9)</PresentationFormat>
  <Paragraphs>110</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Courier New</vt:lpstr>
      <vt:lpstr>Times New Roman</vt:lpstr>
      <vt:lpstr>Office Theme</vt:lpstr>
      <vt:lpstr>1_Office Theme</vt:lpstr>
      <vt:lpstr>OPUS Projects Manager’s Training:  Transitioning from Mandatory, Instructor-Led to Online, Self-Paced Instruction</vt:lpstr>
      <vt:lpstr>OPUS Projects</vt:lpstr>
      <vt:lpstr>Training Requirement</vt:lpstr>
      <vt:lpstr>Is Mandatory Training Still Necessary? </vt:lpstr>
      <vt:lpstr>Is Mandatory Training Still Necessary? </vt:lpstr>
      <vt:lpstr>NGS Will Stop Requiring Mandatory Training when…..</vt:lpstr>
      <vt:lpstr>NGS Will Stop Requiring Mandatory Training when…..</vt:lpstr>
      <vt:lpstr>Draft Training Materials Landing Page </vt:lpstr>
      <vt:lpstr>PowerPoint Presentation</vt:lpstr>
      <vt:lpstr>What’s Next?</vt:lpstr>
      <vt:lpstr>Educational resources currently available in  Spanish or French</vt:lpstr>
      <vt:lpstr>PowerPoint Presentation</vt:lpstr>
      <vt:lpstr>PowerPoint Presentation</vt:lpstr>
      <vt:lpstr>PowerPoint Presentation</vt:lpstr>
      <vt:lpstr>PowerPoint Presentation</vt:lpstr>
      <vt:lpstr>PowerPoint Presentation</vt:lpstr>
      <vt:lpstr>Program and Product Descriptions Available in Spanish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OPUS Projects Manager’s Training:  Transitioning from Mandatory, Instructor-Led to Online, Self-Paced Instruction</dc:title>
  <dc:creator>Erika Little</dc:creator>
  <cp:lastModifiedBy>Erika Little</cp:lastModifiedBy>
  <cp:revision>1</cp:revision>
  <dcterms:created xsi:type="dcterms:W3CDTF">2023-05-15T19:43:03Z</dcterms:created>
  <dcterms:modified xsi:type="dcterms:W3CDTF">2023-06-07T20:06:28Z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99B4FC78-40F8-42C7-BF40-A615C193BB24</vt:lpwstr>
  </property>
  <property fmtid="{D5CDD505-2E9C-101B-9397-08002B2CF9AE}" pid="3" name="ArticulatePath">
    <vt:lpwstr>powerpoint_template_widescreen</vt:lpwstr>
  </property>
</Properties>
</file>