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9"/>
  </p:notesMasterIdLst>
  <p:sldIdLst>
    <p:sldId id="259" r:id="rId2"/>
    <p:sldId id="3158" r:id="rId3"/>
    <p:sldId id="3013" r:id="rId4"/>
    <p:sldId id="3133" r:id="rId5"/>
    <p:sldId id="3132" r:id="rId6"/>
    <p:sldId id="2045" r:id="rId7"/>
    <p:sldId id="3025" r:id="rId8"/>
    <p:sldId id="3061" r:id="rId9"/>
    <p:sldId id="3062" r:id="rId10"/>
    <p:sldId id="3136" r:id="rId11"/>
    <p:sldId id="3092" r:id="rId12"/>
    <p:sldId id="3031" r:id="rId13"/>
    <p:sldId id="1054" r:id="rId14"/>
    <p:sldId id="3096" r:id="rId15"/>
    <p:sldId id="3155" r:id="rId16"/>
    <p:sldId id="3161" r:id="rId17"/>
    <p:sldId id="262" r:id="rId18"/>
    <p:sldId id="3072" r:id="rId19"/>
    <p:sldId id="465" r:id="rId20"/>
    <p:sldId id="449" r:id="rId21"/>
    <p:sldId id="3124" r:id="rId22"/>
    <p:sldId id="501" r:id="rId23"/>
    <p:sldId id="502" r:id="rId24"/>
    <p:sldId id="3079" r:id="rId25"/>
    <p:sldId id="273" r:id="rId26"/>
    <p:sldId id="295" r:id="rId27"/>
    <p:sldId id="3125" r:id="rId28"/>
    <p:sldId id="3159" r:id="rId29"/>
    <p:sldId id="490" r:id="rId30"/>
    <p:sldId id="1086" r:id="rId31"/>
    <p:sldId id="1027" r:id="rId32"/>
    <p:sldId id="1026" r:id="rId33"/>
    <p:sldId id="349" r:id="rId34"/>
    <p:sldId id="3071" r:id="rId35"/>
    <p:sldId id="3094" r:id="rId36"/>
    <p:sldId id="3093" r:id="rId37"/>
    <p:sldId id="3110" r:id="rId38"/>
    <p:sldId id="3114" r:id="rId39"/>
    <p:sldId id="3100" r:id="rId40"/>
    <p:sldId id="3101" r:id="rId41"/>
    <p:sldId id="3104" r:id="rId42"/>
    <p:sldId id="3130" r:id="rId43"/>
    <p:sldId id="3115" r:id="rId44"/>
    <p:sldId id="3126" r:id="rId45"/>
    <p:sldId id="3091" r:id="rId46"/>
    <p:sldId id="3108" r:id="rId47"/>
    <p:sldId id="3109" r:id="rId48"/>
    <p:sldId id="3085" r:id="rId49"/>
    <p:sldId id="3162" r:id="rId50"/>
    <p:sldId id="3163" r:id="rId51"/>
    <p:sldId id="3064" r:id="rId52"/>
    <p:sldId id="3086" r:id="rId53"/>
    <p:sldId id="271" r:id="rId54"/>
    <p:sldId id="3058" r:id="rId55"/>
    <p:sldId id="3157" r:id="rId56"/>
    <p:sldId id="3028" r:id="rId57"/>
    <p:sldId id="2236" r:id="rId58"/>
    <p:sldId id="3128" r:id="rId59"/>
    <p:sldId id="3122" r:id="rId60"/>
    <p:sldId id="3168" r:id="rId61"/>
    <p:sldId id="3153" r:id="rId62"/>
    <p:sldId id="1070" r:id="rId63"/>
    <p:sldId id="3166" r:id="rId64"/>
    <p:sldId id="1072" r:id="rId65"/>
    <p:sldId id="3151" r:id="rId66"/>
    <p:sldId id="3156" r:id="rId67"/>
    <p:sldId id="1085" r:id="rId68"/>
    <p:sldId id="1077" r:id="rId69"/>
    <p:sldId id="1073" r:id="rId70"/>
    <p:sldId id="1074" r:id="rId71"/>
    <p:sldId id="1075" r:id="rId72"/>
    <p:sldId id="1078" r:id="rId73"/>
    <p:sldId id="1080" r:id="rId74"/>
    <p:sldId id="1081" r:id="rId75"/>
    <p:sldId id="1084" r:id="rId76"/>
    <p:sldId id="326" r:id="rId77"/>
    <p:sldId id="3167" r:id="rId78"/>
    <p:sldId id="3164" r:id="rId79"/>
    <p:sldId id="3165" r:id="rId80"/>
    <p:sldId id="3097" r:id="rId81"/>
    <p:sldId id="3098" r:id="rId82"/>
    <p:sldId id="3154" r:id="rId83"/>
    <p:sldId id="3099" r:id="rId84"/>
    <p:sldId id="467" r:id="rId85"/>
    <p:sldId id="3141" r:id="rId86"/>
    <p:sldId id="469" r:id="rId87"/>
    <p:sldId id="470" r:id="rId88"/>
    <p:sldId id="1185" r:id="rId89"/>
    <p:sldId id="1486" r:id="rId90"/>
    <p:sldId id="3139" r:id="rId91"/>
    <p:sldId id="915" r:id="rId92"/>
    <p:sldId id="1034" r:id="rId93"/>
    <p:sldId id="3142" r:id="rId94"/>
    <p:sldId id="3143" r:id="rId95"/>
    <p:sldId id="3144" r:id="rId96"/>
    <p:sldId id="322" r:id="rId97"/>
    <p:sldId id="3080" r:id="rId98"/>
    <p:sldId id="319" r:id="rId99"/>
    <p:sldId id="302" r:id="rId100"/>
    <p:sldId id="1488" r:id="rId101"/>
    <p:sldId id="265" r:id="rId102"/>
    <p:sldId id="1068" r:id="rId103"/>
    <p:sldId id="1496" r:id="rId104"/>
    <p:sldId id="1067" r:id="rId105"/>
    <p:sldId id="3129" r:id="rId106"/>
    <p:sldId id="3113" r:id="rId107"/>
    <p:sldId id="297" r:id="rId108"/>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 Heck" initials="JH" lastIdx="1" clrIdx="0">
    <p:extLst>
      <p:ext uri="{19B8F6BF-5375-455C-9EA6-DF929625EA0E}">
        <p15:presenceInfo xmlns:p15="http://schemas.microsoft.com/office/powerpoint/2012/main" userId="S-1-5-21-3026233045-20759957-1393672501-1084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snapToObjects="1">
      <p:cViewPr varScale="1">
        <p:scale>
          <a:sx n="125" d="100"/>
          <a:sy n="125" d="100"/>
        </p:scale>
        <p:origin x="108" y="180"/>
      </p:cViewPr>
      <p:guideLst>
        <p:guide orient="horz" pos="1620"/>
        <p:guide pos="2880"/>
        <p:guide pos="5328"/>
        <p:guide pos="432"/>
        <p:guide orient="horz" pos="492"/>
        <p:guide orient="horz" pos="2772"/>
      </p:guideLst>
    </p:cSldViewPr>
  </p:slideViewPr>
  <p:outlineViewPr>
    <p:cViewPr>
      <p:scale>
        <a:sx n="33" d="100"/>
        <a:sy n="33" d="100"/>
      </p:scale>
      <p:origin x="0" y="-19284"/>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6D0212-B0B3-4441-844D-3E86AD47EAF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10BE36D9-4E47-4B5D-B692-CEA6A8354CE7}">
      <dgm:prSet phldrT="[Text]"/>
      <dgm:spPr/>
      <dgm:t>
        <a:bodyPr/>
        <a:lstStyle/>
        <a:p>
          <a:r>
            <a:rPr lang="en-US" dirty="0"/>
            <a:t>CONTROL</a:t>
          </a:r>
        </a:p>
      </dgm:t>
    </dgm:pt>
    <dgm:pt modelId="{6DD86D7A-E28F-4118-AED1-B31794390671}" type="parTrans" cxnId="{A85EE7EB-29D9-4653-9B0C-21739FB8104B}">
      <dgm:prSet/>
      <dgm:spPr/>
      <dgm:t>
        <a:bodyPr/>
        <a:lstStyle/>
        <a:p>
          <a:endParaRPr lang="en-US"/>
        </a:p>
      </dgm:t>
    </dgm:pt>
    <dgm:pt modelId="{ED91E9A8-4B29-4B50-9633-2171691520C9}" type="sibTrans" cxnId="{A85EE7EB-29D9-4653-9B0C-21739FB8104B}">
      <dgm:prSet/>
      <dgm:spPr/>
      <dgm:t>
        <a:bodyPr/>
        <a:lstStyle/>
        <a:p>
          <a:endParaRPr lang="en-US"/>
        </a:p>
      </dgm:t>
    </dgm:pt>
    <dgm:pt modelId="{8557FDCF-A6B7-438E-86BF-CD83819F25D5}">
      <dgm:prSet phldrT="[Text]"/>
      <dgm:spPr/>
      <dgm:t>
        <a:bodyPr anchor="t" anchorCtr="0"/>
        <a:lstStyle/>
        <a:p>
          <a:r>
            <a:rPr lang="en-US" dirty="0"/>
            <a:t>GNSS</a:t>
          </a:r>
        </a:p>
      </dgm:t>
    </dgm:pt>
    <dgm:pt modelId="{FEFDE89A-0AF8-4B70-9EF7-686C118FA064}" type="parTrans" cxnId="{52AA46E8-B92E-48AD-998A-468BE8E5BF0B}">
      <dgm:prSet/>
      <dgm:spPr/>
      <dgm:t>
        <a:bodyPr/>
        <a:lstStyle/>
        <a:p>
          <a:endParaRPr lang="en-US"/>
        </a:p>
      </dgm:t>
    </dgm:pt>
    <dgm:pt modelId="{E3725A11-F700-4614-93A0-15EFF27A1E00}" type="sibTrans" cxnId="{52AA46E8-B92E-48AD-998A-468BE8E5BF0B}">
      <dgm:prSet/>
      <dgm:spPr/>
      <dgm:t>
        <a:bodyPr/>
        <a:lstStyle/>
        <a:p>
          <a:endParaRPr lang="en-US"/>
        </a:p>
      </dgm:t>
    </dgm:pt>
    <dgm:pt modelId="{BBB3A724-55CE-437E-9CCC-D1C48965F4F2}">
      <dgm:prSet phldrT="[Text]"/>
      <dgm:spPr/>
      <dgm:t>
        <a:bodyPr anchor="t" anchorCtr="0"/>
        <a:lstStyle/>
        <a:p>
          <a:r>
            <a:rPr lang="en-US" dirty="0"/>
            <a:t>CONVENTIONAL</a:t>
          </a:r>
        </a:p>
      </dgm:t>
      <dgm:extLst>
        <a:ext uri="{E40237B7-FDA0-4F09-8148-C483321AD2D9}">
          <dgm14:cNvPr xmlns:dgm14="http://schemas.microsoft.com/office/drawing/2010/diagram" id="0" name="" descr="Diagram showing how measurement techniques tie in with geodetic control"/>
        </a:ext>
      </dgm:extLst>
    </dgm:pt>
    <dgm:pt modelId="{69F3FAC0-1C8E-4387-BC30-25D90B0ED1D6}" type="parTrans" cxnId="{0DCD81B5-72D5-49F8-94BB-07DFCDE1CCCB}">
      <dgm:prSet/>
      <dgm:spPr/>
      <dgm:t>
        <a:bodyPr/>
        <a:lstStyle/>
        <a:p>
          <a:endParaRPr lang="en-US"/>
        </a:p>
      </dgm:t>
    </dgm:pt>
    <dgm:pt modelId="{6F3811E6-6665-4753-941D-C25C21D7E4E6}" type="sibTrans" cxnId="{0DCD81B5-72D5-49F8-94BB-07DFCDE1CCCB}">
      <dgm:prSet/>
      <dgm:spPr/>
      <dgm:t>
        <a:bodyPr/>
        <a:lstStyle/>
        <a:p>
          <a:endParaRPr lang="en-US"/>
        </a:p>
      </dgm:t>
    </dgm:pt>
    <dgm:pt modelId="{DA6E55C2-AFD0-49F8-A6C7-CC54401AAF5C}">
      <dgm:prSet phldrT="[Text]"/>
      <dgm:spPr/>
      <dgm:t>
        <a:bodyPr anchor="t" anchorCtr="0"/>
        <a:lstStyle/>
        <a:p>
          <a:r>
            <a:rPr lang="en-US" dirty="0"/>
            <a:t>LEVELING</a:t>
          </a:r>
        </a:p>
      </dgm:t>
    </dgm:pt>
    <dgm:pt modelId="{02C9A174-DE35-4B60-AFA5-067F0812258D}" type="parTrans" cxnId="{28B6B372-CBBC-4ADE-BABD-A9F3B198C14D}">
      <dgm:prSet/>
      <dgm:spPr/>
      <dgm:t>
        <a:bodyPr/>
        <a:lstStyle/>
        <a:p>
          <a:endParaRPr lang="en-US"/>
        </a:p>
      </dgm:t>
    </dgm:pt>
    <dgm:pt modelId="{DCB12B78-D340-45EE-9C59-A9C51756379E}" type="sibTrans" cxnId="{28B6B372-CBBC-4ADE-BABD-A9F3B198C14D}">
      <dgm:prSet/>
      <dgm:spPr/>
      <dgm:t>
        <a:bodyPr/>
        <a:lstStyle/>
        <a:p>
          <a:endParaRPr lang="en-US"/>
        </a:p>
      </dgm:t>
    </dgm:pt>
    <dgm:pt modelId="{95E6218A-FD42-48FD-A803-F0C0E410AE7C}">
      <dgm:prSet phldrT="[Text]"/>
      <dgm:spPr/>
      <dgm:t>
        <a:bodyPr anchor="t" anchorCtr="0"/>
        <a:lstStyle/>
        <a:p>
          <a:r>
            <a:rPr lang="en-US" dirty="0"/>
            <a:t>OTHER</a:t>
          </a:r>
        </a:p>
      </dgm:t>
    </dgm:pt>
    <dgm:pt modelId="{1511C9E2-2405-4120-9FB9-B2F8BC337E33}" type="parTrans" cxnId="{E8459C4C-9557-4406-B3DB-5109D19CE03D}">
      <dgm:prSet/>
      <dgm:spPr/>
      <dgm:t>
        <a:bodyPr/>
        <a:lstStyle/>
        <a:p>
          <a:endParaRPr lang="en-US"/>
        </a:p>
      </dgm:t>
    </dgm:pt>
    <dgm:pt modelId="{15B858EC-D173-44FC-A585-FE8563BFC836}" type="sibTrans" cxnId="{E8459C4C-9557-4406-B3DB-5109D19CE03D}">
      <dgm:prSet/>
      <dgm:spPr/>
      <dgm:t>
        <a:bodyPr/>
        <a:lstStyle/>
        <a:p>
          <a:endParaRPr lang="en-US"/>
        </a:p>
      </dgm:t>
    </dgm:pt>
    <dgm:pt modelId="{26E47585-3728-4D26-8D68-192E13E2C764}">
      <dgm:prSet phldrT="[Text]"/>
      <dgm:spPr/>
      <dgm:t>
        <a:bodyPr anchor="t" anchorCtr="0"/>
        <a:lstStyle/>
        <a:p>
          <a:r>
            <a:rPr lang="en-US" dirty="0"/>
            <a:t>Total Station</a:t>
          </a:r>
        </a:p>
      </dgm:t>
    </dgm:pt>
    <dgm:pt modelId="{183071F6-18D9-4381-A959-000E73DEEB8B}" type="parTrans" cxnId="{2237373E-087F-45B8-893B-6917FA02AA3A}">
      <dgm:prSet/>
      <dgm:spPr/>
      <dgm:t>
        <a:bodyPr/>
        <a:lstStyle/>
        <a:p>
          <a:endParaRPr lang="en-US"/>
        </a:p>
      </dgm:t>
    </dgm:pt>
    <dgm:pt modelId="{C0115B98-ABCA-4777-BA0E-FDA986352EB1}" type="sibTrans" cxnId="{2237373E-087F-45B8-893B-6917FA02AA3A}">
      <dgm:prSet/>
      <dgm:spPr/>
      <dgm:t>
        <a:bodyPr/>
        <a:lstStyle/>
        <a:p>
          <a:endParaRPr lang="en-US"/>
        </a:p>
      </dgm:t>
    </dgm:pt>
    <dgm:pt modelId="{E13C2946-53C1-42DC-8612-6EF56A21E6F3}">
      <dgm:prSet phldrT="[Text]"/>
      <dgm:spPr/>
      <dgm:t>
        <a:bodyPr anchor="t" anchorCtr="0"/>
        <a:lstStyle/>
        <a:p>
          <a:r>
            <a:rPr lang="en-US" dirty="0"/>
            <a:t>Static</a:t>
          </a:r>
        </a:p>
      </dgm:t>
    </dgm:pt>
    <dgm:pt modelId="{CECE7A8B-0E37-4E8E-BEB3-A467E1AED34F}" type="parTrans" cxnId="{5E552A70-8A11-4B97-8CD0-BCB3E65C7CF9}">
      <dgm:prSet/>
      <dgm:spPr/>
      <dgm:t>
        <a:bodyPr/>
        <a:lstStyle/>
        <a:p>
          <a:endParaRPr lang="en-US"/>
        </a:p>
      </dgm:t>
    </dgm:pt>
    <dgm:pt modelId="{4BE40858-3D7D-49D2-8004-5DB6FC483DC5}" type="sibTrans" cxnId="{5E552A70-8A11-4B97-8CD0-BCB3E65C7CF9}">
      <dgm:prSet/>
      <dgm:spPr/>
      <dgm:t>
        <a:bodyPr/>
        <a:lstStyle/>
        <a:p>
          <a:endParaRPr lang="en-US"/>
        </a:p>
      </dgm:t>
    </dgm:pt>
    <dgm:pt modelId="{096911F0-C587-43B5-9E3F-CB4D17D061CD}">
      <dgm:prSet phldrT="[Text]"/>
      <dgm:spPr/>
      <dgm:t>
        <a:bodyPr anchor="t" anchorCtr="0"/>
        <a:lstStyle/>
        <a:p>
          <a:r>
            <a:rPr lang="en-US" dirty="0"/>
            <a:t>RTK</a:t>
          </a:r>
        </a:p>
      </dgm:t>
    </dgm:pt>
    <dgm:pt modelId="{7EB4B1BD-B78F-4271-8F63-208ED9632217}" type="parTrans" cxnId="{3E681792-87EE-4FAC-9B7A-035968B5192B}">
      <dgm:prSet/>
      <dgm:spPr/>
      <dgm:t>
        <a:bodyPr/>
        <a:lstStyle/>
        <a:p>
          <a:endParaRPr lang="en-US"/>
        </a:p>
      </dgm:t>
    </dgm:pt>
    <dgm:pt modelId="{FFC73967-2AC3-475D-B5DF-7ABFC6E82E6D}" type="sibTrans" cxnId="{3E681792-87EE-4FAC-9B7A-035968B5192B}">
      <dgm:prSet/>
      <dgm:spPr/>
      <dgm:t>
        <a:bodyPr/>
        <a:lstStyle/>
        <a:p>
          <a:endParaRPr lang="en-US"/>
        </a:p>
      </dgm:t>
    </dgm:pt>
    <dgm:pt modelId="{E3C9DF2D-E372-4F40-ACF9-4ACB1CDEF4EF}">
      <dgm:prSet phldrT="[Text]"/>
      <dgm:spPr/>
      <dgm:t>
        <a:bodyPr anchor="t" anchorCtr="0"/>
        <a:lstStyle/>
        <a:p>
          <a:r>
            <a:rPr lang="en-US" dirty="0"/>
            <a:t>Differential Leveling</a:t>
          </a:r>
        </a:p>
      </dgm:t>
    </dgm:pt>
    <dgm:pt modelId="{0DED0FFC-35A6-4304-8F6D-520774047D2D}" type="parTrans" cxnId="{A35270C9-D336-42A1-AAF9-15D7A376FF1D}">
      <dgm:prSet/>
      <dgm:spPr/>
      <dgm:t>
        <a:bodyPr/>
        <a:lstStyle/>
        <a:p>
          <a:endParaRPr lang="en-US"/>
        </a:p>
      </dgm:t>
    </dgm:pt>
    <dgm:pt modelId="{F0E6BE00-7AD9-4D2A-B63A-EA2D096FB696}" type="sibTrans" cxnId="{A35270C9-D336-42A1-AAF9-15D7A376FF1D}">
      <dgm:prSet/>
      <dgm:spPr/>
      <dgm:t>
        <a:bodyPr/>
        <a:lstStyle/>
        <a:p>
          <a:endParaRPr lang="en-US"/>
        </a:p>
      </dgm:t>
    </dgm:pt>
    <dgm:pt modelId="{713E0AE3-F787-48D8-AC74-6947FC8173B3}">
      <dgm:prSet/>
      <dgm:spPr/>
      <dgm:t>
        <a:bodyPr/>
        <a:lstStyle/>
        <a:p>
          <a:r>
            <a:rPr lang="en-US" dirty="0"/>
            <a:t>Mobile LiDAR</a:t>
          </a:r>
        </a:p>
      </dgm:t>
    </dgm:pt>
    <dgm:pt modelId="{0E162479-24BA-4CF4-9960-8447ABF323F4}" type="parTrans" cxnId="{A3F5E181-937D-4655-85BE-CF2CDE453ECB}">
      <dgm:prSet/>
      <dgm:spPr/>
      <dgm:t>
        <a:bodyPr/>
        <a:lstStyle/>
        <a:p>
          <a:endParaRPr lang="en-US"/>
        </a:p>
      </dgm:t>
    </dgm:pt>
    <dgm:pt modelId="{1B8DACFA-2B3B-41A8-A70F-404C18E54DF7}" type="sibTrans" cxnId="{A3F5E181-937D-4655-85BE-CF2CDE453ECB}">
      <dgm:prSet/>
      <dgm:spPr/>
      <dgm:t>
        <a:bodyPr/>
        <a:lstStyle/>
        <a:p>
          <a:endParaRPr lang="en-US"/>
        </a:p>
      </dgm:t>
    </dgm:pt>
    <dgm:pt modelId="{DA4D3450-E44B-42D2-A09D-1E4BE28F21E5}">
      <dgm:prSet/>
      <dgm:spPr/>
      <dgm:t>
        <a:bodyPr/>
        <a:lstStyle/>
        <a:p>
          <a:r>
            <a:rPr lang="en-US" dirty="0"/>
            <a:t>Aerial LiDAR/Photogrammetry</a:t>
          </a:r>
        </a:p>
      </dgm:t>
    </dgm:pt>
    <dgm:pt modelId="{9278426E-1A2F-470B-8D08-AF5D9509E10E}" type="parTrans" cxnId="{A9780A1F-1956-482F-80E2-07A5F2F63523}">
      <dgm:prSet/>
      <dgm:spPr/>
      <dgm:t>
        <a:bodyPr/>
        <a:lstStyle/>
        <a:p>
          <a:endParaRPr lang="en-US"/>
        </a:p>
      </dgm:t>
    </dgm:pt>
    <dgm:pt modelId="{2FA58F5D-525C-4382-A104-D7182656695A}" type="sibTrans" cxnId="{A9780A1F-1956-482F-80E2-07A5F2F63523}">
      <dgm:prSet/>
      <dgm:spPr/>
      <dgm:t>
        <a:bodyPr/>
        <a:lstStyle/>
        <a:p>
          <a:endParaRPr lang="en-US"/>
        </a:p>
      </dgm:t>
    </dgm:pt>
    <dgm:pt modelId="{31E52460-9DC9-4110-85D4-E2F0C90703C1}">
      <dgm:prSet phldrT="[Text]"/>
      <dgm:spPr/>
      <dgm:t>
        <a:bodyPr anchor="t" anchorCtr="0"/>
        <a:lstStyle/>
        <a:p>
          <a:r>
            <a:rPr lang="en-US" dirty="0"/>
            <a:t>Terrestrial Laser Scanning</a:t>
          </a:r>
        </a:p>
      </dgm:t>
    </dgm:pt>
    <dgm:pt modelId="{DBA23F7C-3EED-400A-A9B1-68B0F5C156C0}" type="sibTrans" cxnId="{2F61A2B3-C84C-48C7-844D-491AFF5F909E}">
      <dgm:prSet/>
      <dgm:spPr/>
      <dgm:t>
        <a:bodyPr/>
        <a:lstStyle/>
        <a:p>
          <a:endParaRPr lang="en-US"/>
        </a:p>
      </dgm:t>
    </dgm:pt>
    <dgm:pt modelId="{1C925796-1177-47E1-B7ED-B374067F2248}" type="parTrans" cxnId="{2F61A2B3-C84C-48C7-844D-491AFF5F909E}">
      <dgm:prSet/>
      <dgm:spPr/>
      <dgm:t>
        <a:bodyPr/>
        <a:lstStyle/>
        <a:p>
          <a:endParaRPr lang="en-US"/>
        </a:p>
      </dgm:t>
    </dgm:pt>
    <dgm:pt modelId="{490A1C00-E22B-457E-A013-4B26FF1D77D4}">
      <dgm:prSet phldrT="[Text]"/>
      <dgm:spPr/>
      <dgm:t>
        <a:bodyPr anchor="t" anchorCtr="0"/>
        <a:lstStyle/>
        <a:p>
          <a:r>
            <a:rPr lang="en-US"/>
            <a:t>RTN</a:t>
          </a:r>
          <a:endParaRPr lang="en-US" dirty="0"/>
        </a:p>
      </dgm:t>
    </dgm:pt>
    <dgm:pt modelId="{1820A2C6-7C25-4218-91A4-4A350FFDF56A}" type="parTrans" cxnId="{D69A5417-82BC-4274-B960-244314DAAF22}">
      <dgm:prSet/>
      <dgm:spPr/>
      <dgm:t>
        <a:bodyPr/>
        <a:lstStyle/>
        <a:p>
          <a:endParaRPr lang="en-US"/>
        </a:p>
      </dgm:t>
    </dgm:pt>
    <dgm:pt modelId="{B6A2ABBC-A12F-4C29-ABA5-E4E0EE33141E}" type="sibTrans" cxnId="{D69A5417-82BC-4274-B960-244314DAAF22}">
      <dgm:prSet/>
      <dgm:spPr/>
      <dgm:t>
        <a:bodyPr/>
        <a:lstStyle/>
        <a:p>
          <a:endParaRPr lang="en-US"/>
        </a:p>
      </dgm:t>
    </dgm:pt>
    <dgm:pt modelId="{88D4E3C2-96CE-4FDB-8C2A-D650A35E79A6}" type="pres">
      <dgm:prSet presAssocID="{F16D0212-B0B3-4441-844D-3E86AD47EAFB}" presName="cycle" presStyleCnt="0">
        <dgm:presLayoutVars>
          <dgm:chMax val="1"/>
          <dgm:dir/>
          <dgm:animLvl val="ctr"/>
          <dgm:resizeHandles val="exact"/>
        </dgm:presLayoutVars>
      </dgm:prSet>
      <dgm:spPr/>
    </dgm:pt>
    <dgm:pt modelId="{349805E6-DB58-445F-AFEE-412FBAAE8F22}" type="pres">
      <dgm:prSet presAssocID="{10BE36D9-4E47-4B5D-B692-CEA6A8354CE7}" presName="centerShape" presStyleLbl="node0" presStyleIdx="0" presStyleCnt="1"/>
      <dgm:spPr/>
    </dgm:pt>
    <dgm:pt modelId="{7C67B9C8-F9B1-4135-A112-D5E3283FE7D0}" type="pres">
      <dgm:prSet presAssocID="{FEFDE89A-0AF8-4B70-9EF7-686C118FA064}" presName="parTrans" presStyleLbl="bgSibTrans2D1" presStyleIdx="0" presStyleCnt="4"/>
      <dgm:spPr/>
    </dgm:pt>
    <dgm:pt modelId="{7B328529-CE7D-4F51-9AA6-527BF442BDD3}" type="pres">
      <dgm:prSet presAssocID="{8557FDCF-A6B7-438E-86BF-CD83819F25D5}" presName="node" presStyleLbl="node1" presStyleIdx="0" presStyleCnt="4">
        <dgm:presLayoutVars>
          <dgm:bulletEnabled val="1"/>
        </dgm:presLayoutVars>
      </dgm:prSet>
      <dgm:spPr/>
    </dgm:pt>
    <dgm:pt modelId="{526A5273-8717-4638-BC81-6312C7ACC85C}" type="pres">
      <dgm:prSet presAssocID="{69F3FAC0-1C8E-4387-BC30-25D90B0ED1D6}" presName="parTrans" presStyleLbl="bgSibTrans2D1" presStyleIdx="1" presStyleCnt="4"/>
      <dgm:spPr/>
    </dgm:pt>
    <dgm:pt modelId="{03ACE1D5-AC4E-4A6D-AEB2-A1AEAB47E3EC}" type="pres">
      <dgm:prSet presAssocID="{BBB3A724-55CE-437E-9CCC-D1C48965F4F2}" presName="node" presStyleLbl="node1" presStyleIdx="1" presStyleCnt="4">
        <dgm:presLayoutVars>
          <dgm:bulletEnabled val="1"/>
        </dgm:presLayoutVars>
      </dgm:prSet>
      <dgm:spPr/>
    </dgm:pt>
    <dgm:pt modelId="{0014722E-71ED-41EB-859E-A1C71BEA8916}" type="pres">
      <dgm:prSet presAssocID="{02C9A174-DE35-4B60-AFA5-067F0812258D}" presName="parTrans" presStyleLbl="bgSibTrans2D1" presStyleIdx="2" presStyleCnt="4"/>
      <dgm:spPr/>
    </dgm:pt>
    <dgm:pt modelId="{56CC8FDA-CC01-4B39-8112-2C738C0623D5}" type="pres">
      <dgm:prSet presAssocID="{DA6E55C2-AFD0-49F8-A6C7-CC54401AAF5C}" presName="node" presStyleLbl="node1" presStyleIdx="2" presStyleCnt="4">
        <dgm:presLayoutVars>
          <dgm:bulletEnabled val="1"/>
        </dgm:presLayoutVars>
      </dgm:prSet>
      <dgm:spPr/>
    </dgm:pt>
    <dgm:pt modelId="{3E810735-1077-462C-9DB7-9656ABB4F982}" type="pres">
      <dgm:prSet presAssocID="{1511C9E2-2405-4120-9FB9-B2F8BC337E33}" presName="parTrans" presStyleLbl="bgSibTrans2D1" presStyleIdx="3" presStyleCnt="4"/>
      <dgm:spPr/>
    </dgm:pt>
    <dgm:pt modelId="{956D7D8F-6DAA-4521-BFD4-24920495D88E}" type="pres">
      <dgm:prSet presAssocID="{95E6218A-FD42-48FD-A803-F0C0E410AE7C}" presName="node" presStyleLbl="node1" presStyleIdx="3" presStyleCnt="4">
        <dgm:presLayoutVars>
          <dgm:bulletEnabled val="1"/>
        </dgm:presLayoutVars>
      </dgm:prSet>
      <dgm:spPr/>
    </dgm:pt>
  </dgm:ptLst>
  <dgm:cxnLst>
    <dgm:cxn modelId="{8A04570A-C579-47C0-B422-4A5554AB6913}" type="presOf" srcId="{1511C9E2-2405-4120-9FB9-B2F8BC337E33}" destId="{3E810735-1077-462C-9DB7-9656ABB4F982}" srcOrd="0" destOrd="0" presId="urn:microsoft.com/office/officeart/2005/8/layout/radial4"/>
    <dgm:cxn modelId="{3B01BC14-8C94-4C58-9B2A-C4F947746C51}" type="presOf" srcId="{DA6E55C2-AFD0-49F8-A6C7-CC54401AAF5C}" destId="{56CC8FDA-CC01-4B39-8112-2C738C0623D5}" srcOrd="0" destOrd="0" presId="urn:microsoft.com/office/officeart/2005/8/layout/radial4"/>
    <dgm:cxn modelId="{D69A5417-82BC-4274-B960-244314DAAF22}" srcId="{8557FDCF-A6B7-438E-86BF-CD83819F25D5}" destId="{490A1C00-E22B-457E-A013-4B26FF1D77D4}" srcOrd="2" destOrd="0" parTransId="{1820A2C6-7C25-4218-91A4-4A350FFDF56A}" sibTransId="{B6A2ABBC-A12F-4C29-ABA5-E4E0EE33141E}"/>
    <dgm:cxn modelId="{A9780A1F-1956-482F-80E2-07A5F2F63523}" srcId="{95E6218A-FD42-48FD-A803-F0C0E410AE7C}" destId="{DA4D3450-E44B-42D2-A09D-1E4BE28F21E5}" srcOrd="2" destOrd="0" parTransId="{9278426E-1A2F-470B-8D08-AF5D9509E10E}" sibTransId="{2FA58F5D-525C-4382-A104-D7182656695A}"/>
    <dgm:cxn modelId="{06D89225-736C-4F20-B276-DBA62E052FFB}" type="presOf" srcId="{FEFDE89A-0AF8-4B70-9EF7-686C118FA064}" destId="{7C67B9C8-F9B1-4135-A112-D5E3283FE7D0}" srcOrd="0" destOrd="0" presId="urn:microsoft.com/office/officeart/2005/8/layout/radial4"/>
    <dgm:cxn modelId="{81215934-44D4-49C3-A403-DB5623AA7708}" type="presOf" srcId="{DA4D3450-E44B-42D2-A09D-1E4BE28F21E5}" destId="{956D7D8F-6DAA-4521-BFD4-24920495D88E}" srcOrd="0" destOrd="3" presId="urn:microsoft.com/office/officeart/2005/8/layout/radial4"/>
    <dgm:cxn modelId="{2237373E-087F-45B8-893B-6917FA02AA3A}" srcId="{BBB3A724-55CE-437E-9CCC-D1C48965F4F2}" destId="{26E47585-3728-4D26-8D68-192E13E2C764}" srcOrd="0" destOrd="0" parTransId="{183071F6-18D9-4381-A959-000E73DEEB8B}" sibTransId="{C0115B98-ABCA-4777-BA0E-FDA986352EB1}"/>
    <dgm:cxn modelId="{60342C64-4B95-41E9-AB13-822F11154236}" type="presOf" srcId="{95E6218A-FD42-48FD-A803-F0C0E410AE7C}" destId="{956D7D8F-6DAA-4521-BFD4-24920495D88E}" srcOrd="0" destOrd="0" presId="urn:microsoft.com/office/officeart/2005/8/layout/radial4"/>
    <dgm:cxn modelId="{E8459C4C-9557-4406-B3DB-5109D19CE03D}" srcId="{10BE36D9-4E47-4B5D-B692-CEA6A8354CE7}" destId="{95E6218A-FD42-48FD-A803-F0C0E410AE7C}" srcOrd="3" destOrd="0" parTransId="{1511C9E2-2405-4120-9FB9-B2F8BC337E33}" sibTransId="{15B858EC-D173-44FC-A585-FE8563BFC836}"/>
    <dgm:cxn modelId="{2D10D14D-2469-42EB-860D-15E7DDC04CAE}" type="presOf" srcId="{10BE36D9-4E47-4B5D-B692-CEA6A8354CE7}" destId="{349805E6-DB58-445F-AFEE-412FBAAE8F22}" srcOrd="0" destOrd="0" presId="urn:microsoft.com/office/officeart/2005/8/layout/radial4"/>
    <dgm:cxn modelId="{5E552A70-8A11-4B97-8CD0-BCB3E65C7CF9}" srcId="{8557FDCF-A6B7-438E-86BF-CD83819F25D5}" destId="{E13C2946-53C1-42DC-8612-6EF56A21E6F3}" srcOrd="0" destOrd="0" parTransId="{CECE7A8B-0E37-4E8E-BEB3-A467E1AED34F}" sibTransId="{4BE40858-3D7D-49D2-8004-5DB6FC483DC5}"/>
    <dgm:cxn modelId="{28B6B372-CBBC-4ADE-BABD-A9F3B198C14D}" srcId="{10BE36D9-4E47-4B5D-B692-CEA6A8354CE7}" destId="{DA6E55C2-AFD0-49F8-A6C7-CC54401AAF5C}" srcOrd="2" destOrd="0" parTransId="{02C9A174-DE35-4B60-AFA5-067F0812258D}" sibTransId="{DCB12B78-D340-45EE-9C59-A9C51756379E}"/>
    <dgm:cxn modelId="{4FF0B872-F522-44EE-A7FE-448E2DFBA043}" type="presOf" srcId="{69F3FAC0-1C8E-4387-BC30-25D90B0ED1D6}" destId="{526A5273-8717-4638-BC81-6312C7ACC85C}" srcOrd="0" destOrd="0" presId="urn:microsoft.com/office/officeart/2005/8/layout/radial4"/>
    <dgm:cxn modelId="{326D6E53-0004-42FC-A1C5-CAB90EAB131F}" type="presOf" srcId="{E13C2946-53C1-42DC-8612-6EF56A21E6F3}" destId="{7B328529-CE7D-4F51-9AA6-527BF442BDD3}" srcOrd="0" destOrd="1" presId="urn:microsoft.com/office/officeart/2005/8/layout/radial4"/>
    <dgm:cxn modelId="{8504DB54-259E-4F31-A5FE-C756020E5818}" type="presOf" srcId="{BBB3A724-55CE-437E-9CCC-D1C48965F4F2}" destId="{03ACE1D5-AC4E-4A6D-AEB2-A1AEAB47E3EC}" srcOrd="0" destOrd="0" presId="urn:microsoft.com/office/officeart/2005/8/layout/radial4"/>
    <dgm:cxn modelId="{FA49507A-4C7A-4318-92BC-B966E6B1E631}" type="presOf" srcId="{490A1C00-E22B-457E-A013-4B26FF1D77D4}" destId="{7B328529-CE7D-4F51-9AA6-527BF442BDD3}" srcOrd="0" destOrd="3" presId="urn:microsoft.com/office/officeart/2005/8/layout/radial4"/>
    <dgm:cxn modelId="{3321AA7B-1E4B-488C-BF31-83763101278D}" type="presOf" srcId="{26E47585-3728-4D26-8D68-192E13E2C764}" destId="{03ACE1D5-AC4E-4A6D-AEB2-A1AEAB47E3EC}" srcOrd="0" destOrd="1" presId="urn:microsoft.com/office/officeart/2005/8/layout/radial4"/>
    <dgm:cxn modelId="{8DC2EF7D-14EA-4E57-B7A7-E580295C55F1}" type="presOf" srcId="{713E0AE3-F787-48D8-AC74-6947FC8173B3}" destId="{956D7D8F-6DAA-4521-BFD4-24920495D88E}" srcOrd="0" destOrd="2" presId="urn:microsoft.com/office/officeart/2005/8/layout/radial4"/>
    <dgm:cxn modelId="{A3F5E181-937D-4655-85BE-CF2CDE453ECB}" srcId="{95E6218A-FD42-48FD-A803-F0C0E410AE7C}" destId="{713E0AE3-F787-48D8-AC74-6947FC8173B3}" srcOrd="1" destOrd="0" parTransId="{0E162479-24BA-4CF4-9960-8447ABF323F4}" sibTransId="{1B8DACFA-2B3B-41A8-A70F-404C18E54DF7}"/>
    <dgm:cxn modelId="{3E681792-87EE-4FAC-9B7A-035968B5192B}" srcId="{8557FDCF-A6B7-438E-86BF-CD83819F25D5}" destId="{096911F0-C587-43B5-9E3F-CB4D17D061CD}" srcOrd="1" destOrd="0" parTransId="{7EB4B1BD-B78F-4271-8F63-208ED9632217}" sibTransId="{FFC73967-2AC3-475D-B5DF-7ABFC6E82E6D}"/>
    <dgm:cxn modelId="{7B3F6A9F-641C-435B-90DE-ED833786DDAB}" type="presOf" srcId="{E3C9DF2D-E372-4F40-ACF9-4ACB1CDEF4EF}" destId="{56CC8FDA-CC01-4B39-8112-2C738C0623D5}" srcOrd="0" destOrd="1" presId="urn:microsoft.com/office/officeart/2005/8/layout/radial4"/>
    <dgm:cxn modelId="{3B5DCCA3-38B9-4C2E-B3A0-F1152DAD4FED}" type="presOf" srcId="{8557FDCF-A6B7-438E-86BF-CD83819F25D5}" destId="{7B328529-CE7D-4F51-9AA6-527BF442BDD3}" srcOrd="0" destOrd="0" presId="urn:microsoft.com/office/officeart/2005/8/layout/radial4"/>
    <dgm:cxn modelId="{2F61A2B3-C84C-48C7-844D-491AFF5F909E}" srcId="{95E6218A-FD42-48FD-A803-F0C0E410AE7C}" destId="{31E52460-9DC9-4110-85D4-E2F0C90703C1}" srcOrd="0" destOrd="0" parTransId="{1C925796-1177-47E1-B7ED-B374067F2248}" sibTransId="{DBA23F7C-3EED-400A-A9B1-68B0F5C156C0}"/>
    <dgm:cxn modelId="{0DCD81B5-72D5-49F8-94BB-07DFCDE1CCCB}" srcId="{10BE36D9-4E47-4B5D-B692-CEA6A8354CE7}" destId="{BBB3A724-55CE-437E-9CCC-D1C48965F4F2}" srcOrd="1" destOrd="0" parTransId="{69F3FAC0-1C8E-4387-BC30-25D90B0ED1D6}" sibTransId="{6F3811E6-6665-4753-941D-C25C21D7E4E6}"/>
    <dgm:cxn modelId="{D539BBC1-B333-4C92-AA93-B7C1DFE498D7}" type="presOf" srcId="{096911F0-C587-43B5-9E3F-CB4D17D061CD}" destId="{7B328529-CE7D-4F51-9AA6-527BF442BDD3}" srcOrd="0" destOrd="2" presId="urn:microsoft.com/office/officeart/2005/8/layout/radial4"/>
    <dgm:cxn modelId="{A35270C9-D336-42A1-AAF9-15D7A376FF1D}" srcId="{DA6E55C2-AFD0-49F8-A6C7-CC54401AAF5C}" destId="{E3C9DF2D-E372-4F40-ACF9-4ACB1CDEF4EF}" srcOrd="0" destOrd="0" parTransId="{0DED0FFC-35A6-4304-8F6D-520774047D2D}" sibTransId="{F0E6BE00-7AD9-4D2A-B63A-EA2D096FB696}"/>
    <dgm:cxn modelId="{2F309CD4-48F6-4780-9462-636E99D24410}" type="presOf" srcId="{31E52460-9DC9-4110-85D4-E2F0C90703C1}" destId="{956D7D8F-6DAA-4521-BFD4-24920495D88E}" srcOrd="0" destOrd="1" presId="urn:microsoft.com/office/officeart/2005/8/layout/radial4"/>
    <dgm:cxn modelId="{612221E4-B43C-48E0-A46D-50D16FD82C5C}" type="presOf" srcId="{02C9A174-DE35-4B60-AFA5-067F0812258D}" destId="{0014722E-71ED-41EB-859E-A1C71BEA8916}" srcOrd="0" destOrd="0" presId="urn:microsoft.com/office/officeart/2005/8/layout/radial4"/>
    <dgm:cxn modelId="{52AA46E8-B92E-48AD-998A-468BE8E5BF0B}" srcId="{10BE36D9-4E47-4B5D-B692-CEA6A8354CE7}" destId="{8557FDCF-A6B7-438E-86BF-CD83819F25D5}" srcOrd="0" destOrd="0" parTransId="{FEFDE89A-0AF8-4B70-9EF7-686C118FA064}" sibTransId="{E3725A11-F700-4614-93A0-15EFF27A1E00}"/>
    <dgm:cxn modelId="{A85EE7EB-29D9-4653-9B0C-21739FB8104B}" srcId="{F16D0212-B0B3-4441-844D-3E86AD47EAFB}" destId="{10BE36D9-4E47-4B5D-B692-CEA6A8354CE7}" srcOrd="0" destOrd="0" parTransId="{6DD86D7A-E28F-4118-AED1-B31794390671}" sibTransId="{ED91E9A8-4B29-4B50-9633-2171691520C9}"/>
    <dgm:cxn modelId="{CB4709F8-D9E4-437D-891E-C85755D9034E}" type="presOf" srcId="{F16D0212-B0B3-4441-844D-3E86AD47EAFB}" destId="{88D4E3C2-96CE-4FDB-8C2A-D650A35E79A6}" srcOrd="0" destOrd="0" presId="urn:microsoft.com/office/officeart/2005/8/layout/radial4"/>
    <dgm:cxn modelId="{2B1A4DA5-8BC7-4754-8889-165BA527D2BE}" type="presParOf" srcId="{88D4E3C2-96CE-4FDB-8C2A-D650A35E79A6}" destId="{349805E6-DB58-445F-AFEE-412FBAAE8F22}" srcOrd="0" destOrd="0" presId="urn:microsoft.com/office/officeart/2005/8/layout/radial4"/>
    <dgm:cxn modelId="{061D7A69-4736-40F5-8560-A825E42A4BF8}" type="presParOf" srcId="{88D4E3C2-96CE-4FDB-8C2A-D650A35E79A6}" destId="{7C67B9C8-F9B1-4135-A112-D5E3283FE7D0}" srcOrd="1" destOrd="0" presId="urn:microsoft.com/office/officeart/2005/8/layout/radial4"/>
    <dgm:cxn modelId="{18CFD3BA-943F-410B-95B3-A7A4BC36E909}" type="presParOf" srcId="{88D4E3C2-96CE-4FDB-8C2A-D650A35E79A6}" destId="{7B328529-CE7D-4F51-9AA6-527BF442BDD3}" srcOrd="2" destOrd="0" presId="urn:microsoft.com/office/officeart/2005/8/layout/radial4"/>
    <dgm:cxn modelId="{147F1FF8-FC5A-476F-8BFE-7A824E3A5B99}" type="presParOf" srcId="{88D4E3C2-96CE-4FDB-8C2A-D650A35E79A6}" destId="{526A5273-8717-4638-BC81-6312C7ACC85C}" srcOrd="3" destOrd="0" presId="urn:microsoft.com/office/officeart/2005/8/layout/radial4"/>
    <dgm:cxn modelId="{BCA70B97-D1E9-459E-A6D9-EAA33CCA8A3F}" type="presParOf" srcId="{88D4E3C2-96CE-4FDB-8C2A-D650A35E79A6}" destId="{03ACE1D5-AC4E-4A6D-AEB2-A1AEAB47E3EC}" srcOrd="4" destOrd="0" presId="urn:microsoft.com/office/officeart/2005/8/layout/radial4"/>
    <dgm:cxn modelId="{067E0D3F-CB82-45B0-BB35-607E83677C0C}" type="presParOf" srcId="{88D4E3C2-96CE-4FDB-8C2A-D650A35E79A6}" destId="{0014722E-71ED-41EB-859E-A1C71BEA8916}" srcOrd="5" destOrd="0" presId="urn:microsoft.com/office/officeart/2005/8/layout/radial4"/>
    <dgm:cxn modelId="{DB5567F8-D7E6-4ED9-A610-0E540EFB69B7}" type="presParOf" srcId="{88D4E3C2-96CE-4FDB-8C2A-D650A35E79A6}" destId="{56CC8FDA-CC01-4B39-8112-2C738C0623D5}" srcOrd="6" destOrd="0" presId="urn:microsoft.com/office/officeart/2005/8/layout/radial4"/>
    <dgm:cxn modelId="{2540AAAD-5369-43D3-B841-32128BCD5E5E}" type="presParOf" srcId="{88D4E3C2-96CE-4FDB-8C2A-D650A35E79A6}" destId="{3E810735-1077-462C-9DB7-9656ABB4F982}" srcOrd="7" destOrd="0" presId="urn:microsoft.com/office/officeart/2005/8/layout/radial4"/>
    <dgm:cxn modelId="{C3A9B826-3C40-4CE0-A022-9557D049C56B}" type="presParOf" srcId="{88D4E3C2-96CE-4FDB-8C2A-D650A35E79A6}" destId="{956D7D8F-6DAA-4521-BFD4-24920495D88E}"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59CFB5-621D-42D3-A4CB-315BEBE401F7}"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4768FDBB-781F-4A14-8B8E-5801D54FFF15}">
      <dgm:prSet phldrT="[Text]"/>
      <dgm:spPr/>
      <dgm:t>
        <a:bodyPr/>
        <a:lstStyle/>
        <a:p>
          <a:r>
            <a:rPr lang="en-US" dirty="0"/>
            <a:t>Control Surveys</a:t>
          </a:r>
        </a:p>
      </dgm:t>
      <dgm:extLst>
        <a:ext uri="{E40237B7-FDA0-4F09-8148-C483321AD2D9}">
          <dgm14:cNvPr xmlns:dgm14="http://schemas.microsoft.com/office/drawing/2010/diagram" id="0" name="" descr="Diagram showing control survey coordinate epochs"/>
        </a:ext>
      </dgm:extLst>
    </dgm:pt>
    <dgm:pt modelId="{B8104C6B-2ADC-468E-B93C-D54DE362B20D}" type="parTrans" cxnId="{2814761C-D16B-472A-A014-C8B5451CD055}">
      <dgm:prSet/>
      <dgm:spPr/>
      <dgm:t>
        <a:bodyPr/>
        <a:lstStyle/>
        <a:p>
          <a:endParaRPr lang="en-US"/>
        </a:p>
      </dgm:t>
    </dgm:pt>
    <dgm:pt modelId="{E0BF33AB-E46B-4908-8C84-164777CB13BA}" type="sibTrans" cxnId="{2814761C-D16B-472A-A014-C8B5451CD055}">
      <dgm:prSet/>
      <dgm:spPr/>
      <dgm:t>
        <a:bodyPr/>
        <a:lstStyle/>
        <a:p>
          <a:endParaRPr lang="en-US"/>
        </a:p>
      </dgm:t>
    </dgm:pt>
    <dgm:pt modelId="{A2DCB10B-F4E1-4534-8619-1C54A27DE53E}">
      <dgm:prSet phldrT="[Text]"/>
      <dgm:spPr/>
      <dgm:t>
        <a:bodyPr/>
        <a:lstStyle/>
        <a:p>
          <a:r>
            <a:rPr lang="en-US" dirty="0"/>
            <a:t>Survey Epoch Coordinates</a:t>
          </a:r>
        </a:p>
      </dgm:t>
    </dgm:pt>
    <dgm:pt modelId="{CF015E41-24FE-4E24-B54D-5F26CA76800D}" type="parTrans" cxnId="{142AFB69-E54C-4555-85E7-D80B91B437DA}">
      <dgm:prSet/>
      <dgm:spPr/>
      <dgm:t>
        <a:bodyPr/>
        <a:lstStyle/>
        <a:p>
          <a:endParaRPr lang="en-US"/>
        </a:p>
      </dgm:t>
    </dgm:pt>
    <dgm:pt modelId="{FDD17D1D-EC83-4578-AA7D-B537E9B04A73}" type="sibTrans" cxnId="{142AFB69-E54C-4555-85E7-D80B91B437DA}">
      <dgm:prSet/>
      <dgm:spPr/>
      <dgm:t>
        <a:bodyPr/>
        <a:lstStyle/>
        <a:p>
          <a:endParaRPr lang="en-US"/>
        </a:p>
      </dgm:t>
    </dgm:pt>
    <dgm:pt modelId="{B7C14353-764C-4509-807D-7C91EACF4D8F}">
      <dgm:prSet phldrT="[Text]"/>
      <dgm:spPr/>
      <dgm:t>
        <a:bodyPr/>
        <a:lstStyle/>
        <a:p>
          <a:r>
            <a:rPr lang="en-US" dirty="0"/>
            <a:t>Survey Epoch Coordinates</a:t>
          </a:r>
        </a:p>
      </dgm:t>
    </dgm:pt>
    <dgm:pt modelId="{D7C74F25-E597-4093-A489-EE521915F2C9}" type="parTrans" cxnId="{06538DD3-3218-4825-BE2D-908A166ACAC6}">
      <dgm:prSet/>
      <dgm:spPr/>
      <dgm:t>
        <a:bodyPr/>
        <a:lstStyle/>
        <a:p>
          <a:endParaRPr lang="en-US"/>
        </a:p>
      </dgm:t>
    </dgm:pt>
    <dgm:pt modelId="{156EC500-DFEA-40DE-A205-0C88D1E4BE9D}" type="sibTrans" cxnId="{06538DD3-3218-4825-BE2D-908A166ACAC6}">
      <dgm:prSet/>
      <dgm:spPr/>
      <dgm:t>
        <a:bodyPr/>
        <a:lstStyle/>
        <a:p>
          <a:endParaRPr lang="en-US"/>
        </a:p>
      </dgm:t>
    </dgm:pt>
    <dgm:pt modelId="{31A82312-CA54-49FE-966A-F9A21D587B13}">
      <dgm:prSet phldrT="[Text]"/>
      <dgm:spPr/>
      <dgm:t>
        <a:bodyPr/>
        <a:lstStyle/>
        <a:p>
          <a:r>
            <a:rPr lang="en-US" dirty="0"/>
            <a:t>RTN Alignment</a:t>
          </a:r>
        </a:p>
      </dgm:t>
    </dgm:pt>
    <dgm:pt modelId="{E21277C4-3EAC-4A06-B690-0D958A5B2129}" type="sibTrans" cxnId="{732D29D2-E052-4D62-84EC-3B037C61768C}">
      <dgm:prSet/>
      <dgm:spPr/>
      <dgm:t>
        <a:bodyPr/>
        <a:lstStyle/>
        <a:p>
          <a:endParaRPr lang="en-US"/>
        </a:p>
      </dgm:t>
    </dgm:pt>
    <dgm:pt modelId="{DE7BE4ED-4F34-44E4-AF3D-62549A2C5FAB}" type="parTrans" cxnId="{732D29D2-E052-4D62-84EC-3B037C61768C}">
      <dgm:prSet/>
      <dgm:spPr/>
      <dgm:t>
        <a:bodyPr/>
        <a:lstStyle/>
        <a:p>
          <a:endParaRPr lang="en-US"/>
        </a:p>
      </dgm:t>
    </dgm:pt>
    <dgm:pt modelId="{983DE382-7B5F-419E-914C-DD3962E65548}">
      <dgm:prSet phldrT="[Text]"/>
      <dgm:spPr/>
      <dgm:t>
        <a:bodyPr/>
        <a:lstStyle/>
        <a:p>
          <a:r>
            <a:rPr lang="en-US" dirty="0"/>
            <a:t>Reference Epoch Coordinates</a:t>
          </a:r>
        </a:p>
      </dgm:t>
    </dgm:pt>
    <dgm:pt modelId="{B9C3BF01-1028-4D64-8D9A-D76BC65ABA43}" type="parTrans" cxnId="{485FEEDB-944F-4BCC-9264-F358C24339D3}">
      <dgm:prSet/>
      <dgm:spPr/>
      <dgm:t>
        <a:bodyPr/>
        <a:lstStyle/>
        <a:p>
          <a:endParaRPr lang="en-US"/>
        </a:p>
      </dgm:t>
    </dgm:pt>
    <dgm:pt modelId="{C43F9F98-0742-4462-9B81-10F695638701}" type="sibTrans" cxnId="{485FEEDB-944F-4BCC-9264-F358C24339D3}">
      <dgm:prSet/>
      <dgm:spPr/>
      <dgm:t>
        <a:bodyPr/>
        <a:lstStyle/>
        <a:p>
          <a:endParaRPr lang="en-US"/>
        </a:p>
      </dgm:t>
    </dgm:pt>
    <dgm:pt modelId="{B26DA478-CAE1-4B11-B7E2-DFECF370D734}">
      <dgm:prSet/>
      <dgm:spPr/>
      <dgm:t>
        <a:bodyPr/>
        <a:lstStyle/>
        <a:p>
          <a:r>
            <a:rPr lang="en-US" dirty="0"/>
            <a:t>Leveling Control</a:t>
          </a:r>
        </a:p>
      </dgm:t>
    </dgm:pt>
    <dgm:pt modelId="{03FE2560-EB35-4621-856F-69DFE6B1328A}" type="parTrans" cxnId="{E3198953-6454-4757-8C80-10F180739B89}">
      <dgm:prSet/>
      <dgm:spPr/>
      <dgm:t>
        <a:bodyPr/>
        <a:lstStyle/>
        <a:p>
          <a:endParaRPr lang="en-US"/>
        </a:p>
      </dgm:t>
    </dgm:pt>
    <dgm:pt modelId="{F7384712-3998-4687-B502-825C4D317629}" type="sibTrans" cxnId="{E3198953-6454-4757-8C80-10F180739B89}">
      <dgm:prSet/>
      <dgm:spPr/>
      <dgm:t>
        <a:bodyPr/>
        <a:lstStyle/>
        <a:p>
          <a:endParaRPr lang="en-US"/>
        </a:p>
      </dgm:t>
    </dgm:pt>
    <dgm:pt modelId="{E8CDF11C-456E-447B-99C9-6DB7ABC4F065}">
      <dgm:prSet phldrT="[Text]"/>
      <dgm:spPr/>
      <dgm:t>
        <a:bodyPr/>
        <a:lstStyle/>
        <a:p>
          <a:r>
            <a:rPr lang="en-US"/>
            <a:t>Reference </a:t>
          </a:r>
          <a:r>
            <a:rPr lang="en-US" dirty="0"/>
            <a:t>Epoch Coordinates</a:t>
          </a:r>
        </a:p>
      </dgm:t>
    </dgm:pt>
    <dgm:pt modelId="{DB35BE80-5938-403A-B0EA-080271D92793}" type="parTrans" cxnId="{85CF2D05-32DD-44B4-928E-2E299C2DB46D}">
      <dgm:prSet/>
      <dgm:spPr/>
      <dgm:t>
        <a:bodyPr/>
        <a:lstStyle/>
        <a:p>
          <a:endParaRPr lang="en-US"/>
        </a:p>
      </dgm:t>
    </dgm:pt>
    <dgm:pt modelId="{EE2104A2-4D1A-4A7E-AD45-42AAF1F5EA41}" type="sibTrans" cxnId="{85CF2D05-32DD-44B4-928E-2E299C2DB46D}">
      <dgm:prSet/>
      <dgm:spPr/>
      <dgm:t>
        <a:bodyPr/>
        <a:lstStyle/>
        <a:p>
          <a:endParaRPr lang="en-US"/>
        </a:p>
      </dgm:t>
    </dgm:pt>
    <dgm:pt modelId="{DC141333-8B33-43CF-BB3A-856807FD19C8}">
      <dgm:prSet phldrT="[Text]"/>
      <dgm:spPr/>
      <dgm:t>
        <a:bodyPr/>
        <a:lstStyle/>
        <a:p>
          <a:r>
            <a:rPr lang="en-US"/>
            <a:t>Reference </a:t>
          </a:r>
          <a:r>
            <a:rPr lang="en-US" dirty="0"/>
            <a:t>Epoch Coordinates</a:t>
          </a:r>
        </a:p>
      </dgm:t>
    </dgm:pt>
    <dgm:pt modelId="{CF7E3A04-8ABF-4438-B363-99E516285A98}" type="parTrans" cxnId="{C938D3A9-C9F3-457A-9A4F-125F501F3BB9}">
      <dgm:prSet/>
      <dgm:spPr/>
      <dgm:t>
        <a:bodyPr/>
        <a:lstStyle/>
        <a:p>
          <a:endParaRPr lang="en-US"/>
        </a:p>
      </dgm:t>
    </dgm:pt>
    <dgm:pt modelId="{43220758-2826-4204-8F9C-498000D5CC64}" type="sibTrans" cxnId="{C938D3A9-C9F3-457A-9A4F-125F501F3BB9}">
      <dgm:prSet/>
      <dgm:spPr/>
      <dgm:t>
        <a:bodyPr/>
        <a:lstStyle/>
        <a:p>
          <a:endParaRPr lang="en-US"/>
        </a:p>
      </dgm:t>
    </dgm:pt>
    <dgm:pt modelId="{164259CE-1931-40AD-B816-1316A4323277}">
      <dgm:prSet phldrT="[Text]"/>
      <dgm:spPr/>
      <dgm:t>
        <a:bodyPr/>
        <a:lstStyle/>
        <a:p>
          <a:r>
            <a:rPr lang="en-US" dirty="0"/>
            <a:t>GNSS Control</a:t>
          </a:r>
        </a:p>
      </dgm:t>
    </dgm:pt>
    <dgm:pt modelId="{CE05E31A-7407-4964-B226-46DA3322AC93}" type="sibTrans" cxnId="{99F78EE9-B4C3-47F9-89FC-F785F53B4693}">
      <dgm:prSet/>
      <dgm:spPr/>
      <dgm:t>
        <a:bodyPr/>
        <a:lstStyle/>
        <a:p>
          <a:endParaRPr lang="en-US"/>
        </a:p>
      </dgm:t>
    </dgm:pt>
    <dgm:pt modelId="{57817484-39F2-46C6-8AD2-4DE42E26E5A5}" type="parTrans" cxnId="{99F78EE9-B4C3-47F9-89FC-F785F53B4693}">
      <dgm:prSet/>
      <dgm:spPr/>
      <dgm:t>
        <a:bodyPr/>
        <a:lstStyle/>
        <a:p>
          <a:endParaRPr lang="en-US"/>
        </a:p>
      </dgm:t>
    </dgm:pt>
    <dgm:pt modelId="{D86AF426-B181-4D38-B8A7-2A0B2631B9C6}" type="pres">
      <dgm:prSet presAssocID="{B559CFB5-621D-42D3-A4CB-315BEBE401F7}" presName="hierChild1" presStyleCnt="0">
        <dgm:presLayoutVars>
          <dgm:orgChart val="1"/>
          <dgm:chPref val="1"/>
          <dgm:dir/>
          <dgm:animOne val="branch"/>
          <dgm:animLvl val="lvl"/>
          <dgm:resizeHandles/>
        </dgm:presLayoutVars>
      </dgm:prSet>
      <dgm:spPr/>
    </dgm:pt>
    <dgm:pt modelId="{648245CC-7C46-4C81-B3D2-48F0672C1C5D}" type="pres">
      <dgm:prSet presAssocID="{4768FDBB-781F-4A14-8B8E-5801D54FFF15}" presName="hierRoot1" presStyleCnt="0">
        <dgm:presLayoutVars>
          <dgm:hierBranch val="init"/>
        </dgm:presLayoutVars>
      </dgm:prSet>
      <dgm:spPr/>
    </dgm:pt>
    <dgm:pt modelId="{A3E7CA13-3654-4B89-A78B-2CD7CDAB44C8}" type="pres">
      <dgm:prSet presAssocID="{4768FDBB-781F-4A14-8B8E-5801D54FFF15}" presName="rootComposite1" presStyleCnt="0"/>
      <dgm:spPr/>
    </dgm:pt>
    <dgm:pt modelId="{11D9BF8F-BE7E-4BBF-B285-9A01D4E7DDC8}" type="pres">
      <dgm:prSet presAssocID="{4768FDBB-781F-4A14-8B8E-5801D54FFF15}" presName="rootText1" presStyleLbl="node0" presStyleIdx="0" presStyleCnt="1">
        <dgm:presLayoutVars>
          <dgm:chPref val="3"/>
        </dgm:presLayoutVars>
      </dgm:prSet>
      <dgm:spPr/>
    </dgm:pt>
    <dgm:pt modelId="{A461CE94-066B-464F-A672-21DBB3DFF2B4}" type="pres">
      <dgm:prSet presAssocID="{4768FDBB-781F-4A14-8B8E-5801D54FFF15}" presName="rootConnector1" presStyleLbl="node1" presStyleIdx="0" presStyleCnt="0"/>
      <dgm:spPr/>
    </dgm:pt>
    <dgm:pt modelId="{9769A091-8FAF-4E92-8B65-369059BBD02A}" type="pres">
      <dgm:prSet presAssocID="{4768FDBB-781F-4A14-8B8E-5801D54FFF15}" presName="hierChild2" presStyleCnt="0"/>
      <dgm:spPr/>
    </dgm:pt>
    <dgm:pt modelId="{6ED3391C-B352-4796-93CA-E77178758DE8}" type="pres">
      <dgm:prSet presAssocID="{57817484-39F2-46C6-8AD2-4DE42E26E5A5}" presName="Name37" presStyleLbl="parChTrans1D2" presStyleIdx="0" presStyleCnt="3"/>
      <dgm:spPr/>
    </dgm:pt>
    <dgm:pt modelId="{79C33E6C-2FE5-480A-BF7E-0F2D962C9BA9}" type="pres">
      <dgm:prSet presAssocID="{164259CE-1931-40AD-B816-1316A4323277}" presName="hierRoot2" presStyleCnt="0">
        <dgm:presLayoutVars>
          <dgm:hierBranch val="init"/>
        </dgm:presLayoutVars>
      </dgm:prSet>
      <dgm:spPr/>
    </dgm:pt>
    <dgm:pt modelId="{9486B54B-1D25-4182-AE01-B35934A7D01B}" type="pres">
      <dgm:prSet presAssocID="{164259CE-1931-40AD-B816-1316A4323277}" presName="rootComposite" presStyleCnt="0"/>
      <dgm:spPr/>
    </dgm:pt>
    <dgm:pt modelId="{7F21782E-DB59-4AE0-AB44-3CEC8C74F805}" type="pres">
      <dgm:prSet presAssocID="{164259CE-1931-40AD-B816-1316A4323277}" presName="rootText" presStyleLbl="node2" presStyleIdx="0" presStyleCnt="3">
        <dgm:presLayoutVars>
          <dgm:chPref val="3"/>
        </dgm:presLayoutVars>
      </dgm:prSet>
      <dgm:spPr/>
    </dgm:pt>
    <dgm:pt modelId="{B1DC8A14-6707-497C-AE0E-70DC3F9E78B2}" type="pres">
      <dgm:prSet presAssocID="{164259CE-1931-40AD-B816-1316A4323277}" presName="rootConnector" presStyleLbl="node2" presStyleIdx="0" presStyleCnt="3"/>
      <dgm:spPr/>
    </dgm:pt>
    <dgm:pt modelId="{C8E83C40-B1C5-4ACE-8B5F-3E532783DFD4}" type="pres">
      <dgm:prSet presAssocID="{164259CE-1931-40AD-B816-1316A4323277}" presName="hierChild4" presStyleCnt="0"/>
      <dgm:spPr/>
    </dgm:pt>
    <dgm:pt modelId="{FE2AD40B-2E45-480C-AA8F-077E60B0B13E}" type="pres">
      <dgm:prSet presAssocID="{D7C74F25-E597-4093-A489-EE521915F2C9}" presName="Name37" presStyleLbl="parChTrans1D3" presStyleIdx="0" presStyleCnt="5"/>
      <dgm:spPr/>
    </dgm:pt>
    <dgm:pt modelId="{0CB59F3F-F0F7-4A0B-BFBA-CD010923A1AE}" type="pres">
      <dgm:prSet presAssocID="{B7C14353-764C-4509-807D-7C91EACF4D8F}" presName="hierRoot2" presStyleCnt="0">
        <dgm:presLayoutVars>
          <dgm:hierBranch val="init"/>
        </dgm:presLayoutVars>
      </dgm:prSet>
      <dgm:spPr/>
    </dgm:pt>
    <dgm:pt modelId="{21050EBE-6880-4BB3-859C-64F3A2C8A3C2}" type="pres">
      <dgm:prSet presAssocID="{B7C14353-764C-4509-807D-7C91EACF4D8F}" presName="rootComposite" presStyleCnt="0"/>
      <dgm:spPr/>
    </dgm:pt>
    <dgm:pt modelId="{E6ADC2D3-4429-49D5-A366-0FB3E00F5D37}" type="pres">
      <dgm:prSet presAssocID="{B7C14353-764C-4509-807D-7C91EACF4D8F}" presName="rootText" presStyleLbl="node3" presStyleIdx="0" presStyleCnt="5">
        <dgm:presLayoutVars>
          <dgm:chPref val="3"/>
        </dgm:presLayoutVars>
      </dgm:prSet>
      <dgm:spPr/>
    </dgm:pt>
    <dgm:pt modelId="{7F3EB0C4-CFC2-409D-B6AA-9E57A7680E45}" type="pres">
      <dgm:prSet presAssocID="{B7C14353-764C-4509-807D-7C91EACF4D8F}" presName="rootConnector" presStyleLbl="node3" presStyleIdx="0" presStyleCnt="5"/>
      <dgm:spPr/>
    </dgm:pt>
    <dgm:pt modelId="{035C9E2E-69E5-43EF-AAAD-9283F67E4686}" type="pres">
      <dgm:prSet presAssocID="{B7C14353-764C-4509-807D-7C91EACF4D8F}" presName="hierChild4" presStyleCnt="0"/>
      <dgm:spPr/>
    </dgm:pt>
    <dgm:pt modelId="{BBAB123A-D16D-45CA-BFE4-179CDBFF8D4E}" type="pres">
      <dgm:prSet presAssocID="{B7C14353-764C-4509-807D-7C91EACF4D8F}" presName="hierChild5" presStyleCnt="0"/>
      <dgm:spPr/>
    </dgm:pt>
    <dgm:pt modelId="{9106FD43-7897-454D-91BC-B63EF6B310AD}" type="pres">
      <dgm:prSet presAssocID="{DB35BE80-5938-403A-B0EA-080271D92793}" presName="Name37" presStyleLbl="parChTrans1D3" presStyleIdx="1" presStyleCnt="5"/>
      <dgm:spPr/>
    </dgm:pt>
    <dgm:pt modelId="{CD9B3AEA-DBE2-48B7-A167-D8A7A7B9E06C}" type="pres">
      <dgm:prSet presAssocID="{E8CDF11C-456E-447B-99C9-6DB7ABC4F065}" presName="hierRoot2" presStyleCnt="0">
        <dgm:presLayoutVars>
          <dgm:hierBranch val="init"/>
        </dgm:presLayoutVars>
      </dgm:prSet>
      <dgm:spPr/>
    </dgm:pt>
    <dgm:pt modelId="{59044009-A6BD-4619-8B3A-9E0D64672578}" type="pres">
      <dgm:prSet presAssocID="{E8CDF11C-456E-447B-99C9-6DB7ABC4F065}" presName="rootComposite" presStyleCnt="0"/>
      <dgm:spPr/>
    </dgm:pt>
    <dgm:pt modelId="{C8B7992B-0635-4EE4-BBD5-3BB8ECC65D16}" type="pres">
      <dgm:prSet presAssocID="{E8CDF11C-456E-447B-99C9-6DB7ABC4F065}" presName="rootText" presStyleLbl="node3" presStyleIdx="1" presStyleCnt="5">
        <dgm:presLayoutVars>
          <dgm:chPref val="3"/>
        </dgm:presLayoutVars>
      </dgm:prSet>
      <dgm:spPr/>
    </dgm:pt>
    <dgm:pt modelId="{6243704B-0DC0-47E4-BC45-1084CC2DC9E2}" type="pres">
      <dgm:prSet presAssocID="{E8CDF11C-456E-447B-99C9-6DB7ABC4F065}" presName="rootConnector" presStyleLbl="node3" presStyleIdx="1" presStyleCnt="5"/>
      <dgm:spPr/>
    </dgm:pt>
    <dgm:pt modelId="{85EC9502-4BDA-482B-9B05-DDD6849808A0}" type="pres">
      <dgm:prSet presAssocID="{E8CDF11C-456E-447B-99C9-6DB7ABC4F065}" presName="hierChild4" presStyleCnt="0"/>
      <dgm:spPr/>
    </dgm:pt>
    <dgm:pt modelId="{F9A94E51-97A4-4837-B305-D6093237F346}" type="pres">
      <dgm:prSet presAssocID="{E8CDF11C-456E-447B-99C9-6DB7ABC4F065}" presName="hierChild5" presStyleCnt="0"/>
      <dgm:spPr/>
    </dgm:pt>
    <dgm:pt modelId="{7EB38429-55D4-44C1-9B6F-65ED75847FD4}" type="pres">
      <dgm:prSet presAssocID="{164259CE-1931-40AD-B816-1316A4323277}" presName="hierChild5" presStyleCnt="0"/>
      <dgm:spPr/>
    </dgm:pt>
    <dgm:pt modelId="{59BB4C22-9E4C-4E64-B0E6-F1F7CFB38B67}" type="pres">
      <dgm:prSet presAssocID="{DE7BE4ED-4F34-44E4-AF3D-62549A2C5FAB}" presName="Name37" presStyleLbl="parChTrans1D2" presStyleIdx="1" presStyleCnt="3"/>
      <dgm:spPr/>
    </dgm:pt>
    <dgm:pt modelId="{8CFD931F-31B3-4AD3-A392-05C4112BF970}" type="pres">
      <dgm:prSet presAssocID="{31A82312-CA54-49FE-966A-F9A21D587B13}" presName="hierRoot2" presStyleCnt="0">
        <dgm:presLayoutVars>
          <dgm:hierBranch val="init"/>
        </dgm:presLayoutVars>
      </dgm:prSet>
      <dgm:spPr/>
    </dgm:pt>
    <dgm:pt modelId="{33B9B060-044E-4100-9157-A73B96B21025}" type="pres">
      <dgm:prSet presAssocID="{31A82312-CA54-49FE-966A-F9A21D587B13}" presName="rootComposite" presStyleCnt="0"/>
      <dgm:spPr/>
    </dgm:pt>
    <dgm:pt modelId="{0F37FB2E-849F-4C09-88EA-FFF9AE845B42}" type="pres">
      <dgm:prSet presAssocID="{31A82312-CA54-49FE-966A-F9A21D587B13}" presName="rootText" presStyleLbl="node2" presStyleIdx="1" presStyleCnt="3">
        <dgm:presLayoutVars>
          <dgm:chPref val="3"/>
        </dgm:presLayoutVars>
      </dgm:prSet>
      <dgm:spPr/>
    </dgm:pt>
    <dgm:pt modelId="{2A9D9F20-DE83-4C5C-8C9F-475BB4B23A4C}" type="pres">
      <dgm:prSet presAssocID="{31A82312-CA54-49FE-966A-F9A21D587B13}" presName="rootConnector" presStyleLbl="node2" presStyleIdx="1" presStyleCnt="3"/>
      <dgm:spPr/>
    </dgm:pt>
    <dgm:pt modelId="{D9BAA363-020B-4A1D-B683-B6BC3845F11F}" type="pres">
      <dgm:prSet presAssocID="{31A82312-CA54-49FE-966A-F9A21D587B13}" presName="hierChild4" presStyleCnt="0"/>
      <dgm:spPr/>
    </dgm:pt>
    <dgm:pt modelId="{AA9E3D26-E55D-49D2-B383-8D540D1F9835}" type="pres">
      <dgm:prSet presAssocID="{B9C3BF01-1028-4D64-8D9A-D76BC65ABA43}" presName="Name37" presStyleLbl="parChTrans1D3" presStyleIdx="2" presStyleCnt="5"/>
      <dgm:spPr/>
    </dgm:pt>
    <dgm:pt modelId="{30377204-597C-45D1-BF20-032AE1C18276}" type="pres">
      <dgm:prSet presAssocID="{983DE382-7B5F-419E-914C-DD3962E65548}" presName="hierRoot2" presStyleCnt="0">
        <dgm:presLayoutVars>
          <dgm:hierBranch val="init"/>
        </dgm:presLayoutVars>
      </dgm:prSet>
      <dgm:spPr/>
    </dgm:pt>
    <dgm:pt modelId="{152C9DC9-11D0-41F2-B25F-E00E45ADC666}" type="pres">
      <dgm:prSet presAssocID="{983DE382-7B5F-419E-914C-DD3962E65548}" presName="rootComposite" presStyleCnt="0"/>
      <dgm:spPr/>
    </dgm:pt>
    <dgm:pt modelId="{3C5780BC-0863-43FC-A06A-FC922A53A811}" type="pres">
      <dgm:prSet presAssocID="{983DE382-7B5F-419E-914C-DD3962E65548}" presName="rootText" presStyleLbl="node3" presStyleIdx="2" presStyleCnt="5">
        <dgm:presLayoutVars>
          <dgm:chPref val="3"/>
        </dgm:presLayoutVars>
      </dgm:prSet>
      <dgm:spPr/>
    </dgm:pt>
    <dgm:pt modelId="{916B3BFF-C1C6-4213-B138-542BBA56A556}" type="pres">
      <dgm:prSet presAssocID="{983DE382-7B5F-419E-914C-DD3962E65548}" presName="rootConnector" presStyleLbl="node3" presStyleIdx="2" presStyleCnt="5"/>
      <dgm:spPr/>
    </dgm:pt>
    <dgm:pt modelId="{5E766A05-572C-48CB-9F25-52DDC6AB8730}" type="pres">
      <dgm:prSet presAssocID="{983DE382-7B5F-419E-914C-DD3962E65548}" presName="hierChild4" presStyleCnt="0"/>
      <dgm:spPr/>
    </dgm:pt>
    <dgm:pt modelId="{1AFDFB73-5AAE-4F5C-A583-5C6F295991AA}" type="pres">
      <dgm:prSet presAssocID="{983DE382-7B5F-419E-914C-DD3962E65548}" presName="hierChild5" presStyleCnt="0"/>
      <dgm:spPr/>
    </dgm:pt>
    <dgm:pt modelId="{A5414168-784B-496F-9484-B3C401167EC0}" type="pres">
      <dgm:prSet presAssocID="{31A82312-CA54-49FE-966A-F9A21D587B13}" presName="hierChild5" presStyleCnt="0"/>
      <dgm:spPr/>
    </dgm:pt>
    <dgm:pt modelId="{F5F781C2-63FD-492B-9798-09DE96A3CFD5}" type="pres">
      <dgm:prSet presAssocID="{03FE2560-EB35-4621-856F-69DFE6B1328A}" presName="Name37" presStyleLbl="parChTrans1D2" presStyleIdx="2" presStyleCnt="3"/>
      <dgm:spPr/>
    </dgm:pt>
    <dgm:pt modelId="{94548A0D-7A3C-47A6-B22A-E4DCC6900E26}" type="pres">
      <dgm:prSet presAssocID="{B26DA478-CAE1-4B11-B7E2-DFECF370D734}" presName="hierRoot2" presStyleCnt="0">
        <dgm:presLayoutVars>
          <dgm:hierBranch val="init"/>
        </dgm:presLayoutVars>
      </dgm:prSet>
      <dgm:spPr/>
    </dgm:pt>
    <dgm:pt modelId="{1A562162-0923-4C05-89F8-23ABA3A525F1}" type="pres">
      <dgm:prSet presAssocID="{B26DA478-CAE1-4B11-B7E2-DFECF370D734}" presName="rootComposite" presStyleCnt="0"/>
      <dgm:spPr/>
    </dgm:pt>
    <dgm:pt modelId="{65440D2F-EE43-4AA3-BAD8-335FD04886AD}" type="pres">
      <dgm:prSet presAssocID="{B26DA478-CAE1-4B11-B7E2-DFECF370D734}" presName="rootText" presStyleLbl="node2" presStyleIdx="2" presStyleCnt="3">
        <dgm:presLayoutVars>
          <dgm:chPref val="3"/>
        </dgm:presLayoutVars>
      </dgm:prSet>
      <dgm:spPr/>
    </dgm:pt>
    <dgm:pt modelId="{6BFE3CCE-4326-47E2-84A4-DE6F9BA678D8}" type="pres">
      <dgm:prSet presAssocID="{B26DA478-CAE1-4B11-B7E2-DFECF370D734}" presName="rootConnector" presStyleLbl="node2" presStyleIdx="2" presStyleCnt="3"/>
      <dgm:spPr/>
    </dgm:pt>
    <dgm:pt modelId="{E1C2A89C-D92B-47E1-BF28-9BF2AB83D3BF}" type="pres">
      <dgm:prSet presAssocID="{B26DA478-CAE1-4B11-B7E2-DFECF370D734}" presName="hierChild4" presStyleCnt="0"/>
      <dgm:spPr/>
    </dgm:pt>
    <dgm:pt modelId="{7B44B584-5CC4-4071-92E4-EFFBACA69C32}" type="pres">
      <dgm:prSet presAssocID="{CF015E41-24FE-4E24-B54D-5F26CA76800D}" presName="Name37" presStyleLbl="parChTrans1D3" presStyleIdx="3" presStyleCnt="5"/>
      <dgm:spPr/>
    </dgm:pt>
    <dgm:pt modelId="{CABC6ECD-D34E-4EE9-9C16-EBEED49BD416}" type="pres">
      <dgm:prSet presAssocID="{A2DCB10B-F4E1-4534-8619-1C54A27DE53E}" presName="hierRoot2" presStyleCnt="0">
        <dgm:presLayoutVars>
          <dgm:hierBranch val="init"/>
        </dgm:presLayoutVars>
      </dgm:prSet>
      <dgm:spPr/>
    </dgm:pt>
    <dgm:pt modelId="{DECF488D-884B-41A2-B3CF-D1729D12C9CF}" type="pres">
      <dgm:prSet presAssocID="{A2DCB10B-F4E1-4534-8619-1C54A27DE53E}" presName="rootComposite" presStyleCnt="0"/>
      <dgm:spPr/>
    </dgm:pt>
    <dgm:pt modelId="{00300F3E-D825-4949-9CEF-683734C02CBA}" type="pres">
      <dgm:prSet presAssocID="{A2DCB10B-F4E1-4534-8619-1C54A27DE53E}" presName="rootText" presStyleLbl="node3" presStyleIdx="3" presStyleCnt="5">
        <dgm:presLayoutVars>
          <dgm:chPref val="3"/>
        </dgm:presLayoutVars>
      </dgm:prSet>
      <dgm:spPr/>
    </dgm:pt>
    <dgm:pt modelId="{428B9957-D453-4550-A6EE-455B9D4F049C}" type="pres">
      <dgm:prSet presAssocID="{A2DCB10B-F4E1-4534-8619-1C54A27DE53E}" presName="rootConnector" presStyleLbl="node3" presStyleIdx="3" presStyleCnt="5"/>
      <dgm:spPr/>
    </dgm:pt>
    <dgm:pt modelId="{9B63090F-CFE9-493B-88D7-5380E1D85006}" type="pres">
      <dgm:prSet presAssocID="{A2DCB10B-F4E1-4534-8619-1C54A27DE53E}" presName="hierChild4" presStyleCnt="0"/>
      <dgm:spPr/>
    </dgm:pt>
    <dgm:pt modelId="{16CD74D6-EC47-48EC-9826-E75576D77895}" type="pres">
      <dgm:prSet presAssocID="{A2DCB10B-F4E1-4534-8619-1C54A27DE53E}" presName="hierChild5" presStyleCnt="0"/>
      <dgm:spPr/>
    </dgm:pt>
    <dgm:pt modelId="{56A5E5FF-0121-429D-9DA2-54C5FD4D52C9}" type="pres">
      <dgm:prSet presAssocID="{CF7E3A04-8ABF-4438-B363-99E516285A98}" presName="Name37" presStyleLbl="parChTrans1D3" presStyleIdx="4" presStyleCnt="5"/>
      <dgm:spPr/>
    </dgm:pt>
    <dgm:pt modelId="{254D5E97-AA4D-4083-8A30-094021BE2659}" type="pres">
      <dgm:prSet presAssocID="{DC141333-8B33-43CF-BB3A-856807FD19C8}" presName="hierRoot2" presStyleCnt="0">
        <dgm:presLayoutVars>
          <dgm:hierBranch val="init"/>
        </dgm:presLayoutVars>
      </dgm:prSet>
      <dgm:spPr/>
    </dgm:pt>
    <dgm:pt modelId="{819FEC28-4CF5-41BE-964B-3959C02B172B}" type="pres">
      <dgm:prSet presAssocID="{DC141333-8B33-43CF-BB3A-856807FD19C8}" presName="rootComposite" presStyleCnt="0"/>
      <dgm:spPr/>
    </dgm:pt>
    <dgm:pt modelId="{8A57E0A7-7236-442A-88A1-C533CB08F514}" type="pres">
      <dgm:prSet presAssocID="{DC141333-8B33-43CF-BB3A-856807FD19C8}" presName="rootText" presStyleLbl="node3" presStyleIdx="4" presStyleCnt="5">
        <dgm:presLayoutVars>
          <dgm:chPref val="3"/>
        </dgm:presLayoutVars>
      </dgm:prSet>
      <dgm:spPr/>
    </dgm:pt>
    <dgm:pt modelId="{FB476256-3D26-4B3F-B614-4B5388C7D2E7}" type="pres">
      <dgm:prSet presAssocID="{DC141333-8B33-43CF-BB3A-856807FD19C8}" presName="rootConnector" presStyleLbl="node3" presStyleIdx="4" presStyleCnt="5"/>
      <dgm:spPr/>
    </dgm:pt>
    <dgm:pt modelId="{ECEFFE03-018E-4DFC-A4A3-3A7E416A17C4}" type="pres">
      <dgm:prSet presAssocID="{DC141333-8B33-43CF-BB3A-856807FD19C8}" presName="hierChild4" presStyleCnt="0"/>
      <dgm:spPr/>
    </dgm:pt>
    <dgm:pt modelId="{D08E748B-9340-4C1A-BB3D-43B132C639AB}" type="pres">
      <dgm:prSet presAssocID="{DC141333-8B33-43CF-BB3A-856807FD19C8}" presName="hierChild5" presStyleCnt="0"/>
      <dgm:spPr/>
    </dgm:pt>
    <dgm:pt modelId="{DF9D183F-C50B-46B4-8D86-323AF761C9C0}" type="pres">
      <dgm:prSet presAssocID="{B26DA478-CAE1-4B11-B7E2-DFECF370D734}" presName="hierChild5" presStyleCnt="0"/>
      <dgm:spPr/>
    </dgm:pt>
    <dgm:pt modelId="{6FE941F9-4667-4D16-9D57-C78C52E8A9A4}" type="pres">
      <dgm:prSet presAssocID="{4768FDBB-781F-4A14-8B8E-5801D54FFF15}" presName="hierChild3" presStyleCnt="0"/>
      <dgm:spPr/>
    </dgm:pt>
  </dgm:ptLst>
  <dgm:cxnLst>
    <dgm:cxn modelId="{85CF2D05-32DD-44B4-928E-2E299C2DB46D}" srcId="{164259CE-1931-40AD-B816-1316A4323277}" destId="{E8CDF11C-456E-447B-99C9-6DB7ABC4F065}" srcOrd="1" destOrd="0" parTransId="{DB35BE80-5938-403A-B0EA-080271D92793}" sibTransId="{EE2104A2-4D1A-4A7E-AD45-42AAF1F5EA41}"/>
    <dgm:cxn modelId="{0FDFA205-80FC-493D-B423-3E9977DC0572}" type="presOf" srcId="{A2DCB10B-F4E1-4534-8619-1C54A27DE53E}" destId="{00300F3E-D825-4949-9CEF-683734C02CBA}" srcOrd="0" destOrd="0" presId="urn:microsoft.com/office/officeart/2005/8/layout/orgChart1"/>
    <dgm:cxn modelId="{2814761C-D16B-472A-A014-C8B5451CD055}" srcId="{B559CFB5-621D-42D3-A4CB-315BEBE401F7}" destId="{4768FDBB-781F-4A14-8B8E-5801D54FFF15}" srcOrd="0" destOrd="0" parTransId="{B8104C6B-2ADC-468E-B93C-D54DE362B20D}" sibTransId="{E0BF33AB-E46B-4908-8C84-164777CB13BA}"/>
    <dgm:cxn modelId="{2FAB7E1E-DB3D-4091-9431-4E483A5CA904}" type="presOf" srcId="{CF7E3A04-8ABF-4438-B363-99E516285A98}" destId="{56A5E5FF-0121-429D-9DA2-54C5FD4D52C9}" srcOrd="0" destOrd="0" presId="urn:microsoft.com/office/officeart/2005/8/layout/orgChart1"/>
    <dgm:cxn modelId="{B3F26223-F0B5-4721-9A4C-0DD3F1CDCC3F}" type="presOf" srcId="{A2DCB10B-F4E1-4534-8619-1C54A27DE53E}" destId="{428B9957-D453-4550-A6EE-455B9D4F049C}" srcOrd="1" destOrd="0" presId="urn:microsoft.com/office/officeart/2005/8/layout/orgChart1"/>
    <dgm:cxn modelId="{71FEDA25-D098-468F-B908-CD09FF63ACD4}" type="presOf" srcId="{983DE382-7B5F-419E-914C-DD3962E65548}" destId="{916B3BFF-C1C6-4213-B138-542BBA56A556}" srcOrd="1" destOrd="0" presId="urn:microsoft.com/office/officeart/2005/8/layout/orgChart1"/>
    <dgm:cxn modelId="{529A0F60-7730-4D67-BD9D-F9156F2B0310}" type="presOf" srcId="{57817484-39F2-46C6-8AD2-4DE42E26E5A5}" destId="{6ED3391C-B352-4796-93CA-E77178758DE8}" srcOrd="0" destOrd="0" presId="urn:microsoft.com/office/officeart/2005/8/layout/orgChart1"/>
    <dgm:cxn modelId="{06A36865-A238-4A8C-9889-805ACBAE9705}" type="presOf" srcId="{31A82312-CA54-49FE-966A-F9A21D587B13}" destId="{2A9D9F20-DE83-4C5C-8C9F-475BB4B23A4C}" srcOrd="1" destOrd="0" presId="urn:microsoft.com/office/officeart/2005/8/layout/orgChart1"/>
    <dgm:cxn modelId="{39621166-9FF4-4215-974B-13C9244060EC}" type="presOf" srcId="{B9C3BF01-1028-4D64-8D9A-D76BC65ABA43}" destId="{AA9E3D26-E55D-49D2-B383-8D540D1F9835}" srcOrd="0" destOrd="0" presId="urn:microsoft.com/office/officeart/2005/8/layout/orgChart1"/>
    <dgm:cxn modelId="{786EEE46-130E-4E81-BFFD-0C022743BE90}" type="presOf" srcId="{CF015E41-24FE-4E24-B54D-5F26CA76800D}" destId="{7B44B584-5CC4-4071-92E4-EFFBACA69C32}" srcOrd="0" destOrd="0" presId="urn:microsoft.com/office/officeart/2005/8/layout/orgChart1"/>
    <dgm:cxn modelId="{142AFB69-E54C-4555-85E7-D80B91B437DA}" srcId="{B26DA478-CAE1-4B11-B7E2-DFECF370D734}" destId="{A2DCB10B-F4E1-4534-8619-1C54A27DE53E}" srcOrd="0" destOrd="0" parTransId="{CF015E41-24FE-4E24-B54D-5F26CA76800D}" sibTransId="{FDD17D1D-EC83-4578-AA7D-B537E9B04A73}"/>
    <dgm:cxn modelId="{B600064C-6F5B-40B7-8EE5-417D1557FD78}" type="presOf" srcId="{D7C74F25-E597-4093-A489-EE521915F2C9}" destId="{FE2AD40B-2E45-480C-AA8F-077E60B0B13E}" srcOrd="0" destOrd="0" presId="urn:microsoft.com/office/officeart/2005/8/layout/orgChart1"/>
    <dgm:cxn modelId="{47F74770-5B7A-4B0B-AC04-2ACC2ECE45BB}" type="presOf" srcId="{4768FDBB-781F-4A14-8B8E-5801D54FFF15}" destId="{11D9BF8F-BE7E-4BBF-B285-9A01D4E7DDC8}" srcOrd="0" destOrd="0" presId="urn:microsoft.com/office/officeart/2005/8/layout/orgChart1"/>
    <dgm:cxn modelId="{E3198953-6454-4757-8C80-10F180739B89}" srcId="{4768FDBB-781F-4A14-8B8E-5801D54FFF15}" destId="{B26DA478-CAE1-4B11-B7E2-DFECF370D734}" srcOrd="2" destOrd="0" parTransId="{03FE2560-EB35-4621-856F-69DFE6B1328A}" sibTransId="{F7384712-3998-4687-B502-825C4D317629}"/>
    <dgm:cxn modelId="{9CD8E079-325C-4CF5-884E-180CB179DAE3}" type="presOf" srcId="{DC141333-8B33-43CF-BB3A-856807FD19C8}" destId="{8A57E0A7-7236-442A-88A1-C533CB08F514}" srcOrd="0" destOrd="0" presId="urn:microsoft.com/office/officeart/2005/8/layout/orgChart1"/>
    <dgm:cxn modelId="{B98A9694-8836-442B-8734-3522D37A1C78}" type="presOf" srcId="{B7C14353-764C-4509-807D-7C91EACF4D8F}" destId="{7F3EB0C4-CFC2-409D-B6AA-9E57A7680E45}" srcOrd="1" destOrd="0" presId="urn:microsoft.com/office/officeart/2005/8/layout/orgChart1"/>
    <dgm:cxn modelId="{7857A09A-65E4-4A4B-9C8E-ABEE7867C730}" type="presOf" srcId="{B26DA478-CAE1-4B11-B7E2-DFECF370D734}" destId="{6BFE3CCE-4326-47E2-84A4-DE6F9BA678D8}" srcOrd="1" destOrd="0" presId="urn:microsoft.com/office/officeart/2005/8/layout/orgChart1"/>
    <dgm:cxn modelId="{6D63459D-AAA9-441F-A24E-9E91B30C27A0}" type="presOf" srcId="{4768FDBB-781F-4A14-8B8E-5801D54FFF15}" destId="{A461CE94-066B-464F-A672-21DBB3DFF2B4}" srcOrd="1" destOrd="0" presId="urn:microsoft.com/office/officeart/2005/8/layout/orgChart1"/>
    <dgm:cxn modelId="{C938D3A9-C9F3-457A-9A4F-125F501F3BB9}" srcId="{B26DA478-CAE1-4B11-B7E2-DFECF370D734}" destId="{DC141333-8B33-43CF-BB3A-856807FD19C8}" srcOrd="1" destOrd="0" parTransId="{CF7E3A04-8ABF-4438-B363-99E516285A98}" sibTransId="{43220758-2826-4204-8F9C-498000D5CC64}"/>
    <dgm:cxn modelId="{1F35BDAD-6A6B-419F-8F7F-1849123EB300}" type="presOf" srcId="{B26DA478-CAE1-4B11-B7E2-DFECF370D734}" destId="{65440D2F-EE43-4AA3-BAD8-335FD04886AD}" srcOrd="0" destOrd="0" presId="urn:microsoft.com/office/officeart/2005/8/layout/orgChart1"/>
    <dgm:cxn modelId="{4AEC1EB6-4B05-4C11-B426-CB1F7391A86C}" type="presOf" srcId="{B7C14353-764C-4509-807D-7C91EACF4D8F}" destId="{E6ADC2D3-4429-49D5-A366-0FB3E00F5D37}" srcOrd="0" destOrd="0" presId="urn:microsoft.com/office/officeart/2005/8/layout/orgChart1"/>
    <dgm:cxn modelId="{90CA7FB7-0071-48C1-A589-BF436042B6B5}" type="presOf" srcId="{03FE2560-EB35-4621-856F-69DFE6B1328A}" destId="{F5F781C2-63FD-492B-9798-09DE96A3CFD5}" srcOrd="0" destOrd="0" presId="urn:microsoft.com/office/officeart/2005/8/layout/orgChart1"/>
    <dgm:cxn modelId="{DE05DDC0-CAEC-4D9E-8C40-D471BDA9D29E}" type="presOf" srcId="{164259CE-1931-40AD-B816-1316A4323277}" destId="{7F21782E-DB59-4AE0-AB44-3CEC8C74F805}" srcOrd="0" destOrd="0" presId="urn:microsoft.com/office/officeart/2005/8/layout/orgChart1"/>
    <dgm:cxn modelId="{C2D1C9C1-CE72-4FD5-92FA-F91055A51283}" type="presOf" srcId="{DC141333-8B33-43CF-BB3A-856807FD19C8}" destId="{FB476256-3D26-4B3F-B614-4B5388C7D2E7}" srcOrd="1" destOrd="0" presId="urn:microsoft.com/office/officeart/2005/8/layout/orgChart1"/>
    <dgm:cxn modelId="{A620EBC6-5A6F-4877-AD14-6A31B125FE55}" type="presOf" srcId="{DE7BE4ED-4F34-44E4-AF3D-62549A2C5FAB}" destId="{59BB4C22-9E4C-4E64-B0E6-F1F7CFB38B67}" srcOrd="0" destOrd="0" presId="urn:microsoft.com/office/officeart/2005/8/layout/orgChart1"/>
    <dgm:cxn modelId="{732D29D2-E052-4D62-84EC-3B037C61768C}" srcId="{4768FDBB-781F-4A14-8B8E-5801D54FFF15}" destId="{31A82312-CA54-49FE-966A-F9A21D587B13}" srcOrd="1" destOrd="0" parTransId="{DE7BE4ED-4F34-44E4-AF3D-62549A2C5FAB}" sibTransId="{E21277C4-3EAC-4A06-B690-0D958A5B2129}"/>
    <dgm:cxn modelId="{06538DD3-3218-4825-BE2D-908A166ACAC6}" srcId="{164259CE-1931-40AD-B816-1316A4323277}" destId="{B7C14353-764C-4509-807D-7C91EACF4D8F}" srcOrd="0" destOrd="0" parTransId="{D7C74F25-E597-4093-A489-EE521915F2C9}" sibTransId="{156EC500-DFEA-40DE-A205-0C88D1E4BE9D}"/>
    <dgm:cxn modelId="{CDAD3BD9-318C-46F6-9940-17491E33E801}" type="presOf" srcId="{E8CDF11C-456E-447B-99C9-6DB7ABC4F065}" destId="{C8B7992B-0635-4EE4-BBD5-3BB8ECC65D16}" srcOrd="0" destOrd="0" presId="urn:microsoft.com/office/officeart/2005/8/layout/orgChart1"/>
    <dgm:cxn modelId="{1E9751DA-155F-4A71-B106-BD54EA9D7238}" type="presOf" srcId="{983DE382-7B5F-419E-914C-DD3962E65548}" destId="{3C5780BC-0863-43FC-A06A-FC922A53A811}" srcOrd="0" destOrd="0" presId="urn:microsoft.com/office/officeart/2005/8/layout/orgChart1"/>
    <dgm:cxn modelId="{485FEEDB-944F-4BCC-9264-F358C24339D3}" srcId="{31A82312-CA54-49FE-966A-F9A21D587B13}" destId="{983DE382-7B5F-419E-914C-DD3962E65548}" srcOrd="0" destOrd="0" parTransId="{B9C3BF01-1028-4D64-8D9A-D76BC65ABA43}" sibTransId="{C43F9F98-0742-4462-9B81-10F695638701}"/>
    <dgm:cxn modelId="{18FCA5E2-BE36-4D51-A43B-55828E006665}" type="presOf" srcId="{E8CDF11C-456E-447B-99C9-6DB7ABC4F065}" destId="{6243704B-0DC0-47E4-BC45-1084CC2DC9E2}" srcOrd="1" destOrd="0" presId="urn:microsoft.com/office/officeart/2005/8/layout/orgChart1"/>
    <dgm:cxn modelId="{6F444EE8-6277-468D-B18F-A5AED883C58F}" type="presOf" srcId="{31A82312-CA54-49FE-966A-F9A21D587B13}" destId="{0F37FB2E-849F-4C09-88EA-FFF9AE845B42}" srcOrd="0" destOrd="0" presId="urn:microsoft.com/office/officeart/2005/8/layout/orgChart1"/>
    <dgm:cxn modelId="{99F78EE9-B4C3-47F9-89FC-F785F53B4693}" srcId="{4768FDBB-781F-4A14-8B8E-5801D54FFF15}" destId="{164259CE-1931-40AD-B816-1316A4323277}" srcOrd="0" destOrd="0" parTransId="{57817484-39F2-46C6-8AD2-4DE42E26E5A5}" sibTransId="{CE05E31A-7407-4964-B226-46DA3322AC93}"/>
    <dgm:cxn modelId="{BC9081EE-2273-4872-A697-6D44FB16DACB}" type="presOf" srcId="{164259CE-1931-40AD-B816-1316A4323277}" destId="{B1DC8A14-6707-497C-AE0E-70DC3F9E78B2}" srcOrd="1" destOrd="0" presId="urn:microsoft.com/office/officeart/2005/8/layout/orgChart1"/>
    <dgm:cxn modelId="{C495C3F4-3D7B-44D9-89B6-FFA8062F2D74}" type="presOf" srcId="{B559CFB5-621D-42D3-A4CB-315BEBE401F7}" destId="{D86AF426-B181-4D38-B8A7-2A0B2631B9C6}" srcOrd="0" destOrd="0" presId="urn:microsoft.com/office/officeart/2005/8/layout/orgChart1"/>
    <dgm:cxn modelId="{BCADF9FE-A480-4330-998D-08E0BF8FFB22}" type="presOf" srcId="{DB35BE80-5938-403A-B0EA-080271D92793}" destId="{9106FD43-7897-454D-91BC-B63EF6B310AD}" srcOrd="0" destOrd="0" presId="urn:microsoft.com/office/officeart/2005/8/layout/orgChart1"/>
    <dgm:cxn modelId="{E8D8490D-BA86-4EBF-BEFF-9BE10C1D8755}" type="presParOf" srcId="{D86AF426-B181-4D38-B8A7-2A0B2631B9C6}" destId="{648245CC-7C46-4C81-B3D2-48F0672C1C5D}" srcOrd="0" destOrd="0" presId="urn:microsoft.com/office/officeart/2005/8/layout/orgChart1"/>
    <dgm:cxn modelId="{E8E653E6-66FB-4B8F-8257-BF2B88090AAD}" type="presParOf" srcId="{648245CC-7C46-4C81-B3D2-48F0672C1C5D}" destId="{A3E7CA13-3654-4B89-A78B-2CD7CDAB44C8}" srcOrd="0" destOrd="0" presId="urn:microsoft.com/office/officeart/2005/8/layout/orgChart1"/>
    <dgm:cxn modelId="{BD51CF3C-5DF7-4666-A91B-81396E18ED95}" type="presParOf" srcId="{A3E7CA13-3654-4B89-A78B-2CD7CDAB44C8}" destId="{11D9BF8F-BE7E-4BBF-B285-9A01D4E7DDC8}" srcOrd="0" destOrd="0" presId="urn:microsoft.com/office/officeart/2005/8/layout/orgChart1"/>
    <dgm:cxn modelId="{2A975FBB-960F-4345-8F44-C0786F1BBC17}" type="presParOf" srcId="{A3E7CA13-3654-4B89-A78B-2CD7CDAB44C8}" destId="{A461CE94-066B-464F-A672-21DBB3DFF2B4}" srcOrd="1" destOrd="0" presId="urn:microsoft.com/office/officeart/2005/8/layout/orgChart1"/>
    <dgm:cxn modelId="{FF7795B4-2A13-4EE8-9DEE-E85F5D97902F}" type="presParOf" srcId="{648245CC-7C46-4C81-B3D2-48F0672C1C5D}" destId="{9769A091-8FAF-4E92-8B65-369059BBD02A}" srcOrd="1" destOrd="0" presId="urn:microsoft.com/office/officeart/2005/8/layout/orgChart1"/>
    <dgm:cxn modelId="{9B17DA86-CF57-4AA9-B2CC-ABD662A51C9E}" type="presParOf" srcId="{9769A091-8FAF-4E92-8B65-369059BBD02A}" destId="{6ED3391C-B352-4796-93CA-E77178758DE8}" srcOrd="0" destOrd="0" presId="urn:microsoft.com/office/officeart/2005/8/layout/orgChart1"/>
    <dgm:cxn modelId="{54DCF877-F0D3-4522-8853-297AD8AD158E}" type="presParOf" srcId="{9769A091-8FAF-4E92-8B65-369059BBD02A}" destId="{79C33E6C-2FE5-480A-BF7E-0F2D962C9BA9}" srcOrd="1" destOrd="0" presId="urn:microsoft.com/office/officeart/2005/8/layout/orgChart1"/>
    <dgm:cxn modelId="{790AEE7F-21C8-40F1-9E82-4C2F5A06B526}" type="presParOf" srcId="{79C33E6C-2FE5-480A-BF7E-0F2D962C9BA9}" destId="{9486B54B-1D25-4182-AE01-B35934A7D01B}" srcOrd="0" destOrd="0" presId="urn:microsoft.com/office/officeart/2005/8/layout/orgChart1"/>
    <dgm:cxn modelId="{87D9C262-6383-48BC-99B4-254D95BCBE77}" type="presParOf" srcId="{9486B54B-1D25-4182-AE01-B35934A7D01B}" destId="{7F21782E-DB59-4AE0-AB44-3CEC8C74F805}" srcOrd="0" destOrd="0" presId="urn:microsoft.com/office/officeart/2005/8/layout/orgChart1"/>
    <dgm:cxn modelId="{D7C9D642-583C-4DD9-836C-63CF6966D113}" type="presParOf" srcId="{9486B54B-1D25-4182-AE01-B35934A7D01B}" destId="{B1DC8A14-6707-497C-AE0E-70DC3F9E78B2}" srcOrd="1" destOrd="0" presId="urn:microsoft.com/office/officeart/2005/8/layout/orgChart1"/>
    <dgm:cxn modelId="{93976AD9-1B44-48FA-B80D-12D76ABF6A34}" type="presParOf" srcId="{79C33E6C-2FE5-480A-BF7E-0F2D962C9BA9}" destId="{C8E83C40-B1C5-4ACE-8B5F-3E532783DFD4}" srcOrd="1" destOrd="0" presId="urn:microsoft.com/office/officeart/2005/8/layout/orgChart1"/>
    <dgm:cxn modelId="{0153B1E4-68C6-4956-9961-35CE4356F893}" type="presParOf" srcId="{C8E83C40-B1C5-4ACE-8B5F-3E532783DFD4}" destId="{FE2AD40B-2E45-480C-AA8F-077E60B0B13E}" srcOrd="0" destOrd="0" presId="urn:microsoft.com/office/officeart/2005/8/layout/orgChart1"/>
    <dgm:cxn modelId="{EB53E587-6355-488B-BAAC-61E68123E618}" type="presParOf" srcId="{C8E83C40-B1C5-4ACE-8B5F-3E532783DFD4}" destId="{0CB59F3F-F0F7-4A0B-BFBA-CD010923A1AE}" srcOrd="1" destOrd="0" presId="urn:microsoft.com/office/officeart/2005/8/layout/orgChart1"/>
    <dgm:cxn modelId="{BA3F18BB-3277-4924-9556-660476AB2358}" type="presParOf" srcId="{0CB59F3F-F0F7-4A0B-BFBA-CD010923A1AE}" destId="{21050EBE-6880-4BB3-859C-64F3A2C8A3C2}" srcOrd="0" destOrd="0" presId="urn:microsoft.com/office/officeart/2005/8/layout/orgChart1"/>
    <dgm:cxn modelId="{08B11E2A-A61B-47FE-BFEA-A69F1877C640}" type="presParOf" srcId="{21050EBE-6880-4BB3-859C-64F3A2C8A3C2}" destId="{E6ADC2D3-4429-49D5-A366-0FB3E00F5D37}" srcOrd="0" destOrd="0" presId="urn:microsoft.com/office/officeart/2005/8/layout/orgChart1"/>
    <dgm:cxn modelId="{10A8228F-454F-45B7-A72B-14912ABB9FEF}" type="presParOf" srcId="{21050EBE-6880-4BB3-859C-64F3A2C8A3C2}" destId="{7F3EB0C4-CFC2-409D-B6AA-9E57A7680E45}" srcOrd="1" destOrd="0" presId="urn:microsoft.com/office/officeart/2005/8/layout/orgChart1"/>
    <dgm:cxn modelId="{62EF0825-C713-40AF-9A71-473F42423FA5}" type="presParOf" srcId="{0CB59F3F-F0F7-4A0B-BFBA-CD010923A1AE}" destId="{035C9E2E-69E5-43EF-AAAD-9283F67E4686}" srcOrd="1" destOrd="0" presId="urn:microsoft.com/office/officeart/2005/8/layout/orgChart1"/>
    <dgm:cxn modelId="{0BDB9A5E-6DD9-43B8-855E-558CC825D0A3}" type="presParOf" srcId="{0CB59F3F-F0F7-4A0B-BFBA-CD010923A1AE}" destId="{BBAB123A-D16D-45CA-BFE4-179CDBFF8D4E}" srcOrd="2" destOrd="0" presId="urn:microsoft.com/office/officeart/2005/8/layout/orgChart1"/>
    <dgm:cxn modelId="{CA6060C6-D225-40B6-A4A7-CC8DA68A7513}" type="presParOf" srcId="{C8E83C40-B1C5-4ACE-8B5F-3E532783DFD4}" destId="{9106FD43-7897-454D-91BC-B63EF6B310AD}" srcOrd="2" destOrd="0" presId="urn:microsoft.com/office/officeart/2005/8/layout/orgChart1"/>
    <dgm:cxn modelId="{BD6A0D39-441F-4C98-B32A-3AA5FFB50450}" type="presParOf" srcId="{C8E83C40-B1C5-4ACE-8B5F-3E532783DFD4}" destId="{CD9B3AEA-DBE2-48B7-A167-D8A7A7B9E06C}" srcOrd="3" destOrd="0" presId="urn:microsoft.com/office/officeart/2005/8/layout/orgChart1"/>
    <dgm:cxn modelId="{4FAC599E-2575-483F-BFFE-9525DF185971}" type="presParOf" srcId="{CD9B3AEA-DBE2-48B7-A167-D8A7A7B9E06C}" destId="{59044009-A6BD-4619-8B3A-9E0D64672578}" srcOrd="0" destOrd="0" presId="urn:microsoft.com/office/officeart/2005/8/layout/orgChart1"/>
    <dgm:cxn modelId="{42F77D7F-73C2-4215-A72C-4D50D7EEF028}" type="presParOf" srcId="{59044009-A6BD-4619-8B3A-9E0D64672578}" destId="{C8B7992B-0635-4EE4-BBD5-3BB8ECC65D16}" srcOrd="0" destOrd="0" presId="urn:microsoft.com/office/officeart/2005/8/layout/orgChart1"/>
    <dgm:cxn modelId="{5EF71E6F-CF4C-445B-81A6-15E7904F3ED7}" type="presParOf" srcId="{59044009-A6BD-4619-8B3A-9E0D64672578}" destId="{6243704B-0DC0-47E4-BC45-1084CC2DC9E2}" srcOrd="1" destOrd="0" presId="urn:microsoft.com/office/officeart/2005/8/layout/orgChart1"/>
    <dgm:cxn modelId="{729C8467-9628-4124-A51F-61992B100B55}" type="presParOf" srcId="{CD9B3AEA-DBE2-48B7-A167-D8A7A7B9E06C}" destId="{85EC9502-4BDA-482B-9B05-DDD6849808A0}" srcOrd="1" destOrd="0" presId="urn:microsoft.com/office/officeart/2005/8/layout/orgChart1"/>
    <dgm:cxn modelId="{A63B3D41-7672-4AFC-8D73-7B5A50B2E381}" type="presParOf" srcId="{CD9B3AEA-DBE2-48B7-A167-D8A7A7B9E06C}" destId="{F9A94E51-97A4-4837-B305-D6093237F346}" srcOrd="2" destOrd="0" presId="urn:microsoft.com/office/officeart/2005/8/layout/orgChart1"/>
    <dgm:cxn modelId="{2270C2AB-D60C-4871-92D4-4755D38D8FE3}" type="presParOf" srcId="{79C33E6C-2FE5-480A-BF7E-0F2D962C9BA9}" destId="{7EB38429-55D4-44C1-9B6F-65ED75847FD4}" srcOrd="2" destOrd="0" presId="urn:microsoft.com/office/officeart/2005/8/layout/orgChart1"/>
    <dgm:cxn modelId="{582C950C-FBF9-43D4-BB86-CC3153061A77}" type="presParOf" srcId="{9769A091-8FAF-4E92-8B65-369059BBD02A}" destId="{59BB4C22-9E4C-4E64-B0E6-F1F7CFB38B67}" srcOrd="2" destOrd="0" presId="urn:microsoft.com/office/officeart/2005/8/layout/orgChart1"/>
    <dgm:cxn modelId="{F5F04AA5-5EF5-4A5E-ABBF-C88103F4EDD3}" type="presParOf" srcId="{9769A091-8FAF-4E92-8B65-369059BBD02A}" destId="{8CFD931F-31B3-4AD3-A392-05C4112BF970}" srcOrd="3" destOrd="0" presId="urn:microsoft.com/office/officeart/2005/8/layout/orgChart1"/>
    <dgm:cxn modelId="{9B1589DA-4CCE-4D7B-BCB5-411F12ABA9CD}" type="presParOf" srcId="{8CFD931F-31B3-4AD3-A392-05C4112BF970}" destId="{33B9B060-044E-4100-9157-A73B96B21025}" srcOrd="0" destOrd="0" presId="urn:microsoft.com/office/officeart/2005/8/layout/orgChart1"/>
    <dgm:cxn modelId="{C2BF52AA-0F15-418F-ADE7-7D03522ADD0E}" type="presParOf" srcId="{33B9B060-044E-4100-9157-A73B96B21025}" destId="{0F37FB2E-849F-4C09-88EA-FFF9AE845B42}" srcOrd="0" destOrd="0" presId="urn:microsoft.com/office/officeart/2005/8/layout/orgChart1"/>
    <dgm:cxn modelId="{9D64E57F-EE58-4AA2-9137-72F29C97F11F}" type="presParOf" srcId="{33B9B060-044E-4100-9157-A73B96B21025}" destId="{2A9D9F20-DE83-4C5C-8C9F-475BB4B23A4C}" srcOrd="1" destOrd="0" presId="urn:microsoft.com/office/officeart/2005/8/layout/orgChart1"/>
    <dgm:cxn modelId="{28F9D798-9BDC-4DC5-A16A-1846D01F6294}" type="presParOf" srcId="{8CFD931F-31B3-4AD3-A392-05C4112BF970}" destId="{D9BAA363-020B-4A1D-B683-B6BC3845F11F}" srcOrd="1" destOrd="0" presId="urn:microsoft.com/office/officeart/2005/8/layout/orgChart1"/>
    <dgm:cxn modelId="{772CF4C1-D19B-4E4C-9AFE-802BD9EAFF6B}" type="presParOf" srcId="{D9BAA363-020B-4A1D-B683-B6BC3845F11F}" destId="{AA9E3D26-E55D-49D2-B383-8D540D1F9835}" srcOrd="0" destOrd="0" presId="urn:microsoft.com/office/officeart/2005/8/layout/orgChart1"/>
    <dgm:cxn modelId="{CC2CE367-9415-4E91-ADA5-CC78E92B269F}" type="presParOf" srcId="{D9BAA363-020B-4A1D-B683-B6BC3845F11F}" destId="{30377204-597C-45D1-BF20-032AE1C18276}" srcOrd="1" destOrd="0" presId="urn:microsoft.com/office/officeart/2005/8/layout/orgChart1"/>
    <dgm:cxn modelId="{3FE8A84C-98CD-4B33-8BB1-9A5051DEC9DC}" type="presParOf" srcId="{30377204-597C-45D1-BF20-032AE1C18276}" destId="{152C9DC9-11D0-41F2-B25F-E00E45ADC666}" srcOrd="0" destOrd="0" presId="urn:microsoft.com/office/officeart/2005/8/layout/orgChart1"/>
    <dgm:cxn modelId="{51253C74-E80D-4FF6-9444-C2C16F5EED7A}" type="presParOf" srcId="{152C9DC9-11D0-41F2-B25F-E00E45ADC666}" destId="{3C5780BC-0863-43FC-A06A-FC922A53A811}" srcOrd="0" destOrd="0" presId="urn:microsoft.com/office/officeart/2005/8/layout/orgChart1"/>
    <dgm:cxn modelId="{05B8E15C-4AE6-446A-A8FE-363AE08DC35C}" type="presParOf" srcId="{152C9DC9-11D0-41F2-B25F-E00E45ADC666}" destId="{916B3BFF-C1C6-4213-B138-542BBA56A556}" srcOrd="1" destOrd="0" presId="urn:microsoft.com/office/officeart/2005/8/layout/orgChart1"/>
    <dgm:cxn modelId="{AA2AABA3-1FC7-4601-B493-916B6A13FB45}" type="presParOf" srcId="{30377204-597C-45D1-BF20-032AE1C18276}" destId="{5E766A05-572C-48CB-9F25-52DDC6AB8730}" srcOrd="1" destOrd="0" presId="urn:microsoft.com/office/officeart/2005/8/layout/orgChart1"/>
    <dgm:cxn modelId="{7380953C-340C-47B3-8142-655A5F662455}" type="presParOf" srcId="{30377204-597C-45D1-BF20-032AE1C18276}" destId="{1AFDFB73-5AAE-4F5C-A583-5C6F295991AA}" srcOrd="2" destOrd="0" presId="urn:microsoft.com/office/officeart/2005/8/layout/orgChart1"/>
    <dgm:cxn modelId="{DECAD7DB-B163-45B7-8211-15DC3C6BBB76}" type="presParOf" srcId="{8CFD931F-31B3-4AD3-A392-05C4112BF970}" destId="{A5414168-784B-496F-9484-B3C401167EC0}" srcOrd="2" destOrd="0" presId="urn:microsoft.com/office/officeart/2005/8/layout/orgChart1"/>
    <dgm:cxn modelId="{BA8B37EB-6BA0-4C8A-86F1-BA116437BC79}" type="presParOf" srcId="{9769A091-8FAF-4E92-8B65-369059BBD02A}" destId="{F5F781C2-63FD-492B-9798-09DE96A3CFD5}" srcOrd="4" destOrd="0" presId="urn:microsoft.com/office/officeart/2005/8/layout/orgChart1"/>
    <dgm:cxn modelId="{D0315286-372E-4E8B-A36E-F88B1D5EFC4A}" type="presParOf" srcId="{9769A091-8FAF-4E92-8B65-369059BBD02A}" destId="{94548A0D-7A3C-47A6-B22A-E4DCC6900E26}" srcOrd="5" destOrd="0" presId="urn:microsoft.com/office/officeart/2005/8/layout/orgChart1"/>
    <dgm:cxn modelId="{D5B3B2CD-14BC-436F-B184-BE0E3138C627}" type="presParOf" srcId="{94548A0D-7A3C-47A6-B22A-E4DCC6900E26}" destId="{1A562162-0923-4C05-89F8-23ABA3A525F1}" srcOrd="0" destOrd="0" presId="urn:microsoft.com/office/officeart/2005/8/layout/orgChart1"/>
    <dgm:cxn modelId="{96550DA2-BF6D-4832-8B2E-4E7D1409AFC0}" type="presParOf" srcId="{1A562162-0923-4C05-89F8-23ABA3A525F1}" destId="{65440D2F-EE43-4AA3-BAD8-335FD04886AD}" srcOrd="0" destOrd="0" presId="urn:microsoft.com/office/officeart/2005/8/layout/orgChart1"/>
    <dgm:cxn modelId="{BB2DE482-2E94-469A-804B-A364A3E0018F}" type="presParOf" srcId="{1A562162-0923-4C05-89F8-23ABA3A525F1}" destId="{6BFE3CCE-4326-47E2-84A4-DE6F9BA678D8}" srcOrd="1" destOrd="0" presId="urn:microsoft.com/office/officeart/2005/8/layout/orgChart1"/>
    <dgm:cxn modelId="{6AA8CC24-C13D-4BB6-8ABC-AA0A640F5EE0}" type="presParOf" srcId="{94548A0D-7A3C-47A6-B22A-E4DCC6900E26}" destId="{E1C2A89C-D92B-47E1-BF28-9BF2AB83D3BF}" srcOrd="1" destOrd="0" presId="urn:microsoft.com/office/officeart/2005/8/layout/orgChart1"/>
    <dgm:cxn modelId="{F9ECC068-B77F-404F-8CB5-104443075AC9}" type="presParOf" srcId="{E1C2A89C-D92B-47E1-BF28-9BF2AB83D3BF}" destId="{7B44B584-5CC4-4071-92E4-EFFBACA69C32}" srcOrd="0" destOrd="0" presId="urn:microsoft.com/office/officeart/2005/8/layout/orgChart1"/>
    <dgm:cxn modelId="{337FD402-E270-4D54-9D1E-56507497A9DF}" type="presParOf" srcId="{E1C2A89C-D92B-47E1-BF28-9BF2AB83D3BF}" destId="{CABC6ECD-D34E-4EE9-9C16-EBEED49BD416}" srcOrd="1" destOrd="0" presId="urn:microsoft.com/office/officeart/2005/8/layout/orgChart1"/>
    <dgm:cxn modelId="{172487BB-08EA-4572-927F-3EE5EC871416}" type="presParOf" srcId="{CABC6ECD-D34E-4EE9-9C16-EBEED49BD416}" destId="{DECF488D-884B-41A2-B3CF-D1729D12C9CF}" srcOrd="0" destOrd="0" presId="urn:microsoft.com/office/officeart/2005/8/layout/orgChart1"/>
    <dgm:cxn modelId="{AF7B82BF-E1E7-4967-928C-8C1F9A9A6420}" type="presParOf" srcId="{DECF488D-884B-41A2-B3CF-D1729D12C9CF}" destId="{00300F3E-D825-4949-9CEF-683734C02CBA}" srcOrd="0" destOrd="0" presId="urn:microsoft.com/office/officeart/2005/8/layout/orgChart1"/>
    <dgm:cxn modelId="{3CA79219-832D-49FE-8C36-D9BBB57F9391}" type="presParOf" srcId="{DECF488D-884B-41A2-B3CF-D1729D12C9CF}" destId="{428B9957-D453-4550-A6EE-455B9D4F049C}" srcOrd="1" destOrd="0" presId="urn:microsoft.com/office/officeart/2005/8/layout/orgChart1"/>
    <dgm:cxn modelId="{F6048894-2899-48BB-AD82-B6A6463E5F40}" type="presParOf" srcId="{CABC6ECD-D34E-4EE9-9C16-EBEED49BD416}" destId="{9B63090F-CFE9-493B-88D7-5380E1D85006}" srcOrd="1" destOrd="0" presId="urn:microsoft.com/office/officeart/2005/8/layout/orgChart1"/>
    <dgm:cxn modelId="{05F6A73B-7CA4-451B-B3FB-4D637364A002}" type="presParOf" srcId="{CABC6ECD-D34E-4EE9-9C16-EBEED49BD416}" destId="{16CD74D6-EC47-48EC-9826-E75576D77895}" srcOrd="2" destOrd="0" presId="urn:microsoft.com/office/officeart/2005/8/layout/orgChart1"/>
    <dgm:cxn modelId="{15ED4B2A-224B-4B31-8BA9-365B9AAB8A88}" type="presParOf" srcId="{E1C2A89C-D92B-47E1-BF28-9BF2AB83D3BF}" destId="{56A5E5FF-0121-429D-9DA2-54C5FD4D52C9}" srcOrd="2" destOrd="0" presId="urn:microsoft.com/office/officeart/2005/8/layout/orgChart1"/>
    <dgm:cxn modelId="{CAF8F057-B0D0-4FBC-97AE-2135CD08A309}" type="presParOf" srcId="{E1C2A89C-D92B-47E1-BF28-9BF2AB83D3BF}" destId="{254D5E97-AA4D-4083-8A30-094021BE2659}" srcOrd="3" destOrd="0" presId="urn:microsoft.com/office/officeart/2005/8/layout/orgChart1"/>
    <dgm:cxn modelId="{90D38D9E-0244-42BC-A622-407CF69D45B4}" type="presParOf" srcId="{254D5E97-AA4D-4083-8A30-094021BE2659}" destId="{819FEC28-4CF5-41BE-964B-3959C02B172B}" srcOrd="0" destOrd="0" presId="urn:microsoft.com/office/officeart/2005/8/layout/orgChart1"/>
    <dgm:cxn modelId="{8B65706E-02BB-4356-9518-1C365580802F}" type="presParOf" srcId="{819FEC28-4CF5-41BE-964B-3959C02B172B}" destId="{8A57E0A7-7236-442A-88A1-C533CB08F514}" srcOrd="0" destOrd="0" presId="urn:microsoft.com/office/officeart/2005/8/layout/orgChart1"/>
    <dgm:cxn modelId="{14BBB361-0893-466F-8B25-8732ABE5E992}" type="presParOf" srcId="{819FEC28-4CF5-41BE-964B-3959C02B172B}" destId="{FB476256-3D26-4B3F-B614-4B5388C7D2E7}" srcOrd="1" destOrd="0" presId="urn:microsoft.com/office/officeart/2005/8/layout/orgChart1"/>
    <dgm:cxn modelId="{34FAE669-3F17-4654-912D-69A8C1148BF6}" type="presParOf" srcId="{254D5E97-AA4D-4083-8A30-094021BE2659}" destId="{ECEFFE03-018E-4DFC-A4A3-3A7E416A17C4}" srcOrd="1" destOrd="0" presId="urn:microsoft.com/office/officeart/2005/8/layout/orgChart1"/>
    <dgm:cxn modelId="{69293BD5-BEF0-4343-94A9-92020F192573}" type="presParOf" srcId="{254D5E97-AA4D-4083-8A30-094021BE2659}" destId="{D08E748B-9340-4C1A-BB3D-43B132C639AB}" srcOrd="2" destOrd="0" presId="urn:microsoft.com/office/officeart/2005/8/layout/orgChart1"/>
    <dgm:cxn modelId="{CCBDA059-EDEC-41E7-8A8C-C3F2124B3DD4}" type="presParOf" srcId="{94548A0D-7A3C-47A6-B22A-E4DCC6900E26}" destId="{DF9D183F-C50B-46B4-8D86-323AF761C9C0}" srcOrd="2" destOrd="0" presId="urn:microsoft.com/office/officeart/2005/8/layout/orgChart1"/>
    <dgm:cxn modelId="{D105F9CB-C62E-443E-B901-FFC29179CE4F}" type="presParOf" srcId="{648245CC-7C46-4C81-B3D2-48F0672C1C5D}" destId="{6FE941F9-4667-4D16-9D57-C78C52E8A9A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59CFB5-621D-42D3-A4CB-315BEBE401F7}"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2744C87B-B592-42F9-9635-2E1B9BFB1E4F}">
      <dgm:prSet phldrT="[Text]"/>
      <dgm:spPr/>
      <dgm:t>
        <a:bodyPr/>
        <a:lstStyle/>
        <a:p>
          <a:r>
            <a:rPr lang="en-US" dirty="0"/>
            <a:t>Metadata Statement Tomorrow</a:t>
          </a:r>
        </a:p>
      </dgm:t>
    </dgm:pt>
    <dgm:pt modelId="{4F96B680-9B38-4116-BE36-0E80AA3C1368}" type="parTrans" cxnId="{7738B16D-C2DF-4BAC-A67B-576D5DE8306A}">
      <dgm:prSet/>
      <dgm:spPr/>
      <dgm:t>
        <a:bodyPr/>
        <a:lstStyle/>
        <a:p>
          <a:endParaRPr lang="en-US"/>
        </a:p>
      </dgm:t>
    </dgm:pt>
    <dgm:pt modelId="{5811BA99-D528-4F19-9950-41139E8104B4}" type="sibTrans" cxnId="{7738B16D-C2DF-4BAC-A67B-576D5DE8306A}">
      <dgm:prSet/>
      <dgm:spPr/>
      <dgm:t>
        <a:bodyPr/>
        <a:lstStyle/>
        <a:p>
          <a:endParaRPr lang="en-US"/>
        </a:p>
      </dgm:t>
    </dgm:pt>
    <dgm:pt modelId="{08ACBFF9-617C-4A00-B221-009E1D379319}">
      <dgm:prSet phldrT="[Text]"/>
      <dgm:spPr/>
      <dgm:t>
        <a:bodyPr/>
        <a:lstStyle/>
        <a:p>
          <a:r>
            <a:rPr lang="en-US" dirty="0"/>
            <a:t>Horizontal Datum</a:t>
          </a:r>
        </a:p>
      </dgm:t>
    </dgm:pt>
    <dgm:pt modelId="{BB5AD04B-10BF-4B78-81A1-93ADF175897C}" type="parTrans" cxnId="{DB033812-A329-4119-8F96-ED5D2A584858}">
      <dgm:prSet/>
      <dgm:spPr/>
      <dgm:t>
        <a:bodyPr/>
        <a:lstStyle/>
        <a:p>
          <a:endParaRPr lang="en-US"/>
        </a:p>
      </dgm:t>
    </dgm:pt>
    <dgm:pt modelId="{683B765B-CB08-4501-938A-1695788DFAA4}" type="sibTrans" cxnId="{DB033812-A329-4119-8F96-ED5D2A584858}">
      <dgm:prSet/>
      <dgm:spPr/>
      <dgm:t>
        <a:bodyPr/>
        <a:lstStyle/>
        <a:p>
          <a:endParaRPr lang="en-US"/>
        </a:p>
      </dgm:t>
    </dgm:pt>
    <dgm:pt modelId="{4C439A5B-831A-4414-BE6D-F7914DE55150}">
      <dgm:prSet phldrT="[Text]"/>
      <dgm:spPr/>
      <dgm:t>
        <a:bodyPr/>
        <a:lstStyle/>
        <a:p>
          <a:r>
            <a:rPr lang="en-US" dirty="0"/>
            <a:t>Horizontal Datum Epoch</a:t>
          </a:r>
        </a:p>
      </dgm:t>
    </dgm:pt>
    <dgm:pt modelId="{65FC667C-F558-4848-9FAC-A03D2EBC74CC}" type="parTrans" cxnId="{031DAB1C-43B1-432F-99D2-885AFB39A473}">
      <dgm:prSet/>
      <dgm:spPr/>
      <dgm:t>
        <a:bodyPr/>
        <a:lstStyle/>
        <a:p>
          <a:endParaRPr lang="en-US"/>
        </a:p>
      </dgm:t>
    </dgm:pt>
    <dgm:pt modelId="{483FF08E-D6E7-4784-ABA3-BDBA8123161A}" type="sibTrans" cxnId="{031DAB1C-43B1-432F-99D2-885AFB39A473}">
      <dgm:prSet/>
      <dgm:spPr/>
      <dgm:t>
        <a:bodyPr/>
        <a:lstStyle/>
        <a:p>
          <a:endParaRPr lang="en-US"/>
        </a:p>
      </dgm:t>
    </dgm:pt>
    <dgm:pt modelId="{73760BF4-EC59-4CFB-8740-5D5043D1808B}">
      <dgm:prSet phldrT="[Text]"/>
      <dgm:spPr/>
      <dgm:t>
        <a:bodyPr/>
        <a:lstStyle/>
        <a:p>
          <a:r>
            <a:rPr lang="en-US" dirty="0"/>
            <a:t>Vertical Datum</a:t>
          </a:r>
        </a:p>
      </dgm:t>
    </dgm:pt>
    <dgm:pt modelId="{56A52784-2091-4834-BF93-ED7CE7DA4B44}" type="parTrans" cxnId="{A11DFC1D-F9D2-4097-86C7-6556E6CEFD7C}">
      <dgm:prSet/>
      <dgm:spPr/>
      <dgm:t>
        <a:bodyPr/>
        <a:lstStyle/>
        <a:p>
          <a:endParaRPr lang="en-US"/>
        </a:p>
      </dgm:t>
    </dgm:pt>
    <dgm:pt modelId="{4F0AA881-7E82-4CC2-B68E-EC3D8D4AC967}" type="sibTrans" cxnId="{A11DFC1D-F9D2-4097-86C7-6556E6CEFD7C}">
      <dgm:prSet/>
      <dgm:spPr/>
      <dgm:t>
        <a:bodyPr/>
        <a:lstStyle/>
        <a:p>
          <a:endParaRPr lang="en-US"/>
        </a:p>
      </dgm:t>
    </dgm:pt>
    <dgm:pt modelId="{43D6FCC6-2D58-454F-A74A-D37F74F50571}">
      <dgm:prSet phldrT="[Text]"/>
      <dgm:spPr/>
      <dgm:t>
        <a:bodyPr/>
        <a:lstStyle/>
        <a:p>
          <a:r>
            <a:rPr lang="en-US" dirty="0"/>
            <a:t>Vertical Datum Epoch</a:t>
          </a:r>
        </a:p>
      </dgm:t>
      <dgm:extLst>
        <a:ext uri="{E40237B7-FDA0-4F09-8148-C483321AD2D9}">
          <dgm14:cNvPr xmlns:dgm14="http://schemas.microsoft.com/office/drawing/2010/diagram" id="0" name="" descr="Diagram of metadata to use"/>
        </a:ext>
      </dgm:extLst>
    </dgm:pt>
    <dgm:pt modelId="{46527C3A-EC24-43EB-B314-532FA4CFC658}" type="parTrans" cxnId="{A99F6FF0-F9A6-4103-8DA2-7FF4A3FD56E9}">
      <dgm:prSet/>
      <dgm:spPr/>
      <dgm:t>
        <a:bodyPr/>
        <a:lstStyle/>
        <a:p>
          <a:endParaRPr lang="en-US"/>
        </a:p>
      </dgm:t>
    </dgm:pt>
    <dgm:pt modelId="{59FA2F2A-8F56-4682-98F3-16AA3405C6EA}" type="sibTrans" cxnId="{A99F6FF0-F9A6-4103-8DA2-7FF4A3FD56E9}">
      <dgm:prSet/>
      <dgm:spPr/>
      <dgm:t>
        <a:bodyPr/>
        <a:lstStyle/>
        <a:p>
          <a:endParaRPr lang="en-US"/>
        </a:p>
      </dgm:t>
    </dgm:pt>
    <dgm:pt modelId="{69588FD9-CDB5-49AD-9E00-C3B9443CBB30}">
      <dgm:prSet phldrT="[Text]"/>
      <dgm:spPr/>
      <dgm:t>
        <a:bodyPr/>
        <a:lstStyle/>
        <a:p>
          <a:r>
            <a:rPr lang="en-US" dirty="0"/>
            <a:t>2020.00</a:t>
          </a:r>
        </a:p>
      </dgm:t>
    </dgm:pt>
    <dgm:pt modelId="{54A0A7D4-E69C-4FBE-8947-50B699514B57}" type="parTrans" cxnId="{8DA4AD39-9FE1-4220-98DB-1AC9D0B94483}">
      <dgm:prSet/>
      <dgm:spPr/>
      <dgm:t>
        <a:bodyPr/>
        <a:lstStyle/>
        <a:p>
          <a:endParaRPr lang="en-US"/>
        </a:p>
      </dgm:t>
    </dgm:pt>
    <dgm:pt modelId="{A92DC072-9A65-42F9-865D-947232A543D2}" type="sibTrans" cxnId="{8DA4AD39-9FE1-4220-98DB-1AC9D0B94483}">
      <dgm:prSet/>
      <dgm:spPr/>
      <dgm:t>
        <a:bodyPr/>
        <a:lstStyle/>
        <a:p>
          <a:endParaRPr lang="en-US"/>
        </a:p>
      </dgm:t>
    </dgm:pt>
    <dgm:pt modelId="{4768FDBB-781F-4A14-8B8E-5801D54FFF15}">
      <dgm:prSet phldrT="[Text]"/>
      <dgm:spPr/>
      <dgm:t>
        <a:bodyPr/>
        <a:lstStyle/>
        <a:p>
          <a:r>
            <a:rPr lang="en-US" dirty="0"/>
            <a:t>Coordinates &amp; Bearings</a:t>
          </a:r>
        </a:p>
      </dgm:t>
    </dgm:pt>
    <dgm:pt modelId="{B8104C6B-2ADC-468E-B93C-D54DE362B20D}" type="parTrans" cxnId="{2814761C-D16B-472A-A014-C8B5451CD055}">
      <dgm:prSet/>
      <dgm:spPr/>
      <dgm:t>
        <a:bodyPr/>
        <a:lstStyle/>
        <a:p>
          <a:endParaRPr lang="en-US"/>
        </a:p>
      </dgm:t>
    </dgm:pt>
    <dgm:pt modelId="{E0BF33AB-E46B-4908-8C84-164777CB13BA}" type="sibTrans" cxnId="{2814761C-D16B-472A-A014-C8B5451CD055}">
      <dgm:prSet/>
      <dgm:spPr/>
      <dgm:t>
        <a:bodyPr/>
        <a:lstStyle/>
        <a:p>
          <a:endParaRPr lang="en-US"/>
        </a:p>
      </dgm:t>
    </dgm:pt>
    <dgm:pt modelId="{B8DCD7D5-16FB-46B8-8AC8-68560C02A012}">
      <dgm:prSet phldrT="[Text]"/>
      <dgm:spPr/>
      <dgm:t>
        <a:bodyPr/>
        <a:lstStyle/>
        <a:p>
          <a:r>
            <a:rPr lang="en-US" dirty="0"/>
            <a:t>NATRF2022</a:t>
          </a:r>
        </a:p>
      </dgm:t>
    </dgm:pt>
    <dgm:pt modelId="{6A5C309C-4C5E-4B0F-B9B3-447DA7BBFC23}" type="parTrans" cxnId="{C81F3AB9-8D07-4C8B-AB30-18BB8034184E}">
      <dgm:prSet/>
      <dgm:spPr/>
      <dgm:t>
        <a:bodyPr/>
        <a:lstStyle/>
        <a:p>
          <a:endParaRPr lang="en-US"/>
        </a:p>
      </dgm:t>
    </dgm:pt>
    <dgm:pt modelId="{3D106C56-87B8-4E58-98DE-46F2B11B5FB6}" type="sibTrans" cxnId="{C81F3AB9-8D07-4C8B-AB30-18BB8034184E}">
      <dgm:prSet/>
      <dgm:spPr/>
      <dgm:t>
        <a:bodyPr/>
        <a:lstStyle/>
        <a:p>
          <a:endParaRPr lang="en-US"/>
        </a:p>
      </dgm:t>
    </dgm:pt>
    <dgm:pt modelId="{E58C0C00-991D-4A87-ACF0-21D04E6D5172}">
      <dgm:prSet phldrT="[Text]"/>
      <dgm:spPr/>
      <dgm:t>
        <a:bodyPr/>
        <a:lstStyle/>
        <a:p>
          <a:r>
            <a:rPr lang="en-US" dirty="0"/>
            <a:t>NAPGD2022</a:t>
          </a:r>
        </a:p>
      </dgm:t>
    </dgm:pt>
    <dgm:pt modelId="{9EADDB99-D2CE-482E-B7A1-0F798E30F591}" type="parTrans" cxnId="{12E52A47-2F9E-4653-A0DC-BDE43E204D3E}">
      <dgm:prSet/>
      <dgm:spPr/>
      <dgm:t>
        <a:bodyPr/>
        <a:lstStyle/>
        <a:p>
          <a:endParaRPr lang="en-US"/>
        </a:p>
      </dgm:t>
    </dgm:pt>
    <dgm:pt modelId="{7245534B-0687-4749-9A22-F1E017631C5E}" type="sibTrans" cxnId="{12E52A47-2F9E-4653-A0DC-BDE43E204D3E}">
      <dgm:prSet/>
      <dgm:spPr/>
      <dgm:t>
        <a:bodyPr/>
        <a:lstStyle/>
        <a:p>
          <a:endParaRPr lang="en-US"/>
        </a:p>
      </dgm:t>
    </dgm:pt>
    <dgm:pt modelId="{FD109A3B-CAFA-490F-8641-760E0E003F64}">
      <dgm:prSet phldrT="[Text]"/>
      <dgm:spPr/>
      <dgm:t>
        <a:bodyPr/>
        <a:lstStyle/>
        <a:p>
          <a:r>
            <a:rPr lang="en-US" dirty="0"/>
            <a:t>2020.00</a:t>
          </a:r>
        </a:p>
      </dgm:t>
    </dgm:pt>
    <dgm:pt modelId="{D122CF12-BCA7-4675-B88E-3C15BA5F6F2A}" type="parTrans" cxnId="{3F86C721-1B63-47BA-BC8F-FC35046F6262}">
      <dgm:prSet/>
      <dgm:spPr/>
      <dgm:t>
        <a:bodyPr/>
        <a:lstStyle/>
        <a:p>
          <a:endParaRPr lang="en-US"/>
        </a:p>
      </dgm:t>
    </dgm:pt>
    <dgm:pt modelId="{BA6E04CC-5707-4315-8926-5FF7ACD09420}" type="sibTrans" cxnId="{3F86C721-1B63-47BA-BC8F-FC35046F6262}">
      <dgm:prSet/>
      <dgm:spPr/>
      <dgm:t>
        <a:bodyPr/>
        <a:lstStyle/>
        <a:p>
          <a:endParaRPr lang="en-US"/>
        </a:p>
      </dgm:t>
    </dgm:pt>
    <dgm:pt modelId="{A2DCB10B-F4E1-4534-8619-1C54A27DE53E}">
      <dgm:prSet phldrT="[Text]"/>
      <dgm:spPr/>
      <dgm:t>
        <a:bodyPr/>
        <a:lstStyle/>
        <a:p>
          <a:r>
            <a:rPr lang="en-US" dirty="0"/>
            <a:t>SPCS2022</a:t>
          </a:r>
        </a:p>
      </dgm:t>
    </dgm:pt>
    <dgm:pt modelId="{CF015E41-24FE-4E24-B54D-5F26CA76800D}" type="parTrans" cxnId="{142AFB69-E54C-4555-85E7-D80B91B437DA}">
      <dgm:prSet/>
      <dgm:spPr/>
      <dgm:t>
        <a:bodyPr/>
        <a:lstStyle/>
        <a:p>
          <a:endParaRPr lang="en-US"/>
        </a:p>
      </dgm:t>
    </dgm:pt>
    <dgm:pt modelId="{FDD17D1D-EC83-4578-AA7D-B537E9B04A73}" type="sibTrans" cxnId="{142AFB69-E54C-4555-85E7-D80B91B437DA}">
      <dgm:prSet/>
      <dgm:spPr/>
      <dgm:t>
        <a:bodyPr/>
        <a:lstStyle/>
        <a:p>
          <a:endParaRPr lang="en-US"/>
        </a:p>
      </dgm:t>
    </dgm:pt>
    <dgm:pt modelId="{434C5288-6BAB-4577-8D2B-82D9B3B2B1D7}">
      <dgm:prSet phldrT="[Text]"/>
      <dgm:spPr/>
      <dgm:t>
        <a:bodyPr/>
        <a:lstStyle/>
        <a:p>
          <a:r>
            <a:rPr lang="en-US" dirty="0"/>
            <a:t>2025.00</a:t>
          </a:r>
        </a:p>
      </dgm:t>
    </dgm:pt>
    <dgm:pt modelId="{80B3373C-D782-4631-961C-CDEB1D2B6CC5}" type="parTrans" cxnId="{B888FE68-D75E-40B1-A20D-2635A6D9ABD1}">
      <dgm:prSet/>
      <dgm:spPr/>
      <dgm:t>
        <a:bodyPr/>
        <a:lstStyle/>
        <a:p>
          <a:endParaRPr lang="en-US"/>
        </a:p>
      </dgm:t>
    </dgm:pt>
    <dgm:pt modelId="{A29753A0-E752-4AE2-95CC-6065AF9C55F8}" type="sibTrans" cxnId="{B888FE68-D75E-40B1-A20D-2635A6D9ABD1}">
      <dgm:prSet/>
      <dgm:spPr/>
      <dgm:t>
        <a:bodyPr/>
        <a:lstStyle/>
        <a:p>
          <a:endParaRPr lang="en-US"/>
        </a:p>
      </dgm:t>
    </dgm:pt>
    <dgm:pt modelId="{EE963B72-E42A-40F2-BCE0-1AA5B8EF44F1}">
      <dgm:prSet phldrT="[Text]"/>
      <dgm:spPr/>
      <dgm:t>
        <a:bodyPr/>
        <a:lstStyle/>
        <a:p>
          <a:r>
            <a:rPr lang="en-US" dirty="0"/>
            <a:t>2030.00</a:t>
          </a:r>
        </a:p>
      </dgm:t>
    </dgm:pt>
    <dgm:pt modelId="{BF672DB5-9E12-4E85-A6B8-2561C8FF711E}" type="parTrans" cxnId="{CCF7F780-755D-42D3-8EC3-4A37BB8AFDC8}">
      <dgm:prSet/>
      <dgm:spPr/>
      <dgm:t>
        <a:bodyPr/>
        <a:lstStyle/>
        <a:p>
          <a:endParaRPr lang="en-US"/>
        </a:p>
      </dgm:t>
    </dgm:pt>
    <dgm:pt modelId="{816F12C9-DF55-42E5-A8B8-4329C6F0D948}" type="sibTrans" cxnId="{CCF7F780-755D-42D3-8EC3-4A37BB8AFDC8}">
      <dgm:prSet/>
      <dgm:spPr/>
      <dgm:t>
        <a:bodyPr/>
        <a:lstStyle/>
        <a:p>
          <a:endParaRPr lang="en-US"/>
        </a:p>
      </dgm:t>
    </dgm:pt>
    <dgm:pt modelId="{397D1B57-B3A6-4C82-A87F-BB02CE9E3EFA}">
      <dgm:prSet phldrT="[Text]"/>
      <dgm:spPr/>
      <dgm:t>
        <a:bodyPr/>
        <a:lstStyle/>
        <a:p>
          <a:r>
            <a:rPr lang="en-US" dirty="0"/>
            <a:t>2025.00</a:t>
          </a:r>
        </a:p>
      </dgm:t>
    </dgm:pt>
    <dgm:pt modelId="{BF718FEA-F7A2-4837-AE37-14EAA18EFC23}" type="parTrans" cxnId="{19155AD0-3EF7-4788-B45A-607588F79DD3}">
      <dgm:prSet/>
      <dgm:spPr/>
      <dgm:t>
        <a:bodyPr/>
        <a:lstStyle/>
        <a:p>
          <a:endParaRPr lang="en-US"/>
        </a:p>
      </dgm:t>
    </dgm:pt>
    <dgm:pt modelId="{6DA19292-06F6-4239-93C4-CA7959C4DB80}" type="sibTrans" cxnId="{19155AD0-3EF7-4788-B45A-607588F79DD3}">
      <dgm:prSet/>
      <dgm:spPr/>
      <dgm:t>
        <a:bodyPr/>
        <a:lstStyle/>
        <a:p>
          <a:endParaRPr lang="en-US"/>
        </a:p>
      </dgm:t>
    </dgm:pt>
    <dgm:pt modelId="{1267290F-89BE-4C1D-9A41-FCB3787A889E}">
      <dgm:prSet phldrT="[Text]"/>
      <dgm:spPr/>
      <dgm:t>
        <a:bodyPr/>
        <a:lstStyle/>
        <a:p>
          <a:r>
            <a:rPr lang="en-US" dirty="0"/>
            <a:t>2030.00</a:t>
          </a:r>
        </a:p>
      </dgm:t>
    </dgm:pt>
    <dgm:pt modelId="{627B49C1-FD2B-4318-9140-02EAB7D2EBAB}" type="parTrans" cxnId="{62956206-D3E1-45C6-B361-68ECE037F6C5}">
      <dgm:prSet/>
      <dgm:spPr/>
      <dgm:t>
        <a:bodyPr/>
        <a:lstStyle/>
        <a:p>
          <a:endParaRPr lang="en-US"/>
        </a:p>
      </dgm:t>
    </dgm:pt>
    <dgm:pt modelId="{EEE00A36-6355-40DF-9911-48E41C5057B3}" type="sibTrans" cxnId="{62956206-D3E1-45C6-B361-68ECE037F6C5}">
      <dgm:prSet/>
      <dgm:spPr/>
      <dgm:t>
        <a:bodyPr/>
        <a:lstStyle/>
        <a:p>
          <a:endParaRPr lang="en-US"/>
        </a:p>
      </dgm:t>
    </dgm:pt>
    <dgm:pt modelId="{0622CF61-7497-4561-80E4-2449ADD6EAB7}">
      <dgm:prSet phldrT="[Text]"/>
      <dgm:spPr/>
      <dgm:t>
        <a:bodyPr/>
        <a:lstStyle/>
        <a:p>
          <a:r>
            <a:rPr lang="en-US" dirty="0"/>
            <a:t>Unit</a:t>
          </a:r>
        </a:p>
      </dgm:t>
    </dgm:pt>
    <dgm:pt modelId="{935370B8-7639-4901-BC23-9FABAF676B6C}" type="parTrans" cxnId="{5C08CF77-5EEF-425D-920A-68A634706FE2}">
      <dgm:prSet/>
      <dgm:spPr/>
      <dgm:t>
        <a:bodyPr/>
        <a:lstStyle/>
        <a:p>
          <a:endParaRPr lang="en-US"/>
        </a:p>
      </dgm:t>
    </dgm:pt>
    <dgm:pt modelId="{96E2776F-0301-40BF-BFEF-AE6398E5F0C4}" type="sibTrans" cxnId="{5C08CF77-5EEF-425D-920A-68A634706FE2}">
      <dgm:prSet/>
      <dgm:spPr/>
      <dgm:t>
        <a:bodyPr/>
        <a:lstStyle/>
        <a:p>
          <a:endParaRPr lang="en-US"/>
        </a:p>
      </dgm:t>
    </dgm:pt>
    <dgm:pt modelId="{A3CA0C63-2509-4B11-8370-848030F3B107}">
      <dgm:prSet phldrT="[Text]"/>
      <dgm:spPr/>
      <dgm:t>
        <a:bodyPr/>
        <a:lstStyle/>
        <a:p>
          <a:r>
            <a:rPr lang="en-US" dirty="0"/>
            <a:t>Foot</a:t>
          </a:r>
        </a:p>
      </dgm:t>
    </dgm:pt>
    <dgm:pt modelId="{577B00A3-2C52-4395-A094-CBF96D7100A2}" type="parTrans" cxnId="{587123DD-A470-403B-B00D-DB980AE89F56}">
      <dgm:prSet/>
      <dgm:spPr/>
      <dgm:t>
        <a:bodyPr/>
        <a:lstStyle/>
        <a:p>
          <a:endParaRPr lang="en-US"/>
        </a:p>
      </dgm:t>
    </dgm:pt>
    <dgm:pt modelId="{8DA776A0-FFE3-4D7F-85F3-E60CA9E2D30A}" type="sibTrans" cxnId="{587123DD-A470-403B-B00D-DB980AE89F56}">
      <dgm:prSet/>
      <dgm:spPr/>
      <dgm:t>
        <a:bodyPr/>
        <a:lstStyle/>
        <a:p>
          <a:endParaRPr lang="en-US"/>
        </a:p>
      </dgm:t>
    </dgm:pt>
    <dgm:pt modelId="{88239FDA-81F5-44D3-894F-4122061C36B6}" type="pres">
      <dgm:prSet presAssocID="{B559CFB5-621D-42D3-A4CB-315BEBE401F7}" presName="hierChild1" presStyleCnt="0">
        <dgm:presLayoutVars>
          <dgm:orgChart val="1"/>
          <dgm:chPref val="1"/>
          <dgm:dir/>
          <dgm:animOne val="branch"/>
          <dgm:animLvl val="lvl"/>
          <dgm:resizeHandles/>
        </dgm:presLayoutVars>
      </dgm:prSet>
      <dgm:spPr/>
    </dgm:pt>
    <dgm:pt modelId="{95B24BE2-A0E0-42FC-A06A-545804A6A3F9}" type="pres">
      <dgm:prSet presAssocID="{2744C87B-B592-42F9-9635-2E1B9BFB1E4F}" presName="hierRoot1" presStyleCnt="0">
        <dgm:presLayoutVars>
          <dgm:hierBranch val="init"/>
        </dgm:presLayoutVars>
      </dgm:prSet>
      <dgm:spPr/>
    </dgm:pt>
    <dgm:pt modelId="{9F41307D-2702-4BD9-8753-24AFB7EE6189}" type="pres">
      <dgm:prSet presAssocID="{2744C87B-B592-42F9-9635-2E1B9BFB1E4F}" presName="rootComposite1" presStyleCnt="0"/>
      <dgm:spPr/>
    </dgm:pt>
    <dgm:pt modelId="{6A45C137-646B-423F-9290-CEECF8281816}" type="pres">
      <dgm:prSet presAssocID="{2744C87B-B592-42F9-9635-2E1B9BFB1E4F}" presName="rootText1" presStyleLbl="node0" presStyleIdx="0" presStyleCnt="1">
        <dgm:presLayoutVars>
          <dgm:chPref val="3"/>
        </dgm:presLayoutVars>
      </dgm:prSet>
      <dgm:spPr/>
    </dgm:pt>
    <dgm:pt modelId="{0211163F-B158-45ED-9252-8CCE88BD053E}" type="pres">
      <dgm:prSet presAssocID="{2744C87B-B592-42F9-9635-2E1B9BFB1E4F}" presName="rootConnector1" presStyleLbl="node1" presStyleIdx="0" presStyleCnt="0"/>
      <dgm:spPr/>
    </dgm:pt>
    <dgm:pt modelId="{B83F571E-EEAD-426C-B169-9860B72928A1}" type="pres">
      <dgm:prSet presAssocID="{2744C87B-B592-42F9-9635-2E1B9BFB1E4F}" presName="hierChild2" presStyleCnt="0"/>
      <dgm:spPr/>
    </dgm:pt>
    <dgm:pt modelId="{0051AC27-E246-4F58-82EA-1AA034594E7C}" type="pres">
      <dgm:prSet presAssocID="{B8104C6B-2ADC-468E-B93C-D54DE362B20D}" presName="Name37" presStyleLbl="parChTrans1D2" presStyleIdx="0" presStyleCnt="6"/>
      <dgm:spPr/>
    </dgm:pt>
    <dgm:pt modelId="{BDB05202-F774-40FC-836C-0B4718D88CAB}" type="pres">
      <dgm:prSet presAssocID="{4768FDBB-781F-4A14-8B8E-5801D54FFF15}" presName="hierRoot2" presStyleCnt="0">
        <dgm:presLayoutVars>
          <dgm:hierBranch val="init"/>
        </dgm:presLayoutVars>
      </dgm:prSet>
      <dgm:spPr/>
    </dgm:pt>
    <dgm:pt modelId="{CB3EF1CB-6597-4FE4-9346-47D7640E02E6}" type="pres">
      <dgm:prSet presAssocID="{4768FDBB-781F-4A14-8B8E-5801D54FFF15}" presName="rootComposite" presStyleCnt="0"/>
      <dgm:spPr/>
    </dgm:pt>
    <dgm:pt modelId="{99D17F21-7C6A-44F0-AE56-C8AF853BCE58}" type="pres">
      <dgm:prSet presAssocID="{4768FDBB-781F-4A14-8B8E-5801D54FFF15}" presName="rootText" presStyleLbl="node2" presStyleIdx="0" presStyleCnt="6">
        <dgm:presLayoutVars>
          <dgm:chPref val="3"/>
        </dgm:presLayoutVars>
      </dgm:prSet>
      <dgm:spPr/>
    </dgm:pt>
    <dgm:pt modelId="{531853DB-4B2F-4139-9432-6079AD5A575E}" type="pres">
      <dgm:prSet presAssocID="{4768FDBB-781F-4A14-8B8E-5801D54FFF15}" presName="rootConnector" presStyleLbl="node2" presStyleIdx="0" presStyleCnt="6"/>
      <dgm:spPr/>
    </dgm:pt>
    <dgm:pt modelId="{1458EE4E-90E3-40AD-8DBA-D2EED2D6B003}" type="pres">
      <dgm:prSet presAssocID="{4768FDBB-781F-4A14-8B8E-5801D54FFF15}" presName="hierChild4" presStyleCnt="0"/>
      <dgm:spPr/>
    </dgm:pt>
    <dgm:pt modelId="{962A4147-3D46-4B57-9768-BB376CCEAB57}" type="pres">
      <dgm:prSet presAssocID="{CF015E41-24FE-4E24-B54D-5F26CA76800D}" presName="Name37" presStyleLbl="parChTrans1D3" presStyleIdx="0" presStyleCnt="10"/>
      <dgm:spPr/>
    </dgm:pt>
    <dgm:pt modelId="{11118912-8664-418A-B6C1-810FC11B9630}" type="pres">
      <dgm:prSet presAssocID="{A2DCB10B-F4E1-4534-8619-1C54A27DE53E}" presName="hierRoot2" presStyleCnt="0">
        <dgm:presLayoutVars>
          <dgm:hierBranch val="init"/>
        </dgm:presLayoutVars>
      </dgm:prSet>
      <dgm:spPr/>
    </dgm:pt>
    <dgm:pt modelId="{5861BDDF-D562-438E-ACC7-A4620135CA19}" type="pres">
      <dgm:prSet presAssocID="{A2DCB10B-F4E1-4534-8619-1C54A27DE53E}" presName="rootComposite" presStyleCnt="0"/>
      <dgm:spPr/>
    </dgm:pt>
    <dgm:pt modelId="{3C5B5A72-6248-479B-9C69-9EDE17CDB9DA}" type="pres">
      <dgm:prSet presAssocID="{A2DCB10B-F4E1-4534-8619-1C54A27DE53E}" presName="rootText" presStyleLbl="node3" presStyleIdx="0" presStyleCnt="10">
        <dgm:presLayoutVars>
          <dgm:chPref val="3"/>
        </dgm:presLayoutVars>
      </dgm:prSet>
      <dgm:spPr/>
    </dgm:pt>
    <dgm:pt modelId="{C2FB74EA-3D34-4835-BF9D-D31BE3ECDC9C}" type="pres">
      <dgm:prSet presAssocID="{A2DCB10B-F4E1-4534-8619-1C54A27DE53E}" presName="rootConnector" presStyleLbl="node3" presStyleIdx="0" presStyleCnt="10"/>
      <dgm:spPr/>
    </dgm:pt>
    <dgm:pt modelId="{9BD6FD95-984E-450C-927F-4FE0189B5921}" type="pres">
      <dgm:prSet presAssocID="{A2DCB10B-F4E1-4534-8619-1C54A27DE53E}" presName="hierChild4" presStyleCnt="0"/>
      <dgm:spPr/>
    </dgm:pt>
    <dgm:pt modelId="{F8311C4F-A576-414B-A9D8-D09C065397D9}" type="pres">
      <dgm:prSet presAssocID="{A2DCB10B-F4E1-4534-8619-1C54A27DE53E}" presName="hierChild5" presStyleCnt="0"/>
      <dgm:spPr/>
    </dgm:pt>
    <dgm:pt modelId="{680131F6-CBFE-4CEB-B163-3A15D478F594}" type="pres">
      <dgm:prSet presAssocID="{4768FDBB-781F-4A14-8B8E-5801D54FFF15}" presName="hierChild5" presStyleCnt="0"/>
      <dgm:spPr/>
    </dgm:pt>
    <dgm:pt modelId="{3A6EB002-9210-4074-9A70-0C7FDB1C8876}" type="pres">
      <dgm:prSet presAssocID="{BB5AD04B-10BF-4B78-81A1-93ADF175897C}" presName="Name37" presStyleLbl="parChTrans1D2" presStyleIdx="1" presStyleCnt="6"/>
      <dgm:spPr/>
    </dgm:pt>
    <dgm:pt modelId="{74905D7E-8893-409F-A2A8-58592FF7F9C9}" type="pres">
      <dgm:prSet presAssocID="{08ACBFF9-617C-4A00-B221-009E1D379319}" presName="hierRoot2" presStyleCnt="0">
        <dgm:presLayoutVars>
          <dgm:hierBranch val="init"/>
        </dgm:presLayoutVars>
      </dgm:prSet>
      <dgm:spPr/>
    </dgm:pt>
    <dgm:pt modelId="{6E18713E-10A7-41A1-AEC2-F597AB072BCE}" type="pres">
      <dgm:prSet presAssocID="{08ACBFF9-617C-4A00-B221-009E1D379319}" presName="rootComposite" presStyleCnt="0"/>
      <dgm:spPr/>
    </dgm:pt>
    <dgm:pt modelId="{4AD7EEE6-85FB-4C3D-B21D-AAC33CCB1D62}" type="pres">
      <dgm:prSet presAssocID="{08ACBFF9-617C-4A00-B221-009E1D379319}" presName="rootText" presStyleLbl="node2" presStyleIdx="1" presStyleCnt="6">
        <dgm:presLayoutVars>
          <dgm:chPref val="3"/>
        </dgm:presLayoutVars>
      </dgm:prSet>
      <dgm:spPr/>
    </dgm:pt>
    <dgm:pt modelId="{34367284-4692-43C1-9C96-9458804D587B}" type="pres">
      <dgm:prSet presAssocID="{08ACBFF9-617C-4A00-B221-009E1D379319}" presName="rootConnector" presStyleLbl="node2" presStyleIdx="1" presStyleCnt="6"/>
      <dgm:spPr/>
    </dgm:pt>
    <dgm:pt modelId="{3A4350A9-0F3C-442E-A416-6228E511432F}" type="pres">
      <dgm:prSet presAssocID="{08ACBFF9-617C-4A00-B221-009E1D379319}" presName="hierChild4" presStyleCnt="0"/>
      <dgm:spPr/>
    </dgm:pt>
    <dgm:pt modelId="{50AC4504-5B1B-4F93-AB6E-DD72F2C0F88A}" type="pres">
      <dgm:prSet presAssocID="{6A5C309C-4C5E-4B0F-B9B3-447DA7BBFC23}" presName="Name37" presStyleLbl="parChTrans1D3" presStyleIdx="1" presStyleCnt="10"/>
      <dgm:spPr/>
    </dgm:pt>
    <dgm:pt modelId="{2288C5B1-C75D-4D03-AC57-C494CF316A25}" type="pres">
      <dgm:prSet presAssocID="{B8DCD7D5-16FB-46B8-8AC8-68560C02A012}" presName="hierRoot2" presStyleCnt="0">
        <dgm:presLayoutVars>
          <dgm:hierBranch val="init"/>
        </dgm:presLayoutVars>
      </dgm:prSet>
      <dgm:spPr/>
    </dgm:pt>
    <dgm:pt modelId="{7CE8EC53-3127-481A-A25C-36E79C9B6537}" type="pres">
      <dgm:prSet presAssocID="{B8DCD7D5-16FB-46B8-8AC8-68560C02A012}" presName="rootComposite" presStyleCnt="0"/>
      <dgm:spPr/>
    </dgm:pt>
    <dgm:pt modelId="{C7D4090C-D794-493E-B4B1-5D6F1BA5DAB2}" type="pres">
      <dgm:prSet presAssocID="{B8DCD7D5-16FB-46B8-8AC8-68560C02A012}" presName="rootText" presStyleLbl="node3" presStyleIdx="1" presStyleCnt="10">
        <dgm:presLayoutVars>
          <dgm:chPref val="3"/>
        </dgm:presLayoutVars>
      </dgm:prSet>
      <dgm:spPr/>
    </dgm:pt>
    <dgm:pt modelId="{5DCB31C3-D502-45C6-8EED-8DAF40EA5ED2}" type="pres">
      <dgm:prSet presAssocID="{B8DCD7D5-16FB-46B8-8AC8-68560C02A012}" presName="rootConnector" presStyleLbl="node3" presStyleIdx="1" presStyleCnt="10"/>
      <dgm:spPr/>
    </dgm:pt>
    <dgm:pt modelId="{640484DC-CC8E-4FDD-BD9F-ACAAE16538D0}" type="pres">
      <dgm:prSet presAssocID="{B8DCD7D5-16FB-46B8-8AC8-68560C02A012}" presName="hierChild4" presStyleCnt="0"/>
      <dgm:spPr/>
    </dgm:pt>
    <dgm:pt modelId="{2938B82C-CD0C-46F2-BB44-125DA57DE7DC}" type="pres">
      <dgm:prSet presAssocID="{B8DCD7D5-16FB-46B8-8AC8-68560C02A012}" presName="hierChild5" presStyleCnt="0"/>
      <dgm:spPr/>
    </dgm:pt>
    <dgm:pt modelId="{2BD642B4-CC0D-4FE8-9F08-E90BA35C9EF7}" type="pres">
      <dgm:prSet presAssocID="{08ACBFF9-617C-4A00-B221-009E1D379319}" presName="hierChild5" presStyleCnt="0"/>
      <dgm:spPr/>
    </dgm:pt>
    <dgm:pt modelId="{1509D859-C115-41E7-8928-E2525B7CEAA8}" type="pres">
      <dgm:prSet presAssocID="{65FC667C-F558-4848-9FAC-A03D2EBC74CC}" presName="Name37" presStyleLbl="parChTrans1D2" presStyleIdx="2" presStyleCnt="6"/>
      <dgm:spPr/>
    </dgm:pt>
    <dgm:pt modelId="{8307929A-F482-4291-816D-36053C73CE76}" type="pres">
      <dgm:prSet presAssocID="{4C439A5B-831A-4414-BE6D-F7914DE55150}" presName="hierRoot2" presStyleCnt="0">
        <dgm:presLayoutVars>
          <dgm:hierBranch val="init"/>
        </dgm:presLayoutVars>
      </dgm:prSet>
      <dgm:spPr/>
    </dgm:pt>
    <dgm:pt modelId="{FDA34FF6-448B-47D7-9CB3-C87D1BFD7A70}" type="pres">
      <dgm:prSet presAssocID="{4C439A5B-831A-4414-BE6D-F7914DE55150}" presName="rootComposite" presStyleCnt="0"/>
      <dgm:spPr/>
    </dgm:pt>
    <dgm:pt modelId="{0F239673-30ED-4FF9-A4E1-E43272AA4A63}" type="pres">
      <dgm:prSet presAssocID="{4C439A5B-831A-4414-BE6D-F7914DE55150}" presName="rootText" presStyleLbl="node2" presStyleIdx="2" presStyleCnt="6">
        <dgm:presLayoutVars>
          <dgm:chPref val="3"/>
        </dgm:presLayoutVars>
      </dgm:prSet>
      <dgm:spPr/>
    </dgm:pt>
    <dgm:pt modelId="{37E28AE0-3991-422C-ABF5-13AED696A2FB}" type="pres">
      <dgm:prSet presAssocID="{4C439A5B-831A-4414-BE6D-F7914DE55150}" presName="rootConnector" presStyleLbl="node2" presStyleIdx="2" presStyleCnt="6"/>
      <dgm:spPr/>
    </dgm:pt>
    <dgm:pt modelId="{BBC8D1DB-9980-4544-B0B7-F2F1567F9D2D}" type="pres">
      <dgm:prSet presAssocID="{4C439A5B-831A-4414-BE6D-F7914DE55150}" presName="hierChild4" presStyleCnt="0"/>
      <dgm:spPr/>
    </dgm:pt>
    <dgm:pt modelId="{6BB35C38-C20D-4994-A10E-D90273728FA4}" type="pres">
      <dgm:prSet presAssocID="{D122CF12-BCA7-4675-B88E-3C15BA5F6F2A}" presName="Name37" presStyleLbl="parChTrans1D3" presStyleIdx="2" presStyleCnt="10"/>
      <dgm:spPr/>
    </dgm:pt>
    <dgm:pt modelId="{44B1ADF2-F79C-47A5-AE58-9B4E673DB243}" type="pres">
      <dgm:prSet presAssocID="{FD109A3B-CAFA-490F-8641-760E0E003F64}" presName="hierRoot2" presStyleCnt="0">
        <dgm:presLayoutVars>
          <dgm:hierBranch val="init"/>
        </dgm:presLayoutVars>
      </dgm:prSet>
      <dgm:spPr/>
    </dgm:pt>
    <dgm:pt modelId="{4A5122D7-7F9C-4BD8-B6A0-593A62F4F7A1}" type="pres">
      <dgm:prSet presAssocID="{FD109A3B-CAFA-490F-8641-760E0E003F64}" presName="rootComposite" presStyleCnt="0"/>
      <dgm:spPr/>
    </dgm:pt>
    <dgm:pt modelId="{027F0CDC-A0CC-4A08-AEFC-1E5D4F68D08C}" type="pres">
      <dgm:prSet presAssocID="{FD109A3B-CAFA-490F-8641-760E0E003F64}" presName="rootText" presStyleLbl="node3" presStyleIdx="2" presStyleCnt="10">
        <dgm:presLayoutVars>
          <dgm:chPref val="3"/>
        </dgm:presLayoutVars>
      </dgm:prSet>
      <dgm:spPr/>
    </dgm:pt>
    <dgm:pt modelId="{2439452C-BB11-4280-931F-EB618665FE79}" type="pres">
      <dgm:prSet presAssocID="{FD109A3B-CAFA-490F-8641-760E0E003F64}" presName="rootConnector" presStyleLbl="node3" presStyleIdx="2" presStyleCnt="10"/>
      <dgm:spPr/>
    </dgm:pt>
    <dgm:pt modelId="{302E8FD6-4131-4EAF-B6F8-86F7FD99EC6F}" type="pres">
      <dgm:prSet presAssocID="{FD109A3B-CAFA-490F-8641-760E0E003F64}" presName="hierChild4" presStyleCnt="0"/>
      <dgm:spPr/>
    </dgm:pt>
    <dgm:pt modelId="{1FB08736-D127-47EA-A26A-2DE7212DFCCB}" type="pres">
      <dgm:prSet presAssocID="{FD109A3B-CAFA-490F-8641-760E0E003F64}" presName="hierChild5" presStyleCnt="0"/>
      <dgm:spPr/>
    </dgm:pt>
    <dgm:pt modelId="{CF88C1ED-DAC8-421A-B1EC-570CD3618E41}" type="pres">
      <dgm:prSet presAssocID="{80B3373C-D782-4631-961C-CDEB1D2B6CC5}" presName="Name37" presStyleLbl="parChTrans1D3" presStyleIdx="3" presStyleCnt="10"/>
      <dgm:spPr/>
    </dgm:pt>
    <dgm:pt modelId="{C0E4BA57-9C10-425B-A710-E162C33AD1C2}" type="pres">
      <dgm:prSet presAssocID="{434C5288-6BAB-4577-8D2B-82D9B3B2B1D7}" presName="hierRoot2" presStyleCnt="0">
        <dgm:presLayoutVars>
          <dgm:hierBranch val="init"/>
        </dgm:presLayoutVars>
      </dgm:prSet>
      <dgm:spPr/>
    </dgm:pt>
    <dgm:pt modelId="{C34AB8EE-9616-46A1-BCA0-34AB11074399}" type="pres">
      <dgm:prSet presAssocID="{434C5288-6BAB-4577-8D2B-82D9B3B2B1D7}" presName="rootComposite" presStyleCnt="0"/>
      <dgm:spPr/>
    </dgm:pt>
    <dgm:pt modelId="{5776D4B3-7BA7-4F77-8446-4788B375B8CC}" type="pres">
      <dgm:prSet presAssocID="{434C5288-6BAB-4577-8D2B-82D9B3B2B1D7}" presName="rootText" presStyleLbl="node3" presStyleIdx="3" presStyleCnt="10">
        <dgm:presLayoutVars>
          <dgm:chPref val="3"/>
        </dgm:presLayoutVars>
      </dgm:prSet>
      <dgm:spPr/>
    </dgm:pt>
    <dgm:pt modelId="{EE927A48-6C21-48EE-A6F0-2061AD67421F}" type="pres">
      <dgm:prSet presAssocID="{434C5288-6BAB-4577-8D2B-82D9B3B2B1D7}" presName="rootConnector" presStyleLbl="node3" presStyleIdx="3" presStyleCnt="10"/>
      <dgm:spPr/>
    </dgm:pt>
    <dgm:pt modelId="{7AE8CFF3-B38E-43C0-B589-2F123EEF7138}" type="pres">
      <dgm:prSet presAssocID="{434C5288-6BAB-4577-8D2B-82D9B3B2B1D7}" presName="hierChild4" presStyleCnt="0"/>
      <dgm:spPr/>
    </dgm:pt>
    <dgm:pt modelId="{20F5D945-96C0-4350-8FA1-8E8AF5ECF8F8}" type="pres">
      <dgm:prSet presAssocID="{434C5288-6BAB-4577-8D2B-82D9B3B2B1D7}" presName="hierChild5" presStyleCnt="0"/>
      <dgm:spPr/>
    </dgm:pt>
    <dgm:pt modelId="{C442DBAB-7EC7-4F15-9AB4-C4766200F0E1}" type="pres">
      <dgm:prSet presAssocID="{BF672DB5-9E12-4E85-A6B8-2561C8FF711E}" presName="Name37" presStyleLbl="parChTrans1D3" presStyleIdx="4" presStyleCnt="10"/>
      <dgm:spPr/>
    </dgm:pt>
    <dgm:pt modelId="{646C9843-F12E-4EB9-81C3-32B781B531BA}" type="pres">
      <dgm:prSet presAssocID="{EE963B72-E42A-40F2-BCE0-1AA5B8EF44F1}" presName="hierRoot2" presStyleCnt="0">
        <dgm:presLayoutVars>
          <dgm:hierBranch val="init"/>
        </dgm:presLayoutVars>
      </dgm:prSet>
      <dgm:spPr/>
    </dgm:pt>
    <dgm:pt modelId="{78860595-2BE3-4F74-A029-EE0614B4AA56}" type="pres">
      <dgm:prSet presAssocID="{EE963B72-E42A-40F2-BCE0-1AA5B8EF44F1}" presName="rootComposite" presStyleCnt="0"/>
      <dgm:spPr/>
    </dgm:pt>
    <dgm:pt modelId="{4C0A89E7-0FA1-4C5B-A629-801F7B00CB95}" type="pres">
      <dgm:prSet presAssocID="{EE963B72-E42A-40F2-BCE0-1AA5B8EF44F1}" presName="rootText" presStyleLbl="node3" presStyleIdx="4" presStyleCnt="10">
        <dgm:presLayoutVars>
          <dgm:chPref val="3"/>
        </dgm:presLayoutVars>
      </dgm:prSet>
      <dgm:spPr/>
    </dgm:pt>
    <dgm:pt modelId="{5E8BD483-5697-4E61-8B33-DDB1CD83207B}" type="pres">
      <dgm:prSet presAssocID="{EE963B72-E42A-40F2-BCE0-1AA5B8EF44F1}" presName="rootConnector" presStyleLbl="node3" presStyleIdx="4" presStyleCnt="10"/>
      <dgm:spPr/>
    </dgm:pt>
    <dgm:pt modelId="{22F119FF-2E03-4F05-B95A-3D6CB7933924}" type="pres">
      <dgm:prSet presAssocID="{EE963B72-E42A-40F2-BCE0-1AA5B8EF44F1}" presName="hierChild4" presStyleCnt="0"/>
      <dgm:spPr/>
    </dgm:pt>
    <dgm:pt modelId="{A6A9CB8E-E997-40F7-BDDF-065ABDE3E36F}" type="pres">
      <dgm:prSet presAssocID="{EE963B72-E42A-40F2-BCE0-1AA5B8EF44F1}" presName="hierChild5" presStyleCnt="0"/>
      <dgm:spPr/>
    </dgm:pt>
    <dgm:pt modelId="{65E7E06F-2369-478B-A6B3-ED2F995EA6EC}" type="pres">
      <dgm:prSet presAssocID="{4C439A5B-831A-4414-BE6D-F7914DE55150}" presName="hierChild5" presStyleCnt="0"/>
      <dgm:spPr/>
    </dgm:pt>
    <dgm:pt modelId="{C2A3F45A-AFAF-464A-85F3-97D16879AD49}" type="pres">
      <dgm:prSet presAssocID="{56A52784-2091-4834-BF93-ED7CE7DA4B44}" presName="Name37" presStyleLbl="parChTrans1D2" presStyleIdx="3" presStyleCnt="6"/>
      <dgm:spPr/>
    </dgm:pt>
    <dgm:pt modelId="{F3529CB2-D05D-4094-B80E-B20D914C4C5A}" type="pres">
      <dgm:prSet presAssocID="{73760BF4-EC59-4CFB-8740-5D5043D1808B}" presName="hierRoot2" presStyleCnt="0">
        <dgm:presLayoutVars>
          <dgm:hierBranch val="init"/>
        </dgm:presLayoutVars>
      </dgm:prSet>
      <dgm:spPr/>
    </dgm:pt>
    <dgm:pt modelId="{269D1D1B-80F8-420D-9A9F-AAB381B911DB}" type="pres">
      <dgm:prSet presAssocID="{73760BF4-EC59-4CFB-8740-5D5043D1808B}" presName="rootComposite" presStyleCnt="0"/>
      <dgm:spPr/>
    </dgm:pt>
    <dgm:pt modelId="{A80C457F-8822-456E-856B-75421FAAD6F7}" type="pres">
      <dgm:prSet presAssocID="{73760BF4-EC59-4CFB-8740-5D5043D1808B}" presName="rootText" presStyleLbl="node2" presStyleIdx="3" presStyleCnt="6">
        <dgm:presLayoutVars>
          <dgm:chPref val="3"/>
        </dgm:presLayoutVars>
      </dgm:prSet>
      <dgm:spPr/>
    </dgm:pt>
    <dgm:pt modelId="{554AD659-2001-4A5A-A3FF-1CAE87DD92C0}" type="pres">
      <dgm:prSet presAssocID="{73760BF4-EC59-4CFB-8740-5D5043D1808B}" presName="rootConnector" presStyleLbl="node2" presStyleIdx="3" presStyleCnt="6"/>
      <dgm:spPr/>
    </dgm:pt>
    <dgm:pt modelId="{4916D462-194A-42CA-8F8A-FEFD6B1F261E}" type="pres">
      <dgm:prSet presAssocID="{73760BF4-EC59-4CFB-8740-5D5043D1808B}" presName="hierChild4" presStyleCnt="0"/>
      <dgm:spPr/>
    </dgm:pt>
    <dgm:pt modelId="{CB674A75-9762-4414-9C12-EB749E940687}" type="pres">
      <dgm:prSet presAssocID="{9EADDB99-D2CE-482E-B7A1-0F798E30F591}" presName="Name37" presStyleLbl="parChTrans1D3" presStyleIdx="5" presStyleCnt="10"/>
      <dgm:spPr/>
    </dgm:pt>
    <dgm:pt modelId="{E04A4AFC-20B1-44C5-B8AB-A040B1E51593}" type="pres">
      <dgm:prSet presAssocID="{E58C0C00-991D-4A87-ACF0-21D04E6D5172}" presName="hierRoot2" presStyleCnt="0">
        <dgm:presLayoutVars>
          <dgm:hierBranch val="init"/>
        </dgm:presLayoutVars>
      </dgm:prSet>
      <dgm:spPr/>
    </dgm:pt>
    <dgm:pt modelId="{124BE987-BEC6-46FE-B990-2AC273576AF0}" type="pres">
      <dgm:prSet presAssocID="{E58C0C00-991D-4A87-ACF0-21D04E6D5172}" presName="rootComposite" presStyleCnt="0"/>
      <dgm:spPr/>
    </dgm:pt>
    <dgm:pt modelId="{03099D80-075C-4666-8754-BEEA09811558}" type="pres">
      <dgm:prSet presAssocID="{E58C0C00-991D-4A87-ACF0-21D04E6D5172}" presName="rootText" presStyleLbl="node3" presStyleIdx="5" presStyleCnt="10">
        <dgm:presLayoutVars>
          <dgm:chPref val="3"/>
        </dgm:presLayoutVars>
      </dgm:prSet>
      <dgm:spPr/>
    </dgm:pt>
    <dgm:pt modelId="{A8240C02-B224-41AE-8260-5F72152280AF}" type="pres">
      <dgm:prSet presAssocID="{E58C0C00-991D-4A87-ACF0-21D04E6D5172}" presName="rootConnector" presStyleLbl="node3" presStyleIdx="5" presStyleCnt="10"/>
      <dgm:spPr/>
    </dgm:pt>
    <dgm:pt modelId="{11DAEAE6-A145-4EF2-8B94-89FA89A0DBC5}" type="pres">
      <dgm:prSet presAssocID="{E58C0C00-991D-4A87-ACF0-21D04E6D5172}" presName="hierChild4" presStyleCnt="0"/>
      <dgm:spPr/>
    </dgm:pt>
    <dgm:pt modelId="{CB850302-88F1-4269-884F-B545591675A8}" type="pres">
      <dgm:prSet presAssocID="{E58C0C00-991D-4A87-ACF0-21D04E6D5172}" presName="hierChild5" presStyleCnt="0"/>
      <dgm:spPr/>
    </dgm:pt>
    <dgm:pt modelId="{2F7E21BC-222C-46AB-8EDF-3D9CF5C8A9DA}" type="pres">
      <dgm:prSet presAssocID="{73760BF4-EC59-4CFB-8740-5D5043D1808B}" presName="hierChild5" presStyleCnt="0"/>
      <dgm:spPr/>
    </dgm:pt>
    <dgm:pt modelId="{C97A5CB7-0F46-4CA2-8B9D-B16EFA72FF85}" type="pres">
      <dgm:prSet presAssocID="{46527C3A-EC24-43EB-B314-532FA4CFC658}" presName="Name37" presStyleLbl="parChTrans1D2" presStyleIdx="4" presStyleCnt="6"/>
      <dgm:spPr/>
    </dgm:pt>
    <dgm:pt modelId="{F3E40554-9C51-4144-91E3-E4FE4F5E1509}" type="pres">
      <dgm:prSet presAssocID="{43D6FCC6-2D58-454F-A74A-D37F74F50571}" presName="hierRoot2" presStyleCnt="0">
        <dgm:presLayoutVars>
          <dgm:hierBranch val="init"/>
        </dgm:presLayoutVars>
      </dgm:prSet>
      <dgm:spPr/>
    </dgm:pt>
    <dgm:pt modelId="{B7376B81-F330-488D-ACE2-3C8423D42B2E}" type="pres">
      <dgm:prSet presAssocID="{43D6FCC6-2D58-454F-A74A-D37F74F50571}" presName="rootComposite" presStyleCnt="0"/>
      <dgm:spPr/>
    </dgm:pt>
    <dgm:pt modelId="{D5807E7B-A067-43A9-9C0B-C84561E2226D}" type="pres">
      <dgm:prSet presAssocID="{43D6FCC6-2D58-454F-A74A-D37F74F50571}" presName="rootText" presStyleLbl="node2" presStyleIdx="4" presStyleCnt="6">
        <dgm:presLayoutVars>
          <dgm:chPref val="3"/>
        </dgm:presLayoutVars>
      </dgm:prSet>
      <dgm:spPr/>
    </dgm:pt>
    <dgm:pt modelId="{8D1C99B6-AD94-4C6C-B806-E94E51C55C6A}" type="pres">
      <dgm:prSet presAssocID="{43D6FCC6-2D58-454F-A74A-D37F74F50571}" presName="rootConnector" presStyleLbl="node2" presStyleIdx="4" presStyleCnt="6"/>
      <dgm:spPr/>
    </dgm:pt>
    <dgm:pt modelId="{E7DB39AB-C471-482E-B214-BED9284C960B}" type="pres">
      <dgm:prSet presAssocID="{43D6FCC6-2D58-454F-A74A-D37F74F50571}" presName="hierChild4" presStyleCnt="0"/>
      <dgm:spPr/>
    </dgm:pt>
    <dgm:pt modelId="{357031F7-01EF-4101-BCF4-93E91F73566E}" type="pres">
      <dgm:prSet presAssocID="{54A0A7D4-E69C-4FBE-8947-50B699514B57}" presName="Name37" presStyleLbl="parChTrans1D3" presStyleIdx="6" presStyleCnt="10"/>
      <dgm:spPr/>
    </dgm:pt>
    <dgm:pt modelId="{A03B31F1-F747-41F2-8989-5447433B6E36}" type="pres">
      <dgm:prSet presAssocID="{69588FD9-CDB5-49AD-9E00-C3B9443CBB30}" presName="hierRoot2" presStyleCnt="0">
        <dgm:presLayoutVars>
          <dgm:hierBranch val="init"/>
        </dgm:presLayoutVars>
      </dgm:prSet>
      <dgm:spPr/>
    </dgm:pt>
    <dgm:pt modelId="{5B2D7615-9869-499D-9FE9-422ECF7F45D2}" type="pres">
      <dgm:prSet presAssocID="{69588FD9-CDB5-49AD-9E00-C3B9443CBB30}" presName="rootComposite" presStyleCnt="0"/>
      <dgm:spPr/>
    </dgm:pt>
    <dgm:pt modelId="{5101E1F8-206C-4196-9D8A-46891ED4C9E4}" type="pres">
      <dgm:prSet presAssocID="{69588FD9-CDB5-49AD-9E00-C3B9443CBB30}" presName="rootText" presStyleLbl="node3" presStyleIdx="6" presStyleCnt="10">
        <dgm:presLayoutVars>
          <dgm:chPref val="3"/>
        </dgm:presLayoutVars>
      </dgm:prSet>
      <dgm:spPr/>
    </dgm:pt>
    <dgm:pt modelId="{8C9F4809-B4D3-4685-8B14-F44F5A5FCDA2}" type="pres">
      <dgm:prSet presAssocID="{69588FD9-CDB5-49AD-9E00-C3B9443CBB30}" presName="rootConnector" presStyleLbl="node3" presStyleIdx="6" presStyleCnt="10"/>
      <dgm:spPr/>
    </dgm:pt>
    <dgm:pt modelId="{9247EBEF-84D1-42D6-AFAD-E8B00F44EDA9}" type="pres">
      <dgm:prSet presAssocID="{69588FD9-CDB5-49AD-9E00-C3B9443CBB30}" presName="hierChild4" presStyleCnt="0"/>
      <dgm:spPr/>
    </dgm:pt>
    <dgm:pt modelId="{C9FB594E-13C5-4995-96FC-74FAD17A4949}" type="pres">
      <dgm:prSet presAssocID="{69588FD9-CDB5-49AD-9E00-C3B9443CBB30}" presName="hierChild5" presStyleCnt="0"/>
      <dgm:spPr/>
    </dgm:pt>
    <dgm:pt modelId="{1F9F2855-DB8A-44DD-80EA-3C83F5F0A6FE}" type="pres">
      <dgm:prSet presAssocID="{BF718FEA-F7A2-4837-AE37-14EAA18EFC23}" presName="Name37" presStyleLbl="parChTrans1D3" presStyleIdx="7" presStyleCnt="10"/>
      <dgm:spPr/>
    </dgm:pt>
    <dgm:pt modelId="{BF6D2A63-1FC3-400C-A31B-AD00CA3F814A}" type="pres">
      <dgm:prSet presAssocID="{397D1B57-B3A6-4C82-A87F-BB02CE9E3EFA}" presName="hierRoot2" presStyleCnt="0">
        <dgm:presLayoutVars>
          <dgm:hierBranch val="init"/>
        </dgm:presLayoutVars>
      </dgm:prSet>
      <dgm:spPr/>
    </dgm:pt>
    <dgm:pt modelId="{692E3EE6-D168-4989-8D7E-A72BD706DB50}" type="pres">
      <dgm:prSet presAssocID="{397D1B57-B3A6-4C82-A87F-BB02CE9E3EFA}" presName="rootComposite" presStyleCnt="0"/>
      <dgm:spPr/>
    </dgm:pt>
    <dgm:pt modelId="{CCE3078A-20E3-4C05-83BC-BB2777D82F7A}" type="pres">
      <dgm:prSet presAssocID="{397D1B57-B3A6-4C82-A87F-BB02CE9E3EFA}" presName="rootText" presStyleLbl="node3" presStyleIdx="7" presStyleCnt="10">
        <dgm:presLayoutVars>
          <dgm:chPref val="3"/>
        </dgm:presLayoutVars>
      </dgm:prSet>
      <dgm:spPr/>
    </dgm:pt>
    <dgm:pt modelId="{2BAC46BC-7E74-4B95-A6A3-82BC66BB9473}" type="pres">
      <dgm:prSet presAssocID="{397D1B57-B3A6-4C82-A87F-BB02CE9E3EFA}" presName="rootConnector" presStyleLbl="node3" presStyleIdx="7" presStyleCnt="10"/>
      <dgm:spPr/>
    </dgm:pt>
    <dgm:pt modelId="{3921F1C6-860F-4567-8D59-A6AFDEF933AD}" type="pres">
      <dgm:prSet presAssocID="{397D1B57-B3A6-4C82-A87F-BB02CE9E3EFA}" presName="hierChild4" presStyleCnt="0"/>
      <dgm:spPr/>
    </dgm:pt>
    <dgm:pt modelId="{23E4171E-9E00-4FE3-A4D2-CFCB1ACEDAEA}" type="pres">
      <dgm:prSet presAssocID="{397D1B57-B3A6-4C82-A87F-BB02CE9E3EFA}" presName="hierChild5" presStyleCnt="0"/>
      <dgm:spPr/>
    </dgm:pt>
    <dgm:pt modelId="{3D22F362-66B3-4447-A523-C86C8FE37C06}" type="pres">
      <dgm:prSet presAssocID="{627B49C1-FD2B-4318-9140-02EAB7D2EBAB}" presName="Name37" presStyleLbl="parChTrans1D3" presStyleIdx="8" presStyleCnt="10"/>
      <dgm:spPr/>
    </dgm:pt>
    <dgm:pt modelId="{2B80E077-7317-439D-BDA2-504325BB0043}" type="pres">
      <dgm:prSet presAssocID="{1267290F-89BE-4C1D-9A41-FCB3787A889E}" presName="hierRoot2" presStyleCnt="0">
        <dgm:presLayoutVars>
          <dgm:hierBranch val="init"/>
        </dgm:presLayoutVars>
      </dgm:prSet>
      <dgm:spPr/>
    </dgm:pt>
    <dgm:pt modelId="{2F5EE3C8-51D8-4CC4-9B49-FF1BDF01F3FE}" type="pres">
      <dgm:prSet presAssocID="{1267290F-89BE-4C1D-9A41-FCB3787A889E}" presName="rootComposite" presStyleCnt="0"/>
      <dgm:spPr/>
    </dgm:pt>
    <dgm:pt modelId="{7A143FF4-616E-43D5-B5DD-5C371FE9C472}" type="pres">
      <dgm:prSet presAssocID="{1267290F-89BE-4C1D-9A41-FCB3787A889E}" presName="rootText" presStyleLbl="node3" presStyleIdx="8" presStyleCnt="10">
        <dgm:presLayoutVars>
          <dgm:chPref val="3"/>
        </dgm:presLayoutVars>
      </dgm:prSet>
      <dgm:spPr/>
    </dgm:pt>
    <dgm:pt modelId="{A419F603-A3F6-4556-9ACE-4231CE296E9D}" type="pres">
      <dgm:prSet presAssocID="{1267290F-89BE-4C1D-9A41-FCB3787A889E}" presName="rootConnector" presStyleLbl="node3" presStyleIdx="8" presStyleCnt="10"/>
      <dgm:spPr/>
    </dgm:pt>
    <dgm:pt modelId="{E6B194A0-189C-497E-9ED0-63EB2BDC7674}" type="pres">
      <dgm:prSet presAssocID="{1267290F-89BE-4C1D-9A41-FCB3787A889E}" presName="hierChild4" presStyleCnt="0"/>
      <dgm:spPr/>
    </dgm:pt>
    <dgm:pt modelId="{A91F3A1E-BF01-4A6B-9248-6AF4B54C1647}" type="pres">
      <dgm:prSet presAssocID="{1267290F-89BE-4C1D-9A41-FCB3787A889E}" presName="hierChild5" presStyleCnt="0"/>
      <dgm:spPr/>
    </dgm:pt>
    <dgm:pt modelId="{D0E9ECF4-4693-4DED-9491-1A438FCAA806}" type="pres">
      <dgm:prSet presAssocID="{43D6FCC6-2D58-454F-A74A-D37F74F50571}" presName="hierChild5" presStyleCnt="0"/>
      <dgm:spPr/>
    </dgm:pt>
    <dgm:pt modelId="{AE44BA10-1538-44C9-958F-EBE3D6B58DD9}" type="pres">
      <dgm:prSet presAssocID="{935370B8-7639-4901-BC23-9FABAF676B6C}" presName="Name37" presStyleLbl="parChTrans1D2" presStyleIdx="5" presStyleCnt="6"/>
      <dgm:spPr/>
    </dgm:pt>
    <dgm:pt modelId="{DDDC1661-CA98-4605-B3F3-C6D8DA1C5C78}" type="pres">
      <dgm:prSet presAssocID="{0622CF61-7497-4561-80E4-2449ADD6EAB7}" presName="hierRoot2" presStyleCnt="0">
        <dgm:presLayoutVars>
          <dgm:hierBranch val="init"/>
        </dgm:presLayoutVars>
      </dgm:prSet>
      <dgm:spPr/>
    </dgm:pt>
    <dgm:pt modelId="{FA1F729F-27CE-4C15-BB97-58E19A10B8A4}" type="pres">
      <dgm:prSet presAssocID="{0622CF61-7497-4561-80E4-2449ADD6EAB7}" presName="rootComposite" presStyleCnt="0"/>
      <dgm:spPr/>
    </dgm:pt>
    <dgm:pt modelId="{C6BD975B-DF29-4739-B739-BFA54C734D3D}" type="pres">
      <dgm:prSet presAssocID="{0622CF61-7497-4561-80E4-2449ADD6EAB7}" presName="rootText" presStyleLbl="node2" presStyleIdx="5" presStyleCnt="6">
        <dgm:presLayoutVars>
          <dgm:chPref val="3"/>
        </dgm:presLayoutVars>
      </dgm:prSet>
      <dgm:spPr/>
    </dgm:pt>
    <dgm:pt modelId="{347D82AA-39C5-4E7A-B5EE-1EC9DFC23239}" type="pres">
      <dgm:prSet presAssocID="{0622CF61-7497-4561-80E4-2449ADD6EAB7}" presName="rootConnector" presStyleLbl="node2" presStyleIdx="5" presStyleCnt="6"/>
      <dgm:spPr/>
    </dgm:pt>
    <dgm:pt modelId="{B6C2D3B2-3218-4286-8416-933ECE56398C}" type="pres">
      <dgm:prSet presAssocID="{0622CF61-7497-4561-80E4-2449ADD6EAB7}" presName="hierChild4" presStyleCnt="0"/>
      <dgm:spPr/>
    </dgm:pt>
    <dgm:pt modelId="{41345A61-5580-4C3D-B193-3DF035FD2652}" type="pres">
      <dgm:prSet presAssocID="{577B00A3-2C52-4395-A094-CBF96D7100A2}" presName="Name37" presStyleLbl="parChTrans1D3" presStyleIdx="9" presStyleCnt="10"/>
      <dgm:spPr/>
    </dgm:pt>
    <dgm:pt modelId="{C660F6E1-F4CC-43E4-942D-A7D8463E8999}" type="pres">
      <dgm:prSet presAssocID="{A3CA0C63-2509-4B11-8370-848030F3B107}" presName="hierRoot2" presStyleCnt="0">
        <dgm:presLayoutVars>
          <dgm:hierBranch val="init"/>
        </dgm:presLayoutVars>
      </dgm:prSet>
      <dgm:spPr/>
    </dgm:pt>
    <dgm:pt modelId="{AEC44F68-D850-4F59-982B-793298E4503F}" type="pres">
      <dgm:prSet presAssocID="{A3CA0C63-2509-4B11-8370-848030F3B107}" presName="rootComposite" presStyleCnt="0"/>
      <dgm:spPr/>
    </dgm:pt>
    <dgm:pt modelId="{42BF8554-A8DA-4924-B844-D72E8754D3C4}" type="pres">
      <dgm:prSet presAssocID="{A3CA0C63-2509-4B11-8370-848030F3B107}" presName="rootText" presStyleLbl="node3" presStyleIdx="9" presStyleCnt="10">
        <dgm:presLayoutVars>
          <dgm:chPref val="3"/>
        </dgm:presLayoutVars>
      </dgm:prSet>
      <dgm:spPr/>
    </dgm:pt>
    <dgm:pt modelId="{EB16C36C-8175-4EC8-A23E-63EBCCD2AE3E}" type="pres">
      <dgm:prSet presAssocID="{A3CA0C63-2509-4B11-8370-848030F3B107}" presName="rootConnector" presStyleLbl="node3" presStyleIdx="9" presStyleCnt="10"/>
      <dgm:spPr/>
    </dgm:pt>
    <dgm:pt modelId="{7232DE94-4CB6-4919-B5DD-D03B52BAA0F6}" type="pres">
      <dgm:prSet presAssocID="{A3CA0C63-2509-4B11-8370-848030F3B107}" presName="hierChild4" presStyleCnt="0"/>
      <dgm:spPr/>
    </dgm:pt>
    <dgm:pt modelId="{45C8C41D-FD00-4539-A3A5-12EDC758B885}" type="pres">
      <dgm:prSet presAssocID="{A3CA0C63-2509-4B11-8370-848030F3B107}" presName="hierChild5" presStyleCnt="0"/>
      <dgm:spPr/>
    </dgm:pt>
    <dgm:pt modelId="{CF0CCF8D-3747-4674-A005-10F7CA8DC80F}" type="pres">
      <dgm:prSet presAssocID="{0622CF61-7497-4561-80E4-2449ADD6EAB7}" presName="hierChild5" presStyleCnt="0"/>
      <dgm:spPr/>
    </dgm:pt>
    <dgm:pt modelId="{FA750023-5283-4C25-9775-D8C9ED4D6988}" type="pres">
      <dgm:prSet presAssocID="{2744C87B-B592-42F9-9635-2E1B9BFB1E4F}" presName="hierChild3" presStyleCnt="0"/>
      <dgm:spPr/>
    </dgm:pt>
  </dgm:ptLst>
  <dgm:cxnLst>
    <dgm:cxn modelId="{62956206-D3E1-45C6-B361-68ECE037F6C5}" srcId="{43D6FCC6-2D58-454F-A74A-D37F74F50571}" destId="{1267290F-89BE-4C1D-9A41-FCB3787A889E}" srcOrd="2" destOrd="0" parTransId="{627B49C1-FD2B-4318-9140-02EAB7D2EBAB}" sibTransId="{EEE00A36-6355-40DF-9911-48E41C5057B3}"/>
    <dgm:cxn modelId="{8E937C07-A764-442B-814B-CDC2D255FE77}" type="presOf" srcId="{935370B8-7639-4901-BC23-9FABAF676B6C}" destId="{AE44BA10-1538-44C9-958F-EBE3D6B58DD9}" srcOrd="0" destOrd="0" presId="urn:microsoft.com/office/officeart/2005/8/layout/orgChart1"/>
    <dgm:cxn modelId="{5A02E407-B6FC-4491-94A3-117C914A78B0}" type="presOf" srcId="{46527C3A-EC24-43EB-B314-532FA4CFC658}" destId="{C97A5CB7-0F46-4CA2-8B9D-B16EFA72FF85}" srcOrd="0" destOrd="0" presId="urn:microsoft.com/office/officeart/2005/8/layout/orgChart1"/>
    <dgm:cxn modelId="{B2942808-685C-4FBC-BB81-253363FDBA29}" type="presOf" srcId="{BF718FEA-F7A2-4837-AE37-14EAA18EFC23}" destId="{1F9F2855-DB8A-44DD-80EA-3C83F5F0A6FE}" srcOrd="0" destOrd="0" presId="urn:microsoft.com/office/officeart/2005/8/layout/orgChart1"/>
    <dgm:cxn modelId="{2716610A-1D31-4D7C-89EF-D3BD7121C48A}" type="presOf" srcId="{E58C0C00-991D-4A87-ACF0-21D04E6D5172}" destId="{A8240C02-B224-41AE-8260-5F72152280AF}" srcOrd="1" destOrd="0" presId="urn:microsoft.com/office/officeart/2005/8/layout/orgChart1"/>
    <dgm:cxn modelId="{9039F511-7673-4001-BBD0-7BA1C5F38BE8}" type="presOf" srcId="{EE963B72-E42A-40F2-BCE0-1AA5B8EF44F1}" destId="{5E8BD483-5697-4E61-8B33-DDB1CD83207B}" srcOrd="1" destOrd="0" presId="urn:microsoft.com/office/officeart/2005/8/layout/orgChart1"/>
    <dgm:cxn modelId="{DB033812-A329-4119-8F96-ED5D2A584858}" srcId="{2744C87B-B592-42F9-9635-2E1B9BFB1E4F}" destId="{08ACBFF9-617C-4A00-B221-009E1D379319}" srcOrd="1" destOrd="0" parTransId="{BB5AD04B-10BF-4B78-81A1-93ADF175897C}" sibTransId="{683B765B-CB08-4501-938A-1695788DFAA4}"/>
    <dgm:cxn modelId="{DA314315-EA4E-4E93-B38F-2D4638AB5A9C}" type="presOf" srcId="{CF015E41-24FE-4E24-B54D-5F26CA76800D}" destId="{962A4147-3D46-4B57-9768-BB376CCEAB57}" srcOrd="0" destOrd="0" presId="urn:microsoft.com/office/officeart/2005/8/layout/orgChart1"/>
    <dgm:cxn modelId="{FDB8DE15-FA76-44BE-B191-0B6FC9B48606}" type="presOf" srcId="{434C5288-6BAB-4577-8D2B-82D9B3B2B1D7}" destId="{5776D4B3-7BA7-4F77-8446-4788B375B8CC}" srcOrd="0" destOrd="0" presId="urn:microsoft.com/office/officeart/2005/8/layout/orgChart1"/>
    <dgm:cxn modelId="{2814761C-D16B-472A-A014-C8B5451CD055}" srcId="{2744C87B-B592-42F9-9635-2E1B9BFB1E4F}" destId="{4768FDBB-781F-4A14-8B8E-5801D54FFF15}" srcOrd="0" destOrd="0" parTransId="{B8104C6B-2ADC-468E-B93C-D54DE362B20D}" sibTransId="{E0BF33AB-E46B-4908-8C84-164777CB13BA}"/>
    <dgm:cxn modelId="{031DAB1C-43B1-432F-99D2-885AFB39A473}" srcId="{2744C87B-B592-42F9-9635-2E1B9BFB1E4F}" destId="{4C439A5B-831A-4414-BE6D-F7914DE55150}" srcOrd="2" destOrd="0" parTransId="{65FC667C-F558-4848-9FAC-A03D2EBC74CC}" sibTransId="{483FF08E-D6E7-4784-ABA3-BDBA8123161A}"/>
    <dgm:cxn modelId="{A11DFC1D-F9D2-4097-86C7-6556E6CEFD7C}" srcId="{2744C87B-B592-42F9-9635-2E1B9BFB1E4F}" destId="{73760BF4-EC59-4CFB-8740-5D5043D1808B}" srcOrd="3" destOrd="0" parTransId="{56A52784-2091-4834-BF93-ED7CE7DA4B44}" sibTransId="{4F0AA881-7E82-4CC2-B68E-EC3D8D4AC967}"/>
    <dgm:cxn modelId="{8D50451F-E8CD-4A91-B935-35A54D606362}" type="presOf" srcId="{73760BF4-EC59-4CFB-8740-5D5043D1808B}" destId="{554AD659-2001-4A5A-A3FF-1CAE87DD92C0}" srcOrd="1" destOrd="0" presId="urn:microsoft.com/office/officeart/2005/8/layout/orgChart1"/>
    <dgm:cxn modelId="{3F86C721-1B63-47BA-BC8F-FC35046F6262}" srcId="{4C439A5B-831A-4414-BE6D-F7914DE55150}" destId="{FD109A3B-CAFA-490F-8641-760E0E003F64}" srcOrd="0" destOrd="0" parTransId="{D122CF12-BCA7-4675-B88E-3C15BA5F6F2A}" sibTransId="{BA6E04CC-5707-4315-8926-5FF7ACD09420}"/>
    <dgm:cxn modelId="{5116E923-98EA-472F-8F41-C6075E7E6FEE}" type="presOf" srcId="{A2DCB10B-F4E1-4534-8619-1C54A27DE53E}" destId="{3C5B5A72-6248-479B-9C69-9EDE17CDB9DA}" srcOrd="0" destOrd="0" presId="urn:microsoft.com/office/officeart/2005/8/layout/orgChart1"/>
    <dgm:cxn modelId="{94EDEC27-DAA0-4E7D-8BDE-D970D4092B64}" type="presOf" srcId="{BB5AD04B-10BF-4B78-81A1-93ADF175897C}" destId="{3A6EB002-9210-4074-9A70-0C7FDB1C8876}" srcOrd="0" destOrd="0" presId="urn:microsoft.com/office/officeart/2005/8/layout/orgChart1"/>
    <dgm:cxn modelId="{5F138F28-0FA0-494B-85EA-9AE4D346F80C}" type="presOf" srcId="{E58C0C00-991D-4A87-ACF0-21D04E6D5172}" destId="{03099D80-075C-4666-8754-BEEA09811558}" srcOrd="0" destOrd="0" presId="urn:microsoft.com/office/officeart/2005/8/layout/orgChart1"/>
    <dgm:cxn modelId="{85CD6E29-D91C-411D-83DD-B3656B00A00B}" type="presOf" srcId="{577B00A3-2C52-4395-A094-CBF96D7100A2}" destId="{41345A61-5580-4C3D-B193-3DF035FD2652}" srcOrd="0" destOrd="0" presId="urn:microsoft.com/office/officeart/2005/8/layout/orgChart1"/>
    <dgm:cxn modelId="{D523812F-9AEB-4D8E-B4BF-DEB2D6620076}" type="presOf" srcId="{BF672DB5-9E12-4E85-A6B8-2561C8FF711E}" destId="{C442DBAB-7EC7-4F15-9AB4-C4766200F0E1}" srcOrd="0" destOrd="0" presId="urn:microsoft.com/office/officeart/2005/8/layout/orgChart1"/>
    <dgm:cxn modelId="{3F7E4C36-4EDB-4120-9EDE-01B675862A3A}" type="presOf" srcId="{6A5C309C-4C5E-4B0F-B9B3-447DA7BBFC23}" destId="{50AC4504-5B1B-4F93-AB6E-DD72F2C0F88A}" srcOrd="0" destOrd="0" presId="urn:microsoft.com/office/officeart/2005/8/layout/orgChart1"/>
    <dgm:cxn modelId="{C4FDDA37-FFA8-458B-A313-E19C7C933BA1}" type="presOf" srcId="{2744C87B-B592-42F9-9635-2E1B9BFB1E4F}" destId="{6A45C137-646B-423F-9290-CEECF8281816}" srcOrd="0" destOrd="0" presId="urn:microsoft.com/office/officeart/2005/8/layout/orgChart1"/>
    <dgm:cxn modelId="{8DA4AD39-9FE1-4220-98DB-1AC9D0B94483}" srcId="{43D6FCC6-2D58-454F-A74A-D37F74F50571}" destId="{69588FD9-CDB5-49AD-9E00-C3B9443CBB30}" srcOrd="0" destOrd="0" parTransId="{54A0A7D4-E69C-4FBE-8947-50B699514B57}" sibTransId="{A92DC072-9A65-42F9-865D-947232A543D2}"/>
    <dgm:cxn modelId="{62AFAB3C-49FD-4374-9589-DFDEB1BFBC00}" type="presOf" srcId="{69588FD9-CDB5-49AD-9E00-C3B9443CBB30}" destId="{5101E1F8-206C-4196-9D8A-46891ED4C9E4}" srcOrd="0" destOrd="0" presId="urn:microsoft.com/office/officeart/2005/8/layout/orgChart1"/>
    <dgm:cxn modelId="{DD809E5B-EDE3-46B3-B591-06D07A84DB70}" type="presOf" srcId="{A3CA0C63-2509-4B11-8370-848030F3B107}" destId="{EB16C36C-8175-4EC8-A23E-63EBCCD2AE3E}" srcOrd="1" destOrd="0" presId="urn:microsoft.com/office/officeart/2005/8/layout/orgChart1"/>
    <dgm:cxn modelId="{73D9EC5B-C02D-45F7-A6C0-9D5CA49D1614}" type="presOf" srcId="{0622CF61-7497-4561-80E4-2449ADD6EAB7}" destId="{C6BD975B-DF29-4739-B739-BFA54C734D3D}" srcOrd="0" destOrd="0" presId="urn:microsoft.com/office/officeart/2005/8/layout/orgChart1"/>
    <dgm:cxn modelId="{3E85885F-7940-400E-A5E2-C9BB22B370D6}" type="presOf" srcId="{A3CA0C63-2509-4B11-8370-848030F3B107}" destId="{42BF8554-A8DA-4924-B844-D72E8754D3C4}" srcOrd="0" destOrd="0" presId="urn:microsoft.com/office/officeart/2005/8/layout/orgChart1"/>
    <dgm:cxn modelId="{2DDA5142-8F2C-49C0-9946-D1E232EEB1FB}" type="presOf" srcId="{4C439A5B-831A-4414-BE6D-F7914DE55150}" destId="{0F239673-30ED-4FF9-A4E1-E43272AA4A63}" srcOrd="0" destOrd="0" presId="urn:microsoft.com/office/officeart/2005/8/layout/orgChart1"/>
    <dgm:cxn modelId="{25D07742-8B0A-4343-B89D-DBF4263A2799}" type="presOf" srcId="{0622CF61-7497-4561-80E4-2449ADD6EAB7}" destId="{347D82AA-39C5-4E7A-B5EE-1EC9DFC23239}" srcOrd="1" destOrd="0" presId="urn:microsoft.com/office/officeart/2005/8/layout/orgChart1"/>
    <dgm:cxn modelId="{F97E7942-E4BB-4A64-B970-3985C4CFB66F}" type="presOf" srcId="{65FC667C-F558-4848-9FAC-A03D2EBC74CC}" destId="{1509D859-C115-41E7-8928-E2525B7CEAA8}" srcOrd="0" destOrd="0" presId="urn:microsoft.com/office/officeart/2005/8/layout/orgChart1"/>
    <dgm:cxn modelId="{97E67D45-E59E-43E0-A5C7-D571E9B9BADB}" type="presOf" srcId="{EE963B72-E42A-40F2-BCE0-1AA5B8EF44F1}" destId="{4C0A89E7-0FA1-4C5B-A629-801F7B00CB95}" srcOrd="0" destOrd="0" presId="urn:microsoft.com/office/officeart/2005/8/layout/orgChart1"/>
    <dgm:cxn modelId="{2864D065-9E89-4D73-9DCB-0F40906E6288}" type="presOf" srcId="{9EADDB99-D2CE-482E-B7A1-0F798E30F591}" destId="{CB674A75-9762-4414-9C12-EB749E940687}" srcOrd="0" destOrd="0" presId="urn:microsoft.com/office/officeart/2005/8/layout/orgChart1"/>
    <dgm:cxn modelId="{12E52A47-2F9E-4653-A0DC-BDE43E204D3E}" srcId="{73760BF4-EC59-4CFB-8740-5D5043D1808B}" destId="{E58C0C00-991D-4A87-ACF0-21D04E6D5172}" srcOrd="0" destOrd="0" parTransId="{9EADDB99-D2CE-482E-B7A1-0F798E30F591}" sibTransId="{7245534B-0687-4749-9A22-F1E017631C5E}"/>
    <dgm:cxn modelId="{B888FE68-D75E-40B1-A20D-2635A6D9ABD1}" srcId="{4C439A5B-831A-4414-BE6D-F7914DE55150}" destId="{434C5288-6BAB-4577-8D2B-82D9B3B2B1D7}" srcOrd="1" destOrd="0" parTransId="{80B3373C-D782-4631-961C-CDEB1D2B6CC5}" sibTransId="{A29753A0-E752-4AE2-95CC-6065AF9C55F8}"/>
    <dgm:cxn modelId="{142AFB69-E54C-4555-85E7-D80B91B437DA}" srcId="{4768FDBB-781F-4A14-8B8E-5801D54FFF15}" destId="{A2DCB10B-F4E1-4534-8619-1C54A27DE53E}" srcOrd="0" destOrd="0" parTransId="{CF015E41-24FE-4E24-B54D-5F26CA76800D}" sibTransId="{FDD17D1D-EC83-4578-AA7D-B537E9B04A73}"/>
    <dgm:cxn modelId="{B625AB6A-4067-460A-BE25-1B091B8EA671}" type="presOf" srcId="{397D1B57-B3A6-4C82-A87F-BB02CE9E3EFA}" destId="{CCE3078A-20E3-4C05-83BC-BB2777D82F7A}" srcOrd="0" destOrd="0" presId="urn:microsoft.com/office/officeart/2005/8/layout/orgChart1"/>
    <dgm:cxn modelId="{7738B16D-C2DF-4BAC-A67B-576D5DE8306A}" srcId="{B559CFB5-621D-42D3-A4CB-315BEBE401F7}" destId="{2744C87B-B592-42F9-9635-2E1B9BFB1E4F}" srcOrd="0" destOrd="0" parTransId="{4F96B680-9B38-4116-BE36-0E80AA3C1368}" sibTransId="{5811BA99-D528-4F19-9950-41139E8104B4}"/>
    <dgm:cxn modelId="{1E920E50-8606-4D71-B6D4-A98E652398A4}" type="presOf" srcId="{B559CFB5-621D-42D3-A4CB-315BEBE401F7}" destId="{88239FDA-81F5-44D3-894F-4122061C36B6}" srcOrd="0" destOrd="0" presId="urn:microsoft.com/office/officeart/2005/8/layout/orgChart1"/>
    <dgm:cxn modelId="{111B3E75-C82A-4E70-A561-9D29B70942A0}" type="presOf" srcId="{4768FDBB-781F-4A14-8B8E-5801D54FFF15}" destId="{531853DB-4B2F-4139-9432-6079AD5A575E}" srcOrd="1" destOrd="0" presId="urn:microsoft.com/office/officeart/2005/8/layout/orgChart1"/>
    <dgm:cxn modelId="{98D46855-7AF4-4E9F-BF9E-3B61BB6916FD}" type="presOf" srcId="{2744C87B-B592-42F9-9635-2E1B9BFB1E4F}" destId="{0211163F-B158-45ED-9252-8CCE88BD053E}" srcOrd="1" destOrd="0" presId="urn:microsoft.com/office/officeart/2005/8/layout/orgChart1"/>
    <dgm:cxn modelId="{05132956-C82F-48BD-8CC1-703E52801928}" type="presOf" srcId="{D122CF12-BCA7-4675-B88E-3C15BA5F6F2A}" destId="{6BB35C38-C20D-4994-A10E-D90273728FA4}" srcOrd="0" destOrd="0" presId="urn:microsoft.com/office/officeart/2005/8/layout/orgChart1"/>
    <dgm:cxn modelId="{B028AB57-A311-44F3-A074-7648FE602FD7}" type="presOf" srcId="{B8DCD7D5-16FB-46B8-8AC8-68560C02A012}" destId="{5DCB31C3-D502-45C6-8EED-8DAF40EA5ED2}" srcOrd="1" destOrd="0" presId="urn:microsoft.com/office/officeart/2005/8/layout/orgChart1"/>
    <dgm:cxn modelId="{5C08CF77-5EEF-425D-920A-68A634706FE2}" srcId="{2744C87B-B592-42F9-9635-2E1B9BFB1E4F}" destId="{0622CF61-7497-4561-80E4-2449ADD6EAB7}" srcOrd="5" destOrd="0" parTransId="{935370B8-7639-4901-BC23-9FABAF676B6C}" sibTransId="{96E2776F-0301-40BF-BFEF-AE6398E5F0C4}"/>
    <dgm:cxn modelId="{1DC7047D-F373-4DBE-A8A6-6E248B0D647F}" type="presOf" srcId="{43D6FCC6-2D58-454F-A74A-D37F74F50571}" destId="{D5807E7B-A067-43A9-9C0B-C84561E2226D}" srcOrd="0" destOrd="0" presId="urn:microsoft.com/office/officeart/2005/8/layout/orgChart1"/>
    <dgm:cxn modelId="{CCF7F780-755D-42D3-8EC3-4A37BB8AFDC8}" srcId="{4C439A5B-831A-4414-BE6D-F7914DE55150}" destId="{EE963B72-E42A-40F2-BCE0-1AA5B8EF44F1}" srcOrd="2" destOrd="0" parTransId="{BF672DB5-9E12-4E85-A6B8-2561C8FF711E}" sibTransId="{816F12C9-DF55-42E5-A8B8-4329C6F0D948}"/>
    <dgm:cxn modelId="{C2F00389-B503-4B78-A678-12434EE015B4}" type="presOf" srcId="{B8104C6B-2ADC-468E-B93C-D54DE362B20D}" destId="{0051AC27-E246-4F58-82EA-1AA034594E7C}" srcOrd="0" destOrd="0" presId="urn:microsoft.com/office/officeart/2005/8/layout/orgChart1"/>
    <dgm:cxn modelId="{F2F13399-CF80-473E-86E8-19B89FC39CAA}" type="presOf" srcId="{B8DCD7D5-16FB-46B8-8AC8-68560C02A012}" destId="{C7D4090C-D794-493E-B4B1-5D6F1BA5DAB2}" srcOrd="0" destOrd="0" presId="urn:microsoft.com/office/officeart/2005/8/layout/orgChart1"/>
    <dgm:cxn modelId="{8D4CD7A4-5B79-4907-9423-3E84AACEAF5C}" type="presOf" srcId="{56A52784-2091-4834-BF93-ED7CE7DA4B44}" destId="{C2A3F45A-AFAF-464A-85F3-97D16879AD49}" srcOrd="0" destOrd="0" presId="urn:microsoft.com/office/officeart/2005/8/layout/orgChart1"/>
    <dgm:cxn modelId="{065810B0-2A3C-4253-9129-026D99446FE0}" type="presOf" srcId="{08ACBFF9-617C-4A00-B221-009E1D379319}" destId="{34367284-4692-43C1-9C96-9458804D587B}" srcOrd="1" destOrd="0" presId="urn:microsoft.com/office/officeart/2005/8/layout/orgChart1"/>
    <dgm:cxn modelId="{EFA29CB4-FCAD-41ED-BAA1-D72ECB8D1694}" type="presOf" srcId="{FD109A3B-CAFA-490F-8641-760E0E003F64}" destId="{2439452C-BB11-4280-931F-EB618665FE79}" srcOrd="1" destOrd="0" presId="urn:microsoft.com/office/officeart/2005/8/layout/orgChart1"/>
    <dgm:cxn modelId="{0B3AB0B5-B9DB-4CD4-98AE-8AA6BC44FB19}" type="presOf" srcId="{08ACBFF9-617C-4A00-B221-009E1D379319}" destId="{4AD7EEE6-85FB-4C3D-B21D-AAC33CCB1D62}" srcOrd="0" destOrd="0" presId="urn:microsoft.com/office/officeart/2005/8/layout/orgChart1"/>
    <dgm:cxn modelId="{C81F3AB9-8D07-4C8B-AB30-18BB8034184E}" srcId="{08ACBFF9-617C-4A00-B221-009E1D379319}" destId="{B8DCD7D5-16FB-46B8-8AC8-68560C02A012}" srcOrd="0" destOrd="0" parTransId="{6A5C309C-4C5E-4B0F-B9B3-447DA7BBFC23}" sibTransId="{3D106C56-87B8-4E58-98DE-46F2B11B5FB6}"/>
    <dgm:cxn modelId="{E5B711BA-FE1E-4108-99F0-C6EE37D4C866}" type="presOf" srcId="{A2DCB10B-F4E1-4534-8619-1C54A27DE53E}" destId="{C2FB74EA-3D34-4835-BF9D-D31BE3ECDC9C}" srcOrd="1" destOrd="0" presId="urn:microsoft.com/office/officeart/2005/8/layout/orgChart1"/>
    <dgm:cxn modelId="{1C43B6C2-E186-479D-A560-7339CBB3B20C}" type="presOf" srcId="{434C5288-6BAB-4577-8D2B-82D9B3B2B1D7}" destId="{EE927A48-6C21-48EE-A6F0-2061AD67421F}" srcOrd="1" destOrd="0" presId="urn:microsoft.com/office/officeart/2005/8/layout/orgChart1"/>
    <dgm:cxn modelId="{B77446C7-F5D2-47A9-9484-A68AE23B14B6}" type="presOf" srcId="{397D1B57-B3A6-4C82-A87F-BB02CE9E3EFA}" destId="{2BAC46BC-7E74-4B95-A6A3-82BC66BB9473}" srcOrd="1" destOrd="0" presId="urn:microsoft.com/office/officeart/2005/8/layout/orgChart1"/>
    <dgm:cxn modelId="{A59250CA-7A34-4F86-9B90-49433D214270}" type="presOf" srcId="{1267290F-89BE-4C1D-9A41-FCB3787A889E}" destId="{7A143FF4-616E-43D5-B5DD-5C371FE9C472}" srcOrd="0" destOrd="0" presId="urn:microsoft.com/office/officeart/2005/8/layout/orgChart1"/>
    <dgm:cxn modelId="{F76FC8CC-BF71-4053-B2D3-50C77538A723}" type="presOf" srcId="{80B3373C-D782-4631-961C-CDEB1D2B6CC5}" destId="{CF88C1ED-DAC8-421A-B1EC-570CD3618E41}" srcOrd="0" destOrd="0" presId="urn:microsoft.com/office/officeart/2005/8/layout/orgChart1"/>
    <dgm:cxn modelId="{19155AD0-3EF7-4788-B45A-607588F79DD3}" srcId="{43D6FCC6-2D58-454F-A74A-D37F74F50571}" destId="{397D1B57-B3A6-4C82-A87F-BB02CE9E3EFA}" srcOrd="1" destOrd="0" parTransId="{BF718FEA-F7A2-4837-AE37-14EAA18EFC23}" sibTransId="{6DA19292-06F6-4239-93C4-CA7959C4DB80}"/>
    <dgm:cxn modelId="{09A3E8D2-E267-4AAF-AFB9-F42E5B81CFEB}" type="presOf" srcId="{69588FD9-CDB5-49AD-9E00-C3B9443CBB30}" destId="{8C9F4809-B4D3-4685-8B14-F44F5A5FCDA2}" srcOrd="1" destOrd="0" presId="urn:microsoft.com/office/officeart/2005/8/layout/orgChart1"/>
    <dgm:cxn modelId="{8D720CD4-6A6B-4B9A-9E0D-C7187C5AA637}" type="presOf" srcId="{43D6FCC6-2D58-454F-A74A-D37F74F50571}" destId="{8D1C99B6-AD94-4C6C-B806-E94E51C55C6A}" srcOrd="1" destOrd="0" presId="urn:microsoft.com/office/officeart/2005/8/layout/orgChart1"/>
    <dgm:cxn modelId="{50E94FD5-2ECE-4842-9CC6-14C1AC996AE1}" type="presOf" srcId="{4768FDBB-781F-4A14-8B8E-5801D54FFF15}" destId="{99D17F21-7C6A-44F0-AE56-C8AF853BCE58}" srcOrd="0" destOrd="0" presId="urn:microsoft.com/office/officeart/2005/8/layout/orgChart1"/>
    <dgm:cxn modelId="{11DABAD6-DCF6-4381-A221-8A439D628384}" type="presOf" srcId="{4C439A5B-831A-4414-BE6D-F7914DE55150}" destId="{37E28AE0-3991-422C-ABF5-13AED696A2FB}" srcOrd="1" destOrd="0" presId="urn:microsoft.com/office/officeart/2005/8/layout/orgChart1"/>
    <dgm:cxn modelId="{3A2563D7-42A7-4EFA-B29E-E54F8D764C63}" type="presOf" srcId="{1267290F-89BE-4C1D-9A41-FCB3787A889E}" destId="{A419F603-A3F6-4556-9ACE-4231CE296E9D}" srcOrd="1" destOrd="0" presId="urn:microsoft.com/office/officeart/2005/8/layout/orgChart1"/>
    <dgm:cxn modelId="{FCA2C9DB-9E14-4D9F-B597-03EA26E543EE}" type="presOf" srcId="{73760BF4-EC59-4CFB-8740-5D5043D1808B}" destId="{A80C457F-8822-456E-856B-75421FAAD6F7}" srcOrd="0" destOrd="0" presId="urn:microsoft.com/office/officeart/2005/8/layout/orgChart1"/>
    <dgm:cxn modelId="{587123DD-A470-403B-B00D-DB980AE89F56}" srcId="{0622CF61-7497-4561-80E4-2449ADD6EAB7}" destId="{A3CA0C63-2509-4B11-8370-848030F3B107}" srcOrd="0" destOrd="0" parTransId="{577B00A3-2C52-4395-A094-CBF96D7100A2}" sibTransId="{8DA776A0-FFE3-4D7F-85F3-E60CA9E2D30A}"/>
    <dgm:cxn modelId="{AC5943DD-57B0-4C18-BE9B-4E192444FB37}" type="presOf" srcId="{FD109A3B-CAFA-490F-8641-760E0E003F64}" destId="{027F0CDC-A0CC-4A08-AEFC-1E5D4F68D08C}" srcOrd="0" destOrd="0" presId="urn:microsoft.com/office/officeart/2005/8/layout/orgChart1"/>
    <dgm:cxn modelId="{4BF7AEE5-5047-4A45-8B44-A4E3479F68FE}" type="presOf" srcId="{627B49C1-FD2B-4318-9140-02EAB7D2EBAB}" destId="{3D22F362-66B3-4447-A523-C86C8FE37C06}" srcOrd="0" destOrd="0" presId="urn:microsoft.com/office/officeart/2005/8/layout/orgChart1"/>
    <dgm:cxn modelId="{1B6400EB-A76B-4193-83D4-57D8C203469B}" type="presOf" srcId="{54A0A7D4-E69C-4FBE-8947-50B699514B57}" destId="{357031F7-01EF-4101-BCF4-93E91F73566E}" srcOrd="0" destOrd="0" presId="urn:microsoft.com/office/officeart/2005/8/layout/orgChart1"/>
    <dgm:cxn modelId="{A99F6FF0-F9A6-4103-8DA2-7FF4A3FD56E9}" srcId="{2744C87B-B592-42F9-9635-2E1B9BFB1E4F}" destId="{43D6FCC6-2D58-454F-A74A-D37F74F50571}" srcOrd="4" destOrd="0" parTransId="{46527C3A-EC24-43EB-B314-532FA4CFC658}" sibTransId="{59FA2F2A-8F56-4682-98F3-16AA3405C6EA}"/>
    <dgm:cxn modelId="{59102CC3-4201-4FD3-B12A-E9AC71C8D662}" type="presParOf" srcId="{88239FDA-81F5-44D3-894F-4122061C36B6}" destId="{95B24BE2-A0E0-42FC-A06A-545804A6A3F9}" srcOrd="0" destOrd="0" presId="urn:microsoft.com/office/officeart/2005/8/layout/orgChart1"/>
    <dgm:cxn modelId="{B0A54F09-0D50-4300-A110-D963527FAF00}" type="presParOf" srcId="{95B24BE2-A0E0-42FC-A06A-545804A6A3F9}" destId="{9F41307D-2702-4BD9-8753-24AFB7EE6189}" srcOrd="0" destOrd="0" presId="urn:microsoft.com/office/officeart/2005/8/layout/orgChart1"/>
    <dgm:cxn modelId="{335B4ACC-BEE9-42A7-A874-3348403E22CE}" type="presParOf" srcId="{9F41307D-2702-4BD9-8753-24AFB7EE6189}" destId="{6A45C137-646B-423F-9290-CEECF8281816}" srcOrd="0" destOrd="0" presId="urn:microsoft.com/office/officeart/2005/8/layout/orgChart1"/>
    <dgm:cxn modelId="{E19A8C23-AE1D-45F7-B885-54C7FEFEF738}" type="presParOf" srcId="{9F41307D-2702-4BD9-8753-24AFB7EE6189}" destId="{0211163F-B158-45ED-9252-8CCE88BD053E}" srcOrd="1" destOrd="0" presId="urn:microsoft.com/office/officeart/2005/8/layout/orgChart1"/>
    <dgm:cxn modelId="{A2065C4E-A8D8-4BD1-944D-B38CAD41FA1A}" type="presParOf" srcId="{95B24BE2-A0E0-42FC-A06A-545804A6A3F9}" destId="{B83F571E-EEAD-426C-B169-9860B72928A1}" srcOrd="1" destOrd="0" presId="urn:microsoft.com/office/officeart/2005/8/layout/orgChart1"/>
    <dgm:cxn modelId="{FABDEEB9-5D78-4022-B813-8EDC06602E49}" type="presParOf" srcId="{B83F571E-EEAD-426C-B169-9860B72928A1}" destId="{0051AC27-E246-4F58-82EA-1AA034594E7C}" srcOrd="0" destOrd="0" presId="urn:microsoft.com/office/officeart/2005/8/layout/orgChart1"/>
    <dgm:cxn modelId="{6FBCB9D3-983F-457C-83D5-1D2C5B118EF8}" type="presParOf" srcId="{B83F571E-EEAD-426C-B169-9860B72928A1}" destId="{BDB05202-F774-40FC-836C-0B4718D88CAB}" srcOrd="1" destOrd="0" presId="urn:microsoft.com/office/officeart/2005/8/layout/orgChart1"/>
    <dgm:cxn modelId="{2927EBAD-65C0-434D-BF4C-6E089ECC3401}" type="presParOf" srcId="{BDB05202-F774-40FC-836C-0B4718D88CAB}" destId="{CB3EF1CB-6597-4FE4-9346-47D7640E02E6}" srcOrd="0" destOrd="0" presId="urn:microsoft.com/office/officeart/2005/8/layout/orgChart1"/>
    <dgm:cxn modelId="{F0E0392A-797C-48B3-B4D9-79AEF4ECD328}" type="presParOf" srcId="{CB3EF1CB-6597-4FE4-9346-47D7640E02E6}" destId="{99D17F21-7C6A-44F0-AE56-C8AF853BCE58}" srcOrd="0" destOrd="0" presId="urn:microsoft.com/office/officeart/2005/8/layout/orgChart1"/>
    <dgm:cxn modelId="{821582DB-8B39-438E-B995-DC4018111846}" type="presParOf" srcId="{CB3EF1CB-6597-4FE4-9346-47D7640E02E6}" destId="{531853DB-4B2F-4139-9432-6079AD5A575E}" srcOrd="1" destOrd="0" presId="urn:microsoft.com/office/officeart/2005/8/layout/orgChart1"/>
    <dgm:cxn modelId="{A5FF9AC3-ED9C-4732-936A-E9D641062375}" type="presParOf" srcId="{BDB05202-F774-40FC-836C-0B4718D88CAB}" destId="{1458EE4E-90E3-40AD-8DBA-D2EED2D6B003}" srcOrd="1" destOrd="0" presId="urn:microsoft.com/office/officeart/2005/8/layout/orgChart1"/>
    <dgm:cxn modelId="{E938A3A9-A88E-4C60-9B3E-C4AF2FABE2D4}" type="presParOf" srcId="{1458EE4E-90E3-40AD-8DBA-D2EED2D6B003}" destId="{962A4147-3D46-4B57-9768-BB376CCEAB57}" srcOrd="0" destOrd="0" presId="urn:microsoft.com/office/officeart/2005/8/layout/orgChart1"/>
    <dgm:cxn modelId="{455F3F8A-366A-4B51-85F2-DCBAE29CEAF9}" type="presParOf" srcId="{1458EE4E-90E3-40AD-8DBA-D2EED2D6B003}" destId="{11118912-8664-418A-B6C1-810FC11B9630}" srcOrd="1" destOrd="0" presId="urn:microsoft.com/office/officeart/2005/8/layout/orgChart1"/>
    <dgm:cxn modelId="{5F8E9DC1-99F9-497F-A975-631B911AF0E9}" type="presParOf" srcId="{11118912-8664-418A-B6C1-810FC11B9630}" destId="{5861BDDF-D562-438E-ACC7-A4620135CA19}" srcOrd="0" destOrd="0" presId="urn:microsoft.com/office/officeart/2005/8/layout/orgChart1"/>
    <dgm:cxn modelId="{A2D701FE-FE1C-406C-B7B0-CFA711E908F9}" type="presParOf" srcId="{5861BDDF-D562-438E-ACC7-A4620135CA19}" destId="{3C5B5A72-6248-479B-9C69-9EDE17CDB9DA}" srcOrd="0" destOrd="0" presId="urn:microsoft.com/office/officeart/2005/8/layout/orgChart1"/>
    <dgm:cxn modelId="{E27FF988-D6B7-45D4-8F50-8D1F6C5BEC0A}" type="presParOf" srcId="{5861BDDF-D562-438E-ACC7-A4620135CA19}" destId="{C2FB74EA-3D34-4835-BF9D-D31BE3ECDC9C}" srcOrd="1" destOrd="0" presId="urn:microsoft.com/office/officeart/2005/8/layout/orgChart1"/>
    <dgm:cxn modelId="{C927E65A-CEE4-443E-8204-538199A3A881}" type="presParOf" srcId="{11118912-8664-418A-B6C1-810FC11B9630}" destId="{9BD6FD95-984E-450C-927F-4FE0189B5921}" srcOrd="1" destOrd="0" presId="urn:microsoft.com/office/officeart/2005/8/layout/orgChart1"/>
    <dgm:cxn modelId="{2914D316-DDD1-465A-8979-FA7992BAA204}" type="presParOf" srcId="{11118912-8664-418A-B6C1-810FC11B9630}" destId="{F8311C4F-A576-414B-A9D8-D09C065397D9}" srcOrd="2" destOrd="0" presId="urn:microsoft.com/office/officeart/2005/8/layout/orgChart1"/>
    <dgm:cxn modelId="{4B07C9ED-4F15-4241-9DCC-664D66DFF7C5}" type="presParOf" srcId="{BDB05202-F774-40FC-836C-0B4718D88CAB}" destId="{680131F6-CBFE-4CEB-B163-3A15D478F594}" srcOrd="2" destOrd="0" presId="urn:microsoft.com/office/officeart/2005/8/layout/orgChart1"/>
    <dgm:cxn modelId="{EDDE3D38-62FD-4357-B8E2-B22E2664C2BE}" type="presParOf" srcId="{B83F571E-EEAD-426C-B169-9860B72928A1}" destId="{3A6EB002-9210-4074-9A70-0C7FDB1C8876}" srcOrd="2" destOrd="0" presId="urn:microsoft.com/office/officeart/2005/8/layout/orgChart1"/>
    <dgm:cxn modelId="{B521D4E4-9578-4052-B8F8-1FA37E81E6AA}" type="presParOf" srcId="{B83F571E-EEAD-426C-B169-9860B72928A1}" destId="{74905D7E-8893-409F-A2A8-58592FF7F9C9}" srcOrd="3" destOrd="0" presId="urn:microsoft.com/office/officeart/2005/8/layout/orgChart1"/>
    <dgm:cxn modelId="{C073B3A9-74C3-4FD9-98C6-E60D0B8D9C86}" type="presParOf" srcId="{74905D7E-8893-409F-A2A8-58592FF7F9C9}" destId="{6E18713E-10A7-41A1-AEC2-F597AB072BCE}" srcOrd="0" destOrd="0" presId="urn:microsoft.com/office/officeart/2005/8/layout/orgChart1"/>
    <dgm:cxn modelId="{D46A9716-0129-4A73-B827-E6CE0001332B}" type="presParOf" srcId="{6E18713E-10A7-41A1-AEC2-F597AB072BCE}" destId="{4AD7EEE6-85FB-4C3D-B21D-AAC33CCB1D62}" srcOrd="0" destOrd="0" presId="urn:microsoft.com/office/officeart/2005/8/layout/orgChart1"/>
    <dgm:cxn modelId="{D71DE500-3299-40DB-A271-55477E28A4E7}" type="presParOf" srcId="{6E18713E-10A7-41A1-AEC2-F597AB072BCE}" destId="{34367284-4692-43C1-9C96-9458804D587B}" srcOrd="1" destOrd="0" presId="urn:microsoft.com/office/officeart/2005/8/layout/orgChart1"/>
    <dgm:cxn modelId="{A49C73C1-9E4A-409B-9B23-7A1E0B5184B9}" type="presParOf" srcId="{74905D7E-8893-409F-A2A8-58592FF7F9C9}" destId="{3A4350A9-0F3C-442E-A416-6228E511432F}" srcOrd="1" destOrd="0" presId="urn:microsoft.com/office/officeart/2005/8/layout/orgChart1"/>
    <dgm:cxn modelId="{5F8B066B-A4A2-4F07-8821-FD01B9861780}" type="presParOf" srcId="{3A4350A9-0F3C-442E-A416-6228E511432F}" destId="{50AC4504-5B1B-4F93-AB6E-DD72F2C0F88A}" srcOrd="0" destOrd="0" presId="urn:microsoft.com/office/officeart/2005/8/layout/orgChart1"/>
    <dgm:cxn modelId="{E47F2F99-D24C-4F8F-9283-B5F093C2952F}" type="presParOf" srcId="{3A4350A9-0F3C-442E-A416-6228E511432F}" destId="{2288C5B1-C75D-4D03-AC57-C494CF316A25}" srcOrd="1" destOrd="0" presId="urn:microsoft.com/office/officeart/2005/8/layout/orgChart1"/>
    <dgm:cxn modelId="{75A846DA-E4EC-4D63-9861-5CF788AB17FA}" type="presParOf" srcId="{2288C5B1-C75D-4D03-AC57-C494CF316A25}" destId="{7CE8EC53-3127-481A-A25C-36E79C9B6537}" srcOrd="0" destOrd="0" presId="urn:microsoft.com/office/officeart/2005/8/layout/orgChart1"/>
    <dgm:cxn modelId="{2E988FF9-B261-47B1-A501-21E3CC2FE498}" type="presParOf" srcId="{7CE8EC53-3127-481A-A25C-36E79C9B6537}" destId="{C7D4090C-D794-493E-B4B1-5D6F1BA5DAB2}" srcOrd="0" destOrd="0" presId="urn:microsoft.com/office/officeart/2005/8/layout/orgChart1"/>
    <dgm:cxn modelId="{E5AA70DF-46CC-4442-B9DC-3C14599B8C17}" type="presParOf" srcId="{7CE8EC53-3127-481A-A25C-36E79C9B6537}" destId="{5DCB31C3-D502-45C6-8EED-8DAF40EA5ED2}" srcOrd="1" destOrd="0" presId="urn:microsoft.com/office/officeart/2005/8/layout/orgChart1"/>
    <dgm:cxn modelId="{38CE2E53-26C1-4B62-BCD1-3145CFC8D1C5}" type="presParOf" srcId="{2288C5B1-C75D-4D03-AC57-C494CF316A25}" destId="{640484DC-CC8E-4FDD-BD9F-ACAAE16538D0}" srcOrd="1" destOrd="0" presId="urn:microsoft.com/office/officeart/2005/8/layout/orgChart1"/>
    <dgm:cxn modelId="{6020778F-E974-4336-AAF6-B6EBDAC114FB}" type="presParOf" srcId="{2288C5B1-C75D-4D03-AC57-C494CF316A25}" destId="{2938B82C-CD0C-46F2-BB44-125DA57DE7DC}" srcOrd="2" destOrd="0" presId="urn:microsoft.com/office/officeart/2005/8/layout/orgChart1"/>
    <dgm:cxn modelId="{CD68B5F3-A63D-4360-9DBD-0FBB7AFB38D9}" type="presParOf" srcId="{74905D7E-8893-409F-A2A8-58592FF7F9C9}" destId="{2BD642B4-CC0D-4FE8-9F08-E90BA35C9EF7}" srcOrd="2" destOrd="0" presId="urn:microsoft.com/office/officeart/2005/8/layout/orgChart1"/>
    <dgm:cxn modelId="{42643252-F946-403A-9FF1-25E041A64BBA}" type="presParOf" srcId="{B83F571E-EEAD-426C-B169-9860B72928A1}" destId="{1509D859-C115-41E7-8928-E2525B7CEAA8}" srcOrd="4" destOrd="0" presId="urn:microsoft.com/office/officeart/2005/8/layout/orgChart1"/>
    <dgm:cxn modelId="{85F90010-1292-422D-A4D1-DC545EFD0A4E}" type="presParOf" srcId="{B83F571E-EEAD-426C-B169-9860B72928A1}" destId="{8307929A-F482-4291-816D-36053C73CE76}" srcOrd="5" destOrd="0" presId="urn:microsoft.com/office/officeart/2005/8/layout/orgChart1"/>
    <dgm:cxn modelId="{D3635AE9-FF7B-4F78-A7B2-16A037CC7CFD}" type="presParOf" srcId="{8307929A-F482-4291-816D-36053C73CE76}" destId="{FDA34FF6-448B-47D7-9CB3-C87D1BFD7A70}" srcOrd="0" destOrd="0" presId="urn:microsoft.com/office/officeart/2005/8/layout/orgChart1"/>
    <dgm:cxn modelId="{33D864D5-338D-496C-B399-AE184EAF27D9}" type="presParOf" srcId="{FDA34FF6-448B-47D7-9CB3-C87D1BFD7A70}" destId="{0F239673-30ED-4FF9-A4E1-E43272AA4A63}" srcOrd="0" destOrd="0" presId="urn:microsoft.com/office/officeart/2005/8/layout/orgChart1"/>
    <dgm:cxn modelId="{F3CF8223-890E-4B74-A42E-23D61B7860D0}" type="presParOf" srcId="{FDA34FF6-448B-47D7-9CB3-C87D1BFD7A70}" destId="{37E28AE0-3991-422C-ABF5-13AED696A2FB}" srcOrd="1" destOrd="0" presId="urn:microsoft.com/office/officeart/2005/8/layout/orgChart1"/>
    <dgm:cxn modelId="{B5261087-FCCF-4C0E-AD11-25EA13D53CA6}" type="presParOf" srcId="{8307929A-F482-4291-816D-36053C73CE76}" destId="{BBC8D1DB-9980-4544-B0B7-F2F1567F9D2D}" srcOrd="1" destOrd="0" presId="urn:microsoft.com/office/officeart/2005/8/layout/orgChart1"/>
    <dgm:cxn modelId="{C40B1348-27D8-4FC0-B97D-772824786042}" type="presParOf" srcId="{BBC8D1DB-9980-4544-B0B7-F2F1567F9D2D}" destId="{6BB35C38-C20D-4994-A10E-D90273728FA4}" srcOrd="0" destOrd="0" presId="urn:microsoft.com/office/officeart/2005/8/layout/orgChart1"/>
    <dgm:cxn modelId="{BEFE896A-0C80-4A9E-A308-4758EDD36773}" type="presParOf" srcId="{BBC8D1DB-9980-4544-B0B7-F2F1567F9D2D}" destId="{44B1ADF2-F79C-47A5-AE58-9B4E673DB243}" srcOrd="1" destOrd="0" presId="urn:microsoft.com/office/officeart/2005/8/layout/orgChart1"/>
    <dgm:cxn modelId="{09BB688E-CFD5-46A5-8626-F131E5C3A0D1}" type="presParOf" srcId="{44B1ADF2-F79C-47A5-AE58-9B4E673DB243}" destId="{4A5122D7-7F9C-4BD8-B6A0-593A62F4F7A1}" srcOrd="0" destOrd="0" presId="urn:microsoft.com/office/officeart/2005/8/layout/orgChart1"/>
    <dgm:cxn modelId="{DADA85EA-898A-42A8-A789-377175AC7CCB}" type="presParOf" srcId="{4A5122D7-7F9C-4BD8-B6A0-593A62F4F7A1}" destId="{027F0CDC-A0CC-4A08-AEFC-1E5D4F68D08C}" srcOrd="0" destOrd="0" presId="urn:microsoft.com/office/officeart/2005/8/layout/orgChart1"/>
    <dgm:cxn modelId="{3DAAF904-C639-4397-AB48-2429CE6C2707}" type="presParOf" srcId="{4A5122D7-7F9C-4BD8-B6A0-593A62F4F7A1}" destId="{2439452C-BB11-4280-931F-EB618665FE79}" srcOrd="1" destOrd="0" presId="urn:microsoft.com/office/officeart/2005/8/layout/orgChart1"/>
    <dgm:cxn modelId="{11634A56-1579-470D-9D8A-618B5C14B96A}" type="presParOf" srcId="{44B1ADF2-F79C-47A5-AE58-9B4E673DB243}" destId="{302E8FD6-4131-4EAF-B6F8-86F7FD99EC6F}" srcOrd="1" destOrd="0" presId="urn:microsoft.com/office/officeart/2005/8/layout/orgChart1"/>
    <dgm:cxn modelId="{E21FDC20-ED86-41C0-9657-B27082CBCB50}" type="presParOf" srcId="{44B1ADF2-F79C-47A5-AE58-9B4E673DB243}" destId="{1FB08736-D127-47EA-A26A-2DE7212DFCCB}" srcOrd="2" destOrd="0" presId="urn:microsoft.com/office/officeart/2005/8/layout/orgChart1"/>
    <dgm:cxn modelId="{1E995A5B-9456-4858-A9EA-7B657FBA10C9}" type="presParOf" srcId="{BBC8D1DB-9980-4544-B0B7-F2F1567F9D2D}" destId="{CF88C1ED-DAC8-421A-B1EC-570CD3618E41}" srcOrd="2" destOrd="0" presId="urn:microsoft.com/office/officeart/2005/8/layout/orgChart1"/>
    <dgm:cxn modelId="{7F4AF4B9-AACE-466A-B011-F36BB951C7BF}" type="presParOf" srcId="{BBC8D1DB-9980-4544-B0B7-F2F1567F9D2D}" destId="{C0E4BA57-9C10-425B-A710-E162C33AD1C2}" srcOrd="3" destOrd="0" presId="urn:microsoft.com/office/officeart/2005/8/layout/orgChart1"/>
    <dgm:cxn modelId="{F9D9AB64-68BB-4BA6-93AE-D3F23978B3A8}" type="presParOf" srcId="{C0E4BA57-9C10-425B-A710-E162C33AD1C2}" destId="{C34AB8EE-9616-46A1-BCA0-34AB11074399}" srcOrd="0" destOrd="0" presId="urn:microsoft.com/office/officeart/2005/8/layout/orgChart1"/>
    <dgm:cxn modelId="{44FF24FE-AB15-4163-9D42-4CD6D5161202}" type="presParOf" srcId="{C34AB8EE-9616-46A1-BCA0-34AB11074399}" destId="{5776D4B3-7BA7-4F77-8446-4788B375B8CC}" srcOrd="0" destOrd="0" presId="urn:microsoft.com/office/officeart/2005/8/layout/orgChart1"/>
    <dgm:cxn modelId="{BAB32CC3-CF7B-4FA1-BD3A-52802EA176BE}" type="presParOf" srcId="{C34AB8EE-9616-46A1-BCA0-34AB11074399}" destId="{EE927A48-6C21-48EE-A6F0-2061AD67421F}" srcOrd="1" destOrd="0" presId="urn:microsoft.com/office/officeart/2005/8/layout/orgChart1"/>
    <dgm:cxn modelId="{3EFDB752-F034-46BF-8831-819314C4A08F}" type="presParOf" srcId="{C0E4BA57-9C10-425B-A710-E162C33AD1C2}" destId="{7AE8CFF3-B38E-43C0-B589-2F123EEF7138}" srcOrd="1" destOrd="0" presId="urn:microsoft.com/office/officeart/2005/8/layout/orgChart1"/>
    <dgm:cxn modelId="{E5E66616-49AD-4684-9BB4-0D39914D3FF5}" type="presParOf" srcId="{C0E4BA57-9C10-425B-A710-E162C33AD1C2}" destId="{20F5D945-96C0-4350-8FA1-8E8AF5ECF8F8}" srcOrd="2" destOrd="0" presId="urn:microsoft.com/office/officeart/2005/8/layout/orgChart1"/>
    <dgm:cxn modelId="{F5EF3266-0D18-442F-B937-6882972D93B6}" type="presParOf" srcId="{BBC8D1DB-9980-4544-B0B7-F2F1567F9D2D}" destId="{C442DBAB-7EC7-4F15-9AB4-C4766200F0E1}" srcOrd="4" destOrd="0" presId="urn:microsoft.com/office/officeart/2005/8/layout/orgChart1"/>
    <dgm:cxn modelId="{6550BE45-AB69-44CB-B245-08A2C25C6AC2}" type="presParOf" srcId="{BBC8D1DB-9980-4544-B0B7-F2F1567F9D2D}" destId="{646C9843-F12E-4EB9-81C3-32B781B531BA}" srcOrd="5" destOrd="0" presId="urn:microsoft.com/office/officeart/2005/8/layout/orgChart1"/>
    <dgm:cxn modelId="{5BAA38F2-DD03-4C10-AE55-7AAC9E76B811}" type="presParOf" srcId="{646C9843-F12E-4EB9-81C3-32B781B531BA}" destId="{78860595-2BE3-4F74-A029-EE0614B4AA56}" srcOrd="0" destOrd="0" presId="urn:microsoft.com/office/officeart/2005/8/layout/orgChart1"/>
    <dgm:cxn modelId="{1BB9DD4D-AADC-4720-AE41-2034AD506B0A}" type="presParOf" srcId="{78860595-2BE3-4F74-A029-EE0614B4AA56}" destId="{4C0A89E7-0FA1-4C5B-A629-801F7B00CB95}" srcOrd="0" destOrd="0" presId="urn:microsoft.com/office/officeart/2005/8/layout/orgChart1"/>
    <dgm:cxn modelId="{AC682011-EB83-4AA7-9C37-0675634ED7D9}" type="presParOf" srcId="{78860595-2BE3-4F74-A029-EE0614B4AA56}" destId="{5E8BD483-5697-4E61-8B33-DDB1CD83207B}" srcOrd="1" destOrd="0" presId="urn:microsoft.com/office/officeart/2005/8/layout/orgChart1"/>
    <dgm:cxn modelId="{00DFC63E-9363-4C12-967F-07DFC992358D}" type="presParOf" srcId="{646C9843-F12E-4EB9-81C3-32B781B531BA}" destId="{22F119FF-2E03-4F05-B95A-3D6CB7933924}" srcOrd="1" destOrd="0" presId="urn:microsoft.com/office/officeart/2005/8/layout/orgChart1"/>
    <dgm:cxn modelId="{EC8EA646-320C-4B49-9A79-B3DED629E1B6}" type="presParOf" srcId="{646C9843-F12E-4EB9-81C3-32B781B531BA}" destId="{A6A9CB8E-E997-40F7-BDDF-065ABDE3E36F}" srcOrd="2" destOrd="0" presId="urn:microsoft.com/office/officeart/2005/8/layout/orgChart1"/>
    <dgm:cxn modelId="{EF5CDAF8-6FE5-4388-85E3-F74D172E3748}" type="presParOf" srcId="{8307929A-F482-4291-816D-36053C73CE76}" destId="{65E7E06F-2369-478B-A6B3-ED2F995EA6EC}" srcOrd="2" destOrd="0" presId="urn:microsoft.com/office/officeart/2005/8/layout/orgChart1"/>
    <dgm:cxn modelId="{3AB5D406-3AE7-4426-8580-FE611F1AE9E8}" type="presParOf" srcId="{B83F571E-EEAD-426C-B169-9860B72928A1}" destId="{C2A3F45A-AFAF-464A-85F3-97D16879AD49}" srcOrd="6" destOrd="0" presId="urn:microsoft.com/office/officeart/2005/8/layout/orgChart1"/>
    <dgm:cxn modelId="{FA8FCB4A-9FBC-4F21-8951-C26A85C91A28}" type="presParOf" srcId="{B83F571E-EEAD-426C-B169-9860B72928A1}" destId="{F3529CB2-D05D-4094-B80E-B20D914C4C5A}" srcOrd="7" destOrd="0" presId="urn:microsoft.com/office/officeart/2005/8/layout/orgChart1"/>
    <dgm:cxn modelId="{33197BC9-2118-4BE4-B6D0-CD57541191C3}" type="presParOf" srcId="{F3529CB2-D05D-4094-B80E-B20D914C4C5A}" destId="{269D1D1B-80F8-420D-9A9F-AAB381B911DB}" srcOrd="0" destOrd="0" presId="urn:microsoft.com/office/officeart/2005/8/layout/orgChart1"/>
    <dgm:cxn modelId="{0064F109-CC8A-4DB4-8F1F-7B20784B5E7E}" type="presParOf" srcId="{269D1D1B-80F8-420D-9A9F-AAB381B911DB}" destId="{A80C457F-8822-456E-856B-75421FAAD6F7}" srcOrd="0" destOrd="0" presId="urn:microsoft.com/office/officeart/2005/8/layout/orgChart1"/>
    <dgm:cxn modelId="{7A8C789C-B68A-4CD3-BB3A-DC9927222C4E}" type="presParOf" srcId="{269D1D1B-80F8-420D-9A9F-AAB381B911DB}" destId="{554AD659-2001-4A5A-A3FF-1CAE87DD92C0}" srcOrd="1" destOrd="0" presId="urn:microsoft.com/office/officeart/2005/8/layout/orgChart1"/>
    <dgm:cxn modelId="{A19A5C67-B1E6-4BC9-A7EC-A6506D20FF6E}" type="presParOf" srcId="{F3529CB2-D05D-4094-B80E-B20D914C4C5A}" destId="{4916D462-194A-42CA-8F8A-FEFD6B1F261E}" srcOrd="1" destOrd="0" presId="urn:microsoft.com/office/officeart/2005/8/layout/orgChart1"/>
    <dgm:cxn modelId="{F82C75A3-0CC4-41FB-8A07-C059BA9F91A0}" type="presParOf" srcId="{4916D462-194A-42CA-8F8A-FEFD6B1F261E}" destId="{CB674A75-9762-4414-9C12-EB749E940687}" srcOrd="0" destOrd="0" presId="urn:microsoft.com/office/officeart/2005/8/layout/orgChart1"/>
    <dgm:cxn modelId="{76D35D54-2A75-477C-AF72-A79477A850FC}" type="presParOf" srcId="{4916D462-194A-42CA-8F8A-FEFD6B1F261E}" destId="{E04A4AFC-20B1-44C5-B8AB-A040B1E51593}" srcOrd="1" destOrd="0" presId="urn:microsoft.com/office/officeart/2005/8/layout/orgChart1"/>
    <dgm:cxn modelId="{9BE7A004-C3F8-4EFB-A97D-3E4A34FCCBB7}" type="presParOf" srcId="{E04A4AFC-20B1-44C5-B8AB-A040B1E51593}" destId="{124BE987-BEC6-46FE-B990-2AC273576AF0}" srcOrd="0" destOrd="0" presId="urn:microsoft.com/office/officeart/2005/8/layout/orgChart1"/>
    <dgm:cxn modelId="{FC9AE9B2-458B-40E7-955E-73C62DF3E7B1}" type="presParOf" srcId="{124BE987-BEC6-46FE-B990-2AC273576AF0}" destId="{03099D80-075C-4666-8754-BEEA09811558}" srcOrd="0" destOrd="0" presId="urn:microsoft.com/office/officeart/2005/8/layout/orgChart1"/>
    <dgm:cxn modelId="{6CC21374-61E8-4507-92E4-6BB139E6016A}" type="presParOf" srcId="{124BE987-BEC6-46FE-B990-2AC273576AF0}" destId="{A8240C02-B224-41AE-8260-5F72152280AF}" srcOrd="1" destOrd="0" presId="urn:microsoft.com/office/officeart/2005/8/layout/orgChart1"/>
    <dgm:cxn modelId="{373D3DFF-E997-4612-97DF-25CCDBA2BFAA}" type="presParOf" srcId="{E04A4AFC-20B1-44C5-B8AB-A040B1E51593}" destId="{11DAEAE6-A145-4EF2-8B94-89FA89A0DBC5}" srcOrd="1" destOrd="0" presId="urn:microsoft.com/office/officeart/2005/8/layout/orgChart1"/>
    <dgm:cxn modelId="{4CB31D61-D083-4243-B06E-E10F8D2F0F95}" type="presParOf" srcId="{E04A4AFC-20B1-44C5-B8AB-A040B1E51593}" destId="{CB850302-88F1-4269-884F-B545591675A8}" srcOrd="2" destOrd="0" presId="urn:microsoft.com/office/officeart/2005/8/layout/orgChart1"/>
    <dgm:cxn modelId="{1F9E7D27-65A8-4388-9C9A-AE401969AEE9}" type="presParOf" srcId="{F3529CB2-D05D-4094-B80E-B20D914C4C5A}" destId="{2F7E21BC-222C-46AB-8EDF-3D9CF5C8A9DA}" srcOrd="2" destOrd="0" presId="urn:microsoft.com/office/officeart/2005/8/layout/orgChart1"/>
    <dgm:cxn modelId="{4B40059E-D1EA-4ED5-BE9A-7A7FDFD4EF9A}" type="presParOf" srcId="{B83F571E-EEAD-426C-B169-9860B72928A1}" destId="{C97A5CB7-0F46-4CA2-8B9D-B16EFA72FF85}" srcOrd="8" destOrd="0" presId="urn:microsoft.com/office/officeart/2005/8/layout/orgChart1"/>
    <dgm:cxn modelId="{95D6C939-918D-4423-BE24-B758C12D40D6}" type="presParOf" srcId="{B83F571E-EEAD-426C-B169-9860B72928A1}" destId="{F3E40554-9C51-4144-91E3-E4FE4F5E1509}" srcOrd="9" destOrd="0" presId="urn:microsoft.com/office/officeart/2005/8/layout/orgChart1"/>
    <dgm:cxn modelId="{587E10CE-0573-4E3B-98B8-5DF75965F178}" type="presParOf" srcId="{F3E40554-9C51-4144-91E3-E4FE4F5E1509}" destId="{B7376B81-F330-488D-ACE2-3C8423D42B2E}" srcOrd="0" destOrd="0" presId="urn:microsoft.com/office/officeart/2005/8/layout/orgChart1"/>
    <dgm:cxn modelId="{EEFFC7E8-7890-4F07-93F9-5AD31F82CB5A}" type="presParOf" srcId="{B7376B81-F330-488D-ACE2-3C8423D42B2E}" destId="{D5807E7B-A067-43A9-9C0B-C84561E2226D}" srcOrd="0" destOrd="0" presId="urn:microsoft.com/office/officeart/2005/8/layout/orgChart1"/>
    <dgm:cxn modelId="{69464D7D-E34F-422D-AF63-00D5D43A1078}" type="presParOf" srcId="{B7376B81-F330-488D-ACE2-3C8423D42B2E}" destId="{8D1C99B6-AD94-4C6C-B806-E94E51C55C6A}" srcOrd="1" destOrd="0" presId="urn:microsoft.com/office/officeart/2005/8/layout/orgChart1"/>
    <dgm:cxn modelId="{68DF16BC-37D6-46E0-A60A-AE366D84687B}" type="presParOf" srcId="{F3E40554-9C51-4144-91E3-E4FE4F5E1509}" destId="{E7DB39AB-C471-482E-B214-BED9284C960B}" srcOrd="1" destOrd="0" presId="urn:microsoft.com/office/officeart/2005/8/layout/orgChart1"/>
    <dgm:cxn modelId="{6DE68A29-3F9C-4AF2-B037-6F0008D022D6}" type="presParOf" srcId="{E7DB39AB-C471-482E-B214-BED9284C960B}" destId="{357031F7-01EF-4101-BCF4-93E91F73566E}" srcOrd="0" destOrd="0" presId="urn:microsoft.com/office/officeart/2005/8/layout/orgChart1"/>
    <dgm:cxn modelId="{9396B522-1238-4064-81D7-2B1F50B42B55}" type="presParOf" srcId="{E7DB39AB-C471-482E-B214-BED9284C960B}" destId="{A03B31F1-F747-41F2-8989-5447433B6E36}" srcOrd="1" destOrd="0" presId="urn:microsoft.com/office/officeart/2005/8/layout/orgChart1"/>
    <dgm:cxn modelId="{671CDD3A-FC7D-4794-893E-74162052E1C7}" type="presParOf" srcId="{A03B31F1-F747-41F2-8989-5447433B6E36}" destId="{5B2D7615-9869-499D-9FE9-422ECF7F45D2}" srcOrd="0" destOrd="0" presId="urn:microsoft.com/office/officeart/2005/8/layout/orgChart1"/>
    <dgm:cxn modelId="{2A7E9578-1C41-4D45-8C2A-DFF30C1182B8}" type="presParOf" srcId="{5B2D7615-9869-499D-9FE9-422ECF7F45D2}" destId="{5101E1F8-206C-4196-9D8A-46891ED4C9E4}" srcOrd="0" destOrd="0" presId="urn:microsoft.com/office/officeart/2005/8/layout/orgChart1"/>
    <dgm:cxn modelId="{CA9AF2DC-AF6B-43CA-BD62-9CB95E4ED52E}" type="presParOf" srcId="{5B2D7615-9869-499D-9FE9-422ECF7F45D2}" destId="{8C9F4809-B4D3-4685-8B14-F44F5A5FCDA2}" srcOrd="1" destOrd="0" presId="urn:microsoft.com/office/officeart/2005/8/layout/orgChart1"/>
    <dgm:cxn modelId="{E688783E-6A71-42C6-8275-46D3805AF42D}" type="presParOf" srcId="{A03B31F1-F747-41F2-8989-5447433B6E36}" destId="{9247EBEF-84D1-42D6-AFAD-E8B00F44EDA9}" srcOrd="1" destOrd="0" presId="urn:microsoft.com/office/officeart/2005/8/layout/orgChart1"/>
    <dgm:cxn modelId="{58276755-C841-447D-BFAF-AE1D07971D9C}" type="presParOf" srcId="{A03B31F1-F747-41F2-8989-5447433B6E36}" destId="{C9FB594E-13C5-4995-96FC-74FAD17A4949}" srcOrd="2" destOrd="0" presId="urn:microsoft.com/office/officeart/2005/8/layout/orgChart1"/>
    <dgm:cxn modelId="{A761823F-FCBF-4CFE-A435-CC245F0FA3BD}" type="presParOf" srcId="{E7DB39AB-C471-482E-B214-BED9284C960B}" destId="{1F9F2855-DB8A-44DD-80EA-3C83F5F0A6FE}" srcOrd="2" destOrd="0" presId="urn:microsoft.com/office/officeart/2005/8/layout/orgChart1"/>
    <dgm:cxn modelId="{7A1B0A94-88F9-4BFC-A3FA-1E30B36A97A6}" type="presParOf" srcId="{E7DB39AB-C471-482E-B214-BED9284C960B}" destId="{BF6D2A63-1FC3-400C-A31B-AD00CA3F814A}" srcOrd="3" destOrd="0" presId="urn:microsoft.com/office/officeart/2005/8/layout/orgChart1"/>
    <dgm:cxn modelId="{744BAB6B-AF54-4583-9748-B44FC9A4B010}" type="presParOf" srcId="{BF6D2A63-1FC3-400C-A31B-AD00CA3F814A}" destId="{692E3EE6-D168-4989-8D7E-A72BD706DB50}" srcOrd="0" destOrd="0" presId="urn:microsoft.com/office/officeart/2005/8/layout/orgChart1"/>
    <dgm:cxn modelId="{F7B7916C-5E0A-4D32-8EC5-479FF8F69628}" type="presParOf" srcId="{692E3EE6-D168-4989-8D7E-A72BD706DB50}" destId="{CCE3078A-20E3-4C05-83BC-BB2777D82F7A}" srcOrd="0" destOrd="0" presId="urn:microsoft.com/office/officeart/2005/8/layout/orgChart1"/>
    <dgm:cxn modelId="{FB4FF280-49DF-474E-AC07-C4CECD025696}" type="presParOf" srcId="{692E3EE6-D168-4989-8D7E-A72BD706DB50}" destId="{2BAC46BC-7E74-4B95-A6A3-82BC66BB9473}" srcOrd="1" destOrd="0" presId="urn:microsoft.com/office/officeart/2005/8/layout/orgChart1"/>
    <dgm:cxn modelId="{50E87D33-7834-41B0-A5A3-AE60F93DB5B4}" type="presParOf" srcId="{BF6D2A63-1FC3-400C-A31B-AD00CA3F814A}" destId="{3921F1C6-860F-4567-8D59-A6AFDEF933AD}" srcOrd="1" destOrd="0" presId="urn:microsoft.com/office/officeart/2005/8/layout/orgChart1"/>
    <dgm:cxn modelId="{4EBC238C-1C73-4520-A866-75E05201A8D7}" type="presParOf" srcId="{BF6D2A63-1FC3-400C-A31B-AD00CA3F814A}" destId="{23E4171E-9E00-4FE3-A4D2-CFCB1ACEDAEA}" srcOrd="2" destOrd="0" presId="urn:microsoft.com/office/officeart/2005/8/layout/orgChart1"/>
    <dgm:cxn modelId="{6D70AD5E-510C-4EAC-99EA-8FE393ABD88F}" type="presParOf" srcId="{E7DB39AB-C471-482E-B214-BED9284C960B}" destId="{3D22F362-66B3-4447-A523-C86C8FE37C06}" srcOrd="4" destOrd="0" presId="urn:microsoft.com/office/officeart/2005/8/layout/orgChart1"/>
    <dgm:cxn modelId="{47ADB059-552C-46A5-9219-114ED6634E5B}" type="presParOf" srcId="{E7DB39AB-C471-482E-B214-BED9284C960B}" destId="{2B80E077-7317-439D-BDA2-504325BB0043}" srcOrd="5" destOrd="0" presId="urn:microsoft.com/office/officeart/2005/8/layout/orgChart1"/>
    <dgm:cxn modelId="{71D7E8B1-AF7A-4A79-8A3F-5437C70C9708}" type="presParOf" srcId="{2B80E077-7317-439D-BDA2-504325BB0043}" destId="{2F5EE3C8-51D8-4CC4-9B49-FF1BDF01F3FE}" srcOrd="0" destOrd="0" presId="urn:microsoft.com/office/officeart/2005/8/layout/orgChart1"/>
    <dgm:cxn modelId="{D1AB983D-DC4A-4C92-A99C-67C0A1BA90B5}" type="presParOf" srcId="{2F5EE3C8-51D8-4CC4-9B49-FF1BDF01F3FE}" destId="{7A143FF4-616E-43D5-B5DD-5C371FE9C472}" srcOrd="0" destOrd="0" presId="urn:microsoft.com/office/officeart/2005/8/layout/orgChart1"/>
    <dgm:cxn modelId="{A3071A0E-DE8E-4B8D-B09A-C4634382E4F1}" type="presParOf" srcId="{2F5EE3C8-51D8-4CC4-9B49-FF1BDF01F3FE}" destId="{A419F603-A3F6-4556-9ACE-4231CE296E9D}" srcOrd="1" destOrd="0" presId="urn:microsoft.com/office/officeart/2005/8/layout/orgChart1"/>
    <dgm:cxn modelId="{DF2B52EB-8C9F-400D-B120-6243A9E85C5B}" type="presParOf" srcId="{2B80E077-7317-439D-BDA2-504325BB0043}" destId="{E6B194A0-189C-497E-9ED0-63EB2BDC7674}" srcOrd="1" destOrd="0" presId="urn:microsoft.com/office/officeart/2005/8/layout/orgChart1"/>
    <dgm:cxn modelId="{B8ED2F61-6D59-475C-8215-A0FE085A11CE}" type="presParOf" srcId="{2B80E077-7317-439D-BDA2-504325BB0043}" destId="{A91F3A1E-BF01-4A6B-9248-6AF4B54C1647}" srcOrd="2" destOrd="0" presId="urn:microsoft.com/office/officeart/2005/8/layout/orgChart1"/>
    <dgm:cxn modelId="{F92C95D7-3AB7-4626-A1AE-412D53E6E616}" type="presParOf" srcId="{F3E40554-9C51-4144-91E3-E4FE4F5E1509}" destId="{D0E9ECF4-4693-4DED-9491-1A438FCAA806}" srcOrd="2" destOrd="0" presId="urn:microsoft.com/office/officeart/2005/8/layout/orgChart1"/>
    <dgm:cxn modelId="{01311010-59C2-4C16-B55B-14FBD8388CE3}" type="presParOf" srcId="{B83F571E-EEAD-426C-B169-9860B72928A1}" destId="{AE44BA10-1538-44C9-958F-EBE3D6B58DD9}" srcOrd="10" destOrd="0" presId="urn:microsoft.com/office/officeart/2005/8/layout/orgChart1"/>
    <dgm:cxn modelId="{E770C8EB-BE8B-47F1-B192-879695CD9A8F}" type="presParOf" srcId="{B83F571E-EEAD-426C-B169-9860B72928A1}" destId="{DDDC1661-CA98-4605-B3F3-C6D8DA1C5C78}" srcOrd="11" destOrd="0" presId="urn:microsoft.com/office/officeart/2005/8/layout/orgChart1"/>
    <dgm:cxn modelId="{E90C3AB9-05D2-439B-994B-D16F4580B06F}" type="presParOf" srcId="{DDDC1661-CA98-4605-B3F3-C6D8DA1C5C78}" destId="{FA1F729F-27CE-4C15-BB97-58E19A10B8A4}" srcOrd="0" destOrd="0" presId="urn:microsoft.com/office/officeart/2005/8/layout/orgChart1"/>
    <dgm:cxn modelId="{ECE3258D-7127-4708-A485-9504960BF6B6}" type="presParOf" srcId="{FA1F729F-27CE-4C15-BB97-58E19A10B8A4}" destId="{C6BD975B-DF29-4739-B739-BFA54C734D3D}" srcOrd="0" destOrd="0" presId="urn:microsoft.com/office/officeart/2005/8/layout/orgChart1"/>
    <dgm:cxn modelId="{70AB65FE-A486-4F85-9C98-1BF07AE6138E}" type="presParOf" srcId="{FA1F729F-27CE-4C15-BB97-58E19A10B8A4}" destId="{347D82AA-39C5-4E7A-B5EE-1EC9DFC23239}" srcOrd="1" destOrd="0" presId="urn:microsoft.com/office/officeart/2005/8/layout/orgChart1"/>
    <dgm:cxn modelId="{5FD0C64C-4EED-45B4-8CB1-03429F77EEA0}" type="presParOf" srcId="{DDDC1661-CA98-4605-B3F3-C6D8DA1C5C78}" destId="{B6C2D3B2-3218-4286-8416-933ECE56398C}" srcOrd="1" destOrd="0" presId="urn:microsoft.com/office/officeart/2005/8/layout/orgChart1"/>
    <dgm:cxn modelId="{BDD87B6F-3854-4B5D-8E25-4353D8618EF8}" type="presParOf" srcId="{B6C2D3B2-3218-4286-8416-933ECE56398C}" destId="{41345A61-5580-4C3D-B193-3DF035FD2652}" srcOrd="0" destOrd="0" presId="urn:microsoft.com/office/officeart/2005/8/layout/orgChart1"/>
    <dgm:cxn modelId="{09EB29B8-CCFE-4945-84E4-576715306DEE}" type="presParOf" srcId="{B6C2D3B2-3218-4286-8416-933ECE56398C}" destId="{C660F6E1-F4CC-43E4-942D-A7D8463E8999}" srcOrd="1" destOrd="0" presId="urn:microsoft.com/office/officeart/2005/8/layout/orgChart1"/>
    <dgm:cxn modelId="{D13A0CE3-5CEC-435B-8D2F-91F601593397}" type="presParOf" srcId="{C660F6E1-F4CC-43E4-942D-A7D8463E8999}" destId="{AEC44F68-D850-4F59-982B-793298E4503F}" srcOrd="0" destOrd="0" presId="urn:microsoft.com/office/officeart/2005/8/layout/orgChart1"/>
    <dgm:cxn modelId="{6E42825D-5A51-4BA5-B32B-E85FB91AE54F}" type="presParOf" srcId="{AEC44F68-D850-4F59-982B-793298E4503F}" destId="{42BF8554-A8DA-4924-B844-D72E8754D3C4}" srcOrd="0" destOrd="0" presId="urn:microsoft.com/office/officeart/2005/8/layout/orgChart1"/>
    <dgm:cxn modelId="{E42F805E-4E23-4C04-B676-67577F100B8B}" type="presParOf" srcId="{AEC44F68-D850-4F59-982B-793298E4503F}" destId="{EB16C36C-8175-4EC8-A23E-63EBCCD2AE3E}" srcOrd="1" destOrd="0" presId="urn:microsoft.com/office/officeart/2005/8/layout/orgChart1"/>
    <dgm:cxn modelId="{AE6AFC41-F83E-4529-AB24-73BC56B4F2FE}" type="presParOf" srcId="{C660F6E1-F4CC-43E4-942D-A7D8463E8999}" destId="{7232DE94-4CB6-4919-B5DD-D03B52BAA0F6}" srcOrd="1" destOrd="0" presId="urn:microsoft.com/office/officeart/2005/8/layout/orgChart1"/>
    <dgm:cxn modelId="{A8F86918-C631-4BB1-8408-113D10BF1B4A}" type="presParOf" srcId="{C660F6E1-F4CC-43E4-942D-A7D8463E8999}" destId="{45C8C41D-FD00-4539-A3A5-12EDC758B885}" srcOrd="2" destOrd="0" presId="urn:microsoft.com/office/officeart/2005/8/layout/orgChart1"/>
    <dgm:cxn modelId="{82E24140-16A3-4673-98EC-90F65A466D40}" type="presParOf" srcId="{DDDC1661-CA98-4605-B3F3-C6D8DA1C5C78}" destId="{CF0CCF8D-3747-4674-A005-10F7CA8DC80F}" srcOrd="2" destOrd="0" presId="urn:microsoft.com/office/officeart/2005/8/layout/orgChart1"/>
    <dgm:cxn modelId="{BDF783E7-6276-4339-B727-2A6D08DE8366}" type="presParOf" srcId="{95B24BE2-A0E0-42FC-A06A-545804A6A3F9}" destId="{FA750023-5283-4C25-9775-D8C9ED4D698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805E6-DB58-445F-AFEE-412FBAAE8F22}">
      <dsp:nvSpPr>
        <dsp:cNvPr id="0" name=""/>
        <dsp:cNvSpPr/>
      </dsp:nvSpPr>
      <dsp:spPr>
        <a:xfrm>
          <a:off x="2256921" y="1735258"/>
          <a:ext cx="1658356" cy="16583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CONTROL</a:t>
          </a:r>
        </a:p>
      </dsp:txBody>
      <dsp:txXfrm>
        <a:off x="2499782" y="1978119"/>
        <a:ext cx="1172634" cy="1172634"/>
      </dsp:txXfrm>
    </dsp:sp>
    <dsp:sp modelId="{7C67B9C8-F9B1-4135-A112-D5E3283FE7D0}">
      <dsp:nvSpPr>
        <dsp:cNvPr id="0" name=""/>
        <dsp:cNvSpPr/>
      </dsp:nvSpPr>
      <dsp:spPr>
        <a:xfrm rot="11700000">
          <a:off x="1004517" y="1935469"/>
          <a:ext cx="1232372" cy="4726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328529-CE7D-4F51-9AA6-527BF442BDD3}">
      <dsp:nvSpPr>
        <dsp:cNvPr id="0" name=""/>
        <dsp:cNvSpPr/>
      </dsp:nvSpPr>
      <dsp:spPr>
        <a:xfrm>
          <a:off x="237794" y="1382128"/>
          <a:ext cx="1575438" cy="1260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en-US" sz="1300" kern="1200" dirty="0"/>
            <a:t>GNSS</a:t>
          </a:r>
        </a:p>
        <a:p>
          <a:pPr marL="57150" lvl="1" indent="-57150" algn="l" defTabSz="444500">
            <a:lnSpc>
              <a:spcPct val="90000"/>
            </a:lnSpc>
            <a:spcBef>
              <a:spcPct val="0"/>
            </a:spcBef>
            <a:spcAft>
              <a:spcPct val="15000"/>
            </a:spcAft>
            <a:buChar char="•"/>
          </a:pPr>
          <a:r>
            <a:rPr lang="en-US" sz="1000" kern="1200" dirty="0"/>
            <a:t>Static</a:t>
          </a:r>
        </a:p>
        <a:p>
          <a:pPr marL="57150" lvl="1" indent="-57150" algn="l" defTabSz="444500">
            <a:lnSpc>
              <a:spcPct val="90000"/>
            </a:lnSpc>
            <a:spcBef>
              <a:spcPct val="0"/>
            </a:spcBef>
            <a:spcAft>
              <a:spcPct val="15000"/>
            </a:spcAft>
            <a:buChar char="•"/>
          </a:pPr>
          <a:r>
            <a:rPr lang="en-US" sz="1000" kern="1200" dirty="0"/>
            <a:t>RTK</a:t>
          </a:r>
        </a:p>
        <a:p>
          <a:pPr marL="57150" lvl="1" indent="-57150" algn="l" defTabSz="444500">
            <a:lnSpc>
              <a:spcPct val="90000"/>
            </a:lnSpc>
            <a:spcBef>
              <a:spcPct val="0"/>
            </a:spcBef>
            <a:spcAft>
              <a:spcPct val="15000"/>
            </a:spcAft>
            <a:buChar char="•"/>
          </a:pPr>
          <a:r>
            <a:rPr lang="en-US" sz="1000" kern="1200"/>
            <a:t>RTN</a:t>
          </a:r>
          <a:endParaRPr lang="en-US" sz="1000" kern="1200" dirty="0"/>
        </a:p>
      </dsp:txBody>
      <dsp:txXfrm>
        <a:off x="274708" y="1419042"/>
        <a:ext cx="1501610" cy="1186523"/>
      </dsp:txXfrm>
    </dsp:sp>
    <dsp:sp modelId="{526A5273-8717-4638-BC81-6312C7ACC85C}">
      <dsp:nvSpPr>
        <dsp:cNvPr id="0" name=""/>
        <dsp:cNvSpPr/>
      </dsp:nvSpPr>
      <dsp:spPr>
        <a:xfrm rot="14700000">
          <a:off x="1828764" y="953170"/>
          <a:ext cx="1232372" cy="4726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CE1D5-AC4E-4A6D-AEB2-A1AEAB47E3EC}">
      <dsp:nvSpPr>
        <dsp:cNvPr id="0" name=""/>
        <dsp:cNvSpPr/>
      </dsp:nvSpPr>
      <dsp:spPr>
        <a:xfrm>
          <a:off x="1396819" y="856"/>
          <a:ext cx="1575438" cy="1260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en-US" sz="1300" kern="1200" dirty="0"/>
            <a:t>CONVENTIONAL</a:t>
          </a:r>
        </a:p>
        <a:p>
          <a:pPr marL="57150" lvl="1" indent="-57150" algn="l" defTabSz="444500">
            <a:lnSpc>
              <a:spcPct val="90000"/>
            </a:lnSpc>
            <a:spcBef>
              <a:spcPct val="0"/>
            </a:spcBef>
            <a:spcAft>
              <a:spcPct val="15000"/>
            </a:spcAft>
            <a:buChar char="•"/>
          </a:pPr>
          <a:r>
            <a:rPr lang="en-US" sz="1000" kern="1200" dirty="0"/>
            <a:t>Total Station</a:t>
          </a:r>
        </a:p>
      </dsp:txBody>
      <dsp:txXfrm>
        <a:off x="1433733" y="37770"/>
        <a:ext cx="1501610" cy="1186523"/>
      </dsp:txXfrm>
    </dsp:sp>
    <dsp:sp modelId="{0014722E-71ED-41EB-859E-A1C71BEA8916}">
      <dsp:nvSpPr>
        <dsp:cNvPr id="0" name=""/>
        <dsp:cNvSpPr/>
      </dsp:nvSpPr>
      <dsp:spPr>
        <a:xfrm rot="17700000">
          <a:off x="3111063" y="953170"/>
          <a:ext cx="1232372" cy="4726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CC8FDA-CC01-4B39-8112-2C738C0623D5}">
      <dsp:nvSpPr>
        <dsp:cNvPr id="0" name=""/>
        <dsp:cNvSpPr/>
      </dsp:nvSpPr>
      <dsp:spPr>
        <a:xfrm>
          <a:off x="3199941" y="856"/>
          <a:ext cx="1575438" cy="1260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en-US" sz="1300" kern="1200" dirty="0"/>
            <a:t>LEVELING</a:t>
          </a:r>
        </a:p>
        <a:p>
          <a:pPr marL="57150" lvl="1" indent="-57150" algn="l" defTabSz="444500">
            <a:lnSpc>
              <a:spcPct val="90000"/>
            </a:lnSpc>
            <a:spcBef>
              <a:spcPct val="0"/>
            </a:spcBef>
            <a:spcAft>
              <a:spcPct val="15000"/>
            </a:spcAft>
            <a:buChar char="•"/>
          </a:pPr>
          <a:r>
            <a:rPr lang="en-US" sz="1000" kern="1200" dirty="0"/>
            <a:t>Differential Leveling</a:t>
          </a:r>
        </a:p>
      </dsp:txBody>
      <dsp:txXfrm>
        <a:off x="3236855" y="37770"/>
        <a:ext cx="1501610" cy="1186523"/>
      </dsp:txXfrm>
    </dsp:sp>
    <dsp:sp modelId="{3E810735-1077-462C-9DB7-9656ABB4F982}">
      <dsp:nvSpPr>
        <dsp:cNvPr id="0" name=""/>
        <dsp:cNvSpPr/>
      </dsp:nvSpPr>
      <dsp:spPr>
        <a:xfrm rot="20700000">
          <a:off x="3935310" y="1935469"/>
          <a:ext cx="1232372" cy="47263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6D7D8F-6DAA-4521-BFD4-24920495D88E}">
      <dsp:nvSpPr>
        <dsp:cNvPr id="0" name=""/>
        <dsp:cNvSpPr/>
      </dsp:nvSpPr>
      <dsp:spPr>
        <a:xfrm>
          <a:off x="4358966" y="1382128"/>
          <a:ext cx="1575438" cy="1260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t" anchorCtr="0">
          <a:noAutofit/>
        </a:bodyPr>
        <a:lstStyle/>
        <a:p>
          <a:pPr marL="0" lvl="0" indent="0" algn="l" defTabSz="577850">
            <a:lnSpc>
              <a:spcPct val="90000"/>
            </a:lnSpc>
            <a:spcBef>
              <a:spcPct val="0"/>
            </a:spcBef>
            <a:spcAft>
              <a:spcPct val="35000"/>
            </a:spcAft>
            <a:buNone/>
          </a:pPr>
          <a:r>
            <a:rPr lang="en-US" sz="1300" kern="1200" dirty="0"/>
            <a:t>OTHER</a:t>
          </a:r>
        </a:p>
        <a:p>
          <a:pPr marL="57150" lvl="1" indent="-57150" algn="l" defTabSz="444500">
            <a:lnSpc>
              <a:spcPct val="90000"/>
            </a:lnSpc>
            <a:spcBef>
              <a:spcPct val="0"/>
            </a:spcBef>
            <a:spcAft>
              <a:spcPct val="15000"/>
            </a:spcAft>
            <a:buChar char="•"/>
          </a:pPr>
          <a:r>
            <a:rPr lang="en-US" sz="1000" kern="1200" dirty="0"/>
            <a:t>Terrestrial Laser Scanning</a:t>
          </a:r>
        </a:p>
        <a:p>
          <a:pPr marL="57150" lvl="1" indent="-57150" algn="l" defTabSz="444500">
            <a:lnSpc>
              <a:spcPct val="90000"/>
            </a:lnSpc>
            <a:spcBef>
              <a:spcPct val="0"/>
            </a:spcBef>
            <a:spcAft>
              <a:spcPct val="15000"/>
            </a:spcAft>
            <a:buChar char="•"/>
          </a:pPr>
          <a:r>
            <a:rPr lang="en-US" sz="1000" kern="1200" dirty="0"/>
            <a:t>Mobile LiDAR</a:t>
          </a:r>
        </a:p>
        <a:p>
          <a:pPr marL="57150" lvl="1" indent="-57150" algn="l" defTabSz="444500">
            <a:lnSpc>
              <a:spcPct val="90000"/>
            </a:lnSpc>
            <a:spcBef>
              <a:spcPct val="0"/>
            </a:spcBef>
            <a:spcAft>
              <a:spcPct val="15000"/>
            </a:spcAft>
            <a:buChar char="•"/>
          </a:pPr>
          <a:r>
            <a:rPr lang="en-US" sz="1000" kern="1200" dirty="0"/>
            <a:t>Aerial LiDAR/Photogrammetry</a:t>
          </a:r>
        </a:p>
      </dsp:txBody>
      <dsp:txXfrm>
        <a:off x="4395880" y="1419042"/>
        <a:ext cx="1501610" cy="1186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5E5FF-0121-429D-9DA2-54C5FD4D52C9}">
      <dsp:nvSpPr>
        <dsp:cNvPr id="0" name=""/>
        <dsp:cNvSpPr/>
      </dsp:nvSpPr>
      <dsp:spPr>
        <a:xfrm>
          <a:off x="3969935" y="1561757"/>
          <a:ext cx="193540" cy="1509615"/>
        </a:xfrm>
        <a:custGeom>
          <a:avLst/>
          <a:gdLst/>
          <a:ahLst/>
          <a:cxnLst/>
          <a:rect l="0" t="0" r="0" b="0"/>
          <a:pathLst>
            <a:path>
              <a:moveTo>
                <a:pt x="0" y="0"/>
              </a:moveTo>
              <a:lnTo>
                <a:pt x="0" y="1509615"/>
              </a:lnTo>
              <a:lnTo>
                <a:pt x="193540" y="150961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44B584-5CC4-4071-92E4-EFFBACA69C32}">
      <dsp:nvSpPr>
        <dsp:cNvPr id="0" name=""/>
        <dsp:cNvSpPr/>
      </dsp:nvSpPr>
      <dsp:spPr>
        <a:xfrm>
          <a:off x="3969935" y="1561757"/>
          <a:ext cx="193540" cy="593524"/>
        </a:xfrm>
        <a:custGeom>
          <a:avLst/>
          <a:gdLst/>
          <a:ahLst/>
          <a:cxnLst/>
          <a:rect l="0" t="0" r="0" b="0"/>
          <a:pathLst>
            <a:path>
              <a:moveTo>
                <a:pt x="0" y="0"/>
              </a:moveTo>
              <a:lnTo>
                <a:pt x="0" y="593524"/>
              </a:lnTo>
              <a:lnTo>
                <a:pt x="193540" y="59352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F781C2-63FD-492B-9798-09DE96A3CFD5}">
      <dsp:nvSpPr>
        <dsp:cNvPr id="0" name=""/>
        <dsp:cNvSpPr/>
      </dsp:nvSpPr>
      <dsp:spPr>
        <a:xfrm>
          <a:off x="2924816" y="645665"/>
          <a:ext cx="1561226" cy="270956"/>
        </a:xfrm>
        <a:custGeom>
          <a:avLst/>
          <a:gdLst/>
          <a:ahLst/>
          <a:cxnLst/>
          <a:rect l="0" t="0" r="0" b="0"/>
          <a:pathLst>
            <a:path>
              <a:moveTo>
                <a:pt x="0" y="0"/>
              </a:moveTo>
              <a:lnTo>
                <a:pt x="0" y="135478"/>
              </a:lnTo>
              <a:lnTo>
                <a:pt x="1561226" y="135478"/>
              </a:lnTo>
              <a:lnTo>
                <a:pt x="1561226" y="27095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9E3D26-E55D-49D2-B383-8D540D1F9835}">
      <dsp:nvSpPr>
        <dsp:cNvPr id="0" name=""/>
        <dsp:cNvSpPr/>
      </dsp:nvSpPr>
      <dsp:spPr>
        <a:xfrm>
          <a:off x="2408708" y="1561757"/>
          <a:ext cx="193540" cy="593524"/>
        </a:xfrm>
        <a:custGeom>
          <a:avLst/>
          <a:gdLst/>
          <a:ahLst/>
          <a:cxnLst/>
          <a:rect l="0" t="0" r="0" b="0"/>
          <a:pathLst>
            <a:path>
              <a:moveTo>
                <a:pt x="0" y="0"/>
              </a:moveTo>
              <a:lnTo>
                <a:pt x="0" y="593524"/>
              </a:lnTo>
              <a:lnTo>
                <a:pt x="193540" y="59352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BB4C22-9E4C-4E64-B0E6-F1F7CFB38B67}">
      <dsp:nvSpPr>
        <dsp:cNvPr id="0" name=""/>
        <dsp:cNvSpPr/>
      </dsp:nvSpPr>
      <dsp:spPr>
        <a:xfrm>
          <a:off x="2879096" y="645665"/>
          <a:ext cx="91440" cy="270956"/>
        </a:xfrm>
        <a:custGeom>
          <a:avLst/>
          <a:gdLst/>
          <a:ahLst/>
          <a:cxnLst/>
          <a:rect l="0" t="0" r="0" b="0"/>
          <a:pathLst>
            <a:path>
              <a:moveTo>
                <a:pt x="45720" y="0"/>
              </a:moveTo>
              <a:lnTo>
                <a:pt x="45720" y="27095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06FD43-7897-454D-91BC-B63EF6B310AD}">
      <dsp:nvSpPr>
        <dsp:cNvPr id="0" name=""/>
        <dsp:cNvSpPr/>
      </dsp:nvSpPr>
      <dsp:spPr>
        <a:xfrm>
          <a:off x="847481" y="1561757"/>
          <a:ext cx="193540" cy="1509615"/>
        </a:xfrm>
        <a:custGeom>
          <a:avLst/>
          <a:gdLst/>
          <a:ahLst/>
          <a:cxnLst/>
          <a:rect l="0" t="0" r="0" b="0"/>
          <a:pathLst>
            <a:path>
              <a:moveTo>
                <a:pt x="0" y="0"/>
              </a:moveTo>
              <a:lnTo>
                <a:pt x="0" y="1509615"/>
              </a:lnTo>
              <a:lnTo>
                <a:pt x="193540" y="150961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2AD40B-2E45-480C-AA8F-077E60B0B13E}">
      <dsp:nvSpPr>
        <dsp:cNvPr id="0" name=""/>
        <dsp:cNvSpPr/>
      </dsp:nvSpPr>
      <dsp:spPr>
        <a:xfrm>
          <a:off x="847481" y="1561757"/>
          <a:ext cx="193540" cy="593524"/>
        </a:xfrm>
        <a:custGeom>
          <a:avLst/>
          <a:gdLst/>
          <a:ahLst/>
          <a:cxnLst/>
          <a:rect l="0" t="0" r="0" b="0"/>
          <a:pathLst>
            <a:path>
              <a:moveTo>
                <a:pt x="0" y="0"/>
              </a:moveTo>
              <a:lnTo>
                <a:pt x="0" y="593524"/>
              </a:lnTo>
              <a:lnTo>
                <a:pt x="193540" y="59352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D3391C-B352-4796-93CA-E77178758DE8}">
      <dsp:nvSpPr>
        <dsp:cNvPr id="0" name=""/>
        <dsp:cNvSpPr/>
      </dsp:nvSpPr>
      <dsp:spPr>
        <a:xfrm>
          <a:off x="1363589" y="645665"/>
          <a:ext cx="1561226" cy="270956"/>
        </a:xfrm>
        <a:custGeom>
          <a:avLst/>
          <a:gdLst/>
          <a:ahLst/>
          <a:cxnLst/>
          <a:rect l="0" t="0" r="0" b="0"/>
          <a:pathLst>
            <a:path>
              <a:moveTo>
                <a:pt x="1561226" y="0"/>
              </a:moveTo>
              <a:lnTo>
                <a:pt x="1561226" y="135478"/>
              </a:lnTo>
              <a:lnTo>
                <a:pt x="0" y="135478"/>
              </a:lnTo>
              <a:lnTo>
                <a:pt x="0" y="27095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D9BF8F-BE7E-4BBF-B285-9A01D4E7DDC8}">
      <dsp:nvSpPr>
        <dsp:cNvPr id="0" name=""/>
        <dsp:cNvSpPr/>
      </dsp:nvSpPr>
      <dsp:spPr>
        <a:xfrm>
          <a:off x="2279681" y="530"/>
          <a:ext cx="1290270" cy="64513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Control Surveys</a:t>
          </a:r>
        </a:p>
      </dsp:txBody>
      <dsp:txXfrm>
        <a:off x="2279681" y="530"/>
        <a:ext cx="1290270" cy="645135"/>
      </dsp:txXfrm>
    </dsp:sp>
    <dsp:sp modelId="{7F21782E-DB59-4AE0-AB44-3CEC8C74F805}">
      <dsp:nvSpPr>
        <dsp:cNvPr id="0" name=""/>
        <dsp:cNvSpPr/>
      </dsp:nvSpPr>
      <dsp:spPr>
        <a:xfrm>
          <a:off x="718454" y="916622"/>
          <a:ext cx="1290270" cy="64513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GNSS Control</a:t>
          </a:r>
        </a:p>
      </dsp:txBody>
      <dsp:txXfrm>
        <a:off x="718454" y="916622"/>
        <a:ext cx="1290270" cy="645135"/>
      </dsp:txXfrm>
    </dsp:sp>
    <dsp:sp modelId="{E6ADC2D3-4429-49D5-A366-0FB3E00F5D37}">
      <dsp:nvSpPr>
        <dsp:cNvPr id="0" name=""/>
        <dsp:cNvSpPr/>
      </dsp:nvSpPr>
      <dsp:spPr>
        <a:xfrm>
          <a:off x="1041021" y="1832714"/>
          <a:ext cx="1290270" cy="64513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Survey Epoch Coordinates</a:t>
          </a:r>
        </a:p>
      </dsp:txBody>
      <dsp:txXfrm>
        <a:off x="1041021" y="1832714"/>
        <a:ext cx="1290270" cy="645135"/>
      </dsp:txXfrm>
    </dsp:sp>
    <dsp:sp modelId="{C8B7992B-0635-4EE4-BBD5-3BB8ECC65D16}">
      <dsp:nvSpPr>
        <dsp:cNvPr id="0" name=""/>
        <dsp:cNvSpPr/>
      </dsp:nvSpPr>
      <dsp:spPr>
        <a:xfrm>
          <a:off x="1041021" y="2748806"/>
          <a:ext cx="1290270" cy="64513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Reference </a:t>
          </a:r>
          <a:r>
            <a:rPr lang="en-US" sz="1500" kern="1200" dirty="0"/>
            <a:t>Epoch Coordinates</a:t>
          </a:r>
        </a:p>
      </dsp:txBody>
      <dsp:txXfrm>
        <a:off x="1041021" y="2748806"/>
        <a:ext cx="1290270" cy="645135"/>
      </dsp:txXfrm>
    </dsp:sp>
    <dsp:sp modelId="{0F37FB2E-849F-4C09-88EA-FFF9AE845B42}">
      <dsp:nvSpPr>
        <dsp:cNvPr id="0" name=""/>
        <dsp:cNvSpPr/>
      </dsp:nvSpPr>
      <dsp:spPr>
        <a:xfrm>
          <a:off x="2279681" y="916622"/>
          <a:ext cx="1290270" cy="64513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RTN Alignment</a:t>
          </a:r>
        </a:p>
      </dsp:txBody>
      <dsp:txXfrm>
        <a:off x="2279681" y="916622"/>
        <a:ext cx="1290270" cy="645135"/>
      </dsp:txXfrm>
    </dsp:sp>
    <dsp:sp modelId="{3C5780BC-0863-43FC-A06A-FC922A53A811}">
      <dsp:nvSpPr>
        <dsp:cNvPr id="0" name=""/>
        <dsp:cNvSpPr/>
      </dsp:nvSpPr>
      <dsp:spPr>
        <a:xfrm>
          <a:off x="2602248" y="1832714"/>
          <a:ext cx="1290270" cy="64513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Reference Epoch Coordinates</a:t>
          </a:r>
        </a:p>
      </dsp:txBody>
      <dsp:txXfrm>
        <a:off x="2602248" y="1832714"/>
        <a:ext cx="1290270" cy="645135"/>
      </dsp:txXfrm>
    </dsp:sp>
    <dsp:sp modelId="{65440D2F-EE43-4AA3-BAD8-335FD04886AD}">
      <dsp:nvSpPr>
        <dsp:cNvPr id="0" name=""/>
        <dsp:cNvSpPr/>
      </dsp:nvSpPr>
      <dsp:spPr>
        <a:xfrm>
          <a:off x="3840907" y="916622"/>
          <a:ext cx="1290270" cy="64513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Leveling Control</a:t>
          </a:r>
        </a:p>
      </dsp:txBody>
      <dsp:txXfrm>
        <a:off x="3840907" y="916622"/>
        <a:ext cx="1290270" cy="645135"/>
      </dsp:txXfrm>
    </dsp:sp>
    <dsp:sp modelId="{00300F3E-D825-4949-9CEF-683734C02CBA}">
      <dsp:nvSpPr>
        <dsp:cNvPr id="0" name=""/>
        <dsp:cNvSpPr/>
      </dsp:nvSpPr>
      <dsp:spPr>
        <a:xfrm>
          <a:off x="4163475" y="1832714"/>
          <a:ext cx="1290270" cy="64513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Survey Epoch Coordinates</a:t>
          </a:r>
        </a:p>
      </dsp:txBody>
      <dsp:txXfrm>
        <a:off x="4163475" y="1832714"/>
        <a:ext cx="1290270" cy="645135"/>
      </dsp:txXfrm>
    </dsp:sp>
    <dsp:sp modelId="{8A57E0A7-7236-442A-88A1-C533CB08F514}">
      <dsp:nvSpPr>
        <dsp:cNvPr id="0" name=""/>
        <dsp:cNvSpPr/>
      </dsp:nvSpPr>
      <dsp:spPr>
        <a:xfrm>
          <a:off x="4163475" y="2748806"/>
          <a:ext cx="1290270" cy="64513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Reference </a:t>
          </a:r>
          <a:r>
            <a:rPr lang="en-US" sz="1500" kern="1200" dirty="0"/>
            <a:t>Epoch Coordinates</a:t>
          </a:r>
        </a:p>
      </dsp:txBody>
      <dsp:txXfrm>
        <a:off x="4163475" y="2748806"/>
        <a:ext cx="1290270" cy="645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45A61-5580-4C3D-B193-3DF035FD2652}">
      <dsp:nvSpPr>
        <dsp:cNvPr id="0" name=""/>
        <dsp:cNvSpPr/>
      </dsp:nvSpPr>
      <dsp:spPr>
        <a:xfrm>
          <a:off x="4650220" y="1170701"/>
          <a:ext cx="113363" cy="347648"/>
        </a:xfrm>
        <a:custGeom>
          <a:avLst/>
          <a:gdLst/>
          <a:ahLst/>
          <a:cxnLst/>
          <a:rect l="0" t="0" r="0" b="0"/>
          <a:pathLst>
            <a:path>
              <a:moveTo>
                <a:pt x="0" y="0"/>
              </a:moveTo>
              <a:lnTo>
                <a:pt x="0" y="347648"/>
              </a:lnTo>
              <a:lnTo>
                <a:pt x="113363" y="34764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44BA10-1538-44C9-958F-EBE3D6B58DD9}">
      <dsp:nvSpPr>
        <dsp:cNvPr id="0" name=""/>
        <dsp:cNvSpPr/>
      </dsp:nvSpPr>
      <dsp:spPr>
        <a:xfrm>
          <a:off x="2666359" y="634114"/>
          <a:ext cx="2286164" cy="158708"/>
        </a:xfrm>
        <a:custGeom>
          <a:avLst/>
          <a:gdLst/>
          <a:ahLst/>
          <a:cxnLst/>
          <a:rect l="0" t="0" r="0" b="0"/>
          <a:pathLst>
            <a:path>
              <a:moveTo>
                <a:pt x="0" y="0"/>
              </a:moveTo>
              <a:lnTo>
                <a:pt x="0" y="79354"/>
              </a:lnTo>
              <a:lnTo>
                <a:pt x="2286164" y="79354"/>
              </a:lnTo>
              <a:lnTo>
                <a:pt x="2286164" y="15870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22F362-66B3-4447-A523-C86C8FE37C06}">
      <dsp:nvSpPr>
        <dsp:cNvPr id="0" name=""/>
        <dsp:cNvSpPr/>
      </dsp:nvSpPr>
      <dsp:spPr>
        <a:xfrm>
          <a:off x="3735755" y="1170701"/>
          <a:ext cx="113363" cy="1420822"/>
        </a:xfrm>
        <a:custGeom>
          <a:avLst/>
          <a:gdLst/>
          <a:ahLst/>
          <a:cxnLst/>
          <a:rect l="0" t="0" r="0" b="0"/>
          <a:pathLst>
            <a:path>
              <a:moveTo>
                <a:pt x="0" y="0"/>
              </a:moveTo>
              <a:lnTo>
                <a:pt x="0" y="1420822"/>
              </a:lnTo>
              <a:lnTo>
                <a:pt x="113363" y="142082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9F2855-DB8A-44DD-80EA-3C83F5F0A6FE}">
      <dsp:nvSpPr>
        <dsp:cNvPr id="0" name=""/>
        <dsp:cNvSpPr/>
      </dsp:nvSpPr>
      <dsp:spPr>
        <a:xfrm>
          <a:off x="3735755" y="1170701"/>
          <a:ext cx="113363" cy="884235"/>
        </a:xfrm>
        <a:custGeom>
          <a:avLst/>
          <a:gdLst/>
          <a:ahLst/>
          <a:cxnLst/>
          <a:rect l="0" t="0" r="0" b="0"/>
          <a:pathLst>
            <a:path>
              <a:moveTo>
                <a:pt x="0" y="0"/>
              </a:moveTo>
              <a:lnTo>
                <a:pt x="0" y="884235"/>
              </a:lnTo>
              <a:lnTo>
                <a:pt x="113363" y="88423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7031F7-01EF-4101-BCF4-93E91F73566E}">
      <dsp:nvSpPr>
        <dsp:cNvPr id="0" name=""/>
        <dsp:cNvSpPr/>
      </dsp:nvSpPr>
      <dsp:spPr>
        <a:xfrm>
          <a:off x="3735755" y="1170701"/>
          <a:ext cx="113363" cy="347648"/>
        </a:xfrm>
        <a:custGeom>
          <a:avLst/>
          <a:gdLst/>
          <a:ahLst/>
          <a:cxnLst/>
          <a:rect l="0" t="0" r="0" b="0"/>
          <a:pathLst>
            <a:path>
              <a:moveTo>
                <a:pt x="0" y="0"/>
              </a:moveTo>
              <a:lnTo>
                <a:pt x="0" y="347648"/>
              </a:lnTo>
              <a:lnTo>
                <a:pt x="113363" y="34764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7A5CB7-0F46-4CA2-8B9D-B16EFA72FF85}">
      <dsp:nvSpPr>
        <dsp:cNvPr id="0" name=""/>
        <dsp:cNvSpPr/>
      </dsp:nvSpPr>
      <dsp:spPr>
        <a:xfrm>
          <a:off x="2666359" y="634114"/>
          <a:ext cx="1371698" cy="158708"/>
        </a:xfrm>
        <a:custGeom>
          <a:avLst/>
          <a:gdLst/>
          <a:ahLst/>
          <a:cxnLst/>
          <a:rect l="0" t="0" r="0" b="0"/>
          <a:pathLst>
            <a:path>
              <a:moveTo>
                <a:pt x="0" y="0"/>
              </a:moveTo>
              <a:lnTo>
                <a:pt x="0" y="79354"/>
              </a:lnTo>
              <a:lnTo>
                <a:pt x="1371698" y="79354"/>
              </a:lnTo>
              <a:lnTo>
                <a:pt x="1371698" y="15870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674A75-9762-4414-9C12-EB749E940687}">
      <dsp:nvSpPr>
        <dsp:cNvPr id="0" name=""/>
        <dsp:cNvSpPr/>
      </dsp:nvSpPr>
      <dsp:spPr>
        <a:xfrm>
          <a:off x="2821289" y="1170701"/>
          <a:ext cx="113363" cy="347648"/>
        </a:xfrm>
        <a:custGeom>
          <a:avLst/>
          <a:gdLst/>
          <a:ahLst/>
          <a:cxnLst/>
          <a:rect l="0" t="0" r="0" b="0"/>
          <a:pathLst>
            <a:path>
              <a:moveTo>
                <a:pt x="0" y="0"/>
              </a:moveTo>
              <a:lnTo>
                <a:pt x="0" y="347648"/>
              </a:lnTo>
              <a:lnTo>
                <a:pt x="113363" y="34764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A3F45A-AFAF-464A-85F3-97D16879AD49}">
      <dsp:nvSpPr>
        <dsp:cNvPr id="0" name=""/>
        <dsp:cNvSpPr/>
      </dsp:nvSpPr>
      <dsp:spPr>
        <a:xfrm>
          <a:off x="2666359" y="634114"/>
          <a:ext cx="457232" cy="158708"/>
        </a:xfrm>
        <a:custGeom>
          <a:avLst/>
          <a:gdLst/>
          <a:ahLst/>
          <a:cxnLst/>
          <a:rect l="0" t="0" r="0" b="0"/>
          <a:pathLst>
            <a:path>
              <a:moveTo>
                <a:pt x="0" y="0"/>
              </a:moveTo>
              <a:lnTo>
                <a:pt x="0" y="79354"/>
              </a:lnTo>
              <a:lnTo>
                <a:pt x="457232" y="79354"/>
              </a:lnTo>
              <a:lnTo>
                <a:pt x="457232" y="15870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42DBAB-7EC7-4F15-9AB4-C4766200F0E1}">
      <dsp:nvSpPr>
        <dsp:cNvPr id="0" name=""/>
        <dsp:cNvSpPr/>
      </dsp:nvSpPr>
      <dsp:spPr>
        <a:xfrm>
          <a:off x="1906823" y="1170701"/>
          <a:ext cx="113363" cy="1420822"/>
        </a:xfrm>
        <a:custGeom>
          <a:avLst/>
          <a:gdLst/>
          <a:ahLst/>
          <a:cxnLst/>
          <a:rect l="0" t="0" r="0" b="0"/>
          <a:pathLst>
            <a:path>
              <a:moveTo>
                <a:pt x="0" y="0"/>
              </a:moveTo>
              <a:lnTo>
                <a:pt x="0" y="1420822"/>
              </a:lnTo>
              <a:lnTo>
                <a:pt x="113363" y="142082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88C1ED-DAC8-421A-B1EC-570CD3618E41}">
      <dsp:nvSpPr>
        <dsp:cNvPr id="0" name=""/>
        <dsp:cNvSpPr/>
      </dsp:nvSpPr>
      <dsp:spPr>
        <a:xfrm>
          <a:off x="1906823" y="1170701"/>
          <a:ext cx="113363" cy="884235"/>
        </a:xfrm>
        <a:custGeom>
          <a:avLst/>
          <a:gdLst/>
          <a:ahLst/>
          <a:cxnLst/>
          <a:rect l="0" t="0" r="0" b="0"/>
          <a:pathLst>
            <a:path>
              <a:moveTo>
                <a:pt x="0" y="0"/>
              </a:moveTo>
              <a:lnTo>
                <a:pt x="0" y="884235"/>
              </a:lnTo>
              <a:lnTo>
                <a:pt x="113363" y="88423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B35C38-C20D-4994-A10E-D90273728FA4}">
      <dsp:nvSpPr>
        <dsp:cNvPr id="0" name=""/>
        <dsp:cNvSpPr/>
      </dsp:nvSpPr>
      <dsp:spPr>
        <a:xfrm>
          <a:off x="1906823" y="1170701"/>
          <a:ext cx="113363" cy="347648"/>
        </a:xfrm>
        <a:custGeom>
          <a:avLst/>
          <a:gdLst/>
          <a:ahLst/>
          <a:cxnLst/>
          <a:rect l="0" t="0" r="0" b="0"/>
          <a:pathLst>
            <a:path>
              <a:moveTo>
                <a:pt x="0" y="0"/>
              </a:moveTo>
              <a:lnTo>
                <a:pt x="0" y="347648"/>
              </a:lnTo>
              <a:lnTo>
                <a:pt x="113363" y="34764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09D859-C115-41E7-8928-E2525B7CEAA8}">
      <dsp:nvSpPr>
        <dsp:cNvPr id="0" name=""/>
        <dsp:cNvSpPr/>
      </dsp:nvSpPr>
      <dsp:spPr>
        <a:xfrm>
          <a:off x="2209126" y="634114"/>
          <a:ext cx="457232" cy="158708"/>
        </a:xfrm>
        <a:custGeom>
          <a:avLst/>
          <a:gdLst/>
          <a:ahLst/>
          <a:cxnLst/>
          <a:rect l="0" t="0" r="0" b="0"/>
          <a:pathLst>
            <a:path>
              <a:moveTo>
                <a:pt x="457232" y="0"/>
              </a:moveTo>
              <a:lnTo>
                <a:pt x="457232" y="79354"/>
              </a:lnTo>
              <a:lnTo>
                <a:pt x="0" y="79354"/>
              </a:lnTo>
              <a:lnTo>
                <a:pt x="0" y="15870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AC4504-5B1B-4F93-AB6E-DD72F2C0F88A}">
      <dsp:nvSpPr>
        <dsp:cNvPr id="0" name=""/>
        <dsp:cNvSpPr/>
      </dsp:nvSpPr>
      <dsp:spPr>
        <a:xfrm>
          <a:off x="992358" y="1170701"/>
          <a:ext cx="113363" cy="347648"/>
        </a:xfrm>
        <a:custGeom>
          <a:avLst/>
          <a:gdLst/>
          <a:ahLst/>
          <a:cxnLst/>
          <a:rect l="0" t="0" r="0" b="0"/>
          <a:pathLst>
            <a:path>
              <a:moveTo>
                <a:pt x="0" y="0"/>
              </a:moveTo>
              <a:lnTo>
                <a:pt x="0" y="347648"/>
              </a:lnTo>
              <a:lnTo>
                <a:pt x="113363" y="34764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6EB002-9210-4074-9A70-0C7FDB1C8876}">
      <dsp:nvSpPr>
        <dsp:cNvPr id="0" name=""/>
        <dsp:cNvSpPr/>
      </dsp:nvSpPr>
      <dsp:spPr>
        <a:xfrm>
          <a:off x="1294660" y="634114"/>
          <a:ext cx="1371698" cy="158708"/>
        </a:xfrm>
        <a:custGeom>
          <a:avLst/>
          <a:gdLst/>
          <a:ahLst/>
          <a:cxnLst/>
          <a:rect l="0" t="0" r="0" b="0"/>
          <a:pathLst>
            <a:path>
              <a:moveTo>
                <a:pt x="1371698" y="0"/>
              </a:moveTo>
              <a:lnTo>
                <a:pt x="1371698" y="79354"/>
              </a:lnTo>
              <a:lnTo>
                <a:pt x="0" y="79354"/>
              </a:lnTo>
              <a:lnTo>
                <a:pt x="0" y="15870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A4147-3D46-4B57-9768-BB376CCEAB57}">
      <dsp:nvSpPr>
        <dsp:cNvPr id="0" name=""/>
        <dsp:cNvSpPr/>
      </dsp:nvSpPr>
      <dsp:spPr>
        <a:xfrm>
          <a:off x="77892" y="1170701"/>
          <a:ext cx="113363" cy="347648"/>
        </a:xfrm>
        <a:custGeom>
          <a:avLst/>
          <a:gdLst/>
          <a:ahLst/>
          <a:cxnLst/>
          <a:rect l="0" t="0" r="0" b="0"/>
          <a:pathLst>
            <a:path>
              <a:moveTo>
                <a:pt x="0" y="0"/>
              </a:moveTo>
              <a:lnTo>
                <a:pt x="0" y="347648"/>
              </a:lnTo>
              <a:lnTo>
                <a:pt x="113363" y="34764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51AC27-E246-4F58-82EA-1AA034594E7C}">
      <dsp:nvSpPr>
        <dsp:cNvPr id="0" name=""/>
        <dsp:cNvSpPr/>
      </dsp:nvSpPr>
      <dsp:spPr>
        <a:xfrm>
          <a:off x="380195" y="634114"/>
          <a:ext cx="2286164" cy="158708"/>
        </a:xfrm>
        <a:custGeom>
          <a:avLst/>
          <a:gdLst/>
          <a:ahLst/>
          <a:cxnLst/>
          <a:rect l="0" t="0" r="0" b="0"/>
          <a:pathLst>
            <a:path>
              <a:moveTo>
                <a:pt x="2286164" y="0"/>
              </a:moveTo>
              <a:lnTo>
                <a:pt x="2286164" y="79354"/>
              </a:lnTo>
              <a:lnTo>
                <a:pt x="0" y="79354"/>
              </a:lnTo>
              <a:lnTo>
                <a:pt x="0" y="15870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45C137-646B-423F-9290-CEECF8281816}">
      <dsp:nvSpPr>
        <dsp:cNvPr id="0" name=""/>
        <dsp:cNvSpPr/>
      </dsp:nvSpPr>
      <dsp:spPr>
        <a:xfrm>
          <a:off x="2288481" y="256235"/>
          <a:ext cx="755756" cy="3778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Metadata Statement Tomorrow</a:t>
          </a:r>
        </a:p>
      </dsp:txBody>
      <dsp:txXfrm>
        <a:off x="2288481" y="256235"/>
        <a:ext cx="755756" cy="377878"/>
      </dsp:txXfrm>
    </dsp:sp>
    <dsp:sp modelId="{99D17F21-7C6A-44F0-AE56-C8AF853BCE58}">
      <dsp:nvSpPr>
        <dsp:cNvPr id="0" name=""/>
        <dsp:cNvSpPr/>
      </dsp:nvSpPr>
      <dsp:spPr>
        <a:xfrm>
          <a:off x="2316" y="792823"/>
          <a:ext cx="755756" cy="37787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Coordinates &amp; Bearings</a:t>
          </a:r>
        </a:p>
      </dsp:txBody>
      <dsp:txXfrm>
        <a:off x="2316" y="792823"/>
        <a:ext cx="755756" cy="377878"/>
      </dsp:txXfrm>
    </dsp:sp>
    <dsp:sp modelId="{3C5B5A72-6248-479B-9C69-9EDE17CDB9DA}">
      <dsp:nvSpPr>
        <dsp:cNvPr id="0" name=""/>
        <dsp:cNvSpPr/>
      </dsp:nvSpPr>
      <dsp:spPr>
        <a:xfrm>
          <a:off x="191256" y="1329410"/>
          <a:ext cx="755756" cy="3778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SPCS2022</a:t>
          </a:r>
        </a:p>
      </dsp:txBody>
      <dsp:txXfrm>
        <a:off x="191256" y="1329410"/>
        <a:ext cx="755756" cy="377878"/>
      </dsp:txXfrm>
    </dsp:sp>
    <dsp:sp modelId="{4AD7EEE6-85FB-4C3D-B21D-AAC33CCB1D62}">
      <dsp:nvSpPr>
        <dsp:cNvPr id="0" name=""/>
        <dsp:cNvSpPr/>
      </dsp:nvSpPr>
      <dsp:spPr>
        <a:xfrm>
          <a:off x="916782" y="792823"/>
          <a:ext cx="755756" cy="37787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Horizontal Datum</a:t>
          </a:r>
        </a:p>
      </dsp:txBody>
      <dsp:txXfrm>
        <a:off x="916782" y="792823"/>
        <a:ext cx="755756" cy="377878"/>
      </dsp:txXfrm>
    </dsp:sp>
    <dsp:sp modelId="{C7D4090C-D794-493E-B4B1-5D6F1BA5DAB2}">
      <dsp:nvSpPr>
        <dsp:cNvPr id="0" name=""/>
        <dsp:cNvSpPr/>
      </dsp:nvSpPr>
      <dsp:spPr>
        <a:xfrm>
          <a:off x="1105721" y="1329410"/>
          <a:ext cx="755756" cy="3778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NATRF2022</a:t>
          </a:r>
        </a:p>
      </dsp:txBody>
      <dsp:txXfrm>
        <a:off x="1105721" y="1329410"/>
        <a:ext cx="755756" cy="377878"/>
      </dsp:txXfrm>
    </dsp:sp>
    <dsp:sp modelId="{0F239673-30ED-4FF9-A4E1-E43272AA4A63}">
      <dsp:nvSpPr>
        <dsp:cNvPr id="0" name=""/>
        <dsp:cNvSpPr/>
      </dsp:nvSpPr>
      <dsp:spPr>
        <a:xfrm>
          <a:off x="1831248" y="792823"/>
          <a:ext cx="755756" cy="37787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Horizontal Datum Epoch</a:t>
          </a:r>
        </a:p>
      </dsp:txBody>
      <dsp:txXfrm>
        <a:off x="1831248" y="792823"/>
        <a:ext cx="755756" cy="377878"/>
      </dsp:txXfrm>
    </dsp:sp>
    <dsp:sp modelId="{027F0CDC-A0CC-4A08-AEFC-1E5D4F68D08C}">
      <dsp:nvSpPr>
        <dsp:cNvPr id="0" name=""/>
        <dsp:cNvSpPr/>
      </dsp:nvSpPr>
      <dsp:spPr>
        <a:xfrm>
          <a:off x="2020187" y="1329410"/>
          <a:ext cx="755756" cy="3778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2020.00</a:t>
          </a:r>
        </a:p>
      </dsp:txBody>
      <dsp:txXfrm>
        <a:off x="2020187" y="1329410"/>
        <a:ext cx="755756" cy="377878"/>
      </dsp:txXfrm>
    </dsp:sp>
    <dsp:sp modelId="{5776D4B3-7BA7-4F77-8446-4788B375B8CC}">
      <dsp:nvSpPr>
        <dsp:cNvPr id="0" name=""/>
        <dsp:cNvSpPr/>
      </dsp:nvSpPr>
      <dsp:spPr>
        <a:xfrm>
          <a:off x="2020187" y="1865997"/>
          <a:ext cx="755756" cy="3778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2025.00</a:t>
          </a:r>
        </a:p>
      </dsp:txBody>
      <dsp:txXfrm>
        <a:off x="2020187" y="1865997"/>
        <a:ext cx="755756" cy="377878"/>
      </dsp:txXfrm>
    </dsp:sp>
    <dsp:sp modelId="{4C0A89E7-0FA1-4C5B-A629-801F7B00CB95}">
      <dsp:nvSpPr>
        <dsp:cNvPr id="0" name=""/>
        <dsp:cNvSpPr/>
      </dsp:nvSpPr>
      <dsp:spPr>
        <a:xfrm>
          <a:off x="2020187" y="2402584"/>
          <a:ext cx="755756" cy="3778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2030.00</a:t>
          </a:r>
        </a:p>
      </dsp:txBody>
      <dsp:txXfrm>
        <a:off x="2020187" y="2402584"/>
        <a:ext cx="755756" cy="377878"/>
      </dsp:txXfrm>
    </dsp:sp>
    <dsp:sp modelId="{A80C457F-8822-456E-856B-75421FAAD6F7}">
      <dsp:nvSpPr>
        <dsp:cNvPr id="0" name=""/>
        <dsp:cNvSpPr/>
      </dsp:nvSpPr>
      <dsp:spPr>
        <a:xfrm>
          <a:off x="2745713" y="792823"/>
          <a:ext cx="755756" cy="37787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Vertical Datum</a:t>
          </a:r>
        </a:p>
      </dsp:txBody>
      <dsp:txXfrm>
        <a:off x="2745713" y="792823"/>
        <a:ext cx="755756" cy="377878"/>
      </dsp:txXfrm>
    </dsp:sp>
    <dsp:sp modelId="{03099D80-075C-4666-8754-BEEA09811558}">
      <dsp:nvSpPr>
        <dsp:cNvPr id="0" name=""/>
        <dsp:cNvSpPr/>
      </dsp:nvSpPr>
      <dsp:spPr>
        <a:xfrm>
          <a:off x="2934653" y="1329410"/>
          <a:ext cx="755756" cy="3778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NAPGD2022</a:t>
          </a:r>
        </a:p>
      </dsp:txBody>
      <dsp:txXfrm>
        <a:off x="2934653" y="1329410"/>
        <a:ext cx="755756" cy="377878"/>
      </dsp:txXfrm>
    </dsp:sp>
    <dsp:sp modelId="{D5807E7B-A067-43A9-9C0B-C84561E2226D}">
      <dsp:nvSpPr>
        <dsp:cNvPr id="0" name=""/>
        <dsp:cNvSpPr/>
      </dsp:nvSpPr>
      <dsp:spPr>
        <a:xfrm>
          <a:off x="3660179" y="792823"/>
          <a:ext cx="755756" cy="37787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Vertical Datum Epoch</a:t>
          </a:r>
        </a:p>
      </dsp:txBody>
      <dsp:txXfrm>
        <a:off x="3660179" y="792823"/>
        <a:ext cx="755756" cy="377878"/>
      </dsp:txXfrm>
    </dsp:sp>
    <dsp:sp modelId="{5101E1F8-206C-4196-9D8A-46891ED4C9E4}">
      <dsp:nvSpPr>
        <dsp:cNvPr id="0" name=""/>
        <dsp:cNvSpPr/>
      </dsp:nvSpPr>
      <dsp:spPr>
        <a:xfrm>
          <a:off x="3849118" y="1329410"/>
          <a:ext cx="755756" cy="3778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2020.00</a:t>
          </a:r>
        </a:p>
      </dsp:txBody>
      <dsp:txXfrm>
        <a:off x="3849118" y="1329410"/>
        <a:ext cx="755756" cy="377878"/>
      </dsp:txXfrm>
    </dsp:sp>
    <dsp:sp modelId="{CCE3078A-20E3-4C05-83BC-BB2777D82F7A}">
      <dsp:nvSpPr>
        <dsp:cNvPr id="0" name=""/>
        <dsp:cNvSpPr/>
      </dsp:nvSpPr>
      <dsp:spPr>
        <a:xfrm>
          <a:off x="3849118" y="1865997"/>
          <a:ext cx="755756" cy="3778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2025.00</a:t>
          </a:r>
        </a:p>
      </dsp:txBody>
      <dsp:txXfrm>
        <a:off x="3849118" y="1865997"/>
        <a:ext cx="755756" cy="377878"/>
      </dsp:txXfrm>
    </dsp:sp>
    <dsp:sp modelId="{7A143FF4-616E-43D5-B5DD-5C371FE9C472}">
      <dsp:nvSpPr>
        <dsp:cNvPr id="0" name=""/>
        <dsp:cNvSpPr/>
      </dsp:nvSpPr>
      <dsp:spPr>
        <a:xfrm>
          <a:off x="3849118" y="2402584"/>
          <a:ext cx="755756" cy="3778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2030.00</a:t>
          </a:r>
        </a:p>
      </dsp:txBody>
      <dsp:txXfrm>
        <a:off x="3849118" y="2402584"/>
        <a:ext cx="755756" cy="377878"/>
      </dsp:txXfrm>
    </dsp:sp>
    <dsp:sp modelId="{C6BD975B-DF29-4739-B739-BFA54C734D3D}">
      <dsp:nvSpPr>
        <dsp:cNvPr id="0" name=""/>
        <dsp:cNvSpPr/>
      </dsp:nvSpPr>
      <dsp:spPr>
        <a:xfrm>
          <a:off x="4574645" y="792823"/>
          <a:ext cx="755756" cy="37787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Unit</a:t>
          </a:r>
        </a:p>
      </dsp:txBody>
      <dsp:txXfrm>
        <a:off x="4574645" y="792823"/>
        <a:ext cx="755756" cy="377878"/>
      </dsp:txXfrm>
    </dsp:sp>
    <dsp:sp modelId="{42BF8554-A8DA-4924-B844-D72E8754D3C4}">
      <dsp:nvSpPr>
        <dsp:cNvPr id="0" name=""/>
        <dsp:cNvSpPr/>
      </dsp:nvSpPr>
      <dsp:spPr>
        <a:xfrm>
          <a:off x="4763584" y="1329410"/>
          <a:ext cx="755756" cy="37787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Foot</a:t>
          </a:r>
        </a:p>
      </dsp:txBody>
      <dsp:txXfrm>
        <a:off x="4763584" y="1329410"/>
        <a:ext cx="755756" cy="37787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8045CF9-D5A7-430D-A4B9-67E7B69462AB}" type="datetimeFigureOut">
              <a:rPr lang="en-US" smtClean="0"/>
              <a:t>1/16/2024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2E4EAE2-3E44-4D7B-8DC7-0AC4034C6882}" type="slidenum">
              <a:rPr lang="en-US" smtClean="0"/>
              <a:t>‹#›</a:t>
            </a:fld>
            <a:endParaRPr lang="en-US"/>
          </a:p>
        </p:txBody>
      </p:sp>
    </p:spTree>
    <p:extLst>
      <p:ext uri="{BB962C8B-B14F-4D97-AF65-F5344CB8AC3E}">
        <p14:creationId xmlns:p14="http://schemas.microsoft.com/office/powerpoint/2010/main" val="2006593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beta.ngs.noaa.gov/GEOID/xGEOID/?utm_medium=email&amp;utm_source=GovDelivery"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beta.ngs.noaa.gov/GEOID/xGEOID19/?utm_medium=email&amp;utm_source=GovDelivery" TargetMode="External"/><Relationship Id="rId5" Type="http://schemas.openxmlformats.org/officeDocument/2006/relationships/hyperlink" Target="https://geodesy.noaa.gov/GEOID/GEOID18/?utm_medium=email&amp;utm_source=GovDelivery" TargetMode="External"/><Relationship Id="rId4" Type="http://schemas.openxmlformats.org/officeDocument/2006/relationships/hyperlink" Target="https://geodesy.noaa.gov/GEOID/?utm_medium=email&amp;utm_source=GovDelivery"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1:15 for coordinate drift (3 hours total, but with a 30-minute break</a:t>
            </a:r>
          </a:p>
          <a:p>
            <a:r>
              <a:rPr lang="en-US" b="0" i="0" dirty="0">
                <a:solidFill>
                  <a:srgbClr val="222222"/>
                </a:solidFill>
                <a:effectLst/>
                <a:latin typeface="Arial" panose="020B0604020202020204" pitchFamily="34" charset="0"/>
              </a:rPr>
              <a:t> </a:t>
            </a:r>
          </a:p>
          <a:p>
            <a:r>
              <a:rPr lang="en-US" b="0" i="0" dirty="0">
                <a:solidFill>
                  <a:srgbClr val="222222"/>
                </a:solidFill>
                <a:effectLst/>
                <a:latin typeface="Arial" panose="020B0604020202020204" pitchFamily="34" charset="0"/>
              </a:rPr>
              <a:t>The “2022” Datums of the Modernized National Spatial Reference System (NSRS) will be time dependent. Unlike with NAD 83 and NAVD 88, coordinates in NATRF2022 and NAPGD2022 will change with time. This talk will dig into the Passive Control for a Multi-year Corridor Project Use Case from the NGS Blueprint for the Modernized NSRS, Part 3, which looks at a hypothetical project scenario that take place over a long period of time accounts for changing coordinates in the project control. The goal of this presentation is to encourage surveyors to start considering how they will accommodate “drift” over time on long duration projects and discuss the further impacts of time-dependent coordinates with other disciplines and organizations involved in these types of projects.</a:t>
            </a:r>
            <a:endParaRPr lang="en-US" dirty="0"/>
          </a:p>
        </p:txBody>
      </p:sp>
      <p:sp>
        <p:nvSpPr>
          <p:cNvPr id="4" name="Slide Number Placeholder 3"/>
          <p:cNvSpPr>
            <a:spLocks noGrp="1"/>
          </p:cNvSpPr>
          <p:nvPr>
            <p:ph type="sldNum" sz="quarter" idx="5"/>
          </p:nvPr>
        </p:nvSpPr>
        <p:spPr/>
        <p:txBody>
          <a:bodyPr/>
          <a:lstStyle/>
          <a:p>
            <a:fld id="{52E4EAE2-3E44-4D7B-8DC7-0AC4034C6882}" type="slidenum">
              <a:rPr lang="en-US" smtClean="0"/>
              <a:t>1</a:t>
            </a:fld>
            <a:endParaRPr lang="en-US"/>
          </a:p>
        </p:txBody>
      </p:sp>
    </p:spTree>
    <p:extLst>
      <p:ext uri="{BB962C8B-B14F-4D97-AF65-F5344CB8AC3E}">
        <p14:creationId xmlns:p14="http://schemas.microsoft.com/office/powerpoint/2010/main" val="3996309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sz="1300" dirty="0"/>
              <a:t>We say “NATRF2022” is “fixed” to the N.A. Plate, making it a “plate fixed” frame</a:t>
            </a:r>
          </a:p>
          <a:p>
            <a:pPr defTabSz="966612" eaLnBrk="0" fontAlgn="base" hangingPunct="0">
              <a:spcBef>
                <a:spcPct val="30000"/>
              </a:spcBef>
              <a:spcAft>
                <a:spcPct val="0"/>
              </a:spcAft>
              <a:defRPr/>
            </a:pPr>
            <a:endParaRPr lang="en-US" sz="1300" dirty="0"/>
          </a:p>
          <a:p>
            <a:pPr defTabSz="966612" eaLnBrk="0" fontAlgn="base" hangingPunct="0">
              <a:spcBef>
                <a:spcPct val="30000"/>
              </a:spcBef>
              <a:spcAft>
                <a:spcPct val="0"/>
              </a:spcAft>
              <a:defRPr/>
            </a:pPr>
            <a:r>
              <a:rPr lang="en-US" sz="1300" dirty="0"/>
              <a:t>-the frame is constant to itself, but rotating within ITRF, and moving in a different direction than the other 3 frames</a:t>
            </a:r>
          </a:p>
          <a:p>
            <a:pPr defTabSz="966612" eaLnBrk="0" fontAlgn="base" hangingPunct="0">
              <a:spcBef>
                <a:spcPct val="30000"/>
              </a:spcBef>
              <a:spcAft>
                <a:spcPct val="0"/>
              </a:spcAft>
              <a:defRPr/>
            </a:pPr>
            <a:endParaRPr lang="en-US" sz="1300" dirty="0"/>
          </a:p>
          <a:p>
            <a:pPr defTabSz="966612" eaLnBrk="0" fontAlgn="base" hangingPunct="0">
              <a:spcBef>
                <a:spcPct val="30000"/>
              </a:spcBef>
              <a:spcAft>
                <a:spcPct val="0"/>
              </a:spcAft>
              <a:defRPr/>
            </a:pPr>
            <a:r>
              <a:rPr lang="en-US" dirty="0"/>
              <a:t>To model the change of coordinates in time, NATRF2022 will include an Intra-Frame Deformation Model (IFDM), to account for any residual and/or local motions within the plate-fixed reference frame. The IFDM can be used for propagating coordinates to different epochs</a:t>
            </a:r>
            <a:endParaRPr lang="en-US" sz="1300" dirty="0"/>
          </a:p>
          <a:p>
            <a:pPr defTabSz="966612" eaLnBrk="0" fontAlgn="base" hangingPunct="0">
              <a:spcBef>
                <a:spcPct val="30000"/>
              </a:spcBef>
              <a:spcAft>
                <a:spcPct val="0"/>
              </a:spcAft>
              <a:defRPr/>
            </a:pPr>
            <a:endParaRPr lang="en-US" sz="1300" dirty="0"/>
          </a:p>
          <a:p>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cs typeface="Arial" pitchFamily="34" charset="0"/>
              </a:rPr>
              <a:pPr defTabSz="483306" fontAlgn="base">
                <a:spcBef>
                  <a:spcPct val="0"/>
                </a:spcBef>
                <a:spcAft>
                  <a:spcPct val="0"/>
                </a:spcAft>
                <a:defRPr/>
              </a:pPr>
              <a:t>19</a:t>
            </a:fld>
            <a:endParaRPr lang="en-US" sz="1400">
              <a:solidFill>
                <a:prstClr val="black"/>
              </a:solidFill>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216320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cs typeface="Arial" pitchFamily="34" charset="0"/>
              </a:rPr>
              <a:pPr defTabSz="483306" fontAlgn="base">
                <a:spcBef>
                  <a:spcPct val="0"/>
                </a:spcBef>
                <a:spcAft>
                  <a:spcPct val="0"/>
                </a:spcAft>
                <a:defRPr/>
              </a:pPr>
              <a:t>20</a:t>
            </a:fld>
            <a:endParaRPr lang="en-US" sz="1400">
              <a:solidFill>
                <a:prstClr val="black"/>
              </a:solidFill>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7971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Long-term motion (GIA)</a:t>
            </a:r>
          </a:p>
          <a:p>
            <a:r>
              <a:rPr lang="en-US" dirty="0"/>
              <a:t>Seasonal motion</a:t>
            </a:r>
          </a:p>
          <a:p>
            <a:r>
              <a:rPr lang="en-US" dirty="0"/>
              <a:t>Episodic events (earthquakes)</a:t>
            </a:r>
          </a:p>
        </p:txBody>
      </p:sp>
      <p:sp>
        <p:nvSpPr>
          <p:cNvPr id="4" name="Slide Number Placeholder 3"/>
          <p:cNvSpPr>
            <a:spLocks noGrp="1"/>
          </p:cNvSpPr>
          <p:nvPr>
            <p:ph type="sldNum" sz="quarter" idx="5"/>
          </p:nvPr>
        </p:nvSpPr>
        <p:spPr/>
        <p:txBody>
          <a:bodyPr/>
          <a:lstStyle/>
          <a:p>
            <a:fld id="{52E4EAE2-3E44-4D7B-8DC7-0AC4034C6882}" type="slidenum">
              <a:rPr lang="en-US" smtClean="0"/>
              <a:t>21</a:t>
            </a:fld>
            <a:endParaRPr lang="en-US"/>
          </a:p>
        </p:txBody>
      </p:sp>
    </p:spTree>
    <p:extLst>
      <p:ext uri="{BB962C8B-B14F-4D97-AF65-F5344CB8AC3E}">
        <p14:creationId xmlns:p14="http://schemas.microsoft.com/office/powerpoint/2010/main" val="1414189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of CONUS shows the IFVM2022 velocities expressed in the ITRF2020 Frame.</a:t>
            </a:r>
          </a:p>
          <a:p>
            <a:r>
              <a:rPr lang="en-US" dirty="0"/>
              <a:t>Note the arrows are about 20 mm/</a:t>
            </a:r>
            <a:r>
              <a:rPr lang="en-US" dirty="0" err="1"/>
              <a:t>yr</a:t>
            </a:r>
            <a:endParaRPr lang="en-US" dirty="0"/>
          </a:p>
          <a:p>
            <a:r>
              <a:rPr lang="en-US" dirty="0"/>
              <a:t>It can generally be interpreted as “at what velocity are points in CONUS moving relative to the ITRF Frame?”</a:t>
            </a:r>
          </a:p>
        </p:txBody>
      </p:sp>
      <p:sp>
        <p:nvSpPr>
          <p:cNvPr id="4" name="Slide Number Placeholder 3"/>
          <p:cNvSpPr>
            <a:spLocks noGrp="1"/>
          </p:cNvSpPr>
          <p:nvPr>
            <p:ph type="sldNum" sz="quarter" idx="10"/>
          </p:nvPr>
        </p:nvSpPr>
        <p:spPr/>
        <p:txBody>
          <a:bodyPr/>
          <a:lstStyle/>
          <a:p>
            <a:pPr defTabSz="483306">
              <a:defRPr/>
            </a:pPr>
            <a:fld id="{0BB61E35-BFDD-405B-89B5-EDCF0FB433D1}" type="slidenum">
              <a:rPr lang="en-US" altLang="en-US">
                <a:solidFill>
                  <a:prstClr val="black"/>
                </a:solidFill>
                <a:latin typeface="Calibri" panose="020F0502020204030204"/>
              </a:rPr>
              <a:pPr defTabSz="483306">
                <a:defRPr/>
              </a:pPr>
              <a:t>22</a:t>
            </a:fld>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2703568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of CONUS shows the IFVM2022 velocities expressed in the NATRF2022 Frame.</a:t>
            </a:r>
          </a:p>
          <a:p>
            <a:r>
              <a:rPr lang="en-US" dirty="0"/>
              <a:t>Note that even in “stable North America”, these velocities are not absolutely zero!  </a:t>
            </a:r>
          </a:p>
          <a:p>
            <a:r>
              <a:rPr lang="en-US" dirty="0"/>
              <a:t>The IFVM2022 model will contain these tiny deviations from simple plate rotation!</a:t>
            </a:r>
          </a:p>
          <a:p>
            <a:r>
              <a:rPr lang="en-US" dirty="0"/>
              <a:t>It can generally be interpreted as “at what velocity are points in CONUS moving relative to the North American plate?”</a:t>
            </a:r>
          </a:p>
        </p:txBody>
      </p:sp>
      <p:sp>
        <p:nvSpPr>
          <p:cNvPr id="4" name="Slide Number Placeholder 3"/>
          <p:cNvSpPr>
            <a:spLocks noGrp="1"/>
          </p:cNvSpPr>
          <p:nvPr>
            <p:ph type="sldNum" sz="quarter" idx="10"/>
          </p:nvPr>
        </p:nvSpPr>
        <p:spPr/>
        <p:txBody>
          <a:bodyPr/>
          <a:lstStyle/>
          <a:p>
            <a:pPr defTabSz="483306">
              <a:defRPr/>
            </a:pPr>
            <a:fld id="{0BB61E35-BFDD-405B-89B5-EDCF0FB433D1}" type="slidenum">
              <a:rPr lang="en-US" altLang="en-US">
                <a:solidFill>
                  <a:prstClr val="black"/>
                </a:solidFill>
                <a:latin typeface="Calibri" panose="020F0502020204030204"/>
              </a:rPr>
              <a:pPr defTabSz="483306">
                <a:defRPr/>
              </a:pPr>
              <a:t>23</a:t>
            </a:fld>
            <a:endParaRPr lang="en-US" altLang="en-US">
              <a:solidFill>
                <a:prstClr val="black"/>
              </a:solidFill>
              <a:latin typeface="Calibri" panose="020F0502020204030204"/>
            </a:endParaRPr>
          </a:p>
        </p:txBody>
      </p:sp>
    </p:spTree>
    <p:extLst>
      <p:ext uri="{BB962C8B-B14F-4D97-AF65-F5344CB8AC3E}">
        <p14:creationId xmlns:p14="http://schemas.microsoft.com/office/powerpoint/2010/main" val="1475492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r>
              <a:rPr lang="en-US" dirty="0"/>
              <a:t>Hudson Bay Uplift article</a:t>
            </a:r>
          </a:p>
          <a:p>
            <a:r>
              <a:rPr lang="en-US" dirty="0"/>
              <a:t>https://www.researchgate.net/figure/Contour-map-of-observed-CBN-vertical-rates-Preliminary-results-from-the-combination-of_fig3_286867540</a:t>
            </a:r>
          </a:p>
          <a:p>
            <a:endParaRPr lang="en-US" dirty="0"/>
          </a:p>
          <a:p>
            <a:r>
              <a:rPr lang="en-US" dirty="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222222"/>
                </a:solidFill>
                <a:effectLst/>
                <a:latin typeface="Arial" panose="020B0604020202020204" pitchFamily="34" charset="0"/>
              </a:rPr>
              <a:t>Hz velocity relative to the stable NA plate, computed as:   V_MYCS2 minus </a:t>
            </a:r>
            <a:r>
              <a:rPr lang="en-US" b="0" i="0" dirty="0" err="1">
                <a:solidFill>
                  <a:srgbClr val="222222"/>
                </a:solidFill>
                <a:effectLst/>
                <a:latin typeface="Arial" panose="020B0604020202020204" pitchFamily="34" charset="0"/>
              </a:rPr>
              <a:t>V_NA_plate</a:t>
            </a:r>
            <a:r>
              <a:rPr lang="en-US" b="0" i="0" dirty="0">
                <a:solidFill>
                  <a:srgbClr val="222222"/>
                </a:solidFill>
                <a:effectLst/>
                <a:latin typeface="Arial" panose="020B0604020202020204" pitchFamily="34" charset="0"/>
              </a:rPr>
              <a:t>, where the latter is based on the </a:t>
            </a:r>
            <a:r>
              <a:rPr lang="en-US" b="0" i="0" dirty="0" err="1">
                <a:solidFill>
                  <a:srgbClr val="222222"/>
                </a:solidFill>
                <a:effectLst/>
                <a:latin typeface="Arial" panose="020B0604020202020204" pitchFamily="34" charset="0"/>
              </a:rPr>
              <a:t>Kreemer</a:t>
            </a:r>
            <a:r>
              <a:rPr lang="en-US" b="0" i="0" dirty="0">
                <a:solidFill>
                  <a:srgbClr val="222222"/>
                </a:solidFill>
                <a:effectLst/>
                <a:latin typeface="Arial" panose="020B0604020202020204" pitchFamily="34" charset="0"/>
              </a:rPr>
              <a:t> et al. 2014 Euler pole. As you know, this Euler pole is computed with GIA in mind. In other words. it does not ignore GIA like </a:t>
            </a:r>
            <a:r>
              <a:rPr lang="en-US" b="0" i="0" dirty="0" err="1">
                <a:solidFill>
                  <a:srgbClr val="222222"/>
                </a:solidFill>
                <a:effectLst/>
                <a:latin typeface="Arial" panose="020B0604020202020204" pitchFamily="34" charset="0"/>
              </a:rPr>
              <a:t>Altamimi</a:t>
            </a:r>
            <a:r>
              <a:rPr lang="en-US" b="0" i="0" dirty="0">
                <a:solidFill>
                  <a:srgbClr val="222222"/>
                </a:solidFill>
                <a:effectLst/>
                <a:latin typeface="Arial" panose="020B0604020202020204" pitchFamily="34" charset="0"/>
              </a:rPr>
              <a:t> usually does when he comes up with plate models with his ITRFs. Notice that most arrows clearly point north with a magnitude of ~1 mm/</a:t>
            </a:r>
            <a:r>
              <a:rPr lang="en-US" b="0" i="0" dirty="0" err="1">
                <a:solidFill>
                  <a:srgbClr val="222222"/>
                </a:solidFill>
                <a:effectLst/>
                <a:latin typeface="Arial" panose="020B0604020202020204" pitchFamily="34" charset="0"/>
              </a:rPr>
              <a:t>yr</a:t>
            </a:r>
            <a:r>
              <a:rPr lang="en-US" b="0" i="0" dirty="0">
                <a:solidFill>
                  <a:srgbClr val="222222"/>
                </a:solidFill>
                <a:effectLst/>
                <a:latin typeface="Arial" panose="020B0604020202020204" pitchFamily="34" charset="0"/>
              </a:rPr>
              <a:t>, as they should, due to Hz GIA.</a:t>
            </a:r>
          </a:p>
          <a:p>
            <a:pPr algn="l">
              <a:buFont typeface="+mj-lt"/>
              <a:buAutoNum type="arabicPeriod"/>
            </a:pPr>
            <a:r>
              <a:rPr lang="en-US" b="0" i="0" dirty="0">
                <a:solidFill>
                  <a:srgbClr val="222222"/>
                </a:solidFill>
                <a:effectLst/>
                <a:latin typeface="Arial" panose="020B0604020202020204" pitchFamily="34" charset="0"/>
              </a:rPr>
              <a:t>An interpolated map of MYCS2 vertical velocity. As you know, the interpolation of continental vertical velocity is kind of a VERY rough operation and should be taken with a grain of salt, even though it is done based only on the closest CORS. So, nobody should use this map to see how there little town is doing. The values in it might correctly reflect long trends, and that is it. N in the figure is the number of pixels with data.</a:t>
            </a:r>
          </a:p>
          <a:p>
            <a:endParaRPr lang="en-US" dirty="0"/>
          </a:p>
        </p:txBody>
      </p:sp>
      <p:sp>
        <p:nvSpPr>
          <p:cNvPr id="4" name="Slide Number Placeholder 3"/>
          <p:cNvSpPr>
            <a:spLocks noGrp="1"/>
          </p:cNvSpPr>
          <p:nvPr>
            <p:ph type="sldNum" sz="quarter" idx="5"/>
          </p:nvPr>
        </p:nvSpPr>
        <p:spPr/>
        <p:txBody>
          <a:bodyPr/>
          <a:lstStyle/>
          <a:p>
            <a:fld id="{52E4EAE2-3E44-4D7B-8DC7-0AC4034C6882}" type="slidenum">
              <a:rPr lang="en-US" smtClean="0"/>
              <a:t>28</a:t>
            </a:fld>
            <a:endParaRPr lang="en-US"/>
          </a:p>
        </p:txBody>
      </p:sp>
    </p:spTree>
    <p:extLst>
      <p:ext uri="{BB962C8B-B14F-4D97-AF65-F5344CB8AC3E}">
        <p14:creationId xmlns:p14="http://schemas.microsoft.com/office/powerpoint/2010/main" val="3842738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2020, ITRF and NATRF are identical. </a:t>
            </a:r>
          </a:p>
          <a:p>
            <a:r>
              <a:rPr lang="en-US" altLang="en-US" dirty="0"/>
              <a:t>CLICK</a:t>
            </a:r>
          </a:p>
          <a:p>
            <a:r>
              <a:rPr lang="en-US" altLang="en-US" dirty="0"/>
              <a:t>As time goes on the North American plate moves, resulting in new ITRF coordinates at epoch (say 2030) for the same point. </a:t>
            </a:r>
          </a:p>
          <a:p>
            <a:r>
              <a:rPr lang="en-US" altLang="en-US" dirty="0"/>
              <a:t>CLICK</a:t>
            </a:r>
          </a:p>
          <a:p>
            <a:r>
              <a:rPr lang="en-US" altLang="en-US" dirty="0"/>
              <a:t>If I remove 10 years of plate motion (ITRF velocity) it puts me back where NATRF used to be....EXCEPT, there has been local motion. </a:t>
            </a:r>
          </a:p>
          <a:p>
            <a:r>
              <a:rPr lang="en-US" altLang="en-US" dirty="0"/>
              <a:t>That is why we call the it NATRF epoch 2030, because it is where NATRF IS in 2030. </a:t>
            </a:r>
          </a:p>
          <a:p>
            <a:r>
              <a:rPr lang="en-US" altLang="en-US" dirty="0"/>
              <a:t>CLICK</a:t>
            </a:r>
          </a:p>
          <a:p>
            <a:r>
              <a:rPr lang="en-US" altLang="en-US" dirty="0"/>
              <a:t>We now have to apply IFVM to get back to 2020, or any other date relative to NATRF.</a:t>
            </a:r>
          </a:p>
          <a:p>
            <a:r>
              <a:rPr lang="en-US" altLang="en-US" dirty="0"/>
              <a:t> *  EPP2022 changes the FRAME</a:t>
            </a:r>
          </a:p>
          <a:p>
            <a:r>
              <a:rPr lang="en-US" altLang="en-US" dirty="0"/>
              <a:t> *  IFVM2022 changes the EPOCH</a:t>
            </a:r>
          </a:p>
          <a:p>
            <a:r>
              <a:rPr lang="en-US" dirty="0"/>
              <a:t>To model the change of coordinates in time, NATRF2022 will include an Intra-Frame Deformation Model (IFDM), to account for any residual and/or local motions within the plate-fixed reference frame. The IFDM can be used for propagating coordinates to different epochs</a:t>
            </a:r>
            <a:endParaRPr lang="en-US" alt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85372" indent="-302066">
              <a:defRPr>
                <a:solidFill>
                  <a:schemeClr val="tx1"/>
                </a:solidFill>
                <a:latin typeface="Calibri" panose="020F0502020204030204" pitchFamily="34" charset="0"/>
                <a:ea typeface="ＭＳ Ｐゴシック" panose="020B0600070205080204" pitchFamily="34" charset="-128"/>
              </a:defRPr>
            </a:lvl2pPr>
            <a:lvl3pPr marL="1208265" indent="-241653">
              <a:defRPr>
                <a:solidFill>
                  <a:schemeClr val="tx1"/>
                </a:solidFill>
                <a:latin typeface="Calibri" panose="020F0502020204030204" pitchFamily="34" charset="0"/>
                <a:ea typeface="ＭＳ Ｐゴシック" panose="020B0600070205080204" pitchFamily="34" charset="-128"/>
              </a:defRPr>
            </a:lvl3pPr>
            <a:lvl4pPr marL="1691571" indent="-241653">
              <a:defRPr>
                <a:solidFill>
                  <a:schemeClr val="tx1"/>
                </a:solidFill>
                <a:latin typeface="Calibri" panose="020F0502020204030204" pitchFamily="34" charset="0"/>
                <a:ea typeface="ＭＳ Ｐゴシック" panose="020B0600070205080204" pitchFamily="34" charset="-128"/>
              </a:defRPr>
            </a:lvl4pPr>
            <a:lvl5pPr marL="2174878" indent="-241653">
              <a:defRPr>
                <a:solidFill>
                  <a:schemeClr val="tx1"/>
                </a:solidFill>
                <a:latin typeface="Calibri" panose="020F0502020204030204" pitchFamily="34" charset="0"/>
                <a:ea typeface="ＭＳ Ｐゴシック" panose="020B0600070205080204" pitchFamily="34" charset="-128"/>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83306">
              <a:defRPr/>
            </a:pPr>
            <a:fld id="{381CED41-2FF7-4E94-9ADC-9D730A774E3B}" type="slidenum">
              <a:rPr lang="en-US" altLang="en-US">
                <a:solidFill>
                  <a:prstClr val="black"/>
                </a:solidFill>
              </a:rPr>
              <a:pPr defTabSz="483306">
                <a:defRPr/>
              </a:pPr>
              <a:t>29</a:t>
            </a:fld>
            <a:endParaRPr lang="en-US" altLang="en-US">
              <a:solidFill>
                <a:prstClr val="black"/>
              </a:solidFill>
            </a:endParaRPr>
          </a:p>
        </p:txBody>
      </p:sp>
    </p:spTree>
    <p:extLst>
      <p:ext uri="{BB962C8B-B14F-4D97-AF65-F5344CB8AC3E}">
        <p14:creationId xmlns:p14="http://schemas.microsoft.com/office/powerpoint/2010/main" val="209491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Coordinates are the derived value</a:t>
            </a:r>
          </a:p>
        </p:txBody>
      </p:sp>
      <p:sp>
        <p:nvSpPr>
          <p:cNvPr id="4" name="Slide Number Placeholder 3"/>
          <p:cNvSpPr>
            <a:spLocks noGrp="1"/>
          </p:cNvSpPr>
          <p:nvPr>
            <p:ph type="sldNum" sz="quarter" idx="10"/>
          </p:nvPr>
        </p:nvSpPr>
        <p:spPr/>
        <p:txBody>
          <a:bodyPr/>
          <a:lstStyle/>
          <a:p>
            <a:pPr defTabSz="483306">
              <a:defRPr/>
            </a:pPr>
            <a:fld id="{5C82B219-8296-4669-B930-C57DEBC78CB8}" type="slidenum">
              <a:rPr lang="en-US">
                <a:solidFill>
                  <a:prstClr val="black"/>
                </a:solidFill>
                <a:latin typeface="Calibri" panose="020F0502020204030204"/>
              </a:rPr>
              <a:pPr defTabSz="483306">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87991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not just getting to modernized NSRS, but also beyond</a:t>
            </a:r>
          </a:p>
        </p:txBody>
      </p:sp>
      <p:sp>
        <p:nvSpPr>
          <p:cNvPr id="4" name="Slide Number Placeholder 3"/>
          <p:cNvSpPr>
            <a:spLocks noGrp="1"/>
          </p:cNvSpPr>
          <p:nvPr>
            <p:ph type="sldNum" sz="quarter" idx="5"/>
          </p:nvPr>
        </p:nvSpPr>
        <p:spPr/>
        <p:txBody>
          <a:bodyPr/>
          <a:lstStyle/>
          <a:p>
            <a:fld id="{52E4EAE2-3E44-4D7B-8DC7-0AC4034C6882}" type="slidenum">
              <a:rPr lang="en-US" smtClean="0"/>
              <a:t>5</a:t>
            </a:fld>
            <a:endParaRPr lang="en-US"/>
          </a:p>
        </p:txBody>
      </p:sp>
    </p:spTree>
    <p:extLst>
      <p:ext uri="{BB962C8B-B14F-4D97-AF65-F5344CB8AC3E}">
        <p14:creationId xmlns:p14="http://schemas.microsoft.com/office/powerpoint/2010/main" val="2535626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latin typeface="Arial" panose="020B0604020202020204" pitchFamily="34" charset="0"/>
                <a:cs typeface="Arial" panose="020B0604020202020204" pitchFamily="34" charset="0"/>
              </a:rPr>
              <a:t>Any geodetic control point that is not active control. Common examples include a metal disk set in concrete or stone, or a stainless steel rod driven into the ground. </a:t>
            </a:r>
          </a:p>
          <a:p>
            <a:r>
              <a:rPr lang="en-US" dirty="0"/>
              <a:t>Can be easily destroyed or damaged, though.</a:t>
            </a:r>
          </a:p>
          <a:p>
            <a:r>
              <a:rPr lang="en-US" dirty="0"/>
              <a:t>Not available everywhere</a:t>
            </a:r>
          </a:p>
          <a:p>
            <a:endParaRPr lang="en-US" dirty="0"/>
          </a:p>
          <a:p>
            <a:r>
              <a:rPr lang="en-US" dirty="0"/>
              <a:t>Passive control benefits in Modernized NSRS:</a:t>
            </a:r>
          </a:p>
          <a:p>
            <a:r>
              <a:rPr lang="en-US" sz="1300" dirty="0"/>
              <a:t>Time series analysis</a:t>
            </a:r>
          </a:p>
          <a:p>
            <a:r>
              <a:rPr lang="en-US" sz="1300" dirty="0"/>
              <a:t>Epoch definitions </a:t>
            </a:r>
          </a:p>
          <a:p>
            <a:r>
              <a:rPr lang="en-US" sz="1300" dirty="0"/>
              <a:t>Trusted control marks</a:t>
            </a:r>
          </a:p>
          <a:p>
            <a:r>
              <a:rPr lang="en-US" sz="1300" dirty="0"/>
              <a:t>Project location selection</a:t>
            </a:r>
          </a:p>
          <a:p>
            <a:r>
              <a:rPr lang="en-US" sz="1300" dirty="0"/>
              <a:t>Infrastructure monitoring</a:t>
            </a:r>
          </a:p>
          <a:p>
            <a:r>
              <a:rPr lang="en-US" sz="1300" dirty="0"/>
              <a:t>More reliable and accurate data</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32</a:t>
            </a:fld>
            <a:endParaRPr lang="en-US"/>
          </a:p>
        </p:txBody>
      </p:sp>
    </p:spTree>
    <p:extLst>
      <p:ext uri="{BB962C8B-B14F-4D97-AF65-F5344CB8AC3E}">
        <p14:creationId xmlns:p14="http://schemas.microsoft.com/office/powerpoint/2010/main" val="3747989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Slide Number Placeholder 3"/>
          <p:cNvSpPr>
            <a:spLocks noGrp="1"/>
          </p:cNvSpPr>
          <p:nvPr>
            <p:ph type="sldNum" sz="quarter" idx="10"/>
          </p:nvPr>
        </p:nvSpPr>
        <p:spPr/>
        <p:txBody>
          <a:bodyPr/>
          <a:lstStyle/>
          <a:p>
            <a:pPr defTabSz="483306">
              <a:defRPr/>
            </a:pPr>
            <a:fld id="{858F322E-725D-4B7F-AB32-CFCE590DC543}" type="slidenum">
              <a:rPr lang="en-US">
                <a:solidFill>
                  <a:prstClr val="black"/>
                </a:solidFill>
                <a:latin typeface="Calibri" panose="020F0502020204030204"/>
              </a:rPr>
              <a:pPr defTabSz="483306">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006757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dirty="0"/>
          </a:p>
        </p:txBody>
      </p:sp>
      <p:sp>
        <p:nvSpPr>
          <p:cNvPr id="176" name="Google Shape;176;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8935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marL="271860" indent="-271860" defTabSz="724959">
              <a:buFont typeface="Symbol" panose="05050102010706020507" pitchFamily="18" charset="2"/>
              <a:buChar char=""/>
            </a:pPr>
            <a:r>
              <a:rPr lang="en-US" sz="13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All survey control should be tied to a common reference epoch.</a:t>
            </a:r>
          </a:p>
          <a:p>
            <a:pPr marL="271860" indent="-271860" defTabSz="724959">
              <a:buFont typeface="Symbol" panose="05050102010706020507" pitchFamily="18" charset="2"/>
              <a:buChar char=""/>
            </a:pPr>
            <a:r>
              <a:rPr lang="en-US" sz="13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The idea is to use one set of coordinates (assuming they have not changed). </a:t>
            </a:r>
          </a:p>
          <a:p>
            <a:pPr marL="271860" indent="-271860" defTabSz="724959">
              <a:buFont typeface="Symbol" panose="05050102010706020507" pitchFamily="18" charset="2"/>
              <a:buChar char=""/>
            </a:pPr>
            <a:r>
              <a:rPr lang="en-US" sz="13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This will allow for a proper QA/QC throughout all of the phases of the project.</a:t>
            </a:r>
          </a:p>
          <a:p>
            <a:endParaRPr lang="en-US" dirty="0"/>
          </a:p>
        </p:txBody>
      </p:sp>
      <p:sp>
        <p:nvSpPr>
          <p:cNvPr id="176" name="Google Shape;176;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6236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BB61E35-BFDD-405B-89B5-EDCF0FB433D1}" type="slidenum">
              <a:rPr lang="en-US" altLang="en-US">
                <a:solidFill>
                  <a:prstClr val="black"/>
                </a:solidFill>
                <a:latin typeface="Gill Sans MT" pitchFamily="34" charset="0"/>
                <a:ea typeface="ＭＳ Ｐゴシック" pitchFamily="34" charset="-128"/>
                <a:cs typeface="Times New Roman" panose="02020603050405020304" pitchFamily="18" charset="0"/>
              </a:rPr>
              <a:pPr defTabSz="966612" fontAlgn="base">
                <a:spcBef>
                  <a:spcPct val="0"/>
                </a:spcBef>
                <a:spcAft>
                  <a:spcPct val="0"/>
                </a:spcAft>
                <a:defRPr/>
              </a:pPr>
              <a:t>41</a:t>
            </a:fld>
            <a:endParaRPr lang="en-US" altLang="en-US" dirty="0">
              <a:solidFill>
                <a:prstClr val="black"/>
              </a:solidFill>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2082622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480" indent="-362480">
              <a:buFont typeface="Arial" panose="020B0604020202020204" pitchFamily="34" charset="0"/>
              <a:buChar char="•"/>
            </a:pPr>
            <a:r>
              <a:rPr lang="en-US" sz="1300" dirty="0">
                <a:ea typeface="Times New Roman" panose="02020603050405020304" pitchFamily="18" charset="0"/>
                <a:cs typeface="Times New Roman" panose="02020603050405020304" pitchFamily="18" charset="0"/>
              </a:rPr>
              <a:t>It is crucial that all the project participants either contributing survey data to the project or doing construction staking based on the project bid documents and plans be on the same page.</a:t>
            </a:r>
          </a:p>
          <a:p>
            <a:pPr marL="362480" indent="-362480">
              <a:buFont typeface="Arial" panose="020B0604020202020204" pitchFamily="34" charset="0"/>
              <a:buChar char="•"/>
            </a:pPr>
            <a:r>
              <a:rPr lang="en-US" sz="1300" dirty="0">
                <a:ea typeface="Times New Roman" panose="02020603050405020304" pitchFamily="18" charset="0"/>
                <a:cs typeface="Times New Roman" panose="02020603050405020304" pitchFamily="18" charset="0"/>
              </a:rPr>
              <a:t>Everyone must be using the same coordinate values for the passive control and have all equipment set to the correct coordinate system, datums, </a:t>
            </a:r>
            <a:r>
              <a:rPr lang="en-US" sz="1300" b="1" u="sng" dirty="0">
                <a:ea typeface="Times New Roman" panose="02020603050405020304" pitchFamily="18" charset="0"/>
                <a:cs typeface="Times New Roman" panose="02020603050405020304" pitchFamily="18" charset="0"/>
              </a:rPr>
              <a:t>reference epoch</a:t>
            </a:r>
            <a:r>
              <a:rPr lang="en-US" sz="1300" dirty="0">
                <a:ea typeface="Times New Roman" panose="02020603050405020304" pitchFamily="18" charset="0"/>
                <a:cs typeface="Times New Roman" panose="02020603050405020304" pitchFamily="18" charset="0"/>
              </a:rPr>
              <a:t>, units etc. and use the same RTN to participate in the project.</a:t>
            </a:r>
          </a:p>
          <a:p>
            <a:pPr marL="271860" indent="-271860">
              <a:buFont typeface="Symbol" panose="05050102010706020507" pitchFamily="18" charset="2"/>
              <a:buChar char=""/>
            </a:pPr>
            <a:r>
              <a:rPr lang="en-US" sz="1300" dirty="0">
                <a:ea typeface="Times New Roman" panose="02020603050405020304" pitchFamily="18" charset="0"/>
                <a:cs typeface="Times New Roman" panose="02020603050405020304" pitchFamily="18" charset="0"/>
              </a:rPr>
              <a:t>There is also the possibility of error if they are not using the correct coordinates for the passive control or have erroneous coordinate system or unit settings in their data collector.</a:t>
            </a:r>
          </a:p>
          <a:p>
            <a:pPr marL="362480" indent="-362480">
              <a:buFont typeface="Arial" panose="020B0604020202020204" pitchFamily="34" charset="0"/>
              <a:buChar char="•"/>
            </a:pPr>
            <a:endParaRPr lang="en-US" sz="1300" dirty="0">
              <a:ea typeface="Times New Roman" panose="02020603050405020304" pitchFamily="18" charset="0"/>
              <a:cs typeface="Times New Roman" panose="02020603050405020304" pitchFamily="18" charset="0"/>
            </a:endParaRPr>
          </a:p>
          <a:p>
            <a:pPr marL="271860" indent="-271860">
              <a:buFont typeface="Symbol" panose="05050102010706020507" pitchFamily="18" charset="2"/>
              <a:buChar char=""/>
            </a:pPr>
            <a:r>
              <a:rPr lang="en-US" sz="1300" dirty="0">
                <a:ea typeface="Times New Roman" panose="02020603050405020304" pitchFamily="18" charset="0"/>
                <a:cs typeface="Times New Roman" panose="02020603050405020304" pitchFamily="18" charset="0"/>
              </a:rPr>
              <a:t>Whoever participates in the project with RTN GNSS must verify their surveying equipment settings and loaded control and 3D models by verifying observations on the project passive control.  </a:t>
            </a:r>
          </a:p>
          <a:p>
            <a:pPr marL="271860" indent="-271860">
              <a:buFont typeface="Symbol" panose="05050102010706020507" pitchFamily="18" charset="2"/>
              <a:buChar char=""/>
            </a:pPr>
            <a:r>
              <a:rPr lang="en-US" sz="1300" dirty="0">
                <a:ea typeface="Times New Roman" panose="02020603050405020304" pitchFamily="18" charset="0"/>
                <a:cs typeface="Times New Roman" panose="02020603050405020304" pitchFamily="18" charset="0"/>
              </a:rPr>
              <a:t>Non-survey personnel utilizing machine control graders or pavers must have their equipment and the 3D models verified against the passive project control.</a:t>
            </a:r>
          </a:p>
          <a:p>
            <a:endParaRPr lang="en-US" dirty="0"/>
          </a:p>
        </p:txBody>
      </p:sp>
      <p:sp>
        <p:nvSpPr>
          <p:cNvPr id="4" name="Slide Number Placeholder 3"/>
          <p:cNvSpPr>
            <a:spLocks noGrp="1"/>
          </p:cNvSpPr>
          <p:nvPr>
            <p:ph type="sldNum" sz="quarter" idx="5"/>
          </p:nvPr>
        </p:nvSpPr>
        <p:spPr/>
        <p:txBody>
          <a:bodyPr/>
          <a:lstStyle/>
          <a:p>
            <a:fld id="{52E4EAE2-3E44-4D7B-8DC7-0AC4034C6882}" type="slidenum">
              <a:rPr lang="en-US" smtClean="0"/>
              <a:t>43</a:t>
            </a:fld>
            <a:endParaRPr lang="en-US"/>
          </a:p>
        </p:txBody>
      </p:sp>
    </p:spTree>
    <p:extLst>
      <p:ext uri="{BB962C8B-B14F-4D97-AF65-F5344CB8AC3E}">
        <p14:creationId xmlns:p14="http://schemas.microsoft.com/office/powerpoint/2010/main" val="792042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 attention to the uncertainly in the tools</a:t>
            </a:r>
          </a:p>
          <a:p>
            <a:r>
              <a:rPr lang="en-US" dirty="0"/>
              <a:t>Watch the accuracy! All values will be published to .001, but the </a:t>
            </a:r>
            <a:r>
              <a:rPr lang="en-US" dirty="0" err="1"/>
              <a:t>sigmas</a:t>
            </a:r>
            <a:r>
              <a:rPr lang="en-US" dirty="0"/>
              <a:t> will tell you how good the information is</a:t>
            </a:r>
          </a:p>
        </p:txBody>
      </p:sp>
      <p:sp>
        <p:nvSpPr>
          <p:cNvPr id="4" name="Slide Number Placeholder 3"/>
          <p:cNvSpPr>
            <a:spLocks noGrp="1"/>
          </p:cNvSpPr>
          <p:nvPr>
            <p:ph type="sldNum" sz="quarter" idx="5"/>
          </p:nvPr>
        </p:nvSpPr>
        <p:spPr/>
        <p:txBody>
          <a:bodyPr/>
          <a:lstStyle/>
          <a:p>
            <a:fld id="{52E4EAE2-3E44-4D7B-8DC7-0AC4034C6882}" type="slidenum">
              <a:rPr lang="en-US" smtClean="0"/>
              <a:t>44</a:t>
            </a:fld>
            <a:endParaRPr lang="en-US"/>
          </a:p>
        </p:txBody>
      </p:sp>
    </p:spTree>
    <p:extLst>
      <p:ext uri="{BB962C8B-B14F-4D97-AF65-F5344CB8AC3E}">
        <p14:creationId xmlns:p14="http://schemas.microsoft.com/office/powerpoint/2010/main" val="2605066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defTabSz="966612">
              <a:defRPr/>
            </a:pPr>
            <a:r>
              <a:rPr lang="en-US" dirty="0"/>
              <a:t>Build a culture at your firm where metadata is considered a crucial component of project documentation.  </a:t>
            </a:r>
          </a:p>
          <a:p>
            <a:r>
              <a:rPr lang="en-US" dirty="0"/>
              <a:t>To reiterate what Mike M said</a:t>
            </a:r>
            <a:endParaRPr dirty="0"/>
          </a:p>
        </p:txBody>
      </p:sp>
      <p:sp>
        <p:nvSpPr>
          <p:cNvPr id="176" name="Google Shape;176;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5842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endParaRPr dirty="0"/>
          </a:p>
        </p:txBody>
      </p:sp>
      <p:sp>
        <p:nvSpPr>
          <p:cNvPr id="176" name="Google Shape;176;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369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DE9524, a mark near Springfield</a:t>
            </a:r>
          </a:p>
        </p:txBody>
      </p:sp>
      <p:sp>
        <p:nvSpPr>
          <p:cNvPr id="4" name="Slide Number Placeholder 3"/>
          <p:cNvSpPr>
            <a:spLocks noGrp="1"/>
          </p:cNvSpPr>
          <p:nvPr>
            <p:ph type="sldNum" sz="quarter" idx="5"/>
          </p:nvPr>
        </p:nvSpPr>
        <p:spPr/>
        <p:txBody>
          <a:bodyPr/>
          <a:lstStyle/>
          <a:p>
            <a:fld id="{C1509EB3-BC24-4466-81E7-26F4DEB0FFCC}" type="slidenum">
              <a:rPr lang="en-US" smtClean="0"/>
              <a:t>49</a:t>
            </a:fld>
            <a:endParaRPr lang="en-US"/>
          </a:p>
        </p:txBody>
      </p:sp>
    </p:spTree>
    <p:extLst>
      <p:ext uri="{BB962C8B-B14F-4D97-AF65-F5344CB8AC3E}">
        <p14:creationId xmlns:p14="http://schemas.microsoft.com/office/powerpoint/2010/main" val="28209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653" indent="-241653" defTabSz="966612">
              <a:lnSpc>
                <a:spcPct val="90000"/>
              </a:lnSpc>
              <a:spcBef>
                <a:spcPts val="1057"/>
              </a:spcBef>
              <a:buFont typeface="Arial" panose="020B0604020202020204" pitchFamily="34" charset="0"/>
              <a:buChar char="•"/>
              <a:defRPr/>
            </a:pPr>
            <a:r>
              <a:rPr lang="en-US" sz="3000" b="1" dirty="0">
                <a:solidFill>
                  <a:prstClr val="black"/>
                </a:solidFill>
                <a:latin typeface="Calibri"/>
              </a:rPr>
              <a:t>Designs by NGS</a:t>
            </a:r>
          </a:p>
          <a:p>
            <a:pPr marL="724959" lvl="1" indent="-241653" defTabSz="966612">
              <a:lnSpc>
                <a:spcPct val="90000"/>
              </a:lnSpc>
              <a:spcBef>
                <a:spcPts val="529"/>
              </a:spcBef>
              <a:buFont typeface="Arial" panose="020B0604020202020204" pitchFamily="34" charset="0"/>
              <a:buChar char="•"/>
              <a:defRPr/>
            </a:pPr>
            <a:r>
              <a:rPr lang="en-US" sz="2500" dirty="0">
                <a:solidFill>
                  <a:prstClr val="black"/>
                </a:solidFill>
                <a:latin typeface="Calibri"/>
              </a:rPr>
              <a:t>165 zones </a:t>
            </a:r>
          </a:p>
          <a:p>
            <a:pPr marL="724959" lvl="1" indent="-241653" defTabSz="966612">
              <a:lnSpc>
                <a:spcPct val="90000"/>
              </a:lnSpc>
              <a:spcBef>
                <a:spcPts val="529"/>
              </a:spcBef>
              <a:buFont typeface="Arial" panose="020B0604020202020204" pitchFamily="34" charset="0"/>
              <a:buChar char="•"/>
              <a:defRPr/>
            </a:pPr>
            <a:r>
              <a:rPr lang="en-US" sz="2500" dirty="0">
                <a:solidFill>
                  <a:prstClr val="black"/>
                </a:solidFill>
                <a:latin typeface="Calibri"/>
              </a:rPr>
              <a:t>Includes 54 statewide zones…</a:t>
            </a:r>
          </a:p>
          <a:p>
            <a:pPr marL="724959" lvl="1" indent="-241653" defTabSz="966612">
              <a:lnSpc>
                <a:spcPct val="90000"/>
              </a:lnSpc>
              <a:spcBef>
                <a:spcPts val="529"/>
              </a:spcBef>
              <a:buFont typeface="Arial" panose="020B0604020202020204" pitchFamily="34" charset="0"/>
              <a:buChar char="•"/>
              <a:defRPr/>
            </a:pPr>
            <a:r>
              <a:rPr lang="en-US" sz="2500" dirty="0">
                <a:solidFill>
                  <a:prstClr val="black"/>
                </a:solidFill>
                <a:latin typeface="Calibri"/>
              </a:rPr>
              <a:t> …and 3 “special use” zones </a:t>
            </a:r>
            <a:br>
              <a:rPr lang="en-US" sz="2500" dirty="0">
                <a:solidFill>
                  <a:prstClr val="black"/>
                </a:solidFill>
                <a:latin typeface="Calibri"/>
              </a:rPr>
            </a:br>
            <a:r>
              <a:rPr lang="en-US" sz="2500" dirty="0">
                <a:solidFill>
                  <a:prstClr val="black"/>
                </a:solidFill>
                <a:latin typeface="Calibri"/>
              </a:rPr>
              <a:t>(in more than one state)</a:t>
            </a:r>
          </a:p>
          <a:p>
            <a:pPr marL="241653" indent="-241653" defTabSz="966612">
              <a:lnSpc>
                <a:spcPct val="90000"/>
              </a:lnSpc>
              <a:spcBef>
                <a:spcPts val="1057"/>
              </a:spcBef>
              <a:buFont typeface="Arial" panose="020B0604020202020204" pitchFamily="34" charset="0"/>
              <a:buChar char="•"/>
              <a:defRPr/>
            </a:pPr>
            <a:r>
              <a:rPr lang="en-US" sz="3000" b="1" dirty="0">
                <a:solidFill>
                  <a:prstClr val="black"/>
                </a:solidFill>
                <a:latin typeface="Calibri"/>
              </a:rPr>
              <a:t>Designs by state stakeholders</a:t>
            </a:r>
          </a:p>
          <a:p>
            <a:pPr marL="724959" lvl="1" indent="-241653" defTabSz="966612">
              <a:lnSpc>
                <a:spcPct val="90000"/>
              </a:lnSpc>
              <a:spcBef>
                <a:spcPts val="529"/>
              </a:spcBef>
              <a:buFont typeface="Arial" panose="020B0604020202020204" pitchFamily="34" charset="0"/>
              <a:buChar char="•"/>
              <a:defRPr/>
            </a:pPr>
            <a:r>
              <a:rPr lang="en-US" sz="2500" dirty="0">
                <a:solidFill>
                  <a:prstClr val="black"/>
                </a:solidFill>
                <a:latin typeface="Calibri"/>
              </a:rPr>
              <a:t>802 zones in 28 states</a:t>
            </a:r>
          </a:p>
          <a:p>
            <a:pPr marL="241653" indent="-241653" defTabSz="966612">
              <a:lnSpc>
                <a:spcPct val="90000"/>
              </a:lnSpc>
              <a:spcBef>
                <a:spcPts val="1057"/>
              </a:spcBef>
              <a:buFont typeface="Arial" panose="020B0604020202020204" pitchFamily="34" charset="0"/>
              <a:buChar char="•"/>
              <a:defRPr/>
            </a:pPr>
            <a:r>
              <a:rPr lang="en-US" sz="3000" b="1" dirty="0">
                <a:solidFill>
                  <a:prstClr val="black"/>
                </a:solidFill>
                <a:latin typeface="Calibri"/>
              </a:rPr>
              <a:t>Total = 967 zones </a:t>
            </a:r>
            <a:br>
              <a:rPr lang="en-US" sz="3000" b="1" dirty="0">
                <a:solidFill>
                  <a:prstClr val="black"/>
                </a:solidFill>
                <a:latin typeface="Calibri"/>
              </a:rPr>
            </a:br>
            <a:r>
              <a:rPr lang="en-US" sz="3000" dirty="0">
                <a:solidFill>
                  <a:prstClr val="black"/>
                </a:solidFill>
                <a:latin typeface="Calibri"/>
              </a:rPr>
              <a:t>for 56 states </a:t>
            </a:r>
            <a:br>
              <a:rPr lang="en-US" sz="3000" dirty="0">
                <a:solidFill>
                  <a:prstClr val="black"/>
                </a:solidFill>
                <a:latin typeface="Calibri"/>
              </a:rPr>
            </a:br>
            <a:r>
              <a:rPr lang="en-US" sz="3000" dirty="0">
                <a:solidFill>
                  <a:prstClr val="black"/>
                </a:solidFill>
                <a:latin typeface="Calibri"/>
              </a:rPr>
              <a:t>and territories</a:t>
            </a:r>
          </a:p>
          <a:p>
            <a:pPr marL="241653" indent="-241653" defTabSz="966612">
              <a:lnSpc>
                <a:spcPct val="90000"/>
              </a:lnSpc>
              <a:spcBef>
                <a:spcPts val="1057"/>
              </a:spcBef>
              <a:buFont typeface="Arial" panose="020B0604020202020204" pitchFamily="34" charset="0"/>
              <a:buChar char="•"/>
              <a:defRPr/>
            </a:pPr>
            <a:r>
              <a:rPr lang="en-US" sz="3000" b="1" i="1" dirty="0">
                <a:solidFill>
                  <a:prstClr val="black"/>
                </a:solidFill>
                <a:latin typeface="Calibri"/>
              </a:rPr>
              <a:t>Compare to 125 </a:t>
            </a:r>
            <a:br>
              <a:rPr lang="en-US" sz="3000" b="1" i="1" dirty="0">
                <a:solidFill>
                  <a:prstClr val="black"/>
                </a:solidFill>
                <a:latin typeface="Calibri"/>
              </a:rPr>
            </a:br>
            <a:r>
              <a:rPr lang="en-US" sz="3000" b="1" i="1" dirty="0">
                <a:solidFill>
                  <a:prstClr val="black"/>
                </a:solidFill>
                <a:latin typeface="Calibri"/>
              </a:rPr>
              <a:t>zones in existing </a:t>
            </a:r>
            <a:br>
              <a:rPr lang="en-US" sz="3000" b="1" i="1" dirty="0">
                <a:solidFill>
                  <a:prstClr val="black"/>
                </a:solidFill>
                <a:latin typeface="Calibri"/>
              </a:rPr>
            </a:br>
            <a:r>
              <a:rPr lang="en-US" sz="3000" b="1" i="1" dirty="0">
                <a:solidFill>
                  <a:prstClr val="black"/>
                </a:solidFill>
                <a:latin typeface="Calibri"/>
              </a:rPr>
              <a:t>State Plane</a:t>
            </a:r>
            <a:endParaRPr lang="en-US" sz="3000" i="1"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defTabSz="483306">
              <a:defRPr/>
            </a:pPr>
            <a:fld id="{0F87191B-5443-0B49-80DC-518BB88BFE36}" type="slidenum">
              <a:rPr lang="en-US">
                <a:solidFill>
                  <a:prstClr val="black"/>
                </a:solidFill>
                <a:latin typeface="Calibri" panose="020F0502020204030204"/>
              </a:rPr>
              <a:pPr defTabSz="483306">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703554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CLICKS slowly</a:t>
            </a:r>
          </a:p>
          <a:p>
            <a:r>
              <a:rPr lang="en-US" dirty="0"/>
              <a:t>RED are “transformations”.  Black are “conversions”.  ALL are inside of NCAT.</a:t>
            </a:r>
          </a:p>
          <a:p>
            <a:r>
              <a:rPr lang="en-US" dirty="0"/>
              <a:t>2 CLICKS slowly</a:t>
            </a:r>
          </a:p>
          <a:p>
            <a:r>
              <a:rPr lang="en-US" dirty="0"/>
              <a:t>When it is released, NATRF2022 will be added to NCAT.</a:t>
            </a:r>
          </a:p>
          <a:p>
            <a:pPr defTabSz="966612" eaLnBrk="0" fontAlgn="base" hangingPunct="0">
              <a:spcBef>
                <a:spcPct val="30000"/>
              </a:spcBef>
              <a:spcAft>
                <a:spcPct val="0"/>
              </a:spcAft>
              <a:defRPr/>
            </a:pPr>
            <a:endParaRPr lang="en-US" dirty="0"/>
          </a:p>
          <a:p>
            <a:endParaRPr lang="en-US" dirty="0"/>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BB61E35-BFDD-405B-89B5-EDCF0FB433D1}" type="slidenum">
              <a:rPr lang="en-US" altLang="en-US">
                <a:solidFill>
                  <a:prstClr val="black"/>
                </a:solidFill>
                <a:latin typeface="Gill Sans MT" pitchFamily="34" charset="0"/>
                <a:ea typeface="ＭＳ Ｐゴシック" pitchFamily="34" charset="-128"/>
                <a:cs typeface="Arial" pitchFamily="34" charset="0"/>
              </a:rPr>
              <a:pPr defTabSz="966612" fontAlgn="base">
                <a:spcBef>
                  <a:spcPct val="0"/>
                </a:spcBef>
                <a:spcAft>
                  <a:spcPct val="0"/>
                </a:spcAft>
                <a:defRPr/>
              </a:pPr>
              <a:t>55</a:t>
            </a:fld>
            <a:endParaRPr lang="en-US" altLang="en-US">
              <a:solidFill>
                <a:prstClr val="black"/>
              </a:solidFill>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074861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46"/>
              </a:spcAft>
            </a:pPr>
            <a:r>
              <a:rPr lang="en-US" sz="1900" b="1" dirty="0">
                <a:solidFill>
                  <a:srgbClr val="222222"/>
                </a:solidFill>
                <a:latin typeface="Arial" panose="020B0604020202020204" pitchFamily="34" charset="0"/>
              </a:rPr>
              <a:t>Synopsis:</a:t>
            </a:r>
            <a:r>
              <a:rPr lang="en-US" sz="1900" dirty="0">
                <a:solidFill>
                  <a:srgbClr val="222222"/>
                </a:solidFill>
                <a:latin typeface="Arial" panose="020B0604020202020204" pitchFamily="34" charset="0"/>
              </a:rPr>
              <a:t> Heights are pretty simple, right? Just go up and down and watch water flow. In reality, they can be more complicated than that, and given the variety of vertical datums that are out there, it’s easy to see how important it is to understand the system you are working in. This talk will discuss the theoretical and practical aspects of vertical datums, including the different types of heights, the current height datums including NAVD 88 and IGLD (1985), upcoming changes to those datums, as well as how to work within these datums. Progress from the recent GPS on Bench Marks campaign will also be covered, as well as how the data collected in that campaign will help improve the connection between old and new datums.</a:t>
            </a:r>
            <a:endParaRPr lang="en-US" sz="1900" dirty="0">
              <a:solidFill>
                <a:srgbClr val="222222"/>
              </a:solidFill>
              <a:latin typeface="Calibri" panose="020F0502020204030204" pitchFamily="34" charset="0"/>
            </a:endParaRPr>
          </a:p>
          <a:p>
            <a:br>
              <a:rPr lang="en-US" b="0" i="0" dirty="0">
                <a:solidFill>
                  <a:srgbClr val="222222"/>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52E4EAE2-3E44-4D7B-8DC7-0AC4034C6882}" type="slidenum">
              <a:rPr lang="en-US" smtClean="0"/>
              <a:t>60</a:t>
            </a:fld>
            <a:endParaRPr lang="en-US"/>
          </a:p>
        </p:txBody>
      </p:sp>
    </p:spTree>
    <p:extLst>
      <p:ext uri="{BB962C8B-B14F-4D97-AF65-F5344CB8AC3E}">
        <p14:creationId xmlns:p14="http://schemas.microsoft.com/office/powerpoint/2010/main" val="1533350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normAutofit/>
          </a:bodyPr>
          <a:lstStyle/>
          <a:p>
            <a:r>
              <a:rPr lang="en-US" baseline="0" dirty="0"/>
              <a:t>NAPGD2022 will be accessed differently than NAVD 88 is. First, let me explain what is what.</a:t>
            </a:r>
          </a:p>
          <a:p>
            <a:r>
              <a:rPr lang="en-US" baseline="0" dirty="0"/>
              <a:t>Start with the Earth. The Earth isn’t flat, but it’s more than just a sphere.</a:t>
            </a:r>
          </a:p>
          <a:p>
            <a:endParaRPr lang="en-US" baseline="0" dirty="0"/>
          </a:p>
          <a:p>
            <a:r>
              <a:rPr lang="en-US" baseline="0" dirty="0"/>
              <a:t>We first approximate it as an ellipsoid, which is a sphere that’s been squashed a little bit. The ellipsoid that we use is called GRS 80. With GPS we can measure a height above the ellipsoid. An ellipsoid is defined by a semimajor axis and a flattening coefficient.</a:t>
            </a:r>
          </a:p>
          <a:p>
            <a:endParaRPr lang="en-US" baseline="0" dirty="0"/>
          </a:p>
          <a:p>
            <a:r>
              <a:rPr lang="en-US" baseline="0" dirty="0"/>
              <a:t>A better approximation is a geoid, a surface that closely matches sea level. A geoid is what’s called an equipotential surface. The height above the geoid is called an orthometric height. Leveling gives orthometric height differences. These are more significant than ellipsoidal heights since ellipsoidal heights don’t tell anything about which way water flows.</a:t>
            </a:r>
          </a:p>
          <a:p>
            <a:endParaRPr lang="en-US" baseline="0" dirty="0"/>
          </a:p>
          <a:p>
            <a:endParaRPr lang="en-US" baseline="0" dirty="0"/>
          </a:p>
          <a:p>
            <a:r>
              <a:rPr lang="en-US" baseline="0" dirty="0"/>
              <a:t>Both geometric frames and geopotential frames are based on center of the earth, not the surface. Therefore, the geopotential</a:t>
            </a:r>
          </a:p>
          <a:p>
            <a:r>
              <a:rPr lang="en-US" dirty="0"/>
              <a:t>Old method: leveling from bench mark, plus NAD 83 was not geocentric, so we had to develop “hybrid” geoid models in order to have NAVD 88 and NAD 83 work together</a:t>
            </a:r>
          </a:p>
          <a:p>
            <a:r>
              <a:rPr lang="en-US" dirty="0"/>
              <a:t>New method – GNSS and Geoid model (defined to work together!) </a:t>
            </a:r>
            <a:r>
              <a:rPr lang="en-US" baseline="0" dirty="0"/>
              <a:t>frame can be accessed through the geometric frame</a:t>
            </a:r>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cs typeface="Arial" pitchFamily="34" charset="0"/>
              </a:rPr>
              <a:pPr defTabSz="483306" fontAlgn="base">
                <a:spcBef>
                  <a:spcPct val="0"/>
                </a:spcBef>
                <a:spcAft>
                  <a:spcPct val="0"/>
                </a:spcAft>
                <a:defRPr/>
              </a:pPr>
              <a:t>63</a:t>
            </a:fld>
            <a:endParaRPr lang="en-US" sz="1400">
              <a:solidFill>
                <a:prstClr val="black"/>
              </a:solidFill>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092095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the ellipsoid </a:t>
            </a:r>
          </a:p>
          <a:p>
            <a:endParaRPr lang="en-US" dirty="0"/>
          </a:p>
          <a:p>
            <a:pPr defTabSz="966612">
              <a:defRPr/>
            </a:pPr>
            <a:r>
              <a:rPr lang="en-US" sz="1300" dirty="0"/>
              <a:t>An </a:t>
            </a:r>
            <a:r>
              <a:rPr lang="en-US" sz="1300" b="1" dirty="0"/>
              <a:t>ellipsoidal height</a:t>
            </a:r>
            <a:r>
              <a:rPr lang="en-US" sz="1300" dirty="0"/>
              <a:t> can come directly from a GNSS observation. GNSS data processed in OPUS or other software first are computed as XYZ Cartesian coordinates in the International Terrestrial Reference Frame (ITRF) and then can be transformed into a realization of NAD 83. From there the coordinates are converted from XYZ to longitude, latitude, and ellipsoidal height by applying the Geodetic Reference System of 1980 (GRS 80) ellipsoid. Ellipsoidal heights are purely geometrical quantities and are represented by </a:t>
            </a:r>
            <a:r>
              <a:rPr lang="en-US" sz="1300" i="1" dirty="0"/>
              <a:t>h </a:t>
            </a:r>
            <a:r>
              <a:rPr lang="en-US" sz="1300" dirty="0"/>
              <a:t>as the distance above the ellipsoid along a straight line running perpendicular to the surface of the ellipsoid.</a:t>
            </a:r>
          </a:p>
          <a:p>
            <a:r>
              <a:rPr lang="en-US" dirty="0"/>
              <a:t>normal, perpendicular to the surface.</a:t>
            </a:r>
          </a:p>
        </p:txBody>
      </p:sp>
      <p:sp>
        <p:nvSpPr>
          <p:cNvPr id="4" name="Slide Number Placeholder 3"/>
          <p:cNvSpPr>
            <a:spLocks noGrp="1"/>
          </p:cNvSpPr>
          <p:nvPr>
            <p:ph type="sldNum" sz="quarter" idx="5"/>
          </p:nvPr>
        </p:nvSpPr>
        <p:spPr/>
        <p:txBody>
          <a:bodyPr/>
          <a:lstStyle/>
          <a:p>
            <a:fld id="{C1509EB3-BC24-4466-81E7-26F4DEB0FFCC}" type="slidenum">
              <a:rPr lang="en-US" smtClean="0"/>
              <a:t>64</a:t>
            </a:fld>
            <a:endParaRPr lang="en-US"/>
          </a:p>
        </p:txBody>
      </p:sp>
    </p:spTree>
    <p:extLst>
      <p:ext uri="{BB962C8B-B14F-4D97-AF65-F5344CB8AC3E}">
        <p14:creationId xmlns:p14="http://schemas.microsoft.com/office/powerpoint/2010/main" val="7566746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VDATUM website</a:t>
            </a:r>
          </a:p>
        </p:txBody>
      </p:sp>
      <p:sp>
        <p:nvSpPr>
          <p:cNvPr id="4" name="Slide Number Placeholder 3"/>
          <p:cNvSpPr>
            <a:spLocks noGrp="1"/>
          </p:cNvSpPr>
          <p:nvPr>
            <p:ph type="sldNum" sz="quarter" idx="5"/>
          </p:nvPr>
        </p:nvSpPr>
        <p:spPr/>
        <p:txBody>
          <a:bodyPr/>
          <a:lstStyle/>
          <a:p>
            <a:fld id="{52E4EAE2-3E44-4D7B-8DC7-0AC4034C6882}" type="slidenum">
              <a:rPr lang="en-US" smtClean="0"/>
              <a:t>65</a:t>
            </a:fld>
            <a:endParaRPr lang="en-US"/>
          </a:p>
        </p:txBody>
      </p:sp>
    </p:spTree>
    <p:extLst>
      <p:ext uri="{BB962C8B-B14F-4D97-AF65-F5344CB8AC3E}">
        <p14:creationId xmlns:p14="http://schemas.microsoft.com/office/powerpoint/2010/main" val="1081219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Illustrative to show how much more complicated it can be</a:t>
            </a:r>
          </a:p>
          <a:p>
            <a:r>
              <a:rPr lang="en-US" dirty="0" err="1"/>
              <a:t>Jekeli</a:t>
            </a:r>
            <a:r>
              <a:rPr lang="en-US" dirty="0"/>
              <a:t> (November 2000): Heights, the Geopotential, and Vertical Datums. Ohio Sea Grant Technical Report</a:t>
            </a:r>
          </a:p>
        </p:txBody>
      </p:sp>
      <p:sp>
        <p:nvSpPr>
          <p:cNvPr id="4" name="Slide Number Placeholder 3"/>
          <p:cNvSpPr>
            <a:spLocks noGrp="1"/>
          </p:cNvSpPr>
          <p:nvPr>
            <p:ph type="sldNum" sz="quarter" idx="5"/>
          </p:nvPr>
        </p:nvSpPr>
        <p:spPr/>
        <p:txBody>
          <a:bodyPr/>
          <a:lstStyle/>
          <a:p>
            <a:fld id="{52E4EAE2-3E44-4D7B-8DC7-0AC4034C6882}" type="slidenum">
              <a:rPr lang="en-US" smtClean="0"/>
              <a:t>66</a:t>
            </a:fld>
            <a:endParaRPr lang="en-US"/>
          </a:p>
        </p:txBody>
      </p:sp>
    </p:spTree>
    <p:extLst>
      <p:ext uri="{BB962C8B-B14F-4D97-AF65-F5344CB8AC3E}">
        <p14:creationId xmlns:p14="http://schemas.microsoft.com/office/powerpoint/2010/main" val="34236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Geopotential is potential energy per unit mass. Units are m^2 per s^2. Divide that by gravity acceleration (m/s^2) and you are left with meters</a:t>
            </a:r>
          </a:p>
        </p:txBody>
      </p:sp>
      <p:sp>
        <p:nvSpPr>
          <p:cNvPr id="4" name="Slide Number Placeholder 3"/>
          <p:cNvSpPr>
            <a:spLocks noGrp="1"/>
          </p:cNvSpPr>
          <p:nvPr>
            <p:ph type="sldNum" sz="quarter" idx="5"/>
          </p:nvPr>
        </p:nvSpPr>
        <p:spPr/>
        <p:txBody>
          <a:bodyPr/>
          <a:lstStyle/>
          <a:p>
            <a:fld id="{52E4EAE2-3E44-4D7B-8DC7-0AC4034C6882}" type="slidenum">
              <a:rPr lang="en-US" smtClean="0"/>
              <a:t>67</a:t>
            </a:fld>
            <a:endParaRPr lang="en-US"/>
          </a:p>
        </p:txBody>
      </p:sp>
    </p:spTree>
    <p:extLst>
      <p:ext uri="{BB962C8B-B14F-4D97-AF65-F5344CB8AC3E}">
        <p14:creationId xmlns:p14="http://schemas.microsoft.com/office/powerpoint/2010/main" val="2744186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acceleration due to gravity has the unit of m/s</a:t>
            </a:r>
            <a:r>
              <a:rPr lang="en-US" baseline="30000" dirty="0"/>
              <a:t>2</a:t>
            </a:r>
            <a:r>
              <a:rPr lang="en-US" dirty="0"/>
              <a:t>, so dividing </a:t>
            </a:r>
            <a:r>
              <a:rPr lang="en-US" i="1" dirty="0"/>
              <a:t>C</a:t>
            </a:r>
            <a:r>
              <a:rPr lang="en-US" dirty="0"/>
              <a:t> by a gravity value will give a quantity with meters as a unit, a height. Depending on the value of gravity used, you will get a different type of height. I’ll get to that soon. That </a:t>
            </a:r>
            <a:r>
              <a:rPr lang="en-US" i="1" dirty="0"/>
              <a:t>W</a:t>
            </a:r>
            <a:r>
              <a:rPr lang="en-US" dirty="0"/>
              <a:t> I’ve been mentioning is made up of two parts: the normal gravity potential, </a:t>
            </a:r>
            <a:r>
              <a:rPr lang="en-US" i="1" dirty="0"/>
              <a:t>U</a:t>
            </a:r>
            <a:r>
              <a:rPr lang="en-US" dirty="0"/>
              <a:t>, and the anomalous gravity potential, </a:t>
            </a:r>
            <a:r>
              <a:rPr lang="en-US" i="1" dirty="0"/>
              <a:t>T</a:t>
            </a:r>
            <a:r>
              <a:rPr lang="en-US" dirty="0"/>
              <a:t>. The </a:t>
            </a:r>
            <a:r>
              <a:rPr lang="en-US" b="1" dirty="0"/>
              <a:t>normal gravity potential</a:t>
            </a:r>
            <a:r>
              <a:rPr lang="en-US" dirty="0"/>
              <a:t> is the expected gravity potential on the ellipsoid. It’s a function of latitude. The </a:t>
            </a:r>
            <a:r>
              <a:rPr lang="en-US" b="1" dirty="0"/>
              <a:t>anomalous gravity potential</a:t>
            </a:r>
            <a:r>
              <a:rPr lang="en-US" dirty="0"/>
              <a:t> is the difference between the expected gravity potential on the ellipsoid and the gravity potential at the surface. </a:t>
            </a:r>
          </a:p>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68</a:t>
            </a:fld>
            <a:endParaRPr lang="en-US"/>
          </a:p>
        </p:txBody>
      </p:sp>
    </p:spTree>
    <p:extLst>
      <p:ext uri="{BB962C8B-B14F-4D97-AF65-F5344CB8AC3E}">
        <p14:creationId xmlns:p14="http://schemas.microsoft.com/office/powerpoint/2010/main" val="3929257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a:t>
            </a:r>
            <a:r>
              <a:rPr lang="en-US" sz="1300" b="1" dirty="0"/>
              <a:t>geoid </a:t>
            </a:r>
            <a:r>
              <a:rPr lang="en-US" sz="1300" dirty="0"/>
              <a:t>is a surface that approximates mean sea level, if you carried it all the way in through under the land. It’s an equipotential surface, meaning that its gravity potential is the same over its entirety. For GEOID2022 of the Modernized National Spatial Reference System (NSRS), the geopotential value selected is </a:t>
            </a:r>
            <a:r>
              <a:rPr lang="en-US" sz="1300" i="1" dirty="0"/>
              <a:t>W</a:t>
            </a:r>
            <a:r>
              <a:rPr lang="en-US" sz="1300" i="1" baseline="-25000" dirty="0"/>
              <a:t>0</a:t>
            </a:r>
            <a:r>
              <a:rPr lang="en-US" sz="1300" i="1" dirty="0"/>
              <a:t> </a:t>
            </a:r>
            <a:r>
              <a:rPr lang="en-US" sz="1300" dirty="0"/>
              <a:t>= 62,636,856.0 m</a:t>
            </a:r>
            <a:r>
              <a:rPr lang="en-US" sz="1300" baseline="30000" dirty="0"/>
              <a:t>2</a:t>
            </a:r>
            <a:r>
              <a:rPr lang="en-US" sz="1300" dirty="0"/>
              <a:t>/s</a:t>
            </a:r>
            <a:r>
              <a:rPr lang="en-US" sz="1300" baseline="30000" dirty="0"/>
              <a:t>2</a:t>
            </a:r>
            <a:r>
              <a:rPr lang="en-US" sz="1300" dirty="0"/>
              <a:t>, which closely matches sea level around North America. The height that we typically use to show the height above the geoid is an orthometric height, </a:t>
            </a:r>
            <a:r>
              <a:rPr lang="en-US" sz="1300" i="1" dirty="0"/>
              <a:t>H</a:t>
            </a:r>
            <a:r>
              <a:rPr lang="en-US" sz="1300" dirty="0"/>
              <a:t>. </a:t>
            </a:r>
          </a:p>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69</a:t>
            </a:fld>
            <a:endParaRPr lang="en-US"/>
          </a:p>
        </p:txBody>
      </p:sp>
    </p:spTree>
    <p:extLst>
      <p:ext uri="{BB962C8B-B14F-4D97-AF65-F5344CB8AC3E}">
        <p14:creationId xmlns:p14="http://schemas.microsoft.com/office/powerpoint/2010/main" val="3583309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here is a fundamental difference between the </a:t>
            </a:r>
            <a:r>
              <a:rPr lang="en-US" sz="1300" i="1" dirty="0"/>
              <a:t>purely gravimetric</a:t>
            </a:r>
            <a:r>
              <a:rPr lang="en-US" sz="1300" dirty="0"/>
              <a:t> </a:t>
            </a:r>
            <a:r>
              <a:rPr lang="en-US" sz="1300" u="sng" dirty="0" err="1">
                <a:hlinkClick r:id="rId3"/>
              </a:rPr>
              <a:t>xGEOIDs</a:t>
            </a:r>
            <a:r>
              <a:rPr lang="en-US" sz="1300" dirty="0"/>
              <a:t> and the series of </a:t>
            </a:r>
            <a:r>
              <a:rPr lang="en-US" sz="1300" i="1" u="sng" dirty="0">
                <a:hlinkClick r:id="rId4"/>
              </a:rPr>
              <a:t>hybrid geoid models</a:t>
            </a:r>
            <a:r>
              <a:rPr lang="en-US" sz="1300" dirty="0"/>
              <a:t> that NGS has produced over the past 20+ years to compute GPS-derived NAVD88 heights (GEOID96 to the current model </a:t>
            </a:r>
            <a:r>
              <a:rPr lang="en-US" sz="1300" u="sng" dirty="0">
                <a:hlinkClick r:id="rId5"/>
              </a:rPr>
              <a:t>GEOID18</a:t>
            </a:r>
            <a:r>
              <a:rPr lang="en-US" sz="1300" dirty="0"/>
              <a:t>). The primary difference is that GPS on Bench Marks data was used in the hybrid models to constrain/warp a gravimetric geoid model (</a:t>
            </a:r>
            <a:r>
              <a:rPr lang="en-US" sz="1300" u="sng" dirty="0">
                <a:hlinkClick r:id="rId6"/>
              </a:rPr>
              <a:t>xGEOID19</a:t>
            </a:r>
            <a:r>
              <a:rPr lang="en-US" sz="1300" dirty="0"/>
              <a:t>) to published NAVD 88 heights. While this process enabled GPS users to obtain NAVD88 heights, it also introduced additional error into the overall results. To avoid further error from warping to the NAVD88 surface, the </a:t>
            </a:r>
            <a:r>
              <a:rPr lang="en-US" sz="1300" dirty="0" err="1"/>
              <a:t>GPSonBM</a:t>
            </a:r>
            <a:r>
              <a:rPr lang="en-US" sz="1300" dirty="0"/>
              <a:t> data will NOT be used in defining GEOID2022.</a:t>
            </a:r>
          </a:p>
          <a:p>
            <a:r>
              <a:rPr lang="en-US" sz="1300" dirty="0"/>
              <a:t> </a:t>
            </a:r>
          </a:p>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70</a:t>
            </a:fld>
            <a:endParaRPr lang="en-US"/>
          </a:p>
        </p:txBody>
      </p:sp>
    </p:spTree>
    <p:extLst>
      <p:ext uri="{BB962C8B-B14F-4D97-AF65-F5344CB8AC3E}">
        <p14:creationId xmlns:p14="http://schemas.microsoft.com/office/powerpoint/2010/main" val="3236230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replacing NAD 83</a:t>
            </a:r>
          </a:p>
          <a:p>
            <a:r>
              <a:rPr lang="en-US" dirty="0"/>
              <a:t>Geopotential: replacing NAVD 88</a:t>
            </a:r>
          </a:p>
          <a:p>
            <a:pPr marL="298703" indent="-298703" defTabSz="362480">
              <a:buFont typeface="Arial" panose="020B0604020202020204" pitchFamily="34" charset="0"/>
              <a:buChar char="•"/>
              <a:defRPr/>
            </a:pPr>
            <a:r>
              <a:rPr lang="en-US" dirty="0"/>
              <a:t>Working in: </a:t>
            </a:r>
            <a:r>
              <a:rPr lang="en-US" sz="1300" dirty="0">
                <a:solidFill>
                  <a:prstClr val="black"/>
                </a:solidFill>
                <a:latin typeface="Arial" panose="020B0604020202020204" pitchFamily="34" charset="0"/>
                <a:cs typeface="Arial" panose="020B0604020202020204" pitchFamily="34" charset="0"/>
              </a:rPr>
              <a:t>Re-inventing </a:t>
            </a:r>
            <a:r>
              <a:rPr lang="en-US" sz="1300" dirty="0" err="1">
                <a:solidFill>
                  <a:prstClr val="black"/>
                </a:solidFill>
                <a:latin typeface="Arial" panose="020B0604020202020204" pitchFamily="34" charset="0"/>
                <a:cs typeface="Arial" panose="020B0604020202020204" pitchFamily="34" charset="0"/>
              </a:rPr>
              <a:t>Bluebooking</a:t>
            </a:r>
            <a:endParaRPr lang="en-US" sz="1300" dirty="0">
              <a:solidFill>
                <a:prstClr val="black"/>
              </a:solidFill>
              <a:latin typeface="Arial" panose="020B0604020202020204" pitchFamily="34" charset="0"/>
              <a:cs typeface="Arial" panose="020B0604020202020204" pitchFamily="34" charset="0"/>
            </a:endParaRPr>
          </a:p>
          <a:p>
            <a:pPr marL="298703" indent="-298703" defTabSz="362480">
              <a:buFont typeface="Arial" panose="020B0604020202020204" pitchFamily="34" charset="0"/>
              <a:buChar char="•"/>
              <a:defRPr/>
            </a:pPr>
            <a:r>
              <a:rPr lang="en-US" sz="1300" dirty="0">
                <a:solidFill>
                  <a:prstClr val="black"/>
                </a:solidFill>
                <a:latin typeface="Arial" panose="020B0604020202020204" pitchFamily="34" charset="0"/>
                <a:cs typeface="Arial" panose="020B0604020202020204" pitchFamily="34" charset="0"/>
              </a:rPr>
              <a:t>Improving the Geodetic Toolkit</a:t>
            </a:r>
          </a:p>
          <a:p>
            <a:pPr marL="298703" indent="-298703" defTabSz="362480">
              <a:buFont typeface="Arial" panose="020B0604020202020204" pitchFamily="34" charset="0"/>
              <a:buChar char="•"/>
              <a:defRPr/>
            </a:pPr>
            <a:r>
              <a:rPr lang="en-US" sz="1300" dirty="0">
                <a:solidFill>
                  <a:prstClr val="black"/>
                </a:solidFill>
                <a:latin typeface="Arial" panose="020B0604020202020204" pitchFamily="34" charset="0"/>
                <a:cs typeface="Arial" panose="020B0604020202020204" pitchFamily="34" charset="0"/>
              </a:rPr>
              <a:t>Better Surveying Methodologies</a:t>
            </a:r>
          </a:p>
          <a:p>
            <a:pPr marL="181236" lvl="1" indent="-181236" defTabSz="724959">
              <a:buFont typeface="Arial" panose="020B0604020202020204" pitchFamily="34" charset="0"/>
              <a:buChar char="•"/>
            </a:pPr>
            <a:endParaRPr lang="en-US" sz="1300" dirty="0">
              <a:solidFill>
                <a:prstClr val="black"/>
              </a:solidFill>
              <a:latin typeface="Arial" panose="020B0604020202020204" pitchFamily="34" charset="0"/>
              <a:cs typeface="Arial" panose="020B0604020202020204" pitchFamily="34" charset="0"/>
            </a:endParaRPr>
          </a:p>
          <a:p>
            <a:pPr marL="181236" lvl="1" indent="-181236" defTabSz="724959">
              <a:buFont typeface="Arial" panose="020B0604020202020204" pitchFamily="34" charset="0"/>
              <a:buChar char="•"/>
            </a:pPr>
            <a:r>
              <a:rPr lang="en-US" sz="1300" dirty="0">
                <a:solidFill>
                  <a:prstClr val="black"/>
                </a:solidFill>
                <a:latin typeface="Arial" panose="020B0604020202020204" pitchFamily="34" charset="0"/>
                <a:cs typeface="Arial" panose="020B0604020202020204" pitchFamily="34" charset="0"/>
              </a:rPr>
              <a:t>How </a:t>
            </a:r>
            <a:r>
              <a:rPr lang="en-US" sz="1300" u="sng" dirty="0">
                <a:solidFill>
                  <a:prstClr val="black"/>
                </a:solidFill>
                <a:latin typeface="Arial" panose="020B0604020202020204" pitchFamily="34" charset="0"/>
                <a:cs typeface="Arial" panose="020B0604020202020204" pitchFamily="34" charset="0"/>
              </a:rPr>
              <a:t>NGS</a:t>
            </a:r>
            <a:r>
              <a:rPr lang="en-US" sz="1300" dirty="0">
                <a:solidFill>
                  <a:prstClr val="black"/>
                </a:solidFill>
                <a:latin typeface="Arial" panose="020B0604020202020204" pitchFamily="34" charset="0"/>
                <a:cs typeface="Arial" panose="020B0604020202020204" pitchFamily="34" charset="0"/>
              </a:rPr>
              <a:t> will </a:t>
            </a:r>
            <a:r>
              <a:rPr lang="en-US" sz="1300" u="sng" dirty="0">
                <a:solidFill>
                  <a:prstClr val="black"/>
                </a:solidFill>
                <a:latin typeface="Arial" panose="020B0604020202020204" pitchFamily="34" charset="0"/>
                <a:cs typeface="Arial" panose="020B0604020202020204" pitchFamily="34" charset="0"/>
              </a:rPr>
              <a:t>provide</a:t>
            </a:r>
            <a:r>
              <a:rPr lang="en-US" sz="1300" dirty="0">
                <a:solidFill>
                  <a:prstClr val="black"/>
                </a:solidFill>
                <a:latin typeface="Arial" panose="020B0604020202020204" pitchFamily="34" charset="0"/>
                <a:cs typeface="Arial" panose="020B0604020202020204" pitchFamily="34" charset="0"/>
              </a:rPr>
              <a:t> the frames/datum in the future</a:t>
            </a:r>
          </a:p>
          <a:p>
            <a:pPr marL="181236" lvl="1" indent="-181236" defTabSz="724959">
              <a:spcBef>
                <a:spcPts val="634"/>
              </a:spcBef>
              <a:buFont typeface="Arial" panose="020B0604020202020204" pitchFamily="34" charset="0"/>
              <a:buChar char="•"/>
            </a:pPr>
            <a:r>
              <a:rPr lang="en-US" sz="1300" i="1" dirty="0">
                <a:solidFill>
                  <a:prstClr val="black"/>
                </a:solidFill>
                <a:latin typeface="Arial" panose="020B0604020202020204" pitchFamily="34" charset="0"/>
                <a:cs typeface="Arial" panose="020B0604020202020204" pitchFamily="34" charset="0"/>
              </a:rPr>
              <a:t>How </a:t>
            </a:r>
            <a:r>
              <a:rPr lang="en-US" sz="1300" i="1" u="sng" dirty="0">
                <a:solidFill>
                  <a:prstClr val="black"/>
                </a:solidFill>
                <a:latin typeface="Arial" panose="020B0604020202020204" pitchFamily="34" charset="0"/>
                <a:cs typeface="Arial" panose="020B0604020202020204" pitchFamily="34" charset="0"/>
              </a:rPr>
              <a:t>YOU</a:t>
            </a:r>
            <a:r>
              <a:rPr lang="en-US" sz="1300" i="1" dirty="0">
                <a:solidFill>
                  <a:prstClr val="black"/>
                </a:solidFill>
                <a:latin typeface="Arial" panose="020B0604020202020204" pitchFamily="34" charset="0"/>
                <a:cs typeface="Arial" panose="020B0604020202020204" pitchFamily="34" charset="0"/>
              </a:rPr>
              <a:t> can </a:t>
            </a:r>
            <a:r>
              <a:rPr lang="en-US" sz="1300" i="1" u="sng" dirty="0">
                <a:solidFill>
                  <a:prstClr val="black"/>
                </a:solidFill>
                <a:latin typeface="Arial" panose="020B0604020202020204" pitchFamily="34" charset="0"/>
                <a:cs typeface="Arial" panose="020B0604020202020204" pitchFamily="34" charset="0"/>
              </a:rPr>
              <a:t>use</a:t>
            </a:r>
            <a:r>
              <a:rPr lang="en-US" sz="1300" i="1" dirty="0">
                <a:solidFill>
                  <a:prstClr val="black"/>
                </a:solidFill>
                <a:latin typeface="Arial" panose="020B0604020202020204" pitchFamily="34" charset="0"/>
                <a:cs typeface="Arial" panose="020B0604020202020204" pitchFamily="34" charset="0"/>
              </a:rPr>
              <a:t> the frames/datum</a:t>
            </a:r>
          </a:p>
          <a:p>
            <a:endParaRPr lang="en-US" dirty="0"/>
          </a:p>
        </p:txBody>
      </p:sp>
      <p:sp>
        <p:nvSpPr>
          <p:cNvPr id="4" name="Slide Number Placeholder 3"/>
          <p:cNvSpPr>
            <a:spLocks noGrp="1"/>
          </p:cNvSpPr>
          <p:nvPr>
            <p:ph type="sldNum" sz="quarter" idx="5"/>
          </p:nvPr>
        </p:nvSpPr>
        <p:spPr/>
        <p:txBody>
          <a:bodyPr/>
          <a:lstStyle/>
          <a:p>
            <a:pPr defTabSz="483306">
              <a:defRPr/>
            </a:pPr>
            <a:fld id="{C1509EB3-BC24-4466-81E7-26F4DEB0FFCC}" type="slidenum">
              <a:rPr lang="en-US">
                <a:solidFill>
                  <a:prstClr val="black"/>
                </a:solidFill>
                <a:latin typeface="Calibri" panose="020F0502020204030204"/>
              </a:rPr>
              <a:pPr defTabSz="483306">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121098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NAVD 88 consists of about 800,000 benchmarks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p>
          <a:p>
            <a:r>
              <a:rPr lang="en-US" dirty="0"/>
              <a:t>GPS data on those leveled marks was used to create GEOID18 – the model used to derive NAVD88 heights from GPS ellipsoid heights, as well as the transformation tools that will be released with NAPGD2022.</a:t>
            </a:r>
          </a:p>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71</a:t>
            </a:fld>
            <a:endParaRPr lang="en-US"/>
          </a:p>
        </p:txBody>
      </p:sp>
    </p:spTree>
    <p:extLst>
      <p:ext uri="{BB962C8B-B14F-4D97-AF65-F5344CB8AC3E}">
        <p14:creationId xmlns:p14="http://schemas.microsoft.com/office/powerpoint/2010/main" val="2950539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300" dirty="0"/>
                  <a:t>When it comes to gravity, the value that gets used really depends on the surface you refer to. Expected gravity on the ellipsoid is the </a:t>
                </a:r>
                <a:r>
                  <a:rPr lang="en-US" sz="1300" b="1" dirty="0"/>
                  <a:t>normal gravity</a:t>
                </a:r>
                <a:r>
                  <a:rPr lang="en-US" sz="1300" dirty="0"/>
                  <a:t> (the derivative of </a:t>
                </a:r>
                <a:r>
                  <a:rPr lang="en-US" sz="1300" i="1" dirty="0"/>
                  <a:t>U</a:t>
                </a:r>
                <a:r>
                  <a:rPr lang="en-US" sz="1300" dirty="0"/>
                  <a:t>, the normal gravity potential), which is represented by the symbol </a:t>
                </a:r>
                <a14:m>
                  <m:oMath xmlns:m="http://schemas.openxmlformats.org/officeDocument/2006/math">
                    <m:r>
                      <a:rPr lang="en-US" sz="1300" i="1">
                        <a:latin typeface="Cambria Math" panose="02040503050406030204" pitchFamily="18" charset="0"/>
                      </a:rPr>
                      <m:t>𝛾</m:t>
                    </m:r>
                  </m:oMath>
                </a14:m>
                <a:r>
                  <a:rPr lang="en-US" sz="1300" dirty="0"/>
                  <a:t> (gamma). Normal gravity is a function of latitude, and is constant at a common latitude. The difference between normal gravity (at the ellipsoid point Q) and the gravity measured on the surface and reduced to the geoid (point P) is the </a:t>
                </a:r>
                <a:r>
                  <a:rPr lang="en-US" sz="1300" b="1" dirty="0"/>
                  <a:t>gravity anomaly</a:t>
                </a:r>
                <a:r>
                  <a:rPr lang="en-US" sz="1300" dirty="0"/>
                  <a:t>, which is represented by </a:t>
                </a:r>
                <a14:m>
                  <m:oMath xmlns:m="http://schemas.openxmlformats.org/officeDocument/2006/math">
                    <m:r>
                      <m:rPr>
                        <m:sty m:val="p"/>
                      </m:rPr>
                      <a:rPr lang="en-US" sz="1300">
                        <a:latin typeface="Cambria Math" panose="02040503050406030204" pitchFamily="18" charset="0"/>
                      </a:rPr>
                      <m:t>Δ</m:t>
                    </m:r>
                    <m:r>
                      <a:rPr lang="en-US" sz="1300" i="1">
                        <a:latin typeface="Cambria Math" panose="02040503050406030204" pitchFamily="18" charset="0"/>
                      </a:rPr>
                      <m:t>𝑔</m:t>
                    </m:r>
                  </m:oMath>
                </a14:m>
                <a:r>
                  <a:rPr lang="en-US" sz="1300" dirty="0"/>
                  <a:t>. This is the gradient of </a:t>
                </a:r>
                <a:r>
                  <a:rPr lang="en-US" sz="1300" i="1" dirty="0"/>
                  <a:t>T</a:t>
                </a:r>
                <a:r>
                  <a:rPr lang="en-US" sz="1300" dirty="0"/>
                  <a:t>, the disturbing potential. </a:t>
                </a:r>
              </a:p>
              <a:p>
                <a:pPr/>
                <a14:m>
                  <m:oMathPara xmlns:m="http://schemas.openxmlformats.org/officeDocument/2006/math">
                    <m:oMathParaPr>
                      <m:jc m:val="centerGroup"/>
                    </m:oMathParaPr>
                    <m:oMath xmlns:m="http://schemas.openxmlformats.org/officeDocument/2006/math">
                      <m:r>
                        <m:rPr>
                          <m:sty m:val="p"/>
                        </m:rPr>
                        <a:rPr lang="en-US" sz="1300">
                          <a:latin typeface="Cambria Math" panose="02040503050406030204" pitchFamily="18" charset="0"/>
                        </a:rPr>
                        <m:t>Δ</m:t>
                      </m:r>
                      <m:r>
                        <a:rPr lang="en-US" sz="1300" i="1">
                          <a:latin typeface="Cambria Math" panose="02040503050406030204" pitchFamily="18" charset="0"/>
                        </a:rPr>
                        <m:t>𝑔</m:t>
                      </m:r>
                      <m:r>
                        <a:rPr lang="en-US" sz="1300" i="1">
                          <a:latin typeface="Cambria Math" panose="02040503050406030204" pitchFamily="18" charset="0"/>
                        </a:rPr>
                        <m:t>=</m:t>
                      </m:r>
                      <m:sSub>
                        <m:sSubPr>
                          <m:ctrlPr>
                            <a:rPr lang="en-US" sz="1300" i="1">
                              <a:latin typeface="Cambria Math" panose="02040503050406030204" pitchFamily="18" charset="0"/>
                            </a:rPr>
                          </m:ctrlPr>
                        </m:sSubPr>
                        <m:e>
                          <m:r>
                            <a:rPr lang="en-US" sz="1300" i="1">
                              <a:latin typeface="Cambria Math" panose="02040503050406030204" pitchFamily="18" charset="0"/>
                            </a:rPr>
                            <m:t>𝑔</m:t>
                          </m:r>
                        </m:e>
                        <m:sub>
                          <m:r>
                            <a:rPr lang="en-US" sz="1300" i="1">
                              <a:latin typeface="Cambria Math" panose="02040503050406030204" pitchFamily="18" charset="0"/>
                            </a:rPr>
                            <m:t>𝑃</m:t>
                          </m:r>
                        </m:sub>
                      </m:sSub>
                      <m:r>
                        <a:rPr lang="en-US" sz="1300" i="1">
                          <a:latin typeface="Cambria Math" panose="02040503050406030204" pitchFamily="18" charset="0"/>
                        </a:rPr>
                        <m:t>−</m:t>
                      </m:r>
                      <m:sSub>
                        <m:sSubPr>
                          <m:ctrlPr>
                            <a:rPr lang="en-US" sz="1300" i="1">
                              <a:latin typeface="Cambria Math" panose="02040503050406030204" pitchFamily="18" charset="0"/>
                            </a:rPr>
                          </m:ctrlPr>
                        </m:sSubPr>
                        <m:e>
                          <m:r>
                            <a:rPr lang="en-US" sz="1300" i="1">
                              <a:latin typeface="Cambria Math" panose="02040503050406030204" pitchFamily="18" charset="0"/>
                            </a:rPr>
                            <m:t>𝛾</m:t>
                          </m:r>
                        </m:e>
                        <m:sub>
                          <m:r>
                            <a:rPr lang="en-US" sz="1300" i="1">
                              <a:latin typeface="Cambria Math" panose="02040503050406030204" pitchFamily="18" charset="0"/>
                            </a:rPr>
                            <m:t>𝑄</m:t>
                          </m:r>
                        </m:sub>
                      </m:sSub>
                    </m:oMath>
                  </m:oMathPara>
                </a14:m>
                <a:endParaRPr lang="en-US" sz="1300" dirty="0"/>
              </a:p>
              <a:p>
                <a:endParaRPr lang="en-US" dirty="0"/>
              </a:p>
            </p:txBody>
          </p:sp>
        </mc:Choice>
        <mc:Fallback xmlns="">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it comes to gravity, the value that gets used really depends on the surface you refer to. Expected gravity on the ellipsoid is the </a:t>
                </a:r>
                <a:r>
                  <a:rPr lang="en-US" sz="1200" b="1" kern="1200" dirty="0">
                    <a:solidFill>
                      <a:schemeClr val="tx1"/>
                    </a:solidFill>
                    <a:effectLst/>
                    <a:latin typeface="+mn-lt"/>
                    <a:ea typeface="+mn-ea"/>
                    <a:cs typeface="+mn-cs"/>
                  </a:rPr>
                  <a:t>normal gravity</a:t>
                </a:r>
                <a:r>
                  <a:rPr lang="en-US" sz="1200" kern="1200" dirty="0">
                    <a:solidFill>
                      <a:schemeClr val="tx1"/>
                    </a:solidFill>
                    <a:effectLst/>
                    <a:latin typeface="+mn-lt"/>
                    <a:ea typeface="+mn-ea"/>
                    <a:cs typeface="+mn-cs"/>
                  </a:rPr>
                  <a:t> (the derivative of </a:t>
                </a:r>
                <a:r>
                  <a:rPr lang="en-US" sz="1200" i="1" kern="1200" dirty="0">
                    <a:solidFill>
                      <a:schemeClr val="tx1"/>
                    </a:solidFill>
                    <a:effectLst/>
                    <a:latin typeface="+mn-lt"/>
                    <a:ea typeface="+mn-ea"/>
                    <a:cs typeface="+mn-cs"/>
                  </a:rPr>
                  <a:t>U</a:t>
                </a:r>
                <a:r>
                  <a:rPr lang="en-US" sz="1200" kern="1200" dirty="0">
                    <a:solidFill>
                      <a:schemeClr val="tx1"/>
                    </a:solidFill>
                    <a:effectLst/>
                    <a:latin typeface="+mn-lt"/>
                    <a:ea typeface="+mn-ea"/>
                    <a:cs typeface="+mn-cs"/>
                  </a:rPr>
                  <a:t>, the normal gravity potential), which is represented by the symbol </a:t>
                </a:r>
                <a:r>
                  <a:rPr lang="en-US" sz="1200" i="0" kern="1200">
                    <a:solidFill>
                      <a:schemeClr val="tx1"/>
                    </a:solidFill>
                    <a:effectLst/>
                    <a:latin typeface="+mn-lt"/>
                    <a:ea typeface="+mn-ea"/>
                    <a:cs typeface="+mn-cs"/>
                  </a:rPr>
                  <a:t>𝛾</a:t>
                </a:r>
                <a:r>
                  <a:rPr lang="en-US" sz="1200" kern="1200" dirty="0">
                    <a:solidFill>
                      <a:schemeClr val="tx1"/>
                    </a:solidFill>
                    <a:effectLst/>
                    <a:latin typeface="+mn-lt"/>
                    <a:ea typeface="+mn-ea"/>
                    <a:cs typeface="+mn-cs"/>
                  </a:rPr>
                  <a:t> (gamma). Normal gravity is a function of latitude, and is constant at a common latitude. The difference between normal gravity (at the ellipsoid point Q) and the gravity measured on the surface and reduced to the geoid (point P) is the </a:t>
                </a:r>
                <a:r>
                  <a:rPr lang="en-US" sz="1200" b="1" kern="1200" dirty="0">
                    <a:solidFill>
                      <a:schemeClr val="tx1"/>
                    </a:solidFill>
                    <a:effectLst/>
                    <a:latin typeface="+mn-lt"/>
                    <a:ea typeface="+mn-ea"/>
                    <a:cs typeface="+mn-cs"/>
                  </a:rPr>
                  <a:t>gravity anomaly</a:t>
                </a:r>
                <a:r>
                  <a:rPr lang="en-US" sz="1200" kern="1200" dirty="0">
                    <a:solidFill>
                      <a:schemeClr val="tx1"/>
                    </a:solidFill>
                    <a:effectLst/>
                    <a:latin typeface="+mn-lt"/>
                    <a:ea typeface="+mn-ea"/>
                    <a:cs typeface="+mn-cs"/>
                  </a:rPr>
                  <a:t>, which is represented by </a:t>
                </a:r>
                <a:r>
                  <a:rPr lang="en-US" sz="1200" i="0" kern="1200">
                    <a:solidFill>
                      <a:schemeClr val="tx1"/>
                    </a:solidFill>
                    <a:effectLst/>
                    <a:latin typeface="+mn-lt"/>
                    <a:ea typeface="+mn-ea"/>
                    <a:cs typeface="+mn-cs"/>
                  </a:rPr>
                  <a:t>Δ𝑔</a:t>
                </a:r>
                <a:r>
                  <a:rPr lang="en-US" sz="1200" kern="1200" dirty="0">
                    <a:solidFill>
                      <a:schemeClr val="tx1"/>
                    </a:solidFill>
                    <a:effectLst/>
                    <a:latin typeface="+mn-lt"/>
                    <a:ea typeface="+mn-ea"/>
                    <a:cs typeface="+mn-cs"/>
                  </a:rPr>
                  <a:t>. This is the gradient of </a:t>
                </a:r>
                <a:r>
                  <a:rPr lang="en-US" sz="1200" i="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the disturbing potential. </a:t>
                </a:r>
              </a:p>
              <a:p>
                <a:r>
                  <a:rPr lang="en-US" sz="1200" i="0" kern="1200">
                    <a:solidFill>
                      <a:schemeClr val="tx1"/>
                    </a:solidFill>
                    <a:effectLst/>
                    <a:latin typeface="+mn-lt"/>
                    <a:ea typeface="+mn-ea"/>
                    <a:cs typeface="+mn-cs"/>
                  </a:rPr>
                  <a:t>Δ𝑔=𝑔_𝑃−𝛾_𝑄</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5"/>
          </p:nvPr>
        </p:nvSpPr>
        <p:spPr/>
        <p:txBody>
          <a:bodyPr/>
          <a:lstStyle/>
          <a:p>
            <a:fld id="{C1509EB3-BC24-4466-81E7-26F4DEB0FFCC}" type="slidenum">
              <a:rPr lang="en-US" smtClean="0"/>
              <a:t>72</a:t>
            </a:fld>
            <a:endParaRPr lang="en-US"/>
          </a:p>
        </p:txBody>
      </p:sp>
    </p:spTree>
    <p:extLst>
      <p:ext uri="{BB962C8B-B14F-4D97-AF65-F5344CB8AC3E}">
        <p14:creationId xmlns:p14="http://schemas.microsoft.com/office/powerpoint/2010/main" val="3394140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defTabSz="966612">
                  <a:defRPr/>
                </a:pPr>
                <a:r>
                  <a:rPr lang="en-US" sz="1300" dirty="0"/>
                  <a:t>Gravity is the vertical derivative of potential. Since it’s an acceleration, it has vector components, a magnitude and a direction. Its units are m/s</a:t>
                </a:r>
                <a:r>
                  <a:rPr lang="en-US" sz="1300" baseline="30000" dirty="0"/>
                  <a:t>2</a:t>
                </a:r>
                <a:r>
                  <a:rPr lang="en-US" sz="1300" dirty="0"/>
                  <a:t>. The </a:t>
                </a:r>
                <a:r>
                  <a:rPr lang="en-US" sz="1300" b="1" dirty="0"/>
                  <a:t>deflection of the vertical</a:t>
                </a:r>
                <a:r>
                  <a:rPr lang="en-US" sz="1300" dirty="0"/>
                  <a:t> is the difference in direction between the gravity vector at the surface and the normal gravity vector at the ellipsoid. The deflection of the vertical is broken into two parts: one in the north-south direction (</a:t>
                </a:r>
                <a14:m>
                  <m:oMath xmlns:m="http://schemas.openxmlformats.org/officeDocument/2006/math">
                    <m:r>
                      <a:rPr lang="en-US" sz="1300" i="1">
                        <a:latin typeface="Cambria Math" panose="02040503050406030204" pitchFamily="18" charset="0"/>
                      </a:rPr>
                      <m:t>𝜉</m:t>
                    </m:r>
                  </m:oMath>
                </a14:m>
                <a:r>
                  <a:rPr lang="en-US" sz="1300" dirty="0"/>
                  <a:t>) and a part in the east-west direction (</a:t>
                </a:r>
                <a14:m>
                  <m:oMath xmlns:m="http://schemas.openxmlformats.org/officeDocument/2006/math">
                    <m:r>
                      <a:rPr lang="en-US" sz="1300" i="1">
                        <a:latin typeface="Cambria Math" panose="02040503050406030204" pitchFamily="18" charset="0"/>
                      </a:rPr>
                      <m:t>𝜂</m:t>
                    </m:r>
                  </m:oMath>
                </a14:m>
                <a:r>
                  <a:rPr lang="en-US" sz="1300" dirty="0"/>
                  <a:t>). </a:t>
                </a:r>
              </a:p>
              <a:p>
                <a:pPr defTabSz="966612">
                  <a:defRPr/>
                </a:pPr>
                <a:endParaRPr lang="en-US" sz="1300" dirty="0"/>
              </a:p>
              <a:p>
                <a:r>
                  <a:rPr lang="en-US" dirty="0"/>
                  <a:t>North-South component of deflection of the vertical is the meridional component (\xi) and affects the geodetic/astronomic latitudes.</a:t>
                </a:r>
              </a:p>
              <a:p>
                <a:r>
                  <a:rPr lang="en-US" dirty="0"/>
                  <a:t>East-west component (\eta) is the prime vertical component and is used to determine the Laplace correction</a:t>
                </a:r>
              </a:p>
              <a:p>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Gravity is the vertical derivative of potential. Since it’s an acceleration, it has vector components, a magnitude and a direction. Its units are m/s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The </a:t>
                </a:r>
                <a:r>
                  <a:rPr lang="en-US" sz="1200" b="1" kern="1200" dirty="0">
                    <a:solidFill>
                      <a:schemeClr val="tx1"/>
                    </a:solidFill>
                    <a:effectLst/>
                    <a:latin typeface="+mn-lt"/>
                    <a:ea typeface="+mn-ea"/>
                    <a:cs typeface="+mn-cs"/>
                  </a:rPr>
                  <a:t>deflection of the vertical</a:t>
                </a:r>
                <a:r>
                  <a:rPr lang="en-US" sz="1200" kern="1200" dirty="0">
                    <a:solidFill>
                      <a:schemeClr val="tx1"/>
                    </a:solidFill>
                    <a:effectLst/>
                    <a:latin typeface="+mn-lt"/>
                    <a:ea typeface="+mn-ea"/>
                    <a:cs typeface="+mn-cs"/>
                  </a:rPr>
                  <a:t> is the difference in direction between the gravity vector at the surface and the normal gravity vector at the ellipsoid. The deflection of the vertical is broken into two parts: one in the north-south direction (</a:t>
                </a:r>
                <a:r>
                  <a:rPr lang="en-US" sz="1200" i="0" kern="1200">
                    <a:solidFill>
                      <a:schemeClr val="tx1"/>
                    </a:solidFill>
                    <a:effectLst/>
                    <a:latin typeface="+mn-lt"/>
                    <a:ea typeface="+mn-ea"/>
                    <a:cs typeface="+mn-cs"/>
                  </a:rPr>
                  <a:t>𝜉</a:t>
                </a:r>
                <a:r>
                  <a:rPr lang="en-US" sz="1200" kern="1200" dirty="0">
                    <a:solidFill>
                      <a:schemeClr val="tx1"/>
                    </a:solidFill>
                    <a:effectLst/>
                    <a:latin typeface="+mn-lt"/>
                    <a:ea typeface="+mn-ea"/>
                    <a:cs typeface="+mn-cs"/>
                  </a:rPr>
                  <a:t>) and a part in the east-west direction (</a:t>
                </a:r>
                <a:r>
                  <a:rPr lang="en-US" sz="1200" i="0" kern="1200">
                    <a:solidFill>
                      <a:schemeClr val="tx1"/>
                    </a:solidFill>
                    <a:effectLst/>
                    <a:latin typeface="+mn-lt"/>
                    <a:ea typeface="+mn-ea"/>
                    <a:cs typeface="+mn-cs"/>
                  </a:rPr>
                  <a:t>𝜂</a:t>
                </a:r>
                <a:r>
                  <a:rPr lang="en-US" sz="1200" kern="1200" dirty="0">
                    <a:solidFill>
                      <a:schemeClr val="tx1"/>
                    </a:solidFill>
                    <a:effectLst/>
                    <a:latin typeface="+mn-lt"/>
                    <a:ea typeface="+mn-ea"/>
                    <a:cs typeface="+mn-cs"/>
                  </a:rPr>
                  <a:t>). </a:t>
                </a:r>
              </a:p>
              <a:p>
                <a:endParaRPr lang="en-US" dirty="0"/>
              </a:p>
            </p:txBody>
          </p:sp>
        </mc:Fallback>
      </mc:AlternateContent>
      <p:sp>
        <p:nvSpPr>
          <p:cNvPr id="4" name="Slide Number Placeholder 3"/>
          <p:cNvSpPr>
            <a:spLocks noGrp="1"/>
          </p:cNvSpPr>
          <p:nvPr>
            <p:ph type="sldNum" sz="quarter" idx="5"/>
          </p:nvPr>
        </p:nvSpPr>
        <p:spPr/>
        <p:txBody>
          <a:bodyPr/>
          <a:lstStyle/>
          <a:p>
            <a:fld id="{C1509EB3-BC24-4466-81E7-26F4DEB0FFCC}" type="slidenum">
              <a:rPr lang="en-US" smtClean="0"/>
              <a:t>73</a:t>
            </a:fld>
            <a:endParaRPr lang="en-US"/>
          </a:p>
        </p:txBody>
      </p:sp>
    </p:spTree>
    <p:extLst>
      <p:ext uri="{BB962C8B-B14F-4D97-AF65-F5344CB8AC3E}">
        <p14:creationId xmlns:p14="http://schemas.microsoft.com/office/powerpoint/2010/main" val="13080168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300" dirty="0"/>
                  <a:t>A </a:t>
                </a:r>
                <a:r>
                  <a:rPr lang="en-US" sz="1300" b="1" dirty="0" err="1"/>
                  <a:t>Helmert</a:t>
                </a:r>
                <a:r>
                  <a:rPr lang="en-US" sz="1300" b="1" dirty="0"/>
                  <a:t> orthometric height</a:t>
                </a:r>
                <a:r>
                  <a:rPr lang="en-US" sz="1300" dirty="0"/>
                  <a:t>, </a:t>
                </a:r>
                <a:r>
                  <a:rPr lang="en-US" sz="1300" i="1" dirty="0"/>
                  <a:t>H</a:t>
                </a:r>
                <a:r>
                  <a:rPr lang="en-US" sz="1300" dirty="0"/>
                  <a:t>, is what you get when you divide the geopotential number by the mean gravity along the plumb line at the location. The </a:t>
                </a:r>
                <a:r>
                  <a:rPr lang="en-US" sz="1300" dirty="0" err="1"/>
                  <a:t>Helmert</a:t>
                </a:r>
                <a:r>
                  <a:rPr lang="en-US" sz="1300" dirty="0"/>
                  <a:t> orthometric height approximates the real orthometric height to the mm level in low elevation regions, but it can cause decimeter differences in high mountains. Refined methods have been developed for computing the mean gravity more accurately.</a:t>
                </a:r>
              </a:p>
              <a:p>
                <a:pPr/>
                <a14:m>
                  <m:oMathPara xmlns:m="http://schemas.openxmlformats.org/officeDocument/2006/math">
                    <m:oMathParaPr>
                      <m:jc m:val="centerGroup"/>
                    </m:oMathParaPr>
                    <m:oMath xmlns:m="http://schemas.openxmlformats.org/officeDocument/2006/math">
                      <m:r>
                        <a:rPr lang="en-US" sz="1300" i="1">
                          <a:latin typeface="Cambria Math" panose="02040503050406030204" pitchFamily="18" charset="0"/>
                        </a:rPr>
                        <m:t>𝐻</m:t>
                      </m:r>
                      <m:r>
                        <a:rPr lang="en-US" sz="1300" i="1">
                          <a:latin typeface="Cambria Math" panose="02040503050406030204" pitchFamily="18" charset="0"/>
                        </a:rPr>
                        <m:t>=</m:t>
                      </m:r>
                      <m:f>
                        <m:fPr>
                          <m:ctrlPr>
                            <a:rPr lang="en-US" sz="1300" i="1">
                              <a:latin typeface="Cambria Math" panose="02040503050406030204" pitchFamily="18" charset="0"/>
                            </a:rPr>
                          </m:ctrlPr>
                        </m:fPr>
                        <m:num>
                          <m:r>
                            <a:rPr lang="en-US" sz="1300" i="1">
                              <a:latin typeface="Cambria Math" panose="02040503050406030204" pitchFamily="18" charset="0"/>
                            </a:rPr>
                            <m:t>𝐶</m:t>
                          </m:r>
                        </m:num>
                        <m:den>
                          <m:acc>
                            <m:accPr>
                              <m:chr m:val="̅"/>
                              <m:ctrlPr>
                                <a:rPr lang="en-US" sz="1300" i="1">
                                  <a:latin typeface="Cambria Math" panose="02040503050406030204" pitchFamily="18" charset="0"/>
                                </a:rPr>
                              </m:ctrlPr>
                            </m:accPr>
                            <m:e>
                              <m:r>
                                <a:rPr lang="en-US" sz="1300" i="1">
                                  <a:latin typeface="Cambria Math" panose="02040503050406030204" pitchFamily="18" charset="0"/>
                                </a:rPr>
                                <m:t>𝑔</m:t>
                              </m:r>
                            </m:e>
                          </m:acc>
                        </m:den>
                      </m:f>
                      <m:r>
                        <a:rPr lang="en-US" sz="1300" i="1">
                          <a:latin typeface="Cambria Math" panose="02040503050406030204" pitchFamily="18" charset="0"/>
                        </a:rPr>
                        <m:t>=</m:t>
                      </m:r>
                      <m:f>
                        <m:fPr>
                          <m:ctrlPr>
                            <a:rPr lang="en-US" sz="1300" i="1">
                              <a:latin typeface="Cambria Math" panose="02040503050406030204" pitchFamily="18" charset="0"/>
                            </a:rPr>
                          </m:ctrlPr>
                        </m:fPr>
                        <m:num>
                          <m:r>
                            <a:rPr lang="en-US" sz="1300" i="1">
                              <a:latin typeface="Cambria Math" panose="02040503050406030204" pitchFamily="18" charset="0"/>
                            </a:rPr>
                            <m:t>𝐶</m:t>
                          </m:r>
                        </m:num>
                        <m:den>
                          <m:r>
                            <a:rPr lang="en-US" sz="1300" i="1">
                              <a:latin typeface="Cambria Math" panose="02040503050406030204" pitchFamily="18" charset="0"/>
                            </a:rPr>
                            <m:t>𝑔</m:t>
                          </m:r>
                          <m:r>
                            <a:rPr lang="en-US" sz="1300" i="1">
                              <a:latin typeface="Cambria Math" panose="02040503050406030204" pitchFamily="18" charset="0"/>
                            </a:rPr>
                            <m:t>+0.0424 </m:t>
                          </m:r>
                          <m:r>
                            <a:rPr lang="en-US" sz="1300" i="1">
                              <a:latin typeface="Cambria Math" panose="02040503050406030204" pitchFamily="18" charset="0"/>
                            </a:rPr>
                            <m:t>𝐻</m:t>
                          </m:r>
                        </m:den>
                      </m:f>
                    </m:oMath>
                  </m:oMathPara>
                </a14:m>
                <a:endParaRPr lang="en-US" sz="1300" dirty="0"/>
              </a:p>
              <a:p>
                <a:endParaRPr lang="en-US" dirty="0"/>
              </a:p>
            </p:txBody>
          </p:sp>
        </mc:Choice>
        <mc:Fallback xmlns="">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b="1" kern="1200" dirty="0" err="1">
                    <a:solidFill>
                      <a:schemeClr val="tx1"/>
                    </a:solidFill>
                    <a:effectLst/>
                    <a:latin typeface="+mn-lt"/>
                    <a:ea typeface="+mn-ea"/>
                    <a:cs typeface="+mn-cs"/>
                  </a:rPr>
                  <a:t>Helmert</a:t>
                </a:r>
                <a:r>
                  <a:rPr lang="en-US" sz="1200" b="1" kern="1200" dirty="0">
                    <a:solidFill>
                      <a:schemeClr val="tx1"/>
                    </a:solidFill>
                    <a:effectLst/>
                    <a:latin typeface="+mn-lt"/>
                    <a:ea typeface="+mn-ea"/>
                    <a:cs typeface="+mn-cs"/>
                  </a:rPr>
                  <a:t> orthometric height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 is what you get when you divide the geopotential number by the mean gravity along the plumb line at the location. The </a:t>
                </a:r>
                <a:r>
                  <a:rPr lang="en-US" sz="1200" kern="1200" dirty="0" err="1">
                    <a:solidFill>
                      <a:schemeClr val="tx1"/>
                    </a:solidFill>
                    <a:effectLst/>
                    <a:latin typeface="+mn-lt"/>
                    <a:ea typeface="+mn-ea"/>
                    <a:cs typeface="+mn-cs"/>
                  </a:rPr>
                  <a:t>Helmert</a:t>
                </a:r>
                <a:r>
                  <a:rPr lang="en-US" sz="1200" kern="1200" dirty="0">
                    <a:solidFill>
                      <a:schemeClr val="tx1"/>
                    </a:solidFill>
                    <a:effectLst/>
                    <a:latin typeface="+mn-lt"/>
                    <a:ea typeface="+mn-ea"/>
                    <a:cs typeface="+mn-cs"/>
                  </a:rPr>
                  <a:t> orthometric height approximates the real orthometric height to the mm level in low elevation regions, but it can cause decimeter differences in high mountains. Refined methods have been developed for computing the mean gravity more accurately.</a:t>
                </a:r>
              </a:p>
              <a:p>
                <a:r>
                  <a:rPr lang="en-US" sz="1200" i="0" kern="1200">
                    <a:solidFill>
                      <a:schemeClr val="tx1"/>
                    </a:solidFill>
                    <a:effectLst/>
                    <a:latin typeface="+mn-lt"/>
                    <a:ea typeface="+mn-ea"/>
                    <a:cs typeface="+mn-cs"/>
                  </a:rPr>
                  <a:t>𝐻=𝐶/𝑔 ̅ =𝐶/(𝑔+0.0424 𝐻)</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5"/>
          </p:nvPr>
        </p:nvSpPr>
        <p:spPr/>
        <p:txBody>
          <a:bodyPr/>
          <a:lstStyle/>
          <a:p>
            <a:fld id="{C1509EB3-BC24-4466-81E7-26F4DEB0FFCC}" type="slidenum">
              <a:rPr lang="en-US" smtClean="0"/>
              <a:t>74</a:t>
            </a:fld>
            <a:endParaRPr lang="en-US"/>
          </a:p>
        </p:txBody>
      </p:sp>
    </p:spTree>
    <p:extLst>
      <p:ext uri="{BB962C8B-B14F-4D97-AF65-F5344CB8AC3E}">
        <p14:creationId xmlns:p14="http://schemas.microsoft.com/office/powerpoint/2010/main" val="23664832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might need to explain why it is used since it is not an equipotential one based system</a:t>
            </a:r>
          </a:p>
        </p:txBody>
      </p:sp>
      <p:sp>
        <p:nvSpPr>
          <p:cNvPr id="4" name="Slide Number Placeholder 3"/>
          <p:cNvSpPr>
            <a:spLocks noGrp="1"/>
          </p:cNvSpPr>
          <p:nvPr>
            <p:ph type="sldNum" sz="quarter" idx="5"/>
          </p:nvPr>
        </p:nvSpPr>
        <p:spPr/>
        <p:txBody>
          <a:bodyPr/>
          <a:lstStyle/>
          <a:p>
            <a:fld id="{C1509EB3-BC24-4466-81E7-26F4DEB0FFCC}" type="slidenum">
              <a:rPr lang="en-US" smtClean="0"/>
              <a:t>75</a:t>
            </a:fld>
            <a:endParaRPr lang="en-US"/>
          </a:p>
        </p:txBody>
      </p:sp>
    </p:spTree>
    <p:extLst>
      <p:ext uri="{BB962C8B-B14F-4D97-AF65-F5344CB8AC3E}">
        <p14:creationId xmlns:p14="http://schemas.microsoft.com/office/powerpoint/2010/main" val="4290410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900" dirty="0"/>
              <a:t>NGVD 29:  26 Tide gauges in North America</a:t>
            </a:r>
          </a:p>
          <a:p>
            <a:pPr lvl="3"/>
            <a:r>
              <a:rPr lang="en-US" sz="1900" dirty="0"/>
              <a:t>NAVD 88:  Father Point in Rimouski, Canada</a:t>
            </a:r>
          </a:p>
          <a:p>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79</a:t>
            </a:fld>
            <a:endParaRPr lang="en-US"/>
          </a:p>
        </p:txBody>
      </p:sp>
    </p:spTree>
    <p:extLst>
      <p:ext uri="{BB962C8B-B14F-4D97-AF65-F5344CB8AC3E}">
        <p14:creationId xmlns:p14="http://schemas.microsoft.com/office/powerpoint/2010/main" val="39653969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vertical datums we built by leveling, which involved walking all across the country, and it decades. Traveling bands of surveyors lived out of their campers and raised their families on the road.</a:t>
            </a:r>
          </a:p>
        </p:txBody>
      </p:sp>
      <p:sp>
        <p:nvSpPr>
          <p:cNvPr id="4" name="Slide Number Placeholder 3"/>
          <p:cNvSpPr>
            <a:spLocks noGrp="1"/>
          </p:cNvSpPr>
          <p:nvPr>
            <p:ph type="sldNum" sz="quarter" idx="5"/>
          </p:nvPr>
        </p:nvSpPr>
        <p:spPr/>
        <p:txBody>
          <a:bodyPr/>
          <a:lstStyle/>
          <a:p>
            <a:fld id="{52E4EAE2-3E44-4D7B-8DC7-0AC4034C6882}" type="slidenum">
              <a:rPr lang="en-US" smtClean="0"/>
              <a:t>80</a:t>
            </a:fld>
            <a:endParaRPr lang="en-US"/>
          </a:p>
        </p:txBody>
      </p:sp>
    </p:spTree>
    <p:extLst>
      <p:ext uri="{BB962C8B-B14F-4D97-AF65-F5344CB8AC3E}">
        <p14:creationId xmlns:p14="http://schemas.microsoft.com/office/powerpoint/2010/main" val="4851170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NAVD</a:t>
            </a:r>
            <a:r>
              <a:rPr lang="en-US" baseline="0" dirty="0"/>
              <a:t> 88 is accessed through leveling off of marks with NAVD 88 heights on them. </a:t>
            </a:r>
          </a:p>
          <a:p>
            <a:endParaRPr lang="en-US" baseline="0" dirty="0"/>
          </a:p>
          <a:p>
            <a:r>
              <a:rPr lang="en-US" baseline="0" dirty="0"/>
              <a:t>Those heights were determined by leveling crews.</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81</a:t>
            </a:fld>
            <a:endParaRPr lang="en-US"/>
          </a:p>
        </p:txBody>
      </p:sp>
    </p:spTree>
    <p:extLst>
      <p:ext uri="{BB962C8B-B14F-4D97-AF65-F5344CB8AC3E}">
        <p14:creationId xmlns:p14="http://schemas.microsoft.com/office/powerpoint/2010/main" val="2189667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84188" y="731838"/>
            <a:ext cx="6508750" cy="3660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94954" indent="-305880">
              <a:defRPr>
                <a:solidFill>
                  <a:schemeClr val="tx1"/>
                </a:solidFill>
                <a:latin typeface="Calibri" panose="020F0502020204030204" pitchFamily="34" charset="0"/>
                <a:cs typeface="Arial" panose="020B0604020202020204" pitchFamily="34" charset="0"/>
              </a:defRPr>
            </a:lvl2pPr>
            <a:lvl3pPr marL="1223523" indent="-243696">
              <a:defRPr>
                <a:solidFill>
                  <a:schemeClr val="tx1"/>
                </a:solidFill>
                <a:latin typeface="Calibri" panose="020F0502020204030204" pitchFamily="34" charset="0"/>
                <a:cs typeface="Arial" panose="020B0604020202020204" pitchFamily="34" charset="0"/>
              </a:defRPr>
            </a:lvl3pPr>
            <a:lvl4pPr marL="1712596" indent="-243696">
              <a:defRPr>
                <a:solidFill>
                  <a:schemeClr val="tx1"/>
                </a:solidFill>
                <a:latin typeface="Calibri" panose="020F0502020204030204" pitchFamily="34" charset="0"/>
                <a:cs typeface="Arial" panose="020B0604020202020204" pitchFamily="34" charset="0"/>
              </a:defRPr>
            </a:lvl4pPr>
            <a:lvl5pPr marL="2201669" indent="-243696">
              <a:defRPr>
                <a:solidFill>
                  <a:schemeClr val="tx1"/>
                </a:solidFill>
                <a:latin typeface="Calibri" panose="020F0502020204030204" pitchFamily="34" charset="0"/>
                <a:cs typeface="Arial" panose="020B0604020202020204" pitchFamily="34" charset="0"/>
              </a:defRPr>
            </a:lvl5pPr>
            <a:lvl6pPr marL="2685700" indent="-2436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69731" indent="-2436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53763" indent="-2436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37794" indent="-2436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83</a:t>
            </a:fld>
            <a:endParaRPr lang="en-US" altLang="en-US"/>
          </a:p>
        </p:txBody>
      </p:sp>
    </p:spTree>
    <p:extLst>
      <p:ext uri="{BB962C8B-B14F-4D97-AF65-F5344CB8AC3E}">
        <p14:creationId xmlns:p14="http://schemas.microsoft.com/office/powerpoint/2010/main" val="2612542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Yan Wang’s 2022 NGS webinar on GEOID2022</a:t>
            </a:r>
          </a:p>
          <a:p>
            <a:endParaRPr lang="en-US" dirty="0"/>
          </a:p>
        </p:txBody>
      </p:sp>
      <p:sp>
        <p:nvSpPr>
          <p:cNvPr id="4" name="Slide Number Placeholder 3"/>
          <p:cNvSpPr>
            <a:spLocks noGrp="1"/>
          </p:cNvSpPr>
          <p:nvPr>
            <p:ph type="sldNum" sz="quarter" idx="5"/>
          </p:nvPr>
        </p:nvSpPr>
        <p:spPr/>
        <p:txBody>
          <a:bodyPr/>
          <a:lstStyle/>
          <a:p>
            <a:fld id="{52E4EAE2-3E44-4D7B-8DC7-0AC4034C6882}" type="slidenum">
              <a:rPr lang="en-US" smtClean="0"/>
              <a:t>84</a:t>
            </a:fld>
            <a:endParaRPr lang="en-US"/>
          </a:p>
        </p:txBody>
      </p:sp>
    </p:spTree>
    <p:extLst>
      <p:ext uri="{BB962C8B-B14F-4D97-AF65-F5344CB8AC3E}">
        <p14:creationId xmlns:p14="http://schemas.microsoft.com/office/powerpoint/2010/main" val="313640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pPr defTabSz="483306">
              <a:defRPr/>
            </a:pPr>
            <a:fld id="{858F322E-725D-4B7F-AB32-CFCE590DC543}" type="slidenum">
              <a:rPr lang="en-US">
                <a:solidFill>
                  <a:prstClr val="black"/>
                </a:solidFill>
                <a:latin typeface="Calibri" panose="020F0502020204030204"/>
              </a:rPr>
              <a:pPr defTabSz="483306">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768796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96.78% complete as of 1/11/2023</a:t>
            </a:r>
          </a:p>
        </p:txBody>
      </p:sp>
      <p:sp>
        <p:nvSpPr>
          <p:cNvPr id="4" name="Slide Number Placeholder 3"/>
          <p:cNvSpPr>
            <a:spLocks noGrp="1"/>
          </p:cNvSpPr>
          <p:nvPr>
            <p:ph type="sldNum" sz="quarter" idx="10"/>
          </p:nvPr>
        </p:nvSpPr>
        <p:spPr/>
        <p:txBody>
          <a:bodyPr/>
          <a:lstStyle/>
          <a:p>
            <a:fld id="{C1509EB3-BC24-4466-81E7-26F4DEB0FFCC}" type="slidenum">
              <a:rPr lang="en-US" smtClean="0"/>
              <a:t>85</a:t>
            </a:fld>
            <a:endParaRPr lang="en-US"/>
          </a:p>
        </p:txBody>
      </p:sp>
    </p:spTree>
    <p:extLst>
      <p:ext uri="{BB962C8B-B14F-4D97-AF65-F5344CB8AC3E}">
        <p14:creationId xmlns:p14="http://schemas.microsoft.com/office/powerpoint/2010/main" val="38470755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Yan Wang’s 2022 NGS webinar on GEOID2022</a:t>
            </a:r>
          </a:p>
          <a:p>
            <a:endParaRPr lang="en-US" dirty="0"/>
          </a:p>
        </p:txBody>
      </p:sp>
      <p:sp>
        <p:nvSpPr>
          <p:cNvPr id="4" name="Slide Number Placeholder 3"/>
          <p:cNvSpPr>
            <a:spLocks noGrp="1"/>
          </p:cNvSpPr>
          <p:nvPr>
            <p:ph type="sldNum" sz="quarter" idx="5"/>
          </p:nvPr>
        </p:nvSpPr>
        <p:spPr/>
        <p:txBody>
          <a:bodyPr/>
          <a:lstStyle/>
          <a:p>
            <a:fld id="{52E4EAE2-3E44-4D7B-8DC7-0AC4034C6882}" type="slidenum">
              <a:rPr lang="en-US" smtClean="0"/>
              <a:t>86</a:t>
            </a:fld>
            <a:endParaRPr lang="en-US"/>
          </a:p>
        </p:txBody>
      </p:sp>
    </p:spTree>
    <p:extLst>
      <p:ext uri="{BB962C8B-B14F-4D97-AF65-F5344CB8AC3E}">
        <p14:creationId xmlns:p14="http://schemas.microsoft.com/office/powerpoint/2010/main" val="2495243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Yan Wang’s 2022 NGS webinar on GEOID2022</a:t>
            </a:r>
          </a:p>
        </p:txBody>
      </p:sp>
      <p:sp>
        <p:nvSpPr>
          <p:cNvPr id="4" name="Slide Number Placeholder 3"/>
          <p:cNvSpPr>
            <a:spLocks noGrp="1"/>
          </p:cNvSpPr>
          <p:nvPr>
            <p:ph type="sldNum" sz="quarter" idx="5"/>
          </p:nvPr>
        </p:nvSpPr>
        <p:spPr/>
        <p:txBody>
          <a:bodyPr/>
          <a:lstStyle/>
          <a:p>
            <a:fld id="{52E4EAE2-3E44-4D7B-8DC7-0AC4034C6882}" type="slidenum">
              <a:rPr lang="en-US" smtClean="0"/>
              <a:t>87</a:t>
            </a:fld>
            <a:endParaRPr lang="en-US"/>
          </a:p>
        </p:txBody>
      </p:sp>
    </p:spTree>
    <p:extLst>
      <p:ext uri="{BB962C8B-B14F-4D97-AF65-F5344CB8AC3E}">
        <p14:creationId xmlns:p14="http://schemas.microsoft.com/office/powerpoint/2010/main" val="3416133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2020 NSRS Modernization Roadshow</a:t>
            </a:r>
          </a:p>
          <a:p>
            <a:endParaRPr lang="en-US" dirty="0"/>
          </a:p>
        </p:txBody>
      </p:sp>
      <p:sp>
        <p:nvSpPr>
          <p:cNvPr id="4" name="Slide Number Placeholder 3"/>
          <p:cNvSpPr>
            <a:spLocks noGrp="1"/>
          </p:cNvSpPr>
          <p:nvPr>
            <p:ph type="sldNum" sz="quarter" idx="5"/>
          </p:nvPr>
        </p:nvSpPr>
        <p:spPr/>
        <p:txBody>
          <a:bodyPr/>
          <a:lstStyle/>
          <a:p>
            <a:fld id="{52E4EAE2-3E44-4D7B-8DC7-0AC4034C6882}" type="slidenum">
              <a:rPr lang="en-US" smtClean="0"/>
              <a:t>88</a:t>
            </a:fld>
            <a:endParaRPr lang="en-US"/>
          </a:p>
        </p:txBody>
      </p:sp>
    </p:spTree>
    <p:extLst>
      <p:ext uri="{BB962C8B-B14F-4D97-AF65-F5344CB8AC3E}">
        <p14:creationId xmlns:p14="http://schemas.microsoft.com/office/powerpoint/2010/main" val="24348585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2020 NSRS Modernization Roadshow</a:t>
            </a:r>
          </a:p>
          <a:p>
            <a:r>
              <a:rPr lang="en-US" dirty="0"/>
              <a:t>Primary access via GNSS</a:t>
            </a:r>
          </a:p>
          <a:p>
            <a:r>
              <a:rPr lang="en-US" dirty="0"/>
              <a:t>This is a plot from GSVS11</a:t>
            </a:r>
            <a:r>
              <a:rPr lang="en-US" baseline="0" dirty="0"/>
              <a:t> showing how Leveling errors are better than GPS at the &lt; 50 km level, but that GPS remains steady over longer distances.</a:t>
            </a:r>
          </a:p>
          <a:p>
            <a:endParaRPr lang="en-US" baseline="0" dirty="0"/>
          </a:p>
          <a:p>
            <a:r>
              <a:rPr lang="en-US" baseline="0" dirty="0"/>
              <a:t>This is why we will keep pushing LEVELING as the most accurate way to do differential height determination at short (&lt; 50 km) distances.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89</a:t>
            </a:fld>
            <a:endParaRPr lang="en-US" altLang="en-US"/>
          </a:p>
        </p:txBody>
      </p:sp>
    </p:spTree>
    <p:extLst>
      <p:ext uri="{BB962C8B-B14F-4D97-AF65-F5344CB8AC3E}">
        <p14:creationId xmlns:p14="http://schemas.microsoft.com/office/powerpoint/2010/main" val="37102318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Pearson and Mick: Legacy height datums on the Mississippi and Illinois river systems https://www.ngs.noaa.gov/PUBS_LIB/Miss_ht%20datums_ACSM_v3.pdf</a:t>
            </a:r>
          </a:p>
        </p:txBody>
      </p:sp>
      <p:sp>
        <p:nvSpPr>
          <p:cNvPr id="4" name="Slide Number Placeholder 3"/>
          <p:cNvSpPr>
            <a:spLocks noGrp="1"/>
          </p:cNvSpPr>
          <p:nvPr>
            <p:ph type="sldNum" sz="quarter" idx="5"/>
          </p:nvPr>
        </p:nvSpPr>
        <p:spPr/>
        <p:txBody>
          <a:bodyPr/>
          <a:lstStyle/>
          <a:p>
            <a:fld id="{C61480D9-A1A5-4202-A083-E829B975938B}" type="slidenum">
              <a:rPr lang="en-US" smtClean="0"/>
              <a:t>90</a:t>
            </a:fld>
            <a:endParaRPr lang="en-US"/>
          </a:p>
        </p:txBody>
      </p:sp>
    </p:spTree>
    <p:extLst>
      <p:ext uri="{BB962C8B-B14F-4D97-AF65-F5344CB8AC3E}">
        <p14:creationId xmlns:p14="http://schemas.microsoft.com/office/powerpoint/2010/main" val="7486584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61: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We note that the Datums are not parallel</a:t>
            </a:r>
          </a:p>
          <a:p>
            <a:r>
              <a:rPr lang="en-US" dirty="0"/>
              <a:t>They do not converge/diverge uniformly</a:t>
            </a:r>
          </a:p>
          <a:p>
            <a:pPr lvl="1"/>
            <a:r>
              <a:rPr lang="en-US" dirty="0"/>
              <a:t>underlying undetected errors in the leveling </a:t>
            </a:r>
          </a:p>
          <a:p>
            <a:pPr lvl="1"/>
            <a:r>
              <a:rPr lang="en-US" dirty="0"/>
              <a:t>underlying undetected errors in the adjustment </a:t>
            </a:r>
          </a:p>
          <a:p>
            <a:r>
              <a:rPr lang="en-US" dirty="0"/>
              <a:t>by the choice of constraints used in the adjustments. </a:t>
            </a:r>
          </a:p>
          <a:p>
            <a:r>
              <a:rPr lang="en-US" dirty="0"/>
              <a:t>These towns are only 127 miles apart</a:t>
            </a:r>
          </a:p>
          <a:p>
            <a:endParaRPr lang="en-US" dirty="0"/>
          </a:p>
          <a:p>
            <a:endParaRPr lang="en-US" dirty="0"/>
          </a:p>
          <a:p>
            <a:r>
              <a:rPr lang="en-US" dirty="0"/>
              <a:t>There is NO single “Correct” conversion between datums! </a:t>
            </a:r>
          </a:p>
          <a:p>
            <a:endParaRPr dirty="0"/>
          </a:p>
        </p:txBody>
      </p:sp>
      <p:sp>
        <p:nvSpPr>
          <p:cNvPr id="1239" name="Google Shape;1239;p6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94</a:t>
            </a:fld>
            <a:endParaRPr lang="en-US"/>
          </a:p>
        </p:txBody>
      </p:sp>
    </p:spTree>
    <p:extLst>
      <p:ext uri="{BB962C8B-B14F-4D97-AF65-F5344CB8AC3E}">
        <p14:creationId xmlns:p14="http://schemas.microsoft.com/office/powerpoint/2010/main" val="4065393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95</a:t>
            </a:fld>
            <a:endParaRPr lang="en-US"/>
          </a:p>
        </p:txBody>
      </p:sp>
    </p:spTree>
    <p:extLst>
      <p:ext uri="{BB962C8B-B14F-4D97-AF65-F5344CB8AC3E}">
        <p14:creationId xmlns:p14="http://schemas.microsoft.com/office/powerpoint/2010/main" val="3406372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dynamic height</a:t>
                </a:r>
                <a:r>
                  <a:rPr lang="en-US" sz="1200" kern="1200" dirty="0">
                    <a:solidFill>
                      <a:schemeClr val="tx1"/>
                    </a:solidFill>
                    <a:effectLst/>
                    <a:latin typeface="+mn-lt"/>
                    <a:ea typeface="+mn-ea"/>
                    <a:cs typeface="+mn-cs"/>
                  </a:rPr>
                  <a:t> is the geopotential number scaled by normal gravity at a given latitude. The normal gravity value in this case is a constant, so the geopotential gets converted to a height value.</a:t>
                </a:r>
              </a:p>
              <a:p>
                <a:r>
                  <a:rPr lang="en-US" sz="1200" i="0" kern="1200">
                    <a:solidFill>
                      <a:schemeClr val="tx1"/>
                    </a:solidFill>
                    <a:effectLst/>
                    <a:latin typeface="+mn-lt"/>
                    <a:ea typeface="+mn-ea"/>
                    <a:cs typeface="+mn-cs"/>
                  </a:rPr>
                  <a:t>𝐻^𝐷=𝐶/𝛾_45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Dynamic heights are constant across equipotential surfaces, while the orthometric height may change. In the next figure you can see how these heights may differ. The orthometric heights are the distance along the yellow arrows from the geoid to the surface, intersecting all of the equipotential surfaces perpendicularly. The red dots have the same geopotential numbers and are on the same level surface, therefore their dynamic heights (</a:t>
                </a:r>
                <a:r>
                  <a:rPr lang="en-US" sz="1200" i="1" kern="1200" dirty="0">
                    <a:solidFill>
                      <a:schemeClr val="tx1"/>
                    </a:solidFill>
                    <a:effectLst/>
                    <a:latin typeface="+mn-lt"/>
                    <a:ea typeface="+mn-ea"/>
                    <a:cs typeface="+mn-cs"/>
                  </a:rPr>
                  <a:t>H</a:t>
                </a:r>
                <a:r>
                  <a:rPr lang="en-US" sz="1200" i="1" kern="1200" baseline="300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are the same. But the distance between the level surfaces may not be consistent due to local gravity effects.</a:t>
                </a:r>
              </a:p>
              <a:p>
                <a:endParaRPr lang="en-US" dirty="0"/>
              </a:p>
            </p:txBody>
          </p:sp>
        </mc:Fallback>
      </mc:AlternateContent>
      <p:sp>
        <p:nvSpPr>
          <p:cNvPr id="4" name="Slide Number Placeholder 3"/>
          <p:cNvSpPr>
            <a:spLocks noGrp="1"/>
          </p:cNvSpPr>
          <p:nvPr>
            <p:ph type="sldNum" sz="quarter" idx="5"/>
          </p:nvPr>
        </p:nvSpPr>
        <p:spPr/>
        <p:txBody>
          <a:bodyPr/>
          <a:lstStyle/>
          <a:p>
            <a:fld id="{C1509EB3-BC24-4466-81E7-26F4DEB0FFCC}" type="slidenum">
              <a:rPr lang="en-US" smtClean="0"/>
              <a:t>98</a:t>
            </a:fld>
            <a:endParaRPr lang="en-US"/>
          </a:p>
        </p:txBody>
      </p:sp>
    </p:spTree>
    <p:extLst>
      <p:ext uri="{BB962C8B-B14F-4D97-AF65-F5344CB8AC3E}">
        <p14:creationId xmlns:p14="http://schemas.microsoft.com/office/powerpoint/2010/main" val="172263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84188" y="731838"/>
            <a:ext cx="6508750" cy="3660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94954" indent="-305880">
              <a:defRPr>
                <a:solidFill>
                  <a:schemeClr val="tx1"/>
                </a:solidFill>
                <a:latin typeface="Calibri" panose="020F0502020204030204" pitchFamily="34" charset="0"/>
                <a:cs typeface="Arial" panose="020B0604020202020204" pitchFamily="34" charset="0"/>
              </a:defRPr>
            </a:lvl2pPr>
            <a:lvl3pPr marL="1223523" indent="-243696">
              <a:defRPr>
                <a:solidFill>
                  <a:schemeClr val="tx1"/>
                </a:solidFill>
                <a:latin typeface="Calibri" panose="020F0502020204030204" pitchFamily="34" charset="0"/>
                <a:cs typeface="Arial" panose="020B0604020202020204" pitchFamily="34" charset="0"/>
              </a:defRPr>
            </a:lvl3pPr>
            <a:lvl4pPr marL="1712596" indent="-243696">
              <a:defRPr>
                <a:solidFill>
                  <a:schemeClr val="tx1"/>
                </a:solidFill>
                <a:latin typeface="Calibri" panose="020F0502020204030204" pitchFamily="34" charset="0"/>
                <a:cs typeface="Arial" panose="020B0604020202020204" pitchFamily="34" charset="0"/>
              </a:defRPr>
            </a:lvl4pPr>
            <a:lvl5pPr marL="2201669" indent="-243696">
              <a:defRPr>
                <a:solidFill>
                  <a:schemeClr val="tx1"/>
                </a:solidFill>
                <a:latin typeface="Calibri" panose="020F0502020204030204" pitchFamily="34" charset="0"/>
                <a:cs typeface="Arial" panose="020B0604020202020204" pitchFamily="34" charset="0"/>
              </a:defRPr>
            </a:lvl5pPr>
            <a:lvl6pPr marL="2685700" indent="-2436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69731" indent="-2436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53763" indent="-2436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37794" indent="-2436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14</a:t>
            </a:fld>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2475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300" dirty="0"/>
                  <a:t>IGLD (2020) will be completely compatible with dynamic heights in CGVD2013</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IGLD (2020) the Coordinating Committee has adopted the same geopotential value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as the reference zero that the U.S. and Canada have adopted for the new geoid-based North American-Pacific Geopotential Datum of 2022 (NAPGD2022) (NGS, 2021a). The common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value of 62,636,856.00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was chosen to closely approximate mean sea level around the coasts of North America and results in a surface 31 cm higher than the mean sea level used for IGLD (1985). The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coincides with the value used for the existing geoid-based Canadian Geodetic Vertical Datum of 2013 (CGVD2013) and thus CGVD2013 is defined in exactly the same way that both IGLD (2020) and NAPGD2022 will be. This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value differs from the IAG-adopted value for the International Height Reference System (62,636,853.4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That value more closely approximates global mean sea level.</a:t>
                </a:r>
              </a:p>
              <a:p>
                <a:endParaRPr lang="en-US" dirty="0"/>
              </a:p>
            </p:txBody>
          </p:sp>
        </mc:Fallback>
      </mc:AlternateContent>
      <p:sp>
        <p:nvSpPr>
          <p:cNvPr id="4" name="Slide Number Placeholder 3"/>
          <p:cNvSpPr>
            <a:spLocks noGrp="1"/>
          </p:cNvSpPr>
          <p:nvPr>
            <p:ph type="sldNum" sz="quarter" idx="10"/>
          </p:nvPr>
        </p:nvSpPr>
        <p:spPr/>
        <p:txBody>
          <a:bodyPr/>
          <a:lstStyle/>
          <a:p>
            <a:fld id="{E9BCAD08-FE7E-4C4B-A5C5-EADE6C7FEA00}" type="slidenum">
              <a:rPr lang="en-US" smtClean="0"/>
              <a:t>100</a:t>
            </a:fld>
            <a:endParaRPr lang="en-US"/>
          </a:p>
        </p:txBody>
      </p:sp>
    </p:spTree>
    <p:extLst>
      <p:ext uri="{BB962C8B-B14F-4D97-AF65-F5344CB8AC3E}">
        <p14:creationId xmlns:p14="http://schemas.microsoft.com/office/powerpoint/2010/main" val="40759308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101</a:t>
            </a:fld>
            <a:endParaRPr lang="en-US"/>
          </a:p>
        </p:txBody>
      </p:sp>
    </p:spTree>
    <p:extLst>
      <p:ext uri="{BB962C8B-B14F-4D97-AF65-F5344CB8AC3E}">
        <p14:creationId xmlns:p14="http://schemas.microsoft.com/office/powerpoint/2010/main" val="3226721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102</a:t>
            </a:fld>
            <a:endParaRPr lang="en-US"/>
          </a:p>
        </p:txBody>
      </p:sp>
    </p:spTree>
    <p:extLst>
      <p:ext uri="{BB962C8B-B14F-4D97-AF65-F5344CB8AC3E}">
        <p14:creationId xmlns:p14="http://schemas.microsoft.com/office/powerpoint/2010/main" val="21983026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Denis also put out this information</a:t>
            </a:r>
          </a:p>
        </p:txBody>
      </p:sp>
      <p:sp>
        <p:nvSpPr>
          <p:cNvPr id="4" name="Slide Number Placeholder 3"/>
          <p:cNvSpPr>
            <a:spLocks noGrp="1"/>
          </p:cNvSpPr>
          <p:nvPr>
            <p:ph type="sldNum" sz="quarter" idx="5"/>
          </p:nvPr>
        </p:nvSpPr>
        <p:spPr/>
        <p:txBody>
          <a:bodyPr/>
          <a:lstStyle/>
          <a:p>
            <a:fld id="{52E4EAE2-3E44-4D7B-8DC7-0AC4034C6882}" type="slidenum">
              <a:rPr lang="en-US" smtClean="0"/>
              <a:t>106</a:t>
            </a:fld>
            <a:endParaRPr lang="en-US"/>
          </a:p>
        </p:txBody>
      </p:sp>
    </p:spTree>
    <p:extLst>
      <p:ext uri="{BB962C8B-B14F-4D97-AF65-F5344CB8AC3E}">
        <p14:creationId xmlns:p14="http://schemas.microsoft.com/office/powerpoint/2010/main" val="10453554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3306">
              <a:defRPr/>
            </a:pPr>
            <a:fld id="{5C82B219-8296-4669-B930-C57DEBC78CB8}" type="slidenum">
              <a:rPr lang="en-US">
                <a:solidFill>
                  <a:prstClr val="black"/>
                </a:solidFill>
                <a:latin typeface="Calibri" panose="020F0502020204030204"/>
              </a:rPr>
              <a:pPr defTabSz="483306">
                <a:defRPr/>
              </a:pPr>
              <a:t>107</a:t>
            </a:fld>
            <a:endParaRPr lang="en-US">
              <a:solidFill>
                <a:prstClr val="black"/>
              </a:solidFill>
              <a:latin typeface="Calibri" panose="020F0502020204030204"/>
            </a:endParaRPr>
          </a:p>
        </p:txBody>
      </p:sp>
    </p:spTree>
    <p:extLst>
      <p:ext uri="{BB962C8B-B14F-4D97-AF65-F5344CB8AC3E}">
        <p14:creationId xmlns:p14="http://schemas.microsoft.com/office/powerpoint/2010/main" val="1247801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normAutofit/>
          </a:bodyPr>
          <a:lstStyle/>
          <a:p>
            <a:r>
              <a:rPr lang="en-US" baseline="0" dirty="0"/>
              <a:t>Both geometric frames and geopotential frames are based on center of the earth, not the surface. Therefore, the geopotential</a:t>
            </a:r>
          </a:p>
          <a:p>
            <a:r>
              <a:rPr lang="en-US" dirty="0"/>
              <a:t>Old method: leveling from bench mark, plus NAD 83 was not geocentric, so we had to develop “hybrid” geoid models in order to have NAVD 88 and NAD 83 work together</a:t>
            </a:r>
          </a:p>
          <a:p>
            <a:r>
              <a:rPr lang="en-US" dirty="0"/>
              <a:t>New method – GNSS and Geoid model (defined to work together!) </a:t>
            </a:r>
            <a:r>
              <a:rPr lang="en-US" baseline="0" dirty="0"/>
              <a:t>frame can be accessed through the geometric frame</a:t>
            </a:r>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cs typeface="Arial" pitchFamily="34" charset="0"/>
              </a:rPr>
              <a:pPr defTabSz="483306" fontAlgn="base">
                <a:spcBef>
                  <a:spcPct val="0"/>
                </a:spcBef>
                <a:spcAft>
                  <a:spcPct val="0"/>
                </a:spcAft>
                <a:defRPr/>
              </a:pPr>
              <a:t>15</a:t>
            </a:fld>
            <a:endParaRPr lang="en-US" sz="1400">
              <a:solidFill>
                <a:prstClr val="black"/>
              </a:solidFill>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74672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changes to how we access the vertical datum</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a:t>
            </a:fld>
            <a:endParaRPr lang="en-US" altLang="en-US"/>
          </a:p>
        </p:txBody>
      </p:sp>
    </p:spTree>
    <p:extLst>
      <p:ext uri="{BB962C8B-B14F-4D97-AF65-F5344CB8AC3E}">
        <p14:creationId xmlns:p14="http://schemas.microsoft.com/office/powerpoint/2010/main" val="251289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22aed8fb95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22aed8fb95_0_0: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r>
              <a:rPr lang="en-US" dirty="0"/>
              <a:t>Fundamental changes to the datums</a:t>
            </a:r>
          </a:p>
          <a:p>
            <a:r>
              <a:rPr lang="en-US" dirty="0"/>
              <a:t>Then embrace time-dependency</a:t>
            </a:r>
          </a:p>
          <a:p>
            <a:r>
              <a:rPr lang="en-US" dirty="0"/>
              <a:t>Much of the initial coordinate change comes from making the datums geocentric</a:t>
            </a:r>
            <a:endParaRPr dirty="0"/>
          </a:p>
        </p:txBody>
      </p:sp>
      <p:sp>
        <p:nvSpPr>
          <p:cNvPr id="146" name="Google Shape;146;g122aed8fb95_0_0: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defTabSz="483306">
              <a:buClr>
                <a:srgbClr val="000000"/>
              </a:buClr>
              <a:defRPr/>
            </a:pPr>
            <a:fld id="{00000000-1234-1234-1234-123412341234}" type="slidenum">
              <a:rPr lang="en-US">
                <a:solidFill>
                  <a:prstClr val="black"/>
                </a:solidFill>
                <a:latin typeface="Calibri" panose="020F0502020204030204"/>
              </a:rPr>
              <a:pPr defTabSz="483306">
                <a:buClr>
                  <a:srgbClr val="000000"/>
                </a:buClr>
                <a:defRPr/>
              </a:pPr>
              <a:t>17</a:t>
            </a:fld>
            <a:endParaRPr>
              <a:solidFill>
                <a:prstClr val="black"/>
              </a:solidFill>
              <a:latin typeface="Calibri" panose="020F0502020204030204"/>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defRPr>
                <a:latin typeface="+mn-lt"/>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r>
              <a:rPr lang="en-US"/>
              <a:t>1/11/2024</a:t>
            </a:r>
          </a:p>
        </p:txBody>
      </p:sp>
      <p:sp>
        <p:nvSpPr>
          <p:cNvPr id="5" name="Footer Placeholder 4"/>
          <p:cNvSpPr>
            <a:spLocks noGrp="1"/>
          </p:cNvSpPr>
          <p:nvPr>
            <p:ph type="ftr" sz="quarter" idx="11"/>
          </p:nvPr>
        </p:nvSpPr>
        <p:spPr/>
        <p:txBody>
          <a:bodyPr/>
          <a:lstStyle/>
          <a:p>
            <a:r>
              <a:rPr lang="en-US"/>
              <a:t>2024 ISPLS Convention</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1/11/2024</a:t>
            </a:r>
          </a:p>
        </p:txBody>
      </p:sp>
      <p:sp>
        <p:nvSpPr>
          <p:cNvPr id="5" name="Footer Placeholder 4"/>
          <p:cNvSpPr>
            <a:spLocks noGrp="1"/>
          </p:cNvSpPr>
          <p:nvPr>
            <p:ph type="ftr" sz="quarter" idx="11"/>
          </p:nvPr>
        </p:nvSpPr>
        <p:spPr/>
        <p:txBody>
          <a:bodyPr/>
          <a:lstStyle/>
          <a:p>
            <a:r>
              <a:rPr lang="en-US"/>
              <a:t>2024 ISPLS Convention</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1/11/2024</a:t>
            </a:r>
          </a:p>
        </p:txBody>
      </p:sp>
      <p:sp>
        <p:nvSpPr>
          <p:cNvPr id="5" name="Footer Placeholder 4"/>
          <p:cNvSpPr>
            <a:spLocks noGrp="1"/>
          </p:cNvSpPr>
          <p:nvPr>
            <p:ph type="ftr" sz="quarter" idx="11"/>
          </p:nvPr>
        </p:nvSpPr>
        <p:spPr/>
        <p:txBody>
          <a:bodyPr/>
          <a:lstStyle/>
          <a:p>
            <a:r>
              <a:rPr lang="en-US"/>
              <a:t>2024 ISPLS Convention</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6858000" y="4869180"/>
            <a:ext cx="2057400" cy="273844"/>
          </a:xfrm>
          <a:prstGeom prst="rect">
            <a:avLst/>
          </a:prstGeom>
        </p:spPr>
        <p:txBody>
          <a:bodyPr/>
          <a:lstStyle>
            <a:lvl1pPr>
              <a:defRPr sz="12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342900" y="342900"/>
            <a:ext cx="8435340" cy="6858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342900" y="1028700"/>
            <a:ext cx="8435340" cy="363474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3111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228761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3133511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6858000" y="4869180"/>
            <a:ext cx="2057400" cy="273844"/>
          </a:xfrm>
          <a:prstGeom prst="rect">
            <a:avLst/>
          </a:prstGeom>
        </p:spPr>
        <p:txBody>
          <a:bodyPr/>
          <a:lstStyle>
            <a:lvl1pPr>
              <a:defRPr sz="12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342900" y="342900"/>
            <a:ext cx="8435340" cy="6858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342900" y="1028700"/>
            <a:ext cx="8435340" cy="363474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05593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6858000" y="4869180"/>
            <a:ext cx="2057400" cy="273844"/>
          </a:xfrm>
          <a:prstGeom prst="rect">
            <a:avLst/>
          </a:prstGeom>
        </p:spPr>
        <p:txBody>
          <a:bodyPr/>
          <a:lstStyle>
            <a:lvl1pPr>
              <a:defRPr sz="12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342900" y="342900"/>
            <a:ext cx="8435340" cy="6858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342900" y="1028700"/>
            <a:ext cx="8435340" cy="363474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2360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37229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r>
              <a:rPr lang="en-US"/>
              <a:t>1/11/2024</a:t>
            </a:r>
          </a:p>
        </p:txBody>
      </p:sp>
      <p:sp>
        <p:nvSpPr>
          <p:cNvPr id="5" name="Footer Placeholder 4"/>
          <p:cNvSpPr>
            <a:spLocks noGrp="1"/>
          </p:cNvSpPr>
          <p:nvPr>
            <p:ph type="ftr" sz="quarter" idx="11"/>
          </p:nvPr>
        </p:nvSpPr>
        <p:spPr/>
        <p:txBody>
          <a:bodyPr/>
          <a:lstStyle/>
          <a:p>
            <a:r>
              <a:rPr lang="en-US"/>
              <a:t>2024 ISPLS Convention</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mn-lt"/>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1/11/2024</a:t>
            </a:r>
          </a:p>
        </p:txBody>
      </p:sp>
      <p:sp>
        <p:nvSpPr>
          <p:cNvPr id="5" name="Footer Placeholder 4"/>
          <p:cNvSpPr>
            <a:spLocks noGrp="1"/>
          </p:cNvSpPr>
          <p:nvPr>
            <p:ph type="ftr" sz="quarter" idx="11"/>
          </p:nvPr>
        </p:nvSpPr>
        <p:spPr/>
        <p:txBody>
          <a:bodyPr/>
          <a:lstStyle/>
          <a:p>
            <a:r>
              <a:rPr lang="en-US"/>
              <a:t>2024 ISPLS Convention</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atin typeface="+mn-lt"/>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US"/>
              <a:t>1/11/2024</a:t>
            </a:r>
          </a:p>
        </p:txBody>
      </p:sp>
      <p:sp>
        <p:nvSpPr>
          <p:cNvPr id="6" name="Footer Placeholder 5"/>
          <p:cNvSpPr>
            <a:spLocks noGrp="1"/>
          </p:cNvSpPr>
          <p:nvPr>
            <p:ph type="ftr" sz="quarter" idx="11"/>
          </p:nvPr>
        </p:nvSpPr>
        <p:spPr/>
        <p:txBody>
          <a:bodyPr/>
          <a:lstStyle/>
          <a:p>
            <a:r>
              <a:rPr lang="en-US"/>
              <a:t>2024 ISPLS Convention</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atin typeface="+mn-lt"/>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r>
              <a:rPr lang="en-US"/>
              <a:t>1/11/2024</a:t>
            </a:r>
          </a:p>
        </p:txBody>
      </p:sp>
      <p:sp>
        <p:nvSpPr>
          <p:cNvPr id="8" name="Footer Placeholder 7"/>
          <p:cNvSpPr>
            <a:spLocks noGrp="1"/>
          </p:cNvSpPr>
          <p:nvPr>
            <p:ph type="ftr" sz="quarter" idx="11"/>
          </p:nvPr>
        </p:nvSpPr>
        <p:spPr/>
        <p:txBody>
          <a:bodyPr/>
          <a:lstStyle/>
          <a:p>
            <a:r>
              <a:rPr lang="en-US"/>
              <a:t>2024 ISPLS Convention</a:t>
            </a:r>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atin typeface="+mn-lt"/>
              </a:defRPr>
            </a:lvl1pPr>
          </a:lstStyle>
          <a:p>
            <a:r>
              <a:rPr lang="en-US" dirty="0"/>
              <a:t>Click to edit Master title style</a:t>
            </a:r>
          </a:p>
        </p:txBody>
      </p:sp>
      <p:sp>
        <p:nvSpPr>
          <p:cNvPr id="3" name="Date Placeholder 2"/>
          <p:cNvSpPr>
            <a:spLocks noGrp="1"/>
          </p:cNvSpPr>
          <p:nvPr>
            <p:ph type="dt" sz="half" idx="10"/>
          </p:nvPr>
        </p:nvSpPr>
        <p:spPr/>
        <p:txBody>
          <a:bodyPr/>
          <a:lstStyle/>
          <a:p>
            <a:r>
              <a:rPr lang="en-US"/>
              <a:t>1/11/2024</a:t>
            </a:r>
          </a:p>
        </p:txBody>
      </p:sp>
      <p:sp>
        <p:nvSpPr>
          <p:cNvPr id="4" name="Footer Placeholder 3"/>
          <p:cNvSpPr>
            <a:spLocks noGrp="1"/>
          </p:cNvSpPr>
          <p:nvPr>
            <p:ph type="ftr" sz="quarter" idx="11"/>
          </p:nvPr>
        </p:nvSpPr>
        <p:spPr/>
        <p:txBody>
          <a:bodyPr/>
          <a:lstStyle/>
          <a:p>
            <a:r>
              <a:rPr lang="en-US"/>
              <a:t>2024 ISPLS Convention</a:t>
            </a:r>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1/11/2024</a:t>
            </a:r>
          </a:p>
        </p:txBody>
      </p:sp>
      <p:sp>
        <p:nvSpPr>
          <p:cNvPr id="3" name="Footer Placeholder 2"/>
          <p:cNvSpPr>
            <a:spLocks noGrp="1"/>
          </p:cNvSpPr>
          <p:nvPr>
            <p:ph type="ftr" sz="quarter" idx="11"/>
          </p:nvPr>
        </p:nvSpPr>
        <p:spPr/>
        <p:txBody>
          <a:bodyPr/>
          <a:lstStyle/>
          <a:p>
            <a:r>
              <a:rPr lang="en-US"/>
              <a:t>2024 ISPLS Convention</a:t>
            </a:r>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atin typeface="+mn-lt"/>
              </a:defRPr>
            </a:lvl1pPr>
          </a:lstStyle>
          <a:p>
            <a:r>
              <a:rPr lang="en-US" dirty="0"/>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r>
              <a:rPr lang="en-US"/>
              <a:t>1/11/2024</a:t>
            </a:r>
          </a:p>
        </p:txBody>
      </p:sp>
      <p:sp>
        <p:nvSpPr>
          <p:cNvPr id="6" name="Footer Placeholder 5"/>
          <p:cNvSpPr>
            <a:spLocks noGrp="1"/>
          </p:cNvSpPr>
          <p:nvPr>
            <p:ph type="ftr" sz="quarter" idx="11"/>
          </p:nvPr>
        </p:nvSpPr>
        <p:spPr/>
        <p:txBody>
          <a:bodyPr/>
          <a:lstStyle/>
          <a:p>
            <a:r>
              <a:rPr lang="en-US"/>
              <a:t>2024 ISPLS Convention</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r>
              <a:rPr lang="en-US"/>
              <a:t>1/11/2024</a:t>
            </a:r>
          </a:p>
        </p:txBody>
      </p:sp>
      <p:sp>
        <p:nvSpPr>
          <p:cNvPr id="6" name="Footer Placeholder 5"/>
          <p:cNvSpPr>
            <a:spLocks noGrp="1"/>
          </p:cNvSpPr>
          <p:nvPr>
            <p:ph type="ftr" sz="quarter" idx="11"/>
          </p:nvPr>
        </p:nvSpPr>
        <p:spPr/>
        <p:txBody>
          <a:bodyPr/>
          <a:lstStyle/>
          <a:p>
            <a:r>
              <a:rPr lang="en-US"/>
              <a:t>2024 ISPLS Convention</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en-US"/>
              <a:t>1/11/2024</a:t>
            </a:r>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a:t>2024 ISPLS Convention</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714" r:id="rId14"/>
    <p:sldLayoutId id="2147483715" r:id="rId15"/>
    <p:sldLayoutId id="2147483740" r:id="rId16"/>
    <p:sldLayoutId id="2147483741" r:id="rId1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1" latinLnBrk="0" hangingPunct="1">
        <a:spcBef>
          <a:spcPct val="0"/>
        </a:spcBef>
        <a:buNone/>
        <a:defRPr sz="3600" b="1" kern="1200">
          <a:solidFill>
            <a:schemeClr val="tx1"/>
          </a:solidFill>
          <a:latin typeface="+mn-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hyperlink" Target="https://geodesy.noaa.gov/web/science_edu/webinar_series/progress-of-geoid-2022.shtml" TargetMode="External"/><Relationship Id="rId7" Type="http://schemas.openxmlformats.org/officeDocument/2006/relationships/hyperlink" Target="https://geodesy.noaa.gov/web/science_edu/webinar_series/blueprint-2022-geopotential-coordinates.shtml" TargetMode="External"/><Relationship Id="rId2" Type="http://schemas.openxmlformats.org/officeDocument/2006/relationships/hyperlink" Target="https://geodesy.noaa.gov/web/science_edu/webinar_series/gravd-whats-next.shtml" TargetMode="External"/><Relationship Id="rId1" Type="http://schemas.openxmlformats.org/officeDocument/2006/relationships/slideLayout" Target="../slideLayouts/slideLayout4.xml"/><Relationship Id="rId6" Type="http://schemas.openxmlformats.org/officeDocument/2006/relationships/hyperlink" Target="https://geodesy.noaa.gov/web/science_edu/webinar_series/geoid18-improvements.shtml" TargetMode="External"/><Relationship Id="rId5" Type="http://schemas.openxmlformats.org/officeDocument/2006/relationships/hyperlink" Target="https://geodesy.noaa.gov/web/science_edu/webinar_series/vertical-datums-overview-planned-updates.shtml" TargetMode="External"/><Relationship Id="rId4" Type="http://schemas.openxmlformats.org/officeDocument/2006/relationships/hyperlink" Target="https://geodesy.noaa.gov/web/science_edu/webinar_series/gpsonbm-nsrs-campaign-continues.shtml"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59.jpeg"/></Relationships>
</file>

<file path=ppt/slides/_rels/slide106.xml.rels><?xml version="1.0" encoding="UTF-8" standalone="yes"?>
<Relationships xmlns="http://schemas.openxmlformats.org/package/2006/relationships"><Relationship Id="rId3" Type="http://schemas.openxmlformats.org/officeDocument/2006/relationships/hyperlink" Target="https://www.ngs.noaa.gov/INFO/subscribe.shtml"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128.png"/><Relationship Id="rId5" Type="http://schemas.openxmlformats.org/officeDocument/2006/relationships/hyperlink" Target="https://www.ngs.noaa.gov/ADVISORS/" TargetMode="External"/><Relationship Id="rId4" Type="http://schemas.openxmlformats.org/officeDocument/2006/relationships/hyperlink" Target="https://www.ngs.noaa.gov/datums/newdatums/"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mailto:jacob.heck@noaa.gov"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https://geodesy.noaa.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56.jpeg"/><Relationship Id="rId5" Type="http://schemas.openxmlformats.org/officeDocument/2006/relationships/diagramQuickStyle" Target="../diagrams/quickStyle1.xml"/><Relationship Id="rId10" Type="http://schemas.openxmlformats.org/officeDocument/2006/relationships/image" Target="../media/image55.png"/><Relationship Id="rId4" Type="http://schemas.openxmlformats.org/officeDocument/2006/relationships/diagramLayout" Target="../diagrams/layout1.xml"/><Relationship Id="rId9" Type="http://schemas.openxmlformats.org/officeDocument/2006/relationships/image" Target="../media/image5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www.ngs.noaa.gov/NCA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860.pn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jpeg"/></Relationships>
</file>

<file path=ppt/slides/_rels/slide8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45.jpeg"/><Relationship Id="rId7"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47.jpeg"/><Relationship Id="rId4" Type="http://schemas.openxmlformats.org/officeDocument/2006/relationships/image" Target="../media/image46.jpeg"/></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eodesy.noaa.gov/datums/newdatums/GetPrepared.shtml" TargetMode="External"/><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jpg"/></Relationships>
</file>

<file path=ppt/slides/_rels/slide9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9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3F9F-DF31-4363-B15A-6048D8D6F4F4}"/>
              </a:ext>
            </a:extLst>
          </p:cNvPr>
          <p:cNvSpPr>
            <a:spLocks noGrp="1"/>
          </p:cNvSpPr>
          <p:nvPr>
            <p:ph type="ctrTitle"/>
          </p:nvPr>
        </p:nvSpPr>
        <p:spPr/>
        <p:txBody>
          <a:bodyPr>
            <a:noAutofit/>
          </a:bodyPr>
          <a:lstStyle/>
          <a:p>
            <a:r>
              <a:rPr lang="en-US" sz="2400" dirty="0">
                <a:solidFill>
                  <a:srgbClr val="222222"/>
                </a:solidFill>
                <a:effectLst/>
                <a:latin typeface="Arial" panose="020B0604020202020204" pitchFamily="34" charset="0"/>
                <a:ea typeface="Calibri" panose="020F0502020204030204" pitchFamily="34" charset="0"/>
              </a:rPr>
              <a:t>Dealing with Coordinate Drift: Working with Changing Coordinates in the Modernized NSRS</a:t>
            </a:r>
            <a:endParaRPr lang="en-US" sz="4400" b="1" dirty="0"/>
          </a:p>
        </p:txBody>
      </p:sp>
      <p:sp>
        <p:nvSpPr>
          <p:cNvPr id="3" name="Subtitle 2">
            <a:extLst>
              <a:ext uri="{FF2B5EF4-FFF2-40B4-BE49-F238E27FC236}">
                <a16:creationId xmlns:a16="http://schemas.microsoft.com/office/drawing/2014/main" id="{D9B82B80-8CAC-4348-9B90-A8836F14EE0F}"/>
              </a:ext>
            </a:extLst>
          </p:cNvPr>
          <p:cNvSpPr>
            <a:spLocks noGrp="1"/>
          </p:cNvSpPr>
          <p:nvPr>
            <p:ph type="subTitle" idx="1"/>
          </p:nvPr>
        </p:nvSpPr>
        <p:spPr/>
        <p:txBody>
          <a:bodyPr>
            <a:normAutofit fontScale="85000" lnSpcReduction="20000"/>
          </a:bodyPr>
          <a:lstStyle/>
          <a:p>
            <a:r>
              <a:rPr lang="en-US" dirty="0"/>
              <a:t>Jacob Heck, Ph.D., P.S.</a:t>
            </a:r>
          </a:p>
          <a:p>
            <a:r>
              <a:rPr lang="en-US" dirty="0"/>
              <a:t>ISPLS 2024 Convention</a:t>
            </a:r>
          </a:p>
          <a:p>
            <a:r>
              <a:rPr lang="en-US" dirty="0"/>
              <a:t>January, 2024</a:t>
            </a:r>
          </a:p>
          <a:p>
            <a:endParaRPr lang="en-US" dirty="0"/>
          </a:p>
        </p:txBody>
      </p:sp>
      <p:sp>
        <p:nvSpPr>
          <p:cNvPr id="4" name="Date Placeholder 3">
            <a:extLst>
              <a:ext uri="{FF2B5EF4-FFF2-40B4-BE49-F238E27FC236}">
                <a16:creationId xmlns:a16="http://schemas.microsoft.com/office/drawing/2014/main" id="{28890276-BFB6-4A61-A3EC-261418885C19}"/>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27F93462-5D27-4EAD-9B7A-BB80D10FC264}"/>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36B2C5D9-BF20-4EB8-968C-A720EFE7F6B4}"/>
              </a:ext>
            </a:extLst>
          </p:cNvPr>
          <p:cNvSpPr>
            <a:spLocks noGrp="1"/>
          </p:cNvSpPr>
          <p:nvPr>
            <p:ph type="sldNum" sz="quarter" idx="12"/>
          </p:nvPr>
        </p:nvSpPr>
        <p:spPr/>
        <p:txBody>
          <a:bodyPr/>
          <a:lstStyle/>
          <a:p>
            <a:fld id="{D3D538F9-49A3-B84F-B36B-A7030CDE5D5B}" type="slidenum">
              <a:rPr lang="en-US" smtClean="0"/>
              <a:t>1</a:t>
            </a:fld>
            <a:endParaRPr lang="en-US"/>
          </a:p>
        </p:txBody>
      </p:sp>
    </p:spTree>
    <p:extLst>
      <p:ext uri="{BB962C8B-B14F-4D97-AF65-F5344CB8AC3E}">
        <p14:creationId xmlns:p14="http://schemas.microsoft.com/office/powerpoint/2010/main" val="257737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827D0-278D-4504-9195-305D196E9F04}"/>
              </a:ext>
            </a:extLst>
          </p:cNvPr>
          <p:cNvSpPr>
            <a:spLocks noGrp="1"/>
          </p:cNvSpPr>
          <p:nvPr>
            <p:ph type="title"/>
          </p:nvPr>
        </p:nvSpPr>
        <p:spPr/>
        <p:txBody>
          <a:bodyPr/>
          <a:lstStyle/>
          <a:p>
            <a:r>
              <a:rPr lang="en-US" dirty="0"/>
              <a:t>NGS’s Mission</a:t>
            </a:r>
          </a:p>
        </p:txBody>
      </p:sp>
      <p:sp>
        <p:nvSpPr>
          <p:cNvPr id="3" name="Content Placeholder 2">
            <a:extLst>
              <a:ext uri="{FF2B5EF4-FFF2-40B4-BE49-F238E27FC236}">
                <a16:creationId xmlns:a16="http://schemas.microsoft.com/office/drawing/2014/main" id="{53874127-64BC-4218-BCBA-5D244A3FFED5}"/>
              </a:ext>
            </a:extLst>
          </p:cNvPr>
          <p:cNvSpPr>
            <a:spLocks noGrp="1"/>
          </p:cNvSpPr>
          <p:nvPr>
            <p:ph idx="1"/>
          </p:nvPr>
        </p:nvSpPr>
        <p:spPr/>
        <p:txBody>
          <a:bodyPr>
            <a:normAutofit fontScale="92500" lnSpcReduction="10000"/>
          </a:bodyPr>
          <a:lstStyle/>
          <a:p>
            <a:r>
              <a:rPr lang="en-US" dirty="0"/>
              <a:t>Define, maintain, and provide access to the National Spatial Reference System (NSRS)</a:t>
            </a:r>
          </a:p>
          <a:p>
            <a:r>
              <a:rPr lang="en-US" dirty="0"/>
              <a:t>The NSRS is a consistent coordinate system that defines latitude, longitude, height, scale, gravity, and orientation throughout the United States</a:t>
            </a:r>
          </a:p>
          <a:p>
            <a:r>
              <a:rPr lang="en-US" dirty="0"/>
              <a:t>This talk focuses on the “provide access” part</a:t>
            </a:r>
          </a:p>
        </p:txBody>
      </p:sp>
      <p:sp>
        <p:nvSpPr>
          <p:cNvPr id="4" name="Date Placeholder 3">
            <a:extLst>
              <a:ext uri="{FF2B5EF4-FFF2-40B4-BE49-F238E27FC236}">
                <a16:creationId xmlns:a16="http://schemas.microsoft.com/office/drawing/2014/main" id="{700963C2-DF97-4D77-87F1-74E32872C291}"/>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18C387A6-8FDA-4D3C-9F09-DCDE2AC7324C}"/>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F5CBDBB8-8D97-4C9C-ADC7-8534CE8544DB}"/>
              </a:ext>
            </a:extLst>
          </p:cNvPr>
          <p:cNvSpPr>
            <a:spLocks noGrp="1"/>
          </p:cNvSpPr>
          <p:nvPr>
            <p:ph type="sldNum" sz="quarter" idx="12"/>
          </p:nvPr>
        </p:nvSpPr>
        <p:spPr/>
        <p:txBody>
          <a:bodyPr/>
          <a:lstStyle/>
          <a:p>
            <a:fld id="{D3D538F9-49A3-B84F-B36B-A7030CDE5D5B}" type="slidenum">
              <a:rPr lang="en-US" smtClean="0"/>
              <a:t>10</a:t>
            </a:fld>
            <a:endParaRPr lang="en-US"/>
          </a:p>
        </p:txBody>
      </p:sp>
    </p:spTree>
    <p:extLst>
      <p:ext uri="{BB962C8B-B14F-4D97-AF65-F5344CB8AC3E}">
        <p14:creationId xmlns:p14="http://schemas.microsoft.com/office/powerpoint/2010/main" val="71086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Definition of IGLD (2020)</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063229"/>
                <a:ext cx="8229600" cy="3704034"/>
              </a:xfrm>
            </p:spPr>
            <p:txBody>
              <a:bodyPr>
                <a:normAutofit fontScale="92500" lnSpcReduction="10000"/>
              </a:bodyPr>
              <a:lstStyle/>
              <a:p>
                <a:r>
                  <a:rPr lang="en-US" sz="2000" dirty="0">
                    <a:latin typeface="Arial" panose="020B0604020202020204" pitchFamily="34" charset="0"/>
                    <a:cs typeface="Arial" panose="020B0604020202020204" pitchFamily="34" charset="0"/>
                  </a:rPr>
                  <a:t>Reference Zero</a:t>
                </a:r>
              </a:p>
              <a:p>
                <a:pPr lvl="1"/>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𝑊</m:t>
                        </m:r>
                      </m:e>
                      <m:sub>
                        <m:r>
                          <a:rPr lang="en-US" sz="1600" i="1">
                            <a:latin typeface="Cambria Math" panose="02040503050406030204" pitchFamily="18" charset="0"/>
                          </a:rPr>
                          <m:t>0</m:t>
                        </m:r>
                      </m:sub>
                    </m:sSub>
                  </m:oMath>
                </a14:m>
                <a:r>
                  <a:rPr lang="en-US" sz="1600" dirty="0">
                    <a:latin typeface="Arial" panose="020B0604020202020204" pitchFamily="34" charset="0"/>
                    <a:cs typeface="Arial" panose="020B0604020202020204" pitchFamily="34" charset="0"/>
                  </a:rPr>
                  <a:t> = 62,636,856.00 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that the U.S. and Canada have adopted for the new geoid-based North American-Pacific Geopotential Datum of 2022 (NAPGD2022) &amp; Canada has already adopted for the Canadian Geodetic Vertical Datum of 2013 (CGVD2013)</a:t>
                </a:r>
              </a:p>
              <a:p>
                <a:r>
                  <a:rPr lang="en-US" sz="2000" dirty="0">
                    <a:latin typeface="Arial" panose="020B0604020202020204" pitchFamily="34" charset="0"/>
                    <a:cs typeface="Arial" panose="020B0604020202020204" pitchFamily="34" charset="0"/>
                  </a:rPr>
                  <a:t>Realization of the Reference Surface</a:t>
                </a:r>
              </a:p>
              <a:p>
                <a:pPr lvl="1"/>
                <a:r>
                  <a:rPr lang="en-US" sz="1600" dirty="0">
                    <a:latin typeface="Arial" panose="020B0604020202020204" pitchFamily="34" charset="0"/>
                    <a:cs typeface="Arial" panose="020B0604020202020204" pitchFamily="34" charset="0"/>
                  </a:rPr>
                  <a:t>NAPGD2022 geoid model representing the reference zero everywhere over the Great Lakes – St. Lawrence River system, not only where leveling and bench marks exist</a:t>
                </a:r>
              </a:p>
              <a:p>
                <a:r>
                  <a:rPr lang="en-US" sz="2000" dirty="0">
                    <a:latin typeface="Arial" panose="020B0604020202020204" pitchFamily="34" charset="0"/>
                    <a:cs typeface="Arial" panose="020B0604020202020204" pitchFamily="34" charset="0"/>
                  </a:rPr>
                  <a:t>Reference Epoch</a:t>
                </a:r>
              </a:p>
              <a:p>
                <a:pPr lvl="1"/>
                <a:r>
                  <a:rPr lang="en-US" sz="1600" dirty="0">
                    <a:latin typeface="Arial" panose="020B0604020202020204" pitchFamily="34" charset="0"/>
                    <a:cs typeface="Arial" panose="020B0604020202020204" pitchFamily="34" charset="0"/>
                  </a:rPr>
                  <a:t>2020.0, the central epoch of the 7-year water level observation period of 2017–2023</a:t>
                </a:r>
              </a:p>
              <a:p>
                <a:r>
                  <a:rPr lang="en-US" sz="2000" dirty="0">
                    <a:latin typeface="Arial" panose="020B0604020202020204" pitchFamily="34" charset="0"/>
                    <a:cs typeface="Arial" panose="020B0604020202020204" pitchFamily="34" charset="0"/>
                  </a:rPr>
                  <a:t>Dynamic Height</a:t>
                </a:r>
              </a:p>
              <a:p>
                <a:pPr lvl="1"/>
                <a:r>
                  <a:rPr lang="en-US" sz="1600" dirty="0">
                    <a:latin typeface="Arial" panose="020B0604020202020204" pitchFamily="34" charset="0"/>
                    <a:cs typeface="Arial" panose="020B0604020202020204" pitchFamily="34" charset="0"/>
                  </a:rPr>
                  <a:t>IGLD (2020) will use dynamic heights derived from GNSS occupations</a:t>
                </a:r>
              </a:p>
              <a:p>
                <a:pPr lvl="1"/>
                <a:r>
                  <a:rPr lang="en-US" sz="1600" dirty="0">
                    <a:latin typeface="Arial" panose="020B0604020202020204" pitchFamily="34" charset="0"/>
                    <a:cs typeface="Arial" panose="020B0604020202020204" pitchFamily="34" charset="0"/>
                  </a:rPr>
                  <a:t>The dynamic height represents the difference in potential above the reference surface and is the same at all points on a level surface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063229"/>
                <a:ext cx="8229600" cy="3704034"/>
              </a:xfrm>
              <a:blipFill>
                <a:blip r:embed="rId3"/>
                <a:stretch>
                  <a:fillRect l="-519" t="-164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ACCD92B-01E4-4398-ADA8-29638144EC6F}"/>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004B10E9-0D1E-4E21-A946-35A7A0AA2FCC}"/>
              </a:ext>
            </a:extLst>
          </p:cNvPr>
          <p:cNvSpPr>
            <a:spLocks noGrp="1"/>
          </p:cNvSpPr>
          <p:nvPr>
            <p:ph type="ftr" sz="quarter" idx="11"/>
          </p:nvPr>
        </p:nvSpPr>
        <p:spPr/>
        <p:txBody>
          <a:bodyPr/>
          <a:lstStyle/>
          <a:p>
            <a:r>
              <a:rPr lang="fr-FR"/>
              <a:t>2024 ISPLS Convention</a:t>
            </a:r>
            <a:endParaRPr lang="en-US"/>
          </a:p>
        </p:txBody>
      </p:sp>
      <p:sp>
        <p:nvSpPr>
          <p:cNvPr id="6" name="Slide Number Placeholder 5">
            <a:extLst>
              <a:ext uri="{FF2B5EF4-FFF2-40B4-BE49-F238E27FC236}">
                <a16:creationId xmlns:a16="http://schemas.microsoft.com/office/drawing/2014/main" id="{CFBCE19A-657D-4F81-BAA5-9BB5F2EC0EBE}"/>
              </a:ext>
            </a:extLst>
          </p:cNvPr>
          <p:cNvSpPr>
            <a:spLocks noGrp="1"/>
          </p:cNvSpPr>
          <p:nvPr>
            <p:ph type="sldNum" sz="quarter" idx="12"/>
          </p:nvPr>
        </p:nvSpPr>
        <p:spPr/>
        <p:txBody>
          <a:bodyPr/>
          <a:lstStyle/>
          <a:p>
            <a:fld id="{D3D538F9-49A3-B84F-B36B-A7030CDE5D5B}" type="slidenum">
              <a:rPr lang="en-US" smtClean="0"/>
              <a:t>100</a:t>
            </a:fld>
            <a:endParaRPr lang="en-US"/>
          </a:p>
        </p:txBody>
      </p:sp>
    </p:spTree>
    <p:extLst>
      <p:ext uri="{BB962C8B-B14F-4D97-AF65-F5344CB8AC3E}">
        <p14:creationId xmlns:p14="http://schemas.microsoft.com/office/powerpoint/2010/main" val="2725971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Status of IGLD Update</a:t>
            </a:r>
          </a:p>
        </p:txBody>
      </p:sp>
      <p:sp>
        <p:nvSpPr>
          <p:cNvPr id="3" name="Content Placeholder 2"/>
          <p:cNvSpPr>
            <a:spLocks noGrp="1"/>
          </p:cNvSpPr>
          <p:nvPr>
            <p:ph idx="1"/>
          </p:nvPr>
        </p:nvSpPr>
        <p:spPr/>
        <p:txBody>
          <a:bodyPr>
            <a:normAutofit fontScale="92500" lnSpcReduction="10000"/>
          </a:bodyPr>
          <a:lstStyle/>
          <a:p>
            <a:r>
              <a:rPr lang="en-US" sz="2800" dirty="0">
                <a:latin typeface="Arial" panose="020B0604020202020204" pitchFamily="34" charset="0"/>
                <a:cs typeface="Arial" panose="020B0604020202020204" pitchFamily="34" charset="0"/>
              </a:rPr>
              <a:t>GNSS field campaign took place in 2022 – data processing continues</a:t>
            </a:r>
          </a:p>
          <a:p>
            <a:r>
              <a:rPr lang="en-US" sz="2800" dirty="0">
                <a:latin typeface="Arial" panose="020B0604020202020204" pitchFamily="34" charset="0"/>
                <a:cs typeface="Arial" panose="020B0604020202020204" pitchFamily="34" charset="0"/>
              </a:rPr>
              <a:t>Seasonal gauging continues</a:t>
            </a:r>
          </a:p>
          <a:p>
            <a:r>
              <a:rPr lang="en-US" sz="2800" dirty="0">
                <a:latin typeface="Arial" panose="020B0604020202020204" pitchFamily="34" charset="0"/>
                <a:cs typeface="Arial" panose="020B0604020202020204" pitchFamily="34" charset="0"/>
              </a:rPr>
              <a:t>Hydraulic corrector working group is investigating the need for HCs in IGLD (2020)</a:t>
            </a:r>
          </a:p>
          <a:p>
            <a:r>
              <a:rPr lang="en-US" sz="2800" dirty="0">
                <a:latin typeface="Arial" panose="020B0604020202020204" pitchFamily="34" charset="0"/>
                <a:cs typeface="Arial" panose="020B0604020202020204" pitchFamily="34" charset="0"/>
              </a:rPr>
              <a:t>IGLD (2020) is planned for release about one year after the release of the NAPGD2022 vertical datum (around 2026)</a:t>
            </a:r>
          </a:p>
        </p:txBody>
      </p:sp>
      <p:sp>
        <p:nvSpPr>
          <p:cNvPr id="4" name="Date Placeholder 3">
            <a:extLst>
              <a:ext uri="{FF2B5EF4-FFF2-40B4-BE49-F238E27FC236}">
                <a16:creationId xmlns:a16="http://schemas.microsoft.com/office/drawing/2014/main" id="{6C2283A4-01D6-4D90-B147-A56BBEEBAFB2}"/>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900ACE4F-F1D4-4384-BAAC-02999448133B}"/>
              </a:ext>
            </a:extLst>
          </p:cNvPr>
          <p:cNvSpPr>
            <a:spLocks noGrp="1"/>
          </p:cNvSpPr>
          <p:nvPr>
            <p:ph type="ftr" sz="quarter" idx="11"/>
          </p:nvPr>
        </p:nvSpPr>
        <p:spPr/>
        <p:txBody>
          <a:bodyPr/>
          <a:lstStyle/>
          <a:p>
            <a:r>
              <a:rPr lang="fr-FR"/>
              <a:t>2024 ISPLS Convention</a:t>
            </a:r>
            <a:endParaRPr lang="en-US"/>
          </a:p>
        </p:txBody>
      </p:sp>
      <p:sp>
        <p:nvSpPr>
          <p:cNvPr id="6" name="Slide Number Placeholder 5">
            <a:extLst>
              <a:ext uri="{FF2B5EF4-FFF2-40B4-BE49-F238E27FC236}">
                <a16:creationId xmlns:a16="http://schemas.microsoft.com/office/drawing/2014/main" id="{E6F346C1-3FBE-4A42-9F6C-5E4704C10EB4}"/>
              </a:ext>
            </a:extLst>
          </p:cNvPr>
          <p:cNvSpPr>
            <a:spLocks noGrp="1"/>
          </p:cNvSpPr>
          <p:nvPr>
            <p:ph type="sldNum" sz="quarter" idx="12"/>
          </p:nvPr>
        </p:nvSpPr>
        <p:spPr/>
        <p:txBody>
          <a:bodyPr/>
          <a:lstStyle/>
          <a:p>
            <a:fld id="{D3D538F9-49A3-B84F-B36B-A7030CDE5D5B}" type="slidenum">
              <a:rPr lang="en-US" smtClean="0"/>
              <a:t>101</a:t>
            </a:fld>
            <a:endParaRPr lang="en-US"/>
          </a:p>
        </p:txBody>
      </p:sp>
    </p:spTree>
    <p:extLst>
      <p:ext uri="{BB962C8B-B14F-4D97-AF65-F5344CB8AC3E}">
        <p14:creationId xmlns:p14="http://schemas.microsoft.com/office/powerpoint/2010/main" val="139059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21B8-BC04-4091-81B0-21898B6B09E5}"/>
              </a:ext>
            </a:extLst>
          </p:cNvPr>
          <p:cNvSpPr>
            <a:spLocks noGrp="1"/>
          </p:cNvSpPr>
          <p:nvPr>
            <p:ph type="title"/>
          </p:nvPr>
        </p:nvSpPr>
        <p:spPr/>
        <p:txBody>
          <a:bodyPr>
            <a:noAutofit/>
          </a:bodyPr>
          <a:lstStyle/>
          <a:p>
            <a:r>
              <a:rPr lang="en-US" sz="2400" dirty="0"/>
              <a:t>Technical Documents for IGLD (2020) and NAPGD2022</a:t>
            </a:r>
          </a:p>
        </p:txBody>
      </p:sp>
      <p:sp>
        <p:nvSpPr>
          <p:cNvPr id="3" name="Content Placeholder 2">
            <a:extLst>
              <a:ext uri="{FF2B5EF4-FFF2-40B4-BE49-F238E27FC236}">
                <a16:creationId xmlns:a16="http://schemas.microsoft.com/office/drawing/2014/main" id="{3C4A8764-FD20-4E59-A78E-70F3936E2042}"/>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AFF4BD20-27D2-43AD-8A47-2DB282DA55E7}"/>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F5C985A1-C815-4415-A368-EED1D6B6F8DA}"/>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733A57A8-C6FA-458B-ADF9-B70043C6FABA}"/>
              </a:ext>
            </a:extLst>
          </p:cNvPr>
          <p:cNvSpPr>
            <a:spLocks noGrp="1"/>
          </p:cNvSpPr>
          <p:nvPr>
            <p:ph type="sldNum" sz="quarter" idx="12"/>
          </p:nvPr>
        </p:nvSpPr>
        <p:spPr/>
        <p:txBody>
          <a:bodyPr/>
          <a:lstStyle/>
          <a:p>
            <a:fld id="{D3D538F9-49A3-B84F-B36B-A7030CDE5D5B}" type="slidenum">
              <a:rPr lang="en-US" smtClean="0"/>
              <a:t>102</a:t>
            </a:fld>
            <a:endParaRPr lang="en-US"/>
          </a:p>
        </p:txBody>
      </p:sp>
      <p:pic>
        <p:nvPicPr>
          <p:cNvPr id="7" name="Picture 6" descr="Cover of Blueprint part 2 NOAA technical report">
            <a:extLst>
              <a:ext uri="{FF2B5EF4-FFF2-40B4-BE49-F238E27FC236}">
                <a16:creationId xmlns:a16="http://schemas.microsoft.com/office/drawing/2014/main" id="{F080D762-6216-40EC-A9C2-37A7FCCD28E7}"/>
              </a:ext>
            </a:extLst>
          </p:cNvPr>
          <p:cNvPicPr>
            <a:picLocks noChangeAspect="1"/>
          </p:cNvPicPr>
          <p:nvPr/>
        </p:nvPicPr>
        <p:blipFill>
          <a:blip r:embed="rId3"/>
          <a:stretch>
            <a:fillRect/>
          </a:stretch>
        </p:blipFill>
        <p:spPr>
          <a:xfrm>
            <a:off x="334776" y="1063229"/>
            <a:ext cx="2895600" cy="3754609"/>
          </a:xfrm>
          <a:prstGeom prst="rect">
            <a:avLst/>
          </a:prstGeom>
        </p:spPr>
      </p:pic>
      <p:pic>
        <p:nvPicPr>
          <p:cNvPr id="8" name="Picture 7" descr="Cover of IGLD update technical report">
            <a:extLst>
              <a:ext uri="{FF2B5EF4-FFF2-40B4-BE49-F238E27FC236}">
                <a16:creationId xmlns:a16="http://schemas.microsoft.com/office/drawing/2014/main" id="{352E1A35-237F-4D8E-97C4-5169717A7E23}"/>
              </a:ext>
            </a:extLst>
          </p:cNvPr>
          <p:cNvPicPr>
            <a:picLocks noChangeAspect="1"/>
          </p:cNvPicPr>
          <p:nvPr/>
        </p:nvPicPr>
        <p:blipFill>
          <a:blip r:embed="rId4"/>
          <a:stretch>
            <a:fillRect/>
          </a:stretch>
        </p:blipFill>
        <p:spPr>
          <a:xfrm>
            <a:off x="5018382" y="1079031"/>
            <a:ext cx="2744498" cy="3565687"/>
          </a:xfrm>
          <a:prstGeom prst="rect">
            <a:avLst/>
          </a:prstGeom>
        </p:spPr>
      </p:pic>
      <p:sp>
        <p:nvSpPr>
          <p:cNvPr id="9" name="Rectangle 8">
            <a:extLst>
              <a:ext uri="{FF2B5EF4-FFF2-40B4-BE49-F238E27FC236}">
                <a16:creationId xmlns:a16="http://schemas.microsoft.com/office/drawing/2014/main" id="{1D4221DB-CFD8-40D7-A5FF-3521CDFD9859}"/>
              </a:ext>
            </a:extLst>
          </p:cNvPr>
          <p:cNvSpPr/>
          <p:nvPr/>
        </p:nvSpPr>
        <p:spPr>
          <a:xfrm>
            <a:off x="-11766" y="3499241"/>
            <a:ext cx="4572000" cy="276999"/>
          </a:xfrm>
          <a:prstGeom prst="rect">
            <a:avLst/>
          </a:prstGeom>
          <a:solidFill>
            <a:schemeClr val="bg1"/>
          </a:solidFill>
        </p:spPr>
        <p:txBody>
          <a:bodyPr wrap="square">
            <a:spAutoFit/>
          </a:bodyPr>
          <a:lstStyle/>
          <a:p>
            <a:r>
              <a:rPr lang="en-US" sz="1200" dirty="0"/>
              <a:t>https://geodesy.noaa.gov/library/pdfs/NOAA_TR_NOS_NGS_0064.pdf</a:t>
            </a:r>
          </a:p>
        </p:txBody>
      </p:sp>
      <p:sp>
        <p:nvSpPr>
          <p:cNvPr id="10" name="Rectangle 9">
            <a:extLst>
              <a:ext uri="{FF2B5EF4-FFF2-40B4-BE49-F238E27FC236}">
                <a16:creationId xmlns:a16="http://schemas.microsoft.com/office/drawing/2014/main" id="{CD540099-3B1C-4B3E-81BA-BA638735DFA0}"/>
              </a:ext>
            </a:extLst>
          </p:cNvPr>
          <p:cNvSpPr/>
          <p:nvPr/>
        </p:nvSpPr>
        <p:spPr>
          <a:xfrm>
            <a:off x="4237225" y="4294660"/>
            <a:ext cx="4572000" cy="461665"/>
          </a:xfrm>
          <a:prstGeom prst="rect">
            <a:avLst/>
          </a:prstGeom>
          <a:solidFill>
            <a:schemeClr val="bg1"/>
          </a:solidFill>
        </p:spPr>
        <p:txBody>
          <a:bodyPr wrap="square">
            <a:spAutoFit/>
          </a:bodyPr>
          <a:lstStyle/>
          <a:p>
            <a:r>
              <a:rPr lang="en-US" sz="1200" dirty="0"/>
              <a:t>http://www.greatlakescc.org/wp36/wp-content/uploads/2017/09/IGLD_Update_20170929_220dpi.pdf</a:t>
            </a:r>
          </a:p>
        </p:txBody>
      </p:sp>
    </p:spTree>
    <p:extLst>
      <p:ext uri="{BB962C8B-B14F-4D97-AF65-F5344CB8AC3E}">
        <p14:creationId xmlns:p14="http://schemas.microsoft.com/office/powerpoint/2010/main" val="1259608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ED55-25D1-49AE-86C4-B5BD7F586AFB}"/>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IGLD Online Resources</a:t>
            </a:r>
          </a:p>
        </p:txBody>
      </p:sp>
      <p:sp>
        <p:nvSpPr>
          <p:cNvPr id="3" name="Content Placeholder 2">
            <a:extLst>
              <a:ext uri="{FF2B5EF4-FFF2-40B4-BE49-F238E27FC236}">
                <a16:creationId xmlns:a16="http://schemas.microsoft.com/office/drawing/2014/main" id="{06D4A66E-64B1-4356-AB5D-DAA125378ED6}"/>
              </a:ext>
            </a:extLst>
          </p:cNvPr>
          <p:cNvSpPr>
            <a:spLocks noGrp="1"/>
          </p:cNvSpPr>
          <p:nvPr>
            <p:ph sz="half" idx="1"/>
          </p:nvPr>
        </p:nvSpPr>
        <p:spPr>
          <a:xfrm>
            <a:off x="457199" y="1200151"/>
            <a:ext cx="4038599" cy="1470621"/>
          </a:xfrm>
        </p:spPr>
        <p:txBody>
          <a:bodyPr>
            <a:normAutofit fontScale="92500" lnSpcReduction="20000"/>
          </a:bodyPr>
          <a:lstStyle/>
          <a:p>
            <a:r>
              <a:rPr lang="en-US" sz="2400" dirty="0">
                <a:latin typeface="Arial" panose="020B0604020202020204" pitchFamily="34" charset="0"/>
                <a:cs typeface="Arial" panose="020B0604020202020204" pitchFamily="34" charset="0"/>
              </a:rPr>
              <a:t>NOAA Center for Oceanographic Operational Products (CO-OPS) website</a:t>
            </a:r>
          </a:p>
          <a:p>
            <a:pPr lvl="1"/>
            <a:r>
              <a:rPr lang="en-US" sz="2000" dirty="0"/>
              <a:t>https://tidesandcurrents.noaa.gov/datum-updates/igld/</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927206E-73E8-482E-9177-6D8B63124D53}"/>
              </a:ext>
            </a:extLst>
          </p:cNvPr>
          <p:cNvSpPr>
            <a:spLocks noGrp="1"/>
          </p:cNvSpPr>
          <p:nvPr>
            <p:ph sz="half" idx="2"/>
          </p:nvPr>
        </p:nvSpPr>
        <p:spPr>
          <a:xfrm>
            <a:off x="4648200" y="1200151"/>
            <a:ext cx="4038600" cy="1396943"/>
          </a:xfrm>
        </p:spPr>
        <p:txBody>
          <a:bodyPr>
            <a:normAutofit fontScale="92500" lnSpcReduction="20000"/>
          </a:bodyPr>
          <a:lstStyle/>
          <a:p>
            <a:r>
              <a:rPr lang="en-US" sz="2400" dirty="0">
                <a:latin typeface="Arial" panose="020B0604020202020204" pitchFamily="34" charset="0"/>
                <a:cs typeface="Arial" panose="020B0604020202020204" pitchFamily="34" charset="0"/>
              </a:rPr>
              <a:t>Great Lakes Coordinating Committee website</a:t>
            </a:r>
          </a:p>
          <a:p>
            <a:pPr lvl="1"/>
            <a:r>
              <a:rPr lang="en-US" sz="2000" dirty="0"/>
              <a:t>http://www.greatlakescc.org/wp36/home-2/international-great-lakes-datum-update/</a:t>
            </a:r>
          </a:p>
          <a:p>
            <a:endParaRPr lang="en-US" dirty="0"/>
          </a:p>
        </p:txBody>
      </p:sp>
      <p:sp>
        <p:nvSpPr>
          <p:cNvPr id="5" name="Date Placeholder 4">
            <a:extLst>
              <a:ext uri="{FF2B5EF4-FFF2-40B4-BE49-F238E27FC236}">
                <a16:creationId xmlns:a16="http://schemas.microsoft.com/office/drawing/2014/main" id="{76D8DD51-071A-46BF-94F0-3841F9DBDA4D}"/>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522D9932-8D65-42B5-B056-BCE6A8B8E18E}"/>
              </a:ext>
            </a:extLst>
          </p:cNvPr>
          <p:cNvSpPr>
            <a:spLocks noGrp="1"/>
          </p:cNvSpPr>
          <p:nvPr>
            <p:ph type="ftr" sz="quarter" idx="11"/>
          </p:nvPr>
        </p:nvSpPr>
        <p:spPr/>
        <p:txBody>
          <a:bodyPr/>
          <a:lstStyle/>
          <a:p>
            <a:r>
              <a:rPr lang="en-US"/>
              <a:t>2024 ISPLS Convention</a:t>
            </a:r>
          </a:p>
        </p:txBody>
      </p:sp>
      <p:sp>
        <p:nvSpPr>
          <p:cNvPr id="7" name="Slide Number Placeholder 6">
            <a:extLst>
              <a:ext uri="{FF2B5EF4-FFF2-40B4-BE49-F238E27FC236}">
                <a16:creationId xmlns:a16="http://schemas.microsoft.com/office/drawing/2014/main" id="{94239CB1-A320-4B55-B9EA-FFA46C554CDE}"/>
              </a:ext>
            </a:extLst>
          </p:cNvPr>
          <p:cNvSpPr>
            <a:spLocks noGrp="1"/>
          </p:cNvSpPr>
          <p:nvPr>
            <p:ph type="sldNum" sz="quarter" idx="12"/>
          </p:nvPr>
        </p:nvSpPr>
        <p:spPr/>
        <p:txBody>
          <a:bodyPr/>
          <a:lstStyle/>
          <a:p>
            <a:fld id="{D3D538F9-49A3-B84F-B36B-A7030CDE5D5B}" type="slidenum">
              <a:rPr lang="en-US" smtClean="0"/>
              <a:t>103</a:t>
            </a:fld>
            <a:endParaRPr lang="en-US"/>
          </a:p>
        </p:txBody>
      </p:sp>
      <p:pic>
        <p:nvPicPr>
          <p:cNvPr id="10" name="Picture 9" descr="Screenshot of NOAA CO-OPS IGLD website">
            <a:extLst>
              <a:ext uri="{FF2B5EF4-FFF2-40B4-BE49-F238E27FC236}">
                <a16:creationId xmlns:a16="http://schemas.microsoft.com/office/drawing/2014/main" id="{1CE665DB-0358-4BED-8DD0-877E691799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64471" y="2597094"/>
            <a:ext cx="2652658" cy="2394366"/>
          </a:xfrm>
          <a:prstGeom prst="rect">
            <a:avLst/>
          </a:prstGeom>
        </p:spPr>
      </p:pic>
      <p:pic>
        <p:nvPicPr>
          <p:cNvPr id="11" name="Picture 10" descr="Screenshot of GLCC website">
            <a:extLst>
              <a:ext uri="{FF2B5EF4-FFF2-40B4-BE49-F238E27FC236}">
                <a16:creationId xmlns:a16="http://schemas.microsoft.com/office/drawing/2014/main" id="{319DC798-95D2-4B59-AF8A-C7557D8A43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41171" y="2527349"/>
            <a:ext cx="2652658" cy="2394366"/>
          </a:xfrm>
          <a:prstGeom prst="rect">
            <a:avLst/>
          </a:prstGeom>
        </p:spPr>
      </p:pic>
    </p:spTree>
    <p:extLst>
      <p:ext uri="{BB962C8B-B14F-4D97-AF65-F5344CB8AC3E}">
        <p14:creationId xmlns:p14="http://schemas.microsoft.com/office/powerpoint/2010/main" val="2566952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88A2-2B4C-4782-B4B8-A7E6FA316550}"/>
              </a:ext>
            </a:extLst>
          </p:cNvPr>
          <p:cNvSpPr>
            <a:spLocks noGrp="1"/>
          </p:cNvSpPr>
          <p:nvPr>
            <p:ph type="title"/>
          </p:nvPr>
        </p:nvSpPr>
        <p:spPr/>
        <p:txBody>
          <a:bodyPr/>
          <a:lstStyle/>
          <a:p>
            <a:r>
              <a:rPr lang="en-US" sz="3600" b="1" dirty="0">
                <a:latin typeface="Arial" panose="020B0604020202020204" pitchFamily="34" charset="0"/>
                <a:cs typeface="Arial" panose="020B0604020202020204" pitchFamily="34" charset="0"/>
              </a:rPr>
              <a:t>Webinars to revisit</a:t>
            </a:r>
          </a:p>
        </p:txBody>
      </p:sp>
      <p:sp>
        <p:nvSpPr>
          <p:cNvPr id="3" name="Content Placeholder 2">
            <a:extLst>
              <a:ext uri="{FF2B5EF4-FFF2-40B4-BE49-F238E27FC236}">
                <a16:creationId xmlns:a16="http://schemas.microsoft.com/office/drawing/2014/main" id="{2CAF5109-5F8A-4490-B442-37455FCB37D5}"/>
              </a:ext>
            </a:extLst>
          </p:cNvPr>
          <p:cNvSpPr>
            <a:spLocks noGrp="1"/>
          </p:cNvSpPr>
          <p:nvPr>
            <p:ph sz="half" idx="1"/>
          </p:nvPr>
        </p:nvSpPr>
        <p:spPr>
          <a:xfrm>
            <a:off x="457200" y="1551147"/>
            <a:ext cx="8229600" cy="3043476"/>
          </a:xfrm>
        </p:spPr>
        <p:txBody>
          <a:bodyPr>
            <a:normAutofit fontScale="70000" lnSpcReduction="20000"/>
          </a:bodyPr>
          <a:lstStyle/>
          <a:p>
            <a:r>
              <a:rPr lang="en-US" dirty="0">
                <a:latin typeface="Arial" panose="020B0604020202020204" pitchFamily="34" charset="0"/>
                <a:cs typeface="Arial" panose="020B0604020202020204" pitchFamily="34" charset="0"/>
              </a:rPr>
              <a:t>December 14, 2023: </a:t>
            </a:r>
            <a:r>
              <a:rPr lang="en-US" b="1" i="0" u="sng" dirty="0">
                <a:solidFill>
                  <a:srgbClr val="003366"/>
                </a:solidFill>
                <a:effectLst/>
                <a:latin typeface="arial" panose="020B0604020202020204" pitchFamily="34" charset="0"/>
                <a:hlinkClick r:id="rId2"/>
              </a:rPr>
              <a:t>The Gravity for the Redefinition of the American Vertical-Datum Target Area is 100% Complete! What's next?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October 13, 2022: </a:t>
            </a:r>
            <a:r>
              <a:rPr lang="en-US" b="1" i="0" u="none" strike="noStrike" dirty="0">
                <a:solidFill>
                  <a:srgbClr val="003366"/>
                </a:solidFill>
                <a:effectLst/>
                <a:latin typeface="arial" panose="020B0604020202020204" pitchFamily="34" charset="0"/>
                <a:hlinkClick r:id="rId3"/>
              </a:rPr>
              <a:t>Progress of GEOID2022</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January 13, 2022: </a:t>
            </a:r>
            <a:r>
              <a:rPr lang="en-US" b="1" u="sng" dirty="0" err="1">
                <a:latin typeface="Arial" panose="020B0604020202020204" pitchFamily="34" charset="0"/>
                <a:cs typeface="Arial" panose="020B0604020202020204" pitchFamily="34" charset="0"/>
                <a:hlinkClick r:id="rId4"/>
              </a:rPr>
              <a:t>GPSonBM</a:t>
            </a:r>
            <a:r>
              <a:rPr lang="en-US" b="1" u="sng" dirty="0">
                <a:latin typeface="Arial" panose="020B0604020202020204" pitchFamily="34" charset="0"/>
                <a:cs typeface="Arial" panose="020B0604020202020204" pitchFamily="34" charset="0"/>
                <a:hlinkClick r:id="rId4"/>
              </a:rPr>
              <a:t>: NSRS Modernization Campaign Continues through 2022</a:t>
            </a: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July 15, 2021: </a:t>
            </a:r>
            <a:r>
              <a:rPr lang="en-US" b="1" dirty="0">
                <a:latin typeface="Arial" panose="020B0604020202020204" pitchFamily="34" charset="0"/>
                <a:cs typeface="Arial" panose="020B0604020202020204" pitchFamily="34" charset="0"/>
                <a:hlinkClick r:id="rId5"/>
              </a:rPr>
              <a:t>Vertical Datums: An Overview &amp; Planned Updates</a:t>
            </a: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February 25, 2019: </a:t>
            </a:r>
            <a:r>
              <a:rPr lang="en-US" b="1" u="sng" dirty="0">
                <a:latin typeface="Arial" panose="020B0604020202020204" pitchFamily="34" charset="0"/>
                <a:cs typeface="Arial" panose="020B0604020202020204" pitchFamily="34" charset="0"/>
                <a:hlinkClick r:id="rId6"/>
              </a:rPr>
              <a:t>GEOID18 Improvements and a Look Ahead</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February 1, 2018: </a:t>
            </a:r>
            <a:r>
              <a:rPr lang="en-US" b="1" dirty="0">
                <a:latin typeface="Arial" panose="020B0604020202020204" pitchFamily="34" charset="0"/>
                <a:cs typeface="Arial" panose="020B0604020202020204" pitchFamily="34" charset="0"/>
                <a:hlinkClick r:id="rId7"/>
              </a:rPr>
              <a:t>Blueprint for 2022, Part 2: Geopotential Coordinates</a:t>
            </a:r>
            <a:endParaRPr lang="en-US" b="1" dirty="0">
              <a:latin typeface="Arial" panose="020B0604020202020204" pitchFamily="34" charset="0"/>
              <a:cs typeface="Arial" panose="020B0604020202020204" pitchFamily="34" charset="0"/>
            </a:endParaRPr>
          </a:p>
          <a:p>
            <a:endParaRPr lang="en-US" b="1" dirty="0"/>
          </a:p>
          <a:p>
            <a:endParaRPr lang="en-US" dirty="0"/>
          </a:p>
        </p:txBody>
      </p:sp>
      <p:sp>
        <p:nvSpPr>
          <p:cNvPr id="5" name="Date Placeholder 4">
            <a:extLst>
              <a:ext uri="{FF2B5EF4-FFF2-40B4-BE49-F238E27FC236}">
                <a16:creationId xmlns:a16="http://schemas.microsoft.com/office/drawing/2014/main" id="{75CD4C77-9AAA-484F-8492-2DB43AEA5487}"/>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99629834-F627-4BFA-9A5F-C4DE88D72EA5}"/>
              </a:ext>
            </a:extLst>
          </p:cNvPr>
          <p:cNvSpPr>
            <a:spLocks noGrp="1"/>
          </p:cNvSpPr>
          <p:nvPr>
            <p:ph type="ftr" sz="quarter" idx="11"/>
          </p:nvPr>
        </p:nvSpPr>
        <p:spPr/>
        <p:txBody>
          <a:bodyPr/>
          <a:lstStyle/>
          <a:p>
            <a:r>
              <a:rPr lang="en-US"/>
              <a:t>2024 ISPLS Convention</a:t>
            </a:r>
          </a:p>
        </p:txBody>
      </p:sp>
      <p:sp>
        <p:nvSpPr>
          <p:cNvPr id="7" name="Slide Number Placeholder 6">
            <a:extLst>
              <a:ext uri="{FF2B5EF4-FFF2-40B4-BE49-F238E27FC236}">
                <a16:creationId xmlns:a16="http://schemas.microsoft.com/office/drawing/2014/main" id="{7112A303-228A-412F-8280-0EA23642E44A}"/>
              </a:ext>
            </a:extLst>
          </p:cNvPr>
          <p:cNvSpPr>
            <a:spLocks noGrp="1"/>
          </p:cNvSpPr>
          <p:nvPr>
            <p:ph type="sldNum" sz="quarter" idx="12"/>
          </p:nvPr>
        </p:nvSpPr>
        <p:spPr/>
        <p:txBody>
          <a:bodyPr/>
          <a:lstStyle/>
          <a:p>
            <a:fld id="{D3D538F9-49A3-B84F-B36B-A7030CDE5D5B}" type="slidenum">
              <a:rPr lang="en-US" smtClean="0"/>
              <a:t>104</a:t>
            </a:fld>
            <a:endParaRPr lang="en-US"/>
          </a:p>
        </p:txBody>
      </p:sp>
      <p:sp>
        <p:nvSpPr>
          <p:cNvPr id="8" name="Rectangle 7">
            <a:extLst>
              <a:ext uri="{FF2B5EF4-FFF2-40B4-BE49-F238E27FC236}">
                <a16:creationId xmlns:a16="http://schemas.microsoft.com/office/drawing/2014/main" id="{09B96AF2-C012-48F0-BD28-D8FBA3D330BC}"/>
              </a:ext>
            </a:extLst>
          </p:cNvPr>
          <p:cNvSpPr/>
          <p:nvPr/>
        </p:nvSpPr>
        <p:spPr>
          <a:xfrm>
            <a:off x="637442" y="1122522"/>
            <a:ext cx="7869115" cy="369332"/>
          </a:xfrm>
          <a:prstGeom prst="rect">
            <a:avLst/>
          </a:prstGeom>
        </p:spPr>
        <p:txBody>
          <a:bodyPr wrap="square">
            <a:spAutoFit/>
          </a:bodyPr>
          <a:lstStyle/>
          <a:p>
            <a:pPr algn="ctr"/>
            <a:r>
              <a:rPr lang="en-US" dirty="0"/>
              <a:t>https://geodesy.noaa.gov/web/science_edu/webinar_series/</a:t>
            </a:r>
          </a:p>
        </p:txBody>
      </p:sp>
    </p:spTree>
    <p:extLst>
      <p:ext uri="{BB962C8B-B14F-4D97-AF65-F5344CB8AC3E}">
        <p14:creationId xmlns:p14="http://schemas.microsoft.com/office/powerpoint/2010/main" val="2807651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B228-21EF-42C8-AC02-F0C901511364}"/>
              </a:ext>
            </a:extLst>
          </p:cNvPr>
          <p:cNvSpPr>
            <a:spLocks noGrp="1"/>
          </p:cNvSpPr>
          <p:nvPr>
            <p:ph type="title"/>
          </p:nvPr>
        </p:nvSpPr>
        <p:spPr/>
        <p:txBody>
          <a:bodyPr>
            <a:normAutofit fontScale="90000"/>
          </a:bodyPr>
          <a:lstStyle/>
          <a:p>
            <a:pPr>
              <a:defRPr/>
            </a:pPr>
            <a:r>
              <a:rPr lang="en-US" altLang="en-US" dirty="0">
                <a:ea typeface="ＭＳ Ｐゴシック" charset="0"/>
                <a:cs typeface="Arial" charset="0"/>
              </a:rPr>
              <a:t>Consistent nationwide reference frame The Modernized NSRS</a:t>
            </a:r>
          </a:p>
        </p:txBody>
      </p:sp>
      <p:sp>
        <p:nvSpPr>
          <p:cNvPr id="3" name="Content Placeholder 2">
            <a:extLst>
              <a:ext uri="{FF2B5EF4-FFF2-40B4-BE49-F238E27FC236}">
                <a16:creationId xmlns:a16="http://schemas.microsoft.com/office/drawing/2014/main" id="{28873C80-A029-4C44-A887-5A516B89F815}"/>
              </a:ext>
            </a:extLst>
          </p:cNvPr>
          <p:cNvSpPr>
            <a:spLocks noGrp="1"/>
          </p:cNvSpPr>
          <p:nvPr>
            <p:ph idx="1"/>
          </p:nvPr>
        </p:nvSpPr>
        <p:spPr>
          <a:xfrm>
            <a:off x="1927772" y="1280324"/>
            <a:ext cx="5753591" cy="3569971"/>
          </a:xfrm>
        </p:spPr>
        <p:txBody>
          <a:bodyPr>
            <a:normAutofit fontScale="40000" lnSpcReduction="20000"/>
          </a:bodyPr>
          <a:lstStyle/>
          <a:p>
            <a:pPr>
              <a:buNone/>
            </a:pPr>
            <a:r>
              <a:rPr lang="en-US" altLang="en-US" sz="4400" b="1" dirty="0"/>
              <a:t>Revolutionize professional surveying</a:t>
            </a:r>
          </a:p>
          <a:p>
            <a:pPr marL="214313" indent="-214313"/>
            <a:r>
              <a:rPr lang="en-US" altLang="en-US" sz="3600" dirty="0"/>
              <a:t>No more need for installing and locating bench marks</a:t>
            </a:r>
          </a:p>
          <a:p>
            <a:pPr marL="214313" indent="-214313"/>
            <a:r>
              <a:rPr lang="en-US" altLang="en-US" sz="3600" dirty="0"/>
              <a:t>Absolute, consistent positioning autonomously, anywhere</a:t>
            </a:r>
          </a:p>
          <a:p>
            <a:pPr marL="0" indent="0">
              <a:buFont typeface="Arial"/>
              <a:buNone/>
              <a:defRPr/>
            </a:pPr>
            <a:r>
              <a:rPr lang="en-US" altLang="en-US" sz="4500" b="1" dirty="0"/>
              <a:t>Vastly improved flood plain mapping</a:t>
            </a:r>
          </a:p>
          <a:p>
            <a:pPr marL="214313" indent="-214313">
              <a:defRPr/>
            </a:pPr>
            <a:r>
              <a:rPr lang="en-US" altLang="en-US" sz="3500" dirty="0"/>
              <a:t>Water flows due to differences in gravity </a:t>
            </a:r>
          </a:p>
          <a:p>
            <a:pPr marL="214313" indent="-214313">
              <a:defRPr/>
            </a:pPr>
            <a:r>
              <a:rPr lang="en-US" altLang="en-US" sz="3500" dirty="0"/>
              <a:t>Critically important in low-lying, flat communities</a:t>
            </a:r>
          </a:p>
          <a:p>
            <a:pPr marL="0" indent="0">
              <a:buNone/>
              <a:defRPr/>
            </a:pPr>
            <a:r>
              <a:rPr lang="en-US" altLang="en-US" sz="4500" b="1" dirty="0"/>
              <a:t>Fundamental support for new technologies</a:t>
            </a:r>
          </a:p>
          <a:p>
            <a:pPr marL="214313" indent="-214313">
              <a:buFont typeface="Arial" panose="020B0604020202020204" pitchFamily="34" charset="0"/>
              <a:buChar char="•"/>
              <a:defRPr/>
            </a:pPr>
            <a:r>
              <a:rPr lang="en-US" altLang="en-US" sz="3500" dirty="0">
                <a:ea typeface="ＭＳ Ｐゴシック" charset="0"/>
                <a:cs typeface="Arial" charset="0"/>
              </a:rPr>
              <a:t>“Smart Highways” for autonomous vehicles</a:t>
            </a:r>
          </a:p>
          <a:p>
            <a:pPr marL="214313" indent="-214313">
              <a:buFont typeface="Arial" panose="020B0604020202020204" pitchFamily="34" charset="0"/>
              <a:buChar char="•"/>
              <a:defRPr/>
            </a:pPr>
            <a:r>
              <a:rPr lang="en-US" altLang="en-US" sz="3500" dirty="0">
                <a:ea typeface="ＭＳ Ｐゴシック" charset="0"/>
                <a:cs typeface="Arial" charset="0"/>
              </a:rPr>
              <a:t>Consistent nationwide reference frame</a:t>
            </a:r>
          </a:p>
          <a:p>
            <a:pPr>
              <a:buNone/>
              <a:defRPr/>
            </a:pPr>
            <a:r>
              <a:rPr lang="en-US" altLang="en-US" sz="4500" b="1" dirty="0"/>
              <a:t>Support precision agriculture</a:t>
            </a:r>
          </a:p>
          <a:p>
            <a:pPr marL="214313" indent="-214313">
              <a:defRPr/>
            </a:pPr>
            <a:r>
              <a:rPr lang="en-US" altLang="en-US" sz="3500" dirty="0">
                <a:ea typeface="ＭＳ Ｐゴシック" charset="0"/>
                <a:cs typeface="Arial" charset="0"/>
              </a:rPr>
              <a:t>Absolute, consistent positioning autonomously, anywhere for efficiency</a:t>
            </a:r>
          </a:p>
          <a:p>
            <a:pPr>
              <a:buNone/>
              <a:defRPr/>
            </a:pPr>
            <a:r>
              <a:rPr lang="en-US" altLang="en-US" sz="4500" b="1" dirty="0">
                <a:ea typeface="ＭＳ Ｐゴシック" charset="0"/>
                <a:cs typeface="Arial" charset="0"/>
              </a:rPr>
              <a:t>Impacts on infrastructure</a:t>
            </a:r>
          </a:p>
          <a:p>
            <a:pPr>
              <a:buNone/>
              <a:defRPr/>
            </a:pPr>
            <a:r>
              <a:rPr lang="en-US" altLang="en-US" sz="3500" dirty="0">
                <a:ea typeface="ＭＳ Ｐゴシック" charset="0"/>
                <a:cs typeface="Arial" charset="0"/>
              </a:rPr>
              <a:t>Any application requiring precise positioning -- bridges, tunnels, railways, navigation -- will be easier and more accurate</a:t>
            </a:r>
          </a:p>
          <a:p>
            <a:pPr marL="214313" indent="-214313"/>
            <a:endParaRPr lang="en-US" altLang="en-US" sz="6600" dirty="0"/>
          </a:p>
          <a:p>
            <a:endParaRPr lang="en-US" dirty="0"/>
          </a:p>
          <a:p>
            <a:pPr marL="214313" indent="-214313">
              <a:buFont typeface="Arial" panose="020B0604020202020204" pitchFamily="34" charset="0"/>
              <a:buChar char="•"/>
              <a:defRPr/>
            </a:pPr>
            <a:endParaRPr lang="en-US" altLang="en-US" dirty="0">
              <a:ea typeface="ＭＳ Ｐゴシック" charset="0"/>
              <a:cs typeface="Arial" charset="0"/>
            </a:endParaRPr>
          </a:p>
          <a:p>
            <a:pPr marL="214313" indent="-214313"/>
            <a:endParaRPr lang="en-US" altLang="en-US" dirty="0"/>
          </a:p>
          <a:p>
            <a:pPr marL="214313" indent="-214313">
              <a:buFont typeface="Arial" panose="020B0604020202020204" pitchFamily="34" charset="0"/>
              <a:buChar char="•"/>
              <a:defRPr/>
            </a:pPr>
            <a:endParaRPr lang="en-US" altLang="en-US" dirty="0">
              <a:ea typeface="ＭＳ Ｐゴシック" charset="0"/>
              <a:cs typeface="Arial" charset="0"/>
            </a:endParaRPr>
          </a:p>
          <a:p>
            <a:endParaRPr lang="en-US" dirty="0"/>
          </a:p>
        </p:txBody>
      </p:sp>
      <p:pic>
        <p:nvPicPr>
          <p:cNvPr id="4" name="Picture 10" descr="A flooded town">
            <a:extLst>
              <a:ext uri="{FF2B5EF4-FFF2-40B4-BE49-F238E27FC236}">
                <a16:creationId xmlns:a16="http://schemas.microsoft.com/office/drawing/2014/main" id="{FB0B8C49-DD32-46D8-BE40-1152000571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594" y="1701744"/>
            <a:ext cx="1453754" cy="11382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surveyor next to a GNSS unit on a tripod">
            <a:extLst>
              <a:ext uri="{FF2B5EF4-FFF2-40B4-BE49-F238E27FC236}">
                <a16:creationId xmlns:a16="http://schemas.microsoft.com/office/drawing/2014/main" id="{E49C42FA-7207-40A5-8A08-899AF0BC9E9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28687" y="1070684"/>
            <a:ext cx="1484710" cy="103703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Image result for Photos of bridges">
            <a:extLst>
              <a:ext uri="{FF2B5EF4-FFF2-40B4-BE49-F238E27FC236}">
                <a16:creationId xmlns:a16="http://schemas.microsoft.com/office/drawing/2014/main" id="{D72DB5F8-61FA-4716-A767-372E4002BBC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71731" y="3799432"/>
            <a:ext cx="1762675" cy="985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arm equipment tending precisely contoured rows of crops">
            <a:extLst>
              <a:ext uri="{FF2B5EF4-FFF2-40B4-BE49-F238E27FC236}">
                <a16:creationId xmlns:a16="http://schemas.microsoft.com/office/drawing/2014/main" id="{F54C38FA-4E68-4FAF-A3C0-A8B1EB4C595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9594" y="3065309"/>
            <a:ext cx="1698171" cy="11887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smart highways">
            <a:extLst>
              <a:ext uri="{FF2B5EF4-FFF2-40B4-BE49-F238E27FC236}">
                <a16:creationId xmlns:a16="http://schemas.microsoft.com/office/drawing/2014/main" id="{4384265F-E236-487C-A61A-9A483C2A1AD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36947" y="2404935"/>
            <a:ext cx="1645920" cy="10972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a:extLst>
              <a:ext uri="{FF2B5EF4-FFF2-40B4-BE49-F238E27FC236}">
                <a16:creationId xmlns:a16="http://schemas.microsoft.com/office/drawing/2014/main" id="{49AA67D3-9CDF-4C5A-9F85-40148895C65C}"/>
              </a:ext>
            </a:extLst>
          </p:cNvPr>
          <p:cNvSpPr>
            <a:spLocks noGrp="1"/>
          </p:cNvSpPr>
          <p:nvPr>
            <p:ph type="dt" sz="half" idx="10"/>
          </p:nvPr>
        </p:nvSpPr>
        <p:spPr/>
        <p:txBody>
          <a:bodyPr/>
          <a:lstStyle/>
          <a:p>
            <a:r>
              <a:rPr lang="en-US"/>
              <a:t>1/11/2024</a:t>
            </a:r>
          </a:p>
        </p:txBody>
      </p:sp>
      <p:sp>
        <p:nvSpPr>
          <p:cNvPr id="10" name="Footer Placeholder 9">
            <a:extLst>
              <a:ext uri="{FF2B5EF4-FFF2-40B4-BE49-F238E27FC236}">
                <a16:creationId xmlns:a16="http://schemas.microsoft.com/office/drawing/2014/main" id="{F6BA8EF4-2874-46C3-8ED8-2122C574FE08}"/>
              </a:ext>
            </a:extLst>
          </p:cNvPr>
          <p:cNvSpPr>
            <a:spLocks noGrp="1"/>
          </p:cNvSpPr>
          <p:nvPr>
            <p:ph type="ftr" sz="quarter" idx="11"/>
          </p:nvPr>
        </p:nvSpPr>
        <p:spPr/>
        <p:txBody>
          <a:bodyPr/>
          <a:lstStyle/>
          <a:p>
            <a:r>
              <a:rPr lang="fr-FR"/>
              <a:t>2024 ISPLS Convention</a:t>
            </a:r>
            <a:endParaRPr lang="en-US"/>
          </a:p>
        </p:txBody>
      </p:sp>
      <p:sp>
        <p:nvSpPr>
          <p:cNvPr id="11" name="Slide Number Placeholder 10">
            <a:extLst>
              <a:ext uri="{FF2B5EF4-FFF2-40B4-BE49-F238E27FC236}">
                <a16:creationId xmlns:a16="http://schemas.microsoft.com/office/drawing/2014/main" id="{0F949BC6-3BF6-431D-9F74-FA86911324BC}"/>
              </a:ext>
            </a:extLst>
          </p:cNvPr>
          <p:cNvSpPr>
            <a:spLocks noGrp="1"/>
          </p:cNvSpPr>
          <p:nvPr>
            <p:ph type="sldNum" sz="quarter" idx="12"/>
          </p:nvPr>
        </p:nvSpPr>
        <p:spPr/>
        <p:txBody>
          <a:bodyPr/>
          <a:lstStyle/>
          <a:p>
            <a:fld id="{D3D538F9-49A3-B84F-B36B-A7030CDE5D5B}" type="slidenum">
              <a:rPr lang="en-US" smtClean="0"/>
              <a:t>105</a:t>
            </a:fld>
            <a:endParaRPr lang="en-US"/>
          </a:p>
        </p:txBody>
      </p:sp>
    </p:spTree>
    <p:extLst>
      <p:ext uri="{BB962C8B-B14F-4D97-AF65-F5344CB8AC3E}">
        <p14:creationId xmlns:p14="http://schemas.microsoft.com/office/powerpoint/2010/main" val="3331170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2E6B-BEBB-4821-9D2C-5F28C96C3644}"/>
              </a:ext>
            </a:extLst>
          </p:cNvPr>
          <p:cNvSpPr>
            <a:spLocks noGrp="1"/>
          </p:cNvSpPr>
          <p:nvPr>
            <p:ph type="title"/>
          </p:nvPr>
        </p:nvSpPr>
        <p:spPr/>
        <p:txBody>
          <a:bodyPr>
            <a:normAutofit/>
          </a:bodyPr>
          <a:lstStyle/>
          <a:p>
            <a:r>
              <a:rPr lang="en-US" sz="3600" b="1" dirty="0">
                <a:latin typeface="+mn-lt"/>
              </a:rPr>
              <a:t>Preparing for Modernization</a:t>
            </a:r>
          </a:p>
        </p:txBody>
      </p:sp>
      <p:sp>
        <p:nvSpPr>
          <p:cNvPr id="3" name="Content Placeholder 2">
            <a:extLst>
              <a:ext uri="{FF2B5EF4-FFF2-40B4-BE49-F238E27FC236}">
                <a16:creationId xmlns:a16="http://schemas.microsoft.com/office/drawing/2014/main" id="{89FFEDBB-8F59-48AF-8E7E-0994A54F000E}"/>
              </a:ext>
            </a:extLst>
          </p:cNvPr>
          <p:cNvSpPr>
            <a:spLocks noGrp="1"/>
          </p:cNvSpPr>
          <p:nvPr>
            <p:ph sz="half" idx="1"/>
          </p:nvPr>
        </p:nvSpPr>
        <p:spPr/>
        <p:txBody>
          <a:bodyPr>
            <a:normAutofit fontScale="55000" lnSpcReduction="20000"/>
          </a:bodyPr>
          <a:lstStyle/>
          <a:p>
            <a:r>
              <a:rPr lang="en-US" dirty="0"/>
              <a:t>Read the </a:t>
            </a:r>
            <a:r>
              <a:rPr lang="en-US" b="1" dirty="0">
                <a:solidFill>
                  <a:srgbClr val="C00000"/>
                </a:solidFill>
              </a:rPr>
              <a:t>Blueprint Documents</a:t>
            </a:r>
          </a:p>
          <a:p>
            <a:pPr lvl="1"/>
            <a:r>
              <a:rPr lang="en-US" dirty="0"/>
              <a:t>we also have recorded webinars from NSRS Modernization Manager</a:t>
            </a:r>
          </a:p>
          <a:p>
            <a:pPr>
              <a:spcBef>
                <a:spcPts val="2400"/>
              </a:spcBef>
            </a:pPr>
            <a:r>
              <a:rPr lang="en-US" dirty="0"/>
              <a:t>Subscribe to </a:t>
            </a:r>
            <a:r>
              <a:rPr lang="en-US" b="1" dirty="0">
                <a:solidFill>
                  <a:srgbClr val="C00000"/>
                </a:solidFill>
              </a:rPr>
              <a:t>NGS news</a:t>
            </a:r>
          </a:p>
          <a:p>
            <a:pPr lvl="1"/>
            <a:r>
              <a:rPr lang="en-US" dirty="0">
                <a:hlinkClick r:id="rId3"/>
              </a:rPr>
              <a:t>https://www.ngs.noaa.gov/INFO/subscribe.shtml</a:t>
            </a:r>
            <a:endParaRPr lang="en-US" dirty="0"/>
          </a:p>
          <a:p>
            <a:pPr>
              <a:spcBef>
                <a:spcPts val="2400"/>
              </a:spcBef>
            </a:pPr>
            <a:r>
              <a:rPr lang="en-US" dirty="0"/>
              <a:t>Check out the New Datums web page:</a:t>
            </a:r>
          </a:p>
          <a:p>
            <a:pPr lvl="1"/>
            <a:r>
              <a:rPr lang="en-US" dirty="0">
                <a:hlinkClick r:id="rId4"/>
              </a:rPr>
              <a:t>https://www.ngs.noaa.gov/datums/newdatums/</a:t>
            </a:r>
            <a:endParaRPr lang="en-US" dirty="0"/>
          </a:p>
          <a:p>
            <a:pPr>
              <a:spcBef>
                <a:spcPts val="2400"/>
              </a:spcBef>
            </a:pPr>
            <a:r>
              <a:rPr lang="en-US" b="1" dirty="0">
                <a:solidFill>
                  <a:srgbClr val="C00000"/>
                </a:solidFill>
              </a:rPr>
              <a:t>Reach out </a:t>
            </a:r>
            <a:r>
              <a:rPr lang="en-US" dirty="0"/>
              <a:t>to NGS for support as needed</a:t>
            </a:r>
          </a:p>
          <a:p>
            <a:pPr lvl="1"/>
            <a:r>
              <a:rPr lang="en-US" dirty="0">
                <a:hlinkClick r:id="rId5"/>
              </a:rPr>
              <a:t>https://www.ngs.noaa.gov/ADVISORS/</a:t>
            </a:r>
            <a:endParaRPr lang="en-US" dirty="0"/>
          </a:p>
          <a:p>
            <a:endParaRPr lang="en-US" dirty="0"/>
          </a:p>
        </p:txBody>
      </p:sp>
      <p:sp>
        <p:nvSpPr>
          <p:cNvPr id="4" name="Content Placeholder 3">
            <a:extLst>
              <a:ext uri="{FF2B5EF4-FFF2-40B4-BE49-F238E27FC236}">
                <a16:creationId xmlns:a16="http://schemas.microsoft.com/office/drawing/2014/main" id="{0C6958BE-F15A-4C05-990A-9F17633FEA6D}"/>
              </a:ext>
            </a:extLst>
          </p:cNvPr>
          <p:cNvSpPr>
            <a:spLocks noGrp="1"/>
          </p:cNvSpPr>
          <p:nvPr>
            <p:ph sz="half" idx="2"/>
          </p:nvPr>
        </p:nvSpPr>
        <p:spPr/>
        <p:txBody>
          <a:bodyPr>
            <a:normAutofit fontScale="55000" lnSpcReduction="20000"/>
          </a:bodyPr>
          <a:lstStyle/>
          <a:p>
            <a:endParaRPr lang="en-US" dirty="0"/>
          </a:p>
        </p:txBody>
      </p:sp>
      <p:sp>
        <p:nvSpPr>
          <p:cNvPr id="5" name="Date Placeholder 4">
            <a:extLst>
              <a:ext uri="{FF2B5EF4-FFF2-40B4-BE49-F238E27FC236}">
                <a16:creationId xmlns:a16="http://schemas.microsoft.com/office/drawing/2014/main" id="{4ECD8E11-BCC4-4B1B-831C-9A3C9A2C8ED5}"/>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48BFBF91-09D5-4B39-B647-EC3F49ABDC6D}"/>
              </a:ext>
            </a:extLst>
          </p:cNvPr>
          <p:cNvSpPr>
            <a:spLocks noGrp="1"/>
          </p:cNvSpPr>
          <p:nvPr>
            <p:ph type="ftr" sz="quarter" idx="11"/>
          </p:nvPr>
        </p:nvSpPr>
        <p:spPr/>
        <p:txBody>
          <a:bodyPr/>
          <a:lstStyle/>
          <a:p>
            <a:r>
              <a:rPr lang="en-US"/>
              <a:t>2024 ISPLS Convention</a:t>
            </a:r>
          </a:p>
        </p:txBody>
      </p:sp>
      <p:sp>
        <p:nvSpPr>
          <p:cNvPr id="7" name="Slide Number Placeholder 6">
            <a:extLst>
              <a:ext uri="{FF2B5EF4-FFF2-40B4-BE49-F238E27FC236}">
                <a16:creationId xmlns:a16="http://schemas.microsoft.com/office/drawing/2014/main" id="{C29236E1-8562-451D-89B8-FB695071C56B}"/>
              </a:ext>
            </a:extLst>
          </p:cNvPr>
          <p:cNvSpPr>
            <a:spLocks noGrp="1"/>
          </p:cNvSpPr>
          <p:nvPr>
            <p:ph type="sldNum" sz="quarter" idx="12"/>
          </p:nvPr>
        </p:nvSpPr>
        <p:spPr/>
        <p:txBody>
          <a:bodyPr/>
          <a:lstStyle/>
          <a:p>
            <a:fld id="{D3D538F9-49A3-B84F-B36B-A7030CDE5D5B}" type="slidenum">
              <a:rPr lang="en-US" smtClean="0"/>
              <a:t>106</a:t>
            </a:fld>
            <a:endParaRPr lang="en-US"/>
          </a:p>
        </p:txBody>
      </p:sp>
      <p:pic>
        <p:nvPicPr>
          <p:cNvPr id="8" name="Picture 7" descr="Screenshot of the NGS website with a red oval over the place to click to subscribe to the newsletters.">
            <a:extLst>
              <a:ext uri="{FF2B5EF4-FFF2-40B4-BE49-F238E27FC236}">
                <a16:creationId xmlns:a16="http://schemas.microsoft.com/office/drawing/2014/main" id="{99115A5B-53EE-4DE1-8333-60208939A8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24400" y="1412414"/>
            <a:ext cx="3657600" cy="2427350"/>
          </a:xfrm>
          <a:prstGeom prst="rect">
            <a:avLst/>
          </a:prstGeom>
        </p:spPr>
      </p:pic>
      <p:sp>
        <p:nvSpPr>
          <p:cNvPr id="9" name="Oval 8" descr="Red oval">
            <a:extLst>
              <a:ext uri="{FF2B5EF4-FFF2-40B4-BE49-F238E27FC236}">
                <a16:creationId xmlns:a16="http://schemas.microsoft.com/office/drawing/2014/main" id="{44BF327C-A4C2-4D9C-AFAA-F097852299C6}"/>
              </a:ext>
            </a:extLst>
          </p:cNvPr>
          <p:cNvSpPr/>
          <p:nvPr/>
        </p:nvSpPr>
        <p:spPr>
          <a:xfrm>
            <a:off x="7206008" y="3461522"/>
            <a:ext cx="1709392" cy="48182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6080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2932510" y="810442"/>
            <a:ext cx="3278981" cy="620614"/>
          </a:xfrm>
        </p:spPr>
        <p:txBody>
          <a:bodyPr>
            <a:normAutofit fontScale="90000"/>
          </a:bodyPr>
          <a:lstStyle/>
          <a:p>
            <a:r>
              <a:rPr lang="en-US" altLang="en-US" dirty="0">
                <a:latin typeface="Arial" panose="020B0604020202020204" pitchFamily="34" charset="0"/>
                <a:cs typeface="Arial" panose="020B0604020202020204" pitchFamily="34" charset="0"/>
              </a:rPr>
              <a:t>Thank You!</a:t>
            </a:r>
          </a:p>
        </p:txBody>
      </p:sp>
      <p:sp>
        <p:nvSpPr>
          <p:cNvPr id="5" name="Subtitle 4"/>
          <p:cNvSpPr>
            <a:spLocks noGrp="1"/>
          </p:cNvSpPr>
          <p:nvPr>
            <p:ph type="subTitle" idx="1"/>
          </p:nvPr>
        </p:nvSpPr>
        <p:spPr>
          <a:xfrm>
            <a:off x="1406081" y="1566967"/>
            <a:ext cx="6331839" cy="2662133"/>
          </a:xfrm>
        </p:spPr>
        <p:txBody>
          <a:bodyPr>
            <a:noAutofit/>
          </a:bodyPr>
          <a:lstStyle/>
          <a:p>
            <a:pPr>
              <a:buFont typeface="Arial" charset="0"/>
              <a:buNone/>
              <a:defRPr/>
            </a:pPr>
            <a:r>
              <a:rPr lang="en-US" sz="1800" dirty="0">
                <a:latin typeface="Arial" panose="020B0604020202020204" pitchFamily="34" charset="0"/>
                <a:cs typeface="Arial" panose="020B0604020202020204" pitchFamily="34" charset="0"/>
              </a:rPr>
              <a:t>Jacob M. Heck, Ph.D., P.S.</a:t>
            </a:r>
          </a:p>
          <a:p>
            <a:pPr>
              <a:defRPr/>
            </a:pPr>
            <a:r>
              <a:rPr lang="en-US" sz="1800" dirty="0">
                <a:latin typeface="Arial" panose="020B0604020202020204" pitchFamily="34" charset="0"/>
                <a:cs typeface="Arial" panose="020B0604020202020204" pitchFamily="34" charset="0"/>
              </a:rPr>
              <a:t>Great Lakes Regional Geodetic Advisor (IN, IL, WI, MI)</a:t>
            </a:r>
          </a:p>
          <a:p>
            <a:pPr>
              <a:buFont typeface="Arial" charset="0"/>
              <a:buNone/>
              <a:defRPr/>
            </a:pPr>
            <a:r>
              <a:rPr lang="en-US" sz="1800" dirty="0">
                <a:latin typeface="Arial" panose="020B0604020202020204" pitchFamily="34" charset="0"/>
                <a:cs typeface="Arial" panose="020B0604020202020204" pitchFamily="34" charset="0"/>
              </a:rPr>
              <a:t>U.S. National Geodetic Survey, NOAA</a:t>
            </a:r>
          </a:p>
          <a:p>
            <a:pPr>
              <a:buFont typeface="Arial" charset="0"/>
              <a:buNone/>
              <a:defRPr/>
            </a:pPr>
            <a:r>
              <a:rPr lang="en-US" sz="1800" dirty="0">
                <a:latin typeface="Arial" panose="020B0604020202020204" pitchFamily="34" charset="0"/>
                <a:cs typeface="Arial" panose="020B0604020202020204" pitchFamily="34" charset="0"/>
                <a:hlinkClick r:id="rId3"/>
              </a:rPr>
              <a:t>jacob.heck@noaa.gov</a:t>
            </a:r>
            <a:endParaRPr lang="en-US" sz="1800" dirty="0">
              <a:latin typeface="Arial" panose="020B0604020202020204" pitchFamily="34" charset="0"/>
              <a:cs typeface="Arial" panose="020B0604020202020204" pitchFamily="34" charset="0"/>
            </a:endParaRPr>
          </a:p>
          <a:p>
            <a:pPr>
              <a:buFont typeface="Arial" charset="0"/>
              <a:buNone/>
              <a:defRPr/>
            </a:pPr>
            <a:endParaRPr lang="en-US" sz="1800" dirty="0">
              <a:latin typeface="Arial" panose="020B0604020202020204" pitchFamily="34" charset="0"/>
              <a:cs typeface="Arial" panose="020B0604020202020204" pitchFamily="34" charset="0"/>
            </a:endParaRPr>
          </a:p>
          <a:p>
            <a:pPr>
              <a:buFont typeface="Arial" charset="0"/>
              <a:buNone/>
              <a:defRPr/>
            </a:pPr>
            <a:r>
              <a:rPr lang="en-US" sz="1800" dirty="0">
                <a:latin typeface="Arial" panose="020B0604020202020204" pitchFamily="34" charset="0"/>
                <a:cs typeface="Arial" panose="020B0604020202020204" pitchFamily="34" charset="0"/>
              </a:rPr>
              <a:t>c/o NOAA Great Lakes Environmental Research Laboratory</a:t>
            </a:r>
          </a:p>
          <a:p>
            <a:pPr>
              <a:buFont typeface="Arial" charset="0"/>
              <a:buNone/>
              <a:defRPr/>
            </a:pPr>
            <a:r>
              <a:rPr lang="en-US" sz="1800" dirty="0">
                <a:latin typeface="Arial" panose="020B0604020202020204" pitchFamily="34" charset="0"/>
                <a:cs typeface="Arial" panose="020B0604020202020204" pitchFamily="34" charset="0"/>
              </a:rPr>
              <a:t>4840 S. State Road</a:t>
            </a:r>
          </a:p>
          <a:p>
            <a:pPr>
              <a:buFont typeface="Arial" charset="0"/>
              <a:buNone/>
              <a:defRPr/>
            </a:pPr>
            <a:r>
              <a:rPr lang="en-US" sz="1800" dirty="0">
                <a:latin typeface="Arial" panose="020B0604020202020204" pitchFamily="34" charset="0"/>
                <a:cs typeface="Arial" panose="020B0604020202020204" pitchFamily="34" charset="0"/>
              </a:rPr>
              <a:t>Ann Arbor, MI 48108</a:t>
            </a:r>
          </a:p>
        </p:txBody>
      </p:sp>
      <p:sp>
        <p:nvSpPr>
          <p:cNvPr id="3" name="Date Placeholder 2">
            <a:extLst>
              <a:ext uri="{FF2B5EF4-FFF2-40B4-BE49-F238E27FC236}">
                <a16:creationId xmlns:a16="http://schemas.microsoft.com/office/drawing/2014/main" id="{78E00454-ADED-44EE-994A-DFA119E765BC}"/>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imes New Roman" panose="02020603050405020304"/>
                <a:ea typeface="+mn-ea"/>
                <a:cs typeface="+mn-cs"/>
              </a:rPr>
              <a:t>1/11/2024</a:t>
            </a:r>
          </a:p>
        </p:txBody>
      </p:sp>
      <p:sp>
        <p:nvSpPr>
          <p:cNvPr id="4" name="Footer Placeholder 3">
            <a:extLst>
              <a:ext uri="{FF2B5EF4-FFF2-40B4-BE49-F238E27FC236}">
                <a16:creationId xmlns:a16="http://schemas.microsoft.com/office/drawing/2014/main" id="{8BADC052-EBE9-4F24-9AFA-4DE3C79542F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imes New Roman" panose="02020603050405020304"/>
                <a:ea typeface="+mn-ea"/>
                <a:cs typeface="+mn-cs"/>
              </a:rPr>
              <a:t>2024 ISPLS Convention</a:t>
            </a:r>
          </a:p>
        </p:txBody>
      </p:sp>
      <p:sp>
        <p:nvSpPr>
          <p:cNvPr id="6" name="Slide Number Placeholder 5">
            <a:extLst>
              <a:ext uri="{FF2B5EF4-FFF2-40B4-BE49-F238E27FC236}">
                <a16:creationId xmlns:a16="http://schemas.microsoft.com/office/drawing/2014/main" id="{39D42CF6-4EEF-4506-95CA-D4F16DE4257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2" name="Rectangle 1"/>
          <p:cNvSpPr/>
          <p:nvPr/>
        </p:nvSpPr>
        <p:spPr>
          <a:xfrm>
            <a:off x="1722169" y="4333058"/>
            <a:ext cx="5699663"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more information, visit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https://geodesy.noaa.gov</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902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3A6E-8ED8-4AF6-A391-8C4B61D1D9DD}"/>
              </a:ext>
            </a:extLst>
          </p:cNvPr>
          <p:cNvSpPr>
            <a:spLocks noGrp="1"/>
          </p:cNvSpPr>
          <p:nvPr>
            <p:ph type="title"/>
          </p:nvPr>
        </p:nvSpPr>
        <p:spPr/>
        <p:txBody>
          <a:bodyPr>
            <a:noAutofit/>
          </a:bodyPr>
          <a:lstStyle/>
          <a:p>
            <a:r>
              <a:rPr lang="en-US" altLang="en-US" b="1" dirty="0">
                <a:latin typeface="+mn-lt"/>
              </a:rPr>
              <a:t>NSRS Modernization </a:t>
            </a:r>
            <a:r>
              <a:rPr lang="en-US" altLang="en-US" sz="2800" dirty="0">
                <a:latin typeface="+mn-lt"/>
              </a:rPr>
              <a:t>… </a:t>
            </a:r>
            <a:r>
              <a:rPr lang="en-US" altLang="en-US" sz="1800" i="1" dirty="0">
                <a:latin typeface="+mn-lt"/>
              </a:rPr>
              <a:t>not just new datums</a:t>
            </a:r>
            <a:endParaRPr lang="en-US" sz="1800" dirty="0"/>
          </a:p>
        </p:txBody>
      </p:sp>
      <p:sp>
        <p:nvSpPr>
          <p:cNvPr id="5" name="Content Placeholder 10">
            <a:extLst>
              <a:ext uri="{FF2B5EF4-FFF2-40B4-BE49-F238E27FC236}">
                <a16:creationId xmlns:a16="http://schemas.microsoft.com/office/drawing/2014/main" id="{6F2932D4-85A3-4055-A40A-C77919ED1B75}"/>
              </a:ext>
            </a:extLst>
          </p:cNvPr>
          <p:cNvSpPr txBox="1">
            <a:spLocks/>
          </p:cNvSpPr>
          <p:nvPr/>
        </p:nvSpPr>
        <p:spPr>
          <a:xfrm>
            <a:off x="365816" y="1267441"/>
            <a:ext cx="4717535" cy="27003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2575" indent="-282575" algn="l">
              <a:buFont typeface="Arial" panose="020B0604020202020204" pitchFamily="34" charset="0"/>
              <a:buChar char="•"/>
              <a:defRPr/>
            </a:pPr>
            <a:r>
              <a:rPr lang="en-US" sz="2400" dirty="0">
                <a:solidFill>
                  <a:schemeClr val="tx1"/>
                </a:solidFill>
                <a:latin typeface="+mj-lt"/>
              </a:rPr>
              <a:t>Replacing NAD 83</a:t>
            </a:r>
          </a:p>
          <a:p>
            <a:pPr marL="282575" indent="-282575" algn="l">
              <a:buFont typeface="Arial" panose="020B0604020202020204" pitchFamily="34" charset="0"/>
              <a:buChar char="•"/>
              <a:defRPr/>
            </a:pPr>
            <a:r>
              <a:rPr lang="en-US" sz="2400" dirty="0">
                <a:solidFill>
                  <a:schemeClr val="tx1"/>
                </a:solidFill>
                <a:latin typeface="+mj-lt"/>
              </a:rPr>
              <a:t>Replacing NAVD 88</a:t>
            </a:r>
          </a:p>
          <a:p>
            <a:pPr marL="282575" indent="-282575" algn="l">
              <a:buFont typeface="Arial" panose="020B0604020202020204" pitchFamily="34" charset="0"/>
              <a:buChar char="•"/>
              <a:defRPr/>
            </a:pPr>
            <a:r>
              <a:rPr lang="en-US" sz="2400" dirty="0">
                <a:solidFill>
                  <a:schemeClr val="tx1"/>
                </a:solidFill>
                <a:latin typeface="+mj-lt"/>
              </a:rPr>
              <a:t>Re-inventing </a:t>
            </a:r>
            <a:r>
              <a:rPr lang="en-US" sz="2400" dirty="0" err="1">
                <a:solidFill>
                  <a:schemeClr val="tx1"/>
                </a:solidFill>
                <a:latin typeface="+mj-lt"/>
              </a:rPr>
              <a:t>Bluebooking</a:t>
            </a:r>
            <a:endParaRPr lang="en-US" sz="2400" dirty="0">
              <a:solidFill>
                <a:schemeClr val="tx1"/>
              </a:solidFill>
              <a:latin typeface="+mj-lt"/>
            </a:endParaRPr>
          </a:p>
          <a:p>
            <a:pPr marL="282575" indent="-282575" algn="l">
              <a:buFont typeface="Arial" panose="020B0604020202020204" pitchFamily="34" charset="0"/>
              <a:buChar char="•"/>
              <a:defRPr/>
            </a:pPr>
            <a:r>
              <a:rPr lang="en-US" sz="2400" dirty="0">
                <a:solidFill>
                  <a:schemeClr val="tx1"/>
                </a:solidFill>
                <a:latin typeface="+mj-lt"/>
              </a:rPr>
              <a:t>Improving the Geodetic Toolkit</a:t>
            </a:r>
          </a:p>
          <a:p>
            <a:pPr marL="282575" indent="-282575" algn="l">
              <a:buFont typeface="Arial" panose="020B0604020202020204" pitchFamily="34" charset="0"/>
              <a:buChar char="•"/>
              <a:defRPr/>
            </a:pPr>
            <a:r>
              <a:rPr lang="en-US" sz="2400" dirty="0">
                <a:solidFill>
                  <a:schemeClr val="tx1"/>
                </a:solidFill>
                <a:latin typeface="+mj-lt"/>
              </a:rPr>
              <a:t>Better Surveying Methodologies</a:t>
            </a:r>
          </a:p>
        </p:txBody>
      </p:sp>
      <p:sp>
        <p:nvSpPr>
          <p:cNvPr id="6" name="Left Brace 5" descr="Bracket pointing right">
            <a:extLst>
              <a:ext uri="{FF2B5EF4-FFF2-40B4-BE49-F238E27FC236}">
                <a16:creationId xmlns:a16="http://schemas.microsoft.com/office/drawing/2014/main" id="{3593DBDF-436B-4C72-848A-1A7018E46CBA}"/>
              </a:ext>
            </a:extLst>
          </p:cNvPr>
          <p:cNvSpPr/>
          <p:nvPr/>
        </p:nvSpPr>
        <p:spPr>
          <a:xfrm flipH="1">
            <a:off x="4788555" y="2220983"/>
            <a:ext cx="385624" cy="1235893"/>
          </a:xfrm>
          <a:prstGeom prst="leftBrace">
            <a:avLst>
              <a:gd name="adj1" fmla="val 39011"/>
              <a:gd name="adj2" fmla="val 4935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mj-lt"/>
            </a:endParaRPr>
          </a:p>
        </p:txBody>
      </p:sp>
      <p:sp>
        <p:nvSpPr>
          <p:cNvPr id="7" name="TextBox 6">
            <a:extLst>
              <a:ext uri="{FF2B5EF4-FFF2-40B4-BE49-F238E27FC236}">
                <a16:creationId xmlns:a16="http://schemas.microsoft.com/office/drawing/2014/main" id="{EE19860F-CE88-4792-92CC-C71D68A82C84}"/>
              </a:ext>
            </a:extLst>
          </p:cNvPr>
          <p:cNvSpPr txBox="1"/>
          <p:nvPr/>
        </p:nvSpPr>
        <p:spPr>
          <a:xfrm>
            <a:off x="4456477" y="1267441"/>
            <a:ext cx="4244175" cy="400110"/>
          </a:xfrm>
          <a:prstGeom prst="rect">
            <a:avLst/>
          </a:prstGeom>
          <a:noFill/>
        </p:spPr>
        <p:txBody>
          <a:bodyPr wrap="none" rtlCol="0">
            <a:spAutoFit/>
          </a:bodyPr>
          <a:lstStyle/>
          <a:p>
            <a:r>
              <a:rPr lang="en-US" sz="2000" b="1" dirty="0">
                <a:solidFill>
                  <a:srgbClr val="FF0000"/>
                </a:solidFill>
                <a:latin typeface="+mj-lt"/>
              </a:rPr>
              <a:t>Blueprint for Modernized NSRS, Part 1</a:t>
            </a:r>
          </a:p>
        </p:txBody>
      </p:sp>
      <p:sp>
        <p:nvSpPr>
          <p:cNvPr id="8" name="Rectangle 7">
            <a:extLst>
              <a:ext uri="{FF2B5EF4-FFF2-40B4-BE49-F238E27FC236}">
                <a16:creationId xmlns:a16="http://schemas.microsoft.com/office/drawing/2014/main" id="{4B97E97B-2E36-4F2E-8B1B-9618F7038B8B}"/>
              </a:ext>
            </a:extLst>
          </p:cNvPr>
          <p:cNvSpPr/>
          <p:nvPr/>
        </p:nvSpPr>
        <p:spPr>
          <a:xfrm>
            <a:off x="3107473" y="3690654"/>
            <a:ext cx="6036527" cy="784830"/>
          </a:xfrm>
          <a:prstGeom prst="rect">
            <a:avLst/>
          </a:prstGeom>
        </p:spPr>
        <p:txBody>
          <a:bodyPr wrap="square">
            <a:spAutoFit/>
          </a:bodyPr>
          <a:lstStyle/>
          <a:p>
            <a:pPr marL="171450" lvl="1" indent="-171450">
              <a:buFont typeface="Arial" panose="020B0604020202020204" pitchFamily="34" charset="0"/>
              <a:buChar char="•"/>
            </a:pPr>
            <a:r>
              <a:rPr lang="en-US" sz="2000" dirty="0">
                <a:latin typeface="+mj-lt"/>
              </a:rPr>
              <a:t>How </a:t>
            </a:r>
            <a:r>
              <a:rPr lang="en-US" sz="2000" u="sng" dirty="0">
                <a:latin typeface="+mj-lt"/>
              </a:rPr>
              <a:t>NGS</a:t>
            </a:r>
            <a:r>
              <a:rPr lang="en-US" sz="2000" dirty="0">
                <a:latin typeface="+mj-lt"/>
              </a:rPr>
              <a:t> will </a:t>
            </a:r>
            <a:r>
              <a:rPr lang="en-US" sz="2000" u="sng" dirty="0">
                <a:latin typeface="+mj-lt"/>
              </a:rPr>
              <a:t>provide</a:t>
            </a:r>
            <a:r>
              <a:rPr lang="en-US" sz="2000" dirty="0">
                <a:latin typeface="+mj-lt"/>
              </a:rPr>
              <a:t> the frames/datum in the future</a:t>
            </a:r>
          </a:p>
          <a:p>
            <a:pPr marL="171450" lvl="1" indent="-171450">
              <a:spcBef>
                <a:spcPts val="600"/>
              </a:spcBef>
              <a:buFont typeface="Arial" panose="020B0604020202020204" pitchFamily="34" charset="0"/>
              <a:buChar char="•"/>
            </a:pPr>
            <a:r>
              <a:rPr lang="en-US" sz="2000" i="1" dirty="0">
                <a:latin typeface="+mj-lt"/>
              </a:rPr>
              <a:t>How </a:t>
            </a:r>
            <a:r>
              <a:rPr lang="en-US" sz="2000" i="1" u="sng" dirty="0">
                <a:latin typeface="+mj-lt"/>
              </a:rPr>
              <a:t>YOU</a:t>
            </a:r>
            <a:r>
              <a:rPr lang="en-US" sz="2000" i="1" dirty="0">
                <a:latin typeface="+mj-lt"/>
              </a:rPr>
              <a:t> can </a:t>
            </a:r>
            <a:r>
              <a:rPr lang="en-US" sz="2000" i="1" u="sng" dirty="0">
                <a:latin typeface="+mj-lt"/>
              </a:rPr>
              <a:t>use</a:t>
            </a:r>
            <a:r>
              <a:rPr lang="en-US" sz="2000" i="1" dirty="0">
                <a:latin typeface="+mj-lt"/>
              </a:rPr>
              <a:t> the frames/datum</a:t>
            </a:r>
          </a:p>
        </p:txBody>
      </p:sp>
      <p:cxnSp>
        <p:nvCxnSpPr>
          <p:cNvPr id="9" name="Straight Arrow Connector 8" descr="Horizontal arrow">
            <a:extLst>
              <a:ext uri="{FF2B5EF4-FFF2-40B4-BE49-F238E27FC236}">
                <a16:creationId xmlns:a16="http://schemas.microsoft.com/office/drawing/2014/main" id="{B0F7A464-0872-404E-9D3E-D22F99DFC584}"/>
              </a:ext>
            </a:extLst>
          </p:cNvPr>
          <p:cNvCxnSpPr/>
          <p:nvPr/>
        </p:nvCxnSpPr>
        <p:spPr>
          <a:xfrm>
            <a:off x="3271034" y="1921434"/>
            <a:ext cx="1137424" cy="40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descr="Horizontal arrow">
            <a:extLst>
              <a:ext uri="{FF2B5EF4-FFF2-40B4-BE49-F238E27FC236}">
                <a16:creationId xmlns:a16="http://schemas.microsoft.com/office/drawing/2014/main" id="{04E3552A-9FEB-4424-967F-18E0B5BE95AD}"/>
              </a:ext>
            </a:extLst>
          </p:cNvPr>
          <p:cNvCxnSpPr/>
          <p:nvPr/>
        </p:nvCxnSpPr>
        <p:spPr>
          <a:xfrm>
            <a:off x="3166956" y="1479583"/>
            <a:ext cx="1267218" cy="19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FC3AAE9-C1C1-4B73-997A-CB561243F2DC}"/>
              </a:ext>
            </a:extLst>
          </p:cNvPr>
          <p:cNvSpPr txBox="1"/>
          <p:nvPr/>
        </p:nvSpPr>
        <p:spPr>
          <a:xfrm>
            <a:off x="4456477" y="1747929"/>
            <a:ext cx="4244175" cy="400110"/>
          </a:xfrm>
          <a:prstGeom prst="rect">
            <a:avLst/>
          </a:prstGeom>
          <a:noFill/>
        </p:spPr>
        <p:txBody>
          <a:bodyPr wrap="none" rtlCol="0">
            <a:spAutoFit/>
          </a:bodyPr>
          <a:lstStyle/>
          <a:p>
            <a:r>
              <a:rPr lang="en-US" sz="2000" b="1" dirty="0">
                <a:solidFill>
                  <a:srgbClr val="FF0000"/>
                </a:solidFill>
                <a:latin typeface="+mj-lt"/>
              </a:rPr>
              <a:t>Blueprint for Modernized NSRS, Part 2</a:t>
            </a:r>
          </a:p>
        </p:txBody>
      </p:sp>
      <p:sp>
        <p:nvSpPr>
          <p:cNvPr id="12" name="TextBox 11">
            <a:extLst>
              <a:ext uri="{FF2B5EF4-FFF2-40B4-BE49-F238E27FC236}">
                <a16:creationId xmlns:a16="http://schemas.microsoft.com/office/drawing/2014/main" id="{D6A3D0A5-0DC4-4BCC-8D92-F544B34B4438}"/>
              </a:ext>
            </a:extLst>
          </p:cNvPr>
          <p:cNvSpPr txBox="1"/>
          <p:nvPr/>
        </p:nvSpPr>
        <p:spPr>
          <a:xfrm>
            <a:off x="5159311" y="2648090"/>
            <a:ext cx="3858311" cy="318856"/>
          </a:xfrm>
          <a:prstGeom prst="rect">
            <a:avLst/>
          </a:prstGeom>
          <a:noFill/>
        </p:spPr>
        <p:txBody>
          <a:bodyPr wrap="square" rtlCol="0">
            <a:noAutofit/>
          </a:bodyPr>
          <a:lstStyle/>
          <a:p>
            <a:r>
              <a:rPr lang="en-US" b="1" dirty="0">
                <a:solidFill>
                  <a:srgbClr val="FF0000"/>
                </a:solidFill>
                <a:latin typeface="+mj-lt"/>
              </a:rPr>
              <a:t>Blueprint for Modernized NSRS, Part 3</a:t>
            </a:r>
          </a:p>
          <a:p>
            <a:endParaRPr lang="en-US" sz="2000" b="1" dirty="0">
              <a:solidFill>
                <a:srgbClr val="FF0000"/>
              </a:solidFill>
              <a:latin typeface="+mj-lt"/>
            </a:endParaRPr>
          </a:p>
        </p:txBody>
      </p:sp>
      <p:sp>
        <p:nvSpPr>
          <p:cNvPr id="3" name="Date Placeholder 2">
            <a:extLst>
              <a:ext uri="{FF2B5EF4-FFF2-40B4-BE49-F238E27FC236}">
                <a16:creationId xmlns:a16="http://schemas.microsoft.com/office/drawing/2014/main" id="{9AA7440E-9A11-4627-AFFC-9145B7E64077}"/>
              </a:ext>
            </a:extLst>
          </p:cNvPr>
          <p:cNvSpPr>
            <a:spLocks noGrp="1"/>
          </p:cNvSpPr>
          <p:nvPr>
            <p:ph type="dt" sz="half" idx="10"/>
          </p:nvPr>
        </p:nvSpPr>
        <p:spPr/>
        <p:txBody>
          <a:bodyPr/>
          <a:lstStyle/>
          <a:p>
            <a:r>
              <a:rPr lang="en-US"/>
              <a:t>1/11/2024</a:t>
            </a:r>
          </a:p>
        </p:txBody>
      </p:sp>
      <p:sp>
        <p:nvSpPr>
          <p:cNvPr id="4" name="Footer Placeholder 3">
            <a:extLst>
              <a:ext uri="{FF2B5EF4-FFF2-40B4-BE49-F238E27FC236}">
                <a16:creationId xmlns:a16="http://schemas.microsoft.com/office/drawing/2014/main" id="{8E1411FA-A05D-41AF-AD51-FFAEF2D91F76}"/>
              </a:ext>
            </a:extLst>
          </p:cNvPr>
          <p:cNvSpPr>
            <a:spLocks noGrp="1"/>
          </p:cNvSpPr>
          <p:nvPr>
            <p:ph type="ftr" sz="quarter" idx="11"/>
          </p:nvPr>
        </p:nvSpPr>
        <p:spPr/>
        <p:txBody>
          <a:bodyPr/>
          <a:lstStyle/>
          <a:p>
            <a:r>
              <a:rPr lang="en-US"/>
              <a:t>2024 ISPLS Convention</a:t>
            </a:r>
          </a:p>
        </p:txBody>
      </p:sp>
      <p:sp>
        <p:nvSpPr>
          <p:cNvPr id="13" name="Slide Number Placeholder 12">
            <a:extLst>
              <a:ext uri="{FF2B5EF4-FFF2-40B4-BE49-F238E27FC236}">
                <a16:creationId xmlns:a16="http://schemas.microsoft.com/office/drawing/2014/main" id="{7DA70225-842F-4E9E-8DF0-96743B5E76A7}"/>
              </a:ext>
            </a:extLst>
          </p:cNvPr>
          <p:cNvSpPr>
            <a:spLocks noGrp="1"/>
          </p:cNvSpPr>
          <p:nvPr>
            <p:ph type="sldNum" sz="quarter" idx="12"/>
          </p:nvPr>
        </p:nvSpPr>
        <p:spPr/>
        <p:txBody>
          <a:bodyPr/>
          <a:lstStyle/>
          <a:p>
            <a:fld id="{D3D538F9-49A3-B84F-B36B-A7030CDE5D5B}" type="slidenum">
              <a:rPr lang="en-US" smtClean="0"/>
              <a:t>11</a:t>
            </a:fld>
            <a:endParaRPr lang="en-US"/>
          </a:p>
        </p:txBody>
      </p:sp>
    </p:spTree>
    <p:extLst>
      <p:ext uri="{BB962C8B-B14F-4D97-AF65-F5344CB8AC3E}">
        <p14:creationId xmlns:p14="http://schemas.microsoft.com/office/powerpoint/2010/main" val="875590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317D2-F751-4C97-83AB-9DD9F387677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Blueprint Documents</a:t>
            </a:r>
          </a:p>
        </p:txBody>
      </p:sp>
      <p:sp>
        <p:nvSpPr>
          <p:cNvPr id="3" name="Content Placeholder 2">
            <a:extLst>
              <a:ext uri="{FF2B5EF4-FFF2-40B4-BE49-F238E27FC236}">
                <a16:creationId xmlns:a16="http://schemas.microsoft.com/office/drawing/2014/main" id="{7C61ADD4-96F0-4E95-9586-FC3F95EBE5B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CB676FCA-1799-4223-81CB-9B2225669227}"/>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imes New Roman" panose="02020603050405020304"/>
                <a:ea typeface="+mn-ea"/>
                <a:cs typeface="+mn-cs"/>
              </a:rPr>
              <a:t>1/11/2024</a:t>
            </a:r>
          </a:p>
        </p:txBody>
      </p:sp>
      <p:sp>
        <p:nvSpPr>
          <p:cNvPr id="5" name="Footer Placeholder 4">
            <a:extLst>
              <a:ext uri="{FF2B5EF4-FFF2-40B4-BE49-F238E27FC236}">
                <a16:creationId xmlns:a16="http://schemas.microsoft.com/office/drawing/2014/main" id="{8A490324-BC23-45B1-ADFB-75046888DD01}"/>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a:ea typeface="+mn-ea"/>
                <a:cs typeface="+mn-cs"/>
              </a:rPr>
              <a:t>2024 ISPLS Convention</a:t>
            </a:r>
          </a:p>
        </p:txBody>
      </p:sp>
      <p:sp>
        <p:nvSpPr>
          <p:cNvPr id="6" name="Slide Number Placeholder 5">
            <a:extLst>
              <a:ext uri="{FF2B5EF4-FFF2-40B4-BE49-F238E27FC236}">
                <a16:creationId xmlns:a16="http://schemas.microsoft.com/office/drawing/2014/main" id="{30BA37AB-02DB-45DC-B264-22642A9E66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9B2BDD1-A3B6-4651-AE35-1B7A87A009B2}"/>
              </a:ext>
            </a:extLst>
          </p:cNvPr>
          <p:cNvSpPr txBox="1"/>
          <p:nvPr/>
        </p:nvSpPr>
        <p:spPr>
          <a:xfrm>
            <a:off x="376781" y="3686851"/>
            <a:ext cx="1915973" cy="1252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Geometric: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Sep 2017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Revised April 2021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NOAA TR NOS NGS </a:t>
            </a:r>
            <a:r>
              <a:rPr kumimoji="0" lang="en-US" sz="135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62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61 pages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9" name="TextBox 8">
            <a:extLst>
              <a:ext uri="{FF2B5EF4-FFF2-40B4-BE49-F238E27FC236}">
                <a16:creationId xmlns:a16="http://schemas.microsoft.com/office/drawing/2014/main" id="{3332001C-84E6-439F-97C9-507CCDF6138F}"/>
              </a:ext>
            </a:extLst>
          </p:cNvPr>
          <p:cNvSpPr txBox="1"/>
          <p:nvPr/>
        </p:nvSpPr>
        <p:spPr>
          <a:xfrm>
            <a:off x="3755350" y="3625956"/>
            <a:ext cx="1915973" cy="1252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Geopotential: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Nov 2017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Revised Feb 2021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NOAA TR NOS NGS </a:t>
            </a:r>
            <a:r>
              <a:rPr kumimoji="0" lang="en-US" sz="135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64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53 pages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0" name="TextBox 9">
            <a:extLst>
              <a:ext uri="{FF2B5EF4-FFF2-40B4-BE49-F238E27FC236}">
                <a16:creationId xmlns:a16="http://schemas.microsoft.com/office/drawing/2014/main" id="{C20C9F29-1E3A-4B69-84BC-D0DB7C1EB876}"/>
              </a:ext>
            </a:extLst>
          </p:cNvPr>
          <p:cNvSpPr txBox="1"/>
          <p:nvPr/>
        </p:nvSpPr>
        <p:spPr>
          <a:xfrm>
            <a:off x="6770826" y="3582975"/>
            <a:ext cx="1915973" cy="146008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Working in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Modernized NSRS: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April 2019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Revised Feb 2021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NOAA TR NOS NGS </a:t>
            </a:r>
            <a:r>
              <a:rPr kumimoji="0" lang="en-US" sz="135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67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133 pages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5" name="Picture 14" descr="The cover pages of NOAA Technical Reports about the Blueprint for the Modernized NSRS.">
            <a:extLst>
              <a:ext uri="{FF2B5EF4-FFF2-40B4-BE49-F238E27FC236}">
                <a16:creationId xmlns:a16="http://schemas.microsoft.com/office/drawing/2014/main" id="{76F0A98C-BF05-42A5-9E3E-8D07F601EAB7}"/>
              </a:ext>
            </a:extLst>
          </p:cNvPr>
          <p:cNvPicPr>
            <a:picLocks noChangeAspect="1"/>
          </p:cNvPicPr>
          <p:nvPr/>
        </p:nvPicPr>
        <p:blipFill>
          <a:blip r:embed="rId3"/>
          <a:stretch>
            <a:fillRect/>
          </a:stretch>
        </p:blipFill>
        <p:spPr>
          <a:xfrm>
            <a:off x="6888298" y="1198181"/>
            <a:ext cx="1805238" cy="2337495"/>
          </a:xfrm>
          <a:prstGeom prst="rect">
            <a:avLst/>
          </a:prstGeom>
        </p:spPr>
      </p:pic>
      <p:pic>
        <p:nvPicPr>
          <p:cNvPr id="16" name="Picture 15" descr="The cover pages of NOAA Technical Reports about the Blueprint for the Modernized NSRS.">
            <a:extLst>
              <a:ext uri="{FF2B5EF4-FFF2-40B4-BE49-F238E27FC236}">
                <a16:creationId xmlns:a16="http://schemas.microsoft.com/office/drawing/2014/main" id="{47BEBED5-F1EE-40BC-826F-22C14C49C77D}"/>
              </a:ext>
            </a:extLst>
          </p:cNvPr>
          <p:cNvPicPr>
            <a:picLocks noChangeAspect="1"/>
          </p:cNvPicPr>
          <p:nvPr/>
        </p:nvPicPr>
        <p:blipFill>
          <a:blip r:embed="rId4"/>
          <a:stretch>
            <a:fillRect/>
          </a:stretch>
        </p:blipFill>
        <p:spPr>
          <a:xfrm>
            <a:off x="3787498" y="1198181"/>
            <a:ext cx="1870354" cy="2427775"/>
          </a:xfrm>
          <a:prstGeom prst="rect">
            <a:avLst/>
          </a:prstGeom>
        </p:spPr>
      </p:pic>
      <p:pic>
        <p:nvPicPr>
          <p:cNvPr id="17" name="Picture 16" descr="The cover pages of NOAA Technical Reports about the Blueprint for the Modernized NSRS.">
            <a:extLst>
              <a:ext uri="{FF2B5EF4-FFF2-40B4-BE49-F238E27FC236}">
                <a16:creationId xmlns:a16="http://schemas.microsoft.com/office/drawing/2014/main" id="{B0D09571-17AE-49B6-9F07-02A3A9AA9A4F}"/>
              </a:ext>
            </a:extLst>
          </p:cNvPr>
          <p:cNvPicPr>
            <a:picLocks noChangeAspect="1"/>
          </p:cNvPicPr>
          <p:nvPr/>
        </p:nvPicPr>
        <p:blipFill>
          <a:blip r:embed="rId5"/>
          <a:stretch>
            <a:fillRect/>
          </a:stretch>
        </p:blipFill>
        <p:spPr>
          <a:xfrm>
            <a:off x="426982" y="1198182"/>
            <a:ext cx="1865773" cy="2415878"/>
          </a:xfrm>
          <a:prstGeom prst="rect">
            <a:avLst/>
          </a:prstGeom>
        </p:spPr>
      </p:pic>
      <p:sp>
        <p:nvSpPr>
          <p:cNvPr id="14" name="Rectangle 13">
            <a:extLst>
              <a:ext uri="{FF2B5EF4-FFF2-40B4-BE49-F238E27FC236}">
                <a16:creationId xmlns:a16="http://schemas.microsoft.com/office/drawing/2014/main" id="{075286DE-959B-4363-882A-863E62ECF007}"/>
              </a:ext>
            </a:extLst>
          </p:cNvPr>
          <p:cNvSpPr/>
          <p:nvPr/>
        </p:nvSpPr>
        <p:spPr>
          <a:xfrm>
            <a:off x="606065" y="2359155"/>
            <a:ext cx="7931869"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Available in the NGS Publications Library:  https://geodesy.noaa.gov/library/</a:t>
            </a:r>
          </a:p>
        </p:txBody>
      </p:sp>
    </p:spTree>
    <p:extLst>
      <p:ext uri="{BB962C8B-B14F-4D97-AF65-F5344CB8AC3E}">
        <p14:creationId xmlns:p14="http://schemas.microsoft.com/office/powerpoint/2010/main" val="3823993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58;p29" descr="Cover of a report titled Passive control for a multi-year corridor project"/>
          <p:cNvPicPr preferRelativeResize="0">
            <a:picLocks noChangeAspect="1"/>
          </p:cNvPicPr>
          <p:nvPr/>
        </p:nvPicPr>
        <p:blipFill>
          <a:blip r:embed="rId3">
            <a:alphaModFix/>
          </a:blip>
          <a:stretch>
            <a:fillRect/>
          </a:stretch>
        </p:blipFill>
        <p:spPr>
          <a:xfrm>
            <a:off x="2351057" y="1049500"/>
            <a:ext cx="2206319" cy="3038744"/>
          </a:xfrm>
          <a:prstGeom prst="rect">
            <a:avLst/>
          </a:prstGeom>
          <a:ln>
            <a:noFill/>
          </a:ln>
          <a:effectLst>
            <a:outerShdw blurRad="292100" dist="139700" dir="2700000" algn="tl" rotWithShape="0">
              <a:srgbClr val="333333">
                <a:alpha val="65000"/>
              </a:srgbClr>
            </a:outerShdw>
          </a:effectLst>
        </p:spPr>
      </p:pic>
      <p:pic>
        <p:nvPicPr>
          <p:cNvPr id="8" name="Google Shape;159;p29" descr="Cover of a report titled Infrastructure monitoring"/>
          <p:cNvPicPr preferRelativeResize="0">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6867314" y="1049499"/>
            <a:ext cx="2182115" cy="3038743"/>
          </a:xfrm>
          <a:prstGeom prst="rect">
            <a:avLst/>
          </a:prstGeom>
          <a:ln>
            <a:noFill/>
          </a:ln>
          <a:effectLst>
            <a:outerShdw blurRad="292100" dist="139700" dir="2700000" algn="tl" rotWithShape="0">
              <a:srgbClr val="333333">
                <a:alpha val="65000"/>
              </a:srgbClr>
            </a:outerShdw>
          </a:effectLst>
        </p:spPr>
      </p:pic>
      <p:pic>
        <p:nvPicPr>
          <p:cNvPr id="9" name="Google Shape;160;p29" descr="Cover of a report titled Transitioning Data to the Modernized NSRS"/>
          <p:cNvPicPr preferRelativeResize="0">
            <a:picLocks noChangeAspect="1"/>
          </p:cNvPicPr>
          <p:nvPr/>
        </p:nvPicPr>
        <p:blipFill>
          <a:blip r:embed="rId5">
            <a:alphaModFix/>
          </a:blip>
          <a:stretch>
            <a:fillRect/>
          </a:stretch>
        </p:blipFill>
        <p:spPr>
          <a:xfrm>
            <a:off x="4609170" y="1049501"/>
            <a:ext cx="2196394" cy="3038743"/>
          </a:xfrm>
          <a:prstGeom prst="rect">
            <a:avLst/>
          </a:prstGeom>
          <a:ln>
            <a:noFill/>
          </a:ln>
          <a:effectLst>
            <a:outerShdw blurRad="292100" dist="139700" dir="2700000" algn="tl" rotWithShape="0">
              <a:srgbClr val="333333">
                <a:alpha val="65000"/>
              </a:srgbClr>
            </a:outerShdw>
          </a:effectLst>
        </p:spPr>
      </p:pic>
      <p:pic>
        <p:nvPicPr>
          <p:cNvPr id="10" name="Google Shape;161;p29" descr="Cover of a report titled Time-dependent control in flood mapping."/>
          <p:cNvPicPr preferRelativeResize="0">
            <a:picLocks noChangeAspect="1"/>
          </p:cNvPicPr>
          <p:nvPr/>
        </p:nvPicPr>
        <p:blipFill>
          <a:blip r:embed="rId6">
            <a:alphaModFix/>
          </a:blip>
          <a:stretch>
            <a:fillRect/>
          </a:stretch>
        </p:blipFill>
        <p:spPr>
          <a:xfrm>
            <a:off x="111958" y="1063229"/>
            <a:ext cx="2185750" cy="303874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C16DF390-E6DB-44CF-8373-0237C7FA19C8}"/>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Use Cases</a:t>
            </a:r>
          </a:p>
        </p:txBody>
      </p:sp>
      <p:sp>
        <p:nvSpPr>
          <p:cNvPr id="4" name="Date Placeholder 3">
            <a:extLst>
              <a:ext uri="{FF2B5EF4-FFF2-40B4-BE49-F238E27FC236}">
                <a16:creationId xmlns:a16="http://schemas.microsoft.com/office/drawing/2014/main" id="{DC594A0D-42CD-4A42-9BF5-D14E2B30FA04}"/>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ea typeface="+mn-ea"/>
                <a:cs typeface="+mn-cs"/>
              </a:rPr>
              <a:t>1/11/2024</a:t>
            </a:r>
          </a:p>
        </p:txBody>
      </p:sp>
      <p:sp>
        <p:nvSpPr>
          <p:cNvPr id="5" name="Footer Placeholder 4">
            <a:extLst>
              <a:ext uri="{FF2B5EF4-FFF2-40B4-BE49-F238E27FC236}">
                <a16:creationId xmlns:a16="http://schemas.microsoft.com/office/drawing/2014/main" id="{DEC12EA4-4772-44F3-9CE4-DD8C3C73EA7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ea typeface="+mn-ea"/>
                <a:cs typeface="+mn-cs"/>
              </a:rPr>
              <a:t>2024 ISPLS Convention</a:t>
            </a:r>
          </a:p>
        </p:txBody>
      </p:sp>
      <p:sp>
        <p:nvSpPr>
          <p:cNvPr id="6" name="Slide Number Placeholder 5">
            <a:extLst>
              <a:ext uri="{FF2B5EF4-FFF2-40B4-BE49-F238E27FC236}">
                <a16:creationId xmlns:a16="http://schemas.microsoft.com/office/drawing/2014/main" id="{12A03D06-73FA-49DD-BD7C-88618D7D5D6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D538F9-49A3-B84F-B36B-A7030CDE5D5B}" type="slidenum">
              <a:rPr kumimoji="0" lang="en-US" sz="1200" b="0" i="0" u="none" strike="noStrike" kern="1200" cap="none" spc="0" normalizeH="0" baseline="0" noProof="0" smtClean="0">
                <a:ln>
                  <a:noFill/>
                </a:ln>
                <a:solidFill>
                  <a:prstClr val="black">
                    <a:tint val="75000"/>
                  </a:prstClr>
                </a:solidFill>
                <a:effectLst/>
                <a:uLnTx/>
                <a:uFillTx/>
                <a:latin typeface="+mj-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mj-lt"/>
              <a:ea typeface="+mn-ea"/>
              <a:cs typeface="+mn-cs"/>
            </a:endParaRPr>
          </a:p>
        </p:txBody>
      </p:sp>
    </p:spTree>
    <p:extLst>
      <p:ext uri="{BB962C8B-B14F-4D97-AF65-F5344CB8AC3E}">
        <p14:creationId xmlns:p14="http://schemas.microsoft.com/office/powerpoint/2010/main" val="2165524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200" b="1" dirty="0">
                <a:latin typeface="Arial" panose="020B0604020202020204" pitchFamily="34" charset="0"/>
                <a:cs typeface="Arial" panose="020B0604020202020204" pitchFamily="34" charset="0"/>
              </a:rPr>
              <a:t>Replacing the Existing Datums</a:t>
            </a:r>
          </a:p>
        </p:txBody>
      </p:sp>
      <p:graphicFrame>
        <p:nvGraphicFramePr>
          <p:cNvPr id="9" name="Table 8"/>
          <p:cNvGraphicFramePr>
            <a:graphicFrameLocks noGrp="1"/>
          </p:cNvGraphicFramePr>
          <p:nvPr>
            <p:extLst>
              <p:ext uri="{D42A27DB-BD31-4B8C-83A1-F6EECF244321}">
                <p14:modId xmlns:p14="http://schemas.microsoft.com/office/powerpoint/2010/main" val="2993818456"/>
              </p:ext>
            </p:extLst>
          </p:nvPr>
        </p:nvGraphicFramePr>
        <p:xfrm>
          <a:off x="171450" y="1462110"/>
          <a:ext cx="8877300" cy="2906272"/>
        </p:xfrm>
        <a:graphic>
          <a:graphicData uri="http://schemas.openxmlformats.org/drawingml/2006/table">
            <a:tbl>
              <a:tblPr firstRow="1" bandRow="1">
                <a:tableStyleId>{5C22544A-7EE6-4342-B048-85BDC9FD1C3A}</a:tableStyleId>
              </a:tblPr>
              <a:tblGrid>
                <a:gridCol w="1910437">
                  <a:extLst>
                    <a:ext uri="{9D8B030D-6E8A-4147-A177-3AD203B41FA5}">
                      <a16:colId xmlns:a16="http://schemas.microsoft.com/office/drawing/2014/main" val="429740147"/>
                    </a:ext>
                  </a:extLst>
                </a:gridCol>
                <a:gridCol w="6966863">
                  <a:extLst>
                    <a:ext uri="{9D8B030D-6E8A-4147-A177-3AD203B41FA5}">
                      <a16:colId xmlns:a16="http://schemas.microsoft.com/office/drawing/2014/main" val="137066351"/>
                    </a:ext>
                  </a:extLst>
                </a:gridCol>
              </a:tblGrid>
              <a:tr h="702512">
                <a:tc>
                  <a:txBody>
                    <a:bodyPr/>
                    <a:lstStyle/>
                    <a:p>
                      <a:r>
                        <a:rPr lang="en-US" sz="2400" dirty="0">
                          <a:latin typeface="Times New Roman" panose="02020603050405020304" pitchFamily="18" charset="0"/>
                          <a:cs typeface="Times New Roman" panose="02020603050405020304" pitchFamily="18" charset="0"/>
                        </a:rPr>
                        <a:t>The Old</a:t>
                      </a:r>
                    </a:p>
                  </a:txBody>
                  <a:tcPr marL="68580" marR="68580" marT="34290" marB="34290"/>
                </a:tc>
                <a:tc>
                  <a:txBody>
                    <a:bodyPr/>
                    <a:lstStyle/>
                    <a:p>
                      <a:pPr algn="l"/>
                      <a:r>
                        <a:rPr lang="en-US" sz="2400" dirty="0">
                          <a:latin typeface="Times New Roman" panose="02020603050405020304" pitchFamily="18" charset="0"/>
                          <a:cs typeface="Times New Roman" panose="02020603050405020304" pitchFamily="18" charset="0"/>
                        </a:rPr>
                        <a:t>The</a:t>
                      </a:r>
                      <a:r>
                        <a:rPr lang="en-US" sz="2400" baseline="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New</a:t>
                      </a:r>
                    </a:p>
                  </a:txBody>
                  <a:tcPr marL="68580" marR="68580" marT="34290" marB="34290"/>
                </a:tc>
                <a:extLst>
                  <a:ext uri="{0D108BD9-81ED-4DB2-BD59-A6C34878D82A}">
                    <a16:rowId xmlns:a16="http://schemas.microsoft.com/office/drawing/2014/main" val="1417680442"/>
                  </a:ext>
                </a:extLst>
              </a:tr>
              <a:tr h="440752">
                <a:tc>
                  <a:txBody>
                    <a:bodyPr/>
                    <a:lstStyle/>
                    <a:p>
                      <a:r>
                        <a:rPr lang="en-US" sz="1800" dirty="0">
                          <a:latin typeface="Times New Roman" panose="02020603050405020304" pitchFamily="18" charset="0"/>
                          <a:cs typeface="Times New Roman" panose="02020603050405020304" pitchFamily="18" charset="0"/>
                        </a:rPr>
                        <a:t>NAD 83 (2011)</a:t>
                      </a:r>
                    </a:p>
                  </a:txBody>
                  <a:tcPr marL="68580" marR="68580" marT="34290" marB="34290"/>
                </a:tc>
                <a:tc>
                  <a:txBody>
                    <a:bodyPr/>
                    <a:lstStyle/>
                    <a:p>
                      <a:r>
                        <a:rPr lang="en-US" sz="1800" dirty="0">
                          <a:latin typeface="Times New Roman" panose="02020603050405020304" pitchFamily="18" charset="0"/>
                          <a:cs typeface="Times New Roman" panose="02020603050405020304" pitchFamily="18" charset="0"/>
                        </a:rPr>
                        <a:t>NATRF2022 - The North American Terrestrial Reference Frame of 2022 </a:t>
                      </a:r>
                      <a:endParaRPr lang="en-US" sz="1800" dirty="0"/>
                    </a:p>
                  </a:txBody>
                  <a:tcPr marL="68580" marR="68580" marT="34290" marB="34290"/>
                </a:tc>
                <a:extLst>
                  <a:ext uri="{0D108BD9-81ED-4DB2-BD59-A6C34878D82A}">
                    <a16:rowId xmlns:a16="http://schemas.microsoft.com/office/drawing/2014/main" val="2521885364"/>
                  </a:ext>
                </a:extLst>
              </a:tr>
              <a:tr h="4407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NAD 83 (2011)</a:t>
                      </a:r>
                    </a:p>
                  </a:txBody>
                  <a:tcPr marL="68580" marR="68580" marT="34290" marB="34290"/>
                </a:tc>
                <a:tc>
                  <a:txBody>
                    <a:bodyPr/>
                    <a:lstStyle/>
                    <a:p>
                      <a:r>
                        <a:rPr lang="en-US" sz="1800" dirty="0">
                          <a:latin typeface="Times New Roman" panose="02020603050405020304" pitchFamily="18" charset="0"/>
                          <a:cs typeface="Times New Roman" panose="02020603050405020304" pitchFamily="18" charset="0"/>
                        </a:rPr>
                        <a:t>CATRF2022 - The Caribbean Terrestrial Reference Frame of 2022</a:t>
                      </a:r>
                    </a:p>
                  </a:txBody>
                  <a:tcPr marL="68580" marR="68580" marT="34290" marB="34290"/>
                </a:tc>
                <a:extLst>
                  <a:ext uri="{0D108BD9-81ED-4DB2-BD59-A6C34878D82A}">
                    <a16:rowId xmlns:a16="http://schemas.microsoft.com/office/drawing/2014/main" val="3337056577"/>
                  </a:ext>
                </a:extLst>
              </a:tr>
              <a:tr h="440752">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NAD 83 (PA11)</a:t>
                      </a:r>
                    </a:p>
                  </a:txBody>
                  <a:tcPr marL="68580" marR="68580" marT="34290" marB="34290"/>
                </a:tc>
                <a:tc>
                  <a:txBody>
                    <a:bodyPr/>
                    <a:lstStyle/>
                    <a:p>
                      <a:r>
                        <a:rPr lang="en-US" sz="1800" dirty="0">
                          <a:latin typeface="Times New Roman" panose="02020603050405020304" pitchFamily="18" charset="0"/>
                          <a:cs typeface="Times New Roman" panose="02020603050405020304" pitchFamily="18" charset="0"/>
                        </a:rPr>
                        <a:t>PATRF2022 - The Pacific Terrestrial Reference Frame of 2022</a:t>
                      </a:r>
                      <a:endParaRPr lang="en-US" sz="1800" dirty="0"/>
                    </a:p>
                  </a:txBody>
                  <a:tcPr marL="68580" marR="68580" marT="34290" marB="34290"/>
                </a:tc>
                <a:extLst>
                  <a:ext uri="{0D108BD9-81ED-4DB2-BD59-A6C34878D82A}">
                    <a16:rowId xmlns:a16="http://schemas.microsoft.com/office/drawing/2014/main" val="2647065151"/>
                  </a:ext>
                </a:extLst>
              </a:tr>
              <a:tr h="440752">
                <a:tc>
                  <a:txBody>
                    <a:bodyPr/>
                    <a:lstStyle/>
                    <a:p>
                      <a:r>
                        <a:rPr lang="en-US" sz="1800" dirty="0">
                          <a:latin typeface="Times New Roman" panose="02020603050405020304" pitchFamily="18" charset="0"/>
                          <a:cs typeface="Times New Roman" panose="02020603050405020304" pitchFamily="18" charset="0"/>
                        </a:rPr>
                        <a:t>NAD 83 (MA11)</a:t>
                      </a:r>
                    </a:p>
                  </a:txBody>
                  <a:tcPr marL="68580" marR="68580" marT="34290" marB="34290"/>
                </a:tc>
                <a:tc>
                  <a:txBody>
                    <a:bodyPr/>
                    <a:lstStyle/>
                    <a:p>
                      <a:r>
                        <a:rPr lang="en-US" sz="1800" dirty="0">
                          <a:latin typeface="Times New Roman" panose="02020603050405020304" pitchFamily="18" charset="0"/>
                          <a:cs typeface="Times New Roman" panose="02020603050405020304" pitchFamily="18" charset="0"/>
                        </a:rPr>
                        <a:t>MATRF2022 - The Mariana Terrestrial Reference Frame of 2022 </a:t>
                      </a:r>
                    </a:p>
                  </a:txBody>
                  <a:tcPr marL="68580" marR="68580" marT="34290" marB="34290"/>
                </a:tc>
                <a:extLst>
                  <a:ext uri="{0D108BD9-81ED-4DB2-BD59-A6C34878D82A}">
                    <a16:rowId xmlns:a16="http://schemas.microsoft.com/office/drawing/2014/main" val="501674350"/>
                  </a:ext>
                </a:extLst>
              </a:tr>
              <a:tr h="440752">
                <a:tc>
                  <a:txBody>
                    <a:bodyPr/>
                    <a:lstStyle/>
                    <a:p>
                      <a:r>
                        <a:rPr lang="en-US" sz="1800" dirty="0">
                          <a:latin typeface="Times New Roman" panose="02020603050405020304" pitchFamily="18" charset="0"/>
                          <a:cs typeface="Times New Roman" panose="02020603050405020304" pitchFamily="18" charset="0"/>
                        </a:rPr>
                        <a:t>NAVD 88</a:t>
                      </a:r>
                    </a:p>
                  </a:txBody>
                  <a:tcPr marL="68580" marR="68580" marT="34290" marB="34290"/>
                </a:tc>
                <a:tc>
                  <a:txBody>
                    <a:bodyPr/>
                    <a:lstStyle/>
                    <a:p>
                      <a:r>
                        <a:rPr lang="en-US" sz="1800" dirty="0">
                          <a:latin typeface="Times New Roman" panose="02020603050405020304" pitchFamily="18" charset="0"/>
                          <a:cs typeface="Times New Roman" panose="02020603050405020304" pitchFamily="18" charset="0"/>
                        </a:rPr>
                        <a:t>NAPGD2022 - The North American-Pacific Geopotential Datum of 2022</a:t>
                      </a:r>
                    </a:p>
                  </a:txBody>
                  <a:tcPr marL="68580" marR="68580" marT="34290" marB="34290"/>
                </a:tc>
                <a:extLst>
                  <a:ext uri="{0D108BD9-81ED-4DB2-BD59-A6C34878D82A}">
                    <a16:rowId xmlns:a16="http://schemas.microsoft.com/office/drawing/2014/main" val="884487528"/>
                  </a:ext>
                </a:extLst>
              </a:tr>
            </a:tbl>
          </a:graphicData>
        </a:graphic>
      </p:graphicFrame>
      <p:sp>
        <p:nvSpPr>
          <p:cNvPr id="5" name="Date Placeholder 4">
            <a:extLst>
              <a:ext uri="{FF2B5EF4-FFF2-40B4-BE49-F238E27FC236}">
                <a16:creationId xmlns:a16="http://schemas.microsoft.com/office/drawing/2014/main" id="{B216088D-D353-493E-A54A-DAD1C2322552}"/>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EB265AD8-007F-4C67-A8DA-F005207A5B93}"/>
              </a:ext>
            </a:extLst>
          </p:cNvPr>
          <p:cNvSpPr>
            <a:spLocks noGrp="1"/>
          </p:cNvSpPr>
          <p:nvPr>
            <p:ph type="ftr" sz="quarter" idx="11"/>
          </p:nvPr>
        </p:nvSpPr>
        <p:spPr/>
        <p:txBody>
          <a:bodyPr/>
          <a:lstStyle/>
          <a:p>
            <a:r>
              <a:rPr lang="fr-FR" dirty="0"/>
              <a:t>2024 ISPLS Convention</a:t>
            </a:r>
            <a:endParaRPr lang="en-US" dirty="0"/>
          </a:p>
        </p:txBody>
      </p:sp>
      <p:sp>
        <p:nvSpPr>
          <p:cNvPr id="7" name="Slide Number Placeholder 6">
            <a:extLst>
              <a:ext uri="{FF2B5EF4-FFF2-40B4-BE49-F238E27FC236}">
                <a16:creationId xmlns:a16="http://schemas.microsoft.com/office/drawing/2014/main" id="{31E50240-78DA-48A3-A721-964DE4781D95}"/>
              </a:ext>
            </a:extLst>
          </p:cNvPr>
          <p:cNvSpPr>
            <a:spLocks noGrp="1"/>
          </p:cNvSpPr>
          <p:nvPr>
            <p:ph type="sldNum" sz="quarter" idx="12"/>
          </p:nvPr>
        </p:nvSpPr>
        <p:spPr/>
        <p:txBody>
          <a:bodyPr/>
          <a:lstStyle/>
          <a:p>
            <a:fld id="{D3D538F9-49A3-B84F-B36B-A7030CDE5D5B}" type="slidenum">
              <a:rPr lang="en-US" smtClean="0">
                <a:latin typeface="+mj-lt"/>
              </a:rPr>
              <a:t>14</a:t>
            </a:fld>
            <a:endParaRPr lang="en-US" dirty="0">
              <a:latin typeface="+mj-lt"/>
            </a:endParaRPr>
          </a:p>
        </p:txBody>
      </p:sp>
    </p:spTree>
    <p:extLst>
      <p:ext uri="{BB962C8B-B14F-4D97-AF65-F5344CB8AC3E}">
        <p14:creationId xmlns:p14="http://schemas.microsoft.com/office/powerpoint/2010/main" val="2717414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e earth, showing the western hemisphere">
            <a:extLst>
              <a:ext uri="{FF2B5EF4-FFF2-40B4-BE49-F238E27FC236}">
                <a16:creationId xmlns:a16="http://schemas.microsoft.com/office/drawing/2014/main" id="{B74F2127-C8FE-40D6-8082-EE2BEF8E4D3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2576703" y="1084521"/>
            <a:ext cx="3966183" cy="3453990"/>
          </a:xfrm>
          <a:prstGeom prst="rect">
            <a:avLst/>
          </a:prstGeom>
        </p:spPr>
      </p:pic>
      <p:pic>
        <p:nvPicPr>
          <p:cNvPr id="17" name="Picture 16" descr="The earth"/>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2530310" y="1084521"/>
            <a:ext cx="3966183" cy="3453990"/>
          </a:xfrm>
          <a:prstGeom prst="rect">
            <a:avLst/>
          </a:prstGeom>
        </p:spPr>
      </p:pic>
      <p:sp>
        <p:nvSpPr>
          <p:cNvPr id="35" name="Oval 34" descr="Black ellipse representing the ellipsoid"/>
          <p:cNvSpPr/>
          <p:nvPr/>
        </p:nvSpPr>
        <p:spPr>
          <a:xfrm>
            <a:off x="2666169" y="1226585"/>
            <a:ext cx="3722023" cy="3136340"/>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Times New Roman" panose="02020603050405020304" pitchFamily="18" charset="0"/>
              <a:cs typeface="Times New Roman" panose="02020603050405020304" pitchFamily="18" charset="0"/>
            </a:endParaRPr>
          </a:p>
        </p:txBody>
      </p:sp>
      <p:sp>
        <p:nvSpPr>
          <p:cNvPr id="2" name="object 2"/>
          <p:cNvSpPr txBox="1">
            <a:spLocks noGrp="1"/>
          </p:cNvSpPr>
          <p:nvPr>
            <p:ph type="title"/>
          </p:nvPr>
        </p:nvSpPr>
        <p:spPr>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b="1" dirty="0">
                <a:latin typeface="Arial" panose="020B0604020202020204" pitchFamily="34" charset="0"/>
                <a:cs typeface="Arial" panose="020B0604020202020204" pitchFamily="34" charset="0"/>
              </a:rPr>
              <a:t>Geocentric Datums</a:t>
            </a:r>
            <a:endParaRPr sz="36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79B8378-BEEE-4E28-943E-E4A5F6605AAB}"/>
              </a:ext>
            </a:extLst>
          </p:cNvPr>
          <p:cNvSpPr>
            <a:spLocks noGrp="1"/>
          </p:cNvSpPr>
          <p:nvPr>
            <p:ph type="dt" sz="half" idx="10"/>
          </p:nvPr>
        </p:nvSpPr>
        <p:spPr/>
        <p:txBody>
          <a:bodyPr/>
          <a:lstStyle/>
          <a:p>
            <a:r>
              <a:rPr lang="en-US"/>
              <a:t>1/11/2024</a:t>
            </a:r>
          </a:p>
        </p:txBody>
      </p:sp>
      <p:sp>
        <p:nvSpPr>
          <p:cNvPr id="3" name="Footer Placeholder 2"/>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D5BA6721-553E-4101-9DDC-2E8DE62D8B2B}"/>
              </a:ext>
            </a:extLst>
          </p:cNvPr>
          <p:cNvSpPr>
            <a:spLocks noGrp="1"/>
          </p:cNvSpPr>
          <p:nvPr>
            <p:ph type="sldNum" sz="quarter" idx="12"/>
          </p:nvPr>
        </p:nvSpPr>
        <p:spPr/>
        <p:txBody>
          <a:bodyPr/>
          <a:lstStyle/>
          <a:p>
            <a:fld id="{D3D538F9-49A3-B84F-B36B-A7030CDE5D5B}" type="slidenum">
              <a:rPr lang="en-US" smtClean="0">
                <a:latin typeface="+mj-lt"/>
              </a:rPr>
              <a:t>15</a:t>
            </a:fld>
            <a:endParaRPr lang="en-US" dirty="0">
              <a:latin typeface="+mj-lt"/>
            </a:endParaRPr>
          </a:p>
        </p:txBody>
      </p:sp>
      <p:pic>
        <p:nvPicPr>
          <p:cNvPr id="2050" name="Picture 2" descr="From NOAA 200th: Foundations: The Downs and Ups of Gravity Surveys: Western  Hemisphere Geoid"/>
          <p:cNvPicPr>
            <a:picLocks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623097" y="1149302"/>
            <a:ext cx="3873396" cy="3324428"/>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29363" y="3685551"/>
            <a:ext cx="167970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Geoid</a:t>
            </a:r>
          </a:p>
        </p:txBody>
      </p:sp>
      <p:grpSp>
        <p:nvGrpSpPr>
          <p:cNvPr id="24" name="Group 23" descr="Dark arrows representing XYZ coordinate axes">
            <a:extLst>
              <a:ext uri="{FF2B5EF4-FFF2-40B4-BE49-F238E27FC236}">
                <a16:creationId xmlns:a16="http://schemas.microsoft.com/office/drawing/2014/main" id="{097CAA36-13DC-427F-9D9A-4EED0FBB5B6C}"/>
              </a:ext>
            </a:extLst>
          </p:cNvPr>
          <p:cNvGrpSpPr/>
          <p:nvPr/>
        </p:nvGrpSpPr>
        <p:grpSpPr>
          <a:xfrm>
            <a:off x="4527180" y="1084521"/>
            <a:ext cx="1969313" cy="2413059"/>
            <a:chOff x="4527180" y="1084521"/>
            <a:chExt cx="1969313" cy="2413059"/>
          </a:xfrm>
        </p:grpSpPr>
        <p:cxnSp>
          <p:nvCxnSpPr>
            <p:cNvPr id="10" name="Straight Arrow Connector 9">
              <a:extLst>
                <a:ext uri="{FF2B5EF4-FFF2-40B4-BE49-F238E27FC236}">
                  <a16:creationId xmlns:a16="http://schemas.microsoft.com/office/drawing/2014/main" id="{1A52B8B1-158E-4BF6-9424-DD9B1C9633B0}"/>
                </a:ext>
              </a:extLst>
            </p:cNvPr>
            <p:cNvCxnSpPr>
              <a:cxnSpLocks/>
            </p:cNvCxnSpPr>
            <p:nvPr/>
          </p:nvCxnSpPr>
          <p:spPr>
            <a:xfrm flipV="1">
              <a:off x="4527180" y="1084521"/>
              <a:ext cx="0" cy="172699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8F9FEE59-F2B7-4021-894C-C5B7B48F694C}"/>
                </a:ext>
              </a:extLst>
            </p:cNvPr>
            <p:cNvCxnSpPr>
              <a:cxnSpLocks/>
              <a:endCxn id="2050" idx="6"/>
            </p:cNvCxnSpPr>
            <p:nvPr/>
          </p:nvCxnSpPr>
          <p:spPr>
            <a:xfrm>
              <a:off x="4527180" y="2811516"/>
              <a:ext cx="1969313"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2763B657-F18E-4D44-A141-7EF7E82E54EF}"/>
                </a:ext>
              </a:extLst>
            </p:cNvPr>
            <p:cNvCxnSpPr>
              <a:cxnSpLocks/>
            </p:cNvCxnSpPr>
            <p:nvPr/>
          </p:nvCxnSpPr>
          <p:spPr>
            <a:xfrm>
              <a:off x="4527180" y="2811516"/>
              <a:ext cx="799200" cy="68606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grpSp>
      <p:sp>
        <p:nvSpPr>
          <p:cNvPr id="16" name="TextBox 15">
            <a:extLst>
              <a:ext uri="{FF2B5EF4-FFF2-40B4-BE49-F238E27FC236}">
                <a16:creationId xmlns:a16="http://schemas.microsoft.com/office/drawing/2014/main" id="{E85A818E-9B67-46E5-82C7-8A3E34223C6D}"/>
              </a:ext>
            </a:extLst>
          </p:cNvPr>
          <p:cNvSpPr txBox="1"/>
          <p:nvPr/>
        </p:nvSpPr>
        <p:spPr>
          <a:xfrm>
            <a:off x="6102633" y="1287912"/>
            <a:ext cx="167970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Ellipsoid</a:t>
            </a:r>
          </a:p>
        </p:txBody>
      </p:sp>
      <p:sp>
        <p:nvSpPr>
          <p:cNvPr id="19" name="TextBox 18">
            <a:extLst>
              <a:ext uri="{FF2B5EF4-FFF2-40B4-BE49-F238E27FC236}">
                <a16:creationId xmlns:a16="http://schemas.microsoft.com/office/drawing/2014/main" id="{12C5EC32-45E3-4C92-89D5-F6BB90CB2CD8}"/>
              </a:ext>
            </a:extLst>
          </p:cNvPr>
          <p:cNvSpPr txBox="1"/>
          <p:nvPr/>
        </p:nvSpPr>
        <p:spPr>
          <a:xfrm>
            <a:off x="6563009" y="2563922"/>
            <a:ext cx="41721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X</a:t>
            </a:r>
          </a:p>
        </p:txBody>
      </p:sp>
      <p:sp>
        <p:nvSpPr>
          <p:cNvPr id="20" name="TextBox 19">
            <a:extLst>
              <a:ext uri="{FF2B5EF4-FFF2-40B4-BE49-F238E27FC236}">
                <a16:creationId xmlns:a16="http://schemas.microsoft.com/office/drawing/2014/main" id="{DC349540-3CD7-4E83-B939-7C514B01E747}"/>
              </a:ext>
            </a:extLst>
          </p:cNvPr>
          <p:cNvSpPr txBox="1"/>
          <p:nvPr/>
        </p:nvSpPr>
        <p:spPr>
          <a:xfrm>
            <a:off x="5255669" y="3411791"/>
            <a:ext cx="41721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Y</a:t>
            </a:r>
          </a:p>
        </p:txBody>
      </p:sp>
      <p:sp>
        <p:nvSpPr>
          <p:cNvPr id="21" name="TextBox 20">
            <a:extLst>
              <a:ext uri="{FF2B5EF4-FFF2-40B4-BE49-F238E27FC236}">
                <a16:creationId xmlns:a16="http://schemas.microsoft.com/office/drawing/2014/main" id="{6B84918F-A4C5-4B06-B934-941D57D54D89}"/>
              </a:ext>
            </a:extLst>
          </p:cNvPr>
          <p:cNvSpPr txBox="1"/>
          <p:nvPr/>
        </p:nvSpPr>
        <p:spPr>
          <a:xfrm>
            <a:off x="4157736" y="726278"/>
            <a:ext cx="41721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Z</a:t>
            </a:r>
          </a:p>
        </p:txBody>
      </p:sp>
    </p:spTree>
    <p:extLst>
      <p:ext uri="{BB962C8B-B14F-4D97-AF65-F5344CB8AC3E}">
        <p14:creationId xmlns:p14="http://schemas.microsoft.com/office/powerpoint/2010/main" val="1719999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20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1000" fill="hold"/>
                                        <p:tgtEl>
                                          <p:spTgt spid="2050"/>
                                        </p:tgtEl>
                                        <p:attrNameLst>
                                          <p:attrName>ppt_w</p:attrName>
                                        </p:attrNameLst>
                                      </p:cBhvr>
                                      <p:tavLst>
                                        <p:tav tm="0">
                                          <p:val>
                                            <p:fltVal val="0"/>
                                          </p:val>
                                        </p:tav>
                                        <p:tav tm="100000">
                                          <p:val>
                                            <p:strVal val="#ppt_w"/>
                                          </p:val>
                                        </p:tav>
                                      </p:tavLst>
                                    </p:anim>
                                    <p:anim calcmode="lin" valueType="num">
                                      <p:cBhvr>
                                        <p:cTn id="26" dur="1000" fill="hold"/>
                                        <p:tgtEl>
                                          <p:spTgt spid="2050"/>
                                        </p:tgtEl>
                                        <p:attrNameLst>
                                          <p:attrName>ppt_h</p:attrName>
                                        </p:attrNameLst>
                                      </p:cBhvr>
                                      <p:tavLst>
                                        <p:tav tm="0">
                                          <p:val>
                                            <p:fltVal val="0"/>
                                          </p:val>
                                        </p:tav>
                                        <p:tav tm="100000">
                                          <p:val>
                                            <p:strVal val="#ppt_h"/>
                                          </p:val>
                                        </p:tav>
                                      </p:tavLst>
                                    </p:anim>
                                    <p:anim calcmode="lin" valueType="num">
                                      <p:cBhvr>
                                        <p:cTn id="27" dur="1000" fill="hold"/>
                                        <p:tgtEl>
                                          <p:spTgt spid="2050"/>
                                        </p:tgtEl>
                                        <p:attrNameLst>
                                          <p:attrName>style.rotation</p:attrName>
                                        </p:attrNameLst>
                                      </p:cBhvr>
                                      <p:tavLst>
                                        <p:tav tm="0">
                                          <p:val>
                                            <p:fltVal val="90"/>
                                          </p:val>
                                        </p:tav>
                                        <p:tav tm="100000">
                                          <p:val>
                                            <p:fltVal val="0"/>
                                          </p:val>
                                        </p:tav>
                                      </p:tavLst>
                                    </p:anim>
                                    <p:animEffect transition="in" filter="fade">
                                      <p:cBhvr>
                                        <p:cTn id="28" dur="10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style.rotation</p:attrName>
                                        </p:attrNameLst>
                                      </p:cBhvr>
                                      <p:tavLst>
                                        <p:tav tm="0">
                                          <p:val>
                                            <p:fltVal val="90"/>
                                          </p:val>
                                        </p:tav>
                                        <p:tav tm="100000">
                                          <p:val>
                                            <p:fltVal val="0"/>
                                          </p:val>
                                        </p:tav>
                                      </p:tavLst>
                                    </p:anim>
                                    <p:animEffect transition="in" filter="fade">
                                      <p:cBhvr>
                                        <p:cTn id="46" dur="10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p:bldP spid="16"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The Geoid, and Heights</a:t>
            </a:r>
          </a:p>
        </p:txBody>
      </p:sp>
      <p:sp>
        <p:nvSpPr>
          <p:cNvPr id="9" name="Freeform 8" descr="A black curved line, a blue undulating line, a brown squiggle line, and arrows representing the ellipsoid, geoid, and topography surface and associated heights."/>
          <p:cNvSpPr/>
          <p:nvPr/>
        </p:nvSpPr>
        <p:spPr>
          <a:xfrm>
            <a:off x="1485901" y="3201603"/>
            <a:ext cx="4877089" cy="44916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1" name="Freeform 10" descr="A black curved line, a blue undulating line, a brown squiggle line, and arrows representing the ellipsoid, geoid, and topography surface and associated heights."/>
          <p:cNvSpPr/>
          <p:nvPr/>
        </p:nvSpPr>
        <p:spPr>
          <a:xfrm>
            <a:off x="1490951" y="4080831"/>
            <a:ext cx="4872038" cy="287036"/>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2" name="TextBox 11" descr="A black curved line, a blue undulating line, a brown squiggle line, and arrows representing the ellipsoid, geoid, and topography surface and associated heights."/>
          <p:cNvSpPr txBox="1"/>
          <p:nvPr/>
        </p:nvSpPr>
        <p:spPr>
          <a:xfrm>
            <a:off x="6461607" y="2605280"/>
            <a:ext cx="1381789" cy="369332"/>
          </a:xfrm>
          <a:prstGeom prst="rect">
            <a:avLst/>
          </a:prstGeom>
          <a:noFill/>
        </p:spPr>
        <p:txBody>
          <a:bodyPr wrap="none" rtlCol="0">
            <a:spAutoFit/>
          </a:bodyPr>
          <a:lstStyle/>
          <a:p>
            <a:r>
              <a:rPr lang="en-US" b="1" dirty="0">
                <a:latin typeface="Times New Roman" panose="02020603050405020304" pitchFamily="18" charset="0"/>
              </a:rPr>
              <a:t>Topography</a:t>
            </a:r>
          </a:p>
        </p:txBody>
      </p:sp>
      <p:sp>
        <p:nvSpPr>
          <p:cNvPr id="13" name="TextBox 12" descr="A black curved line, a blue undulating line, a brown squiggle line, and arrows representing the ellipsoid, geoid, and topography surface and associated heights."/>
          <p:cNvSpPr txBox="1"/>
          <p:nvPr/>
        </p:nvSpPr>
        <p:spPr>
          <a:xfrm>
            <a:off x="6415260" y="3384116"/>
            <a:ext cx="1152880" cy="369332"/>
          </a:xfrm>
          <a:prstGeom prst="rect">
            <a:avLst/>
          </a:prstGeom>
          <a:noFill/>
        </p:spPr>
        <p:txBody>
          <a:bodyPr wrap="none" rtlCol="0">
            <a:spAutoFit/>
          </a:bodyPr>
          <a:lstStyle/>
          <a:p>
            <a:r>
              <a:rPr lang="en-US" b="1" dirty="0">
                <a:latin typeface="Times New Roman" panose="02020603050405020304" pitchFamily="18" charset="0"/>
              </a:rPr>
              <a:t>The geoid</a:t>
            </a:r>
          </a:p>
        </p:txBody>
      </p:sp>
      <p:sp>
        <p:nvSpPr>
          <p:cNvPr id="14" name="TextBox 13"/>
          <p:cNvSpPr txBox="1"/>
          <p:nvPr/>
        </p:nvSpPr>
        <p:spPr>
          <a:xfrm>
            <a:off x="6362990" y="3926146"/>
            <a:ext cx="1120884" cy="646331"/>
          </a:xfrm>
          <a:prstGeom prst="rect">
            <a:avLst/>
          </a:prstGeom>
          <a:noFill/>
        </p:spPr>
        <p:txBody>
          <a:bodyPr wrap="none" rtlCol="0">
            <a:spAutoFit/>
          </a:bodyPr>
          <a:lstStyle/>
          <a:p>
            <a:r>
              <a:rPr lang="en-US" b="1" dirty="0">
                <a:latin typeface="Times New Roman" panose="02020603050405020304" pitchFamily="18" charset="0"/>
              </a:rPr>
              <a:t>A chosen </a:t>
            </a:r>
          </a:p>
          <a:p>
            <a:r>
              <a:rPr lang="en-US" b="1" dirty="0">
                <a:latin typeface="Times New Roman" panose="02020603050405020304" pitchFamily="18" charset="0"/>
              </a:rPr>
              <a:t>ellipsoid</a:t>
            </a:r>
          </a:p>
        </p:txBody>
      </p:sp>
      <p:cxnSp>
        <p:nvCxnSpPr>
          <p:cNvPr id="16" name="Straight Arrow Connector 15" descr="A black curved line, a blue undulating line, a brown squiggle line, and arrows representing the ellipsoid, geoid, and topography surface and associated heights."/>
          <p:cNvCxnSpPr/>
          <p:nvPr/>
        </p:nvCxnSpPr>
        <p:spPr>
          <a:xfrm flipV="1">
            <a:off x="4313419" y="2428408"/>
            <a:ext cx="11243" cy="1652423"/>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784195" y="895437"/>
            <a:ext cx="441146" cy="646331"/>
          </a:xfrm>
          <a:prstGeom prst="rect">
            <a:avLst/>
          </a:prstGeom>
          <a:noFill/>
        </p:spPr>
        <p:txBody>
          <a:bodyPr wrap="none" rtlCol="0">
            <a:spAutoFit/>
          </a:bodyPr>
          <a:lstStyle/>
          <a:p>
            <a:r>
              <a:rPr lang="en-US" sz="3600" b="1" dirty="0">
                <a:solidFill>
                  <a:schemeClr val="accent6"/>
                </a:solidFill>
                <a:latin typeface="Times New Roman" panose="02020603050405020304" pitchFamily="18" charset="0"/>
              </a:rPr>
              <a:t>h</a:t>
            </a:r>
          </a:p>
        </p:txBody>
      </p:sp>
      <p:sp>
        <p:nvSpPr>
          <p:cNvPr id="19" name="TextBox 18"/>
          <p:cNvSpPr txBox="1"/>
          <p:nvPr/>
        </p:nvSpPr>
        <p:spPr>
          <a:xfrm>
            <a:off x="4696189" y="1090138"/>
            <a:ext cx="4085414" cy="923330"/>
          </a:xfrm>
          <a:prstGeom prst="rect">
            <a:avLst/>
          </a:prstGeom>
          <a:noFill/>
        </p:spPr>
        <p:txBody>
          <a:bodyPr wrap="none" rtlCol="0">
            <a:spAutoFit/>
          </a:bodyPr>
          <a:lstStyle/>
          <a:p>
            <a:r>
              <a:rPr lang="en-US" b="1" dirty="0">
                <a:solidFill>
                  <a:schemeClr val="accent6"/>
                </a:solidFill>
                <a:latin typeface="Times New Roman" panose="02020603050405020304" pitchFamily="18" charset="0"/>
              </a:rPr>
              <a:t>h</a:t>
            </a:r>
            <a:r>
              <a:rPr lang="en-US" b="1" dirty="0">
                <a:latin typeface="Times New Roman" panose="02020603050405020304" pitchFamily="18" charset="0"/>
              </a:rPr>
              <a:t>: ellipsoidal height (from GNSS)</a:t>
            </a:r>
          </a:p>
          <a:p>
            <a:r>
              <a:rPr lang="en-US" b="1" dirty="0">
                <a:solidFill>
                  <a:srgbClr val="00B050"/>
                </a:solidFill>
                <a:latin typeface="Times New Roman" panose="02020603050405020304" pitchFamily="18" charset="0"/>
              </a:rPr>
              <a:t>H</a:t>
            </a:r>
            <a:r>
              <a:rPr lang="en-US" b="1" dirty="0">
                <a:latin typeface="Times New Roman" panose="02020603050405020304" pitchFamily="18" charset="0"/>
              </a:rPr>
              <a:t>: orthometric height</a:t>
            </a:r>
          </a:p>
          <a:p>
            <a:r>
              <a:rPr lang="en-US" b="1" dirty="0">
                <a:solidFill>
                  <a:srgbClr val="7030A0"/>
                </a:solidFill>
                <a:latin typeface="Times New Roman" panose="02020603050405020304" pitchFamily="18" charset="0"/>
              </a:rPr>
              <a:t>N</a:t>
            </a:r>
            <a:r>
              <a:rPr lang="en-US" b="1" dirty="0">
                <a:latin typeface="Times New Roman" panose="02020603050405020304" pitchFamily="18" charset="0"/>
              </a:rPr>
              <a:t>: geoid undulation (from geoid model)</a:t>
            </a:r>
          </a:p>
        </p:txBody>
      </p:sp>
      <p:sp>
        <p:nvSpPr>
          <p:cNvPr id="20" name="Rectangle 19" descr="A black curved line, a blue undulating line, a brown squiggle line, and arrows representing the ellipsoid, geoid, and topography surface and associated heights."/>
          <p:cNvSpPr/>
          <p:nvPr/>
        </p:nvSpPr>
        <p:spPr>
          <a:xfrm>
            <a:off x="3666957" y="2754549"/>
            <a:ext cx="473206" cy="715581"/>
          </a:xfrm>
          <a:prstGeom prst="rect">
            <a:avLst/>
          </a:prstGeom>
        </p:spPr>
        <p:txBody>
          <a:bodyPr wrap="none">
            <a:spAutoFit/>
          </a:bodyPr>
          <a:lstStyle/>
          <a:p>
            <a:r>
              <a:rPr lang="en-US" sz="4050" b="1" dirty="0">
                <a:solidFill>
                  <a:schemeClr val="accent6"/>
                </a:solidFill>
                <a:latin typeface="Times New Roman" panose="02020603050405020304" pitchFamily="18" charset="0"/>
              </a:rPr>
              <a:t>h</a:t>
            </a:r>
            <a:endParaRPr lang="en-US" sz="4050" dirty="0">
              <a:solidFill>
                <a:schemeClr val="accent6"/>
              </a:solidFill>
              <a:latin typeface="Times New Roman" panose="02020603050405020304" pitchFamily="18" charset="0"/>
            </a:endParaRPr>
          </a:p>
        </p:txBody>
      </p:sp>
      <p:cxnSp>
        <p:nvCxnSpPr>
          <p:cNvPr id="22" name="Straight Arrow Connector 21" descr="A black curved line, a blue undulating line, a brown squiggle line, and arrows representing the ellipsoid, geoid, and topography surface and associated heights."/>
          <p:cNvCxnSpPr/>
          <p:nvPr/>
        </p:nvCxnSpPr>
        <p:spPr>
          <a:xfrm flipV="1">
            <a:off x="4364014" y="3557241"/>
            <a:ext cx="9743" cy="52359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descr="A black curved line, a blue undulating line, a brown squiggle line, and arrows representing the ellipsoid, geoid, and topography surface and associated heights."/>
          <p:cNvSpPr/>
          <p:nvPr/>
        </p:nvSpPr>
        <p:spPr>
          <a:xfrm>
            <a:off x="4465196" y="3600339"/>
            <a:ext cx="461986" cy="553998"/>
          </a:xfrm>
          <a:prstGeom prst="rect">
            <a:avLst/>
          </a:prstGeom>
        </p:spPr>
        <p:txBody>
          <a:bodyPr wrap="none">
            <a:spAutoFit/>
          </a:bodyPr>
          <a:lstStyle/>
          <a:p>
            <a:r>
              <a:rPr lang="en-US" sz="3000" b="1" dirty="0">
                <a:solidFill>
                  <a:srgbClr val="7030A0"/>
                </a:solidFill>
                <a:latin typeface="Times New Roman" panose="02020603050405020304" pitchFamily="18" charset="0"/>
              </a:rPr>
              <a:t>N</a:t>
            </a:r>
            <a:endParaRPr lang="en-US" sz="3000" dirty="0">
              <a:solidFill>
                <a:srgbClr val="7030A0"/>
              </a:solidFill>
              <a:latin typeface="Times New Roman" panose="02020603050405020304" pitchFamily="18" charset="0"/>
            </a:endParaRPr>
          </a:p>
        </p:txBody>
      </p:sp>
      <p:cxnSp>
        <p:nvCxnSpPr>
          <p:cNvPr id="26" name="Straight Arrow Connector 25" descr="A black curved line, a blue undulating line, a brown squiggle line, and arrows representing the ellipsoid, geoid, and topography surface and associated heights."/>
          <p:cNvCxnSpPr/>
          <p:nvPr/>
        </p:nvCxnSpPr>
        <p:spPr>
          <a:xfrm flipV="1">
            <a:off x="4372320" y="2437486"/>
            <a:ext cx="7212" cy="1119755"/>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Freeform 27" descr="A black curved line, a blue undulating line, a brown squiggle line, and arrows representing the ellipsoid, geoid, and topography surface and associated heights."/>
          <p:cNvSpPr/>
          <p:nvPr/>
        </p:nvSpPr>
        <p:spPr>
          <a:xfrm>
            <a:off x="1548634" y="1595100"/>
            <a:ext cx="4968575" cy="1214543"/>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29" name="Rectangle 28" descr="A black curved line, a blue undulating line, a brown squiggle line, and arrows representing the ellipsoid, geoid, and topography surface and associated heights."/>
          <p:cNvSpPr/>
          <p:nvPr/>
        </p:nvSpPr>
        <p:spPr>
          <a:xfrm>
            <a:off x="4431803" y="2754548"/>
            <a:ext cx="484428" cy="553998"/>
          </a:xfrm>
          <a:prstGeom prst="rect">
            <a:avLst/>
          </a:prstGeom>
        </p:spPr>
        <p:txBody>
          <a:bodyPr wrap="none">
            <a:spAutoFit/>
          </a:bodyPr>
          <a:lstStyle/>
          <a:p>
            <a:r>
              <a:rPr lang="en-US" sz="3000" b="1" dirty="0">
                <a:solidFill>
                  <a:srgbClr val="00B050"/>
                </a:solidFill>
                <a:latin typeface="Times New Roman" panose="02020603050405020304" pitchFamily="18" charset="0"/>
              </a:rPr>
              <a:t>H</a:t>
            </a:r>
            <a:endParaRPr lang="en-US" sz="3000" dirty="0">
              <a:solidFill>
                <a:srgbClr val="00B050"/>
              </a:solidFill>
              <a:latin typeface="Times New Roman" panose="02020603050405020304" pitchFamily="18" charset="0"/>
            </a:endParaRPr>
          </a:p>
        </p:txBody>
      </p:sp>
      <p:sp>
        <p:nvSpPr>
          <p:cNvPr id="35" name="Rectangle 34"/>
          <p:cNvSpPr/>
          <p:nvPr/>
        </p:nvSpPr>
        <p:spPr>
          <a:xfrm>
            <a:off x="2205224" y="905472"/>
            <a:ext cx="922047"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00B050"/>
                </a:solidFill>
                <a:latin typeface="Times New Roman" panose="02020603050405020304" pitchFamily="18" charset="0"/>
              </a:rPr>
              <a:t>H</a:t>
            </a:r>
            <a:endParaRPr lang="en-US" sz="3600" b="1" dirty="0">
              <a:solidFill>
                <a:srgbClr val="7030A0"/>
              </a:solidFill>
              <a:latin typeface="Times New Roman" panose="02020603050405020304" pitchFamily="18" charset="0"/>
            </a:endParaRPr>
          </a:p>
        </p:txBody>
      </p:sp>
      <p:sp>
        <p:nvSpPr>
          <p:cNvPr id="36" name="Rectangle 35"/>
          <p:cNvSpPr/>
          <p:nvPr/>
        </p:nvSpPr>
        <p:spPr>
          <a:xfrm>
            <a:off x="2992942" y="901049"/>
            <a:ext cx="896399"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7030A0"/>
                </a:solidFill>
                <a:latin typeface="Times New Roman" panose="02020603050405020304" pitchFamily="18" charset="0"/>
              </a:rPr>
              <a:t>N</a:t>
            </a:r>
          </a:p>
        </p:txBody>
      </p:sp>
      <p:sp>
        <p:nvSpPr>
          <p:cNvPr id="3" name="Date Placeholder 2">
            <a:extLst>
              <a:ext uri="{FF2B5EF4-FFF2-40B4-BE49-F238E27FC236}">
                <a16:creationId xmlns:a16="http://schemas.microsoft.com/office/drawing/2014/main" id="{94020995-8B51-44E1-BBF7-4757294FE5DD}"/>
              </a:ext>
            </a:extLst>
          </p:cNvPr>
          <p:cNvSpPr>
            <a:spLocks noGrp="1"/>
          </p:cNvSpPr>
          <p:nvPr>
            <p:ph type="dt" sz="half" idx="10"/>
          </p:nvPr>
        </p:nvSpPr>
        <p:spPr/>
        <p:txBody>
          <a:bodyPr/>
          <a:lstStyle/>
          <a:p>
            <a:r>
              <a:rPr lang="en-US"/>
              <a:t>1/11/2024</a:t>
            </a:r>
          </a:p>
        </p:txBody>
      </p:sp>
      <p:sp>
        <p:nvSpPr>
          <p:cNvPr id="4" name="Footer Placeholder 3">
            <a:extLst>
              <a:ext uri="{FF2B5EF4-FFF2-40B4-BE49-F238E27FC236}">
                <a16:creationId xmlns:a16="http://schemas.microsoft.com/office/drawing/2014/main" id="{42C4CADE-44A3-4CF2-B3AC-3F50F051FE9D}"/>
              </a:ext>
            </a:extLst>
          </p:cNvPr>
          <p:cNvSpPr>
            <a:spLocks noGrp="1"/>
          </p:cNvSpPr>
          <p:nvPr>
            <p:ph type="ftr" sz="quarter" idx="11"/>
          </p:nvPr>
        </p:nvSpPr>
        <p:spPr/>
        <p:txBody>
          <a:bodyPr/>
          <a:lstStyle/>
          <a:p>
            <a:r>
              <a:rPr lang="fr-FR"/>
              <a:t>2024 ISPLS Convention</a:t>
            </a:r>
            <a:endParaRPr lang="en-US"/>
          </a:p>
        </p:txBody>
      </p:sp>
      <p:sp>
        <p:nvSpPr>
          <p:cNvPr id="5" name="Slide Number Placeholder 4">
            <a:extLst>
              <a:ext uri="{FF2B5EF4-FFF2-40B4-BE49-F238E27FC236}">
                <a16:creationId xmlns:a16="http://schemas.microsoft.com/office/drawing/2014/main" id="{BC1756BC-4C41-461A-9058-4B65AA8F34A2}"/>
              </a:ext>
            </a:extLst>
          </p:cNvPr>
          <p:cNvSpPr>
            <a:spLocks noGrp="1"/>
          </p:cNvSpPr>
          <p:nvPr>
            <p:ph type="sldNum" sz="quarter" idx="12"/>
          </p:nvPr>
        </p:nvSpPr>
        <p:spPr/>
        <p:txBody>
          <a:bodyPr/>
          <a:lstStyle/>
          <a:p>
            <a:fld id="{D3D538F9-49A3-B84F-B36B-A7030CDE5D5B}" type="slidenum">
              <a:rPr lang="en-US" smtClean="0"/>
              <a:t>16</a:t>
            </a:fld>
            <a:endParaRPr lang="en-US"/>
          </a:p>
        </p:txBody>
      </p:sp>
    </p:spTree>
    <p:extLst>
      <p:ext uri="{BB962C8B-B14F-4D97-AF65-F5344CB8AC3E}">
        <p14:creationId xmlns:p14="http://schemas.microsoft.com/office/powerpoint/2010/main" val="1119615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9">
                                            <p:txEl>
                                              <p:pRg st="1" end="1"/>
                                            </p:txEl>
                                          </p:spTgt>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P spid="14" grpId="0"/>
      <p:bldP spid="20" grpId="0"/>
      <p:bldP spid="25" grpId="0"/>
      <p:bldP spid="28" grpId="0" animBg="1"/>
      <p:bldP spid="29"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prstGeom prst="rect">
            <a:avLst/>
          </a:prstGeom>
        </p:spPr>
        <p:txBody>
          <a:bodyPr spcFirstLastPara="1" vert="horz" wrap="square" lIns="68569" tIns="34275" rIns="68569" bIns="34275" rtlCol="0" anchor="ctr" anchorCtr="0">
            <a:noAutofit/>
          </a:bodyPr>
          <a:lstStyle/>
          <a:p>
            <a:pPr>
              <a:spcBef>
                <a:spcPts val="0"/>
              </a:spcBef>
            </a:pPr>
            <a:r>
              <a:rPr lang="en-US" sz="3600" b="1" dirty="0">
                <a:latin typeface="Arial" panose="020B0604020202020204" pitchFamily="34" charset="0"/>
                <a:ea typeface="Calibri"/>
                <a:cs typeface="Arial" panose="020B0604020202020204" pitchFamily="34" charset="0"/>
                <a:sym typeface="Calibri"/>
              </a:rPr>
              <a:t>Modernized NSRS: Shift and Drift</a:t>
            </a:r>
            <a:endParaRPr sz="3600" b="1" dirty="0">
              <a:latin typeface="Arial" panose="020B0604020202020204" pitchFamily="34" charset="0"/>
              <a:ea typeface="Calibri"/>
              <a:cs typeface="Arial" panose="020B0604020202020204" pitchFamily="34" charset="0"/>
              <a:sym typeface="Calibri"/>
            </a:endParaRPr>
          </a:p>
        </p:txBody>
      </p:sp>
      <p:sp>
        <p:nvSpPr>
          <p:cNvPr id="149" name="Google Shape;149;p21"/>
          <p:cNvSpPr txBox="1">
            <a:spLocks noGrp="1"/>
          </p:cNvSpPr>
          <p:nvPr>
            <p:ph idx="1"/>
          </p:nvPr>
        </p:nvSpPr>
        <p:spPr>
          <a:prstGeom prst="rect">
            <a:avLst/>
          </a:prstGeom>
        </p:spPr>
        <p:txBody>
          <a:bodyPr spcFirstLastPara="1" vert="horz" wrap="square" lIns="68569" tIns="34275" rIns="68569" bIns="34275" rtlCol="0" anchor="t" anchorCtr="0">
            <a:noAutofit/>
          </a:bodyPr>
          <a:lstStyle/>
          <a:p>
            <a:pPr indent="0">
              <a:lnSpc>
                <a:spcPct val="115000"/>
              </a:lnSpc>
              <a:spcBef>
                <a:spcPts val="270"/>
              </a:spcBef>
              <a:buNone/>
            </a:pPr>
            <a:endParaRPr sz="1800" dirty="0">
              <a:latin typeface="Calibri"/>
              <a:ea typeface="Calibri"/>
              <a:cs typeface="Calibri"/>
              <a:sym typeface="Calibri"/>
            </a:endParaRPr>
          </a:p>
        </p:txBody>
      </p:sp>
      <p:sp>
        <p:nvSpPr>
          <p:cNvPr id="2" name="Date Placeholder 1">
            <a:extLst>
              <a:ext uri="{FF2B5EF4-FFF2-40B4-BE49-F238E27FC236}">
                <a16:creationId xmlns:a16="http://schemas.microsoft.com/office/drawing/2014/main" id="{DAC57815-A39B-495C-A470-EA294CDA02F4}"/>
              </a:ext>
            </a:extLst>
          </p:cNvPr>
          <p:cNvSpPr>
            <a:spLocks noGrp="1"/>
          </p:cNvSpPr>
          <p:nvPr>
            <p:ph type="dt" sz="half" idx="10"/>
          </p:nvPr>
        </p:nvSpPr>
        <p:spPr/>
        <p:txBody>
          <a:bodyPr/>
          <a:lstStyle/>
          <a:p>
            <a:pPr defTabSz="457189"/>
            <a:r>
              <a:rPr lang="en-US">
                <a:solidFill>
                  <a:prstClr val="black">
                    <a:tint val="75000"/>
                  </a:prstClr>
                </a:solidFill>
                <a:latin typeface="Times New Roman" panose="02020603050405020304"/>
              </a:rPr>
              <a:t>1/11/2024</a:t>
            </a:r>
          </a:p>
        </p:txBody>
      </p:sp>
      <p:sp>
        <p:nvSpPr>
          <p:cNvPr id="3" name="Footer Placeholder 2">
            <a:extLst>
              <a:ext uri="{FF2B5EF4-FFF2-40B4-BE49-F238E27FC236}">
                <a16:creationId xmlns:a16="http://schemas.microsoft.com/office/drawing/2014/main" id="{FF53F70C-FE54-41D0-98D5-DEB7F415797C}"/>
              </a:ext>
            </a:extLst>
          </p:cNvPr>
          <p:cNvSpPr>
            <a:spLocks noGrp="1"/>
          </p:cNvSpPr>
          <p:nvPr>
            <p:ph type="ftr" sz="quarter" idx="11"/>
          </p:nvPr>
        </p:nvSpPr>
        <p:spPr/>
        <p:txBody>
          <a:bodyPr/>
          <a:lstStyle/>
          <a:p>
            <a:pPr defTabSz="457189"/>
            <a:r>
              <a:rPr lang="en-US">
                <a:solidFill>
                  <a:prstClr val="black">
                    <a:tint val="75000"/>
                  </a:prstClr>
                </a:solidFill>
                <a:latin typeface="Times New Roman" panose="02020603050405020304"/>
              </a:rPr>
              <a:t>2024 ISPLS Convention</a:t>
            </a:r>
          </a:p>
        </p:txBody>
      </p:sp>
      <p:sp>
        <p:nvSpPr>
          <p:cNvPr id="150" name="Google Shape;150;p21"/>
          <p:cNvSpPr txBox="1">
            <a:spLocks noGrp="1"/>
          </p:cNvSpPr>
          <p:nvPr>
            <p:ph type="sldNum" sz="quarter" idx="12"/>
          </p:nvPr>
        </p:nvSpPr>
        <p:spPr>
          <a:xfrm>
            <a:off x="6553201" y="4767266"/>
            <a:ext cx="2133675" cy="273825"/>
          </a:xfrm>
          <a:prstGeom prst="rect">
            <a:avLst/>
          </a:prstGeom>
        </p:spPr>
        <p:txBody>
          <a:bodyPr spcFirstLastPara="1" vert="horz" wrap="square" lIns="68569" tIns="34275" rIns="68569" bIns="34275" rtlCol="0" anchor="ctr" anchorCtr="0">
            <a:noAutofit/>
          </a:bodyPr>
          <a:lstStyle/>
          <a:p>
            <a:pPr defTabSz="457189">
              <a:buClr>
                <a:srgbClr val="000000"/>
              </a:buClr>
            </a:pPr>
            <a:fld id="{00000000-1234-1234-1234-123412341234}" type="slidenum">
              <a:rPr lang="en-US">
                <a:solidFill>
                  <a:prstClr val="black">
                    <a:tint val="75000"/>
                  </a:prstClr>
                </a:solidFill>
                <a:latin typeface="Arial" panose="020B0604020202020204"/>
              </a:rPr>
              <a:pPr defTabSz="457189">
                <a:buClr>
                  <a:srgbClr val="000000"/>
                </a:buClr>
              </a:pPr>
              <a:t>17</a:t>
            </a:fld>
            <a:endParaRPr>
              <a:solidFill>
                <a:prstClr val="black">
                  <a:tint val="75000"/>
                </a:prstClr>
              </a:solidFill>
              <a:latin typeface="Arial" panose="020B0604020202020204"/>
            </a:endParaRPr>
          </a:p>
        </p:txBody>
      </p:sp>
      <p:pic>
        <p:nvPicPr>
          <p:cNvPr id="151" name="Google Shape;151;p21" descr="Map of North America and neighboring areas that shows plate boundaries and colors representing how horizontal coordinates will change."/>
          <p:cNvPicPr preferRelativeResize="0"/>
          <p:nvPr/>
        </p:nvPicPr>
        <p:blipFill>
          <a:blip r:embed="rId3">
            <a:alphaModFix/>
          </a:blip>
          <a:stretch>
            <a:fillRect/>
          </a:stretch>
        </p:blipFill>
        <p:spPr>
          <a:xfrm>
            <a:off x="411806" y="1200155"/>
            <a:ext cx="4286250" cy="3207544"/>
          </a:xfrm>
          <a:prstGeom prst="rect">
            <a:avLst/>
          </a:prstGeom>
          <a:noFill/>
          <a:ln>
            <a:noFill/>
          </a:ln>
        </p:spPr>
      </p:pic>
      <p:pic>
        <p:nvPicPr>
          <p:cNvPr id="152" name="Google Shape;152;p21" descr="Map of CONUS with colors and dashed lines that show how heights will change."/>
          <p:cNvPicPr preferRelativeResize="0"/>
          <p:nvPr/>
        </p:nvPicPr>
        <p:blipFill>
          <a:blip r:embed="rId4">
            <a:alphaModFix/>
          </a:blip>
          <a:stretch>
            <a:fillRect/>
          </a:stretch>
        </p:blipFill>
        <p:spPr>
          <a:xfrm>
            <a:off x="4743450" y="1200154"/>
            <a:ext cx="4286250" cy="32146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6F9E-28C2-4015-8A25-F48C2D77E651}"/>
              </a:ext>
            </a:extLst>
          </p:cNvPr>
          <p:cNvSpPr>
            <a:spLocks noGrp="1"/>
          </p:cNvSpPr>
          <p:nvPr>
            <p:ph type="title"/>
          </p:nvPr>
        </p:nvSpPr>
        <p:spPr/>
        <p:txBody>
          <a:bodyPr>
            <a:normAutofit/>
          </a:bodyPr>
          <a:lstStyle/>
          <a:p>
            <a:r>
              <a:rPr lang="en-US" sz="3600" b="1" dirty="0">
                <a:latin typeface="+mn-lt"/>
              </a:rPr>
              <a:t>Connection to ITRF</a:t>
            </a:r>
          </a:p>
        </p:txBody>
      </p:sp>
      <p:sp>
        <p:nvSpPr>
          <p:cNvPr id="3" name="Content Placeholder 2">
            <a:extLst>
              <a:ext uri="{FF2B5EF4-FFF2-40B4-BE49-F238E27FC236}">
                <a16:creationId xmlns:a16="http://schemas.microsoft.com/office/drawing/2014/main" id="{73566551-20D7-4BF5-A1E5-40600F7B7AA6}"/>
              </a:ext>
            </a:extLst>
          </p:cNvPr>
          <p:cNvSpPr>
            <a:spLocks noGrp="1"/>
          </p:cNvSpPr>
          <p:nvPr>
            <p:ph sz="half" idx="1"/>
          </p:nvPr>
        </p:nvSpPr>
        <p:spPr/>
        <p:txBody>
          <a:bodyPr>
            <a:normAutofit fontScale="62500" lnSpcReduction="20000"/>
          </a:bodyPr>
          <a:lstStyle/>
          <a:p>
            <a:pPr marL="214308" indent="-214308">
              <a:buFont typeface="Arial" panose="020B0604020202020204" pitchFamily="34" charset="0"/>
              <a:buChar char="•"/>
            </a:pPr>
            <a:r>
              <a:rPr lang="en-US" dirty="0">
                <a:latin typeface="Arial" panose="020B0604020202020204" pitchFamily="34" charset="0"/>
                <a:cs typeface="Arial" panose="020B0604020202020204" pitchFamily="34" charset="0"/>
              </a:rPr>
              <a:t>The International Terrestrial Reference Frame (ITRF) is defined by reference epoch coordinates AND velocities at stations</a:t>
            </a:r>
          </a:p>
          <a:p>
            <a:pPr marL="214308" indent="-21430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pPr>
            <a:r>
              <a:rPr lang="en-US" dirty="0">
                <a:latin typeface="Arial" panose="020B0604020202020204" pitchFamily="34" charset="0"/>
                <a:cs typeface="Arial" panose="020B0604020202020204" pitchFamily="34" charset="0"/>
              </a:rPr>
              <a:t>The ITRF velocity field very closely resembles absolute plate motion</a:t>
            </a:r>
          </a:p>
          <a:p>
            <a:pPr marL="214308" indent="-21430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pPr>
            <a:r>
              <a:rPr lang="en-US" dirty="0">
                <a:latin typeface="Arial" panose="020B0604020202020204" pitchFamily="34" charset="0"/>
                <a:cs typeface="Arial" panose="020B0604020202020204" pitchFamily="34" charset="0"/>
              </a:rPr>
              <a:t>The ITRF and IGS frames are both no-net-rotation frames – the sum of the angular velocities is constrained to be zero</a:t>
            </a:r>
          </a:p>
          <a:p>
            <a:endParaRPr lang="en-US" dirty="0"/>
          </a:p>
        </p:txBody>
      </p:sp>
      <p:pic>
        <p:nvPicPr>
          <p:cNvPr id="5" name="Content Placeholder 4" descr="Map of the world showing tectonic plate boundaries and arrows representing plate motion.">
            <a:extLst>
              <a:ext uri="{FF2B5EF4-FFF2-40B4-BE49-F238E27FC236}">
                <a16:creationId xmlns:a16="http://schemas.microsoft.com/office/drawing/2014/main" id="{8EAFCCB0-DA2A-4826-A9F6-71520A9A4F7F}"/>
              </a:ext>
            </a:extLst>
          </p:cNvPr>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4495801" y="1200152"/>
            <a:ext cx="4529667" cy="2928957"/>
          </a:xfrm>
          <a:prstGeom prst="rect">
            <a:avLst/>
          </a:prstGeom>
        </p:spPr>
      </p:pic>
      <p:sp>
        <p:nvSpPr>
          <p:cNvPr id="6" name="TextBox 5">
            <a:extLst>
              <a:ext uri="{FF2B5EF4-FFF2-40B4-BE49-F238E27FC236}">
                <a16:creationId xmlns:a16="http://schemas.microsoft.com/office/drawing/2014/main" id="{FF8B3933-41D2-4D8B-BECC-10194155C985}"/>
              </a:ext>
            </a:extLst>
          </p:cNvPr>
          <p:cNvSpPr txBox="1"/>
          <p:nvPr/>
        </p:nvSpPr>
        <p:spPr>
          <a:xfrm>
            <a:off x="5998246" y="4363792"/>
            <a:ext cx="1524776" cy="230832"/>
          </a:xfrm>
          <a:prstGeom prst="rect">
            <a:avLst/>
          </a:prstGeom>
          <a:noFill/>
        </p:spPr>
        <p:txBody>
          <a:bodyPr wrap="none" rtlCol="0">
            <a:spAutoFit/>
          </a:bodyPr>
          <a:lstStyle/>
          <a:p>
            <a:pPr defTabSz="457189"/>
            <a:r>
              <a:rPr lang="en-US" sz="900" dirty="0" err="1">
                <a:solidFill>
                  <a:prstClr val="black"/>
                </a:solidFill>
                <a:latin typeface="Arial" panose="020B0604020202020204"/>
              </a:rPr>
              <a:t>Altamimi</a:t>
            </a:r>
            <a:r>
              <a:rPr lang="en-US" sz="900" dirty="0">
                <a:solidFill>
                  <a:prstClr val="black"/>
                </a:solidFill>
                <a:latin typeface="Arial" panose="020B0604020202020204"/>
              </a:rPr>
              <a:t> et al., 2016, JGR</a:t>
            </a:r>
          </a:p>
        </p:txBody>
      </p:sp>
      <p:sp>
        <p:nvSpPr>
          <p:cNvPr id="4" name="Date Placeholder 3">
            <a:extLst>
              <a:ext uri="{FF2B5EF4-FFF2-40B4-BE49-F238E27FC236}">
                <a16:creationId xmlns:a16="http://schemas.microsoft.com/office/drawing/2014/main" id="{3EB68FC1-80A1-41AE-BA5F-68DB222F239D}"/>
              </a:ext>
            </a:extLst>
          </p:cNvPr>
          <p:cNvSpPr>
            <a:spLocks noGrp="1"/>
          </p:cNvSpPr>
          <p:nvPr>
            <p:ph type="dt" sz="half" idx="10"/>
          </p:nvPr>
        </p:nvSpPr>
        <p:spPr/>
        <p:txBody>
          <a:bodyPr/>
          <a:lstStyle/>
          <a:p>
            <a:r>
              <a:rPr lang="en-US"/>
              <a:t>1/11/2024</a:t>
            </a:r>
          </a:p>
        </p:txBody>
      </p:sp>
      <p:sp>
        <p:nvSpPr>
          <p:cNvPr id="7" name="Footer Placeholder 6">
            <a:extLst>
              <a:ext uri="{FF2B5EF4-FFF2-40B4-BE49-F238E27FC236}">
                <a16:creationId xmlns:a16="http://schemas.microsoft.com/office/drawing/2014/main" id="{87395C14-410B-475D-9D9E-CF3C8978D108}"/>
              </a:ext>
            </a:extLst>
          </p:cNvPr>
          <p:cNvSpPr>
            <a:spLocks noGrp="1"/>
          </p:cNvSpPr>
          <p:nvPr>
            <p:ph type="ftr" sz="quarter" idx="11"/>
          </p:nvPr>
        </p:nvSpPr>
        <p:spPr/>
        <p:txBody>
          <a:bodyPr/>
          <a:lstStyle/>
          <a:p>
            <a:r>
              <a:rPr lang="en-US"/>
              <a:t>2024 ISPLS Convention</a:t>
            </a:r>
          </a:p>
        </p:txBody>
      </p:sp>
      <p:sp>
        <p:nvSpPr>
          <p:cNvPr id="8" name="Slide Number Placeholder 7">
            <a:extLst>
              <a:ext uri="{FF2B5EF4-FFF2-40B4-BE49-F238E27FC236}">
                <a16:creationId xmlns:a16="http://schemas.microsoft.com/office/drawing/2014/main" id="{A83C294F-17EE-4385-89BF-810D02E503EE}"/>
              </a:ext>
            </a:extLst>
          </p:cNvPr>
          <p:cNvSpPr>
            <a:spLocks noGrp="1"/>
          </p:cNvSpPr>
          <p:nvPr>
            <p:ph type="sldNum" sz="quarter" idx="12"/>
          </p:nvPr>
        </p:nvSpPr>
        <p:spPr/>
        <p:txBody>
          <a:bodyPr/>
          <a:lstStyle/>
          <a:p>
            <a:fld id="{D3D538F9-49A3-B84F-B36B-A7030CDE5D5B}" type="slidenum">
              <a:rPr lang="en-US" smtClean="0"/>
              <a:t>18</a:t>
            </a:fld>
            <a:endParaRPr lang="en-US"/>
          </a:p>
        </p:txBody>
      </p:sp>
    </p:spTree>
    <p:extLst>
      <p:ext uri="{BB962C8B-B14F-4D97-AF65-F5344CB8AC3E}">
        <p14:creationId xmlns:p14="http://schemas.microsoft.com/office/powerpoint/2010/main" val="319718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 of CONUS and Central America that shows arrows representing the plate motion of North America. A yellow star on top of the map near Ecuador is at the center of a circular arrow that rotates.">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61004" y="1199714"/>
            <a:ext cx="3439997" cy="3904397"/>
          </a:xfrm>
          <a:prstGeom prst="rect">
            <a:avLst/>
          </a:prstGeom>
        </p:spPr>
      </p:pic>
      <p:sp>
        <p:nvSpPr>
          <p:cNvPr id="10" name="Arrow: Circular 9" descr="Rotating green circular arrow">
            <a:extLst>
              <a:ext uri="{FF2B5EF4-FFF2-40B4-BE49-F238E27FC236}">
                <a16:creationId xmlns:a16="http://schemas.microsoft.com/office/drawing/2014/main" id="{3BD1C4B8-B79B-43BE-8631-45A60E5EBE5A}"/>
              </a:ext>
            </a:extLst>
          </p:cNvPr>
          <p:cNvSpPr/>
          <p:nvPr/>
        </p:nvSpPr>
        <p:spPr>
          <a:xfrm rot="1691144" flipH="1">
            <a:off x="4637731" y="2163642"/>
            <a:ext cx="4494890" cy="4498286"/>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fontAlgn="base">
              <a:spcBef>
                <a:spcPct val="0"/>
              </a:spcBef>
              <a:spcAft>
                <a:spcPct val="0"/>
              </a:spcAft>
              <a:defRPr/>
            </a:pPr>
            <a:endParaRPr lang="en-US" sz="1350">
              <a:solidFill>
                <a:prstClr val="black"/>
              </a:solidFill>
              <a:latin typeface="Calibri"/>
            </a:endParaRPr>
          </a:p>
        </p:txBody>
      </p:sp>
      <p:sp>
        <p:nvSpPr>
          <p:cNvPr id="13" name="Freeform 12">
            <a:extLst>
              <a:ext uri="{C183D7F6-B498-43B3-948B-1728B52AA6E4}">
                <adec:decorative xmlns:adec="http://schemas.microsoft.com/office/drawing/2017/decorative" val="1"/>
              </a:ext>
            </a:extLst>
          </p:cNvPr>
          <p:cNvSpPr/>
          <p:nvPr/>
        </p:nvSpPr>
        <p:spPr>
          <a:xfrm>
            <a:off x="6831551" y="4532737"/>
            <a:ext cx="588120" cy="165401"/>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92" fontAlgn="base">
              <a:spcBef>
                <a:spcPct val="0"/>
              </a:spcBef>
              <a:spcAft>
                <a:spcPct val="0"/>
              </a:spcAft>
              <a:defRPr/>
            </a:pPr>
            <a:endParaRPr lang="en-US" sz="1350">
              <a:solidFill>
                <a:prstClr val="white"/>
              </a:solidFill>
              <a:latin typeface="Calibri"/>
            </a:endParaRPr>
          </a:p>
        </p:txBody>
      </p:sp>
      <p:sp>
        <p:nvSpPr>
          <p:cNvPr id="15" name="object 2"/>
          <p:cNvSpPr txBox="1">
            <a:spLocks noGrp="1"/>
          </p:cNvSpPr>
          <p:nvPr>
            <p:ph type="title"/>
          </p:nvPr>
        </p:nvSpPr>
        <p:spPr>
          <a:xfrm>
            <a:off x="1143000" y="265031"/>
            <a:ext cx="6858000" cy="689291"/>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3600" b="1" spc="-10" dirty="0">
                <a:latin typeface="+mn-lt"/>
                <a:cs typeface="Times New Roman" panose="02020603050405020304" pitchFamily="18" charset="0"/>
              </a:rPr>
              <a:t>Euler Poles and “Plate-Fixed</a:t>
            </a:r>
            <a:r>
              <a:rPr lang="en-US" spc="-10" dirty="0">
                <a:latin typeface="+mn-lt"/>
                <a:cs typeface="Calibri" panose="020F0502020204030204" pitchFamily="34" charset="0"/>
              </a:rPr>
              <a:t>”</a:t>
            </a:r>
          </a:p>
        </p:txBody>
      </p:sp>
      <p:sp>
        <p:nvSpPr>
          <p:cNvPr id="24" name="Content Placeholder 2"/>
          <p:cNvSpPr>
            <a:spLocks noGrp="1"/>
          </p:cNvSpPr>
          <p:nvPr>
            <p:ph idx="1"/>
          </p:nvPr>
        </p:nvSpPr>
        <p:spPr>
          <a:xfrm>
            <a:off x="193675" y="1107870"/>
            <a:ext cx="4167499" cy="3996240"/>
          </a:xfrm>
        </p:spPr>
        <p:txBody>
          <a:bodyPr>
            <a:normAutofit/>
          </a:bodyPr>
          <a:lstStyle/>
          <a:p>
            <a:pPr marL="386953" lvl="1" indent="-342900">
              <a:buFont typeface="Arial" panose="020B0604020202020204" pitchFamily="34" charset="0"/>
              <a:buChar char="•"/>
            </a:pPr>
            <a:r>
              <a:rPr lang="en-US" sz="2000" dirty="0">
                <a:latin typeface="+mn-lt"/>
                <a:ea typeface="Cambria" panose="02040503050406030204" pitchFamily="18" charset="0"/>
              </a:rPr>
              <a:t>In the ITRF, many tectonic plates have a </a:t>
            </a:r>
            <a:r>
              <a:rPr lang="en-US" sz="2000" i="1" dirty="0">
                <a:latin typeface="+mn-lt"/>
                <a:ea typeface="Cambria" panose="02040503050406030204" pitchFamily="18" charset="0"/>
              </a:rPr>
              <a:t>dominant </a:t>
            </a:r>
            <a:r>
              <a:rPr lang="en-US" sz="2000" dirty="0">
                <a:latin typeface="+mn-lt"/>
                <a:ea typeface="Cambria" panose="02040503050406030204" pitchFamily="18" charset="0"/>
              </a:rPr>
              <a:t>motion: </a:t>
            </a:r>
            <a:r>
              <a:rPr lang="en-US" sz="2000" b="1" dirty="0">
                <a:latin typeface="+mn-lt"/>
                <a:ea typeface="Cambria" panose="02040503050406030204" pitchFamily="18" charset="0"/>
              </a:rPr>
              <a:t>rotation</a:t>
            </a:r>
            <a:endParaRPr lang="en-US" sz="2000" dirty="0">
              <a:latin typeface="+mn-lt"/>
              <a:ea typeface="Cambria" panose="02040503050406030204" pitchFamily="18" charset="0"/>
            </a:endParaRPr>
          </a:p>
          <a:p>
            <a:pPr marL="386953" lvl="1" indent="-342900">
              <a:buFont typeface="Arial" panose="020B0604020202020204" pitchFamily="34" charset="0"/>
              <a:buChar char="•"/>
            </a:pPr>
            <a:r>
              <a:rPr lang="en-US" sz="2000" b="1" dirty="0">
                <a:latin typeface="+mn-lt"/>
                <a:ea typeface="Cambria" panose="02040503050406030204" pitchFamily="18" charset="0"/>
              </a:rPr>
              <a:t>Euler Pole </a:t>
            </a:r>
            <a:r>
              <a:rPr lang="en-US" sz="2000" dirty="0">
                <a:latin typeface="+mn-lt"/>
                <a:ea typeface="Cambria" panose="02040503050406030204" pitchFamily="18" charset="0"/>
              </a:rPr>
              <a:t>- point about which a plate rotates (yellow star)</a:t>
            </a:r>
          </a:p>
          <a:p>
            <a:pPr marL="386953" lvl="1" indent="-342900">
              <a:buFont typeface="Arial" panose="020B0604020202020204" pitchFamily="34" charset="0"/>
              <a:buChar char="•"/>
            </a:pPr>
            <a:r>
              <a:rPr lang="en-US" sz="2000" dirty="0">
                <a:latin typeface="+mn-lt"/>
                <a:ea typeface="Cambria" panose="02040503050406030204" pitchFamily="18" charset="0"/>
              </a:rPr>
              <a:t>Euler Pole Parameters (</a:t>
            </a:r>
            <a:r>
              <a:rPr lang="en-US" sz="2000" b="1" dirty="0">
                <a:latin typeface="+mn-lt"/>
                <a:ea typeface="Cambria" panose="02040503050406030204" pitchFamily="18" charset="0"/>
              </a:rPr>
              <a:t>EPP</a:t>
            </a:r>
            <a:r>
              <a:rPr lang="en-US" sz="2000" dirty="0">
                <a:latin typeface="+mn-lt"/>
                <a:ea typeface="Cambria" panose="02040503050406030204" pitchFamily="18" charset="0"/>
              </a:rPr>
              <a:t>) define this rotation</a:t>
            </a:r>
          </a:p>
          <a:p>
            <a:pPr marL="386953" lvl="1" indent="-342900">
              <a:buFont typeface="Arial" panose="020B0604020202020204" pitchFamily="34" charset="0"/>
              <a:buChar char="•"/>
            </a:pPr>
            <a:r>
              <a:rPr lang="en-US" sz="2000" dirty="0">
                <a:latin typeface="+mn-lt"/>
                <a:ea typeface="Cambria" panose="02040503050406030204" pitchFamily="18" charset="0"/>
              </a:rPr>
              <a:t>Residual motion is characterized in an Intra-Frame Deformation Model (</a:t>
            </a:r>
            <a:r>
              <a:rPr lang="en-US" sz="2000" b="1" dirty="0">
                <a:latin typeface="+mn-lt"/>
                <a:ea typeface="Cambria" panose="02040503050406030204" pitchFamily="18" charset="0"/>
              </a:rPr>
              <a:t>IFDM</a:t>
            </a:r>
            <a:r>
              <a:rPr lang="en-US" sz="2000" dirty="0">
                <a:latin typeface="+mn-lt"/>
                <a:ea typeface="Cambria" panose="02040503050406030204" pitchFamily="18" charset="0"/>
              </a:rPr>
              <a:t>)</a:t>
            </a:r>
          </a:p>
        </p:txBody>
      </p:sp>
      <p:sp>
        <p:nvSpPr>
          <p:cNvPr id="3" name="Right Arrow 2" descr="Arrow pointing at Euler pole star"/>
          <p:cNvSpPr/>
          <p:nvPr/>
        </p:nvSpPr>
        <p:spPr>
          <a:xfrm>
            <a:off x="5141030" y="3998438"/>
            <a:ext cx="1490691" cy="803801"/>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fontAlgn="base">
              <a:spcBef>
                <a:spcPct val="0"/>
              </a:spcBef>
              <a:spcAft>
                <a:spcPct val="0"/>
              </a:spcAft>
              <a:defRPr/>
            </a:pPr>
            <a:endParaRPr lang="en-US" sz="1350">
              <a:solidFill>
                <a:prstClr val="white"/>
              </a:solidFill>
              <a:latin typeface="Calibri"/>
            </a:endParaRPr>
          </a:p>
        </p:txBody>
      </p:sp>
      <p:sp>
        <p:nvSpPr>
          <p:cNvPr id="7" name="TextBox 6" descr="Arrow pointing at yellow star"/>
          <p:cNvSpPr txBox="1"/>
          <p:nvPr/>
        </p:nvSpPr>
        <p:spPr bwMode="auto">
          <a:xfrm>
            <a:off x="5272649" y="4171623"/>
            <a:ext cx="1299430" cy="507831"/>
          </a:xfrm>
          <a:prstGeom prst="rect">
            <a:avLst/>
          </a:prstGeom>
          <a:noFill/>
          <a:ln w="9525">
            <a:noFill/>
            <a:miter lim="800000"/>
            <a:headEnd/>
            <a:tailEnd/>
          </a:ln>
        </p:spPr>
        <p:txBody>
          <a:bodyPr wrap="square" rtlCol="0">
            <a:spAutoFit/>
          </a:bodyPr>
          <a:lstStyle/>
          <a:p>
            <a:pPr defTabSz="342892" fontAlgn="base">
              <a:spcBef>
                <a:spcPct val="0"/>
              </a:spcBef>
              <a:spcAft>
                <a:spcPct val="0"/>
              </a:spcAft>
              <a:defRPr/>
            </a:pPr>
            <a:r>
              <a:rPr lang="en-US" sz="1350" dirty="0">
                <a:solidFill>
                  <a:prstClr val="black"/>
                </a:solidFill>
                <a:latin typeface="Cambria" panose="02040503050406030204" pitchFamily="18" charset="0"/>
                <a:ea typeface="Cambria" panose="02040503050406030204" pitchFamily="18" charset="0"/>
              </a:rPr>
              <a:t>NATRF2022 Euler Pole</a:t>
            </a:r>
          </a:p>
        </p:txBody>
      </p:sp>
      <p:sp>
        <p:nvSpPr>
          <p:cNvPr id="21" name="5-Point Star 20" descr="Yellow star"/>
          <p:cNvSpPr/>
          <p:nvPr/>
        </p:nvSpPr>
        <p:spPr>
          <a:xfrm>
            <a:off x="6703697" y="4260967"/>
            <a:ext cx="301431" cy="303635"/>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892" fontAlgn="base">
              <a:spcBef>
                <a:spcPct val="0"/>
              </a:spcBef>
              <a:spcAft>
                <a:spcPct val="0"/>
              </a:spcAft>
              <a:defRPr/>
            </a:pPr>
            <a:endParaRPr lang="en-US" sz="1350">
              <a:solidFill>
                <a:prstClr val="white"/>
              </a:solidFill>
              <a:latin typeface="Calibri"/>
            </a:endParaRPr>
          </a:p>
        </p:txBody>
      </p:sp>
      <p:sp>
        <p:nvSpPr>
          <p:cNvPr id="2" name="Date Placeholder 1">
            <a:extLst>
              <a:ext uri="{FF2B5EF4-FFF2-40B4-BE49-F238E27FC236}">
                <a16:creationId xmlns:a16="http://schemas.microsoft.com/office/drawing/2014/main" id="{E54EAE53-F731-4179-9975-ACA478FE1ED8}"/>
              </a:ext>
            </a:extLst>
          </p:cNvPr>
          <p:cNvSpPr>
            <a:spLocks noGrp="1"/>
          </p:cNvSpPr>
          <p:nvPr>
            <p:ph type="dt" sz="half" idx="10"/>
          </p:nvPr>
        </p:nvSpPr>
        <p:spPr/>
        <p:txBody>
          <a:bodyPr/>
          <a:lstStyle/>
          <a:p>
            <a:r>
              <a:rPr lang="en-US"/>
              <a:t>1/11/2024</a:t>
            </a:r>
          </a:p>
        </p:txBody>
      </p:sp>
      <p:sp>
        <p:nvSpPr>
          <p:cNvPr id="5" name="Slide Number Placeholder 4">
            <a:extLst>
              <a:ext uri="{FF2B5EF4-FFF2-40B4-BE49-F238E27FC236}">
                <a16:creationId xmlns:a16="http://schemas.microsoft.com/office/drawing/2014/main" id="{BB06DD9A-99B6-4CAB-9052-47E59B883E53}"/>
              </a:ext>
            </a:extLst>
          </p:cNvPr>
          <p:cNvSpPr>
            <a:spLocks noGrp="1"/>
          </p:cNvSpPr>
          <p:nvPr>
            <p:ph type="sldNum" sz="quarter" idx="12"/>
          </p:nvPr>
        </p:nvSpPr>
        <p:spPr/>
        <p:txBody>
          <a:bodyPr/>
          <a:lstStyle/>
          <a:p>
            <a:fld id="{D3D538F9-49A3-B84F-B36B-A7030CDE5D5B}" type="slidenum">
              <a:rPr lang="en-US" smtClean="0"/>
              <a:t>19</a:t>
            </a:fld>
            <a:endParaRPr lang="en-US"/>
          </a:p>
        </p:txBody>
      </p:sp>
      <p:sp>
        <p:nvSpPr>
          <p:cNvPr id="4" name="Footer Placeholder 3">
            <a:extLst>
              <a:ext uri="{FF2B5EF4-FFF2-40B4-BE49-F238E27FC236}">
                <a16:creationId xmlns:a16="http://schemas.microsoft.com/office/drawing/2014/main" id="{006E206B-198D-4531-855D-CBD050AE50B5}"/>
              </a:ext>
            </a:extLst>
          </p:cNvPr>
          <p:cNvSpPr>
            <a:spLocks noGrp="1"/>
          </p:cNvSpPr>
          <p:nvPr>
            <p:ph type="ftr" sz="quarter" idx="11"/>
          </p:nvPr>
        </p:nvSpPr>
        <p:spPr/>
        <p:txBody>
          <a:bodyPr/>
          <a:lstStyle/>
          <a:p>
            <a:r>
              <a:rPr lang="en-US" dirty="0"/>
              <a:t>2024 ISPLS Convention</a:t>
            </a:r>
          </a:p>
        </p:txBody>
      </p:sp>
    </p:spTree>
    <p:extLst>
      <p:ext uri="{BB962C8B-B14F-4D97-AF65-F5344CB8AC3E}">
        <p14:creationId xmlns:p14="http://schemas.microsoft.com/office/powerpoint/2010/main" val="89373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D30F0-932F-4A00-A2D4-F55617ED7F3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12BA75D-F3D3-4C1A-A747-A0E0DFBDD0F7}"/>
              </a:ext>
            </a:extLst>
          </p:cNvPr>
          <p:cNvSpPr>
            <a:spLocks noGrp="1"/>
          </p:cNvSpPr>
          <p:nvPr>
            <p:ph idx="1"/>
          </p:nvPr>
        </p:nvSpPr>
        <p:spPr/>
        <p:txBody>
          <a:bodyPr>
            <a:normAutofit fontScale="85000" lnSpcReduction="10000"/>
          </a:bodyPr>
          <a:lstStyle/>
          <a:p>
            <a:r>
              <a:rPr lang="en-US" dirty="0"/>
              <a:t>Recent NGS updates and announcements</a:t>
            </a:r>
          </a:p>
          <a:p>
            <a:r>
              <a:rPr lang="en-US" dirty="0"/>
              <a:t>Brief overview of NSRS modernization</a:t>
            </a:r>
          </a:p>
          <a:p>
            <a:r>
              <a:rPr lang="en-US" dirty="0"/>
              <a:t>Coordinate drift and coordinate types</a:t>
            </a:r>
          </a:p>
          <a:p>
            <a:r>
              <a:rPr lang="en-US" dirty="0"/>
              <a:t>How NGS tools help deal with changing coordinates</a:t>
            </a:r>
          </a:p>
          <a:p>
            <a:endParaRPr lang="en-US" dirty="0"/>
          </a:p>
          <a:p>
            <a:r>
              <a:rPr lang="en-US" dirty="0"/>
              <a:t>Part 2 (after the break): Heights &amp; vertical datums</a:t>
            </a:r>
          </a:p>
        </p:txBody>
      </p:sp>
      <p:sp>
        <p:nvSpPr>
          <p:cNvPr id="4" name="Date Placeholder 3">
            <a:extLst>
              <a:ext uri="{FF2B5EF4-FFF2-40B4-BE49-F238E27FC236}">
                <a16:creationId xmlns:a16="http://schemas.microsoft.com/office/drawing/2014/main" id="{84D44411-3786-4A8A-A31C-08D94D03CD66}"/>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1B3ADF9B-D978-4F0F-8317-3CB512233FCF}"/>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9AF08038-D58A-4B39-A337-6AA044BD9E94}"/>
              </a:ext>
            </a:extLst>
          </p:cNvPr>
          <p:cNvSpPr>
            <a:spLocks noGrp="1"/>
          </p:cNvSpPr>
          <p:nvPr>
            <p:ph type="sldNum" sz="quarter" idx="12"/>
          </p:nvPr>
        </p:nvSpPr>
        <p:spPr/>
        <p:txBody>
          <a:bodyPr/>
          <a:lstStyle/>
          <a:p>
            <a:fld id="{D3D538F9-49A3-B84F-B36B-A7030CDE5D5B}" type="slidenum">
              <a:rPr lang="en-US" smtClean="0"/>
              <a:t>2</a:t>
            </a:fld>
            <a:endParaRPr lang="en-US"/>
          </a:p>
        </p:txBody>
      </p:sp>
    </p:spTree>
    <p:extLst>
      <p:ext uri="{BB962C8B-B14F-4D97-AF65-F5344CB8AC3E}">
        <p14:creationId xmlns:p14="http://schemas.microsoft.com/office/powerpoint/2010/main" val="186010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descr="Map of CONUS with blue and red grid lines on top that rotate differently."/>
          <p:cNvGrpSpPr/>
          <p:nvPr/>
        </p:nvGrpSpPr>
        <p:grpSpPr>
          <a:xfrm>
            <a:off x="642173" y="842421"/>
            <a:ext cx="7843119" cy="15980124"/>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grpSp>
      <p:grpSp>
        <p:nvGrpSpPr>
          <p:cNvPr id="52" name="Group 51" descr="Grid lines over CONUS"/>
          <p:cNvGrpSpPr/>
          <p:nvPr/>
        </p:nvGrpSpPr>
        <p:grpSpPr>
          <a:xfrm>
            <a:off x="643468" y="846668"/>
            <a:ext cx="7843119" cy="4507395"/>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fontAlgn="base">
                <a:spcBef>
                  <a:spcPct val="0"/>
                </a:spcBef>
                <a:spcAft>
                  <a:spcPct val="0"/>
                </a:spcAft>
                <a:defRPr/>
              </a:pPr>
              <a:endParaRPr lang="en-US" sz="1350" u="sng">
                <a:solidFill>
                  <a:prstClr val="white"/>
                </a:solidFill>
                <a:latin typeface="Calibri"/>
              </a:endParaRPr>
            </a:p>
          </p:txBody>
        </p:sp>
      </p:grpSp>
      <p:sp>
        <p:nvSpPr>
          <p:cNvPr id="53" name="Title 10"/>
          <p:cNvSpPr txBox="1">
            <a:spLocks noGrp="1"/>
          </p:cNvSpPr>
          <p:nvPr>
            <p:ph type="title" idx="4294967295"/>
          </p:nvPr>
        </p:nvSpPr>
        <p:spPr bwMode="auto">
          <a:xfrm>
            <a:off x="1119584" y="184729"/>
            <a:ext cx="6538517" cy="891779"/>
          </a:xfrm>
          <a:prstGeom prst="rect">
            <a:avLst/>
          </a:prstGeom>
          <a:noFill/>
          <a:ln w="9525">
            <a:noFill/>
            <a:prstDash/>
            <a:miter lim="800000"/>
            <a:headEnd/>
            <a:tailEn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86EA"/>
                </a:solidFill>
                <a:effectLst/>
                <a:uLnTx/>
                <a:uFillTx/>
                <a:latin typeface="+mn-lt"/>
                <a:ea typeface="+mj-ea"/>
                <a:cs typeface="Times New Roman" pitchFamily="18" charset="0"/>
              </a:rPr>
              <a:t>ITRF2020</a:t>
            </a:r>
            <a:r>
              <a:rPr kumimoji="0" lang="en-US" sz="2400" b="1" i="0" u="none" strike="noStrike" kern="1200" cap="none" spc="0" normalizeH="0" baseline="0" noProof="0" dirty="0">
                <a:ln>
                  <a:noFill/>
                </a:ln>
                <a:solidFill>
                  <a:sysClr val="windowText" lastClr="000000"/>
                </a:solidFill>
                <a:effectLst/>
                <a:uLnTx/>
                <a:uFillTx/>
                <a:latin typeface="+mn-lt"/>
                <a:ea typeface="+mj-ea"/>
                <a:cs typeface="Times New Roman" pitchFamily="18" charset="0"/>
              </a:rPr>
              <a:t> or </a:t>
            </a:r>
            <a:r>
              <a:rPr kumimoji="0" lang="en-US" sz="2400" b="1" i="0" u="none" strike="noStrike" kern="1200" cap="none" spc="0" normalizeH="0" baseline="0" noProof="0" dirty="0">
                <a:ln>
                  <a:noFill/>
                </a:ln>
                <a:solidFill>
                  <a:srgbClr val="C00000"/>
                </a:solidFill>
                <a:effectLst/>
                <a:uLnTx/>
                <a:uFillTx/>
                <a:latin typeface="+mn-lt"/>
                <a:ea typeface="+mj-ea"/>
                <a:cs typeface="Times New Roman" pitchFamily="18" charset="0"/>
              </a:rPr>
              <a:t>NATRF2022</a:t>
            </a:r>
            <a:endParaRPr kumimoji="0" lang="en-US" sz="3300" b="0" i="0" u="none" strike="noStrike" kern="1200" cap="none" spc="0" normalizeH="0" baseline="0" noProof="0" dirty="0">
              <a:ln>
                <a:noFill/>
              </a:ln>
              <a:solidFill>
                <a:sysClr val="windowText" lastClr="000000"/>
              </a:solidFill>
              <a:effectLst/>
              <a:uLnTx/>
              <a:uFillTx/>
              <a:latin typeface="+mn-lt"/>
              <a:ea typeface="+mj-ea"/>
              <a:cs typeface="Times New Roman" pitchFamily="18" charset="0"/>
            </a:endParaRPr>
          </a:p>
        </p:txBody>
      </p:sp>
      <p:sp>
        <p:nvSpPr>
          <p:cNvPr id="3" name="Date Placeholder 2">
            <a:extLst>
              <a:ext uri="{FF2B5EF4-FFF2-40B4-BE49-F238E27FC236}">
                <a16:creationId xmlns:a16="http://schemas.microsoft.com/office/drawing/2014/main" id="{947BA15F-F307-4FB7-9862-53934BB6683E}"/>
              </a:ext>
            </a:extLst>
          </p:cNvPr>
          <p:cNvSpPr>
            <a:spLocks noGrp="1"/>
          </p:cNvSpPr>
          <p:nvPr>
            <p:ph type="dt" sz="half" idx="10"/>
          </p:nvPr>
        </p:nvSpPr>
        <p:spPr/>
        <p:txBody>
          <a:bodyPr/>
          <a:lstStyle/>
          <a:p>
            <a:r>
              <a:rPr lang="en-US"/>
              <a:t>1/11/2024</a:t>
            </a:r>
          </a:p>
        </p:txBody>
      </p:sp>
      <p:sp>
        <p:nvSpPr>
          <p:cNvPr id="47" name="Slide Number Placeholder 46">
            <a:extLst>
              <a:ext uri="{FF2B5EF4-FFF2-40B4-BE49-F238E27FC236}">
                <a16:creationId xmlns:a16="http://schemas.microsoft.com/office/drawing/2014/main" id="{B39B550B-9855-4B13-9315-8B3E5FCC2FD5}"/>
              </a:ext>
            </a:extLst>
          </p:cNvPr>
          <p:cNvSpPr>
            <a:spLocks noGrp="1"/>
          </p:cNvSpPr>
          <p:nvPr>
            <p:ph type="sldNum" sz="quarter" idx="12"/>
          </p:nvPr>
        </p:nvSpPr>
        <p:spPr/>
        <p:txBody>
          <a:bodyPr/>
          <a:lstStyle/>
          <a:p>
            <a:fld id="{D3D538F9-49A3-B84F-B36B-A7030CDE5D5B}" type="slidenum">
              <a:rPr lang="en-US" smtClean="0"/>
              <a:t>20</a:t>
            </a:fld>
            <a:endParaRPr lang="en-US"/>
          </a:p>
        </p:txBody>
      </p:sp>
      <p:sp>
        <p:nvSpPr>
          <p:cNvPr id="2" name="Footer Placeholder 1">
            <a:extLst>
              <a:ext uri="{FF2B5EF4-FFF2-40B4-BE49-F238E27FC236}">
                <a16:creationId xmlns:a16="http://schemas.microsoft.com/office/drawing/2014/main" id="{9E2E1CCD-7074-4438-89F2-3A0898BD3770}"/>
              </a:ext>
            </a:extLst>
          </p:cNvPr>
          <p:cNvSpPr>
            <a:spLocks noGrp="1"/>
          </p:cNvSpPr>
          <p:nvPr>
            <p:ph type="ftr" sz="quarter" idx="11"/>
          </p:nvPr>
        </p:nvSpPr>
        <p:spPr/>
        <p:txBody>
          <a:bodyPr/>
          <a:lstStyle/>
          <a:p>
            <a:r>
              <a:rPr lang="en-US"/>
              <a:t>2024 ISPLS Convention</a:t>
            </a:r>
          </a:p>
        </p:txBody>
      </p:sp>
    </p:spTree>
    <p:extLst>
      <p:ext uri="{BB962C8B-B14F-4D97-AF65-F5344CB8AC3E}">
        <p14:creationId xmlns:p14="http://schemas.microsoft.com/office/powerpoint/2010/main" val="1362087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21C8E-5E58-4D3E-8BF9-221D7F83AF90}"/>
              </a:ext>
            </a:extLst>
          </p:cNvPr>
          <p:cNvSpPr>
            <a:spLocks noGrp="1"/>
          </p:cNvSpPr>
          <p:nvPr>
            <p:ph type="title"/>
          </p:nvPr>
        </p:nvSpPr>
        <p:spPr/>
        <p:txBody>
          <a:bodyPr>
            <a:normAutofit fontScale="90000"/>
          </a:bodyPr>
          <a:lstStyle/>
          <a:p>
            <a:r>
              <a:rPr lang="en-US" dirty="0"/>
              <a:t>Why do Coordinates Drift?</a:t>
            </a:r>
          </a:p>
        </p:txBody>
      </p:sp>
      <p:sp>
        <p:nvSpPr>
          <p:cNvPr id="3" name="Text Placeholder 2">
            <a:extLst>
              <a:ext uri="{FF2B5EF4-FFF2-40B4-BE49-F238E27FC236}">
                <a16:creationId xmlns:a16="http://schemas.microsoft.com/office/drawing/2014/main" id="{3D7368F3-576D-4027-BCA5-6C7634D73106}"/>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A5FD0B0-0667-4C85-898B-ACCF1CD82427}"/>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FCA093A4-FDF2-4003-99DC-1521A8626B0D}"/>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BC0DE462-76A1-4FE5-971D-0138AAA1CE0B}"/>
              </a:ext>
            </a:extLst>
          </p:cNvPr>
          <p:cNvSpPr>
            <a:spLocks noGrp="1"/>
          </p:cNvSpPr>
          <p:nvPr>
            <p:ph type="sldNum" sz="quarter" idx="12"/>
          </p:nvPr>
        </p:nvSpPr>
        <p:spPr/>
        <p:txBody>
          <a:bodyPr/>
          <a:lstStyle/>
          <a:p>
            <a:fld id="{D3D538F9-49A3-B84F-B36B-A7030CDE5D5B}" type="slidenum">
              <a:rPr lang="en-US" smtClean="0"/>
              <a:t>21</a:t>
            </a:fld>
            <a:endParaRPr lang="en-US"/>
          </a:p>
        </p:txBody>
      </p:sp>
    </p:spTree>
    <p:extLst>
      <p:ext uri="{BB962C8B-B14F-4D97-AF65-F5344CB8AC3E}">
        <p14:creationId xmlns:p14="http://schemas.microsoft.com/office/powerpoint/2010/main" val="271398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CONUS with black arrows representing motion of CORSs in ITR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2901" y="1194436"/>
            <a:ext cx="5998201" cy="3572828"/>
          </a:xfrm>
          <a:prstGeom prst="rect">
            <a:avLst/>
          </a:prstGeom>
        </p:spPr>
      </p:pic>
      <p:sp>
        <p:nvSpPr>
          <p:cNvPr id="2" name="Title 1"/>
          <p:cNvSpPr>
            <a:spLocks noGrp="1"/>
          </p:cNvSpPr>
          <p:nvPr>
            <p:ph type="title"/>
          </p:nvPr>
        </p:nvSpPr>
        <p:spPr>
          <a:xfrm>
            <a:off x="1485900" y="242874"/>
            <a:ext cx="6172200" cy="857250"/>
          </a:xfrm>
        </p:spPr>
        <p:txBody>
          <a:bodyPr>
            <a:normAutofit fontScale="90000"/>
          </a:bodyPr>
          <a:lstStyle/>
          <a:p>
            <a:r>
              <a:rPr lang="en-US" sz="3000" b="1" dirty="0"/>
              <a:t>Residual Velocities – ITRF2020/CONUS</a:t>
            </a:r>
          </a:p>
        </p:txBody>
      </p:sp>
      <p:sp>
        <p:nvSpPr>
          <p:cNvPr id="4" name="Rectangle 3">
            <a:extLst>
              <a:ext uri="{C183D7F6-B498-43B3-948B-1728B52AA6E4}">
                <adec:decorative xmlns:adec="http://schemas.microsoft.com/office/drawing/2017/decorative" val="1"/>
              </a:ext>
            </a:extLst>
          </p:cNvPr>
          <p:cNvSpPr/>
          <p:nvPr/>
        </p:nvSpPr>
        <p:spPr>
          <a:xfrm>
            <a:off x="3294247" y="1194436"/>
            <a:ext cx="743552" cy="234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1350" dirty="0">
              <a:solidFill>
                <a:prstClr val="white"/>
              </a:solidFill>
              <a:latin typeface="Times New Roman" panose="02020603050405020304" pitchFamily="18" charset="0"/>
            </a:endParaRPr>
          </a:p>
        </p:txBody>
      </p:sp>
      <p:sp>
        <p:nvSpPr>
          <p:cNvPr id="5" name="Date Placeholder 4">
            <a:extLst>
              <a:ext uri="{FF2B5EF4-FFF2-40B4-BE49-F238E27FC236}">
                <a16:creationId xmlns:a16="http://schemas.microsoft.com/office/drawing/2014/main" id="{CAEB7335-EE01-4540-9D47-036A8AA379B9}"/>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5A0DBBD3-3F88-47A0-8AD9-EA8989C1774A}"/>
              </a:ext>
            </a:extLst>
          </p:cNvPr>
          <p:cNvSpPr>
            <a:spLocks noGrp="1"/>
          </p:cNvSpPr>
          <p:nvPr>
            <p:ph type="ftr" sz="quarter" idx="11"/>
          </p:nvPr>
        </p:nvSpPr>
        <p:spPr/>
        <p:txBody>
          <a:bodyPr/>
          <a:lstStyle/>
          <a:p>
            <a:r>
              <a:rPr lang="en-US"/>
              <a:t>2024 ISPLS Convention</a:t>
            </a:r>
          </a:p>
        </p:txBody>
      </p:sp>
      <p:sp>
        <p:nvSpPr>
          <p:cNvPr id="7" name="Slide Number Placeholder 6">
            <a:extLst>
              <a:ext uri="{FF2B5EF4-FFF2-40B4-BE49-F238E27FC236}">
                <a16:creationId xmlns:a16="http://schemas.microsoft.com/office/drawing/2014/main" id="{D61EF5F6-B1AA-4922-803E-5092334D28F7}"/>
              </a:ext>
            </a:extLst>
          </p:cNvPr>
          <p:cNvSpPr>
            <a:spLocks noGrp="1"/>
          </p:cNvSpPr>
          <p:nvPr>
            <p:ph type="sldNum" sz="quarter" idx="12"/>
          </p:nvPr>
        </p:nvSpPr>
        <p:spPr/>
        <p:txBody>
          <a:bodyPr/>
          <a:lstStyle/>
          <a:p>
            <a:fld id="{D3D538F9-49A3-B84F-B36B-A7030CDE5D5B}" type="slidenum">
              <a:rPr lang="en-US" smtClean="0"/>
              <a:t>22</a:t>
            </a:fld>
            <a:endParaRPr lang="en-US"/>
          </a:p>
        </p:txBody>
      </p:sp>
    </p:spTree>
    <p:extLst>
      <p:ext uri="{BB962C8B-B14F-4D97-AF65-F5344CB8AC3E}">
        <p14:creationId xmlns:p14="http://schemas.microsoft.com/office/powerpoint/2010/main" val="2861601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CONUS with small black arrows on top of it."/>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2900" y="1200151"/>
            <a:ext cx="5998202" cy="3572829"/>
          </a:xfrm>
          <a:prstGeom prst="rect">
            <a:avLst/>
          </a:prstGeom>
        </p:spPr>
      </p:pic>
      <p:sp>
        <p:nvSpPr>
          <p:cNvPr id="6" name="Title 1"/>
          <p:cNvSpPr>
            <a:spLocks noGrp="1"/>
          </p:cNvSpPr>
          <p:nvPr>
            <p:ph type="title"/>
          </p:nvPr>
        </p:nvSpPr>
        <p:spPr>
          <a:xfrm>
            <a:off x="1485900" y="243659"/>
            <a:ext cx="6172200" cy="857250"/>
          </a:xfrm>
        </p:spPr>
        <p:txBody>
          <a:bodyPr>
            <a:normAutofit fontScale="90000"/>
          </a:bodyPr>
          <a:lstStyle/>
          <a:p>
            <a:r>
              <a:rPr lang="en-US" sz="3000" b="1" dirty="0"/>
              <a:t>Residual Velocities – NATRF2022/CONUS</a:t>
            </a:r>
          </a:p>
        </p:txBody>
      </p:sp>
      <p:sp>
        <p:nvSpPr>
          <p:cNvPr id="2" name="Date Placeholder 1">
            <a:extLst>
              <a:ext uri="{FF2B5EF4-FFF2-40B4-BE49-F238E27FC236}">
                <a16:creationId xmlns:a16="http://schemas.microsoft.com/office/drawing/2014/main" id="{BC8BBE83-63D3-4CD2-A7E4-9AC9BD4286C5}"/>
              </a:ext>
            </a:extLst>
          </p:cNvPr>
          <p:cNvSpPr>
            <a:spLocks noGrp="1"/>
          </p:cNvSpPr>
          <p:nvPr>
            <p:ph type="dt" sz="half" idx="10"/>
          </p:nvPr>
        </p:nvSpPr>
        <p:spPr/>
        <p:txBody>
          <a:bodyPr/>
          <a:lstStyle/>
          <a:p>
            <a:r>
              <a:rPr lang="en-US"/>
              <a:t>1/11/2024</a:t>
            </a:r>
          </a:p>
        </p:txBody>
      </p:sp>
      <p:sp>
        <p:nvSpPr>
          <p:cNvPr id="4" name="Footer Placeholder 3">
            <a:extLst>
              <a:ext uri="{FF2B5EF4-FFF2-40B4-BE49-F238E27FC236}">
                <a16:creationId xmlns:a16="http://schemas.microsoft.com/office/drawing/2014/main" id="{5DC95F0B-313A-4D91-9046-15ED9E16E200}"/>
              </a:ext>
            </a:extLst>
          </p:cNvPr>
          <p:cNvSpPr>
            <a:spLocks noGrp="1"/>
          </p:cNvSpPr>
          <p:nvPr>
            <p:ph type="ftr" sz="quarter" idx="11"/>
          </p:nvPr>
        </p:nvSpPr>
        <p:spPr/>
        <p:txBody>
          <a:bodyPr/>
          <a:lstStyle/>
          <a:p>
            <a:r>
              <a:rPr lang="en-US"/>
              <a:t>2024 ISPLS Convention</a:t>
            </a:r>
          </a:p>
        </p:txBody>
      </p:sp>
      <p:sp>
        <p:nvSpPr>
          <p:cNvPr id="5" name="Slide Number Placeholder 4">
            <a:extLst>
              <a:ext uri="{FF2B5EF4-FFF2-40B4-BE49-F238E27FC236}">
                <a16:creationId xmlns:a16="http://schemas.microsoft.com/office/drawing/2014/main" id="{AA6CE237-676E-4F51-A28B-AE87E6B800AB}"/>
              </a:ext>
            </a:extLst>
          </p:cNvPr>
          <p:cNvSpPr>
            <a:spLocks noGrp="1"/>
          </p:cNvSpPr>
          <p:nvPr>
            <p:ph type="sldNum" sz="quarter" idx="12"/>
          </p:nvPr>
        </p:nvSpPr>
        <p:spPr/>
        <p:txBody>
          <a:bodyPr/>
          <a:lstStyle/>
          <a:p>
            <a:fld id="{D3D538F9-49A3-B84F-B36B-A7030CDE5D5B}" type="slidenum">
              <a:rPr lang="en-US" smtClean="0"/>
              <a:t>23</a:t>
            </a:fld>
            <a:endParaRPr lang="en-US"/>
          </a:p>
        </p:txBody>
      </p:sp>
    </p:spTree>
    <p:extLst>
      <p:ext uri="{BB962C8B-B14F-4D97-AF65-F5344CB8AC3E}">
        <p14:creationId xmlns:p14="http://schemas.microsoft.com/office/powerpoint/2010/main" val="791523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80E7-0CFA-49DD-BE69-85D2B2366C5D}"/>
              </a:ext>
            </a:extLst>
          </p:cNvPr>
          <p:cNvSpPr>
            <a:spLocks noGrp="1"/>
          </p:cNvSpPr>
          <p:nvPr>
            <p:ph type="title"/>
          </p:nvPr>
        </p:nvSpPr>
        <p:spPr/>
        <p:txBody>
          <a:bodyPr>
            <a:noAutofit/>
          </a:bodyPr>
          <a:lstStyle/>
          <a:p>
            <a:r>
              <a:rPr lang="en-US" sz="2400" b="1" dirty="0">
                <a:solidFill>
                  <a:prstClr val="black"/>
                </a:solidFill>
                <a:latin typeface="Arial" panose="020B0604020202020204" pitchFamily="34" charset="0"/>
                <a:cs typeface="Arial" panose="020B0604020202020204" pitchFamily="34" charset="0"/>
              </a:rPr>
              <a:t>Movement within the Stable North American Plate</a:t>
            </a:r>
            <a:endParaRPr lang="en-US" sz="2800" dirty="0"/>
          </a:p>
        </p:txBody>
      </p:sp>
      <p:pic>
        <p:nvPicPr>
          <p:cNvPr id="6" name="Content Placeholder 5" descr="Map of North America with colors on top that show vertical motion.">
            <a:extLst>
              <a:ext uri="{FF2B5EF4-FFF2-40B4-BE49-F238E27FC236}">
                <a16:creationId xmlns:a16="http://schemas.microsoft.com/office/drawing/2014/main" id="{B6C2D529-E84D-41F8-964A-EF7113B42F01}"/>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2813051" y="1200151"/>
            <a:ext cx="2787435" cy="3187170"/>
          </a:xfrm>
          <a:prstGeom prst="rect">
            <a:avLst/>
          </a:prstGeom>
        </p:spPr>
      </p:pic>
      <p:pic>
        <p:nvPicPr>
          <p:cNvPr id="5" name="Content Placeholder 4" descr="Map of North America with colors and arrows that show horizontal motion.">
            <a:extLst>
              <a:ext uri="{FF2B5EF4-FFF2-40B4-BE49-F238E27FC236}">
                <a16:creationId xmlns:a16="http://schemas.microsoft.com/office/drawing/2014/main" id="{E1EB1F71-2579-4E44-AFA9-8D7E019D7735}"/>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079728" y="1200151"/>
            <a:ext cx="2783866" cy="3187170"/>
          </a:xfrm>
          <a:prstGeom prst="rect">
            <a:avLst/>
          </a:prstGeom>
        </p:spPr>
      </p:pic>
      <p:sp>
        <p:nvSpPr>
          <p:cNvPr id="7" name="TextBox 6">
            <a:extLst>
              <a:ext uri="{FF2B5EF4-FFF2-40B4-BE49-F238E27FC236}">
                <a16:creationId xmlns:a16="http://schemas.microsoft.com/office/drawing/2014/main" id="{067CC5B3-55A7-4837-B860-9B92A11284C9}"/>
              </a:ext>
            </a:extLst>
          </p:cNvPr>
          <p:cNvSpPr txBox="1"/>
          <p:nvPr/>
        </p:nvSpPr>
        <p:spPr>
          <a:xfrm>
            <a:off x="4111994" y="4467567"/>
            <a:ext cx="3517900" cy="307777"/>
          </a:xfrm>
          <a:prstGeom prst="rect">
            <a:avLst/>
          </a:prstGeom>
          <a:noFill/>
        </p:spPr>
        <p:txBody>
          <a:bodyPr wrap="square" rtlCol="0">
            <a:spAutoFit/>
          </a:bodyPr>
          <a:lstStyle/>
          <a:p>
            <a:pPr defTabSz="457189"/>
            <a:r>
              <a:rPr lang="en-US" sz="1400" dirty="0">
                <a:solidFill>
                  <a:prstClr val="black"/>
                </a:solidFill>
                <a:latin typeface="Arial" panose="020B0604020202020204"/>
              </a:rPr>
              <a:t>From </a:t>
            </a:r>
            <a:r>
              <a:rPr lang="en-US" sz="1400" dirty="0" err="1">
                <a:solidFill>
                  <a:prstClr val="black"/>
                </a:solidFill>
                <a:latin typeface="Arial" panose="020B0604020202020204"/>
              </a:rPr>
              <a:t>Kreemer</a:t>
            </a:r>
            <a:r>
              <a:rPr lang="en-US" sz="1400" dirty="0">
                <a:solidFill>
                  <a:prstClr val="black"/>
                </a:solidFill>
                <a:latin typeface="Arial" panose="020B0604020202020204"/>
              </a:rPr>
              <a:t>, Hammond, &amp; Blewitt, 2017</a:t>
            </a:r>
          </a:p>
        </p:txBody>
      </p:sp>
      <p:sp>
        <p:nvSpPr>
          <p:cNvPr id="8" name="Content Placeholder 2">
            <a:extLst>
              <a:ext uri="{FF2B5EF4-FFF2-40B4-BE49-F238E27FC236}">
                <a16:creationId xmlns:a16="http://schemas.microsoft.com/office/drawing/2014/main" id="{D1C445E1-6B00-4494-A55D-C15331302DEA}"/>
              </a:ext>
            </a:extLst>
          </p:cNvPr>
          <p:cNvSpPr txBox="1">
            <a:spLocks/>
          </p:cNvSpPr>
          <p:nvPr/>
        </p:nvSpPr>
        <p:spPr>
          <a:xfrm>
            <a:off x="193676" y="1540811"/>
            <a:ext cx="2191716" cy="33940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44053" lvl="1" indent="0">
              <a:buNone/>
            </a:pPr>
            <a:r>
              <a:rPr lang="en-US" sz="2000" dirty="0">
                <a:ea typeface="Cambria" panose="02040503050406030204" pitchFamily="18" charset="0"/>
              </a:rPr>
              <a:t>Example of long-term motions</a:t>
            </a:r>
          </a:p>
          <a:p>
            <a:pPr marL="386953" lvl="1" indent="-342900"/>
            <a:r>
              <a:rPr lang="en-US" sz="2000" dirty="0">
                <a:ea typeface="Cambria" panose="02040503050406030204" pitchFamily="18" charset="0"/>
              </a:rPr>
              <a:t>Glacial Isostatic Adjustment (GIA) in this case</a:t>
            </a:r>
          </a:p>
        </p:txBody>
      </p:sp>
      <p:sp>
        <p:nvSpPr>
          <p:cNvPr id="3" name="Date Placeholder 2">
            <a:extLst>
              <a:ext uri="{FF2B5EF4-FFF2-40B4-BE49-F238E27FC236}">
                <a16:creationId xmlns:a16="http://schemas.microsoft.com/office/drawing/2014/main" id="{0A68D82D-1BE9-498C-B177-9F9C6394FD64}"/>
              </a:ext>
            </a:extLst>
          </p:cNvPr>
          <p:cNvSpPr>
            <a:spLocks noGrp="1"/>
          </p:cNvSpPr>
          <p:nvPr>
            <p:ph type="dt" sz="half" idx="10"/>
          </p:nvPr>
        </p:nvSpPr>
        <p:spPr/>
        <p:txBody>
          <a:bodyPr/>
          <a:lstStyle/>
          <a:p>
            <a:r>
              <a:rPr lang="en-US"/>
              <a:t>1/11/2024</a:t>
            </a:r>
          </a:p>
        </p:txBody>
      </p:sp>
      <p:sp>
        <p:nvSpPr>
          <p:cNvPr id="4" name="Footer Placeholder 3">
            <a:extLst>
              <a:ext uri="{FF2B5EF4-FFF2-40B4-BE49-F238E27FC236}">
                <a16:creationId xmlns:a16="http://schemas.microsoft.com/office/drawing/2014/main" id="{3C138694-9FB2-45E1-A12C-B6C85A8D2D56}"/>
              </a:ext>
            </a:extLst>
          </p:cNvPr>
          <p:cNvSpPr>
            <a:spLocks noGrp="1"/>
          </p:cNvSpPr>
          <p:nvPr>
            <p:ph type="ftr" sz="quarter" idx="11"/>
          </p:nvPr>
        </p:nvSpPr>
        <p:spPr/>
        <p:txBody>
          <a:bodyPr/>
          <a:lstStyle/>
          <a:p>
            <a:r>
              <a:rPr lang="en-US"/>
              <a:t>2024 ISPLS Convention</a:t>
            </a:r>
          </a:p>
        </p:txBody>
      </p:sp>
      <p:sp>
        <p:nvSpPr>
          <p:cNvPr id="9" name="Slide Number Placeholder 8">
            <a:extLst>
              <a:ext uri="{FF2B5EF4-FFF2-40B4-BE49-F238E27FC236}">
                <a16:creationId xmlns:a16="http://schemas.microsoft.com/office/drawing/2014/main" id="{78F64D2A-605E-4C83-AE1C-800C6CAE42D2}"/>
              </a:ext>
            </a:extLst>
          </p:cNvPr>
          <p:cNvSpPr>
            <a:spLocks noGrp="1"/>
          </p:cNvSpPr>
          <p:nvPr>
            <p:ph type="sldNum" sz="quarter" idx="12"/>
          </p:nvPr>
        </p:nvSpPr>
        <p:spPr/>
        <p:txBody>
          <a:bodyPr/>
          <a:lstStyle/>
          <a:p>
            <a:fld id="{D3D538F9-49A3-B84F-B36B-A7030CDE5D5B}" type="slidenum">
              <a:rPr lang="en-US" smtClean="0"/>
              <a:t>24</a:t>
            </a:fld>
            <a:endParaRPr lang="en-US"/>
          </a:p>
        </p:txBody>
      </p:sp>
    </p:spTree>
    <p:extLst>
      <p:ext uri="{BB962C8B-B14F-4D97-AF65-F5344CB8AC3E}">
        <p14:creationId xmlns:p14="http://schemas.microsoft.com/office/powerpoint/2010/main" val="1097778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Man standing next to a power pole that shows 8.5 meters of subsidence in 50 yea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0332" y="514962"/>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7" y="529681"/>
            <a:ext cx="105413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defTabSz="457189" hangingPunct="0"/>
            <a:r>
              <a:rPr lang="en-US" kern="0" dirty="0">
                <a:solidFill>
                  <a:srgbClr val="FFFF00"/>
                </a:solidFill>
                <a:latin typeface="Times New Roman" panose="02020603050405020304" pitchFamily="18" charset="0"/>
                <a:cs typeface="Times New Roman" panose="02020603050405020304" pitchFamily="18" charset="0"/>
                <a:sym typeface="Calibri"/>
              </a:rPr>
              <a:t>8.5 meters</a:t>
            </a:r>
          </a:p>
          <a:p>
            <a:pPr algn="ctr" defTabSz="457189" hangingPunct="0"/>
            <a:r>
              <a:rPr lang="en-US" kern="0" dirty="0">
                <a:solidFill>
                  <a:srgbClr val="FFFF00"/>
                </a:solidFill>
                <a:latin typeface="Times New Roman" panose="02020603050405020304" pitchFamily="18" charset="0"/>
                <a:cs typeface="Times New Roman" panose="02020603050405020304" pitchFamily="18" charset="0"/>
                <a:sym typeface="Calibri"/>
              </a:rPr>
              <a:t>50 years</a:t>
            </a:r>
          </a:p>
        </p:txBody>
      </p:sp>
      <p:pic>
        <p:nvPicPr>
          <p:cNvPr id="3" name="Picture 2" descr="Map of southern California showing areas of subsidence."/>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03439" y="514962"/>
            <a:ext cx="3010576" cy="3333139"/>
          </a:xfrm>
          <a:prstGeom prst="rect">
            <a:avLst/>
          </a:prstGeom>
        </p:spPr>
      </p:pic>
      <p:sp>
        <p:nvSpPr>
          <p:cNvPr id="5" name="TextBox 4"/>
          <p:cNvSpPr txBox="1"/>
          <p:nvPr/>
        </p:nvSpPr>
        <p:spPr>
          <a:xfrm>
            <a:off x="3527498" y="3861396"/>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189" hangingPunct="0"/>
            <a:r>
              <a:rPr lang="en-US" sz="2800" kern="0" dirty="0">
                <a:latin typeface="Times New Roman" panose="02020603050405020304" pitchFamily="18" charset="0"/>
                <a:cs typeface="Times New Roman" panose="02020603050405020304" pitchFamily="18" charset="0"/>
                <a:sym typeface="Calibri"/>
              </a:rPr>
              <a:t>San Joaquin Subsiding</a:t>
            </a:r>
          </a:p>
          <a:p>
            <a:pPr defTabSz="457189" hangingPunct="0"/>
            <a:r>
              <a:rPr lang="en-US" sz="2800" kern="0" dirty="0">
                <a:latin typeface="Times New Roman" panose="02020603050405020304" pitchFamily="18" charset="0"/>
                <a:cs typeface="Times New Roman" panose="02020603050405020304" pitchFamily="18" charset="0"/>
                <a:sym typeface="Calibri"/>
              </a:rPr>
              <a:t>20-24” in 16 months</a:t>
            </a:r>
          </a:p>
        </p:txBody>
      </p:sp>
      <p:sp>
        <p:nvSpPr>
          <p:cNvPr id="8" name="TextBox 7"/>
          <p:cNvSpPr txBox="1"/>
          <p:nvPr/>
        </p:nvSpPr>
        <p:spPr>
          <a:xfrm>
            <a:off x="3703439" y="3109439"/>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189" hangingPunct="0"/>
            <a:r>
              <a:rPr lang="en-US" sz="1400" kern="0" dirty="0">
                <a:solidFill>
                  <a:srgbClr val="FFFF00"/>
                </a:solidFill>
                <a:latin typeface="Times New Roman" panose="02020603050405020304" pitchFamily="18" charset="0"/>
                <a:cs typeface="Times New Roman" panose="02020603050405020304" pitchFamily="18" charset="0"/>
                <a:sym typeface="Calibri"/>
              </a:rPr>
              <a:t>May 2015</a:t>
            </a:r>
          </a:p>
          <a:p>
            <a:pPr algn="ctr" defTabSz="457189" hangingPunct="0"/>
            <a:r>
              <a:rPr lang="en-US" sz="1400" kern="0" dirty="0">
                <a:solidFill>
                  <a:srgbClr val="FFFF00"/>
                </a:solidFill>
                <a:latin typeface="Times New Roman" panose="02020603050405020304" pitchFamily="18" charset="0"/>
                <a:cs typeface="Times New Roman" panose="02020603050405020304" pitchFamily="18" charset="0"/>
                <a:sym typeface="Calibri"/>
              </a:rPr>
              <a:t>to</a:t>
            </a:r>
          </a:p>
          <a:p>
            <a:pPr defTabSz="457189" hangingPunct="0"/>
            <a:r>
              <a:rPr lang="en-US" sz="1400" kern="0" dirty="0">
                <a:solidFill>
                  <a:srgbClr val="FFFF00"/>
                </a:solidFill>
                <a:latin typeface="Times New Roman" panose="02020603050405020304" pitchFamily="18" charset="0"/>
                <a:cs typeface="Times New Roman" panose="02020603050405020304" pitchFamily="18" charset="0"/>
                <a:sym typeface="Calibri"/>
              </a:rPr>
              <a:t>Sept 2016</a:t>
            </a:r>
          </a:p>
        </p:txBody>
      </p:sp>
      <p:pic>
        <p:nvPicPr>
          <p:cNvPr id="6" name="Picture 5" descr="Map of Canada showing areas of uplift over the Hudson Bay."/>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030" y="1677012"/>
            <a:ext cx="3325091" cy="2171089"/>
          </a:xfrm>
          <a:prstGeom prst="rect">
            <a:avLst/>
          </a:prstGeom>
        </p:spPr>
      </p:pic>
      <p:sp>
        <p:nvSpPr>
          <p:cNvPr id="10" name="TextBox 9"/>
          <p:cNvSpPr txBox="1"/>
          <p:nvPr/>
        </p:nvSpPr>
        <p:spPr>
          <a:xfrm>
            <a:off x="59751" y="3861396"/>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7189" hangingPunct="0"/>
            <a:r>
              <a:rPr lang="en-US" sz="2800" kern="0" dirty="0">
                <a:latin typeface="Times New Roman" panose="02020603050405020304" pitchFamily="18" charset="0"/>
                <a:cs typeface="Times New Roman" panose="02020603050405020304" pitchFamily="18" charset="0"/>
                <a:sym typeface="Calibri"/>
              </a:rPr>
              <a:t>Hudson Bay Uplifting</a:t>
            </a:r>
          </a:p>
          <a:p>
            <a:pPr defTabSz="457189" hangingPunct="0"/>
            <a:r>
              <a:rPr lang="en-US" sz="2800" kern="0" dirty="0">
                <a:latin typeface="Times New Roman" panose="02020603050405020304" pitchFamily="18" charset="0"/>
                <a:cs typeface="Times New Roman" panose="02020603050405020304" pitchFamily="18" charset="0"/>
                <a:sym typeface="Calibri"/>
              </a:rPr>
              <a:t>8 -13 mm/year</a:t>
            </a:r>
          </a:p>
        </p:txBody>
      </p:sp>
      <p:sp>
        <p:nvSpPr>
          <p:cNvPr id="11" name="TextBox 1"/>
          <p:cNvSpPr txBox="1">
            <a:spLocks noGrp="1"/>
          </p:cNvSpPr>
          <p:nvPr>
            <p:ph type="title" idx="4294967295"/>
          </p:nvPr>
        </p:nvSpPr>
        <p:spPr>
          <a:xfrm>
            <a:off x="177233" y="693338"/>
            <a:ext cx="3400929" cy="64633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45719" tIns="45720" rIns="45719" bIns="45720" numCol="1" spcCol="0" rtlCol="0" fromWordArt="0" anchor="ctr" anchorCtr="0" forceAA="0" compatLnSpc="1">
            <a:prstTxWarp prst="textNoShape">
              <a:avLst/>
            </a:prstTxWarp>
            <a:spAutoFit/>
          </a:bodyPr>
          <a:lstStyle>
            <a:lvl1pPr>
              <a:defRPr sz="4400">
                <a:solidFill>
                  <a:srgbClr val="17375E"/>
                </a:solidFill>
                <a:latin typeface="Times New Roman"/>
                <a:ea typeface="Times New Roman"/>
                <a:cs typeface="Times New Roman"/>
                <a:sym typeface="Times New Roman"/>
              </a:defRPr>
            </a:lvl1p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tx1"/>
                </a:solidFill>
                <a:effectLst/>
                <a:uLnTx/>
                <a:uFillTx/>
                <a:latin typeface="Arial" panose="020B0604020202020204" pitchFamily="34" charset="0"/>
                <a:ea typeface="Times New Roman"/>
                <a:cs typeface="Arial" panose="020B0604020202020204" pitchFamily="34" charset="0"/>
                <a:sym typeface="Times New Roman"/>
              </a:rPr>
              <a:t>Vertical Motion</a:t>
            </a:r>
          </a:p>
        </p:txBody>
      </p:sp>
      <p:sp>
        <p:nvSpPr>
          <p:cNvPr id="7" name="Date Placeholder 6">
            <a:extLst>
              <a:ext uri="{FF2B5EF4-FFF2-40B4-BE49-F238E27FC236}">
                <a16:creationId xmlns:a16="http://schemas.microsoft.com/office/drawing/2014/main" id="{AA5D3EE1-3101-4E68-AE2D-2E47D45A0ACC}"/>
              </a:ext>
            </a:extLst>
          </p:cNvPr>
          <p:cNvSpPr>
            <a:spLocks noGrp="1"/>
          </p:cNvSpPr>
          <p:nvPr>
            <p:ph type="dt" sz="half" idx="10"/>
          </p:nvPr>
        </p:nvSpPr>
        <p:spPr/>
        <p:txBody>
          <a:bodyPr/>
          <a:lstStyle/>
          <a:p>
            <a:r>
              <a:rPr lang="en-US"/>
              <a:t>1/11/2024</a:t>
            </a:r>
          </a:p>
        </p:txBody>
      </p:sp>
      <p:sp>
        <p:nvSpPr>
          <p:cNvPr id="9" name="Footer Placeholder 8">
            <a:extLst>
              <a:ext uri="{FF2B5EF4-FFF2-40B4-BE49-F238E27FC236}">
                <a16:creationId xmlns:a16="http://schemas.microsoft.com/office/drawing/2014/main" id="{C7C6188D-0D7E-4F15-80AF-3296D432AE50}"/>
              </a:ext>
            </a:extLst>
          </p:cNvPr>
          <p:cNvSpPr>
            <a:spLocks noGrp="1"/>
          </p:cNvSpPr>
          <p:nvPr>
            <p:ph type="ftr" sz="quarter" idx="11"/>
          </p:nvPr>
        </p:nvSpPr>
        <p:spPr/>
        <p:txBody>
          <a:bodyPr/>
          <a:lstStyle/>
          <a:p>
            <a:r>
              <a:rPr lang="en-US"/>
              <a:t>2024 ISPLS Convention</a:t>
            </a:r>
          </a:p>
        </p:txBody>
      </p:sp>
      <p:sp>
        <p:nvSpPr>
          <p:cNvPr id="12" name="Slide Number Placeholder 11">
            <a:extLst>
              <a:ext uri="{FF2B5EF4-FFF2-40B4-BE49-F238E27FC236}">
                <a16:creationId xmlns:a16="http://schemas.microsoft.com/office/drawing/2014/main" id="{6C5B0374-7D77-4B40-971D-0DF913C368BB}"/>
              </a:ext>
            </a:extLst>
          </p:cNvPr>
          <p:cNvSpPr>
            <a:spLocks noGrp="1"/>
          </p:cNvSpPr>
          <p:nvPr>
            <p:ph type="sldNum" sz="quarter" idx="12"/>
          </p:nvPr>
        </p:nvSpPr>
        <p:spPr/>
        <p:txBody>
          <a:bodyPr/>
          <a:lstStyle/>
          <a:p>
            <a:fld id="{D3D538F9-49A3-B84F-B36B-A7030CDE5D5B}" type="slidenum">
              <a:rPr lang="en-US" smtClean="0"/>
              <a:t>25</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3947231"/>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defTabSz="457189" hangingPunct="0"/>
            <a:r>
              <a:rPr lang="en-US" sz="2800" kern="0" dirty="0">
                <a:latin typeface="Times New Roman" panose="02020603050405020304" pitchFamily="18" charset="0"/>
                <a:cs typeface="Times New Roman" panose="02020603050405020304" pitchFamily="18" charset="0"/>
                <a:sym typeface="Calibri"/>
              </a:rPr>
              <a:t>Puerto Rico</a:t>
            </a:r>
          </a:p>
          <a:p>
            <a:pPr algn="ctr" defTabSz="457189" hangingPunct="0"/>
            <a:r>
              <a:rPr lang="en-US" sz="2800" kern="0" dirty="0">
                <a:latin typeface="Times New Roman" panose="02020603050405020304" pitchFamily="18" charset="0"/>
                <a:cs typeface="Times New Roman" panose="02020603050405020304" pitchFamily="18" charset="0"/>
                <a:sym typeface="Calibri"/>
              </a:rPr>
              <a:t>16 cm Vertically</a:t>
            </a:r>
          </a:p>
        </p:txBody>
      </p:sp>
      <p:sp>
        <p:nvSpPr>
          <p:cNvPr id="10" name="TextBox 9"/>
          <p:cNvSpPr txBox="1"/>
          <p:nvPr/>
        </p:nvSpPr>
        <p:spPr>
          <a:xfrm>
            <a:off x="351655" y="3947231"/>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ctr" defTabSz="457189" hangingPunct="0"/>
            <a:r>
              <a:rPr lang="en-US" sz="2800" kern="0" dirty="0">
                <a:latin typeface="Times New Roman" panose="02020603050405020304" pitchFamily="18" charset="0"/>
                <a:cs typeface="Times New Roman" panose="02020603050405020304" pitchFamily="18" charset="0"/>
                <a:sym typeface="Calibri"/>
              </a:rPr>
              <a:t>China Lake, CA</a:t>
            </a:r>
          </a:p>
          <a:p>
            <a:pPr algn="ctr" defTabSz="457189" hangingPunct="0"/>
            <a:r>
              <a:rPr lang="en-US" sz="2800" kern="0" dirty="0">
                <a:latin typeface="Times New Roman" panose="02020603050405020304" pitchFamily="18" charset="0"/>
                <a:cs typeface="Times New Roman" panose="02020603050405020304" pitchFamily="18" charset="0"/>
                <a:sym typeface="Calibri"/>
              </a:rPr>
              <a:t>6-10 feet Horizontally</a:t>
            </a:r>
          </a:p>
        </p:txBody>
      </p:sp>
      <p:sp>
        <p:nvSpPr>
          <p:cNvPr id="11" name="TextBox 1"/>
          <p:cNvSpPr txBox="1">
            <a:spLocks noGrp="1"/>
          </p:cNvSpPr>
          <p:nvPr>
            <p:ph type="title" idx="4294967295"/>
          </p:nvPr>
        </p:nvSpPr>
        <p:spPr>
          <a:xfrm>
            <a:off x="1533028" y="326551"/>
            <a:ext cx="6077944" cy="584775"/>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none" lIns="45719" tIns="45720" rIns="45719" bIns="45720" numCol="1" spcCol="0" rtlCol="0" fromWordArt="0" anchor="ctr" anchorCtr="0" forceAA="0" compatLnSpc="1">
            <a:prstTxWarp prst="textNoShape">
              <a:avLst/>
            </a:prstTxWarp>
            <a:spAutoFit/>
          </a:bodyPr>
          <a:lstStyle>
            <a:lvl1pPr>
              <a:defRPr sz="4400">
                <a:solidFill>
                  <a:srgbClr val="17375E"/>
                </a:solidFill>
                <a:latin typeface="Times New Roman"/>
                <a:ea typeface="Times New Roman"/>
                <a:cs typeface="Times New Roman"/>
                <a:sym typeface="Times New Roman"/>
              </a:defRPr>
            </a:lvl1pPr>
          </a:lstStyle>
          <a:p>
            <a:pPr marL="0" marR="0" lvl="0" indent="0" algn="ctr" defTabSz="457189"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tx1"/>
                </a:solidFill>
                <a:effectLst/>
                <a:uLnTx/>
                <a:uFillTx/>
                <a:latin typeface="Arial" panose="020B0604020202020204" pitchFamily="34" charset="0"/>
                <a:ea typeface="Times New Roman"/>
                <a:cs typeface="Arial" panose="020B0604020202020204" pitchFamily="34" charset="0"/>
                <a:sym typeface="Times New Roman"/>
              </a:rPr>
              <a:t>Episodic Motion - Earthquakes</a:t>
            </a:r>
          </a:p>
        </p:txBody>
      </p:sp>
      <p:pic>
        <p:nvPicPr>
          <p:cNvPr id="7" name="Picture 6" descr="Earthquake map and fault lines at China Lake, CA"/>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351" y="1085265"/>
            <a:ext cx="3897313" cy="3003732"/>
          </a:xfrm>
          <a:prstGeom prst="rect">
            <a:avLst/>
          </a:prstGeom>
        </p:spPr>
      </p:pic>
      <p:pic>
        <p:nvPicPr>
          <p:cNvPr id="3" name="Picture 2" descr="Shakemap of a Puerto Rico Earthquake">
            <a:extLst>
              <a:ext uri="{FF2B5EF4-FFF2-40B4-BE49-F238E27FC236}">
                <a16:creationId xmlns:a16="http://schemas.microsoft.com/office/drawing/2014/main" id="{CA805931-E7C1-4C5D-91CA-69F23E7948CA}"/>
              </a:ext>
            </a:extLst>
          </p:cNvPr>
          <p:cNvPicPr>
            <a:picLocks noChangeAspect="1"/>
          </p:cNvPicPr>
          <p:nvPr/>
        </p:nvPicPr>
        <p:blipFill>
          <a:blip r:embed="rId5"/>
          <a:stretch>
            <a:fillRect/>
          </a:stretch>
        </p:blipFill>
        <p:spPr>
          <a:xfrm>
            <a:off x="4315506" y="1282881"/>
            <a:ext cx="4563348" cy="2608500"/>
          </a:xfrm>
          <a:prstGeom prst="rect">
            <a:avLst/>
          </a:prstGeom>
        </p:spPr>
      </p:pic>
      <p:sp>
        <p:nvSpPr>
          <p:cNvPr id="2" name="Date Placeholder 1">
            <a:extLst>
              <a:ext uri="{FF2B5EF4-FFF2-40B4-BE49-F238E27FC236}">
                <a16:creationId xmlns:a16="http://schemas.microsoft.com/office/drawing/2014/main" id="{2E2B859D-AFCC-490E-978A-1E1A7AFAF951}"/>
              </a:ext>
            </a:extLst>
          </p:cNvPr>
          <p:cNvSpPr>
            <a:spLocks noGrp="1"/>
          </p:cNvSpPr>
          <p:nvPr>
            <p:ph type="dt" sz="half" idx="10"/>
          </p:nvPr>
        </p:nvSpPr>
        <p:spPr/>
        <p:txBody>
          <a:bodyPr/>
          <a:lstStyle/>
          <a:p>
            <a:r>
              <a:rPr lang="en-US"/>
              <a:t>1/11/2024</a:t>
            </a:r>
          </a:p>
        </p:txBody>
      </p:sp>
      <p:sp>
        <p:nvSpPr>
          <p:cNvPr id="4" name="Footer Placeholder 3">
            <a:extLst>
              <a:ext uri="{FF2B5EF4-FFF2-40B4-BE49-F238E27FC236}">
                <a16:creationId xmlns:a16="http://schemas.microsoft.com/office/drawing/2014/main" id="{DB148EEB-A6A0-431E-A641-615BD8605048}"/>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F1066DDD-3110-4554-A5C3-5BC3C9114917}"/>
              </a:ext>
            </a:extLst>
          </p:cNvPr>
          <p:cNvSpPr>
            <a:spLocks noGrp="1"/>
          </p:cNvSpPr>
          <p:nvPr>
            <p:ph type="sldNum" sz="quarter" idx="12"/>
          </p:nvPr>
        </p:nvSpPr>
        <p:spPr/>
        <p:txBody>
          <a:bodyPr/>
          <a:lstStyle/>
          <a:p>
            <a:fld id="{D3D538F9-49A3-B84F-B36B-A7030CDE5D5B}" type="slidenum">
              <a:rPr lang="en-US" smtClean="0"/>
              <a:t>26</a:t>
            </a:fld>
            <a:endParaRPr lang="en-US"/>
          </a:p>
        </p:txBody>
      </p:sp>
    </p:spTree>
    <p:extLst>
      <p:ext uri="{BB962C8B-B14F-4D97-AF65-F5344CB8AC3E}">
        <p14:creationId xmlns:p14="http://schemas.microsoft.com/office/powerpoint/2010/main" val="3864731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E563-450F-4355-BA1C-E3D968E56BBA}"/>
              </a:ext>
            </a:extLst>
          </p:cNvPr>
          <p:cNvSpPr>
            <a:spLocks noGrp="1"/>
          </p:cNvSpPr>
          <p:nvPr>
            <p:ph type="title"/>
          </p:nvPr>
        </p:nvSpPr>
        <p:spPr/>
        <p:txBody>
          <a:bodyPr/>
          <a:lstStyle/>
          <a:p>
            <a:r>
              <a:rPr lang="en-US" dirty="0"/>
              <a:t>Seasonal Motion</a:t>
            </a:r>
          </a:p>
        </p:txBody>
      </p:sp>
      <p:sp>
        <p:nvSpPr>
          <p:cNvPr id="4" name="Content Placeholder 3">
            <a:extLst>
              <a:ext uri="{FF2B5EF4-FFF2-40B4-BE49-F238E27FC236}">
                <a16:creationId xmlns:a16="http://schemas.microsoft.com/office/drawing/2014/main" id="{FA156D20-BFF0-403F-8676-CBC04CCE22C8}"/>
              </a:ext>
            </a:extLst>
          </p:cNvPr>
          <p:cNvSpPr>
            <a:spLocks noGrp="1"/>
          </p:cNvSpPr>
          <p:nvPr>
            <p:ph sz="half" idx="1"/>
          </p:nvPr>
        </p:nvSpPr>
        <p:spPr/>
        <p:txBody>
          <a:bodyPr>
            <a:normAutofit fontScale="77500" lnSpcReduction="20000"/>
          </a:bodyPr>
          <a:lstStyle/>
          <a:p>
            <a:r>
              <a:rPr lang="en-US" dirty="0"/>
              <a:t>Continuous GNSS stations generally show seasonal trends, especially in the vertical</a:t>
            </a:r>
          </a:p>
          <a:p>
            <a:r>
              <a:rPr lang="en-US" dirty="0"/>
              <a:t>ITRF2020 is incorporating non-linear terms as part of its station trajectories</a:t>
            </a:r>
          </a:p>
          <a:p>
            <a:pPr lvl="1"/>
            <a:r>
              <a:rPr lang="en-US" dirty="0"/>
              <a:t>Seasonal signals, post-seismic transients</a:t>
            </a:r>
          </a:p>
          <a:p>
            <a:r>
              <a:rPr lang="en-US" dirty="0"/>
              <a:t>NSRS implementation is being evaluated at NGS</a:t>
            </a:r>
          </a:p>
        </p:txBody>
      </p:sp>
      <p:pic>
        <p:nvPicPr>
          <p:cNvPr id="7" name="Content Placeholder 6" descr="GPS timeseries at POVE station">
            <a:extLst>
              <a:ext uri="{FF2B5EF4-FFF2-40B4-BE49-F238E27FC236}">
                <a16:creationId xmlns:a16="http://schemas.microsoft.com/office/drawing/2014/main" id="{B326F10E-8D5E-4675-AA16-3EA42C48B941}"/>
              </a:ext>
            </a:extLst>
          </p:cNvPr>
          <p:cNvPicPr>
            <a:picLocks noGrp="1" noChangeAspect="1"/>
          </p:cNvPicPr>
          <p:nvPr>
            <p:ph sz="half" idx="2"/>
          </p:nvPr>
        </p:nvPicPr>
        <p:blipFill>
          <a:blip r:embed="rId2"/>
          <a:stretch>
            <a:fillRect/>
          </a:stretch>
        </p:blipFill>
        <p:spPr>
          <a:xfrm>
            <a:off x="4648200" y="1657865"/>
            <a:ext cx="4038600" cy="2478645"/>
          </a:xfrm>
        </p:spPr>
      </p:pic>
      <p:sp>
        <p:nvSpPr>
          <p:cNvPr id="8" name="TextBox 7">
            <a:extLst>
              <a:ext uri="{FF2B5EF4-FFF2-40B4-BE49-F238E27FC236}">
                <a16:creationId xmlns:a16="http://schemas.microsoft.com/office/drawing/2014/main" id="{C8590FC1-F4CE-4492-BB57-EEC6FF3F5A85}"/>
              </a:ext>
            </a:extLst>
          </p:cNvPr>
          <p:cNvSpPr txBox="1"/>
          <p:nvPr/>
        </p:nvSpPr>
        <p:spPr>
          <a:xfrm>
            <a:off x="5271052" y="4136510"/>
            <a:ext cx="2792896" cy="307777"/>
          </a:xfrm>
          <a:prstGeom prst="rect">
            <a:avLst/>
          </a:prstGeom>
          <a:noFill/>
        </p:spPr>
        <p:txBody>
          <a:bodyPr wrap="square" rtlCol="0">
            <a:spAutoFit/>
          </a:bodyPr>
          <a:lstStyle/>
          <a:p>
            <a:pPr algn="ctr"/>
            <a:r>
              <a:rPr lang="en-US" sz="1400" dirty="0"/>
              <a:t>From Bevis &amp; Brown (2014)</a:t>
            </a:r>
          </a:p>
        </p:txBody>
      </p:sp>
      <p:sp>
        <p:nvSpPr>
          <p:cNvPr id="3" name="Date Placeholder 2">
            <a:extLst>
              <a:ext uri="{FF2B5EF4-FFF2-40B4-BE49-F238E27FC236}">
                <a16:creationId xmlns:a16="http://schemas.microsoft.com/office/drawing/2014/main" id="{3B720D44-8792-4989-87F3-26DE2F9C0018}"/>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766A83A1-A1AA-484D-8807-5F11C76B9879}"/>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9B015367-F7B6-4FE6-9EF1-6245F35F1F1B}"/>
              </a:ext>
            </a:extLst>
          </p:cNvPr>
          <p:cNvSpPr>
            <a:spLocks noGrp="1"/>
          </p:cNvSpPr>
          <p:nvPr>
            <p:ph type="sldNum" sz="quarter" idx="12"/>
          </p:nvPr>
        </p:nvSpPr>
        <p:spPr/>
        <p:txBody>
          <a:bodyPr/>
          <a:lstStyle/>
          <a:p>
            <a:fld id="{D3D538F9-49A3-B84F-B36B-A7030CDE5D5B}" type="slidenum">
              <a:rPr lang="en-US" smtClean="0"/>
              <a:t>27</a:t>
            </a:fld>
            <a:endParaRPr lang="en-US"/>
          </a:p>
        </p:txBody>
      </p:sp>
    </p:spTree>
    <p:extLst>
      <p:ext uri="{BB962C8B-B14F-4D97-AF65-F5344CB8AC3E}">
        <p14:creationId xmlns:p14="http://schemas.microsoft.com/office/powerpoint/2010/main" val="329973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E10DD-6469-47BD-B536-1588F0B133B2}"/>
              </a:ext>
            </a:extLst>
          </p:cNvPr>
          <p:cNvSpPr>
            <a:spLocks noGrp="1"/>
          </p:cNvSpPr>
          <p:nvPr>
            <p:ph type="title"/>
          </p:nvPr>
        </p:nvSpPr>
        <p:spPr/>
        <p:txBody>
          <a:bodyPr/>
          <a:lstStyle/>
          <a:p>
            <a:r>
              <a:rPr lang="en-US" dirty="0"/>
              <a:t>Regional Coordinate Drift</a:t>
            </a:r>
          </a:p>
        </p:txBody>
      </p:sp>
      <p:pic>
        <p:nvPicPr>
          <p:cNvPr id="13" name="Content Placeholder 12" descr="Map showing horizontal velocities at CORS locations in Illinois and Indiana">
            <a:extLst>
              <a:ext uri="{FF2B5EF4-FFF2-40B4-BE49-F238E27FC236}">
                <a16:creationId xmlns:a16="http://schemas.microsoft.com/office/drawing/2014/main" id="{BF77F129-6B44-4E08-8ACD-B76C4AB80660}"/>
              </a:ext>
            </a:extLst>
          </p:cNvPr>
          <p:cNvPicPr>
            <a:picLocks noGrp="1" noChangeAspect="1"/>
          </p:cNvPicPr>
          <p:nvPr>
            <p:ph sz="half" idx="1"/>
          </p:nvPr>
        </p:nvPicPr>
        <p:blipFill>
          <a:blip r:embed="rId3"/>
          <a:stretch>
            <a:fillRect/>
          </a:stretch>
        </p:blipFill>
        <p:spPr>
          <a:xfrm>
            <a:off x="10425" y="1063229"/>
            <a:ext cx="4614582" cy="3260898"/>
          </a:xfrm>
        </p:spPr>
      </p:pic>
      <p:pic>
        <p:nvPicPr>
          <p:cNvPr id="9" name="Content Placeholder 8" descr="Map showing interpolated vertical velocities in Illinois and Indiana">
            <a:extLst>
              <a:ext uri="{FF2B5EF4-FFF2-40B4-BE49-F238E27FC236}">
                <a16:creationId xmlns:a16="http://schemas.microsoft.com/office/drawing/2014/main" id="{69E2E74D-DF3D-49C1-AC71-5EE032938B18}"/>
              </a:ext>
            </a:extLst>
          </p:cNvPr>
          <p:cNvPicPr>
            <a:picLocks noGrp="1" noChangeAspect="1"/>
          </p:cNvPicPr>
          <p:nvPr>
            <p:ph sz="half" idx="2"/>
          </p:nvPr>
        </p:nvPicPr>
        <p:blipFill>
          <a:blip r:embed="rId4"/>
          <a:stretch>
            <a:fillRect/>
          </a:stretch>
        </p:blipFill>
        <p:spPr>
          <a:xfrm>
            <a:off x="4518993" y="1063229"/>
            <a:ext cx="4614582" cy="3260898"/>
          </a:xfrm>
        </p:spPr>
      </p:pic>
      <p:sp>
        <p:nvSpPr>
          <p:cNvPr id="5" name="Date Placeholder 4">
            <a:extLst>
              <a:ext uri="{FF2B5EF4-FFF2-40B4-BE49-F238E27FC236}">
                <a16:creationId xmlns:a16="http://schemas.microsoft.com/office/drawing/2014/main" id="{89B38B6A-F7AA-4FEF-9521-AB29FCDB70F4}"/>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D6432902-9F4C-4DA3-84D9-DCA2C2EDB17F}"/>
              </a:ext>
            </a:extLst>
          </p:cNvPr>
          <p:cNvSpPr>
            <a:spLocks noGrp="1"/>
          </p:cNvSpPr>
          <p:nvPr>
            <p:ph type="ftr" sz="quarter" idx="11"/>
          </p:nvPr>
        </p:nvSpPr>
        <p:spPr/>
        <p:txBody>
          <a:bodyPr/>
          <a:lstStyle/>
          <a:p>
            <a:r>
              <a:rPr lang="en-US"/>
              <a:t>2024 ISPLS Convention</a:t>
            </a:r>
          </a:p>
        </p:txBody>
      </p:sp>
      <p:sp>
        <p:nvSpPr>
          <p:cNvPr id="7" name="Slide Number Placeholder 6">
            <a:extLst>
              <a:ext uri="{FF2B5EF4-FFF2-40B4-BE49-F238E27FC236}">
                <a16:creationId xmlns:a16="http://schemas.microsoft.com/office/drawing/2014/main" id="{D9B9B76D-84C9-4CE2-A60F-8E3F97BFF908}"/>
              </a:ext>
            </a:extLst>
          </p:cNvPr>
          <p:cNvSpPr>
            <a:spLocks noGrp="1"/>
          </p:cNvSpPr>
          <p:nvPr>
            <p:ph type="sldNum" sz="quarter" idx="12"/>
          </p:nvPr>
        </p:nvSpPr>
        <p:spPr/>
        <p:txBody>
          <a:bodyPr/>
          <a:lstStyle/>
          <a:p>
            <a:fld id="{D3D538F9-49A3-B84F-B36B-A7030CDE5D5B}" type="slidenum">
              <a:rPr lang="en-US" smtClean="0"/>
              <a:t>28</a:t>
            </a:fld>
            <a:endParaRPr lang="en-US"/>
          </a:p>
        </p:txBody>
      </p:sp>
    </p:spTree>
    <p:extLst>
      <p:ext uri="{BB962C8B-B14F-4D97-AF65-F5344CB8AC3E}">
        <p14:creationId xmlns:p14="http://schemas.microsoft.com/office/powerpoint/2010/main" val="620923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descr="Ruler pointing vertically"/>
          <p:cNvPicPr>
            <a:picLocks noChangeAspect="1"/>
          </p:cNvPicPr>
          <p:nvPr/>
        </p:nvPicPr>
        <p:blipFill>
          <a:blip r:embed="rId3"/>
          <a:stretch>
            <a:fillRect/>
          </a:stretch>
        </p:blipFill>
        <p:spPr>
          <a:xfrm rot="16200000">
            <a:off x="461122" y="3478288"/>
            <a:ext cx="2075762" cy="509273"/>
          </a:xfrm>
          <a:prstGeom prst="rect">
            <a:avLst/>
          </a:prstGeom>
        </p:spPr>
      </p:pic>
      <p:pic>
        <p:nvPicPr>
          <p:cNvPr id="24" name="Picture 18" descr="Adhesive-backed Plastic Measuring Tape | FINE TOOLS"/>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92774" y="3430149"/>
            <a:ext cx="6318893" cy="242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1"/>
          <p:cNvSpPr>
            <a:spLocks noGrp="1"/>
          </p:cNvSpPr>
          <p:nvPr>
            <p:ph type="title"/>
          </p:nvPr>
        </p:nvSpPr>
        <p:spPr>
          <a:xfrm>
            <a:off x="1485900" y="267696"/>
            <a:ext cx="6172200" cy="857250"/>
          </a:xfrm>
        </p:spPr>
        <p:txBody>
          <a:bodyPr>
            <a:normAutofit fontScale="90000"/>
          </a:bodyPr>
          <a:lstStyle/>
          <a:p>
            <a:r>
              <a:rPr lang="en-US" sz="3000" b="1" dirty="0">
                <a:latin typeface="Arial" panose="020B0604020202020204" pitchFamily="34" charset="0"/>
                <a:cs typeface="Arial" panose="020B0604020202020204" pitchFamily="34" charset="0"/>
              </a:rPr>
              <a:t>Coordinates, Frames, Epochs, EPP2022 and IFDM2022</a:t>
            </a:r>
          </a:p>
        </p:txBody>
      </p:sp>
      <p:sp>
        <p:nvSpPr>
          <p:cNvPr id="5" name="Content Placeholder 4"/>
          <p:cNvSpPr>
            <a:spLocks noGrp="1"/>
          </p:cNvSpPr>
          <p:nvPr>
            <p:ph idx="1"/>
          </p:nvPr>
        </p:nvSpPr>
        <p:spPr>
          <a:xfrm>
            <a:off x="38100" y="1158872"/>
            <a:ext cx="6172200" cy="1475892"/>
          </a:xfrm>
        </p:spPr>
        <p:txBody>
          <a:bodyPr>
            <a:normAutofit/>
          </a:bodyPr>
          <a:lstStyle/>
          <a:p>
            <a:pPr marL="385754" indent="-385754">
              <a:buFont typeface="Calibri" panose="020F0502020204030204" pitchFamily="34" charset="0"/>
              <a:buAutoNum type="arabicPeriod"/>
            </a:pPr>
            <a:r>
              <a:rPr lang="en-US" altLang="en-US" sz="1500" dirty="0">
                <a:ea typeface="ＭＳ Ｐゴシック" panose="020B0600070205080204" pitchFamily="34" charset="-128"/>
              </a:rPr>
              <a:t>A survey done Jan 1, 2023 and reported at epoch 2020.0</a:t>
            </a:r>
          </a:p>
          <a:p>
            <a:pPr marL="385754" indent="-385754">
              <a:buFont typeface="Calibri" panose="020F0502020204030204" pitchFamily="34" charset="0"/>
              <a:buAutoNum type="arabicPeriod"/>
            </a:pPr>
            <a:r>
              <a:rPr lang="en-US" altLang="en-US" sz="1500" dirty="0">
                <a:ea typeface="ＭＳ Ｐゴシック" panose="020B0600070205080204" pitchFamily="34" charset="-128"/>
              </a:rPr>
              <a:t>New Survey (same point) done Jan 1, 2030</a:t>
            </a:r>
          </a:p>
          <a:p>
            <a:pPr marL="385754" indent="-385754">
              <a:buFont typeface="Calibri" panose="020F0502020204030204" pitchFamily="34" charset="0"/>
              <a:buAutoNum type="arabicPeriod"/>
            </a:pPr>
            <a:r>
              <a:rPr lang="en-US" altLang="en-US" sz="1500" dirty="0">
                <a:ea typeface="ＭＳ Ｐゴシック" panose="020B0600070205080204" pitchFamily="34" charset="-128"/>
              </a:rPr>
              <a:t>Position of point in NATRF2022(2030)</a:t>
            </a:r>
          </a:p>
          <a:p>
            <a:pPr marL="385754" indent="-385754">
              <a:buFont typeface="Calibri" panose="020F0502020204030204" pitchFamily="34" charset="0"/>
              <a:buAutoNum type="arabicPeriod"/>
            </a:pPr>
            <a:r>
              <a:rPr lang="en-US" altLang="en-US" sz="1500" dirty="0">
                <a:ea typeface="ＭＳ Ｐゴシック" panose="020B0600070205080204" pitchFamily="34" charset="-128"/>
              </a:rPr>
              <a:t>Position of point in NATRF2022(2020)</a:t>
            </a:r>
          </a:p>
          <a:p>
            <a:pPr marL="385754" indent="-385754">
              <a:buFont typeface="Calibri" panose="020F0502020204030204" pitchFamily="34" charset="0"/>
              <a:buAutoNum type="arabicPeriod"/>
            </a:pPr>
            <a:r>
              <a:rPr lang="en-US" altLang="en-US" sz="1500" dirty="0">
                <a:ea typeface="ＭＳ Ｐゴシック" panose="020B0600070205080204" pitchFamily="34" charset="-128"/>
              </a:rPr>
              <a:t>If IFDM = 0, then NATRF2022 (2030) = NATRF2022 (2020)</a:t>
            </a:r>
          </a:p>
        </p:txBody>
      </p:sp>
      <p:sp>
        <p:nvSpPr>
          <p:cNvPr id="6" name="Isosceles Triangle 5" descr="Triangle representing 2023 position"/>
          <p:cNvSpPr/>
          <p:nvPr/>
        </p:nvSpPr>
        <p:spPr>
          <a:xfrm>
            <a:off x="6839575" y="3330615"/>
            <a:ext cx="188119" cy="167878"/>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sz="1350">
              <a:solidFill>
                <a:prstClr val="white"/>
              </a:solidFill>
              <a:latin typeface="Arial" panose="020B0604020202020204"/>
            </a:endParaRPr>
          </a:p>
        </p:txBody>
      </p:sp>
      <p:sp>
        <p:nvSpPr>
          <p:cNvPr id="8" name="Isosceles Triangle 7" descr="Triangle representing 2020 position in NATRF2022"/>
          <p:cNvSpPr/>
          <p:nvPr/>
        </p:nvSpPr>
        <p:spPr>
          <a:xfrm>
            <a:off x="6334704" y="3715331"/>
            <a:ext cx="188119" cy="167878"/>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sz="1350">
              <a:solidFill>
                <a:prstClr val="white"/>
              </a:solidFill>
              <a:latin typeface="Arial" panose="020B0604020202020204"/>
            </a:endParaRPr>
          </a:p>
        </p:txBody>
      </p:sp>
      <p:sp>
        <p:nvSpPr>
          <p:cNvPr id="9" name="Isosceles Triangle 8" descr="Triangle representing 2030 position"/>
          <p:cNvSpPr/>
          <p:nvPr/>
        </p:nvSpPr>
        <p:spPr>
          <a:xfrm>
            <a:off x="1769017" y="3772527"/>
            <a:ext cx="188119" cy="167878"/>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sz="1350">
              <a:solidFill>
                <a:prstClr val="white"/>
              </a:solidFill>
              <a:latin typeface="Arial" panose="020B0604020202020204"/>
            </a:endParaRPr>
          </a:p>
        </p:txBody>
      </p:sp>
      <p:sp>
        <p:nvSpPr>
          <p:cNvPr id="7" name="TextBox 6"/>
          <p:cNvSpPr txBox="1">
            <a:spLocks noChangeArrowheads="1"/>
          </p:cNvSpPr>
          <p:nvPr/>
        </p:nvSpPr>
        <p:spPr bwMode="auto">
          <a:xfrm>
            <a:off x="6381732" y="2519352"/>
            <a:ext cx="15555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457189">
              <a:spcBef>
                <a:spcPct val="0"/>
              </a:spcBef>
              <a:buNone/>
            </a:pPr>
            <a:r>
              <a:rPr lang="en-US" altLang="en-US" sz="1050" dirty="0">
                <a:solidFill>
                  <a:prstClr val="black"/>
                </a:solidFill>
                <a:latin typeface="Calibri" panose="020F0502020204030204" pitchFamily="34" charset="0"/>
              </a:rPr>
              <a:t>Position from 2023 survey NATRF2022 (2020.0)</a:t>
            </a:r>
          </a:p>
          <a:p>
            <a:pPr defTabSz="457189">
              <a:spcBef>
                <a:spcPct val="0"/>
              </a:spcBef>
              <a:buNone/>
            </a:pPr>
            <a:r>
              <a:rPr lang="en-US" altLang="en-US" sz="1050" dirty="0">
                <a:solidFill>
                  <a:prstClr val="black"/>
                </a:solidFill>
                <a:latin typeface="Calibri" panose="020F0502020204030204" pitchFamily="34" charset="0"/>
              </a:rPr>
              <a:t>ITRF2020 (2020.0)</a:t>
            </a:r>
          </a:p>
        </p:txBody>
      </p:sp>
      <p:sp>
        <p:nvSpPr>
          <p:cNvPr id="11" name="TextBox 10"/>
          <p:cNvSpPr txBox="1">
            <a:spLocks noChangeArrowheads="1"/>
          </p:cNvSpPr>
          <p:nvPr/>
        </p:nvSpPr>
        <p:spPr bwMode="auto">
          <a:xfrm>
            <a:off x="1746169" y="3290743"/>
            <a:ext cx="11465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457189">
              <a:spcBef>
                <a:spcPct val="0"/>
              </a:spcBef>
              <a:buNone/>
            </a:pPr>
            <a:r>
              <a:rPr lang="en-US" altLang="en-US" sz="1050" dirty="0">
                <a:solidFill>
                  <a:prstClr val="black"/>
                </a:solidFill>
                <a:latin typeface="Calibri" panose="020F0502020204030204" pitchFamily="34" charset="0"/>
              </a:rPr>
              <a:t>ITRF2020 (2030.0)</a:t>
            </a:r>
          </a:p>
        </p:txBody>
      </p:sp>
      <p:sp>
        <p:nvSpPr>
          <p:cNvPr id="12" name="TextBox 11"/>
          <p:cNvSpPr txBox="1">
            <a:spLocks noChangeArrowheads="1"/>
          </p:cNvSpPr>
          <p:nvPr/>
        </p:nvSpPr>
        <p:spPr bwMode="auto">
          <a:xfrm>
            <a:off x="5164861" y="4069412"/>
            <a:ext cx="11465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457189">
              <a:spcBef>
                <a:spcPct val="0"/>
              </a:spcBef>
              <a:buNone/>
            </a:pPr>
            <a:r>
              <a:rPr lang="en-US" altLang="en-US" sz="1050" dirty="0">
                <a:solidFill>
                  <a:prstClr val="black"/>
                </a:solidFill>
                <a:latin typeface="Calibri" panose="020F0502020204030204" pitchFamily="34" charset="0"/>
              </a:rPr>
              <a:t>NATRF2022 (2030)</a:t>
            </a:r>
          </a:p>
        </p:txBody>
      </p:sp>
      <p:sp>
        <p:nvSpPr>
          <p:cNvPr id="21" name="TextBox 20"/>
          <p:cNvSpPr txBox="1">
            <a:spLocks noChangeArrowheads="1"/>
          </p:cNvSpPr>
          <p:nvPr/>
        </p:nvSpPr>
        <p:spPr bwMode="auto">
          <a:xfrm>
            <a:off x="2847309" y="4002143"/>
            <a:ext cx="1008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defTabSz="457189">
              <a:spcBef>
                <a:spcPct val="0"/>
              </a:spcBef>
              <a:buNone/>
            </a:pPr>
            <a:r>
              <a:rPr lang="en-US" altLang="en-US" sz="1800" dirty="0">
                <a:solidFill>
                  <a:prstClr val="black"/>
                </a:solidFill>
                <a:latin typeface="Calibri" panose="020F0502020204030204" pitchFamily="34" charset="0"/>
              </a:rPr>
              <a:t>Epp2022</a:t>
            </a:r>
          </a:p>
        </p:txBody>
      </p:sp>
      <p:cxnSp>
        <p:nvCxnSpPr>
          <p:cNvPr id="23" name="Straight Arrow Connector 22" descr="Arrow showing epoch change"/>
          <p:cNvCxnSpPr/>
          <p:nvPr/>
        </p:nvCxnSpPr>
        <p:spPr>
          <a:xfrm flipV="1">
            <a:off x="6484141" y="3492183"/>
            <a:ext cx="379159" cy="316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a:spLocks noChangeArrowheads="1"/>
          </p:cNvSpPr>
          <p:nvPr/>
        </p:nvSpPr>
        <p:spPr bwMode="auto">
          <a:xfrm>
            <a:off x="6962220" y="3501603"/>
            <a:ext cx="110318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defTabSz="457189">
              <a:spcBef>
                <a:spcPct val="0"/>
              </a:spcBef>
              <a:buNone/>
            </a:pPr>
            <a:r>
              <a:rPr lang="en-US" altLang="en-US" sz="1050" dirty="0">
                <a:solidFill>
                  <a:prstClr val="black"/>
                </a:solidFill>
                <a:latin typeface="Calibri" panose="020F0502020204030204" pitchFamily="34" charset="0"/>
              </a:rPr>
              <a:t>IFDM 2030-2020</a:t>
            </a:r>
          </a:p>
          <a:p>
            <a:pPr algn="ctr" defTabSz="457189">
              <a:spcBef>
                <a:spcPct val="0"/>
              </a:spcBef>
              <a:buNone/>
            </a:pPr>
            <a:r>
              <a:rPr lang="en-US" altLang="en-US" sz="1050" dirty="0">
                <a:solidFill>
                  <a:prstClr val="black"/>
                </a:solidFill>
                <a:latin typeface="Calibri" panose="020F0502020204030204" pitchFamily="34" charset="0"/>
              </a:rPr>
              <a:t>NATRF2022</a:t>
            </a:r>
          </a:p>
          <a:p>
            <a:pPr algn="ctr" defTabSz="457189">
              <a:spcBef>
                <a:spcPct val="0"/>
              </a:spcBef>
              <a:buNone/>
            </a:pPr>
            <a:r>
              <a:rPr lang="en-US" altLang="en-US" sz="1050" dirty="0">
                <a:solidFill>
                  <a:prstClr val="black"/>
                </a:solidFill>
                <a:latin typeface="Calibri" panose="020F0502020204030204" pitchFamily="34" charset="0"/>
              </a:rPr>
              <a:t>(2020.0</a:t>
            </a:r>
            <a:r>
              <a:rPr lang="en-US" altLang="en-US" sz="1200" dirty="0">
                <a:solidFill>
                  <a:prstClr val="black"/>
                </a:solidFill>
                <a:latin typeface="Calibri" panose="020F0502020204030204" pitchFamily="34" charset="0"/>
              </a:rPr>
              <a:t>)</a:t>
            </a:r>
          </a:p>
        </p:txBody>
      </p:sp>
      <p:sp>
        <p:nvSpPr>
          <p:cNvPr id="26" name="Isosceles Triangle 25" descr="Triangle representing position at 2020"/>
          <p:cNvSpPr/>
          <p:nvPr/>
        </p:nvSpPr>
        <p:spPr>
          <a:xfrm>
            <a:off x="6839575" y="3330615"/>
            <a:ext cx="188119" cy="169069"/>
          </a:xfrm>
          <a:prstGeom prst="triangle">
            <a:avLst/>
          </a:prstGeom>
          <a:pattFill prst="wdDnDiag">
            <a:fgClr>
              <a:srgbClr val="C00000"/>
            </a:fgClr>
            <a:bgClr>
              <a:schemeClr val="tx2">
                <a:lumMod val="60000"/>
                <a:lumOff val="40000"/>
              </a:schemeClr>
            </a:bgClr>
          </a:pattFill>
        </p:spPr>
        <p:style>
          <a:lnRef idx="1">
            <a:schemeClr val="accent1"/>
          </a:lnRef>
          <a:fillRef idx="3">
            <a:schemeClr val="accent1"/>
          </a:fillRef>
          <a:effectRef idx="2">
            <a:schemeClr val="accent1"/>
          </a:effectRef>
          <a:fontRef idx="minor">
            <a:schemeClr val="lt1"/>
          </a:fontRef>
        </p:style>
        <p:txBody>
          <a:bodyPr anchor="ctr"/>
          <a:lstStyle/>
          <a:p>
            <a:pPr algn="ctr" defTabSz="457189">
              <a:defRPr/>
            </a:pPr>
            <a:endParaRPr lang="en-US" sz="1350">
              <a:solidFill>
                <a:prstClr val="white"/>
              </a:solidFill>
              <a:latin typeface="Arial" panose="020B0604020202020204"/>
            </a:endParaRPr>
          </a:p>
        </p:txBody>
      </p:sp>
      <p:cxnSp>
        <p:nvCxnSpPr>
          <p:cNvPr id="3" name="Straight Arrow Connector 2" descr="Arrow showing epoch change"/>
          <p:cNvCxnSpPr>
            <a:stCxn id="6" idx="1"/>
          </p:cNvCxnSpPr>
          <p:nvPr/>
        </p:nvCxnSpPr>
        <p:spPr>
          <a:xfrm flipH="1">
            <a:off x="1950740" y="3414554"/>
            <a:ext cx="4935864" cy="4175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descr="Arrow showing frame change"/>
          <p:cNvCxnSpPr>
            <a:endCxn id="8" idx="1"/>
          </p:cNvCxnSpPr>
          <p:nvPr/>
        </p:nvCxnSpPr>
        <p:spPr>
          <a:xfrm flipV="1">
            <a:off x="2065736" y="3799270"/>
            <a:ext cx="4315997" cy="571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Notched Right Arrow 30"/>
          <p:cNvSpPr/>
          <p:nvPr/>
        </p:nvSpPr>
        <p:spPr>
          <a:xfrm>
            <a:off x="3808143" y="4069412"/>
            <a:ext cx="1323040" cy="281031"/>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189"/>
            <a:r>
              <a:rPr lang="en-US" sz="1350" dirty="0" err="1">
                <a:noFill/>
                <a:latin typeface="Arial" panose="020B0604020202020204"/>
              </a:rPr>
              <a:t>f</a:t>
            </a:r>
            <a:r>
              <a:rPr lang="en-US" sz="1350" dirty="0" err="1">
                <a:ln>
                  <a:solidFill>
                    <a:srgbClr val="00B050"/>
                  </a:solidFill>
                </a:ln>
                <a:noFill/>
                <a:latin typeface="Arial" panose="020B0604020202020204"/>
              </a:rPr>
              <a:t>frame</a:t>
            </a:r>
            <a:endParaRPr lang="en-US" sz="1350" dirty="0">
              <a:noFill/>
              <a:latin typeface="Arial" panose="020B0604020202020204"/>
            </a:endParaRPr>
          </a:p>
        </p:txBody>
      </p:sp>
      <p:sp>
        <p:nvSpPr>
          <p:cNvPr id="34" name="Notched Right Arrow 33"/>
          <p:cNvSpPr/>
          <p:nvPr/>
        </p:nvSpPr>
        <p:spPr>
          <a:xfrm rot="19398257">
            <a:off x="6057346" y="4017077"/>
            <a:ext cx="925179" cy="281031"/>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189"/>
            <a:r>
              <a:rPr lang="en-US" sz="1350" dirty="0" err="1">
                <a:noFill/>
                <a:latin typeface="Arial" panose="020B0604020202020204"/>
              </a:rPr>
              <a:t>f</a:t>
            </a:r>
            <a:r>
              <a:rPr lang="en-US" sz="1350" dirty="0" err="1">
                <a:ln>
                  <a:solidFill>
                    <a:srgbClr val="00B050"/>
                  </a:solidFill>
                </a:ln>
                <a:noFill/>
                <a:latin typeface="Arial" panose="020B0604020202020204"/>
              </a:rPr>
              <a:t>Epoch</a:t>
            </a:r>
            <a:endParaRPr lang="en-US" sz="1350" dirty="0">
              <a:noFill/>
              <a:latin typeface="Arial" panose="020B0604020202020204"/>
            </a:endParaRPr>
          </a:p>
        </p:txBody>
      </p:sp>
      <p:sp>
        <p:nvSpPr>
          <p:cNvPr id="2" name="TextBox 1"/>
          <p:cNvSpPr txBox="1"/>
          <p:nvPr/>
        </p:nvSpPr>
        <p:spPr bwMode="auto">
          <a:xfrm>
            <a:off x="7347466" y="4424555"/>
            <a:ext cx="528403" cy="369332"/>
          </a:xfrm>
          <a:prstGeom prst="rect">
            <a:avLst/>
          </a:prstGeom>
          <a:noFill/>
          <a:ln w="9525">
            <a:noFill/>
            <a:miter lim="800000"/>
            <a:headEnd/>
            <a:tailEnd/>
          </a:ln>
        </p:spPr>
        <p:txBody>
          <a:bodyPr wrap="square" rtlCol="0">
            <a:spAutoFit/>
          </a:bodyPr>
          <a:lstStyle/>
          <a:p>
            <a:pPr defTabSz="457189"/>
            <a:r>
              <a:rPr lang="en-US" dirty="0">
                <a:solidFill>
                  <a:prstClr val="black"/>
                </a:solidFill>
                <a:latin typeface="Arial" panose="020B0604020202020204"/>
              </a:rPr>
              <a:t>(H)</a:t>
            </a:r>
          </a:p>
        </p:txBody>
      </p:sp>
      <p:sp>
        <p:nvSpPr>
          <p:cNvPr id="4" name="TextBox 3"/>
          <p:cNvSpPr txBox="1"/>
          <p:nvPr/>
        </p:nvSpPr>
        <p:spPr bwMode="auto">
          <a:xfrm>
            <a:off x="1584176" y="2801693"/>
            <a:ext cx="492443" cy="369332"/>
          </a:xfrm>
          <a:prstGeom prst="rect">
            <a:avLst/>
          </a:prstGeom>
          <a:noFill/>
          <a:ln w="9525">
            <a:noFill/>
            <a:miter lim="800000"/>
            <a:headEnd/>
            <a:tailEnd/>
          </a:ln>
        </p:spPr>
        <p:txBody>
          <a:bodyPr wrap="none" rtlCol="0">
            <a:spAutoFit/>
          </a:bodyPr>
          <a:lstStyle/>
          <a:p>
            <a:pPr defTabSz="457189"/>
            <a:r>
              <a:rPr lang="en-US" dirty="0">
                <a:solidFill>
                  <a:prstClr val="black"/>
                </a:solidFill>
                <a:latin typeface="Arial" panose="020B0604020202020204"/>
              </a:rPr>
              <a:t>(V)</a:t>
            </a:r>
          </a:p>
        </p:txBody>
      </p:sp>
      <p:sp>
        <p:nvSpPr>
          <p:cNvPr id="10" name="Date Placeholder 9">
            <a:extLst>
              <a:ext uri="{FF2B5EF4-FFF2-40B4-BE49-F238E27FC236}">
                <a16:creationId xmlns:a16="http://schemas.microsoft.com/office/drawing/2014/main" id="{6F016B31-022C-4585-80D5-9FEFF8F79B20}"/>
              </a:ext>
            </a:extLst>
          </p:cNvPr>
          <p:cNvSpPr>
            <a:spLocks noGrp="1"/>
          </p:cNvSpPr>
          <p:nvPr>
            <p:ph type="dt" sz="half" idx="10"/>
          </p:nvPr>
        </p:nvSpPr>
        <p:spPr/>
        <p:txBody>
          <a:bodyPr/>
          <a:lstStyle/>
          <a:p>
            <a:r>
              <a:rPr lang="en-US"/>
              <a:t>1/11/2024</a:t>
            </a:r>
          </a:p>
        </p:txBody>
      </p:sp>
      <p:sp>
        <p:nvSpPr>
          <p:cNvPr id="13" name="Footer Placeholder 12">
            <a:extLst>
              <a:ext uri="{FF2B5EF4-FFF2-40B4-BE49-F238E27FC236}">
                <a16:creationId xmlns:a16="http://schemas.microsoft.com/office/drawing/2014/main" id="{2CFD6147-603C-4240-ACAE-AE3E4BA93AB8}"/>
              </a:ext>
            </a:extLst>
          </p:cNvPr>
          <p:cNvSpPr>
            <a:spLocks noGrp="1"/>
          </p:cNvSpPr>
          <p:nvPr>
            <p:ph type="ftr" sz="quarter" idx="11"/>
          </p:nvPr>
        </p:nvSpPr>
        <p:spPr/>
        <p:txBody>
          <a:bodyPr/>
          <a:lstStyle/>
          <a:p>
            <a:r>
              <a:rPr lang="en-US"/>
              <a:t>2024 ISPLS Convention</a:t>
            </a:r>
          </a:p>
        </p:txBody>
      </p:sp>
      <p:sp>
        <p:nvSpPr>
          <p:cNvPr id="14" name="Slide Number Placeholder 13">
            <a:extLst>
              <a:ext uri="{FF2B5EF4-FFF2-40B4-BE49-F238E27FC236}">
                <a16:creationId xmlns:a16="http://schemas.microsoft.com/office/drawing/2014/main" id="{E04964E0-58A5-4CED-997B-3ACA5CF33CBD}"/>
              </a:ext>
            </a:extLst>
          </p:cNvPr>
          <p:cNvSpPr>
            <a:spLocks noGrp="1"/>
          </p:cNvSpPr>
          <p:nvPr>
            <p:ph type="sldNum" sz="quarter" idx="12"/>
          </p:nvPr>
        </p:nvSpPr>
        <p:spPr/>
        <p:txBody>
          <a:bodyPr/>
          <a:lstStyle/>
          <a:p>
            <a:fld id="{D3D538F9-49A3-B84F-B36B-A7030CDE5D5B}" type="slidenum">
              <a:rPr lang="en-US" smtClean="0"/>
              <a:t>29</a:t>
            </a:fld>
            <a:endParaRPr lang="en-US"/>
          </a:p>
        </p:txBody>
      </p:sp>
    </p:spTree>
    <p:extLst>
      <p:ext uri="{BB962C8B-B14F-4D97-AF65-F5344CB8AC3E}">
        <p14:creationId xmlns:p14="http://schemas.microsoft.com/office/powerpoint/2010/main" val="3933202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841D-315E-4847-9F8B-248FD03AD281}"/>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NSRS Modernization: Delay</a:t>
            </a:r>
          </a:p>
        </p:txBody>
      </p:sp>
      <p:sp>
        <p:nvSpPr>
          <p:cNvPr id="3" name="Content Placeholder 2">
            <a:extLst>
              <a:ext uri="{FF2B5EF4-FFF2-40B4-BE49-F238E27FC236}">
                <a16:creationId xmlns:a16="http://schemas.microsoft.com/office/drawing/2014/main" id="{F582560C-190D-4115-BEEB-24C8186D0D7D}"/>
              </a:ext>
            </a:extLst>
          </p:cNvPr>
          <p:cNvSpPr>
            <a:spLocks noGrp="1"/>
          </p:cNvSpPr>
          <p:nvPr>
            <p:ph idx="1"/>
          </p:nvPr>
        </p:nvSpPr>
        <p:spPr/>
        <p:txBody>
          <a:bodyPr>
            <a:normAutofit/>
          </a:bodyPr>
          <a:lstStyle/>
          <a:p>
            <a:r>
              <a:rPr lang="en-US" dirty="0">
                <a:latin typeface="Arial" panose="020B0604020202020204" pitchFamily="34" charset="0"/>
                <a:cs typeface="Arial" panose="020B0604020202020204" pitchFamily="34" charset="0"/>
              </a:rPr>
              <a:t>It’s official:  we are delayed beyond 2022</a:t>
            </a:r>
          </a:p>
          <a:p>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Will names change?</a:t>
            </a:r>
          </a:p>
          <a:p>
            <a:pPr lvl="2"/>
            <a:r>
              <a:rPr lang="en-US" dirty="0">
                <a:latin typeface="Arial" panose="020B0604020202020204" pitchFamily="34" charset="0"/>
                <a:cs typeface="Arial" panose="020B0604020202020204" pitchFamily="34" charset="0"/>
              </a:rPr>
              <a:t> No, “GEOID2022”, “NATRF2022”, etc. will remain the same</a:t>
            </a:r>
          </a:p>
        </p:txBody>
      </p:sp>
      <p:sp>
        <p:nvSpPr>
          <p:cNvPr id="4" name="Date Placeholder 3">
            <a:extLst>
              <a:ext uri="{FF2B5EF4-FFF2-40B4-BE49-F238E27FC236}">
                <a16:creationId xmlns:a16="http://schemas.microsoft.com/office/drawing/2014/main" id="{34A4A026-51DF-439F-9F15-1BC4AB697A96}"/>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E678FAF9-CF03-4840-AE1C-D5C388330D5D}"/>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98C59A26-C4F5-4FBE-9B89-F7C01C5E277F}"/>
              </a:ext>
            </a:extLst>
          </p:cNvPr>
          <p:cNvSpPr>
            <a:spLocks noGrp="1"/>
          </p:cNvSpPr>
          <p:nvPr>
            <p:ph type="sldNum" sz="quarter" idx="12"/>
          </p:nvPr>
        </p:nvSpPr>
        <p:spPr/>
        <p:txBody>
          <a:bodyPr/>
          <a:lstStyle/>
          <a:p>
            <a:fld id="{D3D538F9-49A3-B84F-B36B-A7030CDE5D5B}" type="slidenum">
              <a:rPr lang="en-US" smtClean="0"/>
              <a:t>3</a:t>
            </a:fld>
            <a:endParaRPr lang="en-US"/>
          </a:p>
        </p:txBody>
      </p:sp>
    </p:spTree>
    <p:extLst>
      <p:ext uri="{BB962C8B-B14F-4D97-AF65-F5344CB8AC3E}">
        <p14:creationId xmlns:p14="http://schemas.microsoft.com/office/powerpoint/2010/main" val="1279538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FF0000"/>
                </a:solidFill>
                <a:latin typeface="Arial" panose="020B0604020202020204" pitchFamily="34" charset="0"/>
                <a:cs typeface="Arial" panose="020B0604020202020204" pitchFamily="34" charset="0"/>
              </a:rPr>
              <a:t>Coordinates in the Modernized NSRS</a:t>
            </a:r>
            <a:endParaRPr lang="en-US" sz="40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95842" y="888424"/>
            <a:ext cx="7952317" cy="3878840"/>
          </a:xfrm>
        </p:spPr>
        <p:txBody>
          <a:bodyPr>
            <a:normAutofit fontScale="92500"/>
          </a:bodyPr>
          <a:lstStyle/>
          <a:p>
            <a:r>
              <a:rPr lang="en-US" sz="2800" dirty="0">
                <a:latin typeface="Arial" panose="020B0604020202020204" pitchFamily="34" charset="0"/>
                <a:cs typeface="Arial" panose="020B0604020202020204" pitchFamily="34" charset="0"/>
              </a:rPr>
              <a:t>Five types:</a:t>
            </a:r>
          </a:p>
          <a:p>
            <a:pPr lvl="1"/>
            <a:r>
              <a:rPr lang="en-US" sz="2400" b="1" dirty="0">
                <a:latin typeface="Arial" panose="020B0604020202020204" pitchFamily="34" charset="0"/>
                <a:cs typeface="Arial" panose="020B0604020202020204" pitchFamily="34" charset="0"/>
              </a:rPr>
              <a:t>Active</a:t>
            </a:r>
            <a:r>
              <a:rPr lang="en-US" sz="2400" dirty="0">
                <a:latin typeface="Arial" panose="020B0604020202020204" pitchFamily="34" charset="0"/>
                <a:cs typeface="Arial" panose="020B0604020202020204" pitchFamily="34" charset="0"/>
              </a:rPr>
              <a:t>:  Continuous functions at a CORS</a:t>
            </a:r>
          </a:p>
          <a:p>
            <a:pPr lvl="1"/>
            <a:r>
              <a:rPr lang="en-US" sz="2400" b="1" dirty="0">
                <a:latin typeface="Arial" panose="020B0604020202020204" pitchFamily="34" charset="0"/>
                <a:cs typeface="Arial" panose="020B0604020202020204" pitchFamily="34" charset="0"/>
              </a:rPr>
              <a:t>Survey Epoch</a:t>
            </a:r>
            <a:r>
              <a:rPr lang="en-US" sz="2400" dirty="0">
                <a:latin typeface="Arial" panose="020B0604020202020204" pitchFamily="34" charset="0"/>
                <a:cs typeface="Arial" panose="020B0604020202020204" pitchFamily="34" charset="0"/>
              </a:rPr>
              <a:t>:  “Time dependent coordinates”</a:t>
            </a:r>
          </a:p>
          <a:p>
            <a:pPr lvl="1"/>
            <a:r>
              <a:rPr lang="en-US" sz="2400" b="1" dirty="0">
                <a:latin typeface="Arial" panose="020B0604020202020204" pitchFamily="34" charset="0"/>
                <a:cs typeface="Arial" panose="020B0604020202020204" pitchFamily="34" charset="0"/>
              </a:rPr>
              <a:t>Reference Epoch</a:t>
            </a:r>
            <a:r>
              <a:rPr lang="en-US" sz="2400" dirty="0">
                <a:latin typeface="Arial" panose="020B0604020202020204" pitchFamily="34" charset="0"/>
                <a:cs typeface="Arial" panose="020B0604020202020204" pitchFamily="34" charset="0"/>
              </a:rPr>
              <a:t>:  “Estimated at 2020, 2025, 2030, …”</a:t>
            </a:r>
          </a:p>
          <a:p>
            <a:pPr lvl="1"/>
            <a:r>
              <a:rPr lang="en-US" sz="2400" b="1" dirty="0">
                <a:latin typeface="Arial" panose="020B0604020202020204" pitchFamily="34" charset="0"/>
                <a:cs typeface="Arial" panose="020B0604020202020204" pitchFamily="34" charset="0"/>
              </a:rPr>
              <a:t>OPUS</a:t>
            </a:r>
            <a:r>
              <a:rPr lang="en-US" sz="2400" dirty="0">
                <a:latin typeface="Arial" panose="020B0604020202020204" pitchFamily="34" charset="0"/>
                <a:cs typeface="Arial" panose="020B0604020202020204" pitchFamily="34" charset="0"/>
              </a:rPr>
              <a:t>:  Computed by you, and as accurate or inaccurate as the choices you make</a:t>
            </a:r>
          </a:p>
          <a:p>
            <a:pPr lvl="2"/>
            <a:r>
              <a:rPr lang="en-US" sz="1800" i="1" dirty="0">
                <a:latin typeface="Arial" panose="020B0604020202020204" pitchFamily="34" charset="0"/>
                <a:cs typeface="Arial" panose="020B0604020202020204" pitchFamily="34" charset="0"/>
              </a:rPr>
              <a:t>Tied to the NSRS if you follow OPUS recommendations</a:t>
            </a:r>
          </a:p>
          <a:p>
            <a:pPr lvl="1"/>
            <a:r>
              <a:rPr lang="en-US" sz="2400" b="1" dirty="0">
                <a:latin typeface="Arial" panose="020B0604020202020204" pitchFamily="34" charset="0"/>
                <a:cs typeface="Arial" panose="020B0604020202020204" pitchFamily="34" charset="0"/>
              </a:rPr>
              <a:t>Reported</a:t>
            </a:r>
            <a:r>
              <a:rPr lang="en-US" sz="2400" dirty="0">
                <a:latin typeface="Arial" panose="020B0604020202020204" pitchFamily="34" charset="0"/>
                <a:cs typeface="Arial" panose="020B0604020202020204" pitchFamily="34" charset="0"/>
              </a:rPr>
              <a:t>:  Good for finding a point somewhere on Earth.</a:t>
            </a:r>
          </a:p>
          <a:p>
            <a:pPr lvl="2"/>
            <a:r>
              <a:rPr lang="en-US" sz="1800" i="1" dirty="0">
                <a:latin typeface="Arial" panose="020B0604020202020204" pitchFamily="34" charset="0"/>
                <a:cs typeface="Arial" panose="020B0604020202020204" pitchFamily="34" charset="0"/>
              </a:rPr>
              <a:t>Not to be used as geodetic control</a:t>
            </a:r>
          </a:p>
          <a:p>
            <a:endParaRPr lang="en-US" sz="2100" dirty="0"/>
          </a:p>
        </p:txBody>
      </p:sp>
      <p:sp>
        <p:nvSpPr>
          <p:cNvPr id="4" name="Date Placeholder 3">
            <a:extLst>
              <a:ext uri="{FF2B5EF4-FFF2-40B4-BE49-F238E27FC236}">
                <a16:creationId xmlns:a16="http://schemas.microsoft.com/office/drawing/2014/main" id="{6F26C4A0-2733-48E2-8795-A3C8FF19F40B}"/>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4082CDF8-C40C-41B7-8E9C-133697F927CB}"/>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C0AD80FD-2FAD-45B2-9A53-36698EA4D23F}"/>
              </a:ext>
            </a:extLst>
          </p:cNvPr>
          <p:cNvSpPr>
            <a:spLocks noGrp="1"/>
          </p:cNvSpPr>
          <p:nvPr>
            <p:ph type="sldNum" sz="quarter" idx="12"/>
          </p:nvPr>
        </p:nvSpPr>
        <p:spPr/>
        <p:txBody>
          <a:bodyPr/>
          <a:lstStyle/>
          <a:p>
            <a:fld id="{D3D538F9-49A3-B84F-B36B-A7030CDE5D5B}" type="slidenum">
              <a:rPr lang="en-US" smtClean="0"/>
              <a:t>30</a:t>
            </a:fld>
            <a:endParaRPr lang="en-US"/>
          </a:p>
        </p:txBody>
      </p:sp>
    </p:spTree>
    <p:extLst>
      <p:ext uri="{BB962C8B-B14F-4D97-AF65-F5344CB8AC3E}">
        <p14:creationId xmlns:p14="http://schemas.microsoft.com/office/powerpoint/2010/main" val="185965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C8ADFD-FA0E-4C90-903C-AE9C3B9C6BB1}"/>
              </a:ext>
            </a:extLst>
          </p:cNvPr>
          <p:cNvSpPr>
            <a:spLocks noGrp="1"/>
          </p:cNvSpPr>
          <p:nvPr>
            <p:ph type="title" idx="4294967295"/>
          </p:nvPr>
        </p:nvSpPr>
        <p:spPr>
          <a:xfrm>
            <a:off x="4645025" y="514350"/>
            <a:ext cx="4041775" cy="4810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Active Control</a:t>
            </a:r>
          </a:p>
        </p:txBody>
      </p:sp>
      <p:sp>
        <p:nvSpPr>
          <p:cNvPr id="7" name="Date Placeholder 6">
            <a:extLst>
              <a:ext uri="{FF2B5EF4-FFF2-40B4-BE49-F238E27FC236}">
                <a16:creationId xmlns:a16="http://schemas.microsoft.com/office/drawing/2014/main" id="{43BAD175-3A89-437E-869A-5C25E6E1BDB8}"/>
              </a:ext>
            </a:extLst>
          </p:cNvPr>
          <p:cNvSpPr>
            <a:spLocks noGrp="1"/>
          </p:cNvSpPr>
          <p:nvPr>
            <p:ph type="dt" sz="half" idx="10"/>
          </p:nvPr>
        </p:nvSpPr>
        <p:spPr/>
        <p:txBody>
          <a:bodyPr/>
          <a:lstStyle/>
          <a:p>
            <a:r>
              <a:rPr lang="en-US"/>
              <a:t>1/11/2024</a:t>
            </a:r>
          </a:p>
        </p:txBody>
      </p:sp>
      <p:sp>
        <p:nvSpPr>
          <p:cNvPr id="8" name="Footer Placeholder 7">
            <a:extLst>
              <a:ext uri="{FF2B5EF4-FFF2-40B4-BE49-F238E27FC236}">
                <a16:creationId xmlns:a16="http://schemas.microsoft.com/office/drawing/2014/main" id="{F350C6A9-C757-488E-9452-8A2669038E47}"/>
              </a:ext>
            </a:extLst>
          </p:cNvPr>
          <p:cNvSpPr>
            <a:spLocks noGrp="1"/>
          </p:cNvSpPr>
          <p:nvPr>
            <p:ph type="ftr" sz="quarter" idx="11"/>
          </p:nvPr>
        </p:nvSpPr>
        <p:spPr/>
        <p:txBody>
          <a:bodyPr/>
          <a:lstStyle/>
          <a:p>
            <a:r>
              <a:rPr lang="en-US"/>
              <a:t>2024 ISPLS Convention</a:t>
            </a:r>
          </a:p>
        </p:txBody>
      </p:sp>
      <p:sp>
        <p:nvSpPr>
          <p:cNvPr id="9" name="Slide Number Placeholder 8">
            <a:extLst>
              <a:ext uri="{FF2B5EF4-FFF2-40B4-BE49-F238E27FC236}">
                <a16:creationId xmlns:a16="http://schemas.microsoft.com/office/drawing/2014/main" id="{3D705B7E-55B3-47F5-B0B4-A9C328110476}"/>
              </a:ext>
            </a:extLst>
          </p:cNvPr>
          <p:cNvSpPr>
            <a:spLocks noGrp="1"/>
          </p:cNvSpPr>
          <p:nvPr>
            <p:ph type="sldNum" sz="quarter" idx="12"/>
          </p:nvPr>
        </p:nvSpPr>
        <p:spPr/>
        <p:txBody>
          <a:bodyPr/>
          <a:lstStyle/>
          <a:p>
            <a:fld id="{D3D538F9-49A3-B84F-B36B-A7030CDE5D5B}" type="slidenum">
              <a:rPr lang="en-US" smtClean="0"/>
              <a:t>31</a:t>
            </a:fld>
            <a:endParaRPr lang="en-US"/>
          </a:p>
        </p:txBody>
      </p:sp>
      <p:pic>
        <p:nvPicPr>
          <p:cNvPr id="18" name="Picture 2" descr="CORS monument at VITH">
            <a:extLst>
              <a:ext uri="{FF2B5EF4-FFF2-40B4-BE49-F238E27FC236}">
                <a16:creationId xmlns:a16="http://schemas.microsoft.com/office/drawing/2014/main" id="{A1E622A8-CFFA-4A27-AECD-0EE51D9325EE}"/>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04260" y="831601"/>
            <a:ext cx="2328504" cy="17383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ORS monument at CORB">
            <a:extLst>
              <a:ext uri="{FF2B5EF4-FFF2-40B4-BE49-F238E27FC236}">
                <a16:creationId xmlns:a16="http://schemas.microsoft.com/office/drawing/2014/main" id="{8226F055-C7AC-46ED-A67A-0082FA4EB8E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1330" y="1716438"/>
            <a:ext cx="2142117" cy="21770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RS monument at FLF1">
            <a:extLst>
              <a:ext uri="{FF2B5EF4-FFF2-40B4-BE49-F238E27FC236}">
                <a16:creationId xmlns:a16="http://schemas.microsoft.com/office/drawing/2014/main" id="{3AD35284-3875-48C6-9FFD-53B56175FC3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93278" y="2941889"/>
            <a:ext cx="2405698" cy="1717598"/>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6" descr="GPS timeseries at BORC station">
            <a:extLst>
              <a:ext uri="{FF2B5EF4-FFF2-40B4-BE49-F238E27FC236}">
                <a16:creationId xmlns:a16="http://schemas.microsoft.com/office/drawing/2014/main" id="{E91F1B34-F297-4481-A928-C0F90AD44A7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553200" y="1167386"/>
            <a:ext cx="2575828" cy="2177057"/>
          </a:xfrm>
          <a:prstGeom prst="rect">
            <a:avLst/>
          </a:prstGeom>
          <a:noFill/>
          <a:ln>
            <a:noFill/>
          </a:ln>
        </p:spPr>
      </p:pic>
      <p:pic>
        <p:nvPicPr>
          <p:cNvPr id="11" name="Picture 10" descr="Diagram of RTK operation">
            <a:extLst>
              <a:ext uri="{FF2B5EF4-FFF2-40B4-BE49-F238E27FC236}">
                <a16:creationId xmlns:a16="http://schemas.microsoft.com/office/drawing/2014/main" id="{48C316F7-7A40-4695-A494-12AF38679A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68838" y="3118519"/>
            <a:ext cx="1714500" cy="1549951"/>
          </a:xfrm>
          <a:prstGeom prst="rect">
            <a:avLst/>
          </a:prstGeom>
        </p:spPr>
      </p:pic>
    </p:spTree>
    <p:extLst>
      <p:ext uri="{BB962C8B-B14F-4D97-AF65-F5344CB8AC3E}">
        <p14:creationId xmlns:p14="http://schemas.microsoft.com/office/powerpoint/2010/main" val="3067108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2866BB-79D5-446D-9E68-B4F9D8C94973}"/>
              </a:ext>
            </a:extLst>
          </p:cNvPr>
          <p:cNvSpPr>
            <a:spLocks noGrp="1"/>
          </p:cNvSpPr>
          <p:nvPr>
            <p:ph type="title" idx="4294967295"/>
          </p:nvPr>
        </p:nvSpPr>
        <p:spPr>
          <a:xfrm>
            <a:off x="457200" y="519113"/>
            <a:ext cx="4040188" cy="479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Passive Control</a:t>
            </a:r>
          </a:p>
        </p:txBody>
      </p:sp>
      <p:sp>
        <p:nvSpPr>
          <p:cNvPr id="7" name="Date Placeholder 6">
            <a:extLst>
              <a:ext uri="{FF2B5EF4-FFF2-40B4-BE49-F238E27FC236}">
                <a16:creationId xmlns:a16="http://schemas.microsoft.com/office/drawing/2014/main" id="{43BAD175-3A89-437E-869A-5C25E6E1BDB8}"/>
              </a:ext>
            </a:extLst>
          </p:cNvPr>
          <p:cNvSpPr>
            <a:spLocks noGrp="1"/>
          </p:cNvSpPr>
          <p:nvPr>
            <p:ph type="dt" sz="half" idx="10"/>
          </p:nvPr>
        </p:nvSpPr>
        <p:spPr/>
        <p:txBody>
          <a:bodyPr/>
          <a:lstStyle/>
          <a:p>
            <a:r>
              <a:rPr lang="en-US"/>
              <a:t>1/11/2024</a:t>
            </a:r>
          </a:p>
        </p:txBody>
      </p:sp>
      <p:sp>
        <p:nvSpPr>
          <p:cNvPr id="8" name="Footer Placeholder 7">
            <a:extLst>
              <a:ext uri="{FF2B5EF4-FFF2-40B4-BE49-F238E27FC236}">
                <a16:creationId xmlns:a16="http://schemas.microsoft.com/office/drawing/2014/main" id="{F350C6A9-C757-488E-9452-8A2669038E47}"/>
              </a:ext>
            </a:extLst>
          </p:cNvPr>
          <p:cNvSpPr>
            <a:spLocks noGrp="1"/>
          </p:cNvSpPr>
          <p:nvPr>
            <p:ph type="ftr" sz="quarter" idx="11"/>
          </p:nvPr>
        </p:nvSpPr>
        <p:spPr/>
        <p:txBody>
          <a:bodyPr/>
          <a:lstStyle/>
          <a:p>
            <a:r>
              <a:rPr lang="en-US"/>
              <a:t>2024 ISPLS Convention</a:t>
            </a:r>
          </a:p>
        </p:txBody>
      </p:sp>
      <p:sp>
        <p:nvSpPr>
          <p:cNvPr id="9" name="Slide Number Placeholder 8">
            <a:extLst>
              <a:ext uri="{FF2B5EF4-FFF2-40B4-BE49-F238E27FC236}">
                <a16:creationId xmlns:a16="http://schemas.microsoft.com/office/drawing/2014/main" id="{3D705B7E-55B3-47F5-B0B4-A9C328110476}"/>
              </a:ext>
            </a:extLst>
          </p:cNvPr>
          <p:cNvSpPr>
            <a:spLocks noGrp="1"/>
          </p:cNvSpPr>
          <p:nvPr>
            <p:ph type="sldNum" sz="quarter" idx="12"/>
          </p:nvPr>
        </p:nvSpPr>
        <p:spPr/>
        <p:txBody>
          <a:bodyPr/>
          <a:lstStyle/>
          <a:p>
            <a:fld id="{D3D538F9-49A3-B84F-B36B-A7030CDE5D5B}" type="slidenum">
              <a:rPr lang="en-US" smtClean="0"/>
              <a:t>32</a:t>
            </a:fld>
            <a:endParaRPr lang="en-US"/>
          </a:p>
        </p:txBody>
      </p:sp>
      <p:pic>
        <p:nvPicPr>
          <p:cNvPr id="10" name="Picture 5" descr="Driven rod survey mark">
            <a:extLst>
              <a:ext uri="{FF2B5EF4-FFF2-40B4-BE49-F238E27FC236}">
                <a16:creationId xmlns:a16="http://schemas.microsoft.com/office/drawing/2014/main" id="{1466A8C9-4165-4D0A-B99B-0088AB1FE5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7084" y="3214957"/>
            <a:ext cx="1766552" cy="132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an undisturbed mark">
            <a:extLst>
              <a:ext uri="{FF2B5EF4-FFF2-40B4-BE49-F238E27FC236}">
                <a16:creationId xmlns:a16="http://schemas.microsoft.com/office/drawing/2014/main" id="{F08631DE-C124-4C89-B0A6-EBB6D5E02D0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7084" y="103225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ose-up photo, showing mark tablet details and datum point">
            <a:extLst>
              <a:ext uri="{FF2B5EF4-FFF2-40B4-BE49-F238E27FC236}">
                <a16:creationId xmlns:a16="http://schemas.microsoft.com/office/drawing/2014/main" id="{E64F57E4-4123-4426-B725-1EC27D22A37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07420" y="1044167"/>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eye-level photo, showing setting details and condition">
            <a:extLst>
              <a:ext uri="{FF2B5EF4-FFF2-40B4-BE49-F238E27FC236}">
                <a16:creationId xmlns:a16="http://schemas.microsoft.com/office/drawing/2014/main" id="{89BCC1AA-DE59-49FE-9410-D680418EFA2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34270" y="2910482"/>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NGS datasheet example">
            <a:extLst>
              <a:ext uri="{FF2B5EF4-FFF2-40B4-BE49-F238E27FC236}">
                <a16:creationId xmlns:a16="http://schemas.microsoft.com/office/drawing/2014/main" id="{DB1CA955-F073-49FD-B63B-7EBD96FDB05E}"/>
              </a:ext>
            </a:extLst>
          </p:cNvPr>
          <p:cNvPicPr>
            <a:picLocks noChangeAspect="1"/>
          </p:cNvPicPr>
          <p:nvPr/>
        </p:nvPicPr>
        <p:blipFill>
          <a:blip r:embed="rId7"/>
          <a:stretch>
            <a:fillRect/>
          </a:stretch>
        </p:blipFill>
        <p:spPr>
          <a:xfrm>
            <a:off x="344733" y="1219121"/>
            <a:ext cx="4152654" cy="3319540"/>
          </a:xfrm>
          <a:prstGeom prst="rect">
            <a:avLst/>
          </a:prstGeom>
        </p:spPr>
      </p:pic>
      <p:sp>
        <p:nvSpPr>
          <p:cNvPr id="15" name="Rectangle 14" descr="Rectangle highlighting horizontal position">
            <a:extLst>
              <a:ext uri="{FF2B5EF4-FFF2-40B4-BE49-F238E27FC236}">
                <a16:creationId xmlns:a16="http://schemas.microsoft.com/office/drawing/2014/main" id="{5B854253-32FF-44E3-865D-B65601D750D5}"/>
              </a:ext>
            </a:extLst>
          </p:cNvPr>
          <p:cNvSpPr/>
          <p:nvPr/>
        </p:nvSpPr>
        <p:spPr>
          <a:xfrm>
            <a:off x="344733" y="3086097"/>
            <a:ext cx="3804573" cy="178905"/>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descr="Rectangle highlighting orthometric height">
            <a:extLst>
              <a:ext uri="{FF2B5EF4-FFF2-40B4-BE49-F238E27FC236}">
                <a16:creationId xmlns:a16="http://schemas.microsoft.com/office/drawing/2014/main" id="{319679E0-745A-41B1-A5E2-AF2E5104C048}"/>
              </a:ext>
            </a:extLst>
          </p:cNvPr>
          <p:cNvSpPr/>
          <p:nvPr/>
        </p:nvSpPr>
        <p:spPr>
          <a:xfrm>
            <a:off x="344733" y="3386132"/>
            <a:ext cx="3804573" cy="17890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860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237"/>
            <a:ext cx="8229600" cy="670425"/>
          </a:xfrm>
        </p:spPr>
        <p:txBody>
          <a:bodyPr>
            <a:noAutofit/>
          </a:bodyPr>
          <a:lstStyle/>
          <a:p>
            <a:r>
              <a:rPr lang="en-US" sz="3200" b="1" dirty="0">
                <a:latin typeface="+mn-lt"/>
              </a:rPr>
              <a:t>Published Coordinates - Passive Control</a:t>
            </a:r>
          </a:p>
        </p:txBody>
      </p:sp>
      <p:sp>
        <p:nvSpPr>
          <p:cNvPr id="3" name="Content Placeholder 2"/>
          <p:cNvSpPr>
            <a:spLocks noGrp="1"/>
          </p:cNvSpPr>
          <p:nvPr>
            <p:ph idx="1"/>
          </p:nvPr>
        </p:nvSpPr>
        <p:spPr>
          <a:xfrm>
            <a:off x="203628" y="1611459"/>
            <a:ext cx="4123944" cy="2921273"/>
          </a:xfrm>
        </p:spPr>
        <p:txBody>
          <a:bodyPr>
            <a:normAutofit lnSpcReduction="10000"/>
          </a:bodyPr>
          <a:lstStyle/>
          <a:p>
            <a:r>
              <a:rPr lang="en-US" sz="2200" dirty="0">
                <a:latin typeface="+mn-lt"/>
              </a:rPr>
              <a:t>Part of the NSRS</a:t>
            </a:r>
          </a:p>
          <a:p>
            <a:r>
              <a:rPr lang="en-US" sz="2200" dirty="0">
                <a:latin typeface="+mn-lt"/>
              </a:rPr>
              <a:t>Based on “snapshot” of entire NSRS control network</a:t>
            </a:r>
          </a:p>
          <a:p>
            <a:r>
              <a:rPr lang="en-US" sz="2200" dirty="0">
                <a:latin typeface="+mn-lt"/>
              </a:rPr>
              <a:t>Published every 5 or 10 years (regular intervals)</a:t>
            </a:r>
          </a:p>
          <a:p>
            <a:r>
              <a:rPr lang="en-US" sz="2200" dirty="0">
                <a:latin typeface="+mn-lt"/>
              </a:rPr>
              <a:t>RECs can be used to “hide” changes over time</a:t>
            </a:r>
          </a:p>
          <a:p>
            <a:r>
              <a:rPr lang="en-US" sz="2200" dirty="0">
                <a:latin typeface="+mn-lt"/>
              </a:rPr>
              <a:t>Familiar to many users…</a:t>
            </a:r>
            <a:endParaRPr lang="en-US" sz="1900" dirty="0">
              <a:latin typeface="+mn-lt"/>
            </a:endParaRPr>
          </a:p>
          <a:p>
            <a:endParaRPr lang="en-US" sz="2200" dirty="0"/>
          </a:p>
        </p:txBody>
      </p:sp>
      <p:sp>
        <p:nvSpPr>
          <p:cNvPr id="5" name="TextBox 4"/>
          <p:cNvSpPr txBox="1"/>
          <p:nvPr/>
        </p:nvSpPr>
        <p:spPr>
          <a:xfrm>
            <a:off x="203628" y="1132723"/>
            <a:ext cx="4123945" cy="461665"/>
          </a:xfrm>
          <a:prstGeom prst="rect">
            <a:avLst/>
          </a:prstGeom>
          <a:noFill/>
        </p:spPr>
        <p:txBody>
          <a:bodyPr wrap="square" rtlCol="0">
            <a:spAutoFit/>
          </a:bodyPr>
          <a:lstStyle/>
          <a:p>
            <a:pPr algn="ctr" defTabSz="685783" fontAlgn="base">
              <a:spcBef>
                <a:spcPct val="0"/>
              </a:spcBef>
              <a:spcAft>
                <a:spcPct val="0"/>
              </a:spcAft>
            </a:pPr>
            <a:r>
              <a:rPr lang="en-US" sz="2400" b="1" u="sng" dirty="0">
                <a:solidFill>
                  <a:prstClr val="black"/>
                </a:solidFill>
                <a:latin typeface="Times New Roman" panose="02020603050405020304"/>
                <a:ea typeface="MS PGothic" pitchFamily="34" charset="-128"/>
              </a:rPr>
              <a:t>Reference Epoch Coordinates</a:t>
            </a:r>
          </a:p>
        </p:txBody>
      </p:sp>
      <p:sp>
        <p:nvSpPr>
          <p:cNvPr id="7" name="TextBox 6"/>
          <p:cNvSpPr txBox="1"/>
          <p:nvPr/>
        </p:nvSpPr>
        <p:spPr>
          <a:xfrm>
            <a:off x="4744557" y="1132723"/>
            <a:ext cx="4123945" cy="461665"/>
          </a:xfrm>
          <a:prstGeom prst="rect">
            <a:avLst/>
          </a:prstGeom>
          <a:noFill/>
        </p:spPr>
        <p:txBody>
          <a:bodyPr wrap="square" rtlCol="0">
            <a:spAutoFit/>
          </a:bodyPr>
          <a:lstStyle/>
          <a:p>
            <a:pPr algn="ctr" defTabSz="685783" fontAlgn="base">
              <a:spcBef>
                <a:spcPct val="0"/>
              </a:spcBef>
              <a:spcAft>
                <a:spcPct val="0"/>
              </a:spcAft>
            </a:pPr>
            <a:r>
              <a:rPr lang="en-US" sz="2400" b="1" u="sng" dirty="0">
                <a:solidFill>
                  <a:prstClr val="black"/>
                </a:solidFill>
                <a:latin typeface="Times New Roman" panose="02020603050405020304"/>
                <a:ea typeface="MS PGothic" pitchFamily="34" charset="-128"/>
              </a:rPr>
              <a:t>Survey Epoch Coordinates</a:t>
            </a:r>
          </a:p>
        </p:txBody>
      </p:sp>
      <p:sp>
        <p:nvSpPr>
          <p:cNvPr id="8" name="Content Placeholder 2"/>
          <p:cNvSpPr txBox="1">
            <a:spLocks/>
          </p:cNvSpPr>
          <p:nvPr/>
        </p:nvSpPr>
        <p:spPr bwMode="auto">
          <a:xfrm>
            <a:off x="4744557" y="1611458"/>
            <a:ext cx="4123944" cy="292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68" indent="-257168" defTabSz="342892"/>
            <a:r>
              <a:rPr lang="en-US" sz="2200" dirty="0">
                <a:solidFill>
                  <a:prstClr val="black"/>
                </a:solidFill>
                <a:latin typeface="Arial" panose="020B0604020202020204" pitchFamily="34" charset="0"/>
                <a:cs typeface="Arial" panose="020B0604020202020204" pitchFamily="34" charset="0"/>
              </a:rPr>
              <a:t>Part of the NSRS</a:t>
            </a:r>
          </a:p>
          <a:p>
            <a:pPr marL="257168" indent="-257168" defTabSz="342892"/>
            <a:r>
              <a:rPr lang="en-US" sz="2200" dirty="0">
                <a:solidFill>
                  <a:prstClr val="black"/>
                </a:solidFill>
                <a:latin typeface="Arial" panose="020B0604020202020204" pitchFamily="34" charset="0"/>
                <a:cs typeface="Arial" panose="020B0604020202020204" pitchFamily="34" charset="0"/>
              </a:rPr>
              <a:t>Time-dependent coordinates, time being at “survey epoch”</a:t>
            </a:r>
          </a:p>
          <a:p>
            <a:pPr marL="257168" indent="-257168" defTabSz="342892"/>
            <a:r>
              <a:rPr lang="en-US" sz="2200" dirty="0">
                <a:solidFill>
                  <a:prstClr val="black"/>
                </a:solidFill>
                <a:latin typeface="Arial" panose="020B0604020202020204" pitchFamily="34" charset="0"/>
                <a:cs typeface="Arial" panose="020B0604020202020204" pitchFamily="34" charset="0"/>
              </a:rPr>
              <a:t>Published on short intervals (4 weeks)</a:t>
            </a:r>
          </a:p>
          <a:p>
            <a:pPr marL="257168" indent="-257168" defTabSz="342892"/>
            <a:r>
              <a:rPr lang="en-US" sz="2200" dirty="0">
                <a:solidFill>
                  <a:prstClr val="black"/>
                </a:solidFill>
                <a:latin typeface="Arial" panose="020B0604020202020204" pitchFamily="34" charset="0"/>
                <a:cs typeface="Arial" panose="020B0604020202020204" pitchFamily="34" charset="0"/>
              </a:rPr>
              <a:t>SECs can be used to highlight changes over time</a:t>
            </a:r>
          </a:p>
          <a:p>
            <a:pPr marL="257168" indent="-257168" defTabSz="342892"/>
            <a:endParaRPr lang="en-US" sz="2200" dirty="0">
              <a:solidFill>
                <a:prstClr val="black"/>
              </a:solidFill>
              <a:latin typeface="Times New Roman" panose="02020603050405020304"/>
            </a:endParaRPr>
          </a:p>
        </p:txBody>
      </p:sp>
      <p:pic>
        <p:nvPicPr>
          <p:cNvPr id="12" name="Picture 11" descr="Snippet of a datasheet showing an epoch"/>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8976" y="4395455"/>
            <a:ext cx="3652866" cy="264441"/>
          </a:xfrm>
          <a:prstGeom prst="rect">
            <a:avLst/>
          </a:prstGeom>
          <a:ln w="25400">
            <a:solidFill>
              <a:schemeClr val="bg1">
                <a:lumMod val="75000"/>
              </a:schemeClr>
            </a:solidFill>
          </a:ln>
        </p:spPr>
      </p:pic>
      <p:sp>
        <p:nvSpPr>
          <p:cNvPr id="4" name="Date Placeholder 3">
            <a:extLst>
              <a:ext uri="{FF2B5EF4-FFF2-40B4-BE49-F238E27FC236}">
                <a16:creationId xmlns:a16="http://schemas.microsoft.com/office/drawing/2014/main" id="{8DCF6494-5BFA-4B44-8C4E-5EFD88B520E7}"/>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F96A9732-94C2-4EDA-BDC6-A811CA75B5D3}"/>
              </a:ext>
            </a:extLst>
          </p:cNvPr>
          <p:cNvSpPr>
            <a:spLocks noGrp="1"/>
          </p:cNvSpPr>
          <p:nvPr>
            <p:ph type="ftr" sz="quarter" idx="11"/>
          </p:nvPr>
        </p:nvSpPr>
        <p:spPr/>
        <p:txBody>
          <a:bodyPr/>
          <a:lstStyle/>
          <a:p>
            <a:r>
              <a:rPr lang="en-US"/>
              <a:t>2024 ISPLS Convention</a:t>
            </a:r>
          </a:p>
        </p:txBody>
      </p:sp>
      <p:sp>
        <p:nvSpPr>
          <p:cNvPr id="9" name="Slide Number Placeholder 8">
            <a:extLst>
              <a:ext uri="{FF2B5EF4-FFF2-40B4-BE49-F238E27FC236}">
                <a16:creationId xmlns:a16="http://schemas.microsoft.com/office/drawing/2014/main" id="{63369337-A598-48DA-94FE-A2154450882B}"/>
              </a:ext>
            </a:extLst>
          </p:cNvPr>
          <p:cNvSpPr>
            <a:spLocks noGrp="1"/>
          </p:cNvSpPr>
          <p:nvPr>
            <p:ph type="sldNum" sz="quarter" idx="12"/>
          </p:nvPr>
        </p:nvSpPr>
        <p:spPr/>
        <p:txBody>
          <a:bodyPr/>
          <a:lstStyle/>
          <a:p>
            <a:fld id="{D3D538F9-49A3-B84F-B36B-A7030CDE5D5B}" type="slidenum">
              <a:rPr lang="en-US" smtClean="0"/>
              <a:t>33</a:t>
            </a:fld>
            <a:endParaRPr lang="en-US"/>
          </a:p>
        </p:txBody>
      </p:sp>
    </p:spTree>
    <p:extLst>
      <p:ext uri="{BB962C8B-B14F-4D97-AF65-F5344CB8AC3E}">
        <p14:creationId xmlns:p14="http://schemas.microsoft.com/office/powerpoint/2010/main" val="4028849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F0B9-44A7-4051-9419-E9ECFB8F9391}"/>
              </a:ext>
            </a:extLst>
          </p:cNvPr>
          <p:cNvSpPr>
            <a:spLocks noGrp="1"/>
          </p:cNvSpPr>
          <p:nvPr>
            <p:ph type="title"/>
          </p:nvPr>
        </p:nvSpPr>
        <p:spPr/>
        <p:txBody>
          <a:bodyPr>
            <a:normAutofit/>
          </a:bodyPr>
          <a:lstStyle/>
          <a:p>
            <a:r>
              <a:rPr lang="en-US" sz="3600" b="1" dirty="0">
                <a:latin typeface="+mn-lt"/>
              </a:rPr>
              <a:t>RECs and SECs</a:t>
            </a:r>
          </a:p>
        </p:txBody>
      </p:sp>
      <p:pic>
        <p:nvPicPr>
          <p:cNvPr id="4" name="Content Placeholder 3" descr="Graph showing dots and error bars representing the changing position of a passive control mark.">
            <a:extLst>
              <a:ext uri="{FF2B5EF4-FFF2-40B4-BE49-F238E27FC236}">
                <a16:creationId xmlns:a16="http://schemas.microsoft.com/office/drawing/2014/main" id="{640F680B-734A-49B6-86F8-C3360217D00A}"/>
              </a:ext>
            </a:extLst>
          </p:cNvPr>
          <p:cNvPicPr>
            <a:picLocks noGrp="1" noChangeAspect="1"/>
          </p:cNvPicPr>
          <p:nvPr>
            <p:ph sz="half" idx="1"/>
          </p:nvPr>
        </p:nvPicPr>
        <p:blipFill>
          <a:blip r:embed="rId2"/>
          <a:stretch>
            <a:fillRect/>
          </a:stretch>
        </p:blipFill>
        <p:spPr>
          <a:xfrm>
            <a:off x="457200" y="1820228"/>
            <a:ext cx="4038600" cy="2153919"/>
          </a:xfrm>
          <a:prstGeom prst="rect">
            <a:avLst/>
          </a:prstGeom>
        </p:spPr>
      </p:pic>
      <p:sp>
        <p:nvSpPr>
          <p:cNvPr id="9" name="Content Placeholder 8">
            <a:extLst>
              <a:ext uri="{FF2B5EF4-FFF2-40B4-BE49-F238E27FC236}">
                <a16:creationId xmlns:a16="http://schemas.microsoft.com/office/drawing/2014/main" id="{885D7286-6BF0-4B1B-82CB-78144A99BE80}"/>
              </a:ext>
            </a:extLst>
          </p:cNvPr>
          <p:cNvSpPr>
            <a:spLocks noGrp="1"/>
          </p:cNvSpPr>
          <p:nvPr>
            <p:ph sz="half" idx="2"/>
          </p:nvPr>
        </p:nvSpPr>
        <p:spPr/>
        <p:txBody>
          <a:bodyPr>
            <a:normAutofit/>
          </a:bodyPr>
          <a:lstStyle/>
          <a:p>
            <a:r>
              <a:rPr lang="en-US" sz="2100" dirty="0">
                <a:latin typeface="Arial" panose="020B0604020202020204" pitchFamily="34" charset="0"/>
                <a:cs typeface="Arial" panose="020B0604020202020204" pitchFamily="34" charset="0"/>
              </a:rPr>
              <a:t>SECs: adjusted to a midpoint epoch near the survey</a:t>
            </a:r>
          </a:p>
          <a:p>
            <a:r>
              <a:rPr lang="en-US" sz="2100" dirty="0">
                <a:latin typeface="Arial" panose="020B0604020202020204" pitchFamily="34" charset="0"/>
                <a:cs typeface="Arial" panose="020B0604020202020204" pitchFamily="34" charset="0"/>
              </a:rPr>
              <a:t>RECs:  adjusted to a ref. epoch (2020.00, etc.)</a:t>
            </a:r>
          </a:p>
          <a:p>
            <a:r>
              <a:rPr lang="en-US" sz="2100" dirty="0">
                <a:latin typeface="Arial" panose="020B0604020202020204" pitchFamily="34" charset="0"/>
                <a:cs typeface="Arial" panose="020B0604020202020204" pitchFamily="34" charset="0"/>
              </a:rPr>
              <a:t>REC adjustments will include Some </a:t>
            </a:r>
            <a:r>
              <a:rPr lang="en-US" sz="2100" b="1" i="1" dirty="0">
                <a:solidFill>
                  <a:srgbClr val="FF0000"/>
                </a:solidFill>
                <a:latin typeface="Arial" panose="020B0604020202020204" pitchFamily="34" charset="0"/>
                <a:cs typeface="Arial" panose="020B0604020202020204" pitchFamily="34" charset="0"/>
              </a:rPr>
              <a:t>age-limited</a:t>
            </a:r>
            <a:r>
              <a:rPr lang="en-US" sz="2100" dirty="0">
                <a:solidFill>
                  <a:srgbClr val="FF0000"/>
                </a:solidFill>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span of data</a:t>
            </a:r>
          </a:p>
        </p:txBody>
      </p:sp>
      <p:sp>
        <p:nvSpPr>
          <p:cNvPr id="10" name="TextBox 9">
            <a:extLst>
              <a:ext uri="{FF2B5EF4-FFF2-40B4-BE49-F238E27FC236}">
                <a16:creationId xmlns:a16="http://schemas.microsoft.com/office/drawing/2014/main" id="{B2E16AD2-9AA7-43F4-BBE0-57015CA6076D}"/>
              </a:ext>
            </a:extLst>
          </p:cNvPr>
          <p:cNvSpPr txBox="1"/>
          <p:nvPr/>
        </p:nvSpPr>
        <p:spPr>
          <a:xfrm>
            <a:off x="762001" y="3784601"/>
            <a:ext cx="1837267" cy="646331"/>
          </a:xfrm>
          <a:prstGeom prst="rect">
            <a:avLst/>
          </a:prstGeom>
          <a:noFill/>
        </p:spPr>
        <p:txBody>
          <a:bodyPr wrap="square" rtlCol="0">
            <a:spAutoFit/>
          </a:bodyPr>
          <a:lstStyle/>
          <a:p>
            <a:pPr defTabSz="457189"/>
            <a:r>
              <a:rPr lang="en-US" dirty="0">
                <a:solidFill>
                  <a:srgbClr val="7030A0"/>
                </a:solidFill>
                <a:latin typeface="Arial" panose="020B0604020202020204"/>
              </a:rPr>
              <a:t>Purple</a:t>
            </a:r>
            <a:r>
              <a:rPr lang="en-US" dirty="0">
                <a:solidFill>
                  <a:prstClr val="black"/>
                </a:solidFill>
                <a:latin typeface="Arial" panose="020B0604020202020204"/>
              </a:rPr>
              <a:t> = SEC</a:t>
            </a:r>
          </a:p>
          <a:p>
            <a:pPr defTabSz="457189"/>
            <a:r>
              <a:rPr lang="en-US" dirty="0">
                <a:solidFill>
                  <a:srgbClr val="FF0000"/>
                </a:solidFill>
                <a:latin typeface="Arial" panose="020B0604020202020204"/>
              </a:rPr>
              <a:t>Red</a:t>
            </a:r>
            <a:r>
              <a:rPr lang="en-US" dirty="0">
                <a:solidFill>
                  <a:prstClr val="black"/>
                </a:solidFill>
                <a:latin typeface="Arial" panose="020B0604020202020204"/>
              </a:rPr>
              <a:t> = REC</a:t>
            </a:r>
          </a:p>
        </p:txBody>
      </p:sp>
      <p:sp>
        <p:nvSpPr>
          <p:cNvPr id="3" name="Date Placeholder 2">
            <a:extLst>
              <a:ext uri="{FF2B5EF4-FFF2-40B4-BE49-F238E27FC236}">
                <a16:creationId xmlns:a16="http://schemas.microsoft.com/office/drawing/2014/main" id="{101C4FF8-7885-4D12-89E9-CD4271F78F23}"/>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98D37767-5230-4DCD-95E5-DF1D23A1BC63}"/>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15AC290B-82AF-4136-9E28-7F7164A86F46}"/>
              </a:ext>
            </a:extLst>
          </p:cNvPr>
          <p:cNvSpPr>
            <a:spLocks noGrp="1"/>
          </p:cNvSpPr>
          <p:nvPr>
            <p:ph type="sldNum" sz="quarter" idx="12"/>
          </p:nvPr>
        </p:nvSpPr>
        <p:spPr/>
        <p:txBody>
          <a:bodyPr/>
          <a:lstStyle/>
          <a:p>
            <a:fld id="{D3D538F9-49A3-B84F-B36B-A7030CDE5D5B}" type="slidenum">
              <a:rPr lang="en-US" smtClean="0"/>
              <a:t>34</a:t>
            </a:fld>
            <a:endParaRPr lang="en-US"/>
          </a:p>
        </p:txBody>
      </p:sp>
    </p:spTree>
    <p:extLst>
      <p:ext uri="{BB962C8B-B14F-4D97-AF65-F5344CB8AC3E}">
        <p14:creationId xmlns:p14="http://schemas.microsoft.com/office/powerpoint/2010/main" val="1893020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D2B3-FE9B-4910-8739-4EDE2CFCB268}"/>
              </a:ext>
            </a:extLst>
          </p:cNvPr>
          <p:cNvSpPr>
            <a:spLocks noGrp="1"/>
          </p:cNvSpPr>
          <p:nvPr>
            <p:ph type="title"/>
          </p:nvPr>
        </p:nvSpPr>
        <p:spPr/>
        <p:txBody>
          <a:bodyPr/>
          <a:lstStyle/>
          <a:p>
            <a:r>
              <a:rPr lang="en-US" dirty="0"/>
              <a:t>Published Coordinates</a:t>
            </a:r>
          </a:p>
        </p:txBody>
      </p:sp>
      <p:sp>
        <p:nvSpPr>
          <p:cNvPr id="3" name="Rectangle 2" descr="Diagram of a house near a lake">
            <a:extLst>
              <a:ext uri="{FF2B5EF4-FFF2-40B4-BE49-F238E27FC236}">
                <a16:creationId xmlns:a16="http://schemas.microsoft.com/office/drawing/2014/main" id="{17EA5E04-9461-4A00-A243-24261F7D4AF4}"/>
              </a:ext>
            </a:extLst>
          </p:cNvPr>
          <p:cNvSpPr/>
          <p:nvPr/>
        </p:nvSpPr>
        <p:spPr>
          <a:xfrm>
            <a:off x="3165763" y="4405745"/>
            <a:ext cx="5978237" cy="73775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descr="Diagram of a house near a lake">
            <a:extLst>
              <a:ext uri="{FF2B5EF4-FFF2-40B4-BE49-F238E27FC236}">
                <a16:creationId xmlns:a16="http://schemas.microsoft.com/office/drawing/2014/main" id="{A0C8FC50-D937-4F07-B309-656267AAB9D7}"/>
              </a:ext>
            </a:extLst>
          </p:cNvPr>
          <p:cNvSpPr/>
          <p:nvPr/>
        </p:nvSpPr>
        <p:spPr>
          <a:xfrm>
            <a:off x="0" y="4682836"/>
            <a:ext cx="3165763" cy="46066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rapezoid 4" descr="Diagram of a house near a lake">
            <a:extLst>
              <a:ext uri="{FF2B5EF4-FFF2-40B4-BE49-F238E27FC236}">
                <a16:creationId xmlns:a16="http://schemas.microsoft.com/office/drawing/2014/main" id="{55502B4E-99FA-46A0-8826-C8E034E3F7D1}"/>
              </a:ext>
            </a:extLst>
          </p:cNvPr>
          <p:cNvSpPr/>
          <p:nvPr/>
        </p:nvSpPr>
        <p:spPr>
          <a:xfrm>
            <a:off x="2085110" y="3983183"/>
            <a:ext cx="2279072" cy="1160318"/>
          </a:xfrm>
          <a:prstGeom prst="trapezoid">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iagram of a house near a lake">
            <a:extLst>
              <a:ext uri="{FF2B5EF4-FFF2-40B4-BE49-F238E27FC236}">
                <a16:creationId xmlns:a16="http://schemas.microsoft.com/office/drawing/2014/main" id="{78E76BD1-B2F4-4CDA-8FFB-1FA285C96AE5}"/>
              </a:ext>
            </a:extLst>
          </p:cNvPr>
          <p:cNvPicPr>
            <a:picLocks noChangeAspect="1"/>
          </p:cNvPicPr>
          <p:nvPr/>
        </p:nvPicPr>
        <p:blipFill>
          <a:blip r:embed="rId2" cstate="print">
            <a:biLevel thresh="75000"/>
            <a:extLst>
              <a:ext uri="{28A0092B-C50C-407E-A947-70E740481C1C}">
                <a14:useLocalDpi xmlns:a14="http://schemas.microsoft.com/office/drawing/2010/main"/>
              </a:ext>
            </a:extLst>
          </a:blip>
          <a:stretch>
            <a:fillRect/>
          </a:stretch>
        </p:blipFill>
        <p:spPr>
          <a:xfrm>
            <a:off x="6722917" y="3758335"/>
            <a:ext cx="1586346" cy="793173"/>
          </a:xfrm>
          <a:prstGeom prst="rect">
            <a:avLst/>
          </a:prstGeom>
        </p:spPr>
      </p:pic>
      <p:sp>
        <p:nvSpPr>
          <p:cNvPr id="7" name="Oval 6" descr="Diagram of a house near a lake">
            <a:extLst>
              <a:ext uri="{FF2B5EF4-FFF2-40B4-BE49-F238E27FC236}">
                <a16:creationId xmlns:a16="http://schemas.microsoft.com/office/drawing/2014/main" id="{FAAC6CDE-F8FA-4B17-9316-A638DF6B444D}"/>
              </a:ext>
            </a:extLst>
          </p:cNvPr>
          <p:cNvSpPr/>
          <p:nvPr/>
        </p:nvSpPr>
        <p:spPr>
          <a:xfrm>
            <a:off x="6844160" y="4419600"/>
            <a:ext cx="110836" cy="45719"/>
          </a:xfrm>
          <a:prstGeom prst="ellipse">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descr="Diagram of a house near a lake">
            <a:extLst>
              <a:ext uri="{FF2B5EF4-FFF2-40B4-BE49-F238E27FC236}">
                <a16:creationId xmlns:a16="http://schemas.microsoft.com/office/drawing/2014/main" id="{3358E0FF-44DE-4CC7-B9C3-A6FF1278E446}"/>
              </a:ext>
            </a:extLst>
          </p:cNvPr>
          <p:cNvCxnSpPr/>
          <p:nvPr/>
        </p:nvCxnSpPr>
        <p:spPr>
          <a:xfrm flipH="1">
            <a:off x="4156342" y="3983184"/>
            <a:ext cx="2798654" cy="0"/>
          </a:xfrm>
          <a:prstGeom prst="line">
            <a:avLst/>
          </a:prstGeom>
          <a:ln w="9525">
            <a:solidFill>
              <a:srgbClr val="FF0000"/>
            </a:solidFill>
            <a:prstDash val="dash"/>
          </a:ln>
        </p:spPr>
        <p:style>
          <a:lnRef idx="2">
            <a:schemeClr val="dk1"/>
          </a:lnRef>
          <a:fillRef idx="0">
            <a:schemeClr val="dk1"/>
          </a:fillRef>
          <a:effectRef idx="1">
            <a:schemeClr val="dk1"/>
          </a:effectRef>
          <a:fontRef idx="minor">
            <a:schemeClr val="tx1"/>
          </a:fontRef>
        </p:style>
      </p:cxnSp>
      <p:cxnSp>
        <p:nvCxnSpPr>
          <p:cNvPr id="9" name="Straight Connector 8" descr="Diagram of a house near a lake">
            <a:extLst>
              <a:ext uri="{FF2B5EF4-FFF2-40B4-BE49-F238E27FC236}">
                <a16:creationId xmlns:a16="http://schemas.microsoft.com/office/drawing/2014/main" id="{4CCBB21F-06B7-44BA-8980-0FCB12A3AE0C}"/>
              </a:ext>
            </a:extLst>
          </p:cNvPr>
          <p:cNvCxnSpPr>
            <a:endCxn id="7" idx="0"/>
          </p:cNvCxnSpPr>
          <p:nvPr/>
        </p:nvCxnSpPr>
        <p:spPr>
          <a:xfrm>
            <a:off x="6892665" y="3983183"/>
            <a:ext cx="6913" cy="43641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CDB17145-F147-431B-8B73-68A086945E9A}"/>
              </a:ext>
            </a:extLst>
          </p:cNvPr>
          <p:cNvSpPr/>
          <p:nvPr/>
        </p:nvSpPr>
        <p:spPr>
          <a:xfrm>
            <a:off x="213388" y="1262993"/>
            <a:ext cx="5194060" cy="430887"/>
          </a:xfrm>
          <a:prstGeom prst="rect">
            <a:avLst/>
          </a:prstGeom>
        </p:spPr>
        <p:txBody>
          <a:bodyPr wrap="square">
            <a:spAutoFit/>
          </a:bodyPr>
          <a:lstStyle/>
          <a:p>
            <a:pPr marL="168275" indent="-168275">
              <a:buFont typeface="Arial" panose="020B0604020202020204" pitchFamily="34" charset="0"/>
              <a:buChar char="•"/>
            </a:pPr>
            <a:r>
              <a:rPr lang="en-US" altLang="en-US" sz="2200" b="1" dirty="0">
                <a:cs typeface="Arial" panose="020B0604020202020204" pitchFamily="34" charset="0"/>
              </a:rPr>
              <a:t>RECs </a:t>
            </a:r>
            <a:r>
              <a:rPr lang="en-US" altLang="en-US" sz="2200" dirty="0">
                <a:cs typeface="Arial" panose="020B0604020202020204" pitchFamily="34" charset="0"/>
              </a:rPr>
              <a:t>‘stable’ at project scales (5-10 years)</a:t>
            </a:r>
          </a:p>
        </p:txBody>
      </p:sp>
      <p:sp>
        <p:nvSpPr>
          <p:cNvPr id="10" name="Date Placeholder 9">
            <a:extLst>
              <a:ext uri="{FF2B5EF4-FFF2-40B4-BE49-F238E27FC236}">
                <a16:creationId xmlns:a16="http://schemas.microsoft.com/office/drawing/2014/main" id="{C8D6AEFA-8128-4981-A437-3740AEFD4733}"/>
              </a:ext>
            </a:extLst>
          </p:cNvPr>
          <p:cNvSpPr>
            <a:spLocks noGrp="1"/>
          </p:cNvSpPr>
          <p:nvPr>
            <p:ph type="dt" sz="half" idx="10"/>
          </p:nvPr>
        </p:nvSpPr>
        <p:spPr/>
        <p:txBody>
          <a:bodyPr/>
          <a:lstStyle/>
          <a:p>
            <a:r>
              <a:rPr lang="en-US"/>
              <a:t>1/11/2024</a:t>
            </a:r>
          </a:p>
        </p:txBody>
      </p:sp>
    </p:spTree>
    <p:extLst>
      <p:ext uri="{BB962C8B-B14F-4D97-AF65-F5344CB8AC3E}">
        <p14:creationId xmlns:p14="http://schemas.microsoft.com/office/powerpoint/2010/main" val="4198285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2D11-F722-41BC-A1C8-C2B4805150A1}"/>
              </a:ext>
            </a:extLst>
          </p:cNvPr>
          <p:cNvSpPr>
            <a:spLocks noGrp="1"/>
          </p:cNvSpPr>
          <p:nvPr>
            <p:ph type="title"/>
          </p:nvPr>
        </p:nvSpPr>
        <p:spPr/>
        <p:txBody>
          <a:bodyPr>
            <a:normAutofit/>
          </a:bodyPr>
          <a:lstStyle/>
          <a:p>
            <a:r>
              <a:rPr lang="en-US" sz="3600" dirty="0">
                <a:ea typeface="Times New Roman" panose="02020603050405020304" pitchFamily="18" charset="0"/>
              </a:rPr>
              <a:t>Published Coordinates</a:t>
            </a:r>
            <a:endParaRPr lang="en-US" dirty="0"/>
          </a:p>
        </p:txBody>
      </p:sp>
      <p:sp>
        <p:nvSpPr>
          <p:cNvPr id="3" name="Rectangle 2">
            <a:extLst>
              <a:ext uri="{FF2B5EF4-FFF2-40B4-BE49-F238E27FC236}">
                <a16:creationId xmlns:a16="http://schemas.microsoft.com/office/drawing/2014/main" id="{EF6C50D8-2869-4544-8456-E414995D2D16}"/>
              </a:ext>
            </a:extLst>
          </p:cNvPr>
          <p:cNvSpPr/>
          <p:nvPr/>
        </p:nvSpPr>
        <p:spPr>
          <a:xfrm>
            <a:off x="213388" y="1262993"/>
            <a:ext cx="5194060" cy="1785104"/>
          </a:xfrm>
          <a:prstGeom prst="rect">
            <a:avLst/>
          </a:prstGeom>
        </p:spPr>
        <p:txBody>
          <a:bodyPr wrap="square">
            <a:spAutoFit/>
          </a:bodyPr>
          <a:lstStyle/>
          <a:p>
            <a:pPr marL="168275" indent="-168275">
              <a:buFont typeface="Arial" panose="020B0604020202020204" pitchFamily="34" charset="0"/>
              <a:buChar char="•"/>
            </a:pPr>
            <a:r>
              <a:rPr lang="en-US" altLang="en-US" sz="2200" b="1" dirty="0">
                <a:cs typeface="Arial" panose="020B0604020202020204" pitchFamily="34" charset="0"/>
              </a:rPr>
              <a:t>RECs </a:t>
            </a:r>
            <a:r>
              <a:rPr lang="en-US" altLang="en-US" sz="2200" dirty="0">
                <a:cs typeface="Arial" panose="020B0604020202020204" pitchFamily="34" charset="0"/>
              </a:rPr>
              <a:t>‘stable’ at project scales (5-10 years)</a:t>
            </a:r>
          </a:p>
          <a:p>
            <a:pPr marL="168275" indent="-168275">
              <a:buFont typeface="Arial" panose="020B0604020202020204" pitchFamily="34" charset="0"/>
              <a:buChar char="•"/>
            </a:pPr>
            <a:endParaRPr lang="en-US" altLang="en-US" sz="2200" dirty="0">
              <a:cs typeface="Arial" panose="020B0604020202020204" pitchFamily="34" charset="0"/>
            </a:endParaRPr>
          </a:p>
          <a:p>
            <a:pPr marL="168275" indent="-168275">
              <a:buFont typeface="Arial" panose="020B0604020202020204" pitchFamily="34" charset="0"/>
              <a:buChar char="•"/>
            </a:pPr>
            <a:r>
              <a:rPr lang="en-US" altLang="en-US" sz="2200" b="1" dirty="0">
                <a:cs typeface="Arial" panose="020B0604020202020204" pitchFamily="34" charset="0"/>
              </a:rPr>
              <a:t>SECs </a:t>
            </a:r>
            <a:r>
              <a:rPr lang="en-US" altLang="en-US" sz="2200" dirty="0">
                <a:cs typeface="Arial" panose="020B0604020202020204" pitchFamily="34" charset="0"/>
                <a:sym typeface="Wingdings" panose="05000000000000000000" pitchFamily="2" charset="2"/>
              </a:rPr>
              <a:t>reflective of narrow window in time</a:t>
            </a:r>
          </a:p>
          <a:p>
            <a:pPr marL="168275" indent="-168275">
              <a:buFont typeface="Arial" panose="020B0604020202020204" pitchFamily="34" charset="0"/>
              <a:buChar char="•"/>
            </a:pPr>
            <a:endParaRPr lang="en-US" altLang="en-US" sz="2200" dirty="0">
              <a:cs typeface="Arial" panose="020B0604020202020204" pitchFamily="34" charset="0"/>
              <a:sym typeface="Wingdings" panose="05000000000000000000" pitchFamily="2" charset="2"/>
            </a:endParaRPr>
          </a:p>
          <a:p>
            <a:pPr marL="168275" indent="-168275">
              <a:buFont typeface="Arial" panose="020B0604020202020204" pitchFamily="34" charset="0"/>
              <a:buChar char="•"/>
            </a:pPr>
            <a:r>
              <a:rPr lang="en-US" altLang="en-US" sz="2200" b="1" dirty="0">
                <a:solidFill>
                  <a:prstClr val="black"/>
                </a:solidFill>
                <a:cs typeface="Arial" panose="020B0604020202020204" pitchFamily="34" charset="0"/>
                <a:sym typeface="Wingdings" panose="05000000000000000000" pitchFamily="2" charset="2"/>
              </a:rPr>
              <a:t>ACs </a:t>
            </a:r>
            <a:r>
              <a:rPr lang="en-US" altLang="en-US" sz="2200" dirty="0">
                <a:solidFill>
                  <a:prstClr val="black"/>
                </a:solidFill>
                <a:cs typeface="Arial" panose="020B0604020202020204" pitchFamily="34" charset="0"/>
                <a:sym typeface="Wingdings" panose="05000000000000000000" pitchFamily="2" charset="2"/>
              </a:rPr>
              <a:t>or </a:t>
            </a:r>
            <a:r>
              <a:rPr lang="en-US" altLang="en-US" sz="2200" b="1" i="1" dirty="0">
                <a:solidFill>
                  <a:prstClr val="black"/>
                </a:solidFill>
                <a:cs typeface="Arial" panose="020B0604020202020204" pitchFamily="34" charset="0"/>
                <a:sym typeface="Wingdings" panose="05000000000000000000" pitchFamily="2" charset="2"/>
              </a:rPr>
              <a:t>Coordinate Function</a:t>
            </a:r>
            <a:r>
              <a:rPr lang="en-US" altLang="en-US" sz="2200" b="1" dirty="0">
                <a:solidFill>
                  <a:prstClr val="black"/>
                </a:solidFill>
                <a:cs typeface="Arial" panose="020B0604020202020204" pitchFamily="34" charset="0"/>
                <a:sym typeface="Wingdings" panose="05000000000000000000" pitchFamily="2" charset="2"/>
              </a:rPr>
              <a:t> </a:t>
            </a:r>
            <a:r>
              <a:rPr lang="en-US" altLang="en-US" sz="2200" dirty="0">
                <a:solidFill>
                  <a:prstClr val="black"/>
                </a:solidFill>
                <a:cs typeface="Arial" panose="020B0604020202020204" pitchFamily="34" charset="0"/>
                <a:sym typeface="Wingdings" panose="05000000000000000000" pitchFamily="2" charset="2"/>
              </a:rPr>
              <a:t>at </a:t>
            </a:r>
            <a:r>
              <a:rPr lang="en-US" altLang="en-US" sz="2200" dirty="0">
                <a:cs typeface="Arial" panose="020B0604020202020204" pitchFamily="34" charset="0"/>
                <a:sym typeface="Wingdings" panose="05000000000000000000" pitchFamily="2" charset="2"/>
              </a:rPr>
              <a:t>CORS</a:t>
            </a:r>
            <a:endParaRPr lang="en-US" altLang="en-US" sz="2200" dirty="0">
              <a:solidFill>
                <a:prstClr val="black"/>
              </a:solidFill>
              <a:cs typeface="Arial" panose="020B0604020202020204" pitchFamily="34" charset="0"/>
              <a:sym typeface="Wingdings" panose="05000000000000000000" pitchFamily="2" charset="2"/>
            </a:endParaRPr>
          </a:p>
        </p:txBody>
      </p:sp>
      <p:sp>
        <p:nvSpPr>
          <p:cNvPr id="4" name="Rectangle 3" descr="House near a lake with subsidence">
            <a:extLst>
              <a:ext uri="{FF2B5EF4-FFF2-40B4-BE49-F238E27FC236}">
                <a16:creationId xmlns:a16="http://schemas.microsoft.com/office/drawing/2014/main" id="{F2ED7C83-ADA5-4057-9B94-95B51D3D0234}"/>
              </a:ext>
            </a:extLst>
          </p:cNvPr>
          <p:cNvSpPr/>
          <p:nvPr/>
        </p:nvSpPr>
        <p:spPr>
          <a:xfrm>
            <a:off x="3165763" y="4405745"/>
            <a:ext cx="5978237" cy="73775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descr="House near a lake with subsidence">
            <a:extLst>
              <a:ext uri="{FF2B5EF4-FFF2-40B4-BE49-F238E27FC236}">
                <a16:creationId xmlns:a16="http://schemas.microsoft.com/office/drawing/2014/main" id="{A4462AD8-18DE-4865-9438-925AA3C64FF2}"/>
              </a:ext>
            </a:extLst>
          </p:cNvPr>
          <p:cNvSpPr/>
          <p:nvPr/>
        </p:nvSpPr>
        <p:spPr>
          <a:xfrm>
            <a:off x="0" y="4682836"/>
            <a:ext cx="3165763" cy="46066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apezoid 6" descr="House near a lake with subsidence">
            <a:extLst>
              <a:ext uri="{FF2B5EF4-FFF2-40B4-BE49-F238E27FC236}">
                <a16:creationId xmlns:a16="http://schemas.microsoft.com/office/drawing/2014/main" id="{6EB7E0C3-5F87-4C75-8E08-9E69A7FCDF34}"/>
              </a:ext>
            </a:extLst>
          </p:cNvPr>
          <p:cNvSpPr/>
          <p:nvPr/>
        </p:nvSpPr>
        <p:spPr>
          <a:xfrm>
            <a:off x="2085110" y="3983183"/>
            <a:ext cx="2279072" cy="1160318"/>
          </a:xfrm>
          <a:prstGeom prst="trapezoid">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House near a lake with subsidence">
            <a:extLst>
              <a:ext uri="{FF2B5EF4-FFF2-40B4-BE49-F238E27FC236}">
                <a16:creationId xmlns:a16="http://schemas.microsoft.com/office/drawing/2014/main" id="{5AD6CBC5-50A3-4C07-A5B7-2E41A3EBFC20}"/>
              </a:ext>
            </a:extLst>
          </p:cNvPr>
          <p:cNvPicPr>
            <a:picLocks noChangeAspect="1"/>
          </p:cNvPicPr>
          <p:nvPr/>
        </p:nvPicPr>
        <p:blipFill>
          <a:blip r:embed="rId2" cstate="print">
            <a:biLevel thresh="75000"/>
            <a:extLst>
              <a:ext uri="{28A0092B-C50C-407E-A947-70E740481C1C}">
                <a14:useLocalDpi xmlns:a14="http://schemas.microsoft.com/office/drawing/2010/main"/>
              </a:ext>
            </a:extLst>
          </a:blip>
          <a:stretch>
            <a:fillRect/>
          </a:stretch>
        </p:blipFill>
        <p:spPr>
          <a:xfrm>
            <a:off x="6722917" y="3758335"/>
            <a:ext cx="1586346" cy="793173"/>
          </a:xfrm>
          <a:prstGeom prst="rect">
            <a:avLst/>
          </a:prstGeom>
        </p:spPr>
      </p:pic>
      <p:sp>
        <p:nvSpPr>
          <p:cNvPr id="9" name="Oval 8" descr="House near a lake with subsidence">
            <a:extLst>
              <a:ext uri="{FF2B5EF4-FFF2-40B4-BE49-F238E27FC236}">
                <a16:creationId xmlns:a16="http://schemas.microsoft.com/office/drawing/2014/main" id="{51042F22-B9EB-40C8-AF8C-A76A94A8FE2B}"/>
              </a:ext>
            </a:extLst>
          </p:cNvPr>
          <p:cNvSpPr/>
          <p:nvPr/>
        </p:nvSpPr>
        <p:spPr>
          <a:xfrm>
            <a:off x="6844160" y="4419600"/>
            <a:ext cx="110836" cy="45719"/>
          </a:xfrm>
          <a:prstGeom prst="ellipse">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descr="Graph showing motion for a station position">
            <a:extLst>
              <a:ext uri="{FF2B5EF4-FFF2-40B4-BE49-F238E27FC236}">
                <a16:creationId xmlns:a16="http://schemas.microsoft.com/office/drawing/2014/main" id="{FDBBF231-8F49-43A4-8A9D-BC1741E7BA30}"/>
              </a:ext>
            </a:extLst>
          </p:cNvPr>
          <p:cNvCxnSpPr/>
          <p:nvPr/>
        </p:nvCxnSpPr>
        <p:spPr>
          <a:xfrm flipV="1">
            <a:off x="5896922" y="1523157"/>
            <a:ext cx="0" cy="1274618"/>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descr="Graph showing motion for a station position">
            <a:extLst>
              <a:ext uri="{FF2B5EF4-FFF2-40B4-BE49-F238E27FC236}">
                <a16:creationId xmlns:a16="http://schemas.microsoft.com/office/drawing/2014/main" id="{4E72140A-8948-4C54-AD04-EE9A578D5B9F}"/>
              </a:ext>
            </a:extLst>
          </p:cNvPr>
          <p:cNvCxnSpPr/>
          <p:nvPr/>
        </p:nvCxnSpPr>
        <p:spPr>
          <a:xfrm>
            <a:off x="5896922" y="2797775"/>
            <a:ext cx="2805546"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descr="Graph showing motion for a station position">
            <a:extLst>
              <a:ext uri="{FF2B5EF4-FFF2-40B4-BE49-F238E27FC236}">
                <a16:creationId xmlns:a16="http://schemas.microsoft.com/office/drawing/2014/main" id="{CCB68BF0-FDC5-4553-AD84-2790F13D0995}"/>
              </a:ext>
            </a:extLst>
          </p:cNvPr>
          <p:cNvSpPr txBox="1"/>
          <p:nvPr/>
        </p:nvSpPr>
        <p:spPr>
          <a:xfrm rot="16200000">
            <a:off x="5304251" y="1887989"/>
            <a:ext cx="900545" cy="276999"/>
          </a:xfrm>
          <a:prstGeom prst="rect">
            <a:avLst/>
          </a:prstGeom>
          <a:noFill/>
        </p:spPr>
        <p:txBody>
          <a:bodyPr wrap="square" rtlCol="0">
            <a:spAutoFit/>
          </a:bodyPr>
          <a:lstStyle/>
          <a:p>
            <a:r>
              <a:rPr lang="en-US" sz="1200" dirty="0"/>
              <a:t>height</a:t>
            </a:r>
          </a:p>
        </p:txBody>
      </p:sp>
      <p:sp>
        <p:nvSpPr>
          <p:cNvPr id="13" name="TextBox 12" descr="Graph showing motion for a station position">
            <a:extLst>
              <a:ext uri="{FF2B5EF4-FFF2-40B4-BE49-F238E27FC236}">
                <a16:creationId xmlns:a16="http://schemas.microsoft.com/office/drawing/2014/main" id="{7A350B77-6E69-4EAD-979B-68A0748D1172}"/>
              </a:ext>
            </a:extLst>
          </p:cNvPr>
          <p:cNvSpPr txBox="1"/>
          <p:nvPr/>
        </p:nvSpPr>
        <p:spPr>
          <a:xfrm>
            <a:off x="6892163" y="2797775"/>
            <a:ext cx="676514" cy="276999"/>
          </a:xfrm>
          <a:prstGeom prst="rect">
            <a:avLst/>
          </a:prstGeom>
          <a:noFill/>
        </p:spPr>
        <p:txBody>
          <a:bodyPr wrap="square" rtlCol="0">
            <a:spAutoFit/>
          </a:bodyPr>
          <a:lstStyle/>
          <a:p>
            <a:r>
              <a:rPr lang="en-US" sz="1200" dirty="0"/>
              <a:t>time</a:t>
            </a:r>
          </a:p>
        </p:txBody>
      </p:sp>
      <p:grpSp>
        <p:nvGrpSpPr>
          <p:cNvPr id="14" name="CORS" descr="House near a lake with subsidence">
            <a:extLst>
              <a:ext uri="{FF2B5EF4-FFF2-40B4-BE49-F238E27FC236}">
                <a16:creationId xmlns:a16="http://schemas.microsoft.com/office/drawing/2014/main" id="{69AF0B7B-E067-4826-AD23-5FEE524B2CA1}"/>
              </a:ext>
            </a:extLst>
          </p:cNvPr>
          <p:cNvGrpSpPr/>
          <p:nvPr/>
        </p:nvGrpSpPr>
        <p:grpSpPr>
          <a:xfrm>
            <a:off x="8465127" y="4475128"/>
            <a:ext cx="138545" cy="306243"/>
            <a:chOff x="8465127" y="4198504"/>
            <a:chExt cx="138545" cy="306243"/>
          </a:xfrm>
        </p:grpSpPr>
        <p:cxnSp>
          <p:nvCxnSpPr>
            <p:cNvPr id="15" name="Straight Connector 14">
              <a:extLst>
                <a:ext uri="{FF2B5EF4-FFF2-40B4-BE49-F238E27FC236}">
                  <a16:creationId xmlns:a16="http://schemas.microsoft.com/office/drawing/2014/main" id="{7301323C-5B10-43A5-BC09-D967E77A32BB}"/>
                </a:ext>
              </a:extLst>
            </p:cNvPr>
            <p:cNvCxnSpPr/>
            <p:nvPr/>
          </p:nvCxnSpPr>
          <p:spPr>
            <a:xfrm>
              <a:off x="8534397" y="4267779"/>
              <a:ext cx="2" cy="236968"/>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sp>
          <p:nvSpPr>
            <p:cNvPr id="16" name="Pie 36">
              <a:extLst>
                <a:ext uri="{FF2B5EF4-FFF2-40B4-BE49-F238E27FC236}">
                  <a16:creationId xmlns:a16="http://schemas.microsoft.com/office/drawing/2014/main" id="{9237289A-9D74-4078-BAC7-3AEF57B590F3}"/>
                </a:ext>
              </a:extLst>
            </p:cNvPr>
            <p:cNvSpPr/>
            <p:nvPr/>
          </p:nvSpPr>
          <p:spPr>
            <a:xfrm rot="5400000">
              <a:off x="8451271" y="4212360"/>
              <a:ext cx="166257" cy="138545"/>
            </a:xfrm>
            <a:prstGeom prst="pie">
              <a:avLst>
                <a:gd name="adj1" fmla="val 5277263"/>
                <a:gd name="adj2" fmla="val 1620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grpSp>
      <p:sp>
        <p:nvSpPr>
          <p:cNvPr id="17" name="CORS plot" descr="Graph showing motion for a station position">
            <a:extLst>
              <a:ext uri="{FF2B5EF4-FFF2-40B4-BE49-F238E27FC236}">
                <a16:creationId xmlns:a16="http://schemas.microsoft.com/office/drawing/2014/main" id="{973023B5-FC8C-41B9-8B29-6A2FF7C61553}"/>
              </a:ext>
            </a:extLst>
          </p:cNvPr>
          <p:cNvSpPr/>
          <p:nvPr/>
        </p:nvSpPr>
        <p:spPr>
          <a:xfrm>
            <a:off x="6012873" y="2071255"/>
            <a:ext cx="2473036" cy="547719"/>
          </a:xfrm>
          <a:custGeom>
            <a:avLst/>
            <a:gdLst>
              <a:gd name="connsiteX0" fmla="*/ 0 w 2473036"/>
              <a:gd name="connsiteY0" fmla="*/ 0 h 547719"/>
              <a:gd name="connsiteX1" fmla="*/ 339436 w 2473036"/>
              <a:gd name="connsiteY1" fmla="*/ 90054 h 547719"/>
              <a:gd name="connsiteX2" fmla="*/ 533400 w 2473036"/>
              <a:gd name="connsiteY2" fmla="*/ 207818 h 547719"/>
              <a:gd name="connsiteX3" fmla="*/ 796636 w 2473036"/>
              <a:gd name="connsiteY3" fmla="*/ 145472 h 547719"/>
              <a:gd name="connsiteX4" fmla="*/ 1136072 w 2473036"/>
              <a:gd name="connsiteY4" fmla="*/ 325581 h 547719"/>
              <a:gd name="connsiteX5" fmla="*/ 1385454 w 2473036"/>
              <a:gd name="connsiteY5" fmla="*/ 277090 h 547719"/>
              <a:gd name="connsiteX6" fmla="*/ 1669472 w 2473036"/>
              <a:gd name="connsiteY6" fmla="*/ 457200 h 547719"/>
              <a:gd name="connsiteX7" fmla="*/ 1911927 w 2473036"/>
              <a:gd name="connsiteY7" fmla="*/ 408709 h 547719"/>
              <a:gd name="connsiteX8" fmla="*/ 2202872 w 2473036"/>
              <a:gd name="connsiteY8" fmla="*/ 540327 h 547719"/>
              <a:gd name="connsiteX9" fmla="*/ 2473036 w 2473036"/>
              <a:gd name="connsiteY9" fmla="*/ 519545 h 5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3036" h="547719">
                <a:moveTo>
                  <a:pt x="0" y="0"/>
                </a:moveTo>
                <a:cubicBezTo>
                  <a:pt x="125268" y="27709"/>
                  <a:pt x="250536" y="55418"/>
                  <a:pt x="339436" y="90054"/>
                </a:cubicBezTo>
                <a:cubicBezTo>
                  <a:pt x="428336" y="124690"/>
                  <a:pt x="457200" y="198582"/>
                  <a:pt x="533400" y="207818"/>
                </a:cubicBezTo>
                <a:cubicBezTo>
                  <a:pt x="609600" y="217054"/>
                  <a:pt x="696191" y="125845"/>
                  <a:pt x="796636" y="145472"/>
                </a:cubicBezTo>
                <a:cubicBezTo>
                  <a:pt x="897081" y="165099"/>
                  <a:pt x="1037936" y="303645"/>
                  <a:pt x="1136072" y="325581"/>
                </a:cubicBezTo>
                <a:cubicBezTo>
                  <a:pt x="1234208" y="347517"/>
                  <a:pt x="1296554" y="255154"/>
                  <a:pt x="1385454" y="277090"/>
                </a:cubicBezTo>
                <a:cubicBezTo>
                  <a:pt x="1474354" y="299026"/>
                  <a:pt x="1581727" y="435264"/>
                  <a:pt x="1669472" y="457200"/>
                </a:cubicBezTo>
                <a:cubicBezTo>
                  <a:pt x="1757218" y="479137"/>
                  <a:pt x="1823027" y="394855"/>
                  <a:pt x="1911927" y="408709"/>
                </a:cubicBezTo>
                <a:cubicBezTo>
                  <a:pt x="2000827" y="422563"/>
                  <a:pt x="2109354" y="521854"/>
                  <a:pt x="2202872" y="540327"/>
                </a:cubicBezTo>
                <a:cubicBezTo>
                  <a:pt x="2296390" y="558800"/>
                  <a:pt x="2384713" y="539172"/>
                  <a:pt x="2473036" y="519545"/>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18" name="SEC plot" descr="Graph showing motion for a station position">
            <a:extLst>
              <a:ext uri="{FF2B5EF4-FFF2-40B4-BE49-F238E27FC236}">
                <a16:creationId xmlns:a16="http://schemas.microsoft.com/office/drawing/2014/main" id="{1431B52F-C6EA-4F6C-BE03-354D8B1ECAC7}"/>
              </a:ext>
            </a:extLst>
          </p:cNvPr>
          <p:cNvCxnSpPr/>
          <p:nvPr/>
        </p:nvCxnSpPr>
        <p:spPr>
          <a:xfrm>
            <a:off x="6012873" y="2096941"/>
            <a:ext cx="2521527" cy="522033"/>
          </a:xfrm>
          <a:prstGeom prst="line">
            <a:avLst/>
          </a:prstGeom>
          <a:ln w="19050">
            <a:solidFill>
              <a:schemeClr val="bg1">
                <a:lumMod val="50000"/>
              </a:schemeClr>
            </a:solidFill>
            <a:prstDash val="sysDot"/>
          </a:ln>
        </p:spPr>
        <p:style>
          <a:lnRef idx="2">
            <a:schemeClr val="dk1"/>
          </a:lnRef>
          <a:fillRef idx="0">
            <a:schemeClr val="dk1"/>
          </a:fillRef>
          <a:effectRef idx="1">
            <a:schemeClr val="dk1"/>
          </a:effectRef>
          <a:fontRef idx="minor">
            <a:schemeClr val="tx1"/>
          </a:fontRef>
        </p:style>
      </p:cxnSp>
      <p:sp>
        <p:nvSpPr>
          <p:cNvPr id="19" name="plot1" descr="Graph showing motion for a station position">
            <a:extLst>
              <a:ext uri="{FF2B5EF4-FFF2-40B4-BE49-F238E27FC236}">
                <a16:creationId xmlns:a16="http://schemas.microsoft.com/office/drawing/2014/main" id="{4B583904-C09C-4D42-AB9A-4F367AECD60A}"/>
              </a:ext>
            </a:extLst>
          </p:cNvPr>
          <p:cNvSpPr/>
          <p:nvPr/>
        </p:nvSpPr>
        <p:spPr>
          <a:xfrm>
            <a:off x="6177821" y="2096941"/>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lot2" descr="Graph showing motion for a station position">
            <a:extLst>
              <a:ext uri="{FF2B5EF4-FFF2-40B4-BE49-F238E27FC236}">
                <a16:creationId xmlns:a16="http://schemas.microsoft.com/office/drawing/2014/main" id="{80FBAA93-4E24-4A56-968E-E1C0FB86E649}"/>
              </a:ext>
            </a:extLst>
          </p:cNvPr>
          <p:cNvSpPr/>
          <p:nvPr/>
        </p:nvSpPr>
        <p:spPr>
          <a:xfrm>
            <a:off x="6700484" y="2186996"/>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lot3" descr="Graph showing motion for a station position">
            <a:extLst>
              <a:ext uri="{FF2B5EF4-FFF2-40B4-BE49-F238E27FC236}">
                <a16:creationId xmlns:a16="http://schemas.microsoft.com/office/drawing/2014/main" id="{F184FA99-8C02-44EC-9DD3-74E89196DD5E}"/>
              </a:ext>
            </a:extLst>
          </p:cNvPr>
          <p:cNvSpPr/>
          <p:nvPr/>
        </p:nvSpPr>
        <p:spPr>
          <a:xfrm>
            <a:off x="7230420" y="2354429"/>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ot4" descr="Graph showing motion for a station position">
            <a:extLst>
              <a:ext uri="{FF2B5EF4-FFF2-40B4-BE49-F238E27FC236}">
                <a16:creationId xmlns:a16="http://schemas.microsoft.com/office/drawing/2014/main" id="{012A91D0-133E-45CE-98C8-11854ECA2C93}"/>
              </a:ext>
            </a:extLst>
          </p:cNvPr>
          <p:cNvSpPr/>
          <p:nvPr/>
        </p:nvSpPr>
        <p:spPr>
          <a:xfrm>
            <a:off x="8022900" y="2498684"/>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descr="House near a lake with subsidence">
            <a:extLst>
              <a:ext uri="{FF2B5EF4-FFF2-40B4-BE49-F238E27FC236}">
                <a16:creationId xmlns:a16="http://schemas.microsoft.com/office/drawing/2014/main" id="{85A50C0F-8890-438A-8020-1184531AD56F}"/>
              </a:ext>
            </a:extLst>
          </p:cNvPr>
          <p:cNvSpPr txBox="1"/>
          <p:nvPr/>
        </p:nvSpPr>
        <p:spPr>
          <a:xfrm>
            <a:off x="8603672" y="4233903"/>
            <a:ext cx="486540" cy="369332"/>
          </a:xfrm>
          <a:prstGeom prst="rect">
            <a:avLst/>
          </a:prstGeom>
          <a:noFill/>
        </p:spPr>
        <p:txBody>
          <a:bodyPr wrap="square" rtlCol="0">
            <a:spAutoFit/>
          </a:bodyPr>
          <a:lstStyle/>
          <a:p>
            <a:endParaRPr lang="en-US" dirty="0"/>
          </a:p>
        </p:txBody>
      </p:sp>
      <p:sp>
        <p:nvSpPr>
          <p:cNvPr id="6" name="Date Placeholder 5">
            <a:extLst>
              <a:ext uri="{FF2B5EF4-FFF2-40B4-BE49-F238E27FC236}">
                <a16:creationId xmlns:a16="http://schemas.microsoft.com/office/drawing/2014/main" id="{B95E7A29-6826-4319-8300-8FB635D45C81}"/>
              </a:ext>
            </a:extLst>
          </p:cNvPr>
          <p:cNvSpPr>
            <a:spLocks noGrp="1"/>
          </p:cNvSpPr>
          <p:nvPr>
            <p:ph type="dt" sz="half" idx="10"/>
          </p:nvPr>
        </p:nvSpPr>
        <p:spPr/>
        <p:txBody>
          <a:bodyPr/>
          <a:lstStyle/>
          <a:p>
            <a:r>
              <a:rPr lang="en-US"/>
              <a:t>1/11/2024</a:t>
            </a:r>
          </a:p>
        </p:txBody>
      </p:sp>
    </p:spTree>
    <p:extLst>
      <p:ext uri="{BB962C8B-B14F-4D97-AF65-F5344CB8AC3E}">
        <p14:creationId xmlns:p14="http://schemas.microsoft.com/office/powerpoint/2010/main" val="3568739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L 0.00138 0.05123 " pathEditMode="relative" ptsTypes="AA">
                                      <p:cBhvr>
                                        <p:cTn id="6" dur="5000" fill="hold"/>
                                        <p:tgtEl>
                                          <p:spTgt spid="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0138 0.05123 " pathEditMode="relative" ptsTypes="AA">
                                      <p:cBhvr>
                                        <p:cTn id="8" dur="5000" fill="hold"/>
                                        <p:tgtEl>
                                          <p:spTgt spid="7"/>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00138 0.05123 " pathEditMode="relative" ptsTypes="AA">
                                      <p:cBhvr>
                                        <p:cTn id="10" dur="5000" fill="hold"/>
                                        <p:tgtEl>
                                          <p:spTgt spid="8"/>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0138 0.05123 " pathEditMode="relative" ptsTypes="AA">
                                      <p:cBhvr>
                                        <p:cTn id="12" dur="5000" fill="hold"/>
                                        <p:tgtEl>
                                          <p:spTgt spid="9"/>
                                        </p:tgtEl>
                                        <p:attrNameLst>
                                          <p:attrName>ppt_x</p:attrName>
                                          <p:attrName>ppt_y</p:attrName>
                                        </p:attrNameLst>
                                      </p:cBhvr>
                                    </p:animMotion>
                                  </p:childTnLst>
                                </p:cTn>
                              </p:par>
                              <p:par>
                                <p:cTn id="13" presetID="47" presetClass="entr" presetSubtype="0"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14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25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36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22" presetClass="entr" presetSubtype="8"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childTnLst>
                          </p:cTn>
                        </p:par>
                        <p:par>
                          <p:cTn id="42" fill="hold">
                            <p:stCondLst>
                              <p:cond delay="500"/>
                            </p:stCondLst>
                            <p:childTnLst>
                              <p:par>
                                <p:cTn id="43" presetID="31"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7" grpId="0" animBg="1"/>
      <p:bldP spid="19" grpId="0" animBg="1"/>
      <p:bldP spid="20" grpId="0"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98E00-B04A-4F27-969E-4ABC9A3D7FB5}"/>
              </a:ext>
            </a:extLst>
          </p:cNvPr>
          <p:cNvSpPr>
            <a:spLocks noGrp="1"/>
          </p:cNvSpPr>
          <p:nvPr>
            <p:ph type="title"/>
          </p:nvPr>
        </p:nvSpPr>
        <p:spPr/>
        <p:txBody>
          <a:bodyPr/>
          <a:lstStyle/>
          <a:p>
            <a:r>
              <a:rPr lang="en-US" dirty="0"/>
              <a:t>Consider this Scenario…</a:t>
            </a:r>
          </a:p>
        </p:txBody>
      </p:sp>
      <p:sp>
        <p:nvSpPr>
          <p:cNvPr id="3" name="Content Placeholder 2">
            <a:extLst>
              <a:ext uri="{FF2B5EF4-FFF2-40B4-BE49-F238E27FC236}">
                <a16:creationId xmlns:a16="http://schemas.microsoft.com/office/drawing/2014/main" id="{30A61828-41F3-495E-9B81-7FDF3FE31522}"/>
              </a:ext>
            </a:extLst>
          </p:cNvPr>
          <p:cNvSpPr>
            <a:spLocks noGrp="1"/>
          </p:cNvSpPr>
          <p:nvPr>
            <p:ph idx="1"/>
          </p:nvPr>
        </p:nvSpPr>
        <p:spPr>
          <a:xfrm>
            <a:off x="457200" y="1200151"/>
            <a:ext cx="5695122" cy="3394472"/>
          </a:xfrm>
        </p:spPr>
        <p:txBody>
          <a:bodyPr>
            <a:normAutofit fontScale="70000" lnSpcReduction="20000"/>
          </a:bodyPr>
          <a:lstStyle/>
          <a:p>
            <a:r>
              <a:rPr lang="en-US" dirty="0"/>
              <a:t>New road built over 10-year period 2025-2035</a:t>
            </a:r>
          </a:p>
          <a:p>
            <a:r>
              <a:rPr lang="en-US" dirty="0"/>
              <a:t>Contract requires project be tied to NSRS</a:t>
            </a:r>
          </a:p>
          <a:p>
            <a:r>
              <a:rPr lang="en-US" dirty="0"/>
              <a:t>Using a RTN aligned with NSRS at epoch 2020.00</a:t>
            </a:r>
          </a:p>
          <a:p>
            <a:r>
              <a:rPr lang="en-US" dirty="0"/>
              <a:t>Intend to use 2020.00 epoch for entire duration of project even if the RTN switches epochs</a:t>
            </a:r>
          </a:p>
          <a:p>
            <a:r>
              <a:rPr lang="en-US" dirty="0"/>
              <a:t>Established rules for how much drift could be tolerated before moving to a new epoch</a:t>
            </a:r>
          </a:p>
          <a:p>
            <a:endParaRPr lang="en-US" dirty="0"/>
          </a:p>
        </p:txBody>
      </p:sp>
      <p:pic>
        <p:nvPicPr>
          <p:cNvPr id="4" name="Picture 3" descr="A high angle view of a road">
            <a:extLst>
              <a:ext uri="{FF2B5EF4-FFF2-40B4-BE49-F238E27FC236}">
                <a16:creationId xmlns:a16="http://schemas.microsoft.com/office/drawing/2014/main" id="{E028240E-8F69-472C-8958-45E015B5D6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33793" y="1114436"/>
            <a:ext cx="2661120" cy="3565901"/>
          </a:xfrm>
          <a:prstGeom prst="rect">
            <a:avLst/>
          </a:prstGeom>
        </p:spPr>
      </p:pic>
      <p:sp>
        <p:nvSpPr>
          <p:cNvPr id="5" name="Date Placeholder 4">
            <a:extLst>
              <a:ext uri="{FF2B5EF4-FFF2-40B4-BE49-F238E27FC236}">
                <a16:creationId xmlns:a16="http://schemas.microsoft.com/office/drawing/2014/main" id="{92F01700-38E6-4427-BB1E-9FD0175096ED}"/>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1F41B361-01CE-49CD-A944-3C5F071211F8}"/>
              </a:ext>
            </a:extLst>
          </p:cNvPr>
          <p:cNvSpPr>
            <a:spLocks noGrp="1"/>
          </p:cNvSpPr>
          <p:nvPr>
            <p:ph type="ftr" sz="quarter" idx="11"/>
          </p:nvPr>
        </p:nvSpPr>
        <p:spPr/>
        <p:txBody>
          <a:bodyPr/>
          <a:lstStyle/>
          <a:p>
            <a:r>
              <a:rPr lang="en-US"/>
              <a:t>2024 ISPLS Convention</a:t>
            </a:r>
          </a:p>
        </p:txBody>
      </p:sp>
      <p:sp>
        <p:nvSpPr>
          <p:cNvPr id="7" name="Slide Number Placeholder 6">
            <a:extLst>
              <a:ext uri="{FF2B5EF4-FFF2-40B4-BE49-F238E27FC236}">
                <a16:creationId xmlns:a16="http://schemas.microsoft.com/office/drawing/2014/main" id="{C9CDE847-EA7C-40D1-BFA1-37EF525335BC}"/>
              </a:ext>
            </a:extLst>
          </p:cNvPr>
          <p:cNvSpPr>
            <a:spLocks noGrp="1"/>
          </p:cNvSpPr>
          <p:nvPr>
            <p:ph type="sldNum" sz="quarter" idx="12"/>
          </p:nvPr>
        </p:nvSpPr>
        <p:spPr/>
        <p:txBody>
          <a:bodyPr/>
          <a:lstStyle/>
          <a:p>
            <a:fld id="{D3D538F9-49A3-B84F-B36B-A7030CDE5D5B}" type="slidenum">
              <a:rPr lang="en-US" smtClean="0"/>
              <a:t>37</a:t>
            </a:fld>
            <a:endParaRPr lang="en-US"/>
          </a:p>
        </p:txBody>
      </p:sp>
    </p:spTree>
    <p:extLst>
      <p:ext uri="{BB962C8B-B14F-4D97-AF65-F5344CB8AC3E}">
        <p14:creationId xmlns:p14="http://schemas.microsoft.com/office/powerpoint/2010/main" val="1871328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DC2E-E721-4A7A-9683-C3A4DA0ECCEA}"/>
              </a:ext>
            </a:extLst>
          </p:cNvPr>
          <p:cNvSpPr>
            <a:spLocks noGrp="1"/>
          </p:cNvSpPr>
          <p:nvPr>
            <p:ph type="title"/>
          </p:nvPr>
        </p:nvSpPr>
        <p:spPr/>
        <p:txBody>
          <a:bodyPr/>
          <a:lstStyle/>
          <a:p>
            <a:r>
              <a:rPr lang="en-US" dirty="0"/>
              <a:t>Workflow</a:t>
            </a:r>
          </a:p>
        </p:txBody>
      </p:sp>
      <p:sp>
        <p:nvSpPr>
          <p:cNvPr id="3" name="Content Placeholder 2">
            <a:extLst>
              <a:ext uri="{FF2B5EF4-FFF2-40B4-BE49-F238E27FC236}">
                <a16:creationId xmlns:a16="http://schemas.microsoft.com/office/drawing/2014/main" id="{F4F4F5A6-3457-40C0-A766-BB09FA6CA7A2}"/>
              </a:ext>
            </a:extLst>
          </p:cNvPr>
          <p:cNvSpPr>
            <a:spLocks noGrp="1"/>
          </p:cNvSpPr>
          <p:nvPr>
            <p:ph idx="1"/>
          </p:nvPr>
        </p:nvSpPr>
        <p:spPr/>
        <p:txBody>
          <a:bodyPr>
            <a:normAutofit fontScale="70000" lnSpcReduction="20000"/>
          </a:bodyPr>
          <a:lstStyle/>
          <a:p>
            <a:pPr marL="257175" indent="-257175" defTabSz="685800">
              <a:buFont typeface="Symbol" panose="05050102010706020507" pitchFamily="18" charset="2"/>
              <a:buChar char=""/>
            </a:pPr>
            <a:r>
              <a:rPr lang="en-US" sz="32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Recover existing passive control surrounding the project</a:t>
            </a:r>
          </a:p>
          <a:p>
            <a:pPr marL="257175" indent="-257175" defTabSz="685800">
              <a:buFont typeface="Symbol" panose="05050102010706020507" pitchFamily="18" charset="2"/>
              <a:buChar char=""/>
            </a:pPr>
            <a:r>
              <a:rPr lang="en-US" sz="32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Establish primary and secondary project control</a:t>
            </a:r>
          </a:p>
          <a:p>
            <a:pPr marL="257175" indent="-257175" defTabSz="685800">
              <a:buFont typeface="Symbol" panose="05050102010706020507" pitchFamily="18" charset="2"/>
              <a:buChar char=""/>
            </a:pPr>
            <a:r>
              <a:rPr lang="en-US" sz="32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Use RTN to occupy and assess existing control and observe on added control</a:t>
            </a:r>
          </a:p>
          <a:p>
            <a:pPr marL="257175" indent="-257175" defTabSz="685800">
              <a:buFont typeface="Symbol" panose="05050102010706020507" pitchFamily="18" charset="2"/>
              <a:buChar char=""/>
            </a:pPr>
            <a:r>
              <a:rPr lang="en-US" sz="32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Differential leveling between control is used to derive orthometric heights</a:t>
            </a:r>
          </a:p>
          <a:p>
            <a:pPr marL="257175" indent="-257175" defTabSz="685800">
              <a:buFont typeface="Symbol" panose="05050102010706020507" pitchFamily="18" charset="2"/>
              <a:buChar char=""/>
            </a:pPr>
            <a:r>
              <a:rPr lang="en-US" sz="32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Compute and publish project control referenced to </a:t>
            </a:r>
            <a:r>
              <a:rPr lang="en-US" sz="3200" b="1" u="sng"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selected reference epoch </a:t>
            </a:r>
            <a:r>
              <a:rPr lang="en-US" sz="32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matching RTN broadcast epoch</a:t>
            </a:r>
          </a:p>
        </p:txBody>
      </p:sp>
      <p:sp>
        <p:nvSpPr>
          <p:cNvPr id="4" name="Date Placeholder 3">
            <a:extLst>
              <a:ext uri="{FF2B5EF4-FFF2-40B4-BE49-F238E27FC236}">
                <a16:creationId xmlns:a16="http://schemas.microsoft.com/office/drawing/2014/main" id="{A7BDC90D-3BC2-424E-8374-07D1604650EC}"/>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7B9C5A04-20B6-4F42-BF73-8A2AC973945D}"/>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D6F0AE39-B5D7-4E07-9682-5A9836FAA3ED}"/>
              </a:ext>
            </a:extLst>
          </p:cNvPr>
          <p:cNvSpPr>
            <a:spLocks noGrp="1"/>
          </p:cNvSpPr>
          <p:nvPr>
            <p:ph type="sldNum" sz="quarter" idx="12"/>
          </p:nvPr>
        </p:nvSpPr>
        <p:spPr/>
        <p:txBody>
          <a:bodyPr/>
          <a:lstStyle/>
          <a:p>
            <a:fld id="{D3D538F9-49A3-B84F-B36B-A7030CDE5D5B}" type="slidenum">
              <a:rPr lang="en-US" smtClean="0"/>
              <a:t>38</a:t>
            </a:fld>
            <a:endParaRPr lang="en-US"/>
          </a:p>
        </p:txBody>
      </p:sp>
    </p:spTree>
    <p:extLst>
      <p:ext uri="{BB962C8B-B14F-4D97-AF65-F5344CB8AC3E}">
        <p14:creationId xmlns:p14="http://schemas.microsoft.com/office/powerpoint/2010/main" val="2906706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buClr>
                <a:schemeClr val="dk1"/>
              </a:buClr>
              <a:buSzPts val="3959"/>
            </a:pPr>
            <a:r>
              <a:rPr lang="en-US" sz="3600" b="1" dirty="0">
                <a:latin typeface="+mn-lt"/>
              </a:rPr>
              <a:t>Survey Data</a:t>
            </a:r>
            <a:endParaRPr sz="3600" b="1" dirty="0">
              <a:latin typeface="+mn-lt"/>
            </a:endParaRPr>
          </a:p>
        </p:txBody>
      </p:sp>
      <p:graphicFrame>
        <p:nvGraphicFramePr>
          <p:cNvPr id="5" name="Content Placeholder 9" descr="Chart of different survey data tying to control"/>
          <p:cNvGraphicFramePr>
            <a:graphicFrameLocks noGrp="1"/>
          </p:cNvGraphicFramePr>
          <p:nvPr>
            <p:ph idx="1"/>
            <p:extLst>
              <p:ext uri="{D42A27DB-BD31-4B8C-83A1-F6EECF244321}">
                <p14:modId xmlns:p14="http://schemas.microsoft.com/office/powerpoint/2010/main" val="1163685052"/>
              </p:ext>
            </p:extLst>
          </p:nvPr>
        </p:nvGraphicFramePr>
        <p:xfrm>
          <a:off x="1485900" y="1200151"/>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Surveyor using GPS">
            <a:extLst>
              <a:ext uri="{FF2B5EF4-FFF2-40B4-BE49-F238E27FC236}">
                <a16:creationId xmlns:a16="http://schemas.microsoft.com/office/drawing/2014/main" id="{ED1B0FEE-A57B-4ABA-8050-99C41FF3EC7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7200" y="926986"/>
            <a:ext cx="1266230" cy="1688933"/>
          </a:xfrm>
          <a:prstGeom prst="rect">
            <a:avLst/>
          </a:prstGeom>
        </p:spPr>
      </p:pic>
      <p:pic>
        <p:nvPicPr>
          <p:cNvPr id="6" name="Picture 5" descr="Surveyor working with leveling">
            <a:extLst>
              <a:ext uri="{FF2B5EF4-FFF2-40B4-BE49-F238E27FC236}">
                <a16:creationId xmlns:a16="http://schemas.microsoft.com/office/drawing/2014/main" id="{CA30EBE4-2BC3-422F-A545-341357D4C28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58100" y="1063229"/>
            <a:ext cx="1257300" cy="2235200"/>
          </a:xfrm>
          <a:prstGeom prst="rect">
            <a:avLst/>
          </a:prstGeom>
        </p:spPr>
      </p:pic>
      <p:pic>
        <p:nvPicPr>
          <p:cNvPr id="7" name="Picture 6" descr="A drone">
            <a:extLst>
              <a:ext uri="{FF2B5EF4-FFF2-40B4-BE49-F238E27FC236}">
                <a16:creationId xmlns:a16="http://schemas.microsoft.com/office/drawing/2014/main" id="{DDE9DBE4-546B-4ED0-8B8B-53E328CC734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21920" y="3911846"/>
            <a:ext cx="1781406" cy="1074225"/>
          </a:xfrm>
          <a:prstGeom prst="rect">
            <a:avLst/>
          </a:prstGeom>
        </p:spPr>
      </p:pic>
      <p:pic>
        <p:nvPicPr>
          <p:cNvPr id="9" name="Picture 8" descr="Total station near a bridge being constructed">
            <a:extLst>
              <a:ext uri="{FF2B5EF4-FFF2-40B4-BE49-F238E27FC236}">
                <a16:creationId xmlns:a16="http://schemas.microsoft.com/office/drawing/2014/main" id="{57B75E01-F096-49FB-87CF-365E03C461A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133995" y="4066662"/>
            <a:ext cx="1781406" cy="919409"/>
          </a:xfrm>
          <a:prstGeom prst="rect">
            <a:avLst/>
          </a:prstGeom>
        </p:spPr>
      </p:pic>
      <p:sp>
        <p:nvSpPr>
          <p:cNvPr id="2" name="Date Placeholder 1">
            <a:extLst>
              <a:ext uri="{FF2B5EF4-FFF2-40B4-BE49-F238E27FC236}">
                <a16:creationId xmlns:a16="http://schemas.microsoft.com/office/drawing/2014/main" id="{F933BFE0-24D2-4202-A33E-D66DB9A1E838}"/>
              </a:ext>
            </a:extLst>
          </p:cNvPr>
          <p:cNvSpPr>
            <a:spLocks noGrp="1"/>
          </p:cNvSpPr>
          <p:nvPr>
            <p:ph type="dt" sz="half" idx="10"/>
          </p:nvPr>
        </p:nvSpPr>
        <p:spPr/>
        <p:txBody>
          <a:bodyPr/>
          <a:lstStyle/>
          <a:p>
            <a:r>
              <a:rPr lang="en-US"/>
              <a:t>1/11/2024</a:t>
            </a:r>
          </a:p>
        </p:txBody>
      </p:sp>
      <p:sp>
        <p:nvSpPr>
          <p:cNvPr id="3" name="Footer Placeholder 2">
            <a:extLst>
              <a:ext uri="{FF2B5EF4-FFF2-40B4-BE49-F238E27FC236}">
                <a16:creationId xmlns:a16="http://schemas.microsoft.com/office/drawing/2014/main" id="{EC2D4B22-837D-4D08-94C7-AE40ACED7B70}"/>
              </a:ext>
            </a:extLst>
          </p:cNvPr>
          <p:cNvSpPr>
            <a:spLocks noGrp="1"/>
          </p:cNvSpPr>
          <p:nvPr>
            <p:ph type="ftr" sz="quarter" idx="11"/>
          </p:nvPr>
        </p:nvSpPr>
        <p:spPr/>
        <p:txBody>
          <a:bodyPr/>
          <a:lstStyle/>
          <a:p>
            <a:r>
              <a:rPr lang="en-US"/>
              <a:t>2024 ISPLS Convention</a:t>
            </a:r>
          </a:p>
        </p:txBody>
      </p:sp>
      <p:sp>
        <p:nvSpPr>
          <p:cNvPr id="8" name="Slide Number Placeholder 7">
            <a:extLst>
              <a:ext uri="{FF2B5EF4-FFF2-40B4-BE49-F238E27FC236}">
                <a16:creationId xmlns:a16="http://schemas.microsoft.com/office/drawing/2014/main" id="{7E78D665-30B2-463F-9135-F847E4874982}"/>
              </a:ext>
            </a:extLst>
          </p:cNvPr>
          <p:cNvSpPr>
            <a:spLocks noGrp="1"/>
          </p:cNvSpPr>
          <p:nvPr>
            <p:ph type="sldNum" sz="quarter" idx="12"/>
          </p:nvPr>
        </p:nvSpPr>
        <p:spPr/>
        <p:txBody>
          <a:bodyPr/>
          <a:lstStyle/>
          <a:p>
            <a:fld id="{D3D538F9-49A3-B84F-B36B-A7030CDE5D5B}" type="slidenum">
              <a:rPr lang="en-US" smtClean="0"/>
              <a:t>39</a:t>
            </a:fld>
            <a:endParaRPr lang="en-US"/>
          </a:p>
        </p:txBody>
      </p:sp>
    </p:spTree>
    <p:extLst>
      <p:ext uri="{BB962C8B-B14F-4D97-AF65-F5344CB8AC3E}">
        <p14:creationId xmlns:p14="http://schemas.microsoft.com/office/powerpoint/2010/main" val="139932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5A2F-16C2-4BB0-ACC5-F9F4D8B58F01}"/>
              </a:ext>
            </a:extLst>
          </p:cNvPr>
          <p:cNvSpPr>
            <a:spLocks noGrp="1"/>
          </p:cNvSpPr>
          <p:nvPr>
            <p:ph type="title"/>
          </p:nvPr>
        </p:nvSpPr>
        <p:spPr/>
        <p:txBody>
          <a:bodyPr/>
          <a:lstStyle/>
          <a:p>
            <a:r>
              <a:rPr lang="en-US" dirty="0"/>
              <a:t>NSRS Modernization Timelines</a:t>
            </a:r>
          </a:p>
        </p:txBody>
      </p:sp>
      <p:sp>
        <p:nvSpPr>
          <p:cNvPr id="3" name="Content Placeholder 2">
            <a:extLst>
              <a:ext uri="{FF2B5EF4-FFF2-40B4-BE49-F238E27FC236}">
                <a16:creationId xmlns:a16="http://schemas.microsoft.com/office/drawing/2014/main" id="{B3696E6A-4FD5-4E2C-90D6-DA1843114BEE}"/>
              </a:ext>
            </a:extLst>
          </p:cNvPr>
          <p:cNvSpPr>
            <a:spLocks noGrp="1"/>
          </p:cNvSpPr>
          <p:nvPr>
            <p:ph idx="1"/>
          </p:nvPr>
        </p:nvSpPr>
        <p:spPr/>
        <p:txBody>
          <a:bodyPr>
            <a:normAutofit fontScale="77500" lnSpcReduction="20000"/>
          </a:bodyPr>
          <a:lstStyle/>
          <a:p>
            <a:r>
              <a:rPr lang="en-US" dirty="0"/>
              <a:t>Finish collecting GRAV-D (done!)</a:t>
            </a:r>
          </a:p>
          <a:p>
            <a:r>
              <a:rPr lang="en-US" dirty="0"/>
              <a:t>Data processing for Multi-Year CORS Solution 3 (ongoing)</a:t>
            </a:r>
          </a:p>
          <a:p>
            <a:r>
              <a:rPr lang="en-US" dirty="0"/>
              <a:t>Build the geoid model (using software already developed)</a:t>
            </a:r>
          </a:p>
          <a:p>
            <a:r>
              <a:rPr lang="en-US" dirty="0"/>
              <a:t>2020.0 Reference Epoch Coordinate adjustment</a:t>
            </a:r>
          </a:p>
          <a:p>
            <a:r>
              <a:rPr lang="en-US" dirty="0"/>
              <a:t>Develop transformation grids</a:t>
            </a:r>
          </a:p>
          <a:p>
            <a:r>
              <a:rPr lang="en-US" dirty="0"/>
              <a:t>Finalize SPCS2022 (expected 2024)</a:t>
            </a:r>
          </a:p>
          <a:p>
            <a:r>
              <a:rPr lang="en-US" dirty="0"/>
              <a:t>FGCS votes to adopt it (expected 2025)</a:t>
            </a:r>
          </a:p>
        </p:txBody>
      </p:sp>
      <p:sp>
        <p:nvSpPr>
          <p:cNvPr id="4" name="Date Placeholder 3">
            <a:extLst>
              <a:ext uri="{FF2B5EF4-FFF2-40B4-BE49-F238E27FC236}">
                <a16:creationId xmlns:a16="http://schemas.microsoft.com/office/drawing/2014/main" id="{46A2960F-6E88-43C4-801D-FC15456D83B7}"/>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46CD6E9E-ADD6-4143-B689-623DF8819A42}"/>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CEBD65D0-F9CA-44BA-8033-139A94641CC5}"/>
              </a:ext>
            </a:extLst>
          </p:cNvPr>
          <p:cNvSpPr>
            <a:spLocks noGrp="1"/>
          </p:cNvSpPr>
          <p:nvPr>
            <p:ph type="sldNum" sz="quarter" idx="12"/>
          </p:nvPr>
        </p:nvSpPr>
        <p:spPr/>
        <p:txBody>
          <a:bodyPr/>
          <a:lstStyle/>
          <a:p>
            <a:fld id="{D3D538F9-49A3-B84F-B36B-A7030CDE5D5B}" type="slidenum">
              <a:rPr lang="en-US" smtClean="0"/>
              <a:t>4</a:t>
            </a:fld>
            <a:endParaRPr lang="en-US"/>
          </a:p>
        </p:txBody>
      </p:sp>
    </p:spTree>
    <p:extLst>
      <p:ext uri="{BB962C8B-B14F-4D97-AF65-F5344CB8AC3E}">
        <p14:creationId xmlns:p14="http://schemas.microsoft.com/office/powerpoint/2010/main" val="907231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latin typeface="+mn-lt"/>
              </a:rPr>
              <a:t>Control Surveys and Coordinate Types</a:t>
            </a:r>
          </a:p>
        </p:txBody>
      </p:sp>
      <p:graphicFrame>
        <p:nvGraphicFramePr>
          <p:cNvPr id="3" name="Content Placeholder 2" descr="Chart showing control surveys"/>
          <p:cNvGraphicFramePr>
            <a:graphicFrameLocks noGrp="1" noChangeAspect="1"/>
          </p:cNvGraphicFramePr>
          <p:nvPr>
            <p:ph idx="1"/>
            <p:extLst>
              <p:ext uri="{D42A27DB-BD31-4B8C-83A1-F6EECF244321}">
                <p14:modId xmlns:p14="http://schemas.microsoft.com/office/powerpoint/2010/main" val="3403427784"/>
              </p:ext>
            </p:extLst>
          </p:nvPr>
        </p:nvGraphicFramePr>
        <p:xfrm>
          <a:off x="1485900" y="1200151"/>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F6ABEB40-6FDA-4A11-83DC-77ADA84A2599}"/>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09DEEEF1-51CE-4939-B897-35BA0E3ED5D3}"/>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C4D4C732-E3C4-43A7-9358-225784930C10}"/>
              </a:ext>
            </a:extLst>
          </p:cNvPr>
          <p:cNvSpPr>
            <a:spLocks noGrp="1"/>
          </p:cNvSpPr>
          <p:nvPr>
            <p:ph type="sldNum" sz="quarter" idx="12"/>
          </p:nvPr>
        </p:nvSpPr>
        <p:spPr/>
        <p:txBody>
          <a:bodyPr/>
          <a:lstStyle/>
          <a:p>
            <a:fld id="{D3D538F9-49A3-B84F-B36B-A7030CDE5D5B}" type="slidenum">
              <a:rPr lang="en-US" smtClean="0"/>
              <a:t>40</a:t>
            </a:fld>
            <a:endParaRPr lang="en-US"/>
          </a:p>
        </p:txBody>
      </p:sp>
    </p:spTree>
    <p:extLst>
      <p:ext uri="{BB962C8B-B14F-4D97-AF65-F5344CB8AC3E}">
        <p14:creationId xmlns:p14="http://schemas.microsoft.com/office/powerpoint/2010/main" val="103958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descr="Graph showing reference epoch coordinates and survey epoch coordinates"/>
          <p:cNvCxnSpPr/>
          <p:nvPr/>
        </p:nvCxnSpPr>
        <p:spPr>
          <a:xfrm flipV="1">
            <a:off x="2519053" y="1662887"/>
            <a:ext cx="0" cy="2416676"/>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descr="Graph showing reference epoch coordinates and survey epoch coordinates"/>
          <p:cNvCxnSpPr/>
          <p:nvPr/>
        </p:nvCxnSpPr>
        <p:spPr>
          <a:xfrm flipV="1">
            <a:off x="2519054" y="4059606"/>
            <a:ext cx="5159936" cy="10087"/>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descr="Graph showing reference epoch coordinates and survey epoch coordinates"/>
          <p:cNvCxnSpPr/>
          <p:nvPr/>
        </p:nvCxnSpPr>
        <p:spPr>
          <a:xfrm rot="5400000">
            <a:off x="2504519" y="2048641"/>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Graph showing reference epoch coordinates and survey epoch coordinates"/>
          <p:cNvCxnSpPr/>
          <p:nvPr/>
        </p:nvCxnSpPr>
        <p:spPr>
          <a:xfrm rot="5400000">
            <a:off x="2499479" y="2411711"/>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descr="Graph showing reference epoch coordinates and survey epoch coordinates"/>
          <p:cNvCxnSpPr/>
          <p:nvPr/>
        </p:nvCxnSpPr>
        <p:spPr>
          <a:xfrm rot="5400000">
            <a:off x="2494433" y="2774782"/>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descr="Graph showing reference epoch coordinates and survey epoch coordinates"/>
          <p:cNvCxnSpPr/>
          <p:nvPr/>
        </p:nvCxnSpPr>
        <p:spPr>
          <a:xfrm rot="5400000">
            <a:off x="2489393" y="3137852"/>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descr="Graph showing reference epoch coordinates and survey epoch coordinates"/>
          <p:cNvCxnSpPr/>
          <p:nvPr/>
        </p:nvCxnSpPr>
        <p:spPr>
          <a:xfrm rot="5400000">
            <a:off x="2494437" y="3500923"/>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descr="Graph showing reference epoch coordinates and survey epoch coordinates"/>
          <p:cNvCxnSpPr/>
          <p:nvPr/>
        </p:nvCxnSpPr>
        <p:spPr>
          <a:xfrm rot="5400000">
            <a:off x="2489396" y="3863993"/>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descr="Graph showing reference epoch coordinates and survey epoch coordinates"/>
          <p:cNvSpPr txBox="1"/>
          <p:nvPr/>
        </p:nvSpPr>
        <p:spPr>
          <a:xfrm>
            <a:off x="1780673" y="3819875"/>
            <a:ext cx="740908" cy="300082"/>
          </a:xfrm>
          <a:prstGeom prst="rect">
            <a:avLst/>
          </a:prstGeom>
          <a:noFill/>
        </p:spPr>
        <p:txBody>
          <a:bodyPr wrap="none" rtlCol="0">
            <a:spAutoFit/>
          </a:bodyPr>
          <a:lstStyle/>
          <a:p>
            <a:pPr defTabSz="514350" eaLnBrk="0" hangingPunct="0">
              <a:defRPr/>
            </a:pPr>
            <a:r>
              <a:rPr lang="en-US" sz="1350" b="1" dirty="0">
                <a:solidFill>
                  <a:prstClr val="black"/>
                </a:solidFill>
                <a:latin typeface="Verdana" pitchFamily="34" charset="0"/>
                <a:ea typeface="MS PGothic" pitchFamily="34" charset="-128"/>
                <a:cs typeface="Arial"/>
                <a:sym typeface="Arial"/>
              </a:rPr>
              <a:t>2.000</a:t>
            </a:r>
          </a:p>
        </p:txBody>
      </p:sp>
      <p:sp>
        <p:nvSpPr>
          <p:cNvPr id="16" name="TextBox 15" descr="Graph showing reference epoch coordinates and survey epoch coordinates"/>
          <p:cNvSpPr txBox="1"/>
          <p:nvPr/>
        </p:nvSpPr>
        <p:spPr>
          <a:xfrm>
            <a:off x="1780673" y="3466889"/>
            <a:ext cx="740908" cy="300082"/>
          </a:xfrm>
          <a:prstGeom prst="rect">
            <a:avLst/>
          </a:prstGeom>
          <a:noFill/>
        </p:spPr>
        <p:txBody>
          <a:bodyPr wrap="none" rtlCol="0">
            <a:spAutoFit/>
          </a:bodyPr>
          <a:lstStyle/>
          <a:p>
            <a:pPr defTabSz="514350" eaLnBrk="0" hangingPunct="0">
              <a:defRPr/>
            </a:pPr>
            <a:r>
              <a:rPr lang="en-US" sz="1350" b="1" dirty="0">
                <a:solidFill>
                  <a:prstClr val="black"/>
                </a:solidFill>
                <a:latin typeface="Verdana" pitchFamily="34" charset="0"/>
                <a:ea typeface="MS PGothic" pitchFamily="34" charset="-128"/>
                <a:cs typeface="Arial"/>
                <a:sym typeface="Arial"/>
              </a:rPr>
              <a:t>2.050</a:t>
            </a:r>
          </a:p>
        </p:txBody>
      </p:sp>
      <p:sp>
        <p:nvSpPr>
          <p:cNvPr id="17" name="TextBox 16" descr="Graph showing reference epoch coordinates and survey epoch coordinates"/>
          <p:cNvSpPr txBox="1"/>
          <p:nvPr/>
        </p:nvSpPr>
        <p:spPr>
          <a:xfrm>
            <a:off x="1780673" y="3093733"/>
            <a:ext cx="740908" cy="300082"/>
          </a:xfrm>
          <a:prstGeom prst="rect">
            <a:avLst/>
          </a:prstGeom>
          <a:noFill/>
        </p:spPr>
        <p:txBody>
          <a:bodyPr wrap="none" rtlCol="0">
            <a:spAutoFit/>
          </a:bodyPr>
          <a:lstStyle/>
          <a:p>
            <a:pPr defTabSz="514350" eaLnBrk="0" hangingPunct="0">
              <a:defRPr/>
            </a:pPr>
            <a:r>
              <a:rPr lang="en-US" sz="1350" b="1" dirty="0">
                <a:solidFill>
                  <a:prstClr val="black"/>
                </a:solidFill>
                <a:latin typeface="Verdana" pitchFamily="34" charset="0"/>
                <a:ea typeface="MS PGothic" pitchFamily="34" charset="-128"/>
                <a:cs typeface="Arial"/>
                <a:sym typeface="Arial"/>
              </a:rPr>
              <a:t>2.100</a:t>
            </a:r>
          </a:p>
        </p:txBody>
      </p:sp>
      <p:sp>
        <p:nvSpPr>
          <p:cNvPr id="18" name="TextBox 17" descr="Graph showing reference epoch coordinates and survey epoch coordinates"/>
          <p:cNvSpPr txBox="1"/>
          <p:nvPr/>
        </p:nvSpPr>
        <p:spPr>
          <a:xfrm>
            <a:off x="1780673" y="2725620"/>
            <a:ext cx="740908" cy="300082"/>
          </a:xfrm>
          <a:prstGeom prst="rect">
            <a:avLst/>
          </a:prstGeom>
          <a:noFill/>
        </p:spPr>
        <p:txBody>
          <a:bodyPr wrap="none" rtlCol="0">
            <a:spAutoFit/>
          </a:bodyPr>
          <a:lstStyle/>
          <a:p>
            <a:pPr defTabSz="514350" eaLnBrk="0" hangingPunct="0">
              <a:defRPr/>
            </a:pPr>
            <a:r>
              <a:rPr lang="en-US" sz="1350" b="1" dirty="0">
                <a:solidFill>
                  <a:prstClr val="black"/>
                </a:solidFill>
                <a:latin typeface="Verdana" pitchFamily="34" charset="0"/>
                <a:ea typeface="MS PGothic" pitchFamily="34" charset="-128"/>
                <a:cs typeface="Arial"/>
                <a:sym typeface="Arial"/>
              </a:rPr>
              <a:t>2.150</a:t>
            </a:r>
          </a:p>
        </p:txBody>
      </p:sp>
      <p:sp>
        <p:nvSpPr>
          <p:cNvPr id="19" name="TextBox 18" descr="Graph showing reference epoch coordinates and survey epoch coordinates"/>
          <p:cNvSpPr txBox="1"/>
          <p:nvPr/>
        </p:nvSpPr>
        <p:spPr>
          <a:xfrm>
            <a:off x="1780673" y="2372635"/>
            <a:ext cx="740908" cy="300082"/>
          </a:xfrm>
          <a:prstGeom prst="rect">
            <a:avLst/>
          </a:prstGeom>
          <a:noFill/>
        </p:spPr>
        <p:txBody>
          <a:bodyPr wrap="none" rtlCol="0">
            <a:spAutoFit/>
          </a:bodyPr>
          <a:lstStyle/>
          <a:p>
            <a:pPr defTabSz="514350" eaLnBrk="0" hangingPunct="0">
              <a:defRPr/>
            </a:pPr>
            <a:r>
              <a:rPr lang="en-US" sz="1350" b="1" dirty="0">
                <a:solidFill>
                  <a:prstClr val="black"/>
                </a:solidFill>
                <a:latin typeface="Verdana" pitchFamily="34" charset="0"/>
                <a:ea typeface="MS PGothic" pitchFamily="34" charset="-128"/>
                <a:cs typeface="Arial"/>
                <a:sym typeface="Arial"/>
              </a:rPr>
              <a:t>2.200</a:t>
            </a:r>
          </a:p>
        </p:txBody>
      </p:sp>
      <p:sp>
        <p:nvSpPr>
          <p:cNvPr id="20" name="TextBox 19" descr="Graph showing reference epoch coordinates and survey epoch coordinates"/>
          <p:cNvSpPr txBox="1"/>
          <p:nvPr/>
        </p:nvSpPr>
        <p:spPr>
          <a:xfrm>
            <a:off x="1780673" y="1999479"/>
            <a:ext cx="740908" cy="300082"/>
          </a:xfrm>
          <a:prstGeom prst="rect">
            <a:avLst/>
          </a:prstGeom>
          <a:noFill/>
        </p:spPr>
        <p:txBody>
          <a:bodyPr wrap="none" rtlCol="0">
            <a:spAutoFit/>
          </a:bodyPr>
          <a:lstStyle/>
          <a:p>
            <a:pPr defTabSz="514350" eaLnBrk="0" hangingPunct="0">
              <a:defRPr/>
            </a:pPr>
            <a:r>
              <a:rPr lang="en-US" sz="1350" b="1" dirty="0">
                <a:solidFill>
                  <a:prstClr val="black"/>
                </a:solidFill>
                <a:latin typeface="Verdana" pitchFamily="34" charset="0"/>
                <a:ea typeface="MS PGothic" pitchFamily="34" charset="-128"/>
                <a:cs typeface="Arial"/>
                <a:sym typeface="Arial"/>
              </a:rPr>
              <a:t>2.250</a:t>
            </a:r>
          </a:p>
        </p:txBody>
      </p:sp>
      <p:sp>
        <p:nvSpPr>
          <p:cNvPr id="21" name="TextBox 20" descr="Graph showing reference epoch coordinates and survey epoch coordinates"/>
          <p:cNvSpPr txBox="1"/>
          <p:nvPr/>
        </p:nvSpPr>
        <p:spPr>
          <a:xfrm>
            <a:off x="1308461" y="2672771"/>
            <a:ext cx="410690" cy="473206"/>
          </a:xfrm>
          <a:prstGeom prst="rect">
            <a:avLst/>
          </a:prstGeom>
          <a:noFill/>
        </p:spPr>
        <p:txBody>
          <a:bodyPr wrap="none" rtlCol="0">
            <a:spAutoFit/>
          </a:bodyPr>
          <a:lstStyle/>
          <a:p>
            <a:pPr defTabSz="514350" eaLnBrk="0" hangingPunct="0">
              <a:defRPr/>
            </a:pPr>
            <a:r>
              <a:rPr lang="en-US" sz="2475" b="1" dirty="0">
                <a:solidFill>
                  <a:prstClr val="black"/>
                </a:solidFill>
                <a:latin typeface="Verdana" pitchFamily="34" charset="0"/>
                <a:ea typeface="MS PGothic" pitchFamily="34" charset="-128"/>
                <a:cs typeface="Arial"/>
                <a:sym typeface="Arial"/>
              </a:rPr>
              <a:t>h</a:t>
            </a:r>
          </a:p>
        </p:txBody>
      </p:sp>
      <p:sp>
        <p:nvSpPr>
          <p:cNvPr id="22" name="TextBox 21" descr="Graph showing reference epoch coordinates and survey epoch coordinates"/>
          <p:cNvSpPr txBox="1"/>
          <p:nvPr/>
        </p:nvSpPr>
        <p:spPr>
          <a:xfrm>
            <a:off x="4594694" y="4481231"/>
            <a:ext cx="766557" cy="369332"/>
          </a:xfrm>
          <a:prstGeom prst="rect">
            <a:avLst/>
          </a:prstGeom>
          <a:noFill/>
        </p:spPr>
        <p:txBody>
          <a:bodyPr wrap="none" rtlCol="0">
            <a:spAutoFit/>
          </a:bodyPr>
          <a:lstStyle/>
          <a:p>
            <a:pPr defTabSz="514350" eaLnBrk="0" hangingPunct="0">
              <a:defRPr/>
            </a:pPr>
            <a:r>
              <a:rPr lang="en-US" b="1" dirty="0">
                <a:solidFill>
                  <a:prstClr val="black"/>
                </a:solidFill>
                <a:latin typeface="Verdana" pitchFamily="34" charset="0"/>
                <a:ea typeface="MS PGothic" pitchFamily="34" charset="-128"/>
                <a:cs typeface="Arial"/>
                <a:sym typeface="Arial"/>
              </a:rPr>
              <a:t>time</a:t>
            </a:r>
          </a:p>
        </p:txBody>
      </p:sp>
      <p:sp>
        <p:nvSpPr>
          <p:cNvPr id="26" name="Oval 25" descr="Graph showing reference epoch coordinates and survey epoch coordinates"/>
          <p:cNvSpPr/>
          <p:nvPr/>
        </p:nvSpPr>
        <p:spPr>
          <a:xfrm>
            <a:off x="4555454" y="2841738"/>
            <a:ext cx="85725" cy="7564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hangingPunct="0">
              <a:defRPr/>
            </a:pPr>
            <a:endParaRPr lang="en-US" sz="788" b="1">
              <a:solidFill>
                <a:prstClr val="white"/>
              </a:solidFill>
              <a:latin typeface="Calibri" panose="020F0502020204030204"/>
              <a:sym typeface="Arial"/>
            </a:endParaRPr>
          </a:p>
        </p:txBody>
      </p:sp>
      <p:cxnSp>
        <p:nvCxnSpPr>
          <p:cNvPr id="27" name="Straight Connector 26" descr="Graph showing reference epoch coordinates and survey epoch coordinates"/>
          <p:cNvCxnSpPr/>
          <p:nvPr/>
        </p:nvCxnSpPr>
        <p:spPr>
          <a:xfrm>
            <a:off x="3753485" y="3980597"/>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descr="Graph showing reference epoch coordinates and survey epoch coordinates"/>
          <p:cNvCxnSpPr/>
          <p:nvPr/>
        </p:nvCxnSpPr>
        <p:spPr>
          <a:xfrm>
            <a:off x="4589229" y="3986605"/>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descr="Graph showing reference epoch coordinates and survey epoch coordinates"/>
          <p:cNvCxnSpPr/>
          <p:nvPr/>
        </p:nvCxnSpPr>
        <p:spPr>
          <a:xfrm>
            <a:off x="5427335" y="3986794"/>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descr="Graph showing reference epoch coordinates and survey epoch coordinates"/>
          <p:cNvCxnSpPr/>
          <p:nvPr/>
        </p:nvCxnSpPr>
        <p:spPr>
          <a:xfrm>
            <a:off x="6263078" y="3992803"/>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descr="Graph showing reference epoch coordinates and survey epoch coordinates"/>
          <p:cNvSpPr txBox="1"/>
          <p:nvPr/>
        </p:nvSpPr>
        <p:spPr>
          <a:xfrm>
            <a:off x="3362413" y="4181382"/>
            <a:ext cx="788999" cy="404085"/>
          </a:xfrm>
          <a:prstGeom prst="rect">
            <a:avLst/>
          </a:prstGeom>
          <a:noFill/>
        </p:spPr>
        <p:txBody>
          <a:bodyPr wrap="none" rtlCol="0">
            <a:spAutoFit/>
          </a:bodyPr>
          <a:lstStyle/>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REC</a:t>
            </a:r>
          </a:p>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2020.00</a:t>
            </a:r>
          </a:p>
        </p:txBody>
      </p:sp>
      <p:sp>
        <p:nvSpPr>
          <p:cNvPr id="37" name="TextBox 36" descr="Graph showing reference epoch coordinates and survey epoch coordinates"/>
          <p:cNvSpPr txBox="1"/>
          <p:nvPr/>
        </p:nvSpPr>
        <p:spPr>
          <a:xfrm>
            <a:off x="4315684" y="4175245"/>
            <a:ext cx="556563" cy="404085"/>
          </a:xfrm>
          <a:prstGeom prst="rect">
            <a:avLst/>
          </a:prstGeom>
          <a:noFill/>
        </p:spPr>
        <p:txBody>
          <a:bodyPr wrap="none" rtlCol="0">
            <a:spAutoFit/>
          </a:bodyPr>
          <a:lstStyle/>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Jan</a:t>
            </a:r>
          </a:p>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2024</a:t>
            </a:r>
          </a:p>
        </p:txBody>
      </p:sp>
      <p:sp>
        <p:nvSpPr>
          <p:cNvPr id="39" name="TextBox 38" descr="Graph showing reference epoch coordinates and survey epoch coordinates"/>
          <p:cNvSpPr txBox="1"/>
          <p:nvPr/>
        </p:nvSpPr>
        <p:spPr>
          <a:xfrm>
            <a:off x="5158044" y="4168869"/>
            <a:ext cx="556563" cy="404085"/>
          </a:xfrm>
          <a:prstGeom prst="rect">
            <a:avLst/>
          </a:prstGeom>
          <a:noFill/>
        </p:spPr>
        <p:txBody>
          <a:bodyPr wrap="none" rtlCol="0">
            <a:spAutoFit/>
          </a:bodyPr>
          <a:lstStyle/>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Jun</a:t>
            </a:r>
          </a:p>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2024</a:t>
            </a:r>
          </a:p>
        </p:txBody>
      </p:sp>
      <p:sp>
        <p:nvSpPr>
          <p:cNvPr id="41" name="TextBox 40" descr="Graph showing reference epoch coordinates and survey epoch coordinates"/>
          <p:cNvSpPr txBox="1"/>
          <p:nvPr/>
        </p:nvSpPr>
        <p:spPr>
          <a:xfrm>
            <a:off x="5982853" y="4175245"/>
            <a:ext cx="556563" cy="404085"/>
          </a:xfrm>
          <a:prstGeom prst="rect">
            <a:avLst/>
          </a:prstGeom>
          <a:noFill/>
        </p:spPr>
        <p:txBody>
          <a:bodyPr wrap="none" rtlCol="0">
            <a:spAutoFit/>
          </a:bodyPr>
          <a:lstStyle/>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Dec</a:t>
            </a:r>
          </a:p>
          <a:p>
            <a:pPr algn="ctr" defTabSz="514350" eaLnBrk="0" hangingPunct="0">
              <a:defRPr/>
            </a:pPr>
            <a:r>
              <a:rPr lang="en-US" sz="1013" b="1" dirty="0">
                <a:solidFill>
                  <a:prstClr val="black"/>
                </a:solidFill>
                <a:latin typeface="Verdana" pitchFamily="34" charset="0"/>
                <a:ea typeface="MS PGothic" pitchFamily="34" charset="-128"/>
                <a:cs typeface="Arial"/>
                <a:sym typeface="Arial"/>
              </a:rPr>
              <a:t>2024</a:t>
            </a:r>
          </a:p>
        </p:txBody>
      </p:sp>
      <p:grpSp>
        <p:nvGrpSpPr>
          <p:cNvPr id="46" name="Group 45" descr="Graph showing reference epoch coordinates and survey epoch coordinates"/>
          <p:cNvGrpSpPr/>
          <p:nvPr/>
        </p:nvGrpSpPr>
        <p:grpSpPr>
          <a:xfrm>
            <a:off x="4527719" y="2708109"/>
            <a:ext cx="141194" cy="342899"/>
            <a:chOff x="2492188" y="1990165"/>
            <a:chExt cx="349623" cy="1004048"/>
          </a:xfrm>
        </p:grpSpPr>
        <p:cxnSp>
          <p:nvCxnSpPr>
            <p:cNvPr id="47" name="Straight Connector 46"/>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73" name="Freeform 72" descr="Graph showing reference epoch coordinates and survey epoch coordinates"/>
          <p:cNvSpPr/>
          <p:nvPr/>
        </p:nvSpPr>
        <p:spPr>
          <a:xfrm>
            <a:off x="2552419" y="1755419"/>
            <a:ext cx="4286417" cy="1672394"/>
          </a:xfrm>
          <a:custGeom>
            <a:avLst/>
            <a:gdLst>
              <a:gd name="connsiteX0" fmla="*/ 0 w 6981713"/>
              <a:gd name="connsiteY0" fmla="*/ 2796989 h 2796989"/>
              <a:gd name="connsiteX1" fmla="*/ 666974 w 6981713"/>
              <a:gd name="connsiteY1" fmla="*/ 2710927 h 2796989"/>
              <a:gd name="connsiteX2" fmla="*/ 1968649 w 6981713"/>
              <a:gd name="connsiteY2" fmla="*/ 2323652 h 2796989"/>
              <a:gd name="connsiteX3" fmla="*/ 2452744 w 6981713"/>
              <a:gd name="connsiteY3" fmla="*/ 2140772 h 2796989"/>
              <a:gd name="connsiteX4" fmla="*/ 3431689 w 6981713"/>
              <a:gd name="connsiteY4" fmla="*/ 1635163 h 2796989"/>
              <a:gd name="connsiteX5" fmla="*/ 4120179 w 6981713"/>
              <a:gd name="connsiteY5" fmla="*/ 1204857 h 2796989"/>
              <a:gd name="connsiteX6" fmla="*/ 4356847 w 6981713"/>
              <a:gd name="connsiteY6" fmla="*/ 1097280 h 2796989"/>
              <a:gd name="connsiteX7" fmla="*/ 4959275 w 6981713"/>
              <a:gd name="connsiteY7" fmla="*/ 699247 h 2796989"/>
              <a:gd name="connsiteX8" fmla="*/ 5529431 w 6981713"/>
              <a:gd name="connsiteY8" fmla="*/ 419549 h 2796989"/>
              <a:gd name="connsiteX9" fmla="*/ 6099586 w 6981713"/>
              <a:gd name="connsiteY9" fmla="*/ 182880 h 2796989"/>
              <a:gd name="connsiteX10" fmla="*/ 6691257 w 6981713"/>
              <a:gd name="connsiteY10" fmla="*/ 53789 h 2796989"/>
              <a:gd name="connsiteX11" fmla="*/ 6981713 w 6981713"/>
              <a:gd name="connsiteY11" fmla="*/ 0 h 279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81713" h="2796989">
                <a:moveTo>
                  <a:pt x="0" y="2796989"/>
                </a:moveTo>
                <a:cubicBezTo>
                  <a:pt x="169433" y="2793402"/>
                  <a:pt x="338866" y="2789816"/>
                  <a:pt x="666974" y="2710927"/>
                </a:cubicBezTo>
                <a:cubicBezTo>
                  <a:pt x="995082" y="2632037"/>
                  <a:pt x="1671021" y="2418678"/>
                  <a:pt x="1968649" y="2323652"/>
                </a:cubicBezTo>
                <a:cubicBezTo>
                  <a:pt x="2266277" y="2228626"/>
                  <a:pt x="2208904" y="2255520"/>
                  <a:pt x="2452744" y="2140772"/>
                </a:cubicBezTo>
                <a:cubicBezTo>
                  <a:pt x="2696584" y="2026024"/>
                  <a:pt x="3153783" y="1791149"/>
                  <a:pt x="3431689" y="1635163"/>
                </a:cubicBezTo>
                <a:cubicBezTo>
                  <a:pt x="3709595" y="1479177"/>
                  <a:pt x="3965986" y="1294504"/>
                  <a:pt x="4120179" y="1204857"/>
                </a:cubicBezTo>
                <a:cubicBezTo>
                  <a:pt x="4274372" y="1115210"/>
                  <a:pt x="4216998" y="1181548"/>
                  <a:pt x="4356847" y="1097280"/>
                </a:cubicBezTo>
                <a:cubicBezTo>
                  <a:pt x="4496696" y="1013012"/>
                  <a:pt x="4763844" y="812202"/>
                  <a:pt x="4959275" y="699247"/>
                </a:cubicBezTo>
                <a:cubicBezTo>
                  <a:pt x="5154706" y="586292"/>
                  <a:pt x="5339379" y="505610"/>
                  <a:pt x="5529431" y="419549"/>
                </a:cubicBezTo>
                <a:cubicBezTo>
                  <a:pt x="5719483" y="333488"/>
                  <a:pt x="5905948" y="243840"/>
                  <a:pt x="6099586" y="182880"/>
                </a:cubicBezTo>
                <a:cubicBezTo>
                  <a:pt x="6293224" y="121920"/>
                  <a:pt x="6544236" y="84269"/>
                  <a:pt x="6691257" y="53789"/>
                </a:cubicBezTo>
                <a:cubicBezTo>
                  <a:pt x="6838278" y="23309"/>
                  <a:pt x="6909995" y="11654"/>
                  <a:pt x="6981713" y="0"/>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14350">
              <a:defRPr/>
            </a:pPr>
            <a:endParaRPr lang="en-US" sz="1013">
              <a:solidFill>
                <a:prstClr val="white"/>
              </a:solidFill>
              <a:latin typeface="Calibri" panose="020F0502020204030204"/>
              <a:sym typeface="Arial"/>
            </a:endParaRPr>
          </a:p>
        </p:txBody>
      </p:sp>
      <p:sp>
        <p:nvSpPr>
          <p:cNvPr id="74" name="TextBox 73" descr="Graph showing reference epoch coordinates and survey epoch coordinates"/>
          <p:cNvSpPr txBox="1"/>
          <p:nvPr/>
        </p:nvSpPr>
        <p:spPr>
          <a:xfrm>
            <a:off x="3817404" y="3399111"/>
            <a:ext cx="4132810" cy="577081"/>
          </a:xfrm>
          <a:prstGeom prst="rect">
            <a:avLst/>
          </a:prstGeom>
          <a:noFill/>
        </p:spPr>
        <p:txBody>
          <a:bodyPr wrap="square" rtlCol="0">
            <a:spAutoFit/>
          </a:bodyPr>
          <a:lstStyle/>
          <a:p>
            <a:pPr defTabSz="514350">
              <a:defRPr/>
            </a:pPr>
            <a:r>
              <a:rPr lang="en-US" sz="1050" b="1" dirty="0">
                <a:solidFill>
                  <a:prstClr val="black"/>
                </a:solidFill>
                <a:latin typeface="Calibri" panose="020F0502020204030204"/>
                <a:ea typeface="MS PGothic" pitchFamily="34" charset="-128"/>
                <a:cs typeface="Arial"/>
                <a:sym typeface="Arial"/>
              </a:rPr>
              <a:t>IFDM will be used to move primary control (PC) coordinates and</a:t>
            </a:r>
          </a:p>
          <a:p>
            <a:pPr defTabSz="514350">
              <a:defRPr/>
            </a:pPr>
            <a:r>
              <a:rPr lang="en-US" sz="1050" b="1" dirty="0">
                <a:solidFill>
                  <a:prstClr val="black"/>
                </a:solidFill>
                <a:latin typeface="Calibri" panose="020F0502020204030204"/>
                <a:ea typeface="MS PGothic" pitchFamily="34" charset="-128"/>
                <a:cs typeface="Arial"/>
                <a:sym typeface="Arial"/>
              </a:rPr>
              <a:t>observations to REC 2020.00, and geometric and </a:t>
            </a:r>
            <a:r>
              <a:rPr lang="en-US" sz="1050" b="1" dirty="0" err="1">
                <a:solidFill>
                  <a:prstClr val="black"/>
                </a:solidFill>
                <a:latin typeface="Calibri" panose="020F0502020204030204"/>
                <a:ea typeface="MS PGothic" pitchFamily="34" charset="-128"/>
                <a:cs typeface="Arial"/>
                <a:sym typeface="Arial"/>
              </a:rPr>
              <a:t>orthometric</a:t>
            </a:r>
            <a:endParaRPr lang="en-US" sz="1050" b="1" dirty="0">
              <a:solidFill>
                <a:prstClr val="black"/>
              </a:solidFill>
              <a:latin typeface="Calibri" panose="020F0502020204030204"/>
              <a:ea typeface="MS PGothic" pitchFamily="34" charset="-128"/>
              <a:cs typeface="Arial"/>
              <a:sym typeface="Arial"/>
            </a:endParaRPr>
          </a:p>
          <a:p>
            <a:pPr defTabSz="514350">
              <a:defRPr/>
            </a:pPr>
            <a:r>
              <a:rPr lang="en-US" sz="1050" b="1" dirty="0">
                <a:solidFill>
                  <a:prstClr val="black"/>
                </a:solidFill>
                <a:latin typeface="Calibri" panose="020F0502020204030204"/>
                <a:ea typeface="MS PGothic" pitchFamily="34" charset="-128"/>
                <a:cs typeface="Arial"/>
                <a:sym typeface="Arial"/>
              </a:rPr>
              <a:t>values on all primary control points will be adjusted at REC 2020.00</a:t>
            </a:r>
          </a:p>
        </p:txBody>
      </p:sp>
      <p:sp>
        <p:nvSpPr>
          <p:cNvPr id="79" name="TextBox 78" descr="Graph showing reference epoch coordinates and survey epoch coordinates"/>
          <p:cNvSpPr txBox="1"/>
          <p:nvPr/>
        </p:nvSpPr>
        <p:spPr>
          <a:xfrm>
            <a:off x="4428383" y="2473323"/>
            <a:ext cx="563667" cy="253916"/>
          </a:xfrm>
          <a:prstGeom prst="rect">
            <a:avLst/>
          </a:prstGeom>
          <a:noFill/>
        </p:spPr>
        <p:txBody>
          <a:bodyPr wrap="square" rtlCol="0">
            <a:spAutoFit/>
          </a:bodyPr>
          <a:lstStyle/>
          <a:p>
            <a:pPr defTabSz="514350">
              <a:defRPr/>
            </a:pPr>
            <a:r>
              <a:rPr lang="en-US" sz="1050" b="1" dirty="0">
                <a:solidFill>
                  <a:prstClr val="black"/>
                </a:solidFill>
                <a:latin typeface="Calibri" panose="020F0502020204030204"/>
                <a:ea typeface="MS PGothic" pitchFamily="34" charset="-128"/>
                <a:cs typeface="Arial"/>
                <a:sym typeface="Arial"/>
              </a:rPr>
              <a:t>SEC</a:t>
            </a:r>
          </a:p>
        </p:txBody>
      </p:sp>
      <p:sp>
        <p:nvSpPr>
          <p:cNvPr id="80" name="TextBox 79" descr="Graph showing reference epoch coordinates and survey epoch coordinates"/>
          <p:cNvSpPr txBox="1"/>
          <p:nvPr/>
        </p:nvSpPr>
        <p:spPr>
          <a:xfrm>
            <a:off x="5170314" y="2359881"/>
            <a:ext cx="539157" cy="415498"/>
          </a:xfrm>
          <a:prstGeom prst="rect">
            <a:avLst/>
          </a:prstGeom>
          <a:noFill/>
        </p:spPr>
        <p:txBody>
          <a:bodyPr wrap="square" rtlCol="0">
            <a:spAutoFit/>
          </a:bodyPr>
          <a:lstStyle/>
          <a:p>
            <a:pPr algn="ctr" defTabSz="514350">
              <a:defRPr/>
            </a:pPr>
            <a:r>
              <a:rPr lang="en-US" sz="1050" b="1" dirty="0">
                <a:solidFill>
                  <a:prstClr val="black"/>
                </a:solidFill>
                <a:latin typeface="Calibri" panose="020F0502020204030204"/>
                <a:ea typeface="MS PGothic" pitchFamily="34" charset="-128"/>
                <a:cs typeface="Arial"/>
                <a:sym typeface="Arial"/>
              </a:rPr>
              <a:t>GNSS</a:t>
            </a:r>
          </a:p>
          <a:p>
            <a:pPr algn="ctr" defTabSz="514350">
              <a:defRPr/>
            </a:pPr>
            <a:r>
              <a:rPr lang="en-US" sz="1050" b="1" dirty="0">
                <a:solidFill>
                  <a:prstClr val="black"/>
                </a:solidFill>
                <a:latin typeface="Calibri" panose="020F0502020204030204"/>
                <a:ea typeface="MS PGothic" pitchFamily="34" charset="-128"/>
                <a:cs typeface="Arial"/>
                <a:sym typeface="Arial"/>
              </a:rPr>
              <a:t>on PC</a:t>
            </a:r>
          </a:p>
        </p:txBody>
      </p:sp>
      <p:cxnSp>
        <p:nvCxnSpPr>
          <p:cNvPr id="86" name="Straight Connector 85" descr="Graph showing reference epoch coordinates and survey epoch coordinates"/>
          <p:cNvCxnSpPr>
            <a:stCxn id="134" idx="0"/>
          </p:cNvCxnSpPr>
          <p:nvPr/>
        </p:nvCxnSpPr>
        <p:spPr>
          <a:xfrm flipH="1">
            <a:off x="3751838" y="3118195"/>
            <a:ext cx="961" cy="940572"/>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7" name="Straight Connector 86" descr="Graph showing reference epoch coordinates and survey epoch coordinates"/>
          <p:cNvCxnSpPr/>
          <p:nvPr/>
        </p:nvCxnSpPr>
        <p:spPr>
          <a:xfrm>
            <a:off x="4585300" y="1221571"/>
            <a:ext cx="7086" cy="2848121"/>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8" name="Straight Connector 87" descr="Graph showing reference epoch coordinates and survey epoch coordinates"/>
          <p:cNvCxnSpPr>
            <a:cxnSpLocks/>
            <a:stCxn id="108" idx="2"/>
          </p:cNvCxnSpPr>
          <p:nvPr/>
        </p:nvCxnSpPr>
        <p:spPr>
          <a:xfrm flipH="1">
            <a:off x="5434027" y="1246322"/>
            <a:ext cx="23336" cy="2813284"/>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Straight Connector 89" descr="Graph showing reference epoch coordinates and survey epoch coordinates"/>
          <p:cNvCxnSpPr/>
          <p:nvPr/>
        </p:nvCxnSpPr>
        <p:spPr>
          <a:xfrm>
            <a:off x="6263077" y="1190697"/>
            <a:ext cx="2363" cy="2873953"/>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Straight Connector 90" descr="Graph showing reference epoch coordinates and survey epoch coordinates"/>
          <p:cNvCxnSpPr/>
          <p:nvPr/>
        </p:nvCxnSpPr>
        <p:spPr>
          <a:xfrm>
            <a:off x="6266012" y="3996916"/>
            <a:ext cx="0" cy="191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descr="Graph showing reference epoch coordinates and survey epoch coordinates"/>
          <p:cNvCxnSpPr/>
          <p:nvPr/>
        </p:nvCxnSpPr>
        <p:spPr>
          <a:xfrm flipV="1">
            <a:off x="4585301" y="1190698"/>
            <a:ext cx="1677778" cy="1193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TextBox 107" descr="Graph showing reference epoch coordinates and survey epoch coordinates"/>
          <p:cNvSpPr txBox="1"/>
          <p:nvPr/>
        </p:nvSpPr>
        <p:spPr>
          <a:xfrm>
            <a:off x="5099022" y="992406"/>
            <a:ext cx="716681" cy="253916"/>
          </a:xfrm>
          <a:prstGeom prst="rect">
            <a:avLst/>
          </a:prstGeom>
          <a:noFill/>
        </p:spPr>
        <p:txBody>
          <a:bodyPr wrap="square" rtlCol="0">
            <a:spAutoFit/>
          </a:bodyPr>
          <a:lstStyle/>
          <a:p>
            <a:pPr defTabSz="514350">
              <a:defRPr/>
            </a:pPr>
            <a:r>
              <a:rPr lang="en-US" sz="1050" b="1" dirty="0">
                <a:solidFill>
                  <a:srgbClr val="0070C0"/>
                </a:solidFill>
                <a:latin typeface="Calibri" panose="020F0502020204030204"/>
                <a:ea typeface="MS PGothic" pitchFamily="34" charset="-128"/>
                <a:cs typeface="Arial"/>
                <a:sym typeface="Arial"/>
              </a:rPr>
              <a:t>Leveling</a:t>
            </a:r>
          </a:p>
        </p:txBody>
      </p:sp>
      <p:sp>
        <p:nvSpPr>
          <p:cNvPr id="110" name="TextBox 109" descr="Graph showing reference epoch coordinates and survey epoch coordinates"/>
          <p:cNvSpPr txBox="1"/>
          <p:nvPr/>
        </p:nvSpPr>
        <p:spPr>
          <a:xfrm>
            <a:off x="4344944" y="3047422"/>
            <a:ext cx="539157" cy="415498"/>
          </a:xfrm>
          <a:prstGeom prst="rect">
            <a:avLst/>
          </a:prstGeom>
          <a:noFill/>
        </p:spPr>
        <p:txBody>
          <a:bodyPr wrap="square" rtlCol="0">
            <a:spAutoFit/>
          </a:bodyPr>
          <a:lstStyle/>
          <a:p>
            <a:pPr algn="ctr" defTabSz="514350">
              <a:defRPr/>
            </a:pPr>
            <a:r>
              <a:rPr lang="en-US" sz="1050" b="1" dirty="0">
                <a:solidFill>
                  <a:prstClr val="black"/>
                </a:solidFill>
                <a:latin typeface="Calibri" panose="020F0502020204030204"/>
                <a:ea typeface="MS PGothic" pitchFamily="34" charset="-128"/>
                <a:cs typeface="Arial"/>
                <a:sym typeface="Arial"/>
              </a:rPr>
              <a:t>GNSS</a:t>
            </a:r>
          </a:p>
          <a:p>
            <a:pPr algn="ctr" defTabSz="514350">
              <a:defRPr/>
            </a:pPr>
            <a:r>
              <a:rPr lang="en-US" sz="1050" b="1" dirty="0">
                <a:solidFill>
                  <a:prstClr val="black"/>
                </a:solidFill>
                <a:latin typeface="Calibri" panose="020F0502020204030204"/>
                <a:ea typeface="MS PGothic" pitchFamily="34" charset="-128"/>
                <a:cs typeface="Arial"/>
                <a:sym typeface="Arial"/>
              </a:rPr>
              <a:t>on PC</a:t>
            </a:r>
          </a:p>
        </p:txBody>
      </p:sp>
      <p:sp>
        <p:nvSpPr>
          <p:cNvPr id="111" name="Oval 110" descr="Graph showing reference epoch coordinates and survey epoch coordinates"/>
          <p:cNvSpPr/>
          <p:nvPr/>
        </p:nvSpPr>
        <p:spPr>
          <a:xfrm>
            <a:off x="5377812" y="2145981"/>
            <a:ext cx="85725" cy="7564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hangingPunct="0">
              <a:defRPr/>
            </a:pPr>
            <a:endParaRPr lang="en-US" sz="788" b="1">
              <a:solidFill>
                <a:prstClr val="white"/>
              </a:solidFill>
              <a:latin typeface="Calibri" panose="020F0502020204030204"/>
              <a:sym typeface="Arial"/>
            </a:endParaRPr>
          </a:p>
        </p:txBody>
      </p:sp>
      <p:grpSp>
        <p:nvGrpSpPr>
          <p:cNvPr id="112" name="Group 111" descr="Graph showing reference epoch coordinates and survey epoch coordinates"/>
          <p:cNvGrpSpPr/>
          <p:nvPr/>
        </p:nvGrpSpPr>
        <p:grpSpPr>
          <a:xfrm>
            <a:off x="5350078" y="2012351"/>
            <a:ext cx="141194" cy="342899"/>
            <a:chOff x="2492188" y="1990165"/>
            <a:chExt cx="349623" cy="1004048"/>
          </a:xfrm>
        </p:grpSpPr>
        <p:cxnSp>
          <p:nvCxnSpPr>
            <p:cNvPr id="113" name="Straight Connector 112"/>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16" name="Oval 115" descr="Graph showing reference epoch coordinates and survey epoch coordinates"/>
          <p:cNvSpPr/>
          <p:nvPr/>
        </p:nvSpPr>
        <p:spPr>
          <a:xfrm>
            <a:off x="6225593" y="1967382"/>
            <a:ext cx="85725" cy="7564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hangingPunct="0">
              <a:defRPr/>
            </a:pPr>
            <a:endParaRPr lang="en-US" sz="788" b="1">
              <a:solidFill>
                <a:prstClr val="white"/>
              </a:solidFill>
              <a:latin typeface="Calibri" panose="020F0502020204030204"/>
              <a:sym typeface="Arial"/>
            </a:endParaRPr>
          </a:p>
        </p:txBody>
      </p:sp>
      <p:grpSp>
        <p:nvGrpSpPr>
          <p:cNvPr id="117" name="Group 116" descr="Graph showing reference epoch coordinates and survey epoch coordinates"/>
          <p:cNvGrpSpPr/>
          <p:nvPr/>
        </p:nvGrpSpPr>
        <p:grpSpPr>
          <a:xfrm>
            <a:off x="6197859" y="1833753"/>
            <a:ext cx="141194" cy="342899"/>
            <a:chOff x="2492188" y="1990165"/>
            <a:chExt cx="349623" cy="1004048"/>
          </a:xfrm>
        </p:grpSpPr>
        <p:cxnSp>
          <p:nvCxnSpPr>
            <p:cNvPr id="118" name="Straight Connector 117"/>
            <p:cNvCxnSpPr/>
            <p:nvPr/>
          </p:nvCxnSpPr>
          <p:spPr>
            <a:xfrm>
              <a:off x="2653554" y="1990165"/>
              <a:ext cx="8964" cy="1004047"/>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492188" y="1990165"/>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492188" y="2994213"/>
              <a:ext cx="349623" cy="0"/>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1" name="TextBox 120" descr="Graph showing reference epoch coordinates and survey epoch coordinates"/>
          <p:cNvSpPr txBox="1"/>
          <p:nvPr/>
        </p:nvSpPr>
        <p:spPr>
          <a:xfrm>
            <a:off x="5998089" y="2165698"/>
            <a:ext cx="539157" cy="415498"/>
          </a:xfrm>
          <a:prstGeom prst="rect">
            <a:avLst/>
          </a:prstGeom>
          <a:noFill/>
        </p:spPr>
        <p:txBody>
          <a:bodyPr wrap="square" rtlCol="0">
            <a:spAutoFit/>
          </a:bodyPr>
          <a:lstStyle/>
          <a:p>
            <a:pPr algn="ctr" defTabSz="514350">
              <a:defRPr/>
            </a:pPr>
            <a:r>
              <a:rPr lang="en-US" sz="1050" b="1" dirty="0">
                <a:solidFill>
                  <a:prstClr val="black"/>
                </a:solidFill>
                <a:latin typeface="Calibri" panose="020F0502020204030204"/>
                <a:ea typeface="MS PGothic" pitchFamily="34" charset="-128"/>
                <a:cs typeface="Arial"/>
                <a:sym typeface="Arial"/>
              </a:rPr>
              <a:t>GNSS</a:t>
            </a:r>
          </a:p>
          <a:p>
            <a:pPr algn="ctr" defTabSz="514350">
              <a:defRPr/>
            </a:pPr>
            <a:r>
              <a:rPr lang="en-US" sz="1050" b="1" dirty="0">
                <a:solidFill>
                  <a:prstClr val="black"/>
                </a:solidFill>
                <a:latin typeface="Calibri" panose="020F0502020204030204"/>
                <a:ea typeface="MS PGothic" pitchFamily="34" charset="-128"/>
                <a:cs typeface="Arial"/>
                <a:sym typeface="Arial"/>
              </a:rPr>
              <a:t>on PC</a:t>
            </a:r>
          </a:p>
        </p:txBody>
      </p:sp>
      <p:sp>
        <p:nvSpPr>
          <p:cNvPr id="122" name="TextBox 121" descr="Graph showing reference epoch coordinates and survey epoch coordinates"/>
          <p:cNvSpPr txBox="1"/>
          <p:nvPr/>
        </p:nvSpPr>
        <p:spPr>
          <a:xfrm>
            <a:off x="6810549" y="1626399"/>
            <a:ext cx="616370" cy="253916"/>
          </a:xfrm>
          <a:prstGeom prst="rect">
            <a:avLst/>
          </a:prstGeom>
          <a:noFill/>
        </p:spPr>
        <p:txBody>
          <a:bodyPr wrap="square" rtlCol="0">
            <a:spAutoFit/>
          </a:bodyPr>
          <a:lstStyle/>
          <a:p>
            <a:pPr defTabSz="514350">
              <a:defRPr/>
            </a:pPr>
            <a:r>
              <a:rPr lang="en-US" sz="1050" b="1" dirty="0">
                <a:solidFill>
                  <a:srgbClr val="FF0000"/>
                </a:solidFill>
                <a:latin typeface="Calibri" panose="020F0502020204030204"/>
                <a:ea typeface="MS PGothic" pitchFamily="34" charset="-128"/>
                <a:cs typeface="Arial"/>
                <a:sym typeface="Arial"/>
              </a:rPr>
              <a:t>IFDM</a:t>
            </a:r>
          </a:p>
        </p:txBody>
      </p:sp>
      <p:sp>
        <p:nvSpPr>
          <p:cNvPr id="128" name="TextBox 127" descr="Graph showing reference epoch coordinates and survey epoch coordinates"/>
          <p:cNvSpPr txBox="1"/>
          <p:nvPr/>
        </p:nvSpPr>
        <p:spPr>
          <a:xfrm>
            <a:off x="4283788" y="1246895"/>
            <a:ext cx="633848" cy="253916"/>
          </a:xfrm>
          <a:prstGeom prst="rect">
            <a:avLst/>
          </a:prstGeom>
          <a:noFill/>
        </p:spPr>
        <p:txBody>
          <a:bodyPr wrap="square" rtlCol="0">
            <a:spAutoFit/>
          </a:bodyPr>
          <a:lstStyle/>
          <a:p>
            <a:pPr algn="ctr" defTabSz="514350">
              <a:defRPr/>
            </a:pPr>
            <a:r>
              <a:rPr lang="en-US" sz="1050" b="1" dirty="0">
                <a:solidFill>
                  <a:srgbClr val="0070C0"/>
                </a:solidFill>
                <a:latin typeface="Calibri" panose="020F0502020204030204"/>
                <a:ea typeface="MS PGothic" pitchFamily="34" charset="-128"/>
                <a:cs typeface="Arial"/>
                <a:sym typeface="Arial"/>
              </a:rPr>
              <a:t>Begin</a:t>
            </a:r>
          </a:p>
        </p:txBody>
      </p:sp>
      <p:sp>
        <p:nvSpPr>
          <p:cNvPr id="130" name="TextBox 129" descr="Graph showing reference epoch coordinates and survey epoch coordinates"/>
          <p:cNvSpPr txBox="1"/>
          <p:nvPr/>
        </p:nvSpPr>
        <p:spPr>
          <a:xfrm>
            <a:off x="5072503" y="1246895"/>
            <a:ext cx="633848" cy="253916"/>
          </a:xfrm>
          <a:prstGeom prst="rect">
            <a:avLst/>
          </a:prstGeom>
          <a:noFill/>
        </p:spPr>
        <p:txBody>
          <a:bodyPr wrap="square" rtlCol="0">
            <a:spAutoFit/>
          </a:bodyPr>
          <a:lstStyle/>
          <a:p>
            <a:pPr algn="ctr" defTabSz="514350">
              <a:defRPr/>
            </a:pPr>
            <a:r>
              <a:rPr lang="en-US" sz="1050" b="1" dirty="0">
                <a:solidFill>
                  <a:srgbClr val="0070C0"/>
                </a:solidFill>
                <a:latin typeface="Calibri" panose="020F0502020204030204"/>
                <a:ea typeface="MS PGothic" pitchFamily="34" charset="-128"/>
                <a:cs typeface="Arial"/>
                <a:sym typeface="Arial"/>
              </a:rPr>
              <a:t>Mid</a:t>
            </a:r>
          </a:p>
        </p:txBody>
      </p:sp>
      <p:sp>
        <p:nvSpPr>
          <p:cNvPr id="131" name="TextBox 130" descr="Graph showing reference epoch coordinates and survey epoch coordinates"/>
          <p:cNvSpPr txBox="1"/>
          <p:nvPr/>
        </p:nvSpPr>
        <p:spPr>
          <a:xfrm>
            <a:off x="5910541" y="1247952"/>
            <a:ext cx="633848" cy="253916"/>
          </a:xfrm>
          <a:prstGeom prst="rect">
            <a:avLst/>
          </a:prstGeom>
          <a:noFill/>
        </p:spPr>
        <p:txBody>
          <a:bodyPr wrap="square" rtlCol="0">
            <a:spAutoFit/>
          </a:bodyPr>
          <a:lstStyle/>
          <a:p>
            <a:pPr algn="ctr" defTabSz="514350">
              <a:defRPr/>
            </a:pPr>
            <a:r>
              <a:rPr lang="en-US" sz="1050" b="1" dirty="0">
                <a:solidFill>
                  <a:srgbClr val="0070C0"/>
                </a:solidFill>
                <a:latin typeface="Calibri" panose="020F0502020204030204"/>
                <a:ea typeface="MS PGothic" pitchFamily="34" charset="-128"/>
                <a:cs typeface="Arial"/>
                <a:sym typeface="Arial"/>
              </a:rPr>
              <a:t>End</a:t>
            </a:r>
          </a:p>
        </p:txBody>
      </p:sp>
      <p:sp>
        <p:nvSpPr>
          <p:cNvPr id="132" name="TextBox 131" descr="Graph showing reference epoch coordinates and survey epoch coordinates"/>
          <p:cNvSpPr txBox="1"/>
          <p:nvPr/>
        </p:nvSpPr>
        <p:spPr>
          <a:xfrm>
            <a:off x="5243833" y="1781243"/>
            <a:ext cx="445537" cy="253916"/>
          </a:xfrm>
          <a:prstGeom prst="rect">
            <a:avLst/>
          </a:prstGeom>
          <a:noFill/>
        </p:spPr>
        <p:txBody>
          <a:bodyPr wrap="square" rtlCol="0">
            <a:spAutoFit/>
          </a:bodyPr>
          <a:lstStyle/>
          <a:p>
            <a:pPr defTabSz="514350">
              <a:defRPr/>
            </a:pPr>
            <a:r>
              <a:rPr lang="en-US" sz="1050" b="1" dirty="0">
                <a:solidFill>
                  <a:prstClr val="black"/>
                </a:solidFill>
                <a:latin typeface="Calibri" panose="020F0502020204030204"/>
                <a:ea typeface="MS PGothic" pitchFamily="34" charset="-128"/>
                <a:cs typeface="Arial"/>
                <a:sym typeface="Arial"/>
              </a:rPr>
              <a:t>SEC</a:t>
            </a:r>
          </a:p>
        </p:txBody>
      </p:sp>
      <p:sp>
        <p:nvSpPr>
          <p:cNvPr id="133" name="TextBox 132" descr="Graph showing reference epoch coordinates and survey epoch coordinates"/>
          <p:cNvSpPr txBox="1"/>
          <p:nvPr/>
        </p:nvSpPr>
        <p:spPr>
          <a:xfrm>
            <a:off x="6088383" y="1612188"/>
            <a:ext cx="551439" cy="253916"/>
          </a:xfrm>
          <a:prstGeom prst="rect">
            <a:avLst/>
          </a:prstGeom>
          <a:noFill/>
        </p:spPr>
        <p:txBody>
          <a:bodyPr wrap="square" rtlCol="0">
            <a:spAutoFit/>
          </a:bodyPr>
          <a:lstStyle/>
          <a:p>
            <a:pPr defTabSz="514350">
              <a:defRPr/>
            </a:pPr>
            <a:r>
              <a:rPr lang="en-US" sz="1050" b="1" dirty="0">
                <a:solidFill>
                  <a:prstClr val="black"/>
                </a:solidFill>
                <a:latin typeface="Calibri" panose="020F0502020204030204"/>
                <a:ea typeface="MS PGothic" pitchFamily="34" charset="-128"/>
                <a:cs typeface="Arial"/>
                <a:sym typeface="Arial"/>
              </a:rPr>
              <a:t>SEC</a:t>
            </a:r>
          </a:p>
        </p:txBody>
      </p:sp>
      <p:sp>
        <p:nvSpPr>
          <p:cNvPr id="134" name="Oval 133" descr="Graph showing reference epoch coordinates and survey epoch coordinates"/>
          <p:cNvSpPr/>
          <p:nvPr/>
        </p:nvSpPr>
        <p:spPr>
          <a:xfrm>
            <a:off x="3709935" y="3118196"/>
            <a:ext cx="85725" cy="756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hangingPunct="0">
              <a:defRPr/>
            </a:pPr>
            <a:endParaRPr lang="en-US" sz="788" b="1">
              <a:solidFill>
                <a:prstClr val="white"/>
              </a:solidFill>
              <a:latin typeface="Calibri" panose="020F0502020204030204"/>
              <a:sym typeface="Arial"/>
            </a:endParaRPr>
          </a:p>
        </p:txBody>
      </p:sp>
      <p:grpSp>
        <p:nvGrpSpPr>
          <p:cNvPr id="135" name="Group 134" descr="Graph showing reference epoch coordinates and survey epoch coordinates"/>
          <p:cNvGrpSpPr/>
          <p:nvPr/>
        </p:nvGrpSpPr>
        <p:grpSpPr>
          <a:xfrm>
            <a:off x="3682201" y="2984566"/>
            <a:ext cx="141194" cy="342899"/>
            <a:chOff x="2492188" y="1990165"/>
            <a:chExt cx="349623" cy="1004048"/>
          </a:xfrm>
        </p:grpSpPr>
        <p:cxnSp>
          <p:nvCxnSpPr>
            <p:cNvPr id="136" name="Straight Connector 135"/>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9" name="TextBox 138" descr="Graph showing reference epoch coordinates and survey epoch coordinates"/>
          <p:cNvSpPr txBox="1"/>
          <p:nvPr/>
        </p:nvSpPr>
        <p:spPr>
          <a:xfrm>
            <a:off x="3567295" y="2755176"/>
            <a:ext cx="537887" cy="253916"/>
          </a:xfrm>
          <a:prstGeom prst="rect">
            <a:avLst/>
          </a:prstGeom>
          <a:noFill/>
        </p:spPr>
        <p:txBody>
          <a:bodyPr wrap="square" rtlCol="0">
            <a:spAutoFit/>
          </a:bodyPr>
          <a:lstStyle/>
          <a:p>
            <a:pPr defTabSz="514350">
              <a:defRPr/>
            </a:pPr>
            <a:r>
              <a:rPr lang="en-US" sz="1050" b="1" dirty="0">
                <a:solidFill>
                  <a:prstClr val="black"/>
                </a:solidFill>
                <a:latin typeface="Calibri" panose="020F0502020204030204"/>
                <a:ea typeface="MS PGothic" pitchFamily="34" charset="-128"/>
                <a:cs typeface="Arial"/>
                <a:sym typeface="Arial"/>
              </a:rPr>
              <a:t>REC</a:t>
            </a:r>
          </a:p>
        </p:txBody>
      </p:sp>
      <p:sp>
        <p:nvSpPr>
          <p:cNvPr id="172" name="TextBox 171" descr="Graph showing reference epoch coordinates and survey epoch coordinates"/>
          <p:cNvSpPr txBox="1"/>
          <p:nvPr/>
        </p:nvSpPr>
        <p:spPr>
          <a:xfrm>
            <a:off x="1143000" y="1057003"/>
            <a:ext cx="2124145" cy="1061829"/>
          </a:xfrm>
          <a:prstGeom prst="rect">
            <a:avLst/>
          </a:prstGeom>
          <a:noFill/>
        </p:spPr>
        <p:txBody>
          <a:bodyPr wrap="square" rtlCol="0">
            <a:spAutoFit/>
          </a:bodyPr>
          <a:lstStyle/>
          <a:p>
            <a:pPr defTabSz="514350">
              <a:defRPr/>
            </a:pPr>
            <a:r>
              <a:rPr lang="en-US" sz="1050" b="1" dirty="0">
                <a:solidFill>
                  <a:prstClr val="black"/>
                </a:solidFill>
                <a:latin typeface="Calibri" panose="020F0502020204030204"/>
                <a:ea typeface="MS PGothic" pitchFamily="34" charset="-128"/>
                <a:cs typeface="Arial"/>
                <a:sym typeface="Arial"/>
              </a:rPr>
              <a:t>REC = Reference Epoch Coordinates</a:t>
            </a:r>
          </a:p>
          <a:p>
            <a:pPr defTabSz="514350">
              <a:defRPr/>
            </a:pPr>
            <a:r>
              <a:rPr lang="en-US" sz="1050" b="1" dirty="0">
                <a:solidFill>
                  <a:prstClr val="black"/>
                </a:solidFill>
                <a:latin typeface="Calibri" panose="020F0502020204030204"/>
                <a:ea typeface="MS PGothic" pitchFamily="34" charset="-128"/>
                <a:cs typeface="Arial"/>
                <a:sym typeface="Arial"/>
              </a:rPr>
              <a:t>SEC = Survey Epoch Coordinates</a:t>
            </a:r>
          </a:p>
          <a:p>
            <a:pPr defTabSz="514350">
              <a:defRPr/>
            </a:pPr>
            <a:r>
              <a:rPr lang="en-US" sz="1050" b="1" dirty="0">
                <a:solidFill>
                  <a:prstClr val="black"/>
                </a:solidFill>
                <a:latin typeface="Calibri" panose="020F0502020204030204"/>
                <a:ea typeface="MS PGothic" pitchFamily="34" charset="-128"/>
                <a:cs typeface="Arial"/>
                <a:sym typeface="Arial"/>
              </a:rPr>
              <a:t>IFDM = Intra-Frame Deformation Model</a:t>
            </a:r>
          </a:p>
          <a:p>
            <a:pPr defTabSz="514350">
              <a:defRPr/>
            </a:pPr>
            <a:r>
              <a:rPr lang="en-US" sz="1050" b="1" dirty="0">
                <a:solidFill>
                  <a:prstClr val="black"/>
                </a:solidFill>
                <a:latin typeface="Calibri" panose="020F0502020204030204"/>
                <a:ea typeface="MS PGothic" pitchFamily="34" charset="-128"/>
                <a:cs typeface="Arial"/>
                <a:sym typeface="Arial"/>
              </a:rPr>
              <a:t>PC = Primary Control</a:t>
            </a:r>
          </a:p>
        </p:txBody>
      </p:sp>
      <p:sp>
        <p:nvSpPr>
          <p:cNvPr id="177" name="Arc 176" descr="Graph showing reference epoch coordinates and survey epoch coordinates"/>
          <p:cNvSpPr/>
          <p:nvPr/>
        </p:nvSpPr>
        <p:spPr>
          <a:xfrm flipH="1">
            <a:off x="3687233" y="1105139"/>
            <a:ext cx="2332363" cy="3532908"/>
          </a:xfrm>
          <a:prstGeom prst="arc">
            <a:avLst>
              <a:gd name="adj1" fmla="val 16234876"/>
              <a:gd name="adj2" fmla="val 21181876"/>
            </a:avLst>
          </a:prstGeom>
          <a:ln>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
                <a:srgbClr val="000000"/>
              </a:buClr>
              <a:defRPr/>
            </a:pPr>
            <a:endParaRPr lang="en-US" sz="1050" kern="0">
              <a:solidFill>
                <a:prstClr val="black"/>
              </a:solidFill>
              <a:latin typeface="Calibri" panose="020F0502020204030204"/>
              <a:sym typeface="Arial"/>
            </a:endParaRPr>
          </a:p>
        </p:txBody>
      </p:sp>
      <p:sp>
        <p:nvSpPr>
          <p:cNvPr id="178" name="Arc 177" descr="Graph showing reference epoch coordinates and survey epoch coordinates"/>
          <p:cNvSpPr/>
          <p:nvPr/>
        </p:nvSpPr>
        <p:spPr>
          <a:xfrm flipH="1">
            <a:off x="3701089" y="2549841"/>
            <a:ext cx="2294525" cy="1119022"/>
          </a:xfrm>
          <a:prstGeom prst="arc">
            <a:avLst>
              <a:gd name="adj1" fmla="val 18361596"/>
              <a:gd name="adj2" fmla="val 20613477"/>
            </a:avLst>
          </a:prstGeom>
          <a:ln>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
                <a:srgbClr val="000000"/>
              </a:buClr>
              <a:defRPr/>
            </a:pPr>
            <a:endParaRPr lang="en-US" sz="1050" kern="0">
              <a:solidFill>
                <a:prstClr val="black"/>
              </a:solidFill>
              <a:latin typeface="Calibri" panose="020F0502020204030204"/>
              <a:sym typeface="Arial"/>
            </a:endParaRPr>
          </a:p>
        </p:txBody>
      </p:sp>
      <p:sp>
        <p:nvSpPr>
          <p:cNvPr id="179" name="Arc 178" descr="Graph showing reference epoch coordinates and survey epoch coordinates"/>
          <p:cNvSpPr/>
          <p:nvPr/>
        </p:nvSpPr>
        <p:spPr>
          <a:xfrm flipH="1">
            <a:off x="3692268" y="1892816"/>
            <a:ext cx="3597442" cy="2761777"/>
          </a:xfrm>
          <a:prstGeom prst="arc">
            <a:avLst>
              <a:gd name="adj1" fmla="val 16784502"/>
              <a:gd name="adj2" fmla="val 20608685"/>
            </a:avLst>
          </a:prstGeom>
          <a:ln>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
                <a:srgbClr val="000000"/>
              </a:buClr>
              <a:defRPr/>
            </a:pPr>
            <a:endParaRPr lang="en-US" sz="1050" kern="0">
              <a:solidFill>
                <a:prstClr val="black"/>
              </a:solidFill>
              <a:latin typeface="Calibri" panose="020F0502020204030204"/>
              <a:sym typeface="Arial"/>
            </a:endParaRPr>
          </a:p>
        </p:txBody>
      </p:sp>
      <p:sp>
        <p:nvSpPr>
          <p:cNvPr id="180" name="Arc 179" descr="Graph showing reference epoch coordinates and survey epoch coordinates"/>
          <p:cNvSpPr/>
          <p:nvPr/>
        </p:nvSpPr>
        <p:spPr>
          <a:xfrm flipH="1">
            <a:off x="3763468" y="1719835"/>
            <a:ext cx="4162271" cy="2081828"/>
          </a:xfrm>
          <a:prstGeom prst="arc">
            <a:avLst>
              <a:gd name="adj1" fmla="val 15409627"/>
              <a:gd name="adj2" fmla="val 21575066"/>
            </a:avLst>
          </a:prstGeom>
          <a:ln>
            <a:solidFill>
              <a:schemeClr val="tx1">
                <a:alpha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
                <a:srgbClr val="000000"/>
              </a:buClr>
              <a:defRPr/>
            </a:pPr>
            <a:endParaRPr lang="en-US" sz="1050" kern="0">
              <a:solidFill>
                <a:prstClr val="black"/>
              </a:solidFill>
              <a:latin typeface="Calibri" panose="020F0502020204030204"/>
              <a:sym typeface="Arial"/>
            </a:endParaRPr>
          </a:p>
        </p:txBody>
      </p:sp>
      <p:sp>
        <p:nvSpPr>
          <p:cNvPr id="6" name="Title 5"/>
          <p:cNvSpPr>
            <a:spLocks noGrp="1"/>
          </p:cNvSpPr>
          <p:nvPr>
            <p:ph type="title"/>
          </p:nvPr>
        </p:nvSpPr>
        <p:spPr/>
        <p:txBody>
          <a:bodyPr>
            <a:noAutofit/>
          </a:bodyPr>
          <a:lstStyle/>
          <a:p>
            <a:r>
              <a:rPr lang="en-US" sz="3200" b="1" dirty="0">
                <a:latin typeface="+mn-lt"/>
              </a:rPr>
              <a:t>Combining Geodetic Leveling &amp; GNSS</a:t>
            </a:r>
          </a:p>
        </p:txBody>
      </p:sp>
      <p:sp>
        <p:nvSpPr>
          <p:cNvPr id="2" name="Date Placeholder 1">
            <a:extLst>
              <a:ext uri="{FF2B5EF4-FFF2-40B4-BE49-F238E27FC236}">
                <a16:creationId xmlns:a16="http://schemas.microsoft.com/office/drawing/2014/main" id="{D53102E5-9879-41E2-9104-02F6D50C883F}"/>
              </a:ext>
            </a:extLst>
          </p:cNvPr>
          <p:cNvSpPr>
            <a:spLocks noGrp="1"/>
          </p:cNvSpPr>
          <p:nvPr>
            <p:ph type="dt" sz="half" idx="10"/>
          </p:nvPr>
        </p:nvSpPr>
        <p:spPr/>
        <p:txBody>
          <a:bodyPr/>
          <a:lstStyle/>
          <a:p>
            <a:r>
              <a:rPr lang="en-US"/>
              <a:t>1/11/2024</a:t>
            </a:r>
          </a:p>
        </p:txBody>
      </p:sp>
      <p:sp>
        <p:nvSpPr>
          <p:cNvPr id="3" name="Footer Placeholder 2">
            <a:extLst>
              <a:ext uri="{FF2B5EF4-FFF2-40B4-BE49-F238E27FC236}">
                <a16:creationId xmlns:a16="http://schemas.microsoft.com/office/drawing/2014/main" id="{BF65200A-31CB-45D4-AABB-A5F6BCA93DFA}"/>
              </a:ext>
            </a:extLst>
          </p:cNvPr>
          <p:cNvSpPr>
            <a:spLocks noGrp="1"/>
          </p:cNvSpPr>
          <p:nvPr>
            <p:ph type="ftr" sz="quarter" idx="11"/>
          </p:nvPr>
        </p:nvSpPr>
        <p:spPr/>
        <p:txBody>
          <a:bodyPr/>
          <a:lstStyle/>
          <a:p>
            <a:r>
              <a:rPr lang="en-US"/>
              <a:t>2024 ISPLS Convention</a:t>
            </a:r>
          </a:p>
        </p:txBody>
      </p:sp>
      <p:sp>
        <p:nvSpPr>
          <p:cNvPr id="7" name="Slide Number Placeholder 6">
            <a:extLst>
              <a:ext uri="{FF2B5EF4-FFF2-40B4-BE49-F238E27FC236}">
                <a16:creationId xmlns:a16="http://schemas.microsoft.com/office/drawing/2014/main" id="{73D1AD17-3536-432E-92E9-48CCC51765D3}"/>
              </a:ext>
            </a:extLst>
          </p:cNvPr>
          <p:cNvSpPr>
            <a:spLocks noGrp="1"/>
          </p:cNvSpPr>
          <p:nvPr>
            <p:ph type="sldNum" sz="quarter" idx="12"/>
          </p:nvPr>
        </p:nvSpPr>
        <p:spPr/>
        <p:txBody>
          <a:bodyPr/>
          <a:lstStyle/>
          <a:p>
            <a:fld id="{D3D538F9-49A3-B84F-B36B-A7030CDE5D5B}" type="slidenum">
              <a:rPr lang="en-US" smtClean="0"/>
              <a:t>41</a:t>
            </a:fld>
            <a:endParaRPr lang="en-US"/>
          </a:p>
        </p:txBody>
      </p:sp>
    </p:spTree>
    <p:extLst>
      <p:ext uri="{BB962C8B-B14F-4D97-AF65-F5344CB8AC3E}">
        <p14:creationId xmlns:p14="http://schemas.microsoft.com/office/powerpoint/2010/main" val="698865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urveyor using RTK GNSS">
            <a:extLst>
              <a:ext uri="{FF2B5EF4-FFF2-40B4-BE49-F238E27FC236}">
                <a16:creationId xmlns:a16="http://schemas.microsoft.com/office/drawing/2014/main" id="{975827FF-CC10-4789-A4C7-209C490541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1145407"/>
            <a:ext cx="1507436" cy="1943100"/>
          </a:xfrm>
          <a:prstGeom prst="rect">
            <a:avLst/>
          </a:prstGeom>
        </p:spPr>
      </p:pic>
      <p:sp>
        <p:nvSpPr>
          <p:cNvPr id="2" name="Title 1">
            <a:extLst>
              <a:ext uri="{FF2B5EF4-FFF2-40B4-BE49-F238E27FC236}">
                <a16:creationId xmlns:a16="http://schemas.microsoft.com/office/drawing/2014/main" id="{7494F5ED-CD47-45C7-A505-C65CB91E3EF9}"/>
              </a:ext>
            </a:extLst>
          </p:cNvPr>
          <p:cNvSpPr>
            <a:spLocks noGrp="1"/>
          </p:cNvSpPr>
          <p:nvPr>
            <p:ph type="title"/>
          </p:nvPr>
        </p:nvSpPr>
        <p:spPr/>
        <p:txBody>
          <a:bodyPr/>
          <a:lstStyle/>
          <a:p>
            <a:r>
              <a:rPr lang="en-US" dirty="0"/>
              <a:t>Monitor Project Control</a:t>
            </a:r>
          </a:p>
        </p:txBody>
      </p:sp>
      <p:sp>
        <p:nvSpPr>
          <p:cNvPr id="4" name="Content Placeholder 3">
            <a:extLst>
              <a:ext uri="{FF2B5EF4-FFF2-40B4-BE49-F238E27FC236}">
                <a16:creationId xmlns:a16="http://schemas.microsoft.com/office/drawing/2014/main" id="{03020C09-C74E-47A7-A756-B271C0193A77}"/>
              </a:ext>
            </a:extLst>
          </p:cNvPr>
          <p:cNvSpPr>
            <a:spLocks noGrp="1"/>
          </p:cNvSpPr>
          <p:nvPr>
            <p:ph sz="half" idx="2"/>
          </p:nvPr>
        </p:nvSpPr>
        <p:spPr/>
        <p:txBody>
          <a:bodyPr>
            <a:normAutofit lnSpcReduction="10000"/>
          </a:bodyPr>
          <a:lstStyle/>
          <a:p>
            <a:r>
              <a:rPr lang="en-US" sz="2800" dirty="0">
                <a:solidFill>
                  <a:prstClr val="black"/>
                </a:solidFill>
                <a:ea typeface="Times New Roman" panose="02020603050405020304" pitchFamily="18" charset="0"/>
                <a:cs typeface="Times New Roman" panose="02020603050405020304" pitchFamily="18" charset="0"/>
              </a:rPr>
              <a:t>The project control must be monitored over time by doing test GPS calibrations to detect the amount and uniformity of drift in coordinates and orthometric heights</a:t>
            </a:r>
          </a:p>
          <a:p>
            <a:endParaRPr lang="en-US" dirty="0"/>
          </a:p>
        </p:txBody>
      </p:sp>
      <p:pic>
        <p:nvPicPr>
          <p:cNvPr id="5" name="Picture 4" descr="Site calibration report example">
            <a:extLst>
              <a:ext uri="{FF2B5EF4-FFF2-40B4-BE49-F238E27FC236}">
                <a16:creationId xmlns:a16="http://schemas.microsoft.com/office/drawing/2014/main" id="{BD22E4DE-7D15-4281-B8DC-79A1BD40F39C}"/>
              </a:ext>
            </a:extLst>
          </p:cNvPr>
          <p:cNvPicPr>
            <a:picLocks noChangeAspect="1"/>
          </p:cNvPicPr>
          <p:nvPr/>
        </p:nvPicPr>
        <p:blipFill>
          <a:blip r:embed="rId3"/>
          <a:stretch>
            <a:fillRect/>
          </a:stretch>
        </p:blipFill>
        <p:spPr>
          <a:xfrm>
            <a:off x="1739347" y="2111807"/>
            <a:ext cx="2988365" cy="2482815"/>
          </a:xfrm>
          <a:prstGeom prst="rect">
            <a:avLst/>
          </a:prstGeom>
        </p:spPr>
      </p:pic>
      <p:sp>
        <p:nvSpPr>
          <p:cNvPr id="3" name="Date Placeholder 2">
            <a:extLst>
              <a:ext uri="{FF2B5EF4-FFF2-40B4-BE49-F238E27FC236}">
                <a16:creationId xmlns:a16="http://schemas.microsoft.com/office/drawing/2014/main" id="{28628244-39D0-49B7-98BC-4964EFBCC086}"/>
              </a:ext>
            </a:extLst>
          </p:cNvPr>
          <p:cNvSpPr>
            <a:spLocks noGrp="1"/>
          </p:cNvSpPr>
          <p:nvPr>
            <p:ph type="dt" sz="half" idx="10"/>
          </p:nvPr>
        </p:nvSpPr>
        <p:spPr/>
        <p:txBody>
          <a:bodyPr/>
          <a:lstStyle/>
          <a:p>
            <a:r>
              <a:rPr lang="en-US"/>
              <a:t>1/11/2024</a:t>
            </a:r>
          </a:p>
        </p:txBody>
      </p:sp>
      <p:sp>
        <p:nvSpPr>
          <p:cNvPr id="7" name="Footer Placeholder 6">
            <a:extLst>
              <a:ext uri="{FF2B5EF4-FFF2-40B4-BE49-F238E27FC236}">
                <a16:creationId xmlns:a16="http://schemas.microsoft.com/office/drawing/2014/main" id="{4307EB54-0ECC-463C-B649-46B088A5B0A2}"/>
              </a:ext>
            </a:extLst>
          </p:cNvPr>
          <p:cNvSpPr>
            <a:spLocks noGrp="1"/>
          </p:cNvSpPr>
          <p:nvPr>
            <p:ph type="ftr" sz="quarter" idx="11"/>
          </p:nvPr>
        </p:nvSpPr>
        <p:spPr/>
        <p:txBody>
          <a:bodyPr/>
          <a:lstStyle/>
          <a:p>
            <a:r>
              <a:rPr lang="en-US"/>
              <a:t>2024 ISPLS Convention</a:t>
            </a:r>
          </a:p>
        </p:txBody>
      </p:sp>
      <p:sp>
        <p:nvSpPr>
          <p:cNvPr id="8" name="Slide Number Placeholder 7">
            <a:extLst>
              <a:ext uri="{FF2B5EF4-FFF2-40B4-BE49-F238E27FC236}">
                <a16:creationId xmlns:a16="http://schemas.microsoft.com/office/drawing/2014/main" id="{D2DF7A03-5E59-4AC9-9263-427586FD05B9}"/>
              </a:ext>
            </a:extLst>
          </p:cNvPr>
          <p:cNvSpPr>
            <a:spLocks noGrp="1"/>
          </p:cNvSpPr>
          <p:nvPr>
            <p:ph type="sldNum" sz="quarter" idx="12"/>
          </p:nvPr>
        </p:nvSpPr>
        <p:spPr/>
        <p:txBody>
          <a:bodyPr/>
          <a:lstStyle/>
          <a:p>
            <a:fld id="{D3D538F9-49A3-B84F-B36B-A7030CDE5D5B}" type="slidenum">
              <a:rPr lang="en-US" smtClean="0"/>
              <a:t>42</a:t>
            </a:fld>
            <a:endParaRPr lang="en-US"/>
          </a:p>
        </p:txBody>
      </p:sp>
    </p:spTree>
    <p:extLst>
      <p:ext uri="{BB962C8B-B14F-4D97-AF65-F5344CB8AC3E}">
        <p14:creationId xmlns:p14="http://schemas.microsoft.com/office/powerpoint/2010/main" val="1200951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0DF7C-113D-4B7A-9D06-7A95E8E10B6C}"/>
              </a:ext>
            </a:extLst>
          </p:cNvPr>
          <p:cNvSpPr>
            <a:spLocks noGrp="1"/>
          </p:cNvSpPr>
          <p:nvPr>
            <p:ph type="title"/>
          </p:nvPr>
        </p:nvSpPr>
        <p:spPr/>
        <p:txBody>
          <a:bodyPr>
            <a:normAutofit/>
          </a:bodyPr>
          <a:lstStyle/>
          <a:p>
            <a:r>
              <a:rPr lang="en-US" dirty="0"/>
              <a:t>Think About Others in the Process</a:t>
            </a:r>
          </a:p>
        </p:txBody>
      </p:sp>
      <p:sp>
        <p:nvSpPr>
          <p:cNvPr id="3" name="Content Placeholder 2">
            <a:extLst>
              <a:ext uri="{FF2B5EF4-FFF2-40B4-BE49-F238E27FC236}">
                <a16:creationId xmlns:a16="http://schemas.microsoft.com/office/drawing/2014/main" id="{CF3780F1-E412-40B7-88AB-C59867817173}"/>
              </a:ext>
            </a:extLst>
          </p:cNvPr>
          <p:cNvSpPr>
            <a:spLocks noGrp="1"/>
          </p:cNvSpPr>
          <p:nvPr>
            <p:ph idx="1"/>
          </p:nvPr>
        </p:nvSpPr>
        <p:spPr>
          <a:xfrm>
            <a:off x="457200" y="1200151"/>
            <a:ext cx="5059017" cy="3394472"/>
          </a:xfrm>
        </p:spPr>
        <p:txBody>
          <a:bodyPr>
            <a:normAutofit fontScale="85000" lnSpcReduction="20000"/>
          </a:bodyPr>
          <a:lstStyle/>
          <a:p>
            <a:r>
              <a:rPr lang="en-US" dirty="0"/>
              <a:t>CAD manager</a:t>
            </a:r>
          </a:p>
          <a:p>
            <a:r>
              <a:rPr lang="en-US" dirty="0"/>
              <a:t>Design engineers</a:t>
            </a:r>
          </a:p>
          <a:p>
            <a:r>
              <a:rPr lang="en-US" dirty="0"/>
              <a:t>Construction inspector</a:t>
            </a:r>
          </a:p>
          <a:p>
            <a:r>
              <a:rPr lang="en-US" dirty="0"/>
              <a:t>Contractor using machine control</a:t>
            </a:r>
          </a:p>
          <a:p>
            <a:r>
              <a:rPr lang="en-US" dirty="0"/>
              <a:t>GIS/mapping coordinator</a:t>
            </a:r>
          </a:p>
          <a:p>
            <a:r>
              <a:rPr lang="en-US" dirty="0"/>
              <a:t>Other downstream users of the data</a:t>
            </a:r>
          </a:p>
          <a:p>
            <a:endParaRPr lang="en-US" dirty="0"/>
          </a:p>
          <a:p>
            <a:pPr lvl="1"/>
            <a:endParaRPr lang="en-US" dirty="0"/>
          </a:p>
        </p:txBody>
      </p:sp>
      <p:pic>
        <p:nvPicPr>
          <p:cNvPr id="4" name="Picture 4" descr="Image result for Photos of bridges">
            <a:extLst>
              <a:ext uri="{FF2B5EF4-FFF2-40B4-BE49-F238E27FC236}">
                <a16:creationId xmlns:a16="http://schemas.microsoft.com/office/drawing/2014/main" id="{44691D0D-E55B-40A9-98F0-153A33C88C4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96831" y="1449123"/>
            <a:ext cx="1762675" cy="9851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ptimizing Performance Mobility &amp; Safety—Making Work Zones Work Better:  Internal Traffic Control Plans for Work Zones - FHWA Office of Operations">
            <a:extLst>
              <a:ext uri="{FF2B5EF4-FFF2-40B4-BE49-F238E27FC236}">
                <a16:creationId xmlns:a16="http://schemas.microsoft.com/office/drawing/2014/main" id="{8C72B24F-581A-4D14-BED2-9E26648DC4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83830" y="1148129"/>
            <a:ext cx="1486089" cy="16017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intenance of Traffic (MOT) | Ohio Department of Transportation">
            <a:extLst>
              <a:ext uri="{FF2B5EF4-FFF2-40B4-BE49-F238E27FC236}">
                <a16:creationId xmlns:a16="http://schemas.microsoft.com/office/drawing/2014/main" id="{7177FCF7-DAEC-42BE-B559-43F8CB06349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83830" y="2783216"/>
            <a:ext cx="3375676" cy="1899147"/>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4B5CF0EC-4567-4914-A52F-57A1D6F7A0F0}"/>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B9FE5C88-2450-4EB1-9CCE-49146488B280}"/>
              </a:ext>
            </a:extLst>
          </p:cNvPr>
          <p:cNvSpPr>
            <a:spLocks noGrp="1"/>
          </p:cNvSpPr>
          <p:nvPr>
            <p:ph type="ftr" sz="quarter" idx="11"/>
          </p:nvPr>
        </p:nvSpPr>
        <p:spPr/>
        <p:txBody>
          <a:bodyPr/>
          <a:lstStyle/>
          <a:p>
            <a:r>
              <a:rPr lang="en-US"/>
              <a:t>2024 ISPLS Convention</a:t>
            </a:r>
          </a:p>
        </p:txBody>
      </p:sp>
      <p:sp>
        <p:nvSpPr>
          <p:cNvPr id="7" name="Slide Number Placeholder 6">
            <a:extLst>
              <a:ext uri="{FF2B5EF4-FFF2-40B4-BE49-F238E27FC236}">
                <a16:creationId xmlns:a16="http://schemas.microsoft.com/office/drawing/2014/main" id="{3D6D28E1-D2A3-4B28-A21B-5BC7FA6F7C2C}"/>
              </a:ext>
            </a:extLst>
          </p:cNvPr>
          <p:cNvSpPr>
            <a:spLocks noGrp="1"/>
          </p:cNvSpPr>
          <p:nvPr>
            <p:ph type="sldNum" sz="quarter" idx="12"/>
          </p:nvPr>
        </p:nvSpPr>
        <p:spPr/>
        <p:txBody>
          <a:bodyPr/>
          <a:lstStyle/>
          <a:p>
            <a:fld id="{D3D538F9-49A3-B84F-B36B-A7030CDE5D5B}" type="slidenum">
              <a:rPr lang="en-US" smtClean="0"/>
              <a:t>43</a:t>
            </a:fld>
            <a:endParaRPr lang="en-US"/>
          </a:p>
        </p:txBody>
      </p:sp>
    </p:spTree>
    <p:extLst>
      <p:ext uri="{BB962C8B-B14F-4D97-AF65-F5344CB8AC3E}">
        <p14:creationId xmlns:p14="http://schemas.microsoft.com/office/powerpoint/2010/main" val="2643519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9B97-F3D1-44F0-ACAD-B0140D52CE46}"/>
              </a:ext>
            </a:extLst>
          </p:cNvPr>
          <p:cNvSpPr>
            <a:spLocks noGrp="1"/>
          </p:cNvSpPr>
          <p:nvPr>
            <p:ph type="title"/>
          </p:nvPr>
        </p:nvSpPr>
        <p:spPr/>
        <p:txBody>
          <a:bodyPr/>
          <a:lstStyle/>
          <a:p>
            <a:r>
              <a:rPr lang="en-US" dirty="0"/>
              <a:t>Tools and Models Provided by 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EBBF3-44CF-4CAE-AFD3-C032EBBAD043}"/>
                  </a:ext>
                </a:extLst>
              </p:cNvPr>
              <p:cNvSpPr>
                <a:spLocks noGrp="1"/>
              </p:cNvSpPr>
              <p:nvPr>
                <p:ph idx="1"/>
              </p:nvPr>
            </p:nvSpPr>
            <p:spPr>
              <a:xfrm>
                <a:off x="457199" y="1200151"/>
                <a:ext cx="6288491" cy="3394472"/>
              </a:xfrm>
            </p:spPr>
            <p:txBody>
              <a:bodyPr>
                <a:normAutofit fontScale="55000" lnSpcReduction="20000"/>
              </a:bodyPr>
              <a:lstStyle/>
              <a:p>
                <a:r>
                  <a:rPr lang="en-US" dirty="0"/>
                  <a:t>Intraframe Deformation Model (IFDM2022) </a:t>
                </a:r>
              </a:p>
              <a:p>
                <a:pPr lvl="1"/>
                <a:r>
                  <a:rPr lang="en-US" dirty="0"/>
                  <a:t>Model to move coordinates through time</a:t>
                </a:r>
              </a:p>
              <a:p>
                <a:r>
                  <a:rPr lang="en-US" dirty="0"/>
                  <a:t>Dynamic Geoid Model (DGEOID2022)</a:t>
                </a:r>
              </a:p>
              <a:p>
                <a:pPr lvl="1"/>
                <a:r>
                  <a:rPr lang="en-US" dirty="0"/>
                  <a:t>Model to move geoid heights through time (</a:t>
                </a:r>
                <a14:m>
                  <m:oMath xmlns:m="http://schemas.openxmlformats.org/officeDocument/2006/math">
                    <m:acc>
                      <m:accPr>
                        <m:chr m:val="̇"/>
                        <m:ctrlPr>
                          <a:rPr lang="en-US" b="0" i="1" smtClean="0">
                            <a:latin typeface="Cambria Math" panose="02040503050406030204" pitchFamily="18" charset="0"/>
                          </a:rPr>
                        </m:ctrlPr>
                      </m:accPr>
                      <m:e>
                        <m:r>
                          <a:rPr lang="en-US" i="1">
                            <a:latin typeface="Cambria Math" panose="02040503050406030204" pitchFamily="18" charset="0"/>
                          </a:rPr>
                          <m:t>𝑁</m:t>
                        </m:r>
                      </m:e>
                    </m:acc>
                  </m:oMath>
                </a14:m>
                <a:r>
                  <a:rPr lang="en-US" dirty="0"/>
                  <a:t>)</a:t>
                </a:r>
              </a:p>
              <a:p>
                <a:endParaRPr lang="en-US" dirty="0"/>
              </a:p>
              <a:p>
                <a:r>
                  <a:rPr lang="en-US" dirty="0"/>
                  <a:t>NGS Coordinate Conversion and Transformation Tool (NCAT)</a:t>
                </a:r>
              </a:p>
              <a:p>
                <a:pPr lvl="1"/>
                <a:r>
                  <a:rPr lang="en-US" dirty="0"/>
                  <a:t>Move between datums and coordinate types</a:t>
                </a:r>
              </a:p>
              <a:p>
                <a:pPr lvl="1"/>
                <a:endParaRPr lang="en-US" dirty="0"/>
              </a:p>
              <a:p>
                <a:r>
                  <a:rPr lang="en-US" dirty="0"/>
                  <a:t>Data delivery (data sheets) is also getting updated</a:t>
                </a:r>
              </a:p>
              <a:p>
                <a:pPr lvl="1"/>
                <a:endParaRPr lang="en-US" dirty="0"/>
              </a:p>
              <a:p>
                <a:r>
                  <a:rPr lang="en-US" dirty="0"/>
                  <a:t>Pay attention to uncertainty in the tools as NSRS Modernization rolls out</a:t>
                </a:r>
              </a:p>
              <a:p>
                <a:pPr lvl="1"/>
                <a:endParaRPr lang="en-US" dirty="0"/>
              </a:p>
            </p:txBody>
          </p:sp>
        </mc:Choice>
        <mc:Fallback xmlns="">
          <p:sp>
            <p:nvSpPr>
              <p:cNvPr id="3" name="Content Placeholder 2">
                <a:extLst>
                  <a:ext uri="{FF2B5EF4-FFF2-40B4-BE49-F238E27FC236}">
                    <a16:creationId xmlns:a16="http://schemas.microsoft.com/office/drawing/2014/main" id="{32CEBBF3-44CF-4CAE-AFD3-C032EBBAD043}"/>
                  </a:ext>
                </a:extLst>
              </p:cNvPr>
              <p:cNvSpPr>
                <a:spLocks noGrp="1" noRot="1" noChangeAspect="1" noMove="1" noResize="1" noEditPoints="1" noAdjustHandles="1" noChangeArrowheads="1" noChangeShapeType="1" noTextEdit="1"/>
              </p:cNvSpPr>
              <p:nvPr>
                <p:ph idx="1"/>
              </p:nvPr>
            </p:nvSpPr>
            <p:spPr>
              <a:xfrm>
                <a:off x="457199" y="1200151"/>
                <a:ext cx="6288491" cy="3394472"/>
              </a:xfrm>
              <a:blipFill>
                <a:blip r:embed="rId3"/>
                <a:stretch>
                  <a:fillRect l="-581" t="-269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3189AA5-0910-4AC9-9838-CD950B5190E9}"/>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95A9104D-22AE-495E-83CD-1B9C2FCE0CDC}"/>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0BC98B42-F5A1-4711-AF7C-A7A7D31AE97E}"/>
              </a:ext>
            </a:extLst>
          </p:cNvPr>
          <p:cNvSpPr>
            <a:spLocks noGrp="1"/>
          </p:cNvSpPr>
          <p:nvPr>
            <p:ph type="sldNum" sz="quarter" idx="12"/>
          </p:nvPr>
        </p:nvSpPr>
        <p:spPr/>
        <p:txBody>
          <a:bodyPr/>
          <a:lstStyle/>
          <a:p>
            <a:fld id="{D3D538F9-49A3-B84F-B36B-A7030CDE5D5B}" type="slidenum">
              <a:rPr lang="en-US" smtClean="0"/>
              <a:t>44</a:t>
            </a:fld>
            <a:endParaRPr lang="en-US"/>
          </a:p>
        </p:txBody>
      </p:sp>
      <p:sp>
        <p:nvSpPr>
          <p:cNvPr id="7" name="Left Brace 6" descr="Bracket pointing right">
            <a:extLst>
              <a:ext uri="{FF2B5EF4-FFF2-40B4-BE49-F238E27FC236}">
                <a16:creationId xmlns:a16="http://schemas.microsoft.com/office/drawing/2014/main" id="{47B79BFA-EDCB-45E1-8DA4-990190208C54}"/>
              </a:ext>
            </a:extLst>
          </p:cNvPr>
          <p:cNvSpPr/>
          <p:nvPr/>
        </p:nvSpPr>
        <p:spPr>
          <a:xfrm flipH="1">
            <a:off x="6406106" y="1403779"/>
            <a:ext cx="213245" cy="1235893"/>
          </a:xfrm>
          <a:prstGeom prst="leftBrace">
            <a:avLst>
              <a:gd name="adj1" fmla="val 39011"/>
              <a:gd name="adj2" fmla="val 4935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mj-lt"/>
            </a:endParaRPr>
          </a:p>
        </p:txBody>
      </p:sp>
      <p:sp>
        <p:nvSpPr>
          <p:cNvPr id="8" name="TextBox 7">
            <a:extLst>
              <a:ext uri="{FF2B5EF4-FFF2-40B4-BE49-F238E27FC236}">
                <a16:creationId xmlns:a16="http://schemas.microsoft.com/office/drawing/2014/main" id="{8D7C4111-8A8F-4ABF-AF01-88928BACD19B}"/>
              </a:ext>
            </a:extLst>
          </p:cNvPr>
          <p:cNvSpPr txBox="1"/>
          <p:nvPr/>
        </p:nvSpPr>
        <p:spPr>
          <a:xfrm>
            <a:off x="6745690" y="1830885"/>
            <a:ext cx="2133600" cy="1235893"/>
          </a:xfrm>
          <a:prstGeom prst="rect">
            <a:avLst/>
          </a:prstGeom>
          <a:noFill/>
        </p:spPr>
        <p:txBody>
          <a:bodyPr wrap="square" rtlCol="0">
            <a:noAutofit/>
          </a:bodyPr>
          <a:lstStyle/>
          <a:p>
            <a:r>
              <a:rPr lang="en-US" b="1" dirty="0">
                <a:solidFill>
                  <a:srgbClr val="FF0000"/>
                </a:solidFill>
                <a:latin typeface="+mj-lt"/>
              </a:rPr>
              <a:t>Will be built into NGS tools such as OPUS and OPUS Projects</a:t>
            </a:r>
          </a:p>
          <a:p>
            <a:endParaRPr lang="en-US" sz="2000" b="1" dirty="0">
              <a:solidFill>
                <a:srgbClr val="FF0000"/>
              </a:solidFill>
              <a:latin typeface="+mj-lt"/>
            </a:endParaRPr>
          </a:p>
        </p:txBody>
      </p:sp>
    </p:spTree>
    <p:extLst>
      <p:ext uri="{BB962C8B-B14F-4D97-AF65-F5344CB8AC3E}">
        <p14:creationId xmlns:p14="http://schemas.microsoft.com/office/powerpoint/2010/main" val="3769455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9F64F-A09F-4114-8F23-B6A270E9F3F2}"/>
              </a:ext>
            </a:extLst>
          </p:cNvPr>
          <p:cNvSpPr>
            <a:spLocks noGrp="1"/>
          </p:cNvSpPr>
          <p:nvPr>
            <p:ph type="title"/>
          </p:nvPr>
        </p:nvSpPr>
        <p:spPr/>
        <p:txBody>
          <a:bodyPr/>
          <a:lstStyle/>
          <a:p>
            <a:r>
              <a:rPr lang="en-US" dirty="0"/>
              <a:t>Modernized OPUS Workflow</a:t>
            </a:r>
          </a:p>
        </p:txBody>
      </p:sp>
      <p:pic>
        <p:nvPicPr>
          <p:cNvPr id="4" name="Picture 3" descr="Diagram of workflow for OPUS">
            <a:extLst>
              <a:ext uri="{FF2B5EF4-FFF2-40B4-BE49-F238E27FC236}">
                <a16:creationId xmlns:a16="http://schemas.microsoft.com/office/drawing/2014/main" id="{F70287BA-4BEC-484D-82CE-90EAA52F472D}"/>
              </a:ext>
            </a:extLst>
          </p:cNvPr>
          <p:cNvPicPr>
            <a:picLocks noChangeAspect="1"/>
          </p:cNvPicPr>
          <p:nvPr/>
        </p:nvPicPr>
        <p:blipFill>
          <a:blip r:embed="rId2"/>
          <a:stretch>
            <a:fillRect/>
          </a:stretch>
        </p:blipFill>
        <p:spPr>
          <a:xfrm>
            <a:off x="1001688" y="1063229"/>
            <a:ext cx="7140624" cy="3623800"/>
          </a:xfrm>
          <a:prstGeom prst="rect">
            <a:avLst/>
          </a:prstGeom>
        </p:spPr>
      </p:pic>
      <p:sp>
        <p:nvSpPr>
          <p:cNvPr id="3" name="Date Placeholder 2">
            <a:extLst>
              <a:ext uri="{FF2B5EF4-FFF2-40B4-BE49-F238E27FC236}">
                <a16:creationId xmlns:a16="http://schemas.microsoft.com/office/drawing/2014/main" id="{7A03320E-3686-4FD3-9A61-EA77FA013B23}"/>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AB0468DA-1503-4812-9AB4-3EDB5BE4CC6D}"/>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BBA57B33-2177-4E6F-A7A2-B9C5C340DB04}"/>
              </a:ext>
            </a:extLst>
          </p:cNvPr>
          <p:cNvSpPr>
            <a:spLocks noGrp="1"/>
          </p:cNvSpPr>
          <p:nvPr>
            <p:ph type="sldNum" sz="quarter" idx="12"/>
          </p:nvPr>
        </p:nvSpPr>
        <p:spPr/>
        <p:txBody>
          <a:bodyPr/>
          <a:lstStyle/>
          <a:p>
            <a:fld id="{D3D538F9-49A3-B84F-B36B-A7030CDE5D5B}" type="slidenum">
              <a:rPr lang="en-US" smtClean="0"/>
              <a:t>45</a:t>
            </a:fld>
            <a:endParaRPr lang="en-US"/>
          </a:p>
        </p:txBody>
      </p:sp>
    </p:spTree>
    <p:extLst>
      <p:ext uri="{BB962C8B-B14F-4D97-AF65-F5344CB8AC3E}">
        <p14:creationId xmlns:p14="http://schemas.microsoft.com/office/powerpoint/2010/main" val="2263649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a:latin typeface="+mn-lt"/>
              </a:rPr>
              <a:t>Metadata</a:t>
            </a:r>
          </a:p>
        </p:txBody>
      </p:sp>
      <p:graphicFrame>
        <p:nvGraphicFramePr>
          <p:cNvPr id="3" name="Content Placeholder 2" descr="Chart showing metadata hierarchy"/>
          <p:cNvGraphicFramePr>
            <a:graphicFrameLocks noGrp="1" noChangeAspect="1"/>
          </p:cNvGraphicFramePr>
          <p:nvPr>
            <p:ph idx="1"/>
            <p:extLst>
              <p:ext uri="{D42A27DB-BD31-4B8C-83A1-F6EECF244321}">
                <p14:modId xmlns:p14="http://schemas.microsoft.com/office/powerpoint/2010/main" val="3545481483"/>
              </p:ext>
            </p:extLst>
          </p:nvPr>
        </p:nvGraphicFramePr>
        <p:xfrm>
          <a:off x="3443438" y="1319384"/>
          <a:ext cx="5521658" cy="3036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6C42DE8-81BC-45E4-8A7A-C66A44C1D573}"/>
              </a:ext>
            </a:extLst>
          </p:cNvPr>
          <p:cNvSpPr txBox="1"/>
          <p:nvPr/>
        </p:nvSpPr>
        <p:spPr>
          <a:xfrm>
            <a:off x="178904" y="1557924"/>
            <a:ext cx="3264534" cy="2585323"/>
          </a:xfrm>
          <a:prstGeom prst="rect">
            <a:avLst/>
          </a:prstGeom>
          <a:noFill/>
        </p:spPr>
        <p:txBody>
          <a:bodyPr wrap="square">
            <a:spAutoFit/>
          </a:bodyPr>
          <a:lstStyle/>
          <a:p>
            <a:pPr marL="285750" indent="-285750">
              <a:buFont typeface="Arial" panose="020B0604020202020204" pitchFamily="34" charset="0"/>
              <a:buChar char="•"/>
            </a:pPr>
            <a:r>
              <a:rPr lang="en-US" dirty="0"/>
              <a:t>Data cannot be fully understood without metadata</a:t>
            </a:r>
          </a:p>
          <a:p>
            <a:pPr marL="285750" indent="-285750">
              <a:buFont typeface="Arial" panose="020B0604020202020204" pitchFamily="34" charset="0"/>
              <a:buChar char="•"/>
            </a:pPr>
            <a:r>
              <a:rPr lang="en-US" dirty="0"/>
              <a:t>Insist on including metadata with any outgoing data including on the face of project plans and ask for it to be included with any incoming data</a:t>
            </a:r>
          </a:p>
        </p:txBody>
      </p:sp>
      <p:sp>
        <p:nvSpPr>
          <p:cNvPr id="2" name="Date Placeholder 1">
            <a:extLst>
              <a:ext uri="{FF2B5EF4-FFF2-40B4-BE49-F238E27FC236}">
                <a16:creationId xmlns:a16="http://schemas.microsoft.com/office/drawing/2014/main" id="{70AE38D8-BCE4-462C-949C-D15EB583D146}"/>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3F3291AC-9BCE-421E-9936-05BE921596FA}"/>
              </a:ext>
            </a:extLst>
          </p:cNvPr>
          <p:cNvSpPr>
            <a:spLocks noGrp="1"/>
          </p:cNvSpPr>
          <p:nvPr>
            <p:ph type="ftr" sz="quarter" idx="11"/>
          </p:nvPr>
        </p:nvSpPr>
        <p:spPr/>
        <p:txBody>
          <a:bodyPr/>
          <a:lstStyle/>
          <a:p>
            <a:r>
              <a:rPr lang="en-US"/>
              <a:t>2024 ISPLS Convention</a:t>
            </a:r>
          </a:p>
        </p:txBody>
      </p:sp>
      <p:sp>
        <p:nvSpPr>
          <p:cNvPr id="7" name="Slide Number Placeholder 6">
            <a:extLst>
              <a:ext uri="{FF2B5EF4-FFF2-40B4-BE49-F238E27FC236}">
                <a16:creationId xmlns:a16="http://schemas.microsoft.com/office/drawing/2014/main" id="{E65B950E-F769-44DF-AE5C-501BF27BFAB4}"/>
              </a:ext>
            </a:extLst>
          </p:cNvPr>
          <p:cNvSpPr>
            <a:spLocks noGrp="1"/>
          </p:cNvSpPr>
          <p:nvPr>
            <p:ph type="sldNum" sz="quarter" idx="12"/>
          </p:nvPr>
        </p:nvSpPr>
        <p:spPr/>
        <p:txBody>
          <a:bodyPr/>
          <a:lstStyle/>
          <a:p>
            <a:fld id="{D3D538F9-49A3-B84F-B36B-A7030CDE5D5B}" type="slidenum">
              <a:rPr lang="en-US" smtClean="0"/>
              <a:t>46</a:t>
            </a:fld>
            <a:endParaRPr lang="en-US"/>
          </a:p>
        </p:txBody>
      </p:sp>
    </p:spTree>
    <p:extLst>
      <p:ext uri="{BB962C8B-B14F-4D97-AF65-F5344CB8AC3E}">
        <p14:creationId xmlns:p14="http://schemas.microsoft.com/office/powerpoint/2010/main" val="1413934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b="1" dirty="0">
                <a:latin typeface="+mn-lt"/>
              </a:rPr>
              <a:t>Metadata Information That Could Be Included</a:t>
            </a:r>
          </a:p>
        </p:txBody>
      </p:sp>
      <p:sp>
        <p:nvSpPr>
          <p:cNvPr id="2" name="Content Placeholder 1"/>
          <p:cNvSpPr>
            <a:spLocks noGrp="1"/>
          </p:cNvSpPr>
          <p:nvPr>
            <p:ph sz="half" idx="1"/>
          </p:nvPr>
        </p:nvSpPr>
        <p:spPr>
          <a:xfrm>
            <a:off x="457199" y="1200151"/>
            <a:ext cx="8229599" cy="3501058"/>
          </a:xfrm>
        </p:spPr>
        <p:txBody>
          <a:bodyPr>
            <a:normAutofit fontScale="62500" lnSpcReduction="20000"/>
          </a:bodyPr>
          <a:lstStyle/>
          <a:p>
            <a:r>
              <a:rPr lang="en-US" u="sng" dirty="0">
                <a:latin typeface="+mn-lt"/>
              </a:rPr>
              <a:t>Latitude, longitude, and ellipsoid heights</a:t>
            </a:r>
            <a:r>
              <a:rPr lang="en-US" dirty="0">
                <a:latin typeface="+mn-lt"/>
              </a:rPr>
              <a:t>:  North American Terrestrial Reference Frame of 2022 (NATRF2022)</a:t>
            </a:r>
          </a:p>
          <a:p>
            <a:r>
              <a:rPr lang="en-US" u="sng" dirty="0" err="1">
                <a:latin typeface="+mn-lt"/>
              </a:rPr>
              <a:t>Orthometric</a:t>
            </a:r>
            <a:r>
              <a:rPr lang="en-US" u="sng" dirty="0">
                <a:latin typeface="+mn-lt"/>
              </a:rPr>
              <a:t> heights</a:t>
            </a:r>
            <a:r>
              <a:rPr lang="en-US" dirty="0">
                <a:latin typeface="+mn-lt"/>
              </a:rPr>
              <a:t>:  North American-Pacific Geopotential Datum of 2022 (NAPGD2022)</a:t>
            </a:r>
          </a:p>
          <a:p>
            <a:r>
              <a:rPr lang="en-US" u="sng" dirty="0">
                <a:latin typeface="+mn-lt"/>
              </a:rPr>
              <a:t>Epoch</a:t>
            </a:r>
            <a:r>
              <a:rPr lang="en-US" dirty="0">
                <a:latin typeface="+mn-lt"/>
              </a:rPr>
              <a:t>:  2020.0000</a:t>
            </a:r>
          </a:p>
          <a:p>
            <a:r>
              <a:rPr lang="en-US" u="sng" dirty="0">
                <a:latin typeface="+mn-lt"/>
              </a:rPr>
              <a:t>Linear unit</a:t>
            </a:r>
            <a:r>
              <a:rPr lang="en-US" dirty="0">
                <a:latin typeface="+mn-lt"/>
              </a:rPr>
              <a:t>:  International foot, </a:t>
            </a:r>
            <a:r>
              <a:rPr lang="en-US" dirty="0" err="1">
                <a:latin typeface="+mn-lt"/>
              </a:rPr>
              <a:t>ift</a:t>
            </a:r>
            <a:r>
              <a:rPr lang="en-US" dirty="0">
                <a:latin typeface="+mn-lt"/>
              </a:rPr>
              <a:t> (1 foot = 0.3048 meter)</a:t>
            </a:r>
          </a:p>
          <a:p>
            <a:r>
              <a:rPr lang="en-US" u="sng" dirty="0">
                <a:latin typeface="+mn-lt"/>
              </a:rPr>
              <a:t>Projected coordinate system</a:t>
            </a:r>
            <a:r>
              <a:rPr lang="en-US" dirty="0">
                <a:latin typeface="+mn-lt"/>
              </a:rPr>
              <a:t>:  State Plane Coordinate System of 2022 (SPCS2022), Kentucky North Central zone (KY NC, 211007)</a:t>
            </a:r>
          </a:p>
          <a:p>
            <a:pPr marL="342900" defTabSz="685800"/>
            <a:endParaRPr lang="en-US"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marL="0" indent="0" defTabSz="685800">
              <a:buNone/>
            </a:pPr>
            <a:r>
              <a:rPr lang="en-US" sz="2800"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Notes:</a:t>
            </a:r>
          </a:p>
          <a:p>
            <a:pPr marL="342900" defTabSz="685800"/>
            <a:r>
              <a:rPr lang="en-US" sz="2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Orthometric heights (elevations) were determined using GNSS with NGS geoid model GEOID2022 combined with differential and trigonometric leveling.</a:t>
            </a:r>
          </a:p>
          <a:p>
            <a:pPr marL="342900" defTabSz="685800"/>
            <a:endParaRPr lang="en-US" sz="28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D73E9069-57FC-4CF7-A167-8F753C0E589D}"/>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245FB03C-366D-4894-9FC1-E518F94DC2CD}"/>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17988BE8-2E24-4965-BCE4-AA9389F46910}"/>
              </a:ext>
            </a:extLst>
          </p:cNvPr>
          <p:cNvSpPr>
            <a:spLocks noGrp="1"/>
          </p:cNvSpPr>
          <p:nvPr>
            <p:ph type="sldNum" sz="quarter" idx="12"/>
          </p:nvPr>
        </p:nvSpPr>
        <p:spPr/>
        <p:txBody>
          <a:bodyPr/>
          <a:lstStyle/>
          <a:p>
            <a:fld id="{D3D538F9-49A3-B84F-B36B-A7030CDE5D5B}" type="slidenum">
              <a:rPr lang="en-US" smtClean="0"/>
              <a:t>47</a:t>
            </a:fld>
            <a:endParaRPr lang="en-US"/>
          </a:p>
        </p:txBody>
      </p:sp>
    </p:spTree>
    <p:extLst>
      <p:ext uri="{BB962C8B-B14F-4D97-AF65-F5344CB8AC3E}">
        <p14:creationId xmlns:p14="http://schemas.microsoft.com/office/powerpoint/2010/main" val="2531020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B443F8-C41C-4821-9097-961562B16D1F}"/>
              </a:ext>
            </a:extLst>
          </p:cNvPr>
          <p:cNvSpPr>
            <a:spLocks noGrp="1"/>
          </p:cNvSpPr>
          <p:nvPr>
            <p:ph type="title"/>
          </p:nvPr>
        </p:nvSpPr>
        <p:spPr>
          <a:xfrm>
            <a:off x="4572000" y="205979"/>
            <a:ext cx="4114800" cy="857250"/>
          </a:xfrm>
        </p:spPr>
        <p:txBody>
          <a:bodyPr>
            <a:normAutofit/>
          </a:bodyPr>
          <a:lstStyle/>
          <a:p>
            <a:r>
              <a:rPr lang="en-US" sz="3600" b="1" dirty="0">
                <a:latin typeface="+mn-lt"/>
              </a:rPr>
              <a:t>Datasheets</a:t>
            </a:r>
          </a:p>
        </p:txBody>
      </p:sp>
      <p:sp>
        <p:nvSpPr>
          <p:cNvPr id="9" name="Content Placeholder 8">
            <a:extLst>
              <a:ext uri="{FF2B5EF4-FFF2-40B4-BE49-F238E27FC236}">
                <a16:creationId xmlns:a16="http://schemas.microsoft.com/office/drawing/2014/main" id="{316E14A3-B41F-47F1-A33C-535C0BACAB06}"/>
              </a:ext>
            </a:extLst>
          </p:cNvPr>
          <p:cNvSpPr>
            <a:spLocks noGrp="1"/>
          </p:cNvSpPr>
          <p:nvPr>
            <p:ph sz="half" idx="2"/>
          </p:nvPr>
        </p:nvSpPr>
        <p:spPr/>
        <p:txBody>
          <a:bodyPr/>
          <a:lstStyle/>
          <a:p>
            <a:r>
              <a:rPr lang="en-US" dirty="0">
                <a:latin typeface="Arial" panose="020B0604020202020204" pitchFamily="34" charset="0"/>
                <a:cs typeface="Arial" panose="020B0604020202020204" pitchFamily="34" charset="0"/>
              </a:rPr>
              <a:t>Datasheets are the current way to access the NSRS</a:t>
            </a:r>
          </a:p>
          <a:p>
            <a:r>
              <a:rPr lang="en-US" dirty="0">
                <a:latin typeface="Arial" panose="020B0604020202020204" pitchFamily="34" charset="0"/>
                <a:cs typeface="Arial" panose="020B0604020202020204" pitchFamily="34" charset="0"/>
              </a:rPr>
              <a:t>Give information about passive marks, including coordinates</a:t>
            </a:r>
          </a:p>
        </p:txBody>
      </p:sp>
      <p:pic>
        <p:nvPicPr>
          <p:cNvPr id="6" name="Content Placeholder 5" descr="Image of an NGS datasheet">
            <a:extLst>
              <a:ext uri="{FF2B5EF4-FFF2-40B4-BE49-F238E27FC236}">
                <a16:creationId xmlns:a16="http://schemas.microsoft.com/office/drawing/2014/main" id="{00744F9B-9F2A-457C-8EF2-21B34D904A77}"/>
              </a:ext>
            </a:extLst>
          </p:cNvPr>
          <p:cNvPicPr>
            <a:picLocks noGrp="1" noChangeAspect="1"/>
          </p:cNvPicPr>
          <p:nvPr>
            <p:ph sz="half" idx="1"/>
          </p:nvPr>
        </p:nvPicPr>
        <p:blipFill>
          <a:blip r:embed="rId2"/>
          <a:stretch>
            <a:fillRect/>
          </a:stretch>
        </p:blipFill>
        <p:spPr>
          <a:xfrm>
            <a:off x="231348" y="0"/>
            <a:ext cx="3985914" cy="5143500"/>
          </a:xfrm>
          <a:prstGeom prst="rect">
            <a:avLst/>
          </a:prstGeom>
        </p:spPr>
      </p:pic>
      <p:sp>
        <p:nvSpPr>
          <p:cNvPr id="2" name="Date Placeholder 1">
            <a:extLst>
              <a:ext uri="{FF2B5EF4-FFF2-40B4-BE49-F238E27FC236}">
                <a16:creationId xmlns:a16="http://schemas.microsoft.com/office/drawing/2014/main" id="{62C266E0-51D2-4077-A690-F0FE6D6F5AD6}"/>
              </a:ext>
            </a:extLst>
          </p:cNvPr>
          <p:cNvSpPr>
            <a:spLocks noGrp="1"/>
          </p:cNvSpPr>
          <p:nvPr>
            <p:ph type="dt" sz="half" idx="10"/>
          </p:nvPr>
        </p:nvSpPr>
        <p:spPr/>
        <p:txBody>
          <a:bodyPr/>
          <a:lstStyle/>
          <a:p>
            <a:r>
              <a:rPr lang="en-US"/>
              <a:t>1/11/2024</a:t>
            </a:r>
          </a:p>
        </p:txBody>
      </p:sp>
      <p:sp>
        <p:nvSpPr>
          <p:cNvPr id="3" name="Footer Placeholder 2">
            <a:extLst>
              <a:ext uri="{FF2B5EF4-FFF2-40B4-BE49-F238E27FC236}">
                <a16:creationId xmlns:a16="http://schemas.microsoft.com/office/drawing/2014/main" id="{5701316C-3722-4221-AEB8-DA38BF267A6F}"/>
              </a:ext>
            </a:extLst>
          </p:cNvPr>
          <p:cNvSpPr>
            <a:spLocks noGrp="1"/>
          </p:cNvSpPr>
          <p:nvPr>
            <p:ph type="ftr" sz="quarter" idx="11"/>
          </p:nvPr>
        </p:nvSpPr>
        <p:spPr/>
        <p:txBody>
          <a:bodyPr/>
          <a:lstStyle/>
          <a:p>
            <a:r>
              <a:rPr lang="fr-FR"/>
              <a:t>2024 ISPLS Convention</a:t>
            </a:r>
            <a:endParaRPr lang="en-US"/>
          </a:p>
        </p:txBody>
      </p:sp>
      <p:sp>
        <p:nvSpPr>
          <p:cNvPr id="4" name="Slide Number Placeholder 3">
            <a:extLst>
              <a:ext uri="{FF2B5EF4-FFF2-40B4-BE49-F238E27FC236}">
                <a16:creationId xmlns:a16="http://schemas.microsoft.com/office/drawing/2014/main" id="{7EC87D6C-3D66-4ADE-B6FC-39C2167AB1E5}"/>
              </a:ext>
            </a:extLst>
          </p:cNvPr>
          <p:cNvSpPr>
            <a:spLocks noGrp="1"/>
          </p:cNvSpPr>
          <p:nvPr>
            <p:ph type="sldNum" sz="quarter" idx="12"/>
          </p:nvPr>
        </p:nvSpPr>
        <p:spPr/>
        <p:txBody>
          <a:bodyPr/>
          <a:lstStyle/>
          <a:p>
            <a:fld id="{D3D538F9-49A3-B84F-B36B-A7030CDE5D5B}" type="slidenum">
              <a:rPr lang="en-US" smtClean="0"/>
              <a:t>48</a:t>
            </a:fld>
            <a:endParaRPr lang="en-US"/>
          </a:p>
        </p:txBody>
      </p:sp>
    </p:spTree>
    <p:extLst>
      <p:ext uri="{BB962C8B-B14F-4D97-AF65-F5344CB8AC3E}">
        <p14:creationId xmlns:p14="http://schemas.microsoft.com/office/powerpoint/2010/main" val="3116583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B2-1A6E-4067-BDF1-F83199FEE5D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9" name="Content Placeholder 8">
            <a:extLst>
              <a:ext uri="{FF2B5EF4-FFF2-40B4-BE49-F238E27FC236}">
                <a16:creationId xmlns:a16="http://schemas.microsoft.com/office/drawing/2014/main" id="{0883D571-53C8-4CA5-82D5-F8D4C89EAC3B}"/>
              </a:ext>
            </a:extLst>
          </p:cNvPr>
          <p:cNvSpPr>
            <a:spLocks noGrp="1"/>
          </p:cNvSpPr>
          <p:nvPr>
            <p:ph sz="half" idx="1"/>
          </p:nvPr>
        </p:nvSpPr>
        <p:spPr>
          <a:xfrm>
            <a:off x="457200" y="1200151"/>
            <a:ext cx="3494601" cy="3394472"/>
          </a:xfrm>
        </p:spPr>
        <p:txBody>
          <a:bodyPr/>
          <a:lstStyle/>
          <a:p>
            <a:r>
              <a:rPr lang="en-US" dirty="0">
                <a:latin typeface="Arial" panose="020B0604020202020204" pitchFamily="34" charset="0"/>
                <a:cs typeface="Arial" panose="020B0604020202020204" pitchFamily="34" charset="0"/>
              </a:rPr>
              <a:t>Easier to read</a:t>
            </a:r>
          </a:p>
          <a:p>
            <a:r>
              <a:rPr lang="en-US" dirty="0">
                <a:latin typeface="Arial" panose="020B0604020202020204" pitchFamily="34" charset="0"/>
                <a:cs typeface="Arial" panose="020B0604020202020204" pitchFamily="34" charset="0"/>
              </a:rPr>
              <a:t>Includes geospatial information</a:t>
            </a:r>
          </a:p>
          <a:p>
            <a:r>
              <a:rPr lang="en-US" dirty="0">
                <a:latin typeface="Arial" panose="020B0604020202020204" pitchFamily="34" charset="0"/>
                <a:cs typeface="Arial" panose="020B0604020202020204" pitchFamily="34" charset="0"/>
              </a:rPr>
              <a:t>A preview of the future data delivery system</a:t>
            </a:r>
          </a:p>
        </p:txBody>
      </p:sp>
      <p:sp>
        <p:nvSpPr>
          <p:cNvPr id="10" name="Content Placeholder 9">
            <a:extLst>
              <a:ext uri="{FF2B5EF4-FFF2-40B4-BE49-F238E27FC236}">
                <a16:creationId xmlns:a16="http://schemas.microsoft.com/office/drawing/2014/main" id="{3FE94E00-FD31-4679-9F7C-96BAD8F9C061}"/>
              </a:ext>
            </a:extLst>
          </p:cNvPr>
          <p:cNvSpPr>
            <a:spLocks noGrp="1"/>
          </p:cNvSpPr>
          <p:nvPr>
            <p:ph sz="half" idx="2"/>
          </p:nvPr>
        </p:nvSpPr>
        <p:spPr/>
        <p:txBody>
          <a:bodyPr/>
          <a:lstStyle/>
          <a:p>
            <a:endParaRPr lang="en-US"/>
          </a:p>
        </p:txBody>
      </p:sp>
      <p:sp>
        <p:nvSpPr>
          <p:cNvPr id="7" name="Rectangle 6">
            <a:extLst>
              <a:ext uri="{FF2B5EF4-FFF2-40B4-BE49-F238E27FC236}">
                <a16:creationId xmlns:a16="http://schemas.microsoft.com/office/drawing/2014/main" id="{2E01940C-2A29-461D-84D0-8FEA4E32447B}"/>
              </a:ext>
            </a:extLst>
          </p:cNvPr>
          <p:cNvSpPr/>
          <p:nvPr/>
        </p:nvSpPr>
        <p:spPr>
          <a:xfrm>
            <a:off x="1276927" y="4397931"/>
            <a:ext cx="6590145" cy="369332"/>
          </a:xfrm>
          <a:prstGeom prst="rect">
            <a:avLst/>
          </a:prstGeom>
        </p:spPr>
        <p:txBody>
          <a:bodyPr wrap="square">
            <a:spAutoFit/>
          </a:bodyPr>
          <a:lstStyle/>
          <a:p>
            <a:r>
              <a:rPr lang="en-US" dirty="0"/>
              <a:t>https://beta.ngs.noaa.gov/datasheets/passive-marks/index.html</a:t>
            </a:r>
          </a:p>
        </p:txBody>
      </p:sp>
      <p:pic>
        <p:nvPicPr>
          <p:cNvPr id="8" name="Picture 7" descr="Screenshot of NGS Beta Passive Mark Page">
            <a:extLst>
              <a:ext uri="{FF2B5EF4-FFF2-40B4-BE49-F238E27FC236}">
                <a16:creationId xmlns:a16="http://schemas.microsoft.com/office/drawing/2014/main" id="{4E22149B-4100-4334-A7DE-B56A486FB471}"/>
              </a:ext>
            </a:extLst>
          </p:cNvPr>
          <p:cNvPicPr>
            <a:picLocks noChangeAspect="1"/>
          </p:cNvPicPr>
          <p:nvPr/>
        </p:nvPicPr>
        <p:blipFill>
          <a:blip r:embed="rId3"/>
          <a:stretch>
            <a:fillRect/>
          </a:stretch>
        </p:blipFill>
        <p:spPr>
          <a:xfrm>
            <a:off x="3951801" y="1235869"/>
            <a:ext cx="5202798" cy="3162062"/>
          </a:xfrm>
          <a:prstGeom prst="rect">
            <a:avLst/>
          </a:prstGeom>
        </p:spPr>
      </p:pic>
      <p:sp>
        <p:nvSpPr>
          <p:cNvPr id="3" name="Date Placeholder 2">
            <a:extLst>
              <a:ext uri="{FF2B5EF4-FFF2-40B4-BE49-F238E27FC236}">
                <a16:creationId xmlns:a16="http://schemas.microsoft.com/office/drawing/2014/main" id="{D0B672CD-4C82-4DF4-A58C-F0B0475486A1}"/>
              </a:ext>
            </a:extLst>
          </p:cNvPr>
          <p:cNvSpPr>
            <a:spLocks noGrp="1"/>
          </p:cNvSpPr>
          <p:nvPr>
            <p:ph type="dt" sz="half" idx="10"/>
          </p:nvPr>
        </p:nvSpPr>
        <p:spPr/>
        <p:txBody>
          <a:bodyPr/>
          <a:lstStyle/>
          <a:p>
            <a:r>
              <a:rPr lang="en-US"/>
              <a:t>1/11/2024</a:t>
            </a:r>
          </a:p>
        </p:txBody>
      </p:sp>
      <p:sp>
        <p:nvSpPr>
          <p:cNvPr id="4" name="Footer Placeholder 3">
            <a:extLst>
              <a:ext uri="{FF2B5EF4-FFF2-40B4-BE49-F238E27FC236}">
                <a16:creationId xmlns:a16="http://schemas.microsoft.com/office/drawing/2014/main" id="{894F212A-9AC8-47C4-8397-811CDAA81D5A}"/>
              </a:ext>
            </a:extLst>
          </p:cNvPr>
          <p:cNvSpPr>
            <a:spLocks noGrp="1"/>
          </p:cNvSpPr>
          <p:nvPr>
            <p:ph type="ftr" sz="quarter" idx="11"/>
          </p:nvPr>
        </p:nvSpPr>
        <p:spPr/>
        <p:txBody>
          <a:bodyPr/>
          <a:lstStyle/>
          <a:p>
            <a:r>
              <a:rPr lang="fr-FR"/>
              <a:t>2024 ISPLS Convention</a:t>
            </a:r>
            <a:endParaRPr lang="en-US"/>
          </a:p>
        </p:txBody>
      </p:sp>
      <p:sp>
        <p:nvSpPr>
          <p:cNvPr id="5" name="Slide Number Placeholder 4">
            <a:extLst>
              <a:ext uri="{FF2B5EF4-FFF2-40B4-BE49-F238E27FC236}">
                <a16:creationId xmlns:a16="http://schemas.microsoft.com/office/drawing/2014/main" id="{4C00F1FE-5053-436A-B9BC-CAFDA2C2A3C1}"/>
              </a:ext>
            </a:extLst>
          </p:cNvPr>
          <p:cNvSpPr>
            <a:spLocks noGrp="1"/>
          </p:cNvSpPr>
          <p:nvPr>
            <p:ph type="sldNum" sz="quarter" idx="12"/>
          </p:nvPr>
        </p:nvSpPr>
        <p:spPr/>
        <p:txBody>
          <a:bodyPr/>
          <a:lstStyle/>
          <a:p>
            <a:fld id="{D3D538F9-49A3-B84F-B36B-A7030CDE5D5B}" type="slidenum">
              <a:rPr lang="en-US" smtClean="0"/>
              <a:t>49</a:t>
            </a:fld>
            <a:endParaRPr lang="en-US"/>
          </a:p>
        </p:txBody>
      </p:sp>
    </p:spTree>
    <p:extLst>
      <p:ext uri="{BB962C8B-B14F-4D97-AF65-F5344CB8AC3E}">
        <p14:creationId xmlns:p14="http://schemas.microsoft.com/office/powerpoint/2010/main" val="1208106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DD788-6DF0-48B4-9756-B59178C6A286}"/>
              </a:ext>
            </a:extLst>
          </p:cNvPr>
          <p:cNvSpPr>
            <a:spLocks noGrp="1"/>
          </p:cNvSpPr>
          <p:nvPr>
            <p:ph type="title"/>
          </p:nvPr>
        </p:nvSpPr>
        <p:spPr/>
        <p:txBody>
          <a:bodyPr/>
          <a:lstStyle/>
          <a:p>
            <a:r>
              <a:rPr lang="en-US" dirty="0"/>
              <a:t>NGS Research Plan</a:t>
            </a:r>
          </a:p>
        </p:txBody>
      </p:sp>
      <p:sp>
        <p:nvSpPr>
          <p:cNvPr id="3" name="Content Placeholder 2">
            <a:extLst>
              <a:ext uri="{FF2B5EF4-FFF2-40B4-BE49-F238E27FC236}">
                <a16:creationId xmlns:a16="http://schemas.microsoft.com/office/drawing/2014/main" id="{03909529-0E27-49EF-9F4D-92B1A9AD6676}"/>
              </a:ext>
            </a:extLst>
          </p:cNvPr>
          <p:cNvSpPr>
            <a:spLocks noGrp="1"/>
          </p:cNvSpPr>
          <p:nvPr>
            <p:ph idx="1"/>
          </p:nvPr>
        </p:nvSpPr>
        <p:spPr>
          <a:xfrm>
            <a:off x="457199" y="1200151"/>
            <a:ext cx="4352925" cy="3394472"/>
          </a:xfrm>
        </p:spPr>
        <p:txBody>
          <a:bodyPr>
            <a:normAutofit/>
          </a:bodyPr>
          <a:lstStyle/>
          <a:p>
            <a:pPr rtl="0" fontAlgn="base">
              <a:spcBef>
                <a:spcPts val="0"/>
              </a:spcBef>
              <a:spcAft>
                <a:spcPts val="0"/>
              </a:spcAft>
              <a:buFont typeface="Arial" panose="020B0604020202020204" pitchFamily="34" charset="0"/>
              <a:buChar char="•"/>
            </a:pPr>
            <a:r>
              <a:rPr lang="en-US" sz="2700" dirty="0"/>
              <a:t>NGS released a new research plan</a:t>
            </a:r>
          </a:p>
          <a:p>
            <a:pPr indent="-285750" fontAlgn="base">
              <a:spcBef>
                <a:spcPts val="0"/>
              </a:spcBef>
              <a:buFont typeface="Arial" panose="020B0604020202020204" pitchFamily="34" charset="0"/>
              <a:buChar char="•"/>
            </a:pPr>
            <a:r>
              <a:rPr lang="en-US" sz="2700" b="0" i="0" u="none" strike="noStrike" dirty="0">
                <a:effectLst/>
              </a:rPr>
              <a:t>Available at </a:t>
            </a:r>
            <a:r>
              <a:rPr lang="en-US" sz="1800" b="0" i="0" u="none" strike="noStrike" dirty="0">
                <a:effectLst/>
              </a:rPr>
              <a:t>https://geodesy.noaa.gov/</a:t>
            </a:r>
            <a:br>
              <a:rPr lang="en-US" sz="1800" b="0" i="0" u="none" strike="noStrike" dirty="0">
                <a:effectLst/>
              </a:rPr>
            </a:br>
            <a:r>
              <a:rPr lang="en-US" sz="1800" b="0" i="0" u="none" strike="noStrike" dirty="0">
                <a:effectLst/>
              </a:rPr>
              <a:t>web/about_ngs/info/documents/</a:t>
            </a:r>
            <a:br>
              <a:rPr lang="en-US" sz="1800" b="0" i="0" u="none" strike="noStrike" dirty="0">
                <a:effectLst/>
              </a:rPr>
            </a:br>
            <a:r>
              <a:rPr lang="en-US" sz="1800" b="0" i="0" u="none" strike="noStrike" dirty="0">
                <a:effectLst/>
              </a:rPr>
              <a:t>ngs-research-plan-2024-final.pdf</a:t>
            </a:r>
            <a:endParaRPr lang="en-US" sz="2700" b="0" i="0" u="none" strike="noStrike" dirty="0">
              <a:effectLst/>
            </a:endParaRPr>
          </a:p>
          <a:p>
            <a:pPr indent="-285750" fontAlgn="base">
              <a:spcBef>
                <a:spcPts val="1200"/>
              </a:spcBef>
              <a:buFont typeface="Arial" panose="020B0604020202020204" pitchFamily="34" charset="0"/>
              <a:buChar char="•"/>
            </a:pPr>
            <a:r>
              <a:rPr lang="en-US" sz="2700" b="0" i="0" u="none" strike="noStrike" dirty="0">
                <a:effectLst/>
              </a:rPr>
              <a:t>Presented as a webinar on November 9, 2023</a:t>
            </a:r>
          </a:p>
          <a:p>
            <a:endParaRPr lang="en-US" dirty="0"/>
          </a:p>
        </p:txBody>
      </p:sp>
      <p:sp>
        <p:nvSpPr>
          <p:cNvPr id="4" name="Date Placeholder 3">
            <a:extLst>
              <a:ext uri="{FF2B5EF4-FFF2-40B4-BE49-F238E27FC236}">
                <a16:creationId xmlns:a16="http://schemas.microsoft.com/office/drawing/2014/main" id="{5B482F5F-3265-4B00-AD34-F68E35CA432D}"/>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E8A7F55F-4D8B-4042-B771-5E990C3535B1}"/>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9A98A2D4-0801-4204-AEF5-6CAFC2B7D455}"/>
              </a:ext>
            </a:extLst>
          </p:cNvPr>
          <p:cNvSpPr>
            <a:spLocks noGrp="1"/>
          </p:cNvSpPr>
          <p:nvPr>
            <p:ph type="sldNum" sz="quarter" idx="12"/>
          </p:nvPr>
        </p:nvSpPr>
        <p:spPr/>
        <p:txBody>
          <a:bodyPr/>
          <a:lstStyle/>
          <a:p>
            <a:fld id="{D3D538F9-49A3-B84F-B36B-A7030CDE5D5B}" type="slidenum">
              <a:rPr lang="en-US" smtClean="0"/>
              <a:t>5</a:t>
            </a:fld>
            <a:endParaRPr lang="en-US"/>
          </a:p>
        </p:txBody>
      </p:sp>
      <p:pic>
        <p:nvPicPr>
          <p:cNvPr id="1026" name="Picture 2" descr="Cover of 2024 NGS research plan">
            <a:extLst>
              <a:ext uri="{FF2B5EF4-FFF2-40B4-BE49-F238E27FC236}">
                <a16:creationId xmlns:a16="http://schemas.microsoft.com/office/drawing/2014/main" id="{2AEB7698-F695-4016-BDD3-E59FDE5CC9E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14507" y="1118529"/>
            <a:ext cx="1947388" cy="25987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Information about NGS research plan webinar">
            <a:extLst>
              <a:ext uri="{FF2B5EF4-FFF2-40B4-BE49-F238E27FC236}">
                <a16:creationId xmlns:a16="http://schemas.microsoft.com/office/drawing/2014/main" id="{8325A3C9-AFC6-4E46-ADD0-9AA1DECAE27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07431" y="3772596"/>
            <a:ext cx="3275540" cy="9946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raphic showing readiness levels of research projects">
            <a:extLst>
              <a:ext uri="{FF2B5EF4-FFF2-40B4-BE49-F238E27FC236}">
                <a16:creationId xmlns:a16="http://schemas.microsoft.com/office/drawing/2014/main" id="{C30592C3-1C24-4A9D-ADF8-D2E7E83741B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41944" y="1698774"/>
            <a:ext cx="2503257"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170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shots of NGS beta passive marks page">
            <a:extLst>
              <a:ext uri="{FF2B5EF4-FFF2-40B4-BE49-F238E27FC236}">
                <a16:creationId xmlns:a16="http://schemas.microsoft.com/office/drawing/2014/main" id="{B6F11688-58B3-46FE-9E33-4EC9BD2F80F8}"/>
              </a:ext>
            </a:extLst>
          </p:cNvPr>
          <p:cNvPicPr>
            <a:picLocks noChangeAspect="1"/>
          </p:cNvPicPr>
          <p:nvPr/>
        </p:nvPicPr>
        <p:blipFill>
          <a:blip r:embed="rId2"/>
          <a:stretch>
            <a:fillRect/>
          </a:stretch>
        </p:blipFill>
        <p:spPr>
          <a:xfrm>
            <a:off x="0" y="987200"/>
            <a:ext cx="4679340" cy="4156300"/>
          </a:xfrm>
          <a:prstGeom prst="rect">
            <a:avLst/>
          </a:prstGeom>
        </p:spPr>
      </p:pic>
      <p:sp>
        <p:nvSpPr>
          <p:cNvPr id="2" name="Title 1">
            <a:extLst>
              <a:ext uri="{FF2B5EF4-FFF2-40B4-BE49-F238E27FC236}">
                <a16:creationId xmlns:a16="http://schemas.microsoft.com/office/drawing/2014/main" id="{D43EED8E-4BF9-4924-9BC8-2FE22A14E9F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4" name="Content Placeholder 3">
            <a:extLst>
              <a:ext uri="{FF2B5EF4-FFF2-40B4-BE49-F238E27FC236}">
                <a16:creationId xmlns:a16="http://schemas.microsoft.com/office/drawing/2014/main" id="{4651E15D-EC13-4C29-B802-1F84AE954E76}"/>
              </a:ext>
            </a:extLst>
          </p:cNvPr>
          <p:cNvSpPr>
            <a:spLocks noGrp="1"/>
          </p:cNvSpPr>
          <p:nvPr>
            <p:ph sz="half" idx="2"/>
          </p:nvPr>
        </p:nvSpPr>
        <p:spPr/>
        <p:txBody>
          <a:bodyPr/>
          <a:lstStyle/>
          <a:p>
            <a:endParaRPr lang="en-US"/>
          </a:p>
        </p:txBody>
      </p:sp>
      <p:cxnSp>
        <p:nvCxnSpPr>
          <p:cNvPr id="11" name="Straight Arrow Connector 10" descr="Red arrow">
            <a:extLst>
              <a:ext uri="{FF2B5EF4-FFF2-40B4-BE49-F238E27FC236}">
                <a16:creationId xmlns:a16="http://schemas.microsoft.com/office/drawing/2014/main" id="{4612E72A-6B90-4FB7-B475-9FF510AC2F53}"/>
              </a:ext>
            </a:extLst>
          </p:cNvPr>
          <p:cNvCxnSpPr/>
          <p:nvPr/>
        </p:nvCxnSpPr>
        <p:spPr>
          <a:xfrm flipH="1">
            <a:off x="1894114" y="1087709"/>
            <a:ext cx="2873829" cy="192607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3" name="Picture 12" descr="Screenshots of NGS beta passive marks page">
            <a:extLst>
              <a:ext uri="{FF2B5EF4-FFF2-40B4-BE49-F238E27FC236}">
                <a16:creationId xmlns:a16="http://schemas.microsoft.com/office/drawing/2014/main" id="{39175C3A-B18D-47C8-9282-7C4CB8634A0D}"/>
              </a:ext>
            </a:extLst>
          </p:cNvPr>
          <p:cNvPicPr>
            <a:picLocks noChangeAspect="1"/>
          </p:cNvPicPr>
          <p:nvPr/>
        </p:nvPicPr>
        <p:blipFill>
          <a:blip r:embed="rId3"/>
          <a:stretch>
            <a:fillRect/>
          </a:stretch>
        </p:blipFill>
        <p:spPr>
          <a:xfrm>
            <a:off x="4440504" y="1087710"/>
            <a:ext cx="4679340" cy="3970634"/>
          </a:xfrm>
          <a:prstGeom prst="rect">
            <a:avLst/>
          </a:prstGeom>
        </p:spPr>
      </p:pic>
    </p:spTree>
    <p:extLst>
      <p:ext uri="{BB962C8B-B14F-4D97-AF65-F5344CB8AC3E}">
        <p14:creationId xmlns:p14="http://schemas.microsoft.com/office/powerpoint/2010/main" val="1048268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0171-7A15-4234-9312-E3DB62147316}"/>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Easy to Use Mark Recovery Tool</a:t>
            </a:r>
          </a:p>
        </p:txBody>
      </p:sp>
      <p:sp>
        <p:nvSpPr>
          <p:cNvPr id="3" name="Content Placeholder 2">
            <a:extLst>
              <a:ext uri="{FF2B5EF4-FFF2-40B4-BE49-F238E27FC236}">
                <a16:creationId xmlns:a16="http://schemas.microsoft.com/office/drawing/2014/main" id="{108C4FCD-4D5F-49EA-A29B-84331D68D7FE}"/>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C4F5595-993B-4F59-ABCF-514B6AF13197}"/>
              </a:ext>
            </a:extLst>
          </p:cNvPr>
          <p:cNvSpPr>
            <a:spLocks noGrp="1"/>
          </p:cNvSpPr>
          <p:nvPr>
            <p:ph sz="half" idx="2"/>
          </p:nvPr>
        </p:nvSpPr>
        <p:spPr/>
        <p:txBody>
          <a:bodyPr/>
          <a:lstStyle/>
          <a:p>
            <a:endParaRPr lang="en-US"/>
          </a:p>
        </p:txBody>
      </p:sp>
      <p:sp>
        <p:nvSpPr>
          <p:cNvPr id="9" name="Rectangle 8">
            <a:extLst>
              <a:ext uri="{FF2B5EF4-FFF2-40B4-BE49-F238E27FC236}">
                <a16:creationId xmlns:a16="http://schemas.microsoft.com/office/drawing/2014/main" id="{E46B54DF-5AE6-4B29-8400-44C484EBCA99}"/>
              </a:ext>
            </a:extLst>
          </p:cNvPr>
          <p:cNvSpPr/>
          <p:nvPr/>
        </p:nvSpPr>
        <p:spPr>
          <a:xfrm>
            <a:off x="883103" y="802294"/>
            <a:ext cx="7225394" cy="400110"/>
          </a:xfrm>
          <a:prstGeom prst="rect">
            <a:avLst/>
          </a:prstGeom>
        </p:spPr>
        <p:txBody>
          <a:bodyPr wrap="square">
            <a:spAutoFit/>
          </a:bodyPr>
          <a:lstStyle/>
          <a:p>
            <a:r>
              <a:rPr lang="en-US" sz="2000" b="1" dirty="0"/>
              <a:t>https://geodesy.noaa.gov/cgi-bin/mark_recovery_form.prl</a:t>
            </a:r>
          </a:p>
        </p:txBody>
      </p:sp>
      <p:pic>
        <p:nvPicPr>
          <p:cNvPr id="10" name="Picture 9" descr="Screenshot of the NGS mark recovery form.">
            <a:extLst>
              <a:ext uri="{FF2B5EF4-FFF2-40B4-BE49-F238E27FC236}">
                <a16:creationId xmlns:a16="http://schemas.microsoft.com/office/drawing/2014/main" id="{32C7A10B-FC3B-4D32-AAE1-5E1F910226DF}"/>
              </a:ext>
            </a:extLst>
          </p:cNvPr>
          <p:cNvPicPr>
            <a:picLocks noChangeAspect="1"/>
          </p:cNvPicPr>
          <p:nvPr/>
        </p:nvPicPr>
        <p:blipFill>
          <a:blip r:embed="rId2"/>
          <a:stretch>
            <a:fillRect/>
          </a:stretch>
        </p:blipFill>
        <p:spPr>
          <a:xfrm>
            <a:off x="2137785" y="1200151"/>
            <a:ext cx="4716030" cy="3875120"/>
          </a:xfrm>
          <a:prstGeom prst="rect">
            <a:avLst/>
          </a:prstGeom>
        </p:spPr>
      </p:pic>
      <p:sp>
        <p:nvSpPr>
          <p:cNvPr id="5" name="Date Placeholder 4">
            <a:extLst>
              <a:ext uri="{FF2B5EF4-FFF2-40B4-BE49-F238E27FC236}">
                <a16:creationId xmlns:a16="http://schemas.microsoft.com/office/drawing/2014/main" id="{ACE2214D-DF37-42A3-8A5F-558963364D57}"/>
              </a:ext>
            </a:extLst>
          </p:cNvPr>
          <p:cNvSpPr>
            <a:spLocks noGrp="1"/>
          </p:cNvSpPr>
          <p:nvPr>
            <p:ph type="dt" sz="half" idx="10"/>
          </p:nvPr>
        </p:nvSpPr>
        <p:spPr/>
        <p:txBody>
          <a:bodyPr/>
          <a:lstStyle/>
          <a:p>
            <a:r>
              <a:rPr lang="en-US"/>
              <a:t>1/11/2024</a:t>
            </a:r>
          </a:p>
        </p:txBody>
      </p:sp>
      <p:sp>
        <p:nvSpPr>
          <p:cNvPr id="7" name="Slide Number Placeholder 6">
            <a:extLst>
              <a:ext uri="{FF2B5EF4-FFF2-40B4-BE49-F238E27FC236}">
                <a16:creationId xmlns:a16="http://schemas.microsoft.com/office/drawing/2014/main" id="{E7A5EB3E-45CD-4684-A6E3-A458AFF99ADB}"/>
              </a:ext>
            </a:extLst>
          </p:cNvPr>
          <p:cNvSpPr>
            <a:spLocks noGrp="1"/>
          </p:cNvSpPr>
          <p:nvPr>
            <p:ph type="sldNum" sz="quarter" idx="12"/>
          </p:nvPr>
        </p:nvSpPr>
        <p:spPr/>
        <p:txBody>
          <a:bodyPr/>
          <a:lstStyle/>
          <a:p>
            <a:fld id="{D3D538F9-49A3-B84F-B36B-A7030CDE5D5B}" type="slidenum">
              <a:rPr lang="en-US" smtClean="0"/>
              <a:t>51</a:t>
            </a:fld>
            <a:endParaRPr lang="en-US"/>
          </a:p>
        </p:txBody>
      </p:sp>
    </p:spTree>
    <p:extLst>
      <p:ext uri="{BB962C8B-B14F-4D97-AF65-F5344CB8AC3E}">
        <p14:creationId xmlns:p14="http://schemas.microsoft.com/office/powerpoint/2010/main" val="751654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GIS map with small black dots representing the locations of geodetic control.">
            <a:extLst>
              <a:ext uri="{FF2B5EF4-FFF2-40B4-BE49-F238E27FC236}">
                <a16:creationId xmlns:a16="http://schemas.microsoft.com/office/drawing/2014/main" id="{45528E63-9EC7-491B-96C6-9E55050C221C}"/>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NGS Map</a:t>
            </a:r>
          </a:p>
        </p:txBody>
      </p:sp>
      <p:sp>
        <p:nvSpPr>
          <p:cNvPr id="3" name="Content Placeholder 2">
            <a:extLst>
              <a:ext uri="{FF2B5EF4-FFF2-40B4-BE49-F238E27FC236}">
                <a16:creationId xmlns:a16="http://schemas.microsoft.com/office/drawing/2014/main" id="{995C6844-8ED2-4E56-9AD6-640B7706B0A7}"/>
              </a:ext>
            </a:extLst>
          </p:cNvPr>
          <p:cNvSpPr>
            <a:spLocks noGrp="1"/>
          </p:cNvSpPr>
          <p:nvPr>
            <p:ph idx="1"/>
          </p:nvPr>
        </p:nvSpPr>
        <p:spPr/>
        <p:txBody>
          <a:bodyPr/>
          <a:lstStyle/>
          <a:p>
            <a:endParaRPr lang="en-US" dirty="0"/>
          </a:p>
        </p:txBody>
      </p:sp>
      <p:pic>
        <p:nvPicPr>
          <p:cNvPr id="10" name="Picture 9" descr="Screenshot of a webmap">
            <a:extLst>
              <a:ext uri="{FF2B5EF4-FFF2-40B4-BE49-F238E27FC236}">
                <a16:creationId xmlns:a16="http://schemas.microsoft.com/office/drawing/2014/main" id="{506219E9-A2F6-47A8-988D-97D5B09CA7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811" y="1076403"/>
            <a:ext cx="7856376" cy="3690860"/>
          </a:xfrm>
          <a:prstGeom prst="rect">
            <a:avLst/>
          </a:prstGeom>
        </p:spPr>
      </p:pic>
      <p:sp>
        <p:nvSpPr>
          <p:cNvPr id="11" name="Rectangle 10">
            <a:extLst>
              <a:ext uri="{FF2B5EF4-FFF2-40B4-BE49-F238E27FC236}">
                <a16:creationId xmlns:a16="http://schemas.microsoft.com/office/drawing/2014/main" id="{2CF967C9-F3DE-4D15-B0B7-471DD8B8518E}"/>
              </a:ext>
            </a:extLst>
          </p:cNvPr>
          <p:cNvSpPr/>
          <p:nvPr/>
        </p:nvSpPr>
        <p:spPr>
          <a:xfrm>
            <a:off x="2080791" y="2554455"/>
            <a:ext cx="4982416" cy="369332"/>
          </a:xfrm>
          <a:prstGeom prst="rect">
            <a:avLst/>
          </a:prstGeom>
          <a:solidFill>
            <a:schemeClr val="bg1"/>
          </a:solidFill>
        </p:spPr>
        <p:txBody>
          <a:bodyPr wrap="square">
            <a:spAutoFit/>
          </a:bodyPr>
          <a:lstStyle/>
          <a:p>
            <a:r>
              <a:rPr lang="en-US" dirty="0"/>
              <a:t>https://geodesy.noaa.gov/datasheets/ngs_map/</a:t>
            </a:r>
          </a:p>
        </p:txBody>
      </p:sp>
      <p:sp>
        <p:nvSpPr>
          <p:cNvPr id="4" name="Date Placeholder 3">
            <a:extLst>
              <a:ext uri="{FF2B5EF4-FFF2-40B4-BE49-F238E27FC236}">
                <a16:creationId xmlns:a16="http://schemas.microsoft.com/office/drawing/2014/main" id="{D241C1DF-5940-49FD-9AB0-4EA6B1294BE4}"/>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F4772AA9-DE33-4737-A6AB-2D71CD5F52D0}"/>
              </a:ext>
            </a:extLst>
          </p:cNvPr>
          <p:cNvSpPr>
            <a:spLocks noGrp="1"/>
          </p:cNvSpPr>
          <p:nvPr>
            <p:ph type="ftr" sz="quarter" idx="11"/>
          </p:nvPr>
        </p:nvSpPr>
        <p:spPr/>
        <p:txBody>
          <a:bodyPr/>
          <a:lstStyle/>
          <a:p>
            <a:r>
              <a:rPr lang="fr-FR"/>
              <a:t>2024 ISPLS Convention</a:t>
            </a:r>
            <a:endParaRPr lang="en-US"/>
          </a:p>
        </p:txBody>
      </p:sp>
      <p:sp>
        <p:nvSpPr>
          <p:cNvPr id="6" name="Slide Number Placeholder 5">
            <a:extLst>
              <a:ext uri="{FF2B5EF4-FFF2-40B4-BE49-F238E27FC236}">
                <a16:creationId xmlns:a16="http://schemas.microsoft.com/office/drawing/2014/main" id="{6D18DA0A-9161-4971-A506-B1B0CD6F19C3}"/>
              </a:ext>
            </a:extLst>
          </p:cNvPr>
          <p:cNvSpPr>
            <a:spLocks noGrp="1"/>
          </p:cNvSpPr>
          <p:nvPr>
            <p:ph type="sldNum" sz="quarter" idx="12"/>
          </p:nvPr>
        </p:nvSpPr>
        <p:spPr/>
        <p:txBody>
          <a:bodyPr/>
          <a:lstStyle/>
          <a:p>
            <a:fld id="{D3D538F9-49A3-B84F-B36B-A7030CDE5D5B}" type="slidenum">
              <a:rPr lang="en-US" smtClean="0"/>
              <a:t>52</a:t>
            </a:fld>
            <a:endParaRPr lang="en-US"/>
          </a:p>
        </p:txBody>
      </p:sp>
    </p:spTree>
    <p:extLst>
      <p:ext uri="{BB962C8B-B14F-4D97-AF65-F5344CB8AC3E}">
        <p14:creationId xmlns:p14="http://schemas.microsoft.com/office/powerpoint/2010/main" val="3798937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r>
              <a:rPr lang="en-US" dirty="0">
                <a:cs typeface="Times New Roman" panose="02020603050405020304" pitchFamily="18" charset="0"/>
              </a:rPr>
              <a:t>Tools for Modernization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62500" lnSpcReduction="20000"/>
          </a:bodyPr>
          <a:lstStyle/>
          <a:p>
            <a:r>
              <a:rPr lang="en-US" b="1" dirty="0">
                <a:cs typeface="Times New Roman" panose="02020603050405020304" pitchFamily="18" charset="0"/>
              </a:rPr>
              <a:t>Re-survey</a:t>
            </a:r>
          </a:p>
          <a:p>
            <a:pPr lvl="1"/>
            <a:r>
              <a:rPr lang="en-US" dirty="0">
                <a:cs typeface="Times New Roman" panose="02020603050405020304" pitchFamily="18" charset="0"/>
              </a:rPr>
              <a:t>Return to the field, and survey points of interest, relying on the modernized NSRS control</a:t>
            </a:r>
          </a:p>
          <a:p>
            <a:pPr lvl="2"/>
            <a:r>
              <a:rPr lang="en-US" dirty="0">
                <a:cs typeface="Times New Roman" panose="02020603050405020304" pitchFamily="18" charset="0"/>
              </a:rPr>
              <a:t>Definitely can yield new “geodetic control” (for a while) for you to use</a:t>
            </a:r>
          </a:p>
          <a:p>
            <a:r>
              <a:rPr lang="en-US" b="1" dirty="0">
                <a:cs typeface="Times New Roman" panose="02020603050405020304" pitchFamily="18" charset="0"/>
              </a:rPr>
              <a:t>Re-adjust</a:t>
            </a:r>
          </a:p>
          <a:p>
            <a:pPr lvl="1"/>
            <a:r>
              <a:rPr lang="en-US" dirty="0">
                <a:cs typeface="Times New Roman" panose="02020603050405020304" pitchFamily="18" charset="0"/>
              </a:rPr>
              <a:t>Using pre-existing observations, load them up to OPUS, and re-adjust them to modernized NSRS control</a:t>
            </a:r>
          </a:p>
          <a:p>
            <a:pPr lvl="2"/>
            <a:r>
              <a:rPr lang="en-US" dirty="0">
                <a:cs typeface="Times New Roman" panose="02020603050405020304" pitchFamily="18" charset="0"/>
              </a:rPr>
              <a:t>Probably yields new “geodetic control” (for a while) for you to use</a:t>
            </a:r>
          </a:p>
          <a:p>
            <a:r>
              <a:rPr lang="en-US" b="1" dirty="0">
                <a:cs typeface="Times New Roman" panose="02020603050405020304" pitchFamily="18" charset="0"/>
              </a:rPr>
              <a:t>Transform</a:t>
            </a:r>
          </a:p>
          <a:p>
            <a:pPr lvl="1"/>
            <a:r>
              <a:rPr lang="en-US" dirty="0">
                <a:cs typeface="Times New Roman" panose="02020603050405020304" pitchFamily="18" charset="0"/>
              </a:rPr>
              <a:t>Using tools like NADCON and VERTCON (NGS models) estimate mass-changes to your datasets.</a:t>
            </a:r>
          </a:p>
          <a:p>
            <a:pPr lvl="2"/>
            <a:r>
              <a:rPr lang="en-US" dirty="0">
                <a:cs typeface="Times New Roman" panose="02020603050405020304" pitchFamily="18" charset="0"/>
              </a:rPr>
              <a:t>Does not yield new “geodetic control”</a:t>
            </a:r>
          </a:p>
          <a:p>
            <a:pPr marL="0" indent="0">
              <a:buNone/>
            </a:pP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F17B733F-42CA-419F-A22D-01D53F8112B2}"/>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42772212-BFDE-4C0E-8BA3-2974B516DDF6}"/>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324F73E1-2E2D-4A6F-ABE7-0C160F34E771}"/>
              </a:ext>
            </a:extLst>
          </p:cNvPr>
          <p:cNvSpPr>
            <a:spLocks noGrp="1"/>
          </p:cNvSpPr>
          <p:nvPr>
            <p:ph type="sldNum" sz="quarter" idx="12"/>
          </p:nvPr>
        </p:nvSpPr>
        <p:spPr/>
        <p:txBody>
          <a:bodyPr/>
          <a:lstStyle/>
          <a:p>
            <a:fld id="{D3D538F9-49A3-B84F-B36B-A7030CDE5D5B}" type="slidenum">
              <a:rPr lang="en-US" smtClean="0"/>
              <a:t>53</a:t>
            </a:fld>
            <a:endParaRPr lang="en-US"/>
          </a:p>
        </p:txBody>
      </p:sp>
    </p:spTree>
    <p:extLst>
      <p:ext uri="{BB962C8B-B14F-4D97-AF65-F5344CB8AC3E}">
        <p14:creationId xmlns:p14="http://schemas.microsoft.com/office/powerpoint/2010/main" val="4220456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the NCAT tool on the NGS website. There are options to enter coordinates and the input/output datums, as well as a map.">
            <a:extLst>
              <a:ext uri="{FF2B5EF4-FFF2-40B4-BE49-F238E27FC236}">
                <a16:creationId xmlns:a16="http://schemas.microsoft.com/office/drawing/2014/main" id="{D96B43ED-BD29-49C6-B1BA-49FD7C85170B}"/>
              </a:ext>
            </a:extLst>
          </p:cNvPr>
          <p:cNvSpPr>
            <a:spLocks noGrp="1"/>
          </p:cNvSpPr>
          <p:nvPr>
            <p:ph type="title"/>
          </p:nvPr>
        </p:nvSpPr>
        <p:spPr>
          <a:xfrm>
            <a:off x="457200" y="299116"/>
            <a:ext cx="8229600" cy="857250"/>
          </a:xfrm>
        </p:spPr>
        <p:txBody>
          <a:bodyPr>
            <a:normAutofit fontScale="90000"/>
          </a:bodyPr>
          <a:lstStyle/>
          <a:p>
            <a:r>
              <a:rPr lang="en-US" sz="3600" b="1" dirty="0">
                <a:latin typeface="Arial" panose="020B0604020202020204" pitchFamily="34" charset="0"/>
                <a:cs typeface="Arial" panose="020B0604020202020204" pitchFamily="34" charset="0"/>
              </a:rPr>
              <a:t>NGS Coordinate Conversion and Transformation Tool (NCAT)</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B5481B-5748-4FCF-BC1C-DC2E1418D377}"/>
              </a:ext>
            </a:extLst>
          </p:cNvPr>
          <p:cNvSpPr>
            <a:spLocks noGrp="1"/>
          </p:cNvSpPr>
          <p:nvPr>
            <p:ph sz="half" idx="1"/>
          </p:nvPr>
        </p:nvSpPr>
        <p:spPr/>
        <p:txBody>
          <a:bodyPr>
            <a:normAutofit fontScale="92500" lnSpcReduction="20000"/>
          </a:bodyPr>
          <a:lstStyle/>
          <a:p>
            <a:r>
              <a:rPr lang="en-US" dirty="0"/>
              <a:t>Converts between types of coordinates</a:t>
            </a:r>
          </a:p>
          <a:p>
            <a:r>
              <a:rPr lang="en-US" dirty="0"/>
              <a:t>Transforms between datums</a:t>
            </a:r>
          </a:p>
          <a:p>
            <a:r>
              <a:rPr lang="en-US" dirty="0"/>
              <a:t>NADCON &amp; VERTCON built in</a:t>
            </a:r>
          </a:p>
          <a:p>
            <a:r>
              <a:rPr lang="en-US" dirty="0"/>
              <a:t>Works with vertical and horizontal datums in the NSRS</a:t>
            </a:r>
          </a:p>
        </p:txBody>
      </p:sp>
      <p:pic>
        <p:nvPicPr>
          <p:cNvPr id="6" name="Content Placeholder 5" descr="Screenshot of the NGS NCAT web page.">
            <a:extLst>
              <a:ext uri="{FF2B5EF4-FFF2-40B4-BE49-F238E27FC236}">
                <a16:creationId xmlns:a16="http://schemas.microsoft.com/office/drawing/2014/main" id="{8213DCA3-AEED-4E26-9194-8F962E27F78D}"/>
              </a:ext>
            </a:extLst>
          </p:cNvPr>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4752460" y="1200150"/>
            <a:ext cx="3830080" cy="3394075"/>
          </a:xfrm>
          <a:prstGeom prst="rect">
            <a:avLst/>
          </a:prstGeom>
        </p:spPr>
      </p:pic>
      <p:sp>
        <p:nvSpPr>
          <p:cNvPr id="4" name="Date Placeholder 3">
            <a:extLst>
              <a:ext uri="{FF2B5EF4-FFF2-40B4-BE49-F238E27FC236}">
                <a16:creationId xmlns:a16="http://schemas.microsoft.com/office/drawing/2014/main" id="{2606DC32-95FB-405D-8006-157AD77080BA}"/>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FD8439D6-A63A-450B-B9D7-12217967DF06}"/>
              </a:ext>
            </a:extLst>
          </p:cNvPr>
          <p:cNvSpPr>
            <a:spLocks noGrp="1"/>
          </p:cNvSpPr>
          <p:nvPr>
            <p:ph type="ftr" sz="quarter" idx="11"/>
          </p:nvPr>
        </p:nvSpPr>
        <p:spPr/>
        <p:txBody>
          <a:bodyPr/>
          <a:lstStyle/>
          <a:p>
            <a:r>
              <a:rPr lang="en-US"/>
              <a:t>2024 ISPLS Convention</a:t>
            </a:r>
          </a:p>
        </p:txBody>
      </p:sp>
      <p:sp>
        <p:nvSpPr>
          <p:cNvPr id="7" name="Slide Number Placeholder 6">
            <a:extLst>
              <a:ext uri="{FF2B5EF4-FFF2-40B4-BE49-F238E27FC236}">
                <a16:creationId xmlns:a16="http://schemas.microsoft.com/office/drawing/2014/main" id="{B035875C-3E2F-4C75-A297-FECF9AD1A6A7}"/>
              </a:ext>
            </a:extLst>
          </p:cNvPr>
          <p:cNvSpPr>
            <a:spLocks noGrp="1"/>
          </p:cNvSpPr>
          <p:nvPr>
            <p:ph type="sldNum" sz="quarter" idx="12"/>
          </p:nvPr>
        </p:nvSpPr>
        <p:spPr/>
        <p:txBody>
          <a:bodyPr/>
          <a:lstStyle/>
          <a:p>
            <a:fld id="{D3D538F9-49A3-B84F-B36B-A7030CDE5D5B}" type="slidenum">
              <a:rPr lang="en-US" smtClean="0"/>
              <a:t>54</a:t>
            </a:fld>
            <a:endParaRPr lang="en-US"/>
          </a:p>
        </p:txBody>
      </p:sp>
    </p:spTree>
    <p:extLst>
      <p:ext uri="{BB962C8B-B14F-4D97-AF65-F5344CB8AC3E}">
        <p14:creationId xmlns:p14="http://schemas.microsoft.com/office/powerpoint/2010/main" val="200163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a:spLocks noGrp="1"/>
          </p:cNvSpPr>
          <p:nvPr>
            <p:ph type="title"/>
          </p:nvPr>
        </p:nvSpPr>
        <p:spPr>
          <a:xfrm>
            <a:off x="957214" y="149017"/>
            <a:ext cx="6858000" cy="857250"/>
          </a:xfrm>
        </p:spPr>
        <p:txBody>
          <a:bodyPr>
            <a:normAutofit fontScale="90000"/>
          </a:bodyPr>
          <a:lstStyle/>
          <a:p>
            <a:r>
              <a:rPr lang="en-US" sz="3100" b="1" dirty="0">
                <a:latin typeface="Arial" panose="020B0604020202020204" pitchFamily="34" charset="0"/>
                <a:cs typeface="Arial" panose="020B0604020202020204" pitchFamily="34" charset="0"/>
              </a:rPr>
              <a:t>NCAT</a:t>
            </a:r>
            <a:br>
              <a:rPr lang="en-US" sz="3000" b="1" dirty="0">
                <a:latin typeface="Times New Roman" panose="02020603050405020304" pitchFamily="18" charset="0"/>
                <a:cs typeface="Times New Roman" panose="02020603050405020304" pitchFamily="18" charset="0"/>
              </a:rPr>
            </a:br>
            <a:r>
              <a:rPr lang="en-US" sz="2200" dirty="0">
                <a:latin typeface="Arial" panose="020B0604020202020204" pitchFamily="34" charset="0"/>
                <a:cs typeface="Arial" panose="020B0604020202020204" pitchFamily="34" charset="0"/>
                <a:hlinkClick r:id="rId3"/>
              </a:rPr>
              <a:t>https://www.ngs.noaa.gov/NCAT/</a:t>
            </a:r>
            <a:r>
              <a:rPr lang="en-US" sz="2200" dirty="0">
                <a:latin typeface="Arial" panose="020B0604020202020204" pitchFamily="34" charset="0"/>
                <a:cs typeface="Arial" panose="020B0604020202020204" pitchFamily="34" charset="0"/>
              </a:rPr>
              <a:t> </a:t>
            </a:r>
            <a:endParaRPr lang="en-US" dirty="0"/>
          </a:p>
        </p:txBody>
      </p:sp>
      <p:grpSp>
        <p:nvGrpSpPr>
          <p:cNvPr id="35" name="Group 34" descr="Image shows circles representing various datums and red lines connecting them to show the transformation. Black lines connect representations of different types of coordinates within the same datum."/>
          <p:cNvGrpSpPr/>
          <p:nvPr/>
        </p:nvGrpSpPr>
        <p:grpSpPr>
          <a:xfrm rot="19510649">
            <a:off x="6026101" y="2971669"/>
            <a:ext cx="1443101" cy="121098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descr="Image shows circles representing various datums and red lines connecting them to show the transformation. Black lines connect representations of different types of coordinates within the same datum."/>
          <p:cNvGrpSpPr/>
          <p:nvPr/>
        </p:nvGrpSpPr>
        <p:grpSpPr>
          <a:xfrm>
            <a:off x="2919841" y="3596007"/>
            <a:ext cx="1443101" cy="1227774"/>
            <a:chOff x="1352465" y="1688796"/>
            <a:chExt cx="1924135" cy="1637032"/>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5" name="Oval 4"/>
            <p:cNvSpPr/>
            <p:nvPr/>
          </p:nvSpPr>
          <p:spPr>
            <a:xfrm>
              <a:off x="1722286" y="284094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9" name="Straight Connector 8"/>
            <p:cNvCxnSpPr>
              <a:stCxn id="8" idx="4"/>
              <a:endCxn id="5" idx="0"/>
            </p:cNvCxnSpPr>
            <p:nvPr/>
          </p:nvCxnSpPr>
          <p:spPr>
            <a:xfrm flipH="1">
              <a:off x="1964727" y="2145996"/>
              <a:ext cx="321273" cy="694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flipV="1">
              <a:off x="2207167" y="3060997"/>
              <a:ext cx="242441" cy="223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descr="Image shows circles representing various datums and red lines connecting them to show the transformation. Black lines connect representations of different types of coordinates within the same datum."/>
          <p:cNvGrpSpPr/>
          <p:nvPr/>
        </p:nvGrpSpPr>
        <p:grpSpPr>
          <a:xfrm>
            <a:off x="4570104" y="3480573"/>
            <a:ext cx="1443101" cy="121098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descr="Image shows circles representing various datums and red lines connecting them to show the transformation. Black lines connect representations of different types of coordinates within the same datum."/>
          <p:cNvGrpSpPr/>
          <p:nvPr/>
        </p:nvGrpSpPr>
        <p:grpSpPr>
          <a:xfrm rot="3669868">
            <a:off x="1580959" y="3053928"/>
            <a:ext cx="1443101" cy="121098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descr="Image shows circles representing various datums and red lines connecting them to show the transformation. Black lines connect representations of different types of coordinates within the same datum."/>
          <p:cNvGrpSpPr/>
          <p:nvPr/>
        </p:nvGrpSpPr>
        <p:grpSpPr>
          <a:xfrm rot="16200000">
            <a:off x="6045175" y="404824"/>
            <a:ext cx="1443101" cy="121098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descr="Image shows circles representing various datums and red lines connecting them to show the transformation. Black lines connect representations of different types of coordinates within the same datum."/>
          <p:cNvGrpSpPr/>
          <p:nvPr/>
        </p:nvGrpSpPr>
        <p:grpSpPr>
          <a:xfrm rot="4598599">
            <a:off x="1306022" y="1588784"/>
            <a:ext cx="1443101" cy="121098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descr="Image shows circles representing various datums and red lines connecting them to show the transformation. Black lines connect representations of different types of coordinates within the same datum."/>
          <p:cNvGrpSpPr/>
          <p:nvPr/>
        </p:nvGrpSpPr>
        <p:grpSpPr>
          <a:xfrm>
            <a:off x="1507428" y="340067"/>
            <a:ext cx="1259732" cy="1092716"/>
            <a:chOff x="391789" y="73353"/>
            <a:chExt cx="1679642" cy="1456955"/>
          </a:xfrm>
        </p:grpSpPr>
        <p:sp>
          <p:nvSpPr>
            <p:cNvPr id="91" name="Oval 90"/>
            <p:cNvSpPr/>
            <p:nvPr/>
          </p:nvSpPr>
          <p:spPr>
            <a:xfrm rot="6262407">
              <a:off x="1125739" y="87433"/>
              <a:ext cx="49533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97" name="Straight Connector 96"/>
            <p:cNvCxnSpPr>
              <a:stCxn id="95" idx="3"/>
              <a:endCxn id="91" idx="7"/>
            </p:cNvCxnSpPr>
            <p:nvPr/>
          </p:nvCxnSpPr>
          <p:spPr>
            <a:xfrm flipH="1" flipV="1">
              <a:off x="1489930" y="531664"/>
              <a:ext cx="236443" cy="4500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TextBox 100" descr="Image shows circles representing various datums and red lines connecting them to show the transformation. Black lines connect representations of different types of coordinates within the same datum."/>
          <p:cNvSpPr txBox="1"/>
          <p:nvPr/>
        </p:nvSpPr>
        <p:spPr>
          <a:xfrm>
            <a:off x="2918525" y="2430847"/>
            <a:ext cx="3482468" cy="507831"/>
          </a:xfrm>
          <a:prstGeom prst="rect">
            <a:avLst/>
          </a:prstGeom>
          <a:noFill/>
        </p:spPr>
        <p:txBody>
          <a:bodyPr wrap="square" rtlCol="0">
            <a:spAutoFit/>
          </a:bodyPr>
          <a:lstStyle/>
          <a:p>
            <a:pPr defTabSz="685800" fontAlgn="base">
              <a:spcBef>
                <a:spcPct val="0"/>
              </a:spcBef>
              <a:spcAft>
                <a:spcPct val="0"/>
              </a:spcAft>
              <a:defRPr/>
            </a:pPr>
            <a:r>
              <a:rPr lang="en-US" sz="1350" dirty="0">
                <a:solidFill>
                  <a:prstClr val="black"/>
                </a:solidFill>
                <a:latin typeface="Times New Roman" panose="02020603050405020304" pitchFamily="18" charset="0"/>
                <a:ea typeface="MS PGothic" pitchFamily="34" charset="-128"/>
                <a:cs typeface="Times New Roman" panose="02020603050405020304" pitchFamily="18" charset="0"/>
              </a:rPr>
              <a:t>Transformations in </a:t>
            </a:r>
            <a:r>
              <a:rPr lang="en-US" sz="1350" dirty="0">
                <a:solidFill>
                  <a:srgbClr val="FF0000"/>
                </a:solidFill>
                <a:latin typeface="Times New Roman" panose="02020603050405020304" pitchFamily="18" charset="0"/>
                <a:ea typeface="MS PGothic" pitchFamily="34" charset="-128"/>
                <a:cs typeface="Times New Roman" panose="02020603050405020304" pitchFamily="18" charset="0"/>
              </a:rPr>
              <a:t>RED</a:t>
            </a:r>
          </a:p>
          <a:p>
            <a:pPr defTabSz="685800" fontAlgn="base">
              <a:spcBef>
                <a:spcPct val="0"/>
              </a:spcBef>
              <a:spcAft>
                <a:spcPct val="0"/>
              </a:spcAft>
              <a:defRPr/>
            </a:pPr>
            <a:r>
              <a:rPr lang="en-US" sz="1350" dirty="0">
                <a:latin typeface="Times New Roman" panose="02020603050405020304" pitchFamily="18" charset="0"/>
                <a:ea typeface="MS PGothic" pitchFamily="34" charset="-128"/>
                <a:cs typeface="Times New Roman" panose="02020603050405020304" pitchFamily="18" charset="0"/>
              </a:rPr>
              <a:t>Conversions in BLACK</a:t>
            </a:r>
          </a:p>
        </p:txBody>
      </p:sp>
      <p:grpSp>
        <p:nvGrpSpPr>
          <p:cNvPr id="102" name="Group 101" descr="Image shows circles representing various datums and red lines connecting them to show the transformation. Black lines connect representations of different types of coordinates within the same datum."/>
          <p:cNvGrpSpPr/>
          <p:nvPr/>
        </p:nvGrpSpPr>
        <p:grpSpPr>
          <a:xfrm rot="17285526">
            <a:off x="6424290" y="1632770"/>
            <a:ext cx="1443101" cy="121098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Calibri"/>
                </a:rPr>
                <a:t>X, Y, Z</a:t>
              </a: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Calibri"/>
                </a:rPr>
                <a:t>USNG</a:t>
              </a: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Calibri"/>
                </a:rPr>
                <a:t>UTM</a:t>
              </a: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Calibri"/>
                </a:rPr>
                <a:t>SPC</a:t>
              </a: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Symbol" panose="05050102010706020507" pitchFamily="18" charset="2"/>
                </a:rPr>
                <a:t>f</a:t>
              </a:r>
              <a:r>
                <a:rPr lang="en-US" sz="675" b="1" dirty="0">
                  <a:solidFill>
                    <a:prstClr val="black"/>
                  </a:solidFill>
                  <a:latin typeface="Calibri"/>
                </a:rPr>
                <a:t>, </a:t>
              </a:r>
              <a:r>
                <a:rPr lang="en-US" sz="675" b="1" dirty="0">
                  <a:solidFill>
                    <a:prstClr val="black"/>
                  </a:solidFill>
                  <a:latin typeface="Symbol" panose="05050102010706020507" pitchFamily="18" charset="2"/>
                </a:rPr>
                <a:t>l</a:t>
              </a:r>
              <a:r>
                <a:rPr lang="en-US" sz="675" b="1" dirty="0">
                  <a:solidFill>
                    <a:prstClr val="black"/>
                  </a:solidFill>
                  <a:latin typeface="Calibri"/>
                </a:rPr>
                <a:t>, h</a:t>
              </a: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descr="Image shows circles representing various datums and red lines connecting them to show the transformation. Black lines connect representations of different types of coordinates within the same datum."/>
          <p:cNvSpPr txBox="1"/>
          <p:nvPr/>
        </p:nvSpPr>
        <p:spPr>
          <a:xfrm>
            <a:off x="2738431" y="1147478"/>
            <a:ext cx="530915"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USSD</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4" name="TextBox 113" descr="Image shows circles representing various datums and red lines connecting them to show the transformation. Black lines connect representations of different types of coordinates within the same datum."/>
          <p:cNvSpPr txBox="1"/>
          <p:nvPr/>
        </p:nvSpPr>
        <p:spPr>
          <a:xfrm>
            <a:off x="2562184" y="1926860"/>
            <a:ext cx="646331"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27</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5" name="TextBox 114" descr="Image shows circles representing various datums and red lines connecting them to show the transformation. Black lines connect representations of different types of coordinates within the same datum."/>
          <p:cNvSpPr txBox="1"/>
          <p:nvPr/>
        </p:nvSpPr>
        <p:spPr>
          <a:xfrm>
            <a:off x="2620019" y="3026846"/>
            <a:ext cx="1039067"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(1986)</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6" name="TextBox 115" descr="Image shows circles representing various datums and red lines connecting them to show the transformation. Black lines connect representations of different types of coordinates within the same datum."/>
          <p:cNvSpPr txBox="1"/>
          <p:nvPr/>
        </p:nvSpPr>
        <p:spPr>
          <a:xfrm>
            <a:off x="5463930" y="1985270"/>
            <a:ext cx="1039067" cy="415498"/>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(2011)</a:t>
            </a:r>
          </a:p>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epoch 2010.00</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7" name="TextBox 116" descr="Image shows circles representing various datums and red lines connecting them to show the transformation. Black lines connect representations of different types of coordinates within the same datum."/>
          <p:cNvSpPr txBox="1"/>
          <p:nvPr/>
        </p:nvSpPr>
        <p:spPr>
          <a:xfrm>
            <a:off x="5169168" y="2859564"/>
            <a:ext cx="1385316"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(NSRS2007)</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8" name="TextBox 117" descr="Image shows circles representing various datums and red lines connecting them to show the transformation. Black lines connect representations of different types of coordinates within the same datum."/>
          <p:cNvSpPr txBox="1"/>
          <p:nvPr/>
        </p:nvSpPr>
        <p:spPr>
          <a:xfrm>
            <a:off x="4770022" y="3254980"/>
            <a:ext cx="1039067"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(FBN)</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9" name="TextBox 118" descr="Image shows circles representing various datums and red lines connecting them to show the transformation. Black lines connect representations of different types of coordinates within the same datum."/>
          <p:cNvSpPr txBox="1"/>
          <p:nvPr/>
        </p:nvSpPr>
        <p:spPr>
          <a:xfrm>
            <a:off x="3218907" y="3394753"/>
            <a:ext cx="1167307"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(HARN)</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20" name="TextBox 119" descr="Image shows circles representing various datums and red lines connecting them to show the transformation. Black lines connect representations of different types of coordinates within the same datum."/>
          <p:cNvSpPr txBox="1"/>
          <p:nvPr/>
        </p:nvSpPr>
        <p:spPr>
          <a:xfrm>
            <a:off x="5247655" y="938574"/>
            <a:ext cx="1026243" cy="415498"/>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NATRF2022</a:t>
            </a:r>
          </a:p>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epoch 2020.00 </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cxnSp>
        <p:nvCxnSpPr>
          <p:cNvPr id="122" name="Straight Connector 121" descr="Image shows circles representing various datums and red lines connecting them to show the transformation. Black lines connect representations of different types of coordinates within the same datum."/>
          <p:cNvCxnSpPr>
            <a:stCxn id="95" idx="6"/>
            <a:endCxn id="84" idx="2"/>
          </p:cNvCxnSpPr>
          <p:nvPr/>
        </p:nvCxnSpPr>
        <p:spPr>
          <a:xfrm flipH="1">
            <a:off x="2405322" y="1334948"/>
            <a:ext cx="147827" cy="5714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descr="Image shows circles representing various datums and red lines connecting them to show the transformation. Black lines connect representations of different types of coordinates within the same datum."/>
          <p:cNvCxnSpPr>
            <a:stCxn id="62" idx="2"/>
            <a:endCxn id="84" idx="6"/>
          </p:cNvCxnSpPr>
          <p:nvPr/>
        </p:nvCxnSpPr>
        <p:spPr>
          <a:xfrm flipH="1" flipV="1">
            <a:off x="2484536" y="2239997"/>
            <a:ext cx="105186" cy="10411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descr="Image shows circles representing various datums and red lines connecting them to show the transformation. Black lines connect representations of different types of coordinates within the same datum."/>
          <p:cNvCxnSpPr>
            <a:stCxn id="8" idx="2"/>
            <a:endCxn id="62" idx="7"/>
          </p:cNvCxnSpPr>
          <p:nvPr/>
        </p:nvCxnSpPr>
        <p:spPr>
          <a:xfrm flipH="1" flipV="1">
            <a:off x="2837084" y="3479067"/>
            <a:ext cx="611458" cy="2883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descr="Image shows circles representing various datums and red lines connecting them to show the transformation. Black lines connect representations of different types of coordinates within the same datum."/>
          <p:cNvCxnSpPr>
            <a:stCxn id="51" idx="2"/>
            <a:endCxn id="8" idx="6"/>
          </p:cNvCxnSpPr>
          <p:nvPr/>
        </p:nvCxnSpPr>
        <p:spPr>
          <a:xfrm flipH="1">
            <a:off x="3791442" y="3652023"/>
            <a:ext cx="1307363" cy="1154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descr="Image shows circles representing various datums and red lines connecting them to show the transformation. Black lines connect representations of different types of coordinates within the same datum."/>
          <p:cNvCxnSpPr>
            <a:stCxn id="40" idx="2"/>
            <a:endCxn id="51" idx="6"/>
          </p:cNvCxnSpPr>
          <p:nvPr/>
        </p:nvCxnSpPr>
        <p:spPr>
          <a:xfrm flipH="1">
            <a:off x="5441705" y="3330969"/>
            <a:ext cx="899779" cy="321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descr="Image shows circles representing various datums and red lines connecting them to show the transformation. Black lines connect representations of different types of coordinates within the same datum."/>
          <p:cNvCxnSpPr>
            <a:stCxn id="107" idx="2"/>
            <a:endCxn id="40" idx="7"/>
          </p:cNvCxnSpPr>
          <p:nvPr/>
        </p:nvCxnSpPr>
        <p:spPr>
          <a:xfrm flipH="1">
            <a:off x="6512525" y="2286785"/>
            <a:ext cx="160845" cy="777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descr="Image shows circles representing various datums and red lines connecting them to show the transformation. Black lines connect representations of different types of coordinates within the same datum."/>
          <p:cNvCxnSpPr>
            <a:endCxn id="107" idx="7"/>
          </p:cNvCxnSpPr>
          <p:nvPr/>
        </p:nvCxnSpPr>
        <p:spPr>
          <a:xfrm>
            <a:off x="6345691" y="1190251"/>
            <a:ext cx="303332" cy="78067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706F834-F8F9-4743-83AD-EE0789E8E4BB}"/>
              </a:ext>
            </a:extLst>
          </p:cNvPr>
          <p:cNvSpPr>
            <a:spLocks noGrp="1"/>
          </p:cNvSpPr>
          <p:nvPr>
            <p:ph type="dt" sz="half" idx="10"/>
          </p:nvPr>
        </p:nvSpPr>
        <p:spPr/>
        <p:txBody>
          <a:bodyPr/>
          <a:lstStyle/>
          <a:p>
            <a:r>
              <a:rPr lang="en-US"/>
              <a:t>1/11/2024</a:t>
            </a:r>
          </a:p>
        </p:txBody>
      </p:sp>
      <p:sp>
        <p:nvSpPr>
          <p:cNvPr id="13" name="Footer Placeholder 12">
            <a:extLst>
              <a:ext uri="{FF2B5EF4-FFF2-40B4-BE49-F238E27FC236}">
                <a16:creationId xmlns:a16="http://schemas.microsoft.com/office/drawing/2014/main" id="{9DF197FE-78F1-40C6-9A20-650E8C2AC20B}"/>
              </a:ext>
            </a:extLst>
          </p:cNvPr>
          <p:cNvSpPr>
            <a:spLocks noGrp="1"/>
          </p:cNvSpPr>
          <p:nvPr>
            <p:ph type="ftr" sz="quarter" idx="11"/>
          </p:nvPr>
        </p:nvSpPr>
        <p:spPr/>
        <p:txBody>
          <a:bodyPr/>
          <a:lstStyle/>
          <a:p>
            <a:r>
              <a:rPr lang="en-US"/>
              <a:t>2024 ISPLS Convention</a:t>
            </a:r>
          </a:p>
        </p:txBody>
      </p:sp>
      <p:sp>
        <p:nvSpPr>
          <p:cNvPr id="14" name="Slide Number Placeholder 13">
            <a:extLst>
              <a:ext uri="{FF2B5EF4-FFF2-40B4-BE49-F238E27FC236}">
                <a16:creationId xmlns:a16="http://schemas.microsoft.com/office/drawing/2014/main" id="{79A3E408-D996-4D8E-93F9-BDF3334F33FB}"/>
              </a:ext>
            </a:extLst>
          </p:cNvPr>
          <p:cNvSpPr>
            <a:spLocks noGrp="1"/>
          </p:cNvSpPr>
          <p:nvPr>
            <p:ph type="sldNum" sz="quarter" idx="12"/>
          </p:nvPr>
        </p:nvSpPr>
        <p:spPr/>
        <p:txBody>
          <a:bodyPr/>
          <a:lstStyle/>
          <a:p>
            <a:fld id="{D3D538F9-49A3-B84F-B36B-A7030CDE5D5B}" type="slidenum">
              <a:rPr lang="en-US" smtClean="0"/>
              <a:t>55</a:t>
            </a:fld>
            <a:endParaRPr lang="en-US"/>
          </a:p>
        </p:txBody>
      </p:sp>
    </p:spTree>
    <p:extLst>
      <p:ext uri="{BB962C8B-B14F-4D97-AF65-F5344CB8AC3E}">
        <p14:creationId xmlns:p14="http://schemas.microsoft.com/office/powerpoint/2010/main" val="3324189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E77C-D637-4032-B8A7-C8E56F014963}"/>
              </a:ext>
            </a:extLst>
          </p:cNvPr>
          <p:cNvSpPr>
            <a:spLocks noGrp="1"/>
          </p:cNvSpPr>
          <p:nvPr>
            <p:ph type="title"/>
          </p:nvPr>
        </p:nvSpPr>
        <p:spPr/>
        <p:txBody>
          <a:bodyPr>
            <a:normAutofit fontScale="90000"/>
          </a:bodyPr>
          <a:lstStyle/>
          <a:p>
            <a:r>
              <a:rPr lang="en-US" dirty="0"/>
              <a:t>Preliminary 2022 Products on Alpha Site</a:t>
            </a:r>
          </a:p>
        </p:txBody>
      </p:sp>
      <p:pic>
        <p:nvPicPr>
          <p:cNvPr id="8" name="Content Placeholder 7" descr="Screenshot of SPCS2022 alpha website">
            <a:extLst>
              <a:ext uri="{FF2B5EF4-FFF2-40B4-BE49-F238E27FC236}">
                <a16:creationId xmlns:a16="http://schemas.microsoft.com/office/drawing/2014/main" id="{8B11911C-60CA-491D-9124-CDB1E4CD902C}"/>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62897" y="1063229"/>
            <a:ext cx="3105383" cy="3394075"/>
          </a:xfrm>
        </p:spPr>
      </p:pic>
      <p:sp>
        <p:nvSpPr>
          <p:cNvPr id="4" name="Date Placeholder 3">
            <a:extLst>
              <a:ext uri="{FF2B5EF4-FFF2-40B4-BE49-F238E27FC236}">
                <a16:creationId xmlns:a16="http://schemas.microsoft.com/office/drawing/2014/main" id="{92DB80BC-8635-4DD9-A8FB-7809A48F19BA}"/>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2CFF2D48-6C01-429D-972C-D6A74B818F7B}"/>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9A9E1C27-E2E6-4F70-AB24-F74D4C28A908}"/>
              </a:ext>
            </a:extLst>
          </p:cNvPr>
          <p:cNvSpPr>
            <a:spLocks noGrp="1"/>
          </p:cNvSpPr>
          <p:nvPr>
            <p:ph type="sldNum" sz="quarter" idx="12"/>
          </p:nvPr>
        </p:nvSpPr>
        <p:spPr/>
        <p:txBody>
          <a:bodyPr/>
          <a:lstStyle/>
          <a:p>
            <a:fld id="{D3D538F9-49A3-B84F-B36B-A7030CDE5D5B}" type="slidenum">
              <a:rPr lang="en-US" smtClean="0"/>
              <a:t>56</a:t>
            </a:fld>
            <a:endParaRPr lang="en-US"/>
          </a:p>
        </p:txBody>
      </p:sp>
      <p:sp>
        <p:nvSpPr>
          <p:cNvPr id="10" name="TextBox 9">
            <a:extLst>
              <a:ext uri="{FF2B5EF4-FFF2-40B4-BE49-F238E27FC236}">
                <a16:creationId xmlns:a16="http://schemas.microsoft.com/office/drawing/2014/main" id="{691EAC41-F764-49D0-A446-B9DFA8E2144B}"/>
              </a:ext>
            </a:extLst>
          </p:cNvPr>
          <p:cNvSpPr txBox="1"/>
          <p:nvPr/>
        </p:nvSpPr>
        <p:spPr>
          <a:xfrm>
            <a:off x="1857861" y="4346750"/>
            <a:ext cx="5428278" cy="400110"/>
          </a:xfrm>
          <a:prstGeom prst="rect">
            <a:avLst/>
          </a:prstGeom>
          <a:noFill/>
        </p:spPr>
        <p:txBody>
          <a:bodyPr wrap="square">
            <a:spAutoFit/>
          </a:bodyPr>
          <a:lstStyle/>
          <a:p>
            <a:pPr algn="ctr"/>
            <a:r>
              <a:rPr lang="en-US" sz="2000" b="1" dirty="0"/>
              <a:t>https://alpha.ngs.noaa.gov/index.shtml</a:t>
            </a:r>
          </a:p>
        </p:txBody>
      </p:sp>
      <p:pic>
        <p:nvPicPr>
          <p:cNvPr id="14" name="Picture 13" descr="Screenshot of alpha NCAT webpage">
            <a:extLst>
              <a:ext uri="{FF2B5EF4-FFF2-40B4-BE49-F238E27FC236}">
                <a16:creationId xmlns:a16="http://schemas.microsoft.com/office/drawing/2014/main" id="{74F0D537-6E71-4E59-B7B5-3EED6F3B1E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04295" y="1094564"/>
            <a:ext cx="5276808" cy="2954371"/>
          </a:xfrm>
          <a:prstGeom prst="rect">
            <a:avLst/>
          </a:prstGeom>
        </p:spPr>
      </p:pic>
    </p:spTree>
    <p:extLst>
      <p:ext uri="{BB962C8B-B14F-4D97-AF65-F5344CB8AC3E}">
        <p14:creationId xmlns:p14="http://schemas.microsoft.com/office/powerpoint/2010/main" val="2272107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67072221-1F6B-9872-FC91-21BD8BA0193D}"/>
              </a:ext>
            </a:extLst>
          </p:cNvPr>
          <p:cNvSpPr>
            <a:spLocks noGrp="1"/>
          </p:cNvSpPr>
          <p:nvPr>
            <p:ph type="sldNum" sz="quarter" idx="12"/>
          </p:nvPr>
        </p:nvSpPr>
        <p:spPr/>
        <p:txBody>
          <a:bodyPr/>
          <a:lstStyle/>
          <a:p>
            <a:fld id="{FCA8DAF9-CFC1-344C-89B7-DCB2EBBDC673}" type="slidenum">
              <a:rPr lang="en-US" smtClean="0"/>
              <a:pPr/>
              <a:t>57</a:t>
            </a:fld>
            <a:endParaRPr lang="en-US" dirty="0"/>
          </a:p>
        </p:txBody>
      </p:sp>
      <p:sp>
        <p:nvSpPr>
          <p:cNvPr id="4" name="Title 3">
            <a:extLst>
              <a:ext uri="{FF2B5EF4-FFF2-40B4-BE49-F238E27FC236}">
                <a16:creationId xmlns:a16="http://schemas.microsoft.com/office/drawing/2014/main" id="{2826E239-B7ED-1629-6606-EBDA04014359}"/>
              </a:ext>
            </a:extLst>
          </p:cNvPr>
          <p:cNvSpPr>
            <a:spLocks noGrp="1"/>
          </p:cNvSpPr>
          <p:nvPr>
            <p:ph type="title"/>
          </p:nvPr>
        </p:nvSpPr>
        <p:spPr/>
        <p:txBody>
          <a:bodyPr/>
          <a:lstStyle/>
          <a:p>
            <a:r>
              <a:rPr lang="en-US" b="1" dirty="0"/>
              <a:t>Alpha </a:t>
            </a:r>
            <a:r>
              <a:rPr lang="en-US" dirty="0"/>
              <a:t>Preliminary Release</a:t>
            </a:r>
            <a:endParaRPr lang="en-US" b="1" dirty="0"/>
          </a:p>
        </p:txBody>
      </p:sp>
      <p:sp>
        <p:nvSpPr>
          <p:cNvPr id="2" name="Content Placeholder 1">
            <a:extLst>
              <a:ext uri="{FF2B5EF4-FFF2-40B4-BE49-F238E27FC236}">
                <a16:creationId xmlns:a16="http://schemas.microsoft.com/office/drawing/2014/main" id="{7E2F76DD-D9FB-FEF2-74F4-99F55DE3D8AD}"/>
              </a:ext>
            </a:extLst>
          </p:cNvPr>
          <p:cNvSpPr>
            <a:spLocks noGrp="1"/>
          </p:cNvSpPr>
          <p:nvPr>
            <p:ph idx="1"/>
          </p:nvPr>
        </p:nvSpPr>
        <p:spPr/>
        <p:txBody>
          <a:bodyPr>
            <a:normAutofit fontScale="70000" lnSpcReduction="20000"/>
          </a:bodyPr>
          <a:lstStyle/>
          <a:p>
            <a:r>
              <a:rPr lang="en-US" dirty="0"/>
              <a:t>Public release of preliminary Modernized NSRS products and services</a:t>
            </a:r>
          </a:p>
          <a:p>
            <a:pPr lvl="1"/>
            <a:r>
              <a:rPr lang="en-US" dirty="0"/>
              <a:t>Preview of Modernized NSRS for NGS partners and customers (for illustrative purposes only, not authoritative)</a:t>
            </a:r>
          </a:p>
          <a:p>
            <a:pPr lvl="1"/>
            <a:r>
              <a:rPr lang="en-US" b="1" i="1" dirty="0"/>
              <a:t>ONLY</a:t>
            </a:r>
            <a:r>
              <a:rPr lang="en-US" dirty="0"/>
              <a:t> used for Modernized NSRS</a:t>
            </a:r>
          </a:p>
          <a:p>
            <a:pPr lvl="1"/>
            <a:r>
              <a:rPr lang="en-US" dirty="0"/>
              <a:t>Under active development</a:t>
            </a:r>
          </a:p>
          <a:p>
            <a:pPr lvl="1"/>
            <a:r>
              <a:rPr lang="en-US" dirty="0"/>
              <a:t>Subject to change without notice</a:t>
            </a:r>
          </a:p>
          <a:p>
            <a:r>
              <a:rPr lang="en-US" dirty="0"/>
              <a:t>SPCS2022 is first alpha product</a:t>
            </a:r>
          </a:p>
          <a:p>
            <a:pPr lvl="1"/>
            <a:r>
              <a:rPr lang="en-US" dirty="0"/>
              <a:t>Possible because SPCS2022 design is nearly done</a:t>
            </a:r>
          </a:p>
          <a:p>
            <a:pPr lvl="1"/>
            <a:r>
              <a:rPr lang="en-US" dirty="0"/>
              <a:t>More coming as modernization products get closer to completion</a:t>
            </a:r>
          </a:p>
          <a:p>
            <a:r>
              <a:rPr lang="en-US" i="1" dirty="0"/>
              <a:t>Feedback to: </a:t>
            </a:r>
            <a:r>
              <a:rPr lang="en-US" b="1" dirty="0">
                <a:solidFill>
                  <a:srgbClr val="C00000"/>
                </a:solidFill>
              </a:rPr>
              <a:t>ngs.feedback@noaa.gov</a:t>
            </a:r>
            <a:endParaRPr lang="en-US" dirty="0"/>
          </a:p>
          <a:p>
            <a:pPr lvl="2"/>
            <a:endParaRPr lang="en-US" dirty="0"/>
          </a:p>
          <a:p>
            <a:pPr lvl="1"/>
            <a:endParaRPr lang="en-US" dirty="0"/>
          </a:p>
        </p:txBody>
      </p:sp>
    </p:spTree>
    <p:extLst>
      <p:ext uri="{BB962C8B-B14F-4D97-AF65-F5344CB8AC3E}">
        <p14:creationId xmlns:p14="http://schemas.microsoft.com/office/powerpoint/2010/main" val="40380820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2102-7F13-4996-8A87-84753EC7827A}"/>
              </a:ext>
            </a:extLst>
          </p:cNvPr>
          <p:cNvSpPr>
            <a:spLocks noGrp="1"/>
          </p:cNvSpPr>
          <p:nvPr>
            <p:ph type="title"/>
          </p:nvPr>
        </p:nvSpPr>
        <p:spPr/>
        <p:txBody>
          <a:bodyPr/>
          <a:lstStyle/>
          <a:p>
            <a:r>
              <a:rPr lang="en-US" dirty="0"/>
              <a:t>https://beta.ngs.noaa.gov/</a:t>
            </a:r>
          </a:p>
        </p:txBody>
      </p:sp>
      <p:sp>
        <p:nvSpPr>
          <p:cNvPr id="4" name="Content Placeholder 3">
            <a:extLst>
              <a:ext uri="{FF2B5EF4-FFF2-40B4-BE49-F238E27FC236}">
                <a16:creationId xmlns:a16="http://schemas.microsoft.com/office/drawing/2014/main" id="{0A949BE3-65B6-4F8E-9915-938E716DF0C7}"/>
              </a:ext>
            </a:extLst>
          </p:cNvPr>
          <p:cNvSpPr>
            <a:spLocks noGrp="1"/>
          </p:cNvSpPr>
          <p:nvPr>
            <p:ph sz="half" idx="2"/>
          </p:nvPr>
        </p:nvSpPr>
        <p:spPr>
          <a:xfrm>
            <a:off x="4442460" y="1200151"/>
            <a:ext cx="4320540" cy="3394472"/>
          </a:xfrm>
        </p:spPr>
        <p:txBody>
          <a:bodyPr>
            <a:normAutofit/>
          </a:bodyPr>
          <a:lstStyle/>
          <a:p>
            <a:pPr marL="0" indent="0">
              <a:buNone/>
            </a:pPr>
            <a:r>
              <a:rPr lang="en-US" dirty="0"/>
              <a:t>The NGS Beta website is a public-facing testing website for NGS products and services</a:t>
            </a:r>
          </a:p>
          <a:p>
            <a:pPr marL="0" indent="0">
              <a:buNone/>
            </a:pPr>
            <a:endParaRPr lang="en-US" dirty="0"/>
          </a:p>
          <a:p>
            <a:pPr marL="0" indent="0">
              <a:buNone/>
            </a:pPr>
            <a:r>
              <a:rPr lang="en-US" dirty="0"/>
              <a:t>Send feedback to ngs.feedback@noaa.gov</a:t>
            </a:r>
          </a:p>
        </p:txBody>
      </p:sp>
      <p:pic>
        <p:nvPicPr>
          <p:cNvPr id="5" name="BETA" descr="Screenshot of OPUS Projects beta website">
            <a:extLst>
              <a:ext uri="{FF2B5EF4-FFF2-40B4-BE49-F238E27FC236}">
                <a16:creationId xmlns:a16="http://schemas.microsoft.com/office/drawing/2014/main" id="{C4FD7C5A-31D2-429C-9A47-D1ACCDBA2ABA}"/>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867724" y="1200150"/>
            <a:ext cx="3217551" cy="3394075"/>
          </a:xfrm>
          <a:prstGeom prst="rect">
            <a:avLst/>
          </a:prstGeom>
          <a:ln w="28575">
            <a:solidFill>
              <a:schemeClr val="tx1"/>
            </a:solidFill>
          </a:ln>
        </p:spPr>
      </p:pic>
      <p:sp>
        <p:nvSpPr>
          <p:cNvPr id="3" name="Date Placeholder 2">
            <a:extLst>
              <a:ext uri="{FF2B5EF4-FFF2-40B4-BE49-F238E27FC236}">
                <a16:creationId xmlns:a16="http://schemas.microsoft.com/office/drawing/2014/main" id="{C236220A-4B59-4186-AD28-4A3FC2F2F6A3}"/>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A3595CFF-4EAB-4072-A5C4-9609E6F21A7A}"/>
              </a:ext>
            </a:extLst>
          </p:cNvPr>
          <p:cNvSpPr>
            <a:spLocks noGrp="1"/>
          </p:cNvSpPr>
          <p:nvPr>
            <p:ph type="ftr" sz="quarter" idx="11"/>
          </p:nvPr>
        </p:nvSpPr>
        <p:spPr/>
        <p:txBody>
          <a:bodyPr/>
          <a:lstStyle/>
          <a:p>
            <a:r>
              <a:rPr lang="en-US"/>
              <a:t>2024 ISPLS Convention</a:t>
            </a:r>
          </a:p>
        </p:txBody>
      </p:sp>
      <p:sp>
        <p:nvSpPr>
          <p:cNvPr id="7" name="Slide Number Placeholder 6">
            <a:extLst>
              <a:ext uri="{FF2B5EF4-FFF2-40B4-BE49-F238E27FC236}">
                <a16:creationId xmlns:a16="http://schemas.microsoft.com/office/drawing/2014/main" id="{7972D998-02E4-4BC4-89A2-6BF336F1D44B}"/>
              </a:ext>
            </a:extLst>
          </p:cNvPr>
          <p:cNvSpPr>
            <a:spLocks noGrp="1"/>
          </p:cNvSpPr>
          <p:nvPr>
            <p:ph type="sldNum" sz="quarter" idx="12"/>
          </p:nvPr>
        </p:nvSpPr>
        <p:spPr/>
        <p:txBody>
          <a:bodyPr/>
          <a:lstStyle/>
          <a:p>
            <a:fld id="{D3D538F9-49A3-B84F-B36B-A7030CDE5D5B}" type="slidenum">
              <a:rPr lang="en-US" smtClean="0"/>
              <a:t>58</a:t>
            </a:fld>
            <a:endParaRPr lang="en-US"/>
          </a:p>
        </p:txBody>
      </p:sp>
    </p:spTree>
    <p:extLst>
      <p:ext uri="{BB962C8B-B14F-4D97-AF65-F5344CB8AC3E}">
        <p14:creationId xmlns:p14="http://schemas.microsoft.com/office/powerpoint/2010/main" val="4236273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243B2-0BDE-40FB-90BB-03B82838021F}"/>
              </a:ext>
            </a:extLst>
          </p:cNvPr>
          <p:cNvSpPr>
            <a:spLocks noGrp="1"/>
          </p:cNvSpPr>
          <p:nvPr>
            <p:ph type="title"/>
          </p:nvPr>
        </p:nvSpPr>
        <p:spPr/>
        <p:txBody>
          <a:bodyPr/>
          <a:lstStyle/>
          <a:p>
            <a:r>
              <a:rPr lang="en-US" dirty="0"/>
              <a:t>The Unchanging Role of the NSRS</a:t>
            </a:r>
          </a:p>
        </p:txBody>
      </p:sp>
      <p:sp>
        <p:nvSpPr>
          <p:cNvPr id="3" name="Content Placeholder 2">
            <a:extLst>
              <a:ext uri="{FF2B5EF4-FFF2-40B4-BE49-F238E27FC236}">
                <a16:creationId xmlns:a16="http://schemas.microsoft.com/office/drawing/2014/main" id="{EBA8967E-4B02-43E6-B90E-376B6950B3E6}"/>
              </a:ext>
            </a:extLst>
          </p:cNvPr>
          <p:cNvSpPr>
            <a:spLocks noGrp="1"/>
          </p:cNvSpPr>
          <p:nvPr>
            <p:ph idx="1"/>
          </p:nvPr>
        </p:nvSpPr>
        <p:spPr/>
        <p:txBody>
          <a:bodyPr>
            <a:normAutofit fontScale="77500" lnSpcReduction="20000"/>
          </a:bodyPr>
          <a:lstStyle/>
          <a:p>
            <a:r>
              <a:rPr lang="en-US" dirty="0"/>
              <a:t>Good surveying practices are not going to change</a:t>
            </a:r>
          </a:p>
          <a:p>
            <a:r>
              <a:rPr lang="en-US" dirty="0"/>
              <a:t>The purpose of the NSRS, as the foundation of nationwide geodetic control will not change </a:t>
            </a:r>
          </a:p>
          <a:p>
            <a:r>
              <a:rPr lang="en-US" dirty="0"/>
              <a:t>The reliance on your submissions to NGS for the upkeep of coordinates on passive control will not change</a:t>
            </a:r>
          </a:p>
          <a:p>
            <a:r>
              <a:rPr lang="en-US" sz="3200" dirty="0"/>
              <a:t>Working in the modernized NSRS will more accurately account for the true dynamic nature of the earth’s surface but requires a robust strategy and </a:t>
            </a:r>
            <a:r>
              <a:rPr lang="en-US" sz="3200" b="1" dirty="0"/>
              <a:t>detailed metadata </a:t>
            </a:r>
            <a:r>
              <a:rPr lang="en-US" sz="3200" dirty="0"/>
              <a:t>to ensure a successful project</a:t>
            </a:r>
            <a:endParaRPr lang="en-US" dirty="0"/>
          </a:p>
        </p:txBody>
      </p:sp>
      <p:sp>
        <p:nvSpPr>
          <p:cNvPr id="4" name="Date Placeholder 3">
            <a:extLst>
              <a:ext uri="{FF2B5EF4-FFF2-40B4-BE49-F238E27FC236}">
                <a16:creationId xmlns:a16="http://schemas.microsoft.com/office/drawing/2014/main" id="{08F068D1-3DF7-4A8C-9929-802CB2121D81}"/>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FF3F57BB-0F2A-41B4-AED1-ADB087D189EA}"/>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62D7E5AA-44A9-454E-A8D6-D34643F9970F}"/>
              </a:ext>
            </a:extLst>
          </p:cNvPr>
          <p:cNvSpPr>
            <a:spLocks noGrp="1"/>
          </p:cNvSpPr>
          <p:nvPr>
            <p:ph type="sldNum" sz="quarter" idx="12"/>
          </p:nvPr>
        </p:nvSpPr>
        <p:spPr/>
        <p:txBody>
          <a:bodyPr/>
          <a:lstStyle/>
          <a:p>
            <a:fld id="{D3D538F9-49A3-B84F-B36B-A7030CDE5D5B}" type="slidenum">
              <a:rPr lang="en-US" smtClean="0"/>
              <a:t>59</a:t>
            </a:fld>
            <a:endParaRPr lang="en-US"/>
          </a:p>
        </p:txBody>
      </p:sp>
    </p:spTree>
    <p:extLst>
      <p:ext uri="{BB962C8B-B14F-4D97-AF65-F5344CB8AC3E}">
        <p14:creationId xmlns:p14="http://schemas.microsoft.com/office/powerpoint/2010/main" val="1464099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Map of the US showing the number of SPCS2022 zones in each state">
            <a:extLst>
              <a:ext uri="{FF2B5EF4-FFF2-40B4-BE49-F238E27FC236}">
                <a16:creationId xmlns:a16="http://schemas.microsoft.com/office/drawing/2014/main" id="{85BDAB0D-BC1B-43A3-9921-4203A4F19E6C}"/>
              </a:ext>
            </a:extLst>
          </p:cNvPr>
          <p:cNvGrpSpPr/>
          <p:nvPr/>
        </p:nvGrpSpPr>
        <p:grpSpPr>
          <a:xfrm>
            <a:off x="2295525" y="480419"/>
            <a:ext cx="6848475" cy="4459605"/>
            <a:chOff x="3442996" y="91440"/>
            <a:chExt cx="8749004" cy="6492240"/>
          </a:xfrm>
        </p:grpSpPr>
        <p:pic>
          <p:nvPicPr>
            <p:cNvPr id="9" name="Picture 8">
              <a:extLst>
                <a:ext uri="{FF2B5EF4-FFF2-40B4-BE49-F238E27FC236}">
                  <a16:creationId xmlns:a16="http://schemas.microsoft.com/office/drawing/2014/main" id="{A008A676-1020-4B8F-9C4E-B8A919E0A18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5680" y="91440"/>
              <a:ext cx="8656320" cy="6492240"/>
            </a:xfrm>
            <a:prstGeom prst="rect">
              <a:avLst/>
            </a:prstGeom>
          </p:spPr>
        </p:pic>
        <p:sp>
          <p:nvSpPr>
            <p:cNvPr id="10" name="Rectangle 9">
              <a:extLst>
                <a:ext uri="{FF2B5EF4-FFF2-40B4-BE49-F238E27FC236}">
                  <a16:creationId xmlns:a16="http://schemas.microsoft.com/office/drawing/2014/main" id="{107940D9-E91F-473F-94E4-BEBDE74B0D7B}"/>
                </a:ext>
              </a:extLst>
            </p:cNvPr>
            <p:cNvSpPr/>
            <p:nvPr/>
          </p:nvSpPr>
          <p:spPr>
            <a:xfrm>
              <a:off x="3442996" y="92075"/>
              <a:ext cx="1330172" cy="381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itle 5">
            <a:extLst>
              <a:ext uri="{FF2B5EF4-FFF2-40B4-BE49-F238E27FC236}">
                <a16:creationId xmlns:a16="http://schemas.microsoft.com/office/drawing/2014/main" id="{3D342CC9-6237-BD1B-96B4-9A1A91C47A97}"/>
              </a:ext>
            </a:extLst>
          </p:cNvPr>
          <p:cNvSpPr>
            <a:spLocks noGrp="1"/>
          </p:cNvSpPr>
          <p:nvPr>
            <p:ph type="title"/>
          </p:nvPr>
        </p:nvSpPr>
        <p:spPr>
          <a:xfrm>
            <a:off x="31571" y="129777"/>
            <a:ext cx="3305175" cy="857250"/>
          </a:xfrm>
          <a:solidFill>
            <a:schemeClr val="bg1"/>
          </a:solidFill>
        </p:spPr>
        <p:txBody>
          <a:bodyPr vert="horz" lIns="91440" tIns="34290" rIns="91440" bIns="34290" rtlCol="0" anchor="t" anchorCtr="0">
            <a:normAutofit/>
          </a:bodyPr>
          <a:lstStyle/>
          <a:p>
            <a:r>
              <a:rPr lang="en-US" sz="2400" dirty="0"/>
              <a:t>SPCS2022 zones </a:t>
            </a:r>
            <a:r>
              <a:rPr lang="en-US" sz="2400" i="1" dirty="0"/>
              <a:t>(preliminary)</a:t>
            </a:r>
            <a:endParaRPr lang="en-US" sz="2400" dirty="0"/>
          </a:p>
        </p:txBody>
      </p:sp>
      <p:sp>
        <p:nvSpPr>
          <p:cNvPr id="8" name="Text Placeholder 7">
            <a:extLst>
              <a:ext uri="{FF2B5EF4-FFF2-40B4-BE49-F238E27FC236}">
                <a16:creationId xmlns:a16="http://schemas.microsoft.com/office/drawing/2014/main" id="{505F0CC9-AD8B-3B14-10D4-2D5068AA0949}"/>
              </a:ext>
            </a:extLst>
          </p:cNvPr>
          <p:cNvSpPr>
            <a:spLocks noGrp="1"/>
          </p:cNvSpPr>
          <p:nvPr>
            <p:ph sz="half" idx="1"/>
          </p:nvPr>
        </p:nvSpPr>
        <p:spPr>
          <a:xfrm>
            <a:off x="15400" y="998024"/>
            <a:ext cx="3305175" cy="2278576"/>
          </a:xfrm>
          <a:solidFill>
            <a:schemeClr val="bg1"/>
          </a:solidFill>
        </p:spPr>
        <p:txBody>
          <a:bodyPr vert="horz" lIns="91440" tIns="34290" rIns="91440" bIns="34290" numCol="1" rtlCol="0">
            <a:normAutofit/>
          </a:bodyPr>
          <a:lstStyle/>
          <a:p>
            <a:pPr>
              <a:lnSpc>
                <a:spcPct val="80000"/>
              </a:lnSpc>
              <a:spcBef>
                <a:spcPts val="900"/>
              </a:spcBef>
            </a:pPr>
            <a:r>
              <a:rPr lang="en-US" sz="2800" dirty="0"/>
              <a:t>967 total zones nationwide</a:t>
            </a:r>
          </a:p>
          <a:p>
            <a:pPr>
              <a:lnSpc>
                <a:spcPct val="80000"/>
              </a:lnSpc>
              <a:spcBef>
                <a:spcPts val="900"/>
              </a:spcBef>
            </a:pPr>
            <a:r>
              <a:rPr lang="en-US" sz="2800" dirty="0"/>
              <a:t>Indiana has 2 zone layers:</a:t>
            </a:r>
          </a:p>
          <a:p>
            <a:pPr marL="785793" lvl="1" indent="-385754">
              <a:lnSpc>
                <a:spcPct val="80000"/>
              </a:lnSpc>
              <a:spcBef>
                <a:spcPts val="900"/>
              </a:spcBef>
            </a:pPr>
            <a:r>
              <a:rPr lang="en-US" sz="2000" dirty="0"/>
              <a:t>A statewide zone</a:t>
            </a:r>
          </a:p>
          <a:p>
            <a:pPr marL="785793" lvl="1" indent="-385754">
              <a:lnSpc>
                <a:spcPct val="80000"/>
              </a:lnSpc>
              <a:spcBef>
                <a:spcPts val="900"/>
              </a:spcBef>
            </a:pPr>
            <a:r>
              <a:rPr lang="en-US" sz="2000" dirty="0"/>
              <a:t>57 LDP zones</a:t>
            </a:r>
          </a:p>
        </p:txBody>
      </p:sp>
      <p:sp>
        <p:nvSpPr>
          <p:cNvPr id="2" name="Date Placeholder 1">
            <a:extLst>
              <a:ext uri="{FF2B5EF4-FFF2-40B4-BE49-F238E27FC236}">
                <a16:creationId xmlns:a16="http://schemas.microsoft.com/office/drawing/2014/main" id="{3AC38695-6BEF-4C1D-9C28-75812F6848D1}"/>
              </a:ext>
            </a:extLst>
          </p:cNvPr>
          <p:cNvSpPr>
            <a:spLocks noGrp="1"/>
          </p:cNvSpPr>
          <p:nvPr>
            <p:ph type="dt" sz="half" idx="10"/>
          </p:nvPr>
        </p:nvSpPr>
        <p:spPr/>
        <p:txBody>
          <a:bodyPr/>
          <a:lstStyle/>
          <a:p>
            <a:r>
              <a:rPr lang="en-US"/>
              <a:t>1/11/2024</a:t>
            </a:r>
          </a:p>
        </p:txBody>
      </p:sp>
      <p:sp>
        <p:nvSpPr>
          <p:cNvPr id="3" name="Footer Placeholder 2">
            <a:extLst>
              <a:ext uri="{FF2B5EF4-FFF2-40B4-BE49-F238E27FC236}">
                <a16:creationId xmlns:a16="http://schemas.microsoft.com/office/drawing/2014/main" id="{0F27E096-9ACE-4A10-AAC7-BA7FAE42D1E7}"/>
              </a:ext>
            </a:extLst>
          </p:cNvPr>
          <p:cNvSpPr>
            <a:spLocks noGrp="1"/>
          </p:cNvSpPr>
          <p:nvPr>
            <p:ph type="ftr" sz="quarter" idx="11"/>
          </p:nvPr>
        </p:nvSpPr>
        <p:spPr/>
        <p:txBody>
          <a:bodyPr/>
          <a:lstStyle/>
          <a:p>
            <a:r>
              <a:rPr lang="en-US" dirty="0"/>
              <a:t>2024 ISPLS Convention</a:t>
            </a:r>
          </a:p>
        </p:txBody>
      </p:sp>
      <p:sp>
        <p:nvSpPr>
          <p:cNvPr id="4" name="Slide Number Placeholder 3">
            <a:extLst>
              <a:ext uri="{FF2B5EF4-FFF2-40B4-BE49-F238E27FC236}">
                <a16:creationId xmlns:a16="http://schemas.microsoft.com/office/drawing/2014/main" id="{E925F75C-6852-406E-891A-9703FADBECD0}"/>
              </a:ext>
            </a:extLst>
          </p:cNvPr>
          <p:cNvSpPr>
            <a:spLocks noGrp="1"/>
          </p:cNvSpPr>
          <p:nvPr>
            <p:ph type="sldNum" sz="quarter" idx="12"/>
          </p:nvPr>
        </p:nvSpPr>
        <p:spPr/>
        <p:txBody>
          <a:bodyPr/>
          <a:lstStyle/>
          <a:p>
            <a:fld id="{D3D538F9-49A3-B84F-B36B-A7030CDE5D5B}" type="slidenum">
              <a:rPr lang="en-US" smtClean="0"/>
              <a:t>6</a:t>
            </a:fld>
            <a:endParaRPr lang="en-US"/>
          </a:p>
        </p:txBody>
      </p:sp>
    </p:spTree>
    <p:extLst>
      <p:ext uri="{BB962C8B-B14F-4D97-AF65-F5344CB8AC3E}">
        <p14:creationId xmlns:p14="http://schemas.microsoft.com/office/powerpoint/2010/main" val="3779753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3F9F-DF31-4363-B15A-6048D8D6F4F4}"/>
              </a:ext>
            </a:extLst>
          </p:cNvPr>
          <p:cNvSpPr>
            <a:spLocks noGrp="1"/>
          </p:cNvSpPr>
          <p:nvPr>
            <p:ph type="ctrTitle"/>
          </p:nvPr>
        </p:nvSpPr>
        <p:spPr/>
        <p:txBody>
          <a:bodyPr>
            <a:noAutofit/>
          </a:bodyPr>
          <a:lstStyle/>
          <a:p>
            <a:r>
              <a:rPr lang="en-US" sz="3200" dirty="0">
                <a:solidFill>
                  <a:srgbClr val="222222"/>
                </a:solidFill>
                <a:effectLst/>
                <a:latin typeface="Arial" panose="020B0604020202020204" pitchFamily="34" charset="0"/>
                <a:ea typeface="Calibri" panose="020F0502020204030204" pitchFamily="34" charset="0"/>
              </a:rPr>
              <a:t>Part 2: </a:t>
            </a:r>
            <a:r>
              <a:rPr lang="en-US" sz="3200" i="0" dirty="0">
                <a:solidFill>
                  <a:srgbClr val="222222"/>
                </a:solidFill>
                <a:effectLst/>
                <a:latin typeface="Arial" panose="020B0604020202020204" pitchFamily="34" charset="0"/>
              </a:rPr>
              <a:t> </a:t>
            </a:r>
            <a:r>
              <a:rPr lang="en-US" sz="3200" dirty="0">
                <a:solidFill>
                  <a:srgbClr val="222222"/>
                </a:solidFill>
                <a:latin typeface="Arial" panose="020B0604020202020204" pitchFamily="34" charset="0"/>
              </a:rPr>
              <a:t>The Ups and Downs of Heights and Vertical Datums</a:t>
            </a:r>
          </a:p>
        </p:txBody>
      </p:sp>
      <p:sp>
        <p:nvSpPr>
          <p:cNvPr id="4" name="Date Placeholder 3">
            <a:extLst>
              <a:ext uri="{FF2B5EF4-FFF2-40B4-BE49-F238E27FC236}">
                <a16:creationId xmlns:a16="http://schemas.microsoft.com/office/drawing/2014/main" id="{28890276-BFB6-4A61-A3EC-261418885C19}"/>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27F93462-5D27-4EAD-9B7A-BB80D10FC264}"/>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36B2C5D9-BF20-4EB8-968C-A720EFE7F6B4}"/>
              </a:ext>
            </a:extLst>
          </p:cNvPr>
          <p:cNvSpPr>
            <a:spLocks noGrp="1"/>
          </p:cNvSpPr>
          <p:nvPr>
            <p:ph type="sldNum" sz="quarter" idx="12"/>
          </p:nvPr>
        </p:nvSpPr>
        <p:spPr/>
        <p:txBody>
          <a:bodyPr/>
          <a:lstStyle/>
          <a:p>
            <a:fld id="{D3D538F9-49A3-B84F-B36B-A7030CDE5D5B}" type="slidenum">
              <a:rPr lang="en-US" smtClean="0"/>
              <a:t>60</a:t>
            </a:fld>
            <a:endParaRPr lang="en-US"/>
          </a:p>
        </p:txBody>
      </p:sp>
      <p:sp>
        <p:nvSpPr>
          <p:cNvPr id="8" name="Subtitle 7">
            <a:extLst>
              <a:ext uri="{FF2B5EF4-FFF2-40B4-BE49-F238E27FC236}">
                <a16:creationId xmlns:a16="http://schemas.microsoft.com/office/drawing/2014/main" id="{922EB13E-B791-4033-A6C7-F7DE5A05822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789058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31E2-BEA8-4C65-9FE2-577D79BF7AB8}"/>
              </a:ext>
            </a:extLst>
          </p:cNvPr>
          <p:cNvSpPr>
            <a:spLocks noGrp="1"/>
          </p:cNvSpPr>
          <p:nvPr>
            <p:ph type="title"/>
          </p:nvPr>
        </p:nvSpPr>
        <p:spPr/>
        <p:txBody>
          <a:bodyPr/>
          <a:lstStyle/>
          <a:p>
            <a:r>
              <a:rPr lang="en-US" dirty="0"/>
              <a:t>Overview of Part 2</a:t>
            </a:r>
          </a:p>
        </p:txBody>
      </p:sp>
      <p:sp>
        <p:nvSpPr>
          <p:cNvPr id="3" name="Content Placeholder 2">
            <a:extLst>
              <a:ext uri="{FF2B5EF4-FFF2-40B4-BE49-F238E27FC236}">
                <a16:creationId xmlns:a16="http://schemas.microsoft.com/office/drawing/2014/main" id="{440B7DF4-E4DA-4406-BA3B-360692218180}"/>
              </a:ext>
            </a:extLst>
          </p:cNvPr>
          <p:cNvSpPr>
            <a:spLocks noGrp="1"/>
          </p:cNvSpPr>
          <p:nvPr>
            <p:ph idx="1"/>
          </p:nvPr>
        </p:nvSpPr>
        <p:spPr/>
        <p:txBody>
          <a:bodyPr>
            <a:normAutofit lnSpcReduction="10000"/>
          </a:bodyPr>
          <a:lstStyle/>
          <a:p>
            <a:r>
              <a:rPr lang="en-US" dirty="0"/>
              <a:t>Gravity and geopotential</a:t>
            </a:r>
          </a:p>
          <a:p>
            <a:r>
              <a:rPr lang="en-US" dirty="0"/>
              <a:t>Types of heights</a:t>
            </a:r>
          </a:p>
          <a:p>
            <a:r>
              <a:rPr lang="en-US" dirty="0"/>
              <a:t>Current and previous NSRS datums</a:t>
            </a:r>
          </a:p>
          <a:p>
            <a:r>
              <a:rPr lang="en-US" dirty="0"/>
              <a:t>The update to NAPGD2022</a:t>
            </a:r>
          </a:p>
          <a:p>
            <a:r>
              <a:rPr lang="en-US" dirty="0"/>
              <a:t>International Great Lakes Datum and its update</a:t>
            </a:r>
          </a:p>
        </p:txBody>
      </p:sp>
      <p:sp>
        <p:nvSpPr>
          <p:cNvPr id="4" name="Date Placeholder 3">
            <a:extLst>
              <a:ext uri="{FF2B5EF4-FFF2-40B4-BE49-F238E27FC236}">
                <a16:creationId xmlns:a16="http://schemas.microsoft.com/office/drawing/2014/main" id="{453D68BA-B2F2-417F-AAAC-B269BF9DFA06}"/>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23EC92F8-6B27-41B1-A782-A655831FA7D1}"/>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4C0B5AB3-E214-484F-8CD3-B5468AC26584}"/>
              </a:ext>
            </a:extLst>
          </p:cNvPr>
          <p:cNvSpPr>
            <a:spLocks noGrp="1"/>
          </p:cNvSpPr>
          <p:nvPr>
            <p:ph type="sldNum" sz="quarter" idx="12"/>
          </p:nvPr>
        </p:nvSpPr>
        <p:spPr/>
        <p:txBody>
          <a:bodyPr/>
          <a:lstStyle/>
          <a:p>
            <a:fld id="{D3D538F9-49A3-B84F-B36B-A7030CDE5D5B}" type="slidenum">
              <a:rPr lang="en-US" smtClean="0"/>
              <a:t>61</a:t>
            </a:fld>
            <a:endParaRPr lang="en-US"/>
          </a:p>
        </p:txBody>
      </p:sp>
    </p:spTree>
    <p:extLst>
      <p:ext uri="{BB962C8B-B14F-4D97-AF65-F5344CB8AC3E}">
        <p14:creationId xmlns:p14="http://schemas.microsoft.com/office/powerpoint/2010/main" val="650788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6BF75B-C263-494E-B2E9-E6F601302E97}"/>
              </a:ext>
            </a:extLst>
          </p:cNvPr>
          <p:cNvSpPr>
            <a:spLocks noGrp="1"/>
          </p:cNvSpPr>
          <p:nvPr>
            <p:ph type="title"/>
          </p:nvPr>
        </p:nvSpPr>
        <p:spPr/>
        <p:txBody>
          <a:bodyPr/>
          <a:lstStyle/>
          <a:p>
            <a:r>
              <a:rPr lang="en-US" dirty="0">
                <a:cs typeface="Times New Roman" panose="02020603050405020304" pitchFamily="18" charset="0"/>
              </a:rPr>
              <a:t>Height Fundamentals</a:t>
            </a:r>
          </a:p>
        </p:txBody>
      </p:sp>
      <p:sp>
        <p:nvSpPr>
          <p:cNvPr id="8" name="Text Placeholder 7">
            <a:extLst>
              <a:ext uri="{FF2B5EF4-FFF2-40B4-BE49-F238E27FC236}">
                <a16:creationId xmlns:a16="http://schemas.microsoft.com/office/drawing/2014/main" id="{51B54EA2-8DF6-450B-B3D4-05A94B607526}"/>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64E4411-3CEF-4E90-B512-2CB729BA2F8E}"/>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0096F8AF-77B8-4BF5-AA0D-321372F2C0B8}"/>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4A397BC0-5A9C-40CB-B456-17E6FC26A7CC}"/>
              </a:ext>
            </a:extLst>
          </p:cNvPr>
          <p:cNvSpPr>
            <a:spLocks noGrp="1"/>
          </p:cNvSpPr>
          <p:nvPr>
            <p:ph type="sldNum" sz="quarter" idx="12"/>
          </p:nvPr>
        </p:nvSpPr>
        <p:spPr/>
        <p:txBody>
          <a:bodyPr/>
          <a:lstStyle/>
          <a:p>
            <a:fld id="{D3D538F9-49A3-B84F-B36B-A7030CDE5D5B}" type="slidenum">
              <a:rPr lang="en-US" smtClean="0"/>
              <a:t>62</a:t>
            </a:fld>
            <a:endParaRPr lang="en-US"/>
          </a:p>
        </p:txBody>
      </p:sp>
    </p:spTree>
    <p:extLst>
      <p:ext uri="{BB962C8B-B14F-4D97-AF65-F5344CB8AC3E}">
        <p14:creationId xmlns:p14="http://schemas.microsoft.com/office/powerpoint/2010/main" val="1327873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e earth, showing the western hemisphere">
            <a:extLst>
              <a:ext uri="{FF2B5EF4-FFF2-40B4-BE49-F238E27FC236}">
                <a16:creationId xmlns:a16="http://schemas.microsoft.com/office/drawing/2014/main" id="{B74F2127-C8FE-40D6-8082-EE2BEF8E4D3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2576703" y="1084521"/>
            <a:ext cx="3966183" cy="3453990"/>
          </a:xfrm>
          <a:prstGeom prst="rect">
            <a:avLst/>
          </a:prstGeom>
        </p:spPr>
      </p:pic>
      <p:pic>
        <p:nvPicPr>
          <p:cNvPr id="17" name="Picture 16" descr="The earth"/>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2530310" y="1084521"/>
            <a:ext cx="3966183" cy="3453990"/>
          </a:xfrm>
          <a:prstGeom prst="rect">
            <a:avLst/>
          </a:prstGeom>
        </p:spPr>
      </p:pic>
      <p:sp>
        <p:nvSpPr>
          <p:cNvPr id="35" name="Oval 34" descr="Black ellipse representing the ellipsoid"/>
          <p:cNvSpPr/>
          <p:nvPr/>
        </p:nvSpPr>
        <p:spPr>
          <a:xfrm>
            <a:off x="2666169" y="1226585"/>
            <a:ext cx="3722023" cy="3136340"/>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Times New Roman" panose="02020603050405020304" pitchFamily="18" charset="0"/>
              <a:cs typeface="Times New Roman" panose="02020603050405020304" pitchFamily="18" charset="0"/>
            </a:endParaRPr>
          </a:p>
        </p:txBody>
      </p:sp>
      <p:sp>
        <p:nvSpPr>
          <p:cNvPr id="2" name="object 2"/>
          <p:cNvSpPr txBox="1">
            <a:spLocks noGrp="1"/>
          </p:cNvSpPr>
          <p:nvPr>
            <p:ph type="title"/>
          </p:nvPr>
        </p:nvSpPr>
        <p:spPr>
          <a:xfrm>
            <a:off x="457200" y="351193"/>
            <a:ext cx="8229600" cy="566822"/>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lang="en-US" sz="3600" b="1" dirty="0">
                <a:latin typeface="Arial" panose="020B0604020202020204" pitchFamily="34" charset="0"/>
                <a:cs typeface="Arial" panose="020B0604020202020204" pitchFamily="34" charset="0"/>
              </a:rPr>
              <a:t>Geoid and Ellipsoid</a:t>
            </a:r>
            <a:endParaRPr sz="36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979B8378-BEEE-4E28-943E-E4A5F6605AAB}"/>
              </a:ext>
            </a:extLst>
          </p:cNvPr>
          <p:cNvSpPr>
            <a:spLocks noGrp="1"/>
          </p:cNvSpPr>
          <p:nvPr>
            <p:ph type="dt" sz="half" idx="10"/>
          </p:nvPr>
        </p:nvSpPr>
        <p:spPr/>
        <p:txBody>
          <a:bodyPr/>
          <a:lstStyle/>
          <a:p>
            <a:r>
              <a:rPr lang="en-US"/>
              <a:t>1/11/2024</a:t>
            </a:r>
          </a:p>
        </p:txBody>
      </p:sp>
      <p:sp>
        <p:nvSpPr>
          <p:cNvPr id="3" name="Footer Placeholder 2"/>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D5BA6721-553E-4101-9DDC-2E8DE62D8B2B}"/>
              </a:ext>
            </a:extLst>
          </p:cNvPr>
          <p:cNvSpPr>
            <a:spLocks noGrp="1"/>
          </p:cNvSpPr>
          <p:nvPr>
            <p:ph type="sldNum" sz="quarter" idx="12"/>
          </p:nvPr>
        </p:nvSpPr>
        <p:spPr/>
        <p:txBody>
          <a:bodyPr/>
          <a:lstStyle/>
          <a:p>
            <a:fld id="{D3D538F9-49A3-B84F-B36B-A7030CDE5D5B}" type="slidenum">
              <a:rPr lang="en-US" smtClean="0"/>
              <a:t>63</a:t>
            </a:fld>
            <a:endParaRPr lang="en-US"/>
          </a:p>
        </p:txBody>
      </p:sp>
      <p:pic>
        <p:nvPicPr>
          <p:cNvPr id="2050" name="Picture 2" descr="From NOAA 200th: Foundations: The Downs and Ups of Gravity Surveys: Western  Hemisphere Geoid"/>
          <p:cNvPicPr>
            <a:picLocks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623097" y="1149302"/>
            <a:ext cx="3873396" cy="3324428"/>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29363" y="3685551"/>
            <a:ext cx="167970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Geoid</a:t>
            </a:r>
          </a:p>
        </p:txBody>
      </p:sp>
      <p:grpSp>
        <p:nvGrpSpPr>
          <p:cNvPr id="24" name="Group 23" descr="Dark arrows representing XYZ coordinate axes">
            <a:extLst>
              <a:ext uri="{FF2B5EF4-FFF2-40B4-BE49-F238E27FC236}">
                <a16:creationId xmlns:a16="http://schemas.microsoft.com/office/drawing/2014/main" id="{097CAA36-13DC-427F-9D9A-4EED0FBB5B6C}"/>
              </a:ext>
            </a:extLst>
          </p:cNvPr>
          <p:cNvGrpSpPr/>
          <p:nvPr/>
        </p:nvGrpSpPr>
        <p:grpSpPr>
          <a:xfrm>
            <a:off x="4527180" y="1084521"/>
            <a:ext cx="1969313" cy="2413059"/>
            <a:chOff x="4527180" y="1084521"/>
            <a:chExt cx="1969313" cy="2413059"/>
          </a:xfrm>
        </p:grpSpPr>
        <p:cxnSp>
          <p:nvCxnSpPr>
            <p:cNvPr id="10" name="Straight Arrow Connector 9">
              <a:extLst>
                <a:ext uri="{FF2B5EF4-FFF2-40B4-BE49-F238E27FC236}">
                  <a16:creationId xmlns:a16="http://schemas.microsoft.com/office/drawing/2014/main" id="{1A52B8B1-158E-4BF6-9424-DD9B1C9633B0}"/>
                </a:ext>
              </a:extLst>
            </p:cNvPr>
            <p:cNvCxnSpPr>
              <a:cxnSpLocks/>
            </p:cNvCxnSpPr>
            <p:nvPr/>
          </p:nvCxnSpPr>
          <p:spPr>
            <a:xfrm flipV="1">
              <a:off x="4527180" y="1084521"/>
              <a:ext cx="0" cy="172699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8F9FEE59-F2B7-4021-894C-C5B7B48F694C}"/>
                </a:ext>
              </a:extLst>
            </p:cNvPr>
            <p:cNvCxnSpPr>
              <a:cxnSpLocks/>
              <a:endCxn id="2050" idx="6"/>
            </p:cNvCxnSpPr>
            <p:nvPr/>
          </p:nvCxnSpPr>
          <p:spPr>
            <a:xfrm>
              <a:off x="4527180" y="2811516"/>
              <a:ext cx="1969313"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2763B657-F18E-4D44-A141-7EF7E82E54EF}"/>
                </a:ext>
              </a:extLst>
            </p:cNvPr>
            <p:cNvCxnSpPr>
              <a:cxnSpLocks/>
            </p:cNvCxnSpPr>
            <p:nvPr/>
          </p:nvCxnSpPr>
          <p:spPr>
            <a:xfrm>
              <a:off x="4527180" y="2811516"/>
              <a:ext cx="799200" cy="686064"/>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grpSp>
      <p:sp>
        <p:nvSpPr>
          <p:cNvPr id="19" name="Text Box 16">
            <a:extLst>
              <a:ext uri="{FF2B5EF4-FFF2-40B4-BE49-F238E27FC236}">
                <a16:creationId xmlns:a16="http://schemas.microsoft.com/office/drawing/2014/main" id="{4A6E79F4-75C8-436B-AF3F-FDA8FBB8864A}"/>
              </a:ext>
            </a:extLst>
          </p:cNvPr>
          <p:cNvSpPr txBox="1">
            <a:spLocks noChangeArrowheads="1"/>
          </p:cNvSpPr>
          <p:nvPr/>
        </p:nvSpPr>
        <p:spPr bwMode="auto">
          <a:xfrm>
            <a:off x="6243259" y="1306625"/>
            <a:ext cx="1398453" cy="830997"/>
          </a:xfrm>
          <a:prstGeom prst="rect">
            <a:avLst/>
          </a:prstGeom>
          <a:noFill/>
          <a:ln w="19050">
            <a:noFill/>
            <a:miter lim="800000"/>
            <a:headEnd/>
            <a:tailEnd/>
          </a:ln>
        </p:spPr>
        <p:txBody>
          <a:bodyPr wrap="square" anchor="ctr">
            <a:spAutoFit/>
          </a:bodyPr>
          <a:lstStyle/>
          <a:p>
            <a:pPr algn="ctr" defTabSz="342900" eaLnBrk="0" fontAlgn="base" hangingPunct="0">
              <a:spcBef>
                <a:spcPct val="0"/>
              </a:spcBef>
              <a:spcAft>
                <a:spcPct val="0"/>
              </a:spcAft>
              <a:defRPr/>
            </a:pP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GRS80 ellipsoid</a:t>
            </a:r>
          </a:p>
        </p:txBody>
      </p:sp>
      <p:sp>
        <p:nvSpPr>
          <p:cNvPr id="21" name="TextBox 20">
            <a:extLst>
              <a:ext uri="{FF2B5EF4-FFF2-40B4-BE49-F238E27FC236}">
                <a16:creationId xmlns:a16="http://schemas.microsoft.com/office/drawing/2014/main" id="{345C852E-2ACD-4B54-976B-B96762CA8293}"/>
              </a:ext>
            </a:extLst>
          </p:cNvPr>
          <p:cNvSpPr txBox="1"/>
          <p:nvPr/>
        </p:nvSpPr>
        <p:spPr>
          <a:xfrm>
            <a:off x="6466799" y="2563922"/>
            <a:ext cx="37373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X</a:t>
            </a:r>
          </a:p>
        </p:txBody>
      </p:sp>
      <p:sp>
        <p:nvSpPr>
          <p:cNvPr id="22" name="TextBox 21">
            <a:extLst>
              <a:ext uri="{FF2B5EF4-FFF2-40B4-BE49-F238E27FC236}">
                <a16:creationId xmlns:a16="http://schemas.microsoft.com/office/drawing/2014/main" id="{353E4162-C070-44DA-8D0E-06124FBFAB2E}"/>
              </a:ext>
            </a:extLst>
          </p:cNvPr>
          <p:cNvSpPr txBox="1"/>
          <p:nvPr/>
        </p:nvSpPr>
        <p:spPr>
          <a:xfrm>
            <a:off x="4210977" y="751963"/>
            <a:ext cx="37373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Z</a:t>
            </a:r>
          </a:p>
        </p:txBody>
      </p:sp>
      <p:sp>
        <p:nvSpPr>
          <p:cNvPr id="23" name="TextBox 22">
            <a:extLst>
              <a:ext uri="{FF2B5EF4-FFF2-40B4-BE49-F238E27FC236}">
                <a16:creationId xmlns:a16="http://schemas.microsoft.com/office/drawing/2014/main" id="{8CAE15EB-9856-4A64-B52A-DF8E54BCFD4C}"/>
              </a:ext>
            </a:extLst>
          </p:cNvPr>
          <p:cNvSpPr txBox="1"/>
          <p:nvPr/>
        </p:nvSpPr>
        <p:spPr>
          <a:xfrm>
            <a:off x="5295728" y="3381124"/>
            <a:ext cx="373733"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Y</a:t>
            </a:r>
          </a:p>
        </p:txBody>
      </p:sp>
      <p:sp>
        <p:nvSpPr>
          <p:cNvPr id="25" name="TextBox 24">
            <a:extLst>
              <a:ext uri="{FF2B5EF4-FFF2-40B4-BE49-F238E27FC236}">
                <a16:creationId xmlns:a16="http://schemas.microsoft.com/office/drawing/2014/main" id="{9D0585A8-AA7F-4803-AD28-CD638C236B7D}"/>
              </a:ext>
            </a:extLst>
          </p:cNvPr>
          <p:cNvSpPr txBox="1"/>
          <p:nvPr/>
        </p:nvSpPr>
        <p:spPr>
          <a:xfrm>
            <a:off x="6465707" y="3008635"/>
            <a:ext cx="159563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ITRF Axes</a:t>
            </a:r>
          </a:p>
        </p:txBody>
      </p:sp>
    </p:spTree>
    <p:extLst>
      <p:ext uri="{BB962C8B-B14F-4D97-AF65-F5344CB8AC3E}">
        <p14:creationId xmlns:p14="http://schemas.microsoft.com/office/powerpoint/2010/main" val="1033332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20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1000" fill="hold"/>
                                        <p:tgtEl>
                                          <p:spTgt spid="2050"/>
                                        </p:tgtEl>
                                        <p:attrNameLst>
                                          <p:attrName>ppt_w</p:attrName>
                                        </p:attrNameLst>
                                      </p:cBhvr>
                                      <p:tavLst>
                                        <p:tav tm="0">
                                          <p:val>
                                            <p:fltVal val="0"/>
                                          </p:val>
                                        </p:tav>
                                        <p:tav tm="100000">
                                          <p:val>
                                            <p:strVal val="#ppt_w"/>
                                          </p:val>
                                        </p:tav>
                                      </p:tavLst>
                                    </p:anim>
                                    <p:anim calcmode="lin" valueType="num">
                                      <p:cBhvr>
                                        <p:cTn id="26" dur="1000" fill="hold"/>
                                        <p:tgtEl>
                                          <p:spTgt spid="2050"/>
                                        </p:tgtEl>
                                        <p:attrNameLst>
                                          <p:attrName>ppt_h</p:attrName>
                                        </p:attrNameLst>
                                      </p:cBhvr>
                                      <p:tavLst>
                                        <p:tav tm="0">
                                          <p:val>
                                            <p:fltVal val="0"/>
                                          </p:val>
                                        </p:tav>
                                        <p:tav tm="100000">
                                          <p:val>
                                            <p:strVal val="#ppt_h"/>
                                          </p:val>
                                        </p:tav>
                                      </p:tavLst>
                                    </p:anim>
                                    <p:anim calcmode="lin" valueType="num">
                                      <p:cBhvr>
                                        <p:cTn id="27" dur="1000" fill="hold"/>
                                        <p:tgtEl>
                                          <p:spTgt spid="2050"/>
                                        </p:tgtEl>
                                        <p:attrNameLst>
                                          <p:attrName>style.rotation</p:attrName>
                                        </p:attrNameLst>
                                      </p:cBhvr>
                                      <p:tavLst>
                                        <p:tav tm="0">
                                          <p:val>
                                            <p:fltVal val="90"/>
                                          </p:val>
                                        </p:tav>
                                        <p:tav tm="100000">
                                          <p:val>
                                            <p:fltVal val="0"/>
                                          </p:val>
                                        </p:tav>
                                      </p:tavLst>
                                    </p:anim>
                                    <p:animEffect transition="in" filter="fade">
                                      <p:cBhvr>
                                        <p:cTn id="28" dur="10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heel(1)">
                                      <p:cBhvr>
                                        <p:cTn id="38" dur="2000"/>
                                        <p:tgtEl>
                                          <p:spTgt spid="24"/>
                                        </p:tgtEl>
                                      </p:cBhvr>
                                    </p:animEffect>
                                  </p:childTnLst>
                                </p:cTn>
                              </p:par>
                              <p:par>
                                <p:cTn id="39" presetID="1" presetClass="exit" presetSubtype="0" fill="hold" grpId="1"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fltVal val="0"/>
                                          </p:val>
                                        </p:tav>
                                        <p:tav tm="100000">
                                          <p:val>
                                            <p:strVal val="#ppt_w"/>
                                          </p:val>
                                        </p:tav>
                                      </p:tavLst>
                                    </p:anim>
                                    <p:anim calcmode="lin" valueType="num">
                                      <p:cBhvr>
                                        <p:cTn id="46" dur="1000" fill="hold"/>
                                        <p:tgtEl>
                                          <p:spTgt spid="15"/>
                                        </p:tgtEl>
                                        <p:attrNameLst>
                                          <p:attrName>ppt_h</p:attrName>
                                        </p:attrNameLst>
                                      </p:cBhvr>
                                      <p:tavLst>
                                        <p:tav tm="0">
                                          <p:val>
                                            <p:fltVal val="0"/>
                                          </p:val>
                                        </p:tav>
                                        <p:tav tm="100000">
                                          <p:val>
                                            <p:strVal val="#ppt_h"/>
                                          </p:val>
                                        </p:tav>
                                      </p:tavLst>
                                    </p:anim>
                                    <p:anim calcmode="lin" valueType="num">
                                      <p:cBhvr>
                                        <p:cTn id="47" dur="1000" fill="hold"/>
                                        <p:tgtEl>
                                          <p:spTgt spid="15"/>
                                        </p:tgtEl>
                                        <p:attrNameLst>
                                          <p:attrName>style.rotation</p:attrName>
                                        </p:attrNameLst>
                                      </p:cBhvr>
                                      <p:tavLst>
                                        <p:tav tm="0">
                                          <p:val>
                                            <p:fltVal val="90"/>
                                          </p:val>
                                        </p:tav>
                                        <p:tav tm="100000">
                                          <p:val>
                                            <p:fltVal val="0"/>
                                          </p:val>
                                        </p:tav>
                                      </p:tavLst>
                                    </p:anim>
                                    <p:animEffect transition="in" filter="fade">
                                      <p:cBhvr>
                                        <p:cTn id="48" dur="1000"/>
                                        <p:tgtEl>
                                          <p:spTgt spid="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p:bldP spid="5" grpId="1"/>
      <p:bldP spid="19" grpId="0"/>
      <p:bldP spid="21" grpId="0"/>
      <p:bldP spid="22" grpId="0"/>
      <p:bldP spid="23" grpId="0"/>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5072D-CCE8-4B65-98E6-0DA07E4E3B33}"/>
              </a:ext>
            </a:extLst>
          </p:cNvPr>
          <p:cNvSpPr>
            <a:spLocks noGrp="1"/>
          </p:cNvSpPr>
          <p:nvPr>
            <p:ph type="title"/>
          </p:nvPr>
        </p:nvSpPr>
        <p:spPr>
          <a:xfrm>
            <a:off x="457200" y="205979"/>
            <a:ext cx="8229600" cy="857250"/>
          </a:xfrm>
        </p:spPr>
        <p:txBody>
          <a:bodyPr>
            <a:normAutofit/>
          </a:bodyPr>
          <a:lstStyle/>
          <a:p>
            <a:r>
              <a:rPr lang="en-US" sz="4000" b="1" dirty="0">
                <a:latin typeface="Arial" panose="020B0604020202020204" pitchFamily="34" charset="0"/>
                <a:cs typeface="Arial" panose="020B0604020202020204" pitchFamily="34" charset="0"/>
              </a:rPr>
              <a:t>Ellipsoidal Height </a:t>
            </a:r>
            <a:r>
              <a:rPr lang="en-US" sz="4000" b="1" i="1" dirty="0">
                <a:latin typeface="Arial" panose="020B0604020202020204" pitchFamily="34" charset="0"/>
                <a:cs typeface="Arial" panose="020B0604020202020204" pitchFamily="34" charset="0"/>
              </a:rPr>
              <a:t>h</a:t>
            </a:r>
            <a:endParaRPr lang="en-US" sz="40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5026B94C-37D2-4707-A985-6DB122278F8C}"/>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83621642-73AC-4B55-9E9F-811CCD8F50A5}"/>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D634972F-739E-451E-961D-87750740C40D}"/>
              </a:ext>
            </a:extLst>
          </p:cNvPr>
          <p:cNvSpPr>
            <a:spLocks noGrp="1"/>
          </p:cNvSpPr>
          <p:nvPr>
            <p:ph type="sldNum" sz="quarter" idx="12"/>
          </p:nvPr>
        </p:nvSpPr>
        <p:spPr/>
        <p:txBody>
          <a:bodyPr/>
          <a:lstStyle/>
          <a:p>
            <a:fld id="{D3D538F9-49A3-B84F-B36B-A7030CDE5D5B}" type="slidenum">
              <a:rPr lang="en-US" smtClean="0"/>
              <a:t>64</a:t>
            </a:fld>
            <a:endParaRPr lang="en-US"/>
          </a:p>
        </p:txBody>
      </p:sp>
      <p:pic>
        <p:nvPicPr>
          <p:cNvPr id="9" name="Picture 8" descr="2-D profile showing ellipsoid and earth's surface">
            <a:extLst>
              <a:ext uri="{FF2B5EF4-FFF2-40B4-BE49-F238E27FC236}">
                <a16:creationId xmlns:a16="http://schemas.microsoft.com/office/drawing/2014/main" id="{77222114-ABC7-4BE7-8941-C4BDC011E415}"/>
              </a:ext>
            </a:extLst>
          </p:cNvPr>
          <p:cNvPicPr/>
          <p:nvPr/>
        </p:nvPicPr>
        <p:blipFill>
          <a:blip r:embed="rId3">
            <a:extLst>
              <a:ext uri="{28A0092B-C50C-407E-A947-70E740481C1C}">
                <a14:useLocalDpi xmlns:a14="http://schemas.microsoft.com/office/drawing/2010/main"/>
              </a:ext>
            </a:extLst>
          </a:blip>
          <a:stretch>
            <a:fillRect/>
          </a:stretch>
        </p:blipFill>
        <p:spPr>
          <a:xfrm>
            <a:off x="5692775" y="1063229"/>
            <a:ext cx="2994025" cy="2733675"/>
          </a:xfrm>
          <a:prstGeom prst="rect">
            <a:avLst/>
          </a:prstGeom>
        </p:spPr>
      </p:pic>
      <p:sp>
        <p:nvSpPr>
          <p:cNvPr id="10" name="Content Placeholder 9">
            <a:extLst>
              <a:ext uri="{FF2B5EF4-FFF2-40B4-BE49-F238E27FC236}">
                <a16:creationId xmlns:a16="http://schemas.microsoft.com/office/drawing/2014/main" id="{9278AC3F-B61F-4615-8A52-DE55CDC66C77}"/>
              </a:ext>
            </a:extLst>
          </p:cNvPr>
          <p:cNvSpPr>
            <a:spLocks noGrp="1"/>
          </p:cNvSpPr>
          <p:nvPr>
            <p:ph idx="1"/>
          </p:nvPr>
        </p:nvSpPr>
        <p:spPr>
          <a:xfrm>
            <a:off x="457200" y="1218010"/>
            <a:ext cx="4114800" cy="3394472"/>
          </a:xfrm>
        </p:spPr>
        <p:txBody>
          <a:bodyPr>
            <a:normAutofit fontScale="85000" lnSpcReduction="10000"/>
          </a:bodyPr>
          <a:lstStyle/>
          <a:p>
            <a:r>
              <a:rPr lang="en-US" dirty="0">
                <a:latin typeface="Arial" panose="020B0604020202020204" pitchFamily="34" charset="0"/>
                <a:cs typeface="Arial" panose="020B0604020202020204" pitchFamily="34" charset="0"/>
              </a:rPr>
              <a:t>Accessible through GNSS</a:t>
            </a:r>
          </a:p>
          <a:p>
            <a:r>
              <a:rPr lang="en-US" dirty="0">
                <a:latin typeface="Arial" panose="020B0604020202020204" pitchFamily="34" charset="0"/>
                <a:cs typeface="Arial" panose="020B0604020202020204" pitchFamily="34" charset="0"/>
              </a:rPr>
              <a:t>Height above simple mathematical surface (ellipsoid)</a:t>
            </a:r>
          </a:p>
          <a:p>
            <a:r>
              <a:rPr lang="en-US" dirty="0">
                <a:latin typeface="Arial" panose="020B0604020202020204" pitchFamily="34" charset="0"/>
                <a:cs typeface="Arial" panose="020B0604020202020204" pitchFamily="34" charset="0"/>
              </a:rPr>
              <a:t>Geometric coordinate (has nothing to do with water flow)</a:t>
            </a:r>
          </a:p>
        </p:txBody>
      </p:sp>
      <p:sp>
        <p:nvSpPr>
          <p:cNvPr id="3" name="TextBox 2">
            <a:extLst>
              <a:ext uri="{FF2B5EF4-FFF2-40B4-BE49-F238E27FC236}">
                <a16:creationId xmlns:a16="http://schemas.microsoft.com/office/drawing/2014/main" id="{765E2727-9BD9-440D-B1D1-E6F932F9BF9B}"/>
              </a:ext>
            </a:extLst>
          </p:cNvPr>
          <p:cNvSpPr txBox="1"/>
          <p:nvPr/>
        </p:nvSpPr>
        <p:spPr>
          <a:xfrm>
            <a:off x="6019800" y="2915886"/>
            <a:ext cx="1611923"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Semimajor axis (</a:t>
            </a:r>
            <a:r>
              <a:rPr lang="en-US" sz="1400" b="1" i="1" dirty="0">
                <a:latin typeface="Times New Roman" panose="02020603050405020304" pitchFamily="18" charset="0"/>
                <a:cs typeface="Times New Roman" panose="02020603050405020304" pitchFamily="18" charset="0"/>
              </a:rPr>
              <a:t>a</a:t>
            </a:r>
            <a:r>
              <a:rPr lang="en-US" sz="14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51A1F5E5-EDA4-4086-A2E8-96BB0506F4C9}"/>
              </a:ext>
            </a:extLst>
          </p:cNvPr>
          <p:cNvSpPr txBox="1"/>
          <p:nvPr/>
        </p:nvSpPr>
        <p:spPr>
          <a:xfrm rot="16200000">
            <a:off x="4732925" y="1879699"/>
            <a:ext cx="1611923" cy="307777"/>
          </a:xfrm>
          <a:prstGeom prst="rect">
            <a:avLst/>
          </a:prstGeom>
          <a:noFill/>
        </p:spPr>
        <p:txBody>
          <a:bodyPr wrap="square" rtlCol="0">
            <a:spAutoFit/>
          </a:bodyPr>
          <a:lstStyle/>
          <a:p>
            <a:r>
              <a:rPr lang="en-US" sz="1400" b="1" dirty="0" err="1">
                <a:latin typeface="Times New Roman" panose="02020603050405020304" pitchFamily="18" charset="0"/>
                <a:cs typeface="Times New Roman" panose="02020603050405020304" pitchFamily="18" charset="0"/>
              </a:rPr>
              <a:t>Semiminor</a:t>
            </a:r>
            <a:r>
              <a:rPr lang="en-US" sz="1400" b="1" dirty="0">
                <a:latin typeface="Times New Roman" panose="02020603050405020304" pitchFamily="18" charset="0"/>
                <a:cs typeface="Times New Roman" panose="02020603050405020304" pitchFamily="18" charset="0"/>
              </a:rPr>
              <a:t> axis (</a:t>
            </a:r>
            <a:r>
              <a:rPr lang="en-US" sz="1400" b="1" i="1" dirty="0">
                <a:latin typeface="Times New Roman" panose="02020603050405020304" pitchFamily="18" charset="0"/>
                <a:cs typeface="Times New Roman" panose="02020603050405020304" pitchFamily="18" charset="0"/>
              </a:rPr>
              <a:t>b</a:t>
            </a:r>
            <a:r>
              <a:rPr lang="en-US" sz="1400" b="1"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DC0542B-39F1-4A1D-BAF9-74BA732AB2D4}"/>
                  </a:ext>
                </a:extLst>
              </p:cNvPr>
              <p:cNvSpPr txBox="1"/>
              <p:nvPr/>
            </p:nvSpPr>
            <p:spPr>
              <a:xfrm>
                <a:off x="5823171" y="3778447"/>
                <a:ext cx="1611923" cy="406778"/>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Flattening </a:t>
                </a:r>
                <a14:m>
                  <m:oMath xmlns:m="http://schemas.openxmlformats.org/officeDocument/2006/math">
                    <m:r>
                      <a:rPr lang="en-US" sz="1400" b="1" i="1" smtClean="0">
                        <a:latin typeface="Cambria Math" panose="02040503050406030204" pitchFamily="18" charset="0"/>
                        <a:cs typeface="Times New Roman" panose="02020603050405020304" pitchFamily="18" charset="0"/>
                      </a:rPr>
                      <m:t>𝒇</m:t>
                    </m:r>
                    <m:r>
                      <a:rPr lang="en-US" sz="1400" b="1" i="1" smtClean="0">
                        <a:latin typeface="Cambria Math" panose="02040503050406030204" pitchFamily="18" charset="0"/>
                        <a:cs typeface="Times New Roman" panose="02020603050405020304" pitchFamily="18" charset="0"/>
                      </a:rPr>
                      <m:t>=</m:t>
                    </m:r>
                    <m:f>
                      <m:fPr>
                        <m:ctrlPr>
                          <a:rPr lang="en-US" sz="1400" b="1" i="1" smtClean="0">
                            <a:latin typeface="Cambria Math" panose="02040503050406030204" pitchFamily="18" charset="0"/>
                            <a:cs typeface="Times New Roman" panose="02020603050405020304" pitchFamily="18" charset="0"/>
                          </a:rPr>
                        </m:ctrlPr>
                      </m:fPr>
                      <m:num>
                        <m:r>
                          <a:rPr lang="en-US" sz="1400" b="1" i="1" smtClean="0">
                            <a:latin typeface="Cambria Math" panose="02040503050406030204" pitchFamily="18" charset="0"/>
                            <a:cs typeface="Times New Roman" panose="02020603050405020304" pitchFamily="18" charset="0"/>
                          </a:rPr>
                          <m:t>𝒂</m:t>
                        </m:r>
                        <m:r>
                          <a:rPr lang="en-US" sz="1400" b="1" i="1" smtClean="0">
                            <a:latin typeface="Cambria Math" panose="02040503050406030204" pitchFamily="18" charset="0"/>
                            <a:cs typeface="Times New Roman" panose="02020603050405020304" pitchFamily="18" charset="0"/>
                          </a:rPr>
                          <m:t>−</m:t>
                        </m:r>
                        <m:r>
                          <a:rPr lang="en-US" sz="1400" b="1" i="1" smtClean="0">
                            <a:latin typeface="Cambria Math" panose="02040503050406030204" pitchFamily="18" charset="0"/>
                            <a:cs typeface="Times New Roman" panose="02020603050405020304" pitchFamily="18" charset="0"/>
                          </a:rPr>
                          <m:t>𝒃</m:t>
                        </m:r>
                      </m:num>
                      <m:den>
                        <m:r>
                          <a:rPr lang="en-US" sz="1400" b="1" i="1" smtClean="0">
                            <a:latin typeface="Cambria Math" panose="02040503050406030204" pitchFamily="18" charset="0"/>
                            <a:cs typeface="Times New Roman" panose="02020603050405020304" pitchFamily="18" charset="0"/>
                          </a:rPr>
                          <m:t>𝒂</m:t>
                        </m:r>
                      </m:den>
                    </m:f>
                  </m:oMath>
                </a14:m>
                <a:endParaRPr lang="en-US" sz="1400" b="1"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DC0542B-39F1-4A1D-BAF9-74BA732AB2D4}"/>
                  </a:ext>
                </a:extLst>
              </p:cNvPr>
              <p:cNvSpPr txBox="1">
                <a:spLocks noRot="1" noChangeAspect="1" noMove="1" noResize="1" noEditPoints="1" noAdjustHandles="1" noChangeArrowheads="1" noChangeShapeType="1" noTextEdit="1"/>
              </p:cNvSpPr>
              <p:nvPr/>
            </p:nvSpPr>
            <p:spPr>
              <a:xfrm>
                <a:off x="5823171" y="3778447"/>
                <a:ext cx="1611923" cy="406778"/>
              </a:xfrm>
              <a:prstGeom prst="rect">
                <a:avLst/>
              </a:prstGeom>
              <a:blipFill>
                <a:blip r:embed="rId4"/>
                <a:stretch>
                  <a:fillRect l="-1132" b="-1493"/>
                </a:stretch>
              </a:blipFill>
            </p:spPr>
            <p:txBody>
              <a:bodyPr/>
              <a:lstStyle/>
              <a:p>
                <a:r>
                  <a:rPr lang="en-US">
                    <a:noFill/>
                  </a:rPr>
                  <a:t> </a:t>
                </a:r>
              </a:p>
            </p:txBody>
          </p:sp>
        </mc:Fallback>
      </mc:AlternateContent>
    </p:spTree>
    <p:extLst>
      <p:ext uri="{BB962C8B-B14F-4D97-AF65-F5344CB8AC3E}">
        <p14:creationId xmlns:p14="http://schemas.microsoft.com/office/powerpoint/2010/main" val="289070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43A9D-9CA9-499D-BDA7-DE0CEB8E7CC4}"/>
              </a:ext>
            </a:extLst>
          </p:cNvPr>
          <p:cNvSpPr>
            <a:spLocks noGrp="1"/>
          </p:cNvSpPr>
          <p:nvPr>
            <p:ph type="title"/>
          </p:nvPr>
        </p:nvSpPr>
        <p:spPr/>
        <p:txBody>
          <a:bodyPr>
            <a:noAutofit/>
          </a:bodyPr>
          <a:lstStyle/>
          <a:p>
            <a:r>
              <a:rPr lang="en-US" sz="2400" dirty="0"/>
              <a:t>Ellipsoid, Geoid, Orthometric &amp; Dynamic Heights</a:t>
            </a:r>
          </a:p>
        </p:txBody>
      </p:sp>
      <p:sp>
        <p:nvSpPr>
          <p:cNvPr id="3" name="Date Placeholder 2">
            <a:extLst>
              <a:ext uri="{FF2B5EF4-FFF2-40B4-BE49-F238E27FC236}">
                <a16:creationId xmlns:a16="http://schemas.microsoft.com/office/drawing/2014/main" id="{7469A431-3276-4CB0-8CB2-D94ECD51E8CD}"/>
              </a:ext>
            </a:extLst>
          </p:cNvPr>
          <p:cNvSpPr>
            <a:spLocks noGrp="1"/>
          </p:cNvSpPr>
          <p:nvPr>
            <p:ph type="dt" sz="half" idx="10"/>
          </p:nvPr>
        </p:nvSpPr>
        <p:spPr/>
        <p:txBody>
          <a:bodyPr/>
          <a:lstStyle/>
          <a:p>
            <a:r>
              <a:rPr lang="en-US"/>
              <a:t>1/11/2024</a:t>
            </a:r>
            <a:endParaRPr lang="en-US" dirty="0"/>
          </a:p>
        </p:txBody>
      </p:sp>
      <p:sp>
        <p:nvSpPr>
          <p:cNvPr id="4" name="Footer Placeholder 3">
            <a:extLst>
              <a:ext uri="{FF2B5EF4-FFF2-40B4-BE49-F238E27FC236}">
                <a16:creationId xmlns:a16="http://schemas.microsoft.com/office/drawing/2014/main" id="{B446084E-41EC-4CB5-90B7-5C2FCAC3F5EE}"/>
              </a:ext>
            </a:extLst>
          </p:cNvPr>
          <p:cNvSpPr>
            <a:spLocks noGrp="1"/>
          </p:cNvSpPr>
          <p:nvPr>
            <p:ph type="ftr" sz="quarter" idx="11"/>
          </p:nvPr>
        </p:nvSpPr>
        <p:spPr/>
        <p:txBody>
          <a:bodyPr/>
          <a:lstStyle/>
          <a:p>
            <a:r>
              <a:rPr lang="en-US"/>
              <a:t>2024 ISPLS Convention</a:t>
            </a:r>
          </a:p>
        </p:txBody>
      </p:sp>
      <p:sp>
        <p:nvSpPr>
          <p:cNvPr id="5" name="Slide Number Placeholder 4">
            <a:extLst>
              <a:ext uri="{FF2B5EF4-FFF2-40B4-BE49-F238E27FC236}">
                <a16:creationId xmlns:a16="http://schemas.microsoft.com/office/drawing/2014/main" id="{C6464121-EC8E-41D6-8122-6B73C7BE827E}"/>
              </a:ext>
            </a:extLst>
          </p:cNvPr>
          <p:cNvSpPr>
            <a:spLocks noGrp="1"/>
          </p:cNvSpPr>
          <p:nvPr>
            <p:ph type="sldNum" sz="quarter" idx="12"/>
          </p:nvPr>
        </p:nvSpPr>
        <p:spPr/>
        <p:txBody>
          <a:bodyPr/>
          <a:lstStyle/>
          <a:p>
            <a:fld id="{D3D538F9-49A3-B84F-B36B-A7030CDE5D5B}" type="slidenum">
              <a:rPr lang="en-US" smtClean="0"/>
              <a:t>65</a:t>
            </a:fld>
            <a:endParaRPr lang="en-US"/>
          </a:p>
        </p:txBody>
      </p:sp>
      <p:pic>
        <p:nvPicPr>
          <p:cNvPr id="1026" name="Picture 2" descr="Image showing equipotential surfaces, a plumb line, and sea level">
            <a:extLst>
              <a:ext uri="{FF2B5EF4-FFF2-40B4-BE49-F238E27FC236}">
                <a16:creationId xmlns:a16="http://schemas.microsoft.com/office/drawing/2014/main" id="{1AD1BFBF-6FED-4D29-A7A9-A82A76AB39A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984" t="15128" r="1096" b="2343"/>
          <a:stretch/>
        </p:blipFill>
        <p:spPr bwMode="auto">
          <a:xfrm>
            <a:off x="1346834" y="1063229"/>
            <a:ext cx="6450331" cy="34910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1F6FFD7-D44F-4239-948A-44EFB2206D40}"/>
                  </a:ext>
                </a:extLst>
              </p:cNvPr>
              <p:cNvSpPr txBox="1"/>
              <p:nvPr/>
            </p:nvSpPr>
            <p:spPr>
              <a:xfrm>
                <a:off x="2451734" y="4439808"/>
                <a:ext cx="5244466" cy="342979"/>
              </a:xfrm>
              <a:prstGeom prst="rect">
                <a:avLst/>
              </a:prstGeom>
              <a:noFill/>
            </p:spPr>
            <p:txBody>
              <a:bodyPr wrap="square" rtlCol="0">
                <a:spAutoFit/>
              </a:bodyPr>
              <a:lstStyle/>
              <a:p>
                <a14:m>
                  <m:oMath xmlns:m="http://schemas.openxmlformats.org/officeDocument/2006/math">
                    <m:sSup>
                      <m:sSupPr>
                        <m:ctrlPr>
                          <a:rPr lang="en-US" sz="1600" b="1" i="1" dirty="0" smtClean="0">
                            <a:latin typeface="Cambria Math" panose="02040503050406030204" pitchFamily="18" charset="0"/>
                          </a:rPr>
                        </m:ctrlPr>
                      </m:sSupPr>
                      <m:e>
                        <m:r>
                          <a:rPr lang="en-US" sz="1600" b="1" i="0" dirty="0" smtClean="0">
                            <a:latin typeface="Cambria Math" panose="02040503050406030204" pitchFamily="18" charset="0"/>
                          </a:rPr>
                          <m:t>𝐇</m:t>
                        </m:r>
                      </m:e>
                      <m:sup>
                        <m:r>
                          <a:rPr lang="en-US" sz="1600" b="1" i="0" dirty="0" smtClean="0">
                            <a:latin typeface="Cambria Math" panose="02040503050406030204" pitchFamily="18" charset="0"/>
                          </a:rPr>
                          <m:t>𝐃</m:t>
                        </m:r>
                      </m:sup>
                    </m:sSup>
                  </m:oMath>
                </a14:m>
                <a:r>
                  <a:rPr lang="en-US" sz="1600" b="1" dirty="0">
                    <a:latin typeface="+mj-lt"/>
                  </a:rPr>
                  <a:t> (Dynamic Height) = Scaled value of geopotential (at P)</a:t>
                </a:r>
              </a:p>
            </p:txBody>
          </p:sp>
        </mc:Choice>
        <mc:Fallback xmlns="">
          <p:sp>
            <p:nvSpPr>
              <p:cNvPr id="6" name="TextBox 5">
                <a:extLst>
                  <a:ext uri="{FF2B5EF4-FFF2-40B4-BE49-F238E27FC236}">
                    <a16:creationId xmlns:a16="http://schemas.microsoft.com/office/drawing/2014/main" id="{E1F6FFD7-D44F-4239-948A-44EFB2206D40}"/>
                  </a:ext>
                </a:extLst>
              </p:cNvPr>
              <p:cNvSpPr txBox="1">
                <a:spLocks noRot="1" noChangeAspect="1" noMove="1" noResize="1" noEditPoints="1" noAdjustHandles="1" noChangeArrowheads="1" noChangeShapeType="1" noTextEdit="1"/>
              </p:cNvSpPr>
              <p:nvPr/>
            </p:nvSpPr>
            <p:spPr>
              <a:xfrm>
                <a:off x="2451734" y="4439808"/>
                <a:ext cx="5244466" cy="342979"/>
              </a:xfrm>
              <a:prstGeom prst="rect">
                <a:avLst/>
              </a:prstGeom>
              <a:blipFill>
                <a:blip r:embed="rId4"/>
                <a:stretch>
                  <a:fillRect t="-3509" r="-116" b="-2105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6674010-3475-4B42-8808-743E058C0DE3}"/>
              </a:ext>
            </a:extLst>
          </p:cNvPr>
          <p:cNvSpPr txBox="1"/>
          <p:nvPr/>
        </p:nvSpPr>
        <p:spPr>
          <a:xfrm>
            <a:off x="7620000" y="1341120"/>
            <a:ext cx="1577340" cy="646331"/>
          </a:xfrm>
          <a:prstGeom prst="rect">
            <a:avLst/>
          </a:prstGeom>
          <a:noFill/>
        </p:spPr>
        <p:txBody>
          <a:bodyPr wrap="square" rtlCol="0">
            <a:spAutoFit/>
          </a:bodyPr>
          <a:lstStyle/>
          <a:p>
            <a:r>
              <a:rPr lang="en-US" dirty="0"/>
              <a:t>Equipotential surfaces</a:t>
            </a:r>
          </a:p>
        </p:txBody>
      </p:sp>
      <p:cxnSp>
        <p:nvCxnSpPr>
          <p:cNvPr id="9" name="Straight Arrow Connector 8">
            <a:extLst>
              <a:ext uri="{FF2B5EF4-FFF2-40B4-BE49-F238E27FC236}">
                <a16:creationId xmlns:a16="http://schemas.microsoft.com/office/drawing/2014/main" id="{24A5BC62-D3F2-412C-8421-843EC71AADE0}"/>
              </a:ext>
              <a:ext uri="{C183D7F6-B498-43B3-948B-1728B52AA6E4}">
                <adec:decorative xmlns:adec="http://schemas.microsoft.com/office/drawing/2017/decorative" val="1"/>
              </a:ext>
            </a:extLst>
          </p:cNvPr>
          <p:cNvCxnSpPr>
            <a:cxnSpLocks/>
            <a:stCxn id="7" idx="1"/>
          </p:cNvCxnSpPr>
          <p:nvPr/>
        </p:nvCxnSpPr>
        <p:spPr>
          <a:xfrm flipH="1" flipV="1">
            <a:off x="7018020" y="1501140"/>
            <a:ext cx="601980" cy="163146"/>
          </a:xfrm>
          <a:prstGeom prst="straightConnector1">
            <a:avLst/>
          </a:prstGeom>
          <a:ln w="6350">
            <a:solidFill>
              <a:schemeClr val="tx1">
                <a:lumMod val="50000"/>
                <a:lumOff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02226326-4256-4FFD-B170-27EE0E4709B0}"/>
              </a:ext>
              <a:ext uri="{C183D7F6-B498-43B3-948B-1728B52AA6E4}">
                <adec:decorative xmlns:adec="http://schemas.microsoft.com/office/drawing/2017/decorative" val="1"/>
              </a:ext>
            </a:extLst>
          </p:cNvPr>
          <p:cNvCxnSpPr>
            <a:cxnSpLocks/>
          </p:cNvCxnSpPr>
          <p:nvPr/>
        </p:nvCxnSpPr>
        <p:spPr>
          <a:xfrm flipH="1">
            <a:off x="6934200" y="1813560"/>
            <a:ext cx="762000" cy="110490"/>
          </a:xfrm>
          <a:prstGeom prst="straightConnector1">
            <a:avLst/>
          </a:prstGeom>
          <a:ln w="6350">
            <a:solidFill>
              <a:schemeClr val="tx1">
                <a:lumMod val="50000"/>
                <a:lumOff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0D2090C2-E5F1-4EA9-AB14-136F00407440}"/>
              </a:ext>
              <a:ext uri="{C183D7F6-B498-43B3-948B-1728B52AA6E4}">
                <adec:decorative xmlns:adec="http://schemas.microsoft.com/office/drawing/2017/decorative" val="1"/>
              </a:ext>
            </a:extLst>
          </p:cNvPr>
          <p:cNvCxnSpPr>
            <a:cxnSpLocks/>
          </p:cNvCxnSpPr>
          <p:nvPr/>
        </p:nvCxnSpPr>
        <p:spPr>
          <a:xfrm flipH="1">
            <a:off x="6934200" y="1929080"/>
            <a:ext cx="762000" cy="349300"/>
          </a:xfrm>
          <a:prstGeom prst="straightConnector1">
            <a:avLst/>
          </a:prstGeom>
          <a:ln w="6350">
            <a:solidFill>
              <a:schemeClr val="tx1">
                <a:lumMod val="50000"/>
                <a:lumOff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94FFE15-4A3C-43ED-9549-CC398E21C331}"/>
              </a:ext>
              <a:ext uri="{C183D7F6-B498-43B3-948B-1728B52AA6E4}">
                <adec:decorative xmlns:adec="http://schemas.microsoft.com/office/drawing/2017/decorative" val="1"/>
              </a:ext>
            </a:extLst>
          </p:cNvPr>
          <p:cNvCxnSpPr>
            <a:cxnSpLocks/>
          </p:cNvCxnSpPr>
          <p:nvPr/>
        </p:nvCxnSpPr>
        <p:spPr>
          <a:xfrm flipH="1">
            <a:off x="6972300" y="1929080"/>
            <a:ext cx="824865" cy="771971"/>
          </a:xfrm>
          <a:prstGeom prst="straightConnector1">
            <a:avLst/>
          </a:prstGeom>
          <a:ln w="6350">
            <a:solidFill>
              <a:schemeClr val="tx1">
                <a:lumMod val="50000"/>
                <a:lumOff val="50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74226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87AC9-C308-4743-9B7C-C52E45CCAA78}"/>
              </a:ext>
            </a:extLst>
          </p:cNvPr>
          <p:cNvSpPr>
            <a:spLocks noGrp="1"/>
          </p:cNvSpPr>
          <p:nvPr>
            <p:ph type="title"/>
          </p:nvPr>
        </p:nvSpPr>
        <p:spPr/>
        <p:txBody>
          <a:bodyPr/>
          <a:lstStyle/>
          <a:p>
            <a:r>
              <a:rPr lang="en-US" dirty="0"/>
              <a:t>More Height Surfaces</a:t>
            </a:r>
          </a:p>
        </p:txBody>
      </p:sp>
      <p:sp>
        <p:nvSpPr>
          <p:cNvPr id="3" name="Date Placeholder 2">
            <a:extLst>
              <a:ext uri="{FF2B5EF4-FFF2-40B4-BE49-F238E27FC236}">
                <a16:creationId xmlns:a16="http://schemas.microsoft.com/office/drawing/2014/main" id="{C75BB061-0687-4A24-9541-64B97D2B06BB}"/>
              </a:ext>
            </a:extLst>
          </p:cNvPr>
          <p:cNvSpPr>
            <a:spLocks noGrp="1"/>
          </p:cNvSpPr>
          <p:nvPr>
            <p:ph type="dt" sz="half" idx="10"/>
          </p:nvPr>
        </p:nvSpPr>
        <p:spPr/>
        <p:txBody>
          <a:bodyPr/>
          <a:lstStyle/>
          <a:p>
            <a:r>
              <a:rPr lang="en-US"/>
              <a:t>1/11/2024</a:t>
            </a:r>
          </a:p>
        </p:txBody>
      </p:sp>
      <p:sp>
        <p:nvSpPr>
          <p:cNvPr id="4" name="Footer Placeholder 3">
            <a:extLst>
              <a:ext uri="{FF2B5EF4-FFF2-40B4-BE49-F238E27FC236}">
                <a16:creationId xmlns:a16="http://schemas.microsoft.com/office/drawing/2014/main" id="{D30E9670-F584-42CC-A055-D98AB37EEB85}"/>
              </a:ext>
            </a:extLst>
          </p:cNvPr>
          <p:cNvSpPr>
            <a:spLocks noGrp="1"/>
          </p:cNvSpPr>
          <p:nvPr>
            <p:ph type="ftr" sz="quarter" idx="11"/>
          </p:nvPr>
        </p:nvSpPr>
        <p:spPr/>
        <p:txBody>
          <a:bodyPr/>
          <a:lstStyle/>
          <a:p>
            <a:r>
              <a:rPr lang="en-US"/>
              <a:t>2024 ISPLS Convention</a:t>
            </a:r>
          </a:p>
        </p:txBody>
      </p:sp>
      <p:sp>
        <p:nvSpPr>
          <p:cNvPr id="5" name="Slide Number Placeholder 4">
            <a:extLst>
              <a:ext uri="{FF2B5EF4-FFF2-40B4-BE49-F238E27FC236}">
                <a16:creationId xmlns:a16="http://schemas.microsoft.com/office/drawing/2014/main" id="{55BA671D-5C40-4867-BE4E-5AB7D73E3492}"/>
              </a:ext>
            </a:extLst>
          </p:cNvPr>
          <p:cNvSpPr>
            <a:spLocks noGrp="1"/>
          </p:cNvSpPr>
          <p:nvPr>
            <p:ph type="sldNum" sz="quarter" idx="12"/>
          </p:nvPr>
        </p:nvSpPr>
        <p:spPr/>
        <p:txBody>
          <a:bodyPr/>
          <a:lstStyle/>
          <a:p>
            <a:fld id="{D3D538F9-49A3-B84F-B36B-A7030CDE5D5B}" type="slidenum">
              <a:rPr lang="en-US" smtClean="0"/>
              <a:t>66</a:t>
            </a:fld>
            <a:endParaRPr lang="en-US"/>
          </a:p>
        </p:txBody>
      </p:sp>
      <p:pic>
        <p:nvPicPr>
          <p:cNvPr id="7" name="Picture 6" descr="Image showing normal height and height anomaly, also quasi-geoid versus local quasi-geoid (from Jekeli 2000)">
            <a:extLst>
              <a:ext uri="{FF2B5EF4-FFF2-40B4-BE49-F238E27FC236}">
                <a16:creationId xmlns:a16="http://schemas.microsoft.com/office/drawing/2014/main" id="{DE18976D-0C63-413E-BF3E-F8115623DF83}"/>
              </a:ext>
            </a:extLst>
          </p:cNvPr>
          <p:cNvPicPr>
            <a:picLocks noChangeAspect="1"/>
          </p:cNvPicPr>
          <p:nvPr/>
        </p:nvPicPr>
        <p:blipFill>
          <a:blip r:embed="rId3"/>
          <a:stretch>
            <a:fillRect/>
          </a:stretch>
        </p:blipFill>
        <p:spPr>
          <a:xfrm>
            <a:off x="1466850" y="1063229"/>
            <a:ext cx="6153150" cy="3522726"/>
          </a:xfrm>
          <a:prstGeom prst="rect">
            <a:avLst/>
          </a:prstGeom>
        </p:spPr>
      </p:pic>
      <p:sp>
        <p:nvSpPr>
          <p:cNvPr id="8" name="TextBox 7">
            <a:extLst>
              <a:ext uri="{FF2B5EF4-FFF2-40B4-BE49-F238E27FC236}">
                <a16:creationId xmlns:a16="http://schemas.microsoft.com/office/drawing/2014/main" id="{FB8F924D-0396-423F-9C5B-077CAE17CC4C}"/>
              </a:ext>
            </a:extLst>
          </p:cNvPr>
          <p:cNvSpPr txBox="1"/>
          <p:nvPr/>
        </p:nvSpPr>
        <p:spPr>
          <a:xfrm>
            <a:off x="5829364" y="4671775"/>
            <a:ext cx="2133600" cy="369332"/>
          </a:xfrm>
          <a:prstGeom prst="rect">
            <a:avLst/>
          </a:prstGeom>
          <a:noFill/>
        </p:spPr>
        <p:txBody>
          <a:bodyPr wrap="square" rtlCol="0">
            <a:spAutoFit/>
          </a:bodyPr>
          <a:lstStyle/>
          <a:p>
            <a:r>
              <a:rPr lang="en-US" dirty="0"/>
              <a:t>From </a:t>
            </a:r>
            <a:r>
              <a:rPr lang="en-US" dirty="0" err="1"/>
              <a:t>Jekeli</a:t>
            </a:r>
            <a:r>
              <a:rPr lang="en-US" dirty="0"/>
              <a:t> (2000)</a:t>
            </a:r>
          </a:p>
        </p:txBody>
      </p:sp>
    </p:spTree>
    <p:extLst>
      <p:ext uri="{BB962C8B-B14F-4D97-AF65-F5344CB8AC3E}">
        <p14:creationId xmlns:p14="http://schemas.microsoft.com/office/powerpoint/2010/main" val="4200142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B420-C723-4C16-954A-0F4D40449150}"/>
              </a:ext>
            </a:extLst>
          </p:cNvPr>
          <p:cNvSpPr>
            <a:spLocks noGrp="1"/>
          </p:cNvSpPr>
          <p:nvPr>
            <p:ph type="title"/>
          </p:nvPr>
        </p:nvSpPr>
        <p:spPr/>
        <p:txBody>
          <a:bodyPr>
            <a:normAutofit/>
          </a:bodyPr>
          <a:lstStyle/>
          <a:p>
            <a:r>
              <a:rPr lang="en-US" altLang="en-US" b="1" dirty="0">
                <a:latin typeface="Arial" panose="020B0604020202020204" pitchFamily="34" charset="0"/>
                <a:cs typeface="Arial" panose="020B0604020202020204" pitchFamily="34" charset="0"/>
              </a:rPr>
              <a:t>Understanding “Geo-Potential” (</a:t>
            </a:r>
            <a:r>
              <a:rPr lang="en-US" altLang="en-US" b="1" i="1" dirty="0">
                <a:latin typeface="Arial" panose="020B0604020202020204" pitchFamily="34" charset="0"/>
                <a:cs typeface="Arial" panose="020B0604020202020204" pitchFamily="34" charset="0"/>
              </a:rPr>
              <a:t>C</a:t>
            </a:r>
            <a:r>
              <a:rPr lang="en-US" altLang="en-US" b="1" dirty="0">
                <a:latin typeface="Arial" panose="020B0604020202020204" pitchFamily="34" charset="0"/>
                <a:cs typeface="Arial" panose="020B0604020202020204" pitchFamily="34" charset="0"/>
              </a:rPr>
              <a:t>)</a:t>
            </a:r>
            <a:endParaRPr lang="en-US" dirty="0"/>
          </a:p>
        </p:txBody>
      </p:sp>
      <p:sp>
        <p:nvSpPr>
          <p:cNvPr id="5" name="Rectangle 2051" descr="A series of three images that show a bucket on top of a platform being dumped out and then the contents falling through different zones.">
            <a:extLst>
              <a:ext uri="{FF2B5EF4-FFF2-40B4-BE49-F238E27FC236}">
                <a16:creationId xmlns:a16="http://schemas.microsoft.com/office/drawing/2014/main" id="{C1BD1300-73F0-4D1C-963C-78DFBC1393D7}"/>
              </a:ext>
            </a:extLst>
          </p:cNvPr>
          <p:cNvSpPr txBox="1">
            <a:spLocks noChangeArrowheads="1"/>
          </p:cNvSpPr>
          <p:nvPr/>
        </p:nvSpPr>
        <p:spPr>
          <a:xfrm>
            <a:off x="389507" y="3690327"/>
            <a:ext cx="1885950" cy="925436"/>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The resting water has “potential” energy just by being high up on this cliff.   </a:t>
            </a:r>
          </a:p>
          <a:p>
            <a:pPr algn="l">
              <a:buSzPct val="65000"/>
            </a:pPr>
            <a:r>
              <a:rPr lang="en-US" altLang="en-US" sz="1200" dirty="0">
                <a:latin typeface="Arial" panose="020B0604020202020204" pitchFamily="34" charset="0"/>
                <a:cs typeface="Arial" panose="020B0604020202020204" pitchFamily="34" charset="0"/>
              </a:rPr>
              <a:t>Energy = </a:t>
            </a:r>
            <a:r>
              <a:rPr lang="en-US" altLang="en-US" sz="1200" dirty="0" err="1">
                <a:latin typeface="Arial" panose="020B0604020202020204" pitchFamily="34" charset="0"/>
                <a:cs typeface="Arial" panose="020B0604020202020204" pitchFamily="34" charset="0"/>
              </a:rPr>
              <a:t>mgh</a:t>
            </a:r>
            <a:r>
              <a:rPr lang="en-US" altLang="en-US" sz="1200" dirty="0">
                <a:latin typeface="Arial" panose="020B0604020202020204" pitchFamily="34" charset="0"/>
                <a:cs typeface="Arial" panose="020B0604020202020204" pitchFamily="34" charset="0"/>
              </a:rPr>
              <a:t> </a:t>
            </a:r>
          </a:p>
        </p:txBody>
      </p:sp>
      <p:sp>
        <p:nvSpPr>
          <p:cNvPr id="6" name="Rectangle 2051" descr="A series of three images that show a bucket on top of a platform being dumped out and then the contents falling through different zones.">
            <a:extLst>
              <a:ext uri="{FF2B5EF4-FFF2-40B4-BE49-F238E27FC236}">
                <a16:creationId xmlns:a16="http://schemas.microsoft.com/office/drawing/2014/main" id="{DAB86CB2-5500-4AF6-86AA-986B70AC4AFA}"/>
              </a:ext>
            </a:extLst>
          </p:cNvPr>
          <p:cNvSpPr txBox="1">
            <a:spLocks noChangeArrowheads="1"/>
          </p:cNvSpPr>
          <p:nvPr/>
        </p:nvSpPr>
        <p:spPr>
          <a:xfrm>
            <a:off x="503806" y="4359306"/>
            <a:ext cx="8411594" cy="658252"/>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endParaRPr lang="en-US" altLang="en-US" sz="1200" dirty="0">
              <a:latin typeface="Arial" panose="020B0604020202020204" pitchFamily="34" charset="0"/>
              <a:cs typeface="Arial" panose="020B0604020202020204" pitchFamily="34" charset="0"/>
            </a:endParaRPr>
          </a:p>
        </p:txBody>
      </p:sp>
      <p:sp>
        <p:nvSpPr>
          <p:cNvPr id="7" name="Rectangle 2051" descr="A series of three images that show a bucket on top of a platform being dumped out and then the contents falling through different zones.">
            <a:extLst>
              <a:ext uri="{FF2B5EF4-FFF2-40B4-BE49-F238E27FC236}">
                <a16:creationId xmlns:a16="http://schemas.microsoft.com/office/drawing/2014/main" id="{F75AD910-3796-47B1-AF6A-2E669CEBFAD8}"/>
              </a:ext>
            </a:extLst>
          </p:cNvPr>
          <p:cNvSpPr txBox="1">
            <a:spLocks noChangeArrowheads="1"/>
          </p:cNvSpPr>
          <p:nvPr/>
        </p:nvSpPr>
        <p:spPr>
          <a:xfrm>
            <a:off x="3098670" y="3711432"/>
            <a:ext cx="1987680" cy="904331"/>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That potential energy can turn into real (kinetic) energy by falling.   </a:t>
            </a:r>
          </a:p>
          <a:p>
            <a:pPr algn="l">
              <a:buSzPct val="65000"/>
            </a:pPr>
            <a:r>
              <a:rPr lang="en-US" altLang="en-US" sz="1200" dirty="0">
                <a:latin typeface="Arial" panose="020B0604020202020204" pitchFamily="34" charset="0"/>
                <a:cs typeface="Arial" panose="020B0604020202020204" pitchFamily="34" charset="0"/>
              </a:rPr>
              <a:t>Energy = ½ mv</a:t>
            </a:r>
            <a:r>
              <a:rPr lang="en-US" altLang="en-US" sz="1200" baseline="30000" dirty="0">
                <a:latin typeface="Arial" panose="020B0604020202020204" pitchFamily="34" charset="0"/>
                <a:cs typeface="Arial" panose="020B0604020202020204" pitchFamily="34" charset="0"/>
              </a:rPr>
              <a:t>2</a:t>
            </a:r>
            <a:r>
              <a:rPr lang="en-US" altLang="en-US" sz="1200" dirty="0">
                <a:latin typeface="Arial" panose="020B0604020202020204" pitchFamily="34" charset="0"/>
                <a:cs typeface="Arial" panose="020B0604020202020204" pitchFamily="34" charset="0"/>
              </a:rPr>
              <a:t> (= </a:t>
            </a:r>
            <a:r>
              <a:rPr lang="en-US" altLang="en-US" sz="1200" dirty="0" err="1">
                <a:latin typeface="Arial" panose="020B0604020202020204" pitchFamily="34" charset="0"/>
                <a:cs typeface="Arial" panose="020B0604020202020204" pitchFamily="34" charset="0"/>
              </a:rPr>
              <a:t>mgh</a:t>
            </a:r>
            <a:r>
              <a:rPr lang="en-US" altLang="en-US" sz="1200" dirty="0">
                <a:latin typeface="Arial" panose="020B0604020202020204" pitchFamily="34" charset="0"/>
                <a:cs typeface="Arial" panose="020B0604020202020204" pitchFamily="34" charset="0"/>
              </a:rPr>
              <a:t>)</a:t>
            </a:r>
          </a:p>
        </p:txBody>
      </p:sp>
      <p:cxnSp>
        <p:nvCxnSpPr>
          <p:cNvPr id="8" name="Straight Connector 7" descr="A series of three images that show a bucket on top of a platform being dumped out and then the contents falling through different zones.">
            <a:extLst>
              <a:ext uri="{FF2B5EF4-FFF2-40B4-BE49-F238E27FC236}">
                <a16:creationId xmlns:a16="http://schemas.microsoft.com/office/drawing/2014/main" id="{04DF55A0-BAB3-40C1-8E1B-E3A9AEF37DE8}"/>
              </a:ext>
            </a:extLst>
          </p:cNvPr>
          <p:cNvCxnSpPr/>
          <p:nvPr/>
        </p:nvCxnSpPr>
        <p:spPr>
          <a:xfrm>
            <a:off x="421686" y="1602629"/>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descr="A series of three images that show a bucket on top of a platform being dumped out and then the contents falling through different zones.">
            <a:extLst>
              <a:ext uri="{FF2B5EF4-FFF2-40B4-BE49-F238E27FC236}">
                <a16:creationId xmlns:a16="http://schemas.microsoft.com/office/drawing/2014/main" id="{B1F1000A-6616-4C85-974A-4110BBE3FAE2}"/>
              </a:ext>
            </a:extLst>
          </p:cNvPr>
          <p:cNvCxnSpPr/>
          <p:nvPr/>
        </p:nvCxnSpPr>
        <p:spPr>
          <a:xfrm flipV="1">
            <a:off x="1250907" y="1611120"/>
            <a:ext cx="0" cy="1508014"/>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descr="A series of three images that show a bucket on top of a platform being dumped out and then the contents falling through different zones.">
            <a:extLst>
              <a:ext uri="{FF2B5EF4-FFF2-40B4-BE49-F238E27FC236}">
                <a16:creationId xmlns:a16="http://schemas.microsoft.com/office/drawing/2014/main" id="{A8CE863F-4610-49E5-96C5-A6FE67BC49D1}"/>
              </a:ext>
            </a:extLst>
          </p:cNvPr>
          <p:cNvCxnSpPr/>
          <p:nvPr/>
        </p:nvCxnSpPr>
        <p:spPr>
          <a:xfrm>
            <a:off x="1250907" y="3119133"/>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descr="A series of three images that show a bucket on top of a platform being dumped out and then the contents falling through different zones.">
            <a:extLst>
              <a:ext uri="{FF2B5EF4-FFF2-40B4-BE49-F238E27FC236}">
                <a16:creationId xmlns:a16="http://schemas.microsoft.com/office/drawing/2014/main" id="{DC0F4896-855F-4040-BFE1-AEEDAB6CA3EC}"/>
              </a:ext>
            </a:extLst>
          </p:cNvPr>
          <p:cNvSpPr/>
          <p:nvPr/>
        </p:nvSpPr>
        <p:spPr>
          <a:xfrm>
            <a:off x="400050" y="1591117"/>
            <a:ext cx="891679" cy="2017385"/>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descr="A series of three images that show a bucket on top of a platform being dumped out and then the contents falling through different zones.">
            <a:extLst>
              <a:ext uri="{FF2B5EF4-FFF2-40B4-BE49-F238E27FC236}">
                <a16:creationId xmlns:a16="http://schemas.microsoft.com/office/drawing/2014/main" id="{559127BA-373E-4E95-9C51-7E918377A02A}"/>
              </a:ext>
            </a:extLst>
          </p:cNvPr>
          <p:cNvSpPr/>
          <p:nvPr/>
        </p:nvSpPr>
        <p:spPr>
          <a:xfrm>
            <a:off x="1250906" y="3103068"/>
            <a:ext cx="924538" cy="515168"/>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 name="Straight Arrow Connector 12" descr="A series of three images that show a bucket on top of a platform being dumped out and then the contents falling through different zones.">
            <a:extLst>
              <a:ext uri="{FF2B5EF4-FFF2-40B4-BE49-F238E27FC236}">
                <a16:creationId xmlns:a16="http://schemas.microsoft.com/office/drawing/2014/main" id="{CDBA1902-F858-482F-BE6F-C1022189BFBB}"/>
              </a:ext>
            </a:extLst>
          </p:cNvPr>
          <p:cNvCxnSpPr/>
          <p:nvPr/>
        </p:nvCxnSpPr>
        <p:spPr>
          <a:xfrm>
            <a:off x="1393237" y="1610408"/>
            <a:ext cx="0" cy="1484880"/>
          </a:xfrm>
          <a:prstGeom prst="straightConnector1">
            <a:avLst/>
          </a:prstGeom>
          <a:ln>
            <a:solidFill>
              <a:schemeClr val="accent1">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4" name="TextBox 13" descr="A series of three images that show a bucket on top of a platform being dumped out and then the contents falling through different zones.">
            <a:extLst>
              <a:ext uri="{FF2B5EF4-FFF2-40B4-BE49-F238E27FC236}">
                <a16:creationId xmlns:a16="http://schemas.microsoft.com/office/drawing/2014/main" id="{4B94CA07-AE97-44E0-899F-D76B72B45AE3}"/>
              </a:ext>
            </a:extLst>
          </p:cNvPr>
          <p:cNvSpPr txBox="1"/>
          <p:nvPr/>
        </p:nvSpPr>
        <p:spPr>
          <a:xfrm>
            <a:off x="1393237" y="2423127"/>
            <a:ext cx="276038" cy="300082"/>
          </a:xfrm>
          <a:prstGeom prst="rect">
            <a:avLst/>
          </a:prstGeom>
          <a:noFill/>
        </p:spPr>
        <p:txBody>
          <a:bodyPr wrap="none" rtlCol="0">
            <a:spAutoFit/>
          </a:bodyPr>
          <a:lstStyle/>
          <a:p>
            <a:r>
              <a:rPr lang="en-US" sz="1350" dirty="0">
                <a:solidFill>
                  <a:schemeClr val="accent1">
                    <a:lumMod val="75000"/>
                  </a:schemeClr>
                </a:solidFill>
              </a:rPr>
              <a:t>h</a:t>
            </a:r>
          </a:p>
        </p:txBody>
      </p:sp>
      <mc:AlternateContent xmlns:mc="http://schemas.openxmlformats.org/markup-compatibility/2006" xmlns:a14="http://schemas.microsoft.com/office/drawing/2010/main">
        <mc:Choice Requires="a14">
          <p:sp>
            <p:nvSpPr>
              <p:cNvPr id="15" name="Rectangle 2051" descr="A series of three images that show a bucket on top of a platform being dumped out and then the contents falling through different zones.">
                <a:extLst>
                  <a:ext uri="{FF2B5EF4-FFF2-40B4-BE49-F238E27FC236}">
                    <a16:creationId xmlns:a16="http://schemas.microsoft.com/office/drawing/2014/main" id="{A0342377-4543-4D01-A353-34B8BAB98BD8}"/>
                  </a:ext>
                </a:extLst>
              </p:cNvPr>
              <p:cNvSpPr txBox="1">
                <a:spLocks noChangeArrowheads="1"/>
              </p:cNvSpPr>
              <p:nvPr/>
            </p:nvSpPr>
            <p:spPr>
              <a:xfrm>
                <a:off x="5726316" y="3674593"/>
                <a:ext cx="3246235" cy="999140"/>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Think of the Earth as creating a “gravity field” that masses experience. I’ve drawn potential “field lines”</a:t>
                </a:r>
              </a:p>
              <a:p>
                <a:pPr algn="l">
                  <a:buSzPct val="65000"/>
                </a:pPr>
                <a:r>
                  <a:rPr lang="en-US" altLang="en-US" sz="1200" dirty="0">
                    <a:latin typeface="Arial" panose="020B0604020202020204" pitchFamily="34" charset="0"/>
                    <a:cs typeface="Arial" panose="020B0604020202020204" pitchFamily="34" charset="0"/>
                  </a:rPr>
                  <a:t>Potential = </a:t>
                </a:r>
                <a:r>
                  <a:rPr lang="en-US" altLang="en-US" sz="1200" dirty="0" err="1">
                    <a:latin typeface="Arial" panose="020B0604020202020204" pitchFamily="34" charset="0"/>
                    <a:cs typeface="Arial" panose="020B0604020202020204" pitchFamily="34" charset="0"/>
                  </a:rPr>
                  <a:t>gh</a:t>
                </a:r>
                <a:r>
                  <a:rPr lang="en-US" altLang="en-US" sz="1200" dirty="0">
                    <a:latin typeface="Arial" panose="020B0604020202020204" pitchFamily="34" charset="0"/>
                    <a:cs typeface="Arial" panose="020B0604020202020204" pitchFamily="34" charset="0"/>
                  </a:rPr>
                  <a:t>          Units: </a:t>
                </a:r>
                <a14:m>
                  <m:oMath xmlns:m="http://schemas.openxmlformats.org/officeDocument/2006/math">
                    <m:sSup>
                      <m:sSupPr>
                        <m:ctrlPr>
                          <a:rPr lang="en-US" altLang="en-US" sz="1200" b="0" i="1" smtClean="0">
                            <a:latin typeface="Cambria Math" panose="02040503050406030204" pitchFamily="18" charset="0"/>
                            <a:cs typeface="Arial" panose="020B0604020202020204" pitchFamily="34" charset="0"/>
                          </a:rPr>
                        </m:ctrlPr>
                      </m:sSupPr>
                      <m:e>
                        <m:r>
                          <m:rPr>
                            <m:sty m:val="p"/>
                          </m:rPr>
                          <a:rPr lang="en-US" altLang="en-US" sz="1200" b="0" i="0" smtClean="0">
                            <a:latin typeface="Cambria Math" panose="02040503050406030204" pitchFamily="18" charset="0"/>
                            <a:cs typeface="Arial" panose="020B0604020202020204" pitchFamily="34" charset="0"/>
                          </a:rPr>
                          <m:t>m</m:t>
                        </m:r>
                      </m:e>
                      <m:sup>
                        <m:r>
                          <a:rPr lang="en-US" altLang="en-US" sz="1200" b="0" i="0" smtClean="0">
                            <a:latin typeface="Cambria Math" panose="02040503050406030204" pitchFamily="18" charset="0"/>
                            <a:cs typeface="Arial" panose="020B0604020202020204" pitchFamily="34" charset="0"/>
                          </a:rPr>
                          <m:t>2</m:t>
                        </m:r>
                      </m:sup>
                    </m:sSup>
                    <m:r>
                      <a:rPr lang="en-US" altLang="en-US" sz="1200" b="0" i="0" smtClean="0">
                        <a:latin typeface="Cambria Math" panose="02040503050406030204" pitchFamily="18" charset="0"/>
                        <a:cs typeface="Arial" panose="020B0604020202020204" pitchFamily="34" charset="0"/>
                      </a:rPr>
                      <m:t>/</m:t>
                    </m:r>
                    <m:sSup>
                      <m:sSupPr>
                        <m:ctrlPr>
                          <a:rPr lang="en-US" altLang="en-US" sz="1200" b="0" i="1" smtClean="0">
                            <a:latin typeface="Cambria Math" panose="02040503050406030204" pitchFamily="18" charset="0"/>
                            <a:cs typeface="Arial" panose="020B0604020202020204" pitchFamily="34" charset="0"/>
                          </a:rPr>
                        </m:ctrlPr>
                      </m:sSupPr>
                      <m:e>
                        <m:r>
                          <m:rPr>
                            <m:sty m:val="p"/>
                          </m:rPr>
                          <a:rPr lang="en-US" altLang="en-US" sz="1200" b="0" i="0" smtClean="0">
                            <a:latin typeface="Cambria Math" panose="02040503050406030204" pitchFamily="18" charset="0"/>
                            <a:cs typeface="Arial" panose="020B0604020202020204" pitchFamily="34" charset="0"/>
                          </a:rPr>
                          <m:t>s</m:t>
                        </m:r>
                      </m:e>
                      <m:sup>
                        <m:r>
                          <a:rPr lang="en-US" altLang="en-US" sz="1200" b="0" i="0" smtClean="0">
                            <a:latin typeface="Cambria Math" panose="02040503050406030204" pitchFamily="18" charset="0"/>
                            <a:cs typeface="Arial" panose="020B0604020202020204" pitchFamily="34" charset="0"/>
                          </a:rPr>
                          <m:t>2</m:t>
                        </m:r>
                      </m:sup>
                    </m:sSup>
                  </m:oMath>
                </a14:m>
                <a:endParaRPr lang="en-US" altLang="en-US" sz="1200" dirty="0">
                  <a:latin typeface="Arial" panose="020B0604020202020204" pitchFamily="34" charset="0"/>
                  <a:cs typeface="Arial" panose="020B0604020202020204" pitchFamily="34" charset="0"/>
                </a:endParaRPr>
              </a:p>
            </p:txBody>
          </p:sp>
        </mc:Choice>
        <mc:Fallback xmlns="">
          <p:sp>
            <p:nvSpPr>
              <p:cNvPr id="15" name="Rectangle 2051" descr="A series of three images that show a bucket on top of a platform being dumped out and then the contents falling through different zones.">
                <a:extLst>
                  <a:ext uri="{FF2B5EF4-FFF2-40B4-BE49-F238E27FC236}">
                    <a16:creationId xmlns:a16="http://schemas.microsoft.com/office/drawing/2014/main" id="{A0342377-4543-4D01-A353-34B8BAB98BD8}"/>
                  </a:ext>
                </a:extLst>
              </p:cNvPr>
              <p:cNvSpPr txBox="1">
                <a:spLocks noRot="1" noChangeAspect="1" noMove="1" noResize="1" noEditPoints="1" noAdjustHandles="1" noChangeArrowheads="1" noChangeShapeType="1" noTextEdit="1"/>
              </p:cNvSpPr>
              <p:nvPr/>
            </p:nvSpPr>
            <p:spPr>
              <a:xfrm>
                <a:off x="5726316" y="3674593"/>
                <a:ext cx="3246235" cy="999140"/>
              </a:xfrm>
              <a:prstGeom prst="rect">
                <a:avLst/>
              </a:prstGeom>
              <a:blipFill>
                <a:blip r:embed="rId3"/>
                <a:stretch>
                  <a:fillRect l="-750" t="-4268" b="-7317"/>
                </a:stretch>
              </a:blipFill>
            </p:spPr>
            <p:txBody>
              <a:bodyPr/>
              <a:lstStyle/>
              <a:p>
                <a:r>
                  <a:rPr lang="en-US">
                    <a:noFill/>
                  </a:rPr>
                  <a:t> </a:t>
                </a:r>
              </a:p>
            </p:txBody>
          </p:sp>
        </mc:Fallback>
      </mc:AlternateContent>
      <p:cxnSp>
        <p:nvCxnSpPr>
          <p:cNvPr id="16" name="Straight Connector 15" descr="A series of three images that show a bucket on top of a platform being dumped out and then the contents falling through different zones.">
            <a:extLst>
              <a:ext uri="{FF2B5EF4-FFF2-40B4-BE49-F238E27FC236}">
                <a16:creationId xmlns:a16="http://schemas.microsoft.com/office/drawing/2014/main" id="{513EE26C-54DF-44AF-967D-EB377DAE8204}"/>
              </a:ext>
            </a:extLst>
          </p:cNvPr>
          <p:cNvCxnSpPr/>
          <p:nvPr/>
        </p:nvCxnSpPr>
        <p:spPr>
          <a:xfrm>
            <a:off x="5909105" y="1582626"/>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descr="A series of three images that show a bucket on top of a platform being dumped out and then the contents falling through different zones.">
            <a:extLst>
              <a:ext uri="{FF2B5EF4-FFF2-40B4-BE49-F238E27FC236}">
                <a16:creationId xmlns:a16="http://schemas.microsoft.com/office/drawing/2014/main" id="{5A44BF8E-94C4-4F07-A1E6-97D0AF15F915}"/>
              </a:ext>
            </a:extLst>
          </p:cNvPr>
          <p:cNvCxnSpPr/>
          <p:nvPr/>
        </p:nvCxnSpPr>
        <p:spPr>
          <a:xfrm>
            <a:off x="6738326" y="3099130"/>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descr="A series of three images that show a bucket on top of a platform being dumped out and then the contents falling through different zones.">
            <a:extLst>
              <a:ext uri="{FF2B5EF4-FFF2-40B4-BE49-F238E27FC236}">
                <a16:creationId xmlns:a16="http://schemas.microsoft.com/office/drawing/2014/main" id="{A626D91D-0E64-4F64-8370-CBEDC76C34DD}"/>
              </a:ext>
            </a:extLst>
          </p:cNvPr>
          <p:cNvGrpSpPr/>
          <p:nvPr/>
        </p:nvGrpSpPr>
        <p:grpSpPr>
          <a:xfrm>
            <a:off x="5829301" y="1565753"/>
            <a:ext cx="1794305" cy="2050236"/>
            <a:chOff x="7772400" y="1988814"/>
            <a:chExt cx="2392407" cy="2733648"/>
          </a:xfrm>
          <a:solidFill>
            <a:schemeClr val="tx1">
              <a:lumMod val="75000"/>
            </a:schemeClr>
          </a:solidFill>
        </p:grpSpPr>
        <p:sp>
          <p:nvSpPr>
            <p:cNvPr id="19" name="Rectangle 18">
              <a:extLst>
                <a:ext uri="{FF2B5EF4-FFF2-40B4-BE49-F238E27FC236}">
                  <a16:creationId xmlns:a16="http://schemas.microsoft.com/office/drawing/2014/main" id="{603A57D5-3234-4E48-B99D-0529C3D7677B}"/>
                </a:ext>
              </a:extLst>
            </p:cNvPr>
            <p:cNvSpPr/>
            <p:nvPr/>
          </p:nvSpPr>
          <p:spPr>
            <a:xfrm>
              <a:off x="7772400" y="1988814"/>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BE55A1C9-816D-42D9-AD41-85999123A9FF}"/>
                </a:ext>
              </a:extLst>
            </p:cNvPr>
            <p:cNvSpPr/>
            <p:nvPr/>
          </p:nvSpPr>
          <p:spPr>
            <a:xfrm>
              <a:off x="8932090" y="4035571"/>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1" name="Straight Connector 20" descr="A series of three images that show a bucket on top of a platform being dumped out and then the contents falling through different zones.">
            <a:extLst>
              <a:ext uri="{FF2B5EF4-FFF2-40B4-BE49-F238E27FC236}">
                <a16:creationId xmlns:a16="http://schemas.microsoft.com/office/drawing/2014/main" id="{10F6C6CA-AA0E-4BDB-A67E-94E5ECEEF8EF}"/>
              </a:ext>
            </a:extLst>
          </p:cNvPr>
          <p:cNvCxnSpPr/>
          <p:nvPr/>
        </p:nvCxnSpPr>
        <p:spPr>
          <a:xfrm>
            <a:off x="6817178" y="2775111"/>
            <a:ext cx="658929"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descr="A series of three images that show a bucket on top of a platform being dumped out and then the contents falling through different zones.">
            <a:extLst>
              <a:ext uri="{FF2B5EF4-FFF2-40B4-BE49-F238E27FC236}">
                <a16:creationId xmlns:a16="http://schemas.microsoft.com/office/drawing/2014/main" id="{EF196BA6-7942-4EC0-883B-AEDE089068E4}"/>
              </a:ext>
            </a:extLst>
          </p:cNvPr>
          <p:cNvCxnSpPr/>
          <p:nvPr/>
        </p:nvCxnSpPr>
        <p:spPr>
          <a:xfrm>
            <a:off x="6817178" y="2504303"/>
            <a:ext cx="658929"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descr="A series of three images that show a bucket on top of a platform being dumped out and then the contents falling through different zones.">
            <a:extLst>
              <a:ext uri="{FF2B5EF4-FFF2-40B4-BE49-F238E27FC236}">
                <a16:creationId xmlns:a16="http://schemas.microsoft.com/office/drawing/2014/main" id="{3E9D75C7-EB73-42AC-B133-B20B508AFAC6}"/>
              </a:ext>
            </a:extLst>
          </p:cNvPr>
          <p:cNvCxnSpPr/>
          <p:nvPr/>
        </p:nvCxnSpPr>
        <p:spPr>
          <a:xfrm>
            <a:off x="6817178" y="2233494"/>
            <a:ext cx="658929"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A series of three images that show a bucket on top of a platform being dumped out and then the contents falling through different zones.">
            <a:extLst>
              <a:ext uri="{FF2B5EF4-FFF2-40B4-BE49-F238E27FC236}">
                <a16:creationId xmlns:a16="http://schemas.microsoft.com/office/drawing/2014/main" id="{82F8F527-643C-4D8A-9F32-D516C697575A}"/>
              </a:ext>
            </a:extLst>
          </p:cNvPr>
          <p:cNvCxnSpPr/>
          <p:nvPr/>
        </p:nvCxnSpPr>
        <p:spPr>
          <a:xfrm>
            <a:off x="6817178" y="1962686"/>
            <a:ext cx="658929"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descr="A series of three images that show a bucket on top of a platform being dumped out and then the contents falling through different zones.">
            <a:extLst>
              <a:ext uri="{FF2B5EF4-FFF2-40B4-BE49-F238E27FC236}">
                <a16:creationId xmlns:a16="http://schemas.microsoft.com/office/drawing/2014/main" id="{E79F168F-F999-42AB-ABC3-D435C8D43E1B}"/>
              </a:ext>
            </a:extLst>
          </p:cNvPr>
          <p:cNvCxnSpPr/>
          <p:nvPr/>
        </p:nvCxnSpPr>
        <p:spPr>
          <a:xfrm>
            <a:off x="6817178" y="1674342"/>
            <a:ext cx="658929"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6" name="Freeform 234" descr="A series of three images that show a bucket on top of a platform being dumped out and then the contents falling through different zones.">
            <a:extLst>
              <a:ext uri="{FF2B5EF4-FFF2-40B4-BE49-F238E27FC236}">
                <a16:creationId xmlns:a16="http://schemas.microsoft.com/office/drawing/2014/main" id="{8063BAAA-4591-43B5-951A-8EF05D553423}"/>
              </a:ext>
            </a:extLst>
          </p:cNvPr>
          <p:cNvSpPr/>
          <p:nvPr/>
        </p:nvSpPr>
        <p:spPr>
          <a:xfrm>
            <a:off x="6747205" y="3015848"/>
            <a:ext cx="758819" cy="104511"/>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accent1"/>
          </a:solidFill>
          <a:l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7" name="Rectangle 26" descr="A series of three images that show a bucket on top of a platform being dumped out and then the contents falling through different zones.">
            <a:extLst>
              <a:ext uri="{FF2B5EF4-FFF2-40B4-BE49-F238E27FC236}">
                <a16:creationId xmlns:a16="http://schemas.microsoft.com/office/drawing/2014/main" id="{F71E88AD-321B-4139-A1BA-D2DB09C65836}"/>
              </a:ext>
            </a:extLst>
          </p:cNvPr>
          <p:cNvSpPr/>
          <p:nvPr/>
        </p:nvSpPr>
        <p:spPr>
          <a:xfrm>
            <a:off x="2109315" y="4746016"/>
            <a:ext cx="5680158" cy="323165"/>
          </a:xfrm>
          <a:prstGeom prst="rect">
            <a:avLst/>
          </a:prstGeom>
          <a:solidFill>
            <a:schemeClr val="bg2"/>
          </a:solidFill>
          <a:ln>
            <a:solidFill>
              <a:schemeClr val="accent1"/>
            </a:solidFill>
          </a:ln>
        </p:spPr>
        <p:txBody>
          <a:bodyPr wrap="square">
            <a:spAutoFit/>
          </a:bodyPr>
          <a:lstStyle/>
          <a:p>
            <a:r>
              <a:rPr lang="en-US" altLang="en-US" sz="1500" dirty="0">
                <a:solidFill>
                  <a:schemeClr val="tx2"/>
                </a:solidFill>
                <a:latin typeface="Arial" panose="020B0604020202020204" pitchFamily="34" charset="0"/>
                <a:cs typeface="Arial" panose="020B0604020202020204" pitchFamily="34" charset="0"/>
              </a:rPr>
              <a:t>Gravity x Height  is “Geopotential”.  This is what water “feels”.</a:t>
            </a:r>
            <a:endParaRPr lang="en-US" sz="1500" dirty="0">
              <a:solidFill>
                <a:schemeClr val="tx2"/>
              </a:solidFill>
            </a:endParaRPr>
          </a:p>
        </p:txBody>
      </p:sp>
      <p:grpSp>
        <p:nvGrpSpPr>
          <p:cNvPr id="28" name="Group 27" descr="A series of three images that show a bucket on top of a platform being dumped out and then the contents falling through different zones.">
            <a:extLst>
              <a:ext uri="{FF2B5EF4-FFF2-40B4-BE49-F238E27FC236}">
                <a16:creationId xmlns:a16="http://schemas.microsoft.com/office/drawing/2014/main" id="{2EA32CB1-3AA1-4B41-9FE2-287638DB18F8}"/>
              </a:ext>
            </a:extLst>
          </p:cNvPr>
          <p:cNvGrpSpPr/>
          <p:nvPr/>
        </p:nvGrpSpPr>
        <p:grpSpPr>
          <a:xfrm>
            <a:off x="3117396" y="1559041"/>
            <a:ext cx="1781175" cy="2050237"/>
            <a:chOff x="4178300" y="2007100"/>
            <a:chExt cx="2374900" cy="2733649"/>
          </a:xfrm>
          <a:solidFill>
            <a:schemeClr val="tx1">
              <a:lumMod val="75000"/>
            </a:schemeClr>
          </a:solidFill>
        </p:grpSpPr>
        <p:sp>
          <p:nvSpPr>
            <p:cNvPr id="29" name="Rectangle 28">
              <a:extLst>
                <a:ext uri="{FF2B5EF4-FFF2-40B4-BE49-F238E27FC236}">
                  <a16:creationId xmlns:a16="http://schemas.microsoft.com/office/drawing/2014/main" id="{29445012-12F4-465E-B495-C23B8E6AF46A}"/>
                </a:ext>
              </a:extLst>
            </p:cNvPr>
            <p:cNvSpPr/>
            <p:nvPr/>
          </p:nvSpPr>
          <p:spPr>
            <a:xfrm>
              <a:off x="4178300" y="2007100"/>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1D946C97-1FE8-45F6-87EA-AA7A13949F29}"/>
                </a:ext>
              </a:extLst>
            </p:cNvPr>
            <p:cNvSpPr/>
            <p:nvPr/>
          </p:nvSpPr>
          <p:spPr>
            <a:xfrm>
              <a:off x="5320483" y="4053858"/>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grpSp>
      <p:sp>
        <p:nvSpPr>
          <p:cNvPr id="31" name="Teardrop 30" descr="A series of three images that show a bucket on top of a platform being dumped out and then the contents falling through different zones.">
            <a:extLst>
              <a:ext uri="{FF2B5EF4-FFF2-40B4-BE49-F238E27FC236}">
                <a16:creationId xmlns:a16="http://schemas.microsoft.com/office/drawing/2014/main" id="{AB150145-F06F-4E7F-A21A-5B31D1AFF107}"/>
              </a:ext>
            </a:extLst>
          </p:cNvPr>
          <p:cNvSpPr/>
          <p:nvPr/>
        </p:nvSpPr>
        <p:spPr>
          <a:xfrm rot="19145769">
            <a:off x="4182741" y="2665580"/>
            <a:ext cx="341634" cy="30590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2" name="Straight Connector 31" descr="A series of three images that show a bucket on top of a platform being dumped out and then the contents falling through different zones.">
            <a:extLst>
              <a:ext uri="{FF2B5EF4-FFF2-40B4-BE49-F238E27FC236}">
                <a16:creationId xmlns:a16="http://schemas.microsoft.com/office/drawing/2014/main" id="{E5CDE2E3-8F4A-41E3-BBDA-924DA6DD0AEB}"/>
              </a:ext>
            </a:extLst>
          </p:cNvPr>
          <p:cNvCxnSpPr/>
          <p:nvPr/>
        </p:nvCxnSpPr>
        <p:spPr>
          <a:xfrm>
            <a:off x="4238625" y="2176045"/>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descr="A series of three images that show a bucket on top of a platform being dumped out and then the contents falling through different zones.">
            <a:extLst>
              <a:ext uri="{FF2B5EF4-FFF2-40B4-BE49-F238E27FC236}">
                <a16:creationId xmlns:a16="http://schemas.microsoft.com/office/drawing/2014/main" id="{06316E28-6F84-4C4D-9D9D-01A77353EE45}"/>
              </a:ext>
            </a:extLst>
          </p:cNvPr>
          <p:cNvCxnSpPr/>
          <p:nvPr/>
        </p:nvCxnSpPr>
        <p:spPr>
          <a:xfrm>
            <a:off x="4352925" y="2076616"/>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descr="A series of three images that show a bucket on top of a platform being dumped out and then the contents falling through different zones.">
            <a:extLst>
              <a:ext uri="{FF2B5EF4-FFF2-40B4-BE49-F238E27FC236}">
                <a16:creationId xmlns:a16="http://schemas.microsoft.com/office/drawing/2014/main" id="{D048E4A8-7E78-43E8-A60F-908892CA8A56}"/>
              </a:ext>
            </a:extLst>
          </p:cNvPr>
          <p:cNvCxnSpPr/>
          <p:nvPr/>
        </p:nvCxnSpPr>
        <p:spPr>
          <a:xfrm>
            <a:off x="4467225" y="2176045"/>
            <a:ext cx="0" cy="419465"/>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descr="A series of three images that show a bucket on top of a platform being dumped out and then the contents falling through different zones.">
            <a:extLst>
              <a:ext uri="{FF2B5EF4-FFF2-40B4-BE49-F238E27FC236}">
                <a16:creationId xmlns:a16="http://schemas.microsoft.com/office/drawing/2014/main" id="{44398395-56CC-4CEE-8172-F00952330886}"/>
              </a:ext>
            </a:extLst>
          </p:cNvPr>
          <p:cNvSpPr/>
          <p:nvPr/>
        </p:nvSpPr>
        <p:spPr>
          <a:xfrm>
            <a:off x="5829300" y="931393"/>
            <a:ext cx="1785938" cy="267619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6" name="Can 25602" descr="A series of three images that show a bucket on top of a platform being dumped out and then the contents falling through different zones.">
            <a:extLst>
              <a:ext uri="{FF2B5EF4-FFF2-40B4-BE49-F238E27FC236}">
                <a16:creationId xmlns:a16="http://schemas.microsoft.com/office/drawing/2014/main" id="{90D04D0A-A2FD-4731-81DE-843C960652E4}"/>
              </a:ext>
            </a:extLst>
          </p:cNvPr>
          <p:cNvSpPr/>
          <p:nvPr/>
        </p:nvSpPr>
        <p:spPr>
          <a:xfrm>
            <a:off x="707436" y="1229973"/>
            <a:ext cx="400050" cy="3726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descr="A series of three images that show a bucket on top of a platform being dumped out and then the contents falling through different zones.">
            <a:extLst>
              <a:ext uri="{FF2B5EF4-FFF2-40B4-BE49-F238E27FC236}">
                <a16:creationId xmlns:a16="http://schemas.microsoft.com/office/drawing/2014/main" id="{E1522EEB-C606-4BDB-8558-6C4D5880F308}"/>
              </a:ext>
            </a:extLst>
          </p:cNvPr>
          <p:cNvSpPr/>
          <p:nvPr/>
        </p:nvSpPr>
        <p:spPr>
          <a:xfrm>
            <a:off x="389506" y="931684"/>
            <a:ext cx="1785938" cy="2684597"/>
          </a:xfrm>
          <a:prstGeom prst="rect">
            <a:avLst/>
          </a:prstGeom>
          <a:solidFill>
            <a:schemeClr val="bg2">
              <a:lumMod val="50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8" name="Can 157" descr="A series of three images that show a bucket on top of a platform being dumped out and then the contents falling through different zones.">
            <a:extLst>
              <a:ext uri="{FF2B5EF4-FFF2-40B4-BE49-F238E27FC236}">
                <a16:creationId xmlns:a16="http://schemas.microsoft.com/office/drawing/2014/main" id="{DF3B4829-1C3D-42C0-AF29-5E4C1040D64D}"/>
              </a:ext>
            </a:extLst>
          </p:cNvPr>
          <p:cNvSpPr/>
          <p:nvPr/>
        </p:nvSpPr>
        <p:spPr>
          <a:xfrm rot="6278685">
            <a:off x="3750932" y="1195818"/>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descr="A series of three images that show a bucket on top of a platform being dumped out and then the contents falling through different zones.">
            <a:extLst>
              <a:ext uri="{FF2B5EF4-FFF2-40B4-BE49-F238E27FC236}">
                <a16:creationId xmlns:a16="http://schemas.microsoft.com/office/drawing/2014/main" id="{1C636345-A6E5-4FA3-8038-3997DA280CCA}"/>
              </a:ext>
            </a:extLst>
          </p:cNvPr>
          <p:cNvSpPr/>
          <p:nvPr/>
        </p:nvSpPr>
        <p:spPr>
          <a:xfrm>
            <a:off x="3120595" y="933175"/>
            <a:ext cx="1785938" cy="2676818"/>
          </a:xfrm>
          <a:prstGeom prst="rect">
            <a:avLst/>
          </a:prstGeom>
          <a:solidFill>
            <a:schemeClr val="tx1">
              <a:lumMod val="95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0" name="Can 175" descr="A series of three images that show a bucket on top of a platform being dumped out and then the contents falling through different zones.">
            <a:extLst>
              <a:ext uri="{FF2B5EF4-FFF2-40B4-BE49-F238E27FC236}">
                <a16:creationId xmlns:a16="http://schemas.microsoft.com/office/drawing/2014/main" id="{8F7A8BDF-1535-4B85-9CC1-80CADD6B2095}"/>
              </a:ext>
            </a:extLst>
          </p:cNvPr>
          <p:cNvSpPr/>
          <p:nvPr/>
        </p:nvSpPr>
        <p:spPr>
          <a:xfrm rot="6278685">
            <a:off x="6459637" y="1182103"/>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a:extLst>
              <a:ext uri="{FF2B5EF4-FFF2-40B4-BE49-F238E27FC236}">
                <a16:creationId xmlns:a16="http://schemas.microsoft.com/office/drawing/2014/main" id="{8AAE6A6B-C83B-4CEF-AE97-8ADB5C1AAD28}"/>
              </a:ext>
            </a:extLst>
          </p:cNvPr>
          <p:cNvSpPr>
            <a:spLocks noGrp="1"/>
          </p:cNvSpPr>
          <p:nvPr>
            <p:ph type="dt" sz="half" idx="10"/>
          </p:nvPr>
        </p:nvSpPr>
        <p:spPr/>
        <p:txBody>
          <a:bodyPr/>
          <a:lstStyle/>
          <a:p>
            <a:r>
              <a:rPr lang="en-US"/>
              <a:t>1/11/2024</a:t>
            </a:r>
          </a:p>
        </p:txBody>
      </p:sp>
      <p:sp>
        <p:nvSpPr>
          <p:cNvPr id="42" name="Slide Number Placeholder 41">
            <a:extLst>
              <a:ext uri="{FF2B5EF4-FFF2-40B4-BE49-F238E27FC236}">
                <a16:creationId xmlns:a16="http://schemas.microsoft.com/office/drawing/2014/main" id="{5BE87E79-26D4-4529-833D-C3F906149075}"/>
              </a:ext>
            </a:extLst>
          </p:cNvPr>
          <p:cNvSpPr>
            <a:spLocks noGrp="1"/>
          </p:cNvSpPr>
          <p:nvPr>
            <p:ph type="sldNum" sz="quarter" idx="12"/>
          </p:nvPr>
        </p:nvSpPr>
        <p:spPr/>
        <p:txBody>
          <a:bodyPr/>
          <a:lstStyle/>
          <a:p>
            <a:fld id="{D3D538F9-49A3-B84F-B36B-A7030CDE5D5B}" type="slidenum">
              <a:rPr lang="en-US" smtClean="0"/>
              <a:t>67</a:t>
            </a:fld>
            <a:endParaRPr lang="en-US"/>
          </a:p>
        </p:txBody>
      </p:sp>
    </p:spTree>
    <p:extLst>
      <p:ext uri="{BB962C8B-B14F-4D97-AF65-F5344CB8AC3E}">
        <p14:creationId xmlns:p14="http://schemas.microsoft.com/office/powerpoint/2010/main" val="1668715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F0DB8CD-31F5-44A8-9697-994BAFC6D8CB}"/>
                  </a:ext>
                </a:extLst>
              </p:cNvPr>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Geopotential:  </a:t>
                </a:r>
                <a14:m>
                  <m:oMath xmlns:m="http://schemas.openxmlformats.org/officeDocument/2006/math">
                    <m:r>
                      <a:rPr lang="en-US" sz="3200" i="1">
                        <a:latin typeface="Cambria Math" panose="02040503050406030204" pitchFamily="18" charset="0"/>
                      </a:rPr>
                      <m:t>𝑊</m:t>
                    </m:r>
                    <m:r>
                      <a:rPr lang="en-US" sz="3200">
                        <a:latin typeface="Cambria Math" panose="02040503050406030204" pitchFamily="18" charset="0"/>
                      </a:rPr>
                      <m:t>=</m:t>
                    </m:r>
                    <m:r>
                      <a:rPr lang="en-US" sz="3200" i="1">
                        <a:latin typeface="Cambria Math" panose="02040503050406030204" pitchFamily="18" charset="0"/>
                      </a:rPr>
                      <m:t>𝑈</m:t>
                    </m:r>
                    <m:r>
                      <a:rPr lang="en-US" sz="3200">
                        <a:latin typeface="Cambria Math" panose="02040503050406030204" pitchFamily="18" charset="0"/>
                      </a:rPr>
                      <m:t>+</m:t>
                    </m:r>
                    <m:r>
                      <a:rPr lang="en-US" sz="3200" i="1">
                        <a:latin typeface="Cambria Math" panose="02040503050406030204" pitchFamily="18" charset="0"/>
                      </a:rPr>
                      <m:t>𝑇</m:t>
                    </m:r>
                  </m:oMath>
                </a14:m>
                <a:endParaRPr lang="en-US" sz="3200" b="1" dirty="0">
                  <a:latin typeface="Arial" panose="020B0604020202020204" pitchFamily="34" charset="0"/>
                  <a:cs typeface="Arial" panose="020B0604020202020204" pitchFamily="34" charset="0"/>
                </a:endParaRPr>
              </a:p>
            </p:txBody>
          </p:sp>
        </mc:Choice>
        <mc:Fallback xmlns="">
          <p:sp>
            <p:nvSpPr>
              <p:cNvPr id="2" name="Title 1">
                <a:extLst>
                  <a:ext uri="{FF2B5EF4-FFF2-40B4-BE49-F238E27FC236}">
                    <a16:creationId xmlns:a16="http://schemas.microsoft.com/office/drawing/2014/main" id="{EF0DB8CD-31F5-44A8-9697-994BAFC6D8CB}"/>
                  </a:ext>
                </a:extLst>
              </p:cNvPr>
              <p:cNvSpPr>
                <a:spLocks noGrp="1" noRot="1" noChangeAspect="1" noMove="1" noResize="1" noEditPoints="1" noAdjustHandles="1" noChangeArrowheads="1" noChangeShapeType="1" noTextEdit="1"/>
              </p:cNvSpPr>
              <p:nvPr>
                <p:ph type="title"/>
              </p:nvPr>
            </p:nvSpPr>
            <p:spPr>
              <a:blipFill>
                <a:blip r:embed="rId3"/>
                <a:stretch>
                  <a:fillRect b="-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4F62A2-3154-475D-A03E-556DB79F96C0}"/>
                  </a:ext>
                </a:extLst>
              </p:cNvPr>
              <p:cNvSpPr>
                <a:spLocks noGrp="1"/>
              </p:cNvSpPr>
              <p:nvPr>
                <p:ph idx="1"/>
              </p:nvPr>
            </p:nvSpPr>
            <p:spPr/>
            <p:txBody>
              <a:bodyPr>
                <a:normAutofit fontScale="77500" lnSpcReduction="20000"/>
              </a:bodyPr>
              <a:lstStyle/>
              <a:p>
                <a:r>
                  <a:rPr lang="en-US" i="1" dirty="0"/>
                  <a:t>U </a:t>
                </a:r>
                <a:r>
                  <a:rPr lang="en-US" dirty="0"/>
                  <a:t>is the normal gravity potential</a:t>
                </a:r>
              </a:p>
              <a:p>
                <a:r>
                  <a:rPr lang="en-US" i="1" dirty="0"/>
                  <a:t>T </a:t>
                </a:r>
                <a:r>
                  <a:rPr lang="en-US" dirty="0"/>
                  <a:t>is the anomalous gravity potential</a:t>
                </a:r>
              </a:p>
              <a:p>
                <a:r>
                  <a:rPr lang="en-US" dirty="0"/>
                  <a:t>A </a:t>
                </a:r>
                <a:r>
                  <a:rPr lang="en-US" b="1" dirty="0"/>
                  <a:t>geopotential number</a:t>
                </a:r>
                <a:r>
                  <a:rPr lang="en-US" dirty="0"/>
                  <a:t> is the difference between the geopotential on the ground (</a:t>
                </a:r>
                <a:r>
                  <a:rPr lang="en-US" i="1" dirty="0"/>
                  <a:t>W</a:t>
                </a:r>
                <a:r>
                  <a:rPr lang="en-US" dirty="0"/>
                  <a:t>) and the geopotential at the geoid (</a:t>
                </a:r>
                <a:r>
                  <a:rPr lang="en-US" i="1" dirty="0"/>
                  <a:t>W</a:t>
                </a:r>
                <a:r>
                  <a:rPr lang="en-US" i="1" baseline="-25000" dirty="0"/>
                  <a:t>0</a:t>
                </a:r>
                <a:r>
                  <a:rPr lang="en-US" dirty="0"/>
                  <a:t>) and is represented by the symbol </a:t>
                </a:r>
                <a:r>
                  <a:rPr lang="en-US" i="1" dirty="0"/>
                  <a:t>C</a:t>
                </a:r>
                <a:endParaRPr lang="en-US" dirty="0"/>
              </a:p>
              <a:p>
                <a14:m>
                  <m:oMath xmlns:m="http://schemas.openxmlformats.org/officeDocument/2006/math">
                    <m:r>
                      <a:rPr lang="en-US" i="1">
                        <a:latin typeface="Cambria Math" panose="02040503050406030204" pitchFamily="18" charset="0"/>
                      </a:rPr>
                      <m:t>𝐶</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rPr>
                      <m:t>𝑊</m:t>
                    </m:r>
                    <m:r>
                      <a:rPr lang="en-US" i="1">
                        <a:latin typeface="Cambria Math" panose="02040503050406030204" pitchFamily="18" charset="0"/>
                      </a:rPr>
                      <m:t>  </m:t>
                    </m:r>
                  </m:oMath>
                </a14:m>
                <a:endParaRPr lang="en-US" dirty="0"/>
              </a:p>
              <a:p>
                <a:r>
                  <a:rPr lang="en-US" dirty="0"/>
                  <a:t>Units of m</a:t>
                </a:r>
                <a:r>
                  <a:rPr lang="en-US" baseline="30000" dirty="0"/>
                  <a:t>2</a:t>
                </a:r>
                <a:r>
                  <a:rPr lang="en-US" dirty="0"/>
                  <a:t>/s</a:t>
                </a:r>
                <a:r>
                  <a:rPr lang="en-US" baseline="30000" dirty="0"/>
                  <a:t>2</a:t>
                </a:r>
                <a:r>
                  <a:rPr lang="en-US" dirty="0"/>
                  <a:t>, energy per unit mass</a:t>
                </a:r>
              </a:p>
              <a:p>
                <a:r>
                  <a:rPr lang="en-US" dirty="0"/>
                  <a:t>Dividing </a:t>
                </a:r>
                <a:r>
                  <a:rPr lang="en-US" i="1" dirty="0"/>
                  <a:t>C </a:t>
                </a:r>
                <a:r>
                  <a:rPr lang="en-US" dirty="0"/>
                  <a:t>by gravity acceleration results in a unit of meters (height)</a:t>
                </a:r>
              </a:p>
              <a:p>
                <a:endParaRPr lang="en-US" dirty="0"/>
              </a:p>
            </p:txBody>
          </p:sp>
        </mc:Choice>
        <mc:Fallback xmlns="">
          <p:sp>
            <p:nvSpPr>
              <p:cNvPr id="3" name="Content Placeholder 2">
                <a:extLst>
                  <a:ext uri="{FF2B5EF4-FFF2-40B4-BE49-F238E27FC236}">
                    <a16:creationId xmlns:a16="http://schemas.microsoft.com/office/drawing/2014/main" id="{B44F62A2-3154-475D-A03E-556DB79F96C0}"/>
                  </a:ext>
                </a:extLst>
              </p:cNvPr>
              <p:cNvSpPr>
                <a:spLocks noGrp="1" noRot="1" noChangeAspect="1" noMove="1" noResize="1" noEditPoints="1" noAdjustHandles="1" noChangeArrowheads="1" noChangeShapeType="1" noTextEdit="1"/>
              </p:cNvSpPr>
              <p:nvPr>
                <p:ph idx="1"/>
              </p:nvPr>
            </p:nvSpPr>
            <p:spPr>
              <a:blipFill>
                <a:blip r:embed="rId4"/>
                <a:stretch>
                  <a:fillRect l="-1037" t="-3770" r="-2148" b="-125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8211E94A-DF39-4B3D-9A14-162455F5F46E}"/>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BA3E04EF-D764-429B-9D9C-97F4F188E6AD}"/>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EEF7C92A-6CEF-40C6-9275-E2F4ACABBFD3}"/>
              </a:ext>
            </a:extLst>
          </p:cNvPr>
          <p:cNvSpPr>
            <a:spLocks noGrp="1"/>
          </p:cNvSpPr>
          <p:nvPr>
            <p:ph type="sldNum" sz="quarter" idx="12"/>
          </p:nvPr>
        </p:nvSpPr>
        <p:spPr/>
        <p:txBody>
          <a:bodyPr/>
          <a:lstStyle/>
          <a:p>
            <a:fld id="{D3D538F9-49A3-B84F-B36B-A7030CDE5D5B}" type="slidenum">
              <a:rPr lang="en-US" smtClean="0"/>
              <a:t>68</a:t>
            </a:fld>
            <a:endParaRPr lang="en-US"/>
          </a:p>
        </p:txBody>
      </p:sp>
    </p:spTree>
    <p:extLst>
      <p:ext uri="{BB962C8B-B14F-4D97-AF65-F5344CB8AC3E}">
        <p14:creationId xmlns:p14="http://schemas.microsoft.com/office/powerpoint/2010/main" val="3350405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E59F8-454A-4E37-93F3-9044F9D19E14}"/>
              </a:ext>
            </a:extLst>
          </p:cNvPr>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Geoid Height </a:t>
            </a:r>
            <a:r>
              <a:rPr lang="en-US" sz="3200" b="1" i="1" dirty="0">
                <a:latin typeface="Arial" panose="020B0604020202020204" pitchFamily="34" charset="0"/>
                <a:cs typeface="Arial" panose="020B0604020202020204" pitchFamily="34" charset="0"/>
              </a:rPr>
              <a:t>N </a:t>
            </a:r>
            <a:r>
              <a:rPr lang="en-US" sz="3200" b="1" dirty="0">
                <a:latin typeface="Arial" panose="020B0604020202020204" pitchFamily="34" charset="0"/>
                <a:cs typeface="Arial" panose="020B0604020202020204" pitchFamily="34" charset="0"/>
              </a:rPr>
              <a:t>and Orthometric Height</a:t>
            </a:r>
            <a:r>
              <a:rPr lang="en-US" sz="3200" b="1" i="1" dirty="0">
                <a:latin typeface="Arial" panose="020B0604020202020204" pitchFamily="34" charset="0"/>
                <a:cs typeface="Arial" panose="020B0604020202020204" pitchFamily="34" charset="0"/>
              </a:rPr>
              <a:t> H</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F0D0AD5-B6E5-4BFD-AB1A-E685CADD60DC}"/>
              </a:ext>
            </a:extLst>
          </p:cNvPr>
          <p:cNvSpPr>
            <a:spLocks noGrp="1"/>
          </p:cNvSpPr>
          <p:nvPr>
            <p:ph idx="1"/>
          </p:nvPr>
        </p:nvSpPr>
        <p:spPr>
          <a:xfrm>
            <a:off x="457200" y="1062832"/>
            <a:ext cx="2980592" cy="3394472"/>
          </a:xfrm>
        </p:spPr>
        <p:txBody>
          <a:bodyPr>
            <a:normAutofit fontScale="92500" lnSpcReduction="20000"/>
          </a:bodyPr>
          <a:lstStyle/>
          <a:p>
            <a:r>
              <a:rPr lang="en-US" sz="2800" b="1" i="1" dirty="0">
                <a:latin typeface="Arial" panose="020B0604020202020204" pitchFamily="34" charset="0"/>
                <a:cs typeface="Arial" panose="020B0604020202020204" pitchFamily="34" charset="0"/>
              </a:rPr>
              <a:t>N, </a:t>
            </a:r>
            <a:r>
              <a:rPr lang="en-US" sz="2800" dirty="0">
                <a:latin typeface="Arial" panose="020B0604020202020204" pitchFamily="34" charset="0"/>
                <a:cs typeface="Arial" panose="020B0604020202020204" pitchFamily="34" charset="0"/>
              </a:rPr>
              <a:t>the geoid height, also called geoid undulation</a:t>
            </a:r>
          </a:p>
          <a:p>
            <a:r>
              <a:rPr lang="en-US" sz="2800" dirty="0">
                <a:latin typeface="Arial" panose="020B0604020202020204" pitchFamily="34" charset="0"/>
                <a:cs typeface="Arial" panose="020B0604020202020204" pitchFamily="34" charset="0"/>
              </a:rPr>
              <a:t>Separation of ellipsoid and geoid</a:t>
            </a:r>
          </a:p>
          <a:p>
            <a:r>
              <a:rPr lang="en-US" sz="2800" dirty="0">
                <a:latin typeface="Arial" panose="020B0604020202020204" pitchFamily="34" charset="0"/>
                <a:cs typeface="Arial" panose="020B0604020202020204" pitchFamily="34" charset="0"/>
              </a:rPr>
              <a:t>Provided by geoid models</a:t>
            </a:r>
          </a:p>
        </p:txBody>
      </p:sp>
      <p:sp>
        <p:nvSpPr>
          <p:cNvPr id="4" name="Date Placeholder 3">
            <a:extLst>
              <a:ext uri="{FF2B5EF4-FFF2-40B4-BE49-F238E27FC236}">
                <a16:creationId xmlns:a16="http://schemas.microsoft.com/office/drawing/2014/main" id="{3975A791-8313-42F6-AB0E-D2E6C9FD83FE}"/>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43934A29-EDF2-42C0-B878-B7BC256FF031}"/>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228175DE-FE4B-4BBA-8562-0F913354DD0B}"/>
              </a:ext>
            </a:extLst>
          </p:cNvPr>
          <p:cNvSpPr>
            <a:spLocks noGrp="1"/>
          </p:cNvSpPr>
          <p:nvPr>
            <p:ph type="sldNum" sz="quarter" idx="12"/>
          </p:nvPr>
        </p:nvSpPr>
        <p:spPr/>
        <p:txBody>
          <a:bodyPr/>
          <a:lstStyle/>
          <a:p>
            <a:fld id="{D3D538F9-49A3-B84F-B36B-A7030CDE5D5B}" type="slidenum">
              <a:rPr lang="en-US" smtClean="0"/>
              <a:t>69</a:t>
            </a:fld>
            <a:endParaRPr lang="en-US"/>
          </a:p>
        </p:txBody>
      </p:sp>
      <p:sp>
        <p:nvSpPr>
          <p:cNvPr id="8" name="TextBox 7">
            <a:extLst>
              <a:ext uri="{FF2B5EF4-FFF2-40B4-BE49-F238E27FC236}">
                <a16:creationId xmlns:a16="http://schemas.microsoft.com/office/drawing/2014/main" id="{F4592EDC-D9DD-429F-AD4A-50C9B2026280}"/>
              </a:ext>
            </a:extLst>
          </p:cNvPr>
          <p:cNvSpPr txBox="1"/>
          <p:nvPr/>
        </p:nvSpPr>
        <p:spPr>
          <a:xfrm>
            <a:off x="2306180" y="4522935"/>
            <a:ext cx="5147563" cy="369332"/>
          </a:xfrm>
          <a:prstGeom prst="rect">
            <a:avLst/>
          </a:prstGeom>
          <a:noFill/>
        </p:spPr>
        <p:txBody>
          <a:bodyPr wrap="none" rtlCol="0">
            <a:spAutoFit/>
          </a:bodyPr>
          <a:lstStyle/>
          <a:p>
            <a:r>
              <a:rPr lang="en-US" dirty="0"/>
              <a:t>Geoid height is negative in most of CONUS area</a:t>
            </a:r>
          </a:p>
        </p:txBody>
      </p:sp>
      <p:grpSp>
        <p:nvGrpSpPr>
          <p:cNvPr id="25" name="Group 24" descr="The relationship between ellipsoid, geoid, and topography">
            <a:extLst>
              <a:ext uri="{FF2B5EF4-FFF2-40B4-BE49-F238E27FC236}">
                <a16:creationId xmlns:a16="http://schemas.microsoft.com/office/drawing/2014/main" id="{AD32D750-6394-48BB-B6A0-75D1B9357C76}"/>
              </a:ext>
            </a:extLst>
          </p:cNvPr>
          <p:cNvGrpSpPr/>
          <p:nvPr/>
        </p:nvGrpSpPr>
        <p:grpSpPr>
          <a:xfrm>
            <a:off x="3124200" y="1065140"/>
            <a:ext cx="5044255" cy="3259937"/>
            <a:chOff x="1485901" y="901049"/>
            <a:chExt cx="6357495" cy="3671428"/>
          </a:xfrm>
        </p:grpSpPr>
        <p:sp>
          <p:nvSpPr>
            <p:cNvPr id="9" name="Freeform 8" descr="A black curved line, a blue undulating line, a brown squiggle line, and arrows representing the ellipsoid, geoid, and topography surface and associated heights.">
              <a:extLst>
                <a:ext uri="{FF2B5EF4-FFF2-40B4-BE49-F238E27FC236}">
                  <a16:creationId xmlns:a16="http://schemas.microsoft.com/office/drawing/2014/main" id="{ED9B73C4-1DB8-4399-A00A-C734942C456B}"/>
                </a:ext>
              </a:extLst>
            </p:cNvPr>
            <p:cNvSpPr/>
            <p:nvPr/>
          </p:nvSpPr>
          <p:spPr>
            <a:xfrm>
              <a:off x="1485901" y="3201603"/>
              <a:ext cx="4877089" cy="44916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0" name="Freeform 10" descr="A black curved line, a blue undulating line, a brown squiggle line, and arrows representing the ellipsoid, geoid, and topography surface and associated heights.">
              <a:extLst>
                <a:ext uri="{FF2B5EF4-FFF2-40B4-BE49-F238E27FC236}">
                  <a16:creationId xmlns:a16="http://schemas.microsoft.com/office/drawing/2014/main" id="{87723C4F-BCA8-42CC-B772-0B592A1BA319}"/>
                </a:ext>
              </a:extLst>
            </p:cNvPr>
            <p:cNvSpPr/>
            <p:nvPr/>
          </p:nvSpPr>
          <p:spPr>
            <a:xfrm>
              <a:off x="1490951" y="4080831"/>
              <a:ext cx="4872038" cy="287036"/>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1" name="TextBox 10" descr="A black curved line, a blue undulating line, a brown squiggle line, and arrows representing the ellipsoid, geoid, and topography surface and associated heights.">
              <a:extLst>
                <a:ext uri="{FF2B5EF4-FFF2-40B4-BE49-F238E27FC236}">
                  <a16:creationId xmlns:a16="http://schemas.microsoft.com/office/drawing/2014/main" id="{82DEC6D0-A5E2-42A5-B8C7-8B80BCF643E2}"/>
                </a:ext>
              </a:extLst>
            </p:cNvPr>
            <p:cNvSpPr txBox="1"/>
            <p:nvPr/>
          </p:nvSpPr>
          <p:spPr>
            <a:xfrm>
              <a:off x="6461607" y="2605280"/>
              <a:ext cx="1381789" cy="369332"/>
            </a:xfrm>
            <a:prstGeom prst="rect">
              <a:avLst/>
            </a:prstGeom>
            <a:noFill/>
          </p:spPr>
          <p:txBody>
            <a:bodyPr wrap="none" rtlCol="0">
              <a:spAutoFit/>
            </a:bodyPr>
            <a:lstStyle/>
            <a:p>
              <a:r>
                <a:rPr lang="en-US" b="1" dirty="0">
                  <a:latin typeface="Times New Roman" panose="02020603050405020304" pitchFamily="18" charset="0"/>
                </a:rPr>
                <a:t>Topography</a:t>
              </a:r>
            </a:p>
          </p:txBody>
        </p:sp>
        <p:sp>
          <p:nvSpPr>
            <p:cNvPr id="12" name="TextBox 11" descr="A black curved line, a blue undulating line, a brown squiggle line, and arrows representing the ellipsoid, geoid, and topography surface and associated heights.">
              <a:extLst>
                <a:ext uri="{FF2B5EF4-FFF2-40B4-BE49-F238E27FC236}">
                  <a16:creationId xmlns:a16="http://schemas.microsoft.com/office/drawing/2014/main" id="{3F5399B8-ACF5-4020-87BE-2CF5AF98BCCE}"/>
                </a:ext>
              </a:extLst>
            </p:cNvPr>
            <p:cNvSpPr txBox="1"/>
            <p:nvPr/>
          </p:nvSpPr>
          <p:spPr>
            <a:xfrm>
              <a:off x="6415260" y="3384116"/>
              <a:ext cx="1152880" cy="369332"/>
            </a:xfrm>
            <a:prstGeom prst="rect">
              <a:avLst/>
            </a:prstGeom>
            <a:noFill/>
          </p:spPr>
          <p:txBody>
            <a:bodyPr wrap="none" rtlCol="0">
              <a:spAutoFit/>
            </a:bodyPr>
            <a:lstStyle/>
            <a:p>
              <a:r>
                <a:rPr lang="en-US" b="1" dirty="0">
                  <a:latin typeface="Times New Roman" panose="02020603050405020304" pitchFamily="18" charset="0"/>
                </a:rPr>
                <a:t>The geoid</a:t>
              </a:r>
            </a:p>
          </p:txBody>
        </p:sp>
        <p:sp>
          <p:nvSpPr>
            <p:cNvPr id="13" name="TextBox 12">
              <a:extLst>
                <a:ext uri="{FF2B5EF4-FFF2-40B4-BE49-F238E27FC236}">
                  <a16:creationId xmlns:a16="http://schemas.microsoft.com/office/drawing/2014/main" id="{C4E3D1C6-1E46-40FF-BBC3-2F80444A8290}"/>
                </a:ext>
              </a:extLst>
            </p:cNvPr>
            <p:cNvSpPr txBox="1"/>
            <p:nvPr/>
          </p:nvSpPr>
          <p:spPr>
            <a:xfrm>
              <a:off x="6362990" y="3926146"/>
              <a:ext cx="1120884" cy="646331"/>
            </a:xfrm>
            <a:prstGeom prst="rect">
              <a:avLst/>
            </a:prstGeom>
            <a:noFill/>
          </p:spPr>
          <p:txBody>
            <a:bodyPr wrap="none" rtlCol="0">
              <a:spAutoFit/>
            </a:bodyPr>
            <a:lstStyle/>
            <a:p>
              <a:r>
                <a:rPr lang="en-US" b="1" dirty="0">
                  <a:latin typeface="Times New Roman" panose="02020603050405020304" pitchFamily="18" charset="0"/>
                </a:rPr>
                <a:t>A chosen </a:t>
              </a:r>
            </a:p>
            <a:p>
              <a:r>
                <a:rPr lang="en-US" b="1" dirty="0">
                  <a:latin typeface="Times New Roman" panose="02020603050405020304" pitchFamily="18" charset="0"/>
                </a:rPr>
                <a:t>ellipsoid</a:t>
              </a:r>
            </a:p>
          </p:txBody>
        </p:sp>
        <p:cxnSp>
          <p:nvCxnSpPr>
            <p:cNvPr id="14" name="Straight Arrow Connector 13" descr="A black curved line, a blue undulating line, a brown squiggle line, and arrows representing the ellipsoid, geoid, and topography surface and associated heights.">
              <a:extLst>
                <a:ext uri="{FF2B5EF4-FFF2-40B4-BE49-F238E27FC236}">
                  <a16:creationId xmlns:a16="http://schemas.microsoft.com/office/drawing/2014/main" id="{8CB4B8A7-94CE-437B-970C-2B752E260692}"/>
                </a:ext>
              </a:extLst>
            </p:cNvPr>
            <p:cNvCxnSpPr/>
            <p:nvPr/>
          </p:nvCxnSpPr>
          <p:spPr>
            <a:xfrm flipV="1">
              <a:off x="4313419" y="2428408"/>
              <a:ext cx="11243" cy="1652423"/>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A643722-44BE-4360-AA55-9819E9EAA053}"/>
                </a:ext>
              </a:extLst>
            </p:cNvPr>
            <p:cNvSpPr txBox="1"/>
            <p:nvPr/>
          </p:nvSpPr>
          <p:spPr>
            <a:xfrm>
              <a:off x="4696189" y="1090138"/>
              <a:ext cx="2964235" cy="1039879"/>
            </a:xfrm>
            <a:prstGeom prst="rect">
              <a:avLst/>
            </a:prstGeom>
            <a:noFill/>
          </p:spPr>
          <p:txBody>
            <a:bodyPr wrap="none" rtlCol="0">
              <a:spAutoFit/>
            </a:bodyPr>
            <a:lstStyle/>
            <a:p>
              <a:r>
                <a:rPr lang="en-US" b="1" dirty="0">
                  <a:solidFill>
                    <a:schemeClr val="accent6"/>
                  </a:solidFill>
                  <a:latin typeface="Times New Roman" panose="02020603050405020304" pitchFamily="18" charset="0"/>
                </a:rPr>
                <a:t>h</a:t>
              </a:r>
              <a:r>
                <a:rPr lang="en-US" b="1" dirty="0">
                  <a:latin typeface="Times New Roman" panose="02020603050405020304" pitchFamily="18" charset="0"/>
                </a:rPr>
                <a:t>: ellipsoidal height </a:t>
              </a:r>
            </a:p>
            <a:p>
              <a:r>
                <a:rPr lang="en-US" b="1" dirty="0">
                  <a:solidFill>
                    <a:srgbClr val="00B050"/>
                  </a:solidFill>
                  <a:latin typeface="Times New Roman" panose="02020603050405020304" pitchFamily="18" charset="0"/>
                </a:rPr>
                <a:t>H</a:t>
              </a:r>
              <a:r>
                <a:rPr lang="en-US" b="1" dirty="0">
                  <a:latin typeface="Times New Roman" panose="02020603050405020304" pitchFamily="18" charset="0"/>
                </a:rPr>
                <a:t>: orthometric height</a:t>
              </a:r>
            </a:p>
            <a:p>
              <a:r>
                <a:rPr lang="en-US" b="1" dirty="0">
                  <a:solidFill>
                    <a:srgbClr val="7030A0"/>
                  </a:solidFill>
                  <a:latin typeface="Times New Roman" panose="02020603050405020304" pitchFamily="18" charset="0"/>
                </a:rPr>
                <a:t>N</a:t>
              </a:r>
              <a:r>
                <a:rPr lang="en-US" b="1" dirty="0">
                  <a:latin typeface="Times New Roman" panose="02020603050405020304" pitchFamily="18" charset="0"/>
                </a:rPr>
                <a:t>: geoid undulation</a:t>
              </a:r>
            </a:p>
          </p:txBody>
        </p:sp>
        <p:sp>
          <p:nvSpPr>
            <p:cNvPr id="17" name="Rectangle 16" descr="A black curved line, a blue undulating line, a brown squiggle line, and arrows representing the ellipsoid, geoid, and topography surface and associated heights.">
              <a:extLst>
                <a:ext uri="{FF2B5EF4-FFF2-40B4-BE49-F238E27FC236}">
                  <a16:creationId xmlns:a16="http://schemas.microsoft.com/office/drawing/2014/main" id="{66F3C2D7-4190-4AD8-ADF4-F73BDCEEFF44}"/>
                </a:ext>
              </a:extLst>
            </p:cNvPr>
            <p:cNvSpPr/>
            <p:nvPr/>
          </p:nvSpPr>
          <p:spPr>
            <a:xfrm>
              <a:off x="3666957" y="2754549"/>
              <a:ext cx="473206" cy="715581"/>
            </a:xfrm>
            <a:prstGeom prst="rect">
              <a:avLst/>
            </a:prstGeom>
          </p:spPr>
          <p:txBody>
            <a:bodyPr wrap="none">
              <a:spAutoFit/>
            </a:bodyPr>
            <a:lstStyle/>
            <a:p>
              <a:r>
                <a:rPr lang="en-US" sz="4050" b="1" dirty="0">
                  <a:solidFill>
                    <a:schemeClr val="accent6"/>
                  </a:solidFill>
                  <a:latin typeface="Times New Roman" panose="02020603050405020304" pitchFamily="18" charset="0"/>
                </a:rPr>
                <a:t>h</a:t>
              </a:r>
              <a:endParaRPr lang="en-US" sz="4050" dirty="0">
                <a:solidFill>
                  <a:schemeClr val="accent6"/>
                </a:solidFill>
                <a:latin typeface="Times New Roman" panose="02020603050405020304" pitchFamily="18" charset="0"/>
              </a:endParaRPr>
            </a:p>
          </p:txBody>
        </p:sp>
        <p:cxnSp>
          <p:nvCxnSpPr>
            <p:cNvPr id="18" name="Straight Arrow Connector 17" descr="A black curved line, a blue undulating line, a brown squiggle line, and arrows representing the ellipsoid, geoid, and topography surface and associated heights.">
              <a:extLst>
                <a:ext uri="{FF2B5EF4-FFF2-40B4-BE49-F238E27FC236}">
                  <a16:creationId xmlns:a16="http://schemas.microsoft.com/office/drawing/2014/main" id="{20D43D34-101A-4CAA-A654-C65F2781EFF1}"/>
                </a:ext>
              </a:extLst>
            </p:cNvPr>
            <p:cNvCxnSpPr/>
            <p:nvPr/>
          </p:nvCxnSpPr>
          <p:spPr>
            <a:xfrm flipV="1">
              <a:off x="4364014" y="3557241"/>
              <a:ext cx="9743" cy="52359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18" descr="A black curved line, a blue undulating line, a brown squiggle line, and arrows representing the ellipsoid, geoid, and topography surface and associated heights.">
              <a:extLst>
                <a:ext uri="{FF2B5EF4-FFF2-40B4-BE49-F238E27FC236}">
                  <a16:creationId xmlns:a16="http://schemas.microsoft.com/office/drawing/2014/main" id="{3165DFFE-4D54-40BB-8006-B75D42669DB0}"/>
                </a:ext>
              </a:extLst>
            </p:cNvPr>
            <p:cNvSpPr/>
            <p:nvPr/>
          </p:nvSpPr>
          <p:spPr>
            <a:xfrm>
              <a:off x="4465196" y="3600339"/>
              <a:ext cx="461986" cy="553998"/>
            </a:xfrm>
            <a:prstGeom prst="rect">
              <a:avLst/>
            </a:prstGeom>
          </p:spPr>
          <p:txBody>
            <a:bodyPr wrap="none">
              <a:spAutoFit/>
            </a:bodyPr>
            <a:lstStyle/>
            <a:p>
              <a:r>
                <a:rPr lang="en-US" sz="3000" b="1" dirty="0">
                  <a:solidFill>
                    <a:srgbClr val="7030A0"/>
                  </a:solidFill>
                  <a:latin typeface="Times New Roman" panose="02020603050405020304" pitchFamily="18" charset="0"/>
                </a:rPr>
                <a:t>N</a:t>
              </a:r>
              <a:endParaRPr lang="en-US" sz="3000" dirty="0">
                <a:solidFill>
                  <a:srgbClr val="7030A0"/>
                </a:solidFill>
                <a:latin typeface="Times New Roman" panose="02020603050405020304" pitchFamily="18" charset="0"/>
              </a:endParaRPr>
            </a:p>
          </p:txBody>
        </p:sp>
        <p:cxnSp>
          <p:nvCxnSpPr>
            <p:cNvPr id="20" name="Straight Arrow Connector 19" descr="A black curved line, a blue undulating line, a brown squiggle line, and arrows representing the ellipsoid, geoid, and topography surface and associated heights.">
              <a:extLst>
                <a:ext uri="{FF2B5EF4-FFF2-40B4-BE49-F238E27FC236}">
                  <a16:creationId xmlns:a16="http://schemas.microsoft.com/office/drawing/2014/main" id="{37CB8F37-0FF7-4459-8E0E-962D949FA7A0}"/>
                </a:ext>
              </a:extLst>
            </p:cNvPr>
            <p:cNvCxnSpPr/>
            <p:nvPr/>
          </p:nvCxnSpPr>
          <p:spPr>
            <a:xfrm flipV="1">
              <a:off x="4372320" y="2437486"/>
              <a:ext cx="7212" cy="1119755"/>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1" name="Freeform 27" descr="A black curved line, a blue undulating line, a brown squiggle line, and arrows representing the ellipsoid, geoid, and topography surface and associated heights.">
              <a:extLst>
                <a:ext uri="{FF2B5EF4-FFF2-40B4-BE49-F238E27FC236}">
                  <a16:creationId xmlns:a16="http://schemas.microsoft.com/office/drawing/2014/main" id="{2C238BBB-BC70-40B4-9BED-1972B24DFEC4}"/>
                </a:ext>
              </a:extLst>
            </p:cNvPr>
            <p:cNvSpPr/>
            <p:nvPr/>
          </p:nvSpPr>
          <p:spPr>
            <a:xfrm>
              <a:off x="1548634" y="1595100"/>
              <a:ext cx="4968575" cy="1214543"/>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22" name="Rectangle 21" descr="A black curved line, a blue undulating line, a brown squiggle line, and arrows representing the ellipsoid, geoid, and topography surface and associated heights.">
              <a:extLst>
                <a:ext uri="{FF2B5EF4-FFF2-40B4-BE49-F238E27FC236}">
                  <a16:creationId xmlns:a16="http://schemas.microsoft.com/office/drawing/2014/main" id="{E099D7E4-D49D-4F6A-A8E0-E55013A3335D}"/>
                </a:ext>
              </a:extLst>
            </p:cNvPr>
            <p:cNvSpPr/>
            <p:nvPr/>
          </p:nvSpPr>
          <p:spPr>
            <a:xfrm>
              <a:off x="4431803" y="2754548"/>
              <a:ext cx="484428" cy="553998"/>
            </a:xfrm>
            <a:prstGeom prst="rect">
              <a:avLst/>
            </a:prstGeom>
          </p:spPr>
          <p:txBody>
            <a:bodyPr wrap="none">
              <a:spAutoFit/>
            </a:bodyPr>
            <a:lstStyle/>
            <a:p>
              <a:r>
                <a:rPr lang="en-US" sz="3000" b="1" dirty="0">
                  <a:solidFill>
                    <a:srgbClr val="00B050"/>
                  </a:solidFill>
                  <a:latin typeface="Times New Roman" panose="02020603050405020304" pitchFamily="18" charset="0"/>
                </a:rPr>
                <a:t>H</a:t>
              </a:r>
              <a:endParaRPr lang="en-US" sz="3000" dirty="0">
                <a:solidFill>
                  <a:srgbClr val="00B050"/>
                </a:solidFill>
                <a:latin typeface="Times New Roman" panose="02020603050405020304" pitchFamily="18" charset="0"/>
              </a:endParaRPr>
            </a:p>
          </p:txBody>
        </p:sp>
        <p:sp>
          <p:nvSpPr>
            <p:cNvPr id="24" name="Rectangle 23">
              <a:extLst>
                <a:ext uri="{FF2B5EF4-FFF2-40B4-BE49-F238E27FC236}">
                  <a16:creationId xmlns:a16="http://schemas.microsoft.com/office/drawing/2014/main" id="{B986CA1B-1D75-427C-A5B6-698B1BFCF667}"/>
                </a:ext>
              </a:extLst>
            </p:cNvPr>
            <p:cNvSpPr/>
            <p:nvPr/>
          </p:nvSpPr>
          <p:spPr>
            <a:xfrm>
              <a:off x="1881135" y="901049"/>
              <a:ext cx="2694133" cy="727915"/>
            </a:xfrm>
            <a:prstGeom prst="rect">
              <a:avLst/>
            </a:prstGeom>
          </p:spPr>
          <p:txBody>
            <a:bodyPr wrap="square">
              <a:spAutoFit/>
            </a:bodyPr>
            <a:lstStyle/>
            <a:p>
              <a:r>
                <a:rPr lang="en-US" sz="3600" b="1" dirty="0">
                  <a:solidFill>
                    <a:srgbClr val="FFC000"/>
                  </a:solidFill>
                  <a:latin typeface="Times New Roman" panose="02020603050405020304" pitchFamily="18" charset="0"/>
                </a:rPr>
                <a:t>h</a:t>
              </a:r>
              <a:r>
                <a:rPr lang="en-US" sz="3600" b="1" dirty="0">
                  <a:latin typeface="Times New Roman" panose="02020603050405020304" pitchFamily="18" charset="0"/>
                </a:rPr>
                <a:t>=</a:t>
              </a:r>
              <a:r>
                <a:rPr lang="en-US" sz="3600" b="1" dirty="0">
                  <a:solidFill>
                    <a:srgbClr val="00B050"/>
                  </a:solidFill>
                  <a:latin typeface="Times New Roman" panose="02020603050405020304" pitchFamily="18" charset="0"/>
                </a:rPr>
                <a:t>H</a:t>
              </a:r>
              <a:r>
                <a:rPr lang="en-US" sz="3600" b="1" dirty="0">
                  <a:latin typeface="Times New Roman" panose="02020603050405020304" pitchFamily="18" charset="0"/>
                </a:rPr>
                <a:t>+ </a:t>
              </a:r>
              <a:r>
                <a:rPr lang="en-US" sz="3600" b="1" dirty="0">
                  <a:solidFill>
                    <a:srgbClr val="7030A0"/>
                  </a:solidFill>
                  <a:latin typeface="Times New Roman" panose="02020603050405020304" pitchFamily="18" charset="0"/>
                </a:rPr>
                <a:t>N</a:t>
              </a:r>
            </a:p>
          </p:txBody>
        </p:sp>
      </p:grpSp>
    </p:spTree>
    <p:extLst>
      <p:ext uri="{BB962C8B-B14F-4D97-AF65-F5344CB8AC3E}">
        <p14:creationId xmlns:p14="http://schemas.microsoft.com/office/powerpoint/2010/main" val="1362215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DBC22E-D44E-4832-9866-F4AD32CE8046}"/>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Indiana SPCS2022 Layers</a:t>
            </a:r>
          </a:p>
        </p:txBody>
      </p:sp>
      <p:sp>
        <p:nvSpPr>
          <p:cNvPr id="2" name="Text Placeholder 1">
            <a:extLst>
              <a:ext uri="{FF2B5EF4-FFF2-40B4-BE49-F238E27FC236}">
                <a16:creationId xmlns:a16="http://schemas.microsoft.com/office/drawing/2014/main" id="{9D93A88E-E649-41B1-BAC4-6ABD57FA1CD3}"/>
              </a:ext>
            </a:extLst>
          </p:cNvPr>
          <p:cNvSpPr>
            <a:spLocks noGrp="1"/>
          </p:cNvSpPr>
          <p:nvPr>
            <p:ph type="body" idx="1"/>
          </p:nvPr>
        </p:nvSpPr>
        <p:spPr/>
        <p:txBody>
          <a:bodyPr/>
          <a:lstStyle/>
          <a:p>
            <a:r>
              <a:rPr lang="en-US" dirty="0"/>
              <a:t>Statewide Zone</a:t>
            </a:r>
          </a:p>
        </p:txBody>
      </p:sp>
      <p:pic>
        <p:nvPicPr>
          <p:cNvPr id="23" name="Content Placeholder 22" descr="Map of Indiana with colors on it that show the linear distortion at the topographic surface for the SPCS2022 statewide zone designed by NGS.">
            <a:extLst>
              <a:ext uri="{FF2B5EF4-FFF2-40B4-BE49-F238E27FC236}">
                <a16:creationId xmlns:a16="http://schemas.microsoft.com/office/drawing/2014/main" id="{67AA9226-D543-4804-A94D-C32960B8E9DE}"/>
              </a:ext>
            </a:extLst>
          </p:cNvPr>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501386" y="1630363"/>
            <a:ext cx="3951816" cy="2963862"/>
          </a:xfrm>
        </p:spPr>
      </p:pic>
      <p:sp>
        <p:nvSpPr>
          <p:cNvPr id="3" name="Text Placeholder 2">
            <a:extLst>
              <a:ext uri="{FF2B5EF4-FFF2-40B4-BE49-F238E27FC236}">
                <a16:creationId xmlns:a16="http://schemas.microsoft.com/office/drawing/2014/main" id="{D9E5E377-4591-4548-941F-C34993E5BFC9}"/>
              </a:ext>
            </a:extLst>
          </p:cNvPr>
          <p:cNvSpPr>
            <a:spLocks noGrp="1"/>
          </p:cNvSpPr>
          <p:nvPr>
            <p:ph type="body" sz="quarter" idx="3"/>
          </p:nvPr>
        </p:nvSpPr>
        <p:spPr/>
        <p:txBody>
          <a:bodyPr/>
          <a:lstStyle/>
          <a:p>
            <a:r>
              <a:rPr lang="en-US" dirty="0"/>
              <a:t>LDP Zones Layer</a:t>
            </a:r>
          </a:p>
        </p:txBody>
      </p:sp>
      <p:sp>
        <p:nvSpPr>
          <p:cNvPr id="4" name="Date Placeholder 3">
            <a:extLst>
              <a:ext uri="{FF2B5EF4-FFF2-40B4-BE49-F238E27FC236}">
                <a16:creationId xmlns:a16="http://schemas.microsoft.com/office/drawing/2014/main" id="{83B1877A-38E6-44C9-A6DC-A8295853B775}"/>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EB0437AB-F770-42EC-8925-B7EBFD2F240C}"/>
              </a:ext>
            </a:extLst>
          </p:cNvPr>
          <p:cNvSpPr>
            <a:spLocks noGrp="1"/>
          </p:cNvSpPr>
          <p:nvPr>
            <p:ph type="ftr" sz="quarter" idx="11"/>
          </p:nvPr>
        </p:nvSpPr>
        <p:spPr/>
        <p:txBody>
          <a:bodyPr/>
          <a:lstStyle/>
          <a:p>
            <a:r>
              <a:rPr lang="fr-FR"/>
              <a:t>2024 ISPLS Convention</a:t>
            </a:r>
            <a:endParaRPr lang="en-US"/>
          </a:p>
        </p:txBody>
      </p:sp>
      <p:sp>
        <p:nvSpPr>
          <p:cNvPr id="6" name="Slide Number Placeholder 5">
            <a:extLst>
              <a:ext uri="{FF2B5EF4-FFF2-40B4-BE49-F238E27FC236}">
                <a16:creationId xmlns:a16="http://schemas.microsoft.com/office/drawing/2014/main" id="{F4202AD2-4F23-4191-A579-BDC5B06AC2A5}"/>
              </a:ext>
            </a:extLst>
          </p:cNvPr>
          <p:cNvSpPr>
            <a:spLocks noGrp="1"/>
          </p:cNvSpPr>
          <p:nvPr>
            <p:ph type="sldNum" sz="quarter" idx="12"/>
          </p:nvPr>
        </p:nvSpPr>
        <p:spPr/>
        <p:txBody>
          <a:bodyPr/>
          <a:lstStyle/>
          <a:p>
            <a:fld id="{D3D538F9-49A3-B84F-B36B-A7030CDE5D5B}" type="slidenum">
              <a:rPr lang="en-US" smtClean="0"/>
              <a:t>7</a:t>
            </a:fld>
            <a:endParaRPr lang="en-US"/>
          </a:p>
        </p:txBody>
      </p:sp>
      <p:pic>
        <p:nvPicPr>
          <p:cNvPr id="11" name="Content Placeholder 10" descr="Map of Indiana with colors on it that show the linear distortion at the topographic surface for the 57 SPCS2022 zones.">
            <a:extLst>
              <a:ext uri="{FF2B5EF4-FFF2-40B4-BE49-F238E27FC236}">
                <a16:creationId xmlns:a16="http://schemas.microsoft.com/office/drawing/2014/main" id="{E53C77B3-23A8-4D39-ACF6-1D1104C82E97}"/>
              </a:ext>
            </a:extLst>
          </p:cNvPr>
          <p:cNvPicPr>
            <a:picLocks noGrp="1" noChangeAspect="1"/>
          </p:cNvPicPr>
          <p:nvPr>
            <p:ph sz="quarter" idx="4"/>
          </p:nvPr>
        </p:nvPicPr>
        <p:blipFill>
          <a:blip r:embed="rId3" cstate="print">
            <a:extLst>
              <a:ext uri="{28A0092B-C50C-407E-A947-70E740481C1C}">
                <a14:useLocalDpi xmlns:a14="http://schemas.microsoft.com/office/drawing/2010/main"/>
              </a:ext>
            </a:extLst>
          </a:blip>
          <a:stretch>
            <a:fillRect/>
          </a:stretch>
        </p:blipFill>
        <p:spPr>
          <a:xfrm>
            <a:off x="4690590" y="1630363"/>
            <a:ext cx="3950645" cy="2963862"/>
          </a:xfrm>
          <a:prstGeom prst="rect">
            <a:avLst/>
          </a:prstGeom>
        </p:spPr>
      </p:pic>
    </p:spTree>
    <p:extLst>
      <p:ext uri="{BB962C8B-B14F-4D97-AF65-F5344CB8AC3E}">
        <p14:creationId xmlns:p14="http://schemas.microsoft.com/office/powerpoint/2010/main" val="1494601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A3C4-4966-4E07-8771-BAA2B55AA808}"/>
              </a:ext>
            </a:extLst>
          </p:cNvPr>
          <p:cNvSpPr>
            <a:spLocks noGrp="1"/>
          </p:cNvSpPr>
          <p:nvPr>
            <p:ph type="title"/>
          </p:nvPr>
        </p:nvSpPr>
        <p:spPr/>
        <p:txBody>
          <a:bodyPr>
            <a:noAutofit/>
          </a:bodyPr>
          <a:lstStyle/>
          <a:p>
            <a:r>
              <a:rPr lang="en-US" sz="2800" b="1" dirty="0">
                <a:latin typeface="Arial" panose="020B0604020202020204" pitchFamily="34" charset="0"/>
                <a:cs typeface="Arial" panose="020B0604020202020204" pitchFamily="34" charset="0"/>
              </a:rPr>
              <a:t>Experimental Geoids: Preparing for the Future Gravimetric Geoid</a:t>
            </a:r>
          </a:p>
        </p:txBody>
      </p:sp>
      <p:pic>
        <p:nvPicPr>
          <p:cNvPr id="8" name="Content Placeholder 7" descr="xGEOID20 over North America">
            <a:extLst>
              <a:ext uri="{FF2B5EF4-FFF2-40B4-BE49-F238E27FC236}">
                <a16:creationId xmlns:a16="http://schemas.microsoft.com/office/drawing/2014/main" id="{91932B5C-4CC5-4143-96C3-5650B857A164}"/>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156144" y="1200151"/>
            <a:ext cx="4392847" cy="3394472"/>
          </a:xfrm>
        </p:spPr>
      </p:pic>
      <p:sp>
        <p:nvSpPr>
          <p:cNvPr id="3" name="Content Placeholder 2">
            <a:extLst>
              <a:ext uri="{FF2B5EF4-FFF2-40B4-BE49-F238E27FC236}">
                <a16:creationId xmlns:a16="http://schemas.microsoft.com/office/drawing/2014/main" id="{3CBB54BE-A7BE-4700-8F96-304A10800012}"/>
              </a:ext>
            </a:extLst>
          </p:cNvPr>
          <p:cNvSpPr>
            <a:spLocks noGrp="1"/>
          </p:cNvSpPr>
          <p:nvPr>
            <p:ph sz="half" idx="2"/>
          </p:nvPr>
        </p:nvSpPr>
        <p:spPr>
          <a:xfrm>
            <a:off x="4648199" y="1200151"/>
            <a:ext cx="4178929" cy="3394472"/>
          </a:xfrm>
        </p:spPr>
        <p:txBody>
          <a:bodyPr>
            <a:normAutofit fontScale="92500" lnSpcReduction="10000"/>
          </a:bodyPr>
          <a:lstStyle/>
          <a:p>
            <a:r>
              <a:rPr lang="en-US" dirty="0">
                <a:latin typeface="Arial" panose="020B0604020202020204" pitchFamily="34" charset="0"/>
                <a:cs typeface="Arial" panose="020B0604020202020204" pitchFamily="34" charset="0"/>
              </a:rPr>
              <a:t>Purely gravimetric geoids</a:t>
            </a:r>
          </a:p>
          <a:p>
            <a:r>
              <a:rPr lang="en-US" dirty="0">
                <a:latin typeface="Arial" panose="020B0604020202020204" pitchFamily="34" charset="0"/>
                <a:cs typeface="Arial" panose="020B0604020202020204" pitchFamily="34" charset="0"/>
              </a:rPr>
              <a:t>Incorporate gravity data from satellites, GRAV-D, and terrestrial measurements</a:t>
            </a:r>
          </a:p>
          <a:p>
            <a:r>
              <a:rPr lang="en-US" dirty="0">
                <a:latin typeface="Arial" panose="020B0604020202020204" pitchFamily="34" charset="0"/>
                <a:cs typeface="Arial" panose="020B0604020202020204" pitchFamily="34" charset="0"/>
              </a:rPr>
              <a:t>Satellite altimetry used in the open ocean areas</a:t>
            </a:r>
          </a:p>
        </p:txBody>
      </p:sp>
      <p:sp>
        <p:nvSpPr>
          <p:cNvPr id="4" name="Date Placeholder 3">
            <a:extLst>
              <a:ext uri="{FF2B5EF4-FFF2-40B4-BE49-F238E27FC236}">
                <a16:creationId xmlns:a16="http://schemas.microsoft.com/office/drawing/2014/main" id="{B2CC4E29-BC66-41A8-9A36-D86486382A43}"/>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99E203E8-0452-4D84-B5CC-E443B0FB4676}"/>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61340D7E-F8B7-401D-83DA-3F6CB8B0E276}"/>
              </a:ext>
            </a:extLst>
          </p:cNvPr>
          <p:cNvSpPr>
            <a:spLocks noGrp="1"/>
          </p:cNvSpPr>
          <p:nvPr>
            <p:ph type="sldNum" sz="quarter" idx="12"/>
          </p:nvPr>
        </p:nvSpPr>
        <p:spPr/>
        <p:txBody>
          <a:bodyPr/>
          <a:lstStyle/>
          <a:p>
            <a:fld id="{D3D538F9-49A3-B84F-B36B-A7030CDE5D5B}" type="slidenum">
              <a:rPr lang="en-US" smtClean="0"/>
              <a:t>70</a:t>
            </a:fld>
            <a:endParaRPr lang="en-US"/>
          </a:p>
        </p:txBody>
      </p:sp>
    </p:spTree>
    <p:extLst>
      <p:ext uri="{BB962C8B-B14F-4D97-AF65-F5344CB8AC3E}">
        <p14:creationId xmlns:p14="http://schemas.microsoft.com/office/powerpoint/2010/main" val="3350641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A0DAC-A60F-41B4-82B6-C48A5A90F2E5}"/>
              </a:ext>
            </a:extLst>
          </p:cNvPr>
          <p:cNvSpPr>
            <a:spLocks noGrp="1"/>
          </p:cNvSpPr>
          <p:nvPr>
            <p:ph type="title"/>
          </p:nvPr>
        </p:nvSpPr>
        <p:spPr/>
        <p:txBody>
          <a:bodyPr>
            <a:normAutofit/>
          </a:bodyPr>
          <a:lstStyle/>
          <a:p>
            <a:r>
              <a:rPr lang="en-US" sz="2800" b="1" dirty="0">
                <a:latin typeface="Arial" panose="020B0604020202020204" pitchFamily="34" charset="0"/>
                <a:cs typeface="Arial" panose="020B0604020202020204" pitchFamily="34" charset="0"/>
              </a:rPr>
              <a:t>Current Hybrid Geoid: GEOID18</a:t>
            </a:r>
          </a:p>
        </p:txBody>
      </p:sp>
      <p:sp>
        <p:nvSpPr>
          <p:cNvPr id="3" name="Content Placeholder 2">
            <a:extLst>
              <a:ext uri="{FF2B5EF4-FFF2-40B4-BE49-F238E27FC236}">
                <a16:creationId xmlns:a16="http://schemas.microsoft.com/office/drawing/2014/main" id="{3B1CF56F-EC06-4358-AB78-6110077C6D6F}"/>
              </a:ext>
            </a:extLst>
          </p:cNvPr>
          <p:cNvSpPr>
            <a:spLocks noGrp="1"/>
          </p:cNvSpPr>
          <p:nvPr>
            <p:ph idx="1"/>
          </p:nvPr>
        </p:nvSpPr>
        <p:spPr>
          <a:xfrm>
            <a:off x="149290" y="1200151"/>
            <a:ext cx="4201188" cy="3394472"/>
          </a:xfrm>
        </p:spPr>
        <p:txBody>
          <a:bodyPr>
            <a:normAutofit fontScale="77500" lnSpcReduction="20000"/>
          </a:bodyPr>
          <a:lstStyle/>
          <a:p>
            <a:r>
              <a:rPr lang="en-US" dirty="0">
                <a:latin typeface="Arial" panose="020B0604020202020204" pitchFamily="34" charset="0"/>
                <a:cs typeface="Arial" panose="020B0604020202020204" pitchFamily="34" charset="0"/>
              </a:rPr>
              <a:t>Converts NAD 83 ellipsoidal height to NAVD 88 orthometric height</a:t>
            </a:r>
          </a:p>
          <a:p>
            <a:r>
              <a:rPr lang="en-US" dirty="0">
                <a:latin typeface="Arial" panose="020B0604020202020204" pitchFamily="34" charset="0"/>
                <a:cs typeface="Arial" panose="020B0604020202020204" pitchFamily="34" charset="0"/>
              </a:rPr>
              <a:t>Constrains a gravimetric geoid model to published heights using GPS observations on leveled bench marks</a:t>
            </a:r>
          </a:p>
        </p:txBody>
      </p:sp>
      <p:sp>
        <p:nvSpPr>
          <p:cNvPr id="4" name="Date Placeholder 3">
            <a:extLst>
              <a:ext uri="{FF2B5EF4-FFF2-40B4-BE49-F238E27FC236}">
                <a16:creationId xmlns:a16="http://schemas.microsoft.com/office/drawing/2014/main" id="{0FEE1E8B-16F3-47AD-B7CB-52225AB7C54D}"/>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362B7262-5AFE-4973-B0D6-6613417AB945}"/>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EC81DBCC-A9E5-4031-8EFD-CF25ECF286B7}"/>
              </a:ext>
            </a:extLst>
          </p:cNvPr>
          <p:cNvSpPr>
            <a:spLocks noGrp="1"/>
          </p:cNvSpPr>
          <p:nvPr>
            <p:ph type="sldNum" sz="quarter" idx="12"/>
          </p:nvPr>
        </p:nvSpPr>
        <p:spPr/>
        <p:txBody>
          <a:bodyPr/>
          <a:lstStyle/>
          <a:p>
            <a:fld id="{D3D538F9-49A3-B84F-B36B-A7030CDE5D5B}" type="slidenum">
              <a:rPr lang="en-US" smtClean="0"/>
              <a:t>71</a:t>
            </a:fld>
            <a:endParaRPr lang="en-US"/>
          </a:p>
        </p:txBody>
      </p:sp>
      <p:pic>
        <p:nvPicPr>
          <p:cNvPr id="4098" name="Picture 2" descr="GEOID18 over CONUS">
            <a:extLst>
              <a:ext uri="{FF2B5EF4-FFF2-40B4-BE49-F238E27FC236}">
                <a16:creationId xmlns:a16="http://schemas.microsoft.com/office/drawing/2014/main" id="{F16D67B1-36AE-4A35-B4FF-EEEB25C1B91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50478" y="1045370"/>
            <a:ext cx="4793522" cy="370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861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533B6-1899-4B67-B7B4-DD547A4DA5A8}"/>
              </a:ext>
            </a:extLst>
          </p:cNvPr>
          <p:cNvSpPr>
            <a:spLocks noGrp="1"/>
          </p:cNvSpPr>
          <p:nvPr>
            <p:ph type="title"/>
          </p:nvPr>
        </p:nvSpPr>
        <p:spPr/>
        <p:txBody>
          <a:bodyPr/>
          <a:lstStyle/>
          <a:p>
            <a:r>
              <a:rPr lang="en-US" sz="3600" b="1" dirty="0">
                <a:latin typeface="Arial" panose="020B0604020202020204" pitchFamily="34" charset="0"/>
                <a:cs typeface="Arial" panose="020B0604020202020204" pitchFamily="34" charset="0"/>
              </a:rPr>
              <a:t>Gravity Anomalies</a:t>
            </a:r>
            <a:endParaRPr lang="en-US" b="1" dirty="0">
              <a:latin typeface="Arial" panose="020B0604020202020204" pitchFamily="34" charset="0"/>
              <a:cs typeface="Arial" panose="020B0604020202020204" pitchFamily="34" charset="0"/>
            </a:endParaRPr>
          </a:p>
        </p:txBody>
      </p:sp>
      <p:pic>
        <p:nvPicPr>
          <p:cNvPr id="8" name="Content Placeholder 7" descr="Gravity anomalies over North America and surrounding oceans">
            <a:extLst>
              <a:ext uri="{FF2B5EF4-FFF2-40B4-BE49-F238E27FC236}">
                <a16:creationId xmlns:a16="http://schemas.microsoft.com/office/drawing/2014/main" id="{7BA1E21E-02C2-4E85-9508-CF066FA0B460}"/>
              </a:ext>
            </a:extLst>
          </p:cNvPr>
          <p:cNvPicPr>
            <a:picLocks noGrp="1" noChangeAspect="1"/>
          </p:cNvPicPr>
          <p:nvPr>
            <p:ph sz="half" idx="1"/>
          </p:nvPr>
        </p:nvPicPr>
        <p:blipFill>
          <a:blip r:embed="rId3"/>
          <a:stretch>
            <a:fillRect/>
          </a:stretch>
        </p:blipFill>
        <p:spPr>
          <a:xfrm>
            <a:off x="44302" y="1138303"/>
            <a:ext cx="4603898" cy="3553885"/>
          </a:xfr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7C7116-62B1-436A-8883-A58A12C1C4ED}"/>
                  </a:ext>
                </a:extLst>
              </p:cNvPr>
              <p:cNvSpPr>
                <a:spLocks noGrp="1"/>
              </p:cNvSpPr>
              <p:nvPr>
                <p:ph sz="half" idx="2"/>
              </p:nvPr>
            </p:nvSpPr>
            <p:spPr/>
            <p:txBody>
              <a:bodyPr>
                <a:normAutofit fontScale="70000" lnSpcReduction="20000"/>
              </a:bodyPr>
              <a:lstStyle/>
              <a:p>
                <a14:m>
                  <m:oMath xmlns:m="http://schemas.openxmlformats.org/officeDocument/2006/math">
                    <m:r>
                      <m:rPr>
                        <m:sty m:val="p"/>
                      </m:rPr>
                      <a:rPr lang="en-US" smtClean="0">
                        <a:latin typeface="Cambria Math" panose="02040503050406030204" pitchFamily="18" charset="0"/>
                      </a:rPr>
                      <m:t>Δ</m:t>
                    </m:r>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𝑃</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𝑄</m:t>
                        </m:r>
                      </m:sub>
                    </m:sSub>
                  </m:oMath>
                </a14:m>
                <a:endParaRPr lang="en-US" dirty="0">
                  <a:latin typeface="Arial" panose="020B0604020202020204" pitchFamily="34" charset="0"/>
                  <a:cs typeface="Arial" panose="020B0604020202020204" pitchFamily="34" charset="0"/>
                </a:endParaRP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i="1">
                            <a:latin typeface="Cambria Math" panose="02040503050406030204" pitchFamily="18" charset="0"/>
                          </a:rPr>
                          <m:t>𝑄</m:t>
                        </m:r>
                      </m:sub>
                    </m:sSub>
                  </m:oMath>
                </a14:m>
                <a:r>
                  <a:rPr lang="en-US" dirty="0">
                    <a:latin typeface="Arial" panose="020B0604020202020204" pitchFamily="34" charset="0"/>
                    <a:cs typeface="Arial" panose="020B0604020202020204" pitchFamily="34" charset="0"/>
                  </a:rPr>
                  <a:t> is normal gravity, the expected gravity on the ellipsoid</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𝑃</m:t>
                        </m:r>
                      </m:sub>
                    </m:sSub>
                  </m:oMath>
                </a14:m>
                <a:r>
                  <a:rPr lang="en-US" dirty="0">
                    <a:latin typeface="Arial" panose="020B0604020202020204" pitchFamily="34" charset="0"/>
                    <a:cs typeface="Arial" panose="020B0604020202020204" pitchFamily="34" charset="0"/>
                  </a:rPr>
                  <a:t> is the gravity measured at (or above) the surface and reduced to the geoid</a:t>
                </a:r>
              </a:p>
              <a:p>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𝑔</m:t>
                    </m:r>
                  </m:oMath>
                </a14:m>
                <a:r>
                  <a:rPr lang="en-US" dirty="0">
                    <a:latin typeface="Arial" panose="020B0604020202020204" pitchFamily="34" charset="0"/>
                    <a:cs typeface="Arial" panose="020B0604020202020204" pitchFamily="34" charset="0"/>
                  </a:rPr>
                  <a:t> is the gravity anomaly</a:t>
                </a:r>
              </a:p>
              <a:p>
                <a:r>
                  <a:rPr lang="en-US" dirty="0">
                    <a:latin typeface="Arial" panose="020B0604020202020204" pitchFamily="34" charset="0"/>
                    <a:cs typeface="Arial" panose="020B0604020202020204" pitchFamily="34" charset="0"/>
                  </a:rPr>
                  <a:t>Gravity anomaly is the gradient of the disturbing potential, </a:t>
                </a:r>
                <a:r>
                  <a:rPr lang="en-US" i="1" dirty="0">
                    <a:latin typeface="Arial" panose="020B0604020202020204" pitchFamily="34" charset="0"/>
                    <a:cs typeface="Arial" panose="020B0604020202020204" pitchFamily="34" charset="0"/>
                  </a:rPr>
                  <a:t>T</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327C7116-62B1-436A-8883-A58A12C1C4ED}"/>
                  </a:ext>
                </a:extLst>
              </p:cNvPr>
              <p:cNvSpPr>
                <a:spLocks noGrp="1" noRot="1" noChangeAspect="1" noMove="1" noResize="1" noEditPoints="1" noAdjustHandles="1" noChangeArrowheads="1" noChangeShapeType="1" noTextEdit="1"/>
              </p:cNvSpPr>
              <p:nvPr>
                <p:ph sz="half" idx="2"/>
              </p:nvPr>
            </p:nvSpPr>
            <p:spPr>
              <a:blipFill>
                <a:blip r:embed="rId4"/>
                <a:stretch>
                  <a:fillRect l="-1360" t="-539" r="-287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67685F0-C9D2-492F-9C96-ED65C36B8CD8}"/>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5642B786-9517-4CCF-9F61-9019BA7A193F}"/>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33B820A7-F55B-46FF-B051-C9F6EC4FBFBC}"/>
              </a:ext>
            </a:extLst>
          </p:cNvPr>
          <p:cNvSpPr>
            <a:spLocks noGrp="1"/>
          </p:cNvSpPr>
          <p:nvPr>
            <p:ph type="sldNum" sz="quarter" idx="12"/>
          </p:nvPr>
        </p:nvSpPr>
        <p:spPr/>
        <p:txBody>
          <a:bodyPr/>
          <a:lstStyle/>
          <a:p>
            <a:fld id="{D3D538F9-49A3-B84F-B36B-A7030CDE5D5B}" type="slidenum">
              <a:rPr lang="en-US" smtClean="0"/>
              <a:t>72</a:t>
            </a:fld>
            <a:endParaRPr lang="en-US"/>
          </a:p>
        </p:txBody>
      </p:sp>
    </p:spTree>
    <p:extLst>
      <p:ext uri="{BB962C8B-B14F-4D97-AF65-F5344CB8AC3E}">
        <p14:creationId xmlns:p14="http://schemas.microsoft.com/office/powerpoint/2010/main" val="4249913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1487-CC66-49A8-83E8-861D6F6A5D04}"/>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Deflection of the Vertical</a:t>
            </a:r>
          </a:p>
        </p:txBody>
      </p:sp>
      <p:pic>
        <p:nvPicPr>
          <p:cNvPr id="8" name="Content Placeholder 7" descr="Deflection of the vertical (xi, north-south) across the US">
            <a:extLst>
              <a:ext uri="{FF2B5EF4-FFF2-40B4-BE49-F238E27FC236}">
                <a16:creationId xmlns:a16="http://schemas.microsoft.com/office/drawing/2014/main" id="{6A484C2A-F904-45B0-9AAE-4E5D99F440F5}"/>
              </a:ext>
            </a:extLst>
          </p:cNvPr>
          <p:cNvPicPr>
            <a:picLocks noGrp="1" noChangeAspect="1"/>
          </p:cNvPicPr>
          <p:nvPr>
            <p:ph idx="1"/>
          </p:nvPr>
        </p:nvPicPr>
        <p:blipFill>
          <a:blip r:embed="rId3"/>
          <a:stretch>
            <a:fillRect/>
          </a:stretch>
        </p:blipFill>
        <p:spPr>
          <a:xfrm>
            <a:off x="0" y="1063229"/>
            <a:ext cx="4392332" cy="3394075"/>
          </a:xfrm>
        </p:spPr>
      </p:pic>
      <p:sp>
        <p:nvSpPr>
          <p:cNvPr id="4" name="Date Placeholder 3">
            <a:extLst>
              <a:ext uri="{FF2B5EF4-FFF2-40B4-BE49-F238E27FC236}">
                <a16:creationId xmlns:a16="http://schemas.microsoft.com/office/drawing/2014/main" id="{184D84A4-0FAC-486E-8F72-CDC57B363FBD}"/>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4850222A-CD61-4D95-B90E-0EB59F69C2DE}"/>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6F877C66-8518-40CD-A10F-36A8F4F05CAA}"/>
              </a:ext>
            </a:extLst>
          </p:cNvPr>
          <p:cNvSpPr>
            <a:spLocks noGrp="1"/>
          </p:cNvSpPr>
          <p:nvPr>
            <p:ph type="sldNum" sz="quarter" idx="12"/>
          </p:nvPr>
        </p:nvSpPr>
        <p:spPr/>
        <p:txBody>
          <a:bodyPr/>
          <a:lstStyle/>
          <a:p>
            <a:fld id="{D3D538F9-49A3-B84F-B36B-A7030CDE5D5B}" type="slidenum">
              <a:rPr lang="en-US" smtClean="0"/>
              <a:t>73</a:t>
            </a:fld>
            <a:endParaRPr lang="en-US"/>
          </a:p>
        </p:txBody>
      </p:sp>
      <mc:AlternateContent xmlns:mc="http://schemas.openxmlformats.org/markup-compatibility/2006" xmlns:a14="http://schemas.microsoft.com/office/drawing/2010/main">
        <mc:Choice Requires="a14">
          <p:sp>
            <p:nvSpPr>
              <p:cNvPr id="13" name="Google Shape;655;p51">
                <a:extLst>
                  <a:ext uri="{FF2B5EF4-FFF2-40B4-BE49-F238E27FC236}">
                    <a16:creationId xmlns:a16="http://schemas.microsoft.com/office/drawing/2014/main" id="{85BDCF71-D6F5-471C-9B9E-FCCA18AE18E2}"/>
                  </a:ext>
                </a:extLst>
              </p:cNvPr>
              <p:cNvSpPr txBox="1"/>
              <p:nvPr/>
            </p:nvSpPr>
            <p:spPr>
              <a:xfrm>
                <a:off x="4561820" y="3094752"/>
                <a:ext cx="4563129" cy="1910058"/>
              </a:xfrm>
              <a:prstGeom prst="rect">
                <a:avLst/>
              </a:prstGeom>
              <a:noFill/>
              <a:ln>
                <a:noFill/>
              </a:ln>
            </p:spPr>
            <p:txBody>
              <a:bodyPr spcFirstLastPara="1" wrap="square" lIns="68569" tIns="34275" rIns="68569" bIns="34275" anchor="t" anchorCtr="0">
                <a:noAutofit/>
              </a:bodyPr>
              <a:lstStyle/>
              <a:p>
                <a:pPr marL="285750" indent="-285750">
                  <a:buClr>
                    <a:schemeClr val="dk1"/>
                  </a:buClr>
                  <a:buSzPts val="1800"/>
                  <a:buFont typeface="Arial" panose="020B0604020202020204" pitchFamily="34" charset="0"/>
                  <a:buChar char="•"/>
                </a:pPr>
                <a14:m>
                  <m:oMath xmlns:m="http://schemas.openxmlformats.org/officeDocument/2006/math">
                    <m:r>
                      <a:rPr lang="en-US" sz="2000" i="1">
                        <a:latin typeface="Cambria Math" panose="02040503050406030204" pitchFamily="18" charset="0"/>
                      </a:rPr>
                      <m:t>𝜉</m:t>
                    </m:r>
                  </m:oMath>
                </a14:m>
                <a:r>
                  <a:rPr lang="en-US" dirty="0">
                    <a:solidFill>
                      <a:schemeClr val="dk1"/>
                    </a:solidFill>
                    <a:ea typeface="Calibri"/>
                    <a:cs typeface="Calibri"/>
                    <a:sym typeface="Calibri"/>
                  </a:rPr>
                  <a:t> is the north-south component</a:t>
                </a:r>
              </a:p>
              <a:p>
                <a:pPr marL="285750" indent="-285750">
                  <a:buClr>
                    <a:schemeClr val="dk1"/>
                  </a:buClr>
                  <a:buSzPts val="1800"/>
                  <a:buFont typeface="Arial" panose="020B0604020202020204" pitchFamily="34" charset="0"/>
                  <a:buChar char="•"/>
                </a:pPr>
                <a14:m>
                  <m:oMath xmlns:m="http://schemas.openxmlformats.org/officeDocument/2006/math">
                    <m:r>
                      <a:rPr lang="en-US" sz="2000" i="1">
                        <a:latin typeface="Cambria Math" panose="02040503050406030204" pitchFamily="18" charset="0"/>
                      </a:rPr>
                      <m:t>𝜂</m:t>
                    </m:r>
                  </m:oMath>
                </a14:m>
                <a:r>
                  <a:rPr lang="en-US" dirty="0">
                    <a:solidFill>
                      <a:schemeClr val="dk1"/>
                    </a:solidFill>
                    <a:ea typeface="Calibri"/>
                    <a:cs typeface="Calibri"/>
                    <a:sym typeface="Calibri"/>
                  </a:rPr>
                  <a:t> is east-west component</a:t>
                </a:r>
              </a:p>
              <a:p>
                <a:pPr marL="285750" indent="-285750">
                  <a:buClr>
                    <a:schemeClr val="dk1"/>
                  </a:buClr>
                  <a:buSzPts val="1800"/>
                  <a:buFont typeface="Arial" panose="020B0604020202020204" pitchFamily="34" charset="0"/>
                  <a:buChar char="•"/>
                </a:pPr>
                <a:r>
                  <a:rPr lang="en-US" dirty="0">
                    <a:solidFill>
                      <a:schemeClr val="dk1"/>
                    </a:solidFill>
                    <a:ea typeface="Calibri"/>
                    <a:cs typeface="Calibri"/>
                    <a:sym typeface="Calibri"/>
                  </a:rPr>
                  <a:t>Angular difference is a few arc-seconds</a:t>
                </a:r>
              </a:p>
              <a:p>
                <a:pPr marL="285750" indent="-285750">
                  <a:buClr>
                    <a:schemeClr val="dk1"/>
                  </a:buClr>
                  <a:buSzPts val="1800"/>
                  <a:buFont typeface="Arial" panose="020B0604020202020204" pitchFamily="34" charset="0"/>
                  <a:buChar char="•"/>
                </a:pPr>
                <a:r>
                  <a:rPr lang="en-US" dirty="0">
                    <a:solidFill>
                      <a:schemeClr val="dk1"/>
                    </a:solidFill>
                    <a:ea typeface="Calibri"/>
                    <a:cs typeface="Calibri"/>
                    <a:sym typeface="Calibri"/>
                  </a:rPr>
                  <a:t>Laplace correction:</a:t>
                </a:r>
              </a:p>
              <a:p>
                <a:pPr marL="742950" lvl="1" indent="-285750">
                  <a:buClr>
                    <a:schemeClr val="dk1"/>
                  </a:buClr>
                  <a:buSzPts val="1800"/>
                  <a:buFont typeface="Arial" panose="020B0604020202020204" pitchFamily="34" charset="0"/>
                  <a:buChar char="•"/>
                </a:pPr>
                <a:r>
                  <a:rPr lang="en-US" i="1" dirty="0">
                    <a:solidFill>
                      <a:schemeClr val="dk1"/>
                    </a:solidFill>
                    <a:ea typeface="Calibri"/>
                    <a:cs typeface="Calibri"/>
                    <a:sym typeface="Calibri"/>
                  </a:rPr>
                  <a:t>geodetic azimuth = astronomic azimuth + Laplace correction</a:t>
                </a:r>
                <a:endParaRPr dirty="0"/>
              </a:p>
            </p:txBody>
          </p:sp>
        </mc:Choice>
        <mc:Fallback xmlns="">
          <p:sp>
            <p:nvSpPr>
              <p:cNvPr id="13" name="Google Shape;655;p51">
                <a:extLst>
                  <a:ext uri="{FF2B5EF4-FFF2-40B4-BE49-F238E27FC236}">
                    <a16:creationId xmlns:a16="http://schemas.microsoft.com/office/drawing/2014/main" id="{85BDCF71-D6F5-471C-9B9E-FCCA18AE18E2}"/>
                  </a:ext>
                </a:extLst>
              </p:cNvPr>
              <p:cNvSpPr txBox="1">
                <a:spLocks noRot="1" noChangeAspect="1" noMove="1" noResize="1" noEditPoints="1" noAdjustHandles="1" noChangeArrowheads="1" noChangeShapeType="1" noTextEdit="1"/>
              </p:cNvSpPr>
              <p:nvPr/>
            </p:nvSpPr>
            <p:spPr>
              <a:xfrm>
                <a:off x="4561820" y="3094752"/>
                <a:ext cx="4563129" cy="1910058"/>
              </a:xfrm>
              <a:prstGeom prst="rect">
                <a:avLst/>
              </a:prstGeom>
              <a:blipFill>
                <a:blip r:embed="rId4"/>
                <a:stretch>
                  <a:fillRect l="-1335" t="-1278"/>
                </a:stretch>
              </a:blipFill>
              <a:ln>
                <a:noFill/>
              </a:ln>
            </p:spPr>
            <p:txBody>
              <a:bodyPr/>
              <a:lstStyle/>
              <a:p>
                <a:r>
                  <a:rPr lang="en-US">
                    <a:noFill/>
                  </a:rPr>
                  <a:t> </a:t>
                </a:r>
              </a:p>
            </p:txBody>
          </p:sp>
        </mc:Fallback>
      </mc:AlternateContent>
      <p:grpSp>
        <p:nvGrpSpPr>
          <p:cNvPr id="3" name="Group 2" descr="deflection of the vertical related to the geoid and ellipsoid">
            <a:extLst>
              <a:ext uri="{FF2B5EF4-FFF2-40B4-BE49-F238E27FC236}">
                <a16:creationId xmlns:a16="http://schemas.microsoft.com/office/drawing/2014/main" id="{5CA33A9A-80A7-4B5D-8ECD-AF9ED9C86B24}"/>
              </a:ext>
            </a:extLst>
          </p:cNvPr>
          <p:cNvGrpSpPr/>
          <p:nvPr/>
        </p:nvGrpSpPr>
        <p:grpSpPr>
          <a:xfrm>
            <a:off x="4380310" y="1458709"/>
            <a:ext cx="4744640" cy="1636042"/>
            <a:chOff x="4380310" y="1458709"/>
            <a:chExt cx="4744640" cy="1636042"/>
          </a:xfrm>
        </p:grpSpPr>
        <p:sp>
          <p:nvSpPr>
            <p:cNvPr id="7" name="Google Shape;650;p51">
              <a:extLst>
                <a:ext uri="{FF2B5EF4-FFF2-40B4-BE49-F238E27FC236}">
                  <a16:creationId xmlns:a16="http://schemas.microsoft.com/office/drawing/2014/main" id="{145298CB-496E-40C5-A46E-7FAD854F78BB}"/>
                </a:ext>
              </a:extLst>
            </p:cNvPr>
            <p:cNvSpPr/>
            <p:nvPr/>
          </p:nvSpPr>
          <p:spPr>
            <a:xfrm>
              <a:off x="4869656" y="2533967"/>
              <a:ext cx="4255294" cy="311944"/>
            </a:xfrm>
            <a:custGeom>
              <a:avLst/>
              <a:gdLst/>
              <a:ahLst/>
              <a:cxnLst/>
              <a:rect l="l" t="t" r="r" b="b"/>
              <a:pathLst>
                <a:path w="6331975" h="430409" extrusionOk="0">
                  <a:moveTo>
                    <a:pt x="0" y="115776"/>
                  </a:moveTo>
                  <a:cubicBezTo>
                    <a:pt x="652206" y="40395"/>
                    <a:pt x="1304413" y="-34985"/>
                    <a:pt x="2359742" y="17454"/>
                  </a:cubicBezTo>
                  <a:cubicBezTo>
                    <a:pt x="3415071" y="69893"/>
                    <a:pt x="5484762" y="304228"/>
                    <a:pt x="6331975" y="430409"/>
                  </a:cubicBezTo>
                </a:path>
              </a:pathLst>
            </a:custGeom>
            <a:noFill/>
            <a:ln w="19050" cap="flat" cmpd="sng">
              <a:solidFill>
                <a:srgbClr val="0070C0"/>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cxnSp>
          <p:nvCxnSpPr>
            <p:cNvPr id="9" name="Google Shape;651;p51">
              <a:extLst>
                <a:ext uri="{FF2B5EF4-FFF2-40B4-BE49-F238E27FC236}">
                  <a16:creationId xmlns:a16="http://schemas.microsoft.com/office/drawing/2014/main" id="{D99398AC-D195-4143-A2F9-589874FCC1AF}"/>
                </a:ext>
              </a:extLst>
            </p:cNvPr>
            <p:cNvCxnSpPr/>
            <p:nvPr/>
          </p:nvCxnSpPr>
          <p:spPr>
            <a:xfrm rot="10800000" flipH="1">
              <a:off x="6074569" y="1605280"/>
              <a:ext cx="615553" cy="1431131"/>
            </a:xfrm>
            <a:prstGeom prst="straightConnector1">
              <a:avLst/>
            </a:prstGeom>
            <a:noFill/>
            <a:ln w="25400" cap="flat" cmpd="sng">
              <a:solidFill>
                <a:srgbClr val="FF0000"/>
              </a:solidFill>
              <a:prstDash val="solid"/>
              <a:miter lim="800000"/>
              <a:headEnd type="stealth" w="med" len="med"/>
              <a:tailEnd type="none" w="med" len="med"/>
            </a:ln>
            <a:effectLst>
              <a:outerShdw blurRad="63500" dist="20000" dir="5400000">
                <a:srgbClr val="000000">
                  <a:alpha val="37647"/>
                </a:srgbClr>
              </a:outerShdw>
            </a:effectLst>
          </p:spPr>
        </p:cxnSp>
        <p:cxnSp>
          <p:nvCxnSpPr>
            <p:cNvPr id="10" name="Google Shape;652;p51">
              <a:extLst>
                <a:ext uri="{FF2B5EF4-FFF2-40B4-BE49-F238E27FC236}">
                  <a16:creationId xmlns:a16="http://schemas.microsoft.com/office/drawing/2014/main" id="{16A1673D-A180-4A5F-9A7F-4D8237EC79B8}"/>
                </a:ext>
              </a:extLst>
            </p:cNvPr>
            <p:cNvCxnSpPr/>
            <p:nvPr/>
          </p:nvCxnSpPr>
          <p:spPr>
            <a:xfrm rot="10800000" flipH="1">
              <a:off x="6599635" y="1605279"/>
              <a:ext cx="97631" cy="1489472"/>
            </a:xfrm>
            <a:prstGeom prst="straightConnector1">
              <a:avLst/>
            </a:prstGeom>
            <a:noFill/>
            <a:ln w="25400" cap="flat" cmpd="sng">
              <a:solidFill>
                <a:srgbClr val="0070C0"/>
              </a:solidFill>
              <a:prstDash val="solid"/>
              <a:miter lim="800000"/>
              <a:headEnd type="stealth" w="med" len="med"/>
              <a:tailEnd type="none" w="med" len="med"/>
            </a:ln>
            <a:effectLst>
              <a:outerShdw blurRad="63500" dist="20000" dir="5400000">
                <a:srgbClr val="000000">
                  <a:alpha val="37647"/>
                </a:srgbClr>
              </a:outerShdw>
            </a:effectLst>
          </p:spPr>
        </p:cxnSp>
        <p:sp>
          <p:nvSpPr>
            <p:cNvPr id="11" name="Google Shape;653;p51">
              <a:extLst>
                <a:ext uri="{FF2B5EF4-FFF2-40B4-BE49-F238E27FC236}">
                  <a16:creationId xmlns:a16="http://schemas.microsoft.com/office/drawing/2014/main" id="{0F683E5D-EC25-4E38-8786-8832EE9577D5}"/>
                </a:ext>
              </a:extLst>
            </p:cNvPr>
            <p:cNvSpPr txBox="1"/>
            <p:nvPr/>
          </p:nvSpPr>
          <p:spPr>
            <a:xfrm>
              <a:off x="6757987" y="1991042"/>
              <a:ext cx="1928813" cy="276225"/>
            </a:xfrm>
            <a:prstGeom prst="rect">
              <a:avLst/>
            </a:prstGeom>
            <a:noFill/>
            <a:ln>
              <a:noFill/>
            </a:ln>
          </p:spPr>
          <p:txBody>
            <a:bodyPr spcFirstLastPara="1" wrap="square" lIns="68569" tIns="34275" rIns="68569" bIns="34275" anchor="t" anchorCtr="0">
              <a:noAutofit/>
            </a:bodyPr>
            <a:lstStyle/>
            <a:p>
              <a:pPr>
                <a:buClr>
                  <a:srgbClr val="0070C0"/>
                </a:buClr>
                <a:buSzPts val="1800"/>
              </a:pPr>
              <a:r>
                <a:rPr lang="en-US" sz="1350">
                  <a:solidFill>
                    <a:srgbClr val="0070C0"/>
                  </a:solidFill>
                  <a:latin typeface="Calibri"/>
                  <a:ea typeface="Calibri"/>
                  <a:cs typeface="Calibri"/>
                  <a:sym typeface="Calibri"/>
                </a:rPr>
                <a:t>perpendicular to ellipsoid</a:t>
              </a:r>
              <a:endParaRPr sz="1350"/>
            </a:p>
          </p:txBody>
        </p:sp>
        <p:sp>
          <p:nvSpPr>
            <p:cNvPr id="12" name="Google Shape;654;p51">
              <a:extLst>
                <a:ext uri="{FF2B5EF4-FFF2-40B4-BE49-F238E27FC236}">
                  <a16:creationId xmlns:a16="http://schemas.microsoft.com/office/drawing/2014/main" id="{5DB63AF8-ED01-4C7B-BF3C-774020E70C31}"/>
                </a:ext>
              </a:extLst>
            </p:cNvPr>
            <p:cNvSpPr txBox="1"/>
            <p:nvPr/>
          </p:nvSpPr>
          <p:spPr>
            <a:xfrm>
              <a:off x="4380310" y="1644570"/>
              <a:ext cx="1934765" cy="484584"/>
            </a:xfrm>
            <a:prstGeom prst="rect">
              <a:avLst/>
            </a:prstGeom>
            <a:noFill/>
            <a:ln>
              <a:noFill/>
            </a:ln>
          </p:spPr>
          <p:txBody>
            <a:bodyPr spcFirstLastPara="1" wrap="square" lIns="68569" tIns="34275" rIns="68569" bIns="34275" anchor="t" anchorCtr="0">
              <a:noAutofit/>
            </a:bodyPr>
            <a:lstStyle/>
            <a:p>
              <a:pPr>
                <a:buClr>
                  <a:srgbClr val="FF0000"/>
                </a:buClr>
                <a:buSzPts val="1800"/>
              </a:pPr>
              <a:r>
                <a:rPr lang="en-US" sz="1350" dirty="0">
                  <a:solidFill>
                    <a:srgbClr val="FF0000"/>
                  </a:solidFill>
                  <a:latin typeface="Calibri"/>
                  <a:ea typeface="Calibri"/>
                  <a:cs typeface="Calibri"/>
                  <a:sym typeface="Calibri"/>
                </a:rPr>
                <a:t>perpendicular to geoid = direction of gravity</a:t>
              </a:r>
              <a:endParaRPr sz="1350" dirty="0"/>
            </a:p>
          </p:txBody>
        </p:sp>
        <p:sp>
          <p:nvSpPr>
            <p:cNvPr id="14" name="Google Shape;657;p51">
              <a:extLst>
                <a:ext uri="{FF2B5EF4-FFF2-40B4-BE49-F238E27FC236}">
                  <a16:creationId xmlns:a16="http://schemas.microsoft.com/office/drawing/2014/main" id="{B1EECF97-55E9-4393-ADB0-70A30450ADA2}"/>
                </a:ext>
              </a:extLst>
            </p:cNvPr>
            <p:cNvSpPr txBox="1"/>
            <p:nvPr/>
          </p:nvSpPr>
          <p:spPr>
            <a:xfrm>
              <a:off x="5656660" y="2092246"/>
              <a:ext cx="526256" cy="286940"/>
            </a:xfrm>
            <a:prstGeom prst="rect">
              <a:avLst/>
            </a:prstGeom>
            <a:noFill/>
            <a:ln>
              <a:noFill/>
            </a:ln>
          </p:spPr>
          <p:txBody>
            <a:bodyPr spcFirstLastPara="1" wrap="square" lIns="68569" tIns="34275" rIns="68569" bIns="34275" anchor="t" anchorCtr="0">
              <a:noAutofit/>
            </a:bodyPr>
            <a:lstStyle/>
            <a:p>
              <a:pPr>
                <a:buClr>
                  <a:srgbClr val="FF0000"/>
                </a:buClr>
                <a:buSzPts val="1800"/>
              </a:pPr>
              <a:r>
                <a:rPr lang="en-US" sz="1350">
                  <a:solidFill>
                    <a:srgbClr val="FF0000"/>
                  </a:solidFill>
                  <a:latin typeface="Calibri"/>
                  <a:ea typeface="Calibri"/>
                  <a:cs typeface="Calibri"/>
                  <a:sym typeface="Calibri"/>
                </a:rPr>
                <a:t>geoid</a:t>
              </a:r>
              <a:endParaRPr sz="1350"/>
            </a:p>
          </p:txBody>
        </p:sp>
        <p:sp>
          <p:nvSpPr>
            <p:cNvPr id="15" name="Google Shape;658;p51">
              <a:extLst>
                <a:ext uri="{FF2B5EF4-FFF2-40B4-BE49-F238E27FC236}">
                  <a16:creationId xmlns:a16="http://schemas.microsoft.com/office/drawing/2014/main" id="{7FA86B02-8041-49C1-B00B-516B2BB2E0C8}"/>
                </a:ext>
              </a:extLst>
            </p:cNvPr>
            <p:cNvSpPr txBox="1"/>
            <p:nvPr/>
          </p:nvSpPr>
          <p:spPr>
            <a:xfrm>
              <a:off x="6906816" y="2608977"/>
              <a:ext cx="942975" cy="286940"/>
            </a:xfrm>
            <a:prstGeom prst="rect">
              <a:avLst/>
            </a:prstGeom>
            <a:noFill/>
            <a:ln>
              <a:noFill/>
            </a:ln>
          </p:spPr>
          <p:txBody>
            <a:bodyPr spcFirstLastPara="1" wrap="square" lIns="68569" tIns="34275" rIns="68569" bIns="34275" anchor="t" anchorCtr="0">
              <a:noAutofit/>
            </a:bodyPr>
            <a:lstStyle/>
            <a:p>
              <a:pPr>
                <a:buClr>
                  <a:srgbClr val="0070C0"/>
                </a:buClr>
                <a:buSzPts val="1800"/>
              </a:pPr>
              <a:r>
                <a:rPr lang="en-US" sz="1350">
                  <a:solidFill>
                    <a:srgbClr val="0070C0"/>
                  </a:solidFill>
                  <a:latin typeface="Calibri"/>
                  <a:ea typeface="Calibri"/>
                  <a:cs typeface="Calibri"/>
                  <a:sym typeface="Calibri"/>
                </a:rPr>
                <a:t>ellipsoid</a:t>
              </a:r>
              <a:endParaRPr sz="1350"/>
            </a:p>
          </p:txBody>
        </p:sp>
        <p:sp>
          <p:nvSpPr>
            <p:cNvPr id="16" name="Google Shape;659;p51">
              <a:extLst>
                <a:ext uri="{FF2B5EF4-FFF2-40B4-BE49-F238E27FC236}">
                  <a16:creationId xmlns:a16="http://schemas.microsoft.com/office/drawing/2014/main" id="{CA7524F2-1D54-4BED-95A3-76F151B08A6A}"/>
                </a:ext>
              </a:extLst>
            </p:cNvPr>
            <p:cNvSpPr/>
            <p:nvPr/>
          </p:nvSpPr>
          <p:spPr>
            <a:xfrm>
              <a:off x="4635104" y="2263695"/>
              <a:ext cx="4255294" cy="234553"/>
            </a:xfrm>
            <a:custGeom>
              <a:avLst/>
              <a:gdLst/>
              <a:ahLst/>
              <a:cxnLst/>
              <a:rect l="l" t="t" r="r" b="b"/>
              <a:pathLst>
                <a:path w="4444181" h="491613" extrusionOk="0">
                  <a:moveTo>
                    <a:pt x="0" y="422787"/>
                  </a:moveTo>
                  <a:cubicBezTo>
                    <a:pt x="16387" y="419510"/>
                    <a:pt x="33891" y="419742"/>
                    <a:pt x="49162" y="412955"/>
                  </a:cubicBezTo>
                  <a:cubicBezTo>
                    <a:pt x="81753" y="398470"/>
                    <a:pt x="86532" y="376609"/>
                    <a:pt x="117988" y="363794"/>
                  </a:cubicBezTo>
                  <a:cubicBezTo>
                    <a:pt x="195786" y="332098"/>
                    <a:pt x="274266" y="301868"/>
                    <a:pt x="353962" y="275303"/>
                  </a:cubicBezTo>
                  <a:cubicBezTo>
                    <a:pt x="363794" y="272026"/>
                    <a:pt x="373987" y="269680"/>
                    <a:pt x="383458" y="265471"/>
                  </a:cubicBezTo>
                  <a:cubicBezTo>
                    <a:pt x="403549" y="256542"/>
                    <a:pt x="423903" y="247778"/>
                    <a:pt x="442452" y="235974"/>
                  </a:cubicBezTo>
                  <a:cubicBezTo>
                    <a:pt x="530382" y="180018"/>
                    <a:pt x="456121" y="216549"/>
                    <a:pt x="530942" y="147484"/>
                  </a:cubicBezTo>
                  <a:cubicBezTo>
                    <a:pt x="558401" y="122138"/>
                    <a:pt x="589814" y="101442"/>
                    <a:pt x="619433" y="78658"/>
                  </a:cubicBezTo>
                  <a:cubicBezTo>
                    <a:pt x="632422" y="68667"/>
                    <a:pt x="643635" y="55464"/>
                    <a:pt x="658762" y="49161"/>
                  </a:cubicBezTo>
                  <a:lnTo>
                    <a:pt x="776749" y="0"/>
                  </a:lnTo>
                  <a:cubicBezTo>
                    <a:pt x="819355" y="3277"/>
                    <a:pt x="863572" y="-2226"/>
                    <a:pt x="904568" y="9832"/>
                  </a:cubicBezTo>
                  <a:cubicBezTo>
                    <a:pt x="922355" y="15063"/>
                    <a:pt x="929944" y="36952"/>
                    <a:pt x="943897" y="49161"/>
                  </a:cubicBezTo>
                  <a:cubicBezTo>
                    <a:pt x="956230" y="59952"/>
                    <a:pt x="971146" y="67585"/>
                    <a:pt x="983226" y="78658"/>
                  </a:cubicBezTo>
                  <a:cubicBezTo>
                    <a:pt x="1023950" y="115988"/>
                    <a:pt x="1062797" y="165941"/>
                    <a:pt x="1111046" y="196645"/>
                  </a:cubicBezTo>
                  <a:cubicBezTo>
                    <a:pt x="1129594" y="208448"/>
                    <a:pt x="1150375" y="216310"/>
                    <a:pt x="1170039" y="226142"/>
                  </a:cubicBezTo>
                  <a:cubicBezTo>
                    <a:pt x="1196122" y="220926"/>
                    <a:pt x="1223961" y="217471"/>
                    <a:pt x="1248697" y="206478"/>
                  </a:cubicBezTo>
                  <a:cubicBezTo>
                    <a:pt x="1268788" y="197549"/>
                    <a:pt x="1287171" y="184873"/>
                    <a:pt x="1307691" y="176981"/>
                  </a:cubicBezTo>
                  <a:cubicBezTo>
                    <a:pt x="1361530" y="156274"/>
                    <a:pt x="1389096" y="155519"/>
                    <a:pt x="1445342" y="147484"/>
                  </a:cubicBezTo>
                  <a:cubicBezTo>
                    <a:pt x="1487949" y="154039"/>
                    <a:pt x="1530792" y="159205"/>
                    <a:pt x="1573162" y="167149"/>
                  </a:cubicBezTo>
                  <a:cubicBezTo>
                    <a:pt x="1583348" y="169059"/>
                    <a:pt x="1594035" y="171232"/>
                    <a:pt x="1602658" y="176981"/>
                  </a:cubicBezTo>
                  <a:cubicBezTo>
                    <a:pt x="1614228" y="184694"/>
                    <a:pt x="1623677" y="195457"/>
                    <a:pt x="1632155" y="206478"/>
                  </a:cubicBezTo>
                  <a:cubicBezTo>
                    <a:pt x="1656547" y="238188"/>
                    <a:pt x="1678444" y="271746"/>
                    <a:pt x="1700981" y="304800"/>
                  </a:cubicBezTo>
                  <a:cubicBezTo>
                    <a:pt x="1727609" y="343854"/>
                    <a:pt x="1740310" y="396567"/>
                    <a:pt x="1779639" y="422787"/>
                  </a:cubicBezTo>
                  <a:cubicBezTo>
                    <a:pt x="1831882" y="457616"/>
                    <a:pt x="1787089" y="433582"/>
                    <a:pt x="1868129" y="452284"/>
                  </a:cubicBezTo>
                  <a:cubicBezTo>
                    <a:pt x="2050528" y="494377"/>
                    <a:pt x="1773052" y="452667"/>
                    <a:pt x="2104104" y="491613"/>
                  </a:cubicBezTo>
                  <a:cubicBezTo>
                    <a:pt x="2282043" y="402643"/>
                    <a:pt x="2102235" y="499415"/>
                    <a:pt x="2231923" y="412955"/>
                  </a:cubicBezTo>
                  <a:cubicBezTo>
                    <a:pt x="2244118" y="404825"/>
                    <a:pt x="2258526" y="400562"/>
                    <a:pt x="2271252" y="393290"/>
                  </a:cubicBezTo>
                  <a:cubicBezTo>
                    <a:pt x="2302378" y="375504"/>
                    <a:pt x="2319638" y="357001"/>
                    <a:pt x="2349910" y="334297"/>
                  </a:cubicBezTo>
                  <a:cubicBezTo>
                    <a:pt x="2372465" y="317381"/>
                    <a:pt x="2397214" y="303347"/>
                    <a:pt x="2418736" y="285136"/>
                  </a:cubicBezTo>
                  <a:cubicBezTo>
                    <a:pt x="2439966" y="267172"/>
                    <a:pt x="2454336" y="241180"/>
                    <a:pt x="2477729" y="226142"/>
                  </a:cubicBezTo>
                  <a:cubicBezTo>
                    <a:pt x="2523613" y="196645"/>
                    <a:pt x="2569995" y="167910"/>
                    <a:pt x="2615381" y="137652"/>
                  </a:cubicBezTo>
                  <a:cubicBezTo>
                    <a:pt x="2625213" y="131097"/>
                    <a:pt x="2633516" y="121233"/>
                    <a:pt x="2644878" y="117987"/>
                  </a:cubicBezTo>
                  <a:cubicBezTo>
                    <a:pt x="2725898" y="94838"/>
                    <a:pt x="2810747" y="85642"/>
                    <a:pt x="2890684" y="58994"/>
                  </a:cubicBezTo>
                  <a:cubicBezTo>
                    <a:pt x="2962483" y="35059"/>
                    <a:pt x="2877765" y="62969"/>
                    <a:pt x="3018504" y="19665"/>
                  </a:cubicBezTo>
                  <a:cubicBezTo>
                    <a:pt x="3028410" y="16617"/>
                    <a:pt x="3038168" y="13110"/>
                    <a:pt x="3048000" y="9832"/>
                  </a:cubicBezTo>
                  <a:cubicBezTo>
                    <a:pt x="3108534" y="46152"/>
                    <a:pt x="3096648" y="35595"/>
                    <a:pt x="3156155" y="88490"/>
                  </a:cubicBezTo>
                  <a:cubicBezTo>
                    <a:pt x="3166548" y="97728"/>
                    <a:pt x="3177115" y="107011"/>
                    <a:pt x="3185652" y="117987"/>
                  </a:cubicBezTo>
                  <a:cubicBezTo>
                    <a:pt x="3237451" y="184586"/>
                    <a:pt x="3211720" y="158689"/>
                    <a:pt x="3244646" y="216310"/>
                  </a:cubicBezTo>
                  <a:cubicBezTo>
                    <a:pt x="3250509" y="226570"/>
                    <a:pt x="3255083" y="238425"/>
                    <a:pt x="3264310" y="245807"/>
                  </a:cubicBezTo>
                  <a:cubicBezTo>
                    <a:pt x="3306173" y="279298"/>
                    <a:pt x="3361340" y="306118"/>
                    <a:pt x="3411794" y="324465"/>
                  </a:cubicBezTo>
                  <a:cubicBezTo>
                    <a:pt x="3424494" y="329083"/>
                    <a:pt x="3437841" y="331807"/>
                    <a:pt x="3451123" y="334297"/>
                  </a:cubicBezTo>
                  <a:cubicBezTo>
                    <a:pt x="3490312" y="341645"/>
                    <a:pt x="3529781" y="347406"/>
                    <a:pt x="3569110" y="353961"/>
                  </a:cubicBezTo>
                  <a:cubicBezTo>
                    <a:pt x="3601884" y="367071"/>
                    <a:pt x="3635861" y="377504"/>
                    <a:pt x="3667433" y="393290"/>
                  </a:cubicBezTo>
                  <a:cubicBezTo>
                    <a:pt x="3687097" y="403122"/>
                    <a:pt x="3705243" y="416903"/>
                    <a:pt x="3726426" y="422787"/>
                  </a:cubicBezTo>
                  <a:cubicBezTo>
                    <a:pt x="3764843" y="433459"/>
                    <a:pt x="3844413" y="442452"/>
                    <a:pt x="3844413" y="442452"/>
                  </a:cubicBezTo>
                  <a:cubicBezTo>
                    <a:pt x="3890297" y="435897"/>
                    <a:pt x="3936676" y="432178"/>
                    <a:pt x="3982065" y="422787"/>
                  </a:cubicBezTo>
                  <a:cubicBezTo>
                    <a:pt x="4031889" y="412479"/>
                    <a:pt x="4078820" y="387360"/>
                    <a:pt x="4129549" y="383458"/>
                  </a:cubicBezTo>
                  <a:lnTo>
                    <a:pt x="4257368" y="373626"/>
                  </a:lnTo>
                  <a:cubicBezTo>
                    <a:pt x="4267200" y="370349"/>
                    <a:pt x="4276501" y="363794"/>
                    <a:pt x="4286865" y="363794"/>
                  </a:cubicBezTo>
                  <a:cubicBezTo>
                    <a:pt x="4339406" y="363794"/>
                    <a:pt x="4444181" y="373626"/>
                    <a:pt x="4444181" y="373626"/>
                  </a:cubicBezTo>
                </a:path>
              </a:pathLst>
            </a:custGeom>
            <a:noFill/>
            <a:ln w="25400" cap="flat" cmpd="sng">
              <a:solidFill>
                <a:srgbClr val="FF0000"/>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68569" tIns="34275" rIns="68569" bIns="34275" anchor="ctr" anchorCtr="0">
              <a:noAutofit/>
            </a:bodyPr>
            <a:lstStyle/>
            <a:p>
              <a:endParaRPr sz="1350">
                <a:solidFill>
                  <a:schemeClr val="dk1"/>
                </a:solidFill>
                <a:latin typeface="Calibri"/>
                <a:ea typeface="Calibri"/>
                <a:cs typeface="Calibri"/>
                <a:sym typeface="Calibri"/>
              </a:endParaRPr>
            </a:p>
          </p:txBody>
        </p:sp>
        <p:grpSp>
          <p:nvGrpSpPr>
            <p:cNvPr id="17" name="Google Shape;660;p51">
              <a:extLst>
                <a:ext uri="{FF2B5EF4-FFF2-40B4-BE49-F238E27FC236}">
                  <a16:creationId xmlns:a16="http://schemas.microsoft.com/office/drawing/2014/main" id="{E0B29330-F76D-4288-999A-847EAC8E07EA}"/>
                </a:ext>
              </a:extLst>
            </p:cNvPr>
            <p:cNvGrpSpPr/>
            <p:nvPr/>
          </p:nvGrpSpPr>
          <p:grpSpPr>
            <a:xfrm rot="1500000">
              <a:off x="6556262" y="1458709"/>
              <a:ext cx="222646" cy="257402"/>
              <a:chOff x="0" y="0"/>
              <a:chExt cx="2147483647" cy="2147483647"/>
            </a:xfrm>
          </p:grpSpPr>
          <p:cxnSp>
            <p:nvCxnSpPr>
              <p:cNvPr id="18" name="Google Shape;661;p51">
                <a:extLst>
                  <a:ext uri="{FF2B5EF4-FFF2-40B4-BE49-F238E27FC236}">
                    <a16:creationId xmlns:a16="http://schemas.microsoft.com/office/drawing/2014/main" id="{24AD50B9-8678-445D-A796-CC28625DF8C7}"/>
                  </a:ext>
                </a:extLst>
              </p:cNvPr>
              <p:cNvCxnSpPr/>
              <p:nvPr/>
            </p:nvCxnSpPr>
            <p:spPr>
              <a:xfrm>
                <a:off x="0" y="9852687"/>
                <a:ext cx="2147483647" cy="0"/>
              </a:xfrm>
              <a:prstGeom prst="straightConnector1">
                <a:avLst/>
              </a:prstGeom>
              <a:noFill/>
              <a:ln w="25400" cap="flat" cmpd="sng">
                <a:solidFill>
                  <a:srgbClr val="FF0000"/>
                </a:solidFill>
                <a:prstDash val="solid"/>
                <a:miter lim="800000"/>
                <a:headEnd type="none" w="med" len="med"/>
                <a:tailEnd type="none" w="med" len="med"/>
              </a:ln>
              <a:effectLst>
                <a:outerShdw blurRad="63500" dist="20000" dir="5400000">
                  <a:srgbClr val="000000">
                    <a:alpha val="37647"/>
                  </a:srgbClr>
                </a:outerShdw>
              </a:effectLst>
            </p:spPr>
          </p:cxnSp>
          <p:cxnSp>
            <p:nvCxnSpPr>
              <p:cNvPr id="19" name="Google Shape;662;p51">
                <a:extLst>
                  <a:ext uri="{FF2B5EF4-FFF2-40B4-BE49-F238E27FC236}">
                    <a16:creationId xmlns:a16="http://schemas.microsoft.com/office/drawing/2014/main" id="{73930671-5FBE-491F-8C3A-94F1579EBD57}"/>
                  </a:ext>
                </a:extLst>
              </p:cNvPr>
              <p:cNvCxnSpPr/>
              <p:nvPr/>
            </p:nvCxnSpPr>
            <p:spPr>
              <a:xfrm rot="10800000" flipH="1">
                <a:off x="4573789" y="582904"/>
                <a:ext cx="1102451534" cy="1688658517"/>
              </a:xfrm>
              <a:prstGeom prst="straightConnector1">
                <a:avLst/>
              </a:prstGeom>
              <a:noFill/>
              <a:ln w="25400" cap="flat" cmpd="sng">
                <a:solidFill>
                  <a:srgbClr val="FF0000"/>
                </a:solidFill>
                <a:prstDash val="solid"/>
                <a:miter lim="800000"/>
                <a:headEnd type="none" w="med" len="med"/>
                <a:tailEnd type="none" w="med" len="med"/>
              </a:ln>
              <a:effectLst>
                <a:outerShdw blurRad="63500" dist="20000" dir="5400000">
                  <a:srgbClr val="000000">
                    <a:alpha val="37647"/>
                  </a:srgbClr>
                </a:outerShdw>
              </a:effectLst>
            </p:spPr>
          </p:cxnSp>
          <p:cxnSp>
            <p:nvCxnSpPr>
              <p:cNvPr id="20" name="Google Shape;663;p51">
                <a:extLst>
                  <a:ext uri="{FF2B5EF4-FFF2-40B4-BE49-F238E27FC236}">
                    <a16:creationId xmlns:a16="http://schemas.microsoft.com/office/drawing/2014/main" id="{6212FB48-A521-4CDE-871B-B842F2D3B95B}"/>
                  </a:ext>
                </a:extLst>
              </p:cNvPr>
              <p:cNvCxnSpPr/>
              <p:nvPr/>
            </p:nvCxnSpPr>
            <p:spPr>
              <a:xfrm>
                <a:off x="1107031860" y="0"/>
                <a:ext cx="849808951" cy="1688658517"/>
              </a:xfrm>
              <a:prstGeom prst="straightConnector1">
                <a:avLst/>
              </a:prstGeom>
              <a:noFill/>
              <a:ln w="25400" cap="flat" cmpd="sng">
                <a:solidFill>
                  <a:srgbClr val="FF0000"/>
                </a:solidFill>
                <a:prstDash val="solid"/>
                <a:miter lim="800000"/>
                <a:headEnd type="none" w="med" len="med"/>
                <a:tailEnd type="none" w="med" len="med"/>
              </a:ln>
              <a:effectLst>
                <a:outerShdw blurRad="63500" dist="20000" dir="5400000">
                  <a:srgbClr val="000000">
                    <a:alpha val="37647"/>
                  </a:srgbClr>
                </a:outerShdw>
              </a:effectLst>
            </p:spPr>
          </p:cxnSp>
          <p:cxnSp>
            <p:nvCxnSpPr>
              <p:cNvPr id="21" name="Google Shape;664;p51">
                <a:extLst>
                  <a:ext uri="{FF2B5EF4-FFF2-40B4-BE49-F238E27FC236}">
                    <a16:creationId xmlns:a16="http://schemas.microsoft.com/office/drawing/2014/main" id="{120EDE58-5200-4D6B-9D05-B656B219F1AE}"/>
                  </a:ext>
                </a:extLst>
              </p:cNvPr>
              <p:cNvCxnSpPr/>
              <p:nvPr/>
            </p:nvCxnSpPr>
            <p:spPr>
              <a:xfrm rot="10800000">
                <a:off x="1098699988" y="1890629"/>
                <a:ext cx="0" cy="2145593017"/>
              </a:xfrm>
              <a:prstGeom prst="straightConnector1">
                <a:avLst/>
              </a:prstGeom>
              <a:noFill/>
              <a:ln w="25400" cap="flat" cmpd="sng">
                <a:solidFill>
                  <a:srgbClr val="FF0000"/>
                </a:solidFill>
                <a:prstDash val="solid"/>
                <a:miter lim="800000"/>
                <a:headEnd type="none" w="med" len="med"/>
                <a:tailEnd type="none" w="med" len="med"/>
              </a:ln>
              <a:effectLst>
                <a:outerShdw blurRad="63500" dist="20000" dir="5400000">
                  <a:srgbClr val="000000">
                    <a:alpha val="37647"/>
                  </a:srgbClr>
                </a:outerShdw>
              </a:effectLst>
            </p:spPr>
          </p:cxnSp>
        </p:grpSp>
      </p:grpSp>
    </p:spTree>
    <p:extLst>
      <p:ext uri="{BB962C8B-B14F-4D97-AF65-F5344CB8AC3E}">
        <p14:creationId xmlns:p14="http://schemas.microsoft.com/office/powerpoint/2010/main" val="345959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53A7-3AF7-43B4-807A-8E0BAE6FB952}"/>
              </a:ext>
            </a:extLst>
          </p:cNvPr>
          <p:cNvSpPr>
            <a:spLocks noGrp="1"/>
          </p:cNvSpPr>
          <p:nvPr>
            <p:ph type="title"/>
          </p:nvPr>
        </p:nvSpPr>
        <p:spPr/>
        <p:txBody>
          <a:bodyPr/>
          <a:lstStyle/>
          <a:p>
            <a:r>
              <a:rPr lang="en-US" sz="3600" b="1" dirty="0" err="1">
                <a:latin typeface="Arial" panose="020B0604020202020204" pitchFamily="34" charset="0"/>
                <a:cs typeface="Arial" panose="020B0604020202020204" pitchFamily="34" charset="0"/>
              </a:rPr>
              <a:t>Helmert</a:t>
            </a:r>
            <a:r>
              <a:rPr lang="en-US" sz="3600" b="1" dirty="0">
                <a:latin typeface="Arial" panose="020B0604020202020204" pitchFamily="34" charset="0"/>
                <a:cs typeface="Arial" panose="020B0604020202020204" pitchFamily="34" charset="0"/>
              </a:rPr>
              <a:t> Orthometric Height</a:t>
            </a:r>
            <a:endParaRPr lang="en-US"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3E04E5-8B9C-439B-B70C-2E61BE150A5D}"/>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Geopotential number divided by the mean gravity along the plumb line at the location</a:t>
                </a:r>
              </a:p>
              <a:p>
                <a:r>
                  <a:rPr lang="en-US" dirty="0">
                    <a:latin typeface="Arial" panose="020B0604020202020204" pitchFamily="34" charset="0"/>
                    <a:cs typeface="Arial" panose="020B0604020202020204" pitchFamily="34" charset="0"/>
                  </a:rPr>
                  <a:t>Approximates the real orthometric height to the mm level in low elevation regions</a:t>
                </a:r>
              </a:p>
              <a:p>
                <a14:m>
                  <m:oMath xmlns:m="http://schemas.openxmlformats.org/officeDocument/2006/math">
                    <m:r>
                      <a:rPr lang="en-US" i="1">
                        <a:latin typeface="Cambria Math" panose="02040503050406030204" pitchFamily="18" charset="0"/>
                      </a:rPr>
                      <m:t>𝐻</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𝐶</m:t>
                        </m:r>
                      </m:num>
                      <m:den>
                        <m:acc>
                          <m:accPr>
                            <m:chr m:val="̅"/>
                            <m:ctrlPr>
                              <a:rPr lang="en-US" i="1">
                                <a:latin typeface="Cambria Math" panose="02040503050406030204" pitchFamily="18" charset="0"/>
                              </a:rPr>
                            </m:ctrlPr>
                          </m:accPr>
                          <m:e>
                            <m:r>
                              <a:rPr lang="en-US" i="1">
                                <a:latin typeface="Cambria Math" panose="02040503050406030204" pitchFamily="18" charset="0"/>
                              </a:rPr>
                              <m:t>𝑔</m:t>
                            </m:r>
                          </m:e>
                        </m:acc>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𝐶</m:t>
                        </m:r>
                      </m:num>
                      <m:den>
                        <m:r>
                          <a:rPr lang="en-US" i="1">
                            <a:latin typeface="Cambria Math" panose="02040503050406030204" pitchFamily="18" charset="0"/>
                          </a:rPr>
                          <m:t>𝑔</m:t>
                        </m:r>
                        <m:r>
                          <a:rPr lang="en-US" i="1">
                            <a:latin typeface="Cambria Math" panose="02040503050406030204" pitchFamily="18" charset="0"/>
                          </a:rPr>
                          <m:t>+0.0424 </m:t>
                        </m:r>
                        <m:r>
                          <a:rPr lang="en-US" i="1">
                            <a:latin typeface="Cambria Math" panose="02040503050406030204" pitchFamily="18" charset="0"/>
                          </a:rPr>
                          <m:t>𝐻</m:t>
                        </m:r>
                      </m:den>
                    </m:f>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453E04E5-8B9C-439B-B70C-2E61BE150A5D}"/>
                  </a:ext>
                </a:extLst>
              </p:cNvPr>
              <p:cNvSpPr>
                <a:spLocks noGrp="1" noRot="1" noChangeAspect="1" noMove="1" noResize="1" noEditPoints="1" noAdjustHandles="1" noChangeArrowheads="1" noChangeShapeType="1" noTextEdit="1"/>
              </p:cNvSpPr>
              <p:nvPr>
                <p:ph idx="1"/>
              </p:nvPr>
            </p:nvSpPr>
            <p:spPr>
              <a:blipFill>
                <a:blip r:embed="rId3"/>
                <a:stretch>
                  <a:fillRect l="-1704" t="-2334" r="-111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DDC250A4-2F63-45DF-A5DE-153F5485BCCD}"/>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950F4E4D-99FB-40BC-8900-B4C94119F30E}"/>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BDF07926-7DF1-4403-A89D-5F5903B17FC2}"/>
              </a:ext>
            </a:extLst>
          </p:cNvPr>
          <p:cNvSpPr>
            <a:spLocks noGrp="1"/>
          </p:cNvSpPr>
          <p:nvPr>
            <p:ph type="sldNum" sz="quarter" idx="12"/>
          </p:nvPr>
        </p:nvSpPr>
        <p:spPr/>
        <p:txBody>
          <a:bodyPr/>
          <a:lstStyle/>
          <a:p>
            <a:fld id="{D3D538F9-49A3-B84F-B36B-A7030CDE5D5B}" type="slidenum">
              <a:rPr lang="en-US" smtClean="0"/>
              <a:t>74</a:t>
            </a:fld>
            <a:endParaRPr lang="en-US"/>
          </a:p>
        </p:txBody>
      </p:sp>
    </p:spTree>
    <p:extLst>
      <p:ext uri="{BB962C8B-B14F-4D97-AF65-F5344CB8AC3E}">
        <p14:creationId xmlns:p14="http://schemas.microsoft.com/office/powerpoint/2010/main" val="2518125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91B83-60B8-4608-8272-907F8E8D945E}"/>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Normal Height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5083087-0BFA-466B-AAB6-6CF1211D76DF}"/>
                  </a:ext>
                </a:extLst>
              </p:cNvPr>
              <p:cNvSpPr>
                <a:spLocks noGrp="1"/>
              </p:cNvSpPr>
              <p:nvPr>
                <p:ph idx="1"/>
              </p:nvPr>
            </p:nvSpPr>
            <p:spPr/>
            <p:txBody>
              <a:bodyPr>
                <a:normAutofit fontScale="85000" lnSpcReduction="20000"/>
              </a:bodyPr>
              <a:lstStyle/>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𝐻</m:t>
                        </m:r>
                      </m:e>
                      <m:sup>
                        <m:r>
                          <a:rPr lang="en-US" i="1">
                            <a:latin typeface="Cambria Math" panose="02040503050406030204" pitchFamily="18" charset="0"/>
                          </a:rPr>
                          <m:t>∗</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𝐶</m:t>
                        </m:r>
                      </m:num>
                      <m:den>
                        <m:acc>
                          <m:accPr>
                            <m:chr m:val="̅"/>
                            <m:ctrlPr>
                              <a:rPr lang="en-US" i="1">
                                <a:latin typeface="Cambria Math" panose="02040503050406030204" pitchFamily="18" charset="0"/>
                              </a:rPr>
                            </m:ctrlPr>
                          </m:accPr>
                          <m:e>
                            <m:r>
                              <a:rPr lang="en-US" i="1">
                                <a:latin typeface="Cambria Math" panose="02040503050406030204" pitchFamily="18" charset="0"/>
                              </a:rPr>
                              <m:t>𝛾</m:t>
                            </m:r>
                          </m:e>
                        </m:acc>
                      </m:den>
                    </m:f>
                  </m:oMath>
                </a14:m>
                <a:endParaRPr lang="en-US" dirty="0"/>
              </a:p>
              <a:p>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𝛾</m:t>
                        </m:r>
                      </m:e>
                    </m:acc>
                  </m:oMath>
                </a14:m>
                <a:r>
                  <a:rPr lang="en-US" dirty="0"/>
                  <a:t> </a:t>
                </a:r>
                <a:r>
                  <a:rPr lang="en-US" dirty="0">
                    <a:latin typeface="Arial" panose="020B0604020202020204" pitchFamily="34" charset="0"/>
                    <a:cs typeface="Arial" panose="020B0604020202020204" pitchFamily="34" charset="0"/>
                  </a:rPr>
                  <a:t>is the mean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normal gravity at that location (based on latitude)</a:t>
                </a:r>
              </a:p>
              <a:p>
                <a:r>
                  <a:rPr lang="en-US" dirty="0">
                    <a:latin typeface="Arial" panose="020B0604020202020204" pitchFamily="34" charset="0"/>
                    <a:cs typeface="Arial" panose="020B0604020202020204" pitchFamily="34" charset="0"/>
                  </a:rPr>
                  <a:t>Similar to the orthometric height above the geoid, the normal height is a height above a surface called the </a:t>
                </a:r>
                <a:r>
                  <a:rPr lang="en-US" dirty="0" err="1">
                    <a:latin typeface="Arial" panose="020B0604020202020204" pitchFamily="34" charset="0"/>
                    <a:cs typeface="Arial" panose="020B0604020202020204" pitchFamily="34" charset="0"/>
                  </a:rPr>
                  <a:t>quasigeoid</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 </a:t>
                </a:r>
                <a:r>
                  <a:rPr lang="en-US" dirty="0" err="1">
                    <a:latin typeface="Arial" panose="020B0604020202020204" pitchFamily="34" charset="0"/>
                    <a:cs typeface="Arial" panose="020B0604020202020204" pitchFamily="34" charset="0"/>
                  </a:rPr>
                  <a:t>quasigeoid</a:t>
                </a:r>
                <a:r>
                  <a:rPr lang="en-US" dirty="0">
                    <a:latin typeface="Arial" panose="020B0604020202020204" pitchFamily="34" charset="0"/>
                    <a:cs typeface="Arial" panose="020B0604020202020204" pitchFamily="34" charset="0"/>
                  </a:rPr>
                  <a:t> is a surface close to the geoid, and it is not an equipotential surface</a:t>
                </a:r>
              </a:p>
            </p:txBody>
          </p:sp>
        </mc:Choice>
        <mc:Fallback xmlns="">
          <p:sp>
            <p:nvSpPr>
              <p:cNvPr id="3" name="Content Placeholder 2">
                <a:extLst>
                  <a:ext uri="{FF2B5EF4-FFF2-40B4-BE49-F238E27FC236}">
                    <a16:creationId xmlns:a16="http://schemas.microsoft.com/office/drawing/2014/main" id="{35083087-0BFA-466B-AAB6-6CF1211D76DF}"/>
                  </a:ext>
                </a:extLst>
              </p:cNvPr>
              <p:cNvSpPr>
                <a:spLocks noGrp="1" noRot="1" noChangeAspect="1" noMove="1" noResize="1" noEditPoints="1" noAdjustHandles="1" noChangeArrowheads="1" noChangeShapeType="1" noTextEdit="1"/>
              </p:cNvSpPr>
              <p:nvPr>
                <p:ph idx="1"/>
              </p:nvPr>
            </p:nvSpPr>
            <p:spPr>
              <a:blipFill>
                <a:blip r:embed="rId3"/>
                <a:stretch>
                  <a:fillRect l="-1259" b="-125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7A81A7E-D2A9-4454-BAA9-99DE0E1B7ECD}"/>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23F7BAD1-2DB1-46BA-B881-81F06D19ABB4}"/>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87672E79-D524-4209-AED6-7315AD8D4CBD}"/>
              </a:ext>
            </a:extLst>
          </p:cNvPr>
          <p:cNvSpPr>
            <a:spLocks noGrp="1"/>
          </p:cNvSpPr>
          <p:nvPr>
            <p:ph type="sldNum" sz="quarter" idx="12"/>
          </p:nvPr>
        </p:nvSpPr>
        <p:spPr/>
        <p:txBody>
          <a:bodyPr/>
          <a:lstStyle/>
          <a:p>
            <a:fld id="{D3D538F9-49A3-B84F-B36B-A7030CDE5D5B}" type="slidenum">
              <a:rPr lang="en-US" smtClean="0"/>
              <a:t>75</a:t>
            </a:fld>
            <a:endParaRPr lang="en-US"/>
          </a:p>
        </p:txBody>
      </p:sp>
    </p:spTree>
    <p:extLst>
      <p:ext uri="{BB962C8B-B14F-4D97-AF65-F5344CB8AC3E}">
        <p14:creationId xmlns:p14="http://schemas.microsoft.com/office/powerpoint/2010/main" val="674022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83FE-43D1-42B6-A5D3-FAFDCC0DE37C}"/>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Types of Heights Summary</a:t>
            </a:r>
          </a:p>
        </p:txBody>
      </p:sp>
      <mc:AlternateContent xmlns:mc="http://schemas.openxmlformats.org/markup-compatibility/2006" xmlns:a14="http://schemas.microsoft.com/office/drawing/2010/main">
        <mc:Choice Requires="a14">
          <p:graphicFrame>
            <p:nvGraphicFramePr>
              <p:cNvPr id="7" name="Content Placeholder 6">
                <a:extLst>
                  <a:ext uri="{FF2B5EF4-FFF2-40B4-BE49-F238E27FC236}">
                    <a16:creationId xmlns:a16="http://schemas.microsoft.com/office/drawing/2014/main" id="{90EACE24-3EF1-48A1-AA86-8DB6CAFDD687}"/>
                  </a:ext>
                </a:extLst>
              </p:cNvPr>
              <p:cNvGraphicFramePr>
                <a:graphicFrameLocks noGrp="1"/>
              </p:cNvGraphicFramePr>
              <p:nvPr>
                <p:ph idx="1"/>
              </p:nvPr>
            </p:nvGraphicFramePr>
            <p:xfrm>
              <a:off x="770325" y="1039625"/>
              <a:ext cx="7603350" cy="3706373"/>
            </p:xfrm>
            <a:graphic>
              <a:graphicData uri="http://schemas.openxmlformats.org/drawingml/2006/table">
                <a:tbl>
                  <a:tblPr firstRow="1" firstCol="1" bandRow="1">
                    <a:tableStyleId>{5C22544A-7EE6-4342-B048-85BDC9FD1C3A}</a:tableStyleId>
                  </a:tblPr>
                  <a:tblGrid>
                    <a:gridCol w="2028102">
                      <a:extLst>
                        <a:ext uri="{9D8B030D-6E8A-4147-A177-3AD203B41FA5}">
                          <a16:colId xmlns:a16="http://schemas.microsoft.com/office/drawing/2014/main" val="3226974986"/>
                        </a:ext>
                      </a:extLst>
                    </a:gridCol>
                    <a:gridCol w="1908563">
                      <a:extLst>
                        <a:ext uri="{9D8B030D-6E8A-4147-A177-3AD203B41FA5}">
                          <a16:colId xmlns:a16="http://schemas.microsoft.com/office/drawing/2014/main" val="2240133082"/>
                        </a:ext>
                      </a:extLst>
                    </a:gridCol>
                    <a:gridCol w="1947596">
                      <a:extLst>
                        <a:ext uri="{9D8B030D-6E8A-4147-A177-3AD203B41FA5}">
                          <a16:colId xmlns:a16="http://schemas.microsoft.com/office/drawing/2014/main" val="2261276619"/>
                        </a:ext>
                      </a:extLst>
                    </a:gridCol>
                    <a:gridCol w="1719089">
                      <a:extLst>
                        <a:ext uri="{9D8B030D-6E8A-4147-A177-3AD203B41FA5}">
                          <a16:colId xmlns:a16="http://schemas.microsoft.com/office/drawing/2014/main" val="3042447993"/>
                        </a:ext>
                      </a:extLst>
                    </a:gridCol>
                  </a:tblGrid>
                  <a:tr h="724444">
                    <a:tc>
                      <a:txBody>
                        <a:bodyPr/>
                        <a:lstStyle/>
                        <a:p>
                          <a:pPr marL="0" marR="0">
                            <a:lnSpc>
                              <a:spcPct val="107000"/>
                            </a:lnSpc>
                            <a:spcBef>
                              <a:spcPts val="0"/>
                            </a:spcBef>
                            <a:spcAft>
                              <a:spcPts val="0"/>
                            </a:spcAft>
                          </a:pPr>
                          <a:r>
                            <a:rPr lang="en-US" sz="2000" dirty="0">
                              <a:effectLst/>
                            </a:rPr>
                            <a:t>Height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Symbol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Equation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Example of datum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188436"/>
                      </a:ext>
                    </a:extLst>
                  </a:tr>
                  <a:tr h="354007">
                    <a:tc>
                      <a:txBody>
                        <a:bodyPr/>
                        <a:lstStyle/>
                        <a:p>
                          <a:pPr marL="0" marR="0">
                            <a:lnSpc>
                              <a:spcPct val="107000"/>
                            </a:lnSpc>
                            <a:spcBef>
                              <a:spcPts val="0"/>
                            </a:spcBef>
                            <a:spcAft>
                              <a:spcPts val="0"/>
                            </a:spcAft>
                          </a:pPr>
                          <a:r>
                            <a:rPr lang="en-US" sz="2000" dirty="0">
                              <a:effectLst/>
                            </a:rPr>
                            <a:t>Ellipsoidal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NAD 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4946185"/>
                      </a:ext>
                    </a:extLst>
                  </a:tr>
                  <a:tr h="354007">
                    <a:tc>
                      <a:txBody>
                        <a:bodyPr/>
                        <a:lstStyle/>
                        <a:p>
                          <a:pPr marL="0" marR="0">
                            <a:lnSpc>
                              <a:spcPct val="107000"/>
                            </a:lnSpc>
                            <a:spcBef>
                              <a:spcPts val="0"/>
                            </a:spcBef>
                            <a:spcAft>
                              <a:spcPts val="0"/>
                            </a:spcAft>
                          </a:pPr>
                          <a:r>
                            <a:rPr lang="en-US" sz="2000">
                              <a:effectLst/>
                            </a:rPr>
                            <a:t>Orthometric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 = h - N</a:t>
                          </a:r>
                        </a:p>
                      </a:txBody>
                      <a:tcPr marL="68580" marR="68580" marT="0" marB="0"/>
                    </a:tc>
                    <a:tc>
                      <a:txBody>
                        <a:bodyPr/>
                        <a:lstStyle/>
                        <a:p>
                          <a:pPr marL="0" marR="0">
                            <a:lnSpc>
                              <a:spcPct val="107000"/>
                            </a:lnSpc>
                            <a:spcBef>
                              <a:spcPts val="0"/>
                            </a:spcBef>
                            <a:spcAft>
                              <a:spcPts val="0"/>
                            </a:spcAft>
                          </a:pPr>
                          <a:r>
                            <a:rPr lang="en-US" sz="2000">
                              <a:effectLst/>
                            </a:rPr>
                            <a:t>NAPGD2022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4577672"/>
                      </a:ext>
                    </a:extLst>
                  </a:tr>
                  <a:tr h="760991">
                    <a:tc>
                      <a:txBody>
                        <a:bodyPr/>
                        <a:lstStyle/>
                        <a:p>
                          <a:pPr marL="0" marR="0">
                            <a:lnSpc>
                              <a:spcPct val="107000"/>
                            </a:lnSpc>
                            <a:spcBef>
                              <a:spcPts val="0"/>
                            </a:spcBef>
                            <a:spcAft>
                              <a:spcPts val="0"/>
                            </a:spcAft>
                          </a:pPr>
                          <a:r>
                            <a:rPr lang="en-US" sz="2000">
                              <a:effectLst/>
                            </a:rPr>
                            <a:t>Helmert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r>
                                  <a:rPr lang="en-US" sz="2000">
                                    <a:effectLst/>
                                    <a:latin typeface="Cambria Math" panose="02040503050406030204" pitchFamily="18" charset="0"/>
                                  </a:rPr>
                                  <m:t>𝐻</m:t>
                                </m:r>
                                <m:r>
                                  <a:rPr lang="en-US" sz="2000">
                                    <a:effectLst/>
                                    <a:latin typeface="Cambria Math" panose="02040503050406030204" pitchFamily="18" charset="0"/>
                                  </a:rPr>
                                  <m:t>=</m:t>
                                </m:r>
                                <m:f>
                                  <m:fPr>
                                    <m:ctrlPr>
                                      <a:rPr lang="en-US" sz="2000" i="1">
                                        <a:effectLst/>
                                        <a:latin typeface="Cambria Math" panose="02040503050406030204" pitchFamily="18" charset="0"/>
                                      </a:rPr>
                                    </m:ctrlPr>
                                  </m:fPr>
                                  <m:num>
                                    <m:r>
                                      <a:rPr lang="en-US" sz="2000">
                                        <a:effectLst/>
                                        <a:latin typeface="Cambria Math" panose="02040503050406030204" pitchFamily="18" charset="0"/>
                                      </a:rPr>
                                      <m:t>𝐶</m:t>
                                    </m:r>
                                  </m:num>
                                  <m:den>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𝑔</m:t>
                                        </m:r>
                                      </m:e>
                                    </m:acc>
                                  </m:den>
                                </m:f>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NAVD 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373702"/>
                      </a:ext>
                    </a:extLst>
                  </a:tr>
                  <a:tr h="758986">
                    <a:tc>
                      <a:txBody>
                        <a:bodyPr/>
                        <a:lstStyle/>
                        <a:p>
                          <a:pPr marL="0" marR="0">
                            <a:lnSpc>
                              <a:spcPct val="107000"/>
                            </a:lnSpc>
                            <a:spcBef>
                              <a:spcPts val="0"/>
                            </a:spcBef>
                            <a:spcAft>
                              <a:spcPts val="0"/>
                            </a:spcAft>
                          </a:pPr>
                          <a:r>
                            <a:rPr lang="en-US" sz="2000">
                              <a:effectLst/>
                            </a:rPr>
                            <a:t>Dynamic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000" i="1" smtClean="0">
                                        <a:effectLst/>
                                        <a:latin typeface="Cambria Math" panose="02040503050406030204" pitchFamily="18" charset="0"/>
                                      </a:rPr>
                                    </m:ctrlPr>
                                  </m:sSupPr>
                                  <m:e>
                                    <m:r>
                                      <a:rPr lang="en-US" sz="2000">
                                        <a:effectLst/>
                                        <a:latin typeface="Cambria Math" panose="02040503050406030204" pitchFamily="18" charset="0"/>
                                      </a:rPr>
                                      <m:t>𝐻</m:t>
                                    </m:r>
                                  </m:e>
                                  <m:sup>
                                    <m:r>
                                      <a:rPr lang="en-US" sz="2000">
                                        <a:effectLst/>
                                        <a:latin typeface="Cambria Math" panose="02040503050406030204" pitchFamily="18" charset="0"/>
                                      </a:rPr>
                                      <m:t>𝐷</m:t>
                                    </m:r>
                                  </m:sup>
                                </m:sSup>
                              </m:oMath>
                            </m:oMathPara>
                          </a14:m>
                          <a:endParaRPr lang="en-US" sz="2000" i="1" kern="1200" dirty="0">
                            <a:solidFill>
                              <a:schemeClr val="dk1"/>
                            </a:solidFill>
                            <a:effectLst/>
                            <a:latin typeface="Cambria Math" panose="02040503050406030204" pitchFamily="18" charset="0"/>
                            <a:ea typeface="+mn-ea"/>
                            <a:cs typeface="+mn-cs"/>
                          </a:endParaRP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000" i="1">
                                        <a:effectLst/>
                                        <a:latin typeface="Cambria Math" panose="02040503050406030204" pitchFamily="18" charset="0"/>
                                      </a:rPr>
                                    </m:ctrlPr>
                                  </m:sSupPr>
                                  <m:e>
                                    <m:r>
                                      <a:rPr lang="en-US" sz="2000">
                                        <a:effectLst/>
                                        <a:latin typeface="Cambria Math" panose="02040503050406030204" pitchFamily="18" charset="0"/>
                                      </a:rPr>
                                      <m:t>𝐻</m:t>
                                    </m:r>
                                  </m:e>
                                  <m:sup>
                                    <m:r>
                                      <a:rPr lang="en-US" sz="2000">
                                        <a:effectLst/>
                                        <a:latin typeface="Cambria Math" panose="02040503050406030204" pitchFamily="18" charset="0"/>
                                      </a:rPr>
                                      <m:t>𝐷</m:t>
                                    </m:r>
                                  </m:sup>
                                </m:sSup>
                                <m:r>
                                  <a:rPr lang="en-US" sz="2000">
                                    <a:effectLst/>
                                    <a:latin typeface="Cambria Math" panose="02040503050406030204" pitchFamily="18" charset="0"/>
                                  </a:rPr>
                                  <m:t>=</m:t>
                                </m:r>
                                <m:f>
                                  <m:fPr>
                                    <m:ctrlPr>
                                      <a:rPr lang="en-US" sz="2000" i="1">
                                        <a:effectLst/>
                                        <a:latin typeface="Cambria Math" panose="02040503050406030204" pitchFamily="18" charset="0"/>
                                      </a:rPr>
                                    </m:ctrlPr>
                                  </m:fPr>
                                  <m:num>
                                    <m:r>
                                      <a:rPr lang="en-US" sz="2000">
                                        <a:effectLst/>
                                        <a:latin typeface="Cambria Math" panose="02040503050406030204" pitchFamily="18" charset="0"/>
                                      </a:rPr>
                                      <m:t>𝐶</m:t>
                                    </m:r>
                                  </m:num>
                                  <m:den>
                                    <m:sSub>
                                      <m:sSubPr>
                                        <m:ctrlPr>
                                          <a:rPr lang="en-US" sz="2000" i="1">
                                            <a:effectLst/>
                                            <a:latin typeface="Cambria Math" panose="02040503050406030204" pitchFamily="18" charset="0"/>
                                          </a:rPr>
                                        </m:ctrlPr>
                                      </m:sSubPr>
                                      <m:e>
                                        <m:r>
                                          <a:rPr lang="en-US" sz="2000">
                                            <a:effectLst/>
                                            <a:latin typeface="Cambria Math" panose="02040503050406030204" pitchFamily="18" charset="0"/>
                                          </a:rPr>
                                          <m:t>𝛾</m:t>
                                        </m:r>
                                      </m:e>
                                      <m:sub>
                                        <m:r>
                                          <a:rPr lang="en-US" sz="2000">
                                            <a:effectLst/>
                                            <a:latin typeface="Cambria Math" panose="02040503050406030204" pitchFamily="18" charset="0"/>
                                          </a:rPr>
                                          <m:t>45</m:t>
                                        </m:r>
                                      </m:sub>
                                    </m:sSub>
                                  </m:den>
                                </m:f>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IGLD (1985)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0530141"/>
                      </a:ext>
                    </a:extLst>
                  </a:tr>
                  <a:tr h="753938">
                    <a:tc>
                      <a:txBody>
                        <a:bodyPr/>
                        <a:lstStyle/>
                        <a:p>
                          <a:pPr marL="0" marR="0">
                            <a:lnSpc>
                              <a:spcPct val="107000"/>
                            </a:lnSpc>
                            <a:spcBef>
                              <a:spcPts val="0"/>
                            </a:spcBef>
                            <a:spcAft>
                              <a:spcPts val="0"/>
                            </a:spcAft>
                          </a:pPr>
                          <a:r>
                            <a:rPr lang="en-US" sz="2000">
                              <a:effectLst/>
                            </a:rPr>
                            <a:t>Normal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p>
                                  <m:sSupPr>
                                    <m:ctrlPr>
                                      <a:rPr lang="en-US" sz="2000" i="1">
                                        <a:effectLst/>
                                        <a:latin typeface="Cambria Math" panose="02040503050406030204" pitchFamily="18" charset="0"/>
                                      </a:rPr>
                                    </m:ctrlPr>
                                  </m:sSupPr>
                                  <m:e>
                                    <m:r>
                                      <a:rPr lang="en-US" sz="2000">
                                        <a:effectLst/>
                                        <a:latin typeface="Cambria Math" panose="02040503050406030204" pitchFamily="18" charset="0"/>
                                      </a:rPr>
                                      <m:t>𝐻</m:t>
                                    </m:r>
                                  </m:e>
                                  <m:sup>
                                    <m:r>
                                      <a:rPr lang="en-US" sz="2000">
                                        <a:effectLst/>
                                        <a:latin typeface="Cambria Math" panose="02040503050406030204" pitchFamily="18" charset="0"/>
                                      </a:rPr>
                                      <m:t>∗</m:t>
                                    </m:r>
                                  </m:sup>
                                </m:sSup>
                                <m:r>
                                  <a:rPr lang="en-US" sz="2000">
                                    <a:effectLst/>
                                    <a:latin typeface="Cambria Math" panose="02040503050406030204" pitchFamily="18" charset="0"/>
                                  </a:rPr>
                                  <m:t>=</m:t>
                                </m:r>
                                <m:f>
                                  <m:fPr>
                                    <m:ctrlPr>
                                      <a:rPr lang="en-US" sz="2000" i="1">
                                        <a:effectLst/>
                                        <a:latin typeface="Cambria Math" panose="02040503050406030204" pitchFamily="18" charset="0"/>
                                      </a:rPr>
                                    </m:ctrlPr>
                                  </m:fPr>
                                  <m:num>
                                    <m:r>
                                      <a:rPr lang="en-US" sz="2000">
                                        <a:effectLst/>
                                        <a:latin typeface="Cambria Math" panose="02040503050406030204" pitchFamily="18" charset="0"/>
                                      </a:rPr>
                                      <m:t>𝐶</m:t>
                                    </m:r>
                                  </m:num>
                                  <m:den>
                                    <m:acc>
                                      <m:accPr>
                                        <m:chr m:val="̅"/>
                                        <m:ctrlPr>
                                          <a:rPr lang="en-US" sz="2000" i="1">
                                            <a:effectLst/>
                                            <a:latin typeface="Cambria Math" panose="02040503050406030204" pitchFamily="18" charset="0"/>
                                          </a:rPr>
                                        </m:ctrlPr>
                                      </m:accPr>
                                      <m:e>
                                        <m:r>
                                          <a:rPr lang="en-US" sz="2000">
                                            <a:effectLst/>
                                            <a:latin typeface="Cambria Math" panose="02040503050406030204" pitchFamily="18" charset="0"/>
                                          </a:rPr>
                                          <m:t>𝛾</m:t>
                                        </m:r>
                                      </m:e>
                                    </m:acc>
                                  </m:den>
                                </m:f>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effectLst/>
                            </a:rPr>
                            <a:t>NGVD 29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478580"/>
                      </a:ext>
                    </a:extLst>
                  </a:tr>
                </a:tbl>
              </a:graphicData>
            </a:graphic>
          </p:graphicFrame>
        </mc:Choice>
        <mc:Fallback xmlns="">
          <p:graphicFrame>
            <p:nvGraphicFramePr>
              <p:cNvPr id="7" name="Content Placeholder 6">
                <a:extLst>
                  <a:ext uri="{FF2B5EF4-FFF2-40B4-BE49-F238E27FC236}">
                    <a16:creationId xmlns:a16="http://schemas.microsoft.com/office/drawing/2014/main" id="{90EACE24-3EF1-48A1-AA86-8DB6CAFDD687}"/>
                  </a:ext>
                </a:extLst>
              </p:cNvPr>
              <p:cNvGraphicFramePr>
                <a:graphicFrameLocks noGrp="1"/>
              </p:cNvGraphicFramePr>
              <p:nvPr>
                <p:ph idx="1"/>
                <p:extLst>
                  <p:ext uri="{D42A27DB-BD31-4B8C-83A1-F6EECF244321}">
                    <p14:modId xmlns:p14="http://schemas.microsoft.com/office/powerpoint/2010/main" val="2616594266"/>
                  </p:ext>
                </p:extLst>
              </p:nvPr>
            </p:nvGraphicFramePr>
            <p:xfrm>
              <a:off x="770325" y="1039625"/>
              <a:ext cx="7603350" cy="3706373"/>
            </p:xfrm>
            <a:graphic>
              <a:graphicData uri="http://schemas.openxmlformats.org/drawingml/2006/table">
                <a:tbl>
                  <a:tblPr firstRow="1" firstCol="1" bandRow="1">
                    <a:tableStyleId>{5C22544A-7EE6-4342-B048-85BDC9FD1C3A}</a:tableStyleId>
                  </a:tblPr>
                  <a:tblGrid>
                    <a:gridCol w="2028102">
                      <a:extLst>
                        <a:ext uri="{9D8B030D-6E8A-4147-A177-3AD203B41FA5}">
                          <a16:colId xmlns:a16="http://schemas.microsoft.com/office/drawing/2014/main" val="3226974986"/>
                        </a:ext>
                      </a:extLst>
                    </a:gridCol>
                    <a:gridCol w="1908563">
                      <a:extLst>
                        <a:ext uri="{9D8B030D-6E8A-4147-A177-3AD203B41FA5}">
                          <a16:colId xmlns:a16="http://schemas.microsoft.com/office/drawing/2014/main" val="2240133082"/>
                        </a:ext>
                      </a:extLst>
                    </a:gridCol>
                    <a:gridCol w="1947596">
                      <a:extLst>
                        <a:ext uri="{9D8B030D-6E8A-4147-A177-3AD203B41FA5}">
                          <a16:colId xmlns:a16="http://schemas.microsoft.com/office/drawing/2014/main" val="2261276619"/>
                        </a:ext>
                      </a:extLst>
                    </a:gridCol>
                    <a:gridCol w="1719089">
                      <a:extLst>
                        <a:ext uri="{9D8B030D-6E8A-4147-A177-3AD203B41FA5}">
                          <a16:colId xmlns:a16="http://schemas.microsoft.com/office/drawing/2014/main" val="3042447993"/>
                        </a:ext>
                      </a:extLst>
                    </a:gridCol>
                  </a:tblGrid>
                  <a:tr h="724444">
                    <a:tc>
                      <a:txBody>
                        <a:bodyPr/>
                        <a:lstStyle/>
                        <a:p>
                          <a:pPr marL="0" marR="0">
                            <a:lnSpc>
                              <a:spcPct val="107000"/>
                            </a:lnSpc>
                            <a:spcBef>
                              <a:spcPts val="0"/>
                            </a:spcBef>
                            <a:spcAft>
                              <a:spcPts val="0"/>
                            </a:spcAft>
                          </a:pPr>
                          <a:r>
                            <a:rPr lang="en-US" sz="2000" dirty="0">
                              <a:effectLst/>
                            </a:rPr>
                            <a:t>Height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Symbol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Equation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Example of datum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188436"/>
                      </a:ext>
                    </a:extLst>
                  </a:tr>
                  <a:tr h="354007">
                    <a:tc>
                      <a:txBody>
                        <a:bodyPr/>
                        <a:lstStyle/>
                        <a:p>
                          <a:pPr marL="0" marR="0">
                            <a:lnSpc>
                              <a:spcPct val="107000"/>
                            </a:lnSpc>
                            <a:spcBef>
                              <a:spcPts val="0"/>
                            </a:spcBef>
                            <a:spcAft>
                              <a:spcPts val="0"/>
                            </a:spcAft>
                          </a:pPr>
                          <a:r>
                            <a:rPr lang="en-US" sz="2000">
                              <a:effectLst/>
                            </a:rPr>
                            <a:t>Ellipsoidal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nSpc>
                              <a:spcPct val="107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effectLst/>
                            </a:rPr>
                            <a:t>NAD 83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4946185"/>
                      </a:ext>
                    </a:extLst>
                  </a:tr>
                  <a:tr h="354007">
                    <a:tc>
                      <a:txBody>
                        <a:bodyPr/>
                        <a:lstStyle/>
                        <a:p>
                          <a:pPr marL="0" marR="0">
                            <a:lnSpc>
                              <a:spcPct val="107000"/>
                            </a:lnSpc>
                            <a:spcBef>
                              <a:spcPts val="0"/>
                            </a:spcBef>
                            <a:spcAft>
                              <a:spcPts val="0"/>
                            </a:spcAft>
                          </a:pPr>
                          <a:r>
                            <a:rPr lang="en-US" sz="2000">
                              <a:effectLst/>
                            </a:rPr>
                            <a:t>Orthometric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defTabSz="457200" rtl="0" eaLnBrk="1" latinLnBrk="0" hangingPunct="1">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 = h - N</a:t>
                          </a:r>
                        </a:p>
                      </a:txBody>
                      <a:tcPr marL="68580" marR="68580" marT="0" marB="0"/>
                    </a:tc>
                    <a:tc>
                      <a:txBody>
                        <a:bodyPr/>
                        <a:lstStyle/>
                        <a:p>
                          <a:pPr marL="0" marR="0">
                            <a:lnSpc>
                              <a:spcPct val="107000"/>
                            </a:lnSpc>
                            <a:spcBef>
                              <a:spcPts val="0"/>
                            </a:spcBef>
                            <a:spcAft>
                              <a:spcPts val="0"/>
                            </a:spcAft>
                          </a:pPr>
                          <a:r>
                            <a:rPr lang="en-US" sz="2000">
                              <a:effectLst/>
                            </a:rPr>
                            <a:t>NAPGD2022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4577672"/>
                      </a:ext>
                    </a:extLst>
                  </a:tr>
                  <a:tr h="760991">
                    <a:tc>
                      <a:txBody>
                        <a:bodyPr/>
                        <a:lstStyle/>
                        <a:p>
                          <a:pPr marL="0" marR="0">
                            <a:lnSpc>
                              <a:spcPct val="107000"/>
                            </a:lnSpc>
                            <a:spcBef>
                              <a:spcPts val="0"/>
                            </a:spcBef>
                            <a:spcAft>
                              <a:spcPts val="0"/>
                            </a:spcAft>
                          </a:pPr>
                          <a:r>
                            <a:rPr lang="en-US" sz="2000">
                              <a:effectLst/>
                            </a:rPr>
                            <a:t>Helmert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endParaRPr lang="en-US"/>
                        </a:p>
                      </a:txBody>
                      <a:tcPr marL="68580" marR="68580" marT="0" marB="0">
                        <a:blipFill>
                          <a:blip r:embed="rId2"/>
                          <a:stretch>
                            <a:fillRect l="-202188" t="-196800" r="-89375" b="-200800"/>
                          </a:stretch>
                        </a:blipFill>
                      </a:tcPr>
                    </a:tc>
                    <a:tc>
                      <a:txBody>
                        <a:bodyPr/>
                        <a:lstStyle/>
                        <a:p>
                          <a:pPr marL="0" marR="0">
                            <a:lnSpc>
                              <a:spcPct val="107000"/>
                            </a:lnSpc>
                            <a:spcBef>
                              <a:spcPts val="0"/>
                            </a:spcBef>
                            <a:spcAft>
                              <a:spcPts val="0"/>
                            </a:spcAft>
                          </a:pPr>
                          <a:r>
                            <a:rPr lang="en-US" sz="2000">
                              <a:effectLst/>
                            </a:rPr>
                            <a:t>NAVD 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373702"/>
                      </a:ext>
                    </a:extLst>
                  </a:tr>
                  <a:tr h="758986">
                    <a:tc>
                      <a:txBody>
                        <a:bodyPr/>
                        <a:lstStyle/>
                        <a:p>
                          <a:pPr marL="0" marR="0">
                            <a:lnSpc>
                              <a:spcPct val="107000"/>
                            </a:lnSpc>
                            <a:spcBef>
                              <a:spcPts val="0"/>
                            </a:spcBef>
                            <a:spcAft>
                              <a:spcPts val="0"/>
                            </a:spcAft>
                          </a:pPr>
                          <a:r>
                            <a:rPr lang="en-US" sz="2000">
                              <a:effectLst/>
                            </a:rPr>
                            <a:t>Dynamic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2"/>
                          <a:stretch>
                            <a:fillRect l="-106709" t="-296800" r="-193610" b="-100800"/>
                          </a:stretch>
                        </a:blipFill>
                      </a:tcPr>
                    </a:tc>
                    <a:tc>
                      <a:txBody>
                        <a:bodyPr/>
                        <a:lstStyle/>
                        <a:p>
                          <a:endParaRPr lang="en-US"/>
                        </a:p>
                      </a:txBody>
                      <a:tcPr marL="68580" marR="68580" marT="0" marB="0">
                        <a:blipFill>
                          <a:blip r:embed="rId2"/>
                          <a:stretch>
                            <a:fillRect l="-202188" t="-296800" r="-89375" b="-100800"/>
                          </a:stretch>
                        </a:blipFill>
                      </a:tcPr>
                    </a:tc>
                    <a:tc>
                      <a:txBody>
                        <a:bodyPr/>
                        <a:lstStyle/>
                        <a:p>
                          <a:pPr marL="0" marR="0">
                            <a:lnSpc>
                              <a:spcPct val="107000"/>
                            </a:lnSpc>
                            <a:spcBef>
                              <a:spcPts val="0"/>
                            </a:spcBef>
                            <a:spcAft>
                              <a:spcPts val="0"/>
                            </a:spcAft>
                          </a:pPr>
                          <a:r>
                            <a:rPr lang="en-US" sz="2000">
                              <a:effectLst/>
                            </a:rPr>
                            <a:t>IGLD (1985)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0530141"/>
                      </a:ext>
                    </a:extLst>
                  </a:tr>
                  <a:tr h="753938">
                    <a:tc>
                      <a:txBody>
                        <a:bodyPr/>
                        <a:lstStyle/>
                        <a:p>
                          <a:pPr marL="0" marR="0">
                            <a:lnSpc>
                              <a:spcPct val="107000"/>
                            </a:lnSpc>
                            <a:spcBef>
                              <a:spcPts val="0"/>
                            </a:spcBef>
                            <a:spcAft>
                              <a:spcPts val="0"/>
                            </a:spcAft>
                          </a:pPr>
                          <a:r>
                            <a:rPr lang="en-US" sz="2000">
                              <a:effectLst/>
                            </a:rPr>
                            <a:t>Normal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i="1" kern="1200" dirty="0">
                              <a:solidFill>
                                <a:schemeClr val="dk1"/>
                              </a:solidFill>
                              <a:effectLst/>
                              <a:latin typeface="Cambria Math" panose="02040503050406030204" pitchFamily="18" charset="0"/>
                              <a:ea typeface="+mn-ea"/>
                              <a:cs typeface="+mn-cs"/>
                            </a:rPr>
                            <a:t>H*</a:t>
                          </a:r>
                        </a:p>
                      </a:txBody>
                      <a:tcPr marL="68580" marR="68580" marT="0" marB="0"/>
                    </a:tc>
                    <a:tc>
                      <a:txBody>
                        <a:bodyPr/>
                        <a:lstStyle/>
                        <a:p>
                          <a:endParaRPr lang="en-US"/>
                        </a:p>
                      </a:txBody>
                      <a:tcPr marL="68580" marR="68580" marT="0" marB="0">
                        <a:blipFill>
                          <a:blip r:embed="rId2"/>
                          <a:stretch>
                            <a:fillRect l="-202188" t="-400000" r="-89375" b="-1613"/>
                          </a:stretch>
                        </a:blipFill>
                      </a:tcPr>
                    </a:tc>
                    <a:tc>
                      <a:txBody>
                        <a:bodyPr/>
                        <a:lstStyle/>
                        <a:p>
                          <a:pPr marL="0" marR="0">
                            <a:lnSpc>
                              <a:spcPct val="107000"/>
                            </a:lnSpc>
                            <a:spcBef>
                              <a:spcPts val="0"/>
                            </a:spcBef>
                            <a:spcAft>
                              <a:spcPts val="0"/>
                            </a:spcAft>
                          </a:pPr>
                          <a:r>
                            <a:rPr lang="en-US" sz="2000" dirty="0">
                              <a:effectLst/>
                            </a:rPr>
                            <a:t>NGVD 29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478580"/>
                      </a:ext>
                    </a:extLst>
                  </a:tr>
                </a:tbl>
              </a:graphicData>
            </a:graphic>
          </p:graphicFrame>
        </mc:Fallback>
      </mc:AlternateContent>
      <p:sp>
        <p:nvSpPr>
          <p:cNvPr id="3" name="Date Placeholder 2">
            <a:extLst>
              <a:ext uri="{FF2B5EF4-FFF2-40B4-BE49-F238E27FC236}">
                <a16:creationId xmlns:a16="http://schemas.microsoft.com/office/drawing/2014/main" id="{257A1073-99D8-42A8-9B6D-DF6BDE0298E1}"/>
              </a:ext>
            </a:extLst>
          </p:cNvPr>
          <p:cNvSpPr>
            <a:spLocks noGrp="1"/>
          </p:cNvSpPr>
          <p:nvPr>
            <p:ph type="dt" sz="half" idx="10"/>
          </p:nvPr>
        </p:nvSpPr>
        <p:spPr/>
        <p:txBody>
          <a:bodyPr/>
          <a:lstStyle/>
          <a:p>
            <a:r>
              <a:rPr lang="en-US"/>
              <a:t>1/11/2024</a:t>
            </a:r>
          </a:p>
        </p:txBody>
      </p:sp>
      <p:sp>
        <p:nvSpPr>
          <p:cNvPr id="8" name="Footer Placeholder 7">
            <a:extLst>
              <a:ext uri="{FF2B5EF4-FFF2-40B4-BE49-F238E27FC236}">
                <a16:creationId xmlns:a16="http://schemas.microsoft.com/office/drawing/2014/main" id="{1B187A15-0A87-49CE-A8FE-CE060F46965E}"/>
              </a:ext>
            </a:extLst>
          </p:cNvPr>
          <p:cNvSpPr>
            <a:spLocks noGrp="1"/>
          </p:cNvSpPr>
          <p:nvPr>
            <p:ph type="ftr" sz="quarter" idx="11"/>
          </p:nvPr>
        </p:nvSpPr>
        <p:spPr/>
        <p:txBody>
          <a:bodyPr/>
          <a:lstStyle/>
          <a:p>
            <a:r>
              <a:rPr lang="fr-FR"/>
              <a:t>2024 ISPLS Convention</a:t>
            </a:r>
            <a:endParaRPr lang="en-US"/>
          </a:p>
        </p:txBody>
      </p:sp>
      <p:sp>
        <p:nvSpPr>
          <p:cNvPr id="9" name="Slide Number Placeholder 8">
            <a:extLst>
              <a:ext uri="{FF2B5EF4-FFF2-40B4-BE49-F238E27FC236}">
                <a16:creationId xmlns:a16="http://schemas.microsoft.com/office/drawing/2014/main" id="{268D79C0-CD86-491F-A7A2-B48B205DF25F}"/>
              </a:ext>
            </a:extLst>
          </p:cNvPr>
          <p:cNvSpPr>
            <a:spLocks noGrp="1"/>
          </p:cNvSpPr>
          <p:nvPr>
            <p:ph type="sldNum" sz="quarter" idx="12"/>
          </p:nvPr>
        </p:nvSpPr>
        <p:spPr/>
        <p:txBody>
          <a:bodyPr/>
          <a:lstStyle/>
          <a:p>
            <a:fld id="{D3D538F9-49A3-B84F-B36B-A7030CDE5D5B}" type="slidenum">
              <a:rPr lang="en-US" smtClean="0"/>
              <a:t>76</a:t>
            </a:fld>
            <a:endParaRPr lang="en-US"/>
          </a:p>
        </p:txBody>
      </p:sp>
    </p:spTree>
    <p:extLst>
      <p:ext uri="{BB962C8B-B14F-4D97-AF65-F5344CB8AC3E}">
        <p14:creationId xmlns:p14="http://schemas.microsoft.com/office/powerpoint/2010/main" val="2981255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11D94-52C5-4C51-949D-095714F3D704}"/>
              </a:ext>
            </a:extLst>
          </p:cNvPr>
          <p:cNvSpPr>
            <a:spLocks noGrp="1"/>
          </p:cNvSpPr>
          <p:nvPr>
            <p:ph type="title"/>
          </p:nvPr>
        </p:nvSpPr>
        <p:spPr/>
        <p:txBody>
          <a:bodyPr>
            <a:normAutofit/>
          </a:bodyPr>
          <a:lstStyle/>
          <a:p>
            <a:r>
              <a:rPr lang="en-US" dirty="0"/>
              <a:t>Vertical Datums</a:t>
            </a:r>
          </a:p>
        </p:txBody>
      </p:sp>
      <p:sp>
        <p:nvSpPr>
          <p:cNvPr id="3" name="Text Placeholder 2">
            <a:extLst>
              <a:ext uri="{FF2B5EF4-FFF2-40B4-BE49-F238E27FC236}">
                <a16:creationId xmlns:a16="http://schemas.microsoft.com/office/drawing/2014/main" id="{8C8E80BF-6FED-4A6C-B78A-2C43DD1A53F6}"/>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785C5C5-83AA-43B6-A894-B37236C3C1B5}"/>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39DA7749-B23A-41B1-98DF-B087708B9C27}"/>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C8F0E086-5077-42A9-AB0A-692C36CC3D64}"/>
              </a:ext>
            </a:extLst>
          </p:cNvPr>
          <p:cNvSpPr>
            <a:spLocks noGrp="1"/>
          </p:cNvSpPr>
          <p:nvPr>
            <p:ph type="sldNum" sz="quarter" idx="12"/>
          </p:nvPr>
        </p:nvSpPr>
        <p:spPr/>
        <p:txBody>
          <a:bodyPr/>
          <a:lstStyle/>
          <a:p>
            <a:fld id="{D3D538F9-49A3-B84F-B36B-A7030CDE5D5B}" type="slidenum">
              <a:rPr lang="en-US" smtClean="0"/>
              <a:t>77</a:t>
            </a:fld>
            <a:endParaRPr lang="en-US"/>
          </a:p>
        </p:txBody>
      </p:sp>
    </p:spTree>
    <p:extLst>
      <p:ext uri="{BB962C8B-B14F-4D97-AF65-F5344CB8AC3E}">
        <p14:creationId xmlns:p14="http://schemas.microsoft.com/office/powerpoint/2010/main" val="4017382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Vertical </a:t>
            </a:r>
            <a:r>
              <a:rPr lang="en-US" sz="3200" b="1" dirty="0" err="1">
                <a:latin typeface="Arial" panose="020B0604020202020204" pitchFamily="34" charset="0"/>
                <a:cs typeface="Arial" panose="020B0604020202020204" pitchFamily="34" charset="0"/>
              </a:rPr>
              <a:t>Datums</a:t>
            </a:r>
            <a:r>
              <a:rPr lang="en-US" sz="3200" b="1" dirty="0">
                <a:latin typeface="Arial" panose="020B0604020202020204" pitchFamily="34" charset="0"/>
                <a:cs typeface="Arial" panose="020B0604020202020204" pitchFamily="34" charset="0"/>
              </a:rPr>
              <a:t> of the NSRS</a:t>
            </a:r>
          </a:p>
        </p:txBody>
      </p:sp>
      <p:grpSp>
        <p:nvGrpSpPr>
          <p:cNvPr id="6" name="Group 5" descr="Map of US territories with blue boxes that list the vertical datums for each region with red arrows pointing at those regions.">
            <a:extLst>
              <a:ext uri="{FF2B5EF4-FFF2-40B4-BE49-F238E27FC236}">
                <a16:creationId xmlns:a16="http://schemas.microsoft.com/office/drawing/2014/main" id="{1CF78B22-E1E3-4C62-98C4-9E5B9FCC024B}"/>
              </a:ext>
            </a:extLst>
          </p:cNvPr>
          <p:cNvGrpSpPr/>
          <p:nvPr/>
        </p:nvGrpSpPr>
        <p:grpSpPr>
          <a:xfrm>
            <a:off x="1192111" y="907071"/>
            <a:ext cx="6788887" cy="3935862"/>
            <a:chOff x="1192111" y="907071"/>
            <a:chExt cx="6788887" cy="3935862"/>
          </a:xfrm>
        </p:grpSpPr>
        <p:pic>
          <p:nvPicPr>
            <p:cNvPr id="13" name="Picture 12" descr="Map of US territories with blue boxes that list the vertical datums for each region with red arrows pointing at those region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56594" y="1960956"/>
              <a:ext cx="4218035" cy="2806308"/>
            </a:xfrm>
            <a:prstGeom prst="rect">
              <a:avLst/>
            </a:prstGeom>
          </p:spPr>
        </p:pic>
        <p:sp>
          <p:nvSpPr>
            <p:cNvPr id="11" name="Rectangle 10"/>
            <p:cNvSpPr/>
            <p:nvPr/>
          </p:nvSpPr>
          <p:spPr>
            <a:xfrm>
              <a:off x="6633435" y="2335695"/>
              <a:ext cx="1335293" cy="975772"/>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CONUS</a:t>
              </a:r>
              <a:endParaRPr lang="en-US" sz="525" dirty="0"/>
            </a:p>
            <a:p>
              <a:pPr algn="ctr" fontAlgn="ctr"/>
              <a:r>
                <a:rPr lang="en-US" sz="750" b="1" dirty="0">
                  <a:solidFill>
                    <a:srgbClr val="000000"/>
                  </a:solidFill>
                  <a:latin typeface="Times New Roman" panose="02020603050405020304" pitchFamily="18" charset="0"/>
                </a:rPr>
                <a:t>NGVD 29</a:t>
              </a:r>
            </a:p>
            <a:p>
              <a:pPr algn="ctr" font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4" name="Rectangle 13"/>
            <p:cNvSpPr/>
            <p:nvPr/>
          </p:nvSpPr>
          <p:spPr>
            <a:xfrm>
              <a:off x="6633435" y="1356783"/>
              <a:ext cx="1335293"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Alaska</a:t>
              </a:r>
              <a:endParaRPr lang="en-US" sz="525" dirty="0"/>
            </a:p>
            <a:p>
              <a:pPr algn="ctr"/>
              <a:r>
                <a:rPr lang="en-US" sz="750" b="1" dirty="0">
                  <a:solidFill>
                    <a:srgbClr val="000000"/>
                  </a:solidFill>
                  <a:latin typeface="Times New Roman" panose="02020603050405020304" pitchFamily="18" charset="0"/>
                </a:rPr>
                <a:t>NGVD 29</a:t>
              </a:r>
            </a:p>
            <a:p>
              <a:pPr 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5" name="Rectangle 14"/>
            <p:cNvSpPr/>
            <p:nvPr/>
          </p:nvSpPr>
          <p:spPr>
            <a:xfrm>
              <a:off x="4771688" y="97826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Lawrence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6" name="Rectangle 15"/>
            <p:cNvSpPr/>
            <p:nvPr/>
          </p:nvSpPr>
          <p:spPr>
            <a:xfrm>
              <a:off x="3146393" y="1247502"/>
              <a:ext cx="1335294" cy="37822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Matthew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7" name="Rectangle 16"/>
            <p:cNvSpPr/>
            <p:nvPr/>
          </p:nvSpPr>
          <p:spPr>
            <a:xfrm>
              <a:off x="1201623" y="1991085"/>
              <a:ext cx="1335294" cy="92954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George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8" name="Rectangle 17"/>
            <p:cNvSpPr/>
            <p:nvPr/>
          </p:nvSpPr>
          <p:spPr>
            <a:xfrm>
              <a:off x="1700144" y="907071"/>
              <a:ext cx="1335294" cy="890533"/>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Paul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9" name="Rectangle 18"/>
            <p:cNvSpPr/>
            <p:nvPr/>
          </p:nvSpPr>
          <p:spPr>
            <a:xfrm>
              <a:off x="1192111" y="3146968"/>
              <a:ext cx="1457255" cy="68708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CNMI</a:t>
              </a:r>
            </a:p>
            <a:p>
              <a:pPr algn="ctr" fontAlgn="ctr"/>
              <a:r>
                <a:rPr lang="en-US" sz="750" b="1" dirty="0">
                  <a:solidFill>
                    <a:srgbClr val="000000"/>
                  </a:solidFill>
                  <a:latin typeface="Times New Roman" panose="02020603050405020304" pitchFamily="18" charset="0"/>
                </a:rPr>
                <a:t>NMVD 03</a:t>
              </a:r>
              <a:endParaRPr lang="en-US" sz="1350" dirty="0">
                <a:latin typeface="Arial" panose="020B0604020202020204" pitchFamily="34" charset="0"/>
              </a:endParaRPr>
            </a:p>
          </p:txBody>
        </p:sp>
        <p:sp>
          <p:nvSpPr>
            <p:cNvPr id="20" name="Rectangle 19"/>
            <p:cNvSpPr/>
            <p:nvPr/>
          </p:nvSpPr>
          <p:spPr>
            <a:xfrm>
              <a:off x="1216990" y="4136347"/>
              <a:ext cx="1457255" cy="63091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Guam</a:t>
              </a:r>
            </a:p>
            <a:p>
              <a:pPr algn="ctr" fontAlgn="ctr"/>
              <a:r>
                <a:rPr lang="en-US" sz="750" b="1" dirty="0">
                  <a:solidFill>
                    <a:srgbClr val="000000"/>
                  </a:solidFill>
                  <a:latin typeface="Times New Roman" panose="02020603050405020304" pitchFamily="18" charset="0"/>
                </a:rPr>
                <a:t>GVD 63</a:t>
              </a:r>
            </a:p>
            <a:p>
              <a:pPr algn="ctr" fontAlgn="ctr"/>
              <a:r>
                <a:rPr lang="en-US" sz="750" b="1" dirty="0">
                  <a:solidFill>
                    <a:srgbClr val="000000"/>
                  </a:solidFill>
                  <a:latin typeface="Times New Roman" panose="02020603050405020304" pitchFamily="18" charset="0"/>
                </a:rPr>
                <a:t>GUVD 04</a:t>
              </a:r>
              <a:endParaRPr lang="en-US" sz="1350" dirty="0">
                <a:latin typeface="Arial" panose="020B0604020202020204" pitchFamily="34" charset="0"/>
              </a:endParaRPr>
            </a:p>
          </p:txBody>
        </p:sp>
        <p:sp>
          <p:nvSpPr>
            <p:cNvPr id="21" name="Rectangle 20"/>
            <p:cNvSpPr/>
            <p:nvPr/>
          </p:nvSpPr>
          <p:spPr>
            <a:xfrm>
              <a:off x="3869334" y="400040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American Samoa</a:t>
              </a:r>
              <a:endParaRPr lang="en-US" sz="525" dirty="0"/>
            </a:p>
            <a:p>
              <a:pPr algn="ctr" fontAlgn="ctr"/>
              <a:r>
                <a:rPr lang="en-US" sz="750" b="1" dirty="0">
                  <a:solidFill>
                    <a:srgbClr val="000000"/>
                  </a:solidFill>
                  <a:latin typeface="Times New Roman" panose="02020603050405020304" pitchFamily="18" charset="0"/>
                </a:rPr>
                <a:t>ASVD 02</a:t>
              </a:r>
              <a:endParaRPr lang="en-US" sz="1350" dirty="0">
                <a:latin typeface="Arial" panose="020B0604020202020204" pitchFamily="34" charset="0"/>
              </a:endParaRPr>
            </a:p>
          </p:txBody>
        </p:sp>
        <p:sp>
          <p:nvSpPr>
            <p:cNvPr id="22" name="Rectangle 21"/>
            <p:cNvSpPr/>
            <p:nvPr/>
          </p:nvSpPr>
          <p:spPr>
            <a:xfrm>
              <a:off x="5257519" y="3834049"/>
              <a:ext cx="1335294" cy="100888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Puerto Rico</a:t>
              </a:r>
              <a:endParaRPr lang="en-US" sz="525" dirty="0"/>
            </a:p>
            <a:p>
              <a:pPr algn="ctr" fontAlgn="ctr"/>
              <a:r>
                <a:rPr lang="en-US" sz="750" b="1" dirty="0">
                  <a:solidFill>
                    <a:srgbClr val="000000"/>
                  </a:solidFill>
                  <a:latin typeface="Times New Roman" panose="02020603050405020304" pitchFamily="18" charset="0"/>
                </a:rPr>
                <a:t>PRVD 02</a:t>
              </a:r>
              <a:endParaRPr lang="en-US" sz="1350" dirty="0">
                <a:latin typeface="Arial" panose="020B0604020202020204" pitchFamily="34" charset="0"/>
              </a:endParaRPr>
            </a:p>
          </p:txBody>
        </p:sp>
        <p:sp>
          <p:nvSpPr>
            <p:cNvPr id="23" name="Rectangle 22"/>
            <p:cNvSpPr/>
            <p:nvPr/>
          </p:nvSpPr>
          <p:spPr>
            <a:xfrm>
              <a:off x="2742139" y="2784687"/>
              <a:ext cx="1411658" cy="64965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Hawaii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24" name="Rectangle 23"/>
            <p:cNvSpPr/>
            <p:nvPr/>
          </p:nvSpPr>
          <p:spPr>
            <a:xfrm>
              <a:off x="6645704" y="3853351"/>
              <a:ext cx="1335294" cy="9893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U.S. Virgin Islands</a:t>
              </a:r>
              <a:endParaRPr lang="en-US" sz="525" dirty="0"/>
            </a:p>
            <a:p>
              <a:pPr algn="ctr" fontAlgn="ctr"/>
              <a:r>
                <a:rPr lang="en-US" sz="750" b="1" dirty="0">
                  <a:solidFill>
                    <a:srgbClr val="000000"/>
                  </a:solidFill>
                  <a:latin typeface="Times New Roman" panose="02020603050405020304" pitchFamily="18" charset="0"/>
                </a:rPr>
                <a:t>VIVD 09</a:t>
              </a:r>
              <a:endParaRPr lang="en-US" sz="750" dirty="0">
                <a:latin typeface="Arial" panose="020B0604020202020204" pitchFamily="34" charset="0"/>
              </a:endParaRPr>
            </a:p>
          </p:txBody>
        </p:sp>
        <p:cxnSp>
          <p:nvCxnSpPr>
            <p:cNvPr id="27" name="Straight Arrow Connector 26"/>
            <p:cNvCxnSpPr>
              <a:stCxn id="14" idx="1"/>
            </p:cNvCxnSpPr>
            <p:nvPr/>
          </p:nvCxnSpPr>
          <p:spPr>
            <a:xfrm flipH="1">
              <a:off x="4372469" y="1740211"/>
              <a:ext cx="2260966" cy="5954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5" idx="2"/>
            </p:cNvCxnSpPr>
            <p:nvPr/>
          </p:nvCxnSpPr>
          <p:spPr>
            <a:xfrm flipH="1">
              <a:off x="3921075" y="1745124"/>
              <a:ext cx="1518260" cy="5985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424974" y="1625723"/>
              <a:ext cx="444360" cy="8851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8" idx="2"/>
            </p:cNvCxnSpPr>
            <p:nvPr/>
          </p:nvCxnSpPr>
          <p:spPr>
            <a:xfrm>
              <a:off x="2367791" y="1797604"/>
              <a:ext cx="1533608" cy="8457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7" idx="3"/>
            </p:cNvCxnSpPr>
            <p:nvPr/>
          </p:nvCxnSpPr>
          <p:spPr>
            <a:xfrm>
              <a:off x="2536917" y="2455856"/>
              <a:ext cx="1384158" cy="2268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3" idx="3"/>
            </p:cNvCxnSpPr>
            <p:nvPr/>
          </p:nvCxnSpPr>
          <p:spPr>
            <a:xfrm>
              <a:off x="4153797" y="3109516"/>
              <a:ext cx="101113" cy="4549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9" idx="3"/>
            </p:cNvCxnSpPr>
            <p:nvPr/>
          </p:nvCxnSpPr>
          <p:spPr>
            <a:xfrm>
              <a:off x="2649366" y="3490509"/>
              <a:ext cx="139024" cy="287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20" idx="3"/>
            </p:cNvCxnSpPr>
            <p:nvPr/>
          </p:nvCxnSpPr>
          <p:spPr>
            <a:xfrm flipV="1">
              <a:off x="2674244" y="3898444"/>
              <a:ext cx="51476" cy="5533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1" idx="1"/>
            </p:cNvCxnSpPr>
            <p:nvPr/>
          </p:nvCxnSpPr>
          <p:spPr>
            <a:xfrm flipH="1">
              <a:off x="3763434" y="4383836"/>
              <a:ext cx="105901" cy="188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1" idx="1"/>
            </p:cNvCxnSpPr>
            <p:nvPr/>
          </p:nvCxnSpPr>
          <p:spPr>
            <a:xfrm flipH="1">
              <a:off x="5568043" y="2823581"/>
              <a:ext cx="1065392" cy="3233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22" idx="0"/>
            </p:cNvCxnSpPr>
            <p:nvPr/>
          </p:nvCxnSpPr>
          <p:spPr>
            <a:xfrm flipV="1">
              <a:off x="5925166" y="3682094"/>
              <a:ext cx="417910" cy="1519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24" idx="0"/>
            </p:cNvCxnSpPr>
            <p:nvPr/>
          </p:nvCxnSpPr>
          <p:spPr>
            <a:xfrm flipH="1" flipV="1">
              <a:off x="6497182" y="3730640"/>
              <a:ext cx="816169" cy="1227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Date Placeholder 2">
            <a:extLst>
              <a:ext uri="{FF2B5EF4-FFF2-40B4-BE49-F238E27FC236}">
                <a16:creationId xmlns:a16="http://schemas.microsoft.com/office/drawing/2014/main" id="{9DC9C776-CDB0-4392-9B8A-CB5DA9CA912D}"/>
              </a:ext>
            </a:extLst>
          </p:cNvPr>
          <p:cNvSpPr>
            <a:spLocks noGrp="1"/>
          </p:cNvSpPr>
          <p:nvPr>
            <p:ph type="dt" sz="half" idx="10"/>
          </p:nvPr>
        </p:nvSpPr>
        <p:spPr/>
        <p:txBody>
          <a:bodyPr/>
          <a:lstStyle/>
          <a:p>
            <a:r>
              <a:rPr lang="en-US"/>
              <a:t>1/11/2024</a:t>
            </a:r>
          </a:p>
        </p:txBody>
      </p:sp>
      <p:sp>
        <p:nvSpPr>
          <p:cNvPr id="4" name="Footer Placeholder 3">
            <a:extLst>
              <a:ext uri="{FF2B5EF4-FFF2-40B4-BE49-F238E27FC236}">
                <a16:creationId xmlns:a16="http://schemas.microsoft.com/office/drawing/2014/main" id="{1DE05B5A-4E1B-4D65-834A-DA1B002E0DCA}"/>
              </a:ext>
            </a:extLst>
          </p:cNvPr>
          <p:cNvSpPr>
            <a:spLocks noGrp="1"/>
          </p:cNvSpPr>
          <p:nvPr>
            <p:ph type="ftr" sz="quarter" idx="11"/>
          </p:nvPr>
        </p:nvSpPr>
        <p:spPr/>
        <p:txBody>
          <a:bodyPr/>
          <a:lstStyle/>
          <a:p>
            <a:r>
              <a:rPr lang="fr-FR"/>
              <a:t>2024 ISPLS Convention</a:t>
            </a:r>
            <a:endParaRPr lang="en-US"/>
          </a:p>
        </p:txBody>
      </p:sp>
      <p:sp>
        <p:nvSpPr>
          <p:cNvPr id="5" name="Slide Number Placeholder 4">
            <a:extLst>
              <a:ext uri="{FF2B5EF4-FFF2-40B4-BE49-F238E27FC236}">
                <a16:creationId xmlns:a16="http://schemas.microsoft.com/office/drawing/2014/main" id="{CEF322BE-9209-40E2-B87D-66DFA0FDC2AA}"/>
              </a:ext>
            </a:extLst>
          </p:cNvPr>
          <p:cNvSpPr>
            <a:spLocks noGrp="1"/>
          </p:cNvSpPr>
          <p:nvPr>
            <p:ph type="sldNum" sz="quarter" idx="12"/>
          </p:nvPr>
        </p:nvSpPr>
        <p:spPr/>
        <p:txBody>
          <a:bodyPr/>
          <a:lstStyle/>
          <a:p>
            <a:fld id="{D3D538F9-49A3-B84F-B36B-A7030CDE5D5B}" type="slidenum">
              <a:rPr lang="en-US" smtClean="0"/>
              <a:t>78</a:t>
            </a:fld>
            <a:endParaRPr lang="en-US"/>
          </a:p>
        </p:txBody>
      </p:sp>
    </p:spTree>
    <p:extLst>
      <p:ext uri="{BB962C8B-B14F-4D97-AF65-F5344CB8AC3E}">
        <p14:creationId xmlns:p14="http://schemas.microsoft.com/office/powerpoint/2010/main" val="673288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7384103B-433E-48AB-8405-EFDEAECD7B73}"/>
              </a:ext>
            </a:extLst>
          </p:cNvPr>
          <p:cNvSpPr>
            <a:spLocks noGrp="1"/>
          </p:cNvSpPr>
          <p:nvPr>
            <p:ph type="title"/>
          </p:nvPr>
        </p:nvSpPr>
        <p:spPr/>
        <p:txBody>
          <a:bodyPr>
            <a:normAutofit/>
          </a:bodyPr>
          <a:lstStyle/>
          <a:p>
            <a:r>
              <a:rPr lang="en-US" sz="3100" dirty="0"/>
              <a:t>Previous Vertical Datums: Reference Zero</a:t>
            </a:r>
            <a:endParaRPr lang="en-US" dirty="0"/>
          </a:p>
        </p:txBody>
      </p:sp>
      <p:pic>
        <p:nvPicPr>
          <p:cNvPr id="16" name="Content Placeholder 15" descr="Map showing tide gauges used for NGVD 29">
            <a:extLst>
              <a:ext uri="{FF2B5EF4-FFF2-40B4-BE49-F238E27FC236}">
                <a16:creationId xmlns:a16="http://schemas.microsoft.com/office/drawing/2014/main" id="{175B744F-0E48-4917-8BCF-F4D2BA8E2351}"/>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457200" y="1336819"/>
            <a:ext cx="4038600" cy="3120736"/>
          </a:xfrm>
          <a:prstGeom prst="rect">
            <a:avLst/>
          </a:prstGeom>
        </p:spPr>
      </p:pic>
      <p:pic>
        <p:nvPicPr>
          <p:cNvPr id="15" name="Content Placeholder 14" descr="Map showing tide gauge used for NAVD 88">
            <a:extLst>
              <a:ext uri="{FF2B5EF4-FFF2-40B4-BE49-F238E27FC236}">
                <a16:creationId xmlns:a16="http://schemas.microsoft.com/office/drawing/2014/main" id="{1D104246-C055-4C77-9C79-D446410B0F60}"/>
              </a:ext>
            </a:extLst>
          </p:cNvPr>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4648200" y="1336819"/>
            <a:ext cx="4038600" cy="3120736"/>
          </a:xfrm>
          <a:prstGeom prst="rect">
            <a:avLst/>
          </a:prstGeom>
        </p:spPr>
      </p:pic>
      <p:sp>
        <p:nvSpPr>
          <p:cNvPr id="18" name="Date Placeholder 17">
            <a:extLst>
              <a:ext uri="{FF2B5EF4-FFF2-40B4-BE49-F238E27FC236}">
                <a16:creationId xmlns:a16="http://schemas.microsoft.com/office/drawing/2014/main" id="{AF7E87EB-6B79-49E1-A6B4-09FA04D97D0C}"/>
              </a:ext>
            </a:extLst>
          </p:cNvPr>
          <p:cNvSpPr>
            <a:spLocks noGrp="1"/>
          </p:cNvSpPr>
          <p:nvPr>
            <p:ph type="dt" sz="half" idx="10"/>
          </p:nvPr>
        </p:nvSpPr>
        <p:spPr/>
        <p:txBody>
          <a:bodyPr/>
          <a:lstStyle/>
          <a:p>
            <a:r>
              <a:rPr lang="en-US"/>
              <a:t>1/11/2024</a:t>
            </a:r>
          </a:p>
        </p:txBody>
      </p:sp>
      <p:sp>
        <p:nvSpPr>
          <p:cNvPr id="19" name="Footer Placeholder 18">
            <a:extLst>
              <a:ext uri="{FF2B5EF4-FFF2-40B4-BE49-F238E27FC236}">
                <a16:creationId xmlns:a16="http://schemas.microsoft.com/office/drawing/2014/main" id="{D579EB48-D853-4A16-B3A9-CE80A13D5D80}"/>
              </a:ext>
            </a:extLst>
          </p:cNvPr>
          <p:cNvSpPr>
            <a:spLocks noGrp="1"/>
          </p:cNvSpPr>
          <p:nvPr>
            <p:ph type="ftr" sz="quarter" idx="11"/>
          </p:nvPr>
        </p:nvSpPr>
        <p:spPr/>
        <p:txBody>
          <a:bodyPr/>
          <a:lstStyle/>
          <a:p>
            <a:r>
              <a:rPr lang="fr-FR"/>
              <a:t>2024 ISPLS Convention</a:t>
            </a:r>
            <a:endParaRPr lang="en-US"/>
          </a:p>
        </p:txBody>
      </p:sp>
      <p:sp>
        <p:nvSpPr>
          <p:cNvPr id="20" name="Slide Number Placeholder 19">
            <a:extLst>
              <a:ext uri="{FF2B5EF4-FFF2-40B4-BE49-F238E27FC236}">
                <a16:creationId xmlns:a16="http://schemas.microsoft.com/office/drawing/2014/main" id="{73DFBF8B-051F-4E5D-BB44-FC3AAEAAD2D6}"/>
              </a:ext>
            </a:extLst>
          </p:cNvPr>
          <p:cNvSpPr>
            <a:spLocks noGrp="1"/>
          </p:cNvSpPr>
          <p:nvPr>
            <p:ph type="sldNum" sz="quarter" idx="12"/>
          </p:nvPr>
        </p:nvSpPr>
        <p:spPr/>
        <p:txBody>
          <a:bodyPr/>
          <a:lstStyle/>
          <a:p>
            <a:fld id="{D3D538F9-49A3-B84F-B36B-A7030CDE5D5B}" type="slidenum">
              <a:rPr lang="en-US" smtClean="0"/>
              <a:t>79</a:t>
            </a:fld>
            <a:endParaRPr lang="en-US"/>
          </a:p>
        </p:txBody>
      </p:sp>
    </p:spTree>
    <p:extLst>
      <p:ext uri="{BB962C8B-B14F-4D97-AF65-F5344CB8AC3E}">
        <p14:creationId xmlns:p14="http://schemas.microsoft.com/office/powerpoint/2010/main" val="2995809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D15A-0E28-4664-BF5A-7B8FB53B22A9}"/>
              </a:ext>
            </a:extLst>
          </p:cNvPr>
          <p:cNvSpPr>
            <a:spLocks noGrp="1"/>
          </p:cNvSpPr>
          <p:nvPr>
            <p:ph type="title"/>
          </p:nvPr>
        </p:nvSpPr>
        <p:spPr/>
        <p:txBody>
          <a:bodyPr>
            <a:normAutofit/>
          </a:bodyPr>
          <a:lstStyle/>
          <a:p>
            <a:r>
              <a:rPr lang="en-US" sz="3600" b="1" dirty="0">
                <a:latin typeface="+mn-lt"/>
              </a:rPr>
              <a:t>Next Step: Legislation</a:t>
            </a:r>
          </a:p>
        </p:txBody>
      </p:sp>
      <p:sp>
        <p:nvSpPr>
          <p:cNvPr id="3" name="Content Placeholder 2">
            <a:extLst>
              <a:ext uri="{FF2B5EF4-FFF2-40B4-BE49-F238E27FC236}">
                <a16:creationId xmlns:a16="http://schemas.microsoft.com/office/drawing/2014/main" id="{6F8EE69D-026A-4793-8E07-49ED9052F3D7}"/>
              </a:ext>
            </a:extLst>
          </p:cNvPr>
          <p:cNvSpPr>
            <a:spLocks noGrp="1"/>
          </p:cNvSpPr>
          <p:nvPr>
            <p:ph sz="half"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Proposed to state legislatures in 1945 by Council of State Governments to:</a:t>
            </a:r>
          </a:p>
          <a:p>
            <a:pPr lvl="1"/>
            <a:r>
              <a:rPr lang="en-US" dirty="0">
                <a:latin typeface="Arial" panose="020B0604020202020204" pitchFamily="34" charset="0"/>
                <a:cs typeface="Arial" panose="020B0604020202020204" pitchFamily="34" charset="0"/>
              </a:rPr>
              <a:t>Establish legal status, insure uniformity and definiteness in use</a:t>
            </a:r>
          </a:p>
          <a:p>
            <a:pPr lvl="1"/>
            <a:r>
              <a:rPr lang="en-US" dirty="0">
                <a:latin typeface="Arial" panose="020B0604020202020204" pitchFamily="34" charset="0"/>
                <a:cs typeface="Arial" panose="020B0604020202020204" pitchFamily="34" charset="0"/>
              </a:rPr>
              <a:t>Impose reasonable standards when coordinates become part of public record</a:t>
            </a:r>
          </a:p>
          <a:p>
            <a:endParaRPr lang="en-US" dirty="0"/>
          </a:p>
        </p:txBody>
      </p:sp>
      <p:sp>
        <p:nvSpPr>
          <p:cNvPr id="4" name="Content Placeholder 3">
            <a:extLst>
              <a:ext uri="{FF2B5EF4-FFF2-40B4-BE49-F238E27FC236}">
                <a16:creationId xmlns:a16="http://schemas.microsoft.com/office/drawing/2014/main" id="{7A4E8272-E544-42B6-9F36-ECBE58E50F0E}"/>
              </a:ext>
            </a:extLst>
          </p:cNvPr>
          <p:cNvSpPr>
            <a:spLocks noGrp="1"/>
          </p:cNvSpPr>
          <p:nvPr>
            <p:ph sz="half" idx="2"/>
          </p:nvPr>
        </p:nvSpPr>
        <p:spPr/>
        <p:txBody>
          <a:bodyPr>
            <a:normAutofit fontScale="92500" lnSpcReduction="20000"/>
          </a:bodyPr>
          <a:lstStyle/>
          <a:p>
            <a:r>
              <a:rPr lang="en-US" dirty="0">
                <a:latin typeface="+mn-lt"/>
              </a:rPr>
              <a:t>Use of system is permissive, not mandatory</a:t>
            </a:r>
          </a:p>
          <a:p>
            <a:r>
              <a:rPr lang="en-US" dirty="0">
                <a:latin typeface="+mn-lt"/>
              </a:rPr>
              <a:t>Uniformity of legislation is desirable</a:t>
            </a:r>
          </a:p>
          <a:p>
            <a:r>
              <a:rPr lang="en-US" dirty="0">
                <a:latin typeface="+mn-lt"/>
              </a:rPr>
              <a:t>Legislation not required to establish State Plane</a:t>
            </a:r>
          </a:p>
          <a:p>
            <a:endParaRPr lang="en-US" dirty="0"/>
          </a:p>
        </p:txBody>
      </p:sp>
      <p:sp>
        <p:nvSpPr>
          <p:cNvPr id="5" name="Date Placeholder 4">
            <a:extLst>
              <a:ext uri="{FF2B5EF4-FFF2-40B4-BE49-F238E27FC236}">
                <a16:creationId xmlns:a16="http://schemas.microsoft.com/office/drawing/2014/main" id="{7C5542AD-328A-45C4-8E3D-EF8864A29A15}"/>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2FAD28D9-EE0B-4AA4-AA68-B9D377EA271A}"/>
              </a:ext>
            </a:extLst>
          </p:cNvPr>
          <p:cNvSpPr>
            <a:spLocks noGrp="1"/>
          </p:cNvSpPr>
          <p:nvPr>
            <p:ph type="ftr" sz="quarter" idx="11"/>
          </p:nvPr>
        </p:nvSpPr>
        <p:spPr/>
        <p:txBody>
          <a:bodyPr/>
          <a:lstStyle/>
          <a:p>
            <a:r>
              <a:rPr lang="en-US"/>
              <a:t>2024 ISPLS Convention</a:t>
            </a:r>
          </a:p>
        </p:txBody>
      </p:sp>
      <p:sp>
        <p:nvSpPr>
          <p:cNvPr id="7" name="Slide Number Placeholder 6">
            <a:extLst>
              <a:ext uri="{FF2B5EF4-FFF2-40B4-BE49-F238E27FC236}">
                <a16:creationId xmlns:a16="http://schemas.microsoft.com/office/drawing/2014/main" id="{EB117274-2ACF-4F06-B314-126E6FA9228A}"/>
              </a:ext>
            </a:extLst>
          </p:cNvPr>
          <p:cNvSpPr>
            <a:spLocks noGrp="1"/>
          </p:cNvSpPr>
          <p:nvPr>
            <p:ph type="sldNum" sz="quarter" idx="12"/>
          </p:nvPr>
        </p:nvSpPr>
        <p:spPr/>
        <p:txBody>
          <a:bodyPr/>
          <a:lstStyle/>
          <a:p>
            <a:fld id="{D3D538F9-49A3-B84F-B36B-A7030CDE5D5B}" type="slidenum">
              <a:rPr lang="en-US" smtClean="0"/>
              <a:t>8</a:t>
            </a:fld>
            <a:endParaRPr lang="en-US"/>
          </a:p>
        </p:txBody>
      </p:sp>
    </p:spTree>
    <p:extLst>
      <p:ext uri="{BB962C8B-B14F-4D97-AF65-F5344CB8AC3E}">
        <p14:creationId xmlns:p14="http://schemas.microsoft.com/office/powerpoint/2010/main" val="4116236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27CE-91B7-48F2-8209-D3015A217F41}"/>
              </a:ext>
            </a:extLst>
          </p:cNvPr>
          <p:cNvSpPr>
            <a:spLocks noGrp="1"/>
          </p:cNvSpPr>
          <p:nvPr>
            <p:ph type="title"/>
          </p:nvPr>
        </p:nvSpPr>
        <p:spPr/>
        <p:txBody>
          <a:bodyPr>
            <a:noAutofit/>
          </a:bodyPr>
          <a:lstStyle/>
          <a:p>
            <a:r>
              <a:rPr lang="en-US" sz="3200" b="1" dirty="0">
                <a:latin typeface="+mn-lt"/>
              </a:rPr>
              <a:t>Developing the Previous Vertical Datums</a:t>
            </a:r>
            <a:endParaRPr lang="en-US" sz="3200" dirty="0">
              <a:latin typeface="+mn-lt"/>
            </a:endParaRPr>
          </a:p>
        </p:txBody>
      </p:sp>
      <p:sp>
        <p:nvSpPr>
          <p:cNvPr id="3" name="Text Placeholder 2">
            <a:extLst>
              <a:ext uri="{FF2B5EF4-FFF2-40B4-BE49-F238E27FC236}">
                <a16:creationId xmlns:a16="http://schemas.microsoft.com/office/drawing/2014/main" id="{2BE3AF73-196E-47C3-ACF5-15059731CF50}"/>
              </a:ext>
            </a:extLst>
          </p:cNvPr>
          <p:cNvSpPr>
            <a:spLocks noGrp="1"/>
          </p:cNvSpPr>
          <p:nvPr>
            <p:ph type="body" idx="1"/>
          </p:nvPr>
        </p:nvSpPr>
        <p:spPr/>
        <p:txBody>
          <a:bodyPr/>
          <a:lstStyle/>
          <a:p>
            <a:r>
              <a:rPr lang="en-US" dirty="0"/>
              <a:t>NGVD 29</a:t>
            </a:r>
          </a:p>
        </p:txBody>
      </p:sp>
      <p:sp>
        <p:nvSpPr>
          <p:cNvPr id="4" name="Content Placeholder 3">
            <a:extLst>
              <a:ext uri="{FF2B5EF4-FFF2-40B4-BE49-F238E27FC236}">
                <a16:creationId xmlns:a16="http://schemas.microsoft.com/office/drawing/2014/main" id="{D4DCC6E6-866A-40FB-9E41-85B3533A994F}"/>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id="{2D04D278-1A0A-492D-9169-B59E52942A3F}"/>
              </a:ext>
            </a:extLst>
          </p:cNvPr>
          <p:cNvSpPr>
            <a:spLocks noGrp="1"/>
          </p:cNvSpPr>
          <p:nvPr>
            <p:ph type="body" sz="quarter" idx="3"/>
          </p:nvPr>
        </p:nvSpPr>
        <p:spPr/>
        <p:txBody>
          <a:bodyPr/>
          <a:lstStyle/>
          <a:p>
            <a:r>
              <a:rPr lang="en-US" dirty="0"/>
              <a:t>NAVD 88</a:t>
            </a:r>
          </a:p>
        </p:txBody>
      </p:sp>
      <p:sp>
        <p:nvSpPr>
          <p:cNvPr id="6" name="Content Placeholder 5">
            <a:extLst>
              <a:ext uri="{FF2B5EF4-FFF2-40B4-BE49-F238E27FC236}">
                <a16:creationId xmlns:a16="http://schemas.microsoft.com/office/drawing/2014/main" id="{25A4FBF7-4A05-4D38-8708-3B4FEF7E4E14}"/>
              </a:ext>
            </a:extLst>
          </p:cNvPr>
          <p:cNvSpPr>
            <a:spLocks noGrp="1"/>
          </p:cNvSpPr>
          <p:nvPr>
            <p:ph sz="quarter" idx="4"/>
          </p:nvPr>
        </p:nvSpPr>
        <p:spPr/>
        <p:txBody>
          <a:bodyPr/>
          <a:lstStyle/>
          <a:p>
            <a:endParaRPr lang="en-US" dirty="0"/>
          </a:p>
        </p:txBody>
      </p:sp>
      <p:pic>
        <p:nvPicPr>
          <p:cNvPr id="7" name="Picture 2" descr="Map of CONUS with an inset of Alaska with darkened lines chowing where precise leveling was done.">
            <a:extLst>
              <a:ext uri="{FF2B5EF4-FFF2-40B4-BE49-F238E27FC236}">
                <a16:creationId xmlns:a16="http://schemas.microsoft.com/office/drawing/2014/main" id="{66F58076-A19F-46AE-AE9E-99D803AD7A8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4645026" y="1744521"/>
            <a:ext cx="4002530" cy="273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nset map of Alaska">
            <a:extLst>
              <a:ext uri="{FF2B5EF4-FFF2-40B4-BE49-F238E27FC236}">
                <a16:creationId xmlns:a16="http://schemas.microsoft.com/office/drawing/2014/main" id="{1620B56B-C392-4864-B776-59CBFF79A37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44072" y="3785872"/>
            <a:ext cx="1014049" cy="752067"/>
          </a:xfrm>
          <a:prstGeom prst="rect">
            <a:avLst/>
          </a:prstGeom>
        </p:spPr>
      </p:pic>
      <p:grpSp>
        <p:nvGrpSpPr>
          <p:cNvPr id="9" name="Group 8" descr="Map of CONUS with darkened lines chowing where precise leveling was done.">
            <a:extLst>
              <a:ext uri="{FF2B5EF4-FFF2-40B4-BE49-F238E27FC236}">
                <a16:creationId xmlns:a16="http://schemas.microsoft.com/office/drawing/2014/main" id="{1EC3EC1B-BEC8-40C0-9017-3EDE8AB6C3B7}"/>
              </a:ext>
            </a:extLst>
          </p:cNvPr>
          <p:cNvGrpSpPr/>
          <p:nvPr/>
        </p:nvGrpSpPr>
        <p:grpSpPr>
          <a:xfrm>
            <a:off x="210516" y="1779389"/>
            <a:ext cx="4286872" cy="2667000"/>
            <a:chOff x="84831" y="2037801"/>
            <a:chExt cx="3337637" cy="1996443"/>
          </a:xfrm>
        </p:grpSpPr>
        <p:sp>
          <p:nvSpPr>
            <p:cNvPr id="10" name="Rectangle 9">
              <a:extLst>
                <a:ext uri="{FF2B5EF4-FFF2-40B4-BE49-F238E27FC236}">
                  <a16:creationId xmlns:a16="http://schemas.microsoft.com/office/drawing/2014/main" id="{F1CB4C6B-8313-49EB-BC14-5EEF83BE74F7}"/>
                </a:ext>
              </a:extLst>
            </p:cNvPr>
            <p:cNvSpPr/>
            <p:nvPr/>
          </p:nvSpPr>
          <p:spPr>
            <a:xfrm>
              <a:off x="84831" y="2037803"/>
              <a:ext cx="3337637" cy="19964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descr="AUGUST~1">
              <a:extLst>
                <a:ext uri="{FF2B5EF4-FFF2-40B4-BE49-F238E27FC236}">
                  <a16:creationId xmlns:a16="http://schemas.microsoft.com/office/drawing/2014/main" id="{97934AD4-A46B-4A84-A345-E7A84E4498B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4831" y="2037801"/>
              <a:ext cx="3337637" cy="199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01BB5B05-15D9-4703-BA1C-8AFF82A191F8}"/>
              </a:ext>
            </a:extLst>
          </p:cNvPr>
          <p:cNvSpPr>
            <a:spLocks noGrp="1"/>
          </p:cNvSpPr>
          <p:nvPr>
            <p:ph type="dt" sz="half" idx="10"/>
          </p:nvPr>
        </p:nvSpPr>
        <p:spPr/>
        <p:txBody>
          <a:bodyPr/>
          <a:lstStyle/>
          <a:p>
            <a:r>
              <a:rPr lang="en-US"/>
              <a:t>1/11/2024</a:t>
            </a:r>
          </a:p>
        </p:txBody>
      </p:sp>
      <p:sp>
        <p:nvSpPr>
          <p:cNvPr id="16" name="Footer Placeholder 15">
            <a:extLst>
              <a:ext uri="{FF2B5EF4-FFF2-40B4-BE49-F238E27FC236}">
                <a16:creationId xmlns:a16="http://schemas.microsoft.com/office/drawing/2014/main" id="{C226A9FA-9274-42EB-8CC1-FD9940970776}"/>
              </a:ext>
            </a:extLst>
          </p:cNvPr>
          <p:cNvSpPr>
            <a:spLocks noGrp="1"/>
          </p:cNvSpPr>
          <p:nvPr>
            <p:ph type="ftr" sz="quarter" idx="11"/>
          </p:nvPr>
        </p:nvSpPr>
        <p:spPr/>
        <p:txBody>
          <a:bodyPr/>
          <a:lstStyle/>
          <a:p>
            <a:r>
              <a:rPr lang="fr-FR"/>
              <a:t>2024 ISPLS Convention</a:t>
            </a:r>
            <a:endParaRPr lang="en-US"/>
          </a:p>
        </p:txBody>
      </p:sp>
      <p:sp>
        <p:nvSpPr>
          <p:cNvPr id="17" name="Slide Number Placeholder 16">
            <a:extLst>
              <a:ext uri="{FF2B5EF4-FFF2-40B4-BE49-F238E27FC236}">
                <a16:creationId xmlns:a16="http://schemas.microsoft.com/office/drawing/2014/main" id="{B7AF85CF-5698-4F8B-81F8-6AAB23D4AE9A}"/>
              </a:ext>
            </a:extLst>
          </p:cNvPr>
          <p:cNvSpPr>
            <a:spLocks noGrp="1"/>
          </p:cNvSpPr>
          <p:nvPr>
            <p:ph type="sldNum" sz="quarter" idx="12"/>
          </p:nvPr>
        </p:nvSpPr>
        <p:spPr/>
        <p:txBody>
          <a:bodyPr/>
          <a:lstStyle/>
          <a:p>
            <a:fld id="{D3D538F9-49A3-B84F-B36B-A7030CDE5D5B}" type="slidenum">
              <a:rPr lang="en-US" smtClean="0"/>
              <a:t>80</a:t>
            </a:fld>
            <a:endParaRPr lang="en-US"/>
          </a:p>
        </p:txBody>
      </p:sp>
    </p:spTree>
    <p:extLst>
      <p:ext uri="{BB962C8B-B14F-4D97-AF65-F5344CB8AC3E}">
        <p14:creationId xmlns:p14="http://schemas.microsoft.com/office/powerpoint/2010/main" val="2432622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7500-2279-4E65-8BB3-75CC048AC5A5}"/>
              </a:ext>
            </a:extLst>
          </p:cNvPr>
          <p:cNvSpPr>
            <a:spLocks noGrp="1"/>
          </p:cNvSpPr>
          <p:nvPr>
            <p:ph type="title"/>
          </p:nvPr>
        </p:nvSpPr>
        <p:spPr/>
        <p:txBody>
          <a:bodyPr>
            <a:normAutofit/>
          </a:bodyPr>
          <a:lstStyle/>
          <a:p>
            <a:r>
              <a:rPr lang="en-US" sz="3600" b="1" dirty="0">
                <a:latin typeface="+mn-lt"/>
              </a:rPr>
              <a:t>Leveling</a:t>
            </a:r>
          </a:p>
        </p:txBody>
      </p:sp>
      <p:pic>
        <p:nvPicPr>
          <p:cNvPr id="10" name="Picture 2" descr="Images of passive geodetic control mar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542" y="3238014"/>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s of passive geodetic control mark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6123" y="490349"/>
            <a:ext cx="2107877" cy="21078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s of passive geodetic control mark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25921" y="2872071"/>
            <a:ext cx="2118079" cy="21180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s of passive geodetic control mark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078" y="380514"/>
            <a:ext cx="2072022" cy="15540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of NGS leveling crews"/>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77993" y="1221000"/>
            <a:ext cx="3859361" cy="2894521"/>
          </a:xfrm>
          <a:prstGeom prst="rect">
            <a:avLst/>
          </a:prstGeom>
        </p:spPr>
      </p:pic>
      <p:pic>
        <p:nvPicPr>
          <p:cNvPr id="8" name="Picture 7" descr="Image of NGS leveling crews"/>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437354" y="1220832"/>
            <a:ext cx="2107877" cy="2894689"/>
          </a:xfrm>
          <a:prstGeom prst="rect">
            <a:avLst/>
          </a:prstGeom>
        </p:spPr>
      </p:pic>
      <p:sp>
        <p:nvSpPr>
          <p:cNvPr id="6" name="Date Placeholder 5">
            <a:extLst>
              <a:ext uri="{FF2B5EF4-FFF2-40B4-BE49-F238E27FC236}">
                <a16:creationId xmlns:a16="http://schemas.microsoft.com/office/drawing/2014/main" id="{D38FBD1E-EC99-41BB-9EAF-51639684B261}"/>
              </a:ext>
            </a:extLst>
          </p:cNvPr>
          <p:cNvSpPr>
            <a:spLocks noGrp="1"/>
          </p:cNvSpPr>
          <p:nvPr>
            <p:ph type="dt" sz="half" idx="10"/>
          </p:nvPr>
        </p:nvSpPr>
        <p:spPr/>
        <p:txBody>
          <a:bodyPr/>
          <a:lstStyle/>
          <a:p>
            <a:r>
              <a:rPr lang="en-US"/>
              <a:t>1/11/2024</a:t>
            </a:r>
          </a:p>
        </p:txBody>
      </p:sp>
      <p:sp>
        <p:nvSpPr>
          <p:cNvPr id="7" name="Footer Placeholder 6">
            <a:extLst>
              <a:ext uri="{FF2B5EF4-FFF2-40B4-BE49-F238E27FC236}">
                <a16:creationId xmlns:a16="http://schemas.microsoft.com/office/drawing/2014/main" id="{5C15BDF0-09D8-4538-8F6A-1921CD4648FE}"/>
              </a:ext>
            </a:extLst>
          </p:cNvPr>
          <p:cNvSpPr>
            <a:spLocks noGrp="1"/>
          </p:cNvSpPr>
          <p:nvPr>
            <p:ph type="ftr" sz="quarter" idx="11"/>
          </p:nvPr>
        </p:nvSpPr>
        <p:spPr/>
        <p:txBody>
          <a:bodyPr/>
          <a:lstStyle/>
          <a:p>
            <a:r>
              <a:rPr lang="fr-FR"/>
              <a:t>2024 ISPLS Convention</a:t>
            </a:r>
            <a:endParaRPr lang="en-US"/>
          </a:p>
        </p:txBody>
      </p:sp>
      <p:sp>
        <p:nvSpPr>
          <p:cNvPr id="14" name="Slide Number Placeholder 13">
            <a:extLst>
              <a:ext uri="{FF2B5EF4-FFF2-40B4-BE49-F238E27FC236}">
                <a16:creationId xmlns:a16="http://schemas.microsoft.com/office/drawing/2014/main" id="{8014B090-7BD7-421D-AABF-5714070C51F8}"/>
              </a:ext>
            </a:extLst>
          </p:cNvPr>
          <p:cNvSpPr>
            <a:spLocks noGrp="1"/>
          </p:cNvSpPr>
          <p:nvPr>
            <p:ph type="sldNum" sz="quarter" idx="12"/>
          </p:nvPr>
        </p:nvSpPr>
        <p:spPr/>
        <p:txBody>
          <a:bodyPr/>
          <a:lstStyle/>
          <a:p>
            <a:fld id="{D3D538F9-49A3-B84F-B36B-A7030CDE5D5B}" type="slidenum">
              <a:rPr lang="en-US" smtClean="0"/>
              <a:t>81</a:t>
            </a:fld>
            <a:endParaRPr lang="en-US"/>
          </a:p>
        </p:txBody>
      </p:sp>
    </p:spTree>
    <p:extLst>
      <p:ext uri="{BB962C8B-B14F-4D97-AF65-F5344CB8AC3E}">
        <p14:creationId xmlns:p14="http://schemas.microsoft.com/office/powerpoint/2010/main" val="722366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3D52DF-69BD-4041-BFC1-6D467E955BE8}"/>
              </a:ext>
            </a:extLst>
          </p:cNvPr>
          <p:cNvSpPr>
            <a:spLocks noGrp="1"/>
          </p:cNvSpPr>
          <p:nvPr>
            <p:ph type="title"/>
          </p:nvPr>
        </p:nvSpPr>
        <p:spPr/>
        <p:txBody>
          <a:bodyPr/>
          <a:lstStyle/>
          <a:p>
            <a:r>
              <a:rPr lang="en-US" dirty="0"/>
              <a:t>NAVD 88 Issues</a:t>
            </a:r>
          </a:p>
        </p:txBody>
      </p:sp>
      <p:sp>
        <p:nvSpPr>
          <p:cNvPr id="8" name="Content Placeholder 7">
            <a:extLst>
              <a:ext uri="{FF2B5EF4-FFF2-40B4-BE49-F238E27FC236}">
                <a16:creationId xmlns:a16="http://schemas.microsoft.com/office/drawing/2014/main" id="{57357777-D79A-4317-B6DD-9C21F2B94624}"/>
              </a:ext>
            </a:extLst>
          </p:cNvPr>
          <p:cNvSpPr>
            <a:spLocks noGrp="1"/>
          </p:cNvSpPr>
          <p:nvPr>
            <p:ph sz="half" idx="1"/>
          </p:nvPr>
        </p:nvSpPr>
        <p:spPr/>
        <p:txBody>
          <a:bodyPr/>
          <a:lstStyle/>
          <a:p>
            <a:pPr marL="0" indent="0">
              <a:buNone/>
            </a:pPr>
            <a:r>
              <a:rPr lang="en-US" sz="2800" dirty="0">
                <a:latin typeface="Arial" panose="020B0604020202020204" pitchFamily="34" charset="0"/>
                <a:cs typeface="Arial" panose="020B0604020202020204" pitchFamily="34" charset="0"/>
              </a:rPr>
              <a:t>NAVD 88 suffers from </a:t>
            </a:r>
            <a:r>
              <a:rPr lang="en-US" sz="2800" i="1" dirty="0">
                <a:solidFill>
                  <a:srgbClr val="C00000"/>
                </a:solidFill>
                <a:latin typeface="Arial" panose="020B0604020202020204" pitchFamily="34" charset="0"/>
                <a:cs typeface="Arial" panose="020B0604020202020204" pitchFamily="34" charset="0"/>
              </a:rPr>
              <a:t>a known bias </a:t>
            </a:r>
            <a:r>
              <a:rPr lang="en-US" sz="2800" dirty="0">
                <a:latin typeface="Arial" panose="020B0604020202020204" pitchFamily="34" charset="0"/>
                <a:cs typeface="Arial" panose="020B0604020202020204" pitchFamily="34" charset="0"/>
              </a:rPr>
              <a:t>(50 cm) and </a:t>
            </a:r>
            <a:r>
              <a:rPr lang="en-US" sz="2800" i="1" dirty="0">
                <a:solidFill>
                  <a:srgbClr val="C00000"/>
                </a:solidFill>
                <a:latin typeface="Arial" panose="020B0604020202020204" pitchFamily="34" charset="0"/>
                <a:cs typeface="Arial" panose="020B0604020202020204" pitchFamily="34" charset="0"/>
              </a:rPr>
              <a:t>tilt</a:t>
            </a:r>
            <a:r>
              <a:rPr lang="en-US" sz="2800" dirty="0">
                <a:latin typeface="Arial" panose="020B0604020202020204" pitchFamily="34" charset="0"/>
                <a:cs typeface="Arial" panose="020B0604020202020204" pitchFamily="34" charset="0"/>
              </a:rPr>
              <a:t> (about 1 meter across CONUS) relative to the gravimetric geoid</a:t>
            </a:r>
          </a:p>
          <a:p>
            <a:endParaRPr lang="en-US" dirty="0"/>
          </a:p>
        </p:txBody>
      </p:sp>
      <p:sp>
        <p:nvSpPr>
          <p:cNvPr id="4" name="Date Placeholder 3">
            <a:extLst>
              <a:ext uri="{FF2B5EF4-FFF2-40B4-BE49-F238E27FC236}">
                <a16:creationId xmlns:a16="http://schemas.microsoft.com/office/drawing/2014/main" id="{2F94CD99-5A04-453E-85F1-09304730BCB4}"/>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29F8AB98-CA7B-4938-B9A6-CF1206757B8A}"/>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2C907E16-66FB-461C-90A1-D2B49BA7D853}"/>
              </a:ext>
            </a:extLst>
          </p:cNvPr>
          <p:cNvSpPr>
            <a:spLocks noGrp="1"/>
          </p:cNvSpPr>
          <p:nvPr>
            <p:ph type="sldNum" sz="quarter" idx="12"/>
          </p:nvPr>
        </p:nvSpPr>
        <p:spPr/>
        <p:txBody>
          <a:bodyPr/>
          <a:lstStyle/>
          <a:p>
            <a:fld id="{D3D538F9-49A3-B84F-B36B-A7030CDE5D5B}" type="slidenum">
              <a:rPr lang="en-US" smtClean="0"/>
              <a:t>82</a:t>
            </a:fld>
            <a:endParaRPr lang="en-US"/>
          </a:p>
        </p:txBody>
      </p:sp>
      <p:pic>
        <p:nvPicPr>
          <p:cNvPr id="10" name="Content Placeholder 9" descr="Map showing approximate level of geoid mismatch known to exist in the NAVD 88 zero surface&#10;">
            <a:extLst>
              <a:ext uri="{FF2B5EF4-FFF2-40B4-BE49-F238E27FC236}">
                <a16:creationId xmlns:a16="http://schemas.microsoft.com/office/drawing/2014/main" id="{61817A41-032C-4773-97F1-8A364463D200}"/>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4648200" y="1551829"/>
            <a:ext cx="4038600" cy="2690717"/>
          </a:xfrm>
          <a:prstGeom prst="rect">
            <a:avLst/>
          </a:prstGeom>
        </p:spPr>
      </p:pic>
      <p:sp>
        <p:nvSpPr>
          <p:cNvPr id="12" name="TextBox 11" descr="Map showing approximate level of geoid mismatch known to exist in the NAVD 88 zero surface&#10;">
            <a:extLst>
              <a:ext uri="{FF2B5EF4-FFF2-40B4-BE49-F238E27FC236}">
                <a16:creationId xmlns:a16="http://schemas.microsoft.com/office/drawing/2014/main" id="{CE123236-A5E3-4694-84DA-8CA1DA0564C1}"/>
              </a:ext>
            </a:extLst>
          </p:cNvPr>
          <p:cNvSpPr txBox="1"/>
          <p:nvPr/>
        </p:nvSpPr>
        <p:spPr>
          <a:xfrm>
            <a:off x="4175760" y="4099371"/>
            <a:ext cx="4899660" cy="646331"/>
          </a:xfrm>
          <a:prstGeom prst="rect">
            <a:avLst/>
          </a:prstGeom>
          <a:noFill/>
        </p:spPr>
        <p:txBody>
          <a:bodyPr wrap="square">
            <a:spAutoFit/>
          </a:bodyPr>
          <a:lstStyle/>
          <a:p>
            <a:pPr marL="0" indent="0">
              <a:buNone/>
            </a:pPr>
            <a:r>
              <a:rPr lang="en-US" sz="1800" b="1" dirty="0"/>
              <a:t>Approximate level of geoid mismatch known to exist in the NAVD 88 zero surface</a:t>
            </a:r>
          </a:p>
        </p:txBody>
      </p:sp>
    </p:spTree>
    <p:extLst>
      <p:ext uri="{BB962C8B-B14F-4D97-AF65-F5344CB8AC3E}">
        <p14:creationId xmlns:p14="http://schemas.microsoft.com/office/powerpoint/2010/main" val="296165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600" b="1" dirty="0">
                <a:latin typeface="Arial" panose="020B0604020202020204" pitchFamily="34" charset="0"/>
                <a:cs typeface="Arial" panose="020B0604020202020204" pitchFamily="34" charset="0"/>
              </a:rPr>
              <a:t>Replacing NAVD 88 with NAPGD2022</a:t>
            </a:r>
          </a:p>
        </p:txBody>
      </p:sp>
      <p:sp>
        <p:nvSpPr>
          <p:cNvPr id="23556" name="Content Placeholder 2"/>
          <p:cNvSpPr txBox="1">
            <a:spLocks/>
          </p:cNvSpPr>
          <p:nvPr/>
        </p:nvSpPr>
        <p:spPr bwMode="auto">
          <a:xfrm>
            <a:off x="1788322" y="1143003"/>
            <a:ext cx="2783681" cy="389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latin typeface="+mn-lt"/>
                <a:cs typeface="Times New Roman" panose="02020603050405020304" pitchFamily="18" charset="0"/>
              </a:rPr>
              <a:t>The Old:</a:t>
            </a:r>
          </a:p>
          <a:p>
            <a:pPr marL="342900" lvl="1" indent="0">
              <a:buNone/>
            </a:pPr>
            <a:r>
              <a:rPr lang="en-US" altLang="en-US" sz="1800" dirty="0">
                <a:latin typeface="+mn-lt"/>
                <a:cs typeface="Times New Roman" panose="02020603050405020304" pitchFamily="18" charset="0"/>
              </a:rPr>
              <a:t>NAVD 88</a:t>
            </a:r>
          </a:p>
          <a:p>
            <a:pPr marL="342900" lvl="1" indent="0">
              <a:buNone/>
            </a:pPr>
            <a:r>
              <a:rPr lang="en-US" altLang="en-US" sz="1800" dirty="0">
                <a:latin typeface="+mn-lt"/>
                <a:cs typeface="Times New Roman" panose="02020603050405020304" pitchFamily="18" charset="0"/>
              </a:rPr>
              <a:t>PRVD 02</a:t>
            </a:r>
          </a:p>
          <a:p>
            <a:pPr marL="342900" lvl="1" indent="0">
              <a:buNone/>
            </a:pPr>
            <a:r>
              <a:rPr lang="en-US" altLang="en-US" sz="1800" dirty="0">
                <a:latin typeface="+mn-lt"/>
                <a:cs typeface="Times New Roman" panose="02020603050405020304" pitchFamily="18" charset="0"/>
              </a:rPr>
              <a:t>VIVD09</a:t>
            </a:r>
          </a:p>
          <a:p>
            <a:pPr marL="342900" lvl="1" indent="0">
              <a:buNone/>
            </a:pPr>
            <a:r>
              <a:rPr lang="en-US" altLang="en-US" sz="1800" dirty="0">
                <a:latin typeface="+mn-lt"/>
                <a:cs typeface="Times New Roman" panose="02020603050405020304" pitchFamily="18" charset="0"/>
              </a:rPr>
              <a:t>ASVD02</a:t>
            </a:r>
          </a:p>
          <a:p>
            <a:pPr marL="342900" lvl="1" indent="0">
              <a:buNone/>
            </a:pPr>
            <a:r>
              <a:rPr lang="en-US" altLang="en-US" sz="1800" dirty="0">
                <a:latin typeface="+mn-lt"/>
                <a:cs typeface="Times New Roman" panose="02020603050405020304" pitchFamily="18" charset="0"/>
              </a:rPr>
              <a:t>NMVD03</a:t>
            </a:r>
          </a:p>
          <a:p>
            <a:pPr marL="342900" lvl="1" indent="0">
              <a:buNone/>
            </a:pPr>
            <a:r>
              <a:rPr lang="en-US" altLang="en-US" sz="1800" dirty="0">
                <a:latin typeface="+mn-lt"/>
                <a:cs typeface="Times New Roman" panose="02020603050405020304" pitchFamily="18" charset="0"/>
              </a:rPr>
              <a:t>GUVD04</a:t>
            </a:r>
          </a:p>
          <a:p>
            <a:pPr marL="342900" lvl="1" indent="0">
              <a:buNone/>
            </a:pPr>
            <a:r>
              <a:rPr lang="en-US" altLang="en-US" sz="1800" dirty="0">
                <a:latin typeface="+mn-lt"/>
                <a:cs typeface="Times New Roman" panose="02020603050405020304" pitchFamily="18" charset="0"/>
              </a:rPr>
              <a:t>IGSN71</a:t>
            </a:r>
          </a:p>
          <a:p>
            <a:pPr marL="342900" lvl="1" indent="0">
              <a:buNone/>
            </a:pPr>
            <a:r>
              <a:rPr lang="en-US" altLang="en-US" sz="1800" dirty="0">
                <a:latin typeface="+mn-lt"/>
                <a:cs typeface="Times New Roman" panose="02020603050405020304" pitchFamily="18" charset="0"/>
              </a:rPr>
              <a:t>GEOID18</a:t>
            </a:r>
          </a:p>
          <a:p>
            <a:pPr marL="342900" lvl="1" indent="0">
              <a:buNone/>
            </a:pPr>
            <a:r>
              <a:rPr lang="en-US" altLang="en-US" sz="1800" dirty="0">
                <a:latin typeface="+mn-lt"/>
                <a:cs typeface="Times New Roman" panose="02020603050405020304" pitchFamily="18" charset="0"/>
              </a:rPr>
              <a:t>DEFLEC18</a:t>
            </a: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3180161" y="1143003"/>
            <a:ext cx="4743450" cy="38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latin typeface="+mn-lt"/>
                <a:cs typeface="Times New Roman" panose="02020603050405020304" pitchFamily="18" charset="0"/>
              </a:rPr>
              <a:t>The New:</a:t>
            </a:r>
          </a:p>
          <a:p>
            <a:pPr marL="342900" lvl="1" indent="0">
              <a:buNone/>
            </a:pPr>
            <a:r>
              <a:rPr lang="en-US" altLang="en-US" sz="1800" dirty="0">
                <a:latin typeface="+mn-lt"/>
                <a:cs typeface="Times New Roman" panose="02020603050405020304" pitchFamily="18" charset="0"/>
              </a:rPr>
              <a:t>The North American-Pacific </a:t>
            </a:r>
            <a:r>
              <a:rPr lang="en-US" altLang="en-US" sz="1800" b="1" i="1" u="sng" dirty="0">
                <a:latin typeface="+mn-lt"/>
                <a:cs typeface="Times New Roman" panose="02020603050405020304" pitchFamily="18" charset="0"/>
              </a:rPr>
              <a:t>Geopotential</a:t>
            </a:r>
            <a:r>
              <a:rPr lang="en-US" altLang="en-US" sz="1800" dirty="0">
                <a:latin typeface="+mn-lt"/>
                <a:cs typeface="Times New Roman" panose="02020603050405020304" pitchFamily="18" charset="0"/>
              </a:rPr>
              <a:t> </a:t>
            </a:r>
            <a:r>
              <a:rPr lang="en-US" altLang="en-US" sz="1800" b="1" i="1" u="sng" dirty="0">
                <a:latin typeface="+mn-lt"/>
                <a:cs typeface="Times New Roman" panose="02020603050405020304" pitchFamily="18" charset="0"/>
              </a:rPr>
              <a:t>Datum</a:t>
            </a:r>
            <a:r>
              <a:rPr lang="en-US" altLang="en-US" sz="1800" dirty="0">
                <a:latin typeface="+mn-lt"/>
                <a:cs typeface="Times New Roman" panose="02020603050405020304" pitchFamily="18" charset="0"/>
              </a:rPr>
              <a:t> of 2022 (NAPGD2022)</a:t>
            </a:r>
          </a:p>
          <a:p>
            <a:pPr marL="342900" lvl="1" indent="0">
              <a:buNone/>
            </a:pPr>
            <a:endParaRPr lang="en-US" altLang="en-US" sz="1800" dirty="0">
              <a:latin typeface="+mn-lt"/>
              <a:cs typeface="Times New Roman" panose="02020603050405020304" pitchFamily="18" charset="0"/>
            </a:endParaRPr>
          </a:p>
          <a:p>
            <a:pPr marL="342900" lvl="1" indent="0">
              <a:buNone/>
            </a:pPr>
            <a:r>
              <a:rPr lang="en-US" altLang="en-US" sz="1800" dirty="0">
                <a:latin typeface="+mn-lt"/>
                <a:cs typeface="Times New Roman" panose="02020603050405020304" pitchFamily="18" charset="0"/>
              </a:rPr>
              <a:t>Will include:</a:t>
            </a:r>
          </a:p>
          <a:p>
            <a:pPr lvl="1">
              <a:spcBef>
                <a:spcPts val="0"/>
              </a:spcBef>
            </a:pPr>
            <a:r>
              <a:rPr lang="en-US" altLang="en-US" sz="1800" dirty="0">
                <a:latin typeface="+mn-lt"/>
                <a:cs typeface="Times New Roman" panose="02020603050405020304" pitchFamily="18" charset="0"/>
              </a:rPr>
              <a:t>GEOID2022</a:t>
            </a:r>
          </a:p>
          <a:p>
            <a:pPr lvl="1">
              <a:spcBef>
                <a:spcPts val="0"/>
              </a:spcBef>
            </a:pPr>
            <a:r>
              <a:rPr lang="en-US" altLang="en-US" sz="1800" dirty="0">
                <a:latin typeface="+mn-lt"/>
                <a:cs typeface="Times New Roman" panose="02020603050405020304" pitchFamily="18" charset="0"/>
              </a:rPr>
              <a:t>DEFLEC2022</a:t>
            </a:r>
          </a:p>
          <a:p>
            <a:pPr lvl="1">
              <a:spcBef>
                <a:spcPts val="0"/>
              </a:spcBef>
            </a:pPr>
            <a:r>
              <a:rPr lang="en-US" altLang="en-US" sz="1800" dirty="0">
                <a:latin typeface="+mn-lt"/>
                <a:cs typeface="Times New Roman" panose="02020603050405020304" pitchFamily="18" charset="0"/>
              </a:rPr>
              <a:t>GRAV2022</a:t>
            </a:r>
          </a:p>
          <a:p>
            <a:pPr lvl="1">
              <a:spcBef>
                <a:spcPts val="0"/>
              </a:spcBef>
            </a:pPr>
            <a:r>
              <a:rPr lang="en-US" altLang="en-US" sz="1800" dirty="0">
                <a:latin typeface="+mn-lt"/>
                <a:cs typeface="Times New Roman" panose="02020603050405020304" pitchFamily="18" charset="0"/>
              </a:rPr>
              <a:t>DEM2022</a:t>
            </a:r>
          </a:p>
          <a:p>
            <a:pPr lvl="1">
              <a:spcBef>
                <a:spcPts val="0"/>
              </a:spcBef>
            </a:pPr>
            <a:r>
              <a:rPr lang="en-US" altLang="en-US" sz="1350" dirty="0">
                <a:latin typeface="+mn-lt"/>
                <a:cs typeface="Times New Roman" panose="02020603050405020304" pitchFamily="18" charset="0"/>
              </a:rPr>
              <a:t>More</a:t>
            </a:r>
            <a:endParaRPr lang="en-US" altLang="en-US" sz="1800" dirty="0">
              <a:latin typeface="+mn-lt"/>
              <a:cs typeface="Times New Roman" panose="02020603050405020304" pitchFamily="18" charset="0"/>
            </a:endParaRPr>
          </a:p>
          <a:p>
            <a:pPr marL="457200" lvl="1" indent="0">
              <a:spcBef>
                <a:spcPts val="0"/>
              </a:spcBef>
              <a:buNone/>
            </a:pPr>
            <a:endParaRPr lang="en-US" altLang="en-US" sz="1800" dirty="0">
              <a:latin typeface="+mn-lt"/>
              <a:cs typeface="Times New Roman" panose="02020603050405020304" pitchFamily="18" charset="0"/>
            </a:endParaRPr>
          </a:p>
          <a:p>
            <a:pPr lvl="2">
              <a:spcBef>
                <a:spcPts val="0"/>
              </a:spcBef>
            </a:pPr>
            <a:endParaRPr lang="en-US" altLang="en-US" sz="1800" dirty="0">
              <a:latin typeface="+mn-lt"/>
              <a:cs typeface="Times New Roman" panose="02020603050405020304" pitchFamily="18" charset="0"/>
            </a:endParaRPr>
          </a:p>
          <a:p>
            <a:pPr marL="342900" lvl="1" indent="0">
              <a:buNone/>
            </a:pPr>
            <a:endParaRPr lang="en-US" altLang="en-US" sz="1800" dirty="0">
              <a:cs typeface="Times New Roman" panose="02020603050405020304" pitchFamily="18" charset="0"/>
            </a:endParaRP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3" y="1493046"/>
            <a:ext cx="726481" cy="346249"/>
          </a:xfrm>
          <a:prstGeom prst="rect">
            <a:avLst/>
          </a:prstGeom>
          <a:noFill/>
        </p:spPr>
        <p:txBody>
          <a:bodyPr wrap="none" rtlCol="0">
            <a:spAutoFit/>
          </a:bodyPr>
          <a:lstStyle/>
          <a:p>
            <a:r>
              <a:rPr lang="en-US" sz="825" b="1" dirty="0">
                <a:solidFill>
                  <a:srgbClr val="FF0000"/>
                </a:solidFill>
              </a:rPr>
              <a:t>Orthometric</a:t>
            </a:r>
          </a:p>
          <a:p>
            <a:r>
              <a:rPr lang="en-US" sz="825" b="1" dirty="0">
                <a:solidFill>
                  <a:srgbClr val="FF0000"/>
                </a:solidFill>
              </a:rPr>
              <a:t>Heights</a:t>
            </a:r>
          </a:p>
        </p:txBody>
      </p:sp>
      <p:sp>
        <p:nvSpPr>
          <p:cNvPr id="8" name="TextBox 7"/>
          <p:cNvSpPr txBox="1"/>
          <p:nvPr/>
        </p:nvSpPr>
        <p:spPr>
          <a:xfrm>
            <a:off x="1143003" y="2428840"/>
            <a:ext cx="726481" cy="473206"/>
          </a:xfrm>
          <a:prstGeom prst="rect">
            <a:avLst/>
          </a:prstGeom>
          <a:noFill/>
        </p:spPr>
        <p:txBody>
          <a:bodyPr wrap="none" rtlCol="0">
            <a:spAutoFit/>
          </a:bodyPr>
          <a:lstStyle/>
          <a:p>
            <a:r>
              <a:rPr lang="en-US" sz="825" b="1" dirty="0">
                <a:solidFill>
                  <a:srgbClr val="FF0000"/>
                </a:solidFill>
              </a:rPr>
              <a:t>Normal</a:t>
            </a:r>
          </a:p>
          <a:p>
            <a:r>
              <a:rPr lang="en-US" sz="825" b="1" dirty="0">
                <a:solidFill>
                  <a:srgbClr val="FF0000"/>
                </a:solidFill>
              </a:rPr>
              <a:t>Orthometric</a:t>
            </a:r>
          </a:p>
          <a:p>
            <a:r>
              <a:rPr lang="en-US" sz="825" b="1" dirty="0">
                <a:solidFill>
                  <a:srgbClr val="FF0000"/>
                </a:solidFill>
              </a:rPr>
              <a:t>Heights</a:t>
            </a:r>
          </a:p>
        </p:txBody>
      </p:sp>
      <p:sp>
        <p:nvSpPr>
          <p:cNvPr id="5" name="Left Brace 4" descr="Left brace"/>
          <p:cNvSpPr/>
          <p:nvPr/>
        </p:nvSpPr>
        <p:spPr>
          <a:xfrm>
            <a:off x="1885033" y="1885952"/>
            <a:ext cx="193802" cy="153590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p:cNvSpPr txBox="1"/>
          <p:nvPr/>
        </p:nvSpPr>
        <p:spPr>
          <a:xfrm>
            <a:off x="1110123" y="3507054"/>
            <a:ext cx="503664" cy="219291"/>
          </a:xfrm>
          <a:prstGeom prst="rect">
            <a:avLst/>
          </a:prstGeom>
          <a:noFill/>
        </p:spPr>
        <p:txBody>
          <a:bodyPr wrap="none" rtlCol="0">
            <a:spAutoFit/>
          </a:bodyPr>
          <a:lstStyle/>
          <a:p>
            <a:r>
              <a:rPr lang="en-US" sz="825" b="1" dirty="0">
                <a:solidFill>
                  <a:srgbClr val="FF0000"/>
                </a:solidFill>
              </a:rPr>
              <a:t>Gravity</a:t>
            </a:r>
          </a:p>
        </p:txBody>
      </p:sp>
      <p:sp>
        <p:nvSpPr>
          <p:cNvPr id="13" name="TextBox 12"/>
          <p:cNvSpPr txBox="1"/>
          <p:nvPr/>
        </p:nvSpPr>
        <p:spPr>
          <a:xfrm>
            <a:off x="1110124" y="3793360"/>
            <a:ext cx="716863" cy="346249"/>
          </a:xfrm>
          <a:prstGeom prst="rect">
            <a:avLst/>
          </a:prstGeom>
          <a:noFill/>
        </p:spPr>
        <p:txBody>
          <a:bodyPr wrap="none" rtlCol="0">
            <a:spAutoFit/>
          </a:bodyPr>
          <a:lstStyle/>
          <a:p>
            <a:r>
              <a:rPr lang="en-US" sz="825" b="1" dirty="0">
                <a:solidFill>
                  <a:srgbClr val="FF0000"/>
                </a:solidFill>
              </a:rPr>
              <a:t>Geoid</a:t>
            </a:r>
          </a:p>
          <a:p>
            <a:r>
              <a:rPr lang="en-US" sz="825" b="1" dirty="0">
                <a:solidFill>
                  <a:srgbClr val="FF0000"/>
                </a:solidFill>
              </a:rPr>
              <a:t>Undulations</a:t>
            </a:r>
          </a:p>
        </p:txBody>
      </p:sp>
      <p:sp>
        <p:nvSpPr>
          <p:cNvPr id="14" name="TextBox 13"/>
          <p:cNvSpPr txBox="1"/>
          <p:nvPr/>
        </p:nvSpPr>
        <p:spPr>
          <a:xfrm>
            <a:off x="1134585" y="4116525"/>
            <a:ext cx="792205" cy="346249"/>
          </a:xfrm>
          <a:prstGeom prst="rect">
            <a:avLst/>
          </a:prstGeom>
          <a:noFill/>
        </p:spPr>
        <p:txBody>
          <a:bodyPr wrap="none" rtlCol="0">
            <a:spAutoFit/>
          </a:bodyPr>
          <a:lstStyle/>
          <a:p>
            <a:r>
              <a:rPr lang="en-US" sz="825" b="1" dirty="0">
                <a:solidFill>
                  <a:srgbClr val="FF0000"/>
                </a:solidFill>
              </a:rPr>
              <a:t>Deflections of</a:t>
            </a:r>
          </a:p>
          <a:p>
            <a:r>
              <a:rPr lang="en-US" sz="825" b="1" dirty="0">
                <a:solidFill>
                  <a:srgbClr val="FF0000"/>
                </a:solidFill>
              </a:rPr>
              <a:t>the Vertical</a:t>
            </a:r>
          </a:p>
        </p:txBody>
      </p:sp>
      <p:sp>
        <p:nvSpPr>
          <p:cNvPr id="9" name="Date Placeholder 8">
            <a:extLst>
              <a:ext uri="{FF2B5EF4-FFF2-40B4-BE49-F238E27FC236}">
                <a16:creationId xmlns:a16="http://schemas.microsoft.com/office/drawing/2014/main" id="{910623A0-A73C-4215-8FE2-433230B2AD59}"/>
              </a:ext>
            </a:extLst>
          </p:cNvPr>
          <p:cNvSpPr>
            <a:spLocks noGrp="1"/>
          </p:cNvSpPr>
          <p:nvPr>
            <p:ph type="dt" sz="half" idx="10"/>
          </p:nvPr>
        </p:nvSpPr>
        <p:spPr/>
        <p:txBody>
          <a:bodyPr/>
          <a:lstStyle/>
          <a:p>
            <a:r>
              <a:rPr lang="en-US"/>
              <a:t>1/11/2024</a:t>
            </a:r>
          </a:p>
        </p:txBody>
      </p:sp>
      <p:sp>
        <p:nvSpPr>
          <p:cNvPr id="15" name="Footer Placeholder 14">
            <a:extLst>
              <a:ext uri="{FF2B5EF4-FFF2-40B4-BE49-F238E27FC236}">
                <a16:creationId xmlns:a16="http://schemas.microsoft.com/office/drawing/2014/main" id="{EAA5CBDA-AD24-4688-BA2F-B800D787AF24}"/>
              </a:ext>
            </a:extLst>
          </p:cNvPr>
          <p:cNvSpPr>
            <a:spLocks noGrp="1"/>
          </p:cNvSpPr>
          <p:nvPr>
            <p:ph type="ftr" sz="quarter" idx="11"/>
          </p:nvPr>
        </p:nvSpPr>
        <p:spPr/>
        <p:txBody>
          <a:bodyPr/>
          <a:lstStyle/>
          <a:p>
            <a:r>
              <a:rPr lang="fr-FR"/>
              <a:t>2024 ISPLS Convention</a:t>
            </a:r>
            <a:endParaRPr lang="en-US" dirty="0"/>
          </a:p>
        </p:txBody>
      </p:sp>
      <p:sp>
        <p:nvSpPr>
          <p:cNvPr id="16" name="Slide Number Placeholder 15">
            <a:extLst>
              <a:ext uri="{FF2B5EF4-FFF2-40B4-BE49-F238E27FC236}">
                <a16:creationId xmlns:a16="http://schemas.microsoft.com/office/drawing/2014/main" id="{2BA9460D-ACB5-4AE3-8FB9-E64B386FCC17}"/>
              </a:ext>
            </a:extLst>
          </p:cNvPr>
          <p:cNvSpPr>
            <a:spLocks noGrp="1"/>
          </p:cNvSpPr>
          <p:nvPr>
            <p:ph type="sldNum" sz="quarter" idx="12"/>
          </p:nvPr>
        </p:nvSpPr>
        <p:spPr/>
        <p:txBody>
          <a:bodyPr/>
          <a:lstStyle/>
          <a:p>
            <a:fld id="{D3D538F9-49A3-B84F-B36B-A7030CDE5D5B}" type="slidenum">
              <a:rPr lang="en-US" smtClean="0"/>
              <a:t>83</a:t>
            </a:fld>
            <a:endParaRPr lang="en-US"/>
          </a:p>
        </p:txBody>
      </p:sp>
      <p:sp>
        <p:nvSpPr>
          <p:cNvPr id="17" name="TextBox 16">
            <a:extLst>
              <a:ext uri="{FF2B5EF4-FFF2-40B4-BE49-F238E27FC236}">
                <a16:creationId xmlns:a16="http://schemas.microsoft.com/office/drawing/2014/main" id="{95BC1E6D-84D2-4ADE-AA27-90DCC271E80D}"/>
              </a:ext>
            </a:extLst>
          </p:cNvPr>
          <p:cNvSpPr txBox="1"/>
          <p:nvPr/>
        </p:nvSpPr>
        <p:spPr>
          <a:xfrm>
            <a:off x="4572003" y="4145443"/>
            <a:ext cx="4572000" cy="646331"/>
          </a:xfrm>
          <a:prstGeom prst="rect">
            <a:avLst/>
          </a:prstGeom>
          <a:noFill/>
        </p:spPr>
        <p:txBody>
          <a:bodyPr wrap="square">
            <a:spAutoFit/>
          </a:bodyPr>
          <a:lstStyle/>
          <a:p>
            <a:pPr marL="457200" lvl="1" indent="0">
              <a:spcBef>
                <a:spcPts val="0"/>
              </a:spcBef>
              <a:buNone/>
            </a:pPr>
            <a:r>
              <a:rPr lang="en-US" altLang="en-US" sz="1800" dirty="0">
                <a:solidFill>
                  <a:srgbClr val="FF0000"/>
                </a:solidFill>
                <a:latin typeface="+mn-lt"/>
                <a:cs typeface="Times New Roman" panose="02020603050405020304" pitchFamily="18" charset="0"/>
              </a:rPr>
              <a:t>NAPGD2022 will be accessible primarily through GNSS</a:t>
            </a:r>
            <a:endParaRPr lang="en-US" altLang="en-US" sz="3200"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2043856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8A6B40-9695-4ADF-9DA7-CA8A16355F03}"/>
              </a:ext>
            </a:extLst>
          </p:cNvPr>
          <p:cNvSpPr>
            <a:spLocks noGrp="1"/>
          </p:cNvSpPr>
          <p:nvPr>
            <p:ph type="title"/>
          </p:nvPr>
        </p:nvSpPr>
        <p:spPr>
          <a:xfrm>
            <a:off x="57150" y="205979"/>
            <a:ext cx="8629650" cy="797739"/>
          </a:xfrm>
        </p:spPr>
        <p:txBody>
          <a:bodyPr anchor="b">
            <a:normAutofit/>
          </a:bodyPr>
          <a:lstStyle/>
          <a:p>
            <a:r>
              <a:rPr lang="en-US" altLang="en-US" sz="3200" b="1" dirty="0">
                <a:latin typeface="Arial" panose="020B0604020202020204" pitchFamily="34" charset="0"/>
                <a:cs typeface="Arial" panose="020B0604020202020204" pitchFamily="34" charset="0"/>
              </a:rPr>
              <a:t>Parameters used for NAPGD2022</a:t>
            </a:r>
            <a:endParaRPr lang="en-US" sz="3200" dirty="0">
              <a:latin typeface="+mn-lt"/>
              <a:cs typeface="Times New Roman" panose="02020603050405020304" pitchFamily="18" charset="0"/>
            </a:endParaRPr>
          </a:p>
        </p:txBody>
      </p:sp>
      <p:graphicFrame>
        <p:nvGraphicFramePr>
          <p:cNvPr id="5" name="Table 4">
            <a:extLst>
              <a:ext uri="{FF2B5EF4-FFF2-40B4-BE49-F238E27FC236}">
                <a16:creationId xmlns:a16="http://schemas.microsoft.com/office/drawing/2014/main" id="{8A61646E-826C-444F-B63C-6B218C0A9254}"/>
              </a:ext>
            </a:extLst>
          </p:cNvPr>
          <p:cNvGraphicFramePr>
            <a:graphicFrameLocks noGrp="1"/>
          </p:cNvGraphicFramePr>
          <p:nvPr/>
        </p:nvGraphicFramePr>
        <p:xfrm>
          <a:off x="1543050" y="1203213"/>
          <a:ext cx="6291343" cy="3734308"/>
        </p:xfrm>
        <a:graphic>
          <a:graphicData uri="http://schemas.openxmlformats.org/drawingml/2006/table">
            <a:tbl>
              <a:tblPr firstRow="1" bandRow="1">
                <a:tableStyleId>{5C22544A-7EE6-4342-B048-85BDC9FD1C3A}</a:tableStyleId>
              </a:tblPr>
              <a:tblGrid>
                <a:gridCol w="2761893">
                  <a:extLst>
                    <a:ext uri="{9D8B030D-6E8A-4147-A177-3AD203B41FA5}">
                      <a16:colId xmlns:a16="http://schemas.microsoft.com/office/drawing/2014/main" val="3306874682"/>
                    </a:ext>
                  </a:extLst>
                </a:gridCol>
                <a:gridCol w="3529450">
                  <a:extLst>
                    <a:ext uri="{9D8B030D-6E8A-4147-A177-3AD203B41FA5}">
                      <a16:colId xmlns:a16="http://schemas.microsoft.com/office/drawing/2014/main" val="1895440875"/>
                    </a:ext>
                  </a:extLst>
                </a:gridCol>
              </a:tblGrid>
              <a:tr h="385625">
                <a:tc>
                  <a:txBody>
                    <a:bodyPr/>
                    <a:lstStyle/>
                    <a:p>
                      <a:pPr marL="0" marR="0" algn="just">
                        <a:spcBef>
                          <a:spcPts val="0"/>
                        </a:spcBef>
                        <a:spcAft>
                          <a:spcPts val="0"/>
                        </a:spcAft>
                      </a:pPr>
                      <a:r>
                        <a:rPr lang="en-CA" sz="1500" dirty="0">
                          <a:effectLst/>
                          <a:latin typeface="Arial" panose="020B0604020202020204" pitchFamily="34" charset="0"/>
                          <a:cs typeface="Arial" panose="020B0604020202020204" pitchFamily="34" charset="0"/>
                        </a:rPr>
                        <a:t>Parameters</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tc>
                  <a:txBody>
                    <a:bodyPr/>
                    <a:lstStyle/>
                    <a:p>
                      <a:pPr marL="0" marR="0" algn="just">
                        <a:spcBef>
                          <a:spcPts val="0"/>
                        </a:spcBef>
                        <a:spcAft>
                          <a:spcPts val="0"/>
                        </a:spcAft>
                      </a:pPr>
                      <a:r>
                        <a:rPr lang="en-CA" sz="1500" dirty="0">
                          <a:effectLst/>
                          <a:latin typeface="Arial" panose="020B0604020202020204" pitchFamily="34" charset="0"/>
                          <a:cs typeface="Arial" panose="020B0604020202020204" pitchFamily="34" charset="0"/>
                        </a:rPr>
                        <a:t>NAPGD2022</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extLst>
                  <a:ext uri="{0D108BD9-81ED-4DB2-BD59-A6C34878D82A}">
                    <a16:rowId xmlns:a16="http://schemas.microsoft.com/office/drawing/2014/main" val="311921161"/>
                  </a:ext>
                </a:extLst>
              </a:tr>
              <a:tr h="282285">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W</a:t>
                      </a:r>
                      <a:r>
                        <a:rPr lang="en-CA" sz="1500" baseline="-25000" dirty="0">
                          <a:effectLst/>
                          <a:latin typeface="Arial" panose="020B0604020202020204" pitchFamily="34" charset="0"/>
                          <a:cs typeface="Arial" panose="020B0604020202020204" pitchFamily="34" charset="0"/>
                        </a:rPr>
                        <a:t>0</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62,636,856 m</a:t>
                      </a:r>
                      <a:r>
                        <a:rPr lang="en-CA" sz="1500" baseline="30000" dirty="0">
                          <a:effectLst/>
                          <a:latin typeface="Arial" panose="020B0604020202020204" pitchFamily="34" charset="0"/>
                          <a:cs typeface="Arial" panose="020B0604020202020204" pitchFamily="34" charset="0"/>
                        </a:rPr>
                        <a:t>2</a:t>
                      </a:r>
                      <a:r>
                        <a:rPr lang="en-CA" sz="1500" dirty="0">
                          <a:effectLst/>
                          <a:latin typeface="Arial" panose="020B0604020202020204" pitchFamily="34" charset="0"/>
                          <a:cs typeface="Arial" panose="020B0604020202020204" pitchFamily="34" charset="0"/>
                        </a:rPr>
                        <a:t>s</a:t>
                      </a:r>
                      <a:r>
                        <a:rPr lang="en-CA" sz="1500" baseline="30000" dirty="0">
                          <a:effectLst/>
                          <a:latin typeface="Arial" panose="020B0604020202020204" pitchFamily="34" charset="0"/>
                          <a:cs typeface="Arial" panose="020B0604020202020204" pitchFamily="34" charset="0"/>
                        </a:rPr>
                        <a:t>-2</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extLst>
                  <a:ext uri="{0D108BD9-81ED-4DB2-BD59-A6C34878D82A}">
                    <a16:rowId xmlns:a16="http://schemas.microsoft.com/office/drawing/2014/main" val="758128116"/>
                  </a:ext>
                </a:extLst>
              </a:tr>
              <a:tr h="282285">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GM</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3.986004415x10</a:t>
                      </a:r>
                      <a:r>
                        <a:rPr lang="en-CA" sz="1500" baseline="30000" dirty="0">
                          <a:effectLst/>
                          <a:latin typeface="Arial" panose="020B0604020202020204" pitchFamily="34" charset="0"/>
                          <a:cs typeface="Arial" panose="020B0604020202020204" pitchFamily="34" charset="0"/>
                        </a:rPr>
                        <a:t>14</a:t>
                      </a:r>
                      <a:r>
                        <a:rPr lang="en-CA" sz="1500" dirty="0">
                          <a:effectLst/>
                          <a:latin typeface="Arial" panose="020B0604020202020204" pitchFamily="34" charset="0"/>
                          <a:cs typeface="Arial" panose="020B0604020202020204" pitchFamily="34" charset="0"/>
                        </a:rPr>
                        <a:t> m</a:t>
                      </a:r>
                      <a:r>
                        <a:rPr lang="en-CA" sz="1500" baseline="30000" dirty="0">
                          <a:effectLst/>
                          <a:latin typeface="Arial" panose="020B0604020202020204" pitchFamily="34" charset="0"/>
                          <a:cs typeface="Arial" panose="020B0604020202020204" pitchFamily="34" charset="0"/>
                        </a:rPr>
                        <a:t>3</a:t>
                      </a:r>
                      <a:r>
                        <a:rPr lang="en-CA" sz="1500" dirty="0">
                          <a:effectLst/>
                          <a:latin typeface="Arial" panose="020B0604020202020204" pitchFamily="34" charset="0"/>
                          <a:cs typeface="Arial" panose="020B0604020202020204" pitchFamily="34" charset="0"/>
                        </a:rPr>
                        <a:t>s</a:t>
                      </a:r>
                      <a:r>
                        <a:rPr lang="en-CA" sz="1500" baseline="30000" dirty="0">
                          <a:effectLst/>
                          <a:latin typeface="Arial" panose="020B0604020202020204" pitchFamily="34" charset="0"/>
                          <a:cs typeface="Arial" panose="020B0604020202020204" pitchFamily="34" charset="0"/>
                        </a:rPr>
                        <a:t>-2</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extLst>
                  <a:ext uri="{0D108BD9-81ED-4DB2-BD59-A6C34878D82A}">
                    <a16:rowId xmlns:a16="http://schemas.microsoft.com/office/drawing/2014/main" val="666211215"/>
                  </a:ext>
                </a:extLst>
              </a:tr>
              <a:tr h="372696">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Realization</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GEOID2022</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extLst>
                  <a:ext uri="{0D108BD9-81ED-4DB2-BD59-A6C34878D82A}">
                    <a16:rowId xmlns:a16="http://schemas.microsoft.com/office/drawing/2014/main" val="3362090781"/>
                  </a:ext>
                </a:extLst>
              </a:tr>
              <a:tr h="385625">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Geometric RF</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NATRF2022</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extLst>
                  <a:ext uri="{0D108BD9-81ED-4DB2-BD59-A6C34878D82A}">
                    <a16:rowId xmlns:a16="http://schemas.microsoft.com/office/drawing/2014/main" val="2248727104"/>
                  </a:ext>
                </a:extLst>
              </a:tr>
              <a:tr h="385625">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Height (type)</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Orthometric </a:t>
                      </a:r>
                      <a:r>
                        <a:rPr lang="en-CA" sz="1500" i="1" dirty="0">
                          <a:effectLst/>
                          <a:latin typeface="Arial" panose="020B0604020202020204" pitchFamily="34" charset="0"/>
                          <a:cs typeface="Arial" panose="020B0604020202020204" pitchFamily="34" charset="0"/>
                        </a:rPr>
                        <a:t>H = h - N</a:t>
                      </a:r>
                      <a:endParaRPr lang="en-US" sz="1500" i="1"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extLst>
                  <a:ext uri="{0D108BD9-81ED-4DB2-BD59-A6C34878D82A}">
                    <a16:rowId xmlns:a16="http://schemas.microsoft.com/office/drawing/2014/main" val="1343781848"/>
                  </a:ext>
                </a:extLst>
              </a:tr>
              <a:tr h="385625">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Tide system</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Tide Free</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extLst>
                  <a:ext uri="{0D108BD9-81ED-4DB2-BD59-A6C34878D82A}">
                    <a16:rowId xmlns:a16="http://schemas.microsoft.com/office/drawing/2014/main" val="3946780602"/>
                  </a:ext>
                </a:extLst>
              </a:tr>
              <a:tr h="385625">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Velocity of height</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tc>
                  <a:txBody>
                    <a:bodyPr/>
                    <a:lstStyle/>
                    <a:p>
                      <a:endParaRPr lang="en-US" sz="1500" b="0" dirty="0"/>
                    </a:p>
                  </a:txBody>
                  <a:tcPr marL="53685" marR="53685" marT="26843" marB="26843">
                    <a:blipFill>
                      <a:blip r:embed="rId3"/>
                      <a:stretch>
                        <a:fillRect l="-60355" t="-638824" r="-592" b="-225882"/>
                      </a:stretch>
                    </a:blipFill>
                  </a:tcPr>
                </a:tc>
                <a:extLst>
                  <a:ext uri="{0D108BD9-81ED-4DB2-BD59-A6C34878D82A}">
                    <a16:rowId xmlns:a16="http://schemas.microsoft.com/office/drawing/2014/main" val="1661940059"/>
                  </a:ext>
                </a:extLst>
              </a:tr>
              <a:tr h="483290">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Velocity of geoid height </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tc>
                  <a:txBody>
                    <a:bodyPr/>
                    <a:lstStyle/>
                    <a:p>
                      <a:endParaRPr lang="en-US" sz="1500" dirty="0"/>
                    </a:p>
                  </a:txBody>
                  <a:tcPr marL="53685" marR="53685" marT="26843" marB="26843">
                    <a:blipFill>
                      <a:blip r:embed="rId3"/>
                      <a:stretch>
                        <a:fillRect l="-60355" t="-598095" r="-592" b="-82857"/>
                      </a:stretch>
                    </a:blipFill>
                  </a:tcPr>
                </a:tc>
                <a:extLst>
                  <a:ext uri="{0D108BD9-81ED-4DB2-BD59-A6C34878D82A}">
                    <a16:rowId xmlns:a16="http://schemas.microsoft.com/office/drawing/2014/main" val="3924343059"/>
                  </a:ext>
                </a:extLst>
              </a:tr>
              <a:tr h="385625">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Reference epoch</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tc>
                  <a:txBody>
                    <a:bodyPr/>
                    <a:lstStyle/>
                    <a:p>
                      <a:pPr marL="0" marR="0" algn="l">
                        <a:spcBef>
                          <a:spcPts val="0"/>
                        </a:spcBef>
                        <a:spcAft>
                          <a:spcPts val="0"/>
                        </a:spcAft>
                      </a:pPr>
                      <a:r>
                        <a:rPr lang="en-CA" sz="1500" dirty="0">
                          <a:effectLst/>
                          <a:latin typeface="Arial" panose="020B0604020202020204" pitchFamily="34" charset="0"/>
                          <a:cs typeface="Arial" panose="020B0604020202020204" pitchFamily="34" charset="0"/>
                        </a:rPr>
                        <a:t>2020.0 (update 5-10 years)</a:t>
                      </a:r>
                      <a:endParaRPr lang="en-US" sz="1500" dirty="0">
                        <a:effectLst/>
                        <a:latin typeface="Arial" panose="020B0604020202020204" pitchFamily="34" charset="0"/>
                        <a:ea typeface="SimSun" panose="02010600030101010101" pitchFamily="2" charset="-122"/>
                        <a:cs typeface="Arial" panose="020B0604020202020204" pitchFamily="34" charset="0"/>
                      </a:endParaRPr>
                    </a:p>
                  </a:txBody>
                  <a:tcPr marL="53685" marR="53685" marT="26843" marB="26843"/>
                </a:tc>
                <a:extLst>
                  <a:ext uri="{0D108BD9-81ED-4DB2-BD59-A6C34878D82A}">
                    <a16:rowId xmlns:a16="http://schemas.microsoft.com/office/drawing/2014/main" val="3271460221"/>
                  </a:ext>
                </a:extLst>
              </a:tr>
            </a:tbl>
          </a:graphicData>
        </a:graphic>
      </p:graphicFrame>
      <p:sp>
        <p:nvSpPr>
          <p:cNvPr id="2" name="Date Placeholder 1">
            <a:extLst>
              <a:ext uri="{FF2B5EF4-FFF2-40B4-BE49-F238E27FC236}">
                <a16:creationId xmlns:a16="http://schemas.microsoft.com/office/drawing/2014/main" id="{DC679391-64AC-40E7-8C96-68358DF515BC}"/>
              </a:ext>
            </a:extLst>
          </p:cNvPr>
          <p:cNvSpPr>
            <a:spLocks noGrp="1"/>
          </p:cNvSpPr>
          <p:nvPr>
            <p:ph type="dt" sz="half" idx="10"/>
          </p:nvPr>
        </p:nvSpPr>
        <p:spPr/>
        <p:txBody>
          <a:bodyPr/>
          <a:lstStyle/>
          <a:p>
            <a:r>
              <a:rPr lang="en-US"/>
              <a:t>1/11/2024</a:t>
            </a:r>
          </a:p>
        </p:txBody>
      </p:sp>
      <p:sp>
        <p:nvSpPr>
          <p:cNvPr id="6" name="Slide Number Placeholder 5">
            <a:extLst>
              <a:ext uri="{FF2B5EF4-FFF2-40B4-BE49-F238E27FC236}">
                <a16:creationId xmlns:a16="http://schemas.microsoft.com/office/drawing/2014/main" id="{276CB23C-4D81-49A9-A8D6-9A113A21AA88}"/>
              </a:ext>
            </a:extLst>
          </p:cNvPr>
          <p:cNvSpPr>
            <a:spLocks noGrp="1"/>
          </p:cNvSpPr>
          <p:nvPr>
            <p:ph type="sldNum" sz="quarter" idx="12"/>
          </p:nvPr>
        </p:nvSpPr>
        <p:spPr/>
        <p:txBody>
          <a:bodyPr/>
          <a:lstStyle/>
          <a:p>
            <a:fld id="{D3D538F9-49A3-B84F-B36B-A7030CDE5D5B}" type="slidenum">
              <a:rPr lang="en-US" smtClean="0"/>
              <a:t>84</a:t>
            </a:fld>
            <a:endParaRPr lang="en-US"/>
          </a:p>
        </p:txBody>
      </p:sp>
    </p:spTree>
    <p:extLst>
      <p:ext uri="{BB962C8B-B14F-4D97-AF65-F5344CB8AC3E}">
        <p14:creationId xmlns:p14="http://schemas.microsoft.com/office/powerpoint/2010/main" val="2684440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itle 1"/>
          <p:cNvSpPr>
            <a:spLocks noGrp="1"/>
          </p:cNvSpPr>
          <p:nvPr>
            <p:ph type="title"/>
          </p:nvPr>
        </p:nvSpPr>
        <p:spPr>
          <a:xfrm>
            <a:off x="0" y="83526"/>
            <a:ext cx="9144000" cy="857250"/>
          </a:xfrm>
        </p:spPr>
        <p:txBody>
          <a:bodyPr>
            <a:normAutofit/>
          </a:bodyPr>
          <a:lstStyle/>
          <a:p>
            <a:r>
              <a:rPr lang="en-US" altLang="en-US" sz="2000" b="1" dirty="0">
                <a:latin typeface="Arial" panose="020B0604020202020204" pitchFamily="34" charset="0"/>
                <a:cs typeface="Arial" panose="020B0604020202020204" pitchFamily="34" charset="0"/>
              </a:rPr>
              <a:t>Gravity for the Redefinition of the American Vertical Datum (GRAV-D)</a:t>
            </a:r>
          </a:p>
        </p:txBody>
      </p:sp>
      <p:sp>
        <p:nvSpPr>
          <p:cNvPr id="122885" name="TextBox 1"/>
          <p:cNvSpPr txBox="1">
            <a:spLocks noChangeArrowheads="1"/>
          </p:cNvSpPr>
          <p:nvPr/>
        </p:nvSpPr>
        <p:spPr bwMode="auto">
          <a:xfrm>
            <a:off x="7457570" y="987714"/>
            <a:ext cx="1537097" cy="1200329"/>
          </a:xfrm>
          <a:prstGeom prst="rect">
            <a:avLst/>
          </a:prstGeom>
          <a:solidFill>
            <a:schemeClr val="bg2"/>
          </a:solidFill>
          <a:ln w="15875">
            <a:solidFill>
              <a:srgbClr val="FF0000"/>
            </a:solidFill>
            <a:miter lim="800000"/>
            <a:headEnd/>
            <a:tailEnd/>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en-US" sz="1200" dirty="0">
                <a:cs typeface="Arial" panose="020B0604020202020204" pitchFamily="34" charset="0"/>
              </a:rPr>
              <a:t>10 km data lines</a:t>
            </a:r>
          </a:p>
          <a:p>
            <a:pPr eaLnBrk="1" hangingPunct="1">
              <a:spcBef>
                <a:spcPct val="0"/>
              </a:spcBef>
            </a:pPr>
            <a:r>
              <a:rPr lang="en-US" altLang="en-US" sz="1200" dirty="0">
                <a:cs typeface="Arial" panose="020B0604020202020204" pitchFamily="34" charset="0"/>
              </a:rPr>
              <a:t>70 km cross lines</a:t>
            </a:r>
          </a:p>
          <a:p>
            <a:pPr eaLnBrk="1" hangingPunct="1">
              <a:spcBef>
                <a:spcPct val="0"/>
              </a:spcBef>
            </a:pPr>
            <a:r>
              <a:rPr lang="en-US" altLang="en-US" sz="1200" dirty="0">
                <a:cs typeface="Arial" panose="020B0604020202020204" pitchFamily="34" charset="0"/>
              </a:rPr>
              <a:t>20,000 </a:t>
            </a:r>
            <a:r>
              <a:rPr lang="en-US" altLang="en-US" sz="1200" dirty="0" err="1">
                <a:cs typeface="Arial" panose="020B0604020202020204" pitchFamily="34" charset="0"/>
              </a:rPr>
              <a:t>ft</a:t>
            </a:r>
            <a:r>
              <a:rPr lang="en-US" altLang="en-US" sz="1200" dirty="0">
                <a:cs typeface="Arial" panose="020B0604020202020204" pitchFamily="34" charset="0"/>
              </a:rPr>
              <a:t> altitude</a:t>
            </a:r>
          </a:p>
          <a:p>
            <a:pPr eaLnBrk="1" hangingPunct="1">
              <a:spcBef>
                <a:spcPct val="0"/>
              </a:spcBef>
            </a:pPr>
            <a:r>
              <a:rPr lang="en-US" altLang="en-US" sz="1200" dirty="0">
                <a:cs typeface="Arial" panose="020B0604020202020204" pitchFamily="34" charset="0"/>
              </a:rPr>
              <a:t>230 </a:t>
            </a:r>
            <a:r>
              <a:rPr lang="en-US" altLang="en-US" sz="1200" dirty="0" err="1">
                <a:cs typeface="Arial" panose="020B0604020202020204" pitchFamily="34" charset="0"/>
              </a:rPr>
              <a:t>kt</a:t>
            </a:r>
            <a:r>
              <a:rPr lang="en-US" altLang="en-US" sz="1200" dirty="0">
                <a:cs typeface="Arial" panose="020B0604020202020204" pitchFamily="34" charset="0"/>
              </a:rPr>
              <a:t> flight speed</a:t>
            </a:r>
          </a:p>
        </p:txBody>
      </p:sp>
      <p:pic>
        <p:nvPicPr>
          <p:cNvPr id="122886" name="Picture 2" descr="Grid lines representing flight paths over a coastal area."/>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766" y="3010333"/>
            <a:ext cx="1636108" cy="169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ounded Rectangle 5" descr="Picture of an airplane flying over the coast."/>
          <p:cNvSpPr>
            <a:spLocks noChangeArrowheads="1"/>
          </p:cNvSpPr>
          <p:nvPr/>
        </p:nvSpPr>
        <p:spPr bwMode="auto">
          <a:xfrm>
            <a:off x="46871" y="1109972"/>
            <a:ext cx="1639559" cy="1129794"/>
          </a:xfrm>
          <a:prstGeom prst="roundRect">
            <a:avLst>
              <a:gd name="adj" fmla="val 16667"/>
            </a:avLst>
          </a:prstGeom>
          <a:blipFill dpi="0" rotWithShape="0">
            <a:blip r:embed="rId4">
              <a:extLst>
                <a:ext uri="{28A0092B-C50C-407E-A947-70E740481C1C}">
                  <a14:useLocalDpi xmlns:a14="http://schemas.microsoft.com/office/drawing/2010/main"/>
                </a:ext>
              </a:extLst>
            </a:blip>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cs typeface="Arial" panose="020B0604020202020204" pitchFamily="34" charset="0"/>
            </a:endParaRPr>
          </a:p>
        </p:txBody>
      </p:sp>
      <p:pic>
        <p:nvPicPr>
          <p:cNvPr id="122889" name="Picture 9" descr="Map legend for GRAV-D ma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57570" y="2210951"/>
            <a:ext cx="1097280" cy="94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316770D6-94F2-4F19-829F-1643E01DC637}"/>
              </a:ext>
            </a:extLst>
          </p:cNvPr>
          <p:cNvSpPr txBox="1"/>
          <p:nvPr/>
        </p:nvSpPr>
        <p:spPr>
          <a:xfrm>
            <a:off x="7458976" y="3421520"/>
            <a:ext cx="1636108"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Data collection 100% complete!</a:t>
            </a:r>
          </a:p>
        </p:txBody>
      </p:sp>
      <p:sp>
        <p:nvSpPr>
          <p:cNvPr id="2" name="Date Placeholder 1">
            <a:extLst>
              <a:ext uri="{FF2B5EF4-FFF2-40B4-BE49-F238E27FC236}">
                <a16:creationId xmlns:a16="http://schemas.microsoft.com/office/drawing/2014/main" id="{050EC8F0-0BF8-4940-85F3-580A80CE9DC8}"/>
              </a:ext>
            </a:extLst>
          </p:cNvPr>
          <p:cNvSpPr>
            <a:spLocks noGrp="1"/>
          </p:cNvSpPr>
          <p:nvPr>
            <p:ph type="dt" sz="half" idx="10"/>
          </p:nvPr>
        </p:nvSpPr>
        <p:spPr/>
        <p:txBody>
          <a:bodyPr/>
          <a:lstStyle/>
          <a:p>
            <a:r>
              <a:rPr lang="en-US"/>
              <a:t>1/11/2024</a:t>
            </a:r>
          </a:p>
        </p:txBody>
      </p:sp>
      <p:sp>
        <p:nvSpPr>
          <p:cNvPr id="3" name="Footer Placeholder 2">
            <a:extLst>
              <a:ext uri="{FF2B5EF4-FFF2-40B4-BE49-F238E27FC236}">
                <a16:creationId xmlns:a16="http://schemas.microsoft.com/office/drawing/2014/main" id="{B9BEEF00-5CB4-4210-9DE2-2980C768E221}"/>
              </a:ext>
            </a:extLst>
          </p:cNvPr>
          <p:cNvSpPr>
            <a:spLocks noGrp="1"/>
          </p:cNvSpPr>
          <p:nvPr>
            <p:ph type="ftr" sz="quarter" idx="11"/>
          </p:nvPr>
        </p:nvSpPr>
        <p:spPr/>
        <p:txBody>
          <a:bodyPr/>
          <a:lstStyle/>
          <a:p>
            <a:r>
              <a:rPr lang="fr-FR"/>
              <a:t>2024 ISPLS Convention</a:t>
            </a:r>
            <a:endParaRPr lang="en-US"/>
          </a:p>
        </p:txBody>
      </p:sp>
      <p:sp>
        <p:nvSpPr>
          <p:cNvPr id="4" name="Slide Number Placeholder 3">
            <a:extLst>
              <a:ext uri="{FF2B5EF4-FFF2-40B4-BE49-F238E27FC236}">
                <a16:creationId xmlns:a16="http://schemas.microsoft.com/office/drawing/2014/main" id="{9935F109-E160-4C48-B33B-2EE8B9F74F33}"/>
              </a:ext>
            </a:extLst>
          </p:cNvPr>
          <p:cNvSpPr>
            <a:spLocks noGrp="1"/>
          </p:cNvSpPr>
          <p:nvPr>
            <p:ph type="sldNum" sz="quarter" idx="12"/>
          </p:nvPr>
        </p:nvSpPr>
        <p:spPr/>
        <p:txBody>
          <a:bodyPr/>
          <a:lstStyle/>
          <a:p>
            <a:fld id="{D3D538F9-49A3-B84F-B36B-A7030CDE5D5B}" type="slidenum">
              <a:rPr lang="en-US" smtClean="0"/>
              <a:t>85</a:t>
            </a:fld>
            <a:endParaRPr lang="en-US"/>
          </a:p>
        </p:txBody>
      </p:sp>
      <p:pic>
        <p:nvPicPr>
          <p:cNvPr id="6" name="Picture 5" descr="Map of US and territories showing GRAV-D data coverage">
            <a:extLst>
              <a:ext uri="{FF2B5EF4-FFF2-40B4-BE49-F238E27FC236}">
                <a16:creationId xmlns:a16="http://schemas.microsoft.com/office/drawing/2014/main" id="{B88742CA-C357-46F4-A59B-EA6F04BEDE0B}"/>
              </a:ext>
            </a:extLst>
          </p:cNvPr>
          <p:cNvPicPr>
            <a:picLocks noChangeAspect="1"/>
          </p:cNvPicPr>
          <p:nvPr/>
        </p:nvPicPr>
        <p:blipFill>
          <a:blip r:embed="rId6"/>
          <a:stretch>
            <a:fillRect/>
          </a:stretch>
        </p:blipFill>
        <p:spPr>
          <a:xfrm>
            <a:off x="2072912" y="850019"/>
            <a:ext cx="4998176" cy="3887470"/>
          </a:xfrm>
          <a:prstGeom prst="rect">
            <a:avLst/>
          </a:prstGeom>
          <a:ln>
            <a:solidFill>
              <a:schemeClr val="tx1"/>
            </a:solidFill>
          </a:ln>
        </p:spPr>
      </p:pic>
    </p:spTree>
    <p:extLst>
      <p:ext uri="{BB962C8B-B14F-4D97-AF65-F5344CB8AC3E}">
        <p14:creationId xmlns:p14="http://schemas.microsoft.com/office/powerpoint/2010/main" val="2800966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8A6B40-9695-4ADF-9DA7-CA8A16355F03}"/>
              </a:ext>
            </a:extLst>
          </p:cNvPr>
          <p:cNvSpPr>
            <a:spLocks noGrp="1"/>
          </p:cNvSpPr>
          <p:nvPr>
            <p:ph type="title"/>
          </p:nvPr>
        </p:nvSpPr>
        <p:spPr>
          <a:xfrm>
            <a:off x="57150" y="298970"/>
            <a:ext cx="8629650" cy="664352"/>
          </a:xfrm>
        </p:spPr>
        <p:txBody>
          <a:bodyPr anchor="b">
            <a:normAutofit/>
          </a:bodyPr>
          <a:lstStyle/>
          <a:p>
            <a:r>
              <a:rPr lang="en-US" altLang="en-US" sz="3200" b="1" dirty="0">
                <a:latin typeface="Arial" panose="020B0604020202020204" pitchFamily="34" charset="0"/>
                <a:cs typeface="Arial" panose="020B0604020202020204" pitchFamily="34" charset="0"/>
              </a:rPr>
              <a:t>Common Data Sets </a:t>
            </a:r>
            <a:r>
              <a:rPr lang="en-US" altLang="en-US" sz="3200" dirty="0">
                <a:latin typeface="Arial" panose="020B0604020202020204" pitchFamily="34" charset="0"/>
                <a:cs typeface="Arial" panose="020B0604020202020204" pitchFamily="34" charset="0"/>
              </a:rPr>
              <a:t>U</a:t>
            </a:r>
            <a:r>
              <a:rPr lang="en-US" altLang="en-US" sz="3200" b="1" dirty="0">
                <a:latin typeface="Arial" panose="020B0604020202020204" pitchFamily="34" charset="0"/>
                <a:cs typeface="Arial" panose="020B0604020202020204" pitchFamily="34" charset="0"/>
              </a:rPr>
              <a:t>sed for NAPGD2022</a:t>
            </a:r>
            <a:endParaRPr lang="en-US" sz="3200" dirty="0">
              <a:latin typeface="+mn-lt"/>
              <a:cs typeface="Times New Roman" panose="02020603050405020304" pitchFamily="18" charset="0"/>
            </a:endParaRPr>
          </a:p>
        </p:txBody>
      </p:sp>
      <p:pic>
        <p:nvPicPr>
          <p:cNvPr id="5" name="Picture 2" descr="Map showing location of gravity points used in NAPGD2022">
            <a:extLst>
              <a:ext uri="{FF2B5EF4-FFF2-40B4-BE49-F238E27FC236}">
                <a16:creationId xmlns:a16="http://schemas.microsoft.com/office/drawing/2014/main" id="{F368016A-CFE2-4C36-826D-E9B510126A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93164" y="1410483"/>
            <a:ext cx="4021931" cy="35004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Map of data points used in Mexico">
            <a:extLst>
              <a:ext uri="{FF2B5EF4-FFF2-40B4-BE49-F238E27FC236}">
                <a16:creationId xmlns:a16="http://schemas.microsoft.com/office/drawing/2014/main" id="{9ED1B466-42A5-4A80-98F2-5516CF7892D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3972" y="2971800"/>
            <a:ext cx="2302603" cy="2000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p of data points used in Canada">
            <a:extLst>
              <a:ext uri="{FF2B5EF4-FFF2-40B4-BE49-F238E27FC236}">
                <a16:creationId xmlns:a16="http://schemas.microsoft.com/office/drawing/2014/main" id="{1D367803-F01F-404C-920A-A13D665B23B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4346" y="963321"/>
            <a:ext cx="2587925" cy="14525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ap of data points used in Greenland">
            <a:extLst>
              <a:ext uri="{FF2B5EF4-FFF2-40B4-BE49-F238E27FC236}">
                <a16:creationId xmlns:a16="http://schemas.microsoft.com/office/drawing/2014/main" id="{8394746C-A36F-4476-A01A-7D14B516DEE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81166" y="1140965"/>
            <a:ext cx="1709717" cy="15323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E47C537-03BD-4C40-AD76-CE67C74E9643}"/>
              </a:ext>
            </a:extLst>
          </p:cNvPr>
          <p:cNvSpPr txBox="1"/>
          <p:nvPr/>
        </p:nvSpPr>
        <p:spPr>
          <a:xfrm>
            <a:off x="1865273" y="1550390"/>
            <a:ext cx="3429000" cy="923330"/>
          </a:xfrm>
          <a:prstGeom prst="rect">
            <a:avLst/>
          </a:prstGeom>
          <a:noFill/>
        </p:spPr>
        <p:txBody>
          <a:bodyPr wrap="square">
            <a:spAutoFit/>
          </a:bodyPr>
          <a:lstStyle/>
          <a:p>
            <a:r>
              <a:rPr lang="en-US" sz="1350" dirty="0">
                <a:solidFill>
                  <a:srgbClr val="000000"/>
                </a:solidFill>
                <a:latin typeface="Calibri" panose="020F0502020204030204" pitchFamily="34" charset="0"/>
              </a:rPr>
              <a:t>Canada </a:t>
            </a:r>
          </a:p>
          <a:p>
            <a:r>
              <a:rPr lang="en-US" sz="1350" dirty="0">
                <a:solidFill>
                  <a:srgbClr val="000000"/>
                </a:solidFill>
                <a:latin typeface="Calibri" panose="020F0502020204030204" pitchFamily="34" charset="0"/>
              </a:rPr>
              <a:t>~255 k pts</a:t>
            </a:r>
            <a:endParaRPr lang="en-US" sz="1350" dirty="0"/>
          </a:p>
          <a:p>
            <a:br>
              <a:rPr lang="en-US" sz="1350" dirty="0"/>
            </a:br>
            <a:endParaRPr lang="en-US" sz="1350" dirty="0"/>
          </a:p>
        </p:txBody>
      </p:sp>
      <p:sp>
        <p:nvSpPr>
          <p:cNvPr id="11" name="TextBox 10">
            <a:extLst>
              <a:ext uri="{FF2B5EF4-FFF2-40B4-BE49-F238E27FC236}">
                <a16:creationId xmlns:a16="http://schemas.microsoft.com/office/drawing/2014/main" id="{956FCA35-2269-46E7-9DA6-E54272EE9CED}"/>
              </a:ext>
            </a:extLst>
          </p:cNvPr>
          <p:cNvSpPr txBox="1"/>
          <p:nvPr/>
        </p:nvSpPr>
        <p:spPr>
          <a:xfrm>
            <a:off x="1429891" y="4246097"/>
            <a:ext cx="3429000" cy="715581"/>
          </a:xfrm>
          <a:prstGeom prst="rect">
            <a:avLst/>
          </a:prstGeom>
          <a:noFill/>
        </p:spPr>
        <p:txBody>
          <a:bodyPr wrap="square">
            <a:spAutoFit/>
          </a:bodyPr>
          <a:lstStyle/>
          <a:p>
            <a:r>
              <a:rPr lang="en-US" sz="1350" dirty="0">
                <a:solidFill>
                  <a:srgbClr val="000000"/>
                </a:solidFill>
                <a:latin typeface="Calibri" panose="020F0502020204030204" pitchFamily="34" charset="0"/>
              </a:rPr>
              <a:t>Mexico ~110 k pts</a:t>
            </a:r>
            <a:endParaRPr lang="en-US" sz="1350" dirty="0"/>
          </a:p>
          <a:p>
            <a:br>
              <a:rPr lang="en-US" sz="1350" dirty="0"/>
            </a:br>
            <a:endParaRPr lang="en-US" sz="1350" dirty="0"/>
          </a:p>
        </p:txBody>
      </p:sp>
      <p:sp>
        <p:nvSpPr>
          <p:cNvPr id="12" name="TextBox 11">
            <a:extLst>
              <a:ext uri="{FF2B5EF4-FFF2-40B4-BE49-F238E27FC236}">
                <a16:creationId xmlns:a16="http://schemas.microsoft.com/office/drawing/2014/main" id="{FDA756FE-9243-4D74-9726-6BEBE3D8426E}"/>
              </a:ext>
            </a:extLst>
          </p:cNvPr>
          <p:cNvSpPr txBox="1"/>
          <p:nvPr/>
        </p:nvSpPr>
        <p:spPr>
          <a:xfrm>
            <a:off x="4617619" y="2702614"/>
            <a:ext cx="2187875" cy="923330"/>
          </a:xfrm>
          <a:prstGeom prst="rect">
            <a:avLst/>
          </a:prstGeom>
          <a:noFill/>
        </p:spPr>
        <p:txBody>
          <a:bodyPr wrap="square">
            <a:spAutoFit/>
          </a:bodyPr>
          <a:lstStyle/>
          <a:p>
            <a:r>
              <a:rPr lang="en-US" sz="1350" dirty="0">
                <a:solidFill>
                  <a:srgbClr val="000000"/>
                </a:solidFill>
                <a:latin typeface="Calibri" panose="020F0502020204030204" pitchFamily="34" charset="0"/>
              </a:rPr>
              <a:t>NGA/NGS </a:t>
            </a:r>
          </a:p>
          <a:p>
            <a:r>
              <a:rPr lang="en-US" sz="1350" dirty="0">
                <a:solidFill>
                  <a:srgbClr val="000000"/>
                </a:solidFill>
                <a:latin typeface="Calibri" panose="020F0502020204030204" pitchFamily="34" charset="0"/>
              </a:rPr>
              <a:t>~1.5 M pts</a:t>
            </a:r>
            <a:endParaRPr lang="en-US" sz="1350" dirty="0"/>
          </a:p>
          <a:p>
            <a:br>
              <a:rPr lang="en-US" sz="1350" dirty="0"/>
            </a:br>
            <a:endParaRPr lang="en-US" sz="1350" dirty="0"/>
          </a:p>
        </p:txBody>
      </p:sp>
      <p:sp>
        <p:nvSpPr>
          <p:cNvPr id="13" name="TextBox 12">
            <a:extLst>
              <a:ext uri="{FF2B5EF4-FFF2-40B4-BE49-F238E27FC236}">
                <a16:creationId xmlns:a16="http://schemas.microsoft.com/office/drawing/2014/main" id="{69243521-86CE-410B-B7D4-E6104A4FBAA9}"/>
              </a:ext>
            </a:extLst>
          </p:cNvPr>
          <p:cNvSpPr txBox="1"/>
          <p:nvPr/>
        </p:nvSpPr>
        <p:spPr>
          <a:xfrm>
            <a:off x="7464350" y="2895526"/>
            <a:ext cx="2187875" cy="715581"/>
          </a:xfrm>
          <a:prstGeom prst="rect">
            <a:avLst/>
          </a:prstGeom>
          <a:noFill/>
        </p:spPr>
        <p:txBody>
          <a:bodyPr wrap="square">
            <a:spAutoFit/>
          </a:bodyPr>
          <a:lstStyle/>
          <a:p>
            <a:r>
              <a:rPr lang="en-US" sz="1350" dirty="0">
                <a:solidFill>
                  <a:srgbClr val="000000"/>
                </a:solidFill>
                <a:latin typeface="Calibri" panose="020F0502020204030204" pitchFamily="34" charset="0"/>
              </a:rPr>
              <a:t>ARCGP20</a:t>
            </a:r>
            <a:endParaRPr lang="en-US" sz="1350" dirty="0"/>
          </a:p>
          <a:p>
            <a:br>
              <a:rPr lang="en-US" sz="1350" dirty="0"/>
            </a:br>
            <a:endParaRPr lang="en-US" sz="1350" dirty="0"/>
          </a:p>
        </p:txBody>
      </p:sp>
      <p:sp>
        <p:nvSpPr>
          <p:cNvPr id="2" name="Date Placeholder 1">
            <a:extLst>
              <a:ext uri="{FF2B5EF4-FFF2-40B4-BE49-F238E27FC236}">
                <a16:creationId xmlns:a16="http://schemas.microsoft.com/office/drawing/2014/main" id="{60677184-146B-4548-B713-38EC7ADF3191}"/>
              </a:ext>
            </a:extLst>
          </p:cNvPr>
          <p:cNvSpPr>
            <a:spLocks noGrp="1"/>
          </p:cNvSpPr>
          <p:nvPr>
            <p:ph type="dt" sz="half" idx="10"/>
          </p:nvPr>
        </p:nvSpPr>
        <p:spPr/>
        <p:txBody>
          <a:bodyPr/>
          <a:lstStyle/>
          <a:p>
            <a:r>
              <a:rPr lang="en-US"/>
              <a:t>1/11/2024</a:t>
            </a:r>
          </a:p>
        </p:txBody>
      </p:sp>
      <p:sp>
        <p:nvSpPr>
          <p:cNvPr id="3" name="Footer Placeholder 2">
            <a:extLst>
              <a:ext uri="{FF2B5EF4-FFF2-40B4-BE49-F238E27FC236}">
                <a16:creationId xmlns:a16="http://schemas.microsoft.com/office/drawing/2014/main" id="{CE8EC25B-6547-4E65-AD5F-BCEF91B957A3}"/>
              </a:ext>
            </a:extLst>
          </p:cNvPr>
          <p:cNvSpPr>
            <a:spLocks noGrp="1"/>
          </p:cNvSpPr>
          <p:nvPr>
            <p:ph type="ftr" sz="quarter" idx="11"/>
          </p:nvPr>
        </p:nvSpPr>
        <p:spPr/>
        <p:txBody>
          <a:bodyPr/>
          <a:lstStyle/>
          <a:p>
            <a:r>
              <a:rPr lang="en-US" dirty="0"/>
              <a:t>2024 ISPLS Convention</a:t>
            </a:r>
          </a:p>
        </p:txBody>
      </p:sp>
      <p:sp>
        <p:nvSpPr>
          <p:cNvPr id="6" name="Slide Number Placeholder 5">
            <a:extLst>
              <a:ext uri="{FF2B5EF4-FFF2-40B4-BE49-F238E27FC236}">
                <a16:creationId xmlns:a16="http://schemas.microsoft.com/office/drawing/2014/main" id="{232AE029-6A96-471C-8CBB-18752500F45B}"/>
              </a:ext>
            </a:extLst>
          </p:cNvPr>
          <p:cNvSpPr>
            <a:spLocks noGrp="1"/>
          </p:cNvSpPr>
          <p:nvPr>
            <p:ph type="sldNum" sz="quarter" idx="12"/>
          </p:nvPr>
        </p:nvSpPr>
        <p:spPr/>
        <p:txBody>
          <a:bodyPr/>
          <a:lstStyle/>
          <a:p>
            <a:fld id="{D3D538F9-49A3-B84F-B36B-A7030CDE5D5B}" type="slidenum">
              <a:rPr lang="en-US" smtClean="0"/>
              <a:t>86</a:t>
            </a:fld>
            <a:endParaRPr lang="en-US"/>
          </a:p>
        </p:txBody>
      </p:sp>
    </p:spTree>
    <p:extLst>
      <p:ext uri="{BB962C8B-B14F-4D97-AF65-F5344CB8AC3E}">
        <p14:creationId xmlns:p14="http://schemas.microsoft.com/office/powerpoint/2010/main" val="561463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65300"/>
            <a:ext cx="8229600" cy="857250"/>
          </a:xfrm>
        </p:spPr>
        <p:txBody>
          <a:bodyPr>
            <a:normAutofit fontScale="90000"/>
          </a:bodyPr>
          <a:lstStyle/>
          <a:p>
            <a:r>
              <a:rPr lang="en-US" sz="3200" b="1" dirty="0"/>
              <a:t>Altimetric Gravity Anomalies (DTU21) used</a:t>
            </a:r>
            <a:endParaRPr lang="en-US" sz="4000" dirty="0">
              <a:cs typeface="Times New Roman" panose="02020603050405020304" pitchFamily="18" charset="0"/>
            </a:endParaRPr>
          </a:p>
        </p:txBody>
      </p:sp>
      <p:pic>
        <p:nvPicPr>
          <p:cNvPr id="5" name="Picture 4" descr="Map of northern part of western hemisphere showing altimetric gravity anomalies (DTU17 1 arcmin)">
            <a:extLst>
              <a:ext uri="{FF2B5EF4-FFF2-40B4-BE49-F238E27FC236}">
                <a16:creationId xmlns:a16="http://schemas.microsoft.com/office/drawing/2014/main" id="{384F7443-C1C4-4E45-B0F5-2BFDE810CC8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4319" y="1713869"/>
            <a:ext cx="4114800" cy="24652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Map of northern part of western hemisphere showing altimetric gravity anomalies (DTU21)">
            <a:extLst>
              <a:ext uri="{FF2B5EF4-FFF2-40B4-BE49-F238E27FC236}">
                <a16:creationId xmlns:a16="http://schemas.microsoft.com/office/drawing/2014/main" id="{04EABC75-B4E8-4996-A284-DE863583F4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6619" y="1680538"/>
            <a:ext cx="4114800" cy="2464673"/>
          </a:xfrm>
          <a:prstGeom prst="rect">
            <a:avLst/>
          </a:prstGeom>
        </p:spPr>
      </p:pic>
      <p:sp>
        <p:nvSpPr>
          <p:cNvPr id="13" name="TextBox 12">
            <a:extLst>
              <a:ext uri="{FF2B5EF4-FFF2-40B4-BE49-F238E27FC236}">
                <a16:creationId xmlns:a16="http://schemas.microsoft.com/office/drawing/2014/main" id="{888135E6-0576-4512-854E-C70A44093409}"/>
              </a:ext>
            </a:extLst>
          </p:cNvPr>
          <p:cNvSpPr txBox="1"/>
          <p:nvPr/>
        </p:nvSpPr>
        <p:spPr>
          <a:xfrm>
            <a:off x="603196" y="4360066"/>
            <a:ext cx="4572000" cy="369332"/>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DTU17 1 arcmin used in xGEOID2020</a:t>
            </a:r>
            <a:endParaRPr lang="en-US" dirty="0"/>
          </a:p>
        </p:txBody>
      </p:sp>
      <p:sp>
        <p:nvSpPr>
          <p:cNvPr id="14" name="TextBox 13">
            <a:extLst>
              <a:ext uri="{FF2B5EF4-FFF2-40B4-BE49-F238E27FC236}">
                <a16:creationId xmlns:a16="http://schemas.microsoft.com/office/drawing/2014/main" id="{52B18153-8B5F-4F6B-AF93-29CBFF8BC76D}"/>
              </a:ext>
            </a:extLst>
          </p:cNvPr>
          <p:cNvSpPr txBox="1"/>
          <p:nvPr/>
        </p:nvSpPr>
        <p:spPr>
          <a:xfrm>
            <a:off x="6323959" y="4360066"/>
            <a:ext cx="1767327" cy="369332"/>
          </a:xfrm>
          <a:prstGeom prst="rect">
            <a:avLst/>
          </a:prstGeom>
          <a:noFill/>
        </p:spPr>
        <p:txBody>
          <a:bodyPr wrap="square">
            <a:spAutoFit/>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DTU21 – DTU17</a:t>
            </a:r>
            <a:endParaRPr lang="en-US" dirty="0"/>
          </a:p>
        </p:txBody>
      </p:sp>
      <p:sp>
        <p:nvSpPr>
          <p:cNvPr id="3" name="Date Placeholder 2">
            <a:extLst>
              <a:ext uri="{FF2B5EF4-FFF2-40B4-BE49-F238E27FC236}">
                <a16:creationId xmlns:a16="http://schemas.microsoft.com/office/drawing/2014/main" id="{5975DDA8-7089-40E8-B1B0-1028C61CCFF8}"/>
              </a:ext>
            </a:extLst>
          </p:cNvPr>
          <p:cNvSpPr>
            <a:spLocks noGrp="1"/>
          </p:cNvSpPr>
          <p:nvPr>
            <p:ph type="dt" sz="half" idx="10"/>
          </p:nvPr>
        </p:nvSpPr>
        <p:spPr/>
        <p:txBody>
          <a:bodyPr/>
          <a:lstStyle/>
          <a:p>
            <a:r>
              <a:rPr lang="en-US"/>
              <a:t>1/11/2024</a:t>
            </a:r>
          </a:p>
        </p:txBody>
      </p:sp>
      <p:sp>
        <p:nvSpPr>
          <p:cNvPr id="4" name="Footer Placeholder 3">
            <a:extLst>
              <a:ext uri="{FF2B5EF4-FFF2-40B4-BE49-F238E27FC236}">
                <a16:creationId xmlns:a16="http://schemas.microsoft.com/office/drawing/2014/main" id="{525ABA1A-0D52-483C-BFDB-657B89E39D47}"/>
              </a:ext>
            </a:extLst>
          </p:cNvPr>
          <p:cNvSpPr>
            <a:spLocks noGrp="1"/>
          </p:cNvSpPr>
          <p:nvPr>
            <p:ph type="ftr" sz="quarter" idx="11"/>
          </p:nvPr>
        </p:nvSpPr>
        <p:spPr/>
        <p:txBody>
          <a:bodyPr/>
          <a:lstStyle/>
          <a:p>
            <a:r>
              <a:rPr lang="en-US"/>
              <a:t>2024 ISPLS Convention</a:t>
            </a:r>
          </a:p>
        </p:txBody>
      </p:sp>
      <p:sp>
        <p:nvSpPr>
          <p:cNvPr id="6" name="Slide Number Placeholder 5">
            <a:extLst>
              <a:ext uri="{FF2B5EF4-FFF2-40B4-BE49-F238E27FC236}">
                <a16:creationId xmlns:a16="http://schemas.microsoft.com/office/drawing/2014/main" id="{CCAB9524-1AAD-49AF-B012-6D198BC41E0F}"/>
              </a:ext>
            </a:extLst>
          </p:cNvPr>
          <p:cNvSpPr>
            <a:spLocks noGrp="1"/>
          </p:cNvSpPr>
          <p:nvPr>
            <p:ph type="sldNum" sz="quarter" idx="12"/>
          </p:nvPr>
        </p:nvSpPr>
        <p:spPr/>
        <p:txBody>
          <a:bodyPr/>
          <a:lstStyle/>
          <a:p>
            <a:fld id="{D3D538F9-49A3-B84F-B36B-A7030CDE5D5B}" type="slidenum">
              <a:rPr lang="en-US" smtClean="0"/>
              <a:t>87</a:t>
            </a:fld>
            <a:endParaRPr lang="en-US"/>
          </a:p>
        </p:txBody>
      </p:sp>
    </p:spTree>
    <p:extLst>
      <p:ext uri="{BB962C8B-B14F-4D97-AF65-F5344CB8AC3E}">
        <p14:creationId xmlns:p14="http://schemas.microsoft.com/office/powerpoint/2010/main" val="141374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latin typeface="Arial" panose="020B0604020202020204" pitchFamily="34" charset="0"/>
                <a:cs typeface="Arial" panose="020B0604020202020204" pitchFamily="34" charset="0"/>
              </a:rPr>
              <a:t>Geoid-Based Vertical Datum</a:t>
            </a:r>
          </a:p>
        </p:txBody>
      </p:sp>
      <p:graphicFrame>
        <p:nvGraphicFramePr>
          <p:cNvPr id="7" name="Content Placeholder 6"/>
          <p:cNvGraphicFramePr>
            <a:graphicFrameLocks noGrp="1"/>
          </p:cNvGraphicFramePr>
          <p:nvPr>
            <p:ph idx="1"/>
          </p:nvPr>
        </p:nvGraphicFramePr>
        <p:xfrm>
          <a:off x="1485900" y="1200150"/>
          <a:ext cx="6172200" cy="2964180"/>
        </p:xfrm>
        <a:graphic>
          <a:graphicData uri="http://schemas.openxmlformats.org/drawingml/2006/table">
            <a:tbl>
              <a:tblPr firstRow="1" bandRow="1">
                <a:tableStyleId>{5C22544A-7EE6-4342-B048-85BDC9FD1C3A}</a:tableStyleId>
              </a:tblPr>
              <a:tblGrid>
                <a:gridCol w="3913532">
                  <a:extLst>
                    <a:ext uri="{9D8B030D-6E8A-4147-A177-3AD203B41FA5}">
                      <a16:colId xmlns:a16="http://schemas.microsoft.com/office/drawing/2014/main" val="3215023237"/>
                    </a:ext>
                  </a:extLst>
                </a:gridCol>
                <a:gridCol w="1038986">
                  <a:extLst>
                    <a:ext uri="{9D8B030D-6E8A-4147-A177-3AD203B41FA5}">
                      <a16:colId xmlns:a16="http://schemas.microsoft.com/office/drawing/2014/main" val="2725513371"/>
                    </a:ext>
                  </a:extLst>
                </a:gridCol>
                <a:gridCol w="1219682">
                  <a:extLst>
                    <a:ext uri="{9D8B030D-6E8A-4147-A177-3AD203B41FA5}">
                      <a16:colId xmlns:a16="http://schemas.microsoft.com/office/drawing/2014/main" val="2364139909"/>
                    </a:ext>
                  </a:extLst>
                </a:gridCol>
              </a:tblGrid>
              <a:tr h="685800">
                <a:tc>
                  <a:txBody>
                    <a:bodyPr/>
                    <a:lstStyle/>
                    <a:p>
                      <a:endParaRPr lang="en-US" sz="1400" b="1" dirty="0">
                        <a:latin typeface="Times New Roman" panose="02020603050405020304" pitchFamily="18" charset="0"/>
                      </a:endParaRPr>
                    </a:p>
                  </a:txBody>
                  <a:tcPr marL="68580" marR="68580" marT="34290" marB="34290">
                    <a:solidFill>
                      <a:schemeClr val="accent1">
                        <a:lumMod val="60000"/>
                        <a:lumOff val="40000"/>
                      </a:schemeClr>
                    </a:solidFill>
                  </a:tcPr>
                </a:tc>
                <a:tc>
                  <a:txBody>
                    <a:bodyPr/>
                    <a:lstStyle/>
                    <a:p>
                      <a:r>
                        <a:rPr lang="en-US" sz="1400" dirty="0">
                          <a:latin typeface="Times New Roman" panose="02020603050405020304" pitchFamily="18" charset="0"/>
                        </a:rPr>
                        <a:t>Passive Control</a:t>
                      </a:r>
                    </a:p>
                  </a:txBody>
                  <a:tcPr marL="68580" marR="68580" marT="34290" marB="34290">
                    <a:solidFill>
                      <a:schemeClr val="accent1">
                        <a:lumMod val="60000"/>
                        <a:lumOff val="40000"/>
                      </a:schemeClr>
                    </a:solidFill>
                  </a:tcPr>
                </a:tc>
                <a:tc>
                  <a:txBody>
                    <a:bodyPr/>
                    <a:lstStyle/>
                    <a:p>
                      <a:r>
                        <a:rPr lang="en-US" sz="1400" dirty="0">
                          <a:latin typeface="Times New Roman" panose="02020603050405020304" pitchFamily="18" charset="0"/>
                        </a:rPr>
                        <a:t>Geoid-Based / GNSS accessed</a:t>
                      </a:r>
                    </a:p>
                  </a:txBody>
                  <a:tcPr marL="68580" marR="68580" marT="34290" marB="34290">
                    <a:solidFill>
                      <a:schemeClr val="accent1">
                        <a:lumMod val="60000"/>
                        <a:lumOff val="40000"/>
                      </a:schemeClr>
                    </a:solidFill>
                  </a:tcPr>
                </a:tc>
                <a:extLst>
                  <a:ext uri="{0D108BD9-81ED-4DB2-BD59-A6C34878D82A}">
                    <a16:rowId xmlns:a16="http://schemas.microsoft.com/office/drawing/2014/main" val="1375772766"/>
                  </a:ext>
                </a:extLst>
              </a:tr>
              <a:tr h="278130">
                <a:tc>
                  <a:txBody>
                    <a:bodyPr/>
                    <a:lstStyle/>
                    <a:p>
                      <a:r>
                        <a:rPr lang="en-US" sz="1400" b="1" dirty="0">
                          <a:latin typeface="Times New Roman" panose="02020603050405020304" pitchFamily="18" charset="0"/>
                        </a:rPr>
                        <a:t>Available everywhere?</a:t>
                      </a:r>
                    </a:p>
                  </a:txBody>
                  <a:tcPr marL="68580" marR="68580" marT="34290" marB="34290"/>
                </a:tc>
                <a:tc>
                  <a:txBody>
                    <a:bodyPr/>
                    <a:lstStyle/>
                    <a:p>
                      <a:r>
                        <a:rPr lang="en-US" sz="1400" b="1" dirty="0">
                          <a:solidFill>
                            <a:schemeClr val="bg1"/>
                          </a:solidFill>
                          <a:latin typeface="Times New Roman" panose="02020603050405020304" pitchFamily="18" charset="0"/>
                        </a:rPr>
                        <a:t>No</a:t>
                      </a:r>
                    </a:p>
                  </a:txBody>
                  <a:tcPr marL="68580" marR="68580" marT="34290" marB="34290">
                    <a:solidFill>
                      <a:srgbClr val="C00000"/>
                    </a:solidFill>
                  </a:tcPr>
                </a:tc>
                <a:tc>
                  <a:txBody>
                    <a:bodyPr/>
                    <a:lstStyle/>
                    <a:p>
                      <a:r>
                        <a:rPr lang="en-US" sz="1400" b="1" dirty="0">
                          <a:solidFill>
                            <a:schemeClr val="bg1"/>
                          </a:solidFill>
                          <a:latin typeface="Times New Roman" panose="02020603050405020304" pitchFamily="18" charset="0"/>
                        </a:rPr>
                        <a:t>Yes</a:t>
                      </a:r>
                    </a:p>
                  </a:txBody>
                  <a:tcPr marL="68580" marR="68580" marT="34290" marB="34290">
                    <a:solidFill>
                      <a:srgbClr val="00CC66"/>
                    </a:solidFill>
                  </a:tcPr>
                </a:tc>
                <a:extLst>
                  <a:ext uri="{0D108BD9-81ED-4DB2-BD59-A6C34878D82A}">
                    <a16:rowId xmlns:a16="http://schemas.microsoft.com/office/drawing/2014/main" val="2558287892"/>
                  </a:ext>
                </a:extLst>
              </a:tr>
              <a:tr h="278130">
                <a:tc>
                  <a:txBody>
                    <a:bodyPr/>
                    <a:lstStyle/>
                    <a:p>
                      <a:r>
                        <a:rPr lang="en-US" sz="1400" b="1" dirty="0">
                          <a:latin typeface="Times New Roman" panose="02020603050405020304" pitchFamily="18" charset="0"/>
                        </a:rPr>
                        <a:t>Safe from being</a:t>
                      </a:r>
                      <a:r>
                        <a:rPr lang="en-US" sz="1400" b="1" baseline="0" dirty="0">
                          <a:latin typeface="Times New Roman" panose="02020603050405020304" pitchFamily="18" charset="0"/>
                        </a:rPr>
                        <a:t> bulldozed?</a:t>
                      </a:r>
                      <a:endParaRPr lang="en-US" sz="1400" b="1" dirty="0"/>
                    </a:p>
                  </a:txBody>
                  <a:tcPr marL="68580" marR="68580" marT="34290" marB="34290"/>
                </a:tc>
                <a:tc>
                  <a:txBody>
                    <a:bodyPr/>
                    <a:lstStyle/>
                    <a:p>
                      <a:r>
                        <a:rPr lang="en-US" sz="1400" b="1" dirty="0">
                          <a:solidFill>
                            <a:schemeClr val="bg1"/>
                          </a:solidFill>
                          <a:latin typeface="Times New Roman" panose="02020603050405020304" pitchFamily="18" charset="0"/>
                        </a:rPr>
                        <a:t>No</a:t>
                      </a:r>
                    </a:p>
                  </a:txBody>
                  <a:tcPr marL="68580" marR="68580" marT="34290" marB="34290">
                    <a:solidFill>
                      <a:srgbClr val="C00000"/>
                    </a:solidFill>
                  </a:tcPr>
                </a:tc>
                <a:tc>
                  <a:txBody>
                    <a:bodyPr/>
                    <a:lstStyle/>
                    <a:p>
                      <a:r>
                        <a:rPr lang="en-US" sz="1400" b="1" dirty="0">
                          <a:solidFill>
                            <a:schemeClr val="bg1"/>
                          </a:solidFill>
                          <a:latin typeface="Times New Roman" panose="02020603050405020304" pitchFamily="18" charset="0"/>
                        </a:rPr>
                        <a:t>Yes</a:t>
                      </a:r>
                    </a:p>
                  </a:txBody>
                  <a:tcPr marL="68580" marR="68580" marT="34290" marB="34290">
                    <a:solidFill>
                      <a:srgbClr val="00CC66"/>
                    </a:solidFill>
                  </a:tcPr>
                </a:tc>
                <a:extLst>
                  <a:ext uri="{0D108BD9-81ED-4DB2-BD59-A6C34878D82A}">
                    <a16:rowId xmlns:a16="http://schemas.microsoft.com/office/drawing/2014/main" val="3423443150"/>
                  </a:ext>
                </a:extLst>
              </a:tr>
              <a:tr h="278130">
                <a:tc>
                  <a:txBody>
                    <a:bodyPr/>
                    <a:lstStyle/>
                    <a:p>
                      <a:r>
                        <a:rPr lang="en-US" sz="1400" b="1" dirty="0">
                          <a:latin typeface="Times New Roman" panose="02020603050405020304" pitchFamily="18" charset="0"/>
                        </a:rPr>
                        <a:t>Accurate</a:t>
                      </a:r>
                      <a:r>
                        <a:rPr lang="en-US" sz="1400" b="1" baseline="0" dirty="0">
                          <a:latin typeface="Times New Roman" panose="02020603050405020304" pitchFamily="18" charset="0"/>
                        </a:rPr>
                        <a:t> to a few cm everywhere?</a:t>
                      </a:r>
                      <a:endParaRPr lang="en-US" sz="1400" b="1" dirty="0"/>
                    </a:p>
                  </a:txBody>
                  <a:tcPr marL="68580" marR="68580" marT="34290" marB="34290"/>
                </a:tc>
                <a:tc>
                  <a:txBody>
                    <a:bodyPr/>
                    <a:lstStyle/>
                    <a:p>
                      <a:r>
                        <a:rPr lang="en-US" sz="1400" b="1" dirty="0">
                          <a:solidFill>
                            <a:schemeClr val="bg1"/>
                          </a:solidFill>
                          <a:latin typeface="Times New Roman" panose="02020603050405020304" pitchFamily="18" charset="0"/>
                        </a:rPr>
                        <a:t>No</a:t>
                      </a:r>
                    </a:p>
                  </a:txBody>
                  <a:tcPr marL="68580" marR="68580" marT="34290" marB="34290">
                    <a:solidFill>
                      <a:srgbClr val="C00000"/>
                    </a:solidFill>
                  </a:tcPr>
                </a:tc>
                <a:tc>
                  <a:txBody>
                    <a:bodyPr/>
                    <a:lstStyle/>
                    <a:p>
                      <a:r>
                        <a:rPr lang="en-US" sz="1400" b="1" dirty="0">
                          <a:solidFill>
                            <a:schemeClr val="bg1"/>
                          </a:solidFill>
                          <a:latin typeface="Times New Roman" panose="02020603050405020304" pitchFamily="18" charset="0"/>
                        </a:rPr>
                        <a:t>Yes</a:t>
                      </a:r>
                    </a:p>
                  </a:txBody>
                  <a:tcPr marL="68580" marR="68580" marT="34290" marB="34290">
                    <a:solidFill>
                      <a:srgbClr val="00CC66"/>
                    </a:solidFill>
                  </a:tcPr>
                </a:tc>
                <a:extLst>
                  <a:ext uri="{0D108BD9-81ED-4DB2-BD59-A6C34878D82A}">
                    <a16:rowId xmlns:a16="http://schemas.microsoft.com/office/drawing/2014/main" val="1600323125"/>
                  </a:ext>
                </a:extLst>
              </a:tr>
              <a:tr h="278130">
                <a:tc>
                  <a:txBody>
                    <a:bodyPr/>
                    <a:lstStyle/>
                    <a:p>
                      <a:r>
                        <a:rPr lang="en-US" sz="1400" b="1" dirty="0">
                          <a:latin typeface="Times New Roman" panose="02020603050405020304" pitchFamily="18" charset="0"/>
                        </a:rPr>
                        <a:t>Differentially accurate to few mm &lt;</a:t>
                      </a:r>
                      <a:r>
                        <a:rPr lang="en-US" sz="1400" b="1" baseline="0" dirty="0">
                          <a:latin typeface="Times New Roman" panose="02020603050405020304" pitchFamily="18" charset="0"/>
                        </a:rPr>
                        <a:t> 50 km?</a:t>
                      </a:r>
                      <a:endParaRPr lang="en-US" sz="1400" b="1" dirty="0"/>
                    </a:p>
                  </a:txBody>
                  <a:tcPr marL="68580" marR="68580" marT="34290" marB="34290"/>
                </a:tc>
                <a:tc>
                  <a:txBody>
                    <a:bodyPr/>
                    <a:lstStyle/>
                    <a:p>
                      <a:r>
                        <a:rPr lang="en-US" sz="1400" b="1" dirty="0">
                          <a:solidFill>
                            <a:schemeClr val="bg1"/>
                          </a:solidFill>
                          <a:latin typeface="Times New Roman" panose="02020603050405020304" pitchFamily="18" charset="0"/>
                        </a:rPr>
                        <a:t>Yes</a:t>
                      </a:r>
                    </a:p>
                  </a:txBody>
                  <a:tcPr marL="68580" marR="68580" marT="34290" marB="34290">
                    <a:solidFill>
                      <a:srgbClr val="00CC66"/>
                    </a:solidFill>
                  </a:tcPr>
                </a:tc>
                <a:tc>
                  <a:txBody>
                    <a:bodyPr/>
                    <a:lstStyle/>
                    <a:p>
                      <a:r>
                        <a:rPr lang="en-US" sz="1400" b="1" dirty="0">
                          <a:solidFill>
                            <a:schemeClr val="bg1"/>
                          </a:solidFill>
                          <a:latin typeface="Times New Roman" panose="02020603050405020304" pitchFamily="18" charset="0"/>
                        </a:rPr>
                        <a:t>No</a:t>
                      </a:r>
                    </a:p>
                  </a:txBody>
                  <a:tcPr marL="68580" marR="68580" marT="34290" marB="34290">
                    <a:solidFill>
                      <a:srgbClr val="C00000"/>
                    </a:solidFill>
                  </a:tcPr>
                </a:tc>
                <a:extLst>
                  <a:ext uri="{0D108BD9-81ED-4DB2-BD59-A6C34878D82A}">
                    <a16:rowId xmlns:a16="http://schemas.microsoft.com/office/drawing/2014/main" val="348496622"/>
                  </a:ext>
                </a:extLst>
              </a:tr>
              <a:tr h="278130">
                <a:tc>
                  <a:txBody>
                    <a:bodyPr/>
                    <a:lstStyle/>
                    <a:p>
                      <a:r>
                        <a:rPr lang="en-US" sz="1400" b="1" dirty="0">
                          <a:latin typeface="Times New Roman" panose="02020603050405020304" pitchFamily="18" charset="0"/>
                        </a:rPr>
                        <a:t>Differentially accurate to few mm 50-200</a:t>
                      </a:r>
                      <a:r>
                        <a:rPr lang="en-US" sz="1400" b="1" baseline="0" dirty="0">
                          <a:latin typeface="Times New Roman" panose="02020603050405020304" pitchFamily="18" charset="0"/>
                        </a:rPr>
                        <a:t> km?</a:t>
                      </a:r>
                      <a:endParaRPr lang="en-US" sz="1400" b="1" dirty="0"/>
                    </a:p>
                  </a:txBody>
                  <a:tcPr marL="68580" marR="68580" marT="34290" marB="34290"/>
                </a:tc>
                <a:tc>
                  <a:txBody>
                    <a:bodyPr/>
                    <a:lstStyle/>
                    <a:p>
                      <a:r>
                        <a:rPr lang="en-US" sz="1400" b="1" dirty="0">
                          <a:solidFill>
                            <a:schemeClr val="bg1"/>
                          </a:solidFill>
                          <a:latin typeface="Times New Roman" panose="02020603050405020304" pitchFamily="18" charset="0"/>
                        </a:rPr>
                        <a:t>Yes</a:t>
                      </a:r>
                    </a:p>
                  </a:txBody>
                  <a:tcPr marL="68580" marR="68580" marT="34290" marB="34290">
                    <a:solidFill>
                      <a:srgbClr val="00CC66"/>
                    </a:solidFill>
                  </a:tcPr>
                </a:tc>
                <a:tc>
                  <a:txBody>
                    <a:bodyPr/>
                    <a:lstStyle/>
                    <a:p>
                      <a:r>
                        <a:rPr lang="en-US" sz="1400" b="1" dirty="0">
                          <a:solidFill>
                            <a:schemeClr val="bg1"/>
                          </a:solidFill>
                          <a:latin typeface="Times New Roman" panose="02020603050405020304" pitchFamily="18" charset="0"/>
                        </a:rPr>
                        <a:t>Yes</a:t>
                      </a:r>
                    </a:p>
                  </a:txBody>
                  <a:tcPr marL="68580" marR="68580" marT="34290" marB="34290">
                    <a:solidFill>
                      <a:srgbClr val="00CC66"/>
                    </a:solidFill>
                  </a:tcPr>
                </a:tc>
                <a:extLst>
                  <a:ext uri="{0D108BD9-81ED-4DB2-BD59-A6C34878D82A}">
                    <a16:rowId xmlns:a16="http://schemas.microsoft.com/office/drawing/2014/main" val="1064494857"/>
                  </a:ext>
                </a:extLst>
              </a:tr>
              <a:tr h="278130">
                <a:tc>
                  <a:txBody>
                    <a:bodyPr/>
                    <a:lstStyle/>
                    <a:p>
                      <a:r>
                        <a:rPr lang="en-US" sz="1400" b="1" dirty="0">
                          <a:latin typeface="Times New Roman" panose="02020603050405020304" pitchFamily="18" charset="0"/>
                        </a:rPr>
                        <a:t>Differentially accurate to few mm &gt; 200 km?</a:t>
                      </a:r>
                    </a:p>
                  </a:txBody>
                  <a:tcPr marL="68580" marR="68580" marT="34290" marB="34290"/>
                </a:tc>
                <a:tc>
                  <a:txBody>
                    <a:bodyPr/>
                    <a:lstStyle/>
                    <a:p>
                      <a:r>
                        <a:rPr lang="en-US" sz="1400" b="1" dirty="0">
                          <a:solidFill>
                            <a:schemeClr val="bg1"/>
                          </a:solidFill>
                          <a:latin typeface="Times New Roman" panose="02020603050405020304" pitchFamily="18" charset="0"/>
                        </a:rPr>
                        <a:t>No</a:t>
                      </a:r>
                    </a:p>
                  </a:txBody>
                  <a:tcPr marL="68580" marR="68580" marT="34290" marB="34290">
                    <a:solidFill>
                      <a:srgbClr val="C00000"/>
                    </a:solidFill>
                  </a:tcPr>
                </a:tc>
                <a:tc>
                  <a:txBody>
                    <a:bodyPr/>
                    <a:lstStyle/>
                    <a:p>
                      <a:r>
                        <a:rPr lang="en-US" sz="1400" b="1" dirty="0">
                          <a:solidFill>
                            <a:schemeClr val="bg1"/>
                          </a:solidFill>
                          <a:latin typeface="Times New Roman" panose="02020603050405020304" pitchFamily="18" charset="0"/>
                        </a:rPr>
                        <a:t>Yes</a:t>
                      </a:r>
                    </a:p>
                  </a:txBody>
                  <a:tcPr marL="68580" marR="68580" marT="34290" marB="34290">
                    <a:solidFill>
                      <a:srgbClr val="00CC66"/>
                    </a:solidFill>
                  </a:tcPr>
                </a:tc>
                <a:extLst>
                  <a:ext uri="{0D108BD9-81ED-4DB2-BD59-A6C34878D82A}">
                    <a16:rowId xmlns:a16="http://schemas.microsoft.com/office/drawing/2014/main" val="2898359343"/>
                  </a:ext>
                </a:extLst>
              </a:tr>
              <a:tr h="278130">
                <a:tc>
                  <a:txBody>
                    <a:bodyPr/>
                    <a:lstStyle/>
                    <a:p>
                      <a:r>
                        <a:rPr lang="en-US" sz="1400" b="1" dirty="0">
                          <a:latin typeface="Times New Roman" panose="02020603050405020304" pitchFamily="18" charset="0"/>
                        </a:rPr>
                        <a:t>Change to the way people do business?</a:t>
                      </a:r>
                    </a:p>
                  </a:txBody>
                  <a:tcPr marL="68580" marR="68580" marT="34290" marB="34290"/>
                </a:tc>
                <a:tc>
                  <a:txBody>
                    <a:bodyPr/>
                    <a:lstStyle/>
                    <a:p>
                      <a:r>
                        <a:rPr lang="en-US" sz="1400" b="1" dirty="0">
                          <a:solidFill>
                            <a:schemeClr val="bg1"/>
                          </a:solidFill>
                          <a:latin typeface="Times New Roman" panose="02020603050405020304" pitchFamily="18" charset="0"/>
                        </a:rPr>
                        <a:t>No</a:t>
                      </a:r>
                    </a:p>
                  </a:txBody>
                  <a:tcPr marL="68580" marR="68580" marT="34290" marB="34290">
                    <a:solidFill>
                      <a:srgbClr val="C00000"/>
                    </a:solidFill>
                  </a:tcPr>
                </a:tc>
                <a:tc>
                  <a:txBody>
                    <a:bodyPr/>
                    <a:lstStyle/>
                    <a:p>
                      <a:r>
                        <a:rPr lang="en-US" sz="1400" b="1" dirty="0">
                          <a:solidFill>
                            <a:schemeClr val="bg1"/>
                          </a:solidFill>
                          <a:latin typeface="Times New Roman" panose="02020603050405020304" pitchFamily="18" charset="0"/>
                        </a:rPr>
                        <a:t>Yes</a:t>
                      </a:r>
                    </a:p>
                  </a:txBody>
                  <a:tcPr marL="68580" marR="68580" marT="34290" marB="34290">
                    <a:solidFill>
                      <a:srgbClr val="00CC66"/>
                    </a:solidFill>
                  </a:tcPr>
                </a:tc>
                <a:extLst>
                  <a:ext uri="{0D108BD9-81ED-4DB2-BD59-A6C34878D82A}">
                    <a16:rowId xmlns:a16="http://schemas.microsoft.com/office/drawing/2014/main" val="2399336667"/>
                  </a:ext>
                </a:extLst>
              </a:tr>
              <a:tr h="278130">
                <a:tc>
                  <a:txBody>
                    <a:bodyPr/>
                    <a:lstStyle/>
                    <a:p>
                      <a:r>
                        <a:rPr lang="en-US" sz="1400" b="1" dirty="0">
                          <a:latin typeface="Times New Roman" panose="02020603050405020304" pitchFamily="18" charset="0"/>
                        </a:rPr>
                        <a:t>Fast?</a:t>
                      </a:r>
                    </a:p>
                  </a:txBody>
                  <a:tcPr marL="68580" marR="68580" marT="34290" marB="34290"/>
                </a:tc>
                <a:tc>
                  <a:txBody>
                    <a:bodyPr/>
                    <a:lstStyle/>
                    <a:p>
                      <a:r>
                        <a:rPr lang="en-US" sz="1400" b="1" dirty="0">
                          <a:solidFill>
                            <a:schemeClr val="bg1"/>
                          </a:solidFill>
                          <a:latin typeface="Times New Roman" panose="02020603050405020304" pitchFamily="18" charset="0"/>
                        </a:rPr>
                        <a:t>No</a:t>
                      </a:r>
                    </a:p>
                  </a:txBody>
                  <a:tcPr marL="68580" marR="68580" marT="34290" marB="34290">
                    <a:solidFill>
                      <a:srgbClr val="C00000"/>
                    </a:solidFill>
                  </a:tcPr>
                </a:tc>
                <a:tc>
                  <a:txBody>
                    <a:bodyPr/>
                    <a:lstStyle/>
                    <a:p>
                      <a:r>
                        <a:rPr lang="en-US" sz="1400" b="1" dirty="0">
                          <a:solidFill>
                            <a:schemeClr val="bg1"/>
                          </a:solidFill>
                          <a:latin typeface="Times New Roman" panose="02020603050405020304" pitchFamily="18" charset="0"/>
                        </a:rPr>
                        <a:t>Yes</a:t>
                      </a:r>
                    </a:p>
                  </a:txBody>
                  <a:tcPr marL="68580" marR="68580" marT="34290" marB="34290">
                    <a:solidFill>
                      <a:srgbClr val="00CC66"/>
                    </a:solidFill>
                  </a:tcPr>
                </a:tc>
                <a:extLst>
                  <a:ext uri="{0D108BD9-81ED-4DB2-BD59-A6C34878D82A}">
                    <a16:rowId xmlns:a16="http://schemas.microsoft.com/office/drawing/2014/main" val="3156563003"/>
                  </a:ext>
                </a:extLst>
              </a:tr>
            </a:tbl>
          </a:graphicData>
        </a:graphic>
      </p:graphicFrame>
      <p:sp>
        <p:nvSpPr>
          <p:cNvPr id="4" name="Date Placeholder 3"/>
          <p:cNvSpPr>
            <a:spLocks noGrp="1"/>
          </p:cNvSpPr>
          <p:nvPr>
            <p:ph type="dt" sz="half" idx="10"/>
          </p:nvPr>
        </p:nvSpPr>
        <p:spPr/>
        <p:txBody>
          <a:bodyPr/>
          <a:lstStyle/>
          <a:p>
            <a:pPr>
              <a:defRPr/>
            </a:pPr>
            <a:r>
              <a:rPr lang="en-US"/>
              <a:t>1/11/2024</a:t>
            </a:r>
            <a:endParaRPr lang="en-US" dirty="0"/>
          </a:p>
        </p:txBody>
      </p:sp>
      <p:sp>
        <p:nvSpPr>
          <p:cNvPr id="5" name="Footer Placeholder 4"/>
          <p:cNvSpPr>
            <a:spLocks noGrp="1"/>
          </p:cNvSpPr>
          <p:nvPr>
            <p:ph type="ftr" sz="quarter" idx="11"/>
          </p:nvPr>
        </p:nvSpPr>
        <p:spPr/>
        <p:txBody>
          <a:bodyPr/>
          <a:lstStyle/>
          <a:p>
            <a:pPr>
              <a:defRPr/>
            </a:pPr>
            <a:r>
              <a:rPr lang="en-US"/>
              <a:t>2024 ISPLS Convention</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88</a:t>
            </a:fld>
            <a:endParaRPr lang="en-US"/>
          </a:p>
        </p:txBody>
      </p:sp>
    </p:spTree>
    <p:extLst>
      <p:ext uri="{BB962C8B-B14F-4D97-AF65-F5344CB8AC3E}">
        <p14:creationId xmlns:p14="http://schemas.microsoft.com/office/powerpoint/2010/main" val="2341872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GPS vs Leveling…</a:t>
            </a:r>
          </a:p>
        </p:txBody>
      </p:sp>
      <p:pic>
        <p:nvPicPr>
          <p:cNvPr id="7" name="Content Placeholder 6" descr="Bar chart showing rms errors related to distance between leveling points"/>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784073" y="1200151"/>
            <a:ext cx="5546035" cy="3394472"/>
          </a:xfrm>
        </p:spPr>
      </p:pic>
      <p:sp>
        <p:nvSpPr>
          <p:cNvPr id="4" name="Date Placeholder 3"/>
          <p:cNvSpPr>
            <a:spLocks noGrp="1"/>
          </p:cNvSpPr>
          <p:nvPr>
            <p:ph type="dt" sz="half" idx="10"/>
          </p:nvPr>
        </p:nvSpPr>
        <p:spPr/>
        <p:txBody>
          <a:bodyPr/>
          <a:lstStyle/>
          <a:p>
            <a:pPr>
              <a:defRPr/>
            </a:pPr>
            <a:r>
              <a:rPr lang="en-US"/>
              <a:t>1/11/2024</a:t>
            </a:r>
            <a:endParaRPr lang="en-US" dirty="0"/>
          </a:p>
        </p:txBody>
      </p:sp>
      <p:sp>
        <p:nvSpPr>
          <p:cNvPr id="5" name="Footer Placeholder 4"/>
          <p:cNvSpPr>
            <a:spLocks noGrp="1"/>
          </p:cNvSpPr>
          <p:nvPr>
            <p:ph type="ftr" sz="quarter" idx="11"/>
          </p:nvPr>
        </p:nvSpPr>
        <p:spPr/>
        <p:txBody>
          <a:bodyPr/>
          <a:lstStyle/>
          <a:p>
            <a:pPr>
              <a:defRPr/>
            </a:pPr>
            <a:r>
              <a:rPr lang="en-US"/>
              <a:t>2024 ISPLS Convention</a:t>
            </a:r>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89</a:t>
            </a:fld>
            <a:endParaRPr lang="en-US"/>
          </a:p>
        </p:txBody>
      </p:sp>
      <p:cxnSp>
        <p:nvCxnSpPr>
          <p:cNvPr id="10" name="Straight Connector 9" descr="Green horizontal line"/>
          <p:cNvCxnSpPr/>
          <p:nvPr/>
        </p:nvCxnSpPr>
        <p:spPr>
          <a:xfrm>
            <a:off x="2186609" y="3115918"/>
            <a:ext cx="3271527" cy="13045"/>
          </a:xfrm>
          <a:prstGeom prst="line">
            <a:avLst/>
          </a:prstGeom>
          <a:ln>
            <a:solidFill>
              <a:srgbClr val="0099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descr="red diagonal line trending upward"/>
          <p:cNvCxnSpPr/>
          <p:nvPr/>
        </p:nvCxnSpPr>
        <p:spPr>
          <a:xfrm flipV="1">
            <a:off x="2186609" y="1664494"/>
            <a:ext cx="3271527" cy="193595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458136" y="1437435"/>
            <a:ext cx="1633845" cy="715581"/>
          </a:xfrm>
          <a:prstGeom prst="rect">
            <a:avLst/>
          </a:prstGeom>
          <a:noFill/>
        </p:spPr>
        <p:txBody>
          <a:bodyPr wrap="none" rtlCol="0">
            <a:spAutoFit/>
          </a:bodyPr>
          <a:lstStyle/>
          <a:p>
            <a:r>
              <a:rPr lang="en-US" sz="1350" dirty="0">
                <a:solidFill>
                  <a:srgbClr val="FF0000"/>
                </a:solidFill>
                <a:latin typeface="Times New Roman" panose="02020603050405020304" pitchFamily="18" charset="0"/>
              </a:rPr>
              <a:t>Differential leveling </a:t>
            </a:r>
          </a:p>
          <a:p>
            <a:r>
              <a:rPr lang="en-US" sz="1350" dirty="0">
                <a:solidFill>
                  <a:srgbClr val="FF0000"/>
                </a:solidFill>
                <a:latin typeface="Times New Roman" panose="02020603050405020304" pitchFamily="18" charset="0"/>
              </a:rPr>
              <a:t>errors build </a:t>
            </a:r>
          </a:p>
          <a:p>
            <a:r>
              <a:rPr lang="en-US" sz="1350" dirty="0">
                <a:solidFill>
                  <a:srgbClr val="FF0000"/>
                </a:solidFill>
                <a:latin typeface="Times New Roman" panose="02020603050405020304" pitchFamily="18" charset="0"/>
              </a:rPr>
              <a:t>by distance</a:t>
            </a:r>
          </a:p>
        </p:txBody>
      </p:sp>
      <p:sp>
        <p:nvSpPr>
          <p:cNvPr id="16" name="TextBox 15"/>
          <p:cNvSpPr txBox="1"/>
          <p:nvPr/>
        </p:nvSpPr>
        <p:spPr>
          <a:xfrm>
            <a:off x="5508142" y="3416254"/>
            <a:ext cx="2097778" cy="1131079"/>
          </a:xfrm>
          <a:prstGeom prst="rect">
            <a:avLst/>
          </a:prstGeom>
          <a:noFill/>
        </p:spPr>
        <p:txBody>
          <a:bodyPr wrap="square" rtlCol="0">
            <a:spAutoFit/>
          </a:bodyPr>
          <a:lstStyle/>
          <a:p>
            <a:r>
              <a:rPr lang="en-US" sz="1350" dirty="0">
                <a:solidFill>
                  <a:srgbClr val="009900"/>
                </a:solidFill>
                <a:latin typeface="Times New Roman" panose="02020603050405020304" pitchFamily="18" charset="0"/>
              </a:rPr>
              <a:t>Differential GPS </a:t>
            </a:r>
          </a:p>
          <a:p>
            <a:r>
              <a:rPr lang="en-US" sz="1350" dirty="0">
                <a:solidFill>
                  <a:srgbClr val="009900"/>
                </a:solidFill>
                <a:latin typeface="Times New Roman" panose="02020603050405020304" pitchFamily="18" charset="0"/>
              </a:rPr>
              <a:t>errors are larger </a:t>
            </a:r>
            <a:br>
              <a:rPr lang="en-US" sz="1350" dirty="0">
                <a:solidFill>
                  <a:srgbClr val="009900"/>
                </a:solidFill>
                <a:latin typeface="Times New Roman" panose="02020603050405020304" pitchFamily="18" charset="0"/>
              </a:rPr>
            </a:br>
            <a:r>
              <a:rPr lang="en-US" sz="1350" dirty="0">
                <a:solidFill>
                  <a:srgbClr val="009900"/>
                </a:solidFill>
                <a:latin typeface="Times New Roman" panose="02020603050405020304" pitchFamily="18" charset="0"/>
              </a:rPr>
              <a:t>(at first), but </a:t>
            </a:r>
          </a:p>
          <a:p>
            <a:r>
              <a:rPr lang="en-US" sz="1350" dirty="0">
                <a:solidFill>
                  <a:srgbClr val="009900"/>
                </a:solidFill>
                <a:latin typeface="Times New Roman" panose="02020603050405020304" pitchFamily="18" charset="0"/>
              </a:rPr>
              <a:t>don’t change </a:t>
            </a:r>
            <a:br>
              <a:rPr lang="en-US" sz="1350" dirty="0">
                <a:solidFill>
                  <a:srgbClr val="009900"/>
                </a:solidFill>
                <a:latin typeface="Times New Roman" panose="02020603050405020304" pitchFamily="18" charset="0"/>
              </a:rPr>
            </a:br>
            <a:r>
              <a:rPr lang="en-US" sz="1350" dirty="0">
                <a:solidFill>
                  <a:srgbClr val="009900"/>
                </a:solidFill>
                <a:latin typeface="Times New Roman" panose="02020603050405020304" pitchFamily="18" charset="0"/>
              </a:rPr>
              <a:t>with distance</a:t>
            </a:r>
          </a:p>
        </p:txBody>
      </p:sp>
      <p:sp>
        <p:nvSpPr>
          <p:cNvPr id="3" name="Oval 2" descr="Blue oval showing junction point"/>
          <p:cNvSpPr/>
          <p:nvPr/>
        </p:nvSpPr>
        <p:spPr>
          <a:xfrm>
            <a:off x="2734781" y="2895600"/>
            <a:ext cx="520653" cy="520653"/>
          </a:xfrm>
          <a:prstGeom prst="ellipse">
            <a:avLst/>
          </a:prstGeom>
          <a:noFill/>
          <a:ln w="38100">
            <a:solidFill>
              <a:srgbClr val="0086E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Oval Callout 7"/>
          <p:cNvSpPr/>
          <p:nvPr/>
        </p:nvSpPr>
        <p:spPr>
          <a:xfrm flipH="1">
            <a:off x="2023531" y="1491853"/>
            <a:ext cx="1776944" cy="1172792"/>
          </a:xfrm>
          <a:prstGeom prst="wedgeEllipseCallout">
            <a:avLst>
              <a:gd name="adj1" fmla="val -5551"/>
              <a:gd name="adj2" fmla="val 8691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dirty="0"/>
              <a:t>At &lt;50 Km GPS remains steady over longer distances</a:t>
            </a:r>
          </a:p>
        </p:txBody>
      </p:sp>
    </p:spTree>
    <p:extLst>
      <p:ext uri="{BB962C8B-B14F-4D97-AF65-F5344CB8AC3E}">
        <p14:creationId xmlns:p14="http://schemas.microsoft.com/office/powerpoint/2010/main" val="984390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3"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1A471-259C-4BD6-AF11-9C1623060318}"/>
              </a:ext>
            </a:extLst>
          </p:cNvPr>
          <p:cNvSpPr>
            <a:spLocks noGrp="1"/>
          </p:cNvSpPr>
          <p:nvPr>
            <p:ph type="title"/>
          </p:nvPr>
        </p:nvSpPr>
        <p:spPr/>
        <p:txBody>
          <a:bodyPr>
            <a:noAutofit/>
          </a:bodyPr>
          <a:lstStyle/>
          <a:p>
            <a:r>
              <a:rPr lang="en-US" sz="3200" b="1" dirty="0">
                <a:latin typeface="+mn-lt"/>
              </a:rPr>
              <a:t>Template and Example State Legislation</a:t>
            </a:r>
          </a:p>
        </p:txBody>
      </p:sp>
      <p:sp>
        <p:nvSpPr>
          <p:cNvPr id="3" name="Content Placeholder 2">
            <a:extLst>
              <a:ext uri="{FF2B5EF4-FFF2-40B4-BE49-F238E27FC236}">
                <a16:creationId xmlns:a16="http://schemas.microsoft.com/office/drawing/2014/main" id="{71B1F57C-7C67-41BA-8254-0F904DCF7CB3}"/>
              </a:ext>
            </a:extLst>
          </p:cNvPr>
          <p:cNvSpPr>
            <a:spLocks noGrp="1"/>
          </p:cNvSpPr>
          <p:nvPr>
            <p:ph sz="half" idx="1"/>
          </p:nvPr>
        </p:nvSpPr>
        <p:spPr>
          <a:xfrm>
            <a:off x="457199" y="1456690"/>
            <a:ext cx="5223933" cy="3591889"/>
          </a:xfrm>
        </p:spPr>
        <p:txBody>
          <a:bodyPr>
            <a:normAutofit fontScale="70000" lnSpcReduction="20000"/>
          </a:bodyPr>
          <a:lstStyle/>
          <a:p>
            <a:r>
              <a:rPr lang="en-US" dirty="0">
                <a:latin typeface="Arial" panose="020B0604020202020204" pitchFamily="34" charset="0"/>
                <a:cs typeface="Arial" panose="020B0604020202020204" pitchFamily="34" charset="0"/>
              </a:rPr>
              <a:t>Created by NSPS, AAGS, and NGS</a:t>
            </a:r>
          </a:p>
          <a:p>
            <a:pPr lvl="1"/>
            <a:r>
              <a:rPr lang="en-US" dirty="0">
                <a:latin typeface="Arial" panose="020B0604020202020204" pitchFamily="34" charset="0"/>
                <a:cs typeface="Arial" panose="020B0604020202020204" pitchFamily="34" charset="0"/>
              </a:rPr>
              <a:t>Intended to augment existing legislation</a:t>
            </a:r>
          </a:p>
          <a:p>
            <a:pPr lvl="1"/>
            <a:r>
              <a:rPr lang="en-US" dirty="0">
                <a:latin typeface="Arial" panose="020B0604020202020204" pitchFamily="34" charset="0"/>
                <a:cs typeface="Arial" panose="020B0604020202020204" pitchFamily="34" charset="0"/>
              </a:rPr>
              <a:t>Defined by NGS </a:t>
            </a:r>
            <a:r>
              <a:rPr lang="en-US" b="1" i="1" dirty="0">
                <a:solidFill>
                  <a:srgbClr val="FF0000"/>
                </a:solidFill>
                <a:latin typeface="Arial" panose="020B0604020202020204" pitchFamily="34" charset="0"/>
                <a:cs typeface="Arial" panose="020B0604020202020204" pitchFamily="34" charset="0"/>
              </a:rPr>
              <a:t>OR</a:t>
            </a:r>
            <a:r>
              <a:rPr lang="en-US" dirty="0">
                <a:latin typeface="Arial" panose="020B0604020202020204" pitchFamily="34" charset="0"/>
                <a:cs typeface="Arial" panose="020B0604020202020204" pitchFamily="34" charset="0"/>
              </a:rPr>
              <a:t> by state (not both)</a:t>
            </a:r>
          </a:p>
          <a:p>
            <a:r>
              <a:rPr lang="en-US" dirty="0">
                <a:latin typeface="Arial" panose="020B0604020202020204" pitchFamily="34" charset="0"/>
                <a:cs typeface="Arial" panose="020B0604020202020204" pitchFamily="34" charset="0"/>
              </a:rPr>
              <a:t>Reduce need for later legislation updates</a:t>
            </a:r>
          </a:p>
          <a:p>
            <a:pPr lvl="1"/>
            <a:r>
              <a:rPr lang="en-US" dirty="0">
                <a:latin typeface="Arial" panose="020B0604020202020204" pitchFamily="34" charset="0"/>
                <a:cs typeface="Arial" panose="020B0604020202020204" pitchFamily="34" charset="0"/>
              </a:rPr>
              <a:t>Do not include specific names of datums, etc.</a:t>
            </a:r>
          </a:p>
          <a:p>
            <a:pPr lvl="1"/>
            <a:r>
              <a:rPr lang="en-US" dirty="0">
                <a:latin typeface="Arial" panose="020B0604020202020204" pitchFamily="34" charset="0"/>
                <a:cs typeface="Arial" panose="020B0604020202020204" pitchFamily="34" charset="0"/>
              </a:rPr>
              <a:t>Do not include zone projection parameters</a:t>
            </a:r>
          </a:p>
          <a:p>
            <a:r>
              <a:rPr lang="en-US" dirty="0">
                <a:latin typeface="Arial" panose="020B0604020202020204" pitchFamily="34" charset="0"/>
                <a:cs typeface="Arial" panose="020B0604020202020204" pitchFamily="34" charset="0"/>
              </a:rPr>
              <a:t>Foot version </a:t>
            </a:r>
          </a:p>
          <a:p>
            <a:pPr lvl="1"/>
            <a:r>
              <a:rPr lang="en-US" dirty="0">
                <a:latin typeface="Arial" panose="020B0604020202020204" pitchFamily="34" charset="0"/>
                <a:cs typeface="Arial" panose="020B0604020202020204" pitchFamily="34" charset="0"/>
              </a:rPr>
              <a:t>Must be 1 ft = 0.3048 m for </a:t>
            </a:r>
            <a:r>
              <a:rPr lang="en-US" b="1" i="1" dirty="0">
                <a:latin typeface="Arial" panose="020B0604020202020204" pitchFamily="34" charset="0"/>
                <a:cs typeface="Arial" panose="020B0604020202020204" pitchFamily="34" charset="0"/>
              </a:rPr>
              <a:t>new</a:t>
            </a:r>
            <a:r>
              <a:rPr lang="en-US" dirty="0">
                <a:latin typeface="Arial" panose="020B0604020202020204" pitchFamily="34" charset="0"/>
                <a:cs typeface="Arial" panose="020B0604020202020204" pitchFamily="34" charset="0"/>
              </a:rPr>
              <a:t> State Plane</a:t>
            </a:r>
          </a:p>
          <a:p>
            <a:pPr lvl="1"/>
            <a:r>
              <a:rPr lang="en-US" dirty="0">
                <a:latin typeface="Arial" panose="020B0604020202020204" pitchFamily="34" charset="0"/>
                <a:cs typeface="Arial" panose="020B0604020202020204" pitchFamily="34" charset="0"/>
              </a:rPr>
              <a:t>Can be 1 ft = 1200/3937 m for </a:t>
            </a:r>
            <a:r>
              <a:rPr lang="en-US" b="1" i="1" dirty="0">
                <a:latin typeface="Arial" panose="020B0604020202020204" pitchFamily="34" charset="0"/>
                <a:cs typeface="Arial" panose="020B0604020202020204" pitchFamily="34" charset="0"/>
              </a:rPr>
              <a:t>previous</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State Plane</a:t>
            </a:r>
          </a:p>
          <a:p>
            <a:endParaRPr lang="en-US" dirty="0"/>
          </a:p>
        </p:txBody>
      </p:sp>
      <p:pic>
        <p:nvPicPr>
          <p:cNvPr id="5" name="Content Placeholder 4" descr="Screenshot of NGS website showing where the template legislation is located online.">
            <a:extLst>
              <a:ext uri="{FF2B5EF4-FFF2-40B4-BE49-F238E27FC236}">
                <a16:creationId xmlns:a16="http://schemas.microsoft.com/office/drawing/2014/main" id="{30EEEEFA-70CA-47EF-BDC1-573F7F253772}"/>
              </a:ext>
            </a:extLst>
          </p:cNvPr>
          <p:cNvPicPr>
            <a:picLocks noGrp="1" noChangeAspect="1"/>
          </p:cNvPicPr>
          <p:nvPr>
            <p:ph sz="half" idx="2"/>
          </p:nvPr>
        </p:nvPicPr>
        <p:blipFill>
          <a:blip r:embed="rId2"/>
          <a:stretch>
            <a:fillRect/>
          </a:stretch>
        </p:blipFill>
        <p:spPr>
          <a:xfrm>
            <a:off x="5830740" y="1236466"/>
            <a:ext cx="2856060" cy="3812114"/>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30F263B9-F540-41D0-9BE4-FE9E13749B38}"/>
              </a:ext>
            </a:extLst>
          </p:cNvPr>
          <p:cNvSpPr/>
          <p:nvPr/>
        </p:nvSpPr>
        <p:spPr>
          <a:xfrm>
            <a:off x="1138767" y="867134"/>
            <a:ext cx="6866465" cy="369332"/>
          </a:xfrm>
          <a:prstGeom prst="rect">
            <a:avLst/>
          </a:prstGeom>
        </p:spPr>
        <p:txBody>
          <a:bodyPr wrap="square">
            <a:spAutoFit/>
          </a:bodyPr>
          <a:lstStyle/>
          <a:p>
            <a:r>
              <a:rPr lang="en-US" dirty="0">
                <a:solidFill>
                  <a:srgbClr val="FF0000"/>
                </a:solidFill>
                <a:hlinkClick r:id="rId3">
                  <a:extLst>
                    <a:ext uri="{A12FA001-AC4F-418D-AE19-62706E023703}">
                      <ahyp:hlinkClr xmlns:ahyp="http://schemas.microsoft.com/office/drawing/2018/hyperlinkcolor" val="tx"/>
                    </a:ext>
                  </a:extLst>
                </a:hlinkClick>
              </a:rPr>
              <a:t>https://geodesy.noaa.gov/datums/newdatums/GetPrepared.shtml</a:t>
            </a:r>
            <a:endParaRPr lang="en-US" dirty="0"/>
          </a:p>
        </p:txBody>
      </p:sp>
      <p:sp>
        <p:nvSpPr>
          <p:cNvPr id="4" name="Date Placeholder 3">
            <a:extLst>
              <a:ext uri="{FF2B5EF4-FFF2-40B4-BE49-F238E27FC236}">
                <a16:creationId xmlns:a16="http://schemas.microsoft.com/office/drawing/2014/main" id="{D58A14A4-263D-462B-80A0-3D9DE2A15FA3}"/>
              </a:ext>
            </a:extLst>
          </p:cNvPr>
          <p:cNvSpPr>
            <a:spLocks noGrp="1"/>
          </p:cNvSpPr>
          <p:nvPr>
            <p:ph type="dt" sz="half" idx="10"/>
          </p:nvPr>
        </p:nvSpPr>
        <p:spPr/>
        <p:txBody>
          <a:bodyPr/>
          <a:lstStyle/>
          <a:p>
            <a:r>
              <a:rPr lang="en-US"/>
              <a:t>1/11/2024</a:t>
            </a:r>
          </a:p>
        </p:txBody>
      </p:sp>
      <p:sp>
        <p:nvSpPr>
          <p:cNvPr id="7" name="Footer Placeholder 6">
            <a:extLst>
              <a:ext uri="{FF2B5EF4-FFF2-40B4-BE49-F238E27FC236}">
                <a16:creationId xmlns:a16="http://schemas.microsoft.com/office/drawing/2014/main" id="{DAE84EBE-9A79-47F6-BA57-E590C6C8C27D}"/>
              </a:ext>
            </a:extLst>
          </p:cNvPr>
          <p:cNvSpPr>
            <a:spLocks noGrp="1"/>
          </p:cNvSpPr>
          <p:nvPr>
            <p:ph type="ftr" sz="quarter" idx="11"/>
          </p:nvPr>
        </p:nvSpPr>
        <p:spPr/>
        <p:txBody>
          <a:bodyPr/>
          <a:lstStyle/>
          <a:p>
            <a:r>
              <a:rPr lang="en-US"/>
              <a:t>2024 ISPLS Convention</a:t>
            </a:r>
          </a:p>
        </p:txBody>
      </p:sp>
      <p:sp>
        <p:nvSpPr>
          <p:cNvPr id="8" name="Slide Number Placeholder 7">
            <a:extLst>
              <a:ext uri="{FF2B5EF4-FFF2-40B4-BE49-F238E27FC236}">
                <a16:creationId xmlns:a16="http://schemas.microsoft.com/office/drawing/2014/main" id="{3F95B82B-62E8-4A34-9C09-0CF0B3EA4789}"/>
              </a:ext>
            </a:extLst>
          </p:cNvPr>
          <p:cNvSpPr>
            <a:spLocks noGrp="1"/>
          </p:cNvSpPr>
          <p:nvPr>
            <p:ph type="sldNum" sz="quarter" idx="12"/>
          </p:nvPr>
        </p:nvSpPr>
        <p:spPr/>
        <p:txBody>
          <a:bodyPr/>
          <a:lstStyle/>
          <a:p>
            <a:fld id="{D3D538F9-49A3-B84F-B36B-A7030CDE5D5B}" type="slidenum">
              <a:rPr lang="en-US" smtClean="0"/>
              <a:t>9</a:t>
            </a:fld>
            <a:endParaRPr lang="en-US"/>
          </a:p>
        </p:txBody>
      </p:sp>
    </p:spTree>
    <p:extLst>
      <p:ext uri="{BB962C8B-B14F-4D97-AF65-F5344CB8AC3E}">
        <p14:creationId xmlns:p14="http://schemas.microsoft.com/office/powerpoint/2010/main" val="406681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1AB8-2ACD-4DA7-8FAD-E977F1B0EAD4}"/>
              </a:ext>
            </a:extLst>
          </p:cNvPr>
          <p:cNvSpPr>
            <a:spLocks noGrp="1"/>
          </p:cNvSpPr>
          <p:nvPr>
            <p:ph type="title"/>
          </p:nvPr>
        </p:nvSpPr>
        <p:spPr/>
        <p:txBody>
          <a:bodyPr/>
          <a:lstStyle/>
          <a:p>
            <a:r>
              <a:rPr lang="en-US" dirty="0"/>
              <a:t>Other Vertical Datums</a:t>
            </a:r>
          </a:p>
        </p:txBody>
      </p:sp>
      <p:sp>
        <p:nvSpPr>
          <p:cNvPr id="7" name="Content Placeholder 6">
            <a:extLst>
              <a:ext uri="{FF2B5EF4-FFF2-40B4-BE49-F238E27FC236}">
                <a16:creationId xmlns:a16="http://schemas.microsoft.com/office/drawing/2014/main" id="{25CB8DB2-7659-4696-A11B-F0A4760A9F3E}"/>
              </a:ext>
            </a:extLst>
          </p:cNvPr>
          <p:cNvSpPr>
            <a:spLocks noGrp="1"/>
          </p:cNvSpPr>
          <p:nvPr>
            <p:ph idx="1"/>
          </p:nvPr>
        </p:nvSpPr>
        <p:spPr/>
        <p:txBody>
          <a:bodyPr>
            <a:normAutofit fontScale="92500" lnSpcReduction="10000"/>
          </a:bodyPr>
          <a:lstStyle/>
          <a:p>
            <a:r>
              <a:rPr lang="en-US" dirty="0"/>
              <a:t>International Great Lakes Datum (more on that later) </a:t>
            </a:r>
          </a:p>
          <a:p>
            <a:r>
              <a:rPr lang="en-US" dirty="0"/>
              <a:t>Pre-1929 General Adjustments (1900, 1903, 1907, 1912)</a:t>
            </a:r>
          </a:p>
          <a:p>
            <a:r>
              <a:rPr lang="en-US" dirty="0"/>
              <a:t>River datums (Mean Gulf Level, Memphis, others)</a:t>
            </a:r>
          </a:p>
          <a:p>
            <a:r>
              <a:rPr lang="en-US" dirty="0"/>
              <a:t>Tidal Datums (NTDE)</a:t>
            </a:r>
          </a:p>
          <a:p>
            <a:endParaRPr lang="en-US" dirty="0"/>
          </a:p>
        </p:txBody>
      </p:sp>
      <p:sp>
        <p:nvSpPr>
          <p:cNvPr id="8" name="Date Placeholder 7">
            <a:extLst>
              <a:ext uri="{FF2B5EF4-FFF2-40B4-BE49-F238E27FC236}">
                <a16:creationId xmlns:a16="http://schemas.microsoft.com/office/drawing/2014/main" id="{0CA84022-2A26-4EEB-B405-1317FDBAD63D}"/>
              </a:ext>
            </a:extLst>
          </p:cNvPr>
          <p:cNvSpPr>
            <a:spLocks noGrp="1"/>
          </p:cNvSpPr>
          <p:nvPr>
            <p:ph type="dt" sz="half" idx="10"/>
          </p:nvPr>
        </p:nvSpPr>
        <p:spPr/>
        <p:txBody>
          <a:bodyPr/>
          <a:lstStyle/>
          <a:p>
            <a:r>
              <a:rPr lang="en-US"/>
              <a:t>1/11/2024</a:t>
            </a:r>
          </a:p>
        </p:txBody>
      </p:sp>
      <p:sp>
        <p:nvSpPr>
          <p:cNvPr id="9" name="Footer Placeholder 8">
            <a:extLst>
              <a:ext uri="{FF2B5EF4-FFF2-40B4-BE49-F238E27FC236}">
                <a16:creationId xmlns:a16="http://schemas.microsoft.com/office/drawing/2014/main" id="{666C655B-DAD1-40EB-9D6D-CDDE9D2768E7}"/>
              </a:ext>
            </a:extLst>
          </p:cNvPr>
          <p:cNvSpPr>
            <a:spLocks noGrp="1"/>
          </p:cNvSpPr>
          <p:nvPr>
            <p:ph type="ftr" sz="quarter" idx="11"/>
          </p:nvPr>
        </p:nvSpPr>
        <p:spPr/>
        <p:txBody>
          <a:bodyPr/>
          <a:lstStyle/>
          <a:p>
            <a:r>
              <a:rPr lang="fr-FR"/>
              <a:t>2024 ISPLS Convention</a:t>
            </a:r>
            <a:endParaRPr lang="en-US"/>
          </a:p>
        </p:txBody>
      </p:sp>
      <p:sp>
        <p:nvSpPr>
          <p:cNvPr id="10" name="Slide Number Placeholder 9">
            <a:extLst>
              <a:ext uri="{FF2B5EF4-FFF2-40B4-BE49-F238E27FC236}">
                <a16:creationId xmlns:a16="http://schemas.microsoft.com/office/drawing/2014/main" id="{1DF7C624-C2B1-4F7A-9391-1AD53FC74A2E}"/>
              </a:ext>
            </a:extLst>
          </p:cNvPr>
          <p:cNvSpPr>
            <a:spLocks noGrp="1"/>
          </p:cNvSpPr>
          <p:nvPr>
            <p:ph type="sldNum" sz="quarter" idx="12"/>
          </p:nvPr>
        </p:nvSpPr>
        <p:spPr/>
        <p:txBody>
          <a:bodyPr/>
          <a:lstStyle/>
          <a:p>
            <a:fld id="{D3D538F9-49A3-B84F-B36B-A7030CDE5D5B}" type="slidenum">
              <a:rPr lang="en-US" smtClean="0"/>
              <a:t>90</a:t>
            </a:fld>
            <a:endParaRPr lang="en-US"/>
          </a:p>
        </p:txBody>
      </p:sp>
    </p:spTree>
    <p:extLst>
      <p:ext uri="{BB962C8B-B14F-4D97-AF65-F5344CB8AC3E}">
        <p14:creationId xmlns:p14="http://schemas.microsoft.com/office/powerpoint/2010/main" val="4142081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5" name="Picture 2" descr="Scans of faxed datum plane charts, with numbers next to a vertical line that show how much to add or subtract.">
            <a:extLst>
              <a:ext uri="{FF2B5EF4-FFF2-40B4-BE49-F238E27FC236}">
                <a16:creationId xmlns:a16="http://schemas.microsoft.com/office/drawing/2014/main" id="{46366B27-8C3A-44F3-B5B5-4431E71F0D1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691" y="0"/>
            <a:ext cx="3990409"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7396" name="Picture 6" descr="Scans of faxed datum plane charts, with numbers next to a vertical line that show how much to add or subtract.">
            <a:extLst>
              <a:ext uri="{FF2B5EF4-FFF2-40B4-BE49-F238E27FC236}">
                <a16:creationId xmlns:a16="http://schemas.microsoft.com/office/drawing/2014/main" id="{F21FF61D-564F-4792-9EE1-EF6E1F68B1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11341" y="1"/>
            <a:ext cx="387614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a:extLst>
              <a:ext uri="{FF2B5EF4-FFF2-40B4-BE49-F238E27FC236}">
                <a16:creationId xmlns:a16="http://schemas.microsoft.com/office/drawing/2014/main" id="{3DE07E1B-0EEE-4995-BAD9-15760FCB43E0}"/>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9FFE53DD-43A9-42C3-999C-E2E27E07E4A8}"/>
              </a:ext>
            </a:extLst>
          </p:cNvPr>
          <p:cNvSpPr>
            <a:spLocks noGrp="1"/>
          </p:cNvSpPr>
          <p:nvPr>
            <p:ph type="ftr" sz="quarter" idx="11"/>
          </p:nvPr>
        </p:nvSpPr>
        <p:spPr/>
        <p:txBody>
          <a:bodyPr/>
          <a:lstStyle/>
          <a:p>
            <a:r>
              <a:rPr lang="fr-FR"/>
              <a:t>2024 ISPLS Convention</a:t>
            </a:r>
            <a:endParaRPr lang="en-US"/>
          </a:p>
        </p:txBody>
      </p:sp>
      <p:sp>
        <p:nvSpPr>
          <p:cNvPr id="7" name="Slide Number Placeholder 6">
            <a:extLst>
              <a:ext uri="{FF2B5EF4-FFF2-40B4-BE49-F238E27FC236}">
                <a16:creationId xmlns:a16="http://schemas.microsoft.com/office/drawing/2014/main" id="{7DA0ECF8-9ED9-4A94-BAFD-7FF5C50EA507}"/>
              </a:ext>
            </a:extLst>
          </p:cNvPr>
          <p:cNvSpPr>
            <a:spLocks noGrp="1"/>
          </p:cNvSpPr>
          <p:nvPr>
            <p:ph type="sldNum" sz="quarter" idx="12"/>
          </p:nvPr>
        </p:nvSpPr>
        <p:spPr/>
        <p:txBody>
          <a:bodyPr/>
          <a:lstStyle/>
          <a:p>
            <a:fld id="{D3D538F9-49A3-B84F-B36B-A7030CDE5D5B}" type="slidenum">
              <a:rPr lang="en-US" smtClean="0"/>
              <a:t>91</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84"/>
          <p:cNvSpPr txBox="1">
            <a:spLocks noGrp="1"/>
          </p:cNvSpPr>
          <p:nvPr>
            <p:ph type="title"/>
          </p:nvPr>
        </p:nvSpPr>
        <p:spPr>
          <a:xfrm>
            <a:off x="1485900" y="205978"/>
            <a:ext cx="6172200" cy="857250"/>
          </a:xfrm>
          <a:prstGeom prst="rect">
            <a:avLst/>
          </a:prstGeom>
          <a:noFill/>
          <a:ln>
            <a:noFill/>
          </a:ln>
        </p:spPr>
        <p:txBody>
          <a:bodyPr spcFirstLastPara="1" vert="horz" wrap="square" lIns="68569" tIns="34275" rIns="68569" bIns="34275" rtlCol="0" anchor="ctr" anchorCtr="0">
            <a:noAutofit/>
          </a:bodyPr>
          <a:lstStyle/>
          <a:p>
            <a:pPr>
              <a:spcBef>
                <a:spcPts val="0"/>
              </a:spcBef>
              <a:buClr>
                <a:schemeClr val="dk1"/>
              </a:buClr>
              <a:buSzPts val="3200"/>
            </a:pPr>
            <a:r>
              <a:rPr lang="en-US" sz="3200" b="1" dirty="0">
                <a:solidFill>
                  <a:schemeClr val="dk1"/>
                </a:solidFill>
                <a:latin typeface="Arial" panose="020B0604020202020204" pitchFamily="34" charset="0"/>
                <a:ea typeface="Calibri"/>
                <a:cs typeface="Arial" panose="020B0604020202020204" pitchFamily="34" charset="0"/>
                <a:sym typeface="Calibri"/>
              </a:rPr>
              <a:t>Draw a DATUM PROFILE</a:t>
            </a:r>
            <a:endParaRPr sz="5400" b="1" dirty="0">
              <a:latin typeface="Arial" panose="020B0604020202020204" pitchFamily="34" charset="0"/>
              <a:cs typeface="Arial" panose="020B0604020202020204" pitchFamily="34" charset="0"/>
            </a:endParaRPr>
          </a:p>
        </p:txBody>
      </p:sp>
      <p:grpSp>
        <p:nvGrpSpPr>
          <p:cNvPr id="2" name="Group 1" descr="A set of lines, some parallel, some crossing each other, that show where the reference is for various datums.">
            <a:extLst>
              <a:ext uri="{FF2B5EF4-FFF2-40B4-BE49-F238E27FC236}">
                <a16:creationId xmlns:a16="http://schemas.microsoft.com/office/drawing/2014/main" id="{8FBF76BC-C464-4C92-BE90-9321E99B49B3}"/>
              </a:ext>
            </a:extLst>
          </p:cNvPr>
          <p:cNvGrpSpPr/>
          <p:nvPr/>
        </p:nvGrpSpPr>
        <p:grpSpPr>
          <a:xfrm>
            <a:off x="952036" y="1063228"/>
            <a:ext cx="7239927" cy="3581594"/>
            <a:chOff x="1594247" y="1312069"/>
            <a:chExt cx="6178153" cy="3056334"/>
          </a:xfrm>
        </p:grpSpPr>
        <p:sp>
          <p:nvSpPr>
            <p:cNvPr id="1245" name="Google Shape;1245;p84"/>
            <p:cNvSpPr txBox="1"/>
            <p:nvPr/>
          </p:nvSpPr>
          <p:spPr>
            <a:xfrm>
              <a:off x="4972050" y="1327547"/>
              <a:ext cx="1200150" cy="391715"/>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a:solidFill>
                    <a:schemeClr val="dk1"/>
                  </a:solidFill>
                  <a:latin typeface="Calibri"/>
                  <a:ea typeface="Calibri"/>
                  <a:cs typeface="Calibri"/>
                  <a:sym typeface="Calibri"/>
                </a:rPr>
                <a:t>Dresbach, MN</a:t>
              </a:r>
              <a:endParaRPr sz="1350"/>
            </a:p>
            <a:p>
              <a:pPr>
                <a:buClr>
                  <a:schemeClr val="dk1"/>
                </a:buClr>
                <a:buSzPts val="1800"/>
              </a:pPr>
              <a:r>
                <a:rPr lang="en-US" sz="1350">
                  <a:solidFill>
                    <a:schemeClr val="dk1"/>
                  </a:solidFill>
                  <a:latin typeface="Calibri"/>
                  <a:ea typeface="Calibri"/>
                  <a:cs typeface="Calibri"/>
                  <a:sym typeface="Calibri"/>
                </a:rPr>
                <a:t>(PBM 182)</a:t>
              </a:r>
              <a:endParaRPr sz="1350"/>
            </a:p>
          </p:txBody>
        </p:sp>
        <p:sp>
          <p:nvSpPr>
            <p:cNvPr id="1246" name="Google Shape;1246;p84"/>
            <p:cNvSpPr txBox="1"/>
            <p:nvPr/>
          </p:nvSpPr>
          <p:spPr>
            <a:xfrm>
              <a:off x="2901553" y="2074069"/>
              <a:ext cx="3080147" cy="276225"/>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a:solidFill>
                    <a:schemeClr val="dk1"/>
                  </a:solidFill>
                  <a:latin typeface="Calibri"/>
                  <a:ea typeface="Calibri"/>
                  <a:cs typeface="Calibri"/>
                  <a:sym typeface="Calibri"/>
                </a:rPr>
                <a:t>Elevation above datum = Depth to datum</a:t>
              </a:r>
              <a:endParaRPr sz="1350"/>
            </a:p>
          </p:txBody>
        </p:sp>
        <p:cxnSp>
          <p:nvCxnSpPr>
            <p:cNvPr id="1247" name="Google Shape;1247;p84"/>
            <p:cNvCxnSpPr/>
            <p:nvPr/>
          </p:nvCxnSpPr>
          <p:spPr>
            <a:xfrm>
              <a:off x="6196013" y="1771650"/>
              <a:ext cx="0" cy="903684"/>
            </a:xfrm>
            <a:prstGeom prst="straightConnector1">
              <a:avLst/>
            </a:prstGeom>
            <a:noFill/>
            <a:ln w="9525" cap="flat" cmpd="sng">
              <a:solidFill>
                <a:schemeClr val="dk1"/>
              </a:solidFill>
              <a:prstDash val="solid"/>
              <a:miter lim="800000"/>
              <a:headEnd type="none" w="med" len="med"/>
              <a:tailEnd type="stealth" w="med" len="med"/>
            </a:ln>
          </p:spPr>
        </p:cxnSp>
        <p:sp>
          <p:nvSpPr>
            <p:cNvPr id="1248" name="Google Shape;1248;p84"/>
            <p:cNvSpPr txBox="1"/>
            <p:nvPr/>
          </p:nvSpPr>
          <p:spPr>
            <a:xfrm>
              <a:off x="5835253" y="30039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0.013 m</a:t>
              </a:r>
              <a:endParaRPr sz="1350"/>
            </a:p>
          </p:txBody>
        </p:sp>
        <p:sp>
          <p:nvSpPr>
            <p:cNvPr id="1249" name="Google Shape;1249;p84"/>
            <p:cNvSpPr txBox="1"/>
            <p:nvPr/>
          </p:nvSpPr>
          <p:spPr>
            <a:xfrm>
              <a:off x="5835253" y="33147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0.071 m</a:t>
              </a:r>
              <a:endParaRPr sz="1350"/>
            </a:p>
          </p:txBody>
        </p:sp>
        <p:sp>
          <p:nvSpPr>
            <p:cNvPr id="1250" name="Google Shape;1250;p84"/>
            <p:cNvSpPr txBox="1"/>
            <p:nvPr/>
          </p:nvSpPr>
          <p:spPr>
            <a:xfrm>
              <a:off x="5835253" y="35754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0.078 m</a:t>
              </a:r>
              <a:endParaRPr sz="1350"/>
            </a:p>
          </p:txBody>
        </p:sp>
        <p:sp>
          <p:nvSpPr>
            <p:cNvPr id="1251" name="Google Shape;1251;p84"/>
            <p:cNvSpPr txBox="1"/>
            <p:nvPr/>
          </p:nvSpPr>
          <p:spPr>
            <a:xfrm>
              <a:off x="5835253" y="38862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2.148 m</a:t>
              </a:r>
              <a:endParaRPr sz="1350"/>
            </a:p>
          </p:txBody>
        </p:sp>
        <p:cxnSp>
          <p:nvCxnSpPr>
            <p:cNvPr id="1252" name="Google Shape;1252;p84"/>
            <p:cNvCxnSpPr/>
            <p:nvPr/>
          </p:nvCxnSpPr>
          <p:spPr>
            <a:xfrm rot="10800000" flipH="1">
              <a:off x="1616869" y="1764507"/>
              <a:ext cx="5641181" cy="7144"/>
            </a:xfrm>
            <a:prstGeom prst="straightConnector1">
              <a:avLst/>
            </a:prstGeom>
            <a:noFill/>
            <a:ln w="9525" cap="flat" cmpd="sng">
              <a:solidFill>
                <a:schemeClr val="dk1"/>
              </a:solidFill>
              <a:prstDash val="solid"/>
              <a:miter lim="800000"/>
              <a:headEnd type="none" w="med" len="med"/>
              <a:tailEnd type="none" w="med" len="med"/>
            </a:ln>
          </p:spPr>
        </p:cxnSp>
        <p:sp>
          <p:nvSpPr>
            <p:cNvPr id="1253" name="Google Shape;1253;p84"/>
            <p:cNvSpPr txBox="1"/>
            <p:nvPr/>
          </p:nvSpPr>
          <p:spPr>
            <a:xfrm>
              <a:off x="1965722" y="1312069"/>
              <a:ext cx="1085850" cy="392906"/>
            </a:xfrm>
            <a:prstGeom prst="rect">
              <a:avLst/>
            </a:prstGeom>
            <a:noFill/>
            <a:ln>
              <a:noFill/>
            </a:ln>
          </p:spPr>
          <p:txBody>
            <a:bodyPr spcFirstLastPara="1" wrap="square" lIns="68569" tIns="34275" rIns="68569" bIns="34275" anchor="t" anchorCtr="0">
              <a:noAutofit/>
            </a:bodyPr>
            <a:lstStyle/>
            <a:p>
              <a:pPr>
                <a:buClr>
                  <a:schemeClr val="dk1"/>
                </a:buClr>
                <a:buSzPts val="1800"/>
              </a:pPr>
              <a:r>
                <a:rPr lang="en-US" sz="1350">
                  <a:solidFill>
                    <a:schemeClr val="dk1"/>
                  </a:solidFill>
                  <a:latin typeface="Calibri"/>
                  <a:ea typeface="Calibri"/>
                  <a:cs typeface="Calibri"/>
                  <a:sym typeface="Calibri"/>
                </a:rPr>
                <a:t>St. Paul, MN</a:t>
              </a:r>
              <a:endParaRPr sz="1350"/>
            </a:p>
            <a:p>
              <a:pPr>
                <a:buClr>
                  <a:schemeClr val="dk1"/>
                </a:buClr>
                <a:buSzPts val="1800"/>
              </a:pPr>
              <a:r>
                <a:rPr lang="en-US" sz="1350">
                  <a:solidFill>
                    <a:schemeClr val="dk1"/>
                  </a:solidFill>
                  <a:latin typeface="Calibri"/>
                  <a:ea typeface="Calibri"/>
                  <a:cs typeface="Calibri"/>
                  <a:sym typeface="Calibri"/>
                </a:rPr>
                <a:t>(PBM 67)</a:t>
              </a:r>
              <a:endParaRPr sz="1350"/>
            </a:p>
          </p:txBody>
        </p:sp>
        <p:cxnSp>
          <p:nvCxnSpPr>
            <p:cNvPr id="1254" name="Google Shape;1254;p84"/>
            <p:cNvCxnSpPr/>
            <p:nvPr/>
          </p:nvCxnSpPr>
          <p:spPr>
            <a:xfrm>
              <a:off x="2339578" y="3543300"/>
              <a:ext cx="4518422" cy="32147"/>
            </a:xfrm>
            <a:prstGeom prst="straightConnector1">
              <a:avLst/>
            </a:prstGeom>
            <a:noFill/>
            <a:ln w="9525" cap="flat" cmpd="sng">
              <a:solidFill>
                <a:schemeClr val="dk1"/>
              </a:solidFill>
              <a:prstDash val="solid"/>
              <a:miter lim="800000"/>
              <a:headEnd type="none" w="med" len="med"/>
              <a:tailEnd type="none" w="med" len="med"/>
            </a:ln>
          </p:spPr>
        </p:cxnSp>
        <p:cxnSp>
          <p:nvCxnSpPr>
            <p:cNvPr id="1255" name="Google Shape;1255;p84"/>
            <p:cNvCxnSpPr/>
            <p:nvPr/>
          </p:nvCxnSpPr>
          <p:spPr>
            <a:xfrm>
              <a:off x="2343150" y="3721894"/>
              <a:ext cx="4514850" cy="164306"/>
            </a:xfrm>
            <a:prstGeom prst="straightConnector1">
              <a:avLst/>
            </a:prstGeom>
            <a:noFill/>
            <a:ln w="9525" cap="flat" cmpd="sng">
              <a:solidFill>
                <a:schemeClr val="dk1"/>
              </a:solidFill>
              <a:prstDash val="solid"/>
              <a:miter lim="800000"/>
              <a:headEnd type="none" w="med" len="med"/>
              <a:tailEnd type="none" w="med" len="med"/>
            </a:ln>
          </p:spPr>
        </p:cxnSp>
        <p:cxnSp>
          <p:nvCxnSpPr>
            <p:cNvPr id="1256" name="Google Shape;1256;p84"/>
            <p:cNvCxnSpPr/>
            <p:nvPr/>
          </p:nvCxnSpPr>
          <p:spPr>
            <a:xfrm>
              <a:off x="2343150" y="4268390"/>
              <a:ext cx="4518422" cy="0"/>
            </a:xfrm>
            <a:prstGeom prst="straightConnector1">
              <a:avLst/>
            </a:prstGeom>
            <a:noFill/>
            <a:ln w="9525" cap="flat" cmpd="sng">
              <a:solidFill>
                <a:schemeClr val="dk1"/>
              </a:solidFill>
              <a:prstDash val="solid"/>
              <a:miter lim="800000"/>
              <a:headEnd type="none" w="med" len="med"/>
              <a:tailEnd type="none" w="med" len="med"/>
            </a:ln>
          </p:spPr>
        </p:cxnSp>
        <p:sp>
          <p:nvSpPr>
            <p:cNvPr id="1257" name="Google Shape;1257;p84"/>
            <p:cNvSpPr txBox="1"/>
            <p:nvPr/>
          </p:nvSpPr>
          <p:spPr>
            <a:xfrm>
              <a:off x="1596628" y="31432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NAVD88</a:t>
              </a:r>
              <a:endParaRPr sz="1350"/>
            </a:p>
          </p:txBody>
        </p:sp>
        <p:sp>
          <p:nvSpPr>
            <p:cNvPr id="1258" name="Google Shape;1258;p84"/>
            <p:cNvSpPr txBox="1"/>
            <p:nvPr/>
          </p:nvSpPr>
          <p:spPr>
            <a:xfrm>
              <a:off x="1616869" y="363259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1912</a:t>
              </a:r>
              <a:endParaRPr sz="1350"/>
            </a:p>
          </p:txBody>
        </p:sp>
        <p:sp>
          <p:nvSpPr>
            <p:cNvPr id="1259" name="Google Shape;1259;p84"/>
            <p:cNvSpPr txBox="1"/>
            <p:nvPr/>
          </p:nvSpPr>
          <p:spPr>
            <a:xfrm>
              <a:off x="1600200" y="28003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NGVD29</a:t>
              </a:r>
              <a:endParaRPr sz="1350"/>
            </a:p>
          </p:txBody>
        </p:sp>
        <p:sp>
          <p:nvSpPr>
            <p:cNvPr id="1260" name="Google Shape;1260;p84"/>
            <p:cNvSpPr txBox="1"/>
            <p:nvPr/>
          </p:nvSpPr>
          <p:spPr>
            <a:xfrm>
              <a:off x="1594247" y="41719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Memphis</a:t>
              </a:r>
              <a:endParaRPr sz="1350"/>
            </a:p>
          </p:txBody>
        </p:sp>
        <p:sp>
          <p:nvSpPr>
            <p:cNvPr id="1261" name="Google Shape;1261;p84"/>
            <p:cNvSpPr txBox="1"/>
            <p:nvPr/>
          </p:nvSpPr>
          <p:spPr>
            <a:xfrm>
              <a:off x="1600200" y="34290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Mean Gulf</a:t>
              </a:r>
              <a:endParaRPr sz="1350"/>
            </a:p>
          </p:txBody>
        </p:sp>
        <p:sp>
          <p:nvSpPr>
            <p:cNvPr id="1262" name="Google Shape;1262;p84"/>
            <p:cNvSpPr txBox="1"/>
            <p:nvPr/>
          </p:nvSpPr>
          <p:spPr>
            <a:xfrm>
              <a:off x="2514600" y="30039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0.046 m</a:t>
              </a:r>
              <a:endParaRPr sz="1350"/>
            </a:p>
          </p:txBody>
        </p:sp>
        <p:sp>
          <p:nvSpPr>
            <p:cNvPr id="1263" name="Google Shape;1263;p84"/>
            <p:cNvSpPr txBox="1"/>
            <p:nvPr/>
          </p:nvSpPr>
          <p:spPr>
            <a:xfrm>
              <a:off x="2514600" y="33147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0.098 m</a:t>
              </a:r>
              <a:endParaRPr sz="1350"/>
            </a:p>
          </p:txBody>
        </p:sp>
        <p:sp>
          <p:nvSpPr>
            <p:cNvPr id="1264" name="Google Shape;1264;p84"/>
            <p:cNvSpPr txBox="1"/>
            <p:nvPr/>
          </p:nvSpPr>
          <p:spPr>
            <a:xfrm>
              <a:off x="2514600" y="35754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0.003 m</a:t>
              </a:r>
              <a:endParaRPr sz="1350"/>
            </a:p>
          </p:txBody>
        </p:sp>
        <p:sp>
          <p:nvSpPr>
            <p:cNvPr id="1265" name="Google Shape;1265;p84"/>
            <p:cNvSpPr txBox="1"/>
            <p:nvPr/>
          </p:nvSpPr>
          <p:spPr>
            <a:xfrm>
              <a:off x="2514600" y="388620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2.222 m</a:t>
              </a:r>
              <a:endParaRPr sz="1350"/>
            </a:p>
          </p:txBody>
        </p:sp>
        <p:cxnSp>
          <p:nvCxnSpPr>
            <p:cNvPr id="1266" name="Google Shape;1266;p84"/>
            <p:cNvCxnSpPr/>
            <p:nvPr/>
          </p:nvCxnSpPr>
          <p:spPr>
            <a:xfrm>
              <a:off x="2686050" y="1851422"/>
              <a:ext cx="0" cy="903684"/>
            </a:xfrm>
            <a:prstGeom prst="straightConnector1">
              <a:avLst/>
            </a:prstGeom>
            <a:noFill/>
            <a:ln w="9525" cap="flat" cmpd="sng">
              <a:solidFill>
                <a:schemeClr val="dk1"/>
              </a:solidFill>
              <a:prstDash val="solid"/>
              <a:miter lim="800000"/>
              <a:headEnd type="none" w="med" len="med"/>
              <a:tailEnd type="stealth" w="med" len="med"/>
            </a:ln>
          </p:spPr>
        </p:cxnSp>
        <p:cxnSp>
          <p:nvCxnSpPr>
            <p:cNvPr id="1267" name="Google Shape;1267;p84"/>
            <p:cNvCxnSpPr/>
            <p:nvPr/>
          </p:nvCxnSpPr>
          <p:spPr>
            <a:xfrm>
              <a:off x="2337197" y="2955132"/>
              <a:ext cx="4463653" cy="245269"/>
            </a:xfrm>
            <a:prstGeom prst="straightConnector1">
              <a:avLst/>
            </a:prstGeom>
            <a:noFill/>
            <a:ln w="9525" cap="flat" cmpd="sng">
              <a:solidFill>
                <a:schemeClr val="dk1"/>
              </a:solidFill>
              <a:prstDash val="solid"/>
              <a:miter lim="800000"/>
              <a:headEnd type="none" w="med" len="med"/>
              <a:tailEnd type="none" w="med" len="med"/>
            </a:ln>
          </p:spPr>
        </p:cxnSp>
        <p:cxnSp>
          <p:nvCxnSpPr>
            <p:cNvPr id="1268" name="Google Shape;1268;p84"/>
            <p:cNvCxnSpPr/>
            <p:nvPr/>
          </p:nvCxnSpPr>
          <p:spPr>
            <a:xfrm rot="10800000" flipH="1">
              <a:off x="2339578" y="2955131"/>
              <a:ext cx="4538663" cy="285750"/>
            </a:xfrm>
            <a:prstGeom prst="straightConnector1">
              <a:avLst/>
            </a:prstGeom>
            <a:noFill/>
            <a:ln w="9525" cap="flat" cmpd="sng">
              <a:solidFill>
                <a:schemeClr val="dk1"/>
              </a:solidFill>
              <a:prstDash val="solid"/>
              <a:miter lim="800000"/>
              <a:headEnd type="none" w="med" len="med"/>
              <a:tailEnd type="none" w="med" len="med"/>
            </a:ln>
          </p:spPr>
        </p:cxnSp>
        <p:sp>
          <p:nvSpPr>
            <p:cNvPr id="1269" name="Google Shape;1269;p84"/>
            <p:cNvSpPr txBox="1"/>
            <p:nvPr/>
          </p:nvSpPr>
          <p:spPr>
            <a:xfrm>
              <a:off x="6972300" y="283249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NAVD88</a:t>
              </a:r>
              <a:endParaRPr sz="1350"/>
            </a:p>
          </p:txBody>
        </p:sp>
        <p:sp>
          <p:nvSpPr>
            <p:cNvPr id="1270" name="Google Shape;1270;p84"/>
            <p:cNvSpPr txBox="1"/>
            <p:nvPr/>
          </p:nvSpPr>
          <p:spPr>
            <a:xfrm>
              <a:off x="7029450" y="38040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1912</a:t>
              </a:r>
              <a:endParaRPr sz="1350"/>
            </a:p>
          </p:txBody>
        </p:sp>
        <p:sp>
          <p:nvSpPr>
            <p:cNvPr id="1271" name="Google Shape;1271;p84"/>
            <p:cNvSpPr txBox="1"/>
            <p:nvPr/>
          </p:nvSpPr>
          <p:spPr>
            <a:xfrm>
              <a:off x="7012781" y="3118247"/>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NGVD29</a:t>
              </a:r>
              <a:endParaRPr sz="1350"/>
            </a:p>
          </p:txBody>
        </p:sp>
        <p:sp>
          <p:nvSpPr>
            <p:cNvPr id="1272" name="Google Shape;1272;p84"/>
            <p:cNvSpPr txBox="1"/>
            <p:nvPr/>
          </p:nvSpPr>
          <p:spPr>
            <a:xfrm>
              <a:off x="7006828" y="41719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Memphis</a:t>
              </a:r>
              <a:endParaRPr sz="1350"/>
            </a:p>
          </p:txBody>
        </p:sp>
        <p:sp>
          <p:nvSpPr>
            <p:cNvPr id="1273" name="Google Shape;1273;p84"/>
            <p:cNvSpPr txBox="1"/>
            <p:nvPr/>
          </p:nvSpPr>
          <p:spPr>
            <a:xfrm>
              <a:off x="7012781" y="3486150"/>
              <a:ext cx="742950" cy="196453"/>
            </a:xfrm>
            <a:prstGeom prst="rect">
              <a:avLst/>
            </a:prstGeom>
            <a:noFill/>
            <a:ln>
              <a:noFill/>
            </a:ln>
          </p:spPr>
          <p:txBody>
            <a:bodyPr spcFirstLastPara="1" wrap="square" lIns="68569" tIns="34275" rIns="68569" bIns="34275" anchor="t" anchorCtr="0">
              <a:noAutofit/>
            </a:bodyPr>
            <a:lstStyle/>
            <a:p>
              <a:pPr>
                <a:buClr>
                  <a:schemeClr val="dk1"/>
                </a:buClr>
                <a:buSzPts val="1100"/>
              </a:pPr>
              <a:r>
                <a:rPr lang="en-US" sz="825">
                  <a:solidFill>
                    <a:schemeClr val="dk1"/>
                  </a:solidFill>
                  <a:latin typeface="Calibri"/>
                  <a:ea typeface="Calibri"/>
                  <a:cs typeface="Calibri"/>
                  <a:sym typeface="Calibri"/>
                </a:rPr>
                <a:t>Mean Gulf</a:t>
              </a:r>
              <a:endParaRPr sz="1350"/>
            </a:p>
          </p:txBody>
        </p:sp>
      </p:grpSp>
      <p:sp>
        <p:nvSpPr>
          <p:cNvPr id="6" name="Date Placeholder 5">
            <a:extLst>
              <a:ext uri="{FF2B5EF4-FFF2-40B4-BE49-F238E27FC236}">
                <a16:creationId xmlns:a16="http://schemas.microsoft.com/office/drawing/2014/main" id="{0E1B099D-9CD8-4689-A0A6-D5AEF93180EA}"/>
              </a:ext>
            </a:extLst>
          </p:cNvPr>
          <p:cNvSpPr>
            <a:spLocks noGrp="1"/>
          </p:cNvSpPr>
          <p:nvPr>
            <p:ph type="dt" sz="half" idx="10"/>
          </p:nvPr>
        </p:nvSpPr>
        <p:spPr/>
        <p:txBody>
          <a:bodyPr/>
          <a:lstStyle/>
          <a:p>
            <a:r>
              <a:rPr lang="en-US"/>
              <a:t>1/11/2024</a:t>
            </a:r>
          </a:p>
        </p:txBody>
      </p:sp>
      <p:sp>
        <p:nvSpPr>
          <p:cNvPr id="7" name="Footer Placeholder 6">
            <a:extLst>
              <a:ext uri="{FF2B5EF4-FFF2-40B4-BE49-F238E27FC236}">
                <a16:creationId xmlns:a16="http://schemas.microsoft.com/office/drawing/2014/main" id="{1E9FAF76-DDDE-4F40-B8E9-83E122189301}"/>
              </a:ext>
            </a:extLst>
          </p:cNvPr>
          <p:cNvSpPr>
            <a:spLocks noGrp="1"/>
          </p:cNvSpPr>
          <p:nvPr>
            <p:ph type="ftr" sz="quarter" idx="11"/>
          </p:nvPr>
        </p:nvSpPr>
        <p:spPr/>
        <p:txBody>
          <a:bodyPr/>
          <a:lstStyle/>
          <a:p>
            <a:r>
              <a:rPr lang="fr-FR"/>
              <a:t>2024 ISPLS Convention</a:t>
            </a:r>
            <a:endParaRPr lang="en-US"/>
          </a:p>
        </p:txBody>
      </p:sp>
      <p:sp>
        <p:nvSpPr>
          <p:cNvPr id="8" name="Slide Number Placeholder 7">
            <a:extLst>
              <a:ext uri="{FF2B5EF4-FFF2-40B4-BE49-F238E27FC236}">
                <a16:creationId xmlns:a16="http://schemas.microsoft.com/office/drawing/2014/main" id="{962B42BE-3841-47E3-8918-46957C6A923A}"/>
              </a:ext>
            </a:extLst>
          </p:cNvPr>
          <p:cNvSpPr>
            <a:spLocks noGrp="1"/>
          </p:cNvSpPr>
          <p:nvPr>
            <p:ph type="sldNum" sz="quarter" idx="12"/>
          </p:nvPr>
        </p:nvSpPr>
        <p:spPr/>
        <p:txBody>
          <a:bodyPr/>
          <a:lstStyle/>
          <a:p>
            <a:fld id="{D3D538F9-49A3-B84F-B36B-A7030CDE5D5B}" type="slidenum">
              <a:rPr lang="en-US" smtClean="0"/>
              <a:t>92</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6C37-95B8-4FF5-ABE3-557025CC41DE}"/>
              </a:ext>
            </a:extLst>
          </p:cNvPr>
          <p:cNvSpPr>
            <a:spLocks noGrp="1"/>
          </p:cNvSpPr>
          <p:nvPr>
            <p:ph type="title"/>
          </p:nvPr>
        </p:nvSpPr>
        <p:spPr/>
        <p:txBody>
          <a:bodyPr>
            <a:normAutofit fontScale="90000"/>
          </a:bodyPr>
          <a:lstStyle/>
          <a:p>
            <a:r>
              <a:rPr lang="en-US" dirty="0">
                <a:cs typeface="Arial" panose="020B0604020202020204" pitchFamily="34" charset="0"/>
              </a:rPr>
              <a:t>International Great Lakes Datum</a:t>
            </a:r>
          </a:p>
        </p:txBody>
      </p:sp>
      <p:sp>
        <p:nvSpPr>
          <p:cNvPr id="3" name="Text Placeholder 2">
            <a:extLst>
              <a:ext uri="{FF2B5EF4-FFF2-40B4-BE49-F238E27FC236}">
                <a16:creationId xmlns:a16="http://schemas.microsoft.com/office/drawing/2014/main" id="{24441084-9573-4673-90DB-6048ADAF81C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FA5B709-2136-4B47-9499-59AA94F118F1}"/>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D54527EF-9695-4B92-8C63-A3B7E659D962}"/>
              </a:ext>
            </a:extLst>
          </p:cNvPr>
          <p:cNvSpPr>
            <a:spLocks noGrp="1"/>
          </p:cNvSpPr>
          <p:nvPr>
            <p:ph type="ftr" sz="quarter" idx="11"/>
          </p:nvPr>
        </p:nvSpPr>
        <p:spPr/>
        <p:txBody>
          <a:bodyPr/>
          <a:lstStyle/>
          <a:p>
            <a:r>
              <a:rPr lang="fr-FR"/>
              <a:t>2024 ISPLS Convention</a:t>
            </a:r>
            <a:endParaRPr lang="en-US"/>
          </a:p>
        </p:txBody>
      </p:sp>
      <p:sp>
        <p:nvSpPr>
          <p:cNvPr id="6" name="Slide Number Placeholder 5">
            <a:extLst>
              <a:ext uri="{FF2B5EF4-FFF2-40B4-BE49-F238E27FC236}">
                <a16:creationId xmlns:a16="http://schemas.microsoft.com/office/drawing/2014/main" id="{F10A525F-3328-42CB-AAF5-1FA680F10FF8}"/>
              </a:ext>
            </a:extLst>
          </p:cNvPr>
          <p:cNvSpPr>
            <a:spLocks noGrp="1"/>
          </p:cNvSpPr>
          <p:nvPr>
            <p:ph type="sldNum" sz="quarter" idx="12"/>
          </p:nvPr>
        </p:nvSpPr>
        <p:spPr/>
        <p:txBody>
          <a:bodyPr/>
          <a:lstStyle/>
          <a:p>
            <a:fld id="{D3D538F9-49A3-B84F-B36B-A7030CDE5D5B}" type="slidenum">
              <a:rPr lang="en-US" smtClean="0"/>
              <a:t>93</a:t>
            </a:fld>
            <a:endParaRPr lang="en-US"/>
          </a:p>
        </p:txBody>
      </p:sp>
    </p:spTree>
    <p:extLst>
      <p:ext uri="{BB962C8B-B14F-4D97-AF65-F5344CB8AC3E}">
        <p14:creationId xmlns:p14="http://schemas.microsoft.com/office/powerpoint/2010/main" val="3867054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What is IGLD?</a:t>
            </a:r>
          </a:p>
        </p:txBody>
      </p:sp>
      <p:sp>
        <p:nvSpPr>
          <p:cNvPr id="3" name="Content Placeholder 2"/>
          <p:cNvSpPr>
            <a:spLocks noGrp="1"/>
          </p:cNvSpPr>
          <p:nvPr>
            <p:ph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International Great Lakes Datum (IGLD) is a common height reference system by which water levels can be measured and meaningfully related to each other</a:t>
            </a:r>
          </a:p>
          <a:p>
            <a:r>
              <a:rPr lang="en-US" dirty="0">
                <a:latin typeface="Arial" panose="020B0604020202020204" pitchFamily="34" charset="0"/>
                <a:cs typeface="Arial" panose="020B0604020202020204" pitchFamily="34" charset="0"/>
              </a:rPr>
              <a:t>Joint effort between the United States and Canada</a:t>
            </a:r>
          </a:p>
          <a:p>
            <a:r>
              <a:rPr lang="en-US" dirty="0">
                <a:latin typeface="Arial" panose="020B0604020202020204" pitchFamily="34" charset="0"/>
                <a:cs typeface="Arial" panose="020B0604020202020204" pitchFamily="34" charset="0"/>
              </a:rPr>
              <a:t>Maintained by the Coordinating Committee on Great Lakes Basic Hydraulic and Hydrologic Data</a:t>
            </a:r>
          </a:p>
          <a:p>
            <a:r>
              <a:rPr lang="en-US" dirty="0">
                <a:latin typeface="Arial" panose="020B0604020202020204" pitchFamily="34" charset="0"/>
                <a:cs typeface="Arial" panose="020B0604020202020204" pitchFamily="34" charset="0"/>
              </a:rPr>
              <a:t>Due primarily to Glacial Isostatic Adjustment, IGLD is updated every 25-35 years</a:t>
            </a:r>
          </a:p>
          <a:p>
            <a:r>
              <a:rPr lang="en-US" dirty="0">
                <a:latin typeface="Arial" panose="020B0604020202020204" pitchFamily="34" charset="0"/>
                <a:cs typeface="Arial" panose="020B0604020202020204" pitchFamily="34" charset="0"/>
              </a:rPr>
              <a:t>The next update will be IGLD (2020)</a:t>
            </a:r>
          </a:p>
          <a:p>
            <a:endParaRPr lang="en-US" dirty="0"/>
          </a:p>
        </p:txBody>
      </p:sp>
      <p:sp>
        <p:nvSpPr>
          <p:cNvPr id="4" name="Date Placeholder 3">
            <a:extLst>
              <a:ext uri="{FF2B5EF4-FFF2-40B4-BE49-F238E27FC236}">
                <a16:creationId xmlns:a16="http://schemas.microsoft.com/office/drawing/2014/main" id="{30009B23-0D84-4839-A497-9062F87D03E5}"/>
              </a:ext>
            </a:extLst>
          </p:cNvPr>
          <p:cNvSpPr>
            <a:spLocks noGrp="1"/>
          </p:cNvSpPr>
          <p:nvPr>
            <p:ph type="dt" sz="half" idx="10"/>
          </p:nvPr>
        </p:nvSpPr>
        <p:spPr/>
        <p:txBody>
          <a:bodyPr/>
          <a:lstStyle/>
          <a:p>
            <a:r>
              <a:rPr lang="en-US"/>
              <a:t>1/11/2024</a:t>
            </a:r>
          </a:p>
        </p:txBody>
      </p:sp>
      <p:sp>
        <p:nvSpPr>
          <p:cNvPr id="5" name="Footer Placeholder 4">
            <a:extLst>
              <a:ext uri="{FF2B5EF4-FFF2-40B4-BE49-F238E27FC236}">
                <a16:creationId xmlns:a16="http://schemas.microsoft.com/office/drawing/2014/main" id="{2305FDEC-6BFC-42E0-9914-476DF965DA2E}"/>
              </a:ext>
            </a:extLst>
          </p:cNvPr>
          <p:cNvSpPr>
            <a:spLocks noGrp="1"/>
          </p:cNvSpPr>
          <p:nvPr>
            <p:ph type="ftr" sz="quarter" idx="11"/>
          </p:nvPr>
        </p:nvSpPr>
        <p:spPr/>
        <p:txBody>
          <a:bodyPr/>
          <a:lstStyle/>
          <a:p>
            <a:r>
              <a:rPr lang="fr-FR"/>
              <a:t>2024 ISPLS Convention</a:t>
            </a:r>
            <a:endParaRPr lang="en-US"/>
          </a:p>
        </p:txBody>
      </p:sp>
      <p:sp>
        <p:nvSpPr>
          <p:cNvPr id="6" name="Slide Number Placeholder 5">
            <a:extLst>
              <a:ext uri="{FF2B5EF4-FFF2-40B4-BE49-F238E27FC236}">
                <a16:creationId xmlns:a16="http://schemas.microsoft.com/office/drawing/2014/main" id="{CE31C73F-8B63-4CED-A91C-7D475FE573E2}"/>
              </a:ext>
            </a:extLst>
          </p:cNvPr>
          <p:cNvSpPr>
            <a:spLocks noGrp="1"/>
          </p:cNvSpPr>
          <p:nvPr>
            <p:ph type="sldNum" sz="quarter" idx="12"/>
          </p:nvPr>
        </p:nvSpPr>
        <p:spPr/>
        <p:txBody>
          <a:bodyPr/>
          <a:lstStyle/>
          <a:p>
            <a:fld id="{D3D538F9-49A3-B84F-B36B-A7030CDE5D5B}" type="slidenum">
              <a:rPr lang="en-US" smtClean="0"/>
              <a:t>94</a:t>
            </a:fld>
            <a:endParaRPr lang="en-US"/>
          </a:p>
        </p:txBody>
      </p:sp>
      <p:pic>
        <p:nvPicPr>
          <p:cNvPr id="2050" name="Picture 2" descr="Logo of Great Lakes Coordinating Committee">
            <a:extLst>
              <a:ext uri="{FF2B5EF4-FFF2-40B4-BE49-F238E27FC236}">
                <a16:creationId xmlns:a16="http://schemas.microsoft.com/office/drawing/2014/main" id="{6D294A73-6F7B-48BB-89F1-25313ACFC6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2081" y="3693668"/>
            <a:ext cx="2154719" cy="121051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lags of US and Canada joined together">
            <a:extLst>
              <a:ext uri="{FF2B5EF4-FFF2-40B4-BE49-F238E27FC236}">
                <a16:creationId xmlns:a16="http://schemas.microsoft.com/office/drawing/2014/main" id="{A5135418-B28A-4681-899F-48FD73C54A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65652" y="4487823"/>
            <a:ext cx="1250295" cy="48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012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Current IGLD</a:t>
            </a:r>
          </a:p>
        </p:txBody>
      </p:sp>
      <p:sp>
        <p:nvSpPr>
          <p:cNvPr id="3" name="Content Placeholder 2"/>
          <p:cNvSpPr>
            <a:spLocks noGrp="1"/>
          </p:cNvSpPr>
          <p:nvPr>
            <p:ph idx="1"/>
          </p:nvPr>
        </p:nvSpPr>
        <p:spPr>
          <a:xfrm>
            <a:off x="628650" y="1369219"/>
            <a:ext cx="3962400" cy="3263504"/>
          </a:xfrm>
        </p:spPr>
        <p:txBody>
          <a:bodyPr>
            <a:normAutofit fontScale="77500" lnSpcReduction="20000"/>
          </a:bodyPr>
          <a:lstStyle/>
          <a:p>
            <a:r>
              <a:rPr lang="en-US" dirty="0">
                <a:latin typeface="Arial" panose="020B0604020202020204" pitchFamily="34" charset="0"/>
                <a:cs typeface="Arial" panose="020B0604020202020204" pitchFamily="34" charset="0"/>
              </a:rPr>
              <a:t>IGLD (1985) replaced IGLD (1955) in 1992</a:t>
            </a:r>
          </a:p>
          <a:p>
            <a:r>
              <a:rPr lang="en-US" dirty="0">
                <a:latin typeface="Arial" panose="020B0604020202020204" pitchFamily="34" charset="0"/>
                <a:cs typeface="Arial" panose="020B0604020202020204" pitchFamily="34" charset="0"/>
              </a:rPr>
              <a:t>Same reference zero as NAVD 88 (at Pointe au </a:t>
            </a:r>
            <a:r>
              <a:rPr lang="en-US" dirty="0" err="1">
                <a:latin typeface="Arial" panose="020B0604020202020204" pitchFamily="34" charset="0"/>
                <a:cs typeface="Arial" panose="020B0604020202020204" pitchFamily="34" charset="0"/>
              </a:rPr>
              <a:t>Père</a:t>
            </a:r>
            <a:r>
              <a:rPr lang="en-US" dirty="0">
                <a:latin typeface="Arial" panose="020B0604020202020204" pitchFamily="34" charset="0"/>
                <a:cs typeface="Arial" panose="020B0604020202020204" pitchFamily="34" charset="0"/>
              </a:rPr>
              <a:t>, Québec)</a:t>
            </a:r>
          </a:p>
          <a:p>
            <a:r>
              <a:rPr lang="en-US" dirty="0">
                <a:latin typeface="Arial" panose="020B0604020202020204" pitchFamily="34" charset="0"/>
                <a:cs typeface="Arial" panose="020B0604020202020204" pitchFamily="34" charset="0"/>
              </a:rPr>
              <a:t>Surface determined by leveling</a:t>
            </a:r>
          </a:p>
          <a:p>
            <a:r>
              <a:rPr lang="en-US" dirty="0">
                <a:latin typeface="Arial" panose="020B0604020202020204" pitchFamily="34" charset="0"/>
                <a:cs typeface="Arial" panose="020B0604020202020204" pitchFamily="34" charset="0"/>
              </a:rPr>
              <a:t>Dynamic heights</a:t>
            </a:r>
          </a:p>
          <a:p>
            <a:r>
              <a:rPr lang="en-US" dirty="0">
                <a:latin typeface="Arial" panose="020B0604020202020204" pitchFamily="34" charset="0"/>
                <a:cs typeface="Arial" panose="020B0604020202020204" pitchFamily="34" charset="0"/>
              </a:rPr>
              <a:t>Hydraulic correctors</a:t>
            </a:r>
          </a:p>
        </p:txBody>
      </p:sp>
      <p:pic>
        <p:nvPicPr>
          <p:cNvPr id="4" name="Picture 3" descr="Map of the Great Lakes region with a color ramp across the lakes showing the magnitude of IGLD 85 Hydraulic Correctors."/>
          <p:cNvPicPr/>
          <p:nvPr/>
        </p:nvPicPr>
        <p:blipFill>
          <a:blip r:embed="rId3">
            <a:extLst>
              <a:ext uri="{28A0092B-C50C-407E-A947-70E740481C1C}">
                <a14:useLocalDpi xmlns:a14="http://schemas.microsoft.com/office/drawing/2010/main"/>
              </a:ext>
            </a:extLst>
          </a:blip>
          <a:srcRect/>
          <a:stretch>
            <a:fillRect/>
          </a:stretch>
        </p:blipFill>
        <p:spPr bwMode="auto">
          <a:xfrm>
            <a:off x="4570334" y="1095819"/>
            <a:ext cx="4573667" cy="3438082"/>
          </a:xfrm>
          <a:prstGeom prst="rect">
            <a:avLst/>
          </a:prstGeom>
          <a:noFill/>
          <a:ln>
            <a:noFill/>
          </a:ln>
        </p:spPr>
      </p:pic>
      <p:sp>
        <p:nvSpPr>
          <p:cNvPr id="5" name="Date Placeholder 4">
            <a:extLst>
              <a:ext uri="{FF2B5EF4-FFF2-40B4-BE49-F238E27FC236}">
                <a16:creationId xmlns:a16="http://schemas.microsoft.com/office/drawing/2014/main" id="{651B062B-7A8C-4663-BEEC-067C4BEC8716}"/>
              </a:ext>
            </a:extLst>
          </p:cNvPr>
          <p:cNvSpPr>
            <a:spLocks noGrp="1"/>
          </p:cNvSpPr>
          <p:nvPr>
            <p:ph type="dt" sz="half" idx="10"/>
          </p:nvPr>
        </p:nvSpPr>
        <p:spPr/>
        <p:txBody>
          <a:bodyPr/>
          <a:lstStyle/>
          <a:p>
            <a:r>
              <a:rPr lang="en-US"/>
              <a:t>1/11/2024</a:t>
            </a:r>
          </a:p>
        </p:txBody>
      </p:sp>
      <p:sp>
        <p:nvSpPr>
          <p:cNvPr id="6" name="Footer Placeholder 5">
            <a:extLst>
              <a:ext uri="{FF2B5EF4-FFF2-40B4-BE49-F238E27FC236}">
                <a16:creationId xmlns:a16="http://schemas.microsoft.com/office/drawing/2014/main" id="{F9626049-5CF9-4277-9F30-2CF38D69D7E6}"/>
              </a:ext>
            </a:extLst>
          </p:cNvPr>
          <p:cNvSpPr>
            <a:spLocks noGrp="1"/>
          </p:cNvSpPr>
          <p:nvPr>
            <p:ph type="ftr" sz="quarter" idx="11"/>
          </p:nvPr>
        </p:nvSpPr>
        <p:spPr/>
        <p:txBody>
          <a:bodyPr/>
          <a:lstStyle/>
          <a:p>
            <a:r>
              <a:rPr lang="fr-FR"/>
              <a:t>2024 ISPLS Convention</a:t>
            </a:r>
            <a:endParaRPr lang="en-US"/>
          </a:p>
        </p:txBody>
      </p:sp>
      <p:sp>
        <p:nvSpPr>
          <p:cNvPr id="7" name="Slide Number Placeholder 6">
            <a:extLst>
              <a:ext uri="{FF2B5EF4-FFF2-40B4-BE49-F238E27FC236}">
                <a16:creationId xmlns:a16="http://schemas.microsoft.com/office/drawing/2014/main" id="{D30AE4C7-28E6-4CB2-BA98-A74F490AC114}"/>
              </a:ext>
            </a:extLst>
          </p:cNvPr>
          <p:cNvSpPr>
            <a:spLocks noGrp="1"/>
          </p:cNvSpPr>
          <p:nvPr>
            <p:ph type="sldNum" sz="quarter" idx="12"/>
          </p:nvPr>
        </p:nvSpPr>
        <p:spPr/>
        <p:txBody>
          <a:bodyPr/>
          <a:lstStyle/>
          <a:p>
            <a:fld id="{D3D538F9-49A3-B84F-B36B-A7030CDE5D5B}" type="slidenum">
              <a:rPr lang="en-US" smtClean="0"/>
              <a:t>95</a:t>
            </a:fld>
            <a:endParaRPr lang="en-US"/>
          </a:p>
        </p:txBody>
      </p:sp>
    </p:spTree>
    <p:extLst>
      <p:ext uri="{BB962C8B-B14F-4D97-AF65-F5344CB8AC3E}">
        <p14:creationId xmlns:p14="http://schemas.microsoft.com/office/powerpoint/2010/main" val="3658810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IGLD (1985) Reference Surface</a:t>
            </a:r>
          </a:p>
        </p:txBody>
      </p:sp>
      <p:sp>
        <p:nvSpPr>
          <p:cNvPr id="5" name="Google Shape;1106;p20"/>
          <p:cNvSpPr txBox="1">
            <a:spLocks/>
          </p:cNvSpPr>
          <p:nvPr/>
        </p:nvSpPr>
        <p:spPr>
          <a:xfrm>
            <a:off x="200025" y="1268016"/>
            <a:ext cx="8743950" cy="3704034"/>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spcBef>
                <a:spcPts val="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Reference surface is each lake (equipotential surface) to which heights are referenced</a:t>
            </a:r>
            <a:endParaRPr lang="en-US" sz="2400" dirty="0">
              <a:latin typeface="Arial" panose="020B0604020202020204" pitchFamily="34" charset="0"/>
              <a:cs typeface="Arial" panose="020B0604020202020204" pitchFamily="34" charset="0"/>
            </a:endParaRPr>
          </a:p>
          <a:p>
            <a:pPr marL="257175" indent="-257175">
              <a:spcBef>
                <a:spcPts val="30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IGLD 1955 &amp; 1985 used 1000’s miles of geodetic leveling to indirectly define the reference surface</a:t>
            </a:r>
            <a:endParaRPr lang="en-US" sz="24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Very </a:t>
            </a:r>
            <a:r>
              <a:rPr lang="en-US" sz="1400" dirty="0">
                <a:solidFill>
                  <a:schemeClr val="dk1"/>
                </a:solidFill>
                <a:latin typeface="Arial" panose="020B0604020202020204" pitchFamily="34" charset="0"/>
                <a:ea typeface="Calibri"/>
                <a:cs typeface="Arial" panose="020B0604020202020204" pitchFamily="34" charset="0"/>
                <a:sym typeface="Calibri"/>
              </a:rPr>
              <a:t>time</a:t>
            </a:r>
            <a:r>
              <a:rPr lang="en-US" sz="1400" dirty="0">
                <a:solidFill>
                  <a:srgbClr val="FF0000"/>
                </a:solidFill>
                <a:latin typeface="Arial" panose="020B0604020202020204" pitchFamily="34" charset="0"/>
                <a:ea typeface="Calibri"/>
                <a:cs typeface="Arial" panose="020B0604020202020204" pitchFamily="34" charset="0"/>
                <a:sym typeface="Calibri"/>
              </a:rPr>
              <a:t> </a:t>
            </a:r>
            <a:r>
              <a:rPr lang="en-US" sz="1400" dirty="0">
                <a:solidFill>
                  <a:srgbClr val="000000"/>
                </a:solidFill>
                <a:latin typeface="Arial" panose="020B0604020202020204" pitchFamily="34" charset="0"/>
                <a:ea typeface="Calibri"/>
                <a:cs typeface="Arial" panose="020B0604020202020204" pitchFamily="34" charset="0"/>
                <a:sym typeface="Calibri"/>
              </a:rPr>
              <a:t>consuming &amp; cost prohibitive</a:t>
            </a:r>
            <a:endParaRPr lang="en-US" sz="20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Datum accessible only where leveling exists (benchmarks)</a:t>
            </a:r>
            <a:endParaRPr lang="en-US" sz="20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Susceptible to accumulation of systematic errors</a:t>
            </a:r>
            <a:endParaRPr lang="en-US" sz="2000" dirty="0">
              <a:latin typeface="Arial" panose="020B0604020202020204" pitchFamily="34" charset="0"/>
              <a:cs typeface="Arial" panose="020B0604020202020204" pitchFamily="34" charset="0"/>
            </a:endParaRPr>
          </a:p>
          <a:p>
            <a:pPr marL="257175" indent="-257175">
              <a:spcBef>
                <a:spcPts val="30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Extends the reference zero inland</a:t>
            </a:r>
            <a:endParaRPr lang="en-US" sz="2400" dirty="0">
              <a:latin typeface="Arial" panose="020B0604020202020204" pitchFamily="34" charset="0"/>
              <a:cs typeface="Arial" panose="020B0604020202020204" pitchFamily="34" charset="0"/>
            </a:endParaRPr>
          </a:p>
          <a:p>
            <a:pPr marL="257175" indent="-161925">
              <a:spcBef>
                <a:spcPts val="300"/>
              </a:spcBef>
              <a:buClr>
                <a:srgbClr val="3F3F3F"/>
              </a:buClr>
              <a:buSzPts val="2000"/>
              <a:buNone/>
            </a:pPr>
            <a:endParaRPr lang="en-US" sz="1500" dirty="0">
              <a:solidFill>
                <a:srgbClr val="000000"/>
              </a:solidFill>
              <a:latin typeface="Calibri"/>
              <a:ea typeface="Calibri"/>
              <a:cs typeface="Calibri"/>
              <a:sym typeface="Calibri"/>
            </a:endParaRPr>
          </a:p>
          <a:p>
            <a:pPr marL="0" indent="0">
              <a:spcBef>
                <a:spcPts val="0"/>
              </a:spcBef>
              <a:buNone/>
            </a:pPr>
            <a:endParaRPr lang="en-US" sz="2100" dirty="0"/>
          </a:p>
        </p:txBody>
      </p:sp>
      <p:pic>
        <p:nvPicPr>
          <p:cNvPr id="6" name="Google Shape;1107;p20" descr="A graph showing a black curve connecting black dots representing the difference between NAVD 88 and CGVD2013 from Thunder Bay to Pointe-au-Pere."/>
          <p:cNvPicPr preferRelativeResize="0"/>
          <p:nvPr/>
        </p:nvPicPr>
        <p:blipFill rotWithShape="1">
          <a:blip r:embed="rId2">
            <a:alphaModFix/>
          </a:blip>
          <a:srcRect/>
          <a:stretch/>
        </p:blipFill>
        <p:spPr>
          <a:xfrm>
            <a:off x="448106" y="3263309"/>
            <a:ext cx="3581400" cy="1524000"/>
          </a:xfrm>
          <a:prstGeom prst="rect">
            <a:avLst/>
          </a:prstGeom>
          <a:noFill/>
          <a:ln>
            <a:noFill/>
          </a:ln>
        </p:spPr>
      </p:pic>
      <p:pic>
        <p:nvPicPr>
          <p:cNvPr id="7" name="Google Shape;1108;p20" descr="A map of the Great Lakes Basin with connected black lines on top of it that represent the NAVD leveling loops network."/>
          <p:cNvPicPr preferRelativeResize="0"/>
          <p:nvPr/>
        </p:nvPicPr>
        <p:blipFill rotWithShape="1">
          <a:blip r:embed="rId3">
            <a:alphaModFix/>
          </a:blip>
          <a:srcRect/>
          <a:stretch/>
        </p:blipFill>
        <p:spPr>
          <a:xfrm>
            <a:off x="4522662" y="2806995"/>
            <a:ext cx="3018982" cy="1865899"/>
          </a:xfrm>
          <a:prstGeom prst="rect">
            <a:avLst/>
          </a:prstGeom>
          <a:noFill/>
          <a:ln>
            <a:noFill/>
          </a:ln>
        </p:spPr>
      </p:pic>
      <p:pic>
        <p:nvPicPr>
          <p:cNvPr id="8" name="Google Shape;1109;p20" descr="An NGS field surveyor operating a digital leveling rod."/>
          <p:cNvPicPr preferRelativeResize="0"/>
          <p:nvPr/>
        </p:nvPicPr>
        <p:blipFill rotWithShape="1">
          <a:blip r:embed="rId4">
            <a:alphaModFix/>
          </a:blip>
          <a:srcRect/>
          <a:stretch/>
        </p:blipFill>
        <p:spPr>
          <a:xfrm>
            <a:off x="7703289" y="2182254"/>
            <a:ext cx="651673" cy="2490640"/>
          </a:xfrm>
          <a:prstGeom prst="rect">
            <a:avLst/>
          </a:prstGeom>
          <a:noFill/>
          <a:ln w="9525" cap="flat" cmpd="sng">
            <a:solidFill>
              <a:schemeClr val="dk1"/>
            </a:solidFill>
            <a:prstDash val="solid"/>
            <a:round/>
            <a:headEnd type="none" w="sm" len="sm"/>
            <a:tailEnd type="none" w="sm" len="sm"/>
          </a:ln>
        </p:spPr>
      </p:pic>
      <p:sp>
        <p:nvSpPr>
          <p:cNvPr id="10" name="Rectangle 9" descr="White rectangle">
            <a:extLst>
              <a:ext uri="{FF2B5EF4-FFF2-40B4-BE49-F238E27FC236}">
                <a16:creationId xmlns:a16="http://schemas.microsoft.com/office/drawing/2014/main" id="{E06F6ECB-38BE-45D5-A0E7-7961D660089B}"/>
              </a:ext>
            </a:extLst>
          </p:cNvPr>
          <p:cNvSpPr/>
          <p:nvPr/>
        </p:nvSpPr>
        <p:spPr>
          <a:xfrm flipV="1">
            <a:off x="4537165" y="4445616"/>
            <a:ext cx="487488" cy="219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BCBD8F7E-B395-4D31-B503-C7A79B8485BD}"/>
              </a:ext>
            </a:extLst>
          </p:cNvPr>
          <p:cNvSpPr>
            <a:spLocks noGrp="1"/>
          </p:cNvSpPr>
          <p:nvPr>
            <p:ph type="dt" sz="half" idx="10"/>
          </p:nvPr>
        </p:nvSpPr>
        <p:spPr/>
        <p:txBody>
          <a:bodyPr/>
          <a:lstStyle/>
          <a:p>
            <a:r>
              <a:rPr lang="en-US"/>
              <a:t>1/11/2024</a:t>
            </a:r>
          </a:p>
        </p:txBody>
      </p:sp>
      <p:sp>
        <p:nvSpPr>
          <p:cNvPr id="4" name="Footer Placeholder 3">
            <a:extLst>
              <a:ext uri="{FF2B5EF4-FFF2-40B4-BE49-F238E27FC236}">
                <a16:creationId xmlns:a16="http://schemas.microsoft.com/office/drawing/2014/main" id="{8E2D1689-69A8-4E38-AC7D-F328E78E739F}"/>
              </a:ext>
            </a:extLst>
          </p:cNvPr>
          <p:cNvSpPr>
            <a:spLocks noGrp="1"/>
          </p:cNvSpPr>
          <p:nvPr>
            <p:ph type="ftr" sz="quarter" idx="11"/>
          </p:nvPr>
        </p:nvSpPr>
        <p:spPr/>
        <p:txBody>
          <a:bodyPr/>
          <a:lstStyle/>
          <a:p>
            <a:r>
              <a:rPr lang="fr-FR"/>
              <a:t>2024 ISPLS Convention</a:t>
            </a:r>
            <a:endParaRPr lang="en-US"/>
          </a:p>
        </p:txBody>
      </p:sp>
      <p:sp>
        <p:nvSpPr>
          <p:cNvPr id="9" name="Slide Number Placeholder 8">
            <a:extLst>
              <a:ext uri="{FF2B5EF4-FFF2-40B4-BE49-F238E27FC236}">
                <a16:creationId xmlns:a16="http://schemas.microsoft.com/office/drawing/2014/main" id="{8A1D5E81-FEEB-49F9-89D3-B1308E7AD0D3}"/>
              </a:ext>
            </a:extLst>
          </p:cNvPr>
          <p:cNvSpPr>
            <a:spLocks noGrp="1"/>
          </p:cNvSpPr>
          <p:nvPr>
            <p:ph type="sldNum" sz="quarter" idx="12"/>
          </p:nvPr>
        </p:nvSpPr>
        <p:spPr/>
        <p:txBody>
          <a:bodyPr/>
          <a:lstStyle/>
          <a:p>
            <a:fld id="{D3D538F9-49A3-B84F-B36B-A7030CDE5D5B}" type="slidenum">
              <a:rPr lang="en-US" smtClean="0"/>
              <a:t>96</a:t>
            </a:fld>
            <a:endParaRPr lang="en-US"/>
          </a:p>
        </p:txBody>
      </p:sp>
    </p:spTree>
    <p:extLst>
      <p:ext uri="{BB962C8B-B14F-4D97-AF65-F5344CB8AC3E}">
        <p14:creationId xmlns:p14="http://schemas.microsoft.com/office/powerpoint/2010/main" val="862289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4505-76CD-47D3-97BA-1D96A53104C8}"/>
              </a:ext>
            </a:extLst>
          </p:cNvPr>
          <p:cNvSpPr>
            <a:spLocks noGrp="1"/>
          </p:cNvSpPr>
          <p:nvPr>
            <p:ph type="title"/>
          </p:nvPr>
        </p:nvSpPr>
        <p:spPr>
          <a:xfrm>
            <a:off x="457201" y="204787"/>
            <a:ext cx="8558011" cy="871538"/>
          </a:xfrm>
        </p:spPr>
        <p:txBody>
          <a:bodyPr>
            <a:normAutofit/>
          </a:bodyPr>
          <a:lstStyle/>
          <a:p>
            <a:r>
              <a:rPr lang="en-US" sz="2400" dirty="0">
                <a:latin typeface="+mn-lt"/>
              </a:rPr>
              <a:t>Why a new IGLD?: Glacial Isostatic Adjustment – (GIA)</a:t>
            </a:r>
          </a:p>
        </p:txBody>
      </p:sp>
      <p:sp>
        <p:nvSpPr>
          <p:cNvPr id="4" name="Text Placeholder 3">
            <a:extLst>
              <a:ext uri="{FF2B5EF4-FFF2-40B4-BE49-F238E27FC236}">
                <a16:creationId xmlns:a16="http://schemas.microsoft.com/office/drawing/2014/main" id="{6650B227-8DD7-46F7-B3AD-7BF8111AA4B7}"/>
              </a:ext>
            </a:extLst>
          </p:cNvPr>
          <p:cNvSpPr>
            <a:spLocks noGrp="1"/>
          </p:cNvSpPr>
          <p:nvPr>
            <p:ph type="body" sz="half" idx="2"/>
          </p:nvPr>
        </p:nvSpPr>
        <p:spPr>
          <a:xfrm>
            <a:off x="457201" y="1076326"/>
            <a:ext cx="7119256" cy="3815831"/>
          </a:xfrm>
        </p:spPr>
        <p:txBody>
          <a:bodyPr>
            <a:normAutofit/>
          </a:bodyPr>
          <a:lstStyle/>
          <a:p>
            <a:r>
              <a:rPr lang="en-US" sz="1800" i="1" dirty="0">
                <a:latin typeface="Arial" panose="020B0604020202020204" pitchFamily="34" charset="0"/>
                <a:cs typeface="Arial" panose="020B0604020202020204" pitchFamily="34" charset="0"/>
              </a:rPr>
              <a:t>Process of Glacial Isostatic Adjustment (left) and the resulting tilting of the entire Great Lakes region (right) as determined by high accuracy GPS measurements in units of mm/year. M. </a:t>
            </a:r>
            <a:r>
              <a:rPr lang="en-US" sz="1800" i="1" dirty="0" err="1">
                <a:latin typeface="Arial" panose="020B0604020202020204" pitchFamily="34" charset="0"/>
                <a:cs typeface="Arial" panose="020B0604020202020204" pitchFamily="34" charset="0"/>
              </a:rPr>
              <a:t>Craymer</a:t>
            </a:r>
            <a:r>
              <a:rPr lang="en-US" sz="1800" i="1" dirty="0">
                <a:latin typeface="Arial" panose="020B0604020202020204" pitchFamily="34" charset="0"/>
                <a:cs typeface="Arial" panose="020B0604020202020204" pitchFamily="34" charset="0"/>
              </a:rPr>
              <a:t> and C. </a:t>
            </a:r>
            <a:r>
              <a:rPr lang="en-US" sz="1800" i="1" dirty="0" err="1">
                <a:latin typeface="Arial" panose="020B0604020202020204" pitchFamily="34" charset="0"/>
                <a:cs typeface="Arial" panose="020B0604020202020204" pitchFamily="34" charset="0"/>
              </a:rPr>
              <a:t>Wisotzkey</a:t>
            </a:r>
            <a:r>
              <a:rPr lang="en-US" sz="1800" i="1" dirty="0">
                <a:latin typeface="Arial" panose="020B0604020202020204" pitchFamily="34" charset="0"/>
                <a:cs typeface="Arial" panose="020B0604020202020204" pitchFamily="34" charset="0"/>
              </a:rPr>
              <a:t>, 2021. </a:t>
            </a:r>
          </a:p>
          <a:p>
            <a:endParaRPr lang="en-US" i="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Entire basin is:</a:t>
            </a:r>
          </a:p>
          <a:p>
            <a:pPr marL="171450" indent="-171450">
              <a:buFont typeface="Arial" panose="020B0604020202020204" pitchFamily="34" charset="0"/>
              <a:buChar char="•"/>
            </a:pPr>
            <a:r>
              <a:rPr lang="en-US" sz="1800" dirty="0">
                <a:latin typeface="Arial"/>
                <a:ea typeface="Arial"/>
                <a:cs typeface="Arial"/>
                <a:sym typeface="Arial"/>
              </a:rPr>
              <a:t>Uplifting in north</a:t>
            </a:r>
            <a:endParaRPr lang="en-US" sz="2400" dirty="0"/>
          </a:p>
          <a:p>
            <a:pPr marL="171450" indent="-171450">
              <a:buFont typeface="Arial" panose="020B0604020202020204" pitchFamily="34" charset="0"/>
              <a:buChar char="•"/>
            </a:pPr>
            <a:r>
              <a:rPr lang="en-US" sz="1800" dirty="0">
                <a:latin typeface="Arial"/>
                <a:ea typeface="Arial"/>
                <a:cs typeface="Arial"/>
                <a:sym typeface="Arial"/>
              </a:rPr>
              <a:t>Subsiding in south</a:t>
            </a:r>
          </a:p>
          <a:p>
            <a:pPr marL="171450" indent="-171450">
              <a:buFont typeface="Arial" panose="020B0604020202020204" pitchFamily="34" charset="0"/>
              <a:buChar char="•"/>
            </a:pPr>
            <a:r>
              <a:rPr lang="en-US" sz="1800" dirty="0">
                <a:latin typeface="Arial"/>
                <a:ea typeface="Arial"/>
                <a:cs typeface="Arial"/>
                <a:sym typeface="Arial"/>
              </a:rPr>
              <a:t>Overall tilting ~7 mm/year  </a:t>
            </a:r>
          </a:p>
          <a:p>
            <a:r>
              <a:rPr lang="en-US" sz="1800" dirty="0">
                <a:latin typeface="Arial"/>
                <a:ea typeface="Arial"/>
                <a:cs typeface="Arial"/>
                <a:sym typeface="Arial"/>
              </a:rPr>
              <a:t>	(21cm or 0.7’ over 30 year)</a:t>
            </a:r>
          </a:p>
          <a:p>
            <a:pPr marL="171450" indent="-171450">
              <a:buFont typeface="Arial" panose="020B0604020202020204" pitchFamily="34" charset="0"/>
              <a:buChar char="•"/>
            </a:pPr>
            <a:r>
              <a:rPr lang="en-US" sz="1800" dirty="0">
                <a:latin typeface="Arial"/>
                <a:ea typeface="Arial"/>
                <a:cs typeface="Arial"/>
                <a:sym typeface="Arial"/>
              </a:rPr>
              <a:t>Need to update IGLD </a:t>
            </a:r>
          </a:p>
          <a:p>
            <a:r>
              <a:rPr lang="en-US" sz="1800" dirty="0">
                <a:latin typeface="Arial"/>
                <a:ea typeface="Arial"/>
                <a:cs typeface="Arial"/>
                <a:sym typeface="Arial"/>
              </a:rPr>
              <a:t>	every 25-30 years</a:t>
            </a:r>
          </a:p>
          <a:p>
            <a:endParaRPr lang="en-US" sz="1100" dirty="0">
              <a:latin typeface="Arial" panose="020B0604020202020204" pitchFamily="34" charset="0"/>
              <a:cs typeface="Arial" panose="020B0604020202020204" pitchFamily="34" charset="0"/>
            </a:endParaRPr>
          </a:p>
          <a:p>
            <a:endParaRPr lang="en-US" dirty="0"/>
          </a:p>
        </p:txBody>
      </p:sp>
      <p:pic>
        <p:nvPicPr>
          <p:cNvPr id="5" name="Google Shape;1059;p14" descr="Image showing the effects of glacial isostatic adjustment">
            <a:extLst>
              <a:ext uri="{FF2B5EF4-FFF2-40B4-BE49-F238E27FC236}">
                <a16:creationId xmlns:a16="http://schemas.microsoft.com/office/drawing/2014/main" id="{186106B5-2D35-475F-878D-42EC9FF2AD14}"/>
              </a:ext>
            </a:extLst>
          </p:cNvPr>
          <p:cNvPicPr preferRelativeResize="0">
            <a:picLocks noGrp="1"/>
          </p:cNvPicPr>
          <p:nvPr>
            <p:ph idx="1"/>
          </p:nvPr>
        </p:nvPicPr>
        <p:blipFill rotWithShape="1">
          <a:blip r:embed="rId2">
            <a:alphaModFix/>
          </a:blip>
          <a:srcRect/>
          <a:stretch/>
        </p:blipFill>
        <p:spPr>
          <a:xfrm>
            <a:off x="3751336" y="2361863"/>
            <a:ext cx="2285283" cy="2530294"/>
          </a:xfrm>
          <a:prstGeom prst="rect">
            <a:avLst/>
          </a:prstGeom>
          <a:noFill/>
          <a:ln>
            <a:noFill/>
          </a:ln>
        </p:spPr>
      </p:pic>
      <p:pic>
        <p:nvPicPr>
          <p:cNvPr id="6" name="Picture 5" descr="Map of the Great Lakes region showing a color ramp from blue to red across the basin.">
            <a:extLst>
              <a:ext uri="{FF2B5EF4-FFF2-40B4-BE49-F238E27FC236}">
                <a16:creationId xmlns:a16="http://schemas.microsoft.com/office/drawing/2014/main" id="{A090495E-CB73-427E-A90B-EB1AE4786924}"/>
              </a:ext>
            </a:extLst>
          </p:cNvPr>
          <p:cNvPicPr/>
          <p:nvPr/>
        </p:nvPicPr>
        <p:blipFill>
          <a:blip r:embed="rId3" cstate="print">
            <a:extLst>
              <a:ext uri="{28A0092B-C50C-407E-A947-70E740481C1C}">
                <a14:useLocalDpi xmlns:a14="http://schemas.microsoft.com/office/drawing/2010/main"/>
              </a:ext>
            </a:extLst>
          </a:blip>
          <a:stretch>
            <a:fillRect/>
          </a:stretch>
        </p:blipFill>
        <p:spPr>
          <a:xfrm>
            <a:off x="6137702" y="2835474"/>
            <a:ext cx="2877510" cy="2056683"/>
          </a:xfrm>
          <a:prstGeom prst="rect">
            <a:avLst/>
          </a:prstGeom>
          <a:ln w="6350">
            <a:solidFill>
              <a:sysClr val="windowText" lastClr="000000"/>
            </a:solidFill>
          </a:ln>
        </p:spPr>
      </p:pic>
      <p:sp>
        <p:nvSpPr>
          <p:cNvPr id="3" name="Date Placeholder 2">
            <a:extLst>
              <a:ext uri="{FF2B5EF4-FFF2-40B4-BE49-F238E27FC236}">
                <a16:creationId xmlns:a16="http://schemas.microsoft.com/office/drawing/2014/main" id="{887D7FC5-3B47-4D90-8D0F-EC57FDECB93A}"/>
              </a:ext>
            </a:extLst>
          </p:cNvPr>
          <p:cNvSpPr>
            <a:spLocks noGrp="1"/>
          </p:cNvSpPr>
          <p:nvPr>
            <p:ph type="dt" sz="half" idx="10"/>
          </p:nvPr>
        </p:nvSpPr>
        <p:spPr/>
        <p:txBody>
          <a:bodyPr/>
          <a:lstStyle/>
          <a:p>
            <a:r>
              <a:rPr lang="en-US"/>
              <a:t>1/11/2024</a:t>
            </a:r>
          </a:p>
        </p:txBody>
      </p:sp>
      <p:sp>
        <p:nvSpPr>
          <p:cNvPr id="7" name="Footer Placeholder 6">
            <a:extLst>
              <a:ext uri="{FF2B5EF4-FFF2-40B4-BE49-F238E27FC236}">
                <a16:creationId xmlns:a16="http://schemas.microsoft.com/office/drawing/2014/main" id="{472183DF-48A7-4496-8BEB-D57F2EB925D4}"/>
              </a:ext>
            </a:extLst>
          </p:cNvPr>
          <p:cNvSpPr>
            <a:spLocks noGrp="1"/>
          </p:cNvSpPr>
          <p:nvPr>
            <p:ph type="ftr" sz="quarter" idx="11"/>
          </p:nvPr>
        </p:nvSpPr>
        <p:spPr/>
        <p:txBody>
          <a:bodyPr/>
          <a:lstStyle/>
          <a:p>
            <a:r>
              <a:rPr lang="fr-FR"/>
              <a:t>2024 ISPLS Convention</a:t>
            </a:r>
            <a:endParaRPr lang="en-US"/>
          </a:p>
        </p:txBody>
      </p:sp>
      <p:sp>
        <p:nvSpPr>
          <p:cNvPr id="8" name="Slide Number Placeholder 7">
            <a:extLst>
              <a:ext uri="{FF2B5EF4-FFF2-40B4-BE49-F238E27FC236}">
                <a16:creationId xmlns:a16="http://schemas.microsoft.com/office/drawing/2014/main" id="{0CE882EE-F632-48FA-A136-4257E0C67FF3}"/>
              </a:ext>
            </a:extLst>
          </p:cNvPr>
          <p:cNvSpPr>
            <a:spLocks noGrp="1"/>
          </p:cNvSpPr>
          <p:nvPr>
            <p:ph type="sldNum" sz="quarter" idx="12"/>
          </p:nvPr>
        </p:nvSpPr>
        <p:spPr/>
        <p:txBody>
          <a:bodyPr/>
          <a:lstStyle/>
          <a:p>
            <a:fld id="{D3D538F9-49A3-B84F-B36B-A7030CDE5D5B}" type="slidenum">
              <a:rPr lang="en-US" smtClean="0"/>
              <a:t>97</a:t>
            </a:fld>
            <a:endParaRPr lang="en-US"/>
          </a:p>
        </p:txBody>
      </p:sp>
    </p:spTree>
    <p:extLst>
      <p:ext uri="{BB962C8B-B14F-4D97-AF65-F5344CB8AC3E}">
        <p14:creationId xmlns:p14="http://schemas.microsoft.com/office/powerpoint/2010/main" val="2921020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AE6D-03DB-4641-80C0-BD2240A7BB5D}"/>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Dynamic Height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DEBE9AD-6908-4CEE-88F4-AC14A87BF17B}"/>
                  </a:ext>
                </a:extLst>
              </p:cNvPr>
              <p:cNvSpPr>
                <a:spLocks noGrp="1"/>
              </p:cNvSpPr>
              <p:nvPr>
                <p:ph idx="1"/>
              </p:nvPr>
            </p:nvSpPr>
            <p:spPr>
              <a:xfrm>
                <a:off x="457200" y="1200151"/>
                <a:ext cx="8229600" cy="3394472"/>
              </a:xfrm>
            </p:spPr>
            <p:txBody>
              <a:bodyPr/>
              <a:lstStyle/>
              <a:p>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𝐷</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𝐶</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45</m:t>
                            </m:r>
                          </m:sub>
                        </m:sSub>
                      </m:den>
                    </m:f>
                  </m:oMath>
                </a14:m>
                <a:endParaRPr lang="en-US" dirty="0"/>
              </a:p>
              <a:p>
                <a:r>
                  <a:rPr lang="en-US" dirty="0">
                    <a:latin typeface="Arial" panose="020B0604020202020204" pitchFamily="34" charset="0"/>
                    <a:cs typeface="Arial" panose="020B0604020202020204" pitchFamily="34" charset="0"/>
                  </a:rPr>
                  <a:t>Normal gravity value, </a:t>
                </a:r>
                <a14:m>
                  <m:oMath xmlns:m="http://schemas.openxmlformats.org/officeDocument/2006/math">
                    <m:r>
                      <a:rPr lang="en-US" i="1">
                        <a:latin typeface="Cambria Math" panose="02040503050406030204" pitchFamily="18" charset="0"/>
                      </a:rPr>
                      <m:t>𝛾</m:t>
                    </m:r>
                  </m:oMath>
                </a14:m>
                <a:r>
                  <a:rPr lang="en-US" dirty="0">
                    <a:latin typeface="Arial" panose="020B0604020202020204" pitchFamily="34" charset="0"/>
                    <a:cs typeface="Arial" panose="020B0604020202020204" pitchFamily="34" charset="0"/>
                  </a:rPr>
                  <a:t>, is a constant</a:t>
                </a:r>
              </a:p>
            </p:txBody>
          </p:sp>
        </mc:Choice>
        <mc:Fallback xmlns="">
          <p:sp>
            <p:nvSpPr>
              <p:cNvPr id="3" name="Content Placeholder 2">
                <a:extLst>
                  <a:ext uri="{FF2B5EF4-FFF2-40B4-BE49-F238E27FC236}">
                    <a16:creationId xmlns:a16="http://schemas.microsoft.com/office/drawing/2014/main" id="{4DEBE9AD-6908-4CEE-88F4-AC14A87BF17B}"/>
                  </a:ext>
                </a:extLst>
              </p:cNvPr>
              <p:cNvSpPr>
                <a:spLocks noGrp="1" noRot="1" noChangeAspect="1" noMove="1" noResize="1" noEditPoints="1" noAdjustHandles="1" noChangeArrowheads="1" noChangeShapeType="1" noTextEdit="1"/>
              </p:cNvSpPr>
              <p:nvPr>
                <p:ph idx="1"/>
              </p:nvPr>
            </p:nvSpPr>
            <p:spPr>
              <a:xfrm>
                <a:off x="457200" y="1200151"/>
                <a:ext cx="8229600" cy="3394472"/>
              </a:xfrm>
              <a:blipFill>
                <a:blip r:embed="rId3"/>
                <a:stretch>
                  <a:fillRect l="-1704"/>
                </a:stretch>
              </a:blipFill>
            </p:spPr>
            <p:txBody>
              <a:bodyPr/>
              <a:lstStyle/>
              <a:p>
                <a:r>
                  <a:rPr lang="en-US">
                    <a:noFill/>
                  </a:rPr>
                  <a:t> </a:t>
                </a:r>
              </a:p>
            </p:txBody>
          </p:sp>
        </mc:Fallback>
      </mc:AlternateContent>
      <p:pic>
        <p:nvPicPr>
          <p:cNvPr id="7" name="Picture 6" descr="A blue area representing a water body in profile view with dashed lines showing level surfaces and yellow arrows of slightly different lengths pointing up at red circles labeled HD1 and HD2 that are both at the top of the water area.">
            <a:extLst>
              <a:ext uri="{FF2B5EF4-FFF2-40B4-BE49-F238E27FC236}">
                <a16:creationId xmlns:a16="http://schemas.microsoft.com/office/drawing/2014/main" id="{C23D5339-4C45-4BE8-AA36-5871E00910A0}"/>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1693227" y="2696925"/>
            <a:ext cx="5757545" cy="2207260"/>
          </a:xfrm>
          <a:prstGeom prst="rect">
            <a:avLst/>
          </a:prstGeom>
          <a:noFill/>
          <a:ln>
            <a:noFill/>
          </a:ln>
        </p:spPr>
      </p:pic>
      <p:sp>
        <p:nvSpPr>
          <p:cNvPr id="8" name="Date Placeholder 7">
            <a:extLst>
              <a:ext uri="{FF2B5EF4-FFF2-40B4-BE49-F238E27FC236}">
                <a16:creationId xmlns:a16="http://schemas.microsoft.com/office/drawing/2014/main" id="{3BEB8CBE-5A70-4E1B-B6BF-4AFF8541926B}"/>
              </a:ext>
            </a:extLst>
          </p:cNvPr>
          <p:cNvSpPr>
            <a:spLocks noGrp="1"/>
          </p:cNvSpPr>
          <p:nvPr>
            <p:ph type="dt" sz="half" idx="10"/>
          </p:nvPr>
        </p:nvSpPr>
        <p:spPr/>
        <p:txBody>
          <a:bodyPr/>
          <a:lstStyle/>
          <a:p>
            <a:r>
              <a:rPr lang="en-US"/>
              <a:t>1/11/2024</a:t>
            </a:r>
          </a:p>
        </p:txBody>
      </p:sp>
      <p:sp>
        <p:nvSpPr>
          <p:cNvPr id="9" name="Footer Placeholder 8">
            <a:extLst>
              <a:ext uri="{FF2B5EF4-FFF2-40B4-BE49-F238E27FC236}">
                <a16:creationId xmlns:a16="http://schemas.microsoft.com/office/drawing/2014/main" id="{C13672AD-12B5-4FDF-BBBC-35C461D5FC92}"/>
              </a:ext>
            </a:extLst>
          </p:cNvPr>
          <p:cNvSpPr>
            <a:spLocks noGrp="1"/>
          </p:cNvSpPr>
          <p:nvPr>
            <p:ph type="ftr" sz="quarter" idx="11"/>
          </p:nvPr>
        </p:nvSpPr>
        <p:spPr/>
        <p:txBody>
          <a:bodyPr/>
          <a:lstStyle/>
          <a:p>
            <a:r>
              <a:rPr lang="fr-FR"/>
              <a:t>2024 ISPLS Convention</a:t>
            </a:r>
            <a:endParaRPr lang="en-US"/>
          </a:p>
        </p:txBody>
      </p:sp>
      <p:sp>
        <p:nvSpPr>
          <p:cNvPr id="10" name="Slide Number Placeholder 9">
            <a:extLst>
              <a:ext uri="{FF2B5EF4-FFF2-40B4-BE49-F238E27FC236}">
                <a16:creationId xmlns:a16="http://schemas.microsoft.com/office/drawing/2014/main" id="{927F955A-B4F5-4B87-8427-B928BE018BB9}"/>
              </a:ext>
            </a:extLst>
          </p:cNvPr>
          <p:cNvSpPr>
            <a:spLocks noGrp="1"/>
          </p:cNvSpPr>
          <p:nvPr>
            <p:ph type="sldNum" sz="quarter" idx="12"/>
          </p:nvPr>
        </p:nvSpPr>
        <p:spPr/>
        <p:txBody>
          <a:bodyPr/>
          <a:lstStyle/>
          <a:p>
            <a:fld id="{D3D538F9-49A3-B84F-B36B-A7030CDE5D5B}" type="slidenum">
              <a:rPr lang="en-US" smtClean="0"/>
              <a:t>98</a:t>
            </a:fld>
            <a:endParaRPr lang="en-US"/>
          </a:p>
        </p:txBody>
      </p:sp>
    </p:spTree>
    <p:extLst>
      <p:ext uri="{BB962C8B-B14F-4D97-AF65-F5344CB8AC3E}">
        <p14:creationId xmlns:p14="http://schemas.microsoft.com/office/powerpoint/2010/main" val="2601490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Dynamic vs. </a:t>
            </a:r>
            <a:r>
              <a:rPr lang="en-US" sz="3600" b="1" dirty="0" err="1">
                <a:latin typeface="Arial" panose="020B0604020202020204" pitchFamily="34" charset="0"/>
                <a:cs typeface="Arial" panose="020B0604020202020204" pitchFamily="34" charset="0"/>
              </a:rPr>
              <a:t>Orthometric</a:t>
            </a:r>
            <a:r>
              <a:rPr lang="en-US" sz="3600" b="1" dirty="0">
                <a:latin typeface="Arial" panose="020B0604020202020204" pitchFamily="34" charset="0"/>
                <a:cs typeface="Arial" panose="020B0604020202020204" pitchFamily="34" charset="0"/>
              </a:rPr>
              <a:t> Heights</a:t>
            </a:r>
          </a:p>
        </p:txBody>
      </p:sp>
      <p:pic>
        <p:nvPicPr>
          <p:cNvPr id="5" name="Google Shape;1130;p23" descr="A map of Lake Superior with a red line drawn on it from Duluth, MN to Marathon, ON."/>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017317" y="3478294"/>
            <a:ext cx="2967195" cy="1568471"/>
          </a:xfrm>
          <a:prstGeom prst="rect">
            <a:avLst/>
          </a:prstGeom>
          <a:noFill/>
          <a:ln>
            <a:noFill/>
          </a:ln>
        </p:spPr>
      </p:pic>
      <p:grpSp>
        <p:nvGrpSpPr>
          <p:cNvPr id="6" name="Google Shape;1131;p23" descr="A graph showing a horizontal blue line representing a Dynamic height and an oscillating green line trending downward representing orthometric height."/>
          <p:cNvGrpSpPr/>
          <p:nvPr/>
        </p:nvGrpSpPr>
        <p:grpSpPr>
          <a:xfrm>
            <a:off x="369482" y="997843"/>
            <a:ext cx="6153593" cy="2694314"/>
            <a:chOff x="457200" y="1446454"/>
            <a:chExt cx="8229600" cy="3442286"/>
          </a:xfrm>
        </p:grpSpPr>
        <p:pic>
          <p:nvPicPr>
            <p:cNvPr id="7" name="Google Shape;1132;p23" descr="Graph showing dynamic height (blue line) and orthometric height (green curve)"/>
            <p:cNvPicPr preferRelativeResize="0"/>
            <p:nvPr/>
          </p:nvPicPr>
          <p:blipFill rotWithShape="1">
            <a:blip r:embed="rId3">
              <a:alphaModFix/>
            </a:blip>
            <a:srcRect/>
            <a:stretch/>
          </p:blipFill>
          <p:spPr>
            <a:xfrm>
              <a:off x="457200" y="1446454"/>
              <a:ext cx="8229600" cy="3442286"/>
            </a:xfrm>
            <a:prstGeom prst="rect">
              <a:avLst/>
            </a:prstGeom>
            <a:noFill/>
            <a:ln w="9525" cap="flat" cmpd="sng">
              <a:solidFill>
                <a:schemeClr val="dk1"/>
              </a:solidFill>
              <a:prstDash val="solid"/>
              <a:round/>
              <a:headEnd type="none" w="sm" len="sm"/>
              <a:tailEnd type="none" w="sm" len="sm"/>
            </a:ln>
          </p:spPr>
        </p:pic>
        <p:sp>
          <p:nvSpPr>
            <p:cNvPr id="8" name="Google Shape;1133;p23"/>
            <p:cNvSpPr txBox="1"/>
            <p:nvPr/>
          </p:nvSpPr>
          <p:spPr>
            <a:xfrm flipH="1">
              <a:off x="7486872" y="1614701"/>
              <a:ext cx="751867" cy="35385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Arial"/>
                  <a:ea typeface="Arial"/>
                  <a:cs typeface="Arial"/>
                  <a:sym typeface="Arial"/>
                </a:rPr>
                <a:t>North</a:t>
              </a:r>
              <a:endParaRPr sz="1350" dirty="0"/>
            </a:p>
          </p:txBody>
        </p:sp>
        <p:cxnSp>
          <p:nvCxnSpPr>
            <p:cNvPr id="9" name="Google Shape;1134;p23"/>
            <p:cNvCxnSpPr/>
            <p:nvPr/>
          </p:nvCxnSpPr>
          <p:spPr>
            <a:xfrm rot="10800000">
              <a:off x="8190699" y="1755160"/>
              <a:ext cx="277496" cy="0"/>
            </a:xfrm>
            <a:prstGeom prst="straightConnector1">
              <a:avLst/>
            </a:prstGeom>
            <a:noFill/>
            <a:ln w="38100" cap="flat" cmpd="sng">
              <a:solidFill>
                <a:schemeClr val="dk1"/>
              </a:solidFill>
              <a:prstDash val="solid"/>
              <a:round/>
              <a:headEnd type="stealth" w="lg" len="lg"/>
              <a:tailEnd type="none" w="sm" len="sm"/>
            </a:ln>
            <a:effectLst>
              <a:outerShdw blurRad="40000" dist="20000" dir="5400000" rotWithShape="0">
                <a:srgbClr val="000000">
                  <a:alpha val="37647"/>
                </a:srgbClr>
              </a:outerShdw>
            </a:effectLst>
          </p:spPr>
        </p:cxnSp>
        <p:sp>
          <p:nvSpPr>
            <p:cNvPr id="10" name="Google Shape;1135;p23"/>
            <p:cNvSpPr txBox="1"/>
            <p:nvPr/>
          </p:nvSpPr>
          <p:spPr>
            <a:xfrm flipH="1">
              <a:off x="1705323" y="1585688"/>
              <a:ext cx="917014" cy="353859"/>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Arial"/>
                  <a:ea typeface="Arial"/>
                  <a:cs typeface="Arial"/>
                  <a:sym typeface="Arial"/>
                </a:rPr>
                <a:t>South</a:t>
              </a:r>
              <a:endParaRPr sz="1350" dirty="0"/>
            </a:p>
          </p:txBody>
        </p:sp>
        <p:cxnSp>
          <p:nvCxnSpPr>
            <p:cNvPr id="11" name="Google Shape;1136;p23"/>
            <p:cNvCxnSpPr/>
            <p:nvPr/>
          </p:nvCxnSpPr>
          <p:spPr>
            <a:xfrm rot="10800000">
              <a:off x="1427827" y="1739758"/>
              <a:ext cx="277496" cy="0"/>
            </a:xfrm>
            <a:prstGeom prst="straightConnector1">
              <a:avLst/>
            </a:prstGeom>
            <a:noFill/>
            <a:ln w="38100" cap="flat" cmpd="sng">
              <a:solidFill>
                <a:schemeClr val="dk1"/>
              </a:solidFill>
              <a:prstDash val="solid"/>
              <a:round/>
              <a:headEnd type="none" w="sm" len="sm"/>
              <a:tailEnd type="stealth" w="lg" len="lg"/>
            </a:ln>
            <a:effectLst>
              <a:outerShdw blurRad="40000" dist="20000" dir="5400000" rotWithShape="0">
                <a:srgbClr val="000000">
                  <a:alpha val="37647"/>
                </a:srgbClr>
              </a:outerShdw>
            </a:effectLst>
          </p:spPr>
        </p:cxnSp>
        <p:sp>
          <p:nvSpPr>
            <p:cNvPr id="12" name="Google Shape;1137;p23"/>
            <p:cNvSpPr txBox="1"/>
            <p:nvPr/>
          </p:nvSpPr>
          <p:spPr>
            <a:xfrm>
              <a:off x="3879349" y="1687360"/>
              <a:ext cx="1672253" cy="619281"/>
            </a:xfrm>
            <a:prstGeom prst="rect">
              <a:avLst/>
            </a:prstGeom>
            <a:noFill/>
            <a:ln>
              <a:noFill/>
            </a:ln>
          </p:spPr>
          <p:txBody>
            <a:bodyPr spcFirstLastPara="1" wrap="square" lIns="68569" tIns="34275" rIns="68569" bIns="34275" anchor="t" anchorCtr="0">
              <a:spAutoFit/>
            </a:bodyPr>
            <a:lstStyle/>
            <a:p>
              <a:r>
                <a:rPr lang="en-US" sz="1350">
                  <a:solidFill>
                    <a:schemeClr val="dk1"/>
                  </a:solidFill>
                  <a:latin typeface="Arial"/>
                  <a:ea typeface="Arial"/>
                  <a:cs typeface="Arial"/>
                  <a:sym typeface="Arial"/>
                </a:rPr>
                <a:t>Dynamic Height</a:t>
              </a:r>
              <a:endParaRPr sz="1350"/>
            </a:p>
          </p:txBody>
        </p:sp>
        <p:sp>
          <p:nvSpPr>
            <p:cNvPr id="13" name="Google Shape;1138;p23"/>
            <p:cNvSpPr txBox="1"/>
            <p:nvPr/>
          </p:nvSpPr>
          <p:spPr>
            <a:xfrm>
              <a:off x="5112517" y="2907569"/>
              <a:ext cx="2355524" cy="619281"/>
            </a:xfrm>
            <a:prstGeom prst="rect">
              <a:avLst/>
            </a:prstGeom>
            <a:noFill/>
            <a:ln>
              <a:noFill/>
            </a:ln>
          </p:spPr>
          <p:txBody>
            <a:bodyPr spcFirstLastPara="1" wrap="square" lIns="68569" tIns="34275" rIns="68569" bIns="34275" anchor="t" anchorCtr="0">
              <a:spAutoFit/>
            </a:bodyPr>
            <a:lstStyle/>
            <a:p>
              <a:pPr marL="342900" lvl="1"/>
              <a:r>
                <a:rPr lang="en-US" sz="1350" dirty="0" err="1">
                  <a:solidFill>
                    <a:schemeClr val="dk1"/>
                  </a:solidFill>
                  <a:latin typeface="Arial"/>
                  <a:ea typeface="Arial"/>
                  <a:cs typeface="Arial"/>
                  <a:sym typeface="Arial"/>
                </a:rPr>
                <a:t>Orthometric</a:t>
              </a:r>
              <a:r>
                <a:rPr lang="en-US" sz="1350" dirty="0">
                  <a:solidFill>
                    <a:schemeClr val="dk1"/>
                  </a:solidFill>
                  <a:latin typeface="Arial"/>
                  <a:ea typeface="Arial"/>
                  <a:cs typeface="Arial"/>
                  <a:sym typeface="Arial"/>
                </a:rPr>
                <a:t> Height</a:t>
              </a:r>
              <a:endParaRPr sz="1350" dirty="0"/>
            </a:p>
          </p:txBody>
        </p:sp>
      </p:grpSp>
      <p:sp>
        <p:nvSpPr>
          <p:cNvPr id="15" name="Date Placeholder 14">
            <a:extLst>
              <a:ext uri="{FF2B5EF4-FFF2-40B4-BE49-F238E27FC236}">
                <a16:creationId xmlns:a16="http://schemas.microsoft.com/office/drawing/2014/main" id="{46FE2FEB-54D2-4752-A29F-8067A40A8FA3}"/>
              </a:ext>
            </a:extLst>
          </p:cNvPr>
          <p:cNvSpPr>
            <a:spLocks noGrp="1"/>
          </p:cNvSpPr>
          <p:nvPr>
            <p:ph type="dt" sz="half" idx="10"/>
          </p:nvPr>
        </p:nvSpPr>
        <p:spPr/>
        <p:txBody>
          <a:bodyPr/>
          <a:lstStyle/>
          <a:p>
            <a:r>
              <a:rPr lang="en-US"/>
              <a:t>1/11/2024</a:t>
            </a:r>
          </a:p>
        </p:txBody>
      </p:sp>
      <p:sp>
        <p:nvSpPr>
          <p:cNvPr id="16" name="Footer Placeholder 15">
            <a:extLst>
              <a:ext uri="{FF2B5EF4-FFF2-40B4-BE49-F238E27FC236}">
                <a16:creationId xmlns:a16="http://schemas.microsoft.com/office/drawing/2014/main" id="{E9C57E24-6EE2-492C-B833-E625FD4E32B4}"/>
              </a:ext>
            </a:extLst>
          </p:cNvPr>
          <p:cNvSpPr>
            <a:spLocks noGrp="1"/>
          </p:cNvSpPr>
          <p:nvPr>
            <p:ph type="ftr" sz="quarter" idx="11"/>
          </p:nvPr>
        </p:nvSpPr>
        <p:spPr/>
        <p:txBody>
          <a:bodyPr/>
          <a:lstStyle/>
          <a:p>
            <a:r>
              <a:rPr lang="fr-FR"/>
              <a:t>2024 ISPLS Convention</a:t>
            </a:r>
            <a:endParaRPr lang="en-US"/>
          </a:p>
        </p:txBody>
      </p:sp>
      <p:sp>
        <p:nvSpPr>
          <p:cNvPr id="17" name="Slide Number Placeholder 16">
            <a:extLst>
              <a:ext uri="{FF2B5EF4-FFF2-40B4-BE49-F238E27FC236}">
                <a16:creationId xmlns:a16="http://schemas.microsoft.com/office/drawing/2014/main" id="{8F8DDCFE-1038-4C4C-A24A-3967A8A878D1}"/>
              </a:ext>
            </a:extLst>
          </p:cNvPr>
          <p:cNvSpPr>
            <a:spLocks noGrp="1"/>
          </p:cNvSpPr>
          <p:nvPr>
            <p:ph type="sldNum" sz="quarter" idx="12"/>
          </p:nvPr>
        </p:nvSpPr>
        <p:spPr/>
        <p:txBody>
          <a:bodyPr/>
          <a:lstStyle/>
          <a:p>
            <a:fld id="{D3D538F9-49A3-B84F-B36B-A7030CDE5D5B}" type="slidenum">
              <a:rPr lang="en-US" smtClean="0"/>
              <a:t>99</a:t>
            </a:fld>
            <a:endParaRPr lang="en-US"/>
          </a:p>
        </p:txBody>
      </p:sp>
    </p:spTree>
    <p:extLst>
      <p:ext uri="{BB962C8B-B14F-4D97-AF65-F5344CB8AC3E}">
        <p14:creationId xmlns:p14="http://schemas.microsoft.com/office/powerpoint/2010/main" val="962046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10565</TotalTime>
  <Words>8131</Words>
  <Application>Microsoft Office PowerPoint</Application>
  <PresentationFormat>On-screen Show (16:9)</PresentationFormat>
  <Paragraphs>1374</Paragraphs>
  <Slides>107</Slides>
  <Notes>64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107</vt:i4>
      </vt:variant>
    </vt:vector>
  </HeadingPairs>
  <TitlesOfParts>
    <vt:vector size="118" baseType="lpstr">
      <vt:lpstr>Arial</vt:lpstr>
      <vt:lpstr>Arial</vt:lpstr>
      <vt:lpstr>Calibri</vt:lpstr>
      <vt:lpstr>Cambria</vt:lpstr>
      <vt:lpstr>Cambria Math</vt:lpstr>
      <vt:lpstr>Gill Sans MT</vt:lpstr>
      <vt:lpstr>Noto Sans Symbols</vt:lpstr>
      <vt:lpstr>Symbol</vt:lpstr>
      <vt:lpstr>Times New Roman</vt:lpstr>
      <vt:lpstr>Verdana</vt:lpstr>
      <vt:lpstr>Office Theme</vt:lpstr>
      <vt:lpstr>Dealing with Coordinate Drift: Working with Changing Coordinates in the Modernized NSRS</vt:lpstr>
      <vt:lpstr>Overview</vt:lpstr>
      <vt:lpstr>NSRS Modernization: Delay</vt:lpstr>
      <vt:lpstr>NSRS Modernization Timelines</vt:lpstr>
      <vt:lpstr>NGS Research Plan</vt:lpstr>
      <vt:lpstr>SPCS2022 zones (preliminary)</vt:lpstr>
      <vt:lpstr>Indiana SPCS2022 Layers</vt:lpstr>
      <vt:lpstr>Next Step: Legislation</vt:lpstr>
      <vt:lpstr>Template and Example State Legislation</vt:lpstr>
      <vt:lpstr>NGS’s Mission</vt:lpstr>
      <vt:lpstr>NSRS Modernization … not just new datums</vt:lpstr>
      <vt:lpstr>Blueprint Documents</vt:lpstr>
      <vt:lpstr>Use Cases</vt:lpstr>
      <vt:lpstr>Replacing the Existing Datums</vt:lpstr>
      <vt:lpstr>Geocentric Datums</vt:lpstr>
      <vt:lpstr>The Geoid, and Heights</vt:lpstr>
      <vt:lpstr>Modernized NSRS: Shift and Drift</vt:lpstr>
      <vt:lpstr>Connection to ITRF</vt:lpstr>
      <vt:lpstr>Euler Poles and “Plate-Fixed”</vt:lpstr>
      <vt:lpstr>ITRF2020 or NATRF2022</vt:lpstr>
      <vt:lpstr>Why do Coordinates Drift?</vt:lpstr>
      <vt:lpstr>Residual Velocities – ITRF2020/CONUS</vt:lpstr>
      <vt:lpstr>Residual Velocities – NATRF2022/CONUS</vt:lpstr>
      <vt:lpstr>Movement within the Stable North American Plate</vt:lpstr>
      <vt:lpstr>Vertical Motion</vt:lpstr>
      <vt:lpstr>Episodic Motion - Earthquakes</vt:lpstr>
      <vt:lpstr>Seasonal Motion</vt:lpstr>
      <vt:lpstr>Regional Coordinate Drift</vt:lpstr>
      <vt:lpstr>Coordinates, Frames, Epochs, EPP2022 and IFDM2022</vt:lpstr>
      <vt:lpstr>Coordinates in the Modernized NSRS</vt:lpstr>
      <vt:lpstr>Active Control</vt:lpstr>
      <vt:lpstr>Passive Control</vt:lpstr>
      <vt:lpstr>Published Coordinates - Passive Control</vt:lpstr>
      <vt:lpstr>RECs and SECs</vt:lpstr>
      <vt:lpstr>Published Coordinates</vt:lpstr>
      <vt:lpstr>Published Coordinates</vt:lpstr>
      <vt:lpstr>Consider this Scenario…</vt:lpstr>
      <vt:lpstr>Workflow</vt:lpstr>
      <vt:lpstr>Survey Data</vt:lpstr>
      <vt:lpstr>Control Surveys and Coordinate Types</vt:lpstr>
      <vt:lpstr>Combining Geodetic Leveling &amp; GNSS</vt:lpstr>
      <vt:lpstr>Monitor Project Control</vt:lpstr>
      <vt:lpstr>Think About Others in the Process</vt:lpstr>
      <vt:lpstr>Tools and Models Provided by NGS</vt:lpstr>
      <vt:lpstr>Modernized OPUS Workflow</vt:lpstr>
      <vt:lpstr>Metadata</vt:lpstr>
      <vt:lpstr>Metadata Information That Could Be Included</vt:lpstr>
      <vt:lpstr>Datasheets</vt:lpstr>
      <vt:lpstr>Beta Passive Marks Page</vt:lpstr>
      <vt:lpstr>Beta Passive Marks Page</vt:lpstr>
      <vt:lpstr>Easy to Use Mark Recovery Tool</vt:lpstr>
      <vt:lpstr>NGS Map</vt:lpstr>
      <vt:lpstr>Tools for Modernization</vt:lpstr>
      <vt:lpstr>NGS Coordinate Conversion and Transformation Tool (NCAT)</vt:lpstr>
      <vt:lpstr>NCAT https://www.ngs.noaa.gov/NCAT/ </vt:lpstr>
      <vt:lpstr>Preliminary 2022 Products on Alpha Site</vt:lpstr>
      <vt:lpstr>Alpha Preliminary Release</vt:lpstr>
      <vt:lpstr>https://beta.ngs.noaa.gov/</vt:lpstr>
      <vt:lpstr>The Unchanging Role of the NSRS</vt:lpstr>
      <vt:lpstr>Part 2:  The Ups and Downs of Heights and Vertical Datums</vt:lpstr>
      <vt:lpstr>Overview of Part 2</vt:lpstr>
      <vt:lpstr>Height Fundamentals</vt:lpstr>
      <vt:lpstr>Geoid and Ellipsoid</vt:lpstr>
      <vt:lpstr>Ellipsoidal Height h</vt:lpstr>
      <vt:lpstr>Ellipsoid, Geoid, Orthometric &amp; Dynamic Heights</vt:lpstr>
      <vt:lpstr>More Height Surfaces</vt:lpstr>
      <vt:lpstr>Understanding “Geo-Potential” (C)</vt:lpstr>
      <vt:lpstr>Geopotential:  W=U+T</vt:lpstr>
      <vt:lpstr>Geoid Height N and Orthometric Height H</vt:lpstr>
      <vt:lpstr>Experimental Geoids: Preparing for the Future Gravimetric Geoid</vt:lpstr>
      <vt:lpstr>Current Hybrid Geoid: GEOID18</vt:lpstr>
      <vt:lpstr>Gravity Anomalies</vt:lpstr>
      <vt:lpstr>Deflection of the Vertical</vt:lpstr>
      <vt:lpstr>Helmert Orthometric Height</vt:lpstr>
      <vt:lpstr>Normal Height</vt:lpstr>
      <vt:lpstr>Types of Heights Summary</vt:lpstr>
      <vt:lpstr>Vertical Datums</vt:lpstr>
      <vt:lpstr>Vertical Datums of the NSRS</vt:lpstr>
      <vt:lpstr>Previous Vertical Datums: Reference Zero</vt:lpstr>
      <vt:lpstr>Developing the Previous Vertical Datums</vt:lpstr>
      <vt:lpstr>Leveling</vt:lpstr>
      <vt:lpstr>NAVD 88 Issues</vt:lpstr>
      <vt:lpstr>Replacing NAVD 88 with NAPGD2022</vt:lpstr>
      <vt:lpstr>Parameters used for NAPGD2022</vt:lpstr>
      <vt:lpstr>Gravity for the Redefinition of the American Vertical Datum (GRAV-D)</vt:lpstr>
      <vt:lpstr>Common Data Sets Used for NAPGD2022</vt:lpstr>
      <vt:lpstr>Altimetric Gravity Anomalies (DTU21) used</vt:lpstr>
      <vt:lpstr>Geoid-Based Vertical Datum</vt:lpstr>
      <vt:lpstr>GPS vs Leveling…</vt:lpstr>
      <vt:lpstr>Other Vertical Datums</vt:lpstr>
      <vt:lpstr>PowerPoint Presentation</vt:lpstr>
      <vt:lpstr>Draw a DATUM PROFILE</vt:lpstr>
      <vt:lpstr>International Great Lakes Datum</vt:lpstr>
      <vt:lpstr>What is IGLD?</vt:lpstr>
      <vt:lpstr>Current IGLD</vt:lpstr>
      <vt:lpstr>IGLD (1985) Reference Surface</vt:lpstr>
      <vt:lpstr>Why a new IGLD?: Glacial Isostatic Adjustment – (GIA)</vt:lpstr>
      <vt:lpstr>Dynamic Height</vt:lpstr>
      <vt:lpstr>Dynamic vs. Orthometric Heights</vt:lpstr>
      <vt:lpstr>Definition of IGLD (2020)</vt:lpstr>
      <vt:lpstr>Status of IGLD Update</vt:lpstr>
      <vt:lpstr>Technical Documents for IGLD (2020) and NAPGD2022</vt:lpstr>
      <vt:lpstr>IGLD Online Resources</vt:lpstr>
      <vt:lpstr>Webinars to revisit</vt:lpstr>
      <vt:lpstr>Consistent nationwide reference frame The Modernized NSRS</vt:lpstr>
      <vt:lpstr>Preparing for Modernization</vt:lpstr>
      <vt:lpstr>Thank You!</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Heck</dc:creator>
  <cp:lastModifiedBy>Jacob Heck</cp:lastModifiedBy>
  <cp:revision>242</cp:revision>
  <cp:lastPrinted>2024-01-04T13:12:39Z</cp:lastPrinted>
  <dcterms:created xsi:type="dcterms:W3CDTF">2023-08-01T15:48:31Z</dcterms:created>
  <dcterms:modified xsi:type="dcterms:W3CDTF">2024-01-16T20:25:11Z</dcterms:modified>
</cp:coreProperties>
</file>