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62"/>
  </p:notesMasterIdLst>
  <p:handoutMasterIdLst>
    <p:handoutMasterId r:id="rId63"/>
  </p:handoutMasterIdLst>
  <p:sldIdLst>
    <p:sldId id="256" r:id="rId4"/>
    <p:sldId id="365" r:id="rId5"/>
    <p:sldId id="424" r:id="rId6"/>
    <p:sldId id="425" r:id="rId7"/>
    <p:sldId id="426" r:id="rId8"/>
    <p:sldId id="427" r:id="rId9"/>
    <p:sldId id="385" r:id="rId10"/>
    <p:sldId id="386" r:id="rId11"/>
    <p:sldId id="387" r:id="rId12"/>
    <p:sldId id="388" r:id="rId13"/>
    <p:sldId id="389" r:id="rId14"/>
    <p:sldId id="391" r:id="rId15"/>
    <p:sldId id="271" r:id="rId16"/>
    <p:sldId id="403" r:id="rId17"/>
    <p:sldId id="413" r:id="rId18"/>
    <p:sldId id="414" r:id="rId19"/>
    <p:sldId id="308" r:id="rId20"/>
    <p:sldId id="281" r:id="rId21"/>
    <p:sldId id="291" r:id="rId22"/>
    <p:sldId id="309" r:id="rId23"/>
    <p:sldId id="310" r:id="rId24"/>
    <p:sldId id="345" r:id="rId25"/>
    <p:sldId id="311" r:id="rId26"/>
    <p:sldId id="346" r:id="rId27"/>
    <p:sldId id="312" r:id="rId28"/>
    <p:sldId id="313" r:id="rId29"/>
    <p:sldId id="347" r:id="rId30"/>
    <p:sldId id="314" r:id="rId31"/>
    <p:sldId id="430" r:id="rId32"/>
    <p:sldId id="431" r:id="rId33"/>
    <p:sldId id="432" r:id="rId34"/>
    <p:sldId id="433" r:id="rId35"/>
    <p:sldId id="292" r:id="rId36"/>
    <p:sldId id="297" r:id="rId37"/>
    <p:sldId id="293" r:id="rId38"/>
    <p:sldId id="295" r:id="rId39"/>
    <p:sldId id="428" r:id="rId40"/>
    <p:sldId id="421" r:id="rId41"/>
    <p:sldId id="395" r:id="rId42"/>
    <p:sldId id="401" r:id="rId43"/>
    <p:sldId id="402" r:id="rId44"/>
    <p:sldId id="316" r:id="rId45"/>
    <p:sldId id="317" r:id="rId46"/>
    <p:sldId id="318" r:id="rId47"/>
    <p:sldId id="319" r:id="rId48"/>
    <p:sldId id="320" r:id="rId49"/>
    <p:sldId id="400" r:id="rId50"/>
    <p:sldId id="321" r:id="rId51"/>
    <p:sldId id="323" r:id="rId52"/>
    <p:sldId id="324" r:id="rId53"/>
    <p:sldId id="404" r:id="rId54"/>
    <p:sldId id="405" r:id="rId55"/>
    <p:sldId id="406" r:id="rId56"/>
    <p:sldId id="407" r:id="rId57"/>
    <p:sldId id="410" r:id="rId58"/>
    <p:sldId id="411" r:id="rId59"/>
    <p:sldId id="412" r:id="rId60"/>
    <p:sldId id="422" r:id="rId6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1435" autoAdjust="0"/>
  </p:normalViewPr>
  <p:slideViewPr>
    <p:cSldViewPr snapToGrid="0">
      <p:cViewPr varScale="1">
        <p:scale>
          <a:sx n="107" d="100"/>
          <a:sy n="107" d="100"/>
        </p:scale>
        <p:origin x="270" y="7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gs-s-brunswick\oad\philippe.hensel\GPS\OPUS_4_0\Occupation_Spacing%20Relationship%20for%20CM%20Height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gs-s-brunswick\oad\philippe.hensel\GPS\OPUS_4_0\Occupation_Spacing%20Relationship%20for%20CM%20Height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2700" cap="rnd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Sheet1!$B$3:$B$4</c:f>
              <c:numCache>
                <c:formatCode>General</c:formatCode>
                <c:ptCount val="2"/>
                <c:pt idx="0">
                  <c:v>30</c:v>
                </c:pt>
                <c:pt idx="1">
                  <c:v>50</c:v>
                </c:pt>
              </c:numCache>
            </c:numRef>
          </c:xVal>
          <c:yVal>
            <c:numRef>
              <c:f>Sheet1!$C$3:$C$4</c:f>
              <c:numCache>
                <c:formatCode>General</c:formatCode>
                <c:ptCount val="2"/>
                <c:pt idx="0">
                  <c:v>2</c:v>
                </c:pt>
                <c:pt idx="1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9E-4ADD-BAAA-5F47B57CD6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4692936"/>
        <c:axId val="414692608"/>
      </c:scatterChart>
      <c:valAx>
        <c:axId val="414692936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NAVD 88 Control Spacing (km)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692608"/>
        <c:crosses val="autoZero"/>
        <c:crossBetween val="midCat"/>
      </c:valAx>
      <c:valAx>
        <c:axId val="414692608"/>
        <c:scaling>
          <c:orientation val="minMax"/>
          <c:max val="1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GPS Occupation Length (hrs)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692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2700" cap="rnd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Sheet1!$B$3:$B$4</c:f>
              <c:numCache>
                <c:formatCode>General</c:formatCode>
                <c:ptCount val="2"/>
                <c:pt idx="0">
                  <c:v>30</c:v>
                </c:pt>
                <c:pt idx="1">
                  <c:v>50</c:v>
                </c:pt>
              </c:numCache>
            </c:numRef>
          </c:xVal>
          <c:yVal>
            <c:numRef>
              <c:f>Sheet1!$C$3:$C$4</c:f>
              <c:numCache>
                <c:formatCode>General</c:formatCode>
                <c:ptCount val="2"/>
                <c:pt idx="0">
                  <c:v>2</c:v>
                </c:pt>
                <c:pt idx="1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9E-4ADD-BAAA-5F47B57CD6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4692936"/>
        <c:axId val="414692608"/>
      </c:scatterChart>
      <c:valAx>
        <c:axId val="414692936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NAVD 88 Control Spacing (km)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692608"/>
        <c:crosses val="autoZero"/>
        <c:crossBetween val="midCat"/>
      </c:valAx>
      <c:valAx>
        <c:axId val="414692608"/>
        <c:scaling>
          <c:orientation val="minMax"/>
          <c:max val="1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GPS Occupation Length (hrs)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692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0.12109</cdr:x>
      <cdr:y>0</cdr:y>
    </cdr:from>
    <cdr:to>
      <cdr:x>1</cdr:x>
      <cdr:y>0.79538</cdr:y>
    </cdr:to>
    <cdr:sp macro="" textlink="">
      <cdr:nvSpPr>
        <cdr:cNvPr id="2" name="Freeform 1"/>
        <cdr:cNvSpPr/>
      </cdr:nvSpPr>
      <cdr:spPr>
        <a:xfrm xmlns:a="http://schemas.openxmlformats.org/drawingml/2006/main">
          <a:off x="561315" y="0"/>
          <a:ext cx="4018383" cy="2181885"/>
        </a:xfrm>
        <a:custGeom xmlns:a="http://schemas.openxmlformats.org/drawingml/2006/main">
          <a:avLst/>
          <a:gdLst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95873 w 4010685"/>
            <a:gd name="connsiteY3" fmla="*/ 1149790 h 2181885"/>
            <a:gd name="connsiteX4" fmla="*/ 3204927 w 4010685"/>
            <a:gd name="connsiteY4" fmla="*/ 0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204927 w 4010685"/>
            <a:gd name="connsiteY4" fmla="*/ 0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195402 w 4010685"/>
            <a:gd name="connsiteY4" fmla="*/ 22225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198577 w 4010685"/>
            <a:gd name="connsiteY4" fmla="*/ 15875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198577 w 4010685"/>
            <a:gd name="connsiteY4" fmla="*/ 15875 h 2181885"/>
            <a:gd name="connsiteX5" fmla="*/ 3682627 w 4010685"/>
            <a:gd name="connsiteY5" fmla="*/ 6513 h 2181885"/>
            <a:gd name="connsiteX6" fmla="*/ 4010685 w 4010685"/>
            <a:gd name="connsiteY6" fmla="*/ 0 h 2181885"/>
            <a:gd name="connsiteX7" fmla="*/ 3992578 w 4010685"/>
            <a:gd name="connsiteY7" fmla="*/ 2172831 h 2181885"/>
            <a:gd name="connsiteX8" fmla="*/ 0 w 4010685"/>
            <a:gd name="connsiteY8" fmla="*/ 2181885 h 2181885"/>
            <a:gd name="connsiteX0" fmla="*/ 0 w 4018383"/>
            <a:gd name="connsiteY0" fmla="*/ 2181885 h 2181885"/>
            <a:gd name="connsiteX1" fmla="*/ 9054 w 4018383"/>
            <a:gd name="connsiteY1" fmla="*/ 1837853 h 2181885"/>
            <a:gd name="connsiteX2" fmla="*/ 1892174 w 4018383"/>
            <a:gd name="connsiteY2" fmla="*/ 1837853 h 2181885"/>
            <a:gd name="connsiteX3" fmla="*/ 3186820 w 4018383"/>
            <a:gd name="connsiteY3" fmla="*/ 1149790 h 2181885"/>
            <a:gd name="connsiteX4" fmla="*/ 3198577 w 4018383"/>
            <a:gd name="connsiteY4" fmla="*/ 15875 h 2181885"/>
            <a:gd name="connsiteX5" fmla="*/ 4018383 w 4018383"/>
            <a:gd name="connsiteY5" fmla="*/ 6513 h 2181885"/>
            <a:gd name="connsiteX6" fmla="*/ 4010685 w 4018383"/>
            <a:gd name="connsiteY6" fmla="*/ 0 h 2181885"/>
            <a:gd name="connsiteX7" fmla="*/ 3992578 w 4018383"/>
            <a:gd name="connsiteY7" fmla="*/ 2172831 h 2181885"/>
            <a:gd name="connsiteX8" fmla="*/ 0 w 4018383"/>
            <a:gd name="connsiteY8" fmla="*/ 2181885 h 218188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</a:cxnLst>
          <a:rect l="l" t="t" r="r" b="b"/>
          <a:pathLst>
            <a:path w="4018383" h="2181885">
              <a:moveTo>
                <a:pt x="0" y="2181885"/>
              </a:moveTo>
              <a:lnTo>
                <a:pt x="9054" y="1837853"/>
              </a:lnTo>
              <a:lnTo>
                <a:pt x="1892174" y="1837853"/>
              </a:lnTo>
              <a:lnTo>
                <a:pt x="3186820" y="1149790"/>
              </a:lnTo>
              <a:cubicBezTo>
                <a:pt x="3189681" y="773935"/>
                <a:pt x="3195716" y="391730"/>
                <a:pt x="3198577" y="15875"/>
              </a:cubicBezTo>
              <a:lnTo>
                <a:pt x="4018383" y="6513"/>
              </a:lnTo>
              <a:lnTo>
                <a:pt x="4010685" y="0"/>
              </a:lnTo>
              <a:lnTo>
                <a:pt x="3992578" y="2172831"/>
              </a:lnTo>
              <a:lnTo>
                <a:pt x="0" y="2181885"/>
              </a:lnTo>
              <a:close/>
            </a:path>
          </a:pathLst>
        </a:custGeom>
        <a:gradFill xmlns:a="http://schemas.openxmlformats.org/drawingml/2006/main" flip="none" rotWithShape="1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0.12047</cdr:x>
      <cdr:y>0</cdr:y>
    </cdr:from>
    <cdr:to>
      <cdr:x>0.81948</cdr:x>
      <cdr:y>0.67657</cdr:y>
    </cdr:to>
    <cdr:sp macro="" textlink="">
      <cdr:nvSpPr>
        <cdr:cNvPr id="3" name="Freeform 2"/>
        <cdr:cNvSpPr/>
      </cdr:nvSpPr>
      <cdr:spPr>
        <a:xfrm xmlns:a="http://schemas.openxmlformats.org/drawingml/2006/main">
          <a:off x="550788" y="0"/>
          <a:ext cx="3195875" cy="1855961"/>
        </a:xfrm>
        <a:custGeom xmlns:a="http://schemas.openxmlformats.org/drawingml/2006/main">
          <a:avLst/>
          <a:gdLst>
            <a:gd name="connsiteX0" fmla="*/ 0 w 3223034"/>
            <a:gd name="connsiteY0" fmla="*/ 0 h 1855961"/>
            <a:gd name="connsiteX1" fmla="*/ 18107 w 3223034"/>
            <a:gd name="connsiteY1" fmla="*/ 1855961 h 1855961"/>
            <a:gd name="connsiteX2" fmla="*/ 1919335 w 3223034"/>
            <a:gd name="connsiteY2" fmla="*/ 1837854 h 1855961"/>
            <a:gd name="connsiteX3" fmla="*/ 3213980 w 3223034"/>
            <a:gd name="connsiteY3" fmla="*/ 1149790 h 1855961"/>
            <a:gd name="connsiteX4" fmla="*/ 3223034 w 3223034"/>
            <a:gd name="connsiteY4" fmla="*/ 18107 h 1855961"/>
            <a:gd name="connsiteX5" fmla="*/ 0 w 3223034"/>
            <a:gd name="connsiteY5" fmla="*/ 0 h 1855961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</a:cxnLst>
          <a:rect l="l" t="t" r="r" b="b"/>
          <a:pathLst>
            <a:path w="3223034" h="1855961">
              <a:moveTo>
                <a:pt x="0" y="0"/>
              </a:moveTo>
              <a:lnTo>
                <a:pt x="18107" y="1855961"/>
              </a:lnTo>
              <a:lnTo>
                <a:pt x="1919335" y="1837854"/>
              </a:lnTo>
              <a:lnTo>
                <a:pt x="3213980" y="1149790"/>
              </a:lnTo>
              <a:lnTo>
                <a:pt x="3223034" y="18107"/>
              </a:lnTo>
              <a:lnTo>
                <a:pt x="0" y="0"/>
              </a:lnTo>
              <a:close/>
            </a:path>
          </a:pathLst>
        </a:cu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0.12109</cdr:x>
      <cdr:y>0</cdr:y>
    </cdr:from>
    <cdr:to>
      <cdr:x>1</cdr:x>
      <cdr:y>0.79538</cdr:y>
    </cdr:to>
    <cdr:sp macro="" textlink="">
      <cdr:nvSpPr>
        <cdr:cNvPr id="2" name="Freeform 1"/>
        <cdr:cNvSpPr/>
      </cdr:nvSpPr>
      <cdr:spPr>
        <a:xfrm xmlns:a="http://schemas.openxmlformats.org/drawingml/2006/main">
          <a:off x="561315" y="0"/>
          <a:ext cx="4018383" cy="2181885"/>
        </a:xfrm>
        <a:custGeom xmlns:a="http://schemas.openxmlformats.org/drawingml/2006/main">
          <a:avLst/>
          <a:gdLst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95873 w 4010685"/>
            <a:gd name="connsiteY3" fmla="*/ 1149790 h 2181885"/>
            <a:gd name="connsiteX4" fmla="*/ 3204927 w 4010685"/>
            <a:gd name="connsiteY4" fmla="*/ 0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204927 w 4010685"/>
            <a:gd name="connsiteY4" fmla="*/ 0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195402 w 4010685"/>
            <a:gd name="connsiteY4" fmla="*/ 22225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198577 w 4010685"/>
            <a:gd name="connsiteY4" fmla="*/ 15875 h 2181885"/>
            <a:gd name="connsiteX5" fmla="*/ 4010685 w 4010685"/>
            <a:gd name="connsiteY5" fmla="*/ 0 h 2181885"/>
            <a:gd name="connsiteX6" fmla="*/ 3992578 w 4010685"/>
            <a:gd name="connsiteY6" fmla="*/ 2172831 h 2181885"/>
            <a:gd name="connsiteX7" fmla="*/ 0 w 4010685"/>
            <a:gd name="connsiteY7" fmla="*/ 2181885 h 2181885"/>
            <a:gd name="connsiteX0" fmla="*/ 0 w 4010685"/>
            <a:gd name="connsiteY0" fmla="*/ 2181885 h 2181885"/>
            <a:gd name="connsiteX1" fmla="*/ 9054 w 4010685"/>
            <a:gd name="connsiteY1" fmla="*/ 1837853 h 2181885"/>
            <a:gd name="connsiteX2" fmla="*/ 1892174 w 4010685"/>
            <a:gd name="connsiteY2" fmla="*/ 1837853 h 2181885"/>
            <a:gd name="connsiteX3" fmla="*/ 3186820 w 4010685"/>
            <a:gd name="connsiteY3" fmla="*/ 1149790 h 2181885"/>
            <a:gd name="connsiteX4" fmla="*/ 3198577 w 4010685"/>
            <a:gd name="connsiteY4" fmla="*/ 15875 h 2181885"/>
            <a:gd name="connsiteX5" fmla="*/ 3682627 w 4010685"/>
            <a:gd name="connsiteY5" fmla="*/ 6513 h 2181885"/>
            <a:gd name="connsiteX6" fmla="*/ 4010685 w 4010685"/>
            <a:gd name="connsiteY6" fmla="*/ 0 h 2181885"/>
            <a:gd name="connsiteX7" fmla="*/ 3992578 w 4010685"/>
            <a:gd name="connsiteY7" fmla="*/ 2172831 h 2181885"/>
            <a:gd name="connsiteX8" fmla="*/ 0 w 4010685"/>
            <a:gd name="connsiteY8" fmla="*/ 2181885 h 2181885"/>
            <a:gd name="connsiteX0" fmla="*/ 0 w 4018383"/>
            <a:gd name="connsiteY0" fmla="*/ 2181885 h 2181885"/>
            <a:gd name="connsiteX1" fmla="*/ 9054 w 4018383"/>
            <a:gd name="connsiteY1" fmla="*/ 1837853 h 2181885"/>
            <a:gd name="connsiteX2" fmla="*/ 1892174 w 4018383"/>
            <a:gd name="connsiteY2" fmla="*/ 1837853 h 2181885"/>
            <a:gd name="connsiteX3" fmla="*/ 3186820 w 4018383"/>
            <a:gd name="connsiteY3" fmla="*/ 1149790 h 2181885"/>
            <a:gd name="connsiteX4" fmla="*/ 3198577 w 4018383"/>
            <a:gd name="connsiteY4" fmla="*/ 15875 h 2181885"/>
            <a:gd name="connsiteX5" fmla="*/ 4018383 w 4018383"/>
            <a:gd name="connsiteY5" fmla="*/ 6513 h 2181885"/>
            <a:gd name="connsiteX6" fmla="*/ 4010685 w 4018383"/>
            <a:gd name="connsiteY6" fmla="*/ 0 h 2181885"/>
            <a:gd name="connsiteX7" fmla="*/ 3992578 w 4018383"/>
            <a:gd name="connsiteY7" fmla="*/ 2172831 h 2181885"/>
            <a:gd name="connsiteX8" fmla="*/ 0 w 4018383"/>
            <a:gd name="connsiteY8" fmla="*/ 2181885 h 218188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</a:cxnLst>
          <a:rect l="l" t="t" r="r" b="b"/>
          <a:pathLst>
            <a:path w="4018383" h="2181885">
              <a:moveTo>
                <a:pt x="0" y="2181885"/>
              </a:moveTo>
              <a:lnTo>
                <a:pt x="9054" y="1837853"/>
              </a:lnTo>
              <a:lnTo>
                <a:pt x="1892174" y="1837853"/>
              </a:lnTo>
              <a:lnTo>
                <a:pt x="3186820" y="1149790"/>
              </a:lnTo>
              <a:cubicBezTo>
                <a:pt x="3189681" y="773935"/>
                <a:pt x="3195716" y="391730"/>
                <a:pt x="3198577" y="15875"/>
              </a:cubicBezTo>
              <a:lnTo>
                <a:pt x="4018383" y="6513"/>
              </a:lnTo>
              <a:lnTo>
                <a:pt x="4010685" y="0"/>
              </a:lnTo>
              <a:lnTo>
                <a:pt x="3992578" y="2172831"/>
              </a:lnTo>
              <a:lnTo>
                <a:pt x="0" y="2181885"/>
              </a:lnTo>
              <a:close/>
            </a:path>
          </a:pathLst>
        </a:custGeom>
        <a:gradFill xmlns:a="http://schemas.openxmlformats.org/drawingml/2006/main" flip="none" rotWithShape="1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0.12047</cdr:x>
      <cdr:y>0</cdr:y>
    </cdr:from>
    <cdr:to>
      <cdr:x>0.81948</cdr:x>
      <cdr:y>0.67657</cdr:y>
    </cdr:to>
    <cdr:sp macro="" textlink="">
      <cdr:nvSpPr>
        <cdr:cNvPr id="3" name="Freeform 2"/>
        <cdr:cNvSpPr/>
      </cdr:nvSpPr>
      <cdr:spPr>
        <a:xfrm xmlns:a="http://schemas.openxmlformats.org/drawingml/2006/main">
          <a:off x="550788" y="0"/>
          <a:ext cx="3195875" cy="1855961"/>
        </a:xfrm>
        <a:custGeom xmlns:a="http://schemas.openxmlformats.org/drawingml/2006/main">
          <a:avLst/>
          <a:gdLst>
            <a:gd name="connsiteX0" fmla="*/ 0 w 3223034"/>
            <a:gd name="connsiteY0" fmla="*/ 0 h 1855961"/>
            <a:gd name="connsiteX1" fmla="*/ 18107 w 3223034"/>
            <a:gd name="connsiteY1" fmla="*/ 1855961 h 1855961"/>
            <a:gd name="connsiteX2" fmla="*/ 1919335 w 3223034"/>
            <a:gd name="connsiteY2" fmla="*/ 1837854 h 1855961"/>
            <a:gd name="connsiteX3" fmla="*/ 3213980 w 3223034"/>
            <a:gd name="connsiteY3" fmla="*/ 1149790 h 1855961"/>
            <a:gd name="connsiteX4" fmla="*/ 3223034 w 3223034"/>
            <a:gd name="connsiteY4" fmla="*/ 18107 h 1855961"/>
            <a:gd name="connsiteX5" fmla="*/ 0 w 3223034"/>
            <a:gd name="connsiteY5" fmla="*/ 0 h 1855961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</a:cxnLst>
          <a:rect l="l" t="t" r="r" b="b"/>
          <a:pathLst>
            <a:path w="3223034" h="1855961">
              <a:moveTo>
                <a:pt x="0" y="0"/>
              </a:moveTo>
              <a:lnTo>
                <a:pt x="18107" y="1855961"/>
              </a:lnTo>
              <a:lnTo>
                <a:pt x="1919335" y="1837854"/>
              </a:lnTo>
              <a:lnTo>
                <a:pt x="3213980" y="1149790"/>
              </a:lnTo>
              <a:lnTo>
                <a:pt x="3223034" y="18107"/>
              </a:lnTo>
              <a:lnTo>
                <a:pt x="0" y="0"/>
              </a:lnTo>
              <a:close/>
            </a:path>
          </a:pathLst>
        </a:cu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Modernized NSRS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612CE-F370-4AB5-B77F-2F3E117B39AB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46281-2241-41A7-A5CF-C4F37D793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164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Modernized NSRS</a:t>
            </a:r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9743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7772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4975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2323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830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4975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4302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201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790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4961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31112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08495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9150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46436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6593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5367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1631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90315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1489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8687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3958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55601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55785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03932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47724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14613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7168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28948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04093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91567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4262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50795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29704-260A-4347-8F5A-42DC35CF4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989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87225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9938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8055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7744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5247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2340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8647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744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771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72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85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13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82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01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16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42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74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7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70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57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71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28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54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50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49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06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7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2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49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25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6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A468-B10C-E94D-B4AE-FD48B5E66BC0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9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boris.kanazir@noaa.go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JPG"/><Relationship Id="rId4" Type="http://schemas.openxmlformats.org/officeDocument/2006/relationships/hyperlink" Target="https://www.ngs.noaa.gov/datasheets/southeastTXValidHeights/index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gs.noaa.gov/FGCS/BlueBook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eta.ngs.noaa.gov/OPUS-Projects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eta.ngs.noaa.gov/OPUS-Projects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Relationship Id="rId4" Type="http://schemas.openxmlformats.org/officeDocument/2006/relationships/chart" Target="../charts/char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457200" y="134566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Heights Suppression and </a:t>
            </a:r>
            <a:br>
              <a:rPr lang="en-US" sz="3600" b="1" dirty="0" smtClean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Primary Network Design</a:t>
            </a:r>
            <a:endParaRPr sz="36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685902" y="2604513"/>
            <a:ext cx="7772197" cy="225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lang="en-US" sz="18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Boris </a:t>
            </a: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Kanazir, Geodesist, RPLS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0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boris.kanazir@noaa.gov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18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Southeast Texas Subsidence Area Control Workshop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2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March 05, 2021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GPS on BM in Texas</a:t>
            </a:r>
            <a:endParaRPr/>
          </a:p>
        </p:txBody>
      </p:sp>
      <p:pic>
        <p:nvPicPr>
          <p:cNvPr id="137" name="Google Shape;137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 Control Issues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Heights Suppression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 Survey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298409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GPS on BM in Houston-Galveston</a:t>
            </a:r>
            <a:endParaRPr/>
          </a:p>
        </p:txBody>
      </p:sp>
      <p:pic>
        <p:nvPicPr>
          <p:cNvPr id="143" name="Google Shape;143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 Control Issues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Heights Suppression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 Survey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25735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Houston Case</a:t>
            </a:r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n-US" sz="2480" dirty="0"/>
              <a:t>Harris County Floodplain Reference Marks and Flood Insurance Rate Maps (FIRMs) are referenced to locally defined NAVD88 2001 elevations (not published by NGS)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n-US" sz="2480" dirty="0"/>
              <a:t>Elevation errors and outdated maps could have a major effect on flood zones determination and flood risk assessment</a:t>
            </a:r>
            <a:endParaRPr sz="2480" dirty="0"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n-US" sz="2480" dirty="0"/>
              <a:t>This highlights the reasons for and the importance of NGS’ shift to time-dependent positioning in the NSRS Modernization in 2022</a:t>
            </a:r>
            <a:endParaRPr dirty="0"/>
          </a:p>
        </p:txBody>
      </p:sp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 Control Issues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Heights Suppression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 Survey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404758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Good published heights in the SE Texas</a:t>
            </a:r>
            <a:endParaRPr sz="3959"/>
          </a:p>
        </p:txBody>
      </p:sp>
      <p:pic>
        <p:nvPicPr>
          <p:cNvPr id="179" name="Google Shape;179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1349874"/>
            <a:ext cx="4038600" cy="309462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 dirty="0"/>
              <a:t>The box </a:t>
            </a:r>
            <a:r>
              <a:rPr lang="en-US" sz="2170" dirty="0" smtClean="0"/>
              <a:t>includes approximately </a:t>
            </a:r>
            <a:r>
              <a:rPr lang="en-US" sz="2170" dirty="0"/>
              <a:t>7,500 marks in the NGS database</a:t>
            </a:r>
            <a:endParaRPr sz="2170" dirty="0"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 dirty="0"/>
              <a:t>More than 4,000 heights created by VERTCON (Vertical Datum Conversion) =</a:t>
            </a:r>
            <a:r>
              <a:rPr lang="en-US" sz="2170" dirty="0" smtClean="0"/>
              <a:t> </a:t>
            </a:r>
            <a:r>
              <a:rPr lang="en-US" sz="2170" dirty="0"/>
              <a:t>suspect heights!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 dirty="0"/>
              <a:t>Only </a:t>
            </a:r>
            <a:r>
              <a:rPr lang="en-US" sz="2170" dirty="0" smtClean="0"/>
              <a:t>28 </a:t>
            </a:r>
            <a:r>
              <a:rPr lang="en-US" sz="2170" dirty="0"/>
              <a:t>marks out of 7,500 in this box are considered to have good heights!</a:t>
            </a:r>
            <a:endParaRPr sz="217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 Survey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Network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/>
              <a:t>Good heights in the US - 30 km buffer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36" y="1063229"/>
            <a:ext cx="7897327" cy="36819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387799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Can I just use LiDAR and OPUS?</a:t>
            </a:r>
            <a:endParaRPr sz="3959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It really depends. Assume scenario where you are working on a project in the southeast Texas outside of 30 km buffer:</a:t>
            </a:r>
          </a:p>
          <a:p>
            <a:pPr lvl="1"/>
            <a:r>
              <a:rPr lang="en-US" dirty="0" smtClean="0"/>
              <a:t>Relative accuracy of your LiDAR dataset (95% confidence) ≈ 10 cm</a:t>
            </a:r>
          </a:p>
          <a:p>
            <a:pPr lvl="1"/>
            <a:r>
              <a:rPr lang="en-US" dirty="0" smtClean="0"/>
              <a:t>GEOID18 accuracy in that area (95 % confidence) </a:t>
            </a:r>
            <a:r>
              <a:rPr lang="en-US" dirty="0"/>
              <a:t>≈ </a:t>
            </a:r>
            <a:r>
              <a:rPr lang="en-US" dirty="0" smtClean="0"/>
              <a:t>7 cm (AT BEST!)</a:t>
            </a:r>
          </a:p>
          <a:p>
            <a:pPr lvl="1"/>
            <a:r>
              <a:rPr lang="en-US" dirty="0" smtClean="0"/>
              <a:t>OPUS-derived ellipsoid </a:t>
            </a:r>
            <a:r>
              <a:rPr lang="en-US" dirty="0"/>
              <a:t>height </a:t>
            </a:r>
            <a:r>
              <a:rPr lang="en-US" dirty="0" smtClean="0"/>
              <a:t>for 2 </a:t>
            </a:r>
            <a:r>
              <a:rPr lang="en-US" dirty="0" err="1" smtClean="0"/>
              <a:t>hr</a:t>
            </a:r>
            <a:r>
              <a:rPr lang="en-US" dirty="0" smtClean="0"/>
              <a:t> occupation (95% confidence) </a:t>
            </a:r>
            <a:r>
              <a:rPr lang="en-US" dirty="0"/>
              <a:t>≈ </a:t>
            </a:r>
            <a:r>
              <a:rPr lang="en-US" dirty="0" smtClean="0"/>
              <a:t>5 cm</a:t>
            </a:r>
          </a:p>
          <a:p>
            <a:pPr lvl="2"/>
            <a:r>
              <a:rPr lang="en-US" dirty="0" smtClean="0"/>
              <a:t>NOTE: peak-to-peak errors provided by OPUS can be used to estimate standard deviation (1 sigma) </a:t>
            </a:r>
            <a:r>
              <a:rPr lang="en-US" dirty="0"/>
              <a:t>- peak-to-peak </a:t>
            </a:r>
            <a:r>
              <a:rPr lang="en-US" dirty="0" smtClean="0"/>
              <a:t>range is </a:t>
            </a:r>
            <a:r>
              <a:rPr lang="en-US" dirty="0"/>
              <a:t>a </a:t>
            </a:r>
            <a:r>
              <a:rPr lang="en-US" dirty="0" smtClean="0"/>
              <a:t>approximately </a:t>
            </a:r>
            <a:r>
              <a:rPr lang="en-US" dirty="0"/>
              <a:t>70% </a:t>
            </a:r>
            <a:r>
              <a:rPr lang="en-US" dirty="0" smtClean="0"/>
              <a:t>larger than 1 sigma</a:t>
            </a:r>
            <a:endParaRPr lang="en-US" dirty="0"/>
          </a:p>
          <a:p>
            <a:r>
              <a:rPr lang="en-US" dirty="0" smtClean="0"/>
              <a:t>Combined error </a:t>
            </a:r>
            <a:r>
              <a:rPr lang="en-US" dirty="0"/>
              <a:t>is </a:t>
            </a:r>
            <a:r>
              <a:rPr lang="en-US" dirty="0" smtClean="0"/>
              <a:t>around 15 cm or 6 inches!</a:t>
            </a:r>
          </a:p>
          <a:p>
            <a:pPr lvl="1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64759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15 cm is difference between MSL &amp; MHW!</a:t>
            </a:r>
            <a:endParaRPr sz="3959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83" y="1215373"/>
            <a:ext cx="6984834" cy="33636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139613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History of Leveling in the U.S.</a:t>
            </a:r>
            <a:endParaRPr sz="3959" dirty="0"/>
          </a:p>
        </p:txBody>
      </p:sp>
      <p:pic>
        <p:nvPicPr>
          <p:cNvPr id="167" name="E5C718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3038" y="1200150"/>
            <a:ext cx="6256337" cy="3394075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335454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NGS did about it</a:t>
            </a:r>
            <a:endParaRPr sz="3959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67" y="889308"/>
            <a:ext cx="2970707" cy="4023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 Control Issues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Heights Suppression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 Survey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11227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NGS did about it</a:t>
            </a:r>
            <a:endParaRPr sz="3959" dirty="0"/>
          </a:p>
        </p:txBody>
      </p:sp>
      <p:pic>
        <p:nvPicPr>
          <p:cNvPr id="5" name="Content Placeholder 4">
            <a:hlinkClick r:id="rId4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62" y="984175"/>
            <a:ext cx="4371075" cy="3928493"/>
          </a:xfrm>
        </p:spPr>
      </p:pic>
      <p:sp>
        <p:nvSpPr>
          <p:cNvPr id="36" name="TextBox 35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 Control Issues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Heights Suppression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 Survey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176321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Outline</a:t>
            </a:r>
            <a:endParaRPr sz="3959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Texas Control Issues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Heights Suppression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Height Modernization Survey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Primary Network Design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12533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3959"/>
            </a:pPr>
            <a:r>
              <a:rPr lang="en-US" sz="3959" dirty="0">
                <a:solidFill>
                  <a:prstClr val="black"/>
                </a:solidFill>
              </a:rPr>
              <a:t>What NGS did about it</a:t>
            </a:r>
            <a:endParaRPr sz="3959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Valid NAVD 88 heights are published </a:t>
            </a:r>
          </a:p>
          <a:p>
            <a:pPr lvl="1"/>
            <a:r>
              <a:rPr lang="en-US" dirty="0" smtClean="0"/>
              <a:t>Only 28 marks (until new surveys are completed) will remain published in Current Survey Control section</a:t>
            </a:r>
          </a:p>
          <a:p>
            <a:r>
              <a:rPr lang="en-US" dirty="0" smtClean="0"/>
              <a:t>Suspect NAVD 88 heights are suppressed</a:t>
            </a:r>
          </a:p>
          <a:p>
            <a:pPr lvl="1"/>
            <a:r>
              <a:rPr lang="en-US" dirty="0" smtClean="0"/>
              <a:t>Current Survey Control will not show NAVD 88 height</a:t>
            </a:r>
          </a:p>
          <a:p>
            <a:pPr lvl="1"/>
            <a:r>
              <a:rPr lang="en-US" dirty="0" smtClean="0"/>
              <a:t>If requested, NAVD 88 height will be shown in Superseded Survey Control section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TX Control Issues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Heights Suppression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 Mod Survey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1682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Valid NAVD 88 Heights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61" y="889308"/>
            <a:ext cx="2894678" cy="4023360"/>
          </a:xfrm>
        </p:spPr>
      </p:pic>
      <p:sp>
        <p:nvSpPr>
          <p:cNvPr id="20" name="TextBox 19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TX Control Issues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Heights Suppression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 Mod Survey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201927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(not 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73" y="889308"/>
            <a:ext cx="2565054" cy="4023360"/>
          </a:xfrm>
        </p:spPr>
      </p:pic>
      <p:sp>
        <p:nvSpPr>
          <p:cNvPr id="16" name="TextBox 15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TX Control Issues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Heights Suppression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 Mod Survey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393947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43" y="1063228"/>
            <a:ext cx="3489514" cy="3849439"/>
          </a:xfrm>
        </p:spPr>
      </p:pic>
      <p:sp>
        <p:nvSpPr>
          <p:cNvPr id="20" name="TextBox 19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TX Control Issues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Heights Suppression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 Mod Survey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237228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834" y="889308"/>
            <a:ext cx="3586331" cy="4023360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329317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176" y="1063229"/>
            <a:ext cx="3065648" cy="3200400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278292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55" y="1428750"/>
            <a:ext cx="4530691" cy="2286000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404271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73" y="1063229"/>
            <a:ext cx="5212253" cy="3657600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19405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NAVD 88 heights (requested)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525" y="889308"/>
            <a:ext cx="2350950" cy="4023360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30119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TX Datasheets and GIS </a:t>
            </a:r>
            <a:r>
              <a:rPr lang="en-US" sz="3959" dirty="0" err="1" smtClean="0"/>
              <a:t>Shapefiles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673" y="1057133"/>
            <a:ext cx="3452654" cy="3855535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282350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in the Conterminous US</a:t>
            </a:r>
            <a:endParaRPr dirty="0"/>
          </a:p>
        </p:txBody>
      </p:sp>
      <p:pic>
        <p:nvPicPr>
          <p:cNvPr id="95" name="Google Shape;95;p14"/>
          <p:cNvPicPr preferRelativeResize="0">
            <a:picLocks noGrp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34" y="1200150"/>
            <a:ext cx="4392332" cy="33940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TX Control Issues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Heights Suppression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Mod Survey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69129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TX Marks from GIS </a:t>
            </a:r>
            <a:r>
              <a:rPr lang="en-US" sz="3959" dirty="0" err="1" smtClean="0"/>
              <a:t>Shapefile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79" y="1063229"/>
            <a:ext cx="6337843" cy="3849439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330059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(suppressed) NAVD 88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80" y="1063229"/>
            <a:ext cx="6337840" cy="3849439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61484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Suspect (suppressed) NAVD 88</a:t>
            </a:r>
            <a:endParaRPr sz="3959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80" y="1063229"/>
            <a:ext cx="6337840" cy="3849439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100652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can Texas do about it?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Densify geodetic control (with good heights) by conducting new Leveling &amp; GPS projects</a:t>
            </a:r>
          </a:p>
          <a:p>
            <a:pPr lvl="1"/>
            <a:r>
              <a:rPr lang="en-US" dirty="0" smtClean="0"/>
              <a:t>Submit data for inclusion into the NSRS (</a:t>
            </a:r>
            <a:r>
              <a:rPr lang="en-US" dirty="0" smtClean="0">
                <a:hlinkClick r:id="rId4"/>
              </a:rPr>
              <a:t>FCGS Bluebook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Update elevations on a </a:t>
            </a:r>
            <a:r>
              <a:rPr lang="en-US" dirty="0"/>
              <a:t>select set of </a:t>
            </a:r>
            <a:r>
              <a:rPr lang="en-US" dirty="0" smtClean="0"/>
              <a:t>marks (where good heights don’t exist)</a:t>
            </a:r>
          </a:p>
          <a:p>
            <a:pPr lvl="1"/>
            <a:r>
              <a:rPr lang="en-US" dirty="0" smtClean="0"/>
              <a:t>Improved </a:t>
            </a:r>
            <a:r>
              <a:rPr lang="en-US" dirty="0"/>
              <a:t>survey network </a:t>
            </a:r>
            <a:r>
              <a:rPr lang="en-US" dirty="0" smtClean="0"/>
              <a:t>will provide </a:t>
            </a:r>
            <a:r>
              <a:rPr lang="en-US" dirty="0"/>
              <a:t>enhancements for rebuilding and improvement of infrastructure in the area</a:t>
            </a:r>
          </a:p>
          <a:p>
            <a:pPr lvl="1"/>
            <a:r>
              <a:rPr lang="en-US" dirty="0" smtClean="0"/>
              <a:t>It will help with flood </a:t>
            </a:r>
            <a:r>
              <a:rPr lang="en-US" dirty="0"/>
              <a:t>plain management, flood hazard identification and risk assessment, elevation certificates</a:t>
            </a:r>
            <a:r>
              <a:rPr lang="en-US" dirty="0" smtClean="0"/>
              <a:t>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 Control Issues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Heights Suppression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 Survey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393383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How can NGS support these efforts?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NGS can provide:</a:t>
            </a:r>
          </a:p>
          <a:p>
            <a:pPr lvl="1"/>
            <a:r>
              <a:rPr lang="en-US" dirty="0" smtClean="0"/>
              <a:t>Trainings</a:t>
            </a:r>
          </a:p>
          <a:p>
            <a:pPr lvl="1"/>
            <a:r>
              <a:rPr lang="en-US" dirty="0" smtClean="0"/>
              <a:t>Technical support</a:t>
            </a:r>
          </a:p>
          <a:p>
            <a:pPr lvl="1"/>
            <a:r>
              <a:rPr lang="en-US" dirty="0" smtClean="0"/>
              <a:t>Projects QA/QC</a:t>
            </a:r>
          </a:p>
          <a:p>
            <a:pPr lvl="1"/>
            <a:r>
              <a:rPr lang="en-US" dirty="0" smtClean="0"/>
              <a:t>Analyzing, ingesting and storing new data</a:t>
            </a:r>
          </a:p>
          <a:p>
            <a:pPr lvl="1"/>
            <a:r>
              <a:rPr lang="en-US" dirty="0" smtClean="0"/>
              <a:t>Online tools to access the NSRS</a:t>
            </a:r>
          </a:p>
          <a:p>
            <a:r>
              <a:rPr lang="en-US" dirty="0" smtClean="0"/>
              <a:t>NGS cannot conduct field work for you!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 Control Issues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Heights Suppression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 Survey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176993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tools can Texas use?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4"/>
              </a:rPr>
              <a:t>BETA OPUS Projects</a:t>
            </a:r>
            <a:r>
              <a:rPr lang="en-US" dirty="0" smtClean="0"/>
              <a:t> - New way of </a:t>
            </a:r>
            <a:r>
              <a:rPr lang="en-US" dirty="0" err="1" smtClean="0"/>
              <a:t>Bluebooking</a:t>
            </a:r>
            <a:r>
              <a:rPr lang="en-US" dirty="0" smtClean="0"/>
              <a:t>!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akes </a:t>
            </a:r>
            <a:r>
              <a:rPr lang="en-US" dirty="0" err="1" smtClean="0"/>
              <a:t>bluebooking</a:t>
            </a:r>
            <a:r>
              <a:rPr lang="en-US" dirty="0" smtClean="0"/>
              <a:t> process easier </a:t>
            </a:r>
            <a:r>
              <a:rPr lang="en-US" dirty="0"/>
              <a:t>and less </a:t>
            </a:r>
            <a:r>
              <a:rPr lang="en-US" dirty="0" smtClean="0"/>
              <a:t>intimidating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rovides </a:t>
            </a:r>
            <a:r>
              <a:rPr lang="en-US" dirty="0"/>
              <a:t>an interactive visual </a:t>
            </a:r>
            <a:r>
              <a:rPr lang="en-US" dirty="0" smtClean="0"/>
              <a:t>interface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utomates </a:t>
            </a:r>
            <a:r>
              <a:rPr lang="en-US" dirty="0"/>
              <a:t>the processing and creation of </a:t>
            </a:r>
            <a:r>
              <a:rPr lang="en-US" dirty="0" smtClean="0"/>
              <a:t>complex files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rovides </a:t>
            </a:r>
            <a:r>
              <a:rPr lang="en-US" dirty="0"/>
              <a:t>improved QA/QC process and better display &amp; visualization of </a:t>
            </a:r>
            <a:r>
              <a:rPr lang="en-US" dirty="0" smtClean="0"/>
              <a:t>statistics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 Control Issues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Heights Suppression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 Survey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394240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tools can Texas use?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4"/>
              </a:rPr>
              <a:t>BETA OPUS Projects</a:t>
            </a:r>
            <a:endParaRPr lang="en-US" dirty="0" smtClean="0"/>
          </a:p>
          <a:p>
            <a:pPr lvl="1"/>
            <a:r>
              <a:rPr lang="en-US" dirty="0" smtClean="0"/>
              <a:t>It </a:t>
            </a:r>
            <a:r>
              <a:rPr lang="en-US" dirty="0"/>
              <a:t>requires minimum of two 2-hours sessions for your </a:t>
            </a:r>
            <a:r>
              <a:rPr lang="en-US" dirty="0" smtClean="0"/>
              <a:t>stations</a:t>
            </a:r>
            <a:endParaRPr lang="en-US" dirty="0"/>
          </a:p>
          <a:p>
            <a:pPr lvl="1"/>
            <a:r>
              <a:rPr lang="en-US" dirty="0" smtClean="0"/>
              <a:t>It </a:t>
            </a:r>
            <a:r>
              <a:rPr lang="en-US" dirty="0"/>
              <a:t>is used for submitting static, campaign-style GNSS surveys resulting in network survey solution intended for inclusion in the NGS database</a:t>
            </a:r>
          </a:p>
          <a:p>
            <a:pPr lvl="1"/>
            <a:r>
              <a:rPr lang="en-US" dirty="0" smtClean="0"/>
              <a:t>New stations </a:t>
            </a:r>
            <a:r>
              <a:rPr lang="en-US" dirty="0"/>
              <a:t>will have published adjusted position on a datasheet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 Control Issues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Heights Suppression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 Survey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284292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Height Modernization Surveys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NGS-58</a:t>
            </a:r>
          </a:p>
          <a:p>
            <a:pPr lvl="1"/>
            <a:r>
              <a:rPr lang="en-US" dirty="0" smtClean="0"/>
              <a:t>guidelines for establishing GPS-derived ellipsoid heights</a:t>
            </a:r>
          </a:p>
          <a:p>
            <a:r>
              <a:rPr lang="en-US" dirty="0" smtClean="0"/>
              <a:t>NGS-59</a:t>
            </a:r>
          </a:p>
          <a:p>
            <a:pPr lvl="1"/>
            <a:r>
              <a:rPr lang="en-US" dirty="0" smtClean="0"/>
              <a:t>guidelines for establishing GPS-derived </a:t>
            </a:r>
            <a:r>
              <a:rPr lang="en-US" dirty="0" err="1" smtClean="0"/>
              <a:t>orthometric</a:t>
            </a:r>
            <a:r>
              <a:rPr lang="en-US" dirty="0" smtClean="0"/>
              <a:t> heights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20983"/>
            <a:ext cx="4038600" cy="3152408"/>
          </a:xfrm>
        </p:spPr>
      </p:pic>
      <p:sp>
        <p:nvSpPr>
          <p:cNvPr id="16" name="TextBox 15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TX Control Issues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Heights Suppression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Mod Survey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177656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Relationship of Heights</a:t>
            </a:r>
            <a:endParaRPr sz="3959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 Control Issues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Heights Suppression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 Survey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Network Design</a:t>
            </a:r>
          </a:p>
        </p:txBody>
      </p:sp>
      <p:graphicFrame>
        <p:nvGraphicFramePr>
          <p:cNvPr id="8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0081534"/>
              </p:ext>
            </p:extLst>
          </p:nvPr>
        </p:nvGraphicFramePr>
        <p:xfrm>
          <a:off x="1306512" y="1063229"/>
          <a:ext cx="6530975" cy="3849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Slide" r:id="rId5" imgW="634959" imgH="474942" progId="PowerPoint.Slide.8">
                  <p:embed/>
                </p:oleObj>
              </mc:Choice>
              <mc:Fallback>
                <p:oleObj name="Slide" r:id="rId5" imgW="634959" imgH="474942" progId="PowerPoint.Slide.8">
                  <p:embed/>
                  <p:pic>
                    <p:nvPicPr>
                      <p:cNvPr id="4" name="Object 1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260" b="4459"/>
                      <a:stretch>
                        <a:fillRect/>
                      </a:stretch>
                    </p:blipFill>
                    <p:spPr bwMode="auto">
                      <a:xfrm>
                        <a:off x="1306512" y="1063229"/>
                        <a:ext cx="6530975" cy="38494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Google Shape;178;p28"/>
          <p:cNvSpPr txBox="1">
            <a:spLocks/>
          </p:cNvSpPr>
          <p:nvPr/>
        </p:nvSpPr>
        <p:spPr>
          <a:xfrm>
            <a:off x="1306512" y="4207818"/>
            <a:ext cx="6530975" cy="7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959"/>
            </a:pPr>
            <a:r>
              <a:rPr lang="en-US" sz="1600" dirty="0" smtClean="0"/>
              <a:t>Note: Geoid height is negative </a:t>
            </a:r>
            <a:r>
              <a:rPr lang="en-US" sz="1600" dirty="0"/>
              <a:t>e</a:t>
            </a:r>
            <a:r>
              <a:rPr lang="en-US" sz="1600" dirty="0" smtClean="0"/>
              <a:t>verywhere in the conterminous US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232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Datasheet and Shared Solution</a:t>
            </a:r>
            <a:endParaRPr sz="3959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0" dirty="0" smtClean="0"/>
              <a:t>Geodetic Control</a:t>
            </a:r>
            <a:endParaRPr lang="en-US" b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0" dirty="0" smtClean="0"/>
              <a:t>Not Geodetic Control</a:t>
            </a:r>
            <a:endParaRPr lang="en-US" b="0" dirty="0"/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6" y="1630363"/>
            <a:ext cx="2756993" cy="2963862"/>
          </a:xfrm>
        </p:spPr>
      </p:pic>
      <p:pic>
        <p:nvPicPr>
          <p:cNvPr id="19" name="Content Placeholder 18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9" y="1630363"/>
            <a:ext cx="1916630" cy="2963862"/>
          </a:xfrm>
        </p:spPr>
      </p:pic>
      <p:sp>
        <p:nvSpPr>
          <p:cNvPr id="23" name="TextBox 22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346375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GPS on Benchmarks</a:t>
            </a:r>
            <a:endParaRPr dirty="0"/>
          </a:p>
        </p:txBody>
      </p:sp>
      <p:pic>
        <p:nvPicPr>
          <p:cNvPr id="101" name="Google Shape;101;p15"/>
          <p:cNvPicPr preferRelativeResize="0">
            <a:picLocks noGrp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34" y="1200150"/>
            <a:ext cx="4392332" cy="33940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TX Control Issues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Heights Suppression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Mod Survey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316276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Objectives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your objectives?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Accurate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/Eh on new “passive marks”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Accurate GNSS-derived NAVD 88 heights on passive marks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Accurate positions on active GNSS stations (not CORS; e.g. RTN stations)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62123"/>
            <a:ext cx="4038600" cy="2270129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17830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49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Leveled heights (Adjusted and Reset, Orders One - Three)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Height Mod Heights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490" y="2104328"/>
            <a:ext cx="3291231" cy="27398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Control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651" y="1654505"/>
            <a:ext cx="3179399" cy="27779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6056555" y="4245525"/>
            <a:ext cx="1506071" cy="14390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89127" y="3989266"/>
            <a:ext cx="2921060" cy="15466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89127" y="2971823"/>
            <a:ext cx="2921060" cy="15466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308" y="3474267"/>
            <a:ext cx="136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“HT_MOD”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899010" y="3018066"/>
            <a:ext cx="669851" cy="659219"/>
          </a:xfrm>
          <a:custGeom>
            <a:avLst/>
            <a:gdLst>
              <a:gd name="connsiteX0" fmla="*/ 0 w 669851"/>
              <a:gd name="connsiteY0" fmla="*/ 659219 h 659219"/>
              <a:gd name="connsiteX1" fmla="*/ 627321 w 669851"/>
              <a:gd name="connsiteY1" fmla="*/ 499730 h 659219"/>
              <a:gd name="connsiteX2" fmla="*/ 191386 w 669851"/>
              <a:gd name="connsiteY2" fmla="*/ 255182 h 659219"/>
              <a:gd name="connsiteX3" fmla="*/ 669851 w 669851"/>
              <a:gd name="connsiteY3" fmla="*/ 0 h 659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51" h="659219">
                <a:moveTo>
                  <a:pt x="0" y="659219"/>
                </a:moveTo>
                <a:cubicBezTo>
                  <a:pt x="297711" y="613144"/>
                  <a:pt x="595423" y="567069"/>
                  <a:pt x="627321" y="499730"/>
                </a:cubicBezTo>
                <a:cubicBezTo>
                  <a:pt x="659219" y="432390"/>
                  <a:pt x="184298" y="338470"/>
                  <a:pt x="191386" y="255182"/>
                </a:cubicBezTo>
                <a:cubicBezTo>
                  <a:pt x="198474" y="171894"/>
                  <a:pt x="434162" y="85947"/>
                  <a:pt x="669851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921834"/>
            <a:ext cx="2488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Height accurate to 2 decimal places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569401" y="4091955"/>
            <a:ext cx="946298" cy="342240"/>
          </a:xfrm>
          <a:custGeom>
            <a:avLst/>
            <a:gdLst>
              <a:gd name="connsiteX0" fmla="*/ 0 w 946298"/>
              <a:gd name="connsiteY0" fmla="*/ 329609 h 342240"/>
              <a:gd name="connsiteX1" fmla="*/ 776177 w 946298"/>
              <a:gd name="connsiteY1" fmla="*/ 318976 h 342240"/>
              <a:gd name="connsiteX2" fmla="*/ 563526 w 946298"/>
              <a:gd name="connsiteY2" fmla="*/ 116958 h 342240"/>
              <a:gd name="connsiteX3" fmla="*/ 946298 w 946298"/>
              <a:gd name="connsiteY3" fmla="*/ 0 h 3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6298" h="342240">
                <a:moveTo>
                  <a:pt x="0" y="329609"/>
                </a:moveTo>
                <a:cubicBezTo>
                  <a:pt x="341128" y="342013"/>
                  <a:pt x="682256" y="354418"/>
                  <a:pt x="776177" y="318976"/>
                </a:cubicBezTo>
                <a:cubicBezTo>
                  <a:pt x="870098" y="283534"/>
                  <a:pt x="535173" y="170121"/>
                  <a:pt x="563526" y="116958"/>
                </a:cubicBezTo>
                <a:cubicBezTo>
                  <a:pt x="591880" y="63795"/>
                  <a:pt x="769089" y="31897"/>
                  <a:pt x="946298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379772" y="1611472"/>
            <a:ext cx="1594648" cy="2609654"/>
          </a:xfrm>
          <a:custGeom>
            <a:avLst/>
            <a:gdLst>
              <a:gd name="connsiteX0" fmla="*/ 52926 w 1594648"/>
              <a:gd name="connsiteY0" fmla="*/ 0 h 2732568"/>
              <a:gd name="connsiteX1" fmla="*/ 1594647 w 1594648"/>
              <a:gd name="connsiteY1" fmla="*/ 1127051 h 2732568"/>
              <a:gd name="connsiteX2" fmla="*/ 63558 w 1594648"/>
              <a:gd name="connsiteY2" fmla="*/ 1818168 h 2732568"/>
              <a:gd name="connsiteX3" fmla="*/ 435698 w 1594648"/>
              <a:gd name="connsiteY3" fmla="*/ 2732568 h 273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648" h="2732568">
                <a:moveTo>
                  <a:pt x="52926" y="0"/>
                </a:moveTo>
                <a:cubicBezTo>
                  <a:pt x="822900" y="412011"/>
                  <a:pt x="1592875" y="824023"/>
                  <a:pt x="1594647" y="1127051"/>
                </a:cubicBezTo>
                <a:cubicBezTo>
                  <a:pt x="1596419" y="1430079"/>
                  <a:pt x="256716" y="1550582"/>
                  <a:pt x="63558" y="1818168"/>
                </a:cubicBezTo>
                <a:cubicBezTo>
                  <a:pt x="-129600" y="2085754"/>
                  <a:pt x="153049" y="2409161"/>
                  <a:pt x="435698" y="2732568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410669" y="3306405"/>
            <a:ext cx="439191" cy="12842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157042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Your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Orthometric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Height Accuracy Requirements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occupations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Length of occupations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Spacing of valid control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3925" y="4651058"/>
            <a:ext cx="5380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*Future developments of OP will permit real-time vectors from shorter occupations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874" y="2732482"/>
            <a:ext cx="388088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Minimum of 2 NAVD 88 control marks per new mark observed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OPUS is currently restricted to a minimum of 2-hour occupations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Maximum distance between new marks and NAVD 88 control is between 30-50 km, based on occupation length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4338083" y="180561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59817" y="2074958"/>
            <a:ext cx="232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Recommended/Permitted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1541" y="3561809"/>
            <a:ext cx="1381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Not Permitted*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897925" y="2933323"/>
            <a:ext cx="3223033" cy="27161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99152" y="3639493"/>
            <a:ext cx="0" cy="371192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84746" y="2933323"/>
            <a:ext cx="0" cy="1073184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71691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\\depot\cce_u1\gillins\shared\NGS_2014_Study\Report\Figures\ExportFromPowerpoint\Ch2_NGS59benchmarks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6" b="35078"/>
          <a:stretch>
            <a:fillRect/>
          </a:stretch>
        </p:blipFill>
        <p:spPr bwMode="auto">
          <a:xfrm>
            <a:off x="5164031" y="2253048"/>
            <a:ext cx="3523818" cy="261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Your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Orthometric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Height Accuracy Requirements: a look at control mark spacing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44548" y="1937260"/>
            <a:ext cx="4706831" cy="32230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Occupy bench marks with “valid” NAVD 88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orthometric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heights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Distributed every ~30-50 km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Two (2) valid control marks per new mark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Adhere to distance-occupation requirement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Use latest hybrid geoid model (i.e., GEOID18)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Perform constrained vertical least squares adjustments of the GNSS network holding the bench marks as control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9421601">
            <a:off x="6458119" y="2389684"/>
            <a:ext cx="190849" cy="13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9576823">
            <a:off x="6440666" y="2300462"/>
            <a:ext cx="3841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240709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\\depot\cce_u1\gillins\shared\NGS_2014_Study\Report\Figures\ExportFromPowerpoint\Ch2_NGS59benchmarks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6" b="35078"/>
          <a:stretch>
            <a:fillRect/>
          </a:stretch>
        </p:blipFill>
        <p:spPr bwMode="auto">
          <a:xfrm>
            <a:off x="2324386" y="1577292"/>
            <a:ext cx="4495228" cy="33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Your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valid NAVD 88 bench marks would you need at a 30 km spacing?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9376250">
            <a:off x="4052177" y="1737641"/>
            <a:ext cx="190849" cy="13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9576823">
            <a:off x="3993604" y="1661924"/>
            <a:ext cx="3841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368467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\\depot\cce_u1\gillins\shared\NGS_2014_Study\Report\Figures\ExportFromPowerpoint\Ch2_NGS59benchmarks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6" b="35078"/>
          <a:stretch>
            <a:fillRect/>
          </a:stretch>
        </p:blipFill>
        <p:spPr bwMode="auto">
          <a:xfrm>
            <a:off x="2329506" y="1584891"/>
            <a:ext cx="4484988" cy="332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Your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valid NAVD 88 bench marks would you need at a 30 km spacing?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82136" y="2494285"/>
            <a:ext cx="21595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valid NAVD 88 control marks within 30 km would cover requirements for only three new marks!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218252" y="2839843"/>
            <a:ext cx="85061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260782" y="3425735"/>
            <a:ext cx="85061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67257" y="3145962"/>
            <a:ext cx="85061" cy="850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347" y="3648446"/>
            <a:ext cx="1852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km spacing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require a minimum of only 2-hr occupations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 rot="19376250">
            <a:off x="4047057" y="1753969"/>
            <a:ext cx="190849" cy="13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9576823">
            <a:off x="3988486" y="1677620"/>
            <a:ext cx="3841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2781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87900" y="1260425"/>
            <a:ext cx="3948589" cy="3455046"/>
            <a:chOff x="3816987" y="1316618"/>
            <a:chExt cx="3948589" cy="3455046"/>
          </a:xfrm>
        </p:grpSpPr>
        <p:pic>
          <p:nvPicPr>
            <p:cNvPr id="7" name="Picture 6" descr="\\depot\cce_u1\gillins\shared\NGS_2014_Study\Report\Figures\ExportFromPowerpoint\Ch2_NGS59benchmarks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26" b="35078"/>
            <a:stretch>
              <a:fillRect/>
            </a:stretch>
          </p:blipFill>
          <p:spPr bwMode="auto">
            <a:xfrm>
              <a:off x="3816987" y="1841885"/>
              <a:ext cx="3948589" cy="2929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816987" y="1316618"/>
              <a:ext cx="3943381" cy="560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823747" y="1579251"/>
              <a:ext cx="1755553" cy="1755553"/>
              <a:chOff x="1206232" y="961072"/>
              <a:chExt cx="2340864" cy="2340864"/>
            </a:xfrm>
          </p:grpSpPr>
          <p:sp>
            <p:nvSpPr>
              <p:cNvPr id="21" name="Oval 20"/>
              <p:cNvSpPr>
                <a:spLocks noChangeAspect="1"/>
              </p:cNvSpPr>
              <p:nvPr/>
            </p:nvSpPr>
            <p:spPr>
              <a:xfrm>
                <a:off x="1206232" y="961072"/>
                <a:ext cx="2340864" cy="2340864"/>
              </a:xfrm>
              <a:prstGeom prst="ellipse">
                <a:avLst/>
              </a:prstGeom>
              <a:solidFill>
                <a:srgbClr val="99CCFF">
                  <a:alpha val="21176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>
                <a:off x="2319200" y="2074040"/>
                <a:ext cx="114927" cy="11492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5251056" y="1529340"/>
              <a:ext cx="871353" cy="2979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189084"/>
                </a:avLst>
              </a:prstTxWarp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1200" dirty="0">
                  <a:ln w="0"/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  <a:r>
                <a:rPr kumimoji="0" lang="en-US" sz="1400" b="0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 km radius</a:t>
              </a:r>
              <a:endParaRPr kumimoji="0" 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111234" y="2762756"/>
              <a:ext cx="1755553" cy="1755553"/>
              <a:chOff x="1206232" y="961072"/>
              <a:chExt cx="2340864" cy="2340864"/>
            </a:xfrm>
          </p:grpSpPr>
          <p:sp>
            <p:nvSpPr>
              <p:cNvPr id="19" name="Oval 18"/>
              <p:cNvSpPr>
                <a:spLocks noChangeAspect="1"/>
              </p:cNvSpPr>
              <p:nvPr/>
            </p:nvSpPr>
            <p:spPr>
              <a:xfrm>
                <a:off x="1206232" y="961072"/>
                <a:ext cx="2340864" cy="2340864"/>
              </a:xfrm>
              <a:prstGeom prst="ellipse">
                <a:avLst/>
              </a:prstGeom>
              <a:solidFill>
                <a:srgbClr val="99CCFF">
                  <a:alpha val="21176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>
                <a:spLocks noChangeAspect="1"/>
              </p:cNvSpPr>
              <p:nvPr/>
            </p:nvSpPr>
            <p:spPr>
              <a:xfrm>
                <a:off x="2319200" y="2074040"/>
                <a:ext cx="114927" cy="11492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804294" y="2920120"/>
              <a:ext cx="1755553" cy="1755553"/>
              <a:chOff x="1206232" y="961072"/>
              <a:chExt cx="2340864" cy="2340864"/>
            </a:xfrm>
          </p:grpSpPr>
          <p:sp>
            <p:nvSpPr>
              <p:cNvPr id="17" name="Oval 16"/>
              <p:cNvSpPr>
                <a:spLocks noChangeAspect="1"/>
              </p:cNvSpPr>
              <p:nvPr/>
            </p:nvSpPr>
            <p:spPr>
              <a:xfrm>
                <a:off x="1206232" y="961072"/>
                <a:ext cx="2340864" cy="2340864"/>
              </a:xfrm>
              <a:prstGeom prst="ellipse">
                <a:avLst/>
              </a:prstGeom>
              <a:solidFill>
                <a:srgbClr val="99CCFF">
                  <a:alpha val="21176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>
                <a:spLocks noChangeAspect="1"/>
              </p:cNvSpPr>
              <p:nvPr/>
            </p:nvSpPr>
            <p:spPr>
              <a:xfrm>
                <a:off x="2319200" y="2074040"/>
                <a:ext cx="114927" cy="11492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509992" y="2337970"/>
              <a:ext cx="1755553" cy="1755553"/>
              <a:chOff x="1206232" y="961072"/>
              <a:chExt cx="2340864" cy="2340864"/>
            </a:xfrm>
          </p:grpSpPr>
          <p:sp>
            <p:nvSpPr>
              <p:cNvPr id="15" name="Oval 14"/>
              <p:cNvSpPr>
                <a:spLocks noChangeAspect="1"/>
              </p:cNvSpPr>
              <p:nvPr/>
            </p:nvSpPr>
            <p:spPr>
              <a:xfrm>
                <a:off x="1206232" y="961072"/>
                <a:ext cx="2340864" cy="2340864"/>
              </a:xfrm>
              <a:prstGeom prst="ellipse">
                <a:avLst/>
              </a:prstGeom>
              <a:solidFill>
                <a:srgbClr val="99CCFF">
                  <a:alpha val="21176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>
                <a:off x="2319200" y="2074040"/>
                <a:ext cx="114927" cy="11492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Your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230919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your spacing to 50 km would require only 4 valid NAVD 88 control marks to cover 9 new marks. 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 one mark would require additional control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minimum occupation time would increase from 2 to 6 hours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6043841" y="3155579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6221969" y="3448205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6480905" y="3395571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7003929" y="3508805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7193956" y="3074771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7140418" y="2627104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6758096" y="2597699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6446987" y="2889977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6908251" y="2868233"/>
            <a:ext cx="80808" cy="8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rot="19376250">
            <a:off x="6244850" y="1921930"/>
            <a:ext cx="190849" cy="1398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9576823">
            <a:off x="6237356" y="1877467"/>
            <a:ext cx="3101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106828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Your Project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795" y="1200150"/>
            <a:ext cx="8626288" cy="7378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Now that we’ve discussed distance (X-axis), let’s talk Occupation Length (Y-axis)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3925" y="4651058"/>
            <a:ext cx="5380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*Future developments of OP will permit real-time vectors from shorter occupations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4338083" y="180561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59817" y="2074958"/>
            <a:ext cx="232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Recommended/Permitted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1541" y="3561809"/>
            <a:ext cx="1381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Not Permitted*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897925" y="2933323"/>
            <a:ext cx="3223033" cy="27161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99152" y="3639493"/>
            <a:ext cx="0" cy="371192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84746" y="2933323"/>
            <a:ext cx="0" cy="1073184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5903" y="2460389"/>
            <a:ext cx="33348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Two important considerations: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Redundancy (how many reps)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Duration (how long an observation)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369148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OPUS accuracy vs session du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1564" y="886887"/>
            <a:ext cx="3985652" cy="402578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OPUS Accuracies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7728" y="974913"/>
            <a:ext cx="2756648" cy="4031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long should each occupation be?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-A look at OPUS Accuracies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2715111"/>
            <a:ext cx="1438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RMS at 1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21868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Occupation Time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1" r="8688"/>
          <a:stretch>
            <a:fillRect/>
          </a:stretch>
        </p:blipFill>
        <p:spPr bwMode="auto">
          <a:xfrm>
            <a:off x="1309688" y="619124"/>
            <a:ext cx="65246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9311" y="1200150"/>
            <a:ext cx="6461312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Network Accuracies, OPUS Projects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782" y="3861209"/>
            <a:ext cx="1290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time on mark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782" y="1964244"/>
            <a:ext cx="1017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95% CI values shown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138518" y="4189472"/>
            <a:ext cx="2991970" cy="676234"/>
          </a:xfrm>
          <a:custGeom>
            <a:avLst/>
            <a:gdLst>
              <a:gd name="connsiteX0" fmla="*/ 0 w 2991970"/>
              <a:gd name="connsiteY0" fmla="*/ 16469 h 676234"/>
              <a:gd name="connsiteX1" fmla="*/ 1210235 w 2991970"/>
              <a:gd name="connsiteY1" fmla="*/ 76981 h 676234"/>
              <a:gd name="connsiteX2" fmla="*/ 900953 w 2991970"/>
              <a:gd name="connsiteY2" fmla="*/ 621587 h 676234"/>
              <a:gd name="connsiteX3" fmla="*/ 2991970 w 2991970"/>
              <a:gd name="connsiteY3" fmla="*/ 628310 h 67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970" h="676234">
                <a:moveTo>
                  <a:pt x="0" y="16469"/>
                </a:moveTo>
                <a:cubicBezTo>
                  <a:pt x="530038" y="-3702"/>
                  <a:pt x="1060076" y="-23872"/>
                  <a:pt x="1210235" y="76981"/>
                </a:cubicBezTo>
                <a:cubicBezTo>
                  <a:pt x="1360394" y="177834"/>
                  <a:pt x="603997" y="529699"/>
                  <a:pt x="900953" y="621587"/>
                </a:cubicBezTo>
                <a:cubicBezTo>
                  <a:pt x="1197909" y="713475"/>
                  <a:pt x="2094939" y="670892"/>
                  <a:pt x="2991970" y="628310"/>
                </a:cubicBezTo>
              </a:path>
            </a:pathLst>
          </a:custGeom>
          <a:noFill/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278204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GPS on BM for GEOID18</a:t>
            </a:r>
            <a:endParaRPr/>
          </a:p>
        </p:txBody>
      </p:sp>
      <p:pic>
        <p:nvPicPr>
          <p:cNvPr id="107" name="Google Shape;107;p16"/>
          <p:cNvPicPr preferRelativeResize="0">
            <a:picLocks noGrp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34" y="1200150"/>
            <a:ext cx="4392332" cy="33940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TX Control Issues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Heights Suppression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Mod Survey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51251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Recommendation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Vertical Accuracy of OPUS Projects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/>
        </p:nvGraphicFramePr>
        <p:xfrm>
          <a:off x="1905000" y="1838325"/>
          <a:ext cx="5334000" cy="1988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725">
                  <a:extLst>
                    <a:ext uri="{9D8B030D-6E8A-4147-A177-3AD203B41FA5}">
                      <a16:colId xmlns:a16="http://schemas.microsoft.com/office/drawing/2014/main" val="2240154306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478897319"/>
                    </a:ext>
                  </a:extLst>
                </a:gridCol>
                <a:gridCol w="2695575">
                  <a:extLst>
                    <a:ext uri="{9D8B030D-6E8A-4147-A177-3AD203B41FA5}">
                      <a16:colId xmlns:a16="http://schemas.microsoft.com/office/drawing/2014/main" val="174497181"/>
                    </a:ext>
                  </a:extLst>
                </a:gridCol>
              </a:tblGrid>
              <a:tr h="61714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Vertical Standard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Total Time on Mark (h)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Recommended Sessions and</a:t>
                      </a:r>
                      <a:r>
                        <a:rPr lang="en-US" sz="1800" baseline="0" dirty="0" smtClean="0"/>
                        <a:t> duration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extLst>
                  <a:ext uri="{0D108BD9-81ED-4DB2-BD59-A6C34878D82A}">
                    <a16:rowId xmlns:a16="http://schemas.microsoft.com/office/drawing/2014/main" val="2529060110"/>
                  </a:ext>
                </a:extLst>
              </a:tr>
              <a:tr h="3428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3.0 cm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(2) 2-h 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extLst>
                  <a:ext uri="{0D108BD9-81ED-4DB2-BD59-A6C34878D82A}">
                    <a16:rowId xmlns:a16="http://schemas.microsoft.com/office/drawing/2014/main" val="2224824611"/>
                  </a:ext>
                </a:extLst>
              </a:tr>
              <a:tr h="3428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2.5 cm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(2) 4-h or (3) 3-h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extLst>
                  <a:ext uri="{0D108BD9-81ED-4DB2-BD59-A6C34878D82A}">
                    <a16:rowId xmlns:a16="http://schemas.microsoft.com/office/drawing/2014/main" val="4138414678"/>
                  </a:ext>
                </a:extLst>
              </a:tr>
              <a:tr h="3428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2.0</a:t>
                      </a:r>
                      <a:r>
                        <a:rPr lang="en-US" sz="1800" baseline="0" dirty="0" smtClean="0"/>
                        <a:t> cm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22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(2) 10-h</a:t>
                      </a:r>
                      <a:r>
                        <a:rPr lang="en-US" sz="1800" baseline="0" dirty="0" smtClean="0"/>
                        <a:t> or </a:t>
                      </a:r>
                      <a:r>
                        <a:rPr lang="en-US" sz="1800" dirty="0" smtClean="0"/>
                        <a:t>(3) 7-h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extLst>
                  <a:ext uri="{0D108BD9-81ED-4DB2-BD59-A6C34878D82A}">
                    <a16:rowId xmlns:a16="http://schemas.microsoft.com/office/drawing/2014/main" val="3592211702"/>
                  </a:ext>
                </a:extLst>
              </a:tr>
              <a:tr h="3428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1.7 cm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48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(2)</a:t>
                      </a:r>
                      <a:r>
                        <a:rPr lang="en-US" sz="1800" baseline="0" dirty="0" smtClean="0"/>
                        <a:t> 24-h</a:t>
                      </a:r>
                      <a:endParaRPr lang="en-US" sz="1800" dirty="0"/>
                    </a:p>
                  </a:txBody>
                  <a:tcPr marL="68580" marR="68580" marT="34253" marB="34253"/>
                </a:tc>
                <a:extLst>
                  <a:ext uri="{0D108BD9-81ED-4DB2-BD59-A6C34878D82A}">
                    <a16:rowId xmlns:a16="http://schemas.microsoft.com/office/drawing/2014/main" val="347266729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398609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 of Suspected Vertical Motion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Content Placeholder 3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80" y="1063229"/>
            <a:ext cx="6337840" cy="3849439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95250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Marks with Valid NAVD 88 Heights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Content Placeholder 3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80" y="1063229"/>
            <a:ext cx="6337840" cy="3849439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246085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km Buffers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Content Placeholder 3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80" y="1063229"/>
            <a:ext cx="6337840" cy="3849438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387520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 Southeast TX CORS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Content Placeholder 3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80" y="1063229"/>
            <a:ext cx="6337839" cy="3849438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215689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CORS with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 Heights for Consideration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Content Placeholder 3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81" y="1063229"/>
            <a:ext cx="6337837" cy="3849437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265912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km Spacing Hexagons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Content Placeholder 3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81" y="1063229"/>
            <a:ext cx="6337837" cy="3849436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351209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Additional Passive Marks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Content Placeholder 3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82" y="1063229"/>
            <a:ext cx="6337835" cy="3849436"/>
          </a:xfrm>
        </p:spPr>
      </p:pic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127511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Primary Control Network Summary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TX Control Issues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Heights Suppression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Ht</a:t>
            </a:r>
            <a:r>
              <a:rPr lang="en-US" sz="900" dirty="0" smtClean="0"/>
              <a:t> Mod Survey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Primary Network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52 passive marks</a:t>
            </a:r>
          </a:p>
          <a:p>
            <a:pPr lvl="1"/>
            <a:r>
              <a:rPr lang="en-US" dirty="0" smtClean="0"/>
              <a:t>28 control marks with valid NAVD 88 heights</a:t>
            </a:r>
          </a:p>
          <a:p>
            <a:pPr lvl="2"/>
            <a:r>
              <a:rPr lang="en-US" dirty="0" smtClean="0"/>
              <a:t>25 passive marks </a:t>
            </a:r>
          </a:p>
          <a:p>
            <a:pPr lvl="2"/>
            <a:r>
              <a:rPr lang="en-US" dirty="0" smtClean="0"/>
              <a:t>3 CORS</a:t>
            </a:r>
          </a:p>
          <a:p>
            <a:pPr lvl="1"/>
            <a:r>
              <a:rPr lang="en-US" dirty="0" smtClean="0"/>
              <a:t>27 other passive control marks to maintain 30 km spacing</a:t>
            </a:r>
          </a:p>
          <a:p>
            <a:r>
              <a:rPr lang="en-US" dirty="0" smtClean="0"/>
              <a:t>6-hour sessions (1 session per day) for 50 km buffers</a:t>
            </a:r>
          </a:p>
          <a:p>
            <a:r>
              <a:rPr lang="en-US" dirty="0" smtClean="0"/>
              <a:t>52 marks x 2 full day sessions </a:t>
            </a:r>
          </a:p>
          <a:p>
            <a:r>
              <a:rPr lang="en-US" dirty="0" smtClean="0"/>
              <a:t>104 days for 1 receiver</a:t>
            </a:r>
          </a:p>
          <a:p>
            <a:r>
              <a:rPr lang="en-US" dirty="0" smtClean="0"/>
              <a:t>21 days with 5 receivers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178904"/>
            <a:ext cx="2857500" cy="173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8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 GPS on BM Campaign Results</a:t>
            </a:r>
            <a:endParaRPr/>
          </a:p>
        </p:txBody>
      </p:sp>
      <p:pic>
        <p:nvPicPr>
          <p:cNvPr id="113" name="Google Shape;113;p17"/>
          <p:cNvPicPr preferRelativeResize="0">
            <a:picLocks noGrp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34" y="1200150"/>
            <a:ext cx="4392332" cy="33940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TX Control Issues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Heights Suppression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Mod Survey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311258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Estimated Uncertainty</a:t>
            </a:r>
            <a:endParaRPr/>
          </a:p>
        </p:txBody>
      </p:sp>
      <p:pic>
        <p:nvPicPr>
          <p:cNvPr id="119" name="Google Shape;119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 Control Issues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Heights Suppression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 Survey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267118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Gulf Coast Selected Marks</a:t>
            </a:r>
            <a:endParaRPr/>
          </a:p>
        </p:txBody>
      </p:sp>
      <p:pic>
        <p:nvPicPr>
          <p:cNvPr id="125" name="Google Shape;125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 Control Issues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Heights Suppression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 Survey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329048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GPS on BM in Texas</a:t>
            </a:r>
            <a:endParaRPr/>
          </a:p>
        </p:txBody>
      </p:sp>
      <p:pic>
        <p:nvPicPr>
          <p:cNvPr id="131" name="Google Shape;131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4912668"/>
            <a:ext cx="2286000" cy="2308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 Control Issues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Heights Suppression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 Survey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0" y="4912668"/>
            <a:ext cx="2286000" cy="2308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70715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3459</TotalTime>
  <Words>1958</Words>
  <Application>Microsoft Office PowerPoint</Application>
  <PresentationFormat>On-screen Show (16:9)</PresentationFormat>
  <Paragraphs>430</Paragraphs>
  <Slides>58</Slides>
  <Notes>44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Calibri</vt:lpstr>
      <vt:lpstr>Times New Roman</vt:lpstr>
      <vt:lpstr>Wingdings</vt:lpstr>
      <vt:lpstr>Office Theme</vt:lpstr>
      <vt:lpstr>1_Office Theme</vt:lpstr>
      <vt:lpstr>2_Office Theme</vt:lpstr>
      <vt:lpstr>Slide</vt:lpstr>
      <vt:lpstr>Heights Suppression and  Primary Network Design</vt:lpstr>
      <vt:lpstr>Outline</vt:lpstr>
      <vt:lpstr>GEOID18 in the Conterminous US</vt:lpstr>
      <vt:lpstr>GEOID18 GPS on Benchmarks</vt:lpstr>
      <vt:lpstr>New GPS on BM for GEOID18</vt:lpstr>
      <vt:lpstr>2018 GPS on BM Campaign Results</vt:lpstr>
      <vt:lpstr>GEOID18 Estimated Uncertainty</vt:lpstr>
      <vt:lpstr>GEOID18 Gulf Coast Selected Marks</vt:lpstr>
      <vt:lpstr>GPS on BM in Texas</vt:lpstr>
      <vt:lpstr>GPS on BM in Texas</vt:lpstr>
      <vt:lpstr>GPS on BM in Houston-Galveston</vt:lpstr>
      <vt:lpstr>Houston Case</vt:lpstr>
      <vt:lpstr>Good published heights in the SE Texas</vt:lpstr>
      <vt:lpstr>Good heights in the US - 30 km buffer</vt:lpstr>
      <vt:lpstr>Can I just use LiDAR and OPUS?</vt:lpstr>
      <vt:lpstr>15 cm is difference between MSL &amp; MHW!</vt:lpstr>
      <vt:lpstr>History of Leveling in the U.S.</vt:lpstr>
      <vt:lpstr>What NGS did about it</vt:lpstr>
      <vt:lpstr>What NGS did about it</vt:lpstr>
      <vt:lpstr>What NGS did about it</vt:lpstr>
      <vt:lpstr>Valid NAVD 88 Heights</vt:lpstr>
      <vt:lpstr>Suspect NAVD 88 heights (not requested)</vt:lpstr>
      <vt:lpstr>Suspect NAVD 88 heights (requested)</vt:lpstr>
      <vt:lpstr>Suspect NAVD 88 heights (requested)</vt:lpstr>
      <vt:lpstr>Suspect NAVD 88 heights (requested)</vt:lpstr>
      <vt:lpstr>Suspect NAVD 88 heights (requested)</vt:lpstr>
      <vt:lpstr>Suspect NAVD 88 heights (requested)</vt:lpstr>
      <vt:lpstr>Suspect NAVD 88 heights (requested)</vt:lpstr>
      <vt:lpstr>TX Datasheets and GIS Shapefiles</vt:lpstr>
      <vt:lpstr>TX Marks from GIS Shapefile</vt:lpstr>
      <vt:lpstr>Suspect (suppressed) NAVD 88</vt:lpstr>
      <vt:lpstr>Suspect (suppressed) NAVD 88</vt:lpstr>
      <vt:lpstr>What can Texas do about it?</vt:lpstr>
      <vt:lpstr>How can NGS support these efforts?</vt:lpstr>
      <vt:lpstr>What tools can Texas use?</vt:lpstr>
      <vt:lpstr>What tools can Texas use?</vt:lpstr>
      <vt:lpstr>Height Modernization Surveys</vt:lpstr>
      <vt:lpstr>Relationship of Heights</vt:lpstr>
      <vt:lpstr>Datasheet and Shared Solution</vt:lpstr>
      <vt:lpstr>Project Objectives</vt:lpstr>
      <vt:lpstr>Project Control</vt:lpstr>
      <vt:lpstr>Planning Your Project</vt:lpstr>
      <vt:lpstr>Planning Your Project</vt:lpstr>
      <vt:lpstr>Planning Your Project</vt:lpstr>
      <vt:lpstr>Planning Your Project</vt:lpstr>
      <vt:lpstr>Planning Your Project</vt:lpstr>
      <vt:lpstr>Planning Your Project</vt:lpstr>
      <vt:lpstr>OPUS Accuracies</vt:lpstr>
      <vt:lpstr>Occupation Time</vt:lpstr>
      <vt:lpstr>Project Recommendation</vt:lpstr>
      <vt:lpstr>Area of Suspected Vertical Motion</vt:lpstr>
      <vt:lpstr>28 Marks with Valid NAVD 88 Heights</vt:lpstr>
      <vt:lpstr>50 km Buffers</vt:lpstr>
      <vt:lpstr>Add Southeast TX CORS</vt:lpstr>
      <vt:lpstr>CORS with Ht Mod Heights for Consideration</vt:lpstr>
      <vt:lpstr>30 km Spacing Hexagons</vt:lpstr>
      <vt:lpstr>27 Additional Passive Marks</vt:lpstr>
      <vt:lpstr>Primary Control Network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Geodetic Control &amp; New Datums in Texas</dc:title>
  <dc:creator>Boris Kanazir</dc:creator>
  <cp:lastModifiedBy>Rosemary Booth</cp:lastModifiedBy>
  <cp:revision>214</cp:revision>
  <dcterms:modified xsi:type="dcterms:W3CDTF">2021-03-09T20:43:14Z</dcterms:modified>
</cp:coreProperties>
</file>