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2" r:id="rId2"/>
  </p:sldMasterIdLst>
  <p:notesMasterIdLst>
    <p:notesMasterId r:id="rId30"/>
  </p:notesMasterIdLst>
  <p:handoutMasterIdLst>
    <p:handoutMasterId r:id="rId31"/>
  </p:handoutMasterIdLst>
  <p:sldIdLst>
    <p:sldId id="261" r:id="rId3"/>
    <p:sldId id="660" r:id="rId4"/>
    <p:sldId id="661" r:id="rId5"/>
    <p:sldId id="688" r:id="rId6"/>
    <p:sldId id="662" r:id="rId7"/>
    <p:sldId id="663" r:id="rId8"/>
    <p:sldId id="677" r:id="rId9"/>
    <p:sldId id="659" r:id="rId10"/>
    <p:sldId id="673" r:id="rId11"/>
    <p:sldId id="686" r:id="rId12"/>
    <p:sldId id="669" r:id="rId13"/>
    <p:sldId id="689" r:id="rId14"/>
    <p:sldId id="670" r:id="rId15"/>
    <p:sldId id="671" r:id="rId16"/>
    <p:sldId id="672" r:id="rId17"/>
    <p:sldId id="668" r:id="rId18"/>
    <p:sldId id="679" r:id="rId19"/>
    <p:sldId id="674" r:id="rId20"/>
    <p:sldId id="675" r:id="rId21"/>
    <p:sldId id="676" r:id="rId22"/>
    <p:sldId id="678" r:id="rId23"/>
    <p:sldId id="681" r:id="rId24"/>
    <p:sldId id="684" r:id="rId25"/>
    <p:sldId id="685" r:id="rId26"/>
    <p:sldId id="682" r:id="rId27"/>
    <p:sldId id="687" r:id="rId28"/>
    <p:sldId id="683" r:id="rId29"/>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snapToGrid="0" snapToObjects="1">
      <p:cViewPr>
        <p:scale>
          <a:sx n="70" d="100"/>
          <a:sy n="70" d="100"/>
        </p:scale>
        <p:origin x="-138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pPr>
              <a:defRPr/>
            </a:pPr>
            <a:fld id="{404DAA2B-7E61-4BA4-9603-AA753C73C6B0}" type="datetimeFigureOut">
              <a:rPr lang="en-US"/>
              <a:pPr>
                <a:defRPr/>
              </a:pPr>
              <a:t>12/3/2014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85372" indent="-302066" eaLnBrk="0" hangingPunct="0">
              <a:defRPr>
                <a:solidFill>
                  <a:schemeClr val="tx1"/>
                </a:solidFill>
                <a:latin typeface="Calibri" pitchFamily="34" charset="0"/>
                <a:ea typeface="ＭＳ Ｐゴシック" pitchFamily="34" charset="-128"/>
              </a:defRPr>
            </a:lvl2pPr>
            <a:lvl3pPr marL="1208265" indent="-241653" eaLnBrk="0" hangingPunct="0">
              <a:defRPr>
                <a:solidFill>
                  <a:schemeClr val="tx1"/>
                </a:solidFill>
                <a:latin typeface="Calibri" pitchFamily="34" charset="0"/>
                <a:ea typeface="ＭＳ Ｐゴシック" pitchFamily="34" charset="-128"/>
              </a:defRPr>
            </a:lvl3pPr>
            <a:lvl4pPr marL="1691571" indent="-241653" eaLnBrk="0" hangingPunct="0">
              <a:defRPr>
                <a:solidFill>
                  <a:schemeClr val="tx1"/>
                </a:solidFill>
                <a:latin typeface="Calibri" pitchFamily="34" charset="0"/>
                <a:ea typeface="ＭＳ Ｐゴシック" pitchFamily="34" charset="-128"/>
              </a:defRPr>
            </a:lvl4pPr>
            <a:lvl5pPr marL="2174878" indent="-241653" eaLnBrk="0" hangingPunct="0">
              <a:defRPr>
                <a:solidFill>
                  <a:schemeClr val="tx1"/>
                </a:solidFill>
                <a:latin typeface="Calibri" pitchFamily="34" charset="0"/>
                <a:ea typeface="ＭＳ Ｐゴシック" pitchFamily="34" charset="-128"/>
              </a:defRPr>
            </a:lvl5pPr>
            <a:lvl6pPr marL="2658184"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141490"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624796"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8pPr>
            <a:lvl9pPr marL="4108102" indent="-241653" defTabSz="483306"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b="1" dirty="0" smtClean="0"/>
              <a:t>GSVS11</a:t>
            </a:r>
            <a:r>
              <a:rPr lang="en-US" dirty="0" smtClean="0"/>
              <a:t>. As its name implies, this survey tested the accuracy of differential geoid undulations between points ("geoid slopes") from NGS's gravimetric geoid models. The baseline for comparison will be independently computed geoid slopes from two methods, GPS</a:t>
            </a:r>
            <a:r>
              <a:rPr lang="en-US" baseline="0" dirty="0" smtClean="0"/>
              <a:t> and leveling as well as Deflections of the Vertical.</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r>
              <a:rPr lang="en-US" dirty="0" smtClean="0"/>
              <a:t>Although a geoid slope validation</a:t>
            </a:r>
            <a:r>
              <a:rPr lang="en-US" baseline="0" dirty="0" smtClean="0"/>
              <a:t> survey won’t validate the absolute accuracy of the geoid model, it will help point out weakness in data and theory.  The accuracy of the terrestrial surveys will be best achievable, and formal accuracy estimates will be used to bound allowable disagreements with modeled geoid slopes.</a:t>
            </a:r>
          </a:p>
        </p:txBody>
      </p:sp>
      <p:sp>
        <p:nvSpPr>
          <p:cNvPr id="21508" name="Slide Number Placeholder 3"/>
          <p:cNvSpPr>
            <a:spLocks noGrp="1"/>
          </p:cNvSpPr>
          <p:nvPr>
            <p:ph type="sldNum" sz="quarter" idx="5"/>
          </p:nvPr>
        </p:nvSpPr>
        <p:spPr>
          <a:noFill/>
        </p:spPr>
        <p:txBody>
          <a:bodyPr/>
          <a:lstStyle/>
          <a:p>
            <a:fld id="{96026ED3-B881-4EF9-B4DC-25E175A80290}" type="slidenum">
              <a:rPr lang="en-US" smtClean="0">
                <a:solidFill>
                  <a:prstClr val="black"/>
                </a:solidFill>
              </a:rPr>
              <a:pPr/>
              <a:t>3</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5372" indent="-302066" eaLnBrk="0" hangingPunct="0">
              <a:spcBef>
                <a:spcPct val="30000"/>
              </a:spcBef>
              <a:defRPr sz="1300">
                <a:solidFill>
                  <a:schemeClr val="tx1"/>
                </a:solidFill>
                <a:latin typeface="Calibri" pitchFamily="34" charset="0"/>
              </a:defRPr>
            </a:lvl2pPr>
            <a:lvl3pPr marL="1208265" indent="-241653" eaLnBrk="0" hangingPunct="0">
              <a:spcBef>
                <a:spcPct val="30000"/>
              </a:spcBef>
              <a:defRPr sz="1300">
                <a:solidFill>
                  <a:schemeClr val="tx1"/>
                </a:solidFill>
                <a:latin typeface="Calibri" pitchFamily="34" charset="0"/>
              </a:defRPr>
            </a:lvl3pPr>
            <a:lvl4pPr marL="1691571" indent="-241653" eaLnBrk="0" hangingPunct="0">
              <a:spcBef>
                <a:spcPct val="30000"/>
              </a:spcBef>
              <a:defRPr sz="1300">
                <a:solidFill>
                  <a:schemeClr val="tx1"/>
                </a:solidFill>
                <a:latin typeface="Calibri" pitchFamily="34" charset="0"/>
              </a:defRPr>
            </a:lvl4pPr>
            <a:lvl5pPr marL="2174878" indent="-241653" eaLnBrk="0" hangingPunct="0">
              <a:spcBef>
                <a:spcPct val="30000"/>
              </a:spcBef>
              <a:defRPr sz="1300">
                <a:solidFill>
                  <a:schemeClr val="tx1"/>
                </a:solidFill>
                <a:latin typeface="Calibri" pitchFamily="34" charset="0"/>
              </a:defRPr>
            </a:lvl5pPr>
            <a:lvl6pPr marL="2658184" indent="-241653" eaLnBrk="0" fontAlgn="base" hangingPunct="0">
              <a:spcBef>
                <a:spcPct val="30000"/>
              </a:spcBef>
              <a:spcAft>
                <a:spcPct val="0"/>
              </a:spcAft>
              <a:defRPr sz="1300">
                <a:solidFill>
                  <a:schemeClr val="tx1"/>
                </a:solidFill>
                <a:latin typeface="Calibri" pitchFamily="34" charset="0"/>
              </a:defRPr>
            </a:lvl6pPr>
            <a:lvl7pPr marL="3141490" indent="-241653" eaLnBrk="0" fontAlgn="base" hangingPunct="0">
              <a:spcBef>
                <a:spcPct val="30000"/>
              </a:spcBef>
              <a:spcAft>
                <a:spcPct val="0"/>
              </a:spcAft>
              <a:defRPr sz="1300">
                <a:solidFill>
                  <a:schemeClr val="tx1"/>
                </a:solidFill>
                <a:latin typeface="Calibri" pitchFamily="34" charset="0"/>
              </a:defRPr>
            </a:lvl7pPr>
            <a:lvl8pPr marL="3624796" indent="-241653" eaLnBrk="0" fontAlgn="base" hangingPunct="0">
              <a:spcBef>
                <a:spcPct val="30000"/>
              </a:spcBef>
              <a:spcAft>
                <a:spcPct val="0"/>
              </a:spcAft>
              <a:defRPr sz="1300">
                <a:solidFill>
                  <a:schemeClr val="tx1"/>
                </a:solidFill>
                <a:latin typeface="Calibri" pitchFamily="34" charset="0"/>
              </a:defRPr>
            </a:lvl8pPr>
            <a:lvl9pPr marL="4108102" indent="-241653" eaLnBrk="0" fontAlgn="base" hangingPunct="0">
              <a:spcBef>
                <a:spcPct val="30000"/>
              </a:spcBef>
              <a:spcAft>
                <a:spcPct val="0"/>
              </a:spcAft>
              <a:defRPr sz="1300">
                <a:solidFill>
                  <a:schemeClr val="tx1"/>
                </a:solidFill>
                <a:latin typeface="Calibri" pitchFamily="34" charset="0"/>
              </a:defRPr>
            </a:lvl9pPr>
          </a:lstStyle>
          <a:p>
            <a:pPr eaLnBrk="1" fontAlgn="base" hangingPunct="1">
              <a:spcBef>
                <a:spcPct val="0"/>
              </a:spcBef>
              <a:spcAft>
                <a:spcPct val="0"/>
              </a:spcAft>
            </a:pPr>
            <a:fld id="{7AB6846E-76B7-473F-B2F4-862506901EB3}" type="slidenum">
              <a:rPr lang="en-US" altLang="en-US" smtClean="0">
                <a:latin typeface="Arial" pitchFamily="34" charset="0"/>
              </a:rPr>
              <a:pPr eaLnBrk="1" fontAlgn="base" hangingPunct="1">
                <a:spcBef>
                  <a:spcPct val="0"/>
                </a:spcBef>
                <a:spcAft>
                  <a:spcPct val="0"/>
                </a:spcAft>
              </a:pPr>
              <a:t>4</a:t>
            </a:fld>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standard method of validating gravimetric geoid models (and creating hybrid geoid models) is through a comparison with existing GPS-derived heights on benchmarks with leveling-derived orthometric heights.  However such data has many disadvantages, listed here.</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reasons</a:t>
            </a:r>
            <a:r>
              <a:rPr lang="en-US" baseline="0" dirty="0" smtClean="0"/>
              <a:t> for the above are:</a:t>
            </a:r>
          </a:p>
          <a:p>
            <a:r>
              <a:rPr lang="en-US" baseline="0" dirty="0" smtClean="0"/>
              <a:t>&gt;100 km    :  to allow for direct comparison to GOCE and GRACE</a:t>
            </a:r>
          </a:p>
          <a:p>
            <a:r>
              <a:rPr lang="en-US" baseline="0" dirty="0" smtClean="0"/>
              <a:t>Under GRAV-D  :  So that geoids with/without airborne gravity can be compared</a:t>
            </a:r>
          </a:p>
          <a:p>
            <a:r>
              <a:rPr lang="en-US" baseline="0" dirty="0" smtClean="0"/>
              <a:t>Avoid woods:  Better GPS visibility</a:t>
            </a:r>
          </a:p>
          <a:p>
            <a:r>
              <a:rPr lang="en-US" baseline="0" dirty="0" smtClean="0"/>
              <a:t>Roads:  Ease of accessibility </a:t>
            </a:r>
          </a:p>
          <a:p>
            <a:r>
              <a:rPr lang="en-US" baseline="0" dirty="0" smtClean="0"/>
              <a:t>Cloud-Free Nights:  For the DoV camera to see the stars</a:t>
            </a:r>
          </a:p>
          <a:p>
            <a:r>
              <a:rPr lang="en-US" baseline="0" dirty="0" smtClean="0"/>
              <a:t>Bridges:  To avoid “river crossings” in the geodetic leveling</a:t>
            </a:r>
          </a:p>
          <a:p>
            <a:r>
              <a:rPr lang="en-US" baseline="0" dirty="0" smtClean="0"/>
              <a:t>Low Elevations:  So the errors from correcting from surface data to the geoid are minimized</a:t>
            </a:r>
          </a:p>
          <a:p>
            <a:r>
              <a:rPr lang="en-US" baseline="0" dirty="0" smtClean="0"/>
              <a:t>Geoid slope:  To have an interesting signal to choose from</a:t>
            </a:r>
          </a:p>
          <a:p>
            <a:r>
              <a:rPr lang="en-US" baseline="0" dirty="0" smtClean="0"/>
              <a:t>Travel costs:  To minimize cost of survey</a:t>
            </a:r>
          </a:p>
          <a:p>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line was a 325 km stretch from downtown Austin,</a:t>
            </a:r>
            <a:r>
              <a:rPr lang="en-US" baseline="0" dirty="0" smtClean="0"/>
              <a:t> Texas (North end) to Rockport, Texas (South end).  There were 218 official survey points along the line, with an average spacing of 1.5 km between them.  The shaded areas in the above picture were the existing GRAV-D data at the time of planning GSVS11 (since expanded).  Although the weather report looks extreme, most surveying was done in the milder times of day.</a:t>
            </a:r>
            <a:endParaRPr lang="en-US" dirty="0"/>
          </a:p>
        </p:txBody>
      </p:sp>
      <p:sp>
        <p:nvSpPr>
          <p:cNvPr id="4" name="Slide Number Placeholder 3"/>
          <p:cNvSpPr>
            <a:spLocks noGrp="1"/>
          </p:cNvSpPr>
          <p:nvPr>
            <p:ph type="sldNum" sz="quarter" idx="10"/>
          </p:nvPr>
        </p:nvSpPr>
        <p:spPr/>
        <p:txBody>
          <a:bodyPr/>
          <a:lstStyle/>
          <a:p>
            <a:pPr>
              <a:defRPr/>
            </a:pPr>
            <a:fld id="{6F7C9C09-D172-482A-AE88-3D1C1645DCDF}" type="slidenum">
              <a:rPr lang="en-US" smtClean="0">
                <a:solidFill>
                  <a:prstClr val="black"/>
                </a:solidFill>
              </a:rPr>
              <a:pPr>
                <a:defRPr/>
              </a:pPr>
              <a:t>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6AFC62-E856-4247-9A6A-FD915481AAC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933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D4626A-CDB5-4B41-A00B-BFC7DEA88B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310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D84CBE-520A-422F-9A03-FFC9E7AD1D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2110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09644F-614C-497E-88FA-CD826C99D4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1647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24CE929-B10F-4497-AA71-A78278DE67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6071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E0A513-7973-411E-B58E-9F3ACA7019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1027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BDDB33C-7254-4D43-A3EB-45B86D88B6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9123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08EBDB-67E2-4C95-AE2B-459FD7E8F6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59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B149F2-D731-488F-9EAC-4873F75E13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920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59B82-9227-49CA-AF5D-D4D4EA8348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5706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296B83-9F91-46B1-8A83-225CFCDBE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46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defRPr>
            </a:lvl1pPr>
          </a:lstStyle>
          <a:p>
            <a:pPr defTabSz="914400">
              <a:defRPr/>
            </a:pPr>
            <a:r>
              <a:rPr lang="en-US" b="1" smtClean="0">
                <a:solidFill>
                  <a:prstClr val="black">
                    <a:tint val="75000"/>
                  </a:prstClr>
                </a:solidFill>
                <a:ea typeface="+mn-ea"/>
              </a:rPr>
              <a:t>12/9/2011</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defRPr>
            </a:lvl1pPr>
          </a:lstStyle>
          <a:p>
            <a:pPr defTabSz="914400">
              <a:defRPr/>
            </a:pPr>
            <a:r>
              <a:rPr lang="en-US" b="1" smtClean="0">
                <a:solidFill>
                  <a:prstClr val="black">
                    <a:tint val="75000"/>
                  </a:prstClr>
                </a:solidFill>
                <a:ea typeface="+mn-ea"/>
              </a:rPr>
              <a:t>American Geophysical Union Fall Meeting</a:t>
            </a:r>
            <a:endParaRPr lang="en-US" b="1"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defRPr>
            </a:lvl1pPr>
          </a:lstStyle>
          <a:p>
            <a:pPr defTabSz="914400">
              <a:defRPr/>
            </a:pPr>
            <a:fld id="{D233D757-A1F8-450A-9FA1-79ED65335FED}" type="slidenum">
              <a:rPr lang="en-US" b="1">
                <a:solidFill>
                  <a:prstClr val="black">
                    <a:tint val="75000"/>
                  </a:prstClr>
                </a:solidFill>
                <a:ea typeface="+mn-ea"/>
              </a:rPr>
              <a:pPr defTabSz="91440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261278658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p:txStyles>
    <p:title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wmf"/><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457200" y="101637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400" dirty="0" smtClean="0">
                <a:latin typeface="Times New Roman" pitchFamily="18" charset="0"/>
                <a:cs typeface="Times New Roman" pitchFamily="18" charset="0"/>
              </a:rPr>
              <a:t>Which way is UP?</a:t>
            </a:r>
          </a:p>
          <a:p>
            <a:pPr algn="ctr" eaLnBrk="1" hangingPunct="1"/>
            <a:r>
              <a:rPr lang="en-US" sz="4000" dirty="0" smtClean="0">
                <a:latin typeface="Times New Roman" pitchFamily="18" charset="0"/>
                <a:cs typeface="Times New Roman" pitchFamily="18" charset="0"/>
              </a:rPr>
              <a:t>Geoid Slope Validation Survey of 2014</a:t>
            </a:r>
            <a:endParaRPr lang="en-US" sz="4400" dirty="0">
              <a:latin typeface="Times New Roman" pitchFamily="18" charset="0"/>
              <a:cs typeface="Times New Roman" pitchFamily="18" charset="0"/>
            </a:endParaRPr>
          </a:p>
        </p:txBody>
      </p:sp>
      <p:sp>
        <p:nvSpPr>
          <p:cNvPr id="30723" name="Content Placeholder 2"/>
          <p:cNvSpPr txBox="1">
            <a:spLocks/>
          </p:cNvSpPr>
          <p:nvPr/>
        </p:nvSpPr>
        <p:spPr bwMode="auto">
          <a:xfrm>
            <a:off x="457200" y="3942780"/>
            <a:ext cx="8229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600" b="1" dirty="0" smtClean="0">
                <a:solidFill>
                  <a:srgbClr val="000000"/>
                </a:solidFill>
                <a:latin typeface="Times New Roman" pitchFamily="18" charset="0"/>
              </a:rPr>
              <a:t>New Hampshire Land Surveyors Association</a:t>
            </a:r>
            <a:endParaRPr lang="en-GB" sz="2600" b="1" dirty="0">
              <a:solidFill>
                <a:srgbClr val="000000"/>
              </a:solidFill>
              <a:latin typeface="Times New Roman" pitchFamily="18" charset="0"/>
            </a:endParaRPr>
          </a:p>
          <a:p>
            <a:pPr algn="ctr">
              <a:lnSpc>
                <a:spcPct val="95000"/>
              </a:lnSpc>
              <a:buClr>
                <a:srgbClr val="000000"/>
              </a:buClr>
              <a:buSzPct val="45000"/>
            </a:pPr>
            <a:r>
              <a:rPr lang="en-GB" sz="2600" b="1" dirty="0" smtClean="0">
                <a:solidFill>
                  <a:srgbClr val="000000"/>
                </a:solidFill>
                <a:latin typeface="Times New Roman" pitchFamily="18" charset="0"/>
              </a:rPr>
              <a:t>December 05, 2014</a:t>
            </a:r>
            <a:endParaRPr lang="en-GB" sz="2600" b="1" dirty="0">
              <a:solidFill>
                <a:srgbClr val="000000"/>
              </a:solidFill>
              <a:latin typeface="Times New Roman" pitchFamily="18" charset="0"/>
            </a:endParaRPr>
          </a:p>
        </p:txBody>
      </p:sp>
      <p:pic>
        <p:nvPicPr>
          <p:cNvPr id="3072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2875" y="232657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Box 1"/>
          <p:cNvSpPr txBox="1">
            <a:spLocks noChangeArrowheads="1"/>
          </p:cNvSpPr>
          <p:nvPr/>
        </p:nvSpPr>
        <p:spPr bwMode="auto">
          <a:xfrm>
            <a:off x="1731963" y="5043488"/>
            <a:ext cx="59150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solidFill>
                  <a:srgbClr val="C00000"/>
                </a:solidFill>
                <a:latin typeface="Times New Roman" pitchFamily="18" charset="0"/>
              </a:rPr>
              <a:t>Dan Martin</a:t>
            </a:r>
          </a:p>
          <a:p>
            <a:pPr algn="ctr"/>
            <a:r>
              <a:rPr lang="en-GB" b="1" dirty="0">
                <a:solidFill>
                  <a:srgbClr val="C00000"/>
                </a:solidFill>
                <a:latin typeface="Times New Roman" pitchFamily="18" charset="0"/>
              </a:rPr>
              <a:t>NGS Vermont State Geodetic Advisor</a:t>
            </a:r>
          </a:p>
          <a:p>
            <a:pPr algn="ctr"/>
            <a:r>
              <a:rPr lang="en-GB" b="1" dirty="0">
                <a:solidFill>
                  <a:srgbClr val="C00000"/>
                </a:solidFill>
                <a:latin typeface="Times New Roman" pitchFamily="18" charset="0"/>
              </a:rPr>
              <a:t>Dan.martin@noaa.gov</a:t>
            </a:r>
          </a:p>
          <a:p>
            <a:pPr algn="ctr"/>
            <a:r>
              <a:rPr lang="en-GB" b="1" dirty="0" smtClean="0">
                <a:solidFill>
                  <a:srgbClr val="C00000"/>
                </a:solidFill>
                <a:latin typeface="Times New Roman" pitchFamily="18" charset="0"/>
              </a:rPr>
              <a:t>802-828-2952</a:t>
            </a:r>
          </a:p>
          <a:p>
            <a:pPr algn="ctr"/>
            <a:r>
              <a:rPr lang="en-US" b="1" dirty="0">
                <a:solidFill>
                  <a:srgbClr val="C00000"/>
                </a:solidFill>
                <a:latin typeface="Times New Roman" pitchFamily="18" charset="0"/>
              </a:rPr>
              <a:t>www.aot.state.vt.us/geodetic/Advisor/advisorpresent.htm</a:t>
            </a:r>
            <a:endParaRPr lang="en-GB" b="1" dirty="0">
              <a:solidFill>
                <a:srgbClr val="C00000"/>
              </a:solidFill>
              <a:latin typeface="Times New Roman" pitchFamily="18" charset="0"/>
            </a:endParaRPr>
          </a:p>
          <a:p>
            <a:pPr algn="ctr"/>
            <a:endParaRPr lang="en-GB" b="1" dirty="0">
              <a:solidFill>
                <a:srgbClr val="C00000"/>
              </a:solidFill>
              <a:latin typeface="Times New Roman" pitchFamily="18" charset="0"/>
            </a:endParaRPr>
          </a:p>
        </p:txBody>
      </p:sp>
      <p:pic>
        <p:nvPicPr>
          <p:cNvPr id="6"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29770" y="2308596"/>
            <a:ext cx="1725662" cy="147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 with NWS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23" y="1456885"/>
            <a:ext cx="8269288" cy="527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711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smtClean="0"/>
              <a:t>Campaign GPS</a:t>
            </a:r>
          </a:p>
        </p:txBody>
      </p:sp>
      <p:pic>
        <p:nvPicPr>
          <p:cNvPr id="149506" name="Picture 2" descr="http://www.ngs.noaa.gov/GEOID/GSVS11/images/ANT_FARM2.JPG"/>
          <p:cNvPicPr>
            <a:picLocks noChangeAspect="1" noChangeArrowheads="1"/>
          </p:cNvPicPr>
          <p:nvPr/>
        </p:nvPicPr>
        <p:blipFill>
          <a:blip r:embed="rId2" cstate="print"/>
          <a:srcRect/>
          <a:stretch>
            <a:fillRect/>
          </a:stretch>
        </p:blipFill>
        <p:spPr bwMode="auto">
          <a:xfrm>
            <a:off x="1148224" y="1521725"/>
            <a:ext cx="7045409" cy="5286234"/>
          </a:xfrm>
          <a:prstGeom prst="rect">
            <a:avLst/>
          </a:prstGeom>
          <a:noFill/>
          <a:ln w="9525">
            <a:noFill/>
            <a:miter lim="800000"/>
            <a:headEnd/>
            <a:tailEnd/>
          </a:ln>
        </p:spPr>
      </p:pic>
    </p:spTree>
    <p:extLst>
      <p:ext uri="{BB962C8B-B14F-4D97-AF65-F5344CB8AC3E}">
        <p14:creationId xmlns:p14="http://schemas.microsoft.com/office/powerpoint/2010/main" val="33228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Martin\My Presentations\NHLSA_2014\GPS Photo\GSVS_032-MD-201406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764" y="700464"/>
            <a:ext cx="4470837" cy="29732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n.Martin\My Presentations\NHLSA_2014\GPS Photo\GSVS_032-1-201406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84" y="3801938"/>
            <a:ext cx="2954245" cy="2940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Martin\My Presentations\NHLSA_2014\GPS Photo\GSVS_032-3S-201406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8" y="700463"/>
            <a:ext cx="4470838" cy="29732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an.Martin\My Presentations\NHLSA_2014\GPS Photo\GSVS_030-3NE-201406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5145" y="3777004"/>
            <a:ext cx="4459785" cy="296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63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Full antenna recalibration check before survey</a:t>
            </a:r>
          </a:p>
          <a:p>
            <a:r>
              <a:rPr lang="en-US" dirty="0" smtClean="0"/>
              <a:t>Each fixed height tripod height</a:t>
            </a:r>
          </a:p>
          <a:p>
            <a:pPr marL="0" indent="0">
              <a:buNone/>
            </a:pPr>
            <a:r>
              <a:rPr lang="en-US" dirty="0" smtClean="0"/>
              <a:t>   measured before and after</a:t>
            </a:r>
          </a:p>
          <a:p>
            <a:r>
              <a:rPr lang="en-US" dirty="0"/>
              <a:t>20 complete sets of </a:t>
            </a:r>
            <a:r>
              <a:rPr lang="en-US" dirty="0" smtClean="0"/>
              <a:t>equipment -</a:t>
            </a:r>
          </a:p>
          <a:p>
            <a:pPr marL="0" indent="0">
              <a:buNone/>
            </a:pPr>
            <a:r>
              <a:rPr lang="en-US" dirty="0" smtClean="0"/>
              <a:t>   2 </a:t>
            </a:r>
            <a:r>
              <a:rPr lang="en-US" dirty="0"/>
              <a:t>parties </a:t>
            </a:r>
            <a:r>
              <a:rPr lang="en-US" dirty="0" smtClean="0"/>
              <a:t>(10 sets each)</a:t>
            </a:r>
          </a:p>
          <a:p>
            <a:r>
              <a:rPr lang="en-US" dirty="0" smtClean="0"/>
              <a:t>Each party observe 5 new and 5</a:t>
            </a:r>
          </a:p>
          <a:p>
            <a:pPr marL="0" indent="0">
              <a:buNone/>
            </a:pPr>
            <a:r>
              <a:rPr lang="en-US" dirty="0"/>
              <a:t> </a:t>
            </a:r>
            <a:r>
              <a:rPr lang="en-US" dirty="0" smtClean="0"/>
              <a:t>  repeat stations each day</a:t>
            </a:r>
          </a:p>
          <a:p>
            <a:r>
              <a:rPr lang="en-US" dirty="0" smtClean="0"/>
              <a:t>30 observation </a:t>
            </a:r>
            <a:r>
              <a:rPr lang="en-US" dirty="0" smtClean="0"/>
              <a:t>days</a:t>
            </a:r>
          </a:p>
          <a:p>
            <a:r>
              <a:rPr lang="en-US" dirty="0" smtClean="0"/>
              <a:t>Project processed with OP</a:t>
            </a:r>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Campaign GPS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97139756"/>
              </p:ext>
            </p:extLst>
          </p:nvPr>
        </p:nvGraphicFramePr>
        <p:xfrm>
          <a:off x="6348755" y="2111322"/>
          <a:ext cx="2642573" cy="4732020"/>
        </p:xfrm>
        <a:graphic>
          <a:graphicData uri="http://schemas.openxmlformats.org/drawingml/2006/table">
            <a:tbl>
              <a:tblPr firstRow="1" firstCol="1" bandRow="1">
                <a:tableStyleId>{5C22544A-7EE6-4342-B048-85BDC9FD1C3A}</a:tableStyleId>
              </a:tblPr>
              <a:tblGrid>
                <a:gridCol w="320680"/>
                <a:gridCol w="570300"/>
                <a:gridCol w="570300"/>
                <a:gridCol w="610993"/>
                <a:gridCol w="570300"/>
              </a:tblGrid>
              <a:tr h="167628">
                <a:tc>
                  <a:txBody>
                    <a:bodyPr/>
                    <a:lstStyle/>
                    <a:p>
                      <a:pPr marL="0" marR="0" algn="ctr">
                        <a:lnSpc>
                          <a:spcPct val="115000"/>
                        </a:lnSpc>
                        <a:spcBef>
                          <a:spcPts val="0"/>
                        </a:spcBef>
                        <a:spcAft>
                          <a:spcPts val="0"/>
                        </a:spcAft>
                      </a:pPr>
                      <a:r>
                        <a:rPr lang="en-US" sz="1000">
                          <a:effectLst/>
                        </a:rPr>
                        <a:t>ID</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before</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after</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 - b</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avg.</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A</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B</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C</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2.0004</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D</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E</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F</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G</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H</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2.0017</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2.0017</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I</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J</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K</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L</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2.0007</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2.0008</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M</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N</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O</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P</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Q</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2.0027</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R</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S</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T</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2.0024</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U</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V</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W</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X</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2.0021</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Y</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r>
              <a:tr h="167628">
                <a:tc>
                  <a:txBody>
                    <a:bodyPr/>
                    <a:lstStyle/>
                    <a:p>
                      <a:pPr marL="0" marR="0" algn="ctr">
                        <a:lnSpc>
                          <a:spcPct val="115000"/>
                        </a:lnSpc>
                        <a:spcBef>
                          <a:spcPts val="0"/>
                        </a:spcBef>
                        <a:spcAft>
                          <a:spcPts val="0"/>
                        </a:spcAft>
                      </a:pPr>
                      <a:r>
                        <a:rPr lang="en-US" sz="1000">
                          <a:effectLst/>
                        </a:rPr>
                        <a:t>Z</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dirty="0">
                          <a:effectLst/>
                        </a:rPr>
                        <a:t>2.0015</a:t>
                      </a:r>
                      <a:endParaRPr lang="en-US" sz="1100" dirty="0">
                        <a:effectLst/>
                        <a:latin typeface="Calibri"/>
                        <a:ea typeface="Calibri"/>
                        <a:cs typeface="Times New Roman"/>
                      </a:endParaRPr>
                    </a:p>
                  </a:txBody>
                  <a:tcPr marL="65594" marR="65594" marT="0" marB="0" anchor="b"/>
                </a:tc>
              </a:tr>
            </a:tbl>
          </a:graphicData>
        </a:graphic>
      </p:graphicFrame>
    </p:spTree>
    <p:extLst>
      <p:ext uri="{BB962C8B-B14F-4D97-AF65-F5344CB8AC3E}">
        <p14:creationId xmlns:p14="http://schemas.microsoft.com/office/powerpoint/2010/main" val="2920448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Geodetic Leveling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90" y="1187793"/>
            <a:ext cx="3614863" cy="27111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601" y="4012754"/>
            <a:ext cx="3614863" cy="27111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90" y="3971936"/>
            <a:ext cx="3614863" cy="271114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602" y="1187792"/>
            <a:ext cx="3614863" cy="2711147"/>
          </a:xfrm>
          <a:prstGeom prst="rect">
            <a:avLst/>
          </a:prstGeom>
        </p:spPr>
      </p:pic>
    </p:spTree>
    <p:extLst>
      <p:ext uri="{BB962C8B-B14F-4D97-AF65-F5344CB8AC3E}">
        <p14:creationId xmlns:p14="http://schemas.microsoft.com/office/powerpoint/2010/main" val="637575926"/>
      </p:ext>
    </p:extLst>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Two crews of </a:t>
            </a:r>
            <a:r>
              <a:rPr lang="en-US" dirty="0" smtClean="0"/>
              <a:t>4-5 people/crew</a:t>
            </a:r>
            <a:endParaRPr lang="en-US" dirty="0" smtClean="0"/>
          </a:p>
          <a:p>
            <a:r>
              <a:rPr lang="en-US" dirty="0" smtClean="0"/>
              <a:t>1</a:t>
            </a:r>
            <a:r>
              <a:rPr lang="en-US" baseline="30000" dirty="0" smtClean="0"/>
              <a:t>st</a:t>
            </a:r>
            <a:r>
              <a:rPr lang="en-US" dirty="0" smtClean="0"/>
              <a:t> order Class </a:t>
            </a:r>
            <a:r>
              <a:rPr lang="en-US" dirty="0" smtClean="0"/>
              <a:t>II</a:t>
            </a:r>
          </a:p>
          <a:p>
            <a:r>
              <a:rPr lang="en-US" dirty="0" smtClean="0"/>
              <a:t>749 km</a:t>
            </a:r>
            <a:endParaRPr lang="en-US" dirty="0" smtClean="0"/>
          </a:p>
          <a:p>
            <a:r>
              <a:rPr lang="en-US" dirty="0" smtClean="0"/>
              <a:t>105 crew </a:t>
            </a:r>
            <a:r>
              <a:rPr lang="en-US" dirty="0" smtClean="0"/>
              <a:t>days</a:t>
            </a:r>
          </a:p>
          <a:p>
            <a:r>
              <a:rPr lang="en-US" dirty="0" smtClean="0"/>
              <a:t>7.1 km/day/crew</a:t>
            </a:r>
            <a:endParaRPr lang="en-US" dirty="0"/>
          </a:p>
        </p:txBody>
      </p:sp>
      <p:sp>
        <p:nvSpPr>
          <p:cNvPr id="3" name="Title 2"/>
          <p:cNvSpPr>
            <a:spLocks noGrp="1"/>
          </p:cNvSpPr>
          <p:nvPr>
            <p:ph type="title"/>
          </p:nvPr>
        </p:nvSpPr>
        <p:spPr/>
        <p:txBody>
          <a:bodyPr/>
          <a:lstStyle/>
          <a:p>
            <a:r>
              <a:rPr lang="en-US" dirty="0" smtClean="0"/>
              <a:t>Geodetic Leveling</a:t>
            </a:r>
            <a:endParaRPr lang="en-US" dirty="0"/>
          </a:p>
        </p:txBody>
      </p:sp>
    </p:spTree>
    <p:extLst>
      <p:ext uri="{BB962C8B-B14F-4D97-AF65-F5344CB8AC3E}">
        <p14:creationId xmlns:p14="http://schemas.microsoft.com/office/powerpoint/2010/main" val="2951591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www.ngs.noaa.gov/GEOID/GSVS11/images/2011_08_19_GSVS11_014.jpg"/>
          <p:cNvPicPr>
            <a:picLocks noChangeAspect="1" noChangeArrowheads="1"/>
          </p:cNvPicPr>
          <p:nvPr/>
        </p:nvPicPr>
        <p:blipFill>
          <a:blip r:embed="rId2" cstate="print"/>
          <a:srcRect/>
          <a:stretch>
            <a:fillRect/>
          </a:stretch>
        </p:blipFill>
        <p:spPr bwMode="auto">
          <a:xfrm>
            <a:off x="1174419" y="1466320"/>
            <a:ext cx="6673043" cy="5006844"/>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Gravity Observations</a:t>
            </a:r>
            <a:endParaRPr lang="en-US" dirty="0"/>
          </a:p>
        </p:txBody>
      </p:sp>
    </p:spTree>
    <p:extLst>
      <p:ext uri="{BB962C8B-B14F-4D97-AF65-F5344CB8AC3E}">
        <p14:creationId xmlns:p14="http://schemas.microsoft.com/office/powerpoint/2010/main" val="350041461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Gravity Observations</a:t>
            </a:r>
            <a:endParaRPr lang="en-US" dirty="0"/>
          </a:p>
        </p:txBody>
      </p:sp>
      <p:sp>
        <p:nvSpPr>
          <p:cNvPr id="7" name="Content Placeholder 6"/>
          <p:cNvSpPr>
            <a:spLocks noGrp="1"/>
          </p:cNvSpPr>
          <p:nvPr>
            <p:ph idx="1"/>
          </p:nvPr>
        </p:nvSpPr>
        <p:spPr/>
        <p:txBody>
          <a:bodyPr/>
          <a:lstStyle/>
          <a:p>
            <a:r>
              <a:rPr lang="en-US" dirty="0" smtClean="0"/>
              <a:t>3 1st-order Class II stations</a:t>
            </a:r>
          </a:p>
          <a:p>
            <a:pPr lvl="1"/>
            <a:r>
              <a:rPr lang="en-US" dirty="0" smtClean="0"/>
              <a:t>Dennison, Ames, Cedar Rapids</a:t>
            </a:r>
          </a:p>
          <a:p>
            <a:r>
              <a:rPr lang="en-US" dirty="0" smtClean="0"/>
              <a:t>A-10 Absolute stations (every 7</a:t>
            </a:r>
            <a:r>
              <a:rPr lang="en-US" baseline="30000" dirty="0" smtClean="0"/>
              <a:t>th</a:t>
            </a:r>
            <a:r>
              <a:rPr lang="en-US" dirty="0" smtClean="0"/>
              <a:t> station)</a:t>
            </a:r>
          </a:p>
          <a:p>
            <a:pPr lvl="1"/>
            <a:r>
              <a:rPr lang="en-US" dirty="0" smtClean="0"/>
              <a:t>Survey still underway</a:t>
            </a:r>
          </a:p>
          <a:p>
            <a:r>
              <a:rPr lang="en-US" dirty="0" smtClean="0"/>
              <a:t>Gravity Gradients (every 7</a:t>
            </a:r>
            <a:r>
              <a:rPr lang="en-US" baseline="30000" dirty="0" smtClean="0"/>
              <a:t>th</a:t>
            </a:r>
            <a:r>
              <a:rPr lang="en-US" dirty="0" smtClean="0"/>
              <a:t> station)</a:t>
            </a:r>
          </a:p>
          <a:p>
            <a:pPr lvl="1"/>
            <a:r>
              <a:rPr lang="en-US" dirty="0" smtClean="0"/>
              <a:t>2 stations per day, 31 days to observe</a:t>
            </a:r>
          </a:p>
          <a:p>
            <a:r>
              <a:rPr lang="en-US" dirty="0" smtClean="0"/>
              <a:t>Relative Gravity (205 stations)</a:t>
            </a:r>
          </a:p>
          <a:p>
            <a:pPr lvl="1"/>
            <a:r>
              <a:rPr lang="en-US" dirty="0" smtClean="0"/>
              <a:t>10 per day, 23 days to observe</a:t>
            </a:r>
            <a:endParaRPr lang="en-US" dirty="0"/>
          </a:p>
        </p:txBody>
      </p:sp>
    </p:spTree>
    <p:extLst>
      <p:ext uri="{BB962C8B-B14F-4D97-AF65-F5344CB8AC3E}">
        <p14:creationId xmlns:p14="http://schemas.microsoft.com/office/powerpoint/2010/main" val="1456454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50" y="641452"/>
            <a:ext cx="4247862" cy="566381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752" y="641452"/>
            <a:ext cx="4247862" cy="5663816"/>
          </a:xfrm>
          <a:prstGeom prst="rect">
            <a:avLst/>
          </a:prstGeom>
        </p:spPr>
      </p:pic>
    </p:spTree>
    <p:extLst>
      <p:ext uri="{BB962C8B-B14F-4D97-AF65-F5344CB8AC3E}">
        <p14:creationId xmlns:p14="http://schemas.microsoft.com/office/powerpoint/2010/main" val="1276000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1312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t>Genesis of the survey</a:t>
            </a:r>
          </a:p>
        </p:txBody>
      </p:sp>
      <p:sp>
        <p:nvSpPr>
          <p:cNvPr id="4099" name="Content Placeholder 2"/>
          <p:cNvSpPr>
            <a:spLocks noGrp="1"/>
          </p:cNvSpPr>
          <p:nvPr>
            <p:ph idx="1"/>
          </p:nvPr>
        </p:nvSpPr>
        <p:spPr/>
        <p:txBody>
          <a:bodyPr/>
          <a:lstStyle/>
          <a:p>
            <a:pPr eaLnBrk="1" hangingPunct="1">
              <a:buNone/>
            </a:pPr>
            <a:r>
              <a:rPr lang="en-US" b="1" dirty="0" smtClean="0"/>
              <a:t>“...the gravimetric geoid used in defining</a:t>
            </a:r>
            <a:br>
              <a:rPr lang="en-US" b="1" dirty="0" smtClean="0"/>
            </a:br>
            <a:r>
              <a:rPr lang="en-US" b="1" dirty="0" smtClean="0"/>
              <a:t>the </a:t>
            </a:r>
            <a:r>
              <a:rPr lang="en-US" b="1" i="1" dirty="0" smtClean="0"/>
              <a:t>future vertical datum of the United States</a:t>
            </a:r>
            <a:r>
              <a:rPr lang="en-US" b="1" dirty="0" smtClean="0"/>
              <a:t> should have an absolute accuracy of 1 centimeter at any place and at any time.”</a:t>
            </a:r>
          </a:p>
          <a:p>
            <a:pPr eaLnBrk="1" hangingPunct="1">
              <a:buNone/>
            </a:pPr>
            <a:r>
              <a:rPr lang="en-US" b="1" dirty="0" smtClean="0"/>
              <a:t>				-- The NGS 10 year plan 					(2008-2018)</a:t>
            </a:r>
          </a:p>
          <a:p>
            <a:pPr eaLnBrk="1" hangingPunct="1">
              <a:buNone/>
            </a:pPr>
            <a:endParaRPr lang="en-US" b="1" dirty="0" smtClean="0"/>
          </a:p>
          <a:p>
            <a:pPr eaLnBrk="1" hangingPunct="1">
              <a:buNone/>
            </a:pPr>
            <a:r>
              <a:rPr lang="en-US" b="1" dirty="0" smtClean="0"/>
              <a:t>Admirable!...Achievable?</a:t>
            </a:r>
            <a:endParaRPr lang="en-US" dirty="0" smtClean="0"/>
          </a:p>
        </p:txBody>
      </p:sp>
      <p:sp>
        <p:nvSpPr>
          <p:cNvPr id="4" name="Footer Placeholder 3"/>
          <p:cNvSpPr>
            <a:spLocks noGrp="1"/>
          </p:cNvSpPr>
          <p:nvPr>
            <p:ph type="ftr" sz="quarter" idx="11"/>
          </p:nvPr>
        </p:nvSpPr>
        <p:spPr/>
        <p:txBody>
          <a:bodyPr/>
          <a:lstStyle/>
          <a:p>
            <a:pPr>
              <a:defRPr/>
            </a:pPr>
            <a:r>
              <a:rPr lang="en-US" dirty="0" smtClean="0">
                <a:solidFill>
                  <a:prstClr val="black">
                    <a:tint val="75000"/>
                  </a:prstClr>
                </a:solidFill>
              </a:rPr>
              <a:t>American Geophysical Union Fall Meeting</a:t>
            </a:r>
            <a:endParaRPr lang="en-US" dirty="0">
              <a:solidFill>
                <a:prstClr val="black">
                  <a:tint val="75000"/>
                </a:prstClr>
              </a:solidFill>
            </a:endParaRPr>
          </a:p>
        </p:txBody>
      </p:sp>
      <p:sp>
        <p:nvSpPr>
          <p:cNvPr id="6" name="Date Placeholder 5"/>
          <p:cNvSpPr>
            <a:spLocks noGrp="1"/>
          </p:cNvSpPr>
          <p:nvPr>
            <p:ph type="dt" sz="quarter"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4039683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8846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Astrogeodetic</a:t>
            </a:r>
            <a:r>
              <a:rPr lang="en-US" dirty="0" smtClean="0"/>
              <a:t> </a:t>
            </a:r>
            <a:r>
              <a:rPr lang="en-US" dirty="0" err="1" smtClean="0"/>
              <a:t>Deflecions</a:t>
            </a:r>
            <a:r>
              <a:rPr lang="en-US" dirty="0" smtClean="0"/>
              <a:t> of the Vertical (</a:t>
            </a:r>
            <a:r>
              <a:rPr lang="en-US" dirty="0" err="1" smtClean="0"/>
              <a:t>DoV</a:t>
            </a:r>
            <a:r>
              <a:rPr lang="en-US" dirty="0" smtClean="0"/>
              <a: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3" y="1417638"/>
            <a:ext cx="7274257" cy="5455693"/>
          </a:xfrm>
          <a:prstGeom prst="rect">
            <a:avLst/>
          </a:prstGeom>
        </p:spPr>
      </p:pic>
    </p:spTree>
    <p:extLst>
      <p:ext uri="{BB962C8B-B14F-4D97-AF65-F5344CB8AC3E}">
        <p14:creationId xmlns:p14="http://schemas.microsoft.com/office/powerpoint/2010/main" val="223859786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DoV</a:t>
            </a:r>
            <a:endParaRPr lang="en-US" dirty="0"/>
          </a:p>
        </p:txBody>
      </p:sp>
      <p:sp>
        <p:nvSpPr>
          <p:cNvPr id="6" name="Content Placeholder 5"/>
          <p:cNvSpPr>
            <a:spLocks noGrp="1"/>
          </p:cNvSpPr>
          <p:nvPr>
            <p:ph idx="1"/>
          </p:nvPr>
        </p:nvSpPr>
        <p:spPr/>
        <p:txBody>
          <a:bodyPr/>
          <a:lstStyle/>
          <a:p>
            <a:r>
              <a:rPr lang="en-US" dirty="0" smtClean="0"/>
              <a:t>228 stations (204 official points, 11 redundant observations, 3 </a:t>
            </a:r>
            <a:r>
              <a:rPr lang="en-US" dirty="0" err="1" smtClean="0"/>
              <a:t>reobservations</a:t>
            </a:r>
            <a:r>
              <a:rPr lang="en-US" dirty="0" smtClean="0"/>
              <a:t>)</a:t>
            </a:r>
          </a:p>
          <a:p>
            <a:r>
              <a:rPr lang="en-US" dirty="0" smtClean="0"/>
              <a:t>31 nights</a:t>
            </a:r>
          </a:p>
          <a:p>
            <a:r>
              <a:rPr lang="en-US" dirty="0" smtClean="0"/>
              <a:t>7 stations/night</a:t>
            </a:r>
          </a:p>
          <a:p>
            <a:r>
              <a:rPr lang="en-US" dirty="0" smtClean="0"/>
              <a:t>Observing with Swiss CODIAC </a:t>
            </a:r>
            <a:r>
              <a:rPr lang="en-US" dirty="0" err="1" smtClean="0"/>
              <a:t>COmpact</a:t>
            </a:r>
            <a:r>
              <a:rPr lang="en-US" dirty="0" smtClean="0"/>
              <a:t> </a:t>
            </a:r>
            <a:r>
              <a:rPr lang="en-US" dirty="0" err="1" smtClean="0"/>
              <a:t>DIgital</a:t>
            </a:r>
            <a:r>
              <a:rPr lang="en-US" dirty="0" smtClean="0"/>
              <a:t> </a:t>
            </a:r>
            <a:r>
              <a:rPr lang="en-US" dirty="0" err="1" smtClean="0"/>
              <a:t>Astrometric</a:t>
            </a:r>
            <a:r>
              <a:rPr lang="en-US" dirty="0" smtClean="0"/>
              <a:t> Camera</a:t>
            </a:r>
            <a:endParaRPr lang="en-US" dirty="0"/>
          </a:p>
        </p:txBody>
      </p:sp>
    </p:spTree>
    <p:extLst>
      <p:ext uri="{BB962C8B-B14F-4D97-AF65-F5344CB8AC3E}">
        <p14:creationId xmlns:p14="http://schemas.microsoft.com/office/powerpoint/2010/main" val="4068117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4421875" cy="3316406"/>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3929" y="0"/>
            <a:ext cx="4440072" cy="3330054"/>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1126"/>
            <a:ext cx="4440072" cy="333005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928" y="3521126"/>
            <a:ext cx="4440072" cy="3330054"/>
          </a:xfrm>
          <a:prstGeom prst="rect">
            <a:avLst/>
          </a:prstGeom>
        </p:spPr>
      </p:pic>
    </p:spTree>
    <p:extLst>
      <p:ext uri="{BB962C8B-B14F-4D97-AF65-F5344CB8AC3E}">
        <p14:creationId xmlns:p14="http://schemas.microsoft.com/office/powerpoint/2010/main" val="2484069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4421874" cy="3316406"/>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3929" y="0"/>
            <a:ext cx="4440072" cy="3330054"/>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1126"/>
            <a:ext cx="4440072" cy="333005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928" y="3661981"/>
            <a:ext cx="4440072" cy="3048344"/>
          </a:xfrm>
          <a:prstGeom prst="rect">
            <a:avLst/>
          </a:prstGeom>
        </p:spPr>
      </p:pic>
    </p:spTree>
    <p:extLst>
      <p:ext uri="{BB962C8B-B14F-4D97-AF65-F5344CB8AC3E}">
        <p14:creationId xmlns:p14="http://schemas.microsoft.com/office/powerpoint/2010/main" val="4109524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4069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Conclusions - Problems</a:t>
            </a:r>
            <a:endParaRPr lang="en-US" dirty="0"/>
          </a:p>
        </p:txBody>
      </p:sp>
      <p:sp>
        <p:nvSpPr>
          <p:cNvPr id="7" name="Content Placeholder 6"/>
          <p:cNvSpPr>
            <a:spLocks noGrp="1"/>
          </p:cNvSpPr>
          <p:nvPr>
            <p:ph idx="1"/>
          </p:nvPr>
        </p:nvSpPr>
        <p:spPr/>
        <p:txBody>
          <a:bodyPr/>
          <a:lstStyle/>
          <a:p>
            <a:r>
              <a:rPr lang="en-US" dirty="0" smtClean="0"/>
              <a:t>Flooding (access to marks) in June</a:t>
            </a:r>
          </a:p>
          <a:p>
            <a:r>
              <a:rPr lang="en-US" dirty="0" smtClean="0"/>
              <a:t>One damaged fixed-height tripod</a:t>
            </a:r>
          </a:p>
          <a:p>
            <a:r>
              <a:rPr lang="en-US" dirty="0" smtClean="0"/>
              <a:t>Tall grass, ticks, mosquitoes</a:t>
            </a:r>
          </a:p>
          <a:p>
            <a:r>
              <a:rPr lang="en-US" dirty="0" smtClean="0"/>
              <a:t>Trains, Trains, Trains on Western 1/3</a:t>
            </a:r>
            <a:r>
              <a:rPr lang="en-US" baseline="30000" dirty="0" smtClean="0"/>
              <a:t>rd</a:t>
            </a:r>
            <a:r>
              <a:rPr lang="en-US" dirty="0" smtClean="0"/>
              <a:t> of line</a:t>
            </a:r>
            <a:endParaRPr lang="en-US" dirty="0"/>
          </a:p>
        </p:txBody>
      </p:sp>
      <p:sp>
        <p:nvSpPr>
          <p:cNvPr id="3" name="Date Placeholder 2"/>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3E0A513-7973-411E-B58E-9F3ACA701951}" type="slidenum">
              <a:rPr lang="en-US" smtClean="0">
                <a:solidFill>
                  <a:prstClr val="black">
                    <a:tint val="75000"/>
                  </a:prstClr>
                </a:solidFill>
              </a:rPr>
              <a:pPr>
                <a:defRPr/>
              </a:pPr>
              <a:t>26</a:t>
            </a:fld>
            <a:endParaRPr lang="en-US">
              <a:solidFill>
                <a:prstClr val="black">
                  <a:tint val="75000"/>
                </a:prstClr>
              </a:solidFill>
            </a:endParaRPr>
          </a:p>
        </p:txBody>
      </p:sp>
    </p:spTree>
    <p:extLst>
      <p:ext uri="{BB962C8B-B14F-4D97-AF65-F5344CB8AC3E}">
        <p14:creationId xmlns:p14="http://schemas.microsoft.com/office/powerpoint/2010/main" val="8395051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Conclusions-Successes</a:t>
            </a:r>
            <a:endParaRPr lang="en-US" dirty="0"/>
          </a:p>
        </p:txBody>
      </p:sp>
      <p:sp>
        <p:nvSpPr>
          <p:cNvPr id="7" name="Content Placeholder 6"/>
          <p:cNvSpPr>
            <a:spLocks noGrp="1"/>
          </p:cNvSpPr>
          <p:nvPr>
            <p:ph idx="1"/>
          </p:nvPr>
        </p:nvSpPr>
        <p:spPr/>
        <p:txBody>
          <a:bodyPr/>
          <a:lstStyle/>
          <a:p>
            <a:r>
              <a:rPr lang="en-US" dirty="0" smtClean="0"/>
              <a:t>Over a year of planning and preparation</a:t>
            </a:r>
          </a:p>
          <a:p>
            <a:r>
              <a:rPr lang="en-US" dirty="0" smtClean="0"/>
              <a:t>Two Co-Project </a:t>
            </a:r>
            <a:r>
              <a:rPr lang="en-US" dirty="0"/>
              <a:t>M</a:t>
            </a:r>
            <a:r>
              <a:rPr lang="en-US" dirty="0" smtClean="0"/>
              <a:t>anagers (Scientific/Admin)</a:t>
            </a:r>
          </a:p>
          <a:p>
            <a:r>
              <a:rPr lang="en-US" dirty="0" smtClean="0"/>
              <a:t>Single Team-Lead for each activity</a:t>
            </a:r>
          </a:p>
          <a:p>
            <a:r>
              <a:rPr lang="en-US" dirty="0" smtClean="0"/>
              <a:t>Frequent Team meetings (pre-deployment)</a:t>
            </a:r>
          </a:p>
          <a:p>
            <a:r>
              <a:rPr lang="en-US" dirty="0" smtClean="0"/>
              <a:t>Team-Leads wrote the project instructions</a:t>
            </a:r>
          </a:p>
          <a:p>
            <a:r>
              <a:rPr lang="en-US" dirty="0" smtClean="0"/>
              <a:t>Field work was successfully completed on time and was of </a:t>
            </a:r>
            <a:r>
              <a:rPr lang="en-US" smtClean="0"/>
              <a:t>high quality</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484069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47675" y="493713"/>
            <a:ext cx="8229600" cy="1143000"/>
          </a:xfrm>
        </p:spPr>
        <p:txBody>
          <a:bodyPr/>
          <a:lstStyle/>
          <a:p>
            <a:pPr eaLnBrk="1" hangingPunct="1"/>
            <a:r>
              <a:rPr lang="en-US" dirty="0" smtClean="0"/>
              <a:t>Goal of the survey </a:t>
            </a:r>
          </a:p>
        </p:txBody>
      </p:sp>
      <p:sp>
        <p:nvSpPr>
          <p:cNvPr id="5123" name="Content Placeholder 2"/>
          <p:cNvSpPr>
            <a:spLocks noGrp="1"/>
          </p:cNvSpPr>
          <p:nvPr>
            <p:ph idx="1"/>
          </p:nvPr>
        </p:nvSpPr>
        <p:spPr>
          <a:xfrm>
            <a:off x="447675" y="1819275"/>
            <a:ext cx="8229600" cy="4525963"/>
          </a:xfrm>
        </p:spPr>
        <p:txBody>
          <a:bodyPr/>
          <a:lstStyle/>
          <a:p>
            <a:pPr eaLnBrk="1" hangingPunct="1"/>
            <a:r>
              <a:rPr lang="en-US" dirty="0" smtClean="0"/>
              <a:t>Observe geoid shape (slope) using multiple independent terrestrial survey methods</a:t>
            </a:r>
          </a:p>
          <a:p>
            <a:pPr lvl="1" eaLnBrk="1" hangingPunct="1"/>
            <a:r>
              <a:rPr lang="en-US" dirty="0" smtClean="0"/>
              <a:t>GPS + Leveling</a:t>
            </a:r>
          </a:p>
          <a:p>
            <a:pPr lvl="1" eaLnBrk="1" hangingPunct="1"/>
            <a:r>
              <a:rPr lang="en-US" dirty="0" smtClean="0"/>
              <a:t>Deflections of the Vertical</a:t>
            </a:r>
          </a:p>
          <a:p>
            <a:pPr eaLnBrk="1" hangingPunct="1"/>
            <a:r>
              <a:rPr lang="en-US" dirty="0" smtClean="0"/>
              <a:t>Compare </a:t>
            </a:r>
            <a:r>
              <a:rPr lang="en-US" b="1" i="1" dirty="0" smtClean="0"/>
              <a:t>observed</a:t>
            </a:r>
            <a:r>
              <a:rPr lang="en-US" dirty="0" smtClean="0"/>
              <a:t> slopes (from terrestrial surveys) to </a:t>
            </a:r>
            <a:r>
              <a:rPr lang="en-US" b="1" i="1" dirty="0" smtClean="0"/>
              <a:t>modeled</a:t>
            </a:r>
            <a:r>
              <a:rPr lang="en-US" dirty="0" smtClean="0"/>
              <a:t> slopes (from </a:t>
            </a:r>
            <a:r>
              <a:rPr lang="en-US" dirty="0" err="1" smtClean="0"/>
              <a:t>gravimetry</a:t>
            </a:r>
            <a:r>
              <a:rPr lang="en-US" dirty="0" smtClean="0"/>
              <a:t> or satellites)</a:t>
            </a:r>
          </a:p>
          <a:p>
            <a:pPr lvl="1" eaLnBrk="1" hangingPunct="1"/>
            <a:r>
              <a:rPr lang="en-US" dirty="0" smtClean="0"/>
              <a:t>With / Without new GRAV-D airborne gravity</a:t>
            </a:r>
          </a:p>
        </p:txBody>
      </p:sp>
      <p:sp>
        <p:nvSpPr>
          <p:cNvPr id="4" name="Footer Placeholder 3"/>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Date Placeholder 5"/>
          <p:cNvSpPr>
            <a:spLocks noGrp="1"/>
          </p:cNvSpPr>
          <p:nvPr>
            <p:ph type="dt" sz="quarter"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3</a:t>
            </a:fld>
            <a:endParaRPr lang="en-US">
              <a:solidFill>
                <a:prstClr val="black">
                  <a:tint val="75000"/>
                </a:prstClr>
              </a:solidFill>
            </a:endParaRPr>
          </a:p>
        </p:txBody>
      </p:sp>
    </p:spTree>
    <p:extLst>
      <p:ext uri="{BB962C8B-B14F-4D97-AF65-F5344CB8AC3E}">
        <p14:creationId xmlns:p14="http://schemas.microsoft.com/office/powerpoint/2010/main" val="1212875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4"/>
          <p:cNvGrpSpPr>
            <a:grpSpLocks/>
          </p:cNvGrpSpPr>
          <p:nvPr/>
        </p:nvGrpSpPr>
        <p:grpSpPr bwMode="auto">
          <a:xfrm>
            <a:off x="-215900" y="2133600"/>
            <a:ext cx="9648825" cy="5724525"/>
            <a:chOff x="-108" y="1139"/>
            <a:chExt cx="6011" cy="3277"/>
          </a:xfrm>
        </p:grpSpPr>
        <p:sp>
          <p:nvSpPr>
            <p:cNvPr id="39976"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endParaRPr lang="en-US"/>
            </a:p>
          </p:txBody>
        </p:sp>
        <p:grpSp>
          <p:nvGrpSpPr>
            <p:cNvPr id="39977" name="Group 17"/>
            <p:cNvGrpSpPr>
              <a:grpSpLocks/>
            </p:cNvGrpSpPr>
            <p:nvPr/>
          </p:nvGrpSpPr>
          <p:grpSpPr bwMode="auto">
            <a:xfrm>
              <a:off x="-91" y="1139"/>
              <a:ext cx="5994" cy="3277"/>
              <a:chOff x="-91" y="1321"/>
              <a:chExt cx="5994" cy="3095"/>
            </a:xfrm>
          </p:grpSpPr>
          <p:sp>
            <p:nvSpPr>
              <p:cNvPr id="39978" name="Freeform 5"/>
              <p:cNvSpPr>
                <a:spLocks/>
              </p:cNvSpPr>
              <p:nvPr/>
            </p:nvSpPr>
            <p:spPr bwMode="auto">
              <a:xfrm>
                <a:off x="-90" y="1321"/>
                <a:ext cx="5993" cy="3095"/>
              </a:xfrm>
              <a:custGeom>
                <a:avLst/>
                <a:gdLst>
                  <a:gd name="T0" fmla="*/ 5809 w 5993"/>
                  <a:gd name="T1" fmla="*/ 2079 h 2510"/>
                  <a:gd name="T2" fmla="*/ 5521 w 5993"/>
                  <a:gd name="T3" fmla="*/ 1966 h 2510"/>
                  <a:gd name="T4" fmla="*/ 5260 w 5993"/>
                  <a:gd name="T5" fmla="*/ 1776 h 2510"/>
                  <a:gd name="T6" fmla="*/ 5020 w 5993"/>
                  <a:gd name="T7" fmla="*/ 1381 h 2510"/>
                  <a:gd name="T8" fmla="*/ 4911 w 5993"/>
                  <a:gd name="T9" fmla="*/ 1031 h 2510"/>
                  <a:gd name="T10" fmla="*/ 4821 w 5993"/>
                  <a:gd name="T11" fmla="*/ 920 h 2510"/>
                  <a:gd name="T12" fmla="*/ 4650 w 5993"/>
                  <a:gd name="T13" fmla="*/ 604 h 2510"/>
                  <a:gd name="T14" fmla="*/ 4568 w 5993"/>
                  <a:gd name="T15" fmla="*/ 508 h 2510"/>
                  <a:gd name="T16" fmla="*/ 4458 w 5993"/>
                  <a:gd name="T17" fmla="*/ 587 h 2510"/>
                  <a:gd name="T18" fmla="*/ 4191 w 5993"/>
                  <a:gd name="T19" fmla="*/ 635 h 2510"/>
                  <a:gd name="T20" fmla="*/ 4060 w 5993"/>
                  <a:gd name="T21" fmla="*/ 650 h 2510"/>
                  <a:gd name="T22" fmla="*/ 3951 w 5993"/>
                  <a:gd name="T23" fmla="*/ 508 h 2510"/>
                  <a:gd name="T24" fmla="*/ 3704 w 5993"/>
                  <a:gd name="T25" fmla="*/ 305 h 2510"/>
                  <a:gd name="T26" fmla="*/ 3491 w 5993"/>
                  <a:gd name="T27" fmla="*/ 80 h 2510"/>
                  <a:gd name="T28" fmla="*/ 3231 w 5993"/>
                  <a:gd name="T29" fmla="*/ 191 h 2510"/>
                  <a:gd name="T30" fmla="*/ 3087 w 5993"/>
                  <a:gd name="T31" fmla="*/ 0 h 2510"/>
                  <a:gd name="T32" fmla="*/ 2901 w 5993"/>
                  <a:gd name="T33" fmla="*/ 255 h 2510"/>
                  <a:gd name="T34" fmla="*/ 2524 w 5993"/>
                  <a:gd name="T35" fmla="*/ 508 h 2510"/>
                  <a:gd name="T36" fmla="*/ 2319 w 5993"/>
                  <a:gd name="T37" fmla="*/ 1014 h 2510"/>
                  <a:gd name="T38" fmla="*/ 2140 w 5993"/>
                  <a:gd name="T39" fmla="*/ 1159 h 2510"/>
                  <a:gd name="T40" fmla="*/ 2037 w 5993"/>
                  <a:gd name="T41" fmla="*/ 1317 h 2510"/>
                  <a:gd name="T42" fmla="*/ 1681 w 5993"/>
                  <a:gd name="T43" fmla="*/ 1681 h 2510"/>
                  <a:gd name="T44" fmla="*/ 1557 w 5993"/>
                  <a:gd name="T45" fmla="*/ 1825 h 2510"/>
                  <a:gd name="T46" fmla="*/ 1434 w 5993"/>
                  <a:gd name="T47" fmla="*/ 2203 h 2510"/>
                  <a:gd name="T48" fmla="*/ 1276 w 5993"/>
                  <a:gd name="T49" fmla="*/ 2330 h 2510"/>
                  <a:gd name="T50" fmla="*/ 1146 w 5993"/>
                  <a:gd name="T51" fmla="*/ 2568 h 2510"/>
                  <a:gd name="T52" fmla="*/ 844 w 5993"/>
                  <a:gd name="T53" fmla="*/ 3155 h 2510"/>
                  <a:gd name="T54" fmla="*/ 707 w 5993"/>
                  <a:gd name="T55" fmla="*/ 3424 h 2510"/>
                  <a:gd name="T56" fmla="*/ 597 w 5993"/>
                  <a:gd name="T57" fmla="*/ 3661 h 2510"/>
                  <a:gd name="T58" fmla="*/ 453 w 5993"/>
                  <a:gd name="T59" fmla="*/ 3932 h 2510"/>
                  <a:gd name="T60" fmla="*/ 289 w 5993"/>
                  <a:gd name="T61" fmla="*/ 4312 h 2510"/>
                  <a:gd name="T62" fmla="*/ 90 w 5993"/>
                  <a:gd name="T63" fmla="*/ 4709 h 2510"/>
                  <a:gd name="T64" fmla="*/ 56 w 5993"/>
                  <a:gd name="T65" fmla="*/ 5644 h 2510"/>
                  <a:gd name="T66" fmla="*/ 165 w 5993"/>
                  <a:gd name="T67" fmla="*/ 5675 h 2510"/>
                  <a:gd name="T68" fmla="*/ 309 w 5993"/>
                  <a:gd name="T69" fmla="*/ 5582 h 2510"/>
                  <a:gd name="T70" fmla="*/ 1139 w 5993"/>
                  <a:gd name="T71" fmla="*/ 5661 h 2510"/>
                  <a:gd name="T72" fmla="*/ 3107 w 5993"/>
                  <a:gd name="T73" fmla="*/ 5802 h 2510"/>
                  <a:gd name="T74" fmla="*/ 5912 w 5993"/>
                  <a:gd name="T75" fmla="*/ 5597 h 2510"/>
                  <a:gd name="T76" fmla="*/ 5939 w 5993"/>
                  <a:gd name="T77" fmla="*/ 3217 h 2510"/>
                  <a:gd name="T78" fmla="*/ 5905 w 5993"/>
                  <a:gd name="T79" fmla="*/ 2712 h 2510"/>
                  <a:gd name="T80" fmla="*/ 5864 w 5993"/>
                  <a:gd name="T81" fmla="*/ 2093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9979" name="Freeform 16"/>
              <p:cNvSpPr>
                <a:spLocks/>
              </p:cNvSpPr>
              <p:nvPr/>
            </p:nvSpPr>
            <p:spPr bwMode="auto">
              <a:xfrm>
                <a:off x="-91" y="1321"/>
                <a:ext cx="5993" cy="3095"/>
              </a:xfrm>
              <a:custGeom>
                <a:avLst/>
                <a:gdLst>
                  <a:gd name="T0" fmla="*/ 5809 w 5993"/>
                  <a:gd name="T1" fmla="*/ 2079 h 2510"/>
                  <a:gd name="T2" fmla="*/ 5521 w 5993"/>
                  <a:gd name="T3" fmla="*/ 1966 h 2510"/>
                  <a:gd name="T4" fmla="*/ 5260 w 5993"/>
                  <a:gd name="T5" fmla="*/ 1776 h 2510"/>
                  <a:gd name="T6" fmla="*/ 5020 w 5993"/>
                  <a:gd name="T7" fmla="*/ 1381 h 2510"/>
                  <a:gd name="T8" fmla="*/ 4911 w 5993"/>
                  <a:gd name="T9" fmla="*/ 1031 h 2510"/>
                  <a:gd name="T10" fmla="*/ 4821 w 5993"/>
                  <a:gd name="T11" fmla="*/ 920 h 2510"/>
                  <a:gd name="T12" fmla="*/ 4650 w 5993"/>
                  <a:gd name="T13" fmla="*/ 604 h 2510"/>
                  <a:gd name="T14" fmla="*/ 4568 w 5993"/>
                  <a:gd name="T15" fmla="*/ 508 h 2510"/>
                  <a:gd name="T16" fmla="*/ 4458 w 5993"/>
                  <a:gd name="T17" fmla="*/ 587 h 2510"/>
                  <a:gd name="T18" fmla="*/ 4191 w 5993"/>
                  <a:gd name="T19" fmla="*/ 635 h 2510"/>
                  <a:gd name="T20" fmla="*/ 4060 w 5993"/>
                  <a:gd name="T21" fmla="*/ 650 h 2510"/>
                  <a:gd name="T22" fmla="*/ 3951 w 5993"/>
                  <a:gd name="T23" fmla="*/ 508 h 2510"/>
                  <a:gd name="T24" fmla="*/ 3704 w 5993"/>
                  <a:gd name="T25" fmla="*/ 305 h 2510"/>
                  <a:gd name="T26" fmla="*/ 3491 w 5993"/>
                  <a:gd name="T27" fmla="*/ 80 h 2510"/>
                  <a:gd name="T28" fmla="*/ 3231 w 5993"/>
                  <a:gd name="T29" fmla="*/ 191 h 2510"/>
                  <a:gd name="T30" fmla="*/ 3087 w 5993"/>
                  <a:gd name="T31" fmla="*/ 0 h 2510"/>
                  <a:gd name="T32" fmla="*/ 2901 w 5993"/>
                  <a:gd name="T33" fmla="*/ 255 h 2510"/>
                  <a:gd name="T34" fmla="*/ 2524 w 5993"/>
                  <a:gd name="T35" fmla="*/ 508 h 2510"/>
                  <a:gd name="T36" fmla="*/ 2319 w 5993"/>
                  <a:gd name="T37" fmla="*/ 1014 h 2510"/>
                  <a:gd name="T38" fmla="*/ 2140 w 5993"/>
                  <a:gd name="T39" fmla="*/ 1159 h 2510"/>
                  <a:gd name="T40" fmla="*/ 2037 w 5993"/>
                  <a:gd name="T41" fmla="*/ 1317 h 2510"/>
                  <a:gd name="T42" fmla="*/ 1681 w 5993"/>
                  <a:gd name="T43" fmla="*/ 1681 h 2510"/>
                  <a:gd name="T44" fmla="*/ 1557 w 5993"/>
                  <a:gd name="T45" fmla="*/ 1825 h 2510"/>
                  <a:gd name="T46" fmla="*/ 1434 w 5993"/>
                  <a:gd name="T47" fmla="*/ 2203 h 2510"/>
                  <a:gd name="T48" fmla="*/ 1276 w 5993"/>
                  <a:gd name="T49" fmla="*/ 2330 h 2510"/>
                  <a:gd name="T50" fmla="*/ 1146 w 5993"/>
                  <a:gd name="T51" fmla="*/ 2568 h 2510"/>
                  <a:gd name="T52" fmla="*/ 844 w 5993"/>
                  <a:gd name="T53" fmla="*/ 3155 h 2510"/>
                  <a:gd name="T54" fmla="*/ 707 w 5993"/>
                  <a:gd name="T55" fmla="*/ 3424 h 2510"/>
                  <a:gd name="T56" fmla="*/ 597 w 5993"/>
                  <a:gd name="T57" fmla="*/ 3661 h 2510"/>
                  <a:gd name="T58" fmla="*/ 453 w 5993"/>
                  <a:gd name="T59" fmla="*/ 3932 h 2510"/>
                  <a:gd name="T60" fmla="*/ 289 w 5993"/>
                  <a:gd name="T61" fmla="*/ 4312 h 2510"/>
                  <a:gd name="T62" fmla="*/ 90 w 5993"/>
                  <a:gd name="T63" fmla="*/ 4709 h 2510"/>
                  <a:gd name="T64" fmla="*/ 56 w 5993"/>
                  <a:gd name="T65" fmla="*/ 5644 h 2510"/>
                  <a:gd name="T66" fmla="*/ 165 w 5993"/>
                  <a:gd name="T67" fmla="*/ 5675 h 2510"/>
                  <a:gd name="T68" fmla="*/ 309 w 5993"/>
                  <a:gd name="T69" fmla="*/ 5582 h 2510"/>
                  <a:gd name="T70" fmla="*/ 1139 w 5993"/>
                  <a:gd name="T71" fmla="*/ 5661 h 2510"/>
                  <a:gd name="T72" fmla="*/ 3107 w 5993"/>
                  <a:gd name="T73" fmla="*/ 5802 h 2510"/>
                  <a:gd name="T74" fmla="*/ 5912 w 5993"/>
                  <a:gd name="T75" fmla="*/ 5597 h 2510"/>
                  <a:gd name="T76" fmla="*/ 5939 w 5993"/>
                  <a:gd name="T77" fmla="*/ 3217 h 2510"/>
                  <a:gd name="T78" fmla="*/ 5905 w 5993"/>
                  <a:gd name="T79" fmla="*/ 2712 h 2510"/>
                  <a:gd name="T80" fmla="*/ 5864 w 5993"/>
                  <a:gd name="T81" fmla="*/ 2093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382978" name="Rectangle 2"/>
          <p:cNvSpPr>
            <a:spLocks noGrp="1" noChangeArrowheads="1"/>
          </p:cNvSpPr>
          <p:nvPr>
            <p:ph type="title"/>
          </p:nvPr>
        </p:nvSpPr>
        <p:spPr>
          <a:xfrm>
            <a:off x="457200" y="187325"/>
            <a:ext cx="8229600" cy="828675"/>
          </a:xfrm>
        </p:spPr>
        <p:txBody>
          <a:bodyPr/>
          <a:lstStyle/>
          <a:p>
            <a:pPr>
              <a:defRPr/>
            </a:pPr>
            <a:r>
              <a:rPr lang="en-US" sz="4000" dirty="0" smtClean="0">
                <a:solidFill>
                  <a:schemeClr val="accent1"/>
                </a:solidFill>
                <a:effectLst>
                  <a:outerShdw blurRad="38100" dist="38100" dir="2700000" algn="tl">
                    <a:srgbClr val="000000"/>
                  </a:outerShdw>
                </a:effectLst>
                <a:ea typeface="ＭＳ Ｐゴシック" charset="0"/>
              </a:rPr>
              <a:t>The ellipsoid, the geoid, and </a:t>
            </a:r>
            <a:r>
              <a:rPr lang="en-US" sz="4000" b="1" i="1" dirty="0" smtClean="0">
                <a:solidFill>
                  <a:schemeClr val="accent1"/>
                </a:solidFill>
                <a:effectLst>
                  <a:outerShdw blurRad="38100" dist="38100" dir="2700000" algn="tl">
                    <a:srgbClr val="000000"/>
                  </a:outerShdw>
                </a:effectLst>
                <a:ea typeface="ＭＳ Ｐゴシック" charset="0"/>
              </a:rPr>
              <a:t>you</a:t>
            </a:r>
          </a:p>
        </p:txBody>
      </p:sp>
      <p:sp>
        <p:nvSpPr>
          <p:cNvPr id="382980" name="Arc 4"/>
          <p:cNvSpPr>
            <a:spLocks/>
          </p:cNvSpPr>
          <p:nvPr/>
        </p:nvSpPr>
        <p:spPr bwMode="auto">
          <a:xfrm flipH="1">
            <a:off x="-512763" y="3681413"/>
            <a:ext cx="10055226" cy="3897312"/>
          </a:xfrm>
          <a:custGeom>
            <a:avLst/>
            <a:gdLst>
              <a:gd name="T0" fmla="*/ 0 w 43200"/>
              <a:gd name="T1" fmla="*/ 2147483647 h 21600"/>
              <a:gd name="T2" fmla="*/ 2147483647 w 43200"/>
              <a:gd name="T3" fmla="*/ 2147483647 h 21600"/>
              <a:gd name="T4" fmla="*/ 2147483647 w 43200"/>
              <a:gd name="T5" fmla="*/ 2147483647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lnTo>
                  <a:pt x="0" y="21542"/>
                </a:lnTo>
                <a:close/>
              </a:path>
            </a:pathLst>
          </a:custGeom>
          <a:noFill/>
          <a:ln w="63500">
            <a:solidFill>
              <a:srgbClr val="00DA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 name="Group 40"/>
          <p:cNvGrpSpPr>
            <a:grpSpLocks/>
          </p:cNvGrpSpPr>
          <p:nvPr/>
        </p:nvGrpSpPr>
        <p:grpSpPr bwMode="auto">
          <a:xfrm>
            <a:off x="-288925" y="4329113"/>
            <a:ext cx="9607550" cy="3421062"/>
            <a:chOff x="-185" y="2727"/>
            <a:chExt cx="6052" cy="2155"/>
          </a:xfrm>
        </p:grpSpPr>
        <p:sp>
          <p:nvSpPr>
            <p:cNvPr id="39974" name="Freeform 39"/>
            <p:cNvSpPr>
              <a:spLocks/>
            </p:cNvSpPr>
            <p:nvPr/>
          </p:nvSpPr>
          <p:spPr bwMode="auto">
            <a:xfrm>
              <a:off x="-182" y="2727"/>
              <a:ext cx="6049" cy="2155"/>
            </a:xfrm>
            <a:custGeom>
              <a:avLst/>
              <a:gdLst>
                <a:gd name="T0" fmla="*/ 75 w 6049"/>
                <a:gd name="T1" fmla="*/ 1116 h 2119"/>
                <a:gd name="T2" fmla="*/ 315 w 6049"/>
                <a:gd name="T3" fmla="*/ 873 h 2119"/>
                <a:gd name="T4" fmla="*/ 425 w 6049"/>
                <a:gd name="T5" fmla="*/ 749 h 2119"/>
                <a:gd name="T6" fmla="*/ 535 w 6049"/>
                <a:gd name="T7" fmla="*/ 646 h 2119"/>
                <a:gd name="T8" fmla="*/ 624 w 6049"/>
                <a:gd name="T9" fmla="*/ 580 h 2119"/>
                <a:gd name="T10" fmla="*/ 761 w 6049"/>
                <a:gd name="T11" fmla="*/ 478 h 2119"/>
                <a:gd name="T12" fmla="*/ 830 w 6049"/>
                <a:gd name="T13" fmla="*/ 426 h 2119"/>
                <a:gd name="T14" fmla="*/ 967 w 6049"/>
                <a:gd name="T15" fmla="*/ 330 h 2119"/>
                <a:gd name="T16" fmla="*/ 1296 w 6049"/>
                <a:gd name="T17" fmla="*/ 221 h 2119"/>
                <a:gd name="T18" fmla="*/ 1838 w 6049"/>
                <a:gd name="T19" fmla="*/ 204 h 2119"/>
                <a:gd name="T20" fmla="*/ 2194 w 6049"/>
                <a:gd name="T21" fmla="*/ 280 h 2119"/>
                <a:gd name="T22" fmla="*/ 2928 w 6049"/>
                <a:gd name="T23" fmla="*/ 288 h 2119"/>
                <a:gd name="T24" fmla="*/ 3319 w 6049"/>
                <a:gd name="T25" fmla="*/ 132 h 2119"/>
                <a:gd name="T26" fmla="*/ 3840 w 6049"/>
                <a:gd name="T27" fmla="*/ 14 h 2119"/>
                <a:gd name="T28" fmla="*/ 4443 w 6049"/>
                <a:gd name="T29" fmla="*/ 98 h 2119"/>
                <a:gd name="T30" fmla="*/ 4526 w 6049"/>
                <a:gd name="T31" fmla="*/ 132 h 2119"/>
                <a:gd name="T32" fmla="*/ 4697 w 6049"/>
                <a:gd name="T33" fmla="*/ 212 h 2119"/>
                <a:gd name="T34" fmla="*/ 4875 w 6049"/>
                <a:gd name="T35" fmla="*/ 308 h 2119"/>
                <a:gd name="T36" fmla="*/ 4978 w 6049"/>
                <a:gd name="T37" fmla="*/ 360 h 2119"/>
                <a:gd name="T38" fmla="*/ 5040 w 6049"/>
                <a:gd name="T39" fmla="*/ 405 h 2119"/>
                <a:gd name="T40" fmla="*/ 5458 w 6049"/>
                <a:gd name="T41" fmla="*/ 537 h 2119"/>
                <a:gd name="T42" fmla="*/ 5787 w 6049"/>
                <a:gd name="T43" fmla="*/ 719 h 2119"/>
                <a:gd name="T44" fmla="*/ 5931 w 6049"/>
                <a:gd name="T45" fmla="*/ 829 h 2119"/>
                <a:gd name="T46" fmla="*/ 5986 w 6049"/>
                <a:gd name="T47" fmla="*/ 939 h 2119"/>
                <a:gd name="T48" fmla="*/ 6007 w 6049"/>
                <a:gd name="T49" fmla="*/ 983 h 2119"/>
                <a:gd name="T50" fmla="*/ 6014 w 6049"/>
                <a:gd name="T51" fmla="*/ 1622 h 2119"/>
                <a:gd name="T52" fmla="*/ 5979 w 6049"/>
                <a:gd name="T53" fmla="*/ 1996 h 2119"/>
                <a:gd name="T54" fmla="*/ 5938 w 6049"/>
                <a:gd name="T55" fmla="*/ 2156 h 2119"/>
                <a:gd name="T56" fmla="*/ 3970 w 6049"/>
                <a:gd name="T57" fmla="*/ 2238 h 2119"/>
                <a:gd name="T58" fmla="*/ 254 w 6049"/>
                <a:gd name="T59" fmla="*/ 2223 h 2119"/>
                <a:gd name="T60" fmla="*/ 144 w 6049"/>
                <a:gd name="T61" fmla="*/ 2179 h 2119"/>
                <a:gd name="T62" fmla="*/ 89 w 6049"/>
                <a:gd name="T63" fmla="*/ 2143 h 2119"/>
                <a:gd name="T64" fmla="*/ 0 w 6049"/>
                <a:gd name="T65" fmla="*/ 1996 h 2119"/>
                <a:gd name="T66" fmla="*/ 68 w 6049"/>
                <a:gd name="T67" fmla="*/ 1409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a:noFill/>
            </a:ln>
            <a:extLst>
              <a:ext uri="{91240B29-F687-4F45-9708-019B960494DF}">
                <a14:hiddenLine xmlns:a14="http://schemas.microsoft.com/office/drawing/2010/main" w="88900">
                  <a:solidFill>
                    <a:srgbClr val="000000"/>
                  </a:solidFill>
                  <a:prstDash val="sysDot"/>
                  <a:round/>
                  <a:headEnd/>
                  <a:tailEnd/>
                </a14:hiddenLine>
              </a:ext>
            </a:extLst>
          </p:spPr>
          <p:txBody>
            <a:bodyPr wrap="none" anchor="ctr"/>
            <a:lstStyle/>
            <a:p>
              <a:endParaRPr lang="en-US"/>
            </a:p>
          </p:txBody>
        </p:sp>
        <p:sp>
          <p:nvSpPr>
            <p:cNvPr id="39975" name="Freeform 38"/>
            <p:cNvSpPr>
              <a:spLocks/>
            </p:cNvSpPr>
            <p:nvPr/>
          </p:nvSpPr>
          <p:spPr bwMode="auto">
            <a:xfrm>
              <a:off x="-185" y="2727"/>
              <a:ext cx="6049" cy="2155"/>
            </a:xfrm>
            <a:custGeom>
              <a:avLst/>
              <a:gdLst>
                <a:gd name="T0" fmla="*/ 75 w 6049"/>
                <a:gd name="T1" fmla="*/ 1116 h 2119"/>
                <a:gd name="T2" fmla="*/ 315 w 6049"/>
                <a:gd name="T3" fmla="*/ 873 h 2119"/>
                <a:gd name="T4" fmla="*/ 425 w 6049"/>
                <a:gd name="T5" fmla="*/ 749 h 2119"/>
                <a:gd name="T6" fmla="*/ 535 w 6049"/>
                <a:gd name="T7" fmla="*/ 646 h 2119"/>
                <a:gd name="T8" fmla="*/ 624 w 6049"/>
                <a:gd name="T9" fmla="*/ 580 h 2119"/>
                <a:gd name="T10" fmla="*/ 761 w 6049"/>
                <a:gd name="T11" fmla="*/ 478 h 2119"/>
                <a:gd name="T12" fmla="*/ 830 w 6049"/>
                <a:gd name="T13" fmla="*/ 426 h 2119"/>
                <a:gd name="T14" fmla="*/ 967 w 6049"/>
                <a:gd name="T15" fmla="*/ 330 h 2119"/>
                <a:gd name="T16" fmla="*/ 1296 w 6049"/>
                <a:gd name="T17" fmla="*/ 221 h 2119"/>
                <a:gd name="T18" fmla="*/ 1838 w 6049"/>
                <a:gd name="T19" fmla="*/ 204 h 2119"/>
                <a:gd name="T20" fmla="*/ 2194 w 6049"/>
                <a:gd name="T21" fmla="*/ 280 h 2119"/>
                <a:gd name="T22" fmla="*/ 2928 w 6049"/>
                <a:gd name="T23" fmla="*/ 288 h 2119"/>
                <a:gd name="T24" fmla="*/ 3319 w 6049"/>
                <a:gd name="T25" fmla="*/ 132 h 2119"/>
                <a:gd name="T26" fmla="*/ 3840 w 6049"/>
                <a:gd name="T27" fmla="*/ 14 h 2119"/>
                <a:gd name="T28" fmla="*/ 4443 w 6049"/>
                <a:gd name="T29" fmla="*/ 98 h 2119"/>
                <a:gd name="T30" fmla="*/ 4526 w 6049"/>
                <a:gd name="T31" fmla="*/ 132 h 2119"/>
                <a:gd name="T32" fmla="*/ 4697 w 6049"/>
                <a:gd name="T33" fmla="*/ 212 h 2119"/>
                <a:gd name="T34" fmla="*/ 4875 w 6049"/>
                <a:gd name="T35" fmla="*/ 308 h 2119"/>
                <a:gd name="T36" fmla="*/ 4978 w 6049"/>
                <a:gd name="T37" fmla="*/ 360 h 2119"/>
                <a:gd name="T38" fmla="*/ 5040 w 6049"/>
                <a:gd name="T39" fmla="*/ 405 h 2119"/>
                <a:gd name="T40" fmla="*/ 5458 w 6049"/>
                <a:gd name="T41" fmla="*/ 537 h 2119"/>
                <a:gd name="T42" fmla="*/ 5787 w 6049"/>
                <a:gd name="T43" fmla="*/ 719 h 2119"/>
                <a:gd name="T44" fmla="*/ 5931 w 6049"/>
                <a:gd name="T45" fmla="*/ 829 h 2119"/>
                <a:gd name="T46" fmla="*/ 5986 w 6049"/>
                <a:gd name="T47" fmla="*/ 939 h 2119"/>
                <a:gd name="T48" fmla="*/ 6007 w 6049"/>
                <a:gd name="T49" fmla="*/ 983 h 2119"/>
                <a:gd name="T50" fmla="*/ 6014 w 6049"/>
                <a:gd name="T51" fmla="*/ 1622 h 2119"/>
                <a:gd name="T52" fmla="*/ 5979 w 6049"/>
                <a:gd name="T53" fmla="*/ 1996 h 2119"/>
                <a:gd name="T54" fmla="*/ 5938 w 6049"/>
                <a:gd name="T55" fmla="*/ 2156 h 2119"/>
                <a:gd name="T56" fmla="*/ 3970 w 6049"/>
                <a:gd name="T57" fmla="*/ 2238 h 2119"/>
                <a:gd name="T58" fmla="*/ 254 w 6049"/>
                <a:gd name="T59" fmla="*/ 2223 h 2119"/>
                <a:gd name="T60" fmla="*/ 144 w 6049"/>
                <a:gd name="T61" fmla="*/ 2179 h 2119"/>
                <a:gd name="T62" fmla="*/ 89 w 6049"/>
                <a:gd name="T63" fmla="*/ 2143 h 2119"/>
                <a:gd name="T64" fmla="*/ 0 w 6049"/>
                <a:gd name="T65" fmla="*/ 1996 h 2119"/>
                <a:gd name="T66" fmla="*/ 68 w 6049"/>
                <a:gd name="T67" fmla="*/ 1409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46"/>
          <p:cNvGrpSpPr>
            <a:grpSpLocks/>
          </p:cNvGrpSpPr>
          <p:nvPr/>
        </p:nvGrpSpPr>
        <p:grpSpPr bwMode="auto">
          <a:xfrm>
            <a:off x="4343400" y="3452813"/>
            <a:ext cx="228600" cy="228600"/>
            <a:chOff x="2736" y="2175"/>
            <a:chExt cx="144" cy="144"/>
          </a:xfrm>
        </p:grpSpPr>
        <p:sp>
          <p:nvSpPr>
            <p:cNvPr id="39972" name="Line 44"/>
            <p:cNvSpPr>
              <a:spLocks noChangeShapeType="1"/>
            </p:cNvSpPr>
            <p:nvPr/>
          </p:nvSpPr>
          <p:spPr bwMode="auto">
            <a:xfrm flipV="1">
              <a:off x="2736" y="2175"/>
              <a:ext cx="0" cy="144"/>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73" name="Line 45"/>
            <p:cNvSpPr>
              <a:spLocks noChangeShapeType="1"/>
            </p:cNvSpPr>
            <p:nvPr/>
          </p:nvSpPr>
          <p:spPr bwMode="auto">
            <a:xfrm>
              <a:off x="2736" y="2175"/>
              <a:ext cx="14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47"/>
          <p:cNvGrpSpPr>
            <a:grpSpLocks/>
          </p:cNvGrpSpPr>
          <p:nvPr/>
        </p:nvGrpSpPr>
        <p:grpSpPr bwMode="auto">
          <a:xfrm rot="4377298">
            <a:off x="5003800" y="4244975"/>
            <a:ext cx="228600" cy="228600"/>
            <a:chOff x="2736" y="2175"/>
            <a:chExt cx="144" cy="144"/>
          </a:xfrm>
        </p:grpSpPr>
        <p:sp>
          <p:nvSpPr>
            <p:cNvPr id="39970" name="Line 48"/>
            <p:cNvSpPr>
              <a:spLocks noChangeShapeType="1"/>
            </p:cNvSpPr>
            <p:nvPr/>
          </p:nvSpPr>
          <p:spPr bwMode="auto">
            <a:xfrm flipV="1">
              <a:off x="2736" y="2175"/>
              <a:ext cx="0" cy="144"/>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71" name="Line 49"/>
            <p:cNvSpPr>
              <a:spLocks noChangeShapeType="1"/>
            </p:cNvSpPr>
            <p:nvPr/>
          </p:nvSpPr>
          <p:spPr bwMode="auto">
            <a:xfrm>
              <a:off x="2736" y="2175"/>
              <a:ext cx="144" cy="0"/>
            </a:xfrm>
            <a:prstGeom prst="line">
              <a:avLst/>
            </a:prstGeom>
            <a:noFill/>
            <a:ln w="254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53"/>
          <p:cNvGrpSpPr>
            <a:grpSpLocks/>
          </p:cNvGrpSpPr>
          <p:nvPr/>
        </p:nvGrpSpPr>
        <p:grpSpPr bwMode="auto">
          <a:xfrm>
            <a:off x="4343400" y="873125"/>
            <a:ext cx="228600" cy="1406525"/>
            <a:chOff x="2736" y="550"/>
            <a:chExt cx="144" cy="886"/>
          </a:xfrm>
        </p:grpSpPr>
        <p:sp>
          <p:nvSpPr>
            <p:cNvPr id="39967"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8"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9" name="Arc 52"/>
            <p:cNvSpPr>
              <a:spLocks/>
            </p:cNvSpPr>
            <p:nvPr/>
          </p:nvSpPr>
          <p:spPr bwMode="auto">
            <a:xfrm flipH="1">
              <a:off x="2753" y="664"/>
              <a:ext cx="127" cy="772"/>
            </a:xfrm>
            <a:custGeom>
              <a:avLst/>
              <a:gdLst>
                <a:gd name="T0" fmla="*/ 0 w 3551"/>
                <a:gd name="T1" fmla="*/ 0 h 21600"/>
                <a:gd name="T2" fmla="*/ 0 w 3551"/>
                <a:gd name="T3" fmla="*/ 0 h 21600"/>
                <a:gd name="T4" fmla="*/ 0 w 3551"/>
                <a:gd name="T5" fmla="*/ 0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lnTo>
                    <a:pt x="-1" y="0"/>
                  </a:lnTo>
                  <a:close/>
                </a:path>
              </a:pathLst>
            </a:custGeom>
            <a:noFill/>
            <a:ln w="635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383007" name="Arc 31"/>
          <p:cNvSpPr>
            <a:spLocks/>
          </p:cNvSpPr>
          <p:nvPr/>
        </p:nvSpPr>
        <p:spPr bwMode="auto">
          <a:xfrm rot="10610621">
            <a:off x="4614863" y="1347788"/>
            <a:ext cx="1146175" cy="3122612"/>
          </a:xfrm>
          <a:custGeom>
            <a:avLst/>
            <a:gdLst>
              <a:gd name="T0" fmla="*/ 2147483647 w 21141"/>
              <a:gd name="T1" fmla="*/ 0 h 15539"/>
              <a:gd name="T2" fmla="*/ 2147483647 w 21141"/>
              <a:gd name="T3" fmla="*/ 2147483647 h 15539"/>
              <a:gd name="T4" fmla="*/ 0 w 21141"/>
              <a:gd name="T5" fmla="*/ 2147483647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lnTo>
                  <a:pt x="15003" y="-1"/>
                </a:lnTo>
                <a:close/>
              </a:path>
            </a:pathLst>
          </a:custGeom>
          <a:noFill/>
          <a:ln w="508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3030" name="Text Box 54"/>
          <p:cNvSpPr txBox="1">
            <a:spLocks noChangeArrowheads="1"/>
          </p:cNvSpPr>
          <p:nvPr/>
        </p:nvSpPr>
        <p:spPr bwMode="auto">
          <a:xfrm>
            <a:off x="7764463" y="1925638"/>
            <a:ext cx="1379537" cy="830262"/>
          </a:xfrm>
          <a:prstGeom prst="rect">
            <a:avLst/>
          </a:prstGeom>
          <a:noFill/>
          <a:ln w="9525" algn="ctr">
            <a:noFill/>
            <a:miter lim="800000"/>
            <a:headEnd/>
            <a:tailEnd/>
          </a:ln>
          <a:effectLst/>
        </p:spPr>
        <p:txBody>
          <a:bodyPr>
            <a:spAutoFit/>
          </a:bodyPr>
          <a:lstStyle/>
          <a:p>
            <a:pPr>
              <a:spcBef>
                <a:spcPct val="50000"/>
              </a:spcBef>
              <a:defRPr/>
            </a:pPr>
            <a:r>
              <a:rPr lang="en-US" sz="2400" dirty="0">
                <a:solidFill>
                  <a:schemeClr val="accent1"/>
                </a:solidFill>
                <a:effectLst>
                  <a:outerShdw blurRad="38100" dist="38100" dir="2700000" algn="tl">
                    <a:srgbClr val="000000"/>
                  </a:outerShdw>
                </a:effectLst>
                <a:latin typeface="Arial" charset="0"/>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34" name="Text Box 58"/>
          <p:cNvSpPr txBox="1">
            <a:spLocks noChangeArrowheads="1"/>
          </p:cNvSpPr>
          <p:nvPr/>
        </p:nvSpPr>
        <p:spPr bwMode="auto">
          <a:xfrm rot="1866961">
            <a:off x="6992938" y="4076700"/>
            <a:ext cx="1479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Arial" pitchFamily="34" charset="0"/>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Arial" pitchFamily="34" charset="0"/>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a:spcBef>
                <a:spcPct val="50000"/>
              </a:spcBef>
              <a:defRPr/>
            </a:pPr>
            <a:r>
              <a:rPr lang="en-US" b="1" dirty="0">
                <a:solidFill>
                  <a:srgbClr val="FF66CC"/>
                </a:solidFill>
                <a:effectLst>
                  <a:outerShdw blurRad="38100" dist="38100" dir="2700000" algn="tl">
                    <a:srgbClr val="000000"/>
                  </a:outerShdw>
                </a:effectLst>
                <a:latin typeface="Arial" charset="0"/>
              </a:rPr>
              <a:t>Orthometric height, </a:t>
            </a:r>
            <a:r>
              <a:rPr lang="en-US" sz="2400" b="1" i="1" dirty="0">
                <a:solidFill>
                  <a:srgbClr val="FF66CC"/>
                </a:solidFill>
                <a:effectLst>
                  <a:outerShdw blurRad="38100" dist="38100" dir="2700000" algn="tl">
                    <a:srgbClr val="000000"/>
                  </a:outerShdw>
                </a:effectLst>
                <a:latin typeface="Times New Roman" pitchFamily="18" charset="0"/>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99CCFF"/>
                </a:solidFill>
                <a:effectLst>
                  <a:outerShdw blurRad="38100" dist="38100" dir="2700000" algn="tl">
                    <a:srgbClr val="000000"/>
                  </a:outerShdw>
                </a:effectLst>
                <a:latin typeface="Arial" charset="0"/>
              </a:rPr>
              <a:t>Geoid height, </a:t>
            </a:r>
            <a:r>
              <a:rPr lang="en-US" sz="2400" b="1" i="1" dirty="0">
                <a:solidFill>
                  <a:srgbClr val="99CCFF"/>
                </a:solidFill>
                <a:effectLst>
                  <a:outerShdw blurRad="38100" dist="38100" dir="2700000" algn="tl">
                    <a:srgbClr val="000000"/>
                  </a:outerShdw>
                </a:effectLst>
                <a:latin typeface="Times New Roman" pitchFamily="18" charset="0"/>
              </a:rPr>
              <a:t>N</a:t>
            </a:r>
            <a:r>
              <a:rPr lang="en-US" sz="2400" b="1" i="1" baseline="-25000" dirty="0">
                <a:solidFill>
                  <a:srgbClr val="99CCFF"/>
                </a:solidFill>
                <a:effectLst>
                  <a:outerShdw blurRad="38100" dist="38100" dir="2700000" algn="tl">
                    <a:srgbClr val="000000"/>
                  </a:outerShdw>
                </a:effectLst>
                <a:latin typeface="Times New Roman" pitchFamily="18" charset="0"/>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FFC000"/>
                </a:solidFill>
                <a:effectLst>
                  <a:outerShdw blurRad="38100" dist="38100" dir="2700000" algn="tl">
                    <a:srgbClr val="000000"/>
                  </a:outerShdw>
                </a:effectLst>
                <a:latin typeface="Arial" charset="0"/>
              </a:rPr>
              <a:t>Ellipsoid height, </a:t>
            </a:r>
            <a:r>
              <a:rPr lang="en-US" sz="2400" b="1" i="1" dirty="0">
                <a:solidFill>
                  <a:srgbClr val="FFC000"/>
                </a:solidFill>
                <a:effectLst>
                  <a:outerShdw blurRad="38100" dist="38100" dir="2700000" algn="tl">
                    <a:srgbClr val="000000"/>
                  </a:outerShdw>
                </a:effectLst>
                <a:latin typeface="Times New Roman" pitchFamily="18" charset="0"/>
              </a:rPr>
              <a:t>h</a:t>
            </a:r>
          </a:p>
        </p:txBody>
      </p:sp>
      <p:sp>
        <p:nvSpPr>
          <p:cNvPr id="383040" name="Text Box 64"/>
          <p:cNvSpPr txBox="1">
            <a:spLocks noChangeArrowheads="1"/>
          </p:cNvSpPr>
          <p:nvPr/>
        </p:nvSpPr>
        <p:spPr bwMode="auto">
          <a:xfrm>
            <a:off x="4572000" y="938213"/>
            <a:ext cx="3149600" cy="366712"/>
          </a:xfrm>
          <a:prstGeom prst="rect">
            <a:avLst/>
          </a:prstGeom>
          <a:noFill/>
          <a:ln w="9525" algn="ctr">
            <a:noFill/>
            <a:miter lim="800000"/>
            <a:headEnd/>
            <a:tailEnd/>
          </a:ln>
          <a:effectLst/>
        </p:spPr>
        <p:txBody>
          <a:bodyPr>
            <a:spAutoFit/>
          </a:bodyPr>
          <a:lstStyle/>
          <a:p>
            <a:pPr>
              <a:spcBef>
                <a:spcPct val="50000"/>
              </a:spcBef>
              <a:defRPr/>
            </a:pPr>
            <a:r>
              <a:rPr lang="en-US" dirty="0">
                <a:solidFill>
                  <a:schemeClr val="accent1"/>
                </a:solidFill>
                <a:effectLst>
                  <a:outerShdw blurRad="38100" dist="38100" dir="2700000" algn="tl">
                    <a:srgbClr val="000000"/>
                  </a:outerShdw>
                </a:effectLst>
                <a:latin typeface="Arial" charset="0"/>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a:spcBef>
                <a:spcPct val="50000"/>
              </a:spcBef>
              <a:defRPr/>
            </a:pPr>
            <a:r>
              <a:rPr lang="en-US" sz="2000" dirty="0">
                <a:solidFill>
                  <a:schemeClr val="accent1"/>
                </a:solidFill>
                <a:effectLst>
                  <a:outerShdw blurRad="38100" dist="38100" dir="2700000" algn="tl">
                    <a:srgbClr val="000000"/>
                  </a:outerShdw>
                </a:effectLst>
                <a:latin typeface="Arial" charset="0"/>
              </a:rPr>
              <a:t>Mean </a:t>
            </a:r>
            <a:br>
              <a:rPr lang="en-US" sz="2000" dirty="0">
                <a:solidFill>
                  <a:schemeClr val="accent1"/>
                </a:solidFill>
                <a:effectLst>
                  <a:outerShdw blurRad="38100" dist="38100" dir="2700000" algn="tl">
                    <a:srgbClr val="000000"/>
                  </a:outerShdw>
                </a:effectLst>
                <a:latin typeface="Arial" charset="0"/>
              </a:rPr>
            </a:br>
            <a:r>
              <a:rPr lang="en-US" sz="2000" dirty="0">
                <a:solidFill>
                  <a:schemeClr val="accent1"/>
                </a:solidFill>
                <a:effectLst>
                  <a:outerShdw blurRad="38100" dist="38100" dir="2700000" algn="tl">
                    <a:srgbClr val="000000"/>
                  </a:outerShdw>
                </a:effectLst>
                <a:latin typeface="Arial" charset="0"/>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3600" b="1" i="1">
                <a:latin typeface="Times New Roman" pitchFamily="18" charset="0"/>
              </a:rPr>
              <a:t>h </a:t>
            </a:r>
            <a:r>
              <a:rPr lang="en-US" altLang="en-US" sz="3600" b="1">
                <a:latin typeface="Times New Roman" pitchFamily="18" charset="0"/>
              </a:rPr>
              <a:t>≈</a:t>
            </a:r>
            <a:r>
              <a:rPr lang="en-US" altLang="en-US" sz="3600" b="1" i="1">
                <a:latin typeface="Times New Roman" pitchFamily="18" charset="0"/>
              </a:rPr>
              <a:t> H + N</a:t>
            </a:r>
            <a:r>
              <a:rPr lang="en-US" altLang="en-US" sz="3600" b="1" i="1" baseline="-25000">
                <a:latin typeface="Times New Roman" pitchFamily="18" charset="0"/>
              </a:rPr>
              <a:t>G</a:t>
            </a:r>
          </a:p>
        </p:txBody>
      </p:sp>
      <p:sp>
        <p:nvSpPr>
          <p:cNvPr id="383044" name="Text Box 68"/>
          <p:cNvSpPr txBox="1">
            <a:spLocks noChangeArrowheads="1"/>
          </p:cNvSpPr>
          <p:nvPr/>
        </p:nvSpPr>
        <p:spPr bwMode="auto">
          <a:xfrm>
            <a:off x="719138" y="5956300"/>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i="1">
                <a:latin typeface="Arial" pitchFamily="34" charset="0"/>
              </a:rPr>
              <a:t>Note:</a:t>
            </a:r>
            <a:r>
              <a:rPr lang="en-US" altLang="en-US" sz="2000">
                <a:latin typeface="Arial" pitchFamily="34" charset="0"/>
              </a:rPr>
              <a:t>  Geoid height is </a:t>
            </a:r>
            <a:r>
              <a:rPr lang="en-US" altLang="en-US" sz="2000" b="1">
                <a:latin typeface="Arial" pitchFamily="34" charset="0"/>
              </a:rPr>
              <a:t>negative</a:t>
            </a:r>
            <a:r>
              <a:rPr lang="en-US" altLang="en-US" sz="2000">
                <a:latin typeface="Arial" pitchFamily="34" charset="0"/>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3600" b="1" i="1">
                <a:latin typeface="Times New Roman" pitchFamily="18" charset="0"/>
              </a:rPr>
              <a:t>h </a:t>
            </a:r>
            <a:r>
              <a:rPr lang="en-US" altLang="en-US" sz="3600" b="1">
                <a:latin typeface="Times New Roman" pitchFamily="18" charset="0"/>
              </a:rPr>
              <a:t>=</a:t>
            </a:r>
            <a:r>
              <a:rPr lang="en-US" altLang="en-US" sz="3600" b="1" i="1">
                <a:latin typeface="Times New Roman" pitchFamily="18" charset="0"/>
              </a:rPr>
              <a:t> H + N</a:t>
            </a:r>
            <a:r>
              <a:rPr lang="en-US" altLang="en-US" sz="3600" b="1" i="1" baseline="-25000">
                <a:latin typeface="Times New Roman" pitchFamily="18" charset="0"/>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a:spcBef>
                <a:spcPct val="50000"/>
              </a:spcBef>
              <a:defRPr/>
            </a:pPr>
            <a:r>
              <a:rPr lang="en-US" sz="2400" dirty="0">
                <a:solidFill>
                  <a:schemeClr val="accent1"/>
                </a:solidFill>
                <a:effectLst>
                  <a:outerShdw blurRad="38100" dist="38100" dir="2700000" algn="tl">
                    <a:srgbClr val="000000"/>
                  </a:outerShdw>
                </a:effectLst>
                <a:latin typeface="Arial" charset="0"/>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a:defRPr/>
            </a:pPr>
            <a:endParaRPr lang="en-US">
              <a:latin typeface="Arial" charset="0"/>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91" lon="19439992"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707070"/>
                    </a:gs>
                    <a:gs pos="50000">
                      <a:srgbClr val="FFFFFF"/>
                    </a:gs>
                    <a:gs pos="100000">
                      <a:srgbClr val="707070"/>
                    </a:gs>
                  </a:gsLst>
                  <a:lin ang="3660000" scaled="1"/>
                </a:gradFill>
                <a:latin typeface="Impact"/>
              </a:rPr>
              <a:t>Alaska</a:t>
            </a:r>
          </a:p>
        </p:txBody>
      </p:sp>
      <p:sp>
        <p:nvSpPr>
          <p:cNvPr id="383052" name="Text Box 76"/>
          <p:cNvSpPr txBox="1">
            <a:spLocks noChangeArrowheads="1"/>
          </p:cNvSpPr>
          <p:nvPr/>
        </p:nvSpPr>
        <p:spPr bwMode="auto">
          <a:xfrm>
            <a:off x="719138" y="6338888"/>
            <a:ext cx="8101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a:latin typeface="Arial" pitchFamily="34" charset="0"/>
              </a:rPr>
              <a:t>(but it is </a:t>
            </a:r>
            <a:r>
              <a:rPr lang="en-US" altLang="en-US" sz="2000" b="1">
                <a:latin typeface="Arial" pitchFamily="34" charset="0"/>
              </a:rPr>
              <a:t>positive</a:t>
            </a:r>
            <a:r>
              <a:rPr lang="en-US" altLang="en-US" sz="2000">
                <a:latin typeface="Arial" pitchFamily="34" charset="0"/>
              </a:rPr>
              <a:t> in most of Alaska)</a:t>
            </a:r>
          </a:p>
        </p:txBody>
      </p:sp>
    </p:spTree>
    <p:extLst>
      <p:ext uri="{BB962C8B-B14F-4D97-AF65-F5344CB8AC3E}">
        <p14:creationId xmlns:p14="http://schemas.microsoft.com/office/powerpoint/2010/main" val="472920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nodeType="afterGroup">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nodeType="afterGroup">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nodeType="afterGroup">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nodeType="afterGroup">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nodeType="afterGroup">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nodeType="afterGroup">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nodeType="afterGroup">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nodeType="afterGroup">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nodeType="afterGroup">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nodeType="afterGroup">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nodeType="afterGroup">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nodeType="afterGroup">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not rely on existing surveys?</a:t>
            </a:r>
            <a:endParaRPr lang="en-US" dirty="0"/>
          </a:p>
        </p:txBody>
      </p:sp>
      <p:sp>
        <p:nvSpPr>
          <p:cNvPr id="3" name="Content Placeholder 2"/>
          <p:cNvSpPr>
            <a:spLocks noGrp="1"/>
          </p:cNvSpPr>
          <p:nvPr>
            <p:ph idx="1"/>
          </p:nvPr>
        </p:nvSpPr>
        <p:spPr/>
        <p:txBody>
          <a:bodyPr/>
          <a:lstStyle/>
          <a:p>
            <a:r>
              <a:rPr lang="en-US" dirty="0" smtClean="0"/>
              <a:t>Most existing marks are </a:t>
            </a:r>
            <a:r>
              <a:rPr lang="en-US" u="sng" dirty="0" smtClean="0"/>
              <a:t>not GPS or gravity friendly</a:t>
            </a:r>
          </a:p>
          <a:p>
            <a:pPr>
              <a:buNone/>
            </a:pPr>
            <a:endParaRPr lang="en-US" sz="1000" dirty="0" smtClean="0"/>
          </a:p>
          <a:p>
            <a:r>
              <a:rPr lang="en-US" dirty="0" smtClean="0"/>
              <a:t>Existing leveling is </a:t>
            </a:r>
            <a:r>
              <a:rPr lang="en-US" u="sng" dirty="0" smtClean="0"/>
              <a:t>decades old</a:t>
            </a:r>
          </a:p>
          <a:p>
            <a:pPr>
              <a:buNone/>
            </a:pPr>
            <a:endParaRPr lang="en-US" sz="1000" dirty="0" smtClean="0"/>
          </a:p>
          <a:p>
            <a:r>
              <a:rPr lang="en-US" dirty="0" smtClean="0"/>
              <a:t>Existing leveling and GPS are tied to </a:t>
            </a:r>
            <a:r>
              <a:rPr lang="en-US" u="sng" dirty="0" smtClean="0"/>
              <a:t>unmonitored</a:t>
            </a:r>
            <a:r>
              <a:rPr lang="en-US" dirty="0" smtClean="0"/>
              <a:t> passive control </a:t>
            </a:r>
            <a:r>
              <a:rPr lang="en-US" u="sng" dirty="0" smtClean="0"/>
              <a:t>coordinates</a:t>
            </a:r>
          </a:p>
          <a:p>
            <a:pPr>
              <a:buNone/>
            </a:pPr>
            <a:endParaRPr lang="en-US" sz="1000" dirty="0" smtClean="0"/>
          </a:p>
          <a:p>
            <a:r>
              <a:rPr lang="en-US" u="sng" dirty="0" smtClean="0"/>
              <a:t>Overlap</a:t>
            </a:r>
            <a:r>
              <a:rPr lang="en-US" dirty="0" smtClean="0"/>
              <a:t> of existing gravity, GPS or leveling is </a:t>
            </a:r>
            <a:r>
              <a:rPr lang="en-US" u="sng" dirty="0" smtClean="0"/>
              <a:t>minimal in space </a:t>
            </a:r>
            <a:r>
              <a:rPr lang="en-US" dirty="0" smtClean="0"/>
              <a:t>and widely </a:t>
            </a:r>
            <a:r>
              <a:rPr lang="en-US" u="sng" dirty="0" smtClean="0"/>
              <a:t>separated in time</a:t>
            </a:r>
          </a:p>
          <a:p>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5</a:t>
            </a:fld>
            <a:endParaRPr lang="en-US">
              <a:solidFill>
                <a:prstClr val="black">
                  <a:tint val="75000"/>
                </a:prstClr>
              </a:solidFill>
            </a:endParaRPr>
          </a:p>
        </p:txBody>
      </p:sp>
    </p:spTree>
    <p:extLst>
      <p:ext uri="{BB962C8B-B14F-4D97-AF65-F5344CB8AC3E}">
        <p14:creationId xmlns:p14="http://schemas.microsoft.com/office/powerpoint/2010/main" val="2569121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057"/>
            <a:ext cx="8229600" cy="1143000"/>
          </a:xfrm>
        </p:spPr>
        <p:txBody>
          <a:bodyPr/>
          <a:lstStyle/>
          <a:p>
            <a:r>
              <a:rPr lang="en-US" dirty="0" smtClean="0"/>
              <a:t>Choosing the Place and Time for a New Survey</a:t>
            </a:r>
            <a:endParaRPr lang="en-US" dirty="0"/>
          </a:p>
        </p:txBody>
      </p:sp>
      <p:sp>
        <p:nvSpPr>
          <p:cNvPr id="3" name="Content Placeholder 2"/>
          <p:cNvSpPr>
            <a:spLocks noGrp="1"/>
          </p:cNvSpPr>
          <p:nvPr>
            <p:ph idx="1"/>
          </p:nvPr>
        </p:nvSpPr>
        <p:spPr>
          <a:xfrm>
            <a:off x="446183" y="1181559"/>
            <a:ext cx="8229600" cy="4525963"/>
          </a:xfrm>
        </p:spPr>
        <p:txBody>
          <a:bodyPr/>
          <a:lstStyle/>
          <a:p>
            <a:r>
              <a:rPr lang="en-US" dirty="0" smtClean="0"/>
              <a:t>Criteria:</a:t>
            </a:r>
          </a:p>
          <a:p>
            <a:pPr lvl="1"/>
            <a:r>
              <a:rPr lang="en-US" dirty="0" smtClean="0"/>
              <a:t>Significantly exceed 100 km</a:t>
            </a:r>
          </a:p>
          <a:p>
            <a:pPr lvl="1"/>
            <a:r>
              <a:rPr lang="en-US" dirty="0" smtClean="0"/>
              <a:t>Under existing GRAV-D data</a:t>
            </a:r>
          </a:p>
          <a:p>
            <a:pPr lvl="1"/>
            <a:r>
              <a:rPr lang="en-US" dirty="0" smtClean="0"/>
              <a:t>Avoid trees and woods</a:t>
            </a:r>
          </a:p>
          <a:p>
            <a:pPr lvl="1"/>
            <a:r>
              <a:rPr lang="en-US" dirty="0" smtClean="0"/>
              <a:t>Along major roads</a:t>
            </a:r>
          </a:p>
          <a:p>
            <a:pPr lvl="1"/>
            <a:r>
              <a:rPr lang="en-US" dirty="0" smtClean="0"/>
              <a:t>Cloud-free nights</a:t>
            </a:r>
          </a:p>
          <a:p>
            <a:pPr lvl="1"/>
            <a:r>
              <a:rPr lang="en-US" dirty="0" smtClean="0"/>
              <a:t>No major bridges along the route</a:t>
            </a:r>
          </a:p>
          <a:p>
            <a:pPr lvl="1"/>
            <a:r>
              <a:rPr lang="en-US" dirty="0" smtClean="0"/>
              <a:t>Low elevations</a:t>
            </a:r>
          </a:p>
          <a:p>
            <a:pPr lvl="1"/>
            <a:r>
              <a:rPr lang="en-US" dirty="0" smtClean="0"/>
              <a:t>Significant geoid slope</a:t>
            </a:r>
          </a:p>
          <a:p>
            <a:pPr lvl="1"/>
            <a:r>
              <a:rPr lang="en-US" dirty="0" smtClean="0"/>
              <a:t>Inexpensive travel costs</a:t>
            </a:r>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tint val="75000"/>
                  </a:prstClr>
                </a:solidFill>
              </a:rPr>
              <a:t>American Geophysical Union Fall Meeting</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6</a:t>
            </a:fld>
            <a:endParaRPr lang="en-US">
              <a:solidFill>
                <a:prstClr val="black">
                  <a:tint val="75000"/>
                </a:prstClr>
              </a:solidFill>
            </a:endParaRPr>
          </a:p>
        </p:txBody>
      </p:sp>
      <p:sp>
        <p:nvSpPr>
          <p:cNvPr id="1026" name="Tree"/>
          <p:cNvSpPr>
            <a:spLocks noEditPoints="1" noChangeArrowheads="1"/>
          </p:cNvSpPr>
          <p:nvPr/>
        </p:nvSpPr>
        <p:spPr bwMode="auto">
          <a:xfrm>
            <a:off x="8210146" y="1405650"/>
            <a:ext cx="671410" cy="671410"/>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pPr defTabSz="914400"/>
            <a:endParaRPr lang="en-US" sz="1400" b="1">
              <a:solidFill>
                <a:prstClr val="black"/>
              </a:solidFill>
              <a:latin typeface="Verdana" pitchFamily="34" charset="0"/>
              <a:ea typeface="+mn-ea"/>
            </a:endParaRPr>
          </a:p>
        </p:txBody>
      </p:sp>
      <p:pic>
        <p:nvPicPr>
          <p:cNvPr id="1033" name="Picture 9" descr="C:\Documents and Settings\Dru.Smith\Local Settings\Temporary Internet Files\Content.IE5\2C5ZV6QI\MC900432591[1].png"/>
          <p:cNvPicPr>
            <a:picLocks noChangeAspect="1" noChangeArrowheads="1"/>
          </p:cNvPicPr>
          <p:nvPr/>
        </p:nvPicPr>
        <p:blipFill>
          <a:blip r:embed="rId3" cstate="print"/>
          <a:srcRect/>
          <a:stretch>
            <a:fillRect/>
          </a:stretch>
        </p:blipFill>
        <p:spPr bwMode="auto">
          <a:xfrm>
            <a:off x="8132324" y="2553511"/>
            <a:ext cx="778100" cy="778100"/>
          </a:xfrm>
          <a:prstGeom prst="rect">
            <a:avLst/>
          </a:prstGeom>
          <a:noFill/>
        </p:spPr>
      </p:pic>
      <p:pic>
        <p:nvPicPr>
          <p:cNvPr id="1034" name="Picture 10" descr="C:\Documents and Settings\Dru.Smith\Local Settings\Temporary Internet Files\Content.IE5\X5YCUKVJ\MC900441322[1].png"/>
          <p:cNvPicPr>
            <a:picLocks noChangeAspect="1" noChangeArrowheads="1"/>
          </p:cNvPicPr>
          <p:nvPr/>
        </p:nvPicPr>
        <p:blipFill>
          <a:blip r:embed="rId4" cstate="print"/>
          <a:srcRect/>
          <a:stretch>
            <a:fillRect/>
          </a:stretch>
        </p:blipFill>
        <p:spPr bwMode="auto">
          <a:xfrm>
            <a:off x="6648855" y="3171218"/>
            <a:ext cx="734438" cy="734438"/>
          </a:xfrm>
          <a:prstGeom prst="rect">
            <a:avLst/>
          </a:prstGeom>
          <a:noFill/>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86651" y="2661312"/>
            <a:ext cx="962123" cy="1782893"/>
          </a:xfrm>
          <a:prstGeom prst="rect">
            <a:avLst/>
          </a:prstGeom>
          <a:noFill/>
        </p:spPr>
      </p:pic>
      <p:pic>
        <p:nvPicPr>
          <p:cNvPr id="1037"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1225685"/>
            <a:ext cx="1125447" cy="1131239"/>
          </a:xfrm>
          <a:prstGeom prst="rect">
            <a:avLst/>
          </a:prstGeom>
          <a:noFill/>
        </p:spPr>
      </p:pic>
      <p:pic>
        <p:nvPicPr>
          <p:cNvPr id="23"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2350851"/>
            <a:ext cx="1125447" cy="1131239"/>
          </a:xfrm>
          <a:prstGeom prst="rect">
            <a:avLst/>
          </a:prstGeom>
          <a:noFill/>
        </p:spPr>
      </p:pic>
      <p:pic>
        <p:nvPicPr>
          <p:cNvPr id="1038" name="Picture 14" descr="C:\Documents and Settings\Dru.Smith\Local Settings\Temporary Internet Files\Content.IE5\X5YCUKVJ\MC900383692[1].wmf"/>
          <p:cNvPicPr>
            <a:picLocks noChangeAspect="1" noChangeArrowheads="1"/>
          </p:cNvPicPr>
          <p:nvPr/>
        </p:nvPicPr>
        <p:blipFill>
          <a:blip r:embed="rId7" cstate="print"/>
          <a:srcRect/>
          <a:stretch>
            <a:fillRect/>
          </a:stretch>
        </p:blipFill>
        <p:spPr bwMode="auto">
          <a:xfrm>
            <a:off x="7788152" y="3813242"/>
            <a:ext cx="1445386" cy="699894"/>
          </a:xfrm>
          <a:prstGeom prst="rect">
            <a:avLst/>
          </a:prstGeom>
          <a:noFill/>
        </p:spPr>
      </p:pic>
      <p:pic>
        <p:nvPicPr>
          <p:cNvPr id="24"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3592748"/>
            <a:ext cx="1125447" cy="1131239"/>
          </a:xfrm>
          <a:prstGeom prst="rect">
            <a:avLst/>
          </a:prstGeom>
          <a:noFill/>
        </p:spPr>
      </p:pic>
      <p:pic>
        <p:nvPicPr>
          <p:cNvPr id="28" name="Picture 10" descr="C:\Documents and Settings\Dru.Smith\Local Settings\Temporary Internet Files\Content.IE5\X5YCUKVJ\MC900441322[1].png"/>
          <p:cNvPicPr>
            <a:picLocks noChangeAspect="1" noChangeArrowheads="1"/>
          </p:cNvPicPr>
          <p:nvPr/>
        </p:nvPicPr>
        <p:blipFill>
          <a:blip r:embed="rId4" cstate="print"/>
          <a:srcRect/>
          <a:stretch>
            <a:fillRect/>
          </a:stretch>
        </p:blipFill>
        <p:spPr bwMode="auto">
          <a:xfrm>
            <a:off x="6567791" y="5872265"/>
            <a:ext cx="734438" cy="734438"/>
          </a:xfrm>
          <a:prstGeom prst="rect">
            <a:avLst/>
          </a:prstGeom>
          <a:noFill/>
        </p:spPr>
      </p:pic>
      <p:pic>
        <p:nvPicPr>
          <p:cNvPr id="31"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603197" y="6235842"/>
            <a:ext cx="283729" cy="562481"/>
          </a:xfrm>
          <a:prstGeom prst="rect">
            <a:avLst/>
          </a:prstGeom>
          <a:noFill/>
        </p:spPr>
      </p:pic>
      <p:pic>
        <p:nvPicPr>
          <p:cNvPr id="32"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191393" y="6154778"/>
            <a:ext cx="283729" cy="562481"/>
          </a:xfrm>
          <a:prstGeom prst="rect">
            <a:avLst/>
          </a:prstGeom>
          <a:noFill/>
        </p:spPr>
      </p:pic>
      <p:pic>
        <p:nvPicPr>
          <p:cNvPr id="33"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168694" y="5791613"/>
            <a:ext cx="283729" cy="562481"/>
          </a:xfrm>
          <a:prstGeom prst="rect">
            <a:avLst/>
          </a:prstGeom>
          <a:noFill/>
        </p:spPr>
      </p:pic>
      <p:pic>
        <p:nvPicPr>
          <p:cNvPr id="34" name="Picture 16" descr="C:\Documents and Settings\Dru.Smith\Local Settings\Temporary Internet Files\Content.IE5\X5YCUKVJ\MM900041080[1].gif"/>
          <p:cNvPicPr>
            <a:picLocks noChangeAspect="1" noChangeArrowheads="1" noCrop="1"/>
          </p:cNvPicPr>
          <p:nvPr/>
        </p:nvPicPr>
        <p:blipFill>
          <a:blip r:embed="rId8" cstate="print"/>
          <a:srcRect/>
          <a:stretch>
            <a:fillRect/>
          </a:stretch>
        </p:blipFill>
        <p:spPr bwMode="auto">
          <a:xfrm>
            <a:off x="8437827" y="5944013"/>
            <a:ext cx="283729" cy="562481"/>
          </a:xfrm>
          <a:prstGeom prst="rect">
            <a:avLst/>
          </a:prstGeom>
          <a:noFill/>
        </p:spPr>
      </p:pic>
      <p:pic>
        <p:nvPicPr>
          <p:cNvPr id="35"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7960188" y="5726761"/>
            <a:ext cx="1125447" cy="1131239"/>
          </a:xfrm>
          <a:prstGeom prst="rect">
            <a:avLst/>
          </a:prstGeom>
          <a:noFill/>
        </p:spPr>
      </p:pic>
      <p:pic>
        <p:nvPicPr>
          <p:cNvPr id="1044" name="Picture 20" descr="C:\Documents and Settings\Dru.Smith\Local Settings\Temporary Internet Files\Content.IE5\P66CAXRZ\MC900389360[1].wmf"/>
          <p:cNvPicPr>
            <a:picLocks noChangeAspect="1" noChangeArrowheads="1"/>
          </p:cNvPicPr>
          <p:nvPr/>
        </p:nvPicPr>
        <p:blipFill>
          <a:blip r:embed="rId9" cstate="print"/>
          <a:srcRect/>
          <a:stretch>
            <a:fillRect/>
          </a:stretch>
        </p:blipFill>
        <p:spPr bwMode="auto">
          <a:xfrm>
            <a:off x="8171237" y="4828616"/>
            <a:ext cx="817123" cy="796674"/>
          </a:xfrm>
          <a:prstGeom prst="rect">
            <a:avLst/>
          </a:prstGeom>
          <a:noFill/>
        </p:spPr>
      </p:pic>
      <p:pic>
        <p:nvPicPr>
          <p:cNvPr id="38" name="Picture 13" descr="C:\Documents and Settings\Dru.Smith\Local Settings\Temporary Internet Files\Content.IE5\X5YCUKVJ\MC900303675[1].wmf"/>
          <p:cNvPicPr>
            <a:picLocks noChangeAspect="1" noChangeArrowheads="1"/>
          </p:cNvPicPr>
          <p:nvPr/>
        </p:nvPicPr>
        <p:blipFill>
          <a:blip r:embed="rId6" cstate="print"/>
          <a:srcRect/>
          <a:stretch>
            <a:fillRect/>
          </a:stretch>
        </p:blipFill>
        <p:spPr bwMode="auto">
          <a:xfrm>
            <a:off x="8018553" y="4679004"/>
            <a:ext cx="1125447" cy="1131239"/>
          </a:xfrm>
          <a:prstGeom prst="rect">
            <a:avLst/>
          </a:prstGeom>
          <a:noFill/>
        </p:spPr>
      </p:pic>
      <p:pic>
        <p:nvPicPr>
          <p:cNvPr id="1046" name="Picture 22" descr="C:\Documents and Settings\Dru.Smith\Local Settings\Temporary Internet Files\Content.IE5\YDMIW1AC\MC900434817[1].png"/>
          <p:cNvPicPr>
            <a:picLocks noChangeAspect="1" noChangeArrowheads="1"/>
          </p:cNvPicPr>
          <p:nvPr/>
        </p:nvPicPr>
        <p:blipFill>
          <a:blip r:embed="rId10" cstate="print"/>
          <a:srcRect/>
          <a:stretch>
            <a:fillRect/>
          </a:stretch>
        </p:blipFill>
        <p:spPr bwMode="auto">
          <a:xfrm>
            <a:off x="6001851" y="5992236"/>
            <a:ext cx="749030" cy="749030"/>
          </a:xfrm>
          <a:prstGeom prst="rect">
            <a:avLst/>
          </a:prstGeom>
          <a:noFill/>
        </p:spPr>
      </p:pic>
    </p:spTree>
    <p:extLst>
      <p:ext uri="{BB962C8B-B14F-4D97-AF65-F5344CB8AC3E}">
        <p14:creationId xmlns:p14="http://schemas.microsoft.com/office/powerpoint/2010/main" val="3174460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srcRect/>
          <a:stretch>
            <a:fillRect/>
          </a:stretch>
        </p:blipFill>
        <p:spPr bwMode="auto">
          <a:xfrm>
            <a:off x="749687" y="1410979"/>
            <a:ext cx="6621269" cy="47720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The Chosen Line in 2011</a:t>
            </a:r>
            <a:endParaRPr lang="en-US" dirty="0"/>
          </a:p>
        </p:txBody>
      </p:sp>
      <p:sp>
        <p:nvSpPr>
          <p:cNvPr id="4" name="Date Placeholder 3"/>
          <p:cNvSpPr>
            <a:spLocks noGrp="1"/>
          </p:cNvSpPr>
          <p:nvPr>
            <p:ph type="dt" sz="half" idx="10"/>
          </p:nvPr>
        </p:nvSpPr>
        <p:spPr/>
        <p:txBody>
          <a:bodyPr/>
          <a:lstStyle/>
          <a:p>
            <a:pPr>
              <a:defRPr/>
            </a:pPr>
            <a:r>
              <a:rPr lang="en-US" smtClean="0">
                <a:solidFill>
                  <a:prstClr val="black">
                    <a:tint val="75000"/>
                  </a:prstClr>
                </a:solidFill>
              </a:rPr>
              <a:t>12/9/2011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black">
                    <a:tint val="75000"/>
                  </a:prstClr>
                </a:solidFill>
              </a:rPr>
              <a:t>American Geophysical Union Fall Meeting</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7D4626A-CDB5-4B41-A00B-BFC7DEA88BA0}" type="slidenum">
              <a:rPr lang="en-US" smtClean="0">
                <a:solidFill>
                  <a:prstClr val="black">
                    <a:tint val="75000"/>
                  </a:prstClr>
                </a:solidFill>
              </a:rPr>
              <a:pPr>
                <a:defRPr/>
              </a:pPr>
              <a:t>7</a:t>
            </a:fld>
            <a:endParaRPr lang="en-US">
              <a:solidFill>
                <a:prstClr val="black">
                  <a:tint val="75000"/>
                </a:prstClr>
              </a:solidFill>
            </a:endParaRPr>
          </a:p>
        </p:txBody>
      </p:sp>
      <p:pic>
        <p:nvPicPr>
          <p:cNvPr id="1027" name="Picture 3"/>
          <p:cNvPicPr>
            <a:picLocks noChangeAspect="1" noChangeArrowheads="1"/>
          </p:cNvPicPr>
          <p:nvPr/>
        </p:nvPicPr>
        <p:blipFill>
          <a:blip r:embed="rId5" cstate="print"/>
          <a:srcRect/>
          <a:stretch>
            <a:fillRect/>
          </a:stretch>
        </p:blipFill>
        <p:spPr bwMode="auto">
          <a:xfrm>
            <a:off x="5945309" y="1167789"/>
            <a:ext cx="2719914" cy="5056742"/>
          </a:xfrm>
          <a:prstGeom prst="rect">
            <a:avLst/>
          </a:prstGeom>
          <a:noFill/>
          <a:ln w="50800">
            <a:solidFill>
              <a:srgbClr val="FF3300"/>
            </a:solidFill>
            <a:miter lim="800000"/>
            <a:headEnd/>
            <a:tailEnd/>
          </a:ln>
        </p:spPr>
      </p:pic>
      <p:sp>
        <p:nvSpPr>
          <p:cNvPr id="10" name="Rectangle 9"/>
          <p:cNvSpPr/>
          <p:nvPr/>
        </p:nvSpPr>
        <p:spPr>
          <a:xfrm>
            <a:off x="3514381" y="5078776"/>
            <a:ext cx="429658" cy="716096"/>
          </a:xfrm>
          <a:prstGeom prst="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b="1">
              <a:solidFill>
                <a:prstClr val="white"/>
              </a:solidFill>
            </a:endParaRPr>
          </a:p>
        </p:txBody>
      </p:sp>
      <p:cxnSp>
        <p:nvCxnSpPr>
          <p:cNvPr id="12" name="Straight Connector 11"/>
          <p:cNvCxnSpPr/>
          <p:nvPr/>
        </p:nvCxnSpPr>
        <p:spPr>
          <a:xfrm flipV="1">
            <a:off x="3512344" y="1135856"/>
            <a:ext cx="2405062" cy="3955258"/>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33775" y="5793581"/>
            <a:ext cx="2374106" cy="454819"/>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0400" y="3933825"/>
            <a:ext cx="1709122" cy="738664"/>
          </a:xfrm>
          <a:prstGeom prst="rect">
            <a:avLst/>
          </a:prstGeom>
          <a:noFill/>
        </p:spPr>
        <p:txBody>
          <a:bodyPr wrap="none" rtlCol="0">
            <a:spAutoFit/>
          </a:bodyPr>
          <a:lstStyle/>
          <a:p>
            <a:pPr defTabSz="914400"/>
            <a:r>
              <a:rPr lang="en-US" sz="1400" b="1" dirty="0" smtClean="0">
                <a:solidFill>
                  <a:prstClr val="white"/>
                </a:solidFill>
                <a:latin typeface="Verdana" pitchFamily="34" charset="0"/>
                <a:ea typeface="+mn-ea"/>
              </a:rPr>
              <a:t>325 km</a:t>
            </a:r>
          </a:p>
          <a:p>
            <a:pPr defTabSz="914400"/>
            <a:r>
              <a:rPr lang="en-US" sz="1400" b="1" dirty="0" smtClean="0">
                <a:solidFill>
                  <a:prstClr val="white"/>
                </a:solidFill>
                <a:latin typeface="Verdana" pitchFamily="34" charset="0"/>
                <a:ea typeface="+mn-ea"/>
              </a:rPr>
              <a:t>218 points</a:t>
            </a:r>
          </a:p>
          <a:p>
            <a:pPr defTabSz="914400"/>
            <a:r>
              <a:rPr lang="en-US" sz="1400" b="1" dirty="0" smtClean="0">
                <a:solidFill>
                  <a:prstClr val="white"/>
                </a:solidFill>
                <a:latin typeface="Verdana" pitchFamily="34" charset="0"/>
                <a:ea typeface="+mn-ea"/>
              </a:rPr>
              <a:t>1.5 km spacing</a:t>
            </a:r>
            <a:endParaRPr lang="en-US" sz="1400" b="1" dirty="0">
              <a:solidFill>
                <a:prstClr val="white"/>
              </a:solidFill>
              <a:latin typeface="Verdana" pitchFamily="34" charset="0"/>
              <a:ea typeface="+mn-ea"/>
            </a:endParaRPr>
          </a:p>
        </p:txBody>
      </p:sp>
      <p:sp>
        <p:nvSpPr>
          <p:cNvPr id="22" name="TextBox 21"/>
          <p:cNvSpPr txBox="1"/>
          <p:nvPr/>
        </p:nvSpPr>
        <p:spPr>
          <a:xfrm>
            <a:off x="752475" y="5133975"/>
            <a:ext cx="2111475" cy="738664"/>
          </a:xfrm>
          <a:prstGeom prst="rect">
            <a:avLst/>
          </a:prstGeom>
          <a:solidFill>
            <a:schemeClr val="bg1"/>
          </a:solidFill>
        </p:spPr>
        <p:txBody>
          <a:bodyPr wrap="none" rtlCol="0">
            <a:spAutoFit/>
          </a:bodyPr>
          <a:lstStyle/>
          <a:p>
            <a:pPr defTabSz="914400"/>
            <a:r>
              <a:rPr lang="en-US" sz="1400" b="1" dirty="0" smtClean="0">
                <a:solidFill>
                  <a:prstClr val="black"/>
                </a:solidFill>
                <a:latin typeface="Verdana" pitchFamily="34" charset="0"/>
                <a:ea typeface="+mn-ea"/>
              </a:rPr>
              <a:t>South  Texas</a:t>
            </a:r>
          </a:p>
          <a:p>
            <a:pPr defTabSz="914400"/>
            <a:r>
              <a:rPr lang="en-US" sz="1400" b="1" dirty="0" smtClean="0">
                <a:solidFill>
                  <a:prstClr val="black"/>
                </a:solidFill>
                <a:latin typeface="Verdana" pitchFamily="34" charset="0"/>
                <a:ea typeface="+mn-ea"/>
              </a:rPr>
              <a:t>July-October, 2011</a:t>
            </a:r>
          </a:p>
          <a:p>
            <a:pPr defTabSz="914400"/>
            <a:r>
              <a:rPr lang="en-US" sz="1400" b="1" dirty="0" smtClean="0">
                <a:solidFill>
                  <a:prstClr val="black"/>
                </a:solidFill>
                <a:latin typeface="Verdana" pitchFamily="34" charset="0"/>
                <a:ea typeface="+mn-ea"/>
              </a:rPr>
              <a:t>hot…Hot…HOT!</a:t>
            </a:r>
            <a:endParaRPr lang="en-US" sz="1400" b="1" dirty="0">
              <a:solidFill>
                <a:prstClr val="black"/>
              </a:solidFill>
              <a:latin typeface="Verdana" pitchFamily="34" charset="0"/>
              <a:ea typeface="+mn-ea"/>
            </a:endParaRPr>
          </a:p>
        </p:txBody>
      </p:sp>
      <p:pic>
        <p:nvPicPr>
          <p:cNvPr id="1028" name="Picture 4"/>
          <p:cNvPicPr>
            <a:picLocks noChangeAspect="1" noChangeArrowheads="1"/>
          </p:cNvPicPr>
          <p:nvPr/>
        </p:nvPicPr>
        <p:blipFill>
          <a:blip r:embed="rId6" cstate="print"/>
          <a:srcRect/>
          <a:stretch>
            <a:fillRect/>
          </a:stretch>
        </p:blipFill>
        <p:spPr bwMode="auto">
          <a:xfrm>
            <a:off x="537696" y="1495426"/>
            <a:ext cx="5284042" cy="29337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356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957" y="3928423"/>
            <a:ext cx="7372350" cy="32575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22" y="-2"/>
            <a:ext cx="7809220" cy="5090615"/>
          </a:xfrm>
          <a:prstGeom prst="rect">
            <a:avLst/>
          </a:prstGeom>
        </p:spPr>
      </p:pic>
      <p:cxnSp>
        <p:nvCxnSpPr>
          <p:cNvPr id="5" name="Straight Connector 4"/>
          <p:cNvCxnSpPr/>
          <p:nvPr/>
        </p:nvCxnSpPr>
        <p:spPr>
          <a:xfrm flipH="1">
            <a:off x="1269247" y="3138985"/>
            <a:ext cx="2661314" cy="2418213"/>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790370" y="3138985"/>
            <a:ext cx="2961564" cy="26340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bwMode="auto">
          <a:xfrm>
            <a:off x="1535376" y="5575864"/>
            <a:ext cx="1958446" cy="1200329"/>
          </a:xfrm>
          <a:prstGeom prst="rect">
            <a:avLst/>
          </a:prstGeom>
          <a:noFill/>
          <a:ln w="9525">
            <a:noFill/>
            <a:miter lim="800000"/>
            <a:headEnd/>
            <a:tailEnd/>
          </a:ln>
        </p:spPr>
        <p:txBody>
          <a:bodyPr wrap="square" rtlCol="0">
            <a:spAutoFit/>
          </a:bodyPr>
          <a:lstStyle/>
          <a:p>
            <a:r>
              <a:rPr lang="en-US" sz="2400" dirty="0" smtClean="0"/>
              <a:t>Central Iowa</a:t>
            </a:r>
          </a:p>
          <a:p>
            <a:r>
              <a:rPr lang="en-US" sz="2400" dirty="0" smtClean="0"/>
              <a:t>330 km</a:t>
            </a:r>
          </a:p>
          <a:p>
            <a:r>
              <a:rPr lang="en-US" sz="2400" dirty="0" smtClean="0"/>
              <a:t>205 points </a:t>
            </a:r>
            <a:endParaRPr lang="en-US" sz="2400" dirty="0"/>
          </a:p>
        </p:txBody>
      </p:sp>
      <p:sp>
        <p:nvSpPr>
          <p:cNvPr id="9" name="TextBox 8"/>
          <p:cNvSpPr txBox="1"/>
          <p:nvPr/>
        </p:nvSpPr>
        <p:spPr bwMode="auto">
          <a:xfrm>
            <a:off x="1821984" y="121369"/>
            <a:ext cx="5813946" cy="707886"/>
          </a:xfrm>
          <a:prstGeom prst="rect">
            <a:avLst/>
          </a:prstGeom>
          <a:noFill/>
          <a:ln w="9525">
            <a:noFill/>
            <a:miter lim="800000"/>
            <a:headEnd/>
            <a:tailEnd/>
          </a:ln>
        </p:spPr>
        <p:txBody>
          <a:bodyPr wrap="square" rtlCol="0">
            <a:spAutoFit/>
          </a:bodyPr>
          <a:lstStyle/>
          <a:p>
            <a:r>
              <a:rPr lang="en-US" sz="4000" b="1" dirty="0" smtClean="0">
                <a:solidFill>
                  <a:schemeClr val="bg1"/>
                </a:solidFill>
              </a:rPr>
              <a:t>The Chosen Line in 2014</a:t>
            </a:r>
            <a:endParaRPr lang="en-US" sz="4000" b="1" dirty="0">
              <a:solidFill>
                <a:schemeClr val="bg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066" y="829255"/>
            <a:ext cx="2873733" cy="1900297"/>
          </a:xfrm>
          <a:prstGeom prst="rect">
            <a:avLst/>
          </a:prstGeom>
        </p:spPr>
      </p:pic>
    </p:spTree>
    <p:extLst>
      <p:ext uri="{BB962C8B-B14F-4D97-AF65-F5344CB8AC3E}">
        <p14:creationId xmlns:p14="http://schemas.microsoft.com/office/powerpoint/2010/main" val="2761182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 and Mark Setting</a:t>
            </a:r>
            <a:endParaRPr lang="en-US" dirty="0"/>
          </a:p>
        </p:txBody>
      </p:sp>
      <p:graphicFrame>
        <p:nvGraphicFramePr>
          <p:cNvPr id="7" name="Object 6">
            <a:hlinkClick r:id="" action="ppaction://ole?verb=0"/>
          </p:cNvPr>
          <p:cNvGraphicFramePr>
            <a:graphicFrameLocks noChangeAspect="1"/>
          </p:cNvGraphicFramePr>
          <p:nvPr>
            <p:extLst>
              <p:ext uri="{D42A27DB-BD31-4B8C-83A1-F6EECF244321}">
                <p14:modId xmlns:p14="http://schemas.microsoft.com/office/powerpoint/2010/main" val="3093469524"/>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3093" name="Acrobat Document" showAsIcon="1" r:id="rId3" imgW="914400" imgH="771480" progId="Acrobat.Document.11">
                  <p:embed/>
                </p:oleObj>
              </mc:Choice>
              <mc:Fallback>
                <p:oleObj name="Acrobat Document" showAsIcon="1" r:id="rId3" imgW="914400" imgH="771480" progId="Acrobat.Document.11">
                  <p:embed/>
                  <p:pic>
                    <p:nvPicPr>
                      <p:cNvPr id="0" name=""/>
                      <p:cNvPicPr/>
                      <p:nvPr/>
                    </p:nvPicPr>
                    <p:blipFill>
                      <a:blip r:embed="rId4"/>
                      <a:stretch>
                        <a:fillRect/>
                      </a:stretch>
                    </p:blipFill>
                    <p:spPr>
                      <a:xfrm>
                        <a:off x="4114800" y="30432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934454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1.1|11.4|9.5"/>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5590</TotalTime>
  <Words>1143</Words>
  <Application>Microsoft Office PowerPoint</Application>
  <PresentationFormat>On-screen Show (4:3)</PresentationFormat>
  <Paragraphs>288</Paragraphs>
  <Slides>27</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0" baseType="lpstr">
      <vt:lpstr>NGS PowerPoint Template-geodesy.noaa.gov</vt:lpstr>
      <vt:lpstr>Office Theme</vt:lpstr>
      <vt:lpstr>Acrobat Document</vt:lpstr>
      <vt:lpstr>PowerPoint Presentation</vt:lpstr>
      <vt:lpstr>Genesis of the survey</vt:lpstr>
      <vt:lpstr>Goal of the survey </vt:lpstr>
      <vt:lpstr>The ellipsoid, the geoid, and you</vt:lpstr>
      <vt:lpstr>Why not rely on existing surveys?</vt:lpstr>
      <vt:lpstr>Choosing the Place and Time for a New Survey</vt:lpstr>
      <vt:lpstr>The Chosen Line in 2011</vt:lpstr>
      <vt:lpstr>PowerPoint Presentation</vt:lpstr>
      <vt:lpstr>Recon and Mark Setting</vt:lpstr>
      <vt:lpstr>Partnership with NWS</vt:lpstr>
      <vt:lpstr>Campaign GPS</vt:lpstr>
      <vt:lpstr>PowerPoint Presentation</vt:lpstr>
      <vt:lpstr>Campaign GPS</vt:lpstr>
      <vt:lpstr>Geodetic Leveling</vt:lpstr>
      <vt:lpstr>Geodetic Leveling</vt:lpstr>
      <vt:lpstr>Gravity Observations</vt:lpstr>
      <vt:lpstr>Gravity Observations</vt:lpstr>
      <vt:lpstr>PowerPoint Presentation</vt:lpstr>
      <vt:lpstr>PowerPoint Presentation</vt:lpstr>
      <vt:lpstr>PowerPoint Presentation</vt:lpstr>
      <vt:lpstr>Astrogeodetic Deflecions of the Vertical (DoV)</vt:lpstr>
      <vt:lpstr>DoV</vt:lpstr>
      <vt:lpstr>PowerPoint Presentation</vt:lpstr>
      <vt:lpstr>PowerPoint Presentation</vt:lpstr>
      <vt:lpstr>PowerPoint Presentation</vt:lpstr>
      <vt:lpstr>Conclusions - Problems</vt:lpstr>
      <vt:lpstr>Conclusions-Successes</vt:lpstr>
    </vt:vector>
  </TitlesOfParts>
  <Company>NOS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221</cp:revision>
  <cp:lastPrinted>2012-11-02T13:27:08Z</cp:lastPrinted>
  <dcterms:created xsi:type="dcterms:W3CDTF">2012-09-06T12:10:23Z</dcterms:created>
  <dcterms:modified xsi:type="dcterms:W3CDTF">2014-12-04T01:46:53Z</dcterms:modified>
</cp:coreProperties>
</file>