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1.xml" ContentType="application/vnd.openxmlformats-officedocument.presentationml.comment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 id="2147483689" r:id="rId3"/>
  </p:sldMasterIdLst>
  <p:notesMasterIdLst>
    <p:notesMasterId r:id="rId46"/>
  </p:notesMasterIdLst>
  <p:sldIdLst>
    <p:sldId id="256" r:id="rId4"/>
    <p:sldId id="257"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70" r:id="rId43"/>
    <p:sldId id="304" r:id="rId44"/>
    <p:sldId id="277" r:id="rId45"/>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
      <p:font typeface="Helvetica Neue"/>
      <p:regular r:id="rId55"/>
      <p:bold r:id="rId56"/>
      <p:italic r:id="rId57"/>
      <p:boldItalic r:id="rId58"/>
    </p:embeddedFont>
    <p:embeddedFont>
      <p:font typeface="Open Sans"/>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ery Johnson - NOAA Federa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44" autoAdjust="0"/>
  </p:normalViewPr>
  <p:slideViewPr>
    <p:cSldViewPr snapToGrid="0">
      <p:cViewPr varScale="1">
        <p:scale>
          <a:sx n="139" d="100"/>
          <a:sy n="139" d="100"/>
        </p:scale>
        <p:origin x="80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12-05T14:04:40.589" idx="1">
    <p:pos x="2202" y="611"/>
    <p:text>See if you can find a better resolution image.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926402b6e0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926402b6e0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6092d60c9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6092d60c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9bb5497d7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9bb5497d7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926402b6e0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926402b6e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926402b6e0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926402b6e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926402b6e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926402b6e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6092d60c98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6092d60c9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8c8ca674e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8c8ca674e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6092d60c98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6092d60c98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6092d60c9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6092d60c9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To borrow Derek’s bathroom scale gravimeter analogy, what happens if when you stand on the scale, you lean over and put your hand on a counter.  Your ‘gravimeter’ will still give you a reading, but you know that it is probably not right. What can you do to get a better value? (next) You can take additional observations, like the angle you are leaning, center of mass estimate, distance from counter, etc and come up with a way to estimate the error, in this case how much weight is on the counter, and with this ‘Off level correction’ you can add to the scale reading and come up with a better estimate.  But how good is your estimate? One way to test is to take multiple measurements (next), make multiple correction calculations (next), and you can look at the consistency of your final values to give you an idea of how well your corrections are performing.  You can do much the same thing with airborne gravity (next).  With the airborne sensor, there are multiple angles, accelerations in three dimensions to account for, but it is the same basic principle.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4dabab23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4dabab23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9bb5497d7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9bb5497d7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a235e8c664_2_75:notes"/>
          <p:cNvSpPr txBox="1">
            <a:spLocks noGrp="1"/>
          </p:cNvSpPr>
          <p:nvPr>
            <p:ph type="sldNum" idx="12"/>
          </p:nvPr>
        </p:nvSpPr>
        <p:spPr>
          <a:xfrm>
            <a:off x="3884414" y="8685893"/>
            <a:ext cx="2972098" cy="456595"/>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
        <p:nvSpPr>
          <p:cNvPr id="537" name="Google Shape;537;g2a235e8c664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8" name="Google Shape;538;g2a235e8c664_2_75:notes"/>
          <p:cNvSpPr txBox="1">
            <a:spLocks noGrp="1"/>
          </p:cNvSpPr>
          <p:nvPr>
            <p:ph type="body" idx="1"/>
          </p:nvPr>
        </p:nvSpPr>
        <p:spPr>
          <a:xfrm>
            <a:off x="686098" y="4343703"/>
            <a:ext cx="5485805" cy="4113892"/>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sz="1300" dirty="0"/>
              <a:t>Upon Arrival: This slide shows the raw gravity signal. The high frequency noise has very large amplitude, due to accelerations due to aircraft motion and vibration.</a:t>
            </a:r>
          </a:p>
          <a:p>
            <a:pPr marL="0" lvl="0" indent="0" algn="l" rtl="0">
              <a:spcBef>
                <a:spcPts val="0"/>
              </a:spcBef>
              <a:spcAft>
                <a:spcPts val="0"/>
              </a:spcAft>
              <a:buNone/>
            </a:pPr>
            <a:endParaRPr lang="en-US" sz="1300" dirty="0"/>
          </a:p>
          <a:p>
            <a:pPr marL="0" lvl="0" indent="0" algn="l" rtl="0">
              <a:spcBef>
                <a:spcPts val="0"/>
              </a:spcBef>
              <a:spcAft>
                <a:spcPts val="0"/>
              </a:spcAft>
              <a:buNone/>
            </a:pPr>
            <a:r>
              <a:rPr lang="en-US" sz="1300" dirty="0"/>
              <a:t>Click 1: The orange signal is GPS derived vertical accelerations. You can see that the these vertical accelerations closely match the raw gravity signal in amplitude and frequency. </a:t>
            </a:r>
          </a:p>
          <a:p>
            <a:pPr marL="0" lvl="0" indent="0" algn="l" rtl="0">
              <a:spcBef>
                <a:spcPts val="0"/>
              </a:spcBef>
              <a:spcAft>
                <a:spcPts val="0"/>
              </a:spcAft>
              <a:buNone/>
            </a:pPr>
            <a:endParaRPr lang="en-US" sz="1300" dirty="0"/>
          </a:p>
          <a:p>
            <a:pPr marL="0" lvl="0" indent="0" algn="l" rtl="0">
              <a:spcBef>
                <a:spcPts val="0"/>
              </a:spcBef>
              <a:spcAft>
                <a:spcPts val="0"/>
              </a:spcAft>
              <a:buNone/>
            </a:pPr>
            <a:r>
              <a:rPr lang="en-US" sz="1300" dirty="0"/>
              <a:t>Click 2: The new yellow squiggles are what we get when we subtract the </a:t>
            </a:r>
            <a:r>
              <a:rPr lang="en-US" sz="1300" dirty="0" err="1"/>
              <a:t>gps</a:t>
            </a:r>
            <a:r>
              <a:rPr lang="en-US" sz="1300" dirty="0"/>
              <a:t> vertical accelerations from raw gravity. Also, Eotvos and off level have been dealt with along with drift and a few other items. It still contains high frequency noise at a larger amplitude then we need for fully reduced gravity data. Let’s get rid of the orange and blue signals and focus on the yellow corrected gravity data. (CLICK)</a:t>
            </a:r>
            <a:endParaRPr sz="13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a235e8c664_2_84:notes"/>
          <p:cNvSpPr txBox="1">
            <a:spLocks noGrp="1"/>
          </p:cNvSpPr>
          <p:nvPr>
            <p:ph type="sldNum" idx="12"/>
          </p:nvPr>
        </p:nvSpPr>
        <p:spPr>
          <a:xfrm>
            <a:off x="3884414" y="8685893"/>
            <a:ext cx="2972098" cy="456595"/>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
        <p:nvSpPr>
          <p:cNvPr id="546" name="Google Shape;546;g2a235e8c664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7" name="Google Shape;547;g2a235e8c664_2_84:notes"/>
          <p:cNvSpPr txBox="1">
            <a:spLocks noGrp="1"/>
          </p:cNvSpPr>
          <p:nvPr>
            <p:ph type="body" idx="1"/>
          </p:nvPr>
        </p:nvSpPr>
        <p:spPr>
          <a:xfrm>
            <a:off x="686098" y="4343703"/>
            <a:ext cx="5485805" cy="4113892"/>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sz="1300" dirty="0"/>
              <a:t>Upon Arrival: Now we can zoom in on y axis scale and get a better idea of the high frequency noise and its amplitude </a:t>
            </a:r>
          </a:p>
          <a:p>
            <a:pPr marL="0" lvl="0" indent="0" algn="l" rtl="0">
              <a:spcBef>
                <a:spcPts val="0"/>
              </a:spcBef>
              <a:spcAft>
                <a:spcPts val="0"/>
              </a:spcAft>
              <a:buNone/>
            </a:pPr>
            <a:endParaRPr lang="en-US" sz="1300" dirty="0"/>
          </a:p>
          <a:p>
            <a:pPr marL="0" lvl="0" indent="0" algn="l" rtl="0">
              <a:spcBef>
                <a:spcPts val="0"/>
              </a:spcBef>
              <a:spcAft>
                <a:spcPts val="0"/>
              </a:spcAft>
              <a:buNone/>
            </a:pPr>
            <a:r>
              <a:rPr lang="en-US" sz="1300" dirty="0"/>
              <a:t>Click 1: At this point we apply a two minute filter that specializes in removing high frequency noise.</a:t>
            </a:r>
          </a:p>
          <a:p>
            <a:pPr marL="0" lvl="0" indent="0" algn="l" rtl="0">
              <a:spcBef>
                <a:spcPts val="0"/>
              </a:spcBef>
              <a:spcAft>
                <a:spcPts val="0"/>
              </a:spcAft>
              <a:buNone/>
            </a:pPr>
            <a:endParaRPr lang="en-US" sz="1300" dirty="0"/>
          </a:p>
          <a:p>
            <a:pPr marL="0" lvl="0" indent="0" algn="l" rtl="0">
              <a:spcBef>
                <a:spcPts val="0"/>
              </a:spcBef>
              <a:spcAft>
                <a:spcPts val="0"/>
              </a:spcAft>
              <a:buNone/>
            </a:pPr>
            <a:r>
              <a:rPr lang="en-US" sz="1300" dirty="0"/>
              <a:t>Click 2: The purple line is fully reduced GRAV-D data. (CLICK 3) The green line is the EGM2008 data. You can see, at this y axis scale EGM2008 and our data look identical. Let’s zoom in on the y axis again to get a better look at it. </a:t>
            </a:r>
          </a:p>
          <a:p>
            <a:pPr marL="0" lvl="0" indent="0" algn="l" rtl="0">
              <a:spcBef>
                <a:spcPts val="0"/>
              </a:spcBef>
              <a:spcAft>
                <a:spcPts val="0"/>
              </a:spcAft>
              <a:buNone/>
            </a:pPr>
            <a:endParaRPr lang="en-US" sz="1300" dirty="0"/>
          </a:p>
          <a:p>
            <a:pPr marL="0" lvl="0" indent="0" algn="l" rtl="0">
              <a:spcBef>
                <a:spcPts val="0"/>
              </a:spcBef>
              <a:spcAft>
                <a:spcPts val="0"/>
              </a:spcAft>
              <a:buNone/>
            </a:pPr>
            <a:r>
              <a:rPr lang="en-US" sz="1300" dirty="0"/>
              <a:t>Click 4: Now we can see the interesting gravity signal that we’ve collected for this line. On the next slide we’ll remove the yellow hash so we can see what’s going on more clearly. (CLICK 5).</a:t>
            </a:r>
            <a:endParaRPr sz="13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a235e8c664_2_94:notes"/>
          <p:cNvSpPr txBox="1">
            <a:spLocks noGrp="1"/>
          </p:cNvSpPr>
          <p:nvPr>
            <p:ph type="sldNum" idx="12"/>
          </p:nvPr>
        </p:nvSpPr>
        <p:spPr>
          <a:xfrm>
            <a:off x="3884414" y="8685893"/>
            <a:ext cx="2972098" cy="456595"/>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
        <p:nvSpPr>
          <p:cNvPr id="557" name="Google Shape;557;g2a235e8c664_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8" name="Google Shape;558;g2a235e8c664_2_94:notes"/>
          <p:cNvSpPr txBox="1">
            <a:spLocks noGrp="1"/>
          </p:cNvSpPr>
          <p:nvPr>
            <p:ph type="body" idx="1"/>
          </p:nvPr>
        </p:nvSpPr>
        <p:spPr>
          <a:xfrm>
            <a:off x="686098" y="4343703"/>
            <a:ext cx="5485805" cy="4113892"/>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sz="1300" dirty="0"/>
              <a:t>Upon Arrival: At this scale we can more clearly see there are differences between EGM2008 and our data. That blue line represents the difference between EGM2008 and our data. Let’s zoom in one more time to get a better idea of those differences. </a:t>
            </a:r>
          </a:p>
          <a:p>
            <a:pPr marL="0" lvl="0" indent="0" algn="l" rtl="0">
              <a:spcBef>
                <a:spcPts val="0"/>
              </a:spcBef>
              <a:spcAft>
                <a:spcPts val="0"/>
              </a:spcAft>
              <a:buNone/>
            </a:pPr>
            <a:endParaRPr lang="en-US" sz="1300" dirty="0"/>
          </a:p>
          <a:p>
            <a:pPr marL="0" lvl="0" indent="0" algn="l" rtl="0">
              <a:spcBef>
                <a:spcPts val="0"/>
              </a:spcBef>
              <a:spcAft>
                <a:spcPts val="0"/>
              </a:spcAft>
              <a:buNone/>
            </a:pPr>
            <a:r>
              <a:rPr lang="en-US" sz="1300" dirty="0"/>
              <a:t>Click 1: You can see the blue line ranges between -5 and about 3 </a:t>
            </a:r>
            <a:r>
              <a:rPr lang="en-US" sz="1300" dirty="0" err="1"/>
              <a:t>mGal</a:t>
            </a:r>
            <a:r>
              <a:rPr lang="en-US" sz="1300" dirty="0"/>
              <a:t>. For this line, this is the extra higher frequency information that GRAV-D data is contributing. </a:t>
            </a:r>
            <a:endParaRPr sz="13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926402b6e0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926402b6e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9a57a62b85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9a57a62b85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9bb5497d77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9bb5497d7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9b16c47ad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9b16c47ad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a235e8c66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2a235e8c66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a235e8c66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a235e8c66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926402b6e0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926402b6e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a235e8c664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a235e8c66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9a57a62b85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9a57a62b8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9a57a62b85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9a57a62b85_0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g29a57a62b85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9bb5497d7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9bb5497d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606b254fc5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606b254fc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606b254fc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606b254fc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606b254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606b254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9a57a62b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9a57a62b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926402b6e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2926402b6e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a235e8c664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a235e8c66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97996af48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97996af4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9b16c47ad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9b16c47ad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why absolute gravimeters are not great in aircrafts. Falling mass, etc.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6092d60c9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6092d60c9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9a57a62b8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9a57a62b8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8c8ca674ee_7_0:notes"/>
          <p:cNvSpPr txBox="1">
            <a:spLocks noGrp="1"/>
          </p:cNvSpPr>
          <p:nvPr>
            <p:ph type="body" idx="1"/>
          </p:nvPr>
        </p:nvSpPr>
        <p:spPr>
          <a:xfrm>
            <a:off x="686098" y="4343703"/>
            <a:ext cx="5485805" cy="4113892"/>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302" name="Google Shape;302;g28c8ca674ee_7_0:notes"/>
          <p:cNvSpPr>
            <a:spLocks noGrp="1" noRot="1" noChangeAspect="1"/>
          </p:cNvSpPr>
          <p:nvPr>
            <p:ph type="sldImg" idx="2"/>
          </p:nvPr>
        </p:nvSpPr>
        <p:spPr>
          <a:xfrm>
            <a:off x="428625" y="686405"/>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9bb5497d77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9bb5497d7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4dabab2370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4dabab237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GRAV-D is an airborne gravity campaign, not the actual vertical datum.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8c8ca674e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8c8ca674e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9b16c47a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9b16c47a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chemeClr val="dk1"/>
              </a:buClr>
              <a:buSzPts val="3200"/>
              <a:buFont typeface="Arial"/>
              <a:buNone/>
              <a:defRPr>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body" idx="1"/>
          </p:nvPr>
        </p:nvSpPr>
        <p:spPr>
          <a:xfrm>
            <a:off x="827484" y="1539689"/>
            <a:ext cx="6709906" cy="3146611"/>
          </a:xfrm>
          <a:prstGeom prst="rect">
            <a:avLst/>
          </a:prstGeom>
          <a:noFill/>
          <a:ln>
            <a:noFill/>
          </a:ln>
        </p:spPr>
        <p:txBody>
          <a:bodyPr spcFirstLastPara="1" wrap="square" lIns="68575" tIns="34275" rIns="68575" bIns="34275" anchor="t" anchorCtr="0">
            <a:normAutofit/>
          </a:bodyPr>
          <a:lstStyle>
            <a:lvl1pPr marL="457200" lvl="0" indent="-304800" algn="l">
              <a:spcBef>
                <a:spcPts val="800"/>
              </a:spcBef>
              <a:spcAft>
                <a:spcPts val="0"/>
              </a:spcAft>
              <a:buSzPts val="1200"/>
              <a:buChar char="►"/>
              <a:defRPr>
                <a:solidFill>
                  <a:schemeClr val="dk1"/>
                </a:solidFill>
                <a:latin typeface="Arial"/>
                <a:ea typeface="Arial"/>
                <a:cs typeface="Arial"/>
                <a:sym typeface="Arial"/>
              </a:defRPr>
            </a:lvl1pPr>
            <a:lvl2pPr marL="914400" lvl="1" indent="-298450" algn="l">
              <a:spcBef>
                <a:spcPts val="800"/>
              </a:spcBef>
              <a:spcAft>
                <a:spcPts val="0"/>
              </a:spcAft>
              <a:buSzPts val="1100"/>
              <a:buChar char="►"/>
              <a:defRPr>
                <a:solidFill>
                  <a:schemeClr val="dk1"/>
                </a:solidFill>
                <a:latin typeface="Arial"/>
                <a:ea typeface="Arial"/>
                <a:cs typeface="Arial"/>
                <a:sym typeface="Arial"/>
              </a:defRPr>
            </a:lvl2pPr>
            <a:lvl3pPr marL="1371600" lvl="2" indent="-292100" algn="l">
              <a:spcBef>
                <a:spcPts val="800"/>
              </a:spcBef>
              <a:spcAft>
                <a:spcPts val="0"/>
              </a:spcAft>
              <a:buSzPts val="1000"/>
              <a:buChar char="►"/>
              <a:defRPr>
                <a:solidFill>
                  <a:schemeClr val="dk1"/>
                </a:solidFill>
                <a:latin typeface="Arial"/>
                <a:ea typeface="Arial"/>
                <a:cs typeface="Arial"/>
                <a:sym typeface="Arial"/>
              </a:defRPr>
            </a:lvl3pPr>
            <a:lvl4pPr marL="1828800" lvl="3" indent="-279400" algn="l">
              <a:spcBef>
                <a:spcPts val="800"/>
              </a:spcBef>
              <a:spcAft>
                <a:spcPts val="0"/>
              </a:spcAft>
              <a:buSzPts val="800"/>
              <a:buChar char="►"/>
              <a:defRPr>
                <a:solidFill>
                  <a:schemeClr val="dk1"/>
                </a:solidFill>
                <a:latin typeface="Arial"/>
                <a:ea typeface="Arial"/>
                <a:cs typeface="Arial"/>
                <a:sym typeface="Arial"/>
              </a:defRPr>
            </a:lvl4pPr>
            <a:lvl5pPr marL="2286000" lvl="4" indent="-279400" algn="l">
              <a:spcBef>
                <a:spcPts val="800"/>
              </a:spcBef>
              <a:spcAft>
                <a:spcPts val="0"/>
              </a:spcAft>
              <a:buSzPts val="800"/>
              <a:buChar char="►"/>
              <a:defRPr>
                <a:solidFill>
                  <a:schemeClr val="dk1"/>
                </a:solidFill>
                <a:latin typeface="Arial"/>
                <a:ea typeface="Arial"/>
                <a:cs typeface="Arial"/>
                <a:sym typeface="Arial"/>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15"/>
          <p:cNvSpPr txBox="1">
            <a:spLocks noGrp="1"/>
          </p:cNvSpPr>
          <p:nvPr>
            <p:ph type="ctrTitle"/>
          </p:nvPr>
        </p:nvSpPr>
        <p:spPr>
          <a:xfrm>
            <a:off x="866216" y="1085850"/>
            <a:ext cx="6619244" cy="2497186"/>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5400"/>
              <a:buFont typeface="Arial"/>
              <a:buNone/>
              <a:defRPr sz="5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5"/>
          <p:cNvSpPr txBox="1">
            <a:spLocks noGrp="1"/>
          </p:cNvSpPr>
          <p:nvPr>
            <p:ph type="subTitle" idx="1"/>
          </p:nvPr>
        </p:nvSpPr>
        <p:spPr>
          <a:xfrm>
            <a:off x="866216" y="3583035"/>
            <a:ext cx="6619244" cy="646065"/>
          </a:xfrm>
          <a:prstGeom prst="rect">
            <a:avLst/>
          </a:prstGeom>
          <a:noFill/>
          <a:ln>
            <a:noFill/>
          </a:ln>
        </p:spPr>
        <p:txBody>
          <a:bodyPr spcFirstLastPara="1" wrap="square" lIns="68575" tIns="34275" rIns="68575" bIns="34275" anchor="t" anchorCtr="0">
            <a:normAutofit/>
          </a:bodyPr>
          <a:lstStyle>
            <a:lvl1pPr lvl="0" algn="l">
              <a:spcBef>
                <a:spcPts val="800"/>
              </a:spcBef>
              <a:spcAft>
                <a:spcPts val="0"/>
              </a:spcAft>
              <a:buSzPts val="1200"/>
              <a:buNone/>
              <a:defRPr cap="none">
                <a:solidFill>
                  <a:srgbClr val="9197CE"/>
                </a:solidFill>
              </a:defRPr>
            </a:lvl1pPr>
            <a:lvl2pPr lvl="1" algn="ctr">
              <a:spcBef>
                <a:spcPts val="800"/>
              </a:spcBef>
              <a:spcAft>
                <a:spcPts val="0"/>
              </a:spcAft>
              <a:buSzPts val="1100"/>
              <a:buNone/>
              <a:defRPr>
                <a:solidFill>
                  <a:schemeClr val="lt1"/>
                </a:solidFill>
              </a:defRPr>
            </a:lvl2pPr>
            <a:lvl3pPr lvl="2" algn="ctr">
              <a:spcBef>
                <a:spcPts val="800"/>
              </a:spcBef>
              <a:spcAft>
                <a:spcPts val="0"/>
              </a:spcAft>
              <a:buSzPts val="1000"/>
              <a:buNone/>
              <a:defRPr>
                <a:solidFill>
                  <a:schemeClr val="lt1"/>
                </a:solidFill>
              </a:defRPr>
            </a:lvl3pPr>
            <a:lvl4pPr lvl="3" algn="ctr">
              <a:spcBef>
                <a:spcPts val="800"/>
              </a:spcBef>
              <a:spcAft>
                <a:spcPts val="0"/>
              </a:spcAft>
              <a:buSzPts val="800"/>
              <a:buNone/>
              <a:defRPr>
                <a:solidFill>
                  <a:schemeClr val="lt1"/>
                </a:solidFill>
              </a:defRPr>
            </a:lvl4pPr>
            <a:lvl5pPr lvl="4" algn="ctr">
              <a:spcBef>
                <a:spcPts val="800"/>
              </a:spcBef>
              <a:spcAft>
                <a:spcPts val="0"/>
              </a:spcAft>
              <a:buSzPts val="800"/>
              <a:buNone/>
              <a:defRPr>
                <a:solidFill>
                  <a:schemeClr val="lt1"/>
                </a:solidFill>
              </a:defRPr>
            </a:lvl5pPr>
            <a:lvl6pPr lvl="5" algn="ctr">
              <a:spcBef>
                <a:spcPts val="800"/>
              </a:spcBef>
              <a:spcAft>
                <a:spcPts val="0"/>
              </a:spcAft>
              <a:buSzPts val="800"/>
              <a:buNone/>
              <a:defRPr>
                <a:solidFill>
                  <a:schemeClr val="lt1"/>
                </a:solidFill>
              </a:defRPr>
            </a:lvl6pPr>
            <a:lvl7pPr lvl="6" algn="ctr">
              <a:spcBef>
                <a:spcPts val="800"/>
              </a:spcBef>
              <a:spcAft>
                <a:spcPts val="0"/>
              </a:spcAft>
              <a:buSzPts val="800"/>
              <a:buNone/>
              <a:defRPr>
                <a:solidFill>
                  <a:schemeClr val="lt1"/>
                </a:solidFill>
              </a:defRPr>
            </a:lvl7pPr>
            <a:lvl8pPr lvl="7" algn="ctr">
              <a:spcBef>
                <a:spcPts val="800"/>
              </a:spcBef>
              <a:spcAft>
                <a:spcPts val="0"/>
              </a:spcAft>
              <a:buSzPts val="800"/>
              <a:buNone/>
              <a:defRPr>
                <a:solidFill>
                  <a:schemeClr val="lt1"/>
                </a:solidFill>
              </a:defRPr>
            </a:lvl8pPr>
            <a:lvl9pPr lvl="8" algn="ctr">
              <a:spcBef>
                <a:spcPts val="800"/>
              </a:spcBef>
              <a:spcAft>
                <a:spcPts val="0"/>
              </a:spcAft>
              <a:buSzPts val="800"/>
              <a:buNone/>
              <a:defRPr>
                <a:solidFill>
                  <a:schemeClr val="lt1"/>
                </a:solidFill>
              </a:defRPr>
            </a:lvl9pPr>
          </a:lstStyle>
          <a:p>
            <a:endParaRPr/>
          </a:p>
        </p:txBody>
      </p:sp>
      <p:sp>
        <p:nvSpPr>
          <p:cNvPr id="64" name="Google Shape;64;p15"/>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65" name="Google Shape;65;p15"/>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66" name="Google Shape;66;p15"/>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16"/>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69" name="Google Shape;69;p16"/>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70" name="Google Shape;70;p16"/>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7"/>
          <p:cNvSpPr txBox="1">
            <a:spLocks noGrp="1"/>
          </p:cNvSpPr>
          <p:nvPr>
            <p:ph type="body" idx="1"/>
          </p:nvPr>
        </p:nvSpPr>
        <p:spPr>
          <a:xfrm>
            <a:off x="827484" y="1545431"/>
            <a:ext cx="3297254" cy="3146822"/>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sz="1400"/>
            </a:lvl1pPr>
            <a:lvl2pPr marL="914400" lvl="1" indent="-292100" algn="l">
              <a:spcBef>
                <a:spcPts val="800"/>
              </a:spcBef>
              <a:spcAft>
                <a:spcPts val="0"/>
              </a:spcAft>
              <a:buSzPts val="1000"/>
              <a:buChar char="►"/>
              <a:defRPr sz="1200"/>
            </a:lvl2pPr>
            <a:lvl3pPr marL="1371600" lvl="2" indent="-279400" algn="l">
              <a:spcBef>
                <a:spcPts val="800"/>
              </a:spcBef>
              <a:spcAft>
                <a:spcPts val="0"/>
              </a:spcAft>
              <a:buSzPts val="800"/>
              <a:buChar char="►"/>
              <a:defRPr sz="1100"/>
            </a:lvl3pPr>
            <a:lvl4pPr marL="1828800" lvl="3" indent="-273050" algn="l">
              <a:spcBef>
                <a:spcPts val="800"/>
              </a:spcBef>
              <a:spcAft>
                <a:spcPts val="0"/>
              </a:spcAft>
              <a:buSzPts val="700"/>
              <a:buChar char="►"/>
              <a:defRPr sz="900"/>
            </a:lvl4pPr>
            <a:lvl5pPr marL="2286000" lvl="4" indent="-273050" algn="l">
              <a:spcBef>
                <a:spcPts val="800"/>
              </a:spcBef>
              <a:spcAft>
                <a:spcPts val="0"/>
              </a:spcAft>
              <a:buSzPts val="700"/>
              <a:buChar char="►"/>
              <a:defRPr sz="900"/>
            </a:lvl5pPr>
            <a:lvl6pPr marL="2743200" lvl="5" indent="-273050" algn="l">
              <a:spcBef>
                <a:spcPts val="800"/>
              </a:spcBef>
              <a:spcAft>
                <a:spcPts val="0"/>
              </a:spcAft>
              <a:buSzPts val="700"/>
              <a:buChar char="►"/>
              <a:defRPr sz="900"/>
            </a:lvl6pPr>
            <a:lvl7pPr marL="3200400" lvl="6" indent="-273050" algn="l">
              <a:spcBef>
                <a:spcPts val="800"/>
              </a:spcBef>
              <a:spcAft>
                <a:spcPts val="0"/>
              </a:spcAft>
              <a:buSzPts val="700"/>
              <a:buChar char="►"/>
              <a:defRPr sz="900"/>
            </a:lvl7pPr>
            <a:lvl8pPr marL="3657600" lvl="7" indent="-273050" algn="l">
              <a:spcBef>
                <a:spcPts val="800"/>
              </a:spcBef>
              <a:spcAft>
                <a:spcPts val="0"/>
              </a:spcAft>
              <a:buSzPts val="700"/>
              <a:buChar char="►"/>
              <a:defRPr sz="900"/>
            </a:lvl8pPr>
            <a:lvl9pPr marL="4114800" lvl="8" indent="-273050" algn="l">
              <a:spcBef>
                <a:spcPts val="800"/>
              </a:spcBef>
              <a:spcAft>
                <a:spcPts val="0"/>
              </a:spcAft>
              <a:buSzPts val="700"/>
              <a:buChar char="►"/>
              <a:defRPr sz="900"/>
            </a:lvl9pPr>
          </a:lstStyle>
          <a:p>
            <a:endParaRPr/>
          </a:p>
        </p:txBody>
      </p:sp>
      <p:sp>
        <p:nvSpPr>
          <p:cNvPr id="74" name="Google Shape;74;p17"/>
          <p:cNvSpPr txBox="1">
            <a:spLocks noGrp="1"/>
          </p:cNvSpPr>
          <p:nvPr>
            <p:ph type="body" idx="2"/>
          </p:nvPr>
        </p:nvSpPr>
        <p:spPr>
          <a:xfrm>
            <a:off x="4240870" y="1542069"/>
            <a:ext cx="3297256" cy="3150184"/>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sz="1400"/>
            </a:lvl1pPr>
            <a:lvl2pPr marL="914400" lvl="1" indent="-292100" algn="l">
              <a:spcBef>
                <a:spcPts val="800"/>
              </a:spcBef>
              <a:spcAft>
                <a:spcPts val="0"/>
              </a:spcAft>
              <a:buSzPts val="1000"/>
              <a:buChar char="►"/>
              <a:defRPr sz="1200"/>
            </a:lvl2pPr>
            <a:lvl3pPr marL="1371600" lvl="2" indent="-279400" algn="l">
              <a:spcBef>
                <a:spcPts val="800"/>
              </a:spcBef>
              <a:spcAft>
                <a:spcPts val="0"/>
              </a:spcAft>
              <a:buSzPts val="800"/>
              <a:buChar char="►"/>
              <a:defRPr sz="1100"/>
            </a:lvl3pPr>
            <a:lvl4pPr marL="1828800" lvl="3" indent="-273050" algn="l">
              <a:spcBef>
                <a:spcPts val="800"/>
              </a:spcBef>
              <a:spcAft>
                <a:spcPts val="0"/>
              </a:spcAft>
              <a:buSzPts val="700"/>
              <a:buChar char="►"/>
              <a:defRPr sz="900"/>
            </a:lvl4pPr>
            <a:lvl5pPr marL="2286000" lvl="4" indent="-273050" algn="l">
              <a:spcBef>
                <a:spcPts val="800"/>
              </a:spcBef>
              <a:spcAft>
                <a:spcPts val="0"/>
              </a:spcAft>
              <a:buSzPts val="700"/>
              <a:buChar char="►"/>
              <a:defRPr sz="900"/>
            </a:lvl5pPr>
            <a:lvl6pPr marL="2743200" lvl="5" indent="-273050" algn="l">
              <a:spcBef>
                <a:spcPts val="800"/>
              </a:spcBef>
              <a:spcAft>
                <a:spcPts val="0"/>
              </a:spcAft>
              <a:buSzPts val="700"/>
              <a:buChar char="►"/>
              <a:defRPr sz="900"/>
            </a:lvl6pPr>
            <a:lvl7pPr marL="3200400" lvl="6" indent="-273050" algn="l">
              <a:spcBef>
                <a:spcPts val="800"/>
              </a:spcBef>
              <a:spcAft>
                <a:spcPts val="0"/>
              </a:spcAft>
              <a:buSzPts val="700"/>
              <a:buChar char="►"/>
              <a:defRPr sz="900"/>
            </a:lvl7pPr>
            <a:lvl8pPr marL="3657600" lvl="7" indent="-273050" algn="l">
              <a:spcBef>
                <a:spcPts val="800"/>
              </a:spcBef>
              <a:spcAft>
                <a:spcPts val="0"/>
              </a:spcAft>
              <a:buSzPts val="700"/>
              <a:buChar char="►"/>
              <a:defRPr sz="900"/>
            </a:lvl8pPr>
            <a:lvl9pPr marL="4114800" lvl="8" indent="-273050" algn="l">
              <a:spcBef>
                <a:spcPts val="800"/>
              </a:spcBef>
              <a:spcAft>
                <a:spcPts val="0"/>
              </a:spcAft>
              <a:buSzPts val="700"/>
              <a:buChar char="►"/>
              <a:defRPr sz="900"/>
            </a:lvl9pPr>
          </a:lstStyle>
          <a:p>
            <a:endParaRPr/>
          </a:p>
        </p:txBody>
      </p:sp>
      <p:sp>
        <p:nvSpPr>
          <p:cNvPr id="75" name="Google Shape;75;p17"/>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76" name="Google Shape;76;p17"/>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77" name="Google Shape;77;p17"/>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866217" y="2146300"/>
            <a:ext cx="6619243" cy="1436735"/>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3000"/>
              <a:buFont typeface="Arial"/>
              <a:buNone/>
              <a:defRPr sz="30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866216" y="3583036"/>
            <a:ext cx="6619244" cy="645300"/>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1200"/>
              <a:buNone/>
              <a:defRPr sz="1500" cap="none">
                <a:solidFill>
                  <a:srgbClr val="9197CE"/>
                </a:solidFill>
              </a:defRPr>
            </a:lvl1pPr>
            <a:lvl2pPr marL="914400" lvl="1" indent="-228600" algn="l">
              <a:spcBef>
                <a:spcPts val="800"/>
              </a:spcBef>
              <a:spcAft>
                <a:spcPts val="0"/>
              </a:spcAft>
              <a:buSzPts val="1100"/>
              <a:buNone/>
              <a:defRPr sz="1400">
                <a:solidFill>
                  <a:schemeClr val="lt1"/>
                </a:solidFill>
              </a:defRPr>
            </a:lvl2pPr>
            <a:lvl3pPr marL="1371600" lvl="2" indent="-228600" algn="l">
              <a:spcBef>
                <a:spcPts val="800"/>
              </a:spcBef>
              <a:spcAft>
                <a:spcPts val="0"/>
              </a:spcAft>
              <a:buSzPts val="1000"/>
              <a:buNone/>
              <a:defRPr sz="1200">
                <a:solidFill>
                  <a:schemeClr val="lt1"/>
                </a:solidFill>
              </a:defRPr>
            </a:lvl3pPr>
            <a:lvl4pPr marL="1828800" lvl="3" indent="-228600" algn="l">
              <a:spcBef>
                <a:spcPts val="800"/>
              </a:spcBef>
              <a:spcAft>
                <a:spcPts val="0"/>
              </a:spcAft>
              <a:buSzPts val="800"/>
              <a:buNone/>
              <a:defRPr sz="1100">
                <a:solidFill>
                  <a:schemeClr val="lt1"/>
                </a:solidFill>
              </a:defRPr>
            </a:lvl4pPr>
            <a:lvl5pPr marL="2286000" lvl="4" indent="-228600" algn="l">
              <a:spcBef>
                <a:spcPts val="800"/>
              </a:spcBef>
              <a:spcAft>
                <a:spcPts val="0"/>
              </a:spcAft>
              <a:buSzPts val="800"/>
              <a:buNone/>
              <a:defRPr sz="1100">
                <a:solidFill>
                  <a:schemeClr val="lt1"/>
                </a:solidFill>
              </a:defRPr>
            </a:lvl5pPr>
            <a:lvl6pPr marL="2743200" lvl="5" indent="-228600" algn="l">
              <a:spcBef>
                <a:spcPts val="800"/>
              </a:spcBef>
              <a:spcAft>
                <a:spcPts val="0"/>
              </a:spcAft>
              <a:buSzPts val="800"/>
              <a:buNone/>
              <a:defRPr sz="1100">
                <a:solidFill>
                  <a:schemeClr val="lt1"/>
                </a:solidFill>
              </a:defRPr>
            </a:lvl6pPr>
            <a:lvl7pPr marL="3200400" lvl="6" indent="-228600" algn="l">
              <a:spcBef>
                <a:spcPts val="800"/>
              </a:spcBef>
              <a:spcAft>
                <a:spcPts val="0"/>
              </a:spcAft>
              <a:buSzPts val="800"/>
              <a:buNone/>
              <a:defRPr sz="1100">
                <a:solidFill>
                  <a:schemeClr val="lt1"/>
                </a:solidFill>
              </a:defRPr>
            </a:lvl7pPr>
            <a:lvl8pPr marL="3657600" lvl="7" indent="-228600" algn="l">
              <a:spcBef>
                <a:spcPts val="800"/>
              </a:spcBef>
              <a:spcAft>
                <a:spcPts val="0"/>
              </a:spcAft>
              <a:buSzPts val="800"/>
              <a:buNone/>
              <a:defRPr sz="1100">
                <a:solidFill>
                  <a:schemeClr val="lt1"/>
                </a:solidFill>
              </a:defRPr>
            </a:lvl8pPr>
            <a:lvl9pPr marL="4114800" lvl="8" indent="-228600" algn="l">
              <a:spcBef>
                <a:spcPts val="800"/>
              </a:spcBef>
              <a:spcAft>
                <a:spcPts val="0"/>
              </a:spcAft>
              <a:buSzPts val="800"/>
              <a:buNone/>
              <a:defRPr sz="1100">
                <a:solidFill>
                  <a:schemeClr val="lt1"/>
                </a:solidFill>
              </a:defRPr>
            </a:lvl9pPr>
          </a:lstStyle>
          <a:p>
            <a:endParaRPr/>
          </a:p>
        </p:txBody>
      </p:sp>
      <p:sp>
        <p:nvSpPr>
          <p:cNvPr id="81" name="Google Shape;81;p18"/>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82" name="Google Shape;82;p18"/>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83" name="Google Shape;83;p18"/>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chemeClr val="dk1"/>
              </a:buClr>
              <a:buSzPts val="3200"/>
              <a:buFont typeface="Arial"/>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9"/>
          <p:cNvSpPr txBox="1">
            <a:spLocks noGrp="1"/>
          </p:cNvSpPr>
          <p:nvPr>
            <p:ph type="body" idx="1"/>
          </p:nvPr>
        </p:nvSpPr>
        <p:spPr>
          <a:xfrm>
            <a:off x="827485" y="1428750"/>
            <a:ext cx="3297253" cy="432197"/>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solidFill>
                  <a:srgbClr val="9197CE"/>
                </a:solidFill>
              </a:defRPr>
            </a:lvl1pPr>
            <a:lvl2pPr marL="914400" lvl="1" indent="-228600" algn="l">
              <a:spcBef>
                <a:spcPts val="800"/>
              </a:spcBef>
              <a:spcAft>
                <a:spcPts val="0"/>
              </a:spcAft>
              <a:buSzPts val="1200"/>
              <a:buNone/>
              <a:defRPr sz="1500" b="1"/>
            </a:lvl2pPr>
            <a:lvl3pPr marL="1371600" lvl="2" indent="-228600" algn="l">
              <a:spcBef>
                <a:spcPts val="800"/>
              </a:spcBef>
              <a:spcAft>
                <a:spcPts val="0"/>
              </a:spcAft>
              <a:buSzPts val="1100"/>
              <a:buNone/>
              <a:defRPr sz="1400" b="1"/>
            </a:lvl3pPr>
            <a:lvl4pPr marL="1828800" lvl="3" indent="-228600" algn="l">
              <a:spcBef>
                <a:spcPts val="800"/>
              </a:spcBef>
              <a:spcAft>
                <a:spcPts val="0"/>
              </a:spcAft>
              <a:buSzPts val="1000"/>
              <a:buNone/>
              <a:defRPr sz="1200" b="1"/>
            </a:lvl4pPr>
            <a:lvl5pPr marL="2286000" lvl="4" indent="-228600" algn="l">
              <a:spcBef>
                <a:spcPts val="800"/>
              </a:spcBef>
              <a:spcAft>
                <a:spcPts val="0"/>
              </a:spcAft>
              <a:buSzPts val="10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87" name="Google Shape;87;p19"/>
          <p:cNvSpPr txBox="1">
            <a:spLocks noGrp="1"/>
          </p:cNvSpPr>
          <p:nvPr>
            <p:ph type="body" idx="2"/>
          </p:nvPr>
        </p:nvSpPr>
        <p:spPr>
          <a:xfrm>
            <a:off x="827484" y="1885950"/>
            <a:ext cx="3297254" cy="2806304"/>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sz="1400"/>
            </a:lvl1pPr>
            <a:lvl2pPr marL="914400" lvl="1" indent="-292100" algn="l">
              <a:spcBef>
                <a:spcPts val="800"/>
              </a:spcBef>
              <a:spcAft>
                <a:spcPts val="0"/>
              </a:spcAft>
              <a:buSzPts val="1000"/>
              <a:buChar char="►"/>
              <a:defRPr sz="1200"/>
            </a:lvl2pPr>
            <a:lvl3pPr marL="1371600" lvl="2" indent="-279400" algn="l">
              <a:spcBef>
                <a:spcPts val="800"/>
              </a:spcBef>
              <a:spcAft>
                <a:spcPts val="0"/>
              </a:spcAft>
              <a:buSzPts val="800"/>
              <a:buChar char="►"/>
              <a:defRPr sz="1100"/>
            </a:lvl3pPr>
            <a:lvl4pPr marL="1828800" lvl="3" indent="-273050" algn="l">
              <a:spcBef>
                <a:spcPts val="800"/>
              </a:spcBef>
              <a:spcAft>
                <a:spcPts val="0"/>
              </a:spcAft>
              <a:buSzPts val="700"/>
              <a:buChar char="►"/>
              <a:defRPr sz="900"/>
            </a:lvl4pPr>
            <a:lvl5pPr marL="2286000" lvl="4" indent="-273050" algn="l">
              <a:spcBef>
                <a:spcPts val="800"/>
              </a:spcBef>
              <a:spcAft>
                <a:spcPts val="0"/>
              </a:spcAft>
              <a:buSzPts val="700"/>
              <a:buChar char="►"/>
              <a:defRPr sz="900"/>
            </a:lvl5pPr>
            <a:lvl6pPr marL="2743200" lvl="5" indent="-273050" algn="l">
              <a:spcBef>
                <a:spcPts val="800"/>
              </a:spcBef>
              <a:spcAft>
                <a:spcPts val="0"/>
              </a:spcAft>
              <a:buSzPts val="700"/>
              <a:buChar char="►"/>
              <a:defRPr sz="900"/>
            </a:lvl6pPr>
            <a:lvl7pPr marL="3200400" lvl="6" indent="-273050" algn="l">
              <a:spcBef>
                <a:spcPts val="800"/>
              </a:spcBef>
              <a:spcAft>
                <a:spcPts val="0"/>
              </a:spcAft>
              <a:buSzPts val="700"/>
              <a:buChar char="►"/>
              <a:defRPr sz="900"/>
            </a:lvl7pPr>
            <a:lvl8pPr marL="3657600" lvl="7" indent="-273050" algn="l">
              <a:spcBef>
                <a:spcPts val="800"/>
              </a:spcBef>
              <a:spcAft>
                <a:spcPts val="0"/>
              </a:spcAft>
              <a:buSzPts val="700"/>
              <a:buChar char="►"/>
              <a:defRPr sz="900"/>
            </a:lvl8pPr>
            <a:lvl9pPr marL="4114800" lvl="8" indent="-273050" algn="l">
              <a:spcBef>
                <a:spcPts val="800"/>
              </a:spcBef>
              <a:spcAft>
                <a:spcPts val="0"/>
              </a:spcAft>
              <a:buSzPts val="700"/>
              <a:buChar char="►"/>
              <a:defRPr sz="900"/>
            </a:lvl9pPr>
          </a:lstStyle>
          <a:p>
            <a:endParaRPr/>
          </a:p>
        </p:txBody>
      </p:sp>
      <p:sp>
        <p:nvSpPr>
          <p:cNvPr id="88" name="Google Shape;88;p19"/>
          <p:cNvSpPr txBox="1">
            <a:spLocks noGrp="1"/>
          </p:cNvSpPr>
          <p:nvPr>
            <p:ph type="body" idx="3"/>
          </p:nvPr>
        </p:nvSpPr>
        <p:spPr>
          <a:xfrm>
            <a:off x="4240871" y="1428750"/>
            <a:ext cx="3297254" cy="432197"/>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solidFill>
                  <a:srgbClr val="9197CE"/>
                </a:solidFill>
              </a:defRPr>
            </a:lvl1pPr>
            <a:lvl2pPr marL="914400" lvl="1" indent="-228600" algn="l">
              <a:spcBef>
                <a:spcPts val="800"/>
              </a:spcBef>
              <a:spcAft>
                <a:spcPts val="0"/>
              </a:spcAft>
              <a:buSzPts val="1200"/>
              <a:buNone/>
              <a:defRPr sz="1500" b="1"/>
            </a:lvl2pPr>
            <a:lvl3pPr marL="1371600" lvl="2" indent="-228600" algn="l">
              <a:spcBef>
                <a:spcPts val="800"/>
              </a:spcBef>
              <a:spcAft>
                <a:spcPts val="0"/>
              </a:spcAft>
              <a:buSzPts val="1100"/>
              <a:buNone/>
              <a:defRPr sz="1400" b="1"/>
            </a:lvl3pPr>
            <a:lvl4pPr marL="1828800" lvl="3" indent="-228600" algn="l">
              <a:spcBef>
                <a:spcPts val="800"/>
              </a:spcBef>
              <a:spcAft>
                <a:spcPts val="0"/>
              </a:spcAft>
              <a:buSzPts val="1000"/>
              <a:buNone/>
              <a:defRPr sz="1200" b="1"/>
            </a:lvl4pPr>
            <a:lvl5pPr marL="2286000" lvl="4" indent="-228600" algn="l">
              <a:spcBef>
                <a:spcPts val="800"/>
              </a:spcBef>
              <a:spcAft>
                <a:spcPts val="0"/>
              </a:spcAft>
              <a:buSzPts val="10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89" name="Google Shape;89;p19"/>
          <p:cNvSpPr txBox="1">
            <a:spLocks noGrp="1"/>
          </p:cNvSpPr>
          <p:nvPr>
            <p:ph type="body" idx="4"/>
          </p:nvPr>
        </p:nvSpPr>
        <p:spPr>
          <a:xfrm>
            <a:off x="4240871" y="1885950"/>
            <a:ext cx="3297254" cy="2806304"/>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sz="1400"/>
            </a:lvl1pPr>
            <a:lvl2pPr marL="914400" lvl="1" indent="-292100" algn="l">
              <a:spcBef>
                <a:spcPts val="800"/>
              </a:spcBef>
              <a:spcAft>
                <a:spcPts val="0"/>
              </a:spcAft>
              <a:buSzPts val="1000"/>
              <a:buChar char="►"/>
              <a:defRPr sz="1200"/>
            </a:lvl2pPr>
            <a:lvl3pPr marL="1371600" lvl="2" indent="-279400" algn="l">
              <a:spcBef>
                <a:spcPts val="800"/>
              </a:spcBef>
              <a:spcAft>
                <a:spcPts val="0"/>
              </a:spcAft>
              <a:buSzPts val="800"/>
              <a:buChar char="►"/>
              <a:defRPr sz="1100"/>
            </a:lvl3pPr>
            <a:lvl4pPr marL="1828800" lvl="3" indent="-273050" algn="l">
              <a:spcBef>
                <a:spcPts val="800"/>
              </a:spcBef>
              <a:spcAft>
                <a:spcPts val="0"/>
              </a:spcAft>
              <a:buSzPts val="700"/>
              <a:buChar char="►"/>
              <a:defRPr sz="900"/>
            </a:lvl4pPr>
            <a:lvl5pPr marL="2286000" lvl="4" indent="-273050" algn="l">
              <a:spcBef>
                <a:spcPts val="800"/>
              </a:spcBef>
              <a:spcAft>
                <a:spcPts val="0"/>
              </a:spcAft>
              <a:buSzPts val="700"/>
              <a:buChar char="►"/>
              <a:defRPr sz="900"/>
            </a:lvl5pPr>
            <a:lvl6pPr marL="2743200" lvl="5" indent="-273050" algn="l">
              <a:spcBef>
                <a:spcPts val="800"/>
              </a:spcBef>
              <a:spcAft>
                <a:spcPts val="0"/>
              </a:spcAft>
              <a:buSzPts val="700"/>
              <a:buChar char="►"/>
              <a:defRPr sz="900"/>
            </a:lvl6pPr>
            <a:lvl7pPr marL="3200400" lvl="6" indent="-273050" algn="l">
              <a:spcBef>
                <a:spcPts val="800"/>
              </a:spcBef>
              <a:spcAft>
                <a:spcPts val="0"/>
              </a:spcAft>
              <a:buSzPts val="700"/>
              <a:buChar char="►"/>
              <a:defRPr sz="900"/>
            </a:lvl7pPr>
            <a:lvl8pPr marL="3657600" lvl="7" indent="-273050" algn="l">
              <a:spcBef>
                <a:spcPts val="800"/>
              </a:spcBef>
              <a:spcAft>
                <a:spcPts val="0"/>
              </a:spcAft>
              <a:buSzPts val="700"/>
              <a:buChar char="►"/>
              <a:defRPr sz="900"/>
            </a:lvl8pPr>
            <a:lvl9pPr marL="4114800" lvl="8" indent="-273050" algn="l">
              <a:spcBef>
                <a:spcPts val="800"/>
              </a:spcBef>
              <a:spcAft>
                <a:spcPts val="0"/>
              </a:spcAft>
              <a:buSzPts val="700"/>
              <a:buChar char="►"/>
              <a:defRPr sz="900"/>
            </a:lvl9pPr>
          </a:lstStyle>
          <a:p>
            <a:endParaRPr/>
          </a:p>
        </p:txBody>
      </p:sp>
      <p:sp>
        <p:nvSpPr>
          <p:cNvPr id="90" name="Google Shape;90;p19"/>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91" name="Google Shape;91;p19"/>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92" name="Google Shape;92;p19"/>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20"/>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96" name="Google Shape;96;p20"/>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97" name="Google Shape;97;p20"/>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866215" y="1085850"/>
            <a:ext cx="2550798" cy="108585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1800"/>
              <a:buFont typeface="Arial"/>
              <a:buNone/>
              <a:defRPr sz="18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21"/>
          <p:cNvSpPr txBox="1">
            <a:spLocks noGrp="1"/>
          </p:cNvSpPr>
          <p:nvPr>
            <p:ph type="body" idx="1"/>
          </p:nvPr>
        </p:nvSpPr>
        <p:spPr>
          <a:xfrm>
            <a:off x="3588462" y="1085850"/>
            <a:ext cx="3896998" cy="3429000"/>
          </a:xfrm>
          <a:prstGeom prst="rect">
            <a:avLst/>
          </a:prstGeom>
          <a:noFill/>
          <a:ln>
            <a:noFill/>
          </a:ln>
        </p:spPr>
        <p:txBody>
          <a:bodyPr spcFirstLastPara="1" wrap="square" lIns="68575" tIns="34275" rIns="68575" bIns="34275" anchor="ctr" anchorCtr="0">
            <a:normAutofit/>
          </a:bodyPr>
          <a:lstStyle>
            <a:lvl1pPr marL="457200" lvl="0" indent="-304800" algn="l">
              <a:spcBef>
                <a:spcPts val="800"/>
              </a:spcBef>
              <a:spcAft>
                <a:spcPts val="0"/>
              </a:spcAft>
              <a:buSzPts val="1200"/>
              <a:buChar char="►"/>
              <a:defRPr sz="1500"/>
            </a:lvl1pPr>
            <a:lvl2pPr marL="914400" lvl="1" indent="-298450" algn="l">
              <a:spcBef>
                <a:spcPts val="800"/>
              </a:spcBef>
              <a:spcAft>
                <a:spcPts val="0"/>
              </a:spcAft>
              <a:buSzPts val="1100"/>
              <a:buChar char="►"/>
              <a:defRPr sz="1400"/>
            </a:lvl2pPr>
            <a:lvl3pPr marL="1371600" lvl="2" indent="-292100" algn="l">
              <a:spcBef>
                <a:spcPts val="800"/>
              </a:spcBef>
              <a:spcAft>
                <a:spcPts val="0"/>
              </a:spcAft>
              <a:buSzPts val="1000"/>
              <a:buChar char="►"/>
              <a:defRPr sz="1200"/>
            </a:lvl3pPr>
            <a:lvl4pPr marL="1828800" lvl="3" indent="-279400" algn="l">
              <a:spcBef>
                <a:spcPts val="800"/>
              </a:spcBef>
              <a:spcAft>
                <a:spcPts val="0"/>
              </a:spcAft>
              <a:buSzPts val="800"/>
              <a:buChar char="►"/>
              <a:defRPr sz="1100"/>
            </a:lvl4pPr>
            <a:lvl5pPr marL="2286000" lvl="4" indent="-279400" algn="l">
              <a:spcBef>
                <a:spcPts val="800"/>
              </a:spcBef>
              <a:spcAft>
                <a:spcPts val="0"/>
              </a:spcAft>
              <a:buSzPts val="800"/>
              <a:buChar char="►"/>
              <a:defRPr sz="1100"/>
            </a:lvl5pPr>
            <a:lvl6pPr marL="2743200" lvl="5" indent="-279400" algn="l">
              <a:spcBef>
                <a:spcPts val="800"/>
              </a:spcBef>
              <a:spcAft>
                <a:spcPts val="0"/>
              </a:spcAft>
              <a:buSzPts val="800"/>
              <a:buChar char="►"/>
              <a:defRPr sz="1100"/>
            </a:lvl6pPr>
            <a:lvl7pPr marL="3200400" lvl="6" indent="-279400" algn="l">
              <a:spcBef>
                <a:spcPts val="800"/>
              </a:spcBef>
              <a:spcAft>
                <a:spcPts val="0"/>
              </a:spcAft>
              <a:buSzPts val="800"/>
              <a:buChar char="►"/>
              <a:defRPr sz="1100"/>
            </a:lvl7pPr>
            <a:lvl8pPr marL="3657600" lvl="7" indent="-279400" algn="l">
              <a:spcBef>
                <a:spcPts val="800"/>
              </a:spcBef>
              <a:spcAft>
                <a:spcPts val="0"/>
              </a:spcAft>
              <a:buSzPts val="800"/>
              <a:buChar char="►"/>
              <a:defRPr sz="1100"/>
            </a:lvl8pPr>
            <a:lvl9pPr marL="4114800" lvl="8" indent="-279400" algn="l">
              <a:spcBef>
                <a:spcPts val="800"/>
              </a:spcBef>
              <a:spcAft>
                <a:spcPts val="0"/>
              </a:spcAft>
              <a:buSzPts val="800"/>
              <a:buChar char="►"/>
              <a:defRPr sz="1100"/>
            </a:lvl9pPr>
          </a:lstStyle>
          <a:p>
            <a:endParaRPr/>
          </a:p>
        </p:txBody>
      </p:sp>
      <p:sp>
        <p:nvSpPr>
          <p:cNvPr id="101" name="Google Shape;101;p21"/>
          <p:cNvSpPr txBox="1">
            <a:spLocks noGrp="1"/>
          </p:cNvSpPr>
          <p:nvPr>
            <p:ph type="body" idx="2"/>
          </p:nvPr>
        </p:nvSpPr>
        <p:spPr>
          <a:xfrm>
            <a:off x="866215" y="2346960"/>
            <a:ext cx="2550797" cy="2171699"/>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800"/>
              <a:buNone/>
              <a:defRPr sz="11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sp>
        <p:nvSpPr>
          <p:cNvPr id="102" name="Google Shape;102;p21"/>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03" name="Google Shape;103;p21"/>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04" name="Google Shape;104;p21"/>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865430" y="1390644"/>
            <a:ext cx="3819679" cy="1181106"/>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2700"/>
              <a:buFont typeface="Arial"/>
              <a:buNone/>
              <a:defRPr sz="27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2"/>
          <p:cNvSpPr>
            <a:spLocks noGrp="1"/>
          </p:cNvSpPr>
          <p:nvPr>
            <p:ph type="pic" idx="2"/>
          </p:nvPr>
        </p:nvSpPr>
        <p:spPr>
          <a:xfrm>
            <a:off x="5212160" y="857250"/>
            <a:ext cx="2400300" cy="3429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08" name="Google Shape;108;p22"/>
          <p:cNvSpPr txBox="1">
            <a:spLocks noGrp="1"/>
          </p:cNvSpPr>
          <p:nvPr>
            <p:ph type="body" idx="1"/>
          </p:nvPr>
        </p:nvSpPr>
        <p:spPr>
          <a:xfrm>
            <a:off x="866215" y="2743200"/>
            <a:ext cx="3813734" cy="1028700"/>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800"/>
              <a:buNone/>
              <a:defRPr sz="11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sp>
        <p:nvSpPr>
          <p:cNvPr id="109" name="Google Shape;109;p22"/>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10" name="Google Shape;110;p22"/>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11" name="Google Shape;111;p22"/>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866217" y="3600440"/>
            <a:ext cx="6619243" cy="425053"/>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800"/>
              <a:buFont typeface="Arial"/>
              <a:buNone/>
              <a:defRPr sz="18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3"/>
          <p:cNvSpPr>
            <a:spLocks noGrp="1"/>
          </p:cNvSpPr>
          <p:nvPr>
            <p:ph type="pic" idx="2"/>
          </p:nvPr>
        </p:nvSpPr>
        <p:spPr>
          <a:xfrm>
            <a:off x="866216" y="514350"/>
            <a:ext cx="6619244" cy="27305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15" name="Google Shape;115;p23"/>
          <p:cNvSpPr txBox="1">
            <a:spLocks noGrp="1"/>
          </p:cNvSpPr>
          <p:nvPr>
            <p:ph type="body" idx="1"/>
          </p:nvPr>
        </p:nvSpPr>
        <p:spPr>
          <a:xfrm>
            <a:off x="866217" y="4025494"/>
            <a:ext cx="6619242" cy="370284"/>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700"/>
              <a:buNone/>
              <a:defRPr sz="9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sp>
        <p:nvSpPr>
          <p:cNvPr id="116" name="Google Shape;116;p23"/>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17" name="Google Shape;117;p23"/>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18" name="Google Shape;118;p23"/>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866215" y="1085850"/>
            <a:ext cx="6619244" cy="14859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chemeClr val="dk1"/>
              </a:buClr>
              <a:buSzPts val="3600"/>
              <a:buFont typeface="Arial"/>
              <a:buNone/>
              <a:defRPr sz="36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a:off x="866215" y="2743200"/>
            <a:ext cx="6619244" cy="1771650"/>
          </a:xfrm>
          <a:prstGeom prst="rect">
            <a:avLst/>
          </a:prstGeom>
          <a:noFill/>
          <a:ln>
            <a:noFill/>
          </a:ln>
        </p:spPr>
        <p:txBody>
          <a:bodyPr spcFirstLastPara="1" wrap="square" lIns="68575" tIns="34275" rIns="68575" bIns="34275" anchor="ctr" anchorCtr="0">
            <a:normAutofit/>
          </a:bodyPr>
          <a:lstStyle>
            <a:lvl1pPr marL="457200" lvl="0" indent="-228600" algn="l">
              <a:spcBef>
                <a:spcPts val="800"/>
              </a:spcBef>
              <a:spcAft>
                <a:spcPts val="0"/>
              </a:spcAft>
              <a:buSzPts val="1100"/>
              <a:buNone/>
              <a:defRPr sz="14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sp>
        <p:nvSpPr>
          <p:cNvPr id="122" name="Google Shape;122;p24"/>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23" name="Google Shape;123;p24"/>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24" name="Google Shape;124;p24"/>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1181101" y="1085850"/>
            <a:ext cx="5999486" cy="1742531"/>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chemeClr val="dk1"/>
              </a:buClr>
              <a:buSzPts val="3600"/>
              <a:buFont typeface="Arial"/>
              <a:buNone/>
              <a:defRPr sz="36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a:off x="1447800" y="2828381"/>
            <a:ext cx="5459737" cy="256631"/>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800"/>
              <a:buNone/>
              <a:defRPr sz="1100" b="0" i="0" cap="small">
                <a:solidFill>
                  <a:srgbClr val="9197CE"/>
                </a:solidFill>
                <a:latin typeface="Century Gothic"/>
                <a:ea typeface="Century Gothic"/>
                <a:cs typeface="Century Gothic"/>
                <a:sym typeface="Century Gothic"/>
              </a:defRPr>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sp>
        <p:nvSpPr>
          <p:cNvPr id="128" name="Google Shape;128;p25"/>
          <p:cNvSpPr txBox="1">
            <a:spLocks noGrp="1"/>
          </p:cNvSpPr>
          <p:nvPr>
            <p:ph type="body" idx="2"/>
          </p:nvPr>
        </p:nvSpPr>
        <p:spPr>
          <a:xfrm>
            <a:off x="866215" y="3262993"/>
            <a:ext cx="6619244" cy="1257300"/>
          </a:xfrm>
          <a:prstGeom prst="rect">
            <a:avLst/>
          </a:prstGeom>
          <a:noFill/>
          <a:ln>
            <a:noFill/>
          </a:ln>
        </p:spPr>
        <p:txBody>
          <a:bodyPr spcFirstLastPara="1" wrap="square" lIns="68575" tIns="34275" rIns="68575" bIns="34275" anchor="ctr" anchorCtr="0">
            <a:normAutofit/>
          </a:bodyPr>
          <a:lstStyle>
            <a:lvl1pPr marL="457200" lvl="0" indent="-228600" algn="l">
              <a:spcBef>
                <a:spcPts val="800"/>
              </a:spcBef>
              <a:spcAft>
                <a:spcPts val="0"/>
              </a:spcAft>
              <a:buSzPts val="1100"/>
              <a:buNone/>
              <a:defRPr sz="14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sp>
        <p:nvSpPr>
          <p:cNvPr id="129" name="Google Shape;129;p25"/>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30" name="Google Shape;130;p25"/>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31" name="Google Shape;131;p25"/>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
        <p:nvSpPr>
          <p:cNvPr id="132" name="Google Shape;132;p25"/>
          <p:cNvSpPr txBox="1"/>
          <p:nvPr/>
        </p:nvSpPr>
        <p:spPr>
          <a:xfrm>
            <a:off x="673721" y="728440"/>
            <a:ext cx="601434" cy="1477328"/>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9200" b="0" i="0">
                <a:solidFill>
                  <a:srgbClr val="9197CE"/>
                </a:solidFill>
                <a:latin typeface="Arial"/>
                <a:ea typeface="Arial"/>
                <a:cs typeface="Arial"/>
                <a:sym typeface="Arial"/>
              </a:rPr>
              <a:t>“</a:t>
            </a:r>
            <a:endParaRPr sz="1100"/>
          </a:p>
        </p:txBody>
      </p:sp>
      <p:sp>
        <p:nvSpPr>
          <p:cNvPr id="133" name="Google Shape;133;p25"/>
          <p:cNvSpPr txBox="1"/>
          <p:nvPr/>
        </p:nvSpPr>
        <p:spPr>
          <a:xfrm>
            <a:off x="6997867" y="1960340"/>
            <a:ext cx="601434" cy="1477327"/>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9200" b="0" i="0">
                <a:solidFill>
                  <a:srgbClr val="9197CE"/>
                </a:solidFill>
                <a:latin typeface="Arial"/>
                <a:ea typeface="Arial"/>
                <a:cs typeface="Arial"/>
                <a:sym typeface="Arial"/>
              </a:rPr>
              <a:t>”</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866215" y="2343151"/>
            <a:ext cx="6619245" cy="1239885"/>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3000"/>
              <a:buFont typeface="Arial"/>
              <a:buNone/>
              <a:defRPr sz="30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6"/>
          <p:cNvSpPr txBox="1">
            <a:spLocks noGrp="1"/>
          </p:cNvSpPr>
          <p:nvPr>
            <p:ph type="body" idx="1"/>
          </p:nvPr>
        </p:nvSpPr>
        <p:spPr>
          <a:xfrm>
            <a:off x="866215" y="3583036"/>
            <a:ext cx="6619244" cy="645300"/>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1200"/>
              <a:buNone/>
              <a:defRPr sz="1500" cap="none">
                <a:solidFill>
                  <a:srgbClr val="9197CE"/>
                </a:solidFill>
              </a:defRPr>
            </a:lvl1pPr>
            <a:lvl2pPr marL="914400" lvl="1" indent="-228600" algn="l">
              <a:spcBef>
                <a:spcPts val="800"/>
              </a:spcBef>
              <a:spcAft>
                <a:spcPts val="0"/>
              </a:spcAft>
              <a:buSzPts val="1100"/>
              <a:buNone/>
              <a:defRPr sz="1400">
                <a:solidFill>
                  <a:schemeClr val="lt1"/>
                </a:solidFill>
              </a:defRPr>
            </a:lvl2pPr>
            <a:lvl3pPr marL="1371600" lvl="2" indent="-228600" algn="l">
              <a:spcBef>
                <a:spcPts val="800"/>
              </a:spcBef>
              <a:spcAft>
                <a:spcPts val="0"/>
              </a:spcAft>
              <a:buSzPts val="1000"/>
              <a:buNone/>
              <a:defRPr sz="1200">
                <a:solidFill>
                  <a:schemeClr val="lt1"/>
                </a:solidFill>
              </a:defRPr>
            </a:lvl3pPr>
            <a:lvl4pPr marL="1828800" lvl="3" indent="-228600" algn="l">
              <a:spcBef>
                <a:spcPts val="800"/>
              </a:spcBef>
              <a:spcAft>
                <a:spcPts val="0"/>
              </a:spcAft>
              <a:buSzPts val="800"/>
              <a:buNone/>
              <a:defRPr sz="1100">
                <a:solidFill>
                  <a:schemeClr val="lt1"/>
                </a:solidFill>
              </a:defRPr>
            </a:lvl4pPr>
            <a:lvl5pPr marL="2286000" lvl="4" indent="-228600" algn="l">
              <a:spcBef>
                <a:spcPts val="800"/>
              </a:spcBef>
              <a:spcAft>
                <a:spcPts val="0"/>
              </a:spcAft>
              <a:buSzPts val="800"/>
              <a:buNone/>
              <a:defRPr sz="1100">
                <a:solidFill>
                  <a:schemeClr val="lt1"/>
                </a:solidFill>
              </a:defRPr>
            </a:lvl5pPr>
            <a:lvl6pPr marL="2743200" lvl="5" indent="-228600" algn="l">
              <a:spcBef>
                <a:spcPts val="800"/>
              </a:spcBef>
              <a:spcAft>
                <a:spcPts val="0"/>
              </a:spcAft>
              <a:buSzPts val="800"/>
              <a:buNone/>
              <a:defRPr sz="1100">
                <a:solidFill>
                  <a:schemeClr val="lt1"/>
                </a:solidFill>
              </a:defRPr>
            </a:lvl6pPr>
            <a:lvl7pPr marL="3200400" lvl="6" indent="-228600" algn="l">
              <a:spcBef>
                <a:spcPts val="800"/>
              </a:spcBef>
              <a:spcAft>
                <a:spcPts val="0"/>
              </a:spcAft>
              <a:buSzPts val="800"/>
              <a:buNone/>
              <a:defRPr sz="1100">
                <a:solidFill>
                  <a:schemeClr val="lt1"/>
                </a:solidFill>
              </a:defRPr>
            </a:lvl7pPr>
            <a:lvl8pPr marL="3657600" lvl="7" indent="-228600" algn="l">
              <a:spcBef>
                <a:spcPts val="800"/>
              </a:spcBef>
              <a:spcAft>
                <a:spcPts val="0"/>
              </a:spcAft>
              <a:buSzPts val="800"/>
              <a:buNone/>
              <a:defRPr sz="1100">
                <a:solidFill>
                  <a:schemeClr val="lt1"/>
                </a:solidFill>
              </a:defRPr>
            </a:lvl8pPr>
            <a:lvl9pPr marL="4114800" lvl="8" indent="-228600" algn="l">
              <a:spcBef>
                <a:spcPts val="800"/>
              </a:spcBef>
              <a:spcAft>
                <a:spcPts val="0"/>
              </a:spcAft>
              <a:buSzPts val="800"/>
              <a:buNone/>
              <a:defRPr sz="1100">
                <a:solidFill>
                  <a:schemeClr val="lt1"/>
                </a:solidFill>
              </a:defRPr>
            </a:lvl9pPr>
          </a:lstStyle>
          <a:p>
            <a:endParaRPr/>
          </a:p>
        </p:txBody>
      </p:sp>
      <p:sp>
        <p:nvSpPr>
          <p:cNvPr id="137" name="Google Shape;137;p26"/>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38" name="Google Shape;138;p26"/>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39" name="Google Shape;139;p26"/>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40"/>
        <p:cNvGrpSpPr/>
        <p:nvPr/>
      </p:nvGrpSpPr>
      <p:grpSpPr>
        <a:xfrm>
          <a:off x="0" y="0"/>
          <a:ext cx="0" cy="0"/>
          <a:chOff x="0" y="0"/>
          <a:chExt cx="0" cy="0"/>
        </a:xfrm>
      </p:grpSpPr>
      <p:sp>
        <p:nvSpPr>
          <p:cNvPr id="141" name="Google Shape;141;p27"/>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chemeClr val="dk1"/>
              </a:buClr>
              <a:buSzPts val="3200"/>
              <a:buFont typeface="Arial"/>
              <a:buNone/>
              <a:defRPr sz="32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7"/>
          <p:cNvSpPr txBox="1">
            <a:spLocks noGrp="1"/>
          </p:cNvSpPr>
          <p:nvPr>
            <p:ph type="body" idx="1"/>
          </p:nvPr>
        </p:nvSpPr>
        <p:spPr>
          <a:xfrm>
            <a:off x="474710" y="1485900"/>
            <a:ext cx="2210150" cy="432197"/>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solidFill>
                  <a:srgbClr val="9197CE"/>
                </a:solidFill>
              </a:defRPr>
            </a:lvl1pPr>
            <a:lvl2pPr marL="914400" lvl="1" indent="-228600" algn="l">
              <a:spcBef>
                <a:spcPts val="800"/>
              </a:spcBef>
              <a:spcAft>
                <a:spcPts val="0"/>
              </a:spcAft>
              <a:buSzPts val="1200"/>
              <a:buNone/>
              <a:defRPr sz="1500" b="1"/>
            </a:lvl2pPr>
            <a:lvl3pPr marL="1371600" lvl="2" indent="-228600" algn="l">
              <a:spcBef>
                <a:spcPts val="800"/>
              </a:spcBef>
              <a:spcAft>
                <a:spcPts val="0"/>
              </a:spcAft>
              <a:buSzPts val="1100"/>
              <a:buNone/>
              <a:defRPr sz="1400" b="1"/>
            </a:lvl3pPr>
            <a:lvl4pPr marL="1828800" lvl="3" indent="-228600" algn="l">
              <a:spcBef>
                <a:spcPts val="800"/>
              </a:spcBef>
              <a:spcAft>
                <a:spcPts val="0"/>
              </a:spcAft>
              <a:buSzPts val="1000"/>
              <a:buNone/>
              <a:defRPr sz="1200" b="1"/>
            </a:lvl4pPr>
            <a:lvl5pPr marL="2286000" lvl="4" indent="-228600" algn="l">
              <a:spcBef>
                <a:spcPts val="800"/>
              </a:spcBef>
              <a:spcAft>
                <a:spcPts val="0"/>
              </a:spcAft>
              <a:buSzPts val="10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143" name="Google Shape;143;p27"/>
          <p:cNvSpPr txBox="1">
            <a:spLocks noGrp="1"/>
          </p:cNvSpPr>
          <p:nvPr>
            <p:ph type="body" idx="2"/>
          </p:nvPr>
        </p:nvSpPr>
        <p:spPr>
          <a:xfrm>
            <a:off x="489347" y="2000250"/>
            <a:ext cx="2195513" cy="2692003"/>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800"/>
              <a:buNone/>
              <a:defRPr sz="11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sp>
        <p:nvSpPr>
          <p:cNvPr id="144" name="Google Shape;144;p27"/>
          <p:cNvSpPr txBox="1">
            <a:spLocks noGrp="1"/>
          </p:cNvSpPr>
          <p:nvPr>
            <p:ph type="body" idx="3"/>
          </p:nvPr>
        </p:nvSpPr>
        <p:spPr>
          <a:xfrm>
            <a:off x="2912744" y="1485900"/>
            <a:ext cx="2202181" cy="432197"/>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solidFill>
                  <a:srgbClr val="9197CE"/>
                </a:solidFill>
              </a:defRPr>
            </a:lvl1pPr>
            <a:lvl2pPr marL="914400" lvl="1" indent="-228600" algn="l">
              <a:spcBef>
                <a:spcPts val="800"/>
              </a:spcBef>
              <a:spcAft>
                <a:spcPts val="0"/>
              </a:spcAft>
              <a:buSzPts val="1200"/>
              <a:buNone/>
              <a:defRPr sz="1500" b="1"/>
            </a:lvl2pPr>
            <a:lvl3pPr marL="1371600" lvl="2" indent="-228600" algn="l">
              <a:spcBef>
                <a:spcPts val="800"/>
              </a:spcBef>
              <a:spcAft>
                <a:spcPts val="0"/>
              </a:spcAft>
              <a:buSzPts val="1100"/>
              <a:buNone/>
              <a:defRPr sz="1400" b="1"/>
            </a:lvl3pPr>
            <a:lvl4pPr marL="1828800" lvl="3" indent="-228600" algn="l">
              <a:spcBef>
                <a:spcPts val="800"/>
              </a:spcBef>
              <a:spcAft>
                <a:spcPts val="0"/>
              </a:spcAft>
              <a:buSzPts val="1000"/>
              <a:buNone/>
              <a:defRPr sz="1200" b="1"/>
            </a:lvl4pPr>
            <a:lvl5pPr marL="2286000" lvl="4" indent="-228600" algn="l">
              <a:spcBef>
                <a:spcPts val="800"/>
              </a:spcBef>
              <a:spcAft>
                <a:spcPts val="0"/>
              </a:spcAft>
              <a:buSzPts val="10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145" name="Google Shape;145;p27"/>
          <p:cNvSpPr txBox="1">
            <a:spLocks noGrp="1"/>
          </p:cNvSpPr>
          <p:nvPr>
            <p:ph type="body" idx="4"/>
          </p:nvPr>
        </p:nvSpPr>
        <p:spPr>
          <a:xfrm>
            <a:off x="2904830" y="2000250"/>
            <a:ext cx="2210096" cy="2692003"/>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800"/>
              <a:buNone/>
              <a:defRPr sz="11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sp>
        <p:nvSpPr>
          <p:cNvPr id="146" name="Google Shape;146;p27"/>
          <p:cNvSpPr txBox="1">
            <a:spLocks noGrp="1"/>
          </p:cNvSpPr>
          <p:nvPr>
            <p:ph type="body" idx="5"/>
          </p:nvPr>
        </p:nvSpPr>
        <p:spPr>
          <a:xfrm>
            <a:off x="5343525" y="1485900"/>
            <a:ext cx="2199085" cy="432197"/>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solidFill>
                  <a:srgbClr val="9197CE"/>
                </a:solidFill>
              </a:defRPr>
            </a:lvl1pPr>
            <a:lvl2pPr marL="914400" lvl="1" indent="-228600" algn="l">
              <a:spcBef>
                <a:spcPts val="800"/>
              </a:spcBef>
              <a:spcAft>
                <a:spcPts val="0"/>
              </a:spcAft>
              <a:buSzPts val="1200"/>
              <a:buNone/>
              <a:defRPr sz="1500" b="1"/>
            </a:lvl2pPr>
            <a:lvl3pPr marL="1371600" lvl="2" indent="-228600" algn="l">
              <a:spcBef>
                <a:spcPts val="800"/>
              </a:spcBef>
              <a:spcAft>
                <a:spcPts val="0"/>
              </a:spcAft>
              <a:buSzPts val="1100"/>
              <a:buNone/>
              <a:defRPr sz="1400" b="1"/>
            </a:lvl3pPr>
            <a:lvl4pPr marL="1828800" lvl="3" indent="-228600" algn="l">
              <a:spcBef>
                <a:spcPts val="800"/>
              </a:spcBef>
              <a:spcAft>
                <a:spcPts val="0"/>
              </a:spcAft>
              <a:buSzPts val="1000"/>
              <a:buNone/>
              <a:defRPr sz="1200" b="1"/>
            </a:lvl4pPr>
            <a:lvl5pPr marL="2286000" lvl="4" indent="-228600" algn="l">
              <a:spcBef>
                <a:spcPts val="800"/>
              </a:spcBef>
              <a:spcAft>
                <a:spcPts val="0"/>
              </a:spcAft>
              <a:buSzPts val="10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147" name="Google Shape;147;p27"/>
          <p:cNvSpPr txBox="1">
            <a:spLocks noGrp="1"/>
          </p:cNvSpPr>
          <p:nvPr>
            <p:ph type="body" idx="6"/>
          </p:nvPr>
        </p:nvSpPr>
        <p:spPr>
          <a:xfrm>
            <a:off x="5343525" y="2000250"/>
            <a:ext cx="2199085" cy="2692003"/>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800"/>
              <a:buNone/>
              <a:defRPr sz="11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cxnSp>
        <p:nvCxnSpPr>
          <p:cNvPr id="148" name="Google Shape;148;p27"/>
          <p:cNvCxnSpPr/>
          <p:nvPr/>
        </p:nvCxnSpPr>
        <p:spPr>
          <a:xfrm>
            <a:off x="2794607" y="1600200"/>
            <a:ext cx="0" cy="2971800"/>
          </a:xfrm>
          <a:prstGeom prst="straightConnector1">
            <a:avLst/>
          </a:prstGeom>
          <a:noFill/>
          <a:ln w="12700" cap="flat" cmpd="sng">
            <a:solidFill>
              <a:srgbClr val="9197CE">
                <a:alpha val="40000"/>
              </a:srgbClr>
            </a:solidFill>
            <a:prstDash val="solid"/>
            <a:round/>
            <a:headEnd type="none" w="sm" len="sm"/>
            <a:tailEnd type="none" w="sm" len="sm"/>
          </a:ln>
        </p:spPr>
      </p:cxnSp>
      <p:cxnSp>
        <p:nvCxnSpPr>
          <p:cNvPr id="149" name="Google Shape;149;p27"/>
          <p:cNvCxnSpPr/>
          <p:nvPr/>
        </p:nvCxnSpPr>
        <p:spPr>
          <a:xfrm>
            <a:off x="5221670" y="1600200"/>
            <a:ext cx="0" cy="2975162"/>
          </a:xfrm>
          <a:prstGeom prst="straightConnector1">
            <a:avLst/>
          </a:prstGeom>
          <a:noFill/>
          <a:ln w="12700" cap="flat" cmpd="sng">
            <a:solidFill>
              <a:srgbClr val="9197CE">
                <a:alpha val="40000"/>
              </a:srgbClr>
            </a:solidFill>
            <a:prstDash val="solid"/>
            <a:round/>
            <a:headEnd type="none" w="sm" len="sm"/>
            <a:tailEnd type="none" w="sm" len="sm"/>
          </a:ln>
        </p:spPr>
      </p:cxnSp>
      <p:sp>
        <p:nvSpPr>
          <p:cNvPr id="150" name="Google Shape;150;p27"/>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51" name="Google Shape;151;p27"/>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52" name="Google Shape;152;p27"/>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chemeClr val="dk1"/>
              </a:buClr>
              <a:buSzPts val="3200"/>
              <a:buFont typeface="Arial"/>
              <a:buNone/>
              <a:defRPr sz="32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8"/>
          <p:cNvSpPr txBox="1">
            <a:spLocks noGrp="1"/>
          </p:cNvSpPr>
          <p:nvPr>
            <p:ph type="body" idx="1"/>
          </p:nvPr>
        </p:nvSpPr>
        <p:spPr>
          <a:xfrm>
            <a:off x="489347" y="3188212"/>
            <a:ext cx="2205038" cy="432197"/>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solidFill>
                  <a:srgbClr val="9197CE"/>
                </a:solidFill>
              </a:defRPr>
            </a:lvl1pPr>
            <a:lvl2pPr marL="914400" lvl="1" indent="-228600" algn="l">
              <a:spcBef>
                <a:spcPts val="800"/>
              </a:spcBef>
              <a:spcAft>
                <a:spcPts val="0"/>
              </a:spcAft>
              <a:buSzPts val="1200"/>
              <a:buNone/>
              <a:defRPr sz="1500" b="1"/>
            </a:lvl2pPr>
            <a:lvl3pPr marL="1371600" lvl="2" indent="-228600" algn="l">
              <a:spcBef>
                <a:spcPts val="800"/>
              </a:spcBef>
              <a:spcAft>
                <a:spcPts val="0"/>
              </a:spcAft>
              <a:buSzPts val="1100"/>
              <a:buNone/>
              <a:defRPr sz="1400" b="1"/>
            </a:lvl3pPr>
            <a:lvl4pPr marL="1828800" lvl="3" indent="-228600" algn="l">
              <a:spcBef>
                <a:spcPts val="800"/>
              </a:spcBef>
              <a:spcAft>
                <a:spcPts val="0"/>
              </a:spcAft>
              <a:buSzPts val="1000"/>
              <a:buNone/>
              <a:defRPr sz="1200" b="1"/>
            </a:lvl4pPr>
            <a:lvl5pPr marL="2286000" lvl="4" indent="-228600" algn="l">
              <a:spcBef>
                <a:spcPts val="800"/>
              </a:spcBef>
              <a:spcAft>
                <a:spcPts val="0"/>
              </a:spcAft>
              <a:buSzPts val="10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156" name="Google Shape;156;p28"/>
          <p:cNvSpPr>
            <a:spLocks noGrp="1"/>
          </p:cNvSpPr>
          <p:nvPr>
            <p:ph type="pic" idx="2"/>
          </p:nvPr>
        </p:nvSpPr>
        <p:spPr>
          <a:xfrm>
            <a:off x="489347" y="1657350"/>
            <a:ext cx="2205038" cy="1143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57" name="Google Shape;157;p28"/>
          <p:cNvSpPr txBox="1">
            <a:spLocks noGrp="1"/>
          </p:cNvSpPr>
          <p:nvPr>
            <p:ph type="body" idx="3"/>
          </p:nvPr>
        </p:nvSpPr>
        <p:spPr>
          <a:xfrm>
            <a:off x="489347" y="3620408"/>
            <a:ext cx="2205038" cy="494392"/>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800"/>
              <a:buNone/>
              <a:defRPr sz="11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sp>
        <p:nvSpPr>
          <p:cNvPr id="158" name="Google Shape;158;p28"/>
          <p:cNvSpPr txBox="1">
            <a:spLocks noGrp="1"/>
          </p:cNvSpPr>
          <p:nvPr>
            <p:ph type="body" idx="4"/>
          </p:nvPr>
        </p:nvSpPr>
        <p:spPr>
          <a:xfrm>
            <a:off x="2917031" y="3188212"/>
            <a:ext cx="2197894" cy="432197"/>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solidFill>
                  <a:srgbClr val="9197CE"/>
                </a:solidFill>
              </a:defRPr>
            </a:lvl1pPr>
            <a:lvl2pPr marL="914400" lvl="1" indent="-228600" algn="l">
              <a:spcBef>
                <a:spcPts val="800"/>
              </a:spcBef>
              <a:spcAft>
                <a:spcPts val="0"/>
              </a:spcAft>
              <a:buSzPts val="1200"/>
              <a:buNone/>
              <a:defRPr sz="1500" b="1"/>
            </a:lvl2pPr>
            <a:lvl3pPr marL="1371600" lvl="2" indent="-228600" algn="l">
              <a:spcBef>
                <a:spcPts val="800"/>
              </a:spcBef>
              <a:spcAft>
                <a:spcPts val="0"/>
              </a:spcAft>
              <a:buSzPts val="1100"/>
              <a:buNone/>
              <a:defRPr sz="1400" b="1"/>
            </a:lvl3pPr>
            <a:lvl4pPr marL="1828800" lvl="3" indent="-228600" algn="l">
              <a:spcBef>
                <a:spcPts val="800"/>
              </a:spcBef>
              <a:spcAft>
                <a:spcPts val="0"/>
              </a:spcAft>
              <a:buSzPts val="1000"/>
              <a:buNone/>
              <a:defRPr sz="1200" b="1"/>
            </a:lvl4pPr>
            <a:lvl5pPr marL="2286000" lvl="4" indent="-228600" algn="l">
              <a:spcBef>
                <a:spcPts val="800"/>
              </a:spcBef>
              <a:spcAft>
                <a:spcPts val="0"/>
              </a:spcAft>
              <a:buSzPts val="10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159" name="Google Shape;159;p28"/>
          <p:cNvSpPr>
            <a:spLocks noGrp="1"/>
          </p:cNvSpPr>
          <p:nvPr>
            <p:ph type="pic" idx="5"/>
          </p:nvPr>
        </p:nvSpPr>
        <p:spPr>
          <a:xfrm>
            <a:off x="2917030" y="1657350"/>
            <a:ext cx="2197894" cy="1143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60" name="Google Shape;160;p28"/>
          <p:cNvSpPr txBox="1">
            <a:spLocks noGrp="1"/>
          </p:cNvSpPr>
          <p:nvPr>
            <p:ph type="body" idx="6"/>
          </p:nvPr>
        </p:nvSpPr>
        <p:spPr>
          <a:xfrm>
            <a:off x="2916016" y="3620407"/>
            <a:ext cx="2200805" cy="494392"/>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800"/>
              <a:buNone/>
              <a:defRPr sz="11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sp>
        <p:nvSpPr>
          <p:cNvPr id="161" name="Google Shape;161;p28"/>
          <p:cNvSpPr txBox="1">
            <a:spLocks noGrp="1"/>
          </p:cNvSpPr>
          <p:nvPr>
            <p:ph type="body" idx="7"/>
          </p:nvPr>
        </p:nvSpPr>
        <p:spPr>
          <a:xfrm>
            <a:off x="5343525" y="3188212"/>
            <a:ext cx="2199085" cy="432197"/>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solidFill>
                  <a:srgbClr val="9197CE"/>
                </a:solidFill>
              </a:defRPr>
            </a:lvl1pPr>
            <a:lvl2pPr marL="914400" lvl="1" indent="-228600" algn="l">
              <a:spcBef>
                <a:spcPts val="800"/>
              </a:spcBef>
              <a:spcAft>
                <a:spcPts val="0"/>
              </a:spcAft>
              <a:buSzPts val="1200"/>
              <a:buNone/>
              <a:defRPr sz="1500" b="1"/>
            </a:lvl2pPr>
            <a:lvl3pPr marL="1371600" lvl="2" indent="-228600" algn="l">
              <a:spcBef>
                <a:spcPts val="800"/>
              </a:spcBef>
              <a:spcAft>
                <a:spcPts val="0"/>
              </a:spcAft>
              <a:buSzPts val="1100"/>
              <a:buNone/>
              <a:defRPr sz="1400" b="1"/>
            </a:lvl3pPr>
            <a:lvl4pPr marL="1828800" lvl="3" indent="-228600" algn="l">
              <a:spcBef>
                <a:spcPts val="800"/>
              </a:spcBef>
              <a:spcAft>
                <a:spcPts val="0"/>
              </a:spcAft>
              <a:buSzPts val="1000"/>
              <a:buNone/>
              <a:defRPr sz="1200" b="1"/>
            </a:lvl4pPr>
            <a:lvl5pPr marL="2286000" lvl="4" indent="-228600" algn="l">
              <a:spcBef>
                <a:spcPts val="800"/>
              </a:spcBef>
              <a:spcAft>
                <a:spcPts val="0"/>
              </a:spcAft>
              <a:buSzPts val="10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162" name="Google Shape;162;p28"/>
          <p:cNvSpPr>
            <a:spLocks noGrp="1"/>
          </p:cNvSpPr>
          <p:nvPr>
            <p:ph type="pic" idx="8"/>
          </p:nvPr>
        </p:nvSpPr>
        <p:spPr>
          <a:xfrm>
            <a:off x="5343524" y="1657350"/>
            <a:ext cx="2199085" cy="1143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63" name="Google Shape;163;p28"/>
          <p:cNvSpPr txBox="1">
            <a:spLocks noGrp="1"/>
          </p:cNvSpPr>
          <p:nvPr>
            <p:ph type="body" idx="9"/>
          </p:nvPr>
        </p:nvSpPr>
        <p:spPr>
          <a:xfrm>
            <a:off x="5343431" y="3620406"/>
            <a:ext cx="2201998" cy="494392"/>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800"/>
              <a:buNone/>
              <a:defRPr sz="11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cxnSp>
        <p:nvCxnSpPr>
          <p:cNvPr id="164" name="Google Shape;164;p28"/>
          <p:cNvCxnSpPr/>
          <p:nvPr/>
        </p:nvCxnSpPr>
        <p:spPr>
          <a:xfrm>
            <a:off x="2794607" y="1600200"/>
            <a:ext cx="0" cy="2971800"/>
          </a:xfrm>
          <a:prstGeom prst="straightConnector1">
            <a:avLst/>
          </a:prstGeom>
          <a:noFill/>
          <a:ln w="12700" cap="flat" cmpd="sng">
            <a:solidFill>
              <a:srgbClr val="9197CE">
                <a:alpha val="40000"/>
              </a:srgbClr>
            </a:solidFill>
            <a:prstDash val="solid"/>
            <a:round/>
            <a:headEnd type="none" w="sm" len="sm"/>
            <a:tailEnd type="none" w="sm" len="sm"/>
          </a:ln>
        </p:spPr>
      </p:cxnSp>
      <p:cxnSp>
        <p:nvCxnSpPr>
          <p:cNvPr id="165" name="Google Shape;165;p28"/>
          <p:cNvCxnSpPr/>
          <p:nvPr/>
        </p:nvCxnSpPr>
        <p:spPr>
          <a:xfrm>
            <a:off x="5221670" y="1600200"/>
            <a:ext cx="0" cy="2975162"/>
          </a:xfrm>
          <a:prstGeom prst="straightConnector1">
            <a:avLst/>
          </a:prstGeom>
          <a:noFill/>
          <a:ln w="12700" cap="flat" cmpd="sng">
            <a:solidFill>
              <a:srgbClr val="9197CE">
                <a:alpha val="40000"/>
              </a:srgbClr>
            </a:solidFill>
            <a:prstDash val="solid"/>
            <a:round/>
            <a:headEnd type="none" w="sm" len="sm"/>
            <a:tailEnd type="none" w="sm" len="sm"/>
          </a:ln>
        </p:spPr>
      </p:cxnSp>
      <p:sp>
        <p:nvSpPr>
          <p:cNvPr id="166" name="Google Shape;166;p28"/>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67" name="Google Shape;167;p28"/>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68" name="Google Shape;168;p28"/>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1" name="Google Shape;171;p29"/>
          <p:cNvSpPr txBox="1">
            <a:spLocks noGrp="1"/>
          </p:cNvSpPr>
          <p:nvPr>
            <p:ph type="body" idx="1"/>
          </p:nvPr>
        </p:nvSpPr>
        <p:spPr>
          <a:xfrm rot="5400000">
            <a:off x="2609132" y="-241959"/>
            <a:ext cx="3146611" cy="6709906"/>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a:lvl1pPr>
            <a:lvl2pPr marL="914400" lvl="1" indent="-298450" algn="l">
              <a:spcBef>
                <a:spcPts val="800"/>
              </a:spcBef>
              <a:spcAft>
                <a:spcPts val="0"/>
              </a:spcAft>
              <a:buSzPts val="1100"/>
              <a:buChar char="►"/>
              <a:defRPr/>
            </a:lvl2pPr>
            <a:lvl3pPr marL="1371600" lvl="2" indent="-298450" algn="l">
              <a:spcBef>
                <a:spcPts val="800"/>
              </a:spcBef>
              <a:spcAft>
                <a:spcPts val="0"/>
              </a:spcAft>
              <a:buSzPts val="1100"/>
              <a:buChar char="►"/>
              <a:defRPr/>
            </a:lvl3pPr>
            <a:lvl4pPr marL="1828800" lvl="3" indent="-298450" algn="l">
              <a:spcBef>
                <a:spcPts val="800"/>
              </a:spcBef>
              <a:spcAft>
                <a:spcPts val="0"/>
              </a:spcAft>
              <a:buSzPts val="1100"/>
              <a:buChar char="►"/>
              <a:defRPr/>
            </a:lvl4pPr>
            <a:lvl5pPr marL="2286000" lvl="4" indent="-298450" algn="l">
              <a:spcBef>
                <a:spcPts val="800"/>
              </a:spcBef>
              <a:spcAft>
                <a:spcPts val="0"/>
              </a:spcAft>
              <a:buSzPts val="11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172" name="Google Shape;172;p29"/>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73" name="Google Shape;173;p29"/>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74" name="Google Shape;174;p29"/>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5"/>
        <p:cNvGrpSpPr/>
        <p:nvPr/>
      </p:nvGrpSpPr>
      <p:grpSpPr>
        <a:xfrm>
          <a:off x="0" y="0"/>
          <a:ext cx="0" cy="0"/>
          <a:chOff x="0" y="0"/>
          <a:chExt cx="0" cy="0"/>
        </a:xfrm>
      </p:grpSpPr>
      <p:sp>
        <p:nvSpPr>
          <p:cNvPr id="176" name="Google Shape;176;p30"/>
          <p:cNvSpPr txBox="1">
            <a:spLocks noGrp="1"/>
          </p:cNvSpPr>
          <p:nvPr>
            <p:ph type="title"/>
          </p:nvPr>
        </p:nvSpPr>
        <p:spPr>
          <a:xfrm rot="5400000">
            <a:off x="4700587" y="1850231"/>
            <a:ext cx="4369594" cy="1314451"/>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7" name="Google Shape;177;p30"/>
          <p:cNvSpPr txBox="1">
            <a:spLocks noGrp="1"/>
          </p:cNvSpPr>
          <p:nvPr>
            <p:ph type="body" idx="1"/>
          </p:nvPr>
        </p:nvSpPr>
        <p:spPr>
          <a:xfrm rot="5400000">
            <a:off x="1259682" y="-104774"/>
            <a:ext cx="4026693" cy="5567362"/>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a:lvl1pPr>
            <a:lvl2pPr marL="914400" lvl="1" indent="-298450" algn="l">
              <a:spcBef>
                <a:spcPts val="800"/>
              </a:spcBef>
              <a:spcAft>
                <a:spcPts val="0"/>
              </a:spcAft>
              <a:buSzPts val="1100"/>
              <a:buChar char="►"/>
              <a:defRPr/>
            </a:lvl2pPr>
            <a:lvl3pPr marL="1371600" lvl="2" indent="-298450" algn="l">
              <a:spcBef>
                <a:spcPts val="800"/>
              </a:spcBef>
              <a:spcAft>
                <a:spcPts val="0"/>
              </a:spcAft>
              <a:buSzPts val="1100"/>
              <a:buChar char="►"/>
              <a:defRPr/>
            </a:lvl3pPr>
            <a:lvl4pPr marL="1828800" lvl="3" indent="-298450" algn="l">
              <a:spcBef>
                <a:spcPts val="800"/>
              </a:spcBef>
              <a:spcAft>
                <a:spcPts val="0"/>
              </a:spcAft>
              <a:buSzPts val="1100"/>
              <a:buChar char="►"/>
              <a:defRPr/>
            </a:lvl4pPr>
            <a:lvl5pPr marL="2286000" lvl="4" indent="-298450" algn="l">
              <a:spcBef>
                <a:spcPts val="800"/>
              </a:spcBef>
              <a:spcAft>
                <a:spcPts val="0"/>
              </a:spcAft>
              <a:buSzPts val="11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178" name="Google Shape;178;p30"/>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79" name="Google Shape;179;p30"/>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80" name="Google Shape;180;p30"/>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entury Gothic"/>
                <a:ea typeface="Century Gothic"/>
                <a:cs typeface="Century Gothic"/>
                <a:sym typeface="Century Gothic"/>
              </a:defRPr>
            </a:lvl1pPr>
            <a:lvl2pPr marL="0" marR="0" lvl="1" indent="0" algn="l" rtl="0">
              <a:spcBef>
                <a:spcPts val="0"/>
              </a:spcBef>
              <a:buNone/>
              <a:defRPr sz="1400">
                <a:solidFill>
                  <a:schemeClr val="lt1"/>
                </a:solidFill>
                <a:latin typeface="Century Gothic"/>
                <a:ea typeface="Century Gothic"/>
                <a:cs typeface="Century Gothic"/>
                <a:sym typeface="Century Gothic"/>
              </a:defRPr>
            </a:lvl2pPr>
            <a:lvl3pPr marL="0" marR="0" lvl="2" indent="0" algn="l" rtl="0">
              <a:spcBef>
                <a:spcPts val="0"/>
              </a:spcBef>
              <a:buNone/>
              <a:defRPr sz="1400">
                <a:solidFill>
                  <a:schemeClr val="lt1"/>
                </a:solidFill>
                <a:latin typeface="Century Gothic"/>
                <a:ea typeface="Century Gothic"/>
                <a:cs typeface="Century Gothic"/>
                <a:sym typeface="Century Gothic"/>
              </a:defRPr>
            </a:lvl3pPr>
            <a:lvl4pPr marL="0" marR="0" lvl="3" indent="0" algn="l" rtl="0">
              <a:spcBef>
                <a:spcPts val="0"/>
              </a:spcBef>
              <a:buNone/>
              <a:defRPr sz="1400">
                <a:solidFill>
                  <a:schemeClr val="lt1"/>
                </a:solidFill>
                <a:latin typeface="Century Gothic"/>
                <a:ea typeface="Century Gothic"/>
                <a:cs typeface="Century Gothic"/>
                <a:sym typeface="Century Gothic"/>
              </a:defRPr>
            </a:lvl4pPr>
            <a:lvl5pPr marL="0" marR="0" lvl="4" indent="0" algn="l" rtl="0">
              <a:spcBef>
                <a:spcPts val="0"/>
              </a:spcBef>
              <a:buNone/>
              <a:defRPr sz="1400">
                <a:solidFill>
                  <a:schemeClr val="lt1"/>
                </a:solidFill>
                <a:latin typeface="Century Gothic"/>
                <a:ea typeface="Century Gothic"/>
                <a:cs typeface="Century Gothic"/>
                <a:sym typeface="Century Gothic"/>
              </a:defRPr>
            </a:lvl5pPr>
            <a:lvl6pPr marL="0" marR="0" lvl="5" indent="0" algn="l" rtl="0">
              <a:spcBef>
                <a:spcPts val="0"/>
              </a:spcBef>
              <a:buNone/>
              <a:defRPr sz="1400">
                <a:solidFill>
                  <a:schemeClr val="lt1"/>
                </a:solidFill>
                <a:latin typeface="Century Gothic"/>
                <a:ea typeface="Century Gothic"/>
                <a:cs typeface="Century Gothic"/>
                <a:sym typeface="Century Gothic"/>
              </a:defRPr>
            </a:lvl6pPr>
            <a:lvl7pPr marL="0" marR="0" lvl="6" indent="0" algn="l" rtl="0">
              <a:spcBef>
                <a:spcPts val="0"/>
              </a:spcBef>
              <a:buNone/>
              <a:defRPr sz="1400">
                <a:solidFill>
                  <a:schemeClr val="lt1"/>
                </a:solidFill>
                <a:latin typeface="Century Gothic"/>
                <a:ea typeface="Century Gothic"/>
                <a:cs typeface="Century Gothic"/>
                <a:sym typeface="Century Gothic"/>
              </a:defRPr>
            </a:lvl7pPr>
            <a:lvl8pPr marL="0" marR="0" lvl="7" indent="0" algn="l" rtl="0">
              <a:spcBef>
                <a:spcPts val="0"/>
              </a:spcBef>
              <a:buNone/>
              <a:defRPr sz="1400">
                <a:solidFill>
                  <a:schemeClr val="lt1"/>
                </a:solidFill>
                <a:latin typeface="Century Gothic"/>
                <a:ea typeface="Century Gothic"/>
                <a:cs typeface="Century Gothic"/>
                <a:sym typeface="Century Gothic"/>
              </a:defRPr>
            </a:lvl8pPr>
            <a:lvl9pPr marL="0" marR="0" lvl="8" indent="0" algn="l" rtl="0">
              <a:spcBef>
                <a:spcPts val="0"/>
              </a:spcBef>
              <a:buNone/>
              <a:defRPr sz="14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7"/>
        <p:cNvGrpSpPr/>
        <p:nvPr/>
      </p:nvGrpSpPr>
      <p:grpSpPr>
        <a:xfrm>
          <a:off x="0" y="0"/>
          <a:ext cx="0" cy="0"/>
          <a:chOff x="0" y="0"/>
          <a:chExt cx="0" cy="0"/>
        </a:xfrm>
      </p:grpSpPr>
      <p:sp>
        <p:nvSpPr>
          <p:cNvPr id="188" name="Google Shape;188;p32"/>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9" name="Google Shape;189;p32"/>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0" name="Google Shape;190;p32"/>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457200" y="205979"/>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3" name="Google Shape;193;p33"/>
          <p:cNvSpPr txBox="1">
            <a:spLocks noGrp="1"/>
          </p:cNvSpPr>
          <p:nvPr>
            <p:ph type="body" idx="1"/>
          </p:nvPr>
        </p:nvSpPr>
        <p:spPr>
          <a:xfrm>
            <a:off x="457200" y="1200151"/>
            <a:ext cx="8229600" cy="3394472"/>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194" name="Google Shape;194;p33"/>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5" name="Google Shape;195;p33"/>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6" name="Google Shape;196;p33"/>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7"/>
        <p:cNvGrpSpPr/>
        <p:nvPr/>
      </p:nvGrpSpPr>
      <p:grpSpPr>
        <a:xfrm>
          <a:off x="0" y="0"/>
          <a:ext cx="0" cy="0"/>
          <a:chOff x="0" y="0"/>
          <a:chExt cx="0" cy="0"/>
        </a:xfrm>
      </p:grpSpPr>
      <p:sp>
        <p:nvSpPr>
          <p:cNvPr id="198" name="Google Shape;198;p34"/>
          <p:cNvSpPr txBox="1">
            <a:spLocks noGrp="1"/>
          </p:cNvSpPr>
          <p:nvPr>
            <p:ph type="ctrTitle"/>
          </p:nvPr>
        </p:nvSpPr>
        <p:spPr>
          <a:xfrm>
            <a:off x="685800" y="1597820"/>
            <a:ext cx="77724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9" name="Google Shape;199;p34"/>
          <p:cNvSpPr txBox="1">
            <a:spLocks noGrp="1"/>
          </p:cNvSpPr>
          <p:nvPr>
            <p:ph type="subTitle" idx="1"/>
          </p:nvPr>
        </p:nvSpPr>
        <p:spPr>
          <a:xfrm>
            <a:off x="1371600" y="2914650"/>
            <a:ext cx="6400800" cy="1314450"/>
          </a:xfrm>
          <a:prstGeom prst="rect">
            <a:avLst/>
          </a:prstGeom>
          <a:noFill/>
          <a:ln>
            <a:noFill/>
          </a:ln>
        </p:spPr>
        <p:txBody>
          <a:bodyPr spcFirstLastPara="1" wrap="square" lIns="68575" tIns="34275" rIns="68575" bIns="34275" anchor="t" anchorCtr="0">
            <a:normAutofit/>
          </a:bodyPr>
          <a:lstStyle>
            <a:lvl1pPr lvl="0" algn="ctr">
              <a:spcBef>
                <a:spcPts val="600"/>
              </a:spcBef>
              <a:spcAft>
                <a:spcPts val="0"/>
              </a:spcAft>
              <a:buClr>
                <a:srgbClr val="888888"/>
              </a:buClr>
              <a:buSzPts val="3200"/>
              <a:buNone/>
              <a:defRPr>
                <a:solidFill>
                  <a:srgbClr val="888888"/>
                </a:solidFill>
              </a:defRPr>
            </a:lvl1pPr>
            <a:lvl2pPr lvl="1" algn="ctr">
              <a:spcBef>
                <a:spcPts val="600"/>
              </a:spcBef>
              <a:spcAft>
                <a:spcPts val="0"/>
              </a:spcAft>
              <a:buClr>
                <a:srgbClr val="888888"/>
              </a:buClr>
              <a:buSzPts val="2800"/>
              <a:buNone/>
              <a:defRPr>
                <a:solidFill>
                  <a:srgbClr val="888888"/>
                </a:solidFill>
              </a:defRPr>
            </a:lvl2pPr>
            <a:lvl3pPr lvl="2" algn="ctr">
              <a:spcBef>
                <a:spcPts val="50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0" name="Google Shape;200;p34"/>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1" name="Google Shape;201;p34"/>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2" name="Google Shape;202;p34"/>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3"/>
        <p:cNvGrpSpPr/>
        <p:nvPr/>
      </p:nvGrpSpPr>
      <p:grpSpPr>
        <a:xfrm>
          <a:off x="0" y="0"/>
          <a:ext cx="0" cy="0"/>
          <a:chOff x="0" y="0"/>
          <a:chExt cx="0" cy="0"/>
        </a:xfrm>
      </p:grpSpPr>
      <p:sp>
        <p:nvSpPr>
          <p:cNvPr id="204" name="Google Shape;204;p35"/>
          <p:cNvSpPr txBox="1">
            <a:spLocks noGrp="1"/>
          </p:cNvSpPr>
          <p:nvPr>
            <p:ph type="title"/>
          </p:nvPr>
        </p:nvSpPr>
        <p:spPr>
          <a:xfrm>
            <a:off x="722313" y="3305176"/>
            <a:ext cx="7772400" cy="1021556"/>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5" name="Google Shape;205;p35"/>
          <p:cNvSpPr txBox="1">
            <a:spLocks noGrp="1"/>
          </p:cNvSpPr>
          <p:nvPr>
            <p:ph type="body" idx="1"/>
          </p:nvPr>
        </p:nvSpPr>
        <p:spPr>
          <a:xfrm>
            <a:off x="722313" y="2180035"/>
            <a:ext cx="7772400" cy="1125140"/>
          </a:xfrm>
          <a:prstGeom prst="rect">
            <a:avLst/>
          </a:prstGeom>
          <a:noFill/>
          <a:ln>
            <a:noFill/>
          </a:ln>
        </p:spPr>
        <p:txBody>
          <a:bodyPr spcFirstLastPara="1" wrap="square" lIns="68575" tIns="34275" rIns="68575" bIns="34275"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400"/>
              </a:spcBef>
              <a:spcAft>
                <a:spcPts val="0"/>
              </a:spcAft>
              <a:buClr>
                <a:srgbClr val="888888"/>
              </a:buClr>
              <a:buSzPts val="1800"/>
              <a:buNone/>
              <a:defRPr sz="1800">
                <a:solidFill>
                  <a:srgbClr val="888888"/>
                </a:solidFill>
              </a:defRPr>
            </a:lvl2pPr>
            <a:lvl3pPr marL="1371600" lvl="2" indent="-228600" algn="l">
              <a:spcBef>
                <a:spcPts val="300"/>
              </a:spcBef>
              <a:spcAft>
                <a:spcPts val="0"/>
              </a:spcAft>
              <a:buClr>
                <a:srgbClr val="888888"/>
              </a:buClr>
              <a:buSzPts val="1600"/>
              <a:buNone/>
              <a:defRPr sz="1600">
                <a:solidFill>
                  <a:srgbClr val="888888"/>
                </a:solidFill>
              </a:defRPr>
            </a:lvl3pPr>
            <a:lvl4pPr marL="1828800" lvl="3" indent="-228600" algn="l">
              <a:spcBef>
                <a:spcPts val="300"/>
              </a:spcBef>
              <a:spcAft>
                <a:spcPts val="0"/>
              </a:spcAft>
              <a:buClr>
                <a:srgbClr val="888888"/>
              </a:buClr>
              <a:buSzPts val="1400"/>
              <a:buNone/>
              <a:defRPr sz="1400">
                <a:solidFill>
                  <a:srgbClr val="888888"/>
                </a:solidFill>
              </a:defRPr>
            </a:lvl4pPr>
            <a:lvl5pPr marL="2286000" lvl="4" indent="-228600" algn="l">
              <a:spcBef>
                <a:spcPts val="300"/>
              </a:spcBef>
              <a:spcAft>
                <a:spcPts val="0"/>
              </a:spcAft>
              <a:buClr>
                <a:srgbClr val="888888"/>
              </a:buClr>
              <a:buSzPts val="1400"/>
              <a:buNone/>
              <a:defRPr sz="1400">
                <a:solidFill>
                  <a:srgbClr val="888888"/>
                </a:solidFill>
              </a:defRPr>
            </a:lvl5pPr>
            <a:lvl6pPr marL="2743200" lvl="5" indent="-228600" algn="l">
              <a:spcBef>
                <a:spcPts val="300"/>
              </a:spcBef>
              <a:spcAft>
                <a:spcPts val="0"/>
              </a:spcAft>
              <a:buClr>
                <a:srgbClr val="888888"/>
              </a:buClr>
              <a:buSzPts val="1400"/>
              <a:buNone/>
              <a:defRPr sz="1400">
                <a:solidFill>
                  <a:srgbClr val="888888"/>
                </a:solidFill>
              </a:defRPr>
            </a:lvl6pPr>
            <a:lvl7pPr marL="3200400" lvl="6" indent="-228600" algn="l">
              <a:spcBef>
                <a:spcPts val="300"/>
              </a:spcBef>
              <a:spcAft>
                <a:spcPts val="0"/>
              </a:spcAft>
              <a:buClr>
                <a:srgbClr val="888888"/>
              </a:buClr>
              <a:buSzPts val="1400"/>
              <a:buNone/>
              <a:defRPr sz="1400">
                <a:solidFill>
                  <a:srgbClr val="888888"/>
                </a:solidFill>
              </a:defRPr>
            </a:lvl7pPr>
            <a:lvl8pPr marL="3657600" lvl="7" indent="-228600" algn="l">
              <a:spcBef>
                <a:spcPts val="300"/>
              </a:spcBef>
              <a:spcAft>
                <a:spcPts val="0"/>
              </a:spcAft>
              <a:buClr>
                <a:srgbClr val="888888"/>
              </a:buClr>
              <a:buSzPts val="1400"/>
              <a:buNone/>
              <a:defRPr sz="1400">
                <a:solidFill>
                  <a:srgbClr val="888888"/>
                </a:solidFill>
              </a:defRPr>
            </a:lvl8pPr>
            <a:lvl9pPr marL="4114800" lvl="8" indent="-228600" algn="l">
              <a:spcBef>
                <a:spcPts val="300"/>
              </a:spcBef>
              <a:spcAft>
                <a:spcPts val="0"/>
              </a:spcAft>
              <a:buClr>
                <a:srgbClr val="888888"/>
              </a:buClr>
              <a:buSzPts val="1400"/>
              <a:buNone/>
              <a:defRPr sz="1400">
                <a:solidFill>
                  <a:srgbClr val="888888"/>
                </a:solidFill>
              </a:defRPr>
            </a:lvl9pPr>
          </a:lstStyle>
          <a:p>
            <a:endParaRPr/>
          </a:p>
        </p:txBody>
      </p:sp>
      <p:sp>
        <p:nvSpPr>
          <p:cNvPr id="206" name="Google Shape;206;p35"/>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7" name="Google Shape;207;p35"/>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8" name="Google Shape;208;p35"/>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9"/>
        <p:cNvGrpSpPr/>
        <p:nvPr/>
      </p:nvGrpSpPr>
      <p:grpSpPr>
        <a:xfrm>
          <a:off x="0" y="0"/>
          <a:ext cx="0" cy="0"/>
          <a:chOff x="0" y="0"/>
          <a:chExt cx="0" cy="0"/>
        </a:xfrm>
      </p:grpSpPr>
      <p:sp>
        <p:nvSpPr>
          <p:cNvPr id="210" name="Google Shape;210;p36"/>
          <p:cNvSpPr txBox="1">
            <a:spLocks noGrp="1"/>
          </p:cNvSpPr>
          <p:nvPr>
            <p:ph type="title"/>
          </p:nvPr>
        </p:nvSpPr>
        <p:spPr>
          <a:xfrm>
            <a:off x="457200" y="205979"/>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1" name="Google Shape;211;p36"/>
          <p:cNvSpPr txBox="1">
            <a:spLocks noGrp="1"/>
          </p:cNvSpPr>
          <p:nvPr>
            <p:ph type="body" idx="1"/>
          </p:nvPr>
        </p:nvSpPr>
        <p:spPr>
          <a:xfrm>
            <a:off x="457200" y="1200151"/>
            <a:ext cx="4038600" cy="3394472"/>
          </a:xfrm>
          <a:prstGeom prst="rect">
            <a:avLst/>
          </a:prstGeom>
          <a:noFill/>
          <a:ln>
            <a:noFill/>
          </a:ln>
        </p:spPr>
        <p:txBody>
          <a:bodyPr spcFirstLastPara="1" wrap="square" lIns="68575" tIns="34275" rIns="68575" bIns="34275" anchor="t" anchorCtr="0">
            <a:normAutofit/>
          </a:bodyPr>
          <a:lstStyle>
            <a:lvl1pPr marL="457200" lvl="0" indent="-406400" algn="l">
              <a:spcBef>
                <a:spcPts val="600"/>
              </a:spcBef>
              <a:spcAft>
                <a:spcPts val="0"/>
              </a:spcAft>
              <a:buClr>
                <a:schemeClr val="dk1"/>
              </a:buClr>
              <a:buSzPts val="2800"/>
              <a:buChar char="•"/>
              <a:defRPr sz="2800"/>
            </a:lvl1pPr>
            <a:lvl2pPr marL="914400" lvl="1" indent="-381000" algn="l">
              <a:spcBef>
                <a:spcPts val="50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400"/>
              </a:spcBef>
              <a:spcAft>
                <a:spcPts val="0"/>
              </a:spcAft>
              <a:buClr>
                <a:schemeClr val="dk1"/>
              </a:buClr>
              <a:buSzPts val="1800"/>
              <a:buChar char="–"/>
              <a:defRPr sz="1800"/>
            </a:lvl4pPr>
            <a:lvl5pPr marL="2286000" lvl="4" indent="-342900" algn="l">
              <a:spcBef>
                <a:spcPts val="400"/>
              </a:spcBef>
              <a:spcAft>
                <a:spcPts val="0"/>
              </a:spcAft>
              <a:buClr>
                <a:schemeClr val="dk1"/>
              </a:buClr>
              <a:buSzPts val="1800"/>
              <a:buChar char="»"/>
              <a:defRPr sz="1800"/>
            </a:lvl5pPr>
            <a:lvl6pPr marL="2743200" lvl="5" indent="-342900" algn="l">
              <a:spcBef>
                <a:spcPts val="400"/>
              </a:spcBef>
              <a:spcAft>
                <a:spcPts val="0"/>
              </a:spcAft>
              <a:buClr>
                <a:schemeClr val="dk1"/>
              </a:buClr>
              <a:buSzPts val="1800"/>
              <a:buChar char="•"/>
              <a:defRPr sz="1800"/>
            </a:lvl6pPr>
            <a:lvl7pPr marL="3200400" lvl="6" indent="-342900" algn="l">
              <a:spcBef>
                <a:spcPts val="400"/>
              </a:spcBef>
              <a:spcAft>
                <a:spcPts val="0"/>
              </a:spcAft>
              <a:buClr>
                <a:schemeClr val="dk1"/>
              </a:buClr>
              <a:buSzPts val="1800"/>
              <a:buChar char="•"/>
              <a:defRPr sz="1800"/>
            </a:lvl7pPr>
            <a:lvl8pPr marL="3657600" lvl="7" indent="-342900" algn="l">
              <a:spcBef>
                <a:spcPts val="400"/>
              </a:spcBef>
              <a:spcAft>
                <a:spcPts val="0"/>
              </a:spcAft>
              <a:buClr>
                <a:schemeClr val="dk1"/>
              </a:buClr>
              <a:buSzPts val="1800"/>
              <a:buChar char="•"/>
              <a:defRPr sz="1800"/>
            </a:lvl8pPr>
            <a:lvl9pPr marL="4114800" lvl="8" indent="-342900" algn="l">
              <a:spcBef>
                <a:spcPts val="400"/>
              </a:spcBef>
              <a:spcAft>
                <a:spcPts val="0"/>
              </a:spcAft>
              <a:buClr>
                <a:schemeClr val="dk1"/>
              </a:buClr>
              <a:buSzPts val="1800"/>
              <a:buChar char="•"/>
              <a:defRPr sz="1800"/>
            </a:lvl9pPr>
          </a:lstStyle>
          <a:p>
            <a:endParaRPr/>
          </a:p>
        </p:txBody>
      </p:sp>
      <p:sp>
        <p:nvSpPr>
          <p:cNvPr id="212" name="Google Shape;212;p36"/>
          <p:cNvSpPr txBox="1">
            <a:spLocks noGrp="1"/>
          </p:cNvSpPr>
          <p:nvPr>
            <p:ph type="body" idx="2"/>
          </p:nvPr>
        </p:nvSpPr>
        <p:spPr>
          <a:xfrm>
            <a:off x="4648200" y="1200151"/>
            <a:ext cx="4038600" cy="3394472"/>
          </a:xfrm>
          <a:prstGeom prst="rect">
            <a:avLst/>
          </a:prstGeom>
          <a:noFill/>
          <a:ln>
            <a:noFill/>
          </a:ln>
        </p:spPr>
        <p:txBody>
          <a:bodyPr spcFirstLastPara="1" wrap="square" lIns="68575" tIns="34275" rIns="68575" bIns="34275" anchor="t" anchorCtr="0">
            <a:normAutofit/>
          </a:bodyPr>
          <a:lstStyle>
            <a:lvl1pPr marL="457200" lvl="0" indent="-406400" algn="l">
              <a:spcBef>
                <a:spcPts val="600"/>
              </a:spcBef>
              <a:spcAft>
                <a:spcPts val="0"/>
              </a:spcAft>
              <a:buClr>
                <a:schemeClr val="dk1"/>
              </a:buClr>
              <a:buSzPts val="2800"/>
              <a:buChar char="•"/>
              <a:defRPr sz="2800"/>
            </a:lvl1pPr>
            <a:lvl2pPr marL="914400" lvl="1" indent="-381000" algn="l">
              <a:spcBef>
                <a:spcPts val="50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400"/>
              </a:spcBef>
              <a:spcAft>
                <a:spcPts val="0"/>
              </a:spcAft>
              <a:buClr>
                <a:schemeClr val="dk1"/>
              </a:buClr>
              <a:buSzPts val="1800"/>
              <a:buChar char="–"/>
              <a:defRPr sz="1800"/>
            </a:lvl4pPr>
            <a:lvl5pPr marL="2286000" lvl="4" indent="-342900" algn="l">
              <a:spcBef>
                <a:spcPts val="400"/>
              </a:spcBef>
              <a:spcAft>
                <a:spcPts val="0"/>
              </a:spcAft>
              <a:buClr>
                <a:schemeClr val="dk1"/>
              </a:buClr>
              <a:buSzPts val="1800"/>
              <a:buChar char="»"/>
              <a:defRPr sz="1800"/>
            </a:lvl5pPr>
            <a:lvl6pPr marL="2743200" lvl="5" indent="-342900" algn="l">
              <a:spcBef>
                <a:spcPts val="400"/>
              </a:spcBef>
              <a:spcAft>
                <a:spcPts val="0"/>
              </a:spcAft>
              <a:buClr>
                <a:schemeClr val="dk1"/>
              </a:buClr>
              <a:buSzPts val="1800"/>
              <a:buChar char="•"/>
              <a:defRPr sz="1800"/>
            </a:lvl6pPr>
            <a:lvl7pPr marL="3200400" lvl="6" indent="-342900" algn="l">
              <a:spcBef>
                <a:spcPts val="400"/>
              </a:spcBef>
              <a:spcAft>
                <a:spcPts val="0"/>
              </a:spcAft>
              <a:buClr>
                <a:schemeClr val="dk1"/>
              </a:buClr>
              <a:buSzPts val="1800"/>
              <a:buChar char="•"/>
              <a:defRPr sz="1800"/>
            </a:lvl7pPr>
            <a:lvl8pPr marL="3657600" lvl="7" indent="-342900" algn="l">
              <a:spcBef>
                <a:spcPts val="400"/>
              </a:spcBef>
              <a:spcAft>
                <a:spcPts val="0"/>
              </a:spcAft>
              <a:buClr>
                <a:schemeClr val="dk1"/>
              </a:buClr>
              <a:buSzPts val="1800"/>
              <a:buChar char="•"/>
              <a:defRPr sz="1800"/>
            </a:lvl8pPr>
            <a:lvl9pPr marL="4114800" lvl="8" indent="-342900" algn="l">
              <a:spcBef>
                <a:spcPts val="400"/>
              </a:spcBef>
              <a:spcAft>
                <a:spcPts val="0"/>
              </a:spcAft>
              <a:buClr>
                <a:schemeClr val="dk1"/>
              </a:buClr>
              <a:buSzPts val="1800"/>
              <a:buChar char="•"/>
              <a:defRPr sz="1800"/>
            </a:lvl9pPr>
          </a:lstStyle>
          <a:p>
            <a:endParaRPr/>
          </a:p>
        </p:txBody>
      </p:sp>
      <p:sp>
        <p:nvSpPr>
          <p:cNvPr id="213" name="Google Shape;213;p36"/>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4" name="Google Shape;214;p36"/>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5" name="Google Shape;215;p36"/>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6"/>
        <p:cNvGrpSpPr/>
        <p:nvPr/>
      </p:nvGrpSpPr>
      <p:grpSpPr>
        <a:xfrm>
          <a:off x="0" y="0"/>
          <a:ext cx="0" cy="0"/>
          <a:chOff x="0" y="0"/>
          <a:chExt cx="0" cy="0"/>
        </a:xfrm>
      </p:grpSpPr>
      <p:sp>
        <p:nvSpPr>
          <p:cNvPr id="217" name="Google Shape;217;p37"/>
          <p:cNvSpPr txBox="1">
            <a:spLocks noGrp="1"/>
          </p:cNvSpPr>
          <p:nvPr>
            <p:ph type="title"/>
          </p:nvPr>
        </p:nvSpPr>
        <p:spPr>
          <a:xfrm>
            <a:off x="457200" y="205979"/>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8" name="Google Shape;218;p37"/>
          <p:cNvSpPr txBox="1">
            <a:spLocks noGrp="1"/>
          </p:cNvSpPr>
          <p:nvPr>
            <p:ph type="body" idx="1"/>
          </p:nvPr>
        </p:nvSpPr>
        <p:spPr>
          <a:xfrm>
            <a:off x="457200" y="1151335"/>
            <a:ext cx="4040188" cy="479822"/>
          </a:xfrm>
          <a:prstGeom prst="rect">
            <a:avLst/>
          </a:prstGeom>
          <a:noFill/>
          <a:ln>
            <a:noFill/>
          </a:ln>
        </p:spPr>
        <p:txBody>
          <a:bodyPr spcFirstLastPara="1" wrap="square" lIns="68575" tIns="34275" rIns="68575" bIns="34275" anchor="b" anchorCtr="0">
            <a:normAutofit/>
          </a:bodyPr>
          <a:lstStyle>
            <a:lvl1pPr marL="457200" lvl="0" indent="-228600" algn="l">
              <a:spcBef>
                <a:spcPts val="50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400"/>
              </a:spcBef>
              <a:spcAft>
                <a:spcPts val="0"/>
              </a:spcAft>
              <a:buClr>
                <a:schemeClr val="dk1"/>
              </a:buClr>
              <a:buSzPts val="1800"/>
              <a:buNone/>
              <a:defRPr sz="1800" b="1"/>
            </a:lvl3pPr>
            <a:lvl4pPr marL="1828800" lvl="3" indent="-228600" algn="l">
              <a:spcBef>
                <a:spcPts val="300"/>
              </a:spcBef>
              <a:spcAft>
                <a:spcPts val="0"/>
              </a:spcAft>
              <a:buClr>
                <a:schemeClr val="dk1"/>
              </a:buClr>
              <a:buSzPts val="1600"/>
              <a:buNone/>
              <a:defRPr sz="1600" b="1"/>
            </a:lvl4pPr>
            <a:lvl5pPr marL="2286000" lvl="4" indent="-228600" algn="l">
              <a:spcBef>
                <a:spcPts val="300"/>
              </a:spcBef>
              <a:spcAft>
                <a:spcPts val="0"/>
              </a:spcAft>
              <a:buClr>
                <a:schemeClr val="dk1"/>
              </a:buClr>
              <a:buSzPts val="1600"/>
              <a:buNone/>
              <a:defRPr sz="1600" b="1"/>
            </a:lvl5pPr>
            <a:lvl6pPr marL="2743200" lvl="5" indent="-228600" algn="l">
              <a:spcBef>
                <a:spcPts val="300"/>
              </a:spcBef>
              <a:spcAft>
                <a:spcPts val="0"/>
              </a:spcAft>
              <a:buClr>
                <a:schemeClr val="dk1"/>
              </a:buClr>
              <a:buSzPts val="1600"/>
              <a:buNone/>
              <a:defRPr sz="1600" b="1"/>
            </a:lvl6pPr>
            <a:lvl7pPr marL="3200400" lvl="6" indent="-228600" algn="l">
              <a:spcBef>
                <a:spcPts val="300"/>
              </a:spcBef>
              <a:spcAft>
                <a:spcPts val="0"/>
              </a:spcAft>
              <a:buClr>
                <a:schemeClr val="dk1"/>
              </a:buClr>
              <a:buSzPts val="1600"/>
              <a:buNone/>
              <a:defRPr sz="1600" b="1"/>
            </a:lvl7pPr>
            <a:lvl8pPr marL="3657600" lvl="7" indent="-228600" algn="l">
              <a:spcBef>
                <a:spcPts val="300"/>
              </a:spcBef>
              <a:spcAft>
                <a:spcPts val="0"/>
              </a:spcAft>
              <a:buClr>
                <a:schemeClr val="dk1"/>
              </a:buClr>
              <a:buSzPts val="1600"/>
              <a:buNone/>
              <a:defRPr sz="1600" b="1"/>
            </a:lvl8pPr>
            <a:lvl9pPr marL="4114800" lvl="8" indent="-228600" algn="l">
              <a:spcBef>
                <a:spcPts val="300"/>
              </a:spcBef>
              <a:spcAft>
                <a:spcPts val="0"/>
              </a:spcAft>
              <a:buClr>
                <a:schemeClr val="dk1"/>
              </a:buClr>
              <a:buSzPts val="1600"/>
              <a:buNone/>
              <a:defRPr sz="1600" b="1"/>
            </a:lvl9pPr>
          </a:lstStyle>
          <a:p>
            <a:endParaRPr/>
          </a:p>
        </p:txBody>
      </p:sp>
      <p:sp>
        <p:nvSpPr>
          <p:cNvPr id="219" name="Google Shape;219;p37"/>
          <p:cNvSpPr txBox="1">
            <a:spLocks noGrp="1"/>
          </p:cNvSpPr>
          <p:nvPr>
            <p:ph type="body" idx="2"/>
          </p:nvPr>
        </p:nvSpPr>
        <p:spPr>
          <a:xfrm>
            <a:off x="457200" y="1631156"/>
            <a:ext cx="4040188" cy="2963466"/>
          </a:xfrm>
          <a:prstGeom prst="rect">
            <a:avLst/>
          </a:prstGeom>
          <a:noFill/>
          <a:ln>
            <a:noFill/>
          </a:ln>
        </p:spPr>
        <p:txBody>
          <a:bodyPr spcFirstLastPara="1" wrap="square" lIns="68575" tIns="34275" rIns="68575" bIns="34275" anchor="t" anchorCtr="0">
            <a:normAutofit/>
          </a:bodyPr>
          <a:lstStyle>
            <a:lvl1pPr marL="457200" lvl="0" indent="-381000" algn="l">
              <a:spcBef>
                <a:spcPts val="50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400"/>
              </a:spcBef>
              <a:spcAft>
                <a:spcPts val="0"/>
              </a:spcAft>
              <a:buClr>
                <a:schemeClr val="dk1"/>
              </a:buClr>
              <a:buSzPts val="1800"/>
              <a:buChar char="•"/>
              <a:defRPr sz="1800"/>
            </a:lvl3pPr>
            <a:lvl4pPr marL="1828800" lvl="3" indent="-330200" algn="l">
              <a:spcBef>
                <a:spcPts val="300"/>
              </a:spcBef>
              <a:spcAft>
                <a:spcPts val="0"/>
              </a:spcAft>
              <a:buClr>
                <a:schemeClr val="dk1"/>
              </a:buClr>
              <a:buSzPts val="1600"/>
              <a:buChar char="–"/>
              <a:defRPr sz="1600"/>
            </a:lvl4pPr>
            <a:lvl5pPr marL="2286000" lvl="4" indent="-330200" algn="l">
              <a:spcBef>
                <a:spcPts val="300"/>
              </a:spcBef>
              <a:spcAft>
                <a:spcPts val="0"/>
              </a:spcAft>
              <a:buClr>
                <a:schemeClr val="dk1"/>
              </a:buClr>
              <a:buSzPts val="1600"/>
              <a:buChar char="»"/>
              <a:defRPr sz="1600"/>
            </a:lvl5pPr>
            <a:lvl6pPr marL="2743200" lvl="5" indent="-330200" algn="l">
              <a:spcBef>
                <a:spcPts val="300"/>
              </a:spcBef>
              <a:spcAft>
                <a:spcPts val="0"/>
              </a:spcAft>
              <a:buClr>
                <a:schemeClr val="dk1"/>
              </a:buClr>
              <a:buSzPts val="1600"/>
              <a:buChar char="•"/>
              <a:defRPr sz="1600"/>
            </a:lvl6pPr>
            <a:lvl7pPr marL="3200400" lvl="6" indent="-330200" algn="l">
              <a:spcBef>
                <a:spcPts val="300"/>
              </a:spcBef>
              <a:spcAft>
                <a:spcPts val="0"/>
              </a:spcAft>
              <a:buClr>
                <a:schemeClr val="dk1"/>
              </a:buClr>
              <a:buSzPts val="1600"/>
              <a:buChar char="•"/>
              <a:defRPr sz="1600"/>
            </a:lvl7pPr>
            <a:lvl8pPr marL="3657600" lvl="7" indent="-330200" algn="l">
              <a:spcBef>
                <a:spcPts val="300"/>
              </a:spcBef>
              <a:spcAft>
                <a:spcPts val="0"/>
              </a:spcAft>
              <a:buClr>
                <a:schemeClr val="dk1"/>
              </a:buClr>
              <a:buSzPts val="1600"/>
              <a:buChar char="•"/>
              <a:defRPr sz="1600"/>
            </a:lvl8pPr>
            <a:lvl9pPr marL="4114800" lvl="8" indent="-330200" algn="l">
              <a:spcBef>
                <a:spcPts val="300"/>
              </a:spcBef>
              <a:spcAft>
                <a:spcPts val="0"/>
              </a:spcAft>
              <a:buClr>
                <a:schemeClr val="dk1"/>
              </a:buClr>
              <a:buSzPts val="1600"/>
              <a:buChar char="•"/>
              <a:defRPr sz="1600"/>
            </a:lvl9pPr>
          </a:lstStyle>
          <a:p>
            <a:endParaRPr/>
          </a:p>
        </p:txBody>
      </p:sp>
      <p:sp>
        <p:nvSpPr>
          <p:cNvPr id="220" name="Google Shape;220;p37"/>
          <p:cNvSpPr txBox="1">
            <a:spLocks noGrp="1"/>
          </p:cNvSpPr>
          <p:nvPr>
            <p:ph type="body" idx="3"/>
          </p:nvPr>
        </p:nvSpPr>
        <p:spPr>
          <a:xfrm>
            <a:off x="4645027" y="1151335"/>
            <a:ext cx="4041775" cy="479822"/>
          </a:xfrm>
          <a:prstGeom prst="rect">
            <a:avLst/>
          </a:prstGeom>
          <a:noFill/>
          <a:ln>
            <a:noFill/>
          </a:ln>
        </p:spPr>
        <p:txBody>
          <a:bodyPr spcFirstLastPara="1" wrap="square" lIns="68575" tIns="34275" rIns="68575" bIns="34275" anchor="b" anchorCtr="0">
            <a:normAutofit/>
          </a:bodyPr>
          <a:lstStyle>
            <a:lvl1pPr marL="457200" lvl="0" indent="-228600" algn="l">
              <a:spcBef>
                <a:spcPts val="50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400"/>
              </a:spcBef>
              <a:spcAft>
                <a:spcPts val="0"/>
              </a:spcAft>
              <a:buClr>
                <a:schemeClr val="dk1"/>
              </a:buClr>
              <a:buSzPts val="1800"/>
              <a:buNone/>
              <a:defRPr sz="1800" b="1"/>
            </a:lvl3pPr>
            <a:lvl4pPr marL="1828800" lvl="3" indent="-228600" algn="l">
              <a:spcBef>
                <a:spcPts val="300"/>
              </a:spcBef>
              <a:spcAft>
                <a:spcPts val="0"/>
              </a:spcAft>
              <a:buClr>
                <a:schemeClr val="dk1"/>
              </a:buClr>
              <a:buSzPts val="1600"/>
              <a:buNone/>
              <a:defRPr sz="1600" b="1"/>
            </a:lvl4pPr>
            <a:lvl5pPr marL="2286000" lvl="4" indent="-228600" algn="l">
              <a:spcBef>
                <a:spcPts val="300"/>
              </a:spcBef>
              <a:spcAft>
                <a:spcPts val="0"/>
              </a:spcAft>
              <a:buClr>
                <a:schemeClr val="dk1"/>
              </a:buClr>
              <a:buSzPts val="1600"/>
              <a:buNone/>
              <a:defRPr sz="1600" b="1"/>
            </a:lvl5pPr>
            <a:lvl6pPr marL="2743200" lvl="5" indent="-228600" algn="l">
              <a:spcBef>
                <a:spcPts val="300"/>
              </a:spcBef>
              <a:spcAft>
                <a:spcPts val="0"/>
              </a:spcAft>
              <a:buClr>
                <a:schemeClr val="dk1"/>
              </a:buClr>
              <a:buSzPts val="1600"/>
              <a:buNone/>
              <a:defRPr sz="1600" b="1"/>
            </a:lvl6pPr>
            <a:lvl7pPr marL="3200400" lvl="6" indent="-228600" algn="l">
              <a:spcBef>
                <a:spcPts val="300"/>
              </a:spcBef>
              <a:spcAft>
                <a:spcPts val="0"/>
              </a:spcAft>
              <a:buClr>
                <a:schemeClr val="dk1"/>
              </a:buClr>
              <a:buSzPts val="1600"/>
              <a:buNone/>
              <a:defRPr sz="1600" b="1"/>
            </a:lvl7pPr>
            <a:lvl8pPr marL="3657600" lvl="7" indent="-228600" algn="l">
              <a:spcBef>
                <a:spcPts val="300"/>
              </a:spcBef>
              <a:spcAft>
                <a:spcPts val="0"/>
              </a:spcAft>
              <a:buClr>
                <a:schemeClr val="dk1"/>
              </a:buClr>
              <a:buSzPts val="1600"/>
              <a:buNone/>
              <a:defRPr sz="1600" b="1"/>
            </a:lvl8pPr>
            <a:lvl9pPr marL="4114800" lvl="8" indent="-228600" algn="l">
              <a:spcBef>
                <a:spcPts val="300"/>
              </a:spcBef>
              <a:spcAft>
                <a:spcPts val="0"/>
              </a:spcAft>
              <a:buClr>
                <a:schemeClr val="dk1"/>
              </a:buClr>
              <a:buSzPts val="1600"/>
              <a:buNone/>
              <a:defRPr sz="1600" b="1"/>
            </a:lvl9pPr>
          </a:lstStyle>
          <a:p>
            <a:endParaRPr/>
          </a:p>
        </p:txBody>
      </p:sp>
      <p:sp>
        <p:nvSpPr>
          <p:cNvPr id="221" name="Google Shape;221;p37"/>
          <p:cNvSpPr txBox="1">
            <a:spLocks noGrp="1"/>
          </p:cNvSpPr>
          <p:nvPr>
            <p:ph type="body" idx="4"/>
          </p:nvPr>
        </p:nvSpPr>
        <p:spPr>
          <a:xfrm>
            <a:off x="4645027" y="1631156"/>
            <a:ext cx="4041775" cy="2963466"/>
          </a:xfrm>
          <a:prstGeom prst="rect">
            <a:avLst/>
          </a:prstGeom>
          <a:noFill/>
          <a:ln>
            <a:noFill/>
          </a:ln>
        </p:spPr>
        <p:txBody>
          <a:bodyPr spcFirstLastPara="1" wrap="square" lIns="68575" tIns="34275" rIns="68575" bIns="34275" anchor="t" anchorCtr="0">
            <a:normAutofit/>
          </a:bodyPr>
          <a:lstStyle>
            <a:lvl1pPr marL="457200" lvl="0" indent="-381000" algn="l">
              <a:spcBef>
                <a:spcPts val="50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400"/>
              </a:spcBef>
              <a:spcAft>
                <a:spcPts val="0"/>
              </a:spcAft>
              <a:buClr>
                <a:schemeClr val="dk1"/>
              </a:buClr>
              <a:buSzPts val="1800"/>
              <a:buChar char="•"/>
              <a:defRPr sz="1800"/>
            </a:lvl3pPr>
            <a:lvl4pPr marL="1828800" lvl="3" indent="-330200" algn="l">
              <a:spcBef>
                <a:spcPts val="300"/>
              </a:spcBef>
              <a:spcAft>
                <a:spcPts val="0"/>
              </a:spcAft>
              <a:buClr>
                <a:schemeClr val="dk1"/>
              </a:buClr>
              <a:buSzPts val="1600"/>
              <a:buChar char="–"/>
              <a:defRPr sz="1600"/>
            </a:lvl4pPr>
            <a:lvl5pPr marL="2286000" lvl="4" indent="-330200" algn="l">
              <a:spcBef>
                <a:spcPts val="300"/>
              </a:spcBef>
              <a:spcAft>
                <a:spcPts val="0"/>
              </a:spcAft>
              <a:buClr>
                <a:schemeClr val="dk1"/>
              </a:buClr>
              <a:buSzPts val="1600"/>
              <a:buChar char="»"/>
              <a:defRPr sz="1600"/>
            </a:lvl5pPr>
            <a:lvl6pPr marL="2743200" lvl="5" indent="-330200" algn="l">
              <a:spcBef>
                <a:spcPts val="300"/>
              </a:spcBef>
              <a:spcAft>
                <a:spcPts val="0"/>
              </a:spcAft>
              <a:buClr>
                <a:schemeClr val="dk1"/>
              </a:buClr>
              <a:buSzPts val="1600"/>
              <a:buChar char="•"/>
              <a:defRPr sz="1600"/>
            </a:lvl6pPr>
            <a:lvl7pPr marL="3200400" lvl="6" indent="-330200" algn="l">
              <a:spcBef>
                <a:spcPts val="300"/>
              </a:spcBef>
              <a:spcAft>
                <a:spcPts val="0"/>
              </a:spcAft>
              <a:buClr>
                <a:schemeClr val="dk1"/>
              </a:buClr>
              <a:buSzPts val="1600"/>
              <a:buChar char="•"/>
              <a:defRPr sz="1600"/>
            </a:lvl7pPr>
            <a:lvl8pPr marL="3657600" lvl="7" indent="-330200" algn="l">
              <a:spcBef>
                <a:spcPts val="300"/>
              </a:spcBef>
              <a:spcAft>
                <a:spcPts val="0"/>
              </a:spcAft>
              <a:buClr>
                <a:schemeClr val="dk1"/>
              </a:buClr>
              <a:buSzPts val="1600"/>
              <a:buChar char="•"/>
              <a:defRPr sz="1600"/>
            </a:lvl8pPr>
            <a:lvl9pPr marL="4114800" lvl="8" indent="-330200" algn="l">
              <a:spcBef>
                <a:spcPts val="300"/>
              </a:spcBef>
              <a:spcAft>
                <a:spcPts val="0"/>
              </a:spcAft>
              <a:buClr>
                <a:schemeClr val="dk1"/>
              </a:buClr>
              <a:buSzPts val="1600"/>
              <a:buChar char="•"/>
              <a:defRPr sz="1600"/>
            </a:lvl9pPr>
          </a:lstStyle>
          <a:p>
            <a:endParaRPr/>
          </a:p>
        </p:txBody>
      </p:sp>
      <p:sp>
        <p:nvSpPr>
          <p:cNvPr id="222" name="Google Shape;222;p37"/>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3" name="Google Shape;223;p37"/>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4" name="Google Shape;224;p37"/>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5"/>
        <p:cNvGrpSpPr/>
        <p:nvPr/>
      </p:nvGrpSpPr>
      <p:grpSpPr>
        <a:xfrm>
          <a:off x="0" y="0"/>
          <a:ext cx="0" cy="0"/>
          <a:chOff x="0" y="0"/>
          <a:chExt cx="0" cy="0"/>
        </a:xfrm>
      </p:grpSpPr>
      <p:sp>
        <p:nvSpPr>
          <p:cNvPr id="226" name="Google Shape;226;p38"/>
          <p:cNvSpPr txBox="1">
            <a:spLocks noGrp="1"/>
          </p:cNvSpPr>
          <p:nvPr>
            <p:ph type="title"/>
          </p:nvPr>
        </p:nvSpPr>
        <p:spPr>
          <a:xfrm>
            <a:off x="457200" y="205979"/>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7" name="Google Shape;227;p38"/>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8" name="Google Shape;228;p38"/>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9" name="Google Shape;229;p38"/>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0"/>
        <p:cNvGrpSpPr/>
        <p:nvPr/>
      </p:nvGrpSpPr>
      <p:grpSpPr>
        <a:xfrm>
          <a:off x="0" y="0"/>
          <a:ext cx="0" cy="0"/>
          <a:chOff x="0" y="0"/>
          <a:chExt cx="0" cy="0"/>
        </a:xfrm>
      </p:grpSpPr>
      <p:sp>
        <p:nvSpPr>
          <p:cNvPr id="231" name="Google Shape;231;p39"/>
          <p:cNvSpPr txBox="1">
            <a:spLocks noGrp="1"/>
          </p:cNvSpPr>
          <p:nvPr>
            <p:ph type="title"/>
          </p:nvPr>
        </p:nvSpPr>
        <p:spPr>
          <a:xfrm>
            <a:off x="457201" y="204787"/>
            <a:ext cx="3008313" cy="871538"/>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2" name="Google Shape;232;p39"/>
          <p:cNvSpPr txBox="1">
            <a:spLocks noGrp="1"/>
          </p:cNvSpPr>
          <p:nvPr>
            <p:ph type="body" idx="1"/>
          </p:nvPr>
        </p:nvSpPr>
        <p:spPr>
          <a:xfrm>
            <a:off x="3575050" y="204789"/>
            <a:ext cx="5111750" cy="4389835"/>
          </a:xfrm>
          <a:prstGeom prst="rect">
            <a:avLst/>
          </a:prstGeom>
          <a:noFill/>
          <a:ln>
            <a:noFill/>
          </a:ln>
        </p:spPr>
        <p:txBody>
          <a:bodyPr spcFirstLastPara="1" wrap="square" lIns="68575" tIns="34275" rIns="68575" bIns="34275" anchor="t" anchorCtr="0">
            <a:normAutofit/>
          </a:bodyPr>
          <a:lstStyle>
            <a:lvl1pPr marL="457200" lvl="0" indent="-431800" algn="l">
              <a:spcBef>
                <a:spcPts val="600"/>
              </a:spcBef>
              <a:spcAft>
                <a:spcPts val="0"/>
              </a:spcAft>
              <a:buClr>
                <a:schemeClr val="dk1"/>
              </a:buClr>
              <a:buSzPts val="3200"/>
              <a:buChar char="•"/>
              <a:defRPr sz="3200"/>
            </a:lvl1pPr>
            <a:lvl2pPr marL="914400" lvl="1" indent="-406400" algn="l">
              <a:spcBef>
                <a:spcPts val="600"/>
              </a:spcBef>
              <a:spcAft>
                <a:spcPts val="0"/>
              </a:spcAft>
              <a:buClr>
                <a:schemeClr val="dk1"/>
              </a:buClr>
              <a:buSzPts val="2800"/>
              <a:buChar char="–"/>
              <a:defRPr sz="2800"/>
            </a:lvl2pPr>
            <a:lvl3pPr marL="1371600" lvl="2" indent="-381000" algn="l">
              <a:spcBef>
                <a:spcPts val="50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33" name="Google Shape;233;p39"/>
          <p:cNvSpPr txBox="1">
            <a:spLocks noGrp="1"/>
          </p:cNvSpPr>
          <p:nvPr>
            <p:ph type="body" idx="2"/>
          </p:nvPr>
        </p:nvSpPr>
        <p:spPr>
          <a:xfrm>
            <a:off x="457201" y="1076327"/>
            <a:ext cx="3008313" cy="3518297"/>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Clr>
                <a:schemeClr val="dk1"/>
              </a:buClr>
              <a:buSzPts val="1400"/>
              <a:buNone/>
              <a:defRPr sz="1400"/>
            </a:lvl1pPr>
            <a:lvl2pPr marL="914400" lvl="1" indent="-228600" algn="l">
              <a:spcBef>
                <a:spcPts val="20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200"/>
              </a:spcBef>
              <a:spcAft>
                <a:spcPts val="0"/>
              </a:spcAft>
              <a:buClr>
                <a:schemeClr val="dk1"/>
              </a:buClr>
              <a:buSzPts val="900"/>
              <a:buNone/>
              <a:defRPr sz="900"/>
            </a:lvl4pPr>
            <a:lvl5pPr marL="2286000" lvl="4" indent="-228600" algn="l">
              <a:spcBef>
                <a:spcPts val="200"/>
              </a:spcBef>
              <a:spcAft>
                <a:spcPts val="0"/>
              </a:spcAft>
              <a:buClr>
                <a:schemeClr val="dk1"/>
              </a:buClr>
              <a:buSzPts val="900"/>
              <a:buNone/>
              <a:defRPr sz="900"/>
            </a:lvl5pPr>
            <a:lvl6pPr marL="2743200" lvl="5" indent="-228600" algn="l">
              <a:spcBef>
                <a:spcPts val="200"/>
              </a:spcBef>
              <a:spcAft>
                <a:spcPts val="0"/>
              </a:spcAft>
              <a:buClr>
                <a:schemeClr val="dk1"/>
              </a:buClr>
              <a:buSzPts val="900"/>
              <a:buNone/>
              <a:defRPr sz="900"/>
            </a:lvl6pPr>
            <a:lvl7pPr marL="3200400" lvl="6" indent="-228600" algn="l">
              <a:spcBef>
                <a:spcPts val="200"/>
              </a:spcBef>
              <a:spcAft>
                <a:spcPts val="0"/>
              </a:spcAft>
              <a:buClr>
                <a:schemeClr val="dk1"/>
              </a:buClr>
              <a:buSzPts val="900"/>
              <a:buNone/>
              <a:defRPr sz="900"/>
            </a:lvl7pPr>
            <a:lvl8pPr marL="3657600" lvl="7" indent="-228600" algn="l">
              <a:spcBef>
                <a:spcPts val="200"/>
              </a:spcBef>
              <a:spcAft>
                <a:spcPts val="0"/>
              </a:spcAft>
              <a:buClr>
                <a:schemeClr val="dk1"/>
              </a:buClr>
              <a:buSzPts val="900"/>
              <a:buNone/>
              <a:defRPr sz="900"/>
            </a:lvl8pPr>
            <a:lvl9pPr marL="4114800" lvl="8" indent="-228600" algn="l">
              <a:spcBef>
                <a:spcPts val="200"/>
              </a:spcBef>
              <a:spcAft>
                <a:spcPts val="0"/>
              </a:spcAft>
              <a:buClr>
                <a:schemeClr val="dk1"/>
              </a:buClr>
              <a:buSzPts val="900"/>
              <a:buNone/>
              <a:defRPr sz="900"/>
            </a:lvl9pPr>
          </a:lstStyle>
          <a:p>
            <a:endParaRPr/>
          </a:p>
        </p:txBody>
      </p:sp>
      <p:sp>
        <p:nvSpPr>
          <p:cNvPr id="234" name="Google Shape;234;p39"/>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5" name="Google Shape;235;p39"/>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6" name="Google Shape;236;p39"/>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7"/>
        <p:cNvGrpSpPr/>
        <p:nvPr/>
      </p:nvGrpSpPr>
      <p:grpSpPr>
        <a:xfrm>
          <a:off x="0" y="0"/>
          <a:ext cx="0" cy="0"/>
          <a:chOff x="0" y="0"/>
          <a:chExt cx="0" cy="0"/>
        </a:xfrm>
      </p:grpSpPr>
      <p:sp>
        <p:nvSpPr>
          <p:cNvPr id="238" name="Google Shape;238;p40"/>
          <p:cNvSpPr txBox="1">
            <a:spLocks noGrp="1"/>
          </p:cNvSpPr>
          <p:nvPr>
            <p:ph type="title"/>
          </p:nvPr>
        </p:nvSpPr>
        <p:spPr>
          <a:xfrm>
            <a:off x="1792288" y="3600450"/>
            <a:ext cx="5486400" cy="425054"/>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9" name="Google Shape;239;p40"/>
          <p:cNvSpPr>
            <a:spLocks noGrp="1"/>
          </p:cNvSpPr>
          <p:nvPr>
            <p:ph type="pic" idx="2"/>
          </p:nvPr>
        </p:nvSpPr>
        <p:spPr>
          <a:xfrm>
            <a:off x="1792288" y="459581"/>
            <a:ext cx="5486400" cy="3086100"/>
          </a:xfrm>
          <a:prstGeom prst="rect">
            <a:avLst/>
          </a:prstGeom>
          <a:noFill/>
          <a:ln>
            <a:noFill/>
          </a:ln>
        </p:spPr>
      </p:sp>
      <p:sp>
        <p:nvSpPr>
          <p:cNvPr id="240" name="Google Shape;240;p40"/>
          <p:cNvSpPr txBox="1">
            <a:spLocks noGrp="1"/>
          </p:cNvSpPr>
          <p:nvPr>
            <p:ph type="body" idx="1"/>
          </p:nvPr>
        </p:nvSpPr>
        <p:spPr>
          <a:xfrm>
            <a:off x="1792288" y="4025504"/>
            <a:ext cx="5486400" cy="603647"/>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Clr>
                <a:schemeClr val="dk1"/>
              </a:buClr>
              <a:buSzPts val="1400"/>
              <a:buNone/>
              <a:defRPr sz="1400"/>
            </a:lvl1pPr>
            <a:lvl2pPr marL="914400" lvl="1" indent="-228600" algn="l">
              <a:spcBef>
                <a:spcPts val="20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200"/>
              </a:spcBef>
              <a:spcAft>
                <a:spcPts val="0"/>
              </a:spcAft>
              <a:buClr>
                <a:schemeClr val="dk1"/>
              </a:buClr>
              <a:buSzPts val="900"/>
              <a:buNone/>
              <a:defRPr sz="900"/>
            </a:lvl4pPr>
            <a:lvl5pPr marL="2286000" lvl="4" indent="-228600" algn="l">
              <a:spcBef>
                <a:spcPts val="200"/>
              </a:spcBef>
              <a:spcAft>
                <a:spcPts val="0"/>
              </a:spcAft>
              <a:buClr>
                <a:schemeClr val="dk1"/>
              </a:buClr>
              <a:buSzPts val="900"/>
              <a:buNone/>
              <a:defRPr sz="900"/>
            </a:lvl5pPr>
            <a:lvl6pPr marL="2743200" lvl="5" indent="-228600" algn="l">
              <a:spcBef>
                <a:spcPts val="200"/>
              </a:spcBef>
              <a:spcAft>
                <a:spcPts val="0"/>
              </a:spcAft>
              <a:buClr>
                <a:schemeClr val="dk1"/>
              </a:buClr>
              <a:buSzPts val="900"/>
              <a:buNone/>
              <a:defRPr sz="900"/>
            </a:lvl6pPr>
            <a:lvl7pPr marL="3200400" lvl="6" indent="-228600" algn="l">
              <a:spcBef>
                <a:spcPts val="200"/>
              </a:spcBef>
              <a:spcAft>
                <a:spcPts val="0"/>
              </a:spcAft>
              <a:buClr>
                <a:schemeClr val="dk1"/>
              </a:buClr>
              <a:buSzPts val="900"/>
              <a:buNone/>
              <a:defRPr sz="900"/>
            </a:lvl7pPr>
            <a:lvl8pPr marL="3657600" lvl="7" indent="-228600" algn="l">
              <a:spcBef>
                <a:spcPts val="200"/>
              </a:spcBef>
              <a:spcAft>
                <a:spcPts val="0"/>
              </a:spcAft>
              <a:buClr>
                <a:schemeClr val="dk1"/>
              </a:buClr>
              <a:buSzPts val="900"/>
              <a:buNone/>
              <a:defRPr sz="900"/>
            </a:lvl8pPr>
            <a:lvl9pPr marL="4114800" lvl="8" indent="-228600" algn="l">
              <a:spcBef>
                <a:spcPts val="200"/>
              </a:spcBef>
              <a:spcAft>
                <a:spcPts val="0"/>
              </a:spcAft>
              <a:buClr>
                <a:schemeClr val="dk1"/>
              </a:buClr>
              <a:buSzPts val="900"/>
              <a:buNone/>
              <a:defRPr sz="900"/>
            </a:lvl9pPr>
          </a:lstStyle>
          <a:p>
            <a:endParaRPr/>
          </a:p>
        </p:txBody>
      </p:sp>
      <p:sp>
        <p:nvSpPr>
          <p:cNvPr id="241" name="Google Shape;241;p40"/>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2" name="Google Shape;242;p40"/>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3" name="Google Shape;243;p40"/>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4"/>
        <p:cNvGrpSpPr/>
        <p:nvPr/>
      </p:nvGrpSpPr>
      <p:grpSpPr>
        <a:xfrm>
          <a:off x="0" y="0"/>
          <a:ext cx="0" cy="0"/>
          <a:chOff x="0" y="0"/>
          <a:chExt cx="0" cy="0"/>
        </a:xfrm>
      </p:grpSpPr>
      <p:sp>
        <p:nvSpPr>
          <p:cNvPr id="245" name="Google Shape;245;p41"/>
          <p:cNvSpPr txBox="1">
            <a:spLocks noGrp="1"/>
          </p:cNvSpPr>
          <p:nvPr>
            <p:ph type="title"/>
          </p:nvPr>
        </p:nvSpPr>
        <p:spPr>
          <a:xfrm>
            <a:off x="457200" y="205979"/>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6" name="Google Shape;246;p41"/>
          <p:cNvSpPr txBox="1">
            <a:spLocks noGrp="1"/>
          </p:cNvSpPr>
          <p:nvPr>
            <p:ph type="body" idx="1"/>
          </p:nvPr>
        </p:nvSpPr>
        <p:spPr>
          <a:xfrm rot="5400000">
            <a:off x="2874764" y="-1217413"/>
            <a:ext cx="3394472" cy="822960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247" name="Google Shape;247;p41"/>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8" name="Google Shape;248;p41"/>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9" name="Google Shape;249;p41"/>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rot="5400000">
            <a:off x="5463778" y="1371601"/>
            <a:ext cx="4388644" cy="20574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2" name="Google Shape;252;p42"/>
          <p:cNvSpPr txBox="1">
            <a:spLocks noGrp="1"/>
          </p:cNvSpPr>
          <p:nvPr>
            <p:ph type="body" idx="1"/>
          </p:nvPr>
        </p:nvSpPr>
        <p:spPr>
          <a:xfrm rot="5400000">
            <a:off x="1272778" y="-609599"/>
            <a:ext cx="4388644" cy="6019800"/>
          </a:xfrm>
          <a:prstGeom prst="rect">
            <a:avLst/>
          </a:prstGeom>
          <a:noFill/>
          <a:ln>
            <a:noFill/>
          </a:ln>
        </p:spPr>
        <p:txBody>
          <a:bodyPr spcFirstLastPara="1" wrap="square" lIns="68575" tIns="34275" rIns="68575" bIns="34275" anchor="t" anchorCtr="0">
            <a:normAutofit/>
          </a:bodyPr>
          <a:lstStyle>
            <a:lvl1pPr marL="457200" lvl="0" indent="-317500" algn="l">
              <a:spcBef>
                <a:spcPts val="300"/>
              </a:spcBef>
              <a:spcAft>
                <a:spcPts val="0"/>
              </a:spcAft>
              <a:buClr>
                <a:schemeClr val="dk1"/>
              </a:buClr>
              <a:buSzPts val="1400"/>
              <a:buChar char="•"/>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253" name="Google Shape;253;p42"/>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4" name="Google Shape;254;p42"/>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5" name="Google Shape;255;p42"/>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6.png"/><Relationship Id="rId10" Type="http://schemas.openxmlformats.org/officeDocument/2006/relationships/slideLayout" Target="../slideLayouts/slideLayout21.xml"/><Relationship Id="rId19" Type="http://schemas.openxmlformats.org/officeDocument/2006/relationships/image" Target="../media/image2.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0">
            <a:alphaModFix/>
          </a:blip>
          <a:srcRect l="3613"/>
          <a:stretch/>
        </p:blipFill>
        <p:spPr>
          <a:xfrm>
            <a:off x="0" y="2002264"/>
            <a:ext cx="3027759" cy="3141236"/>
          </a:xfrm>
          <a:prstGeom prst="rect">
            <a:avLst/>
          </a:prstGeom>
          <a:noFill/>
          <a:ln>
            <a:noFill/>
          </a:ln>
        </p:spPr>
      </p:pic>
      <p:pic>
        <p:nvPicPr>
          <p:cNvPr id="52" name="Google Shape;52;p13"/>
          <p:cNvPicPr preferRelativeResize="0"/>
          <p:nvPr/>
        </p:nvPicPr>
        <p:blipFill rotWithShape="1">
          <a:blip r:embed="rId21">
            <a:alphaModFix/>
          </a:blip>
          <a:srcRect l="35640"/>
          <a:stretch/>
        </p:blipFill>
        <p:spPr>
          <a:xfrm>
            <a:off x="0" y="2169260"/>
            <a:ext cx="1141809" cy="1774090"/>
          </a:xfrm>
          <a:prstGeom prst="rect">
            <a:avLst/>
          </a:prstGeom>
          <a:noFill/>
          <a:ln>
            <a:noFill/>
          </a:ln>
        </p:spPr>
      </p:pic>
      <p:sp>
        <p:nvSpPr>
          <p:cNvPr id="53" name="Google Shape;53;p13"/>
          <p:cNvSpPr/>
          <p:nvPr/>
        </p:nvSpPr>
        <p:spPr>
          <a:xfrm>
            <a:off x="6456759" y="1257300"/>
            <a:ext cx="2114550" cy="2114550"/>
          </a:xfrm>
          <a:prstGeom prst="ellipse">
            <a:avLst/>
          </a:prstGeom>
          <a:gradFill>
            <a:gsLst>
              <a:gs pos="0">
                <a:srgbClr val="5963B8">
                  <a:alpha val="6666"/>
                </a:srgbClr>
              </a:gs>
              <a:gs pos="36000">
                <a:srgbClr val="5963B8">
                  <a:alpha val="5882"/>
                </a:srgbClr>
              </a:gs>
              <a:gs pos="69000">
                <a:srgbClr val="5963B8">
                  <a:alpha val="0"/>
                </a:srgbClr>
              </a:gs>
              <a:gs pos="100000">
                <a:srgbClr val="5963B8">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4" name="Google Shape;54;p13"/>
          <p:cNvPicPr preferRelativeResize="0"/>
          <p:nvPr/>
        </p:nvPicPr>
        <p:blipFill rotWithShape="1">
          <a:blip r:embed="rId22">
            <a:alphaModFix/>
          </a:blip>
          <a:srcRect t="28812"/>
          <a:stretch/>
        </p:blipFill>
        <p:spPr>
          <a:xfrm>
            <a:off x="5999559" y="0"/>
            <a:ext cx="1202540" cy="856055"/>
          </a:xfrm>
          <a:prstGeom prst="rect">
            <a:avLst/>
          </a:prstGeom>
          <a:noFill/>
          <a:ln>
            <a:noFill/>
          </a:ln>
        </p:spPr>
      </p:pic>
      <p:pic>
        <p:nvPicPr>
          <p:cNvPr id="55" name="Google Shape;55;p13"/>
          <p:cNvPicPr preferRelativeResize="0"/>
          <p:nvPr/>
        </p:nvPicPr>
        <p:blipFill rotWithShape="1">
          <a:blip r:embed="rId23">
            <a:alphaModFix/>
          </a:blip>
          <a:srcRect b="23320"/>
          <a:stretch/>
        </p:blipFill>
        <p:spPr>
          <a:xfrm>
            <a:off x="6454408" y="4572000"/>
            <a:ext cx="745300" cy="571500"/>
          </a:xfrm>
          <a:prstGeom prst="rect">
            <a:avLst/>
          </a:prstGeom>
          <a:noFill/>
          <a:ln>
            <a:noFill/>
          </a:ln>
        </p:spPr>
      </p:pic>
      <p:sp>
        <p:nvSpPr>
          <p:cNvPr id="56" name="Google Shape;56;p13"/>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57" name="Google Shape;57;p13"/>
          <p:cNvSpPr txBox="1">
            <a:spLocks noGrp="1"/>
          </p:cNvSpPr>
          <p:nvPr>
            <p:ph type="body" idx="1"/>
          </p:nvPr>
        </p:nvSpPr>
        <p:spPr>
          <a:xfrm>
            <a:off x="827484" y="1539689"/>
            <a:ext cx="6709906" cy="3146611"/>
          </a:xfrm>
          <a:prstGeom prst="rect">
            <a:avLst/>
          </a:prstGeom>
          <a:noFill/>
          <a:ln>
            <a:noFill/>
          </a:ln>
        </p:spPr>
        <p:txBody>
          <a:bodyPr spcFirstLastPara="1" wrap="square" lIns="68575" tIns="34275" rIns="68575" bIns="34275" anchor="t" anchorCtr="0">
            <a:normAutofit/>
          </a:bodyPr>
          <a:lstStyle>
            <a:lvl1pPr marL="457200" marR="0" lvl="0" indent="-304800" algn="l" rtl="0">
              <a:spcBef>
                <a:spcPts val="800"/>
              </a:spcBef>
              <a:spcAft>
                <a:spcPts val="0"/>
              </a:spcAft>
              <a:buClr>
                <a:srgbClr val="9197CE"/>
              </a:buClr>
              <a:buSzPts val="1200"/>
              <a:buFont typeface="Noto Sans Symbols"/>
              <a:buChar char="►"/>
              <a:defRPr sz="1500" b="0" i="0" u="none" strike="noStrike" cap="none">
                <a:solidFill>
                  <a:schemeClr val="dk1"/>
                </a:solidFill>
                <a:latin typeface="Arial"/>
                <a:ea typeface="Arial"/>
                <a:cs typeface="Arial"/>
                <a:sym typeface="Arial"/>
              </a:defRPr>
            </a:lvl1pPr>
            <a:lvl2pPr marL="914400" marR="0" lvl="1" indent="-298450" algn="l" rtl="0">
              <a:spcBef>
                <a:spcPts val="800"/>
              </a:spcBef>
              <a:spcAft>
                <a:spcPts val="0"/>
              </a:spcAft>
              <a:buClr>
                <a:srgbClr val="9197CE"/>
              </a:buClr>
              <a:buSzPts val="1100"/>
              <a:buFont typeface="Noto Sans Symbols"/>
              <a:buChar char="►"/>
              <a:defRPr sz="1400" b="0" i="0" u="none" strike="noStrike" cap="none">
                <a:solidFill>
                  <a:schemeClr val="dk1"/>
                </a:solidFill>
                <a:latin typeface="Arial"/>
                <a:ea typeface="Arial"/>
                <a:cs typeface="Arial"/>
                <a:sym typeface="Arial"/>
              </a:defRPr>
            </a:lvl2pPr>
            <a:lvl3pPr marL="1371600" marR="0" lvl="2" indent="-292100" algn="l" rtl="0">
              <a:spcBef>
                <a:spcPts val="800"/>
              </a:spcBef>
              <a:spcAft>
                <a:spcPts val="0"/>
              </a:spcAft>
              <a:buClr>
                <a:srgbClr val="9197CE"/>
              </a:buClr>
              <a:buSzPts val="1000"/>
              <a:buFont typeface="Noto Sans Symbols"/>
              <a:buChar char="►"/>
              <a:defRPr sz="1200" b="0" i="0" u="none" strike="noStrike" cap="none">
                <a:solidFill>
                  <a:schemeClr val="dk1"/>
                </a:solidFill>
                <a:latin typeface="Arial"/>
                <a:ea typeface="Arial"/>
                <a:cs typeface="Arial"/>
                <a:sym typeface="Arial"/>
              </a:defRPr>
            </a:lvl3pPr>
            <a:lvl4pPr marL="1828800" marR="0" lvl="3" indent="-279400" algn="l" rtl="0">
              <a:spcBef>
                <a:spcPts val="800"/>
              </a:spcBef>
              <a:spcAft>
                <a:spcPts val="0"/>
              </a:spcAft>
              <a:buClr>
                <a:srgbClr val="9197CE"/>
              </a:buClr>
              <a:buSzPts val="800"/>
              <a:buFont typeface="Noto Sans Symbols"/>
              <a:buChar char="►"/>
              <a:defRPr sz="1100" b="0" i="0" u="none" strike="noStrike" cap="none">
                <a:solidFill>
                  <a:schemeClr val="dk1"/>
                </a:solidFill>
                <a:latin typeface="Arial"/>
                <a:ea typeface="Arial"/>
                <a:cs typeface="Arial"/>
                <a:sym typeface="Arial"/>
              </a:defRPr>
            </a:lvl4pPr>
            <a:lvl5pPr marL="2286000" marR="0" lvl="4" indent="-279400" algn="l" rtl="0">
              <a:spcBef>
                <a:spcPts val="800"/>
              </a:spcBef>
              <a:spcAft>
                <a:spcPts val="0"/>
              </a:spcAft>
              <a:buClr>
                <a:srgbClr val="9197CE"/>
              </a:buClr>
              <a:buSzPts val="800"/>
              <a:buFont typeface="Noto Sans Symbols"/>
              <a:buChar char="►"/>
              <a:defRPr sz="1100" b="0" i="0" u="none" strike="noStrike" cap="none">
                <a:solidFill>
                  <a:schemeClr val="dk1"/>
                </a:solidFill>
                <a:latin typeface="Arial"/>
                <a:ea typeface="Arial"/>
                <a:cs typeface="Arial"/>
                <a:sym typeface="Arial"/>
              </a:defRPr>
            </a:lvl5pPr>
            <a:lvl6pPr marL="2743200" marR="0" lvl="5" indent="-279400" algn="l" rtl="0">
              <a:spcBef>
                <a:spcPts val="800"/>
              </a:spcBef>
              <a:spcAft>
                <a:spcPts val="0"/>
              </a:spcAft>
              <a:buClr>
                <a:srgbClr val="9197CE"/>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6pPr>
            <a:lvl7pPr marL="3200400" marR="0" lvl="6" indent="-279400" algn="l" rtl="0">
              <a:spcBef>
                <a:spcPts val="800"/>
              </a:spcBef>
              <a:spcAft>
                <a:spcPts val="0"/>
              </a:spcAft>
              <a:buClr>
                <a:srgbClr val="9197CE"/>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7pPr>
            <a:lvl8pPr marL="3657600" marR="0" lvl="7" indent="-279400" algn="l" rtl="0">
              <a:spcBef>
                <a:spcPts val="800"/>
              </a:spcBef>
              <a:spcAft>
                <a:spcPts val="0"/>
              </a:spcAft>
              <a:buClr>
                <a:srgbClr val="9197CE"/>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8pPr>
            <a:lvl9pPr marL="4114800" marR="0" lvl="8" indent="-279400" algn="l" rtl="0">
              <a:spcBef>
                <a:spcPts val="800"/>
              </a:spcBef>
              <a:spcAft>
                <a:spcPts val="0"/>
              </a:spcAft>
              <a:buClr>
                <a:srgbClr val="9197CE"/>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31"/>
          <p:cNvSpPr txBox="1">
            <a:spLocks noGrp="1"/>
          </p:cNvSpPr>
          <p:nvPr>
            <p:ph type="title"/>
          </p:nvPr>
        </p:nvSpPr>
        <p:spPr>
          <a:xfrm>
            <a:off x="457200" y="205979"/>
            <a:ext cx="8229600" cy="857250"/>
          </a:xfrm>
          <a:prstGeom prst="rect">
            <a:avLst/>
          </a:prstGeom>
          <a:noFill/>
          <a:ln>
            <a:noFill/>
          </a:ln>
        </p:spPr>
        <p:txBody>
          <a:bodyPr spcFirstLastPara="1" wrap="square" lIns="68575" tIns="34275" rIns="68575" bIns="34275"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83" name="Google Shape;183;p31"/>
          <p:cNvSpPr txBox="1">
            <a:spLocks noGrp="1"/>
          </p:cNvSpPr>
          <p:nvPr>
            <p:ph type="body" idx="1"/>
          </p:nvPr>
        </p:nvSpPr>
        <p:spPr>
          <a:xfrm>
            <a:off x="457200" y="1200151"/>
            <a:ext cx="8229600" cy="3394472"/>
          </a:xfrm>
          <a:prstGeom prst="rect">
            <a:avLst/>
          </a:prstGeom>
          <a:noFill/>
          <a:ln>
            <a:noFill/>
          </a:ln>
        </p:spPr>
        <p:txBody>
          <a:bodyPr spcFirstLastPara="1" wrap="square" lIns="68575" tIns="34275" rIns="68575" bIns="34275" anchor="t" anchorCtr="0">
            <a:norm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4" name="Google Shape;184;p31"/>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5" name="Google Shape;185;p31"/>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6" name="Google Shape;186;p31"/>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hyperlink" Target="mailto:Jeffery.Johnson@noaa.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5.jpg"/><Relationship Id="rId11" Type="http://schemas.openxmlformats.org/officeDocument/2006/relationships/image" Target="../media/image50.jp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3.gif"/><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8.gi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hyperlink" Target="https://geodesy.noaa.gov/library/pdfs/NOAA_TR_NOS_NGS_0069.pdf"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90.jpg"/><Relationship Id="rId4" Type="http://schemas.openxmlformats.org/officeDocument/2006/relationships/image" Target="../media/image89.jp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hyperlink" Target="mailto:ngs.gravd@noaa.gov"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06.jpg"/></Relationships>
</file>

<file path=ppt/slides/_rels/slide4.xml.rels><?xml version="1.0" encoding="UTF-8" standalone="yes"?>
<Relationships xmlns="http://schemas.openxmlformats.org/package/2006/relationships"><Relationship Id="rId3" Type="http://schemas.openxmlformats.org/officeDocument/2006/relationships/hyperlink" Target="https://geodesy.noaa.gov/web/science_edu/webinar_series/progress-of-geoid-2022.shtm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geodesy.noaa.gov/web/science_edu/webinar_series/geoid18-improvements.shtml" TargetMode="External"/><Relationship Id="rId5" Type="http://schemas.openxmlformats.org/officeDocument/2006/relationships/hyperlink" Target="https://geodesy.noaa.gov/web/science_edu/webinar_series/geoid-monitoring-service-gems.shtml" TargetMode="External"/><Relationship Id="rId4" Type="http://schemas.openxmlformats.org/officeDocument/2006/relationships/hyperlink" Target="https://geodesy.noaa.gov/web/science_edu/webinar_series/geoid-change-alaska.shtm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geodesy.noaa.gov/web/science_edu/webinar_series/gravity-at-ngs.shtml"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4.jp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geodesy.noaa.gov/GRAV-D/pubs/GRAV-D_v2007_12_19.pdf" TargetMode="External"/><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geodesy.noaa.gov/library/pdfs/NOAA_TR_NOS_NGS_0069.pdf" TargetMode="External"/><Relationship Id="rId5" Type="http://schemas.openxmlformats.org/officeDocument/2006/relationships/hyperlink" Target="https://geodesy.noaa.gov/web/science_edu/webinar_series/gems-validation-survey.shtml" TargetMode="External"/><Relationship Id="rId10" Type="http://schemas.openxmlformats.org/officeDocument/2006/relationships/image" Target="../media/image22.png"/><Relationship Id="rId4" Type="http://schemas.openxmlformats.org/officeDocument/2006/relationships/hyperlink" Target="https://geodesy.noaa.gov/web/science_edu/webinar_series/geoid-monitoring-service-gems.shtml" TargetMode="Externa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
        <p:nvSpPr>
          <p:cNvPr id="260" name="Google Shape;260;p4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200"/>
              <a:t>GRAV-D Target Area 100% Complete!</a:t>
            </a:r>
            <a:endParaRPr sz="4200"/>
          </a:p>
        </p:txBody>
      </p:sp>
      <p:sp>
        <p:nvSpPr>
          <p:cNvPr id="261" name="Google Shape;261;p43"/>
          <p:cNvSpPr txBox="1">
            <a:spLocks noGrp="1"/>
          </p:cNvSpPr>
          <p:nvPr>
            <p:ph type="subTitle" idx="1"/>
          </p:nvPr>
        </p:nvSpPr>
        <p:spPr>
          <a:xfrm>
            <a:off x="3202200" y="2872275"/>
            <a:ext cx="2739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What’s next?</a:t>
            </a:r>
            <a:endParaRPr/>
          </a:p>
        </p:txBody>
      </p:sp>
      <p:sp>
        <p:nvSpPr>
          <p:cNvPr id="262" name="Google Shape;262;p43"/>
          <p:cNvSpPr txBox="1"/>
          <p:nvPr/>
        </p:nvSpPr>
        <p:spPr>
          <a:xfrm>
            <a:off x="2762375" y="3861300"/>
            <a:ext cx="3617400" cy="12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Jeff Johnson (</a:t>
            </a:r>
            <a:r>
              <a:rPr lang="en" u="sng">
                <a:solidFill>
                  <a:schemeClr val="hlink"/>
                </a:solidFill>
                <a:hlinkClick r:id="rId4"/>
              </a:rPr>
              <a:t>Jeffery.Johnson@noaa.gov</a:t>
            </a:r>
            <a:r>
              <a:rPr lang="en"/>
              <a:t>)</a:t>
            </a:r>
            <a:endParaRPr/>
          </a:p>
          <a:p>
            <a:pPr marL="0" lvl="0" indent="0" algn="l" rtl="0">
              <a:spcBef>
                <a:spcPts val="0"/>
              </a:spcBef>
              <a:spcAft>
                <a:spcPts val="0"/>
              </a:spcAft>
              <a:buNone/>
            </a:pPr>
            <a:r>
              <a:rPr lang="en"/>
              <a:t>Spatial Reference Systems Division</a:t>
            </a:r>
            <a:endParaRPr/>
          </a:p>
          <a:p>
            <a:pPr marL="0" lvl="0" indent="0" algn="l" rtl="0">
              <a:spcBef>
                <a:spcPts val="0"/>
              </a:spcBef>
              <a:spcAft>
                <a:spcPts val="0"/>
              </a:spcAft>
              <a:buNone/>
            </a:pPr>
            <a:r>
              <a:rPr lang="en"/>
              <a:t>Gravity and Heights Branch Chief</a:t>
            </a:r>
            <a:endParaRPr/>
          </a:p>
          <a:p>
            <a:pPr marL="0" lvl="0" indent="0" algn="l" rtl="0">
              <a:spcBef>
                <a:spcPts val="0"/>
              </a:spcBef>
              <a:spcAft>
                <a:spcPts val="0"/>
              </a:spcAft>
              <a:buNone/>
            </a:pPr>
            <a:r>
              <a:rPr lang="en"/>
              <a:t>GRAV-D Project Manager</a:t>
            </a:r>
            <a:endParaRPr/>
          </a:p>
        </p:txBody>
      </p:sp>
      <p:pic>
        <p:nvPicPr>
          <p:cNvPr id="263" name="Google Shape;263;p43"/>
          <p:cNvPicPr preferRelativeResize="0"/>
          <p:nvPr/>
        </p:nvPicPr>
        <p:blipFill rotWithShape="1">
          <a:blip r:embed="rId5">
            <a:alphaModFix/>
          </a:blip>
          <a:srcRect l="27925" t="11133" r="29027" b="28780"/>
          <a:stretch/>
        </p:blipFill>
        <p:spPr>
          <a:xfrm>
            <a:off x="6440825" y="2626750"/>
            <a:ext cx="2655698" cy="2472549"/>
          </a:xfrm>
          <a:prstGeom prst="rect">
            <a:avLst/>
          </a:prstGeom>
          <a:noFill/>
          <a:ln>
            <a:noFill/>
          </a:ln>
        </p:spPr>
      </p:pic>
      <p:pic>
        <p:nvPicPr>
          <p:cNvPr id="264" name="Google Shape;264;p43"/>
          <p:cNvPicPr preferRelativeResize="0"/>
          <p:nvPr/>
        </p:nvPicPr>
        <p:blipFill>
          <a:blip r:embed="rId6">
            <a:alphaModFix/>
          </a:blip>
          <a:stretch>
            <a:fillRect/>
          </a:stretch>
        </p:blipFill>
        <p:spPr>
          <a:xfrm>
            <a:off x="114225" y="3099600"/>
            <a:ext cx="2587100" cy="1999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4"/>
          <p:cNvSpPr txBox="1">
            <a:spLocks noGrp="1"/>
          </p:cNvSpPr>
          <p:nvPr>
            <p:ph type="title"/>
          </p:nvPr>
        </p:nvSpPr>
        <p:spPr>
          <a:xfrm>
            <a:off x="183150" y="339550"/>
            <a:ext cx="8631000" cy="805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3000"/>
              <a:t>How: 3 Types of Airborne Sensors Used by NGS</a:t>
            </a:r>
            <a:endParaRPr sz="3000"/>
          </a:p>
          <a:p>
            <a:pPr marL="0" lvl="0" indent="0" algn="l" rtl="0">
              <a:spcBef>
                <a:spcPts val="0"/>
              </a:spcBef>
              <a:spcAft>
                <a:spcPts val="0"/>
              </a:spcAft>
              <a:buNone/>
            </a:pPr>
            <a:r>
              <a:rPr lang="en" sz="1500"/>
              <a:t>All zero length spring gravimeters, with double axis gimbal frames, but some other differences…</a:t>
            </a:r>
            <a:endParaRPr sz="1500"/>
          </a:p>
        </p:txBody>
      </p:sp>
      <p:pic>
        <p:nvPicPr>
          <p:cNvPr id="356" name="Google Shape;356;p54"/>
          <p:cNvPicPr preferRelativeResize="0"/>
          <p:nvPr/>
        </p:nvPicPr>
        <p:blipFill>
          <a:blip r:embed="rId3">
            <a:alphaModFix/>
          </a:blip>
          <a:stretch>
            <a:fillRect/>
          </a:stretch>
        </p:blipFill>
        <p:spPr>
          <a:xfrm>
            <a:off x="183150" y="1404325"/>
            <a:ext cx="2174926" cy="2899901"/>
          </a:xfrm>
          <a:prstGeom prst="rect">
            <a:avLst/>
          </a:prstGeom>
          <a:noFill/>
          <a:ln>
            <a:noFill/>
          </a:ln>
        </p:spPr>
      </p:pic>
      <p:pic>
        <p:nvPicPr>
          <p:cNvPr id="357" name="Google Shape;357;p54"/>
          <p:cNvPicPr preferRelativeResize="0"/>
          <p:nvPr/>
        </p:nvPicPr>
        <p:blipFill>
          <a:blip r:embed="rId4">
            <a:alphaModFix/>
          </a:blip>
          <a:stretch>
            <a:fillRect/>
          </a:stretch>
        </p:blipFill>
        <p:spPr>
          <a:xfrm>
            <a:off x="3052325" y="1404325"/>
            <a:ext cx="2625400" cy="1969050"/>
          </a:xfrm>
          <a:prstGeom prst="rect">
            <a:avLst/>
          </a:prstGeom>
          <a:noFill/>
          <a:ln>
            <a:noFill/>
          </a:ln>
        </p:spPr>
      </p:pic>
      <p:pic>
        <p:nvPicPr>
          <p:cNvPr id="358" name="Google Shape;358;p54"/>
          <p:cNvPicPr preferRelativeResize="0"/>
          <p:nvPr/>
        </p:nvPicPr>
        <p:blipFill>
          <a:blip r:embed="rId5">
            <a:alphaModFix/>
          </a:blip>
          <a:stretch>
            <a:fillRect/>
          </a:stretch>
        </p:blipFill>
        <p:spPr>
          <a:xfrm>
            <a:off x="6513824" y="1343250"/>
            <a:ext cx="2300325" cy="3067075"/>
          </a:xfrm>
          <a:prstGeom prst="rect">
            <a:avLst/>
          </a:prstGeom>
          <a:noFill/>
          <a:ln>
            <a:noFill/>
          </a:ln>
        </p:spPr>
      </p:pic>
      <p:sp>
        <p:nvSpPr>
          <p:cNvPr id="359" name="Google Shape;359;p54"/>
          <p:cNvSpPr txBox="1"/>
          <p:nvPr/>
        </p:nvSpPr>
        <p:spPr>
          <a:xfrm>
            <a:off x="190775" y="4334575"/>
            <a:ext cx="2175000" cy="7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TAGS with air damper and measurements from calibrated spring tension. </a:t>
            </a:r>
            <a:endParaRPr sz="1100"/>
          </a:p>
        </p:txBody>
      </p:sp>
      <p:sp>
        <p:nvSpPr>
          <p:cNvPr id="360" name="Google Shape;360;p54"/>
          <p:cNvSpPr txBox="1"/>
          <p:nvPr/>
        </p:nvSpPr>
        <p:spPr>
          <a:xfrm>
            <a:off x="3052325" y="3456750"/>
            <a:ext cx="2625300" cy="7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TAGS with electromagnetic damping and measurements from calibrated spring tension. </a:t>
            </a:r>
            <a:endParaRPr sz="1100"/>
          </a:p>
        </p:txBody>
      </p:sp>
      <p:sp>
        <p:nvSpPr>
          <p:cNvPr id="361" name="Google Shape;361;p54"/>
          <p:cNvSpPr txBox="1"/>
          <p:nvPr/>
        </p:nvSpPr>
        <p:spPr>
          <a:xfrm>
            <a:off x="6513825" y="4410325"/>
            <a:ext cx="2625300" cy="7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TAGS6 and TAGS7 with force feedback damping and voltage calibrated measurements. </a:t>
            </a:r>
            <a:endParaRPr sz="1100"/>
          </a:p>
        </p:txBody>
      </p:sp>
      <p:sp>
        <p:nvSpPr>
          <p:cNvPr id="362" name="Google Shape;362;p54"/>
          <p:cNvSpPr txBox="1"/>
          <p:nvPr/>
        </p:nvSpPr>
        <p:spPr>
          <a:xfrm>
            <a:off x="2597200" y="4304225"/>
            <a:ext cx="3685200" cy="6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TAGS: Turnkey Airborne Gravity System (Micro-g LaCoste, Inc.)</a:t>
            </a:r>
            <a:endParaRPr sz="15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5"/>
          <p:cNvSpPr txBox="1">
            <a:spLocks noGrp="1"/>
          </p:cNvSpPr>
          <p:nvPr>
            <p:ph type="title"/>
          </p:nvPr>
        </p:nvSpPr>
        <p:spPr>
          <a:xfrm>
            <a:off x="484575" y="339545"/>
            <a:ext cx="7053600" cy="568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How: Block layout</a:t>
            </a:r>
            <a:endParaRPr/>
          </a:p>
        </p:txBody>
      </p:sp>
      <p:sp>
        <p:nvSpPr>
          <p:cNvPr id="368" name="Google Shape;368;p55"/>
          <p:cNvSpPr txBox="1">
            <a:spLocks noGrp="1"/>
          </p:cNvSpPr>
          <p:nvPr>
            <p:ph type="body" idx="1"/>
          </p:nvPr>
        </p:nvSpPr>
        <p:spPr>
          <a:xfrm>
            <a:off x="262750" y="1051300"/>
            <a:ext cx="3326700" cy="3913500"/>
          </a:xfrm>
          <a:prstGeom prst="rect">
            <a:avLst/>
          </a:prstGeom>
        </p:spPr>
        <p:txBody>
          <a:bodyPr spcFirstLastPara="1" wrap="square" lIns="68575" tIns="34275" rIns="68575" bIns="34275" anchor="t" anchorCtr="0">
            <a:normAutofit/>
          </a:bodyPr>
          <a:lstStyle/>
          <a:p>
            <a:pPr marL="457200" lvl="0" indent="-304800" algn="l" rtl="0">
              <a:spcBef>
                <a:spcPts val="800"/>
              </a:spcBef>
              <a:spcAft>
                <a:spcPts val="0"/>
              </a:spcAft>
              <a:buSzPts val="1200"/>
              <a:buChar char="●"/>
            </a:pPr>
            <a:r>
              <a:rPr lang="en"/>
              <a:t>Able to be released in smaller chunks with internal quality control while the project was ongoing.</a:t>
            </a:r>
            <a:endParaRPr/>
          </a:p>
          <a:p>
            <a:pPr marL="457200" lvl="0" indent="-304800" algn="l" rtl="0">
              <a:spcBef>
                <a:spcPts val="0"/>
              </a:spcBef>
              <a:spcAft>
                <a:spcPts val="0"/>
              </a:spcAft>
              <a:buSzPts val="1200"/>
              <a:buChar char="●"/>
            </a:pPr>
            <a:r>
              <a:rPr lang="en"/>
              <a:t>Blocks named for time zone and which side of an latitude line they were on: 40°N in CONUS and 63°N in Alaska (Example: CS12 is the 12th block planned in the central time zone south of 40°N).</a:t>
            </a:r>
            <a:endParaRPr/>
          </a:p>
          <a:p>
            <a:pPr marL="457200" lvl="0" indent="-304800" algn="l" rtl="0">
              <a:spcBef>
                <a:spcPts val="0"/>
              </a:spcBef>
              <a:spcAft>
                <a:spcPts val="0"/>
              </a:spcAft>
              <a:buSzPts val="1200"/>
              <a:buChar char="●"/>
            </a:pPr>
            <a:r>
              <a:rPr lang="en"/>
              <a:t>10 km spaced data lines</a:t>
            </a:r>
            <a:endParaRPr/>
          </a:p>
          <a:p>
            <a:pPr marL="457200" lvl="0" indent="-304800" algn="l" rtl="0">
              <a:spcBef>
                <a:spcPts val="0"/>
              </a:spcBef>
              <a:spcAft>
                <a:spcPts val="0"/>
              </a:spcAft>
              <a:buSzPts val="1200"/>
              <a:buChar char="●"/>
            </a:pPr>
            <a:r>
              <a:rPr lang="en"/>
              <a:t>~80 km spaced quality control lines.</a:t>
            </a:r>
            <a:endParaRPr/>
          </a:p>
          <a:p>
            <a:pPr marL="457200" lvl="0" indent="-304800" algn="l" rtl="0">
              <a:spcBef>
                <a:spcPts val="0"/>
              </a:spcBef>
              <a:spcAft>
                <a:spcPts val="0"/>
              </a:spcAft>
              <a:buSzPts val="1200"/>
              <a:buChar char="●"/>
            </a:pPr>
            <a:r>
              <a:rPr lang="en"/>
              <a:t>Lines typically 500-650 km long.</a:t>
            </a:r>
            <a:endParaRPr/>
          </a:p>
        </p:txBody>
      </p:sp>
      <p:pic>
        <p:nvPicPr>
          <p:cNvPr id="369" name="Google Shape;369;p55"/>
          <p:cNvPicPr preferRelativeResize="0"/>
          <p:nvPr/>
        </p:nvPicPr>
        <p:blipFill>
          <a:blip r:embed="rId3">
            <a:alphaModFix/>
          </a:blip>
          <a:stretch>
            <a:fillRect/>
          </a:stretch>
        </p:blipFill>
        <p:spPr>
          <a:xfrm>
            <a:off x="3841650" y="1121230"/>
            <a:ext cx="4293174" cy="3314994"/>
          </a:xfrm>
          <a:prstGeom prst="rect">
            <a:avLst/>
          </a:prstGeom>
          <a:noFill/>
          <a:ln>
            <a:noFill/>
          </a:ln>
        </p:spPr>
      </p:pic>
      <p:sp>
        <p:nvSpPr>
          <p:cNvPr id="370" name="Google Shape;370;p55"/>
          <p:cNvSpPr txBox="1"/>
          <p:nvPr/>
        </p:nvSpPr>
        <p:spPr>
          <a:xfrm>
            <a:off x="3841650" y="4436225"/>
            <a:ext cx="4378500" cy="54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i="1">
                <a:solidFill>
                  <a:schemeClr val="dk1"/>
                </a:solidFill>
              </a:rPr>
              <a:t>There is only one way to eat an elephant: a bite at a time.</a:t>
            </a:r>
            <a:r>
              <a:rPr lang="en" sz="1500">
                <a:solidFill>
                  <a:schemeClr val="dk1"/>
                </a:solidFill>
              </a:rPr>
              <a:t> -Desmond Tutu</a:t>
            </a:r>
            <a:endParaRPr sz="1500">
              <a:solidFill>
                <a:schemeClr val="dk1"/>
              </a:solidFill>
            </a:endParaRPr>
          </a:p>
        </p:txBody>
      </p:sp>
      <p:pic>
        <p:nvPicPr>
          <p:cNvPr id="371" name="Google Shape;371;p55"/>
          <p:cNvPicPr preferRelativeResize="0"/>
          <p:nvPr/>
        </p:nvPicPr>
        <p:blipFill>
          <a:blip r:embed="rId4">
            <a:alphaModFix/>
          </a:blip>
          <a:stretch>
            <a:fillRect/>
          </a:stretch>
        </p:blipFill>
        <p:spPr>
          <a:xfrm>
            <a:off x="8026050" y="4393600"/>
            <a:ext cx="1059300" cy="710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6"/>
          <p:cNvSpPr txBox="1">
            <a:spLocks noGrp="1"/>
          </p:cNvSpPr>
          <p:nvPr>
            <p:ph type="title"/>
          </p:nvPr>
        </p:nvSpPr>
        <p:spPr>
          <a:xfrm>
            <a:off x="484575" y="339545"/>
            <a:ext cx="7053600" cy="568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How: Flight Selection and challenges</a:t>
            </a:r>
            <a:endParaRPr/>
          </a:p>
        </p:txBody>
      </p:sp>
      <p:sp>
        <p:nvSpPr>
          <p:cNvPr id="377" name="Google Shape;377;p56"/>
          <p:cNvSpPr txBox="1">
            <a:spLocks noGrp="1"/>
          </p:cNvSpPr>
          <p:nvPr>
            <p:ph type="body" idx="1"/>
          </p:nvPr>
        </p:nvSpPr>
        <p:spPr>
          <a:xfrm>
            <a:off x="170925" y="1051300"/>
            <a:ext cx="3079800" cy="3756300"/>
          </a:xfrm>
          <a:prstGeom prst="rect">
            <a:avLst/>
          </a:prstGeom>
        </p:spPr>
        <p:txBody>
          <a:bodyPr spcFirstLastPara="1" wrap="square" lIns="68575" tIns="34275" rIns="68575" bIns="34275" anchor="t" anchorCtr="0">
            <a:normAutofit/>
          </a:bodyPr>
          <a:lstStyle/>
          <a:p>
            <a:pPr marL="457200" lvl="0" indent="-304800" algn="l" rtl="0">
              <a:spcBef>
                <a:spcPts val="800"/>
              </a:spcBef>
              <a:spcAft>
                <a:spcPts val="0"/>
              </a:spcAft>
              <a:buSzPts val="1200"/>
              <a:buChar char="●"/>
            </a:pPr>
            <a:r>
              <a:rPr lang="en"/>
              <a:t>Aviation Weather</a:t>
            </a:r>
            <a:endParaRPr/>
          </a:p>
          <a:p>
            <a:pPr marL="914400" lvl="1" indent="-298450" algn="l" rtl="0">
              <a:spcBef>
                <a:spcPts val="0"/>
              </a:spcBef>
              <a:spcAft>
                <a:spcPts val="0"/>
              </a:spcAft>
              <a:buSzPts val="1100"/>
              <a:buChar char="○"/>
            </a:pPr>
            <a:r>
              <a:rPr lang="en"/>
              <a:t>Little to no Turbulence</a:t>
            </a:r>
            <a:endParaRPr/>
          </a:p>
          <a:p>
            <a:pPr marL="914400" lvl="1" indent="-298450" algn="l" rtl="0">
              <a:spcBef>
                <a:spcPts val="0"/>
              </a:spcBef>
              <a:spcAft>
                <a:spcPts val="0"/>
              </a:spcAft>
              <a:buSzPts val="1100"/>
              <a:buChar char="○"/>
            </a:pPr>
            <a:r>
              <a:rPr lang="en"/>
              <a:t>Winds less than ~45 knots</a:t>
            </a:r>
            <a:endParaRPr/>
          </a:p>
          <a:p>
            <a:pPr marL="914400" lvl="1" indent="-298450" algn="l" rtl="0">
              <a:spcBef>
                <a:spcPts val="0"/>
              </a:spcBef>
              <a:spcAft>
                <a:spcPts val="0"/>
              </a:spcAft>
              <a:buSzPts val="1100"/>
              <a:buChar char="○"/>
            </a:pPr>
            <a:r>
              <a:rPr lang="en"/>
              <a:t>No icing</a:t>
            </a:r>
            <a:endParaRPr/>
          </a:p>
          <a:p>
            <a:pPr marL="457200" lvl="0" indent="-304800" algn="l" rtl="0">
              <a:spcBef>
                <a:spcPts val="0"/>
              </a:spcBef>
              <a:spcAft>
                <a:spcPts val="0"/>
              </a:spcAft>
              <a:buSzPts val="1200"/>
              <a:buChar char="●"/>
            </a:pPr>
            <a:r>
              <a:rPr lang="en"/>
              <a:t>Work around US Special use airspace.</a:t>
            </a:r>
            <a:endParaRPr/>
          </a:p>
          <a:p>
            <a:pPr marL="914400" lvl="1" indent="-298450" algn="l" rtl="0">
              <a:spcBef>
                <a:spcPts val="0"/>
              </a:spcBef>
              <a:spcAft>
                <a:spcPts val="0"/>
              </a:spcAft>
              <a:buSzPts val="1100"/>
              <a:buChar char="○"/>
            </a:pPr>
            <a:r>
              <a:rPr lang="en"/>
              <a:t>Some airspace can only be accessed on nights or weekends.</a:t>
            </a:r>
            <a:endParaRPr/>
          </a:p>
          <a:p>
            <a:pPr marL="914400" lvl="1" indent="-298450" algn="l" rtl="0">
              <a:spcBef>
                <a:spcPts val="0"/>
              </a:spcBef>
              <a:spcAft>
                <a:spcPts val="0"/>
              </a:spcAft>
              <a:buSzPts val="1100"/>
              <a:buChar char="○"/>
            </a:pPr>
            <a:r>
              <a:rPr lang="en"/>
              <a:t>Some airspace required DOD support to gain access.</a:t>
            </a:r>
            <a:endParaRPr/>
          </a:p>
        </p:txBody>
      </p:sp>
      <p:pic>
        <p:nvPicPr>
          <p:cNvPr id="378" name="Google Shape;378;p56"/>
          <p:cNvPicPr preferRelativeResize="0"/>
          <p:nvPr/>
        </p:nvPicPr>
        <p:blipFill>
          <a:blip r:embed="rId3">
            <a:alphaModFix/>
          </a:blip>
          <a:stretch>
            <a:fillRect/>
          </a:stretch>
        </p:blipFill>
        <p:spPr>
          <a:xfrm>
            <a:off x="3288850" y="1521607"/>
            <a:ext cx="3646539" cy="2815682"/>
          </a:xfrm>
          <a:prstGeom prst="rect">
            <a:avLst/>
          </a:prstGeom>
          <a:noFill/>
          <a:ln>
            <a:noFill/>
          </a:ln>
        </p:spPr>
      </p:pic>
      <p:pic>
        <p:nvPicPr>
          <p:cNvPr id="379" name="Google Shape;379;p56"/>
          <p:cNvPicPr preferRelativeResize="0"/>
          <p:nvPr/>
        </p:nvPicPr>
        <p:blipFill rotWithShape="1">
          <a:blip r:embed="rId4">
            <a:alphaModFix/>
          </a:blip>
          <a:srcRect r="-15901"/>
          <a:stretch/>
        </p:blipFill>
        <p:spPr>
          <a:xfrm>
            <a:off x="6973557" y="984425"/>
            <a:ext cx="2435850" cy="1972525"/>
          </a:xfrm>
          <a:prstGeom prst="rect">
            <a:avLst/>
          </a:prstGeom>
          <a:noFill/>
          <a:ln>
            <a:noFill/>
          </a:ln>
        </p:spPr>
      </p:pic>
      <p:pic>
        <p:nvPicPr>
          <p:cNvPr id="380" name="Google Shape;380;p56"/>
          <p:cNvPicPr preferRelativeResize="0"/>
          <p:nvPr/>
        </p:nvPicPr>
        <p:blipFill>
          <a:blip r:embed="rId5">
            <a:alphaModFix/>
          </a:blip>
          <a:stretch>
            <a:fillRect/>
          </a:stretch>
        </p:blipFill>
        <p:spPr>
          <a:xfrm>
            <a:off x="6973551" y="3033325"/>
            <a:ext cx="2046760" cy="1972525"/>
          </a:xfrm>
          <a:prstGeom prst="rect">
            <a:avLst/>
          </a:prstGeom>
          <a:noFill/>
          <a:ln>
            <a:noFill/>
          </a:ln>
        </p:spPr>
      </p:pic>
      <p:sp>
        <p:nvSpPr>
          <p:cNvPr id="381" name="Google Shape;381;p56"/>
          <p:cNvSpPr txBox="1"/>
          <p:nvPr/>
        </p:nvSpPr>
        <p:spPr>
          <a:xfrm>
            <a:off x="122100" y="4337300"/>
            <a:ext cx="6631500" cy="8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It can be challenging to find places to fly that meet all the requirements on any given day. It becomes necessary to alter the schedule and fly at nights sometimes.</a:t>
            </a:r>
            <a:endParaRPr sz="15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8"/>
          <p:cNvSpPr txBox="1">
            <a:spLocks noGrp="1"/>
          </p:cNvSpPr>
          <p:nvPr>
            <p:ph type="title"/>
          </p:nvPr>
        </p:nvSpPr>
        <p:spPr>
          <a:xfrm>
            <a:off x="220400" y="392425"/>
            <a:ext cx="8295000" cy="6549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Background: First, a note on gravity units…</a:t>
            </a:r>
            <a:endParaRPr/>
          </a:p>
        </p:txBody>
      </p:sp>
      <p:sp>
        <p:nvSpPr>
          <p:cNvPr id="399" name="Google Shape;399;p58"/>
          <p:cNvSpPr txBox="1">
            <a:spLocks noGrp="1"/>
          </p:cNvSpPr>
          <p:nvPr>
            <p:ph type="body" idx="1"/>
          </p:nvPr>
        </p:nvSpPr>
        <p:spPr>
          <a:xfrm>
            <a:off x="175525" y="1129450"/>
            <a:ext cx="8478300" cy="35493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dirty="0"/>
              <a:t>Gravity is commonly referred to as 9.8 m/s</a:t>
            </a:r>
            <a:r>
              <a:rPr lang="en" baseline="30000" dirty="0"/>
              <a:t>2</a:t>
            </a:r>
            <a:r>
              <a:rPr lang="en" dirty="0"/>
              <a:t> or 10 m/s</a:t>
            </a:r>
            <a:r>
              <a:rPr lang="en" baseline="30000" dirty="0"/>
              <a:t>2</a:t>
            </a:r>
            <a:r>
              <a:rPr lang="en" dirty="0"/>
              <a:t> in some textbooks. </a:t>
            </a:r>
            <a:endParaRPr dirty="0"/>
          </a:p>
          <a:p>
            <a:pPr marL="0" lvl="0" indent="0" algn="l" rtl="0">
              <a:spcBef>
                <a:spcPts val="800"/>
              </a:spcBef>
              <a:spcAft>
                <a:spcPts val="0"/>
              </a:spcAft>
              <a:buNone/>
            </a:pPr>
            <a:r>
              <a:rPr lang="en" dirty="0"/>
              <a:t>Gravity can be observed to many more decimal places with modern gravimeters. </a:t>
            </a:r>
            <a:endParaRPr dirty="0"/>
          </a:p>
          <a:p>
            <a:pPr marL="0" lvl="0" indent="0" algn="l" rtl="0">
              <a:spcBef>
                <a:spcPts val="800"/>
              </a:spcBef>
              <a:spcAft>
                <a:spcPts val="0"/>
              </a:spcAft>
              <a:buNone/>
            </a:pPr>
            <a:r>
              <a:rPr lang="en" dirty="0"/>
              <a:t>The Gal unit (to honor Galileo) is defined as 1 cm/s</a:t>
            </a:r>
            <a:r>
              <a:rPr lang="en" baseline="30000" dirty="0"/>
              <a:t>2</a:t>
            </a:r>
            <a:r>
              <a:rPr lang="en" dirty="0"/>
              <a:t>, so the magnitude of gravity on Earth can also be estimated as 980 Gal. </a:t>
            </a:r>
            <a:endParaRPr dirty="0"/>
          </a:p>
          <a:p>
            <a:pPr marL="0" lvl="0" indent="0" algn="l" rtl="0">
              <a:spcBef>
                <a:spcPts val="800"/>
              </a:spcBef>
              <a:spcAft>
                <a:spcPts val="0"/>
              </a:spcAft>
              <a:buNone/>
            </a:pPr>
            <a:r>
              <a:rPr lang="en" dirty="0"/>
              <a:t>NGS’s FG5-X gravimeter is capable of measuring accurately to ~1 microGal (μGal) which is the same as 10 nanometers/s</a:t>
            </a:r>
            <a:r>
              <a:rPr lang="en" baseline="30000" dirty="0"/>
              <a:t>2</a:t>
            </a:r>
            <a:r>
              <a:rPr lang="en" dirty="0"/>
              <a:t> or, for example, gravity at our lab is 9.79 622 742 m/s</a:t>
            </a:r>
            <a:r>
              <a:rPr lang="en" baseline="30000" dirty="0"/>
              <a:t>2</a:t>
            </a:r>
            <a:r>
              <a:rPr lang="en" dirty="0"/>
              <a:t> (That 2 on the end is in the 10 nanometers/s</a:t>
            </a:r>
            <a:r>
              <a:rPr lang="en" baseline="30000" dirty="0"/>
              <a:t>2</a:t>
            </a:r>
            <a:r>
              <a:rPr lang="en" dirty="0"/>
              <a:t> position. This could also be written as 979,622,742 μGal</a:t>
            </a:r>
            <a:endParaRPr dirty="0"/>
          </a:p>
          <a:p>
            <a:pPr marL="0" lvl="0" indent="0" algn="l" rtl="0">
              <a:spcBef>
                <a:spcPts val="800"/>
              </a:spcBef>
              <a:spcAft>
                <a:spcPts val="0"/>
              </a:spcAft>
              <a:buClr>
                <a:schemeClr val="dk1"/>
              </a:buClr>
              <a:buSzPts val="1100"/>
              <a:buFont typeface="Arial"/>
              <a:buNone/>
            </a:pPr>
            <a:r>
              <a:rPr lang="en" dirty="0">
                <a:highlight>
                  <a:srgbClr val="FFFF00"/>
                </a:highlight>
              </a:rPr>
              <a:t>This presentation will primarily refer to the unit milliGal (mGal) since we’ll be talking about airborne gravimetry. </a:t>
            </a:r>
            <a:endParaRPr dirty="0">
              <a:highlight>
                <a:srgbClr val="FFFF00"/>
              </a:highlight>
            </a:endParaRPr>
          </a:p>
          <a:p>
            <a:pPr marL="0" lvl="0" indent="0" algn="l" rtl="0">
              <a:spcBef>
                <a:spcPts val="800"/>
              </a:spcBef>
              <a:spcAft>
                <a:spcPts val="0"/>
              </a:spcAft>
              <a:buNone/>
            </a:pPr>
            <a:r>
              <a:rPr lang="en" dirty="0"/>
              <a:t>NGS’s airborne gravimeters are capable of measuring precisely to 1-2 milliGal (mGal) which is the same as 10-20 μm/s</a:t>
            </a:r>
            <a:r>
              <a:rPr lang="en" baseline="30000" dirty="0"/>
              <a:t>2</a:t>
            </a:r>
            <a:r>
              <a:rPr lang="en" dirty="0"/>
              <a:t> (micrometers per second squared).</a:t>
            </a:r>
            <a:endParaRPr dirty="0"/>
          </a:p>
          <a:p>
            <a:pPr marL="0" lvl="0" indent="0" algn="ctr" rtl="0">
              <a:spcBef>
                <a:spcPts val="800"/>
              </a:spcBef>
              <a:spcAft>
                <a:spcPts val="0"/>
              </a:spcAft>
              <a:buNone/>
            </a:pPr>
            <a:r>
              <a:rPr lang="en" b="1" u="sng" dirty="0">
                <a:highlight>
                  <a:srgbClr val="FFFF00"/>
                </a:highlight>
              </a:rPr>
              <a:t>1 mGal = 10 μm/s</a:t>
            </a:r>
            <a:r>
              <a:rPr lang="en" b="1" u="sng" baseline="30000" dirty="0">
                <a:highlight>
                  <a:srgbClr val="FFFF00"/>
                </a:highlight>
              </a:rPr>
              <a:t>2</a:t>
            </a:r>
            <a:endParaRPr b="1" u="sng" baseline="30000" dirty="0">
              <a:highlight>
                <a:srgbClr val="FFFF00"/>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9"/>
          <p:cNvSpPr txBox="1">
            <a:spLocks noGrp="1"/>
          </p:cNvSpPr>
          <p:nvPr>
            <p:ph type="title"/>
          </p:nvPr>
        </p:nvSpPr>
        <p:spPr>
          <a:xfrm>
            <a:off x="256225" y="339550"/>
            <a:ext cx="8512200" cy="637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3100"/>
              <a:t>How: From TMGO to hunting gravity in the wild</a:t>
            </a:r>
            <a:endParaRPr sz="3100"/>
          </a:p>
        </p:txBody>
      </p:sp>
      <p:sp>
        <p:nvSpPr>
          <p:cNvPr id="405" name="Google Shape;405;p59"/>
          <p:cNvSpPr txBox="1">
            <a:spLocks noGrp="1"/>
          </p:cNvSpPr>
          <p:nvPr>
            <p:ph type="body" idx="1"/>
          </p:nvPr>
        </p:nvSpPr>
        <p:spPr>
          <a:xfrm>
            <a:off x="83950" y="1150500"/>
            <a:ext cx="2312400" cy="38793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t>NGS’s Gravity Hub is located at Table Mountain Geophysical Observatory near Boulder, Colorado. </a:t>
            </a:r>
            <a:endParaRPr/>
          </a:p>
          <a:p>
            <a:pPr marL="0" lvl="0" indent="0" algn="l" rtl="0">
              <a:spcBef>
                <a:spcPts val="800"/>
              </a:spcBef>
              <a:spcAft>
                <a:spcPts val="0"/>
              </a:spcAft>
              <a:buNone/>
            </a:pPr>
            <a:r>
              <a:rPr lang="en"/>
              <a:t>TMGO features:</a:t>
            </a:r>
            <a:endParaRPr/>
          </a:p>
          <a:p>
            <a:pPr marL="457200" lvl="0" indent="-304800" algn="l" rtl="0">
              <a:spcBef>
                <a:spcPts val="800"/>
              </a:spcBef>
              <a:spcAft>
                <a:spcPts val="0"/>
              </a:spcAft>
              <a:buSzPts val="1200"/>
              <a:buChar char="●"/>
            </a:pPr>
            <a:r>
              <a:rPr lang="en"/>
              <a:t>Continuous relative gravity</a:t>
            </a:r>
            <a:endParaRPr/>
          </a:p>
          <a:p>
            <a:pPr marL="457200" lvl="0" indent="-304800" algn="l" rtl="0">
              <a:spcBef>
                <a:spcPts val="0"/>
              </a:spcBef>
              <a:spcAft>
                <a:spcPts val="0"/>
              </a:spcAft>
              <a:buSzPts val="1200"/>
              <a:buChar char="●"/>
            </a:pPr>
            <a:r>
              <a:rPr lang="en"/>
              <a:t>Absolute gravity</a:t>
            </a:r>
            <a:endParaRPr/>
          </a:p>
          <a:p>
            <a:pPr marL="457200" lvl="0" indent="-304800" algn="l" rtl="0">
              <a:spcBef>
                <a:spcPts val="0"/>
              </a:spcBef>
              <a:spcAft>
                <a:spcPts val="0"/>
              </a:spcAft>
              <a:buSzPts val="1200"/>
              <a:buChar char="●"/>
            </a:pPr>
            <a:r>
              <a:rPr lang="en"/>
              <a:t>Calibration Line</a:t>
            </a:r>
            <a:endParaRPr/>
          </a:p>
          <a:p>
            <a:pPr marL="457200" lvl="0" indent="-304800" algn="l" rtl="0">
              <a:spcBef>
                <a:spcPts val="0"/>
              </a:spcBef>
              <a:spcAft>
                <a:spcPts val="0"/>
              </a:spcAft>
              <a:buSzPts val="1200"/>
              <a:buChar char="●"/>
            </a:pPr>
            <a:r>
              <a:rPr lang="en"/>
              <a:t>International and Regional Comparisons of Absolute Gravimeters. </a:t>
            </a:r>
            <a:endParaRPr/>
          </a:p>
        </p:txBody>
      </p:sp>
      <p:grpSp>
        <p:nvGrpSpPr>
          <p:cNvPr id="406" name="Google Shape;406;p59"/>
          <p:cNvGrpSpPr/>
          <p:nvPr/>
        </p:nvGrpSpPr>
        <p:grpSpPr>
          <a:xfrm>
            <a:off x="2481616" y="1010767"/>
            <a:ext cx="2602817" cy="2231227"/>
            <a:chOff x="5817181" y="1478322"/>
            <a:chExt cx="3054233" cy="2971800"/>
          </a:xfrm>
        </p:grpSpPr>
        <p:pic>
          <p:nvPicPr>
            <p:cNvPr id="407" name="Google Shape;407;p59"/>
            <p:cNvPicPr preferRelativeResize="0"/>
            <p:nvPr/>
          </p:nvPicPr>
          <p:blipFill rotWithShape="1">
            <a:blip r:embed="rId3">
              <a:alphaModFix/>
            </a:blip>
            <a:srcRect/>
            <a:stretch/>
          </p:blipFill>
          <p:spPr>
            <a:xfrm>
              <a:off x="5817181" y="1503325"/>
              <a:ext cx="3054233" cy="2946797"/>
            </a:xfrm>
            <a:prstGeom prst="rect">
              <a:avLst/>
            </a:prstGeom>
            <a:noFill/>
            <a:ln>
              <a:noFill/>
            </a:ln>
            <a:effectLst>
              <a:outerShdw blurRad="50800" dist="38100" dir="2700000" algn="tl" rotWithShape="0">
                <a:srgbClr val="000000">
                  <a:alpha val="40000"/>
                </a:srgbClr>
              </a:outerShdw>
            </a:effectLst>
          </p:spPr>
        </p:pic>
        <p:sp>
          <p:nvSpPr>
            <p:cNvPr id="408" name="Google Shape;408;p59"/>
            <p:cNvSpPr/>
            <p:nvPr/>
          </p:nvSpPr>
          <p:spPr>
            <a:xfrm>
              <a:off x="7385512" y="1478322"/>
              <a:ext cx="628800" cy="628800"/>
            </a:xfrm>
            <a:prstGeom prst="ellipse">
              <a:avLst/>
            </a:prstGeom>
            <a:noFill/>
            <a:ln w="41275"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grpSp>
      <p:sp>
        <p:nvSpPr>
          <p:cNvPr id="409" name="Google Shape;409;p59"/>
          <p:cNvSpPr/>
          <p:nvPr/>
        </p:nvSpPr>
        <p:spPr>
          <a:xfrm>
            <a:off x="5409532" y="976751"/>
            <a:ext cx="2421900" cy="467700"/>
          </a:xfrm>
          <a:prstGeom prst="wedgeEllipseCallout">
            <a:avLst>
              <a:gd name="adj1" fmla="val -98609"/>
              <a:gd name="adj2" fmla="val 6139"/>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400">
                <a:solidFill>
                  <a:srgbClr val="FF0000"/>
                </a:solidFill>
                <a:latin typeface="Calibri"/>
                <a:ea typeface="Calibri"/>
                <a:cs typeface="Calibri"/>
                <a:sym typeface="Calibri"/>
              </a:rPr>
              <a:t> g </a:t>
            </a:r>
            <a:r>
              <a:rPr lang="en" sz="1400">
                <a:solidFill>
                  <a:srgbClr val="FF0000"/>
                </a:solidFill>
                <a:latin typeface="Arial"/>
                <a:ea typeface="Arial"/>
                <a:cs typeface="Arial"/>
                <a:sym typeface="Arial"/>
              </a:rPr>
              <a:t>= 9.79 622 742 m/s</a:t>
            </a:r>
            <a:r>
              <a:rPr lang="en" sz="1400" baseline="30000">
                <a:solidFill>
                  <a:srgbClr val="FF0000"/>
                </a:solidFill>
                <a:latin typeface="Arial"/>
                <a:ea typeface="Arial"/>
                <a:cs typeface="Arial"/>
                <a:sym typeface="Arial"/>
              </a:rPr>
              <a:t>2</a:t>
            </a:r>
            <a:r>
              <a:rPr lang="en" sz="1400">
                <a:solidFill>
                  <a:srgbClr val="FF0000"/>
                </a:solidFill>
                <a:latin typeface="Arial"/>
                <a:ea typeface="Arial"/>
                <a:cs typeface="Arial"/>
                <a:sym typeface="Arial"/>
              </a:rPr>
              <a:t>, more or less!</a:t>
            </a:r>
            <a:endParaRPr sz="1400">
              <a:solidFill>
                <a:srgbClr val="FF0000"/>
              </a:solidFill>
              <a:latin typeface="Calibri"/>
              <a:ea typeface="Calibri"/>
              <a:cs typeface="Calibri"/>
              <a:sym typeface="Calibri"/>
            </a:endParaRPr>
          </a:p>
        </p:txBody>
      </p:sp>
      <p:pic>
        <p:nvPicPr>
          <p:cNvPr id="410" name="Google Shape;410;p59"/>
          <p:cNvPicPr preferRelativeResize="0"/>
          <p:nvPr/>
        </p:nvPicPr>
        <p:blipFill rotWithShape="1">
          <a:blip r:embed="rId4">
            <a:alphaModFix/>
          </a:blip>
          <a:srcRect/>
          <a:stretch/>
        </p:blipFill>
        <p:spPr>
          <a:xfrm>
            <a:off x="5084822" y="1444345"/>
            <a:ext cx="2707104" cy="1788650"/>
          </a:xfrm>
          <a:prstGeom prst="rect">
            <a:avLst/>
          </a:prstGeom>
          <a:noFill/>
          <a:ln>
            <a:noFill/>
          </a:ln>
        </p:spPr>
      </p:pic>
      <p:pic>
        <p:nvPicPr>
          <p:cNvPr id="411" name="Google Shape;411;p59"/>
          <p:cNvPicPr preferRelativeResize="0"/>
          <p:nvPr/>
        </p:nvPicPr>
        <p:blipFill rotWithShape="1">
          <a:blip r:embed="rId5">
            <a:alphaModFix/>
          </a:blip>
          <a:srcRect l="35956" r="50885" b="22100"/>
          <a:stretch/>
        </p:blipFill>
        <p:spPr>
          <a:xfrm>
            <a:off x="4623125" y="3327925"/>
            <a:ext cx="1022599" cy="1667075"/>
          </a:xfrm>
          <a:prstGeom prst="rect">
            <a:avLst/>
          </a:prstGeom>
          <a:noFill/>
          <a:ln>
            <a:noFill/>
          </a:ln>
        </p:spPr>
      </p:pic>
      <p:pic>
        <p:nvPicPr>
          <p:cNvPr id="412" name="Google Shape;412;p59"/>
          <p:cNvPicPr preferRelativeResize="0"/>
          <p:nvPr/>
        </p:nvPicPr>
        <p:blipFill>
          <a:blip r:embed="rId6">
            <a:alphaModFix/>
          </a:blip>
          <a:stretch>
            <a:fillRect/>
          </a:stretch>
        </p:blipFill>
        <p:spPr>
          <a:xfrm>
            <a:off x="7994292" y="1470363"/>
            <a:ext cx="1021350" cy="1736625"/>
          </a:xfrm>
          <a:prstGeom prst="rect">
            <a:avLst/>
          </a:prstGeom>
          <a:noFill/>
          <a:ln>
            <a:noFill/>
          </a:ln>
        </p:spPr>
      </p:pic>
      <p:pic>
        <p:nvPicPr>
          <p:cNvPr id="413" name="Google Shape;413;p59"/>
          <p:cNvPicPr preferRelativeResize="0"/>
          <p:nvPr/>
        </p:nvPicPr>
        <p:blipFill>
          <a:blip r:embed="rId7">
            <a:alphaModFix/>
          </a:blip>
          <a:stretch>
            <a:fillRect/>
          </a:stretch>
        </p:blipFill>
        <p:spPr>
          <a:xfrm>
            <a:off x="2481623" y="3361950"/>
            <a:ext cx="2062100" cy="1220925"/>
          </a:xfrm>
          <a:prstGeom prst="rect">
            <a:avLst/>
          </a:prstGeom>
          <a:noFill/>
          <a:ln>
            <a:noFill/>
          </a:ln>
        </p:spPr>
      </p:pic>
      <p:pic>
        <p:nvPicPr>
          <p:cNvPr id="414" name="Google Shape;414;p59"/>
          <p:cNvPicPr preferRelativeResize="0"/>
          <p:nvPr/>
        </p:nvPicPr>
        <p:blipFill>
          <a:blip r:embed="rId8">
            <a:alphaModFix/>
          </a:blip>
          <a:stretch>
            <a:fillRect/>
          </a:stretch>
        </p:blipFill>
        <p:spPr>
          <a:xfrm>
            <a:off x="5931004" y="3327916"/>
            <a:ext cx="1378950" cy="1478424"/>
          </a:xfrm>
          <a:prstGeom prst="rect">
            <a:avLst/>
          </a:prstGeom>
          <a:noFill/>
          <a:ln>
            <a:noFill/>
          </a:ln>
        </p:spPr>
      </p:pic>
      <p:pic>
        <p:nvPicPr>
          <p:cNvPr id="415" name="Google Shape;415;p59"/>
          <p:cNvPicPr preferRelativeResize="0"/>
          <p:nvPr/>
        </p:nvPicPr>
        <p:blipFill>
          <a:blip r:embed="rId9">
            <a:alphaModFix/>
          </a:blip>
          <a:stretch>
            <a:fillRect/>
          </a:stretch>
        </p:blipFill>
        <p:spPr>
          <a:xfrm>
            <a:off x="7629248" y="3293150"/>
            <a:ext cx="1302454" cy="1736600"/>
          </a:xfrm>
          <a:prstGeom prst="rect">
            <a:avLst/>
          </a:prstGeom>
          <a:noFill/>
          <a:ln>
            <a:noFill/>
          </a:ln>
        </p:spPr>
      </p:pic>
      <p:sp>
        <p:nvSpPr>
          <p:cNvPr id="416" name="Google Shape;416;p59"/>
          <p:cNvSpPr txBox="1"/>
          <p:nvPr/>
        </p:nvSpPr>
        <p:spPr>
          <a:xfrm>
            <a:off x="2503075" y="4319325"/>
            <a:ext cx="19308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gPhoneX Lab Relative Gravimeter</a:t>
            </a:r>
            <a:endParaRPr sz="800">
              <a:solidFill>
                <a:schemeClr val="lt1"/>
              </a:solidFill>
            </a:endParaRPr>
          </a:p>
        </p:txBody>
      </p:sp>
      <p:sp>
        <p:nvSpPr>
          <p:cNvPr id="417" name="Google Shape;417;p59"/>
          <p:cNvSpPr txBox="1"/>
          <p:nvPr/>
        </p:nvSpPr>
        <p:spPr>
          <a:xfrm>
            <a:off x="4589000" y="4624600"/>
            <a:ext cx="10227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FG5-X Absolute Gravimeter (Lab)</a:t>
            </a:r>
            <a:endParaRPr sz="800">
              <a:solidFill>
                <a:schemeClr val="lt1"/>
              </a:solidFill>
            </a:endParaRPr>
          </a:p>
        </p:txBody>
      </p:sp>
      <p:sp>
        <p:nvSpPr>
          <p:cNvPr id="418" name="Google Shape;418;p59"/>
          <p:cNvSpPr txBox="1"/>
          <p:nvPr/>
        </p:nvSpPr>
        <p:spPr>
          <a:xfrm>
            <a:off x="5931000" y="4433800"/>
            <a:ext cx="1378800" cy="37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CG-6 Field Relative Gravimeter</a:t>
            </a:r>
            <a:endParaRPr sz="800">
              <a:solidFill>
                <a:schemeClr val="lt1"/>
              </a:solidFill>
            </a:endParaRPr>
          </a:p>
        </p:txBody>
      </p:sp>
      <p:sp>
        <p:nvSpPr>
          <p:cNvPr id="419" name="Google Shape;419;p59"/>
          <p:cNvSpPr txBox="1"/>
          <p:nvPr/>
        </p:nvSpPr>
        <p:spPr>
          <a:xfrm>
            <a:off x="7994300" y="2738975"/>
            <a:ext cx="9879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A10 Absolute Gravimeter (Field)</a:t>
            </a:r>
            <a:endParaRPr sz="800">
              <a:solidFill>
                <a:schemeClr val="lt1"/>
              </a:solidFill>
            </a:endParaRPr>
          </a:p>
        </p:txBody>
      </p:sp>
      <p:sp>
        <p:nvSpPr>
          <p:cNvPr id="420" name="Google Shape;420;p59"/>
          <p:cNvSpPr txBox="1"/>
          <p:nvPr/>
        </p:nvSpPr>
        <p:spPr>
          <a:xfrm>
            <a:off x="7629250" y="4582875"/>
            <a:ext cx="13026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Turnkey Airborne Gravimeter 7 (Relative)</a:t>
            </a:r>
            <a:endParaRPr sz="8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 name="Picture 3">
            <a:extLst>
              <a:ext uri="{FF2B5EF4-FFF2-40B4-BE49-F238E27FC236}">
                <a16:creationId xmlns:a16="http://schemas.microsoft.com/office/drawing/2014/main" id="{32F9BCD8-837C-4861-84C7-EE83BCA2A784}"/>
              </a:ext>
            </a:extLst>
          </p:cNvPr>
          <p:cNvPicPr>
            <a:picLocks noChangeAspect="1"/>
          </p:cNvPicPr>
          <p:nvPr/>
        </p:nvPicPr>
        <p:blipFill>
          <a:blip r:embed="rId3"/>
          <a:stretch>
            <a:fillRect/>
          </a:stretch>
        </p:blipFill>
        <p:spPr>
          <a:xfrm>
            <a:off x="6668125" y="2354148"/>
            <a:ext cx="2310961" cy="2649015"/>
          </a:xfrm>
          <a:prstGeom prst="rect">
            <a:avLst/>
          </a:prstGeom>
        </p:spPr>
      </p:pic>
      <p:sp>
        <p:nvSpPr>
          <p:cNvPr id="425" name="Google Shape;425;p60"/>
          <p:cNvSpPr txBox="1"/>
          <p:nvPr/>
        </p:nvSpPr>
        <p:spPr>
          <a:xfrm>
            <a:off x="225325" y="458850"/>
            <a:ext cx="6442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Calibri"/>
                <a:ea typeface="Calibri"/>
                <a:cs typeface="Calibri"/>
                <a:sym typeface="Calibri"/>
              </a:rPr>
              <a:t>How: Airport Gravity Tie</a:t>
            </a:r>
            <a:endParaRPr sz="3000">
              <a:latin typeface="Calibri"/>
              <a:ea typeface="Calibri"/>
              <a:cs typeface="Calibri"/>
              <a:sym typeface="Calibri"/>
            </a:endParaRPr>
          </a:p>
        </p:txBody>
      </p:sp>
      <p:sp>
        <p:nvSpPr>
          <p:cNvPr id="426" name="Google Shape;426;p60"/>
          <p:cNvSpPr txBox="1"/>
          <p:nvPr/>
        </p:nvSpPr>
        <p:spPr>
          <a:xfrm>
            <a:off x="44400" y="1147100"/>
            <a:ext cx="4045200" cy="4011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rgbClr val="000000"/>
              </a:buClr>
              <a:buSzPts val="1200"/>
              <a:buChar char="●"/>
            </a:pPr>
            <a:r>
              <a:rPr lang="en" sz="1200">
                <a:solidFill>
                  <a:srgbClr val="000000"/>
                </a:solidFill>
              </a:rPr>
              <a:t>Purpose</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Provide an absolute gravity measurement to tie relative airborne gravity measurements</a:t>
            </a:r>
            <a:endParaRPr sz="1200">
              <a:solidFill>
                <a:srgbClr val="000000"/>
              </a:solidFill>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rPr>
              <a:t>Measurement</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Absolute gravity</a:t>
            </a:r>
            <a:endParaRPr sz="1200">
              <a:solidFill>
                <a:srgbClr val="000000"/>
              </a:solidFill>
            </a:endParaRPr>
          </a:p>
          <a:p>
            <a:pPr marL="1371600" lvl="2" indent="-304800" algn="l" rtl="0">
              <a:lnSpc>
                <a:spcPct val="115000"/>
              </a:lnSpc>
              <a:spcBef>
                <a:spcPts val="0"/>
              </a:spcBef>
              <a:spcAft>
                <a:spcPts val="0"/>
              </a:spcAft>
              <a:buClr>
                <a:srgbClr val="000000"/>
              </a:buClr>
              <a:buSzPts val="1200"/>
              <a:buChar char="■"/>
            </a:pPr>
            <a:r>
              <a:rPr lang="en" sz="1200">
                <a:solidFill>
                  <a:srgbClr val="000000"/>
                </a:solidFill>
              </a:rPr>
              <a:t>A10 or FG5</a:t>
            </a:r>
            <a:endParaRPr sz="1200">
              <a:solidFill>
                <a:srgbClr val="000000"/>
              </a:solidFill>
            </a:endParaRPr>
          </a:p>
          <a:p>
            <a:pPr marL="1371600" lvl="2" indent="-304800" algn="l" rtl="0">
              <a:lnSpc>
                <a:spcPct val="115000"/>
              </a:lnSpc>
              <a:spcBef>
                <a:spcPts val="0"/>
              </a:spcBef>
              <a:spcAft>
                <a:spcPts val="0"/>
              </a:spcAft>
              <a:buClr>
                <a:srgbClr val="000000"/>
              </a:buClr>
              <a:buSzPts val="1200"/>
              <a:buChar char="■"/>
            </a:pPr>
            <a:r>
              <a:rPr lang="en" sz="1200">
                <a:solidFill>
                  <a:srgbClr val="000000"/>
                </a:solidFill>
              </a:rPr>
              <a:t>Two </a:t>
            </a:r>
            <a:r>
              <a:rPr lang="en" sz="1200"/>
              <a:t>independent setups for blunder check</a:t>
            </a:r>
            <a:endParaRPr sz="1200">
              <a:solidFill>
                <a:srgbClr val="000000"/>
              </a:solidFill>
            </a:endParaRPr>
          </a:p>
          <a:p>
            <a:pPr marL="1371600" lvl="2" indent="-304800" algn="l" rtl="0">
              <a:lnSpc>
                <a:spcPct val="115000"/>
              </a:lnSpc>
              <a:spcBef>
                <a:spcPts val="0"/>
              </a:spcBef>
              <a:spcAft>
                <a:spcPts val="0"/>
              </a:spcAft>
              <a:buClr>
                <a:srgbClr val="000000"/>
              </a:buClr>
              <a:buSzPts val="1200"/>
              <a:buChar char="■"/>
            </a:pPr>
            <a:r>
              <a:rPr lang="en" sz="1200"/>
              <a:t>15 min of measurements</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Vertical gravity gradient</a:t>
            </a:r>
            <a:endParaRPr sz="1200">
              <a:solidFill>
                <a:srgbClr val="000000"/>
              </a:solidFill>
            </a:endParaRPr>
          </a:p>
          <a:p>
            <a:pPr marL="1371600" lvl="2" indent="-304800" algn="l" rtl="0">
              <a:lnSpc>
                <a:spcPct val="115000"/>
              </a:lnSpc>
              <a:spcBef>
                <a:spcPts val="0"/>
              </a:spcBef>
              <a:spcAft>
                <a:spcPts val="0"/>
              </a:spcAft>
              <a:buClr>
                <a:srgbClr val="000000"/>
              </a:buClr>
              <a:buSzPts val="1200"/>
              <a:buChar char="■"/>
            </a:pPr>
            <a:r>
              <a:rPr lang="en" sz="1200">
                <a:solidFill>
                  <a:srgbClr val="000000"/>
                </a:solidFill>
              </a:rPr>
              <a:t>Relative gravity meter</a:t>
            </a:r>
            <a:endParaRPr sz="1200">
              <a:solidFill>
                <a:srgbClr val="000000"/>
              </a:solidFill>
            </a:endParaRPr>
          </a:p>
          <a:p>
            <a:pPr marL="1371600" lvl="2" indent="-304800" algn="l" rtl="0">
              <a:lnSpc>
                <a:spcPct val="115000"/>
              </a:lnSpc>
              <a:spcBef>
                <a:spcPts val="0"/>
              </a:spcBef>
              <a:spcAft>
                <a:spcPts val="0"/>
              </a:spcAft>
              <a:buClr>
                <a:srgbClr val="000000"/>
              </a:buClr>
              <a:buSzPts val="1200"/>
              <a:buChar char="■"/>
            </a:pPr>
            <a:r>
              <a:rPr lang="en" sz="1200">
                <a:solidFill>
                  <a:srgbClr val="000000"/>
                </a:solidFill>
              </a:rPr>
              <a:t>Three heights for a quadratic fit </a:t>
            </a:r>
            <a:endParaRPr sz="1200">
              <a:solidFill>
                <a:srgbClr val="000000"/>
              </a:solidFill>
            </a:endParaRPr>
          </a:p>
          <a:p>
            <a:pPr marL="1371600" lvl="2" indent="-304800" algn="l" rtl="0">
              <a:lnSpc>
                <a:spcPct val="115000"/>
              </a:lnSpc>
              <a:spcBef>
                <a:spcPts val="0"/>
              </a:spcBef>
              <a:spcAft>
                <a:spcPts val="0"/>
              </a:spcAft>
              <a:buClr>
                <a:srgbClr val="000000"/>
              </a:buClr>
              <a:buSzPts val="1200"/>
              <a:buChar char="■"/>
            </a:pPr>
            <a:r>
              <a:rPr lang="en" sz="1200"/>
              <a:t>2 - </a:t>
            </a:r>
            <a:r>
              <a:rPr lang="en" sz="1200">
                <a:solidFill>
                  <a:srgbClr val="000000"/>
                </a:solidFill>
              </a:rPr>
              <a:t>6 loops to improve precision</a:t>
            </a:r>
            <a:endParaRPr sz="1200">
              <a:solidFill>
                <a:srgbClr val="000000"/>
              </a:solidFill>
            </a:endParaRPr>
          </a:p>
          <a:p>
            <a:pPr marL="914400" lvl="1" indent="-304800" algn="l" rtl="0">
              <a:lnSpc>
                <a:spcPct val="115000"/>
              </a:lnSpc>
              <a:spcBef>
                <a:spcPts val="0"/>
              </a:spcBef>
              <a:spcAft>
                <a:spcPts val="0"/>
              </a:spcAft>
              <a:buClr>
                <a:srgbClr val="000000"/>
              </a:buClr>
              <a:buSzPts val="1200"/>
              <a:buChar char="○"/>
            </a:pPr>
            <a:r>
              <a:rPr lang="en" sz="1200">
                <a:solidFill>
                  <a:srgbClr val="000000"/>
                </a:solidFill>
              </a:rPr>
              <a:t>Use gradient to transfer absolute measurement to height of the meter in the aircraft</a:t>
            </a:r>
            <a:endParaRPr sz="1200">
              <a:solidFill>
                <a:srgbClr val="000000"/>
              </a:solidFill>
            </a:endParaRPr>
          </a:p>
          <a:p>
            <a:pPr marL="0" lvl="0" indent="0" algn="l" rtl="0">
              <a:spcBef>
                <a:spcPts val="0"/>
              </a:spcBef>
              <a:spcAft>
                <a:spcPts val="0"/>
              </a:spcAft>
              <a:buNone/>
            </a:pPr>
            <a:endParaRPr>
              <a:latin typeface="Calibri"/>
              <a:ea typeface="Calibri"/>
              <a:cs typeface="Calibri"/>
              <a:sym typeface="Calibri"/>
            </a:endParaRPr>
          </a:p>
        </p:txBody>
      </p:sp>
      <p:pic>
        <p:nvPicPr>
          <p:cNvPr id="428" name="Google Shape;428;p60"/>
          <p:cNvPicPr preferRelativeResize="0"/>
          <p:nvPr/>
        </p:nvPicPr>
        <p:blipFill>
          <a:blip r:embed="rId4">
            <a:alphaModFix/>
          </a:blip>
          <a:stretch>
            <a:fillRect/>
          </a:stretch>
        </p:blipFill>
        <p:spPr>
          <a:xfrm>
            <a:off x="4242000" y="598252"/>
            <a:ext cx="3103525" cy="25035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1"/>
          <p:cNvSpPr txBox="1">
            <a:spLocks noGrp="1"/>
          </p:cNvSpPr>
          <p:nvPr>
            <p:ph type="title"/>
          </p:nvPr>
        </p:nvSpPr>
        <p:spPr>
          <a:xfrm>
            <a:off x="390525" y="339550"/>
            <a:ext cx="8529000" cy="679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3000"/>
              <a:t>How: Relative Gravity Tied to Absolute Gravity</a:t>
            </a:r>
            <a:endParaRPr sz="3000"/>
          </a:p>
        </p:txBody>
      </p:sp>
      <p:sp>
        <p:nvSpPr>
          <p:cNvPr id="435" name="Google Shape;435;p61"/>
          <p:cNvSpPr txBox="1">
            <a:spLocks noGrp="1"/>
          </p:cNvSpPr>
          <p:nvPr>
            <p:ph type="body" idx="1"/>
          </p:nvPr>
        </p:nvSpPr>
        <p:spPr>
          <a:xfrm>
            <a:off x="70825" y="1772700"/>
            <a:ext cx="4573200" cy="2632200"/>
          </a:xfrm>
          <a:prstGeom prst="rect">
            <a:avLst/>
          </a:prstGeom>
        </p:spPr>
        <p:txBody>
          <a:bodyPr spcFirstLastPara="1" wrap="square" lIns="68575" tIns="34275" rIns="68575" bIns="34275" anchor="t" anchorCtr="0">
            <a:normAutofit/>
          </a:bodyPr>
          <a:lstStyle/>
          <a:p>
            <a:pPr marL="457200" lvl="0" indent="-304800" algn="l" rtl="0">
              <a:spcBef>
                <a:spcPts val="800"/>
              </a:spcBef>
              <a:spcAft>
                <a:spcPts val="0"/>
              </a:spcAft>
              <a:buSzPts val="1200"/>
              <a:buChar char="●"/>
            </a:pPr>
            <a:r>
              <a:rPr lang="en"/>
              <a:t>NGS’s airborne gravimeters are relative meters (show change in gravity). </a:t>
            </a:r>
            <a:endParaRPr/>
          </a:p>
          <a:p>
            <a:pPr marL="457200" lvl="0" indent="-304800" algn="l" rtl="0">
              <a:spcBef>
                <a:spcPts val="0"/>
              </a:spcBef>
              <a:spcAft>
                <a:spcPts val="0"/>
              </a:spcAft>
              <a:buSzPts val="1200"/>
              <a:buChar char="●"/>
            </a:pPr>
            <a:r>
              <a:rPr lang="en"/>
              <a:t>Before and after each flight the gravimeter in the aircraft is parked over the site with known absolute gravity value and an observation occurs. This is called a “still-reading.”</a:t>
            </a:r>
            <a:endParaRPr/>
          </a:p>
          <a:p>
            <a:pPr marL="457200" lvl="0" indent="-304800" algn="l" rtl="0">
              <a:spcBef>
                <a:spcPts val="0"/>
              </a:spcBef>
              <a:spcAft>
                <a:spcPts val="0"/>
              </a:spcAft>
              <a:buSzPts val="1200"/>
              <a:buChar char="●"/>
            </a:pPr>
            <a:r>
              <a:rPr lang="en"/>
              <a:t>The still reading is used to tie relative values to an absolute value and correct for drift in the relative measurement (modeled linearly with time).</a:t>
            </a:r>
            <a:endParaRPr/>
          </a:p>
        </p:txBody>
      </p:sp>
      <p:pic>
        <p:nvPicPr>
          <p:cNvPr id="436" name="Google Shape;436;p61"/>
          <p:cNvPicPr preferRelativeResize="0"/>
          <p:nvPr/>
        </p:nvPicPr>
        <p:blipFill rotWithShape="1">
          <a:blip r:embed="rId3">
            <a:alphaModFix/>
          </a:blip>
          <a:srcRect b="30699"/>
          <a:stretch/>
        </p:blipFill>
        <p:spPr>
          <a:xfrm>
            <a:off x="4729675" y="1772700"/>
            <a:ext cx="4343475" cy="22575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3" name="Picture 2">
            <a:extLst>
              <a:ext uri="{FF2B5EF4-FFF2-40B4-BE49-F238E27FC236}">
                <a16:creationId xmlns:a16="http://schemas.microsoft.com/office/drawing/2014/main" id="{4ACA4F28-4ACA-423A-8E66-481F15EDFA83}"/>
              </a:ext>
            </a:extLst>
          </p:cNvPr>
          <p:cNvPicPr>
            <a:picLocks noChangeAspect="1"/>
          </p:cNvPicPr>
          <p:nvPr/>
        </p:nvPicPr>
        <p:blipFill>
          <a:blip r:embed="rId3"/>
          <a:stretch>
            <a:fillRect/>
          </a:stretch>
        </p:blipFill>
        <p:spPr>
          <a:xfrm>
            <a:off x="3007938" y="4012325"/>
            <a:ext cx="5489224" cy="1125000"/>
          </a:xfrm>
          <a:prstGeom prst="rect">
            <a:avLst/>
          </a:prstGeom>
        </p:spPr>
      </p:pic>
      <p:sp>
        <p:nvSpPr>
          <p:cNvPr id="441" name="Google Shape;441;p62"/>
          <p:cNvSpPr txBox="1">
            <a:spLocks noGrp="1"/>
          </p:cNvSpPr>
          <p:nvPr>
            <p:ph type="title"/>
          </p:nvPr>
        </p:nvSpPr>
        <p:spPr>
          <a:xfrm>
            <a:off x="484575" y="339545"/>
            <a:ext cx="7053600" cy="561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Various Aircraft Over the Years…</a:t>
            </a:r>
            <a:endParaRPr/>
          </a:p>
        </p:txBody>
      </p:sp>
      <p:pic>
        <p:nvPicPr>
          <p:cNvPr id="442" name="Google Shape;442;p62"/>
          <p:cNvPicPr preferRelativeResize="0"/>
          <p:nvPr/>
        </p:nvPicPr>
        <p:blipFill rotWithShape="1">
          <a:blip r:embed="rId4">
            <a:alphaModFix/>
          </a:blip>
          <a:srcRect b="22420"/>
          <a:stretch/>
        </p:blipFill>
        <p:spPr>
          <a:xfrm>
            <a:off x="0" y="932900"/>
            <a:ext cx="2564350" cy="1492100"/>
          </a:xfrm>
          <a:prstGeom prst="rect">
            <a:avLst/>
          </a:prstGeom>
          <a:noFill/>
          <a:ln>
            <a:noFill/>
          </a:ln>
        </p:spPr>
      </p:pic>
      <p:pic>
        <p:nvPicPr>
          <p:cNvPr id="443" name="Google Shape;443;p62"/>
          <p:cNvPicPr preferRelativeResize="0"/>
          <p:nvPr/>
        </p:nvPicPr>
        <p:blipFill>
          <a:blip r:embed="rId5">
            <a:alphaModFix/>
          </a:blip>
          <a:stretch>
            <a:fillRect/>
          </a:stretch>
        </p:blipFill>
        <p:spPr>
          <a:xfrm>
            <a:off x="7047624" y="678549"/>
            <a:ext cx="2096374" cy="1572276"/>
          </a:xfrm>
          <a:prstGeom prst="rect">
            <a:avLst/>
          </a:prstGeom>
          <a:noFill/>
          <a:ln>
            <a:noFill/>
          </a:ln>
        </p:spPr>
      </p:pic>
      <p:pic>
        <p:nvPicPr>
          <p:cNvPr id="444" name="Google Shape;444;p62"/>
          <p:cNvPicPr preferRelativeResize="0"/>
          <p:nvPr/>
        </p:nvPicPr>
        <p:blipFill>
          <a:blip r:embed="rId6">
            <a:alphaModFix/>
          </a:blip>
          <a:stretch>
            <a:fillRect/>
          </a:stretch>
        </p:blipFill>
        <p:spPr>
          <a:xfrm>
            <a:off x="2564350" y="932900"/>
            <a:ext cx="2149399" cy="1612023"/>
          </a:xfrm>
          <a:prstGeom prst="rect">
            <a:avLst/>
          </a:prstGeom>
          <a:noFill/>
          <a:ln>
            <a:noFill/>
          </a:ln>
        </p:spPr>
      </p:pic>
      <p:pic>
        <p:nvPicPr>
          <p:cNvPr id="445" name="Google Shape;445;p62"/>
          <p:cNvPicPr preferRelativeResize="0"/>
          <p:nvPr/>
        </p:nvPicPr>
        <p:blipFill rotWithShape="1">
          <a:blip r:embed="rId7">
            <a:alphaModFix/>
          </a:blip>
          <a:srcRect t="24031" b="27214"/>
          <a:stretch/>
        </p:blipFill>
        <p:spPr>
          <a:xfrm>
            <a:off x="2793300" y="2563835"/>
            <a:ext cx="3924654" cy="1435050"/>
          </a:xfrm>
          <a:prstGeom prst="rect">
            <a:avLst/>
          </a:prstGeom>
          <a:noFill/>
          <a:ln>
            <a:noFill/>
          </a:ln>
        </p:spPr>
      </p:pic>
      <p:pic>
        <p:nvPicPr>
          <p:cNvPr id="447" name="Google Shape;447;p62"/>
          <p:cNvPicPr preferRelativeResize="0"/>
          <p:nvPr/>
        </p:nvPicPr>
        <p:blipFill>
          <a:blip r:embed="rId8">
            <a:alphaModFix/>
          </a:blip>
          <a:stretch>
            <a:fillRect/>
          </a:stretch>
        </p:blipFill>
        <p:spPr>
          <a:xfrm>
            <a:off x="0" y="3393174"/>
            <a:ext cx="2564350" cy="1750315"/>
          </a:xfrm>
          <a:prstGeom prst="rect">
            <a:avLst/>
          </a:prstGeom>
          <a:noFill/>
          <a:ln>
            <a:noFill/>
          </a:ln>
        </p:spPr>
      </p:pic>
      <p:pic>
        <p:nvPicPr>
          <p:cNvPr id="448" name="Google Shape;448;p62"/>
          <p:cNvPicPr preferRelativeResize="0"/>
          <p:nvPr/>
        </p:nvPicPr>
        <p:blipFill rotWithShape="1">
          <a:blip r:embed="rId9">
            <a:alphaModFix/>
          </a:blip>
          <a:srcRect b="28191"/>
          <a:stretch/>
        </p:blipFill>
        <p:spPr>
          <a:xfrm>
            <a:off x="4703675" y="988450"/>
            <a:ext cx="2343951" cy="1262377"/>
          </a:xfrm>
          <a:prstGeom prst="rect">
            <a:avLst/>
          </a:prstGeom>
          <a:noFill/>
          <a:ln>
            <a:noFill/>
          </a:ln>
        </p:spPr>
      </p:pic>
      <p:pic>
        <p:nvPicPr>
          <p:cNvPr id="449" name="Google Shape;449;p62"/>
          <p:cNvPicPr preferRelativeResize="0"/>
          <p:nvPr/>
        </p:nvPicPr>
        <p:blipFill>
          <a:blip r:embed="rId10">
            <a:alphaModFix/>
          </a:blip>
          <a:stretch>
            <a:fillRect/>
          </a:stretch>
        </p:blipFill>
        <p:spPr>
          <a:xfrm>
            <a:off x="6870392" y="2296600"/>
            <a:ext cx="2235433" cy="1492101"/>
          </a:xfrm>
          <a:prstGeom prst="rect">
            <a:avLst/>
          </a:prstGeom>
          <a:noFill/>
          <a:ln>
            <a:noFill/>
          </a:ln>
        </p:spPr>
      </p:pic>
      <p:pic>
        <p:nvPicPr>
          <p:cNvPr id="450" name="Google Shape;450;p62"/>
          <p:cNvPicPr preferRelativeResize="0"/>
          <p:nvPr/>
        </p:nvPicPr>
        <p:blipFill rotWithShape="1">
          <a:blip r:embed="rId11">
            <a:alphaModFix/>
          </a:blip>
          <a:srcRect l="22360" t="18918" b="24082"/>
          <a:stretch/>
        </p:blipFill>
        <p:spPr>
          <a:xfrm>
            <a:off x="205500" y="2425000"/>
            <a:ext cx="2000701" cy="978923"/>
          </a:xfrm>
          <a:prstGeom prst="rect">
            <a:avLst/>
          </a:prstGeom>
          <a:noFill/>
          <a:ln>
            <a:noFill/>
          </a:ln>
        </p:spPr>
      </p:pic>
      <p:sp>
        <p:nvSpPr>
          <p:cNvPr id="451" name="Google Shape;451;p62"/>
          <p:cNvSpPr txBox="1"/>
          <p:nvPr/>
        </p:nvSpPr>
        <p:spPr>
          <a:xfrm>
            <a:off x="133350" y="1063850"/>
            <a:ext cx="19308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NASA LaRC Gulfstream IV</a:t>
            </a:r>
            <a:endParaRPr sz="800">
              <a:solidFill>
                <a:schemeClr val="lt1"/>
              </a:solidFill>
            </a:endParaRPr>
          </a:p>
        </p:txBody>
      </p:sp>
      <p:sp>
        <p:nvSpPr>
          <p:cNvPr id="452" name="Google Shape;452;p62"/>
          <p:cNvSpPr txBox="1"/>
          <p:nvPr/>
        </p:nvSpPr>
        <p:spPr>
          <a:xfrm>
            <a:off x="2564350" y="2146125"/>
            <a:ext cx="19308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NOAA Gulfstream IV</a:t>
            </a:r>
            <a:endParaRPr sz="800">
              <a:solidFill>
                <a:schemeClr val="lt1"/>
              </a:solidFill>
            </a:endParaRPr>
          </a:p>
        </p:txBody>
      </p:sp>
      <p:sp>
        <p:nvSpPr>
          <p:cNvPr id="453" name="Google Shape;453;p62"/>
          <p:cNvSpPr txBox="1"/>
          <p:nvPr/>
        </p:nvSpPr>
        <p:spPr>
          <a:xfrm>
            <a:off x="4787150" y="1892925"/>
            <a:ext cx="19308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NOAA King Air 350</a:t>
            </a:r>
            <a:endParaRPr sz="800">
              <a:solidFill>
                <a:schemeClr val="lt1"/>
              </a:solidFill>
            </a:endParaRPr>
          </a:p>
        </p:txBody>
      </p:sp>
      <p:sp>
        <p:nvSpPr>
          <p:cNvPr id="454" name="Google Shape;454;p62"/>
          <p:cNvSpPr txBox="1"/>
          <p:nvPr/>
        </p:nvSpPr>
        <p:spPr>
          <a:xfrm>
            <a:off x="2888350" y="2577275"/>
            <a:ext cx="19308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NOAA WP-3D Orion</a:t>
            </a:r>
            <a:endParaRPr sz="800">
              <a:solidFill>
                <a:schemeClr val="lt1"/>
              </a:solidFill>
            </a:endParaRPr>
          </a:p>
        </p:txBody>
      </p:sp>
      <p:sp>
        <p:nvSpPr>
          <p:cNvPr id="455" name="Google Shape;455;p62"/>
          <p:cNvSpPr txBox="1"/>
          <p:nvPr/>
        </p:nvSpPr>
        <p:spPr>
          <a:xfrm>
            <a:off x="205500" y="2392800"/>
            <a:ext cx="19308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NOAA Cessna Citation II</a:t>
            </a:r>
            <a:endParaRPr sz="800">
              <a:solidFill>
                <a:schemeClr val="lt1"/>
              </a:solidFill>
            </a:endParaRPr>
          </a:p>
        </p:txBody>
      </p:sp>
      <p:sp>
        <p:nvSpPr>
          <p:cNvPr id="456" name="Google Shape;456;p62"/>
          <p:cNvSpPr txBox="1"/>
          <p:nvPr/>
        </p:nvSpPr>
        <p:spPr>
          <a:xfrm>
            <a:off x="0" y="3462025"/>
            <a:ext cx="19308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NOAA Turbo Commander</a:t>
            </a:r>
            <a:endParaRPr sz="800">
              <a:solidFill>
                <a:schemeClr val="lt1"/>
              </a:solidFill>
            </a:endParaRPr>
          </a:p>
        </p:txBody>
      </p:sp>
      <p:sp>
        <p:nvSpPr>
          <p:cNvPr id="457" name="Google Shape;457;p62"/>
          <p:cNvSpPr txBox="1"/>
          <p:nvPr/>
        </p:nvSpPr>
        <p:spPr>
          <a:xfrm>
            <a:off x="7047625" y="1858500"/>
            <a:ext cx="19308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DOI PIlatus PC-12</a:t>
            </a:r>
            <a:endParaRPr sz="800">
              <a:solidFill>
                <a:schemeClr val="lt1"/>
              </a:solidFill>
            </a:endParaRPr>
          </a:p>
        </p:txBody>
      </p:sp>
      <p:sp>
        <p:nvSpPr>
          <p:cNvPr id="458" name="Google Shape;458;p62"/>
          <p:cNvSpPr txBox="1"/>
          <p:nvPr/>
        </p:nvSpPr>
        <p:spPr>
          <a:xfrm>
            <a:off x="5116824" y="4852183"/>
            <a:ext cx="19308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chemeClr val="lt1"/>
                </a:solidFill>
              </a:rPr>
              <a:t>Dynamic Aviation King Air 200s</a:t>
            </a:r>
            <a:endParaRPr sz="800" dirty="0">
              <a:solidFill>
                <a:schemeClr val="lt1"/>
              </a:solidFill>
            </a:endParaRPr>
          </a:p>
        </p:txBody>
      </p:sp>
      <p:sp>
        <p:nvSpPr>
          <p:cNvPr id="459" name="Google Shape;459;p62"/>
          <p:cNvSpPr txBox="1"/>
          <p:nvPr/>
        </p:nvSpPr>
        <p:spPr>
          <a:xfrm>
            <a:off x="6836050" y="3462025"/>
            <a:ext cx="19308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Aurora Centaur (Pilot Optional)</a:t>
            </a:r>
            <a:endParaRPr sz="8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3"/>
          <p:cNvSpPr txBox="1"/>
          <p:nvPr/>
        </p:nvSpPr>
        <p:spPr>
          <a:xfrm>
            <a:off x="0" y="355700"/>
            <a:ext cx="58038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Times New Roman"/>
              <a:buNone/>
            </a:pPr>
            <a:r>
              <a:rPr lang="en" sz="2700">
                <a:latin typeface="Times New Roman"/>
                <a:ea typeface="Times New Roman"/>
                <a:cs typeface="Times New Roman"/>
                <a:sym typeface="Times New Roman"/>
              </a:rPr>
              <a:t>Processing gravity data collected on a moving platform around a moving earth</a:t>
            </a:r>
            <a:endParaRPr sz="500"/>
          </a:p>
        </p:txBody>
      </p:sp>
      <p:grpSp>
        <p:nvGrpSpPr>
          <p:cNvPr id="467" name="Google Shape;467;p63"/>
          <p:cNvGrpSpPr/>
          <p:nvPr/>
        </p:nvGrpSpPr>
        <p:grpSpPr>
          <a:xfrm>
            <a:off x="283062" y="2282996"/>
            <a:ext cx="3479691" cy="2408679"/>
            <a:chOff x="79902269" y="116139650"/>
            <a:chExt cx="7748142" cy="5195597"/>
          </a:xfrm>
        </p:grpSpPr>
        <p:grpSp>
          <p:nvGrpSpPr>
            <p:cNvPr id="468" name="Google Shape;468;p63"/>
            <p:cNvGrpSpPr/>
            <p:nvPr/>
          </p:nvGrpSpPr>
          <p:grpSpPr>
            <a:xfrm>
              <a:off x="80049434" y="116889942"/>
              <a:ext cx="7600977" cy="4445305"/>
              <a:chOff x="78867369" y="115269675"/>
              <a:chExt cx="7311444" cy="4259179"/>
            </a:xfrm>
          </p:grpSpPr>
          <p:pic>
            <p:nvPicPr>
              <p:cNvPr id="469" name="Google Shape;469;p63" descr="Image result for pitch roll yaw diagram"/>
              <p:cNvPicPr preferRelativeResize="0"/>
              <p:nvPr/>
            </p:nvPicPr>
            <p:blipFill rotWithShape="1">
              <a:blip r:embed="rId3">
                <a:alphaModFix/>
              </a:blip>
              <a:srcRect/>
              <a:stretch/>
            </p:blipFill>
            <p:spPr>
              <a:xfrm>
                <a:off x="78867369" y="115269675"/>
                <a:ext cx="7172576" cy="4259179"/>
              </a:xfrm>
              <a:prstGeom prst="rect">
                <a:avLst/>
              </a:prstGeom>
              <a:noFill/>
              <a:ln>
                <a:noFill/>
              </a:ln>
            </p:spPr>
          </p:pic>
          <p:sp>
            <p:nvSpPr>
              <p:cNvPr id="470" name="Google Shape;470;p63"/>
              <p:cNvSpPr txBox="1"/>
              <p:nvPr/>
            </p:nvSpPr>
            <p:spPr>
              <a:xfrm>
                <a:off x="81468513" y="118723788"/>
                <a:ext cx="4710300" cy="2937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800"/>
                  <a:buFont typeface="Times New Roman"/>
                  <a:buNone/>
                </a:pPr>
                <a:r>
                  <a:rPr lang="en" sz="800" b="0" i="0" u="none" strike="noStrike" cap="none">
                    <a:solidFill>
                      <a:srgbClr val="000000"/>
                    </a:solidFill>
                    <a:latin typeface="Times New Roman"/>
                    <a:ea typeface="Times New Roman"/>
                    <a:cs typeface="Times New Roman"/>
                    <a:sym typeface="Times New Roman"/>
                  </a:rPr>
                  <a:t>http://www.circuitstoday.com/interfacing-gyroscope-arduino</a:t>
                </a:r>
                <a:endParaRPr sz="800" b="0" i="0" u="none" strike="noStrike" cap="none">
                  <a:solidFill>
                    <a:srgbClr val="000000"/>
                  </a:solidFill>
                  <a:latin typeface="Times New Roman"/>
                  <a:ea typeface="Times New Roman"/>
                  <a:cs typeface="Times New Roman"/>
                  <a:sym typeface="Times New Roman"/>
                </a:endParaRPr>
              </a:p>
            </p:txBody>
          </p:sp>
        </p:grpSp>
        <p:sp>
          <p:nvSpPr>
            <p:cNvPr id="471" name="Google Shape;471;p63"/>
            <p:cNvSpPr txBox="1"/>
            <p:nvPr/>
          </p:nvSpPr>
          <p:spPr>
            <a:xfrm>
              <a:off x="79902269" y="116139650"/>
              <a:ext cx="7220100" cy="740700"/>
            </a:xfrm>
            <a:prstGeom prst="rect">
              <a:avLst/>
            </a:prstGeom>
            <a:noFill/>
            <a:ln>
              <a:noFill/>
            </a:ln>
          </p:spPr>
          <p:txBody>
            <a:bodyPr spcFirstLastPara="1" wrap="square" lIns="36575" tIns="36575" rIns="36575" bIns="36575"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Arial"/>
                <a:ea typeface="Arial"/>
                <a:cs typeface="Arial"/>
                <a:sym typeface="Arial"/>
              </a:endParaRPr>
            </a:p>
          </p:txBody>
        </p:sp>
      </p:grpSp>
      <p:pic>
        <p:nvPicPr>
          <p:cNvPr id="472" name="Google Shape;472;p63"/>
          <p:cNvPicPr preferRelativeResize="0"/>
          <p:nvPr/>
        </p:nvPicPr>
        <p:blipFill rotWithShape="1">
          <a:blip r:embed="rId4">
            <a:alphaModFix/>
          </a:blip>
          <a:srcRect/>
          <a:stretch/>
        </p:blipFill>
        <p:spPr>
          <a:xfrm>
            <a:off x="6002262" y="2197610"/>
            <a:ext cx="2268216" cy="2945890"/>
          </a:xfrm>
          <a:prstGeom prst="rect">
            <a:avLst/>
          </a:prstGeom>
          <a:noFill/>
          <a:ln>
            <a:noFill/>
          </a:ln>
        </p:spPr>
      </p:pic>
      <p:sp>
        <p:nvSpPr>
          <p:cNvPr id="473" name="Google Shape;473;p63"/>
          <p:cNvSpPr txBox="1"/>
          <p:nvPr/>
        </p:nvSpPr>
        <p:spPr>
          <a:xfrm>
            <a:off x="6367969" y="4929935"/>
            <a:ext cx="2314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a:solidFill>
                  <a:srgbClr val="000000"/>
                </a:solidFill>
                <a:latin typeface="Times New Roman"/>
                <a:ea typeface="Times New Roman"/>
                <a:cs typeface="Times New Roman"/>
                <a:sym typeface="Times New Roman"/>
              </a:rPr>
              <a:t>TAGS7 Airborne Brochure</a:t>
            </a:r>
            <a:endParaRPr/>
          </a:p>
        </p:txBody>
      </p:sp>
      <p:sp>
        <p:nvSpPr>
          <p:cNvPr id="474" name="Google Shape;474;p63"/>
          <p:cNvSpPr txBox="1"/>
          <p:nvPr/>
        </p:nvSpPr>
        <p:spPr>
          <a:xfrm>
            <a:off x="4294387" y="2571750"/>
            <a:ext cx="15558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000000"/>
                </a:solidFill>
                <a:latin typeface="Times New Roman"/>
                <a:ea typeface="Times New Roman"/>
                <a:cs typeface="Times New Roman"/>
                <a:sym typeface="Times New Roman"/>
              </a:rPr>
              <a:t>Active Gimbal Levelled</a:t>
            </a:r>
            <a:endParaRPr/>
          </a:p>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r>
              <a:rPr lang="en" sz="1800">
                <a:solidFill>
                  <a:srgbClr val="000000"/>
                </a:solidFill>
                <a:latin typeface="Times New Roman"/>
                <a:ea typeface="Times New Roman"/>
                <a:cs typeface="Times New Roman"/>
                <a:sym typeface="Times New Roman"/>
              </a:rPr>
              <a:t>Dynamic Reading Capable</a:t>
            </a:r>
            <a:endParaRPr/>
          </a:p>
        </p:txBody>
      </p:sp>
      <p:sp>
        <p:nvSpPr>
          <p:cNvPr id="475" name="Google Shape;475;p63"/>
          <p:cNvSpPr txBox="1"/>
          <p:nvPr/>
        </p:nvSpPr>
        <p:spPr>
          <a:xfrm>
            <a:off x="283052" y="1422870"/>
            <a:ext cx="44193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000000"/>
                </a:solidFill>
                <a:latin typeface="Times New Roman"/>
                <a:ea typeface="Times New Roman"/>
                <a:cs typeface="Times New Roman"/>
                <a:sym typeface="Times New Roman"/>
              </a:rPr>
              <a:t>The airborne gravimeter is very similar to a land based relative gravity meter that is actively stabilized to counteract common aircraft motions</a:t>
            </a:r>
            <a:endParaRPr/>
          </a:p>
        </p:txBody>
      </p:sp>
      <p:pic>
        <p:nvPicPr>
          <p:cNvPr id="476" name="Google Shape;476;p63"/>
          <p:cNvPicPr preferRelativeResize="0"/>
          <p:nvPr/>
        </p:nvPicPr>
        <p:blipFill>
          <a:blip r:embed="rId5">
            <a:alphaModFix/>
          </a:blip>
          <a:stretch>
            <a:fillRect/>
          </a:stretch>
        </p:blipFill>
        <p:spPr>
          <a:xfrm>
            <a:off x="5850175" y="369950"/>
            <a:ext cx="2933600" cy="1650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5"/>
          <p:cNvPicPr preferRelativeResize="0"/>
          <p:nvPr/>
        </p:nvPicPr>
        <p:blipFill rotWithShape="1">
          <a:blip r:embed="rId3">
            <a:alphaModFix/>
          </a:blip>
          <a:srcRect/>
          <a:stretch/>
        </p:blipFill>
        <p:spPr>
          <a:xfrm>
            <a:off x="5206062" y="1947023"/>
            <a:ext cx="2503344" cy="2528963"/>
          </a:xfrm>
          <a:prstGeom prst="rect">
            <a:avLst/>
          </a:prstGeom>
          <a:noFill/>
          <a:ln>
            <a:noFill/>
          </a:ln>
        </p:spPr>
      </p:pic>
      <p:sp>
        <p:nvSpPr>
          <p:cNvPr id="489" name="Google Shape;489;p65"/>
          <p:cNvSpPr txBox="1"/>
          <p:nvPr/>
        </p:nvSpPr>
        <p:spPr>
          <a:xfrm>
            <a:off x="4722257" y="1194424"/>
            <a:ext cx="15054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OL corr = ƒ(h,θ,d)</a:t>
            </a:r>
            <a:endParaRPr sz="1400">
              <a:solidFill>
                <a:srgbClr val="000000"/>
              </a:solidFill>
              <a:latin typeface="Times New Roman"/>
              <a:ea typeface="Times New Roman"/>
              <a:cs typeface="Times New Roman"/>
              <a:sym typeface="Times New Roman"/>
            </a:endParaRPr>
          </a:p>
        </p:txBody>
      </p:sp>
      <p:sp>
        <p:nvSpPr>
          <p:cNvPr id="490" name="Google Shape;490;p65"/>
          <p:cNvSpPr/>
          <p:nvPr/>
        </p:nvSpPr>
        <p:spPr>
          <a:xfrm>
            <a:off x="4722257" y="738683"/>
            <a:ext cx="3589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000000"/>
                </a:solidFill>
                <a:latin typeface="Times New Roman"/>
                <a:ea typeface="Times New Roman"/>
                <a:cs typeface="Times New Roman"/>
                <a:sym typeface="Times New Roman"/>
              </a:rPr>
              <a:t>W</a:t>
            </a:r>
            <a:r>
              <a:rPr lang="en" sz="1800" baseline="-25000">
                <a:solidFill>
                  <a:srgbClr val="000000"/>
                </a:solidFill>
                <a:latin typeface="Times New Roman"/>
                <a:ea typeface="Times New Roman"/>
                <a:cs typeface="Times New Roman"/>
                <a:sym typeface="Times New Roman"/>
              </a:rPr>
              <a:t>est</a:t>
            </a:r>
            <a:r>
              <a:rPr lang="en" sz="1800">
                <a:solidFill>
                  <a:srgbClr val="000000"/>
                </a:solidFill>
                <a:latin typeface="Times New Roman"/>
                <a:ea typeface="Times New Roman"/>
                <a:cs typeface="Times New Roman"/>
                <a:sym typeface="Times New Roman"/>
              </a:rPr>
              <a:t> = Scale reading + OL correction</a:t>
            </a:r>
            <a:endParaRPr sz="1800">
              <a:solidFill>
                <a:srgbClr val="000000"/>
              </a:solidFill>
              <a:latin typeface="Times New Roman"/>
              <a:ea typeface="Times New Roman"/>
              <a:cs typeface="Times New Roman"/>
              <a:sym typeface="Times New Roman"/>
            </a:endParaRPr>
          </a:p>
        </p:txBody>
      </p:sp>
      <p:pic>
        <p:nvPicPr>
          <p:cNvPr id="491" name="Google Shape;491;p65"/>
          <p:cNvPicPr preferRelativeResize="0"/>
          <p:nvPr/>
        </p:nvPicPr>
        <p:blipFill rotWithShape="1">
          <a:blip r:embed="rId4">
            <a:alphaModFix/>
          </a:blip>
          <a:srcRect/>
          <a:stretch/>
        </p:blipFill>
        <p:spPr>
          <a:xfrm>
            <a:off x="2869144" y="812726"/>
            <a:ext cx="1472940" cy="2681507"/>
          </a:xfrm>
          <a:prstGeom prst="rect">
            <a:avLst/>
          </a:prstGeom>
          <a:noFill/>
          <a:ln>
            <a:noFill/>
          </a:ln>
        </p:spPr>
      </p:pic>
      <p:pic>
        <p:nvPicPr>
          <p:cNvPr id="492" name="Google Shape;492;p65"/>
          <p:cNvPicPr preferRelativeResize="0"/>
          <p:nvPr/>
        </p:nvPicPr>
        <p:blipFill rotWithShape="1">
          <a:blip r:embed="rId5">
            <a:alphaModFix/>
          </a:blip>
          <a:srcRect/>
          <a:stretch/>
        </p:blipFill>
        <p:spPr>
          <a:xfrm>
            <a:off x="1528391" y="812727"/>
            <a:ext cx="1340754" cy="2681507"/>
          </a:xfrm>
          <a:prstGeom prst="rect">
            <a:avLst/>
          </a:prstGeom>
          <a:noFill/>
          <a:ln>
            <a:noFill/>
          </a:ln>
        </p:spPr>
      </p:pic>
      <p:pic>
        <p:nvPicPr>
          <p:cNvPr id="493" name="Google Shape;493;p65"/>
          <p:cNvPicPr preferRelativeResize="0"/>
          <p:nvPr/>
        </p:nvPicPr>
        <p:blipFill rotWithShape="1">
          <a:blip r:embed="rId6">
            <a:alphaModFix/>
          </a:blip>
          <a:srcRect/>
          <a:stretch/>
        </p:blipFill>
        <p:spPr>
          <a:xfrm>
            <a:off x="401983" y="812726"/>
            <a:ext cx="1166164" cy="2681507"/>
          </a:xfrm>
          <a:prstGeom prst="rect">
            <a:avLst/>
          </a:prstGeom>
          <a:noFill/>
          <a:ln>
            <a:noFill/>
          </a:ln>
        </p:spPr>
      </p:pic>
      <p:sp>
        <p:nvSpPr>
          <p:cNvPr id="494" name="Google Shape;494;p65"/>
          <p:cNvSpPr txBox="1"/>
          <p:nvPr/>
        </p:nvSpPr>
        <p:spPr>
          <a:xfrm>
            <a:off x="-53009" y="3519124"/>
            <a:ext cx="11481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Reading: 138</a:t>
            </a:r>
            <a:endParaRPr sz="1400">
              <a:solidFill>
                <a:srgbClr val="000000"/>
              </a:solidFill>
              <a:latin typeface="Times New Roman"/>
              <a:ea typeface="Times New Roman"/>
              <a:cs typeface="Times New Roman"/>
              <a:sym typeface="Times New Roman"/>
            </a:endParaRPr>
          </a:p>
        </p:txBody>
      </p:sp>
      <p:sp>
        <p:nvSpPr>
          <p:cNvPr id="495" name="Google Shape;495;p65"/>
          <p:cNvSpPr txBox="1"/>
          <p:nvPr/>
        </p:nvSpPr>
        <p:spPr>
          <a:xfrm>
            <a:off x="-20121" y="3916937"/>
            <a:ext cx="8001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OL corr:</a:t>
            </a:r>
            <a:endParaRPr sz="1400">
              <a:solidFill>
                <a:srgbClr val="000000"/>
              </a:solidFill>
              <a:latin typeface="Times New Roman"/>
              <a:ea typeface="Times New Roman"/>
              <a:cs typeface="Times New Roman"/>
              <a:sym typeface="Times New Roman"/>
            </a:endParaRPr>
          </a:p>
        </p:txBody>
      </p:sp>
      <p:sp>
        <p:nvSpPr>
          <p:cNvPr id="496" name="Google Shape;496;p65"/>
          <p:cNvSpPr txBox="1"/>
          <p:nvPr/>
        </p:nvSpPr>
        <p:spPr>
          <a:xfrm>
            <a:off x="155400" y="4305744"/>
            <a:ext cx="624494"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dirty="0">
                <a:solidFill>
                  <a:srgbClr val="000000"/>
                </a:solidFill>
                <a:latin typeface="Times New Roman"/>
                <a:ea typeface="Times New Roman"/>
                <a:cs typeface="Times New Roman"/>
                <a:sym typeface="Times New Roman"/>
              </a:rPr>
              <a:t>W</a:t>
            </a:r>
            <a:r>
              <a:rPr lang="en" sz="1400" baseline="-25000" dirty="0">
                <a:solidFill>
                  <a:srgbClr val="000000"/>
                </a:solidFill>
                <a:latin typeface="Times New Roman"/>
                <a:ea typeface="Times New Roman"/>
                <a:cs typeface="Times New Roman"/>
                <a:sym typeface="Times New Roman"/>
              </a:rPr>
              <a:t>est</a:t>
            </a:r>
            <a:r>
              <a:rPr lang="en" sz="1400" dirty="0">
                <a:solidFill>
                  <a:srgbClr val="000000"/>
                </a:solidFill>
                <a:latin typeface="Times New Roman"/>
                <a:ea typeface="Times New Roman"/>
                <a:cs typeface="Times New Roman"/>
                <a:sym typeface="Times New Roman"/>
              </a:rPr>
              <a:t> :</a:t>
            </a:r>
            <a:endParaRPr sz="1400" dirty="0">
              <a:solidFill>
                <a:srgbClr val="000000"/>
              </a:solidFill>
              <a:latin typeface="Times New Roman"/>
              <a:ea typeface="Times New Roman"/>
              <a:cs typeface="Times New Roman"/>
              <a:sym typeface="Times New Roman"/>
            </a:endParaRPr>
          </a:p>
        </p:txBody>
      </p:sp>
      <p:sp>
        <p:nvSpPr>
          <p:cNvPr id="497" name="Google Shape;497;p65"/>
          <p:cNvSpPr txBox="1"/>
          <p:nvPr/>
        </p:nvSpPr>
        <p:spPr>
          <a:xfrm>
            <a:off x="695563" y="3918625"/>
            <a:ext cx="364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55</a:t>
            </a:r>
            <a:endParaRPr sz="1400">
              <a:solidFill>
                <a:srgbClr val="000000"/>
              </a:solidFill>
              <a:latin typeface="Times New Roman"/>
              <a:ea typeface="Times New Roman"/>
              <a:cs typeface="Times New Roman"/>
              <a:sym typeface="Times New Roman"/>
            </a:endParaRPr>
          </a:p>
        </p:txBody>
      </p:sp>
      <p:sp>
        <p:nvSpPr>
          <p:cNvPr id="498" name="Google Shape;498;p65"/>
          <p:cNvSpPr txBox="1"/>
          <p:nvPr/>
        </p:nvSpPr>
        <p:spPr>
          <a:xfrm>
            <a:off x="650679" y="4301211"/>
            <a:ext cx="453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193</a:t>
            </a:r>
            <a:endParaRPr sz="1400">
              <a:solidFill>
                <a:srgbClr val="000000"/>
              </a:solidFill>
              <a:latin typeface="Times New Roman"/>
              <a:ea typeface="Times New Roman"/>
              <a:cs typeface="Times New Roman"/>
              <a:sym typeface="Times New Roman"/>
            </a:endParaRPr>
          </a:p>
        </p:txBody>
      </p:sp>
      <p:sp>
        <p:nvSpPr>
          <p:cNvPr id="499" name="Google Shape;499;p65"/>
          <p:cNvSpPr txBox="1"/>
          <p:nvPr/>
        </p:nvSpPr>
        <p:spPr>
          <a:xfrm>
            <a:off x="1863990" y="3517035"/>
            <a:ext cx="472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162</a:t>
            </a:r>
            <a:endParaRPr sz="1400">
              <a:solidFill>
                <a:srgbClr val="000000"/>
              </a:solidFill>
              <a:latin typeface="Times New Roman"/>
              <a:ea typeface="Times New Roman"/>
              <a:cs typeface="Times New Roman"/>
              <a:sym typeface="Times New Roman"/>
            </a:endParaRPr>
          </a:p>
        </p:txBody>
      </p:sp>
      <p:sp>
        <p:nvSpPr>
          <p:cNvPr id="500" name="Google Shape;500;p65"/>
          <p:cNvSpPr txBox="1"/>
          <p:nvPr/>
        </p:nvSpPr>
        <p:spPr>
          <a:xfrm>
            <a:off x="1918219" y="3916937"/>
            <a:ext cx="364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26</a:t>
            </a:r>
            <a:endParaRPr sz="1400">
              <a:solidFill>
                <a:srgbClr val="000000"/>
              </a:solidFill>
              <a:latin typeface="Times New Roman"/>
              <a:ea typeface="Times New Roman"/>
              <a:cs typeface="Times New Roman"/>
              <a:sym typeface="Times New Roman"/>
            </a:endParaRPr>
          </a:p>
        </p:txBody>
      </p:sp>
      <p:sp>
        <p:nvSpPr>
          <p:cNvPr id="501" name="Google Shape;501;p65"/>
          <p:cNvSpPr txBox="1"/>
          <p:nvPr/>
        </p:nvSpPr>
        <p:spPr>
          <a:xfrm>
            <a:off x="1873335" y="4302890"/>
            <a:ext cx="453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188</a:t>
            </a:r>
            <a:endParaRPr sz="1400">
              <a:solidFill>
                <a:srgbClr val="000000"/>
              </a:solidFill>
              <a:latin typeface="Times New Roman"/>
              <a:ea typeface="Times New Roman"/>
              <a:cs typeface="Times New Roman"/>
              <a:sym typeface="Times New Roman"/>
            </a:endParaRPr>
          </a:p>
        </p:txBody>
      </p:sp>
      <p:sp>
        <p:nvSpPr>
          <p:cNvPr id="502" name="Google Shape;502;p65"/>
          <p:cNvSpPr txBox="1"/>
          <p:nvPr/>
        </p:nvSpPr>
        <p:spPr>
          <a:xfrm>
            <a:off x="3361112" y="3511870"/>
            <a:ext cx="453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143</a:t>
            </a:r>
            <a:endParaRPr sz="1400">
              <a:solidFill>
                <a:srgbClr val="000000"/>
              </a:solidFill>
              <a:latin typeface="Times New Roman"/>
              <a:ea typeface="Times New Roman"/>
              <a:cs typeface="Times New Roman"/>
              <a:sym typeface="Times New Roman"/>
            </a:endParaRPr>
          </a:p>
        </p:txBody>
      </p:sp>
      <p:sp>
        <p:nvSpPr>
          <p:cNvPr id="503" name="Google Shape;503;p65"/>
          <p:cNvSpPr txBox="1"/>
          <p:nvPr/>
        </p:nvSpPr>
        <p:spPr>
          <a:xfrm>
            <a:off x="3398260" y="3916936"/>
            <a:ext cx="364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53</a:t>
            </a:r>
            <a:endParaRPr/>
          </a:p>
        </p:txBody>
      </p:sp>
      <p:sp>
        <p:nvSpPr>
          <p:cNvPr id="504" name="Google Shape;504;p65"/>
          <p:cNvSpPr txBox="1"/>
          <p:nvPr/>
        </p:nvSpPr>
        <p:spPr>
          <a:xfrm>
            <a:off x="3361112" y="4309101"/>
            <a:ext cx="453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196</a:t>
            </a:r>
            <a:endParaRPr sz="1400">
              <a:solidFill>
                <a:srgbClr val="000000"/>
              </a:solidFill>
              <a:latin typeface="Times New Roman"/>
              <a:ea typeface="Times New Roman"/>
              <a:cs typeface="Times New Roman"/>
              <a:sym typeface="Times New Roman"/>
            </a:endParaRPr>
          </a:p>
        </p:txBody>
      </p:sp>
      <p:cxnSp>
        <p:nvCxnSpPr>
          <p:cNvPr id="505" name="Google Shape;505;p65"/>
          <p:cNvCxnSpPr/>
          <p:nvPr/>
        </p:nvCxnSpPr>
        <p:spPr>
          <a:xfrm>
            <a:off x="751060" y="4283794"/>
            <a:ext cx="3011400" cy="0"/>
          </a:xfrm>
          <a:prstGeom prst="straightConnector1">
            <a:avLst/>
          </a:prstGeom>
          <a:noFill/>
          <a:ln w="25400" cap="flat" cmpd="sng">
            <a:solidFill>
              <a:srgbClr val="4F81BD"/>
            </a:solidFill>
            <a:prstDash val="solid"/>
            <a:round/>
            <a:headEnd type="none" w="sm" len="sm"/>
            <a:tailEnd type="none" w="sm" len="sm"/>
          </a:ln>
          <a:effectLst>
            <a:outerShdw blurRad="40000" dist="20000" dir="5400000" rotWithShape="0">
              <a:srgbClr val="000000">
                <a:alpha val="37650"/>
              </a:srgbClr>
            </a:outerShdw>
          </a:effectLst>
        </p:spPr>
      </p:cxnSp>
      <p:cxnSp>
        <p:nvCxnSpPr>
          <p:cNvPr id="506" name="Google Shape;506;p65"/>
          <p:cNvCxnSpPr/>
          <p:nvPr/>
        </p:nvCxnSpPr>
        <p:spPr>
          <a:xfrm flipH="1">
            <a:off x="654626" y="1691861"/>
            <a:ext cx="723600" cy="24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507" name="Google Shape;507;p65"/>
          <p:cNvCxnSpPr/>
          <p:nvPr/>
        </p:nvCxnSpPr>
        <p:spPr>
          <a:xfrm flipH="1">
            <a:off x="1978006" y="1683026"/>
            <a:ext cx="723600" cy="87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508" name="Google Shape;508;p65"/>
          <p:cNvCxnSpPr/>
          <p:nvPr/>
        </p:nvCxnSpPr>
        <p:spPr>
          <a:xfrm rot="10800000">
            <a:off x="3534393" y="1628019"/>
            <a:ext cx="557100" cy="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cxnSp>
        <p:nvCxnSpPr>
          <p:cNvPr id="509" name="Google Shape;509;p65"/>
          <p:cNvCxnSpPr/>
          <p:nvPr/>
        </p:nvCxnSpPr>
        <p:spPr>
          <a:xfrm rot="10800000" flipH="1">
            <a:off x="619381" y="936571"/>
            <a:ext cx="35400" cy="2433900"/>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50"/>
              </a:srgbClr>
            </a:outerShdw>
          </a:effectLst>
        </p:spPr>
      </p:cxnSp>
      <p:cxnSp>
        <p:nvCxnSpPr>
          <p:cNvPr id="510" name="Google Shape;510;p65"/>
          <p:cNvCxnSpPr/>
          <p:nvPr/>
        </p:nvCxnSpPr>
        <p:spPr>
          <a:xfrm flipH="1">
            <a:off x="619321" y="936487"/>
            <a:ext cx="548700" cy="2433900"/>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50"/>
              </a:srgbClr>
            </a:outerShdw>
          </a:effectLst>
        </p:spPr>
      </p:cxnSp>
      <p:sp>
        <p:nvSpPr>
          <p:cNvPr id="511" name="Google Shape;511;p65"/>
          <p:cNvSpPr txBox="1"/>
          <p:nvPr/>
        </p:nvSpPr>
        <p:spPr>
          <a:xfrm>
            <a:off x="723615" y="928951"/>
            <a:ext cx="308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000000"/>
                </a:solidFill>
                <a:latin typeface="Calibri"/>
                <a:ea typeface="Calibri"/>
                <a:cs typeface="Calibri"/>
                <a:sym typeface="Calibri"/>
              </a:rPr>
              <a:t>θ</a:t>
            </a:r>
            <a:endParaRPr sz="1800">
              <a:solidFill>
                <a:srgbClr val="000000"/>
              </a:solidFill>
              <a:latin typeface="Calibri"/>
              <a:ea typeface="Calibri"/>
              <a:cs typeface="Calibri"/>
              <a:sym typeface="Calibri"/>
            </a:endParaRPr>
          </a:p>
        </p:txBody>
      </p:sp>
      <p:sp>
        <p:nvSpPr>
          <p:cNvPr id="512" name="Google Shape;512;p65"/>
          <p:cNvSpPr/>
          <p:nvPr/>
        </p:nvSpPr>
        <p:spPr>
          <a:xfrm rot="-273207">
            <a:off x="-206326" y="1217109"/>
            <a:ext cx="1874316" cy="1700368"/>
          </a:xfrm>
          <a:prstGeom prst="arc">
            <a:avLst>
              <a:gd name="adj1" fmla="val 16200000"/>
              <a:gd name="adj2" fmla="val 1795012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cxnSp>
        <p:nvCxnSpPr>
          <p:cNvPr id="513" name="Google Shape;513;p65"/>
          <p:cNvCxnSpPr/>
          <p:nvPr/>
        </p:nvCxnSpPr>
        <p:spPr>
          <a:xfrm rot="10800000" flipH="1">
            <a:off x="1955717" y="885771"/>
            <a:ext cx="35400" cy="2433900"/>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50"/>
              </a:srgbClr>
            </a:outerShdw>
          </a:effectLst>
        </p:spPr>
      </p:cxnSp>
      <p:cxnSp>
        <p:nvCxnSpPr>
          <p:cNvPr id="514" name="Google Shape;514;p65"/>
          <p:cNvCxnSpPr/>
          <p:nvPr/>
        </p:nvCxnSpPr>
        <p:spPr>
          <a:xfrm flipH="1">
            <a:off x="1955726" y="885687"/>
            <a:ext cx="395700" cy="2433900"/>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50"/>
              </a:srgbClr>
            </a:outerShdw>
          </a:effectLst>
        </p:spPr>
      </p:cxnSp>
      <p:cxnSp>
        <p:nvCxnSpPr>
          <p:cNvPr id="515" name="Google Shape;515;p65"/>
          <p:cNvCxnSpPr/>
          <p:nvPr/>
        </p:nvCxnSpPr>
        <p:spPr>
          <a:xfrm flipH="1">
            <a:off x="1978006" y="1683026"/>
            <a:ext cx="723600" cy="8700"/>
          </a:xfrm>
          <a:prstGeom prst="straightConnector1">
            <a:avLst/>
          </a:prstGeom>
          <a:noFill/>
          <a:ln w="25400" cap="flat" cmpd="sng">
            <a:solidFill>
              <a:srgbClr val="C0504D"/>
            </a:solidFill>
            <a:prstDash val="solid"/>
            <a:round/>
            <a:headEnd type="none" w="sm" len="sm"/>
            <a:tailEnd type="none" w="sm" len="sm"/>
          </a:ln>
          <a:effectLst>
            <a:outerShdw blurRad="40000" dist="20000" dir="5400000" rotWithShape="0">
              <a:srgbClr val="000000">
                <a:alpha val="37650"/>
              </a:srgbClr>
            </a:outerShdw>
          </a:effectLst>
        </p:spPr>
      </p:cxnSp>
      <p:sp>
        <p:nvSpPr>
          <p:cNvPr id="516" name="Google Shape;516;p65"/>
          <p:cNvSpPr txBox="1"/>
          <p:nvPr/>
        </p:nvSpPr>
        <p:spPr>
          <a:xfrm>
            <a:off x="1946272" y="843760"/>
            <a:ext cx="308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000000"/>
                </a:solidFill>
                <a:latin typeface="Calibri"/>
                <a:ea typeface="Calibri"/>
                <a:cs typeface="Calibri"/>
                <a:sym typeface="Calibri"/>
              </a:rPr>
              <a:t>θ</a:t>
            </a:r>
            <a:endParaRPr sz="1800">
              <a:solidFill>
                <a:srgbClr val="000000"/>
              </a:solidFill>
              <a:latin typeface="Calibri"/>
              <a:ea typeface="Calibri"/>
              <a:cs typeface="Calibri"/>
              <a:sym typeface="Calibri"/>
            </a:endParaRPr>
          </a:p>
        </p:txBody>
      </p:sp>
      <p:sp>
        <p:nvSpPr>
          <p:cNvPr id="517" name="Google Shape;517;p65"/>
          <p:cNvSpPr/>
          <p:nvPr/>
        </p:nvSpPr>
        <p:spPr>
          <a:xfrm rot="-596672">
            <a:off x="1597259" y="1134371"/>
            <a:ext cx="925911" cy="828748"/>
          </a:xfrm>
          <a:prstGeom prst="arc">
            <a:avLst>
              <a:gd name="adj1" fmla="val 16200000"/>
              <a:gd name="adj2" fmla="val 18783000"/>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cxnSp>
        <p:nvCxnSpPr>
          <p:cNvPr id="518" name="Google Shape;518;p65"/>
          <p:cNvCxnSpPr/>
          <p:nvPr/>
        </p:nvCxnSpPr>
        <p:spPr>
          <a:xfrm rot="10800000">
            <a:off x="3526566" y="923497"/>
            <a:ext cx="4200" cy="2047200"/>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50"/>
              </a:srgbClr>
            </a:outerShdw>
          </a:effectLst>
        </p:spPr>
      </p:cxnSp>
      <p:cxnSp>
        <p:nvCxnSpPr>
          <p:cNvPr id="519" name="Google Shape;519;p65"/>
          <p:cNvCxnSpPr/>
          <p:nvPr/>
        </p:nvCxnSpPr>
        <p:spPr>
          <a:xfrm flipH="1">
            <a:off x="3530860" y="850347"/>
            <a:ext cx="454200" cy="2120400"/>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50"/>
              </a:srgbClr>
            </a:outerShdw>
          </a:effectLst>
        </p:spPr>
      </p:cxnSp>
      <p:sp>
        <p:nvSpPr>
          <p:cNvPr id="520" name="Google Shape;520;p65"/>
          <p:cNvSpPr txBox="1"/>
          <p:nvPr/>
        </p:nvSpPr>
        <p:spPr>
          <a:xfrm>
            <a:off x="3588097" y="780968"/>
            <a:ext cx="308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000000"/>
                </a:solidFill>
                <a:latin typeface="Calibri"/>
                <a:ea typeface="Calibri"/>
                <a:cs typeface="Calibri"/>
                <a:sym typeface="Calibri"/>
              </a:rPr>
              <a:t>θ</a:t>
            </a:r>
            <a:endParaRPr sz="1800">
              <a:solidFill>
                <a:srgbClr val="000000"/>
              </a:solidFill>
              <a:latin typeface="Calibri"/>
              <a:ea typeface="Calibri"/>
              <a:cs typeface="Calibri"/>
              <a:sym typeface="Calibri"/>
            </a:endParaRPr>
          </a:p>
        </p:txBody>
      </p:sp>
      <p:sp>
        <p:nvSpPr>
          <p:cNvPr id="521" name="Google Shape;521;p65"/>
          <p:cNvSpPr/>
          <p:nvPr/>
        </p:nvSpPr>
        <p:spPr>
          <a:xfrm rot="-206912">
            <a:off x="2992399" y="1053869"/>
            <a:ext cx="1082260" cy="590861"/>
          </a:xfrm>
          <a:prstGeom prst="arc">
            <a:avLst>
              <a:gd name="adj1" fmla="val 16200000"/>
              <a:gd name="adj2" fmla="val 20118685"/>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65"/>
          <p:cNvSpPr txBox="1">
            <a:spLocks noGrp="1"/>
          </p:cNvSpPr>
          <p:nvPr>
            <p:ph type="title"/>
          </p:nvPr>
        </p:nvSpPr>
        <p:spPr>
          <a:xfrm>
            <a:off x="155400" y="339550"/>
            <a:ext cx="8826300" cy="606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700"/>
              <a:t>Processing: Off Level Correction</a:t>
            </a:r>
            <a:endParaRPr sz="2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Topics Covered</a:t>
            </a:r>
            <a:endParaRPr/>
          </a:p>
        </p:txBody>
      </p:sp>
      <p:sp>
        <p:nvSpPr>
          <p:cNvPr id="270" name="Google Shape;270;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Why GRAV-D?</a:t>
            </a:r>
            <a:endParaRPr dirty="0"/>
          </a:p>
          <a:p>
            <a:pPr marL="457200" lvl="0" indent="-342900" algn="l" rtl="0">
              <a:spcBef>
                <a:spcPts val="0"/>
              </a:spcBef>
              <a:spcAft>
                <a:spcPts val="0"/>
              </a:spcAft>
              <a:buSzPts val="1800"/>
              <a:buChar char="●"/>
            </a:pPr>
            <a:r>
              <a:rPr lang="en" dirty="0"/>
              <a:t>What is GRAV-D?</a:t>
            </a:r>
            <a:endParaRPr dirty="0"/>
          </a:p>
          <a:p>
            <a:pPr marL="457200" lvl="0" indent="-342900" algn="l" rtl="0">
              <a:spcBef>
                <a:spcPts val="0"/>
              </a:spcBef>
              <a:spcAft>
                <a:spcPts val="0"/>
              </a:spcAft>
              <a:buSzPts val="1800"/>
              <a:buChar char="●"/>
            </a:pPr>
            <a:r>
              <a:rPr lang="en" dirty="0"/>
              <a:t>How does NGS collect airborne gravity data?</a:t>
            </a:r>
            <a:endParaRPr dirty="0"/>
          </a:p>
          <a:p>
            <a:pPr marL="457200" lvl="0" indent="-342900" algn="l" rtl="0">
              <a:spcBef>
                <a:spcPts val="0"/>
              </a:spcBef>
              <a:spcAft>
                <a:spcPts val="0"/>
              </a:spcAft>
              <a:buSzPts val="1800"/>
              <a:buChar char="●"/>
            </a:pPr>
            <a:r>
              <a:rPr lang="en" dirty="0"/>
              <a:t>Various Aircraft Used over the Years</a:t>
            </a:r>
            <a:endParaRPr dirty="0"/>
          </a:p>
          <a:p>
            <a:pPr marL="457200" lvl="0" indent="-342900" algn="l" rtl="0">
              <a:spcBef>
                <a:spcPts val="0"/>
              </a:spcBef>
              <a:spcAft>
                <a:spcPts val="0"/>
              </a:spcAft>
              <a:buSzPts val="1800"/>
              <a:buChar char="●"/>
            </a:pPr>
            <a:r>
              <a:rPr lang="en" dirty="0"/>
              <a:t>Processing Airborne Gravity Data</a:t>
            </a:r>
            <a:endParaRPr dirty="0"/>
          </a:p>
          <a:p>
            <a:pPr marL="457200" lvl="0" indent="-342900" algn="l" rtl="0">
              <a:spcBef>
                <a:spcPts val="0"/>
              </a:spcBef>
              <a:spcAft>
                <a:spcPts val="0"/>
              </a:spcAft>
              <a:buSzPts val="1800"/>
              <a:buChar char="●"/>
            </a:pPr>
            <a:r>
              <a:rPr lang="en" dirty="0"/>
              <a:t>Current Status of GRAV-D</a:t>
            </a:r>
            <a:endParaRPr dirty="0"/>
          </a:p>
          <a:p>
            <a:pPr marL="457200" lvl="0" indent="-342900" algn="l" rtl="0">
              <a:spcBef>
                <a:spcPts val="0"/>
              </a:spcBef>
              <a:spcAft>
                <a:spcPts val="0"/>
              </a:spcAft>
              <a:buSzPts val="1800"/>
              <a:buChar char="●"/>
            </a:pPr>
            <a:r>
              <a:rPr lang="en" dirty="0"/>
              <a:t>Plans to publish final GRAV-D data set.</a:t>
            </a:r>
            <a:endParaRPr dirty="0"/>
          </a:p>
          <a:p>
            <a:pPr marL="457200" lvl="0" indent="-342900" algn="l" rtl="0">
              <a:spcBef>
                <a:spcPts val="0"/>
              </a:spcBef>
              <a:spcAft>
                <a:spcPts val="0"/>
              </a:spcAft>
              <a:buSzPts val="1800"/>
              <a:buChar char="●"/>
            </a:pPr>
            <a:r>
              <a:rPr lang="en" dirty="0"/>
              <a:t>Showcase some GRAV-D Data</a:t>
            </a:r>
            <a:endParaRPr dirty="0"/>
          </a:p>
          <a:p>
            <a:pPr marL="457200" lvl="0" indent="-342900" algn="l" rtl="0">
              <a:spcBef>
                <a:spcPts val="0"/>
              </a:spcBef>
              <a:spcAft>
                <a:spcPts val="0"/>
              </a:spcAft>
              <a:buSzPts val="1800"/>
              <a:buChar char="●"/>
            </a:pPr>
            <a:r>
              <a:rPr lang="en" dirty="0"/>
              <a:t>What’s next for gravity data collection at NGS?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6"/>
          <p:cNvSpPr txBox="1">
            <a:spLocks noGrp="1"/>
          </p:cNvSpPr>
          <p:nvPr>
            <p:ph type="title"/>
          </p:nvPr>
        </p:nvSpPr>
        <p:spPr>
          <a:xfrm>
            <a:off x="484575" y="339550"/>
            <a:ext cx="8357400" cy="624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Airborne Gravity Processing: Eӧtvӧs Effect</a:t>
            </a:r>
            <a:endParaRPr/>
          </a:p>
        </p:txBody>
      </p:sp>
      <p:pic>
        <p:nvPicPr>
          <p:cNvPr id="528" name="Google Shape;528;p66"/>
          <p:cNvPicPr preferRelativeResize="0"/>
          <p:nvPr/>
        </p:nvPicPr>
        <p:blipFill>
          <a:blip r:embed="rId3">
            <a:alphaModFix/>
          </a:blip>
          <a:stretch>
            <a:fillRect/>
          </a:stretch>
        </p:blipFill>
        <p:spPr>
          <a:xfrm>
            <a:off x="139477" y="2028150"/>
            <a:ext cx="4370125" cy="2458200"/>
          </a:xfrm>
          <a:prstGeom prst="rect">
            <a:avLst/>
          </a:prstGeom>
          <a:noFill/>
          <a:ln>
            <a:noFill/>
          </a:ln>
        </p:spPr>
      </p:pic>
      <p:pic>
        <p:nvPicPr>
          <p:cNvPr id="529" name="Google Shape;529;p66"/>
          <p:cNvPicPr preferRelativeResize="0"/>
          <p:nvPr/>
        </p:nvPicPr>
        <p:blipFill>
          <a:blip r:embed="rId3">
            <a:alphaModFix/>
          </a:blip>
          <a:stretch>
            <a:fillRect/>
          </a:stretch>
        </p:blipFill>
        <p:spPr>
          <a:xfrm>
            <a:off x="4641927" y="2028150"/>
            <a:ext cx="4370125" cy="2458199"/>
          </a:xfrm>
          <a:prstGeom prst="rect">
            <a:avLst/>
          </a:prstGeom>
          <a:noFill/>
          <a:ln>
            <a:noFill/>
          </a:ln>
        </p:spPr>
      </p:pic>
      <p:pic>
        <p:nvPicPr>
          <p:cNvPr id="530" name="Google Shape;530;p66"/>
          <p:cNvPicPr preferRelativeResize="0"/>
          <p:nvPr/>
        </p:nvPicPr>
        <p:blipFill>
          <a:blip r:embed="rId4">
            <a:alphaModFix/>
          </a:blip>
          <a:stretch>
            <a:fillRect/>
          </a:stretch>
        </p:blipFill>
        <p:spPr>
          <a:xfrm>
            <a:off x="1221998" y="2028149"/>
            <a:ext cx="1924700" cy="1232900"/>
          </a:xfrm>
          <a:prstGeom prst="rect">
            <a:avLst/>
          </a:prstGeom>
          <a:noFill/>
          <a:ln>
            <a:noFill/>
          </a:ln>
        </p:spPr>
      </p:pic>
      <p:pic>
        <p:nvPicPr>
          <p:cNvPr id="531" name="Google Shape;531;p66"/>
          <p:cNvPicPr preferRelativeResize="0"/>
          <p:nvPr/>
        </p:nvPicPr>
        <p:blipFill>
          <a:blip r:embed="rId4">
            <a:alphaModFix/>
          </a:blip>
          <a:stretch>
            <a:fillRect/>
          </a:stretch>
        </p:blipFill>
        <p:spPr>
          <a:xfrm flipH="1">
            <a:off x="6091400" y="2101825"/>
            <a:ext cx="1694700" cy="1085550"/>
          </a:xfrm>
          <a:prstGeom prst="rect">
            <a:avLst/>
          </a:prstGeom>
          <a:noFill/>
          <a:ln>
            <a:noFill/>
          </a:ln>
        </p:spPr>
      </p:pic>
      <p:sp>
        <p:nvSpPr>
          <p:cNvPr id="532" name="Google Shape;532;p66"/>
          <p:cNvSpPr txBox="1"/>
          <p:nvPr/>
        </p:nvSpPr>
        <p:spPr>
          <a:xfrm>
            <a:off x="100625" y="784725"/>
            <a:ext cx="8872500" cy="12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Gravity on earth is related to gravitational pull towards the earth and towards other large celestial bodies along with centrifugal force due to earth’s rotation. When an object moves in an easterly or westerly direction, centrifugal force is increased or decreased respectively resulting in a change to observed or ‘felt’ gravity. Eӧtvӧs effect most be removed from airborne gravity to know what a stationary object would experience. </a:t>
            </a:r>
            <a:endParaRPr sz="1500">
              <a:solidFill>
                <a:schemeClr val="dk1"/>
              </a:solidFill>
            </a:endParaRPr>
          </a:p>
        </p:txBody>
      </p:sp>
      <p:sp>
        <p:nvSpPr>
          <p:cNvPr id="533" name="Google Shape;533;p66"/>
          <p:cNvSpPr txBox="1"/>
          <p:nvPr/>
        </p:nvSpPr>
        <p:spPr>
          <a:xfrm>
            <a:off x="139488" y="4486350"/>
            <a:ext cx="4370100" cy="5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West bound motion results in less centrifugal force and greater gravity observed</a:t>
            </a:r>
            <a:endParaRPr sz="1500">
              <a:solidFill>
                <a:schemeClr val="dk1"/>
              </a:solidFill>
            </a:endParaRPr>
          </a:p>
        </p:txBody>
      </p:sp>
      <p:sp>
        <p:nvSpPr>
          <p:cNvPr id="534" name="Google Shape;534;p66"/>
          <p:cNvSpPr txBox="1"/>
          <p:nvPr/>
        </p:nvSpPr>
        <p:spPr>
          <a:xfrm>
            <a:off x="4641925" y="4486350"/>
            <a:ext cx="4370100" cy="5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Eastbound motion results in increased centrifugal force and weaker gravity observed.</a:t>
            </a:r>
            <a:endParaRPr sz="15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67"/>
          <p:cNvPicPr preferRelativeResize="0"/>
          <p:nvPr/>
        </p:nvPicPr>
        <p:blipFill rotWithShape="1">
          <a:blip r:embed="rId3">
            <a:alphaModFix/>
          </a:blip>
          <a:srcRect/>
          <a:stretch/>
        </p:blipFill>
        <p:spPr>
          <a:xfrm>
            <a:off x="0" y="571500"/>
            <a:ext cx="9144000" cy="4548948"/>
          </a:xfrm>
          <a:prstGeom prst="rect">
            <a:avLst/>
          </a:prstGeom>
          <a:noFill/>
          <a:ln>
            <a:noFill/>
          </a:ln>
        </p:spPr>
      </p:pic>
      <p:sp>
        <p:nvSpPr>
          <p:cNvPr id="541" name="Google Shape;541;p67"/>
          <p:cNvSpPr txBox="1">
            <a:spLocks noGrp="1"/>
          </p:cNvSpPr>
          <p:nvPr>
            <p:ph type="title"/>
          </p:nvPr>
        </p:nvSpPr>
        <p:spPr>
          <a:xfrm>
            <a:off x="457200" y="205979"/>
            <a:ext cx="8229600" cy="536971"/>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dk1"/>
              </a:buClr>
              <a:buSzPts val="1800"/>
              <a:buFont typeface="Calibri"/>
              <a:buNone/>
            </a:pPr>
            <a:r>
              <a:rPr lang="en" sz="1800"/>
              <a:t>Processing: Raw Gravity and GPS Signals</a:t>
            </a:r>
            <a:endParaRPr/>
          </a:p>
        </p:txBody>
      </p:sp>
      <p:pic>
        <p:nvPicPr>
          <p:cNvPr id="542" name="Google Shape;542;p67"/>
          <p:cNvPicPr preferRelativeResize="0"/>
          <p:nvPr/>
        </p:nvPicPr>
        <p:blipFill rotWithShape="1">
          <a:blip r:embed="rId4">
            <a:alphaModFix/>
          </a:blip>
          <a:srcRect/>
          <a:stretch/>
        </p:blipFill>
        <p:spPr>
          <a:xfrm>
            <a:off x="0" y="594552"/>
            <a:ext cx="9144000" cy="4548948"/>
          </a:xfrm>
          <a:prstGeom prst="rect">
            <a:avLst/>
          </a:prstGeom>
          <a:noFill/>
          <a:ln>
            <a:noFill/>
          </a:ln>
        </p:spPr>
      </p:pic>
      <p:pic>
        <p:nvPicPr>
          <p:cNvPr id="543" name="Google Shape;543;p67"/>
          <p:cNvPicPr preferRelativeResize="0"/>
          <p:nvPr/>
        </p:nvPicPr>
        <p:blipFill rotWithShape="1">
          <a:blip r:embed="rId5">
            <a:alphaModFix/>
          </a:blip>
          <a:srcRect/>
          <a:stretch/>
        </p:blipFill>
        <p:spPr>
          <a:xfrm>
            <a:off x="0" y="594552"/>
            <a:ext cx="9144000" cy="45489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500"/>
                                        <p:tgtEl>
                                          <p:spTgt spid="5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3"/>
                                        </p:tgtEl>
                                        <p:attrNameLst>
                                          <p:attrName>style.visibility</p:attrName>
                                        </p:attrNameLst>
                                      </p:cBhvr>
                                      <p:to>
                                        <p:strVal val="visible"/>
                                      </p:to>
                                    </p:set>
                                    <p:animEffect transition="in" filter="fade">
                                      <p:cBhvr>
                                        <p:cTn id="12" dur="5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8"/>
          <p:cNvSpPr txBox="1">
            <a:spLocks noGrp="1"/>
          </p:cNvSpPr>
          <p:nvPr>
            <p:ph type="title"/>
          </p:nvPr>
        </p:nvSpPr>
        <p:spPr>
          <a:xfrm>
            <a:off x="457200" y="205979"/>
            <a:ext cx="8229600" cy="536971"/>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dk1"/>
              </a:buClr>
              <a:buSzPts val="1800"/>
              <a:buFont typeface="Calibri"/>
              <a:buNone/>
            </a:pPr>
            <a:r>
              <a:rPr lang="en" sz="1800"/>
              <a:t>Processing: Filtered Gravity and GPS Signals</a:t>
            </a:r>
            <a:endParaRPr/>
          </a:p>
        </p:txBody>
      </p:sp>
      <p:pic>
        <p:nvPicPr>
          <p:cNvPr id="550" name="Google Shape;550;p68"/>
          <p:cNvPicPr preferRelativeResize="0"/>
          <p:nvPr/>
        </p:nvPicPr>
        <p:blipFill rotWithShape="1">
          <a:blip r:embed="rId3">
            <a:alphaModFix/>
          </a:blip>
          <a:srcRect/>
          <a:stretch/>
        </p:blipFill>
        <p:spPr>
          <a:xfrm>
            <a:off x="0" y="594552"/>
            <a:ext cx="9144000" cy="4548948"/>
          </a:xfrm>
          <a:prstGeom prst="rect">
            <a:avLst/>
          </a:prstGeom>
          <a:noFill/>
          <a:ln>
            <a:noFill/>
          </a:ln>
        </p:spPr>
      </p:pic>
      <p:pic>
        <p:nvPicPr>
          <p:cNvPr id="551" name="Google Shape;551;p68"/>
          <p:cNvPicPr preferRelativeResize="0"/>
          <p:nvPr/>
        </p:nvPicPr>
        <p:blipFill rotWithShape="1">
          <a:blip r:embed="rId4">
            <a:alphaModFix/>
          </a:blip>
          <a:srcRect/>
          <a:stretch/>
        </p:blipFill>
        <p:spPr>
          <a:xfrm>
            <a:off x="0" y="594552"/>
            <a:ext cx="9144000" cy="4548948"/>
          </a:xfrm>
          <a:prstGeom prst="rect">
            <a:avLst/>
          </a:prstGeom>
          <a:noFill/>
          <a:ln>
            <a:noFill/>
          </a:ln>
        </p:spPr>
      </p:pic>
      <p:pic>
        <p:nvPicPr>
          <p:cNvPr id="552" name="Google Shape;552;p68"/>
          <p:cNvPicPr preferRelativeResize="0"/>
          <p:nvPr/>
        </p:nvPicPr>
        <p:blipFill rotWithShape="1">
          <a:blip r:embed="rId5">
            <a:alphaModFix/>
          </a:blip>
          <a:srcRect/>
          <a:stretch/>
        </p:blipFill>
        <p:spPr>
          <a:xfrm>
            <a:off x="0" y="594552"/>
            <a:ext cx="9144000" cy="4548948"/>
          </a:xfrm>
          <a:prstGeom prst="rect">
            <a:avLst/>
          </a:prstGeom>
          <a:noFill/>
          <a:ln>
            <a:noFill/>
          </a:ln>
        </p:spPr>
      </p:pic>
      <p:pic>
        <p:nvPicPr>
          <p:cNvPr id="553" name="Google Shape;553;p68"/>
          <p:cNvPicPr preferRelativeResize="0"/>
          <p:nvPr/>
        </p:nvPicPr>
        <p:blipFill rotWithShape="1">
          <a:blip r:embed="rId6">
            <a:alphaModFix/>
          </a:blip>
          <a:srcRect/>
          <a:stretch/>
        </p:blipFill>
        <p:spPr>
          <a:xfrm>
            <a:off x="0" y="594552"/>
            <a:ext cx="9144000" cy="4548948"/>
          </a:xfrm>
          <a:prstGeom prst="rect">
            <a:avLst/>
          </a:prstGeom>
          <a:noFill/>
          <a:ln>
            <a:noFill/>
          </a:ln>
        </p:spPr>
      </p:pic>
      <p:pic>
        <p:nvPicPr>
          <p:cNvPr id="554" name="Google Shape;554;p68"/>
          <p:cNvPicPr preferRelativeResize="0"/>
          <p:nvPr/>
        </p:nvPicPr>
        <p:blipFill rotWithShape="1">
          <a:blip r:embed="rId7">
            <a:alphaModFix/>
          </a:blip>
          <a:srcRect/>
          <a:stretch/>
        </p:blipFill>
        <p:spPr>
          <a:xfrm>
            <a:off x="0" y="594552"/>
            <a:ext cx="9144000" cy="45489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500"/>
                                        <p:tgtEl>
                                          <p:spTgt spid="5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2"/>
                                        </p:tgtEl>
                                        <p:attrNameLst>
                                          <p:attrName>style.visibility</p:attrName>
                                        </p:attrNameLst>
                                      </p:cBhvr>
                                      <p:to>
                                        <p:strVal val="visible"/>
                                      </p:to>
                                    </p:set>
                                    <p:animEffect transition="in" filter="fade">
                                      <p:cBhvr>
                                        <p:cTn id="12" dur="500"/>
                                        <p:tgtEl>
                                          <p:spTgt spid="5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3"/>
                                        </p:tgtEl>
                                        <p:attrNameLst>
                                          <p:attrName>style.visibility</p:attrName>
                                        </p:attrNameLst>
                                      </p:cBhvr>
                                      <p:to>
                                        <p:strVal val="visible"/>
                                      </p:to>
                                    </p:set>
                                    <p:animEffect transition="in" filter="fade">
                                      <p:cBhvr>
                                        <p:cTn id="17" dur="500"/>
                                        <p:tgtEl>
                                          <p:spTgt spid="5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4"/>
                                        </p:tgtEl>
                                        <p:attrNameLst>
                                          <p:attrName>style.visibility</p:attrName>
                                        </p:attrNameLst>
                                      </p:cBhvr>
                                      <p:to>
                                        <p:strVal val="visible"/>
                                      </p:to>
                                    </p:set>
                                    <p:animEffect transition="in" filter="fade">
                                      <p:cBhvr>
                                        <p:cTn id="22" dur="5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9"/>
          <p:cNvSpPr txBox="1">
            <a:spLocks noGrp="1"/>
          </p:cNvSpPr>
          <p:nvPr>
            <p:ph type="title"/>
          </p:nvPr>
        </p:nvSpPr>
        <p:spPr>
          <a:xfrm>
            <a:off x="457200" y="205979"/>
            <a:ext cx="8229600" cy="536971"/>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dk1"/>
              </a:buClr>
              <a:buSzPts val="1800"/>
              <a:buFont typeface="Calibri"/>
              <a:buNone/>
            </a:pPr>
            <a:r>
              <a:rPr lang="en" sz="1800"/>
              <a:t>Processing: Measured versus Modeled</a:t>
            </a:r>
            <a:endParaRPr sz="1800"/>
          </a:p>
        </p:txBody>
      </p:sp>
      <p:pic>
        <p:nvPicPr>
          <p:cNvPr id="561" name="Google Shape;561;p69"/>
          <p:cNvPicPr preferRelativeResize="0"/>
          <p:nvPr/>
        </p:nvPicPr>
        <p:blipFill rotWithShape="1">
          <a:blip r:embed="rId3">
            <a:alphaModFix/>
          </a:blip>
          <a:srcRect/>
          <a:stretch/>
        </p:blipFill>
        <p:spPr>
          <a:xfrm>
            <a:off x="0" y="594552"/>
            <a:ext cx="9144000" cy="4548948"/>
          </a:xfrm>
          <a:prstGeom prst="rect">
            <a:avLst/>
          </a:prstGeom>
          <a:noFill/>
          <a:ln>
            <a:noFill/>
          </a:ln>
        </p:spPr>
      </p:pic>
      <p:pic>
        <p:nvPicPr>
          <p:cNvPr id="562" name="Google Shape;562;p69"/>
          <p:cNvPicPr preferRelativeResize="0"/>
          <p:nvPr/>
        </p:nvPicPr>
        <p:blipFill rotWithShape="1">
          <a:blip r:embed="rId4">
            <a:alphaModFix/>
          </a:blip>
          <a:srcRect/>
          <a:stretch/>
        </p:blipFill>
        <p:spPr>
          <a:xfrm>
            <a:off x="0" y="594552"/>
            <a:ext cx="9144000" cy="45489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2"/>
                                        </p:tgtEl>
                                        <p:attrNameLst>
                                          <p:attrName>style.visibility</p:attrName>
                                        </p:attrNameLst>
                                      </p:cBhvr>
                                      <p:to>
                                        <p:strVal val="visible"/>
                                      </p:to>
                                    </p:set>
                                    <p:animEffect transition="in" filter="fade">
                                      <p:cBhvr>
                                        <p:cTn id="7" dur="5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70"/>
          <p:cNvPicPr preferRelativeResize="0"/>
          <p:nvPr/>
        </p:nvPicPr>
        <p:blipFill>
          <a:blip r:embed="rId3">
            <a:alphaModFix amt="40000"/>
          </a:blip>
          <a:stretch>
            <a:fillRect/>
          </a:stretch>
        </p:blipFill>
        <p:spPr>
          <a:xfrm>
            <a:off x="244500" y="1031050"/>
            <a:ext cx="2762250" cy="1657350"/>
          </a:xfrm>
          <a:prstGeom prst="rect">
            <a:avLst/>
          </a:prstGeom>
          <a:noFill/>
          <a:ln>
            <a:noFill/>
          </a:ln>
        </p:spPr>
      </p:pic>
      <p:sp>
        <p:nvSpPr>
          <p:cNvPr id="568" name="Google Shape;568;p70"/>
          <p:cNvSpPr txBox="1"/>
          <p:nvPr/>
        </p:nvSpPr>
        <p:spPr>
          <a:xfrm>
            <a:off x="0" y="457200"/>
            <a:ext cx="3187800" cy="5943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sz="2700">
                <a:solidFill>
                  <a:srgbClr val="000000"/>
                </a:solidFill>
              </a:rPr>
              <a:t>GRAV-D </a:t>
            </a:r>
            <a:r>
              <a:rPr lang="en" sz="2700"/>
              <a:t>Complete!</a:t>
            </a:r>
            <a:endParaRPr sz="2700">
              <a:solidFill>
                <a:srgbClr val="000000"/>
              </a:solidFill>
            </a:endParaRPr>
          </a:p>
        </p:txBody>
      </p:sp>
      <p:sp>
        <p:nvSpPr>
          <p:cNvPr id="569" name="Google Shape;569;p70"/>
          <p:cNvSpPr txBox="1"/>
          <p:nvPr/>
        </p:nvSpPr>
        <p:spPr>
          <a:xfrm>
            <a:off x="422175" y="1051500"/>
            <a:ext cx="2406900" cy="17412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a:t>Target Area is </a:t>
            </a:r>
            <a:r>
              <a:rPr lang="en" sz="1800" b="1"/>
              <a:t>100% Complete</a:t>
            </a:r>
            <a:r>
              <a:rPr lang="en" sz="1800"/>
              <a:t>, and</a:t>
            </a:r>
            <a:endParaRPr sz="1800"/>
          </a:p>
          <a:p>
            <a:pPr marL="0" marR="0" lvl="0" indent="0" algn="ctr" rtl="0">
              <a:lnSpc>
                <a:spcPct val="100000"/>
              </a:lnSpc>
              <a:spcBef>
                <a:spcPts val="0"/>
              </a:spcBef>
              <a:spcAft>
                <a:spcPts val="0"/>
              </a:spcAft>
              <a:buClr>
                <a:srgbClr val="000000"/>
              </a:buClr>
              <a:buSzPts val="1800"/>
              <a:buFont typeface="Arial"/>
              <a:buNone/>
            </a:pPr>
            <a:r>
              <a:rPr lang="en" sz="1800"/>
              <a:t>NGS continues to collect data to improve the dataset</a:t>
            </a:r>
            <a:endParaRPr sz="1800"/>
          </a:p>
          <a:p>
            <a:pPr marL="0" marR="0" lvl="0" indent="0" algn="ctr" rtl="0">
              <a:lnSpc>
                <a:spcPct val="100000"/>
              </a:lnSpc>
              <a:spcBef>
                <a:spcPts val="0"/>
              </a:spcBef>
              <a:spcAft>
                <a:spcPts val="0"/>
              </a:spcAft>
              <a:buClr>
                <a:srgbClr val="000000"/>
              </a:buClr>
              <a:buSzPts val="1800"/>
              <a:buFont typeface="Arial"/>
              <a:buNone/>
            </a:pPr>
            <a:endParaRPr sz="1800"/>
          </a:p>
        </p:txBody>
      </p:sp>
      <p:pic>
        <p:nvPicPr>
          <p:cNvPr id="570" name="Google Shape;570;p70"/>
          <p:cNvPicPr preferRelativeResize="0"/>
          <p:nvPr/>
        </p:nvPicPr>
        <p:blipFill>
          <a:blip r:embed="rId4">
            <a:alphaModFix/>
          </a:blip>
          <a:stretch>
            <a:fillRect/>
          </a:stretch>
        </p:blipFill>
        <p:spPr>
          <a:xfrm>
            <a:off x="5147594" y="457199"/>
            <a:ext cx="1950075" cy="1507301"/>
          </a:xfrm>
          <a:prstGeom prst="rect">
            <a:avLst/>
          </a:prstGeom>
          <a:noFill/>
          <a:ln>
            <a:noFill/>
          </a:ln>
        </p:spPr>
      </p:pic>
      <p:pic>
        <p:nvPicPr>
          <p:cNvPr id="571" name="Google Shape;571;p70"/>
          <p:cNvPicPr preferRelativeResize="0"/>
          <p:nvPr/>
        </p:nvPicPr>
        <p:blipFill>
          <a:blip r:embed="rId5">
            <a:alphaModFix/>
          </a:blip>
          <a:stretch>
            <a:fillRect/>
          </a:stretch>
        </p:blipFill>
        <p:spPr>
          <a:xfrm>
            <a:off x="2063021" y="2730312"/>
            <a:ext cx="3074150" cy="2376202"/>
          </a:xfrm>
          <a:prstGeom prst="rect">
            <a:avLst/>
          </a:prstGeom>
          <a:noFill/>
          <a:ln>
            <a:noFill/>
          </a:ln>
        </p:spPr>
      </p:pic>
      <p:pic>
        <p:nvPicPr>
          <p:cNvPr id="572" name="Google Shape;572;p70"/>
          <p:cNvPicPr preferRelativeResize="0"/>
          <p:nvPr/>
        </p:nvPicPr>
        <p:blipFill>
          <a:blip r:embed="rId6">
            <a:alphaModFix/>
          </a:blip>
          <a:stretch>
            <a:fillRect/>
          </a:stretch>
        </p:blipFill>
        <p:spPr>
          <a:xfrm>
            <a:off x="3144100" y="468750"/>
            <a:ext cx="1950075" cy="1507301"/>
          </a:xfrm>
          <a:prstGeom prst="rect">
            <a:avLst/>
          </a:prstGeom>
          <a:noFill/>
          <a:ln>
            <a:noFill/>
          </a:ln>
        </p:spPr>
      </p:pic>
      <p:pic>
        <p:nvPicPr>
          <p:cNvPr id="573" name="Google Shape;573;p70"/>
          <p:cNvPicPr preferRelativeResize="0"/>
          <p:nvPr/>
        </p:nvPicPr>
        <p:blipFill>
          <a:blip r:embed="rId7">
            <a:alphaModFix/>
          </a:blip>
          <a:stretch>
            <a:fillRect/>
          </a:stretch>
        </p:blipFill>
        <p:spPr>
          <a:xfrm>
            <a:off x="7143894" y="457200"/>
            <a:ext cx="1950075" cy="1507321"/>
          </a:xfrm>
          <a:prstGeom prst="rect">
            <a:avLst/>
          </a:prstGeom>
          <a:noFill/>
          <a:ln>
            <a:noFill/>
          </a:ln>
        </p:spPr>
      </p:pic>
      <p:sp>
        <p:nvSpPr>
          <p:cNvPr id="574" name="Google Shape;574;p70"/>
          <p:cNvSpPr txBox="1"/>
          <p:nvPr/>
        </p:nvSpPr>
        <p:spPr>
          <a:xfrm>
            <a:off x="3122788" y="1944325"/>
            <a:ext cx="5999700" cy="7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In 2023, NGS completed data collection in American Samoa, Hawaii, the Aleutian Islands and in CONUS! Plan to have a complete processed data set by mid February 2024.</a:t>
            </a:r>
            <a:endParaRPr/>
          </a:p>
        </p:txBody>
      </p:sp>
      <p:pic>
        <p:nvPicPr>
          <p:cNvPr id="575" name="Google Shape;575;p70"/>
          <p:cNvPicPr preferRelativeResize="0"/>
          <p:nvPr/>
        </p:nvPicPr>
        <p:blipFill>
          <a:blip r:embed="rId8">
            <a:alphaModFix/>
          </a:blip>
          <a:stretch>
            <a:fillRect/>
          </a:stretch>
        </p:blipFill>
        <p:spPr>
          <a:xfrm>
            <a:off x="5525350" y="2730325"/>
            <a:ext cx="3074150" cy="2376174"/>
          </a:xfrm>
          <a:prstGeom prst="rect">
            <a:avLst/>
          </a:prstGeom>
          <a:noFill/>
          <a:ln>
            <a:noFill/>
          </a:ln>
        </p:spPr>
      </p:pic>
      <p:pic>
        <p:nvPicPr>
          <p:cNvPr id="576" name="Google Shape;576;p70"/>
          <p:cNvPicPr preferRelativeResize="0"/>
          <p:nvPr/>
        </p:nvPicPr>
        <p:blipFill>
          <a:blip r:embed="rId9">
            <a:alphaModFix/>
          </a:blip>
          <a:stretch>
            <a:fillRect/>
          </a:stretch>
        </p:blipFill>
        <p:spPr>
          <a:xfrm>
            <a:off x="304800" y="2688398"/>
            <a:ext cx="1370288" cy="2455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1"/>
          <p:cNvSpPr txBox="1">
            <a:spLocks noGrp="1"/>
          </p:cNvSpPr>
          <p:nvPr>
            <p:ph type="title"/>
          </p:nvPr>
        </p:nvSpPr>
        <p:spPr>
          <a:xfrm>
            <a:off x="484574" y="339550"/>
            <a:ext cx="7848900" cy="1050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Plan to Publish the complete GRAV-D data set in coming years</a:t>
            </a:r>
            <a:endParaRPr/>
          </a:p>
        </p:txBody>
      </p:sp>
      <p:sp>
        <p:nvSpPr>
          <p:cNvPr id="582" name="Google Shape;582;p71"/>
          <p:cNvSpPr txBox="1">
            <a:spLocks noGrp="1"/>
          </p:cNvSpPr>
          <p:nvPr>
            <p:ph type="body" idx="1"/>
          </p:nvPr>
        </p:nvSpPr>
        <p:spPr>
          <a:xfrm>
            <a:off x="484575" y="1455750"/>
            <a:ext cx="7053600" cy="34587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a:t>Our Goal is a leveled Data Products approach. This will depend on availability of resources. A complete GRAV-D data set will be made available in some way in the coming years.</a:t>
            </a:r>
            <a:endParaRPr/>
          </a:p>
          <a:p>
            <a:pPr marL="457200" lvl="0" indent="-304800" algn="l" rtl="0">
              <a:spcBef>
                <a:spcPts val="800"/>
              </a:spcBef>
              <a:spcAft>
                <a:spcPts val="0"/>
              </a:spcAft>
              <a:buSzPts val="1200"/>
              <a:buChar char="●"/>
            </a:pPr>
            <a:r>
              <a:rPr lang="en"/>
              <a:t>GRAV-D Level 0: Instrument files and data collection metadata. Will be available upon request from the National Centers for Environmental Information (NCEI). </a:t>
            </a:r>
            <a:endParaRPr/>
          </a:p>
          <a:p>
            <a:pPr marL="457200" lvl="0" indent="-304800" algn="l" rtl="0">
              <a:spcBef>
                <a:spcPts val="0"/>
              </a:spcBef>
              <a:spcAft>
                <a:spcPts val="0"/>
              </a:spcAft>
              <a:buSzPts val="1200"/>
              <a:buChar char="●"/>
            </a:pPr>
            <a:r>
              <a:rPr lang="en"/>
              <a:t>GRAV-D Level 1: Raw data aligned with GPS data and instrument output calibrated to gravity units. Includes NGS’s suggested corrections and effects. (TBD whether this will be available upon request or published for easy access). </a:t>
            </a:r>
            <a:endParaRPr/>
          </a:p>
          <a:p>
            <a:pPr marL="457200" lvl="0" indent="-304800" algn="l" rtl="0">
              <a:spcBef>
                <a:spcPts val="0"/>
              </a:spcBef>
              <a:spcAft>
                <a:spcPts val="0"/>
              </a:spcAft>
              <a:buSzPts val="1200"/>
              <a:buChar char="●"/>
            </a:pPr>
            <a:r>
              <a:rPr lang="en"/>
              <a:t>GRAV-D Level 2: All full field gravity data available on a web map platform. Select data with lasso or rectangle feature for download along with metadata.</a:t>
            </a:r>
            <a:endParaRPr/>
          </a:p>
          <a:p>
            <a:pPr marL="457200" lvl="0" indent="-304800" algn="l" rtl="0">
              <a:spcBef>
                <a:spcPts val="0"/>
              </a:spcBef>
              <a:spcAft>
                <a:spcPts val="0"/>
              </a:spcAft>
              <a:buSzPts val="1200"/>
              <a:buChar char="●"/>
            </a:pPr>
            <a:r>
              <a:rPr lang="en"/>
              <a:t>GRAV-D Level 3: GRAV-D Gridded Product. Also available on a web map platform. Select data and download along with metadata.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2"/>
          <p:cNvSpPr txBox="1">
            <a:spLocks noGrp="1"/>
          </p:cNvSpPr>
          <p:nvPr>
            <p:ph type="title"/>
          </p:nvPr>
        </p:nvSpPr>
        <p:spPr>
          <a:xfrm>
            <a:off x="484575" y="339550"/>
            <a:ext cx="7805700" cy="538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GRAV-D Data Showcase: Grand Canyon</a:t>
            </a:r>
            <a:endParaRPr/>
          </a:p>
        </p:txBody>
      </p:sp>
      <p:pic>
        <p:nvPicPr>
          <p:cNvPr id="588" name="Google Shape;588;p72"/>
          <p:cNvPicPr preferRelativeResize="0"/>
          <p:nvPr/>
        </p:nvPicPr>
        <p:blipFill>
          <a:blip r:embed="rId3">
            <a:alphaModFix/>
          </a:blip>
          <a:stretch>
            <a:fillRect/>
          </a:stretch>
        </p:blipFill>
        <p:spPr>
          <a:xfrm>
            <a:off x="127175" y="928452"/>
            <a:ext cx="6638275" cy="4102200"/>
          </a:xfrm>
          <a:prstGeom prst="rect">
            <a:avLst/>
          </a:prstGeom>
          <a:noFill/>
          <a:ln>
            <a:noFill/>
          </a:ln>
        </p:spPr>
      </p:pic>
      <p:pic>
        <p:nvPicPr>
          <p:cNvPr id="589" name="Google Shape;589;p72"/>
          <p:cNvPicPr preferRelativeResize="0"/>
          <p:nvPr/>
        </p:nvPicPr>
        <p:blipFill>
          <a:blip r:embed="rId4">
            <a:alphaModFix/>
          </a:blip>
          <a:stretch>
            <a:fillRect/>
          </a:stretch>
        </p:blipFill>
        <p:spPr>
          <a:xfrm>
            <a:off x="6849676" y="1214025"/>
            <a:ext cx="2294325" cy="36708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3"/>
          <p:cNvSpPr txBox="1">
            <a:spLocks noGrp="1"/>
          </p:cNvSpPr>
          <p:nvPr>
            <p:ph type="title"/>
          </p:nvPr>
        </p:nvSpPr>
        <p:spPr>
          <a:xfrm>
            <a:off x="334100" y="339550"/>
            <a:ext cx="8321400" cy="538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GRAV-D Data Showcase: Mountainous Idaho</a:t>
            </a:r>
            <a:endParaRPr/>
          </a:p>
        </p:txBody>
      </p:sp>
      <p:pic>
        <p:nvPicPr>
          <p:cNvPr id="595" name="Google Shape;595;p73"/>
          <p:cNvPicPr preferRelativeResize="0"/>
          <p:nvPr/>
        </p:nvPicPr>
        <p:blipFill>
          <a:blip r:embed="rId3">
            <a:alphaModFix/>
          </a:blip>
          <a:stretch>
            <a:fillRect/>
          </a:stretch>
        </p:blipFill>
        <p:spPr>
          <a:xfrm>
            <a:off x="1488775" y="947975"/>
            <a:ext cx="3569276" cy="4124625"/>
          </a:xfrm>
          <a:prstGeom prst="rect">
            <a:avLst/>
          </a:prstGeom>
          <a:noFill/>
          <a:ln>
            <a:noFill/>
          </a:ln>
        </p:spPr>
      </p:pic>
      <p:pic>
        <p:nvPicPr>
          <p:cNvPr id="596" name="Google Shape;596;p73"/>
          <p:cNvPicPr preferRelativeResize="0"/>
          <p:nvPr/>
        </p:nvPicPr>
        <p:blipFill>
          <a:blip r:embed="rId4">
            <a:alphaModFix/>
          </a:blip>
          <a:stretch>
            <a:fillRect/>
          </a:stretch>
        </p:blipFill>
        <p:spPr>
          <a:xfrm>
            <a:off x="5855275" y="1612164"/>
            <a:ext cx="1495425" cy="2524125"/>
          </a:xfrm>
          <a:prstGeom prst="rect">
            <a:avLst/>
          </a:prstGeom>
          <a:noFill/>
          <a:ln>
            <a:noFill/>
          </a:ln>
        </p:spPr>
      </p:pic>
      <p:pic>
        <p:nvPicPr>
          <p:cNvPr id="597" name="Google Shape;597;p73"/>
          <p:cNvPicPr preferRelativeResize="0"/>
          <p:nvPr/>
        </p:nvPicPr>
        <p:blipFill>
          <a:blip r:embed="rId5">
            <a:alphaModFix/>
          </a:blip>
          <a:stretch>
            <a:fillRect/>
          </a:stretch>
        </p:blipFill>
        <p:spPr>
          <a:xfrm>
            <a:off x="5666976" y="1111050"/>
            <a:ext cx="2294325" cy="36708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4"/>
          <p:cNvSpPr txBox="1">
            <a:spLocks noGrp="1"/>
          </p:cNvSpPr>
          <p:nvPr>
            <p:ph type="title"/>
          </p:nvPr>
        </p:nvSpPr>
        <p:spPr>
          <a:xfrm>
            <a:off x="334100" y="339550"/>
            <a:ext cx="8321400" cy="538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GRAV-D Data Showcase: Lake Michigan</a:t>
            </a:r>
            <a:endParaRPr/>
          </a:p>
        </p:txBody>
      </p:sp>
      <p:pic>
        <p:nvPicPr>
          <p:cNvPr id="603" name="Google Shape;603;p74"/>
          <p:cNvPicPr preferRelativeResize="0"/>
          <p:nvPr/>
        </p:nvPicPr>
        <p:blipFill>
          <a:blip r:embed="rId3">
            <a:alphaModFix/>
          </a:blip>
          <a:stretch>
            <a:fillRect/>
          </a:stretch>
        </p:blipFill>
        <p:spPr>
          <a:xfrm>
            <a:off x="2125900" y="925950"/>
            <a:ext cx="2098932" cy="4217550"/>
          </a:xfrm>
          <a:prstGeom prst="rect">
            <a:avLst/>
          </a:prstGeom>
          <a:noFill/>
          <a:ln>
            <a:noFill/>
          </a:ln>
        </p:spPr>
      </p:pic>
      <p:pic>
        <p:nvPicPr>
          <p:cNvPr id="604" name="Google Shape;604;p74"/>
          <p:cNvPicPr preferRelativeResize="0"/>
          <p:nvPr/>
        </p:nvPicPr>
        <p:blipFill>
          <a:blip r:embed="rId4">
            <a:alphaModFix/>
          </a:blip>
          <a:stretch>
            <a:fillRect/>
          </a:stretch>
        </p:blipFill>
        <p:spPr>
          <a:xfrm>
            <a:off x="4983251" y="1134375"/>
            <a:ext cx="2294325" cy="36708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11" name="Google Shape;611;p75"/>
          <p:cNvPicPr preferRelativeResize="0"/>
          <p:nvPr/>
        </p:nvPicPr>
        <p:blipFill rotWithShape="1">
          <a:blip r:embed="rId3">
            <a:alphaModFix/>
          </a:blip>
          <a:srcRect l="6279"/>
          <a:stretch/>
        </p:blipFill>
        <p:spPr>
          <a:xfrm>
            <a:off x="5773350" y="1529288"/>
            <a:ext cx="3363174" cy="2084929"/>
          </a:xfrm>
          <a:prstGeom prst="rect">
            <a:avLst/>
          </a:prstGeom>
          <a:noFill/>
          <a:ln>
            <a:noFill/>
          </a:ln>
        </p:spPr>
      </p:pic>
      <p:sp>
        <p:nvSpPr>
          <p:cNvPr id="609" name="Google Shape;609;p75"/>
          <p:cNvSpPr txBox="1">
            <a:spLocks noGrp="1"/>
          </p:cNvSpPr>
          <p:nvPr>
            <p:ph type="title"/>
          </p:nvPr>
        </p:nvSpPr>
        <p:spPr>
          <a:xfrm>
            <a:off x="233100" y="339550"/>
            <a:ext cx="8538900" cy="538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GRAV-D Data Showcase: Midcontinent Rift</a:t>
            </a:r>
            <a:endParaRPr/>
          </a:p>
        </p:txBody>
      </p:sp>
      <p:pic>
        <p:nvPicPr>
          <p:cNvPr id="610" name="Google Shape;610;p75"/>
          <p:cNvPicPr preferRelativeResize="0"/>
          <p:nvPr/>
        </p:nvPicPr>
        <p:blipFill>
          <a:blip r:embed="rId4">
            <a:alphaModFix/>
          </a:blip>
          <a:stretch>
            <a:fillRect/>
          </a:stretch>
        </p:blipFill>
        <p:spPr>
          <a:xfrm>
            <a:off x="4849588" y="1254852"/>
            <a:ext cx="1005250" cy="3496200"/>
          </a:xfrm>
          <a:prstGeom prst="rect">
            <a:avLst/>
          </a:prstGeom>
          <a:noFill/>
          <a:ln>
            <a:noFill/>
          </a:ln>
        </p:spPr>
      </p:pic>
      <p:sp>
        <p:nvSpPr>
          <p:cNvPr id="612" name="Google Shape;612;p75"/>
          <p:cNvSpPr txBox="1"/>
          <p:nvPr/>
        </p:nvSpPr>
        <p:spPr>
          <a:xfrm>
            <a:off x="5936325" y="3614225"/>
            <a:ext cx="30372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rPr>
              <a:t>https://geonarrative.usgs.gov/mrs_mineral_deposits/</a:t>
            </a:r>
            <a:endParaRPr sz="900">
              <a:solidFill>
                <a:schemeClr val="dk1"/>
              </a:solidFill>
            </a:endParaRPr>
          </a:p>
        </p:txBody>
      </p:sp>
      <p:pic>
        <p:nvPicPr>
          <p:cNvPr id="613" name="Google Shape;613;p75"/>
          <p:cNvPicPr preferRelativeResize="0"/>
          <p:nvPr/>
        </p:nvPicPr>
        <p:blipFill>
          <a:blip r:embed="rId5">
            <a:alphaModFix/>
          </a:blip>
          <a:stretch>
            <a:fillRect/>
          </a:stretch>
        </p:blipFill>
        <p:spPr>
          <a:xfrm>
            <a:off x="40745" y="1079724"/>
            <a:ext cx="4768099" cy="38464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7"/>
          <p:cNvSpPr txBox="1"/>
          <p:nvPr/>
        </p:nvSpPr>
        <p:spPr>
          <a:xfrm>
            <a:off x="470650" y="251376"/>
            <a:ext cx="8135700" cy="63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dk1"/>
                </a:solidFill>
              </a:rPr>
              <a:t>Why GRAV-D? Where will water flow?</a:t>
            </a:r>
            <a:endParaRPr sz="1200" b="1">
              <a:solidFill>
                <a:srgbClr val="1F497D"/>
              </a:solidFill>
              <a:latin typeface="Calibri"/>
              <a:ea typeface="Calibri"/>
              <a:cs typeface="Calibri"/>
              <a:sym typeface="Calibri"/>
            </a:endParaRPr>
          </a:p>
        </p:txBody>
      </p:sp>
      <p:sp>
        <p:nvSpPr>
          <p:cNvPr id="288" name="Google Shape;288;p47"/>
          <p:cNvSpPr txBox="1"/>
          <p:nvPr/>
        </p:nvSpPr>
        <p:spPr>
          <a:xfrm>
            <a:off x="1371600" y="1295119"/>
            <a:ext cx="215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289" name="Google Shape;289;p47"/>
          <p:cNvPicPr preferRelativeResize="0"/>
          <p:nvPr/>
        </p:nvPicPr>
        <p:blipFill>
          <a:blip r:embed="rId3">
            <a:alphaModFix/>
          </a:blip>
          <a:stretch>
            <a:fillRect/>
          </a:stretch>
        </p:blipFill>
        <p:spPr>
          <a:xfrm>
            <a:off x="5807772" y="2144524"/>
            <a:ext cx="3246428" cy="2345125"/>
          </a:xfrm>
          <a:prstGeom prst="rect">
            <a:avLst/>
          </a:prstGeom>
          <a:noFill/>
          <a:ln>
            <a:noFill/>
          </a:ln>
        </p:spPr>
      </p:pic>
      <p:sp>
        <p:nvSpPr>
          <p:cNvPr id="290" name="Google Shape;290;p47"/>
          <p:cNvSpPr txBox="1"/>
          <p:nvPr/>
        </p:nvSpPr>
        <p:spPr>
          <a:xfrm>
            <a:off x="5807775" y="4451900"/>
            <a:ext cx="339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Open Sans"/>
                <a:ea typeface="Open Sans"/>
                <a:cs typeface="Open Sans"/>
                <a:sym typeface="Open Sans"/>
              </a:rPr>
              <a:t>https://beta.ngs.noaa.gov/GEOID/xGEOID20/</a:t>
            </a:r>
            <a:endParaRPr sz="1200">
              <a:latin typeface="Open Sans"/>
              <a:ea typeface="Open Sans"/>
              <a:cs typeface="Open Sans"/>
              <a:sym typeface="Open Sans"/>
            </a:endParaRPr>
          </a:p>
        </p:txBody>
      </p:sp>
      <p:pic>
        <p:nvPicPr>
          <p:cNvPr id="291" name="Google Shape;291;p47"/>
          <p:cNvPicPr preferRelativeResize="0"/>
          <p:nvPr/>
        </p:nvPicPr>
        <p:blipFill>
          <a:blip r:embed="rId4">
            <a:alphaModFix/>
          </a:blip>
          <a:stretch>
            <a:fillRect/>
          </a:stretch>
        </p:blipFill>
        <p:spPr>
          <a:xfrm>
            <a:off x="364550" y="873575"/>
            <a:ext cx="4580578" cy="2513725"/>
          </a:xfrm>
          <a:prstGeom prst="rect">
            <a:avLst/>
          </a:prstGeom>
          <a:noFill/>
          <a:ln>
            <a:noFill/>
          </a:ln>
        </p:spPr>
      </p:pic>
      <p:sp>
        <p:nvSpPr>
          <p:cNvPr id="292" name="Google Shape;292;p47"/>
          <p:cNvSpPr txBox="1"/>
          <p:nvPr/>
        </p:nvSpPr>
        <p:spPr>
          <a:xfrm>
            <a:off x="5096000" y="958163"/>
            <a:ext cx="4034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Open Sans"/>
                <a:ea typeface="Open Sans"/>
                <a:cs typeface="Open Sans"/>
                <a:sym typeface="Open Sans"/>
              </a:rPr>
              <a:t>Many complex problems related to infrastructure and water management require accurate height (elevation) information.</a:t>
            </a:r>
            <a:endParaRPr sz="1600">
              <a:latin typeface="Open Sans"/>
              <a:ea typeface="Open Sans"/>
              <a:cs typeface="Open Sans"/>
              <a:sym typeface="Open Sans"/>
            </a:endParaRPr>
          </a:p>
        </p:txBody>
      </p:sp>
      <p:sp>
        <p:nvSpPr>
          <p:cNvPr id="293" name="Google Shape;293;p47"/>
          <p:cNvSpPr txBox="1"/>
          <p:nvPr/>
        </p:nvSpPr>
        <p:spPr>
          <a:xfrm>
            <a:off x="-105825" y="3410400"/>
            <a:ext cx="5913600" cy="1477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NGS is modernizing how heights (elevations) are determined by using gravity data to model a </a:t>
            </a:r>
            <a:r>
              <a:rPr lang="en" b="1" u="sng">
                <a:latin typeface="Open Sans"/>
                <a:ea typeface="Open Sans"/>
                <a:cs typeface="Open Sans"/>
                <a:sym typeface="Open Sans"/>
              </a:rPr>
              <a:t>gravimetric equipotential surface</a:t>
            </a:r>
            <a:r>
              <a:rPr lang="en">
                <a:latin typeface="Open Sans"/>
                <a:ea typeface="Open Sans"/>
                <a:cs typeface="Open Sans"/>
                <a:sym typeface="Open Sans"/>
              </a:rPr>
              <a:t> called the </a:t>
            </a:r>
            <a:r>
              <a:rPr lang="en" b="1" u="sng">
                <a:latin typeface="Open Sans"/>
                <a:ea typeface="Open Sans"/>
                <a:cs typeface="Open Sans"/>
                <a:sym typeface="Open Sans"/>
              </a:rPr>
              <a:t>Geoid</a:t>
            </a:r>
            <a:r>
              <a:rPr lang="en">
                <a:latin typeface="Open Sans"/>
                <a:ea typeface="Open Sans"/>
                <a:cs typeface="Open Sans"/>
                <a:sym typeface="Open Sans"/>
              </a:rPr>
              <a:t>.</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The new vertical datum will be called the North American-Pacific Geopotential Datum of 2022 (NAPGD2022).</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The Geoid portion of NAPGD2022 will be called GEOID2022.</a:t>
            </a:r>
            <a:endParaRPr>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76"/>
          <p:cNvSpPr txBox="1">
            <a:spLocks noGrp="1"/>
          </p:cNvSpPr>
          <p:nvPr>
            <p:ph type="title"/>
          </p:nvPr>
        </p:nvSpPr>
        <p:spPr>
          <a:xfrm>
            <a:off x="233100" y="339550"/>
            <a:ext cx="8538900" cy="538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GRAV-D Data Showcase: Islands</a:t>
            </a:r>
            <a:endParaRPr/>
          </a:p>
        </p:txBody>
      </p:sp>
      <p:pic>
        <p:nvPicPr>
          <p:cNvPr id="619" name="Google Shape;619;p76"/>
          <p:cNvPicPr preferRelativeResize="0"/>
          <p:nvPr/>
        </p:nvPicPr>
        <p:blipFill>
          <a:blip r:embed="rId3">
            <a:alphaModFix/>
          </a:blip>
          <a:stretch>
            <a:fillRect/>
          </a:stretch>
        </p:blipFill>
        <p:spPr>
          <a:xfrm>
            <a:off x="21875" y="878050"/>
            <a:ext cx="3414349" cy="2639098"/>
          </a:xfrm>
          <a:prstGeom prst="rect">
            <a:avLst/>
          </a:prstGeom>
          <a:noFill/>
          <a:ln>
            <a:noFill/>
          </a:ln>
        </p:spPr>
      </p:pic>
      <p:pic>
        <p:nvPicPr>
          <p:cNvPr id="620" name="Google Shape;620;p76"/>
          <p:cNvPicPr preferRelativeResize="0"/>
          <p:nvPr/>
        </p:nvPicPr>
        <p:blipFill>
          <a:blip r:embed="rId4">
            <a:alphaModFix/>
          </a:blip>
          <a:stretch>
            <a:fillRect/>
          </a:stretch>
        </p:blipFill>
        <p:spPr>
          <a:xfrm>
            <a:off x="3278395" y="2526125"/>
            <a:ext cx="3386240" cy="2617376"/>
          </a:xfrm>
          <a:prstGeom prst="rect">
            <a:avLst/>
          </a:prstGeom>
          <a:noFill/>
          <a:ln>
            <a:noFill/>
          </a:ln>
        </p:spPr>
      </p:pic>
      <p:pic>
        <p:nvPicPr>
          <p:cNvPr id="621" name="Google Shape;621;p76"/>
          <p:cNvPicPr preferRelativeResize="0"/>
          <p:nvPr/>
        </p:nvPicPr>
        <p:blipFill>
          <a:blip r:embed="rId5">
            <a:alphaModFix/>
          </a:blip>
          <a:stretch>
            <a:fillRect/>
          </a:stretch>
        </p:blipFill>
        <p:spPr>
          <a:xfrm>
            <a:off x="5757780" y="878050"/>
            <a:ext cx="3386225" cy="261740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7"/>
          <p:cNvSpPr txBox="1">
            <a:spLocks noGrp="1"/>
          </p:cNvSpPr>
          <p:nvPr>
            <p:ph type="title"/>
          </p:nvPr>
        </p:nvSpPr>
        <p:spPr>
          <a:xfrm>
            <a:off x="766925" y="1545282"/>
            <a:ext cx="7053600" cy="17208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What’s next for Airborne and Terrestrial Gravity data collection at NGS?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8"/>
          <p:cNvSpPr txBox="1">
            <a:spLocks noGrp="1"/>
          </p:cNvSpPr>
          <p:nvPr>
            <p:ph type="title"/>
          </p:nvPr>
        </p:nvSpPr>
        <p:spPr>
          <a:xfrm>
            <a:off x="493150" y="422550"/>
            <a:ext cx="6802500" cy="485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600"/>
              <a:t>What’s Next? Improving the GRAV-D Dataset</a:t>
            </a:r>
            <a:endParaRPr sz="2600"/>
          </a:p>
        </p:txBody>
      </p:sp>
      <p:pic>
        <p:nvPicPr>
          <p:cNvPr id="633" name="Google Shape;633;p78"/>
          <p:cNvPicPr preferRelativeResize="0"/>
          <p:nvPr/>
        </p:nvPicPr>
        <p:blipFill>
          <a:blip r:embed="rId3">
            <a:alphaModFix/>
          </a:blip>
          <a:stretch>
            <a:fillRect/>
          </a:stretch>
        </p:blipFill>
        <p:spPr>
          <a:xfrm>
            <a:off x="3320581" y="3166994"/>
            <a:ext cx="2502843" cy="1931588"/>
          </a:xfrm>
          <a:prstGeom prst="rect">
            <a:avLst/>
          </a:prstGeom>
          <a:noFill/>
          <a:ln>
            <a:noFill/>
          </a:ln>
        </p:spPr>
      </p:pic>
      <p:sp>
        <p:nvSpPr>
          <p:cNvPr id="634" name="Google Shape;634;p78"/>
          <p:cNvSpPr txBox="1"/>
          <p:nvPr/>
        </p:nvSpPr>
        <p:spPr>
          <a:xfrm>
            <a:off x="5952216" y="4541469"/>
            <a:ext cx="2502900" cy="557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100">
                <a:latin typeface="Calibri"/>
                <a:ea typeface="Calibri"/>
                <a:cs typeface="Calibri"/>
                <a:sym typeface="Calibri"/>
              </a:rPr>
              <a:t>Several regions in the mountainous western CONUS need further investigation with aerial gravity data. </a:t>
            </a:r>
            <a:endParaRPr sz="1100">
              <a:latin typeface="Calibri"/>
              <a:ea typeface="Calibri"/>
              <a:cs typeface="Calibri"/>
              <a:sym typeface="Calibri"/>
            </a:endParaRPr>
          </a:p>
        </p:txBody>
      </p:sp>
      <p:pic>
        <p:nvPicPr>
          <p:cNvPr id="635" name="Google Shape;635;p78"/>
          <p:cNvPicPr preferRelativeResize="0"/>
          <p:nvPr/>
        </p:nvPicPr>
        <p:blipFill>
          <a:blip r:embed="rId4">
            <a:alphaModFix/>
          </a:blip>
          <a:stretch>
            <a:fillRect/>
          </a:stretch>
        </p:blipFill>
        <p:spPr>
          <a:xfrm>
            <a:off x="5309328" y="872306"/>
            <a:ext cx="3788701" cy="2164950"/>
          </a:xfrm>
          <a:prstGeom prst="rect">
            <a:avLst/>
          </a:prstGeom>
          <a:noFill/>
          <a:ln>
            <a:noFill/>
          </a:ln>
        </p:spPr>
      </p:pic>
      <p:sp>
        <p:nvSpPr>
          <p:cNvPr id="636" name="Google Shape;636;p78"/>
          <p:cNvSpPr txBox="1"/>
          <p:nvPr/>
        </p:nvSpPr>
        <p:spPr>
          <a:xfrm>
            <a:off x="6051434" y="3037238"/>
            <a:ext cx="2502900" cy="422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100">
                <a:latin typeface="Calibri"/>
                <a:ea typeface="Calibri"/>
                <a:cs typeface="Calibri"/>
                <a:sym typeface="Calibri"/>
              </a:rPr>
              <a:t>Some lines flagged for reflight remain to be flown.</a:t>
            </a:r>
            <a:endParaRPr sz="1100">
              <a:latin typeface="Calibri"/>
              <a:ea typeface="Calibri"/>
              <a:cs typeface="Calibri"/>
              <a:sym typeface="Calibri"/>
            </a:endParaRPr>
          </a:p>
        </p:txBody>
      </p:sp>
      <p:pic>
        <p:nvPicPr>
          <p:cNvPr id="637" name="Google Shape;637;p78"/>
          <p:cNvPicPr preferRelativeResize="0"/>
          <p:nvPr/>
        </p:nvPicPr>
        <p:blipFill>
          <a:blip r:embed="rId5">
            <a:alphaModFix/>
          </a:blip>
          <a:stretch>
            <a:fillRect/>
          </a:stretch>
        </p:blipFill>
        <p:spPr>
          <a:xfrm>
            <a:off x="404301" y="915252"/>
            <a:ext cx="3982376" cy="2206175"/>
          </a:xfrm>
          <a:prstGeom prst="rect">
            <a:avLst/>
          </a:prstGeom>
          <a:noFill/>
          <a:ln>
            <a:noFill/>
          </a:ln>
        </p:spPr>
      </p:pic>
      <p:sp>
        <p:nvSpPr>
          <p:cNvPr id="638" name="Google Shape;638;p78"/>
          <p:cNvSpPr txBox="1"/>
          <p:nvPr/>
        </p:nvSpPr>
        <p:spPr>
          <a:xfrm>
            <a:off x="404299" y="3121413"/>
            <a:ext cx="3113700" cy="422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100">
                <a:latin typeface="Calibri"/>
                <a:ea typeface="Calibri"/>
                <a:cs typeface="Calibri"/>
                <a:sym typeface="Calibri"/>
              </a:rPr>
              <a:t>Complete Gulf Coast GRAV-D flights at 20,000.</a:t>
            </a:r>
            <a:endParaRPr sz="11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79"/>
          <p:cNvPicPr preferRelativeResize="0"/>
          <p:nvPr/>
        </p:nvPicPr>
        <p:blipFill>
          <a:blip r:embed="rId3">
            <a:alphaModFix/>
          </a:blip>
          <a:stretch>
            <a:fillRect/>
          </a:stretch>
        </p:blipFill>
        <p:spPr>
          <a:xfrm>
            <a:off x="5803925" y="205102"/>
            <a:ext cx="3138600" cy="2262923"/>
          </a:xfrm>
          <a:prstGeom prst="rect">
            <a:avLst/>
          </a:prstGeom>
          <a:noFill/>
          <a:ln>
            <a:noFill/>
          </a:ln>
        </p:spPr>
      </p:pic>
      <p:sp>
        <p:nvSpPr>
          <p:cNvPr id="644" name="Google Shape;644;p79"/>
          <p:cNvSpPr txBox="1"/>
          <p:nvPr/>
        </p:nvSpPr>
        <p:spPr>
          <a:xfrm>
            <a:off x="5803925" y="2418900"/>
            <a:ext cx="3271800" cy="3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Alaska GeMS Validation Survey: 5 year frequency</a:t>
            </a:r>
            <a:endParaRPr sz="1200">
              <a:latin typeface="Calibri"/>
              <a:ea typeface="Calibri"/>
              <a:cs typeface="Calibri"/>
              <a:sym typeface="Calibri"/>
            </a:endParaRPr>
          </a:p>
        </p:txBody>
      </p:sp>
      <p:pic>
        <p:nvPicPr>
          <p:cNvPr id="645" name="Google Shape;645;p79"/>
          <p:cNvPicPr preferRelativeResize="0"/>
          <p:nvPr/>
        </p:nvPicPr>
        <p:blipFill>
          <a:blip r:embed="rId4">
            <a:alphaModFix/>
          </a:blip>
          <a:stretch>
            <a:fillRect/>
          </a:stretch>
        </p:blipFill>
        <p:spPr>
          <a:xfrm>
            <a:off x="5803924" y="2773725"/>
            <a:ext cx="1140739" cy="1939626"/>
          </a:xfrm>
          <a:prstGeom prst="rect">
            <a:avLst/>
          </a:prstGeom>
          <a:noFill/>
          <a:ln>
            <a:noFill/>
          </a:ln>
        </p:spPr>
      </p:pic>
      <p:pic>
        <p:nvPicPr>
          <p:cNvPr id="646" name="Google Shape;646;p79"/>
          <p:cNvPicPr preferRelativeResize="0"/>
          <p:nvPr/>
        </p:nvPicPr>
        <p:blipFill>
          <a:blip r:embed="rId5">
            <a:alphaModFix/>
          </a:blip>
          <a:stretch>
            <a:fillRect/>
          </a:stretch>
        </p:blipFill>
        <p:spPr>
          <a:xfrm>
            <a:off x="7050225" y="2773725"/>
            <a:ext cx="1968450" cy="1165475"/>
          </a:xfrm>
          <a:prstGeom prst="rect">
            <a:avLst/>
          </a:prstGeom>
          <a:noFill/>
          <a:ln>
            <a:noFill/>
          </a:ln>
        </p:spPr>
      </p:pic>
      <p:pic>
        <p:nvPicPr>
          <p:cNvPr id="647" name="Google Shape;647;p79"/>
          <p:cNvPicPr preferRelativeResize="0"/>
          <p:nvPr/>
        </p:nvPicPr>
        <p:blipFill rotWithShape="1">
          <a:blip r:embed="rId6">
            <a:alphaModFix/>
          </a:blip>
          <a:srcRect l="8854" t="23103" r="8705" b="11335"/>
          <a:stretch/>
        </p:blipFill>
        <p:spPr>
          <a:xfrm>
            <a:off x="93876" y="1504287"/>
            <a:ext cx="5211025" cy="3201725"/>
          </a:xfrm>
          <a:prstGeom prst="rect">
            <a:avLst/>
          </a:prstGeom>
          <a:noFill/>
          <a:ln>
            <a:noFill/>
          </a:ln>
        </p:spPr>
      </p:pic>
      <p:sp>
        <p:nvSpPr>
          <p:cNvPr id="648" name="Google Shape;648;p79"/>
          <p:cNvSpPr txBox="1"/>
          <p:nvPr/>
        </p:nvSpPr>
        <p:spPr>
          <a:xfrm>
            <a:off x="81950" y="4713350"/>
            <a:ext cx="5211000" cy="364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rgbClr val="000000"/>
                </a:solidFill>
                <a:latin typeface="Helvetica Neue"/>
                <a:ea typeface="Helvetica Neue"/>
                <a:cs typeface="Helvetica Neue"/>
                <a:sym typeface="Helvetica Neue"/>
              </a:rPr>
              <a:t>Proposed, preliminary absolute gravity network with geoid rates from GRACE in mm/yr (contour interval = 0.1 mm/yr)</a:t>
            </a:r>
            <a:endParaRPr sz="1100">
              <a:solidFill>
                <a:srgbClr val="000000"/>
              </a:solidFill>
              <a:latin typeface="Helvetica Neue"/>
              <a:ea typeface="Helvetica Neue"/>
              <a:cs typeface="Helvetica Neue"/>
              <a:sym typeface="Helvetica Neue"/>
            </a:endParaRPr>
          </a:p>
        </p:txBody>
      </p:sp>
      <p:sp>
        <p:nvSpPr>
          <p:cNvPr id="649" name="Google Shape;649;p79"/>
          <p:cNvSpPr txBox="1"/>
          <p:nvPr/>
        </p:nvSpPr>
        <p:spPr>
          <a:xfrm>
            <a:off x="46625" y="727275"/>
            <a:ext cx="5695200" cy="7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Supports the DGEOID2022 product: How are geoid heights, gravity, orthometric heights, potential, and DoV changing over time? (</a:t>
            </a:r>
            <a:r>
              <a:rPr lang="en" sz="1500" u="sng">
                <a:solidFill>
                  <a:schemeClr val="accent1"/>
                </a:solidFill>
                <a:hlinkClick r:id="rId7">
                  <a:extLst>
                    <a:ext uri="{A12FA001-AC4F-418D-AE19-62706E023703}">
                      <ahyp:hlinkClr xmlns:ahyp="http://schemas.microsoft.com/office/drawing/2018/hyperlinkcolor" val="tx"/>
                    </a:ext>
                  </a:extLst>
                </a:hlinkClick>
              </a:rPr>
              <a:t>NOAA Technical Report 69</a:t>
            </a:r>
            <a:r>
              <a:rPr lang="en" sz="1500">
                <a:solidFill>
                  <a:schemeClr val="dk1"/>
                </a:solidFill>
              </a:rPr>
              <a:t>)</a:t>
            </a:r>
            <a:endParaRPr sz="1500">
              <a:solidFill>
                <a:schemeClr val="dk1"/>
              </a:solidFill>
            </a:endParaRPr>
          </a:p>
        </p:txBody>
      </p:sp>
      <p:sp>
        <p:nvSpPr>
          <p:cNvPr id="650" name="Google Shape;650;p79"/>
          <p:cNvSpPr txBox="1"/>
          <p:nvPr/>
        </p:nvSpPr>
        <p:spPr>
          <a:xfrm>
            <a:off x="7078150" y="3970275"/>
            <a:ext cx="1968600" cy="7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rPr>
              <a:t>Continuous relative gravity observations. </a:t>
            </a:r>
            <a:endParaRPr sz="1100">
              <a:solidFill>
                <a:schemeClr val="dk1"/>
              </a:solidFill>
            </a:endParaRPr>
          </a:p>
        </p:txBody>
      </p:sp>
      <p:sp>
        <p:nvSpPr>
          <p:cNvPr id="651" name="Google Shape;651;p79"/>
          <p:cNvSpPr txBox="1"/>
          <p:nvPr/>
        </p:nvSpPr>
        <p:spPr>
          <a:xfrm>
            <a:off x="5493125" y="4705875"/>
            <a:ext cx="35535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rPr>
              <a:t>Absolute gravity observation.  Alaska also includes DoV and GNSS observations.</a:t>
            </a:r>
            <a:endParaRPr sz="1100">
              <a:solidFill>
                <a:schemeClr val="dk1"/>
              </a:solidFill>
            </a:endParaRPr>
          </a:p>
        </p:txBody>
      </p:sp>
      <p:sp>
        <p:nvSpPr>
          <p:cNvPr id="652" name="Google Shape;652;p79"/>
          <p:cNvSpPr txBox="1">
            <a:spLocks noGrp="1"/>
          </p:cNvSpPr>
          <p:nvPr>
            <p:ph type="title"/>
          </p:nvPr>
        </p:nvSpPr>
        <p:spPr>
          <a:xfrm>
            <a:off x="46625" y="205100"/>
            <a:ext cx="7444200" cy="624000"/>
          </a:xfrm>
          <a:prstGeom prst="rect">
            <a:avLst/>
          </a:prstGeom>
          <a:solidFill>
            <a:srgbClr val="CFE2F3"/>
          </a:solidFill>
        </p:spPr>
        <p:txBody>
          <a:bodyPr spcFirstLastPara="1" wrap="square" lIns="68575" tIns="34275" rIns="68575" bIns="34275" anchor="t" anchorCtr="0">
            <a:noAutofit/>
          </a:bodyPr>
          <a:lstStyle/>
          <a:p>
            <a:pPr marL="0" lvl="0" indent="0" algn="l" rtl="0">
              <a:spcBef>
                <a:spcPts val="0"/>
              </a:spcBef>
              <a:spcAft>
                <a:spcPts val="0"/>
              </a:spcAft>
              <a:buNone/>
            </a:pPr>
            <a:r>
              <a:rPr lang="en"/>
              <a:t>What’s Next? Geoid Monitoring Service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0"/>
          <p:cNvSpPr txBox="1"/>
          <p:nvPr/>
        </p:nvSpPr>
        <p:spPr>
          <a:xfrm>
            <a:off x="169525" y="274650"/>
            <a:ext cx="8781900" cy="702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067">
                <a:latin typeface="Calibri"/>
                <a:ea typeface="Calibri"/>
                <a:cs typeface="Calibri"/>
                <a:sym typeface="Calibri"/>
              </a:rPr>
              <a:t>What’s Next? </a:t>
            </a:r>
            <a:r>
              <a:rPr lang="en" sz="3067">
                <a:solidFill>
                  <a:srgbClr val="000000"/>
                </a:solidFill>
                <a:latin typeface="Calibri"/>
                <a:ea typeface="Calibri"/>
                <a:cs typeface="Calibri"/>
                <a:sym typeface="Calibri"/>
              </a:rPr>
              <a:t>Terrestrial Relative Gravity Densification</a:t>
            </a:r>
            <a:endParaRPr sz="3067">
              <a:solidFill>
                <a:srgbClr val="000000"/>
              </a:solidFill>
              <a:latin typeface="Calibri"/>
              <a:ea typeface="Calibri"/>
              <a:cs typeface="Calibri"/>
              <a:sym typeface="Calibri"/>
            </a:endParaRPr>
          </a:p>
        </p:txBody>
      </p:sp>
      <p:sp>
        <p:nvSpPr>
          <p:cNvPr id="658" name="Google Shape;658;p80"/>
          <p:cNvSpPr txBox="1"/>
          <p:nvPr/>
        </p:nvSpPr>
        <p:spPr>
          <a:xfrm>
            <a:off x="169525" y="1271100"/>
            <a:ext cx="4500900" cy="3742800"/>
          </a:xfrm>
          <a:prstGeom prst="rect">
            <a:avLst/>
          </a:prstGeom>
          <a:noFill/>
          <a:ln>
            <a:noFill/>
          </a:ln>
        </p:spPr>
        <p:txBody>
          <a:bodyPr spcFirstLastPara="1" wrap="square" lIns="91425" tIns="45700" rIns="91425" bIns="45700" anchor="t" anchorCtr="0">
            <a:noAutofit/>
          </a:bodyPr>
          <a:lstStyle/>
          <a:p>
            <a:pPr marL="457200" lvl="0" indent="-374650" algn="l" rtl="0">
              <a:spcBef>
                <a:spcPts val="360"/>
              </a:spcBef>
              <a:spcAft>
                <a:spcPts val="0"/>
              </a:spcAft>
              <a:buClr>
                <a:srgbClr val="000000"/>
              </a:buClr>
              <a:buSzPts val="2300"/>
              <a:buChar char="•"/>
            </a:pPr>
            <a:r>
              <a:rPr lang="en" sz="2300">
                <a:solidFill>
                  <a:srgbClr val="000000"/>
                </a:solidFill>
                <a:latin typeface="Calibri"/>
                <a:ea typeface="Calibri"/>
                <a:cs typeface="Calibri"/>
                <a:sym typeface="Calibri"/>
              </a:rPr>
              <a:t>Goal: To densify relative gravity data in regions with significant geoid slope variation, higher population density, and relatively low terrestrial gravity data density.</a:t>
            </a:r>
            <a:endParaRPr sz="2300">
              <a:solidFill>
                <a:srgbClr val="000000"/>
              </a:solidFill>
              <a:latin typeface="Calibri"/>
              <a:ea typeface="Calibri"/>
              <a:cs typeface="Calibri"/>
              <a:sym typeface="Calibri"/>
            </a:endParaRPr>
          </a:p>
          <a:p>
            <a:pPr marL="457200" lvl="0" indent="-374650" algn="l" rtl="0">
              <a:spcBef>
                <a:spcPts val="0"/>
              </a:spcBef>
              <a:spcAft>
                <a:spcPts val="0"/>
              </a:spcAft>
              <a:buClr>
                <a:srgbClr val="000000"/>
              </a:buClr>
              <a:buSzPts val="2300"/>
              <a:buChar char="•"/>
            </a:pPr>
            <a:r>
              <a:rPr lang="en" sz="2300">
                <a:solidFill>
                  <a:srgbClr val="000000"/>
                </a:solidFill>
                <a:latin typeface="Calibri"/>
                <a:ea typeface="Calibri"/>
                <a:cs typeface="Calibri"/>
                <a:sym typeface="Calibri"/>
              </a:rPr>
              <a:t>Select regions based on scientific analysis (Ahlgren heat map, Hardy error grid)</a:t>
            </a:r>
            <a:endParaRPr sz="2300">
              <a:solidFill>
                <a:srgbClr val="000000"/>
              </a:solidFill>
              <a:latin typeface="Calibri"/>
              <a:ea typeface="Calibri"/>
              <a:cs typeface="Calibri"/>
              <a:sym typeface="Calibri"/>
            </a:endParaRPr>
          </a:p>
        </p:txBody>
      </p:sp>
      <p:pic>
        <p:nvPicPr>
          <p:cNvPr id="659" name="Google Shape;659;p80"/>
          <p:cNvPicPr preferRelativeResize="0"/>
          <p:nvPr/>
        </p:nvPicPr>
        <p:blipFill>
          <a:blip r:embed="rId3">
            <a:alphaModFix/>
          </a:blip>
          <a:stretch>
            <a:fillRect/>
          </a:stretch>
        </p:blipFill>
        <p:spPr>
          <a:xfrm>
            <a:off x="6349124" y="887800"/>
            <a:ext cx="2794877" cy="1849562"/>
          </a:xfrm>
          <a:prstGeom prst="rect">
            <a:avLst/>
          </a:prstGeom>
          <a:noFill/>
          <a:ln>
            <a:noFill/>
          </a:ln>
        </p:spPr>
      </p:pic>
      <p:pic>
        <p:nvPicPr>
          <p:cNvPr id="660" name="Google Shape;660;p80"/>
          <p:cNvPicPr preferRelativeResize="0"/>
          <p:nvPr/>
        </p:nvPicPr>
        <p:blipFill rotWithShape="1">
          <a:blip r:embed="rId3">
            <a:alphaModFix/>
          </a:blip>
          <a:srcRect l="45077" t="63850" r="39661" b="25774"/>
          <a:stretch/>
        </p:blipFill>
        <p:spPr>
          <a:xfrm>
            <a:off x="4960350" y="1804970"/>
            <a:ext cx="2213412" cy="995730"/>
          </a:xfrm>
          <a:prstGeom prst="rect">
            <a:avLst/>
          </a:prstGeom>
          <a:noFill/>
          <a:ln>
            <a:noFill/>
          </a:ln>
        </p:spPr>
      </p:pic>
      <p:cxnSp>
        <p:nvCxnSpPr>
          <p:cNvPr id="661" name="Google Shape;661;p80"/>
          <p:cNvCxnSpPr/>
          <p:nvPr/>
        </p:nvCxnSpPr>
        <p:spPr>
          <a:xfrm flipH="1">
            <a:off x="6423827" y="2143961"/>
            <a:ext cx="1380600" cy="98400"/>
          </a:xfrm>
          <a:prstGeom prst="straightConnector1">
            <a:avLst/>
          </a:prstGeom>
          <a:noFill/>
          <a:ln w="38100" cap="flat" cmpd="sng">
            <a:solidFill>
              <a:srgbClr val="FF0000"/>
            </a:solidFill>
            <a:prstDash val="solid"/>
            <a:round/>
            <a:headEnd type="none" w="med" len="med"/>
            <a:tailEnd type="triangle" w="med" len="med"/>
          </a:ln>
        </p:spPr>
      </p:cxnSp>
      <p:pic>
        <p:nvPicPr>
          <p:cNvPr id="662" name="Google Shape;662;p80"/>
          <p:cNvPicPr preferRelativeResize="0"/>
          <p:nvPr/>
        </p:nvPicPr>
        <p:blipFill>
          <a:blip r:embed="rId4">
            <a:alphaModFix/>
          </a:blip>
          <a:stretch>
            <a:fillRect/>
          </a:stretch>
        </p:blipFill>
        <p:spPr>
          <a:xfrm>
            <a:off x="4960350" y="2764225"/>
            <a:ext cx="4116974" cy="2303075"/>
          </a:xfrm>
          <a:prstGeom prst="rect">
            <a:avLst/>
          </a:prstGeom>
          <a:noFill/>
          <a:ln>
            <a:noFill/>
          </a:ln>
        </p:spPr>
      </p:pic>
      <p:pic>
        <p:nvPicPr>
          <p:cNvPr id="663" name="Google Shape;663;p80"/>
          <p:cNvPicPr preferRelativeResize="0"/>
          <p:nvPr/>
        </p:nvPicPr>
        <p:blipFill>
          <a:blip r:embed="rId5">
            <a:alphaModFix/>
          </a:blip>
          <a:stretch>
            <a:fillRect/>
          </a:stretch>
        </p:blipFill>
        <p:spPr>
          <a:xfrm>
            <a:off x="4468400" y="4055749"/>
            <a:ext cx="1036750" cy="1087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1"/>
          <p:cNvSpPr txBox="1">
            <a:spLocks noGrp="1"/>
          </p:cNvSpPr>
          <p:nvPr>
            <p:ph type="title"/>
          </p:nvPr>
        </p:nvSpPr>
        <p:spPr>
          <a:xfrm>
            <a:off x="233100" y="491950"/>
            <a:ext cx="5780700" cy="6219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200"/>
              <a:t>What’s Next? Canadian Aerial Gravity Work</a:t>
            </a:r>
            <a:endParaRPr sz="2200"/>
          </a:p>
        </p:txBody>
      </p:sp>
      <p:pic>
        <p:nvPicPr>
          <p:cNvPr id="669" name="Google Shape;669;p81"/>
          <p:cNvPicPr preferRelativeResize="0"/>
          <p:nvPr/>
        </p:nvPicPr>
        <p:blipFill>
          <a:blip r:embed="rId3">
            <a:alphaModFix/>
          </a:blip>
          <a:stretch>
            <a:fillRect/>
          </a:stretch>
        </p:blipFill>
        <p:spPr>
          <a:xfrm>
            <a:off x="182125" y="1869125"/>
            <a:ext cx="2980367" cy="2087375"/>
          </a:xfrm>
          <a:prstGeom prst="rect">
            <a:avLst/>
          </a:prstGeom>
          <a:noFill/>
          <a:ln w="19050" cap="flat" cmpd="sng">
            <a:solidFill>
              <a:schemeClr val="dk1"/>
            </a:solidFill>
            <a:prstDash val="solid"/>
            <a:round/>
            <a:headEnd type="none" w="sm" len="sm"/>
            <a:tailEnd type="none" w="sm" len="sm"/>
          </a:ln>
        </p:spPr>
      </p:pic>
      <p:sp>
        <p:nvSpPr>
          <p:cNvPr id="670" name="Google Shape;670;p81"/>
          <p:cNvSpPr txBox="1"/>
          <p:nvPr/>
        </p:nvSpPr>
        <p:spPr>
          <a:xfrm>
            <a:off x="182125" y="3956500"/>
            <a:ext cx="2980500" cy="6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Data Collection in three blocks planned for FY24 and FY25.</a:t>
            </a:r>
            <a:endParaRPr sz="1500">
              <a:solidFill>
                <a:schemeClr val="dk1"/>
              </a:solidFill>
            </a:endParaRPr>
          </a:p>
        </p:txBody>
      </p:sp>
      <p:pic>
        <p:nvPicPr>
          <p:cNvPr id="671" name="Google Shape;671;p81"/>
          <p:cNvPicPr preferRelativeResize="0"/>
          <p:nvPr/>
        </p:nvPicPr>
        <p:blipFill>
          <a:blip r:embed="rId4">
            <a:alphaModFix/>
          </a:blip>
          <a:stretch>
            <a:fillRect/>
          </a:stretch>
        </p:blipFill>
        <p:spPr>
          <a:xfrm>
            <a:off x="6089550" y="266775"/>
            <a:ext cx="2413034" cy="2087375"/>
          </a:xfrm>
          <a:prstGeom prst="rect">
            <a:avLst/>
          </a:prstGeom>
          <a:noFill/>
          <a:ln w="19050" cap="flat" cmpd="sng">
            <a:solidFill>
              <a:schemeClr val="dk2"/>
            </a:solidFill>
            <a:prstDash val="solid"/>
            <a:round/>
            <a:headEnd type="none" w="sm" len="sm"/>
            <a:tailEnd type="none" w="sm" len="sm"/>
          </a:ln>
        </p:spPr>
      </p:pic>
      <p:sp>
        <p:nvSpPr>
          <p:cNvPr id="672" name="Google Shape;672;p81"/>
          <p:cNvSpPr txBox="1"/>
          <p:nvPr/>
        </p:nvSpPr>
        <p:spPr>
          <a:xfrm>
            <a:off x="2609700" y="4521600"/>
            <a:ext cx="6494400" cy="6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Future work will likely include 3 blocks in the Yukon Territory and blocks along the southern border between Canada and the United States.</a:t>
            </a:r>
            <a:endParaRPr sz="1500">
              <a:solidFill>
                <a:schemeClr val="dk1"/>
              </a:solidFill>
            </a:endParaRPr>
          </a:p>
        </p:txBody>
      </p:sp>
      <p:pic>
        <p:nvPicPr>
          <p:cNvPr id="673" name="Google Shape;673;p81"/>
          <p:cNvPicPr preferRelativeResize="0"/>
          <p:nvPr/>
        </p:nvPicPr>
        <p:blipFill rotWithShape="1">
          <a:blip r:embed="rId5">
            <a:alphaModFix/>
          </a:blip>
          <a:srcRect r="9395"/>
          <a:stretch/>
        </p:blipFill>
        <p:spPr>
          <a:xfrm>
            <a:off x="4438450" y="2434225"/>
            <a:ext cx="4665701" cy="2087375"/>
          </a:xfrm>
          <a:prstGeom prst="rect">
            <a:avLst/>
          </a:prstGeom>
          <a:noFill/>
          <a:ln w="19050" cap="flat" cmpd="sng">
            <a:solidFill>
              <a:schemeClr val="dk2"/>
            </a:solidFill>
            <a:prstDash val="solid"/>
            <a:round/>
            <a:headEnd type="none" w="sm" len="sm"/>
            <a:tailEnd type="none" w="sm" len="sm"/>
          </a:ln>
        </p:spPr>
      </p:pic>
      <p:sp>
        <p:nvSpPr>
          <p:cNvPr id="674" name="Google Shape;674;p81"/>
          <p:cNvSpPr/>
          <p:nvPr/>
        </p:nvSpPr>
        <p:spPr>
          <a:xfrm>
            <a:off x="4670350" y="2670950"/>
            <a:ext cx="4319400" cy="12669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5" name="Google Shape;675;p81"/>
          <p:cNvSpPr txBox="1"/>
          <p:nvPr/>
        </p:nvSpPr>
        <p:spPr>
          <a:xfrm>
            <a:off x="84075" y="978500"/>
            <a:ext cx="5883600" cy="6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Funding through an Interagency Agreement for aerial gravity work in Canada. </a:t>
            </a:r>
            <a:endParaRPr sz="15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82"/>
          <p:cNvSpPr txBox="1">
            <a:spLocks noGrp="1"/>
          </p:cNvSpPr>
          <p:nvPr>
            <p:ph type="title"/>
          </p:nvPr>
        </p:nvSpPr>
        <p:spPr>
          <a:xfrm>
            <a:off x="484574" y="339550"/>
            <a:ext cx="7774500" cy="1050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What’s Next? Mexico Aerial Gravity Work</a:t>
            </a:r>
            <a:endParaRPr/>
          </a:p>
        </p:txBody>
      </p:sp>
      <p:sp>
        <p:nvSpPr>
          <p:cNvPr id="681" name="Google Shape;681;p82"/>
          <p:cNvSpPr txBox="1">
            <a:spLocks noGrp="1"/>
          </p:cNvSpPr>
          <p:nvPr>
            <p:ph type="body" idx="1"/>
          </p:nvPr>
        </p:nvSpPr>
        <p:spPr>
          <a:xfrm>
            <a:off x="644325" y="944475"/>
            <a:ext cx="6773400" cy="337500"/>
          </a:xfrm>
          <a:prstGeom prst="rect">
            <a:avLst/>
          </a:prstGeom>
        </p:spPr>
        <p:txBody>
          <a:bodyPr spcFirstLastPara="1" wrap="square" lIns="68575" tIns="34275" rIns="68575" bIns="34275" anchor="t" anchorCtr="0">
            <a:normAutofit fontScale="85000" lnSpcReduction="20000"/>
          </a:bodyPr>
          <a:lstStyle/>
          <a:p>
            <a:pPr marL="0" lvl="0" indent="0" algn="l" rtl="0">
              <a:spcBef>
                <a:spcPts val="800"/>
              </a:spcBef>
              <a:spcAft>
                <a:spcPts val="0"/>
              </a:spcAft>
              <a:buNone/>
            </a:pPr>
            <a:r>
              <a:rPr lang="en"/>
              <a:t>Potentially funded by Interagency Agreement, but in the more distant future…</a:t>
            </a:r>
            <a:endParaRPr/>
          </a:p>
        </p:txBody>
      </p:sp>
      <p:pic>
        <p:nvPicPr>
          <p:cNvPr id="682" name="Google Shape;682;p82"/>
          <p:cNvPicPr preferRelativeResize="0"/>
          <p:nvPr/>
        </p:nvPicPr>
        <p:blipFill>
          <a:blip r:embed="rId3">
            <a:alphaModFix/>
          </a:blip>
          <a:stretch>
            <a:fillRect/>
          </a:stretch>
        </p:blipFill>
        <p:spPr>
          <a:xfrm>
            <a:off x="274375" y="1389838"/>
            <a:ext cx="4463234" cy="3448863"/>
          </a:xfrm>
          <a:prstGeom prst="rect">
            <a:avLst/>
          </a:prstGeom>
          <a:noFill/>
          <a:ln>
            <a:noFill/>
          </a:ln>
        </p:spPr>
      </p:pic>
      <p:sp>
        <p:nvSpPr>
          <p:cNvPr id="683" name="Google Shape;683;p82"/>
          <p:cNvSpPr txBox="1"/>
          <p:nvPr/>
        </p:nvSpPr>
        <p:spPr>
          <a:xfrm>
            <a:off x="5036650" y="1887425"/>
            <a:ext cx="3464700" cy="24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rPr>
              <a:t>Priority will likely be given to the northernmost blocks.</a:t>
            </a:r>
            <a:endParaRPr sz="1900">
              <a:solidFill>
                <a:schemeClr val="dk1"/>
              </a:solidFill>
            </a:endParaRPr>
          </a:p>
          <a:p>
            <a:pPr marL="0" lvl="0" indent="0" algn="l" rtl="0">
              <a:spcBef>
                <a:spcPts val="0"/>
              </a:spcBef>
              <a:spcAft>
                <a:spcPts val="0"/>
              </a:spcAft>
              <a:buNone/>
            </a:pPr>
            <a:endParaRPr sz="1900">
              <a:solidFill>
                <a:schemeClr val="dk1"/>
              </a:solidFill>
            </a:endParaRPr>
          </a:p>
          <a:p>
            <a:pPr marL="0" lvl="0" indent="0" algn="l" rtl="0">
              <a:spcBef>
                <a:spcPts val="0"/>
              </a:spcBef>
              <a:spcAft>
                <a:spcPts val="0"/>
              </a:spcAft>
              <a:buNone/>
            </a:pPr>
            <a:r>
              <a:rPr lang="en" sz="1900">
                <a:solidFill>
                  <a:schemeClr val="dk1"/>
                </a:solidFill>
              </a:rPr>
              <a:t>Also interest in:</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The Caribbean</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Central America</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Various Pacific Islands</a:t>
            </a:r>
            <a:endParaRPr sz="1900">
              <a:solidFill>
                <a:schemeClr val="dk1"/>
              </a:solidFill>
            </a:endParaRPr>
          </a:p>
          <a:p>
            <a:pPr marL="0" lvl="0" indent="0" algn="l" rtl="0">
              <a:spcBef>
                <a:spcPts val="0"/>
              </a:spcBef>
              <a:spcAft>
                <a:spcPts val="0"/>
              </a:spcAft>
              <a:buNone/>
            </a:pPr>
            <a:endParaRPr sz="1900">
              <a:solidFill>
                <a:schemeClr val="dk1"/>
              </a:solidFill>
            </a:endParaRPr>
          </a:p>
          <a:p>
            <a:pPr marL="0" lvl="0" indent="0" algn="l" rtl="0">
              <a:spcBef>
                <a:spcPts val="0"/>
              </a:spcBef>
              <a:spcAft>
                <a:spcPts val="0"/>
              </a:spcAft>
              <a:buNone/>
            </a:pPr>
            <a:endParaRPr sz="19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Big Thanks to the GRAV-D Team Past and Present!!</a:t>
            </a:r>
            <a:endParaRPr/>
          </a:p>
        </p:txBody>
      </p:sp>
      <p:sp>
        <p:nvSpPr>
          <p:cNvPr id="689" name="Google Shape;689;p83"/>
          <p:cNvSpPr txBox="1">
            <a:spLocks noGrp="1"/>
          </p:cNvSpPr>
          <p:nvPr>
            <p:ph type="body" idx="1"/>
          </p:nvPr>
        </p:nvSpPr>
        <p:spPr>
          <a:xfrm>
            <a:off x="311700" y="1152475"/>
            <a:ext cx="2672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Managers</a:t>
            </a:r>
            <a:endParaRPr/>
          </a:p>
          <a:p>
            <a:pPr marL="457200" lvl="0" indent="-342900" algn="l" rtl="0">
              <a:spcBef>
                <a:spcPts val="1200"/>
              </a:spcBef>
              <a:spcAft>
                <a:spcPts val="0"/>
              </a:spcAft>
              <a:buSzPts val="1800"/>
              <a:buChar char="●"/>
            </a:pPr>
            <a:r>
              <a:rPr lang="en"/>
              <a:t>Vicki Childers</a:t>
            </a:r>
            <a:endParaRPr/>
          </a:p>
          <a:p>
            <a:pPr marL="457200" lvl="0" indent="-342900" algn="l" rtl="0">
              <a:spcBef>
                <a:spcPts val="0"/>
              </a:spcBef>
              <a:spcAft>
                <a:spcPts val="0"/>
              </a:spcAft>
              <a:buSzPts val="1800"/>
              <a:buChar char="●"/>
            </a:pPr>
            <a:r>
              <a:rPr lang="en"/>
              <a:t>Theresa Damiani</a:t>
            </a:r>
            <a:endParaRPr/>
          </a:p>
          <a:p>
            <a:pPr marL="457200" lvl="0" indent="-342900" algn="l" rtl="0">
              <a:spcBef>
                <a:spcPts val="0"/>
              </a:spcBef>
              <a:spcAft>
                <a:spcPts val="0"/>
              </a:spcAft>
              <a:buSzPts val="1800"/>
              <a:buChar char="●"/>
            </a:pPr>
            <a:r>
              <a:rPr lang="en"/>
              <a:t>Gretchen Imahori</a:t>
            </a:r>
            <a:endParaRPr/>
          </a:p>
          <a:p>
            <a:pPr marL="457200" lvl="0" indent="-342900" algn="l" rtl="0">
              <a:spcBef>
                <a:spcPts val="0"/>
              </a:spcBef>
              <a:spcAft>
                <a:spcPts val="0"/>
              </a:spcAft>
              <a:buSzPts val="1800"/>
              <a:buChar char="●"/>
            </a:pPr>
            <a:r>
              <a:rPr lang="en"/>
              <a:t>Jeff Johnson</a:t>
            </a:r>
            <a:endParaRPr/>
          </a:p>
          <a:p>
            <a:pPr marL="457200" lvl="0" indent="-342900" algn="l" rtl="0">
              <a:spcBef>
                <a:spcPts val="0"/>
              </a:spcBef>
              <a:spcAft>
                <a:spcPts val="0"/>
              </a:spcAft>
              <a:buSzPts val="1800"/>
              <a:buChar char="●"/>
            </a:pPr>
            <a:r>
              <a:rPr lang="en"/>
              <a:t>Dan Roman</a:t>
            </a:r>
            <a:endParaRPr/>
          </a:p>
          <a:p>
            <a:pPr marL="457200" lvl="0" indent="-342900" algn="l" rtl="0">
              <a:spcBef>
                <a:spcPts val="0"/>
              </a:spcBef>
              <a:spcAft>
                <a:spcPts val="0"/>
              </a:spcAft>
              <a:buSzPts val="1800"/>
              <a:buChar char="●"/>
            </a:pPr>
            <a:r>
              <a:rPr lang="en"/>
              <a:t>Dru Smith</a:t>
            </a:r>
            <a:endParaRPr/>
          </a:p>
          <a:p>
            <a:pPr marL="457200" lvl="0" indent="-342900" algn="l" rtl="0">
              <a:spcBef>
                <a:spcPts val="0"/>
              </a:spcBef>
              <a:spcAft>
                <a:spcPts val="0"/>
              </a:spcAft>
              <a:buSzPts val="1800"/>
              <a:buChar char="●"/>
            </a:pPr>
            <a:r>
              <a:rPr lang="en"/>
              <a:t>Monica Youngman</a:t>
            </a:r>
            <a:endParaRPr/>
          </a:p>
        </p:txBody>
      </p:sp>
      <p:sp>
        <p:nvSpPr>
          <p:cNvPr id="690" name="Google Shape;690;p83"/>
          <p:cNvSpPr txBox="1">
            <a:spLocks noGrp="1"/>
          </p:cNvSpPr>
          <p:nvPr>
            <p:ph type="body" idx="1"/>
          </p:nvPr>
        </p:nvSpPr>
        <p:spPr>
          <a:xfrm>
            <a:off x="3148023" y="960475"/>
            <a:ext cx="3565200" cy="3800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dirty="0"/>
              <a:t>Field Crew and Scientific Support</a:t>
            </a:r>
            <a:endParaRPr dirty="0"/>
          </a:p>
          <a:p>
            <a:pPr marL="457200" lvl="0" indent="-342900" algn="l" rtl="0">
              <a:spcBef>
                <a:spcPts val="1200"/>
              </a:spcBef>
              <a:spcAft>
                <a:spcPts val="0"/>
              </a:spcAft>
              <a:buSzPts val="1800"/>
              <a:buChar char="●"/>
            </a:pPr>
            <a:r>
              <a:rPr lang="en" dirty="0"/>
              <a:t>Kevin Ahlgren</a:t>
            </a:r>
            <a:endParaRPr dirty="0"/>
          </a:p>
          <a:p>
            <a:pPr marL="457200" lvl="0" indent="-342900" algn="l" rtl="0">
              <a:spcBef>
                <a:spcPts val="0"/>
              </a:spcBef>
              <a:spcAft>
                <a:spcPts val="0"/>
              </a:spcAft>
              <a:buSzPts val="1800"/>
              <a:buChar char="●"/>
            </a:pPr>
            <a:r>
              <a:rPr lang="en" dirty="0"/>
              <a:t>Dhairya Chokshi</a:t>
            </a:r>
            <a:endParaRPr dirty="0"/>
          </a:p>
          <a:p>
            <a:pPr marL="457200" lvl="0" indent="-342900" algn="l" rtl="0">
              <a:spcBef>
                <a:spcPts val="0"/>
              </a:spcBef>
              <a:spcAft>
                <a:spcPts val="0"/>
              </a:spcAft>
              <a:buSzPts val="1800"/>
              <a:buChar char="●"/>
            </a:pPr>
            <a:r>
              <a:rPr lang="en" dirty="0"/>
              <a:t>Justin Dahlberg</a:t>
            </a:r>
            <a:endParaRPr dirty="0"/>
          </a:p>
          <a:p>
            <a:pPr marL="457200" lvl="0" indent="-342900" algn="l" rtl="0">
              <a:spcBef>
                <a:spcPts val="0"/>
              </a:spcBef>
              <a:spcAft>
                <a:spcPts val="0"/>
              </a:spcAft>
              <a:buSzPts val="1800"/>
              <a:buChar char="●"/>
            </a:pPr>
            <a:r>
              <a:rPr lang="en" dirty="0"/>
              <a:t>Theresa Damiani</a:t>
            </a:r>
            <a:endParaRPr dirty="0"/>
          </a:p>
          <a:p>
            <a:pPr marL="457200" lvl="0" indent="-342900" algn="l" rtl="0">
              <a:spcBef>
                <a:spcPts val="0"/>
              </a:spcBef>
              <a:spcAft>
                <a:spcPts val="0"/>
              </a:spcAft>
              <a:buSzPts val="1800"/>
              <a:buChar char="●"/>
            </a:pPr>
            <a:r>
              <a:rPr lang="en" dirty="0"/>
              <a:t>Luke Downey</a:t>
            </a:r>
            <a:endParaRPr dirty="0"/>
          </a:p>
          <a:p>
            <a:pPr marL="457200" lvl="0" indent="-342900" algn="l" rtl="0">
              <a:spcBef>
                <a:spcPts val="0"/>
              </a:spcBef>
              <a:spcAft>
                <a:spcPts val="0"/>
              </a:spcAft>
              <a:buSzPts val="1800"/>
              <a:buChar char="●"/>
            </a:pPr>
            <a:r>
              <a:rPr lang="en" dirty="0"/>
              <a:t>Jeff Johnson</a:t>
            </a:r>
            <a:endParaRPr dirty="0"/>
          </a:p>
          <a:p>
            <a:pPr marL="457200" lvl="0" indent="-342900" algn="l" rtl="0">
              <a:spcBef>
                <a:spcPts val="0"/>
              </a:spcBef>
              <a:spcAft>
                <a:spcPts val="0"/>
              </a:spcAft>
              <a:buSzPts val="1800"/>
              <a:buChar char="●"/>
            </a:pPr>
            <a:r>
              <a:rPr lang="en" dirty="0"/>
              <a:t>Jeff Kanney</a:t>
            </a:r>
            <a:endParaRPr dirty="0"/>
          </a:p>
          <a:p>
            <a:pPr marL="457200" lvl="0" indent="-342900" algn="l" rtl="0">
              <a:spcBef>
                <a:spcPts val="0"/>
              </a:spcBef>
              <a:spcAft>
                <a:spcPts val="0"/>
              </a:spcAft>
              <a:buSzPts val="1800"/>
              <a:buChar char="●"/>
            </a:pPr>
            <a:r>
              <a:rPr lang="en" dirty="0"/>
              <a:t>Kevin McGraw</a:t>
            </a:r>
            <a:endParaRPr dirty="0"/>
          </a:p>
          <a:p>
            <a:pPr marL="457200" lvl="0" indent="-342900" algn="l" rtl="0">
              <a:spcBef>
                <a:spcPts val="0"/>
              </a:spcBef>
              <a:spcAft>
                <a:spcPts val="0"/>
              </a:spcAft>
              <a:buSzPts val="1800"/>
              <a:buChar char="●"/>
            </a:pPr>
            <a:r>
              <a:rPr lang="en" dirty="0"/>
              <a:t>Sandy Preaux</a:t>
            </a:r>
            <a:endParaRPr dirty="0"/>
          </a:p>
          <a:p>
            <a:pPr marL="457200" lvl="0" indent="-342900" algn="l" rtl="0">
              <a:spcBef>
                <a:spcPts val="0"/>
              </a:spcBef>
              <a:spcAft>
                <a:spcPts val="0"/>
              </a:spcAft>
              <a:buSzPts val="1800"/>
              <a:buChar char="●"/>
            </a:pPr>
            <a:r>
              <a:rPr lang="en" dirty="0"/>
              <a:t>Tim Salisbury</a:t>
            </a:r>
            <a:endParaRPr dirty="0"/>
          </a:p>
          <a:p>
            <a:pPr marL="457200" lvl="0" indent="-342900" algn="l" rtl="0">
              <a:spcBef>
                <a:spcPts val="0"/>
              </a:spcBef>
              <a:spcAft>
                <a:spcPts val="0"/>
              </a:spcAft>
              <a:buSzPts val="1800"/>
              <a:buChar char="●"/>
            </a:pPr>
            <a:r>
              <a:rPr lang="en" dirty="0"/>
              <a:t>Brian Shaw</a:t>
            </a:r>
            <a:endParaRPr dirty="0"/>
          </a:p>
          <a:p>
            <a:pPr marL="457200" lvl="0" indent="-342900" algn="l" rtl="0">
              <a:spcBef>
                <a:spcPts val="0"/>
              </a:spcBef>
              <a:spcAft>
                <a:spcPts val="0"/>
              </a:spcAft>
              <a:buSzPts val="1800"/>
              <a:buChar char="●"/>
            </a:pPr>
            <a:r>
              <a:rPr lang="en" dirty="0"/>
              <a:t>Chris Villarreal</a:t>
            </a:r>
            <a:endParaRPr dirty="0"/>
          </a:p>
        </p:txBody>
      </p:sp>
      <p:sp>
        <p:nvSpPr>
          <p:cNvPr id="691" name="Google Shape;691;p83"/>
          <p:cNvSpPr txBox="1"/>
          <p:nvPr/>
        </p:nvSpPr>
        <p:spPr>
          <a:xfrm>
            <a:off x="5897125" y="1348375"/>
            <a:ext cx="3113700" cy="3220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en" sz="1800" dirty="0">
                <a:solidFill>
                  <a:schemeClr val="dk2"/>
                </a:solidFill>
              </a:rPr>
              <a:t>Greg Watson</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Carly Weil</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Derek van Westrum</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Dan Winester</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Tim Wilkins</a:t>
            </a:r>
            <a:endParaRPr sz="1800" dirty="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p84"/>
          <p:cNvPicPr preferRelativeResize="0"/>
          <p:nvPr/>
        </p:nvPicPr>
        <p:blipFill>
          <a:blip r:embed="rId3">
            <a:alphaModFix/>
          </a:blip>
          <a:stretch>
            <a:fillRect/>
          </a:stretch>
        </p:blipFill>
        <p:spPr>
          <a:xfrm>
            <a:off x="4518600" y="3742712"/>
            <a:ext cx="2360978" cy="1277250"/>
          </a:xfrm>
          <a:prstGeom prst="rect">
            <a:avLst/>
          </a:prstGeom>
          <a:noFill/>
          <a:ln>
            <a:noFill/>
          </a:ln>
        </p:spPr>
      </p:pic>
      <p:sp>
        <p:nvSpPr>
          <p:cNvPr id="697" name="Google Shape;697;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GRAV-D has been a partnership between many groups…</a:t>
            </a:r>
            <a:endParaRPr/>
          </a:p>
        </p:txBody>
      </p:sp>
      <p:pic>
        <p:nvPicPr>
          <p:cNvPr id="698" name="Google Shape;698;p84"/>
          <p:cNvPicPr preferRelativeResize="0"/>
          <p:nvPr/>
        </p:nvPicPr>
        <p:blipFill>
          <a:blip r:embed="rId4">
            <a:alphaModFix/>
          </a:blip>
          <a:stretch>
            <a:fillRect/>
          </a:stretch>
        </p:blipFill>
        <p:spPr>
          <a:xfrm>
            <a:off x="3960450" y="1124913"/>
            <a:ext cx="1285653" cy="1277250"/>
          </a:xfrm>
          <a:prstGeom prst="rect">
            <a:avLst/>
          </a:prstGeom>
          <a:noFill/>
          <a:ln>
            <a:noFill/>
          </a:ln>
        </p:spPr>
      </p:pic>
      <p:pic>
        <p:nvPicPr>
          <p:cNvPr id="699" name="Google Shape;699;p84"/>
          <p:cNvPicPr preferRelativeResize="0"/>
          <p:nvPr/>
        </p:nvPicPr>
        <p:blipFill>
          <a:blip r:embed="rId5">
            <a:alphaModFix/>
          </a:blip>
          <a:stretch>
            <a:fillRect/>
          </a:stretch>
        </p:blipFill>
        <p:spPr>
          <a:xfrm>
            <a:off x="6036125" y="1177762"/>
            <a:ext cx="1895475" cy="1171575"/>
          </a:xfrm>
          <a:prstGeom prst="rect">
            <a:avLst/>
          </a:prstGeom>
          <a:noFill/>
          <a:ln>
            <a:noFill/>
          </a:ln>
        </p:spPr>
      </p:pic>
      <p:pic>
        <p:nvPicPr>
          <p:cNvPr id="700" name="Google Shape;700;p84"/>
          <p:cNvPicPr preferRelativeResize="0"/>
          <p:nvPr/>
        </p:nvPicPr>
        <p:blipFill>
          <a:blip r:embed="rId6">
            <a:alphaModFix/>
          </a:blip>
          <a:stretch>
            <a:fillRect/>
          </a:stretch>
        </p:blipFill>
        <p:spPr>
          <a:xfrm>
            <a:off x="6836751" y="3243300"/>
            <a:ext cx="2061800" cy="1724900"/>
          </a:xfrm>
          <a:prstGeom prst="rect">
            <a:avLst/>
          </a:prstGeom>
          <a:noFill/>
          <a:ln>
            <a:noFill/>
          </a:ln>
        </p:spPr>
      </p:pic>
      <p:pic>
        <p:nvPicPr>
          <p:cNvPr id="701" name="Google Shape;701;p84"/>
          <p:cNvPicPr preferRelativeResize="0"/>
          <p:nvPr/>
        </p:nvPicPr>
        <p:blipFill>
          <a:blip r:embed="rId7">
            <a:alphaModFix/>
          </a:blip>
          <a:stretch>
            <a:fillRect/>
          </a:stretch>
        </p:blipFill>
        <p:spPr>
          <a:xfrm>
            <a:off x="137150" y="4202350"/>
            <a:ext cx="1785865" cy="817625"/>
          </a:xfrm>
          <a:prstGeom prst="rect">
            <a:avLst/>
          </a:prstGeom>
          <a:noFill/>
          <a:ln>
            <a:noFill/>
          </a:ln>
        </p:spPr>
      </p:pic>
      <p:pic>
        <p:nvPicPr>
          <p:cNvPr id="702" name="Google Shape;702;p84"/>
          <p:cNvPicPr preferRelativeResize="0"/>
          <p:nvPr/>
        </p:nvPicPr>
        <p:blipFill>
          <a:blip r:embed="rId8">
            <a:alphaModFix/>
          </a:blip>
          <a:stretch>
            <a:fillRect/>
          </a:stretch>
        </p:blipFill>
        <p:spPr>
          <a:xfrm>
            <a:off x="137150" y="3202650"/>
            <a:ext cx="1839375" cy="919675"/>
          </a:xfrm>
          <a:prstGeom prst="rect">
            <a:avLst/>
          </a:prstGeom>
          <a:noFill/>
          <a:ln>
            <a:noFill/>
          </a:ln>
        </p:spPr>
      </p:pic>
      <p:pic>
        <p:nvPicPr>
          <p:cNvPr id="703" name="Google Shape;703;p84"/>
          <p:cNvPicPr preferRelativeResize="0"/>
          <p:nvPr/>
        </p:nvPicPr>
        <p:blipFill>
          <a:blip r:embed="rId9">
            <a:alphaModFix/>
          </a:blip>
          <a:stretch>
            <a:fillRect/>
          </a:stretch>
        </p:blipFill>
        <p:spPr>
          <a:xfrm>
            <a:off x="2211025" y="4356975"/>
            <a:ext cx="2360975" cy="508368"/>
          </a:xfrm>
          <a:prstGeom prst="rect">
            <a:avLst/>
          </a:prstGeom>
          <a:noFill/>
          <a:ln>
            <a:noFill/>
          </a:ln>
        </p:spPr>
      </p:pic>
      <p:pic>
        <p:nvPicPr>
          <p:cNvPr id="704" name="Google Shape;704;p84"/>
          <p:cNvPicPr preferRelativeResize="0"/>
          <p:nvPr/>
        </p:nvPicPr>
        <p:blipFill>
          <a:blip r:embed="rId10">
            <a:alphaModFix/>
          </a:blip>
          <a:stretch>
            <a:fillRect/>
          </a:stretch>
        </p:blipFill>
        <p:spPr>
          <a:xfrm>
            <a:off x="4402184" y="2509351"/>
            <a:ext cx="1187321" cy="1171575"/>
          </a:xfrm>
          <a:prstGeom prst="rect">
            <a:avLst/>
          </a:prstGeom>
          <a:noFill/>
          <a:ln>
            <a:noFill/>
          </a:ln>
        </p:spPr>
      </p:pic>
      <p:pic>
        <p:nvPicPr>
          <p:cNvPr id="705" name="Google Shape;705;p84"/>
          <p:cNvPicPr preferRelativeResize="0"/>
          <p:nvPr/>
        </p:nvPicPr>
        <p:blipFill>
          <a:blip r:embed="rId11">
            <a:alphaModFix/>
          </a:blip>
          <a:stretch>
            <a:fillRect/>
          </a:stretch>
        </p:blipFill>
        <p:spPr>
          <a:xfrm>
            <a:off x="5656459" y="2545688"/>
            <a:ext cx="1098900" cy="1098900"/>
          </a:xfrm>
          <a:prstGeom prst="rect">
            <a:avLst/>
          </a:prstGeom>
          <a:noFill/>
          <a:ln>
            <a:noFill/>
          </a:ln>
        </p:spPr>
      </p:pic>
      <p:pic>
        <p:nvPicPr>
          <p:cNvPr id="706" name="Google Shape;706;p84"/>
          <p:cNvPicPr preferRelativeResize="0"/>
          <p:nvPr/>
        </p:nvPicPr>
        <p:blipFill>
          <a:blip r:embed="rId12">
            <a:alphaModFix/>
          </a:blip>
          <a:stretch>
            <a:fillRect/>
          </a:stretch>
        </p:blipFill>
        <p:spPr>
          <a:xfrm>
            <a:off x="2288949" y="3398350"/>
            <a:ext cx="1917225" cy="958624"/>
          </a:xfrm>
          <a:prstGeom prst="rect">
            <a:avLst/>
          </a:prstGeom>
          <a:noFill/>
          <a:ln>
            <a:noFill/>
          </a:ln>
        </p:spPr>
      </p:pic>
      <p:pic>
        <p:nvPicPr>
          <p:cNvPr id="707" name="Google Shape;707;p84"/>
          <p:cNvPicPr preferRelativeResize="0"/>
          <p:nvPr/>
        </p:nvPicPr>
        <p:blipFill>
          <a:blip r:embed="rId13">
            <a:alphaModFix/>
          </a:blip>
          <a:stretch>
            <a:fillRect/>
          </a:stretch>
        </p:blipFill>
        <p:spPr>
          <a:xfrm>
            <a:off x="665175" y="1214085"/>
            <a:ext cx="2197841" cy="1098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85"/>
          <p:cNvSpPr txBox="1">
            <a:spLocks noGrp="1"/>
          </p:cNvSpPr>
          <p:nvPr>
            <p:ph type="body" idx="1"/>
          </p:nvPr>
        </p:nvSpPr>
        <p:spPr>
          <a:xfrm>
            <a:off x="4327675" y="1222400"/>
            <a:ext cx="4816200" cy="2895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900"/>
              <a:t>Thanks!!</a:t>
            </a:r>
            <a:endParaRPr sz="2900"/>
          </a:p>
          <a:p>
            <a:pPr marL="0" lvl="0" indent="0" algn="ctr" rtl="0">
              <a:spcBef>
                <a:spcPts val="1200"/>
              </a:spcBef>
              <a:spcAft>
                <a:spcPts val="0"/>
              </a:spcAft>
              <a:buNone/>
            </a:pPr>
            <a:r>
              <a:rPr lang="en" sz="2900"/>
              <a:t>Please reach out to us at </a:t>
            </a:r>
            <a:endParaRPr sz="2900"/>
          </a:p>
          <a:p>
            <a:pPr marL="0" lvl="0" indent="0" algn="ctr" rtl="0">
              <a:spcBef>
                <a:spcPts val="1200"/>
              </a:spcBef>
              <a:spcAft>
                <a:spcPts val="0"/>
              </a:spcAft>
              <a:buNone/>
            </a:pPr>
            <a:r>
              <a:rPr lang="en" sz="2900" u="sng">
                <a:solidFill>
                  <a:schemeClr val="hlink"/>
                </a:solidFill>
                <a:hlinkClick r:id="rId3"/>
              </a:rPr>
              <a:t>ngs.gravd@noaa.gov</a:t>
            </a:r>
            <a:endParaRPr sz="2900"/>
          </a:p>
          <a:p>
            <a:pPr marL="0" lvl="0" indent="0" algn="ctr" rtl="0">
              <a:spcBef>
                <a:spcPts val="1200"/>
              </a:spcBef>
              <a:spcAft>
                <a:spcPts val="1200"/>
              </a:spcAft>
              <a:buNone/>
            </a:pPr>
            <a:r>
              <a:rPr lang="en" sz="2900"/>
              <a:t>With any questions</a:t>
            </a:r>
            <a:endParaRPr sz="2900"/>
          </a:p>
        </p:txBody>
      </p:sp>
      <p:pic>
        <p:nvPicPr>
          <p:cNvPr id="713" name="Google Shape;713;p85"/>
          <p:cNvPicPr preferRelativeResize="0"/>
          <p:nvPr/>
        </p:nvPicPr>
        <p:blipFill>
          <a:blip r:embed="rId4">
            <a:alphaModFix/>
          </a:blip>
          <a:stretch>
            <a:fillRect/>
          </a:stretch>
        </p:blipFill>
        <p:spPr>
          <a:xfrm>
            <a:off x="0" y="1222400"/>
            <a:ext cx="4327677" cy="3245750"/>
          </a:xfrm>
          <a:prstGeom prst="rect">
            <a:avLst/>
          </a:prstGeom>
          <a:noFill/>
          <a:ln>
            <a:noFill/>
          </a:ln>
        </p:spPr>
      </p:pic>
      <p:sp>
        <p:nvSpPr>
          <p:cNvPr id="714" name="Google Shape;714;p85"/>
          <p:cNvSpPr txBox="1"/>
          <p:nvPr/>
        </p:nvSpPr>
        <p:spPr>
          <a:xfrm>
            <a:off x="0" y="4475300"/>
            <a:ext cx="4327800" cy="42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rPr>
              <a:t>NOAA Gulfstream IV in American Samoa</a:t>
            </a:r>
            <a:endParaRPr sz="17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NGS Geoid Resources</a:t>
            </a:r>
            <a:endParaRPr/>
          </a:p>
        </p:txBody>
      </p:sp>
      <p:sp>
        <p:nvSpPr>
          <p:cNvPr id="299" name="Google Shape;299;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This presentation is not primarily about the geoid. Here are some webinars about the geoid if you would like more information:</a:t>
            </a:r>
            <a:endParaRPr/>
          </a:p>
          <a:p>
            <a:pPr marL="914400" lvl="1" indent="-317500" algn="l" rtl="0">
              <a:spcBef>
                <a:spcPts val="1200"/>
              </a:spcBef>
              <a:spcAft>
                <a:spcPts val="0"/>
              </a:spcAft>
              <a:buSzPts val="1400"/>
              <a:buChar char="○"/>
            </a:pPr>
            <a:r>
              <a:rPr lang="en" u="sng">
                <a:solidFill>
                  <a:schemeClr val="hlink"/>
                </a:solidFill>
                <a:hlinkClick r:id="rId3"/>
              </a:rPr>
              <a:t>Progress of Geoid2022 Webinar</a:t>
            </a:r>
            <a:r>
              <a:rPr lang="en"/>
              <a:t> by Yan Ming Wang</a:t>
            </a:r>
            <a:endParaRPr/>
          </a:p>
          <a:p>
            <a:pPr marL="914400" lvl="1" indent="-317500" algn="l" rtl="0">
              <a:spcBef>
                <a:spcPts val="0"/>
              </a:spcBef>
              <a:spcAft>
                <a:spcPts val="0"/>
              </a:spcAft>
              <a:buSzPts val="1400"/>
              <a:buChar char="○"/>
            </a:pPr>
            <a:r>
              <a:rPr lang="en" u="sng">
                <a:solidFill>
                  <a:schemeClr val="hlink"/>
                </a:solidFill>
                <a:hlinkClick r:id="rId4"/>
              </a:rPr>
              <a:t>Geod Change in Alaska Webinar</a:t>
            </a:r>
            <a:r>
              <a:rPr lang="en"/>
              <a:t> by Ryan Hardy</a:t>
            </a:r>
            <a:endParaRPr/>
          </a:p>
          <a:p>
            <a:pPr marL="914400" lvl="1" indent="-317500" algn="l" rtl="0">
              <a:spcBef>
                <a:spcPts val="0"/>
              </a:spcBef>
              <a:spcAft>
                <a:spcPts val="0"/>
              </a:spcAft>
              <a:buSzPts val="1400"/>
              <a:buChar char="○"/>
            </a:pPr>
            <a:r>
              <a:rPr lang="en" u="sng">
                <a:solidFill>
                  <a:schemeClr val="hlink"/>
                </a:solidFill>
                <a:hlinkClick r:id="rId5"/>
              </a:rPr>
              <a:t>The NGS Geoid Monitoring Service (GeMS)</a:t>
            </a:r>
            <a:r>
              <a:rPr lang="en"/>
              <a:t> by Kevin Ahlgren</a:t>
            </a:r>
            <a:endParaRPr/>
          </a:p>
          <a:p>
            <a:pPr marL="914400" lvl="1" indent="-317500" algn="l" rtl="0">
              <a:spcBef>
                <a:spcPts val="0"/>
              </a:spcBef>
              <a:spcAft>
                <a:spcPts val="0"/>
              </a:spcAft>
              <a:buSzPts val="1400"/>
              <a:buChar char="○"/>
            </a:pPr>
            <a:r>
              <a:rPr lang="en" u="sng">
                <a:solidFill>
                  <a:schemeClr val="hlink"/>
                </a:solidFill>
                <a:hlinkClick r:id="rId6"/>
              </a:rPr>
              <a:t>GEOID18 Improvements and a Look Ahead</a:t>
            </a:r>
            <a:r>
              <a:rPr lang="en"/>
              <a:t> by Kevin Ahlgren and Galen Scott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7"/>
          <p:cNvSpPr txBox="1">
            <a:spLocks noGrp="1"/>
          </p:cNvSpPr>
          <p:nvPr>
            <p:ph type="title"/>
          </p:nvPr>
        </p:nvSpPr>
        <p:spPr>
          <a:xfrm>
            <a:off x="484575" y="339546"/>
            <a:ext cx="7053600" cy="678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Background: Relative vs Absolute…</a:t>
            </a:r>
            <a:endParaRPr/>
          </a:p>
        </p:txBody>
      </p:sp>
      <p:sp>
        <p:nvSpPr>
          <p:cNvPr id="387" name="Google Shape;387;p57"/>
          <p:cNvSpPr txBox="1">
            <a:spLocks noGrp="1"/>
          </p:cNvSpPr>
          <p:nvPr>
            <p:ph type="body" idx="1"/>
          </p:nvPr>
        </p:nvSpPr>
        <p:spPr>
          <a:xfrm>
            <a:off x="430175" y="1151200"/>
            <a:ext cx="3812100" cy="3572700"/>
          </a:xfrm>
          <a:prstGeom prst="rect">
            <a:avLst/>
          </a:prstGeom>
        </p:spPr>
        <p:txBody>
          <a:bodyPr spcFirstLastPara="1" wrap="square" lIns="68575" tIns="34275" rIns="68575" bIns="34275" anchor="t" anchorCtr="0">
            <a:normAutofit/>
          </a:bodyPr>
          <a:lstStyle/>
          <a:p>
            <a:pPr marL="457200" lvl="0" indent="-304800" algn="l" rtl="0">
              <a:spcBef>
                <a:spcPts val="800"/>
              </a:spcBef>
              <a:spcAft>
                <a:spcPts val="0"/>
              </a:spcAft>
              <a:buSzPts val="1200"/>
              <a:buChar char="●"/>
            </a:pPr>
            <a:r>
              <a:rPr lang="en"/>
              <a:t>Relative Gravimeters</a:t>
            </a:r>
            <a:endParaRPr/>
          </a:p>
          <a:p>
            <a:pPr marL="914400" lvl="1" indent="-298450" algn="l" rtl="0">
              <a:spcBef>
                <a:spcPts val="0"/>
              </a:spcBef>
              <a:spcAft>
                <a:spcPts val="0"/>
              </a:spcAft>
              <a:buSzPts val="1100"/>
              <a:buChar char="○"/>
            </a:pPr>
            <a:r>
              <a:rPr lang="en"/>
              <a:t>Measure differences in gravity.</a:t>
            </a:r>
            <a:endParaRPr/>
          </a:p>
          <a:p>
            <a:pPr marL="914400" lvl="1" indent="-298450" algn="l" rtl="0">
              <a:spcBef>
                <a:spcPts val="0"/>
              </a:spcBef>
              <a:spcAft>
                <a:spcPts val="0"/>
              </a:spcAft>
              <a:buSzPts val="1100"/>
              <a:buChar char="○"/>
            </a:pPr>
            <a:r>
              <a:rPr lang="en"/>
              <a:t>Changes over time in one location</a:t>
            </a:r>
            <a:endParaRPr/>
          </a:p>
          <a:p>
            <a:pPr marL="914400" lvl="1" indent="-298450" algn="l" rtl="0">
              <a:spcBef>
                <a:spcPts val="0"/>
              </a:spcBef>
              <a:spcAft>
                <a:spcPts val="0"/>
              </a:spcAft>
              <a:buSzPts val="1100"/>
              <a:buChar char="○"/>
            </a:pPr>
            <a:r>
              <a:rPr lang="en"/>
              <a:t>Or between one location and another</a:t>
            </a:r>
            <a:endParaRPr/>
          </a:p>
          <a:p>
            <a:pPr marL="457200" lvl="0" indent="-304800" algn="l" rtl="0">
              <a:spcBef>
                <a:spcPts val="0"/>
              </a:spcBef>
              <a:spcAft>
                <a:spcPts val="0"/>
              </a:spcAft>
              <a:buSzPts val="1200"/>
              <a:buChar char="●"/>
            </a:pPr>
            <a:r>
              <a:rPr lang="en"/>
              <a:t>Absolute Gravimeters </a:t>
            </a:r>
            <a:endParaRPr/>
          </a:p>
          <a:p>
            <a:pPr marL="914400" lvl="1" indent="-298450" algn="l" rtl="0">
              <a:spcBef>
                <a:spcPts val="0"/>
              </a:spcBef>
              <a:spcAft>
                <a:spcPts val="0"/>
              </a:spcAft>
              <a:buSzPts val="1100"/>
              <a:buChar char="○"/>
            </a:pPr>
            <a:r>
              <a:rPr lang="en"/>
              <a:t>Measure actual acceleration due to gravity at a given location. </a:t>
            </a:r>
            <a:endParaRPr/>
          </a:p>
          <a:p>
            <a:pPr marL="457200" lvl="0" indent="-304800" algn="l" rtl="0">
              <a:spcBef>
                <a:spcPts val="0"/>
              </a:spcBef>
              <a:spcAft>
                <a:spcPts val="0"/>
              </a:spcAft>
              <a:buSzPts val="1200"/>
              <a:buChar char="●"/>
            </a:pPr>
            <a:r>
              <a:rPr lang="en"/>
              <a:t>When a relative gravimeter is tied to an absolute measurement, it can provide accurate and precise results.</a:t>
            </a:r>
            <a:endParaRPr/>
          </a:p>
          <a:p>
            <a:pPr marL="457200" lvl="0" indent="-304800" algn="l" rtl="0">
              <a:spcBef>
                <a:spcPts val="0"/>
              </a:spcBef>
              <a:spcAft>
                <a:spcPts val="0"/>
              </a:spcAft>
              <a:buSzPts val="1200"/>
              <a:buChar char="●"/>
            </a:pPr>
            <a:r>
              <a:rPr lang="en"/>
              <a:t>For more information, </a:t>
            </a:r>
            <a:r>
              <a:rPr lang="en" u="sng">
                <a:solidFill>
                  <a:schemeClr val="accent3"/>
                </a:solidFill>
                <a:hlinkClick r:id="rId3">
                  <a:extLst>
                    <a:ext uri="{A12FA001-AC4F-418D-AE19-62706E023703}">
                      <ahyp:hlinkClr xmlns:ahyp="http://schemas.microsoft.com/office/drawing/2018/hyperlinkcolor" val="tx"/>
                    </a:ext>
                  </a:extLst>
                </a:hlinkClick>
              </a:rPr>
              <a:t>Gravity at NGS: Why We Need it and How we Measure It</a:t>
            </a:r>
            <a:r>
              <a:rPr lang="en"/>
              <a:t> by Derek van Westrum.</a:t>
            </a:r>
            <a:endParaRPr/>
          </a:p>
        </p:txBody>
      </p:sp>
      <p:pic>
        <p:nvPicPr>
          <p:cNvPr id="388" name="Google Shape;388;p57"/>
          <p:cNvPicPr preferRelativeResize="0"/>
          <p:nvPr/>
        </p:nvPicPr>
        <p:blipFill>
          <a:blip r:embed="rId4">
            <a:alphaModFix/>
          </a:blip>
          <a:stretch>
            <a:fillRect/>
          </a:stretch>
        </p:blipFill>
        <p:spPr>
          <a:xfrm>
            <a:off x="6363328" y="1380722"/>
            <a:ext cx="2382049" cy="2476500"/>
          </a:xfrm>
          <a:prstGeom prst="rect">
            <a:avLst/>
          </a:prstGeom>
          <a:noFill/>
          <a:ln>
            <a:noFill/>
          </a:ln>
        </p:spPr>
      </p:pic>
      <p:sp>
        <p:nvSpPr>
          <p:cNvPr id="389" name="Google Shape;389;p57"/>
          <p:cNvSpPr txBox="1"/>
          <p:nvPr/>
        </p:nvSpPr>
        <p:spPr>
          <a:xfrm>
            <a:off x="6363350" y="3788875"/>
            <a:ext cx="2448000" cy="4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https://www.forecast.app/blog/difference-between-accuracy-precision</a:t>
            </a:r>
            <a:endParaRPr sz="1000">
              <a:solidFill>
                <a:schemeClr val="dk1"/>
              </a:solidFill>
            </a:endParaRPr>
          </a:p>
        </p:txBody>
      </p:sp>
      <p:pic>
        <p:nvPicPr>
          <p:cNvPr id="390" name="Google Shape;390;p57"/>
          <p:cNvPicPr preferRelativeResize="0"/>
          <p:nvPr/>
        </p:nvPicPr>
        <p:blipFill rotWithShape="1">
          <a:blip r:embed="rId5">
            <a:alphaModFix/>
          </a:blip>
          <a:srcRect l="35956" r="50885" b="22100"/>
          <a:stretch/>
        </p:blipFill>
        <p:spPr>
          <a:xfrm>
            <a:off x="4519775" y="1028525"/>
            <a:ext cx="1378949" cy="2247999"/>
          </a:xfrm>
          <a:prstGeom prst="rect">
            <a:avLst/>
          </a:prstGeom>
          <a:noFill/>
          <a:ln>
            <a:noFill/>
          </a:ln>
        </p:spPr>
      </p:pic>
      <p:sp>
        <p:nvSpPr>
          <p:cNvPr id="391" name="Google Shape;391;p57"/>
          <p:cNvSpPr txBox="1"/>
          <p:nvPr/>
        </p:nvSpPr>
        <p:spPr>
          <a:xfrm>
            <a:off x="4492475" y="2932325"/>
            <a:ext cx="10227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FG5-X Absolute Gravimeter (Lab)</a:t>
            </a:r>
            <a:endParaRPr sz="800">
              <a:solidFill>
                <a:schemeClr val="lt1"/>
              </a:solidFill>
            </a:endParaRPr>
          </a:p>
        </p:txBody>
      </p:sp>
      <p:pic>
        <p:nvPicPr>
          <p:cNvPr id="392" name="Google Shape;392;p57"/>
          <p:cNvPicPr preferRelativeResize="0"/>
          <p:nvPr/>
        </p:nvPicPr>
        <p:blipFill>
          <a:blip r:embed="rId6">
            <a:alphaModFix/>
          </a:blip>
          <a:stretch>
            <a:fillRect/>
          </a:stretch>
        </p:blipFill>
        <p:spPr>
          <a:xfrm>
            <a:off x="4519929" y="3323816"/>
            <a:ext cx="1378950" cy="1478424"/>
          </a:xfrm>
          <a:prstGeom prst="rect">
            <a:avLst/>
          </a:prstGeom>
          <a:noFill/>
          <a:ln>
            <a:noFill/>
          </a:ln>
        </p:spPr>
      </p:pic>
      <p:sp>
        <p:nvSpPr>
          <p:cNvPr id="393" name="Google Shape;393;p57"/>
          <p:cNvSpPr txBox="1"/>
          <p:nvPr/>
        </p:nvSpPr>
        <p:spPr>
          <a:xfrm>
            <a:off x="4519925" y="4429700"/>
            <a:ext cx="1378800" cy="37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CG-6 Field Relative Gravimeter</a:t>
            </a:r>
            <a:endParaRPr sz="800">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91"/>
          <p:cNvSpPr txBox="1">
            <a:spLocks noGrp="1"/>
          </p:cNvSpPr>
          <p:nvPr>
            <p:ph type="title"/>
          </p:nvPr>
        </p:nvSpPr>
        <p:spPr>
          <a:xfrm>
            <a:off x="484583" y="339539"/>
            <a:ext cx="7053600" cy="1050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Background: Gravity Disturbance</a:t>
            </a:r>
            <a:endParaRPr/>
          </a:p>
        </p:txBody>
      </p:sp>
      <p:sp>
        <p:nvSpPr>
          <p:cNvPr id="775" name="Google Shape;775;p91"/>
          <p:cNvSpPr txBox="1">
            <a:spLocks noGrp="1"/>
          </p:cNvSpPr>
          <p:nvPr>
            <p:ph type="body" idx="1"/>
          </p:nvPr>
        </p:nvSpPr>
        <p:spPr>
          <a:xfrm>
            <a:off x="294075" y="1282525"/>
            <a:ext cx="3201600" cy="3037500"/>
          </a:xfrm>
          <a:prstGeom prst="rect">
            <a:avLst/>
          </a:prstGeom>
        </p:spPr>
        <p:txBody>
          <a:bodyPr spcFirstLastPara="1" wrap="square" lIns="68575" tIns="34275" rIns="68575" bIns="34275" anchor="t" anchorCtr="0">
            <a:normAutofit fontScale="92500"/>
          </a:bodyPr>
          <a:lstStyle/>
          <a:p>
            <a:pPr marL="0" lvl="0" indent="0" algn="l" rtl="0">
              <a:spcBef>
                <a:spcPts val="800"/>
              </a:spcBef>
              <a:spcAft>
                <a:spcPts val="0"/>
              </a:spcAft>
              <a:buNone/>
            </a:pPr>
            <a:r>
              <a:rPr lang="en" b="1"/>
              <a:t>Normal Gravity</a:t>
            </a:r>
            <a:r>
              <a:rPr lang="en"/>
              <a:t> is the theoretical value of gravity on a homogeneously dense ellipsoid.</a:t>
            </a:r>
            <a:endParaRPr/>
          </a:p>
          <a:p>
            <a:pPr marL="0" lvl="0" indent="0" algn="l" rtl="0">
              <a:spcBef>
                <a:spcPts val="800"/>
              </a:spcBef>
              <a:spcAft>
                <a:spcPts val="0"/>
              </a:spcAft>
              <a:buClr>
                <a:schemeClr val="dk1"/>
              </a:buClr>
              <a:buSzPts val="1100"/>
              <a:buFont typeface="Arial"/>
              <a:buNone/>
            </a:pPr>
            <a:endParaRPr/>
          </a:p>
          <a:p>
            <a:pPr marL="0" lvl="0" indent="0" algn="l" rtl="0">
              <a:spcBef>
                <a:spcPts val="800"/>
              </a:spcBef>
              <a:spcAft>
                <a:spcPts val="0"/>
              </a:spcAft>
              <a:buNone/>
            </a:pPr>
            <a:r>
              <a:rPr lang="en" b="1"/>
              <a:t>Gravity Disturbance</a:t>
            </a:r>
            <a:r>
              <a:rPr lang="en"/>
              <a:t> is the difference between observed gravity and the normal gravity calculated at the same point (latitude, longitude, ellipsoid height). </a:t>
            </a:r>
            <a:endParaRPr/>
          </a:p>
          <a:p>
            <a:pPr marL="0" lvl="0" indent="0" algn="l" rtl="0">
              <a:spcBef>
                <a:spcPts val="800"/>
              </a:spcBef>
              <a:spcAft>
                <a:spcPts val="0"/>
              </a:spcAft>
              <a:buNone/>
            </a:pPr>
            <a:endParaRPr/>
          </a:p>
          <a:p>
            <a:pPr marL="0" lvl="0" indent="0" algn="l" rtl="0">
              <a:spcBef>
                <a:spcPts val="800"/>
              </a:spcBef>
              <a:spcAft>
                <a:spcPts val="0"/>
              </a:spcAft>
              <a:buNone/>
            </a:pPr>
            <a:r>
              <a:rPr lang="en"/>
              <a:t>NGS uses a confocal ellipsoid method to calculate Normal Gravity.</a:t>
            </a:r>
            <a:endParaRPr/>
          </a:p>
          <a:p>
            <a:pPr marL="0" lvl="0" indent="0" algn="l" rtl="0">
              <a:spcBef>
                <a:spcPts val="800"/>
              </a:spcBef>
              <a:spcAft>
                <a:spcPts val="0"/>
              </a:spcAft>
              <a:buNone/>
            </a:pPr>
            <a:endParaRPr/>
          </a:p>
        </p:txBody>
      </p:sp>
      <p:pic>
        <p:nvPicPr>
          <p:cNvPr id="776" name="Google Shape;776;p91"/>
          <p:cNvPicPr preferRelativeResize="0"/>
          <p:nvPr/>
        </p:nvPicPr>
        <p:blipFill>
          <a:blip r:embed="rId3">
            <a:alphaModFix/>
          </a:blip>
          <a:stretch>
            <a:fillRect/>
          </a:stretch>
        </p:blipFill>
        <p:spPr>
          <a:xfrm>
            <a:off x="6238875" y="2657474"/>
            <a:ext cx="2905125" cy="2520750"/>
          </a:xfrm>
          <a:prstGeom prst="rect">
            <a:avLst/>
          </a:prstGeom>
          <a:noFill/>
          <a:ln>
            <a:noFill/>
          </a:ln>
        </p:spPr>
      </p:pic>
      <p:pic>
        <p:nvPicPr>
          <p:cNvPr id="777" name="Google Shape;777;p91"/>
          <p:cNvPicPr preferRelativeResize="0"/>
          <p:nvPr/>
        </p:nvPicPr>
        <p:blipFill>
          <a:blip r:embed="rId4">
            <a:alphaModFix/>
          </a:blip>
          <a:stretch>
            <a:fillRect/>
          </a:stretch>
        </p:blipFill>
        <p:spPr>
          <a:xfrm>
            <a:off x="3495675" y="970299"/>
            <a:ext cx="2666775" cy="2408700"/>
          </a:xfrm>
          <a:prstGeom prst="rect">
            <a:avLst/>
          </a:prstGeom>
          <a:noFill/>
          <a:ln>
            <a:noFill/>
          </a:ln>
        </p:spPr>
      </p:pic>
      <p:sp>
        <p:nvSpPr>
          <p:cNvPr id="778" name="Google Shape;778;p91"/>
          <p:cNvSpPr txBox="1"/>
          <p:nvPr/>
        </p:nvSpPr>
        <p:spPr>
          <a:xfrm>
            <a:off x="3552825" y="3421625"/>
            <a:ext cx="2628900" cy="11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Graphics from https://www.meted.ucar.edu</a:t>
            </a:r>
            <a:endParaRPr sz="1500">
              <a:solidFill>
                <a:schemeClr val="dk1"/>
              </a:solidFill>
            </a:endParaRPr>
          </a:p>
        </p:txBody>
      </p:sp>
      <p:sp>
        <p:nvSpPr>
          <p:cNvPr id="779" name="Google Shape;779;p91"/>
          <p:cNvSpPr txBox="1"/>
          <p:nvPr/>
        </p:nvSpPr>
        <p:spPr>
          <a:xfrm>
            <a:off x="6667500" y="904875"/>
            <a:ext cx="2352600" cy="16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A homogeneously dense ellipsoid would have a consistent gravity field.</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Actual gravity field varies based on distribution of mass.</a:t>
            </a:r>
            <a:endParaRPr sz="1500">
              <a:solidFill>
                <a:schemeClr val="dk1"/>
              </a:solidFill>
            </a:endParaRPr>
          </a:p>
        </p:txBody>
      </p:sp>
      <p:cxnSp>
        <p:nvCxnSpPr>
          <p:cNvPr id="780" name="Google Shape;780;p91"/>
          <p:cNvCxnSpPr/>
          <p:nvPr/>
        </p:nvCxnSpPr>
        <p:spPr>
          <a:xfrm flipH="1">
            <a:off x="6191325" y="1323975"/>
            <a:ext cx="561900" cy="114300"/>
          </a:xfrm>
          <a:prstGeom prst="straightConnector1">
            <a:avLst/>
          </a:prstGeom>
          <a:noFill/>
          <a:ln w="28575" cap="flat" cmpd="sng">
            <a:solidFill>
              <a:srgbClr val="FF0000"/>
            </a:solidFill>
            <a:prstDash val="solid"/>
            <a:round/>
            <a:headEnd type="none" w="med" len="med"/>
            <a:tailEnd type="triangle" w="med" len="med"/>
          </a:ln>
        </p:spPr>
      </p:cxnSp>
      <p:cxnSp>
        <p:nvCxnSpPr>
          <p:cNvPr id="781" name="Google Shape;781;p91"/>
          <p:cNvCxnSpPr/>
          <p:nvPr/>
        </p:nvCxnSpPr>
        <p:spPr>
          <a:xfrm flipH="1">
            <a:off x="7753425" y="2657475"/>
            <a:ext cx="104700" cy="457200"/>
          </a:xfrm>
          <a:prstGeom prst="straightConnector1">
            <a:avLst/>
          </a:prstGeom>
          <a:noFill/>
          <a:ln w="28575" cap="flat" cmpd="sng">
            <a:solidFill>
              <a:srgbClr val="FF0000"/>
            </a:solidFill>
            <a:prstDash val="solid"/>
            <a:round/>
            <a:headEnd type="none" w="med" len="med"/>
            <a:tailEnd type="triangle" w="med" len="med"/>
          </a:ln>
        </p:spPr>
      </p:cxnSp>
      <p:sp>
        <p:nvSpPr>
          <p:cNvPr id="782" name="Google Shape;782;p91"/>
          <p:cNvSpPr txBox="1"/>
          <p:nvPr/>
        </p:nvSpPr>
        <p:spPr>
          <a:xfrm>
            <a:off x="147625" y="4304375"/>
            <a:ext cx="6014700" cy="7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NGS uses a low pass filter on the gravity disturbance instead of the observed gravity values. </a:t>
            </a:r>
            <a:endParaRPr sz="15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4"/>
          <p:cNvSpPr txBox="1">
            <a:spLocks noGrp="1"/>
          </p:cNvSpPr>
          <p:nvPr>
            <p:ph type="title"/>
          </p:nvPr>
        </p:nvSpPr>
        <p:spPr>
          <a:xfrm>
            <a:off x="484575" y="339550"/>
            <a:ext cx="8271900" cy="606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Processing: Overview</a:t>
            </a:r>
            <a:endParaRPr/>
          </a:p>
        </p:txBody>
      </p:sp>
      <p:sp>
        <p:nvSpPr>
          <p:cNvPr id="482" name="Google Shape;482;p64"/>
          <p:cNvSpPr txBox="1">
            <a:spLocks noGrp="1"/>
          </p:cNvSpPr>
          <p:nvPr>
            <p:ph type="body" idx="1"/>
          </p:nvPr>
        </p:nvSpPr>
        <p:spPr>
          <a:xfrm>
            <a:off x="92075" y="754561"/>
            <a:ext cx="6201900" cy="3960600"/>
          </a:xfrm>
          <a:prstGeom prst="rect">
            <a:avLst/>
          </a:prstGeom>
        </p:spPr>
        <p:txBody>
          <a:bodyPr spcFirstLastPara="1" wrap="square" lIns="68575" tIns="34275" rIns="68575" bIns="34275" anchor="t" anchorCtr="0">
            <a:noAutofit/>
          </a:bodyPr>
          <a:lstStyle/>
          <a:p>
            <a:pPr marL="457200" lvl="0" indent="-323850" algn="l" rtl="0">
              <a:spcBef>
                <a:spcPts val="800"/>
              </a:spcBef>
              <a:spcAft>
                <a:spcPts val="0"/>
              </a:spcAft>
              <a:buSzPts val="1500"/>
              <a:buChar char="●"/>
            </a:pPr>
            <a:r>
              <a:rPr lang="en" sz="1800" dirty="0"/>
              <a:t>Coordinate timestamps between gravity and GPS data through correlating GPS derived vertical accelerations and raw gravity.</a:t>
            </a:r>
            <a:endParaRPr sz="1800" dirty="0"/>
          </a:p>
          <a:p>
            <a:pPr marL="457200" lvl="0" indent="-323850" algn="l" rtl="0">
              <a:spcBef>
                <a:spcPts val="0"/>
              </a:spcBef>
              <a:spcAft>
                <a:spcPts val="0"/>
              </a:spcAft>
              <a:buSzPts val="1500"/>
              <a:buChar char="●"/>
            </a:pPr>
            <a:r>
              <a:rPr lang="en" sz="1800" dirty="0"/>
              <a:t>Remove GPS derived accelerations due to aircraft motion from the observed vertical accelerations from the gravimeter.</a:t>
            </a:r>
            <a:endParaRPr sz="1800" dirty="0"/>
          </a:p>
          <a:p>
            <a:pPr marL="457200" lvl="0" indent="-323850" algn="l" rtl="0">
              <a:spcBef>
                <a:spcPts val="0"/>
              </a:spcBef>
              <a:spcAft>
                <a:spcPts val="0"/>
              </a:spcAft>
              <a:buSzPts val="1500"/>
              <a:buChar char="●"/>
            </a:pPr>
            <a:r>
              <a:rPr lang="en" sz="1800" dirty="0"/>
              <a:t>Eӧtvӧs Effect: Vertical component of Coriolis Effect, there is a reduction or increase in measured gravity related to centrifugal force depending on whether a vehicle is moving east (more centrifugal force-less gravity) or west (less centrifugal force-more gravity) bound.</a:t>
            </a:r>
            <a:endParaRPr sz="1800" dirty="0"/>
          </a:p>
          <a:p>
            <a:pPr marL="457200" lvl="0" indent="-323850" algn="l" rtl="0">
              <a:spcBef>
                <a:spcPts val="0"/>
              </a:spcBef>
              <a:spcAft>
                <a:spcPts val="0"/>
              </a:spcAft>
              <a:buSzPts val="1500"/>
              <a:buChar char="●"/>
            </a:pPr>
            <a:r>
              <a:rPr lang="en" sz="1800" dirty="0"/>
              <a:t>Off level: Must correct for tilt.</a:t>
            </a:r>
            <a:endParaRPr sz="1800" dirty="0"/>
          </a:p>
          <a:p>
            <a:pPr marL="457200" lvl="0" indent="-323850" algn="l" rtl="0">
              <a:spcBef>
                <a:spcPts val="0"/>
              </a:spcBef>
              <a:spcAft>
                <a:spcPts val="0"/>
              </a:spcAft>
              <a:buSzPts val="1500"/>
              <a:buChar char="●"/>
            </a:pPr>
            <a:r>
              <a:rPr lang="en" sz="1800" dirty="0"/>
              <a:t>Filtering: NGS uses a two minute filter to remove high frequency noise.</a:t>
            </a:r>
            <a:endParaRPr sz="1800" dirty="0"/>
          </a:p>
        </p:txBody>
      </p:sp>
      <p:pic>
        <p:nvPicPr>
          <p:cNvPr id="483" name="Google Shape;483;p64"/>
          <p:cNvPicPr preferRelativeResize="0"/>
          <p:nvPr/>
        </p:nvPicPr>
        <p:blipFill>
          <a:blip r:embed="rId3">
            <a:alphaModFix/>
          </a:blip>
          <a:stretch>
            <a:fillRect/>
          </a:stretch>
        </p:blipFill>
        <p:spPr>
          <a:xfrm>
            <a:off x="6135300" y="2156888"/>
            <a:ext cx="2916625" cy="1827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9"/>
          <p:cNvSpPr txBox="1"/>
          <p:nvPr/>
        </p:nvSpPr>
        <p:spPr>
          <a:xfrm>
            <a:off x="108775" y="300125"/>
            <a:ext cx="8834100" cy="404100"/>
          </a:xfrm>
          <a:prstGeom prst="rect">
            <a:avLst/>
          </a:prstGeom>
          <a:noFill/>
          <a:ln>
            <a:noFill/>
          </a:ln>
        </p:spPr>
        <p:txBody>
          <a:bodyPr spcFirstLastPara="1" wrap="square" lIns="48175" tIns="24075" rIns="48175" bIns="24075" anchor="t" anchorCtr="0">
            <a:noAutofit/>
          </a:bodyPr>
          <a:lstStyle/>
          <a:p>
            <a:pPr marL="0" marR="0" lvl="0" indent="0" algn="l" rtl="0">
              <a:spcBef>
                <a:spcPts val="0"/>
              </a:spcBef>
              <a:spcAft>
                <a:spcPts val="0"/>
              </a:spcAft>
              <a:buNone/>
            </a:pPr>
            <a:r>
              <a:rPr lang="en" sz="2100" b="1">
                <a:solidFill>
                  <a:schemeClr val="dk1"/>
                </a:solidFill>
              </a:rPr>
              <a:t>Why GRAV-D: </a:t>
            </a:r>
            <a:r>
              <a:rPr lang="en" sz="2100" b="1">
                <a:solidFill>
                  <a:schemeClr val="dk1"/>
                </a:solidFill>
                <a:latin typeface="Arial"/>
                <a:ea typeface="Arial"/>
                <a:cs typeface="Arial"/>
                <a:sym typeface="Arial"/>
              </a:rPr>
              <a:t>Building a Gravity Field </a:t>
            </a:r>
            <a:r>
              <a:rPr lang="en" sz="2100" b="1">
                <a:solidFill>
                  <a:schemeClr val="dk1"/>
                </a:solidFill>
              </a:rPr>
              <a:t>for NAPGD2022’s</a:t>
            </a:r>
            <a:r>
              <a:rPr lang="en" sz="2100" b="1">
                <a:solidFill>
                  <a:schemeClr val="dk1"/>
                </a:solidFill>
                <a:latin typeface="Arial"/>
                <a:ea typeface="Arial"/>
                <a:cs typeface="Arial"/>
                <a:sym typeface="Arial"/>
              </a:rPr>
              <a:t> G</a:t>
            </a:r>
            <a:r>
              <a:rPr lang="en" sz="2100" b="1">
                <a:solidFill>
                  <a:schemeClr val="dk1"/>
                </a:solidFill>
              </a:rPr>
              <a:t>EOID2022</a:t>
            </a:r>
            <a:endParaRPr sz="1100"/>
          </a:p>
        </p:txBody>
      </p:sp>
      <p:pic>
        <p:nvPicPr>
          <p:cNvPr id="305" name="Google Shape;305;p49" descr="C:\Work\Presentations\Graphics\grace_satellite-600x0.jpg"/>
          <p:cNvPicPr preferRelativeResize="0"/>
          <p:nvPr/>
        </p:nvPicPr>
        <p:blipFill rotWithShape="1">
          <a:blip r:embed="rId3">
            <a:alphaModFix/>
          </a:blip>
          <a:srcRect/>
          <a:stretch/>
        </p:blipFill>
        <p:spPr>
          <a:xfrm>
            <a:off x="1354256" y="686250"/>
            <a:ext cx="1373286" cy="1075930"/>
          </a:xfrm>
          <a:prstGeom prst="rect">
            <a:avLst/>
          </a:prstGeom>
          <a:noFill/>
          <a:ln>
            <a:noFill/>
          </a:ln>
        </p:spPr>
      </p:pic>
      <p:pic>
        <p:nvPicPr>
          <p:cNvPr id="306" name="Google Shape;306;p49"/>
          <p:cNvPicPr preferRelativeResize="0"/>
          <p:nvPr/>
        </p:nvPicPr>
        <p:blipFill rotWithShape="1">
          <a:blip r:embed="rId4">
            <a:alphaModFix/>
          </a:blip>
          <a:srcRect l="14763" t="26244" r="42294" b="9790"/>
          <a:stretch/>
        </p:blipFill>
        <p:spPr>
          <a:xfrm>
            <a:off x="6225483" y="676737"/>
            <a:ext cx="1204017" cy="1164931"/>
          </a:xfrm>
          <a:prstGeom prst="rect">
            <a:avLst/>
          </a:prstGeom>
          <a:noFill/>
          <a:ln>
            <a:noFill/>
          </a:ln>
        </p:spPr>
      </p:pic>
      <p:sp>
        <p:nvSpPr>
          <p:cNvPr id="307" name="Google Shape;307;p49"/>
          <p:cNvSpPr txBox="1"/>
          <p:nvPr/>
        </p:nvSpPr>
        <p:spPr>
          <a:xfrm>
            <a:off x="3511120" y="919337"/>
            <a:ext cx="1930800" cy="592500"/>
          </a:xfrm>
          <a:prstGeom prst="rect">
            <a:avLst/>
          </a:prstGeom>
          <a:noFill/>
          <a:ln>
            <a:noFill/>
          </a:ln>
        </p:spPr>
        <p:txBody>
          <a:bodyPr spcFirstLastPara="1" wrap="square" lIns="68525" tIns="34250" rIns="68525" bIns="34250" anchor="t" anchorCtr="0">
            <a:spAutoFit/>
          </a:bodyPr>
          <a:lstStyle/>
          <a:p>
            <a:pPr marL="0" marR="0" lvl="0" indent="0" algn="l" rtl="0">
              <a:spcBef>
                <a:spcPts val="0"/>
              </a:spcBef>
              <a:spcAft>
                <a:spcPts val="0"/>
              </a:spcAft>
              <a:buClr>
                <a:schemeClr val="dk1"/>
              </a:buClr>
              <a:buSzPts val="1700"/>
              <a:buFont typeface="Arial"/>
              <a:buNone/>
            </a:pPr>
            <a:r>
              <a:rPr lang="en" sz="1700">
                <a:solidFill>
                  <a:schemeClr val="dk1"/>
                </a:solidFill>
                <a:latin typeface="Arial"/>
                <a:ea typeface="Arial"/>
                <a:cs typeface="Arial"/>
                <a:sym typeface="Arial"/>
              </a:rPr>
              <a:t>Long Wavelengths</a:t>
            </a:r>
            <a:endParaRPr sz="1100"/>
          </a:p>
          <a:p>
            <a:pPr marL="0" marR="0" lvl="0" indent="0" algn="l" rtl="0">
              <a:spcBef>
                <a:spcPts val="0"/>
              </a:spcBef>
              <a:spcAft>
                <a:spcPts val="0"/>
              </a:spcAft>
              <a:buClr>
                <a:schemeClr val="dk1"/>
              </a:buClr>
              <a:buSzPts val="1700"/>
              <a:buFont typeface="Arial"/>
              <a:buNone/>
            </a:pPr>
            <a:r>
              <a:rPr lang="en" sz="1700">
                <a:solidFill>
                  <a:schemeClr val="dk1"/>
                </a:solidFill>
                <a:latin typeface="Arial"/>
                <a:ea typeface="Arial"/>
                <a:cs typeface="Arial"/>
                <a:sym typeface="Arial"/>
              </a:rPr>
              <a:t>(≥ 250 km)</a:t>
            </a:r>
            <a:endParaRPr sz="1100"/>
          </a:p>
        </p:txBody>
      </p:sp>
      <p:sp>
        <p:nvSpPr>
          <p:cNvPr id="308" name="Google Shape;308;p49"/>
          <p:cNvSpPr txBox="1"/>
          <p:nvPr/>
        </p:nvSpPr>
        <p:spPr>
          <a:xfrm>
            <a:off x="816552" y="1726925"/>
            <a:ext cx="3189600" cy="284700"/>
          </a:xfrm>
          <a:prstGeom prst="rect">
            <a:avLst/>
          </a:prstGeom>
          <a:noFill/>
          <a:ln>
            <a:noFill/>
          </a:ln>
        </p:spPr>
        <p:txBody>
          <a:bodyPr spcFirstLastPara="1" wrap="square" lIns="68525" tIns="34250" rIns="68525" bIns="34250" anchor="t" anchorCtr="0">
            <a:spAutoFit/>
          </a:bodyPr>
          <a:lstStyle/>
          <a:p>
            <a:pPr marL="0" marR="0" lvl="0" indent="0" algn="l" rtl="0">
              <a:spcBef>
                <a:spcPts val="0"/>
              </a:spcBef>
              <a:spcAft>
                <a:spcPts val="0"/>
              </a:spcAft>
              <a:buClr>
                <a:schemeClr val="dk1"/>
              </a:buClr>
              <a:buSzPts val="1400"/>
              <a:buFont typeface="Arial"/>
              <a:buNone/>
            </a:pPr>
            <a:r>
              <a:rPr lang="en" sz="1400">
                <a:solidFill>
                  <a:schemeClr val="dk1"/>
                </a:solidFill>
                <a:latin typeface="Arial"/>
                <a:ea typeface="Arial"/>
                <a:cs typeface="Arial"/>
                <a:sym typeface="Arial"/>
              </a:rPr>
              <a:t>GRACE/GOCE/Satellite Altimetry</a:t>
            </a:r>
            <a:endParaRPr sz="1100"/>
          </a:p>
        </p:txBody>
      </p:sp>
      <p:pic>
        <p:nvPicPr>
          <p:cNvPr id="309" name="Google Shape;309;p49" descr="C:\Work\Presentations\Graphics\Citation\NOAA Jet CU.jpg"/>
          <p:cNvPicPr preferRelativeResize="0"/>
          <p:nvPr/>
        </p:nvPicPr>
        <p:blipFill rotWithShape="1">
          <a:blip r:embed="rId5">
            <a:alphaModFix/>
          </a:blip>
          <a:srcRect l="20924" t="10252" b="31151"/>
          <a:stretch/>
        </p:blipFill>
        <p:spPr>
          <a:xfrm>
            <a:off x="1296281" y="2114451"/>
            <a:ext cx="1489241" cy="686364"/>
          </a:xfrm>
          <a:prstGeom prst="rect">
            <a:avLst/>
          </a:prstGeom>
          <a:noFill/>
          <a:ln>
            <a:noFill/>
          </a:ln>
        </p:spPr>
      </p:pic>
      <p:sp>
        <p:nvSpPr>
          <p:cNvPr id="310" name="Google Shape;310;p49"/>
          <p:cNvSpPr txBox="1"/>
          <p:nvPr/>
        </p:nvSpPr>
        <p:spPr>
          <a:xfrm>
            <a:off x="3534969" y="2369112"/>
            <a:ext cx="2363834" cy="530850"/>
          </a:xfrm>
          <a:prstGeom prst="rect">
            <a:avLst/>
          </a:prstGeom>
          <a:noFill/>
          <a:ln>
            <a:noFill/>
          </a:ln>
        </p:spPr>
        <p:txBody>
          <a:bodyPr spcFirstLastPara="1" wrap="square" lIns="68525" tIns="34250" rIns="68525" bIns="34250" anchor="t" anchorCtr="0">
            <a:spAutoFit/>
          </a:bodyPr>
          <a:lstStyle/>
          <a:p>
            <a:pPr marL="0" marR="0" lvl="0" indent="0" algn="l" rtl="0">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Intermediate Wavelengths</a:t>
            </a:r>
            <a:endParaRPr sz="1100"/>
          </a:p>
          <a:p>
            <a:pPr marL="0" marR="0" lvl="0" indent="0" algn="l" rtl="0">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(500 km to 20 km)</a:t>
            </a:r>
            <a:endParaRPr sz="1100"/>
          </a:p>
        </p:txBody>
      </p:sp>
      <p:pic>
        <p:nvPicPr>
          <p:cNvPr id="311" name="Google Shape;311;p49" descr="ak08_grav_prelim.PNG"/>
          <p:cNvPicPr preferRelativeResize="0"/>
          <p:nvPr/>
        </p:nvPicPr>
        <p:blipFill rotWithShape="1">
          <a:blip r:embed="rId6">
            <a:alphaModFix/>
          </a:blip>
          <a:srcRect t="15825" b="14103"/>
          <a:stretch/>
        </p:blipFill>
        <p:spPr>
          <a:xfrm>
            <a:off x="6011283" y="1923818"/>
            <a:ext cx="1547607" cy="1308496"/>
          </a:xfrm>
          <a:prstGeom prst="rect">
            <a:avLst/>
          </a:prstGeom>
          <a:noFill/>
          <a:ln>
            <a:noFill/>
          </a:ln>
        </p:spPr>
      </p:pic>
      <p:sp>
        <p:nvSpPr>
          <p:cNvPr id="312" name="Google Shape;312;p49"/>
          <p:cNvSpPr txBox="1"/>
          <p:nvPr/>
        </p:nvSpPr>
        <p:spPr>
          <a:xfrm>
            <a:off x="816550" y="2814825"/>
            <a:ext cx="2151900" cy="330900"/>
          </a:xfrm>
          <a:prstGeom prst="rect">
            <a:avLst/>
          </a:prstGeom>
          <a:noFill/>
          <a:ln>
            <a:noFill/>
          </a:ln>
        </p:spPr>
        <p:txBody>
          <a:bodyPr spcFirstLastPara="1" wrap="square" lIns="68525" tIns="34250" rIns="68525" bIns="34250" anchor="t" anchorCtr="0">
            <a:spAutoFit/>
          </a:bodyPr>
          <a:lstStyle/>
          <a:p>
            <a:pPr marL="0" marR="0" lvl="0" indent="0" algn="l" rtl="0">
              <a:spcBef>
                <a:spcPts val="0"/>
              </a:spcBef>
              <a:spcAft>
                <a:spcPts val="0"/>
              </a:spcAft>
              <a:buClr>
                <a:schemeClr val="dk1"/>
              </a:buClr>
              <a:buSzPts val="1400"/>
              <a:buFont typeface="Arial"/>
              <a:buNone/>
            </a:pPr>
            <a:r>
              <a:rPr lang="en" sz="1400">
                <a:solidFill>
                  <a:schemeClr val="dk1"/>
                </a:solidFill>
                <a:latin typeface="Arial"/>
                <a:ea typeface="Arial"/>
                <a:cs typeface="Arial"/>
                <a:sym typeface="Arial"/>
              </a:rPr>
              <a:t>Airborne</a:t>
            </a:r>
            <a:r>
              <a:rPr lang="en" sz="1700">
                <a:solidFill>
                  <a:schemeClr val="dk1"/>
                </a:solidFill>
                <a:latin typeface="Arial"/>
                <a:ea typeface="Arial"/>
                <a:cs typeface="Arial"/>
                <a:sym typeface="Arial"/>
              </a:rPr>
              <a:t> </a:t>
            </a:r>
            <a:r>
              <a:rPr lang="en" sz="1400">
                <a:solidFill>
                  <a:schemeClr val="dk1"/>
                </a:solidFill>
                <a:latin typeface="Arial"/>
                <a:ea typeface="Arial"/>
                <a:cs typeface="Arial"/>
                <a:sym typeface="Arial"/>
              </a:rPr>
              <a:t>Measurement</a:t>
            </a:r>
            <a:endParaRPr sz="1100"/>
          </a:p>
        </p:txBody>
      </p:sp>
      <p:sp>
        <p:nvSpPr>
          <p:cNvPr id="313" name="Google Shape;313;p49"/>
          <p:cNvSpPr txBox="1"/>
          <p:nvPr/>
        </p:nvSpPr>
        <p:spPr>
          <a:xfrm>
            <a:off x="4435675" y="1767222"/>
            <a:ext cx="272700" cy="346200"/>
          </a:xfrm>
          <a:prstGeom prst="rect">
            <a:avLst/>
          </a:prstGeom>
          <a:noFill/>
          <a:ln>
            <a:noFill/>
          </a:ln>
        </p:spPr>
        <p:txBody>
          <a:bodyPr spcFirstLastPara="1" wrap="square" lIns="68525" tIns="34250" rIns="68525" bIns="34250" anchor="t" anchorCtr="0">
            <a:spAutoFit/>
          </a:bodyPr>
          <a:lstStyle/>
          <a:p>
            <a:pPr marL="0" marR="0" lvl="0" indent="0" algn="l" rtl="0">
              <a:spcBef>
                <a:spcPts val="0"/>
              </a:spcBef>
              <a:spcAft>
                <a:spcPts val="0"/>
              </a:spcAft>
              <a:buClr>
                <a:schemeClr val="dk1"/>
              </a:buClr>
              <a:buSzPts val="1800"/>
              <a:buFont typeface="Arial"/>
              <a:buNone/>
            </a:pPr>
            <a:r>
              <a:rPr lang="en" sz="1800">
                <a:solidFill>
                  <a:schemeClr val="dk1"/>
                </a:solidFill>
                <a:latin typeface="Arial"/>
                <a:ea typeface="Arial"/>
                <a:cs typeface="Arial"/>
                <a:sym typeface="Arial"/>
              </a:rPr>
              <a:t>+</a:t>
            </a:r>
            <a:endParaRPr sz="1100"/>
          </a:p>
        </p:txBody>
      </p:sp>
      <p:cxnSp>
        <p:nvCxnSpPr>
          <p:cNvPr id="314" name="Google Shape;314;p49"/>
          <p:cNvCxnSpPr/>
          <p:nvPr/>
        </p:nvCxnSpPr>
        <p:spPr>
          <a:xfrm>
            <a:off x="1749624" y="2100455"/>
            <a:ext cx="5829300" cy="0"/>
          </a:xfrm>
          <a:prstGeom prst="straightConnector1">
            <a:avLst/>
          </a:prstGeom>
          <a:noFill/>
          <a:ln w="12700" cap="flat" cmpd="sng">
            <a:solidFill>
              <a:schemeClr val="lt1"/>
            </a:solidFill>
            <a:prstDash val="dash"/>
            <a:round/>
            <a:headEnd type="none" w="sm" len="sm"/>
            <a:tailEnd type="none" w="sm" len="sm"/>
          </a:ln>
        </p:spPr>
      </p:cxnSp>
      <p:cxnSp>
        <p:nvCxnSpPr>
          <p:cNvPr id="315" name="Google Shape;315;p49"/>
          <p:cNvCxnSpPr/>
          <p:nvPr/>
        </p:nvCxnSpPr>
        <p:spPr>
          <a:xfrm>
            <a:off x="1771650" y="3556397"/>
            <a:ext cx="5829300" cy="0"/>
          </a:xfrm>
          <a:prstGeom prst="straightConnector1">
            <a:avLst/>
          </a:prstGeom>
          <a:noFill/>
          <a:ln w="12700" cap="flat" cmpd="sng">
            <a:solidFill>
              <a:schemeClr val="lt1"/>
            </a:solidFill>
            <a:prstDash val="dash"/>
            <a:round/>
            <a:headEnd type="none" w="sm" len="sm"/>
            <a:tailEnd type="none" w="sm" len="sm"/>
          </a:ln>
        </p:spPr>
      </p:cxnSp>
      <p:sp>
        <p:nvSpPr>
          <p:cNvPr id="316" name="Google Shape;316;p49"/>
          <p:cNvSpPr txBox="1"/>
          <p:nvPr/>
        </p:nvSpPr>
        <p:spPr>
          <a:xfrm>
            <a:off x="4435650" y="3496675"/>
            <a:ext cx="272700" cy="346200"/>
          </a:xfrm>
          <a:prstGeom prst="rect">
            <a:avLst/>
          </a:prstGeom>
          <a:noFill/>
          <a:ln>
            <a:noFill/>
          </a:ln>
        </p:spPr>
        <p:txBody>
          <a:bodyPr spcFirstLastPara="1" wrap="square" lIns="68525" tIns="34250" rIns="68525" bIns="34250" anchor="t" anchorCtr="0">
            <a:spAutoFit/>
          </a:bodyPr>
          <a:lstStyle/>
          <a:p>
            <a:pPr marL="0" marR="0" lvl="0" indent="0" algn="l" rtl="0">
              <a:spcBef>
                <a:spcPts val="0"/>
              </a:spcBef>
              <a:spcAft>
                <a:spcPts val="0"/>
              </a:spcAft>
              <a:buClr>
                <a:schemeClr val="dk1"/>
              </a:buClr>
              <a:buSzPts val="1800"/>
              <a:buFont typeface="Arial"/>
              <a:buNone/>
            </a:pPr>
            <a:r>
              <a:rPr lang="en" sz="1800">
                <a:solidFill>
                  <a:schemeClr val="dk1"/>
                </a:solidFill>
                <a:latin typeface="Arial"/>
                <a:ea typeface="Arial"/>
                <a:cs typeface="Arial"/>
                <a:sym typeface="Arial"/>
              </a:rPr>
              <a:t>+</a:t>
            </a:r>
            <a:endParaRPr sz="1100"/>
          </a:p>
        </p:txBody>
      </p:sp>
      <p:sp>
        <p:nvSpPr>
          <p:cNvPr id="317" name="Google Shape;317;p49"/>
          <p:cNvSpPr txBox="1"/>
          <p:nvPr/>
        </p:nvSpPr>
        <p:spPr>
          <a:xfrm>
            <a:off x="816550" y="4641375"/>
            <a:ext cx="3241200" cy="500100"/>
          </a:xfrm>
          <a:prstGeom prst="rect">
            <a:avLst/>
          </a:prstGeom>
          <a:noFill/>
          <a:ln>
            <a:noFill/>
          </a:ln>
        </p:spPr>
        <p:txBody>
          <a:bodyPr spcFirstLastPara="1" wrap="square" lIns="68525" tIns="34250" rIns="68525" bIns="34250" anchor="t" anchorCtr="0">
            <a:spAutoFit/>
          </a:bodyPr>
          <a:lstStyle/>
          <a:p>
            <a:pPr marL="0" marR="0" lvl="0" indent="0" algn="l" rtl="0">
              <a:spcBef>
                <a:spcPts val="0"/>
              </a:spcBef>
              <a:spcAft>
                <a:spcPts val="0"/>
              </a:spcAft>
              <a:buClr>
                <a:schemeClr val="dk1"/>
              </a:buClr>
              <a:buSzPts val="1400"/>
              <a:buFont typeface="Arial"/>
              <a:buNone/>
            </a:pPr>
            <a:r>
              <a:rPr lang="en" sz="1400">
                <a:solidFill>
                  <a:schemeClr val="dk1"/>
                </a:solidFill>
                <a:latin typeface="Arial"/>
                <a:ea typeface="Arial"/>
                <a:cs typeface="Arial"/>
                <a:sym typeface="Arial"/>
              </a:rPr>
              <a:t>Surface </a:t>
            </a:r>
            <a:r>
              <a:rPr lang="en">
                <a:solidFill>
                  <a:schemeClr val="dk1"/>
                </a:solidFill>
              </a:rPr>
              <a:t>m</a:t>
            </a:r>
            <a:r>
              <a:rPr lang="en" sz="1400">
                <a:solidFill>
                  <a:schemeClr val="dk1"/>
                </a:solidFill>
                <a:latin typeface="Arial"/>
                <a:ea typeface="Arial"/>
                <a:cs typeface="Arial"/>
                <a:sym typeface="Arial"/>
              </a:rPr>
              <a:t>easurements, marin</a:t>
            </a:r>
            <a:r>
              <a:rPr lang="en">
                <a:solidFill>
                  <a:schemeClr val="dk1"/>
                </a:solidFill>
              </a:rPr>
              <a:t>e gravity</a:t>
            </a:r>
            <a:r>
              <a:rPr lang="en" sz="1400">
                <a:solidFill>
                  <a:schemeClr val="dk1"/>
                </a:solidFill>
                <a:latin typeface="Arial"/>
                <a:ea typeface="Arial"/>
                <a:cs typeface="Arial"/>
                <a:sym typeface="Arial"/>
              </a:rPr>
              <a:t> and </a:t>
            </a:r>
            <a:r>
              <a:rPr lang="en">
                <a:solidFill>
                  <a:schemeClr val="dk1"/>
                </a:solidFill>
              </a:rPr>
              <a:t>p</a:t>
            </a:r>
            <a:r>
              <a:rPr lang="en" sz="1400">
                <a:solidFill>
                  <a:schemeClr val="dk1"/>
                </a:solidFill>
                <a:latin typeface="Arial"/>
                <a:ea typeface="Arial"/>
                <a:cs typeface="Arial"/>
                <a:sym typeface="Arial"/>
              </a:rPr>
              <a:t>redicted </a:t>
            </a:r>
            <a:r>
              <a:rPr lang="en">
                <a:solidFill>
                  <a:schemeClr val="dk1"/>
                </a:solidFill>
              </a:rPr>
              <a:t>g</a:t>
            </a:r>
            <a:r>
              <a:rPr lang="en" sz="1400">
                <a:solidFill>
                  <a:schemeClr val="dk1"/>
                </a:solidFill>
                <a:latin typeface="Arial"/>
                <a:ea typeface="Arial"/>
                <a:cs typeface="Arial"/>
                <a:sym typeface="Arial"/>
              </a:rPr>
              <a:t>ravity from </a:t>
            </a:r>
            <a:r>
              <a:rPr lang="en">
                <a:solidFill>
                  <a:schemeClr val="dk1"/>
                </a:solidFill>
              </a:rPr>
              <a:t>t</a:t>
            </a:r>
            <a:r>
              <a:rPr lang="en" sz="1400">
                <a:solidFill>
                  <a:schemeClr val="dk1"/>
                </a:solidFill>
                <a:latin typeface="Arial"/>
                <a:ea typeface="Arial"/>
                <a:cs typeface="Arial"/>
                <a:sym typeface="Arial"/>
              </a:rPr>
              <a:t>opography</a:t>
            </a:r>
            <a:endParaRPr sz="1100"/>
          </a:p>
        </p:txBody>
      </p:sp>
      <p:sp>
        <p:nvSpPr>
          <p:cNvPr id="318" name="Google Shape;318;p49"/>
          <p:cNvSpPr txBox="1"/>
          <p:nvPr/>
        </p:nvSpPr>
        <p:spPr>
          <a:xfrm>
            <a:off x="3498104" y="4059944"/>
            <a:ext cx="1755600" cy="531000"/>
          </a:xfrm>
          <a:prstGeom prst="rect">
            <a:avLst/>
          </a:prstGeom>
          <a:noFill/>
          <a:ln>
            <a:noFill/>
          </a:ln>
        </p:spPr>
        <p:txBody>
          <a:bodyPr spcFirstLastPara="1" wrap="square" lIns="68525" tIns="34250" rIns="68525" bIns="34250" anchor="t" anchorCtr="0">
            <a:spAutoFit/>
          </a:bodyPr>
          <a:lstStyle/>
          <a:p>
            <a:pPr marL="0" marR="0" lvl="0" indent="0" algn="l" rtl="0">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Short Wavelengths</a:t>
            </a:r>
            <a:endParaRPr sz="1100"/>
          </a:p>
          <a:p>
            <a:pPr marL="0" marR="0" lvl="0" indent="0" algn="l" rtl="0">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(&lt; 100 km)</a:t>
            </a:r>
            <a:endParaRPr sz="1100"/>
          </a:p>
        </p:txBody>
      </p:sp>
      <p:pic>
        <p:nvPicPr>
          <p:cNvPr id="319" name="Google Shape;319;p49"/>
          <p:cNvPicPr preferRelativeResize="0"/>
          <p:nvPr/>
        </p:nvPicPr>
        <p:blipFill rotWithShape="1">
          <a:blip r:embed="rId7">
            <a:alphaModFix/>
          </a:blip>
          <a:srcRect t="30673" r="73679" b="38123"/>
          <a:stretch/>
        </p:blipFill>
        <p:spPr>
          <a:xfrm>
            <a:off x="6218380" y="3716472"/>
            <a:ext cx="1218873" cy="1217953"/>
          </a:xfrm>
          <a:prstGeom prst="rect">
            <a:avLst/>
          </a:prstGeom>
          <a:noFill/>
          <a:ln>
            <a:noFill/>
          </a:ln>
        </p:spPr>
      </p:pic>
      <p:pic>
        <p:nvPicPr>
          <p:cNvPr id="320" name="Google Shape;320;p49" descr="Operation Manual"/>
          <p:cNvPicPr preferRelativeResize="0"/>
          <p:nvPr/>
        </p:nvPicPr>
        <p:blipFill rotWithShape="1">
          <a:blip r:embed="rId8">
            <a:alphaModFix/>
          </a:blip>
          <a:srcRect/>
          <a:stretch/>
        </p:blipFill>
        <p:spPr>
          <a:xfrm>
            <a:off x="1548375" y="3151431"/>
            <a:ext cx="985045" cy="14802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a:spLocks noGrp="1"/>
          </p:cNvSpPr>
          <p:nvPr>
            <p:ph type="title"/>
          </p:nvPr>
        </p:nvSpPr>
        <p:spPr>
          <a:xfrm>
            <a:off x="156300" y="390625"/>
            <a:ext cx="5298000" cy="103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Why GRAV-D: Improve Global Gravity and Geoid Models</a:t>
            </a:r>
            <a:endParaRPr/>
          </a:p>
        </p:txBody>
      </p:sp>
      <p:sp>
        <p:nvSpPr>
          <p:cNvPr id="326" name="Google Shape;326;p50"/>
          <p:cNvSpPr txBox="1"/>
          <p:nvPr/>
        </p:nvSpPr>
        <p:spPr>
          <a:xfrm>
            <a:off x="5306400" y="342000"/>
            <a:ext cx="3837600" cy="480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The Earth Gravitational Model 2008 from the National Geospatial Intelligence Agency (NGA). </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Much of the data is from satellites and disparate ground, airborne, and marine surveys.</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NGS was interested collecting a comprehensive airborne gravity data set over the entire US and territories to provide mid wavelength gravity data. </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NGA will release a new EGM in the coming years and it will include NGS’s aerial gravity data.</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pic>
        <p:nvPicPr>
          <p:cNvPr id="327" name="Google Shape;327;p50"/>
          <p:cNvPicPr preferRelativeResize="0"/>
          <p:nvPr/>
        </p:nvPicPr>
        <p:blipFill>
          <a:blip r:embed="rId3">
            <a:alphaModFix/>
          </a:blip>
          <a:stretch>
            <a:fillRect/>
          </a:stretch>
        </p:blipFill>
        <p:spPr>
          <a:xfrm>
            <a:off x="152400" y="1581925"/>
            <a:ext cx="5001600" cy="303563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is GRAV-D?</a:t>
            </a:r>
            <a:endParaRPr/>
          </a:p>
        </p:txBody>
      </p:sp>
      <p:sp>
        <p:nvSpPr>
          <p:cNvPr id="333" name="Google Shape;333;p51"/>
          <p:cNvSpPr txBox="1">
            <a:spLocks noGrp="1"/>
          </p:cNvSpPr>
          <p:nvPr>
            <p:ph type="body" idx="1"/>
          </p:nvPr>
        </p:nvSpPr>
        <p:spPr>
          <a:xfrm>
            <a:off x="113275" y="931025"/>
            <a:ext cx="5358300" cy="41133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Gravity for the Redefinition of the American Vertical Datum (GRAV-D):</a:t>
            </a:r>
            <a:endParaRPr/>
          </a:p>
          <a:p>
            <a:pPr marL="457200" lvl="0" indent="-334327" algn="l" rtl="0">
              <a:spcBef>
                <a:spcPts val="1200"/>
              </a:spcBef>
              <a:spcAft>
                <a:spcPts val="0"/>
              </a:spcAft>
              <a:buSzPct val="100000"/>
              <a:buChar char="●"/>
            </a:pPr>
            <a:r>
              <a:rPr lang="en"/>
              <a:t>Step 1: NOAA initiative to collect airborne gravity data over the entire US and territories started circa 2007. Referred to as a “high-resolution snapshot” on the website. </a:t>
            </a:r>
            <a:endParaRPr/>
          </a:p>
          <a:p>
            <a:pPr marL="914400" lvl="1" indent="-310832" algn="l" rtl="0">
              <a:spcBef>
                <a:spcPts val="0"/>
              </a:spcBef>
              <a:spcAft>
                <a:spcPts val="0"/>
              </a:spcAft>
              <a:buSzPct val="100000"/>
              <a:buChar char="○"/>
            </a:pPr>
            <a:r>
              <a:rPr lang="en" u="sng">
                <a:solidFill>
                  <a:schemeClr val="hlink"/>
                </a:solidFill>
                <a:hlinkClick r:id="rId3"/>
              </a:rPr>
              <a:t>GRAV-D Project Plan</a:t>
            </a:r>
            <a:endParaRPr/>
          </a:p>
          <a:p>
            <a:pPr marL="457200" lvl="0" indent="-334327" algn="l" rtl="0">
              <a:spcBef>
                <a:spcPts val="0"/>
              </a:spcBef>
              <a:spcAft>
                <a:spcPts val="0"/>
              </a:spcAft>
              <a:buSzPct val="100000"/>
              <a:buChar char="●"/>
            </a:pPr>
            <a:r>
              <a:rPr lang="en"/>
              <a:t>Step 2: A “low-resolution movie” of gravity changes over time: Now a project in its own right as the Geoid Monitoring Service (GeMS)</a:t>
            </a:r>
            <a:endParaRPr/>
          </a:p>
          <a:p>
            <a:pPr marL="914400" lvl="1" indent="-310832" algn="l" rtl="0">
              <a:spcBef>
                <a:spcPts val="0"/>
              </a:spcBef>
              <a:spcAft>
                <a:spcPts val="0"/>
              </a:spcAft>
              <a:buSzPct val="100000"/>
              <a:buChar char="○"/>
            </a:pPr>
            <a:r>
              <a:rPr lang="en" u="sng">
                <a:solidFill>
                  <a:schemeClr val="hlink"/>
                </a:solidFill>
                <a:hlinkClick r:id="rId4"/>
              </a:rPr>
              <a:t>Webinar: The NGS Geoid Monitoring Service (GeMS)</a:t>
            </a:r>
            <a:endParaRPr/>
          </a:p>
          <a:p>
            <a:pPr marL="914400" lvl="1" indent="-310832" algn="l" rtl="0">
              <a:spcBef>
                <a:spcPts val="0"/>
              </a:spcBef>
              <a:spcAft>
                <a:spcPts val="0"/>
              </a:spcAft>
              <a:buSzPct val="100000"/>
              <a:buChar char="○"/>
            </a:pPr>
            <a:r>
              <a:rPr lang="en" u="sng">
                <a:solidFill>
                  <a:schemeClr val="hlink"/>
                </a:solidFill>
                <a:hlinkClick r:id="rId5"/>
              </a:rPr>
              <a:t>Webinar GeMS Validation Survey</a:t>
            </a:r>
            <a:endParaRPr/>
          </a:p>
          <a:p>
            <a:pPr marL="914400" lvl="1" indent="-310832" algn="l" rtl="0">
              <a:spcBef>
                <a:spcPts val="0"/>
              </a:spcBef>
              <a:spcAft>
                <a:spcPts val="0"/>
              </a:spcAft>
              <a:buSzPct val="100000"/>
              <a:buChar char="○"/>
            </a:pPr>
            <a:r>
              <a:rPr lang="en" u="sng">
                <a:solidFill>
                  <a:schemeClr val="hlink"/>
                </a:solidFill>
                <a:hlinkClick r:id="rId6"/>
              </a:rPr>
              <a:t>NOAA Technical Report NOS NGS 69: A preliminary Investigation of the NGS’s Geoid Monitoring Service (GeMS)</a:t>
            </a:r>
            <a:endParaRPr/>
          </a:p>
          <a:p>
            <a:pPr marL="914400" lvl="1" indent="-310832" algn="l" rtl="0">
              <a:spcBef>
                <a:spcPts val="0"/>
              </a:spcBef>
              <a:spcAft>
                <a:spcPts val="0"/>
              </a:spcAft>
              <a:buSzPct val="100000"/>
              <a:buChar char="○"/>
            </a:pPr>
            <a:r>
              <a:rPr lang="en"/>
              <a:t>GeMS informs the dynamic DGEOID2022 part of NAPGD2022.</a:t>
            </a:r>
            <a:endParaRPr/>
          </a:p>
        </p:txBody>
      </p:sp>
      <p:pic>
        <p:nvPicPr>
          <p:cNvPr id="334" name="Google Shape;334;p51"/>
          <p:cNvPicPr preferRelativeResize="0"/>
          <p:nvPr/>
        </p:nvPicPr>
        <p:blipFill>
          <a:blip r:embed="rId7">
            <a:alphaModFix/>
          </a:blip>
          <a:stretch>
            <a:fillRect/>
          </a:stretch>
        </p:blipFill>
        <p:spPr>
          <a:xfrm>
            <a:off x="5495050" y="2793050"/>
            <a:ext cx="2925087" cy="2167325"/>
          </a:xfrm>
          <a:prstGeom prst="rect">
            <a:avLst/>
          </a:prstGeom>
          <a:noFill/>
          <a:ln>
            <a:noFill/>
          </a:ln>
        </p:spPr>
      </p:pic>
      <p:pic>
        <p:nvPicPr>
          <p:cNvPr id="335" name="Google Shape;335;p51"/>
          <p:cNvPicPr preferRelativeResize="0"/>
          <p:nvPr/>
        </p:nvPicPr>
        <p:blipFill rotWithShape="1">
          <a:blip r:embed="rId8">
            <a:alphaModFix/>
          </a:blip>
          <a:srcRect l="38137" t="38798" r="27901" b="15566"/>
          <a:stretch/>
        </p:blipFill>
        <p:spPr>
          <a:xfrm>
            <a:off x="7686525" y="3747075"/>
            <a:ext cx="1381273" cy="1320225"/>
          </a:xfrm>
          <a:prstGeom prst="rect">
            <a:avLst/>
          </a:prstGeom>
          <a:noFill/>
          <a:ln>
            <a:noFill/>
          </a:ln>
        </p:spPr>
      </p:pic>
      <p:pic>
        <p:nvPicPr>
          <p:cNvPr id="336" name="Google Shape;336;p51"/>
          <p:cNvPicPr preferRelativeResize="0"/>
          <p:nvPr/>
        </p:nvPicPr>
        <p:blipFill>
          <a:blip r:embed="rId9">
            <a:alphaModFix/>
          </a:blip>
          <a:stretch>
            <a:fillRect/>
          </a:stretch>
        </p:blipFill>
        <p:spPr>
          <a:xfrm>
            <a:off x="5810838" y="68800"/>
            <a:ext cx="2293500" cy="1124550"/>
          </a:xfrm>
          <a:prstGeom prst="rect">
            <a:avLst/>
          </a:prstGeom>
          <a:noFill/>
          <a:ln>
            <a:noFill/>
          </a:ln>
        </p:spPr>
      </p:pic>
      <p:pic>
        <p:nvPicPr>
          <p:cNvPr id="337" name="Google Shape;337;p51"/>
          <p:cNvPicPr preferRelativeResize="0"/>
          <p:nvPr/>
        </p:nvPicPr>
        <p:blipFill>
          <a:blip r:embed="rId10">
            <a:alphaModFix/>
          </a:blip>
          <a:stretch>
            <a:fillRect/>
          </a:stretch>
        </p:blipFill>
        <p:spPr>
          <a:xfrm>
            <a:off x="5495050" y="1253102"/>
            <a:ext cx="2925075" cy="15013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2"/>
          <p:cNvSpPr txBox="1">
            <a:spLocks noGrp="1"/>
          </p:cNvSpPr>
          <p:nvPr>
            <p:ph type="title"/>
          </p:nvPr>
        </p:nvSpPr>
        <p:spPr>
          <a:xfrm>
            <a:off x="284649" y="270853"/>
            <a:ext cx="6013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What is GRAV-D: GRAV-D Target Area</a:t>
            </a:r>
            <a:endParaRPr dirty="0"/>
          </a:p>
        </p:txBody>
      </p:sp>
      <p:sp>
        <p:nvSpPr>
          <p:cNvPr id="343" name="Google Shape;343;p52"/>
          <p:cNvSpPr txBox="1">
            <a:spLocks noGrp="1"/>
          </p:cNvSpPr>
          <p:nvPr>
            <p:ph type="body" idx="1"/>
          </p:nvPr>
        </p:nvSpPr>
        <p:spPr>
          <a:xfrm>
            <a:off x="167900" y="807347"/>
            <a:ext cx="3762000" cy="40653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dirty="0"/>
              <a:t>Littoral Gap between shipbourne and terrestrial gravity: Fly out past shelf break (Typically ~150 km).</a:t>
            </a:r>
            <a:endParaRPr dirty="0"/>
          </a:p>
          <a:p>
            <a:pPr marL="457200" lvl="0" indent="-342900" algn="l" rtl="0">
              <a:spcBef>
                <a:spcPts val="0"/>
              </a:spcBef>
              <a:spcAft>
                <a:spcPts val="0"/>
              </a:spcAft>
              <a:buSzPts val="1800"/>
              <a:buChar char="●"/>
            </a:pPr>
            <a:r>
              <a:rPr lang="en" dirty="0"/>
              <a:t>Extended into neighboring countries by ~150 km.</a:t>
            </a:r>
            <a:endParaRPr dirty="0"/>
          </a:p>
          <a:p>
            <a:pPr marL="457200" lvl="0" indent="-342900" algn="l" rtl="0">
              <a:spcBef>
                <a:spcPts val="0"/>
              </a:spcBef>
              <a:spcAft>
                <a:spcPts val="0"/>
              </a:spcAft>
              <a:buSzPts val="1800"/>
              <a:buChar char="●"/>
            </a:pPr>
            <a:r>
              <a:rPr lang="en" dirty="0"/>
              <a:t>Covers CONUS and Hawaii</a:t>
            </a:r>
            <a:endParaRPr dirty="0"/>
          </a:p>
          <a:p>
            <a:pPr marL="457200" lvl="0" indent="-342900" algn="l" rtl="0">
              <a:spcBef>
                <a:spcPts val="0"/>
              </a:spcBef>
              <a:spcAft>
                <a:spcPts val="0"/>
              </a:spcAft>
              <a:buSzPts val="1800"/>
              <a:buChar char="●"/>
            </a:pPr>
            <a:r>
              <a:rPr lang="en" dirty="0"/>
              <a:t>Covers Alaska including most of the US Aleutian Islands.</a:t>
            </a:r>
            <a:endParaRPr dirty="0"/>
          </a:p>
          <a:p>
            <a:pPr marL="457200" lvl="0" indent="-342900" algn="l" rtl="0">
              <a:spcBef>
                <a:spcPts val="0"/>
              </a:spcBef>
              <a:spcAft>
                <a:spcPts val="0"/>
              </a:spcAft>
              <a:buSzPts val="1800"/>
              <a:buChar char="●"/>
            </a:pPr>
            <a:r>
              <a:rPr lang="en" dirty="0"/>
              <a:t>Covers territories: American Samoa, Commonwealth of the Northern Mariana Islands, Guam, Puerto Rico, and the US Virgin Islands. </a:t>
            </a:r>
            <a:endParaRPr dirty="0"/>
          </a:p>
        </p:txBody>
      </p:sp>
      <p:pic>
        <p:nvPicPr>
          <p:cNvPr id="344" name="Google Shape;344;p52"/>
          <p:cNvPicPr preferRelativeResize="0"/>
          <p:nvPr/>
        </p:nvPicPr>
        <p:blipFill>
          <a:blip r:embed="rId3">
            <a:alphaModFix/>
          </a:blip>
          <a:stretch>
            <a:fillRect/>
          </a:stretch>
        </p:blipFill>
        <p:spPr>
          <a:xfrm>
            <a:off x="3929900" y="1083792"/>
            <a:ext cx="5150976" cy="39992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3"/>
          <p:cNvSpPr txBox="1">
            <a:spLocks noGrp="1"/>
          </p:cNvSpPr>
          <p:nvPr>
            <p:ph type="title"/>
          </p:nvPr>
        </p:nvSpPr>
        <p:spPr>
          <a:xfrm>
            <a:off x="445750" y="386175"/>
            <a:ext cx="7844400" cy="585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2400"/>
              <a:t>How does airborne gravity data collection actually work?</a:t>
            </a:r>
            <a:endParaRPr sz="2400"/>
          </a:p>
        </p:txBody>
      </p:sp>
      <p:pic>
        <p:nvPicPr>
          <p:cNvPr id="2" name="Airborne Gravity Animation">
            <a:hlinkClick r:id="" action="ppaction://media"/>
            <a:extLst>
              <a:ext uri="{FF2B5EF4-FFF2-40B4-BE49-F238E27FC236}">
                <a16:creationId xmlns:a16="http://schemas.microsoft.com/office/drawing/2014/main" id="{52975519-9E55-4E34-A886-8BE1060D00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1377" y="971175"/>
            <a:ext cx="5713145" cy="3808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Custom 1">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FF0000"/>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1895</TotalTime>
  <Words>3082</Words>
  <Application>Microsoft Office PowerPoint</Application>
  <PresentationFormat>On-screen Show (16:9)</PresentationFormat>
  <Paragraphs>291</Paragraphs>
  <Slides>42</Slides>
  <Notes>42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42</vt:i4>
      </vt:variant>
    </vt:vector>
  </HeadingPairs>
  <TitlesOfParts>
    <vt:vector size="52" baseType="lpstr">
      <vt:lpstr>Times New Roman</vt:lpstr>
      <vt:lpstr>Noto Sans Symbols</vt:lpstr>
      <vt:lpstr>Century Gothic</vt:lpstr>
      <vt:lpstr>Arial</vt:lpstr>
      <vt:lpstr>Calibri</vt:lpstr>
      <vt:lpstr>Helvetica Neue</vt:lpstr>
      <vt:lpstr>Open Sans</vt:lpstr>
      <vt:lpstr>Simple Light</vt:lpstr>
      <vt:lpstr>Ion</vt:lpstr>
      <vt:lpstr>Office Theme</vt:lpstr>
      <vt:lpstr>GRAV-D Target Area 100% Complete!</vt:lpstr>
      <vt:lpstr>Topics Covered</vt:lpstr>
      <vt:lpstr>PowerPoint Presentation</vt:lpstr>
      <vt:lpstr>NGS Geoid Resources</vt:lpstr>
      <vt:lpstr>PowerPoint Presentation</vt:lpstr>
      <vt:lpstr>Why GRAV-D: Improve Global Gravity and Geoid Models</vt:lpstr>
      <vt:lpstr>What is GRAV-D?</vt:lpstr>
      <vt:lpstr>What is GRAV-D: GRAV-D Target Area</vt:lpstr>
      <vt:lpstr>How does airborne gravity data collection actually work?</vt:lpstr>
      <vt:lpstr>How: 3 Types of Airborne Sensors Used by NGS All zero length spring gravimeters, with double axis gimbal frames, but some other differences…</vt:lpstr>
      <vt:lpstr>How: Block layout</vt:lpstr>
      <vt:lpstr>How: Flight Selection and challenges</vt:lpstr>
      <vt:lpstr>Background: First, a note on gravity units…</vt:lpstr>
      <vt:lpstr>How: From TMGO to hunting gravity in the wild</vt:lpstr>
      <vt:lpstr>PowerPoint Presentation</vt:lpstr>
      <vt:lpstr>How: Relative Gravity Tied to Absolute Gravity</vt:lpstr>
      <vt:lpstr>Various Aircraft Over the Years…</vt:lpstr>
      <vt:lpstr>PowerPoint Presentation</vt:lpstr>
      <vt:lpstr>Processing: Off Level Correction</vt:lpstr>
      <vt:lpstr>Airborne Gravity Processing: Eӧtvӧs Effect</vt:lpstr>
      <vt:lpstr>Processing: Raw Gravity and GPS Signals</vt:lpstr>
      <vt:lpstr>Processing: Filtered Gravity and GPS Signals</vt:lpstr>
      <vt:lpstr>Processing: Measured versus Modeled</vt:lpstr>
      <vt:lpstr>PowerPoint Presentation</vt:lpstr>
      <vt:lpstr>Plan to Publish the complete GRAV-D data set in coming years</vt:lpstr>
      <vt:lpstr>GRAV-D Data Showcase: Grand Canyon</vt:lpstr>
      <vt:lpstr>GRAV-D Data Showcase: Mountainous Idaho</vt:lpstr>
      <vt:lpstr>GRAV-D Data Showcase: Lake Michigan</vt:lpstr>
      <vt:lpstr>GRAV-D Data Showcase: Midcontinent Rift</vt:lpstr>
      <vt:lpstr>GRAV-D Data Showcase: Islands</vt:lpstr>
      <vt:lpstr>What’s next for Airborne and Terrestrial Gravity data collection at NGS?</vt:lpstr>
      <vt:lpstr>What’s Next? Improving the GRAV-D Dataset</vt:lpstr>
      <vt:lpstr>What’s Next? Geoid Monitoring Service</vt:lpstr>
      <vt:lpstr>PowerPoint Presentation</vt:lpstr>
      <vt:lpstr>What’s Next? Canadian Aerial Gravity Work</vt:lpstr>
      <vt:lpstr>What’s Next? Mexico Aerial Gravity Work</vt:lpstr>
      <vt:lpstr>Big Thanks to the GRAV-D Team Past and Present!!</vt:lpstr>
      <vt:lpstr>GRAV-D has been a partnership between many groups…</vt:lpstr>
      <vt:lpstr>PowerPoint Presentation</vt:lpstr>
      <vt:lpstr>Background: Relative vs Absolute…</vt:lpstr>
      <vt:lpstr>Background: Gravity Disturbance</vt:lpstr>
      <vt:lpstr>Processing: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GRAV-D Target Area 100% Complete!</dc:title>
  <cp:lastModifiedBy>Jeffery Johnson</cp:lastModifiedBy>
  <cp:revision>11</cp:revision>
  <dcterms:modified xsi:type="dcterms:W3CDTF">2023-12-14T20:11:18Z</dcterms:modified>
</cp:coreProperties>
</file>