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93.jpg" ContentType="image/jp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105.jpg" ContentType="image/jp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734" r:id="rId3"/>
  </p:sldMasterIdLst>
  <p:notesMasterIdLst>
    <p:notesMasterId r:id="rId104"/>
  </p:notesMasterIdLst>
  <p:sldIdLst>
    <p:sldId id="388" r:id="rId4"/>
    <p:sldId id="263" r:id="rId5"/>
    <p:sldId id="423" r:id="rId6"/>
    <p:sldId id="389" r:id="rId7"/>
    <p:sldId id="390" r:id="rId8"/>
    <p:sldId id="424" r:id="rId9"/>
    <p:sldId id="391" r:id="rId10"/>
    <p:sldId id="392" r:id="rId11"/>
    <p:sldId id="402" r:id="rId12"/>
    <p:sldId id="462" r:id="rId13"/>
    <p:sldId id="463" r:id="rId14"/>
    <p:sldId id="432" r:id="rId15"/>
    <p:sldId id="407" r:id="rId16"/>
    <p:sldId id="455" r:id="rId17"/>
    <p:sldId id="456" r:id="rId18"/>
    <p:sldId id="314" r:id="rId19"/>
    <p:sldId id="385" r:id="rId20"/>
    <p:sldId id="386" r:id="rId21"/>
    <p:sldId id="387" r:id="rId22"/>
    <p:sldId id="295" r:id="rId23"/>
    <p:sldId id="341" r:id="rId24"/>
    <p:sldId id="350" r:id="rId25"/>
    <p:sldId id="435" r:id="rId26"/>
    <p:sldId id="436" r:id="rId27"/>
    <p:sldId id="429" r:id="rId28"/>
    <p:sldId id="343" r:id="rId29"/>
    <p:sldId id="344" r:id="rId30"/>
    <p:sldId id="345" r:id="rId31"/>
    <p:sldId id="438" r:id="rId32"/>
    <p:sldId id="504" r:id="rId33"/>
    <p:sldId id="352" r:id="rId34"/>
    <p:sldId id="353" r:id="rId35"/>
    <p:sldId id="468" r:id="rId36"/>
    <p:sldId id="349" r:id="rId37"/>
    <p:sldId id="355" r:id="rId38"/>
    <p:sldId id="357" r:id="rId39"/>
    <p:sldId id="358" r:id="rId40"/>
    <p:sldId id="359" r:id="rId41"/>
    <p:sldId id="360" r:id="rId42"/>
    <p:sldId id="439" r:id="rId43"/>
    <p:sldId id="440" r:id="rId44"/>
    <p:sldId id="441" r:id="rId45"/>
    <p:sldId id="442" r:id="rId46"/>
    <p:sldId id="447" r:id="rId47"/>
    <p:sldId id="443" r:id="rId48"/>
    <p:sldId id="444" r:id="rId49"/>
    <p:sldId id="445" r:id="rId50"/>
    <p:sldId id="469" r:id="rId51"/>
    <p:sldId id="473" r:id="rId52"/>
    <p:sldId id="500" r:id="rId53"/>
    <p:sldId id="448" r:id="rId54"/>
    <p:sldId id="470" r:id="rId55"/>
    <p:sldId id="471" r:id="rId56"/>
    <p:sldId id="446" r:id="rId57"/>
    <p:sldId id="464" r:id="rId58"/>
    <p:sldId id="465" r:id="rId59"/>
    <p:sldId id="466" r:id="rId60"/>
    <p:sldId id="498" r:id="rId61"/>
    <p:sldId id="457" r:id="rId62"/>
    <p:sldId id="458" r:id="rId63"/>
    <p:sldId id="318" r:id="rId64"/>
    <p:sldId id="317" r:id="rId65"/>
    <p:sldId id="363" r:id="rId66"/>
    <p:sldId id="459" r:id="rId67"/>
    <p:sldId id="379" r:id="rId68"/>
    <p:sldId id="499" r:id="rId69"/>
    <p:sldId id="433" r:id="rId70"/>
    <p:sldId id="382" r:id="rId71"/>
    <p:sldId id="301" r:id="rId72"/>
    <p:sldId id="280" r:id="rId73"/>
    <p:sldId id="503" r:id="rId74"/>
    <p:sldId id="475" r:id="rId75"/>
    <p:sldId id="501" r:id="rId76"/>
    <p:sldId id="408" r:id="rId77"/>
    <p:sldId id="409" r:id="rId78"/>
    <p:sldId id="502" r:id="rId79"/>
    <p:sldId id="400" r:id="rId80"/>
    <p:sldId id="399" r:id="rId81"/>
    <p:sldId id="414" r:id="rId82"/>
    <p:sldId id="361" r:id="rId83"/>
    <p:sldId id="364" r:id="rId84"/>
    <p:sldId id="375" r:id="rId85"/>
    <p:sldId id="476" r:id="rId86"/>
    <p:sldId id="477" r:id="rId87"/>
    <p:sldId id="478" r:id="rId88"/>
    <p:sldId id="479" r:id="rId89"/>
    <p:sldId id="480" r:id="rId90"/>
    <p:sldId id="481" r:id="rId91"/>
    <p:sldId id="482" r:id="rId92"/>
    <p:sldId id="483" r:id="rId93"/>
    <p:sldId id="484" r:id="rId94"/>
    <p:sldId id="485" r:id="rId95"/>
    <p:sldId id="487" r:id="rId96"/>
    <p:sldId id="488" r:id="rId97"/>
    <p:sldId id="494" r:id="rId98"/>
    <p:sldId id="411" r:id="rId99"/>
    <p:sldId id="396" r:id="rId100"/>
    <p:sldId id="495" r:id="rId101"/>
    <p:sldId id="496" r:id="rId102"/>
    <p:sldId id="1023" r:id="rId10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0" autoAdjust="0"/>
    <p:restoredTop sz="94660"/>
  </p:normalViewPr>
  <p:slideViewPr>
    <p:cSldViewPr>
      <p:cViewPr varScale="1">
        <p:scale>
          <a:sx n="85" d="100"/>
          <a:sy n="85" d="100"/>
        </p:scale>
        <p:origin x="398" y="6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2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theme" Target="theme/theme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E780772-6E71-43D9-89D0-68FC79BA37E0}" type="datetimeFigureOut">
              <a:rPr lang="en-US"/>
              <a:pPr>
                <a:defRPr/>
              </a:pPr>
              <a:t>10/11/2023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70DF9C54-E774-448E-B059-6A0D1C6A3D85}" type="slidenum">
              <a:rPr lang="en-US"/>
              <a:pPr>
                <a:defRPr/>
              </a:pPr>
              <a:t>‹#›</a:t>
            </a:fld>
            <a:endParaRPr lang="en-US"/>
          </a:p>
        </p:txBody>
      </p:sp>
    </p:spTree>
    <p:extLst>
      <p:ext uri="{BB962C8B-B14F-4D97-AF65-F5344CB8AC3E}">
        <p14:creationId xmlns:p14="http://schemas.microsoft.com/office/powerpoint/2010/main" val="19794307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geod.nrcan.gc.ca/products/html-public/GSDpublications/Papers/English/itrf/mike/nad83csrs.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B2A9E7B6-765F-4D8D-B9B5-9E4A116CF1BD}" type="slidenum">
              <a:rPr lang="en-US" altLang="en-US" smtClean="0">
                <a:solidFill>
                  <a:srgbClr val="000000"/>
                </a:solidFill>
                <a:ea typeface="MS PGothic" pitchFamily="34" charset="-128"/>
              </a:rPr>
              <a:pPr eaLnBrk="1" fontAlgn="base" hangingPunct="1">
                <a:spcBef>
                  <a:spcPct val="0"/>
                </a:spcBef>
                <a:spcAft>
                  <a:spcPct val="0"/>
                </a:spcAft>
              </a:pPr>
              <a:t>1</a:t>
            </a:fld>
            <a:endParaRPr lang="en-US" altLang="en-US">
              <a:solidFill>
                <a:srgbClr val="000000"/>
              </a:solidFill>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6DE8B-F250-4584-83EE-1EA3792DC8CC}" type="slidenum">
              <a:rPr lang="en-US" smtClean="0"/>
              <a:t>11</a:t>
            </a:fld>
            <a:endParaRPr lang="en-US"/>
          </a:p>
        </p:txBody>
      </p:sp>
    </p:spTree>
    <p:extLst>
      <p:ext uri="{BB962C8B-B14F-4D97-AF65-F5344CB8AC3E}">
        <p14:creationId xmlns:p14="http://schemas.microsoft.com/office/powerpoint/2010/main" val="3133040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EE40CCE1-FCD4-4B74-B3FA-75A9067B1AB1}" type="slidenum">
              <a:rPr lang="en-US" altLang="en-US" smtClean="0">
                <a:ea typeface="MS PGothic" pitchFamily="34" charset="-128"/>
              </a:rPr>
              <a:pPr eaLnBrk="1" fontAlgn="base" hangingPunct="1">
                <a:spcBef>
                  <a:spcPct val="0"/>
                </a:spcBef>
                <a:spcAft>
                  <a:spcPct val="0"/>
                </a:spcAft>
              </a:pPr>
              <a:t>12</a:t>
            </a:fld>
            <a:endParaRPr lang="en-US" altLang="en-US">
              <a:ea typeface="MS PGothic" pitchFamily="34" charset="-128"/>
            </a:endParaRPr>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Clarification on the word “convenient” – this is used to mean “there isn’t always a bench mark around when you need one – sometimes you have to find one far away and level from it to your site of interest”</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989" eaLnBrk="0" hangingPunct="0">
              <a:defRPr>
                <a:solidFill>
                  <a:schemeClr val="tx1"/>
                </a:solidFill>
                <a:latin typeface="Symbol" pitchFamily="18" charset="2"/>
              </a:defRPr>
            </a:lvl1pPr>
            <a:lvl2pPr marL="702756" indent="-270291" defTabSz="918989" eaLnBrk="0" hangingPunct="0">
              <a:defRPr>
                <a:solidFill>
                  <a:schemeClr val="tx1"/>
                </a:solidFill>
                <a:latin typeface="Symbol" pitchFamily="18" charset="2"/>
              </a:defRPr>
            </a:lvl2pPr>
            <a:lvl3pPr marL="1081164" indent="-216233" defTabSz="918989" eaLnBrk="0" hangingPunct="0">
              <a:defRPr>
                <a:solidFill>
                  <a:schemeClr val="tx1"/>
                </a:solidFill>
                <a:latin typeface="Symbol" pitchFamily="18" charset="2"/>
              </a:defRPr>
            </a:lvl3pPr>
            <a:lvl4pPr marL="1513629" indent="-216233" defTabSz="918989" eaLnBrk="0" hangingPunct="0">
              <a:defRPr>
                <a:solidFill>
                  <a:schemeClr val="tx1"/>
                </a:solidFill>
                <a:latin typeface="Symbol" pitchFamily="18" charset="2"/>
              </a:defRPr>
            </a:lvl4pPr>
            <a:lvl5pPr marL="1946095" indent="-216233" defTabSz="918989" eaLnBrk="0" hangingPunct="0">
              <a:defRPr>
                <a:solidFill>
                  <a:schemeClr val="tx1"/>
                </a:solidFill>
                <a:latin typeface="Symbol" pitchFamily="18" charset="2"/>
              </a:defRPr>
            </a:lvl5pPr>
            <a:lvl6pPr marL="2378560" indent="-216233" defTabSz="918989" eaLnBrk="0" fontAlgn="base" hangingPunct="0">
              <a:spcBef>
                <a:spcPct val="0"/>
              </a:spcBef>
              <a:spcAft>
                <a:spcPct val="0"/>
              </a:spcAft>
              <a:defRPr>
                <a:solidFill>
                  <a:schemeClr val="tx1"/>
                </a:solidFill>
                <a:latin typeface="Symbol" pitchFamily="18" charset="2"/>
              </a:defRPr>
            </a:lvl6pPr>
            <a:lvl7pPr marL="2811026" indent="-216233" defTabSz="918989" eaLnBrk="0" fontAlgn="base" hangingPunct="0">
              <a:spcBef>
                <a:spcPct val="0"/>
              </a:spcBef>
              <a:spcAft>
                <a:spcPct val="0"/>
              </a:spcAft>
              <a:defRPr>
                <a:solidFill>
                  <a:schemeClr val="tx1"/>
                </a:solidFill>
                <a:latin typeface="Symbol" pitchFamily="18" charset="2"/>
              </a:defRPr>
            </a:lvl7pPr>
            <a:lvl8pPr marL="3243491" indent="-216233" defTabSz="918989" eaLnBrk="0" fontAlgn="base" hangingPunct="0">
              <a:spcBef>
                <a:spcPct val="0"/>
              </a:spcBef>
              <a:spcAft>
                <a:spcPct val="0"/>
              </a:spcAft>
              <a:defRPr>
                <a:solidFill>
                  <a:schemeClr val="tx1"/>
                </a:solidFill>
                <a:latin typeface="Symbol" pitchFamily="18" charset="2"/>
              </a:defRPr>
            </a:lvl8pPr>
            <a:lvl9pPr marL="3675957" indent="-216233" defTabSz="918989" eaLnBrk="0" fontAlgn="base" hangingPunct="0">
              <a:spcBef>
                <a:spcPct val="0"/>
              </a:spcBef>
              <a:spcAft>
                <a:spcPct val="0"/>
              </a:spcAft>
              <a:defRPr>
                <a:solidFill>
                  <a:schemeClr val="tx1"/>
                </a:solidFill>
                <a:latin typeface="Symbol" pitchFamily="18" charset="2"/>
              </a:defRPr>
            </a:lvl9pPr>
          </a:lstStyle>
          <a:p>
            <a:fld id="{E8458AB5-DFFD-4CA5-98BB-89D39F360A2E}" type="slidenum">
              <a:rPr lang="en-US" smtClean="0">
                <a:latin typeface="Times New Roman" pitchFamily="18" charset="0"/>
              </a:rPr>
              <a:pPr/>
              <a:t>13</a:t>
            </a:fld>
            <a:endParaRPr lang="en-US">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408DD5C9-9104-4F60-9D11-043D1B78056A}" type="slidenum">
              <a:rPr lang="en-US" altLang="en-US" sz="1300" smtClean="0">
                <a:latin typeface="Times New Roman" panose="02020603050405020304" pitchFamily="18" charset="0"/>
                <a:cs typeface="Arial" panose="020B0604020202020204" pitchFamily="34" charset="0"/>
              </a:rPr>
              <a:pPr eaLnBrk="0" hangingPunct="0">
                <a:spcBef>
                  <a:spcPct val="0"/>
                </a:spcBef>
              </a:pPr>
              <a:t>14</a:t>
            </a:fld>
            <a:endParaRPr lang="en-US" altLang="en-US" sz="1300">
              <a:latin typeface="Times New Roman" panose="02020603050405020304" pitchFamily="18" charset="0"/>
              <a:cs typeface="Arial" panose="020B0604020202020204" pitchFamily="34" charset="0"/>
            </a:endParaRPr>
          </a:p>
        </p:txBody>
      </p:sp>
      <p:sp>
        <p:nvSpPr>
          <p:cNvPr id="312323" name="Rectangle 2"/>
          <p:cNvSpPr>
            <a:spLocks noGrp="1" noRot="1" noChangeAspect="1" noChangeArrowheads="1" noTextEdit="1"/>
          </p:cNvSpPr>
          <p:nvPr>
            <p:ph type="sldImg"/>
          </p:nvPr>
        </p:nvSpPr>
        <p:spPr bwMode="auto">
          <a:xfrm>
            <a:off x="1258888" y="720725"/>
            <a:ext cx="47990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290682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6463" eaLnBrk="0" hangingPunct="0">
              <a:spcBef>
                <a:spcPct val="30000"/>
              </a:spcBef>
              <a:defRPr sz="1200">
                <a:solidFill>
                  <a:schemeClr val="tx1"/>
                </a:solidFill>
                <a:latin typeface="Calibri" pitchFamily="34" charset="0"/>
              </a:defRPr>
            </a:lvl1pPr>
            <a:lvl2pPr marL="742950" indent="-285750" defTabSz="906463" eaLnBrk="0" hangingPunct="0">
              <a:spcBef>
                <a:spcPct val="30000"/>
              </a:spcBef>
              <a:defRPr sz="1200">
                <a:solidFill>
                  <a:schemeClr val="tx1"/>
                </a:solidFill>
                <a:latin typeface="Calibri" pitchFamily="34" charset="0"/>
              </a:defRPr>
            </a:lvl2pPr>
            <a:lvl3pPr marL="1143000" indent="-228600" defTabSz="906463" eaLnBrk="0" hangingPunct="0">
              <a:spcBef>
                <a:spcPct val="30000"/>
              </a:spcBef>
              <a:defRPr sz="1200">
                <a:solidFill>
                  <a:schemeClr val="tx1"/>
                </a:solidFill>
                <a:latin typeface="Calibri" pitchFamily="34" charset="0"/>
              </a:defRPr>
            </a:lvl3pPr>
            <a:lvl4pPr marL="1600200" indent="-228600" defTabSz="906463" eaLnBrk="0" hangingPunct="0">
              <a:spcBef>
                <a:spcPct val="30000"/>
              </a:spcBef>
              <a:defRPr sz="1200">
                <a:solidFill>
                  <a:schemeClr val="tx1"/>
                </a:solidFill>
                <a:latin typeface="Calibri" pitchFamily="34" charset="0"/>
              </a:defRPr>
            </a:lvl4pPr>
            <a:lvl5pPr marL="2057400" indent="-228600" defTabSz="906463" eaLnBrk="0" hangingPunct="0">
              <a:spcBef>
                <a:spcPct val="30000"/>
              </a:spcBef>
              <a:defRPr sz="1200">
                <a:solidFill>
                  <a:schemeClr val="tx1"/>
                </a:solidFill>
                <a:latin typeface="Calibri" pitchFamily="34" charset="0"/>
              </a:defRPr>
            </a:lvl5pPr>
            <a:lvl6pPr marL="2514600" indent="-228600" defTabSz="906463" eaLnBrk="0" fontAlgn="base" hangingPunct="0">
              <a:spcBef>
                <a:spcPct val="30000"/>
              </a:spcBef>
              <a:spcAft>
                <a:spcPct val="0"/>
              </a:spcAft>
              <a:defRPr sz="1200">
                <a:solidFill>
                  <a:schemeClr val="tx1"/>
                </a:solidFill>
                <a:latin typeface="Calibri" pitchFamily="34" charset="0"/>
              </a:defRPr>
            </a:lvl6pPr>
            <a:lvl7pPr marL="2971800" indent="-228600" defTabSz="906463" eaLnBrk="0" fontAlgn="base" hangingPunct="0">
              <a:spcBef>
                <a:spcPct val="30000"/>
              </a:spcBef>
              <a:spcAft>
                <a:spcPct val="0"/>
              </a:spcAft>
              <a:defRPr sz="1200">
                <a:solidFill>
                  <a:schemeClr val="tx1"/>
                </a:solidFill>
                <a:latin typeface="Calibri" pitchFamily="34" charset="0"/>
              </a:defRPr>
            </a:lvl7pPr>
            <a:lvl8pPr marL="3429000" indent="-228600" defTabSz="906463" eaLnBrk="0" fontAlgn="base" hangingPunct="0">
              <a:spcBef>
                <a:spcPct val="30000"/>
              </a:spcBef>
              <a:spcAft>
                <a:spcPct val="0"/>
              </a:spcAft>
              <a:defRPr sz="1200">
                <a:solidFill>
                  <a:schemeClr val="tx1"/>
                </a:solidFill>
                <a:latin typeface="Calibri" pitchFamily="34" charset="0"/>
              </a:defRPr>
            </a:lvl8pPr>
            <a:lvl9pPr marL="3886200" indent="-228600" defTabSz="9064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8FCB98E-A9F6-4286-9648-BD4BD0F66CDF}" type="slidenum">
              <a:rPr lang="en-US" altLang="en-US" smtClean="0">
                <a:latin typeface="Arial" pitchFamily="34" charset="0"/>
                <a:ea typeface="MS PGothic" pitchFamily="34" charset="-128"/>
              </a:rPr>
              <a:pPr eaLnBrk="1" fontAlgn="base" hangingPunct="1">
                <a:spcBef>
                  <a:spcPct val="0"/>
                </a:spcBef>
                <a:spcAft>
                  <a:spcPct val="0"/>
                </a:spcAft>
              </a:pPr>
              <a:t>16</a:t>
            </a:fld>
            <a:endParaRPr lang="en-US" altLang="en-US">
              <a:latin typeface="Arial" pitchFamily="34" charset="0"/>
              <a:ea typeface="MS PGothic" pitchFamily="34" charset="-128"/>
            </a:endParaRPr>
          </a:p>
        </p:txBody>
      </p:sp>
      <p:sp>
        <p:nvSpPr>
          <p:cNvPr id="140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sz="800" dirty="0"/>
              <a:t>This slide is an idealized situation demonstrating the usefulness of near-shore gravity, specifically the use of such gravity to accurately compute a gravimetric </a:t>
            </a:r>
            <a:r>
              <a:rPr lang="en-US" altLang="en-US" sz="800" b="1" dirty="0"/>
              <a:t>geoid</a:t>
            </a:r>
            <a:r>
              <a:rPr lang="en-US" altLang="en-US" sz="800" dirty="0"/>
              <a:t> model.  (The geoid is the one unique equipotential surface of the Earth’s gravity field which best fits, in a least-squares sense, global mean sea level).  </a:t>
            </a:r>
          </a:p>
          <a:p>
            <a:pPr eaLnBrk="1" hangingPunct="1">
              <a:lnSpc>
                <a:spcPct val="80000"/>
              </a:lnSpc>
              <a:spcBef>
                <a:spcPct val="0"/>
              </a:spcBef>
            </a:pPr>
            <a:endParaRPr lang="en-US" altLang="en-US" sz="800" dirty="0"/>
          </a:p>
          <a:p>
            <a:pPr eaLnBrk="1" hangingPunct="1">
              <a:lnSpc>
                <a:spcPct val="80000"/>
              </a:lnSpc>
              <a:spcBef>
                <a:spcPct val="0"/>
              </a:spcBef>
            </a:pPr>
            <a:r>
              <a:rPr lang="en-US" altLang="en-US" sz="800" dirty="0"/>
              <a:t>On land, the use of the Global Positioning System (GPS) for fast, accurate surveying is well documented.  However the height determined by GPS refers to a highly idealized, mathematically simple surface known as the ellipsoid.  Thus GPS heights are “</a:t>
            </a:r>
            <a:r>
              <a:rPr lang="en-US" altLang="en-US" sz="800" b="1" dirty="0"/>
              <a:t>ellipsoid heights</a:t>
            </a:r>
            <a:r>
              <a:rPr lang="en-US" altLang="en-US" sz="800" dirty="0"/>
              <a:t>”.  Unfortunately, ellipsoid heights are non-intuitive in many ways.  First, they can be dozens of meters different from heights above the geoid (known as </a:t>
            </a:r>
            <a:r>
              <a:rPr lang="en-US" altLang="en-US" sz="800" b="1" dirty="0" err="1"/>
              <a:t>orthometric</a:t>
            </a:r>
            <a:r>
              <a:rPr lang="en-US" altLang="en-US" sz="800" b="1" dirty="0"/>
              <a:t> heights</a:t>
            </a:r>
            <a:r>
              <a:rPr lang="en-US" altLang="en-US" sz="800" dirty="0"/>
              <a:t>, or more colloquially, but less correctly as “</a:t>
            </a:r>
            <a:r>
              <a:rPr lang="en-US" altLang="en-US" sz="800" b="1" dirty="0"/>
              <a:t>heights above sea level</a:t>
            </a:r>
            <a:r>
              <a:rPr lang="en-US" altLang="en-US" sz="800" dirty="0"/>
              <a:t>”).  Secondly, ellipsoid heights do not give an accurate portrayal of how water will flow, due to their complete disconnect from the gravity field of the Earth.  If one has an accurate model of </a:t>
            </a:r>
            <a:r>
              <a:rPr lang="en-US" altLang="en-US" sz="800" b="1" dirty="0"/>
              <a:t>geoid undulations</a:t>
            </a:r>
            <a:r>
              <a:rPr lang="en-US" altLang="en-US" sz="800" dirty="0"/>
              <a:t> (the separation between the geoid and ellipsoid), then one can take the GPS-derived ellipsoid heights, remove the geoid undulation, and arrive at your </a:t>
            </a:r>
            <a:r>
              <a:rPr lang="en-US" altLang="en-US" sz="800" dirty="0" err="1"/>
              <a:t>orthometric</a:t>
            </a:r>
            <a:r>
              <a:rPr lang="en-US" altLang="en-US" sz="800" dirty="0"/>
              <a:t> height (a.k.a. “height above sea level”).  This is a significantly faster method of determining </a:t>
            </a:r>
            <a:r>
              <a:rPr lang="en-US" altLang="en-US" sz="800" dirty="0" err="1"/>
              <a:t>orthometric</a:t>
            </a:r>
            <a:r>
              <a:rPr lang="en-US" altLang="en-US" sz="800" dirty="0"/>
              <a:t> heights compared to traditional surveying methods of spirit leveling.  </a:t>
            </a:r>
          </a:p>
          <a:p>
            <a:pPr eaLnBrk="1" hangingPunct="1">
              <a:lnSpc>
                <a:spcPct val="80000"/>
              </a:lnSpc>
              <a:spcBef>
                <a:spcPct val="0"/>
              </a:spcBef>
            </a:pPr>
            <a:endParaRPr lang="en-US" altLang="en-US" sz="800" dirty="0"/>
          </a:p>
          <a:p>
            <a:pPr eaLnBrk="1" hangingPunct="1">
              <a:lnSpc>
                <a:spcPct val="80000"/>
              </a:lnSpc>
              <a:spcBef>
                <a:spcPct val="0"/>
              </a:spcBef>
            </a:pPr>
            <a:r>
              <a:rPr lang="en-US" altLang="en-US" sz="800" dirty="0"/>
              <a:t>On the ocean, satellite altimetry is used to monitor sea level.  However, because the satellite orbits are known relative to the ellipsoid, and the </a:t>
            </a:r>
            <a:r>
              <a:rPr lang="en-US" altLang="en-US" sz="800" dirty="0" err="1"/>
              <a:t>altimetric</a:t>
            </a:r>
            <a:r>
              <a:rPr lang="en-US" altLang="en-US" sz="800" dirty="0"/>
              <a:t> measurement is from satellite to sea surface, the resulting information is the height of the sea surface above the ellipsoid, often called the “</a:t>
            </a:r>
            <a:r>
              <a:rPr lang="en-US" altLang="en-US" sz="800" b="1" dirty="0"/>
              <a:t>sea surface height</a:t>
            </a:r>
            <a:r>
              <a:rPr lang="en-US" altLang="en-US" sz="800" dirty="0"/>
              <a:t>” or SSH.  If one is interested, however, in the impact of winds, heating, currents and other phenomena on the ocean surface, then one must remove the gravitational impact on the ocean surface.  That is, one must know the separation between the ellipsoid and the geoid over the ocean in order to remove this signal, and arrive at the residual value.  This residual, the distance from the geoid up to the sea surface, is known by many names, the most common being “</a:t>
            </a:r>
            <a:r>
              <a:rPr lang="en-US" altLang="en-US" sz="800" b="1" dirty="0"/>
              <a:t>sea surface topography</a:t>
            </a:r>
            <a:r>
              <a:rPr lang="en-US" altLang="en-US" sz="800" dirty="0"/>
              <a:t>” (SST) or “</a:t>
            </a:r>
            <a:r>
              <a:rPr lang="en-US" altLang="en-US" sz="800" b="1" dirty="0"/>
              <a:t>dynamic ocean topography</a:t>
            </a:r>
            <a:r>
              <a:rPr lang="en-US" altLang="en-US" sz="800" dirty="0"/>
              <a:t>”.  </a:t>
            </a:r>
          </a:p>
          <a:p>
            <a:pPr eaLnBrk="1" hangingPunct="1">
              <a:lnSpc>
                <a:spcPct val="80000"/>
              </a:lnSpc>
              <a:spcBef>
                <a:spcPct val="0"/>
              </a:spcBef>
            </a:pPr>
            <a:endParaRPr lang="en-US" altLang="en-US" sz="800" dirty="0"/>
          </a:p>
          <a:p>
            <a:pPr eaLnBrk="1" hangingPunct="1">
              <a:lnSpc>
                <a:spcPct val="80000"/>
              </a:lnSpc>
              <a:spcBef>
                <a:spcPct val="0"/>
              </a:spcBef>
            </a:pPr>
            <a:r>
              <a:rPr lang="en-US" altLang="en-US" sz="800" dirty="0"/>
              <a:t>Coastal areas prone to flooding would benefit both by knowing accurate land elevations (to aid in construction planning, floodplain mapping, </a:t>
            </a:r>
            <a:r>
              <a:rPr lang="en-US" altLang="en-US" sz="800" dirty="0" err="1"/>
              <a:t>etc</a:t>
            </a:r>
            <a:r>
              <a:rPr lang="en-US" altLang="en-US" sz="800" dirty="0"/>
              <a:t>) as well as knowing accurately how the near shore ocean processes work (to better model responses to hurricanes and other dynamic ocean phenomena).  It is an unfortunate fact that the largest areas missing accurate gravity measurements are those areas immediately offshore.  This is because ships with gravimeters can not get into these shallows, </a:t>
            </a:r>
            <a:r>
              <a:rPr lang="en-US" altLang="en-US" sz="800" dirty="0" err="1"/>
              <a:t>altimetrically</a:t>
            </a:r>
            <a:r>
              <a:rPr lang="en-US" altLang="en-US" sz="800" dirty="0"/>
              <a:t> derived gravity models are unreliable due to the inability to accurately compute near-shore tides, and terrestrial gravimeters can not measure in the water.  The only practical option to collecting the near-shore ocean gravity data is through airborne based technologies.</a:t>
            </a:r>
          </a:p>
          <a:p>
            <a:pPr eaLnBrk="1" hangingPunct="1">
              <a:lnSpc>
                <a:spcPct val="80000"/>
              </a:lnSpc>
              <a:spcBef>
                <a:spcPct val="0"/>
              </a:spcBef>
            </a:pPr>
            <a:r>
              <a:rPr lang="en-US" altLang="en-US" sz="800" dirty="0"/>
              <a:t>  </a:t>
            </a:r>
          </a:p>
          <a:p>
            <a:pPr eaLnBrk="1" hangingPunct="1">
              <a:lnSpc>
                <a:spcPct val="80000"/>
              </a:lnSpc>
              <a:spcBef>
                <a:spcPct val="0"/>
              </a:spcBef>
            </a:pPr>
            <a:r>
              <a:rPr lang="en-US" altLang="en-US" sz="800" dirty="0"/>
              <a:t>Dr. </a:t>
            </a:r>
            <a:r>
              <a:rPr lang="en-US" altLang="en-US" sz="800" dirty="0" err="1"/>
              <a:t>Dru</a:t>
            </a:r>
            <a:r>
              <a:rPr lang="en-US" altLang="en-US" sz="800" dirty="0"/>
              <a:t> A. Smith</a:t>
            </a:r>
          </a:p>
          <a:p>
            <a:pPr eaLnBrk="1" hangingPunct="1">
              <a:lnSpc>
                <a:spcPct val="80000"/>
              </a:lnSpc>
              <a:spcBef>
                <a:spcPct val="0"/>
              </a:spcBef>
            </a:pPr>
            <a:r>
              <a:rPr lang="en-US" altLang="en-US" sz="800" dirty="0"/>
              <a:t>Chief Geodesist</a:t>
            </a:r>
          </a:p>
          <a:p>
            <a:pPr eaLnBrk="1" hangingPunct="1">
              <a:lnSpc>
                <a:spcPct val="80000"/>
              </a:lnSpc>
              <a:spcBef>
                <a:spcPct val="0"/>
              </a:spcBef>
            </a:pPr>
            <a:r>
              <a:rPr lang="en-US" altLang="en-US" sz="800" dirty="0"/>
              <a:t>NOAA, National Geodetic Survey</a:t>
            </a:r>
          </a:p>
          <a:p>
            <a:pPr eaLnBrk="1" hangingPunct="1">
              <a:lnSpc>
                <a:spcPct val="80000"/>
              </a:lnSpc>
              <a:spcBef>
                <a:spcPct val="0"/>
              </a:spcBef>
            </a:pPr>
            <a:r>
              <a:rPr lang="en-US" altLang="en-US" sz="800" dirty="0"/>
              <a:t>Dru.Smith@noaa.gov</a:t>
            </a:r>
          </a:p>
          <a:p>
            <a:pPr eaLnBrk="1" hangingPunct="1">
              <a:lnSpc>
                <a:spcPct val="80000"/>
              </a:lnSpc>
              <a:spcBef>
                <a:spcPct val="0"/>
              </a:spcBef>
            </a:pPr>
            <a:r>
              <a:rPr lang="en-US" altLang="en-US" sz="800" dirty="0"/>
              <a:t>1/11/2006</a:t>
            </a:r>
          </a:p>
          <a:p>
            <a:pPr eaLnBrk="1" hangingPunct="1">
              <a:lnSpc>
                <a:spcPct val="80000"/>
              </a:lnSpc>
              <a:spcBef>
                <a:spcPct val="0"/>
              </a:spcBef>
            </a:pPr>
            <a:endParaRPr lang="en-US" altLang="en-US" sz="8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DD521BD-A16D-4B13-9442-98583537F77E}" type="slidenum">
              <a:rPr lang="en-US" altLang="en-US" smtClean="0">
                <a:latin typeface="Arial" pitchFamily="34" charset="0"/>
              </a:rPr>
              <a:pPr eaLnBrk="1" fontAlgn="base" hangingPunct="1">
                <a:spcBef>
                  <a:spcPct val="0"/>
                </a:spcBef>
                <a:spcAft>
                  <a:spcPct val="0"/>
                </a:spcAft>
              </a:pPr>
              <a:t>20</a:t>
            </a:fld>
            <a:endParaRPr lang="en-US" altLang="en-US">
              <a:latin typeface="Arial" pitchFamily="34" charset="0"/>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To fully appreciate the reasoning for many of strict requirements for geodetic leveling we must begin with understanding what are </a:t>
            </a:r>
            <a:r>
              <a:rPr lang="en-US" altLang="en-US" dirty="0" err="1"/>
              <a:t>orthometric</a:t>
            </a:r>
            <a:r>
              <a:rPr lang="en-US" altLang="en-US" dirty="0"/>
              <a:t> heights.</a:t>
            </a:r>
          </a:p>
          <a:p>
            <a:pPr eaLnBrk="1" hangingPunct="1"/>
            <a:endParaRPr lang="en-US" altLang="en-US" dirty="0"/>
          </a:p>
          <a:p>
            <a:pPr eaLnBrk="1" hangingPunct="1"/>
            <a:r>
              <a:rPr lang="en-US" altLang="en-US" dirty="0"/>
              <a:t>A realistic “view” of our very irregular shaped Earth as depicted in this gravity model determined from space borne gravity measurements by GRACE, gravity recovery and climate experiment.</a:t>
            </a:r>
          </a:p>
          <a:p>
            <a:pPr eaLnBrk="1" hangingPunct="1"/>
            <a:endParaRPr lang="en-US" altLang="en-US" dirty="0"/>
          </a:p>
          <a:p>
            <a:pPr eaLnBrk="1" hangingPunct="1"/>
            <a:r>
              <a:rPr lang="en-US" altLang="en-US" dirty="0"/>
              <a:t>Every time we set up and plumb our level equipment we are then determining our horizon through the optics of the instrument perpendicular to the attraction of gravity at that point.  Now, envision about 26 setups per mile and hundreds and thousands of setups over distances covering a County, each perpendicular to the attraction at that point on our irregular shaped, curved Earth and you can begin to get the feeling that leveling must be much more than a “simple” routine of </a:t>
            </a:r>
            <a:r>
              <a:rPr lang="en-US" altLang="en-US" dirty="0" err="1"/>
              <a:t>backsights</a:t>
            </a:r>
            <a:r>
              <a:rPr lang="en-US" altLang="en-US" dirty="0"/>
              <a:t> minus foresights.</a:t>
            </a:r>
          </a:p>
          <a:p>
            <a:pPr eaLnBrk="1" hangingPunct="1"/>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itchFamily="34" charset="0"/>
              </a:rPr>
              <a:t>This slide shows “crossovers” between any of the 1755 terrestrial gravity surveys which NGS holds in its database.  These are</a:t>
            </a:r>
          </a:p>
          <a:p>
            <a:r>
              <a:rPr lang="en-US" altLang="en-US" dirty="0">
                <a:latin typeface="Arial" pitchFamily="34" charset="0"/>
              </a:rPr>
              <a:t>basically mismatches between surveys that overlap one another, plotted at the point of overlap.  Note that the color bar</a:t>
            </a:r>
          </a:p>
          <a:p>
            <a:r>
              <a:rPr lang="en-US" altLang="en-US" dirty="0">
                <a:latin typeface="Arial" pitchFamily="34" charset="0"/>
              </a:rPr>
              <a:t>is +/- 2 </a:t>
            </a:r>
            <a:r>
              <a:rPr lang="en-US" altLang="en-US" dirty="0" err="1">
                <a:latin typeface="Arial" pitchFamily="34" charset="0"/>
              </a:rPr>
              <a:t>mGals</a:t>
            </a:r>
            <a:r>
              <a:rPr lang="en-US" altLang="en-US" dirty="0">
                <a:latin typeface="Arial" pitchFamily="34" charset="0"/>
              </a:rPr>
              <a:t>, and how many surveys disagree with one another at that level.  GRAV-D flights should yield about 2 </a:t>
            </a:r>
            <a:r>
              <a:rPr lang="en-US" altLang="en-US" dirty="0" err="1">
                <a:latin typeface="Arial" pitchFamily="34" charset="0"/>
              </a:rPr>
              <a:t>mGal</a:t>
            </a:r>
            <a:endParaRPr lang="en-US" altLang="en-US" dirty="0">
              <a:latin typeface="Arial" pitchFamily="34" charset="0"/>
            </a:endParaRPr>
          </a:p>
          <a:p>
            <a:r>
              <a:rPr lang="en-US" altLang="en-US" dirty="0">
                <a:latin typeface="Arial" pitchFamily="34" charset="0"/>
              </a:rPr>
              <a:t>accuracy surveys, and help reduce the level of disagreement to that range.</a:t>
            </a:r>
          </a:p>
          <a:p>
            <a:endParaRPr lang="en-US" altLang="en-US" dirty="0">
              <a:latin typeface="Arial" pitchFamily="34" charset="0"/>
            </a:endParaRPr>
          </a:p>
          <a:p>
            <a:r>
              <a:rPr lang="en-US" altLang="en-US" dirty="0">
                <a:latin typeface="Arial" pitchFamily="34" charset="0"/>
              </a:rPr>
              <a:t>The vertical axis of the lower plot is “Percent of points with this level of crossover error”  So while it is bell-shaped around -0.26 </a:t>
            </a:r>
            <a:r>
              <a:rPr lang="en-US" altLang="en-US" dirty="0" err="1">
                <a:latin typeface="Arial" pitchFamily="34" charset="0"/>
              </a:rPr>
              <a:t>mGals</a:t>
            </a:r>
            <a:r>
              <a:rPr lang="en-US" altLang="en-US" dirty="0">
                <a:latin typeface="Arial" pitchFamily="34" charset="0"/>
              </a:rPr>
              <a:t>, the “wings” at the &gt;+2 or &lt;-2 range contain a good 45-50% of all crossovers.</a:t>
            </a:r>
          </a:p>
          <a:p>
            <a:endParaRPr lang="en-US" altLang="en-US" dirty="0">
              <a:latin typeface="Arial" pitchFamily="34" charset="0"/>
            </a:endParaRPr>
          </a:p>
          <a:p>
            <a:r>
              <a:rPr lang="en-US" altLang="en-US" dirty="0">
                <a:latin typeface="Arial" pitchFamily="34" charset="0"/>
              </a:rPr>
              <a:t>Added October 2010.</a:t>
            </a:r>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653F57C-48C5-4BFF-B86A-2D8FAE5BA99C}" type="slidenum">
              <a:rPr lang="en-US" altLang="en-US" smtClean="0">
                <a:latin typeface="Arial" pitchFamily="34" charset="0"/>
              </a:rPr>
              <a:pPr eaLnBrk="1" fontAlgn="base" hangingPunct="1">
                <a:spcBef>
                  <a:spcPct val="0"/>
                </a:spcBef>
                <a:spcAft>
                  <a:spcPct val="0"/>
                </a:spcAft>
              </a:pPr>
              <a:t>22</a:t>
            </a:fld>
            <a:endParaRPr lang="en-US" altLang="en-US">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Target is to be able to achieve 2 cm accuracy </a:t>
            </a:r>
            <a:r>
              <a:rPr lang="en-US" altLang="en-US" dirty="0" err="1"/>
              <a:t>orthometric</a:t>
            </a:r>
            <a:r>
              <a:rPr lang="en-US" altLang="en-US" dirty="0"/>
              <a:t> heights (where possible) using a GNSS receiver and a geoid model</a:t>
            </a:r>
          </a:p>
          <a:p>
            <a:pPr marL="171450" indent="-171450">
              <a:buFontTx/>
              <a:buChar char="-"/>
              <a:defRPr/>
            </a:pPr>
            <a:r>
              <a:rPr lang="en-US" altLang="en-US" dirty="0"/>
              <a:t>Roughly 1 cm uncertainty from GNSS and 1 cm from the geoid model</a:t>
            </a:r>
          </a:p>
          <a:p>
            <a:pPr marL="171450" indent="-171450">
              <a:buFontTx/>
              <a:buChar char="-"/>
              <a:defRPr/>
            </a:pPr>
            <a:endParaRPr lang="en-US" altLang="en-US" dirty="0"/>
          </a:p>
          <a:p>
            <a:pPr>
              <a:defRPr/>
            </a:pPr>
            <a:r>
              <a:rPr lang="en-US" altLang="en-US" dirty="0"/>
              <a:t>GRAV-D</a:t>
            </a:r>
          </a:p>
          <a:p>
            <a:pPr marL="171450" indent="-171450">
              <a:buFontTx/>
              <a:buChar char="-"/>
              <a:defRPr/>
            </a:pPr>
            <a:r>
              <a:rPr lang="en-US" altLang="en-US" dirty="0"/>
              <a:t>Phase 1: snapshot of the entire country to provide a consistent data set</a:t>
            </a:r>
          </a:p>
          <a:p>
            <a:pPr marL="171450" indent="-171450">
              <a:buFontTx/>
              <a:buChar char="-"/>
              <a:defRPr/>
            </a:pPr>
            <a:r>
              <a:rPr lang="en-US" altLang="en-US" dirty="0"/>
              <a:t>Phase 2: long term monitoring of geoid change – in development</a:t>
            </a:r>
          </a:p>
          <a:p>
            <a:pPr marL="171450" indent="-171450">
              <a:buFontTx/>
              <a:buChar char="-"/>
              <a:defRPr/>
            </a:pPr>
            <a:r>
              <a:rPr lang="en-US" altLang="en-US" dirty="0"/>
              <a:t>Work with partners to incorporate additional gravity data, particularly surface gravity data, validate existing data, and monitor change</a:t>
            </a:r>
          </a:p>
          <a:p>
            <a:pPr>
              <a:defRPr/>
            </a:pPr>
            <a:endParaRPr lang="en-US" altLang="en-US" dirty="0"/>
          </a:p>
        </p:txBody>
      </p:sp>
      <p:sp>
        <p:nvSpPr>
          <p:cNvPr id="4" name="Slide Number Placeholder 3"/>
          <p:cNvSpPr>
            <a:spLocks noGrp="1"/>
          </p:cNvSpPr>
          <p:nvPr>
            <p:ph type="sldNum" sz="quarter" idx="5"/>
          </p:nvPr>
        </p:nvSpPr>
        <p:spPr/>
        <p:txBody>
          <a:bodyPr/>
          <a:lstStyle/>
          <a:p>
            <a:pPr>
              <a:defRPr/>
            </a:pPr>
            <a:fld id="{87737A64-DDBC-4550-853A-4F8746BEFA72}" type="slidenum">
              <a:rPr lang="en-US" smtClean="0"/>
              <a:pPr>
                <a:defRPr/>
              </a:pPr>
              <a:t>23</a:t>
            </a:fld>
            <a:endParaRPr lang="en-US"/>
          </a:p>
        </p:txBody>
      </p:sp>
    </p:spTree>
    <p:extLst>
      <p:ext uri="{BB962C8B-B14F-4D97-AF65-F5344CB8AC3E}">
        <p14:creationId xmlns:p14="http://schemas.microsoft.com/office/powerpoint/2010/main" val="3265751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Project Scope:</a:t>
            </a:r>
          </a:p>
          <a:p>
            <a:pPr marL="171450" indent="-171450">
              <a:buFontTx/>
              <a:buChar char="-"/>
              <a:defRPr/>
            </a:pPr>
            <a:r>
              <a:rPr lang="en-US" dirty="0"/>
              <a:t>Scope of the project: cover roughly 15.6 million square kilometers – contiguous united states, Alaska, Hawaii, Guam, and American Samoa</a:t>
            </a:r>
          </a:p>
          <a:p>
            <a:pPr marL="171450" indent="-171450">
              <a:buFontTx/>
              <a:buChar char="-"/>
              <a:defRPr/>
            </a:pPr>
            <a:r>
              <a:rPr lang="en-US" dirty="0"/>
              <a:t>In order to blend with satellite altimetry data the airborne survey is done to the continental shelf where possible or ~ 200 km beyond the shoreline or border, whichever is further</a:t>
            </a:r>
          </a:p>
          <a:p>
            <a:pPr marL="171450" indent="-171450">
              <a:buFontTx/>
              <a:buChar char="-"/>
              <a:defRPr/>
            </a:pPr>
            <a:r>
              <a:rPr lang="en-US" dirty="0"/>
              <a:t>Deadline of 2022 for datum rollout, which means a target of 2021 to finish the airborne survey</a:t>
            </a:r>
          </a:p>
          <a:p>
            <a:pPr marL="171450" indent="-171450">
              <a:buFontTx/>
              <a:buChar char="-"/>
              <a:defRPr/>
            </a:pPr>
            <a:r>
              <a:rPr lang="en-US" dirty="0"/>
              <a:t>Priority areas were defined as Alaska and coastal areas</a:t>
            </a:r>
          </a:p>
          <a:p>
            <a:pPr>
              <a:defRPr/>
            </a:pPr>
            <a:endParaRPr lang="en-US" dirty="0"/>
          </a:p>
          <a:p>
            <a:pPr>
              <a:defRPr/>
            </a:pPr>
            <a:r>
              <a:rPr lang="en-US" dirty="0"/>
              <a:t>Challenges:</a:t>
            </a:r>
          </a:p>
          <a:p>
            <a:pPr marL="171450" indent="-171450">
              <a:buFontTx/>
              <a:buChar char="-"/>
              <a:defRPr/>
            </a:pPr>
            <a:r>
              <a:rPr lang="en-US" dirty="0"/>
              <a:t>Fixed annual budget and time </a:t>
            </a:r>
            <a:r>
              <a:rPr lang="en-US" dirty="0">
                <a:sym typeface="Wingdings" panose="05000000000000000000" pitchFamily="2" charset="2"/>
              </a:rPr>
              <a:t> design of surveys had to fit within an annual budget of $3.5 million and meet the deadline</a:t>
            </a:r>
          </a:p>
          <a:p>
            <a:pPr marL="171450" indent="-171450">
              <a:buFontTx/>
              <a:buChar char="-"/>
              <a:defRPr/>
            </a:pPr>
            <a:r>
              <a:rPr lang="en-US" dirty="0">
                <a:sym typeface="Wingdings" panose="05000000000000000000" pitchFamily="2" charset="2"/>
              </a:rPr>
              <a:t>This was a major factor in setting altitude and line spacing</a:t>
            </a:r>
            <a:endParaRPr lang="en-US" dirty="0"/>
          </a:p>
        </p:txBody>
      </p:sp>
      <p:sp>
        <p:nvSpPr>
          <p:cNvPr id="4" name="Slide Number Placeholder 3"/>
          <p:cNvSpPr>
            <a:spLocks noGrp="1"/>
          </p:cNvSpPr>
          <p:nvPr>
            <p:ph type="sldNum" sz="quarter" idx="5"/>
          </p:nvPr>
        </p:nvSpPr>
        <p:spPr/>
        <p:txBody>
          <a:bodyPr/>
          <a:lstStyle/>
          <a:p>
            <a:pPr>
              <a:defRPr/>
            </a:pPr>
            <a:fld id="{E1AE393A-0202-483F-ADBF-0D0FB5E9EA91}" type="slidenum">
              <a:rPr lang="en-US" smtClean="0"/>
              <a:pPr>
                <a:defRPr/>
              </a:pPr>
              <a:t>24</a:t>
            </a:fld>
            <a:endParaRPr lang="en-US"/>
          </a:p>
        </p:txBody>
      </p:sp>
    </p:spTree>
    <p:extLst>
      <p:ext uri="{BB962C8B-B14F-4D97-AF65-F5344CB8AC3E}">
        <p14:creationId xmlns:p14="http://schemas.microsoft.com/office/powerpoint/2010/main" val="313855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889" eaLnBrk="0" hangingPunct="0">
              <a:defRPr>
                <a:solidFill>
                  <a:schemeClr val="tx1"/>
                </a:solidFill>
                <a:latin typeface="Symbol" pitchFamily="18" charset="2"/>
              </a:defRPr>
            </a:lvl1pPr>
            <a:lvl2pPr marL="702693" indent="-270267" defTabSz="900889" eaLnBrk="0" hangingPunct="0">
              <a:defRPr>
                <a:solidFill>
                  <a:schemeClr val="tx1"/>
                </a:solidFill>
                <a:latin typeface="Symbol" pitchFamily="18" charset="2"/>
              </a:defRPr>
            </a:lvl2pPr>
            <a:lvl3pPr marL="1081067" indent="-216214" defTabSz="900889" eaLnBrk="0" hangingPunct="0">
              <a:defRPr>
                <a:solidFill>
                  <a:schemeClr val="tx1"/>
                </a:solidFill>
                <a:latin typeface="Symbol" pitchFamily="18" charset="2"/>
              </a:defRPr>
            </a:lvl3pPr>
            <a:lvl4pPr marL="1513494" indent="-216214" defTabSz="900889" eaLnBrk="0" hangingPunct="0">
              <a:defRPr>
                <a:solidFill>
                  <a:schemeClr val="tx1"/>
                </a:solidFill>
                <a:latin typeface="Symbol" pitchFamily="18" charset="2"/>
              </a:defRPr>
            </a:lvl4pPr>
            <a:lvl5pPr marL="1945922" indent="-216214" defTabSz="900889" eaLnBrk="0" hangingPunct="0">
              <a:defRPr>
                <a:solidFill>
                  <a:schemeClr val="tx1"/>
                </a:solidFill>
                <a:latin typeface="Symbol" pitchFamily="18" charset="2"/>
              </a:defRPr>
            </a:lvl5pPr>
            <a:lvl6pPr marL="2378348" indent="-216214" defTabSz="900889" eaLnBrk="0" fontAlgn="base" hangingPunct="0">
              <a:spcBef>
                <a:spcPct val="0"/>
              </a:spcBef>
              <a:spcAft>
                <a:spcPct val="0"/>
              </a:spcAft>
              <a:defRPr>
                <a:solidFill>
                  <a:schemeClr val="tx1"/>
                </a:solidFill>
                <a:latin typeface="Symbol" pitchFamily="18" charset="2"/>
              </a:defRPr>
            </a:lvl6pPr>
            <a:lvl7pPr marL="2810776" indent="-216214" defTabSz="900889" eaLnBrk="0" fontAlgn="base" hangingPunct="0">
              <a:spcBef>
                <a:spcPct val="0"/>
              </a:spcBef>
              <a:spcAft>
                <a:spcPct val="0"/>
              </a:spcAft>
              <a:defRPr>
                <a:solidFill>
                  <a:schemeClr val="tx1"/>
                </a:solidFill>
                <a:latin typeface="Symbol" pitchFamily="18" charset="2"/>
              </a:defRPr>
            </a:lvl7pPr>
            <a:lvl8pPr marL="3243202" indent="-216214" defTabSz="900889" eaLnBrk="0" fontAlgn="base" hangingPunct="0">
              <a:spcBef>
                <a:spcPct val="0"/>
              </a:spcBef>
              <a:spcAft>
                <a:spcPct val="0"/>
              </a:spcAft>
              <a:defRPr>
                <a:solidFill>
                  <a:schemeClr val="tx1"/>
                </a:solidFill>
                <a:latin typeface="Symbol" pitchFamily="18" charset="2"/>
              </a:defRPr>
            </a:lvl8pPr>
            <a:lvl9pPr marL="3675629" indent="-216214" defTabSz="900889" eaLnBrk="0" fontAlgn="base" hangingPunct="0">
              <a:spcBef>
                <a:spcPct val="0"/>
              </a:spcBef>
              <a:spcAft>
                <a:spcPct val="0"/>
              </a:spcAft>
              <a:defRPr>
                <a:solidFill>
                  <a:schemeClr val="tx1"/>
                </a:solidFill>
                <a:latin typeface="Symbol" pitchFamily="18" charset="2"/>
              </a:defRPr>
            </a:lvl9pPr>
          </a:lstStyle>
          <a:p>
            <a:fld id="{53315FDD-B919-421F-8589-9D3C49C4AC72}" type="slidenum">
              <a:rPr lang="en-US" smtClean="0">
                <a:latin typeface="Times New Roman" pitchFamily="18" charset="0"/>
              </a:rPr>
              <a:pPr/>
              <a:t>25</a:t>
            </a:fld>
            <a:endParaRPr lang="en-US">
              <a:latin typeface="Times New Roman" pitchFamily="18"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96F892D1-1BED-4BA6-A395-9DD65D160D93}" type="slidenum">
              <a:rPr lang="en-US" altLang="en-US" smtClean="0">
                <a:ea typeface="MS PGothic" pitchFamily="34" charset="-128"/>
              </a:rPr>
              <a:pPr eaLnBrk="1" fontAlgn="base" hangingPunct="1">
                <a:spcBef>
                  <a:spcPct val="0"/>
                </a:spcBef>
                <a:spcAft>
                  <a:spcPct val="0"/>
                </a:spcAft>
              </a:pPr>
              <a:t>2</a:t>
            </a:fld>
            <a:endParaRPr lang="en-US" altLang="en-US">
              <a:ea typeface="MS PGothic" pitchFamily="34" charset="-128"/>
            </a:endParaRPr>
          </a:p>
        </p:txBody>
      </p:sp>
      <p:sp>
        <p:nvSpPr>
          <p:cNvPr id="123907" name="Rectangle 2"/>
          <p:cNvSpPr>
            <a:spLocks noGrp="1" noRot="1" noChangeAspect="1" noChangeArrowheads="1" noTextEdit="1"/>
          </p:cNvSpPr>
          <p:nvPr>
            <p:ph type="sldImg"/>
          </p:nvPr>
        </p:nvSpPr>
        <p:spPr bwMode="auto">
          <a:xfrm>
            <a:off x="1150938" y="685800"/>
            <a:ext cx="4568825"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 NSRS benefit to the nation = $2.5B/year</a:t>
            </a:r>
          </a:p>
          <a:p>
            <a:pPr>
              <a:spcBef>
                <a:spcPct val="0"/>
              </a:spcBef>
              <a:buFontTx/>
              <a:buChar char="-"/>
            </a:pPr>
            <a:r>
              <a:rPr lang="en-US" altLang="en-US"/>
              <a:t> est. 300K precision GPS users worldwide (2008); ¼ in US</a:t>
            </a:r>
          </a:p>
          <a:p>
            <a:pPr>
              <a:spcBef>
                <a:spcPct val="0"/>
              </a:spcBef>
            </a:pPr>
            <a:r>
              <a:rPr lang="en-US" altLang="en-US"/>
              <a:t>- Very exciting to us at NGS to see how it has evolved over the years – now cm-accuracy capability / tracking with time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C5BB2F-473B-4DEE-B32E-238EC4E47F1B}" type="slidenum">
              <a:rPr lang="en-US" altLang="en-US" sz="1300" smtClean="0">
                <a:solidFill>
                  <a:srgbClr val="000000"/>
                </a:solidFill>
                <a:cs typeface="Arial" panose="020B0604020202020204" pitchFamily="34" charset="0"/>
              </a:rPr>
              <a:pPr>
                <a:spcBef>
                  <a:spcPct val="0"/>
                </a:spcBef>
              </a:pPr>
              <a:t>29</a:t>
            </a:fld>
            <a:endParaRPr lang="en-US" altLang="en-US" sz="1300">
              <a:solidFill>
                <a:srgbClr val="000000"/>
              </a:solidFill>
              <a:cs typeface="Arial" panose="020B0604020202020204" pitchFamily="34" charset="0"/>
            </a:endParaRPr>
          </a:p>
        </p:txBody>
      </p:sp>
    </p:spTree>
    <p:extLst>
      <p:ext uri="{BB962C8B-B14F-4D97-AF65-F5344CB8AC3E}">
        <p14:creationId xmlns:p14="http://schemas.microsoft.com/office/powerpoint/2010/main" val="1362333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itchFamily="34" charset="0"/>
              </a:rPr>
              <a:t>Size of survey based on aircraft legs (how far it can go)</a:t>
            </a:r>
          </a:p>
          <a:p>
            <a:pPr eaLnBrk="1" hangingPunct="1">
              <a:spcBef>
                <a:spcPct val="0"/>
              </a:spcBef>
            </a:pPr>
            <a:r>
              <a:rPr lang="en-US" altLang="en-US">
                <a:latin typeface="Arial" pitchFamily="34" charset="0"/>
              </a:rPr>
              <a:t>Location dependent on aircraft (over water?), in this case only a 2 engine aircraft</a:t>
            </a:r>
          </a:p>
          <a:p>
            <a:pPr eaLnBrk="1" hangingPunct="1">
              <a:spcBef>
                <a:spcPct val="0"/>
              </a:spcBef>
            </a:pPr>
            <a:endParaRPr lang="en-US" altLang="en-US">
              <a:latin typeface="Arial" pitchFamily="34"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535A934-2182-4C03-ABAF-700FB35D83A7}" type="slidenum">
              <a:rPr lang="en-US" altLang="en-US" smtClean="0"/>
              <a:pPr eaLnBrk="1" fontAlgn="base" hangingPunct="1">
                <a:spcBef>
                  <a:spcPct val="0"/>
                </a:spcBef>
                <a:spcAft>
                  <a:spcPct val="0"/>
                </a:spcAft>
              </a:pPr>
              <a:t>31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pitchFamily="34" charset="0"/>
              </a:rPr>
              <a:t>Block layout based on aircraft, adjust size of block if needed</a:t>
            </a:r>
          </a:p>
          <a:p>
            <a:pPr eaLnBrk="1" hangingPunct="1">
              <a:spcBef>
                <a:spcPct val="0"/>
              </a:spcBef>
            </a:pPr>
            <a:endParaRPr lang="en-US" altLang="en-US">
              <a:latin typeface="Arial" pitchFamily="34" charset="0"/>
            </a:endParaRP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044E049-3D47-4A1D-8BF4-EBE25EF1017D}" type="slidenum">
              <a:rPr lang="en-US" altLang="en-US" smtClean="0"/>
              <a:pPr eaLnBrk="1" fontAlgn="base" hangingPunct="1">
                <a:spcBef>
                  <a:spcPct val="0"/>
                </a:spcBef>
                <a:spcAft>
                  <a:spcPct val="0"/>
                </a:spcAft>
              </a:pPr>
              <a:t>32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GRAV-D surveys have been operating on a number of aircraft.  In order to accomplish our objectives within budget, we utilize a “portfolio” of aircraft of both government and contract origin.  We’ve used the NOAA Jet Prop and the P-3, although little opportunity exists for further use of these aircraft.  We operate about five months/year aboard the BLM Pilatus PC-12 aircraft.  This aircraft is used for fire-spotting during warmer weather months in AK and the western US.   This year we began working with Fugro to provide us aircraft services. We plan also to work this year with the Naval Research Lab and the VXS-1 Navy Squadron aboard their RC-12 King Air aircraft.</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28663" indent="-279400" eaLnBrk="0" hangingPunct="0">
              <a:defRPr>
                <a:solidFill>
                  <a:schemeClr val="tx1"/>
                </a:solidFill>
                <a:latin typeface="Calibri" panose="020F0502020204030204" pitchFamily="34" charset="0"/>
                <a:cs typeface="Arial" panose="020B0604020202020204" pitchFamily="34" charset="0"/>
              </a:defRPr>
            </a:lvl2pPr>
            <a:lvl3pPr marL="1120775" indent="-223838" eaLnBrk="0" hangingPunct="0">
              <a:defRPr>
                <a:solidFill>
                  <a:schemeClr val="tx1"/>
                </a:solidFill>
                <a:latin typeface="Calibri" panose="020F0502020204030204" pitchFamily="34" charset="0"/>
                <a:cs typeface="Arial" panose="020B0604020202020204" pitchFamily="34" charset="0"/>
              </a:defRPr>
            </a:lvl3pPr>
            <a:lvl4pPr marL="1570038" indent="-223838" eaLnBrk="0" hangingPunct="0">
              <a:defRPr>
                <a:solidFill>
                  <a:schemeClr val="tx1"/>
                </a:solidFill>
                <a:latin typeface="Calibri" panose="020F0502020204030204" pitchFamily="34" charset="0"/>
                <a:cs typeface="Arial" panose="020B0604020202020204" pitchFamily="34" charset="0"/>
              </a:defRPr>
            </a:lvl4pPr>
            <a:lvl5pPr marL="2017713" indent="-223838" eaLnBrk="0" hangingPunct="0">
              <a:defRPr>
                <a:solidFill>
                  <a:schemeClr val="tx1"/>
                </a:solidFill>
                <a:latin typeface="Calibri" panose="020F0502020204030204" pitchFamily="34" charset="0"/>
                <a:cs typeface="Arial" panose="020B0604020202020204" pitchFamily="34" charset="0"/>
              </a:defRPr>
            </a:lvl5pPr>
            <a:lvl6pPr marL="2474913" indent="-2238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2113" indent="-2238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89313" indent="-2238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6513" indent="-22383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0FB79F0-6EBF-4AE1-ACE5-33498283148B}" type="slidenum">
              <a:rPr lang="en-US" altLang="en-US">
                <a:ea typeface="MS PGothic" panose="020B0600070205080204" pitchFamily="34" charset="-128"/>
              </a:rPr>
              <a:pPr eaLnBrk="1" hangingPunct="1"/>
              <a:t>33</a:t>
            </a:fld>
            <a:endParaRPr lang="en-US" altLang="en-US">
              <a:ea typeface="MS PGothic" panose="020B0600070205080204" pitchFamily="34" charset="-128"/>
            </a:endParaRPr>
          </a:p>
        </p:txBody>
      </p:sp>
    </p:spTree>
    <p:extLst>
      <p:ext uri="{BB962C8B-B14F-4D97-AF65-F5344CB8AC3E}">
        <p14:creationId xmlns:p14="http://schemas.microsoft.com/office/powerpoint/2010/main" val="3594200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pitchFamily="34" charset="0"/>
              </a:rPr>
              <a:t>The above quote refers to one of many ambitious goals in the NGS 10 year plan. While admirable, its achievability remains an open question. In order to begin addressing the actual achievable accuracy of a gravimetric geoid model, NGS will engage in a variety of testing methods prior to the 2022 date when the gravimetric geoid will serve as the reference surface for a new vertical datum. The first such testing method took place in the summer of 2011 and is known as the Geoid Slope Validation Survey of 2011, or </a:t>
            </a:r>
            <a:r>
              <a:rPr lang="en-US" altLang="en-US" b="1">
                <a:latin typeface="Arial" pitchFamily="34" charset="0"/>
              </a:rPr>
              <a:t>GSVS11</a:t>
            </a:r>
            <a:r>
              <a:rPr lang="en-US" altLang="en-US">
                <a:latin typeface="Arial" pitchFamily="34" charset="0"/>
              </a:rPr>
              <a:t>. As its name implies, this survey tested the accuracy of differential geoid undulations between points ("geoid slopes") from NGS's gravimetric geoid models. The baseline for comparison will be independently computed geoid slopes from two methods, GPS and leveling as well as Deflections of the Vertical.</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4875" eaLnBrk="0" hangingPunct="0">
              <a:spcBef>
                <a:spcPct val="30000"/>
              </a:spcBef>
              <a:defRPr sz="1200">
                <a:solidFill>
                  <a:schemeClr val="tx1"/>
                </a:solidFill>
                <a:latin typeface="Calibri" pitchFamily="34" charset="0"/>
              </a:defRPr>
            </a:lvl1pPr>
            <a:lvl2pPr marL="728663" indent="-279400" defTabSz="904875" eaLnBrk="0" hangingPunct="0">
              <a:spcBef>
                <a:spcPct val="30000"/>
              </a:spcBef>
              <a:defRPr sz="1200">
                <a:solidFill>
                  <a:schemeClr val="tx1"/>
                </a:solidFill>
                <a:latin typeface="Calibri" pitchFamily="34" charset="0"/>
              </a:defRPr>
            </a:lvl2pPr>
            <a:lvl3pPr marL="1120775" indent="-223838" defTabSz="904875" eaLnBrk="0" hangingPunct="0">
              <a:spcBef>
                <a:spcPct val="30000"/>
              </a:spcBef>
              <a:defRPr sz="1200">
                <a:solidFill>
                  <a:schemeClr val="tx1"/>
                </a:solidFill>
                <a:latin typeface="Calibri" pitchFamily="34" charset="0"/>
              </a:defRPr>
            </a:lvl3pPr>
            <a:lvl4pPr marL="1570038" indent="-223838" defTabSz="904875" eaLnBrk="0" hangingPunct="0">
              <a:spcBef>
                <a:spcPct val="30000"/>
              </a:spcBef>
              <a:defRPr sz="1200">
                <a:solidFill>
                  <a:schemeClr val="tx1"/>
                </a:solidFill>
                <a:latin typeface="Calibri" pitchFamily="34" charset="0"/>
              </a:defRPr>
            </a:lvl4pPr>
            <a:lvl5pPr marL="2017713" indent="-223838" defTabSz="904875" eaLnBrk="0" hangingPunct="0">
              <a:spcBef>
                <a:spcPct val="30000"/>
              </a:spcBef>
              <a:defRPr sz="1200">
                <a:solidFill>
                  <a:schemeClr val="tx1"/>
                </a:solidFill>
                <a:latin typeface="Calibri" pitchFamily="34" charset="0"/>
              </a:defRPr>
            </a:lvl5pPr>
            <a:lvl6pPr marL="2474913" indent="-223838" defTabSz="904875" eaLnBrk="0" fontAlgn="base" hangingPunct="0">
              <a:spcBef>
                <a:spcPct val="30000"/>
              </a:spcBef>
              <a:spcAft>
                <a:spcPct val="0"/>
              </a:spcAft>
              <a:defRPr sz="1200">
                <a:solidFill>
                  <a:schemeClr val="tx1"/>
                </a:solidFill>
                <a:latin typeface="Calibri" pitchFamily="34" charset="0"/>
              </a:defRPr>
            </a:lvl6pPr>
            <a:lvl7pPr marL="2932113" indent="-223838" defTabSz="904875" eaLnBrk="0" fontAlgn="base" hangingPunct="0">
              <a:spcBef>
                <a:spcPct val="30000"/>
              </a:spcBef>
              <a:spcAft>
                <a:spcPct val="0"/>
              </a:spcAft>
              <a:defRPr sz="1200">
                <a:solidFill>
                  <a:schemeClr val="tx1"/>
                </a:solidFill>
                <a:latin typeface="Calibri" pitchFamily="34" charset="0"/>
              </a:defRPr>
            </a:lvl7pPr>
            <a:lvl8pPr marL="3389313" indent="-223838" defTabSz="904875" eaLnBrk="0" fontAlgn="base" hangingPunct="0">
              <a:spcBef>
                <a:spcPct val="30000"/>
              </a:spcBef>
              <a:spcAft>
                <a:spcPct val="0"/>
              </a:spcAft>
              <a:defRPr sz="1200">
                <a:solidFill>
                  <a:schemeClr val="tx1"/>
                </a:solidFill>
                <a:latin typeface="Calibri" pitchFamily="34" charset="0"/>
              </a:defRPr>
            </a:lvl8pPr>
            <a:lvl9pPr marL="3846513" indent="-223838" defTabSz="904875"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D8F979AB-891C-43A6-93F3-D9C6F2114063}" type="slidenum">
              <a:rPr lang="en-US" altLang="en-US" smtClean="0">
                <a:latin typeface="Arial" pitchFamily="34" charset="0"/>
              </a:rPr>
              <a:pPr eaLnBrk="1" fontAlgn="base" hangingPunct="1">
                <a:spcBef>
                  <a:spcPct val="0"/>
                </a:spcBef>
                <a:spcAft>
                  <a:spcPct val="0"/>
                </a:spcAft>
              </a:pPr>
              <a:t>39</a:t>
            </a:fld>
            <a:endParaRPr lang="en-US" alt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344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8213">
              <a:spcBef>
                <a:spcPct val="30000"/>
              </a:spcBef>
              <a:defRPr sz="1200">
                <a:solidFill>
                  <a:schemeClr val="tx1"/>
                </a:solidFill>
                <a:latin typeface="Calibri" panose="020F0502020204030204" pitchFamily="34" charset="0"/>
              </a:defRPr>
            </a:lvl1pPr>
            <a:lvl2pPr marL="755650" indent="-288925" defTabSz="938213">
              <a:spcBef>
                <a:spcPct val="30000"/>
              </a:spcBef>
              <a:defRPr sz="1200">
                <a:solidFill>
                  <a:schemeClr val="tx1"/>
                </a:solidFill>
                <a:latin typeface="Calibri" panose="020F0502020204030204" pitchFamily="34" charset="0"/>
              </a:defRPr>
            </a:lvl2pPr>
            <a:lvl3pPr marL="1162050" indent="-231775" defTabSz="938213">
              <a:spcBef>
                <a:spcPct val="30000"/>
              </a:spcBef>
              <a:defRPr sz="1200">
                <a:solidFill>
                  <a:schemeClr val="tx1"/>
                </a:solidFill>
                <a:latin typeface="Calibri" panose="020F0502020204030204" pitchFamily="34" charset="0"/>
              </a:defRPr>
            </a:lvl3pPr>
            <a:lvl4pPr marL="1627188" indent="-231775" defTabSz="938213">
              <a:spcBef>
                <a:spcPct val="30000"/>
              </a:spcBef>
              <a:defRPr sz="1200">
                <a:solidFill>
                  <a:schemeClr val="tx1"/>
                </a:solidFill>
                <a:latin typeface="Calibri" panose="020F0502020204030204" pitchFamily="34" charset="0"/>
              </a:defRPr>
            </a:lvl4pPr>
            <a:lvl5pPr marL="2092325" indent="-231775" defTabSz="938213">
              <a:spcBef>
                <a:spcPct val="30000"/>
              </a:spcBef>
              <a:defRPr sz="1200">
                <a:solidFill>
                  <a:schemeClr val="tx1"/>
                </a:solidFill>
                <a:latin typeface="Calibri" panose="020F0502020204030204" pitchFamily="34" charset="0"/>
              </a:defRPr>
            </a:lvl5pPr>
            <a:lvl6pPr marL="2549525" indent="-231775" defTabSz="938213" eaLnBrk="0" fontAlgn="base" hangingPunct="0">
              <a:spcBef>
                <a:spcPct val="30000"/>
              </a:spcBef>
              <a:spcAft>
                <a:spcPct val="0"/>
              </a:spcAft>
              <a:defRPr sz="1200">
                <a:solidFill>
                  <a:schemeClr val="tx1"/>
                </a:solidFill>
                <a:latin typeface="Calibri" panose="020F0502020204030204" pitchFamily="34" charset="0"/>
              </a:defRPr>
            </a:lvl6pPr>
            <a:lvl7pPr marL="3006725" indent="-231775" defTabSz="938213" eaLnBrk="0" fontAlgn="base" hangingPunct="0">
              <a:spcBef>
                <a:spcPct val="30000"/>
              </a:spcBef>
              <a:spcAft>
                <a:spcPct val="0"/>
              </a:spcAft>
              <a:defRPr sz="1200">
                <a:solidFill>
                  <a:schemeClr val="tx1"/>
                </a:solidFill>
                <a:latin typeface="Calibri" panose="020F0502020204030204" pitchFamily="34" charset="0"/>
              </a:defRPr>
            </a:lvl7pPr>
            <a:lvl8pPr marL="3463925" indent="-231775" defTabSz="938213" eaLnBrk="0" fontAlgn="base" hangingPunct="0">
              <a:spcBef>
                <a:spcPct val="30000"/>
              </a:spcBef>
              <a:spcAft>
                <a:spcPct val="0"/>
              </a:spcAft>
              <a:defRPr sz="1200">
                <a:solidFill>
                  <a:schemeClr val="tx1"/>
                </a:solidFill>
                <a:latin typeface="Calibri" panose="020F0502020204030204" pitchFamily="34" charset="0"/>
              </a:defRPr>
            </a:lvl8pPr>
            <a:lvl9pPr marL="3921125" indent="-231775" defTabSz="9382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BA4B60-1C7C-44E2-B7A6-BBD7DAB853B3}" type="slidenum">
              <a:rPr lang="en-US" altLang="en-US" smtClean="0">
                <a:solidFill>
                  <a:srgbClr val="000000"/>
                </a:solidFill>
                <a:latin typeface="Arial" panose="020B0604020202020204" pitchFamily="34" charset="0"/>
                <a:cs typeface="Arial" panose="020B0604020202020204" pitchFamily="34" charset="0"/>
              </a:rPr>
              <a:pPr>
                <a:spcBef>
                  <a:spcPct val="0"/>
                </a:spcBef>
              </a:pPr>
              <a:t>40</a:t>
            </a:fld>
            <a:endParaRPr lang="en-US" alt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009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792706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470568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reasons for the above are:</a:t>
            </a:r>
          </a:p>
          <a:p>
            <a:r>
              <a:rPr lang="en-US" altLang="en-US"/>
              <a:t>&gt;100 km    :  to allow for direct comparison to GOCE and GRACE</a:t>
            </a:r>
          </a:p>
          <a:p>
            <a:r>
              <a:rPr lang="en-US" altLang="en-US"/>
              <a:t>Under GRAV-D  :  So that geoids with/without airborne gravity can be compared</a:t>
            </a:r>
          </a:p>
          <a:p>
            <a:r>
              <a:rPr lang="en-US" altLang="en-US"/>
              <a:t>Avoid woods:  Better GPS visibility</a:t>
            </a:r>
          </a:p>
          <a:p>
            <a:r>
              <a:rPr lang="en-US" altLang="en-US"/>
              <a:t>Roads:  Ease of accessibility </a:t>
            </a:r>
          </a:p>
          <a:p>
            <a:r>
              <a:rPr lang="en-US" altLang="en-US"/>
              <a:t>Cloud-Free Nights:  For the DoV camera to see the stars</a:t>
            </a:r>
          </a:p>
          <a:p>
            <a:r>
              <a:rPr lang="en-US" altLang="en-US"/>
              <a:t>Bridges:  To avoid “river crossings” in the geodetic leveling</a:t>
            </a:r>
          </a:p>
          <a:p>
            <a:r>
              <a:rPr lang="en-US" altLang="en-US"/>
              <a:t>Low Elevations:  So the errors from correcting from surface data to the geoid are minimized</a:t>
            </a:r>
          </a:p>
          <a:p>
            <a:r>
              <a:rPr lang="en-US" altLang="en-US"/>
              <a:t>Geoid slope:  To have an interesting signal to choose from</a:t>
            </a:r>
          </a:p>
          <a:p>
            <a:r>
              <a:rPr lang="en-US" altLang="en-US"/>
              <a:t>Travel costs:  To minimize cost of survey</a:t>
            </a:r>
          </a:p>
          <a:p>
            <a:endParaRPr lang="en-US" altLang="en-US"/>
          </a:p>
        </p:txBody>
      </p:sp>
      <p:sp>
        <p:nvSpPr>
          <p:cNvPr id="350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defTabSz="457200"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457200"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457200"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B66C93-E374-4FE3-9441-11F1FDE249F7}" type="slidenum">
              <a:rPr lang="en-US" altLang="en-US" sz="1300" smtClean="0">
                <a:solidFill>
                  <a:srgbClr val="000000"/>
                </a:solidFill>
                <a:cs typeface="Arial" panose="020B0604020202020204" pitchFamily="34" charset="0"/>
              </a:rPr>
              <a:pPr>
                <a:spcBef>
                  <a:spcPct val="0"/>
                </a:spcBef>
              </a:pPr>
              <a:t>43</a:t>
            </a:fld>
            <a:endParaRPr lang="en-US" altLang="en-US" sz="1300">
              <a:solidFill>
                <a:srgbClr val="000000"/>
              </a:solidFill>
              <a:cs typeface="Arial" panose="020B0604020202020204" pitchFamily="34" charset="0"/>
            </a:endParaRPr>
          </a:p>
        </p:txBody>
      </p:sp>
    </p:spTree>
    <p:extLst>
      <p:ext uri="{BB962C8B-B14F-4D97-AF65-F5344CB8AC3E}">
        <p14:creationId xmlns:p14="http://schemas.microsoft.com/office/powerpoint/2010/main" val="2985359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061357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989" eaLnBrk="0" hangingPunct="0">
              <a:defRPr>
                <a:solidFill>
                  <a:schemeClr val="tx1"/>
                </a:solidFill>
                <a:latin typeface="Symbol" pitchFamily="18" charset="2"/>
              </a:defRPr>
            </a:lvl1pPr>
            <a:lvl2pPr marL="702756" indent="-270291" defTabSz="918989" eaLnBrk="0" hangingPunct="0">
              <a:defRPr>
                <a:solidFill>
                  <a:schemeClr val="tx1"/>
                </a:solidFill>
                <a:latin typeface="Symbol" pitchFamily="18" charset="2"/>
              </a:defRPr>
            </a:lvl2pPr>
            <a:lvl3pPr marL="1081164" indent="-216233" defTabSz="918989" eaLnBrk="0" hangingPunct="0">
              <a:defRPr>
                <a:solidFill>
                  <a:schemeClr val="tx1"/>
                </a:solidFill>
                <a:latin typeface="Symbol" pitchFamily="18" charset="2"/>
              </a:defRPr>
            </a:lvl3pPr>
            <a:lvl4pPr marL="1513629" indent="-216233" defTabSz="918989" eaLnBrk="0" hangingPunct="0">
              <a:defRPr>
                <a:solidFill>
                  <a:schemeClr val="tx1"/>
                </a:solidFill>
                <a:latin typeface="Symbol" pitchFamily="18" charset="2"/>
              </a:defRPr>
            </a:lvl4pPr>
            <a:lvl5pPr marL="1946095" indent="-216233" defTabSz="918989" eaLnBrk="0" hangingPunct="0">
              <a:defRPr>
                <a:solidFill>
                  <a:schemeClr val="tx1"/>
                </a:solidFill>
                <a:latin typeface="Symbol" pitchFamily="18" charset="2"/>
              </a:defRPr>
            </a:lvl5pPr>
            <a:lvl6pPr marL="2378560" indent="-216233" defTabSz="918989" eaLnBrk="0" fontAlgn="base" hangingPunct="0">
              <a:spcBef>
                <a:spcPct val="0"/>
              </a:spcBef>
              <a:spcAft>
                <a:spcPct val="0"/>
              </a:spcAft>
              <a:defRPr>
                <a:solidFill>
                  <a:schemeClr val="tx1"/>
                </a:solidFill>
                <a:latin typeface="Symbol" pitchFamily="18" charset="2"/>
              </a:defRPr>
            </a:lvl6pPr>
            <a:lvl7pPr marL="2811026" indent="-216233" defTabSz="918989" eaLnBrk="0" fontAlgn="base" hangingPunct="0">
              <a:spcBef>
                <a:spcPct val="0"/>
              </a:spcBef>
              <a:spcAft>
                <a:spcPct val="0"/>
              </a:spcAft>
              <a:defRPr>
                <a:solidFill>
                  <a:schemeClr val="tx1"/>
                </a:solidFill>
                <a:latin typeface="Symbol" pitchFamily="18" charset="2"/>
              </a:defRPr>
            </a:lvl7pPr>
            <a:lvl8pPr marL="3243491" indent="-216233" defTabSz="918989" eaLnBrk="0" fontAlgn="base" hangingPunct="0">
              <a:spcBef>
                <a:spcPct val="0"/>
              </a:spcBef>
              <a:spcAft>
                <a:spcPct val="0"/>
              </a:spcAft>
              <a:defRPr>
                <a:solidFill>
                  <a:schemeClr val="tx1"/>
                </a:solidFill>
                <a:latin typeface="Symbol" pitchFamily="18" charset="2"/>
              </a:defRPr>
            </a:lvl8pPr>
            <a:lvl9pPr marL="3675957" indent="-216233" defTabSz="918989" eaLnBrk="0" fontAlgn="base" hangingPunct="0">
              <a:spcBef>
                <a:spcPct val="0"/>
              </a:spcBef>
              <a:spcAft>
                <a:spcPct val="0"/>
              </a:spcAft>
              <a:defRPr>
                <a:solidFill>
                  <a:schemeClr val="tx1"/>
                </a:solidFill>
                <a:latin typeface="Symbol" pitchFamily="18" charset="2"/>
              </a:defRPr>
            </a:lvl9pPr>
          </a:lstStyle>
          <a:p>
            <a:fld id="{8C45598D-893C-46FD-9430-2CCE36CF5BB1}" type="slidenum">
              <a:rPr lang="en-US" smtClean="0">
                <a:latin typeface="Times New Roman" pitchFamily="18" charset="0"/>
              </a:rPr>
              <a:pPr/>
              <a:t>4</a:t>
            </a:fld>
            <a:endParaRPr lang="en-US">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591496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454497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389359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736308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797387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870577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2770380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530970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NGA Arctic Gravity Grid (2017)</a:t>
            </a:r>
          </a:p>
          <a:p>
            <a:endParaRPr lang="en-US" dirty="0"/>
          </a:p>
        </p:txBody>
      </p:sp>
      <p:sp>
        <p:nvSpPr>
          <p:cNvPr id="4" name="Slide Number Placeholder 3"/>
          <p:cNvSpPr>
            <a:spLocks noGrp="1"/>
          </p:cNvSpPr>
          <p:nvPr>
            <p:ph type="sldNum" sz="quarter" idx="10"/>
          </p:nvPr>
        </p:nvSpPr>
        <p:spPr/>
        <p:txBody>
          <a:bodyPr/>
          <a:lstStyle/>
          <a:p>
            <a:fld id="{45709A98-DD05-46C6-8F95-7E0056468C80}" type="slidenum">
              <a:rPr lang="en-US" altLang="en-US" smtClean="0"/>
              <a:pPr/>
              <a:t>64</a:t>
            </a:fld>
            <a:endParaRPr lang="en-US" altLang="en-US"/>
          </a:p>
        </p:txBody>
      </p:sp>
    </p:spTree>
    <p:extLst>
      <p:ext uri="{BB962C8B-B14F-4D97-AF65-F5344CB8AC3E}">
        <p14:creationId xmlns:p14="http://schemas.microsoft.com/office/powerpoint/2010/main" val="1637798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0725" indent="-276225" eaLnBrk="0" hangingPunct="0">
              <a:spcBef>
                <a:spcPct val="30000"/>
              </a:spcBef>
              <a:defRPr sz="1200">
                <a:solidFill>
                  <a:schemeClr val="tx1"/>
                </a:solidFill>
                <a:latin typeface="Calibri" pitchFamily="34" charset="0"/>
              </a:defRPr>
            </a:lvl2pPr>
            <a:lvl3pPr marL="1108075" indent="-220663" eaLnBrk="0" hangingPunct="0">
              <a:spcBef>
                <a:spcPct val="30000"/>
              </a:spcBef>
              <a:defRPr sz="1200">
                <a:solidFill>
                  <a:schemeClr val="tx1"/>
                </a:solidFill>
                <a:latin typeface="Calibri" pitchFamily="34" charset="0"/>
              </a:defRPr>
            </a:lvl3pPr>
            <a:lvl4pPr marL="1552575" indent="-220663" eaLnBrk="0" hangingPunct="0">
              <a:spcBef>
                <a:spcPct val="30000"/>
              </a:spcBef>
              <a:defRPr sz="1200">
                <a:solidFill>
                  <a:schemeClr val="tx1"/>
                </a:solidFill>
                <a:latin typeface="Calibri" pitchFamily="34" charset="0"/>
              </a:defRPr>
            </a:lvl4pPr>
            <a:lvl5pPr marL="1995488" indent="-220663" eaLnBrk="0" hangingPunct="0">
              <a:spcBef>
                <a:spcPct val="30000"/>
              </a:spcBef>
              <a:defRPr sz="1200">
                <a:solidFill>
                  <a:schemeClr val="tx1"/>
                </a:solidFill>
                <a:latin typeface="Calibri" pitchFamily="34" charset="0"/>
              </a:defRPr>
            </a:lvl5pPr>
            <a:lvl6pPr marL="2452688" indent="-220663" eaLnBrk="0" fontAlgn="base" hangingPunct="0">
              <a:spcBef>
                <a:spcPct val="30000"/>
              </a:spcBef>
              <a:spcAft>
                <a:spcPct val="0"/>
              </a:spcAft>
              <a:defRPr sz="1200">
                <a:solidFill>
                  <a:schemeClr val="tx1"/>
                </a:solidFill>
                <a:latin typeface="Calibri" pitchFamily="34" charset="0"/>
              </a:defRPr>
            </a:lvl6pPr>
            <a:lvl7pPr marL="2909888" indent="-220663" eaLnBrk="0" fontAlgn="base" hangingPunct="0">
              <a:spcBef>
                <a:spcPct val="30000"/>
              </a:spcBef>
              <a:spcAft>
                <a:spcPct val="0"/>
              </a:spcAft>
              <a:defRPr sz="1200">
                <a:solidFill>
                  <a:schemeClr val="tx1"/>
                </a:solidFill>
                <a:latin typeface="Calibri" pitchFamily="34" charset="0"/>
              </a:defRPr>
            </a:lvl7pPr>
            <a:lvl8pPr marL="3367088" indent="-220663" eaLnBrk="0" fontAlgn="base" hangingPunct="0">
              <a:spcBef>
                <a:spcPct val="30000"/>
              </a:spcBef>
              <a:spcAft>
                <a:spcPct val="0"/>
              </a:spcAft>
              <a:defRPr sz="1200">
                <a:solidFill>
                  <a:schemeClr val="tx1"/>
                </a:solidFill>
                <a:latin typeface="Calibri" pitchFamily="34" charset="0"/>
              </a:defRPr>
            </a:lvl8pPr>
            <a:lvl9pPr marL="3824288" indent="-220663"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040C402-7628-4130-A678-C9DA99764EBE}" type="slidenum">
              <a:rPr lang="en-US" altLang="en-US" smtClean="0">
                <a:ea typeface="MS PGothic" pitchFamily="34" charset="-128"/>
              </a:rPr>
              <a:pPr eaLnBrk="1" fontAlgn="base" hangingPunct="1">
                <a:spcBef>
                  <a:spcPct val="0"/>
                </a:spcBef>
                <a:spcAft>
                  <a:spcPct val="0"/>
                </a:spcAft>
              </a:pPr>
              <a:t>70</a:t>
            </a:fld>
            <a:endParaRPr lang="en-US" altLang="en-US">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eaLnBrk="0" hangingPunct="0">
              <a:defRPr>
                <a:solidFill>
                  <a:schemeClr val="tx1"/>
                </a:solidFill>
                <a:latin typeface="Symbol" pitchFamily="18" charset="2"/>
              </a:defRPr>
            </a:lvl1pPr>
            <a:lvl2pPr marL="702756" indent="-270291" defTabSz="900970" eaLnBrk="0" hangingPunct="0">
              <a:defRPr>
                <a:solidFill>
                  <a:schemeClr val="tx1"/>
                </a:solidFill>
                <a:latin typeface="Symbol" pitchFamily="18" charset="2"/>
              </a:defRPr>
            </a:lvl2pPr>
            <a:lvl3pPr marL="1081164" indent="-216233" defTabSz="900970" eaLnBrk="0" hangingPunct="0">
              <a:defRPr>
                <a:solidFill>
                  <a:schemeClr val="tx1"/>
                </a:solidFill>
                <a:latin typeface="Symbol" pitchFamily="18" charset="2"/>
              </a:defRPr>
            </a:lvl3pPr>
            <a:lvl4pPr marL="1513629" indent="-216233" defTabSz="900970" eaLnBrk="0" hangingPunct="0">
              <a:defRPr>
                <a:solidFill>
                  <a:schemeClr val="tx1"/>
                </a:solidFill>
                <a:latin typeface="Symbol" pitchFamily="18" charset="2"/>
              </a:defRPr>
            </a:lvl4pPr>
            <a:lvl5pPr marL="1946095" indent="-216233" defTabSz="900970" eaLnBrk="0" hangingPunct="0">
              <a:defRPr>
                <a:solidFill>
                  <a:schemeClr val="tx1"/>
                </a:solidFill>
                <a:latin typeface="Symbol" pitchFamily="18" charset="2"/>
              </a:defRPr>
            </a:lvl5pPr>
            <a:lvl6pPr marL="2378560" indent="-216233" defTabSz="900970" eaLnBrk="0" fontAlgn="base" hangingPunct="0">
              <a:spcBef>
                <a:spcPct val="0"/>
              </a:spcBef>
              <a:spcAft>
                <a:spcPct val="0"/>
              </a:spcAft>
              <a:defRPr>
                <a:solidFill>
                  <a:schemeClr val="tx1"/>
                </a:solidFill>
                <a:latin typeface="Symbol" pitchFamily="18" charset="2"/>
              </a:defRPr>
            </a:lvl6pPr>
            <a:lvl7pPr marL="2811026" indent="-216233" defTabSz="900970" eaLnBrk="0" fontAlgn="base" hangingPunct="0">
              <a:spcBef>
                <a:spcPct val="0"/>
              </a:spcBef>
              <a:spcAft>
                <a:spcPct val="0"/>
              </a:spcAft>
              <a:defRPr>
                <a:solidFill>
                  <a:schemeClr val="tx1"/>
                </a:solidFill>
                <a:latin typeface="Symbol" pitchFamily="18" charset="2"/>
              </a:defRPr>
            </a:lvl7pPr>
            <a:lvl8pPr marL="3243491" indent="-216233" defTabSz="900970" eaLnBrk="0" fontAlgn="base" hangingPunct="0">
              <a:spcBef>
                <a:spcPct val="0"/>
              </a:spcBef>
              <a:spcAft>
                <a:spcPct val="0"/>
              </a:spcAft>
              <a:defRPr>
                <a:solidFill>
                  <a:schemeClr val="tx1"/>
                </a:solidFill>
                <a:latin typeface="Symbol" pitchFamily="18" charset="2"/>
              </a:defRPr>
            </a:lvl8pPr>
            <a:lvl9pPr marL="3675957" indent="-216233" defTabSz="900970" eaLnBrk="0" fontAlgn="base" hangingPunct="0">
              <a:spcBef>
                <a:spcPct val="0"/>
              </a:spcBef>
              <a:spcAft>
                <a:spcPct val="0"/>
              </a:spcAft>
              <a:defRPr>
                <a:solidFill>
                  <a:schemeClr val="tx1"/>
                </a:solidFill>
                <a:latin typeface="Symbol" pitchFamily="18" charset="2"/>
              </a:defRPr>
            </a:lvl9pPr>
          </a:lstStyle>
          <a:p>
            <a:fld id="{73D4F2AD-C3B0-4275-B946-6C25293EA08F}" type="slidenum">
              <a:rPr lang="en-US" smtClean="0">
                <a:latin typeface="Times New Roman" pitchFamily="18" charset="0"/>
              </a:rPr>
              <a:pPr/>
              <a:t>5</a:t>
            </a:fld>
            <a:endParaRPr lang="en-US">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t>It turns out that MSL is a close approximation to another surface, defined by gravity, called the </a:t>
            </a:r>
            <a:r>
              <a:rPr lang="en-US" sz="1000" b="1" dirty="0"/>
              <a:t>geoid</a:t>
            </a:r>
            <a:r>
              <a:rPr lang="en-US" sz="1000" dirty="0"/>
              <a:t>, which is the </a:t>
            </a:r>
            <a:r>
              <a:rPr lang="en-US" sz="1000" i="1" dirty="0"/>
              <a:t>true zero surface for measuring elevations</a:t>
            </a:r>
            <a:r>
              <a:rPr lang="en-US" sz="1000" dirty="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sz="1000" dirty="0"/>
          </a:p>
          <a:p>
            <a:r>
              <a:rPr lang="en-US" sz="1000" dirty="0"/>
              <a:t>Definition: NGVD29 – The National Geodetic Vertical Datum of 1929…</a:t>
            </a:r>
          </a:p>
          <a:p>
            <a:r>
              <a:rPr lang="en-US" sz="1000" dirty="0"/>
              <a:t>The </a:t>
            </a:r>
            <a:r>
              <a:rPr lang="en-US" sz="1000" b="1" dirty="0"/>
              <a:t>Sea Level Datum of 1929</a:t>
            </a:r>
            <a:r>
              <a:rPr lang="en-US" sz="1000" dirty="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sz="1000" dirty="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sz="1000" dirty="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sz="10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1A15DA-BB5E-4560-BB86-735C14DFD3DF}" type="slidenum">
              <a:rPr lang="en-US" altLang="en-US" smtClean="0">
                <a:latin typeface="Calibri" panose="020F0502020204030204" pitchFamily="34" charset="0"/>
              </a:rPr>
              <a:pPr/>
              <a:t>72</a:t>
            </a:fld>
            <a:endParaRPr lang="en-US" altLang="en-US">
              <a:latin typeface="Calibri" panose="020F0502020204030204" pitchFamily="34" charset="0"/>
            </a:endParaRPr>
          </a:p>
        </p:txBody>
      </p:sp>
    </p:spTree>
    <p:extLst>
      <p:ext uri="{BB962C8B-B14F-4D97-AF65-F5344CB8AC3E}">
        <p14:creationId xmlns:p14="http://schemas.microsoft.com/office/powerpoint/2010/main" val="3989161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Stress:</a:t>
            </a:r>
            <a:r>
              <a:rPr lang="en-US" baseline="0" dirty="0"/>
              <a:t> Need a lot of mass and (gravity) change over large areas to get ‘significant’ geoid change.  It is not just a surface deformation event.  There actually has to be mass redistribution causing gravity change.</a:t>
            </a:r>
            <a:endParaRPr lang="en-US" dirty="0"/>
          </a:p>
          <a:p>
            <a:r>
              <a:rPr lang="en-US" baseline="0" dirty="0"/>
              <a:t>Need to validate how well this changes reflect what is happening on the ground.</a:t>
            </a: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73</a:t>
            </a:fld>
            <a:endParaRPr lang="en-US"/>
          </a:p>
        </p:txBody>
      </p:sp>
    </p:spTree>
    <p:extLst>
      <p:ext uri="{BB962C8B-B14F-4D97-AF65-F5344CB8AC3E}">
        <p14:creationId xmlns:p14="http://schemas.microsoft.com/office/powerpoint/2010/main" val="5125370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GeMS</a:t>
            </a:r>
            <a:r>
              <a:rPr lang="en-US" dirty="0"/>
              <a:t> is not a ‘new’ project</a:t>
            </a:r>
            <a:r>
              <a:rPr lang="en-US" baseline="0" dirty="0"/>
              <a:t> as it was originally proposed as the 2</a:t>
            </a:r>
            <a:r>
              <a:rPr lang="en-US" baseline="30000" dirty="0"/>
              <a:t>nd</a:t>
            </a:r>
            <a:r>
              <a:rPr lang="en-US" baseline="0" dirty="0"/>
              <a:t> component of the GRAV-D project. </a:t>
            </a: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74</a:t>
            </a:fld>
            <a:endParaRPr lang="en-US"/>
          </a:p>
        </p:txBody>
      </p:sp>
    </p:spTree>
    <p:extLst>
      <p:ext uri="{BB962C8B-B14F-4D97-AF65-F5344CB8AC3E}">
        <p14:creationId xmlns:p14="http://schemas.microsoft.com/office/powerpoint/2010/main" val="617838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75</a:t>
            </a:fld>
            <a:endParaRPr lang="en-US"/>
          </a:p>
        </p:txBody>
      </p:sp>
    </p:spTree>
    <p:extLst>
      <p:ext uri="{BB962C8B-B14F-4D97-AF65-F5344CB8AC3E}">
        <p14:creationId xmlns:p14="http://schemas.microsoft.com/office/powerpoint/2010/main" val="2094440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Stress:</a:t>
            </a:r>
            <a:r>
              <a:rPr lang="en-US" baseline="0" dirty="0"/>
              <a:t> Need a lot of mass change over large areas to get ‘significant’ geoid change</a:t>
            </a:r>
            <a:endParaRPr lang="en-US" dirty="0"/>
          </a:p>
          <a:p>
            <a:r>
              <a:rPr lang="en-US" baseline="0" dirty="0"/>
              <a:t>Need to validate how well this changes reflect what is happening on the ground.</a:t>
            </a: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76</a:t>
            </a:fld>
            <a:endParaRPr lang="en-US"/>
          </a:p>
        </p:txBody>
      </p:sp>
    </p:spTree>
    <p:extLst>
      <p:ext uri="{BB962C8B-B14F-4D97-AF65-F5344CB8AC3E}">
        <p14:creationId xmlns:p14="http://schemas.microsoft.com/office/powerpoint/2010/main" val="4806211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510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Stress:</a:t>
            </a:r>
            <a:r>
              <a:rPr lang="en-US" baseline="0" dirty="0"/>
              <a:t> Need a lot of mass change over large areas to get ‘significant’ geoid change</a:t>
            </a:r>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79</a:t>
            </a:fld>
            <a:endParaRPr lang="en-US"/>
          </a:p>
        </p:txBody>
      </p:sp>
    </p:spTree>
    <p:extLst>
      <p:ext uri="{BB962C8B-B14F-4D97-AF65-F5344CB8AC3E}">
        <p14:creationId xmlns:p14="http://schemas.microsoft.com/office/powerpoint/2010/main" val="12380549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81</a:t>
            </a:fld>
            <a:endParaRPr lang="en-US"/>
          </a:p>
        </p:txBody>
      </p:sp>
    </p:spTree>
    <p:extLst>
      <p:ext uri="{BB962C8B-B14F-4D97-AF65-F5344CB8AC3E}">
        <p14:creationId xmlns:p14="http://schemas.microsoft.com/office/powerpoint/2010/main" val="2923634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simple questions</a:t>
            </a:r>
            <a:r>
              <a:rPr lang="en-US" baseline="0" dirty="0"/>
              <a:t> that have very complicated answers:</a:t>
            </a:r>
          </a:p>
          <a:p>
            <a:pPr marL="228600" indent="-228600">
              <a:buAutoNum type="arabicParenR"/>
            </a:pPr>
            <a:r>
              <a:rPr lang="en-US" baseline="0" dirty="0"/>
              <a:t>How does NGS build </a:t>
            </a:r>
            <a:r>
              <a:rPr lang="en-US" baseline="0" dirty="0" err="1"/>
              <a:t>GeMS</a:t>
            </a:r>
            <a:r>
              <a:rPr lang="en-US" baseline="0" dirty="0"/>
              <a:t>?</a:t>
            </a:r>
          </a:p>
          <a:p>
            <a:pPr marL="228600" indent="-228600">
              <a:buAutoNum type="arabicParenR"/>
            </a:pPr>
            <a:r>
              <a:rPr lang="en-US" baseline="0" dirty="0"/>
              <a:t>How does NGS have any confidence in </a:t>
            </a:r>
            <a:r>
              <a:rPr lang="en-US" baseline="0" dirty="0" err="1"/>
              <a:t>GeMS</a:t>
            </a:r>
            <a:r>
              <a:rPr lang="en-US" baseline="0" dirty="0"/>
              <a:t> products?</a:t>
            </a:r>
          </a:p>
          <a:p>
            <a:pPr marL="0" indent="0">
              <a:buNone/>
            </a:pPr>
            <a:endParaRPr lang="en-US" baseline="0" dirty="0"/>
          </a:p>
          <a:p>
            <a:pPr marL="0" indent="0">
              <a:buNone/>
            </a:pPr>
            <a:r>
              <a:rPr lang="en-US" baseline="0" dirty="0"/>
              <a:t>These are complicated answers because there are no ‘slam-dunks’.  These are all complicated elements that haven’t been done operationally by NGS or other geodetic agencies around the world.</a:t>
            </a:r>
          </a:p>
        </p:txBody>
      </p:sp>
      <p:sp>
        <p:nvSpPr>
          <p:cNvPr id="4" name="Slide Number Placeholder 3"/>
          <p:cNvSpPr>
            <a:spLocks noGrp="1"/>
          </p:cNvSpPr>
          <p:nvPr>
            <p:ph type="sldNum" sz="quarter" idx="10"/>
          </p:nvPr>
        </p:nvSpPr>
        <p:spPr/>
        <p:txBody>
          <a:bodyPr/>
          <a:lstStyle/>
          <a:p>
            <a:fld id="{25A5E47A-0680-4AA2-9068-4BB6DB6165E5}" type="slidenum">
              <a:rPr lang="en-US" smtClean="0"/>
              <a:t>82</a:t>
            </a:fld>
            <a:endParaRPr lang="en-US"/>
          </a:p>
        </p:txBody>
      </p:sp>
    </p:spTree>
    <p:extLst>
      <p:ext uri="{BB962C8B-B14F-4D97-AF65-F5344CB8AC3E}">
        <p14:creationId xmlns:p14="http://schemas.microsoft.com/office/powerpoint/2010/main" val="7514586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Three components of a plan. For what to monitor, need to understand which gravity signals are affecting the geoid, in what way, where, and over what time scale. Then select which ones need monitoring and estimate the accumulation of error over time. Then put together a plan that uses current technology (with backups) that’s reasonable and effective. Finally, propose technologies that may be a game-changer in the future.  This presentation will walk through these three components, focusing mostly on #1.</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B038E6-658B-4FCF-AF0A-9FEA42E28869}" type="slidenum">
              <a:rPr lang="en-US" altLang="en-US" smtClean="0">
                <a:latin typeface="Calibri" panose="020F0502020204030204" pitchFamily="34" charset="0"/>
              </a:rPr>
              <a:pPr/>
              <a:t>83</a:t>
            </a:fld>
            <a:endParaRPr lang="en-US" altLang="en-US">
              <a:latin typeface="Calibri" panose="020F0502020204030204" pitchFamily="34" charset="0"/>
            </a:endParaRPr>
          </a:p>
        </p:txBody>
      </p:sp>
    </p:spTree>
    <p:extLst>
      <p:ext uri="{BB962C8B-B14F-4D97-AF65-F5344CB8AC3E}">
        <p14:creationId xmlns:p14="http://schemas.microsoft.com/office/powerpoint/2010/main" val="416234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By fixing the </a:t>
            </a:r>
            <a:r>
              <a:rPr lang="en-US" altLang="en-US" dirty="0" err="1"/>
              <a:t>geopotential</a:t>
            </a:r>
            <a:r>
              <a:rPr lang="en-US" altLang="en-US" dirty="0"/>
              <a:t> value at the origin point, it was possible to ensure that the origins of IGLD 85 and NAVD 88 aligned.</a:t>
            </a:r>
          </a:p>
          <a:p>
            <a:pPr eaLnBrk="1" hangingPunct="1"/>
            <a:endParaRPr lang="en-US" altLang="en-US" dirty="0"/>
          </a:p>
          <a:p>
            <a:pPr eaLnBrk="1" hangingPunct="1"/>
            <a:r>
              <a:rPr lang="en-US" altLang="en-US" dirty="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dirty="0"/>
          </a:p>
          <a:p>
            <a:pPr eaLnBrk="1" hangingPunct="1"/>
            <a:r>
              <a:rPr lang="en-US" altLang="en-US" dirty="0"/>
              <a:t>Note that the designation of the vertical control point at Father Point is “1250 G=NAVD 88 DATUM POINT” for PID# TY5255 and is not available from the publicly accessible NGSIDB.</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What to Monitor. There is a study we can use as a guide in N. America.</a:t>
            </a:r>
          </a:p>
          <a:p>
            <a:endParaRPr lang="en-US" altLang="en-US"/>
          </a:p>
          <a:p>
            <a:r>
              <a:rPr lang="en-US" altLang="en-US"/>
              <a:t>Cataclysm: Magnitude 9+ earthquakes (Only 8, Mw 8+ earthquakes in US in recorded history; only 1 above 9; and all in Alaska); or Mount St. Helens-sized eruptions </a:t>
            </a:r>
          </a:p>
          <a:p>
            <a:r>
              <a:rPr lang="en-US" altLang="en-US"/>
              <a:t>Note prevalence of GRACE in suggested observations</a:t>
            </a:r>
          </a:p>
          <a:p>
            <a:r>
              <a:rPr lang="en-US" altLang="en-US"/>
              <a:t>Note non-linearity of rates (dependent on climate change or on water pumping)  </a:t>
            </a:r>
          </a:p>
          <a:p>
            <a:r>
              <a:rPr lang="en-US" altLang="en-US"/>
              <a:t>If a geoid undulation velocity model is desired, it will be the combination of these signals</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2627F1-4AE4-49A7-AE17-3068D91E61FE}" type="slidenum">
              <a:rPr lang="en-US" altLang="en-US" smtClean="0">
                <a:latin typeface="Calibri" panose="020F0502020204030204" pitchFamily="34" charset="0"/>
              </a:rPr>
              <a:pPr/>
              <a:t>84</a:t>
            </a:fld>
            <a:endParaRPr lang="en-US" altLang="en-US">
              <a:latin typeface="Calibri" panose="020F0502020204030204" pitchFamily="34" charset="0"/>
            </a:endParaRPr>
          </a:p>
        </p:txBody>
      </p:sp>
    </p:spTree>
    <p:extLst>
      <p:ext uri="{BB962C8B-B14F-4D97-AF65-F5344CB8AC3E}">
        <p14:creationId xmlns:p14="http://schemas.microsoft.com/office/powerpoint/2010/main" val="12818997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Shows all 8+ magnitude earthquakes in North America in recorded history. Reminder: Richter scale, earthquake of 1 magnitude larger is 100 times stronger, runs from 0 to 10. The largest in N America was a 9.2 magnitude in 1964; the 2</a:t>
            </a:r>
            <a:r>
              <a:rPr lang="en-US" altLang="en-US" baseline="30000"/>
              <a:t>nd</a:t>
            </a:r>
            <a:r>
              <a:rPr lang="en-US" altLang="en-US"/>
              <a:t> most powerful ever recorded in the world. </a:t>
            </a:r>
          </a:p>
          <a:p>
            <a:endParaRPr lang="en-US" altLang="en-US"/>
          </a:p>
          <a:p>
            <a:r>
              <a:rPr lang="en-US" altLang="en-US"/>
              <a:t>The Alaska earthquakes result from the motion of the Pacific Plate, which if you hold N America still, is sliding next to the US in CA and subducting under AK.</a:t>
            </a:r>
          </a:p>
          <a:p>
            <a:endParaRPr lang="en-US" altLang="en-US"/>
          </a:p>
          <a:p>
            <a:r>
              <a:rPr lang="en-US" altLang="en-US"/>
              <a:t>The largest earthquakes in the work occur at subduction zones, where the motion looks like a reverse fault. The mass movement from these earthquakes does indeed affect the geoid, but only for near 9 magnitude quakes (or a series of quakes in the same area that add up to the equivalent). Transform boundaries (where the motion is strike-slip, like at the San Andreas) can have large earthquakes too but not quite as cataclysmic and without vertically displacing much mass. These have very small affects on the geoid.</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077C8E-8CE3-46B3-AEB5-64EBDA4870B0}" type="slidenum">
              <a:rPr lang="en-US" altLang="en-US" smtClean="0">
                <a:latin typeface="Calibri" panose="020F0502020204030204" pitchFamily="34" charset="0"/>
              </a:rPr>
              <a:pPr/>
              <a:t>85</a:t>
            </a:fld>
            <a:endParaRPr lang="en-US" altLang="en-US">
              <a:latin typeface="Calibri" panose="020F0502020204030204" pitchFamily="34" charset="0"/>
            </a:endParaRPr>
          </a:p>
        </p:txBody>
      </p:sp>
    </p:spTree>
    <p:extLst>
      <p:ext uri="{BB962C8B-B14F-4D97-AF65-F5344CB8AC3E}">
        <p14:creationId xmlns:p14="http://schemas.microsoft.com/office/powerpoint/2010/main" val="4272924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Like earthquake magnitudes, there is a scale for measuring the explosiveness of a volcanic eruption (Volcanic Explosivity Index). It runs from zero to 8, with eruptions increasing in material ejected by 100 times for each number increase. Novarupta and Krakatoa were a 6, Mt. St. Helens and Vesuvius (Pompeii) a 5. Last Yellowstone eruption 640,000 years ago was an 8, “supervolcanic”.  </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030353-4071-4982-85C4-6589C68BA212}" type="slidenum">
              <a:rPr lang="en-US" altLang="en-US" smtClean="0">
                <a:latin typeface="Calibri" panose="020F0502020204030204" pitchFamily="34" charset="0"/>
              </a:rPr>
              <a:pPr/>
              <a:t>86</a:t>
            </a:fld>
            <a:endParaRPr lang="en-US" altLang="en-US">
              <a:latin typeface="Calibri" panose="020F0502020204030204" pitchFamily="34" charset="0"/>
            </a:endParaRPr>
          </a:p>
        </p:txBody>
      </p:sp>
    </p:spTree>
    <p:extLst>
      <p:ext uri="{BB962C8B-B14F-4D97-AF65-F5344CB8AC3E}">
        <p14:creationId xmlns:p14="http://schemas.microsoft.com/office/powerpoint/2010/main" val="19007698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panose="020B0604020202020204" pitchFamily="34" charset="0"/>
              </a:rPr>
              <a:t>Sea level rise will create a 1 cm geoid shape change in 150 - 400 years (negligible for the next 75 years).</a:t>
            </a:r>
          </a:p>
          <a:p>
            <a:endParaRPr lang="en-US" altLang="en-US"/>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F24AA5-4E19-4FD8-AEE6-0F149040A750}" type="slidenum">
              <a:rPr lang="en-US" altLang="en-US" smtClean="0">
                <a:latin typeface="Calibri" panose="020F0502020204030204" pitchFamily="34" charset="0"/>
              </a:rPr>
              <a:pPr/>
              <a:t>90</a:t>
            </a:fld>
            <a:endParaRPr lang="en-US" altLang="en-US">
              <a:latin typeface="Calibri" panose="020F0502020204030204" pitchFamily="34" charset="0"/>
            </a:endParaRPr>
          </a:p>
        </p:txBody>
      </p:sp>
    </p:spTree>
    <p:extLst>
      <p:ext uri="{BB962C8B-B14F-4D97-AF65-F5344CB8AC3E}">
        <p14:creationId xmlns:p14="http://schemas.microsoft.com/office/powerpoint/2010/main" val="29336001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Now that we know what to monitor, we examine the next plan component: How to monitor in the near-term (a few decades).</a:t>
            </a:r>
          </a:p>
          <a:p>
            <a:r>
              <a:rPr lang="en-US" altLang="en-US"/>
              <a:t>Back of the envelope suggests we use GRACE to calculate most of the geoid height change, but the monthly solutions miss some signal.</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15E1F8-0115-439F-8E48-1AA0A6CE1D09}" type="slidenum">
              <a:rPr lang="en-US" altLang="en-US" smtClean="0">
                <a:latin typeface="Calibri" panose="020F0502020204030204" pitchFamily="34" charset="0"/>
              </a:rPr>
              <a:pPr/>
              <a:t>91</a:t>
            </a:fld>
            <a:endParaRPr lang="en-US" altLang="en-US">
              <a:latin typeface="Calibri" panose="020F0502020204030204" pitchFamily="34" charset="0"/>
            </a:endParaRPr>
          </a:p>
        </p:txBody>
      </p:sp>
    </p:spTree>
    <p:extLst>
      <p:ext uri="{BB962C8B-B14F-4D97-AF65-F5344CB8AC3E}">
        <p14:creationId xmlns:p14="http://schemas.microsoft.com/office/powerpoint/2010/main" val="12491826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96</a:t>
            </a:fld>
            <a:endParaRPr lang="en-US"/>
          </a:p>
        </p:txBody>
      </p:sp>
    </p:spTree>
    <p:extLst>
      <p:ext uri="{BB962C8B-B14F-4D97-AF65-F5344CB8AC3E}">
        <p14:creationId xmlns:p14="http://schemas.microsoft.com/office/powerpoint/2010/main" val="3647451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D72F01-4561-43D5-B7F0-F673645CCA47}" type="slidenum">
              <a:rPr lang="en-US" smtClean="0"/>
              <a:t>97</a:t>
            </a:fld>
            <a:endParaRPr lang="en-US"/>
          </a:p>
        </p:txBody>
      </p:sp>
    </p:spTree>
    <p:extLst>
      <p:ext uri="{BB962C8B-B14F-4D97-AF65-F5344CB8AC3E}">
        <p14:creationId xmlns:p14="http://schemas.microsoft.com/office/powerpoint/2010/main" val="4032941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989" eaLnBrk="0" hangingPunct="0">
              <a:defRPr>
                <a:solidFill>
                  <a:schemeClr val="tx1"/>
                </a:solidFill>
                <a:latin typeface="Symbol" pitchFamily="18" charset="2"/>
              </a:defRPr>
            </a:lvl1pPr>
            <a:lvl2pPr marL="702756" indent="-270291" defTabSz="918989" eaLnBrk="0" hangingPunct="0">
              <a:defRPr>
                <a:solidFill>
                  <a:schemeClr val="tx1"/>
                </a:solidFill>
                <a:latin typeface="Symbol" pitchFamily="18" charset="2"/>
              </a:defRPr>
            </a:lvl2pPr>
            <a:lvl3pPr marL="1081164" indent="-216233" defTabSz="918989" eaLnBrk="0" hangingPunct="0">
              <a:defRPr>
                <a:solidFill>
                  <a:schemeClr val="tx1"/>
                </a:solidFill>
                <a:latin typeface="Symbol" pitchFamily="18" charset="2"/>
              </a:defRPr>
            </a:lvl3pPr>
            <a:lvl4pPr marL="1513629" indent="-216233" defTabSz="918989" eaLnBrk="0" hangingPunct="0">
              <a:defRPr>
                <a:solidFill>
                  <a:schemeClr val="tx1"/>
                </a:solidFill>
                <a:latin typeface="Symbol" pitchFamily="18" charset="2"/>
              </a:defRPr>
            </a:lvl4pPr>
            <a:lvl5pPr marL="1946095" indent="-216233" defTabSz="918989" eaLnBrk="0" hangingPunct="0">
              <a:defRPr>
                <a:solidFill>
                  <a:schemeClr val="tx1"/>
                </a:solidFill>
                <a:latin typeface="Symbol" pitchFamily="18" charset="2"/>
              </a:defRPr>
            </a:lvl5pPr>
            <a:lvl6pPr marL="2378560" indent="-216233" defTabSz="918989" eaLnBrk="0" fontAlgn="base" hangingPunct="0">
              <a:spcBef>
                <a:spcPct val="0"/>
              </a:spcBef>
              <a:spcAft>
                <a:spcPct val="0"/>
              </a:spcAft>
              <a:defRPr>
                <a:solidFill>
                  <a:schemeClr val="tx1"/>
                </a:solidFill>
                <a:latin typeface="Symbol" pitchFamily="18" charset="2"/>
              </a:defRPr>
            </a:lvl6pPr>
            <a:lvl7pPr marL="2811026" indent="-216233" defTabSz="918989" eaLnBrk="0" fontAlgn="base" hangingPunct="0">
              <a:spcBef>
                <a:spcPct val="0"/>
              </a:spcBef>
              <a:spcAft>
                <a:spcPct val="0"/>
              </a:spcAft>
              <a:defRPr>
                <a:solidFill>
                  <a:schemeClr val="tx1"/>
                </a:solidFill>
                <a:latin typeface="Symbol" pitchFamily="18" charset="2"/>
              </a:defRPr>
            </a:lvl7pPr>
            <a:lvl8pPr marL="3243491" indent="-216233" defTabSz="918989" eaLnBrk="0" fontAlgn="base" hangingPunct="0">
              <a:spcBef>
                <a:spcPct val="0"/>
              </a:spcBef>
              <a:spcAft>
                <a:spcPct val="0"/>
              </a:spcAft>
              <a:defRPr>
                <a:solidFill>
                  <a:schemeClr val="tx1"/>
                </a:solidFill>
                <a:latin typeface="Symbol" pitchFamily="18" charset="2"/>
              </a:defRPr>
            </a:lvl8pPr>
            <a:lvl9pPr marL="3675957" indent="-216233" defTabSz="918989" eaLnBrk="0" fontAlgn="base" hangingPunct="0">
              <a:spcBef>
                <a:spcPct val="0"/>
              </a:spcBef>
              <a:spcAft>
                <a:spcPct val="0"/>
              </a:spcAft>
              <a:defRPr>
                <a:solidFill>
                  <a:schemeClr val="tx1"/>
                </a:solidFill>
                <a:latin typeface="Symbol" pitchFamily="18" charset="2"/>
              </a:defRPr>
            </a:lvl9pPr>
          </a:lstStyle>
          <a:p>
            <a:fld id="{E586EA3B-331D-4631-A681-2978AAD85207}" type="slidenum">
              <a:rPr lang="en-US" smtClean="0">
                <a:latin typeface="Times New Roman" pitchFamily="18" charset="0"/>
              </a:rPr>
              <a:pPr/>
              <a:t>7</a:t>
            </a:fld>
            <a:endParaRPr lang="en-US">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989" eaLnBrk="0" hangingPunct="0">
              <a:defRPr>
                <a:solidFill>
                  <a:schemeClr val="tx1"/>
                </a:solidFill>
                <a:latin typeface="Symbol" pitchFamily="18" charset="2"/>
              </a:defRPr>
            </a:lvl1pPr>
            <a:lvl2pPr marL="702756" indent="-270291" defTabSz="918989" eaLnBrk="0" hangingPunct="0">
              <a:defRPr>
                <a:solidFill>
                  <a:schemeClr val="tx1"/>
                </a:solidFill>
                <a:latin typeface="Symbol" pitchFamily="18" charset="2"/>
              </a:defRPr>
            </a:lvl2pPr>
            <a:lvl3pPr marL="1081164" indent="-216233" defTabSz="918989" eaLnBrk="0" hangingPunct="0">
              <a:defRPr>
                <a:solidFill>
                  <a:schemeClr val="tx1"/>
                </a:solidFill>
                <a:latin typeface="Symbol" pitchFamily="18" charset="2"/>
              </a:defRPr>
            </a:lvl3pPr>
            <a:lvl4pPr marL="1513629" indent="-216233" defTabSz="918989" eaLnBrk="0" hangingPunct="0">
              <a:defRPr>
                <a:solidFill>
                  <a:schemeClr val="tx1"/>
                </a:solidFill>
                <a:latin typeface="Symbol" pitchFamily="18" charset="2"/>
              </a:defRPr>
            </a:lvl4pPr>
            <a:lvl5pPr marL="1946095" indent="-216233" defTabSz="918989" eaLnBrk="0" hangingPunct="0">
              <a:defRPr>
                <a:solidFill>
                  <a:schemeClr val="tx1"/>
                </a:solidFill>
                <a:latin typeface="Symbol" pitchFamily="18" charset="2"/>
              </a:defRPr>
            </a:lvl5pPr>
            <a:lvl6pPr marL="2378560" indent="-216233" defTabSz="918989" eaLnBrk="0" fontAlgn="base" hangingPunct="0">
              <a:spcBef>
                <a:spcPct val="0"/>
              </a:spcBef>
              <a:spcAft>
                <a:spcPct val="0"/>
              </a:spcAft>
              <a:defRPr>
                <a:solidFill>
                  <a:schemeClr val="tx1"/>
                </a:solidFill>
                <a:latin typeface="Symbol" pitchFamily="18" charset="2"/>
              </a:defRPr>
            </a:lvl6pPr>
            <a:lvl7pPr marL="2811026" indent="-216233" defTabSz="918989" eaLnBrk="0" fontAlgn="base" hangingPunct="0">
              <a:spcBef>
                <a:spcPct val="0"/>
              </a:spcBef>
              <a:spcAft>
                <a:spcPct val="0"/>
              </a:spcAft>
              <a:defRPr>
                <a:solidFill>
                  <a:schemeClr val="tx1"/>
                </a:solidFill>
                <a:latin typeface="Symbol" pitchFamily="18" charset="2"/>
              </a:defRPr>
            </a:lvl7pPr>
            <a:lvl8pPr marL="3243491" indent="-216233" defTabSz="918989" eaLnBrk="0" fontAlgn="base" hangingPunct="0">
              <a:spcBef>
                <a:spcPct val="0"/>
              </a:spcBef>
              <a:spcAft>
                <a:spcPct val="0"/>
              </a:spcAft>
              <a:defRPr>
                <a:solidFill>
                  <a:schemeClr val="tx1"/>
                </a:solidFill>
                <a:latin typeface="Symbol" pitchFamily="18" charset="2"/>
              </a:defRPr>
            </a:lvl8pPr>
            <a:lvl9pPr marL="3675957" indent="-216233" defTabSz="918989" eaLnBrk="0" fontAlgn="base" hangingPunct="0">
              <a:spcBef>
                <a:spcPct val="0"/>
              </a:spcBef>
              <a:spcAft>
                <a:spcPct val="0"/>
              </a:spcAft>
              <a:defRPr>
                <a:solidFill>
                  <a:schemeClr val="tx1"/>
                </a:solidFill>
                <a:latin typeface="Symbol" pitchFamily="18" charset="2"/>
              </a:defRPr>
            </a:lvl9pPr>
          </a:lstStyle>
          <a:p>
            <a:fld id="{AA55042A-F854-419C-BAD5-567A47343BE7}" type="slidenum">
              <a:rPr lang="en-US" smtClean="0">
                <a:latin typeface="Times New Roman" pitchFamily="18" charset="0"/>
              </a:rPr>
              <a:pPr/>
              <a:t>8</a:t>
            </a:fld>
            <a:endParaRPr lang="en-US">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eaLnBrk="0" hangingPunct="0">
              <a:defRPr>
                <a:solidFill>
                  <a:schemeClr val="tx1"/>
                </a:solidFill>
                <a:latin typeface="Symbol" pitchFamily="18" charset="2"/>
              </a:defRPr>
            </a:lvl1pPr>
            <a:lvl2pPr marL="702756" indent="-270291" defTabSz="900970" eaLnBrk="0" hangingPunct="0">
              <a:defRPr>
                <a:solidFill>
                  <a:schemeClr val="tx1"/>
                </a:solidFill>
                <a:latin typeface="Symbol" pitchFamily="18" charset="2"/>
              </a:defRPr>
            </a:lvl2pPr>
            <a:lvl3pPr marL="1081164" indent="-216233" defTabSz="900970" eaLnBrk="0" hangingPunct="0">
              <a:defRPr>
                <a:solidFill>
                  <a:schemeClr val="tx1"/>
                </a:solidFill>
                <a:latin typeface="Symbol" pitchFamily="18" charset="2"/>
              </a:defRPr>
            </a:lvl3pPr>
            <a:lvl4pPr marL="1513629" indent="-216233" defTabSz="900970" eaLnBrk="0" hangingPunct="0">
              <a:defRPr>
                <a:solidFill>
                  <a:schemeClr val="tx1"/>
                </a:solidFill>
                <a:latin typeface="Symbol" pitchFamily="18" charset="2"/>
              </a:defRPr>
            </a:lvl4pPr>
            <a:lvl5pPr marL="1946095" indent="-216233" defTabSz="900970" eaLnBrk="0" hangingPunct="0">
              <a:defRPr>
                <a:solidFill>
                  <a:schemeClr val="tx1"/>
                </a:solidFill>
                <a:latin typeface="Symbol" pitchFamily="18" charset="2"/>
              </a:defRPr>
            </a:lvl5pPr>
            <a:lvl6pPr marL="2378560" indent="-216233" defTabSz="900970" eaLnBrk="0" fontAlgn="base" hangingPunct="0">
              <a:spcBef>
                <a:spcPct val="0"/>
              </a:spcBef>
              <a:spcAft>
                <a:spcPct val="0"/>
              </a:spcAft>
              <a:defRPr>
                <a:solidFill>
                  <a:schemeClr val="tx1"/>
                </a:solidFill>
                <a:latin typeface="Symbol" pitchFamily="18" charset="2"/>
              </a:defRPr>
            </a:lvl6pPr>
            <a:lvl7pPr marL="2811026" indent="-216233" defTabSz="900970" eaLnBrk="0" fontAlgn="base" hangingPunct="0">
              <a:spcBef>
                <a:spcPct val="0"/>
              </a:spcBef>
              <a:spcAft>
                <a:spcPct val="0"/>
              </a:spcAft>
              <a:defRPr>
                <a:solidFill>
                  <a:schemeClr val="tx1"/>
                </a:solidFill>
                <a:latin typeface="Symbol" pitchFamily="18" charset="2"/>
              </a:defRPr>
            </a:lvl7pPr>
            <a:lvl8pPr marL="3243491" indent="-216233" defTabSz="900970" eaLnBrk="0" fontAlgn="base" hangingPunct="0">
              <a:spcBef>
                <a:spcPct val="0"/>
              </a:spcBef>
              <a:spcAft>
                <a:spcPct val="0"/>
              </a:spcAft>
              <a:defRPr>
                <a:solidFill>
                  <a:schemeClr val="tx1"/>
                </a:solidFill>
                <a:latin typeface="Symbol" pitchFamily="18" charset="2"/>
              </a:defRPr>
            </a:lvl8pPr>
            <a:lvl9pPr marL="3675957" indent="-216233" defTabSz="900970" eaLnBrk="0" fontAlgn="base" hangingPunct="0">
              <a:spcBef>
                <a:spcPct val="0"/>
              </a:spcBef>
              <a:spcAft>
                <a:spcPct val="0"/>
              </a:spcAft>
              <a:defRPr>
                <a:solidFill>
                  <a:schemeClr val="tx1"/>
                </a:solidFill>
                <a:latin typeface="Symbol" pitchFamily="18" charset="2"/>
              </a:defRPr>
            </a:lvl9pPr>
          </a:lstStyle>
          <a:p>
            <a:fld id="{CD1B57B5-EC91-4186-8AE7-DD4049597B94}" type="slidenum">
              <a:rPr lang="en-US" smtClean="0">
                <a:latin typeface="Times New Roman" pitchFamily="18" charset="0"/>
              </a:rPr>
              <a:pPr/>
              <a:t>9</a:t>
            </a:fld>
            <a:endParaRPr lang="en-US">
              <a:latin typeface="Times New Roman" pitchFamily="18" charset="0"/>
            </a:endParaRPr>
          </a:p>
        </p:txBody>
      </p:sp>
      <p:sp>
        <p:nvSpPr>
          <p:cNvPr id="63491" name="Rectangle 2"/>
          <p:cNvSpPr>
            <a:spLocks noGrp="1" noRot="1" noChangeAspect="1" noChangeArrowheads="1" noTextEdit="1"/>
          </p:cNvSpPr>
          <p:nvPr>
            <p:ph type="sldImg"/>
          </p:nvPr>
        </p:nvSpPr>
        <p:spPr>
          <a:xfrm>
            <a:off x="1143000" y="685800"/>
            <a:ext cx="4572000" cy="3429000"/>
          </a:xfrm>
          <a:ln/>
        </p:spPr>
      </p:sp>
      <p:sp>
        <p:nvSpPr>
          <p:cNvPr id="63492" name="Rectangle 3"/>
          <p:cNvSpPr>
            <a:spLocks noGrp="1" noChangeArrowheads="1"/>
          </p:cNvSpPr>
          <p:nvPr>
            <p:ph type="body" idx="1"/>
          </p:nvPr>
        </p:nvSpPr>
        <p:spPr>
          <a:xfrm>
            <a:off x="913805" y="4343704"/>
            <a:ext cx="503039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hlinkClick r:id="rId3"/>
              </a:rPr>
              <a:t>Realization and unification of NAD83 in Canada and the U.S. via the ITRF.</a:t>
            </a:r>
            <a:r>
              <a:rPr lang="en-US"/>
              <a:t> </a:t>
            </a:r>
          </a:p>
          <a:p>
            <a:r>
              <a:rPr lang="en-US"/>
              <a:t>http://www.geod.nrcan.gc.ca &gt; Geodetic Survey Division &gt; Publications &gt; Papers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3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2188744-8686-4838-9182-1B8F58E46162}" type="slidenum">
              <a:rPr lang="en-US" altLang="en-US" smtClean="0">
                <a:cs typeface="Arial" panose="020B0604020202020204" pitchFamily="34" charset="0"/>
              </a:rPr>
              <a:pPr/>
              <a:t>10</a:t>
            </a:fld>
            <a:endParaRPr lang="en-US" altLang="en-US">
              <a:cs typeface="Arial" panose="020B0604020202020204" pitchFamily="34" charset="0"/>
            </a:endParaRPr>
          </a:p>
        </p:txBody>
      </p:sp>
    </p:spTree>
    <p:extLst>
      <p:ext uri="{BB962C8B-B14F-4D97-AF65-F5344CB8AC3E}">
        <p14:creationId xmlns:p14="http://schemas.microsoft.com/office/powerpoint/2010/main" val="1720397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pPr>
                <a:defRPr/>
              </a:pPr>
              <a:t>10/11/2023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pPr>
                <a:defRPr/>
              </a:pPr>
              <a:t>‹#›</a:t>
            </a:fld>
            <a:endParaRPr lang="en-US"/>
          </a:p>
        </p:txBody>
      </p:sp>
    </p:spTree>
    <p:extLst>
      <p:ext uri="{BB962C8B-B14F-4D97-AF65-F5344CB8AC3E}">
        <p14:creationId xmlns:p14="http://schemas.microsoft.com/office/powerpoint/2010/main" val="1560890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pPr>
                <a:defRPr/>
              </a:pPr>
              <a:t>10/11/2023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pPr>
                <a:defRPr/>
              </a:pPr>
              <a:t>‹#›</a:t>
            </a:fld>
            <a:endParaRPr lang="en-US"/>
          </a:p>
        </p:txBody>
      </p:sp>
    </p:spTree>
    <p:extLst>
      <p:ext uri="{BB962C8B-B14F-4D97-AF65-F5344CB8AC3E}">
        <p14:creationId xmlns:p14="http://schemas.microsoft.com/office/powerpoint/2010/main" val="3284453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pPr>
                <a:defRPr/>
              </a:pPr>
              <a:t>10/11/2023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pPr>
                <a:defRPr/>
              </a:pPr>
              <a:t>‹#›</a:t>
            </a:fld>
            <a:endParaRPr lang="en-US"/>
          </a:p>
        </p:txBody>
      </p:sp>
    </p:spTree>
    <p:extLst>
      <p:ext uri="{BB962C8B-B14F-4D97-AF65-F5344CB8AC3E}">
        <p14:creationId xmlns:p14="http://schemas.microsoft.com/office/powerpoint/2010/main" val="3856698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78501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9168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78851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2948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767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1740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850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0503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pPr>
                <a:defRPr/>
              </a:pPr>
              <a:t>10/11/2023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pPr>
                <a:defRPr/>
              </a:pPr>
              <a:t>‹#›</a:t>
            </a:fld>
            <a:endParaRPr lang="en-US"/>
          </a:p>
        </p:txBody>
      </p:sp>
    </p:spTree>
    <p:extLst>
      <p:ext uri="{BB962C8B-B14F-4D97-AF65-F5344CB8AC3E}">
        <p14:creationId xmlns:p14="http://schemas.microsoft.com/office/powerpoint/2010/main" val="4027709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1127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570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944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pPr>
                <a:defRPr/>
              </a:pPr>
              <a:t>10/11/2023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pPr>
                <a:defRPr/>
              </a:pPr>
              <a:t>‹#›</a:t>
            </a:fld>
            <a:endParaRPr lang="en-US"/>
          </a:p>
        </p:txBody>
      </p:sp>
    </p:spTree>
    <p:extLst>
      <p:ext uri="{BB962C8B-B14F-4D97-AF65-F5344CB8AC3E}">
        <p14:creationId xmlns:p14="http://schemas.microsoft.com/office/powerpoint/2010/main" val="2165684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pPr>
                <a:defRPr/>
              </a:pPr>
              <a:t>10/11/2023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pPr>
                <a:defRPr/>
              </a:pPr>
              <a:t>‹#›</a:t>
            </a:fld>
            <a:endParaRPr lang="en-US"/>
          </a:p>
        </p:txBody>
      </p:sp>
    </p:spTree>
    <p:extLst>
      <p:ext uri="{BB962C8B-B14F-4D97-AF65-F5344CB8AC3E}">
        <p14:creationId xmlns:p14="http://schemas.microsoft.com/office/powerpoint/2010/main" val="390148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pPr>
                <a:defRPr/>
              </a:pPr>
              <a:t>10/11/2023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pPr>
                <a:defRPr/>
              </a:pPr>
              <a:t>‹#›</a:t>
            </a:fld>
            <a:endParaRPr lang="en-US"/>
          </a:p>
        </p:txBody>
      </p:sp>
    </p:spTree>
    <p:extLst>
      <p:ext uri="{BB962C8B-B14F-4D97-AF65-F5344CB8AC3E}">
        <p14:creationId xmlns:p14="http://schemas.microsoft.com/office/powerpoint/2010/main" val="2725782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pPr>
                <a:defRPr/>
              </a:pPr>
              <a:t>10/11/2023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pPr>
                <a:defRPr/>
              </a:pPr>
              <a:t>‹#›</a:t>
            </a:fld>
            <a:endParaRPr lang="en-US"/>
          </a:p>
        </p:txBody>
      </p:sp>
    </p:spTree>
    <p:extLst>
      <p:ext uri="{BB962C8B-B14F-4D97-AF65-F5344CB8AC3E}">
        <p14:creationId xmlns:p14="http://schemas.microsoft.com/office/powerpoint/2010/main" val="1743507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pPr>
                <a:defRPr/>
              </a:pPr>
              <a:t>10/11/2023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pPr>
                <a:defRPr/>
              </a:pPr>
              <a:t>‹#›</a:t>
            </a:fld>
            <a:endParaRPr lang="en-US"/>
          </a:p>
        </p:txBody>
      </p:sp>
    </p:spTree>
    <p:extLst>
      <p:ext uri="{BB962C8B-B14F-4D97-AF65-F5344CB8AC3E}">
        <p14:creationId xmlns:p14="http://schemas.microsoft.com/office/powerpoint/2010/main" val="2977927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pPr>
                <a:defRPr/>
              </a:pPr>
              <a:t>10/11/2023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pPr>
                <a:defRPr/>
              </a:pPr>
              <a:t>‹#›</a:t>
            </a:fld>
            <a:endParaRPr lang="en-US"/>
          </a:p>
        </p:txBody>
      </p:sp>
    </p:spTree>
    <p:extLst>
      <p:ext uri="{BB962C8B-B14F-4D97-AF65-F5344CB8AC3E}">
        <p14:creationId xmlns:p14="http://schemas.microsoft.com/office/powerpoint/2010/main" val="16938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pPr>
                <a:defRPr/>
              </a:pPr>
              <a:t>10/11/2023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pPr>
                <a:defRPr/>
              </a:pPr>
              <a:t>‹#›</a:t>
            </a:fld>
            <a:endParaRPr lang="en-US"/>
          </a:p>
        </p:txBody>
      </p:sp>
    </p:spTree>
    <p:extLst>
      <p:ext uri="{BB962C8B-B14F-4D97-AF65-F5344CB8AC3E}">
        <p14:creationId xmlns:p14="http://schemas.microsoft.com/office/powerpoint/2010/main" val="211005104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Header Slid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2E1FCC8-C70D-4E96-A8D0-76CEFAC5907A}" type="datetimeFigureOut">
              <a:rPr lang="en-US"/>
              <a:pPr>
                <a:defRPr/>
              </a:pPr>
              <a:t>10/11/2023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52DC947-DE85-4DE8-A360-690B15951A54}" type="slidenum">
              <a:rPr lang="en-US"/>
              <a:pPr>
                <a:defRPr/>
              </a:pPr>
              <a:t>‹#›</a:t>
            </a:fld>
            <a:endParaRPr lang="en-US"/>
          </a:p>
        </p:txBody>
      </p:sp>
    </p:spTree>
  </p:cSld>
  <p:clrMap bg1="lt1" tx1="dk1" bg2="lt2" tx2="dk2" accent1="accent1" accent2="accent2" accent3="accent3" accent4="accent4" accent5="accent5" accent6="accent6" hlink="hlink" folHlink="folHlink"/>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68AD50E-78C8-4BB5-A8DE-41FF809334F1}" type="datetimeFigureOut">
              <a:rPr lang="en-US"/>
              <a:pPr>
                <a:defRPr/>
              </a:pPr>
              <a:t>10/11/2023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34385B6-5DF1-4C35-A1A3-52AC84CE9B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mn-lt"/>
                <a:ea typeface="+mn-ea"/>
                <a:cs typeface="+mn-cs"/>
              </a:defRPr>
            </a:lvl1pPr>
          </a:lstStyle>
          <a:p>
            <a:pPr>
              <a:defRPr/>
            </a:pPr>
            <a:fld id="{04517471-5EF5-4CD7-82A2-D8722F77F2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MS PGothic" pitchFamily="34" charset="-128"/>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MS PGothic" pitchFamily="34" charset="-128"/>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MS PGothic" pitchFamily="34" charset="-128"/>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MS PGothic" pitchFamily="34" charset="-128"/>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MS PGothic" pitchFamily="34"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MS PGothic" pitchFamily="34" charset="-128"/>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MS PGothic" pitchFamily="34" charset="-128"/>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MS PGothic" pitchFamily="34" charset="-128"/>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MS PGothic" pitchFamily="34" charset="-128"/>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MS PGothic" pitchFamily="34" charset="-128"/>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wmf"/></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ngs.noaa.gov/GRAV-D/data_products.s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tudent.britannica.com/ebi/art-53199"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ngs.noaa.gov/corbin/class_description/GRAVD_0213.shtml"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 Type="http://schemas.openxmlformats.org/officeDocument/2006/relationships/image" Target="../media/image54.png"/><Relationship Id="rId21" Type="http://schemas.openxmlformats.org/officeDocument/2006/relationships/image" Target="../media/image72.png"/><Relationship Id="rId34" Type="http://schemas.openxmlformats.org/officeDocument/2006/relationships/image" Target="../media/image85.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33" Type="http://schemas.openxmlformats.org/officeDocument/2006/relationships/image" Target="../media/image84.png"/><Relationship Id="rId2" Type="http://schemas.openxmlformats.org/officeDocument/2006/relationships/notesSlide" Target="../notesSlides/notesSlide27.xml"/><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32" Type="http://schemas.openxmlformats.org/officeDocument/2006/relationships/image" Target="../media/image83.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10" Type="http://schemas.openxmlformats.org/officeDocument/2006/relationships/image" Target="../media/image61.png"/><Relationship Id="rId19" Type="http://schemas.openxmlformats.org/officeDocument/2006/relationships/image" Target="../media/image70.png"/><Relationship Id="rId31" Type="http://schemas.openxmlformats.org/officeDocument/2006/relationships/image" Target="../media/image82.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1.png"/><Relationship Id="rId35"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w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0.gif"/><Relationship Id="rId5" Type="http://schemas.openxmlformats.org/officeDocument/2006/relationships/image" Target="../media/image89.wmf"/><Relationship Id="rId4" Type="http://schemas.openxmlformats.org/officeDocument/2006/relationships/image" Target="../media/image88.wmf"/></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3.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5.jpg"/></Relationships>
</file>

<file path=ppt/slides/_rels/slide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jpeg"/></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7.png"/><Relationship Id="rId18" Type="http://schemas.openxmlformats.org/officeDocument/2006/relationships/image" Target="../media/image131.png"/><Relationship Id="rId3" Type="http://schemas.openxmlformats.org/officeDocument/2006/relationships/image" Target="../media/image118.png"/><Relationship Id="rId21" Type="http://schemas.openxmlformats.org/officeDocument/2006/relationships/image" Target="../media/image133.jpg"/><Relationship Id="rId7" Type="http://schemas.openxmlformats.org/officeDocument/2006/relationships/image" Target="../media/image122.png"/><Relationship Id="rId12" Type="http://schemas.openxmlformats.org/officeDocument/2006/relationships/image" Target="../media/image126.png"/><Relationship Id="rId17" Type="http://schemas.openxmlformats.org/officeDocument/2006/relationships/image" Target="../media/image130.png"/><Relationship Id="rId2" Type="http://schemas.openxmlformats.org/officeDocument/2006/relationships/notesSlide" Target="../notesSlides/notesSlide38.xml"/><Relationship Id="rId16" Type="http://schemas.microsoft.com/office/2007/relationships/hdphoto" Target="../media/hdphoto2.wdp"/><Relationship Id="rId20"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21.jpeg"/><Relationship Id="rId11" Type="http://schemas.microsoft.com/office/2007/relationships/hdphoto" Target="../media/hdphoto1.wdp"/><Relationship Id="rId5" Type="http://schemas.openxmlformats.org/officeDocument/2006/relationships/image" Target="../media/image120.png"/><Relationship Id="rId15" Type="http://schemas.openxmlformats.org/officeDocument/2006/relationships/image" Target="../media/image129.png"/><Relationship Id="rId10" Type="http://schemas.openxmlformats.org/officeDocument/2006/relationships/image" Target="../media/image125.png"/><Relationship Id="rId19" Type="http://schemas.microsoft.com/office/2007/relationships/hdphoto" Target="../media/hdphoto3.wdp"/><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8.png"/><Relationship Id="rId22" Type="http://schemas.openxmlformats.org/officeDocument/2006/relationships/image" Target="../media/image134.png"/></Relationships>
</file>

<file path=ppt/slides/_rels/slide6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7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7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8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8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8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8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ngs.noaa.gov/INFO/NGS10yearplan.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Title 1"/>
          <p:cNvSpPr txBox="1">
            <a:spLocks/>
          </p:cNvSpPr>
          <p:nvPr/>
        </p:nvSpPr>
        <p:spPr bwMode="auto">
          <a:xfrm>
            <a:off x="457200" y="1016000"/>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eaLnBrk="0" hangingPunct="0">
              <a:spcBef>
                <a:spcPct val="20000"/>
              </a:spcBef>
              <a:buFont typeface="Arial" pitchFamily="34" charset="0"/>
              <a:buChar char="•"/>
              <a:defRPr sz="3200">
                <a:solidFill>
                  <a:schemeClr val="tx1"/>
                </a:solidFill>
                <a:latin typeface="Times New Roman" pitchFamily="18" charset="0"/>
                <a:ea typeface="MS PGothic" pitchFamily="34" charset="-128"/>
                <a:cs typeface="Times New Roman" pitchFamily="18" charset="0"/>
              </a:defRPr>
            </a:lvl1pPr>
            <a:lvl2pPr marL="742950" indent="-285750" defTabSz="457200" eaLnBrk="0" hangingPunct="0">
              <a:spcBef>
                <a:spcPct val="20000"/>
              </a:spcBef>
              <a:buFont typeface="Arial" pitchFamily="34" charset="0"/>
              <a:buChar char="–"/>
              <a:defRPr sz="2800">
                <a:solidFill>
                  <a:schemeClr val="tx1"/>
                </a:solidFill>
                <a:latin typeface="Times New Roman" pitchFamily="18" charset="0"/>
                <a:ea typeface="MS PGothic" pitchFamily="34" charset="-128"/>
                <a:cs typeface="Times New Roman" pitchFamily="18" charset="0"/>
              </a:defRPr>
            </a:lvl2pPr>
            <a:lvl3pPr marL="1143000" indent="-228600" defTabSz="457200" eaLnBrk="0" hangingPunct="0">
              <a:spcBef>
                <a:spcPct val="20000"/>
              </a:spcBef>
              <a:buFont typeface="Arial" pitchFamily="34" charset="0"/>
              <a:buChar char="•"/>
              <a:defRPr sz="2400">
                <a:solidFill>
                  <a:schemeClr val="tx1"/>
                </a:solidFill>
                <a:latin typeface="Times New Roman" pitchFamily="18" charset="0"/>
                <a:ea typeface="MS PGothic" pitchFamily="34" charset="-128"/>
                <a:cs typeface="Times New Roman" pitchFamily="18" charset="0"/>
              </a:defRPr>
            </a:lvl3pPr>
            <a:lvl4pPr marL="1600200" indent="-228600" defTabSz="457200" eaLnBrk="0" hangingPunct="0">
              <a:spcBef>
                <a:spcPct val="20000"/>
              </a:spcBef>
              <a:buFont typeface="Arial" pitchFamily="34" charset="0"/>
              <a:buChar char="–"/>
              <a:defRPr sz="2000">
                <a:solidFill>
                  <a:schemeClr val="tx1"/>
                </a:solidFill>
                <a:latin typeface="Times New Roman" pitchFamily="18" charset="0"/>
                <a:ea typeface="MS PGothic" pitchFamily="34" charset="-128"/>
                <a:cs typeface="Times New Roman" pitchFamily="18" charset="0"/>
              </a:defRPr>
            </a:lvl4pPr>
            <a:lvl5pPr marL="2057400" indent="-228600" defTabSz="457200" eaLnBrk="0" hangingPunct="0">
              <a:spcBef>
                <a:spcPct val="20000"/>
              </a:spcBef>
              <a:buFont typeface="Arial" pitchFamily="34" charset="0"/>
              <a:buChar char="»"/>
              <a:defRPr sz="2000">
                <a:solidFill>
                  <a:schemeClr val="tx1"/>
                </a:solidFill>
                <a:latin typeface="Times New Roman" pitchFamily="18" charset="0"/>
                <a:ea typeface="MS PGothic" pitchFamily="34" charset="-128"/>
                <a:cs typeface="Times New Roman" pitchFamily="18"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MS PGothic" pitchFamily="34" charset="-128"/>
                <a:cs typeface="Times New Roman" pitchFamily="18"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MS PGothic" pitchFamily="34" charset="-128"/>
                <a:cs typeface="Times New Roman" pitchFamily="18"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MS PGothic" pitchFamily="34" charset="-128"/>
                <a:cs typeface="Times New Roman" pitchFamily="18"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MS PGothic" pitchFamily="34" charset="-128"/>
                <a:cs typeface="Times New Roman" pitchFamily="18" charset="0"/>
              </a:defRPr>
            </a:lvl9pPr>
          </a:lstStyle>
          <a:p>
            <a:pPr algn="ctr" eaLnBrk="1" hangingPunct="1">
              <a:spcBef>
                <a:spcPct val="0"/>
              </a:spcBef>
              <a:buFontTx/>
              <a:buNone/>
            </a:pPr>
            <a:r>
              <a:rPr lang="en-US" altLang="en-US" sz="4400" dirty="0">
                <a:solidFill>
                  <a:srgbClr val="000000"/>
                </a:solidFill>
              </a:rPr>
              <a:t>Update on GRAV-D and</a:t>
            </a:r>
          </a:p>
          <a:p>
            <a:pPr algn="ctr" eaLnBrk="1" hangingPunct="1">
              <a:spcBef>
                <a:spcPct val="0"/>
              </a:spcBef>
              <a:buFontTx/>
              <a:buNone/>
            </a:pPr>
            <a:r>
              <a:rPr lang="en-US" altLang="en-US" sz="4000">
                <a:solidFill>
                  <a:srgbClr val="000000"/>
                </a:solidFill>
              </a:rPr>
              <a:t>Progress </a:t>
            </a:r>
            <a:r>
              <a:rPr lang="en-US" altLang="en-US" sz="4000" dirty="0">
                <a:solidFill>
                  <a:srgbClr val="000000"/>
                </a:solidFill>
              </a:rPr>
              <a:t>t</a:t>
            </a:r>
            <a:r>
              <a:rPr lang="en-US" altLang="en-US" sz="4000">
                <a:solidFill>
                  <a:srgbClr val="000000"/>
                </a:solidFill>
              </a:rPr>
              <a:t>oward </a:t>
            </a:r>
            <a:r>
              <a:rPr lang="en-US" altLang="en-US" sz="4000" dirty="0">
                <a:solidFill>
                  <a:srgbClr val="000000"/>
                </a:solidFill>
              </a:rPr>
              <a:t>a New Vertical Datum</a:t>
            </a:r>
          </a:p>
        </p:txBody>
      </p:sp>
      <p:sp>
        <p:nvSpPr>
          <p:cNvPr id="19459" name="Content Placeholder 2"/>
          <p:cNvSpPr txBox="1">
            <a:spLocks/>
          </p:cNvSpPr>
          <p:nvPr/>
        </p:nvSpPr>
        <p:spPr bwMode="auto">
          <a:xfrm>
            <a:off x="457200" y="4025900"/>
            <a:ext cx="82296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spcBef>
                <a:spcPct val="20000"/>
              </a:spcBef>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Times New Roman" pitchFamily="18" charset="0"/>
                <a:ea typeface="MS PGothic" pitchFamily="34" charset="-128"/>
                <a:cs typeface="Times New Roman" pitchFamily="18" charset="0"/>
              </a:defRPr>
            </a:lvl1pPr>
            <a:lvl2pPr marL="742950" indent="-285750" defTabSz="828675" eaLnBrk="0" hangingPunct="0">
              <a:spcBef>
                <a:spcPct val="20000"/>
              </a:spcBef>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Times New Roman" pitchFamily="18" charset="0"/>
                <a:ea typeface="MS PGothic" pitchFamily="34" charset="-128"/>
                <a:cs typeface="Times New Roman" pitchFamily="18" charset="0"/>
              </a:defRPr>
            </a:lvl2pPr>
            <a:lvl3pPr marL="1143000" indent="-228600" defTabSz="828675" eaLnBrk="0" hangingPunct="0">
              <a:spcBef>
                <a:spcPct val="20000"/>
              </a:spcBef>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Times New Roman" pitchFamily="18" charset="0"/>
                <a:ea typeface="MS PGothic" pitchFamily="34" charset="-128"/>
                <a:cs typeface="Times New Roman" pitchFamily="18" charset="0"/>
              </a:defRPr>
            </a:lvl3pPr>
            <a:lvl4pPr marL="1600200" indent="-228600" defTabSz="828675" eaLnBrk="0" hangingPunct="0">
              <a:spcBef>
                <a:spcPct val="20000"/>
              </a:spcBef>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ea typeface="MS PGothic" pitchFamily="34" charset="-128"/>
                <a:cs typeface="Times New Roman" pitchFamily="18" charset="0"/>
              </a:defRPr>
            </a:lvl4pPr>
            <a:lvl5pPr marL="2057400" indent="-228600" defTabSz="828675" eaLnBrk="0" hangingPunct="0">
              <a:spcBef>
                <a:spcPct val="20000"/>
              </a:spcBef>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ea typeface="MS PGothic" pitchFamily="34" charset="-128"/>
                <a:cs typeface="Times New Roman" pitchFamily="18" charset="0"/>
              </a:defRPr>
            </a:lvl5pPr>
            <a:lvl6pPr marL="2514600" indent="-228600" defTabSz="828675" eaLnBrk="0" fontAlgn="base" hangingPunct="0">
              <a:spcBef>
                <a:spcPct val="20000"/>
              </a:spcBef>
              <a:spcAft>
                <a:spcPct val="0"/>
              </a:spcAft>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ea typeface="MS PGothic" pitchFamily="34" charset="-128"/>
                <a:cs typeface="Times New Roman" pitchFamily="18" charset="0"/>
              </a:defRPr>
            </a:lvl6pPr>
            <a:lvl7pPr marL="2971800" indent="-228600" defTabSz="828675" eaLnBrk="0" fontAlgn="base" hangingPunct="0">
              <a:spcBef>
                <a:spcPct val="20000"/>
              </a:spcBef>
              <a:spcAft>
                <a:spcPct val="0"/>
              </a:spcAft>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ea typeface="MS PGothic" pitchFamily="34" charset="-128"/>
                <a:cs typeface="Times New Roman" pitchFamily="18" charset="0"/>
              </a:defRPr>
            </a:lvl7pPr>
            <a:lvl8pPr marL="3429000" indent="-228600" defTabSz="828675" eaLnBrk="0" fontAlgn="base" hangingPunct="0">
              <a:spcBef>
                <a:spcPct val="20000"/>
              </a:spcBef>
              <a:spcAft>
                <a:spcPct val="0"/>
              </a:spcAft>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ea typeface="MS PGothic" pitchFamily="34" charset="-128"/>
                <a:cs typeface="Times New Roman" pitchFamily="18" charset="0"/>
              </a:defRPr>
            </a:lvl8pPr>
            <a:lvl9pPr marL="3886200" indent="-228600" defTabSz="828675" eaLnBrk="0" fontAlgn="base" hangingPunct="0">
              <a:spcBef>
                <a:spcPct val="20000"/>
              </a:spcBef>
              <a:spcAft>
                <a:spcPct val="0"/>
              </a:spcAft>
              <a:buFont typeface="Arial" pitchFamily="34" charset="0"/>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Times New Roman" pitchFamily="18" charset="0"/>
                <a:ea typeface="MS PGothic" pitchFamily="34" charset="-128"/>
                <a:cs typeface="Times New Roman" pitchFamily="18" charset="0"/>
              </a:defRPr>
            </a:lvl9pPr>
          </a:lstStyle>
          <a:p>
            <a:pPr algn="ctr">
              <a:lnSpc>
                <a:spcPct val="95000"/>
              </a:lnSpc>
              <a:spcBef>
                <a:spcPct val="0"/>
              </a:spcBef>
              <a:buClr>
                <a:srgbClr val="000000"/>
              </a:buClr>
              <a:buSzPct val="45000"/>
              <a:buFontTx/>
              <a:buNone/>
            </a:pPr>
            <a:r>
              <a:rPr lang="en-GB" altLang="en-US" sz="2600" b="1">
                <a:solidFill>
                  <a:srgbClr val="000000"/>
                </a:solidFill>
              </a:rPr>
              <a:t>October 11, 2023</a:t>
            </a:r>
            <a:endParaRPr lang="en-GB" altLang="en-US" sz="2600" b="1" dirty="0">
              <a:solidFill>
                <a:srgbClr val="000000"/>
              </a:solidFill>
            </a:endParaRPr>
          </a:p>
        </p:txBody>
      </p:sp>
      <p:pic>
        <p:nvPicPr>
          <p:cNvPr id="1946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40025" y="2327275"/>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1"/>
          <p:cNvSpPr txBox="1">
            <a:spLocks noChangeArrowheads="1"/>
          </p:cNvSpPr>
          <p:nvPr/>
        </p:nvSpPr>
        <p:spPr bwMode="auto">
          <a:xfrm>
            <a:off x="1808163" y="5330825"/>
            <a:ext cx="59150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GB" altLang="en-US" sz="1800" b="1" dirty="0"/>
              <a:t>Dan Martin</a:t>
            </a:r>
          </a:p>
          <a:p>
            <a:pPr algn="ctr">
              <a:spcBef>
                <a:spcPct val="0"/>
              </a:spcBef>
              <a:buFontTx/>
              <a:buNone/>
            </a:pPr>
            <a:r>
              <a:rPr lang="en-GB" altLang="en-US" sz="1800" b="1" dirty="0"/>
              <a:t>Northeast Regional Geodetic Advisor</a:t>
            </a:r>
          </a:p>
          <a:p>
            <a:pPr algn="ctr">
              <a:spcBef>
                <a:spcPct val="0"/>
              </a:spcBef>
              <a:buFontTx/>
              <a:buNone/>
            </a:pPr>
            <a:r>
              <a:rPr lang="en-GB" altLang="en-US" sz="1800" b="1" dirty="0"/>
              <a:t>ME, NH, VT, MA, CT, RI, NY, NJ</a:t>
            </a:r>
          </a:p>
          <a:p>
            <a:pPr algn="ctr">
              <a:spcBef>
                <a:spcPct val="0"/>
              </a:spcBef>
              <a:buFontTx/>
              <a:buNone/>
            </a:pPr>
            <a:r>
              <a:rPr lang="en-GB" altLang="en-US" sz="1800" b="1" dirty="0"/>
              <a:t>Dan.martin@noaa.gov</a:t>
            </a:r>
          </a:p>
          <a:p>
            <a:pPr algn="ctr">
              <a:spcBef>
                <a:spcPct val="0"/>
              </a:spcBef>
              <a:buFontTx/>
              <a:buNone/>
            </a:pPr>
            <a:r>
              <a:rPr lang="en-GB" altLang="en-US" sz="1800" b="1" dirty="0"/>
              <a:t>240-676-4762</a:t>
            </a:r>
          </a:p>
        </p:txBody>
      </p:sp>
      <p:pic>
        <p:nvPicPr>
          <p:cNvPr id="8" name="Picture 7">
            <a:extLst>
              <a:ext uri="{FF2B5EF4-FFF2-40B4-BE49-F238E27FC236}">
                <a16:creationId xmlns:a16="http://schemas.microsoft.com/office/drawing/2014/main" id="{B21B8079-BB1F-4A02-A86D-FD9FDE4D2EF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28939" y="2306637"/>
            <a:ext cx="19812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1"/>
          <p:cNvSpPr>
            <a:spLocks noGrp="1"/>
          </p:cNvSpPr>
          <p:nvPr>
            <p:ph type="title"/>
          </p:nvPr>
        </p:nvSpPr>
        <p:spPr/>
        <p:txBody>
          <a:bodyPr/>
          <a:lstStyle/>
          <a:p>
            <a:r>
              <a:rPr lang="en-US" altLang="en-US"/>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Old:</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NAVD 88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PRVD 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VIVD09</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ASVD02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NMVD03</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GUVD04</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IGLD 85</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IGSN71</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GEOID12B</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DEFLEC12B</a:t>
            </a: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2819400" y="2514600"/>
            <a:ext cx="6324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a:cs typeface="Times New Roman" panose="02020603050405020304" pitchFamily="18" charset="0"/>
              </a:rPr>
              <a:t>The New:</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The North American-Pacific Geopotential Datum of 2022 (NAPGD2022)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	- Will include GEOID2022</a:t>
            </a: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sz="2400" dirty="0">
              <a:cs typeface="Times New Roman" panose="02020603050405020304" pitchFamily="18" charset="0"/>
            </a:endParaRP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Footer Placeholder 2"/>
          <p:cNvSpPr>
            <a:spLocks noGrp="1"/>
          </p:cNvSpPr>
          <p:nvPr>
            <p:ph type="ftr" sz="quarter" idx="11"/>
          </p:nvPr>
        </p:nvSpPr>
        <p:spPr/>
        <p:txBody>
          <a:bodyPr/>
          <a:lstStyle/>
          <a:p>
            <a:pPr>
              <a:defRPr/>
            </a:pPr>
            <a:r>
              <a:rPr lang="en-US" dirty="0"/>
              <a:t>2017 Geospatial Summit, Silver Spring, MD</a:t>
            </a:r>
          </a:p>
        </p:txBody>
      </p:sp>
      <p:sp>
        <p:nvSpPr>
          <p:cNvPr id="4" name="TextBox 3"/>
          <p:cNvSpPr txBox="1">
            <a:spLocks noChangeArrowheads="1"/>
          </p:cNvSpPr>
          <p:nvPr/>
        </p:nvSpPr>
        <p:spPr bwMode="auto">
          <a:xfrm>
            <a:off x="0" y="1990725"/>
            <a:ext cx="9890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8" name="TextBox 7"/>
          <p:cNvSpPr txBox="1">
            <a:spLocks noChangeArrowheads="1"/>
          </p:cNvSpPr>
          <p:nvPr/>
        </p:nvSpPr>
        <p:spPr bwMode="auto">
          <a:xfrm>
            <a:off x="0" y="3238500"/>
            <a:ext cx="98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Normal</a:t>
            </a:r>
          </a:p>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5" name="Left Brace 4"/>
          <p:cNvSpPr/>
          <p:nvPr/>
        </p:nvSpPr>
        <p:spPr>
          <a:xfrm>
            <a:off x="989013" y="2514600"/>
            <a:ext cx="258762" cy="20478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TextBox 9"/>
          <p:cNvSpPr txBox="1">
            <a:spLocks noChangeArrowheads="1"/>
          </p:cNvSpPr>
          <p:nvPr/>
        </p:nvSpPr>
        <p:spPr bwMode="auto">
          <a:xfrm>
            <a:off x="-38100" y="4602163"/>
            <a:ext cx="7731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Dynamic</a:t>
            </a:r>
          </a:p>
          <a:p>
            <a:pPr eaLnBrk="1" hangingPunct="1">
              <a:spcBef>
                <a:spcPct val="0"/>
              </a:spcBef>
              <a:buFontTx/>
              <a:buNone/>
            </a:pPr>
            <a:r>
              <a:rPr lang="en-US" altLang="en-US" sz="1100" b="1">
                <a:solidFill>
                  <a:srgbClr val="FF0000"/>
                </a:solidFill>
              </a:rPr>
              <a:t>Heights</a:t>
            </a:r>
          </a:p>
        </p:txBody>
      </p:sp>
      <p:sp>
        <p:nvSpPr>
          <p:cNvPr id="11" name="TextBox 10"/>
          <p:cNvSpPr txBox="1">
            <a:spLocks noChangeArrowheads="1"/>
          </p:cNvSpPr>
          <p:nvPr/>
        </p:nvSpPr>
        <p:spPr bwMode="auto">
          <a:xfrm>
            <a:off x="-44450" y="5153025"/>
            <a:ext cx="669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Gravity</a:t>
            </a:r>
          </a:p>
        </p:txBody>
      </p:sp>
      <p:sp>
        <p:nvSpPr>
          <p:cNvPr id="13" name="TextBox 12"/>
          <p:cNvSpPr txBox="1">
            <a:spLocks noChangeArrowheads="1"/>
          </p:cNvSpPr>
          <p:nvPr/>
        </p:nvSpPr>
        <p:spPr bwMode="auto">
          <a:xfrm>
            <a:off x="-44450" y="5535613"/>
            <a:ext cx="10017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Geoid</a:t>
            </a:r>
          </a:p>
          <a:p>
            <a:pPr eaLnBrk="1" hangingPunct="1">
              <a:spcBef>
                <a:spcPct val="0"/>
              </a:spcBef>
              <a:buFontTx/>
              <a:buNone/>
            </a:pPr>
            <a:r>
              <a:rPr lang="en-US" altLang="en-US" sz="1100" b="1">
                <a:solidFill>
                  <a:srgbClr val="FF0000"/>
                </a:solidFill>
              </a:rPr>
              <a:t>Undulations</a:t>
            </a:r>
          </a:p>
        </p:txBody>
      </p:sp>
      <p:sp>
        <p:nvSpPr>
          <p:cNvPr id="14" name="TextBox 13"/>
          <p:cNvSpPr txBox="1">
            <a:spLocks noChangeArrowheads="1"/>
          </p:cNvSpPr>
          <p:nvPr/>
        </p:nvSpPr>
        <p:spPr bwMode="auto">
          <a:xfrm>
            <a:off x="-11113" y="5965825"/>
            <a:ext cx="11477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Deflections of</a:t>
            </a:r>
          </a:p>
          <a:p>
            <a:pPr eaLnBrk="1" hangingPunct="1">
              <a:spcBef>
                <a:spcPct val="0"/>
              </a:spcBef>
              <a:buFontTx/>
              <a:buNone/>
            </a:pPr>
            <a:r>
              <a:rPr lang="en-US" altLang="en-US" sz="1100" b="1">
                <a:solidFill>
                  <a:srgbClr val="FF0000"/>
                </a:solidFill>
              </a:rPr>
              <a:t>the Vertical</a:t>
            </a:r>
          </a:p>
        </p:txBody>
      </p:sp>
    </p:spTree>
    <p:extLst>
      <p:ext uri="{BB962C8B-B14F-4D97-AF65-F5344CB8AC3E}">
        <p14:creationId xmlns:p14="http://schemas.microsoft.com/office/powerpoint/2010/main" val="3348156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3038"/>
            <a:ext cx="8229600" cy="1143000"/>
          </a:xfrm>
        </p:spPr>
        <p:txBody>
          <a:bodyPr/>
          <a:lstStyle/>
          <a:p>
            <a:r>
              <a:rPr lang="en-US" dirty="0"/>
              <a:t>Questions?</a:t>
            </a:r>
          </a:p>
        </p:txBody>
      </p:sp>
      <p:sp>
        <p:nvSpPr>
          <p:cNvPr id="4" name="TextBox 1"/>
          <p:cNvSpPr txBox="1">
            <a:spLocks noChangeArrowheads="1"/>
          </p:cNvSpPr>
          <p:nvPr/>
        </p:nvSpPr>
        <p:spPr bwMode="auto">
          <a:xfrm>
            <a:off x="2635901" y="5353899"/>
            <a:ext cx="387219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Dan Martin</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Northeast Regional Geodetic Advisor</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ME, NH, VT, MA, CT, RI, NY, NJ</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Dan.martin@noaa.gov</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rPr>
              <a:t>240-676-4762</a:t>
            </a:r>
          </a:p>
        </p:txBody>
      </p:sp>
    </p:spTree>
    <p:extLst>
      <p:ext uri="{BB962C8B-B14F-4D97-AF65-F5344CB8AC3E}">
        <p14:creationId xmlns:p14="http://schemas.microsoft.com/office/powerpoint/2010/main" val="536656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177800" y="857250"/>
            <a:ext cx="73374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Gill Sans MT"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Gill Sans MT" pitchFamily="34" charset="0"/>
                <a:ea typeface="MS PGothic" pitchFamily="34" charset="-128"/>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0" algn="l"/>
            <a:r>
              <a:rPr lang="en-US" sz="3000" dirty="0"/>
              <a:t>NAVD 88 is not alone</a:t>
            </a:r>
            <a:endParaRPr lang="en-US" sz="3000" dirty="0">
              <a:solidFill>
                <a:srgbClr val="1F497D"/>
              </a:solidFill>
            </a:endParaRPr>
          </a:p>
        </p:txBody>
      </p:sp>
      <p:sp>
        <p:nvSpPr>
          <p:cNvPr id="5" name="Footer Placeholder 4"/>
          <p:cNvSpPr>
            <a:spLocks noGrp="1"/>
          </p:cNvSpPr>
          <p:nvPr>
            <p:ph type="ftr" sz="quarter" idx="11"/>
          </p:nvPr>
        </p:nvSpPr>
        <p:spPr/>
        <p:txBody>
          <a:bodyPr/>
          <a:lstStyle/>
          <a:p>
            <a:pPr>
              <a:defRPr/>
            </a:pPr>
            <a:r>
              <a:rPr lang="en-US" dirty="0"/>
              <a:t>2017 Geospatial Summit </a:t>
            </a:r>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11</a:t>
            </a:fld>
            <a:endParaRPr lang="en-US" altLang="en-US"/>
          </a:p>
        </p:txBody>
      </p:sp>
      <p:sp>
        <p:nvSpPr>
          <p:cNvPr id="8" name="Content Placeholder 2"/>
          <p:cNvSpPr>
            <a:spLocks noGrp="1"/>
          </p:cNvSpPr>
          <p:nvPr>
            <p:ph idx="1"/>
          </p:nvPr>
        </p:nvSpPr>
        <p:spPr>
          <a:xfrm>
            <a:off x="457200" y="1530353"/>
            <a:ext cx="8229600" cy="3781824"/>
          </a:xfrm>
        </p:spPr>
        <p:txBody>
          <a:bodyPr/>
          <a:lstStyle/>
          <a:p>
            <a:r>
              <a:rPr lang="en-US" sz="1800" dirty="0"/>
              <a:t>NAVD 88	North American Vertical Datum of 1988</a:t>
            </a:r>
          </a:p>
          <a:p>
            <a:r>
              <a:rPr lang="en-US" sz="1800" dirty="0"/>
              <a:t>PRVD02		Puerto Rico Vertical Datum of 2002</a:t>
            </a:r>
          </a:p>
          <a:p>
            <a:r>
              <a:rPr lang="en-US" sz="1800" dirty="0"/>
              <a:t>ASVD02		American Samoa Vertical Datum of 2002</a:t>
            </a:r>
          </a:p>
          <a:p>
            <a:r>
              <a:rPr lang="en-US" sz="1800" dirty="0"/>
              <a:t>NMVD03	Northern Marianas Vertical Datum of 2003, 3 each</a:t>
            </a:r>
          </a:p>
          <a:p>
            <a:r>
              <a:rPr lang="en-US" sz="1800" dirty="0"/>
              <a:t>GUVD04	Guam Vertical Datum of 2004 </a:t>
            </a:r>
          </a:p>
          <a:p>
            <a:r>
              <a:rPr lang="en-US" sz="1800" dirty="0"/>
              <a:t>VIVD09		Virgin Islands Vertical Datum of 2009, 3 each</a:t>
            </a:r>
          </a:p>
          <a:p>
            <a:r>
              <a:rPr lang="en-US" sz="1800" dirty="0"/>
              <a:t>Hawaii …	Hawaiian Islands Vertical Datum (coming soon)</a:t>
            </a:r>
          </a:p>
          <a:p>
            <a:r>
              <a:rPr lang="en-US" sz="1800" dirty="0"/>
              <a:t>various		local </a:t>
            </a:r>
            <a:r>
              <a:rPr lang="en-US" sz="1800" dirty="0" err="1"/>
              <a:t>datums</a:t>
            </a:r>
            <a:r>
              <a:rPr lang="en-US" sz="1800" dirty="0"/>
              <a:t>, as national datum is inaccessible</a:t>
            </a:r>
          </a:p>
          <a:p>
            <a:r>
              <a:rPr lang="en-US" sz="1800" dirty="0"/>
              <a:t>IGLD 85		International Great Lakes Datum of 1985</a:t>
            </a:r>
          </a:p>
          <a:p>
            <a:r>
              <a:rPr lang="en-US" sz="1800" dirty="0"/>
              <a:t>IGSN71		gravity dataset</a:t>
            </a:r>
          </a:p>
          <a:p>
            <a:r>
              <a:rPr lang="en-US" sz="1800" dirty="0"/>
              <a:t>GEOID12B	geoid undulations</a:t>
            </a:r>
          </a:p>
          <a:p>
            <a:r>
              <a:rPr lang="en-US" sz="1800" dirty="0"/>
              <a:t>DEFLEC12B	deflection of the vertical</a:t>
            </a:r>
          </a:p>
          <a:p>
            <a:endParaRPr lang="en-US" sz="1800" dirty="0"/>
          </a:p>
          <a:p>
            <a:endParaRPr lang="en-US" sz="1800" dirty="0"/>
          </a:p>
        </p:txBody>
      </p:sp>
      <p:sp>
        <p:nvSpPr>
          <p:cNvPr id="7" name="TextBox 6"/>
          <p:cNvSpPr txBox="1"/>
          <p:nvPr/>
        </p:nvSpPr>
        <p:spPr>
          <a:xfrm rot="19319665">
            <a:off x="1418901" y="2528713"/>
            <a:ext cx="6773970" cy="1785104"/>
          </a:xfrm>
          <a:prstGeom prst="rect">
            <a:avLst/>
          </a:prstGeom>
          <a:solidFill>
            <a:schemeClr val="accent3">
              <a:lumMod val="20000"/>
              <a:lumOff val="80000"/>
              <a:alpha val="90000"/>
            </a:schemeClr>
          </a:solidFill>
        </p:spPr>
        <p:txBody>
          <a:bodyPr wrap="square" rtlCol="0">
            <a:spAutoFit/>
          </a:bodyPr>
          <a:lstStyle/>
          <a:p>
            <a:r>
              <a:rPr lang="en-US" sz="6600" b="1" dirty="0">
                <a:solidFill>
                  <a:schemeClr val="accent3">
                    <a:lumMod val="75000"/>
                  </a:schemeClr>
                </a:solidFill>
              </a:rPr>
              <a:t>one vertical datum</a:t>
            </a:r>
          </a:p>
          <a:p>
            <a:pPr algn="ctr"/>
            <a:r>
              <a:rPr lang="en-US" sz="4400" b="1" dirty="0">
                <a:solidFill>
                  <a:schemeClr val="accent3">
                    <a:lumMod val="75000"/>
                  </a:schemeClr>
                </a:solidFill>
              </a:rPr>
              <a:t>pole-to-equator</a:t>
            </a:r>
          </a:p>
        </p:txBody>
      </p:sp>
    </p:spTree>
    <p:extLst>
      <p:ext uri="{BB962C8B-B14F-4D97-AF65-F5344CB8AC3E}">
        <p14:creationId xmlns:p14="http://schemas.microsoft.com/office/powerpoint/2010/main" val="294241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sz="3000" b="1">
                <a:solidFill>
                  <a:srgbClr val="0000FF"/>
                </a:solidFill>
                <a:latin typeface="Times New Roman" pitchFamily="18" charset="0"/>
                <a:cs typeface="Times New Roman" pitchFamily="18" charset="0"/>
              </a:rPr>
              <a:t>Error in NAVD 88 Orthometric Height (H)</a:t>
            </a:r>
          </a:p>
        </p:txBody>
      </p:sp>
      <p:sp>
        <p:nvSpPr>
          <p:cNvPr id="38915" name="Rectangle 3"/>
          <p:cNvSpPr>
            <a:spLocks noGrp="1" noChangeArrowheads="1"/>
          </p:cNvSpPr>
          <p:nvPr>
            <p:ph type="body" idx="1"/>
          </p:nvPr>
        </p:nvSpPr>
        <p:spPr>
          <a:xfrm>
            <a:off x="1219200" y="1298575"/>
            <a:ext cx="7162800" cy="3697288"/>
          </a:xfrm>
        </p:spPr>
        <p:txBody>
          <a:bodyPr/>
          <a:lstStyle/>
          <a:p>
            <a:pPr marL="0" indent="0">
              <a:buFont typeface="Arial" pitchFamily="34" charset="0"/>
              <a:buNone/>
            </a:pPr>
            <a:r>
              <a:rPr lang="en-US" altLang="en-US" sz="2400" b="1">
                <a:latin typeface="Times New Roman" pitchFamily="18" charset="0"/>
                <a:cs typeface="Times New Roman" pitchFamily="18" charset="0"/>
              </a:rPr>
              <a:t>The distance along the </a:t>
            </a:r>
            <a:r>
              <a:rPr lang="en-US" altLang="en-US" sz="2400" b="1" i="1" u="sng">
                <a:latin typeface="Times New Roman" pitchFamily="18" charset="0"/>
                <a:cs typeface="Times New Roman" pitchFamily="18" charset="0"/>
              </a:rPr>
              <a:t>plumb line</a:t>
            </a:r>
            <a:r>
              <a:rPr lang="en-US" altLang="en-US" sz="2400" b="1">
                <a:latin typeface="Times New Roman" pitchFamily="18" charset="0"/>
                <a:cs typeface="Times New Roman" pitchFamily="18" charset="0"/>
              </a:rPr>
              <a:t> from </a:t>
            </a:r>
            <a:r>
              <a:rPr lang="en-US" altLang="en-US" sz="2400" b="1" i="1" u="sng">
                <a:latin typeface="Times New Roman" pitchFamily="18" charset="0"/>
                <a:cs typeface="Times New Roman" pitchFamily="18" charset="0"/>
              </a:rPr>
              <a:t>the geoid</a:t>
            </a:r>
            <a:r>
              <a:rPr lang="en-US" altLang="en-US" sz="2400" b="1">
                <a:latin typeface="Times New Roman" pitchFamily="18" charset="0"/>
                <a:cs typeface="Times New Roman" pitchFamily="18" charset="0"/>
              </a:rPr>
              <a:t> up to the point of interest</a:t>
            </a:r>
          </a:p>
        </p:txBody>
      </p:sp>
      <p:sp>
        <p:nvSpPr>
          <p:cNvPr id="38916" name="Freeform 4"/>
          <p:cNvSpPr>
            <a:spLocks/>
          </p:cNvSpPr>
          <p:nvPr/>
        </p:nvSpPr>
        <p:spPr bwMode="auto">
          <a:xfrm>
            <a:off x="1298575" y="4433888"/>
            <a:ext cx="7324725" cy="50800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7" name="Freeform 5"/>
          <p:cNvSpPr>
            <a:spLocks/>
          </p:cNvSpPr>
          <p:nvPr/>
        </p:nvSpPr>
        <p:spPr bwMode="auto">
          <a:xfrm>
            <a:off x="1384300" y="2076450"/>
            <a:ext cx="7229475" cy="1171575"/>
          </a:xfrm>
          <a:custGeom>
            <a:avLst/>
            <a:gdLst>
              <a:gd name="T0" fmla="*/ 2147483647 w 4554"/>
              <a:gd name="T1" fmla="*/ 2147483647 h 738"/>
              <a:gd name="T2" fmla="*/ 2147483647 w 4554"/>
              <a:gd name="T3" fmla="*/ 2147483647 h 738"/>
              <a:gd name="T4" fmla="*/ 2147483647 w 4554"/>
              <a:gd name="T5" fmla="*/ 2147483647 h 738"/>
              <a:gd name="T6" fmla="*/ 2147483647 w 4554"/>
              <a:gd name="T7" fmla="*/ 2147483647 h 738"/>
              <a:gd name="T8" fmla="*/ 2147483647 w 4554"/>
              <a:gd name="T9" fmla="*/ 2147483647 h 738"/>
              <a:gd name="T10" fmla="*/ 2147483647 w 4554"/>
              <a:gd name="T11" fmla="*/ 2147483647 h 738"/>
              <a:gd name="T12" fmla="*/ 2147483647 w 4554"/>
              <a:gd name="T13" fmla="*/ 2147483647 h 738"/>
              <a:gd name="T14" fmla="*/ 2147483647 w 4554"/>
              <a:gd name="T15" fmla="*/ 2147483647 h 738"/>
              <a:gd name="T16" fmla="*/ 2147483647 w 4554"/>
              <a:gd name="T17" fmla="*/ 2147483647 h 738"/>
              <a:gd name="T18" fmla="*/ 2147483647 w 4554"/>
              <a:gd name="T19" fmla="*/ 2147483647 h 738"/>
              <a:gd name="T20" fmla="*/ 2147483647 w 4554"/>
              <a:gd name="T21" fmla="*/ 2147483647 h 738"/>
              <a:gd name="T22" fmla="*/ 2147483647 w 4554"/>
              <a:gd name="T23" fmla="*/ 2147483647 h 738"/>
              <a:gd name="T24" fmla="*/ 2147483647 w 4554"/>
              <a:gd name="T25" fmla="*/ 2147483647 h 738"/>
              <a:gd name="T26" fmla="*/ 2147483647 w 4554"/>
              <a:gd name="T27" fmla="*/ 2147483647 h 738"/>
              <a:gd name="T28" fmla="*/ 2147483647 w 4554"/>
              <a:gd name="T29" fmla="*/ 2147483647 h 738"/>
              <a:gd name="T30" fmla="*/ 2147483647 w 4554"/>
              <a:gd name="T31" fmla="*/ 2147483647 h 738"/>
              <a:gd name="T32" fmla="*/ 2147483647 w 4554"/>
              <a:gd name="T33" fmla="*/ 2147483647 h 738"/>
              <a:gd name="T34" fmla="*/ 2147483647 w 4554"/>
              <a:gd name="T35" fmla="*/ 2147483647 h 738"/>
              <a:gd name="T36" fmla="*/ 2147483647 w 4554"/>
              <a:gd name="T37" fmla="*/ 2147483647 h 738"/>
              <a:gd name="T38" fmla="*/ 2147483647 w 4554"/>
              <a:gd name="T39" fmla="*/ 2147483647 h 738"/>
              <a:gd name="T40" fmla="*/ 2147483647 w 4554"/>
              <a:gd name="T41" fmla="*/ 2147483647 h 738"/>
              <a:gd name="T42" fmla="*/ 2147483647 w 4554"/>
              <a:gd name="T43" fmla="*/ 2147483647 h 738"/>
              <a:gd name="T44" fmla="*/ 2147483647 w 4554"/>
              <a:gd name="T45" fmla="*/ 2147483647 h 738"/>
              <a:gd name="T46" fmla="*/ 2147483647 w 4554"/>
              <a:gd name="T47" fmla="*/ 2147483647 h 738"/>
              <a:gd name="T48" fmla="*/ 2147483647 w 4554"/>
              <a:gd name="T49" fmla="*/ 2147483647 h 738"/>
              <a:gd name="T50" fmla="*/ 2147483647 w 4554"/>
              <a:gd name="T51" fmla="*/ 2147483647 h 738"/>
              <a:gd name="T52" fmla="*/ 2147483647 w 4554"/>
              <a:gd name="T53" fmla="*/ 2147483647 h 738"/>
              <a:gd name="T54" fmla="*/ 2147483647 w 4554"/>
              <a:gd name="T55" fmla="*/ 2147483647 h 738"/>
              <a:gd name="T56" fmla="*/ 2147483647 w 4554"/>
              <a:gd name="T57" fmla="*/ 2147483647 h 738"/>
              <a:gd name="T58" fmla="*/ 2147483647 w 4554"/>
              <a:gd name="T59" fmla="*/ 2147483647 h 738"/>
              <a:gd name="T60" fmla="*/ 2147483647 w 4554"/>
              <a:gd name="T61" fmla="*/ 2147483647 h 738"/>
              <a:gd name="T62" fmla="*/ 2147483647 w 4554"/>
              <a:gd name="T63" fmla="*/ 2147483647 h 738"/>
              <a:gd name="T64" fmla="*/ 2147483647 w 4554"/>
              <a:gd name="T65" fmla="*/ 2147483647 h 738"/>
              <a:gd name="T66" fmla="*/ 2147483647 w 4554"/>
              <a:gd name="T67" fmla="*/ 2147483647 h 738"/>
              <a:gd name="T68" fmla="*/ 2147483647 w 4554"/>
              <a:gd name="T69" fmla="*/ 2147483647 h 738"/>
              <a:gd name="T70" fmla="*/ 2147483647 w 4554"/>
              <a:gd name="T71" fmla="*/ 2147483647 h 738"/>
              <a:gd name="T72" fmla="*/ 2147483647 w 4554"/>
              <a:gd name="T73" fmla="*/ 2147483647 h 738"/>
              <a:gd name="T74" fmla="*/ 2147483647 w 4554"/>
              <a:gd name="T75" fmla="*/ 2147483647 h 738"/>
              <a:gd name="T76" fmla="*/ 2147483647 w 4554"/>
              <a:gd name="T77" fmla="*/ 2147483647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8" name="Freeform 6"/>
          <p:cNvSpPr>
            <a:spLocks/>
          </p:cNvSpPr>
          <p:nvPr/>
        </p:nvSpPr>
        <p:spPr bwMode="auto">
          <a:xfrm>
            <a:off x="4367213" y="2538413"/>
            <a:ext cx="355600" cy="2162175"/>
          </a:xfrm>
          <a:custGeom>
            <a:avLst/>
            <a:gdLst>
              <a:gd name="T0" fmla="*/ 0 w 224"/>
              <a:gd name="T1" fmla="*/ 2147483647 h 1362"/>
              <a:gd name="T2" fmla="*/ 2147483647 w 224"/>
              <a:gd name="T3" fmla="*/ 2147483647 h 1362"/>
              <a:gd name="T4" fmla="*/ 2147483647 w 224"/>
              <a:gd name="T5" fmla="*/ 0 h 1362"/>
              <a:gd name="T6" fmla="*/ 0 60000 65536"/>
              <a:gd name="T7" fmla="*/ 0 60000 65536"/>
              <a:gd name="T8" fmla="*/ 0 60000 65536"/>
            </a:gdLst>
            <a:ahLst/>
            <a:cxnLst>
              <a:cxn ang="T6">
                <a:pos x="T0" y="T1"/>
              </a:cxn>
              <a:cxn ang="T7">
                <a:pos x="T2" y="T3"/>
              </a:cxn>
              <a:cxn ang="T8">
                <a:pos x="T4" y="T5"/>
              </a:cxn>
            </a:cxnLst>
            <a:rect l="0" t="0" r="r" b="b"/>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19" name="Text Box 7"/>
          <p:cNvSpPr txBox="1">
            <a:spLocks noChangeArrowheads="1"/>
          </p:cNvSpPr>
          <p:nvPr/>
        </p:nvSpPr>
        <p:spPr bwMode="auto">
          <a:xfrm>
            <a:off x="4770438" y="3503613"/>
            <a:ext cx="35083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Times New Roman" pitchFamily="18" charset="0"/>
                <a:ea typeface="MS PGothic" pitchFamily="34" charset="-128"/>
                <a:cs typeface="Times New Roman" pitchFamily="18" charset="0"/>
              </a:rPr>
              <a:t>H</a:t>
            </a:r>
          </a:p>
        </p:txBody>
      </p:sp>
      <p:sp>
        <p:nvSpPr>
          <p:cNvPr id="38920" name="Oval 8"/>
          <p:cNvSpPr>
            <a:spLocks noChangeArrowheads="1"/>
          </p:cNvSpPr>
          <p:nvPr/>
        </p:nvSpPr>
        <p:spPr bwMode="auto">
          <a:xfrm>
            <a:off x="4556125" y="2486025"/>
            <a:ext cx="88900" cy="889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Times New Roman" pitchFamily="18" charset="0"/>
              <a:ea typeface="MS PGothic" pitchFamily="34" charset="-128"/>
              <a:cs typeface="Times New Roman" pitchFamily="18" charset="0"/>
            </a:endParaRPr>
          </a:p>
        </p:txBody>
      </p:sp>
      <p:sp>
        <p:nvSpPr>
          <p:cNvPr id="38921" name="Text Box 9"/>
          <p:cNvSpPr txBox="1">
            <a:spLocks noChangeArrowheads="1"/>
          </p:cNvSpPr>
          <p:nvPr/>
        </p:nvSpPr>
        <p:spPr bwMode="auto">
          <a:xfrm>
            <a:off x="473075" y="2957513"/>
            <a:ext cx="890588"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Times New Roman" pitchFamily="18" charset="0"/>
                <a:ea typeface="MS PGothic" pitchFamily="34" charset="-128"/>
                <a:cs typeface="Times New Roman" pitchFamily="18" charset="0"/>
              </a:rPr>
              <a:t>Earth’s</a:t>
            </a:r>
          </a:p>
          <a:p>
            <a:pPr eaLnBrk="1" hangingPunct="1">
              <a:spcBef>
                <a:spcPct val="0"/>
              </a:spcBef>
              <a:buFontTx/>
              <a:buNone/>
            </a:pPr>
            <a:r>
              <a:rPr lang="en-US" altLang="en-US" sz="1800">
                <a:latin typeface="Times New Roman" pitchFamily="18" charset="0"/>
                <a:ea typeface="MS PGothic" pitchFamily="34" charset="-128"/>
                <a:cs typeface="Times New Roman" pitchFamily="18" charset="0"/>
              </a:rPr>
              <a:t>Surface</a:t>
            </a:r>
          </a:p>
        </p:txBody>
      </p:sp>
      <p:sp>
        <p:nvSpPr>
          <p:cNvPr id="38922" name="Text Box 10"/>
          <p:cNvSpPr txBox="1">
            <a:spLocks noChangeArrowheads="1"/>
          </p:cNvSpPr>
          <p:nvPr/>
        </p:nvSpPr>
        <p:spPr bwMode="auto">
          <a:xfrm>
            <a:off x="284163" y="4887913"/>
            <a:ext cx="11652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Times New Roman" pitchFamily="18" charset="0"/>
                <a:ea typeface="MS PGothic" pitchFamily="34" charset="-128"/>
                <a:cs typeface="Times New Roman" pitchFamily="18" charset="0"/>
              </a:rPr>
              <a:t>The Geoid</a:t>
            </a:r>
          </a:p>
        </p:txBody>
      </p:sp>
      <p:sp>
        <p:nvSpPr>
          <p:cNvPr id="503819" name="Freeform 11"/>
          <p:cNvSpPr>
            <a:spLocks/>
          </p:cNvSpPr>
          <p:nvPr/>
        </p:nvSpPr>
        <p:spPr bwMode="auto">
          <a:xfrm>
            <a:off x="1049338" y="3970338"/>
            <a:ext cx="7324725" cy="26035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0" name="Text Box 12"/>
          <p:cNvSpPr txBox="1">
            <a:spLocks noChangeArrowheads="1"/>
          </p:cNvSpPr>
          <p:nvPr/>
        </p:nvSpPr>
        <p:spPr bwMode="auto">
          <a:xfrm rot="-395121">
            <a:off x="6261100" y="3638550"/>
            <a:ext cx="253523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rgbClr val="3333CC"/>
                </a:solidFill>
                <a:latin typeface="Times New Roman" pitchFamily="18" charset="0"/>
                <a:ea typeface="MS PGothic" pitchFamily="34" charset="-128"/>
                <a:cs typeface="Times New Roman" pitchFamily="18" charset="0"/>
              </a:rPr>
              <a:t>NAVD 88 reference level</a:t>
            </a:r>
          </a:p>
        </p:txBody>
      </p:sp>
      <p:sp>
        <p:nvSpPr>
          <p:cNvPr id="503821" name="Freeform 13"/>
          <p:cNvSpPr>
            <a:spLocks/>
          </p:cNvSpPr>
          <p:nvPr/>
        </p:nvSpPr>
        <p:spPr bwMode="auto">
          <a:xfrm>
            <a:off x="4589463" y="2546350"/>
            <a:ext cx="50800" cy="1616075"/>
          </a:xfrm>
          <a:custGeom>
            <a:avLst/>
            <a:gdLst>
              <a:gd name="T0" fmla="*/ 0 w 32"/>
              <a:gd name="T1" fmla="*/ 2147483647 h 1018"/>
              <a:gd name="T2" fmla="*/ 2147483647 w 32"/>
              <a:gd name="T3" fmla="*/ 2147483647 h 1018"/>
              <a:gd name="T4" fmla="*/ 0 w 32"/>
              <a:gd name="T5" fmla="*/ 0 h 1018"/>
              <a:gd name="T6" fmla="*/ 0 60000 65536"/>
              <a:gd name="T7" fmla="*/ 0 60000 65536"/>
              <a:gd name="T8" fmla="*/ 0 60000 65536"/>
            </a:gdLst>
            <a:ahLst/>
            <a:cxnLst>
              <a:cxn ang="T6">
                <a:pos x="T0" y="T1"/>
              </a:cxn>
              <a:cxn ang="T7">
                <a:pos x="T2" y="T3"/>
              </a:cxn>
              <a:cxn ang="T8">
                <a:pos x="T4" y="T5"/>
              </a:cxn>
            </a:cxnLst>
            <a:rect l="0" t="0" r="r" b="b"/>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2" name="Text Box 14"/>
          <p:cNvSpPr txBox="1">
            <a:spLocks noChangeArrowheads="1"/>
          </p:cNvSpPr>
          <p:nvPr/>
        </p:nvSpPr>
        <p:spPr bwMode="auto">
          <a:xfrm>
            <a:off x="3144838" y="3211513"/>
            <a:ext cx="14890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rgbClr val="3333CC"/>
                </a:solidFill>
                <a:latin typeface="Times New Roman" pitchFamily="18" charset="0"/>
                <a:ea typeface="MS PGothic" pitchFamily="34" charset="-128"/>
                <a:cs typeface="Times New Roman" pitchFamily="18" charset="0"/>
              </a:rPr>
              <a:t>H (NAVD 88)</a:t>
            </a:r>
          </a:p>
        </p:txBody>
      </p:sp>
      <p:sp>
        <p:nvSpPr>
          <p:cNvPr id="503823" name="Line 15"/>
          <p:cNvSpPr>
            <a:spLocks noChangeShapeType="1"/>
          </p:cNvSpPr>
          <p:nvPr/>
        </p:nvSpPr>
        <p:spPr bwMode="auto">
          <a:xfrm>
            <a:off x="1641475" y="4033838"/>
            <a:ext cx="136525" cy="581025"/>
          </a:xfrm>
          <a:prstGeom prst="line">
            <a:avLst/>
          </a:prstGeom>
          <a:noFill/>
          <a:ln w="2540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4" name="Line 16"/>
          <p:cNvSpPr>
            <a:spLocks noChangeShapeType="1"/>
          </p:cNvSpPr>
          <p:nvPr/>
        </p:nvSpPr>
        <p:spPr bwMode="auto">
          <a:xfrm flipH="1">
            <a:off x="5175250" y="4192588"/>
            <a:ext cx="128588" cy="633412"/>
          </a:xfrm>
          <a:prstGeom prst="line">
            <a:avLst/>
          </a:prstGeom>
          <a:noFill/>
          <a:ln w="2540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5" name="Line 17"/>
          <p:cNvSpPr>
            <a:spLocks noChangeShapeType="1"/>
          </p:cNvSpPr>
          <p:nvPr/>
        </p:nvSpPr>
        <p:spPr bwMode="auto">
          <a:xfrm flipH="1">
            <a:off x="3697288" y="4071938"/>
            <a:ext cx="42862" cy="485775"/>
          </a:xfrm>
          <a:prstGeom prst="line">
            <a:avLst/>
          </a:prstGeom>
          <a:noFill/>
          <a:ln w="2540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6" name="Line 18"/>
          <p:cNvSpPr>
            <a:spLocks noChangeShapeType="1"/>
          </p:cNvSpPr>
          <p:nvPr/>
        </p:nvSpPr>
        <p:spPr bwMode="auto">
          <a:xfrm>
            <a:off x="2354263" y="4002088"/>
            <a:ext cx="58737" cy="469900"/>
          </a:xfrm>
          <a:prstGeom prst="line">
            <a:avLst/>
          </a:prstGeom>
          <a:noFill/>
          <a:ln w="2540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7" name="Line 19"/>
          <p:cNvSpPr>
            <a:spLocks noChangeShapeType="1"/>
          </p:cNvSpPr>
          <p:nvPr/>
        </p:nvSpPr>
        <p:spPr bwMode="auto">
          <a:xfrm>
            <a:off x="6429375" y="4214813"/>
            <a:ext cx="25400" cy="658812"/>
          </a:xfrm>
          <a:prstGeom prst="line">
            <a:avLst/>
          </a:prstGeom>
          <a:noFill/>
          <a:ln w="2540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8" name="Line 20"/>
          <p:cNvSpPr>
            <a:spLocks noChangeShapeType="1"/>
          </p:cNvSpPr>
          <p:nvPr/>
        </p:nvSpPr>
        <p:spPr bwMode="auto">
          <a:xfrm>
            <a:off x="8042275" y="4043363"/>
            <a:ext cx="68263" cy="598487"/>
          </a:xfrm>
          <a:prstGeom prst="line">
            <a:avLst/>
          </a:prstGeom>
          <a:noFill/>
          <a:ln w="25400">
            <a:solidFill>
              <a:schemeClr val="tx1"/>
            </a:solidFill>
            <a:prstDash val="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29" name="Freeform 21"/>
          <p:cNvSpPr>
            <a:spLocks/>
          </p:cNvSpPr>
          <p:nvPr/>
        </p:nvSpPr>
        <p:spPr bwMode="auto">
          <a:xfrm>
            <a:off x="1735138" y="4392613"/>
            <a:ext cx="2170112" cy="1308100"/>
          </a:xfrm>
          <a:custGeom>
            <a:avLst/>
            <a:gdLst>
              <a:gd name="T0" fmla="*/ 0 w 1362"/>
              <a:gd name="T1" fmla="*/ 0 h 915"/>
              <a:gd name="T2" fmla="*/ 2147483647 w 1362"/>
              <a:gd name="T3" fmla="*/ 2147483647 h 915"/>
              <a:gd name="T4" fmla="*/ 2147483647 w 1362"/>
              <a:gd name="T5" fmla="*/ 2147483647 h 915"/>
              <a:gd name="T6" fmla="*/ 2147483647 w 1362"/>
              <a:gd name="T7" fmla="*/ 2147483647 h 9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30" name="Text Box 22"/>
          <p:cNvSpPr txBox="1">
            <a:spLocks noChangeArrowheads="1"/>
          </p:cNvSpPr>
          <p:nvPr/>
        </p:nvSpPr>
        <p:spPr bwMode="auto">
          <a:xfrm>
            <a:off x="1674813" y="5595938"/>
            <a:ext cx="6324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Times New Roman" pitchFamily="18" charset="0"/>
                <a:ea typeface="MS PGothic" pitchFamily="34" charset="-128"/>
                <a:cs typeface="Times New Roman" pitchFamily="18" charset="0"/>
              </a:rPr>
              <a:t>Errors in NAVD 88 :  ~50 cm average, </a:t>
            </a:r>
          </a:p>
          <a:p>
            <a:pPr eaLnBrk="1" hangingPunct="1">
              <a:spcBef>
                <a:spcPct val="0"/>
              </a:spcBef>
              <a:buFontTx/>
              <a:buNone/>
            </a:pPr>
            <a:r>
              <a:rPr lang="en-US" altLang="en-US" sz="1800">
                <a:latin typeface="Times New Roman" pitchFamily="18" charset="0"/>
                <a:ea typeface="MS PGothic" pitchFamily="34" charset="-128"/>
                <a:cs typeface="Times New Roman" pitchFamily="18" charset="0"/>
              </a:rPr>
              <a:t>                                  100 cm CONUS tilt, </a:t>
            </a:r>
          </a:p>
          <a:p>
            <a:pPr eaLnBrk="1" hangingPunct="1">
              <a:spcBef>
                <a:spcPct val="0"/>
              </a:spcBef>
              <a:buFontTx/>
              <a:buNone/>
            </a:pPr>
            <a:r>
              <a:rPr lang="en-US" altLang="en-US" sz="1800">
                <a:latin typeface="Times New Roman" pitchFamily="18" charset="0"/>
                <a:ea typeface="MS PGothic" pitchFamily="34" charset="-128"/>
                <a:cs typeface="Times New Roman" pitchFamily="18" charset="0"/>
              </a:rPr>
              <a:t>                                  1-2 meters average in Alaska</a:t>
            </a:r>
          </a:p>
          <a:p>
            <a:pPr eaLnBrk="1" hangingPunct="1">
              <a:spcBef>
                <a:spcPct val="0"/>
              </a:spcBef>
              <a:buFontTx/>
              <a:buNone/>
            </a:pPr>
            <a:r>
              <a:rPr lang="en-US" altLang="en-US" sz="1800">
                <a:latin typeface="Times New Roman" pitchFamily="18" charset="0"/>
                <a:ea typeface="MS PGothic" pitchFamily="34" charset="-128"/>
                <a:cs typeface="Times New Roman" pitchFamily="18" charset="0"/>
              </a:rPr>
              <a:t>                                   NO tracking</a:t>
            </a:r>
          </a:p>
        </p:txBody>
      </p:sp>
      <p:sp>
        <p:nvSpPr>
          <p:cNvPr id="503831" name="Freeform 23"/>
          <p:cNvSpPr>
            <a:spLocks/>
          </p:cNvSpPr>
          <p:nvPr/>
        </p:nvSpPr>
        <p:spPr bwMode="auto">
          <a:xfrm>
            <a:off x="2324100" y="4135438"/>
            <a:ext cx="1666875" cy="1504950"/>
          </a:xfrm>
          <a:custGeom>
            <a:avLst/>
            <a:gdLst>
              <a:gd name="T0" fmla="*/ 2147483647 w 1050"/>
              <a:gd name="T1" fmla="*/ 2147483647 h 948"/>
              <a:gd name="T2" fmla="*/ 2147483647 w 1050"/>
              <a:gd name="T3" fmla="*/ 2147483647 h 948"/>
              <a:gd name="T4" fmla="*/ 2147483647 w 1050"/>
              <a:gd name="T5" fmla="*/ 2147483647 h 948"/>
              <a:gd name="T6" fmla="*/ 2147483647 w 1050"/>
              <a:gd name="T7" fmla="*/ 2147483647 h 948"/>
              <a:gd name="T8" fmla="*/ 2147483647 w 1050"/>
              <a:gd name="T9" fmla="*/ 2147483647 h 9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32" name="Freeform 24"/>
          <p:cNvSpPr>
            <a:spLocks/>
          </p:cNvSpPr>
          <p:nvPr/>
        </p:nvSpPr>
        <p:spPr bwMode="auto">
          <a:xfrm>
            <a:off x="3678238" y="4327525"/>
            <a:ext cx="406400" cy="1235075"/>
          </a:xfrm>
          <a:custGeom>
            <a:avLst/>
            <a:gdLst>
              <a:gd name="T0" fmla="*/ 2147483647 w 256"/>
              <a:gd name="T1" fmla="*/ 2147483647 h 778"/>
              <a:gd name="T2" fmla="*/ 2147483647 w 256"/>
              <a:gd name="T3" fmla="*/ 2147483647 h 778"/>
              <a:gd name="T4" fmla="*/ 2147483647 w 256"/>
              <a:gd name="T5" fmla="*/ 2147483647 h 778"/>
              <a:gd name="T6" fmla="*/ 2147483647 w 256"/>
              <a:gd name="T7" fmla="*/ 2147483647 h 7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33" name="Freeform 25"/>
          <p:cNvSpPr>
            <a:spLocks/>
          </p:cNvSpPr>
          <p:nvPr/>
        </p:nvSpPr>
        <p:spPr bwMode="auto">
          <a:xfrm>
            <a:off x="4589463" y="4487863"/>
            <a:ext cx="1328737" cy="1135062"/>
          </a:xfrm>
          <a:custGeom>
            <a:avLst/>
            <a:gdLst>
              <a:gd name="T0" fmla="*/ 2147483647 w 837"/>
              <a:gd name="T1" fmla="*/ 2147483647 h 715"/>
              <a:gd name="T2" fmla="*/ 2147483647 w 837"/>
              <a:gd name="T3" fmla="*/ 2147483647 h 715"/>
              <a:gd name="T4" fmla="*/ 0 w 837"/>
              <a:gd name="T5" fmla="*/ 2147483647 h 715"/>
              <a:gd name="T6" fmla="*/ 0 60000 65536"/>
              <a:gd name="T7" fmla="*/ 0 60000 65536"/>
              <a:gd name="T8" fmla="*/ 0 60000 65536"/>
            </a:gdLst>
            <a:ahLst/>
            <a:cxnLst>
              <a:cxn ang="T6">
                <a:pos x="T0" y="T1"/>
              </a:cxn>
              <a:cxn ang="T7">
                <a:pos x="T2" y="T3"/>
              </a:cxn>
              <a:cxn ang="T8">
                <a:pos x="T4" y="T5"/>
              </a:cxn>
            </a:cxnLst>
            <a:rect l="0" t="0" r="r" b="b"/>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34" name="Freeform 26"/>
          <p:cNvSpPr>
            <a:spLocks/>
          </p:cNvSpPr>
          <p:nvPr/>
        </p:nvSpPr>
        <p:spPr bwMode="auto">
          <a:xfrm>
            <a:off x="5478463" y="4505325"/>
            <a:ext cx="979487" cy="1100138"/>
          </a:xfrm>
          <a:custGeom>
            <a:avLst/>
            <a:gdLst>
              <a:gd name="T0" fmla="*/ 2147483647 w 617"/>
              <a:gd name="T1" fmla="*/ 2147483647 h 693"/>
              <a:gd name="T2" fmla="*/ 2147483647 w 617"/>
              <a:gd name="T3" fmla="*/ 2147483647 h 693"/>
              <a:gd name="T4" fmla="*/ 2147483647 w 617"/>
              <a:gd name="T5" fmla="*/ 2147483647 h 693"/>
              <a:gd name="T6" fmla="*/ 0 w 617"/>
              <a:gd name="T7" fmla="*/ 2147483647 h 69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3835" name="Freeform 27"/>
          <p:cNvSpPr>
            <a:spLocks/>
          </p:cNvSpPr>
          <p:nvPr/>
        </p:nvSpPr>
        <p:spPr bwMode="auto">
          <a:xfrm>
            <a:off x="6221413" y="4349750"/>
            <a:ext cx="1854200" cy="1247775"/>
          </a:xfrm>
          <a:custGeom>
            <a:avLst/>
            <a:gdLst>
              <a:gd name="T0" fmla="*/ 2147483647 w 1168"/>
              <a:gd name="T1" fmla="*/ 0 h 786"/>
              <a:gd name="T2" fmla="*/ 2147483647 w 1168"/>
              <a:gd name="T3" fmla="*/ 2147483647 h 786"/>
              <a:gd name="T4" fmla="*/ 0 w 1168"/>
              <a:gd name="T5" fmla="*/ 2147483647 h 786"/>
              <a:gd name="T6" fmla="*/ 0 60000 65536"/>
              <a:gd name="T7" fmla="*/ 0 60000 65536"/>
              <a:gd name="T8" fmla="*/ 0 60000 65536"/>
            </a:gdLst>
            <a:ahLst/>
            <a:cxnLst>
              <a:cxn ang="T6">
                <a:pos x="T0" y="T1"/>
              </a:cxn>
              <a:cxn ang="T7">
                <a:pos x="T2" y="T3"/>
              </a:cxn>
              <a:cxn ang="T8">
                <a:pos x="T4" y="T5"/>
              </a:cxn>
            </a:cxnLst>
            <a:rect l="0" t="0" r="r" b="b"/>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614984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3819"/>
                                        </p:tgtEl>
                                        <p:attrNameLst>
                                          <p:attrName>style.visibility</p:attrName>
                                        </p:attrNameLst>
                                      </p:cBhvr>
                                      <p:to>
                                        <p:strVal val="visible"/>
                                      </p:to>
                                    </p:set>
                                    <p:anim calcmode="lin" valueType="num">
                                      <p:cBhvr additive="base">
                                        <p:cTn id="7" dur="500" fill="hold"/>
                                        <p:tgtEl>
                                          <p:spTgt spid="503819"/>
                                        </p:tgtEl>
                                        <p:attrNameLst>
                                          <p:attrName>ppt_x</p:attrName>
                                        </p:attrNameLst>
                                      </p:cBhvr>
                                      <p:tavLst>
                                        <p:tav tm="0">
                                          <p:val>
                                            <p:strVal val="#ppt_x"/>
                                          </p:val>
                                        </p:tav>
                                        <p:tav tm="100000">
                                          <p:val>
                                            <p:strVal val="#ppt_x"/>
                                          </p:val>
                                        </p:tav>
                                      </p:tavLst>
                                    </p:anim>
                                    <p:anim calcmode="lin" valueType="num">
                                      <p:cBhvr additive="base">
                                        <p:cTn id="8" dur="500" fill="hold"/>
                                        <p:tgtEl>
                                          <p:spTgt spid="5038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3820"/>
                                        </p:tgtEl>
                                        <p:attrNameLst>
                                          <p:attrName>style.visibility</p:attrName>
                                        </p:attrNameLst>
                                      </p:cBhvr>
                                      <p:to>
                                        <p:strVal val="visible"/>
                                      </p:to>
                                    </p:set>
                                    <p:anim calcmode="lin" valueType="num">
                                      <p:cBhvr additive="base">
                                        <p:cTn id="11" dur="500" fill="hold"/>
                                        <p:tgtEl>
                                          <p:spTgt spid="503820"/>
                                        </p:tgtEl>
                                        <p:attrNameLst>
                                          <p:attrName>ppt_x</p:attrName>
                                        </p:attrNameLst>
                                      </p:cBhvr>
                                      <p:tavLst>
                                        <p:tav tm="0">
                                          <p:val>
                                            <p:strVal val="#ppt_x"/>
                                          </p:val>
                                        </p:tav>
                                        <p:tav tm="100000">
                                          <p:val>
                                            <p:strVal val="#ppt_x"/>
                                          </p:val>
                                        </p:tav>
                                      </p:tavLst>
                                    </p:anim>
                                    <p:anim calcmode="lin" valueType="num">
                                      <p:cBhvr additive="base">
                                        <p:cTn id="12" dur="500" fill="hold"/>
                                        <p:tgtEl>
                                          <p:spTgt spid="50382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38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38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38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38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38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38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38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382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38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38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38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38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38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38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38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9" grpId="0" animBg="1"/>
      <p:bldP spid="503820" grpId="0"/>
      <p:bldP spid="503821" grpId="0" animBg="1"/>
      <p:bldP spid="503822" grpId="0"/>
      <p:bldP spid="503823" grpId="0" animBg="1"/>
      <p:bldP spid="503824" grpId="0" animBg="1"/>
      <p:bldP spid="503825" grpId="0" animBg="1"/>
      <p:bldP spid="503826" grpId="0" animBg="1"/>
      <p:bldP spid="503827" grpId="0" animBg="1"/>
      <p:bldP spid="503828" grpId="0" animBg="1"/>
      <p:bldP spid="503829" grpId="0" animBg="1"/>
      <p:bldP spid="503830" grpId="0"/>
      <p:bldP spid="503831" grpId="0" animBg="1"/>
      <p:bldP spid="503832" grpId="0" animBg="1"/>
      <p:bldP spid="503833" grpId="0" animBg="1"/>
      <p:bldP spid="503834" grpId="0" animBg="1"/>
      <p:bldP spid="5038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838200" y="2133600"/>
            <a:ext cx="7658100" cy="3933825"/>
          </a:xfrm>
        </p:spPr>
        <p:txBody>
          <a:bodyPr/>
          <a:lstStyle/>
          <a:p>
            <a:r>
              <a:rPr lang="en-US" sz="2800" b="1" dirty="0"/>
              <a:t>NAVD 88 suffers from </a:t>
            </a:r>
            <a:r>
              <a:rPr lang="en-US" sz="2800" b="1" u="sng" dirty="0"/>
              <a:t>use of bench marks </a:t>
            </a:r>
            <a:r>
              <a:rPr lang="en-US" sz="2800" b="1" dirty="0"/>
              <a:t>that:</a:t>
            </a:r>
          </a:p>
          <a:p>
            <a:pPr lvl="1"/>
            <a:r>
              <a:rPr lang="en-US" sz="2400" dirty="0"/>
              <a:t>Are almost never re-checked for movement</a:t>
            </a:r>
          </a:p>
          <a:p>
            <a:pPr lvl="1"/>
            <a:r>
              <a:rPr lang="en-US" sz="2400" dirty="0"/>
              <a:t>Disappear by the thousands every year</a:t>
            </a:r>
          </a:p>
          <a:p>
            <a:pPr lvl="1"/>
            <a:r>
              <a:rPr lang="en-US" sz="2400" dirty="0"/>
              <a:t>Are not funded for replacement</a:t>
            </a:r>
          </a:p>
          <a:p>
            <a:pPr lvl="1"/>
            <a:r>
              <a:rPr lang="en-US" sz="2400" dirty="0"/>
              <a:t>Are not necessarily in convenient places</a:t>
            </a:r>
          </a:p>
          <a:p>
            <a:pPr lvl="1"/>
            <a:r>
              <a:rPr lang="en-US" sz="2400" dirty="0"/>
              <a:t>Don’t exist in most of Alaska</a:t>
            </a:r>
          </a:p>
          <a:p>
            <a:pPr lvl="1"/>
            <a:r>
              <a:rPr lang="en-US" sz="2400" dirty="0"/>
              <a:t>Weren’t adopted in Canada</a:t>
            </a:r>
          </a:p>
          <a:p>
            <a:pPr lvl="1"/>
            <a:r>
              <a:rPr lang="en-US" sz="2400" dirty="0"/>
              <a:t>Were determined by leveling from a single point, allowing cross-country error build up</a:t>
            </a:r>
          </a:p>
          <a:p>
            <a:pPr lvl="1"/>
            <a:endParaRPr lang="en-US" sz="2100" dirty="0"/>
          </a:p>
          <a:p>
            <a:endParaRPr lang="en-US" sz="2100" dirty="0"/>
          </a:p>
          <a:p>
            <a:endParaRPr lang="en-US" sz="2100" dirty="0"/>
          </a:p>
        </p:txBody>
      </p:sp>
      <p:sp>
        <p:nvSpPr>
          <p:cNvPr id="4" name="Title 1"/>
          <p:cNvSpPr txBox="1">
            <a:spLocks/>
          </p:cNvSpPr>
          <p:nvPr/>
        </p:nvSpPr>
        <p:spPr bwMode="auto">
          <a:xfrm>
            <a:off x="0" y="609600"/>
            <a:ext cx="9067800" cy="1143000"/>
          </a:xfrm>
          <a:prstGeom prst="rect">
            <a:avLst/>
          </a:prstGeom>
          <a:noFill/>
          <a:ln w="9525">
            <a:noFill/>
            <a:miter lim="800000"/>
            <a:headEnd/>
            <a:tailEnd/>
          </a:ln>
        </p:spPr>
        <p:txBody>
          <a:bodyPr anchor="ctr"/>
          <a:lstStyle/>
          <a:p>
            <a:pPr algn="ctr">
              <a:defRPr/>
            </a:pPr>
            <a:r>
              <a:rPr lang="en-US" sz="3600" b="1" kern="0" dirty="0">
                <a:latin typeface="Times New Roman" pitchFamily="18" charset="0"/>
                <a:ea typeface="+mj-ea"/>
                <a:cs typeface="Times New Roman" pitchFamily="18" charset="0"/>
              </a:rPr>
              <a:t>Why isn’t NAVD 88 good</a:t>
            </a:r>
          </a:p>
          <a:p>
            <a:pPr algn="ctr">
              <a:defRPr/>
            </a:pPr>
            <a:r>
              <a:rPr lang="en-US" sz="3600" b="1" kern="0" dirty="0">
                <a:latin typeface="Times New Roman" pitchFamily="18" charset="0"/>
                <a:ea typeface="+mj-ea"/>
                <a:cs typeface="Times New Roman" pitchFamily="18" charset="0"/>
              </a:rPr>
              <a:t>enough anymore</a:t>
            </a:r>
          </a:p>
        </p:txBody>
      </p:sp>
    </p:spTree>
    <p:extLst>
      <p:ext uri="{BB962C8B-B14F-4D97-AF65-F5344CB8AC3E}">
        <p14:creationId xmlns:p14="http://schemas.microsoft.com/office/powerpoint/2010/main" val="1054280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295230-DA51-4365-937D-CB767E31B69B}"/>
              </a:ext>
            </a:extLst>
          </p:cNvPr>
          <p:cNvSpPr>
            <a:spLocks noGrp="1"/>
          </p:cNvSpPr>
          <p:nvPr>
            <p:ph idx="1"/>
          </p:nvPr>
        </p:nvSpPr>
        <p:spPr/>
        <p:txBody>
          <a:bodyPr/>
          <a:lstStyle/>
          <a:p>
            <a:r>
              <a:rPr lang="en-US" dirty="0"/>
              <a:t>Using GNSS is cheaper, easier than leveling</a:t>
            </a:r>
          </a:p>
          <a:p>
            <a:r>
              <a:rPr lang="en-US" dirty="0"/>
              <a:t>To use GNSS we need a good geoid model</a:t>
            </a:r>
          </a:p>
          <a:p>
            <a:r>
              <a:rPr lang="en-US" dirty="0"/>
              <a:t>That model will be independent of physical marks, i.e., not biased/not a hybrid</a:t>
            </a:r>
          </a:p>
          <a:p>
            <a:pPr lvl="1"/>
            <a:r>
              <a:rPr lang="en-US" dirty="0"/>
              <a:t>Current Geoid Models are intentionally biased to produce NAVD88 Heights</a:t>
            </a:r>
          </a:p>
        </p:txBody>
      </p:sp>
      <p:sp>
        <p:nvSpPr>
          <p:cNvPr id="311299" name="Text Box 3"/>
          <p:cNvSpPr txBox="1">
            <a:spLocks noChangeArrowheads="1"/>
          </p:cNvSpPr>
          <p:nvPr/>
        </p:nvSpPr>
        <p:spPr bwMode="auto">
          <a:xfrm>
            <a:off x="685800" y="323850"/>
            <a:ext cx="7467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marL="228600" indent="-228600">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eaLnBrk="1" hangingPunct="1">
              <a:spcBef>
                <a:spcPct val="50000"/>
              </a:spcBef>
              <a:buFontTx/>
              <a:buNone/>
            </a:pPr>
            <a:r>
              <a:rPr lang="en-US" altLang="en-US" sz="3600" b="1" dirty="0">
                <a:latin typeface="Verdana" panose="020B0604030504040204" pitchFamily="34" charset="0"/>
              </a:rPr>
              <a:t>Height Modernization Bottom line</a:t>
            </a:r>
          </a:p>
        </p:txBody>
      </p:sp>
    </p:spTree>
    <p:extLst>
      <p:ext uri="{BB962C8B-B14F-4D97-AF65-F5344CB8AC3E}">
        <p14:creationId xmlns:p14="http://schemas.microsoft.com/office/powerpoint/2010/main" val="22738400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31775" y="365125"/>
            <a:ext cx="8707438" cy="6451600"/>
          </a:xfrm>
        </p:spPr>
      </p:pic>
    </p:spTree>
    <p:extLst>
      <p:ext uri="{BB962C8B-B14F-4D97-AF65-F5344CB8AC3E}">
        <p14:creationId xmlns:p14="http://schemas.microsoft.com/office/powerpoint/2010/main" val="255817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oce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3950"/>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Freeform 3"/>
          <p:cNvSpPr>
            <a:spLocks/>
          </p:cNvSpPr>
          <p:nvPr/>
        </p:nvSpPr>
        <p:spPr bwMode="auto">
          <a:xfrm>
            <a:off x="0" y="3227388"/>
            <a:ext cx="9144000" cy="1419225"/>
          </a:xfrm>
          <a:custGeom>
            <a:avLst/>
            <a:gdLst>
              <a:gd name="T0" fmla="*/ 0 w 5737"/>
              <a:gd name="T1" fmla="*/ 2147483647 h 894"/>
              <a:gd name="T2" fmla="*/ 2147483647 w 5737"/>
              <a:gd name="T3" fmla="*/ 2147483647 h 894"/>
              <a:gd name="T4" fmla="*/ 2147483647 w 5737"/>
              <a:gd name="T5" fmla="*/ 2147483647 h 894"/>
              <a:gd name="T6" fmla="*/ 2147483647 w 5737"/>
              <a:gd name="T7" fmla="*/ 2147483647 h 894"/>
              <a:gd name="T8" fmla="*/ 2147483647 w 5737"/>
              <a:gd name="T9" fmla="*/ 2147483647 h 8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37" h="894">
                <a:moveTo>
                  <a:pt x="0" y="427"/>
                </a:moveTo>
                <a:cubicBezTo>
                  <a:pt x="250" y="366"/>
                  <a:pt x="939" y="0"/>
                  <a:pt x="1500" y="61"/>
                </a:cubicBezTo>
                <a:cubicBezTo>
                  <a:pt x="2061" y="122"/>
                  <a:pt x="2761" y="696"/>
                  <a:pt x="3364" y="795"/>
                </a:cubicBezTo>
                <a:cubicBezTo>
                  <a:pt x="3967" y="894"/>
                  <a:pt x="4726" y="673"/>
                  <a:pt x="5121" y="657"/>
                </a:cubicBezTo>
                <a:cubicBezTo>
                  <a:pt x="5516" y="641"/>
                  <a:pt x="5609" y="689"/>
                  <a:pt x="5737" y="697"/>
                </a:cubicBezTo>
              </a:path>
            </a:pathLst>
          </a:custGeom>
          <a:noFill/>
          <a:ln w="635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28" name="Tree"/>
          <p:cNvSpPr>
            <a:spLocks noEditPoints="1" noChangeArrowheads="1"/>
          </p:cNvSpPr>
          <p:nvPr/>
        </p:nvSpPr>
        <p:spPr bwMode="auto">
          <a:xfrm>
            <a:off x="1600200" y="1362075"/>
            <a:ext cx="1524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2229" name="Tree"/>
          <p:cNvSpPr>
            <a:spLocks noEditPoints="1" noChangeArrowheads="1"/>
          </p:cNvSpPr>
          <p:nvPr/>
        </p:nvSpPr>
        <p:spPr bwMode="auto">
          <a:xfrm>
            <a:off x="1257300" y="1209675"/>
            <a:ext cx="152400" cy="4572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52230" name="Picture 6" descr="an00325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2875" y="5819775"/>
            <a:ext cx="4953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 Box 7"/>
          <p:cNvSpPr txBox="1">
            <a:spLocks noChangeArrowheads="1"/>
          </p:cNvSpPr>
          <p:nvPr/>
        </p:nvSpPr>
        <p:spPr bwMode="auto">
          <a:xfrm>
            <a:off x="161925" y="3260725"/>
            <a:ext cx="793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pitchFamily="34" charset="0"/>
                <a:ea typeface="MS PGothic" pitchFamily="34" charset="-128"/>
              </a:rPr>
              <a:t>Geoid</a:t>
            </a:r>
          </a:p>
        </p:txBody>
      </p:sp>
      <p:sp>
        <p:nvSpPr>
          <p:cNvPr id="11272" name="Text Box 8"/>
          <p:cNvSpPr txBox="1">
            <a:spLocks noChangeArrowheads="1"/>
          </p:cNvSpPr>
          <p:nvPr/>
        </p:nvSpPr>
        <p:spPr bwMode="auto">
          <a:xfrm>
            <a:off x="171450" y="5295900"/>
            <a:ext cx="103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pitchFamily="34" charset="0"/>
                <a:ea typeface="MS PGothic" pitchFamily="34" charset="-128"/>
              </a:rPr>
              <a:t>Ellipsoid</a:t>
            </a:r>
          </a:p>
        </p:txBody>
      </p:sp>
      <p:sp>
        <p:nvSpPr>
          <p:cNvPr id="52233" name="Text Box 9"/>
          <p:cNvSpPr txBox="1">
            <a:spLocks noChangeArrowheads="1"/>
          </p:cNvSpPr>
          <p:nvPr/>
        </p:nvSpPr>
        <p:spPr bwMode="auto">
          <a:xfrm>
            <a:off x="152400" y="1504950"/>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pitchFamily="34" charset="0"/>
                <a:ea typeface="MS PGothic" pitchFamily="34" charset="-128"/>
              </a:rPr>
              <a:t>Earth’s</a:t>
            </a:r>
          </a:p>
          <a:p>
            <a:pPr eaLnBrk="1" hangingPunct="1">
              <a:spcBef>
                <a:spcPct val="0"/>
              </a:spcBef>
              <a:buFontTx/>
              <a:buNone/>
            </a:pPr>
            <a:r>
              <a:rPr lang="en-US" altLang="en-US" sz="1800">
                <a:solidFill>
                  <a:schemeClr val="bg1"/>
                </a:solidFill>
                <a:latin typeface="Arial" pitchFamily="34" charset="0"/>
                <a:ea typeface="MS PGothic" pitchFamily="34" charset="-128"/>
              </a:rPr>
              <a:t>Surface</a:t>
            </a:r>
          </a:p>
        </p:txBody>
      </p:sp>
      <p:sp>
        <p:nvSpPr>
          <p:cNvPr id="52234" name="Text Box 10"/>
          <p:cNvSpPr txBox="1">
            <a:spLocks noChangeArrowheads="1"/>
          </p:cNvSpPr>
          <p:nvPr/>
        </p:nvSpPr>
        <p:spPr bwMode="auto">
          <a:xfrm>
            <a:off x="4548188" y="3505200"/>
            <a:ext cx="78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ea typeface="MS PGothic" pitchFamily="34" charset="-128"/>
              </a:rPr>
              <a:t>Coast</a:t>
            </a:r>
          </a:p>
        </p:txBody>
      </p:sp>
      <p:sp>
        <p:nvSpPr>
          <p:cNvPr id="11280" name="AutoShape 16"/>
          <p:cNvSpPr>
            <a:spLocks/>
          </p:cNvSpPr>
          <p:nvPr/>
        </p:nvSpPr>
        <p:spPr bwMode="auto">
          <a:xfrm>
            <a:off x="1866900" y="1962150"/>
            <a:ext cx="252413" cy="3067050"/>
          </a:xfrm>
          <a:prstGeom prst="leftBrace">
            <a:avLst>
              <a:gd name="adj1" fmla="val 10125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ea typeface="MS PGothic" pitchFamily="34" charset="-128"/>
            </a:endParaRPr>
          </a:p>
        </p:txBody>
      </p:sp>
      <p:sp>
        <p:nvSpPr>
          <p:cNvPr id="11281" name="Text Box 17"/>
          <p:cNvSpPr txBox="1">
            <a:spLocks noChangeArrowheads="1"/>
          </p:cNvSpPr>
          <p:nvPr/>
        </p:nvSpPr>
        <p:spPr bwMode="auto">
          <a:xfrm>
            <a:off x="549275" y="6069013"/>
            <a:ext cx="781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pitchFamily="34" charset="0"/>
                <a:ea typeface="MS PGothic" pitchFamily="34" charset="-128"/>
              </a:rPr>
              <a:t>From </a:t>
            </a:r>
          </a:p>
          <a:p>
            <a:pPr eaLnBrk="1" hangingPunct="1">
              <a:spcBef>
                <a:spcPct val="0"/>
              </a:spcBef>
              <a:buFontTx/>
              <a:buNone/>
            </a:pPr>
            <a:r>
              <a:rPr lang="en-US" altLang="en-US" sz="1800">
                <a:solidFill>
                  <a:schemeClr val="bg1"/>
                </a:solidFill>
                <a:latin typeface="Arial" pitchFamily="34" charset="0"/>
                <a:ea typeface="MS PGothic" pitchFamily="34" charset="-128"/>
              </a:rPr>
              <a:t>GPS</a:t>
            </a:r>
          </a:p>
        </p:txBody>
      </p:sp>
      <p:sp>
        <p:nvSpPr>
          <p:cNvPr id="11282" name="Text Box 18"/>
          <p:cNvSpPr txBox="1">
            <a:spLocks noChangeArrowheads="1"/>
          </p:cNvSpPr>
          <p:nvPr/>
        </p:nvSpPr>
        <p:spPr bwMode="auto">
          <a:xfrm>
            <a:off x="2451100" y="800100"/>
            <a:ext cx="2112963"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i="1" u="sng">
                <a:latin typeface="Arial" pitchFamily="34" charset="0"/>
                <a:ea typeface="MS PGothic" pitchFamily="34" charset="-128"/>
              </a:rPr>
              <a:t>How “high above</a:t>
            </a:r>
          </a:p>
          <a:p>
            <a:pPr eaLnBrk="1" hangingPunct="1">
              <a:spcBef>
                <a:spcPct val="0"/>
              </a:spcBef>
              <a:buFontTx/>
              <a:buNone/>
            </a:pPr>
            <a:r>
              <a:rPr lang="en-US" altLang="en-US" sz="1800" b="1" i="1" u="sng">
                <a:latin typeface="Arial" pitchFamily="34" charset="0"/>
                <a:ea typeface="MS PGothic" pitchFamily="34" charset="-128"/>
              </a:rPr>
              <a:t>‘sea level’ ” am I?</a:t>
            </a:r>
          </a:p>
          <a:p>
            <a:pPr eaLnBrk="1" hangingPunct="1">
              <a:spcBef>
                <a:spcPct val="0"/>
              </a:spcBef>
              <a:buFontTx/>
              <a:buNone/>
            </a:pPr>
            <a:r>
              <a:rPr lang="en-US" altLang="en-US" sz="1800" b="1" i="1">
                <a:latin typeface="Arial" pitchFamily="34" charset="0"/>
                <a:ea typeface="MS PGothic" pitchFamily="34" charset="-128"/>
              </a:rPr>
              <a:t>(FEMA, USACE,</a:t>
            </a:r>
          </a:p>
          <a:p>
            <a:pPr eaLnBrk="1" hangingPunct="1">
              <a:spcBef>
                <a:spcPct val="0"/>
              </a:spcBef>
              <a:buFontTx/>
              <a:buNone/>
            </a:pPr>
            <a:r>
              <a:rPr lang="en-US" altLang="en-US" sz="1800" b="1" i="1">
                <a:latin typeface="Arial" pitchFamily="34" charset="0"/>
                <a:ea typeface="MS PGothic" pitchFamily="34" charset="-128"/>
              </a:rPr>
              <a:t>Surveying and </a:t>
            </a:r>
          </a:p>
          <a:p>
            <a:pPr eaLnBrk="1" hangingPunct="1">
              <a:spcBef>
                <a:spcPct val="0"/>
              </a:spcBef>
              <a:buFontTx/>
              <a:buNone/>
            </a:pPr>
            <a:r>
              <a:rPr lang="en-US" altLang="en-US" sz="1800" b="1" i="1">
                <a:latin typeface="Arial" pitchFamily="34" charset="0"/>
                <a:ea typeface="MS PGothic" pitchFamily="34" charset="-128"/>
              </a:rPr>
              <a:t>Mapping)</a:t>
            </a:r>
          </a:p>
        </p:txBody>
      </p:sp>
      <p:grpSp>
        <p:nvGrpSpPr>
          <p:cNvPr id="11283" name="Group 19"/>
          <p:cNvGrpSpPr>
            <a:grpSpLocks/>
          </p:cNvGrpSpPr>
          <p:nvPr/>
        </p:nvGrpSpPr>
        <p:grpSpPr bwMode="auto">
          <a:xfrm>
            <a:off x="1154113" y="3500438"/>
            <a:ext cx="727075" cy="2976562"/>
            <a:chOff x="600" y="1758"/>
            <a:chExt cx="585" cy="1974"/>
          </a:xfrm>
        </p:grpSpPr>
        <p:grpSp>
          <p:nvGrpSpPr>
            <p:cNvPr id="52273" name="Group 20"/>
            <p:cNvGrpSpPr>
              <a:grpSpLocks/>
            </p:cNvGrpSpPr>
            <p:nvPr/>
          </p:nvGrpSpPr>
          <p:grpSpPr bwMode="auto">
            <a:xfrm>
              <a:off x="1053" y="1758"/>
              <a:ext cx="132" cy="1974"/>
              <a:chOff x="1053" y="1758"/>
              <a:chExt cx="132" cy="1974"/>
            </a:xfrm>
          </p:grpSpPr>
          <p:sp>
            <p:nvSpPr>
              <p:cNvPr id="52275" name="Line 21"/>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76" name="Line 22"/>
              <p:cNvSpPr>
                <a:spLocks noChangeShapeType="1"/>
              </p:cNvSpPr>
              <p:nvPr/>
            </p:nvSpPr>
            <p:spPr bwMode="auto">
              <a:xfrm>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274" name="Line 23"/>
            <p:cNvSpPr>
              <a:spLocks noChangeShapeType="1"/>
            </p:cNvSpPr>
            <p:nvPr/>
          </p:nvSpPr>
          <p:spPr bwMode="auto">
            <a:xfrm flipH="1">
              <a:off x="600" y="3729"/>
              <a:ext cx="45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284" name="Text Box 24"/>
          <p:cNvSpPr txBox="1">
            <a:spLocks noChangeArrowheads="1"/>
          </p:cNvSpPr>
          <p:nvPr/>
        </p:nvSpPr>
        <p:spPr bwMode="auto">
          <a:xfrm>
            <a:off x="3394075" y="5921375"/>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u="sng" dirty="0">
                <a:solidFill>
                  <a:schemeClr val="bg1"/>
                </a:solidFill>
                <a:latin typeface="Arial" pitchFamily="34" charset="0"/>
                <a:ea typeface="MS PGothic" pitchFamily="34" charset="-128"/>
              </a:rPr>
              <a:t>From </a:t>
            </a:r>
          </a:p>
          <a:p>
            <a:pPr eaLnBrk="1" hangingPunct="1">
              <a:spcBef>
                <a:spcPct val="0"/>
              </a:spcBef>
              <a:buFontTx/>
              <a:buNone/>
            </a:pPr>
            <a:r>
              <a:rPr lang="en-US" altLang="en-US" sz="1800" b="1" u="sng" dirty="0">
                <a:solidFill>
                  <a:schemeClr val="bg1"/>
                </a:solidFill>
                <a:latin typeface="Arial" pitchFamily="34" charset="0"/>
                <a:ea typeface="MS PGothic" pitchFamily="34" charset="-128"/>
              </a:rPr>
              <a:t>Gravity</a:t>
            </a:r>
          </a:p>
        </p:txBody>
      </p:sp>
      <p:grpSp>
        <p:nvGrpSpPr>
          <p:cNvPr id="11285" name="Group 25"/>
          <p:cNvGrpSpPr>
            <a:grpSpLocks/>
          </p:cNvGrpSpPr>
          <p:nvPr/>
        </p:nvGrpSpPr>
        <p:grpSpPr bwMode="auto">
          <a:xfrm flipH="1">
            <a:off x="6834188" y="4514850"/>
            <a:ext cx="423862" cy="2066925"/>
            <a:chOff x="600" y="1758"/>
            <a:chExt cx="585" cy="1974"/>
          </a:xfrm>
        </p:grpSpPr>
        <p:grpSp>
          <p:nvGrpSpPr>
            <p:cNvPr id="52269" name="Group 26"/>
            <p:cNvGrpSpPr>
              <a:grpSpLocks/>
            </p:cNvGrpSpPr>
            <p:nvPr/>
          </p:nvGrpSpPr>
          <p:grpSpPr bwMode="auto">
            <a:xfrm>
              <a:off x="1053" y="1758"/>
              <a:ext cx="132" cy="1974"/>
              <a:chOff x="1053" y="1758"/>
              <a:chExt cx="132" cy="1974"/>
            </a:xfrm>
          </p:grpSpPr>
          <p:sp>
            <p:nvSpPr>
              <p:cNvPr id="52271" name="Line 27"/>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72" name="Line 28"/>
              <p:cNvSpPr>
                <a:spLocks noChangeShapeType="1"/>
              </p:cNvSpPr>
              <p:nvPr/>
            </p:nvSpPr>
            <p:spPr bwMode="auto">
              <a:xfrm flipH="1">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270" name="Line 29"/>
            <p:cNvSpPr>
              <a:spLocks noChangeShapeType="1"/>
            </p:cNvSpPr>
            <p:nvPr/>
          </p:nvSpPr>
          <p:spPr bwMode="auto">
            <a:xfrm flipH="1">
              <a:off x="600" y="3729"/>
              <a:ext cx="453"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241" name="Text Box 30"/>
          <p:cNvSpPr txBox="1">
            <a:spLocks noChangeArrowheads="1"/>
          </p:cNvSpPr>
          <p:nvPr/>
        </p:nvSpPr>
        <p:spPr bwMode="auto">
          <a:xfrm>
            <a:off x="8039100" y="4419600"/>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pitchFamily="34" charset="0"/>
                <a:ea typeface="MS PGothic" pitchFamily="34" charset="-128"/>
              </a:rPr>
              <a:t>Ocean</a:t>
            </a:r>
          </a:p>
          <a:p>
            <a:pPr eaLnBrk="1" hangingPunct="1">
              <a:spcBef>
                <a:spcPct val="0"/>
              </a:spcBef>
              <a:buFontTx/>
              <a:buNone/>
            </a:pPr>
            <a:r>
              <a:rPr lang="en-US" altLang="en-US" sz="1800">
                <a:solidFill>
                  <a:schemeClr val="bg1"/>
                </a:solidFill>
                <a:latin typeface="Arial" pitchFamily="34" charset="0"/>
                <a:ea typeface="MS PGothic" pitchFamily="34" charset="-128"/>
              </a:rPr>
              <a:t>Surface</a:t>
            </a:r>
          </a:p>
        </p:txBody>
      </p:sp>
      <p:sp>
        <p:nvSpPr>
          <p:cNvPr id="17426" name="Text Box 31"/>
          <p:cNvSpPr txBox="1">
            <a:spLocks noChangeArrowheads="1"/>
          </p:cNvSpPr>
          <p:nvPr/>
        </p:nvSpPr>
        <p:spPr bwMode="auto">
          <a:xfrm>
            <a:off x="7194550" y="6216650"/>
            <a:ext cx="1949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pitchFamily="34" charset="0"/>
                <a:ea typeface="MS PGothic" pitchFamily="34" charset="-128"/>
              </a:rPr>
              <a:t>From </a:t>
            </a:r>
          </a:p>
          <a:p>
            <a:pPr eaLnBrk="1" hangingPunct="1">
              <a:spcBef>
                <a:spcPct val="0"/>
              </a:spcBef>
              <a:buFontTx/>
              <a:buNone/>
            </a:pPr>
            <a:r>
              <a:rPr lang="en-US" altLang="en-US" sz="1800">
                <a:solidFill>
                  <a:schemeClr val="bg1"/>
                </a:solidFill>
                <a:latin typeface="Arial" pitchFamily="34" charset="0"/>
                <a:ea typeface="MS PGothic" pitchFamily="34" charset="-128"/>
              </a:rPr>
              <a:t>Satellite Altimetry</a:t>
            </a:r>
          </a:p>
        </p:txBody>
      </p:sp>
      <p:grpSp>
        <p:nvGrpSpPr>
          <p:cNvPr id="11288" name="Group 32"/>
          <p:cNvGrpSpPr>
            <a:grpSpLocks/>
          </p:cNvGrpSpPr>
          <p:nvPr/>
        </p:nvGrpSpPr>
        <p:grpSpPr bwMode="auto">
          <a:xfrm>
            <a:off x="2147888" y="4181475"/>
            <a:ext cx="1281112" cy="2057400"/>
            <a:chOff x="1353" y="2130"/>
            <a:chExt cx="807" cy="1296"/>
          </a:xfrm>
        </p:grpSpPr>
        <p:grpSp>
          <p:nvGrpSpPr>
            <p:cNvPr id="52265" name="Group 33"/>
            <p:cNvGrpSpPr>
              <a:grpSpLocks/>
            </p:cNvGrpSpPr>
            <p:nvPr/>
          </p:nvGrpSpPr>
          <p:grpSpPr bwMode="auto">
            <a:xfrm flipH="1">
              <a:off x="1353" y="2130"/>
              <a:ext cx="321" cy="1296"/>
              <a:chOff x="1053" y="1758"/>
              <a:chExt cx="132" cy="1974"/>
            </a:xfrm>
          </p:grpSpPr>
          <p:sp>
            <p:nvSpPr>
              <p:cNvPr id="52267" name="Line 34"/>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68" name="Line 35"/>
              <p:cNvSpPr>
                <a:spLocks noChangeShapeType="1"/>
              </p:cNvSpPr>
              <p:nvPr/>
            </p:nvSpPr>
            <p:spPr bwMode="auto">
              <a:xfrm>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266" name="Line 36"/>
            <p:cNvSpPr>
              <a:spLocks noChangeShapeType="1"/>
            </p:cNvSpPr>
            <p:nvPr/>
          </p:nvSpPr>
          <p:spPr bwMode="auto">
            <a:xfrm>
              <a:off x="1674" y="3408"/>
              <a:ext cx="48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290" name="Group 42"/>
          <p:cNvGrpSpPr>
            <a:grpSpLocks/>
          </p:cNvGrpSpPr>
          <p:nvPr/>
        </p:nvGrpSpPr>
        <p:grpSpPr bwMode="auto">
          <a:xfrm>
            <a:off x="2143125" y="2005013"/>
            <a:ext cx="1552575" cy="633412"/>
            <a:chOff x="1350" y="759"/>
            <a:chExt cx="978" cy="399"/>
          </a:xfrm>
        </p:grpSpPr>
        <p:sp>
          <p:nvSpPr>
            <p:cNvPr id="52263" name="Line 43"/>
            <p:cNvSpPr>
              <a:spLocks noChangeShapeType="1"/>
            </p:cNvSpPr>
            <p:nvPr/>
          </p:nvSpPr>
          <p:spPr bwMode="auto">
            <a:xfrm>
              <a:off x="1350" y="1158"/>
              <a:ext cx="978"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64" name="Line 44"/>
            <p:cNvSpPr>
              <a:spLocks noChangeShapeType="1"/>
            </p:cNvSpPr>
            <p:nvPr/>
          </p:nvSpPr>
          <p:spPr bwMode="auto">
            <a:xfrm flipV="1">
              <a:off x="2328" y="759"/>
              <a:ext cx="0" cy="3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291" name="Text Box 45"/>
          <p:cNvSpPr txBox="1">
            <a:spLocks noChangeArrowheads="1"/>
          </p:cNvSpPr>
          <p:nvPr/>
        </p:nvSpPr>
        <p:spPr bwMode="auto">
          <a:xfrm>
            <a:off x="5810250" y="942975"/>
            <a:ext cx="31083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i="1" u="sng">
                <a:latin typeface="Arial" pitchFamily="34" charset="0"/>
                <a:ea typeface="MS PGothic" pitchFamily="34" charset="-128"/>
              </a:rPr>
              <a:t>How large are </a:t>
            </a:r>
          </a:p>
          <a:p>
            <a:pPr eaLnBrk="1" hangingPunct="1">
              <a:spcBef>
                <a:spcPct val="0"/>
              </a:spcBef>
              <a:buFontTx/>
              <a:buNone/>
            </a:pPr>
            <a:r>
              <a:rPr lang="en-US" altLang="en-US" sz="1800" b="1" i="1" u="sng">
                <a:latin typeface="Arial" pitchFamily="34" charset="0"/>
                <a:ea typeface="MS PGothic" pitchFamily="34" charset="-128"/>
              </a:rPr>
              <a:t>hydrodynamic processes?</a:t>
            </a:r>
          </a:p>
          <a:p>
            <a:pPr eaLnBrk="1" hangingPunct="1">
              <a:spcBef>
                <a:spcPct val="0"/>
              </a:spcBef>
              <a:buFontTx/>
              <a:buNone/>
            </a:pPr>
            <a:r>
              <a:rPr lang="en-US" altLang="en-US" sz="1800" b="1" i="1">
                <a:latin typeface="Arial" pitchFamily="34" charset="0"/>
                <a:ea typeface="MS PGothic" pitchFamily="34" charset="-128"/>
              </a:rPr>
              <a:t>(Coast Survey, CSC,</a:t>
            </a:r>
          </a:p>
          <a:p>
            <a:pPr eaLnBrk="1" hangingPunct="1">
              <a:spcBef>
                <a:spcPct val="0"/>
              </a:spcBef>
              <a:buFontTx/>
              <a:buNone/>
            </a:pPr>
            <a:r>
              <a:rPr lang="en-US" altLang="en-US" sz="1800" b="1" i="1">
                <a:latin typeface="Arial" pitchFamily="34" charset="0"/>
                <a:ea typeface="MS PGothic" pitchFamily="34" charset="-128"/>
              </a:rPr>
              <a:t>CZM)</a:t>
            </a:r>
          </a:p>
        </p:txBody>
      </p:sp>
      <p:sp>
        <p:nvSpPr>
          <p:cNvPr id="52246" name="Line 46"/>
          <p:cNvSpPr>
            <a:spLocks noChangeShapeType="1"/>
          </p:cNvSpPr>
          <p:nvPr/>
        </p:nvSpPr>
        <p:spPr bwMode="auto">
          <a:xfrm flipV="1">
            <a:off x="7986713" y="4310063"/>
            <a:ext cx="757237" cy="23336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47" name="Text Box 50"/>
          <p:cNvSpPr txBox="1">
            <a:spLocks noChangeArrowheads="1"/>
          </p:cNvSpPr>
          <p:nvPr/>
        </p:nvSpPr>
        <p:spPr bwMode="auto">
          <a:xfrm>
            <a:off x="393700" y="155575"/>
            <a:ext cx="829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u="sng" dirty="0">
                <a:latin typeface="Arial" pitchFamily="34" charset="0"/>
                <a:ea typeface="MS PGothic" pitchFamily="34" charset="-128"/>
              </a:rPr>
              <a:t>Gravity measurements help answer two big questions…</a:t>
            </a:r>
          </a:p>
        </p:txBody>
      </p:sp>
      <p:sp>
        <p:nvSpPr>
          <p:cNvPr id="11298" name="Freeform 54"/>
          <p:cNvSpPr>
            <a:spLocks/>
          </p:cNvSpPr>
          <p:nvPr/>
        </p:nvSpPr>
        <p:spPr bwMode="auto">
          <a:xfrm>
            <a:off x="-15875" y="4891088"/>
            <a:ext cx="9167813" cy="361950"/>
          </a:xfrm>
          <a:custGeom>
            <a:avLst/>
            <a:gdLst>
              <a:gd name="T0" fmla="*/ 0 w 5770"/>
              <a:gd name="T1" fmla="*/ 2147483647 h 228"/>
              <a:gd name="T2" fmla="*/ 2147483647 w 5770"/>
              <a:gd name="T3" fmla="*/ 2147483647 h 228"/>
              <a:gd name="T4" fmla="*/ 2147483647 w 5770"/>
              <a:gd name="T5" fmla="*/ 2147483647 h 228"/>
              <a:gd name="T6" fmla="*/ 0 60000 65536"/>
              <a:gd name="T7" fmla="*/ 0 60000 65536"/>
              <a:gd name="T8" fmla="*/ 0 60000 65536"/>
            </a:gdLst>
            <a:ahLst/>
            <a:cxnLst>
              <a:cxn ang="T6">
                <a:pos x="T0" y="T1"/>
              </a:cxn>
              <a:cxn ang="T7">
                <a:pos x="T2" y="T3"/>
              </a:cxn>
              <a:cxn ang="T8">
                <a:pos x="T4" y="T5"/>
              </a:cxn>
            </a:cxnLst>
            <a:rect l="0" t="0" r="r" b="b"/>
            <a:pathLst>
              <a:path w="5770" h="228">
                <a:moveTo>
                  <a:pt x="0" y="223"/>
                </a:moveTo>
                <a:cubicBezTo>
                  <a:pt x="1014" y="111"/>
                  <a:pt x="2029" y="0"/>
                  <a:pt x="2991" y="1"/>
                </a:cubicBezTo>
                <a:cubicBezTo>
                  <a:pt x="3953" y="2"/>
                  <a:pt x="5307" y="190"/>
                  <a:pt x="5770" y="228"/>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Slide Number Placeholder 3"/>
          <p:cNvSpPr>
            <a:spLocks noGrp="1"/>
          </p:cNvSpPr>
          <p:nvPr>
            <p:ph type="sldNum" sz="quarter" idx="12"/>
          </p:nvPr>
        </p:nvSpPr>
        <p:spPr/>
        <p:txBody>
          <a:bodyPr/>
          <a:lstStyle/>
          <a:p>
            <a:pPr>
              <a:defRPr/>
            </a:pPr>
            <a:fld id="{16554F26-8508-4CA2-B162-EC7C62F3D148}" type="slidenum">
              <a:rPr lang="en-US" smtClean="0"/>
              <a:pPr>
                <a:defRPr/>
              </a:pPr>
              <a:t>16</a:t>
            </a:fld>
            <a:endParaRPr lang="en-US"/>
          </a:p>
        </p:txBody>
      </p:sp>
      <p:cxnSp>
        <p:nvCxnSpPr>
          <p:cNvPr id="6" name="Straight Arrow Connector 5"/>
          <p:cNvCxnSpPr/>
          <p:nvPr/>
        </p:nvCxnSpPr>
        <p:spPr>
          <a:xfrm flipH="1" flipV="1">
            <a:off x="2143125" y="2005013"/>
            <a:ext cx="9525" cy="1271587"/>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6629400" y="4033838"/>
            <a:ext cx="9525" cy="438150"/>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2133600" y="3352800"/>
            <a:ext cx="19050" cy="1638300"/>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1297" name="Group 51"/>
          <p:cNvGrpSpPr>
            <a:grpSpLocks/>
          </p:cNvGrpSpPr>
          <p:nvPr/>
        </p:nvGrpSpPr>
        <p:grpSpPr bwMode="auto">
          <a:xfrm>
            <a:off x="6089650" y="2132013"/>
            <a:ext cx="530225" cy="2168525"/>
            <a:chOff x="3836" y="1343"/>
            <a:chExt cx="334" cy="1366"/>
          </a:xfrm>
        </p:grpSpPr>
        <p:sp>
          <p:nvSpPr>
            <p:cNvPr id="52261" name="Line 52"/>
            <p:cNvSpPr>
              <a:spLocks noChangeShapeType="1"/>
            </p:cNvSpPr>
            <p:nvPr/>
          </p:nvSpPr>
          <p:spPr bwMode="auto">
            <a:xfrm rot="10800000" flipV="1">
              <a:off x="3836" y="2709"/>
              <a:ext cx="334"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62" name="Line 53"/>
            <p:cNvSpPr>
              <a:spLocks noChangeShapeType="1"/>
            </p:cNvSpPr>
            <p:nvPr/>
          </p:nvSpPr>
          <p:spPr bwMode="auto">
            <a:xfrm rot="10800000">
              <a:off x="3836" y="1343"/>
              <a:ext cx="0" cy="13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cxnSp>
        <p:nvCxnSpPr>
          <p:cNvPr id="21" name="Straight Arrow Connector 20"/>
          <p:cNvCxnSpPr/>
          <p:nvPr/>
        </p:nvCxnSpPr>
        <p:spPr>
          <a:xfrm flipV="1">
            <a:off x="6634163" y="4471988"/>
            <a:ext cx="0" cy="519112"/>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1289" name="Group 37"/>
          <p:cNvGrpSpPr>
            <a:grpSpLocks/>
          </p:cNvGrpSpPr>
          <p:nvPr/>
        </p:nvGrpSpPr>
        <p:grpSpPr bwMode="auto">
          <a:xfrm flipH="1">
            <a:off x="4195763" y="4614863"/>
            <a:ext cx="2411412" cy="1604962"/>
            <a:chOff x="1353" y="2130"/>
            <a:chExt cx="807" cy="1296"/>
          </a:xfrm>
        </p:grpSpPr>
        <p:grpSp>
          <p:nvGrpSpPr>
            <p:cNvPr id="52257" name="Group 38"/>
            <p:cNvGrpSpPr>
              <a:grpSpLocks/>
            </p:cNvGrpSpPr>
            <p:nvPr/>
          </p:nvGrpSpPr>
          <p:grpSpPr bwMode="auto">
            <a:xfrm flipH="1">
              <a:off x="1353" y="2130"/>
              <a:ext cx="321" cy="1296"/>
              <a:chOff x="1053" y="1758"/>
              <a:chExt cx="132" cy="1974"/>
            </a:xfrm>
          </p:grpSpPr>
          <p:sp>
            <p:nvSpPr>
              <p:cNvPr id="52259" name="Line 39"/>
              <p:cNvSpPr>
                <a:spLocks noChangeShapeType="1"/>
              </p:cNvSpPr>
              <p:nvPr/>
            </p:nvSpPr>
            <p:spPr bwMode="auto">
              <a:xfrm flipH="1">
                <a:off x="1053" y="1758"/>
                <a:ext cx="132" cy="0"/>
              </a:xfrm>
              <a:prstGeom prst="line">
                <a:avLst/>
              </a:prstGeom>
              <a:noFill/>
              <a:ln w="9525">
                <a:solidFill>
                  <a:schemeClr val="tx1"/>
                </a:solidFill>
                <a:prstDash val="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260" name="Line 40"/>
              <p:cNvSpPr>
                <a:spLocks noChangeShapeType="1"/>
              </p:cNvSpPr>
              <p:nvPr/>
            </p:nvSpPr>
            <p:spPr bwMode="auto">
              <a:xfrm>
                <a:off x="1053" y="1758"/>
                <a:ext cx="0" cy="1974"/>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258" name="Line 41"/>
            <p:cNvSpPr>
              <a:spLocks noChangeShapeType="1"/>
            </p:cNvSpPr>
            <p:nvPr/>
          </p:nvSpPr>
          <p:spPr bwMode="auto">
            <a:xfrm>
              <a:off x="1674" y="3408"/>
              <a:ext cx="486"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277" name="AutoShape 13"/>
          <p:cNvSpPr>
            <a:spLocks/>
          </p:cNvSpPr>
          <p:nvPr/>
        </p:nvSpPr>
        <p:spPr bwMode="auto">
          <a:xfrm>
            <a:off x="6653213" y="4081463"/>
            <a:ext cx="152400" cy="871537"/>
          </a:xfrm>
          <a:prstGeom prst="rightBrace">
            <a:avLst>
              <a:gd name="adj1" fmla="val 4765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ea typeface="MS PGothic"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98"/>
                                        </p:tgtEl>
                                        <p:attrNameLst>
                                          <p:attrName>style.visibility</p:attrName>
                                        </p:attrNameLst>
                                      </p:cBhvr>
                                      <p:to>
                                        <p:strVal val="visible"/>
                                      </p:to>
                                    </p:set>
                                    <p:animEffect transition="in" filter="wipe(left)">
                                      <p:cBhvr>
                                        <p:cTn id="7" dur="500"/>
                                        <p:tgtEl>
                                          <p:spTgt spid="1129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27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267"/>
                                        </p:tgtEl>
                                        <p:attrNameLst>
                                          <p:attrName>style.visibility</p:attrName>
                                        </p:attrNameLst>
                                      </p:cBhvr>
                                      <p:to>
                                        <p:strVal val="visible"/>
                                      </p:to>
                                    </p:set>
                                    <p:animEffect transition="in" filter="wipe(left)">
                                      <p:cBhvr>
                                        <p:cTn id="14" dur="500"/>
                                        <p:tgtEl>
                                          <p:spTgt spid="11267"/>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127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2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90"/>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297"/>
                                        </p:tgtEl>
                                        <p:attrNameLst>
                                          <p:attrName>style.visibility</p:attrName>
                                        </p:attrNameLst>
                                      </p:cBhvr>
                                      <p:to>
                                        <p:strVal val="visible"/>
                                      </p:to>
                                    </p:set>
                                  </p:childTnLst>
                                </p:cTn>
                              </p:par>
                            </p:childTnLst>
                          </p:cTn>
                        </p:par>
                        <p:par>
                          <p:cTn id="33" fill="hold" nodeType="afterGroup">
                            <p:stCondLst>
                              <p:cond delay="0"/>
                            </p:stCondLst>
                            <p:childTnLst>
                              <p:par>
                                <p:cTn id="34" presetID="22" presetClass="entr" presetSubtype="4"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28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2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281"/>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27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4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28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wipe(down)">
                                      <p:cBhvr>
                                        <p:cTn id="59" dur="500"/>
                                        <p:tgtEl>
                                          <p:spTgt spid="63"/>
                                        </p:tgtEl>
                                      </p:cBhvr>
                                    </p:animEffect>
                                  </p:childTnLst>
                                </p:cTn>
                              </p:par>
                              <p:par>
                                <p:cTn id="60" presetID="22" presetClass="entr" presetSubtype="4"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1128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28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71" grpId="0"/>
      <p:bldP spid="11272" grpId="0"/>
      <p:bldP spid="11280" grpId="0" animBg="1"/>
      <p:bldP spid="11281" grpId="0"/>
      <p:bldP spid="11282" grpId="0"/>
      <p:bldP spid="11284" grpId="0"/>
      <p:bldP spid="17426" grpId="0"/>
      <p:bldP spid="11291" grpId="0"/>
      <p:bldP spid="11298" grpId="0" animBg="1"/>
      <p:bldP spid="4" grpId="0"/>
      <p:bldP spid="112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dirty="0"/>
              <a:t>Gravity Field Metaphor</a:t>
            </a:r>
          </a:p>
        </p:txBody>
      </p:sp>
      <p:sp>
        <p:nvSpPr>
          <p:cNvPr id="53251" name="AutoShape 2" descr="http://eoimages.gsfc.nasa.gov/images/imagerecords/0/885/modis_wonderglobe_lrg.jp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1800">
              <a:latin typeface="Arial" pitchFamily="34" charset="0"/>
            </a:endParaRPr>
          </a:p>
        </p:txBody>
      </p:sp>
      <p:pic>
        <p:nvPicPr>
          <p:cNvPr id="53252" name="Picture 4" descr="http://www.space-pictures.com/images/full-size/NASA_Blue_Marble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1333500"/>
            <a:ext cx="828675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872288" y="1524000"/>
            <a:ext cx="1890712" cy="3692525"/>
          </a:xfrm>
          <a:prstGeom prst="rect">
            <a:avLst/>
          </a:prstGeom>
          <a:noFill/>
        </p:spPr>
        <p:txBody>
          <a:bodyPr wrap="none">
            <a:spAutoFit/>
          </a:bodyPr>
          <a:lstStyle/>
          <a:p>
            <a:pPr>
              <a:defRPr/>
            </a:pPr>
            <a:r>
              <a:rPr lang="en-US" dirty="0">
                <a:solidFill>
                  <a:schemeClr val="bg1"/>
                </a:solidFill>
              </a:rPr>
              <a:t>Orbit View</a:t>
            </a:r>
          </a:p>
          <a:p>
            <a:pPr>
              <a:defRPr/>
            </a:pPr>
            <a:endParaRPr lang="en-US" dirty="0">
              <a:solidFill>
                <a:schemeClr val="bg1"/>
              </a:solidFill>
            </a:endParaRPr>
          </a:p>
          <a:p>
            <a:pPr>
              <a:defRPr/>
            </a:pPr>
            <a:r>
              <a:rPr lang="en-US" dirty="0">
                <a:solidFill>
                  <a:schemeClr val="bg1"/>
                </a:solidFill>
              </a:rPr>
              <a:t>Continent-Scale </a:t>
            </a:r>
          </a:p>
          <a:p>
            <a:pPr>
              <a:defRPr/>
            </a:pPr>
            <a:r>
              <a:rPr lang="en-US" dirty="0">
                <a:solidFill>
                  <a:schemeClr val="bg1"/>
                </a:solidFill>
              </a:rPr>
              <a:t>Features:</a:t>
            </a:r>
          </a:p>
          <a:p>
            <a:pPr marL="285750" indent="-285750">
              <a:buFontTx/>
              <a:buChar char="-"/>
              <a:defRPr/>
            </a:pPr>
            <a:r>
              <a:rPr lang="en-US" dirty="0">
                <a:solidFill>
                  <a:schemeClr val="bg1"/>
                </a:solidFill>
              </a:rPr>
              <a:t>Mountain</a:t>
            </a:r>
            <a:br>
              <a:rPr lang="en-US" dirty="0">
                <a:solidFill>
                  <a:schemeClr val="bg1"/>
                </a:solidFill>
              </a:rPr>
            </a:br>
            <a:r>
              <a:rPr lang="en-US" dirty="0">
                <a:solidFill>
                  <a:schemeClr val="bg1"/>
                </a:solidFill>
              </a:rPr>
              <a:t>Ranges</a:t>
            </a:r>
          </a:p>
          <a:p>
            <a:pPr marL="285750" indent="-285750">
              <a:buFontTx/>
              <a:buChar char="-"/>
              <a:defRPr/>
            </a:pPr>
            <a:r>
              <a:rPr lang="en-US" dirty="0">
                <a:solidFill>
                  <a:schemeClr val="bg1"/>
                </a:solidFill>
              </a:rPr>
              <a:t>Deserts</a:t>
            </a:r>
          </a:p>
          <a:p>
            <a:pPr marL="285750" indent="-285750">
              <a:buFontTx/>
              <a:buChar char="-"/>
              <a:defRPr/>
            </a:pPr>
            <a:r>
              <a:rPr lang="en-US" dirty="0">
                <a:solidFill>
                  <a:schemeClr val="bg1"/>
                </a:solidFill>
              </a:rPr>
              <a:t>Large Rivers</a:t>
            </a:r>
          </a:p>
          <a:p>
            <a:pPr marL="285750" indent="-285750">
              <a:buFontTx/>
              <a:buChar char="-"/>
              <a:defRPr/>
            </a:pPr>
            <a:r>
              <a:rPr lang="en-US" dirty="0">
                <a:solidFill>
                  <a:schemeClr val="bg1"/>
                </a:solidFill>
              </a:rPr>
              <a:t>Coastlines</a:t>
            </a:r>
          </a:p>
          <a:p>
            <a:pPr marL="285750" indent="-285750">
              <a:buFontTx/>
              <a:buChar char="-"/>
              <a:defRPr/>
            </a:pPr>
            <a:r>
              <a:rPr lang="en-US" dirty="0">
                <a:solidFill>
                  <a:schemeClr val="bg1"/>
                </a:solidFill>
              </a:rPr>
              <a:t>Large Islands</a:t>
            </a:r>
          </a:p>
          <a:p>
            <a:pPr marL="285750" indent="-285750">
              <a:buFontTx/>
              <a:buChar char="-"/>
              <a:defRPr/>
            </a:pPr>
            <a:endParaRPr lang="en-US" dirty="0">
              <a:solidFill>
                <a:schemeClr val="bg1"/>
              </a:solidFill>
            </a:endParaRPr>
          </a:p>
          <a:p>
            <a:pPr>
              <a:defRPr/>
            </a:pPr>
            <a:r>
              <a:rPr lang="en-US" dirty="0">
                <a:solidFill>
                  <a:schemeClr val="bg1"/>
                </a:solidFill>
              </a:rPr>
              <a:t>Not detailed;</a:t>
            </a:r>
          </a:p>
          <a:p>
            <a:pPr>
              <a:defRPr/>
            </a:pPr>
            <a:r>
              <a:rPr lang="en-US" dirty="0">
                <a:solidFill>
                  <a:schemeClr val="bg1"/>
                </a:solidFill>
              </a:rPr>
              <a:t>Continental</a:t>
            </a:r>
          </a:p>
        </p:txBody>
      </p:sp>
      <p:sp>
        <p:nvSpPr>
          <p:cNvPr id="7" name="TextBox 6"/>
          <p:cNvSpPr txBox="1">
            <a:spLocks noChangeArrowheads="1"/>
          </p:cNvSpPr>
          <p:nvPr/>
        </p:nvSpPr>
        <p:spPr bwMode="auto">
          <a:xfrm>
            <a:off x="368300" y="6478588"/>
            <a:ext cx="205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solidFill>
                  <a:schemeClr val="bg1"/>
                </a:solidFill>
                <a:latin typeface="Arial" pitchFamily="34" charset="0"/>
              </a:rPr>
              <a:t>Courtesy of NASA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dirty="0"/>
              <a:t>Gravity Field Metaphor</a:t>
            </a:r>
          </a:p>
        </p:txBody>
      </p:sp>
      <p:pic>
        <p:nvPicPr>
          <p:cNvPr id="54275" name="Picture 2" descr="C:\Users\Theresa.Diehl\Pictures\surveys\Alaska\first\100_3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143000"/>
            <a:ext cx="5019675"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3" descr="C:\Users\Theresa.Diehl\Pictures\10% complete\Lake Tahoe bas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8825"/>
            <a:ext cx="5338763"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28600" y="990600"/>
            <a:ext cx="3352800" cy="2308225"/>
          </a:xfrm>
          <a:prstGeom prst="rect">
            <a:avLst/>
          </a:prstGeom>
          <a:noFill/>
        </p:spPr>
        <p:txBody>
          <a:bodyPr>
            <a:spAutoFit/>
          </a:bodyPr>
          <a:lstStyle/>
          <a:p>
            <a:pPr>
              <a:defRPr/>
            </a:pPr>
            <a:r>
              <a:rPr lang="en-US" dirty="0"/>
              <a:t>Airplane View</a:t>
            </a:r>
          </a:p>
          <a:p>
            <a:pPr>
              <a:defRPr/>
            </a:pPr>
            <a:endParaRPr lang="en-US" dirty="0"/>
          </a:p>
          <a:p>
            <a:pPr marL="285750" indent="-285750">
              <a:buFontTx/>
              <a:buChar char="-"/>
              <a:defRPr/>
            </a:pPr>
            <a:r>
              <a:rPr lang="en-US" dirty="0"/>
              <a:t>Individual Peaks</a:t>
            </a:r>
          </a:p>
          <a:p>
            <a:pPr marL="285750" indent="-285750">
              <a:buFontTx/>
              <a:buChar char="-"/>
              <a:defRPr/>
            </a:pPr>
            <a:r>
              <a:rPr lang="en-US" dirty="0"/>
              <a:t>Large Lakes</a:t>
            </a:r>
          </a:p>
          <a:p>
            <a:pPr marL="285750" indent="-285750">
              <a:buFontTx/>
              <a:buChar char="-"/>
              <a:defRPr/>
            </a:pPr>
            <a:r>
              <a:rPr lang="en-US" dirty="0"/>
              <a:t>Human Activity</a:t>
            </a:r>
          </a:p>
          <a:p>
            <a:pPr marL="285750" indent="-285750">
              <a:buFontTx/>
              <a:buChar char="-"/>
              <a:defRPr/>
            </a:pPr>
            <a:r>
              <a:rPr lang="en-US" dirty="0"/>
              <a:t>Mountain Ranges</a:t>
            </a:r>
          </a:p>
          <a:p>
            <a:pPr marL="285750" indent="-285750">
              <a:buFontTx/>
              <a:buChar char="-"/>
              <a:defRPr/>
            </a:pPr>
            <a:endParaRPr lang="en-US" dirty="0"/>
          </a:p>
          <a:p>
            <a:pPr>
              <a:defRPr/>
            </a:pPr>
            <a:r>
              <a:rPr lang="en-US" dirty="0"/>
              <a:t>Regional</a:t>
            </a:r>
          </a:p>
        </p:txBody>
      </p:sp>
      <p:sp>
        <p:nvSpPr>
          <p:cNvPr id="54278" name="TextBox 4"/>
          <p:cNvSpPr txBox="1">
            <a:spLocks noChangeArrowheads="1"/>
          </p:cNvSpPr>
          <p:nvPr/>
        </p:nvSpPr>
        <p:spPr bwMode="auto">
          <a:xfrm>
            <a:off x="381000" y="3886200"/>
            <a:ext cx="2297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latin typeface="Arial" pitchFamily="34" charset="0"/>
              </a:rPr>
              <a:t>Lake Tahoe (CA/NV)</a:t>
            </a:r>
          </a:p>
        </p:txBody>
      </p:sp>
      <p:sp>
        <p:nvSpPr>
          <p:cNvPr id="54279" name="TextBox 5"/>
          <p:cNvSpPr txBox="1">
            <a:spLocks noChangeArrowheads="1"/>
          </p:cNvSpPr>
          <p:nvPr/>
        </p:nvSpPr>
        <p:spPr bwMode="auto">
          <a:xfrm>
            <a:off x="4267200" y="1447800"/>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Denali (Mt. McKinley), AK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75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2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427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dirty="0"/>
              <a:t>Gravity Field Metaphor</a:t>
            </a:r>
          </a:p>
        </p:txBody>
      </p:sp>
      <p:pic>
        <p:nvPicPr>
          <p:cNvPr id="55299" name="Picture 2" descr="C:\Users\Theresa.Diehl\Pictures\Denver- MicroG training\DSCF01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3" descr="C:\Users\Theresa.Diehl\Pictures\Personal\Mario\Picture 0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3662363"/>
            <a:ext cx="4260850"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486400" y="1295400"/>
            <a:ext cx="3571875" cy="2308225"/>
          </a:xfrm>
          <a:prstGeom prst="rect">
            <a:avLst/>
          </a:prstGeom>
          <a:noFill/>
        </p:spPr>
        <p:txBody>
          <a:bodyPr wrap="none">
            <a:spAutoFit/>
          </a:bodyPr>
          <a:lstStyle/>
          <a:p>
            <a:pPr>
              <a:defRPr/>
            </a:pPr>
            <a:r>
              <a:rPr lang="en-US" dirty="0"/>
              <a:t>Ground View</a:t>
            </a:r>
          </a:p>
          <a:p>
            <a:pPr>
              <a:defRPr/>
            </a:pPr>
            <a:endParaRPr lang="en-US" dirty="0"/>
          </a:p>
          <a:p>
            <a:pPr marL="285750" indent="-285750">
              <a:buFontTx/>
              <a:buChar char="-"/>
              <a:defRPr/>
            </a:pPr>
            <a:r>
              <a:rPr lang="en-US" dirty="0"/>
              <a:t>Rocks/Boulders</a:t>
            </a:r>
          </a:p>
          <a:p>
            <a:pPr marL="285750" indent="-285750">
              <a:buFontTx/>
              <a:buChar char="-"/>
              <a:defRPr/>
            </a:pPr>
            <a:r>
              <a:rPr lang="en-US" dirty="0"/>
              <a:t>Plants</a:t>
            </a:r>
          </a:p>
          <a:p>
            <a:pPr marL="285750" indent="-285750">
              <a:buFontTx/>
              <a:buChar char="-"/>
              <a:defRPr/>
            </a:pPr>
            <a:endParaRPr lang="en-US" dirty="0"/>
          </a:p>
          <a:p>
            <a:pPr marL="285750" indent="-285750">
              <a:buFontTx/>
              <a:buChar char="-"/>
              <a:defRPr/>
            </a:pPr>
            <a:r>
              <a:rPr lang="en-US" dirty="0"/>
              <a:t>Mountains, Valleys, Lakes, </a:t>
            </a:r>
            <a:r>
              <a:rPr lang="en-US" dirty="0" err="1"/>
              <a:t>etc</a:t>
            </a:r>
            <a:endParaRPr lang="en-US" dirty="0"/>
          </a:p>
          <a:p>
            <a:pPr marL="285750" indent="-285750">
              <a:buFontTx/>
              <a:buChar char="-"/>
              <a:defRPr/>
            </a:pPr>
            <a:endParaRPr lang="en-US" dirty="0"/>
          </a:p>
          <a:p>
            <a:pPr>
              <a:defRPr/>
            </a:pPr>
            <a:r>
              <a:rPr lang="en-US" dirty="0"/>
              <a:t>Local</a:t>
            </a:r>
          </a:p>
        </p:txBody>
      </p:sp>
      <p:sp>
        <p:nvSpPr>
          <p:cNvPr id="55302" name="TextBox 4"/>
          <p:cNvSpPr txBox="1">
            <a:spLocks noChangeArrowheads="1"/>
          </p:cNvSpPr>
          <p:nvPr/>
        </p:nvSpPr>
        <p:spPr bwMode="auto">
          <a:xfrm>
            <a:off x="304800" y="144780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Rocky Mountain National Park, Colorado</a:t>
            </a:r>
          </a:p>
        </p:txBody>
      </p:sp>
      <p:sp>
        <p:nvSpPr>
          <p:cNvPr id="55303" name="TextBox 5"/>
          <p:cNvSpPr txBox="1">
            <a:spLocks noChangeArrowheads="1"/>
          </p:cNvSpPr>
          <p:nvPr/>
        </p:nvSpPr>
        <p:spPr bwMode="auto">
          <a:xfrm>
            <a:off x="5181600" y="3744913"/>
            <a:ext cx="309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Acadia National Park, Maine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185550" y="3914493"/>
            <a:ext cx="6747139" cy="2630492"/>
          </a:xfrm>
          <a:prstGeom prst="rect">
            <a:avLst/>
          </a:prstGeom>
          <a:gradFill flip="none" rotWithShape="1">
            <a:gsLst>
              <a:gs pos="78000">
                <a:srgbClr val="8488C4"/>
              </a:gs>
              <a:gs pos="54000">
                <a:srgbClr val="D4DEFF">
                  <a:alpha val="38000"/>
                </a:srgbClr>
              </a:gs>
              <a:gs pos="83000">
                <a:srgbClr val="D4DEFF"/>
              </a:gs>
              <a:gs pos="100000">
                <a:srgbClr val="96AB94"/>
              </a:gs>
            </a:gsLst>
            <a:path path="shape">
              <a:fillToRect l="50000" t="50000" r="50000" b="50000"/>
            </a:path>
            <a:tileRect/>
          </a:gradFill>
          <a:ln w="9525">
            <a:noFill/>
            <a:miter lim="800000"/>
            <a:headEnd/>
            <a:tailEnd/>
          </a:ln>
          <a:effectLst/>
        </p:spPr>
        <p:txBody>
          <a:bodyPr numCol="2"/>
          <a:lstStyle/>
          <a:p>
            <a:pPr lvl="1">
              <a:lnSpc>
                <a:spcPct val="90000"/>
              </a:lnSpc>
              <a:spcBef>
                <a:spcPct val="20000"/>
              </a:spcBef>
              <a:defRPr/>
            </a:pPr>
            <a:endParaRPr lang="en-US" altLang="zh-CN" sz="2800" kern="0" dirty="0">
              <a:latin typeface="+mn-lt"/>
            </a:endParaRPr>
          </a:p>
          <a:p>
            <a:pPr lvl="3">
              <a:lnSpc>
                <a:spcPct val="90000"/>
              </a:lnSpc>
              <a:spcBef>
                <a:spcPct val="20000"/>
              </a:spcBef>
              <a:buFont typeface="Arial" pitchFamily="34" charset="0"/>
              <a:buChar char="•"/>
              <a:defRPr/>
            </a:pPr>
            <a:r>
              <a:rPr lang="en-US" altLang="zh-CN" sz="2800" kern="0" dirty="0">
                <a:latin typeface="+mn-lt"/>
              </a:rPr>
              <a:t>Latitude</a:t>
            </a:r>
          </a:p>
          <a:p>
            <a:pPr lvl="3">
              <a:lnSpc>
                <a:spcPct val="90000"/>
              </a:lnSpc>
              <a:spcBef>
                <a:spcPct val="20000"/>
              </a:spcBef>
              <a:buFont typeface="Arial" pitchFamily="34" charset="0"/>
              <a:buChar char="•"/>
              <a:defRPr/>
            </a:pPr>
            <a:r>
              <a:rPr lang="en-US" altLang="zh-CN" sz="2800" kern="0" dirty="0">
                <a:latin typeface="+mn-lt"/>
                <a:cs typeface="ＭＳ Ｐゴシック" charset="0"/>
              </a:rPr>
              <a:t>Longitude</a:t>
            </a:r>
          </a:p>
          <a:p>
            <a:pPr lvl="3">
              <a:lnSpc>
                <a:spcPct val="90000"/>
              </a:lnSpc>
              <a:spcBef>
                <a:spcPct val="20000"/>
              </a:spcBef>
              <a:buFont typeface="Arial" pitchFamily="34" charset="0"/>
              <a:buChar char="•"/>
              <a:defRPr/>
            </a:pPr>
            <a:r>
              <a:rPr lang="en-US" altLang="zh-CN" sz="2800" kern="0" dirty="0">
                <a:latin typeface="+mn-lt"/>
                <a:cs typeface="ＭＳ Ｐゴシック" charset="0"/>
              </a:rPr>
              <a:t>Height</a:t>
            </a:r>
          </a:p>
          <a:p>
            <a:pPr lvl="3" algn="ctr">
              <a:lnSpc>
                <a:spcPct val="90000"/>
              </a:lnSpc>
              <a:spcBef>
                <a:spcPct val="20000"/>
              </a:spcBef>
              <a:defRPr/>
            </a:pPr>
            <a:r>
              <a:rPr lang="en-US" altLang="zh-CN" sz="2800" kern="0" dirty="0">
                <a:solidFill>
                  <a:srgbClr val="FF0000"/>
                </a:solidFill>
                <a:latin typeface="+mn-lt"/>
                <a:cs typeface="ＭＳ Ｐゴシック" charset="0"/>
              </a:rPr>
              <a:t>     </a:t>
            </a:r>
          </a:p>
          <a:p>
            <a:pPr lvl="1">
              <a:lnSpc>
                <a:spcPct val="90000"/>
              </a:lnSpc>
              <a:spcBef>
                <a:spcPct val="20000"/>
              </a:spcBef>
              <a:defRPr/>
            </a:pPr>
            <a:endParaRPr lang="en-US" altLang="zh-CN" sz="2800" kern="0" dirty="0">
              <a:latin typeface="+mn-lt"/>
              <a:cs typeface="ＭＳ Ｐゴシック" charset="0"/>
            </a:endParaRPr>
          </a:p>
          <a:p>
            <a:pPr lvl="1">
              <a:lnSpc>
                <a:spcPct val="90000"/>
              </a:lnSpc>
              <a:spcBef>
                <a:spcPct val="20000"/>
              </a:spcBef>
              <a:buFont typeface="Arial" pitchFamily="34" charset="0"/>
              <a:buChar char="•"/>
              <a:defRPr/>
            </a:pPr>
            <a:r>
              <a:rPr lang="en-US" altLang="zh-CN" sz="2800" kern="0" dirty="0">
                <a:latin typeface="+mn-lt"/>
                <a:cs typeface="ＭＳ Ｐゴシック" charset="0"/>
              </a:rPr>
              <a:t>Scale</a:t>
            </a:r>
          </a:p>
          <a:p>
            <a:pPr lvl="1">
              <a:lnSpc>
                <a:spcPct val="90000"/>
              </a:lnSpc>
              <a:spcBef>
                <a:spcPct val="20000"/>
              </a:spcBef>
              <a:buFont typeface="Arial" pitchFamily="34" charset="0"/>
              <a:buChar char="•"/>
              <a:defRPr/>
            </a:pPr>
            <a:r>
              <a:rPr lang="en-US" altLang="zh-CN" sz="2800" kern="0" dirty="0">
                <a:latin typeface="+mn-lt"/>
                <a:cs typeface="ＭＳ Ｐゴシック" charset="0"/>
              </a:rPr>
              <a:t>Gravity</a:t>
            </a:r>
          </a:p>
          <a:p>
            <a:pPr lvl="1">
              <a:lnSpc>
                <a:spcPct val="90000"/>
              </a:lnSpc>
              <a:spcBef>
                <a:spcPct val="20000"/>
              </a:spcBef>
              <a:buFont typeface="Arial" pitchFamily="34" charset="0"/>
              <a:buChar char="•"/>
              <a:defRPr/>
            </a:pPr>
            <a:r>
              <a:rPr lang="en-US" altLang="zh-CN" sz="2800" kern="0" dirty="0">
                <a:latin typeface="+mn-lt"/>
                <a:cs typeface="ＭＳ Ｐゴシック" charset="0"/>
              </a:rPr>
              <a:t>Orientation</a:t>
            </a:r>
            <a:endParaRPr lang="en-US" altLang="zh-CN" sz="2800" kern="0" dirty="0">
              <a:solidFill>
                <a:srgbClr val="C00000"/>
              </a:solidFill>
              <a:latin typeface="+mn-lt"/>
              <a:cs typeface="ＭＳ Ｐゴシック" charset="0"/>
            </a:endParaRPr>
          </a:p>
          <a:p>
            <a:pPr algn="ctr">
              <a:lnSpc>
                <a:spcPct val="90000"/>
              </a:lnSpc>
              <a:spcBef>
                <a:spcPct val="20000"/>
              </a:spcBef>
              <a:defRPr/>
            </a:pPr>
            <a:endParaRPr lang="en-US" altLang="zh-CN" sz="2800" kern="0" dirty="0">
              <a:latin typeface="+mn-lt"/>
            </a:endParaRPr>
          </a:p>
        </p:txBody>
      </p:sp>
      <p:sp>
        <p:nvSpPr>
          <p:cNvPr id="24579" name="Rectangle 2"/>
          <p:cNvSpPr>
            <a:spLocks noGrp="1" noChangeArrowheads="1"/>
          </p:cNvSpPr>
          <p:nvPr>
            <p:ph type="title"/>
          </p:nvPr>
        </p:nvSpPr>
        <p:spPr>
          <a:xfrm>
            <a:off x="0" y="192088"/>
            <a:ext cx="9144000" cy="1731962"/>
          </a:xfrm>
        </p:spPr>
        <p:txBody>
          <a:bodyPr/>
          <a:lstStyle/>
          <a:p>
            <a:r>
              <a:rPr lang="en-US" altLang="en-US" sz="3200"/>
              <a:t>U.S. Department of Commerce</a:t>
            </a:r>
            <a:br>
              <a:rPr lang="en-US" altLang="en-US" sz="3200"/>
            </a:br>
            <a:r>
              <a:rPr lang="en-US" altLang="en-US" sz="3200"/>
              <a:t>National Oceanic &amp; Atmospheric Administration</a:t>
            </a:r>
            <a:br>
              <a:rPr lang="en-US" altLang="en-US" sz="3200" b="1" u="sng"/>
            </a:br>
            <a:r>
              <a:rPr lang="en-US" altLang="en-US" sz="3200" b="1" u="sng"/>
              <a:t>National Geodetic Survey</a:t>
            </a:r>
            <a:r>
              <a:rPr lang="en-US" altLang="en-US" sz="3200" b="1"/>
              <a:t>  </a:t>
            </a:r>
            <a:endParaRPr lang="en-US" altLang="en-US" sz="3200"/>
          </a:p>
        </p:txBody>
      </p:sp>
      <p:sp>
        <p:nvSpPr>
          <p:cNvPr id="25604" name="Rectangle 3"/>
          <p:cNvSpPr>
            <a:spLocks noGrp="1" noChangeArrowheads="1"/>
          </p:cNvSpPr>
          <p:nvPr>
            <p:ph idx="1"/>
          </p:nvPr>
        </p:nvSpPr>
        <p:spPr>
          <a:xfrm>
            <a:off x="0" y="2252663"/>
            <a:ext cx="9144000" cy="1785937"/>
          </a:xfrm>
        </p:spPr>
        <p:txBody>
          <a:bodyPr/>
          <a:lstStyle/>
          <a:p>
            <a:pPr marL="0" indent="0" algn="ctr">
              <a:lnSpc>
                <a:spcPct val="90000"/>
              </a:lnSpc>
              <a:buFontTx/>
              <a:buNone/>
            </a:pPr>
            <a:r>
              <a:rPr lang="en-US" altLang="zh-CN" sz="2400" i="1"/>
              <a:t>Mission</a:t>
            </a:r>
            <a:r>
              <a:rPr lang="en-US" altLang="zh-CN" sz="2400"/>
              <a:t>: </a:t>
            </a:r>
            <a:r>
              <a:rPr lang="en-US" altLang="zh-CN" sz="2400" u="sng"/>
              <a:t>To define, maintain &amp; provide access to the </a:t>
            </a:r>
          </a:p>
          <a:p>
            <a:pPr marL="0" indent="0" algn="ctr">
              <a:lnSpc>
                <a:spcPct val="90000"/>
              </a:lnSpc>
              <a:buFontTx/>
              <a:buNone/>
            </a:pPr>
            <a:r>
              <a:rPr lang="en-US" altLang="zh-CN" sz="2400" b="1" i="1" u="sng">
                <a:solidFill>
                  <a:srgbClr val="3333CC"/>
                </a:solidFill>
              </a:rPr>
              <a:t>National Spatial Reference System (NSRS)</a:t>
            </a:r>
            <a:r>
              <a:rPr lang="en-US" altLang="zh-CN" sz="2400" b="1"/>
              <a:t> </a:t>
            </a:r>
          </a:p>
          <a:p>
            <a:pPr marL="0" indent="0" algn="ctr">
              <a:lnSpc>
                <a:spcPct val="90000"/>
              </a:lnSpc>
              <a:buFontTx/>
              <a:buNone/>
            </a:pPr>
            <a:r>
              <a:rPr lang="en-US" altLang="zh-CN" sz="2400" u="sng"/>
              <a:t>to meet our Nation’s economic, social &amp; environmental needs</a:t>
            </a:r>
          </a:p>
        </p:txBody>
      </p:sp>
      <p:sp>
        <p:nvSpPr>
          <p:cNvPr id="25605" name="TextBox 4"/>
          <p:cNvSpPr txBox="1">
            <a:spLocks noChangeArrowheads="1"/>
          </p:cNvSpPr>
          <p:nvPr/>
        </p:nvSpPr>
        <p:spPr bwMode="auto">
          <a:xfrm>
            <a:off x="1244600" y="3892550"/>
            <a:ext cx="66436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u="sng">
                <a:ea typeface="MS PGothic" pitchFamily="34" charset="-128"/>
              </a:rPr>
              <a:t>National Spatial Reference System</a:t>
            </a: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endParaRPr lang="en-US" altLang="en-US" sz="2400">
              <a:ea typeface="MS PGothic" pitchFamily="34" charset="-128"/>
            </a:endParaRPr>
          </a:p>
          <a:p>
            <a:pPr algn="ctr" eaLnBrk="1" hangingPunct="1">
              <a:spcBef>
                <a:spcPct val="0"/>
              </a:spcBef>
              <a:buFontTx/>
              <a:buNone/>
            </a:pPr>
            <a:r>
              <a:rPr lang="en-US" altLang="en-US" sz="2400" i="1" u="sng">
                <a:solidFill>
                  <a:srgbClr val="C00000"/>
                </a:solidFill>
                <a:ea typeface="MS PGothic" pitchFamily="34" charset="-128"/>
              </a:rPr>
              <a:t>&amp; their time variations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l="15625" t="33693" r="40430" b="6738"/>
          <a:stretch>
            <a:fillRect/>
          </a:stretch>
        </p:blipFill>
        <p:spPr bwMode="auto">
          <a:xfrm>
            <a:off x="971550" y="0"/>
            <a:ext cx="6981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3"/>
          <p:cNvSpPr txBox="1">
            <a:spLocks noChangeArrowheads="1"/>
          </p:cNvSpPr>
          <p:nvPr/>
        </p:nvSpPr>
        <p:spPr bwMode="auto">
          <a:xfrm>
            <a:off x="5668963" y="5934075"/>
            <a:ext cx="34750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eaLnBrk="1" hangingPunct="1">
              <a:spcBef>
                <a:spcPct val="0"/>
              </a:spcBef>
              <a:buFontTx/>
              <a:buNone/>
            </a:pPr>
            <a:r>
              <a:rPr lang="en-US" altLang="en-US" sz="1800">
                <a:latin typeface="Arial" pitchFamily="34" charset="0"/>
              </a:rPr>
              <a:t>Image credit:</a:t>
            </a:r>
            <a:br>
              <a:rPr lang="en-US" altLang="en-US" sz="1800">
                <a:latin typeface="Arial" pitchFamily="34" charset="0"/>
              </a:rPr>
            </a:br>
            <a:r>
              <a:rPr lang="en-US" altLang="en-US" sz="1800">
                <a:latin typeface="Arial" pitchFamily="34" charset="0"/>
              </a:rPr>
              <a:t>University of Texas Center</a:t>
            </a:r>
            <a:br>
              <a:rPr lang="en-US" altLang="en-US" sz="1800">
                <a:latin typeface="Arial" pitchFamily="34" charset="0"/>
              </a:rPr>
            </a:br>
            <a:r>
              <a:rPr lang="en-US" altLang="en-US" sz="1800">
                <a:latin typeface="Arial" pitchFamily="34" charset="0"/>
              </a:rPr>
              <a:t>for Space Research and NASA</a:t>
            </a:r>
            <a:r>
              <a:rPr lang="en-US" altLang="en-US" sz="1000">
                <a:latin typeface="Arial" pitchFamily="34" charset="0"/>
              </a:rPr>
              <a:t> </a:t>
            </a:r>
          </a:p>
        </p:txBody>
      </p:sp>
      <p:sp>
        <p:nvSpPr>
          <p:cNvPr id="56325" name="Text Box 4"/>
          <p:cNvSpPr txBox="1">
            <a:spLocks noChangeArrowheads="1"/>
          </p:cNvSpPr>
          <p:nvPr/>
        </p:nvSpPr>
        <p:spPr bwMode="auto">
          <a:xfrm>
            <a:off x="109538" y="71438"/>
            <a:ext cx="2928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dirty="0">
                <a:latin typeface="Arial" pitchFamily="34" charset="0"/>
              </a:rPr>
              <a:t>GRACE Gravity Model 01</a:t>
            </a:r>
          </a:p>
          <a:p>
            <a:pPr eaLnBrk="1" hangingPunct="1">
              <a:spcBef>
                <a:spcPct val="0"/>
              </a:spcBef>
              <a:buFontTx/>
              <a:buNone/>
            </a:pPr>
            <a:r>
              <a:rPr lang="en-US" altLang="en-US" sz="1800" dirty="0">
                <a:latin typeface="Arial" pitchFamily="34" charset="0"/>
              </a:rPr>
              <a:t>- Released July 2003</a:t>
            </a:r>
            <a:r>
              <a:rPr lang="en-US" altLang="en-US" sz="1200" dirty="0">
                <a:latin typeface="Arial" pitchFamily="34" charset="0"/>
              </a:rPr>
              <a:t>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0" fill="hold"/>
                                        <p:tgtEl>
                                          <p:spTgt spid="7170"/>
                                        </p:tgtEl>
                                        <p:attrNameLst>
                                          <p:attrName>ppt_w</p:attrName>
                                        </p:attrNameLst>
                                      </p:cBhvr>
                                      <p:tavLst>
                                        <p:tav tm="0">
                                          <p:val>
                                            <p:fltVal val="0"/>
                                          </p:val>
                                        </p:tav>
                                        <p:tav tm="100000">
                                          <p:val>
                                            <p:strVal val="#ppt_w"/>
                                          </p:val>
                                        </p:tav>
                                      </p:tavLst>
                                    </p:anim>
                                    <p:anim calcmode="lin" valueType="num">
                                      <p:cBhvr>
                                        <p:cTn id="8" dur="5000" fill="hold"/>
                                        <p:tgtEl>
                                          <p:spTgt spid="71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gulfcoastgravity.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839913"/>
            <a:ext cx="51816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8" name="Rectangle 5"/>
          <p:cNvSpPr>
            <a:spLocks/>
          </p:cNvSpPr>
          <p:nvPr/>
        </p:nvSpPr>
        <p:spPr bwMode="auto">
          <a:xfrm>
            <a:off x="1085850" y="4614863"/>
            <a:ext cx="890588" cy="65722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8811" tIns="50755" rIns="88811" bIns="50755">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800000"/>
                </a:solidFill>
                <a:latin typeface="Helvetica" pitchFamily="34" charset="0"/>
                <a:cs typeface="Helvetica" pitchFamily="34" charset="0"/>
                <a:sym typeface="Helvetica" pitchFamily="34" charset="0"/>
              </a:rPr>
              <a:t>Ship gravity</a:t>
            </a:r>
            <a:endParaRPr lang="en-US" altLang="en-US" sz="1800" dirty="0">
              <a:latin typeface="Arial" pitchFamily="34" charset="0"/>
              <a:cs typeface="Arial" pitchFamily="34" charset="0"/>
            </a:endParaRPr>
          </a:p>
        </p:txBody>
      </p:sp>
      <p:sp>
        <p:nvSpPr>
          <p:cNvPr id="9" name="Rectangle 6"/>
          <p:cNvSpPr>
            <a:spLocks/>
          </p:cNvSpPr>
          <p:nvPr/>
        </p:nvSpPr>
        <p:spPr bwMode="auto">
          <a:xfrm>
            <a:off x="49213" y="1768475"/>
            <a:ext cx="1231900" cy="65563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88811" tIns="50755" rIns="88811" bIns="50755">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800000"/>
                </a:solidFill>
                <a:latin typeface="Helvetica" pitchFamily="34" charset="0"/>
                <a:cs typeface="Helvetica" pitchFamily="34" charset="0"/>
                <a:sym typeface="Helvetica" pitchFamily="34" charset="0"/>
              </a:rPr>
              <a:t>Terrestrial gravity</a:t>
            </a:r>
            <a:endParaRPr lang="en-US" altLang="en-US" sz="1800" dirty="0">
              <a:latin typeface="Arial" pitchFamily="34" charset="0"/>
              <a:cs typeface="Arial" pitchFamily="34" charset="0"/>
            </a:endParaRPr>
          </a:p>
        </p:txBody>
      </p:sp>
      <p:sp>
        <p:nvSpPr>
          <p:cNvPr id="10" name="Rectangle 7"/>
          <p:cNvSpPr>
            <a:spLocks/>
          </p:cNvSpPr>
          <p:nvPr/>
        </p:nvSpPr>
        <p:spPr bwMode="auto">
          <a:xfrm>
            <a:off x="4173538" y="4756150"/>
            <a:ext cx="1079500" cy="657225"/>
          </a:xfrm>
          <a:prstGeom prst="rect">
            <a:avLst/>
          </a:prstGeom>
          <a:solidFill>
            <a:schemeClr val="accent3">
              <a:lumMod val="60000"/>
              <a:lumOff val="40000"/>
            </a:schemeClr>
          </a:solidFill>
          <a:ln w="9525" cap="flat" cmpd="sng">
            <a:noFill/>
            <a:prstDash val="solid"/>
            <a:round/>
            <a:headEnd/>
            <a:tailEnd/>
          </a:ln>
          <a:effectLst/>
        </p:spPr>
        <p:txBody>
          <a:bodyPr lIns="88811" tIns="50755" rIns="88811" bIns="50755">
            <a:spAutoFit/>
          </a:bodyPr>
          <a:lstStyle/>
          <a:p>
            <a:pPr defTabSz="913302">
              <a:defRPr/>
            </a:pPr>
            <a:r>
              <a:rPr lang="en-US" dirty="0">
                <a:solidFill>
                  <a:srgbClr val="800000"/>
                </a:solidFill>
                <a:latin typeface="Helvetica" charset="0"/>
                <a:ea typeface="Helvetica" charset="0"/>
                <a:cs typeface="Helvetica" charset="0"/>
                <a:sym typeface="Helvetica" charset="0"/>
              </a:rPr>
              <a:t>New Orleans</a:t>
            </a:r>
            <a:endParaRPr lang="en-US" dirty="0">
              <a:latin typeface="Arial" charset="0"/>
            </a:endParaRPr>
          </a:p>
        </p:txBody>
      </p:sp>
      <p:sp>
        <p:nvSpPr>
          <p:cNvPr id="58374" name="Line 8"/>
          <p:cNvSpPr>
            <a:spLocks noChangeShapeType="1"/>
          </p:cNvSpPr>
          <p:nvPr/>
        </p:nvSpPr>
        <p:spPr bwMode="auto">
          <a:xfrm flipH="1" flipV="1">
            <a:off x="2746375" y="3389313"/>
            <a:ext cx="1428750" cy="1401762"/>
          </a:xfrm>
          <a:prstGeom prst="line">
            <a:avLst/>
          </a:prstGeom>
          <a:noFill/>
          <a:ln w="72248">
            <a:solidFill>
              <a:srgbClr val="00000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endParaRPr lang="en-US"/>
          </a:p>
        </p:txBody>
      </p:sp>
      <p:sp>
        <p:nvSpPr>
          <p:cNvPr id="12" name="Rectangle 9"/>
          <p:cNvSpPr>
            <a:spLocks/>
          </p:cNvSpPr>
          <p:nvPr/>
        </p:nvSpPr>
        <p:spPr bwMode="auto">
          <a:xfrm>
            <a:off x="4281488" y="1655763"/>
            <a:ext cx="1433512" cy="9334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88811" tIns="50755" rIns="88811" bIns="50755">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a:solidFill>
                  <a:srgbClr val="800000"/>
                </a:solidFill>
                <a:latin typeface="Helvetica" pitchFamily="34" charset="0"/>
                <a:cs typeface="Helvetica" pitchFamily="34" charset="0"/>
                <a:sym typeface="Helvetica" pitchFamily="34" charset="0"/>
              </a:rPr>
              <a:t>20-100 km gravity gaps along coast</a:t>
            </a:r>
            <a:endParaRPr lang="en-US" altLang="en-US" sz="1800" dirty="0">
              <a:latin typeface="Arial" pitchFamily="34" charset="0"/>
              <a:cs typeface="Arial" pitchFamily="34" charset="0"/>
            </a:endParaRPr>
          </a:p>
        </p:txBody>
      </p:sp>
      <p:sp>
        <p:nvSpPr>
          <p:cNvPr id="13" name="Line 10"/>
          <p:cNvSpPr>
            <a:spLocks noChangeShapeType="1"/>
          </p:cNvSpPr>
          <p:nvPr/>
        </p:nvSpPr>
        <p:spPr bwMode="auto">
          <a:xfrm flipH="1">
            <a:off x="1908175" y="2089150"/>
            <a:ext cx="2319338" cy="1604963"/>
          </a:xfrm>
          <a:prstGeom prst="line">
            <a:avLst/>
          </a:prstGeom>
          <a:noFill/>
          <a:ln w="19050">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endParaRPr lang="en-US"/>
          </a:p>
        </p:txBody>
      </p:sp>
      <p:sp>
        <p:nvSpPr>
          <p:cNvPr id="14" name="Line 11"/>
          <p:cNvSpPr>
            <a:spLocks noChangeShapeType="1"/>
          </p:cNvSpPr>
          <p:nvPr/>
        </p:nvSpPr>
        <p:spPr bwMode="auto">
          <a:xfrm flipH="1">
            <a:off x="2755900" y="2265363"/>
            <a:ext cx="1543050" cy="1744662"/>
          </a:xfrm>
          <a:prstGeom prst="line">
            <a:avLst/>
          </a:prstGeom>
          <a:noFill/>
          <a:ln w="19050">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endParaRPr lang="en-US"/>
          </a:p>
        </p:txBody>
      </p:sp>
      <p:sp>
        <p:nvSpPr>
          <p:cNvPr id="15" name="Line 12"/>
          <p:cNvSpPr>
            <a:spLocks noChangeShapeType="1"/>
          </p:cNvSpPr>
          <p:nvPr/>
        </p:nvSpPr>
        <p:spPr bwMode="auto">
          <a:xfrm flipH="1">
            <a:off x="3679825" y="2636838"/>
            <a:ext cx="695325" cy="649287"/>
          </a:xfrm>
          <a:prstGeom prst="line">
            <a:avLst/>
          </a:prstGeom>
          <a:noFill/>
          <a:ln w="19050">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endParaRPr lang="en-US"/>
          </a:p>
        </p:txBody>
      </p:sp>
      <p:sp>
        <p:nvSpPr>
          <p:cNvPr id="16" name="Line 13"/>
          <p:cNvSpPr>
            <a:spLocks noChangeShapeType="1"/>
          </p:cNvSpPr>
          <p:nvPr/>
        </p:nvSpPr>
        <p:spPr bwMode="auto">
          <a:xfrm flipH="1">
            <a:off x="4232275" y="2662238"/>
            <a:ext cx="323850" cy="479425"/>
          </a:xfrm>
          <a:prstGeom prst="line">
            <a:avLst/>
          </a:prstGeom>
          <a:noFill/>
          <a:ln w="19050">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endParaRPr lang="en-US"/>
          </a:p>
        </p:txBody>
      </p:sp>
      <p:sp>
        <p:nvSpPr>
          <p:cNvPr id="17" name="Line 14"/>
          <p:cNvSpPr>
            <a:spLocks noChangeShapeType="1"/>
          </p:cNvSpPr>
          <p:nvPr/>
        </p:nvSpPr>
        <p:spPr bwMode="auto">
          <a:xfrm flipH="1">
            <a:off x="4765675" y="2584450"/>
            <a:ext cx="19050" cy="1035050"/>
          </a:xfrm>
          <a:prstGeom prst="line">
            <a:avLst/>
          </a:prstGeom>
          <a:noFill/>
          <a:ln w="13546">
            <a:solidFill>
              <a:srgbClr val="0070C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endParaRPr lang="en-US"/>
          </a:p>
        </p:txBody>
      </p:sp>
      <p:sp>
        <p:nvSpPr>
          <p:cNvPr id="18" name="Rectangle 15"/>
          <p:cNvSpPr>
            <a:spLocks/>
          </p:cNvSpPr>
          <p:nvPr/>
        </p:nvSpPr>
        <p:spPr bwMode="auto">
          <a:xfrm>
            <a:off x="5803900" y="1768475"/>
            <a:ext cx="3203575"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11" tIns="50755" rIns="88811" bIns="50755">
            <a:spAutoFit/>
          </a:bodyPr>
          <a:lstStyle>
            <a:lvl1pPr marL="177800" indent="-1778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ts val="2250"/>
              </a:spcBef>
              <a:buFontTx/>
              <a:buChar char="•"/>
            </a:pPr>
            <a:r>
              <a:rPr lang="en-US" altLang="en-US" sz="2400">
                <a:latin typeface="Times New Roman" pitchFamily="18" charset="0"/>
                <a:cs typeface="Times New Roman" pitchFamily="18" charset="0"/>
              </a:rPr>
              <a:t>Field is not sampled uniformly</a:t>
            </a:r>
          </a:p>
          <a:p>
            <a:pPr eaLnBrk="1" hangingPunct="1">
              <a:spcBef>
                <a:spcPts val="2250"/>
              </a:spcBef>
              <a:buFontTx/>
              <a:buChar char="•"/>
            </a:pPr>
            <a:r>
              <a:rPr lang="en-US" altLang="en-US" sz="2400">
                <a:latin typeface="Times New Roman" pitchFamily="18" charset="0"/>
                <a:cs typeface="Times New Roman" pitchFamily="18" charset="0"/>
              </a:rPr>
              <a:t>Data range in age and quality, some w/o metadata</a:t>
            </a:r>
          </a:p>
          <a:p>
            <a:pPr eaLnBrk="1" hangingPunct="1">
              <a:spcBef>
                <a:spcPts val="2250"/>
              </a:spcBef>
              <a:buFontTx/>
              <a:buChar char="•"/>
            </a:pPr>
            <a:r>
              <a:rPr lang="en-US" altLang="en-US" sz="2400">
                <a:latin typeface="Times New Roman" pitchFamily="18" charset="0"/>
                <a:cs typeface="Times New Roman" pitchFamily="18" charset="0"/>
              </a:rPr>
              <a:t>Some surveys have systematic errors</a:t>
            </a:r>
          </a:p>
          <a:p>
            <a:pPr eaLnBrk="1" hangingPunct="1">
              <a:spcBef>
                <a:spcPts val="2250"/>
              </a:spcBef>
              <a:buFontTx/>
              <a:buChar char="•"/>
            </a:pPr>
            <a:r>
              <a:rPr lang="en-US" altLang="en-US" sz="2400">
                <a:latin typeface="Times New Roman" pitchFamily="18" charset="0"/>
                <a:cs typeface="Times New Roman" pitchFamily="18" charset="0"/>
              </a:rPr>
              <a:t>Data gaps in littoral areas</a:t>
            </a:r>
          </a:p>
        </p:txBody>
      </p:sp>
      <p:sp>
        <p:nvSpPr>
          <p:cNvPr id="58382" name="Rectangle 16"/>
          <p:cNvSpPr>
            <a:spLocks/>
          </p:cNvSpPr>
          <p:nvPr/>
        </p:nvSpPr>
        <p:spPr bwMode="auto">
          <a:xfrm>
            <a:off x="285750" y="690563"/>
            <a:ext cx="84582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811" tIns="50755" rIns="88811" bIns="50755" anchor="ctr">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4400" dirty="0">
                <a:latin typeface="Times New Roman" pitchFamily="18" charset="0"/>
                <a:cs typeface="Times New Roman" pitchFamily="18" charset="0"/>
                <a:sym typeface="Times New Roman" pitchFamily="18" charset="0"/>
              </a:rPr>
              <a:t>Problems with Gravity Holdings</a:t>
            </a:r>
            <a:endParaRPr lang="en-US" altLang="en-US" sz="1800" dirty="0">
              <a:latin typeface="Arial" pitchFamily="34" charset="0"/>
              <a:cs typeface="Arial" pitchFamily="34" charset="0"/>
            </a:endParaRPr>
          </a:p>
        </p:txBody>
      </p:sp>
      <p:sp>
        <p:nvSpPr>
          <p:cNvPr id="23" name="Line 8"/>
          <p:cNvSpPr>
            <a:spLocks noChangeShapeType="1"/>
          </p:cNvSpPr>
          <p:nvPr/>
        </p:nvSpPr>
        <p:spPr bwMode="auto">
          <a:xfrm>
            <a:off x="1119188" y="2357438"/>
            <a:ext cx="1143000" cy="795337"/>
          </a:xfrm>
          <a:prstGeom prst="line">
            <a:avLst/>
          </a:prstGeom>
          <a:noFill/>
          <a:ln w="72248">
            <a:solidFill>
              <a:srgbClr val="000000"/>
            </a:solidFill>
            <a:round/>
            <a:headEnd/>
            <a:tailEnd type="stealth" w="med" len="med"/>
          </a:ln>
          <a:extLst>
            <a:ext uri="{909E8E84-426E-40DD-AFC4-6F175D3DCCD1}">
              <a14:hiddenFill xmlns:a14="http://schemas.microsoft.com/office/drawing/2010/main">
                <a:noFill/>
              </a14:hiddenFill>
            </a:ext>
          </a:extLst>
        </p:spPr>
        <p:txBody>
          <a:bodyPr lIns="64232" tIns="32114" rIns="64232" bIns="32114"/>
          <a:lstStyle/>
          <a:p>
            <a:endParaRPr lang="en-US"/>
          </a:p>
        </p:txBody>
      </p:sp>
      <p:pic>
        <p:nvPicPr>
          <p:cNvPr id="19" name="Picture 6" descr="GRAVD New Orleans.jpg"/>
          <p:cNvPicPr>
            <a:picLocks noChangeAspect="1"/>
          </p:cNvPicPr>
          <p:nvPr/>
        </p:nvPicPr>
        <p:blipFill>
          <a:blip r:embed="rId3" cstate="print">
            <a:extLst>
              <a:ext uri="{28A0092B-C50C-407E-A947-70E740481C1C}">
                <a14:useLocalDpi xmlns:a14="http://schemas.microsoft.com/office/drawing/2010/main" val="0"/>
              </a:ext>
            </a:extLst>
          </a:blip>
          <a:srcRect l="14166" t="10773" r="28333"/>
          <a:stretch>
            <a:fillRect/>
          </a:stretch>
        </p:blipFill>
        <p:spPr bwMode="auto">
          <a:xfrm>
            <a:off x="5243513" y="2568575"/>
            <a:ext cx="3822700" cy="390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2" grpId="0" animBg="1" autoUpdateAnimBg="0"/>
      <p:bldP spid="13" grpId="0" animBg="1"/>
      <p:bldP spid="14" grpId="0" animBg="1"/>
      <p:bldP spid="15" grpId="0" animBg="1"/>
      <p:bldP spid="16" grpId="0" animBg="1"/>
      <p:bldP spid="17" grpId="0" animBg="1"/>
      <p:bldP spid="18" grpId="0"/>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5884863" y="1905000"/>
            <a:ext cx="3259137" cy="3933825"/>
          </a:xfrm>
        </p:spPr>
        <p:txBody>
          <a:bodyPr/>
          <a:lstStyle/>
          <a:p>
            <a:pPr>
              <a:lnSpc>
                <a:spcPct val="80000"/>
              </a:lnSpc>
            </a:pPr>
            <a:endParaRPr lang="en-US" altLang="en-US" sz="1000" dirty="0"/>
          </a:p>
          <a:p>
            <a:pPr>
              <a:lnSpc>
                <a:spcPct val="80000"/>
              </a:lnSpc>
            </a:pPr>
            <a:r>
              <a:rPr lang="en-US" altLang="en-US" sz="2400" dirty="0"/>
              <a:t>Decades of gravity surveys are inconsistent with one another</a:t>
            </a:r>
          </a:p>
          <a:p>
            <a:pPr>
              <a:lnSpc>
                <a:spcPct val="80000"/>
              </a:lnSpc>
            </a:pPr>
            <a:endParaRPr lang="en-US" altLang="en-US" sz="2400" dirty="0"/>
          </a:p>
          <a:p>
            <a:pPr>
              <a:lnSpc>
                <a:spcPct val="80000"/>
              </a:lnSpc>
            </a:pPr>
            <a:r>
              <a:rPr lang="en-US" altLang="en-US" sz="2400" dirty="0"/>
              <a:t>Airborne gravity will provide a baseline for removing these inconsistencies</a:t>
            </a:r>
          </a:p>
          <a:p>
            <a:pPr>
              <a:lnSpc>
                <a:spcPct val="80000"/>
              </a:lnSpc>
            </a:pPr>
            <a:endParaRPr lang="en-US" altLang="en-US" sz="2400" dirty="0"/>
          </a:p>
          <a:p>
            <a:pPr lvl="1">
              <a:lnSpc>
                <a:spcPct val="80000"/>
              </a:lnSpc>
            </a:pPr>
            <a:endParaRPr lang="en-US" altLang="en-US" sz="1800" dirty="0"/>
          </a:p>
          <a:p>
            <a:pPr lvl="1">
              <a:lnSpc>
                <a:spcPct val="80000"/>
              </a:lnSpc>
            </a:pPr>
            <a:endParaRPr lang="en-US" altLang="en-US" sz="1800" dirty="0"/>
          </a:p>
          <a:p>
            <a:pPr>
              <a:lnSpc>
                <a:spcPct val="80000"/>
              </a:lnSpc>
              <a:buFontTx/>
              <a:buNone/>
            </a:pPr>
            <a:endParaRPr lang="en-US" altLang="en-US" dirty="0"/>
          </a:p>
          <a:p>
            <a:pPr lvl="1">
              <a:buFontTx/>
              <a:buNone/>
            </a:pPr>
            <a:endParaRPr lang="en-US" altLang="en-US" dirty="0"/>
          </a:p>
          <a:p>
            <a:pPr>
              <a:buFontTx/>
              <a:buNone/>
            </a:pPr>
            <a:r>
              <a:rPr lang="en-US" altLang="en-US" dirty="0"/>
              <a:t>			</a:t>
            </a:r>
            <a:endParaRPr lang="en-US" altLang="en-US" sz="1200" b="1" dirty="0"/>
          </a:p>
          <a:p>
            <a:pPr lvl="1">
              <a:buFontTx/>
              <a:buNone/>
            </a:pPr>
            <a:endParaRPr lang="en-US" altLang="en-US" dirty="0"/>
          </a:p>
          <a:p>
            <a:pPr lvl="1"/>
            <a:endParaRPr lang="en-US" altLang="en-US" dirty="0"/>
          </a:p>
          <a:p>
            <a:endParaRPr lang="en-US" altLang="en-US" dirty="0"/>
          </a:p>
          <a:p>
            <a:pPr>
              <a:buFontTx/>
              <a:buNone/>
            </a:pPr>
            <a:endParaRPr lang="en-US" altLang="en-US" dirty="0"/>
          </a:p>
        </p:txBody>
      </p:sp>
      <p:sp>
        <p:nvSpPr>
          <p:cNvPr id="7"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4400" kern="0" dirty="0">
                <a:latin typeface="Times New Roman" pitchFamily="18" charset="0"/>
                <a:ea typeface="+mj-ea"/>
                <a:cs typeface="Times New Roman" pitchFamily="18" charset="0"/>
              </a:rPr>
              <a:t>Problems with Gravity Holdings</a:t>
            </a:r>
          </a:p>
        </p:txBody>
      </p:sp>
      <p:pic>
        <p:nvPicPr>
          <p:cNvPr id="59396" name="Picture 8" descr="ECOEs_2mGa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88" y="1836738"/>
            <a:ext cx="5764212" cy="3983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9397" name="TextBox 7"/>
          <p:cNvSpPr txBox="1">
            <a:spLocks noChangeArrowheads="1"/>
          </p:cNvSpPr>
          <p:nvPr/>
        </p:nvSpPr>
        <p:spPr bwMode="auto">
          <a:xfrm>
            <a:off x="5253038" y="5045075"/>
            <a:ext cx="3222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000">
                <a:latin typeface="Verdana" pitchFamily="34" charset="0"/>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152400"/>
            <a:ext cx="8229600" cy="1143000"/>
          </a:xfrm>
        </p:spPr>
        <p:txBody>
          <a:bodyPr/>
          <a:lstStyle/>
          <a:p>
            <a:r>
              <a:rPr lang="en-US" altLang="en-US" sz="4000" dirty="0"/>
              <a:t>GRAV-D Project Overview</a:t>
            </a:r>
          </a:p>
        </p:txBody>
      </p:sp>
      <p:sp>
        <p:nvSpPr>
          <p:cNvPr id="3" name="Content Placeholder 2"/>
          <p:cNvSpPr>
            <a:spLocks noGrp="1"/>
          </p:cNvSpPr>
          <p:nvPr>
            <p:ph idx="1"/>
          </p:nvPr>
        </p:nvSpPr>
        <p:spPr>
          <a:xfrm>
            <a:off x="3962400" y="1295400"/>
            <a:ext cx="4876800" cy="5410200"/>
          </a:xfrm>
        </p:spPr>
        <p:txBody>
          <a:bodyPr>
            <a:normAutofit fontScale="77500" lnSpcReduction="20000"/>
          </a:bodyPr>
          <a:lstStyle/>
          <a:p>
            <a:pPr>
              <a:defRPr/>
            </a:pPr>
            <a:r>
              <a:rPr lang="en-US" b="1" dirty="0"/>
              <a:t>Overall Target</a:t>
            </a:r>
            <a:r>
              <a:rPr lang="en-US" dirty="0"/>
              <a:t>: 2 cm accuracy </a:t>
            </a:r>
            <a:r>
              <a:rPr lang="en-US" dirty="0" err="1"/>
              <a:t>orthometric</a:t>
            </a:r>
            <a:r>
              <a:rPr lang="en-US" dirty="0"/>
              <a:t> heights from GNSS and a geoid model</a:t>
            </a:r>
          </a:p>
          <a:p>
            <a:pPr>
              <a:defRPr/>
            </a:pPr>
            <a:r>
              <a:rPr lang="en-US" b="1" dirty="0"/>
              <a:t>GRAV-D Goal</a:t>
            </a:r>
            <a:r>
              <a:rPr lang="en-US" dirty="0"/>
              <a:t>: Create gravimetric geoid accurate to 1 cm where possible using airborne gravity data</a:t>
            </a:r>
          </a:p>
          <a:p>
            <a:pPr>
              <a:defRPr/>
            </a:pPr>
            <a:r>
              <a:rPr lang="en-US" b="1" dirty="0"/>
              <a:t>GRAV-D</a:t>
            </a:r>
            <a:r>
              <a:rPr lang="en-US" dirty="0"/>
              <a:t>: Two thrusts of the project</a:t>
            </a:r>
          </a:p>
          <a:p>
            <a:pPr lvl="1">
              <a:defRPr/>
            </a:pPr>
            <a:r>
              <a:rPr lang="en-US" dirty="0"/>
              <a:t>Airborne gravity survey of entire country and its holdings</a:t>
            </a:r>
          </a:p>
          <a:p>
            <a:pPr lvl="1">
              <a:defRPr/>
            </a:pPr>
            <a:r>
              <a:rPr lang="en-US" dirty="0"/>
              <a:t>Long-term monitoring of geoid change</a:t>
            </a:r>
          </a:p>
          <a:p>
            <a:pPr>
              <a:defRPr/>
            </a:pPr>
            <a:r>
              <a:rPr lang="en-US" dirty="0"/>
              <a:t>Leveraging partnerships to improve and validate gravity data</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1447800"/>
            <a:ext cx="3417887"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a:t>2017 Geospatial Summit, Silver Spring MD</a:t>
            </a:r>
          </a:p>
        </p:txBody>
      </p:sp>
    </p:spTree>
    <p:extLst>
      <p:ext uri="{BB962C8B-B14F-4D97-AF65-F5344CB8AC3E}">
        <p14:creationId xmlns:p14="http://schemas.microsoft.com/office/powerpoint/2010/main" val="890706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3">
            <a:extLst>
              <a:ext uri="{28A0092B-C50C-407E-A947-70E740481C1C}">
                <a14:useLocalDpi xmlns:a14="http://schemas.microsoft.com/office/drawing/2010/main" val="0"/>
              </a:ext>
            </a:extLst>
          </a:blip>
          <a:srcRect l="15781" t="13576" r="21631" b="28639"/>
          <a:stretch>
            <a:fillRect/>
          </a:stretch>
        </p:blipFill>
        <p:spPr bwMode="auto">
          <a:xfrm>
            <a:off x="4216400" y="5076825"/>
            <a:ext cx="2068513" cy="150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195" name="Title 1"/>
          <p:cNvSpPr>
            <a:spLocks noGrp="1"/>
          </p:cNvSpPr>
          <p:nvPr>
            <p:ph type="title"/>
          </p:nvPr>
        </p:nvSpPr>
        <p:spPr>
          <a:xfrm>
            <a:off x="457200" y="228600"/>
            <a:ext cx="8229600" cy="1143000"/>
          </a:xfrm>
        </p:spPr>
        <p:txBody>
          <a:bodyPr/>
          <a:lstStyle/>
          <a:p>
            <a:r>
              <a:rPr lang="en-US" altLang="en-US" sz="4000" dirty="0"/>
              <a:t>Data Collection Scope</a:t>
            </a:r>
          </a:p>
        </p:txBody>
      </p:sp>
      <p:sp>
        <p:nvSpPr>
          <p:cNvPr id="19460" name="Content Placeholder 2"/>
          <p:cNvSpPr>
            <a:spLocks noGrp="1"/>
          </p:cNvSpPr>
          <p:nvPr>
            <p:ph idx="1"/>
          </p:nvPr>
        </p:nvSpPr>
        <p:spPr>
          <a:xfrm>
            <a:off x="0" y="1600200"/>
            <a:ext cx="3733800" cy="2057400"/>
          </a:xfrm>
        </p:spPr>
        <p:txBody>
          <a:bodyPr>
            <a:normAutofit fontScale="92500" lnSpcReduction="10000"/>
          </a:bodyPr>
          <a:lstStyle/>
          <a:p>
            <a:pPr>
              <a:buFont typeface="Arial" pitchFamily="34" charset="0"/>
              <a:buChar char="•"/>
              <a:defRPr/>
            </a:pPr>
            <a:r>
              <a:rPr lang="en-US" altLang="en-US" sz="2400" dirty="0"/>
              <a:t>Entire U.S. and territories</a:t>
            </a:r>
          </a:p>
          <a:p>
            <a:pPr lvl="1">
              <a:buFont typeface="Arial" pitchFamily="34" charset="0"/>
              <a:buChar char="–"/>
              <a:defRPr/>
            </a:pPr>
            <a:r>
              <a:rPr lang="en-US" altLang="en-US" sz="1800" dirty="0"/>
              <a:t>Total Square Kilometers: 15.6 million</a:t>
            </a:r>
          </a:p>
          <a:p>
            <a:pPr lvl="1">
              <a:defRPr/>
            </a:pPr>
            <a:r>
              <a:rPr lang="en-US" altLang="en-US" sz="1800" dirty="0"/>
              <a:t>Initial target area for 2022 deadline</a:t>
            </a:r>
            <a:endParaRPr lang="en-US" altLang="en-US" sz="2400" dirty="0"/>
          </a:p>
          <a:p>
            <a:pPr lvl="1">
              <a:buFont typeface="Arial" pitchFamily="34" charset="0"/>
              <a:buChar char="–"/>
              <a:defRPr/>
            </a:pPr>
            <a:r>
              <a:rPr lang="en-US" altLang="en-US" sz="1800" dirty="0"/>
              <a:t>~200 km buffer around territory or shelf break if possible</a:t>
            </a:r>
          </a:p>
        </p:txBody>
      </p:sp>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l="3902" r="4433" b="21078"/>
          <a:stretch>
            <a:fillRect/>
          </a:stretch>
        </p:blipFill>
        <p:spPr bwMode="auto">
          <a:xfrm>
            <a:off x="3733800" y="1371600"/>
            <a:ext cx="5245100" cy="35607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8" name="Picture 5"/>
          <p:cNvPicPr>
            <a:picLocks noChangeAspect="1" noChangeArrowheads="1"/>
          </p:cNvPicPr>
          <p:nvPr/>
        </p:nvPicPr>
        <p:blipFill>
          <a:blip r:embed="rId5">
            <a:extLst>
              <a:ext uri="{28A0092B-C50C-407E-A947-70E740481C1C}">
                <a14:useLocalDpi xmlns:a14="http://schemas.microsoft.com/office/drawing/2010/main" val="0"/>
              </a:ext>
            </a:extLst>
          </a:blip>
          <a:srcRect l="22517" t="17622" r="14185" b="23380"/>
          <a:stretch>
            <a:fillRect/>
          </a:stretch>
        </p:blipFill>
        <p:spPr bwMode="auto">
          <a:xfrm>
            <a:off x="12700" y="3759200"/>
            <a:ext cx="4216400" cy="309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199" name="Picture 8"/>
          <p:cNvPicPr>
            <a:picLocks noChangeAspect="1" noChangeArrowheads="1"/>
          </p:cNvPicPr>
          <p:nvPr/>
        </p:nvPicPr>
        <p:blipFill>
          <a:blip r:embed="rId6">
            <a:extLst>
              <a:ext uri="{28A0092B-C50C-407E-A947-70E740481C1C}">
                <a14:useLocalDpi xmlns:a14="http://schemas.microsoft.com/office/drawing/2010/main" val="0"/>
              </a:ext>
            </a:extLst>
          </a:blip>
          <a:srcRect l="39539" t="21895" r="30852" b="36510"/>
          <a:stretch>
            <a:fillRect/>
          </a:stretch>
        </p:blipFill>
        <p:spPr bwMode="auto">
          <a:xfrm>
            <a:off x="7646988" y="5076825"/>
            <a:ext cx="1331912" cy="1476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200" name="Picture 7"/>
          <p:cNvPicPr>
            <a:picLocks noChangeAspect="1" noChangeArrowheads="1"/>
          </p:cNvPicPr>
          <p:nvPr/>
        </p:nvPicPr>
        <p:blipFill>
          <a:blip r:embed="rId7">
            <a:extLst>
              <a:ext uri="{28A0092B-C50C-407E-A947-70E740481C1C}">
                <a14:useLocalDpi xmlns:a14="http://schemas.microsoft.com/office/drawing/2010/main" val="0"/>
              </a:ext>
            </a:extLst>
          </a:blip>
          <a:srcRect l="31383" t="36510" r="40215" b="36510"/>
          <a:stretch>
            <a:fillRect/>
          </a:stretch>
        </p:blipFill>
        <p:spPr bwMode="auto">
          <a:xfrm>
            <a:off x="6297613" y="5076825"/>
            <a:ext cx="1349375" cy="10112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5534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57200"/>
            <a:ext cx="8458200" cy="889000"/>
          </a:xfrm>
        </p:spPr>
        <p:txBody>
          <a:bodyPr/>
          <a:lstStyle/>
          <a:p>
            <a:pPr eaLnBrk="1" hangingPunct="1"/>
            <a:r>
              <a:rPr lang="en-US" sz="2800"/>
              <a:t>Gravity Survey Plan</a:t>
            </a:r>
          </a:p>
        </p:txBody>
      </p:sp>
      <p:sp>
        <p:nvSpPr>
          <p:cNvPr id="44035" name="Rectangle 3"/>
          <p:cNvSpPr>
            <a:spLocks noGrp="1" noChangeArrowheads="1"/>
          </p:cNvSpPr>
          <p:nvPr>
            <p:ph type="body" idx="1"/>
          </p:nvPr>
        </p:nvSpPr>
        <p:spPr>
          <a:xfrm>
            <a:off x="1003300" y="1435100"/>
            <a:ext cx="7594600" cy="3594100"/>
          </a:xfrm>
        </p:spPr>
        <p:txBody>
          <a:bodyPr/>
          <a:lstStyle/>
          <a:p>
            <a:pPr eaLnBrk="1" hangingPunct="1">
              <a:lnSpc>
                <a:spcPct val="75000"/>
              </a:lnSpc>
            </a:pPr>
            <a:r>
              <a:rPr lang="en-US" sz="2400"/>
              <a:t>National Scale Part 1</a:t>
            </a:r>
          </a:p>
          <a:p>
            <a:pPr eaLnBrk="1" hangingPunct="1">
              <a:lnSpc>
                <a:spcPct val="75000"/>
              </a:lnSpc>
            </a:pPr>
            <a:endParaRPr lang="en-US" sz="2400"/>
          </a:p>
          <a:p>
            <a:pPr lvl="1" eaLnBrk="1" hangingPunct="1">
              <a:lnSpc>
                <a:spcPct val="75000"/>
              </a:lnSpc>
            </a:pPr>
            <a:r>
              <a:rPr lang="en-US" sz="2400"/>
              <a:t>Predominantly through airborne gravity</a:t>
            </a:r>
          </a:p>
          <a:p>
            <a:pPr lvl="1" eaLnBrk="1" hangingPunct="1">
              <a:lnSpc>
                <a:spcPct val="75000"/>
              </a:lnSpc>
              <a:buFontTx/>
              <a:buNone/>
            </a:pPr>
            <a:endParaRPr lang="en-US" sz="2400"/>
          </a:p>
          <a:p>
            <a:pPr lvl="1" eaLnBrk="1" hangingPunct="1">
              <a:lnSpc>
                <a:spcPct val="75000"/>
              </a:lnSpc>
            </a:pPr>
            <a:r>
              <a:rPr lang="en-US" sz="2400"/>
              <a:t>With Absolute Gravity for ties and checks</a:t>
            </a:r>
          </a:p>
          <a:p>
            <a:pPr lvl="1" eaLnBrk="1" hangingPunct="1">
              <a:lnSpc>
                <a:spcPct val="75000"/>
              </a:lnSpc>
            </a:pPr>
            <a:endParaRPr lang="en-US" sz="2400"/>
          </a:p>
          <a:p>
            <a:pPr lvl="1" eaLnBrk="1" hangingPunct="1">
              <a:lnSpc>
                <a:spcPct val="75000"/>
              </a:lnSpc>
            </a:pPr>
            <a:r>
              <a:rPr lang="en-US" sz="2400"/>
              <a:t>Relative Gravity for expanding local regions where airborne shows significant mismatch with existing terrestrial</a:t>
            </a:r>
          </a:p>
        </p:txBody>
      </p:sp>
      <p:pic>
        <p:nvPicPr>
          <p:cNvPr id="44036" name="Picture 3" descr="07_ngs_airborne_gravimeter_assembl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814888"/>
            <a:ext cx="25146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14888"/>
            <a:ext cx="20764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5" descr="gmet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852988"/>
            <a:ext cx="18288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4584700"/>
            <a:ext cx="1295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a:cxnSpLocks noChangeShapeType="1"/>
          </p:cNvCxnSpPr>
          <p:nvPr/>
        </p:nvCxnSpPr>
        <p:spPr bwMode="auto">
          <a:xfrm rot="5400000">
            <a:off x="69056" y="2978944"/>
            <a:ext cx="2528888" cy="11430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rot="16200000" flipH="1">
            <a:off x="1790700" y="3467100"/>
            <a:ext cx="2057400" cy="137160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p:cNvCxnSpPr>
            <a:cxnSpLocks noChangeShapeType="1"/>
          </p:cNvCxnSpPr>
          <p:nvPr/>
        </p:nvCxnSpPr>
        <p:spPr bwMode="auto">
          <a:xfrm rot="16200000" flipH="1">
            <a:off x="4886325" y="4429125"/>
            <a:ext cx="838200" cy="666750"/>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p:cNvCxnSpPr>
            <a:cxnSpLocks noChangeShapeType="1"/>
          </p:cNvCxnSpPr>
          <p:nvPr/>
        </p:nvCxnSpPr>
        <p:spPr bwMode="auto">
          <a:xfrm>
            <a:off x="4972050" y="4343400"/>
            <a:ext cx="2876550" cy="509588"/>
          </a:xfrm>
          <a:prstGeom prst="straightConnector1">
            <a:avLst/>
          </a:prstGeom>
          <a:noFill/>
          <a:ln w="5715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01185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trips(downLeft)">
                                      <p:cBhvr>
                                        <p:cTn id="17" dur="500"/>
                                        <p:tgtEl>
                                          <p:spTgt spid="16"/>
                                        </p:tgtEl>
                                      </p:cBhvr>
                                    </p:animEffect>
                                  </p:childTnLst>
                                </p:cTn>
                              </p:par>
                              <p:par>
                                <p:cTn id="18" presetID="18" presetClass="entr" presetSubtype="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strips(downRigh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altLang="en-US" dirty="0">
                <a:latin typeface="Times New Roman" pitchFamily="18" charset="0"/>
                <a:cs typeface="Times New Roman" pitchFamily="18" charset="0"/>
              </a:rPr>
              <a:t>GRAV-D Coverage</a:t>
            </a:r>
            <a:endParaRPr lang="en-US" altLang="en-US" dirty="0"/>
          </a:p>
        </p:txBody>
      </p:sp>
      <p:pic>
        <p:nvPicPr>
          <p:cNvPr id="62467" name="Content Placeholder 10" descr="ConusGRAV-DpolysNoLine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63663" y="1600200"/>
            <a:ext cx="6416675" cy="4525963"/>
          </a:xfrm>
        </p:spPr>
      </p:pic>
      <p:cxnSp>
        <p:nvCxnSpPr>
          <p:cNvPr id="12" name="Straight Arrow Connector 11"/>
          <p:cNvCxnSpPr/>
          <p:nvPr/>
        </p:nvCxnSpPr>
        <p:spPr>
          <a:xfrm rot="5400000">
            <a:off x="6876257" y="3964781"/>
            <a:ext cx="1231900" cy="9096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469" name="TextBox 12"/>
          <p:cNvSpPr txBox="1">
            <a:spLocks noChangeArrowheads="1"/>
          </p:cNvSpPr>
          <p:nvPr/>
        </p:nvSpPr>
        <p:spPr bwMode="auto">
          <a:xfrm>
            <a:off x="7840663" y="3306763"/>
            <a:ext cx="112236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42" tIns="32119" rIns="64242" bIns="32119">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a:latin typeface="Arial" pitchFamily="34" charset="0"/>
                <a:cs typeface="Arial" pitchFamily="34" charset="0"/>
              </a:rPr>
              <a:t>Puerto Rico</a:t>
            </a:r>
          </a:p>
          <a:p>
            <a:pPr eaLnBrk="1" hangingPunct="1">
              <a:spcBef>
                <a:spcPct val="0"/>
              </a:spcBef>
              <a:buFontTx/>
              <a:buNone/>
            </a:pPr>
            <a:r>
              <a:rPr lang="en-US" altLang="en-US" sz="1400">
                <a:latin typeface="Arial" pitchFamily="34" charset="0"/>
                <a:cs typeface="Arial" pitchFamily="34" charset="0"/>
              </a:rPr>
              <a:t>US Virgin Is.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title"/>
          </p:nvPr>
        </p:nvSpPr>
        <p:spPr/>
        <p:txBody>
          <a:bodyPr/>
          <a:lstStyle/>
          <a:p>
            <a:pPr eaLnBrk="1" hangingPunct="1"/>
            <a:r>
              <a:rPr lang="en-US" altLang="en-US"/>
              <a:t>Priority- Greatest Datum Need</a:t>
            </a:r>
          </a:p>
        </p:txBody>
      </p:sp>
      <p:sp>
        <p:nvSpPr>
          <p:cNvPr id="63491" name="Content Placeholder 4"/>
          <p:cNvSpPr>
            <a:spLocks noGrp="1"/>
          </p:cNvSpPr>
          <p:nvPr>
            <p:ph idx="1"/>
          </p:nvPr>
        </p:nvSpPr>
        <p:spPr>
          <a:xfrm>
            <a:off x="457200" y="1343025"/>
            <a:ext cx="8228013" cy="4524375"/>
          </a:xfrm>
        </p:spPr>
        <p:txBody>
          <a:bodyPr/>
          <a:lstStyle/>
          <a:p>
            <a:pPr eaLnBrk="1" hangingPunct="1"/>
            <a:r>
              <a:rPr lang="en-US" altLang="en-US" sz="2800"/>
              <a:t>Alaska</a:t>
            </a:r>
          </a:p>
          <a:p>
            <a:pPr eaLnBrk="1" hangingPunct="1"/>
            <a:r>
              <a:rPr lang="en-US" altLang="en-US" sz="2800"/>
              <a:t>Puerto Rico/US Virgin Islands (PRVI)</a:t>
            </a:r>
          </a:p>
          <a:p>
            <a:pPr eaLnBrk="1" hangingPunct="1"/>
            <a:r>
              <a:rPr lang="en-US" altLang="en-US" sz="2800"/>
              <a:t>Coastal US and Great Lakes</a:t>
            </a:r>
          </a:p>
          <a:p>
            <a:pPr lvl="1" eaLnBrk="1" hangingPunct="1">
              <a:buFont typeface="Arial" pitchFamily="34" charset="0"/>
              <a:buChar char="•"/>
            </a:pPr>
            <a:r>
              <a:rPr lang="en-US" altLang="en-US" sz="2400"/>
              <a:t>Great Lakes</a:t>
            </a:r>
          </a:p>
          <a:p>
            <a:pPr lvl="1" eaLnBrk="1" hangingPunct="1">
              <a:buFont typeface="Arial" pitchFamily="34" charset="0"/>
              <a:buChar char="•"/>
            </a:pPr>
            <a:r>
              <a:rPr lang="en-US" altLang="en-US" sz="2400"/>
              <a:t>Gulf of Mexico &amp; FL</a:t>
            </a:r>
          </a:p>
          <a:p>
            <a:pPr lvl="1" eaLnBrk="1" hangingPunct="1">
              <a:buFont typeface="Arial" pitchFamily="34" charset="0"/>
              <a:buChar char="•"/>
            </a:pPr>
            <a:r>
              <a:rPr lang="en-US" altLang="en-US" sz="2400"/>
              <a:t>Eastern Seaboard</a:t>
            </a:r>
          </a:p>
          <a:p>
            <a:pPr lvl="1" eaLnBrk="1" hangingPunct="1">
              <a:buFont typeface="Arial" pitchFamily="34" charset="0"/>
              <a:buChar char="•"/>
            </a:pPr>
            <a:r>
              <a:rPr lang="en-US" altLang="en-US" sz="2400"/>
              <a:t>Western Seaboard</a:t>
            </a:r>
          </a:p>
          <a:p>
            <a:pPr eaLnBrk="1" hangingPunct="1"/>
            <a:r>
              <a:rPr lang="en-US" altLang="en-US" sz="2800"/>
              <a:t>Hawaii and Pacific Islands</a:t>
            </a:r>
          </a:p>
          <a:p>
            <a:pPr eaLnBrk="1" hangingPunct="1"/>
            <a:r>
              <a:rPr lang="en-US" altLang="en-US" sz="2800"/>
              <a:t>Aleutian Islands</a:t>
            </a:r>
          </a:p>
          <a:p>
            <a:pPr eaLnBrk="1" hangingPunct="1"/>
            <a:r>
              <a:rPr lang="en-US" altLang="en-US" sz="2800"/>
              <a:t>Interior CONUS</a:t>
            </a:r>
          </a:p>
          <a:p>
            <a:pPr lvl="1" eaLnBrk="1" hangingPunct="1">
              <a:buFont typeface="Arial" pitchFamily="34" charset="0"/>
              <a:buChar char="•"/>
            </a:pPr>
            <a:r>
              <a:rPr lang="en-US" altLang="en-US" sz="2400"/>
              <a:t>Mountainous areas first</a:t>
            </a:r>
          </a:p>
          <a:p>
            <a:pPr lvl="1" eaLnBrk="1" hangingPunct="1"/>
            <a:endParaRPr lang="en-US" altLang="en-US" sz="240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r>
              <a:rPr lang="en-US" altLang="en-US"/>
              <a:t>Other Variables to Consider</a:t>
            </a:r>
          </a:p>
        </p:txBody>
      </p:sp>
      <p:sp>
        <p:nvSpPr>
          <p:cNvPr id="64515" name="Content Placeholder 2"/>
          <p:cNvSpPr>
            <a:spLocks noGrp="1"/>
          </p:cNvSpPr>
          <p:nvPr>
            <p:ph idx="1"/>
          </p:nvPr>
        </p:nvSpPr>
        <p:spPr>
          <a:xfrm>
            <a:off x="457200" y="1295400"/>
            <a:ext cx="8229600" cy="4525963"/>
          </a:xfrm>
        </p:spPr>
        <p:txBody>
          <a:bodyPr/>
          <a:lstStyle/>
          <a:p>
            <a:pPr eaLnBrk="1" hangingPunct="1"/>
            <a:r>
              <a:rPr lang="en-US" altLang="en-US" dirty="0"/>
              <a:t>Time of Year, Need Smooth Air</a:t>
            </a:r>
          </a:p>
          <a:p>
            <a:pPr lvl="1" eaLnBrk="1" hangingPunct="1"/>
            <a:r>
              <a:rPr lang="en-US" altLang="en-US" dirty="0"/>
              <a:t>Likelihood of Turbulence: Hurricanes, Tornados</a:t>
            </a:r>
          </a:p>
          <a:p>
            <a:pPr lvl="1" eaLnBrk="1" hangingPunct="1"/>
            <a:r>
              <a:rPr lang="en-US" altLang="en-US" dirty="0"/>
              <a:t>Prevailing winds and weather patterns, especially wintery conditions and</a:t>
            </a:r>
            <a:br>
              <a:rPr lang="en-US" altLang="en-US" dirty="0"/>
            </a:br>
            <a:r>
              <a:rPr lang="en-US" altLang="en-US" dirty="0"/>
              <a:t>thunderstorms</a:t>
            </a:r>
          </a:p>
          <a:p>
            <a:pPr eaLnBrk="1" hangingPunct="1"/>
            <a:r>
              <a:rPr lang="en-US" altLang="en-US" dirty="0"/>
              <a:t>Aircraft Available</a:t>
            </a:r>
          </a:p>
          <a:p>
            <a:pPr lvl="1" eaLnBrk="1" hangingPunct="1"/>
            <a:r>
              <a:rPr lang="en-US" altLang="en-US" dirty="0"/>
              <a:t>Differing Capabilities</a:t>
            </a:r>
          </a:p>
          <a:p>
            <a:pPr eaLnBrk="1" hangingPunct="1"/>
            <a:r>
              <a:rPr lang="en-US" altLang="en-US" dirty="0"/>
              <a:t>Funding</a:t>
            </a:r>
          </a:p>
          <a:p>
            <a:pPr eaLnBrk="1" hangingPunct="1"/>
            <a:r>
              <a:rPr lang="en-US" altLang="en-US" dirty="0"/>
              <a:t>Areas already completed</a:t>
            </a:r>
          </a:p>
          <a:p>
            <a:pPr eaLnBrk="1" hangingPunct="1"/>
            <a:r>
              <a:rPr lang="en-US" altLang="en-US" dirty="0"/>
              <a:t>GPRA </a:t>
            </a:r>
          </a:p>
        </p:txBody>
      </p:sp>
      <p:pic>
        <p:nvPicPr>
          <p:cNvPr id="64516" name="Picture 2" descr="C:\Users\Theresa.Diehl\Pictures\surveys\MI12\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314700"/>
            <a:ext cx="3302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1"/>
          <p:cNvSpPr txBox="1">
            <a:spLocks noChangeArrowheads="1"/>
          </p:cNvSpPr>
          <p:nvPr/>
        </p:nvSpPr>
        <p:spPr bwMode="auto">
          <a:xfrm>
            <a:off x="5943600" y="5791200"/>
            <a:ext cx="26622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a:latin typeface="Arial" pitchFamily="34" charset="0"/>
                <a:cs typeface="Arial" pitchFamily="34" charset="0"/>
              </a:rPr>
              <a:t>NOAA TurboCommander at</a:t>
            </a:r>
          </a:p>
          <a:p>
            <a:pPr eaLnBrk="1" hangingPunct="1">
              <a:spcBef>
                <a:spcPct val="0"/>
              </a:spcBef>
              <a:buFontTx/>
              <a:buNone/>
            </a:pPr>
            <a:r>
              <a:rPr lang="en-US" altLang="en-US" sz="1400">
                <a:latin typeface="Arial" pitchFamily="34" charset="0"/>
                <a:cs typeface="Arial" pitchFamily="34" charset="0"/>
              </a:rPr>
              <a:t>Denver Rocky Mountain Airport</a:t>
            </a:r>
          </a:p>
          <a:p>
            <a:pPr eaLnBrk="1" hangingPunct="1">
              <a:spcBef>
                <a:spcPct val="0"/>
              </a:spcBef>
              <a:buFontTx/>
              <a:buNone/>
            </a:pPr>
            <a:r>
              <a:rPr lang="en-US" altLang="en-US" sz="1400">
                <a:latin typeface="Arial" pitchFamily="34" charset="0"/>
                <a:cs typeface="Arial" pitchFamily="34" charset="0"/>
              </a:rPr>
              <a:t>September 2012</a:t>
            </a:r>
          </a:p>
        </p:txBody>
      </p:sp>
      <p:sp>
        <p:nvSpPr>
          <p:cNvPr id="6" name="TextBox 6"/>
          <p:cNvSpPr txBox="1">
            <a:spLocks noChangeArrowheads="1"/>
          </p:cNvSpPr>
          <p:nvPr/>
        </p:nvSpPr>
        <p:spPr bwMode="auto">
          <a:xfrm>
            <a:off x="1828800" y="6172200"/>
            <a:ext cx="42767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defRPr/>
            </a:pPr>
            <a:r>
              <a:rPr lang="en-US" sz="1300" dirty="0">
                <a:latin typeface="+mn-lt"/>
                <a:cs typeface="Times New Roman" pitchFamily="18" charset="0"/>
              </a:rPr>
              <a:t>*GPRA = Government Performance and Results Act of 1993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990600" y="1377473"/>
            <a:ext cx="7134225" cy="499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1" name="Title 1"/>
          <p:cNvSpPr>
            <a:spLocks noGrp="1"/>
          </p:cNvSpPr>
          <p:nvPr>
            <p:ph type="title"/>
          </p:nvPr>
        </p:nvSpPr>
        <p:spPr/>
        <p:txBody>
          <a:bodyPr/>
          <a:lstStyle/>
          <a:p>
            <a:pPr eaLnBrk="1" hangingPunct="1"/>
            <a:r>
              <a:rPr lang="en-US" altLang="en-US" dirty="0"/>
              <a:t>Airborne Gravity Current Coverage</a:t>
            </a:r>
          </a:p>
        </p:txBody>
      </p:sp>
      <p:sp>
        <p:nvSpPr>
          <p:cNvPr id="66565" name="Rectangle 1"/>
          <p:cNvSpPr>
            <a:spLocks noChangeArrowheads="1"/>
          </p:cNvSpPr>
          <p:nvPr/>
        </p:nvSpPr>
        <p:spPr bwMode="auto">
          <a:xfrm>
            <a:off x="511175" y="63785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defRPr/>
            </a:pPr>
            <a:r>
              <a:rPr lang="en-US" altLang="en-US" sz="1400">
                <a:solidFill>
                  <a:prstClr val="black"/>
                </a:solidFill>
                <a:latin typeface="Arial" pitchFamily="34" charset="0"/>
                <a:ea typeface="+mn-ea"/>
                <a:cs typeface="Arial" pitchFamily="34" charset="0"/>
                <a:hlinkClick r:id="rId4"/>
              </a:rPr>
              <a:t>http://www.ngs.noaa.gov/GRAV-D/data_products.shtml</a:t>
            </a:r>
            <a:endParaRPr lang="en-US" altLang="en-US" sz="140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5066873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1" descr="Continuatio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27" name="Rectangle 5"/>
          <p:cNvSpPr>
            <a:spLocks noGrp="1" noChangeArrowheads="1"/>
          </p:cNvSpPr>
          <p:nvPr>
            <p:ph type="title"/>
          </p:nvPr>
        </p:nvSpPr>
        <p:spPr>
          <a:xfrm>
            <a:off x="457200" y="465138"/>
            <a:ext cx="8229600" cy="1143000"/>
          </a:xfrm>
        </p:spPr>
        <p:txBody>
          <a:bodyPr lIns="88787" tIns="50743" rIns="88787" bIns="50743"/>
          <a:lstStyle/>
          <a:p>
            <a:pPr defTabSz="911225" eaLnBrk="1" hangingPunct="1"/>
            <a:r>
              <a:rPr lang="en-US" altLang="en-US" sz="4200">
                <a:latin typeface="Times New Roman" pitchFamily="18" charset="0"/>
                <a:cs typeface="Times New Roman" pitchFamily="18" charset="0"/>
                <a:sym typeface="Times New Roman" pitchFamily="18" charset="0"/>
              </a:rPr>
              <a:t>What is a Vertical Datum?</a:t>
            </a:r>
            <a:endParaRPr lang="en-US" altLang="en-US" sz="4200">
              <a:latin typeface="Times New Roman" pitchFamily="18" charset="0"/>
              <a:cs typeface="Times New Roman" pitchFamily="18" charset="0"/>
            </a:endParaRPr>
          </a:p>
        </p:txBody>
      </p:sp>
      <p:sp>
        <p:nvSpPr>
          <p:cNvPr id="5122" name="Rectangle 2"/>
          <p:cNvSpPr>
            <a:spLocks noGrp="1" noChangeArrowheads="1"/>
          </p:cNvSpPr>
          <p:nvPr>
            <p:ph idx="1"/>
          </p:nvPr>
        </p:nvSpPr>
        <p:spPr>
          <a:xfrm>
            <a:off x="608013" y="1714500"/>
            <a:ext cx="3963987" cy="4610100"/>
          </a:xfrm>
        </p:spPr>
        <p:txBody>
          <a:bodyPr lIns="88787" tIns="50743" rIns="88787" bIns="50743"/>
          <a:lstStyle/>
          <a:p>
            <a:pPr marL="212725" indent="-212725" defTabSz="912813" eaLnBrk="1" hangingPunct="1">
              <a:spcBef>
                <a:spcPts val="488"/>
              </a:spcBef>
              <a:buClr>
                <a:srgbClr val="000000"/>
              </a:buClr>
              <a:buFont typeface="ArialMT"/>
              <a:buChar char="•"/>
            </a:pPr>
            <a:r>
              <a:rPr lang="en-US" altLang="en-US" sz="2300">
                <a:latin typeface="Times New Roman" pitchFamily="18" charset="0"/>
                <a:cs typeface="Times New Roman" pitchFamily="18" charset="0"/>
                <a:sym typeface="Times New Roman" pitchFamily="18" charset="0"/>
              </a:rPr>
              <a:t>Strictly speaking, a vertical datum is a </a:t>
            </a:r>
            <a:r>
              <a:rPr lang="en-US" altLang="en-US" sz="2300" b="1" i="1">
                <a:latin typeface="Times New Roman" pitchFamily="18" charset="0"/>
                <a:cs typeface="Times New Roman" pitchFamily="18" charset="0"/>
                <a:sym typeface="Times New Roman" pitchFamily="18" charset="0"/>
              </a:rPr>
              <a:t>surface</a:t>
            </a:r>
            <a:r>
              <a:rPr lang="en-US" altLang="en-US" sz="2300">
                <a:latin typeface="Times New Roman" pitchFamily="18" charset="0"/>
                <a:cs typeface="Times New Roman" pitchFamily="18" charset="0"/>
                <a:sym typeface="Times New Roman" pitchFamily="18" charset="0"/>
              </a:rPr>
              <a:t> representing zero elevation</a:t>
            </a:r>
          </a:p>
          <a:p>
            <a:pPr marL="212725" indent="-212725" defTabSz="912813" eaLnBrk="1" hangingPunct="1">
              <a:spcBef>
                <a:spcPts val="488"/>
              </a:spcBef>
              <a:buClr>
                <a:srgbClr val="000000"/>
              </a:buClr>
              <a:buFont typeface="ArialMT"/>
              <a:buChar char="•"/>
            </a:pPr>
            <a:r>
              <a:rPr lang="en-US" altLang="en-US" sz="2300">
                <a:latin typeface="Times New Roman" pitchFamily="18" charset="0"/>
                <a:cs typeface="Times New Roman" pitchFamily="18" charset="0"/>
                <a:sym typeface="Times New Roman" pitchFamily="18" charset="0"/>
              </a:rPr>
              <a:t>Traditionally, a vertical datum is a </a:t>
            </a:r>
            <a:r>
              <a:rPr lang="en-US" altLang="en-US" sz="2300" b="1" i="1">
                <a:latin typeface="Times New Roman" pitchFamily="18" charset="0"/>
                <a:cs typeface="Times New Roman" pitchFamily="18" charset="0"/>
                <a:sym typeface="Times New Roman" pitchFamily="18" charset="0"/>
              </a:rPr>
              <a:t>system</a:t>
            </a:r>
            <a:r>
              <a:rPr lang="en-US" altLang="en-US" sz="2300">
                <a:latin typeface="Times New Roman" pitchFamily="18" charset="0"/>
                <a:cs typeface="Times New Roman" pitchFamily="18" charset="0"/>
                <a:sym typeface="Times New Roman" pitchFamily="18" charset="0"/>
              </a:rPr>
              <a:t> for the determination of heights above a zero elevation surface</a:t>
            </a:r>
          </a:p>
          <a:p>
            <a:pPr marL="212725" indent="-212725" defTabSz="912813" eaLnBrk="1" hangingPunct="1">
              <a:spcBef>
                <a:spcPts val="488"/>
              </a:spcBef>
              <a:buClr>
                <a:srgbClr val="000000"/>
              </a:buClr>
              <a:buFont typeface="ArialMT"/>
              <a:buChar char="•"/>
            </a:pPr>
            <a:r>
              <a:rPr lang="en-US" altLang="en-US" sz="2300">
                <a:latin typeface="Times New Roman" pitchFamily="18" charset="0"/>
                <a:cs typeface="Times New Roman" pitchFamily="18" charset="0"/>
                <a:sym typeface="Times New Roman" pitchFamily="18" charset="0"/>
              </a:rPr>
              <a:t>Vertical datum comprised of:</a:t>
            </a:r>
          </a:p>
          <a:p>
            <a:pPr marL="606425" lvl="1" indent="-284163" defTabSz="912813" eaLnBrk="1" hangingPunct="1">
              <a:spcBef>
                <a:spcPts val="425"/>
              </a:spcBef>
              <a:buClr>
                <a:srgbClr val="000000"/>
              </a:buClr>
              <a:buFont typeface="ArialMT"/>
              <a:buChar char="–"/>
            </a:pPr>
            <a:r>
              <a:rPr lang="en-US" altLang="en-US" sz="2300">
                <a:latin typeface="Times New Roman" pitchFamily="18" charset="0"/>
                <a:cs typeface="Times New Roman" pitchFamily="18" charset="0"/>
                <a:sym typeface="Times New Roman" pitchFamily="18" charset="0"/>
              </a:rPr>
              <a:t>Its </a:t>
            </a:r>
            <a:r>
              <a:rPr lang="en-US" altLang="en-US" sz="2300" b="1" i="1">
                <a:latin typeface="Times New Roman" pitchFamily="18" charset="0"/>
                <a:cs typeface="Times New Roman" pitchFamily="18" charset="0"/>
                <a:sym typeface="Times New Roman" pitchFamily="18" charset="0"/>
              </a:rPr>
              <a:t>definition: </a:t>
            </a:r>
            <a:r>
              <a:rPr lang="en-US" altLang="en-US" sz="2300">
                <a:latin typeface="Times New Roman" pitchFamily="18" charset="0"/>
                <a:cs typeface="Times New Roman" pitchFamily="18" charset="0"/>
                <a:sym typeface="Times New Roman" pitchFamily="18" charset="0"/>
              </a:rPr>
              <a:t>Parameters and other descriptors </a:t>
            </a:r>
          </a:p>
          <a:p>
            <a:pPr marL="606425" lvl="1" indent="-284163" defTabSz="912813" eaLnBrk="1" hangingPunct="1">
              <a:spcBef>
                <a:spcPts val="425"/>
              </a:spcBef>
              <a:buClr>
                <a:srgbClr val="000000"/>
              </a:buClr>
              <a:buFont typeface="ArialMT"/>
              <a:buChar char="–"/>
            </a:pPr>
            <a:r>
              <a:rPr lang="en-US" altLang="en-US" sz="2300">
                <a:latin typeface="Times New Roman" pitchFamily="18" charset="0"/>
                <a:cs typeface="Times New Roman" pitchFamily="18" charset="0"/>
                <a:sym typeface="Times New Roman" pitchFamily="18" charset="0"/>
              </a:rPr>
              <a:t>Its </a:t>
            </a:r>
            <a:r>
              <a:rPr lang="en-US" altLang="en-US" sz="2300" b="1" i="1">
                <a:latin typeface="Times New Roman" pitchFamily="18" charset="0"/>
                <a:cs typeface="Times New Roman" pitchFamily="18" charset="0"/>
                <a:sym typeface="Times New Roman" pitchFamily="18" charset="0"/>
              </a:rPr>
              <a:t>realization: </a:t>
            </a:r>
            <a:r>
              <a:rPr lang="en-US" altLang="en-US" sz="2300">
                <a:latin typeface="Times New Roman" pitchFamily="18" charset="0"/>
                <a:cs typeface="Times New Roman" pitchFamily="18" charset="0"/>
                <a:sym typeface="Times New Roman" pitchFamily="18" charset="0"/>
              </a:rPr>
              <a:t>Its physical method of accessibility</a:t>
            </a:r>
          </a:p>
        </p:txBody>
      </p:sp>
      <p:grpSp>
        <p:nvGrpSpPr>
          <p:cNvPr id="26629" name="Group 6"/>
          <p:cNvGrpSpPr>
            <a:grpSpLocks/>
          </p:cNvGrpSpPr>
          <p:nvPr/>
        </p:nvGrpSpPr>
        <p:grpSpPr bwMode="auto">
          <a:xfrm>
            <a:off x="4826000" y="1752600"/>
            <a:ext cx="3195638" cy="4392613"/>
            <a:chOff x="0" y="0"/>
            <a:chExt cx="358" cy="493"/>
          </a:xfrm>
        </p:grpSpPr>
        <p:pic>
          <p:nvPicPr>
            <p:cNvPr id="26630" name="Picture 7"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5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6631" name="Rectangle 8"/>
            <p:cNvSpPr>
              <a:spLocks/>
            </p:cNvSpPr>
            <p:nvPr/>
          </p:nvSpPr>
          <p:spPr bwMode="auto">
            <a:xfrm>
              <a:off x="0" y="384"/>
              <a:ext cx="31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35" tIns="72248" rIns="126435" bIns="72248"/>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latin typeface="Helvetica" pitchFamily="34" charset="0"/>
                  <a:cs typeface="Helvetica" pitchFamily="34" charset="0"/>
                  <a:sym typeface="Helvetica" pitchFamily="34" charset="0"/>
                </a:rPr>
                <a:t>"</a:t>
              </a:r>
              <a:r>
                <a:rPr lang="en-US" altLang="en-US" sz="1200" i="1">
                  <a:latin typeface="Helvetica" pitchFamily="34" charset="0"/>
                  <a:cs typeface="Helvetica" pitchFamily="34" charset="0"/>
                  <a:sym typeface="Helvetica" pitchFamily="34" charset="0"/>
                </a:rPr>
                <a:t>topographic map</a:t>
              </a:r>
              <a:r>
                <a:rPr lang="en-US" altLang="en-US" sz="1200">
                  <a:latin typeface="Helvetica" pitchFamily="34" charset="0"/>
                  <a:cs typeface="Helvetica" pitchFamily="34" charset="0"/>
                  <a:sym typeface="Helvetica" pitchFamily="34" charset="0"/>
                </a:rPr>
                <a:t>." Online Art. </a:t>
              </a:r>
            </a:p>
            <a:p>
              <a:pPr eaLnBrk="1" hangingPunct="1">
                <a:spcBef>
                  <a:spcPct val="0"/>
                </a:spcBef>
                <a:buFontTx/>
                <a:buNone/>
              </a:pPr>
              <a:r>
                <a:rPr lang="en-US" altLang="en-US" sz="1200">
                  <a:latin typeface="Helvetica" pitchFamily="34" charset="0"/>
                  <a:cs typeface="Helvetica" pitchFamily="34" charset="0"/>
                  <a:sym typeface="Helvetica" pitchFamily="34" charset="0"/>
                </a:rPr>
                <a:t>Britannica Student Encyclopædia. </a:t>
              </a:r>
            </a:p>
            <a:p>
              <a:pPr eaLnBrk="1" hangingPunct="1">
                <a:spcBef>
                  <a:spcPct val="0"/>
                </a:spcBef>
                <a:buFontTx/>
                <a:buNone/>
              </a:pPr>
              <a:r>
                <a:rPr lang="en-US" altLang="en-US" sz="1200">
                  <a:latin typeface="Helvetica" pitchFamily="34" charset="0"/>
                  <a:cs typeface="Helvetica" pitchFamily="34" charset="0"/>
                  <a:sym typeface="Helvetica" pitchFamily="34" charset="0"/>
                </a:rPr>
                <a:t>17 Dec. 2008  </a:t>
              </a:r>
            </a:p>
            <a:p>
              <a:pPr eaLnBrk="1" hangingPunct="1">
                <a:spcBef>
                  <a:spcPct val="0"/>
                </a:spcBef>
                <a:buFontTx/>
                <a:buNone/>
              </a:pPr>
              <a:r>
                <a:rPr lang="en-US" altLang="en-US" sz="1000">
                  <a:latin typeface="Helvetica" pitchFamily="34" charset="0"/>
                  <a:cs typeface="Helvetica" pitchFamily="34" charset="0"/>
                  <a:sym typeface="Helvetica" pitchFamily="34" charset="0"/>
                </a:rPr>
                <a:t>&lt;</a:t>
              </a:r>
              <a:r>
                <a:rPr lang="en-US" altLang="en-US" sz="1000" u="sng">
                  <a:latin typeface="Helvetica" pitchFamily="34" charset="0"/>
                  <a:cs typeface="Helvetica" pitchFamily="34" charset="0"/>
                  <a:sym typeface="Helvetica" pitchFamily="34" charset="0"/>
                  <a:hlinkClick r:id="rId4" action="ppaction://hlinkfile"/>
                </a:rPr>
                <a:t>http://student.britannica.com/ebi/art-53199</a:t>
              </a:r>
              <a:r>
                <a:rPr lang="en-US" altLang="en-US" sz="1000">
                  <a:latin typeface="Helvetica" pitchFamily="34" charset="0"/>
                  <a:cs typeface="Helvetica" pitchFamily="34" charset="0"/>
                  <a:sym typeface="Helvetica" pitchFamily="34" charset="0"/>
                </a:rPr>
                <a:t>&gt;</a:t>
              </a:r>
              <a:endParaRPr lang="en-US" altLang="en-US" sz="1200">
                <a:latin typeface="Helvetica" pitchFamily="34" charset="0"/>
                <a:cs typeface="Helvetica" pitchFamily="34" charset="0"/>
                <a:sym typeface="Helvetica" pitchFamily="34" charset="0"/>
              </a:endParaRPr>
            </a:p>
          </p:txBody>
        </p:sp>
      </p:grpSp>
    </p:spTree>
    <p:extLst>
      <p:ext uri="{BB962C8B-B14F-4D97-AF65-F5344CB8AC3E}">
        <p14:creationId xmlns:p14="http://schemas.microsoft.com/office/powerpoint/2010/main" val="139575733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FD81F-2BE2-488F-AE23-81B35408801C}"/>
              </a:ext>
            </a:extLst>
          </p:cNvPr>
          <p:cNvSpPr>
            <a:spLocks noGrp="1"/>
          </p:cNvSpPr>
          <p:nvPr>
            <p:ph type="title"/>
          </p:nvPr>
        </p:nvSpPr>
        <p:spPr/>
        <p:txBody>
          <a:bodyPr/>
          <a:lstStyle/>
          <a:p>
            <a:r>
              <a:rPr lang="en-US" dirty="0"/>
              <a:t>GRAV-D Progress</a:t>
            </a:r>
          </a:p>
        </p:txBody>
      </p:sp>
      <p:sp>
        <p:nvSpPr>
          <p:cNvPr id="3" name="Content Placeholder 2">
            <a:extLst>
              <a:ext uri="{FF2B5EF4-FFF2-40B4-BE49-F238E27FC236}">
                <a16:creationId xmlns:a16="http://schemas.microsoft.com/office/drawing/2014/main" id="{D5889A54-D8AB-4464-AA86-66B01C8C5337}"/>
              </a:ext>
            </a:extLst>
          </p:cNvPr>
          <p:cNvSpPr>
            <a:spLocks noGrp="1"/>
          </p:cNvSpPr>
          <p:nvPr>
            <p:ph idx="1"/>
          </p:nvPr>
        </p:nvSpPr>
        <p:spPr/>
        <p:txBody>
          <a:bodyPr/>
          <a:lstStyle/>
          <a:p>
            <a:r>
              <a:rPr lang="en-US" dirty="0"/>
              <a:t>100% of target area flown</a:t>
            </a:r>
          </a:p>
          <a:p>
            <a:r>
              <a:rPr lang="en-US" dirty="0"/>
              <a:t>Currently re-flying older, lower quality lines</a:t>
            </a:r>
          </a:p>
          <a:p>
            <a:r>
              <a:rPr lang="en-US" dirty="0"/>
              <a:t>Will continue to </a:t>
            </a:r>
            <a:r>
              <a:rPr lang="en-US"/>
              <a:t>improve data holdings </a:t>
            </a:r>
            <a:r>
              <a:rPr lang="en-US" dirty="0"/>
              <a:t>as schedule permits</a:t>
            </a:r>
          </a:p>
        </p:txBody>
      </p:sp>
    </p:spTree>
    <p:extLst>
      <p:ext uri="{BB962C8B-B14F-4D97-AF65-F5344CB8AC3E}">
        <p14:creationId xmlns:p14="http://schemas.microsoft.com/office/powerpoint/2010/main" val="152765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a:t>Survey and Block Plans</a:t>
            </a:r>
          </a:p>
        </p:txBody>
      </p:sp>
      <p:sp>
        <p:nvSpPr>
          <p:cNvPr id="3" name="Content Placeholder 2"/>
          <p:cNvSpPr>
            <a:spLocks noGrp="1"/>
          </p:cNvSpPr>
          <p:nvPr>
            <p:ph sz="half" idx="2"/>
          </p:nvPr>
        </p:nvSpPr>
        <p:spPr/>
        <p:txBody>
          <a:bodyPr/>
          <a:lstStyle/>
          <a:p>
            <a:pPr>
              <a:buFont typeface="Arial" charset="0"/>
              <a:buChar char="•"/>
              <a:defRPr/>
            </a:pPr>
            <a:r>
              <a:rPr lang="en-US" dirty="0">
                <a:latin typeface="+mj-lt"/>
              </a:rPr>
              <a:t>Layout rectangular survey 400 x 500 km</a:t>
            </a:r>
          </a:p>
          <a:p>
            <a:pPr>
              <a:buFont typeface="Arial" charset="0"/>
              <a:buChar char="•"/>
              <a:defRPr/>
            </a:pPr>
            <a:r>
              <a:rPr lang="en-US" dirty="0">
                <a:latin typeface="+mj-lt"/>
              </a:rPr>
              <a:t>Extends beyond the shelf break</a:t>
            </a:r>
          </a:p>
          <a:p>
            <a:pPr>
              <a:buFont typeface="Arial" charset="0"/>
              <a:buChar char="•"/>
              <a:defRPr/>
            </a:pPr>
            <a:r>
              <a:rPr lang="en-US" dirty="0">
                <a:latin typeface="+mj-lt"/>
              </a:rPr>
              <a:t>Block size will reflect the endurance of the aircraft</a:t>
            </a:r>
          </a:p>
        </p:txBody>
      </p:sp>
      <p:pic>
        <p:nvPicPr>
          <p:cNvPr id="67588" name="Picture 2"/>
          <p:cNvPicPr>
            <a:picLocks noChangeAspect="1" noChangeArrowheads="1"/>
          </p:cNvPicPr>
          <p:nvPr/>
        </p:nvPicPr>
        <p:blipFill>
          <a:blip r:embed="rId3">
            <a:extLst>
              <a:ext uri="{28A0092B-C50C-407E-A947-70E740481C1C}">
                <a14:useLocalDpi xmlns:a14="http://schemas.microsoft.com/office/drawing/2010/main" val="0"/>
              </a:ext>
            </a:extLst>
          </a:blip>
          <a:srcRect l="21301" t="7620" r="27934" b="16582"/>
          <a:stretch>
            <a:fillRect/>
          </a:stretch>
        </p:blipFill>
        <p:spPr bwMode="auto">
          <a:xfrm>
            <a:off x="500063" y="1714500"/>
            <a:ext cx="3862387"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a:t>Survey and Block Plans</a:t>
            </a:r>
          </a:p>
        </p:txBody>
      </p:sp>
      <p:sp>
        <p:nvSpPr>
          <p:cNvPr id="3" name="Content Placeholder 2"/>
          <p:cNvSpPr>
            <a:spLocks noGrp="1"/>
          </p:cNvSpPr>
          <p:nvPr>
            <p:ph sz="half" idx="2"/>
          </p:nvPr>
        </p:nvSpPr>
        <p:spPr/>
        <p:txBody>
          <a:bodyPr/>
          <a:lstStyle/>
          <a:p>
            <a:pPr>
              <a:buFont typeface="Arial" charset="0"/>
              <a:buChar char="•"/>
              <a:defRPr/>
            </a:pPr>
            <a:r>
              <a:rPr lang="en-US" dirty="0">
                <a:latin typeface="+mj-lt"/>
              </a:rPr>
              <a:t>Data lines spaced 10 km apart</a:t>
            </a:r>
          </a:p>
          <a:p>
            <a:pPr>
              <a:buFont typeface="Arial" charset="0"/>
              <a:buChar char="•"/>
              <a:defRPr/>
            </a:pPr>
            <a:r>
              <a:rPr lang="en-US" dirty="0">
                <a:latin typeface="+mj-lt"/>
              </a:rPr>
              <a:t>Cross lines spaced 60-80 km apart</a:t>
            </a:r>
          </a:p>
          <a:p>
            <a:pPr>
              <a:buFont typeface="Arial" charset="0"/>
              <a:buChar char="•"/>
              <a:defRPr/>
            </a:pPr>
            <a:r>
              <a:rPr lang="en-US" dirty="0">
                <a:latin typeface="+mj-lt"/>
              </a:rPr>
              <a:t>Flight altitude 20,000 </a:t>
            </a:r>
            <a:r>
              <a:rPr lang="en-US" dirty="0" err="1">
                <a:latin typeface="+mj-lt"/>
              </a:rPr>
              <a:t>ft</a:t>
            </a:r>
            <a:endParaRPr lang="en-US" dirty="0">
              <a:latin typeface="+mj-lt"/>
            </a:endParaRPr>
          </a:p>
          <a:p>
            <a:pPr>
              <a:buFont typeface="Arial" charset="0"/>
              <a:buChar char="•"/>
              <a:defRPr/>
            </a:pPr>
            <a:r>
              <a:rPr lang="en-US" dirty="0">
                <a:latin typeface="+mj-lt"/>
              </a:rPr>
              <a:t>Nominal speed 220-250 kts </a:t>
            </a:r>
            <a:r>
              <a:rPr lang="en-US" dirty="0">
                <a:latin typeface="Cambria Math" panose="02040503050406030204" pitchFamily="18" charset="0"/>
                <a:ea typeface="Cambria Math" panose="02040503050406030204" pitchFamily="18" charset="0"/>
              </a:rPr>
              <a:t>≈ 250-290 mph</a:t>
            </a:r>
            <a:endParaRPr lang="en-US" dirty="0">
              <a:latin typeface="+mj-lt"/>
            </a:endParaRPr>
          </a:p>
        </p:txBody>
      </p:sp>
      <p:pic>
        <p:nvPicPr>
          <p:cNvPr id="68612" name="Picture 2" descr="Z:\GRAV-D\Communication\GRAV-D EN06 Flight Plan.png"/>
          <p:cNvPicPr>
            <a:picLocks noChangeAspect="1" noChangeArrowheads="1"/>
          </p:cNvPicPr>
          <p:nvPr/>
        </p:nvPicPr>
        <p:blipFill>
          <a:blip r:embed="rId3" cstate="print">
            <a:extLst>
              <a:ext uri="{28A0092B-C50C-407E-A947-70E740481C1C}">
                <a14:useLocalDpi xmlns:a14="http://schemas.microsoft.com/office/drawing/2010/main" val="0"/>
              </a:ext>
            </a:extLst>
          </a:blip>
          <a:srcRect t="6071" b="2927"/>
          <a:stretch>
            <a:fillRect/>
          </a:stretch>
        </p:blipFill>
        <p:spPr bwMode="auto">
          <a:xfrm>
            <a:off x="741363" y="1660525"/>
            <a:ext cx="3751262"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026555" y="265464"/>
            <a:ext cx="4012563" cy="1143000"/>
          </a:xfrm>
        </p:spPr>
        <p:txBody>
          <a:bodyPr/>
          <a:lstStyle/>
          <a:p>
            <a:pPr eaLnBrk="1" hangingPunct="1"/>
            <a:r>
              <a:rPr lang="en-US" altLang="en-US" dirty="0">
                <a:cs typeface="Times New Roman" panose="02020603050405020304" pitchFamily="18" charset="0"/>
              </a:rPr>
              <a:t>GRAV-D</a:t>
            </a:r>
            <a:r>
              <a:rPr lang="en-US" altLang="en-US" dirty="0">
                <a:solidFill>
                  <a:srgbClr val="0000FF"/>
                </a:solidFill>
              </a:rPr>
              <a:t> </a:t>
            </a:r>
            <a:r>
              <a:rPr lang="en-US" altLang="en-US" dirty="0">
                <a:cs typeface="Times New Roman" panose="02020603050405020304" pitchFamily="18" charset="0"/>
              </a:rPr>
              <a:t>Aircraft</a:t>
            </a:r>
          </a:p>
        </p:txBody>
      </p:sp>
      <p:pic>
        <p:nvPicPr>
          <p:cNvPr id="17" name="Picture 3" descr="C:\Work\GRAV-D\Images-graphics\Turbo Commander\IMG_1009_cr.JPG"/>
          <p:cNvPicPr>
            <a:picLocks noChangeAspect="1" noChangeArrowheads="1"/>
          </p:cNvPicPr>
          <p:nvPr/>
        </p:nvPicPr>
        <p:blipFill rotWithShape="1">
          <a:blip r:embed="rId3">
            <a:extLst>
              <a:ext uri="{28A0092B-C50C-407E-A947-70E740481C1C}">
                <a14:useLocalDpi xmlns:a14="http://schemas.microsoft.com/office/drawing/2010/main" val="0"/>
              </a:ext>
            </a:extLst>
          </a:blip>
          <a:srcRect l="7307" t="20213" r="930" b="9967"/>
          <a:stretch/>
        </p:blipFill>
        <p:spPr bwMode="auto">
          <a:xfrm>
            <a:off x="224325" y="4768713"/>
            <a:ext cx="4020878" cy="155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0"/>
          <p:cNvSpPr txBox="1">
            <a:spLocks noChangeArrowheads="1"/>
          </p:cNvSpPr>
          <p:nvPr/>
        </p:nvSpPr>
        <p:spPr bwMode="auto">
          <a:xfrm>
            <a:off x="197780" y="2093418"/>
            <a:ext cx="2697889"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ea typeface="MS PGothic" panose="020B0600070205080204" pitchFamily="34" charset="-128"/>
              </a:rPr>
              <a:t>Bureau of Land Management Pilatus PC-12</a:t>
            </a:r>
          </a:p>
        </p:txBody>
      </p:sp>
      <p:sp>
        <p:nvSpPr>
          <p:cNvPr id="19" name="TextBox 11"/>
          <p:cNvSpPr txBox="1">
            <a:spLocks noChangeArrowheads="1"/>
          </p:cNvSpPr>
          <p:nvPr/>
        </p:nvSpPr>
        <p:spPr bwMode="auto">
          <a:xfrm>
            <a:off x="6356096" y="6516174"/>
            <a:ext cx="1951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err="1">
                <a:ea typeface="MS PGothic" panose="020B0600070205080204" pitchFamily="34" charset="-128"/>
              </a:rPr>
              <a:t>Fugro</a:t>
            </a:r>
            <a:r>
              <a:rPr lang="en-US" altLang="en-US" sz="1400" dirty="0">
                <a:ea typeface="MS PGothic" panose="020B0600070205080204" pitchFamily="34" charset="-128"/>
              </a:rPr>
              <a:t> Cessna Conquest</a:t>
            </a:r>
          </a:p>
        </p:txBody>
      </p:sp>
      <p:pic>
        <p:nvPicPr>
          <p:cNvPr id="20" name="Picture 1"/>
          <p:cNvPicPr>
            <a:picLocks noChangeAspect="1"/>
          </p:cNvPicPr>
          <p:nvPr/>
        </p:nvPicPr>
        <p:blipFill>
          <a:blip r:embed="rId4">
            <a:extLst>
              <a:ext uri="{28A0092B-C50C-407E-A947-70E740481C1C}">
                <a14:useLocalDpi xmlns:a14="http://schemas.microsoft.com/office/drawing/2010/main" val="0"/>
              </a:ext>
            </a:extLst>
          </a:blip>
          <a:srcRect t="12566" b="21805"/>
          <a:stretch>
            <a:fillRect/>
          </a:stretch>
        </p:blipFill>
        <p:spPr bwMode="auto">
          <a:xfrm>
            <a:off x="162274" y="675154"/>
            <a:ext cx="2884172" cy="141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2"/>
          <p:cNvSpPr txBox="1">
            <a:spLocks noChangeArrowheads="1"/>
          </p:cNvSpPr>
          <p:nvPr/>
        </p:nvSpPr>
        <p:spPr bwMode="auto">
          <a:xfrm>
            <a:off x="4245203" y="4575382"/>
            <a:ext cx="2717796"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ea typeface="MS PGothic" panose="020B0600070205080204" pitchFamily="34" charset="-128"/>
              </a:rPr>
              <a:t>Aurora Flight Sciences Centaur Optionally Piloted Aircraft</a:t>
            </a:r>
          </a:p>
        </p:txBody>
      </p:sp>
      <p:sp>
        <p:nvSpPr>
          <p:cNvPr id="22" name="TextBox 12"/>
          <p:cNvSpPr txBox="1">
            <a:spLocks noChangeArrowheads="1"/>
          </p:cNvSpPr>
          <p:nvPr/>
        </p:nvSpPr>
        <p:spPr bwMode="auto">
          <a:xfrm>
            <a:off x="582727" y="6323072"/>
            <a:ext cx="3565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ea typeface="MS PGothic" panose="020B0600070205080204" pitchFamily="34" charset="-128"/>
              </a:rPr>
              <a:t>NOAA P-3 (background)</a:t>
            </a:r>
            <a:br>
              <a:rPr lang="en-US" altLang="en-US" sz="1400" dirty="0">
                <a:ea typeface="MS PGothic" panose="020B0600070205080204" pitchFamily="34" charset="-128"/>
              </a:rPr>
            </a:br>
            <a:r>
              <a:rPr lang="en-US" altLang="en-US" sz="1400" dirty="0">
                <a:ea typeface="MS PGothic" panose="020B0600070205080204" pitchFamily="34" charset="-128"/>
              </a:rPr>
              <a:t>NOAA Turbo Commander (foreground)</a:t>
            </a:r>
          </a:p>
        </p:txBody>
      </p:sp>
      <p:pic>
        <p:nvPicPr>
          <p:cNvPr id="23" name="Picture 2" descr="http://www.aurora.aero/wp-content/uploads/2015/08/Centaur_opted-e1481825380602-1024x67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9857" y="3043745"/>
            <a:ext cx="2401099" cy="15780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650" y="5043053"/>
            <a:ext cx="3732775" cy="148865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1483" y="1274335"/>
            <a:ext cx="2703861" cy="1476964"/>
          </a:xfrm>
          <a:prstGeom prst="rect">
            <a:avLst/>
          </a:prstGeom>
        </p:spPr>
      </p:pic>
      <p:sp>
        <p:nvSpPr>
          <p:cNvPr id="26" name="TextBox 10"/>
          <p:cNvSpPr txBox="1">
            <a:spLocks noChangeArrowheads="1"/>
          </p:cNvSpPr>
          <p:nvPr/>
        </p:nvSpPr>
        <p:spPr bwMode="auto">
          <a:xfrm>
            <a:off x="3604240" y="2751298"/>
            <a:ext cx="254574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ea typeface="MS PGothic" panose="020B0600070205080204" pitchFamily="34" charset="-128"/>
              </a:rPr>
              <a:t>Dynamic Aviation King Air 200T</a:t>
            </a:r>
          </a:p>
        </p:txBody>
      </p:sp>
      <p:pic>
        <p:nvPicPr>
          <p:cNvPr id="27" name="Picture 11" descr="P9210001"/>
          <p:cNvPicPr>
            <a:picLocks noChangeAspect="1" noChangeArrowheads="1"/>
          </p:cNvPicPr>
          <p:nvPr/>
        </p:nvPicPr>
        <p:blipFill>
          <a:blip r:embed="rId8">
            <a:extLst>
              <a:ext uri="{28A0092B-C50C-407E-A947-70E740481C1C}">
                <a14:useLocalDpi xmlns:a14="http://schemas.microsoft.com/office/drawing/2010/main" val="0"/>
              </a:ext>
            </a:extLst>
          </a:blip>
          <a:srcRect t="15077" b="11572"/>
          <a:stretch>
            <a:fillRect/>
          </a:stretch>
        </p:blipFill>
        <p:spPr bwMode="auto">
          <a:xfrm>
            <a:off x="244216" y="2612229"/>
            <a:ext cx="28829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2"/>
          <p:cNvSpPr txBox="1">
            <a:spLocks noChangeArrowheads="1"/>
          </p:cNvSpPr>
          <p:nvPr/>
        </p:nvSpPr>
        <p:spPr bwMode="auto">
          <a:xfrm>
            <a:off x="602618" y="4201014"/>
            <a:ext cx="2166096" cy="52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dirty="0"/>
              <a:t>Naval Research Laboratory </a:t>
            </a:r>
            <a:br>
              <a:rPr lang="en-US" altLang="en-US" sz="1400" dirty="0"/>
            </a:br>
            <a:r>
              <a:rPr lang="en-US" altLang="en-US" sz="1400" dirty="0"/>
              <a:t>King Air RC-12</a:t>
            </a:r>
          </a:p>
        </p:txBody>
      </p:sp>
      <p:pic>
        <p:nvPicPr>
          <p:cNvPr id="29" name="Picture 3" descr="C:\Documents and Settings\vicki.childers\Desktop\KingAi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9118" y="608788"/>
            <a:ext cx="1951038"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1"/>
          <p:cNvSpPr txBox="1">
            <a:spLocks noChangeArrowheads="1"/>
          </p:cNvSpPr>
          <p:nvPr/>
        </p:nvSpPr>
        <p:spPr bwMode="auto">
          <a:xfrm>
            <a:off x="7255876" y="3209113"/>
            <a:ext cx="1672564"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400" dirty="0" err="1"/>
              <a:t>Fugro</a:t>
            </a:r>
            <a:r>
              <a:rPr lang="en-US" altLang="en-US" sz="1400" dirty="0"/>
              <a:t> King Air E-90A</a:t>
            </a:r>
          </a:p>
        </p:txBody>
      </p:sp>
    </p:spTree>
    <p:extLst>
      <p:ext uri="{BB962C8B-B14F-4D97-AF65-F5344CB8AC3E}">
        <p14:creationId xmlns:p14="http://schemas.microsoft.com/office/powerpoint/2010/main" val="827058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3560763"/>
            <a:ext cx="9144000" cy="32972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659" name="Title 1"/>
          <p:cNvSpPr>
            <a:spLocks noGrp="1"/>
          </p:cNvSpPr>
          <p:nvPr>
            <p:ph type="title"/>
          </p:nvPr>
        </p:nvSpPr>
        <p:spPr/>
        <p:txBody>
          <a:bodyPr/>
          <a:lstStyle/>
          <a:p>
            <a:r>
              <a:rPr lang="en-US" altLang="en-US"/>
              <a:t>Requirements</a:t>
            </a:r>
          </a:p>
        </p:txBody>
      </p:sp>
      <p:sp>
        <p:nvSpPr>
          <p:cNvPr id="3" name="Content Placeholder 2"/>
          <p:cNvSpPr>
            <a:spLocks noGrp="1"/>
          </p:cNvSpPr>
          <p:nvPr>
            <p:ph idx="1"/>
          </p:nvPr>
        </p:nvSpPr>
        <p:spPr>
          <a:xfrm>
            <a:off x="896938" y="1447800"/>
            <a:ext cx="7654925" cy="1828800"/>
          </a:xfrm>
        </p:spPr>
        <p:txBody>
          <a:bodyPr/>
          <a:lstStyle/>
          <a:p>
            <a:pPr>
              <a:buFont typeface="Arial" charset="0"/>
              <a:buChar char="•"/>
              <a:defRPr/>
            </a:pPr>
            <a:r>
              <a:rPr lang="en-US" sz="2400" kern="0" dirty="0">
                <a:cs typeface="Times New Roman" pitchFamily="18" charset="0"/>
              </a:rPr>
              <a:t>Geodetic quality results require accurate aircraft positions, velocities, and accelerations</a:t>
            </a:r>
          </a:p>
          <a:p>
            <a:pPr>
              <a:buFont typeface="Arial" charset="0"/>
              <a:buChar char="•"/>
              <a:defRPr/>
            </a:pPr>
            <a:r>
              <a:rPr lang="en-US" sz="2400" kern="0" dirty="0">
                <a:cs typeface="Times New Roman" pitchFamily="18" charset="0"/>
              </a:rPr>
              <a:t>High-altitude, high-speed, long baseline flights for gravimetry</a:t>
            </a:r>
          </a:p>
          <a:p>
            <a:pPr>
              <a:buFont typeface="Arial" charset="0"/>
              <a:buChar char="•"/>
              <a:defRPr/>
            </a:pPr>
            <a:endParaRPr lang="en-US" sz="1600" dirty="0"/>
          </a:p>
        </p:txBody>
      </p:sp>
      <p:grpSp>
        <p:nvGrpSpPr>
          <p:cNvPr id="70661" name="Group 4"/>
          <p:cNvGrpSpPr>
            <a:grpSpLocks/>
          </p:cNvGrpSpPr>
          <p:nvPr/>
        </p:nvGrpSpPr>
        <p:grpSpPr bwMode="auto">
          <a:xfrm>
            <a:off x="-76200" y="3921125"/>
            <a:ext cx="8991600" cy="2936875"/>
            <a:chOff x="152400" y="-152400"/>
            <a:chExt cx="8991600" cy="2936875"/>
          </a:xfrm>
        </p:grpSpPr>
        <p:pic>
          <p:nvPicPr>
            <p:cNvPr id="70665" name="Picture 2" descr="C:\Documents and Settings\Projects\My Documents\NOAA\presenations\NOAA52atMontgomeryAvia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9916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1"/>
            <p:cNvSpPr>
              <a:spLocks noChangeArrowheads="1"/>
            </p:cNvSpPr>
            <p:nvPr/>
          </p:nvSpPr>
          <p:spPr bwMode="auto">
            <a:xfrm>
              <a:off x="3657600" y="1219200"/>
              <a:ext cx="1295400" cy="533400"/>
            </a:xfrm>
            <a:prstGeom prst="roundRect">
              <a:avLst>
                <a:gd name="adj" fmla="val 16667"/>
              </a:avLst>
            </a:prstGeom>
            <a:gradFill rotWithShape="0">
              <a:gsLst>
                <a:gs pos="0">
                  <a:schemeClr val="bg2">
                    <a:gamma/>
                    <a:shade val="46275"/>
                    <a:invGamma/>
                  </a:schemeClr>
                </a:gs>
                <a:gs pos="100000">
                  <a:schemeClr val="bg2"/>
                </a:gs>
              </a:gsLst>
              <a:lin ang="5400000" scaled="1"/>
            </a:gradFill>
            <a:ln w="9525">
              <a:noFill/>
              <a:round/>
              <a:headEnd/>
              <a:tailEnd/>
            </a:ln>
            <a:effectLst/>
            <a:scene3d>
              <a:camera prst="legacyObliqueTopRight"/>
              <a:lightRig rig="legacyFlat3" dir="b"/>
            </a:scene3d>
            <a:sp3d prstMaterial="legacyMatte">
              <a:bevelT w="13500" h="13500" prst="angle"/>
              <a:bevelB w="13500" h="13500" prst="angle"/>
              <a:extrusionClr>
                <a:schemeClr val="bg2"/>
              </a:extrusionClr>
            </a:sp3d>
          </p:spPr>
          <p:txBody>
            <a:bodyPr wrap="none" anchor="ctr">
              <a:flatTx/>
            </a:bodyPr>
            <a:lstStyle/>
            <a:p>
              <a:pPr>
                <a:defRPr/>
              </a:pPr>
              <a:endParaRPr lang="en-US">
                <a:latin typeface="Arial" charset="0"/>
              </a:endParaRPr>
            </a:p>
          </p:txBody>
        </p:sp>
        <p:sp>
          <p:nvSpPr>
            <p:cNvPr id="70667" name="Rectangle 7"/>
            <p:cNvSpPr>
              <a:spLocks noChangeArrowheads="1"/>
            </p:cNvSpPr>
            <p:nvPr/>
          </p:nvSpPr>
          <p:spPr bwMode="auto">
            <a:xfrm>
              <a:off x="3733800" y="1295400"/>
              <a:ext cx="304800" cy="76200"/>
            </a:xfrm>
            <a:prstGeom prst="rect">
              <a:avLst/>
            </a:prstGeom>
            <a:solidFill>
              <a:srgbClr val="FFFF00"/>
            </a:solidFill>
            <a:ln w="9525">
              <a:miter lim="800000"/>
              <a:headEnd/>
              <a:tailEnd/>
            </a:ln>
            <a:scene3d>
              <a:camera prst="legacyPerspectiveTopRight">
                <a:rot lat="20999983" lon="300000" rev="0"/>
              </a:camera>
              <a:lightRig rig="legacyFlat3" dir="b"/>
            </a:scene3d>
            <a:sp3d extrusionH="887400" prstMaterial="legacyMatte">
              <a:bevelT w="13500" h="13500" prst="angle"/>
              <a:bevelB w="13500" h="13500" prst="angle"/>
              <a:extrusionClr>
                <a:srgbClr val="FFFF00"/>
              </a:extrusionClr>
            </a:sp3d>
          </p:spPr>
          <p:txBody>
            <a:bodyPr wrap="none" anchor="ctr">
              <a:flatTx/>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Times New Roman" pitchFamily="18" charset="0"/>
                <a:cs typeface="Times New Roman" pitchFamily="18" charset="0"/>
              </a:endParaRPr>
            </a:p>
          </p:txBody>
        </p:sp>
        <p:sp>
          <p:nvSpPr>
            <p:cNvPr id="70668" name="Rectangle 6"/>
            <p:cNvSpPr>
              <a:spLocks noChangeArrowheads="1"/>
            </p:cNvSpPr>
            <p:nvPr/>
          </p:nvSpPr>
          <p:spPr bwMode="auto">
            <a:xfrm>
              <a:off x="3733800" y="1371600"/>
              <a:ext cx="304800" cy="304800"/>
            </a:xfrm>
            <a:prstGeom prst="rect">
              <a:avLst/>
            </a:prstGeom>
            <a:solidFill>
              <a:srgbClr val="1C1C1C"/>
            </a:solidFill>
            <a:ln w="9525">
              <a:miter lim="800000"/>
              <a:headEnd/>
              <a:tailEnd/>
            </a:ln>
            <a:scene3d>
              <a:camera prst="legacyPerspectiveTopRight">
                <a:rot lat="20999983" lon="300000" rev="0"/>
              </a:camera>
              <a:lightRig rig="legacyFlat3" dir="b"/>
            </a:scene3d>
            <a:sp3d extrusionH="887400" prstMaterial="legacyMatte">
              <a:bevelT w="13500" h="13500" prst="angle"/>
              <a:bevelB w="13500" h="13500" prst="angle"/>
              <a:extrusionClr>
                <a:schemeClr val="bg2"/>
              </a:extrusionClr>
            </a:sp3d>
          </p:spPr>
          <p:txBody>
            <a:bodyPr wrap="none" anchor="ctr">
              <a:flatTx/>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Times New Roman" pitchFamily="18" charset="0"/>
                <a:cs typeface="Times New Roman" pitchFamily="18" charset="0"/>
              </a:endParaRPr>
            </a:p>
          </p:txBody>
        </p:sp>
        <p:sp>
          <p:nvSpPr>
            <p:cNvPr id="70669" name="AutoShape 12"/>
            <p:cNvSpPr>
              <a:spLocks noChangeArrowheads="1"/>
            </p:cNvSpPr>
            <p:nvPr/>
          </p:nvSpPr>
          <p:spPr bwMode="auto">
            <a:xfrm>
              <a:off x="4648200" y="1295400"/>
              <a:ext cx="152400" cy="228600"/>
            </a:xfrm>
            <a:prstGeom prst="flowChartPreparation">
              <a:avLst/>
            </a:prstGeom>
            <a:solidFill>
              <a:schemeClr val="tx2"/>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Times New Roman" pitchFamily="18" charset="0"/>
                <a:cs typeface="Times New Roman" pitchFamily="18" charset="0"/>
              </a:endParaRPr>
            </a:p>
          </p:txBody>
        </p:sp>
        <p:sp>
          <p:nvSpPr>
            <p:cNvPr id="70670" name="AutoShape 13"/>
            <p:cNvSpPr>
              <a:spLocks noChangeArrowheads="1"/>
            </p:cNvSpPr>
            <p:nvPr/>
          </p:nvSpPr>
          <p:spPr bwMode="auto">
            <a:xfrm>
              <a:off x="4343400" y="1295400"/>
              <a:ext cx="152400" cy="228600"/>
            </a:xfrm>
            <a:prstGeom prst="flowChartPreparation">
              <a:avLst/>
            </a:prstGeom>
            <a:solidFill>
              <a:schemeClr val="tx2"/>
            </a:solidFill>
            <a:ln w="9525">
              <a:solidFill>
                <a:schemeClr val="tx1"/>
              </a:solidFill>
              <a:miter lim="800000"/>
              <a:headEnd/>
              <a:tailEnd/>
            </a:ln>
          </p:spPr>
          <p:txBody>
            <a:bodyPr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Times New Roman" pitchFamily="18" charset="0"/>
                <a:cs typeface="Times New Roman" pitchFamily="18" charset="0"/>
              </a:endParaRPr>
            </a:p>
          </p:txBody>
        </p:sp>
        <p:sp>
          <p:nvSpPr>
            <p:cNvPr id="70671" name="Line 14"/>
            <p:cNvSpPr>
              <a:spLocks noChangeShapeType="1"/>
            </p:cNvSpPr>
            <p:nvPr/>
          </p:nvSpPr>
          <p:spPr bwMode="auto">
            <a:xfrm>
              <a:off x="3657600" y="1676400"/>
              <a:ext cx="1295400" cy="762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2" name="Text Box 18"/>
            <p:cNvSpPr txBox="1">
              <a:spLocks noChangeArrowheads="1"/>
            </p:cNvSpPr>
            <p:nvPr/>
          </p:nvSpPr>
          <p:spPr bwMode="auto">
            <a:xfrm>
              <a:off x="2727325" y="269875"/>
              <a:ext cx="6992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a:solidFill>
                    <a:srgbClr val="FFFF00"/>
                  </a:solidFill>
                  <a:latin typeface="Times New Roman" pitchFamily="18" charset="0"/>
                  <a:cs typeface="Times New Roman" pitchFamily="18" charset="0"/>
                </a:rPr>
                <a:t>INS</a:t>
              </a:r>
            </a:p>
          </p:txBody>
        </p:sp>
        <p:sp>
          <p:nvSpPr>
            <p:cNvPr id="70673" name="Line 19"/>
            <p:cNvSpPr>
              <a:spLocks noChangeShapeType="1"/>
            </p:cNvSpPr>
            <p:nvPr/>
          </p:nvSpPr>
          <p:spPr bwMode="auto">
            <a:xfrm>
              <a:off x="3276600" y="685800"/>
              <a:ext cx="609600" cy="6096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74" name="Text Box 23"/>
            <p:cNvSpPr txBox="1">
              <a:spLocks noChangeArrowheads="1"/>
            </p:cNvSpPr>
            <p:nvPr/>
          </p:nvSpPr>
          <p:spPr bwMode="auto">
            <a:xfrm>
              <a:off x="4953000" y="152400"/>
              <a:ext cx="1971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a:solidFill>
                    <a:srgbClr val="FFFF00"/>
                  </a:solidFill>
                  <a:latin typeface="Times New Roman" pitchFamily="18" charset="0"/>
                  <a:cs typeface="Times New Roman" pitchFamily="18" charset="0"/>
                </a:rPr>
                <a:t>GPS Antenna</a:t>
              </a:r>
            </a:p>
          </p:txBody>
        </p:sp>
        <p:sp>
          <p:nvSpPr>
            <p:cNvPr id="70675" name="Line 24"/>
            <p:cNvSpPr>
              <a:spLocks noChangeShapeType="1"/>
            </p:cNvSpPr>
            <p:nvPr/>
          </p:nvSpPr>
          <p:spPr bwMode="auto">
            <a:xfrm flipV="1">
              <a:off x="4114800" y="1143000"/>
              <a:ext cx="1219200" cy="1524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6" name="Line 25"/>
            <p:cNvSpPr>
              <a:spLocks noChangeShapeType="1"/>
            </p:cNvSpPr>
            <p:nvPr/>
          </p:nvSpPr>
          <p:spPr bwMode="auto">
            <a:xfrm flipV="1">
              <a:off x="4114800" y="1143000"/>
              <a:ext cx="1219200" cy="38100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7" name="Line 26"/>
            <p:cNvSpPr>
              <a:spLocks noChangeShapeType="1"/>
            </p:cNvSpPr>
            <p:nvPr/>
          </p:nvSpPr>
          <p:spPr bwMode="auto">
            <a:xfrm flipH="1">
              <a:off x="5334000" y="533400"/>
              <a:ext cx="381000" cy="5334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78" name="Text Box 28"/>
            <p:cNvSpPr txBox="1">
              <a:spLocks noChangeArrowheads="1"/>
            </p:cNvSpPr>
            <p:nvPr/>
          </p:nvSpPr>
          <p:spPr bwMode="auto">
            <a:xfrm>
              <a:off x="1203325" y="2327275"/>
              <a:ext cx="1704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b="1">
                  <a:solidFill>
                    <a:schemeClr val="bg1"/>
                  </a:solidFill>
                  <a:latin typeface="Times New Roman" pitchFamily="18" charset="0"/>
                  <a:cs typeface="Times New Roman" pitchFamily="18" charset="0"/>
                </a:rPr>
                <a:t>Gravimeter</a:t>
              </a:r>
            </a:p>
          </p:txBody>
        </p:sp>
        <p:sp>
          <p:nvSpPr>
            <p:cNvPr id="70679" name="Line 29"/>
            <p:cNvSpPr>
              <a:spLocks noChangeShapeType="1"/>
            </p:cNvSpPr>
            <p:nvPr/>
          </p:nvSpPr>
          <p:spPr bwMode="auto">
            <a:xfrm flipV="1">
              <a:off x="2133600" y="1600200"/>
              <a:ext cx="1676400" cy="7620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80" name="Line 30"/>
            <p:cNvSpPr>
              <a:spLocks noChangeShapeType="1"/>
            </p:cNvSpPr>
            <p:nvPr/>
          </p:nvSpPr>
          <p:spPr bwMode="auto">
            <a:xfrm flipV="1">
              <a:off x="3806825" y="2320925"/>
              <a:ext cx="673100" cy="21590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1" name="Line 31"/>
            <p:cNvSpPr>
              <a:spLocks noChangeShapeType="1"/>
            </p:cNvSpPr>
            <p:nvPr/>
          </p:nvSpPr>
          <p:spPr bwMode="auto">
            <a:xfrm>
              <a:off x="3752850" y="2392363"/>
              <a:ext cx="749300" cy="6985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2" name="Text Box 32"/>
            <p:cNvSpPr txBox="1">
              <a:spLocks noChangeArrowheads="1"/>
            </p:cNvSpPr>
            <p:nvPr/>
          </p:nvSpPr>
          <p:spPr bwMode="auto">
            <a:xfrm>
              <a:off x="4527550" y="2309813"/>
              <a:ext cx="2771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solidFill>
                    <a:schemeClr val="bg1"/>
                  </a:solidFill>
                  <a:latin typeface="Times New Roman" pitchFamily="18" charset="0"/>
                  <a:cs typeface="Times New Roman" pitchFamily="18" charset="0"/>
                </a:rPr>
                <a:t>Absolute Gravity Tie</a:t>
              </a:r>
            </a:p>
          </p:txBody>
        </p:sp>
        <p:sp>
          <p:nvSpPr>
            <p:cNvPr id="70683" name="Line 33"/>
            <p:cNvSpPr>
              <a:spLocks noChangeShapeType="1"/>
            </p:cNvSpPr>
            <p:nvPr/>
          </p:nvSpPr>
          <p:spPr bwMode="auto">
            <a:xfrm flipH="1" flipV="1">
              <a:off x="4173538" y="2449513"/>
              <a:ext cx="363537"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70662" name="Picture 15" descr="C:\Documents and Settings\All Users\Documents\My Pictures\clip art\gps_basesta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2188" y="3657600"/>
            <a:ext cx="795337"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16" descr="C:\Documents and Settings\All Users\Documents\My Pictures\clip art\gps_basesta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6925" y="3581400"/>
            <a:ext cx="7953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17" descr="C:\Documents and Settings\All Users\Documents\My Pictures\clip art\gps_basestati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3525" y="3790950"/>
            <a:ext cx="795338"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latin typeface="+mn-lt"/>
              </a:rPr>
              <a:t>GRAV-D Instrumentation</a:t>
            </a:r>
          </a:p>
        </p:txBody>
      </p:sp>
      <p:pic>
        <p:nvPicPr>
          <p:cNvPr id="71683" name="Picture 2" descr="C:\Vicki\Work\Presentations\GRAV-D images\MN12\TAGSinPl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1408113"/>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120775" y="4198938"/>
            <a:ext cx="2644775" cy="954087"/>
          </a:xfrm>
          <a:prstGeom prst="rect">
            <a:avLst/>
          </a:prstGeom>
          <a:noFill/>
        </p:spPr>
        <p:txBody>
          <a:bodyPr wrap="none">
            <a:spAutoFit/>
          </a:bodyPr>
          <a:lstStyle/>
          <a:p>
            <a:pPr eaLnBrk="0" hangingPunct="0">
              <a:defRPr/>
            </a:pPr>
            <a:r>
              <a:rPr lang="en-US" sz="2800" dirty="0">
                <a:latin typeface="+mn-lt"/>
              </a:rPr>
              <a:t>Micro-g </a:t>
            </a:r>
            <a:r>
              <a:rPr lang="en-US" sz="2800" dirty="0" err="1">
                <a:latin typeface="+mn-lt"/>
              </a:rPr>
              <a:t>LaCoste</a:t>
            </a:r>
            <a:r>
              <a:rPr lang="en-US" sz="2800" dirty="0">
                <a:latin typeface="+mn-lt"/>
              </a:rPr>
              <a:t> </a:t>
            </a:r>
          </a:p>
          <a:p>
            <a:pPr eaLnBrk="0" hangingPunct="0">
              <a:defRPr/>
            </a:pPr>
            <a:r>
              <a:rPr lang="en-US" sz="2800" dirty="0">
                <a:latin typeface="+mn-lt"/>
              </a:rPr>
              <a:t>TAGS Gravimeter</a:t>
            </a:r>
          </a:p>
        </p:txBody>
      </p:sp>
      <p:pic>
        <p:nvPicPr>
          <p:cNvPr id="2051" name="Picture 3" descr="C:\Vicki\Work\Presentations\GRAV-D images\MN12\SP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675" y="1408113"/>
            <a:ext cx="343058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840288" y="4198938"/>
            <a:ext cx="3633787" cy="954087"/>
          </a:xfrm>
          <a:prstGeom prst="rect">
            <a:avLst/>
          </a:prstGeom>
          <a:noFill/>
        </p:spPr>
        <p:txBody>
          <a:bodyPr wrap="none">
            <a:spAutoFit/>
          </a:bodyPr>
          <a:lstStyle/>
          <a:p>
            <a:pPr eaLnBrk="0" hangingPunct="0">
              <a:defRPr/>
            </a:pPr>
            <a:r>
              <a:rPr lang="en-US" sz="2800" dirty="0" err="1">
                <a:latin typeface="+mn-lt"/>
              </a:rPr>
              <a:t>NovAtel</a:t>
            </a:r>
            <a:r>
              <a:rPr lang="en-US" sz="2800" dirty="0">
                <a:latin typeface="+mn-lt"/>
              </a:rPr>
              <a:t> SPAN-SE</a:t>
            </a:r>
          </a:p>
          <a:p>
            <a:pPr eaLnBrk="0" hangingPunct="0">
              <a:defRPr/>
            </a:pPr>
            <a:r>
              <a:rPr lang="en-US" sz="2800" dirty="0">
                <a:latin typeface="+mn-lt"/>
              </a:rPr>
              <a:t>w/ Honeywell </a:t>
            </a:r>
            <a:r>
              <a:rPr lang="en-US" sz="2800" dirty="0">
                <a:latin typeface="+mn-lt"/>
                <a:cs typeface="Times New Roman"/>
              </a:rPr>
              <a:t>µIRS IMU</a:t>
            </a:r>
            <a:endParaRPr lang="en-US" sz="2800" dirty="0">
              <a:latin typeface="+mn-lt"/>
            </a:endParaRPr>
          </a:p>
        </p:txBody>
      </p:sp>
      <p:sp>
        <p:nvSpPr>
          <p:cNvPr id="10" name="TextBox 9"/>
          <p:cNvSpPr txBox="1"/>
          <p:nvPr/>
        </p:nvSpPr>
        <p:spPr>
          <a:xfrm>
            <a:off x="125413" y="5303838"/>
            <a:ext cx="8970962" cy="927100"/>
          </a:xfrm>
          <a:prstGeom prst="rect">
            <a:avLst/>
          </a:prstGeom>
          <a:noFill/>
        </p:spPr>
        <p:txBody>
          <a:bodyPr wrap="none" lIns="64291" tIns="32146" rIns="64291" bIns="32146">
            <a:spAutoFit/>
          </a:bodyPr>
          <a:lstStyle/>
          <a:p>
            <a:pPr marL="401822" indent="-401822" eaLnBrk="0" hangingPunct="0">
              <a:buFont typeface="Arial" pitchFamily="34" charset="0"/>
              <a:buChar char="•"/>
              <a:defRPr/>
            </a:pPr>
            <a:r>
              <a:rPr lang="en-US" sz="2800" dirty="0">
                <a:latin typeface="+mn-lt"/>
              </a:rPr>
              <a:t>Both instruments include GNSS receivers</a:t>
            </a:r>
          </a:p>
          <a:p>
            <a:pPr marL="401822" indent="-401822" eaLnBrk="0" hangingPunct="0">
              <a:buFont typeface="Arial" pitchFamily="34" charset="0"/>
              <a:buChar char="•"/>
              <a:defRPr/>
            </a:pPr>
            <a:r>
              <a:rPr lang="en-US" sz="2800" dirty="0">
                <a:latin typeface="+mn-lt"/>
              </a:rPr>
              <a:t>SPAN system allows for tightly coupled GPS/IMU solutions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a:t>From Measurement to Product</a:t>
            </a:r>
          </a:p>
        </p:txBody>
      </p:sp>
      <p:sp>
        <p:nvSpPr>
          <p:cNvPr id="4099" name="Content Placeholder 2"/>
          <p:cNvSpPr>
            <a:spLocks noGrp="1"/>
          </p:cNvSpPr>
          <p:nvPr>
            <p:ph idx="1"/>
          </p:nvPr>
        </p:nvSpPr>
        <p:spPr>
          <a:xfrm>
            <a:off x="457200" y="1417638"/>
            <a:ext cx="8229600" cy="4525962"/>
          </a:xfrm>
        </p:spPr>
        <p:txBody>
          <a:bodyPr/>
          <a:lstStyle/>
          <a:p>
            <a:pPr>
              <a:buFont typeface="Arial" charset="0"/>
              <a:buChar char="•"/>
              <a:defRPr/>
            </a:pPr>
            <a:r>
              <a:rPr lang="en-US" sz="2800" dirty="0">
                <a:latin typeface="+mj-lt"/>
              </a:rPr>
              <a:t>Airborne Gravity Collection</a:t>
            </a:r>
          </a:p>
          <a:p>
            <a:pPr>
              <a:buFont typeface="Arial" charset="0"/>
              <a:buChar char="•"/>
              <a:defRPr/>
            </a:pPr>
            <a:r>
              <a:rPr lang="en-US" sz="2800" dirty="0">
                <a:latin typeface="+mj-lt"/>
              </a:rPr>
              <a:t>GPS and Gravity Data Processing</a:t>
            </a:r>
          </a:p>
          <a:p>
            <a:pPr lvl="1">
              <a:buFont typeface="Arial" charset="0"/>
              <a:buChar char="–"/>
              <a:defRPr/>
            </a:pPr>
            <a:r>
              <a:rPr lang="en-US" sz="2400" dirty="0"/>
              <a:t>Kinematic positioning is critical</a:t>
            </a:r>
          </a:p>
          <a:p>
            <a:pPr lvl="1">
              <a:buFont typeface="Arial" charset="0"/>
              <a:buChar char="–"/>
              <a:defRPr/>
            </a:pPr>
            <a:r>
              <a:rPr lang="en-US" sz="2400" dirty="0"/>
              <a:t>NGS-developed software</a:t>
            </a:r>
          </a:p>
          <a:p>
            <a:pPr>
              <a:buFont typeface="Arial" charset="0"/>
              <a:buChar char="•"/>
              <a:defRPr/>
            </a:pPr>
            <a:r>
              <a:rPr lang="en-US" sz="2800" dirty="0">
                <a:latin typeface="+mj-lt"/>
              </a:rPr>
              <a:t>More info: </a:t>
            </a:r>
            <a:r>
              <a:rPr lang="en-US" sz="1700" dirty="0">
                <a:hlinkClick r:id="rId2"/>
              </a:rPr>
              <a:t>http://www.ngs.noaa.gov/corbin/class_description/GRAVD_0213.shtml</a:t>
            </a:r>
            <a:endParaRPr lang="en-US" sz="1700" dirty="0">
              <a:latin typeface="+mj-lt"/>
            </a:endParaRPr>
          </a:p>
          <a:p>
            <a:pPr>
              <a:buFont typeface="Arial" charset="0"/>
              <a:buChar char="•"/>
              <a:defRPr/>
            </a:pPr>
            <a:endParaRPr lang="en-US" sz="2800" dirty="0">
              <a:latin typeface="+mj-lt"/>
            </a:endParaRPr>
          </a:p>
          <a:p>
            <a:pPr>
              <a:buFont typeface="Arial" charset="0"/>
              <a:buChar char="•"/>
              <a:defRPr/>
            </a:pPr>
            <a:r>
              <a:rPr lang="en-US" sz="2800" dirty="0">
                <a:latin typeface="+mj-lt"/>
              </a:rPr>
              <a:t>Gravity Data Release to Public</a:t>
            </a:r>
          </a:p>
          <a:p>
            <a:pPr>
              <a:buFont typeface="Arial" charset="0"/>
              <a:buChar char="•"/>
              <a:defRPr/>
            </a:pPr>
            <a:endParaRPr lang="en-US" sz="2800" dirty="0">
              <a:latin typeface="+mj-lt"/>
            </a:endParaRPr>
          </a:p>
          <a:p>
            <a:pPr>
              <a:buFont typeface="Arial" charset="0"/>
              <a:buChar char="•"/>
              <a:defRPr/>
            </a:pPr>
            <a:r>
              <a:rPr lang="en-US" sz="2800" dirty="0">
                <a:latin typeface="+mj-lt"/>
              </a:rPr>
              <a:t>Inclusion in Yearly Experimental </a:t>
            </a:r>
            <a:br>
              <a:rPr lang="en-US" sz="2800" dirty="0">
                <a:latin typeface="+mj-lt"/>
              </a:rPr>
            </a:br>
            <a:r>
              <a:rPr lang="en-US" sz="2800" dirty="0">
                <a:latin typeface="+mj-lt"/>
              </a:rPr>
              <a:t>Gravimetric Geoid Models</a:t>
            </a:r>
          </a:p>
        </p:txBody>
      </p:sp>
      <p:pic>
        <p:nvPicPr>
          <p:cNvPr id="72708" name="Picture 4"/>
          <p:cNvPicPr>
            <a:picLocks noChangeAspect="1" noChangeArrowheads="1"/>
          </p:cNvPicPr>
          <p:nvPr/>
        </p:nvPicPr>
        <p:blipFill>
          <a:blip r:embed="rId3">
            <a:extLst>
              <a:ext uri="{28A0092B-C50C-407E-A947-70E740481C1C}">
                <a14:useLocalDpi xmlns:a14="http://schemas.microsoft.com/office/drawing/2010/main" val="0"/>
              </a:ext>
            </a:extLst>
          </a:blip>
          <a:srcRect l="46741" t="24052" r="28271" b="30357"/>
          <a:stretch>
            <a:fillRect/>
          </a:stretch>
        </p:blipFill>
        <p:spPr bwMode="auto">
          <a:xfrm>
            <a:off x="6553200" y="1143000"/>
            <a:ext cx="2224088" cy="228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C:\USERS\THERES~1.DIE\APPDATA\LOCAL\TEMP\1\wzcfdc\NGS_GRAVD_Block_AS01_Quanti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114800"/>
            <a:ext cx="32750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a:endCxn id="4101" idx="0"/>
          </p:cNvCxnSpPr>
          <p:nvPr/>
        </p:nvCxnSpPr>
        <p:spPr>
          <a:xfrm>
            <a:off x="7427913" y="3424238"/>
            <a:ext cx="0" cy="6905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30213" y="152400"/>
            <a:ext cx="8229600" cy="1143000"/>
          </a:xfrm>
        </p:spPr>
        <p:txBody>
          <a:bodyPr/>
          <a:lstStyle/>
          <a:p>
            <a:r>
              <a:rPr lang="en-US" altLang="en-US"/>
              <a:t>Online Data Portal</a:t>
            </a:r>
            <a:br>
              <a:rPr lang="en-US" altLang="en-US"/>
            </a:br>
            <a:r>
              <a:rPr lang="en-US" altLang="en-US" sz="1600"/>
              <a:t>http://www.ngs.noaa.gov/GRAV-D/data_products.shtml</a:t>
            </a:r>
            <a:endParaRPr lang="en-US" altLang="en-US"/>
          </a:p>
        </p:txBody>
      </p:sp>
      <p:pic>
        <p:nvPicPr>
          <p:cNvPr id="73731" name="Picture 4"/>
          <p:cNvPicPr>
            <a:picLocks noChangeAspect="1" noChangeArrowheads="1"/>
          </p:cNvPicPr>
          <p:nvPr/>
        </p:nvPicPr>
        <p:blipFill>
          <a:blip r:embed="rId2">
            <a:extLst>
              <a:ext uri="{28A0092B-C50C-407E-A947-70E740481C1C}">
                <a14:useLocalDpi xmlns:a14="http://schemas.microsoft.com/office/drawing/2010/main" val="0"/>
              </a:ext>
            </a:extLst>
          </a:blip>
          <a:srcRect l="30417" t="11333" r="30307" b="8311"/>
          <a:stretch>
            <a:fillRect/>
          </a:stretch>
        </p:blipFill>
        <p:spPr bwMode="auto">
          <a:xfrm>
            <a:off x="85725" y="1301750"/>
            <a:ext cx="5095875" cy="5556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Oval 3"/>
          <p:cNvSpPr/>
          <p:nvPr/>
        </p:nvSpPr>
        <p:spPr>
          <a:xfrm>
            <a:off x="76200" y="3265488"/>
            <a:ext cx="685800" cy="2286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US">
              <a:latin typeface="+mj-lt"/>
            </a:endParaRPr>
          </a:p>
        </p:txBody>
      </p:sp>
      <p:sp>
        <p:nvSpPr>
          <p:cNvPr id="13" name="Content Placeholder 2"/>
          <p:cNvSpPr>
            <a:spLocks noGrp="1"/>
          </p:cNvSpPr>
          <p:nvPr>
            <p:ph idx="1"/>
          </p:nvPr>
        </p:nvSpPr>
        <p:spPr>
          <a:xfrm>
            <a:off x="5105400" y="1317625"/>
            <a:ext cx="4038600" cy="4525963"/>
          </a:xfrm>
        </p:spPr>
        <p:txBody>
          <a:bodyPr/>
          <a:lstStyle/>
          <a:p>
            <a:pPr>
              <a:buFont typeface="Arial" charset="0"/>
              <a:buChar char="•"/>
              <a:defRPr/>
            </a:pPr>
            <a:r>
              <a:rPr lang="en-US" dirty="0">
                <a:latin typeface="+mj-lt"/>
              </a:rPr>
              <a:t>Interactive Google Map: </a:t>
            </a:r>
          </a:p>
          <a:p>
            <a:pPr lvl="1">
              <a:buFont typeface="Arial" charset="0"/>
              <a:buChar char="–"/>
              <a:defRPr/>
            </a:pPr>
            <a:r>
              <a:rPr lang="en-US" dirty="0">
                <a:latin typeface="+mj-lt"/>
              </a:rPr>
              <a:t>Up-to-date info on all blocks</a:t>
            </a:r>
          </a:p>
          <a:p>
            <a:pPr lvl="1">
              <a:buFont typeface="Arial" charset="0"/>
              <a:buChar char="–"/>
              <a:defRPr/>
            </a:pPr>
            <a:r>
              <a:rPr lang="en-US" dirty="0">
                <a:latin typeface="+mj-lt"/>
              </a:rPr>
              <a:t>Clicking a block pops up basic info and a link to the block’s page if data is available</a:t>
            </a:r>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l="30527" t="11331" r="30710" b="8517"/>
          <a:stretch>
            <a:fillRect/>
          </a:stretch>
        </p:blipFill>
        <p:spPr bwMode="auto">
          <a:xfrm>
            <a:off x="76200" y="1233488"/>
            <a:ext cx="5105400" cy="56261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idx="1"/>
          </p:nvPr>
        </p:nvSpPr>
        <p:spPr>
          <a:xfrm>
            <a:off x="0" y="1600200"/>
            <a:ext cx="4038600" cy="4525963"/>
          </a:xfrm>
        </p:spPr>
        <p:txBody>
          <a:bodyPr/>
          <a:lstStyle/>
          <a:p>
            <a:pPr>
              <a:buFont typeface="Arial" charset="0"/>
              <a:buChar char="•"/>
              <a:defRPr/>
            </a:pPr>
            <a:r>
              <a:rPr lang="en-US" sz="2400" dirty="0">
                <a:latin typeface="+mj-lt"/>
              </a:rPr>
              <a:t>Data Available Now: </a:t>
            </a:r>
          </a:p>
          <a:p>
            <a:pPr lvl="1">
              <a:buFont typeface="Arial" charset="0"/>
              <a:buChar char="–"/>
              <a:defRPr/>
            </a:pPr>
            <a:r>
              <a:rPr lang="en-US" sz="2000" dirty="0">
                <a:latin typeface="+mj-lt"/>
              </a:rPr>
              <a:t>Airborne gravity at altitude</a:t>
            </a:r>
          </a:p>
          <a:p>
            <a:pPr lvl="1">
              <a:buFont typeface="Arial" charset="0"/>
              <a:buChar char="–"/>
              <a:defRPr/>
            </a:pPr>
            <a:r>
              <a:rPr lang="en-US" sz="2000" dirty="0">
                <a:latin typeface="+mj-lt"/>
              </a:rPr>
              <a:t>GIS Images</a:t>
            </a:r>
          </a:p>
          <a:p>
            <a:pPr lvl="1">
              <a:buFont typeface="Arial" charset="0"/>
              <a:buChar char="–"/>
              <a:defRPr/>
            </a:pPr>
            <a:r>
              <a:rPr lang="en-US" sz="2000" dirty="0">
                <a:latin typeface="+mj-lt"/>
              </a:rPr>
              <a:t>.</a:t>
            </a:r>
            <a:r>
              <a:rPr lang="en-US" sz="2000" dirty="0" err="1">
                <a:latin typeface="+mj-lt"/>
              </a:rPr>
              <a:t>kmls</a:t>
            </a:r>
            <a:r>
              <a:rPr lang="en-US" sz="2000" dirty="0">
                <a:latin typeface="+mj-lt"/>
              </a:rPr>
              <a:t> of block extent and data lines</a:t>
            </a:r>
          </a:p>
          <a:p>
            <a:pPr lvl="1">
              <a:buFont typeface="Arial" charset="0"/>
              <a:buChar char="–"/>
              <a:defRPr/>
            </a:pPr>
            <a:r>
              <a:rPr lang="en-US" sz="2000" dirty="0">
                <a:latin typeface="+mj-lt"/>
              </a:rPr>
              <a:t>Two user manuals (one general, one specific to block) </a:t>
            </a:r>
          </a:p>
          <a:p>
            <a:pPr lvl="1">
              <a:buFont typeface="Arial" charset="0"/>
              <a:buChar char="–"/>
              <a:defRPr/>
            </a:pPr>
            <a:r>
              <a:rPr lang="en-US" sz="2000" dirty="0">
                <a:latin typeface="+mj-lt"/>
              </a:rPr>
              <a:t>FGDC metadata</a:t>
            </a:r>
          </a:p>
          <a:p>
            <a:pPr>
              <a:buFont typeface="Arial" charset="0"/>
              <a:buChar char="–"/>
              <a:defRPr/>
            </a:pPr>
            <a:endParaRPr lang="en-US" sz="2400" dirty="0">
              <a:latin typeface="+mj-lt"/>
            </a:endParaRPr>
          </a:p>
          <a:p>
            <a:pPr>
              <a:defRPr/>
            </a:pPr>
            <a:r>
              <a:rPr lang="en-US" sz="2400" dirty="0">
                <a:latin typeface="+mj-lt"/>
              </a:rPr>
              <a:t>Future Data: </a:t>
            </a:r>
          </a:p>
          <a:p>
            <a:pPr lvl="1">
              <a:defRPr/>
            </a:pPr>
            <a:r>
              <a:rPr lang="en-US" sz="2000" dirty="0">
                <a:latin typeface="+mj-lt"/>
              </a:rPr>
              <a:t>Experimental geoid products, similar to USGG official products</a:t>
            </a:r>
          </a:p>
          <a:p>
            <a:pPr lvl="1">
              <a:defRPr/>
            </a:pPr>
            <a:r>
              <a:rPr lang="en-US" sz="2000" dirty="0">
                <a:latin typeface="+mj-lt"/>
              </a:rPr>
              <a:t>Will incorporate GRAV-D data</a:t>
            </a:r>
          </a:p>
        </p:txBody>
      </p:sp>
      <p:sp>
        <p:nvSpPr>
          <p:cNvPr id="74755" name="Title 1"/>
          <p:cNvSpPr>
            <a:spLocks noGrp="1"/>
          </p:cNvSpPr>
          <p:nvPr>
            <p:ph type="title"/>
          </p:nvPr>
        </p:nvSpPr>
        <p:spPr/>
        <p:txBody>
          <a:bodyPr/>
          <a:lstStyle/>
          <a:p>
            <a:r>
              <a:rPr lang="en-US" altLang="en-US"/>
              <a:t>Online Data Portal</a:t>
            </a:r>
            <a:br>
              <a:rPr lang="en-US" altLang="en-US"/>
            </a:br>
            <a:r>
              <a:rPr lang="en-US" altLang="en-US" sz="1600"/>
              <a:t>Example Block Site: http://www.ngs.noaa.gov/GRAV-D/data_as01.shtml</a:t>
            </a:r>
            <a:endParaRPr lang="en-US" alt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l="24649" t="6874" r="25607" b="3461"/>
          <a:stretch>
            <a:fillRect/>
          </a:stretch>
        </p:blipFill>
        <p:spPr bwMode="auto">
          <a:xfrm>
            <a:off x="4225925" y="1454150"/>
            <a:ext cx="4660900" cy="5251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sz="3600" dirty="0"/>
              <a:t>Validating Geoid Accuracy</a:t>
            </a:r>
          </a:p>
        </p:txBody>
      </p:sp>
      <p:sp>
        <p:nvSpPr>
          <p:cNvPr id="75779" name="Content Placeholder 2"/>
          <p:cNvSpPr>
            <a:spLocks noGrp="1"/>
          </p:cNvSpPr>
          <p:nvPr>
            <p:ph idx="1"/>
          </p:nvPr>
        </p:nvSpPr>
        <p:spPr/>
        <p:txBody>
          <a:bodyPr/>
          <a:lstStyle/>
          <a:p>
            <a:pPr>
              <a:buFont typeface="Arial" pitchFamily="34" charset="0"/>
              <a:buNone/>
            </a:pPr>
            <a:r>
              <a:rPr lang="en-US" altLang="en-US" b="1"/>
              <a:t>“...the gravimetric geoid used in defining</a:t>
            </a:r>
            <a:br>
              <a:rPr lang="en-US" altLang="en-US" b="1"/>
            </a:br>
            <a:r>
              <a:rPr lang="en-US" altLang="en-US" b="1"/>
              <a:t>the </a:t>
            </a:r>
            <a:r>
              <a:rPr lang="en-US" altLang="en-US" b="1" i="1"/>
              <a:t>future vertical datum of the United States</a:t>
            </a:r>
            <a:r>
              <a:rPr lang="en-US" altLang="en-US" b="1"/>
              <a:t> should have an absolute accuracy of 1 centimeter at any place and at any time.”</a:t>
            </a:r>
          </a:p>
          <a:p>
            <a:pPr>
              <a:buFont typeface="Arial" pitchFamily="34" charset="0"/>
              <a:buNone/>
            </a:pPr>
            <a:r>
              <a:rPr lang="en-US" altLang="en-US" b="1"/>
              <a:t>				-- The NGS 10 year plan 					(2008-2018)</a:t>
            </a:r>
          </a:p>
          <a:p>
            <a:pPr>
              <a:buFont typeface="Arial" pitchFamily="34" charset="0"/>
              <a:buNone/>
            </a:pPr>
            <a:endParaRPr lang="en-US" altLang="en-US" b="1"/>
          </a:p>
          <a:p>
            <a:pPr>
              <a:buFont typeface="Arial" pitchFamily="34" charset="0"/>
              <a:buNone/>
            </a:pPr>
            <a:r>
              <a:rPr lang="en-US" altLang="en-US" b="1"/>
              <a:t>Admirable!...Achievable?</a:t>
            </a:r>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484188"/>
            <a:ext cx="8229600" cy="1143000"/>
          </a:xfrm>
        </p:spPr>
        <p:txBody>
          <a:bodyPr/>
          <a:lstStyle/>
          <a:p>
            <a:r>
              <a:rPr lang="en-US" sz="3800"/>
              <a:t>History of vertical </a:t>
            </a:r>
            <a:br>
              <a:rPr lang="en-US" sz="3800"/>
            </a:br>
            <a:r>
              <a:rPr lang="en-US" sz="3800"/>
              <a:t>datums in the USA</a:t>
            </a:r>
          </a:p>
        </p:txBody>
      </p:sp>
      <p:sp>
        <p:nvSpPr>
          <p:cNvPr id="21507" name="Content Placeholder 2"/>
          <p:cNvSpPr>
            <a:spLocks noGrp="1"/>
          </p:cNvSpPr>
          <p:nvPr>
            <p:ph idx="1"/>
          </p:nvPr>
        </p:nvSpPr>
        <p:spPr>
          <a:xfrm>
            <a:off x="457200" y="1809750"/>
            <a:ext cx="8229600" cy="4525963"/>
          </a:xfrm>
        </p:spPr>
        <p:txBody>
          <a:bodyPr/>
          <a:lstStyle/>
          <a:p>
            <a:r>
              <a:rPr lang="en-US" sz="2800" b="1"/>
              <a:t>NGVD 29</a:t>
            </a:r>
            <a:endParaRPr lang="en-US"/>
          </a:p>
          <a:p>
            <a:pPr lvl="1">
              <a:lnSpc>
                <a:spcPct val="90000"/>
              </a:lnSpc>
            </a:pPr>
            <a:r>
              <a:rPr lang="en-US" sz="2400"/>
              <a:t>National Geodetic Vertical Datum of 1929</a:t>
            </a:r>
          </a:p>
          <a:p>
            <a:pPr lvl="1">
              <a:lnSpc>
                <a:spcPct val="90000"/>
              </a:lnSpc>
            </a:pPr>
            <a:endParaRPr lang="en-US" sz="2400"/>
          </a:p>
          <a:p>
            <a:pPr lvl="1">
              <a:lnSpc>
                <a:spcPct val="90000"/>
              </a:lnSpc>
            </a:pPr>
            <a:r>
              <a:rPr lang="en-US" sz="2400"/>
              <a:t>Original name: “Sea Level Datum of 1929”</a:t>
            </a:r>
          </a:p>
          <a:p>
            <a:pPr lvl="1">
              <a:lnSpc>
                <a:spcPct val="90000"/>
              </a:lnSpc>
              <a:buFontTx/>
              <a:buNone/>
            </a:pPr>
            <a:endParaRPr lang="en-US" sz="2400"/>
          </a:p>
          <a:p>
            <a:pPr lvl="1">
              <a:lnSpc>
                <a:spcPct val="90000"/>
              </a:lnSpc>
            </a:pPr>
            <a:r>
              <a:rPr lang="en-US" sz="2400"/>
              <a:t>“Zero height” held fixed at 26 tide gauges</a:t>
            </a:r>
          </a:p>
          <a:p>
            <a:pPr lvl="2">
              <a:lnSpc>
                <a:spcPct val="90000"/>
              </a:lnSpc>
            </a:pPr>
            <a:r>
              <a:rPr lang="en-US"/>
              <a:t>Not all on the same tidal datum epoch (~ 19 yrs)</a:t>
            </a:r>
          </a:p>
          <a:p>
            <a:pPr lvl="1">
              <a:lnSpc>
                <a:spcPct val="90000"/>
              </a:lnSpc>
            </a:pPr>
            <a:endParaRPr lang="en-US" sz="2400"/>
          </a:p>
          <a:p>
            <a:pPr lvl="1">
              <a:lnSpc>
                <a:spcPct val="90000"/>
              </a:lnSpc>
            </a:pPr>
            <a:r>
              <a:rPr lang="en-US" sz="2400"/>
              <a:t>Did not account for Local Mean Sea Level variations from the geoid</a:t>
            </a:r>
            <a:endParaRPr lang="en-US"/>
          </a:p>
          <a:p>
            <a:pPr lvl="2">
              <a:lnSpc>
                <a:spcPct val="90000"/>
              </a:lnSpc>
            </a:pPr>
            <a:r>
              <a:rPr lang="en-US"/>
              <a:t>Thus, not truly a “geoid based” datum</a:t>
            </a:r>
          </a:p>
          <a:p>
            <a:pPr lvl="1"/>
            <a:endParaRPr lang="en-US"/>
          </a:p>
        </p:txBody>
      </p:sp>
    </p:spTree>
    <p:extLst>
      <p:ext uri="{BB962C8B-B14F-4D97-AF65-F5344CB8AC3E}">
        <p14:creationId xmlns:p14="http://schemas.microsoft.com/office/powerpoint/2010/main" val="3343877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1"/>
          <p:cNvSpPr>
            <a:spLocks noGrp="1"/>
          </p:cNvSpPr>
          <p:nvPr>
            <p:ph type="title"/>
          </p:nvPr>
        </p:nvSpPr>
        <p:spPr>
          <a:xfrm>
            <a:off x="457200" y="595313"/>
            <a:ext cx="8229600" cy="1143000"/>
          </a:xfrm>
        </p:spPr>
        <p:txBody>
          <a:bodyPr/>
          <a:lstStyle/>
          <a:p>
            <a:r>
              <a:rPr lang="en-US" altLang="en-US" sz="3600"/>
              <a:t>Validating Geoid Accuracy</a:t>
            </a:r>
            <a:br>
              <a:rPr lang="en-US" altLang="en-US" sz="3600"/>
            </a:br>
            <a:endParaRPr lang="en-US" altLang="en-US" sz="3600"/>
          </a:p>
        </p:txBody>
      </p:sp>
      <p:sp>
        <p:nvSpPr>
          <p:cNvPr id="5123" name="Content Placeholder 2"/>
          <p:cNvSpPr>
            <a:spLocks noGrp="1"/>
          </p:cNvSpPr>
          <p:nvPr>
            <p:ph idx="1"/>
          </p:nvPr>
        </p:nvSpPr>
        <p:spPr>
          <a:xfrm>
            <a:off x="519113" y="1503363"/>
            <a:ext cx="8393112" cy="3676650"/>
          </a:xfrm>
        </p:spPr>
        <p:txBody>
          <a:bodyPr/>
          <a:lstStyle/>
          <a:p>
            <a:r>
              <a:rPr lang="en-US" altLang="en-US"/>
              <a:t>NGS planed </a:t>
            </a:r>
            <a:r>
              <a:rPr lang="en-US" altLang="en-US" u="sng"/>
              <a:t>3 surveys </a:t>
            </a:r>
            <a:r>
              <a:rPr lang="en-US" altLang="en-US"/>
              <a:t>to validate the accuracy of the gravimetric geoid model</a:t>
            </a:r>
          </a:p>
          <a:p>
            <a:endParaRPr lang="en-US" altLang="en-US" sz="1200"/>
          </a:p>
          <a:p>
            <a:pPr lvl="1"/>
            <a:r>
              <a:rPr lang="en-US" altLang="en-US"/>
              <a:t>GSVS</a:t>
            </a:r>
            <a:r>
              <a:rPr lang="en-US" altLang="en-US">
                <a:solidFill>
                  <a:srgbClr val="FF0000"/>
                </a:solidFill>
              </a:rPr>
              <a:t>11</a:t>
            </a:r>
          </a:p>
          <a:p>
            <a:pPr lvl="2"/>
            <a:r>
              <a:rPr lang="en-US" altLang="en-US"/>
              <a:t>2011; Low/Flat/Simple:  </a:t>
            </a:r>
            <a:r>
              <a:rPr lang="en-US" altLang="en-US" b="1"/>
              <a:t>Texas</a:t>
            </a:r>
            <a:r>
              <a:rPr lang="en-US" altLang="en-US"/>
              <a:t>; Done; Success!</a:t>
            </a:r>
          </a:p>
          <a:p>
            <a:pPr lvl="1"/>
            <a:r>
              <a:rPr lang="en-US" altLang="en-US"/>
              <a:t>GSVS</a:t>
            </a:r>
            <a:r>
              <a:rPr lang="en-US" altLang="en-US">
                <a:solidFill>
                  <a:srgbClr val="FF0000"/>
                </a:solidFill>
              </a:rPr>
              <a:t>14</a:t>
            </a:r>
          </a:p>
          <a:p>
            <a:pPr lvl="2"/>
            <a:r>
              <a:rPr lang="en-US" altLang="en-US"/>
              <a:t>2014; High/Flat/Complicated: </a:t>
            </a:r>
            <a:r>
              <a:rPr lang="en-US" altLang="en-US" b="1"/>
              <a:t>Iowa</a:t>
            </a:r>
            <a:r>
              <a:rPr lang="en-US" altLang="en-US"/>
              <a:t>; Field work Complete</a:t>
            </a:r>
          </a:p>
          <a:p>
            <a:pPr lvl="1"/>
            <a:r>
              <a:rPr lang="en-US" altLang="en-US"/>
              <a:t>GSVS</a:t>
            </a:r>
            <a:r>
              <a:rPr lang="en-US" altLang="en-US">
                <a:solidFill>
                  <a:srgbClr val="FF0000"/>
                </a:solidFill>
              </a:rPr>
              <a:t>17</a:t>
            </a:r>
          </a:p>
          <a:p>
            <a:pPr lvl="2"/>
            <a:r>
              <a:rPr lang="en-US" altLang="en-US"/>
              <a:t>2016 - 2017; High/Rugged/Complicated: </a:t>
            </a:r>
            <a:r>
              <a:rPr lang="en-US" altLang="en-US" b="1"/>
              <a:t>Colorado</a:t>
            </a:r>
          </a:p>
          <a:p>
            <a:endParaRPr lang="en-US" altLang="en-US" sz="2200" b="1"/>
          </a:p>
          <a:p>
            <a:endParaRPr lang="en-US" altLang="en-US" sz="2200" b="1"/>
          </a:p>
        </p:txBody>
      </p:sp>
    </p:spTree>
    <p:extLst>
      <p:ext uri="{BB962C8B-B14F-4D97-AF65-F5344CB8AC3E}">
        <p14:creationId xmlns:p14="http://schemas.microsoft.com/office/powerpoint/2010/main" val="3539747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object 2"/>
          <p:cNvSpPr txBox="1">
            <a:spLocks noChangeArrowheads="1"/>
          </p:cNvSpPr>
          <p:nvPr/>
        </p:nvSpPr>
        <p:spPr bwMode="auto">
          <a:xfrm>
            <a:off x="1639888" y="628650"/>
            <a:ext cx="69167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tabLst>
                <a:tab pos="3568700" algn="l"/>
              </a:tabLst>
              <a:defRPr>
                <a:solidFill>
                  <a:schemeClr val="tx1"/>
                </a:solidFill>
                <a:latin typeface="Calibri" panose="020F0502020204030204" pitchFamily="34" charset="0"/>
                <a:ea typeface="ＭＳ Ｐゴシック" panose="020B0600070205080204" pitchFamily="34" charset="-128"/>
              </a:defRPr>
            </a:lvl1pPr>
            <a:lvl2pPr marL="742950" indent="-285750">
              <a:tabLst>
                <a:tab pos="3568700" algn="l"/>
              </a:tabLst>
              <a:defRPr>
                <a:solidFill>
                  <a:schemeClr val="tx1"/>
                </a:solidFill>
                <a:latin typeface="Calibri" panose="020F0502020204030204" pitchFamily="34" charset="0"/>
                <a:ea typeface="ＭＳ Ｐゴシック" panose="020B0600070205080204" pitchFamily="34" charset="-128"/>
              </a:defRPr>
            </a:lvl2pPr>
            <a:lvl3pPr marL="1143000" indent="-228600">
              <a:tabLst>
                <a:tab pos="3568700" algn="l"/>
              </a:tabLst>
              <a:defRPr>
                <a:solidFill>
                  <a:schemeClr val="tx1"/>
                </a:solidFill>
                <a:latin typeface="Calibri" panose="020F0502020204030204" pitchFamily="34" charset="0"/>
                <a:ea typeface="ＭＳ Ｐゴシック" panose="020B0600070205080204" pitchFamily="34" charset="-128"/>
              </a:defRPr>
            </a:lvl3pPr>
            <a:lvl4pPr marL="1600200" indent="-228600">
              <a:tabLst>
                <a:tab pos="3568700" algn="l"/>
              </a:tabLst>
              <a:defRPr>
                <a:solidFill>
                  <a:schemeClr val="tx1"/>
                </a:solidFill>
                <a:latin typeface="Calibri" panose="020F0502020204030204" pitchFamily="34" charset="0"/>
                <a:ea typeface="ＭＳ Ｐゴシック" panose="020B0600070205080204" pitchFamily="34" charset="-128"/>
              </a:defRPr>
            </a:lvl4pPr>
            <a:lvl5pPr marL="2057400" indent="-228600">
              <a:tabLst>
                <a:tab pos="3568700" algn="l"/>
              </a:tabLst>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3568700" algn="l"/>
              </a:tabLs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3568700" algn="l"/>
              </a:tabLs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3568700" algn="l"/>
              </a:tabLs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3568700" algn="l"/>
              </a:tabLst>
              <a:defRPr>
                <a:solidFill>
                  <a:schemeClr val="tx1"/>
                </a:solidFill>
                <a:latin typeface="Calibri" panose="020F0502020204030204" pitchFamily="34" charset="0"/>
                <a:ea typeface="ＭＳ Ｐゴシック" panose="020B0600070205080204" pitchFamily="34" charset="-128"/>
              </a:defRPr>
            </a:lvl9pPr>
          </a:lstStyle>
          <a:p>
            <a:pPr>
              <a:lnSpc>
                <a:spcPts val="4288"/>
              </a:lnSpc>
            </a:pPr>
            <a:r>
              <a:rPr lang="en-US" altLang="en-US" sz="4400">
                <a:solidFill>
                  <a:schemeClr val="tx2"/>
                </a:solidFill>
                <a:latin typeface="Gill Sans MT" panose="020B0502020104020203" pitchFamily="34" charset="0"/>
              </a:rPr>
              <a:t>Objective of the GSVSs</a:t>
            </a:r>
          </a:p>
        </p:txBody>
      </p:sp>
      <p:sp>
        <p:nvSpPr>
          <p:cNvPr id="3" name="object 3"/>
          <p:cNvSpPr txBox="1"/>
          <p:nvPr/>
        </p:nvSpPr>
        <p:spPr>
          <a:xfrm>
            <a:off x="536575" y="1422400"/>
            <a:ext cx="7739063" cy="3554413"/>
          </a:xfrm>
          <a:prstGeom prst="rect">
            <a:avLst/>
          </a:prstGeom>
        </p:spPr>
        <p:txBody>
          <a:bodyPr lIns="0" tIns="0" rIns="0" bIns="0">
            <a:spAutoFit/>
          </a:bodyPr>
          <a:lstStyle>
            <a:lvl1pPr marL="355600" indent="-342900">
              <a:tabLst>
                <a:tab pos="355600" algn="l"/>
              </a:tabLst>
              <a:defRPr>
                <a:solidFill>
                  <a:schemeClr val="tx1"/>
                </a:solidFill>
                <a:latin typeface="Calibri" panose="020F0502020204030204" pitchFamily="34" charset="0"/>
                <a:ea typeface="ＭＳ Ｐゴシック" panose="020B0600070205080204" pitchFamily="34" charset="-128"/>
              </a:defRPr>
            </a:lvl1pPr>
            <a:lvl2pPr marL="742950" indent="-285750">
              <a:tabLst>
                <a:tab pos="355600" algn="l"/>
              </a:tabLst>
              <a:defRPr>
                <a:solidFill>
                  <a:schemeClr val="tx1"/>
                </a:solidFill>
                <a:latin typeface="Calibri" panose="020F0502020204030204" pitchFamily="34" charset="0"/>
                <a:ea typeface="ＭＳ Ｐゴシック" panose="020B0600070205080204" pitchFamily="34" charset="-128"/>
              </a:defRPr>
            </a:lvl2pPr>
            <a:lvl3pPr marL="1143000" indent="-228600">
              <a:tabLst>
                <a:tab pos="355600" algn="l"/>
              </a:tabLst>
              <a:defRPr>
                <a:solidFill>
                  <a:schemeClr val="tx1"/>
                </a:solidFill>
                <a:latin typeface="Calibri" panose="020F0502020204030204" pitchFamily="34" charset="0"/>
                <a:ea typeface="ＭＳ Ｐゴシック" panose="020B0600070205080204" pitchFamily="34" charset="-128"/>
              </a:defRPr>
            </a:lvl3pPr>
            <a:lvl4pPr marL="1600200" indent="-228600">
              <a:tabLst>
                <a:tab pos="355600" algn="l"/>
              </a:tabLst>
              <a:defRPr>
                <a:solidFill>
                  <a:schemeClr val="tx1"/>
                </a:solidFill>
                <a:latin typeface="Calibri" panose="020F0502020204030204" pitchFamily="34" charset="0"/>
                <a:ea typeface="ＭＳ Ｐゴシック" panose="020B0600070205080204" pitchFamily="34" charset="-128"/>
              </a:defRPr>
            </a:lvl4pPr>
            <a:lvl5pPr marL="2057400" indent="-228600">
              <a:tabLst>
                <a:tab pos="355600" algn="l"/>
              </a:tabLst>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355600" algn="l"/>
              </a:tabLs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355600" algn="l"/>
              </a:tabLs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355600" algn="l"/>
              </a:tabLs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355600" algn="l"/>
              </a:tabLst>
              <a:defRPr>
                <a:solidFill>
                  <a:schemeClr val="tx1"/>
                </a:solidFill>
                <a:latin typeface="Calibri" panose="020F0502020204030204" pitchFamily="34" charset="0"/>
                <a:ea typeface="ＭＳ Ｐゴシック" panose="020B0600070205080204" pitchFamily="34" charset="-128"/>
              </a:defRPr>
            </a:lvl9pPr>
          </a:lstStyle>
          <a:p>
            <a:pPr>
              <a:buFont typeface="Arial" panose="020B0604020202020204" pitchFamily="34" charset="0"/>
              <a:buChar char="•"/>
            </a:pPr>
            <a:r>
              <a:rPr lang="en-US" altLang="en-US" sz="2400">
                <a:cs typeface="Calibri" panose="020F0502020204030204" pitchFamily="34" charset="0"/>
              </a:rPr>
              <a:t>How do we know that GRAV-D is working?</a:t>
            </a:r>
          </a:p>
          <a:p>
            <a:pPr>
              <a:spcBef>
                <a:spcPts val="575"/>
              </a:spcBef>
              <a:buFont typeface="Arial" panose="020B0604020202020204" pitchFamily="34" charset="0"/>
              <a:buChar char="•"/>
            </a:pPr>
            <a:r>
              <a:rPr lang="en-US" altLang="en-US" sz="2400">
                <a:cs typeface="Calibri" panose="020F0502020204030204" pitchFamily="34" charset="0"/>
              </a:rPr>
              <a:t>The Geoid Slope Validation Surveys (GSVSs) use high precision, high resolution (~1.5km spacing), ground-based survey techniques to determine the </a:t>
            </a:r>
            <a:r>
              <a:rPr lang="en-US" altLang="en-US" sz="2400" b="1">
                <a:cs typeface="Calibri" panose="020F0502020204030204" pitchFamily="34" charset="0"/>
              </a:rPr>
              <a:t>shape </a:t>
            </a:r>
            <a:r>
              <a:rPr lang="en-US" altLang="en-US" sz="2400">
                <a:cs typeface="Calibri" panose="020F0502020204030204" pitchFamily="34" charset="0"/>
              </a:rPr>
              <a:t>of the geoid consistently along a large (~300km) distance.</a:t>
            </a:r>
          </a:p>
          <a:p>
            <a:pPr>
              <a:spcBef>
                <a:spcPts val="575"/>
              </a:spcBef>
              <a:buFont typeface="Arial" panose="020B0604020202020204" pitchFamily="34" charset="0"/>
              <a:buChar char="•"/>
            </a:pPr>
            <a:r>
              <a:rPr lang="en-US" altLang="en-US" sz="2400">
                <a:cs typeface="Calibri" panose="020F0502020204030204" pitchFamily="34" charset="0"/>
              </a:rPr>
              <a:t>This allows for the direct comparison of the geoid shape predicted by various, gravity-based geoid models.</a:t>
            </a:r>
          </a:p>
          <a:p>
            <a:pPr>
              <a:spcBef>
                <a:spcPts val="575"/>
              </a:spcBef>
              <a:buFont typeface="Arial" panose="020B0604020202020204" pitchFamily="34" charset="0"/>
              <a:buChar char="•"/>
            </a:pPr>
            <a:r>
              <a:rPr lang="en-US" altLang="en-US" sz="2400">
                <a:cs typeface="Calibri" panose="020F0502020204030204" pitchFamily="34" charset="0"/>
              </a:rPr>
              <a:t>This </a:t>
            </a:r>
            <a:r>
              <a:rPr lang="en-US" altLang="en-US" sz="2400" b="1">
                <a:cs typeface="Calibri" panose="020F0502020204030204" pitchFamily="34" charset="0"/>
              </a:rPr>
              <a:t>also </a:t>
            </a:r>
            <a:r>
              <a:rPr lang="en-US" altLang="en-US" sz="2400">
                <a:cs typeface="Calibri" panose="020F0502020204030204" pitchFamily="34" charset="0"/>
              </a:rPr>
              <a:t>allows for a quantification of the airborne gravity’s contribution to the improvement of these models.</a:t>
            </a:r>
          </a:p>
        </p:txBody>
      </p:sp>
      <p:sp>
        <p:nvSpPr>
          <p:cNvPr id="5" name="Date Placeholder 4"/>
          <p:cNvSpPr>
            <a:spLocks noGrp="1"/>
          </p:cNvSpPr>
          <p:nvPr>
            <p:ph type="dt" sz="quarter" idx="10"/>
          </p:nvPr>
        </p:nvSpPr>
        <p:spPr/>
        <p:txBody>
          <a:bodyPr/>
          <a:lstStyle/>
          <a:p>
            <a:pPr>
              <a:defRPr/>
            </a:pPr>
            <a:r>
              <a:rPr lang="en-US" altLang="en-US"/>
              <a:t>February 8, 2017</a:t>
            </a:r>
          </a:p>
        </p:txBody>
      </p:sp>
      <p:sp>
        <p:nvSpPr>
          <p:cNvPr id="6" name="Footer Placeholder 5"/>
          <p:cNvSpPr>
            <a:spLocks noGrp="1"/>
          </p:cNvSpPr>
          <p:nvPr>
            <p:ph type="ftr" sz="quarter" idx="11"/>
          </p:nvPr>
        </p:nvSpPr>
        <p:spPr/>
        <p:txBody>
          <a:bodyPr/>
          <a:lstStyle/>
          <a:p>
            <a:pPr>
              <a:defRPr/>
            </a:pPr>
            <a:r>
              <a:rPr lang="en-US"/>
              <a:t>2017 Geospatial Summit, Silver Spring MD</a:t>
            </a:r>
          </a:p>
        </p:txBody>
      </p:sp>
    </p:spTree>
    <p:extLst>
      <p:ext uri="{BB962C8B-B14F-4D97-AF65-F5344CB8AC3E}">
        <p14:creationId xmlns:p14="http://schemas.microsoft.com/office/powerpoint/2010/main" val="174705406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object 2"/>
          <p:cNvSpPr>
            <a:spLocks noChangeArrowheads="1"/>
          </p:cNvSpPr>
          <p:nvPr/>
        </p:nvSpPr>
        <p:spPr bwMode="auto">
          <a:xfrm>
            <a:off x="1760538" y="5110163"/>
            <a:ext cx="1760537" cy="91281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39" name="object 3"/>
          <p:cNvSpPr>
            <a:spLocks/>
          </p:cNvSpPr>
          <p:nvPr/>
        </p:nvSpPr>
        <p:spPr bwMode="auto">
          <a:xfrm>
            <a:off x="1806575" y="5143500"/>
            <a:ext cx="1660525" cy="806450"/>
          </a:xfrm>
          <a:custGeom>
            <a:avLst/>
            <a:gdLst>
              <a:gd name="T0" fmla="*/ 0 w 1660525"/>
              <a:gd name="T1" fmla="*/ 806450 h 806450"/>
              <a:gd name="T2" fmla="*/ 1660525 w 1660525"/>
              <a:gd name="T3" fmla="*/ 0 h 806450"/>
            </a:gdLst>
            <a:ahLst/>
            <a:cxnLst>
              <a:cxn ang="0">
                <a:pos x="T0" y="T1"/>
              </a:cxn>
              <a:cxn ang="0">
                <a:pos x="T2" y="T3"/>
              </a:cxn>
            </a:cxnLst>
            <a:rect l="0" t="0" r="r" b="b"/>
            <a:pathLst>
              <a:path w="1660525" h="806450">
                <a:moveTo>
                  <a:pt x="0" y="806450"/>
                </a:moveTo>
                <a:lnTo>
                  <a:pt x="1660525" y="0"/>
                </a:lnTo>
              </a:path>
            </a:pathLst>
          </a:custGeom>
          <a:noFill/>
          <a:ln w="25146">
            <a:solidFill>
              <a:srgbClr val="9BBB5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40" name="object 4"/>
          <p:cNvSpPr>
            <a:spLocks noChangeArrowheads="1"/>
          </p:cNvSpPr>
          <p:nvPr/>
        </p:nvSpPr>
        <p:spPr bwMode="auto">
          <a:xfrm>
            <a:off x="917575" y="5078413"/>
            <a:ext cx="2638425" cy="1090612"/>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41" name="object 5"/>
          <p:cNvSpPr>
            <a:spLocks/>
          </p:cNvSpPr>
          <p:nvPr/>
        </p:nvSpPr>
        <p:spPr bwMode="auto">
          <a:xfrm>
            <a:off x="962025" y="5111750"/>
            <a:ext cx="2540000" cy="984250"/>
          </a:xfrm>
          <a:custGeom>
            <a:avLst/>
            <a:gdLst>
              <a:gd name="T0" fmla="*/ 0 w 2540000"/>
              <a:gd name="T1" fmla="*/ 984250 h 984250"/>
              <a:gd name="T2" fmla="*/ 2540000 w 2540000"/>
              <a:gd name="T3" fmla="*/ 0 h 984250"/>
            </a:gdLst>
            <a:ahLst/>
            <a:cxnLst>
              <a:cxn ang="0">
                <a:pos x="T0" y="T1"/>
              </a:cxn>
              <a:cxn ang="0">
                <a:pos x="T2" y="T3"/>
              </a:cxn>
            </a:cxnLst>
            <a:rect l="0" t="0" r="r" b="b"/>
            <a:pathLst>
              <a:path w="2540000" h="984250">
                <a:moveTo>
                  <a:pt x="0" y="984250"/>
                </a:moveTo>
                <a:lnTo>
                  <a:pt x="2540000" y="0"/>
                </a:lnTo>
              </a:path>
            </a:pathLst>
          </a:custGeom>
          <a:noFill/>
          <a:ln w="25146">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42" name="object 6"/>
          <p:cNvSpPr>
            <a:spLocks noChangeArrowheads="1"/>
          </p:cNvSpPr>
          <p:nvPr/>
        </p:nvSpPr>
        <p:spPr bwMode="auto">
          <a:xfrm>
            <a:off x="2397125" y="5672138"/>
            <a:ext cx="1981200" cy="18415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43" name="object 7"/>
          <p:cNvSpPr>
            <a:spLocks/>
          </p:cNvSpPr>
          <p:nvPr/>
        </p:nvSpPr>
        <p:spPr bwMode="auto">
          <a:xfrm>
            <a:off x="2438400" y="5705475"/>
            <a:ext cx="1885950" cy="76200"/>
          </a:xfrm>
          <a:custGeom>
            <a:avLst/>
            <a:gdLst>
              <a:gd name="T0" fmla="*/ 0 w 1885950"/>
              <a:gd name="T1" fmla="*/ 76200 h 76200"/>
              <a:gd name="T2" fmla="*/ 1885950 w 1885950"/>
              <a:gd name="T3" fmla="*/ 0 h 76200"/>
            </a:gdLst>
            <a:ahLst/>
            <a:cxnLst>
              <a:cxn ang="0">
                <a:pos x="T0" y="T1"/>
              </a:cxn>
              <a:cxn ang="0">
                <a:pos x="T2" y="T3"/>
              </a:cxn>
            </a:cxnLst>
            <a:rect l="0" t="0" r="r" b="b"/>
            <a:pathLst>
              <a:path w="1885950" h="76200">
                <a:moveTo>
                  <a:pt x="0" y="76200"/>
                </a:moveTo>
                <a:lnTo>
                  <a:pt x="1885950" y="0"/>
                </a:lnTo>
              </a:path>
            </a:pathLst>
          </a:custGeom>
          <a:noFill/>
          <a:ln w="25146">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44" name="object 8"/>
          <p:cNvSpPr>
            <a:spLocks noChangeArrowheads="1"/>
          </p:cNvSpPr>
          <p:nvPr/>
        </p:nvSpPr>
        <p:spPr bwMode="auto">
          <a:xfrm>
            <a:off x="2881313" y="5445125"/>
            <a:ext cx="2093912" cy="465138"/>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45" name="object 9"/>
          <p:cNvSpPr>
            <a:spLocks/>
          </p:cNvSpPr>
          <p:nvPr/>
        </p:nvSpPr>
        <p:spPr bwMode="auto">
          <a:xfrm>
            <a:off x="2924175" y="5476875"/>
            <a:ext cx="1997075" cy="358775"/>
          </a:xfrm>
          <a:custGeom>
            <a:avLst/>
            <a:gdLst>
              <a:gd name="T0" fmla="*/ 0 w 1997075"/>
              <a:gd name="T1" fmla="*/ 0 h 358775"/>
              <a:gd name="T2" fmla="*/ 1997075 w 1997075"/>
              <a:gd name="T3" fmla="*/ 358775 h 358775"/>
            </a:gdLst>
            <a:ahLst/>
            <a:cxnLst>
              <a:cxn ang="0">
                <a:pos x="T0" y="T1"/>
              </a:cxn>
              <a:cxn ang="0">
                <a:pos x="T2" y="T3"/>
              </a:cxn>
            </a:cxnLst>
            <a:rect l="0" t="0" r="r" b="b"/>
            <a:pathLst>
              <a:path w="1997075" h="358775">
                <a:moveTo>
                  <a:pt x="0" y="0"/>
                </a:moveTo>
                <a:lnTo>
                  <a:pt x="1997075" y="358775"/>
                </a:lnTo>
              </a:path>
            </a:pathLst>
          </a:custGeom>
          <a:noFill/>
          <a:ln w="25146">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46" name="object 10"/>
          <p:cNvSpPr>
            <a:spLocks noChangeArrowheads="1"/>
          </p:cNvSpPr>
          <p:nvPr/>
        </p:nvSpPr>
        <p:spPr bwMode="auto">
          <a:xfrm>
            <a:off x="3414713" y="5140325"/>
            <a:ext cx="2198687" cy="588963"/>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47" name="object 11"/>
          <p:cNvSpPr>
            <a:spLocks/>
          </p:cNvSpPr>
          <p:nvPr/>
        </p:nvSpPr>
        <p:spPr bwMode="auto">
          <a:xfrm>
            <a:off x="3457575" y="5172075"/>
            <a:ext cx="2101850" cy="482600"/>
          </a:xfrm>
          <a:custGeom>
            <a:avLst/>
            <a:gdLst>
              <a:gd name="T0" fmla="*/ 0 w 2101850"/>
              <a:gd name="T1" fmla="*/ 0 h 482600"/>
              <a:gd name="T2" fmla="*/ 2101850 w 2101850"/>
              <a:gd name="T3" fmla="*/ 482600 h 482600"/>
            </a:gdLst>
            <a:ahLst/>
            <a:cxnLst>
              <a:cxn ang="0">
                <a:pos x="T0" y="T1"/>
              </a:cxn>
              <a:cxn ang="0">
                <a:pos x="T2" y="T3"/>
              </a:cxn>
            </a:cxnLst>
            <a:rect l="0" t="0" r="r" b="b"/>
            <a:pathLst>
              <a:path w="2101850" h="482600">
                <a:moveTo>
                  <a:pt x="0" y="0"/>
                </a:moveTo>
                <a:lnTo>
                  <a:pt x="2101850" y="482600"/>
                </a:lnTo>
              </a:path>
            </a:pathLst>
          </a:custGeom>
          <a:noFill/>
          <a:ln w="25146">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48" name="object 12"/>
          <p:cNvSpPr>
            <a:spLocks noChangeArrowheads="1"/>
          </p:cNvSpPr>
          <p:nvPr/>
        </p:nvSpPr>
        <p:spPr bwMode="auto">
          <a:xfrm>
            <a:off x="3762375" y="5354638"/>
            <a:ext cx="2463800" cy="215900"/>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49" name="object 13"/>
          <p:cNvSpPr>
            <a:spLocks/>
          </p:cNvSpPr>
          <p:nvPr/>
        </p:nvSpPr>
        <p:spPr bwMode="auto">
          <a:xfrm>
            <a:off x="3803650" y="5387975"/>
            <a:ext cx="2368550" cy="107950"/>
          </a:xfrm>
          <a:custGeom>
            <a:avLst/>
            <a:gdLst>
              <a:gd name="T0" fmla="*/ 0 w 2368550"/>
              <a:gd name="T1" fmla="*/ 0 h 107950"/>
              <a:gd name="T2" fmla="*/ 2368550 w 2368550"/>
              <a:gd name="T3" fmla="*/ 107949 h 107950"/>
            </a:gdLst>
            <a:ahLst/>
            <a:cxnLst>
              <a:cxn ang="0">
                <a:pos x="T0" y="T1"/>
              </a:cxn>
              <a:cxn ang="0">
                <a:pos x="T2" y="T3"/>
              </a:cxn>
            </a:cxnLst>
            <a:rect l="0" t="0" r="r" b="b"/>
            <a:pathLst>
              <a:path w="2368550" h="107950">
                <a:moveTo>
                  <a:pt x="0" y="0"/>
                </a:moveTo>
                <a:lnTo>
                  <a:pt x="2368550" y="107949"/>
                </a:lnTo>
              </a:path>
            </a:pathLst>
          </a:custGeom>
          <a:noFill/>
          <a:ln w="25146">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50" name="object 14"/>
          <p:cNvSpPr>
            <a:spLocks noChangeArrowheads="1"/>
          </p:cNvSpPr>
          <p:nvPr/>
        </p:nvSpPr>
        <p:spPr bwMode="auto">
          <a:xfrm>
            <a:off x="1708150" y="5326063"/>
            <a:ext cx="2257425" cy="738187"/>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51" name="object 15"/>
          <p:cNvSpPr>
            <a:spLocks/>
          </p:cNvSpPr>
          <p:nvPr/>
        </p:nvSpPr>
        <p:spPr bwMode="auto">
          <a:xfrm>
            <a:off x="1752600" y="5359400"/>
            <a:ext cx="2159000" cy="631825"/>
          </a:xfrm>
          <a:custGeom>
            <a:avLst/>
            <a:gdLst>
              <a:gd name="T0" fmla="*/ 0 w 2159000"/>
              <a:gd name="T1" fmla="*/ 631825 h 631825"/>
              <a:gd name="T2" fmla="*/ 2159000 w 2159000"/>
              <a:gd name="T3" fmla="*/ 0 h 631825"/>
            </a:gdLst>
            <a:ahLst/>
            <a:cxnLst>
              <a:cxn ang="0">
                <a:pos x="T0" y="T1"/>
              </a:cxn>
              <a:cxn ang="0">
                <a:pos x="T2" y="T3"/>
              </a:cxn>
            </a:cxnLst>
            <a:rect l="0" t="0" r="r" b="b"/>
            <a:pathLst>
              <a:path w="2159000" h="631825">
                <a:moveTo>
                  <a:pt x="0" y="631825"/>
                </a:moveTo>
                <a:lnTo>
                  <a:pt x="2159000" y="0"/>
                </a:lnTo>
              </a:path>
            </a:pathLst>
          </a:custGeom>
          <a:noFill/>
          <a:ln w="25146">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52" name="object 16"/>
          <p:cNvSpPr>
            <a:spLocks noChangeArrowheads="1"/>
          </p:cNvSpPr>
          <p:nvPr/>
        </p:nvSpPr>
        <p:spPr bwMode="auto">
          <a:xfrm>
            <a:off x="936625" y="5395913"/>
            <a:ext cx="2051050" cy="773112"/>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53" name="object 17"/>
          <p:cNvSpPr>
            <a:spLocks/>
          </p:cNvSpPr>
          <p:nvPr/>
        </p:nvSpPr>
        <p:spPr bwMode="auto">
          <a:xfrm>
            <a:off x="981075" y="5429250"/>
            <a:ext cx="1952625" cy="666750"/>
          </a:xfrm>
          <a:custGeom>
            <a:avLst/>
            <a:gdLst>
              <a:gd name="T0" fmla="*/ 0 w 1952625"/>
              <a:gd name="T1" fmla="*/ 666750 h 666750"/>
              <a:gd name="T2" fmla="*/ 1952625 w 1952625"/>
              <a:gd name="T3" fmla="*/ 0 h 666750"/>
            </a:gdLst>
            <a:ahLst/>
            <a:cxnLst>
              <a:cxn ang="0">
                <a:pos x="T0" y="T1"/>
              </a:cxn>
              <a:cxn ang="0">
                <a:pos x="T2" y="T3"/>
              </a:cxn>
            </a:cxnLst>
            <a:rect l="0" t="0" r="r" b="b"/>
            <a:pathLst>
              <a:path w="1952625" h="666750">
                <a:moveTo>
                  <a:pt x="0" y="666750"/>
                </a:moveTo>
                <a:lnTo>
                  <a:pt x="1952625" y="0"/>
                </a:lnTo>
              </a:path>
            </a:pathLst>
          </a:custGeom>
          <a:noFill/>
          <a:ln w="25146">
            <a:solidFill>
              <a:srgbClr val="9BBB5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54" name="object 18"/>
          <p:cNvSpPr>
            <a:spLocks noChangeArrowheads="1"/>
          </p:cNvSpPr>
          <p:nvPr/>
        </p:nvSpPr>
        <p:spPr bwMode="auto">
          <a:xfrm>
            <a:off x="2860675" y="5424488"/>
            <a:ext cx="1541463" cy="295275"/>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55" name="object 19"/>
          <p:cNvSpPr>
            <a:spLocks/>
          </p:cNvSpPr>
          <p:nvPr/>
        </p:nvSpPr>
        <p:spPr bwMode="auto">
          <a:xfrm>
            <a:off x="2914650" y="5457825"/>
            <a:ext cx="1444625" cy="187325"/>
          </a:xfrm>
          <a:custGeom>
            <a:avLst/>
            <a:gdLst>
              <a:gd name="T0" fmla="*/ 1444625 w 1444625"/>
              <a:gd name="T1" fmla="*/ 187325 h 187325"/>
              <a:gd name="T2" fmla="*/ 0 w 1444625"/>
              <a:gd name="T3" fmla="*/ 0 h 187325"/>
            </a:gdLst>
            <a:ahLst/>
            <a:cxnLst>
              <a:cxn ang="0">
                <a:pos x="T0" y="T1"/>
              </a:cxn>
              <a:cxn ang="0">
                <a:pos x="T2" y="T3"/>
              </a:cxn>
            </a:cxnLst>
            <a:rect l="0" t="0" r="r" b="b"/>
            <a:pathLst>
              <a:path w="1444625" h="187325">
                <a:moveTo>
                  <a:pt x="1444625" y="187325"/>
                </a:moveTo>
                <a:lnTo>
                  <a:pt x="0" y="0"/>
                </a:lnTo>
              </a:path>
            </a:pathLst>
          </a:custGeom>
          <a:noFill/>
          <a:ln w="25146">
            <a:solidFill>
              <a:srgbClr val="9BBB5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56" name="object 20"/>
          <p:cNvSpPr>
            <a:spLocks noChangeArrowheads="1"/>
          </p:cNvSpPr>
          <p:nvPr/>
        </p:nvSpPr>
        <p:spPr bwMode="auto">
          <a:xfrm>
            <a:off x="4270375" y="5491163"/>
            <a:ext cx="1944688" cy="307975"/>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57" name="object 21"/>
          <p:cNvSpPr>
            <a:spLocks/>
          </p:cNvSpPr>
          <p:nvPr/>
        </p:nvSpPr>
        <p:spPr bwMode="auto">
          <a:xfrm>
            <a:off x="4324350" y="5524500"/>
            <a:ext cx="1847850" cy="200025"/>
          </a:xfrm>
          <a:custGeom>
            <a:avLst/>
            <a:gdLst>
              <a:gd name="T0" fmla="*/ 1847850 w 1847850"/>
              <a:gd name="T1" fmla="*/ 0 h 200025"/>
              <a:gd name="T2" fmla="*/ 0 w 1847850"/>
              <a:gd name="T3" fmla="*/ 200025 h 200025"/>
            </a:gdLst>
            <a:ahLst/>
            <a:cxnLst>
              <a:cxn ang="0">
                <a:pos x="T0" y="T1"/>
              </a:cxn>
              <a:cxn ang="0">
                <a:pos x="T2" y="T3"/>
              </a:cxn>
            </a:cxnLst>
            <a:rect l="0" t="0" r="r" b="b"/>
            <a:pathLst>
              <a:path w="1847850" h="200025">
                <a:moveTo>
                  <a:pt x="1847850" y="0"/>
                </a:moveTo>
                <a:lnTo>
                  <a:pt x="0" y="200025"/>
                </a:lnTo>
              </a:path>
            </a:pathLst>
          </a:custGeom>
          <a:noFill/>
          <a:ln w="25146">
            <a:solidFill>
              <a:srgbClr val="9BBB5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58" name="object 22"/>
          <p:cNvSpPr>
            <a:spLocks noChangeArrowheads="1"/>
          </p:cNvSpPr>
          <p:nvPr/>
        </p:nvSpPr>
        <p:spPr bwMode="auto">
          <a:xfrm>
            <a:off x="3413125" y="5110163"/>
            <a:ext cx="1511300" cy="782637"/>
          </a:xfrm>
          <a:prstGeom prst="rect">
            <a:avLst/>
          </a:pr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59" name="object 23"/>
          <p:cNvSpPr>
            <a:spLocks/>
          </p:cNvSpPr>
          <p:nvPr/>
        </p:nvSpPr>
        <p:spPr bwMode="auto">
          <a:xfrm>
            <a:off x="3467100" y="5143500"/>
            <a:ext cx="1409700" cy="676275"/>
          </a:xfrm>
          <a:custGeom>
            <a:avLst/>
            <a:gdLst>
              <a:gd name="T0" fmla="*/ 1409700 w 1409700"/>
              <a:gd name="T1" fmla="*/ 676275 h 676275"/>
              <a:gd name="T2" fmla="*/ 0 w 1409700"/>
              <a:gd name="T3" fmla="*/ 0 h 676275"/>
            </a:gdLst>
            <a:ahLst/>
            <a:cxnLst>
              <a:cxn ang="0">
                <a:pos x="T0" y="T1"/>
              </a:cxn>
              <a:cxn ang="0">
                <a:pos x="T2" y="T3"/>
              </a:cxn>
            </a:cxnLst>
            <a:rect l="0" t="0" r="r" b="b"/>
            <a:pathLst>
              <a:path w="1409700" h="676275">
                <a:moveTo>
                  <a:pt x="1409700" y="676275"/>
                </a:moveTo>
                <a:lnTo>
                  <a:pt x="0" y="0"/>
                </a:lnTo>
              </a:path>
            </a:pathLst>
          </a:custGeom>
          <a:noFill/>
          <a:ln w="25146">
            <a:solidFill>
              <a:srgbClr val="9BBB5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60" name="object 24"/>
          <p:cNvSpPr>
            <a:spLocks noChangeArrowheads="1"/>
          </p:cNvSpPr>
          <p:nvPr/>
        </p:nvSpPr>
        <p:spPr bwMode="auto">
          <a:xfrm>
            <a:off x="2438400" y="5357813"/>
            <a:ext cx="1463675" cy="447675"/>
          </a:xfrm>
          <a:prstGeom prst="rect">
            <a:avLst/>
          </a:prstGeom>
          <a:blipFill dpi="0" rotWithShape="1">
            <a:blip r:embed="rId1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61" name="object 25"/>
          <p:cNvSpPr>
            <a:spLocks/>
          </p:cNvSpPr>
          <p:nvPr/>
        </p:nvSpPr>
        <p:spPr bwMode="auto">
          <a:xfrm>
            <a:off x="2492375" y="5391150"/>
            <a:ext cx="1365250" cy="339725"/>
          </a:xfrm>
          <a:custGeom>
            <a:avLst/>
            <a:gdLst>
              <a:gd name="T0" fmla="*/ 1365250 w 1365250"/>
              <a:gd name="T1" fmla="*/ 0 h 339725"/>
              <a:gd name="T2" fmla="*/ 0 w 1365250"/>
              <a:gd name="T3" fmla="*/ 339725 h 339725"/>
            </a:gdLst>
            <a:ahLst/>
            <a:cxnLst>
              <a:cxn ang="0">
                <a:pos x="T0" y="T1"/>
              </a:cxn>
              <a:cxn ang="0">
                <a:pos x="T2" y="T3"/>
              </a:cxn>
            </a:cxnLst>
            <a:rect l="0" t="0" r="r" b="b"/>
            <a:pathLst>
              <a:path w="1365250" h="339725">
                <a:moveTo>
                  <a:pt x="1365250" y="0"/>
                </a:moveTo>
                <a:lnTo>
                  <a:pt x="0" y="339725"/>
                </a:lnTo>
              </a:path>
            </a:pathLst>
          </a:custGeom>
          <a:noFill/>
          <a:ln w="25146">
            <a:solidFill>
              <a:srgbClr val="9BBB5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62" name="object 26"/>
          <p:cNvSpPr>
            <a:spLocks noChangeArrowheads="1"/>
          </p:cNvSpPr>
          <p:nvPr/>
        </p:nvSpPr>
        <p:spPr bwMode="auto">
          <a:xfrm>
            <a:off x="3849688" y="5313363"/>
            <a:ext cx="1754187" cy="393700"/>
          </a:xfrm>
          <a:prstGeom prst="rect">
            <a:avLst/>
          </a:prstGeom>
          <a:blipFill dpi="0" rotWithShape="1">
            <a:blip r:embed="rId1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63" name="object 27"/>
          <p:cNvSpPr>
            <a:spLocks/>
          </p:cNvSpPr>
          <p:nvPr/>
        </p:nvSpPr>
        <p:spPr bwMode="auto">
          <a:xfrm>
            <a:off x="3892550" y="5346700"/>
            <a:ext cx="1657350" cy="285750"/>
          </a:xfrm>
          <a:custGeom>
            <a:avLst/>
            <a:gdLst>
              <a:gd name="T0" fmla="*/ 0 w 1657350"/>
              <a:gd name="T1" fmla="*/ 0 h 285750"/>
              <a:gd name="T2" fmla="*/ 1657350 w 1657350"/>
              <a:gd name="T3" fmla="*/ 285749 h 285750"/>
            </a:gdLst>
            <a:ahLst/>
            <a:cxnLst>
              <a:cxn ang="0">
                <a:pos x="T0" y="T1"/>
              </a:cxn>
              <a:cxn ang="0">
                <a:pos x="T2" y="T3"/>
              </a:cxn>
            </a:cxnLst>
            <a:rect l="0" t="0" r="r" b="b"/>
            <a:pathLst>
              <a:path w="1657350" h="285750">
                <a:moveTo>
                  <a:pt x="0" y="0"/>
                </a:moveTo>
                <a:lnTo>
                  <a:pt x="1657350" y="285749"/>
                </a:lnTo>
              </a:path>
            </a:pathLst>
          </a:custGeom>
          <a:noFill/>
          <a:ln w="25146">
            <a:solidFill>
              <a:srgbClr val="9BBB5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64" name="object 28"/>
          <p:cNvSpPr>
            <a:spLocks noChangeArrowheads="1"/>
          </p:cNvSpPr>
          <p:nvPr/>
        </p:nvSpPr>
        <p:spPr bwMode="auto">
          <a:xfrm>
            <a:off x="917575" y="5668963"/>
            <a:ext cx="1609725" cy="509587"/>
          </a:xfrm>
          <a:prstGeom prst="rect">
            <a:avLst/>
          </a:prstGeom>
          <a:blipFill dpi="0" rotWithShape="1">
            <a:blip r:embed="rId1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65" name="object 29"/>
          <p:cNvSpPr>
            <a:spLocks/>
          </p:cNvSpPr>
          <p:nvPr/>
        </p:nvSpPr>
        <p:spPr bwMode="auto">
          <a:xfrm>
            <a:off x="962025" y="5702300"/>
            <a:ext cx="1511300" cy="403225"/>
          </a:xfrm>
          <a:custGeom>
            <a:avLst/>
            <a:gdLst>
              <a:gd name="T0" fmla="*/ 0 w 1511300"/>
              <a:gd name="T1" fmla="*/ 403225 h 403225"/>
              <a:gd name="T2" fmla="*/ 1511300 w 1511300"/>
              <a:gd name="T3" fmla="*/ 0 h 403225"/>
            </a:gdLst>
            <a:ahLst/>
            <a:cxnLst>
              <a:cxn ang="0">
                <a:pos x="T0" y="T1"/>
              </a:cxn>
              <a:cxn ang="0">
                <a:pos x="T2" y="T3"/>
              </a:cxn>
            </a:cxnLst>
            <a:rect l="0" t="0" r="r" b="b"/>
            <a:pathLst>
              <a:path w="1511300" h="403225">
                <a:moveTo>
                  <a:pt x="0" y="403225"/>
                </a:moveTo>
                <a:lnTo>
                  <a:pt x="1511300" y="0"/>
                </a:lnTo>
              </a:path>
            </a:pathLst>
          </a:custGeom>
          <a:noFill/>
          <a:ln w="25146">
            <a:solidFill>
              <a:srgbClr val="C0504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66" name="object 30"/>
          <p:cNvSpPr>
            <a:spLocks noChangeArrowheads="1"/>
          </p:cNvSpPr>
          <p:nvPr/>
        </p:nvSpPr>
        <p:spPr bwMode="auto">
          <a:xfrm>
            <a:off x="2435225" y="5119688"/>
            <a:ext cx="1076325" cy="665162"/>
          </a:xfrm>
          <a:prstGeom prst="rect">
            <a:avLst/>
          </a:prstGeom>
          <a:blipFill dpi="0" rotWithShape="1">
            <a:blip r:embed="rId1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67" name="object 31"/>
          <p:cNvSpPr>
            <a:spLocks/>
          </p:cNvSpPr>
          <p:nvPr/>
        </p:nvSpPr>
        <p:spPr bwMode="auto">
          <a:xfrm>
            <a:off x="2482850" y="5153025"/>
            <a:ext cx="974725" cy="558800"/>
          </a:xfrm>
          <a:custGeom>
            <a:avLst/>
            <a:gdLst>
              <a:gd name="T0" fmla="*/ 0 w 974725"/>
              <a:gd name="T1" fmla="*/ 558800 h 558800"/>
              <a:gd name="T2" fmla="*/ 974725 w 974725"/>
              <a:gd name="T3" fmla="*/ 0 h 558800"/>
            </a:gdLst>
            <a:ahLst/>
            <a:cxnLst>
              <a:cxn ang="0">
                <a:pos x="T0" y="T1"/>
              </a:cxn>
              <a:cxn ang="0">
                <a:pos x="T2" y="T3"/>
              </a:cxn>
            </a:cxnLst>
            <a:rect l="0" t="0" r="r" b="b"/>
            <a:pathLst>
              <a:path w="974725" h="558800">
                <a:moveTo>
                  <a:pt x="0" y="558800"/>
                </a:moveTo>
                <a:lnTo>
                  <a:pt x="974725" y="0"/>
                </a:lnTo>
              </a:path>
            </a:pathLst>
          </a:custGeom>
          <a:noFill/>
          <a:ln w="25146">
            <a:solidFill>
              <a:srgbClr val="C0504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68" name="object 32"/>
          <p:cNvSpPr>
            <a:spLocks noChangeArrowheads="1"/>
          </p:cNvSpPr>
          <p:nvPr/>
        </p:nvSpPr>
        <p:spPr bwMode="auto">
          <a:xfrm>
            <a:off x="4283075" y="5634038"/>
            <a:ext cx="1285875" cy="107950"/>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69" name="object 33"/>
          <p:cNvSpPr>
            <a:spLocks/>
          </p:cNvSpPr>
          <p:nvPr/>
        </p:nvSpPr>
        <p:spPr bwMode="auto">
          <a:xfrm>
            <a:off x="4324350" y="5667375"/>
            <a:ext cx="1190625" cy="0"/>
          </a:xfrm>
          <a:custGeom>
            <a:avLst/>
            <a:gdLst>
              <a:gd name="T0" fmla="*/ 0 w 1190625"/>
              <a:gd name="T1" fmla="*/ 1190625 w 1190625"/>
            </a:gdLst>
            <a:ahLst/>
            <a:cxnLst>
              <a:cxn ang="0">
                <a:pos x="T0" y="0"/>
              </a:cxn>
              <a:cxn ang="0">
                <a:pos x="T1" y="0"/>
              </a:cxn>
            </a:cxnLst>
            <a:rect l="0" t="0" r="r" b="b"/>
            <a:pathLst>
              <a:path w="1190625">
                <a:moveTo>
                  <a:pt x="0" y="0"/>
                </a:moveTo>
                <a:lnTo>
                  <a:pt x="1190625" y="0"/>
                </a:lnTo>
              </a:path>
            </a:pathLst>
          </a:custGeom>
          <a:noFill/>
          <a:ln w="25146">
            <a:solidFill>
              <a:srgbClr val="C0504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70" name="object 34"/>
          <p:cNvSpPr>
            <a:spLocks noChangeArrowheads="1"/>
          </p:cNvSpPr>
          <p:nvPr/>
        </p:nvSpPr>
        <p:spPr bwMode="auto">
          <a:xfrm>
            <a:off x="1722438" y="5402263"/>
            <a:ext cx="1281112" cy="639762"/>
          </a:xfrm>
          <a:prstGeom prst="rect">
            <a:avLst/>
          </a:prstGeom>
          <a:blipFill dpi="0" rotWithShape="1">
            <a:blip r:embed="rId1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71" name="object 35"/>
          <p:cNvSpPr>
            <a:spLocks/>
          </p:cNvSpPr>
          <p:nvPr/>
        </p:nvSpPr>
        <p:spPr bwMode="auto">
          <a:xfrm>
            <a:off x="1768475" y="5435600"/>
            <a:ext cx="1181100" cy="533400"/>
          </a:xfrm>
          <a:custGeom>
            <a:avLst/>
            <a:gdLst>
              <a:gd name="T0" fmla="*/ 0 w 1181100"/>
              <a:gd name="T1" fmla="*/ 533400 h 533400"/>
              <a:gd name="T2" fmla="*/ 1181100 w 1181100"/>
              <a:gd name="T3" fmla="*/ 0 h 533400"/>
            </a:gdLst>
            <a:ahLst/>
            <a:cxnLst>
              <a:cxn ang="0">
                <a:pos x="T0" y="T1"/>
              </a:cxn>
              <a:cxn ang="0">
                <a:pos x="T2" y="T3"/>
              </a:cxn>
            </a:cxnLst>
            <a:rect l="0" t="0" r="r" b="b"/>
            <a:pathLst>
              <a:path w="1181100" h="533400">
                <a:moveTo>
                  <a:pt x="0" y="533400"/>
                </a:moveTo>
                <a:lnTo>
                  <a:pt x="1181100" y="0"/>
                </a:lnTo>
              </a:path>
            </a:pathLst>
          </a:custGeom>
          <a:noFill/>
          <a:ln w="25146">
            <a:solidFill>
              <a:srgbClr val="C0504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72" name="object 36"/>
          <p:cNvSpPr>
            <a:spLocks noChangeArrowheads="1"/>
          </p:cNvSpPr>
          <p:nvPr/>
        </p:nvSpPr>
        <p:spPr bwMode="auto">
          <a:xfrm>
            <a:off x="2882900" y="5316538"/>
            <a:ext cx="1073150" cy="206375"/>
          </a:xfrm>
          <a:prstGeom prst="rect">
            <a:avLst/>
          </a:prstGeom>
          <a:blipFill dpi="0" rotWithShape="1">
            <a:blip r:embed="rId2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73" name="object 37"/>
          <p:cNvSpPr>
            <a:spLocks/>
          </p:cNvSpPr>
          <p:nvPr/>
        </p:nvSpPr>
        <p:spPr bwMode="auto">
          <a:xfrm>
            <a:off x="2924175" y="5349875"/>
            <a:ext cx="977900" cy="98425"/>
          </a:xfrm>
          <a:custGeom>
            <a:avLst/>
            <a:gdLst>
              <a:gd name="T0" fmla="*/ 0 w 977900"/>
              <a:gd name="T1" fmla="*/ 98424 h 98425"/>
              <a:gd name="T2" fmla="*/ 977900 w 977900"/>
              <a:gd name="T3" fmla="*/ 0 h 98425"/>
            </a:gdLst>
            <a:ahLst/>
            <a:cxnLst>
              <a:cxn ang="0">
                <a:pos x="T0" y="T1"/>
              </a:cxn>
              <a:cxn ang="0">
                <a:pos x="T2" y="T3"/>
              </a:cxn>
            </a:cxnLst>
            <a:rect l="0" t="0" r="r" b="b"/>
            <a:pathLst>
              <a:path w="977900" h="98425">
                <a:moveTo>
                  <a:pt x="0" y="98424"/>
                </a:moveTo>
                <a:lnTo>
                  <a:pt x="977900" y="0"/>
                </a:lnTo>
              </a:path>
            </a:pathLst>
          </a:custGeom>
          <a:noFill/>
          <a:ln w="25146">
            <a:solidFill>
              <a:srgbClr val="C0504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74" name="object 38"/>
          <p:cNvSpPr>
            <a:spLocks noChangeArrowheads="1"/>
          </p:cNvSpPr>
          <p:nvPr/>
        </p:nvSpPr>
        <p:spPr bwMode="auto">
          <a:xfrm>
            <a:off x="3811588" y="5340350"/>
            <a:ext cx="1119187" cy="563563"/>
          </a:xfrm>
          <a:prstGeom prst="rect">
            <a:avLst/>
          </a:prstGeom>
          <a:blipFill dpi="0" rotWithShape="1">
            <a:blip r:embed="rId2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75" name="object 39"/>
          <p:cNvSpPr>
            <a:spLocks/>
          </p:cNvSpPr>
          <p:nvPr/>
        </p:nvSpPr>
        <p:spPr bwMode="auto">
          <a:xfrm>
            <a:off x="3857625" y="5372100"/>
            <a:ext cx="1019175" cy="457200"/>
          </a:xfrm>
          <a:custGeom>
            <a:avLst/>
            <a:gdLst>
              <a:gd name="T0" fmla="*/ 0 w 1019175"/>
              <a:gd name="T1" fmla="*/ 0 h 457200"/>
              <a:gd name="T2" fmla="*/ 1019175 w 1019175"/>
              <a:gd name="T3" fmla="*/ 457200 h 457200"/>
            </a:gdLst>
            <a:ahLst/>
            <a:cxnLst>
              <a:cxn ang="0">
                <a:pos x="T0" y="T1"/>
              </a:cxn>
              <a:cxn ang="0">
                <a:pos x="T2" y="T3"/>
              </a:cxn>
            </a:cxnLst>
            <a:rect l="0" t="0" r="r" b="b"/>
            <a:pathLst>
              <a:path w="1019175" h="457200">
                <a:moveTo>
                  <a:pt x="0" y="0"/>
                </a:moveTo>
                <a:lnTo>
                  <a:pt x="1019175" y="457200"/>
                </a:lnTo>
              </a:path>
            </a:pathLst>
          </a:custGeom>
          <a:noFill/>
          <a:ln w="25146">
            <a:solidFill>
              <a:srgbClr val="C0504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76" name="object 40"/>
          <p:cNvSpPr>
            <a:spLocks noChangeArrowheads="1"/>
          </p:cNvSpPr>
          <p:nvPr/>
        </p:nvSpPr>
        <p:spPr bwMode="auto">
          <a:xfrm>
            <a:off x="4832350" y="5414963"/>
            <a:ext cx="1393825" cy="477837"/>
          </a:xfrm>
          <a:prstGeom prst="rect">
            <a:avLst/>
          </a:prstGeom>
          <a:blipFill dpi="0" rotWithShape="1">
            <a:blip r:embed="rId2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77" name="object 41"/>
          <p:cNvSpPr>
            <a:spLocks/>
          </p:cNvSpPr>
          <p:nvPr/>
        </p:nvSpPr>
        <p:spPr bwMode="auto">
          <a:xfrm>
            <a:off x="4876800" y="5448300"/>
            <a:ext cx="1295400" cy="371475"/>
          </a:xfrm>
          <a:custGeom>
            <a:avLst/>
            <a:gdLst>
              <a:gd name="T0" fmla="*/ 0 w 1295400"/>
              <a:gd name="T1" fmla="*/ 371475 h 371475"/>
              <a:gd name="T2" fmla="*/ 1295400 w 1295400"/>
              <a:gd name="T3" fmla="*/ 0 h 371475"/>
            </a:gdLst>
            <a:ahLst/>
            <a:cxnLst>
              <a:cxn ang="0">
                <a:pos x="T0" y="T1"/>
              </a:cxn>
              <a:cxn ang="0">
                <a:pos x="T2" y="T3"/>
              </a:cxn>
            </a:cxnLst>
            <a:rect l="0" t="0" r="r" b="b"/>
            <a:pathLst>
              <a:path w="1295400" h="371475">
                <a:moveTo>
                  <a:pt x="0" y="371475"/>
                </a:moveTo>
                <a:lnTo>
                  <a:pt x="1295400" y="0"/>
                </a:lnTo>
              </a:path>
            </a:pathLst>
          </a:custGeom>
          <a:noFill/>
          <a:ln w="25146">
            <a:solidFill>
              <a:srgbClr val="C0504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78" name="object 42"/>
          <p:cNvSpPr>
            <a:spLocks noChangeArrowheads="1"/>
          </p:cNvSpPr>
          <p:nvPr/>
        </p:nvSpPr>
        <p:spPr bwMode="auto">
          <a:xfrm>
            <a:off x="3419475" y="5122863"/>
            <a:ext cx="958850" cy="609600"/>
          </a:xfrm>
          <a:prstGeom prst="rect">
            <a:avLst/>
          </a:prstGeom>
          <a:blipFill dpi="0" rotWithShape="1">
            <a:blip r:embed="rId2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79" name="object 43"/>
          <p:cNvSpPr>
            <a:spLocks/>
          </p:cNvSpPr>
          <p:nvPr/>
        </p:nvSpPr>
        <p:spPr bwMode="auto">
          <a:xfrm>
            <a:off x="3467100" y="5153025"/>
            <a:ext cx="857250" cy="504825"/>
          </a:xfrm>
          <a:custGeom>
            <a:avLst/>
            <a:gdLst>
              <a:gd name="T0" fmla="*/ 0 w 857250"/>
              <a:gd name="T1" fmla="*/ 0 h 504825"/>
              <a:gd name="T2" fmla="*/ 857250 w 857250"/>
              <a:gd name="T3" fmla="*/ 504825 h 504825"/>
            </a:gdLst>
            <a:ahLst/>
            <a:cxnLst>
              <a:cxn ang="0">
                <a:pos x="T0" y="T1"/>
              </a:cxn>
              <a:cxn ang="0">
                <a:pos x="T2" y="T3"/>
              </a:cxn>
            </a:cxnLst>
            <a:rect l="0" t="0" r="r" b="b"/>
            <a:pathLst>
              <a:path w="857250" h="504825">
                <a:moveTo>
                  <a:pt x="0" y="0"/>
                </a:moveTo>
                <a:lnTo>
                  <a:pt x="857250" y="504825"/>
                </a:lnTo>
              </a:path>
            </a:pathLst>
          </a:custGeom>
          <a:noFill/>
          <a:ln w="25146">
            <a:solidFill>
              <a:srgbClr val="C0504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80" name="object 44"/>
          <p:cNvSpPr>
            <a:spLocks noChangeArrowheads="1"/>
          </p:cNvSpPr>
          <p:nvPr/>
        </p:nvSpPr>
        <p:spPr bwMode="auto">
          <a:xfrm>
            <a:off x="931863" y="5929313"/>
            <a:ext cx="922337" cy="276225"/>
          </a:xfrm>
          <a:prstGeom prst="rect">
            <a:avLst/>
          </a:prstGeom>
          <a:blipFill dpi="0" rotWithShape="1">
            <a:blip r:embed="rId2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81" name="object 45"/>
          <p:cNvSpPr>
            <a:spLocks/>
          </p:cNvSpPr>
          <p:nvPr/>
        </p:nvSpPr>
        <p:spPr bwMode="auto">
          <a:xfrm>
            <a:off x="974725" y="5962650"/>
            <a:ext cx="825500" cy="168275"/>
          </a:xfrm>
          <a:custGeom>
            <a:avLst/>
            <a:gdLst>
              <a:gd name="T0" fmla="*/ 0 w 825500"/>
              <a:gd name="T1" fmla="*/ 168275 h 168275"/>
              <a:gd name="T2" fmla="*/ 825500 w 825500"/>
              <a:gd name="T3" fmla="*/ 0 h 168275"/>
            </a:gdLst>
            <a:ahLst/>
            <a:cxnLst>
              <a:cxn ang="0">
                <a:pos x="T0" y="T1"/>
              </a:cxn>
              <a:cxn ang="0">
                <a:pos x="T2" y="T3"/>
              </a:cxn>
            </a:cxnLst>
            <a:rect l="0" t="0" r="r" b="b"/>
            <a:pathLst>
              <a:path w="825500" h="168275">
                <a:moveTo>
                  <a:pt x="0" y="168275"/>
                </a:moveTo>
                <a:lnTo>
                  <a:pt x="825500" y="0"/>
                </a:lnTo>
              </a:path>
            </a:pathLst>
          </a:custGeom>
          <a:noFill/>
          <a:ln w="25146">
            <a:solidFill>
              <a:srgbClr val="4F81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82" name="object 46"/>
          <p:cNvSpPr>
            <a:spLocks noChangeArrowheads="1"/>
          </p:cNvSpPr>
          <p:nvPr/>
        </p:nvSpPr>
        <p:spPr bwMode="auto">
          <a:xfrm>
            <a:off x="1698625" y="5678488"/>
            <a:ext cx="838200" cy="376237"/>
          </a:xfrm>
          <a:prstGeom prst="rect">
            <a:avLst/>
          </a:prstGeom>
          <a:blipFill dpi="0" rotWithShape="1">
            <a:blip r:embed="rId2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83" name="object 47"/>
          <p:cNvSpPr>
            <a:spLocks/>
          </p:cNvSpPr>
          <p:nvPr/>
        </p:nvSpPr>
        <p:spPr bwMode="auto">
          <a:xfrm>
            <a:off x="1743075" y="5711825"/>
            <a:ext cx="739775" cy="269875"/>
          </a:xfrm>
          <a:custGeom>
            <a:avLst/>
            <a:gdLst>
              <a:gd name="T0" fmla="*/ 0 w 739775"/>
              <a:gd name="T1" fmla="*/ 269874 h 269875"/>
              <a:gd name="T2" fmla="*/ 739775 w 739775"/>
              <a:gd name="T3" fmla="*/ 0 h 269875"/>
            </a:gdLst>
            <a:ahLst/>
            <a:cxnLst>
              <a:cxn ang="0">
                <a:pos x="T0" y="T1"/>
              </a:cxn>
              <a:cxn ang="0">
                <a:pos x="T2" y="T3"/>
              </a:cxn>
            </a:cxnLst>
            <a:rect l="0" t="0" r="r" b="b"/>
            <a:pathLst>
              <a:path w="739775" h="269875">
                <a:moveTo>
                  <a:pt x="0" y="269874"/>
                </a:moveTo>
                <a:lnTo>
                  <a:pt x="739775" y="0"/>
                </a:lnTo>
              </a:path>
            </a:pathLst>
          </a:custGeom>
          <a:noFill/>
          <a:ln w="25146">
            <a:solidFill>
              <a:srgbClr val="4F81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84" name="object 48"/>
          <p:cNvSpPr>
            <a:spLocks noChangeArrowheads="1"/>
          </p:cNvSpPr>
          <p:nvPr/>
        </p:nvSpPr>
        <p:spPr bwMode="auto">
          <a:xfrm>
            <a:off x="2397125" y="5411788"/>
            <a:ext cx="596900" cy="392112"/>
          </a:xfrm>
          <a:prstGeom prst="rect">
            <a:avLst/>
          </a:prstGeom>
          <a:blipFill dpi="0" rotWithShape="1">
            <a:blip r:embed="rId2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85" name="object 49"/>
          <p:cNvSpPr>
            <a:spLocks/>
          </p:cNvSpPr>
          <p:nvPr/>
        </p:nvSpPr>
        <p:spPr bwMode="auto">
          <a:xfrm>
            <a:off x="2444750" y="5445125"/>
            <a:ext cx="495300" cy="285750"/>
          </a:xfrm>
          <a:custGeom>
            <a:avLst/>
            <a:gdLst>
              <a:gd name="T0" fmla="*/ 0 w 495300"/>
              <a:gd name="T1" fmla="*/ 285749 h 285750"/>
              <a:gd name="T2" fmla="*/ 495300 w 495300"/>
              <a:gd name="T3" fmla="*/ 0 h 285750"/>
            </a:gdLst>
            <a:ahLst/>
            <a:cxnLst>
              <a:cxn ang="0">
                <a:pos x="T0" y="T1"/>
              </a:cxn>
              <a:cxn ang="0">
                <a:pos x="T2" y="T3"/>
              </a:cxn>
            </a:cxnLst>
            <a:rect l="0" t="0" r="r" b="b"/>
            <a:pathLst>
              <a:path w="495300" h="285750">
                <a:moveTo>
                  <a:pt x="0" y="285749"/>
                </a:moveTo>
                <a:lnTo>
                  <a:pt x="495300" y="0"/>
                </a:lnTo>
              </a:path>
            </a:pathLst>
          </a:custGeom>
          <a:noFill/>
          <a:ln w="25146">
            <a:solidFill>
              <a:srgbClr val="4F81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86" name="object 50"/>
          <p:cNvSpPr>
            <a:spLocks noChangeArrowheads="1"/>
          </p:cNvSpPr>
          <p:nvPr/>
        </p:nvSpPr>
        <p:spPr bwMode="auto">
          <a:xfrm>
            <a:off x="2921000" y="5110163"/>
            <a:ext cx="581025" cy="377825"/>
          </a:xfrm>
          <a:prstGeom prst="rect">
            <a:avLst/>
          </a:prstGeom>
          <a:blipFill dpi="0" rotWithShape="1">
            <a:blip r:embed="rId2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87" name="object 51"/>
          <p:cNvSpPr>
            <a:spLocks/>
          </p:cNvSpPr>
          <p:nvPr/>
        </p:nvSpPr>
        <p:spPr bwMode="auto">
          <a:xfrm>
            <a:off x="2968625" y="5143500"/>
            <a:ext cx="479425" cy="273050"/>
          </a:xfrm>
          <a:custGeom>
            <a:avLst/>
            <a:gdLst>
              <a:gd name="T0" fmla="*/ 0 w 479425"/>
              <a:gd name="T1" fmla="*/ 273050 h 273050"/>
              <a:gd name="T2" fmla="*/ 479425 w 479425"/>
              <a:gd name="T3" fmla="*/ 0 h 273050"/>
            </a:gdLst>
            <a:ahLst/>
            <a:cxnLst>
              <a:cxn ang="0">
                <a:pos x="T0" y="T1"/>
              </a:cxn>
              <a:cxn ang="0">
                <a:pos x="T2" y="T3"/>
              </a:cxn>
            </a:cxnLst>
            <a:rect l="0" t="0" r="r" b="b"/>
            <a:pathLst>
              <a:path w="479425" h="273050">
                <a:moveTo>
                  <a:pt x="0" y="273050"/>
                </a:moveTo>
                <a:lnTo>
                  <a:pt x="479425" y="0"/>
                </a:lnTo>
              </a:path>
            </a:pathLst>
          </a:custGeom>
          <a:noFill/>
          <a:ln w="25146">
            <a:solidFill>
              <a:srgbClr val="4F81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88" name="object 52"/>
          <p:cNvSpPr>
            <a:spLocks noChangeArrowheads="1"/>
          </p:cNvSpPr>
          <p:nvPr/>
        </p:nvSpPr>
        <p:spPr bwMode="auto">
          <a:xfrm>
            <a:off x="3438525" y="5122863"/>
            <a:ext cx="454025" cy="323850"/>
          </a:xfrm>
          <a:prstGeom prst="rect">
            <a:avLst/>
          </a:prstGeom>
          <a:blipFill dpi="0" rotWithShape="1">
            <a:blip r:embed="rId2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89" name="object 53"/>
          <p:cNvSpPr>
            <a:spLocks/>
          </p:cNvSpPr>
          <p:nvPr/>
        </p:nvSpPr>
        <p:spPr bwMode="auto">
          <a:xfrm>
            <a:off x="3486150" y="5153025"/>
            <a:ext cx="352425" cy="219075"/>
          </a:xfrm>
          <a:custGeom>
            <a:avLst/>
            <a:gdLst>
              <a:gd name="T0" fmla="*/ 0 w 352425"/>
              <a:gd name="T1" fmla="*/ 0 h 219075"/>
              <a:gd name="T2" fmla="*/ 352425 w 352425"/>
              <a:gd name="T3" fmla="*/ 219075 h 219075"/>
            </a:gdLst>
            <a:ahLst/>
            <a:cxnLst>
              <a:cxn ang="0">
                <a:pos x="T0" y="T1"/>
              </a:cxn>
              <a:cxn ang="0">
                <a:pos x="T2" y="T3"/>
              </a:cxn>
            </a:cxnLst>
            <a:rect l="0" t="0" r="r" b="b"/>
            <a:pathLst>
              <a:path w="352425" h="219075">
                <a:moveTo>
                  <a:pt x="0" y="0"/>
                </a:moveTo>
                <a:lnTo>
                  <a:pt x="352425" y="219075"/>
                </a:lnTo>
              </a:path>
            </a:pathLst>
          </a:custGeom>
          <a:noFill/>
          <a:ln w="25146">
            <a:solidFill>
              <a:srgbClr val="4F81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90" name="object 54"/>
          <p:cNvSpPr>
            <a:spLocks noChangeArrowheads="1"/>
          </p:cNvSpPr>
          <p:nvPr/>
        </p:nvSpPr>
        <p:spPr bwMode="auto">
          <a:xfrm>
            <a:off x="3810000" y="5351463"/>
            <a:ext cx="568325" cy="390525"/>
          </a:xfrm>
          <a:prstGeom prst="rect">
            <a:avLst/>
          </a:prstGeom>
          <a:blipFill dpi="0" rotWithShape="1">
            <a:blip r:embed="rId2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91" name="object 55"/>
          <p:cNvSpPr>
            <a:spLocks/>
          </p:cNvSpPr>
          <p:nvPr/>
        </p:nvSpPr>
        <p:spPr bwMode="auto">
          <a:xfrm>
            <a:off x="3857625" y="5381625"/>
            <a:ext cx="466725" cy="285750"/>
          </a:xfrm>
          <a:custGeom>
            <a:avLst/>
            <a:gdLst>
              <a:gd name="T0" fmla="*/ 0 w 466725"/>
              <a:gd name="T1" fmla="*/ 0 h 285750"/>
              <a:gd name="T2" fmla="*/ 466725 w 466725"/>
              <a:gd name="T3" fmla="*/ 285750 h 285750"/>
            </a:gdLst>
            <a:ahLst/>
            <a:cxnLst>
              <a:cxn ang="0">
                <a:pos x="T0" y="T1"/>
              </a:cxn>
              <a:cxn ang="0">
                <a:pos x="T2" y="T3"/>
              </a:cxn>
            </a:cxnLst>
            <a:rect l="0" t="0" r="r" b="b"/>
            <a:pathLst>
              <a:path w="466725" h="285750">
                <a:moveTo>
                  <a:pt x="0" y="0"/>
                </a:moveTo>
                <a:lnTo>
                  <a:pt x="466725" y="285750"/>
                </a:lnTo>
              </a:path>
            </a:pathLst>
          </a:custGeom>
          <a:noFill/>
          <a:ln w="25146">
            <a:solidFill>
              <a:srgbClr val="4F81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92" name="object 56"/>
          <p:cNvSpPr>
            <a:spLocks noChangeArrowheads="1"/>
          </p:cNvSpPr>
          <p:nvPr/>
        </p:nvSpPr>
        <p:spPr bwMode="auto">
          <a:xfrm>
            <a:off x="4270375" y="5624513"/>
            <a:ext cx="650875" cy="279400"/>
          </a:xfrm>
          <a:prstGeom prst="rect">
            <a:avLst/>
          </a:prstGeom>
          <a:blipFill dpi="0" rotWithShape="1">
            <a:blip r:embed="rId3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93" name="object 57"/>
          <p:cNvSpPr>
            <a:spLocks/>
          </p:cNvSpPr>
          <p:nvPr/>
        </p:nvSpPr>
        <p:spPr bwMode="auto">
          <a:xfrm>
            <a:off x="4324350" y="5657850"/>
            <a:ext cx="552450" cy="171450"/>
          </a:xfrm>
          <a:custGeom>
            <a:avLst/>
            <a:gdLst>
              <a:gd name="T0" fmla="*/ 552450 w 552450"/>
              <a:gd name="T1" fmla="*/ 171450 h 171450"/>
              <a:gd name="T2" fmla="*/ 0 w 552450"/>
              <a:gd name="T3" fmla="*/ 0 h 171450"/>
            </a:gdLst>
            <a:ahLst/>
            <a:cxnLst>
              <a:cxn ang="0">
                <a:pos x="T0" y="T1"/>
              </a:cxn>
              <a:cxn ang="0">
                <a:pos x="T2" y="T3"/>
              </a:cxn>
            </a:cxnLst>
            <a:rect l="0" t="0" r="r" b="b"/>
            <a:pathLst>
              <a:path w="552450" h="171450">
                <a:moveTo>
                  <a:pt x="552450" y="171450"/>
                </a:moveTo>
                <a:lnTo>
                  <a:pt x="0" y="0"/>
                </a:lnTo>
              </a:path>
            </a:pathLst>
          </a:custGeom>
          <a:noFill/>
          <a:ln w="25146">
            <a:solidFill>
              <a:srgbClr val="4F81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94" name="object 58"/>
          <p:cNvSpPr>
            <a:spLocks noChangeArrowheads="1"/>
          </p:cNvSpPr>
          <p:nvPr/>
        </p:nvSpPr>
        <p:spPr bwMode="auto">
          <a:xfrm>
            <a:off x="4841875" y="5643563"/>
            <a:ext cx="727075" cy="260350"/>
          </a:xfrm>
          <a:prstGeom prst="rect">
            <a:avLst/>
          </a:prstGeom>
          <a:blipFill dpi="0" rotWithShape="1">
            <a:blip r:embed="rId3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95" name="object 59"/>
          <p:cNvSpPr>
            <a:spLocks/>
          </p:cNvSpPr>
          <p:nvPr/>
        </p:nvSpPr>
        <p:spPr bwMode="auto">
          <a:xfrm>
            <a:off x="4895850" y="5676900"/>
            <a:ext cx="628650" cy="152400"/>
          </a:xfrm>
          <a:custGeom>
            <a:avLst/>
            <a:gdLst>
              <a:gd name="T0" fmla="*/ 628650 w 628650"/>
              <a:gd name="T1" fmla="*/ 0 h 152400"/>
              <a:gd name="T2" fmla="*/ 0 w 628650"/>
              <a:gd name="T3" fmla="*/ 152400 h 152400"/>
            </a:gdLst>
            <a:ahLst/>
            <a:cxnLst>
              <a:cxn ang="0">
                <a:pos x="T0" y="T1"/>
              </a:cxn>
              <a:cxn ang="0">
                <a:pos x="T2" y="T3"/>
              </a:cxn>
            </a:cxnLst>
            <a:rect l="0" t="0" r="r" b="b"/>
            <a:pathLst>
              <a:path w="628650" h="152400">
                <a:moveTo>
                  <a:pt x="628650" y="0"/>
                </a:moveTo>
                <a:lnTo>
                  <a:pt x="0" y="152400"/>
                </a:lnTo>
              </a:path>
            </a:pathLst>
          </a:custGeom>
          <a:noFill/>
          <a:ln w="25146">
            <a:solidFill>
              <a:srgbClr val="4F81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96" name="object 60"/>
          <p:cNvSpPr>
            <a:spLocks noChangeArrowheads="1"/>
          </p:cNvSpPr>
          <p:nvPr/>
        </p:nvSpPr>
        <p:spPr bwMode="auto">
          <a:xfrm>
            <a:off x="5462588" y="5411788"/>
            <a:ext cx="809625" cy="330200"/>
          </a:xfrm>
          <a:prstGeom prst="rect">
            <a:avLst/>
          </a:prstGeom>
          <a:blipFill dpi="0" rotWithShape="1">
            <a:blip r:embed="rId3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97" name="object 61"/>
          <p:cNvSpPr>
            <a:spLocks/>
          </p:cNvSpPr>
          <p:nvPr/>
        </p:nvSpPr>
        <p:spPr bwMode="auto">
          <a:xfrm>
            <a:off x="5514975" y="5445125"/>
            <a:ext cx="711200" cy="222250"/>
          </a:xfrm>
          <a:custGeom>
            <a:avLst/>
            <a:gdLst>
              <a:gd name="T0" fmla="*/ 711200 w 711200"/>
              <a:gd name="T1" fmla="*/ 0 h 222250"/>
              <a:gd name="T2" fmla="*/ 0 w 711200"/>
              <a:gd name="T3" fmla="*/ 222249 h 222250"/>
            </a:gdLst>
            <a:ahLst/>
            <a:cxnLst>
              <a:cxn ang="0">
                <a:pos x="T0" y="T1"/>
              </a:cxn>
              <a:cxn ang="0">
                <a:pos x="T2" y="T3"/>
              </a:cxn>
            </a:cxnLst>
            <a:rect l="0" t="0" r="r" b="b"/>
            <a:pathLst>
              <a:path w="711200" h="222250">
                <a:moveTo>
                  <a:pt x="711200" y="0"/>
                </a:moveTo>
                <a:lnTo>
                  <a:pt x="0" y="222249"/>
                </a:lnTo>
              </a:path>
            </a:pathLst>
          </a:custGeom>
          <a:noFill/>
          <a:ln w="25146">
            <a:solidFill>
              <a:srgbClr val="4F81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198" name="object 62"/>
          <p:cNvSpPr>
            <a:spLocks noChangeArrowheads="1"/>
          </p:cNvSpPr>
          <p:nvPr/>
        </p:nvSpPr>
        <p:spPr bwMode="auto">
          <a:xfrm>
            <a:off x="858838" y="6007100"/>
            <a:ext cx="246062" cy="244475"/>
          </a:xfrm>
          <a:prstGeom prst="rect">
            <a:avLst/>
          </a:prstGeom>
          <a:blipFill dpi="0" rotWithShape="1">
            <a:blip r:embed="rId3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199" name="object 63"/>
          <p:cNvSpPr>
            <a:spLocks noChangeArrowheads="1"/>
          </p:cNvSpPr>
          <p:nvPr/>
        </p:nvSpPr>
        <p:spPr bwMode="auto">
          <a:xfrm>
            <a:off x="904875" y="6029325"/>
            <a:ext cx="152400" cy="152400"/>
          </a:xfrm>
          <a:prstGeom prst="rect">
            <a:avLst/>
          </a:prstGeom>
          <a:blipFill dpi="0" rotWithShape="1">
            <a:blip r:embed="rId3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00" name="object 64"/>
          <p:cNvSpPr>
            <a:spLocks/>
          </p:cNvSpPr>
          <p:nvPr/>
        </p:nvSpPr>
        <p:spPr bwMode="auto">
          <a:xfrm>
            <a:off x="904875" y="6030913"/>
            <a:ext cx="152400" cy="152400"/>
          </a:xfrm>
          <a:custGeom>
            <a:avLst/>
            <a:gdLst>
              <a:gd name="T0" fmla="*/ 0 w 151765"/>
              <a:gd name="T1" fmla="*/ 75870 h 152400"/>
              <a:gd name="T2" fmla="*/ 11636 w 151765"/>
              <a:gd name="T3" fmla="*/ 35375 h 152400"/>
              <a:gd name="T4" fmla="*/ 41927 w 151765"/>
              <a:gd name="T5" fmla="*/ 7792 h 152400"/>
              <a:gd name="T6" fmla="*/ 69062 w 151765"/>
              <a:gd name="T7" fmla="*/ 0 h 152400"/>
              <a:gd name="T8" fmla="*/ 85039 w 151765"/>
              <a:gd name="T9" fmla="*/ 1153 h 152400"/>
              <a:gd name="T10" fmla="*/ 124506 w 151765"/>
              <a:gd name="T11" fmla="*/ 17988 h 152400"/>
              <a:gd name="T12" fmla="*/ 147887 w 151765"/>
              <a:gd name="T13" fmla="*/ 50172 h 152400"/>
              <a:gd name="T14" fmla="*/ 151354 w 151765"/>
              <a:gd name="T15" fmla="*/ 63262 h 152400"/>
              <a:gd name="T16" fmla="*/ 150499 w 151765"/>
              <a:gd name="T17" fmla="*/ 80231 h 152400"/>
              <a:gd name="T18" fmla="*/ 135246 w 151765"/>
              <a:gd name="T19" fmla="*/ 121491 h 152400"/>
              <a:gd name="T20" fmla="*/ 105265 w 151765"/>
              <a:gd name="T21" fmla="*/ 146140 h 152400"/>
              <a:gd name="T22" fmla="*/ 79828 w 151765"/>
              <a:gd name="T23" fmla="*/ 151985 h 152400"/>
              <a:gd name="T24" fmla="*/ 64548 w 151765"/>
              <a:gd name="T25" fmla="*/ 150697 h 152400"/>
              <a:gd name="T26" fmla="*/ 26290 w 151765"/>
              <a:gd name="T27" fmla="*/ 132940 h 152400"/>
              <a:gd name="T28" fmla="*/ 3719 w 151765"/>
              <a:gd name="T29" fmla="*/ 99372 h 152400"/>
              <a:gd name="T30" fmla="*/ 0 w 151765"/>
              <a:gd name="T31" fmla="*/ 75870 h 15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765"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noFill/>
          <a:ln w="9906">
            <a:solidFill>
              <a:srgbClr val="4A7EB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201" name="object 65"/>
          <p:cNvSpPr>
            <a:spLocks noChangeArrowheads="1"/>
          </p:cNvSpPr>
          <p:nvPr/>
        </p:nvSpPr>
        <p:spPr bwMode="auto">
          <a:xfrm>
            <a:off x="1630363" y="5873750"/>
            <a:ext cx="244475" cy="244475"/>
          </a:xfrm>
          <a:prstGeom prst="rect">
            <a:avLst/>
          </a:prstGeom>
          <a:blipFill dpi="0" rotWithShape="1">
            <a:blip r:embed="rId3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02" name="object 66"/>
          <p:cNvSpPr>
            <a:spLocks noChangeArrowheads="1"/>
          </p:cNvSpPr>
          <p:nvPr/>
        </p:nvSpPr>
        <p:spPr bwMode="auto">
          <a:xfrm>
            <a:off x="1676400" y="5895975"/>
            <a:ext cx="152400" cy="152400"/>
          </a:xfrm>
          <a:prstGeom prst="rect">
            <a:avLst/>
          </a:prstGeom>
          <a:blipFill dpi="0" rotWithShape="1">
            <a:blip r:embed="rId3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03" name="object 67"/>
          <p:cNvSpPr>
            <a:spLocks/>
          </p:cNvSpPr>
          <p:nvPr/>
        </p:nvSpPr>
        <p:spPr bwMode="auto">
          <a:xfrm>
            <a:off x="1676400" y="5897563"/>
            <a:ext cx="152400" cy="152400"/>
          </a:xfrm>
          <a:custGeom>
            <a:avLst/>
            <a:gdLst>
              <a:gd name="T0" fmla="*/ 0 w 151764"/>
              <a:gd name="T1" fmla="*/ 75870 h 152400"/>
              <a:gd name="T2" fmla="*/ 11636 w 151764"/>
              <a:gd name="T3" fmla="*/ 35375 h 152400"/>
              <a:gd name="T4" fmla="*/ 41927 w 151764"/>
              <a:gd name="T5" fmla="*/ 7792 h 152400"/>
              <a:gd name="T6" fmla="*/ 69062 w 151764"/>
              <a:gd name="T7" fmla="*/ 0 h 152400"/>
              <a:gd name="T8" fmla="*/ 85039 w 151764"/>
              <a:gd name="T9" fmla="*/ 1153 h 152400"/>
              <a:gd name="T10" fmla="*/ 124506 w 151764"/>
              <a:gd name="T11" fmla="*/ 17988 h 152400"/>
              <a:gd name="T12" fmla="*/ 147887 w 151764"/>
              <a:gd name="T13" fmla="*/ 50172 h 152400"/>
              <a:gd name="T14" fmla="*/ 151354 w 151764"/>
              <a:gd name="T15" fmla="*/ 63262 h 152400"/>
              <a:gd name="T16" fmla="*/ 150499 w 151764"/>
              <a:gd name="T17" fmla="*/ 80231 h 152400"/>
              <a:gd name="T18" fmla="*/ 135246 w 151764"/>
              <a:gd name="T19" fmla="*/ 121491 h 152400"/>
              <a:gd name="T20" fmla="*/ 105265 w 151764"/>
              <a:gd name="T21" fmla="*/ 146140 h 152400"/>
              <a:gd name="T22" fmla="*/ 79828 w 151764"/>
              <a:gd name="T23" fmla="*/ 151985 h 152400"/>
              <a:gd name="T24" fmla="*/ 64548 w 151764"/>
              <a:gd name="T25" fmla="*/ 150697 h 152400"/>
              <a:gd name="T26" fmla="*/ 26290 w 151764"/>
              <a:gd name="T27" fmla="*/ 132940 h 152400"/>
              <a:gd name="T28" fmla="*/ 3719 w 151764"/>
              <a:gd name="T29" fmla="*/ 99372 h 152400"/>
              <a:gd name="T30" fmla="*/ 0 w 151764"/>
              <a:gd name="T31" fmla="*/ 75870 h 15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noFill/>
          <a:ln w="9906">
            <a:solidFill>
              <a:srgbClr val="4A7EB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204" name="object 68"/>
          <p:cNvSpPr>
            <a:spLocks noChangeArrowheads="1"/>
          </p:cNvSpPr>
          <p:nvPr/>
        </p:nvSpPr>
        <p:spPr bwMode="auto">
          <a:xfrm>
            <a:off x="2316163" y="5626100"/>
            <a:ext cx="244475" cy="244475"/>
          </a:xfrm>
          <a:prstGeom prst="rect">
            <a:avLst/>
          </a:prstGeom>
          <a:blipFill dpi="0" rotWithShape="1">
            <a:blip r:embed="rId3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05" name="object 69"/>
          <p:cNvSpPr>
            <a:spLocks noChangeArrowheads="1"/>
          </p:cNvSpPr>
          <p:nvPr/>
        </p:nvSpPr>
        <p:spPr bwMode="auto">
          <a:xfrm>
            <a:off x="2362200" y="5648325"/>
            <a:ext cx="152400" cy="152400"/>
          </a:xfrm>
          <a:prstGeom prst="rect">
            <a:avLst/>
          </a:prstGeom>
          <a:blipFill dpi="0" rotWithShape="1">
            <a:blip r:embed="rId3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06" name="object 70"/>
          <p:cNvSpPr>
            <a:spLocks/>
          </p:cNvSpPr>
          <p:nvPr/>
        </p:nvSpPr>
        <p:spPr bwMode="auto">
          <a:xfrm>
            <a:off x="2362200" y="5649913"/>
            <a:ext cx="152400" cy="152400"/>
          </a:xfrm>
          <a:custGeom>
            <a:avLst/>
            <a:gdLst>
              <a:gd name="T0" fmla="*/ 0 w 151764"/>
              <a:gd name="T1" fmla="*/ 75870 h 152400"/>
              <a:gd name="T2" fmla="*/ 11636 w 151764"/>
              <a:gd name="T3" fmla="*/ 35375 h 152400"/>
              <a:gd name="T4" fmla="*/ 41927 w 151764"/>
              <a:gd name="T5" fmla="*/ 7792 h 152400"/>
              <a:gd name="T6" fmla="*/ 69062 w 151764"/>
              <a:gd name="T7" fmla="*/ 0 h 152400"/>
              <a:gd name="T8" fmla="*/ 85039 w 151764"/>
              <a:gd name="T9" fmla="*/ 1153 h 152400"/>
              <a:gd name="T10" fmla="*/ 124506 w 151764"/>
              <a:gd name="T11" fmla="*/ 17988 h 152400"/>
              <a:gd name="T12" fmla="*/ 147887 w 151764"/>
              <a:gd name="T13" fmla="*/ 50172 h 152400"/>
              <a:gd name="T14" fmla="*/ 151354 w 151764"/>
              <a:gd name="T15" fmla="*/ 63262 h 152400"/>
              <a:gd name="T16" fmla="*/ 150499 w 151764"/>
              <a:gd name="T17" fmla="*/ 80231 h 152400"/>
              <a:gd name="T18" fmla="*/ 135246 w 151764"/>
              <a:gd name="T19" fmla="*/ 121491 h 152400"/>
              <a:gd name="T20" fmla="*/ 105265 w 151764"/>
              <a:gd name="T21" fmla="*/ 146140 h 152400"/>
              <a:gd name="T22" fmla="*/ 79828 w 151764"/>
              <a:gd name="T23" fmla="*/ 151985 h 152400"/>
              <a:gd name="T24" fmla="*/ 64548 w 151764"/>
              <a:gd name="T25" fmla="*/ 150697 h 152400"/>
              <a:gd name="T26" fmla="*/ 26290 w 151764"/>
              <a:gd name="T27" fmla="*/ 132940 h 152400"/>
              <a:gd name="T28" fmla="*/ 3719 w 151764"/>
              <a:gd name="T29" fmla="*/ 99372 h 152400"/>
              <a:gd name="T30" fmla="*/ 0 w 151764"/>
              <a:gd name="T31" fmla="*/ 75870 h 15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noFill/>
          <a:ln w="9906">
            <a:solidFill>
              <a:srgbClr val="4A7EB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207" name="object 71"/>
          <p:cNvSpPr>
            <a:spLocks noChangeArrowheads="1"/>
          </p:cNvSpPr>
          <p:nvPr/>
        </p:nvSpPr>
        <p:spPr bwMode="auto">
          <a:xfrm>
            <a:off x="2811463" y="5340350"/>
            <a:ext cx="244475" cy="244475"/>
          </a:xfrm>
          <a:prstGeom prst="rect">
            <a:avLst/>
          </a:prstGeom>
          <a:blipFill dpi="0" rotWithShape="1">
            <a:blip r:embed="rId3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08" name="object 72"/>
          <p:cNvSpPr>
            <a:spLocks noChangeArrowheads="1"/>
          </p:cNvSpPr>
          <p:nvPr/>
        </p:nvSpPr>
        <p:spPr bwMode="auto">
          <a:xfrm>
            <a:off x="2857500" y="5362575"/>
            <a:ext cx="152400" cy="152400"/>
          </a:xfrm>
          <a:prstGeom prst="rect">
            <a:avLst/>
          </a:prstGeom>
          <a:blipFill dpi="0" rotWithShape="1">
            <a:blip r:embed="rId3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09" name="object 73"/>
          <p:cNvSpPr>
            <a:spLocks/>
          </p:cNvSpPr>
          <p:nvPr/>
        </p:nvSpPr>
        <p:spPr bwMode="auto">
          <a:xfrm>
            <a:off x="2857500" y="5364163"/>
            <a:ext cx="152400" cy="152400"/>
          </a:xfrm>
          <a:custGeom>
            <a:avLst/>
            <a:gdLst>
              <a:gd name="T0" fmla="*/ 0 w 151764"/>
              <a:gd name="T1" fmla="*/ 75870 h 152400"/>
              <a:gd name="T2" fmla="*/ 11636 w 151764"/>
              <a:gd name="T3" fmla="*/ 35375 h 152400"/>
              <a:gd name="T4" fmla="*/ 41927 w 151764"/>
              <a:gd name="T5" fmla="*/ 7792 h 152400"/>
              <a:gd name="T6" fmla="*/ 69062 w 151764"/>
              <a:gd name="T7" fmla="*/ 0 h 152400"/>
              <a:gd name="T8" fmla="*/ 85039 w 151764"/>
              <a:gd name="T9" fmla="*/ 1153 h 152400"/>
              <a:gd name="T10" fmla="*/ 124506 w 151764"/>
              <a:gd name="T11" fmla="*/ 17988 h 152400"/>
              <a:gd name="T12" fmla="*/ 147887 w 151764"/>
              <a:gd name="T13" fmla="*/ 50172 h 152400"/>
              <a:gd name="T14" fmla="*/ 151354 w 151764"/>
              <a:gd name="T15" fmla="*/ 63262 h 152400"/>
              <a:gd name="T16" fmla="*/ 150499 w 151764"/>
              <a:gd name="T17" fmla="*/ 80231 h 152400"/>
              <a:gd name="T18" fmla="*/ 135246 w 151764"/>
              <a:gd name="T19" fmla="*/ 121491 h 152400"/>
              <a:gd name="T20" fmla="*/ 105265 w 151764"/>
              <a:gd name="T21" fmla="*/ 146140 h 152400"/>
              <a:gd name="T22" fmla="*/ 79828 w 151764"/>
              <a:gd name="T23" fmla="*/ 151985 h 152400"/>
              <a:gd name="T24" fmla="*/ 64548 w 151764"/>
              <a:gd name="T25" fmla="*/ 150697 h 152400"/>
              <a:gd name="T26" fmla="*/ 26290 w 151764"/>
              <a:gd name="T27" fmla="*/ 132940 h 152400"/>
              <a:gd name="T28" fmla="*/ 3719 w 151764"/>
              <a:gd name="T29" fmla="*/ 99372 h 152400"/>
              <a:gd name="T30" fmla="*/ 0 w 151764"/>
              <a:gd name="T31" fmla="*/ 75870 h 15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noFill/>
          <a:ln w="9906">
            <a:solidFill>
              <a:srgbClr val="4A7EB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210" name="object 74"/>
          <p:cNvSpPr>
            <a:spLocks noChangeArrowheads="1"/>
          </p:cNvSpPr>
          <p:nvPr/>
        </p:nvSpPr>
        <p:spPr bwMode="auto">
          <a:xfrm>
            <a:off x="3344863" y="5045075"/>
            <a:ext cx="244475" cy="244475"/>
          </a:xfrm>
          <a:prstGeom prst="rect">
            <a:avLst/>
          </a:prstGeom>
          <a:blipFill dpi="0" rotWithShape="1">
            <a:blip r:embed="rId3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11" name="object 75"/>
          <p:cNvSpPr>
            <a:spLocks noChangeArrowheads="1"/>
          </p:cNvSpPr>
          <p:nvPr/>
        </p:nvSpPr>
        <p:spPr bwMode="auto">
          <a:xfrm>
            <a:off x="3390900" y="5067300"/>
            <a:ext cx="152400" cy="152400"/>
          </a:xfrm>
          <a:prstGeom prst="rect">
            <a:avLst/>
          </a:prstGeom>
          <a:blipFill dpi="0" rotWithShape="1">
            <a:blip r:embed="rId3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12" name="object 76"/>
          <p:cNvSpPr>
            <a:spLocks/>
          </p:cNvSpPr>
          <p:nvPr/>
        </p:nvSpPr>
        <p:spPr bwMode="auto">
          <a:xfrm>
            <a:off x="3390900" y="5067300"/>
            <a:ext cx="152400" cy="152400"/>
          </a:xfrm>
          <a:custGeom>
            <a:avLst/>
            <a:gdLst>
              <a:gd name="T0" fmla="*/ 0 w 151764"/>
              <a:gd name="T1" fmla="*/ 75870 h 152400"/>
              <a:gd name="T2" fmla="*/ 11636 w 151764"/>
              <a:gd name="T3" fmla="*/ 35375 h 152400"/>
              <a:gd name="T4" fmla="*/ 41927 w 151764"/>
              <a:gd name="T5" fmla="*/ 7792 h 152400"/>
              <a:gd name="T6" fmla="*/ 69062 w 151764"/>
              <a:gd name="T7" fmla="*/ 0 h 152400"/>
              <a:gd name="T8" fmla="*/ 85039 w 151764"/>
              <a:gd name="T9" fmla="*/ 1153 h 152400"/>
              <a:gd name="T10" fmla="*/ 124506 w 151764"/>
              <a:gd name="T11" fmla="*/ 17988 h 152400"/>
              <a:gd name="T12" fmla="*/ 147887 w 151764"/>
              <a:gd name="T13" fmla="*/ 50172 h 152400"/>
              <a:gd name="T14" fmla="*/ 151354 w 151764"/>
              <a:gd name="T15" fmla="*/ 63262 h 152400"/>
              <a:gd name="T16" fmla="*/ 150499 w 151764"/>
              <a:gd name="T17" fmla="*/ 80231 h 152400"/>
              <a:gd name="T18" fmla="*/ 135246 w 151764"/>
              <a:gd name="T19" fmla="*/ 121491 h 152400"/>
              <a:gd name="T20" fmla="*/ 105265 w 151764"/>
              <a:gd name="T21" fmla="*/ 146140 h 152400"/>
              <a:gd name="T22" fmla="*/ 79828 w 151764"/>
              <a:gd name="T23" fmla="*/ 151985 h 152400"/>
              <a:gd name="T24" fmla="*/ 64548 w 151764"/>
              <a:gd name="T25" fmla="*/ 150697 h 152400"/>
              <a:gd name="T26" fmla="*/ 26290 w 151764"/>
              <a:gd name="T27" fmla="*/ 132940 h 152400"/>
              <a:gd name="T28" fmla="*/ 3719 w 151764"/>
              <a:gd name="T29" fmla="*/ 99372 h 152400"/>
              <a:gd name="T30" fmla="*/ 0 w 151764"/>
              <a:gd name="T31" fmla="*/ 75870 h 15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noFill/>
          <a:ln w="9906">
            <a:solidFill>
              <a:srgbClr val="4A7EB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213" name="object 77"/>
          <p:cNvSpPr>
            <a:spLocks noChangeArrowheads="1"/>
          </p:cNvSpPr>
          <p:nvPr/>
        </p:nvSpPr>
        <p:spPr bwMode="auto">
          <a:xfrm>
            <a:off x="3735388" y="5264150"/>
            <a:ext cx="246062" cy="244475"/>
          </a:xfrm>
          <a:prstGeom prst="rect">
            <a:avLst/>
          </a:prstGeom>
          <a:blipFill dpi="0" rotWithShape="1">
            <a:blip r:embed="rId3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14" name="object 78"/>
          <p:cNvSpPr>
            <a:spLocks noChangeArrowheads="1"/>
          </p:cNvSpPr>
          <p:nvPr/>
        </p:nvSpPr>
        <p:spPr bwMode="auto">
          <a:xfrm>
            <a:off x="3781425" y="5286375"/>
            <a:ext cx="152400" cy="152400"/>
          </a:xfrm>
          <a:prstGeom prst="rect">
            <a:avLst/>
          </a:prstGeom>
          <a:blipFill dpi="0" rotWithShape="1">
            <a:blip r:embed="rId3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15" name="object 79"/>
          <p:cNvSpPr>
            <a:spLocks/>
          </p:cNvSpPr>
          <p:nvPr/>
        </p:nvSpPr>
        <p:spPr bwMode="auto">
          <a:xfrm>
            <a:off x="3781425" y="5287963"/>
            <a:ext cx="152400" cy="152400"/>
          </a:xfrm>
          <a:custGeom>
            <a:avLst/>
            <a:gdLst>
              <a:gd name="T0" fmla="*/ 0 w 151764"/>
              <a:gd name="T1" fmla="*/ 75870 h 152400"/>
              <a:gd name="T2" fmla="*/ 11636 w 151764"/>
              <a:gd name="T3" fmla="*/ 35375 h 152400"/>
              <a:gd name="T4" fmla="*/ 41927 w 151764"/>
              <a:gd name="T5" fmla="*/ 7792 h 152400"/>
              <a:gd name="T6" fmla="*/ 69062 w 151764"/>
              <a:gd name="T7" fmla="*/ 0 h 152400"/>
              <a:gd name="T8" fmla="*/ 85039 w 151764"/>
              <a:gd name="T9" fmla="*/ 1153 h 152400"/>
              <a:gd name="T10" fmla="*/ 124506 w 151764"/>
              <a:gd name="T11" fmla="*/ 17988 h 152400"/>
              <a:gd name="T12" fmla="*/ 147887 w 151764"/>
              <a:gd name="T13" fmla="*/ 50172 h 152400"/>
              <a:gd name="T14" fmla="*/ 151354 w 151764"/>
              <a:gd name="T15" fmla="*/ 63262 h 152400"/>
              <a:gd name="T16" fmla="*/ 150499 w 151764"/>
              <a:gd name="T17" fmla="*/ 80231 h 152400"/>
              <a:gd name="T18" fmla="*/ 135246 w 151764"/>
              <a:gd name="T19" fmla="*/ 121491 h 152400"/>
              <a:gd name="T20" fmla="*/ 105265 w 151764"/>
              <a:gd name="T21" fmla="*/ 146140 h 152400"/>
              <a:gd name="T22" fmla="*/ 79828 w 151764"/>
              <a:gd name="T23" fmla="*/ 151985 h 152400"/>
              <a:gd name="T24" fmla="*/ 64548 w 151764"/>
              <a:gd name="T25" fmla="*/ 150697 h 152400"/>
              <a:gd name="T26" fmla="*/ 26290 w 151764"/>
              <a:gd name="T27" fmla="*/ 132940 h 152400"/>
              <a:gd name="T28" fmla="*/ 3719 w 151764"/>
              <a:gd name="T29" fmla="*/ 99372 h 152400"/>
              <a:gd name="T30" fmla="*/ 0 w 151764"/>
              <a:gd name="T31" fmla="*/ 75870 h 15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noFill/>
          <a:ln w="9906">
            <a:solidFill>
              <a:srgbClr val="4A7EB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216" name="object 80"/>
          <p:cNvSpPr>
            <a:spLocks noChangeArrowheads="1"/>
          </p:cNvSpPr>
          <p:nvPr/>
        </p:nvSpPr>
        <p:spPr bwMode="auto">
          <a:xfrm>
            <a:off x="4202113" y="5549900"/>
            <a:ext cx="244475" cy="244475"/>
          </a:xfrm>
          <a:prstGeom prst="rect">
            <a:avLst/>
          </a:prstGeom>
          <a:blipFill dpi="0" rotWithShape="1">
            <a:blip r:embed="rId3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17" name="object 81"/>
          <p:cNvSpPr>
            <a:spLocks noChangeArrowheads="1"/>
          </p:cNvSpPr>
          <p:nvPr/>
        </p:nvSpPr>
        <p:spPr bwMode="auto">
          <a:xfrm>
            <a:off x="4248150" y="5572125"/>
            <a:ext cx="152400" cy="152400"/>
          </a:xfrm>
          <a:prstGeom prst="rect">
            <a:avLst/>
          </a:prstGeom>
          <a:blipFill dpi="0" rotWithShape="1">
            <a:blip r:embed="rId3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18" name="object 82"/>
          <p:cNvSpPr>
            <a:spLocks/>
          </p:cNvSpPr>
          <p:nvPr/>
        </p:nvSpPr>
        <p:spPr bwMode="auto">
          <a:xfrm>
            <a:off x="4248150" y="5573713"/>
            <a:ext cx="152400" cy="152400"/>
          </a:xfrm>
          <a:custGeom>
            <a:avLst/>
            <a:gdLst>
              <a:gd name="T0" fmla="*/ 0 w 151764"/>
              <a:gd name="T1" fmla="*/ 75870 h 152400"/>
              <a:gd name="T2" fmla="*/ 11636 w 151764"/>
              <a:gd name="T3" fmla="*/ 35375 h 152400"/>
              <a:gd name="T4" fmla="*/ 41927 w 151764"/>
              <a:gd name="T5" fmla="*/ 7792 h 152400"/>
              <a:gd name="T6" fmla="*/ 69062 w 151764"/>
              <a:gd name="T7" fmla="*/ 0 h 152400"/>
              <a:gd name="T8" fmla="*/ 85039 w 151764"/>
              <a:gd name="T9" fmla="*/ 1153 h 152400"/>
              <a:gd name="T10" fmla="*/ 124506 w 151764"/>
              <a:gd name="T11" fmla="*/ 17988 h 152400"/>
              <a:gd name="T12" fmla="*/ 147887 w 151764"/>
              <a:gd name="T13" fmla="*/ 50172 h 152400"/>
              <a:gd name="T14" fmla="*/ 151354 w 151764"/>
              <a:gd name="T15" fmla="*/ 63262 h 152400"/>
              <a:gd name="T16" fmla="*/ 150499 w 151764"/>
              <a:gd name="T17" fmla="*/ 80231 h 152400"/>
              <a:gd name="T18" fmla="*/ 135246 w 151764"/>
              <a:gd name="T19" fmla="*/ 121491 h 152400"/>
              <a:gd name="T20" fmla="*/ 105265 w 151764"/>
              <a:gd name="T21" fmla="*/ 146140 h 152400"/>
              <a:gd name="T22" fmla="*/ 79828 w 151764"/>
              <a:gd name="T23" fmla="*/ 151985 h 152400"/>
              <a:gd name="T24" fmla="*/ 64548 w 151764"/>
              <a:gd name="T25" fmla="*/ 150697 h 152400"/>
              <a:gd name="T26" fmla="*/ 26290 w 151764"/>
              <a:gd name="T27" fmla="*/ 132940 h 152400"/>
              <a:gd name="T28" fmla="*/ 3719 w 151764"/>
              <a:gd name="T29" fmla="*/ 99372 h 152400"/>
              <a:gd name="T30" fmla="*/ 0 w 151764"/>
              <a:gd name="T31" fmla="*/ 75870 h 15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noFill/>
          <a:ln w="9906">
            <a:solidFill>
              <a:srgbClr val="4A7EB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219" name="object 83"/>
          <p:cNvSpPr>
            <a:spLocks noChangeArrowheads="1"/>
          </p:cNvSpPr>
          <p:nvPr/>
        </p:nvSpPr>
        <p:spPr bwMode="auto">
          <a:xfrm>
            <a:off x="4754563" y="5721350"/>
            <a:ext cx="244475" cy="244475"/>
          </a:xfrm>
          <a:prstGeom prst="rect">
            <a:avLst/>
          </a:prstGeom>
          <a:blipFill dpi="0" rotWithShape="1">
            <a:blip r:embed="rId3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20" name="object 84"/>
          <p:cNvSpPr>
            <a:spLocks noChangeArrowheads="1"/>
          </p:cNvSpPr>
          <p:nvPr/>
        </p:nvSpPr>
        <p:spPr bwMode="auto">
          <a:xfrm>
            <a:off x="4800600" y="5743575"/>
            <a:ext cx="152400" cy="152400"/>
          </a:xfrm>
          <a:prstGeom prst="rect">
            <a:avLst/>
          </a:prstGeom>
          <a:blipFill dpi="0" rotWithShape="1">
            <a:blip r:embed="rId3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21" name="object 85"/>
          <p:cNvSpPr>
            <a:spLocks/>
          </p:cNvSpPr>
          <p:nvPr/>
        </p:nvSpPr>
        <p:spPr bwMode="auto">
          <a:xfrm>
            <a:off x="4800600" y="5745163"/>
            <a:ext cx="152400" cy="152400"/>
          </a:xfrm>
          <a:custGeom>
            <a:avLst/>
            <a:gdLst>
              <a:gd name="T0" fmla="*/ 0 w 151764"/>
              <a:gd name="T1" fmla="*/ 75870 h 152400"/>
              <a:gd name="T2" fmla="*/ 11636 w 151764"/>
              <a:gd name="T3" fmla="*/ 35375 h 152400"/>
              <a:gd name="T4" fmla="*/ 41927 w 151764"/>
              <a:gd name="T5" fmla="*/ 7792 h 152400"/>
              <a:gd name="T6" fmla="*/ 69062 w 151764"/>
              <a:gd name="T7" fmla="*/ 0 h 152400"/>
              <a:gd name="T8" fmla="*/ 85039 w 151764"/>
              <a:gd name="T9" fmla="*/ 1153 h 152400"/>
              <a:gd name="T10" fmla="*/ 124506 w 151764"/>
              <a:gd name="T11" fmla="*/ 17988 h 152400"/>
              <a:gd name="T12" fmla="*/ 147887 w 151764"/>
              <a:gd name="T13" fmla="*/ 50172 h 152400"/>
              <a:gd name="T14" fmla="*/ 151354 w 151764"/>
              <a:gd name="T15" fmla="*/ 63262 h 152400"/>
              <a:gd name="T16" fmla="*/ 150499 w 151764"/>
              <a:gd name="T17" fmla="*/ 80231 h 152400"/>
              <a:gd name="T18" fmla="*/ 135246 w 151764"/>
              <a:gd name="T19" fmla="*/ 121491 h 152400"/>
              <a:gd name="T20" fmla="*/ 105265 w 151764"/>
              <a:gd name="T21" fmla="*/ 146140 h 152400"/>
              <a:gd name="T22" fmla="*/ 79828 w 151764"/>
              <a:gd name="T23" fmla="*/ 151985 h 152400"/>
              <a:gd name="T24" fmla="*/ 64548 w 151764"/>
              <a:gd name="T25" fmla="*/ 150697 h 152400"/>
              <a:gd name="T26" fmla="*/ 26290 w 151764"/>
              <a:gd name="T27" fmla="*/ 132940 h 152400"/>
              <a:gd name="T28" fmla="*/ 3719 w 151764"/>
              <a:gd name="T29" fmla="*/ 99372 h 152400"/>
              <a:gd name="T30" fmla="*/ 0 w 151764"/>
              <a:gd name="T31" fmla="*/ 75870 h 15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noFill/>
          <a:ln w="9906">
            <a:solidFill>
              <a:srgbClr val="4A7EB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222" name="object 86"/>
          <p:cNvSpPr>
            <a:spLocks noChangeArrowheads="1"/>
          </p:cNvSpPr>
          <p:nvPr/>
        </p:nvSpPr>
        <p:spPr bwMode="auto">
          <a:xfrm>
            <a:off x="5392738" y="5549900"/>
            <a:ext cx="246062" cy="244475"/>
          </a:xfrm>
          <a:prstGeom prst="rect">
            <a:avLst/>
          </a:prstGeom>
          <a:blipFill dpi="0" rotWithShape="1">
            <a:blip r:embed="rId3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23" name="object 87"/>
          <p:cNvSpPr>
            <a:spLocks noChangeArrowheads="1"/>
          </p:cNvSpPr>
          <p:nvPr/>
        </p:nvSpPr>
        <p:spPr bwMode="auto">
          <a:xfrm>
            <a:off x="5438775" y="5572125"/>
            <a:ext cx="152400" cy="152400"/>
          </a:xfrm>
          <a:prstGeom prst="rect">
            <a:avLst/>
          </a:prstGeom>
          <a:blipFill dpi="0" rotWithShape="1">
            <a:blip r:embed="rId3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24" name="object 88"/>
          <p:cNvSpPr>
            <a:spLocks/>
          </p:cNvSpPr>
          <p:nvPr/>
        </p:nvSpPr>
        <p:spPr bwMode="auto">
          <a:xfrm>
            <a:off x="5438775" y="5573713"/>
            <a:ext cx="152400" cy="152400"/>
          </a:xfrm>
          <a:custGeom>
            <a:avLst/>
            <a:gdLst>
              <a:gd name="T0" fmla="*/ 0 w 151764"/>
              <a:gd name="T1" fmla="*/ 75870 h 152400"/>
              <a:gd name="T2" fmla="*/ 11636 w 151764"/>
              <a:gd name="T3" fmla="*/ 35375 h 152400"/>
              <a:gd name="T4" fmla="*/ 41927 w 151764"/>
              <a:gd name="T5" fmla="*/ 7792 h 152400"/>
              <a:gd name="T6" fmla="*/ 69062 w 151764"/>
              <a:gd name="T7" fmla="*/ 0 h 152400"/>
              <a:gd name="T8" fmla="*/ 85039 w 151764"/>
              <a:gd name="T9" fmla="*/ 1153 h 152400"/>
              <a:gd name="T10" fmla="*/ 124506 w 151764"/>
              <a:gd name="T11" fmla="*/ 17988 h 152400"/>
              <a:gd name="T12" fmla="*/ 147887 w 151764"/>
              <a:gd name="T13" fmla="*/ 50172 h 152400"/>
              <a:gd name="T14" fmla="*/ 151354 w 151764"/>
              <a:gd name="T15" fmla="*/ 63262 h 152400"/>
              <a:gd name="T16" fmla="*/ 150499 w 151764"/>
              <a:gd name="T17" fmla="*/ 80231 h 152400"/>
              <a:gd name="T18" fmla="*/ 135246 w 151764"/>
              <a:gd name="T19" fmla="*/ 121491 h 152400"/>
              <a:gd name="T20" fmla="*/ 105265 w 151764"/>
              <a:gd name="T21" fmla="*/ 146140 h 152400"/>
              <a:gd name="T22" fmla="*/ 79828 w 151764"/>
              <a:gd name="T23" fmla="*/ 151985 h 152400"/>
              <a:gd name="T24" fmla="*/ 64548 w 151764"/>
              <a:gd name="T25" fmla="*/ 150697 h 152400"/>
              <a:gd name="T26" fmla="*/ 26290 w 151764"/>
              <a:gd name="T27" fmla="*/ 132940 h 152400"/>
              <a:gd name="T28" fmla="*/ 3719 w 151764"/>
              <a:gd name="T29" fmla="*/ 99372 h 152400"/>
              <a:gd name="T30" fmla="*/ 0 w 151764"/>
              <a:gd name="T31" fmla="*/ 75870 h 15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noFill/>
          <a:ln w="9906">
            <a:solidFill>
              <a:srgbClr val="4A7EB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225" name="object 89"/>
          <p:cNvSpPr>
            <a:spLocks noChangeArrowheads="1"/>
          </p:cNvSpPr>
          <p:nvPr/>
        </p:nvSpPr>
        <p:spPr bwMode="auto">
          <a:xfrm>
            <a:off x="6049963" y="5349875"/>
            <a:ext cx="244475" cy="244475"/>
          </a:xfrm>
          <a:prstGeom prst="rect">
            <a:avLst/>
          </a:prstGeom>
          <a:blipFill dpi="0" rotWithShape="1">
            <a:blip r:embed="rId3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26" name="object 90"/>
          <p:cNvSpPr>
            <a:spLocks noChangeArrowheads="1"/>
          </p:cNvSpPr>
          <p:nvPr/>
        </p:nvSpPr>
        <p:spPr bwMode="auto">
          <a:xfrm>
            <a:off x="6096000" y="5372100"/>
            <a:ext cx="152400" cy="152400"/>
          </a:xfrm>
          <a:prstGeom prst="rect">
            <a:avLst/>
          </a:prstGeom>
          <a:blipFill dpi="0" rotWithShape="1">
            <a:blip r:embed="rId3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27" name="object 91"/>
          <p:cNvSpPr>
            <a:spLocks/>
          </p:cNvSpPr>
          <p:nvPr/>
        </p:nvSpPr>
        <p:spPr bwMode="auto">
          <a:xfrm>
            <a:off x="6096000" y="5372100"/>
            <a:ext cx="152400" cy="152400"/>
          </a:xfrm>
          <a:custGeom>
            <a:avLst/>
            <a:gdLst>
              <a:gd name="T0" fmla="*/ 0 w 151764"/>
              <a:gd name="T1" fmla="*/ 75870 h 152400"/>
              <a:gd name="T2" fmla="*/ 11636 w 151764"/>
              <a:gd name="T3" fmla="*/ 35375 h 152400"/>
              <a:gd name="T4" fmla="*/ 41927 w 151764"/>
              <a:gd name="T5" fmla="*/ 7792 h 152400"/>
              <a:gd name="T6" fmla="*/ 69062 w 151764"/>
              <a:gd name="T7" fmla="*/ 0 h 152400"/>
              <a:gd name="T8" fmla="*/ 85039 w 151764"/>
              <a:gd name="T9" fmla="*/ 1153 h 152400"/>
              <a:gd name="T10" fmla="*/ 124506 w 151764"/>
              <a:gd name="T11" fmla="*/ 17988 h 152400"/>
              <a:gd name="T12" fmla="*/ 147887 w 151764"/>
              <a:gd name="T13" fmla="*/ 50172 h 152400"/>
              <a:gd name="T14" fmla="*/ 151354 w 151764"/>
              <a:gd name="T15" fmla="*/ 63262 h 152400"/>
              <a:gd name="T16" fmla="*/ 150499 w 151764"/>
              <a:gd name="T17" fmla="*/ 80231 h 152400"/>
              <a:gd name="T18" fmla="*/ 135246 w 151764"/>
              <a:gd name="T19" fmla="*/ 121491 h 152400"/>
              <a:gd name="T20" fmla="*/ 105265 w 151764"/>
              <a:gd name="T21" fmla="*/ 146140 h 152400"/>
              <a:gd name="T22" fmla="*/ 79828 w 151764"/>
              <a:gd name="T23" fmla="*/ 151985 h 152400"/>
              <a:gd name="T24" fmla="*/ 64548 w 151764"/>
              <a:gd name="T25" fmla="*/ 150697 h 152400"/>
              <a:gd name="T26" fmla="*/ 26290 w 151764"/>
              <a:gd name="T27" fmla="*/ 132940 h 152400"/>
              <a:gd name="T28" fmla="*/ 3719 w 151764"/>
              <a:gd name="T29" fmla="*/ 99372 h 152400"/>
              <a:gd name="T30" fmla="*/ 0 w 151764"/>
              <a:gd name="T31" fmla="*/ 75870 h 15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764" h="152400">
                <a:moveTo>
                  <a:pt x="0" y="75870"/>
                </a:moveTo>
                <a:lnTo>
                  <a:pt x="11636" y="35375"/>
                </a:lnTo>
                <a:lnTo>
                  <a:pt x="41927" y="7792"/>
                </a:lnTo>
                <a:lnTo>
                  <a:pt x="69062" y="0"/>
                </a:lnTo>
                <a:lnTo>
                  <a:pt x="85039" y="1153"/>
                </a:lnTo>
                <a:lnTo>
                  <a:pt x="124506" y="17988"/>
                </a:lnTo>
                <a:lnTo>
                  <a:pt x="147887" y="50172"/>
                </a:lnTo>
                <a:lnTo>
                  <a:pt x="151354" y="63262"/>
                </a:lnTo>
                <a:lnTo>
                  <a:pt x="150499" y="80231"/>
                </a:lnTo>
                <a:lnTo>
                  <a:pt x="135246" y="121491"/>
                </a:lnTo>
                <a:lnTo>
                  <a:pt x="105265" y="146140"/>
                </a:lnTo>
                <a:lnTo>
                  <a:pt x="79828" y="151985"/>
                </a:lnTo>
                <a:lnTo>
                  <a:pt x="64548" y="150697"/>
                </a:lnTo>
                <a:lnTo>
                  <a:pt x="26290" y="132940"/>
                </a:lnTo>
                <a:lnTo>
                  <a:pt x="3719" y="99372"/>
                </a:lnTo>
                <a:lnTo>
                  <a:pt x="0" y="75870"/>
                </a:lnTo>
                <a:close/>
              </a:path>
            </a:pathLst>
          </a:custGeom>
          <a:noFill/>
          <a:ln w="9906">
            <a:solidFill>
              <a:srgbClr val="4A7EB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228" name="object 92"/>
          <p:cNvSpPr txBox="1">
            <a:spLocks noChangeArrowheads="1"/>
          </p:cNvSpPr>
          <p:nvPr/>
        </p:nvSpPr>
        <p:spPr bwMode="auto">
          <a:xfrm>
            <a:off x="981075" y="574675"/>
            <a:ext cx="72485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tabLst>
                <a:tab pos="3568700" algn="l"/>
              </a:tabLst>
              <a:defRPr>
                <a:solidFill>
                  <a:schemeClr val="tx1"/>
                </a:solidFill>
                <a:latin typeface="Calibri" panose="020F0502020204030204" pitchFamily="34" charset="0"/>
                <a:ea typeface="ＭＳ Ｐゴシック" panose="020B0600070205080204" pitchFamily="34" charset="-128"/>
              </a:defRPr>
            </a:lvl1pPr>
            <a:lvl2pPr marL="742950" indent="-285750">
              <a:tabLst>
                <a:tab pos="3568700" algn="l"/>
              </a:tabLst>
              <a:defRPr>
                <a:solidFill>
                  <a:schemeClr val="tx1"/>
                </a:solidFill>
                <a:latin typeface="Calibri" panose="020F0502020204030204" pitchFamily="34" charset="0"/>
                <a:ea typeface="ＭＳ Ｐゴシック" panose="020B0600070205080204" pitchFamily="34" charset="-128"/>
              </a:defRPr>
            </a:lvl2pPr>
            <a:lvl3pPr marL="1143000" indent="-228600">
              <a:tabLst>
                <a:tab pos="3568700" algn="l"/>
              </a:tabLst>
              <a:defRPr>
                <a:solidFill>
                  <a:schemeClr val="tx1"/>
                </a:solidFill>
                <a:latin typeface="Calibri" panose="020F0502020204030204" pitchFamily="34" charset="0"/>
                <a:ea typeface="ＭＳ Ｐゴシック" panose="020B0600070205080204" pitchFamily="34" charset="-128"/>
              </a:defRPr>
            </a:lvl3pPr>
            <a:lvl4pPr marL="1600200" indent="-228600">
              <a:tabLst>
                <a:tab pos="3568700" algn="l"/>
              </a:tabLst>
              <a:defRPr>
                <a:solidFill>
                  <a:schemeClr val="tx1"/>
                </a:solidFill>
                <a:latin typeface="Calibri" panose="020F0502020204030204" pitchFamily="34" charset="0"/>
                <a:ea typeface="ＭＳ Ｐゴシック" panose="020B0600070205080204" pitchFamily="34" charset="-128"/>
              </a:defRPr>
            </a:lvl4pPr>
            <a:lvl5pPr marL="2057400" indent="-228600">
              <a:tabLst>
                <a:tab pos="3568700" algn="l"/>
              </a:tabLst>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3568700" algn="l"/>
              </a:tabLs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3568700" algn="l"/>
              </a:tabLs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3568700" algn="l"/>
              </a:tabLs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3568700" algn="l"/>
              </a:tabLst>
              <a:defRPr>
                <a:solidFill>
                  <a:schemeClr val="tx1"/>
                </a:solidFill>
                <a:latin typeface="Calibri" panose="020F0502020204030204" pitchFamily="34" charset="0"/>
                <a:ea typeface="ＭＳ Ｐゴシック" panose="020B0600070205080204" pitchFamily="34" charset="-128"/>
              </a:defRPr>
            </a:lvl9pPr>
          </a:lstStyle>
          <a:p>
            <a:pPr>
              <a:lnSpc>
                <a:spcPts val="4288"/>
              </a:lnSpc>
            </a:pPr>
            <a:r>
              <a:rPr lang="en-US" altLang="en-US" sz="4400">
                <a:solidFill>
                  <a:schemeClr val="tx2"/>
                </a:solidFill>
                <a:latin typeface="Gill Sans MT" panose="020B0502020104020203" pitchFamily="34" charset="0"/>
              </a:rPr>
              <a:t>Objective of the GSVSs (cont.)</a:t>
            </a:r>
          </a:p>
        </p:txBody>
      </p:sp>
      <p:sp>
        <p:nvSpPr>
          <p:cNvPr id="347229" name="object 93"/>
          <p:cNvSpPr>
            <a:spLocks noChangeArrowheads="1"/>
          </p:cNvSpPr>
          <p:nvPr/>
        </p:nvSpPr>
        <p:spPr bwMode="auto">
          <a:xfrm>
            <a:off x="6559550" y="4919663"/>
            <a:ext cx="428625" cy="107950"/>
          </a:xfrm>
          <a:prstGeom prst="rect">
            <a:avLst/>
          </a:prstGeom>
          <a:blipFill dpi="0" rotWithShape="1">
            <a:blip r:embed="rId3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30" name="object 94"/>
          <p:cNvSpPr>
            <a:spLocks/>
          </p:cNvSpPr>
          <p:nvPr/>
        </p:nvSpPr>
        <p:spPr bwMode="auto">
          <a:xfrm>
            <a:off x="6600825" y="4953000"/>
            <a:ext cx="333375" cy="0"/>
          </a:xfrm>
          <a:custGeom>
            <a:avLst/>
            <a:gdLst>
              <a:gd name="T0" fmla="*/ 0 w 333375"/>
              <a:gd name="T1" fmla="*/ 333375 w 333375"/>
            </a:gdLst>
            <a:ahLst/>
            <a:cxnLst>
              <a:cxn ang="0">
                <a:pos x="T0" y="0"/>
              </a:cxn>
              <a:cxn ang="0">
                <a:pos x="T1" y="0"/>
              </a:cxn>
            </a:cxnLst>
            <a:rect l="0" t="0" r="r" b="b"/>
            <a:pathLst>
              <a:path w="333375">
                <a:moveTo>
                  <a:pt x="0" y="0"/>
                </a:moveTo>
                <a:lnTo>
                  <a:pt x="333375" y="0"/>
                </a:lnTo>
              </a:path>
            </a:pathLst>
          </a:custGeom>
          <a:noFill/>
          <a:ln w="25146">
            <a:solidFill>
              <a:srgbClr val="4F81B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231" name="object 95"/>
          <p:cNvSpPr>
            <a:spLocks noChangeArrowheads="1"/>
          </p:cNvSpPr>
          <p:nvPr/>
        </p:nvSpPr>
        <p:spPr bwMode="auto">
          <a:xfrm>
            <a:off x="6559550" y="5208588"/>
            <a:ext cx="428625" cy="106362"/>
          </a:xfrm>
          <a:prstGeom prst="rect">
            <a:avLst/>
          </a:prstGeom>
          <a:blipFill dpi="0" rotWithShape="1">
            <a:blip r:embed="rId3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32" name="object 96"/>
          <p:cNvSpPr>
            <a:spLocks/>
          </p:cNvSpPr>
          <p:nvPr/>
        </p:nvSpPr>
        <p:spPr bwMode="auto">
          <a:xfrm>
            <a:off x="6600825" y="5241925"/>
            <a:ext cx="333375" cy="0"/>
          </a:xfrm>
          <a:custGeom>
            <a:avLst/>
            <a:gdLst>
              <a:gd name="T0" fmla="*/ 0 w 333375"/>
              <a:gd name="T1" fmla="*/ 333375 w 333375"/>
            </a:gdLst>
            <a:ahLst/>
            <a:cxnLst>
              <a:cxn ang="0">
                <a:pos x="T0" y="0"/>
              </a:cxn>
              <a:cxn ang="0">
                <a:pos x="T1" y="0"/>
              </a:cxn>
            </a:cxnLst>
            <a:rect l="0" t="0" r="r" b="b"/>
            <a:pathLst>
              <a:path w="333375">
                <a:moveTo>
                  <a:pt x="0" y="0"/>
                </a:moveTo>
                <a:lnTo>
                  <a:pt x="333375" y="0"/>
                </a:lnTo>
              </a:path>
            </a:pathLst>
          </a:custGeom>
          <a:noFill/>
          <a:ln w="25146">
            <a:solidFill>
              <a:srgbClr val="C0504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233" name="object 97"/>
          <p:cNvSpPr>
            <a:spLocks noChangeArrowheads="1"/>
          </p:cNvSpPr>
          <p:nvPr/>
        </p:nvSpPr>
        <p:spPr bwMode="auto">
          <a:xfrm>
            <a:off x="6569075" y="5481638"/>
            <a:ext cx="428625" cy="107950"/>
          </a:xfrm>
          <a:prstGeom prst="rect">
            <a:avLst/>
          </a:prstGeom>
          <a:blipFill dpi="0" rotWithShape="1">
            <a:blip r:embed="rId3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34" name="object 98"/>
          <p:cNvSpPr>
            <a:spLocks/>
          </p:cNvSpPr>
          <p:nvPr/>
        </p:nvSpPr>
        <p:spPr bwMode="auto">
          <a:xfrm>
            <a:off x="6610350" y="5514975"/>
            <a:ext cx="333375" cy="0"/>
          </a:xfrm>
          <a:custGeom>
            <a:avLst/>
            <a:gdLst>
              <a:gd name="T0" fmla="*/ 0 w 333375"/>
              <a:gd name="T1" fmla="*/ 333375 w 333375"/>
            </a:gdLst>
            <a:ahLst/>
            <a:cxnLst>
              <a:cxn ang="0">
                <a:pos x="T0" y="0"/>
              </a:cxn>
              <a:cxn ang="0">
                <a:pos x="T1" y="0"/>
              </a:cxn>
            </a:cxnLst>
            <a:rect l="0" t="0" r="r" b="b"/>
            <a:pathLst>
              <a:path w="333375">
                <a:moveTo>
                  <a:pt x="0" y="0"/>
                </a:moveTo>
                <a:lnTo>
                  <a:pt x="333375" y="0"/>
                </a:lnTo>
              </a:path>
            </a:pathLst>
          </a:custGeom>
          <a:noFill/>
          <a:ln w="25146">
            <a:solidFill>
              <a:srgbClr val="9BBB5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7235" name="object 99"/>
          <p:cNvSpPr>
            <a:spLocks noChangeArrowheads="1"/>
          </p:cNvSpPr>
          <p:nvPr/>
        </p:nvSpPr>
        <p:spPr bwMode="auto">
          <a:xfrm>
            <a:off x="6569075" y="5770563"/>
            <a:ext cx="428625" cy="107950"/>
          </a:xfrm>
          <a:prstGeom prst="rect">
            <a:avLst/>
          </a:prstGeom>
          <a:blipFill dpi="0" rotWithShape="1">
            <a:blip r:embed="rId3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47236" name="object 100"/>
          <p:cNvSpPr>
            <a:spLocks/>
          </p:cNvSpPr>
          <p:nvPr/>
        </p:nvSpPr>
        <p:spPr bwMode="auto">
          <a:xfrm>
            <a:off x="6610350" y="5803900"/>
            <a:ext cx="333375" cy="0"/>
          </a:xfrm>
          <a:custGeom>
            <a:avLst/>
            <a:gdLst>
              <a:gd name="T0" fmla="*/ 0 w 333375"/>
              <a:gd name="T1" fmla="*/ 333375 w 333375"/>
            </a:gdLst>
            <a:ahLst/>
            <a:cxnLst>
              <a:cxn ang="0">
                <a:pos x="T0" y="0"/>
              </a:cxn>
              <a:cxn ang="0">
                <a:pos x="T1" y="0"/>
              </a:cxn>
            </a:cxnLst>
            <a:rect l="0" t="0" r="r" b="b"/>
            <a:pathLst>
              <a:path w="333375">
                <a:moveTo>
                  <a:pt x="0" y="0"/>
                </a:moveTo>
                <a:lnTo>
                  <a:pt x="333375" y="0"/>
                </a:lnTo>
              </a:path>
            </a:pathLst>
          </a:custGeom>
          <a:noFill/>
          <a:ln w="25146">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1" name="object 101"/>
          <p:cNvSpPr txBox="1"/>
          <p:nvPr/>
        </p:nvSpPr>
        <p:spPr>
          <a:xfrm>
            <a:off x="823913" y="1295400"/>
            <a:ext cx="7861300" cy="4827588"/>
          </a:xfrm>
          <a:prstGeom prst="rect">
            <a:avLst/>
          </a:prstGeom>
        </p:spPr>
        <p:txBody>
          <a:bodyPr lIns="0" tIns="0" rIns="0" bIns="0">
            <a:spAutoFit/>
          </a:bodyPr>
          <a:lstStyle>
            <a:lvl1pPr marL="127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400">
                <a:cs typeface="Calibri" panose="020F0502020204030204" pitchFamily="34" charset="0"/>
              </a:rPr>
              <a:t>Why compare the </a:t>
            </a:r>
            <a:r>
              <a:rPr lang="en-US" altLang="en-US" sz="2400" b="1">
                <a:cs typeface="Calibri" panose="020F0502020204030204" pitchFamily="34" charset="0"/>
              </a:rPr>
              <a:t>shape </a:t>
            </a:r>
            <a:r>
              <a:rPr lang="en-US" altLang="en-US" sz="2400">
                <a:cs typeface="Calibri" panose="020F0502020204030204" pitchFamily="34" charset="0"/>
              </a:rPr>
              <a:t>of the models?</a:t>
            </a:r>
          </a:p>
          <a:p>
            <a:endParaRPr lang="en-US" altLang="en-US" sz="2500">
              <a:latin typeface="Times New Roman" panose="02020603050405020304" pitchFamily="18" charset="0"/>
              <a:cs typeface="Times New Roman" panose="02020603050405020304" pitchFamily="18" charset="0"/>
            </a:endParaRPr>
          </a:p>
          <a:p>
            <a:r>
              <a:rPr lang="en-US" altLang="en-US" sz="2400">
                <a:cs typeface="Calibri" panose="020F0502020204030204" pitchFamily="34" charset="0"/>
              </a:rPr>
              <a:t>Rather than using “absolute” values of the geoid at specific locations to compare models, it is actually more useful to look at the changes in the shape of the geoid over various distance scales (i.e. looking at the </a:t>
            </a:r>
            <a:r>
              <a:rPr lang="en-US" altLang="en-US" sz="2400" b="1">
                <a:cs typeface="Calibri" panose="020F0502020204030204" pitchFamily="34" charset="0"/>
              </a:rPr>
              <a:t>slope </a:t>
            </a:r>
            <a:r>
              <a:rPr lang="en-US" altLang="en-US" sz="2400">
                <a:cs typeface="Calibri" panose="020F0502020204030204" pitchFamily="34" charset="0"/>
              </a:rPr>
              <a:t>between various pairs of survey points separated by	1, 2, 5, 10, 20, 50, 100, 200 km, etc.) .	Hence the name…</a:t>
            </a:r>
          </a:p>
          <a:p>
            <a:pPr>
              <a:spcBef>
                <a:spcPts val="13"/>
              </a:spcBef>
            </a:pPr>
            <a:endParaRPr lang="en-US" altLang="en-US" sz="3100">
              <a:latin typeface="Times New Roman" panose="02020603050405020304" pitchFamily="18" charset="0"/>
              <a:cs typeface="Times New Roman" panose="02020603050405020304" pitchFamily="18" charset="0"/>
            </a:endParaRPr>
          </a:p>
          <a:p>
            <a:pPr>
              <a:lnSpc>
                <a:spcPts val="2063"/>
              </a:lnSpc>
            </a:pPr>
            <a:r>
              <a:rPr lang="en-US" altLang="en-US">
                <a:latin typeface="Arial" panose="020B0604020202020204" pitchFamily="34" charset="0"/>
                <a:cs typeface="Arial" panose="020B0604020202020204" pitchFamily="34" charset="0"/>
              </a:rPr>
              <a:t>Example of slopes over various distance scales:</a:t>
            </a:r>
          </a:p>
          <a:p>
            <a:pPr algn="r">
              <a:lnSpc>
                <a:spcPts val="1825"/>
              </a:lnSpc>
            </a:pPr>
            <a:r>
              <a:rPr lang="en-US" altLang="en-US" sz="1600">
                <a:latin typeface="Arial" panose="020B0604020202020204" pitchFamily="34" charset="0"/>
                <a:cs typeface="Arial" panose="020B0604020202020204" pitchFamily="34" charset="0"/>
              </a:rPr>
              <a:t>Every 1 interval</a:t>
            </a:r>
          </a:p>
          <a:p>
            <a:pPr algn="r">
              <a:spcBef>
                <a:spcPts val="400"/>
              </a:spcBef>
            </a:pPr>
            <a:r>
              <a:rPr lang="en-US" altLang="en-US" sz="1600">
                <a:latin typeface="Arial" panose="020B0604020202020204" pitchFamily="34" charset="0"/>
                <a:cs typeface="Arial" panose="020B0604020202020204" pitchFamily="34" charset="0"/>
              </a:rPr>
              <a:t>Every 2 intervals</a:t>
            </a:r>
          </a:p>
          <a:p>
            <a:pPr algn="r">
              <a:spcBef>
                <a:spcPts val="325"/>
              </a:spcBef>
            </a:pPr>
            <a:r>
              <a:rPr lang="en-US" altLang="en-US" sz="1600">
                <a:latin typeface="Arial" panose="020B0604020202020204" pitchFamily="34" charset="0"/>
                <a:cs typeface="Arial" panose="020B0604020202020204" pitchFamily="34" charset="0"/>
              </a:rPr>
              <a:t>Every 3 intervals</a:t>
            </a:r>
          </a:p>
          <a:p>
            <a:pPr algn="r">
              <a:spcBef>
                <a:spcPts val="400"/>
              </a:spcBef>
            </a:pPr>
            <a:r>
              <a:rPr lang="en-US" altLang="en-US" sz="1600">
                <a:latin typeface="Arial" panose="020B0604020202020204" pitchFamily="34" charset="0"/>
                <a:cs typeface="Arial" panose="020B0604020202020204" pitchFamily="34" charset="0"/>
              </a:rPr>
              <a:t>Every 4 intervals</a:t>
            </a:r>
          </a:p>
        </p:txBody>
      </p:sp>
      <p:sp>
        <p:nvSpPr>
          <p:cNvPr id="103" name="Date Placeholder 102"/>
          <p:cNvSpPr>
            <a:spLocks noGrp="1"/>
          </p:cNvSpPr>
          <p:nvPr>
            <p:ph type="dt" sz="quarter" idx="10"/>
          </p:nvPr>
        </p:nvSpPr>
        <p:spPr/>
        <p:txBody>
          <a:bodyPr/>
          <a:lstStyle/>
          <a:p>
            <a:pPr>
              <a:defRPr/>
            </a:pPr>
            <a:r>
              <a:rPr lang="en-US" altLang="en-US"/>
              <a:t>February 8, 2017</a:t>
            </a:r>
          </a:p>
        </p:txBody>
      </p:sp>
      <p:sp>
        <p:nvSpPr>
          <p:cNvPr id="104" name="Footer Placeholder 103"/>
          <p:cNvSpPr>
            <a:spLocks noGrp="1"/>
          </p:cNvSpPr>
          <p:nvPr>
            <p:ph type="ftr" sz="quarter" idx="11"/>
          </p:nvPr>
        </p:nvSpPr>
        <p:spPr/>
        <p:txBody>
          <a:bodyPr/>
          <a:lstStyle/>
          <a:p>
            <a:pPr>
              <a:defRPr/>
            </a:pPr>
            <a:r>
              <a:rPr lang="en-US"/>
              <a:t>2017 Geospatial Summit, Silver Spring MD</a:t>
            </a:r>
          </a:p>
        </p:txBody>
      </p:sp>
    </p:spTree>
    <p:extLst>
      <p:ext uri="{BB962C8B-B14F-4D97-AF65-F5344CB8AC3E}">
        <p14:creationId xmlns:p14="http://schemas.microsoft.com/office/powerpoint/2010/main" val="141582907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itle 1"/>
          <p:cNvSpPr>
            <a:spLocks noGrp="1"/>
          </p:cNvSpPr>
          <p:nvPr>
            <p:ph type="title"/>
          </p:nvPr>
        </p:nvSpPr>
        <p:spPr>
          <a:xfrm>
            <a:off x="457200" y="452438"/>
            <a:ext cx="8229600" cy="1143000"/>
          </a:xfrm>
        </p:spPr>
        <p:txBody>
          <a:bodyPr/>
          <a:lstStyle/>
          <a:p>
            <a:r>
              <a:rPr lang="en-US" altLang="en-US"/>
              <a:t>Choosing the Place and Time for a New Survey</a:t>
            </a:r>
          </a:p>
        </p:txBody>
      </p:sp>
      <p:sp>
        <p:nvSpPr>
          <p:cNvPr id="349187" name="Content Placeholder 2"/>
          <p:cNvSpPr>
            <a:spLocks noGrp="1"/>
          </p:cNvSpPr>
          <p:nvPr>
            <p:ph idx="1"/>
          </p:nvPr>
        </p:nvSpPr>
        <p:spPr>
          <a:xfrm>
            <a:off x="446088" y="1181100"/>
            <a:ext cx="8229600" cy="4525963"/>
          </a:xfrm>
        </p:spPr>
        <p:txBody>
          <a:bodyPr/>
          <a:lstStyle/>
          <a:p>
            <a:r>
              <a:rPr lang="en-US" altLang="en-US"/>
              <a:t>Criteria:</a:t>
            </a:r>
          </a:p>
          <a:p>
            <a:pPr lvl="1"/>
            <a:r>
              <a:rPr lang="en-US" altLang="en-US"/>
              <a:t>Significantly exceed 100 km</a:t>
            </a:r>
          </a:p>
          <a:p>
            <a:pPr lvl="1"/>
            <a:r>
              <a:rPr lang="en-US" altLang="en-US"/>
              <a:t>Under existing GRAV-D data</a:t>
            </a:r>
          </a:p>
          <a:p>
            <a:pPr lvl="1"/>
            <a:r>
              <a:rPr lang="en-US" altLang="en-US"/>
              <a:t>Avoid trees and woods</a:t>
            </a:r>
          </a:p>
          <a:p>
            <a:pPr lvl="1"/>
            <a:r>
              <a:rPr lang="en-US" altLang="en-US"/>
              <a:t>Along major roads</a:t>
            </a:r>
          </a:p>
          <a:p>
            <a:pPr lvl="1"/>
            <a:r>
              <a:rPr lang="en-US" altLang="en-US"/>
              <a:t>Cloud-free nights</a:t>
            </a:r>
          </a:p>
          <a:p>
            <a:pPr lvl="1"/>
            <a:r>
              <a:rPr lang="en-US" altLang="en-US"/>
              <a:t>No major bridges along the route</a:t>
            </a:r>
          </a:p>
          <a:p>
            <a:pPr lvl="1"/>
            <a:r>
              <a:rPr lang="en-US" altLang="en-US"/>
              <a:t>Low elevations</a:t>
            </a:r>
          </a:p>
          <a:p>
            <a:pPr lvl="1"/>
            <a:r>
              <a:rPr lang="en-US" altLang="en-US"/>
              <a:t>Significant geoid slope</a:t>
            </a:r>
          </a:p>
          <a:p>
            <a:pPr lvl="1"/>
            <a:r>
              <a:rPr lang="en-US" altLang="en-US"/>
              <a:t>Inexpensive travel costs</a:t>
            </a:r>
          </a:p>
        </p:txBody>
      </p:sp>
      <p:sp>
        <p:nvSpPr>
          <p:cNvPr id="4" name="Date Placeholder 3"/>
          <p:cNvSpPr>
            <a:spLocks noGrp="1"/>
          </p:cNvSpPr>
          <p:nvPr>
            <p:ph type="dt" sz="quarter" idx="10"/>
          </p:nvPr>
        </p:nvSpPr>
        <p:spPr/>
        <p:txBody>
          <a:bodyPr/>
          <a:lstStyle/>
          <a:p>
            <a:pPr>
              <a:defRPr/>
            </a:pPr>
            <a:r>
              <a:rPr lang="en-US">
                <a:solidFill>
                  <a:schemeClr val="tx1">
                    <a:tint val="75000"/>
                  </a:schemeClr>
                </a:solidFill>
              </a:rPr>
              <a:t>12/9/2011</a:t>
            </a:r>
          </a:p>
        </p:txBody>
      </p:sp>
      <p:sp>
        <p:nvSpPr>
          <p:cNvPr id="5" name="Footer Placeholder 4"/>
          <p:cNvSpPr>
            <a:spLocks noGrp="1"/>
          </p:cNvSpPr>
          <p:nvPr>
            <p:ph type="ftr" sz="quarter" idx="11"/>
          </p:nvPr>
        </p:nvSpPr>
        <p:spPr/>
        <p:txBody>
          <a:bodyPr/>
          <a:lstStyle/>
          <a:p>
            <a:pPr>
              <a:defRPr/>
            </a:pPr>
            <a:r>
              <a:rPr lang="en-US" dirty="0">
                <a:solidFill>
                  <a:schemeClr val="tx1">
                    <a:tint val="75000"/>
                  </a:schemeClr>
                </a:solidFill>
              </a:rPr>
              <a:t>American Geophysical Union Fall Meeting</a:t>
            </a:r>
          </a:p>
        </p:txBody>
      </p:sp>
      <p:sp>
        <p:nvSpPr>
          <p:cNvPr id="34919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A8FAF9A-C8FE-4635-BEA4-01BE31F7610A}" type="slidenum">
              <a:rPr lang="en-US" altLang="en-US" sz="1200" smtClean="0">
                <a:solidFill>
                  <a:srgbClr val="898989"/>
                </a:solidFill>
              </a:rPr>
              <a:pPr>
                <a:spcBef>
                  <a:spcPct val="0"/>
                </a:spcBef>
                <a:buFontTx/>
                <a:buNone/>
              </a:pPr>
              <a:t>43</a:t>
            </a:fld>
            <a:endParaRPr lang="en-US" altLang="en-US" sz="1200">
              <a:solidFill>
                <a:srgbClr val="898989"/>
              </a:solidFill>
            </a:endParaRPr>
          </a:p>
        </p:txBody>
      </p:sp>
      <p:sp>
        <p:nvSpPr>
          <p:cNvPr id="349191" name="Tree"/>
          <p:cNvSpPr>
            <a:spLocks noEditPoints="1" noChangeArrowheads="1"/>
          </p:cNvSpPr>
          <p:nvPr/>
        </p:nvSpPr>
        <p:spPr bwMode="auto">
          <a:xfrm>
            <a:off x="8210550" y="1404938"/>
            <a:ext cx="671513" cy="671512"/>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2147483646 w 21600"/>
              <a:gd name="T9" fmla="*/ 2147483646 h 21600"/>
              <a:gd name="T10" fmla="*/ 2147483646 w 21600"/>
              <a:gd name="T11" fmla="*/ 2147483646 h 21600"/>
              <a:gd name="T12" fmla="*/ 2147483646 w 21600"/>
              <a:gd name="T13" fmla="*/ 2147483646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349192" name="Picture 9" descr="C:\Documents and Settings\Dru.Smith\Local Settings\Temporary Internet Files\Content.IE5\2C5ZV6QI\MC90043259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2763" y="2554288"/>
            <a:ext cx="7778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93" name="Picture 13" descr="C:\Documents and Settings\Dru.Smith\Local Settings\Temporary Internet Files\Content.IE5\X5YCUKVJ\MC90030367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8463" y="1225550"/>
            <a:ext cx="1125537"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94" name="Picture 13" descr="C:\Documents and Settings\Dru.Smith\Local Settings\Temporary Internet Files\Content.IE5\X5YCUKVJ\MC90030367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8463" y="2351088"/>
            <a:ext cx="112553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95" name="Picture 14" descr="C:\Documents and Settings\Dru.Smith\Local Settings\Temporary Internet Files\Content.IE5\X5YCUKVJ\MC900383692[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8275" y="3813175"/>
            <a:ext cx="14446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96" name="Picture 13" descr="C:\Documents and Settings\Dru.Smith\Local Settings\Temporary Internet Files\Content.IE5\X5YCUKVJ\MC90030367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8463" y="3592513"/>
            <a:ext cx="1125537"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97" name="Picture 16" descr="C:\Documents and Settings\Dru.Smith\Local Settings\Temporary Internet Files\Content.IE5\X5YCUKVJ\MM90004108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602663" y="6235700"/>
            <a:ext cx="284162"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98" name="Picture 16" descr="C:\Documents and Settings\Dru.Smith\Local Settings\Temporary Internet Files\Content.IE5\X5YCUKVJ\MM90004108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91500" y="6154738"/>
            <a:ext cx="28416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99" name="Picture 16" descr="C:\Documents and Settings\Dru.Smith\Local Settings\Temporary Internet Files\Content.IE5\X5YCUKVJ\MM90004108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69275" y="5791200"/>
            <a:ext cx="28257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200" name="Picture 16" descr="C:\Documents and Settings\Dru.Smith\Local Settings\Temporary Internet Files\Content.IE5\X5YCUKVJ\MM900041080[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37563" y="5943600"/>
            <a:ext cx="284162"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201" name="Picture 13" descr="C:\Documents and Settings\Dru.Smith\Local Settings\Temporary Internet Files\Content.IE5\X5YCUKVJ\MC90030367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9725" y="5726113"/>
            <a:ext cx="1125538"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202" name="Picture 20" descr="C:\Documents and Settings\Dru.Smith\Local Settings\Temporary Internet Files\Content.IE5\P66CAXRZ\MC900389360[1].w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0863" y="4829175"/>
            <a:ext cx="81756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203" name="Picture 13" descr="C:\Documents and Settings\Dru.Smith\Local Settings\Temporary Internet Files\Content.IE5\X5YCUKVJ\MC900303675[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18463" y="4678363"/>
            <a:ext cx="1125537"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078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object 2"/>
          <p:cNvSpPr>
            <a:spLocks noGrp="1"/>
          </p:cNvSpPr>
          <p:nvPr>
            <p:ph type="title"/>
          </p:nvPr>
        </p:nvSpPr>
        <p:spPr>
          <a:xfrm>
            <a:off x="449263" y="457200"/>
            <a:ext cx="8229600" cy="676275"/>
          </a:xfrm>
        </p:spPr>
        <p:txBody>
          <a:bodyPr lIns="0" tIns="0" rIns="0" bIns="0">
            <a:spAutoFit/>
          </a:bodyPr>
          <a:lstStyle/>
          <a:p>
            <a:pPr marL="1006475"/>
            <a:r>
              <a:rPr lang="en-US" altLang="en-US"/>
              <a:t>GSVS11, South Texas</a:t>
            </a:r>
          </a:p>
        </p:txBody>
      </p:sp>
      <p:sp>
        <p:nvSpPr>
          <p:cNvPr id="3" name="object 3"/>
          <p:cNvSpPr txBox="1"/>
          <p:nvPr/>
        </p:nvSpPr>
        <p:spPr>
          <a:xfrm>
            <a:off x="4305300" y="1550988"/>
            <a:ext cx="4503738" cy="1108075"/>
          </a:xfrm>
          <a:prstGeom prst="rect">
            <a:avLst/>
          </a:prstGeom>
        </p:spPr>
        <p:txBody>
          <a:bodyPr lIns="0" tIns="0" rIns="0" bIns="0">
            <a:spAutoFit/>
          </a:bodyPr>
          <a:lstStyle>
            <a:lvl1pPr marL="355600" indent="-342900">
              <a:tabLst>
                <a:tab pos="355600" algn="l"/>
              </a:tabLst>
              <a:defRPr>
                <a:solidFill>
                  <a:schemeClr val="tx1"/>
                </a:solidFill>
                <a:latin typeface="Calibri" panose="020F0502020204030204" pitchFamily="34" charset="0"/>
                <a:ea typeface="ＭＳ Ｐゴシック" panose="020B0600070205080204" pitchFamily="34" charset="-128"/>
              </a:defRPr>
            </a:lvl1pPr>
            <a:lvl2pPr marL="742950" indent="-285750">
              <a:tabLst>
                <a:tab pos="355600" algn="l"/>
              </a:tabLst>
              <a:defRPr>
                <a:solidFill>
                  <a:schemeClr val="tx1"/>
                </a:solidFill>
                <a:latin typeface="Calibri" panose="020F0502020204030204" pitchFamily="34" charset="0"/>
                <a:ea typeface="ＭＳ Ｐゴシック" panose="020B0600070205080204" pitchFamily="34" charset="-128"/>
              </a:defRPr>
            </a:lvl2pPr>
            <a:lvl3pPr marL="1143000" indent="-228600">
              <a:tabLst>
                <a:tab pos="355600" algn="l"/>
              </a:tabLst>
              <a:defRPr>
                <a:solidFill>
                  <a:schemeClr val="tx1"/>
                </a:solidFill>
                <a:latin typeface="Calibri" panose="020F0502020204030204" pitchFamily="34" charset="0"/>
                <a:ea typeface="ＭＳ Ｐゴシック" panose="020B0600070205080204" pitchFamily="34" charset="-128"/>
              </a:defRPr>
            </a:lvl3pPr>
            <a:lvl4pPr marL="1600200" indent="-228600">
              <a:tabLst>
                <a:tab pos="355600" algn="l"/>
              </a:tabLst>
              <a:defRPr>
                <a:solidFill>
                  <a:schemeClr val="tx1"/>
                </a:solidFill>
                <a:latin typeface="Calibri" panose="020F0502020204030204" pitchFamily="34" charset="0"/>
                <a:ea typeface="ＭＳ Ｐゴシック" panose="020B0600070205080204" pitchFamily="34" charset="-128"/>
              </a:defRPr>
            </a:lvl4pPr>
            <a:lvl5pPr marL="2057400" indent="-228600">
              <a:tabLst>
                <a:tab pos="355600" algn="l"/>
              </a:tabLst>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355600" algn="l"/>
              </a:tabLs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355600" algn="l"/>
              </a:tabLs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355600" algn="l"/>
              </a:tabLs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355600" algn="l"/>
              </a:tabLst>
              <a:defRPr>
                <a:solidFill>
                  <a:schemeClr val="tx1"/>
                </a:solidFill>
                <a:latin typeface="Calibri" panose="020F0502020204030204" pitchFamily="34" charset="0"/>
                <a:ea typeface="ＭＳ Ｐゴシック" panose="020B0600070205080204" pitchFamily="34" charset="-128"/>
              </a:defRPr>
            </a:lvl9pPr>
          </a:lstStyle>
          <a:p>
            <a:pPr>
              <a:buFont typeface="Arial" panose="020B0604020202020204" pitchFamily="34" charset="0"/>
              <a:buChar char="•"/>
            </a:pPr>
            <a:r>
              <a:rPr lang="en-US" altLang="en-US" sz="2400">
                <a:cs typeface="Calibri" panose="020F0502020204030204" pitchFamily="34" charset="0"/>
              </a:rPr>
              <a:t>The first survey was performed in south Texas in 2011</a:t>
            </a:r>
          </a:p>
          <a:p>
            <a:pPr>
              <a:buFont typeface="Arial" panose="020B0604020202020204" pitchFamily="34" charset="0"/>
              <a:buChar char="•"/>
            </a:pPr>
            <a:r>
              <a:rPr lang="en-US" altLang="en-US" sz="2400">
                <a:cs typeface="Calibri" panose="020F0502020204030204" pitchFamily="34" charset="0"/>
              </a:rPr>
              <a:t>Low (close to the geoid) and flat.</a:t>
            </a:r>
          </a:p>
        </p:txBody>
      </p:sp>
      <p:sp>
        <p:nvSpPr>
          <p:cNvPr id="4" name="object 4"/>
          <p:cNvSpPr txBox="1"/>
          <p:nvPr/>
        </p:nvSpPr>
        <p:spPr>
          <a:xfrm>
            <a:off x="4675188" y="3998913"/>
            <a:ext cx="3906837" cy="1882775"/>
          </a:xfrm>
          <a:prstGeom prst="rect">
            <a:avLst/>
          </a:prstGeom>
        </p:spPr>
        <p:txBody>
          <a:bodyPr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r>
              <a:rPr lang="en-US" altLang="en-US" sz="2400">
                <a:cs typeface="Calibri" panose="020F0502020204030204" pitchFamily="34" charset="0"/>
              </a:rPr>
              <a:t>Results were excellent!</a:t>
            </a:r>
          </a:p>
          <a:p>
            <a:pPr algn="r">
              <a:spcBef>
                <a:spcPts val="1025"/>
              </a:spcBef>
            </a:pPr>
            <a:r>
              <a:rPr lang="en-US" altLang="en-US">
                <a:cs typeface="Calibri" panose="020F0502020204030204" pitchFamily="34" charset="0"/>
              </a:rPr>
              <a:t>"Confirming regional 1 cm differential geoid accuracy from airborne gravimetry: the Geoid Slope Validation Survey of 2011", Smith </a:t>
            </a:r>
            <a:r>
              <a:rPr lang="en-US" altLang="en-US" i="1">
                <a:cs typeface="Calibri" panose="020F0502020204030204" pitchFamily="34" charset="0"/>
              </a:rPr>
              <a:t>et al</a:t>
            </a:r>
            <a:r>
              <a:rPr lang="en-US" altLang="en-US">
                <a:cs typeface="Calibri" panose="020F0502020204030204" pitchFamily="34" charset="0"/>
              </a:rPr>
              <a:t>., Journal of Geodesy,</a:t>
            </a:r>
          </a:p>
          <a:p>
            <a:pPr algn="r"/>
            <a:r>
              <a:rPr lang="en-US" altLang="en-US">
                <a:cs typeface="Calibri" panose="020F0502020204030204" pitchFamily="34" charset="0"/>
              </a:rPr>
              <a:t>2013.</a:t>
            </a:r>
          </a:p>
        </p:txBody>
      </p:sp>
      <p:sp>
        <p:nvSpPr>
          <p:cNvPr id="359429" name="object 5"/>
          <p:cNvSpPr>
            <a:spLocks noChangeArrowheads="1"/>
          </p:cNvSpPr>
          <p:nvPr/>
        </p:nvSpPr>
        <p:spPr bwMode="auto">
          <a:xfrm>
            <a:off x="273050" y="1211263"/>
            <a:ext cx="3952875" cy="5067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7" name="Date Placeholder 6"/>
          <p:cNvSpPr>
            <a:spLocks noGrp="1"/>
          </p:cNvSpPr>
          <p:nvPr>
            <p:ph type="dt" sz="quarter" idx="10"/>
          </p:nvPr>
        </p:nvSpPr>
        <p:spPr/>
        <p:txBody>
          <a:bodyPr/>
          <a:lstStyle/>
          <a:p>
            <a:pPr>
              <a:defRPr/>
            </a:pPr>
            <a:r>
              <a:rPr lang="en-US" altLang="en-US"/>
              <a:t>February 8, 2017</a:t>
            </a:r>
          </a:p>
        </p:txBody>
      </p:sp>
      <p:sp>
        <p:nvSpPr>
          <p:cNvPr id="8" name="Footer Placeholder 7"/>
          <p:cNvSpPr>
            <a:spLocks noGrp="1"/>
          </p:cNvSpPr>
          <p:nvPr>
            <p:ph type="ftr" sz="quarter" idx="11"/>
          </p:nvPr>
        </p:nvSpPr>
        <p:spPr/>
        <p:txBody>
          <a:bodyPr/>
          <a:lstStyle/>
          <a:p>
            <a:pPr>
              <a:defRPr/>
            </a:pPr>
            <a:r>
              <a:rPr lang="en-US"/>
              <a:t>2017 Geospatial Summit, Silver Spring MD</a:t>
            </a:r>
          </a:p>
        </p:txBody>
      </p:sp>
    </p:spTree>
    <p:extLst>
      <p:ext uri="{BB962C8B-B14F-4D97-AF65-F5344CB8AC3E}">
        <p14:creationId xmlns:p14="http://schemas.microsoft.com/office/powerpoint/2010/main" val="81318903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object 2"/>
          <p:cNvSpPr>
            <a:spLocks noGrp="1"/>
          </p:cNvSpPr>
          <p:nvPr>
            <p:ph type="title"/>
          </p:nvPr>
        </p:nvSpPr>
        <p:spPr>
          <a:xfrm>
            <a:off x="457200" y="519113"/>
            <a:ext cx="8229600" cy="676275"/>
          </a:xfrm>
        </p:spPr>
        <p:txBody>
          <a:bodyPr lIns="0" tIns="0" rIns="0" bIns="0">
            <a:spAutoFit/>
          </a:bodyPr>
          <a:lstStyle/>
          <a:p>
            <a:pPr marL="574675"/>
            <a:r>
              <a:rPr lang="en-US" altLang="en-US"/>
              <a:t>GSVS Survey Techniques</a:t>
            </a:r>
          </a:p>
        </p:txBody>
      </p:sp>
      <p:sp>
        <p:nvSpPr>
          <p:cNvPr id="3" name="object 3"/>
          <p:cNvSpPr txBox="1"/>
          <p:nvPr/>
        </p:nvSpPr>
        <p:spPr>
          <a:xfrm>
            <a:off x="5681663" y="1270000"/>
            <a:ext cx="2957512" cy="5491163"/>
          </a:xfrm>
          <a:prstGeom prst="rect">
            <a:avLst/>
          </a:prstGeom>
        </p:spPr>
        <p:txBody>
          <a:bodyPr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r>
              <a:rPr lang="en-US" altLang="en-US" sz="1200">
                <a:solidFill>
                  <a:srgbClr val="8A8A8A"/>
                </a:solidFill>
                <a:cs typeface="Calibri" panose="020F0502020204030204" pitchFamily="34" charset="0"/>
              </a:rPr>
              <a:t>7</a:t>
            </a:r>
            <a:endParaRPr lang="en-US" altLang="en-US" sz="1200">
              <a:cs typeface="Calibri" panose="020F0502020204030204" pitchFamily="34" charset="0"/>
            </a:endParaRPr>
          </a:p>
        </p:txBody>
      </p:sp>
      <p:sp>
        <p:nvSpPr>
          <p:cNvPr id="4" name="object 4"/>
          <p:cNvSpPr txBox="1"/>
          <p:nvPr/>
        </p:nvSpPr>
        <p:spPr>
          <a:xfrm>
            <a:off x="593725" y="1833563"/>
            <a:ext cx="4618038" cy="2971800"/>
          </a:xfrm>
          <a:prstGeom prst="rect">
            <a:avLst/>
          </a:prstGeom>
        </p:spPr>
        <p:txBody>
          <a:bodyPr lIns="0" tIns="0" rIns="0" bIns="0">
            <a:spAutoFit/>
          </a:bodyPr>
          <a:lstStyle/>
          <a:p>
            <a:pPr marL="355600" indent="-342900">
              <a:buClr>
                <a:srgbClr val="1F497D"/>
              </a:buClr>
              <a:buFont typeface="Arial"/>
              <a:buChar char="•"/>
              <a:tabLst>
                <a:tab pos="356235" algn="l"/>
              </a:tabLst>
              <a:defRPr/>
            </a:pPr>
            <a:r>
              <a:rPr sz="2800" dirty="0">
                <a:latin typeface="Calibri"/>
                <a:cs typeface="Calibri"/>
              </a:rPr>
              <a:t>S</a:t>
            </a:r>
            <a:r>
              <a:rPr sz="2800" spc="-5" dirty="0">
                <a:latin typeface="Calibri"/>
                <a:cs typeface="Calibri"/>
              </a:rPr>
              <a:t>u</a:t>
            </a:r>
            <a:r>
              <a:rPr sz="2800" spc="15" dirty="0">
                <a:latin typeface="Calibri"/>
                <a:cs typeface="Calibri"/>
              </a:rPr>
              <a:t>r</a:t>
            </a:r>
            <a:r>
              <a:rPr sz="2800" spc="-45" dirty="0">
                <a:latin typeface="Calibri"/>
                <a:cs typeface="Calibri"/>
              </a:rPr>
              <a:t>v</a:t>
            </a:r>
            <a:r>
              <a:rPr sz="2800" spc="-35" dirty="0">
                <a:latin typeface="Calibri"/>
                <a:cs typeface="Calibri"/>
              </a:rPr>
              <a:t>e</a:t>
            </a:r>
            <a:r>
              <a:rPr sz="2800" spc="-15" dirty="0">
                <a:latin typeface="Calibri"/>
                <a:cs typeface="Calibri"/>
              </a:rPr>
              <a:t>y</a:t>
            </a:r>
            <a:r>
              <a:rPr sz="2800" spc="-5" dirty="0">
                <a:latin typeface="Calibri"/>
                <a:cs typeface="Calibri"/>
              </a:rPr>
              <a:t> </a:t>
            </a:r>
            <a:r>
              <a:rPr sz="2800" spc="-35" dirty="0">
                <a:latin typeface="Calibri"/>
                <a:cs typeface="Calibri"/>
              </a:rPr>
              <a:t>t</a:t>
            </a:r>
            <a:r>
              <a:rPr sz="2800" spc="-5" dirty="0">
                <a:latin typeface="Calibri"/>
                <a:cs typeface="Calibri"/>
              </a:rPr>
              <a:t>echnique</a:t>
            </a:r>
            <a:r>
              <a:rPr sz="2800" dirty="0">
                <a:latin typeface="Calibri"/>
                <a:cs typeface="Calibri"/>
              </a:rPr>
              <a:t>s</a:t>
            </a:r>
            <a:r>
              <a:rPr sz="2800" spc="20" dirty="0">
                <a:latin typeface="Calibri"/>
                <a:cs typeface="Calibri"/>
              </a:rPr>
              <a:t> </a:t>
            </a:r>
            <a:r>
              <a:rPr sz="2800" spc="-5" dirty="0">
                <a:latin typeface="Calibri"/>
                <a:cs typeface="Calibri"/>
              </a:rPr>
              <a:t>empl</a:t>
            </a:r>
            <a:r>
              <a:rPr sz="2800" spc="-20" dirty="0">
                <a:latin typeface="Calibri"/>
                <a:cs typeface="Calibri"/>
              </a:rPr>
              <a:t>o</a:t>
            </a:r>
            <a:r>
              <a:rPr sz="2800" spc="-55" dirty="0">
                <a:latin typeface="Calibri"/>
                <a:cs typeface="Calibri"/>
              </a:rPr>
              <a:t>y</a:t>
            </a:r>
            <a:r>
              <a:rPr sz="2800" spc="-5" dirty="0">
                <a:latin typeface="Calibri"/>
                <a:cs typeface="Calibri"/>
              </a:rPr>
              <a:t>ed</a:t>
            </a:r>
            <a:r>
              <a:rPr sz="2800" spc="-10" dirty="0">
                <a:latin typeface="Calibri"/>
                <a:cs typeface="Calibri"/>
              </a:rPr>
              <a:t>:</a:t>
            </a:r>
            <a:endParaRPr sz="2800" dirty="0">
              <a:latin typeface="Calibri"/>
              <a:cs typeface="Calibri"/>
            </a:endParaRPr>
          </a:p>
          <a:p>
            <a:pPr>
              <a:spcBef>
                <a:spcPts val="27"/>
              </a:spcBef>
              <a:buClr>
                <a:srgbClr val="1F497D"/>
              </a:buClr>
              <a:buFont typeface="Arial"/>
              <a:buChar char="•"/>
              <a:defRPr/>
            </a:pPr>
            <a:endParaRPr sz="2500" dirty="0">
              <a:latin typeface="Times New Roman"/>
              <a:cs typeface="Times New Roman"/>
            </a:endParaRPr>
          </a:p>
          <a:p>
            <a:pPr marL="812800" lvl="1" indent="-342900">
              <a:buClr>
                <a:srgbClr val="1F497D"/>
              </a:buClr>
              <a:buFont typeface="Arial"/>
              <a:buChar char="•"/>
              <a:tabLst>
                <a:tab pos="812800" algn="l"/>
              </a:tabLst>
              <a:defRPr/>
            </a:pPr>
            <a:r>
              <a:rPr sz="2400" spc="-15" dirty="0">
                <a:latin typeface="Calibri"/>
                <a:cs typeface="Calibri"/>
              </a:rPr>
              <a:t>B</a:t>
            </a:r>
            <a:r>
              <a:rPr sz="2400" spc="-20" dirty="0">
                <a:latin typeface="Calibri"/>
                <a:cs typeface="Calibri"/>
              </a:rPr>
              <a:t>ec</a:t>
            </a:r>
            <a:r>
              <a:rPr sz="2400" spc="-5" dirty="0">
                <a:latin typeface="Calibri"/>
                <a:cs typeface="Calibri"/>
              </a:rPr>
              <a:t>h</a:t>
            </a:r>
            <a:r>
              <a:rPr sz="2400" dirty="0">
                <a:latin typeface="Calibri"/>
                <a:cs typeface="Calibri"/>
              </a:rPr>
              <a:t>ma</a:t>
            </a:r>
            <a:r>
              <a:rPr sz="2400" spc="-15" dirty="0">
                <a:latin typeface="Calibri"/>
                <a:cs typeface="Calibri"/>
              </a:rPr>
              <a:t>r</a:t>
            </a:r>
            <a:r>
              <a:rPr sz="2400" spc="-40" dirty="0">
                <a:latin typeface="Calibri"/>
                <a:cs typeface="Calibri"/>
              </a:rPr>
              <a:t>k</a:t>
            </a:r>
            <a:r>
              <a:rPr sz="2400" dirty="0">
                <a:latin typeface="Calibri"/>
                <a:cs typeface="Calibri"/>
              </a:rPr>
              <a:t>s</a:t>
            </a:r>
            <a:r>
              <a:rPr sz="2400" spc="-20" dirty="0">
                <a:latin typeface="Calibri"/>
                <a:cs typeface="Calibri"/>
              </a:rPr>
              <a:t> </a:t>
            </a:r>
            <a:r>
              <a:rPr sz="2400" dirty="0">
                <a:latin typeface="Calibri"/>
                <a:cs typeface="Calibri"/>
              </a:rPr>
              <a:t>i</a:t>
            </a:r>
            <a:r>
              <a:rPr sz="2400" spc="-5" dirty="0">
                <a:latin typeface="Calibri"/>
                <a:cs typeface="Calibri"/>
              </a:rPr>
              <a:t>n</a:t>
            </a:r>
            <a:r>
              <a:rPr sz="2400" spc="-35" dirty="0">
                <a:latin typeface="Calibri"/>
                <a:cs typeface="Calibri"/>
              </a:rPr>
              <a:t>s</a:t>
            </a:r>
            <a:r>
              <a:rPr sz="2400" spc="-40" dirty="0">
                <a:latin typeface="Calibri"/>
                <a:cs typeface="Calibri"/>
              </a:rPr>
              <a:t>t</a:t>
            </a:r>
            <a:r>
              <a:rPr sz="2400" dirty="0">
                <a:latin typeface="Calibri"/>
                <a:cs typeface="Calibri"/>
              </a:rPr>
              <a:t>all</a:t>
            </a:r>
            <a:r>
              <a:rPr sz="2400" spc="-5" dirty="0">
                <a:latin typeface="Calibri"/>
                <a:cs typeface="Calibri"/>
              </a:rPr>
              <a:t>e</a:t>
            </a:r>
            <a:r>
              <a:rPr sz="2400" dirty="0">
                <a:latin typeface="Calibri"/>
                <a:cs typeface="Calibri"/>
              </a:rPr>
              <a:t>d</a:t>
            </a:r>
            <a:r>
              <a:rPr sz="2400" spc="-5" dirty="0">
                <a:latin typeface="Calibri"/>
                <a:cs typeface="Calibri"/>
              </a:rPr>
              <a:t> ~</a:t>
            </a:r>
            <a:r>
              <a:rPr sz="2400" spc="-15" dirty="0">
                <a:latin typeface="Calibri"/>
                <a:cs typeface="Calibri"/>
              </a:rPr>
              <a:t>1</a:t>
            </a:r>
            <a:r>
              <a:rPr sz="2400" dirty="0">
                <a:latin typeface="Calibri"/>
                <a:cs typeface="Calibri"/>
              </a:rPr>
              <a:t>.</a:t>
            </a:r>
            <a:r>
              <a:rPr sz="2400" spc="-15" dirty="0">
                <a:latin typeface="Calibri"/>
                <a:cs typeface="Calibri"/>
              </a:rPr>
              <a:t>5km</a:t>
            </a:r>
            <a:endParaRPr sz="2400" dirty="0">
              <a:latin typeface="Calibri"/>
              <a:cs typeface="Calibri"/>
            </a:endParaRPr>
          </a:p>
          <a:p>
            <a:pPr marL="812800" lvl="1" indent="-342900">
              <a:buClr>
                <a:srgbClr val="1F497D"/>
              </a:buClr>
              <a:buFont typeface="Arial"/>
              <a:buChar char="•"/>
              <a:tabLst>
                <a:tab pos="812800" algn="l"/>
              </a:tabLst>
              <a:defRPr/>
            </a:pPr>
            <a:r>
              <a:rPr sz="2400" spc="-15" dirty="0">
                <a:latin typeface="Calibri"/>
                <a:cs typeface="Calibri"/>
              </a:rPr>
              <a:t>L</a:t>
            </a:r>
            <a:r>
              <a:rPr sz="2400" spc="-30" dirty="0">
                <a:latin typeface="Calibri"/>
                <a:cs typeface="Calibri"/>
              </a:rPr>
              <a:t>e</a:t>
            </a:r>
            <a:r>
              <a:rPr sz="2400" spc="-40" dirty="0">
                <a:latin typeface="Calibri"/>
                <a:cs typeface="Calibri"/>
              </a:rPr>
              <a:t>v</a:t>
            </a:r>
            <a:r>
              <a:rPr sz="2400" spc="-20" dirty="0">
                <a:latin typeface="Calibri"/>
                <a:cs typeface="Calibri"/>
              </a:rPr>
              <a:t>e</a:t>
            </a:r>
            <a:r>
              <a:rPr sz="2400" dirty="0">
                <a:latin typeface="Calibri"/>
                <a:cs typeface="Calibri"/>
              </a:rPr>
              <a:t>li</a:t>
            </a:r>
            <a:r>
              <a:rPr sz="2400" spc="-5" dirty="0">
                <a:latin typeface="Calibri"/>
                <a:cs typeface="Calibri"/>
              </a:rPr>
              <a:t>ng</a:t>
            </a:r>
            <a:endParaRPr sz="2400" dirty="0">
              <a:latin typeface="Calibri"/>
              <a:cs typeface="Calibri"/>
            </a:endParaRPr>
          </a:p>
          <a:p>
            <a:pPr marL="812800" lvl="1" indent="-342900">
              <a:buClr>
                <a:srgbClr val="1F497D"/>
              </a:buClr>
              <a:buFont typeface="Arial"/>
              <a:buChar char="•"/>
              <a:tabLst>
                <a:tab pos="812800" algn="l"/>
              </a:tabLst>
              <a:defRPr/>
            </a:pPr>
            <a:r>
              <a:rPr sz="2400" spc="-20" dirty="0">
                <a:latin typeface="Calibri"/>
                <a:cs typeface="Calibri"/>
              </a:rPr>
              <a:t>A</a:t>
            </a:r>
            <a:r>
              <a:rPr sz="2400" spc="-15" dirty="0">
                <a:latin typeface="Calibri"/>
                <a:cs typeface="Calibri"/>
              </a:rPr>
              <a:t>b</a:t>
            </a:r>
            <a:r>
              <a:rPr sz="2400" spc="-5" dirty="0">
                <a:latin typeface="Calibri"/>
                <a:cs typeface="Calibri"/>
              </a:rPr>
              <a:t>so</a:t>
            </a:r>
            <a:r>
              <a:rPr sz="2400" dirty="0">
                <a:latin typeface="Calibri"/>
                <a:cs typeface="Calibri"/>
              </a:rPr>
              <a:t>l</a:t>
            </a:r>
            <a:r>
              <a:rPr sz="2400" spc="-5" dirty="0">
                <a:latin typeface="Calibri"/>
                <a:cs typeface="Calibri"/>
              </a:rPr>
              <a:t>u</a:t>
            </a:r>
            <a:r>
              <a:rPr sz="2400" spc="-25" dirty="0">
                <a:latin typeface="Calibri"/>
                <a:cs typeface="Calibri"/>
              </a:rPr>
              <a:t>t</a:t>
            </a:r>
            <a:r>
              <a:rPr sz="2400" spc="-20" dirty="0">
                <a:latin typeface="Calibri"/>
                <a:cs typeface="Calibri"/>
              </a:rPr>
              <a:t>e</a:t>
            </a:r>
            <a:r>
              <a:rPr sz="2400" dirty="0">
                <a:latin typeface="Calibri"/>
                <a:cs typeface="Calibri"/>
              </a:rPr>
              <a:t>/</a:t>
            </a:r>
            <a:r>
              <a:rPr sz="2400" spc="-60" dirty="0">
                <a:latin typeface="Calibri"/>
                <a:cs typeface="Calibri"/>
              </a:rPr>
              <a:t>R</a:t>
            </a:r>
            <a:r>
              <a:rPr sz="2400" spc="-20" dirty="0">
                <a:latin typeface="Calibri"/>
                <a:cs typeface="Calibri"/>
              </a:rPr>
              <a:t>e</a:t>
            </a:r>
            <a:r>
              <a:rPr sz="2400" dirty="0">
                <a:latin typeface="Calibri"/>
                <a:cs typeface="Calibri"/>
              </a:rPr>
              <a:t>l</a:t>
            </a:r>
            <a:r>
              <a:rPr sz="2400" spc="-25" dirty="0">
                <a:latin typeface="Calibri"/>
                <a:cs typeface="Calibri"/>
              </a:rPr>
              <a:t>a</a:t>
            </a:r>
            <a:r>
              <a:rPr sz="2400" dirty="0">
                <a:latin typeface="Calibri"/>
                <a:cs typeface="Calibri"/>
              </a:rPr>
              <a:t>ti</a:t>
            </a:r>
            <a:r>
              <a:rPr sz="2400" spc="-40" dirty="0">
                <a:latin typeface="Calibri"/>
                <a:cs typeface="Calibri"/>
              </a:rPr>
              <a:t>v</a:t>
            </a:r>
            <a:r>
              <a:rPr sz="2400" spc="-15" dirty="0">
                <a:latin typeface="Calibri"/>
                <a:cs typeface="Calibri"/>
              </a:rPr>
              <a:t>e</a:t>
            </a:r>
            <a:r>
              <a:rPr sz="2400" spc="-5" dirty="0">
                <a:latin typeface="Calibri"/>
                <a:cs typeface="Calibri"/>
              </a:rPr>
              <a:t> </a:t>
            </a:r>
            <a:r>
              <a:rPr sz="2400" spc="-25" dirty="0">
                <a:latin typeface="Calibri"/>
                <a:cs typeface="Calibri"/>
              </a:rPr>
              <a:t>G</a:t>
            </a:r>
            <a:r>
              <a:rPr sz="2400" spc="-65" dirty="0">
                <a:latin typeface="Calibri"/>
                <a:cs typeface="Calibri"/>
              </a:rPr>
              <a:t>r</a:t>
            </a:r>
            <a:r>
              <a:rPr sz="2400" spc="-40" dirty="0">
                <a:latin typeface="Calibri"/>
                <a:cs typeface="Calibri"/>
              </a:rPr>
              <a:t>a</a:t>
            </a:r>
            <a:r>
              <a:rPr sz="2400" dirty="0">
                <a:latin typeface="Calibri"/>
                <a:cs typeface="Calibri"/>
              </a:rPr>
              <a:t>vi</a:t>
            </a:r>
            <a:r>
              <a:rPr sz="2400" spc="-10" dirty="0">
                <a:latin typeface="Calibri"/>
                <a:cs typeface="Calibri"/>
              </a:rPr>
              <a:t>ty</a:t>
            </a:r>
            <a:endParaRPr sz="2400" dirty="0">
              <a:latin typeface="Calibri"/>
              <a:cs typeface="Calibri"/>
            </a:endParaRPr>
          </a:p>
          <a:p>
            <a:pPr marL="1155700" lvl="2" indent="-228600">
              <a:lnSpc>
                <a:spcPts val="2385"/>
              </a:lnSpc>
              <a:spcBef>
                <a:spcPts val="25"/>
              </a:spcBef>
              <a:buClr>
                <a:srgbClr val="1F497D"/>
              </a:buClr>
              <a:buFont typeface="Arial"/>
              <a:buChar char="•"/>
              <a:tabLst>
                <a:tab pos="1156335" algn="l"/>
              </a:tabLst>
              <a:defRPr/>
            </a:pPr>
            <a:r>
              <a:rPr sz="2000" spc="-120" dirty="0">
                <a:latin typeface="Calibri"/>
                <a:cs typeface="Calibri"/>
              </a:rPr>
              <a:t>V</a:t>
            </a:r>
            <a:r>
              <a:rPr sz="2000" spc="-10" dirty="0">
                <a:latin typeface="Calibri"/>
                <a:cs typeface="Calibri"/>
              </a:rPr>
              <a:t>e</a:t>
            </a:r>
            <a:r>
              <a:rPr sz="2000" spc="-15" dirty="0">
                <a:latin typeface="Calibri"/>
                <a:cs typeface="Calibri"/>
              </a:rPr>
              <a:t>r</a:t>
            </a:r>
            <a:r>
              <a:rPr sz="2000" spc="-10" dirty="0">
                <a:latin typeface="Calibri"/>
                <a:cs typeface="Calibri"/>
              </a:rPr>
              <a:t>ti</a:t>
            </a:r>
            <a:r>
              <a:rPr sz="2000" spc="-30" dirty="0">
                <a:latin typeface="Calibri"/>
                <a:cs typeface="Calibri"/>
              </a:rPr>
              <a:t>c</a:t>
            </a:r>
            <a:r>
              <a:rPr sz="2000" spc="-5" dirty="0">
                <a:latin typeface="Calibri"/>
                <a:cs typeface="Calibri"/>
              </a:rPr>
              <a:t>a</a:t>
            </a:r>
            <a:r>
              <a:rPr sz="2000" dirty="0">
                <a:latin typeface="Calibri"/>
                <a:cs typeface="Calibri"/>
              </a:rPr>
              <a:t>l</a:t>
            </a:r>
            <a:r>
              <a:rPr sz="2000" spc="25" dirty="0">
                <a:latin typeface="Calibri"/>
                <a:cs typeface="Calibri"/>
              </a:rPr>
              <a:t> </a:t>
            </a:r>
            <a:r>
              <a:rPr sz="2000" spc="-20" dirty="0">
                <a:latin typeface="Calibri"/>
                <a:cs typeface="Calibri"/>
              </a:rPr>
              <a:t>G</a:t>
            </a:r>
            <a:r>
              <a:rPr sz="2000" spc="-55" dirty="0">
                <a:latin typeface="Calibri"/>
                <a:cs typeface="Calibri"/>
              </a:rPr>
              <a:t>r</a:t>
            </a:r>
            <a:r>
              <a:rPr sz="2000" spc="-45" dirty="0">
                <a:latin typeface="Calibri"/>
                <a:cs typeface="Calibri"/>
              </a:rPr>
              <a:t>a</a:t>
            </a:r>
            <a:r>
              <a:rPr sz="2000" spc="-15" dirty="0">
                <a:latin typeface="Calibri"/>
                <a:cs typeface="Calibri"/>
              </a:rPr>
              <a:t>vi</a:t>
            </a:r>
            <a:r>
              <a:rPr sz="2000" spc="-10" dirty="0">
                <a:latin typeface="Calibri"/>
                <a:cs typeface="Calibri"/>
              </a:rPr>
              <a:t>ty</a:t>
            </a:r>
            <a:r>
              <a:rPr sz="2000" spc="15" dirty="0">
                <a:latin typeface="Calibri"/>
                <a:cs typeface="Calibri"/>
              </a:rPr>
              <a:t> </a:t>
            </a:r>
            <a:r>
              <a:rPr sz="2000" spc="-20" dirty="0">
                <a:latin typeface="Calibri"/>
                <a:cs typeface="Calibri"/>
              </a:rPr>
              <a:t>G</a:t>
            </a:r>
            <a:r>
              <a:rPr sz="2000" spc="-55" dirty="0">
                <a:latin typeface="Calibri"/>
                <a:cs typeface="Calibri"/>
              </a:rPr>
              <a:t>r</a:t>
            </a:r>
            <a:r>
              <a:rPr sz="2000" spc="-10" dirty="0">
                <a:latin typeface="Calibri"/>
                <a:cs typeface="Calibri"/>
              </a:rPr>
              <a:t>adie</a:t>
            </a:r>
            <a:r>
              <a:rPr sz="2000" spc="-35" dirty="0">
                <a:latin typeface="Calibri"/>
                <a:cs typeface="Calibri"/>
              </a:rPr>
              <a:t>n</a:t>
            </a:r>
            <a:r>
              <a:rPr sz="2000" spc="-10" dirty="0">
                <a:latin typeface="Calibri"/>
                <a:cs typeface="Calibri"/>
              </a:rPr>
              <a:t>t</a:t>
            </a:r>
            <a:endParaRPr sz="2000" dirty="0">
              <a:latin typeface="Calibri"/>
              <a:cs typeface="Calibri"/>
            </a:endParaRPr>
          </a:p>
          <a:p>
            <a:pPr marL="812800" lvl="1" indent="-342900">
              <a:lnSpc>
                <a:spcPts val="2865"/>
              </a:lnSpc>
              <a:buClr>
                <a:srgbClr val="1F497D"/>
              </a:buClr>
              <a:buFont typeface="Arial"/>
              <a:buChar char="•"/>
              <a:tabLst>
                <a:tab pos="812800" algn="l"/>
              </a:tabLst>
              <a:defRPr/>
            </a:pPr>
            <a:r>
              <a:rPr sz="2400" spc="-5" dirty="0">
                <a:latin typeface="Calibri"/>
                <a:cs typeface="Calibri"/>
              </a:rPr>
              <a:t>Long-sess</a:t>
            </a:r>
            <a:r>
              <a:rPr sz="2400" dirty="0">
                <a:latin typeface="Calibri"/>
                <a:cs typeface="Calibri"/>
              </a:rPr>
              <a:t>ion</a:t>
            </a:r>
            <a:r>
              <a:rPr sz="2400" spc="5" dirty="0">
                <a:latin typeface="Calibri"/>
                <a:cs typeface="Calibri"/>
              </a:rPr>
              <a:t> </a:t>
            </a:r>
            <a:r>
              <a:rPr sz="2400" spc="-25" dirty="0">
                <a:latin typeface="Calibri"/>
                <a:cs typeface="Calibri"/>
              </a:rPr>
              <a:t>G</a:t>
            </a:r>
            <a:r>
              <a:rPr sz="2400" spc="-15" dirty="0">
                <a:latin typeface="Calibri"/>
                <a:cs typeface="Calibri"/>
              </a:rPr>
              <a:t>P</a:t>
            </a:r>
            <a:r>
              <a:rPr sz="2400" dirty="0">
                <a:latin typeface="Calibri"/>
                <a:cs typeface="Calibri"/>
              </a:rPr>
              <a:t>S</a:t>
            </a:r>
          </a:p>
          <a:p>
            <a:pPr marL="812165" lvl="1" indent="-342900">
              <a:buClr>
                <a:srgbClr val="1F497D"/>
              </a:buClr>
              <a:buFont typeface="Arial"/>
              <a:buChar char="•"/>
              <a:tabLst>
                <a:tab pos="812800" algn="l"/>
              </a:tabLst>
              <a:defRPr/>
            </a:pPr>
            <a:r>
              <a:rPr sz="2400" spc="-20" dirty="0">
                <a:latin typeface="Calibri"/>
                <a:cs typeface="Calibri"/>
              </a:rPr>
              <a:t>D</a:t>
            </a:r>
            <a:r>
              <a:rPr sz="2400" spc="-40" dirty="0">
                <a:latin typeface="Calibri"/>
                <a:cs typeface="Calibri"/>
              </a:rPr>
              <a:t>e</a:t>
            </a:r>
            <a:r>
              <a:rPr sz="2400" spc="-5" dirty="0">
                <a:latin typeface="Calibri"/>
                <a:cs typeface="Calibri"/>
              </a:rPr>
              <a:t>f</a:t>
            </a:r>
            <a:r>
              <a:rPr sz="2400" dirty="0">
                <a:latin typeface="Calibri"/>
                <a:cs typeface="Calibri"/>
              </a:rPr>
              <a:t>l</a:t>
            </a:r>
            <a:r>
              <a:rPr sz="2400" spc="-20" dirty="0">
                <a:latin typeface="Calibri"/>
                <a:cs typeface="Calibri"/>
              </a:rPr>
              <a:t>ec</a:t>
            </a:r>
            <a:r>
              <a:rPr sz="2400" dirty="0">
                <a:latin typeface="Calibri"/>
                <a:cs typeface="Calibri"/>
              </a:rPr>
              <a:t>ti</a:t>
            </a:r>
            <a:r>
              <a:rPr sz="2400" spc="-5" dirty="0">
                <a:latin typeface="Calibri"/>
                <a:cs typeface="Calibri"/>
              </a:rPr>
              <a:t>o</a:t>
            </a:r>
            <a:r>
              <a:rPr sz="2400" dirty="0">
                <a:latin typeface="Calibri"/>
                <a:cs typeface="Calibri"/>
              </a:rPr>
              <a:t>n </a:t>
            </a:r>
            <a:r>
              <a:rPr sz="2400" spc="-5" dirty="0">
                <a:latin typeface="Calibri"/>
                <a:cs typeface="Calibri"/>
              </a:rPr>
              <a:t>o</a:t>
            </a:r>
            <a:r>
              <a:rPr sz="2400" dirty="0">
                <a:latin typeface="Calibri"/>
                <a:cs typeface="Calibri"/>
              </a:rPr>
              <a:t>f</a:t>
            </a:r>
            <a:r>
              <a:rPr sz="2400" spc="-5" dirty="0">
                <a:latin typeface="Calibri"/>
                <a:cs typeface="Calibri"/>
              </a:rPr>
              <a:t> </a:t>
            </a:r>
            <a:r>
              <a:rPr sz="2400" spc="-120" dirty="0">
                <a:latin typeface="Calibri"/>
                <a:cs typeface="Calibri"/>
              </a:rPr>
              <a:t>V</a:t>
            </a:r>
            <a:r>
              <a:rPr sz="2400" spc="-20" dirty="0">
                <a:latin typeface="Calibri"/>
                <a:cs typeface="Calibri"/>
              </a:rPr>
              <a:t>e</a:t>
            </a:r>
            <a:r>
              <a:rPr sz="2400" spc="-15" dirty="0">
                <a:latin typeface="Calibri"/>
                <a:cs typeface="Calibri"/>
              </a:rPr>
              <a:t>r</a:t>
            </a:r>
            <a:r>
              <a:rPr sz="2400" dirty="0">
                <a:latin typeface="Calibri"/>
                <a:cs typeface="Calibri"/>
              </a:rPr>
              <a:t>ti</a:t>
            </a:r>
            <a:r>
              <a:rPr sz="2400" spc="-35" dirty="0">
                <a:latin typeface="Calibri"/>
                <a:cs typeface="Calibri"/>
              </a:rPr>
              <a:t>c</a:t>
            </a:r>
            <a:r>
              <a:rPr sz="2400" dirty="0">
                <a:latin typeface="Calibri"/>
                <a:cs typeface="Calibri"/>
              </a:rPr>
              <a:t>al</a:t>
            </a:r>
          </a:p>
        </p:txBody>
      </p:sp>
      <p:sp>
        <p:nvSpPr>
          <p:cNvPr id="5" name="object 5"/>
          <p:cNvSpPr/>
          <p:nvPr/>
        </p:nvSpPr>
        <p:spPr>
          <a:xfrm>
            <a:off x="5681471" y="1270255"/>
            <a:ext cx="2958083" cy="5182304"/>
          </a:xfrm>
          <a:prstGeom prst="rect">
            <a:avLst/>
          </a:prstGeom>
          <a:blipFill>
            <a:blip r:embed="rId3" cstate="print"/>
            <a:srcRect/>
            <a:stretch>
              <a:fillRect b="-5956"/>
            </a:stretch>
          </a:blipFill>
        </p:spPr>
        <p:txBody>
          <a:bodyPr lIns="0" tIns="0" rIns="0" bIns="0"/>
          <a:lstStyle/>
          <a:p>
            <a:pPr>
              <a:defRPr/>
            </a:pPr>
            <a:endParaRPr/>
          </a:p>
        </p:txBody>
      </p:sp>
      <p:sp>
        <p:nvSpPr>
          <p:cNvPr id="6" name="Date Placeholder 5"/>
          <p:cNvSpPr>
            <a:spLocks noGrp="1"/>
          </p:cNvSpPr>
          <p:nvPr>
            <p:ph type="dt" sz="quarter" idx="10"/>
          </p:nvPr>
        </p:nvSpPr>
        <p:spPr/>
        <p:txBody>
          <a:bodyPr/>
          <a:lstStyle/>
          <a:p>
            <a:pPr>
              <a:defRPr/>
            </a:pPr>
            <a:r>
              <a:rPr lang="en-US" altLang="en-US"/>
              <a:t>February 8, 2017</a:t>
            </a:r>
          </a:p>
        </p:txBody>
      </p:sp>
      <p:sp>
        <p:nvSpPr>
          <p:cNvPr id="7" name="Footer Placeholder 6"/>
          <p:cNvSpPr>
            <a:spLocks noGrp="1"/>
          </p:cNvSpPr>
          <p:nvPr>
            <p:ph type="ftr" sz="quarter" idx="11"/>
          </p:nvPr>
        </p:nvSpPr>
        <p:spPr/>
        <p:txBody>
          <a:bodyPr/>
          <a:lstStyle/>
          <a:p>
            <a:pPr>
              <a:defRPr/>
            </a:pPr>
            <a:r>
              <a:rPr lang="en-US"/>
              <a:t>2017 Geospatial Summit, Silver Spring MD</a:t>
            </a:r>
          </a:p>
        </p:txBody>
      </p:sp>
    </p:spTree>
    <p:extLst>
      <p:ext uri="{BB962C8B-B14F-4D97-AF65-F5344CB8AC3E}">
        <p14:creationId xmlns:p14="http://schemas.microsoft.com/office/powerpoint/2010/main" val="420348838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object 2"/>
          <p:cNvSpPr>
            <a:spLocks noGrp="1"/>
          </p:cNvSpPr>
          <p:nvPr>
            <p:ph type="title"/>
          </p:nvPr>
        </p:nvSpPr>
        <p:spPr>
          <a:xfrm>
            <a:off x="457200" y="630238"/>
            <a:ext cx="8229600" cy="552450"/>
          </a:xfrm>
        </p:spPr>
        <p:txBody>
          <a:bodyPr lIns="0" tIns="0" rIns="0" bIns="0">
            <a:spAutoFit/>
          </a:bodyPr>
          <a:lstStyle/>
          <a:p>
            <a:pPr>
              <a:lnSpc>
                <a:spcPts val="4288"/>
              </a:lnSpc>
            </a:pPr>
            <a:r>
              <a:rPr lang="en-US" altLang="en-US"/>
              <a:t>Leveling and Gravity</a:t>
            </a:r>
          </a:p>
        </p:txBody>
      </p:sp>
      <p:sp>
        <p:nvSpPr>
          <p:cNvPr id="3" name="object 3"/>
          <p:cNvSpPr txBox="1"/>
          <p:nvPr/>
        </p:nvSpPr>
        <p:spPr>
          <a:xfrm>
            <a:off x="536575" y="1422400"/>
            <a:ext cx="7769225" cy="2667000"/>
          </a:xfrm>
          <a:prstGeom prst="rect">
            <a:avLst/>
          </a:prstGeom>
        </p:spPr>
        <p:txBody>
          <a:bodyPr lIns="0" tIns="0" rIns="0" bIns="0">
            <a:spAutoFit/>
          </a:bodyPr>
          <a:lstStyle>
            <a:lvl1pPr marL="355600" indent="-342900">
              <a:tabLst>
                <a:tab pos="355600" algn="l"/>
                <a:tab pos="5497513" algn="l"/>
              </a:tabLst>
              <a:defRPr>
                <a:solidFill>
                  <a:schemeClr val="tx1"/>
                </a:solidFill>
                <a:latin typeface="Calibri" panose="020F0502020204030204" pitchFamily="34" charset="0"/>
                <a:ea typeface="ＭＳ Ｐゴシック" panose="020B0600070205080204" pitchFamily="34" charset="-128"/>
              </a:defRPr>
            </a:lvl1pPr>
            <a:lvl2pPr marL="755650" indent="-285750">
              <a:tabLst>
                <a:tab pos="355600" algn="l"/>
                <a:tab pos="5497513" algn="l"/>
              </a:tabLst>
              <a:defRPr>
                <a:solidFill>
                  <a:schemeClr val="tx1"/>
                </a:solidFill>
                <a:latin typeface="Calibri" panose="020F0502020204030204" pitchFamily="34" charset="0"/>
                <a:ea typeface="ＭＳ Ｐゴシック" panose="020B0600070205080204" pitchFamily="34" charset="-128"/>
              </a:defRPr>
            </a:lvl2pPr>
            <a:lvl3pPr marL="1143000" indent="-228600">
              <a:tabLst>
                <a:tab pos="355600" algn="l"/>
                <a:tab pos="5497513" algn="l"/>
              </a:tabLst>
              <a:defRPr>
                <a:solidFill>
                  <a:schemeClr val="tx1"/>
                </a:solidFill>
                <a:latin typeface="Calibri" panose="020F0502020204030204" pitchFamily="34" charset="0"/>
                <a:ea typeface="ＭＳ Ｐゴシック" panose="020B0600070205080204" pitchFamily="34" charset="-128"/>
              </a:defRPr>
            </a:lvl3pPr>
            <a:lvl4pPr marL="1600200" indent="-228600">
              <a:tabLst>
                <a:tab pos="355600" algn="l"/>
                <a:tab pos="5497513" algn="l"/>
              </a:tabLst>
              <a:defRPr>
                <a:solidFill>
                  <a:schemeClr val="tx1"/>
                </a:solidFill>
                <a:latin typeface="Calibri" panose="020F0502020204030204" pitchFamily="34" charset="0"/>
                <a:ea typeface="ＭＳ Ｐゴシック" panose="020B0600070205080204" pitchFamily="34" charset="-128"/>
              </a:defRPr>
            </a:lvl4pPr>
            <a:lvl5pPr marL="2057400" indent="-228600">
              <a:tabLst>
                <a:tab pos="355600" algn="l"/>
                <a:tab pos="5497513" algn="l"/>
              </a:tabLst>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355600" algn="l"/>
                <a:tab pos="5497513" algn="l"/>
              </a:tabLs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355600" algn="l"/>
                <a:tab pos="5497513" algn="l"/>
              </a:tabLs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355600" algn="l"/>
                <a:tab pos="5497513" algn="l"/>
              </a:tabLs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355600" algn="l"/>
                <a:tab pos="5497513" algn="l"/>
              </a:tabLst>
              <a:defRPr>
                <a:solidFill>
                  <a:schemeClr val="tx1"/>
                </a:solidFill>
                <a:latin typeface="Calibri" panose="020F0502020204030204" pitchFamily="34" charset="0"/>
                <a:ea typeface="ＭＳ Ｐゴシック" panose="020B0600070205080204" pitchFamily="34" charset="-128"/>
              </a:defRPr>
            </a:lvl9pPr>
          </a:lstStyle>
          <a:p>
            <a:pPr>
              <a:buFont typeface="Arial" panose="020B0604020202020204" pitchFamily="34" charset="0"/>
              <a:buChar char="•"/>
            </a:pPr>
            <a:r>
              <a:rPr lang="en-US" altLang="en-US" sz="2400" dirty="0">
                <a:cs typeface="Calibri" panose="020F0502020204030204" pitchFamily="34" charset="0"/>
              </a:rPr>
              <a:t>The entire line was leveled (double-run).	Geodetic heights provided at each benchmark.</a:t>
            </a:r>
          </a:p>
          <a:p>
            <a:pPr>
              <a:spcBef>
                <a:spcPts val="575"/>
              </a:spcBef>
              <a:buFont typeface="Arial" panose="020B0604020202020204" pitchFamily="34" charset="0"/>
              <a:buChar char="•"/>
            </a:pPr>
            <a:r>
              <a:rPr lang="en-US" altLang="en-US" sz="2400" dirty="0">
                <a:cs typeface="Calibri" panose="020F0502020204030204" pitchFamily="34" charset="0"/>
              </a:rPr>
              <a:t>Leveling and gravity are both needed for orthometric height determination.  Usually gravity is modeled, but in this case was actually measured at every point.</a:t>
            </a:r>
          </a:p>
          <a:p>
            <a:pPr lvl="1">
              <a:spcBef>
                <a:spcPts val="500"/>
              </a:spcBef>
              <a:buFont typeface="Arial" panose="020B0604020202020204" pitchFamily="34" charset="0"/>
              <a:buChar char="–"/>
            </a:pPr>
            <a:r>
              <a:rPr lang="en-US" altLang="en-US" sz="2000" dirty="0">
                <a:cs typeface="Calibri" panose="020F0502020204030204" pitchFamily="34" charset="0"/>
              </a:rPr>
              <a:t>Relative gravity and vertical gravity gradient at every benchmark</a:t>
            </a:r>
          </a:p>
          <a:p>
            <a:pPr lvl="1">
              <a:spcBef>
                <a:spcPts val="475"/>
              </a:spcBef>
              <a:buFont typeface="Arial" panose="020B0604020202020204" pitchFamily="34" charset="0"/>
              <a:buChar char="–"/>
            </a:pPr>
            <a:r>
              <a:rPr lang="en-US" altLang="en-US" sz="2000" dirty="0">
                <a:cs typeface="Calibri" panose="020F0502020204030204" pitchFamily="34" charset="0"/>
              </a:rPr>
              <a:t>Absolute gravity (A10 and/or FG5) at ~every 7</a:t>
            </a:r>
            <a:r>
              <a:rPr lang="en-US" altLang="en-US" sz="1900" baseline="26000" dirty="0">
                <a:cs typeface="Calibri" panose="020F0502020204030204" pitchFamily="34" charset="0"/>
              </a:rPr>
              <a:t>th  </a:t>
            </a:r>
            <a:r>
              <a:rPr lang="en-US" altLang="en-US" sz="2000" dirty="0">
                <a:cs typeface="Calibri" panose="020F0502020204030204" pitchFamily="34" charset="0"/>
              </a:rPr>
              <a:t>benchmark</a:t>
            </a:r>
          </a:p>
        </p:txBody>
      </p:sp>
      <p:sp>
        <p:nvSpPr>
          <p:cNvPr id="4" name="object 4"/>
          <p:cNvSpPr txBox="1"/>
          <p:nvPr/>
        </p:nvSpPr>
        <p:spPr>
          <a:xfrm>
            <a:off x="5592763" y="4329113"/>
            <a:ext cx="3001962" cy="2298700"/>
          </a:xfrm>
          <a:prstGeom prst="rect">
            <a:avLst/>
          </a:prstGeom>
        </p:spPr>
        <p:txBody>
          <a:bodyPr lIns="0" tIns="0" rIns="0" bIns="0">
            <a:spAutoFit/>
          </a:bodyPr>
          <a:lstStyle/>
          <a:p>
            <a:pPr algn="r">
              <a:defRPr/>
            </a:pPr>
            <a:r>
              <a:rPr sz="1200" spc="-10" dirty="0">
                <a:solidFill>
                  <a:srgbClr val="8A8A8A"/>
                </a:solidFill>
                <a:latin typeface="Calibri"/>
                <a:cs typeface="Calibri"/>
              </a:rPr>
              <a:t>8</a:t>
            </a:r>
            <a:endParaRPr sz="1200">
              <a:latin typeface="Calibri"/>
              <a:cs typeface="Calibri"/>
            </a:endParaRPr>
          </a:p>
        </p:txBody>
      </p:sp>
      <p:sp>
        <p:nvSpPr>
          <p:cNvPr id="353287" name="object 7"/>
          <p:cNvSpPr>
            <a:spLocks noChangeArrowheads="1"/>
          </p:cNvSpPr>
          <p:nvPr/>
        </p:nvSpPr>
        <p:spPr bwMode="auto">
          <a:xfrm>
            <a:off x="2506663" y="4478338"/>
            <a:ext cx="3449638" cy="25876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53285" name="object 5"/>
          <p:cNvSpPr>
            <a:spLocks noChangeArrowheads="1"/>
          </p:cNvSpPr>
          <p:nvPr/>
        </p:nvSpPr>
        <p:spPr bwMode="auto">
          <a:xfrm>
            <a:off x="5627688" y="4448753"/>
            <a:ext cx="2967037" cy="222567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53286" name="object 6"/>
          <p:cNvSpPr>
            <a:spLocks noChangeArrowheads="1"/>
          </p:cNvSpPr>
          <p:nvPr/>
        </p:nvSpPr>
        <p:spPr bwMode="auto">
          <a:xfrm>
            <a:off x="300038" y="4478338"/>
            <a:ext cx="2570162" cy="192881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8" name="Date Placeholder 7"/>
          <p:cNvSpPr>
            <a:spLocks noGrp="1"/>
          </p:cNvSpPr>
          <p:nvPr>
            <p:ph type="dt" sz="quarter" idx="10"/>
          </p:nvPr>
        </p:nvSpPr>
        <p:spPr/>
        <p:txBody>
          <a:bodyPr/>
          <a:lstStyle/>
          <a:p>
            <a:pPr>
              <a:defRPr/>
            </a:pPr>
            <a:r>
              <a:rPr lang="en-US" altLang="en-US"/>
              <a:t>February 8, 2017</a:t>
            </a:r>
          </a:p>
        </p:txBody>
      </p:sp>
      <p:pic>
        <p:nvPicPr>
          <p:cNvPr id="9" name="Picture 8" descr="http://www.ngs.noaa.gov/GEOID/GSVS11/images/2011_08_19_GSVS11_01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0400" y="0"/>
            <a:ext cx="2056174" cy="15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69234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object 2"/>
          <p:cNvSpPr>
            <a:spLocks noGrp="1"/>
          </p:cNvSpPr>
          <p:nvPr>
            <p:ph type="title"/>
          </p:nvPr>
        </p:nvSpPr>
        <p:spPr>
          <a:xfrm>
            <a:off x="457200" y="533400"/>
            <a:ext cx="8229600" cy="677863"/>
          </a:xfrm>
        </p:spPr>
        <p:txBody>
          <a:bodyPr lIns="0" tIns="0" rIns="0" bIns="0">
            <a:spAutoFit/>
          </a:bodyPr>
          <a:lstStyle/>
          <a:p>
            <a:r>
              <a:rPr lang="en-US" altLang="en-US"/>
              <a:t>Long Period GPS</a:t>
            </a:r>
          </a:p>
        </p:txBody>
      </p:sp>
      <p:sp>
        <p:nvSpPr>
          <p:cNvPr id="3" name="object 3"/>
          <p:cNvSpPr txBox="1"/>
          <p:nvPr/>
        </p:nvSpPr>
        <p:spPr>
          <a:xfrm>
            <a:off x="1016000" y="4135438"/>
            <a:ext cx="6986588" cy="2303462"/>
          </a:xfrm>
          <a:prstGeom prst="rect">
            <a:avLst/>
          </a:prstGeom>
        </p:spPr>
        <p:txBody>
          <a:bodyPr lIns="0" tIns="0" rIns="0" bIns="0">
            <a:spAutoFit/>
          </a:bodyPr>
          <a:lstStyle/>
          <a:p>
            <a:pPr marL="355600" indent="-342900">
              <a:buFont typeface="Arial"/>
              <a:buChar char="•"/>
              <a:tabLst>
                <a:tab pos="355600" algn="l"/>
              </a:tabLst>
              <a:defRPr/>
            </a:pPr>
            <a:r>
              <a:rPr sz="2400" spc="-5" dirty="0">
                <a:latin typeface="Calibri"/>
                <a:cs typeface="Calibri"/>
              </a:rPr>
              <a:t>C</a:t>
            </a:r>
            <a:r>
              <a:rPr sz="2400" dirty="0">
                <a:latin typeface="Calibri"/>
                <a:cs typeface="Calibri"/>
              </a:rPr>
              <a:t>ali</a:t>
            </a:r>
            <a:r>
              <a:rPr sz="2400" spc="-5" dirty="0">
                <a:latin typeface="Calibri"/>
                <a:cs typeface="Calibri"/>
              </a:rPr>
              <a:t>b</a:t>
            </a:r>
            <a:r>
              <a:rPr sz="2400" spc="-55" dirty="0">
                <a:latin typeface="Calibri"/>
                <a:cs typeface="Calibri"/>
              </a:rPr>
              <a:t>r</a:t>
            </a:r>
            <a:r>
              <a:rPr sz="2400" spc="-25" dirty="0">
                <a:latin typeface="Calibri"/>
                <a:cs typeface="Calibri"/>
              </a:rPr>
              <a:t>a</a:t>
            </a:r>
            <a:r>
              <a:rPr sz="2400" spc="-35" dirty="0">
                <a:latin typeface="Calibri"/>
                <a:cs typeface="Calibri"/>
              </a:rPr>
              <a:t>t</a:t>
            </a:r>
            <a:r>
              <a:rPr sz="2400" spc="-20" dirty="0">
                <a:latin typeface="Calibri"/>
                <a:cs typeface="Calibri"/>
              </a:rPr>
              <a:t>ed</a:t>
            </a:r>
            <a:r>
              <a:rPr sz="2400" spc="-10" dirty="0">
                <a:latin typeface="Calibri"/>
                <a:cs typeface="Calibri"/>
              </a:rPr>
              <a:t>, </a:t>
            </a:r>
            <a:r>
              <a:rPr sz="2400" spc="-5" dirty="0">
                <a:latin typeface="Calibri"/>
                <a:cs typeface="Calibri"/>
              </a:rPr>
              <a:t>f</a:t>
            </a:r>
            <a:r>
              <a:rPr sz="2400" dirty="0">
                <a:latin typeface="Calibri"/>
                <a:cs typeface="Calibri"/>
              </a:rPr>
              <a:t>i</a:t>
            </a:r>
            <a:r>
              <a:rPr sz="2400" spc="-70" dirty="0">
                <a:latin typeface="Calibri"/>
                <a:cs typeface="Calibri"/>
              </a:rPr>
              <a:t>x</a:t>
            </a:r>
            <a:r>
              <a:rPr sz="2400" spc="-20" dirty="0">
                <a:latin typeface="Calibri"/>
                <a:cs typeface="Calibri"/>
              </a:rPr>
              <a:t>e</a:t>
            </a:r>
            <a:r>
              <a:rPr sz="2400" spc="-5" dirty="0">
                <a:latin typeface="Calibri"/>
                <a:cs typeface="Calibri"/>
              </a:rPr>
              <a:t>d-h</a:t>
            </a:r>
            <a:r>
              <a:rPr sz="2400" spc="-20" dirty="0">
                <a:latin typeface="Calibri"/>
                <a:cs typeface="Calibri"/>
              </a:rPr>
              <a:t>e</a:t>
            </a:r>
            <a:r>
              <a:rPr sz="2400" dirty="0">
                <a:latin typeface="Calibri"/>
                <a:cs typeface="Calibri"/>
              </a:rPr>
              <a:t>i</a:t>
            </a:r>
            <a:r>
              <a:rPr sz="2400" spc="-5" dirty="0">
                <a:latin typeface="Calibri"/>
                <a:cs typeface="Calibri"/>
              </a:rPr>
              <a:t>g</a:t>
            </a:r>
            <a:r>
              <a:rPr sz="2400" spc="-25" dirty="0">
                <a:latin typeface="Calibri"/>
                <a:cs typeface="Calibri"/>
              </a:rPr>
              <a:t>h</a:t>
            </a:r>
            <a:r>
              <a:rPr sz="2400" spc="-10" dirty="0">
                <a:latin typeface="Calibri"/>
                <a:cs typeface="Calibri"/>
              </a:rPr>
              <a:t>t</a:t>
            </a:r>
            <a:r>
              <a:rPr sz="2400" spc="20" dirty="0">
                <a:latin typeface="Calibri"/>
                <a:cs typeface="Calibri"/>
              </a:rPr>
              <a:t> </a:t>
            </a:r>
            <a:r>
              <a:rPr sz="2400" dirty="0">
                <a:latin typeface="Calibri"/>
                <a:cs typeface="Calibri"/>
              </a:rPr>
              <a:t>a</a:t>
            </a:r>
            <a:r>
              <a:rPr sz="2400" spc="-30" dirty="0">
                <a:latin typeface="Calibri"/>
                <a:cs typeface="Calibri"/>
              </a:rPr>
              <a:t>n</a:t>
            </a:r>
            <a:r>
              <a:rPr sz="2400" spc="-35" dirty="0">
                <a:latin typeface="Calibri"/>
                <a:cs typeface="Calibri"/>
              </a:rPr>
              <a:t>t</a:t>
            </a:r>
            <a:r>
              <a:rPr sz="2400" spc="-20" dirty="0">
                <a:latin typeface="Calibri"/>
                <a:cs typeface="Calibri"/>
              </a:rPr>
              <a:t>e</a:t>
            </a:r>
            <a:r>
              <a:rPr sz="2400" spc="-5" dirty="0">
                <a:latin typeface="Calibri"/>
                <a:cs typeface="Calibri"/>
              </a:rPr>
              <a:t>nn</a:t>
            </a:r>
            <a:r>
              <a:rPr sz="2400" dirty="0">
                <a:latin typeface="Calibri"/>
                <a:cs typeface="Calibri"/>
              </a:rPr>
              <a:t>a</a:t>
            </a:r>
            <a:r>
              <a:rPr sz="2400" spc="-5" dirty="0">
                <a:latin typeface="Calibri"/>
                <a:cs typeface="Calibri"/>
              </a:rPr>
              <a:t>s</a:t>
            </a:r>
            <a:r>
              <a:rPr sz="2400" spc="-10" dirty="0">
                <a:latin typeface="Calibri"/>
                <a:cs typeface="Calibri"/>
              </a:rPr>
              <a:t>,</a:t>
            </a:r>
            <a:r>
              <a:rPr sz="2400" spc="-5" dirty="0">
                <a:latin typeface="Calibri"/>
                <a:cs typeface="Calibri"/>
              </a:rPr>
              <a:t> </a:t>
            </a:r>
            <a:r>
              <a:rPr sz="2400" dirty="0">
                <a:latin typeface="Calibri"/>
                <a:cs typeface="Calibri"/>
              </a:rPr>
              <a:t>all</a:t>
            </a:r>
            <a:r>
              <a:rPr sz="2400" spc="-10" dirty="0">
                <a:latin typeface="Calibri"/>
                <a:cs typeface="Calibri"/>
              </a:rPr>
              <a:t> </a:t>
            </a:r>
            <a:r>
              <a:rPr sz="2400" dirty="0">
                <a:latin typeface="Calibri"/>
                <a:cs typeface="Calibri"/>
              </a:rPr>
              <a:t>i</a:t>
            </a:r>
            <a:r>
              <a:rPr sz="2400" spc="-5" dirty="0">
                <a:latin typeface="Calibri"/>
                <a:cs typeface="Calibri"/>
              </a:rPr>
              <a:t>d</a:t>
            </a:r>
            <a:r>
              <a:rPr sz="2400" spc="-20" dirty="0">
                <a:latin typeface="Calibri"/>
                <a:cs typeface="Calibri"/>
              </a:rPr>
              <a:t>e</a:t>
            </a:r>
            <a:r>
              <a:rPr sz="2400" spc="-25" dirty="0">
                <a:latin typeface="Calibri"/>
                <a:cs typeface="Calibri"/>
              </a:rPr>
              <a:t>n</a:t>
            </a:r>
            <a:r>
              <a:rPr sz="2400" spc="-10" dirty="0">
                <a:latin typeface="Calibri"/>
                <a:cs typeface="Calibri"/>
              </a:rPr>
              <a:t>t</a:t>
            </a:r>
            <a:r>
              <a:rPr sz="2400" dirty="0">
                <a:latin typeface="Calibri"/>
                <a:cs typeface="Calibri"/>
              </a:rPr>
              <a:t>i</a:t>
            </a:r>
            <a:r>
              <a:rPr sz="2400" spc="-20" dirty="0">
                <a:latin typeface="Calibri"/>
                <a:cs typeface="Calibri"/>
              </a:rPr>
              <a:t>c</a:t>
            </a:r>
            <a:r>
              <a:rPr sz="2400" dirty="0">
                <a:latin typeface="Calibri"/>
                <a:cs typeface="Calibri"/>
              </a:rPr>
              <a:t>al</a:t>
            </a:r>
            <a:r>
              <a:rPr sz="2400" spc="-10" dirty="0">
                <a:latin typeface="Calibri"/>
                <a:cs typeface="Calibri"/>
              </a:rPr>
              <a:t> </a:t>
            </a:r>
            <a:r>
              <a:rPr sz="2400" dirty="0">
                <a:latin typeface="Calibri"/>
                <a:cs typeface="Calibri"/>
              </a:rPr>
              <a:t>mo</a:t>
            </a:r>
            <a:r>
              <a:rPr sz="2400" spc="-5" dirty="0">
                <a:latin typeface="Calibri"/>
                <a:cs typeface="Calibri"/>
              </a:rPr>
              <a:t>d</a:t>
            </a:r>
            <a:r>
              <a:rPr sz="2400" spc="-20" dirty="0">
                <a:latin typeface="Calibri"/>
                <a:cs typeface="Calibri"/>
              </a:rPr>
              <a:t>e</a:t>
            </a:r>
            <a:r>
              <a:rPr sz="2400" dirty="0">
                <a:latin typeface="Calibri"/>
                <a:cs typeface="Calibri"/>
              </a:rPr>
              <a:t>ls</a:t>
            </a:r>
          </a:p>
          <a:p>
            <a:pPr marL="355600" indent="-342900">
              <a:spcBef>
                <a:spcPts val="575"/>
              </a:spcBef>
              <a:buFont typeface="Arial"/>
              <a:buChar char="•"/>
              <a:tabLst>
                <a:tab pos="355600" algn="l"/>
              </a:tabLst>
              <a:defRPr/>
            </a:pPr>
            <a:r>
              <a:rPr sz="2400" spc="-10" dirty="0">
                <a:latin typeface="Calibri"/>
                <a:cs typeface="Calibri"/>
              </a:rPr>
              <a:t>In</a:t>
            </a:r>
            <a:r>
              <a:rPr sz="2400" spc="-15" dirty="0">
                <a:latin typeface="Calibri"/>
                <a:cs typeface="Calibri"/>
              </a:rPr>
              <a:t> </a:t>
            </a:r>
            <a:r>
              <a:rPr sz="2400" spc="-220" dirty="0">
                <a:latin typeface="Calibri"/>
                <a:cs typeface="Calibri"/>
              </a:rPr>
              <a:t>T</a:t>
            </a:r>
            <a:r>
              <a:rPr sz="2400" spc="-55" dirty="0">
                <a:latin typeface="Calibri"/>
                <a:cs typeface="Calibri"/>
              </a:rPr>
              <a:t>e</a:t>
            </a:r>
            <a:r>
              <a:rPr sz="2400" spc="-45" dirty="0">
                <a:latin typeface="Calibri"/>
                <a:cs typeface="Calibri"/>
              </a:rPr>
              <a:t>x</a:t>
            </a:r>
            <a:r>
              <a:rPr sz="2400" dirty="0">
                <a:latin typeface="Calibri"/>
                <a:cs typeface="Calibri"/>
              </a:rPr>
              <a:t>as </a:t>
            </a:r>
            <a:r>
              <a:rPr sz="2400" spc="-15" dirty="0">
                <a:latin typeface="Calibri"/>
                <a:cs typeface="Calibri"/>
              </a:rPr>
              <a:t>2011:</a:t>
            </a:r>
            <a:endParaRPr sz="2400" dirty="0">
              <a:latin typeface="Calibri"/>
              <a:cs typeface="Calibri"/>
            </a:endParaRPr>
          </a:p>
          <a:p>
            <a:pPr marL="755650" lvl="1" indent="-285750">
              <a:spcBef>
                <a:spcPts val="505"/>
              </a:spcBef>
              <a:buFont typeface="Arial"/>
              <a:buChar char="–"/>
              <a:tabLst>
                <a:tab pos="755650" algn="l"/>
              </a:tabLst>
              <a:defRPr/>
            </a:pPr>
            <a:r>
              <a:rPr sz="2000" spc="-15" dirty="0">
                <a:latin typeface="Calibri"/>
                <a:cs typeface="Calibri"/>
              </a:rPr>
              <a:t>20</a:t>
            </a:r>
            <a:r>
              <a:rPr sz="2000" spc="-5" dirty="0">
                <a:latin typeface="Calibri"/>
                <a:cs typeface="Calibri"/>
              </a:rPr>
              <a:t> </a:t>
            </a:r>
            <a:r>
              <a:rPr sz="2000" spc="-30" dirty="0">
                <a:latin typeface="Calibri"/>
                <a:cs typeface="Calibri"/>
              </a:rPr>
              <a:t>c</a:t>
            </a:r>
            <a:r>
              <a:rPr sz="2000" spc="-15" dirty="0">
                <a:latin typeface="Calibri"/>
                <a:cs typeface="Calibri"/>
              </a:rPr>
              <a:t>o</a:t>
            </a:r>
            <a:r>
              <a:rPr sz="2000" spc="-25" dirty="0">
                <a:latin typeface="Calibri"/>
                <a:cs typeface="Calibri"/>
              </a:rPr>
              <a:t>m</a:t>
            </a:r>
            <a:r>
              <a:rPr sz="2000" dirty="0">
                <a:latin typeface="Calibri"/>
                <a:cs typeface="Calibri"/>
              </a:rPr>
              <a:t>p</a:t>
            </a:r>
            <a:r>
              <a:rPr sz="2000" spc="-5" dirty="0">
                <a:latin typeface="Calibri"/>
                <a:cs typeface="Calibri"/>
              </a:rPr>
              <a:t>l</a:t>
            </a:r>
            <a:r>
              <a:rPr sz="2000" spc="-25" dirty="0">
                <a:latin typeface="Calibri"/>
                <a:cs typeface="Calibri"/>
              </a:rPr>
              <a:t>e</a:t>
            </a:r>
            <a:r>
              <a:rPr sz="2000" spc="-35" dirty="0">
                <a:latin typeface="Calibri"/>
                <a:cs typeface="Calibri"/>
              </a:rPr>
              <a:t>t</a:t>
            </a:r>
            <a:r>
              <a:rPr sz="2000" spc="-10" dirty="0">
                <a:latin typeface="Calibri"/>
                <a:cs typeface="Calibri"/>
              </a:rPr>
              <a:t>e</a:t>
            </a:r>
            <a:r>
              <a:rPr sz="2000" spc="20" dirty="0">
                <a:latin typeface="Calibri"/>
                <a:cs typeface="Calibri"/>
              </a:rPr>
              <a:t> </a:t>
            </a:r>
            <a:r>
              <a:rPr sz="2000" spc="-15" dirty="0">
                <a:latin typeface="Calibri"/>
                <a:cs typeface="Calibri"/>
              </a:rPr>
              <a:t>s</a:t>
            </a:r>
            <a:r>
              <a:rPr sz="2000" spc="-25" dirty="0">
                <a:latin typeface="Calibri"/>
                <a:cs typeface="Calibri"/>
              </a:rPr>
              <a:t>e</a:t>
            </a:r>
            <a:r>
              <a:rPr sz="2000" spc="-10" dirty="0">
                <a:latin typeface="Calibri"/>
                <a:cs typeface="Calibri"/>
              </a:rPr>
              <a:t>ts</a:t>
            </a:r>
            <a:r>
              <a:rPr sz="2000" spc="20" dirty="0">
                <a:latin typeface="Calibri"/>
                <a:cs typeface="Calibri"/>
              </a:rPr>
              <a:t> </a:t>
            </a:r>
            <a:r>
              <a:rPr sz="2000" spc="-10" dirty="0">
                <a:latin typeface="Calibri"/>
                <a:cs typeface="Calibri"/>
              </a:rPr>
              <a:t>of </a:t>
            </a:r>
            <a:r>
              <a:rPr sz="2000" spc="-15" dirty="0">
                <a:latin typeface="Calibri"/>
                <a:cs typeface="Calibri"/>
              </a:rPr>
              <a:t>equ</a:t>
            </a:r>
            <a:r>
              <a:rPr sz="2000" spc="-5" dirty="0">
                <a:latin typeface="Calibri"/>
                <a:cs typeface="Calibri"/>
              </a:rPr>
              <a:t>i</a:t>
            </a:r>
            <a:r>
              <a:rPr sz="2000" spc="-15" dirty="0">
                <a:latin typeface="Calibri"/>
                <a:cs typeface="Calibri"/>
              </a:rPr>
              <a:t>pme</a:t>
            </a:r>
            <a:r>
              <a:rPr sz="2000" spc="-35" dirty="0">
                <a:latin typeface="Calibri"/>
                <a:cs typeface="Calibri"/>
              </a:rPr>
              <a:t>n</a:t>
            </a:r>
            <a:r>
              <a:rPr sz="2000" spc="-10" dirty="0">
                <a:latin typeface="Calibri"/>
                <a:cs typeface="Calibri"/>
              </a:rPr>
              <a:t>t</a:t>
            </a:r>
            <a:r>
              <a:rPr sz="2000" dirty="0">
                <a:latin typeface="Calibri"/>
                <a:cs typeface="Calibri"/>
              </a:rPr>
              <a:t> </a:t>
            </a:r>
            <a:r>
              <a:rPr sz="2000" spc="15" dirty="0">
                <a:latin typeface="Calibri"/>
                <a:cs typeface="Calibri"/>
              </a:rPr>
              <a:t> </a:t>
            </a:r>
            <a:r>
              <a:rPr sz="2000" spc="-10" dirty="0">
                <a:latin typeface="Calibri"/>
                <a:cs typeface="Calibri"/>
              </a:rPr>
              <a:t>(2</a:t>
            </a:r>
            <a:r>
              <a:rPr sz="2000" spc="5" dirty="0">
                <a:latin typeface="Calibri"/>
                <a:cs typeface="Calibri"/>
              </a:rPr>
              <a:t> </a:t>
            </a:r>
            <a:r>
              <a:rPr sz="2000" spc="-10" dirty="0">
                <a:latin typeface="Calibri"/>
                <a:cs typeface="Calibri"/>
              </a:rPr>
              <a:t>partie</a:t>
            </a:r>
            <a:r>
              <a:rPr sz="2000" spc="-15" dirty="0">
                <a:latin typeface="Calibri"/>
                <a:cs typeface="Calibri"/>
              </a:rPr>
              <a:t>s</a:t>
            </a:r>
            <a:r>
              <a:rPr sz="2000" spc="-5" dirty="0">
                <a:latin typeface="Calibri"/>
                <a:cs typeface="Calibri"/>
              </a:rPr>
              <a:t>,</a:t>
            </a:r>
            <a:r>
              <a:rPr sz="2000" spc="25" dirty="0">
                <a:latin typeface="Calibri"/>
                <a:cs typeface="Calibri"/>
              </a:rPr>
              <a:t> </a:t>
            </a:r>
            <a:r>
              <a:rPr sz="2000" spc="-15" dirty="0">
                <a:latin typeface="Calibri"/>
                <a:cs typeface="Calibri"/>
              </a:rPr>
              <a:t>10</a:t>
            </a:r>
            <a:r>
              <a:rPr sz="2000" spc="-10" dirty="0">
                <a:latin typeface="Calibri"/>
                <a:cs typeface="Calibri"/>
              </a:rPr>
              <a:t> </a:t>
            </a:r>
            <a:r>
              <a:rPr sz="2000" spc="-15" dirty="0">
                <a:latin typeface="Calibri"/>
                <a:cs typeface="Calibri"/>
              </a:rPr>
              <a:t>s</a:t>
            </a:r>
            <a:r>
              <a:rPr sz="2000" spc="-25" dirty="0">
                <a:latin typeface="Calibri"/>
                <a:cs typeface="Calibri"/>
              </a:rPr>
              <a:t>e</a:t>
            </a:r>
            <a:r>
              <a:rPr sz="2000" spc="-10" dirty="0">
                <a:latin typeface="Calibri"/>
                <a:cs typeface="Calibri"/>
              </a:rPr>
              <a:t>ts</a:t>
            </a:r>
            <a:r>
              <a:rPr sz="2000" spc="20" dirty="0">
                <a:latin typeface="Calibri"/>
                <a:cs typeface="Calibri"/>
              </a:rPr>
              <a:t> </a:t>
            </a:r>
            <a:r>
              <a:rPr sz="2000" spc="-10" dirty="0">
                <a:latin typeface="Calibri"/>
                <a:cs typeface="Calibri"/>
              </a:rPr>
              <a:t>each)</a:t>
            </a:r>
            <a:endParaRPr sz="2000" dirty="0">
              <a:latin typeface="Calibri"/>
              <a:cs typeface="Calibri"/>
            </a:endParaRPr>
          </a:p>
          <a:p>
            <a:pPr marL="755650" lvl="1" indent="-285750">
              <a:spcBef>
                <a:spcPts val="480"/>
              </a:spcBef>
              <a:buFont typeface="Arial"/>
              <a:buChar char="–"/>
              <a:tabLst>
                <a:tab pos="755650" algn="l"/>
              </a:tabLst>
              <a:defRPr/>
            </a:pPr>
            <a:r>
              <a:rPr sz="2000" spc="-45" dirty="0">
                <a:latin typeface="Calibri"/>
                <a:cs typeface="Calibri"/>
              </a:rPr>
              <a:t>E</a:t>
            </a:r>
            <a:r>
              <a:rPr sz="2000" spc="-10" dirty="0">
                <a:latin typeface="Calibri"/>
                <a:cs typeface="Calibri"/>
              </a:rPr>
              <a:t>ach</a:t>
            </a:r>
            <a:r>
              <a:rPr sz="2000" dirty="0">
                <a:latin typeface="Calibri"/>
                <a:cs typeface="Calibri"/>
              </a:rPr>
              <a:t> </a:t>
            </a:r>
            <a:r>
              <a:rPr sz="2000" spc="-10" dirty="0">
                <a:latin typeface="Calibri"/>
                <a:cs typeface="Calibri"/>
              </a:rPr>
              <a:t>pa</a:t>
            </a:r>
            <a:r>
              <a:rPr sz="2000" spc="-15" dirty="0">
                <a:latin typeface="Calibri"/>
                <a:cs typeface="Calibri"/>
              </a:rPr>
              <a:t>r</a:t>
            </a:r>
            <a:r>
              <a:rPr sz="2000" spc="-10" dirty="0">
                <a:latin typeface="Calibri"/>
                <a:cs typeface="Calibri"/>
              </a:rPr>
              <a:t>ty</a:t>
            </a:r>
            <a:r>
              <a:rPr sz="2000" spc="5" dirty="0">
                <a:latin typeface="Calibri"/>
                <a:cs typeface="Calibri"/>
              </a:rPr>
              <a:t> </a:t>
            </a:r>
            <a:r>
              <a:rPr sz="2000" spc="-15" dirty="0">
                <a:latin typeface="Calibri"/>
                <a:cs typeface="Calibri"/>
              </a:rPr>
              <a:t>o</a:t>
            </a:r>
            <a:r>
              <a:rPr sz="2000" spc="-30" dirty="0">
                <a:latin typeface="Calibri"/>
                <a:cs typeface="Calibri"/>
              </a:rPr>
              <a:t>b</a:t>
            </a:r>
            <a:r>
              <a:rPr sz="2000" spc="-15" dirty="0">
                <a:latin typeface="Calibri"/>
                <a:cs typeface="Calibri"/>
              </a:rPr>
              <a:t>s</a:t>
            </a:r>
            <a:r>
              <a:rPr sz="2000" spc="-10" dirty="0">
                <a:latin typeface="Calibri"/>
                <a:cs typeface="Calibri"/>
              </a:rPr>
              <a:t>e</a:t>
            </a:r>
            <a:r>
              <a:rPr sz="2000" dirty="0">
                <a:latin typeface="Calibri"/>
                <a:cs typeface="Calibri"/>
              </a:rPr>
              <a:t>r</a:t>
            </a:r>
            <a:r>
              <a:rPr sz="2000" spc="-35" dirty="0">
                <a:latin typeface="Calibri"/>
                <a:cs typeface="Calibri"/>
              </a:rPr>
              <a:t>v</a:t>
            </a:r>
            <a:r>
              <a:rPr sz="2000" spc="-15" dirty="0">
                <a:latin typeface="Calibri"/>
                <a:cs typeface="Calibri"/>
              </a:rPr>
              <a:t>ed</a:t>
            </a:r>
            <a:r>
              <a:rPr sz="2000" spc="10" dirty="0">
                <a:latin typeface="Calibri"/>
                <a:cs typeface="Calibri"/>
              </a:rPr>
              <a:t> </a:t>
            </a:r>
            <a:r>
              <a:rPr sz="2000" spc="-15" dirty="0">
                <a:latin typeface="Calibri"/>
                <a:cs typeface="Calibri"/>
              </a:rPr>
              <a:t>10</a:t>
            </a:r>
            <a:r>
              <a:rPr sz="2000" spc="-5" dirty="0">
                <a:latin typeface="Calibri"/>
                <a:cs typeface="Calibri"/>
              </a:rPr>
              <a:t> </a:t>
            </a:r>
            <a:r>
              <a:rPr sz="2000" spc="-15" dirty="0">
                <a:latin typeface="Calibri"/>
                <a:cs typeface="Calibri"/>
              </a:rPr>
              <a:t>n</a:t>
            </a:r>
            <a:r>
              <a:rPr sz="2000" spc="-25" dirty="0">
                <a:latin typeface="Calibri"/>
                <a:cs typeface="Calibri"/>
              </a:rPr>
              <a:t>e</a:t>
            </a:r>
            <a:r>
              <a:rPr sz="2000" spc="-15" dirty="0">
                <a:latin typeface="Calibri"/>
                <a:cs typeface="Calibri"/>
              </a:rPr>
              <a:t>w</a:t>
            </a:r>
            <a:r>
              <a:rPr sz="2000" spc="-5" dirty="0">
                <a:latin typeface="Calibri"/>
                <a:cs typeface="Calibri"/>
              </a:rPr>
              <a:t> </a:t>
            </a:r>
            <a:r>
              <a:rPr sz="2000" spc="-40" dirty="0">
                <a:latin typeface="Calibri"/>
                <a:cs typeface="Calibri"/>
              </a:rPr>
              <a:t>s</a:t>
            </a:r>
            <a:r>
              <a:rPr sz="2000" spc="-35" dirty="0">
                <a:latin typeface="Calibri"/>
                <a:cs typeface="Calibri"/>
              </a:rPr>
              <a:t>t</a:t>
            </a:r>
            <a:r>
              <a:rPr sz="2000" spc="-30" dirty="0">
                <a:latin typeface="Calibri"/>
                <a:cs typeface="Calibri"/>
              </a:rPr>
              <a:t>a</a:t>
            </a:r>
            <a:r>
              <a:rPr sz="2000" spc="-10" dirty="0">
                <a:latin typeface="Calibri"/>
                <a:cs typeface="Calibri"/>
              </a:rPr>
              <a:t>tions</a:t>
            </a:r>
            <a:r>
              <a:rPr sz="2000" spc="20" dirty="0">
                <a:latin typeface="Calibri"/>
                <a:cs typeface="Calibri"/>
              </a:rPr>
              <a:t> </a:t>
            </a:r>
            <a:r>
              <a:rPr sz="2000" spc="-10" dirty="0">
                <a:latin typeface="Calibri"/>
                <a:cs typeface="Calibri"/>
              </a:rPr>
              <a:t>each</a:t>
            </a:r>
            <a:r>
              <a:rPr sz="2000" spc="10" dirty="0">
                <a:latin typeface="Calibri"/>
                <a:cs typeface="Calibri"/>
              </a:rPr>
              <a:t> </a:t>
            </a:r>
            <a:r>
              <a:rPr sz="2000" spc="-15" dirty="0">
                <a:latin typeface="Calibri"/>
                <a:cs typeface="Calibri"/>
              </a:rPr>
              <a:t>d</a:t>
            </a:r>
            <a:r>
              <a:rPr sz="2000" spc="-45" dirty="0">
                <a:latin typeface="Calibri"/>
                <a:cs typeface="Calibri"/>
              </a:rPr>
              <a:t>a</a:t>
            </a:r>
            <a:r>
              <a:rPr sz="2000" spc="-10" dirty="0">
                <a:latin typeface="Calibri"/>
                <a:cs typeface="Calibri"/>
              </a:rPr>
              <a:t>y</a:t>
            </a:r>
            <a:endParaRPr sz="2000" dirty="0">
              <a:latin typeface="Calibri"/>
              <a:cs typeface="Calibri"/>
            </a:endParaRPr>
          </a:p>
          <a:p>
            <a:pPr marL="755650" lvl="1" indent="-285750">
              <a:spcBef>
                <a:spcPts val="480"/>
              </a:spcBef>
              <a:buFont typeface="Arial"/>
              <a:buChar char="–"/>
              <a:tabLst>
                <a:tab pos="755650" algn="l"/>
              </a:tabLst>
              <a:defRPr/>
            </a:pPr>
            <a:r>
              <a:rPr sz="2000" spc="-15" dirty="0">
                <a:latin typeface="Calibri"/>
                <a:cs typeface="Calibri"/>
              </a:rPr>
              <a:t>20</a:t>
            </a:r>
            <a:r>
              <a:rPr sz="2000" spc="-5" dirty="0">
                <a:latin typeface="Calibri"/>
                <a:cs typeface="Calibri"/>
              </a:rPr>
              <a:t> </a:t>
            </a:r>
            <a:r>
              <a:rPr sz="2000" spc="-15" dirty="0">
                <a:latin typeface="Calibri"/>
                <a:cs typeface="Calibri"/>
              </a:rPr>
              <a:t>hou</a:t>
            </a:r>
            <a:r>
              <a:rPr sz="2000" spc="-50" dirty="0">
                <a:latin typeface="Calibri"/>
                <a:cs typeface="Calibri"/>
              </a:rPr>
              <a:t>r</a:t>
            </a:r>
            <a:r>
              <a:rPr sz="2000" spc="-10" dirty="0">
                <a:latin typeface="Calibri"/>
                <a:cs typeface="Calibri"/>
              </a:rPr>
              <a:t>s</a:t>
            </a:r>
            <a:r>
              <a:rPr sz="2000" dirty="0">
                <a:latin typeface="Calibri"/>
                <a:cs typeface="Calibri"/>
              </a:rPr>
              <a:t> </a:t>
            </a:r>
            <a:r>
              <a:rPr sz="2000" spc="-10" dirty="0">
                <a:latin typeface="Calibri"/>
                <a:cs typeface="Calibri"/>
              </a:rPr>
              <a:t>of </a:t>
            </a:r>
            <a:r>
              <a:rPr sz="2000" spc="-15" dirty="0">
                <a:latin typeface="Calibri"/>
                <a:cs typeface="Calibri"/>
              </a:rPr>
              <a:t>o</a:t>
            </a:r>
            <a:r>
              <a:rPr sz="2000" spc="-30" dirty="0">
                <a:latin typeface="Calibri"/>
                <a:cs typeface="Calibri"/>
              </a:rPr>
              <a:t>b</a:t>
            </a:r>
            <a:r>
              <a:rPr sz="2000" spc="-15" dirty="0">
                <a:latin typeface="Calibri"/>
                <a:cs typeface="Calibri"/>
              </a:rPr>
              <a:t>s</a:t>
            </a:r>
            <a:r>
              <a:rPr sz="2000" spc="-10" dirty="0">
                <a:latin typeface="Calibri"/>
                <a:cs typeface="Calibri"/>
              </a:rPr>
              <a:t>e</a:t>
            </a:r>
            <a:r>
              <a:rPr sz="2000" dirty="0">
                <a:latin typeface="Calibri"/>
                <a:cs typeface="Calibri"/>
              </a:rPr>
              <a:t>r</a:t>
            </a:r>
            <a:r>
              <a:rPr sz="2000" spc="-45" dirty="0">
                <a:latin typeface="Calibri"/>
                <a:cs typeface="Calibri"/>
              </a:rPr>
              <a:t>v</a:t>
            </a:r>
            <a:r>
              <a:rPr sz="2000" spc="-30" dirty="0">
                <a:latin typeface="Calibri"/>
                <a:cs typeface="Calibri"/>
              </a:rPr>
              <a:t>a</a:t>
            </a:r>
            <a:r>
              <a:rPr sz="2000" spc="-10" dirty="0">
                <a:latin typeface="Calibri"/>
                <a:cs typeface="Calibri"/>
              </a:rPr>
              <a:t>ti</a:t>
            </a:r>
            <a:r>
              <a:rPr sz="2000" spc="-15" dirty="0">
                <a:latin typeface="Calibri"/>
                <a:cs typeface="Calibri"/>
              </a:rPr>
              <a:t>on</a:t>
            </a:r>
            <a:r>
              <a:rPr sz="2000" spc="15" dirty="0">
                <a:latin typeface="Calibri"/>
                <a:cs typeface="Calibri"/>
              </a:rPr>
              <a:t> </a:t>
            </a:r>
            <a:r>
              <a:rPr sz="2000" spc="-10" dirty="0">
                <a:latin typeface="Calibri"/>
                <a:cs typeface="Calibri"/>
              </a:rPr>
              <a:t>each</a:t>
            </a:r>
            <a:r>
              <a:rPr sz="2000" spc="10" dirty="0">
                <a:latin typeface="Calibri"/>
                <a:cs typeface="Calibri"/>
              </a:rPr>
              <a:t> </a:t>
            </a:r>
            <a:r>
              <a:rPr sz="2000" spc="-15" dirty="0">
                <a:latin typeface="Calibri"/>
                <a:cs typeface="Calibri"/>
              </a:rPr>
              <a:t>d</a:t>
            </a:r>
            <a:r>
              <a:rPr sz="2000" spc="-45" dirty="0">
                <a:latin typeface="Calibri"/>
                <a:cs typeface="Calibri"/>
              </a:rPr>
              <a:t>a</a:t>
            </a:r>
            <a:r>
              <a:rPr sz="2000" spc="-10" dirty="0">
                <a:latin typeface="Calibri"/>
                <a:cs typeface="Calibri"/>
              </a:rPr>
              <a:t>y</a:t>
            </a:r>
            <a:endParaRPr sz="2000" dirty="0">
              <a:latin typeface="Calibri"/>
              <a:cs typeface="Calibri"/>
            </a:endParaRPr>
          </a:p>
          <a:p>
            <a:pPr marL="755650" lvl="1" indent="-285750">
              <a:spcBef>
                <a:spcPts val="480"/>
              </a:spcBef>
              <a:buFont typeface="Arial"/>
              <a:buChar char="–"/>
              <a:tabLst>
                <a:tab pos="755650" algn="l"/>
              </a:tabLst>
              <a:defRPr/>
            </a:pPr>
            <a:r>
              <a:rPr sz="2000" spc="-20" dirty="0">
                <a:latin typeface="Calibri"/>
                <a:cs typeface="Calibri"/>
              </a:rPr>
              <a:t>P</a:t>
            </a:r>
            <a:r>
              <a:rPr sz="2000" spc="-45" dirty="0">
                <a:latin typeface="Calibri"/>
                <a:cs typeface="Calibri"/>
              </a:rPr>
              <a:t>r</a:t>
            </a:r>
            <a:r>
              <a:rPr sz="2000" spc="-10" dirty="0">
                <a:latin typeface="Calibri"/>
                <a:cs typeface="Calibri"/>
              </a:rPr>
              <a:t>oject</a:t>
            </a:r>
            <a:r>
              <a:rPr sz="2000" spc="5" dirty="0">
                <a:latin typeface="Calibri"/>
                <a:cs typeface="Calibri"/>
              </a:rPr>
              <a:t> </a:t>
            </a:r>
            <a:r>
              <a:rPr sz="2000" spc="-15" dirty="0">
                <a:latin typeface="Calibri"/>
                <a:cs typeface="Calibri"/>
              </a:rPr>
              <a:t>p</a:t>
            </a:r>
            <a:r>
              <a:rPr sz="2000" spc="-45" dirty="0">
                <a:latin typeface="Calibri"/>
                <a:cs typeface="Calibri"/>
              </a:rPr>
              <a:t>r</a:t>
            </a:r>
            <a:r>
              <a:rPr sz="2000" spc="-10" dirty="0">
                <a:latin typeface="Calibri"/>
                <a:cs typeface="Calibri"/>
              </a:rPr>
              <a:t>oce</a:t>
            </a:r>
            <a:r>
              <a:rPr sz="2000" spc="-15" dirty="0">
                <a:latin typeface="Calibri"/>
                <a:cs typeface="Calibri"/>
              </a:rPr>
              <a:t>ssed</a:t>
            </a:r>
            <a:r>
              <a:rPr sz="2000" spc="20" dirty="0">
                <a:latin typeface="Calibri"/>
                <a:cs typeface="Calibri"/>
              </a:rPr>
              <a:t> </a:t>
            </a:r>
            <a:r>
              <a:rPr sz="2000" spc="-20" dirty="0">
                <a:latin typeface="Calibri"/>
                <a:cs typeface="Calibri"/>
              </a:rPr>
              <a:t>w</a:t>
            </a:r>
            <a:r>
              <a:rPr sz="2000" spc="-5" dirty="0">
                <a:latin typeface="Calibri"/>
                <a:cs typeface="Calibri"/>
              </a:rPr>
              <a:t>i</a:t>
            </a:r>
            <a:r>
              <a:rPr sz="2000" spc="-10" dirty="0">
                <a:latin typeface="Calibri"/>
                <a:cs typeface="Calibri"/>
              </a:rPr>
              <a:t>th</a:t>
            </a:r>
            <a:r>
              <a:rPr sz="2000" dirty="0">
                <a:latin typeface="Calibri"/>
                <a:cs typeface="Calibri"/>
              </a:rPr>
              <a:t> </a:t>
            </a:r>
            <a:r>
              <a:rPr sz="2000" spc="-20" dirty="0">
                <a:latin typeface="Calibri"/>
                <a:cs typeface="Calibri"/>
              </a:rPr>
              <a:t>OP</a:t>
            </a:r>
            <a:r>
              <a:rPr sz="2000" spc="-15" dirty="0">
                <a:latin typeface="Calibri"/>
                <a:cs typeface="Calibri"/>
              </a:rPr>
              <a:t>US</a:t>
            </a:r>
            <a:r>
              <a:rPr sz="2000" spc="20" dirty="0">
                <a:latin typeface="Calibri"/>
                <a:cs typeface="Calibri"/>
              </a:rPr>
              <a:t> </a:t>
            </a:r>
            <a:r>
              <a:rPr sz="2000" spc="-20" dirty="0">
                <a:latin typeface="Calibri"/>
                <a:cs typeface="Calibri"/>
              </a:rPr>
              <a:t>P</a:t>
            </a:r>
            <a:r>
              <a:rPr sz="2000" spc="-45" dirty="0">
                <a:latin typeface="Calibri"/>
                <a:cs typeface="Calibri"/>
              </a:rPr>
              <a:t>r</a:t>
            </a:r>
            <a:r>
              <a:rPr sz="2000" spc="-10" dirty="0">
                <a:latin typeface="Calibri"/>
                <a:cs typeface="Calibri"/>
              </a:rPr>
              <a:t>ojects</a:t>
            </a:r>
            <a:endParaRPr sz="2000" dirty="0">
              <a:latin typeface="Calibri"/>
              <a:cs typeface="Calibri"/>
            </a:endParaRPr>
          </a:p>
        </p:txBody>
      </p:sp>
      <p:sp>
        <p:nvSpPr>
          <p:cNvPr id="355332" name="object 4"/>
          <p:cNvSpPr>
            <a:spLocks noChangeArrowheads="1"/>
          </p:cNvSpPr>
          <p:nvPr/>
        </p:nvSpPr>
        <p:spPr bwMode="auto">
          <a:xfrm>
            <a:off x="1069975" y="1493838"/>
            <a:ext cx="6975475" cy="248285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5" name="object 5"/>
          <p:cNvSpPr txBox="1"/>
          <p:nvPr/>
        </p:nvSpPr>
        <p:spPr>
          <a:xfrm>
            <a:off x="8504238" y="6462713"/>
            <a:ext cx="103187" cy="177800"/>
          </a:xfrm>
          <a:prstGeom prst="rect">
            <a:avLst/>
          </a:prstGeom>
        </p:spPr>
        <p:txBody>
          <a:bodyPr lIns="0" tIns="0" rIns="0" bIns="0">
            <a:spAutoFit/>
          </a:bodyPr>
          <a:lstStyle/>
          <a:p>
            <a:pPr marL="12700">
              <a:defRPr/>
            </a:pPr>
            <a:r>
              <a:rPr sz="1200" spc="-10" dirty="0">
                <a:solidFill>
                  <a:srgbClr val="8A8A8A"/>
                </a:solidFill>
                <a:latin typeface="Calibri"/>
                <a:cs typeface="Calibri"/>
              </a:rPr>
              <a:t>9</a:t>
            </a:r>
            <a:endParaRPr sz="1200">
              <a:latin typeface="Calibri"/>
              <a:cs typeface="Calibri"/>
            </a:endParaRPr>
          </a:p>
        </p:txBody>
      </p:sp>
      <p:sp>
        <p:nvSpPr>
          <p:cNvPr id="6" name="Date Placeholder 5"/>
          <p:cNvSpPr>
            <a:spLocks noGrp="1"/>
          </p:cNvSpPr>
          <p:nvPr>
            <p:ph type="dt" sz="quarter" idx="10"/>
          </p:nvPr>
        </p:nvSpPr>
        <p:spPr/>
        <p:txBody>
          <a:bodyPr/>
          <a:lstStyle/>
          <a:p>
            <a:pPr>
              <a:defRPr/>
            </a:pPr>
            <a:r>
              <a:rPr lang="en-US" altLang="en-US"/>
              <a:t>February 8, 2017</a:t>
            </a:r>
          </a:p>
        </p:txBody>
      </p:sp>
      <p:sp>
        <p:nvSpPr>
          <p:cNvPr id="7" name="Footer Placeholder 6"/>
          <p:cNvSpPr>
            <a:spLocks noGrp="1"/>
          </p:cNvSpPr>
          <p:nvPr>
            <p:ph type="ftr" sz="quarter" idx="11"/>
          </p:nvPr>
        </p:nvSpPr>
        <p:spPr/>
        <p:txBody>
          <a:bodyPr/>
          <a:lstStyle/>
          <a:p>
            <a:pPr>
              <a:defRPr/>
            </a:pPr>
            <a:r>
              <a:rPr lang="en-US"/>
              <a:t>2017 Geospatial Summit, Silver Spring MD</a:t>
            </a:r>
          </a:p>
        </p:txBody>
      </p:sp>
    </p:spTree>
    <p:extLst>
      <p:ext uri="{BB962C8B-B14F-4D97-AF65-F5344CB8AC3E}">
        <p14:creationId xmlns:p14="http://schemas.microsoft.com/office/powerpoint/2010/main" val="36186030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Full antenna recalibration check before survey</a:t>
            </a:r>
          </a:p>
          <a:p>
            <a:r>
              <a:rPr lang="en-US" dirty="0"/>
              <a:t>Each fixed height tripod height</a:t>
            </a:r>
          </a:p>
          <a:p>
            <a:pPr marL="0" indent="0">
              <a:buNone/>
            </a:pPr>
            <a:r>
              <a:rPr lang="en-US" dirty="0"/>
              <a:t>   measured before and after</a:t>
            </a:r>
          </a:p>
          <a:p>
            <a:r>
              <a:rPr lang="en-US" dirty="0"/>
              <a:t>20 complete sets of equipment -</a:t>
            </a:r>
          </a:p>
          <a:p>
            <a:pPr marL="0" indent="0">
              <a:buNone/>
            </a:pPr>
            <a:r>
              <a:rPr lang="en-US" dirty="0"/>
              <a:t>   2 parties (10 sets each)</a:t>
            </a:r>
          </a:p>
          <a:p>
            <a:r>
              <a:rPr lang="en-US" dirty="0"/>
              <a:t>Each party observe 5 new and 5</a:t>
            </a:r>
          </a:p>
          <a:p>
            <a:pPr marL="0" indent="0">
              <a:buNone/>
            </a:pPr>
            <a:r>
              <a:rPr lang="en-US" dirty="0"/>
              <a:t>   repeat stations each day</a:t>
            </a:r>
          </a:p>
          <a:p>
            <a:r>
              <a:rPr lang="en-US" dirty="0"/>
              <a:t>30 observation days</a:t>
            </a:r>
          </a:p>
          <a:p>
            <a:r>
              <a:rPr lang="en-US" dirty="0"/>
              <a:t>Project processed with OP</a:t>
            </a:r>
          </a:p>
          <a:p>
            <a:pPr marL="0" indent="0">
              <a:buNone/>
            </a:pPr>
            <a:endParaRPr lang="en-US" dirty="0"/>
          </a:p>
        </p:txBody>
      </p:sp>
      <p:sp>
        <p:nvSpPr>
          <p:cNvPr id="3" name="Title 2"/>
          <p:cNvSpPr>
            <a:spLocks noGrp="1"/>
          </p:cNvSpPr>
          <p:nvPr>
            <p:ph type="title"/>
          </p:nvPr>
        </p:nvSpPr>
        <p:spPr/>
        <p:txBody>
          <a:bodyPr/>
          <a:lstStyle/>
          <a:p>
            <a:r>
              <a:rPr lang="en-US" dirty="0"/>
              <a:t>Campaign GPS</a:t>
            </a:r>
          </a:p>
        </p:txBody>
      </p:sp>
      <p:graphicFrame>
        <p:nvGraphicFramePr>
          <p:cNvPr id="4" name="Table 3"/>
          <p:cNvGraphicFramePr>
            <a:graphicFrameLocks noGrp="1"/>
          </p:cNvGraphicFramePr>
          <p:nvPr/>
        </p:nvGraphicFramePr>
        <p:xfrm>
          <a:off x="6348755" y="2111322"/>
          <a:ext cx="2642573" cy="4525956"/>
        </p:xfrm>
        <a:graphic>
          <a:graphicData uri="http://schemas.openxmlformats.org/drawingml/2006/table">
            <a:tbl>
              <a:tblPr firstRow="1" firstCol="1" bandRow="1">
                <a:tableStyleId>{5C22544A-7EE6-4342-B048-85BDC9FD1C3A}</a:tableStyleId>
              </a:tblPr>
              <a:tblGrid>
                <a:gridCol w="320680">
                  <a:extLst>
                    <a:ext uri="{9D8B030D-6E8A-4147-A177-3AD203B41FA5}">
                      <a16:colId xmlns:a16="http://schemas.microsoft.com/office/drawing/2014/main" val="20000"/>
                    </a:ext>
                  </a:extLst>
                </a:gridCol>
                <a:gridCol w="570300">
                  <a:extLst>
                    <a:ext uri="{9D8B030D-6E8A-4147-A177-3AD203B41FA5}">
                      <a16:colId xmlns:a16="http://schemas.microsoft.com/office/drawing/2014/main" val="20001"/>
                    </a:ext>
                  </a:extLst>
                </a:gridCol>
                <a:gridCol w="570300">
                  <a:extLst>
                    <a:ext uri="{9D8B030D-6E8A-4147-A177-3AD203B41FA5}">
                      <a16:colId xmlns:a16="http://schemas.microsoft.com/office/drawing/2014/main" val="20002"/>
                    </a:ext>
                  </a:extLst>
                </a:gridCol>
                <a:gridCol w="610993">
                  <a:extLst>
                    <a:ext uri="{9D8B030D-6E8A-4147-A177-3AD203B41FA5}">
                      <a16:colId xmlns:a16="http://schemas.microsoft.com/office/drawing/2014/main" val="20003"/>
                    </a:ext>
                  </a:extLst>
                </a:gridCol>
                <a:gridCol w="570300">
                  <a:extLst>
                    <a:ext uri="{9D8B030D-6E8A-4147-A177-3AD203B41FA5}">
                      <a16:colId xmlns:a16="http://schemas.microsoft.com/office/drawing/2014/main" val="20004"/>
                    </a:ext>
                  </a:extLst>
                </a:gridCol>
              </a:tblGrid>
              <a:tr h="167628">
                <a:tc>
                  <a:txBody>
                    <a:bodyPr/>
                    <a:lstStyle/>
                    <a:p>
                      <a:pPr marL="0" marR="0" algn="ctr">
                        <a:lnSpc>
                          <a:spcPct val="115000"/>
                        </a:lnSpc>
                        <a:spcBef>
                          <a:spcPts val="0"/>
                        </a:spcBef>
                        <a:spcAft>
                          <a:spcPts val="0"/>
                        </a:spcAft>
                      </a:pPr>
                      <a:r>
                        <a:rPr lang="en-US" sz="1000">
                          <a:effectLst/>
                        </a:rPr>
                        <a:t>ID</a:t>
                      </a:r>
                      <a:endParaRPr lang="en-US" sz="1100">
                        <a:effectLst/>
                        <a:latin typeface="Calibri"/>
                        <a:ea typeface="Calibri"/>
                        <a:cs typeface="Times New Roman"/>
                      </a:endParaRPr>
                    </a:p>
                  </a:txBody>
                  <a:tcPr marL="65594" marR="65594" marT="0" marB="0" anchor="b"/>
                </a:tc>
                <a:tc>
                  <a:txBody>
                    <a:bodyPr/>
                    <a:lstStyle/>
                    <a:p>
                      <a:pPr marL="0" marR="0" algn="ctr">
                        <a:lnSpc>
                          <a:spcPct val="115000"/>
                        </a:lnSpc>
                        <a:spcBef>
                          <a:spcPts val="0"/>
                        </a:spcBef>
                        <a:spcAft>
                          <a:spcPts val="0"/>
                        </a:spcAft>
                      </a:pPr>
                      <a:r>
                        <a:rPr lang="en-US" sz="1000">
                          <a:effectLst/>
                        </a:rPr>
                        <a:t>before</a:t>
                      </a:r>
                      <a:endParaRPr lang="en-US" sz="1100">
                        <a:effectLst/>
                        <a:latin typeface="Calibri"/>
                        <a:ea typeface="Calibri"/>
                        <a:cs typeface="Times New Roman"/>
                      </a:endParaRPr>
                    </a:p>
                  </a:txBody>
                  <a:tcPr marL="65594" marR="65594" marT="0" marB="0" anchor="b"/>
                </a:tc>
                <a:tc>
                  <a:txBody>
                    <a:bodyPr/>
                    <a:lstStyle/>
                    <a:p>
                      <a:pPr marL="0" marR="0" algn="ctr">
                        <a:lnSpc>
                          <a:spcPct val="115000"/>
                        </a:lnSpc>
                        <a:spcBef>
                          <a:spcPts val="0"/>
                        </a:spcBef>
                        <a:spcAft>
                          <a:spcPts val="0"/>
                        </a:spcAft>
                      </a:pPr>
                      <a:r>
                        <a:rPr lang="en-US" sz="1000">
                          <a:effectLst/>
                        </a:rPr>
                        <a:t>after</a:t>
                      </a:r>
                      <a:endParaRPr lang="en-US" sz="1100">
                        <a:effectLst/>
                        <a:latin typeface="Calibri"/>
                        <a:ea typeface="Calibri"/>
                        <a:cs typeface="Times New Roman"/>
                      </a:endParaRPr>
                    </a:p>
                  </a:txBody>
                  <a:tcPr marL="65594" marR="65594" marT="0" marB="0" anchor="b"/>
                </a:tc>
                <a:tc>
                  <a:txBody>
                    <a:bodyPr/>
                    <a:lstStyle/>
                    <a:p>
                      <a:pPr marL="0" marR="0" algn="ctr">
                        <a:lnSpc>
                          <a:spcPct val="115000"/>
                        </a:lnSpc>
                        <a:spcBef>
                          <a:spcPts val="0"/>
                        </a:spcBef>
                        <a:spcAft>
                          <a:spcPts val="0"/>
                        </a:spcAft>
                      </a:pPr>
                      <a:r>
                        <a:rPr lang="en-US" sz="1000">
                          <a:effectLst/>
                        </a:rPr>
                        <a:t>a - b</a:t>
                      </a:r>
                      <a:endParaRPr lang="en-US" sz="1100">
                        <a:effectLst/>
                        <a:latin typeface="Calibri"/>
                        <a:ea typeface="Calibri"/>
                        <a:cs typeface="Times New Roman"/>
                      </a:endParaRPr>
                    </a:p>
                  </a:txBody>
                  <a:tcPr marL="65594" marR="65594" marT="0" marB="0" anchor="b"/>
                </a:tc>
                <a:tc>
                  <a:txBody>
                    <a:bodyPr/>
                    <a:lstStyle/>
                    <a:p>
                      <a:pPr marL="0" marR="0" algn="ctr">
                        <a:lnSpc>
                          <a:spcPct val="115000"/>
                        </a:lnSpc>
                        <a:spcBef>
                          <a:spcPts val="0"/>
                        </a:spcBef>
                        <a:spcAft>
                          <a:spcPts val="0"/>
                        </a:spcAft>
                      </a:pPr>
                      <a:r>
                        <a:rPr lang="en-US" sz="1000">
                          <a:effectLst/>
                        </a:rPr>
                        <a:t>avg.</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00"/>
                  </a:ext>
                </a:extLst>
              </a:tr>
              <a:tr h="167628">
                <a:tc>
                  <a:txBody>
                    <a:bodyPr/>
                    <a:lstStyle/>
                    <a:p>
                      <a:pPr marL="0" marR="0" algn="ctr">
                        <a:lnSpc>
                          <a:spcPct val="115000"/>
                        </a:lnSpc>
                        <a:spcBef>
                          <a:spcPts val="0"/>
                        </a:spcBef>
                        <a:spcAft>
                          <a:spcPts val="0"/>
                        </a:spcAft>
                      </a:pPr>
                      <a:r>
                        <a:rPr lang="en-US" sz="1000">
                          <a:effectLst/>
                        </a:rPr>
                        <a:t>A</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2.0028</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2.0029</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01"/>
                  </a:ext>
                </a:extLst>
              </a:tr>
              <a:tr h="167628">
                <a:tc>
                  <a:txBody>
                    <a:bodyPr/>
                    <a:lstStyle/>
                    <a:p>
                      <a:pPr marL="0" marR="0" algn="ctr">
                        <a:lnSpc>
                          <a:spcPct val="115000"/>
                        </a:lnSpc>
                        <a:spcBef>
                          <a:spcPts val="0"/>
                        </a:spcBef>
                        <a:spcAft>
                          <a:spcPts val="0"/>
                        </a:spcAft>
                      </a:pPr>
                      <a:r>
                        <a:rPr lang="en-US" sz="1000">
                          <a:effectLst/>
                        </a:rPr>
                        <a:t>B</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2.0018</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2.0018</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02"/>
                  </a:ext>
                </a:extLst>
              </a:tr>
              <a:tr h="167628">
                <a:tc>
                  <a:txBody>
                    <a:bodyPr/>
                    <a:lstStyle/>
                    <a:p>
                      <a:pPr marL="0" marR="0" algn="ctr">
                        <a:lnSpc>
                          <a:spcPct val="115000"/>
                        </a:lnSpc>
                        <a:spcBef>
                          <a:spcPts val="0"/>
                        </a:spcBef>
                        <a:spcAft>
                          <a:spcPts val="0"/>
                        </a:spcAft>
                      </a:pPr>
                      <a:r>
                        <a:rPr lang="en-US" sz="1000">
                          <a:effectLst/>
                        </a:rPr>
                        <a:t>C</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2.0004</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03"/>
                  </a:ext>
                </a:extLst>
              </a:tr>
              <a:tr h="167628">
                <a:tc>
                  <a:txBody>
                    <a:bodyPr/>
                    <a:lstStyle/>
                    <a:p>
                      <a:pPr marL="0" marR="0" algn="ctr">
                        <a:lnSpc>
                          <a:spcPct val="115000"/>
                        </a:lnSpc>
                        <a:spcBef>
                          <a:spcPts val="0"/>
                        </a:spcBef>
                        <a:spcAft>
                          <a:spcPts val="0"/>
                        </a:spcAft>
                      </a:pPr>
                      <a:r>
                        <a:rPr lang="en-US" sz="1000">
                          <a:effectLst/>
                        </a:rPr>
                        <a:t>D</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2.0079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2.0079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2.0079</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04"/>
                  </a:ext>
                </a:extLst>
              </a:tr>
              <a:tr h="167628">
                <a:tc>
                  <a:txBody>
                    <a:bodyPr/>
                    <a:lstStyle/>
                    <a:p>
                      <a:pPr marL="0" marR="0" algn="ctr">
                        <a:lnSpc>
                          <a:spcPct val="115000"/>
                        </a:lnSpc>
                        <a:spcBef>
                          <a:spcPts val="0"/>
                        </a:spcBef>
                        <a:spcAft>
                          <a:spcPts val="0"/>
                        </a:spcAft>
                      </a:pPr>
                      <a:r>
                        <a:rPr lang="en-US" sz="1000">
                          <a:effectLst/>
                        </a:rPr>
                        <a:t>E</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2.0010</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05"/>
                  </a:ext>
                </a:extLst>
              </a:tr>
              <a:tr h="167628">
                <a:tc>
                  <a:txBody>
                    <a:bodyPr/>
                    <a:lstStyle/>
                    <a:p>
                      <a:pPr marL="0" marR="0" algn="ctr">
                        <a:lnSpc>
                          <a:spcPct val="115000"/>
                        </a:lnSpc>
                        <a:spcBef>
                          <a:spcPts val="0"/>
                        </a:spcBef>
                        <a:spcAft>
                          <a:spcPts val="0"/>
                        </a:spcAft>
                      </a:pPr>
                      <a:r>
                        <a:rPr lang="en-US" sz="1000">
                          <a:effectLst/>
                        </a:rPr>
                        <a:t>F</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1.9998</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1.9998</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06"/>
                  </a:ext>
                </a:extLst>
              </a:tr>
              <a:tr h="167628">
                <a:tc>
                  <a:txBody>
                    <a:bodyPr/>
                    <a:lstStyle/>
                    <a:p>
                      <a:pPr marL="0" marR="0" algn="ctr">
                        <a:lnSpc>
                          <a:spcPct val="115000"/>
                        </a:lnSpc>
                        <a:spcBef>
                          <a:spcPts val="0"/>
                        </a:spcBef>
                        <a:spcAft>
                          <a:spcPts val="0"/>
                        </a:spcAft>
                      </a:pPr>
                      <a:r>
                        <a:rPr lang="en-US" sz="1000">
                          <a:effectLst/>
                        </a:rPr>
                        <a:t>G</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2.0006</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2.0008</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07"/>
                  </a:ext>
                </a:extLst>
              </a:tr>
              <a:tr h="167628">
                <a:tc>
                  <a:txBody>
                    <a:bodyPr/>
                    <a:lstStyle/>
                    <a:p>
                      <a:pPr marL="0" marR="0" algn="ctr">
                        <a:lnSpc>
                          <a:spcPct val="115000"/>
                        </a:lnSpc>
                        <a:spcBef>
                          <a:spcPts val="0"/>
                        </a:spcBef>
                        <a:spcAft>
                          <a:spcPts val="0"/>
                        </a:spcAft>
                      </a:pPr>
                      <a:r>
                        <a:rPr lang="en-US" sz="1000">
                          <a:effectLst/>
                        </a:rPr>
                        <a:t>H</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2.0016</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2.0017</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2.0017</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08"/>
                  </a:ext>
                </a:extLst>
              </a:tr>
              <a:tr h="167628">
                <a:tc>
                  <a:txBody>
                    <a:bodyPr/>
                    <a:lstStyle/>
                    <a:p>
                      <a:pPr marL="0" marR="0" algn="ctr">
                        <a:lnSpc>
                          <a:spcPct val="115000"/>
                        </a:lnSpc>
                        <a:spcBef>
                          <a:spcPts val="0"/>
                        </a:spcBef>
                        <a:spcAft>
                          <a:spcPts val="0"/>
                        </a:spcAft>
                      </a:pPr>
                      <a:r>
                        <a:rPr lang="en-US" sz="1000">
                          <a:effectLst/>
                        </a:rPr>
                        <a:t>I</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2.0020</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09"/>
                  </a:ext>
                </a:extLst>
              </a:tr>
              <a:tr h="167628">
                <a:tc>
                  <a:txBody>
                    <a:bodyPr/>
                    <a:lstStyle/>
                    <a:p>
                      <a:pPr marL="0" marR="0" algn="ctr">
                        <a:lnSpc>
                          <a:spcPct val="115000"/>
                        </a:lnSpc>
                        <a:spcBef>
                          <a:spcPts val="0"/>
                        </a:spcBef>
                        <a:spcAft>
                          <a:spcPts val="0"/>
                        </a:spcAft>
                      </a:pPr>
                      <a:r>
                        <a:rPr lang="en-US" sz="1000">
                          <a:effectLst/>
                        </a:rPr>
                        <a:t>J</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2.0041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2.0041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2.0041</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10"/>
                  </a:ext>
                </a:extLst>
              </a:tr>
              <a:tr h="167628">
                <a:tc>
                  <a:txBody>
                    <a:bodyPr/>
                    <a:lstStyle/>
                    <a:p>
                      <a:pPr marL="0" marR="0" algn="ctr">
                        <a:lnSpc>
                          <a:spcPct val="115000"/>
                        </a:lnSpc>
                        <a:spcBef>
                          <a:spcPts val="0"/>
                        </a:spcBef>
                        <a:spcAft>
                          <a:spcPts val="0"/>
                        </a:spcAft>
                      </a:pPr>
                      <a:r>
                        <a:rPr lang="en-US" sz="1000">
                          <a:effectLst/>
                        </a:rPr>
                        <a:t>K</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2.0004</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2.0003</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11"/>
                  </a:ext>
                </a:extLst>
              </a:tr>
              <a:tr h="167628">
                <a:tc>
                  <a:txBody>
                    <a:bodyPr/>
                    <a:lstStyle/>
                    <a:p>
                      <a:pPr marL="0" marR="0" algn="ctr">
                        <a:lnSpc>
                          <a:spcPct val="115000"/>
                        </a:lnSpc>
                        <a:spcBef>
                          <a:spcPts val="0"/>
                        </a:spcBef>
                        <a:spcAft>
                          <a:spcPts val="0"/>
                        </a:spcAft>
                      </a:pPr>
                      <a:r>
                        <a:rPr lang="en-US" sz="1000">
                          <a:effectLst/>
                        </a:rPr>
                        <a:t>L</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2.0007</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2.0008</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12"/>
                  </a:ext>
                </a:extLst>
              </a:tr>
              <a:tr h="167628">
                <a:tc>
                  <a:txBody>
                    <a:bodyPr/>
                    <a:lstStyle/>
                    <a:p>
                      <a:pPr marL="0" marR="0" algn="ctr">
                        <a:lnSpc>
                          <a:spcPct val="115000"/>
                        </a:lnSpc>
                        <a:spcBef>
                          <a:spcPts val="0"/>
                        </a:spcBef>
                        <a:spcAft>
                          <a:spcPts val="0"/>
                        </a:spcAft>
                      </a:pPr>
                      <a:r>
                        <a:rPr lang="en-US" sz="1000">
                          <a:effectLst/>
                        </a:rPr>
                        <a:t>M</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2.0001</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13"/>
                  </a:ext>
                </a:extLst>
              </a:tr>
              <a:tr h="167628">
                <a:tc>
                  <a:txBody>
                    <a:bodyPr/>
                    <a:lstStyle/>
                    <a:p>
                      <a:pPr marL="0" marR="0" algn="ctr">
                        <a:lnSpc>
                          <a:spcPct val="115000"/>
                        </a:lnSpc>
                        <a:spcBef>
                          <a:spcPts val="0"/>
                        </a:spcBef>
                        <a:spcAft>
                          <a:spcPts val="0"/>
                        </a:spcAft>
                      </a:pPr>
                      <a:r>
                        <a:rPr lang="en-US" sz="1000">
                          <a:effectLst/>
                        </a:rPr>
                        <a:t>N</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1.9964</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1.9963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1.9963</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14"/>
                  </a:ext>
                </a:extLst>
              </a:tr>
              <a:tr h="167628">
                <a:tc>
                  <a:txBody>
                    <a:bodyPr/>
                    <a:lstStyle/>
                    <a:p>
                      <a:pPr marL="0" marR="0" algn="ctr">
                        <a:lnSpc>
                          <a:spcPct val="115000"/>
                        </a:lnSpc>
                        <a:spcBef>
                          <a:spcPts val="0"/>
                        </a:spcBef>
                        <a:spcAft>
                          <a:spcPts val="0"/>
                        </a:spcAft>
                      </a:pPr>
                      <a:r>
                        <a:rPr lang="en-US" sz="1000">
                          <a:effectLst/>
                        </a:rPr>
                        <a:t>O</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2.0005</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15"/>
                  </a:ext>
                </a:extLst>
              </a:tr>
              <a:tr h="167628">
                <a:tc>
                  <a:txBody>
                    <a:bodyPr/>
                    <a:lstStyle/>
                    <a:p>
                      <a:pPr marL="0" marR="0" algn="ctr">
                        <a:lnSpc>
                          <a:spcPct val="115000"/>
                        </a:lnSpc>
                        <a:spcBef>
                          <a:spcPts val="0"/>
                        </a:spcBef>
                        <a:spcAft>
                          <a:spcPts val="0"/>
                        </a:spcAft>
                      </a:pPr>
                      <a:r>
                        <a:rPr lang="en-US" sz="1000">
                          <a:effectLst/>
                        </a:rPr>
                        <a:t>P</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2.0002</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16"/>
                  </a:ext>
                </a:extLst>
              </a:tr>
              <a:tr h="167628">
                <a:tc>
                  <a:txBody>
                    <a:bodyPr/>
                    <a:lstStyle/>
                    <a:p>
                      <a:pPr marL="0" marR="0" algn="ctr">
                        <a:lnSpc>
                          <a:spcPct val="115000"/>
                        </a:lnSpc>
                        <a:spcBef>
                          <a:spcPts val="0"/>
                        </a:spcBef>
                        <a:spcAft>
                          <a:spcPts val="0"/>
                        </a:spcAft>
                      </a:pPr>
                      <a:r>
                        <a:rPr lang="en-US" sz="1000">
                          <a:effectLst/>
                        </a:rPr>
                        <a:t>Q</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2.0024</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2.0027</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17"/>
                  </a:ext>
                </a:extLst>
              </a:tr>
              <a:tr h="167628">
                <a:tc>
                  <a:txBody>
                    <a:bodyPr/>
                    <a:lstStyle/>
                    <a:p>
                      <a:pPr marL="0" marR="0" algn="ctr">
                        <a:lnSpc>
                          <a:spcPct val="115000"/>
                        </a:lnSpc>
                        <a:spcBef>
                          <a:spcPts val="0"/>
                        </a:spcBef>
                        <a:spcAft>
                          <a:spcPts val="0"/>
                        </a:spcAft>
                      </a:pPr>
                      <a:r>
                        <a:rPr lang="en-US" sz="1000">
                          <a:effectLst/>
                        </a:rPr>
                        <a:t>R</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1.9999</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1.9999</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18"/>
                  </a:ext>
                </a:extLst>
              </a:tr>
              <a:tr h="167628">
                <a:tc>
                  <a:txBody>
                    <a:bodyPr/>
                    <a:lstStyle/>
                    <a:p>
                      <a:pPr marL="0" marR="0" algn="ctr">
                        <a:lnSpc>
                          <a:spcPct val="115000"/>
                        </a:lnSpc>
                        <a:spcBef>
                          <a:spcPts val="0"/>
                        </a:spcBef>
                        <a:spcAft>
                          <a:spcPts val="0"/>
                        </a:spcAft>
                      </a:pPr>
                      <a:r>
                        <a:rPr lang="en-US" sz="1000">
                          <a:effectLst/>
                        </a:rPr>
                        <a:t>S</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2.0052</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19"/>
                  </a:ext>
                </a:extLst>
              </a:tr>
              <a:tr h="167628">
                <a:tc>
                  <a:txBody>
                    <a:bodyPr/>
                    <a:lstStyle/>
                    <a:p>
                      <a:pPr marL="0" marR="0" algn="ctr">
                        <a:lnSpc>
                          <a:spcPct val="115000"/>
                        </a:lnSpc>
                        <a:spcBef>
                          <a:spcPts val="0"/>
                        </a:spcBef>
                        <a:spcAft>
                          <a:spcPts val="0"/>
                        </a:spcAft>
                      </a:pPr>
                      <a:r>
                        <a:rPr lang="en-US" sz="1000">
                          <a:effectLst/>
                        </a:rPr>
                        <a:t>T</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2.0026</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2.0024</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20"/>
                  </a:ext>
                </a:extLst>
              </a:tr>
              <a:tr h="167628">
                <a:tc>
                  <a:txBody>
                    <a:bodyPr/>
                    <a:lstStyle/>
                    <a:p>
                      <a:pPr marL="0" marR="0" algn="ctr">
                        <a:lnSpc>
                          <a:spcPct val="115000"/>
                        </a:lnSpc>
                        <a:spcBef>
                          <a:spcPts val="0"/>
                        </a:spcBef>
                        <a:spcAft>
                          <a:spcPts val="0"/>
                        </a:spcAft>
                      </a:pPr>
                      <a:r>
                        <a:rPr lang="en-US" sz="1000">
                          <a:effectLst/>
                        </a:rPr>
                        <a:t>U</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2.0031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2.0031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2.0031</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21"/>
                  </a:ext>
                </a:extLst>
              </a:tr>
              <a:tr h="167628">
                <a:tc>
                  <a:txBody>
                    <a:bodyPr/>
                    <a:lstStyle/>
                    <a:p>
                      <a:pPr marL="0" marR="0" algn="ctr">
                        <a:lnSpc>
                          <a:spcPct val="115000"/>
                        </a:lnSpc>
                        <a:spcBef>
                          <a:spcPts val="0"/>
                        </a:spcBef>
                        <a:spcAft>
                          <a:spcPts val="0"/>
                        </a:spcAft>
                      </a:pPr>
                      <a:r>
                        <a:rPr lang="en-US" sz="1000">
                          <a:effectLst/>
                        </a:rPr>
                        <a:t>V</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1.9995</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1.9995</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22"/>
                  </a:ext>
                </a:extLst>
              </a:tr>
              <a:tr h="167628">
                <a:tc>
                  <a:txBody>
                    <a:bodyPr/>
                    <a:lstStyle/>
                    <a:p>
                      <a:pPr marL="0" marR="0" algn="ctr">
                        <a:lnSpc>
                          <a:spcPct val="115000"/>
                        </a:lnSpc>
                        <a:spcBef>
                          <a:spcPts val="0"/>
                        </a:spcBef>
                        <a:spcAft>
                          <a:spcPts val="0"/>
                        </a:spcAft>
                      </a:pPr>
                      <a:r>
                        <a:rPr lang="en-US" sz="1000">
                          <a:effectLst/>
                        </a:rPr>
                        <a:t>W</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0.0001</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2.0003</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23"/>
                  </a:ext>
                </a:extLst>
              </a:tr>
              <a:tr h="167628">
                <a:tc>
                  <a:txBody>
                    <a:bodyPr/>
                    <a:lstStyle/>
                    <a:p>
                      <a:pPr marL="0" marR="0" algn="ctr">
                        <a:lnSpc>
                          <a:spcPct val="115000"/>
                        </a:lnSpc>
                        <a:spcBef>
                          <a:spcPts val="0"/>
                        </a:spcBef>
                        <a:spcAft>
                          <a:spcPts val="0"/>
                        </a:spcAft>
                      </a:pPr>
                      <a:r>
                        <a:rPr lang="en-US" sz="1000">
                          <a:effectLst/>
                        </a:rPr>
                        <a:t>X</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2.0021</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24"/>
                  </a:ext>
                </a:extLst>
              </a:tr>
              <a:tr h="167628">
                <a:tc>
                  <a:txBody>
                    <a:bodyPr/>
                    <a:lstStyle/>
                    <a:p>
                      <a:pPr marL="0" marR="0" algn="ctr">
                        <a:lnSpc>
                          <a:spcPct val="115000"/>
                        </a:lnSpc>
                        <a:spcBef>
                          <a:spcPts val="0"/>
                        </a:spcBef>
                        <a:spcAft>
                          <a:spcPts val="0"/>
                        </a:spcAft>
                      </a:pPr>
                      <a:r>
                        <a:rPr lang="en-US" sz="1000">
                          <a:effectLst/>
                        </a:rPr>
                        <a:t>Y</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2.0053</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0.0000</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2.0053</a:t>
                      </a:r>
                      <a:endParaRPr lang="en-US" sz="1100">
                        <a:effectLst/>
                        <a:latin typeface="Calibri"/>
                        <a:ea typeface="Calibri"/>
                        <a:cs typeface="Times New Roman"/>
                      </a:endParaRPr>
                    </a:p>
                  </a:txBody>
                  <a:tcPr marL="65594" marR="65594" marT="0" marB="0" anchor="b"/>
                </a:tc>
                <a:extLst>
                  <a:ext uri="{0D108BD9-81ED-4DB2-BD59-A6C34878D82A}">
                    <a16:rowId xmlns:a16="http://schemas.microsoft.com/office/drawing/2014/main" val="10025"/>
                  </a:ext>
                </a:extLst>
              </a:tr>
              <a:tr h="167628">
                <a:tc>
                  <a:txBody>
                    <a:bodyPr/>
                    <a:lstStyle/>
                    <a:p>
                      <a:pPr marL="0" marR="0" algn="ctr">
                        <a:lnSpc>
                          <a:spcPct val="115000"/>
                        </a:lnSpc>
                        <a:spcBef>
                          <a:spcPts val="0"/>
                        </a:spcBef>
                        <a:spcAft>
                          <a:spcPts val="0"/>
                        </a:spcAft>
                      </a:pPr>
                      <a:r>
                        <a:rPr lang="en-US" sz="1000">
                          <a:effectLst/>
                        </a:rPr>
                        <a:t>Z</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2.0016</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2.0014</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a:effectLst/>
                        </a:rPr>
                        <a:t>-0.0002</a:t>
                      </a:r>
                      <a:endParaRPr lang="en-US" sz="1100">
                        <a:effectLst/>
                        <a:latin typeface="Calibri"/>
                        <a:ea typeface="Calibri"/>
                        <a:cs typeface="Times New Roman"/>
                      </a:endParaRPr>
                    </a:p>
                  </a:txBody>
                  <a:tcPr marL="65594" marR="65594" marT="0" marB="0" anchor="b"/>
                </a:tc>
                <a:tc>
                  <a:txBody>
                    <a:bodyPr/>
                    <a:lstStyle/>
                    <a:p>
                      <a:pPr marL="0" marR="0" algn="r">
                        <a:lnSpc>
                          <a:spcPct val="115000"/>
                        </a:lnSpc>
                        <a:spcBef>
                          <a:spcPts val="0"/>
                        </a:spcBef>
                        <a:spcAft>
                          <a:spcPts val="0"/>
                        </a:spcAft>
                      </a:pPr>
                      <a:r>
                        <a:rPr lang="en-US" sz="1000" dirty="0">
                          <a:effectLst/>
                        </a:rPr>
                        <a:t>2.0015</a:t>
                      </a:r>
                      <a:endParaRPr lang="en-US" sz="1100" dirty="0">
                        <a:effectLst/>
                        <a:latin typeface="Calibri"/>
                        <a:ea typeface="Calibri"/>
                        <a:cs typeface="Times New Roman"/>
                      </a:endParaRPr>
                    </a:p>
                  </a:txBody>
                  <a:tcPr marL="65594" marR="65594" marT="0" marB="0" anchor="b"/>
                </a:tc>
                <a:extLst>
                  <a:ext uri="{0D108BD9-81ED-4DB2-BD59-A6C34878D82A}">
                    <a16:rowId xmlns:a16="http://schemas.microsoft.com/office/drawing/2014/main" val="10026"/>
                  </a:ext>
                </a:extLst>
              </a:tr>
            </a:tbl>
          </a:graphicData>
        </a:graphic>
      </p:graphicFrame>
      <p:sp>
        <p:nvSpPr>
          <p:cNvPr id="5" name="Rectangle 4">
            <a:extLst>
              <a:ext uri="{FF2B5EF4-FFF2-40B4-BE49-F238E27FC236}">
                <a16:creationId xmlns:a16="http://schemas.microsoft.com/office/drawing/2014/main" id="{BE660A16-DC3C-4074-8D5B-C1E54E04C521}"/>
              </a:ext>
            </a:extLst>
          </p:cNvPr>
          <p:cNvSpPr/>
          <p:nvPr/>
        </p:nvSpPr>
        <p:spPr>
          <a:xfrm>
            <a:off x="6348755" y="5285912"/>
            <a:ext cx="2642573" cy="2004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A4568ED-AE0E-4161-BE90-FE9E7AE24F29}"/>
              </a:ext>
            </a:extLst>
          </p:cNvPr>
          <p:cNvSpPr/>
          <p:nvPr/>
        </p:nvSpPr>
        <p:spPr>
          <a:xfrm>
            <a:off x="6372910" y="4447712"/>
            <a:ext cx="2642573" cy="2004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888A2A2-ED1D-4E6D-B60A-62E3FBC2CE06}"/>
              </a:ext>
            </a:extLst>
          </p:cNvPr>
          <p:cNvSpPr/>
          <p:nvPr/>
        </p:nvSpPr>
        <p:spPr>
          <a:xfrm>
            <a:off x="6324600" y="6276512"/>
            <a:ext cx="2642573" cy="2004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26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“Dimple-</a:t>
            </a:r>
            <a:r>
              <a:rPr lang="en-US" dirty="0" err="1"/>
              <a:t>ometer</a:t>
            </a:r>
            <a:r>
              <a:rPr lang="en-US" dirty="0"/>
              <a:t>”</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rot="16200000">
            <a:off x="4366072" y="2415727"/>
            <a:ext cx="4762183" cy="3893127"/>
          </a:xfrm>
          <a:prstGeom prst="rect">
            <a:avLst/>
          </a:prstGeom>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33400" y="3124200"/>
            <a:ext cx="3955473" cy="2476183"/>
          </a:xfrm>
          <a:prstGeom prst="rect">
            <a:avLst/>
          </a:prstGeom>
        </p:spPr>
      </p:pic>
    </p:spTree>
    <p:extLst>
      <p:ext uri="{BB962C8B-B14F-4D97-AF65-F5344CB8AC3E}">
        <p14:creationId xmlns:p14="http://schemas.microsoft.com/office/powerpoint/2010/main" val="459822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WordArt 3"/>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solidFill>
                  <a:srgbClr val="A50021"/>
                </a:solidFill>
                <a:effectLst>
                  <a:outerShdw dist="45791" dir="2021404" algn="ctr" rotWithShape="0">
                    <a:srgbClr val="808080">
                      <a:alpha val="79999"/>
                    </a:srgbClr>
                  </a:outerShdw>
                </a:effectLst>
                <a:latin typeface="Arial Black"/>
              </a:rPr>
              <a:t>NGVD29</a:t>
            </a:r>
          </a:p>
        </p:txBody>
      </p:sp>
      <p:sp>
        <p:nvSpPr>
          <p:cNvPr id="1416196" name="Text Box 4"/>
          <p:cNvSpPr txBox="1">
            <a:spLocks noChangeArrowheads="1"/>
          </p:cNvSpPr>
          <p:nvPr/>
        </p:nvSpPr>
        <p:spPr bwMode="auto">
          <a:xfrm>
            <a:off x="1524000" y="2286000"/>
            <a:ext cx="46482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2800" b="1">
                <a:solidFill>
                  <a:srgbClr val="FFFF00"/>
                </a:solidFill>
                <a:latin typeface="Arial" charset="0"/>
              </a:rPr>
              <a:t>The National Geodetic Vertical Datum of 1929 is referenced to 26 tide gauges in the US and Canada</a:t>
            </a:r>
          </a:p>
        </p:txBody>
      </p:sp>
      <p:grpSp>
        <p:nvGrpSpPr>
          <p:cNvPr id="2" name="Group 5"/>
          <p:cNvGrpSpPr>
            <a:grpSpLocks/>
          </p:cNvGrpSpPr>
          <p:nvPr/>
        </p:nvGrpSpPr>
        <p:grpSpPr bwMode="auto">
          <a:xfrm>
            <a:off x="4648200" y="1219200"/>
            <a:ext cx="3962400" cy="4900613"/>
            <a:chOff x="2688" y="1008"/>
            <a:chExt cx="2448" cy="2880"/>
          </a:xfrm>
        </p:grpSpPr>
        <p:sp>
          <p:nvSpPr>
            <p:cNvPr id="22544" name="Line 6"/>
            <p:cNvSpPr>
              <a:spLocks noChangeShapeType="1"/>
            </p:cNvSpPr>
            <p:nvPr/>
          </p:nvSpPr>
          <p:spPr bwMode="auto">
            <a:xfrm>
              <a:off x="4032" y="1008"/>
              <a:ext cx="624" cy="4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5" name="Line 7"/>
            <p:cNvSpPr>
              <a:spLocks noChangeShapeType="1"/>
            </p:cNvSpPr>
            <p:nvPr/>
          </p:nvSpPr>
          <p:spPr bwMode="auto">
            <a:xfrm>
              <a:off x="4032" y="1008"/>
              <a:ext cx="1104" cy="4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6" name="Line 8"/>
            <p:cNvSpPr>
              <a:spLocks noChangeShapeType="1"/>
            </p:cNvSpPr>
            <p:nvPr/>
          </p:nvSpPr>
          <p:spPr bwMode="auto">
            <a:xfrm>
              <a:off x="4032" y="1008"/>
              <a:ext cx="1008" cy="5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7" name="Line 9"/>
            <p:cNvSpPr>
              <a:spLocks noChangeShapeType="1"/>
            </p:cNvSpPr>
            <p:nvPr/>
          </p:nvSpPr>
          <p:spPr bwMode="auto">
            <a:xfrm>
              <a:off x="4032" y="1008"/>
              <a:ext cx="720" cy="6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8" name="Line 10"/>
            <p:cNvSpPr>
              <a:spLocks noChangeShapeType="1"/>
            </p:cNvSpPr>
            <p:nvPr/>
          </p:nvSpPr>
          <p:spPr bwMode="auto">
            <a:xfrm>
              <a:off x="4032" y="1008"/>
              <a:ext cx="624" cy="8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9" name="Line 11"/>
            <p:cNvSpPr>
              <a:spLocks noChangeShapeType="1"/>
            </p:cNvSpPr>
            <p:nvPr/>
          </p:nvSpPr>
          <p:spPr bwMode="auto">
            <a:xfrm>
              <a:off x="4032" y="1008"/>
              <a:ext cx="528" cy="11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0" name="Line 12"/>
            <p:cNvSpPr>
              <a:spLocks noChangeShapeType="1"/>
            </p:cNvSpPr>
            <p:nvPr/>
          </p:nvSpPr>
          <p:spPr bwMode="auto">
            <a:xfrm>
              <a:off x="4032" y="1008"/>
              <a:ext cx="336" cy="13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1" name="Line 13"/>
            <p:cNvSpPr>
              <a:spLocks noChangeShapeType="1"/>
            </p:cNvSpPr>
            <p:nvPr/>
          </p:nvSpPr>
          <p:spPr bwMode="auto">
            <a:xfrm>
              <a:off x="4032" y="1008"/>
              <a:ext cx="336" cy="16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2" name="Line 14"/>
            <p:cNvSpPr>
              <a:spLocks noChangeShapeType="1"/>
            </p:cNvSpPr>
            <p:nvPr/>
          </p:nvSpPr>
          <p:spPr bwMode="auto">
            <a:xfrm>
              <a:off x="4032" y="1008"/>
              <a:ext cx="0" cy="24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3" name="Line 15"/>
            <p:cNvSpPr>
              <a:spLocks noChangeShapeType="1"/>
            </p:cNvSpPr>
            <p:nvPr/>
          </p:nvSpPr>
          <p:spPr bwMode="auto">
            <a:xfrm flipH="1">
              <a:off x="3504" y="1008"/>
              <a:ext cx="528"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4" name="Line 16"/>
            <p:cNvSpPr>
              <a:spLocks noChangeShapeType="1"/>
            </p:cNvSpPr>
            <p:nvPr/>
          </p:nvSpPr>
          <p:spPr bwMode="auto">
            <a:xfrm flipH="1">
              <a:off x="3312" y="1008"/>
              <a:ext cx="720"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5" name="Line 17"/>
            <p:cNvSpPr>
              <a:spLocks noChangeShapeType="1"/>
            </p:cNvSpPr>
            <p:nvPr/>
          </p:nvSpPr>
          <p:spPr bwMode="auto">
            <a:xfrm flipH="1">
              <a:off x="2688" y="1008"/>
              <a:ext cx="1344" cy="28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3" name="Group 18"/>
          <p:cNvGrpSpPr>
            <a:grpSpLocks/>
          </p:cNvGrpSpPr>
          <p:nvPr/>
        </p:nvGrpSpPr>
        <p:grpSpPr bwMode="auto">
          <a:xfrm>
            <a:off x="457200" y="228600"/>
            <a:ext cx="1828800" cy="4495800"/>
            <a:chOff x="288" y="144"/>
            <a:chExt cx="1152" cy="2832"/>
          </a:xfrm>
        </p:grpSpPr>
        <p:grpSp>
          <p:nvGrpSpPr>
            <p:cNvPr id="22535" name="Group 19"/>
            <p:cNvGrpSpPr>
              <a:grpSpLocks/>
            </p:cNvGrpSpPr>
            <p:nvPr/>
          </p:nvGrpSpPr>
          <p:grpSpPr bwMode="auto">
            <a:xfrm>
              <a:off x="288" y="144"/>
              <a:ext cx="1152" cy="2832"/>
              <a:chOff x="288" y="288"/>
              <a:chExt cx="1152" cy="2688"/>
            </a:xfrm>
          </p:grpSpPr>
          <p:sp>
            <p:nvSpPr>
              <p:cNvPr id="22537" name="Line 20"/>
              <p:cNvSpPr>
                <a:spLocks noChangeShapeType="1"/>
              </p:cNvSpPr>
              <p:nvPr/>
            </p:nvSpPr>
            <p:spPr bwMode="auto">
              <a:xfrm flipH="1" flipV="1">
                <a:off x="624" y="288"/>
                <a:ext cx="816" cy="52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8" name="Line 21"/>
              <p:cNvSpPr>
                <a:spLocks noChangeShapeType="1"/>
              </p:cNvSpPr>
              <p:nvPr/>
            </p:nvSpPr>
            <p:spPr bwMode="auto">
              <a:xfrm flipH="1">
                <a:off x="720" y="816"/>
                <a:ext cx="720" cy="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9" name="Line 22"/>
              <p:cNvSpPr>
                <a:spLocks noChangeShapeType="1"/>
              </p:cNvSpPr>
              <p:nvPr/>
            </p:nvSpPr>
            <p:spPr bwMode="auto">
              <a:xfrm flipH="1">
                <a:off x="720" y="816"/>
                <a:ext cx="720"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0" name="Line 23"/>
              <p:cNvSpPr>
                <a:spLocks noChangeShapeType="1"/>
              </p:cNvSpPr>
              <p:nvPr/>
            </p:nvSpPr>
            <p:spPr bwMode="auto">
              <a:xfrm flipH="1">
                <a:off x="624" y="816"/>
                <a:ext cx="816" cy="3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1" name="Line 24"/>
              <p:cNvSpPr>
                <a:spLocks noChangeShapeType="1"/>
              </p:cNvSpPr>
              <p:nvPr/>
            </p:nvSpPr>
            <p:spPr bwMode="auto">
              <a:xfrm flipH="1">
                <a:off x="288" y="816"/>
                <a:ext cx="1152" cy="14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2" name="Line 25"/>
              <p:cNvSpPr>
                <a:spLocks noChangeShapeType="1"/>
              </p:cNvSpPr>
              <p:nvPr/>
            </p:nvSpPr>
            <p:spPr bwMode="auto">
              <a:xfrm flipH="1">
                <a:off x="528" y="816"/>
                <a:ext cx="912" cy="20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3" name="Line 26"/>
              <p:cNvSpPr>
                <a:spLocks noChangeShapeType="1"/>
              </p:cNvSpPr>
              <p:nvPr/>
            </p:nvSpPr>
            <p:spPr bwMode="auto">
              <a:xfrm flipH="1">
                <a:off x="624" y="816"/>
                <a:ext cx="816" cy="216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22536" name="Line 27"/>
            <p:cNvSpPr>
              <a:spLocks noChangeShapeType="1"/>
            </p:cNvSpPr>
            <p:nvPr/>
          </p:nvSpPr>
          <p:spPr bwMode="auto">
            <a:xfrm flipH="1">
              <a:off x="528" y="700"/>
              <a:ext cx="912" cy="4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extLst>
      <p:ext uri="{BB962C8B-B14F-4D97-AF65-F5344CB8AC3E}">
        <p14:creationId xmlns:p14="http://schemas.microsoft.com/office/powerpoint/2010/main" val="35943465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6196"/>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5151-7AF0-4BD8-8D52-E23E20F09195}"/>
              </a:ext>
            </a:extLst>
          </p:cNvPr>
          <p:cNvSpPr>
            <a:spLocks noGrp="1"/>
          </p:cNvSpPr>
          <p:nvPr>
            <p:ph type="title"/>
          </p:nvPr>
        </p:nvSpPr>
        <p:spPr/>
        <p:txBody>
          <a:bodyPr/>
          <a:lstStyle/>
          <a:p>
            <a:r>
              <a:rPr lang="en-US" dirty="0"/>
              <a:t>Deflection of Vertical</a:t>
            </a:r>
          </a:p>
        </p:txBody>
      </p:sp>
      <p:pic>
        <p:nvPicPr>
          <p:cNvPr id="5" name="Content Placeholder 4">
            <a:extLst>
              <a:ext uri="{FF2B5EF4-FFF2-40B4-BE49-F238E27FC236}">
                <a16:creationId xmlns:a16="http://schemas.microsoft.com/office/drawing/2014/main" id="{7CED1EA6-61CE-459B-A899-EC47F1BF70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1050" y="1786731"/>
            <a:ext cx="7581900" cy="4152900"/>
          </a:xfrm>
        </p:spPr>
      </p:pic>
    </p:spTree>
    <p:extLst>
      <p:ext uri="{BB962C8B-B14F-4D97-AF65-F5344CB8AC3E}">
        <p14:creationId xmlns:p14="http://schemas.microsoft.com/office/powerpoint/2010/main" val="2591616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object 2"/>
          <p:cNvSpPr txBox="1">
            <a:spLocks noChangeArrowheads="1"/>
          </p:cNvSpPr>
          <p:nvPr/>
        </p:nvSpPr>
        <p:spPr bwMode="auto">
          <a:xfrm>
            <a:off x="0" y="561975"/>
            <a:ext cx="91440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ts val="4288"/>
              </a:lnSpc>
            </a:pPr>
            <a:r>
              <a:rPr lang="en-US" altLang="en-US" sz="4400">
                <a:solidFill>
                  <a:schemeClr val="tx2"/>
                </a:solidFill>
                <a:latin typeface="Gill Sans MT" panose="020B0502020104020203" pitchFamily="34" charset="0"/>
              </a:rPr>
              <a:t>GSVS14 Iowa</a:t>
            </a:r>
          </a:p>
        </p:txBody>
      </p:sp>
      <p:sp>
        <p:nvSpPr>
          <p:cNvPr id="3" name="object 3"/>
          <p:cNvSpPr txBox="1"/>
          <p:nvPr/>
        </p:nvSpPr>
        <p:spPr>
          <a:xfrm>
            <a:off x="401638" y="1168400"/>
            <a:ext cx="8483600" cy="2654573"/>
          </a:xfrm>
          <a:prstGeom prst="rect">
            <a:avLst/>
          </a:prstGeom>
        </p:spPr>
        <p:txBody>
          <a:bodyPr lIns="0" tIns="0" rIns="0" bIns="0">
            <a:spAutoFit/>
          </a:bodyPr>
          <a:lstStyle>
            <a:lvl1pPr marL="355600" indent="-342900">
              <a:tabLst>
                <a:tab pos="157163" algn="l"/>
              </a:tabLst>
              <a:defRPr>
                <a:solidFill>
                  <a:schemeClr val="tx1"/>
                </a:solidFill>
                <a:latin typeface="Calibri" panose="020F0502020204030204" pitchFamily="34" charset="0"/>
                <a:ea typeface="ＭＳ Ｐゴシック" panose="020B0600070205080204" pitchFamily="34" charset="-128"/>
              </a:defRPr>
            </a:lvl1pPr>
            <a:lvl2pPr marL="742950" indent="-285750">
              <a:tabLst>
                <a:tab pos="157163" algn="l"/>
              </a:tabLst>
              <a:defRPr>
                <a:solidFill>
                  <a:schemeClr val="tx1"/>
                </a:solidFill>
                <a:latin typeface="Calibri" panose="020F0502020204030204" pitchFamily="34" charset="0"/>
                <a:ea typeface="ＭＳ Ｐゴシック" panose="020B0600070205080204" pitchFamily="34" charset="-128"/>
              </a:defRPr>
            </a:lvl2pPr>
            <a:lvl3pPr marL="1143000" indent="-228600">
              <a:tabLst>
                <a:tab pos="157163" algn="l"/>
              </a:tabLst>
              <a:defRPr>
                <a:solidFill>
                  <a:schemeClr val="tx1"/>
                </a:solidFill>
                <a:latin typeface="Calibri" panose="020F0502020204030204" pitchFamily="34" charset="0"/>
                <a:ea typeface="ＭＳ Ｐゴシック" panose="020B0600070205080204" pitchFamily="34" charset="-128"/>
              </a:defRPr>
            </a:lvl3pPr>
            <a:lvl4pPr marL="1600200" indent="-228600">
              <a:tabLst>
                <a:tab pos="157163" algn="l"/>
              </a:tabLst>
              <a:defRPr>
                <a:solidFill>
                  <a:schemeClr val="tx1"/>
                </a:solidFill>
                <a:latin typeface="Calibri" panose="020F0502020204030204" pitchFamily="34" charset="0"/>
                <a:ea typeface="ＭＳ Ｐゴシック" panose="020B0600070205080204" pitchFamily="34" charset="-128"/>
              </a:defRPr>
            </a:lvl4pPr>
            <a:lvl5pPr marL="2057400" indent="-228600">
              <a:tabLst>
                <a:tab pos="157163" algn="l"/>
              </a:tabLst>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157163" algn="l"/>
              </a:tabLs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157163" algn="l"/>
              </a:tabLs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157163" algn="l"/>
              </a:tabLs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157163" algn="l"/>
              </a:tabLst>
              <a:defRPr>
                <a:solidFill>
                  <a:schemeClr val="tx1"/>
                </a:solidFill>
                <a:latin typeface="Calibri" panose="020F0502020204030204" pitchFamily="34" charset="0"/>
                <a:ea typeface="ＭＳ Ｐゴシック" panose="020B0600070205080204" pitchFamily="34" charset="-128"/>
              </a:defRPr>
            </a:lvl9pPr>
          </a:lstStyle>
          <a:p>
            <a:pPr>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After the success of GSVS11, Iowa was chosen for the next test in 2014. (Cedar Rapids to Denison)</a:t>
            </a:r>
          </a:p>
          <a:p>
            <a:pPr>
              <a:spcBef>
                <a:spcPts val="475"/>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Higher elevation and geologically interesting terrain (traversing the Midcontinent Rift System).</a:t>
            </a:r>
          </a:p>
          <a:p>
            <a:pPr>
              <a:spcBef>
                <a:spcPts val="475"/>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(Very) similar survey techniques were employed.</a:t>
            </a:r>
          </a:p>
          <a:p>
            <a:pPr>
              <a:spcBef>
                <a:spcPts val="475"/>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Preliminary results again show excellent (&lt;2 cm geoid discrepancy) agreement and noticeable improvement when airborne data are included</a:t>
            </a:r>
            <a:r>
              <a:rPr lang="en-US" altLang="en-US" sz="2000" dirty="0">
                <a:solidFill>
                  <a:srgbClr val="1F497D"/>
                </a:solidFill>
                <a:latin typeface="Arial" panose="020B0604020202020204" pitchFamily="34" charset="0"/>
                <a:cs typeface="Arial" panose="020B0604020202020204" pitchFamily="34" charset="0"/>
              </a:rPr>
              <a:t>. </a:t>
            </a:r>
            <a:r>
              <a:rPr lang="en-US" altLang="en-US" sz="2000" dirty="0">
                <a:solidFill>
                  <a:srgbClr val="FF0000"/>
                </a:solidFill>
                <a:latin typeface="Arial" panose="020B0604020202020204" pitchFamily="34" charset="0"/>
                <a:cs typeface="Arial" panose="020B0604020202020204" pitchFamily="34" charset="0"/>
              </a:rPr>
              <a:t>March 2017:  Accepted for publication in Journal of Geodesy</a:t>
            </a:r>
            <a:endParaRPr lang="en-US" altLang="en-US" sz="2000" dirty="0">
              <a:latin typeface="Arial" panose="020B0604020202020204" pitchFamily="34" charset="0"/>
              <a:cs typeface="Arial" panose="020B0604020202020204" pitchFamily="34" charset="0"/>
            </a:endParaRPr>
          </a:p>
        </p:txBody>
      </p:sp>
      <p:sp>
        <p:nvSpPr>
          <p:cNvPr id="361476" name="object 4"/>
          <p:cNvSpPr>
            <a:spLocks noChangeArrowheads="1"/>
          </p:cNvSpPr>
          <p:nvPr/>
        </p:nvSpPr>
        <p:spPr bwMode="auto">
          <a:xfrm>
            <a:off x="793750" y="3954463"/>
            <a:ext cx="7499350" cy="271621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5" name="object 5"/>
          <p:cNvSpPr txBox="1"/>
          <p:nvPr/>
        </p:nvSpPr>
        <p:spPr>
          <a:xfrm>
            <a:off x="8426450" y="6462713"/>
            <a:ext cx="180975" cy="177800"/>
          </a:xfrm>
          <a:prstGeom prst="rect">
            <a:avLst/>
          </a:prstGeom>
        </p:spPr>
        <p:txBody>
          <a:bodyPr lIns="0" tIns="0" rIns="0" bIns="0">
            <a:spAutoFit/>
          </a:bodyPr>
          <a:lstStyle/>
          <a:p>
            <a:pPr marL="12700">
              <a:defRPr/>
            </a:pPr>
            <a:r>
              <a:rPr sz="1200" spc="-15" dirty="0">
                <a:solidFill>
                  <a:srgbClr val="8A8A8A"/>
                </a:solidFill>
                <a:latin typeface="Calibri"/>
                <a:cs typeface="Calibri"/>
              </a:rPr>
              <a:t>11</a:t>
            </a:r>
            <a:endParaRPr sz="1200">
              <a:latin typeface="Calibri"/>
              <a:cs typeface="Calibri"/>
            </a:endParaRPr>
          </a:p>
        </p:txBody>
      </p:sp>
      <p:sp>
        <p:nvSpPr>
          <p:cNvPr id="6" name="Date Placeholder 5"/>
          <p:cNvSpPr>
            <a:spLocks noGrp="1"/>
          </p:cNvSpPr>
          <p:nvPr>
            <p:ph type="dt" sz="quarter" idx="10"/>
          </p:nvPr>
        </p:nvSpPr>
        <p:spPr/>
        <p:txBody>
          <a:bodyPr/>
          <a:lstStyle/>
          <a:p>
            <a:pPr>
              <a:defRPr/>
            </a:pPr>
            <a:r>
              <a:rPr lang="en-US" altLang="en-US"/>
              <a:t>February 8, 2017</a:t>
            </a:r>
          </a:p>
        </p:txBody>
      </p:sp>
      <p:sp>
        <p:nvSpPr>
          <p:cNvPr id="7" name="Footer Placeholder 6"/>
          <p:cNvSpPr>
            <a:spLocks noGrp="1"/>
          </p:cNvSpPr>
          <p:nvPr>
            <p:ph type="ftr" sz="quarter" idx="11"/>
          </p:nvPr>
        </p:nvSpPr>
        <p:spPr/>
        <p:txBody>
          <a:bodyPr/>
          <a:lstStyle/>
          <a:p>
            <a:pPr>
              <a:defRPr/>
            </a:pPr>
            <a:r>
              <a:rPr lang="en-US"/>
              <a:t>2017 Geospatial Summit, Silver Spring MD</a:t>
            </a:r>
          </a:p>
        </p:txBody>
      </p:sp>
      <p:pic>
        <p:nvPicPr>
          <p:cNvPr id="361480" name="Picture 6"/>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206375" y="4767263"/>
            <a:ext cx="3230563" cy="2092325"/>
          </a:xfrm>
        </p:spPr>
      </p:pic>
    </p:spTree>
    <p:extLst>
      <p:ext uri="{BB962C8B-B14F-4D97-AF65-F5344CB8AC3E}">
        <p14:creationId xmlns:p14="http://schemas.microsoft.com/office/powerpoint/2010/main" val="29953954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a:t>Two crews of 4-5 people/crew</a:t>
            </a:r>
          </a:p>
          <a:p>
            <a:r>
              <a:rPr lang="en-US" dirty="0"/>
              <a:t>1</a:t>
            </a:r>
            <a:r>
              <a:rPr lang="en-US" baseline="30000" dirty="0"/>
              <a:t>st</a:t>
            </a:r>
            <a:r>
              <a:rPr lang="en-US" dirty="0"/>
              <a:t> order Class II</a:t>
            </a:r>
          </a:p>
          <a:p>
            <a:r>
              <a:rPr lang="en-US" dirty="0"/>
              <a:t>749 km</a:t>
            </a:r>
          </a:p>
          <a:p>
            <a:r>
              <a:rPr lang="en-US" dirty="0"/>
              <a:t>105 crew days</a:t>
            </a:r>
          </a:p>
          <a:p>
            <a:r>
              <a:rPr lang="en-US" dirty="0"/>
              <a:t>7.1 km/day/crew</a:t>
            </a:r>
          </a:p>
        </p:txBody>
      </p:sp>
      <p:sp>
        <p:nvSpPr>
          <p:cNvPr id="3" name="Title 2"/>
          <p:cNvSpPr>
            <a:spLocks noGrp="1"/>
          </p:cNvSpPr>
          <p:nvPr>
            <p:ph type="title"/>
          </p:nvPr>
        </p:nvSpPr>
        <p:spPr/>
        <p:txBody>
          <a:bodyPr/>
          <a:lstStyle/>
          <a:p>
            <a:r>
              <a:rPr lang="en-US" dirty="0"/>
              <a:t>Geodetic Leveling</a:t>
            </a:r>
          </a:p>
        </p:txBody>
      </p:sp>
    </p:spTree>
    <p:extLst>
      <p:ext uri="{BB962C8B-B14F-4D97-AF65-F5344CB8AC3E}">
        <p14:creationId xmlns:p14="http://schemas.microsoft.com/office/powerpoint/2010/main" val="891021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Gravity Observations</a:t>
            </a:r>
          </a:p>
        </p:txBody>
      </p:sp>
      <p:sp>
        <p:nvSpPr>
          <p:cNvPr id="7" name="Content Placeholder 6"/>
          <p:cNvSpPr>
            <a:spLocks noGrp="1"/>
          </p:cNvSpPr>
          <p:nvPr>
            <p:ph idx="1"/>
          </p:nvPr>
        </p:nvSpPr>
        <p:spPr/>
        <p:txBody>
          <a:bodyPr/>
          <a:lstStyle/>
          <a:p>
            <a:r>
              <a:rPr lang="en-US" dirty="0"/>
              <a:t>3 1st-order Class II stations</a:t>
            </a:r>
          </a:p>
          <a:p>
            <a:pPr lvl="1"/>
            <a:r>
              <a:rPr lang="en-US" dirty="0"/>
              <a:t>Dennison, Ames, Cedar Rapids</a:t>
            </a:r>
          </a:p>
          <a:p>
            <a:r>
              <a:rPr lang="en-US" dirty="0"/>
              <a:t>A-10 Absolute stations (every 7</a:t>
            </a:r>
            <a:r>
              <a:rPr lang="en-US" baseline="30000" dirty="0"/>
              <a:t>th</a:t>
            </a:r>
            <a:r>
              <a:rPr lang="en-US" dirty="0"/>
              <a:t> station)</a:t>
            </a:r>
          </a:p>
          <a:p>
            <a:r>
              <a:rPr lang="en-US" dirty="0"/>
              <a:t>Gravity Gradients (every 7</a:t>
            </a:r>
            <a:r>
              <a:rPr lang="en-US" baseline="30000" dirty="0"/>
              <a:t>th</a:t>
            </a:r>
            <a:r>
              <a:rPr lang="en-US" dirty="0"/>
              <a:t> station)</a:t>
            </a:r>
          </a:p>
          <a:p>
            <a:pPr lvl="1"/>
            <a:r>
              <a:rPr lang="en-US" dirty="0"/>
              <a:t>2 stations per day, 31 days to observe</a:t>
            </a:r>
          </a:p>
          <a:p>
            <a:r>
              <a:rPr lang="en-US" dirty="0"/>
              <a:t>Relative Gravity (205 stations)</a:t>
            </a:r>
          </a:p>
          <a:p>
            <a:pPr lvl="1"/>
            <a:r>
              <a:rPr lang="en-US" dirty="0"/>
              <a:t>10 per day, 23 days to observe</a:t>
            </a:r>
          </a:p>
        </p:txBody>
      </p:sp>
    </p:spTree>
    <p:extLst>
      <p:ext uri="{BB962C8B-B14F-4D97-AF65-F5344CB8AC3E}">
        <p14:creationId xmlns:p14="http://schemas.microsoft.com/office/powerpoint/2010/main" val="14398144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object 2"/>
          <p:cNvSpPr>
            <a:spLocks noGrp="1"/>
          </p:cNvSpPr>
          <p:nvPr>
            <p:ph type="title"/>
          </p:nvPr>
        </p:nvSpPr>
        <p:spPr>
          <a:xfrm>
            <a:off x="457200" y="585788"/>
            <a:ext cx="8229600" cy="552450"/>
          </a:xfrm>
        </p:spPr>
        <p:txBody>
          <a:bodyPr lIns="0" tIns="0" rIns="0" bIns="0">
            <a:spAutoFit/>
          </a:bodyPr>
          <a:lstStyle/>
          <a:p>
            <a:pPr marL="12700">
              <a:lnSpc>
                <a:spcPts val="4288"/>
              </a:lnSpc>
            </a:pPr>
            <a:r>
              <a:rPr lang="en-US" altLang="en-US"/>
              <a:t>Deflection of the Vertical (DoV)</a:t>
            </a:r>
          </a:p>
        </p:txBody>
      </p:sp>
      <p:sp>
        <p:nvSpPr>
          <p:cNvPr id="357379" name="object 3"/>
          <p:cNvSpPr>
            <a:spLocks noChangeArrowheads="1"/>
          </p:cNvSpPr>
          <p:nvPr/>
        </p:nvSpPr>
        <p:spPr bwMode="auto">
          <a:xfrm>
            <a:off x="5384800" y="1401763"/>
            <a:ext cx="3368675" cy="25273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4" name="object 4"/>
          <p:cNvSpPr/>
          <p:nvPr/>
        </p:nvSpPr>
        <p:spPr>
          <a:xfrm>
            <a:off x="5385053" y="4045797"/>
            <a:ext cx="3368801" cy="2314825"/>
          </a:xfrm>
          <a:prstGeom prst="rect">
            <a:avLst/>
          </a:prstGeom>
          <a:blipFill>
            <a:blip r:embed="rId4" cstate="print"/>
            <a:srcRect/>
            <a:stretch>
              <a:fillRect t="-9223"/>
            </a:stretch>
          </a:blipFill>
        </p:spPr>
        <p:txBody>
          <a:bodyPr lIns="0" tIns="0" rIns="0" bIns="0"/>
          <a:lstStyle/>
          <a:p>
            <a:pPr>
              <a:defRPr/>
            </a:pPr>
            <a:endParaRPr/>
          </a:p>
        </p:txBody>
      </p:sp>
      <p:sp>
        <p:nvSpPr>
          <p:cNvPr id="5" name="object 5"/>
          <p:cNvSpPr txBox="1"/>
          <p:nvPr/>
        </p:nvSpPr>
        <p:spPr>
          <a:xfrm>
            <a:off x="390525" y="1401763"/>
            <a:ext cx="4852988" cy="5056187"/>
          </a:xfrm>
          <a:prstGeom prst="rect">
            <a:avLst/>
          </a:prstGeom>
        </p:spPr>
        <p:txBody>
          <a:bodyPr lIns="0" tIns="0" rIns="0" bIns="0">
            <a:spAutoFit/>
          </a:bodyPr>
          <a:lstStyle>
            <a:lvl1pPr marL="354013" indent="-341313">
              <a:tabLst>
                <a:tab pos="355600" algn="l"/>
              </a:tabLst>
              <a:defRPr>
                <a:solidFill>
                  <a:schemeClr val="tx1"/>
                </a:solidFill>
                <a:latin typeface="Calibri" panose="020F0502020204030204" pitchFamily="34" charset="0"/>
                <a:ea typeface="ＭＳ Ｐゴシック" panose="020B0600070205080204" pitchFamily="34" charset="-128"/>
              </a:defRPr>
            </a:lvl1pPr>
            <a:lvl2pPr marL="755650" indent="-285750">
              <a:tabLst>
                <a:tab pos="355600" algn="l"/>
              </a:tabLst>
              <a:defRPr>
                <a:solidFill>
                  <a:schemeClr val="tx1"/>
                </a:solidFill>
                <a:latin typeface="Calibri" panose="020F0502020204030204" pitchFamily="34" charset="0"/>
                <a:ea typeface="ＭＳ Ｐゴシック" panose="020B0600070205080204" pitchFamily="34" charset="-128"/>
              </a:defRPr>
            </a:lvl2pPr>
            <a:lvl3pPr marL="1143000" indent="-228600">
              <a:tabLst>
                <a:tab pos="355600" algn="l"/>
              </a:tabLst>
              <a:defRPr>
                <a:solidFill>
                  <a:schemeClr val="tx1"/>
                </a:solidFill>
                <a:latin typeface="Calibri" panose="020F0502020204030204" pitchFamily="34" charset="0"/>
                <a:ea typeface="ＭＳ Ｐゴシック" panose="020B0600070205080204" pitchFamily="34" charset="-128"/>
              </a:defRPr>
            </a:lvl3pPr>
            <a:lvl4pPr marL="1600200" indent="-228600">
              <a:tabLst>
                <a:tab pos="355600" algn="l"/>
              </a:tabLst>
              <a:defRPr>
                <a:solidFill>
                  <a:schemeClr val="tx1"/>
                </a:solidFill>
                <a:latin typeface="Calibri" panose="020F0502020204030204" pitchFamily="34" charset="0"/>
                <a:ea typeface="ＭＳ Ｐゴシック" panose="020B0600070205080204" pitchFamily="34" charset="-128"/>
              </a:defRPr>
            </a:lvl4pPr>
            <a:lvl5pPr marL="2057400" indent="-228600">
              <a:tabLst>
                <a:tab pos="355600" algn="l"/>
              </a:tabLst>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tabLst>
                <a:tab pos="355600" algn="l"/>
              </a:tabLs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tabLst>
                <a:tab pos="355600" algn="l"/>
              </a:tabLs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tabLst>
                <a:tab pos="355600" algn="l"/>
              </a:tabLs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tabLst>
                <a:tab pos="355600" algn="l"/>
              </a:tabLst>
              <a:defRPr>
                <a:solidFill>
                  <a:schemeClr val="tx1"/>
                </a:solidFill>
                <a:latin typeface="Calibri" panose="020F0502020204030204" pitchFamily="34" charset="0"/>
                <a:ea typeface="ＭＳ Ｐゴシック" panose="020B0600070205080204" pitchFamily="34" charset="-128"/>
              </a:defRPr>
            </a:lvl9pPr>
          </a:lstStyle>
          <a:p>
            <a:pPr>
              <a:buFont typeface="Arial" panose="020B0604020202020204" pitchFamily="34" charset="0"/>
              <a:buChar char="•"/>
            </a:pPr>
            <a:r>
              <a:rPr lang="en-US" altLang="en-US" sz="2000">
                <a:cs typeface="Calibri" panose="020F0502020204030204" pitchFamily="34" charset="0"/>
              </a:rPr>
              <a:t>Measure the slope of the geoid directly!</a:t>
            </a:r>
          </a:p>
          <a:p>
            <a:pPr>
              <a:spcBef>
                <a:spcPts val="475"/>
              </a:spcBef>
              <a:buFont typeface="Arial" panose="020B0604020202020204" pitchFamily="34" charset="0"/>
              <a:buChar char="•"/>
            </a:pPr>
            <a:r>
              <a:rPr lang="en-US" altLang="en-US" sz="2000">
                <a:cs typeface="Calibri" panose="020F0502020204030204" pitchFamily="34" charset="0"/>
              </a:rPr>
              <a:t>Precision tilt meters provide alignment “level” to the geoid.</a:t>
            </a:r>
          </a:p>
          <a:p>
            <a:pPr>
              <a:spcBef>
                <a:spcPts val="475"/>
              </a:spcBef>
              <a:buFont typeface="Arial" panose="020B0604020202020204" pitchFamily="34" charset="0"/>
              <a:buChar char="•"/>
            </a:pPr>
            <a:r>
              <a:rPr lang="en-US" altLang="en-US" sz="2000">
                <a:cs typeface="Calibri" panose="020F0502020204030204" pitchFamily="34" charset="0"/>
              </a:rPr>
              <a:t>Celestial almanacs provide predicted alignment with star field (relative to ellipsoid).</a:t>
            </a:r>
          </a:p>
          <a:p>
            <a:pPr>
              <a:spcBef>
                <a:spcPts val="475"/>
              </a:spcBef>
              <a:buFont typeface="Arial" panose="020B0604020202020204" pitchFamily="34" charset="0"/>
              <a:buChar char="•"/>
            </a:pPr>
            <a:r>
              <a:rPr lang="en-US" altLang="en-US" sz="2000">
                <a:cs typeface="Calibri" panose="020F0502020204030204" pitchFamily="34" charset="0"/>
              </a:rPr>
              <a:t>The difference between the two vectors (broken into orthogonal components) are the Deflections of the Vertical (or “slopes”).</a:t>
            </a:r>
          </a:p>
          <a:p>
            <a:pPr>
              <a:spcBef>
                <a:spcPts val="788"/>
              </a:spcBef>
              <a:buFont typeface="Arial" panose="020B0604020202020204" pitchFamily="34" charset="0"/>
              <a:buChar char="•"/>
            </a:pPr>
            <a:r>
              <a:rPr lang="en-US" altLang="en-US" sz="2000">
                <a:cs typeface="Calibri" panose="020F0502020204030204" pitchFamily="34" charset="0"/>
              </a:rPr>
              <a:t>In Iowa 2014:</a:t>
            </a:r>
          </a:p>
          <a:p>
            <a:pPr lvl="1">
              <a:spcBef>
                <a:spcPts val="413"/>
              </a:spcBef>
              <a:buFont typeface="Arial" panose="020B0604020202020204" pitchFamily="34" charset="0"/>
              <a:buChar char="–"/>
            </a:pPr>
            <a:r>
              <a:rPr lang="en-US" altLang="en-US" sz="1600">
                <a:cs typeface="Calibri" panose="020F0502020204030204" pitchFamily="34" charset="0"/>
              </a:rPr>
              <a:t>228 stations (204 official points, 11 redundant</a:t>
            </a:r>
          </a:p>
          <a:p>
            <a:r>
              <a:rPr lang="en-US" altLang="en-US" sz="1600">
                <a:cs typeface="Calibri" panose="020F0502020204030204" pitchFamily="34" charset="0"/>
              </a:rPr>
              <a:t>observations, 3 reobservations)</a:t>
            </a:r>
          </a:p>
          <a:p>
            <a:pPr lvl="1">
              <a:spcBef>
                <a:spcPts val="388"/>
              </a:spcBef>
              <a:buFont typeface="Arial" panose="020B0604020202020204" pitchFamily="34" charset="0"/>
              <a:buChar char="–"/>
            </a:pPr>
            <a:r>
              <a:rPr lang="en-US" altLang="en-US" sz="1600">
                <a:cs typeface="Calibri" panose="020F0502020204030204" pitchFamily="34" charset="0"/>
              </a:rPr>
              <a:t>31 nights</a:t>
            </a:r>
          </a:p>
          <a:p>
            <a:pPr lvl="1">
              <a:spcBef>
                <a:spcPts val="388"/>
              </a:spcBef>
              <a:buFont typeface="Arial" panose="020B0604020202020204" pitchFamily="34" charset="0"/>
              <a:buChar char="–"/>
            </a:pPr>
            <a:r>
              <a:rPr lang="en-US" altLang="en-US" sz="1600">
                <a:cs typeface="Calibri" panose="020F0502020204030204" pitchFamily="34" charset="0"/>
              </a:rPr>
              <a:t>7 stations/night</a:t>
            </a:r>
          </a:p>
          <a:p>
            <a:pPr lvl="1">
              <a:spcBef>
                <a:spcPts val="375"/>
              </a:spcBef>
              <a:buFont typeface="Arial" panose="020B0604020202020204" pitchFamily="34" charset="0"/>
              <a:buChar char="–"/>
            </a:pPr>
            <a:r>
              <a:rPr lang="en-US" altLang="en-US" sz="1600">
                <a:cs typeface="Calibri" panose="020F0502020204030204" pitchFamily="34" charset="0"/>
              </a:rPr>
              <a:t>Observing with Swiss CODIAC (COmpact DIgital Astrometric Camera)</a:t>
            </a:r>
          </a:p>
        </p:txBody>
      </p:sp>
      <p:sp>
        <p:nvSpPr>
          <p:cNvPr id="6" name="object 6"/>
          <p:cNvSpPr txBox="1"/>
          <p:nvPr/>
        </p:nvSpPr>
        <p:spPr>
          <a:xfrm>
            <a:off x="8426450" y="6462713"/>
            <a:ext cx="180975" cy="177800"/>
          </a:xfrm>
          <a:prstGeom prst="rect">
            <a:avLst/>
          </a:prstGeom>
        </p:spPr>
        <p:txBody>
          <a:bodyPr lIns="0" tIns="0" rIns="0" bIns="0">
            <a:spAutoFit/>
          </a:bodyPr>
          <a:lstStyle/>
          <a:p>
            <a:pPr marL="12700">
              <a:defRPr/>
            </a:pPr>
            <a:r>
              <a:rPr sz="1200" spc="-15" dirty="0">
                <a:solidFill>
                  <a:srgbClr val="8A8A8A"/>
                </a:solidFill>
                <a:latin typeface="Calibri"/>
                <a:cs typeface="Calibri"/>
              </a:rPr>
              <a:t>10</a:t>
            </a:r>
            <a:endParaRPr sz="1200">
              <a:latin typeface="Calibri"/>
              <a:cs typeface="Calibri"/>
            </a:endParaRPr>
          </a:p>
        </p:txBody>
      </p:sp>
      <p:sp>
        <p:nvSpPr>
          <p:cNvPr id="7" name="Date Placeholder 6"/>
          <p:cNvSpPr>
            <a:spLocks noGrp="1"/>
          </p:cNvSpPr>
          <p:nvPr>
            <p:ph type="dt" sz="quarter" idx="10"/>
          </p:nvPr>
        </p:nvSpPr>
        <p:spPr/>
        <p:txBody>
          <a:bodyPr/>
          <a:lstStyle/>
          <a:p>
            <a:pPr>
              <a:defRPr/>
            </a:pPr>
            <a:r>
              <a:rPr lang="en-US" altLang="en-US"/>
              <a:t>February 8, 2017</a:t>
            </a:r>
          </a:p>
        </p:txBody>
      </p:sp>
      <p:sp>
        <p:nvSpPr>
          <p:cNvPr id="8" name="Footer Placeholder 7"/>
          <p:cNvSpPr>
            <a:spLocks noGrp="1"/>
          </p:cNvSpPr>
          <p:nvPr>
            <p:ph type="ftr" sz="quarter" idx="11"/>
          </p:nvPr>
        </p:nvSpPr>
        <p:spPr/>
        <p:txBody>
          <a:bodyPr/>
          <a:lstStyle/>
          <a:p>
            <a:pPr>
              <a:defRPr/>
            </a:pPr>
            <a:r>
              <a:rPr lang="en-US"/>
              <a:t>2017 Geospatial Summit, Silver Spring MD</a:t>
            </a:r>
          </a:p>
        </p:txBody>
      </p:sp>
    </p:spTree>
    <p:extLst>
      <p:ext uri="{BB962C8B-B14F-4D97-AF65-F5344CB8AC3E}">
        <p14:creationId xmlns:p14="http://schemas.microsoft.com/office/powerpoint/2010/main" val="73102312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object 2"/>
          <p:cNvSpPr>
            <a:spLocks noGrp="1"/>
          </p:cNvSpPr>
          <p:nvPr>
            <p:ph type="title"/>
          </p:nvPr>
        </p:nvSpPr>
        <p:spPr>
          <a:xfrm>
            <a:off x="457200" y="630238"/>
            <a:ext cx="8229600" cy="550862"/>
          </a:xfrm>
        </p:spPr>
        <p:txBody>
          <a:bodyPr lIns="0" tIns="0" rIns="0" bIns="0">
            <a:spAutoFit/>
          </a:bodyPr>
          <a:lstStyle/>
          <a:p>
            <a:pPr>
              <a:lnSpc>
                <a:spcPts val="4288"/>
              </a:lnSpc>
            </a:pPr>
            <a:r>
              <a:rPr lang="en-US" altLang="en-US"/>
              <a:t>GSVS17 Colorado</a:t>
            </a:r>
          </a:p>
        </p:txBody>
      </p:sp>
      <p:sp>
        <p:nvSpPr>
          <p:cNvPr id="3" name="object 3"/>
          <p:cNvSpPr txBox="1"/>
          <p:nvPr/>
        </p:nvSpPr>
        <p:spPr>
          <a:xfrm>
            <a:off x="525463" y="1271588"/>
            <a:ext cx="8474075" cy="1358900"/>
          </a:xfrm>
          <a:prstGeom prst="rect">
            <a:avLst/>
          </a:prstGeom>
        </p:spPr>
        <p:txBody>
          <a:bodyPr lIns="0" tIns="0" rIns="0" bIns="0">
            <a:spAutoFit/>
          </a:bodyPr>
          <a:lstStyle>
            <a:lvl1pPr marL="354013"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The third (and likely final) GSVS took place along US160, from Durango to Walsenburg, in southern Colorado.</a:t>
            </a:r>
          </a:p>
          <a:p>
            <a:pPr>
              <a:spcBef>
                <a:spcPts val="475"/>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High elevation and rugged topography. “Worst case” for geoid modeling.</a:t>
            </a:r>
          </a:p>
          <a:p>
            <a:pPr>
              <a:lnSpc>
                <a:spcPts val="2375"/>
              </a:lnSpc>
              <a:spcBef>
                <a:spcPts val="475"/>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Variation from 6,000’ (MSL) to 11,000’, over two passes.</a:t>
            </a:r>
          </a:p>
        </p:txBody>
      </p:sp>
      <p:sp>
        <p:nvSpPr>
          <p:cNvPr id="4" name="object 4"/>
          <p:cNvSpPr txBox="1"/>
          <p:nvPr/>
        </p:nvSpPr>
        <p:spPr>
          <a:xfrm>
            <a:off x="2962275" y="5303838"/>
            <a:ext cx="6037263" cy="1436687"/>
          </a:xfrm>
          <a:prstGeom prst="rect">
            <a:avLst/>
          </a:prstGeom>
        </p:spPr>
        <p:txBody>
          <a:bodyPr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r>
              <a:rPr lang="en-US" altLang="en-US" sz="1200">
                <a:solidFill>
                  <a:srgbClr val="8A8A8A"/>
                </a:solidFill>
                <a:cs typeface="Calibri" panose="020F0502020204030204" pitchFamily="34" charset="0"/>
              </a:rPr>
              <a:t>12</a:t>
            </a:r>
            <a:endParaRPr lang="en-US" altLang="en-US" sz="1200">
              <a:cs typeface="Calibri" panose="020F0502020204030204" pitchFamily="34" charset="0"/>
            </a:endParaRPr>
          </a:p>
        </p:txBody>
      </p:sp>
      <p:sp>
        <p:nvSpPr>
          <p:cNvPr id="363525" name="object 5"/>
          <p:cNvSpPr>
            <a:spLocks noChangeArrowheads="1"/>
          </p:cNvSpPr>
          <p:nvPr/>
        </p:nvSpPr>
        <p:spPr bwMode="auto">
          <a:xfrm>
            <a:off x="141288" y="3622675"/>
            <a:ext cx="4057650" cy="29940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63526" name="object 6"/>
          <p:cNvSpPr>
            <a:spLocks noChangeArrowheads="1"/>
          </p:cNvSpPr>
          <p:nvPr/>
        </p:nvSpPr>
        <p:spPr bwMode="auto">
          <a:xfrm>
            <a:off x="2838450" y="2887663"/>
            <a:ext cx="6161088" cy="241617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63527" name="object 7"/>
          <p:cNvSpPr>
            <a:spLocks noChangeArrowheads="1"/>
          </p:cNvSpPr>
          <p:nvPr/>
        </p:nvSpPr>
        <p:spPr bwMode="auto">
          <a:xfrm>
            <a:off x="2962275" y="5303838"/>
            <a:ext cx="6037263" cy="1436687"/>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8" name="Date Placeholder 7"/>
          <p:cNvSpPr>
            <a:spLocks noGrp="1"/>
          </p:cNvSpPr>
          <p:nvPr>
            <p:ph type="dt" sz="quarter" idx="10"/>
          </p:nvPr>
        </p:nvSpPr>
        <p:spPr/>
        <p:txBody>
          <a:bodyPr/>
          <a:lstStyle/>
          <a:p>
            <a:pPr>
              <a:defRPr/>
            </a:pPr>
            <a:r>
              <a:rPr lang="en-US" altLang="en-US"/>
              <a:t>February 8, 2017</a:t>
            </a:r>
          </a:p>
        </p:txBody>
      </p:sp>
      <p:sp>
        <p:nvSpPr>
          <p:cNvPr id="9" name="Footer Placeholder 8"/>
          <p:cNvSpPr>
            <a:spLocks noGrp="1"/>
          </p:cNvSpPr>
          <p:nvPr>
            <p:ph type="ftr" sz="quarter" idx="11"/>
          </p:nvPr>
        </p:nvSpPr>
        <p:spPr/>
        <p:txBody>
          <a:bodyPr/>
          <a:lstStyle/>
          <a:p>
            <a:pPr>
              <a:defRPr/>
            </a:pPr>
            <a:r>
              <a:rPr lang="en-US"/>
              <a:t>2017 Geospatial Summit, Silver Spring MD</a:t>
            </a:r>
          </a:p>
        </p:txBody>
      </p:sp>
    </p:spTree>
    <p:extLst>
      <p:ext uri="{BB962C8B-B14F-4D97-AF65-F5344CB8AC3E}">
        <p14:creationId xmlns:p14="http://schemas.microsoft.com/office/powerpoint/2010/main" val="316421496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object 2"/>
          <p:cNvSpPr txBox="1">
            <a:spLocks noChangeArrowheads="1"/>
          </p:cNvSpPr>
          <p:nvPr/>
        </p:nvSpPr>
        <p:spPr bwMode="auto">
          <a:xfrm>
            <a:off x="0" y="71120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4400">
                <a:solidFill>
                  <a:schemeClr val="tx2"/>
                </a:solidFill>
                <a:latin typeface="Gill Sans MT" panose="020B0502020104020203" pitchFamily="34" charset="0"/>
              </a:rPr>
              <a:t>GSVS17 Colorado (cont.)</a:t>
            </a:r>
          </a:p>
        </p:txBody>
      </p:sp>
      <p:sp>
        <p:nvSpPr>
          <p:cNvPr id="3" name="object 3"/>
          <p:cNvSpPr txBox="1"/>
          <p:nvPr/>
        </p:nvSpPr>
        <p:spPr>
          <a:xfrm>
            <a:off x="495300" y="1647825"/>
            <a:ext cx="8194675" cy="987450"/>
          </a:xfrm>
          <a:prstGeom prst="rect">
            <a:avLst/>
          </a:prstGeom>
        </p:spPr>
        <p:txBody>
          <a:bodyPr lIns="0" tIns="0" rIns="0" bIns="0">
            <a:spAutoFit/>
          </a:bodyPr>
          <a:lstStyle>
            <a:lvl1pPr marL="355600" indent="-3429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220 benchmark locations (approximately 1 per mile) were installed</a:t>
            </a:r>
          </a:p>
          <a:p>
            <a:pPr>
              <a:spcBef>
                <a:spcPts val="475"/>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The survey took place in overlapping phases beginning May 2017 and continued through September (a few last </a:t>
            </a:r>
            <a:r>
              <a:rPr lang="en-US" altLang="en-US" sz="2000" dirty="0" err="1">
                <a:latin typeface="Arial" panose="020B0604020202020204" pitchFamily="34" charset="0"/>
                <a:cs typeface="Arial" panose="020B0604020202020204" pitchFamily="34" charset="0"/>
              </a:rPr>
              <a:t>DoV</a:t>
            </a:r>
            <a:r>
              <a:rPr lang="en-US" altLang="en-US" sz="2000" dirty="0">
                <a:latin typeface="Arial" panose="020B0604020202020204" pitchFamily="34" charset="0"/>
                <a:cs typeface="Arial" panose="020B0604020202020204" pitchFamily="34" charset="0"/>
              </a:rPr>
              <a:t> conducted in Oct.</a:t>
            </a:r>
          </a:p>
        </p:txBody>
      </p:sp>
      <p:sp>
        <p:nvSpPr>
          <p:cNvPr id="365572" name="object 4"/>
          <p:cNvSpPr>
            <a:spLocks noChangeArrowheads="1"/>
          </p:cNvSpPr>
          <p:nvPr/>
        </p:nvSpPr>
        <p:spPr bwMode="auto">
          <a:xfrm>
            <a:off x="5075238" y="3071813"/>
            <a:ext cx="3863975" cy="28971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365573" name="object 5"/>
          <p:cNvSpPr>
            <a:spLocks noChangeArrowheads="1"/>
          </p:cNvSpPr>
          <p:nvPr/>
        </p:nvSpPr>
        <p:spPr bwMode="auto">
          <a:xfrm>
            <a:off x="293688" y="3319463"/>
            <a:ext cx="4497387" cy="332898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a:p>
        </p:txBody>
      </p:sp>
      <p:sp>
        <p:nvSpPr>
          <p:cNvPr id="7" name="Date Placeholder 6"/>
          <p:cNvSpPr>
            <a:spLocks noGrp="1"/>
          </p:cNvSpPr>
          <p:nvPr>
            <p:ph type="dt" sz="quarter" idx="10"/>
          </p:nvPr>
        </p:nvSpPr>
        <p:spPr/>
        <p:txBody>
          <a:bodyPr/>
          <a:lstStyle/>
          <a:p>
            <a:pPr>
              <a:defRPr/>
            </a:pPr>
            <a:r>
              <a:rPr lang="en-US" altLang="en-US"/>
              <a:t>February 8, 2017</a:t>
            </a:r>
          </a:p>
        </p:txBody>
      </p:sp>
      <p:sp>
        <p:nvSpPr>
          <p:cNvPr id="8" name="Footer Placeholder 7"/>
          <p:cNvSpPr>
            <a:spLocks noGrp="1"/>
          </p:cNvSpPr>
          <p:nvPr>
            <p:ph type="ftr" sz="quarter" idx="11"/>
          </p:nvPr>
        </p:nvSpPr>
        <p:spPr/>
        <p:txBody>
          <a:bodyPr/>
          <a:lstStyle/>
          <a:p>
            <a:pPr>
              <a:defRPr/>
            </a:pPr>
            <a:r>
              <a:rPr lang="en-US"/>
              <a:t>2017 Geospatial Summit, Silver Spring MD</a:t>
            </a:r>
          </a:p>
        </p:txBody>
      </p:sp>
    </p:spTree>
    <p:extLst>
      <p:ext uri="{BB962C8B-B14F-4D97-AF65-F5344CB8AC3E}">
        <p14:creationId xmlns:p14="http://schemas.microsoft.com/office/powerpoint/2010/main" val="161239193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object 2"/>
          <p:cNvSpPr>
            <a:spLocks noGrp="1"/>
          </p:cNvSpPr>
          <p:nvPr>
            <p:ph type="title"/>
          </p:nvPr>
        </p:nvSpPr>
        <p:spPr>
          <a:xfrm>
            <a:off x="0" y="690563"/>
            <a:ext cx="9144000" cy="676275"/>
          </a:xfrm>
        </p:spPr>
        <p:txBody>
          <a:bodyPr lIns="0" tIns="0" rIns="0" bIns="0">
            <a:spAutoFit/>
          </a:bodyPr>
          <a:lstStyle/>
          <a:p>
            <a:r>
              <a:rPr lang="en-US" altLang="en-US"/>
              <a:t>Differences with GSVS17</a:t>
            </a:r>
          </a:p>
        </p:txBody>
      </p:sp>
      <p:sp>
        <p:nvSpPr>
          <p:cNvPr id="3" name="object 3"/>
          <p:cNvSpPr txBox="1">
            <a:spLocks noGrp="1"/>
          </p:cNvSpPr>
          <p:nvPr>
            <p:ph type="body" idx="1"/>
          </p:nvPr>
        </p:nvSpPr>
        <p:spPr>
          <a:xfrm>
            <a:off x="928688" y="1828800"/>
            <a:ext cx="7758112" cy="4006225"/>
          </a:xfrm>
        </p:spPr>
        <p:txBody>
          <a:bodyPr lIns="0" tIns="0" rIns="0" bIns="0">
            <a:spAutoFit/>
          </a:bodyPr>
          <a:lstStyle/>
          <a:p>
            <a:pPr marL="469900" indent="-457200">
              <a:tabLst>
                <a:tab pos="184150" algn="l"/>
              </a:tabLst>
            </a:pPr>
            <a:r>
              <a:rPr lang="en-US" altLang="en-US" sz="2800" dirty="0">
                <a:latin typeface="Arial" panose="020B0604020202020204" pitchFamily="34" charset="0"/>
                <a:cs typeface="Arial" panose="020B0604020202020204" pitchFamily="34" charset="0"/>
              </a:rPr>
              <a:t>Numerous “extra” bench marks had to be installed for leveling accuracy purposes (very steep terrain in some sections).</a:t>
            </a:r>
          </a:p>
          <a:p>
            <a:pPr marL="469900" indent="-457200">
              <a:spcBef>
                <a:spcPts val="475"/>
              </a:spcBef>
              <a:tabLst>
                <a:tab pos="184150" algn="l"/>
              </a:tabLst>
            </a:pPr>
            <a:r>
              <a:rPr lang="en-US" altLang="en-US" sz="2800" dirty="0">
                <a:latin typeface="Arial" panose="020B0604020202020204" pitchFamily="34" charset="0"/>
                <a:cs typeface="Arial" panose="020B0604020202020204" pitchFamily="34" charset="0"/>
              </a:rPr>
              <a:t>Absolute gravity (A10) and quadratic (3 tier) gravity gradients measured at all benchmarks.</a:t>
            </a:r>
          </a:p>
          <a:p>
            <a:pPr marL="469900" indent="-457200">
              <a:spcBef>
                <a:spcPts val="475"/>
              </a:spcBef>
              <a:tabLst>
                <a:tab pos="184150" algn="l"/>
              </a:tabLst>
            </a:pPr>
            <a:r>
              <a:rPr lang="en-US" altLang="en-US" sz="2800" dirty="0">
                <a:latin typeface="Arial" panose="020B0604020202020204" pitchFamily="34" charset="0"/>
                <a:cs typeface="Arial" panose="020B0604020202020204" pitchFamily="34" charset="0"/>
              </a:rPr>
              <a:t>Topographic corrections are being developed to aid in field </a:t>
            </a:r>
            <a:r>
              <a:rPr lang="en-US" altLang="en-US" sz="2800" dirty="0" err="1">
                <a:latin typeface="Arial" panose="020B0604020202020204" pitchFamily="34" charset="0"/>
                <a:cs typeface="Arial" panose="020B0604020202020204" pitchFamily="34" charset="0"/>
              </a:rPr>
              <a:t>DoV</a:t>
            </a:r>
            <a:r>
              <a:rPr lang="en-US" altLang="en-US" sz="2800" dirty="0">
                <a:latin typeface="Arial" panose="020B0604020202020204" pitchFamily="34" charset="0"/>
                <a:cs typeface="Arial" panose="020B0604020202020204" pitchFamily="34" charset="0"/>
              </a:rPr>
              <a:t> quality control as well as post-survey geoid modeling.</a:t>
            </a:r>
          </a:p>
        </p:txBody>
      </p:sp>
      <p:sp>
        <p:nvSpPr>
          <p:cNvPr id="5" name="Date Placeholder 4"/>
          <p:cNvSpPr>
            <a:spLocks noGrp="1"/>
          </p:cNvSpPr>
          <p:nvPr>
            <p:ph type="dt" sz="quarter" idx="10"/>
          </p:nvPr>
        </p:nvSpPr>
        <p:spPr/>
        <p:txBody>
          <a:bodyPr/>
          <a:lstStyle/>
          <a:p>
            <a:pPr>
              <a:defRPr/>
            </a:pPr>
            <a:r>
              <a:rPr lang="en-US" altLang="en-US"/>
              <a:t>February 8, 2017</a:t>
            </a:r>
          </a:p>
        </p:txBody>
      </p:sp>
      <p:sp>
        <p:nvSpPr>
          <p:cNvPr id="6" name="Footer Placeholder 5"/>
          <p:cNvSpPr>
            <a:spLocks noGrp="1"/>
          </p:cNvSpPr>
          <p:nvPr>
            <p:ph type="ftr" sz="quarter" idx="11"/>
          </p:nvPr>
        </p:nvSpPr>
        <p:spPr/>
        <p:txBody>
          <a:bodyPr/>
          <a:lstStyle/>
          <a:p>
            <a:pPr>
              <a:defRPr/>
            </a:pPr>
            <a:r>
              <a:rPr lang="en-US"/>
              <a:t>2017 Geospatial Summit, Silver Spring MD</a:t>
            </a:r>
          </a:p>
        </p:txBody>
      </p:sp>
    </p:spTree>
    <p:extLst>
      <p:ext uri="{BB962C8B-B14F-4D97-AF65-F5344CB8AC3E}">
        <p14:creationId xmlns:p14="http://schemas.microsoft.com/office/powerpoint/2010/main" val="109658099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83B33-7E73-4725-BAAA-F39C43321DB9}"/>
              </a:ext>
            </a:extLst>
          </p:cNvPr>
          <p:cNvSpPr>
            <a:spLocks noGrp="1"/>
          </p:cNvSpPr>
          <p:nvPr>
            <p:ph type="title"/>
          </p:nvPr>
        </p:nvSpPr>
        <p:spPr/>
        <p:txBody>
          <a:bodyPr/>
          <a:lstStyle/>
          <a:p>
            <a:r>
              <a:rPr lang="en-US" dirty="0"/>
              <a:t>New </a:t>
            </a:r>
            <a:r>
              <a:rPr lang="en-US" dirty="0" err="1"/>
              <a:t>DoV</a:t>
            </a:r>
            <a:r>
              <a:rPr lang="en-US" dirty="0"/>
              <a:t> Configuration</a:t>
            </a:r>
          </a:p>
        </p:txBody>
      </p:sp>
      <p:pic>
        <p:nvPicPr>
          <p:cNvPr id="5" name="Picture 4">
            <a:extLst>
              <a:ext uri="{FF2B5EF4-FFF2-40B4-BE49-F238E27FC236}">
                <a16:creationId xmlns:a16="http://schemas.microsoft.com/office/drawing/2014/main" id="{9CC42224-BC8B-49A7-AFC6-C138F60008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74094" y="1626847"/>
            <a:ext cx="2756293" cy="2067220"/>
          </a:xfrm>
          <a:prstGeom prst="rect">
            <a:avLst/>
          </a:prstGeom>
        </p:spPr>
      </p:pic>
      <p:pic>
        <p:nvPicPr>
          <p:cNvPr id="9" name="Picture 8">
            <a:extLst>
              <a:ext uri="{FF2B5EF4-FFF2-40B4-BE49-F238E27FC236}">
                <a16:creationId xmlns:a16="http://schemas.microsoft.com/office/drawing/2014/main" id="{C7B0AB0B-FE72-4CF3-8E56-01B66D39B6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40424" y="4504161"/>
            <a:ext cx="2662200" cy="1996650"/>
          </a:xfrm>
          <a:prstGeom prst="rect">
            <a:avLst/>
          </a:prstGeom>
        </p:spPr>
      </p:pic>
      <p:pic>
        <p:nvPicPr>
          <p:cNvPr id="11" name="Picture 10">
            <a:extLst>
              <a:ext uri="{FF2B5EF4-FFF2-40B4-BE49-F238E27FC236}">
                <a16:creationId xmlns:a16="http://schemas.microsoft.com/office/drawing/2014/main" id="{707EC51B-084C-4D38-A947-EA5215523B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8280" y="1626848"/>
            <a:ext cx="2756293" cy="2067220"/>
          </a:xfrm>
          <a:prstGeom prst="rect">
            <a:avLst/>
          </a:prstGeom>
        </p:spPr>
      </p:pic>
      <p:pic>
        <p:nvPicPr>
          <p:cNvPr id="13" name="Picture 12">
            <a:extLst>
              <a:ext uri="{FF2B5EF4-FFF2-40B4-BE49-F238E27FC236}">
                <a16:creationId xmlns:a16="http://schemas.microsoft.com/office/drawing/2014/main" id="{FE41E4DC-AE49-44DB-A040-1976024BB5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027189" y="2207871"/>
            <a:ext cx="4966090" cy="3724568"/>
          </a:xfrm>
          <a:prstGeom prst="rect">
            <a:avLst/>
          </a:prstGeom>
        </p:spPr>
      </p:pic>
      <p:pic>
        <p:nvPicPr>
          <p:cNvPr id="18" name="Picture 17">
            <a:extLst>
              <a:ext uri="{FF2B5EF4-FFF2-40B4-BE49-F238E27FC236}">
                <a16:creationId xmlns:a16="http://schemas.microsoft.com/office/drawing/2014/main" id="{84EE112F-D0A9-4A82-8A88-3E8A289CFF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225982" y="4492324"/>
            <a:ext cx="2662200" cy="1996650"/>
          </a:xfrm>
          <a:prstGeom prst="rect">
            <a:avLst/>
          </a:prstGeom>
        </p:spPr>
      </p:pic>
    </p:spTree>
    <p:extLst>
      <p:ext uri="{BB962C8B-B14F-4D97-AF65-F5344CB8AC3E}">
        <p14:creationId xmlns:p14="http://schemas.microsoft.com/office/powerpoint/2010/main" val="30206559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0" y="668338"/>
            <a:ext cx="9144000" cy="1143000"/>
          </a:xfrm>
        </p:spPr>
        <p:txBody>
          <a:bodyPr/>
          <a:lstStyle/>
          <a:p>
            <a:r>
              <a:rPr lang="en-US" altLang="en-US" sz="3000" b="1">
                <a:solidFill>
                  <a:srgbClr val="0000FF"/>
                </a:solidFill>
                <a:latin typeface="Times New Roman" pitchFamily="18" charset="0"/>
                <a:cs typeface="Times New Roman" pitchFamily="18" charset="0"/>
              </a:rPr>
              <a:t>NEW VERTICAL DATUM</a:t>
            </a:r>
            <a:br>
              <a:rPr lang="en-US" altLang="en-US" sz="3000" b="1">
                <a:solidFill>
                  <a:srgbClr val="0000FF"/>
                </a:solidFill>
                <a:latin typeface="Times New Roman" pitchFamily="18" charset="0"/>
                <a:cs typeface="Times New Roman" pitchFamily="18" charset="0"/>
              </a:rPr>
            </a:br>
            <a:r>
              <a:rPr lang="en-US" altLang="en-US" sz="3000" b="1">
                <a:solidFill>
                  <a:srgbClr val="0000FF"/>
                </a:solidFill>
                <a:latin typeface="Times New Roman" pitchFamily="18" charset="0"/>
                <a:cs typeface="Times New Roman" pitchFamily="18" charset="0"/>
              </a:rPr>
              <a:t>(Rationale)</a:t>
            </a:r>
            <a:endParaRPr lang="en-US" altLang="en-US" sz="3000" b="1">
              <a:solidFill>
                <a:srgbClr val="0000FF"/>
              </a:solidFill>
            </a:endParaRPr>
          </a:p>
        </p:txBody>
      </p:sp>
      <p:sp>
        <p:nvSpPr>
          <p:cNvPr id="7171" name="Rectangle 10"/>
          <p:cNvSpPr>
            <a:spLocks noChangeArrowheads="1"/>
          </p:cNvSpPr>
          <p:nvPr/>
        </p:nvSpPr>
        <p:spPr bwMode="auto">
          <a:xfrm>
            <a:off x="0" y="209550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A move away from differentially leveled passive control as the defining mechanism of the reference surface</a:t>
            </a:r>
          </a:p>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To be consistent with the shift in the geometric reference frame/ellipsoid (2022)</a:t>
            </a:r>
          </a:p>
        </p:txBody>
      </p:sp>
      <p:sp>
        <p:nvSpPr>
          <p:cNvPr id="4" name="Rectangle 10"/>
          <p:cNvSpPr>
            <a:spLocks noChangeArrowheads="1"/>
          </p:cNvSpPr>
          <p:nvPr/>
        </p:nvSpPr>
        <p:spPr bwMode="auto">
          <a:xfrm>
            <a:off x="0" y="3810000"/>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Improvement in our technical abilities in reference surface realization (geopotential gravimetric reference surface - 1cm accuracy of geoid </a:t>
            </a:r>
            <a:r>
              <a:rPr lang="en-US" altLang="en-US" sz="2400" i="1">
                <a:latin typeface="Times New Roman" pitchFamily="18" charset="0"/>
                <a:ea typeface="MS PGothic" pitchFamily="34" charset="-128"/>
                <a:cs typeface="Times New Roman" pitchFamily="18" charset="0"/>
              </a:rPr>
              <a:t>(GNSS/GRAV-D)</a:t>
            </a:r>
            <a:r>
              <a:rPr lang="en-US" altLang="en-US" sz="2400">
                <a:latin typeface="Times New Roman" pitchFamily="18" charset="0"/>
                <a:ea typeface="MS PGothic" pitchFamily="34" charset="-128"/>
                <a:cs typeface="Times New Roman" pitchFamily="18" charset="0"/>
              </a:rPr>
              <a:t>)</a:t>
            </a:r>
          </a:p>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The new geopotential reference surface will be aligned with the geometric reference frame/ellipsoid (i.e., no hybrid geoid)</a:t>
            </a:r>
          </a:p>
          <a:p>
            <a:pPr lvl="1" eaLnBrk="1" hangingPunct="1">
              <a:spcBef>
                <a:spcPct val="0"/>
              </a:spcBef>
              <a:buFont typeface="Arial" pitchFamily="34" charset="0"/>
              <a:buChar char="•"/>
            </a:pPr>
            <a:endParaRPr lang="en-US" altLang="en-US" sz="2400">
              <a:latin typeface="Times New Roman" pitchFamily="18" charset="0"/>
              <a:ea typeface="MS PGothic" pitchFamily="34" charset="-128"/>
              <a:cs typeface="Times New Roman" pitchFamily="18" charset="0"/>
            </a:endParaRPr>
          </a:p>
        </p:txBody>
      </p:sp>
    </p:spTree>
    <p:extLst>
      <p:ext uri="{BB962C8B-B14F-4D97-AF65-F5344CB8AC3E}">
        <p14:creationId xmlns:p14="http://schemas.microsoft.com/office/powerpoint/2010/main" val="9650234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p:cTn id="7" dur="500" fill="hold"/>
                                        <p:tgtEl>
                                          <p:spTgt spid="7171"/>
                                        </p:tgtEl>
                                        <p:attrNameLst>
                                          <p:attrName>ppt_w</p:attrName>
                                        </p:attrNameLst>
                                      </p:cBhvr>
                                      <p:tavLst>
                                        <p:tav tm="0">
                                          <p:val>
                                            <p:fltVal val="0"/>
                                          </p:val>
                                        </p:tav>
                                        <p:tav tm="100000">
                                          <p:val>
                                            <p:strVal val="#ppt_w"/>
                                          </p:val>
                                        </p:tav>
                                      </p:tavLst>
                                    </p:anim>
                                    <p:anim calcmode="lin" valueType="num">
                                      <p:cBhvr>
                                        <p:cTn id="8" dur="500" fill="hold"/>
                                        <p:tgtEl>
                                          <p:spTgt spid="7171"/>
                                        </p:tgtEl>
                                        <p:attrNameLst>
                                          <p:attrName>ppt_h</p:attrName>
                                        </p:attrNameLst>
                                      </p:cBhvr>
                                      <p:tavLst>
                                        <p:tav tm="0">
                                          <p:val>
                                            <p:fltVal val="0"/>
                                          </p:val>
                                        </p:tav>
                                        <p:tav tm="100000">
                                          <p:val>
                                            <p:strVal val="#ppt_h"/>
                                          </p:val>
                                        </p:tav>
                                      </p:tavLst>
                                    </p:anim>
                                    <p:animEffect transition="in" filter="fade">
                                      <p:cBhvr>
                                        <p:cTn id="9" dur="500"/>
                                        <p:tgtEl>
                                          <p:spTgt spid="717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1" name="Rectangle 5"/>
          <p:cNvSpPr>
            <a:spLocks noGrp="1" noChangeArrowheads="1"/>
          </p:cNvSpPr>
          <p:nvPr>
            <p:ph type="title"/>
          </p:nvPr>
        </p:nvSpPr>
        <p:spPr>
          <a:xfrm>
            <a:off x="457200" y="366713"/>
            <a:ext cx="8455025" cy="1143000"/>
          </a:xfrm>
        </p:spPr>
        <p:txBody>
          <a:bodyPr lIns="88792" tIns="50746" rIns="88792" bIns="50746"/>
          <a:lstStyle/>
          <a:p>
            <a:pPr defTabSz="911225" eaLnBrk="1" hangingPunct="1"/>
            <a:r>
              <a:rPr lang="en-US" altLang="en-US" sz="3900">
                <a:latin typeface="Times New Roman" pitchFamily="18" charset="0"/>
                <a:cs typeface="Times New Roman" pitchFamily="18" charset="0"/>
                <a:sym typeface="Times New Roman" pitchFamily="18" charset="0"/>
              </a:rPr>
              <a:t>Current Vertical Datum in the USA</a:t>
            </a:r>
            <a:endParaRPr lang="en-US" altLang="en-US" sz="3900"/>
          </a:p>
        </p:txBody>
      </p:sp>
      <p:sp>
        <p:nvSpPr>
          <p:cNvPr id="7170" name="Rectangle 2"/>
          <p:cNvSpPr>
            <a:spLocks noGrp="1" noChangeArrowheads="1"/>
          </p:cNvSpPr>
          <p:nvPr>
            <p:ph idx="1"/>
          </p:nvPr>
        </p:nvSpPr>
        <p:spPr>
          <a:xfrm>
            <a:off x="2816225" y="1601788"/>
            <a:ext cx="6007100" cy="4470400"/>
          </a:xfrm>
        </p:spPr>
        <p:txBody>
          <a:bodyPr lIns="88792" tIns="50746" rIns="88792" bIns="50746"/>
          <a:lstStyle/>
          <a:p>
            <a:pPr marL="212725" indent="-212725" defTabSz="911225" eaLnBrk="1" hangingPunct="1">
              <a:spcBef>
                <a:spcPts val="488"/>
              </a:spcBef>
              <a:buClr>
                <a:srgbClr val="000000"/>
              </a:buClr>
              <a:buFont typeface="ArialMT"/>
              <a:buChar char="•"/>
            </a:pPr>
            <a:r>
              <a:rPr lang="en-US" altLang="en-US" sz="2000" b="1" dirty="0">
                <a:latin typeface="Times New Roman" pitchFamily="18" charset="0"/>
                <a:cs typeface="Times New Roman" pitchFamily="18" charset="0"/>
                <a:sym typeface="Times New Roman" pitchFamily="18" charset="0"/>
              </a:rPr>
              <a:t>NAVD 88</a:t>
            </a:r>
            <a:r>
              <a:rPr lang="en-US" altLang="en-US" sz="2000" dirty="0">
                <a:latin typeface="Times New Roman" pitchFamily="18" charset="0"/>
                <a:cs typeface="Times New Roman" pitchFamily="18" charset="0"/>
                <a:sym typeface="Times New Roman" pitchFamily="18" charset="0"/>
              </a:rPr>
              <a:t>: North American Vertical Datum of 1988</a:t>
            </a:r>
          </a:p>
          <a:p>
            <a:pPr marL="212725" indent="-212725" defTabSz="911225" eaLnBrk="1" hangingPunct="1">
              <a:spcBef>
                <a:spcPts val="488"/>
              </a:spcBef>
              <a:buClr>
                <a:srgbClr val="000000"/>
              </a:buClr>
              <a:buFont typeface="ArialMT"/>
              <a:buChar char="•"/>
            </a:pPr>
            <a:r>
              <a:rPr lang="en-US" altLang="en-US" sz="2000" b="1" i="1" dirty="0">
                <a:latin typeface="Times New Roman" pitchFamily="18" charset="0"/>
                <a:cs typeface="Times New Roman" pitchFamily="18" charset="0"/>
                <a:sym typeface="Times New Roman" pitchFamily="18" charset="0"/>
              </a:rPr>
              <a:t>Definition:  </a:t>
            </a:r>
            <a:r>
              <a:rPr lang="en-US" altLang="en-US" sz="2000" dirty="0">
                <a:latin typeface="Times New Roman" pitchFamily="18" charset="0"/>
                <a:cs typeface="Times New Roman" pitchFamily="18" charset="0"/>
                <a:sym typeface="Times New Roman" pitchFamily="18" charset="0"/>
              </a:rPr>
              <a:t>The surface of equal gravity potential to which </a:t>
            </a:r>
            <a:r>
              <a:rPr lang="en-US" altLang="en-US" sz="2000" dirty="0" err="1">
                <a:latin typeface="Times New Roman" pitchFamily="18" charset="0"/>
                <a:cs typeface="Times New Roman" pitchFamily="18" charset="0"/>
                <a:sym typeface="Times New Roman" pitchFamily="18" charset="0"/>
              </a:rPr>
              <a:t>orthometric</a:t>
            </a:r>
            <a:r>
              <a:rPr lang="en-US" altLang="en-US" sz="2000" dirty="0">
                <a:latin typeface="Times New Roman" pitchFamily="18" charset="0"/>
                <a:cs typeface="Times New Roman" pitchFamily="18" charset="0"/>
                <a:sym typeface="Times New Roman" pitchFamily="18" charset="0"/>
              </a:rPr>
              <a:t> heights shall refer in North America*, and which is 6.271 meters (along the plumb line) below the geodetic mark at “Father Point/Rimouski” (NGSIDB PID TY5255).</a:t>
            </a:r>
          </a:p>
          <a:p>
            <a:pPr marL="212725" indent="-212725" defTabSz="911225" eaLnBrk="1" hangingPunct="1">
              <a:spcBef>
                <a:spcPts val="488"/>
              </a:spcBef>
              <a:buClr>
                <a:srgbClr val="000000"/>
              </a:buClr>
              <a:buFont typeface="ArialMT"/>
              <a:buChar char="•"/>
            </a:pPr>
            <a:r>
              <a:rPr lang="en-US" altLang="en-US" sz="2000" b="1" i="1" dirty="0">
                <a:latin typeface="Times New Roman" pitchFamily="18" charset="0"/>
                <a:cs typeface="Times New Roman" pitchFamily="18" charset="0"/>
                <a:sym typeface="Times New Roman" pitchFamily="18" charset="0"/>
              </a:rPr>
              <a:t>Realization:  </a:t>
            </a:r>
            <a:r>
              <a:rPr lang="en-US" altLang="en-US" sz="2000" dirty="0">
                <a:latin typeface="Times New Roman" pitchFamily="18" charset="0"/>
                <a:cs typeface="Times New Roman" pitchFamily="18" charset="0"/>
                <a:sym typeface="Times New Roman" pitchFamily="18" charset="0"/>
              </a:rPr>
              <a:t>Over 500,000 geodetic marks across North America with published </a:t>
            </a:r>
            <a:r>
              <a:rPr lang="en-US" altLang="en-US" sz="2000" dirty="0" err="1">
                <a:latin typeface="Times New Roman" pitchFamily="18" charset="0"/>
                <a:cs typeface="Times New Roman" pitchFamily="18" charset="0"/>
                <a:sym typeface="Times New Roman" pitchFamily="18" charset="0"/>
              </a:rPr>
              <a:t>Helmert</a:t>
            </a:r>
            <a:r>
              <a:rPr lang="en-US" altLang="en-US" sz="2000" dirty="0">
                <a:latin typeface="Times New Roman" pitchFamily="18" charset="0"/>
                <a:cs typeface="Times New Roman" pitchFamily="18" charset="0"/>
                <a:sym typeface="Times New Roman" pitchFamily="18" charset="0"/>
              </a:rPr>
              <a:t> </a:t>
            </a:r>
            <a:r>
              <a:rPr lang="en-US" altLang="en-US" sz="2000" dirty="0" err="1">
                <a:latin typeface="Times New Roman" pitchFamily="18" charset="0"/>
                <a:cs typeface="Times New Roman" pitchFamily="18" charset="0"/>
                <a:sym typeface="Times New Roman" pitchFamily="18" charset="0"/>
              </a:rPr>
              <a:t>orthometric</a:t>
            </a:r>
            <a:r>
              <a:rPr lang="en-US" altLang="en-US" sz="2000" dirty="0">
                <a:latin typeface="Times New Roman" pitchFamily="18" charset="0"/>
                <a:cs typeface="Times New Roman" pitchFamily="18" charset="0"/>
                <a:sym typeface="Times New Roman" pitchFamily="18" charset="0"/>
              </a:rPr>
              <a:t> heights, most of which were originally computed from a minimally constrained adjustment of leveling and gravity data, holding the </a:t>
            </a:r>
            <a:r>
              <a:rPr lang="en-US" altLang="en-US" sz="2000" dirty="0" err="1">
                <a:latin typeface="Times New Roman" pitchFamily="18" charset="0"/>
                <a:cs typeface="Times New Roman" pitchFamily="18" charset="0"/>
                <a:sym typeface="Times New Roman" pitchFamily="18" charset="0"/>
              </a:rPr>
              <a:t>geopotential</a:t>
            </a:r>
            <a:r>
              <a:rPr lang="en-US" altLang="en-US" sz="2000" dirty="0">
                <a:latin typeface="Times New Roman" pitchFamily="18" charset="0"/>
                <a:cs typeface="Times New Roman" pitchFamily="18" charset="0"/>
                <a:sym typeface="Times New Roman" pitchFamily="18" charset="0"/>
              </a:rPr>
              <a:t> value at “Father Point/Rimouski” fixed.</a:t>
            </a:r>
            <a:endParaRPr lang="en-US" altLang="en-US" dirty="0"/>
          </a:p>
        </p:txBody>
      </p:sp>
      <p:pic>
        <p:nvPicPr>
          <p:cNvPr id="27653"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851025"/>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4" name="Rectangle 7"/>
          <p:cNvSpPr>
            <a:spLocks/>
          </p:cNvSpPr>
          <p:nvPr/>
        </p:nvSpPr>
        <p:spPr bwMode="auto">
          <a:xfrm>
            <a:off x="163513" y="5734050"/>
            <a:ext cx="265271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792" tIns="50746" rIns="88792" bIns="50746">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200">
                <a:latin typeface="Times New Roman" pitchFamily="18" charset="0"/>
                <a:cs typeface="Times New Roman" pitchFamily="18" charset="0"/>
                <a:sym typeface="Times New Roman" pitchFamily="18" charset="0"/>
              </a:rPr>
              <a:t>Father Point Lighthouse, Quebec</a:t>
            </a:r>
            <a:endParaRPr lang="en-US" altLang="en-US" sz="2200">
              <a:latin typeface="Arial" pitchFamily="34" charset="0"/>
              <a:cs typeface="Arial" pitchFamily="34" charset="0"/>
            </a:endParaRPr>
          </a:p>
        </p:txBody>
      </p:sp>
      <p:sp>
        <p:nvSpPr>
          <p:cNvPr id="27655" name="TextBox 8"/>
          <p:cNvSpPr txBox="1">
            <a:spLocks noChangeArrowheads="1"/>
          </p:cNvSpPr>
          <p:nvPr/>
        </p:nvSpPr>
        <p:spPr bwMode="auto">
          <a:xfrm>
            <a:off x="2965450" y="6000750"/>
            <a:ext cx="22621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19" tIns="32107" rIns="64219" bIns="32107">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700" i="1">
                <a:latin typeface="Times New Roman" pitchFamily="18" charset="0"/>
                <a:cs typeface="Times New Roman" pitchFamily="18" charset="0"/>
              </a:rPr>
              <a:t>*Not adopted in Canada</a:t>
            </a:r>
          </a:p>
        </p:txBody>
      </p:sp>
    </p:spTree>
    <p:extLst>
      <p:ext uri="{BB962C8B-B14F-4D97-AF65-F5344CB8AC3E}">
        <p14:creationId xmlns:p14="http://schemas.microsoft.com/office/powerpoint/2010/main" val="402540991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1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1155700"/>
            <a:ext cx="9144000" cy="1143000"/>
          </a:xfrm>
        </p:spPr>
        <p:txBody>
          <a:bodyPr/>
          <a:lstStyle/>
          <a:p>
            <a:r>
              <a:rPr lang="en-US" altLang="en-US" sz="3000" b="1">
                <a:solidFill>
                  <a:srgbClr val="0000FF"/>
                </a:solidFill>
                <a:latin typeface="Times New Roman" pitchFamily="18" charset="0"/>
                <a:cs typeface="Times New Roman" pitchFamily="18" charset="0"/>
              </a:rPr>
              <a:t>NEW VERTICAL DATUM</a:t>
            </a:r>
            <a:br>
              <a:rPr lang="en-US" altLang="en-US" sz="3000" b="1">
                <a:solidFill>
                  <a:srgbClr val="0000FF"/>
                </a:solidFill>
                <a:latin typeface="Times New Roman" pitchFamily="18" charset="0"/>
                <a:cs typeface="Times New Roman" pitchFamily="18" charset="0"/>
              </a:rPr>
            </a:br>
            <a:r>
              <a:rPr lang="en-US" altLang="en-US" sz="3000" b="1">
                <a:solidFill>
                  <a:srgbClr val="0000FF"/>
                </a:solidFill>
                <a:latin typeface="Times New Roman" pitchFamily="18" charset="0"/>
                <a:cs typeface="Times New Roman" pitchFamily="18" charset="0"/>
              </a:rPr>
              <a:t>(Rationale)</a:t>
            </a:r>
            <a:endParaRPr lang="en-US" altLang="en-US" sz="3000" b="1">
              <a:solidFill>
                <a:srgbClr val="0000FF"/>
              </a:solidFill>
            </a:endParaRPr>
          </a:p>
        </p:txBody>
      </p:sp>
      <p:sp>
        <p:nvSpPr>
          <p:cNvPr id="44035" name="Rectangle 4"/>
          <p:cNvSpPr>
            <a:spLocks noChangeArrowheads="1"/>
          </p:cNvSpPr>
          <p:nvPr/>
        </p:nvSpPr>
        <p:spPr bwMode="auto">
          <a:xfrm>
            <a:off x="0" y="3070225"/>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The technology to make accurate vertical heights measurements with GNSS technology</a:t>
            </a:r>
          </a:p>
        </p:txBody>
      </p:sp>
      <p:sp>
        <p:nvSpPr>
          <p:cNvPr id="44036" name="Rectangle 5"/>
          <p:cNvSpPr>
            <a:spLocks noChangeArrowheads="1"/>
          </p:cNvSpPr>
          <p:nvPr/>
        </p:nvSpPr>
        <p:spPr bwMode="auto">
          <a:xfrm>
            <a:off x="0" y="3913188"/>
            <a:ext cx="914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To provide vertical access to formerly prohibitive places</a:t>
            </a:r>
          </a:p>
        </p:txBody>
      </p:sp>
      <p:sp>
        <p:nvSpPr>
          <p:cNvPr id="44037" name="Rectangle 6"/>
          <p:cNvSpPr>
            <a:spLocks noChangeArrowheads="1"/>
          </p:cNvSpPr>
          <p:nvPr/>
        </p:nvSpPr>
        <p:spPr bwMode="auto">
          <a:xfrm>
            <a:off x="0" y="4384675"/>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spcBef>
                <a:spcPct val="0"/>
              </a:spcBef>
              <a:buFont typeface="Arial" pitchFamily="34" charset="0"/>
              <a:buChar char="•"/>
            </a:pPr>
            <a:r>
              <a:rPr lang="en-US" altLang="en-US" sz="2400">
                <a:latin typeface="Times New Roman" pitchFamily="18" charset="0"/>
                <a:ea typeface="MS PGothic" pitchFamily="34" charset="-128"/>
                <a:cs typeface="Times New Roman" pitchFamily="18" charset="0"/>
              </a:rPr>
              <a:t>To allow monitoring of physical or geophysical datum deformation</a:t>
            </a:r>
          </a:p>
        </p:txBody>
      </p:sp>
    </p:spTree>
    <p:extLst>
      <p:ext uri="{BB962C8B-B14F-4D97-AF65-F5344CB8AC3E}">
        <p14:creationId xmlns:p14="http://schemas.microsoft.com/office/powerpoint/2010/main" val="365913095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9525" y="703263"/>
            <a:ext cx="9144000" cy="1143000"/>
          </a:xfrm>
        </p:spPr>
        <p:txBody>
          <a:bodyPr/>
          <a:lstStyle/>
          <a:p>
            <a:r>
              <a:rPr lang="en-US" altLang="en-US" sz="3000" b="1">
                <a:solidFill>
                  <a:srgbClr val="0000FF"/>
                </a:solidFill>
                <a:latin typeface="Times New Roman" pitchFamily="18" charset="0"/>
                <a:cs typeface="Times New Roman" pitchFamily="18" charset="0"/>
              </a:rPr>
              <a:t>NEW VERTICAL DATUM</a:t>
            </a:r>
            <a:br>
              <a:rPr lang="en-US" altLang="en-US" sz="3000" b="1">
                <a:solidFill>
                  <a:srgbClr val="0000FF"/>
                </a:solidFill>
                <a:latin typeface="Times New Roman" pitchFamily="18" charset="0"/>
                <a:cs typeface="Times New Roman" pitchFamily="18" charset="0"/>
              </a:rPr>
            </a:br>
            <a:r>
              <a:rPr lang="en-US" altLang="en-US" sz="3000" b="1">
                <a:solidFill>
                  <a:srgbClr val="0000FF"/>
                </a:solidFill>
                <a:latin typeface="Times New Roman" pitchFamily="18" charset="0"/>
                <a:cs typeface="Times New Roman" pitchFamily="18" charset="0"/>
              </a:rPr>
              <a:t>(Components)</a:t>
            </a:r>
            <a:endParaRPr lang="en-US" altLang="en-US" sz="3000" b="1">
              <a:solidFill>
                <a:srgbClr val="0000FF"/>
              </a:solidFill>
            </a:endParaRPr>
          </a:p>
        </p:txBody>
      </p:sp>
      <p:sp>
        <p:nvSpPr>
          <p:cNvPr id="86019" name="TextBox 19"/>
          <p:cNvSpPr txBox="1">
            <a:spLocks noChangeArrowheads="1"/>
          </p:cNvSpPr>
          <p:nvPr/>
        </p:nvSpPr>
        <p:spPr bwMode="auto">
          <a:xfrm>
            <a:off x="0" y="2346325"/>
            <a:ext cx="9137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b="1">
                <a:latin typeface="Times New Roman" pitchFamily="18" charset="0"/>
                <a:ea typeface="MS PGothic" pitchFamily="34" charset="-128"/>
                <a:cs typeface="Times New Roman" pitchFamily="18" charset="0"/>
              </a:rPr>
              <a:t>Design and adopt new geometric reference frame </a:t>
            </a:r>
            <a:r>
              <a:rPr lang="en-US" altLang="en-US" sz="2400" b="1" i="1">
                <a:latin typeface="Times New Roman" pitchFamily="18" charset="0"/>
                <a:ea typeface="MS PGothic" pitchFamily="34" charset="-128"/>
                <a:cs typeface="Times New Roman" pitchFamily="18" charset="0"/>
              </a:rPr>
              <a:t>(Geometric Datum Project)</a:t>
            </a:r>
            <a:endParaRPr lang="en-US" altLang="en-US" sz="2400" b="1">
              <a:latin typeface="Verdana" pitchFamily="34" charset="0"/>
              <a:ea typeface="MS PGothic" pitchFamily="34" charset="-128"/>
              <a:cs typeface="Times New Roman" pitchFamily="18" charset="0"/>
            </a:endParaRPr>
          </a:p>
        </p:txBody>
      </p:sp>
      <p:sp>
        <p:nvSpPr>
          <p:cNvPr id="86020" name="TextBox 3"/>
          <p:cNvSpPr txBox="1">
            <a:spLocks noChangeArrowheads="1"/>
          </p:cNvSpPr>
          <p:nvPr/>
        </p:nvSpPr>
        <p:spPr bwMode="auto">
          <a:xfrm>
            <a:off x="6350" y="3168650"/>
            <a:ext cx="9137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b="1">
                <a:latin typeface="Times New Roman" pitchFamily="18" charset="0"/>
                <a:ea typeface="MS PGothic" pitchFamily="34" charset="-128"/>
                <a:cs typeface="Times New Roman" pitchFamily="18" charset="0"/>
              </a:rPr>
              <a:t>Realize new </a:t>
            </a:r>
            <a:r>
              <a:rPr lang="en-US" altLang="en-US" sz="2400" b="1" u="sng">
                <a:latin typeface="Times New Roman" pitchFamily="18" charset="0"/>
                <a:ea typeface="MS PGothic" pitchFamily="34" charset="-128"/>
                <a:cs typeface="Times New Roman" pitchFamily="18" charset="0"/>
              </a:rPr>
              <a:t>geometric</a:t>
            </a:r>
            <a:r>
              <a:rPr lang="en-US" altLang="en-US" sz="2400" b="1">
                <a:latin typeface="Times New Roman" pitchFamily="18" charset="0"/>
                <a:ea typeface="MS PGothic" pitchFamily="34" charset="-128"/>
                <a:cs typeface="Times New Roman" pitchFamily="18" charset="0"/>
              </a:rPr>
              <a:t> </a:t>
            </a:r>
            <a:r>
              <a:rPr lang="en-US" altLang="en-US" sz="2400" b="1" u="sng">
                <a:latin typeface="Times New Roman" pitchFamily="18" charset="0"/>
                <a:ea typeface="MS PGothic" pitchFamily="34" charset="-128"/>
                <a:cs typeface="Times New Roman" pitchFamily="18" charset="0"/>
              </a:rPr>
              <a:t>datum</a:t>
            </a:r>
            <a:r>
              <a:rPr lang="en-US" altLang="en-US" sz="2400" b="1">
                <a:latin typeface="Times New Roman" pitchFamily="18" charset="0"/>
                <a:ea typeface="MS PGothic" pitchFamily="34" charset="-128"/>
                <a:cs typeface="Times New Roman" pitchFamily="18" charset="0"/>
              </a:rPr>
              <a:t> with existing passive/active control, i.e., a horizontal (geometric) adjustment</a:t>
            </a:r>
            <a:endParaRPr lang="en-US" altLang="en-US" sz="2400" b="1" i="1">
              <a:latin typeface="Times New Roman" pitchFamily="18" charset="0"/>
              <a:ea typeface="MS PGothic" pitchFamily="34" charset="-128"/>
              <a:cs typeface="Times New Roman" pitchFamily="18" charset="0"/>
            </a:endParaRPr>
          </a:p>
        </p:txBody>
      </p:sp>
      <p:sp>
        <p:nvSpPr>
          <p:cNvPr id="7" name="TextBox 6"/>
          <p:cNvSpPr txBox="1">
            <a:spLocks noChangeArrowheads="1"/>
          </p:cNvSpPr>
          <p:nvPr/>
        </p:nvSpPr>
        <p:spPr bwMode="auto">
          <a:xfrm>
            <a:off x="6350" y="4492625"/>
            <a:ext cx="9137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b="1">
                <a:latin typeface="Times New Roman" pitchFamily="18" charset="0"/>
                <a:ea typeface="MS PGothic" pitchFamily="34" charset="-128"/>
                <a:cs typeface="Times New Roman" pitchFamily="18" charset="0"/>
              </a:rPr>
              <a:t>Definition of the W</a:t>
            </a:r>
            <a:r>
              <a:rPr lang="en-US" altLang="en-US" sz="2400" b="1" baseline="-25000">
                <a:latin typeface="Times New Roman" pitchFamily="18" charset="0"/>
                <a:ea typeface="MS PGothic" pitchFamily="34" charset="-128"/>
                <a:cs typeface="Times New Roman" pitchFamily="18" charset="0"/>
              </a:rPr>
              <a:t>0</a:t>
            </a:r>
            <a:r>
              <a:rPr lang="en-US" altLang="en-US" sz="2400" b="1">
                <a:latin typeface="Times New Roman" pitchFamily="18" charset="0"/>
                <a:ea typeface="MS PGothic" pitchFamily="34" charset="-128"/>
                <a:cs typeface="Times New Roman" pitchFamily="18" charset="0"/>
              </a:rPr>
              <a:t> surface as the new datum reference surface</a:t>
            </a:r>
          </a:p>
        </p:txBody>
      </p:sp>
      <p:sp>
        <p:nvSpPr>
          <p:cNvPr id="8" name="TextBox 7"/>
          <p:cNvSpPr txBox="1">
            <a:spLocks noChangeArrowheads="1"/>
          </p:cNvSpPr>
          <p:nvPr/>
        </p:nvSpPr>
        <p:spPr bwMode="auto">
          <a:xfrm>
            <a:off x="-9525" y="5014913"/>
            <a:ext cx="9137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pPr>
            <a:r>
              <a:rPr lang="en-US" altLang="en-US" sz="2400" b="1">
                <a:latin typeface="Times New Roman" pitchFamily="18" charset="0"/>
                <a:ea typeface="MS PGothic" pitchFamily="34" charset="-128"/>
                <a:cs typeface="Times New Roman" pitchFamily="18" charset="0"/>
              </a:rPr>
              <a:t>Build a gravimetric geoid with an overall accuracy of 1 cm (GRAV-D Project)</a:t>
            </a:r>
          </a:p>
          <a:p>
            <a:pPr eaLnBrk="1" hangingPunct="1">
              <a:spcBef>
                <a:spcPct val="0"/>
              </a:spcBef>
            </a:pPr>
            <a:r>
              <a:rPr lang="en-US" altLang="en-US" sz="2400" b="1">
                <a:latin typeface="Times New Roman" pitchFamily="18" charset="0"/>
                <a:ea typeface="MS PGothic" pitchFamily="34" charset="-128"/>
                <a:cs typeface="Times New Roman" pitchFamily="18" charset="0"/>
              </a:rPr>
              <a:t>Make orthometric heights easily available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3"/>
          <p:cNvSpPr>
            <a:spLocks noGrp="1"/>
          </p:cNvSpPr>
          <p:nvPr>
            <p:ph type="title"/>
          </p:nvPr>
        </p:nvSpPr>
        <p:spPr/>
        <p:txBody>
          <a:bodyPr/>
          <a:lstStyle/>
          <a:p>
            <a:r>
              <a:rPr lang="en-US" altLang="en-US">
                <a:latin typeface="Times New Roman" pitchFamily="18" charset="0"/>
                <a:cs typeface="Times New Roman" pitchFamily="18" charset="0"/>
              </a:rPr>
              <a:t>Agreement on W</a:t>
            </a:r>
            <a:r>
              <a:rPr lang="en-US" altLang="en-US" baseline="-25000">
                <a:latin typeface="Times New Roman" pitchFamily="18" charset="0"/>
                <a:cs typeface="Times New Roman" pitchFamily="18" charset="0"/>
              </a:rPr>
              <a:t>0</a:t>
            </a:r>
            <a:r>
              <a:rPr lang="en-US" altLang="en-US">
                <a:latin typeface="Times New Roman" pitchFamily="18" charset="0"/>
                <a:cs typeface="Times New Roman" pitchFamily="18" charset="0"/>
              </a:rPr>
              <a:t> Value</a:t>
            </a:r>
          </a:p>
        </p:txBody>
      </p:sp>
      <p:pic>
        <p:nvPicPr>
          <p:cNvPr id="87043"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27075" y="1600200"/>
            <a:ext cx="3498850" cy="4525963"/>
          </a:xfrm>
        </p:spPr>
      </p:pic>
      <p:pic>
        <p:nvPicPr>
          <p:cNvPr id="87044"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18075" y="1600200"/>
            <a:ext cx="3498850" cy="4525963"/>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z="3600"/>
              <a:t>Experimental Models</a:t>
            </a:r>
          </a:p>
        </p:txBody>
      </p:sp>
      <p:sp>
        <p:nvSpPr>
          <p:cNvPr id="3" name="Content Placeholder 2"/>
          <p:cNvSpPr>
            <a:spLocks noGrp="1"/>
          </p:cNvSpPr>
          <p:nvPr>
            <p:ph idx="1"/>
          </p:nvPr>
        </p:nvSpPr>
        <p:spPr/>
        <p:txBody>
          <a:bodyPr/>
          <a:lstStyle/>
          <a:p>
            <a:pPr marL="0" indent="0">
              <a:buFont typeface="Arial" pitchFamily="34" charset="0"/>
              <a:buNone/>
            </a:pPr>
            <a:r>
              <a:rPr lang="en-US" altLang="en-US" dirty="0"/>
              <a:t>Annually update an experimental gravimetric geoid with GRAV-D data</a:t>
            </a:r>
          </a:p>
          <a:p>
            <a:pPr lvl="1"/>
            <a:r>
              <a:rPr lang="en-US" altLang="en-US" dirty="0"/>
              <a:t>Evolution as we move </a:t>
            </a:r>
          </a:p>
          <a:p>
            <a:pPr lvl="2"/>
            <a:r>
              <a:rPr lang="en-US" altLang="en-US" dirty="0"/>
              <a:t>from USGG2012 (last non-GRAV-D gravimetric geoid)</a:t>
            </a:r>
          </a:p>
          <a:p>
            <a:pPr lvl="2"/>
            <a:r>
              <a:rPr lang="en-US" altLang="en-US" dirty="0"/>
              <a:t>through xGG202x? (annual experimental geoid)</a:t>
            </a:r>
          </a:p>
          <a:p>
            <a:pPr lvl="2"/>
            <a:r>
              <a:rPr lang="en-US" altLang="en-US" dirty="0"/>
              <a:t>to USGG2022 (the final geoid with GRAV-D)</a:t>
            </a:r>
          </a:p>
          <a:p>
            <a:pPr lvl="1"/>
            <a:endParaRPr lang="en-US" altLang="en-US" dirty="0"/>
          </a:p>
          <a:p>
            <a:pPr lvl="1"/>
            <a:r>
              <a:rPr lang="en-US" altLang="en-US" dirty="0"/>
              <a:t>Starting 2014: National Ocean Service Requirement</a:t>
            </a:r>
          </a:p>
          <a:p>
            <a:pPr lvl="1"/>
            <a:endParaRPr lang="en-US" altLang="en-US" b="1" dirty="0">
              <a:solidFill>
                <a:srgbClr val="FF0000"/>
              </a:solidFill>
            </a:endParaRPr>
          </a:p>
          <a:p>
            <a:pPr lvl="1"/>
            <a:endParaRPr lang="en-US" altLang="en-US" dirty="0"/>
          </a:p>
          <a:p>
            <a:pPr lvl="1"/>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Freeform 104"/>
          <p:cNvSpPr/>
          <p:nvPr/>
        </p:nvSpPr>
        <p:spPr>
          <a:xfrm>
            <a:off x="7755178" y="3446791"/>
            <a:ext cx="1468921" cy="1254947"/>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457781 w 7433372"/>
              <a:gd name="connsiteY4" fmla="*/ 1957942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87931 w 7433372"/>
              <a:gd name="connsiteY4" fmla="*/ 1949303 h 2482783"/>
              <a:gd name="connsiteX5" fmla="*/ 7433372 w 7433372"/>
              <a:gd name="connsiteY5" fmla="*/ 2482783 h 2482783"/>
              <a:gd name="connsiteX0" fmla="*/ 576260 w 7440033"/>
              <a:gd name="connsiteY0" fmla="*/ 0 h 2482783"/>
              <a:gd name="connsiteX1" fmla="*/ 49210 w 7440033"/>
              <a:gd name="connsiteY1" fmla="*/ 664092 h 2482783"/>
              <a:gd name="connsiteX2" fmla="*/ 2087560 w 7440033"/>
              <a:gd name="connsiteY2" fmla="*/ 974651 h 2482783"/>
              <a:gd name="connsiteX3" fmla="*/ 3973802 w 7440033"/>
              <a:gd name="connsiteY3" fmla="*/ 1720768 h 2482783"/>
              <a:gd name="connsiteX4" fmla="*/ 6394592 w 7440033"/>
              <a:gd name="connsiteY4" fmla="*/ 1949303 h 2482783"/>
              <a:gd name="connsiteX5" fmla="*/ 7440033 w 7440033"/>
              <a:gd name="connsiteY5" fmla="*/ 2482783 h 2482783"/>
              <a:gd name="connsiteX0" fmla="*/ 0 w 6863773"/>
              <a:gd name="connsiteY0" fmla="*/ 0 h 2482783"/>
              <a:gd name="connsiteX1" fmla="*/ 511175 w 6863773"/>
              <a:gd name="connsiteY1" fmla="*/ 1487672 h 2482783"/>
              <a:gd name="connsiteX2" fmla="*/ 1511300 w 6863773"/>
              <a:gd name="connsiteY2" fmla="*/ 974651 h 2482783"/>
              <a:gd name="connsiteX3" fmla="*/ 3397542 w 6863773"/>
              <a:gd name="connsiteY3" fmla="*/ 1720768 h 2482783"/>
              <a:gd name="connsiteX4" fmla="*/ 5818332 w 6863773"/>
              <a:gd name="connsiteY4" fmla="*/ 1949303 h 2482783"/>
              <a:gd name="connsiteX5" fmla="*/ 6863773 w 6863773"/>
              <a:gd name="connsiteY5" fmla="*/ 2482783 h 2482783"/>
              <a:gd name="connsiteX0" fmla="*/ 0 w 7721023"/>
              <a:gd name="connsiteY0" fmla="*/ 0 h 1754231"/>
              <a:gd name="connsiteX1" fmla="*/ 1368425 w 7721023"/>
              <a:gd name="connsiteY1" fmla="*/ 759120 h 1754231"/>
              <a:gd name="connsiteX2" fmla="*/ 2368550 w 7721023"/>
              <a:gd name="connsiteY2" fmla="*/ 246099 h 1754231"/>
              <a:gd name="connsiteX3" fmla="*/ 4254792 w 7721023"/>
              <a:gd name="connsiteY3" fmla="*/ 992216 h 1754231"/>
              <a:gd name="connsiteX4" fmla="*/ 6675582 w 7721023"/>
              <a:gd name="connsiteY4" fmla="*/ 1220751 h 1754231"/>
              <a:gd name="connsiteX5" fmla="*/ 7721023 w 7721023"/>
              <a:gd name="connsiteY5" fmla="*/ 1754231 h 1754231"/>
              <a:gd name="connsiteX0" fmla="*/ 0 w 7721023"/>
              <a:gd name="connsiteY0" fmla="*/ 0 h 1754231"/>
              <a:gd name="connsiteX1" fmla="*/ 903279 w 7721023"/>
              <a:gd name="connsiteY1" fmla="*/ 914747 h 1754231"/>
              <a:gd name="connsiteX2" fmla="*/ 1368425 w 7721023"/>
              <a:gd name="connsiteY2" fmla="*/ 759120 h 1754231"/>
              <a:gd name="connsiteX3" fmla="*/ 2368550 w 7721023"/>
              <a:gd name="connsiteY3" fmla="*/ 246099 h 1754231"/>
              <a:gd name="connsiteX4" fmla="*/ 4254792 w 7721023"/>
              <a:gd name="connsiteY4" fmla="*/ 992216 h 1754231"/>
              <a:gd name="connsiteX5" fmla="*/ 6675582 w 7721023"/>
              <a:gd name="connsiteY5" fmla="*/ 1220751 h 1754231"/>
              <a:gd name="connsiteX6" fmla="*/ 7721023 w 7721023"/>
              <a:gd name="connsiteY6" fmla="*/ 1754231 h 1754231"/>
              <a:gd name="connsiteX0" fmla="*/ 0 w 7714673"/>
              <a:gd name="connsiteY0" fmla="*/ 663410 h 1510551"/>
              <a:gd name="connsiteX1" fmla="*/ 896929 w 7714673"/>
              <a:gd name="connsiteY1" fmla="*/ 671067 h 1510551"/>
              <a:gd name="connsiteX2" fmla="*/ 1362075 w 7714673"/>
              <a:gd name="connsiteY2" fmla="*/ 515440 h 1510551"/>
              <a:gd name="connsiteX3" fmla="*/ 2362200 w 7714673"/>
              <a:gd name="connsiteY3" fmla="*/ 2419 h 1510551"/>
              <a:gd name="connsiteX4" fmla="*/ 4248442 w 7714673"/>
              <a:gd name="connsiteY4" fmla="*/ 748536 h 1510551"/>
              <a:gd name="connsiteX5" fmla="*/ 6669232 w 7714673"/>
              <a:gd name="connsiteY5" fmla="*/ 977071 h 1510551"/>
              <a:gd name="connsiteX6" fmla="*/ 7714673 w 7714673"/>
              <a:gd name="connsiteY6" fmla="*/ 1510551 h 1510551"/>
              <a:gd name="connsiteX0" fmla="*/ 0 w 7714673"/>
              <a:gd name="connsiteY0" fmla="*/ 663404 h 1510545"/>
              <a:gd name="connsiteX1" fmla="*/ 1362075 w 7714673"/>
              <a:gd name="connsiteY1" fmla="*/ 515434 h 1510545"/>
              <a:gd name="connsiteX2" fmla="*/ 2362200 w 7714673"/>
              <a:gd name="connsiteY2" fmla="*/ 2413 h 1510545"/>
              <a:gd name="connsiteX3" fmla="*/ 4248442 w 7714673"/>
              <a:gd name="connsiteY3" fmla="*/ 748530 h 1510545"/>
              <a:gd name="connsiteX4" fmla="*/ 6669232 w 7714673"/>
              <a:gd name="connsiteY4" fmla="*/ 977065 h 1510545"/>
              <a:gd name="connsiteX5" fmla="*/ 7714673 w 7714673"/>
              <a:gd name="connsiteY5" fmla="*/ 1510545 h 1510545"/>
              <a:gd name="connsiteX0" fmla="*/ 0 w 7397173"/>
              <a:gd name="connsiteY0" fmla="*/ 1260120 h 1511173"/>
              <a:gd name="connsiteX1" fmla="*/ 1044575 w 7397173"/>
              <a:gd name="connsiteY1" fmla="*/ 516062 h 1511173"/>
              <a:gd name="connsiteX2" fmla="*/ 2044700 w 7397173"/>
              <a:gd name="connsiteY2" fmla="*/ 3041 h 1511173"/>
              <a:gd name="connsiteX3" fmla="*/ 3930942 w 7397173"/>
              <a:gd name="connsiteY3" fmla="*/ 749158 h 1511173"/>
              <a:gd name="connsiteX4" fmla="*/ 6351732 w 7397173"/>
              <a:gd name="connsiteY4" fmla="*/ 977693 h 1511173"/>
              <a:gd name="connsiteX5" fmla="*/ 7397173 w 7397173"/>
              <a:gd name="connsiteY5" fmla="*/ 1511173 h 1511173"/>
              <a:gd name="connsiteX0" fmla="*/ 137 w 7397310"/>
              <a:gd name="connsiteY0" fmla="*/ 1260120 h 1511173"/>
              <a:gd name="connsiteX1" fmla="*/ 1044712 w 7397310"/>
              <a:gd name="connsiteY1" fmla="*/ 516062 h 1511173"/>
              <a:gd name="connsiteX2" fmla="*/ 2044837 w 7397310"/>
              <a:gd name="connsiteY2" fmla="*/ 3041 h 1511173"/>
              <a:gd name="connsiteX3" fmla="*/ 3931079 w 7397310"/>
              <a:gd name="connsiteY3" fmla="*/ 749158 h 1511173"/>
              <a:gd name="connsiteX4" fmla="*/ 6351869 w 7397310"/>
              <a:gd name="connsiteY4" fmla="*/ 977693 h 1511173"/>
              <a:gd name="connsiteX5" fmla="*/ 7397310 w 7397310"/>
              <a:gd name="connsiteY5" fmla="*/ 1511173 h 1511173"/>
              <a:gd name="connsiteX0" fmla="*/ 139 w 7390962"/>
              <a:gd name="connsiteY0" fmla="*/ 1312024 h 1511243"/>
              <a:gd name="connsiteX1" fmla="*/ 1038364 w 7390962"/>
              <a:gd name="connsiteY1" fmla="*/ 516132 h 1511243"/>
              <a:gd name="connsiteX2" fmla="*/ 2038489 w 7390962"/>
              <a:gd name="connsiteY2" fmla="*/ 3111 h 1511243"/>
              <a:gd name="connsiteX3" fmla="*/ 3924731 w 7390962"/>
              <a:gd name="connsiteY3" fmla="*/ 749228 h 1511243"/>
              <a:gd name="connsiteX4" fmla="*/ 6345521 w 7390962"/>
              <a:gd name="connsiteY4" fmla="*/ 977763 h 1511243"/>
              <a:gd name="connsiteX5" fmla="*/ 7390962 w 7390962"/>
              <a:gd name="connsiteY5" fmla="*/ 1511243 h 1511243"/>
              <a:gd name="connsiteX0" fmla="*/ 116 w 7390939"/>
              <a:gd name="connsiteY0" fmla="*/ 1308915 h 1508134"/>
              <a:gd name="connsiteX1" fmla="*/ 1181216 w 7390939"/>
              <a:gd name="connsiteY1" fmla="*/ 752034 h 1508134"/>
              <a:gd name="connsiteX2" fmla="*/ 2038466 w 7390939"/>
              <a:gd name="connsiteY2" fmla="*/ 2 h 1508134"/>
              <a:gd name="connsiteX3" fmla="*/ 3924708 w 7390939"/>
              <a:gd name="connsiteY3" fmla="*/ 746119 h 1508134"/>
              <a:gd name="connsiteX4" fmla="*/ 6345498 w 7390939"/>
              <a:gd name="connsiteY4" fmla="*/ 974654 h 1508134"/>
              <a:gd name="connsiteX5" fmla="*/ 7390939 w 7390939"/>
              <a:gd name="connsiteY5" fmla="*/ 1508134 h 1508134"/>
              <a:gd name="connsiteX0" fmla="*/ 116 w 7390939"/>
              <a:gd name="connsiteY0" fmla="*/ 1245563 h 1444782"/>
              <a:gd name="connsiteX1" fmla="*/ 1181216 w 7390939"/>
              <a:gd name="connsiteY1" fmla="*/ 688682 h 1444782"/>
              <a:gd name="connsiteX2" fmla="*/ 2082916 w 7390939"/>
              <a:gd name="connsiteY2" fmla="*/ 2 h 1444782"/>
              <a:gd name="connsiteX3" fmla="*/ 3924708 w 7390939"/>
              <a:gd name="connsiteY3" fmla="*/ 682767 h 1444782"/>
              <a:gd name="connsiteX4" fmla="*/ 6345498 w 7390939"/>
              <a:gd name="connsiteY4" fmla="*/ 911302 h 1444782"/>
              <a:gd name="connsiteX5" fmla="*/ 7390939 w 7390939"/>
              <a:gd name="connsiteY5" fmla="*/ 1444782 h 1444782"/>
              <a:gd name="connsiteX0" fmla="*/ 0 w 6209723"/>
              <a:gd name="connsiteY0" fmla="*/ 688682 h 1444782"/>
              <a:gd name="connsiteX1" fmla="*/ 901700 w 6209723"/>
              <a:gd name="connsiteY1" fmla="*/ 2 h 1444782"/>
              <a:gd name="connsiteX2" fmla="*/ 2743492 w 6209723"/>
              <a:gd name="connsiteY2" fmla="*/ 682767 h 1444782"/>
              <a:gd name="connsiteX3" fmla="*/ 5164282 w 6209723"/>
              <a:gd name="connsiteY3" fmla="*/ 911302 h 1444782"/>
              <a:gd name="connsiteX4" fmla="*/ 6209723 w 6209723"/>
              <a:gd name="connsiteY4" fmla="*/ 1444782 h 1444782"/>
              <a:gd name="connsiteX0" fmla="*/ 0 w 6209723"/>
              <a:gd name="connsiteY0" fmla="*/ 636945 h 1444879"/>
              <a:gd name="connsiteX1" fmla="*/ 901700 w 6209723"/>
              <a:gd name="connsiteY1" fmla="*/ 99 h 1444879"/>
              <a:gd name="connsiteX2" fmla="*/ 2743492 w 6209723"/>
              <a:gd name="connsiteY2" fmla="*/ 682864 h 1444879"/>
              <a:gd name="connsiteX3" fmla="*/ 5164282 w 6209723"/>
              <a:gd name="connsiteY3" fmla="*/ 911399 h 1444879"/>
              <a:gd name="connsiteX4" fmla="*/ 6209723 w 6209723"/>
              <a:gd name="connsiteY4" fmla="*/ 1444879 h 1444879"/>
              <a:gd name="connsiteX0" fmla="*/ 0 w 6209723"/>
              <a:gd name="connsiteY0" fmla="*/ 636989 h 1444923"/>
              <a:gd name="connsiteX1" fmla="*/ 901700 w 6209723"/>
              <a:gd name="connsiteY1" fmla="*/ 143 h 1444923"/>
              <a:gd name="connsiteX2" fmla="*/ 2743492 w 6209723"/>
              <a:gd name="connsiteY2" fmla="*/ 682908 h 1444923"/>
              <a:gd name="connsiteX3" fmla="*/ 5164282 w 6209723"/>
              <a:gd name="connsiteY3" fmla="*/ 911443 h 1444923"/>
              <a:gd name="connsiteX4" fmla="*/ 6209723 w 6209723"/>
              <a:gd name="connsiteY4" fmla="*/ 1444923 h 1444923"/>
              <a:gd name="connsiteX0" fmla="*/ 0 w 6247823"/>
              <a:gd name="connsiteY0" fmla="*/ 636989 h 1475160"/>
              <a:gd name="connsiteX1" fmla="*/ 901700 w 6247823"/>
              <a:gd name="connsiteY1" fmla="*/ 143 h 1475160"/>
              <a:gd name="connsiteX2" fmla="*/ 2743492 w 6247823"/>
              <a:gd name="connsiteY2" fmla="*/ 682908 h 1475160"/>
              <a:gd name="connsiteX3" fmla="*/ 5164282 w 6247823"/>
              <a:gd name="connsiteY3" fmla="*/ 911443 h 1475160"/>
              <a:gd name="connsiteX4" fmla="*/ 6247823 w 6247823"/>
              <a:gd name="connsiteY4" fmla="*/ 1475160 h 147516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031923"/>
              <a:gd name="connsiteY0" fmla="*/ 0 h 1310877"/>
              <a:gd name="connsiteX1" fmla="*/ 1841792 w 6031923"/>
              <a:gd name="connsiteY1" fmla="*/ 682765 h 1310877"/>
              <a:gd name="connsiteX2" fmla="*/ 4262582 w 6031923"/>
              <a:gd name="connsiteY2" fmla="*/ 911300 h 1310877"/>
              <a:gd name="connsiteX3" fmla="*/ 6031923 w 6031923"/>
              <a:gd name="connsiteY3" fmla="*/ 1310877 h 1310877"/>
              <a:gd name="connsiteX0" fmla="*/ 0 w 4190131"/>
              <a:gd name="connsiteY0" fmla="*/ 0 h 628112"/>
              <a:gd name="connsiteX1" fmla="*/ 2420790 w 4190131"/>
              <a:gd name="connsiteY1" fmla="*/ 228535 h 628112"/>
              <a:gd name="connsiteX2" fmla="*/ 4190131 w 4190131"/>
              <a:gd name="connsiteY2" fmla="*/ 628112 h 628112"/>
              <a:gd name="connsiteX0" fmla="*/ 0 w 1769341"/>
              <a:gd name="connsiteY0" fmla="*/ 0 h 399577"/>
              <a:gd name="connsiteX1" fmla="*/ 1769341 w 1769341"/>
              <a:gd name="connsiteY1" fmla="*/ 399577 h 399577"/>
              <a:gd name="connsiteX0" fmla="*/ 0 w 1769341"/>
              <a:gd name="connsiteY0" fmla="*/ 0 h 399577"/>
              <a:gd name="connsiteX1" fmla="*/ 1642735 w 1769341"/>
              <a:gd name="connsiteY1" fmla="*/ 324524 h 399577"/>
              <a:gd name="connsiteX2" fmla="*/ 1769341 w 1769341"/>
              <a:gd name="connsiteY2" fmla="*/ 399577 h 399577"/>
              <a:gd name="connsiteX0" fmla="*/ 0 w 1769341"/>
              <a:gd name="connsiteY0" fmla="*/ 0 h 399577"/>
              <a:gd name="connsiteX1" fmla="*/ 1769341 w 1769341"/>
              <a:gd name="connsiteY1" fmla="*/ 399577 h 399577"/>
              <a:gd name="connsiteX0" fmla="*/ 0 w 1769341"/>
              <a:gd name="connsiteY0" fmla="*/ 0 h 399577"/>
              <a:gd name="connsiteX1" fmla="*/ 1117742 w 1769341"/>
              <a:gd name="connsiteY1" fmla="*/ 217116 h 399577"/>
              <a:gd name="connsiteX2" fmla="*/ 1769341 w 1769341"/>
              <a:gd name="connsiteY2" fmla="*/ 399577 h 399577"/>
              <a:gd name="connsiteX0" fmla="*/ 0 w 1302616"/>
              <a:gd name="connsiteY0" fmla="*/ 0 h 779691"/>
              <a:gd name="connsiteX1" fmla="*/ 651017 w 1302616"/>
              <a:gd name="connsiteY1" fmla="*/ 597230 h 779691"/>
              <a:gd name="connsiteX2" fmla="*/ 1302616 w 1302616"/>
              <a:gd name="connsiteY2" fmla="*/ 779691 h 779691"/>
              <a:gd name="connsiteX0" fmla="*/ 60915 w 1363531"/>
              <a:gd name="connsiteY0" fmla="*/ 0 h 779691"/>
              <a:gd name="connsiteX1" fmla="*/ 711932 w 1363531"/>
              <a:gd name="connsiteY1" fmla="*/ 597230 h 779691"/>
              <a:gd name="connsiteX2" fmla="*/ 1363531 w 1363531"/>
              <a:gd name="connsiteY2" fmla="*/ 779691 h 779691"/>
              <a:gd name="connsiteX0" fmla="*/ 64681 w 1324434"/>
              <a:gd name="connsiteY0" fmla="*/ 0 h 1138208"/>
              <a:gd name="connsiteX1" fmla="*/ 672835 w 1324434"/>
              <a:gd name="connsiteY1" fmla="*/ 955747 h 1138208"/>
              <a:gd name="connsiteX2" fmla="*/ 1324434 w 1324434"/>
              <a:gd name="connsiteY2" fmla="*/ 1138208 h 1138208"/>
              <a:gd name="connsiteX0" fmla="*/ 209168 w 1468921"/>
              <a:gd name="connsiteY0" fmla="*/ 0 h 1138208"/>
              <a:gd name="connsiteX1" fmla="*/ 817322 w 1468921"/>
              <a:gd name="connsiteY1" fmla="*/ 955747 h 1138208"/>
              <a:gd name="connsiteX2" fmla="*/ 1468921 w 1468921"/>
              <a:gd name="connsiteY2" fmla="*/ 1138208 h 1138208"/>
            </a:gdLst>
            <a:ahLst/>
            <a:cxnLst>
              <a:cxn ang="0">
                <a:pos x="connsiteX0" y="connsiteY0"/>
              </a:cxn>
              <a:cxn ang="0">
                <a:pos x="connsiteX1" y="connsiteY1"/>
              </a:cxn>
              <a:cxn ang="0">
                <a:pos x="connsiteX2" y="connsiteY2"/>
              </a:cxn>
            </a:cxnLst>
            <a:rect l="l" t="t" r="r" b="b"/>
            <a:pathLst>
              <a:path w="1468921" h="1138208">
                <a:moveTo>
                  <a:pt x="209168" y="0"/>
                </a:moveTo>
                <a:cubicBezTo>
                  <a:pt x="-386627" y="410731"/>
                  <a:pt x="441566" y="873296"/>
                  <a:pt x="817322" y="955747"/>
                </a:cubicBezTo>
                <a:lnTo>
                  <a:pt x="1468921" y="1138208"/>
                </a:lnTo>
              </a:path>
            </a:pathLst>
          </a:custGeom>
          <a:noFill/>
          <a:ln w="38100">
            <a:solidFill>
              <a:srgbClr val="1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Arc 22"/>
          <p:cNvSpPr/>
          <p:nvPr/>
        </p:nvSpPr>
        <p:spPr>
          <a:xfrm rot="5159277">
            <a:off x="2343640" y="1880343"/>
            <a:ext cx="850521" cy="1825166"/>
          </a:xfrm>
          <a:prstGeom prst="arc">
            <a:avLst>
              <a:gd name="adj1" fmla="val 17440673"/>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Arc 23"/>
          <p:cNvSpPr/>
          <p:nvPr/>
        </p:nvSpPr>
        <p:spPr>
          <a:xfrm rot="5159277">
            <a:off x="2317241" y="1779367"/>
            <a:ext cx="850521" cy="1825166"/>
          </a:xfrm>
          <a:prstGeom prst="arc">
            <a:avLst>
              <a:gd name="adj1" fmla="val 17440673"/>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Freeform 76"/>
          <p:cNvSpPr/>
          <p:nvPr/>
        </p:nvSpPr>
        <p:spPr>
          <a:xfrm>
            <a:off x="954686" y="2199088"/>
            <a:ext cx="8251225" cy="2580874"/>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85759"/>
              <a:gd name="connsiteY0" fmla="*/ 0 h 2517339"/>
              <a:gd name="connsiteX1" fmla="*/ 42549 w 7485759"/>
              <a:gd name="connsiteY1" fmla="*/ 664092 h 2517339"/>
              <a:gd name="connsiteX2" fmla="*/ 2023749 w 7485759"/>
              <a:gd name="connsiteY2" fmla="*/ 968892 h 2517339"/>
              <a:gd name="connsiteX3" fmla="*/ 3925865 w 7485759"/>
              <a:gd name="connsiteY3" fmla="*/ 1729407 h 2517339"/>
              <a:gd name="connsiteX4" fmla="*/ 6375231 w 7485759"/>
              <a:gd name="connsiteY4" fmla="*/ 1960821 h 2517339"/>
              <a:gd name="connsiteX5" fmla="*/ 7485759 w 7485759"/>
              <a:gd name="connsiteY5" fmla="*/ 2517339 h 2517339"/>
              <a:gd name="connsiteX0" fmla="*/ 569599 w 8099349"/>
              <a:gd name="connsiteY0" fmla="*/ 0 h 2314831"/>
              <a:gd name="connsiteX1" fmla="*/ 42549 w 8099349"/>
              <a:gd name="connsiteY1" fmla="*/ 664092 h 2314831"/>
              <a:gd name="connsiteX2" fmla="*/ 2023749 w 8099349"/>
              <a:gd name="connsiteY2" fmla="*/ 968892 h 2314831"/>
              <a:gd name="connsiteX3" fmla="*/ 3925865 w 8099349"/>
              <a:gd name="connsiteY3" fmla="*/ 1729407 h 2314831"/>
              <a:gd name="connsiteX4" fmla="*/ 6375231 w 8099349"/>
              <a:gd name="connsiteY4" fmla="*/ 1960821 h 2314831"/>
              <a:gd name="connsiteX5" fmla="*/ 8099349 w 8099349"/>
              <a:gd name="connsiteY5" fmla="*/ 2314831 h 2314831"/>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51671"/>
              <a:gd name="connsiteY0" fmla="*/ 0 h 2306214"/>
              <a:gd name="connsiteX1" fmla="*/ 42549 w 8151671"/>
              <a:gd name="connsiteY1" fmla="*/ 664092 h 2306214"/>
              <a:gd name="connsiteX2" fmla="*/ 2023749 w 8151671"/>
              <a:gd name="connsiteY2" fmla="*/ 968892 h 2306214"/>
              <a:gd name="connsiteX3" fmla="*/ 3925865 w 8151671"/>
              <a:gd name="connsiteY3" fmla="*/ 1729407 h 2306214"/>
              <a:gd name="connsiteX4" fmla="*/ 6375231 w 8151671"/>
              <a:gd name="connsiteY4" fmla="*/ 1960821 h 2306214"/>
              <a:gd name="connsiteX5" fmla="*/ 8151671 w 8151671"/>
              <a:gd name="connsiteY5" fmla="*/ 2306214 h 2306214"/>
              <a:gd name="connsiteX0" fmla="*/ 569599 w 8145329"/>
              <a:gd name="connsiteY0" fmla="*/ 0 h 2352173"/>
              <a:gd name="connsiteX1" fmla="*/ 42549 w 8145329"/>
              <a:gd name="connsiteY1" fmla="*/ 664092 h 2352173"/>
              <a:gd name="connsiteX2" fmla="*/ 2023749 w 8145329"/>
              <a:gd name="connsiteY2" fmla="*/ 968892 h 2352173"/>
              <a:gd name="connsiteX3" fmla="*/ 3925865 w 8145329"/>
              <a:gd name="connsiteY3" fmla="*/ 1729407 h 2352173"/>
              <a:gd name="connsiteX4" fmla="*/ 6375231 w 8145329"/>
              <a:gd name="connsiteY4" fmla="*/ 1960821 h 2352173"/>
              <a:gd name="connsiteX5" fmla="*/ 8145329 w 8145329"/>
              <a:gd name="connsiteY5" fmla="*/ 2352173 h 2352173"/>
              <a:gd name="connsiteX0" fmla="*/ 569599 w 8151671"/>
              <a:gd name="connsiteY0" fmla="*/ 0 h 2334938"/>
              <a:gd name="connsiteX1" fmla="*/ 42549 w 8151671"/>
              <a:gd name="connsiteY1" fmla="*/ 664092 h 2334938"/>
              <a:gd name="connsiteX2" fmla="*/ 2023749 w 8151671"/>
              <a:gd name="connsiteY2" fmla="*/ 968892 h 2334938"/>
              <a:gd name="connsiteX3" fmla="*/ 3925865 w 8151671"/>
              <a:gd name="connsiteY3" fmla="*/ 1729407 h 2334938"/>
              <a:gd name="connsiteX4" fmla="*/ 6375231 w 8151671"/>
              <a:gd name="connsiteY4" fmla="*/ 1960821 h 2334938"/>
              <a:gd name="connsiteX5" fmla="*/ 8151671 w 8151671"/>
              <a:gd name="connsiteY5" fmla="*/ 2334938 h 2334938"/>
              <a:gd name="connsiteX0" fmla="*/ 651630 w 8233702"/>
              <a:gd name="connsiteY0" fmla="*/ 0 h 2334938"/>
              <a:gd name="connsiteX1" fmla="*/ 38963 w 8233702"/>
              <a:gd name="connsiteY1" fmla="*/ 827822 h 2334938"/>
              <a:gd name="connsiteX2" fmla="*/ 2105780 w 8233702"/>
              <a:gd name="connsiteY2" fmla="*/ 968892 h 2334938"/>
              <a:gd name="connsiteX3" fmla="*/ 4007896 w 8233702"/>
              <a:gd name="connsiteY3" fmla="*/ 1729407 h 2334938"/>
              <a:gd name="connsiteX4" fmla="*/ 6457262 w 8233702"/>
              <a:gd name="connsiteY4" fmla="*/ 1960821 h 2334938"/>
              <a:gd name="connsiteX5" fmla="*/ 8233702 w 8233702"/>
              <a:gd name="connsiteY5" fmla="*/ 2334938 h 2334938"/>
              <a:gd name="connsiteX0" fmla="*/ 655616 w 8237688"/>
              <a:gd name="connsiteY0" fmla="*/ 0 h 2334938"/>
              <a:gd name="connsiteX1" fmla="*/ 42949 w 8237688"/>
              <a:gd name="connsiteY1" fmla="*/ 827822 h 2334938"/>
              <a:gd name="connsiteX2" fmla="*/ 2119279 w 8237688"/>
              <a:gd name="connsiteY2" fmla="*/ 1003361 h 2334938"/>
              <a:gd name="connsiteX3" fmla="*/ 4011882 w 8237688"/>
              <a:gd name="connsiteY3" fmla="*/ 1729407 h 2334938"/>
              <a:gd name="connsiteX4" fmla="*/ 6461248 w 8237688"/>
              <a:gd name="connsiteY4" fmla="*/ 1960821 h 2334938"/>
              <a:gd name="connsiteX5" fmla="*/ 8237688 w 8237688"/>
              <a:gd name="connsiteY5" fmla="*/ 2334938 h 2334938"/>
              <a:gd name="connsiteX0" fmla="*/ 655616 w 8237688"/>
              <a:gd name="connsiteY0" fmla="*/ 0 h 2334938"/>
              <a:gd name="connsiteX1" fmla="*/ 42949 w 8237688"/>
              <a:gd name="connsiteY1" fmla="*/ 827822 h 2334938"/>
              <a:gd name="connsiteX2" fmla="*/ 2119279 w 8237688"/>
              <a:gd name="connsiteY2" fmla="*/ 1046448 h 2334938"/>
              <a:gd name="connsiteX3" fmla="*/ 4011882 w 8237688"/>
              <a:gd name="connsiteY3" fmla="*/ 1729407 h 2334938"/>
              <a:gd name="connsiteX4" fmla="*/ 6461248 w 8237688"/>
              <a:gd name="connsiteY4" fmla="*/ 1960821 h 2334938"/>
              <a:gd name="connsiteX5" fmla="*/ 8237688 w 8237688"/>
              <a:gd name="connsiteY5" fmla="*/ 2334938 h 2334938"/>
              <a:gd name="connsiteX0" fmla="*/ 658787 w 8240859"/>
              <a:gd name="connsiteY0" fmla="*/ 0 h 2334938"/>
              <a:gd name="connsiteX1" fmla="*/ 46120 w 8240859"/>
              <a:gd name="connsiteY1" fmla="*/ 827822 h 2334938"/>
              <a:gd name="connsiteX2" fmla="*/ 2189041 w 8240859"/>
              <a:gd name="connsiteY2" fmla="*/ 1011979 h 2334938"/>
              <a:gd name="connsiteX3" fmla="*/ 4015053 w 8240859"/>
              <a:gd name="connsiteY3" fmla="*/ 1729407 h 2334938"/>
              <a:gd name="connsiteX4" fmla="*/ 6464419 w 8240859"/>
              <a:gd name="connsiteY4" fmla="*/ 1960821 h 2334938"/>
              <a:gd name="connsiteX5" fmla="*/ 8240859 w 8240859"/>
              <a:gd name="connsiteY5" fmla="*/ 2334938 h 233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0859" h="2334938">
                <a:moveTo>
                  <a:pt x="658787" y="0"/>
                </a:moveTo>
                <a:cubicBezTo>
                  <a:pt x="677837" y="372730"/>
                  <a:pt x="-208922" y="659159"/>
                  <a:pt x="46120" y="827822"/>
                </a:cubicBezTo>
                <a:cubicBezTo>
                  <a:pt x="301162" y="996485"/>
                  <a:pt x="1527552" y="861715"/>
                  <a:pt x="2189041" y="1011979"/>
                </a:cubicBezTo>
                <a:cubicBezTo>
                  <a:pt x="2850530" y="1162243"/>
                  <a:pt x="3302490" y="1571267"/>
                  <a:pt x="4015053" y="1729407"/>
                </a:cubicBezTo>
                <a:cubicBezTo>
                  <a:pt x="4727616" y="1887547"/>
                  <a:pt x="5760118" y="1859899"/>
                  <a:pt x="6464419" y="1960821"/>
                </a:cubicBezTo>
                <a:cubicBezTo>
                  <a:pt x="7168720" y="2061743"/>
                  <a:pt x="7544829" y="2100648"/>
                  <a:pt x="8240859" y="2334938"/>
                </a:cubicBezTo>
              </a:path>
            </a:pathLst>
          </a:custGeom>
          <a:noFill/>
          <a:ln w="38100">
            <a:solidFill>
              <a:srgbClr val="94282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48229" y="1733190"/>
            <a:ext cx="1777595" cy="1167636"/>
          </a:xfrm>
          <a:prstGeom prst="rect">
            <a:avLst/>
          </a:prstGeom>
          <a:ln>
            <a:noFill/>
          </a:ln>
          <a:effectLst>
            <a:outerShdw blurRad="292100" dist="139700" dir="2700000" algn="tl" rotWithShape="0">
              <a:srgbClr val="333333">
                <a:alpha val="65000"/>
              </a:srgbClr>
            </a:outerShdw>
          </a:effectLst>
        </p:spPr>
      </p:pic>
      <p:pic>
        <p:nvPicPr>
          <p:cNvPr id="55" name="Picture 5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10287" y="4572000"/>
            <a:ext cx="1857156" cy="1083983"/>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814" y="5370249"/>
            <a:ext cx="742053" cy="39126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442" y="6340070"/>
            <a:ext cx="531579" cy="355272"/>
          </a:xfrm>
          <a:prstGeom prst="rect">
            <a:avLst/>
          </a:prstGeom>
        </p:spPr>
      </p:pic>
      <p:sp>
        <p:nvSpPr>
          <p:cNvPr id="2" name="Title 1"/>
          <p:cNvSpPr>
            <a:spLocks noGrp="1"/>
          </p:cNvSpPr>
          <p:nvPr>
            <p:ph type="title"/>
          </p:nvPr>
        </p:nvSpPr>
        <p:spPr/>
        <p:txBody>
          <a:bodyPr/>
          <a:lstStyle/>
          <a:p>
            <a:r>
              <a:rPr lang="en-US" dirty="0"/>
              <a:t>Evolution of the Geoid</a:t>
            </a:r>
          </a:p>
        </p:txBody>
      </p:sp>
      <p:pic>
        <p:nvPicPr>
          <p:cNvPr id="13" name="Picture 12"/>
          <p:cNvPicPr>
            <a:picLocks noChangeAspect="1"/>
          </p:cNvPicPr>
          <p:nvPr/>
        </p:nvPicPr>
        <p:blipFill>
          <a:blip r:embed="rId7">
            <a:clrChange>
              <a:clrFrom>
                <a:srgbClr val="FFFFFF"/>
              </a:clrFrom>
              <a:clrTo>
                <a:srgbClr val="FFFFFF">
                  <a:alpha val="0"/>
                </a:srgbClr>
              </a:clrTo>
            </a:clrChange>
          </a:blip>
          <a:stretch>
            <a:fillRect/>
          </a:stretch>
        </p:blipFill>
        <p:spPr>
          <a:xfrm>
            <a:off x="232061" y="4797436"/>
            <a:ext cx="1419960" cy="858175"/>
          </a:xfrm>
          <a:prstGeom prst="rect">
            <a:avLst/>
          </a:prstGeom>
        </p:spPr>
      </p:pic>
      <p:pic>
        <p:nvPicPr>
          <p:cNvPr id="14" name="Picture 13"/>
          <p:cNvPicPr>
            <a:picLocks noChangeAspect="1"/>
          </p:cNvPicPr>
          <p:nvPr/>
        </p:nvPicPr>
        <p:blipFill>
          <a:blip r:embed="rId8">
            <a:clrChange>
              <a:clrFrom>
                <a:srgbClr val="FFFFFF"/>
              </a:clrFrom>
              <a:clrTo>
                <a:srgbClr val="FFFFFF">
                  <a:alpha val="0"/>
                </a:srgbClr>
              </a:clrTo>
            </a:clrChange>
          </a:blip>
          <a:stretch>
            <a:fillRect/>
          </a:stretch>
        </p:blipFill>
        <p:spPr>
          <a:xfrm>
            <a:off x="285111" y="6142970"/>
            <a:ext cx="1222596" cy="602930"/>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08625" y="5149450"/>
            <a:ext cx="650676" cy="513692"/>
          </a:xfrm>
          <a:prstGeom prst="rect">
            <a:avLst/>
          </a:prstGeom>
        </p:spPr>
      </p:pic>
      <p:sp>
        <p:nvSpPr>
          <p:cNvPr id="20" name="TextBox 19"/>
          <p:cNvSpPr txBox="1"/>
          <p:nvPr/>
        </p:nvSpPr>
        <p:spPr>
          <a:xfrm>
            <a:off x="131343" y="1188446"/>
            <a:ext cx="859531" cy="338554"/>
          </a:xfrm>
          <a:prstGeom prst="rect">
            <a:avLst/>
          </a:prstGeom>
          <a:noFill/>
        </p:spPr>
        <p:txBody>
          <a:bodyPr wrap="none" rtlCol="0">
            <a:spAutoFit/>
          </a:bodyPr>
          <a:lstStyle/>
          <a:p>
            <a:r>
              <a:rPr lang="en-US" sz="1600" dirty="0">
                <a:latin typeface="Franklin Gothic Heavy" panose="020B0903020102020204" pitchFamily="34" charset="0"/>
              </a:rPr>
              <a:t>EGM08</a:t>
            </a:r>
          </a:p>
        </p:txBody>
      </p:sp>
      <p:sp>
        <p:nvSpPr>
          <p:cNvPr id="21" name="TextBox 20"/>
          <p:cNvSpPr txBox="1"/>
          <p:nvPr/>
        </p:nvSpPr>
        <p:spPr>
          <a:xfrm>
            <a:off x="234060" y="4887969"/>
            <a:ext cx="842603" cy="338554"/>
          </a:xfrm>
          <a:prstGeom prst="rect">
            <a:avLst/>
          </a:prstGeom>
          <a:noFill/>
        </p:spPr>
        <p:txBody>
          <a:bodyPr wrap="none" rtlCol="0">
            <a:spAutoFit/>
          </a:bodyPr>
          <a:lstStyle/>
          <a:p>
            <a:r>
              <a:rPr lang="en-US" sz="1600" dirty="0">
                <a:solidFill>
                  <a:srgbClr val="6CAAB4"/>
                </a:solidFill>
                <a:latin typeface="Franklin Gothic Heavy" panose="020B0903020102020204" pitchFamily="34" charset="0"/>
              </a:rPr>
              <a:t>GRACE</a:t>
            </a:r>
          </a:p>
        </p:txBody>
      </p:sp>
      <p:sp>
        <p:nvSpPr>
          <p:cNvPr id="22" name="TextBox 21"/>
          <p:cNvSpPr txBox="1"/>
          <p:nvPr/>
        </p:nvSpPr>
        <p:spPr>
          <a:xfrm>
            <a:off x="1150078" y="5981224"/>
            <a:ext cx="715260" cy="338554"/>
          </a:xfrm>
          <a:prstGeom prst="rect">
            <a:avLst/>
          </a:prstGeom>
          <a:noFill/>
        </p:spPr>
        <p:txBody>
          <a:bodyPr wrap="none" rtlCol="0">
            <a:spAutoFit/>
          </a:bodyPr>
          <a:lstStyle/>
          <a:p>
            <a:r>
              <a:rPr lang="en-US" sz="1600" dirty="0">
                <a:solidFill>
                  <a:srgbClr val="6CAAB4"/>
                </a:solidFill>
                <a:latin typeface="Franklin Gothic Heavy" panose="020B0903020102020204" pitchFamily="34" charset="0"/>
              </a:rPr>
              <a:t>GOCE</a:t>
            </a:r>
          </a:p>
        </p:txBody>
      </p:sp>
      <p:sp>
        <p:nvSpPr>
          <p:cNvPr id="25" name="Freeform 24"/>
          <p:cNvSpPr/>
          <p:nvPr/>
        </p:nvSpPr>
        <p:spPr>
          <a:xfrm>
            <a:off x="3474520" y="2895600"/>
            <a:ext cx="88900" cy="107345"/>
          </a:xfrm>
          <a:custGeom>
            <a:avLst/>
            <a:gdLst>
              <a:gd name="connsiteX0" fmla="*/ 0 w 73819"/>
              <a:gd name="connsiteY0" fmla="*/ 0 h 104775"/>
              <a:gd name="connsiteX1" fmla="*/ 73819 w 73819"/>
              <a:gd name="connsiteY1" fmla="*/ 45243 h 104775"/>
              <a:gd name="connsiteX2" fmla="*/ 0 w 73819"/>
              <a:gd name="connsiteY2" fmla="*/ 104775 h 104775"/>
              <a:gd name="connsiteX0" fmla="*/ 0 w 69057"/>
              <a:gd name="connsiteY0" fmla="*/ 0 h 104775"/>
              <a:gd name="connsiteX1" fmla="*/ 69057 w 69057"/>
              <a:gd name="connsiteY1" fmla="*/ 23812 h 104775"/>
              <a:gd name="connsiteX2" fmla="*/ 0 w 69057"/>
              <a:gd name="connsiteY2" fmla="*/ 104775 h 104775"/>
              <a:gd name="connsiteX0" fmla="*/ 0 w 0"/>
              <a:gd name="connsiteY0" fmla="*/ 0 h 104775"/>
              <a:gd name="connsiteX1" fmla="*/ 0 w 0"/>
              <a:gd name="connsiteY1" fmla="*/ 104775 h 104775"/>
            </a:gdLst>
            <a:ahLst/>
            <a:cxnLst>
              <a:cxn ang="0">
                <a:pos x="connsiteX0" y="connsiteY0"/>
              </a:cxn>
              <a:cxn ang="0">
                <a:pos x="connsiteX1" y="connsiteY1"/>
              </a:cxn>
            </a:cxnLst>
            <a:rect l="l" t="t" r="r" b="b"/>
            <a:pathLst>
              <a:path h="104775">
                <a:moveTo>
                  <a:pt x="0" y="0"/>
                </a:moveTo>
                <a:lnTo>
                  <a:pt x="0" y="104775"/>
                </a:lnTo>
              </a:path>
            </a:pathLst>
          </a:custGeom>
          <a:noFill/>
          <a:ln w="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5213" y="1733190"/>
            <a:ext cx="1781852" cy="1170432"/>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3232111" y="1394636"/>
            <a:ext cx="1203086" cy="338554"/>
          </a:xfrm>
          <a:prstGeom prst="rect">
            <a:avLst/>
          </a:prstGeom>
          <a:noFill/>
        </p:spPr>
        <p:txBody>
          <a:bodyPr wrap="none" rtlCol="0">
            <a:spAutoFit/>
          </a:bodyPr>
          <a:lstStyle/>
          <a:p>
            <a:r>
              <a:rPr lang="en-US" sz="1600" dirty="0">
                <a:latin typeface="Franklin Gothic Heavy" panose="020B0903020102020204" pitchFamily="34" charset="0"/>
              </a:rPr>
              <a:t>USGG2012</a:t>
            </a:r>
          </a:p>
        </p:txBody>
      </p:sp>
      <p:sp>
        <p:nvSpPr>
          <p:cNvPr id="31" name="TextBox 30"/>
          <p:cNvSpPr txBox="1"/>
          <p:nvPr/>
        </p:nvSpPr>
        <p:spPr>
          <a:xfrm>
            <a:off x="5995466" y="1394636"/>
            <a:ext cx="1401346" cy="338554"/>
          </a:xfrm>
          <a:prstGeom prst="rect">
            <a:avLst/>
          </a:prstGeom>
          <a:noFill/>
        </p:spPr>
        <p:txBody>
          <a:bodyPr wrap="none" rtlCol="0">
            <a:spAutoFit/>
          </a:bodyPr>
          <a:lstStyle/>
          <a:p>
            <a:r>
              <a:rPr lang="en-US" sz="1600" dirty="0">
                <a:solidFill>
                  <a:schemeClr val="bg1">
                    <a:lumMod val="50000"/>
                  </a:schemeClr>
                </a:solidFill>
                <a:latin typeface="Franklin Gothic Heavy" panose="020B0903020102020204" pitchFamily="34" charset="0"/>
              </a:rPr>
              <a:t>GEOID12A/B</a:t>
            </a:r>
          </a:p>
        </p:txBody>
      </p:sp>
      <p:pic>
        <p:nvPicPr>
          <p:cNvPr id="32" name="Picture 31"/>
          <p:cNvPicPr>
            <a:picLocks noChangeAspect="1"/>
          </p:cNvPicPr>
          <p:nvPr/>
        </p:nvPicPr>
        <p:blipFill>
          <a:blip r:embed="rId10" cstate="print">
            <a:clrChange>
              <a:clrFrom>
                <a:srgbClr val="FEFEFE"/>
              </a:clrFrom>
              <a:clrTo>
                <a:srgbClr val="FEFEFE">
                  <a:alpha val="0"/>
                </a:srgbClr>
              </a:clrTo>
            </a:clrChange>
            <a:extLst>
              <a:ext uri="{BEBA8EAE-BF5A-486C-A8C5-ECC9F3942E4B}">
                <a14:imgProps xmlns:a14="http://schemas.microsoft.com/office/drawing/2010/main">
                  <a14:imgLayer r:embed="rId11">
                    <a14:imgEffect>
                      <a14:artisticMarker/>
                    </a14:imgEffect>
                  </a14:imgLayer>
                </a14:imgProps>
              </a:ext>
              <a:ext uri="{28A0092B-C50C-407E-A947-70E740481C1C}">
                <a14:useLocalDpi xmlns:a14="http://schemas.microsoft.com/office/drawing/2010/main" val="0"/>
              </a:ext>
            </a:extLst>
          </a:blip>
          <a:stretch>
            <a:fillRect/>
          </a:stretch>
        </p:blipFill>
        <p:spPr>
          <a:xfrm>
            <a:off x="5059336" y="2266676"/>
            <a:ext cx="749138" cy="749138"/>
          </a:xfrm>
          <a:prstGeom prst="rect">
            <a:avLst/>
          </a:prstGeom>
        </p:spPr>
      </p:pic>
      <p:sp>
        <p:nvSpPr>
          <p:cNvPr id="33" name="Freeform 32"/>
          <p:cNvSpPr/>
          <p:nvPr/>
        </p:nvSpPr>
        <p:spPr>
          <a:xfrm>
            <a:off x="4725824" y="2196047"/>
            <a:ext cx="1056407" cy="184826"/>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Lst>
            <a:ahLst/>
            <a:cxnLst>
              <a:cxn ang="0">
                <a:pos x="connsiteX0" y="connsiteY0"/>
              </a:cxn>
              <a:cxn ang="0">
                <a:pos x="connsiteX1" y="connsiteY1"/>
              </a:cxn>
              <a:cxn ang="0">
                <a:pos x="connsiteX2" y="connsiteY2"/>
              </a:cxn>
              <a:cxn ang="0">
                <a:pos x="connsiteX3" y="connsiteY3"/>
              </a:cxn>
            </a:cxnLst>
            <a:rect l="l" t="t" r="r" b="b"/>
            <a:pathLst>
              <a:path w="1121434" h="506346">
                <a:moveTo>
                  <a:pt x="0" y="108437"/>
                </a:moveTo>
                <a:cubicBezTo>
                  <a:pt x="80513" y="53803"/>
                  <a:pt x="157133" y="-43994"/>
                  <a:pt x="276045" y="22173"/>
                </a:cubicBezTo>
                <a:cubicBezTo>
                  <a:pt x="394958" y="88340"/>
                  <a:pt x="572577" y="485311"/>
                  <a:pt x="713475" y="505439"/>
                </a:cubicBezTo>
                <a:cubicBezTo>
                  <a:pt x="854373" y="525567"/>
                  <a:pt x="976222" y="204764"/>
                  <a:pt x="1121434" y="142942"/>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a:off x="5367321" y="2136986"/>
            <a:ext cx="126986" cy="129689"/>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Down Arrow 36"/>
          <p:cNvSpPr/>
          <p:nvPr/>
        </p:nvSpPr>
        <p:spPr>
          <a:xfrm flipV="1">
            <a:off x="4837851" y="2080694"/>
            <a:ext cx="148912" cy="79151"/>
          </a:xfrm>
          <a:prstGeom prst="downArrow">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12"/>
          <a:stretch>
            <a:fillRect/>
          </a:stretch>
        </p:blipFill>
        <p:spPr>
          <a:xfrm>
            <a:off x="5516722" y="2643240"/>
            <a:ext cx="55103" cy="55103"/>
          </a:xfrm>
          <a:prstGeom prst="rect">
            <a:avLst/>
          </a:prstGeom>
        </p:spPr>
      </p:pic>
      <p:pic>
        <p:nvPicPr>
          <p:cNvPr id="39" name="Picture 38"/>
          <p:cNvPicPr>
            <a:picLocks noChangeAspect="1"/>
          </p:cNvPicPr>
          <p:nvPr/>
        </p:nvPicPr>
        <p:blipFill>
          <a:blip r:embed="rId12"/>
          <a:stretch>
            <a:fillRect/>
          </a:stretch>
        </p:blipFill>
        <p:spPr>
          <a:xfrm>
            <a:off x="5571825" y="2638496"/>
            <a:ext cx="55103" cy="55103"/>
          </a:xfrm>
          <a:prstGeom prst="rect">
            <a:avLst/>
          </a:prstGeom>
        </p:spPr>
      </p:pic>
      <p:pic>
        <p:nvPicPr>
          <p:cNvPr id="40" name="Picture 39"/>
          <p:cNvPicPr>
            <a:picLocks noChangeAspect="1"/>
          </p:cNvPicPr>
          <p:nvPr/>
        </p:nvPicPr>
        <p:blipFill>
          <a:blip r:embed="rId12"/>
          <a:stretch>
            <a:fillRect/>
          </a:stretch>
        </p:blipFill>
        <p:spPr>
          <a:xfrm>
            <a:off x="5439204" y="2688339"/>
            <a:ext cx="55103" cy="55103"/>
          </a:xfrm>
          <a:prstGeom prst="rect">
            <a:avLst/>
          </a:prstGeom>
        </p:spPr>
      </p:pic>
      <p:pic>
        <p:nvPicPr>
          <p:cNvPr id="41" name="Picture 40"/>
          <p:cNvPicPr>
            <a:picLocks noChangeAspect="1"/>
          </p:cNvPicPr>
          <p:nvPr/>
        </p:nvPicPr>
        <p:blipFill>
          <a:blip r:embed="rId12"/>
          <a:stretch>
            <a:fillRect/>
          </a:stretch>
        </p:blipFill>
        <p:spPr>
          <a:xfrm>
            <a:off x="5391793" y="2692734"/>
            <a:ext cx="55103" cy="55103"/>
          </a:xfrm>
          <a:prstGeom prst="rect">
            <a:avLst/>
          </a:prstGeom>
        </p:spPr>
      </p:pic>
      <p:pic>
        <p:nvPicPr>
          <p:cNvPr id="42" name="Picture 41"/>
          <p:cNvPicPr>
            <a:picLocks noChangeAspect="1"/>
          </p:cNvPicPr>
          <p:nvPr/>
        </p:nvPicPr>
        <p:blipFill>
          <a:blip r:embed="rId12"/>
          <a:stretch>
            <a:fillRect/>
          </a:stretch>
        </p:blipFill>
        <p:spPr>
          <a:xfrm>
            <a:off x="5398825" y="2655841"/>
            <a:ext cx="55103" cy="55103"/>
          </a:xfrm>
          <a:prstGeom prst="rect">
            <a:avLst/>
          </a:prstGeom>
        </p:spPr>
      </p:pic>
      <p:pic>
        <p:nvPicPr>
          <p:cNvPr id="43" name="Picture 42"/>
          <p:cNvPicPr>
            <a:picLocks noChangeAspect="1"/>
          </p:cNvPicPr>
          <p:nvPr/>
        </p:nvPicPr>
        <p:blipFill>
          <a:blip r:embed="rId12"/>
          <a:stretch>
            <a:fillRect/>
          </a:stretch>
        </p:blipFill>
        <p:spPr>
          <a:xfrm>
            <a:off x="5349555" y="2683392"/>
            <a:ext cx="55103" cy="55103"/>
          </a:xfrm>
          <a:prstGeom prst="rect">
            <a:avLst/>
          </a:prstGeom>
        </p:spPr>
      </p:pic>
      <p:pic>
        <p:nvPicPr>
          <p:cNvPr id="44" name="Picture 43"/>
          <p:cNvPicPr>
            <a:picLocks noChangeAspect="1"/>
          </p:cNvPicPr>
          <p:nvPr/>
        </p:nvPicPr>
        <p:blipFill>
          <a:blip r:embed="rId12"/>
          <a:stretch>
            <a:fillRect/>
          </a:stretch>
        </p:blipFill>
        <p:spPr>
          <a:xfrm>
            <a:off x="5312218" y="2669577"/>
            <a:ext cx="55103" cy="55103"/>
          </a:xfrm>
          <a:prstGeom prst="rect">
            <a:avLst/>
          </a:prstGeom>
        </p:spPr>
      </p:pic>
      <p:pic>
        <p:nvPicPr>
          <p:cNvPr id="45" name="Picture 44"/>
          <p:cNvPicPr>
            <a:picLocks noChangeAspect="1"/>
          </p:cNvPicPr>
          <p:nvPr/>
        </p:nvPicPr>
        <p:blipFill>
          <a:blip r:embed="rId12"/>
          <a:stretch>
            <a:fillRect/>
          </a:stretch>
        </p:blipFill>
        <p:spPr>
          <a:xfrm>
            <a:off x="5266204" y="2655394"/>
            <a:ext cx="55103" cy="55103"/>
          </a:xfrm>
          <a:prstGeom prst="rect">
            <a:avLst/>
          </a:prstGeom>
        </p:spPr>
      </p:pic>
      <p:pic>
        <p:nvPicPr>
          <p:cNvPr id="46" name="Picture 45"/>
          <p:cNvPicPr>
            <a:picLocks noChangeAspect="1"/>
          </p:cNvPicPr>
          <p:nvPr/>
        </p:nvPicPr>
        <p:blipFill>
          <a:blip r:embed="rId12"/>
          <a:stretch>
            <a:fillRect/>
          </a:stretch>
        </p:blipFill>
        <p:spPr>
          <a:xfrm>
            <a:off x="5207256" y="2642025"/>
            <a:ext cx="55103" cy="55103"/>
          </a:xfrm>
          <a:prstGeom prst="rect">
            <a:avLst/>
          </a:prstGeom>
        </p:spPr>
      </p:pic>
      <p:pic>
        <p:nvPicPr>
          <p:cNvPr id="47" name="Picture 46"/>
          <p:cNvPicPr>
            <a:picLocks noChangeAspect="1"/>
          </p:cNvPicPr>
          <p:nvPr/>
        </p:nvPicPr>
        <p:blipFill>
          <a:blip r:embed="rId12"/>
          <a:stretch>
            <a:fillRect/>
          </a:stretch>
        </p:blipFill>
        <p:spPr>
          <a:xfrm>
            <a:off x="5247937" y="2638496"/>
            <a:ext cx="55103" cy="55103"/>
          </a:xfrm>
          <a:prstGeom prst="rect">
            <a:avLst/>
          </a:prstGeom>
        </p:spPr>
      </p:pic>
      <p:pic>
        <p:nvPicPr>
          <p:cNvPr id="48" name="Picture 47"/>
          <p:cNvPicPr>
            <a:picLocks noChangeAspect="1"/>
          </p:cNvPicPr>
          <p:nvPr/>
        </p:nvPicPr>
        <p:blipFill>
          <a:blip r:embed="rId12"/>
          <a:stretch>
            <a:fillRect/>
          </a:stretch>
        </p:blipFill>
        <p:spPr>
          <a:xfrm>
            <a:off x="5164563" y="2601104"/>
            <a:ext cx="55103" cy="55103"/>
          </a:xfrm>
          <a:prstGeom prst="rect">
            <a:avLst/>
          </a:prstGeom>
        </p:spPr>
      </p:pic>
      <p:pic>
        <p:nvPicPr>
          <p:cNvPr id="49" name="Picture 48"/>
          <p:cNvPicPr>
            <a:picLocks noChangeAspect="1"/>
          </p:cNvPicPr>
          <p:nvPr/>
        </p:nvPicPr>
        <p:blipFill>
          <a:blip r:embed="rId12"/>
          <a:stretch>
            <a:fillRect/>
          </a:stretch>
        </p:blipFill>
        <p:spPr>
          <a:xfrm>
            <a:off x="5192834" y="2614474"/>
            <a:ext cx="55103" cy="55103"/>
          </a:xfrm>
          <a:prstGeom prst="rect">
            <a:avLst/>
          </a:prstGeom>
        </p:spPr>
      </p:pic>
      <p:sp>
        <p:nvSpPr>
          <p:cNvPr id="51" name="TextBox 50"/>
          <p:cNvSpPr txBox="1"/>
          <p:nvPr/>
        </p:nvSpPr>
        <p:spPr>
          <a:xfrm>
            <a:off x="2468269" y="2803503"/>
            <a:ext cx="662938" cy="338554"/>
          </a:xfrm>
          <a:prstGeom prst="rect">
            <a:avLst/>
          </a:prstGeom>
          <a:noFill/>
        </p:spPr>
        <p:txBody>
          <a:bodyPr wrap="none" rtlCol="0">
            <a:spAutoFit/>
          </a:bodyPr>
          <a:lstStyle/>
          <a:p>
            <a:r>
              <a:rPr lang="en-US" sz="1600" dirty="0">
                <a:solidFill>
                  <a:srgbClr val="98B1D0"/>
                </a:solidFill>
                <a:latin typeface="Franklin Gothic Heavy" panose="020B0903020102020204" pitchFamily="34" charset="0"/>
              </a:rPr>
              <a:t>2012</a:t>
            </a:r>
          </a:p>
        </p:txBody>
      </p:sp>
      <p:sp>
        <p:nvSpPr>
          <p:cNvPr id="52" name="TextBox 51"/>
          <p:cNvSpPr txBox="1"/>
          <p:nvPr/>
        </p:nvSpPr>
        <p:spPr>
          <a:xfrm>
            <a:off x="60074" y="2386787"/>
            <a:ext cx="665567" cy="338554"/>
          </a:xfrm>
          <a:prstGeom prst="rect">
            <a:avLst/>
          </a:prstGeom>
          <a:noFill/>
        </p:spPr>
        <p:txBody>
          <a:bodyPr wrap="none" rtlCol="0">
            <a:spAutoFit/>
          </a:bodyPr>
          <a:lstStyle/>
          <a:p>
            <a:r>
              <a:rPr lang="en-US" sz="1600" dirty="0">
                <a:solidFill>
                  <a:srgbClr val="98B1D0"/>
                </a:solidFill>
                <a:latin typeface="Franklin Gothic Heavy" panose="020B0903020102020204" pitchFamily="34" charset="0"/>
              </a:rPr>
              <a:t>2008</a:t>
            </a:r>
          </a:p>
        </p:txBody>
      </p:sp>
      <p:pic>
        <p:nvPicPr>
          <p:cNvPr id="54" name="Picture 53"/>
          <p:cNvPicPr>
            <a:picLocks noChangeAspect="1"/>
          </p:cNvPicPr>
          <p:nvPr/>
        </p:nvPicPr>
        <p:blipFill rotWithShape="1">
          <a:blip r:embed="rId13" cstate="print">
            <a:extLst>
              <a:ext uri="{28A0092B-C50C-407E-A947-70E740481C1C}">
                <a14:useLocalDpi xmlns:a14="http://schemas.microsoft.com/office/drawing/2010/main" val="0"/>
              </a:ext>
            </a:extLst>
          </a:blip>
          <a:srcRect t="12494" b="23973"/>
          <a:stretch/>
        </p:blipFill>
        <p:spPr>
          <a:xfrm>
            <a:off x="4419600" y="4724400"/>
            <a:ext cx="1977831" cy="804986"/>
          </a:xfrm>
          <a:prstGeom prst="rect">
            <a:avLst/>
          </a:prstGeom>
          <a:ln>
            <a:noFill/>
          </a:ln>
          <a:effectLst>
            <a:outerShdw blurRad="292100" dist="139700" dir="2700000" algn="tl" rotWithShape="0">
              <a:srgbClr val="333333">
                <a:alpha val="65000"/>
              </a:srgbClr>
            </a:outerShdw>
          </a:effectLst>
        </p:spPr>
      </p:pic>
      <p:pic>
        <p:nvPicPr>
          <p:cNvPr id="53" name="Picture 52"/>
          <p:cNvPicPr>
            <a:picLocks noChangeAspect="1"/>
          </p:cNvPicPr>
          <p:nvPr/>
        </p:nvPicPr>
        <p:blipFill rotWithShape="1">
          <a:blip r:embed="rId14" cstate="print">
            <a:extLst>
              <a:ext uri="{28A0092B-C50C-407E-A947-70E740481C1C}">
                <a14:useLocalDpi xmlns:a14="http://schemas.microsoft.com/office/drawing/2010/main" val="0"/>
              </a:ext>
            </a:extLst>
          </a:blip>
          <a:srcRect t="13005" b="23561"/>
          <a:stretch/>
        </p:blipFill>
        <p:spPr>
          <a:xfrm>
            <a:off x="-1767113" y="578274"/>
            <a:ext cx="3084807" cy="1248229"/>
          </a:xfrm>
          <a:prstGeom prst="rect">
            <a:avLst/>
          </a:prstGeom>
          <a:ln>
            <a:noFill/>
          </a:ln>
          <a:effectLst>
            <a:outerShdw blurRad="292100" dist="139700" dir="2700000" algn="tl" rotWithShape="0">
              <a:srgbClr val="333333">
                <a:alpha val="65000"/>
              </a:srgbClr>
            </a:outerShdw>
          </a:effectLst>
        </p:spPr>
      </p:pic>
      <p:sp>
        <p:nvSpPr>
          <p:cNvPr id="63" name="TextBox 62"/>
          <p:cNvSpPr txBox="1"/>
          <p:nvPr/>
        </p:nvSpPr>
        <p:spPr>
          <a:xfrm>
            <a:off x="4389414" y="3577083"/>
            <a:ext cx="1198470" cy="338554"/>
          </a:xfrm>
          <a:prstGeom prst="rect">
            <a:avLst/>
          </a:prstGeom>
          <a:noFill/>
        </p:spPr>
        <p:txBody>
          <a:bodyPr wrap="none" rtlCol="0">
            <a:spAutoFit/>
          </a:bodyPr>
          <a:lstStyle/>
          <a:p>
            <a:r>
              <a:rPr lang="en-US" sz="1600" dirty="0">
                <a:solidFill>
                  <a:srgbClr val="98B1D0"/>
                </a:solidFill>
                <a:latin typeface="Franklin Gothic Heavy" panose="020B0903020102020204" pitchFamily="34" charset="0"/>
              </a:rPr>
              <a:t>2014-2018</a:t>
            </a:r>
          </a:p>
        </p:txBody>
      </p:sp>
      <p:sp>
        <p:nvSpPr>
          <p:cNvPr id="64" name="TextBox 63"/>
          <p:cNvSpPr txBox="1"/>
          <p:nvPr/>
        </p:nvSpPr>
        <p:spPr>
          <a:xfrm>
            <a:off x="5466562" y="3844746"/>
            <a:ext cx="661271" cy="338554"/>
          </a:xfrm>
          <a:prstGeom prst="rect">
            <a:avLst/>
          </a:prstGeom>
          <a:noFill/>
        </p:spPr>
        <p:txBody>
          <a:bodyPr wrap="none" rtlCol="0">
            <a:spAutoFit/>
          </a:bodyPr>
          <a:lstStyle/>
          <a:p>
            <a:r>
              <a:rPr lang="en-US" sz="1600" dirty="0">
                <a:solidFill>
                  <a:srgbClr val="98B1D0"/>
                </a:solidFill>
                <a:latin typeface="Franklin Gothic Heavy" panose="020B0903020102020204" pitchFamily="34" charset="0"/>
              </a:rPr>
              <a:t>2019</a:t>
            </a:r>
          </a:p>
        </p:txBody>
      </p:sp>
      <p:sp>
        <p:nvSpPr>
          <p:cNvPr id="65" name="TextBox 64"/>
          <p:cNvSpPr txBox="1"/>
          <p:nvPr/>
        </p:nvSpPr>
        <p:spPr>
          <a:xfrm>
            <a:off x="6776711" y="3910667"/>
            <a:ext cx="662489" cy="338554"/>
          </a:xfrm>
          <a:prstGeom prst="rect">
            <a:avLst/>
          </a:prstGeom>
          <a:noFill/>
        </p:spPr>
        <p:txBody>
          <a:bodyPr wrap="none" rtlCol="0">
            <a:spAutoFit/>
          </a:bodyPr>
          <a:lstStyle/>
          <a:p>
            <a:r>
              <a:rPr lang="en-US" sz="1600" dirty="0">
                <a:solidFill>
                  <a:srgbClr val="98B1D0"/>
                </a:solidFill>
                <a:latin typeface="Franklin Gothic Heavy" panose="020B0903020102020204" pitchFamily="34" charset="0"/>
              </a:rPr>
              <a:t>2021</a:t>
            </a:r>
          </a:p>
        </p:txBody>
      </p:sp>
      <p:sp>
        <p:nvSpPr>
          <p:cNvPr id="9" name="Freeform 8"/>
          <p:cNvSpPr/>
          <p:nvPr/>
        </p:nvSpPr>
        <p:spPr>
          <a:xfrm>
            <a:off x="649467" y="2160877"/>
            <a:ext cx="8551286" cy="2487323"/>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0 w 8479848"/>
              <a:gd name="connsiteY0" fmla="*/ 0 h 2468273"/>
              <a:gd name="connsiteX1" fmla="*/ 457200 w 8479848"/>
              <a:gd name="connsiteY1" fmla="*/ 762000 h 2468273"/>
              <a:gd name="connsiteX2" fmla="*/ 2438400 w 8479848"/>
              <a:gd name="connsiteY2" fmla="*/ 1066800 h 2468273"/>
              <a:gd name="connsiteX3" fmla="*/ 4308764 w 8479848"/>
              <a:gd name="connsiteY3" fmla="*/ 1898072 h 2468273"/>
              <a:gd name="connsiteX4" fmla="*/ 6802582 w 8479848"/>
              <a:gd name="connsiteY4" fmla="*/ 2133600 h 2468273"/>
              <a:gd name="connsiteX5" fmla="*/ 8479848 w 8479848"/>
              <a:gd name="connsiteY5" fmla="*/ 2468273 h 2468273"/>
              <a:gd name="connsiteX0" fmla="*/ 0 w 8479848"/>
              <a:gd name="connsiteY0" fmla="*/ 0 h 2468273"/>
              <a:gd name="connsiteX1" fmla="*/ 457200 w 8479848"/>
              <a:gd name="connsiteY1" fmla="*/ 762000 h 2468273"/>
              <a:gd name="connsiteX2" fmla="*/ 2438400 w 8479848"/>
              <a:gd name="connsiteY2" fmla="*/ 1066800 h 2468273"/>
              <a:gd name="connsiteX3" fmla="*/ 4308764 w 8479848"/>
              <a:gd name="connsiteY3" fmla="*/ 1898072 h 2468273"/>
              <a:gd name="connsiteX4" fmla="*/ 6802582 w 8479848"/>
              <a:gd name="connsiteY4" fmla="*/ 2133600 h 2468273"/>
              <a:gd name="connsiteX5" fmla="*/ 8479848 w 8479848"/>
              <a:gd name="connsiteY5" fmla="*/ 2468273 h 2468273"/>
              <a:gd name="connsiteX0" fmla="*/ 0 w 8551286"/>
              <a:gd name="connsiteY0" fmla="*/ 0 h 2487323"/>
              <a:gd name="connsiteX1" fmla="*/ 457200 w 8551286"/>
              <a:gd name="connsiteY1" fmla="*/ 762000 h 2487323"/>
              <a:gd name="connsiteX2" fmla="*/ 2438400 w 8551286"/>
              <a:gd name="connsiteY2" fmla="*/ 1066800 h 2487323"/>
              <a:gd name="connsiteX3" fmla="*/ 4308764 w 8551286"/>
              <a:gd name="connsiteY3" fmla="*/ 1898072 h 2487323"/>
              <a:gd name="connsiteX4" fmla="*/ 6802582 w 8551286"/>
              <a:gd name="connsiteY4" fmla="*/ 2133600 h 2487323"/>
              <a:gd name="connsiteX5" fmla="*/ 8551286 w 8551286"/>
              <a:gd name="connsiteY5" fmla="*/ 2487323 h 248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1286" h="2487323">
                <a:moveTo>
                  <a:pt x="0" y="0"/>
                </a:moveTo>
                <a:cubicBezTo>
                  <a:pt x="25400" y="292100"/>
                  <a:pt x="50800" y="584200"/>
                  <a:pt x="457200" y="762000"/>
                </a:cubicBezTo>
                <a:cubicBezTo>
                  <a:pt x="863600" y="939800"/>
                  <a:pt x="1796473" y="877455"/>
                  <a:pt x="2438400" y="1066800"/>
                </a:cubicBezTo>
                <a:cubicBezTo>
                  <a:pt x="3080327" y="1256145"/>
                  <a:pt x="3581400" y="1720272"/>
                  <a:pt x="4308764" y="1898072"/>
                </a:cubicBezTo>
                <a:cubicBezTo>
                  <a:pt x="5036128" y="2075872"/>
                  <a:pt x="6095495" y="2035392"/>
                  <a:pt x="6802582" y="2133600"/>
                </a:cubicBezTo>
                <a:cubicBezTo>
                  <a:pt x="7509669" y="2231808"/>
                  <a:pt x="7954674" y="2260743"/>
                  <a:pt x="8551286" y="248732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6" name="Picture 65"/>
          <p:cNvPicPr>
            <a:picLocks noChangeAspect="1"/>
          </p:cNvPicPr>
          <p:nvPr/>
        </p:nvPicPr>
        <p:blipFill>
          <a:blip r:embed="rId15" cstate="print">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16">
                    <a14:imgEffect>
                      <a14:saturation sat="99000"/>
                    </a14:imgEffect>
                  </a14:imgLayer>
                </a14:imgProps>
              </a:ext>
              <a:ext uri="{28A0092B-C50C-407E-A947-70E740481C1C}">
                <a14:useLocalDpi xmlns:a14="http://schemas.microsoft.com/office/drawing/2010/main" val="0"/>
              </a:ext>
            </a:extLst>
          </a:blip>
          <a:stretch>
            <a:fillRect/>
          </a:stretch>
        </p:blipFill>
        <p:spPr>
          <a:xfrm flipH="1">
            <a:off x="1278948" y="1560578"/>
            <a:ext cx="901755" cy="901755"/>
          </a:xfrm>
          <a:prstGeom prst="rect">
            <a:avLst/>
          </a:prstGeom>
        </p:spPr>
      </p:pic>
      <p:cxnSp>
        <p:nvCxnSpPr>
          <p:cNvPr id="68" name="Straight Connector 67"/>
          <p:cNvCxnSpPr/>
          <p:nvPr/>
        </p:nvCxnSpPr>
        <p:spPr>
          <a:xfrm>
            <a:off x="4082410" y="4163185"/>
            <a:ext cx="5845" cy="189737"/>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73" name="Straight Connector 72"/>
          <p:cNvCxnSpPr>
            <a:cxnSpLocks/>
          </p:cNvCxnSpPr>
          <p:nvPr/>
        </p:nvCxnSpPr>
        <p:spPr>
          <a:xfrm flipH="1">
            <a:off x="8024114" y="5051864"/>
            <a:ext cx="5502" cy="79126"/>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2794390" y="4364138"/>
            <a:ext cx="2185919" cy="307777"/>
          </a:xfrm>
          <a:prstGeom prst="rect">
            <a:avLst/>
          </a:prstGeom>
          <a:noFill/>
        </p:spPr>
        <p:txBody>
          <a:bodyPr wrap="none" rtlCol="0">
            <a:spAutoFit/>
          </a:bodyPr>
          <a:lstStyle/>
          <a:p>
            <a:r>
              <a:rPr lang="en-US" sz="1400" dirty="0">
                <a:latin typeface="Franklin Gothic Heavy" panose="020B0903020102020204" pitchFamily="34" charset="0"/>
              </a:rPr>
              <a:t>xGeoid14B…xGeoid18B</a:t>
            </a:r>
          </a:p>
        </p:txBody>
      </p:sp>
      <p:sp>
        <p:nvSpPr>
          <p:cNvPr id="75" name="TextBox 74"/>
          <p:cNvSpPr txBox="1"/>
          <p:nvPr/>
        </p:nvSpPr>
        <p:spPr>
          <a:xfrm>
            <a:off x="4953000" y="4419600"/>
            <a:ext cx="1106393" cy="307777"/>
          </a:xfrm>
          <a:prstGeom prst="rect">
            <a:avLst/>
          </a:prstGeom>
          <a:noFill/>
        </p:spPr>
        <p:txBody>
          <a:bodyPr wrap="none" rtlCol="0">
            <a:spAutoFit/>
          </a:bodyPr>
          <a:lstStyle/>
          <a:p>
            <a:r>
              <a:rPr lang="en-US" sz="1400" dirty="0">
                <a:latin typeface="Franklin Gothic Heavy" panose="020B0903020102020204" pitchFamily="34" charset="0"/>
              </a:rPr>
              <a:t>xGeoid19B</a:t>
            </a:r>
          </a:p>
        </p:txBody>
      </p:sp>
      <p:sp>
        <p:nvSpPr>
          <p:cNvPr id="76" name="TextBox 75"/>
          <p:cNvSpPr txBox="1"/>
          <p:nvPr/>
        </p:nvSpPr>
        <p:spPr>
          <a:xfrm>
            <a:off x="-830033" y="301183"/>
            <a:ext cx="2459712" cy="338554"/>
          </a:xfrm>
          <a:prstGeom prst="rect">
            <a:avLst/>
          </a:prstGeom>
          <a:noFill/>
        </p:spPr>
        <p:txBody>
          <a:bodyPr wrap="none" rtlCol="0">
            <a:spAutoFit/>
          </a:bodyPr>
          <a:lstStyle/>
          <a:p>
            <a:r>
              <a:rPr lang="en-US" sz="1600" dirty="0">
                <a:latin typeface="Franklin Gothic Heavy" panose="020B0903020102020204" pitchFamily="34" charset="0"/>
              </a:rPr>
              <a:t>xGeoid16B…xGeoid20B</a:t>
            </a:r>
          </a:p>
        </p:txBody>
      </p:sp>
      <p:sp>
        <p:nvSpPr>
          <p:cNvPr id="78" name="TextBox 77"/>
          <p:cNvSpPr txBox="1"/>
          <p:nvPr/>
        </p:nvSpPr>
        <p:spPr>
          <a:xfrm>
            <a:off x="761410" y="5657619"/>
            <a:ext cx="389850" cy="584775"/>
          </a:xfrm>
          <a:prstGeom prst="rect">
            <a:avLst/>
          </a:prstGeom>
          <a:noFill/>
        </p:spPr>
        <p:txBody>
          <a:bodyPr wrap="none" rtlCol="0">
            <a:spAutoFit/>
          </a:bodyPr>
          <a:lstStyle/>
          <a:p>
            <a:r>
              <a:rPr lang="en-US" sz="3200" b="1" dirty="0">
                <a:solidFill>
                  <a:srgbClr val="6CAAB4"/>
                </a:solidFill>
              </a:rPr>
              <a:t>+</a:t>
            </a:r>
          </a:p>
        </p:txBody>
      </p:sp>
      <p:pic>
        <p:nvPicPr>
          <p:cNvPr id="12" name="Picture 4" descr="http://www.asu.cas.cz/~bezdek/vyzkum/rotating_3d_globe/figures/tn200_rotating_3d_globe_preview_Geoid_height_EGM2008_nmax500_BlueWhiteOrangeRed_px0650.png"/>
          <p:cNvPicPr>
            <a:picLocks noChangeAspect="1" noChangeArrowheads="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15218" r="13793" b="9371"/>
          <a:stretch/>
        </p:blipFill>
        <p:spPr bwMode="auto">
          <a:xfrm>
            <a:off x="0" y="1304232"/>
            <a:ext cx="1122218" cy="1189154"/>
          </a:xfrm>
          <a:prstGeom prst="rect">
            <a:avLst/>
          </a:prstGeom>
          <a:noFill/>
          <a:extLst>
            <a:ext uri="{909E8E84-426E-40dd-AFC4-6F175D3DCCD1}">
              <a14:hiddenFill xmlns:a14="http://schemas.microsoft.com/office/drawing/2010/main" xmlns="">
                <a:solidFill>
                  <a:srgbClr val="FFFFFF"/>
                </a:solidFill>
              </a14:hiddenFill>
            </a:ext>
          </a:extLst>
        </p:spPr>
      </p:pic>
      <p:sp>
        <p:nvSpPr>
          <p:cNvPr id="79" name="TextBox 78"/>
          <p:cNvSpPr txBox="1"/>
          <p:nvPr/>
        </p:nvSpPr>
        <p:spPr>
          <a:xfrm>
            <a:off x="1571496" y="2127080"/>
            <a:ext cx="916020" cy="338554"/>
          </a:xfrm>
          <a:prstGeom prst="rect">
            <a:avLst/>
          </a:prstGeom>
          <a:noFill/>
        </p:spPr>
        <p:txBody>
          <a:bodyPr wrap="none" rtlCol="0">
            <a:spAutoFit/>
          </a:bodyPr>
          <a:lstStyle/>
          <a:p>
            <a:r>
              <a:rPr lang="en-US" sz="1600" dirty="0">
                <a:solidFill>
                  <a:srgbClr val="942825"/>
                </a:solidFill>
                <a:latin typeface="Franklin Gothic Heavy" panose="020B0903020102020204" pitchFamily="34" charset="0"/>
              </a:rPr>
              <a:t>GRAV-D</a:t>
            </a:r>
          </a:p>
        </p:txBody>
      </p:sp>
      <p:sp>
        <p:nvSpPr>
          <p:cNvPr id="81" name="Freeform 80"/>
          <p:cNvSpPr/>
          <p:nvPr/>
        </p:nvSpPr>
        <p:spPr>
          <a:xfrm>
            <a:off x="2274896" y="3437740"/>
            <a:ext cx="6933622" cy="1445482"/>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457781 w 7433372"/>
              <a:gd name="connsiteY4" fmla="*/ 1957942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87931 w 7433372"/>
              <a:gd name="connsiteY4" fmla="*/ 1949303 h 2482783"/>
              <a:gd name="connsiteX5" fmla="*/ 7433372 w 7433372"/>
              <a:gd name="connsiteY5" fmla="*/ 2482783 h 2482783"/>
              <a:gd name="connsiteX0" fmla="*/ 576260 w 7440033"/>
              <a:gd name="connsiteY0" fmla="*/ 0 h 2482783"/>
              <a:gd name="connsiteX1" fmla="*/ 49210 w 7440033"/>
              <a:gd name="connsiteY1" fmla="*/ 664092 h 2482783"/>
              <a:gd name="connsiteX2" fmla="*/ 2087560 w 7440033"/>
              <a:gd name="connsiteY2" fmla="*/ 974651 h 2482783"/>
              <a:gd name="connsiteX3" fmla="*/ 3973802 w 7440033"/>
              <a:gd name="connsiteY3" fmla="*/ 1720768 h 2482783"/>
              <a:gd name="connsiteX4" fmla="*/ 6394592 w 7440033"/>
              <a:gd name="connsiteY4" fmla="*/ 1949303 h 2482783"/>
              <a:gd name="connsiteX5" fmla="*/ 7440033 w 7440033"/>
              <a:gd name="connsiteY5" fmla="*/ 2482783 h 2482783"/>
              <a:gd name="connsiteX0" fmla="*/ 0 w 6863773"/>
              <a:gd name="connsiteY0" fmla="*/ 0 h 2482783"/>
              <a:gd name="connsiteX1" fmla="*/ 511175 w 6863773"/>
              <a:gd name="connsiteY1" fmla="*/ 1487672 h 2482783"/>
              <a:gd name="connsiteX2" fmla="*/ 1511300 w 6863773"/>
              <a:gd name="connsiteY2" fmla="*/ 974651 h 2482783"/>
              <a:gd name="connsiteX3" fmla="*/ 3397542 w 6863773"/>
              <a:gd name="connsiteY3" fmla="*/ 1720768 h 2482783"/>
              <a:gd name="connsiteX4" fmla="*/ 5818332 w 6863773"/>
              <a:gd name="connsiteY4" fmla="*/ 1949303 h 2482783"/>
              <a:gd name="connsiteX5" fmla="*/ 6863773 w 6863773"/>
              <a:gd name="connsiteY5" fmla="*/ 2482783 h 2482783"/>
              <a:gd name="connsiteX0" fmla="*/ 0 w 7721023"/>
              <a:gd name="connsiteY0" fmla="*/ 0 h 1754231"/>
              <a:gd name="connsiteX1" fmla="*/ 1368425 w 7721023"/>
              <a:gd name="connsiteY1" fmla="*/ 759120 h 1754231"/>
              <a:gd name="connsiteX2" fmla="*/ 2368550 w 7721023"/>
              <a:gd name="connsiteY2" fmla="*/ 246099 h 1754231"/>
              <a:gd name="connsiteX3" fmla="*/ 4254792 w 7721023"/>
              <a:gd name="connsiteY3" fmla="*/ 992216 h 1754231"/>
              <a:gd name="connsiteX4" fmla="*/ 6675582 w 7721023"/>
              <a:gd name="connsiteY4" fmla="*/ 1220751 h 1754231"/>
              <a:gd name="connsiteX5" fmla="*/ 7721023 w 7721023"/>
              <a:gd name="connsiteY5" fmla="*/ 1754231 h 1754231"/>
              <a:gd name="connsiteX0" fmla="*/ 0 w 7721023"/>
              <a:gd name="connsiteY0" fmla="*/ 0 h 1754231"/>
              <a:gd name="connsiteX1" fmla="*/ 903279 w 7721023"/>
              <a:gd name="connsiteY1" fmla="*/ 914747 h 1754231"/>
              <a:gd name="connsiteX2" fmla="*/ 1368425 w 7721023"/>
              <a:gd name="connsiteY2" fmla="*/ 759120 h 1754231"/>
              <a:gd name="connsiteX3" fmla="*/ 2368550 w 7721023"/>
              <a:gd name="connsiteY3" fmla="*/ 246099 h 1754231"/>
              <a:gd name="connsiteX4" fmla="*/ 4254792 w 7721023"/>
              <a:gd name="connsiteY4" fmla="*/ 992216 h 1754231"/>
              <a:gd name="connsiteX5" fmla="*/ 6675582 w 7721023"/>
              <a:gd name="connsiteY5" fmla="*/ 1220751 h 1754231"/>
              <a:gd name="connsiteX6" fmla="*/ 7721023 w 7721023"/>
              <a:gd name="connsiteY6" fmla="*/ 1754231 h 1754231"/>
              <a:gd name="connsiteX0" fmla="*/ 0 w 7714673"/>
              <a:gd name="connsiteY0" fmla="*/ 663410 h 1510551"/>
              <a:gd name="connsiteX1" fmla="*/ 896929 w 7714673"/>
              <a:gd name="connsiteY1" fmla="*/ 671067 h 1510551"/>
              <a:gd name="connsiteX2" fmla="*/ 1362075 w 7714673"/>
              <a:gd name="connsiteY2" fmla="*/ 515440 h 1510551"/>
              <a:gd name="connsiteX3" fmla="*/ 2362200 w 7714673"/>
              <a:gd name="connsiteY3" fmla="*/ 2419 h 1510551"/>
              <a:gd name="connsiteX4" fmla="*/ 4248442 w 7714673"/>
              <a:gd name="connsiteY4" fmla="*/ 748536 h 1510551"/>
              <a:gd name="connsiteX5" fmla="*/ 6669232 w 7714673"/>
              <a:gd name="connsiteY5" fmla="*/ 977071 h 1510551"/>
              <a:gd name="connsiteX6" fmla="*/ 7714673 w 7714673"/>
              <a:gd name="connsiteY6" fmla="*/ 1510551 h 1510551"/>
              <a:gd name="connsiteX0" fmla="*/ 0 w 7714673"/>
              <a:gd name="connsiteY0" fmla="*/ 663404 h 1510545"/>
              <a:gd name="connsiteX1" fmla="*/ 1362075 w 7714673"/>
              <a:gd name="connsiteY1" fmla="*/ 515434 h 1510545"/>
              <a:gd name="connsiteX2" fmla="*/ 2362200 w 7714673"/>
              <a:gd name="connsiteY2" fmla="*/ 2413 h 1510545"/>
              <a:gd name="connsiteX3" fmla="*/ 4248442 w 7714673"/>
              <a:gd name="connsiteY3" fmla="*/ 748530 h 1510545"/>
              <a:gd name="connsiteX4" fmla="*/ 6669232 w 7714673"/>
              <a:gd name="connsiteY4" fmla="*/ 977065 h 1510545"/>
              <a:gd name="connsiteX5" fmla="*/ 7714673 w 7714673"/>
              <a:gd name="connsiteY5" fmla="*/ 1510545 h 1510545"/>
              <a:gd name="connsiteX0" fmla="*/ 0 w 7397173"/>
              <a:gd name="connsiteY0" fmla="*/ 1260120 h 1511173"/>
              <a:gd name="connsiteX1" fmla="*/ 1044575 w 7397173"/>
              <a:gd name="connsiteY1" fmla="*/ 516062 h 1511173"/>
              <a:gd name="connsiteX2" fmla="*/ 2044700 w 7397173"/>
              <a:gd name="connsiteY2" fmla="*/ 3041 h 1511173"/>
              <a:gd name="connsiteX3" fmla="*/ 3930942 w 7397173"/>
              <a:gd name="connsiteY3" fmla="*/ 749158 h 1511173"/>
              <a:gd name="connsiteX4" fmla="*/ 6351732 w 7397173"/>
              <a:gd name="connsiteY4" fmla="*/ 977693 h 1511173"/>
              <a:gd name="connsiteX5" fmla="*/ 7397173 w 7397173"/>
              <a:gd name="connsiteY5" fmla="*/ 1511173 h 1511173"/>
              <a:gd name="connsiteX0" fmla="*/ 137 w 7397310"/>
              <a:gd name="connsiteY0" fmla="*/ 1260120 h 1511173"/>
              <a:gd name="connsiteX1" fmla="*/ 1044712 w 7397310"/>
              <a:gd name="connsiteY1" fmla="*/ 516062 h 1511173"/>
              <a:gd name="connsiteX2" fmla="*/ 2044837 w 7397310"/>
              <a:gd name="connsiteY2" fmla="*/ 3041 h 1511173"/>
              <a:gd name="connsiteX3" fmla="*/ 3931079 w 7397310"/>
              <a:gd name="connsiteY3" fmla="*/ 749158 h 1511173"/>
              <a:gd name="connsiteX4" fmla="*/ 6351869 w 7397310"/>
              <a:gd name="connsiteY4" fmla="*/ 977693 h 1511173"/>
              <a:gd name="connsiteX5" fmla="*/ 7397310 w 7397310"/>
              <a:gd name="connsiteY5" fmla="*/ 1511173 h 1511173"/>
              <a:gd name="connsiteX0" fmla="*/ 139 w 7390962"/>
              <a:gd name="connsiteY0" fmla="*/ 1312024 h 1511243"/>
              <a:gd name="connsiteX1" fmla="*/ 1038364 w 7390962"/>
              <a:gd name="connsiteY1" fmla="*/ 516132 h 1511243"/>
              <a:gd name="connsiteX2" fmla="*/ 2038489 w 7390962"/>
              <a:gd name="connsiteY2" fmla="*/ 3111 h 1511243"/>
              <a:gd name="connsiteX3" fmla="*/ 3924731 w 7390962"/>
              <a:gd name="connsiteY3" fmla="*/ 749228 h 1511243"/>
              <a:gd name="connsiteX4" fmla="*/ 6345521 w 7390962"/>
              <a:gd name="connsiteY4" fmla="*/ 977763 h 1511243"/>
              <a:gd name="connsiteX5" fmla="*/ 7390962 w 7390962"/>
              <a:gd name="connsiteY5" fmla="*/ 1511243 h 1511243"/>
              <a:gd name="connsiteX0" fmla="*/ 116 w 7390939"/>
              <a:gd name="connsiteY0" fmla="*/ 1308915 h 1508134"/>
              <a:gd name="connsiteX1" fmla="*/ 1181216 w 7390939"/>
              <a:gd name="connsiteY1" fmla="*/ 752034 h 1508134"/>
              <a:gd name="connsiteX2" fmla="*/ 2038466 w 7390939"/>
              <a:gd name="connsiteY2" fmla="*/ 2 h 1508134"/>
              <a:gd name="connsiteX3" fmla="*/ 3924708 w 7390939"/>
              <a:gd name="connsiteY3" fmla="*/ 746119 h 1508134"/>
              <a:gd name="connsiteX4" fmla="*/ 6345498 w 7390939"/>
              <a:gd name="connsiteY4" fmla="*/ 974654 h 1508134"/>
              <a:gd name="connsiteX5" fmla="*/ 7390939 w 7390939"/>
              <a:gd name="connsiteY5" fmla="*/ 1508134 h 1508134"/>
              <a:gd name="connsiteX0" fmla="*/ 116 w 7390939"/>
              <a:gd name="connsiteY0" fmla="*/ 1245563 h 1444782"/>
              <a:gd name="connsiteX1" fmla="*/ 1181216 w 7390939"/>
              <a:gd name="connsiteY1" fmla="*/ 688682 h 1444782"/>
              <a:gd name="connsiteX2" fmla="*/ 2082916 w 7390939"/>
              <a:gd name="connsiteY2" fmla="*/ 2 h 1444782"/>
              <a:gd name="connsiteX3" fmla="*/ 3924708 w 7390939"/>
              <a:gd name="connsiteY3" fmla="*/ 682767 h 1444782"/>
              <a:gd name="connsiteX4" fmla="*/ 6345498 w 7390939"/>
              <a:gd name="connsiteY4" fmla="*/ 911302 h 1444782"/>
              <a:gd name="connsiteX5" fmla="*/ 7390939 w 7390939"/>
              <a:gd name="connsiteY5" fmla="*/ 1444782 h 1444782"/>
              <a:gd name="connsiteX0" fmla="*/ 0 w 6209723"/>
              <a:gd name="connsiteY0" fmla="*/ 688682 h 1444782"/>
              <a:gd name="connsiteX1" fmla="*/ 901700 w 6209723"/>
              <a:gd name="connsiteY1" fmla="*/ 2 h 1444782"/>
              <a:gd name="connsiteX2" fmla="*/ 2743492 w 6209723"/>
              <a:gd name="connsiteY2" fmla="*/ 682767 h 1444782"/>
              <a:gd name="connsiteX3" fmla="*/ 5164282 w 6209723"/>
              <a:gd name="connsiteY3" fmla="*/ 911302 h 1444782"/>
              <a:gd name="connsiteX4" fmla="*/ 6209723 w 6209723"/>
              <a:gd name="connsiteY4" fmla="*/ 1444782 h 1444782"/>
              <a:gd name="connsiteX0" fmla="*/ 0 w 6209723"/>
              <a:gd name="connsiteY0" fmla="*/ 636945 h 1444879"/>
              <a:gd name="connsiteX1" fmla="*/ 901700 w 6209723"/>
              <a:gd name="connsiteY1" fmla="*/ 99 h 1444879"/>
              <a:gd name="connsiteX2" fmla="*/ 2743492 w 6209723"/>
              <a:gd name="connsiteY2" fmla="*/ 682864 h 1444879"/>
              <a:gd name="connsiteX3" fmla="*/ 5164282 w 6209723"/>
              <a:gd name="connsiteY3" fmla="*/ 911399 h 1444879"/>
              <a:gd name="connsiteX4" fmla="*/ 6209723 w 6209723"/>
              <a:gd name="connsiteY4" fmla="*/ 1444879 h 1444879"/>
              <a:gd name="connsiteX0" fmla="*/ 0 w 6209723"/>
              <a:gd name="connsiteY0" fmla="*/ 636989 h 1444923"/>
              <a:gd name="connsiteX1" fmla="*/ 901700 w 6209723"/>
              <a:gd name="connsiteY1" fmla="*/ 143 h 1444923"/>
              <a:gd name="connsiteX2" fmla="*/ 2743492 w 6209723"/>
              <a:gd name="connsiteY2" fmla="*/ 682908 h 1444923"/>
              <a:gd name="connsiteX3" fmla="*/ 5164282 w 6209723"/>
              <a:gd name="connsiteY3" fmla="*/ 911443 h 1444923"/>
              <a:gd name="connsiteX4" fmla="*/ 6209723 w 6209723"/>
              <a:gd name="connsiteY4" fmla="*/ 1444923 h 1444923"/>
              <a:gd name="connsiteX0" fmla="*/ 0 w 6247823"/>
              <a:gd name="connsiteY0" fmla="*/ 636989 h 1475160"/>
              <a:gd name="connsiteX1" fmla="*/ 901700 w 6247823"/>
              <a:gd name="connsiteY1" fmla="*/ 143 h 1475160"/>
              <a:gd name="connsiteX2" fmla="*/ 2743492 w 6247823"/>
              <a:gd name="connsiteY2" fmla="*/ 682908 h 1475160"/>
              <a:gd name="connsiteX3" fmla="*/ 5164282 w 6247823"/>
              <a:gd name="connsiteY3" fmla="*/ 911443 h 1475160"/>
              <a:gd name="connsiteX4" fmla="*/ 6247823 w 6247823"/>
              <a:gd name="connsiteY4" fmla="*/ 1475160 h 147516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 name="connsiteX0" fmla="*/ 0 w 6933623"/>
              <a:gd name="connsiteY0" fmla="*/ 636989 h 1311020"/>
              <a:gd name="connsiteX1" fmla="*/ 901700 w 6933623"/>
              <a:gd name="connsiteY1" fmla="*/ 143 h 1311020"/>
              <a:gd name="connsiteX2" fmla="*/ 2743492 w 6933623"/>
              <a:gd name="connsiteY2" fmla="*/ 682908 h 1311020"/>
              <a:gd name="connsiteX3" fmla="*/ 5164282 w 6933623"/>
              <a:gd name="connsiteY3" fmla="*/ 911443 h 1311020"/>
              <a:gd name="connsiteX4" fmla="*/ 6933623 w 6933623"/>
              <a:gd name="connsiteY4" fmla="*/ 1311020 h 1311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623" h="1311020">
                <a:moveTo>
                  <a:pt x="0" y="636989"/>
                </a:moveTo>
                <a:cubicBezTo>
                  <a:pt x="194733" y="291173"/>
                  <a:pt x="444451" y="-7510"/>
                  <a:pt x="901700" y="143"/>
                </a:cubicBezTo>
                <a:cubicBezTo>
                  <a:pt x="1358949" y="7796"/>
                  <a:pt x="2033062" y="531025"/>
                  <a:pt x="2743492" y="682908"/>
                </a:cubicBezTo>
                <a:cubicBezTo>
                  <a:pt x="3453922" y="834791"/>
                  <a:pt x="4465927" y="806758"/>
                  <a:pt x="5164282" y="911443"/>
                </a:cubicBezTo>
                <a:cubicBezTo>
                  <a:pt x="5862637" y="1016128"/>
                  <a:pt x="6146511" y="1016214"/>
                  <a:pt x="6933623" y="1311020"/>
                </a:cubicBezTo>
              </a:path>
            </a:pathLst>
          </a:custGeom>
          <a:noFill/>
          <a:ln w="38100">
            <a:solidFill>
              <a:srgbClr val="6CAA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Arc 55"/>
          <p:cNvSpPr/>
          <p:nvPr/>
        </p:nvSpPr>
        <p:spPr>
          <a:xfrm rot="7898817" flipH="1">
            <a:off x="2906730" y="3065711"/>
            <a:ext cx="864900" cy="1845691"/>
          </a:xfrm>
          <a:prstGeom prst="arc">
            <a:avLst>
              <a:gd name="adj1" fmla="val 17073973"/>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Arc 56"/>
          <p:cNvSpPr/>
          <p:nvPr/>
        </p:nvSpPr>
        <p:spPr>
          <a:xfrm rot="7898817" flipH="1">
            <a:off x="2913355" y="2909172"/>
            <a:ext cx="864900" cy="1845691"/>
          </a:xfrm>
          <a:prstGeom prst="arc">
            <a:avLst>
              <a:gd name="adj1" fmla="val 17187592"/>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0" name="Picture 79"/>
          <p:cNvPicPr>
            <a:picLocks noChangeAspect="1"/>
          </p:cNvPicPr>
          <p:nvPr/>
        </p:nvPicPr>
        <p:blipFill rotWithShape="1">
          <a:blip r:embed="rId18">
            <a:clrChange>
              <a:clrFrom>
                <a:srgbClr val="000000"/>
              </a:clrFrom>
              <a:clrTo>
                <a:srgbClr val="000000">
                  <a:alpha val="0"/>
                </a:srgbClr>
              </a:clrTo>
            </a:clrChange>
            <a:duotone>
              <a:schemeClr val="accent5">
                <a:shade val="45000"/>
                <a:satMod val="135000"/>
              </a:schemeClr>
              <a:prstClr val="white"/>
            </a:duotone>
            <a:extLst>
              <a:ext uri="{BEBA8EAE-BF5A-486C-A8C5-ECC9F3942E4B}">
                <a14:imgProps xmlns:a14="http://schemas.microsoft.com/office/drawing/2010/main">
                  <a14:imgLayer r:embed="rId19">
                    <a14:imgEffect>
                      <a14:colorTemperature colorTemp="11500"/>
                    </a14:imgEffect>
                  </a14:imgLayer>
                </a14:imgProps>
              </a:ext>
            </a:extLst>
          </a:blip>
          <a:srcRect b="7506"/>
          <a:stretch/>
        </p:blipFill>
        <p:spPr>
          <a:xfrm>
            <a:off x="1738879" y="3628658"/>
            <a:ext cx="1133060" cy="1048007"/>
          </a:xfrm>
          <a:prstGeom prst="rect">
            <a:avLst/>
          </a:prstGeom>
        </p:spPr>
      </p:pic>
      <p:sp>
        <p:nvSpPr>
          <p:cNvPr id="84" name="Freeform 83"/>
          <p:cNvSpPr/>
          <p:nvPr/>
        </p:nvSpPr>
        <p:spPr>
          <a:xfrm>
            <a:off x="853766" y="4301454"/>
            <a:ext cx="1358900" cy="530713"/>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427117 w 7449640"/>
              <a:gd name="connsiteY0" fmla="*/ 0 h 2868656"/>
              <a:gd name="connsiteX1" fmla="*/ 65167 w 7449640"/>
              <a:gd name="connsiteY1" fmla="*/ 929020 h 2868656"/>
              <a:gd name="connsiteX2" fmla="*/ 2046367 w 7449640"/>
              <a:gd name="connsiteY2" fmla="*/ 1233820 h 2868656"/>
              <a:gd name="connsiteX3" fmla="*/ 3916731 w 7449640"/>
              <a:gd name="connsiteY3" fmla="*/ 2065092 h 2868656"/>
              <a:gd name="connsiteX4" fmla="*/ 6410549 w 7449640"/>
              <a:gd name="connsiteY4" fmla="*/ 2300620 h 2868656"/>
              <a:gd name="connsiteX5" fmla="*/ 7449640 w 7449640"/>
              <a:gd name="connsiteY5" fmla="*/ 2868656 h 2868656"/>
              <a:gd name="connsiteX0" fmla="*/ 573082 w 7430505"/>
              <a:gd name="connsiteY0" fmla="*/ 0 h 2603728"/>
              <a:gd name="connsiteX1" fmla="*/ 46032 w 7430505"/>
              <a:gd name="connsiteY1" fmla="*/ 664092 h 2603728"/>
              <a:gd name="connsiteX2" fmla="*/ 2027232 w 7430505"/>
              <a:gd name="connsiteY2" fmla="*/ 968892 h 2603728"/>
              <a:gd name="connsiteX3" fmla="*/ 3897596 w 7430505"/>
              <a:gd name="connsiteY3" fmla="*/ 1800164 h 2603728"/>
              <a:gd name="connsiteX4" fmla="*/ 6391414 w 7430505"/>
              <a:gd name="connsiteY4" fmla="*/ 2035692 h 2603728"/>
              <a:gd name="connsiteX5" fmla="*/ 7430505 w 7430505"/>
              <a:gd name="connsiteY5" fmla="*/ 2603728 h 2603728"/>
              <a:gd name="connsiteX0" fmla="*/ 573373 w 7430796"/>
              <a:gd name="connsiteY0" fmla="*/ 0 h 2603728"/>
              <a:gd name="connsiteX1" fmla="*/ 46323 w 7430796"/>
              <a:gd name="connsiteY1" fmla="*/ 664092 h 2603728"/>
              <a:gd name="connsiteX2" fmla="*/ 2027523 w 7430796"/>
              <a:gd name="connsiteY2" fmla="*/ 968892 h 2603728"/>
              <a:gd name="connsiteX3" fmla="*/ 3897887 w 7430796"/>
              <a:gd name="connsiteY3" fmla="*/ 1800164 h 2603728"/>
              <a:gd name="connsiteX4" fmla="*/ 6391705 w 7430796"/>
              <a:gd name="connsiteY4" fmla="*/ 2035692 h 2603728"/>
              <a:gd name="connsiteX5" fmla="*/ 7430796 w 7430796"/>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894113 w 7427022"/>
              <a:gd name="connsiteY3" fmla="*/ 1800164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87931 w 7427022"/>
              <a:gd name="connsiteY4" fmla="*/ 2035692 h 2603728"/>
              <a:gd name="connsiteX5" fmla="*/ 7427022 w 7427022"/>
              <a:gd name="connsiteY5" fmla="*/ 2603728 h 2603728"/>
              <a:gd name="connsiteX0" fmla="*/ 569599 w 7427022"/>
              <a:gd name="connsiteY0" fmla="*/ 0 h 2603728"/>
              <a:gd name="connsiteX1" fmla="*/ 42549 w 7427022"/>
              <a:gd name="connsiteY1" fmla="*/ 664092 h 2603728"/>
              <a:gd name="connsiteX2" fmla="*/ 2023749 w 7427022"/>
              <a:gd name="connsiteY2" fmla="*/ 968892 h 2603728"/>
              <a:gd name="connsiteX3" fmla="*/ 3925864 w 7427022"/>
              <a:gd name="connsiteY3" fmla="*/ 1742571 h 2603728"/>
              <a:gd name="connsiteX4" fmla="*/ 6375231 w 7427022"/>
              <a:gd name="connsiteY4" fmla="*/ 1960821 h 2603728"/>
              <a:gd name="connsiteX5" fmla="*/ 7427022 w 7427022"/>
              <a:gd name="connsiteY5" fmla="*/ 2603728 h 2603728"/>
              <a:gd name="connsiteX0" fmla="*/ 569599 w 7433372"/>
              <a:gd name="connsiteY0" fmla="*/ 0 h 2482783"/>
              <a:gd name="connsiteX1" fmla="*/ 42549 w 7433372"/>
              <a:gd name="connsiteY1" fmla="*/ 664092 h 2482783"/>
              <a:gd name="connsiteX2" fmla="*/ 2023749 w 7433372"/>
              <a:gd name="connsiteY2" fmla="*/ 968892 h 2482783"/>
              <a:gd name="connsiteX3" fmla="*/ 3925864 w 7433372"/>
              <a:gd name="connsiteY3" fmla="*/ 1742571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25865 w 7433372"/>
              <a:gd name="connsiteY3" fmla="*/ 1729407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75231 w 7433372"/>
              <a:gd name="connsiteY4" fmla="*/ 1960821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457781 w 7433372"/>
              <a:gd name="connsiteY4" fmla="*/ 1957942 h 2482783"/>
              <a:gd name="connsiteX5" fmla="*/ 7433372 w 7433372"/>
              <a:gd name="connsiteY5" fmla="*/ 2482783 h 2482783"/>
              <a:gd name="connsiteX0" fmla="*/ 569599 w 7433372"/>
              <a:gd name="connsiteY0" fmla="*/ 0 h 2482783"/>
              <a:gd name="connsiteX1" fmla="*/ 42549 w 7433372"/>
              <a:gd name="connsiteY1" fmla="*/ 664092 h 2482783"/>
              <a:gd name="connsiteX2" fmla="*/ 2023749 w 7433372"/>
              <a:gd name="connsiteY2" fmla="*/ 968892 h 2482783"/>
              <a:gd name="connsiteX3" fmla="*/ 3967141 w 7433372"/>
              <a:gd name="connsiteY3" fmla="*/ 1720768 h 2482783"/>
              <a:gd name="connsiteX4" fmla="*/ 6387931 w 7433372"/>
              <a:gd name="connsiteY4" fmla="*/ 1949303 h 2482783"/>
              <a:gd name="connsiteX5" fmla="*/ 7433372 w 7433372"/>
              <a:gd name="connsiteY5" fmla="*/ 2482783 h 2482783"/>
              <a:gd name="connsiteX0" fmla="*/ 576260 w 7440033"/>
              <a:gd name="connsiteY0" fmla="*/ 0 h 2482783"/>
              <a:gd name="connsiteX1" fmla="*/ 49210 w 7440033"/>
              <a:gd name="connsiteY1" fmla="*/ 664092 h 2482783"/>
              <a:gd name="connsiteX2" fmla="*/ 2087560 w 7440033"/>
              <a:gd name="connsiteY2" fmla="*/ 974651 h 2482783"/>
              <a:gd name="connsiteX3" fmla="*/ 3973802 w 7440033"/>
              <a:gd name="connsiteY3" fmla="*/ 1720768 h 2482783"/>
              <a:gd name="connsiteX4" fmla="*/ 6394592 w 7440033"/>
              <a:gd name="connsiteY4" fmla="*/ 1949303 h 2482783"/>
              <a:gd name="connsiteX5" fmla="*/ 7440033 w 7440033"/>
              <a:gd name="connsiteY5" fmla="*/ 2482783 h 2482783"/>
              <a:gd name="connsiteX0" fmla="*/ 0 w 6863773"/>
              <a:gd name="connsiteY0" fmla="*/ 0 h 2482783"/>
              <a:gd name="connsiteX1" fmla="*/ 511175 w 6863773"/>
              <a:gd name="connsiteY1" fmla="*/ 1487672 h 2482783"/>
              <a:gd name="connsiteX2" fmla="*/ 1511300 w 6863773"/>
              <a:gd name="connsiteY2" fmla="*/ 974651 h 2482783"/>
              <a:gd name="connsiteX3" fmla="*/ 3397542 w 6863773"/>
              <a:gd name="connsiteY3" fmla="*/ 1720768 h 2482783"/>
              <a:gd name="connsiteX4" fmla="*/ 5818332 w 6863773"/>
              <a:gd name="connsiteY4" fmla="*/ 1949303 h 2482783"/>
              <a:gd name="connsiteX5" fmla="*/ 6863773 w 6863773"/>
              <a:gd name="connsiteY5" fmla="*/ 2482783 h 2482783"/>
              <a:gd name="connsiteX0" fmla="*/ 0 w 7721023"/>
              <a:gd name="connsiteY0" fmla="*/ 0 h 1754231"/>
              <a:gd name="connsiteX1" fmla="*/ 1368425 w 7721023"/>
              <a:gd name="connsiteY1" fmla="*/ 759120 h 1754231"/>
              <a:gd name="connsiteX2" fmla="*/ 2368550 w 7721023"/>
              <a:gd name="connsiteY2" fmla="*/ 246099 h 1754231"/>
              <a:gd name="connsiteX3" fmla="*/ 4254792 w 7721023"/>
              <a:gd name="connsiteY3" fmla="*/ 992216 h 1754231"/>
              <a:gd name="connsiteX4" fmla="*/ 6675582 w 7721023"/>
              <a:gd name="connsiteY4" fmla="*/ 1220751 h 1754231"/>
              <a:gd name="connsiteX5" fmla="*/ 7721023 w 7721023"/>
              <a:gd name="connsiteY5" fmla="*/ 1754231 h 1754231"/>
              <a:gd name="connsiteX0" fmla="*/ 0 w 7721023"/>
              <a:gd name="connsiteY0" fmla="*/ 0 h 1754231"/>
              <a:gd name="connsiteX1" fmla="*/ 903279 w 7721023"/>
              <a:gd name="connsiteY1" fmla="*/ 914747 h 1754231"/>
              <a:gd name="connsiteX2" fmla="*/ 1368425 w 7721023"/>
              <a:gd name="connsiteY2" fmla="*/ 759120 h 1754231"/>
              <a:gd name="connsiteX3" fmla="*/ 2368550 w 7721023"/>
              <a:gd name="connsiteY3" fmla="*/ 246099 h 1754231"/>
              <a:gd name="connsiteX4" fmla="*/ 4254792 w 7721023"/>
              <a:gd name="connsiteY4" fmla="*/ 992216 h 1754231"/>
              <a:gd name="connsiteX5" fmla="*/ 6675582 w 7721023"/>
              <a:gd name="connsiteY5" fmla="*/ 1220751 h 1754231"/>
              <a:gd name="connsiteX6" fmla="*/ 7721023 w 7721023"/>
              <a:gd name="connsiteY6" fmla="*/ 1754231 h 1754231"/>
              <a:gd name="connsiteX0" fmla="*/ 0 w 7714673"/>
              <a:gd name="connsiteY0" fmla="*/ 663410 h 1510551"/>
              <a:gd name="connsiteX1" fmla="*/ 896929 w 7714673"/>
              <a:gd name="connsiteY1" fmla="*/ 671067 h 1510551"/>
              <a:gd name="connsiteX2" fmla="*/ 1362075 w 7714673"/>
              <a:gd name="connsiteY2" fmla="*/ 515440 h 1510551"/>
              <a:gd name="connsiteX3" fmla="*/ 2362200 w 7714673"/>
              <a:gd name="connsiteY3" fmla="*/ 2419 h 1510551"/>
              <a:gd name="connsiteX4" fmla="*/ 4248442 w 7714673"/>
              <a:gd name="connsiteY4" fmla="*/ 748536 h 1510551"/>
              <a:gd name="connsiteX5" fmla="*/ 6669232 w 7714673"/>
              <a:gd name="connsiteY5" fmla="*/ 977071 h 1510551"/>
              <a:gd name="connsiteX6" fmla="*/ 7714673 w 7714673"/>
              <a:gd name="connsiteY6" fmla="*/ 1510551 h 1510551"/>
              <a:gd name="connsiteX0" fmla="*/ 0 w 7714673"/>
              <a:gd name="connsiteY0" fmla="*/ 663404 h 1510545"/>
              <a:gd name="connsiteX1" fmla="*/ 1362075 w 7714673"/>
              <a:gd name="connsiteY1" fmla="*/ 515434 h 1510545"/>
              <a:gd name="connsiteX2" fmla="*/ 2362200 w 7714673"/>
              <a:gd name="connsiteY2" fmla="*/ 2413 h 1510545"/>
              <a:gd name="connsiteX3" fmla="*/ 4248442 w 7714673"/>
              <a:gd name="connsiteY3" fmla="*/ 748530 h 1510545"/>
              <a:gd name="connsiteX4" fmla="*/ 6669232 w 7714673"/>
              <a:gd name="connsiteY4" fmla="*/ 977065 h 1510545"/>
              <a:gd name="connsiteX5" fmla="*/ 7714673 w 7714673"/>
              <a:gd name="connsiteY5" fmla="*/ 1510545 h 1510545"/>
              <a:gd name="connsiteX0" fmla="*/ 0 w 7397173"/>
              <a:gd name="connsiteY0" fmla="*/ 1260120 h 1511173"/>
              <a:gd name="connsiteX1" fmla="*/ 1044575 w 7397173"/>
              <a:gd name="connsiteY1" fmla="*/ 516062 h 1511173"/>
              <a:gd name="connsiteX2" fmla="*/ 2044700 w 7397173"/>
              <a:gd name="connsiteY2" fmla="*/ 3041 h 1511173"/>
              <a:gd name="connsiteX3" fmla="*/ 3930942 w 7397173"/>
              <a:gd name="connsiteY3" fmla="*/ 749158 h 1511173"/>
              <a:gd name="connsiteX4" fmla="*/ 6351732 w 7397173"/>
              <a:gd name="connsiteY4" fmla="*/ 977693 h 1511173"/>
              <a:gd name="connsiteX5" fmla="*/ 7397173 w 7397173"/>
              <a:gd name="connsiteY5" fmla="*/ 1511173 h 1511173"/>
              <a:gd name="connsiteX0" fmla="*/ 137 w 7397310"/>
              <a:gd name="connsiteY0" fmla="*/ 1260120 h 1511173"/>
              <a:gd name="connsiteX1" fmla="*/ 1044712 w 7397310"/>
              <a:gd name="connsiteY1" fmla="*/ 516062 h 1511173"/>
              <a:gd name="connsiteX2" fmla="*/ 2044837 w 7397310"/>
              <a:gd name="connsiteY2" fmla="*/ 3041 h 1511173"/>
              <a:gd name="connsiteX3" fmla="*/ 3931079 w 7397310"/>
              <a:gd name="connsiteY3" fmla="*/ 749158 h 1511173"/>
              <a:gd name="connsiteX4" fmla="*/ 6351869 w 7397310"/>
              <a:gd name="connsiteY4" fmla="*/ 977693 h 1511173"/>
              <a:gd name="connsiteX5" fmla="*/ 7397310 w 7397310"/>
              <a:gd name="connsiteY5" fmla="*/ 1511173 h 1511173"/>
              <a:gd name="connsiteX0" fmla="*/ 139 w 7390962"/>
              <a:gd name="connsiteY0" fmla="*/ 1312024 h 1511243"/>
              <a:gd name="connsiteX1" fmla="*/ 1038364 w 7390962"/>
              <a:gd name="connsiteY1" fmla="*/ 516132 h 1511243"/>
              <a:gd name="connsiteX2" fmla="*/ 2038489 w 7390962"/>
              <a:gd name="connsiteY2" fmla="*/ 3111 h 1511243"/>
              <a:gd name="connsiteX3" fmla="*/ 3924731 w 7390962"/>
              <a:gd name="connsiteY3" fmla="*/ 749228 h 1511243"/>
              <a:gd name="connsiteX4" fmla="*/ 6345521 w 7390962"/>
              <a:gd name="connsiteY4" fmla="*/ 977763 h 1511243"/>
              <a:gd name="connsiteX5" fmla="*/ 7390962 w 7390962"/>
              <a:gd name="connsiteY5" fmla="*/ 1511243 h 1511243"/>
              <a:gd name="connsiteX0" fmla="*/ 116 w 7390939"/>
              <a:gd name="connsiteY0" fmla="*/ 1308915 h 1508134"/>
              <a:gd name="connsiteX1" fmla="*/ 1181216 w 7390939"/>
              <a:gd name="connsiteY1" fmla="*/ 752034 h 1508134"/>
              <a:gd name="connsiteX2" fmla="*/ 2038466 w 7390939"/>
              <a:gd name="connsiteY2" fmla="*/ 2 h 1508134"/>
              <a:gd name="connsiteX3" fmla="*/ 3924708 w 7390939"/>
              <a:gd name="connsiteY3" fmla="*/ 746119 h 1508134"/>
              <a:gd name="connsiteX4" fmla="*/ 6345498 w 7390939"/>
              <a:gd name="connsiteY4" fmla="*/ 974654 h 1508134"/>
              <a:gd name="connsiteX5" fmla="*/ 7390939 w 7390939"/>
              <a:gd name="connsiteY5" fmla="*/ 1508134 h 1508134"/>
              <a:gd name="connsiteX0" fmla="*/ 116 w 7390939"/>
              <a:gd name="connsiteY0" fmla="*/ 1245563 h 1444782"/>
              <a:gd name="connsiteX1" fmla="*/ 1181216 w 7390939"/>
              <a:gd name="connsiteY1" fmla="*/ 688682 h 1444782"/>
              <a:gd name="connsiteX2" fmla="*/ 2082916 w 7390939"/>
              <a:gd name="connsiteY2" fmla="*/ 2 h 1444782"/>
              <a:gd name="connsiteX3" fmla="*/ 3924708 w 7390939"/>
              <a:gd name="connsiteY3" fmla="*/ 682767 h 1444782"/>
              <a:gd name="connsiteX4" fmla="*/ 6345498 w 7390939"/>
              <a:gd name="connsiteY4" fmla="*/ 911302 h 1444782"/>
              <a:gd name="connsiteX5" fmla="*/ 7390939 w 7390939"/>
              <a:gd name="connsiteY5" fmla="*/ 1444782 h 1444782"/>
              <a:gd name="connsiteX0" fmla="*/ 0 w 6209723"/>
              <a:gd name="connsiteY0" fmla="*/ 688682 h 1444782"/>
              <a:gd name="connsiteX1" fmla="*/ 901700 w 6209723"/>
              <a:gd name="connsiteY1" fmla="*/ 2 h 1444782"/>
              <a:gd name="connsiteX2" fmla="*/ 2743492 w 6209723"/>
              <a:gd name="connsiteY2" fmla="*/ 682767 h 1444782"/>
              <a:gd name="connsiteX3" fmla="*/ 5164282 w 6209723"/>
              <a:gd name="connsiteY3" fmla="*/ 911302 h 1444782"/>
              <a:gd name="connsiteX4" fmla="*/ 6209723 w 6209723"/>
              <a:gd name="connsiteY4" fmla="*/ 1444782 h 1444782"/>
              <a:gd name="connsiteX0" fmla="*/ 0 w 6209723"/>
              <a:gd name="connsiteY0" fmla="*/ 636945 h 1444879"/>
              <a:gd name="connsiteX1" fmla="*/ 901700 w 6209723"/>
              <a:gd name="connsiteY1" fmla="*/ 99 h 1444879"/>
              <a:gd name="connsiteX2" fmla="*/ 2743492 w 6209723"/>
              <a:gd name="connsiteY2" fmla="*/ 682864 h 1444879"/>
              <a:gd name="connsiteX3" fmla="*/ 5164282 w 6209723"/>
              <a:gd name="connsiteY3" fmla="*/ 911399 h 1444879"/>
              <a:gd name="connsiteX4" fmla="*/ 6209723 w 6209723"/>
              <a:gd name="connsiteY4" fmla="*/ 1444879 h 1444879"/>
              <a:gd name="connsiteX0" fmla="*/ 0 w 6209723"/>
              <a:gd name="connsiteY0" fmla="*/ 636989 h 1444923"/>
              <a:gd name="connsiteX1" fmla="*/ 901700 w 6209723"/>
              <a:gd name="connsiteY1" fmla="*/ 143 h 1444923"/>
              <a:gd name="connsiteX2" fmla="*/ 2743492 w 6209723"/>
              <a:gd name="connsiteY2" fmla="*/ 682908 h 1444923"/>
              <a:gd name="connsiteX3" fmla="*/ 5164282 w 6209723"/>
              <a:gd name="connsiteY3" fmla="*/ 911443 h 1444923"/>
              <a:gd name="connsiteX4" fmla="*/ 6209723 w 6209723"/>
              <a:gd name="connsiteY4" fmla="*/ 1444923 h 1444923"/>
              <a:gd name="connsiteX0" fmla="*/ 0 w 5164282"/>
              <a:gd name="connsiteY0" fmla="*/ 636989 h 911443"/>
              <a:gd name="connsiteX1" fmla="*/ 901700 w 5164282"/>
              <a:gd name="connsiteY1" fmla="*/ 143 h 911443"/>
              <a:gd name="connsiteX2" fmla="*/ 2743492 w 5164282"/>
              <a:gd name="connsiteY2" fmla="*/ 682908 h 911443"/>
              <a:gd name="connsiteX3" fmla="*/ 5164282 w 5164282"/>
              <a:gd name="connsiteY3" fmla="*/ 911443 h 911443"/>
              <a:gd name="connsiteX0" fmla="*/ 0 w 2743492"/>
              <a:gd name="connsiteY0" fmla="*/ 636989 h 682908"/>
              <a:gd name="connsiteX1" fmla="*/ 901700 w 2743492"/>
              <a:gd name="connsiteY1" fmla="*/ 143 h 682908"/>
              <a:gd name="connsiteX2" fmla="*/ 2743492 w 2743492"/>
              <a:gd name="connsiteY2" fmla="*/ 682908 h 682908"/>
              <a:gd name="connsiteX0" fmla="*/ 0 w 901700"/>
              <a:gd name="connsiteY0" fmla="*/ 636989 h 636989"/>
              <a:gd name="connsiteX1" fmla="*/ 901700 w 901700"/>
              <a:gd name="connsiteY1" fmla="*/ 143 h 636989"/>
              <a:gd name="connsiteX0" fmla="*/ 0 w 1416050"/>
              <a:gd name="connsiteY0" fmla="*/ 209348 h 209348"/>
              <a:gd name="connsiteX1" fmla="*/ 1416050 w 1416050"/>
              <a:gd name="connsiteY1" fmla="*/ 56284 h 209348"/>
              <a:gd name="connsiteX0" fmla="*/ 0 w 1358900"/>
              <a:gd name="connsiteY0" fmla="*/ 481635 h 481635"/>
              <a:gd name="connsiteX1" fmla="*/ 1358900 w 1358900"/>
              <a:gd name="connsiteY1" fmla="*/ 291 h 481635"/>
              <a:gd name="connsiteX0" fmla="*/ 0 w 1358900"/>
              <a:gd name="connsiteY0" fmla="*/ 481344 h 481344"/>
              <a:gd name="connsiteX1" fmla="*/ 1358900 w 1358900"/>
              <a:gd name="connsiteY1" fmla="*/ 0 h 481344"/>
              <a:gd name="connsiteX0" fmla="*/ 0 w 1358900"/>
              <a:gd name="connsiteY0" fmla="*/ 481344 h 481344"/>
              <a:gd name="connsiteX1" fmla="*/ 918495 w 1358900"/>
              <a:gd name="connsiteY1" fmla="*/ 458672 h 481344"/>
              <a:gd name="connsiteX2" fmla="*/ 1358900 w 1358900"/>
              <a:gd name="connsiteY2" fmla="*/ 0 h 481344"/>
              <a:gd name="connsiteX0" fmla="*/ 0 w 1358900"/>
              <a:gd name="connsiteY0" fmla="*/ 481344 h 481344"/>
              <a:gd name="connsiteX1" fmla="*/ 258095 w 1358900"/>
              <a:gd name="connsiteY1" fmla="*/ 199504 h 481344"/>
              <a:gd name="connsiteX2" fmla="*/ 1358900 w 1358900"/>
              <a:gd name="connsiteY2" fmla="*/ 0 h 481344"/>
              <a:gd name="connsiteX0" fmla="*/ 0 w 1358900"/>
              <a:gd name="connsiteY0" fmla="*/ 481344 h 481344"/>
              <a:gd name="connsiteX1" fmla="*/ 1358900 w 1358900"/>
              <a:gd name="connsiteY1" fmla="*/ 0 h 481344"/>
              <a:gd name="connsiteX0" fmla="*/ 0 w 1358900"/>
              <a:gd name="connsiteY0" fmla="*/ 481344 h 481344"/>
              <a:gd name="connsiteX1" fmla="*/ 1358900 w 1358900"/>
              <a:gd name="connsiteY1" fmla="*/ 0 h 481344"/>
              <a:gd name="connsiteX0" fmla="*/ 0 w 1358900"/>
              <a:gd name="connsiteY0" fmla="*/ 481344 h 481344"/>
              <a:gd name="connsiteX1" fmla="*/ 1358900 w 1358900"/>
              <a:gd name="connsiteY1" fmla="*/ 0 h 481344"/>
            </a:gdLst>
            <a:ahLst/>
            <a:cxnLst>
              <a:cxn ang="0">
                <a:pos x="connsiteX0" y="connsiteY0"/>
              </a:cxn>
              <a:cxn ang="0">
                <a:pos x="connsiteX1" y="connsiteY1"/>
              </a:cxn>
            </a:cxnLst>
            <a:rect l="l" t="t" r="r" b="b"/>
            <a:pathLst>
              <a:path w="1358900" h="481344">
                <a:moveTo>
                  <a:pt x="0" y="481344"/>
                </a:moveTo>
                <a:cubicBezTo>
                  <a:pt x="97367" y="27172"/>
                  <a:pt x="1090083" y="425375"/>
                  <a:pt x="1358900" y="0"/>
                </a:cubicBezTo>
              </a:path>
            </a:pathLst>
          </a:custGeom>
          <a:noFill/>
          <a:ln w="38100">
            <a:solidFill>
              <a:srgbClr val="6CAAB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1421854" y="3884186"/>
            <a:ext cx="1101584" cy="338554"/>
          </a:xfrm>
          <a:prstGeom prst="rect">
            <a:avLst/>
          </a:prstGeom>
          <a:noFill/>
        </p:spPr>
        <p:txBody>
          <a:bodyPr wrap="none" rtlCol="0">
            <a:spAutoFit/>
          </a:bodyPr>
          <a:lstStyle/>
          <a:p>
            <a:r>
              <a:rPr lang="en-US" sz="1600" dirty="0">
                <a:solidFill>
                  <a:schemeClr val="tx1">
                    <a:lumMod val="95000"/>
                    <a:lumOff val="5000"/>
                  </a:schemeClr>
                </a:solidFill>
                <a:latin typeface="Franklin Gothic Heavy" panose="020B0903020102020204" pitchFamily="34" charset="0"/>
              </a:rPr>
              <a:t>GOCO05S</a:t>
            </a:r>
          </a:p>
        </p:txBody>
      </p:sp>
      <p:pic>
        <p:nvPicPr>
          <p:cNvPr id="86" name="Picture 8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12233" y="3776804"/>
            <a:ext cx="716599" cy="197452"/>
          </a:xfrm>
          <a:prstGeom prst="rect">
            <a:avLst/>
          </a:prstGeom>
        </p:spPr>
      </p:pic>
      <p:sp>
        <p:nvSpPr>
          <p:cNvPr id="10" name="Freeform 9"/>
          <p:cNvSpPr/>
          <p:nvPr/>
        </p:nvSpPr>
        <p:spPr>
          <a:xfrm>
            <a:off x="649466" y="2148513"/>
            <a:ext cx="8536997" cy="2826327"/>
          </a:xfrm>
          <a:custGeom>
            <a:avLst/>
            <a:gdLst>
              <a:gd name="connsiteX0" fmla="*/ 0 w 7841673"/>
              <a:gd name="connsiteY0" fmla="*/ 0 h 2701636"/>
              <a:gd name="connsiteX1" fmla="*/ 457200 w 7841673"/>
              <a:gd name="connsiteY1" fmla="*/ 762000 h 2701636"/>
              <a:gd name="connsiteX2" fmla="*/ 2438400 w 7841673"/>
              <a:gd name="connsiteY2" fmla="*/ 1066800 h 2701636"/>
              <a:gd name="connsiteX3" fmla="*/ 4308764 w 7841673"/>
              <a:gd name="connsiteY3" fmla="*/ 1898072 h 2701636"/>
              <a:gd name="connsiteX4" fmla="*/ 6802582 w 7841673"/>
              <a:gd name="connsiteY4" fmla="*/ 2133600 h 2701636"/>
              <a:gd name="connsiteX5" fmla="*/ 7841673 w 7841673"/>
              <a:gd name="connsiteY5" fmla="*/ 2701636 h 2701636"/>
              <a:gd name="connsiteX0" fmla="*/ 0 w 8536998"/>
              <a:gd name="connsiteY0" fmla="*/ 0 h 2563413"/>
              <a:gd name="connsiteX1" fmla="*/ 457200 w 8536998"/>
              <a:gd name="connsiteY1" fmla="*/ 762000 h 2563413"/>
              <a:gd name="connsiteX2" fmla="*/ 2438400 w 8536998"/>
              <a:gd name="connsiteY2" fmla="*/ 1066800 h 2563413"/>
              <a:gd name="connsiteX3" fmla="*/ 4308764 w 8536998"/>
              <a:gd name="connsiteY3" fmla="*/ 1898072 h 2563413"/>
              <a:gd name="connsiteX4" fmla="*/ 6802582 w 8536998"/>
              <a:gd name="connsiteY4" fmla="*/ 2133600 h 2563413"/>
              <a:gd name="connsiteX5" fmla="*/ 8536998 w 8536998"/>
              <a:gd name="connsiteY5" fmla="*/ 2563413 h 2563413"/>
              <a:gd name="connsiteX0" fmla="*/ 0 w 8536998"/>
              <a:gd name="connsiteY0" fmla="*/ 0 h 2563413"/>
              <a:gd name="connsiteX1" fmla="*/ 457200 w 8536998"/>
              <a:gd name="connsiteY1" fmla="*/ 762000 h 2563413"/>
              <a:gd name="connsiteX2" fmla="*/ 2438400 w 8536998"/>
              <a:gd name="connsiteY2" fmla="*/ 1066800 h 2563413"/>
              <a:gd name="connsiteX3" fmla="*/ 4308764 w 8536998"/>
              <a:gd name="connsiteY3" fmla="*/ 1898072 h 2563413"/>
              <a:gd name="connsiteX4" fmla="*/ 6802582 w 8536998"/>
              <a:gd name="connsiteY4" fmla="*/ 2133600 h 2563413"/>
              <a:gd name="connsiteX5" fmla="*/ 8536998 w 8536998"/>
              <a:gd name="connsiteY5" fmla="*/ 2563413 h 2563413"/>
              <a:gd name="connsiteX0" fmla="*/ 0 w 8536998"/>
              <a:gd name="connsiteY0" fmla="*/ 0 h 2563413"/>
              <a:gd name="connsiteX1" fmla="*/ 457200 w 8536998"/>
              <a:gd name="connsiteY1" fmla="*/ 762000 h 2563413"/>
              <a:gd name="connsiteX2" fmla="*/ 2438400 w 8536998"/>
              <a:gd name="connsiteY2" fmla="*/ 1066800 h 2563413"/>
              <a:gd name="connsiteX3" fmla="*/ 4308764 w 8536998"/>
              <a:gd name="connsiteY3" fmla="*/ 1898072 h 2563413"/>
              <a:gd name="connsiteX4" fmla="*/ 6802582 w 8536998"/>
              <a:gd name="connsiteY4" fmla="*/ 2133600 h 2563413"/>
              <a:gd name="connsiteX5" fmla="*/ 8536998 w 8536998"/>
              <a:gd name="connsiteY5" fmla="*/ 2563413 h 256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6998" h="2563413">
                <a:moveTo>
                  <a:pt x="0" y="0"/>
                </a:moveTo>
                <a:cubicBezTo>
                  <a:pt x="25400" y="292100"/>
                  <a:pt x="50800" y="584200"/>
                  <a:pt x="457200" y="762000"/>
                </a:cubicBezTo>
                <a:cubicBezTo>
                  <a:pt x="863600" y="939800"/>
                  <a:pt x="1796473" y="877455"/>
                  <a:pt x="2438400" y="1066800"/>
                </a:cubicBezTo>
                <a:cubicBezTo>
                  <a:pt x="3080327" y="1256145"/>
                  <a:pt x="3581400" y="1720272"/>
                  <a:pt x="4308764" y="1898072"/>
                </a:cubicBezTo>
                <a:cubicBezTo>
                  <a:pt x="5036128" y="2075872"/>
                  <a:pt x="6097876" y="2022710"/>
                  <a:pt x="6802582" y="2133600"/>
                </a:cubicBezTo>
                <a:cubicBezTo>
                  <a:pt x="7507288" y="2244490"/>
                  <a:pt x="7911811" y="2285885"/>
                  <a:pt x="8536998" y="2563413"/>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Arc 60"/>
          <p:cNvSpPr/>
          <p:nvPr/>
        </p:nvSpPr>
        <p:spPr>
          <a:xfrm rot="6472056" flipH="1">
            <a:off x="6794077" y="3971834"/>
            <a:ext cx="690277" cy="1678030"/>
          </a:xfrm>
          <a:prstGeom prst="arc">
            <a:avLst>
              <a:gd name="adj1" fmla="val 17073973"/>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p:nvPr/>
        </p:nvSpPr>
        <p:spPr>
          <a:xfrm rot="7057461" flipH="1">
            <a:off x="6794076" y="3800161"/>
            <a:ext cx="690277" cy="1678030"/>
          </a:xfrm>
          <a:prstGeom prst="arc">
            <a:avLst>
              <a:gd name="adj1" fmla="val 16960956"/>
              <a:gd name="adj2" fmla="val 1141535"/>
            </a:avLst>
          </a:prstGeom>
          <a:ln w="63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04" name="Picture 103"/>
          <p:cNvPicPr>
            <a:picLocks noChangeAspect="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10444" t="10476" r="43664" b="2143"/>
          <a:stretch/>
        </p:blipFill>
        <p:spPr>
          <a:xfrm>
            <a:off x="7744842" y="2124364"/>
            <a:ext cx="1402725" cy="2063857"/>
          </a:xfrm>
          <a:prstGeom prst="rect">
            <a:avLst/>
          </a:prstGeom>
        </p:spPr>
      </p:pic>
      <p:sp>
        <p:nvSpPr>
          <p:cNvPr id="106" name="TextBox 105"/>
          <p:cNvSpPr txBox="1"/>
          <p:nvPr/>
        </p:nvSpPr>
        <p:spPr>
          <a:xfrm>
            <a:off x="8176884" y="1576421"/>
            <a:ext cx="1019831" cy="584775"/>
          </a:xfrm>
          <a:prstGeom prst="rect">
            <a:avLst/>
          </a:prstGeom>
          <a:noFill/>
        </p:spPr>
        <p:txBody>
          <a:bodyPr wrap="none" rtlCol="0">
            <a:spAutoFit/>
          </a:bodyPr>
          <a:lstStyle/>
          <a:p>
            <a:pPr algn="ctr"/>
            <a:r>
              <a:rPr lang="en-US" sz="1600" dirty="0">
                <a:latin typeface="Franklin Gothic Heavy" panose="020B0903020102020204" pitchFamily="34" charset="0"/>
              </a:rPr>
              <a:t>NGA</a:t>
            </a:r>
          </a:p>
          <a:p>
            <a:pPr algn="ctr"/>
            <a:r>
              <a:rPr lang="en-US" sz="1600" dirty="0">
                <a:latin typeface="Franklin Gothic Heavy" panose="020B0903020102020204" pitchFamily="34" charset="0"/>
              </a:rPr>
              <a:t>ArcticGP</a:t>
            </a:r>
          </a:p>
        </p:txBody>
      </p:sp>
      <p:pic>
        <p:nvPicPr>
          <p:cNvPr id="70" name="Picture 69">
            <a:extLst>
              <a:ext uri="{FF2B5EF4-FFF2-40B4-BE49-F238E27FC236}">
                <a16:creationId xmlns:a16="http://schemas.microsoft.com/office/drawing/2014/main" id="{9E235E9B-982D-4D59-96FA-46E403AA069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7197" y="5625970"/>
            <a:ext cx="1781852" cy="1170432"/>
          </a:xfrm>
          <a:prstGeom prst="rect">
            <a:avLst/>
          </a:prstGeom>
          <a:ln>
            <a:noFill/>
          </a:ln>
          <a:effectLst>
            <a:outerShdw blurRad="292100" dist="139700" dir="2700000" algn="tl" rotWithShape="0">
              <a:srgbClr val="333333">
                <a:alpha val="65000"/>
              </a:srgbClr>
            </a:outerShdw>
          </a:effectLst>
        </p:spPr>
      </p:pic>
      <p:pic>
        <p:nvPicPr>
          <p:cNvPr id="71" name="Picture 70">
            <a:extLst>
              <a:ext uri="{FF2B5EF4-FFF2-40B4-BE49-F238E27FC236}">
                <a16:creationId xmlns:a16="http://schemas.microsoft.com/office/drawing/2014/main" id="{FBCA8A53-0DF7-463D-BDCB-7665019C1A58}"/>
              </a:ext>
            </a:extLst>
          </p:cNvPr>
          <p:cNvPicPr>
            <a:picLocks noChangeAspect="1"/>
          </p:cNvPicPr>
          <p:nvPr/>
        </p:nvPicPr>
        <p:blipFill>
          <a:blip r:embed="rId10" cstate="print">
            <a:clrChange>
              <a:clrFrom>
                <a:srgbClr val="FEFEFE"/>
              </a:clrFrom>
              <a:clrTo>
                <a:srgbClr val="FEFEFE">
                  <a:alpha val="0"/>
                </a:srgbClr>
              </a:clrTo>
            </a:clrChange>
            <a:extLst>
              <a:ext uri="{BEBA8EAE-BF5A-486C-A8C5-ECC9F3942E4B}">
                <a14:imgProps xmlns:a14="http://schemas.microsoft.com/office/drawing/2010/main">
                  <a14:imgLayer r:embed="rId11">
                    <a14:imgEffect>
                      <a14:artisticMarker/>
                    </a14:imgEffect>
                  </a14:imgLayer>
                </a14:imgProps>
              </a:ext>
              <a:ext uri="{28A0092B-C50C-407E-A947-70E740481C1C}">
                <a14:useLocalDpi xmlns:a14="http://schemas.microsoft.com/office/drawing/2010/main" val="0"/>
              </a:ext>
            </a:extLst>
          </a:blip>
          <a:stretch>
            <a:fillRect/>
          </a:stretch>
        </p:blipFill>
        <p:spPr>
          <a:xfrm>
            <a:off x="5349555" y="5867400"/>
            <a:ext cx="464625" cy="464625"/>
          </a:xfrm>
          <a:prstGeom prst="rect">
            <a:avLst/>
          </a:prstGeom>
        </p:spPr>
      </p:pic>
      <p:sp>
        <p:nvSpPr>
          <p:cNvPr id="72" name="Freeform 32">
            <a:extLst>
              <a:ext uri="{FF2B5EF4-FFF2-40B4-BE49-F238E27FC236}">
                <a16:creationId xmlns:a16="http://schemas.microsoft.com/office/drawing/2014/main" id="{66CCB7BF-CA4E-4A77-A841-00EFDBAA32DE}"/>
              </a:ext>
            </a:extLst>
          </p:cNvPr>
          <p:cNvSpPr/>
          <p:nvPr/>
        </p:nvSpPr>
        <p:spPr>
          <a:xfrm rot="2866093">
            <a:off x="4843769" y="5657033"/>
            <a:ext cx="571658" cy="250124"/>
          </a:xfrm>
          <a:custGeom>
            <a:avLst/>
            <a:gdLst>
              <a:gd name="connsiteX0" fmla="*/ 0 w 1121434"/>
              <a:gd name="connsiteY0" fmla="*/ 91661 h 233558"/>
              <a:gd name="connsiteX1" fmla="*/ 276045 w 1121434"/>
              <a:gd name="connsiteY1" fmla="*/ 5397 h 233558"/>
              <a:gd name="connsiteX2" fmla="*/ 690113 w 1121434"/>
              <a:gd name="connsiteY2" fmla="*/ 229683 h 233558"/>
              <a:gd name="connsiteX3" fmla="*/ 1121434 w 1121434"/>
              <a:gd name="connsiteY3" fmla="*/ 126166 h 233558"/>
              <a:gd name="connsiteX0" fmla="*/ 0 w 1121434"/>
              <a:gd name="connsiteY0" fmla="*/ 108437 h 506346"/>
              <a:gd name="connsiteX1" fmla="*/ 276045 w 1121434"/>
              <a:gd name="connsiteY1" fmla="*/ 22173 h 506346"/>
              <a:gd name="connsiteX2" fmla="*/ 713475 w 1121434"/>
              <a:gd name="connsiteY2" fmla="*/ 505439 h 506346"/>
              <a:gd name="connsiteX3" fmla="*/ 1121434 w 1121434"/>
              <a:gd name="connsiteY3" fmla="*/ 142942 h 506346"/>
            </a:gdLst>
            <a:ahLst/>
            <a:cxnLst>
              <a:cxn ang="0">
                <a:pos x="connsiteX0" y="connsiteY0"/>
              </a:cxn>
              <a:cxn ang="0">
                <a:pos x="connsiteX1" y="connsiteY1"/>
              </a:cxn>
              <a:cxn ang="0">
                <a:pos x="connsiteX2" y="connsiteY2"/>
              </a:cxn>
              <a:cxn ang="0">
                <a:pos x="connsiteX3" y="connsiteY3"/>
              </a:cxn>
            </a:cxnLst>
            <a:rect l="l" t="t" r="r" b="b"/>
            <a:pathLst>
              <a:path w="1121434" h="506346">
                <a:moveTo>
                  <a:pt x="0" y="108437"/>
                </a:moveTo>
                <a:cubicBezTo>
                  <a:pt x="80513" y="53803"/>
                  <a:pt x="157133" y="-43994"/>
                  <a:pt x="276045" y="22173"/>
                </a:cubicBezTo>
                <a:cubicBezTo>
                  <a:pt x="394958" y="88340"/>
                  <a:pt x="572577" y="485311"/>
                  <a:pt x="713475" y="505439"/>
                </a:cubicBezTo>
                <a:cubicBezTo>
                  <a:pt x="854373" y="525567"/>
                  <a:pt x="976222" y="204764"/>
                  <a:pt x="1121434" y="142942"/>
                </a:cubicBezTo>
              </a:path>
            </a:pathLst>
          </a:custGeom>
          <a:noFill/>
          <a:ln>
            <a:solidFill>
              <a:schemeClr val="tx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80463A55-CBDA-42BB-AB7A-BE139EECE115}"/>
              </a:ext>
            </a:extLst>
          </p:cNvPr>
          <p:cNvSpPr txBox="1"/>
          <p:nvPr/>
        </p:nvSpPr>
        <p:spPr>
          <a:xfrm>
            <a:off x="6400800" y="5334000"/>
            <a:ext cx="929037" cy="307777"/>
          </a:xfrm>
          <a:prstGeom prst="rect">
            <a:avLst/>
          </a:prstGeom>
          <a:noFill/>
        </p:spPr>
        <p:txBody>
          <a:bodyPr wrap="none" rtlCol="0">
            <a:spAutoFit/>
          </a:bodyPr>
          <a:lstStyle/>
          <a:p>
            <a:r>
              <a:rPr lang="en-US" sz="1400" dirty="0">
                <a:solidFill>
                  <a:schemeClr val="bg1">
                    <a:lumMod val="50000"/>
                  </a:schemeClr>
                </a:solidFill>
                <a:latin typeface="Franklin Gothic Heavy" panose="020B0903020102020204" pitchFamily="34" charset="0"/>
              </a:rPr>
              <a:t>GEOID18</a:t>
            </a:r>
          </a:p>
        </p:txBody>
      </p:sp>
      <p:pic>
        <p:nvPicPr>
          <p:cNvPr id="4" name="Picture 3">
            <a:extLst>
              <a:ext uri="{FF2B5EF4-FFF2-40B4-BE49-F238E27FC236}">
                <a16:creationId xmlns:a16="http://schemas.microsoft.com/office/drawing/2014/main" id="{F9DB2956-0A81-4FBE-A821-F27319E843BB}"/>
              </a:ext>
            </a:extLst>
          </p:cNvPr>
          <p:cNvPicPr>
            <a:picLocks noChangeAspect="1"/>
          </p:cNvPicPr>
          <p:nvPr/>
        </p:nvPicPr>
        <p:blipFill>
          <a:blip r:embed="rId22"/>
          <a:stretch>
            <a:fillRect/>
          </a:stretch>
        </p:blipFill>
        <p:spPr>
          <a:xfrm>
            <a:off x="7322283" y="5158120"/>
            <a:ext cx="1606515" cy="824583"/>
          </a:xfrm>
          <a:prstGeom prst="rect">
            <a:avLst/>
          </a:prstGeom>
        </p:spPr>
      </p:pic>
      <p:sp>
        <p:nvSpPr>
          <p:cNvPr id="83" name="TextBox 82">
            <a:extLst>
              <a:ext uri="{FF2B5EF4-FFF2-40B4-BE49-F238E27FC236}">
                <a16:creationId xmlns:a16="http://schemas.microsoft.com/office/drawing/2014/main" id="{EDF653CB-4EE8-4195-8049-DE28767B6428}"/>
              </a:ext>
            </a:extLst>
          </p:cNvPr>
          <p:cNvSpPr txBox="1"/>
          <p:nvPr/>
        </p:nvSpPr>
        <p:spPr>
          <a:xfrm>
            <a:off x="7396812" y="4829689"/>
            <a:ext cx="1106393" cy="307777"/>
          </a:xfrm>
          <a:prstGeom prst="rect">
            <a:avLst/>
          </a:prstGeom>
          <a:noFill/>
        </p:spPr>
        <p:txBody>
          <a:bodyPr wrap="none" rtlCol="0">
            <a:spAutoFit/>
          </a:bodyPr>
          <a:lstStyle/>
          <a:p>
            <a:r>
              <a:rPr lang="en-US" sz="1400" dirty="0">
                <a:latin typeface="Franklin Gothic Heavy" panose="020B0903020102020204" pitchFamily="34" charset="0"/>
              </a:rPr>
              <a:t>xGeoid20B</a:t>
            </a:r>
          </a:p>
        </p:txBody>
      </p:sp>
    </p:spTree>
    <p:extLst>
      <p:ext uri="{BB962C8B-B14F-4D97-AF65-F5344CB8AC3E}">
        <p14:creationId xmlns:p14="http://schemas.microsoft.com/office/powerpoint/2010/main" val="3714782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dirty="0"/>
              <a:t>xGeoid14</a:t>
            </a:r>
          </a:p>
        </p:txBody>
      </p:sp>
      <p:sp>
        <p:nvSpPr>
          <p:cNvPr id="77827" name="Content Placeholder 2"/>
          <p:cNvSpPr>
            <a:spLocks noGrp="1"/>
          </p:cNvSpPr>
          <p:nvPr>
            <p:ph idx="1"/>
          </p:nvPr>
        </p:nvSpPr>
        <p:spPr>
          <a:xfrm>
            <a:off x="457200" y="1295400"/>
            <a:ext cx="8229600" cy="4525963"/>
          </a:xfrm>
        </p:spPr>
        <p:txBody>
          <a:bodyPr/>
          <a:lstStyle/>
          <a:p>
            <a:pPr lvl="1"/>
            <a:r>
              <a:rPr lang="en-US" altLang="en-US" dirty="0"/>
              <a:t>First experimental geoid model released June 30, 2014</a:t>
            </a:r>
          </a:p>
          <a:p>
            <a:pPr lvl="1"/>
            <a:r>
              <a:rPr lang="en-US" altLang="en-US" dirty="0"/>
              <a:t>Online tools for accessing it (GRAV-D website)</a:t>
            </a:r>
          </a:p>
        </p:txBody>
      </p:sp>
      <p:pic>
        <p:nvPicPr>
          <p:cNvPr id="2050" name="Picture 2" descr="xGEOID14B">
            <a:extLst>
              <a:ext uri="{FF2B5EF4-FFF2-40B4-BE49-F238E27FC236}">
                <a16:creationId xmlns:a16="http://schemas.microsoft.com/office/drawing/2014/main" id="{3D8A49B7-5E5A-42C5-B473-D5F8B6C5F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873221"/>
            <a:ext cx="6886575" cy="4019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0D845-4FFF-4650-A736-EA78E0885405}"/>
              </a:ext>
            </a:extLst>
          </p:cNvPr>
          <p:cNvSpPr>
            <a:spLocks noGrp="1"/>
          </p:cNvSpPr>
          <p:nvPr>
            <p:ph type="title"/>
          </p:nvPr>
        </p:nvSpPr>
        <p:spPr/>
        <p:txBody>
          <a:bodyPr/>
          <a:lstStyle/>
          <a:p>
            <a:r>
              <a:rPr lang="en-US" dirty="0"/>
              <a:t>xGEOID20</a:t>
            </a:r>
          </a:p>
        </p:txBody>
      </p:sp>
      <p:pic>
        <p:nvPicPr>
          <p:cNvPr id="1026" name="Picture 2">
            <a:extLst>
              <a:ext uri="{FF2B5EF4-FFF2-40B4-BE49-F238E27FC236}">
                <a16:creationId xmlns:a16="http://schemas.microsoft.com/office/drawing/2014/main" id="{A33B4EF7-C4EF-4246-8D2B-756ADA9481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219200"/>
            <a:ext cx="7261317" cy="5610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1822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effect of airborne gravity</a:t>
            </a:r>
          </a:p>
        </p:txBody>
      </p:sp>
      <p:pic>
        <p:nvPicPr>
          <p:cNvPr id="6" name="Content Placeholder 5">
            <a:extLst>
              <a:ext uri="{FF2B5EF4-FFF2-40B4-BE49-F238E27FC236}">
                <a16:creationId xmlns:a16="http://schemas.microsoft.com/office/drawing/2014/main" id="{5BCB25FA-D074-486D-BB1A-454678EDC47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3" y="1981200"/>
            <a:ext cx="3944470" cy="3048000"/>
          </a:xfrm>
        </p:spPr>
      </p:pic>
      <p:pic>
        <p:nvPicPr>
          <p:cNvPr id="8" name="Picture 7">
            <a:extLst>
              <a:ext uri="{FF2B5EF4-FFF2-40B4-BE49-F238E27FC236}">
                <a16:creationId xmlns:a16="http://schemas.microsoft.com/office/drawing/2014/main" id="{3840B47B-2CAD-4557-89D7-14CF43FF4D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4838" y="2840465"/>
            <a:ext cx="5199162" cy="4017535"/>
          </a:xfrm>
          <a:prstGeom prst="rect">
            <a:avLst/>
          </a:prstGeom>
        </p:spPr>
      </p:pic>
    </p:spTree>
    <p:extLst>
      <p:ext uri="{BB962C8B-B14F-4D97-AF65-F5344CB8AC3E}">
        <p14:creationId xmlns:p14="http://schemas.microsoft.com/office/powerpoint/2010/main" val="36913735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p:cNvSpPr>
            <a:spLocks noGrp="1"/>
          </p:cNvSpPr>
          <p:nvPr>
            <p:ph idx="1"/>
          </p:nvPr>
        </p:nvSpPr>
        <p:spPr>
          <a:xfrm>
            <a:off x="242888" y="1404938"/>
            <a:ext cx="8572500" cy="5345112"/>
          </a:xfrm>
        </p:spPr>
        <p:txBody>
          <a:bodyPr/>
          <a:lstStyle/>
          <a:p>
            <a:pPr>
              <a:lnSpc>
                <a:spcPct val="105000"/>
              </a:lnSpc>
            </a:pPr>
            <a:r>
              <a:rPr lang="en-US" altLang="en-US" dirty="0">
                <a:sym typeface="Wingdings" pitchFamily="2" charset="2"/>
              </a:rPr>
              <a:t>How much will NSRS ellipsoid height change?</a:t>
            </a:r>
          </a:p>
          <a:p>
            <a:pPr lvl="1">
              <a:lnSpc>
                <a:spcPct val="105000"/>
              </a:lnSpc>
            </a:pPr>
            <a:r>
              <a:rPr lang="en-US" altLang="en-US" dirty="0">
                <a:sym typeface="Wingdings" pitchFamily="2" charset="2"/>
              </a:rPr>
              <a:t>Geometric Datum will be aligned to ITRF</a:t>
            </a:r>
          </a:p>
          <a:p>
            <a:pPr lvl="1">
              <a:lnSpc>
                <a:spcPct val="105000"/>
              </a:lnSpc>
            </a:pPr>
            <a:r>
              <a:rPr lang="en-US" altLang="en-US" dirty="0" err="1">
                <a:sym typeface="Wingdings" pitchFamily="2" charset="2"/>
              </a:rPr>
              <a:t>Approx</a:t>
            </a:r>
            <a:r>
              <a:rPr lang="en-US" altLang="en-US" dirty="0">
                <a:sym typeface="Wingdings" pitchFamily="2" charset="2"/>
              </a:rPr>
              <a:t> -1.9 m (Puerto Rico) to +2.0 m (Guam)</a:t>
            </a:r>
          </a:p>
          <a:p>
            <a:pPr lvl="1">
              <a:lnSpc>
                <a:spcPct val="105000"/>
              </a:lnSpc>
            </a:pPr>
            <a:endParaRPr lang="en-US" altLang="en-US" dirty="0">
              <a:sym typeface="Wingdings" pitchFamily="2" charset="2"/>
            </a:endParaRPr>
          </a:p>
          <a:p>
            <a:pPr>
              <a:lnSpc>
                <a:spcPct val="105000"/>
              </a:lnSpc>
            </a:pPr>
            <a:r>
              <a:rPr lang="en-US" altLang="en-US" dirty="0">
                <a:sym typeface="Wingdings" pitchFamily="2" charset="2"/>
              </a:rPr>
              <a:t>How much will NSRS CONUS orthometric height change?</a:t>
            </a:r>
          </a:p>
          <a:p>
            <a:pPr lvl="1">
              <a:lnSpc>
                <a:spcPct val="105000"/>
              </a:lnSpc>
            </a:pPr>
            <a:r>
              <a:rPr lang="en-US" altLang="en-US" dirty="0" err="1">
                <a:sym typeface="Wingdings" pitchFamily="2" charset="2"/>
              </a:rPr>
              <a:t>Approx</a:t>
            </a:r>
            <a:r>
              <a:rPr lang="en-US" altLang="en-US" dirty="0">
                <a:sym typeface="Wingdings" pitchFamily="2" charset="2"/>
              </a:rPr>
              <a:t> +0.1 m (Florida) to -1.3 m (Washington)</a:t>
            </a:r>
          </a:p>
          <a:p>
            <a:pPr lvl="1">
              <a:lnSpc>
                <a:spcPct val="105000"/>
              </a:lnSpc>
            </a:pPr>
            <a:r>
              <a:rPr lang="en-US" altLang="en-US" dirty="0" err="1">
                <a:sym typeface="Wingdings" pitchFamily="2" charset="2"/>
              </a:rPr>
              <a:t>Approx</a:t>
            </a:r>
            <a:r>
              <a:rPr lang="en-US" altLang="en-US" dirty="0">
                <a:sym typeface="Wingdings" pitchFamily="2" charset="2"/>
              </a:rPr>
              <a:t>  -0.35 m (East NY) to -0.48 m (West NY)</a:t>
            </a:r>
          </a:p>
          <a:p>
            <a:pPr lvl="1">
              <a:lnSpc>
                <a:spcPct val="105000"/>
              </a:lnSpc>
            </a:pPr>
            <a:endParaRPr lang="en-US" altLang="en-US" dirty="0">
              <a:sym typeface="Wingdings" pitchFamily="2" charset="2"/>
            </a:endParaRPr>
          </a:p>
          <a:p>
            <a:pPr lvl="1">
              <a:lnSpc>
                <a:spcPct val="105000"/>
              </a:lnSpc>
            </a:pPr>
            <a:r>
              <a:rPr lang="en-US" altLang="en-US" dirty="0">
                <a:sym typeface="Wingdings" pitchFamily="2" charset="2"/>
              </a:rPr>
              <a:t>More than 2 meters of change in Alaska</a:t>
            </a:r>
          </a:p>
          <a:p>
            <a:pPr>
              <a:lnSpc>
                <a:spcPct val="105000"/>
              </a:lnSpc>
            </a:pPr>
            <a:endParaRPr lang="en-US" altLang="en-US" dirty="0">
              <a:sym typeface="Wingdings" pitchFamily="2" charset="2"/>
            </a:endParaRPr>
          </a:p>
          <a:p>
            <a:pPr>
              <a:lnSpc>
                <a:spcPct val="105000"/>
              </a:lnSpc>
            </a:pPr>
            <a:endParaRPr lang="en-US" altLang="en-US" dirty="0">
              <a:sym typeface="Wingdings" pitchFamily="2" charset="2"/>
            </a:endParaRPr>
          </a:p>
          <a:p>
            <a:pPr lvl="1">
              <a:lnSpc>
                <a:spcPct val="105000"/>
              </a:lnSpc>
            </a:pPr>
            <a:endParaRPr lang="en-US" altLang="en-US" dirty="0"/>
          </a:p>
          <a:p>
            <a:pPr lvl="2">
              <a:lnSpc>
                <a:spcPct val="105000"/>
              </a:lnSpc>
            </a:pPr>
            <a:endParaRPr lang="en-US" altLang="en-US" dirty="0"/>
          </a:p>
        </p:txBody>
      </p:sp>
      <p:sp>
        <p:nvSpPr>
          <p:cNvPr id="93187" name="Title 1"/>
          <p:cNvSpPr>
            <a:spLocks noGrp="1"/>
          </p:cNvSpPr>
          <p:nvPr>
            <p:ph type="title"/>
          </p:nvPr>
        </p:nvSpPr>
        <p:spPr>
          <a:xfrm>
            <a:off x="0" y="585788"/>
            <a:ext cx="9144000" cy="582612"/>
          </a:xfrm>
        </p:spPr>
        <p:txBody>
          <a:bodyPr/>
          <a:lstStyle/>
          <a:p>
            <a:r>
              <a:rPr lang="en-US" altLang="en-US"/>
              <a:t>How much will heights change?</a:t>
            </a:r>
          </a:p>
        </p:txBody>
      </p:sp>
    </p:spTree>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altLang="en-US"/>
              <a:t>Metadata is Critical</a:t>
            </a:r>
          </a:p>
        </p:txBody>
      </p:sp>
      <p:sp>
        <p:nvSpPr>
          <p:cNvPr id="97283" name="Content Placeholder 2"/>
          <p:cNvSpPr>
            <a:spLocks noGrp="1"/>
          </p:cNvSpPr>
          <p:nvPr>
            <p:ph idx="1"/>
          </p:nvPr>
        </p:nvSpPr>
        <p:spPr/>
        <p:txBody>
          <a:bodyPr/>
          <a:lstStyle/>
          <a:p>
            <a:pPr eaLnBrk="1" hangingPunct="1"/>
            <a:r>
              <a:rPr lang="en-US" altLang="en-US"/>
              <a:t>Your positional metadata should include:</a:t>
            </a:r>
          </a:p>
          <a:p>
            <a:pPr lvl="1" eaLnBrk="1" hangingPunct="1"/>
            <a:r>
              <a:rPr lang="en-US" altLang="en-US"/>
              <a:t>datum</a:t>
            </a:r>
          </a:p>
          <a:p>
            <a:pPr lvl="1" eaLnBrk="1" hangingPunct="1"/>
            <a:r>
              <a:rPr lang="en-US" altLang="en-US"/>
              <a:t>epoch</a:t>
            </a:r>
          </a:p>
          <a:p>
            <a:pPr lvl="1" eaLnBrk="1" hangingPunct="1"/>
            <a:r>
              <a:rPr lang="en-US" altLang="en-US"/>
              <a:t>source</a:t>
            </a:r>
          </a:p>
          <a:p>
            <a:pPr eaLnBrk="1" hangingPunct="1"/>
            <a:r>
              <a:rPr lang="en-US" altLang="en-US"/>
              <a:t>These will facilitate transforming from current to new datum</a:t>
            </a:r>
          </a:p>
          <a:p>
            <a:pPr eaLnBrk="1" hangingPunct="1"/>
            <a:r>
              <a:rPr lang="en-US" altLang="en-US"/>
              <a:t>Maintaining your original survey data will provide more accurate results</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484188"/>
            <a:ext cx="8229600" cy="1143000"/>
          </a:xfrm>
        </p:spPr>
        <p:txBody>
          <a:bodyPr/>
          <a:lstStyle/>
          <a:p>
            <a:r>
              <a:rPr lang="en-US" sz="3600"/>
              <a:t>History of vertical </a:t>
            </a:r>
            <a:br>
              <a:rPr lang="en-US" sz="3600"/>
            </a:br>
            <a:r>
              <a:rPr lang="en-US" sz="3600"/>
              <a:t>datums in the USA</a:t>
            </a:r>
          </a:p>
        </p:txBody>
      </p:sp>
      <p:sp>
        <p:nvSpPr>
          <p:cNvPr id="23555" name="Content Placeholder 2"/>
          <p:cNvSpPr>
            <a:spLocks noGrp="1"/>
          </p:cNvSpPr>
          <p:nvPr>
            <p:ph idx="1"/>
          </p:nvPr>
        </p:nvSpPr>
        <p:spPr>
          <a:xfrm>
            <a:off x="457200" y="1809750"/>
            <a:ext cx="8229600" cy="4525963"/>
          </a:xfrm>
        </p:spPr>
        <p:txBody>
          <a:bodyPr/>
          <a:lstStyle/>
          <a:p>
            <a:pPr>
              <a:lnSpc>
                <a:spcPct val="90000"/>
              </a:lnSpc>
            </a:pPr>
            <a:r>
              <a:rPr lang="en-US" sz="2800" b="1"/>
              <a:t>NAVD 88</a:t>
            </a:r>
            <a:endParaRPr lang="en-US" sz="2800"/>
          </a:p>
          <a:p>
            <a:pPr lvl="1">
              <a:lnSpc>
                <a:spcPct val="90000"/>
              </a:lnSpc>
            </a:pPr>
            <a:r>
              <a:rPr lang="en-US" sz="2200"/>
              <a:t>North American Vertical Datum of 1988</a:t>
            </a:r>
          </a:p>
          <a:p>
            <a:pPr lvl="1">
              <a:lnSpc>
                <a:spcPct val="90000"/>
              </a:lnSpc>
            </a:pPr>
            <a:endParaRPr lang="en-US" sz="2200"/>
          </a:p>
          <a:p>
            <a:pPr lvl="1">
              <a:lnSpc>
                <a:spcPct val="90000"/>
              </a:lnSpc>
            </a:pPr>
            <a:r>
              <a:rPr lang="en-US" sz="2200"/>
              <a:t>One height held fixed at “Father Point” (Rimouski, Canada)</a:t>
            </a:r>
          </a:p>
          <a:p>
            <a:pPr>
              <a:lnSpc>
                <a:spcPct val="90000"/>
              </a:lnSpc>
            </a:pPr>
            <a:endParaRPr lang="en-US" sz="2200"/>
          </a:p>
          <a:p>
            <a:pPr lvl="1">
              <a:lnSpc>
                <a:spcPct val="90000"/>
              </a:lnSpc>
            </a:pPr>
            <a:r>
              <a:rPr lang="en-US" sz="2200"/>
              <a:t>…height chosen was to minimize 1929/1988 differences on USGS topo maps in the eastern U.S.</a:t>
            </a:r>
          </a:p>
          <a:p>
            <a:pPr lvl="1">
              <a:lnSpc>
                <a:spcPct val="90000"/>
              </a:lnSpc>
            </a:pPr>
            <a:endParaRPr lang="en-US" sz="2200"/>
          </a:p>
          <a:p>
            <a:pPr lvl="1">
              <a:lnSpc>
                <a:spcPct val="90000"/>
              </a:lnSpc>
            </a:pPr>
            <a:r>
              <a:rPr lang="en-US" sz="2200"/>
              <a:t>Thus, the “zero height surface” of NAVD 88 wasn’t chosen for its closeness to the geoid (but it was close…few decimeters)</a:t>
            </a:r>
          </a:p>
          <a:p>
            <a:pPr lvl="1">
              <a:lnSpc>
                <a:spcPct val="90000"/>
              </a:lnSpc>
              <a:buFontTx/>
              <a:buNone/>
            </a:pPr>
            <a:endParaRPr lang="en-US"/>
          </a:p>
          <a:p>
            <a:pPr lvl="1">
              <a:lnSpc>
                <a:spcPct val="90000"/>
              </a:lnSpc>
            </a:pPr>
            <a:endParaRPr lang="en-US"/>
          </a:p>
          <a:p>
            <a:endParaRPr lang="en-US"/>
          </a:p>
        </p:txBody>
      </p:sp>
    </p:spTree>
    <p:extLst>
      <p:ext uri="{BB962C8B-B14F-4D97-AF65-F5344CB8AC3E}">
        <p14:creationId xmlns:p14="http://schemas.microsoft.com/office/powerpoint/2010/main" val="8336128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a:t>How to Plan for the Future</a:t>
            </a:r>
          </a:p>
        </p:txBody>
      </p:sp>
      <p:sp>
        <p:nvSpPr>
          <p:cNvPr id="75779" name="Content Placeholder 2"/>
          <p:cNvSpPr>
            <a:spLocks noGrp="1"/>
          </p:cNvSpPr>
          <p:nvPr>
            <p:ph idx="1"/>
          </p:nvPr>
        </p:nvSpPr>
        <p:spPr>
          <a:xfrm>
            <a:off x="457200" y="1295400"/>
            <a:ext cx="8229600" cy="5286375"/>
          </a:xfrm>
        </p:spPr>
        <p:txBody>
          <a:bodyPr/>
          <a:lstStyle/>
          <a:p>
            <a:r>
              <a:rPr lang="en-US" altLang="en-US" sz="2400" dirty="0"/>
              <a:t>Move to newest realizations</a:t>
            </a:r>
          </a:p>
          <a:p>
            <a:pPr lvl="1"/>
            <a:r>
              <a:rPr lang="en-US" altLang="en-US" sz="2000" dirty="0"/>
              <a:t>NAD 83(2011) epoch 2010.00</a:t>
            </a:r>
          </a:p>
          <a:p>
            <a:pPr lvl="1"/>
            <a:r>
              <a:rPr lang="en-US" altLang="en-US" sz="2000" dirty="0"/>
              <a:t>USGG12 (gravimetric geoid) / GEOID12A (hybrid geoid)</a:t>
            </a:r>
          </a:p>
          <a:p>
            <a:r>
              <a:rPr lang="en-US" altLang="en-US" sz="2400" dirty="0"/>
              <a:t>Obtain precise ellipsoid heights on NAVD 88 bench marks (OPUS-DB, contact NGS Geodetic Advisor)</a:t>
            </a:r>
          </a:p>
          <a:p>
            <a:pPr lvl="1"/>
            <a:r>
              <a:rPr lang="en-US" altLang="en-US" sz="2000" dirty="0"/>
              <a:t>Provides data to create new transformation models (think VERTCON)</a:t>
            </a:r>
          </a:p>
          <a:p>
            <a:pPr lvl="1"/>
            <a:r>
              <a:rPr lang="en-US" altLang="en-US" sz="2000" dirty="0"/>
              <a:t>Follow new NGS Guidelines when released (discuss next week!!)</a:t>
            </a:r>
          </a:p>
          <a:p>
            <a:r>
              <a:rPr lang="en-US" altLang="en-US" sz="2400" dirty="0"/>
              <a:t>Move off of NGVD 29 to NAVD 88</a:t>
            </a:r>
          </a:p>
          <a:p>
            <a:pPr lvl="1"/>
            <a:r>
              <a:rPr lang="en-US" altLang="en-US" sz="2000" dirty="0"/>
              <a:t>Understand the accuracy of VERTCON in your area</a:t>
            </a:r>
          </a:p>
          <a:p>
            <a:r>
              <a:rPr lang="en-US" altLang="en-US" sz="2400" dirty="0"/>
              <a:t>Move away from passive marks to GNSS</a:t>
            </a:r>
          </a:p>
          <a:p>
            <a:pPr lvl="1"/>
            <a:r>
              <a:rPr lang="en-US" altLang="en-US" sz="2000" dirty="0"/>
              <a:t>Especially move off of classical passive control</a:t>
            </a:r>
          </a:p>
          <a:p>
            <a:r>
              <a:rPr lang="en-US" altLang="en-US" sz="2400" dirty="0"/>
              <a:t>Require/provide complete metadata for all mapping contracts</a:t>
            </a:r>
          </a:p>
          <a:p>
            <a:pPr lvl="1"/>
            <a:r>
              <a:rPr lang="en-US" altLang="en-US" sz="2000" dirty="0"/>
              <a:t>How did they get the positions/heights?   Document it!!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577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7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779">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577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779">
                                            <p:txEl>
                                              <p:pRg st="7" end="7"/>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577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5779">
                                            <p:txEl>
                                              <p:pRg st="9" end="9"/>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5779">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77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6D75-0288-4B18-85B0-874452AD0D27}"/>
              </a:ext>
            </a:extLst>
          </p:cNvPr>
          <p:cNvSpPr>
            <a:spLocks noGrp="1"/>
          </p:cNvSpPr>
          <p:nvPr>
            <p:ph type="title"/>
          </p:nvPr>
        </p:nvSpPr>
        <p:spPr/>
        <p:txBody>
          <a:bodyPr/>
          <a:lstStyle/>
          <a:p>
            <a:r>
              <a:rPr lang="en-US" dirty="0"/>
              <a:t>Geoid Monitoring Service</a:t>
            </a:r>
            <a:br>
              <a:rPr lang="en-US" dirty="0"/>
            </a:br>
            <a:r>
              <a:rPr lang="en-US" dirty="0" err="1"/>
              <a:t>GeMS</a:t>
            </a:r>
            <a:endParaRPr lang="en-US" dirty="0"/>
          </a:p>
        </p:txBody>
      </p:sp>
      <p:sp>
        <p:nvSpPr>
          <p:cNvPr id="3" name="Content Placeholder 2">
            <a:extLst>
              <a:ext uri="{FF2B5EF4-FFF2-40B4-BE49-F238E27FC236}">
                <a16:creationId xmlns:a16="http://schemas.microsoft.com/office/drawing/2014/main" id="{973F6F7C-0DCB-4CFB-907F-3E4D2326CF14}"/>
              </a:ext>
            </a:extLst>
          </p:cNvPr>
          <p:cNvSpPr>
            <a:spLocks noGrp="1"/>
          </p:cNvSpPr>
          <p:nvPr>
            <p:ph idx="1"/>
          </p:nvPr>
        </p:nvSpPr>
        <p:spPr>
          <a:xfrm>
            <a:off x="457200" y="1600200"/>
            <a:ext cx="5943600" cy="4525963"/>
          </a:xfrm>
        </p:spPr>
        <p:txBody>
          <a:bodyPr/>
          <a:lstStyle/>
          <a:p>
            <a:r>
              <a:rPr lang="en-US" dirty="0"/>
              <a:t>Following slides taken from presentations by Kevin </a:t>
            </a:r>
            <a:r>
              <a:rPr lang="en-US" dirty="0" err="1"/>
              <a:t>Ahlgren</a:t>
            </a:r>
            <a:r>
              <a:rPr lang="en-US" dirty="0"/>
              <a:t>, </a:t>
            </a:r>
            <a:r>
              <a:rPr lang="en-US" dirty="0" err="1"/>
              <a:t>GeMS</a:t>
            </a:r>
            <a:r>
              <a:rPr lang="en-US" dirty="0"/>
              <a:t> Project Manager</a:t>
            </a:r>
          </a:p>
        </p:txBody>
      </p:sp>
    </p:spTree>
    <p:extLst>
      <p:ext uri="{BB962C8B-B14F-4D97-AF65-F5344CB8AC3E}">
        <p14:creationId xmlns:p14="http://schemas.microsoft.com/office/powerpoint/2010/main" val="11236924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34975"/>
            <a:ext cx="8229600" cy="1012825"/>
          </a:xfrm>
        </p:spPr>
        <p:txBody>
          <a:bodyPr/>
          <a:lstStyle/>
          <a:p>
            <a:pPr lvl="0" defTabSz="913028" eaLnBrk="1" hangingPunct="1">
              <a:defRPr/>
            </a:pPr>
            <a:r>
              <a:rPr lang="en-US" altLang="en-US" sz="3200" dirty="0"/>
              <a:t>Monitoring Geoid Change: Static vs. Dynamic</a:t>
            </a:r>
            <a:br>
              <a:rPr lang="en-US" altLang="en-US" sz="3200" dirty="0"/>
            </a:br>
            <a:r>
              <a:rPr lang="en-US" sz="1600" b="1" dirty="0">
                <a:solidFill>
                  <a:prstClr val="black"/>
                </a:solidFill>
                <a:ea typeface="ＭＳ Ｐゴシック" charset="0"/>
                <a:cs typeface="Times New Roman" pitchFamily="18" charset="0"/>
                <a:sym typeface="Times New Roman" pitchFamily="18" charset="0"/>
              </a:rPr>
              <a:t>From </a:t>
            </a:r>
            <a:r>
              <a:rPr lang="en-US" sz="1600" b="1" dirty="0" err="1">
                <a:solidFill>
                  <a:prstClr val="black"/>
                </a:solidFill>
                <a:ea typeface="ＭＳ Ｐゴシック" charset="0"/>
                <a:cs typeface="Times New Roman" pitchFamily="18" charset="0"/>
                <a:sym typeface="Times New Roman" pitchFamily="18" charset="0"/>
              </a:rPr>
              <a:t>Damiani</a:t>
            </a:r>
            <a:r>
              <a:rPr lang="en-US" sz="1600" b="1" dirty="0">
                <a:solidFill>
                  <a:prstClr val="black"/>
                </a:solidFill>
                <a:ea typeface="ＭＳ Ｐゴシック" charset="0"/>
                <a:cs typeface="Times New Roman" pitchFamily="18" charset="0"/>
                <a:sym typeface="Times New Roman" pitchFamily="18" charset="0"/>
              </a:rPr>
              <a:t>, 2017 Geospatial Summit</a:t>
            </a:r>
            <a:br>
              <a:rPr lang="en-US" sz="1600" b="1" dirty="0">
                <a:solidFill>
                  <a:prstClr val="black"/>
                </a:solidFill>
                <a:ea typeface="ＭＳ Ｐゴシック" charset="0"/>
                <a:cs typeface="ＭＳ Ｐゴシック" charset="0"/>
              </a:rPr>
            </a:br>
            <a:endParaRPr lang="en-US" altLang="en-US" sz="3200" dirty="0"/>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6057900"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a:grpSpLocks/>
          </p:cNvGrpSpPr>
          <p:nvPr/>
        </p:nvGrpSpPr>
        <p:grpSpPr bwMode="auto">
          <a:xfrm>
            <a:off x="5791200" y="1262063"/>
            <a:ext cx="3733800" cy="2547937"/>
            <a:chOff x="5791200" y="1262063"/>
            <a:chExt cx="3733800" cy="2548116"/>
          </a:xfrm>
        </p:grpSpPr>
        <p:cxnSp>
          <p:nvCxnSpPr>
            <p:cNvPr id="5" name="Straight Arrow Connector 4"/>
            <p:cNvCxnSpPr>
              <a:stCxn id="8213" idx="1"/>
            </p:cNvCxnSpPr>
            <p:nvPr/>
          </p:nvCxnSpPr>
          <p:spPr>
            <a:xfrm flipH="1" flipV="1">
              <a:off x="6210300" y="2152713"/>
              <a:ext cx="1104900" cy="571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3" name="TextBox 5"/>
            <p:cNvSpPr txBox="1">
              <a:spLocks noChangeArrowheads="1"/>
            </p:cNvSpPr>
            <p:nvPr/>
          </p:nvSpPr>
          <p:spPr bwMode="auto">
            <a:xfrm>
              <a:off x="7315200" y="1887538"/>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Static, except for model updates</a:t>
              </a:r>
            </a:p>
          </p:txBody>
        </p:sp>
        <p:cxnSp>
          <p:nvCxnSpPr>
            <p:cNvPr id="8" name="Straight Arrow Connector 7"/>
            <p:cNvCxnSpPr/>
            <p:nvPr/>
          </p:nvCxnSpPr>
          <p:spPr>
            <a:xfrm flipH="1">
              <a:off x="5791200" y="1466864"/>
              <a:ext cx="566738" cy="119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5" name="TextBox 8"/>
            <p:cNvSpPr txBox="1">
              <a:spLocks noChangeArrowheads="1"/>
            </p:cNvSpPr>
            <p:nvPr/>
          </p:nvSpPr>
          <p:spPr bwMode="auto">
            <a:xfrm>
              <a:off x="6362700" y="1262063"/>
              <a:ext cx="2705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Deforms, subsides, uplifts at all length scales</a:t>
              </a:r>
            </a:p>
          </p:txBody>
        </p:sp>
        <p:cxnSp>
          <p:nvCxnSpPr>
            <p:cNvPr id="12" name="Straight Arrow Connector 11"/>
            <p:cNvCxnSpPr/>
            <p:nvPr/>
          </p:nvCxnSpPr>
          <p:spPr>
            <a:xfrm flipH="1">
              <a:off x="5943600" y="2762355"/>
              <a:ext cx="514350" cy="1524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217" name="TextBox 12"/>
            <p:cNvSpPr txBox="1">
              <a:spLocks noChangeArrowheads="1"/>
            </p:cNvSpPr>
            <p:nvPr/>
          </p:nvSpPr>
          <p:spPr bwMode="auto">
            <a:xfrm>
              <a:off x="6629400" y="2609850"/>
              <a:ext cx="243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70C0"/>
                  </a:solidFill>
                </a:rPr>
                <a:t>Changes along with large-scale gravity change (caused by mass movement) </a:t>
              </a:r>
            </a:p>
          </p:txBody>
        </p:sp>
      </p:grpSp>
      <p:grpSp>
        <p:nvGrpSpPr>
          <p:cNvPr id="6" name="Group 5"/>
          <p:cNvGrpSpPr>
            <a:grpSpLocks/>
          </p:cNvGrpSpPr>
          <p:nvPr/>
        </p:nvGrpSpPr>
        <p:grpSpPr bwMode="auto">
          <a:xfrm>
            <a:off x="2400300" y="1495425"/>
            <a:ext cx="3619500" cy="2520950"/>
            <a:chOff x="2400300" y="1495425"/>
            <a:chExt cx="3620222" cy="2520717"/>
          </a:xfrm>
        </p:grpSpPr>
        <p:sp>
          <p:nvSpPr>
            <p:cNvPr id="15" name="Oval 14"/>
            <p:cNvSpPr/>
            <p:nvPr/>
          </p:nvSpPr>
          <p:spPr>
            <a:xfrm>
              <a:off x="3429205" y="1495425"/>
              <a:ext cx="685937" cy="141909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TextBox 20"/>
            <p:cNvSpPr txBox="1"/>
            <p:nvPr/>
          </p:nvSpPr>
          <p:spPr>
            <a:xfrm>
              <a:off x="2400300" y="3369811"/>
              <a:ext cx="3620222" cy="646331"/>
            </a:xfrm>
            <a:prstGeom prst="rect">
              <a:avLst/>
            </a:prstGeom>
            <a:noFill/>
          </p:spPr>
          <p:txBody>
            <a:bodyPr wrap="none">
              <a:spAutoFit/>
            </a:bodyPr>
            <a:lstStyle/>
            <a:p>
              <a:pPr eaLnBrk="1" hangingPunct="1">
                <a:defRPr/>
              </a:pPr>
              <a:r>
                <a:rPr lang="en-US" dirty="0">
                  <a:ln>
                    <a:solidFill>
                      <a:schemeClr val="accent2"/>
                    </a:solidFill>
                  </a:ln>
                  <a:cs typeface="Arial" charset="0"/>
                </a:rPr>
                <a:t>The height that U.S. National Spatial </a:t>
              </a:r>
              <a:br>
                <a:rPr lang="en-US" dirty="0">
                  <a:ln>
                    <a:solidFill>
                      <a:schemeClr val="accent2"/>
                    </a:solidFill>
                  </a:ln>
                  <a:cs typeface="Arial" charset="0"/>
                </a:rPr>
              </a:br>
              <a:r>
                <a:rPr lang="en-US" dirty="0">
                  <a:ln>
                    <a:solidFill>
                      <a:schemeClr val="accent2"/>
                    </a:solidFill>
                  </a:ln>
                  <a:cs typeface="Arial" charset="0"/>
                </a:rPr>
                <a:t>Reference System Users need </a:t>
              </a:r>
            </a:p>
          </p:txBody>
        </p:sp>
        <p:cxnSp>
          <p:nvCxnSpPr>
            <p:cNvPr id="23" name="Straight Arrow Connector 22"/>
            <p:cNvCxnSpPr>
              <a:stCxn id="21" idx="0"/>
              <a:endCxn id="15" idx="5"/>
            </p:cNvCxnSpPr>
            <p:nvPr/>
          </p:nvCxnSpPr>
          <p:spPr>
            <a:xfrm flipH="1" flipV="1">
              <a:off x="4015110" y="2706576"/>
              <a:ext cx="195301" cy="663514"/>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4" name="Group 3"/>
          <p:cNvGrpSpPr>
            <a:grpSpLocks/>
          </p:cNvGrpSpPr>
          <p:nvPr/>
        </p:nvGrpSpPr>
        <p:grpSpPr bwMode="auto">
          <a:xfrm>
            <a:off x="261938" y="2070100"/>
            <a:ext cx="2981325" cy="1216025"/>
            <a:chOff x="261984" y="2070100"/>
            <a:chExt cx="2981265" cy="1216785"/>
          </a:xfrm>
        </p:grpSpPr>
        <p:sp>
          <p:nvSpPr>
            <p:cNvPr id="18" name="TextBox 17"/>
            <p:cNvSpPr txBox="1"/>
            <p:nvPr/>
          </p:nvSpPr>
          <p:spPr>
            <a:xfrm>
              <a:off x="261984" y="2917553"/>
              <a:ext cx="2981265" cy="369332"/>
            </a:xfrm>
            <a:prstGeom prst="rect">
              <a:avLst/>
            </a:prstGeom>
            <a:noFill/>
          </p:spPr>
          <p:txBody>
            <a:bodyPr wrap="none">
              <a:spAutoFit/>
            </a:bodyPr>
            <a:lstStyle/>
            <a:p>
              <a:pPr eaLnBrk="1" hangingPunct="1">
                <a:defRPr/>
              </a:pPr>
              <a:r>
                <a:rPr lang="en-US" dirty="0">
                  <a:ln>
                    <a:solidFill>
                      <a:schemeClr val="accent2"/>
                    </a:solidFill>
                  </a:ln>
                  <a:cs typeface="Arial" charset="0"/>
                </a:rPr>
                <a:t>Calculated from geoid models</a:t>
              </a:r>
            </a:p>
          </p:txBody>
        </p:sp>
        <p:sp>
          <p:nvSpPr>
            <p:cNvPr id="19" name="Oval 18"/>
            <p:cNvSpPr/>
            <p:nvPr/>
          </p:nvSpPr>
          <p:spPr>
            <a:xfrm>
              <a:off x="2057410" y="2070100"/>
              <a:ext cx="685786" cy="84507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5" name="Straight Arrow Connector 24"/>
            <p:cNvCxnSpPr>
              <a:stCxn id="18" idx="0"/>
            </p:cNvCxnSpPr>
            <p:nvPr/>
          </p:nvCxnSpPr>
          <p:spPr>
            <a:xfrm flipV="1">
              <a:off x="1752616" y="2654665"/>
              <a:ext cx="322257" cy="26369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grpSp>
        <p:nvGrpSpPr>
          <p:cNvPr id="2" name="Group 1"/>
          <p:cNvGrpSpPr>
            <a:grpSpLocks/>
          </p:cNvGrpSpPr>
          <p:nvPr/>
        </p:nvGrpSpPr>
        <p:grpSpPr bwMode="auto">
          <a:xfrm>
            <a:off x="152400" y="1295400"/>
            <a:ext cx="2590800" cy="771525"/>
            <a:chOff x="152400" y="1295400"/>
            <a:chExt cx="2590800" cy="772071"/>
          </a:xfrm>
        </p:grpSpPr>
        <p:sp>
          <p:nvSpPr>
            <p:cNvPr id="16" name="TextBox 15"/>
            <p:cNvSpPr txBox="1"/>
            <p:nvPr/>
          </p:nvSpPr>
          <p:spPr>
            <a:xfrm>
              <a:off x="152400" y="1295400"/>
              <a:ext cx="2026709" cy="369332"/>
            </a:xfrm>
            <a:prstGeom prst="rect">
              <a:avLst/>
            </a:prstGeom>
            <a:noFill/>
          </p:spPr>
          <p:txBody>
            <a:bodyPr wrap="none">
              <a:spAutoFit/>
            </a:bodyPr>
            <a:lstStyle/>
            <a:p>
              <a:pPr eaLnBrk="1" hangingPunct="1">
                <a:defRPr/>
              </a:pPr>
              <a:r>
                <a:rPr lang="en-US" dirty="0">
                  <a:ln>
                    <a:solidFill>
                      <a:schemeClr val="accent2"/>
                    </a:solidFill>
                  </a:ln>
                  <a:cs typeface="Arial" charset="0"/>
                </a:rPr>
                <a:t>Measured with GPS</a:t>
              </a:r>
            </a:p>
          </p:txBody>
        </p:sp>
        <p:sp>
          <p:nvSpPr>
            <p:cNvPr id="20" name="Oval 19"/>
            <p:cNvSpPr/>
            <p:nvPr/>
          </p:nvSpPr>
          <p:spPr>
            <a:xfrm>
              <a:off x="2209800" y="1619479"/>
              <a:ext cx="533400" cy="44799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7" name="Straight Arrow Connector 26"/>
            <p:cNvCxnSpPr>
              <a:stCxn id="16" idx="2"/>
              <a:endCxn id="20" idx="1"/>
            </p:cNvCxnSpPr>
            <p:nvPr/>
          </p:nvCxnSpPr>
          <p:spPr>
            <a:xfrm>
              <a:off x="1165225" y="1663961"/>
              <a:ext cx="1122363" cy="2065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sp>
        <p:nvSpPr>
          <p:cNvPr id="6154" name="TextBox 8"/>
          <p:cNvSpPr txBox="1">
            <a:spLocks noChangeArrowheads="1"/>
          </p:cNvSpPr>
          <p:nvPr/>
        </p:nvSpPr>
        <p:spPr bwMode="auto">
          <a:xfrm>
            <a:off x="4419600" y="4065588"/>
            <a:ext cx="48577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70C0"/>
                </a:solidFill>
              </a:rPr>
              <a:t>In a changing world, </a:t>
            </a:r>
            <a:r>
              <a:rPr lang="en-US" altLang="en-US" sz="1800" i="1">
                <a:solidFill>
                  <a:srgbClr val="0070C0"/>
                </a:solidFill>
              </a:rPr>
              <a:t>Ḣ ≈ ḣ - Ṅ.</a:t>
            </a:r>
          </a:p>
          <a:p>
            <a:pPr eaLnBrk="1" hangingPunct="1">
              <a:spcBef>
                <a:spcPct val="0"/>
              </a:spcBef>
              <a:buFontTx/>
              <a:buNone/>
            </a:pPr>
            <a:endParaRPr lang="en-US" altLang="en-US" sz="1800">
              <a:solidFill>
                <a:srgbClr val="0070C0"/>
              </a:solidFill>
            </a:endParaRPr>
          </a:p>
          <a:p>
            <a:pPr eaLnBrk="1" hangingPunct="1">
              <a:spcBef>
                <a:spcPct val="0"/>
              </a:spcBef>
              <a:buFontTx/>
              <a:buNone/>
            </a:pPr>
            <a:r>
              <a:rPr lang="en-US" altLang="en-US" sz="1800">
                <a:solidFill>
                  <a:srgbClr val="0070C0"/>
                </a:solidFill>
              </a:rPr>
              <a:t>Option 1: Provide a series of static geoids, updated whenever change somewhere in the U.S. reaches 0.5 cm. [Not NGS’ choice]</a:t>
            </a:r>
          </a:p>
          <a:p>
            <a:pPr eaLnBrk="1" hangingPunct="1">
              <a:spcBef>
                <a:spcPct val="0"/>
              </a:spcBef>
              <a:buFontTx/>
              <a:buNone/>
            </a:pPr>
            <a:endParaRPr lang="en-US" altLang="en-US" sz="1800">
              <a:solidFill>
                <a:srgbClr val="0070C0"/>
              </a:solidFill>
            </a:endParaRPr>
          </a:p>
          <a:p>
            <a:pPr eaLnBrk="1" hangingPunct="1">
              <a:spcBef>
                <a:spcPct val="0"/>
              </a:spcBef>
              <a:buFontTx/>
              <a:buNone/>
            </a:pPr>
            <a:r>
              <a:rPr lang="en-US" altLang="en-US" sz="1800">
                <a:solidFill>
                  <a:srgbClr val="0070C0"/>
                </a:solidFill>
              </a:rPr>
              <a:t>Option 2: Provide a static geoid (N</a:t>
            </a:r>
            <a:r>
              <a:rPr lang="en-US" altLang="en-US" sz="1800" baseline="-25000">
                <a:solidFill>
                  <a:srgbClr val="0070C0"/>
                </a:solidFill>
              </a:rPr>
              <a:t>0</a:t>
            </a:r>
            <a:r>
              <a:rPr lang="en-US" altLang="en-US" sz="1800">
                <a:solidFill>
                  <a:srgbClr val="0070C0"/>
                </a:solidFill>
              </a:rPr>
              <a:t>) and geoid change over time (Ṅ) so that orthometric heights remain accurate to 1 cm at all times.</a:t>
            </a:r>
            <a:br>
              <a:rPr lang="en-US" altLang="en-US" sz="1800">
                <a:solidFill>
                  <a:srgbClr val="0070C0"/>
                </a:solidFill>
              </a:rPr>
            </a:br>
            <a:r>
              <a:rPr lang="en-US" altLang="en-US" sz="1800">
                <a:solidFill>
                  <a:srgbClr val="0070C0"/>
                </a:solidFill>
              </a:rPr>
              <a:t>H</a:t>
            </a:r>
            <a:r>
              <a:rPr lang="en-US" altLang="en-US" sz="1800" baseline="-25000">
                <a:solidFill>
                  <a:srgbClr val="0070C0"/>
                </a:solidFill>
              </a:rPr>
              <a:t>t</a:t>
            </a:r>
            <a:r>
              <a:rPr lang="en-US" altLang="en-US" sz="1800">
                <a:solidFill>
                  <a:srgbClr val="0070C0"/>
                </a:solidFill>
              </a:rPr>
              <a:t> = h</a:t>
            </a:r>
            <a:r>
              <a:rPr lang="en-US" altLang="en-US" sz="1800" baseline="-25000">
                <a:solidFill>
                  <a:srgbClr val="0070C0"/>
                </a:solidFill>
              </a:rPr>
              <a:t>t</a:t>
            </a:r>
            <a:r>
              <a:rPr lang="en-US" altLang="en-US" sz="1800">
                <a:solidFill>
                  <a:srgbClr val="0070C0"/>
                </a:solidFill>
              </a:rPr>
              <a:t>-(N</a:t>
            </a:r>
            <a:r>
              <a:rPr lang="en-US" altLang="en-US" sz="1800" baseline="-25000">
                <a:solidFill>
                  <a:srgbClr val="0070C0"/>
                </a:solidFill>
              </a:rPr>
              <a:t>0</a:t>
            </a:r>
            <a:r>
              <a:rPr lang="en-US" altLang="en-US" sz="1800">
                <a:solidFill>
                  <a:srgbClr val="0070C0"/>
                </a:solidFill>
              </a:rPr>
              <a:t>+ Ṅ*t)   [NGS’ choice]</a:t>
            </a:r>
          </a:p>
        </p:txBody>
      </p:sp>
      <p:sp>
        <p:nvSpPr>
          <p:cNvPr id="7177" name="TextBox 8"/>
          <p:cNvSpPr txBox="1">
            <a:spLocks noChangeArrowheads="1"/>
          </p:cNvSpPr>
          <p:nvPr/>
        </p:nvSpPr>
        <p:spPr bwMode="auto">
          <a:xfrm>
            <a:off x="180975" y="4065588"/>
            <a:ext cx="3884613"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t>h = ellipsoidal height;</a:t>
            </a:r>
          </a:p>
          <a:p>
            <a:pPr eaLnBrk="1" hangingPunct="1">
              <a:spcBef>
                <a:spcPct val="0"/>
              </a:spcBef>
              <a:buFontTx/>
              <a:buNone/>
            </a:pPr>
            <a:r>
              <a:rPr lang="en-US" altLang="en-US" sz="1800" i="1"/>
              <a:t>N = geoid height (undulation);</a:t>
            </a:r>
          </a:p>
          <a:p>
            <a:pPr eaLnBrk="1" hangingPunct="1">
              <a:spcBef>
                <a:spcPct val="0"/>
              </a:spcBef>
              <a:buFontTx/>
              <a:buNone/>
            </a:pPr>
            <a:r>
              <a:rPr lang="en-US" altLang="en-US" sz="1800" i="1"/>
              <a:t>H = orthometric height</a:t>
            </a:r>
          </a:p>
          <a:p>
            <a:pPr eaLnBrk="1" hangingPunct="1">
              <a:spcBef>
                <a:spcPct val="0"/>
              </a:spcBef>
              <a:buFontTx/>
              <a:buNone/>
            </a:pPr>
            <a:endParaRPr lang="en-US" altLang="en-US" sz="1800" i="1"/>
          </a:p>
          <a:p>
            <a:pPr eaLnBrk="1" hangingPunct="1">
              <a:spcBef>
                <a:spcPct val="0"/>
              </a:spcBef>
              <a:buFontTx/>
              <a:buNone/>
            </a:pPr>
            <a:r>
              <a:rPr lang="en-US" altLang="en-US" sz="1800"/>
              <a:t>In a static world</a:t>
            </a:r>
            <a:r>
              <a:rPr lang="en-US" altLang="en-US" sz="1800" i="1"/>
              <a:t>, H ≈ h - N</a:t>
            </a:r>
          </a:p>
          <a:p>
            <a:pPr eaLnBrk="1" hangingPunct="1">
              <a:spcBef>
                <a:spcPct val="0"/>
              </a:spcBef>
              <a:buFontTx/>
              <a:buNone/>
            </a:pPr>
            <a:endParaRPr lang="en-US" altLang="en-US" sz="1800"/>
          </a:p>
          <a:p>
            <a:pPr eaLnBrk="1" hangingPunct="1">
              <a:spcBef>
                <a:spcPct val="0"/>
              </a:spcBef>
              <a:buFontTx/>
              <a:buNone/>
            </a:pPr>
            <a:r>
              <a:rPr lang="en-US" altLang="en-US" sz="1800"/>
              <a:t>2022 aim is to achieve 1 cm geoid height accuracy (wherever possible) and 1 cm ellipsoidal height accuracy.</a:t>
            </a:r>
          </a:p>
        </p:txBody>
      </p:sp>
      <p:sp>
        <p:nvSpPr>
          <p:cNvPr id="820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9877FCF-0180-4F7C-B75E-39443274CB37}" type="slidenum">
              <a:rPr lang="en-US" altLang="en-US" sz="1200" smtClean="0">
                <a:solidFill>
                  <a:srgbClr val="898989"/>
                </a:solidFill>
              </a:rPr>
              <a:pPr>
                <a:spcBef>
                  <a:spcPct val="0"/>
                </a:spcBef>
                <a:buFontTx/>
                <a:buNone/>
              </a:pPr>
              <a:t>72</a:t>
            </a:fld>
            <a:endParaRPr lang="en-US" altLang="en-US" sz="1200">
              <a:solidFill>
                <a:srgbClr val="898989"/>
              </a:solidFill>
            </a:endParaRPr>
          </a:p>
        </p:txBody>
      </p:sp>
    </p:spTree>
    <p:extLst>
      <p:ext uri="{BB962C8B-B14F-4D97-AF65-F5344CB8AC3E}">
        <p14:creationId xmlns:p14="http://schemas.microsoft.com/office/powerpoint/2010/main" val="43561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7">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1715334"/>
            <a:ext cx="7325591" cy="1102409"/>
          </a:xfrm>
        </p:spPr>
        <p:txBody>
          <a:bodyPr>
            <a:normAutofit fontScale="90000"/>
          </a:bodyPr>
          <a:lstStyle/>
          <a:p>
            <a:pPr algn="l"/>
            <a:r>
              <a:rPr lang="en-US" sz="3600" dirty="0" err="1">
                <a:latin typeface="Helvetica" panose="020B0604020202020204" pitchFamily="34" charset="0"/>
                <a:cs typeface="Helvetica" panose="020B0604020202020204" pitchFamily="34" charset="0"/>
              </a:rPr>
              <a:t>GeMS</a:t>
            </a:r>
            <a:br>
              <a:rPr lang="en-US" sz="3600" dirty="0">
                <a:latin typeface="Helvetica" panose="020B0604020202020204" pitchFamily="34" charset="0"/>
                <a:cs typeface="Helvetica" panose="020B0604020202020204" pitchFamily="34" charset="0"/>
              </a:rPr>
            </a:br>
            <a:r>
              <a:rPr lang="en-US" sz="3600" dirty="0">
                <a:latin typeface="Helvetica" panose="020B0604020202020204" pitchFamily="34" charset="0"/>
                <a:cs typeface="Helvetica" panose="020B0604020202020204" pitchFamily="34" charset="0"/>
              </a:rPr>
              <a:t>Project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182091" y="1304515"/>
                <a:ext cx="6878782" cy="1883429"/>
              </a:xfrm>
            </p:spPr>
            <p:txBody>
              <a:bodyPr>
                <a:normAutofit/>
              </a:bodyPr>
              <a:lstStyle/>
              <a:p>
                <a:r>
                  <a:rPr lang="en-US" sz="1950" dirty="0">
                    <a:latin typeface="Helvetica" panose="020B0604020202020204" pitchFamily="34" charset="0"/>
                    <a:cs typeface="Helvetica" panose="020B0604020202020204" pitchFamily="34" charset="0"/>
                  </a:rPr>
                  <a:t>Dynamic components are associated with the </a:t>
                </a:r>
                <a:r>
                  <a:rPr lang="en-US" sz="1950" b="1" dirty="0">
                    <a:latin typeface="Helvetica" panose="020B0604020202020204" pitchFamily="34" charset="0"/>
                    <a:cs typeface="Helvetica" panose="020B0604020202020204" pitchFamily="34" charset="0"/>
                  </a:rPr>
                  <a:t>Geoid Monitoring Service</a:t>
                </a:r>
              </a:p>
              <a:p>
                <a:r>
                  <a:rPr lang="en-US" sz="1950" dirty="0">
                    <a:latin typeface="Helvetica" panose="020B0604020202020204" pitchFamily="34" charset="0"/>
                    <a:cs typeface="Helvetica" panose="020B0604020202020204" pitchFamily="34" charset="0"/>
                  </a:rPr>
                  <a:t>NGS Project to </a:t>
                </a:r>
                <a:r>
                  <a:rPr lang="en-US" sz="1950" b="1" dirty="0">
                    <a:latin typeface="Helvetica" panose="020B0604020202020204" pitchFamily="34" charset="0"/>
                    <a:cs typeface="Helvetica" panose="020B0604020202020204" pitchFamily="34" charset="0"/>
                  </a:rPr>
                  <a:t>estimate</a:t>
                </a:r>
                <a:r>
                  <a:rPr lang="en-US" sz="1950" dirty="0">
                    <a:latin typeface="Helvetica" panose="020B0604020202020204" pitchFamily="34" charset="0"/>
                    <a:cs typeface="Helvetica" panose="020B0604020202020204" pitchFamily="34" charset="0"/>
                  </a:rPr>
                  <a:t> time-dependent quantities and </a:t>
                </a:r>
                <a:r>
                  <a:rPr lang="en-US" sz="1950" b="1" dirty="0">
                    <a:latin typeface="Helvetica" panose="020B0604020202020204" pitchFamily="34" charset="0"/>
                    <a:cs typeface="Helvetica" panose="020B0604020202020204" pitchFamily="34" charset="0"/>
                  </a:rPr>
                  <a:t>incorporate</a:t>
                </a:r>
                <a:r>
                  <a:rPr lang="en-US" sz="1950" dirty="0">
                    <a:latin typeface="Helvetica" panose="020B0604020202020204" pitchFamily="34" charset="0"/>
                    <a:cs typeface="Helvetica" panose="020B0604020202020204" pitchFamily="34" charset="0"/>
                  </a:rPr>
                  <a:t> into vertical reference system (NAPGD2022)</a:t>
                </a:r>
              </a:p>
              <a:p>
                <a:r>
                  <a:rPr lang="en-US" sz="1950" dirty="0">
                    <a:latin typeface="Helvetica" panose="020B0604020202020204" pitchFamily="34" charset="0"/>
                    <a:cs typeface="Helvetica" panose="020B0604020202020204" pitchFamily="34" charset="0"/>
                  </a:rPr>
                  <a:t>Quantities: </a:t>
                </a:r>
                <a14:m>
                  <m:oMath xmlns:m="http://schemas.openxmlformats.org/officeDocument/2006/math">
                    <m:acc>
                      <m:accPr>
                        <m:chr m:val="̇"/>
                        <m:ctrlPr>
                          <a:rPr lang="en-US" sz="1950" i="1">
                            <a:latin typeface="Cambria Math" panose="02040503050406030204" pitchFamily="18" charset="0"/>
                            <a:cs typeface="Helvetica" panose="020B0604020202020204" pitchFamily="34" charset="0"/>
                          </a:rPr>
                        </m:ctrlPr>
                      </m:accPr>
                      <m:e>
                        <m:r>
                          <a:rPr lang="en-US" sz="1950" i="1">
                            <a:latin typeface="Cambria Math" panose="02040503050406030204" pitchFamily="18" charset="0"/>
                            <a:cs typeface="Helvetica" panose="020B0604020202020204" pitchFamily="34" charset="0"/>
                          </a:rPr>
                          <m:t>𝑁</m:t>
                        </m:r>
                      </m:e>
                    </m:acc>
                    <m:r>
                      <a:rPr lang="en-US" sz="1950" i="1">
                        <a:latin typeface="Cambria Math" panose="02040503050406030204" pitchFamily="18" charset="0"/>
                        <a:cs typeface="Helvetica" panose="020B0604020202020204" pitchFamily="34" charset="0"/>
                      </a:rPr>
                      <m:t>,</m:t>
                    </m:r>
                    <m:acc>
                      <m:accPr>
                        <m:chr m:val="̇"/>
                        <m:ctrlPr>
                          <a:rPr lang="en-US" sz="1950" i="1">
                            <a:latin typeface="Cambria Math" panose="02040503050406030204" pitchFamily="18" charset="0"/>
                            <a:cs typeface="Helvetica" panose="020B0604020202020204" pitchFamily="34" charset="0"/>
                          </a:rPr>
                        </m:ctrlPr>
                      </m:accPr>
                      <m:e>
                        <m:r>
                          <a:rPr lang="en-US" sz="1950" i="1">
                            <a:latin typeface="Cambria Math" panose="02040503050406030204" pitchFamily="18" charset="0"/>
                            <a:ea typeface="Cambria Math" panose="02040503050406030204" pitchFamily="18" charset="0"/>
                            <a:cs typeface="Helvetica" panose="020B0604020202020204" pitchFamily="34" charset="0"/>
                          </a:rPr>
                          <m:t>∆</m:t>
                        </m:r>
                        <m:r>
                          <a:rPr lang="en-US" sz="1950" i="1">
                            <a:latin typeface="Cambria Math" panose="02040503050406030204" pitchFamily="18" charset="0"/>
                            <a:ea typeface="Cambria Math" panose="02040503050406030204" pitchFamily="18" charset="0"/>
                            <a:cs typeface="Helvetica" panose="020B0604020202020204" pitchFamily="34" charset="0"/>
                          </a:rPr>
                          <m:t>𝑔</m:t>
                        </m:r>
                      </m:e>
                    </m:acc>
                    <m:r>
                      <a:rPr lang="en-US" sz="1950" i="1">
                        <a:latin typeface="Cambria Math" panose="02040503050406030204" pitchFamily="18" charset="0"/>
                        <a:cs typeface="Helvetica" panose="020B0604020202020204" pitchFamily="34" charset="0"/>
                      </a:rPr>
                      <m:t>,</m:t>
                    </m:r>
                    <m:acc>
                      <m:accPr>
                        <m:chr m:val="̇"/>
                        <m:ctrlPr>
                          <a:rPr lang="en-US" sz="1950" i="1">
                            <a:latin typeface="Cambria Math" panose="02040503050406030204" pitchFamily="18" charset="0"/>
                            <a:cs typeface="Helvetica" panose="020B0604020202020204" pitchFamily="34" charset="0"/>
                          </a:rPr>
                        </m:ctrlPr>
                      </m:accPr>
                      <m:e>
                        <m:r>
                          <a:rPr lang="en-US" sz="1950" i="1">
                            <a:latin typeface="Cambria Math" panose="02040503050406030204" pitchFamily="18" charset="0"/>
                            <a:cs typeface="Helvetica" panose="020B0604020202020204" pitchFamily="34" charset="0"/>
                          </a:rPr>
                          <m:t>𝐻</m:t>
                        </m:r>
                      </m:e>
                    </m:acc>
                    <m:r>
                      <a:rPr lang="en-US" sz="1950" i="1">
                        <a:latin typeface="Cambria Math" panose="02040503050406030204" pitchFamily="18" charset="0"/>
                        <a:cs typeface="Helvetica" panose="020B0604020202020204" pitchFamily="34" charset="0"/>
                      </a:rPr>
                      <m:t>,</m:t>
                    </m:r>
                    <m:acc>
                      <m:accPr>
                        <m:chr m:val="̇"/>
                        <m:ctrlPr>
                          <a:rPr lang="en-US" sz="1950" i="1">
                            <a:latin typeface="Cambria Math" panose="02040503050406030204" pitchFamily="18" charset="0"/>
                            <a:cs typeface="Helvetica" panose="020B0604020202020204" pitchFamily="34" charset="0"/>
                          </a:rPr>
                        </m:ctrlPr>
                      </m:accPr>
                      <m:e>
                        <m:r>
                          <a:rPr lang="en-US" sz="1950" i="1">
                            <a:latin typeface="Cambria Math" panose="02040503050406030204" pitchFamily="18" charset="0"/>
                            <a:cs typeface="Helvetica" panose="020B0604020202020204" pitchFamily="34" charset="0"/>
                          </a:rPr>
                          <m:t>𝑊</m:t>
                        </m:r>
                      </m:e>
                    </m:acc>
                    <m:r>
                      <a:rPr lang="en-US" sz="1950" i="1">
                        <a:latin typeface="Cambria Math" panose="02040503050406030204" pitchFamily="18" charset="0"/>
                        <a:cs typeface="Helvetica" panose="020B0604020202020204" pitchFamily="34" charset="0"/>
                      </a:rPr>
                      <m:t>,</m:t>
                    </m:r>
                    <m:acc>
                      <m:accPr>
                        <m:chr m:val="̇"/>
                        <m:ctrlPr>
                          <a:rPr lang="en-US" sz="1950" i="1">
                            <a:latin typeface="Cambria Math" panose="02040503050406030204" pitchFamily="18" charset="0"/>
                            <a:cs typeface="Helvetica" panose="020B0604020202020204" pitchFamily="34" charset="0"/>
                          </a:rPr>
                        </m:ctrlPr>
                      </m:accPr>
                      <m:e>
                        <m:r>
                          <a:rPr lang="en-US" sz="1950" i="1">
                            <a:latin typeface="Cambria Math" panose="02040503050406030204" pitchFamily="18" charset="0"/>
                            <a:ea typeface="Cambria Math" panose="02040503050406030204" pitchFamily="18" charset="0"/>
                            <a:cs typeface="Helvetica" panose="020B0604020202020204" pitchFamily="34" charset="0"/>
                          </a:rPr>
                          <m:t>𝜂</m:t>
                        </m:r>
                      </m:e>
                    </m:acc>
                    <m:r>
                      <a:rPr lang="en-US" sz="1950" i="1">
                        <a:latin typeface="Cambria Math" panose="02040503050406030204" pitchFamily="18" charset="0"/>
                        <a:cs typeface="Helvetica" panose="020B0604020202020204" pitchFamily="34" charset="0"/>
                      </a:rPr>
                      <m:t>,</m:t>
                    </m:r>
                    <m:acc>
                      <m:accPr>
                        <m:chr m:val="̇"/>
                        <m:ctrlPr>
                          <a:rPr lang="en-US" sz="1950" i="1">
                            <a:latin typeface="Cambria Math" panose="02040503050406030204" pitchFamily="18" charset="0"/>
                            <a:cs typeface="Helvetica" panose="020B0604020202020204" pitchFamily="34" charset="0"/>
                          </a:rPr>
                        </m:ctrlPr>
                      </m:accPr>
                      <m:e>
                        <m:r>
                          <a:rPr lang="en-US" sz="1950" i="1">
                            <a:latin typeface="Cambria Math" panose="02040503050406030204" pitchFamily="18" charset="0"/>
                            <a:ea typeface="Cambria Math" panose="02040503050406030204" pitchFamily="18" charset="0"/>
                            <a:cs typeface="Helvetica" panose="020B0604020202020204" pitchFamily="34" charset="0"/>
                          </a:rPr>
                          <m:t>𝜉</m:t>
                        </m:r>
                      </m:e>
                    </m:acc>
                  </m:oMath>
                </a14:m>
                <a:endParaRPr lang="en-US" sz="1950" dirty="0">
                  <a:latin typeface="Helvetica" panose="020B0604020202020204" pitchFamily="34" charset="0"/>
                  <a:cs typeface="Helvetica" panose="020B06040202020202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182091" y="1304515"/>
                <a:ext cx="6878782" cy="1883429"/>
              </a:xfrm>
              <a:blipFill>
                <a:blip r:embed="rId3"/>
                <a:stretch>
                  <a:fillRect l="-798" t="-1294" r="-709"/>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270364" y="3356463"/>
            <a:ext cx="8573660" cy="2321483"/>
          </a:xfrm>
          <a:prstGeom prst="rect">
            <a:avLst/>
          </a:prstGeom>
          <a:ln>
            <a:solidFill>
              <a:schemeClr val="tx1"/>
            </a:solidFill>
          </a:ln>
        </p:spPr>
      </p:pic>
      <p:sp>
        <p:nvSpPr>
          <p:cNvPr id="4" name="Oval 3"/>
          <p:cNvSpPr/>
          <p:nvPr/>
        </p:nvSpPr>
        <p:spPr>
          <a:xfrm>
            <a:off x="5000107" y="4790058"/>
            <a:ext cx="118715" cy="118715"/>
          </a:xfrm>
          <a:prstGeom prst="ellipse">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5235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1715334"/>
            <a:ext cx="7325591" cy="1102409"/>
          </a:xfrm>
        </p:spPr>
        <p:txBody>
          <a:bodyPr>
            <a:normAutofit fontScale="90000"/>
          </a:bodyPr>
          <a:lstStyle/>
          <a:p>
            <a:pPr algn="l"/>
            <a:r>
              <a:rPr lang="en-US" sz="3600" dirty="0" err="1">
                <a:latin typeface="Helvetica" panose="020B0604020202020204" pitchFamily="34" charset="0"/>
                <a:cs typeface="Helvetica" panose="020B0604020202020204" pitchFamily="34" charset="0"/>
              </a:rPr>
              <a:t>GeMS</a:t>
            </a:r>
            <a:br>
              <a:rPr lang="en-US" sz="3600" dirty="0">
                <a:latin typeface="Helvetica" panose="020B0604020202020204" pitchFamily="34" charset="0"/>
                <a:cs typeface="Helvetica" panose="020B0604020202020204" pitchFamily="34" charset="0"/>
              </a:rPr>
            </a:br>
            <a:r>
              <a:rPr lang="en-US" sz="3600" dirty="0">
                <a:latin typeface="Helvetica" panose="020B0604020202020204" pitchFamily="34" charset="0"/>
                <a:cs typeface="Helvetica" panose="020B0604020202020204" pitchFamily="34" charset="0"/>
              </a:rPr>
              <a:t>Motivation</a:t>
            </a:r>
          </a:p>
        </p:txBody>
      </p:sp>
      <p:sp>
        <p:nvSpPr>
          <p:cNvPr id="3" name="Content Placeholder 2"/>
          <p:cNvSpPr>
            <a:spLocks noGrp="1"/>
          </p:cNvSpPr>
          <p:nvPr>
            <p:ph idx="1"/>
          </p:nvPr>
        </p:nvSpPr>
        <p:spPr>
          <a:xfrm>
            <a:off x="2530273" y="1304516"/>
            <a:ext cx="6530600" cy="4234065"/>
          </a:xfrm>
        </p:spPr>
        <p:txBody>
          <a:bodyPr>
            <a:normAutofit/>
          </a:bodyPr>
          <a:lstStyle/>
          <a:p>
            <a:r>
              <a:rPr lang="en-US" sz="1950" dirty="0">
                <a:latin typeface="Helvetica" panose="020B0604020202020204" pitchFamily="34" charset="0"/>
                <a:cs typeface="Helvetica" panose="020B0604020202020204" pitchFamily="34" charset="0"/>
              </a:rPr>
              <a:t>Initially proposed as the 2</a:t>
            </a:r>
            <a:r>
              <a:rPr lang="en-US" sz="1950" baseline="30000" dirty="0">
                <a:latin typeface="Helvetica" panose="020B0604020202020204" pitchFamily="34" charset="0"/>
                <a:cs typeface="Helvetica" panose="020B0604020202020204" pitchFamily="34" charset="0"/>
              </a:rPr>
              <a:t>nd</a:t>
            </a:r>
            <a:r>
              <a:rPr lang="en-US" sz="1950" dirty="0">
                <a:latin typeface="Helvetica" panose="020B0604020202020204" pitchFamily="34" charset="0"/>
                <a:cs typeface="Helvetica" panose="020B0604020202020204" pitchFamily="34" charset="0"/>
              </a:rPr>
              <a:t> component of Gravity for the Re-definition of the American Vertical Datum (GRAV-D)</a:t>
            </a:r>
          </a:p>
          <a:p>
            <a:pPr lvl="1"/>
            <a:r>
              <a:rPr lang="en-US" sz="1550" dirty="0">
                <a:latin typeface="Helvetica" panose="020B0604020202020204" pitchFamily="34" charset="0"/>
                <a:cs typeface="Helvetica" panose="020B0604020202020204" pitchFamily="34" charset="0"/>
              </a:rPr>
              <a:t>“low-resolution movie to track the temporal changes to the gravity field on a broad scale—a re-occurring survey with very coarse spatial coverage and a long temporal span”</a:t>
            </a:r>
          </a:p>
          <a:p>
            <a:pPr marL="457189" lvl="1" indent="0">
              <a:buNone/>
            </a:pPr>
            <a:endParaRPr lang="en-US" sz="1550" dirty="0">
              <a:latin typeface="Helvetica" panose="020B0604020202020204" pitchFamily="34" charset="0"/>
              <a:cs typeface="Helvetica" panose="020B0604020202020204" pitchFamily="34" charset="0"/>
            </a:endParaRPr>
          </a:p>
          <a:p>
            <a:r>
              <a:rPr lang="en-US" sz="1950" dirty="0"/>
              <a:t>Specified in NGS Strategic Plan 2019-2023: Objective 2-2: “Replace NAVD 88”</a:t>
            </a:r>
          </a:p>
          <a:p>
            <a:pPr lvl="1"/>
            <a:r>
              <a:rPr lang="en-US" sz="1400" dirty="0"/>
              <a:t>Define and provide access to a geocentric, </a:t>
            </a:r>
            <a:r>
              <a:rPr lang="en-US" sz="1400" b="1" dirty="0"/>
              <a:t>time-dependent</a:t>
            </a:r>
            <a:r>
              <a:rPr lang="en-US" sz="1400" dirty="0"/>
              <a:t>, geopotential datum by year 2022.</a:t>
            </a:r>
          </a:p>
          <a:p>
            <a:endParaRPr lang="en-US" sz="1950" dirty="0">
              <a:latin typeface="Helvetica" panose="020B0604020202020204" pitchFamily="34" charset="0"/>
              <a:cs typeface="Helvetica" panose="020B0604020202020204" pitchFamily="34" charset="0"/>
            </a:endParaRPr>
          </a:p>
        </p:txBody>
      </p:sp>
      <p:pic>
        <p:nvPicPr>
          <p:cNvPr id="6" name="Picture 3" descr="image.png"/>
          <p:cNvPicPr>
            <a:picLocks noChangeAspect="1"/>
          </p:cNvPicPr>
          <p:nvPr/>
        </p:nvPicPr>
        <p:blipFill rotWithShape="1">
          <a:blip r:embed="rId3" cstate="print">
            <a:extLst>
              <a:ext uri="{28A0092B-C50C-407E-A947-70E740481C1C}">
                <a14:useLocalDpi xmlns:a14="http://schemas.microsoft.com/office/drawing/2010/main" val="0"/>
              </a:ext>
            </a:extLst>
          </a:blip>
          <a:srcRect l="3710" t="5599" r="2399" b="3951"/>
          <a:stretch/>
        </p:blipFill>
        <p:spPr bwMode="auto">
          <a:xfrm>
            <a:off x="121147" y="3153189"/>
            <a:ext cx="2197763" cy="2772190"/>
          </a:xfrm>
          <a:prstGeom prst="rect">
            <a:avLst/>
          </a:prstGeom>
          <a:noFill/>
          <a:ln w="12700">
            <a:solidFill>
              <a:srgbClr val="000000"/>
            </a:solidFill>
            <a:miter lim="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9061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1715334"/>
            <a:ext cx="7325591" cy="1102409"/>
          </a:xfrm>
        </p:spPr>
        <p:txBody>
          <a:bodyPr>
            <a:normAutofit fontScale="90000"/>
          </a:bodyPr>
          <a:lstStyle/>
          <a:p>
            <a:pPr algn="l"/>
            <a:r>
              <a:rPr lang="en-US" sz="3600" dirty="0" err="1">
                <a:latin typeface="Helvetica" panose="020B0604020202020204" pitchFamily="34" charset="0"/>
                <a:cs typeface="Helvetica" panose="020B0604020202020204" pitchFamily="34" charset="0"/>
              </a:rPr>
              <a:t>GeMS</a:t>
            </a:r>
            <a:r>
              <a:rPr lang="en-US" sz="3600" dirty="0">
                <a:latin typeface="Helvetica" panose="020B0604020202020204" pitchFamily="34" charset="0"/>
                <a:cs typeface="Helvetica" panose="020B0604020202020204" pitchFamily="34" charset="0"/>
              </a:rPr>
              <a:t> Project</a:t>
            </a:r>
            <a:br>
              <a:rPr lang="en-US" sz="3600" dirty="0">
                <a:latin typeface="Helvetica" panose="020B0604020202020204" pitchFamily="34" charset="0"/>
                <a:cs typeface="Helvetica" panose="020B0604020202020204" pitchFamily="34" charset="0"/>
              </a:rPr>
            </a:br>
            <a:r>
              <a:rPr lang="en-US" sz="3600" dirty="0">
                <a:latin typeface="Helvetica" panose="020B0604020202020204" pitchFamily="34" charset="0"/>
                <a:cs typeface="Helvetica" panose="020B0604020202020204" pitchFamily="34" charset="0"/>
              </a:rPr>
              <a:t>Status</a:t>
            </a:r>
          </a:p>
        </p:txBody>
      </p:sp>
      <p:sp>
        <p:nvSpPr>
          <p:cNvPr id="3" name="Content Placeholder 2"/>
          <p:cNvSpPr>
            <a:spLocks noGrp="1"/>
          </p:cNvSpPr>
          <p:nvPr>
            <p:ph idx="1"/>
          </p:nvPr>
        </p:nvSpPr>
        <p:spPr>
          <a:xfrm>
            <a:off x="3123373" y="1304515"/>
            <a:ext cx="6020627" cy="4569511"/>
          </a:xfrm>
        </p:spPr>
        <p:txBody>
          <a:bodyPr>
            <a:normAutofit fontScale="92500" lnSpcReduction="10000"/>
          </a:bodyPr>
          <a:lstStyle/>
          <a:p>
            <a:pPr marL="442912" indent="-385763">
              <a:buFont typeface="+mj-lt"/>
              <a:buAutoNum type="arabicPeriod"/>
            </a:pPr>
            <a:r>
              <a:rPr lang="en-US" sz="2201" b="1" dirty="0">
                <a:latin typeface="Helvetica" panose="020B0604020202020204" pitchFamily="34" charset="0"/>
                <a:cs typeface="Helvetica" panose="020B0604020202020204" pitchFamily="34" charset="0"/>
              </a:rPr>
              <a:t>Research and Development</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Scope:</a:t>
            </a:r>
          </a:p>
          <a:p>
            <a:pPr marL="1242992" lvl="2" indent="-385763"/>
            <a:r>
              <a:rPr lang="en-US" sz="1500" dirty="0">
                <a:latin typeface="Helvetica" panose="020B0604020202020204" pitchFamily="34" charset="0"/>
                <a:cs typeface="Helvetica" panose="020B0604020202020204" pitchFamily="34" charset="0"/>
              </a:rPr>
              <a:t>What can NGS do? What can NGS not do?	</a:t>
            </a:r>
          </a:p>
          <a:p>
            <a:pPr marL="1242992" lvl="2" indent="-385763"/>
            <a:r>
              <a:rPr lang="en-US" sz="1500" dirty="0">
                <a:latin typeface="Helvetica" panose="020B0604020202020204" pitchFamily="34" charset="0"/>
                <a:cs typeface="Helvetica" panose="020B0604020202020204" pitchFamily="34" charset="0"/>
              </a:rPr>
              <a:t>What are the costs, benefits, and risks of doing or not doing a particular element within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Status:</a:t>
            </a:r>
          </a:p>
          <a:p>
            <a:pPr marL="1242992" lvl="2" indent="-385763"/>
            <a:r>
              <a:rPr lang="en-US" sz="1500" dirty="0">
                <a:latin typeface="Helvetica" panose="020B0604020202020204" pitchFamily="34" charset="0"/>
                <a:cs typeface="Helvetica" panose="020B0604020202020204" pitchFamily="34" charset="0"/>
              </a:rPr>
              <a:t>Nearly completed (95% done).</a:t>
            </a:r>
          </a:p>
          <a:p>
            <a:pPr marL="842951" lvl="1" indent="-385763">
              <a:buFont typeface="Arial" panose="020B0604020202020204" pitchFamily="34" charset="0"/>
              <a:buChar char="•"/>
            </a:pPr>
            <a:r>
              <a:rPr lang="en-US" sz="1900" dirty="0">
                <a:latin typeface="Helvetica" panose="020B0604020202020204" pitchFamily="34" charset="0"/>
                <a:cs typeface="Helvetica" panose="020B0604020202020204" pitchFamily="34" charset="0"/>
              </a:rPr>
              <a:t>Deliverables:</a:t>
            </a:r>
          </a:p>
          <a:p>
            <a:pPr marL="1242992" lvl="2" indent="-385763"/>
            <a:r>
              <a:rPr lang="en-US" sz="1500" dirty="0">
                <a:latin typeface="Helvetica" panose="020B0604020202020204" pitchFamily="34" charset="0"/>
                <a:cs typeface="Helvetica" panose="020B0604020202020204" pitchFamily="34" charset="0"/>
              </a:rPr>
              <a:t>NOS NGS Technical Report 69: A Preliminary Investigation of the NGS’s Geoid Monitoring Service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a:t>
            </a:r>
          </a:p>
          <a:p>
            <a:pPr marL="1242992" lvl="2" indent="-385763"/>
            <a:r>
              <a:rPr lang="en-US" sz="1500" dirty="0">
                <a:latin typeface="Helvetica" panose="020B0604020202020204" pitchFamily="34" charset="0"/>
                <a:cs typeface="Helvetica" panose="020B0604020202020204" pitchFamily="34" charset="0"/>
              </a:rPr>
              <a:t>Alpha Products: xDGEOID19 – a dynamic geoid model will be available for testing with xGEOID19.</a:t>
            </a:r>
          </a:p>
          <a:p>
            <a:pPr marL="1242992" lvl="2" indent="-385763"/>
            <a:r>
              <a:rPr lang="en-US" sz="1500" dirty="0">
                <a:latin typeface="Helvetica" panose="020B0604020202020204" pitchFamily="34" charset="0"/>
                <a:cs typeface="Helvetica" panose="020B0604020202020204" pitchFamily="34" charset="0"/>
              </a:rPr>
              <a:t>Supporting Tools: Software, documentation, and details.</a:t>
            </a:r>
          </a:p>
          <a:p>
            <a:pPr marL="1242992" lvl="2" indent="-385763"/>
            <a:r>
              <a:rPr lang="en-US" sz="1500" dirty="0">
                <a:latin typeface="Helvetica" panose="020B0604020202020204" pitchFamily="34" charset="0"/>
                <a:cs typeface="Helvetica" panose="020B0604020202020204" pitchFamily="34" charset="0"/>
              </a:rPr>
              <a:t>Recommendations that will drive subsequent </a:t>
            </a:r>
            <a:r>
              <a:rPr lang="en-US" sz="1500" dirty="0" err="1">
                <a:latin typeface="Helvetica" panose="020B0604020202020204" pitchFamily="34" charset="0"/>
                <a:cs typeface="Helvetica" panose="020B0604020202020204" pitchFamily="34" charset="0"/>
              </a:rPr>
              <a:t>GeMS</a:t>
            </a:r>
            <a:r>
              <a:rPr lang="en-US" sz="1500" dirty="0">
                <a:latin typeface="Helvetica" panose="020B0604020202020204" pitchFamily="34" charset="0"/>
                <a:cs typeface="Helvetica" panose="020B0604020202020204" pitchFamily="34" charset="0"/>
              </a:rPr>
              <a:t> stages.</a:t>
            </a:r>
            <a:endParaRPr lang="en-US" sz="1100" dirty="0">
              <a:latin typeface="Helvetica" panose="020B0604020202020204" pitchFamily="34" charset="0"/>
              <a:cs typeface="Helvetica" panose="020B0604020202020204" pitchFamily="34" charset="0"/>
            </a:endParaRPr>
          </a:p>
          <a:p>
            <a:pPr marL="442912" indent="-385763">
              <a:buFont typeface="+mj-lt"/>
              <a:buAutoNum type="arabicPeriod"/>
            </a:pPr>
            <a:r>
              <a:rPr lang="en-US" sz="2201" b="1" dirty="0">
                <a:latin typeface="Helvetica" panose="020B0604020202020204" pitchFamily="34" charset="0"/>
                <a:cs typeface="Helvetica" panose="020B0604020202020204" pitchFamily="34" charset="0"/>
              </a:rPr>
              <a:t>Operations and Development  (TBD)</a:t>
            </a:r>
          </a:p>
          <a:p>
            <a:pPr marL="442912" indent="-385763">
              <a:buFont typeface="+mj-lt"/>
              <a:buAutoNum type="arabicPeriod"/>
            </a:pPr>
            <a:r>
              <a:rPr lang="en-US" sz="2201" b="1" dirty="0">
                <a:latin typeface="Helvetica" panose="020B0604020202020204" pitchFamily="34" charset="0"/>
                <a:cs typeface="Helvetica" panose="020B0604020202020204" pitchFamily="34" charset="0"/>
              </a:rPr>
              <a:t>Refinement and Improvement (TBD)</a:t>
            </a:r>
          </a:p>
        </p:txBody>
      </p:sp>
    </p:spTree>
    <p:extLst>
      <p:ext uri="{BB962C8B-B14F-4D97-AF65-F5344CB8AC3E}">
        <p14:creationId xmlns:p14="http://schemas.microsoft.com/office/powerpoint/2010/main" val="3145416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966" t="23369" r="4246" b="1642"/>
          <a:stretch/>
        </p:blipFill>
        <p:spPr>
          <a:xfrm>
            <a:off x="539850" y="1613052"/>
            <a:ext cx="7103995" cy="4342834"/>
          </a:xfrm>
          <a:prstGeom prst="rect">
            <a:avLst/>
          </a:prstGeom>
          <a:ln>
            <a:solidFill>
              <a:schemeClr val="tx1"/>
            </a:solidFill>
          </a:ln>
        </p:spPr>
      </p:pic>
      <p:sp>
        <p:nvSpPr>
          <p:cNvPr id="2" name="Title 1"/>
          <p:cNvSpPr>
            <a:spLocks noGrp="1"/>
          </p:cNvSpPr>
          <p:nvPr>
            <p:ph type="title"/>
          </p:nvPr>
        </p:nvSpPr>
        <p:spPr>
          <a:xfrm>
            <a:off x="3270401" y="1071292"/>
            <a:ext cx="2626868" cy="642938"/>
          </a:xfrm>
        </p:spPr>
        <p:txBody>
          <a:bodyPr>
            <a:normAutofit/>
          </a:bodyPr>
          <a:lstStyle/>
          <a:p>
            <a:pPr algn="l"/>
            <a:r>
              <a:rPr lang="en-US" sz="3300" dirty="0">
                <a:latin typeface="Helvetica" panose="020B0604020202020204" pitchFamily="34" charset="0"/>
                <a:cs typeface="Helvetica" panose="020B0604020202020204" pitchFamily="34" charset="0"/>
              </a:rPr>
              <a:t>xDGEOID19</a:t>
            </a:r>
          </a:p>
        </p:txBody>
      </p:sp>
      <p:sp>
        <p:nvSpPr>
          <p:cNvPr id="7" name="TextBox 6"/>
          <p:cNvSpPr txBox="1"/>
          <p:nvPr/>
        </p:nvSpPr>
        <p:spPr>
          <a:xfrm>
            <a:off x="7643845" y="4387666"/>
            <a:ext cx="1500155" cy="1546577"/>
          </a:xfrm>
          <a:prstGeom prst="rect">
            <a:avLst/>
          </a:prstGeom>
          <a:noFill/>
        </p:spPr>
        <p:txBody>
          <a:bodyPr wrap="square" rtlCol="0">
            <a:spAutoFit/>
          </a:bodyPr>
          <a:lstStyle/>
          <a:p>
            <a:r>
              <a:rPr lang="en-US" sz="1050" dirty="0"/>
              <a:t>Alpha model based on secular trend from GRACE (NASA GSFC mascon v02.4, </a:t>
            </a:r>
            <a:r>
              <a:rPr lang="en-US" sz="1050" dirty="0" err="1"/>
              <a:t>Luthcke</a:t>
            </a:r>
            <a:r>
              <a:rPr lang="en-US" sz="1050" dirty="0"/>
              <a:t>, et al. 2013)). </a:t>
            </a:r>
          </a:p>
          <a:p>
            <a:endParaRPr lang="en-US" sz="1050" dirty="0"/>
          </a:p>
          <a:p>
            <a:r>
              <a:rPr lang="en-US" sz="1050" dirty="0"/>
              <a:t>Units: mm/yr. </a:t>
            </a:r>
          </a:p>
          <a:p>
            <a:r>
              <a:rPr lang="en-US" sz="1050" dirty="0"/>
              <a:t>Contour Interval: 0.5 mm/</a:t>
            </a:r>
            <a:r>
              <a:rPr lang="en-US" sz="1050" dirty="0" err="1"/>
              <a:t>yr</a:t>
            </a:r>
            <a:endParaRPr lang="en-US" sz="1050" dirty="0"/>
          </a:p>
        </p:txBody>
      </p:sp>
    </p:spTree>
    <p:extLst>
      <p:ext uri="{BB962C8B-B14F-4D97-AF65-F5344CB8AC3E}">
        <p14:creationId xmlns:p14="http://schemas.microsoft.com/office/powerpoint/2010/main" val="16606229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Helvetica" panose="020B0604020202020204" pitchFamily="34" charset="0"/>
                <a:cs typeface="Helvetica" panose="020B0604020202020204" pitchFamily="34" charset="0"/>
              </a:rPr>
              <a:t>xGEOID19 BETA Model</a:t>
            </a:r>
          </a:p>
        </p:txBody>
      </p:sp>
      <p:sp>
        <p:nvSpPr>
          <p:cNvPr id="11" name="Content Placeholder 10"/>
          <p:cNvSpPr>
            <a:spLocks noGrp="1"/>
          </p:cNvSpPr>
          <p:nvPr>
            <p:ph idx="1"/>
          </p:nvPr>
        </p:nvSpPr>
        <p:spPr/>
        <p:txBody>
          <a:bodyPr/>
          <a:lstStyle/>
          <a:p>
            <a:r>
              <a:rPr lang="en-US" dirty="0"/>
              <a:t>Sample Output:</a:t>
            </a:r>
          </a:p>
        </p:txBody>
      </p:sp>
      <p:pic>
        <p:nvPicPr>
          <p:cNvPr id="4" name="Picture 3"/>
          <p:cNvPicPr>
            <a:picLocks noChangeAspect="1"/>
          </p:cNvPicPr>
          <p:nvPr/>
        </p:nvPicPr>
        <p:blipFill>
          <a:blip r:embed="rId3"/>
          <a:stretch>
            <a:fillRect/>
          </a:stretch>
        </p:blipFill>
        <p:spPr>
          <a:xfrm>
            <a:off x="101410" y="2688277"/>
            <a:ext cx="8836819" cy="1993106"/>
          </a:xfrm>
          <a:prstGeom prst="rect">
            <a:avLst/>
          </a:prstGeom>
          <a:ln>
            <a:solidFill>
              <a:schemeClr val="tx1"/>
            </a:solidFill>
          </a:ln>
        </p:spPr>
      </p:pic>
      <p:sp>
        <p:nvSpPr>
          <p:cNvPr id="6" name="Rectangle 5"/>
          <p:cNvSpPr/>
          <p:nvPr/>
        </p:nvSpPr>
        <p:spPr>
          <a:xfrm>
            <a:off x="1841224" y="4070074"/>
            <a:ext cx="1818861" cy="57398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667789" y="4070073"/>
            <a:ext cx="459685" cy="57398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682448" y="4070073"/>
            <a:ext cx="1147970" cy="573985"/>
          </a:xfrm>
          <a:prstGeom prst="rect">
            <a:avLst/>
          </a:prstGeom>
          <a:no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111198" y="4070073"/>
            <a:ext cx="459685" cy="573985"/>
          </a:xfrm>
          <a:prstGeom prst="rect">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rot="20261333">
            <a:off x="238233" y="4950434"/>
            <a:ext cx="2049946" cy="646331"/>
          </a:xfrm>
          <a:prstGeom prst="rect">
            <a:avLst/>
          </a:prstGeom>
          <a:noFill/>
          <a:ln>
            <a:solidFill>
              <a:srgbClr val="FF0000"/>
            </a:solidFill>
          </a:ln>
        </p:spPr>
        <p:txBody>
          <a:bodyPr wrap="square" rtlCol="0">
            <a:spAutoFit/>
          </a:bodyPr>
          <a:lstStyle/>
          <a:p>
            <a:r>
              <a:rPr lang="en-US" dirty="0"/>
              <a:t>User Inputted Coordinates</a:t>
            </a:r>
          </a:p>
        </p:txBody>
      </p:sp>
      <p:sp>
        <p:nvSpPr>
          <p:cNvPr id="13" name="TextBox 12"/>
          <p:cNvSpPr txBox="1"/>
          <p:nvPr/>
        </p:nvSpPr>
        <p:spPr>
          <a:xfrm rot="20261418">
            <a:off x="927854" y="5551139"/>
            <a:ext cx="1600157" cy="646331"/>
          </a:xfrm>
          <a:prstGeom prst="rect">
            <a:avLst/>
          </a:prstGeom>
          <a:noFill/>
          <a:ln>
            <a:solidFill>
              <a:srgbClr val="FF0000"/>
            </a:solidFill>
          </a:ln>
        </p:spPr>
        <p:txBody>
          <a:bodyPr wrap="square" rtlCol="0">
            <a:spAutoFit/>
          </a:bodyPr>
          <a:lstStyle/>
          <a:p>
            <a:r>
              <a:rPr lang="en-US" dirty="0"/>
              <a:t>User Inputted Epoch</a:t>
            </a:r>
          </a:p>
        </p:txBody>
      </p:sp>
      <p:sp>
        <p:nvSpPr>
          <p:cNvPr id="14" name="TextBox 13"/>
          <p:cNvSpPr txBox="1"/>
          <p:nvPr/>
        </p:nvSpPr>
        <p:spPr>
          <a:xfrm>
            <a:off x="3175552" y="4801168"/>
            <a:ext cx="2165488" cy="1754326"/>
          </a:xfrm>
          <a:prstGeom prst="rect">
            <a:avLst/>
          </a:prstGeom>
          <a:noFill/>
          <a:ln>
            <a:solidFill>
              <a:srgbClr val="00B0F0"/>
            </a:solidFill>
          </a:ln>
        </p:spPr>
        <p:txBody>
          <a:bodyPr wrap="square" rtlCol="0">
            <a:spAutoFit/>
          </a:bodyPr>
          <a:lstStyle/>
          <a:p>
            <a:r>
              <a:rPr lang="en-US" dirty="0"/>
              <a:t>Static Geoid Model Output (same as previous </a:t>
            </a:r>
            <a:r>
              <a:rPr lang="en-US" dirty="0" err="1"/>
              <a:t>xGEOIDs</a:t>
            </a:r>
            <a:r>
              <a:rPr lang="en-US" dirty="0"/>
              <a:t>): value from Model A and B</a:t>
            </a:r>
          </a:p>
        </p:txBody>
      </p:sp>
      <p:sp>
        <p:nvSpPr>
          <p:cNvPr id="15" name="TextBox 14"/>
          <p:cNvSpPr txBox="1"/>
          <p:nvPr/>
        </p:nvSpPr>
        <p:spPr>
          <a:xfrm>
            <a:off x="5488886" y="4808569"/>
            <a:ext cx="2422663" cy="1200329"/>
          </a:xfrm>
          <a:prstGeom prst="rect">
            <a:avLst/>
          </a:prstGeom>
          <a:noFill/>
          <a:ln>
            <a:solidFill>
              <a:srgbClr val="00B050"/>
            </a:solidFill>
          </a:ln>
        </p:spPr>
        <p:txBody>
          <a:bodyPr wrap="square" rtlCol="0">
            <a:spAutoFit/>
          </a:bodyPr>
          <a:lstStyle/>
          <a:p>
            <a:r>
              <a:rPr lang="en-US" dirty="0"/>
              <a:t>xDGEOID19 Component: </a:t>
            </a:r>
          </a:p>
          <a:p>
            <a:r>
              <a:rPr lang="en-US" dirty="0"/>
              <a:t>DN = geoid rate * (t-t</a:t>
            </a:r>
            <a:r>
              <a:rPr lang="en-US" baseline="-25000" dirty="0"/>
              <a:t>0</a:t>
            </a:r>
            <a:r>
              <a:rPr lang="en-US" dirty="0"/>
              <a:t>)</a:t>
            </a:r>
          </a:p>
        </p:txBody>
      </p:sp>
    </p:spTree>
    <p:extLst>
      <p:ext uri="{BB962C8B-B14F-4D97-AF65-F5344CB8AC3E}">
        <p14:creationId xmlns:p14="http://schemas.microsoft.com/office/powerpoint/2010/main" val="31376975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337" name="Content Placeholder 2"/>
              <p:cNvSpPr txBox="1">
                <a:spLocks/>
              </p:cNvSpPr>
              <p:nvPr/>
            </p:nvSpPr>
            <p:spPr bwMode="auto">
              <a:xfrm>
                <a:off x="183334" y="1830832"/>
                <a:ext cx="8914946" cy="963482"/>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defTabSz="342900" eaLnBrk="1" hangingPunct="1">
                  <a:spcBef>
                    <a:spcPct val="20000"/>
                  </a:spcBef>
                  <a:buFont typeface="Arial" panose="020B0604020202020204" pitchFamily="34" charset="0"/>
                  <a:buChar char="•"/>
                  <a:defRPr/>
                </a:pPr>
                <a:r>
                  <a:rPr lang="en-US" sz="1500" dirty="0">
                    <a:solidFill>
                      <a:prstClr val="black"/>
                    </a:solidFill>
                    <a:latin typeface="Helvetica" panose="020B0604020202020204" pitchFamily="34" charset="0"/>
                    <a:cs typeface="Helvetica" panose="020B0604020202020204" pitchFamily="34" charset="0"/>
                  </a:rPr>
                  <a:t>NASA/GFZ missions to monitor temporal gravity field at 200 km wavelengths</a:t>
                </a:r>
              </a:p>
              <a:p>
                <a:pPr marL="342900" indent="-342900" defTabSz="342900" eaLnBrk="1" hangingPunct="1">
                  <a:spcBef>
                    <a:spcPct val="20000"/>
                  </a:spcBef>
                  <a:buFont typeface="Arial" panose="020B0604020202020204" pitchFamily="34" charset="0"/>
                  <a:buChar char="•"/>
                  <a:defRPr/>
                </a:pPr>
                <a:r>
                  <a:rPr lang="en-US" sz="1500" dirty="0">
                    <a:solidFill>
                      <a:prstClr val="black"/>
                    </a:solidFill>
                    <a:latin typeface="Helvetica" panose="020B0604020202020204" pitchFamily="34" charset="0"/>
                    <a:cs typeface="Helvetica" panose="020B0604020202020204" pitchFamily="34" charset="0"/>
                  </a:rPr>
                  <a:t>GRACE: 2002 – 2017</a:t>
                </a:r>
              </a:p>
              <a:p>
                <a:pPr marL="342900" indent="-342900" defTabSz="342900" eaLnBrk="1" hangingPunct="1">
                  <a:spcBef>
                    <a:spcPct val="20000"/>
                  </a:spcBef>
                  <a:buFont typeface="Arial" panose="020B0604020202020204" pitchFamily="34" charset="0"/>
                  <a:buChar char="•"/>
                  <a:defRPr/>
                </a:pPr>
                <a:r>
                  <a:rPr lang="en-US" sz="1500" dirty="0">
                    <a:solidFill>
                      <a:prstClr val="black"/>
                    </a:solidFill>
                    <a:latin typeface="Helvetica" panose="020B0604020202020204" pitchFamily="34" charset="0"/>
                    <a:cs typeface="Helvetica" panose="020B0604020202020204" pitchFamily="34" charset="0"/>
                  </a:rPr>
                  <a:t>GRACE-FO: 2018 – </a:t>
                </a:r>
              </a:p>
              <a:p>
                <a:pPr marL="342900" indent="-342900" defTabSz="342900" eaLnBrk="1" hangingPunct="1">
                  <a:spcBef>
                    <a:spcPct val="20000"/>
                  </a:spcBef>
                  <a:buFont typeface="Arial" panose="020B0604020202020204" pitchFamily="34" charset="0"/>
                  <a:buChar char="•"/>
                  <a:defRPr/>
                </a:pPr>
                <a:r>
                  <a:rPr lang="en-US" sz="1500" dirty="0">
                    <a:solidFill>
                      <a:prstClr val="black"/>
                    </a:solidFill>
                    <a:latin typeface="Helvetica" panose="020B0604020202020204" pitchFamily="34" charset="0"/>
                    <a:cs typeface="Helvetica" panose="020B0604020202020204" pitchFamily="34" charset="0"/>
                  </a:rPr>
                  <a:t>Foundation for </a:t>
                </a:r>
                <a:r>
                  <a:rPr lang="en-US" sz="1500" dirty="0" err="1">
                    <a:solidFill>
                      <a:prstClr val="black"/>
                    </a:solidFill>
                    <a:latin typeface="Helvetica" panose="020B0604020202020204" pitchFamily="34" charset="0"/>
                    <a:cs typeface="Helvetica" panose="020B0604020202020204" pitchFamily="34" charset="0"/>
                  </a:rPr>
                  <a:t>GeMS</a:t>
                </a:r>
                <a:r>
                  <a:rPr lang="en-US" sz="1500" dirty="0">
                    <a:solidFill>
                      <a:prstClr val="black"/>
                    </a:solidFill>
                    <a:latin typeface="Helvetica" panose="020B0604020202020204" pitchFamily="34" charset="0"/>
                    <a:cs typeface="Helvetica" panose="020B0604020202020204" pitchFamily="34" charset="0"/>
                  </a:rPr>
                  <a:t> models.  Use monthly gravity fields to estimate a trend and produce </a:t>
                </a:r>
                <a14:m>
                  <m:oMath xmlns:m="http://schemas.openxmlformats.org/officeDocument/2006/math">
                    <m:acc>
                      <m:accPr>
                        <m:chr m:val="̇"/>
                        <m:ctrlPr>
                          <a:rPr lang="en-US" sz="1500" i="1">
                            <a:solidFill>
                              <a:prstClr val="black"/>
                            </a:solidFill>
                            <a:latin typeface="Cambria Math" panose="02040503050406030204" pitchFamily="18" charset="0"/>
                            <a:cs typeface="Helvetica" panose="020B0604020202020204" pitchFamily="34" charset="0"/>
                          </a:rPr>
                        </m:ctrlPr>
                      </m:accPr>
                      <m:e>
                        <m:r>
                          <a:rPr lang="en-US" sz="1500" i="1">
                            <a:solidFill>
                              <a:prstClr val="black"/>
                            </a:solidFill>
                            <a:latin typeface="Cambria Math" panose="02040503050406030204" pitchFamily="18" charset="0"/>
                            <a:cs typeface="Helvetica" panose="020B0604020202020204" pitchFamily="34" charset="0"/>
                          </a:rPr>
                          <m:t>𝑁</m:t>
                        </m:r>
                      </m:e>
                    </m:acc>
                    <m:r>
                      <a:rPr lang="en-US" sz="1500" i="1">
                        <a:solidFill>
                          <a:prstClr val="black"/>
                        </a:solidFill>
                        <a:latin typeface="Cambria Math" panose="02040503050406030204" pitchFamily="18" charset="0"/>
                        <a:cs typeface="Helvetica" panose="020B0604020202020204" pitchFamily="34" charset="0"/>
                      </a:rPr>
                      <m:t>(</m:t>
                    </m:r>
                    <m:r>
                      <a:rPr lang="en-US" sz="1500" i="1">
                        <a:solidFill>
                          <a:prstClr val="black"/>
                        </a:solidFill>
                        <a:latin typeface="Cambria Math" panose="02040503050406030204" pitchFamily="18" charset="0"/>
                        <a:ea typeface="Cambria Math" panose="02040503050406030204" pitchFamily="18" charset="0"/>
                        <a:cs typeface="Helvetica" panose="020B0604020202020204" pitchFamily="34" charset="0"/>
                      </a:rPr>
                      <m:t>𝜑</m:t>
                    </m:r>
                    <m:r>
                      <a:rPr lang="en-US" sz="1500" i="1">
                        <a:solidFill>
                          <a:prstClr val="black"/>
                        </a:solidFill>
                        <a:latin typeface="Cambria Math" panose="02040503050406030204" pitchFamily="18" charset="0"/>
                        <a:ea typeface="Cambria Math" panose="02040503050406030204" pitchFamily="18" charset="0"/>
                        <a:cs typeface="Helvetica" panose="020B0604020202020204" pitchFamily="34" charset="0"/>
                      </a:rPr>
                      <m:t>,</m:t>
                    </m:r>
                    <m:r>
                      <a:rPr lang="en-US" sz="1500" i="1">
                        <a:solidFill>
                          <a:prstClr val="black"/>
                        </a:solidFill>
                        <a:latin typeface="Cambria Math" panose="02040503050406030204" pitchFamily="18" charset="0"/>
                        <a:ea typeface="Cambria Math" panose="02040503050406030204" pitchFamily="18" charset="0"/>
                        <a:cs typeface="Helvetica" panose="020B0604020202020204" pitchFamily="34" charset="0"/>
                      </a:rPr>
                      <m:t>𝜆</m:t>
                    </m:r>
                    <m:r>
                      <a:rPr lang="en-US" sz="1500" i="1">
                        <a:solidFill>
                          <a:prstClr val="black"/>
                        </a:solidFill>
                        <a:latin typeface="Cambria Math" panose="02040503050406030204" pitchFamily="18" charset="0"/>
                        <a:ea typeface="Cambria Math" panose="02040503050406030204" pitchFamily="18" charset="0"/>
                        <a:cs typeface="Helvetica" panose="020B0604020202020204" pitchFamily="34" charset="0"/>
                      </a:rPr>
                      <m:t>,</m:t>
                    </m:r>
                    <m:r>
                      <a:rPr lang="en-US" sz="1500" i="1">
                        <a:solidFill>
                          <a:prstClr val="black"/>
                        </a:solidFill>
                        <a:latin typeface="Cambria Math" panose="02040503050406030204" pitchFamily="18" charset="0"/>
                        <a:ea typeface="Cambria Math" panose="02040503050406030204" pitchFamily="18" charset="0"/>
                        <a:cs typeface="Helvetica" panose="020B0604020202020204" pitchFamily="34" charset="0"/>
                      </a:rPr>
                      <m:t>𝑡</m:t>
                    </m:r>
                    <m:r>
                      <a:rPr lang="en-US" sz="1500" i="1">
                        <a:solidFill>
                          <a:prstClr val="black"/>
                        </a:solidFill>
                        <a:latin typeface="Cambria Math" panose="02040503050406030204" pitchFamily="18" charset="0"/>
                        <a:cs typeface="Helvetica" panose="020B0604020202020204" pitchFamily="34" charset="0"/>
                      </a:rPr>
                      <m:t>)</m:t>
                    </m:r>
                  </m:oMath>
                </a14:m>
                <a:r>
                  <a:rPr lang="en-US" sz="1500" dirty="0">
                    <a:solidFill>
                      <a:prstClr val="black"/>
                    </a:solidFill>
                    <a:latin typeface="Helvetica" panose="020B0604020202020204" pitchFamily="34" charset="0"/>
                    <a:cs typeface="Helvetica" panose="020B0604020202020204" pitchFamily="34" charset="0"/>
                  </a:rPr>
                  <a:t> </a:t>
                </a:r>
              </a:p>
            </p:txBody>
          </p:sp>
        </mc:Choice>
        <mc:Fallback xmlns="">
          <p:sp>
            <p:nvSpPr>
              <p:cNvPr id="14337" name="Content Placeholder 2"/>
              <p:cNvSpPr txBox="1">
                <a:spLocks noRot="1" noChangeAspect="1" noMove="1" noResize="1" noEditPoints="1" noAdjustHandles="1" noChangeArrowheads="1" noChangeShapeType="1" noTextEdit="1"/>
              </p:cNvSpPr>
              <p:nvPr/>
            </p:nvSpPr>
            <p:spPr bwMode="auto">
              <a:xfrm>
                <a:off x="183334" y="1830832"/>
                <a:ext cx="8914946" cy="963482"/>
              </a:xfrm>
              <a:prstGeom prst="rect">
                <a:avLst/>
              </a:prstGeom>
              <a:blipFill>
                <a:blip r:embed="rId2"/>
                <a:stretch>
                  <a:fillRect l="-205" t="-1266" b="-27215"/>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338" name="Title 1"/>
          <p:cNvSpPr txBox="1">
            <a:spLocks/>
          </p:cNvSpPr>
          <p:nvPr/>
        </p:nvSpPr>
        <p:spPr bwMode="auto">
          <a:xfrm>
            <a:off x="114300" y="1259977"/>
            <a:ext cx="8141426" cy="939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hangingPunct="1">
              <a:defRPr/>
            </a:pPr>
            <a:r>
              <a:rPr lang="en-US" sz="3600" dirty="0">
                <a:solidFill>
                  <a:prstClr val="black"/>
                </a:solidFill>
                <a:latin typeface="Helvetica" panose="020B0604020202020204" pitchFamily="34" charset="0"/>
                <a:cs typeface="Helvetica" panose="020B0604020202020204" pitchFamily="34" charset="0"/>
              </a:rPr>
              <a:t>GRACE/GRACE-Follow-on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8807" y="3254155"/>
            <a:ext cx="5589473" cy="2265539"/>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3630" b="6270"/>
          <a:stretch/>
        </p:blipFill>
        <p:spPr>
          <a:xfrm>
            <a:off x="114300" y="3254155"/>
            <a:ext cx="2857246" cy="2105200"/>
          </a:xfrm>
          <a:prstGeom prst="rect">
            <a:avLst/>
          </a:prstGeom>
        </p:spPr>
      </p:pic>
      <p:sp>
        <p:nvSpPr>
          <p:cNvPr id="4" name="TextBox 3"/>
          <p:cNvSpPr txBox="1"/>
          <p:nvPr/>
        </p:nvSpPr>
        <p:spPr>
          <a:xfrm>
            <a:off x="1" y="5359355"/>
            <a:ext cx="3508806" cy="577081"/>
          </a:xfrm>
          <a:prstGeom prst="rect">
            <a:avLst/>
          </a:prstGeom>
          <a:noFill/>
        </p:spPr>
        <p:txBody>
          <a:bodyPr wrap="square" rtlCol="0">
            <a:spAutoFit/>
          </a:bodyPr>
          <a:lstStyle/>
          <a:p>
            <a:r>
              <a:rPr lang="en-US" sz="1050" dirty="0"/>
              <a:t>GRACE/GRACE-FO – Twin satellites that measure distance between one another at few </a:t>
            </a:r>
            <a:r>
              <a:rPr lang="en-US" sz="1050" dirty="0">
                <a:latin typeface="Symbol" panose="05050102010706020507" pitchFamily="18" charset="2"/>
              </a:rPr>
              <a:t>m</a:t>
            </a:r>
            <a:r>
              <a:rPr lang="en-US" sz="1050" dirty="0"/>
              <a:t>m (a tenth of the thickness of a human hair). (Image courtesy of NASA)</a:t>
            </a:r>
          </a:p>
        </p:txBody>
      </p:sp>
      <p:sp>
        <p:nvSpPr>
          <p:cNvPr id="7" name="TextBox 6"/>
          <p:cNvSpPr txBox="1"/>
          <p:nvPr/>
        </p:nvSpPr>
        <p:spPr>
          <a:xfrm>
            <a:off x="3508805" y="5476212"/>
            <a:ext cx="5589474" cy="577081"/>
          </a:xfrm>
          <a:prstGeom prst="rect">
            <a:avLst/>
          </a:prstGeom>
          <a:noFill/>
        </p:spPr>
        <p:txBody>
          <a:bodyPr wrap="square" rtlCol="0">
            <a:spAutoFit/>
          </a:bodyPr>
          <a:lstStyle/>
          <a:p>
            <a:r>
              <a:rPr lang="en-US" sz="1050" dirty="0"/>
              <a:t>Relationship between gravity change, geographic size of change, and geoid change.  Combinations to the right of the blue line will cause a 1 cm geoid change. Shaded area is specifically needed through non-GRACE techniques.</a:t>
            </a:r>
          </a:p>
        </p:txBody>
      </p:sp>
      <p:sp>
        <p:nvSpPr>
          <p:cNvPr id="8" name="Freeform 7"/>
          <p:cNvSpPr/>
          <p:nvPr/>
        </p:nvSpPr>
        <p:spPr>
          <a:xfrm>
            <a:off x="4011641" y="3321032"/>
            <a:ext cx="2802194" cy="1246238"/>
          </a:xfrm>
          <a:custGeom>
            <a:avLst/>
            <a:gdLst>
              <a:gd name="connsiteX0" fmla="*/ 0 w 3736258"/>
              <a:gd name="connsiteY0" fmla="*/ 255638 h 1661651"/>
              <a:gd name="connsiteX1" fmla="*/ 0 w 3736258"/>
              <a:gd name="connsiteY1" fmla="*/ 0 h 1661651"/>
              <a:gd name="connsiteX2" fmla="*/ 3736258 w 3736258"/>
              <a:gd name="connsiteY2" fmla="*/ 0 h 1661651"/>
              <a:gd name="connsiteX3" fmla="*/ 3736258 w 3736258"/>
              <a:gd name="connsiteY3" fmla="*/ 1661651 h 1661651"/>
              <a:gd name="connsiteX4" fmla="*/ 0 w 3736258"/>
              <a:gd name="connsiteY4" fmla="*/ 255638 h 1661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6258" h="1661651">
                <a:moveTo>
                  <a:pt x="0" y="255638"/>
                </a:moveTo>
                <a:lnTo>
                  <a:pt x="0" y="0"/>
                </a:lnTo>
                <a:lnTo>
                  <a:pt x="3736258" y="0"/>
                </a:lnTo>
                <a:lnTo>
                  <a:pt x="3736258" y="1661651"/>
                </a:lnTo>
                <a:lnTo>
                  <a:pt x="0" y="255638"/>
                </a:lnTo>
                <a:close/>
              </a:path>
            </a:pathLst>
          </a:custGeom>
          <a:solidFill>
            <a:schemeClr val="accent4">
              <a:lumMod val="40000"/>
              <a:lumOff val="60000"/>
              <a:alpha val="47000"/>
            </a:schemeClr>
          </a:solidFill>
          <a:ln w="19050">
            <a:solidFill>
              <a:schemeClr val="accent4">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00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09" y="1715334"/>
            <a:ext cx="7325591" cy="1102409"/>
          </a:xfrm>
        </p:spPr>
        <p:txBody>
          <a:bodyPr>
            <a:normAutofit fontScale="90000"/>
          </a:bodyPr>
          <a:lstStyle/>
          <a:p>
            <a:pPr algn="l"/>
            <a:r>
              <a:rPr lang="en-US" sz="3600" dirty="0">
                <a:latin typeface="Helvetica" panose="020B0604020202020204" pitchFamily="34" charset="0"/>
                <a:cs typeface="Helvetica" panose="020B0604020202020204" pitchFamily="34" charset="0"/>
              </a:rPr>
              <a:t>Types of</a:t>
            </a:r>
            <a:br>
              <a:rPr lang="en-US" sz="3600" dirty="0">
                <a:latin typeface="Helvetica" panose="020B0604020202020204" pitchFamily="34" charset="0"/>
                <a:cs typeface="Helvetica" panose="020B0604020202020204" pitchFamily="34" charset="0"/>
              </a:rPr>
            </a:br>
            <a:r>
              <a:rPr lang="en-US" sz="3600" dirty="0">
                <a:latin typeface="Helvetica" panose="020B0604020202020204" pitchFamily="34" charset="0"/>
                <a:cs typeface="Helvetica" panose="020B0604020202020204" pitchFamily="34" charset="0"/>
              </a:rPr>
              <a:t>Geoid Change</a:t>
            </a:r>
          </a:p>
        </p:txBody>
      </p:sp>
      <p:sp>
        <p:nvSpPr>
          <p:cNvPr id="3" name="Content Placeholder 2"/>
          <p:cNvSpPr>
            <a:spLocks noGrp="1"/>
          </p:cNvSpPr>
          <p:nvPr>
            <p:ph idx="1"/>
          </p:nvPr>
        </p:nvSpPr>
        <p:spPr>
          <a:xfrm>
            <a:off x="3041374" y="1304515"/>
            <a:ext cx="6102626" cy="2138777"/>
          </a:xfrm>
        </p:spPr>
        <p:txBody>
          <a:bodyPr>
            <a:noAutofit/>
          </a:bodyPr>
          <a:lstStyle/>
          <a:p>
            <a:r>
              <a:rPr lang="en-US" sz="1350" dirty="0">
                <a:latin typeface="Helvetica" panose="020B0604020202020204" pitchFamily="34" charset="0"/>
                <a:cs typeface="Helvetica" panose="020B0604020202020204" pitchFamily="34" charset="0"/>
              </a:rPr>
              <a:t>Shape Change - most common and most of what </a:t>
            </a:r>
            <a:r>
              <a:rPr lang="en-US" sz="1350" dirty="0" err="1">
                <a:latin typeface="Helvetica" panose="020B0604020202020204" pitchFamily="34" charset="0"/>
                <a:cs typeface="Helvetica" panose="020B0604020202020204" pitchFamily="34" charset="0"/>
              </a:rPr>
              <a:t>GeMS</a:t>
            </a:r>
            <a:r>
              <a:rPr lang="en-US" sz="1350" dirty="0">
                <a:latin typeface="Helvetica" panose="020B0604020202020204" pitchFamily="34" charset="0"/>
                <a:cs typeface="Helvetica" panose="020B0604020202020204" pitchFamily="34" charset="0"/>
              </a:rPr>
              <a:t> will capture</a:t>
            </a:r>
          </a:p>
          <a:p>
            <a:pPr lvl="1"/>
            <a:r>
              <a:rPr lang="en-US" sz="1050" dirty="0">
                <a:latin typeface="Helvetica" panose="020B0604020202020204" pitchFamily="34" charset="0"/>
                <a:cs typeface="Helvetica" panose="020B0604020202020204" pitchFamily="34" charset="0"/>
              </a:rPr>
              <a:t>change in the shape of the geoid (W=W</a:t>
            </a:r>
            <a:r>
              <a:rPr lang="en-US" sz="1050" baseline="-25000" dirty="0">
                <a:latin typeface="Helvetica" panose="020B0604020202020204" pitchFamily="34" charset="0"/>
                <a:cs typeface="Helvetica" panose="020B0604020202020204" pitchFamily="34" charset="0"/>
              </a:rPr>
              <a:t>0</a:t>
            </a:r>
            <a:r>
              <a:rPr lang="en-US" sz="1050" dirty="0">
                <a:latin typeface="Helvetica" panose="020B0604020202020204" pitchFamily="34" charset="0"/>
                <a:cs typeface="Helvetica" panose="020B0604020202020204" pitchFamily="34" charset="0"/>
              </a:rPr>
              <a:t>) without changing W</a:t>
            </a:r>
            <a:r>
              <a:rPr lang="en-US" sz="1050" baseline="-25000" dirty="0">
                <a:latin typeface="Helvetica" panose="020B0604020202020204" pitchFamily="34" charset="0"/>
                <a:cs typeface="Helvetica" panose="020B0604020202020204" pitchFamily="34" charset="0"/>
              </a:rPr>
              <a:t>0</a:t>
            </a:r>
          </a:p>
          <a:p>
            <a:pPr lvl="1"/>
            <a:r>
              <a:rPr lang="en-US" sz="1050" dirty="0">
                <a:latin typeface="Helvetica" panose="020B0604020202020204" pitchFamily="34" charset="0"/>
                <a:cs typeface="Helvetica" panose="020B0604020202020204" pitchFamily="34" charset="0"/>
              </a:rPr>
              <a:t>Analogy: Squeezing a balloon – depressions and bulges occur but volume is maintained</a:t>
            </a:r>
          </a:p>
          <a:p>
            <a:r>
              <a:rPr lang="en-US" sz="1350" dirty="0">
                <a:latin typeface="Helvetica" panose="020B0604020202020204" pitchFamily="34" charset="0"/>
                <a:cs typeface="Helvetica" panose="020B0604020202020204" pitchFamily="34" charset="0"/>
              </a:rPr>
              <a:t>Size Change – quite rare with limited amount of change</a:t>
            </a:r>
          </a:p>
          <a:p>
            <a:pPr lvl="1"/>
            <a:r>
              <a:rPr lang="en-US" sz="1050" dirty="0">
                <a:latin typeface="Helvetica" panose="020B0604020202020204" pitchFamily="34" charset="0"/>
                <a:cs typeface="Helvetica" panose="020B0604020202020204" pitchFamily="34" charset="0"/>
              </a:rPr>
              <a:t>Change in the size of the geoid (W=W</a:t>
            </a:r>
            <a:r>
              <a:rPr lang="en-US" sz="1050" baseline="-25000" dirty="0">
                <a:latin typeface="Helvetica" panose="020B0604020202020204" pitchFamily="34" charset="0"/>
                <a:cs typeface="Helvetica" panose="020B0604020202020204" pitchFamily="34" charset="0"/>
              </a:rPr>
              <a:t>0</a:t>
            </a:r>
            <a:r>
              <a:rPr lang="en-US" sz="1050" dirty="0">
                <a:latin typeface="Helvetica" panose="020B0604020202020204" pitchFamily="34" charset="0"/>
                <a:cs typeface="Helvetica" panose="020B0604020202020204" pitchFamily="34" charset="0"/>
              </a:rPr>
              <a:t>) without changing W</a:t>
            </a:r>
            <a:r>
              <a:rPr lang="en-US" sz="1050" baseline="-25000" dirty="0">
                <a:latin typeface="Helvetica" panose="020B0604020202020204" pitchFamily="34" charset="0"/>
                <a:cs typeface="Helvetica" panose="020B0604020202020204" pitchFamily="34" charset="0"/>
              </a:rPr>
              <a:t>0</a:t>
            </a:r>
            <a:r>
              <a:rPr lang="en-US" sz="1050" dirty="0">
                <a:latin typeface="Helvetica" panose="020B0604020202020204" pitchFamily="34" charset="0"/>
                <a:cs typeface="Helvetica" panose="020B0604020202020204" pitchFamily="34" charset="0"/>
              </a:rPr>
              <a:t>.</a:t>
            </a:r>
          </a:p>
          <a:p>
            <a:pPr lvl="1"/>
            <a:r>
              <a:rPr lang="en-US" sz="1050" dirty="0">
                <a:latin typeface="Helvetica" panose="020B0604020202020204" pitchFamily="34" charset="0"/>
                <a:cs typeface="Helvetica" panose="020B0604020202020204" pitchFamily="34" charset="0"/>
              </a:rPr>
              <a:t>Increasing or decreasing the volume contain by the geoid or geopotential field</a:t>
            </a:r>
          </a:p>
          <a:p>
            <a:pPr lvl="1"/>
            <a:r>
              <a:rPr lang="en-US" sz="1050" dirty="0">
                <a:latin typeface="Helvetica" panose="020B0604020202020204" pitchFamily="34" charset="0"/>
                <a:cs typeface="Helvetica" panose="020B0604020202020204" pitchFamily="34" charset="0"/>
              </a:rPr>
              <a:t>Analogy: Adding or removing air to a balloon – increased or decreased volume or size </a:t>
            </a:r>
          </a:p>
          <a:p>
            <a:r>
              <a:rPr lang="en-US" sz="1350" dirty="0">
                <a:latin typeface="Helvetica" panose="020B0604020202020204" pitchFamily="34" charset="0"/>
                <a:cs typeface="Helvetica" panose="020B0604020202020204" pitchFamily="34" charset="0"/>
              </a:rPr>
              <a:t>W</a:t>
            </a:r>
            <a:r>
              <a:rPr lang="en-US" sz="1350" baseline="-25000" dirty="0">
                <a:latin typeface="Helvetica" panose="020B0604020202020204" pitchFamily="34" charset="0"/>
                <a:cs typeface="Helvetica" panose="020B0604020202020204" pitchFamily="34" charset="0"/>
              </a:rPr>
              <a:t>0</a:t>
            </a:r>
            <a:r>
              <a:rPr lang="en-US" sz="1350" dirty="0">
                <a:latin typeface="Helvetica" panose="020B0604020202020204" pitchFamily="34" charset="0"/>
                <a:cs typeface="Helvetica" panose="020B0604020202020204" pitchFamily="34" charset="0"/>
              </a:rPr>
              <a:t> Change </a:t>
            </a:r>
          </a:p>
          <a:p>
            <a:pPr lvl="1"/>
            <a:r>
              <a:rPr lang="en-US" sz="1050" dirty="0">
                <a:latin typeface="Helvetica" panose="020B0604020202020204" pitchFamily="34" charset="0"/>
                <a:cs typeface="Helvetica" panose="020B0604020202020204" pitchFamily="34" charset="0"/>
              </a:rPr>
              <a:t>Any long term sea level change (up or down). </a:t>
            </a:r>
          </a:p>
          <a:p>
            <a:pPr lvl="1"/>
            <a:r>
              <a:rPr lang="en-US" sz="1050" dirty="0">
                <a:latin typeface="Helvetica" panose="020B0604020202020204" pitchFamily="34" charset="0"/>
                <a:cs typeface="Helvetica" panose="020B0604020202020204" pitchFamily="34" charset="0"/>
              </a:rPr>
              <a:t>This would result in a new datum definition… </a:t>
            </a:r>
          </a:p>
        </p:txBody>
      </p:sp>
      <p:sp>
        <p:nvSpPr>
          <p:cNvPr id="9" name="Freeform 8"/>
          <p:cNvSpPr/>
          <p:nvPr/>
        </p:nvSpPr>
        <p:spPr>
          <a:xfrm>
            <a:off x="156064" y="7074440"/>
            <a:ext cx="6045476" cy="750624"/>
          </a:xfrm>
          <a:custGeom>
            <a:avLst/>
            <a:gdLst>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78695 w 8060634"/>
              <a:gd name="connsiteY35" fmla="*/ 332162 h 990286"/>
              <a:gd name="connsiteX36" fmla="*/ 3508513 w 8060634"/>
              <a:gd name="connsiteY36" fmla="*/ 352040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94681 w 8060634"/>
              <a:gd name="connsiteY35" fmla="*/ 309781 h 990286"/>
              <a:gd name="connsiteX36" fmla="*/ 3508513 w 8060634"/>
              <a:gd name="connsiteY36" fmla="*/ 352040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94681 w 8060634"/>
              <a:gd name="connsiteY35" fmla="*/ 309781 h 990286"/>
              <a:gd name="connsiteX36" fmla="*/ 3556471 w 8060634"/>
              <a:gd name="connsiteY36" fmla="*/ 326463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401736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0417 w 8060634"/>
              <a:gd name="connsiteY60" fmla="*/ 521005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5823 w 8060634"/>
              <a:gd name="connsiteY77" fmla="*/ 75419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91346 w 8060634"/>
              <a:gd name="connsiteY2" fmla="*/ 184465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63769 w 8060634"/>
              <a:gd name="connsiteY3" fmla="*/ 194403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63769 w 8060634"/>
              <a:gd name="connsiteY3" fmla="*/ 194403 h 990286"/>
              <a:gd name="connsiteX4" fmla="*/ 573966 w 8060634"/>
              <a:gd name="connsiteY4" fmla="*/ 203648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6464 h 993614"/>
              <a:gd name="connsiteX1" fmla="*/ 109330 w 8060634"/>
              <a:gd name="connsiteY1" fmla="*/ 183901 h 993614"/>
              <a:gd name="connsiteX2" fmla="*/ 191346 w 8060634"/>
              <a:gd name="connsiteY2" fmla="*/ 187793 h 993614"/>
              <a:gd name="connsiteX3" fmla="*/ 263769 w 8060634"/>
              <a:gd name="connsiteY3" fmla="*/ 197731 h 993614"/>
              <a:gd name="connsiteX4" fmla="*/ 573966 w 8060634"/>
              <a:gd name="connsiteY4" fmla="*/ 206976 h 993614"/>
              <a:gd name="connsiteX5" fmla="*/ 655982 w 8060634"/>
              <a:gd name="connsiteY5" fmla="*/ 206281 h 993614"/>
              <a:gd name="connsiteX6" fmla="*/ 685800 w 8060634"/>
              <a:gd name="connsiteY6" fmla="*/ 196342 h 993614"/>
              <a:gd name="connsiteX7" fmla="*/ 834887 w 8060634"/>
              <a:gd name="connsiteY7" fmla="*/ 146646 h 993614"/>
              <a:gd name="connsiteX8" fmla="*/ 894521 w 8060634"/>
              <a:gd name="connsiteY8" fmla="*/ 126768 h 993614"/>
              <a:gd name="connsiteX9" fmla="*/ 924339 w 8060634"/>
              <a:gd name="connsiteY9" fmla="*/ 116829 h 993614"/>
              <a:gd name="connsiteX10" fmla="*/ 954156 w 8060634"/>
              <a:gd name="connsiteY10" fmla="*/ 96951 h 993614"/>
              <a:gd name="connsiteX11" fmla="*/ 1093304 w 8060634"/>
              <a:gd name="connsiteY11" fmla="*/ 77072 h 993614"/>
              <a:gd name="connsiteX12" fmla="*/ 1152939 w 8060634"/>
              <a:gd name="connsiteY12" fmla="*/ 57194 h 993614"/>
              <a:gd name="connsiteX13" fmla="*/ 1182756 w 8060634"/>
              <a:gd name="connsiteY13" fmla="*/ 47255 h 993614"/>
              <a:gd name="connsiteX14" fmla="*/ 1232452 w 8060634"/>
              <a:gd name="connsiteY14" fmla="*/ 37316 h 993614"/>
              <a:gd name="connsiteX15" fmla="*/ 1302026 w 8060634"/>
              <a:gd name="connsiteY15" fmla="*/ 27377 h 993614"/>
              <a:gd name="connsiteX16" fmla="*/ 1383345 w 8060634"/>
              <a:gd name="connsiteY16" fmla="*/ 1452 h 993614"/>
              <a:gd name="connsiteX17" fmla="*/ 1391478 w 8060634"/>
              <a:gd name="connsiteY17" fmla="*/ 7498 h 993614"/>
              <a:gd name="connsiteX18" fmla="*/ 1838739 w 8060634"/>
              <a:gd name="connsiteY18" fmla="*/ 37316 h 993614"/>
              <a:gd name="connsiteX19" fmla="*/ 1898374 w 8060634"/>
              <a:gd name="connsiteY19" fmla="*/ 67133 h 993614"/>
              <a:gd name="connsiteX20" fmla="*/ 1977887 w 8060634"/>
              <a:gd name="connsiteY20" fmla="*/ 87011 h 993614"/>
              <a:gd name="connsiteX21" fmla="*/ 2037521 w 8060634"/>
              <a:gd name="connsiteY21" fmla="*/ 106890 h 993614"/>
              <a:gd name="connsiteX22" fmla="*/ 2117034 w 8060634"/>
              <a:gd name="connsiteY22" fmla="*/ 146646 h 993614"/>
              <a:gd name="connsiteX23" fmla="*/ 2146852 w 8060634"/>
              <a:gd name="connsiteY23" fmla="*/ 156585 h 993614"/>
              <a:gd name="connsiteX24" fmla="*/ 2176669 w 8060634"/>
              <a:gd name="connsiteY24" fmla="*/ 166524 h 993614"/>
              <a:gd name="connsiteX25" fmla="*/ 2202942 w 8060634"/>
              <a:gd name="connsiteY25" fmla="*/ 176811 h 993614"/>
              <a:gd name="connsiteX26" fmla="*/ 2266817 w 8060634"/>
              <a:gd name="connsiteY26" fmla="*/ 190642 h 993614"/>
              <a:gd name="connsiteX27" fmla="*/ 2336042 w 8060634"/>
              <a:gd name="connsiteY27" fmla="*/ 210521 h 993614"/>
              <a:gd name="connsiteX28" fmla="*/ 2381846 w 8060634"/>
              <a:gd name="connsiteY28" fmla="*/ 226855 h 993614"/>
              <a:gd name="connsiteX29" fmla="*/ 2432237 w 8060634"/>
              <a:gd name="connsiteY29" fmla="*/ 243188 h 993614"/>
              <a:gd name="connsiteX30" fmla="*/ 2497918 w 8060634"/>
              <a:gd name="connsiteY30" fmla="*/ 243536 h 993614"/>
              <a:gd name="connsiteX31" fmla="*/ 2594113 w 8060634"/>
              <a:gd name="connsiteY31" fmla="*/ 256671 h 993614"/>
              <a:gd name="connsiteX32" fmla="*/ 2779064 w 8060634"/>
              <a:gd name="connsiteY32" fmla="*/ 273353 h 993614"/>
              <a:gd name="connsiteX33" fmla="*/ 3389243 w 8060634"/>
              <a:gd name="connsiteY33" fmla="*/ 305672 h 993614"/>
              <a:gd name="connsiteX34" fmla="*/ 3442483 w 8060634"/>
              <a:gd name="connsiteY34" fmla="*/ 303171 h 993614"/>
              <a:gd name="connsiteX35" fmla="*/ 3494681 w 8060634"/>
              <a:gd name="connsiteY35" fmla="*/ 313109 h 993614"/>
              <a:gd name="connsiteX36" fmla="*/ 3556471 w 8060634"/>
              <a:gd name="connsiteY36" fmla="*/ 329791 h 993614"/>
              <a:gd name="connsiteX37" fmla="*/ 3617148 w 8060634"/>
              <a:gd name="connsiteY37" fmla="*/ 350016 h 993614"/>
              <a:gd name="connsiteX38" fmla="*/ 3657600 w 8060634"/>
              <a:gd name="connsiteY38" fmla="*/ 369895 h 993614"/>
              <a:gd name="connsiteX39" fmla="*/ 3693812 w 8060634"/>
              <a:gd name="connsiteY39" fmla="*/ 383031 h 993614"/>
              <a:gd name="connsiteX40" fmla="*/ 3796747 w 8060634"/>
              <a:gd name="connsiteY40" fmla="*/ 424942 h 993614"/>
              <a:gd name="connsiteX41" fmla="*/ 3856382 w 8060634"/>
              <a:gd name="connsiteY41" fmla="*/ 454759 h 993614"/>
              <a:gd name="connsiteX42" fmla="*/ 3876260 w 8060634"/>
              <a:gd name="connsiteY42" fmla="*/ 474638 h 993614"/>
              <a:gd name="connsiteX43" fmla="*/ 3935895 w 8060634"/>
              <a:gd name="connsiteY43" fmla="*/ 494516 h 993614"/>
              <a:gd name="connsiteX44" fmla="*/ 3955774 w 8060634"/>
              <a:gd name="connsiteY44" fmla="*/ 514394 h 993614"/>
              <a:gd name="connsiteX45" fmla="*/ 3985591 w 8060634"/>
              <a:gd name="connsiteY45" fmla="*/ 524333 h 993614"/>
              <a:gd name="connsiteX46" fmla="*/ 3995530 w 8060634"/>
              <a:gd name="connsiteY46" fmla="*/ 554151 h 993614"/>
              <a:gd name="connsiteX47" fmla="*/ 4025347 w 8060634"/>
              <a:gd name="connsiteY47" fmla="*/ 564090 h 993614"/>
              <a:gd name="connsiteX48" fmla="*/ 4055165 w 8060634"/>
              <a:gd name="connsiteY48" fmla="*/ 583968 h 993614"/>
              <a:gd name="connsiteX49" fmla="*/ 4084982 w 8060634"/>
              <a:gd name="connsiteY49" fmla="*/ 593907 h 993614"/>
              <a:gd name="connsiteX50" fmla="*/ 4114800 w 8060634"/>
              <a:gd name="connsiteY50" fmla="*/ 613785 h 993614"/>
              <a:gd name="connsiteX51" fmla="*/ 4174434 w 8060634"/>
              <a:gd name="connsiteY51" fmla="*/ 620875 h 993614"/>
              <a:gd name="connsiteX52" fmla="*/ 4293427 w 8060634"/>
              <a:gd name="connsiteY52" fmla="*/ 643951 h 993614"/>
              <a:gd name="connsiteX53" fmla="*/ 4422913 w 8060634"/>
              <a:gd name="connsiteY53" fmla="*/ 653542 h 993614"/>
              <a:gd name="connsiteX54" fmla="*/ 4492487 w 8060634"/>
              <a:gd name="connsiteY54" fmla="*/ 643603 h 993614"/>
              <a:gd name="connsiteX55" fmla="*/ 4522304 w 8060634"/>
              <a:gd name="connsiteY55" fmla="*/ 633664 h 993614"/>
              <a:gd name="connsiteX56" fmla="*/ 4621695 w 8060634"/>
              <a:gd name="connsiteY56" fmla="*/ 603846 h 993614"/>
              <a:gd name="connsiteX57" fmla="*/ 4681330 w 8060634"/>
              <a:gd name="connsiteY57" fmla="*/ 583968 h 993614"/>
              <a:gd name="connsiteX58" fmla="*/ 4711147 w 8060634"/>
              <a:gd name="connsiteY58" fmla="*/ 564090 h 993614"/>
              <a:gd name="connsiteX59" fmla="*/ 4803797 w 8060634"/>
              <a:gd name="connsiteY59" fmla="*/ 547061 h 993614"/>
              <a:gd name="connsiteX60" fmla="*/ 4833614 w 8060634"/>
              <a:gd name="connsiteY60" fmla="*/ 540319 h 993614"/>
              <a:gd name="connsiteX61" fmla="*/ 4866628 w 8060634"/>
              <a:gd name="connsiteY61" fmla="*/ 527182 h 993614"/>
              <a:gd name="connsiteX62" fmla="*/ 5091267 w 8060634"/>
              <a:gd name="connsiteY62" fmla="*/ 540319 h 993614"/>
              <a:gd name="connsiteX63" fmla="*/ 5201709 w 8060634"/>
              <a:gd name="connsiteY63" fmla="*/ 573334 h 993614"/>
              <a:gd name="connsiteX64" fmla="*/ 5258147 w 8060634"/>
              <a:gd name="connsiteY64" fmla="*/ 596409 h 993614"/>
              <a:gd name="connsiteX65" fmla="*/ 5327374 w 8060634"/>
              <a:gd name="connsiteY65" fmla="*/ 613785 h 993614"/>
              <a:gd name="connsiteX66" fmla="*/ 5347252 w 8060634"/>
              <a:gd name="connsiteY66" fmla="*/ 633664 h 993614"/>
              <a:gd name="connsiteX67" fmla="*/ 5377069 w 8060634"/>
              <a:gd name="connsiteY67" fmla="*/ 643603 h 993614"/>
              <a:gd name="connsiteX68" fmla="*/ 5406887 w 8060634"/>
              <a:gd name="connsiteY68" fmla="*/ 663481 h 993614"/>
              <a:gd name="connsiteX69" fmla="*/ 5466521 w 8060634"/>
              <a:gd name="connsiteY69" fmla="*/ 683359 h 993614"/>
              <a:gd name="connsiteX70" fmla="*/ 5496339 w 8060634"/>
              <a:gd name="connsiteY70" fmla="*/ 693298 h 993614"/>
              <a:gd name="connsiteX71" fmla="*/ 5526156 w 8060634"/>
              <a:gd name="connsiteY71" fmla="*/ 713177 h 993614"/>
              <a:gd name="connsiteX72" fmla="*/ 5555974 w 8060634"/>
              <a:gd name="connsiteY72" fmla="*/ 723116 h 993614"/>
              <a:gd name="connsiteX73" fmla="*/ 5655365 w 8060634"/>
              <a:gd name="connsiteY73" fmla="*/ 742994 h 993614"/>
              <a:gd name="connsiteX74" fmla="*/ 5695121 w 8060634"/>
              <a:gd name="connsiteY74" fmla="*/ 752933 h 993614"/>
              <a:gd name="connsiteX75" fmla="*/ 5834269 w 8060634"/>
              <a:gd name="connsiteY75" fmla="*/ 772811 h 993614"/>
              <a:gd name="connsiteX76" fmla="*/ 5922331 w 8060634"/>
              <a:gd name="connsiteY76" fmla="*/ 763568 h 993614"/>
              <a:gd name="connsiteX77" fmla="*/ 6105823 w 8060634"/>
              <a:gd name="connsiteY77" fmla="*/ 757520 h 993614"/>
              <a:gd name="connsiteX78" fmla="*/ 6302103 w 8060634"/>
              <a:gd name="connsiteY78" fmla="*/ 744384 h 993614"/>
              <a:gd name="connsiteX79" fmla="*/ 6380226 w 8060634"/>
              <a:gd name="connsiteY79" fmla="*/ 731247 h 993614"/>
              <a:gd name="connsiteX80" fmla="*/ 6452650 w 8060634"/>
              <a:gd name="connsiteY80" fmla="*/ 724506 h 993614"/>
              <a:gd name="connsiteX81" fmla="*/ 6530008 w 8060634"/>
              <a:gd name="connsiteY81" fmla="*/ 720613 h 993614"/>
              <a:gd name="connsiteX82" fmla="*/ 6589643 w 8060634"/>
              <a:gd name="connsiteY82" fmla="*/ 723116 h 993614"/>
              <a:gd name="connsiteX83" fmla="*/ 6632249 w 8060634"/>
              <a:gd name="connsiteY83" fmla="*/ 713177 h 993614"/>
              <a:gd name="connsiteX84" fmla="*/ 6743735 w 8060634"/>
              <a:gd name="connsiteY84" fmla="*/ 699692 h 993614"/>
              <a:gd name="connsiteX85" fmla="*/ 6982551 w 8060634"/>
              <a:gd name="connsiteY85" fmla="*/ 716374 h 993614"/>
              <a:gd name="connsiteX86" fmla="*/ 7111065 w 8060634"/>
              <a:gd name="connsiteY86" fmla="*/ 742994 h 993614"/>
              <a:gd name="connsiteX87" fmla="*/ 7176052 w 8060634"/>
              <a:gd name="connsiteY87" fmla="*/ 752933 h 993614"/>
              <a:gd name="connsiteX88" fmla="*/ 7245626 w 8060634"/>
              <a:gd name="connsiteY88" fmla="*/ 782751 h 993614"/>
              <a:gd name="connsiteX89" fmla="*/ 7305260 w 8060634"/>
              <a:gd name="connsiteY89" fmla="*/ 802629 h 993614"/>
              <a:gd name="connsiteX90" fmla="*/ 7364895 w 8060634"/>
              <a:gd name="connsiteY90" fmla="*/ 832446 h 993614"/>
              <a:gd name="connsiteX91" fmla="*/ 7424530 w 8060634"/>
              <a:gd name="connsiteY91" fmla="*/ 852324 h 993614"/>
              <a:gd name="connsiteX92" fmla="*/ 7454347 w 8060634"/>
              <a:gd name="connsiteY92" fmla="*/ 862264 h 993614"/>
              <a:gd name="connsiteX93" fmla="*/ 7504043 w 8060634"/>
              <a:gd name="connsiteY93" fmla="*/ 872203 h 993614"/>
              <a:gd name="connsiteX94" fmla="*/ 7563678 w 8060634"/>
              <a:gd name="connsiteY94" fmla="*/ 892081 h 993614"/>
              <a:gd name="connsiteX95" fmla="*/ 7593495 w 8060634"/>
              <a:gd name="connsiteY95" fmla="*/ 902020 h 993614"/>
              <a:gd name="connsiteX96" fmla="*/ 7633252 w 8060634"/>
              <a:gd name="connsiteY96" fmla="*/ 911959 h 993614"/>
              <a:gd name="connsiteX97" fmla="*/ 7729446 w 8060634"/>
              <a:gd name="connsiteY97" fmla="*/ 928988 h 993614"/>
              <a:gd name="connsiteX98" fmla="*/ 7881730 w 8060634"/>
              <a:gd name="connsiteY98" fmla="*/ 951716 h 993614"/>
              <a:gd name="connsiteX99" fmla="*/ 7921487 w 8060634"/>
              <a:gd name="connsiteY99" fmla="*/ 961655 h 993614"/>
              <a:gd name="connsiteX100" fmla="*/ 7981121 w 8060634"/>
              <a:gd name="connsiteY100" fmla="*/ 971594 h 993614"/>
              <a:gd name="connsiteX101" fmla="*/ 8001000 w 8060634"/>
              <a:gd name="connsiteY101" fmla="*/ 991472 h 993614"/>
              <a:gd name="connsiteX102" fmla="*/ 8060634 w 8060634"/>
              <a:gd name="connsiteY102" fmla="*/ 991472 h 993614"/>
              <a:gd name="connsiteX0" fmla="*/ 0 w 8060634"/>
              <a:gd name="connsiteY0" fmla="*/ 177594 h 994744"/>
              <a:gd name="connsiteX1" fmla="*/ 109330 w 8060634"/>
              <a:gd name="connsiteY1" fmla="*/ 185031 h 994744"/>
              <a:gd name="connsiteX2" fmla="*/ 191346 w 8060634"/>
              <a:gd name="connsiteY2" fmla="*/ 188923 h 994744"/>
              <a:gd name="connsiteX3" fmla="*/ 263769 w 8060634"/>
              <a:gd name="connsiteY3" fmla="*/ 198861 h 994744"/>
              <a:gd name="connsiteX4" fmla="*/ 573966 w 8060634"/>
              <a:gd name="connsiteY4" fmla="*/ 208106 h 994744"/>
              <a:gd name="connsiteX5" fmla="*/ 655982 w 8060634"/>
              <a:gd name="connsiteY5" fmla="*/ 207411 h 994744"/>
              <a:gd name="connsiteX6" fmla="*/ 685800 w 8060634"/>
              <a:gd name="connsiteY6" fmla="*/ 197472 h 994744"/>
              <a:gd name="connsiteX7" fmla="*/ 834887 w 8060634"/>
              <a:gd name="connsiteY7" fmla="*/ 147776 h 994744"/>
              <a:gd name="connsiteX8" fmla="*/ 894521 w 8060634"/>
              <a:gd name="connsiteY8" fmla="*/ 127898 h 994744"/>
              <a:gd name="connsiteX9" fmla="*/ 924339 w 8060634"/>
              <a:gd name="connsiteY9" fmla="*/ 117959 h 994744"/>
              <a:gd name="connsiteX10" fmla="*/ 954156 w 8060634"/>
              <a:gd name="connsiteY10" fmla="*/ 98081 h 994744"/>
              <a:gd name="connsiteX11" fmla="*/ 1093304 w 8060634"/>
              <a:gd name="connsiteY11" fmla="*/ 78202 h 994744"/>
              <a:gd name="connsiteX12" fmla="*/ 1152939 w 8060634"/>
              <a:gd name="connsiteY12" fmla="*/ 58324 h 994744"/>
              <a:gd name="connsiteX13" fmla="*/ 1182756 w 8060634"/>
              <a:gd name="connsiteY13" fmla="*/ 48385 h 994744"/>
              <a:gd name="connsiteX14" fmla="*/ 1232452 w 8060634"/>
              <a:gd name="connsiteY14" fmla="*/ 38446 h 994744"/>
              <a:gd name="connsiteX15" fmla="*/ 1302026 w 8060634"/>
              <a:gd name="connsiteY15" fmla="*/ 28507 h 994744"/>
              <a:gd name="connsiteX16" fmla="*/ 1383345 w 8060634"/>
              <a:gd name="connsiteY16" fmla="*/ 2582 h 994744"/>
              <a:gd name="connsiteX17" fmla="*/ 1391478 w 8060634"/>
              <a:gd name="connsiteY17" fmla="*/ 8628 h 994744"/>
              <a:gd name="connsiteX18" fmla="*/ 1530904 w 8060634"/>
              <a:gd name="connsiteY18" fmla="*/ 1191 h 994744"/>
              <a:gd name="connsiteX19" fmla="*/ 1838739 w 8060634"/>
              <a:gd name="connsiteY19" fmla="*/ 38446 h 994744"/>
              <a:gd name="connsiteX20" fmla="*/ 1898374 w 8060634"/>
              <a:gd name="connsiteY20" fmla="*/ 68263 h 994744"/>
              <a:gd name="connsiteX21" fmla="*/ 1977887 w 8060634"/>
              <a:gd name="connsiteY21" fmla="*/ 88141 h 994744"/>
              <a:gd name="connsiteX22" fmla="*/ 2037521 w 8060634"/>
              <a:gd name="connsiteY22" fmla="*/ 108020 h 994744"/>
              <a:gd name="connsiteX23" fmla="*/ 2117034 w 8060634"/>
              <a:gd name="connsiteY23" fmla="*/ 147776 h 994744"/>
              <a:gd name="connsiteX24" fmla="*/ 2146852 w 8060634"/>
              <a:gd name="connsiteY24" fmla="*/ 157715 h 994744"/>
              <a:gd name="connsiteX25" fmla="*/ 2176669 w 8060634"/>
              <a:gd name="connsiteY25" fmla="*/ 167654 h 994744"/>
              <a:gd name="connsiteX26" fmla="*/ 2202942 w 8060634"/>
              <a:gd name="connsiteY26" fmla="*/ 177941 h 994744"/>
              <a:gd name="connsiteX27" fmla="*/ 2266817 w 8060634"/>
              <a:gd name="connsiteY27" fmla="*/ 191772 h 994744"/>
              <a:gd name="connsiteX28" fmla="*/ 2336042 w 8060634"/>
              <a:gd name="connsiteY28" fmla="*/ 211651 h 994744"/>
              <a:gd name="connsiteX29" fmla="*/ 2381846 w 8060634"/>
              <a:gd name="connsiteY29" fmla="*/ 227985 h 994744"/>
              <a:gd name="connsiteX30" fmla="*/ 2432237 w 8060634"/>
              <a:gd name="connsiteY30" fmla="*/ 244318 h 994744"/>
              <a:gd name="connsiteX31" fmla="*/ 2497918 w 8060634"/>
              <a:gd name="connsiteY31" fmla="*/ 244666 h 994744"/>
              <a:gd name="connsiteX32" fmla="*/ 2594113 w 8060634"/>
              <a:gd name="connsiteY32" fmla="*/ 257801 h 994744"/>
              <a:gd name="connsiteX33" fmla="*/ 2779064 w 8060634"/>
              <a:gd name="connsiteY33" fmla="*/ 274483 h 994744"/>
              <a:gd name="connsiteX34" fmla="*/ 3389243 w 8060634"/>
              <a:gd name="connsiteY34" fmla="*/ 306802 h 994744"/>
              <a:gd name="connsiteX35" fmla="*/ 3442483 w 8060634"/>
              <a:gd name="connsiteY35" fmla="*/ 304301 h 994744"/>
              <a:gd name="connsiteX36" fmla="*/ 3494681 w 8060634"/>
              <a:gd name="connsiteY36" fmla="*/ 314239 h 994744"/>
              <a:gd name="connsiteX37" fmla="*/ 3556471 w 8060634"/>
              <a:gd name="connsiteY37" fmla="*/ 330921 h 994744"/>
              <a:gd name="connsiteX38" fmla="*/ 3617148 w 8060634"/>
              <a:gd name="connsiteY38" fmla="*/ 351146 h 994744"/>
              <a:gd name="connsiteX39" fmla="*/ 3657600 w 8060634"/>
              <a:gd name="connsiteY39" fmla="*/ 371025 h 994744"/>
              <a:gd name="connsiteX40" fmla="*/ 3693812 w 8060634"/>
              <a:gd name="connsiteY40" fmla="*/ 384161 h 994744"/>
              <a:gd name="connsiteX41" fmla="*/ 3796747 w 8060634"/>
              <a:gd name="connsiteY41" fmla="*/ 426072 h 994744"/>
              <a:gd name="connsiteX42" fmla="*/ 3856382 w 8060634"/>
              <a:gd name="connsiteY42" fmla="*/ 455889 h 994744"/>
              <a:gd name="connsiteX43" fmla="*/ 3876260 w 8060634"/>
              <a:gd name="connsiteY43" fmla="*/ 475768 h 994744"/>
              <a:gd name="connsiteX44" fmla="*/ 3935895 w 8060634"/>
              <a:gd name="connsiteY44" fmla="*/ 495646 h 994744"/>
              <a:gd name="connsiteX45" fmla="*/ 3955774 w 8060634"/>
              <a:gd name="connsiteY45" fmla="*/ 515524 h 994744"/>
              <a:gd name="connsiteX46" fmla="*/ 3985591 w 8060634"/>
              <a:gd name="connsiteY46" fmla="*/ 525463 h 994744"/>
              <a:gd name="connsiteX47" fmla="*/ 3995530 w 8060634"/>
              <a:gd name="connsiteY47" fmla="*/ 555281 h 994744"/>
              <a:gd name="connsiteX48" fmla="*/ 4025347 w 8060634"/>
              <a:gd name="connsiteY48" fmla="*/ 565220 h 994744"/>
              <a:gd name="connsiteX49" fmla="*/ 4055165 w 8060634"/>
              <a:gd name="connsiteY49" fmla="*/ 585098 h 994744"/>
              <a:gd name="connsiteX50" fmla="*/ 4084982 w 8060634"/>
              <a:gd name="connsiteY50" fmla="*/ 595037 h 994744"/>
              <a:gd name="connsiteX51" fmla="*/ 4114800 w 8060634"/>
              <a:gd name="connsiteY51" fmla="*/ 614915 h 994744"/>
              <a:gd name="connsiteX52" fmla="*/ 4174434 w 8060634"/>
              <a:gd name="connsiteY52" fmla="*/ 622005 h 994744"/>
              <a:gd name="connsiteX53" fmla="*/ 4293427 w 8060634"/>
              <a:gd name="connsiteY53" fmla="*/ 645081 h 994744"/>
              <a:gd name="connsiteX54" fmla="*/ 4422913 w 8060634"/>
              <a:gd name="connsiteY54" fmla="*/ 654672 h 994744"/>
              <a:gd name="connsiteX55" fmla="*/ 4492487 w 8060634"/>
              <a:gd name="connsiteY55" fmla="*/ 644733 h 994744"/>
              <a:gd name="connsiteX56" fmla="*/ 4522304 w 8060634"/>
              <a:gd name="connsiteY56" fmla="*/ 634794 h 994744"/>
              <a:gd name="connsiteX57" fmla="*/ 4621695 w 8060634"/>
              <a:gd name="connsiteY57" fmla="*/ 604976 h 994744"/>
              <a:gd name="connsiteX58" fmla="*/ 4681330 w 8060634"/>
              <a:gd name="connsiteY58" fmla="*/ 585098 h 994744"/>
              <a:gd name="connsiteX59" fmla="*/ 4711147 w 8060634"/>
              <a:gd name="connsiteY59" fmla="*/ 565220 h 994744"/>
              <a:gd name="connsiteX60" fmla="*/ 4803797 w 8060634"/>
              <a:gd name="connsiteY60" fmla="*/ 548191 h 994744"/>
              <a:gd name="connsiteX61" fmla="*/ 4833614 w 8060634"/>
              <a:gd name="connsiteY61" fmla="*/ 541449 h 994744"/>
              <a:gd name="connsiteX62" fmla="*/ 4866628 w 8060634"/>
              <a:gd name="connsiteY62" fmla="*/ 528312 h 994744"/>
              <a:gd name="connsiteX63" fmla="*/ 5091267 w 8060634"/>
              <a:gd name="connsiteY63" fmla="*/ 541449 h 994744"/>
              <a:gd name="connsiteX64" fmla="*/ 5201709 w 8060634"/>
              <a:gd name="connsiteY64" fmla="*/ 574464 h 994744"/>
              <a:gd name="connsiteX65" fmla="*/ 5258147 w 8060634"/>
              <a:gd name="connsiteY65" fmla="*/ 597539 h 994744"/>
              <a:gd name="connsiteX66" fmla="*/ 5327374 w 8060634"/>
              <a:gd name="connsiteY66" fmla="*/ 614915 h 994744"/>
              <a:gd name="connsiteX67" fmla="*/ 5347252 w 8060634"/>
              <a:gd name="connsiteY67" fmla="*/ 634794 h 994744"/>
              <a:gd name="connsiteX68" fmla="*/ 5377069 w 8060634"/>
              <a:gd name="connsiteY68" fmla="*/ 644733 h 994744"/>
              <a:gd name="connsiteX69" fmla="*/ 5406887 w 8060634"/>
              <a:gd name="connsiteY69" fmla="*/ 664611 h 994744"/>
              <a:gd name="connsiteX70" fmla="*/ 5466521 w 8060634"/>
              <a:gd name="connsiteY70" fmla="*/ 684489 h 994744"/>
              <a:gd name="connsiteX71" fmla="*/ 5496339 w 8060634"/>
              <a:gd name="connsiteY71" fmla="*/ 694428 h 994744"/>
              <a:gd name="connsiteX72" fmla="*/ 5526156 w 8060634"/>
              <a:gd name="connsiteY72" fmla="*/ 714307 h 994744"/>
              <a:gd name="connsiteX73" fmla="*/ 5555974 w 8060634"/>
              <a:gd name="connsiteY73" fmla="*/ 724246 h 994744"/>
              <a:gd name="connsiteX74" fmla="*/ 5655365 w 8060634"/>
              <a:gd name="connsiteY74" fmla="*/ 744124 h 994744"/>
              <a:gd name="connsiteX75" fmla="*/ 5695121 w 8060634"/>
              <a:gd name="connsiteY75" fmla="*/ 754063 h 994744"/>
              <a:gd name="connsiteX76" fmla="*/ 5834269 w 8060634"/>
              <a:gd name="connsiteY76" fmla="*/ 773941 h 994744"/>
              <a:gd name="connsiteX77" fmla="*/ 5922331 w 8060634"/>
              <a:gd name="connsiteY77" fmla="*/ 764698 h 994744"/>
              <a:gd name="connsiteX78" fmla="*/ 6105823 w 8060634"/>
              <a:gd name="connsiteY78" fmla="*/ 758650 h 994744"/>
              <a:gd name="connsiteX79" fmla="*/ 6302103 w 8060634"/>
              <a:gd name="connsiteY79" fmla="*/ 745514 h 994744"/>
              <a:gd name="connsiteX80" fmla="*/ 6380226 w 8060634"/>
              <a:gd name="connsiteY80" fmla="*/ 732377 h 994744"/>
              <a:gd name="connsiteX81" fmla="*/ 6452650 w 8060634"/>
              <a:gd name="connsiteY81" fmla="*/ 725636 h 994744"/>
              <a:gd name="connsiteX82" fmla="*/ 6530008 w 8060634"/>
              <a:gd name="connsiteY82" fmla="*/ 721743 h 994744"/>
              <a:gd name="connsiteX83" fmla="*/ 6589643 w 8060634"/>
              <a:gd name="connsiteY83" fmla="*/ 724246 h 994744"/>
              <a:gd name="connsiteX84" fmla="*/ 6632249 w 8060634"/>
              <a:gd name="connsiteY84" fmla="*/ 714307 h 994744"/>
              <a:gd name="connsiteX85" fmla="*/ 6743735 w 8060634"/>
              <a:gd name="connsiteY85" fmla="*/ 700822 h 994744"/>
              <a:gd name="connsiteX86" fmla="*/ 6982551 w 8060634"/>
              <a:gd name="connsiteY86" fmla="*/ 717504 h 994744"/>
              <a:gd name="connsiteX87" fmla="*/ 7111065 w 8060634"/>
              <a:gd name="connsiteY87" fmla="*/ 744124 h 994744"/>
              <a:gd name="connsiteX88" fmla="*/ 7176052 w 8060634"/>
              <a:gd name="connsiteY88" fmla="*/ 754063 h 994744"/>
              <a:gd name="connsiteX89" fmla="*/ 7245626 w 8060634"/>
              <a:gd name="connsiteY89" fmla="*/ 783881 h 994744"/>
              <a:gd name="connsiteX90" fmla="*/ 7305260 w 8060634"/>
              <a:gd name="connsiteY90" fmla="*/ 803759 h 994744"/>
              <a:gd name="connsiteX91" fmla="*/ 7364895 w 8060634"/>
              <a:gd name="connsiteY91" fmla="*/ 833576 h 994744"/>
              <a:gd name="connsiteX92" fmla="*/ 7424530 w 8060634"/>
              <a:gd name="connsiteY92" fmla="*/ 853454 h 994744"/>
              <a:gd name="connsiteX93" fmla="*/ 7454347 w 8060634"/>
              <a:gd name="connsiteY93" fmla="*/ 863394 h 994744"/>
              <a:gd name="connsiteX94" fmla="*/ 7504043 w 8060634"/>
              <a:gd name="connsiteY94" fmla="*/ 873333 h 994744"/>
              <a:gd name="connsiteX95" fmla="*/ 7563678 w 8060634"/>
              <a:gd name="connsiteY95" fmla="*/ 893211 h 994744"/>
              <a:gd name="connsiteX96" fmla="*/ 7593495 w 8060634"/>
              <a:gd name="connsiteY96" fmla="*/ 903150 h 994744"/>
              <a:gd name="connsiteX97" fmla="*/ 7633252 w 8060634"/>
              <a:gd name="connsiteY97" fmla="*/ 913089 h 994744"/>
              <a:gd name="connsiteX98" fmla="*/ 7729446 w 8060634"/>
              <a:gd name="connsiteY98" fmla="*/ 930118 h 994744"/>
              <a:gd name="connsiteX99" fmla="*/ 7881730 w 8060634"/>
              <a:gd name="connsiteY99" fmla="*/ 952846 h 994744"/>
              <a:gd name="connsiteX100" fmla="*/ 7921487 w 8060634"/>
              <a:gd name="connsiteY100" fmla="*/ 962785 h 994744"/>
              <a:gd name="connsiteX101" fmla="*/ 7981121 w 8060634"/>
              <a:gd name="connsiteY101" fmla="*/ 972724 h 994744"/>
              <a:gd name="connsiteX102" fmla="*/ 8001000 w 8060634"/>
              <a:gd name="connsiteY102" fmla="*/ 992602 h 994744"/>
              <a:gd name="connsiteX103" fmla="*/ 8060634 w 8060634"/>
              <a:gd name="connsiteY103" fmla="*/ 992602 h 994744"/>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02942 w 8060634"/>
              <a:gd name="connsiteY26" fmla="*/ 184029 h 1000832"/>
              <a:gd name="connsiteX27" fmla="*/ 2266817 w 8060634"/>
              <a:gd name="connsiteY27" fmla="*/ 197860 h 1000832"/>
              <a:gd name="connsiteX28" fmla="*/ 2336042 w 8060634"/>
              <a:gd name="connsiteY28" fmla="*/ 217739 h 1000832"/>
              <a:gd name="connsiteX29" fmla="*/ 2381846 w 8060634"/>
              <a:gd name="connsiteY29" fmla="*/ 234073 h 1000832"/>
              <a:gd name="connsiteX30" fmla="*/ 2432237 w 8060634"/>
              <a:gd name="connsiteY30" fmla="*/ 250406 h 1000832"/>
              <a:gd name="connsiteX31" fmla="*/ 2497918 w 8060634"/>
              <a:gd name="connsiteY31" fmla="*/ 250754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060634" h="1000832">
                <a:moveTo>
                  <a:pt x="0" y="183682"/>
                </a:moveTo>
                <a:cubicBezTo>
                  <a:pt x="70241" y="197730"/>
                  <a:pt x="77439" y="189231"/>
                  <a:pt x="109330" y="191119"/>
                </a:cubicBezTo>
                <a:cubicBezTo>
                  <a:pt x="141221" y="193007"/>
                  <a:pt x="165606" y="192706"/>
                  <a:pt x="191346" y="195011"/>
                </a:cubicBezTo>
                <a:cubicBezTo>
                  <a:pt x="217086" y="197316"/>
                  <a:pt x="251351" y="188847"/>
                  <a:pt x="263769" y="204949"/>
                </a:cubicBezTo>
                <a:lnTo>
                  <a:pt x="573966" y="214194"/>
                </a:lnTo>
                <a:cubicBezTo>
                  <a:pt x="639335" y="215619"/>
                  <a:pt x="637343" y="215271"/>
                  <a:pt x="655982" y="213499"/>
                </a:cubicBezTo>
                <a:cubicBezTo>
                  <a:pt x="674621" y="211727"/>
                  <a:pt x="675861" y="206873"/>
                  <a:pt x="685800" y="203560"/>
                </a:cubicBezTo>
                <a:lnTo>
                  <a:pt x="834887" y="153864"/>
                </a:lnTo>
                <a:lnTo>
                  <a:pt x="894521" y="133986"/>
                </a:lnTo>
                <a:lnTo>
                  <a:pt x="924339" y="124047"/>
                </a:lnTo>
                <a:cubicBezTo>
                  <a:pt x="934278" y="117421"/>
                  <a:pt x="942824" y="107946"/>
                  <a:pt x="954156" y="104169"/>
                </a:cubicBezTo>
                <a:cubicBezTo>
                  <a:pt x="971358" y="98435"/>
                  <a:pt x="1084956" y="85333"/>
                  <a:pt x="1093304" y="84290"/>
                </a:cubicBezTo>
                <a:lnTo>
                  <a:pt x="1152939" y="64412"/>
                </a:lnTo>
                <a:cubicBezTo>
                  <a:pt x="1162878" y="61099"/>
                  <a:pt x="1172483" y="56528"/>
                  <a:pt x="1182756" y="54473"/>
                </a:cubicBezTo>
                <a:cubicBezTo>
                  <a:pt x="1199321" y="51160"/>
                  <a:pt x="1215788" y="47311"/>
                  <a:pt x="1232452" y="44534"/>
                </a:cubicBezTo>
                <a:cubicBezTo>
                  <a:pt x="1255560" y="40683"/>
                  <a:pt x="1276877" y="40572"/>
                  <a:pt x="1302026" y="34595"/>
                </a:cubicBezTo>
                <a:cubicBezTo>
                  <a:pt x="1327175" y="28618"/>
                  <a:pt x="1370010" y="11633"/>
                  <a:pt x="1383345" y="8670"/>
                </a:cubicBezTo>
                <a:cubicBezTo>
                  <a:pt x="1399836" y="5005"/>
                  <a:pt x="1349300" y="16013"/>
                  <a:pt x="1391478" y="14716"/>
                </a:cubicBezTo>
                <a:cubicBezTo>
                  <a:pt x="1433656" y="13419"/>
                  <a:pt x="1561868" y="-4085"/>
                  <a:pt x="1636412" y="885"/>
                </a:cubicBezTo>
                <a:cubicBezTo>
                  <a:pt x="1710956" y="5855"/>
                  <a:pt x="1795079" y="32290"/>
                  <a:pt x="1838739" y="44534"/>
                </a:cubicBezTo>
                <a:cubicBezTo>
                  <a:pt x="1882399" y="56778"/>
                  <a:pt x="1821307" y="35818"/>
                  <a:pt x="1898374" y="74351"/>
                </a:cubicBezTo>
                <a:cubicBezTo>
                  <a:pt x="1922502" y="86415"/>
                  <a:pt x="1952934" y="87423"/>
                  <a:pt x="1977887" y="94229"/>
                </a:cubicBezTo>
                <a:cubicBezTo>
                  <a:pt x="1998102" y="99742"/>
                  <a:pt x="2037521" y="114108"/>
                  <a:pt x="2037521" y="114108"/>
                </a:cubicBezTo>
                <a:cubicBezTo>
                  <a:pt x="2072216" y="148802"/>
                  <a:pt x="2048510" y="131023"/>
                  <a:pt x="2117034" y="153864"/>
                </a:cubicBezTo>
                <a:lnTo>
                  <a:pt x="2146852" y="163803"/>
                </a:lnTo>
                <a:cubicBezTo>
                  <a:pt x="2156791" y="167116"/>
                  <a:pt x="2167321" y="170371"/>
                  <a:pt x="2176669" y="173742"/>
                </a:cubicBezTo>
                <a:cubicBezTo>
                  <a:pt x="2186017" y="177113"/>
                  <a:pt x="2194561" y="179838"/>
                  <a:pt x="2202942" y="184029"/>
                </a:cubicBezTo>
                <a:cubicBezTo>
                  <a:pt x="2202945" y="184031"/>
                  <a:pt x="2244634" y="192242"/>
                  <a:pt x="2266817" y="197860"/>
                </a:cubicBezTo>
                <a:cubicBezTo>
                  <a:pt x="2289000" y="203478"/>
                  <a:pt x="2316871" y="211704"/>
                  <a:pt x="2336042" y="217739"/>
                </a:cubicBezTo>
                <a:cubicBezTo>
                  <a:pt x="2355213" y="223774"/>
                  <a:pt x="2365814" y="228629"/>
                  <a:pt x="2381846" y="234073"/>
                </a:cubicBezTo>
                <a:cubicBezTo>
                  <a:pt x="2397879" y="239518"/>
                  <a:pt x="2412892" y="247626"/>
                  <a:pt x="2432237" y="250406"/>
                </a:cubicBezTo>
                <a:cubicBezTo>
                  <a:pt x="2451582" y="253186"/>
                  <a:pt x="2470939" y="248507"/>
                  <a:pt x="2497918" y="250754"/>
                </a:cubicBezTo>
                <a:cubicBezTo>
                  <a:pt x="2524897" y="253001"/>
                  <a:pt x="2560982" y="260576"/>
                  <a:pt x="2594113" y="263889"/>
                </a:cubicBezTo>
                <a:cubicBezTo>
                  <a:pt x="2664087" y="277884"/>
                  <a:pt x="2646542" y="272404"/>
                  <a:pt x="2779064" y="280571"/>
                </a:cubicBezTo>
                <a:cubicBezTo>
                  <a:pt x="2911586" y="288738"/>
                  <a:pt x="3180521" y="309577"/>
                  <a:pt x="3389243" y="312890"/>
                </a:cubicBezTo>
                <a:cubicBezTo>
                  <a:pt x="3409121" y="319516"/>
                  <a:pt x="3424910" y="309150"/>
                  <a:pt x="3442483" y="310389"/>
                </a:cubicBezTo>
                <a:cubicBezTo>
                  <a:pt x="3460056" y="311628"/>
                  <a:pt x="3475683" y="315890"/>
                  <a:pt x="3494681" y="320327"/>
                </a:cubicBezTo>
                <a:cubicBezTo>
                  <a:pt x="3513679" y="324764"/>
                  <a:pt x="3545555" y="332158"/>
                  <a:pt x="3556471" y="337009"/>
                </a:cubicBezTo>
                <a:cubicBezTo>
                  <a:pt x="3556479" y="337013"/>
                  <a:pt x="3600293" y="350550"/>
                  <a:pt x="3617148" y="357234"/>
                </a:cubicBezTo>
                <a:cubicBezTo>
                  <a:pt x="3634003" y="363918"/>
                  <a:pt x="3644823" y="371611"/>
                  <a:pt x="3657600" y="377113"/>
                </a:cubicBezTo>
                <a:cubicBezTo>
                  <a:pt x="3670377" y="382615"/>
                  <a:pt x="3670621" y="381074"/>
                  <a:pt x="3693812" y="390249"/>
                </a:cubicBezTo>
                <a:cubicBezTo>
                  <a:pt x="3717003" y="399424"/>
                  <a:pt x="3762435" y="418190"/>
                  <a:pt x="3796747" y="432160"/>
                </a:cubicBezTo>
                <a:cubicBezTo>
                  <a:pt x="3828240" y="442657"/>
                  <a:pt x="3828858" y="439958"/>
                  <a:pt x="3856382" y="461977"/>
                </a:cubicBezTo>
                <a:cubicBezTo>
                  <a:pt x="3863699" y="467831"/>
                  <a:pt x="3867879" y="477665"/>
                  <a:pt x="3876260" y="481856"/>
                </a:cubicBezTo>
                <a:cubicBezTo>
                  <a:pt x="3895001" y="491227"/>
                  <a:pt x="3935895" y="501734"/>
                  <a:pt x="3935895" y="501734"/>
                </a:cubicBezTo>
                <a:cubicBezTo>
                  <a:pt x="3942521" y="508360"/>
                  <a:pt x="3947739" y="516791"/>
                  <a:pt x="3955774" y="521612"/>
                </a:cubicBezTo>
                <a:cubicBezTo>
                  <a:pt x="3964758" y="527002"/>
                  <a:pt x="3978183" y="524143"/>
                  <a:pt x="3985591" y="531551"/>
                </a:cubicBezTo>
                <a:cubicBezTo>
                  <a:pt x="3992999" y="538959"/>
                  <a:pt x="3988122" y="553961"/>
                  <a:pt x="3995530" y="561369"/>
                </a:cubicBezTo>
                <a:cubicBezTo>
                  <a:pt x="4002938" y="568777"/>
                  <a:pt x="4015976" y="566623"/>
                  <a:pt x="4025347" y="571308"/>
                </a:cubicBezTo>
                <a:cubicBezTo>
                  <a:pt x="4036031" y="576650"/>
                  <a:pt x="4044481" y="585844"/>
                  <a:pt x="4055165" y="591186"/>
                </a:cubicBezTo>
                <a:cubicBezTo>
                  <a:pt x="4064536" y="595871"/>
                  <a:pt x="4075611" y="596440"/>
                  <a:pt x="4084982" y="601125"/>
                </a:cubicBezTo>
                <a:cubicBezTo>
                  <a:pt x="4095666" y="606467"/>
                  <a:pt x="4099891" y="616508"/>
                  <a:pt x="4114800" y="621003"/>
                </a:cubicBezTo>
                <a:cubicBezTo>
                  <a:pt x="4129709" y="625498"/>
                  <a:pt x="4144663" y="623065"/>
                  <a:pt x="4174434" y="628093"/>
                </a:cubicBezTo>
                <a:cubicBezTo>
                  <a:pt x="4204205" y="633121"/>
                  <a:pt x="4252014" y="645725"/>
                  <a:pt x="4293427" y="651169"/>
                </a:cubicBezTo>
                <a:cubicBezTo>
                  <a:pt x="4334840" y="656613"/>
                  <a:pt x="4373768" y="663832"/>
                  <a:pt x="4422913" y="660760"/>
                </a:cubicBezTo>
                <a:cubicBezTo>
                  <a:pt x="4446104" y="657447"/>
                  <a:pt x="4469515" y="655415"/>
                  <a:pt x="4492487" y="650821"/>
                </a:cubicBezTo>
                <a:cubicBezTo>
                  <a:pt x="4502760" y="648766"/>
                  <a:pt x="4512231" y="643760"/>
                  <a:pt x="4522304" y="640882"/>
                </a:cubicBezTo>
                <a:cubicBezTo>
                  <a:pt x="4627460" y="610836"/>
                  <a:pt x="4479963" y="658307"/>
                  <a:pt x="4621695" y="611064"/>
                </a:cubicBezTo>
                <a:cubicBezTo>
                  <a:pt x="4621696" y="611064"/>
                  <a:pt x="4681329" y="591187"/>
                  <a:pt x="4681330" y="591186"/>
                </a:cubicBezTo>
                <a:cubicBezTo>
                  <a:pt x="4691269" y="584560"/>
                  <a:pt x="4700231" y="576159"/>
                  <a:pt x="4711147" y="571308"/>
                </a:cubicBezTo>
                <a:cubicBezTo>
                  <a:pt x="4711162" y="571301"/>
                  <a:pt x="4783386" y="558241"/>
                  <a:pt x="4803797" y="554279"/>
                </a:cubicBezTo>
                <a:cubicBezTo>
                  <a:pt x="4824208" y="550317"/>
                  <a:pt x="4823142" y="550850"/>
                  <a:pt x="4833614" y="547537"/>
                </a:cubicBezTo>
                <a:cubicBezTo>
                  <a:pt x="4844086" y="544224"/>
                  <a:pt x="4823686" y="534400"/>
                  <a:pt x="4866628" y="534400"/>
                </a:cubicBezTo>
                <a:cubicBezTo>
                  <a:pt x="4909570" y="534400"/>
                  <a:pt x="5035420" y="539845"/>
                  <a:pt x="5091267" y="547537"/>
                </a:cubicBezTo>
                <a:cubicBezTo>
                  <a:pt x="5147114" y="555229"/>
                  <a:pt x="5173896" y="571204"/>
                  <a:pt x="5201709" y="580552"/>
                </a:cubicBezTo>
                <a:cubicBezTo>
                  <a:pt x="5229522" y="589900"/>
                  <a:pt x="5237203" y="596885"/>
                  <a:pt x="5258147" y="603627"/>
                </a:cubicBezTo>
                <a:cubicBezTo>
                  <a:pt x="5279091" y="610369"/>
                  <a:pt x="5312523" y="614794"/>
                  <a:pt x="5327374" y="621003"/>
                </a:cubicBezTo>
                <a:cubicBezTo>
                  <a:pt x="5342225" y="627212"/>
                  <a:pt x="5339217" y="636061"/>
                  <a:pt x="5347252" y="640882"/>
                </a:cubicBezTo>
                <a:cubicBezTo>
                  <a:pt x="5356236" y="646272"/>
                  <a:pt x="5367698" y="646136"/>
                  <a:pt x="5377069" y="650821"/>
                </a:cubicBezTo>
                <a:cubicBezTo>
                  <a:pt x="5387753" y="656163"/>
                  <a:pt x="5395971" y="665848"/>
                  <a:pt x="5406887" y="670699"/>
                </a:cubicBezTo>
                <a:cubicBezTo>
                  <a:pt x="5426034" y="679209"/>
                  <a:pt x="5446643" y="683951"/>
                  <a:pt x="5466521" y="690577"/>
                </a:cubicBezTo>
                <a:lnTo>
                  <a:pt x="5496339" y="700516"/>
                </a:lnTo>
                <a:cubicBezTo>
                  <a:pt x="5506278" y="707142"/>
                  <a:pt x="5515472" y="715053"/>
                  <a:pt x="5526156" y="720395"/>
                </a:cubicBezTo>
                <a:cubicBezTo>
                  <a:pt x="5535527" y="725080"/>
                  <a:pt x="5545765" y="727978"/>
                  <a:pt x="5555974" y="730334"/>
                </a:cubicBezTo>
                <a:cubicBezTo>
                  <a:pt x="5588895" y="737931"/>
                  <a:pt x="5622587" y="742018"/>
                  <a:pt x="5655365" y="750212"/>
                </a:cubicBezTo>
                <a:cubicBezTo>
                  <a:pt x="5668617" y="753525"/>
                  <a:pt x="5681647" y="757905"/>
                  <a:pt x="5695121" y="760151"/>
                </a:cubicBezTo>
                <a:cubicBezTo>
                  <a:pt x="5741337" y="767854"/>
                  <a:pt x="5796401" y="778257"/>
                  <a:pt x="5834269" y="780029"/>
                </a:cubicBezTo>
                <a:cubicBezTo>
                  <a:pt x="5872137" y="781801"/>
                  <a:pt x="5877072" y="773335"/>
                  <a:pt x="5922331" y="770786"/>
                </a:cubicBezTo>
                <a:cubicBezTo>
                  <a:pt x="5967590" y="768237"/>
                  <a:pt x="6032936" y="761425"/>
                  <a:pt x="6105823" y="764738"/>
                </a:cubicBezTo>
                <a:cubicBezTo>
                  <a:pt x="6178710" y="761425"/>
                  <a:pt x="6256369" y="755981"/>
                  <a:pt x="6302103" y="751602"/>
                </a:cubicBezTo>
                <a:cubicBezTo>
                  <a:pt x="6347837" y="747223"/>
                  <a:pt x="6355135" y="741778"/>
                  <a:pt x="6380226" y="738465"/>
                </a:cubicBezTo>
                <a:cubicBezTo>
                  <a:pt x="6405317" y="735152"/>
                  <a:pt x="6427686" y="733496"/>
                  <a:pt x="6452650" y="731724"/>
                </a:cubicBezTo>
                <a:cubicBezTo>
                  <a:pt x="6477614" y="729952"/>
                  <a:pt x="6353143" y="753097"/>
                  <a:pt x="6530008" y="727831"/>
                </a:cubicBezTo>
                <a:cubicBezTo>
                  <a:pt x="6549886" y="719074"/>
                  <a:pt x="6572603" y="731573"/>
                  <a:pt x="6589643" y="730334"/>
                </a:cubicBezTo>
                <a:cubicBezTo>
                  <a:pt x="6606683" y="729095"/>
                  <a:pt x="6606567" y="724299"/>
                  <a:pt x="6632249" y="720395"/>
                </a:cubicBezTo>
                <a:cubicBezTo>
                  <a:pt x="6657931" y="716491"/>
                  <a:pt x="6685351" y="706377"/>
                  <a:pt x="6743735" y="706910"/>
                </a:cubicBezTo>
                <a:cubicBezTo>
                  <a:pt x="6802119" y="707443"/>
                  <a:pt x="6921329" y="716375"/>
                  <a:pt x="6982551" y="723592"/>
                </a:cubicBezTo>
                <a:cubicBezTo>
                  <a:pt x="7043773" y="730809"/>
                  <a:pt x="7078815" y="744119"/>
                  <a:pt x="7111065" y="750212"/>
                </a:cubicBezTo>
                <a:cubicBezTo>
                  <a:pt x="7143315" y="756305"/>
                  <a:pt x="7153625" y="753525"/>
                  <a:pt x="7176052" y="760151"/>
                </a:cubicBezTo>
                <a:cubicBezTo>
                  <a:pt x="7198479" y="766777"/>
                  <a:pt x="7187280" y="772465"/>
                  <a:pt x="7245626" y="789969"/>
                </a:cubicBezTo>
                <a:cubicBezTo>
                  <a:pt x="7265696" y="795990"/>
                  <a:pt x="7305260" y="809847"/>
                  <a:pt x="7305260" y="809847"/>
                </a:cubicBezTo>
                <a:cubicBezTo>
                  <a:pt x="7337192" y="841777"/>
                  <a:pt x="7312559" y="823963"/>
                  <a:pt x="7364895" y="839664"/>
                </a:cubicBezTo>
                <a:cubicBezTo>
                  <a:pt x="7384965" y="845685"/>
                  <a:pt x="7404652" y="852916"/>
                  <a:pt x="7424530" y="859542"/>
                </a:cubicBezTo>
                <a:cubicBezTo>
                  <a:pt x="7434469" y="862855"/>
                  <a:pt x="7444074" y="867427"/>
                  <a:pt x="7454347" y="869482"/>
                </a:cubicBezTo>
                <a:cubicBezTo>
                  <a:pt x="7470912" y="872795"/>
                  <a:pt x="7487745" y="874976"/>
                  <a:pt x="7504043" y="879421"/>
                </a:cubicBezTo>
                <a:cubicBezTo>
                  <a:pt x="7524258" y="884934"/>
                  <a:pt x="7543800" y="892673"/>
                  <a:pt x="7563678" y="899299"/>
                </a:cubicBezTo>
                <a:cubicBezTo>
                  <a:pt x="7573617" y="902612"/>
                  <a:pt x="7583331" y="906697"/>
                  <a:pt x="7593495" y="909238"/>
                </a:cubicBezTo>
                <a:cubicBezTo>
                  <a:pt x="7606747" y="912551"/>
                  <a:pt x="7610594" y="914682"/>
                  <a:pt x="7633252" y="919177"/>
                </a:cubicBezTo>
                <a:cubicBezTo>
                  <a:pt x="7655910" y="923672"/>
                  <a:pt x="7705916" y="933729"/>
                  <a:pt x="7729446" y="936206"/>
                </a:cubicBezTo>
                <a:cubicBezTo>
                  <a:pt x="7778978" y="941420"/>
                  <a:pt x="7832034" y="955621"/>
                  <a:pt x="7881730" y="958934"/>
                </a:cubicBezTo>
                <a:cubicBezTo>
                  <a:pt x="7894982" y="962247"/>
                  <a:pt x="7908092" y="966194"/>
                  <a:pt x="7921487" y="968873"/>
                </a:cubicBezTo>
                <a:cubicBezTo>
                  <a:pt x="7941248" y="972825"/>
                  <a:pt x="7962252" y="971736"/>
                  <a:pt x="7981121" y="978812"/>
                </a:cubicBezTo>
                <a:cubicBezTo>
                  <a:pt x="7989895" y="982102"/>
                  <a:pt x="7991909" y="996417"/>
                  <a:pt x="8001000" y="998690"/>
                </a:cubicBezTo>
                <a:cubicBezTo>
                  <a:pt x="8020285" y="1003511"/>
                  <a:pt x="8040756" y="998690"/>
                  <a:pt x="8060634" y="998690"/>
                </a:cubicBezTo>
              </a:path>
            </a:pathLst>
          </a:cu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43750" y="3581400"/>
            <a:ext cx="9040492" cy="2447886"/>
            <a:chOff x="340607" y="3696088"/>
            <a:chExt cx="11431547" cy="3095310"/>
          </a:xfrm>
        </p:grpSpPr>
        <p:pic>
          <p:nvPicPr>
            <p:cNvPr id="8" name="Picture 7"/>
            <p:cNvPicPr>
              <a:picLocks noChangeAspect="1"/>
            </p:cNvPicPr>
            <p:nvPr/>
          </p:nvPicPr>
          <p:blipFill>
            <a:blip r:embed="rId3"/>
            <a:stretch>
              <a:fillRect/>
            </a:stretch>
          </p:blipFill>
          <p:spPr>
            <a:xfrm>
              <a:off x="340607" y="3696088"/>
              <a:ext cx="11431547" cy="3095310"/>
            </a:xfrm>
            <a:prstGeom prst="rect">
              <a:avLst/>
            </a:prstGeom>
            <a:ln>
              <a:solidFill>
                <a:schemeClr val="tx1"/>
              </a:solidFill>
            </a:ln>
          </p:spPr>
        </p:pic>
        <p:sp>
          <p:nvSpPr>
            <p:cNvPr id="4" name="Oval 3"/>
            <p:cNvSpPr/>
            <p:nvPr/>
          </p:nvSpPr>
          <p:spPr>
            <a:xfrm>
              <a:off x="6636992" y="5591612"/>
              <a:ext cx="158287" cy="158287"/>
            </a:xfrm>
            <a:prstGeom prst="ellipse">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Freeform 9"/>
          <p:cNvSpPr/>
          <p:nvPr/>
        </p:nvSpPr>
        <p:spPr>
          <a:xfrm>
            <a:off x="43750" y="4662142"/>
            <a:ext cx="7245381" cy="899608"/>
          </a:xfrm>
          <a:custGeom>
            <a:avLst/>
            <a:gdLst>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78695 w 8060634"/>
              <a:gd name="connsiteY35" fmla="*/ 332162 h 990286"/>
              <a:gd name="connsiteX36" fmla="*/ 3508513 w 8060634"/>
              <a:gd name="connsiteY36" fmla="*/ 352040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94681 w 8060634"/>
              <a:gd name="connsiteY35" fmla="*/ 309781 h 990286"/>
              <a:gd name="connsiteX36" fmla="*/ 3508513 w 8060634"/>
              <a:gd name="connsiteY36" fmla="*/ 352040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94681 w 8060634"/>
              <a:gd name="connsiteY35" fmla="*/ 309781 h 990286"/>
              <a:gd name="connsiteX36" fmla="*/ 3556471 w 8060634"/>
              <a:gd name="connsiteY36" fmla="*/ 326463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401736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0417 w 8060634"/>
              <a:gd name="connsiteY60" fmla="*/ 521005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5823 w 8060634"/>
              <a:gd name="connsiteY77" fmla="*/ 75419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91346 w 8060634"/>
              <a:gd name="connsiteY2" fmla="*/ 184465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63769 w 8060634"/>
              <a:gd name="connsiteY3" fmla="*/ 194403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63769 w 8060634"/>
              <a:gd name="connsiteY3" fmla="*/ 194403 h 990286"/>
              <a:gd name="connsiteX4" fmla="*/ 573966 w 8060634"/>
              <a:gd name="connsiteY4" fmla="*/ 203648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6464 h 993614"/>
              <a:gd name="connsiteX1" fmla="*/ 109330 w 8060634"/>
              <a:gd name="connsiteY1" fmla="*/ 183901 h 993614"/>
              <a:gd name="connsiteX2" fmla="*/ 191346 w 8060634"/>
              <a:gd name="connsiteY2" fmla="*/ 187793 h 993614"/>
              <a:gd name="connsiteX3" fmla="*/ 263769 w 8060634"/>
              <a:gd name="connsiteY3" fmla="*/ 197731 h 993614"/>
              <a:gd name="connsiteX4" fmla="*/ 573966 w 8060634"/>
              <a:gd name="connsiteY4" fmla="*/ 206976 h 993614"/>
              <a:gd name="connsiteX5" fmla="*/ 655982 w 8060634"/>
              <a:gd name="connsiteY5" fmla="*/ 206281 h 993614"/>
              <a:gd name="connsiteX6" fmla="*/ 685800 w 8060634"/>
              <a:gd name="connsiteY6" fmla="*/ 196342 h 993614"/>
              <a:gd name="connsiteX7" fmla="*/ 834887 w 8060634"/>
              <a:gd name="connsiteY7" fmla="*/ 146646 h 993614"/>
              <a:gd name="connsiteX8" fmla="*/ 894521 w 8060634"/>
              <a:gd name="connsiteY8" fmla="*/ 126768 h 993614"/>
              <a:gd name="connsiteX9" fmla="*/ 924339 w 8060634"/>
              <a:gd name="connsiteY9" fmla="*/ 116829 h 993614"/>
              <a:gd name="connsiteX10" fmla="*/ 954156 w 8060634"/>
              <a:gd name="connsiteY10" fmla="*/ 96951 h 993614"/>
              <a:gd name="connsiteX11" fmla="*/ 1093304 w 8060634"/>
              <a:gd name="connsiteY11" fmla="*/ 77072 h 993614"/>
              <a:gd name="connsiteX12" fmla="*/ 1152939 w 8060634"/>
              <a:gd name="connsiteY12" fmla="*/ 57194 h 993614"/>
              <a:gd name="connsiteX13" fmla="*/ 1182756 w 8060634"/>
              <a:gd name="connsiteY13" fmla="*/ 47255 h 993614"/>
              <a:gd name="connsiteX14" fmla="*/ 1232452 w 8060634"/>
              <a:gd name="connsiteY14" fmla="*/ 37316 h 993614"/>
              <a:gd name="connsiteX15" fmla="*/ 1302026 w 8060634"/>
              <a:gd name="connsiteY15" fmla="*/ 27377 h 993614"/>
              <a:gd name="connsiteX16" fmla="*/ 1383345 w 8060634"/>
              <a:gd name="connsiteY16" fmla="*/ 1452 h 993614"/>
              <a:gd name="connsiteX17" fmla="*/ 1391478 w 8060634"/>
              <a:gd name="connsiteY17" fmla="*/ 7498 h 993614"/>
              <a:gd name="connsiteX18" fmla="*/ 1838739 w 8060634"/>
              <a:gd name="connsiteY18" fmla="*/ 37316 h 993614"/>
              <a:gd name="connsiteX19" fmla="*/ 1898374 w 8060634"/>
              <a:gd name="connsiteY19" fmla="*/ 67133 h 993614"/>
              <a:gd name="connsiteX20" fmla="*/ 1977887 w 8060634"/>
              <a:gd name="connsiteY20" fmla="*/ 87011 h 993614"/>
              <a:gd name="connsiteX21" fmla="*/ 2037521 w 8060634"/>
              <a:gd name="connsiteY21" fmla="*/ 106890 h 993614"/>
              <a:gd name="connsiteX22" fmla="*/ 2117034 w 8060634"/>
              <a:gd name="connsiteY22" fmla="*/ 146646 h 993614"/>
              <a:gd name="connsiteX23" fmla="*/ 2146852 w 8060634"/>
              <a:gd name="connsiteY23" fmla="*/ 156585 h 993614"/>
              <a:gd name="connsiteX24" fmla="*/ 2176669 w 8060634"/>
              <a:gd name="connsiteY24" fmla="*/ 166524 h 993614"/>
              <a:gd name="connsiteX25" fmla="*/ 2202942 w 8060634"/>
              <a:gd name="connsiteY25" fmla="*/ 176811 h 993614"/>
              <a:gd name="connsiteX26" fmla="*/ 2266817 w 8060634"/>
              <a:gd name="connsiteY26" fmla="*/ 190642 h 993614"/>
              <a:gd name="connsiteX27" fmla="*/ 2336042 w 8060634"/>
              <a:gd name="connsiteY27" fmla="*/ 210521 h 993614"/>
              <a:gd name="connsiteX28" fmla="*/ 2381846 w 8060634"/>
              <a:gd name="connsiteY28" fmla="*/ 226855 h 993614"/>
              <a:gd name="connsiteX29" fmla="*/ 2432237 w 8060634"/>
              <a:gd name="connsiteY29" fmla="*/ 243188 h 993614"/>
              <a:gd name="connsiteX30" fmla="*/ 2497918 w 8060634"/>
              <a:gd name="connsiteY30" fmla="*/ 243536 h 993614"/>
              <a:gd name="connsiteX31" fmla="*/ 2594113 w 8060634"/>
              <a:gd name="connsiteY31" fmla="*/ 256671 h 993614"/>
              <a:gd name="connsiteX32" fmla="*/ 2779064 w 8060634"/>
              <a:gd name="connsiteY32" fmla="*/ 273353 h 993614"/>
              <a:gd name="connsiteX33" fmla="*/ 3389243 w 8060634"/>
              <a:gd name="connsiteY33" fmla="*/ 305672 h 993614"/>
              <a:gd name="connsiteX34" fmla="*/ 3442483 w 8060634"/>
              <a:gd name="connsiteY34" fmla="*/ 303171 h 993614"/>
              <a:gd name="connsiteX35" fmla="*/ 3494681 w 8060634"/>
              <a:gd name="connsiteY35" fmla="*/ 313109 h 993614"/>
              <a:gd name="connsiteX36" fmla="*/ 3556471 w 8060634"/>
              <a:gd name="connsiteY36" fmla="*/ 329791 h 993614"/>
              <a:gd name="connsiteX37" fmla="*/ 3617148 w 8060634"/>
              <a:gd name="connsiteY37" fmla="*/ 350016 h 993614"/>
              <a:gd name="connsiteX38" fmla="*/ 3657600 w 8060634"/>
              <a:gd name="connsiteY38" fmla="*/ 369895 h 993614"/>
              <a:gd name="connsiteX39" fmla="*/ 3693812 w 8060634"/>
              <a:gd name="connsiteY39" fmla="*/ 383031 h 993614"/>
              <a:gd name="connsiteX40" fmla="*/ 3796747 w 8060634"/>
              <a:gd name="connsiteY40" fmla="*/ 424942 h 993614"/>
              <a:gd name="connsiteX41" fmla="*/ 3856382 w 8060634"/>
              <a:gd name="connsiteY41" fmla="*/ 454759 h 993614"/>
              <a:gd name="connsiteX42" fmla="*/ 3876260 w 8060634"/>
              <a:gd name="connsiteY42" fmla="*/ 474638 h 993614"/>
              <a:gd name="connsiteX43" fmla="*/ 3935895 w 8060634"/>
              <a:gd name="connsiteY43" fmla="*/ 494516 h 993614"/>
              <a:gd name="connsiteX44" fmla="*/ 3955774 w 8060634"/>
              <a:gd name="connsiteY44" fmla="*/ 514394 h 993614"/>
              <a:gd name="connsiteX45" fmla="*/ 3985591 w 8060634"/>
              <a:gd name="connsiteY45" fmla="*/ 524333 h 993614"/>
              <a:gd name="connsiteX46" fmla="*/ 3995530 w 8060634"/>
              <a:gd name="connsiteY46" fmla="*/ 554151 h 993614"/>
              <a:gd name="connsiteX47" fmla="*/ 4025347 w 8060634"/>
              <a:gd name="connsiteY47" fmla="*/ 564090 h 993614"/>
              <a:gd name="connsiteX48" fmla="*/ 4055165 w 8060634"/>
              <a:gd name="connsiteY48" fmla="*/ 583968 h 993614"/>
              <a:gd name="connsiteX49" fmla="*/ 4084982 w 8060634"/>
              <a:gd name="connsiteY49" fmla="*/ 593907 h 993614"/>
              <a:gd name="connsiteX50" fmla="*/ 4114800 w 8060634"/>
              <a:gd name="connsiteY50" fmla="*/ 613785 h 993614"/>
              <a:gd name="connsiteX51" fmla="*/ 4174434 w 8060634"/>
              <a:gd name="connsiteY51" fmla="*/ 620875 h 993614"/>
              <a:gd name="connsiteX52" fmla="*/ 4293427 w 8060634"/>
              <a:gd name="connsiteY52" fmla="*/ 643951 h 993614"/>
              <a:gd name="connsiteX53" fmla="*/ 4422913 w 8060634"/>
              <a:gd name="connsiteY53" fmla="*/ 653542 h 993614"/>
              <a:gd name="connsiteX54" fmla="*/ 4492487 w 8060634"/>
              <a:gd name="connsiteY54" fmla="*/ 643603 h 993614"/>
              <a:gd name="connsiteX55" fmla="*/ 4522304 w 8060634"/>
              <a:gd name="connsiteY55" fmla="*/ 633664 h 993614"/>
              <a:gd name="connsiteX56" fmla="*/ 4621695 w 8060634"/>
              <a:gd name="connsiteY56" fmla="*/ 603846 h 993614"/>
              <a:gd name="connsiteX57" fmla="*/ 4681330 w 8060634"/>
              <a:gd name="connsiteY57" fmla="*/ 583968 h 993614"/>
              <a:gd name="connsiteX58" fmla="*/ 4711147 w 8060634"/>
              <a:gd name="connsiteY58" fmla="*/ 564090 h 993614"/>
              <a:gd name="connsiteX59" fmla="*/ 4803797 w 8060634"/>
              <a:gd name="connsiteY59" fmla="*/ 547061 h 993614"/>
              <a:gd name="connsiteX60" fmla="*/ 4833614 w 8060634"/>
              <a:gd name="connsiteY60" fmla="*/ 540319 h 993614"/>
              <a:gd name="connsiteX61" fmla="*/ 4866628 w 8060634"/>
              <a:gd name="connsiteY61" fmla="*/ 527182 h 993614"/>
              <a:gd name="connsiteX62" fmla="*/ 5091267 w 8060634"/>
              <a:gd name="connsiteY62" fmla="*/ 540319 h 993614"/>
              <a:gd name="connsiteX63" fmla="*/ 5201709 w 8060634"/>
              <a:gd name="connsiteY63" fmla="*/ 573334 h 993614"/>
              <a:gd name="connsiteX64" fmla="*/ 5258147 w 8060634"/>
              <a:gd name="connsiteY64" fmla="*/ 596409 h 993614"/>
              <a:gd name="connsiteX65" fmla="*/ 5327374 w 8060634"/>
              <a:gd name="connsiteY65" fmla="*/ 613785 h 993614"/>
              <a:gd name="connsiteX66" fmla="*/ 5347252 w 8060634"/>
              <a:gd name="connsiteY66" fmla="*/ 633664 h 993614"/>
              <a:gd name="connsiteX67" fmla="*/ 5377069 w 8060634"/>
              <a:gd name="connsiteY67" fmla="*/ 643603 h 993614"/>
              <a:gd name="connsiteX68" fmla="*/ 5406887 w 8060634"/>
              <a:gd name="connsiteY68" fmla="*/ 663481 h 993614"/>
              <a:gd name="connsiteX69" fmla="*/ 5466521 w 8060634"/>
              <a:gd name="connsiteY69" fmla="*/ 683359 h 993614"/>
              <a:gd name="connsiteX70" fmla="*/ 5496339 w 8060634"/>
              <a:gd name="connsiteY70" fmla="*/ 693298 h 993614"/>
              <a:gd name="connsiteX71" fmla="*/ 5526156 w 8060634"/>
              <a:gd name="connsiteY71" fmla="*/ 713177 h 993614"/>
              <a:gd name="connsiteX72" fmla="*/ 5555974 w 8060634"/>
              <a:gd name="connsiteY72" fmla="*/ 723116 h 993614"/>
              <a:gd name="connsiteX73" fmla="*/ 5655365 w 8060634"/>
              <a:gd name="connsiteY73" fmla="*/ 742994 h 993614"/>
              <a:gd name="connsiteX74" fmla="*/ 5695121 w 8060634"/>
              <a:gd name="connsiteY74" fmla="*/ 752933 h 993614"/>
              <a:gd name="connsiteX75" fmla="*/ 5834269 w 8060634"/>
              <a:gd name="connsiteY75" fmla="*/ 772811 h 993614"/>
              <a:gd name="connsiteX76" fmla="*/ 5922331 w 8060634"/>
              <a:gd name="connsiteY76" fmla="*/ 763568 h 993614"/>
              <a:gd name="connsiteX77" fmla="*/ 6105823 w 8060634"/>
              <a:gd name="connsiteY77" fmla="*/ 757520 h 993614"/>
              <a:gd name="connsiteX78" fmla="*/ 6302103 w 8060634"/>
              <a:gd name="connsiteY78" fmla="*/ 744384 h 993614"/>
              <a:gd name="connsiteX79" fmla="*/ 6380226 w 8060634"/>
              <a:gd name="connsiteY79" fmla="*/ 731247 h 993614"/>
              <a:gd name="connsiteX80" fmla="*/ 6452650 w 8060634"/>
              <a:gd name="connsiteY80" fmla="*/ 724506 h 993614"/>
              <a:gd name="connsiteX81" fmla="*/ 6530008 w 8060634"/>
              <a:gd name="connsiteY81" fmla="*/ 720613 h 993614"/>
              <a:gd name="connsiteX82" fmla="*/ 6589643 w 8060634"/>
              <a:gd name="connsiteY82" fmla="*/ 723116 h 993614"/>
              <a:gd name="connsiteX83" fmla="*/ 6632249 w 8060634"/>
              <a:gd name="connsiteY83" fmla="*/ 713177 h 993614"/>
              <a:gd name="connsiteX84" fmla="*/ 6743735 w 8060634"/>
              <a:gd name="connsiteY84" fmla="*/ 699692 h 993614"/>
              <a:gd name="connsiteX85" fmla="*/ 6982551 w 8060634"/>
              <a:gd name="connsiteY85" fmla="*/ 716374 h 993614"/>
              <a:gd name="connsiteX86" fmla="*/ 7111065 w 8060634"/>
              <a:gd name="connsiteY86" fmla="*/ 742994 h 993614"/>
              <a:gd name="connsiteX87" fmla="*/ 7176052 w 8060634"/>
              <a:gd name="connsiteY87" fmla="*/ 752933 h 993614"/>
              <a:gd name="connsiteX88" fmla="*/ 7245626 w 8060634"/>
              <a:gd name="connsiteY88" fmla="*/ 782751 h 993614"/>
              <a:gd name="connsiteX89" fmla="*/ 7305260 w 8060634"/>
              <a:gd name="connsiteY89" fmla="*/ 802629 h 993614"/>
              <a:gd name="connsiteX90" fmla="*/ 7364895 w 8060634"/>
              <a:gd name="connsiteY90" fmla="*/ 832446 h 993614"/>
              <a:gd name="connsiteX91" fmla="*/ 7424530 w 8060634"/>
              <a:gd name="connsiteY91" fmla="*/ 852324 h 993614"/>
              <a:gd name="connsiteX92" fmla="*/ 7454347 w 8060634"/>
              <a:gd name="connsiteY92" fmla="*/ 862264 h 993614"/>
              <a:gd name="connsiteX93" fmla="*/ 7504043 w 8060634"/>
              <a:gd name="connsiteY93" fmla="*/ 872203 h 993614"/>
              <a:gd name="connsiteX94" fmla="*/ 7563678 w 8060634"/>
              <a:gd name="connsiteY94" fmla="*/ 892081 h 993614"/>
              <a:gd name="connsiteX95" fmla="*/ 7593495 w 8060634"/>
              <a:gd name="connsiteY95" fmla="*/ 902020 h 993614"/>
              <a:gd name="connsiteX96" fmla="*/ 7633252 w 8060634"/>
              <a:gd name="connsiteY96" fmla="*/ 911959 h 993614"/>
              <a:gd name="connsiteX97" fmla="*/ 7729446 w 8060634"/>
              <a:gd name="connsiteY97" fmla="*/ 928988 h 993614"/>
              <a:gd name="connsiteX98" fmla="*/ 7881730 w 8060634"/>
              <a:gd name="connsiteY98" fmla="*/ 951716 h 993614"/>
              <a:gd name="connsiteX99" fmla="*/ 7921487 w 8060634"/>
              <a:gd name="connsiteY99" fmla="*/ 961655 h 993614"/>
              <a:gd name="connsiteX100" fmla="*/ 7981121 w 8060634"/>
              <a:gd name="connsiteY100" fmla="*/ 971594 h 993614"/>
              <a:gd name="connsiteX101" fmla="*/ 8001000 w 8060634"/>
              <a:gd name="connsiteY101" fmla="*/ 991472 h 993614"/>
              <a:gd name="connsiteX102" fmla="*/ 8060634 w 8060634"/>
              <a:gd name="connsiteY102" fmla="*/ 991472 h 993614"/>
              <a:gd name="connsiteX0" fmla="*/ 0 w 8060634"/>
              <a:gd name="connsiteY0" fmla="*/ 177594 h 994744"/>
              <a:gd name="connsiteX1" fmla="*/ 109330 w 8060634"/>
              <a:gd name="connsiteY1" fmla="*/ 185031 h 994744"/>
              <a:gd name="connsiteX2" fmla="*/ 191346 w 8060634"/>
              <a:gd name="connsiteY2" fmla="*/ 188923 h 994744"/>
              <a:gd name="connsiteX3" fmla="*/ 263769 w 8060634"/>
              <a:gd name="connsiteY3" fmla="*/ 198861 h 994744"/>
              <a:gd name="connsiteX4" fmla="*/ 573966 w 8060634"/>
              <a:gd name="connsiteY4" fmla="*/ 208106 h 994744"/>
              <a:gd name="connsiteX5" fmla="*/ 655982 w 8060634"/>
              <a:gd name="connsiteY5" fmla="*/ 207411 h 994744"/>
              <a:gd name="connsiteX6" fmla="*/ 685800 w 8060634"/>
              <a:gd name="connsiteY6" fmla="*/ 197472 h 994744"/>
              <a:gd name="connsiteX7" fmla="*/ 834887 w 8060634"/>
              <a:gd name="connsiteY7" fmla="*/ 147776 h 994744"/>
              <a:gd name="connsiteX8" fmla="*/ 894521 w 8060634"/>
              <a:gd name="connsiteY8" fmla="*/ 127898 h 994744"/>
              <a:gd name="connsiteX9" fmla="*/ 924339 w 8060634"/>
              <a:gd name="connsiteY9" fmla="*/ 117959 h 994744"/>
              <a:gd name="connsiteX10" fmla="*/ 954156 w 8060634"/>
              <a:gd name="connsiteY10" fmla="*/ 98081 h 994744"/>
              <a:gd name="connsiteX11" fmla="*/ 1093304 w 8060634"/>
              <a:gd name="connsiteY11" fmla="*/ 78202 h 994744"/>
              <a:gd name="connsiteX12" fmla="*/ 1152939 w 8060634"/>
              <a:gd name="connsiteY12" fmla="*/ 58324 h 994744"/>
              <a:gd name="connsiteX13" fmla="*/ 1182756 w 8060634"/>
              <a:gd name="connsiteY13" fmla="*/ 48385 h 994744"/>
              <a:gd name="connsiteX14" fmla="*/ 1232452 w 8060634"/>
              <a:gd name="connsiteY14" fmla="*/ 38446 h 994744"/>
              <a:gd name="connsiteX15" fmla="*/ 1302026 w 8060634"/>
              <a:gd name="connsiteY15" fmla="*/ 28507 h 994744"/>
              <a:gd name="connsiteX16" fmla="*/ 1383345 w 8060634"/>
              <a:gd name="connsiteY16" fmla="*/ 2582 h 994744"/>
              <a:gd name="connsiteX17" fmla="*/ 1391478 w 8060634"/>
              <a:gd name="connsiteY17" fmla="*/ 8628 h 994744"/>
              <a:gd name="connsiteX18" fmla="*/ 1530904 w 8060634"/>
              <a:gd name="connsiteY18" fmla="*/ 1191 h 994744"/>
              <a:gd name="connsiteX19" fmla="*/ 1838739 w 8060634"/>
              <a:gd name="connsiteY19" fmla="*/ 38446 h 994744"/>
              <a:gd name="connsiteX20" fmla="*/ 1898374 w 8060634"/>
              <a:gd name="connsiteY20" fmla="*/ 68263 h 994744"/>
              <a:gd name="connsiteX21" fmla="*/ 1977887 w 8060634"/>
              <a:gd name="connsiteY21" fmla="*/ 88141 h 994744"/>
              <a:gd name="connsiteX22" fmla="*/ 2037521 w 8060634"/>
              <a:gd name="connsiteY22" fmla="*/ 108020 h 994744"/>
              <a:gd name="connsiteX23" fmla="*/ 2117034 w 8060634"/>
              <a:gd name="connsiteY23" fmla="*/ 147776 h 994744"/>
              <a:gd name="connsiteX24" fmla="*/ 2146852 w 8060634"/>
              <a:gd name="connsiteY24" fmla="*/ 157715 h 994744"/>
              <a:gd name="connsiteX25" fmla="*/ 2176669 w 8060634"/>
              <a:gd name="connsiteY25" fmla="*/ 167654 h 994744"/>
              <a:gd name="connsiteX26" fmla="*/ 2202942 w 8060634"/>
              <a:gd name="connsiteY26" fmla="*/ 177941 h 994744"/>
              <a:gd name="connsiteX27" fmla="*/ 2266817 w 8060634"/>
              <a:gd name="connsiteY27" fmla="*/ 191772 h 994744"/>
              <a:gd name="connsiteX28" fmla="*/ 2336042 w 8060634"/>
              <a:gd name="connsiteY28" fmla="*/ 211651 h 994744"/>
              <a:gd name="connsiteX29" fmla="*/ 2381846 w 8060634"/>
              <a:gd name="connsiteY29" fmla="*/ 227985 h 994744"/>
              <a:gd name="connsiteX30" fmla="*/ 2432237 w 8060634"/>
              <a:gd name="connsiteY30" fmla="*/ 244318 h 994744"/>
              <a:gd name="connsiteX31" fmla="*/ 2497918 w 8060634"/>
              <a:gd name="connsiteY31" fmla="*/ 244666 h 994744"/>
              <a:gd name="connsiteX32" fmla="*/ 2594113 w 8060634"/>
              <a:gd name="connsiteY32" fmla="*/ 257801 h 994744"/>
              <a:gd name="connsiteX33" fmla="*/ 2779064 w 8060634"/>
              <a:gd name="connsiteY33" fmla="*/ 274483 h 994744"/>
              <a:gd name="connsiteX34" fmla="*/ 3389243 w 8060634"/>
              <a:gd name="connsiteY34" fmla="*/ 306802 h 994744"/>
              <a:gd name="connsiteX35" fmla="*/ 3442483 w 8060634"/>
              <a:gd name="connsiteY35" fmla="*/ 304301 h 994744"/>
              <a:gd name="connsiteX36" fmla="*/ 3494681 w 8060634"/>
              <a:gd name="connsiteY36" fmla="*/ 314239 h 994744"/>
              <a:gd name="connsiteX37" fmla="*/ 3556471 w 8060634"/>
              <a:gd name="connsiteY37" fmla="*/ 330921 h 994744"/>
              <a:gd name="connsiteX38" fmla="*/ 3617148 w 8060634"/>
              <a:gd name="connsiteY38" fmla="*/ 351146 h 994744"/>
              <a:gd name="connsiteX39" fmla="*/ 3657600 w 8060634"/>
              <a:gd name="connsiteY39" fmla="*/ 371025 h 994744"/>
              <a:gd name="connsiteX40" fmla="*/ 3693812 w 8060634"/>
              <a:gd name="connsiteY40" fmla="*/ 384161 h 994744"/>
              <a:gd name="connsiteX41" fmla="*/ 3796747 w 8060634"/>
              <a:gd name="connsiteY41" fmla="*/ 426072 h 994744"/>
              <a:gd name="connsiteX42" fmla="*/ 3856382 w 8060634"/>
              <a:gd name="connsiteY42" fmla="*/ 455889 h 994744"/>
              <a:gd name="connsiteX43" fmla="*/ 3876260 w 8060634"/>
              <a:gd name="connsiteY43" fmla="*/ 475768 h 994744"/>
              <a:gd name="connsiteX44" fmla="*/ 3935895 w 8060634"/>
              <a:gd name="connsiteY44" fmla="*/ 495646 h 994744"/>
              <a:gd name="connsiteX45" fmla="*/ 3955774 w 8060634"/>
              <a:gd name="connsiteY45" fmla="*/ 515524 h 994744"/>
              <a:gd name="connsiteX46" fmla="*/ 3985591 w 8060634"/>
              <a:gd name="connsiteY46" fmla="*/ 525463 h 994744"/>
              <a:gd name="connsiteX47" fmla="*/ 3995530 w 8060634"/>
              <a:gd name="connsiteY47" fmla="*/ 555281 h 994744"/>
              <a:gd name="connsiteX48" fmla="*/ 4025347 w 8060634"/>
              <a:gd name="connsiteY48" fmla="*/ 565220 h 994744"/>
              <a:gd name="connsiteX49" fmla="*/ 4055165 w 8060634"/>
              <a:gd name="connsiteY49" fmla="*/ 585098 h 994744"/>
              <a:gd name="connsiteX50" fmla="*/ 4084982 w 8060634"/>
              <a:gd name="connsiteY50" fmla="*/ 595037 h 994744"/>
              <a:gd name="connsiteX51" fmla="*/ 4114800 w 8060634"/>
              <a:gd name="connsiteY51" fmla="*/ 614915 h 994744"/>
              <a:gd name="connsiteX52" fmla="*/ 4174434 w 8060634"/>
              <a:gd name="connsiteY52" fmla="*/ 622005 h 994744"/>
              <a:gd name="connsiteX53" fmla="*/ 4293427 w 8060634"/>
              <a:gd name="connsiteY53" fmla="*/ 645081 h 994744"/>
              <a:gd name="connsiteX54" fmla="*/ 4422913 w 8060634"/>
              <a:gd name="connsiteY54" fmla="*/ 654672 h 994744"/>
              <a:gd name="connsiteX55" fmla="*/ 4492487 w 8060634"/>
              <a:gd name="connsiteY55" fmla="*/ 644733 h 994744"/>
              <a:gd name="connsiteX56" fmla="*/ 4522304 w 8060634"/>
              <a:gd name="connsiteY56" fmla="*/ 634794 h 994744"/>
              <a:gd name="connsiteX57" fmla="*/ 4621695 w 8060634"/>
              <a:gd name="connsiteY57" fmla="*/ 604976 h 994744"/>
              <a:gd name="connsiteX58" fmla="*/ 4681330 w 8060634"/>
              <a:gd name="connsiteY58" fmla="*/ 585098 h 994744"/>
              <a:gd name="connsiteX59" fmla="*/ 4711147 w 8060634"/>
              <a:gd name="connsiteY59" fmla="*/ 565220 h 994744"/>
              <a:gd name="connsiteX60" fmla="*/ 4803797 w 8060634"/>
              <a:gd name="connsiteY60" fmla="*/ 548191 h 994744"/>
              <a:gd name="connsiteX61" fmla="*/ 4833614 w 8060634"/>
              <a:gd name="connsiteY61" fmla="*/ 541449 h 994744"/>
              <a:gd name="connsiteX62" fmla="*/ 4866628 w 8060634"/>
              <a:gd name="connsiteY62" fmla="*/ 528312 h 994744"/>
              <a:gd name="connsiteX63" fmla="*/ 5091267 w 8060634"/>
              <a:gd name="connsiteY63" fmla="*/ 541449 h 994744"/>
              <a:gd name="connsiteX64" fmla="*/ 5201709 w 8060634"/>
              <a:gd name="connsiteY64" fmla="*/ 574464 h 994744"/>
              <a:gd name="connsiteX65" fmla="*/ 5258147 w 8060634"/>
              <a:gd name="connsiteY65" fmla="*/ 597539 h 994744"/>
              <a:gd name="connsiteX66" fmla="*/ 5327374 w 8060634"/>
              <a:gd name="connsiteY66" fmla="*/ 614915 h 994744"/>
              <a:gd name="connsiteX67" fmla="*/ 5347252 w 8060634"/>
              <a:gd name="connsiteY67" fmla="*/ 634794 h 994744"/>
              <a:gd name="connsiteX68" fmla="*/ 5377069 w 8060634"/>
              <a:gd name="connsiteY68" fmla="*/ 644733 h 994744"/>
              <a:gd name="connsiteX69" fmla="*/ 5406887 w 8060634"/>
              <a:gd name="connsiteY69" fmla="*/ 664611 h 994744"/>
              <a:gd name="connsiteX70" fmla="*/ 5466521 w 8060634"/>
              <a:gd name="connsiteY70" fmla="*/ 684489 h 994744"/>
              <a:gd name="connsiteX71" fmla="*/ 5496339 w 8060634"/>
              <a:gd name="connsiteY71" fmla="*/ 694428 h 994744"/>
              <a:gd name="connsiteX72" fmla="*/ 5526156 w 8060634"/>
              <a:gd name="connsiteY72" fmla="*/ 714307 h 994744"/>
              <a:gd name="connsiteX73" fmla="*/ 5555974 w 8060634"/>
              <a:gd name="connsiteY73" fmla="*/ 724246 h 994744"/>
              <a:gd name="connsiteX74" fmla="*/ 5655365 w 8060634"/>
              <a:gd name="connsiteY74" fmla="*/ 744124 h 994744"/>
              <a:gd name="connsiteX75" fmla="*/ 5695121 w 8060634"/>
              <a:gd name="connsiteY75" fmla="*/ 754063 h 994744"/>
              <a:gd name="connsiteX76" fmla="*/ 5834269 w 8060634"/>
              <a:gd name="connsiteY76" fmla="*/ 773941 h 994744"/>
              <a:gd name="connsiteX77" fmla="*/ 5922331 w 8060634"/>
              <a:gd name="connsiteY77" fmla="*/ 764698 h 994744"/>
              <a:gd name="connsiteX78" fmla="*/ 6105823 w 8060634"/>
              <a:gd name="connsiteY78" fmla="*/ 758650 h 994744"/>
              <a:gd name="connsiteX79" fmla="*/ 6302103 w 8060634"/>
              <a:gd name="connsiteY79" fmla="*/ 745514 h 994744"/>
              <a:gd name="connsiteX80" fmla="*/ 6380226 w 8060634"/>
              <a:gd name="connsiteY80" fmla="*/ 732377 h 994744"/>
              <a:gd name="connsiteX81" fmla="*/ 6452650 w 8060634"/>
              <a:gd name="connsiteY81" fmla="*/ 725636 h 994744"/>
              <a:gd name="connsiteX82" fmla="*/ 6530008 w 8060634"/>
              <a:gd name="connsiteY82" fmla="*/ 721743 h 994744"/>
              <a:gd name="connsiteX83" fmla="*/ 6589643 w 8060634"/>
              <a:gd name="connsiteY83" fmla="*/ 724246 h 994744"/>
              <a:gd name="connsiteX84" fmla="*/ 6632249 w 8060634"/>
              <a:gd name="connsiteY84" fmla="*/ 714307 h 994744"/>
              <a:gd name="connsiteX85" fmla="*/ 6743735 w 8060634"/>
              <a:gd name="connsiteY85" fmla="*/ 700822 h 994744"/>
              <a:gd name="connsiteX86" fmla="*/ 6982551 w 8060634"/>
              <a:gd name="connsiteY86" fmla="*/ 717504 h 994744"/>
              <a:gd name="connsiteX87" fmla="*/ 7111065 w 8060634"/>
              <a:gd name="connsiteY87" fmla="*/ 744124 h 994744"/>
              <a:gd name="connsiteX88" fmla="*/ 7176052 w 8060634"/>
              <a:gd name="connsiteY88" fmla="*/ 754063 h 994744"/>
              <a:gd name="connsiteX89" fmla="*/ 7245626 w 8060634"/>
              <a:gd name="connsiteY89" fmla="*/ 783881 h 994744"/>
              <a:gd name="connsiteX90" fmla="*/ 7305260 w 8060634"/>
              <a:gd name="connsiteY90" fmla="*/ 803759 h 994744"/>
              <a:gd name="connsiteX91" fmla="*/ 7364895 w 8060634"/>
              <a:gd name="connsiteY91" fmla="*/ 833576 h 994744"/>
              <a:gd name="connsiteX92" fmla="*/ 7424530 w 8060634"/>
              <a:gd name="connsiteY92" fmla="*/ 853454 h 994744"/>
              <a:gd name="connsiteX93" fmla="*/ 7454347 w 8060634"/>
              <a:gd name="connsiteY93" fmla="*/ 863394 h 994744"/>
              <a:gd name="connsiteX94" fmla="*/ 7504043 w 8060634"/>
              <a:gd name="connsiteY94" fmla="*/ 873333 h 994744"/>
              <a:gd name="connsiteX95" fmla="*/ 7563678 w 8060634"/>
              <a:gd name="connsiteY95" fmla="*/ 893211 h 994744"/>
              <a:gd name="connsiteX96" fmla="*/ 7593495 w 8060634"/>
              <a:gd name="connsiteY96" fmla="*/ 903150 h 994744"/>
              <a:gd name="connsiteX97" fmla="*/ 7633252 w 8060634"/>
              <a:gd name="connsiteY97" fmla="*/ 913089 h 994744"/>
              <a:gd name="connsiteX98" fmla="*/ 7729446 w 8060634"/>
              <a:gd name="connsiteY98" fmla="*/ 930118 h 994744"/>
              <a:gd name="connsiteX99" fmla="*/ 7881730 w 8060634"/>
              <a:gd name="connsiteY99" fmla="*/ 952846 h 994744"/>
              <a:gd name="connsiteX100" fmla="*/ 7921487 w 8060634"/>
              <a:gd name="connsiteY100" fmla="*/ 962785 h 994744"/>
              <a:gd name="connsiteX101" fmla="*/ 7981121 w 8060634"/>
              <a:gd name="connsiteY101" fmla="*/ 972724 h 994744"/>
              <a:gd name="connsiteX102" fmla="*/ 8001000 w 8060634"/>
              <a:gd name="connsiteY102" fmla="*/ 992602 h 994744"/>
              <a:gd name="connsiteX103" fmla="*/ 8060634 w 8060634"/>
              <a:gd name="connsiteY103" fmla="*/ 992602 h 994744"/>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02942 w 8060634"/>
              <a:gd name="connsiteY26" fmla="*/ 184029 h 1000832"/>
              <a:gd name="connsiteX27" fmla="*/ 2266817 w 8060634"/>
              <a:gd name="connsiteY27" fmla="*/ 197860 h 1000832"/>
              <a:gd name="connsiteX28" fmla="*/ 2336042 w 8060634"/>
              <a:gd name="connsiteY28" fmla="*/ 217739 h 1000832"/>
              <a:gd name="connsiteX29" fmla="*/ 2381846 w 8060634"/>
              <a:gd name="connsiteY29" fmla="*/ 234073 h 1000832"/>
              <a:gd name="connsiteX30" fmla="*/ 2432237 w 8060634"/>
              <a:gd name="connsiteY30" fmla="*/ 250406 h 1000832"/>
              <a:gd name="connsiteX31" fmla="*/ 2497918 w 8060634"/>
              <a:gd name="connsiteY31" fmla="*/ 250754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060634" h="1000832">
                <a:moveTo>
                  <a:pt x="0" y="183682"/>
                </a:moveTo>
                <a:cubicBezTo>
                  <a:pt x="70241" y="197730"/>
                  <a:pt x="77439" y="189231"/>
                  <a:pt x="109330" y="191119"/>
                </a:cubicBezTo>
                <a:cubicBezTo>
                  <a:pt x="141221" y="193007"/>
                  <a:pt x="165606" y="192706"/>
                  <a:pt x="191346" y="195011"/>
                </a:cubicBezTo>
                <a:cubicBezTo>
                  <a:pt x="217086" y="197316"/>
                  <a:pt x="251351" y="188847"/>
                  <a:pt x="263769" y="204949"/>
                </a:cubicBezTo>
                <a:lnTo>
                  <a:pt x="573966" y="214194"/>
                </a:lnTo>
                <a:cubicBezTo>
                  <a:pt x="639335" y="215619"/>
                  <a:pt x="637343" y="215271"/>
                  <a:pt x="655982" y="213499"/>
                </a:cubicBezTo>
                <a:cubicBezTo>
                  <a:pt x="674621" y="211727"/>
                  <a:pt x="675861" y="206873"/>
                  <a:pt x="685800" y="203560"/>
                </a:cubicBezTo>
                <a:lnTo>
                  <a:pt x="834887" y="153864"/>
                </a:lnTo>
                <a:lnTo>
                  <a:pt x="894521" y="133986"/>
                </a:lnTo>
                <a:lnTo>
                  <a:pt x="924339" y="124047"/>
                </a:lnTo>
                <a:cubicBezTo>
                  <a:pt x="934278" y="117421"/>
                  <a:pt x="942824" y="107946"/>
                  <a:pt x="954156" y="104169"/>
                </a:cubicBezTo>
                <a:cubicBezTo>
                  <a:pt x="971358" y="98435"/>
                  <a:pt x="1084956" y="85333"/>
                  <a:pt x="1093304" y="84290"/>
                </a:cubicBezTo>
                <a:lnTo>
                  <a:pt x="1152939" y="64412"/>
                </a:lnTo>
                <a:cubicBezTo>
                  <a:pt x="1162878" y="61099"/>
                  <a:pt x="1172483" y="56528"/>
                  <a:pt x="1182756" y="54473"/>
                </a:cubicBezTo>
                <a:cubicBezTo>
                  <a:pt x="1199321" y="51160"/>
                  <a:pt x="1215788" y="47311"/>
                  <a:pt x="1232452" y="44534"/>
                </a:cubicBezTo>
                <a:cubicBezTo>
                  <a:pt x="1255560" y="40683"/>
                  <a:pt x="1276877" y="40572"/>
                  <a:pt x="1302026" y="34595"/>
                </a:cubicBezTo>
                <a:cubicBezTo>
                  <a:pt x="1327175" y="28618"/>
                  <a:pt x="1370010" y="11633"/>
                  <a:pt x="1383345" y="8670"/>
                </a:cubicBezTo>
                <a:cubicBezTo>
                  <a:pt x="1399836" y="5005"/>
                  <a:pt x="1349300" y="16013"/>
                  <a:pt x="1391478" y="14716"/>
                </a:cubicBezTo>
                <a:cubicBezTo>
                  <a:pt x="1433656" y="13419"/>
                  <a:pt x="1561868" y="-4085"/>
                  <a:pt x="1636412" y="885"/>
                </a:cubicBezTo>
                <a:cubicBezTo>
                  <a:pt x="1710956" y="5855"/>
                  <a:pt x="1795079" y="32290"/>
                  <a:pt x="1838739" y="44534"/>
                </a:cubicBezTo>
                <a:cubicBezTo>
                  <a:pt x="1882399" y="56778"/>
                  <a:pt x="1821307" y="35818"/>
                  <a:pt x="1898374" y="74351"/>
                </a:cubicBezTo>
                <a:cubicBezTo>
                  <a:pt x="1922502" y="86415"/>
                  <a:pt x="1952934" y="87423"/>
                  <a:pt x="1977887" y="94229"/>
                </a:cubicBezTo>
                <a:cubicBezTo>
                  <a:pt x="1998102" y="99742"/>
                  <a:pt x="2037521" y="114108"/>
                  <a:pt x="2037521" y="114108"/>
                </a:cubicBezTo>
                <a:cubicBezTo>
                  <a:pt x="2072216" y="148802"/>
                  <a:pt x="2048510" y="131023"/>
                  <a:pt x="2117034" y="153864"/>
                </a:cubicBezTo>
                <a:lnTo>
                  <a:pt x="2146852" y="163803"/>
                </a:lnTo>
                <a:cubicBezTo>
                  <a:pt x="2156791" y="167116"/>
                  <a:pt x="2167321" y="170371"/>
                  <a:pt x="2176669" y="173742"/>
                </a:cubicBezTo>
                <a:cubicBezTo>
                  <a:pt x="2186017" y="177113"/>
                  <a:pt x="2194561" y="179838"/>
                  <a:pt x="2202942" y="184029"/>
                </a:cubicBezTo>
                <a:cubicBezTo>
                  <a:pt x="2202945" y="184031"/>
                  <a:pt x="2244634" y="192242"/>
                  <a:pt x="2266817" y="197860"/>
                </a:cubicBezTo>
                <a:cubicBezTo>
                  <a:pt x="2289000" y="203478"/>
                  <a:pt x="2316871" y="211704"/>
                  <a:pt x="2336042" y="217739"/>
                </a:cubicBezTo>
                <a:cubicBezTo>
                  <a:pt x="2355213" y="223774"/>
                  <a:pt x="2365814" y="228629"/>
                  <a:pt x="2381846" y="234073"/>
                </a:cubicBezTo>
                <a:cubicBezTo>
                  <a:pt x="2397879" y="239518"/>
                  <a:pt x="2412892" y="247626"/>
                  <a:pt x="2432237" y="250406"/>
                </a:cubicBezTo>
                <a:cubicBezTo>
                  <a:pt x="2451582" y="253186"/>
                  <a:pt x="2470939" y="248507"/>
                  <a:pt x="2497918" y="250754"/>
                </a:cubicBezTo>
                <a:cubicBezTo>
                  <a:pt x="2524897" y="253001"/>
                  <a:pt x="2560982" y="260576"/>
                  <a:pt x="2594113" y="263889"/>
                </a:cubicBezTo>
                <a:cubicBezTo>
                  <a:pt x="2664087" y="277884"/>
                  <a:pt x="2646542" y="272404"/>
                  <a:pt x="2779064" y="280571"/>
                </a:cubicBezTo>
                <a:cubicBezTo>
                  <a:pt x="2911586" y="288738"/>
                  <a:pt x="3180521" y="309577"/>
                  <a:pt x="3389243" y="312890"/>
                </a:cubicBezTo>
                <a:cubicBezTo>
                  <a:pt x="3409121" y="319516"/>
                  <a:pt x="3424910" y="309150"/>
                  <a:pt x="3442483" y="310389"/>
                </a:cubicBezTo>
                <a:cubicBezTo>
                  <a:pt x="3460056" y="311628"/>
                  <a:pt x="3475683" y="315890"/>
                  <a:pt x="3494681" y="320327"/>
                </a:cubicBezTo>
                <a:cubicBezTo>
                  <a:pt x="3513679" y="324764"/>
                  <a:pt x="3545555" y="332158"/>
                  <a:pt x="3556471" y="337009"/>
                </a:cubicBezTo>
                <a:cubicBezTo>
                  <a:pt x="3556479" y="337013"/>
                  <a:pt x="3600293" y="350550"/>
                  <a:pt x="3617148" y="357234"/>
                </a:cubicBezTo>
                <a:cubicBezTo>
                  <a:pt x="3634003" y="363918"/>
                  <a:pt x="3644823" y="371611"/>
                  <a:pt x="3657600" y="377113"/>
                </a:cubicBezTo>
                <a:cubicBezTo>
                  <a:pt x="3670377" y="382615"/>
                  <a:pt x="3670621" y="381074"/>
                  <a:pt x="3693812" y="390249"/>
                </a:cubicBezTo>
                <a:cubicBezTo>
                  <a:pt x="3717003" y="399424"/>
                  <a:pt x="3762435" y="418190"/>
                  <a:pt x="3796747" y="432160"/>
                </a:cubicBezTo>
                <a:cubicBezTo>
                  <a:pt x="3828240" y="442657"/>
                  <a:pt x="3828858" y="439958"/>
                  <a:pt x="3856382" y="461977"/>
                </a:cubicBezTo>
                <a:cubicBezTo>
                  <a:pt x="3863699" y="467831"/>
                  <a:pt x="3867879" y="477665"/>
                  <a:pt x="3876260" y="481856"/>
                </a:cubicBezTo>
                <a:cubicBezTo>
                  <a:pt x="3895001" y="491227"/>
                  <a:pt x="3935895" y="501734"/>
                  <a:pt x="3935895" y="501734"/>
                </a:cubicBezTo>
                <a:cubicBezTo>
                  <a:pt x="3942521" y="508360"/>
                  <a:pt x="3947739" y="516791"/>
                  <a:pt x="3955774" y="521612"/>
                </a:cubicBezTo>
                <a:cubicBezTo>
                  <a:pt x="3964758" y="527002"/>
                  <a:pt x="3978183" y="524143"/>
                  <a:pt x="3985591" y="531551"/>
                </a:cubicBezTo>
                <a:cubicBezTo>
                  <a:pt x="3992999" y="538959"/>
                  <a:pt x="3988122" y="553961"/>
                  <a:pt x="3995530" y="561369"/>
                </a:cubicBezTo>
                <a:cubicBezTo>
                  <a:pt x="4002938" y="568777"/>
                  <a:pt x="4015976" y="566623"/>
                  <a:pt x="4025347" y="571308"/>
                </a:cubicBezTo>
                <a:cubicBezTo>
                  <a:pt x="4036031" y="576650"/>
                  <a:pt x="4044481" y="585844"/>
                  <a:pt x="4055165" y="591186"/>
                </a:cubicBezTo>
                <a:cubicBezTo>
                  <a:pt x="4064536" y="595871"/>
                  <a:pt x="4075611" y="596440"/>
                  <a:pt x="4084982" y="601125"/>
                </a:cubicBezTo>
                <a:cubicBezTo>
                  <a:pt x="4095666" y="606467"/>
                  <a:pt x="4099891" y="616508"/>
                  <a:pt x="4114800" y="621003"/>
                </a:cubicBezTo>
                <a:cubicBezTo>
                  <a:pt x="4129709" y="625498"/>
                  <a:pt x="4144663" y="623065"/>
                  <a:pt x="4174434" y="628093"/>
                </a:cubicBezTo>
                <a:cubicBezTo>
                  <a:pt x="4204205" y="633121"/>
                  <a:pt x="4252014" y="645725"/>
                  <a:pt x="4293427" y="651169"/>
                </a:cubicBezTo>
                <a:cubicBezTo>
                  <a:pt x="4334840" y="656613"/>
                  <a:pt x="4373768" y="663832"/>
                  <a:pt x="4422913" y="660760"/>
                </a:cubicBezTo>
                <a:cubicBezTo>
                  <a:pt x="4446104" y="657447"/>
                  <a:pt x="4469515" y="655415"/>
                  <a:pt x="4492487" y="650821"/>
                </a:cubicBezTo>
                <a:cubicBezTo>
                  <a:pt x="4502760" y="648766"/>
                  <a:pt x="4512231" y="643760"/>
                  <a:pt x="4522304" y="640882"/>
                </a:cubicBezTo>
                <a:cubicBezTo>
                  <a:pt x="4627460" y="610836"/>
                  <a:pt x="4479963" y="658307"/>
                  <a:pt x="4621695" y="611064"/>
                </a:cubicBezTo>
                <a:cubicBezTo>
                  <a:pt x="4621696" y="611064"/>
                  <a:pt x="4681329" y="591187"/>
                  <a:pt x="4681330" y="591186"/>
                </a:cubicBezTo>
                <a:cubicBezTo>
                  <a:pt x="4691269" y="584560"/>
                  <a:pt x="4700231" y="576159"/>
                  <a:pt x="4711147" y="571308"/>
                </a:cubicBezTo>
                <a:cubicBezTo>
                  <a:pt x="4711162" y="571301"/>
                  <a:pt x="4783386" y="558241"/>
                  <a:pt x="4803797" y="554279"/>
                </a:cubicBezTo>
                <a:cubicBezTo>
                  <a:pt x="4824208" y="550317"/>
                  <a:pt x="4823142" y="550850"/>
                  <a:pt x="4833614" y="547537"/>
                </a:cubicBezTo>
                <a:cubicBezTo>
                  <a:pt x="4844086" y="544224"/>
                  <a:pt x="4823686" y="534400"/>
                  <a:pt x="4866628" y="534400"/>
                </a:cubicBezTo>
                <a:cubicBezTo>
                  <a:pt x="4909570" y="534400"/>
                  <a:pt x="5035420" y="539845"/>
                  <a:pt x="5091267" y="547537"/>
                </a:cubicBezTo>
                <a:cubicBezTo>
                  <a:pt x="5147114" y="555229"/>
                  <a:pt x="5173896" y="571204"/>
                  <a:pt x="5201709" y="580552"/>
                </a:cubicBezTo>
                <a:cubicBezTo>
                  <a:pt x="5229522" y="589900"/>
                  <a:pt x="5237203" y="596885"/>
                  <a:pt x="5258147" y="603627"/>
                </a:cubicBezTo>
                <a:cubicBezTo>
                  <a:pt x="5279091" y="610369"/>
                  <a:pt x="5312523" y="614794"/>
                  <a:pt x="5327374" y="621003"/>
                </a:cubicBezTo>
                <a:cubicBezTo>
                  <a:pt x="5342225" y="627212"/>
                  <a:pt x="5339217" y="636061"/>
                  <a:pt x="5347252" y="640882"/>
                </a:cubicBezTo>
                <a:cubicBezTo>
                  <a:pt x="5356236" y="646272"/>
                  <a:pt x="5367698" y="646136"/>
                  <a:pt x="5377069" y="650821"/>
                </a:cubicBezTo>
                <a:cubicBezTo>
                  <a:pt x="5387753" y="656163"/>
                  <a:pt x="5395971" y="665848"/>
                  <a:pt x="5406887" y="670699"/>
                </a:cubicBezTo>
                <a:cubicBezTo>
                  <a:pt x="5426034" y="679209"/>
                  <a:pt x="5446643" y="683951"/>
                  <a:pt x="5466521" y="690577"/>
                </a:cubicBezTo>
                <a:lnTo>
                  <a:pt x="5496339" y="700516"/>
                </a:lnTo>
                <a:cubicBezTo>
                  <a:pt x="5506278" y="707142"/>
                  <a:pt x="5515472" y="715053"/>
                  <a:pt x="5526156" y="720395"/>
                </a:cubicBezTo>
                <a:cubicBezTo>
                  <a:pt x="5535527" y="725080"/>
                  <a:pt x="5545765" y="727978"/>
                  <a:pt x="5555974" y="730334"/>
                </a:cubicBezTo>
                <a:cubicBezTo>
                  <a:pt x="5588895" y="737931"/>
                  <a:pt x="5622587" y="742018"/>
                  <a:pt x="5655365" y="750212"/>
                </a:cubicBezTo>
                <a:cubicBezTo>
                  <a:pt x="5668617" y="753525"/>
                  <a:pt x="5681647" y="757905"/>
                  <a:pt x="5695121" y="760151"/>
                </a:cubicBezTo>
                <a:cubicBezTo>
                  <a:pt x="5741337" y="767854"/>
                  <a:pt x="5796401" y="778257"/>
                  <a:pt x="5834269" y="780029"/>
                </a:cubicBezTo>
                <a:cubicBezTo>
                  <a:pt x="5872137" y="781801"/>
                  <a:pt x="5877072" y="773335"/>
                  <a:pt x="5922331" y="770786"/>
                </a:cubicBezTo>
                <a:cubicBezTo>
                  <a:pt x="5967590" y="768237"/>
                  <a:pt x="6032936" y="761425"/>
                  <a:pt x="6105823" y="764738"/>
                </a:cubicBezTo>
                <a:cubicBezTo>
                  <a:pt x="6178710" y="761425"/>
                  <a:pt x="6256369" y="755981"/>
                  <a:pt x="6302103" y="751602"/>
                </a:cubicBezTo>
                <a:cubicBezTo>
                  <a:pt x="6347837" y="747223"/>
                  <a:pt x="6355135" y="741778"/>
                  <a:pt x="6380226" y="738465"/>
                </a:cubicBezTo>
                <a:cubicBezTo>
                  <a:pt x="6405317" y="735152"/>
                  <a:pt x="6427686" y="733496"/>
                  <a:pt x="6452650" y="731724"/>
                </a:cubicBezTo>
                <a:cubicBezTo>
                  <a:pt x="6477614" y="729952"/>
                  <a:pt x="6353143" y="753097"/>
                  <a:pt x="6530008" y="727831"/>
                </a:cubicBezTo>
                <a:cubicBezTo>
                  <a:pt x="6549886" y="719074"/>
                  <a:pt x="6572603" y="731573"/>
                  <a:pt x="6589643" y="730334"/>
                </a:cubicBezTo>
                <a:cubicBezTo>
                  <a:pt x="6606683" y="729095"/>
                  <a:pt x="6606567" y="724299"/>
                  <a:pt x="6632249" y="720395"/>
                </a:cubicBezTo>
                <a:cubicBezTo>
                  <a:pt x="6657931" y="716491"/>
                  <a:pt x="6685351" y="706377"/>
                  <a:pt x="6743735" y="706910"/>
                </a:cubicBezTo>
                <a:cubicBezTo>
                  <a:pt x="6802119" y="707443"/>
                  <a:pt x="6921329" y="716375"/>
                  <a:pt x="6982551" y="723592"/>
                </a:cubicBezTo>
                <a:cubicBezTo>
                  <a:pt x="7043773" y="730809"/>
                  <a:pt x="7078815" y="744119"/>
                  <a:pt x="7111065" y="750212"/>
                </a:cubicBezTo>
                <a:cubicBezTo>
                  <a:pt x="7143315" y="756305"/>
                  <a:pt x="7153625" y="753525"/>
                  <a:pt x="7176052" y="760151"/>
                </a:cubicBezTo>
                <a:cubicBezTo>
                  <a:pt x="7198479" y="766777"/>
                  <a:pt x="7187280" y="772465"/>
                  <a:pt x="7245626" y="789969"/>
                </a:cubicBezTo>
                <a:cubicBezTo>
                  <a:pt x="7265696" y="795990"/>
                  <a:pt x="7305260" y="809847"/>
                  <a:pt x="7305260" y="809847"/>
                </a:cubicBezTo>
                <a:cubicBezTo>
                  <a:pt x="7337192" y="841777"/>
                  <a:pt x="7312559" y="823963"/>
                  <a:pt x="7364895" y="839664"/>
                </a:cubicBezTo>
                <a:cubicBezTo>
                  <a:pt x="7384965" y="845685"/>
                  <a:pt x="7404652" y="852916"/>
                  <a:pt x="7424530" y="859542"/>
                </a:cubicBezTo>
                <a:cubicBezTo>
                  <a:pt x="7434469" y="862855"/>
                  <a:pt x="7444074" y="867427"/>
                  <a:pt x="7454347" y="869482"/>
                </a:cubicBezTo>
                <a:cubicBezTo>
                  <a:pt x="7470912" y="872795"/>
                  <a:pt x="7487745" y="874976"/>
                  <a:pt x="7504043" y="879421"/>
                </a:cubicBezTo>
                <a:cubicBezTo>
                  <a:pt x="7524258" y="884934"/>
                  <a:pt x="7543800" y="892673"/>
                  <a:pt x="7563678" y="899299"/>
                </a:cubicBezTo>
                <a:cubicBezTo>
                  <a:pt x="7573617" y="902612"/>
                  <a:pt x="7583331" y="906697"/>
                  <a:pt x="7593495" y="909238"/>
                </a:cubicBezTo>
                <a:cubicBezTo>
                  <a:pt x="7606747" y="912551"/>
                  <a:pt x="7610594" y="914682"/>
                  <a:pt x="7633252" y="919177"/>
                </a:cubicBezTo>
                <a:cubicBezTo>
                  <a:pt x="7655910" y="923672"/>
                  <a:pt x="7705916" y="933729"/>
                  <a:pt x="7729446" y="936206"/>
                </a:cubicBezTo>
                <a:cubicBezTo>
                  <a:pt x="7778978" y="941420"/>
                  <a:pt x="7832034" y="955621"/>
                  <a:pt x="7881730" y="958934"/>
                </a:cubicBezTo>
                <a:cubicBezTo>
                  <a:pt x="7894982" y="962247"/>
                  <a:pt x="7908092" y="966194"/>
                  <a:pt x="7921487" y="968873"/>
                </a:cubicBezTo>
                <a:cubicBezTo>
                  <a:pt x="7941248" y="972825"/>
                  <a:pt x="7962252" y="971736"/>
                  <a:pt x="7981121" y="978812"/>
                </a:cubicBezTo>
                <a:cubicBezTo>
                  <a:pt x="7989895" y="982102"/>
                  <a:pt x="7991909" y="996417"/>
                  <a:pt x="8001000" y="998690"/>
                </a:cubicBezTo>
                <a:cubicBezTo>
                  <a:pt x="8020285" y="1003511"/>
                  <a:pt x="8040756" y="998690"/>
                  <a:pt x="8060634" y="998690"/>
                </a:cubicBezTo>
              </a:path>
            </a:pathLst>
          </a:custGeom>
          <a:noFill/>
          <a:ln w="38100">
            <a:solidFill>
              <a:schemeClr val="accent4"/>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41213" y="4811472"/>
            <a:ext cx="7228560" cy="794704"/>
          </a:xfrm>
          <a:custGeom>
            <a:avLst/>
            <a:gdLst>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78695 w 8060634"/>
              <a:gd name="connsiteY35" fmla="*/ 332162 h 990286"/>
              <a:gd name="connsiteX36" fmla="*/ 3508513 w 8060634"/>
              <a:gd name="connsiteY36" fmla="*/ 352040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94681 w 8060634"/>
              <a:gd name="connsiteY35" fmla="*/ 309781 h 990286"/>
              <a:gd name="connsiteX36" fmla="*/ 3508513 w 8060634"/>
              <a:gd name="connsiteY36" fmla="*/ 352040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8878 w 8060634"/>
              <a:gd name="connsiteY34" fmla="*/ 322223 h 990286"/>
              <a:gd name="connsiteX35" fmla="*/ 3494681 w 8060634"/>
              <a:gd name="connsiteY35" fmla="*/ 309781 h 990286"/>
              <a:gd name="connsiteX36" fmla="*/ 3556471 w 8060634"/>
              <a:gd name="connsiteY36" fmla="*/ 326463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597965 w 8060634"/>
              <a:gd name="connsiteY37" fmla="*/ 381857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401736 h 990286"/>
              <a:gd name="connsiteX39" fmla="*/ 3687417 w 8060634"/>
              <a:gd name="connsiteY39" fmla="*/ 411675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401736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30336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194313 w 8060634"/>
              <a:gd name="connsiteY52" fmla="*/ 650214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0234 w 8060634"/>
              <a:gd name="connsiteY61" fmla="*/ 511066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0600 w 8060634"/>
              <a:gd name="connsiteY59" fmla="*/ 530944 h 990286"/>
              <a:gd name="connsiteX60" fmla="*/ 4830417 w 8060634"/>
              <a:gd name="connsiteY60" fmla="*/ 521005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0417 w 8060634"/>
              <a:gd name="connsiteY60" fmla="*/ 521005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158408 w 8060634"/>
              <a:gd name="connsiteY62" fmla="*/ 521005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8104 w 8060634"/>
              <a:gd name="connsiteY63" fmla="*/ 550823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67739 w 8060634"/>
              <a:gd name="connsiteY64" fmla="*/ 57070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2626 w 8060634"/>
              <a:gd name="connsiteY77" fmla="*/ 78936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883965 w 8060634"/>
              <a:gd name="connsiteY76" fmla="*/ 779423 h 990286"/>
              <a:gd name="connsiteX77" fmla="*/ 6105823 w 8060634"/>
              <a:gd name="connsiteY77" fmla="*/ 75419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21287 w 8060634"/>
              <a:gd name="connsiteY78" fmla="*/ 779423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61043 w 8060634"/>
              <a:gd name="connsiteY79" fmla="*/ 769483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20678 w 8060634"/>
              <a:gd name="connsiteY80" fmla="*/ 759544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39666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19460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698974 w 8060634"/>
              <a:gd name="connsiteY84" fmla="*/ 689970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7036904 w 8060634"/>
              <a:gd name="connsiteY85" fmla="*/ 709849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46234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32643 w 8060634"/>
              <a:gd name="connsiteY97" fmla="*/ 938449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63078 w 8060634"/>
              <a:gd name="connsiteY32" fmla="*/ 29240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72527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4721 w 8060634"/>
              <a:gd name="connsiteY30" fmla="*/ 26258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45026 w 8060634"/>
              <a:gd name="connsiteY29" fmla="*/ 252649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75452 w 8060634"/>
              <a:gd name="connsiteY28" fmla="*/ 242710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45634 w 8060634"/>
              <a:gd name="connsiteY27" fmla="*/ 232770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86000 w 8060634"/>
              <a:gd name="connsiteY26" fmla="*/ 212892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196547 w 8060634"/>
              <a:gd name="connsiteY25" fmla="*/ 183075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68965 w 8060634"/>
              <a:gd name="connsiteY2" fmla="*/ 222831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202953 h 990286"/>
              <a:gd name="connsiteX2" fmla="*/ 191346 w 8060634"/>
              <a:gd name="connsiteY2" fmla="*/ 184465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28600 w 8060634"/>
              <a:gd name="connsiteY3" fmla="*/ 232770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63769 w 8060634"/>
              <a:gd name="connsiteY3" fmla="*/ 194403 h 990286"/>
              <a:gd name="connsiteX4" fmla="*/ 596347 w 8060634"/>
              <a:gd name="connsiteY4" fmla="*/ 222831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3136 h 990286"/>
              <a:gd name="connsiteX1" fmla="*/ 109330 w 8060634"/>
              <a:gd name="connsiteY1" fmla="*/ 180573 h 990286"/>
              <a:gd name="connsiteX2" fmla="*/ 191346 w 8060634"/>
              <a:gd name="connsiteY2" fmla="*/ 184465 h 990286"/>
              <a:gd name="connsiteX3" fmla="*/ 263769 w 8060634"/>
              <a:gd name="connsiteY3" fmla="*/ 194403 h 990286"/>
              <a:gd name="connsiteX4" fmla="*/ 573966 w 8060634"/>
              <a:gd name="connsiteY4" fmla="*/ 203648 h 990286"/>
              <a:gd name="connsiteX5" fmla="*/ 655982 w 8060634"/>
              <a:gd name="connsiteY5" fmla="*/ 202953 h 990286"/>
              <a:gd name="connsiteX6" fmla="*/ 685800 w 8060634"/>
              <a:gd name="connsiteY6" fmla="*/ 193014 h 990286"/>
              <a:gd name="connsiteX7" fmla="*/ 834887 w 8060634"/>
              <a:gd name="connsiteY7" fmla="*/ 143318 h 990286"/>
              <a:gd name="connsiteX8" fmla="*/ 894521 w 8060634"/>
              <a:gd name="connsiteY8" fmla="*/ 123440 h 990286"/>
              <a:gd name="connsiteX9" fmla="*/ 924339 w 8060634"/>
              <a:gd name="connsiteY9" fmla="*/ 113501 h 990286"/>
              <a:gd name="connsiteX10" fmla="*/ 954156 w 8060634"/>
              <a:gd name="connsiteY10" fmla="*/ 93623 h 990286"/>
              <a:gd name="connsiteX11" fmla="*/ 1093304 w 8060634"/>
              <a:gd name="connsiteY11" fmla="*/ 73744 h 990286"/>
              <a:gd name="connsiteX12" fmla="*/ 1152939 w 8060634"/>
              <a:gd name="connsiteY12" fmla="*/ 53866 h 990286"/>
              <a:gd name="connsiteX13" fmla="*/ 1182756 w 8060634"/>
              <a:gd name="connsiteY13" fmla="*/ 43927 h 990286"/>
              <a:gd name="connsiteX14" fmla="*/ 1232452 w 8060634"/>
              <a:gd name="connsiteY14" fmla="*/ 33988 h 990286"/>
              <a:gd name="connsiteX15" fmla="*/ 1302026 w 8060634"/>
              <a:gd name="connsiteY15" fmla="*/ 24049 h 990286"/>
              <a:gd name="connsiteX16" fmla="*/ 1341782 w 8060634"/>
              <a:gd name="connsiteY16" fmla="*/ 14110 h 990286"/>
              <a:gd name="connsiteX17" fmla="*/ 1391478 w 8060634"/>
              <a:gd name="connsiteY17" fmla="*/ 4170 h 990286"/>
              <a:gd name="connsiteX18" fmla="*/ 1838739 w 8060634"/>
              <a:gd name="connsiteY18" fmla="*/ 33988 h 990286"/>
              <a:gd name="connsiteX19" fmla="*/ 1898374 w 8060634"/>
              <a:gd name="connsiteY19" fmla="*/ 63805 h 990286"/>
              <a:gd name="connsiteX20" fmla="*/ 1977887 w 8060634"/>
              <a:gd name="connsiteY20" fmla="*/ 83683 h 990286"/>
              <a:gd name="connsiteX21" fmla="*/ 2037521 w 8060634"/>
              <a:gd name="connsiteY21" fmla="*/ 103562 h 990286"/>
              <a:gd name="connsiteX22" fmla="*/ 2117034 w 8060634"/>
              <a:gd name="connsiteY22" fmla="*/ 143318 h 990286"/>
              <a:gd name="connsiteX23" fmla="*/ 2146852 w 8060634"/>
              <a:gd name="connsiteY23" fmla="*/ 153257 h 990286"/>
              <a:gd name="connsiteX24" fmla="*/ 2176669 w 8060634"/>
              <a:gd name="connsiteY24" fmla="*/ 163196 h 990286"/>
              <a:gd name="connsiteX25" fmla="*/ 2202942 w 8060634"/>
              <a:gd name="connsiteY25" fmla="*/ 173483 h 990286"/>
              <a:gd name="connsiteX26" fmla="*/ 2266817 w 8060634"/>
              <a:gd name="connsiteY26" fmla="*/ 187314 h 990286"/>
              <a:gd name="connsiteX27" fmla="*/ 2336042 w 8060634"/>
              <a:gd name="connsiteY27" fmla="*/ 207193 h 990286"/>
              <a:gd name="connsiteX28" fmla="*/ 2381846 w 8060634"/>
              <a:gd name="connsiteY28" fmla="*/ 223527 h 990286"/>
              <a:gd name="connsiteX29" fmla="*/ 2432237 w 8060634"/>
              <a:gd name="connsiteY29" fmla="*/ 239860 h 990286"/>
              <a:gd name="connsiteX30" fmla="*/ 2497918 w 8060634"/>
              <a:gd name="connsiteY30" fmla="*/ 240208 h 990286"/>
              <a:gd name="connsiteX31" fmla="*/ 2594113 w 8060634"/>
              <a:gd name="connsiteY31" fmla="*/ 253343 h 990286"/>
              <a:gd name="connsiteX32" fmla="*/ 2779064 w 8060634"/>
              <a:gd name="connsiteY32" fmla="*/ 270025 h 990286"/>
              <a:gd name="connsiteX33" fmla="*/ 3389243 w 8060634"/>
              <a:gd name="connsiteY33" fmla="*/ 302344 h 990286"/>
              <a:gd name="connsiteX34" fmla="*/ 3442483 w 8060634"/>
              <a:gd name="connsiteY34" fmla="*/ 299843 h 990286"/>
              <a:gd name="connsiteX35" fmla="*/ 3494681 w 8060634"/>
              <a:gd name="connsiteY35" fmla="*/ 309781 h 990286"/>
              <a:gd name="connsiteX36" fmla="*/ 3556471 w 8060634"/>
              <a:gd name="connsiteY36" fmla="*/ 326463 h 990286"/>
              <a:gd name="connsiteX37" fmla="*/ 3617148 w 8060634"/>
              <a:gd name="connsiteY37" fmla="*/ 346688 h 990286"/>
              <a:gd name="connsiteX38" fmla="*/ 3657600 w 8060634"/>
              <a:gd name="connsiteY38" fmla="*/ 366567 h 990286"/>
              <a:gd name="connsiteX39" fmla="*/ 3693812 w 8060634"/>
              <a:gd name="connsiteY39" fmla="*/ 379703 h 990286"/>
              <a:gd name="connsiteX40" fmla="*/ 3796747 w 8060634"/>
              <a:gd name="connsiteY40" fmla="*/ 421614 h 990286"/>
              <a:gd name="connsiteX41" fmla="*/ 3856382 w 8060634"/>
              <a:gd name="connsiteY41" fmla="*/ 451431 h 990286"/>
              <a:gd name="connsiteX42" fmla="*/ 3876260 w 8060634"/>
              <a:gd name="connsiteY42" fmla="*/ 471310 h 990286"/>
              <a:gd name="connsiteX43" fmla="*/ 3935895 w 8060634"/>
              <a:gd name="connsiteY43" fmla="*/ 491188 h 990286"/>
              <a:gd name="connsiteX44" fmla="*/ 3955774 w 8060634"/>
              <a:gd name="connsiteY44" fmla="*/ 511066 h 990286"/>
              <a:gd name="connsiteX45" fmla="*/ 3985591 w 8060634"/>
              <a:gd name="connsiteY45" fmla="*/ 521005 h 990286"/>
              <a:gd name="connsiteX46" fmla="*/ 3995530 w 8060634"/>
              <a:gd name="connsiteY46" fmla="*/ 550823 h 990286"/>
              <a:gd name="connsiteX47" fmla="*/ 4025347 w 8060634"/>
              <a:gd name="connsiteY47" fmla="*/ 560762 h 990286"/>
              <a:gd name="connsiteX48" fmla="*/ 4055165 w 8060634"/>
              <a:gd name="connsiteY48" fmla="*/ 580640 h 990286"/>
              <a:gd name="connsiteX49" fmla="*/ 4084982 w 8060634"/>
              <a:gd name="connsiteY49" fmla="*/ 590579 h 990286"/>
              <a:gd name="connsiteX50" fmla="*/ 4114800 w 8060634"/>
              <a:gd name="connsiteY50" fmla="*/ 610457 h 990286"/>
              <a:gd name="connsiteX51" fmla="*/ 4174434 w 8060634"/>
              <a:gd name="connsiteY51" fmla="*/ 617547 h 990286"/>
              <a:gd name="connsiteX52" fmla="*/ 4293427 w 8060634"/>
              <a:gd name="connsiteY52" fmla="*/ 640623 h 990286"/>
              <a:gd name="connsiteX53" fmla="*/ 4422913 w 8060634"/>
              <a:gd name="connsiteY53" fmla="*/ 650214 h 990286"/>
              <a:gd name="connsiteX54" fmla="*/ 4492487 w 8060634"/>
              <a:gd name="connsiteY54" fmla="*/ 640275 h 990286"/>
              <a:gd name="connsiteX55" fmla="*/ 4522304 w 8060634"/>
              <a:gd name="connsiteY55" fmla="*/ 630336 h 990286"/>
              <a:gd name="connsiteX56" fmla="*/ 4621695 w 8060634"/>
              <a:gd name="connsiteY56" fmla="*/ 600518 h 990286"/>
              <a:gd name="connsiteX57" fmla="*/ 4681330 w 8060634"/>
              <a:gd name="connsiteY57" fmla="*/ 580640 h 990286"/>
              <a:gd name="connsiteX58" fmla="*/ 4711147 w 8060634"/>
              <a:gd name="connsiteY58" fmla="*/ 560762 h 990286"/>
              <a:gd name="connsiteX59" fmla="*/ 4803797 w 8060634"/>
              <a:gd name="connsiteY59" fmla="*/ 543733 h 990286"/>
              <a:gd name="connsiteX60" fmla="*/ 4833614 w 8060634"/>
              <a:gd name="connsiteY60" fmla="*/ 536991 h 990286"/>
              <a:gd name="connsiteX61" fmla="*/ 4866628 w 8060634"/>
              <a:gd name="connsiteY61" fmla="*/ 523854 h 990286"/>
              <a:gd name="connsiteX62" fmla="*/ 5091267 w 8060634"/>
              <a:gd name="connsiteY62" fmla="*/ 536991 h 990286"/>
              <a:gd name="connsiteX63" fmla="*/ 5201709 w 8060634"/>
              <a:gd name="connsiteY63" fmla="*/ 570006 h 990286"/>
              <a:gd name="connsiteX64" fmla="*/ 5258147 w 8060634"/>
              <a:gd name="connsiteY64" fmla="*/ 593081 h 990286"/>
              <a:gd name="connsiteX65" fmla="*/ 5327374 w 8060634"/>
              <a:gd name="connsiteY65" fmla="*/ 610457 h 990286"/>
              <a:gd name="connsiteX66" fmla="*/ 5347252 w 8060634"/>
              <a:gd name="connsiteY66" fmla="*/ 630336 h 990286"/>
              <a:gd name="connsiteX67" fmla="*/ 5377069 w 8060634"/>
              <a:gd name="connsiteY67" fmla="*/ 640275 h 990286"/>
              <a:gd name="connsiteX68" fmla="*/ 5406887 w 8060634"/>
              <a:gd name="connsiteY68" fmla="*/ 660153 h 990286"/>
              <a:gd name="connsiteX69" fmla="*/ 5466521 w 8060634"/>
              <a:gd name="connsiteY69" fmla="*/ 680031 h 990286"/>
              <a:gd name="connsiteX70" fmla="*/ 5496339 w 8060634"/>
              <a:gd name="connsiteY70" fmla="*/ 689970 h 990286"/>
              <a:gd name="connsiteX71" fmla="*/ 5526156 w 8060634"/>
              <a:gd name="connsiteY71" fmla="*/ 709849 h 990286"/>
              <a:gd name="connsiteX72" fmla="*/ 5555974 w 8060634"/>
              <a:gd name="connsiteY72" fmla="*/ 719788 h 990286"/>
              <a:gd name="connsiteX73" fmla="*/ 5655365 w 8060634"/>
              <a:gd name="connsiteY73" fmla="*/ 739666 h 990286"/>
              <a:gd name="connsiteX74" fmla="*/ 5695121 w 8060634"/>
              <a:gd name="connsiteY74" fmla="*/ 749605 h 990286"/>
              <a:gd name="connsiteX75" fmla="*/ 5834269 w 8060634"/>
              <a:gd name="connsiteY75" fmla="*/ 769483 h 990286"/>
              <a:gd name="connsiteX76" fmla="*/ 5922331 w 8060634"/>
              <a:gd name="connsiteY76" fmla="*/ 760240 h 990286"/>
              <a:gd name="connsiteX77" fmla="*/ 6105823 w 8060634"/>
              <a:gd name="connsiteY77" fmla="*/ 754192 h 990286"/>
              <a:gd name="connsiteX78" fmla="*/ 6302103 w 8060634"/>
              <a:gd name="connsiteY78" fmla="*/ 741056 h 990286"/>
              <a:gd name="connsiteX79" fmla="*/ 6380226 w 8060634"/>
              <a:gd name="connsiteY79" fmla="*/ 727919 h 990286"/>
              <a:gd name="connsiteX80" fmla="*/ 6452650 w 8060634"/>
              <a:gd name="connsiteY80" fmla="*/ 721178 h 990286"/>
              <a:gd name="connsiteX81" fmla="*/ 6530008 w 8060634"/>
              <a:gd name="connsiteY81" fmla="*/ 717285 h 990286"/>
              <a:gd name="connsiteX82" fmla="*/ 6589643 w 8060634"/>
              <a:gd name="connsiteY82" fmla="*/ 719788 h 990286"/>
              <a:gd name="connsiteX83" fmla="*/ 6632249 w 8060634"/>
              <a:gd name="connsiteY83" fmla="*/ 709849 h 990286"/>
              <a:gd name="connsiteX84" fmla="*/ 6743735 w 8060634"/>
              <a:gd name="connsiteY84" fmla="*/ 696364 h 990286"/>
              <a:gd name="connsiteX85" fmla="*/ 6982551 w 8060634"/>
              <a:gd name="connsiteY85" fmla="*/ 713046 h 990286"/>
              <a:gd name="connsiteX86" fmla="*/ 7111065 w 8060634"/>
              <a:gd name="connsiteY86" fmla="*/ 739666 h 990286"/>
              <a:gd name="connsiteX87" fmla="*/ 7176052 w 8060634"/>
              <a:gd name="connsiteY87" fmla="*/ 749605 h 990286"/>
              <a:gd name="connsiteX88" fmla="*/ 7245626 w 8060634"/>
              <a:gd name="connsiteY88" fmla="*/ 779423 h 990286"/>
              <a:gd name="connsiteX89" fmla="*/ 7305260 w 8060634"/>
              <a:gd name="connsiteY89" fmla="*/ 799301 h 990286"/>
              <a:gd name="connsiteX90" fmla="*/ 7364895 w 8060634"/>
              <a:gd name="connsiteY90" fmla="*/ 829118 h 990286"/>
              <a:gd name="connsiteX91" fmla="*/ 7424530 w 8060634"/>
              <a:gd name="connsiteY91" fmla="*/ 848996 h 990286"/>
              <a:gd name="connsiteX92" fmla="*/ 7454347 w 8060634"/>
              <a:gd name="connsiteY92" fmla="*/ 858936 h 990286"/>
              <a:gd name="connsiteX93" fmla="*/ 7504043 w 8060634"/>
              <a:gd name="connsiteY93" fmla="*/ 868875 h 990286"/>
              <a:gd name="connsiteX94" fmla="*/ 7563678 w 8060634"/>
              <a:gd name="connsiteY94" fmla="*/ 888753 h 990286"/>
              <a:gd name="connsiteX95" fmla="*/ 7593495 w 8060634"/>
              <a:gd name="connsiteY95" fmla="*/ 898692 h 990286"/>
              <a:gd name="connsiteX96" fmla="*/ 7633252 w 8060634"/>
              <a:gd name="connsiteY96" fmla="*/ 908631 h 990286"/>
              <a:gd name="connsiteX97" fmla="*/ 7729446 w 8060634"/>
              <a:gd name="connsiteY97" fmla="*/ 925660 h 990286"/>
              <a:gd name="connsiteX98" fmla="*/ 7881730 w 8060634"/>
              <a:gd name="connsiteY98" fmla="*/ 948388 h 990286"/>
              <a:gd name="connsiteX99" fmla="*/ 7921487 w 8060634"/>
              <a:gd name="connsiteY99" fmla="*/ 958327 h 990286"/>
              <a:gd name="connsiteX100" fmla="*/ 7981121 w 8060634"/>
              <a:gd name="connsiteY100" fmla="*/ 968266 h 990286"/>
              <a:gd name="connsiteX101" fmla="*/ 8001000 w 8060634"/>
              <a:gd name="connsiteY101" fmla="*/ 988144 h 990286"/>
              <a:gd name="connsiteX102" fmla="*/ 8060634 w 8060634"/>
              <a:gd name="connsiteY102" fmla="*/ 988144 h 990286"/>
              <a:gd name="connsiteX0" fmla="*/ 0 w 8060634"/>
              <a:gd name="connsiteY0" fmla="*/ 176464 h 993614"/>
              <a:gd name="connsiteX1" fmla="*/ 109330 w 8060634"/>
              <a:gd name="connsiteY1" fmla="*/ 183901 h 993614"/>
              <a:gd name="connsiteX2" fmla="*/ 191346 w 8060634"/>
              <a:gd name="connsiteY2" fmla="*/ 187793 h 993614"/>
              <a:gd name="connsiteX3" fmla="*/ 263769 w 8060634"/>
              <a:gd name="connsiteY3" fmla="*/ 197731 h 993614"/>
              <a:gd name="connsiteX4" fmla="*/ 573966 w 8060634"/>
              <a:gd name="connsiteY4" fmla="*/ 206976 h 993614"/>
              <a:gd name="connsiteX5" fmla="*/ 655982 w 8060634"/>
              <a:gd name="connsiteY5" fmla="*/ 206281 h 993614"/>
              <a:gd name="connsiteX6" fmla="*/ 685800 w 8060634"/>
              <a:gd name="connsiteY6" fmla="*/ 196342 h 993614"/>
              <a:gd name="connsiteX7" fmla="*/ 834887 w 8060634"/>
              <a:gd name="connsiteY7" fmla="*/ 146646 h 993614"/>
              <a:gd name="connsiteX8" fmla="*/ 894521 w 8060634"/>
              <a:gd name="connsiteY8" fmla="*/ 126768 h 993614"/>
              <a:gd name="connsiteX9" fmla="*/ 924339 w 8060634"/>
              <a:gd name="connsiteY9" fmla="*/ 116829 h 993614"/>
              <a:gd name="connsiteX10" fmla="*/ 954156 w 8060634"/>
              <a:gd name="connsiteY10" fmla="*/ 96951 h 993614"/>
              <a:gd name="connsiteX11" fmla="*/ 1093304 w 8060634"/>
              <a:gd name="connsiteY11" fmla="*/ 77072 h 993614"/>
              <a:gd name="connsiteX12" fmla="*/ 1152939 w 8060634"/>
              <a:gd name="connsiteY12" fmla="*/ 57194 h 993614"/>
              <a:gd name="connsiteX13" fmla="*/ 1182756 w 8060634"/>
              <a:gd name="connsiteY13" fmla="*/ 47255 h 993614"/>
              <a:gd name="connsiteX14" fmla="*/ 1232452 w 8060634"/>
              <a:gd name="connsiteY14" fmla="*/ 37316 h 993614"/>
              <a:gd name="connsiteX15" fmla="*/ 1302026 w 8060634"/>
              <a:gd name="connsiteY15" fmla="*/ 27377 h 993614"/>
              <a:gd name="connsiteX16" fmla="*/ 1383345 w 8060634"/>
              <a:gd name="connsiteY16" fmla="*/ 1452 h 993614"/>
              <a:gd name="connsiteX17" fmla="*/ 1391478 w 8060634"/>
              <a:gd name="connsiteY17" fmla="*/ 7498 h 993614"/>
              <a:gd name="connsiteX18" fmla="*/ 1838739 w 8060634"/>
              <a:gd name="connsiteY18" fmla="*/ 37316 h 993614"/>
              <a:gd name="connsiteX19" fmla="*/ 1898374 w 8060634"/>
              <a:gd name="connsiteY19" fmla="*/ 67133 h 993614"/>
              <a:gd name="connsiteX20" fmla="*/ 1977887 w 8060634"/>
              <a:gd name="connsiteY20" fmla="*/ 87011 h 993614"/>
              <a:gd name="connsiteX21" fmla="*/ 2037521 w 8060634"/>
              <a:gd name="connsiteY21" fmla="*/ 106890 h 993614"/>
              <a:gd name="connsiteX22" fmla="*/ 2117034 w 8060634"/>
              <a:gd name="connsiteY22" fmla="*/ 146646 h 993614"/>
              <a:gd name="connsiteX23" fmla="*/ 2146852 w 8060634"/>
              <a:gd name="connsiteY23" fmla="*/ 156585 h 993614"/>
              <a:gd name="connsiteX24" fmla="*/ 2176669 w 8060634"/>
              <a:gd name="connsiteY24" fmla="*/ 166524 h 993614"/>
              <a:gd name="connsiteX25" fmla="*/ 2202942 w 8060634"/>
              <a:gd name="connsiteY25" fmla="*/ 176811 h 993614"/>
              <a:gd name="connsiteX26" fmla="*/ 2266817 w 8060634"/>
              <a:gd name="connsiteY26" fmla="*/ 190642 h 993614"/>
              <a:gd name="connsiteX27" fmla="*/ 2336042 w 8060634"/>
              <a:gd name="connsiteY27" fmla="*/ 210521 h 993614"/>
              <a:gd name="connsiteX28" fmla="*/ 2381846 w 8060634"/>
              <a:gd name="connsiteY28" fmla="*/ 226855 h 993614"/>
              <a:gd name="connsiteX29" fmla="*/ 2432237 w 8060634"/>
              <a:gd name="connsiteY29" fmla="*/ 243188 h 993614"/>
              <a:gd name="connsiteX30" fmla="*/ 2497918 w 8060634"/>
              <a:gd name="connsiteY30" fmla="*/ 243536 h 993614"/>
              <a:gd name="connsiteX31" fmla="*/ 2594113 w 8060634"/>
              <a:gd name="connsiteY31" fmla="*/ 256671 h 993614"/>
              <a:gd name="connsiteX32" fmla="*/ 2779064 w 8060634"/>
              <a:gd name="connsiteY32" fmla="*/ 273353 h 993614"/>
              <a:gd name="connsiteX33" fmla="*/ 3389243 w 8060634"/>
              <a:gd name="connsiteY33" fmla="*/ 305672 h 993614"/>
              <a:gd name="connsiteX34" fmla="*/ 3442483 w 8060634"/>
              <a:gd name="connsiteY34" fmla="*/ 303171 h 993614"/>
              <a:gd name="connsiteX35" fmla="*/ 3494681 w 8060634"/>
              <a:gd name="connsiteY35" fmla="*/ 313109 h 993614"/>
              <a:gd name="connsiteX36" fmla="*/ 3556471 w 8060634"/>
              <a:gd name="connsiteY36" fmla="*/ 329791 h 993614"/>
              <a:gd name="connsiteX37" fmla="*/ 3617148 w 8060634"/>
              <a:gd name="connsiteY37" fmla="*/ 350016 h 993614"/>
              <a:gd name="connsiteX38" fmla="*/ 3657600 w 8060634"/>
              <a:gd name="connsiteY38" fmla="*/ 369895 h 993614"/>
              <a:gd name="connsiteX39" fmla="*/ 3693812 w 8060634"/>
              <a:gd name="connsiteY39" fmla="*/ 383031 h 993614"/>
              <a:gd name="connsiteX40" fmla="*/ 3796747 w 8060634"/>
              <a:gd name="connsiteY40" fmla="*/ 424942 h 993614"/>
              <a:gd name="connsiteX41" fmla="*/ 3856382 w 8060634"/>
              <a:gd name="connsiteY41" fmla="*/ 454759 h 993614"/>
              <a:gd name="connsiteX42" fmla="*/ 3876260 w 8060634"/>
              <a:gd name="connsiteY42" fmla="*/ 474638 h 993614"/>
              <a:gd name="connsiteX43" fmla="*/ 3935895 w 8060634"/>
              <a:gd name="connsiteY43" fmla="*/ 494516 h 993614"/>
              <a:gd name="connsiteX44" fmla="*/ 3955774 w 8060634"/>
              <a:gd name="connsiteY44" fmla="*/ 514394 h 993614"/>
              <a:gd name="connsiteX45" fmla="*/ 3985591 w 8060634"/>
              <a:gd name="connsiteY45" fmla="*/ 524333 h 993614"/>
              <a:gd name="connsiteX46" fmla="*/ 3995530 w 8060634"/>
              <a:gd name="connsiteY46" fmla="*/ 554151 h 993614"/>
              <a:gd name="connsiteX47" fmla="*/ 4025347 w 8060634"/>
              <a:gd name="connsiteY47" fmla="*/ 564090 h 993614"/>
              <a:gd name="connsiteX48" fmla="*/ 4055165 w 8060634"/>
              <a:gd name="connsiteY48" fmla="*/ 583968 h 993614"/>
              <a:gd name="connsiteX49" fmla="*/ 4084982 w 8060634"/>
              <a:gd name="connsiteY49" fmla="*/ 593907 h 993614"/>
              <a:gd name="connsiteX50" fmla="*/ 4114800 w 8060634"/>
              <a:gd name="connsiteY50" fmla="*/ 613785 h 993614"/>
              <a:gd name="connsiteX51" fmla="*/ 4174434 w 8060634"/>
              <a:gd name="connsiteY51" fmla="*/ 620875 h 993614"/>
              <a:gd name="connsiteX52" fmla="*/ 4293427 w 8060634"/>
              <a:gd name="connsiteY52" fmla="*/ 643951 h 993614"/>
              <a:gd name="connsiteX53" fmla="*/ 4422913 w 8060634"/>
              <a:gd name="connsiteY53" fmla="*/ 653542 h 993614"/>
              <a:gd name="connsiteX54" fmla="*/ 4492487 w 8060634"/>
              <a:gd name="connsiteY54" fmla="*/ 643603 h 993614"/>
              <a:gd name="connsiteX55" fmla="*/ 4522304 w 8060634"/>
              <a:gd name="connsiteY55" fmla="*/ 633664 h 993614"/>
              <a:gd name="connsiteX56" fmla="*/ 4621695 w 8060634"/>
              <a:gd name="connsiteY56" fmla="*/ 603846 h 993614"/>
              <a:gd name="connsiteX57" fmla="*/ 4681330 w 8060634"/>
              <a:gd name="connsiteY57" fmla="*/ 583968 h 993614"/>
              <a:gd name="connsiteX58" fmla="*/ 4711147 w 8060634"/>
              <a:gd name="connsiteY58" fmla="*/ 564090 h 993614"/>
              <a:gd name="connsiteX59" fmla="*/ 4803797 w 8060634"/>
              <a:gd name="connsiteY59" fmla="*/ 547061 h 993614"/>
              <a:gd name="connsiteX60" fmla="*/ 4833614 w 8060634"/>
              <a:gd name="connsiteY60" fmla="*/ 540319 h 993614"/>
              <a:gd name="connsiteX61" fmla="*/ 4866628 w 8060634"/>
              <a:gd name="connsiteY61" fmla="*/ 527182 h 993614"/>
              <a:gd name="connsiteX62" fmla="*/ 5091267 w 8060634"/>
              <a:gd name="connsiteY62" fmla="*/ 540319 h 993614"/>
              <a:gd name="connsiteX63" fmla="*/ 5201709 w 8060634"/>
              <a:gd name="connsiteY63" fmla="*/ 573334 h 993614"/>
              <a:gd name="connsiteX64" fmla="*/ 5258147 w 8060634"/>
              <a:gd name="connsiteY64" fmla="*/ 596409 h 993614"/>
              <a:gd name="connsiteX65" fmla="*/ 5327374 w 8060634"/>
              <a:gd name="connsiteY65" fmla="*/ 613785 h 993614"/>
              <a:gd name="connsiteX66" fmla="*/ 5347252 w 8060634"/>
              <a:gd name="connsiteY66" fmla="*/ 633664 h 993614"/>
              <a:gd name="connsiteX67" fmla="*/ 5377069 w 8060634"/>
              <a:gd name="connsiteY67" fmla="*/ 643603 h 993614"/>
              <a:gd name="connsiteX68" fmla="*/ 5406887 w 8060634"/>
              <a:gd name="connsiteY68" fmla="*/ 663481 h 993614"/>
              <a:gd name="connsiteX69" fmla="*/ 5466521 w 8060634"/>
              <a:gd name="connsiteY69" fmla="*/ 683359 h 993614"/>
              <a:gd name="connsiteX70" fmla="*/ 5496339 w 8060634"/>
              <a:gd name="connsiteY70" fmla="*/ 693298 h 993614"/>
              <a:gd name="connsiteX71" fmla="*/ 5526156 w 8060634"/>
              <a:gd name="connsiteY71" fmla="*/ 713177 h 993614"/>
              <a:gd name="connsiteX72" fmla="*/ 5555974 w 8060634"/>
              <a:gd name="connsiteY72" fmla="*/ 723116 h 993614"/>
              <a:gd name="connsiteX73" fmla="*/ 5655365 w 8060634"/>
              <a:gd name="connsiteY73" fmla="*/ 742994 h 993614"/>
              <a:gd name="connsiteX74" fmla="*/ 5695121 w 8060634"/>
              <a:gd name="connsiteY74" fmla="*/ 752933 h 993614"/>
              <a:gd name="connsiteX75" fmla="*/ 5834269 w 8060634"/>
              <a:gd name="connsiteY75" fmla="*/ 772811 h 993614"/>
              <a:gd name="connsiteX76" fmla="*/ 5922331 w 8060634"/>
              <a:gd name="connsiteY76" fmla="*/ 763568 h 993614"/>
              <a:gd name="connsiteX77" fmla="*/ 6105823 w 8060634"/>
              <a:gd name="connsiteY77" fmla="*/ 757520 h 993614"/>
              <a:gd name="connsiteX78" fmla="*/ 6302103 w 8060634"/>
              <a:gd name="connsiteY78" fmla="*/ 744384 h 993614"/>
              <a:gd name="connsiteX79" fmla="*/ 6380226 w 8060634"/>
              <a:gd name="connsiteY79" fmla="*/ 731247 h 993614"/>
              <a:gd name="connsiteX80" fmla="*/ 6452650 w 8060634"/>
              <a:gd name="connsiteY80" fmla="*/ 724506 h 993614"/>
              <a:gd name="connsiteX81" fmla="*/ 6530008 w 8060634"/>
              <a:gd name="connsiteY81" fmla="*/ 720613 h 993614"/>
              <a:gd name="connsiteX82" fmla="*/ 6589643 w 8060634"/>
              <a:gd name="connsiteY82" fmla="*/ 723116 h 993614"/>
              <a:gd name="connsiteX83" fmla="*/ 6632249 w 8060634"/>
              <a:gd name="connsiteY83" fmla="*/ 713177 h 993614"/>
              <a:gd name="connsiteX84" fmla="*/ 6743735 w 8060634"/>
              <a:gd name="connsiteY84" fmla="*/ 699692 h 993614"/>
              <a:gd name="connsiteX85" fmla="*/ 6982551 w 8060634"/>
              <a:gd name="connsiteY85" fmla="*/ 716374 h 993614"/>
              <a:gd name="connsiteX86" fmla="*/ 7111065 w 8060634"/>
              <a:gd name="connsiteY86" fmla="*/ 742994 h 993614"/>
              <a:gd name="connsiteX87" fmla="*/ 7176052 w 8060634"/>
              <a:gd name="connsiteY87" fmla="*/ 752933 h 993614"/>
              <a:gd name="connsiteX88" fmla="*/ 7245626 w 8060634"/>
              <a:gd name="connsiteY88" fmla="*/ 782751 h 993614"/>
              <a:gd name="connsiteX89" fmla="*/ 7305260 w 8060634"/>
              <a:gd name="connsiteY89" fmla="*/ 802629 h 993614"/>
              <a:gd name="connsiteX90" fmla="*/ 7364895 w 8060634"/>
              <a:gd name="connsiteY90" fmla="*/ 832446 h 993614"/>
              <a:gd name="connsiteX91" fmla="*/ 7424530 w 8060634"/>
              <a:gd name="connsiteY91" fmla="*/ 852324 h 993614"/>
              <a:gd name="connsiteX92" fmla="*/ 7454347 w 8060634"/>
              <a:gd name="connsiteY92" fmla="*/ 862264 h 993614"/>
              <a:gd name="connsiteX93" fmla="*/ 7504043 w 8060634"/>
              <a:gd name="connsiteY93" fmla="*/ 872203 h 993614"/>
              <a:gd name="connsiteX94" fmla="*/ 7563678 w 8060634"/>
              <a:gd name="connsiteY94" fmla="*/ 892081 h 993614"/>
              <a:gd name="connsiteX95" fmla="*/ 7593495 w 8060634"/>
              <a:gd name="connsiteY95" fmla="*/ 902020 h 993614"/>
              <a:gd name="connsiteX96" fmla="*/ 7633252 w 8060634"/>
              <a:gd name="connsiteY96" fmla="*/ 911959 h 993614"/>
              <a:gd name="connsiteX97" fmla="*/ 7729446 w 8060634"/>
              <a:gd name="connsiteY97" fmla="*/ 928988 h 993614"/>
              <a:gd name="connsiteX98" fmla="*/ 7881730 w 8060634"/>
              <a:gd name="connsiteY98" fmla="*/ 951716 h 993614"/>
              <a:gd name="connsiteX99" fmla="*/ 7921487 w 8060634"/>
              <a:gd name="connsiteY99" fmla="*/ 961655 h 993614"/>
              <a:gd name="connsiteX100" fmla="*/ 7981121 w 8060634"/>
              <a:gd name="connsiteY100" fmla="*/ 971594 h 993614"/>
              <a:gd name="connsiteX101" fmla="*/ 8001000 w 8060634"/>
              <a:gd name="connsiteY101" fmla="*/ 991472 h 993614"/>
              <a:gd name="connsiteX102" fmla="*/ 8060634 w 8060634"/>
              <a:gd name="connsiteY102" fmla="*/ 991472 h 993614"/>
              <a:gd name="connsiteX0" fmla="*/ 0 w 8060634"/>
              <a:gd name="connsiteY0" fmla="*/ 177594 h 994744"/>
              <a:gd name="connsiteX1" fmla="*/ 109330 w 8060634"/>
              <a:gd name="connsiteY1" fmla="*/ 185031 h 994744"/>
              <a:gd name="connsiteX2" fmla="*/ 191346 w 8060634"/>
              <a:gd name="connsiteY2" fmla="*/ 188923 h 994744"/>
              <a:gd name="connsiteX3" fmla="*/ 263769 w 8060634"/>
              <a:gd name="connsiteY3" fmla="*/ 198861 h 994744"/>
              <a:gd name="connsiteX4" fmla="*/ 573966 w 8060634"/>
              <a:gd name="connsiteY4" fmla="*/ 208106 h 994744"/>
              <a:gd name="connsiteX5" fmla="*/ 655982 w 8060634"/>
              <a:gd name="connsiteY5" fmla="*/ 207411 h 994744"/>
              <a:gd name="connsiteX6" fmla="*/ 685800 w 8060634"/>
              <a:gd name="connsiteY6" fmla="*/ 197472 h 994744"/>
              <a:gd name="connsiteX7" fmla="*/ 834887 w 8060634"/>
              <a:gd name="connsiteY7" fmla="*/ 147776 h 994744"/>
              <a:gd name="connsiteX8" fmla="*/ 894521 w 8060634"/>
              <a:gd name="connsiteY8" fmla="*/ 127898 h 994744"/>
              <a:gd name="connsiteX9" fmla="*/ 924339 w 8060634"/>
              <a:gd name="connsiteY9" fmla="*/ 117959 h 994744"/>
              <a:gd name="connsiteX10" fmla="*/ 954156 w 8060634"/>
              <a:gd name="connsiteY10" fmla="*/ 98081 h 994744"/>
              <a:gd name="connsiteX11" fmla="*/ 1093304 w 8060634"/>
              <a:gd name="connsiteY11" fmla="*/ 78202 h 994744"/>
              <a:gd name="connsiteX12" fmla="*/ 1152939 w 8060634"/>
              <a:gd name="connsiteY12" fmla="*/ 58324 h 994744"/>
              <a:gd name="connsiteX13" fmla="*/ 1182756 w 8060634"/>
              <a:gd name="connsiteY13" fmla="*/ 48385 h 994744"/>
              <a:gd name="connsiteX14" fmla="*/ 1232452 w 8060634"/>
              <a:gd name="connsiteY14" fmla="*/ 38446 h 994744"/>
              <a:gd name="connsiteX15" fmla="*/ 1302026 w 8060634"/>
              <a:gd name="connsiteY15" fmla="*/ 28507 h 994744"/>
              <a:gd name="connsiteX16" fmla="*/ 1383345 w 8060634"/>
              <a:gd name="connsiteY16" fmla="*/ 2582 h 994744"/>
              <a:gd name="connsiteX17" fmla="*/ 1391478 w 8060634"/>
              <a:gd name="connsiteY17" fmla="*/ 8628 h 994744"/>
              <a:gd name="connsiteX18" fmla="*/ 1530904 w 8060634"/>
              <a:gd name="connsiteY18" fmla="*/ 1191 h 994744"/>
              <a:gd name="connsiteX19" fmla="*/ 1838739 w 8060634"/>
              <a:gd name="connsiteY19" fmla="*/ 38446 h 994744"/>
              <a:gd name="connsiteX20" fmla="*/ 1898374 w 8060634"/>
              <a:gd name="connsiteY20" fmla="*/ 68263 h 994744"/>
              <a:gd name="connsiteX21" fmla="*/ 1977887 w 8060634"/>
              <a:gd name="connsiteY21" fmla="*/ 88141 h 994744"/>
              <a:gd name="connsiteX22" fmla="*/ 2037521 w 8060634"/>
              <a:gd name="connsiteY22" fmla="*/ 108020 h 994744"/>
              <a:gd name="connsiteX23" fmla="*/ 2117034 w 8060634"/>
              <a:gd name="connsiteY23" fmla="*/ 147776 h 994744"/>
              <a:gd name="connsiteX24" fmla="*/ 2146852 w 8060634"/>
              <a:gd name="connsiteY24" fmla="*/ 157715 h 994744"/>
              <a:gd name="connsiteX25" fmla="*/ 2176669 w 8060634"/>
              <a:gd name="connsiteY25" fmla="*/ 167654 h 994744"/>
              <a:gd name="connsiteX26" fmla="*/ 2202942 w 8060634"/>
              <a:gd name="connsiteY26" fmla="*/ 177941 h 994744"/>
              <a:gd name="connsiteX27" fmla="*/ 2266817 w 8060634"/>
              <a:gd name="connsiteY27" fmla="*/ 191772 h 994744"/>
              <a:gd name="connsiteX28" fmla="*/ 2336042 w 8060634"/>
              <a:gd name="connsiteY28" fmla="*/ 211651 h 994744"/>
              <a:gd name="connsiteX29" fmla="*/ 2381846 w 8060634"/>
              <a:gd name="connsiteY29" fmla="*/ 227985 h 994744"/>
              <a:gd name="connsiteX30" fmla="*/ 2432237 w 8060634"/>
              <a:gd name="connsiteY30" fmla="*/ 244318 h 994744"/>
              <a:gd name="connsiteX31" fmla="*/ 2497918 w 8060634"/>
              <a:gd name="connsiteY31" fmla="*/ 244666 h 994744"/>
              <a:gd name="connsiteX32" fmla="*/ 2594113 w 8060634"/>
              <a:gd name="connsiteY32" fmla="*/ 257801 h 994744"/>
              <a:gd name="connsiteX33" fmla="*/ 2779064 w 8060634"/>
              <a:gd name="connsiteY33" fmla="*/ 274483 h 994744"/>
              <a:gd name="connsiteX34" fmla="*/ 3389243 w 8060634"/>
              <a:gd name="connsiteY34" fmla="*/ 306802 h 994744"/>
              <a:gd name="connsiteX35" fmla="*/ 3442483 w 8060634"/>
              <a:gd name="connsiteY35" fmla="*/ 304301 h 994744"/>
              <a:gd name="connsiteX36" fmla="*/ 3494681 w 8060634"/>
              <a:gd name="connsiteY36" fmla="*/ 314239 h 994744"/>
              <a:gd name="connsiteX37" fmla="*/ 3556471 w 8060634"/>
              <a:gd name="connsiteY37" fmla="*/ 330921 h 994744"/>
              <a:gd name="connsiteX38" fmla="*/ 3617148 w 8060634"/>
              <a:gd name="connsiteY38" fmla="*/ 351146 h 994744"/>
              <a:gd name="connsiteX39" fmla="*/ 3657600 w 8060634"/>
              <a:gd name="connsiteY39" fmla="*/ 371025 h 994744"/>
              <a:gd name="connsiteX40" fmla="*/ 3693812 w 8060634"/>
              <a:gd name="connsiteY40" fmla="*/ 384161 h 994744"/>
              <a:gd name="connsiteX41" fmla="*/ 3796747 w 8060634"/>
              <a:gd name="connsiteY41" fmla="*/ 426072 h 994744"/>
              <a:gd name="connsiteX42" fmla="*/ 3856382 w 8060634"/>
              <a:gd name="connsiteY42" fmla="*/ 455889 h 994744"/>
              <a:gd name="connsiteX43" fmla="*/ 3876260 w 8060634"/>
              <a:gd name="connsiteY43" fmla="*/ 475768 h 994744"/>
              <a:gd name="connsiteX44" fmla="*/ 3935895 w 8060634"/>
              <a:gd name="connsiteY44" fmla="*/ 495646 h 994744"/>
              <a:gd name="connsiteX45" fmla="*/ 3955774 w 8060634"/>
              <a:gd name="connsiteY45" fmla="*/ 515524 h 994744"/>
              <a:gd name="connsiteX46" fmla="*/ 3985591 w 8060634"/>
              <a:gd name="connsiteY46" fmla="*/ 525463 h 994744"/>
              <a:gd name="connsiteX47" fmla="*/ 3995530 w 8060634"/>
              <a:gd name="connsiteY47" fmla="*/ 555281 h 994744"/>
              <a:gd name="connsiteX48" fmla="*/ 4025347 w 8060634"/>
              <a:gd name="connsiteY48" fmla="*/ 565220 h 994744"/>
              <a:gd name="connsiteX49" fmla="*/ 4055165 w 8060634"/>
              <a:gd name="connsiteY49" fmla="*/ 585098 h 994744"/>
              <a:gd name="connsiteX50" fmla="*/ 4084982 w 8060634"/>
              <a:gd name="connsiteY50" fmla="*/ 595037 h 994744"/>
              <a:gd name="connsiteX51" fmla="*/ 4114800 w 8060634"/>
              <a:gd name="connsiteY51" fmla="*/ 614915 h 994744"/>
              <a:gd name="connsiteX52" fmla="*/ 4174434 w 8060634"/>
              <a:gd name="connsiteY52" fmla="*/ 622005 h 994744"/>
              <a:gd name="connsiteX53" fmla="*/ 4293427 w 8060634"/>
              <a:gd name="connsiteY53" fmla="*/ 645081 h 994744"/>
              <a:gd name="connsiteX54" fmla="*/ 4422913 w 8060634"/>
              <a:gd name="connsiteY54" fmla="*/ 654672 h 994744"/>
              <a:gd name="connsiteX55" fmla="*/ 4492487 w 8060634"/>
              <a:gd name="connsiteY55" fmla="*/ 644733 h 994744"/>
              <a:gd name="connsiteX56" fmla="*/ 4522304 w 8060634"/>
              <a:gd name="connsiteY56" fmla="*/ 634794 h 994744"/>
              <a:gd name="connsiteX57" fmla="*/ 4621695 w 8060634"/>
              <a:gd name="connsiteY57" fmla="*/ 604976 h 994744"/>
              <a:gd name="connsiteX58" fmla="*/ 4681330 w 8060634"/>
              <a:gd name="connsiteY58" fmla="*/ 585098 h 994744"/>
              <a:gd name="connsiteX59" fmla="*/ 4711147 w 8060634"/>
              <a:gd name="connsiteY59" fmla="*/ 565220 h 994744"/>
              <a:gd name="connsiteX60" fmla="*/ 4803797 w 8060634"/>
              <a:gd name="connsiteY60" fmla="*/ 548191 h 994744"/>
              <a:gd name="connsiteX61" fmla="*/ 4833614 w 8060634"/>
              <a:gd name="connsiteY61" fmla="*/ 541449 h 994744"/>
              <a:gd name="connsiteX62" fmla="*/ 4866628 w 8060634"/>
              <a:gd name="connsiteY62" fmla="*/ 528312 h 994744"/>
              <a:gd name="connsiteX63" fmla="*/ 5091267 w 8060634"/>
              <a:gd name="connsiteY63" fmla="*/ 541449 h 994744"/>
              <a:gd name="connsiteX64" fmla="*/ 5201709 w 8060634"/>
              <a:gd name="connsiteY64" fmla="*/ 574464 h 994744"/>
              <a:gd name="connsiteX65" fmla="*/ 5258147 w 8060634"/>
              <a:gd name="connsiteY65" fmla="*/ 597539 h 994744"/>
              <a:gd name="connsiteX66" fmla="*/ 5327374 w 8060634"/>
              <a:gd name="connsiteY66" fmla="*/ 614915 h 994744"/>
              <a:gd name="connsiteX67" fmla="*/ 5347252 w 8060634"/>
              <a:gd name="connsiteY67" fmla="*/ 634794 h 994744"/>
              <a:gd name="connsiteX68" fmla="*/ 5377069 w 8060634"/>
              <a:gd name="connsiteY68" fmla="*/ 644733 h 994744"/>
              <a:gd name="connsiteX69" fmla="*/ 5406887 w 8060634"/>
              <a:gd name="connsiteY69" fmla="*/ 664611 h 994744"/>
              <a:gd name="connsiteX70" fmla="*/ 5466521 w 8060634"/>
              <a:gd name="connsiteY70" fmla="*/ 684489 h 994744"/>
              <a:gd name="connsiteX71" fmla="*/ 5496339 w 8060634"/>
              <a:gd name="connsiteY71" fmla="*/ 694428 h 994744"/>
              <a:gd name="connsiteX72" fmla="*/ 5526156 w 8060634"/>
              <a:gd name="connsiteY72" fmla="*/ 714307 h 994744"/>
              <a:gd name="connsiteX73" fmla="*/ 5555974 w 8060634"/>
              <a:gd name="connsiteY73" fmla="*/ 724246 h 994744"/>
              <a:gd name="connsiteX74" fmla="*/ 5655365 w 8060634"/>
              <a:gd name="connsiteY74" fmla="*/ 744124 h 994744"/>
              <a:gd name="connsiteX75" fmla="*/ 5695121 w 8060634"/>
              <a:gd name="connsiteY75" fmla="*/ 754063 h 994744"/>
              <a:gd name="connsiteX76" fmla="*/ 5834269 w 8060634"/>
              <a:gd name="connsiteY76" fmla="*/ 773941 h 994744"/>
              <a:gd name="connsiteX77" fmla="*/ 5922331 w 8060634"/>
              <a:gd name="connsiteY77" fmla="*/ 764698 h 994744"/>
              <a:gd name="connsiteX78" fmla="*/ 6105823 w 8060634"/>
              <a:gd name="connsiteY78" fmla="*/ 758650 h 994744"/>
              <a:gd name="connsiteX79" fmla="*/ 6302103 w 8060634"/>
              <a:gd name="connsiteY79" fmla="*/ 745514 h 994744"/>
              <a:gd name="connsiteX80" fmla="*/ 6380226 w 8060634"/>
              <a:gd name="connsiteY80" fmla="*/ 732377 h 994744"/>
              <a:gd name="connsiteX81" fmla="*/ 6452650 w 8060634"/>
              <a:gd name="connsiteY81" fmla="*/ 725636 h 994744"/>
              <a:gd name="connsiteX82" fmla="*/ 6530008 w 8060634"/>
              <a:gd name="connsiteY82" fmla="*/ 721743 h 994744"/>
              <a:gd name="connsiteX83" fmla="*/ 6589643 w 8060634"/>
              <a:gd name="connsiteY83" fmla="*/ 724246 h 994744"/>
              <a:gd name="connsiteX84" fmla="*/ 6632249 w 8060634"/>
              <a:gd name="connsiteY84" fmla="*/ 714307 h 994744"/>
              <a:gd name="connsiteX85" fmla="*/ 6743735 w 8060634"/>
              <a:gd name="connsiteY85" fmla="*/ 700822 h 994744"/>
              <a:gd name="connsiteX86" fmla="*/ 6982551 w 8060634"/>
              <a:gd name="connsiteY86" fmla="*/ 717504 h 994744"/>
              <a:gd name="connsiteX87" fmla="*/ 7111065 w 8060634"/>
              <a:gd name="connsiteY87" fmla="*/ 744124 h 994744"/>
              <a:gd name="connsiteX88" fmla="*/ 7176052 w 8060634"/>
              <a:gd name="connsiteY88" fmla="*/ 754063 h 994744"/>
              <a:gd name="connsiteX89" fmla="*/ 7245626 w 8060634"/>
              <a:gd name="connsiteY89" fmla="*/ 783881 h 994744"/>
              <a:gd name="connsiteX90" fmla="*/ 7305260 w 8060634"/>
              <a:gd name="connsiteY90" fmla="*/ 803759 h 994744"/>
              <a:gd name="connsiteX91" fmla="*/ 7364895 w 8060634"/>
              <a:gd name="connsiteY91" fmla="*/ 833576 h 994744"/>
              <a:gd name="connsiteX92" fmla="*/ 7424530 w 8060634"/>
              <a:gd name="connsiteY92" fmla="*/ 853454 h 994744"/>
              <a:gd name="connsiteX93" fmla="*/ 7454347 w 8060634"/>
              <a:gd name="connsiteY93" fmla="*/ 863394 h 994744"/>
              <a:gd name="connsiteX94" fmla="*/ 7504043 w 8060634"/>
              <a:gd name="connsiteY94" fmla="*/ 873333 h 994744"/>
              <a:gd name="connsiteX95" fmla="*/ 7563678 w 8060634"/>
              <a:gd name="connsiteY95" fmla="*/ 893211 h 994744"/>
              <a:gd name="connsiteX96" fmla="*/ 7593495 w 8060634"/>
              <a:gd name="connsiteY96" fmla="*/ 903150 h 994744"/>
              <a:gd name="connsiteX97" fmla="*/ 7633252 w 8060634"/>
              <a:gd name="connsiteY97" fmla="*/ 913089 h 994744"/>
              <a:gd name="connsiteX98" fmla="*/ 7729446 w 8060634"/>
              <a:gd name="connsiteY98" fmla="*/ 930118 h 994744"/>
              <a:gd name="connsiteX99" fmla="*/ 7881730 w 8060634"/>
              <a:gd name="connsiteY99" fmla="*/ 952846 h 994744"/>
              <a:gd name="connsiteX100" fmla="*/ 7921487 w 8060634"/>
              <a:gd name="connsiteY100" fmla="*/ 962785 h 994744"/>
              <a:gd name="connsiteX101" fmla="*/ 7981121 w 8060634"/>
              <a:gd name="connsiteY101" fmla="*/ 972724 h 994744"/>
              <a:gd name="connsiteX102" fmla="*/ 8001000 w 8060634"/>
              <a:gd name="connsiteY102" fmla="*/ 992602 h 994744"/>
              <a:gd name="connsiteX103" fmla="*/ 8060634 w 8060634"/>
              <a:gd name="connsiteY103" fmla="*/ 992602 h 994744"/>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02942 w 8060634"/>
              <a:gd name="connsiteY26" fmla="*/ 184029 h 1000832"/>
              <a:gd name="connsiteX27" fmla="*/ 2266817 w 8060634"/>
              <a:gd name="connsiteY27" fmla="*/ 197860 h 1000832"/>
              <a:gd name="connsiteX28" fmla="*/ 2336042 w 8060634"/>
              <a:gd name="connsiteY28" fmla="*/ 217739 h 1000832"/>
              <a:gd name="connsiteX29" fmla="*/ 2381846 w 8060634"/>
              <a:gd name="connsiteY29" fmla="*/ 234073 h 1000832"/>
              <a:gd name="connsiteX30" fmla="*/ 2432237 w 8060634"/>
              <a:gd name="connsiteY30" fmla="*/ 250406 h 1000832"/>
              <a:gd name="connsiteX31" fmla="*/ 2497918 w 8060634"/>
              <a:gd name="connsiteY31" fmla="*/ 250754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02942 w 8060634"/>
              <a:gd name="connsiteY26" fmla="*/ 184029 h 1000832"/>
              <a:gd name="connsiteX27" fmla="*/ 2266817 w 8060634"/>
              <a:gd name="connsiteY27" fmla="*/ 197860 h 1000832"/>
              <a:gd name="connsiteX28" fmla="*/ 2336042 w 8060634"/>
              <a:gd name="connsiteY28" fmla="*/ 217739 h 1000832"/>
              <a:gd name="connsiteX29" fmla="*/ 2381846 w 8060634"/>
              <a:gd name="connsiteY29" fmla="*/ 234073 h 1000832"/>
              <a:gd name="connsiteX30" fmla="*/ 2432237 w 8060634"/>
              <a:gd name="connsiteY30" fmla="*/ 250406 h 1000832"/>
              <a:gd name="connsiteX31" fmla="*/ 2573746 w 8060634"/>
              <a:gd name="connsiteY31" fmla="*/ 170465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02942 w 8060634"/>
              <a:gd name="connsiteY26" fmla="*/ 184029 h 1000832"/>
              <a:gd name="connsiteX27" fmla="*/ 2266817 w 8060634"/>
              <a:gd name="connsiteY27" fmla="*/ 197860 h 1000832"/>
              <a:gd name="connsiteX28" fmla="*/ 2336042 w 8060634"/>
              <a:gd name="connsiteY28" fmla="*/ 217739 h 1000832"/>
              <a:gd name="connsiteX29" fmla="*/ 2386306 w 8060634"/>
              <a:gd name="connsiteY29" fmla="*/ 140403 h 1000832"/>
              <a:gd name="connsiteX30" fmla="*/ 2432237 w 8060634"/>
              <a:gd name="connsiteY30" fmla="*/ 250406 h 1000832"/>
              <a:gd name="connsiteX31" fmla="*/ 2573746 w 8060634"/>
              <a:gd name="connsiteY31" fmla="*/ 170465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02942 w 8060634"/>
              <a:gd name="connsiteY26" fmla="*/ 184029 h 1000832"/>
              <a:gd name="connsiteX27" fmla="*/ 2266817 w 8060634"/>
              <a:gd name="connsiteY27" fmla="*/ 197860 h 1000832"/>
              <a:gd name="connsiteX28" fmla="*/ 2336042 w 8060634"/>
              <a:gd name="connsiteY28" fmla="*/ 217739 h 1000832"/>
              <a:gd name="connsiteX29" fmla="*/ 2386306 w 8060634"/>
              <a:gd name="connsiteY29" fmla="*/ 140403 h 1000832"/>
              <a:gd name="connsiteX30" fmla="*/ 2521447 w 8060634"/>
              <a:gd name="connsiteY30" fmla="*/ 143354 h 1000832"/>
              <a:gd name="connsiteX31" fmla="*/ 2573746 w 8060634"/>
              <a:gd name="connsiteY31" fmla="*/ 170465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02942 w 8060634"/>
              <a:gd name="connsiteY26" fmla="*/ 184029 h 1000832"/>
              <a:gd name="connsiteX27" fmla="*/ 2266817 w 8060634"/>
              <a:gd name="connsiteY27" fmla="*/ 197860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573746 w 8060634"/>
              <a:gd name="connsiteY31" fmla="*/ 170465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02942 w 8060634"/>
              <a:gd name="connsiteY26" fmla="*/ 184029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573746 w 8060634"/>
              <a:gd name="connsiteY31" fmla="*/ 170465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76669 w 8060634"/>
              <a:gd name="connsiteY25" fmla="*/ 173742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573746 w 8060634"/>
              <a:gd name="connsiteY31" fmla="*/ 170465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573746 w 8060634"/>
              <a:gd name="connsiteY31" fmla="*/ 170465 h 1000832"/>
              <a:gd name="connsiteX32" fmla="*/ 2594113 w 8060634"/>
              <a:gd name="connsiteY32" fmla="*/ 263889 h 1000832"/>
              <a:gd name="connsiteX33" fmla="*/ 2779064 w 8060634"/>
              <a:gd name="connsiteY33" fmla="*/ 280571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573746 w 8060634"/>
              <a:gd name="connsiteY31" fmla="*/ 170465 h 1000832"/>
              <a:gd name="connsiteX32" fmla="*/ 2594113 w 8060634"/>
              <a:gd name="connsiteY32" fmla="*/ 263889 h 1000832"/>
              <a:gd name="connsiteX33" fmla="*/ 2953023 w 8060634"/>
              <a:gd name="connsiteY33" fmla="*/ 195822 h 1000832"/>
              <a:gd name="connsiteX34" fmla="*/ 3389243 w 8060634"/>
              <a:gd name="connsiteY34" fmla="*/ 312890 h 1000832"/>
              <a:gd name="connsiteX35" fmla="*/ 3442483 w 8060634"/>
              <a:gd name="connsiteY35" fmla="*/ 310389 h 1000832"/>
              <a:gd name="connsiteX36" fmla="*/ 3494681 w 8060634"/>
              <a:gd name="connsiteY36" fmla="*/ 320327 h 1000832"/>
              <a:gd name="connsiteX37" fmla="*/ 3556471 w 8060634"/>
              <a:gd name="connsiteY37" fmla="*/ 337009 h 1000832"/>
              <a:gd name="connsiteX38" fmla="*/ 3617148 w 8060634"/>
              <a:gd name="connsiteY38" fmla="*/ 357234 h 1000832"/>
              <a:gd name="connsiteX39" fmla="*/ 3657600 w 8060634"/>
              <a:gd name="connsiteY39" fmla="*/ 377113 h 1000832"/>
              <a:gd name="connsiteX40" fmla="*/ 3693812 w 8060634"/>
              <a:gd name="connsiteY40" fmla="*/ 390249 h 1000832"/>
              <a:gd name="connsiteX41" fmla="*/ 3796747 w 8060634"/>
              <a:gd name="connsiteY41" fmla="*/ 432160 h 1000832"/>
              <a:gd name="connsiteX42" fmla="*/ 3856382 w 8060634"/>
              <a:gd name="connsiteY42" fmla="*/ 461977 h 1000832"/>
              <a:gd name="connsiteX43" fmla="*/ 3876260 w 8060634"/>
              <a:gd name="connsiteY43" fmla="*/ 481856 h 1000832"/>
              <a:gd name="connsiteX44" fmla="*/ 3935895 w 8060634"/>
              <a:gd name="connsiteY44" fmla="*/ 501734 h 1000832"/>
              <a:gd name="connsiteX45" fmla="*/ 3955774 w 8060634"/>
              <a:gd name="connsiteY45" fmla="*/ 521612 h 1000832"/>
              <a:gd name="connsiteX46" fmla="*/ 3985591 w 8060634"/>
              <a:gd name="connsiteY46" fmla="*/ 531551 h 1000832"/>
              <a:gd name="connsiteX47" fmla="*/ 3995530 w 8060634"/>
              <a:gd name="connsiteY47" fmla="*/ 561369 h 1000832"/>
              <a:gd name="connsiteX48" fmla="*/ 4025347 w 8060634"/>
              <a:gd name="connsiteY48" fmla="*/ 571308 h 1000832"/>
              <a:gd name="connsiteX49" fmla="*/ 4055165 w 8060634"/>
              <a:gd name="connsiteY49" fmla="*/ 591186 h 1000832"/>
              <a:gd name="connsiteX50" fmla="*/ 4084982 w 8060634"/>
              <a:gd name="connsiteY50" fmla="*/ 601125 h 1000832"/>
              <a:gd name="connsiteX51" fmla="*/ 4114800 w 8060634"/>
              <a:gd name="connsiteY51" fmla="*/ 621003 h 1000832"/>
              <a:gd name="connsiteX52" fmla="*/ 4174434 w 8060634"/>
              <a:gd name="connsiteY52" fmla="*/ 628093 h 1000832"/>
              <a:gd name="connsiteX53" fmla="*/ 4293427 w 8060634"/>
              <a:gd name="connsiteY53" fmla="*/ 651169 h 1000832"/>
              <a:gd name="connsiteX54" fmla="*/ 4422913 w 8060634"/>
              <a:gd name="connsiteY54" fmla="*/ 660760 h 1000832"/>
              <a:gd name="connsiteX55" fmla="*/ 4492487 w 8060634"/>
              <a:gd name="connsiteY55" fmla="*/ 650821 h 1000832"/>
              <a:gd name="connsiteX56" fmla="*/ 4522304 w 8060634"/>
              <a:gd name="connsiteY56" fmla="*/ 640882 h 1000832"/>
              <a:gd name="connsiteX57" fmla="*/ 4621695 w 8060634"/>
              <a:gd name="connsiteY57" fmla="*/ 611064 h 1000832"/>
              <a:gd name="connsiteX58" fmla="*/ 4681330 w 8060634"/>
              <a:gd name="connsiteY58" fmla="*/ 591186 h 1000832"/>
              <a:gd name="connsiteX59" fmla="*/ 4711147 w 8060634"/>
              <a:gd name="connsiteY59" fmla="*/ 571308 h 1000832"/>
              <a:gd name="connsiteX60" fmla="*/ 4803797 w 8060634"/>
              <a:gd name="connsiteY60" fmla="*/ 554279 h 1000832"/>
              <a:gd name="connsiteX61" fmla="*/ 4833614 w 8060634"/>
              <a:gd name="connsiteY61" fmla="*/ 547537 h 1000832"/>
              <a:gd name="connsiteX62" fmla="*/ 4866628 w 8060634"/>
              <a:gd name="connsiteY62" fmla="*/ 534400 h 1000832"/>
              <a:gd name="connsiteX63" fmla="*/ 5091267 w 8060634"/>
              <a:gd name="connsiteY63" fmla="*/ 547537 h 1000832"/>
              <a:gd name="connsiteX64" fmla="*/ 5201709 w 8060634"/>
              <a:gd name="connsiteY64" fmla="*/ 580552 h 1000832"/>
              <a:gd name="connsiteX65" fmla="*/ 5258147 w 8060634"/>
              <a:gd name="connsiteY65" fmla="*/ 603627 h 1000832"/>
              <a:gd name="connsiteX66" fmla="*/ 5327374 w 8060634"/>
              <a:gd name="connsiteY66" fmla="*/ 621003 h 1000832"/>
              <a:gd name="connsiteX67" fmla="*/ 5347252 w 8060634"/>
              <a:gd name="connsiteY67" fmla="*/ 640882 h 1000832"/>
              <a:gd name="connsiteX68" fmla="*/ 5377069 w 8060634"/>
              <a:gd name="connsiteY68" fmla="*/ 650821 h 1000832"/>
              <a:gd name="connsiteX69" fmla="*/ 5406887 w 8060634"/>
              <a:gd name="connsiteY69" fmla="*/ 670699 h 1000832"/>
              <a:gd name="connsiteX70" fmla="*/ 5466521 w 8060634"/>
              <a:gd name="connsiteY70" fmla="*/ 690577 h 1000832"/>
              <a:gd name="connsiteX71" fmla="*/ 5496339 w 8060634"/>
              <a:gd name="connsiteY71" fmla="*/ 700516 h 1000832"/>
              <a:gd name="connsiteX72" fmla="*/ 5526156 w 8060634"/>
              <a:gd name="connsiteY72" fmla="*/ 720395 h 1000832"/>
              <a:gd name="connsiteX73" fmla="*/ 5555974 w 8060634"/>
              <a:gd name="connsiteY73" fmla="*/ 730334 h 1000832"/>
              <a:gd name="connsiteX74" fmla="*/ 5655365 w 8060634"/>
              <a:gd name="connsiteY74" fmla="*/ 750212 h 1000832"/>
              <a:gd name="connsiteX75" fmla="*/ 5695121 w 8060634"/>
              <a:gd name="connsiteY75" fmla="*/ 760151 h 1000832"/>
              <a:gd name="connsiteX76" fmla="*/ 5834269 w 8060634"/>
              <a:gd name="connsiteY76" fmla="*/ 780029 h 1000832"/>
              <a:gd name="connsiteX77" fmla="*/ 5922331 w 8060634"/>
              <a:gd name="connsiteY77" fmla="*/ 770786 h 1000832"/>
              <a:gd name="connsiteX78" fmla="*/ 6105823 w 8060634"/>
              <a:gd name="connsiteY78" fmla="*/ 764738 h 1000832"/>
              <a:gd name="connsiteX79" fmla="*/ 6302103 w 8060634"/>
              <a:gd name="connsiteY79" fmla="*/ 751602 h 1000832"/>
              <a:gd name="connsiteX80" fmla="*/ 6380226 w 8060634"/>
              <a:gd name="connsiteY80" fmla="*/ 738465 h 1000832"/>
              <a:gd name="connsiteX81" fmla="*/ 6452650 w 8060634"/>
              <a:gd name="connsiteY81" fmla="*/ 731724 h 1000832"/>
              <a:gd name="connsiteX82" fmla="*/ 6530008 w 8060634"/>
              <a:gd name="connsiteY82" fmla="*/ 727831 h 1000832"/>
              <a:gd name="connsiteX83" fmla="*/ 6589643 w 8060634"/>
              <a:gd name="connsiteY83" fmla="*/ 730334 h 1000832"/>
              <a:gd name="connsiteX84" fmla="*/ 6632249 w 8060634"/>
              <a:gd name="connsiteY84" fmla="*/ 720395 h 1000832"/>
              <a:gd name="connsiteX85" fmla="*/ 6743735 w 8060634"/>
              <a:gd name="connsiteY85" fmla="*/ 706910 h 1000832"/>
              <a:gd name="connsiteX86" fmla="*/ 6982551 w 8060634"/>
              <a:gd name="connsiteY86" fmla="*/ 723592 h 1000832"/>
              <a:gd name="connsiteX87" fmla="*/ 7111065 w 8060634"/>
              <a:gd name="connsiteY87" fmla="*/ 750212 h 1000832"/>
              <a:gd name="connsiteX88" fmla="*/ 7176052 w 8060634"/>
              <a:gd name="connsiteY88" fmla="*/ 760151 h 1000832"/>
              <a:gd name="connsiteX89" fmla="*/ 7245626 w 8060634"/>
              <a:gd name="connsiteY89" fmla="*/ 789969 h 1000832"/>
              <a:gd name="connsiteX90" fmla="*/ 7305260 w 8060634"/>
              <a:gd name="connsiteY90" fmla="*/ 809847 h 1000832"/>
              <a:gd name="connsiteX91" fmla="*/ 7364895 w 8060634"/>
              <a:gd name="connsiteY91" fmla="*/ 839664 h 1000832"/>
              <a:gd name="connsiteX92" fmla="*/ 7424530 w 8060634"/>
              <a:gd name="connsiteY92" fmla="*/ 859542 h 1000832"/>
              <a:gd name="connsiteX93" fmla="*/ 7454347 w 8060634"/>
              <a:gd name="connsiteY93" fmla="*/ 869482 h 1000832"/>
              <a:gd name="connsiteX94" fmla="*/ 7504043 w 8060634"/>
              <a:gd name="connsiteY94" fmla="*/ 879421 h 1000832"/>
              <a:gd name="connsiteX95" fmla="*/ 7563678 w 8060634"/>
              <a:gd name="connsiteY95" fmla="*/ 899299 h 1000832"/>
              <a:gd name="connsiteX96" fmla="*/ 7593495 w 8060634"/>
              <a:gd name="connsiteY96" fmla="*/ 909238 h 1000832"/>
              <a:gd name="connsiteX97" fmla="*/ 7633252 w 8060634"/>
              <a:gd name="connsiteY97" fmla="*/ 919177 h 1000832"/>
              <a:gd name="connsiteX98" fmla="*/ 7729446 w 8060634"/>
              <a:gd name="connsiteY98" fmla="*/ 936206 h 1000832"/>
              <a:gd name="connsiteX99" fmla="*/ 7881730 w 8060634"/>
              <a:gd name="connsiteY99" fmla="*/ 958934 h 1000832"/>
              <a:gd name="connsiteX100" fmla="*/ 7921487 w 8060634"/>
              <a:gd name="connsiteY100" fmla="*/ 968873 h 1000832"/>
              <a:gd name="connsiteX101" fmla="*/ 7981121 w 8060634"/>
              <a:gd name="connsiteY101" fmla="*/ 978812 h 1000832"/>
              <a:gd name="connsiteX102" fmla="*/ 8001000 w 8060634"/>
              <a:gd name="connsiteY102" fmla="*/ 998690 h 1000832"/>
              <a:gd name="connsiteX103" fmla="*/ 8060634 w 8060634"/>
              <a:gd name="connsiteY10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573746 w 8060634"/>
              <a:gd name="connsiteY31" fmla="*/ 170465 h 1000832"/>
              <a:gd name="connsiteX32" fmla="*/ 2953023 w 8060634"/>
              <a:gd name="connsiteY32" fmla="*/ 195822 h 1000832"/>
              <a:gd name="connsiteX33" fmla="*/ 3389243 w 8060634"/>
              <a:gd name="connsiteY33" fmla="*/ 312890 h 1000832"/>
              <a:gd name="connsiteX34" fmla="*/ 3442483 w 8060634"/>
              <a:gd name="connsiteY34" fmla="*/ 310389 h 1000832"/>
              <a:gd name="connsiteX35" fmla="*/ 3494681 w 8060634"/>
              <a:gd name="connsiteY35" fmla="*/ 320327 h 1000832"/>
              <a:gd name="connsiteX36" fmla="*/ 3556471 w 8060634"/>
              <a:gd name="connsiteY36" fmla="*/ 337009 h 1000832"/>
              <a:gd name="connsiteX37" fmla="*/ 3617148 w 8060634"/>
              <a:gd name="connsiteY37" fmla="*/ 357234 h 1000832"/>
              <a:gd name="connsiteX38" fmla="*/ 3657600 w 8060634"/>
              <a:gd name="connsiteY38" fmla="*/ 377113 h 1000832"/>
              <a:gd name="connsiteX39" fmla="*/ 3693812 w 8060634"/>
              <a:gd name="connsiteY39" fmla="*/ 390249 h 1000832"/>
              <a:gd name="connsiteX40" fmla="*/ 3796747 w 8060634"/>
              <a:gd name="connsiteY40" fmla="*/ 432160 h 1000832"/>
              <a:gd name="connsiteX41" fmla="*/ 3856382 w 8060634"/>
              <a:gd name="connsiteY41" fmla="*/ 461977 h 1000832"/>
              <a:gd name="connsiteX42" fmla="*/ 3876260 w 8060634"/>
              <a:gd name="connsiteY42" fmla="*/ 481856 h 1000832"/>
              <a:gd name="connsiteX43" fmla="*/ 3935895 w 8060634"/>
              <a:gd name="connsiteY43" fmla="*/ 501734 h 1000832"/>
              <a:gd name="connsiteX44" fmla="*/ 3955774 w 8060634"/>
              <a:gd name="connsiteY44" fmla="*/ 521612 h 1000832"/>
              <a:gd name="connsiteX45" fmla="*/ 3985591 w 8060634"/>
              <a:gd name="connsiteY45" fmla="*/ 531551 h 1000832"/>
              <a:gd name="connsiteX46" fmla="*/ 3995530 w 8060634"/>
              <a:gd name="connsiteY46" fmla="*/ 561369 h 1000832"/>
              <a:gd name="connsiteX47" fmla="*/ 4025347 w 8060634"/>
              <a:gd name="connsiteY47" fmla="*/ 571308 h 1000832"/>
              <a:gd name="connsiteX48" fmla="*/ 4055165 w 8060634"/>
              <a:gd name="connsiteY48" fmla="*/ 591186 h 1000832"/>
              <a:gd name="connsiteX49" fmla="*/ 4084982 w 8060634"/>
              <a:gd name="connsiteY49" fmla="*/ 601125 h 1000832"/>
              <a:gd name="connsiteX50" fmla="*/ 4114800 w 8060634"/>
              <a:gd name="connsiteY50" fmla="*/ 621003 h 1000832"/>
              <a:gd name="connsiteX51" fmla="*/ 4174434 w 8060634"/>
              <a:gd name="connsiteY51" fmla="*/ 628093 h 1000832"/>
              <a:gd name="connsiteX52" fmla="*/ 4293427 w 8060634"/>
              <a:gd name="connsiteY52" fmla="*/ 651169 h 1000832"/>
              <a:gd name="connsiteX53" fmla="*/ 4422913 w 8060634"/>
              <a:gd name="connsiteY53" fmla="*/ 660760 h 1000832"/>
              <a:gd name="connsiteX54" fmla="*/ 4492487 w 8060634"/>
              <a:gd name="connsiteY54" fmla="*/ 650821 h 1000832"/>
              <a:gd name="connsiteX55" fmla="*/ 4522304 w 8060634"/>
              <a:gd name="connsiteY55" fmla="*/ 640882 h 1000832"/>
              <a:gd name="connsiteX56" fmla="*/ 4621695 w 8060634"/>
              <a:gd name="connsiteY56" fmla="*/ 611064 h 1000832"/>
              <a:gd name="connsiteX57" fmla="*/ 4681330 w 8060634"/>
              <a:gd name="connsiteY57" fmla="*/ 591186 h 1000832"/>
              <a:gd name="connsiteX58" fmla="*/ 4711147 w 8060634"/>
              <a:gd name="connsiteY58" fmla="*/ 571308 h 1000832"/>
              <a:gd name="connsiteX59" fmla="*/ 4803797 w 8060634"/>
              <a:gd name="connsiteY59" fmla="*/ 554279 h 1000832"/>
              <a:gd name="connsiteX60" fmla="*/ 4833614 w 8060634"/>
              <a:gd name="connsiteY60" fmla="*/ 547537 h 1000832"/>
              <a:gd name="connsiteX61" fmla="*/ 4866628 w 8060634"/>
              <a:gd name="connsiteY61" fmla="*/ 534400 h 1000832"/>
              <a:gd name="connsiteX62" fmla="*/ 5091267 w 8060634"/>
              <a:gd name="connsiteY62" fmla="*/ 547537 h 1000832"/>
              <a:gd name="connsiteX63" fmla="*/ 5201709 w 8060634"/>
              <a:gd name="connsiteY63" fmla="*/ 580552 h 1000832"/>
              <a:gd name="connsiteX64" fmla="*/ 5258147 w 8060634"/>
              <a:gd name="connsiteY64" fmla="*/ 603627 h 1000832"/>
              <a:gd name="connsiteX65" fmla="*/ 5327374 w 8060634"/>
              <a:gd name="connsiteY65" fmla="*/ 621003 h 1000832"/>
              <a:gd name="connsiteX66" fmla="*/ 5347252 w 8060634"/>
              <a:gd name="connsiteY66" fmla="*/ 640882 h 1000832"/>
              <a:gd name="connsiteX67" fmla="*/ 5377069 w 8060634"/>
              <a:gd name="connsiteY67" fmla="*/ 650821 h 1000832"/>
              <a:gd name="connsiteX68" fmla="*/ 5406887 w 8060634"/>
              <a:gd name="connsiteY68" fmla="*/ 670699 h 1000832"/>
              <a:gd name="connsiteX69" fmla="*/ 5466521 w 8060634"/>
              <a:gd name="connsiteY69" fmla="*/ 690577 h 1000832"/>
              <a:gd name="connsiteX70" fmla="*/ 5496339 w 8060634"/>
              <a:gd name="connsiteY70" fmla="*/ 700516 h 1000832"/>
              <a:gd name="connsiteX71" fmla="*/ 5526156 w 8060634"/>
              <a:gd name="connsiteY71" fmla="*/ 720395 h 1000832"/>
              <a:gd name="connsiteX72" fmla="*/ 5555974 w 8060634"/>
              <a:gd name="connsiteY72" fmla="*/ 730334 h 1000832"/>
              <a:gd name="connsiteX73" fmla="*/ 5655365 w 8060634"/>
              <a:gd name="connsiteY73" fmla="*/ 750212 h 1000832"/>
              <a:gd name="connsiteX74" fmla="*/ 5695121 w 8060634"/>
              <a:gd name="connsiteY74" fmla="*/ 760151 h 1000832"/>
              <a:gd name="connsiteX75" fmla="*/ 5834269 w 8060634"/>
              <a:gd name="connsiteY75" fmla="*/ 780029 h 1000832"/>
              <a:gd name="connsiteX76" fmla="*/ 5922331 w 8060634"/>
              <a:gd name="connsiteY76" fmla="*/ 770786 h 1000832"/>
              <a:gd name="connsiteX77" fmla="*/ 6105823 w 8060634"/>
              <a:gd name="connsiteY77" fmla="*/ 764738 h 1000832"/>
              <a:gd name="connsiteX78" fmla="*/ 6302103 w 8060634"/>
              <a:gd name="connsiteY78" fmla="*/ 751602 h 1000832"/>
              <a:gd name="connsiteX79" fmla="*/ 6380226 w 8060634"/>
              <a:gd name="connsiteY79" fmla="*/ 738465 h 1000832"/>
              <a:gd name="connsiteX80" fmla="*/ 6452650 w 8060634"/>
              <a:gd name="connsiteY80" fmla="*/ 731724 h 1000832"/>
              <a:gd name="connsiteX81" fmla="*/ 6530008 w 8060634"/>
              <a:gd name="connsiteY81" fmla="*/ 727831 h 1000832"/>
              <a:gd name="connsiteX82" fmla="*/ 6589643 w 8060634"/>
              <a:gd name="connsiteY82" fmla="*/ 730334 h 1000832"/>
              <a:gd name="connsiteX83" fmla="*/ 6632249 w 8060634"/>
              <a:gd name="connsiteY83" fmla="*/ 720395 h 1000832"/>
              <a:gd name="connsiteX84" fmla="*/ 6743735 w 8060634"/>
              <a:gd name="connsiteY84" fmla="*/ 706910 h 1000832"/>
              <a:gd name="connsiteX85" fmla="*/ 6982551 w 8060634"/>
              <a:gd name="connsiteY85" fmla="*/ 723592 h 1000832"/>
              <a:gd name="connsiteX86" fmla="*/ 7111065 w 8060634"/>
              <a:gd name="connsiteY86" fmla="*/ 750212 h 1000832"/>
              <a:gd name="connsiteX87" fmla="*/ 7176052 w 8060634"/>
              <a:gd name="connsiteY87" fmla="*/ 760151 h 1000832"/>
              <a:gd name="connsiteX88" fmla="*/ 7245626 w 8060634"/>
              <a:gd name="connsiteY88" fmla="*/ 789969 h 1000832"/>
              <a:gd name="connsiteX89" fmla="*/ 7305260 w 8060634"/>
              <a:gd name="connsiteY89" fmla="*/ 809847 h 1000832"/>
              <a:gd name="connsiteX90" fmla="*/ 7364895 w 8060634"/>
              <a:gd name="connsiteY90" fmla="*/ 839664 h 1000832"/>
              <a:gd name="connsiteX91" fmla="*/ 7424530 w 8060634"/>
              <a:gd name="connsiteY91" fmla="*/ 859542 h 1000832"/>
              <a:gd name="connsiteX92" fmla="*/ 7454347 w 8060634"/>
              <a:gd name="connsiteY92" fmla="*/ 869482 h 1000832"/>
              <a:gd name="connsiteX93" fmla="*/ 7504043 w 8060634"/>
              <a:gd name="connsiteY93" fmla="*/ 879421 h 1000832"/>
              <a:gd name="connsiteX94" fmla="*/ 7563678 w 8060634"/>
              <a:gd name="connsiteY94" fmla="*/ 899299 h 1000832"/>
              <a:gd name="connsiteX95" fmla="*/ 7593495 w 8060634"/>
              <a:gd name="connsiteY95" fmla="*/ 909238 h 1000832"/>
              <a:gd name="connsiteX96" fmla="*/ 7633252 w 8060634"/>
              <a:gd name="connsiteY96" fmla="*/ 919177 h 1000832"/>
              <a:gd name="connsiteX97" fmla="*/ 7729446 w 8060634"/>
              <a:gd name="connsiteY97" fmla="*/ 936206 h 1000832"/>
              <a:gd name="connsiteX98" fmla="*/ 7881730 w 8060634"/>
              <a:gd name="connsiteY98" fmla="*/ 958934 h 1000832"/>
              <a:gd name="connsiteX99" fmla="*/ 7921487 w 8060634"/>
              <a:gd name="connsiteY99" fmla="*/ 968873 h 1000832"/>
              <a:gd name="connsiteX100" fmla="*/ 7981121 w 8060634"/>
              <a:gd name="connsiteY100" fmla="*/ 978812 h 1000832"/>
              <a:gd name="connsiteX101" fmla="*/ 8001000 w 8060634"/>
              <a:gd name="connsiteY101" fmla="*/ 998690 h 1000832"/>
              <a:gd name="connsiteX102" fmla="*/ 8060634 w 8060634"/>
              <a:gd name="connsiteY10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95530 w 8060634"/>
              <a:gd name="connsiteY45" fmla="*/ 561369 h 1000832"/>
              <a:gd name="connsiteX46" fmla="*/ 4025347 w 8060634"/>
              <a:gd name="connsiteY46" fmla="*/ 571308 h 1000832"/>
              <a:gd name="connsiteX47" fmla="*/ 4055165 w 8060634"/>
              <a:gd name="connsiteY47" fmla="*/ 591186 h 1000832"/>
              <a:gd name="connsiteX48" fmla="*/ 4084982 w 8060634"/>
              <a:gd name="connsiteY48" fmla="*/ 601125 h 1000832"/>
              <a:gd name="connsiteX49" fmla="*/ 4114800 w 8060634"/>
              <a:gd name="connsiteY49" fmla="*/ 621003 h 1000832"/>
              <a:gd name="connsiteX50" fmla="*/ 4174434 w 8060634"/>
              <a:gd name="connsiteY50" fmla="*/ 628093 h 1000832"/>
              <a:gd name="connsiteX51" fmla="*/ 4293427 w 8060634"/>
              <a:gd name="connsiteY51" fmla="*/ 651169 h 1000832"/>
              <a:gd name="connsiteX52" fmla="*/ 4422913 w 8060634"/>
              <a:gd name="connsiteY52" fmla="*/ 660760 h 1000832"/>
              <a:gd name="connsiteX53" fmla="*/ 4492487 w 8060634"/>
              <a:gd name="connsiteY53" fmla="*/ 650821 h 1000832"/>
              <a:gd name="connsiteX54" fmla="*/ 4522304 w 8060634"/>
              <a:gd name="connsiteY54" fmla="*/ 640882 h 1000832"/>
              <a:gd name="connsiteX55" fmla="*/ 4621695 w 8060634"/>
              <a:gd name="connsiteY55" fmla="*/ 611064 h 1000832"/>
              <a:gd name="connsiteX56" fmla="*/ 4681330 w 8060634"/>
              <a:gd name="connsiteY56" fmla="*/ 591186 h 1000832"/>
              <a:gd name="connsiteX57" fmla="*/ 4711147 w 8060634"/>
              <a:gd name="connsiteY57" fmla="*/ 571308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95530 w 8060634"/>
              <a:gd name="connsiteY45" fmla="*/ 561369 h 1000832"/>
              <a:gd name="connsiteX46" fmla="*/ 4025347 w 8060634"/>
              <a:gd name="connsiteY46" fmla="*/ 571308 h 1000832"/>
              <a:gd name="connsiteX47" fmla="*/ 4055165 w 8060634"/>
              <a:gd name="connsiteY47" fmla="*/ 591186 h 1000832"/>
              <a:gd name="connsiteX48" fmla="*/ 4084982 w 8060634"/>
              <a:gd name="connsiteY48" fmla="*/ 601125 h 1000832"/>
              <a:gd name="connsiteX49" fmla="*/ 4114800 w 8060634"/>
              <a:gd name="connsiteY49" fmla="*/ 687910 h 1000832"/>
              <a:gd name="connsiteX50" fmla="*/ 4174434 w 8060634"/>
              <a:gd name="connsiteY50" fmla="*/ 628093 h 1000832"/>
              <a:gd name="connsiteX51" fmla="*/ 4293427 w 8060634"/>
              <a:gd name="connsiteY51" fmla="*/ 651169 h 1000832"/>
              <a:gd name="connsiteX52" fmla="*/ 4422913 w 8060634"/>
              <a:gd name="connsiteY52" fmla="*/ 660760 h 1000832"/>
              <a:gd name="connsiteX53" fmla="*/ 4492487 w 8060634"/>
              <a:gd name="connsiteY53" fmla="*/ 650821 h 1000832"/>
              <a:gd name="connsiteX54" fmla="*/ 4522304 w 8060634"/>
              <a:gd name="connsiteY54" fmla="*/ 640882 h 1000832"/>
              <a:gd name="connsiteX55" fmla="*/ 4621695 w 8060634"/>
              <a:gd name="connsiteY55" fmla="*/ 611064 h 1000832"/>
              <a:gd name="connsiteX56" fmla="*/ 4681330 w 8060634"/>
              <a:gd name="connsiteY56" fmla="*/ 591186 h 1000832"/>
              <a:gd name="connsiteX57" fmla="*/ 4711147 w 8060634"/>
              <a:gd name="connsiteY57" fmla="*/ 571308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95530 w 8060634"/>
              <a:gd name="connsiteY45" fmla="*/ 561369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687910 h 1000832"/>
              <a:gd name="connsiteX50" fmla="*/ 4174434 w 8060634"/>
              <a:gd name="connsiteY50" fmla="*/ 628093 h 1000832"/>
              <a:gd name="connsiteX51" fmla="*/ 4293427 w 8060634"/>
              <a:gd name="connsiteY51" fmla="*/ 651169 h 1000832"/>
              <a:gd name="connsiteX52" fmla="*/ 4422913 w 8060634"/>
              <a:gd name="connsiteY52" fmla="*/ 660760 h 1000832"/>
              <a:gd name="connsiteX53" fmla="*/ 4492487 w 8060634"/>
              <a:gd name="connsiteY53" fmla="*/ 650821 h 1000832"/>
              <a:gd name="connsiteX54" fmla="*/ 4522304 w 8060634"/>
              <a:gd name="connsiteY54" fmla="*/ 640882 h 1000832"/>
              <a:gd name="connsiteX55" fmla="*/ 4621695 w 8060634"/>
              <a:gd name="connsiteY55" fmla="*/ 611064 h 1000832"/>
              <a:gd name="connsiteX56" fmla="*/ 4681330 w 8060634"/>
              <a:gd name="connsiteY56" fmla="*/ 591186 h 1000832"/>
              <a:gd name="connsiteX57" fmla="*/ 4711147 w 8060634"/>
              <a:gd name="connsiteY57" fmla="*/ 571308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687910 h 1000832"/>
              <a:gd name="connsiteX50" fmla="*/ 4174434 w 8060634"/>
              <a:gd name="connsiteY50" fmla="*/ 628093 h 1000832"/>
              <a:gd name="connsiteX51" fmla="*/ 4293427 w 8060634"/>
              <a:gd name="connsiteY51" fmla="*/ 651169 h 1000832"/>
              <a:gd name="connsiteX52" fmla="*/ 4422913 w 8060634"/>
              <a:gd name="connsiteY52" fmla="*/ 660760 h 1000832"/>
              <a:gd name="connsiteX53" fmla="*/ 4492487 w 8060634"/>
              <a:gd name="connsiteY53" fmla="*/ 650821 h 1000832"/>
              <a:gd name="connsiteX54" fmla="*/ 4522304 w 8060634"/>
              <a:gd name="connsiteY54" fmla="*/ 640882 h 1000832"/>
              <a:gd name="connsiteX55" fmla="*/ 4621695 w 8060634"/>
              <a:gd name="connsiteY55" fmla="*/ 611064 h 1000832"/>
              <a:gd name="connsiteX56" fmla="*/ 4681330 w 8060634"/>
              <a:gd name="connsiteY56" fmla="*/ 591186 h 1000832"/>
              <a:gd name="connsiteX57" fmla="*/ 4711147 w 8060634"/>
              <a:gd name="connsiteY57" fmla="*/ 571308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293427 w 8060634"/>
              <a:gd name="connsiteY51" fmla="*/ 651169 h 1000832"/>
              <a:gd name="connsiteX52" fmla="*/ 4422913 w 8060634"/>
              <a:gd name="connsiteY52" fmla="*/ 660760 h 1000832"/>
              <a:gd name="connsiteX53" fmla="*/ 4492487 w 8060634"/>
              <a:gd name="connsiteY53" fmla="*/ 650821 h 1000832"/>
              <a:gd name="connsiteX54" fmla="*/ 4522304 w 8060634"/>
              <a:gd name="connsiteY54" fmla="*/ 640882 h 1000832"/>
              <a:gd name="connsiteX55" fmla="*/ 4621695 w 8060634"/>
              <a:gd name="connsiteY55" fmla="*/ 611064 h 1000832"/>
              <a:gd name="connsiteX56" fmla="*/ 4681330 w 8060634"/>
              <a:gd name="connsiteY56" fmla="*/ 591186 h 1000832"/>
              <a:gd name="connsiteX57" fmla="*/ 4711147 w 8060634"/>
              <a:gd name="connsiteY57" fmla="*/ 571308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492487 w 8060634"/>
              <a:gd name="connsiteY53" fmla="*/ 650821 h 1000832"/>
              <a:gd name="connsiteX54" fmla="*/ 4522304 w 8060634"/>
              <a:gd name="connsiteY54" fmla="*/ 640882 h 1000832"/>
              <a:gd name="connsiteX55" fmla="*/ 4621695 w 8060634"/>
              <a:gd name="connsiteY55" fmla="*/ 611064 h 1000832"/>
              <a:gd name="connsiteX56" fmla="*/ 4681330 w 8060634"/>
              <a:gd name="connsiteY56" fmla="*/ 591186 h 1000832"/>
              <a:gd name="connsiteX57" fmla="*/ 4711147 w 8060634"/>
              <a:gd name="connsiteY57" fmla="*/ 571308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21695 w 8060634"/>
              <a:gd name="connsiteY55" fmla="*/ 611064 h 1000832"/>
              <a:gd name="connsiteX56" fmla="*/ 4681330 w 8060634"/>
              <a:gd name="connsiteY56" fmla="*/ 591186 h 1000832"/>
              <a:gd name="connsiteX57" fmla="*/ 4711147 w 8060634"/>
              <a:gd name="connsiteY57" fmla="*/ 571308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21695 w 8060634"/>
              <a:gd name="connsiteY55" fmla="*/ 611064 h 1000832"/>
              <a:gd name="connsiteX56" fmla="*/ 4681330 w 8060634"/>
              <a:gd name="connsiteY56" fmla="*/ 591186 h 1000832"/>
              <a:gd name="connsiteX57" fmla="*/ 4764672 w 8060634"/>
              <a:gd name="connsiteY57" fmla="*/ 673899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681330 w 8060634"/>
              <a:gd name="connsiteY56" fmla="*/ 591186 h 1000832"/>
              <a:gd name="connsiteX57" fmla="*/ 4764672 w 8060634"/>
              <a:gd name="connsiteY57" fmla="*/ 673899 h 1000832"/>
              <a:gd name="connsiteX58" fmla="*/ 4803797 w 8060634"/>
              <a:gd name="connsiteY58" fmla="*/ 554279 h 1000832"/>
              <a:gd name="connsiteX59" fmla="*/ 4833614 w 8060634"/>
              <a:gd name="connsiteY59" fmla="*/ 547537 h 1000832"/>
              <a:gd name="connsiteX60" fmla="*/ 4866628 w 8060634"/>
              <a:gd name="connsiteY60" fmla="*/ 534400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681330 w 8060634"/>
              <a:gd name="connsiteY56" fmla="*/ 591186 h 1000832"/>
              <a:gd name="connsiteX57" fmla="*/ 4764672 w 8060634"/>
              <a:gd name="connsiteY57" fmla="*/ 673899 h 1000832"/>
              <a:gd name="connsiteX58" fmla="*/ 4803797 w 8060634"/>
              <a:gd name="connsiteY58" fmla="*/ 554279 h 1000832"/>
              <a:gd name="connsiteX59" fmla="*/ 4833614 w 8060634"/>
              <a:gd name="connsiteY59" fmla="*/ 547537 h 1000832"/>
              <a:gd name="connsiteX60" fmla="*/ 4937995 w 8060634"/>
              <a:gd name="connsiteY60" fmla="*/ 636991 h 1000832"/>
              <a:gd name="connsiteX61" fmla="*/ 5091267 w 8060634"/>
              <a:gd name="connsiteY61" fmla="*/ 547537 h 1000832"/>
              <a:gd name="connsiteX62" fmla="*/ 5201709 w 8060634"/>
              <a:gd name="connsiteY62" fmla="*/ 580552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681330 w 8060634"/>
              <a:gd name="connsiteY56" fmla="*/ 591186 h 1000832"/>
              <a:gd name="connsiteX57" fmla="*/ 4764672 w 8060634"/>
              <a:gd name="connsiteY57" fmla="*/ 673899 h 1000832"/>
              <a:gd name="connsiteX58" fmla="*/ 4803797 w 8060634"/>
              <a:gd name="connsiteY58" fmla="*/ 554279 h 1000832"/>
              <a:gd name="connsiteX59" fmla="*/ 4833614 w 8060634"/>
              <a:gd name="connsiteY59" fmla="*/ 547537 h 1000832"/>
              <a:gd name="connsiteX60" fmla="*/ 4937995 w 8060634"/>
              <a:gd name="connsiteY60" fmla="*/ 636991 h 1000832"/>
              <a:gd name="connsiteX61" fmla="*/ 5091267 w 8060634"/>
              <a:gd name="connsiteY61" fmla="*/ 547537 h 1000832"/>
              <a:gd name="connsiteX62" fmla="*/ 5179407 w 8060634"/>
              <a:gd name="connsiteY62" fmla="*/ 678683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681330 w 8060634"/>
              <a:gd name="connsiteY56" fmla="*/ 591186 h 1000832"/>
              <a:gd name="connsiteX57" fmla="*/ 4764672 w 8060634"/>
              <a:gd name="connsiteY57" fmla="*/ 673899 h 1000832"/>
              <a:gd name="connsiteX58" fmla="*/ 4803797 w 8060634"/>
              <a:gd name="connsiteY58" fmla="*/ 554279 h 1000832"/>
              <a:gd name="connsiteX59" fmla="*/ 4833614 w 8060634"/>
              <a:gd name="connsiteY59" fmla="*/ 547537 h 1000832"/>
              <a:gd name="connsiteX60" fmla="*/ 4937995 w 8060634"/>
              <a:gd name="connsiteY60" fmla="*/ 636991 h 1000832"/>
              <a:gd name="connsiteX61" fmla="*/ 5179407 w 8060634"/>
              <a:gd name="connsiteY61" fmla="*/ 678683 h 1000832"/>
              <a:gd name="connsiteX62" fmla="*/ 5258147 w 8060634"/>
              <a:gd name="connsiteY62" fmla="*/ 603627 h 1000832"/>
              <a:gd name="connsiteX63" fmla="*/ 5327374 w 8060634"/>
              <a:gd name="connsiteY63" fmla="*/ 621003 h 1000832"/>
              <a:gd name="connsiteX64" fmla="*/ 5347252 w 8060634"/>
              <a:gd name="connsiteY64" fmla="*/ 640882 h 1000832"/>
              <a:gd name="connsiteX65" fmla="*/ 5377069 w 8060634"/>
              <a:gd name="connsiteY65" fmla="*/ 650821 h 1000832"/>
              <a:gd name="connsiteX66" fmla="*/ 5406887 w 8060634"/>
              <a:gd name="connsiteY66" fmla="*/ 670699 h 1000832"/>
              <a:gd name="connsiteX67" fmla="*/ 5466521 w 8060634"/>
              <a:gd name="connsiteY67" fmla="*/ 690577 h 1000832"/>
              <a:gd name="connsiteX68" fmla="*/ 5496339 w 8060634"/>
              <a:gd name="connsiteY68" fmla="*/ 700516 h 1000832"/>
              <a:gd name="connsiteX69" fmla="*/ 5526156 w 8060634"/>
              <a:gd name="connsiteY69" fmla="*/ 720395 h 1000832"/>
              <a:gd name="connsiteX70" fmla="*/ 5555974 w 8060634"/>
              <a:gd name="connsiteY70" fmla="*/ 730334 h 1000832"/>
              <a:gd name="connsiteX71" fmla="*/ 5655365 w 8060634"/>
              <a:gd name="connsiteY71" fmla="*/ 750212 h 1000832"/>
              <a:gd name="connsiteX72" fmla="*/ 5695121 w 8060634"/>
              <a:gd name="connsiteY72" fmla="*/ 760151 h 1000832"/>
              <a:gd name="connsiteX73" fmla="*/ 5834269 w 8060634"/>
              <a:gd name="connsiteY73" fmla="*/ 780029 h 1000832"/>
              <a:gd name="connsiteX74" fmla="*/ 5922331 w 8060634"/>
              <a:gd name="connsiteY74" fmla="*/ 770786 h 1000832"/>
              <a:gd name="connsiteX75" fmla="*/ 6105823 w 8060634"/>
              <a:gd name="connsiteY75" fmla="*/ 764738 h 1000832"/>
              <a:gd name="connsiteX76" fmla="*/ 6302103 w 8060634"/>
              <a:gd name="connsiteY76" fmla="*/ 751602 h 1000832"/>
              <a:gd name="connsiteX77" fmla="*/ 6380226 w 8060634"/>
              <a:gd name="connsiteY77" fmla="*/ 738465 h 1000832"/>
              <a:gd name="connsiteX78" fmla="*/ 6452650 w 8060634"/>
              <a:gd name="connsiteY78" fmla="*/ 731724 h 1000832"/>
              <a:gd name="connsiteX79" fmla="*/ 6530008 w 8060634"/>
              <a:gd name="connsiteY79" fmla="*/ 727831 h 1000832"/>
              <a:gd name="connsiteX80" fmla="*/ 6589643 w 8060634"/>
              <a:gd name="connsiteY80" fmla="*/ 730334 h 1000832"/>
              <a:gd name="connsiteX81" fmla="*/ 6632249 w 8060634"/>
              <a:gd name="connsiteY81" fmla="*/ 720395 h 1000832"/>
              <a:gd name="connsiteX82" fmla="*/ 6743735 w 8060634"/>
              <a:gd name="connsiteY82" fmla="*/ 706910 h 1000832"/>
              <a:gd name="connsiteX83" fmla="*/ 6982551 w 8060634"/>
              <a:gd name="connsiteY83" fmla="*/ 723592 h 1000832"/>
              <a:gd name="connsiteX84" fmla="*/ 7111065 w 8060634"/>
              <a:gd name="connsiteY84" fmla="*/ 750212 h 1000832"/>
              <a:gd name="connsiteX85" fmla="*/ 7176052 w 8060634"/>
              <a:gd name="connsiteY85" fmla="*/ 760151 h 1000832"/>
              <a:gd name="connsiteX86" fmla="*/ 7245626 w 8060634"/>
              <a:gd name="connsiteY86" fmla="*/ 789969 h 1000832"/>
              <a:gd name="connsiteX87" fmla="*/ 7305260 w 8060634"/>
              <a:gd name="connsiteY87" fmla="*/ 809847 h 1000832"/>
              <a:gd name="connsiteX88" fmla="*/ 7364895 w 8060634"/>
              <a:gd name="connsiteY88" fmla="*/ 839664 h 1000832"/>
              <a:gd name="connsiteX89" fmla="*/ 7424530 w 8060634"/>
              <a:gd name="connsiteY89" fmla="*/ 859542 h 1000832"/>
              <a:gd name="connsiteX90" fmla="*/ 7454347 w 8060634"/>
              <a:gd name="connsiteY90" fmla="*/ 869482 h 1000832"/>
              <a:gd name="connsiteX91" fmla="*/ 7504043 w 8060634"/>
              <a:gd name="connsiteY91" fmla="*/ 879421 h 1000832"/>
              <a:gd name="connsiteX92" fmla="*/ 7563678 w 8060634"/>
              <a:gd name="connsiteY92" fmla="*/ 899299 h 1000832"/>
              <a:gd name="connsiteX93" fmla="*/ 7593495 w 8060634"/>
              <a:gd name="connsiteY93" fmla="*/ 909238 h 1000832"/>
              <a:gd name="connsiteX94" fmla="*/ 7633252 w 8060634"/>
              <a:gd name="connsiteY94" fmla="*/ 919177 h 1000832"/>
              <a:gd name="connsiteX95" fmla="*/ 7729446 w 8060634"/>
              <a:gd name="connsiteY95" fmla="*/ 936206 h 1000832"/>
              <a:gd name="connsiteX96" fmla="*/ 7881730 w 8060634"/>
              <a:gd name="connsiteY96" fmla="*/ 958934 h 1000832"/>
              <a:gd name="connsiteX97" fmla="*/ 7921487 w 8060634"/>
              <a:gd name="connsiteY97" fmla="*/ 968873 h 1000832"/>
              <a:gd name="connsiteX98" fmla="*/ 7981121 w 8060634"/>
              <a:gd name="connsiteY98" fmla="*/ 978812 h 1000832"/>
              <a:gd name="connsiteX99" fmla="*/ 8001000 w 8060634"/>
              <a:gd name="connsiteY99" fmla="*/ 998690 h 1000832"/>
              <a:gd name="connsiteX100" fmla="*/ 8060634 w 8060634"/>
              <a:gd name="connsiteY100"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681330 w 8060634"/>
              <a:gd name="connsiteY56" fmla="*/ 591186 h 1000832"/>
              <a:gd name="connsiteX57" fmla="*/ 4764672 w 8060634"/>
              <a:gd name="connsiteY57" fmla="*/ 673899 h 1000832"/>
              <a:gd name="connsiteX58" fmla="*/ 4803797 w 8060634"/>
              <a:gd name="connsiteY58" fmla="*/ 554279 h 1000832"/>
              <a:gd name="connsiteX59" fmla="*/ 4833614 w 8060634"/>
              <a:gd name="connsiteY59" fmla="*/ 547537 h 1000832"/>
              <a:gd name="connsiteX60" fmla="*/ 4817246 w 8060634"/>
              <a:gd name="connsiteY60" fmla="*/ 549350 h 1000832"/>
              <a:gd name="connsiteX61" fmla="*/ 4937995 w 8060634"/>
              <a:gd name="connsiteY61" fmla="*/ 636991 h 1000832"/>
              <a:gd name="connsiteX62" fmla="*/ 5179407 w 8060634"/>
              <a:gd name="connsiteY62" fmla="*/ 678683 h 1000832"/>
              <a:gd name="connsiteX63" fmla="*/ 5258147 w 8060634"/>
              <a:gd name="connsiteY63" fmla="*/ 603627 h 1000832"/>
              <a:gd name="connsiteX64" fmla="*/ 5327374 w 8060634"/>
              <a:gd name="connsiteY64" fmla="*/ 621003 h 1000832"/>
              <a:gd name="connsiteX65" fmla="*/ 5347252 w 8060634"/>
              <a:gd name="connsiteY65" fmla="*/ 640882 h 1000832"/>
              <a:gd name="connsiteX66" fmla="*/ 5377069 w 8060634"/>
              <a:gd name="connsiteY66" fmla="*/ 650821 h 1000832"/>
              <a:gd name="connsiteX67" fmla="*/ 5406887 w 8060634"/>
              <a:gd name="connsiteY67" fmla="*/ 670699 h 1000832"/>
              <a:gd name="connsiteX68" fmla="*/ 5466521 w 8060634"/>
              <a:gd name="connsiteY68" fmla="*/ 690577 h 1000832"/>
              <a:gd name="connsiteX69" fmla="*/ 5496339 w 8060634"/>
              <a:gd name="connsiteY69" fmla="*/ 700516 h 1000832"/>
              <a:gd name="connsiteX70" fmla="*/ 5526156 w 8060634"/>
              <a:gd name="connsiteY70" fmla="*/ 720395 h 1000832"/>
              <a:gd name="connsiteX71" fmla="*/ 5555974 w 8060634"/>
              <a:gd name="connsiteY71" fmla="*/ 730334 h 1000832"/>
              <a:gd name="connsiteX72" fmla="*/ 5655365 w 8060634"/>
              <a:gd name="connsiteY72" fmla="*/ 750212 h 1000832"/>
              <a:gd name="connsiteX73" fmla="*/ 5695121 w 8060634"/>
              <a:gd name="connsiteY73" fmla="*/ 760151 h 1000832"/>
              <a:gd name="connsiteX74" fmla="*/ 5834269 w 8060634"/>
              <a:gd name="connsiteY74" fmla="*/ 780029 h 1000832"/>
              <a:gd name="connsiteX75" fmla="*/ 5922331 w 8060634"/>
              <a:gd name="connsiteY75" fmla="*/ 770786 h 1000832"/>
              <a:gd name="connsiteX76" fmla="*/ 6105823 w 8060634"/>
              <a:gd name="connsiteY76" fmla="*/ 764738 h 1000832"/>
              <a:gd name="connsiteX77" fmla="*/ 6302103 w 8060634"/>
              <a:gd name="connsiteY77" fmla="*/ 751602 h 1000832"/>
              <a:gd name="connsiteX78" fmla="*/ 6380226 w 8060634"/>
              <a:gd name="connsiteY78" fmla="*/ 738465 h 1000832"/>
              <a:gd name="connsiteX79" fmla="*/ 6452650 w 8060634"/>
              <a:gd name="connsiteY79" fmla="*/ 731724 h 1000832"/>
              <a:gd name="connsiteX80" fmla="*/ 6530008 w 8060634"/>
              <a:gd name="connsiteY80" fmla="*/ 727831 h 1000832"/>
              <a:gd name="connsiteX81" fmla="*/ 6589643 w 8060634"/>
              <a:gd name="connsiteY81" fmla="*/ 730334 h 1000832"/>
              <a:gd name="connsiteX82" fmla="*/ 6632249 w 8060634"/>
              <a:gd name="connsiteY82" fmla="*/ 720395 h 1000832"/>
              <a:gd name="connsiteX83" fmla="*/ 6743735 w 8060634"/>
              <a:gd name="connsiteY83" fmla="*/ 706910 h 1000832"/>
              <a:gd name="connsiteX84" fmla="*/ 6982551 w 8060634"/>
              <a:gd name="connsiteY84" fmla="*/ 723592 h 1000832"/>
              <a:gd name="connsiteX85" fmla="*/ 7111065 w 8060634"/>
              <a:gd name="connsiteY85" fmla="*/ 750212 h 1000832"/>
              <a:gd name="connsiteX86" fmla="*/ 7176052 w 8060634"/>
              <a:gd name="connsiteY86" fmla="*/ 760151 h 1000832"/>
              <a:gd name="connsiteX87" fmla="*/ 7245626 w 8060634"/>
              <a:gd name="connsiteY87" fmla="*/ 789969 h 1000832"/>
              <a:gd name="connsiteX88" fmla="*/ 7305260 w 8060634"/>
              <a:gd name="connsiteY88" fmla="*/ 809847 h 1000832"/>
              <a:gd name="connsiteX89" fmla="*/ 7364895 w 8060634"/>
              <a:gd name="connsiteY89" fmla="*/ 839664 h 1000832"/>
              <a:gd name="connsiteX90" fmla="*/ 7424530 w 8060634"/>
              <a:gd name="connsiteY90" fmla="*/ 859542 h 1000832"/>
              <a:gd name="connsiteX91" fmla="*/ 7454347 w 8060634"/>
              <a:gd name="connsiteY91" fmla="*/ 869482 h 1000832"/>
              <a:gd name="connsiteX92" fmla="*/ 7504043 w 8060634"/>
              <a:gd name="connsiteY92" fmla="*/ 879421 h 1000832"/>
              <a:gd name="connsiteX93" fmla="*/ 7563678 w 8060634"/>
              <a:gd name="connsiteY93" fmla="*/ 899299 h 1000832"/>
              <a:gd name="connsiteX94" fmla="*/ 7593495 w 8060634"/>
              <a:gd name="connsiteY94" fmla="*/ 909238 h 1000832"/>
              <a:gd name="connsiteX95" fmla="*/ 7633252 w 8060634"/>
              <a:gd name="connsiteY95" fmla="*/ 919177 h 1000832"/>
              <a:gd name="connsiteX96" fmla="*/ 7729446 w 8060634"/>
              <a:gd name="connsiteY96" fmla="*/ 936206 h 1000832"/>
              <a:gd name="connsiteX97" fmla="*/ 7881730 w 8060634"/>
              <a:gd name="connsiteY97" fmla="*/ 958934 h 1000832"/>
              <a:gd name="connsiteX98" fmla="*/ 7921487 w 8060634"/>
              <a:gd name="connsiteY98" fmla="*/ 968873 h 1000832"/>
              <a:gd name="connsiteX99" fmla="*/ 7981121 w 8060634"/>
              <a:gd name="connsiteY99" fmla="*/ 978812 h 1000832"/>
              <a:gd name="connsiteX100" fmla="*/ 8001000 w 8060634"/>
              <a:gd name="connsiteY100" fmla="*/ 998690 h 1000832"/>
              <a:gd name="connsiteX101" fmla="*/ 8060634 w 8060634"/>
              <a:gd name="connsiteY10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681330 w 8060634"/>
              <a:gd name="connsiteY56" fmla="*/ 591186 h 1000832"/>
              <a:gd name="connsiteX57" fmla="*/ 4764672 w 8060634"/>
              <a:gd name="connsiteY57" fmla="*/ 673899 h 1000832"/>
              <a:gd name="connsiteX58" fmla="*/ 4803797 w 8060634"/>
              <a:gd name="connsiteY58" fmla="*/ 554279 h 1000832"/>
              <a:gd name="connsiteX59" fmla="*/ 4833614 w 8060634"/>
              <a:gd name="connsiteY59" fmla="*/ 547537 h 1000832"/>
              <a:gd name="connsiteX60" fmla="*/ 4937995 w 8060634"/>
              <a:gd name="connsiteY60" fmla="*/ 636991 h 1000832"/>
              <a:gd name="connsiteX61" fmla="*/ 5179407 w 8060634"/>
              <a:gd name="connsiteY61" fmla="*/ 678683 h 1000832"/>
              <a:gd name="connsiteX62" fmla="*/ 5258147 w 8060634"/>
              <a:gd name="connsiteY62" fmla="*/ 603627 h 1000832"/>
              <a:gd name="connsiteX63" fmla="*/ 5327374 w 8060634"/>
              <a:gd name="connsiteY63" fmla="*/ 621003 h 1000832"/>
              <a:gd name="connsiteX64" fmla="*/ 5347252 w 8060634"/>
              <a:gd name="connsiteY64" fmla="*/ 640882 h 1000832"/>
              <a:gd name="connsiteX65" fmla="*/ 5377069 w 8060634"/>
              <a:gd name="connsiteY65" fmla="*/ 650821 h 1000832"/>
              <a:gd name="connsiteX66" fmla="*/ 5406887 w 8060634"/>
              <a:gd name="connsiteY66" fmla="*/ 670699 h 1000832"/>
              <a:gd name="connsiteX67" fmla="*/ 5466521 w 8060634"/>
              <a:gd name="connsiteY67" fmla="*/ 690577 h 1000832"/>
              <a:gd name="connsiteX68" fmla="*/ 5496339 w 8060634"/>
              <a:gd name="connsiteY68" fmla="*/ 700516 h 1000832"/>
              <a:gd name="connsiteX69" fmla="*/ 5526156 w 8060634"/>
              <a:gd name="connsiteY69" fmla="*/ 720395 h 1000832"/>
              <a:gd name="connsiteX70" fmla="*/ 5555974 w 8060634"/>
              <a:gd name="connsiteY70" fmla="*/ 730334 h 1000832"/>
              <a:gd name="connsiteX71" fmla="*/ 5655365 w 8060634"/>
              <a:gd name="connsiteY71" fmla="*/ 750212 h 1000832"/>
              <a:gd name="connsiteX72" fmla="*/ 5695121 w 8060634"/>
              <a:gd name="connsiteY72" fmla="*/ 760151 h 1000832"/>
              <a:gd name="connsiteX73" fmla="*/ 5834269 w 8060634"/>
              <a:gd name="connsiteY73" fmla="*/ 780029 h 1000832"/>
              <a:gd name="connsiteX74" fmla="*/ 5922331 w 8060634"/>
              <a:gd name="connsiteY74" fmla="*/ 770786 h 1000832"/>
              <a:gd name="connsiteX75" fmla="*/ 6105823 w 8060634"/>
              <a:gd name="connsiteY75" fmla="*/ 764738 h 1000832"/>
              <a:gd name="connsiteX76" fmla="*/ 6302103 w 8060634"/>
              <a:gd name="connsiteY76" fmla="*/ 751602 h 1000832"/>
              <a:gd name="connsiteX77" fmla="*/ 6380226 w 8060634"/>
              <a:gd name="connsiteY77" fmla="*/ 738465 h 1000832"/>
              <a:gd name="connsiteX78" fmla="*/ 6452650 w 8060634"/>
              <a:gd name="connsiteY78" fmla="*/ 731724 h 1000832"/>
              <a:gd name="connsiteX79" fmla="*/ 6530008 w 8060634"/>
              <a:gd name="connsiteY79" fmla="*/ 727831 h 1000832"/>
              <a:gd name="connsiteX80" fmla="*/ 6589643 w 8060634"/>
              <a:gd name="connsiteY80" fmla="*/ 730334 h 1000832"/>
              <a:gd name="connsiteX81" fmla="*/ 6632249 w 8060634"/>
              <a:gd name="connsiteY81" fmla="*/ 720395 h 1000832"/>
              <a:gd name="connsiteX82" fmla="*/ 6743735 w 8060634"/>
              <a:gd name="connsiteY82" fmla="*/ 706910 h 1000832"/>
              <a:gd name="connsiteX83" fmla="*/ 6982551 w 8060634"/>
              <a:gd name="connsiteY83" fmla="*/ 723592 h 1000832"/>
              <a:gd name="connsiteX84" fmla="*/ 7111065 w 8060634"/>
              <a:gd name="connsiteY84" fmla="*/ 750212 h 1000832"/>
              <a:gd name="connsiteX85" fmla="*/ 7176052 w 8060634"/>
              <a:gd name="connsiteY85" fmla="*/ 760151 h 1000832"/>
              <a:gd name="connsiteX86" fmla="*/ 7245626 w 8060634"/>
              <a:gd name="connsiteY86" fmla="*/ 789969 h 1000832"/>
              <a:gd name="connsiteX87" fmla="*/ 7305260 w 8060634"/>
              <a:gd name="connsiteY87" fmla="*/ 809847 h 1000832"/>
              <a:gd name="connsiteX88" fmla="*/ 7364895 w 8060634"/>
              <a:gd name="connsiteY88" fmla="*/ 839664 h 1000832"/>
              <a:gd name="connsiteX89" fmla="*/ 7424530 w 8060634"/>
              <a:gd name="connsiteY89" fmla="*/ 859542 h 1000832"/>
              <a:gd name="connsiteX90" fmla="*/ 7454347 w 8060634"/>
              <a:gd name="connsiteY90" fmla="*/ 869482 h 1000832"/>
              <a:gd name="connsiteX91" fmla="*/ 7504043 w 8060634"/>
              <a:gd name="connsiteY91" fmla="*/ 879421 h 1000832"/>
              <a:gd name="connsiteX92" fmla="*/ 7563678 w 8060634"/>
              <a:gd name="connsiteY92" fmla="*/ 899299 h 1000832"/>
              <a:gd name="connsiteX93" fmla="*/ 7593495 w 8060634"/>
              <a:gd name="connsiteY93" fmla="*/ 909238 h 1000832"/>
              <a:gd name="connsiteX94" fmla="*/ 7633252 w 8060634"/>
              <a:gd name="connsiteY94" fmla="*/ 919177 h 1000832"/>
              <a:gd name="connsiteX95" fmla="*/ 7729446 w 8060634"/>
              <a:gd name="connsiteY95" fmla="*/ 936206 h 1000832"/>
              <a:gd name="connsiteX96" fmla="*/ 7881730 w 8060634"/>
              <a:gd name="connsiteY96" fmla="*/ 958934 h 1000832"/>
              <a:gd name="connsiteX97" fmla="*/ 7921487 w 8060634"/>
              <a:gd name="connsiteY97" fmla="*/ 968873 h 1000832"/>
              <a:gd name="connsiteX98" fmla="*/ 7981121 w 8060634"/>
              <a:gd name="connsiteY98" fmla="*/ 978812 h 1000832"/>
              <a:gd name="connsiteX99" fmla="*/ 8001000 w 8060634"/>
              <a:gd name="connsiteY99" fmla="*/ 998690 h 1000832"/>
              <a:gd name="connsiteX100" fmla="*/ 8060634 w 8060634"/>
              <a:gd name="connsiteY100"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681330 w 8060634"/>
              <a:gd name="connsiteY56" fmla="*/ 591186 h 1000832"/>
              <a:gd name="connsiteX57" fmla="*/ 4764672 w 8060634"/>
              <a:gd name="connsiteY57" fmla="*/ 673899 h 1000832"/>
              <a:gd name="connsiteX58" fmla="*/ 4833614 w 8060634"/>
              <a:gd name="connsiteY58" fmla="*/ 547537 h 1000832"/>
              <a:gd name="connsiteX59" fmla="*/ 4937995 w 8060634"/>
              <a:gd name="connsiteY59" fmla="*/ 636991 h 1000832"/>
              <a:gd name="connsiteX60" fmla="*/ 5179407 w 8060634"/>
              <a:gd name="connsiteY60" fmla="*/ 678683 h 1000832"/>
              <a:gd name="connsiteX61" fmla="*/ 5258147 w 8060634"/>
              <a:gd name="connsiteY61" fmla="*/ 603627 h 1000832"/>
              <a:gd name="connsiteX62" fmla="*/ 5327374 w 8060634"/>
              <a:gd name="connsiteY62" fmla="*/ 621003 h 1000832"/>
              <a:gd name="connsiteX63" fmla="*/ 5347252 w 8060634"/>
              <a:gd name="connsiteY63" fmla="*/ 640882 h 1000832"/>
              <a:gd name="connsiteX64" fmla="*/ 5377069 w 8060634"/>
              <a:gd name="connsiteY64" fmla="*/ 650821 h 1000832"/>
              <a:gd name="connsiteX65" fmla="*/ 5406887 w 8060634"/>
              <a:gd name="connsiteY65" fmla="*/ 670699 h 1000832"/>
              <a:gd name="connsiteX66" fmla="*/ 5466521 w 8060634"/>
              <a:gd name="connsiteY66" fmla="*/ 690577 h 1000832"/>
              <a:gd name="connsiteX67" fmla="*/ 5496339 w 8060634"/>
              <a:gd name="connsiteY67" fmla="*/ 700516 h 1000832"/>
              <a:gd name="connsiteX68" fmla="*/ 5526156 w 8060634"/>
              <a:gd name="connsiteY68" fmla="*/ 720395 h 1000832"/>
              <a:gd name="connsiteX69" fmla="*/ 5555974 w 8060634"/>
              <a:gd name="connsiteY69" fmla="*/ 730334 h 1000832"/>
              <a:gd name="connsiteX70" fmla="*/ 5655365 w 8060634"/>
              <a:gd name="connsiteY70" fmla="*/ 750212 h 1000832"/>
              <a:gd name="connsiteX71" fmla="*/ 5695121 w 8060634"/>
              <a:gd name="connsiteY71" fmla="*/ 760151 h 1000832"/>
              <a:gd name="connsiteX72" fmla="*/ 5834269 w 8060634"/>
              <a:gd name="connsiteY72" fmla="*/ 780029 h 1000832"/>
              <a:gd name="connsiteX73" fmla="*/ 5922331 w 8060634"/>
              <a:gd name="connsiteY73" fmla="*/ 770786 h 1000832"/>
              <a:gd name="connsiteX74" fmla="*/ 6105823 w 8060634"/>
              <a:gd name="connsiteY74" fmla="*/ 764738 h 1000832"/>
              <a:gd name="connsiteX75" fmla="*/ 6302103 w 8060634"/>
              <a:gd name="connsiteY75" fmla="*/ 751602 h 1000832"/>
              <a:gd name="connsiteX76" fmla="*/ 6380226 w 8060634"/>
              <a:gd name="connsiteY76" fmla="*/ 738465 h 1000832"/>
              <a:gd name="connsiteX77" fmla="*/ 6452650 w 8060634"/>
              <a:gd name="connsiteY77" fmla="*/ 731724 h 1000832"/>
              <a:gd name="connsiteX78" fmla="*/ 6530008 w 8060634"/>
              <a:gd name="connsiteY78" fmla="*/ 727831 h 1000832"/>
              <a:gd name="connsiteX79" fmla="*/ 6589643 w 8060634"/>
              <a:gd name="connsiteY79" fmla="*/ 730334 h 1000832"/>
              <a:gd name="connsiteX80" fmla="*/ 6632249 w 8060634"/>
              <a:gd name="connsiteY80" fmla="*/ 720395 h 1000832"/>
              <a:gd name="connsiteX81" fmla="*/ 6743735 w 8060634"/>
              <a:gd name="connsiteY81" fmla="*/ 706910 h 1000832"/>
              <a:gd name="connsiteX82" fmla="*/ 6982551 w 8060634"/>
              <a:gd name="connsiteY82" fmla="*/ 723592 h 1000832"/>
              <a:gd name="connsiteX83" fmla="*/ 7111065 w 8060634"/>
              <a:gd name="connsiteY83" fmla="*/ 750212 h 1000832"/>
              <a:gd name="connsiteX84" fmla="*/ 7176052 w 8060634"/>
              <a:gd name="connsiteY84" fmla="*/ 760151 h 1000832"/>
              <a:gd name="connsiteX85" fmla="*/ 7245626 w 8060634"/>
              <a:gd name="connsiteY85" fmla="*/ 789969 h 1000832"/>
              <a:gd name="connsiteX86" fmla="*/ 7305260 w 8060634"/>
              <a:gd name="connsiteY86" fmla="*/ 809847 h 1000832"/>
              <a:gd name="connsiteX87" fmla="*/ 7364895 w 8060634"/>
              <a:gd name="connsiteY87" fmla="*/ 839664 h 1000832"/>
              <a:gd name="connsiteX88" fmla="*/ 7424530 w 8060634"/>
              <a:gd name="connsiteY88" fmla="*/ 859542 h 1000832"/>
              <a:gd name="connsiteX89" fmla="*/ 7454347 w 8060634"/>
              <a:gd name="connsiteY89" fmla="*/ 869482 h 1000832"/>
              <a:gd name="connsiteX90" fmla="*/ 7504043 w 8060634"/>
              <a:gd name="connsiteY90" fmla="*/ 879421 h 1000832"/>
              <a:gd name="connsiteX91" fmla="*/ 7563678 w 8060634"/>
              <a:gd name="connsiteY91" fmla="*/ 899299 h 1000832"/>
              <a:gd name="connsiteX92" fmla="*/ 7593495 w 8060634"/>
              <a:gd name="connsiteY92" fmla="*/ 909238 h 1000832"/>
              <a:gd name="connsiteX93" fmla="*/ 7633252 w 8060634"/>
              <a:gd name="connsiteY93" fmla="*/ 919177 h 1000832"/>
              <a:gd name="connsiteX94" fmla="*/ 7729446 w 8060634"/>
              <a:gd name="connsiteY94" fmla="*/ 936206 h 1000832"/>
              <a:gd name="connsiteX95" fmla="*/ 7881730 w 8060634"/>
              <a:gd name="connsiteY95" fmla="*/ 958934 h 1000832"/>
              <a:gd name="connsiteX96" fmla="*/ 7921487 w 8060634"/>
              <a:gd name="connsiteY96" fmla="*/ 968873 h 1000832"/>
              <a:gd name="connsiteX97" fmla="*/ 7981121 w 8060634"/>
              <a:gd name="connsiteY97" fmla="*/ 978812 h 1000832"/>
              <a:gd name="connsiteX98" fmla="*/ 8001000 w 8060634"/>
              <a:gd name="connsiteY98" fmla="*/ 998690 h 1000832"/>
              <a:gd name="connsiteX99" fmla="*/ 8060634 w 8060634"/>
              <a:gd name="connsiteY99"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681330 w 8060634"/>
              <a:gd name="connsiteY56" fmla="*/ 591186 h 1000832"/>
              <a:gd name="connsiteX57" fmla="*/ 4764672 w 8060634"/>
              <a:gd name="connsiteY57" fmla="*/ 673899 h 1000832"/>
              <a:gd name="connsiteX58" fmla="*/ 4937995 w 8060634"/>
              <a:gd name="connsiteY58" fmla="*/ 636991 h 1000832"/>
              <a:gd name="connsiteX59" fmla="*/ 5179407 w 8060634"/>
              <a:gd name="connsiteY59" fmla="*/ 678683 h 1000832"/>
              <a:gd name="connsiteX60" fmla="*/ 5258147 w 8060634"/>
              <a:gd name="connsiteY60" fmla="*/ 603627 h 1000832"/>
              <a:gd name="connsiteX61" fmla="*/ 5327374 w 8060634"/>
              <a:gd name="connsiteY61" fmla="*/ 621003 h 1000832"/>
              <a:gd name="connsiteX62" fmla="*/ 5347252 w 8060634"/>
              <a:gd name="connsiteY62" fmla="*/ 640882 h 1000832"/>
              <a:gd name="connsiteX63" fmla="*/ 5377069 w 8060634"/>
              <a:gd name="connsiteY63" fmla="*/ 650821 h 1000832"/>
              <a:gd name="connsiteX64" fmla="*/ 5406887 w 8060634"/>
              <a:gd name="connsiteY64" fmla="*/ 670699 h 1000832"/>
              <a:gd name="connsiteX65" fmla="*/ 5466521 w 8060634"/>
              <a:gd name="connsiteY65" fmla="*/ 690577 h 1000832"/>
              <a:gd name="connsiteX66" fmla="*/ 5496339 w 8060634"/>
              <a:gd name="connsiteY66" fmla="*/ 700516 h 1000832"/>
              <a:gd name="connsiteX67" fmla="*/ 5526156 w 8060634"/>
              <a:gd name="connsiteY67" fmla="*/ 720395 h 1000832"/>
              <a:gd name="connsiteX68" fmla="*/ 5555974 w 8060634"/>
              <a:gd name="connsiteY68" fmla="*/ 730334 h 1000832"/>
              <a:gd name="connsiteX69" fmla="*/ 5655365 w 8060634"/>
              <a:gd name="connsiteY69" fmla="*/ 750212 h 1000832"/>
              <a:gd name="connsiteX70" fmla="*/ 5695121 w 8060634"/>
              <a:gd name="connsiteY70" fmla="*/ 760151 h 1000832"/>
              <a:gd name="connsiteX71" fmla="*/ 5834269 w 8060634"/>
              <a:gd name="connsiteY71" fmla="*/ 780029 h 1000832"/>
              <a:gd name="connsiteX72" fmla="*/ 5922331 w 8060634"/>
              <a:gd name="connsiteY72" fmla="*/ 770786 h 1000832"/>
              <a:gd name="connsiteX73" fmla="*/ 6105823 w 8060634"/>
              <a:gd name="connsiteY73" fmla="*/ 764738 h 1000832"/>
              <a:gd name="connsiteX74" fmla="*/ 6302103 w 8060634"/>
              <a:gd name="connsiteY74" fmla="*/ 751602 h 1000832"/>
              <a:gd name="connsiteX75" fmla="*/ 6380226 w 8060634"/>
              <a:gd name="connsiteY75" fmla="*/ 738465 h 1000832"/>
              <a:gd name="connsiteX76" fmla="*/ 6452650 w 8060634"/>
              <a:gd name="connsiteY76" fmla="*/ 731724 h 1000832"/>
              <a:gd name="connsiteX77" fmla="*/ 6530008 w 8060634"/>
              <a:gd name="connsiteY77" fmla="*/ 727831 h 1000832"/>
              <a:gd name="connsiteX78" fmla="*/ 6589643 w 8060634"/>
              <a:gd name="connsiteY78" fmla="*/ 730334 h 1000832"/>
              <a:gd name="connsiteX79" fmla="*/ 6632249 w 8060634"/>
              <a:gd name="connsiteY79" fmla="*/ 720395 h 1000832"/>
              <a:gd name="connsiteX80" fmla="*/ 6743735 w 8060634"/>
              <a:gd name="connsiteY80" fmla="*/ 706910 h 1000832"/>
              <a:gd name="connsiteX81" fmla="*/ 6982551 w 8060634"/>
              <a:gd name="connsiteY81" fmla="*/ 723592 h 1000832"/>
              <a:gd name="connsiteX82" fmla="*/ 7111065 w 8060634"/>
              <a:gd name="connsiteY82" fmla="*/ 750212 h 1000832"/>
              <a:gd name="connsiteX83" fmla="*/ 7176052 w 8060634"/>
              <a:gd name="connsiteY83" fmla="*/ 760151 h 1000832"/>
              <a:gd name="connsiteX84" fmla="*/ 7245626 w 8060634"/>
              <a:gd name="connsiteY84" fmla="*/ 789969 h 1000832"/>
              <a:gd name="connsiteX85" fmla="*/ 7305260 w 8060634"/>
              <a:gd name="connsiteY85" fmla="*/ 809847 h 1000832"/>
              <a:gd name="connsiteX86" fmla="*/ 7364895 w 8060634"/>
              <a:gd name="connsiteY86" fmla="*/ 839664 h 1000832"/>
              <a:gd name="connsiteX87" fmla="*/ 7424530 w 8060634"/>
              <a:gd name="connsiteY87" fmla="*/ 859542 h 1000832"/>
              <a:gd name="connsiteX88" fmla="*/ 7454347 w 8060634"/>
              <a:gd name="connsiteY88" fmla="*/ 869482 h 1000832"/>
              <a:gd name="connsiteX89" fmla="*/ 7504043 w 8060634"/>
              <a:gd name="connsiteY89" fmla="*/ 879421 h 1000832"/>
              <a:gd name="connsiteX90" fmla="*/ 7563678 w 8060634"/>
              <a:gd name="connsiteY90" fmla="*/ 899299 h 1000832"/>
              <a:gd name="connsiteX91" fmla="*/ 7593495 w 8060634"/>
              <a:gd name="connsiteY91" fmla="*/ 909238 h 1000832"/>
              <a:gd name="connsiteX92" fmla="*/ 7633252 w 8060634"/>
              <a:gd name="connsiteY92" fmla="*/ 919177 h 1000832"/>
              <a:gd name="connsiteX93" fmla="*/ 7729446 w 8060634"/>
              <a:gd name="connsiteY93" fmla="*/ 936206 h 1000832"/>
              <a:gd name="connsiteX94" fmla="*/ 7881730 w 8060634"/>
              <a:gd name="connsiteY94" fmla="*/ 958934 h 1000832"/>
              <a:gd name="connsiteX95" fmla="*/ 7921487 w 8060634"/>
              <a:gd name="connsiteY95" fmla="*/ 968873 h 1000832"/>
              <a:gd name="connsiteX96" fmla="*/ 7981121 w 8060634"/>
              <a:gd name="connsiteY96" fmla="*/ 978812 h 1000832"/>
              <a:gd name="connsiteX97" fmla="*/ 8001000 w 8060634"/>
              <a:gd name="connsiteY97" fmla="*/ 998690 h 1000832"/>
              <a:gd name="connsiteX98" fmla="*/ 8060634 w 8060634"/>
              <a:gd name="connsiteY98"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522304 w 8060634"/>
              <a:gd name="connsiteY54" fmla="*/ 640882 h 1000832"/>
              <a:gd name="connsiteX55" fmla="*/ 4688603 w 8060634"/>
              <a:gd name="connsiteY55" fmla="*/ 695814 h 1000832"/>
              <a:gd name="connsiteX56" fmla="*/ 4764672 w 8060634"/>
              <a:gd name="connsiteY56" fmla="*/ 673899 h 1000832"/>
              <a:gd name="connsiteX57" fmla="*/ 4937995 w 8060634"/>
              <a:gd name="connsiteY57" fmla="*/ 636991 h 1000832"/>
              <a:gd name="connsiteX58" fmla="*/ 5179407 w 8060634"/>
              <a:gd name="connsiteY58" fmla="*/ 678683 h 1000832"/>
              <a:gd name="connsiteX59" fmla="*/ 5258147 w 8060634"/>
              <a:gd name="connsiteY59" fmla="*/ 603627 h 1000832"/>
              <a:gd name="connsiteX60" fmla="*/ 5327374 w 8060634"/>
              <a:gd name="connsiteY60" fmla="*/ 621003 h 1000832"/>
              <a:gd name="connsiteX61" fmla="*/ 5347252 w 8060634"/>
              <a:gd name="connsiteY61" fmla="*/ 640882 h 1000832"/>
              <a:gd name="connsiteX62" fmla="*/ 5377069 w 8060634"/>
              <a:gd name="connsiteY62" fmla="*/ 650821 h 1000832"/>
              <a:gd name="connsiteX63" fmla="*/ 5406887 w 8060634"/>
              <a:gd name="connsiteY63" fmla="*/ 670699 h 1000832"/>
              <a:gd name="connsiteX64" fmla="*/ 5466521 w 8060634"/>
              <a:gd name="connsiteY64" fmla="*/ 690577 h 1000832"/>
              <a:gd name="connsiteX65" fmla="*/ 5496339 w 8060634"/>
              <a:gd name="connsiteY65" fmla="*/ 700516 h 1000832"/>
              <a:gd name="connsiteX66" fmla="*/ 5526156 w 8060634"/>
              <a:gd name="connsiteY66" fmla="*/ 720395 h 1000832"/>
              <a:gd name="connsiteX67" fmla="*/ 5555974 w 8060634"/>
              <a:gd name="connsiteY67" fmla="*/ 730334 h 1000832"/>
              <a:gd name="connsiteX68" fmla="*/ 5655365 w 8060634"/>
              <a:gd name="connsiteY68" fmla="*/ 750212 h 1000832"/>
              <a:gd name="connsiteX69" fmla="*/ 5695121 w 8060634"/>
              <a:gd name="connsiteY69" fmla="*/ 760151 h 1000832"/>
              <a:gd name="connsiteX70" fmla="*/ 5834269 w 8060634"/>
              <a:gd name="connsiteY70" fmla="*/ 780029 h 1000832"/>
              <a:gd name="connsiteX71" fmla="*/ 5922331 w 8060634"/>
              <a:gd name="connsiteY71" fmla="*/ 770786 h 1000832"/>
              <a:gd name="connsiteX72" fmla="*/ 6105823 w 8060634"/>
              <a:gd name="connsiteY72" fmla="*/ 764738 h 1000832"/>
              <a:gd name="connsiteX73" fmla="*/ 6302103 w 8060634"/>
              <a:gd name="connsiteY73" fmla="*/ 751602 h 1000832"/>
              <a:gd name="connsiteX74" fmla="*/ 6380226 w 8060634"/>
              <a:gd name="connsiteY74" fmla="*/ 738465 h 1000832"/>
              <a:gd name="connsiteX75" fmla="*/ 6452650 w 8060634"/>
              <a:gd name="connsiteY75" fmla="*/ 731724 h 1000832"/>
              <a:gd name="connsiteX76" fmla="*/ 6530008 w 8060634"/>
              <a:gd name="connsiteY76" fmla="*/ 727831 h 1000832"/>
              <a:gd name="connsiteX77" fmla="*/ 6589643 w 8060634"/>
              <a:gd name="connsiteY77" fmla="*/ 730334 h 1000832"/>
              <a:gd name="connsiteX78" fmla="*/ 6632249 w 8060634"/>
              <a:gd name="connsiteY78" fmla="*/ 720395 h 1000832"/>
              <a:gd name="connsiteX79" fmla="*/ 6743735 w 8060634"/>
              <a:gd name="connsiteY79" fmla="*/ 706910 h 1000832"/>
              <a:gd name="connsiteX80" fmla="*/ 6982551 w 8060634"/>
              <a:gd name="connsiteY80" fmla="*/ 723592 h 1000832"/>
              <a:gd name="connsiteX81" fmla="*/ 7111065 w 8060634"/>
              <a:gd name="connsiteY81" fmla="*/ 750212 h 1000832"/>
              <a:gd name="connsiteX82" fmla="*/ 7176052 w 8060634"/>
              <a:gd name="connsiteY82" fmla="*/ 760151 h 1000832"/>
              <a:gd name="connsiteX83" fmla="*/ 7245626 w 8060634"/>
              <a:gd name="connsiteY83" fmla="*/ 789969 h 1000832"/>
              <a:gd name="connsiteX84" fmla="*/ 7305260 w 8060634"/>
              <a:gd name="connsiteY84" fmla="*/ 809847 h 1000832"/>
              <a:gd name="connsiteX85" fmla="*/ 7364895 w 8060634"/>
              <a:gd name="connsiteY85" fmla="*/ 839664 h 1000832"/>
              <a:gd name="connsiteX86" fmla="*/ 7424530 w 8060634"/>
              <a:gd name="connsiteY86" fmla="*/ 859542 h 1000832"/>
              <a:gd name="connsiteX87" fmla="*/ 7454347 w 8060634"/>
              <a:gd name="connsiteY87" fmla="*/ 869482 h 1000832"/>
              <a:gd name="connsiteX88" fmla="*/ 7504043 w 8060634"/>
              <a:gd name="connsiteY88" fmla="*/ 879421 h 1000832"/>
              <a:gd name="connsiteX89" fmla="*/ 7563678 w 8060634"/>
              <a:gd name="connsiteY89" fmla="*/ 899299 h 1000832"/>
              <a:gd name="connsiteX90" fmla="*/ 7593495 w 8060634"/>
              <a:gd name="connsiteY90" fmla="*/ 909238 h 1000832"/>
              <a:gd name="connsiteX91" fmla="*/ 7633252 w 8060634"/>
              <a:gd name="connsiteY91" fmla="*/ 919177 h 1000832"/>
              <a:gd name="connsiteX92" fmla="*/ 7729446 w 8060634"/>
              <a:gd name="connsiteY92" fmla="*/ 936206 h 1000832"/>
              <a:gd name="connsiteX93" fmla="*/ 7881730 w 8060634"/>
              <a:gd name="connsiteY93" fmla="*/ 958934 h 1000832"/>
              <a:gd name="connsiteX94" fmla="*/ 7921487 w 8060634"/>
              <a:gd name="connsiteY94" fmla="*/ 968873 h 1000832"/>
              <a:gd name="connsiteX95" fmla="*/ 7981121 w 8060634"/>
              <a:gd name="connsiteY95" fmla="*/ 978812 h 1000832"/>
              <a:gd name="connsiteX96" fmla="*/ 8001000 w 8060634"/>
              <a:gd name="connsiteY96" fmla="*/ 998690 h 1000832"/>
              <a:gd name="connsiteX97" fmla="*/ 8060634 w 8060634"/>
              <a:gd name="connsiteY97"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422913 w 8060634"/>
              <a:gd name="connsiteY52" fmla="*/ 660760 h 1000832"/>
              <a:gd name="connsiteX53" fmla="*/ 4550474 w 8060634"/>
              <a:gd name="connsiteY53" fmla="*/ 757873 h 1000832"/>
              <a:gd name="connsiteX54" fmla="*/ 4688603 w 8060634"/>
              <a:gd name="connsiteY54" fmla="*/ 695814 h 1000832"/>
              <a:gd name="connsiteX55" fmla="*/ 4764672 w 8060634"/>
              <a:gd name="connsiteY55" fmla="*/ 673899 h 1000832"/>
              <a:gd name="connsiteX56" fmla="*/ 4937995 w 8060634"/>
              <a:gd name="connsiteY56" fmla="*/ 636991 h 1000832"/>
              <a:gd name="connsiteX57" fmla="*/ 5179407 w 8060634"/>
              <a:gd name="connsiteY57" fmla="*/ 678683 h 1000832"/>
              <a:gd name="connsiteX58" fmla="*/ 5258147 w 8060634"/>
              <a:gd name="connsiteY58" fmla="*/ 603627 h 1000832"/>
              <a:gd name="connsiteX59" fmla="*/ 5327374 w 8060634"/>
              <a:gd name="connsiteY59" fmla="*/ 621003 h 1000832"/>
              <a:gd name="connsiteX60" fmla="*/ 5347252 w 8060634"/>
              <a:gd name="connsiteY60" fmla="*/ 640882 h 1000832"/>
              <a:gd name="connsiteX61" fmla="*/ 5377069 w 8060634"/>
              <a:gd name="connsiteY61" fmla="*/ 650821 h 1000832"/>
              <a:gd name="connsiteX62" fmla="*/ 5406887 w 8060634"/>
              <a:gd name="connsiteY62" fmla="*/ 670699 h 1000832"/>
              <a:gd name="connsiteX63" fmla="*/ 5466521 w 8060634"/>
              <a:gd name="connsiteY63" fmla="*/ 690577 h 1000832"/>
              <a:gd name="connsiteX64" fmla="*/ 5496339 w 8060634"/>
              <a:gd name="connsiteY64" fmla="*/ 700516 h 1000832"/>
              <a:gd name="connsiteX65" fmla="*/ 5526156 w 8060634"/>
              <a:gd name="connsiteY65" fmla="*/ 720395 h 1000832"/>
              <a:gd name="connsiteX66" fmla="*/ 5555974 w 8060634"/>
              <a:gd name="connsiteY66" fmla="*/ 730334 h 1000832"/>
              <a:gd name="connsiteX67" fmla="*/ 5655365 w 8060634"/>
              <a:gd name="connsiteY67" fmla="*/ 750212 h 1000832"/>
              <a:gd name="connsiteX68" fmla="*/ 5695121 w 8060634"/>
              <a:gd name="connsiteY68" fmla="*/ 760151 h 1000832"/>
              <a:gd name="connsiteX69" fmla="*/ 5834269 w 8060634"/>
              <a:gd name="connsiteY69" fmla="*/ 780029 h 1000832"/>
              <a:gd name="connsiteX70" fmla="*/ 5922331 w 8060634"/>
              <a:gd name="connsiteY70" fmla="*/ 770786 h 1000832"/>
              <a:gd name="connsiteX71" fmla="*/ 6105823 w 8060634"/>
              <a:gd name="connsiteY71" fmla="*/ 764738 h 1000832"/>
              <a:gd name="connsiteX72" fmla="*/ 6302103 w 8060634"/>
              <a:gd name="connsiteY72" fmla="*/ 751602 h 1000832"/>
              <a:gd name="connsiteX73" fmla="*/ 6380226 w 8060634"/>
              <a:gd name="connsiteY73" fmla="*/ 738465 h 1000832"/>
              <a:gd name="connsiteX74" fmla="*/ 6452650 w 8060634"/>
              <a:gd name="connsiteY74" fmla="*/ 731724 h 1000832"/>
              <a:gd name="connsiteX75" fmla="*/ 6530008 w 8060634"/>
              <a:gd name="connsiteY75" fmla="*/ 727831 h 1000832"/>
              <a:gd name="connsiteX76" fmla="*/ 6589643 w 8060634"/>
              <a:gd name="connsiteY76" fmla="*/ 730334 h 1000832"/>
              <a:gd name="connsiteX77" fmla="*/ 6632249 w 8060634"/>
              <a:gd name="connsiteY77" fmla="*/ 720395 h 1000832"/>
              <a:gd name="connsiteX78" fmla="*/ 6743735 w 8060634"/>
              <a:gd name="connsiteY78" fmla="*/ 706910 h 1000832"/>
              <a:gd name="connsiteX79" fmla="*/ 6982551 w 8060634"/>
              <a:gd name="connsiteY79" fmla="*/ 723592 h 1000832"/>
              <a:gd name="connsiteX80" fmla="*/ 7111065 w 8060634"/>
              <a:gd name="connsiteY80" fmla="*/ 750212 h 1000832"/>
              <a:gd name="connsiteX81" fmla="*/ 7176052 w 8060634"/>
              <a:gd name="connsiteY81" fmla="*/ 760151 h 1000832"/>
              <a:gd name="connsiteX82" fmla="*/ 7245626 w 8060634"/>
              <a:gd name="connsiteY82" fmla="*/ 789969 h 1000832"/>
              <a:gd name="connsiteX83" fmla="*/ 7305260 w 8060634"/>
              <a:gd name="connsiteY83" fmla="*/ 809847 h 1000832"/>
              <a:gd name="connsiteX84" fmla="*/ 7364895 w 8060634"/>
              <a:gd name="connsiteY84" fmla="*/ 839664 h 1000832"/>
              <a:gd name="connsiteX85" fmla="*/ 7424530 w 8060634"/>
              <a:gd name="connsiteY85" fmla="*/ 859542 h 1000832"/>
              <a:gd name="connsiteX86" fmla="*/ 7454347 w 8060634"/>
              <a:gd name="connsiteY86" fmla="*/ 869482 h 1000832"/>
              <a:gd name="connsiteX87" fmla="*/ 7504043 w 8060634"/>
              <a:gd name="connsiteY87" fmla="*/ 879421 h 1000832"/>
              <a:gd name="connsiteX88" fmla="*/ 7563678 w 8060634"/>
              <a:gd name="connsiteY88" fmla="*/ 899299 h 1000832"/>
              <a:gd name="connsiteX89" fmla="*/ 7593495 w 8060634"/>
              <a:gd name="connsiteY89" fmla="*/ 909238 h 1000832"/>
              <a:gd name="connsiteX90" fmla="*/ 7633252 w 8060634"/>
              <a:gd name="connsiteY90" fmla="*/ 919177 h 1000832"/>
              <a:gd name="connsiteX91" fmla="*/ 7729446 w 8060634"/>
              <a:gd name="connsiteY91" fmla="*/ 936206 h 1000832"/>
              <a:gd name="connsiteX92" fmla="*/ 7881730 w 8060634"/>
              <a:gd name="connsiteY92" fmla="*/ 958934 h 1000832"/>
              <a:gd name="connsiteX93" fmla="*/ 7921487 w 8060634"/>
              <a:gd name="connsiteY93" fmla="*/ 968873 h 1000832"/>
              <a:gd name="connsiteX94" fmla="*/ 7981121 w 8060634"/>
              <a:gd name="connsiteY94" fmla="*/ 978812 h 1000832"/>
              <a:gd name="connsiteX95" fmla="*/ 8001000 w 8060634"/>
              <a:gd name="connsiteY95" fmla="*/ 998690 h 1000832"/>
              <a:gd name="connsiteX96" fmla="*/ 8060634 w 8060634"/>
              <a:gd name="connsiteY96"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174434 w 8060634"/>
              <a:gd name="connsiteY50" fmla="*/ 628093 h 1000832"/>
              <a:gd name="connsiteX51" fmla="*/ 4320190 w 8060634"/>
              <a:gd name="connsiteY51" fmla="*/ 740378 h 1000832"/>
              <a:gd name="connsiteX52" fmla="*/ 4550474 w 8060634"/>
              <a:gd name="connsiteY52" fmla="*/ 757873 h 1000832"/>
              <a:gd name="connsiteX53" fmla="*/ 4688603 w 8060634"/>
              <a:gd name="connsiteY53" fmla="*/ 695814 h 1000832"/>
              <a:gd name="connsiteX54" fmla="*/ 4764672 w 8060634"/>
              <a:gd name="connsiteY54" fmla="*/ 673899 h 1000832"/>
              <a:gd name="connsiteX55" fmla="*/ 4937995 w 8060634"/>
              <a:gd name="connsiteY55" fmla="*/ 636991 h 1000832"/>
              <a:gd name="connsiteX56" fmla="*/ 5179407 w 8060634"/>
              <a:gd name="connsiteY56" fmla="*/ 678683 h 1000832"/>
              <a:gd name="connsiteX57" fmla="*/ 5258147 w 8060634"/>
              <a:gd name="connsiteY57" fmla="*/ 603627 h 1000832"/>
              <a:gd name="connsiteX58" fmla="*/ 5327374 w 8060634"/>
              <a:gd name="connsiteY58" fmla="*/ 621003 h 1000832"/>
              <a:gd name="connsiteX59" fmla="*/ 5347252 w 8060634"/>
              <a:gd name="connsiteY59" fmla="*/ 640882 h 1000832"/>
              <a:gd name="connsiteX60" fmla="*/ 5377069 w 8060634"/>
              <a:gd name="connsiteY60" fmla="*/ 650821 h 1000832"/>
              <a:gd name="connsiteX61" fmla="*/ 5406887 w 8060634"/>
              <a:gd name="connsiteY61" fmla="*/ 670699 h 1000832"/>
              <a:gd name="connsiteX62" fmla="*/ 5466521 w 8060634"/>
              <a:gd name="connsiteY62" fmla="*/ 690577 h 1000832"/>
              <a:gd name="connsiteX63" fmla="*/ 5496339 w 8060634"/>
              <a:gd name="connsiteY63" fmla="*/ 700516 h 1000832"/>
              <a:gd name="connsiteX64" fmla="*/ 5526156 w 8060634"/>
              <a:gd name="connsiteY64" fmla="*/ 720395 h 1000832"/>
              <a:gd name="connsiteX65" fmla="*/ 5555974 w 8060634"/>
              <a:gd name="connsiteY65" fmla="*/ 730334 h 1000832"/>
              <a:gd name="connsiteX66" fmla="*/ 5655365 w 8060634"/>
              <a:gd name="connsiteY66" fmla="*/ 750212 h 1000832"/>
              <a:gd name="connsiteX67" fmla="*/ 5695121 w 8060634"/>
              <a:gd name="connsiteY67" fmla="*/ 760151 h 1000832"/>
              <a:gd name="connsiteX68" fmla="*/ 5834269 w 8060634"/>
              <a:gd name="connsiteY68" fmla="*/ 780029 h 1000832"/>
              <a:gd name="connsiteX69" fmla="*/ 5922331 w 8060634"/>
              <a:gd name="connsiteY69" fmla="*/ 770786 h 1000832"/>
              <a:gd name="connsiteX70" fmla="*/ 6105823 w 8060634"/>
              <a:gd name="connsiteY70" fmla="*/ 764738 h 1000832"/>
              <a:gd name="connsiteX71" fmla="*/ 6302103 w 8060634"/>
              <a:gd name="connsiteY71" fmla="*/ 751602 h 1000832"/>
              <a:gd name="connsiteX72" fmla="*/ 6380226 w 8060634"/>
              <a:gd name="connsiteY72" fmla="*/ 738465 h 1000832"/>
              <a:gd name="connsiteX73" fmla="*/ 6452650 w 8060634"/>
              <a:gd name="connsiteY73" fmla="*/ 731724 h 1000832"/>
              <a:gd name="connsiteX74" fmla="*/ 6530008 w 8060634"/>
              <a:gd name="connsiteY74" fmla="*/ 727831 h 1000832"/>
              <a:gd name="connsiteX75" fmla="*/ 6589643 w 8060634"/>
              <a:gd name="connsiteY75" fmla="*/ 730334 h 1000832"/>
              <a:gd name="connsiteX76" fmla="*/ 6632249 w 8060634"/>
              <a:gd name="connsiteY76" fmla="*/ 720395 h 1000832"/>
              <a:gd name="connsiteX77" fmla="*/ 6743735 w 8060634"/>
              <a:gd name="connsiteY77" fmla="*/ 706910 h 1000832"/>
              <a:gd name="connsiteX78" fmla="*/ 6982551 w 8060634"/>
              <a:gd name="connsiteY78" fmla="*/ 723592 h 1000832"/>
              <a:gd name="connsiteX79" fmla="*/ 7111065 w 8060634"/>
              <a:gd name="connsiteY79" fmla="*/ 750212 h 1000832"/>
              <a:gd name="connsiteX80" fmla="*/ 7176052 w 8060634"/>
              <a:gd name="connsiteY80" fmla="*/ 760151 h 1000832"/>
              <a:gd name="connsiteX81" fmla="*/ 7245626 w 8060634"/>
              <a:gd name="connsiteY81" fmla="*/ 789969 h 1000832"/>
              <a:gd name="connsiteX82" fmla="*/ 7305260 w 8060634"/>
              <a:gd name="connsiteY82" fmla="*/ 809847 h 1000832"/>
              <a:gd name="connsiteX83" fmla="*/ 7364895 w 8060634"/>
              <a:gd name="connsiteY83" fmla="*/ 839664 h 1000832"/>
              <a:gd name="connsiteX84" fmla="*/ 7424530 w 8060634"/>
              <a:gd name="connsiteY84" fmla="*/ 859542 h 1000832"/>
              <a:gd name="connsiteX85" fmla="*/ 7454347 w 8060634"/>
              <a:gd name="connsiteY85" fmla="*/ 869482 h 1000832"/>
              <a:gd name="connsiteX86" fmla="*/ 7504043 w 8060634"/>
              <a:gd name="connsiteY86" fmla="*/ 879421 h 1000832"/>
              <a:gd name="connsiteX87" fmla="*/ 7563678 w 8060634"/>
              <a:gd name="connsiteY87" fmla="*/ 899299 h 1000832"/>
              <a:gd name="connsiteX88" fmla="*/ 7593495 w 8060634"/>
              <a:gd name="connsiteY88" fmla="*/ 909238 h 1000832"/>
              <a:gd name="connsiteX89" fmla="*/ 7633252 w 8060634"/>
              <a:gd name="connsiteY89" fmla="*/ 919177 h 1000832"/>
              <a:gd name="connsiteX90" fmla="*/ 7729446 w 8060634"/>
              <a:gd name="connsiteY90" fmla="*/ 936206 h 1000832"/>
              <a:gd name="connsiteX91" fmla="*/ 7881730 w 8060634"/>
              <a:gd name="connsiteY91" fmla="*/ 958934 h 1000832"/>
              <a:gd name="connsiteX92" fmla="*/ 7921487 w 8060634"/>
              <a:gd name="connsiteY92" fmla="*/ 968873 h 1000832"/>
              <a:gd name="connsiteX93" fmla="*/ 7981121 w 8060634"/>
              <a:gd name="connsiteY93" fmla="*/ 978812 h 1000832"/>
              <a:gd name="connsiteX94" fmla="*/ 8001000 w 8060634"/>
              <a:gd name="connsiteY94" fmla="*/ 998690 h 1000832"/>
              <a:gd name="connsiteX95" fmla="*/ 8060634 w 8060634"/>
              <a:gd name="connsiteY9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320190 w 8060634"/>
              <a:gd name="connsiteY50" fmla="*/ 740378 h 1000832"/>
              <a:gd name="connsiteX51" fmla="*/ 4550474 w 8060634"/>
              <a:gd name="connsiteY51" fmla="*/ 757873 h 1000832"/>
              <a:gd name="connsiteX52" fmla="*/ 4688603 w 8060634"/>
              <a:gd name="connsiteY52" fmla="*/ 695814 h 1000832"/>
              <a:gd name="connsiteX53" fmla="*/ 4764672 w 8060634"/>
              <a:gd name="connsiteY53" fmla="*/ 673899 h 1000832"/>
              <a:gd name="connsiteX54" fmla="*/ 4937995 w 8060634"/>
              <a:gd name="connsiteY54" fmla="*/ 636991 h 1000832"/>
              <a:gd name="connsiteX55" fmla="*/ 5179407 w 8060634"/>
              <a:gd name="connsiteY55" fmla="*/ 678683 h 1000832"/>
              <a:gd name="connsiteX56" fmla="*/ 5258147 w 8060634"/>
              <a:gd name="connsiteY56" fmla="*/ 603627 h 1000832"/>
              <a:gd name="connsiteX57" fmla="*/ 5327374 w 8060634"/>
              <a:gd name="connsiteY57" fmla="*/ 621003 h 1000832"/>
              <a:gd name="connsiteX58" fmla="*/ 5347252 w 8060634"/>
              <a:gd name="connsiteY58" fmla="*/ 640882 h 1000832"/>
              <a:gd name="connsiteX59" fmla="*/ 5377069 w 8060634"/>
              <a:gd name="connsiteY59" fmla="*/ 650821 h 1000832"/>
              <a:gd name="connsiteX60" fmla="*/ 5406887 w 8060634"/>
              <a:gd name="connsiteY60" fmla="*/ 670699 h 1000832"/>
              <a:gd name="connsiteX61" fmla="*/ 5466521 w 8060634"/>
              <a:gd name="connsiteY61" fmla="*/ 690577 h 1000832"/>
              <a:gd name="connsiteX62" fmla="*/ 5496339 w 8060634"/>
              <a:gd name="connsiteY62" fmla="*/ 700516 h 1000832"/>
              <a:gd name="connsiteX63" fmla="*/ 5526156 w 8060634"/>
              <a:gd name="connsiteY63" fmla="*/ 720395 h 1000832"/>
              <a:gd name="connsiteX64" fmla="*/ 5555974 w 8060634"/>
              <a:gd name="connsiteY64" fmla="*/ 730334 h 1000832"/>
              <a:gd name="connsiteX65" fmla="*/ 5655365 w 8060634"/>
              <a:gd name="connsiteY65" fmla="*/ 750212 h 1000832"/>
              <a:gd name="connsiteX66" fmla="*/ 5695121 w 8060634"/>
              <a:gd name="connsiteY66" fmla="*/ 760151 h 1000832"/>
              <a:gd name="connsiteX67" fmla="*/ 5834269 w 8060634"/>
              <a:gd name="connsiteY67" fmla="*/ 780029 h 1000832"/>
              <a:gd name="connsiteX68" fmla="*/ 5922331 w 8060634"/>
              <a:gd name="connsiteY68" fmla="*/ 770786 h 1000832"/>
              <a:gd name="connsiteX69" fmla="*/ 6105823 w 8060634"/>
              <a:gd name="connsiteY69" fmla="*/ 764738 h 1000832"/>
              <a:gd name="connsiteX70" fmla="*/ 6302103 w 8060634"/>
              <a:gd name="connsiteY70" fmla="*/ 751602 h 1000832"/>
              <a:gd name="connsiteX71" fmla="*/ 6380226 w 8060634"/>
              <a:gd name="connsiteY71" fmla="*/ 738465 h 1000832"/>
              <a:gd name="connsiteX72" fmla="*/ 6452650 w 8060634"/>
              <a:gd name="connsiteY72" fmla="*/ 731724 h 1000832"/>
              <a:gd name="connsiteX73" fmla="*/ 6530008 w 8060634"/>
              <a:gd name="connsiteY73" fmla="*/ 727831 h 1000832"/>
              <a:gd name="connsiteX74" fmla="*/ 6589643 w 8060634"/>
              <a:gd name="connsiteY74" fmla="*/ 730334 h 1000832"/>
              <a:gd name="connsiteX75" fmla="*/ 6632249 w 8060634"/>
              <a:gd name="connsiteY75" fmla="*/ 720395 h 1000832"/>
              <a:gd name="connsiteX76" fmla="*/ 6743735 w 8060634"/>
              <a:gd name="connsiteY76" fmla="*/ 706910 h 1000832"/>
              <a:gd name="connsiteX77" fmla="*/ 6982551 w 8060634"/>
              <a:gd name="connsiteY77" fmla="*/ 723592 h 1000832"/>
              <a:gd name="connsiteX78" fmla="*/ 7111065 w 8060634"/>
              <a:gd name="connsiteY78" fmla="*/ 750212 h 1000832"/>
              <a:gd name="connsiteX79" fmla="*/ 7176052 w 8060634"/>
              <a:gd name="connsiteY79" fmla="*/ 760151 h 1000832"/>
              <a:gd name="connsiteX80" fmla="*/ 7245626 w 8060634"/>
              <a:gd name="connsiteY80" fmla="*/ 789969 h 1000832"/>
              <a:gd name="connsiteX81" fmla="*/ 7305260 w 8060634"/>
              <a:gd name="connsiteY81" fmla="*/ 809847 h 1000832"/>
              <a:gd name="connsiteX82" fmla="*/ 7364895 w 8060634"/>
              <a:gd name="connsiteY82" fmla="*/ 839664 h 1000832"/>
              <a:gd name="connsiteX83" fmla="*/ 7424530 w 8060634"/>
              <a:gd name="connsiteY83" fmla="*/ 859542 h 1000832"/>
              <a:gd name="connsiteX84" fmla="*/ 7454347 w 8060634"/>
              <a:gd name="connsiteY84" fmla="*/ 869482 h 1000832"/>
              <a:gd name="connsiteX85" fmla="*/ 7504043 w 8060634"/>
              <a:gd name="connsiteY85" fmla="*/ 879421 h 1000832"/>
              <a:gd name="connsiteX86" fmla="*/ 7563678 w 8060634"/>
              <a:gd name="connsiteY86" fmla="*/ 899299 h 1000832"/>
              <a:gd name="connsiteX87" fmla="*/ 7593495 w 8060634"/>
              <a:gd name="connsiteY87" fmla="*/ 909238 h 1000832"/>
              <a:gd name="connsiteX88" fmla="*/ 7633252 w 8060634"/>
              <a:gd name="connsiteY88" fmla="*/ 919177 h 1000832"/>
              <a:gd name="connsiteX89" fmla="*/ 7729446 w 8060634"/>
              <a:gd name="connsiteY89" fmla="*/ 936206 h 1000832"/>
              <a:gd name="connsiteX90" fmla="*/ 7881730 w 8060634"/>
              <a:gd name="connsiteY90" fmla="*/ 958934 h 1000832"/>
              <a:gd name="connsiteX91" fmla="*/ 7921487 w 8060634"/>
              <a:gd name="connsiteY91" fmla="*/ 968873 h 1000832"/>
              <a:gd name="connsiteX92" fmla="*/ 7981121 w 8060634"/>
              <a:gd name="connsiteY92" fmla="*/ 978812 h 1000832"/>
              <a:gd name="connsiteX93" fmla="*/ 8001000 w 8060634"/>
              <a:gd name="connsiteY93" fmla="*/ 998690 h 1000832"/>
              <a:gd name="connsiteX94" fmla="*/ 8060634 w 8060634"/>
              <a:gd name="connsiteY9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099108 w 8060634"/>
              <a:gd name="connsiteY49" fmla="*/ 607337 h 1000832"/>
              <a:gd name="connsiteX50" fmla="*/ 4114800 w 8060634"/>
              <a:gd name="connsiteY50" fmla="*/ 723593 h 1000832"/>
              <a:gd name="connsiteX51" fmla="*/ 4320190 w 8060634"/>
              <a:gd name="connsiteY51" fmla="*/ 740378 h 1000832"/>
              <a:gd name="connsiteX52" fmla="*/ 4550474 w 8060634"/>
              <a:gd name="connsiteY52" fmla="*/ 757873 h 1000832"/>
              <a:gd name="connsiteX53" fmla="*/ 4688603 w 8060634"/>
              <a:gd name="connsiteY53" fmla="*/ 695814 h 1000832"/>
              <a:gd name="connsiteX54" fmla="*/ 4764672 w 8060634"/>
              <a:gd name="connsiteY54" fmla="*/ 673899 h 1000832"/>
              <a:gd name="connsiteX55" fmla="*/ 4937995 w 8060634"/>
              <a:gd name="connsiteY55" fmla="*/ 636991 h 1000832"/>
              <a:gd name="connsiteX56" fmla="*/ 5179407 w 8060634"/>
              <a:gd name="connsiteY56" fmla="*/ 678683 h 1000832"/>
              <a:gd name="connsiteX57" fmla="*/ 5258147 w 8060634"/>
              <a:gd name="connsiteY57" fmla="*/ 603627 h 1000832"/>
              <a:gd name="connsiteX58" fmla="*/ 5327374 w 8060634"/>
              <a:gd name="connsiteY58" fmla="*/ 621003 h 1000832"/>
              <a:gd name="connsiteX59" fmla="*/ 5347252 w 8060634"/>
              <a:gd name="connsiteY59" fmla="*/ 640882 h 1000832"/>
              <a:gd name="connsiteX60" fmla="*/ 5377069 w 8060634"/>
              <a:gd name="connsiteY60" fmla="*/ 650821 h 1000832"/>
              <a:gd name="connsiteX61" fmla="*/ 5406887 w 8060634"/>
              <a:gd name="connsiteY61" fmla="*/ 670699 h 1000832"/>
              <a:gd name="connsiteX62" fmla="*/ 5466521 w 8060634"/>
              <a:gd name="connsiteY62" fmla="*/ 690577 h 1000832"/>
              <a:gd name="connsiteX63" fmla="*/ 5496339 w 8060634"/>
              <a:gd name="connsiteY63" fmla="*/ 700516 h 1000832"/>
              <a:gd name="connsiteX64" fmla="*/ 5526156 w 8060634"/>
              <a:gd name="connsiteY64" fmla="*/ 720395 h 1000832"/>
              <a:gd name="connsiteX65" fmla="*/ 5555974 w 8060634"/>
              <a:gd name="connsiteY65" fmla="*/ 730334 h 1000832"/>
              <a:gd name="connsiteX66" fmla="*/ 5655365 w 8060634"/>
              <a:gd name="connsiteY66" fmla="*/ 750212 h 1000832"/>
              <a:gd name="connsiteX67" fmla="*/ 5695121 w 8060634"/>
              <a:gd name="connsiteY67" fmla="*/ 760151 h 1000832"/>
              <a:gd name="connsiteX68" fmla="*/ 5834269 w 8060634"/>
              <a:gd name="connsiteY68" fmla="*/ 780029 h 1000832"/>
              <a:gd name="connsiteX69" fmla="*/ 5922331 w 8060634"/>
              <a:gd name="connsiteY69" fmla="*/ 770786 h 1000832"/>
              <a:gd name="connsiteX70" fmla="*/ 6105823 w 8060634"/>
              <a:gd name="connsiteY70" fmla="*/ 764738 h 1000832"/>
              <a:gd name="connsiteX71" fmla="*/ 6302103 w 8060634"/>
              <a:gd name="connsiteY71" fmla="*/ 751602 h 1000832"/>
              <a:gd name="connsiteX72" fmla="*/ 6380226 w 8060634"/>
              <a:gd name="connsiteY72" fmla="*/ 738465 h 1000832"/>
              <a:gd name="connsiteX73" fmla="*/ 6452650 w 8060634"/>
              <a:gd name="connsiteY73" fmla="*/ 731724 h 1000832"/>
              <a:gd name="connsiteX74" fmla="*/ 6530008 w 8060634"/>
              <a:gd name="connsiteY74" fmla="*/ 727831 h 1000832"/>
              <a:gd name="connsiteX75" fmla="*/ 6589643 w 8060634"/>
              <a:gd name="connsiteY75" fmla="*/ 730334 h 1000832"/>
              <a:gd name="connsiteX76" fmla="*/ 6632249 w 8060634"/>
              <a:gd name="connsiteY76" fmla="*/ 720395 h 1000832"/>
              <a:gd name="connsiteX77" fmla="*/ 6743735 w 8060634"/>
              <a:gd name="connsiteY77" fmla="*/ 706910 h 1000832"/>
              <a:gd name="connsiteX78" fmla="*/ 6982551 w 8060634"/>
              <a:gd name="connsiteY78" fmla="*/ 723592 h 1000832"/>
              <a:gd name="connsiteX79" fmla="*/ 7111065 w 8060634"/>
              <a:gd name="connsiteY79" fmla="*/ 750212 h 1000832"/>
              <a:gd name="connsiteX80" fmla="*/ 7176052 w 8060634"/>
              <a:gd name="connsiteY80" fmla="*/ 760151 h 1000832"/>
              <a:gd name="connsiteX81" fmla="*/ 7245626 w 8060634"/>
              <a:gd name="connsiteY81" fmla="*/ 789969 h 1000832"/>
              <a:gd name="connsiteX82" fmla="*/ 7305260 w 8060634"/>
              <a:gd name="connsiteY82" fmla="*/ 809847 h 1000832"/>
              <a:gd name="connsiteX83" fmla="*/ 7364895 w 8060634"/>
              <a:gd name="connsiteY83" fmla="*/ 839664 h 1000832"/>
              <a:gd name="connsiteX84" fmla="*/ 7424530 w 8060634"/>
              <a:gd name="connsiteY84" fmla="*/ 859542 h 1000832"/>
              <a:gd name="connsiteX85" fmla="*/ 7454347 w 8060634"/>
              <a:gd name="connsiteY85" fmla="*/ 869482 h 1000832"/>
              <a:gd name="connsiteX86" fmla="*/ 7504043 w 8060634"/>
              <a:gd name="connsiteY86" fmla="*/ 879421 h 1000832"/>
              <a:gd name="connsiteX87" fmla="*/ 7563678 w 8060634"/>
              <a:gd name="connsiteY87" fmla="*/ 899299 h 1000832"/>
              <a:gd name="connsiteX88" fmla="*/ 7593495 w 8060634"/>
              <a:gd name="connsiteY88" fmla="*/ 909238 h 1000832"/>
              <a:gd name="connsiteX89" fmla="*/ 7633252 w 8060634"/>
              <a:gd name="connsiteY89" fmla="*/ 919177 h 1000832"/>
              <a:gd name="connsiteX90" fmla="*/ 7729446 w 8060634"/>
              <a:gd name="connsiteY90" fmla="*/ 936206 h 1000832"/>
              <a:gd name="connsiteX91" fmla="*/ 7881730 w 8060634"/>
              <a:gd name="connsiteY91" fmla="*/ 958934 h 1000832"/>
              <a:gd name="connsiteX92" fmla="*/ 7921487 w 8060634"/>
              <a:gd name="connsiteY92" fmla="*/ 968873 h 1000832"/>
              <a:gd name="connsiteX93" fmla="*/ 7981121 w 8060634"/>
              <a:gd name="connsiteY93" fmla="*/ 978812 h 1000832"/>
              <a:gd name="connsiteX94" fmla="*/ 8001000 w 8060634"/>
              <a:gd name="connsiteY94" fmla="*/ 998690 h 1000832"/>
              <a:gd name="connsiteX95" fmla="*/ 8060634 w 8060634"/>
              <a:gd name="connsiteY9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084982 w 8060634"/>
              <a:gd name="connsiteY48" fmla="*/ 601125 h 1000832"/>
              <a:gd name="connsiteX49" fmla="*/ 4114800 w 8060634"/>
              <a:gd name="connsiteY49" fmla="*/ 723593 h 1000832"/>
              <a:gd name="connsiteX50" fmla="*/ 4320190 w 8060634"/>
              <a:gd name="connsiteY50" fmla="*/ 740378 h 1000832"/>
              <a:gd name="connsiteX51" fmla="*/ 4550474 w 8060634"/>
              <a:gd name="connsiteY51" fmla="*/ 757873 h 1000832"/>
              <a:gd name="connsiteX52" fmla="*/ 4688603 w 8060634"/>
              <a:gd name="connsiteY52" fmla="*/ 695814 h 1000832"/>
              <a:gd name="connsiteX53" fmla="*/ 4764672 w 8060634"/>
              <a:gd name="connsiteY53" fmla="*/ 673899 h 1000832"/>
              <a:gd name="connsiteX54" fmla="*/ 4937995 w 8060634"/>
              <a:gd name="connsiteY54" fmla="*/ 636991 h 1000832"/>
              <a:gd name="connsiteX55" fmla="*/ 5179407 w 8060634"/>
              <a:gd name="connsiteY55" fmla="*/ 678683 h 1000832"/>
              <a:gd name="connsiteX56" fmla="*/ 5258147 w 8060634"/>
              <a:gd name="connsiteY56" fmla="*/ 603627 h 1000832"/>
              <a:gd name="connsiteX57" fmla="*/ 5327374 w 8060634"/>
              <a:gd name="connsiteY57" fmla="*/ 621003 h 1000832"/>
              <a:gd name="connsiteX58" fmla="*/ 5347252 w 8060634"/>
              <a:gd name="connsiteY58" fmla="*/ 640882 h 1000832"/>
              <a:gd name="connsiteX59" fmla="*/ 5377069 w 8060634"/>
              <a:gd name="connsiteY59" fmla="*/ 650821 h 1000832"/>
              <a:gd name="connsiteX60" fmla="*/ 5406887 w 8060634"/>
              <a:gd name="connsiteY60" fmla="*/ 670699 h 1000832"/>
              <a:gd name="connsiteX61" fmla="*/ 5466521 w 8060634"/>
              <a:gd name="connsiteY61" fmla="*/ 690577 h 1000832"/>
              <a:gd name="connsiteX62" fmla="*/ 5496339 w 8060634"/>
              <a:gd name="connsiteY62" fmla="*/ 700516 h 1000832"/>
              <a:gd name="connsiteX63" fmla="*/ 5526156 w 8060634"/>
              <a:gd name="connsiteY63" fmla="*/ 720395 h 1000832"/>
              <a:gd name="connsiteX64" fmla="*/ 5555974 w 8060634"/>
              <a:gd name="connsiteY64" fmla="*/ 730334 h 1000832"/>
              <a:gd name="connsiteX65" fmla="*/ 5655365 w 8060634"/>
              <a:gd name="connsiteY65" fmla="*/ 750212 h 1000832"/>
              <a:gd name="connsiteX66" fmla="*/ 5695121 w 8060634"/>
              <a:gd name="connsiteY66" fmla="*/ 760151 h 1000832"/>
              <a:gd name="connsiteX67" fmla="*/ 5834269 w 8060634"/>
              <a:gd name="connsiteY67" fmla="*/ 780029 h 1000832"/>
              <a:gd name="connsiteX68" fmla="*/ 5922331 w 8060634"/>
              <a:gd name="connsiteY68" fmla="*/ 770786 h 1000832"/>
              <a:gd name="connsiteX69" fmla="*/ 6105823 w 8060634"/>
              <a:gd name="connsiteY69" fmla="*/ 764738 h 1000832"/>
              <a:gd name="connsiteX70" fmla="*/ 6302103 w 8060634"/>
              <a:gd name="connsiteY70" fmla="*/ 751602 h 1000832"/>
              <a:gd name="connsiteX71" fmla="*/ 6380226 w 8060634"/>
              <a:gd name="connsiteY71" fmla="*/ 738465 h 1000832"/>
              <a:gd name="connsiteX72" fmla="*/ 6452650 w 8060634"/>
              <a:gd name="connsiteY72" fmla="*/ 731724 h 1000832"/>
              <a:gd name="connsiteX73" fmla="*/ 6530008 w 8060634"/>
              <a:gd name="connsiteY73" fmla="*/ 727831 h 1000832"/>
              <a:gd name="connsiteX74" fmla="*/ 6589643 w 8060634"/>
              <a:gd name="connsiteY74" fmla="*/ 730334 h 1000832"/>
              <a:gd name="connsiteX75" fmla="*/ 6632249 w 8060634"/>
              <a:gd name="connsiteY75" fmla="*/ 720395 h 1000832"/>
              <a:gd name="connsiteX76" fmla="*/ 6743735 w 8060634"/>
              <a:gd name="connsiteY76" fmla="*/ 706910 h 1000832"/>
              <a:gd name="connsiteX77" fmla="*/ 6982551 w 8060634"/>
              <a:gd name="connsiteY77" fmla="*/ 723592 h 1000832"/>
              <a:gd name="connsiteX78" fmla="*/ 7111065 w 8060634"/>
              <a:gd name="connsiteY78" fmla="*/ 750212 h 1000832"/>
              <a:gd name="connsiteX79" fmla="*/ 7176052 w 8060634"/>
              <a:gd name="connsiteY79" fmla="*/ 760151 h 1000832"/>
              <a:gd name="connsiteX80" fmla="*/ 7245626 w 8060634"/>
              <a:gd name="connsiteY80" fmla="*/ 789969 h 1000832"/>
              <a:gd name="connsiteX81" fmla="*/ 7305260 w 8060634"/>
              <a:gd name="connsiteY81" fmla="*/ 809847 h 1000832"/>
              <a:gd name="connsiteX82" fmla="*/ 7364895 w 8060634"/>
              <a:gd name="connsiteY82" fmla="*/ 839664 h 1000832"/>
              <a:gd name="connsiteX83" fmla="*/ 7424530 w 8060634"/>
              <a:gd name="connsiteY83" fmla="*/ 859542 h 1000832"/>
              <a:gd name="connsiteX84" fmla="*/ 7454347 w 8060634"/>
              <a:gd name="connsiteY84" fmla="*/ 869482 h 1000832"/>
              <a:gd name="connsiteX85" fmla="*/ 7504043 w 8060634"/>
              <a:gd name="connsiteY85" fmla="*/ 879421 h 1000832"/>
              <a:gd name="connsiteX86" fmla="*/ 7563678 w 8060634"/>
              <a:gd name="connsiteY86" fmla="*/ 899299 h 1000832"/>
              <a:gd name="connsiteX87" fmla="*/ 7593495 w 8060634"/>
              <a:gd name="connsiteY87" fmla="*/ 909238 h 1000832"/>
              <a:gd name="connsiteX88" fmla="*/ 7633252 w 8060634"/>
              <a:gd name="connsiteY88" fmla="*/ 919177 h 1000832"/>
              <a:gd name="connsiteX89" fmla="*/ 7729446 w 8060634"/>
              <a:gd name="connsiteY89" fmla="*/ 936206 h 1000832"/>
              <a:gd name="connsiteX90" fmla="*/ 7881730 w 8060634"/>
              <a:gd name="connsiteY90" fmla="*/ 958934 h 1000832"/>
              <a:gd name="connsiteX91" fmla="*/ 7921487 w 8060634"/>
              <a:gd name="connsiteY91" fmla="*/ 968873 h 1000832"/>
              <a:gd name="connsiteX92" fmla="*/ 7981121 w 8060634"/>
              <a:gd name="connsiteY92" fmla="*/ 978812 h 1000832"/>
              <a:gd name="connsiteX93" fmla="*/ 8001000 w 8060634"/>
              <a:gd name="connsiteY93" fmla="*/ 998690 h 1000832"/>
              <a:gd name="connsiteX94" fmla="*/ 8060634 w 8060634"/>
              <a:gd name="connsiteY9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25347 w 8060634"/>
              <a:gd name="connsiteY46" fmla="*/ 571308 h 1000832"/>
              <a:gd name="connsiteX47" fmla="*/ 4010561 w 8060634"/>
              <a:gd name="connsiteY47" fmla="*/ 662554 h 1000832"/>
              <a:gd name="connsiteX48" fmla="*/ 4114800 w 8060634"/>
              <a:gd name="connsiteY48" fmla="*/ 723593 h 1000832"/>
              <a:gd name="connsiteX49" fmla="*/ 4320190 w 8060634"/>
              <a:gd name="connsiteY49" fmla="*/ 740378 h 1000832"/>
              <a:gd name="connsiteX50" fmla="*/ 4550474 w 8060634"/>
              <a:gd name="connsiteY50" fmla="*/ 757873 h 1000832"/>
              <a:gd name="connsiteX51" fmla="*/ 4688603 w 8060634"/>
              <a:gd name="connsiteY51" fmla="*/ 695814 h 1000832"/>
              <a:gd name="connsiteX52" fmla="*/ 4764672 w 8060634"/>
              <a:gd name="connsiteY52" fmla="*/ 673899 h 1000832"/>
              <a:gd name="connsiteX53" fmla="*/ 4937995 w 8060634"/>
              <a:gd name="connsiteY53" fmla="*/ 636991 h 1000832"/>
              <a:gd name="connsiteX54" fmla="*/ 5179407 w 8060634"/>
              <a:gd name="connsiteY54" fmla="*/ 678683 h 1000832"/>
              <a:gd name="connsiteX55" fmla="*/ 5258147 w 8060634"/>
              <a:gd name="connsiteY55" fmla="*/ 603627 h 1000832"/>
              <a:gd name="connsiteX56" fmla="*/ 5327374 w 8060634"/>
              <a:gd name="connsiteY56" fmla="*/ 621003 h 1000832"/>
              <a:gd name="connsiteX57" fmla="*/ 5347252 w 8060634"/>
              <a:gd name="connsiteY57" fmla="*/ 640882 h 1000832"/>
              <a:gd name="connsiteX58" fmla="*/ 5377069 w 8060634"/>
              <a:gd name="connsiteY58" fmla="*/ 650821 h 1000832"/>
              <a:gd name="connsiteX59" fmla="*/ 5406887 w 8060634"/>
              <a:gd name="connsiteY59" fmla="*/ 670699 h 1000832"/>
              <a:gd name="connsiteX60" fmla="*/ 5466521 w 8060634"/>
              <a:gd name="connsiteY60" fmla="*/ 690577 h 1000832"/>
              <a:gd name="connsiteX61" fmla="*/ 5496339 w 8060634"/>
              <a:gd name="connsiteY61" fmla="*/ 700516 h 1000832"/>
              <a:gd name="connsiteX62" fmla="*/ 5526156 w 8060634"/>
              <a:gd name="connsiteY62" fmla="*/ 720395 h 1000832"/>
              <a:gd name="connsiteX63" fmla="*/ 5555974 w 8060634"/>
              <a:gd name="connsiteY63" fmla="*/ 730334 h 1000832"/>
              <a:gd name="connsiteX64" fmla="*/ 5655365 w 8060634"/>
              <a:gd name="connsiteY64" fmla="*/ 750212 h 1000832"/>
              <a:gd name="connsiteX65" fmla="*/ 5695121 w 8060634"/>
              <a:gd name="connsiteY65" fmla="*/ 760151 h 1000832"/>
              <a:gd name="connsiteX66" fmla="*/ 5834269 w 8060634"/>
              <a:gd name="connsiteY66" fmla="*/ 780029 h 1000832"/>
              <a:gd name="connsiteX67" fmla="*/ 5922331 w 8060634"/>
              <a:gd name="connsiteY67" fmla="*/ 770786 h 1000832"/>
              <a:gd name="connsiteX68" fmla="*/ 6105823 w 8060634"/>
              <a:gd name="connsiteY68" fmla="*/ 764738 h 1000832"/>
              <a:gd name="connsiteX69" fmla="*/ 6302103 w 8060634"/>
              <a:gd name="connsiteY69" fmla="*/ 751602 h 1000832"/>
              <a:gd name="connsiteX70" fmla="*/ 6380226 w 8060634"/>
              <a:gd name="connsiteY70" fmla="*/ 738465 h 1000832"/>
              <a:gd name="connsiteX71" fmla="*/ 6452650 w 8060634"/>
              <a:gd name="connsiteY71" fmla="*/ 731724 h 1000832"/>
              <a:gd name="connsiteX72" fmla="*/ 6530008 w 8060634"/>
              <a:gd name="connsiteY72" fmla="*/ 727831 h 1000832"/>
              <a:gd name="connsiteX73" fmla="*/ 6589643 w 8060634"/>
              <a:gd name="connsiteY73" fmla="*/ 730334 h 1000832"/>
              <a:gd name="connsiteX74" fmla="*/ 6632249 w 8060634"/>
              <a:gd name="connsiteY74" fmla="*/ 720395 h 1000832"/>
              <a:gd name="connsiteX75" fmla="*/ 6743735 w 8060634"/>
              <a:gd name="connsiteY75" fmla="*/ 706910 h 1000832"/>
              <a:gd name="connsiteX76" fmla="*/ 6982551 w 8060634"/>
              <a:gd name="connsiteY76" fmla="*/ 723592 h 1000832"/>
              <a:gd name="connsiteX77" fmla="*/ 7111065 w 8060634"/>
              <a:gd name="connsiteY77" fmla="*/ 750212 h 1000832"/>
              <a:gd name="connsiteX78" fmla="*/ 7176052 w 8060634"/>
              <a:gd name="connsiteY78" fmla="*/ 760151 h 1000832"/>
              <a:gd name="connsiteX79" fmla="*/ 7245626 w 8060634"/>
              <a:gd name="connsiteY79" fmla="*/ 789969 h 1000832"/>
              <a:gd name="connsiteX80" fmla="*/ 7305260 w 8060634"/>
              <a:gd name="connsiteY80" fmla="*/ 809847 h 1000832"/>
              <a:gd name="connsiteX81" fmla="*/ 7364895 w 8060634"/>
              <a:gd name="connsiteY81" fmla="*/ 839664 h 1000832"/>
              <a:gd name="connsiteX82" fmla="*/ 7424530 w 8060634"/>
              <a:gd name="connsiteY82" fmla="*/ 859542 h 1000832"/>
              <a:gd name="connsiteX83" fmla="*/ 7454347 w 8060634"/>
              <a:gd name="connsiteY83" fmla="*/ 869482 h 1000832"/>
              <a:gd name="connsiteX84" fmla="*/ 7504043 w 8060634"/>
              <a:gd name="connsiteY84" fmla="*/ 879421 h 1000832"/>
              <a:gd name="connsiteX85" fmla="*/ 7563678 w 8060634"/>
              <a:gd name="connsiteY85" fmla="*/ 899299 h 1000832"/>
              <a:gd name="connsiteX86" fmla="*/ 7593495 w 8060634"/>
              <a:gd name="connsiteY86" fmla="*/ 909238 h 1000832"/>
              <a:gd name="connsiteX87" fmla="*/ 7633252 w 8060634"/>
              <a:gd name="connsiteY87" fmla="*/ 919177 h 1000832"/>
              <a:gd name="connsiteX88" fmla="*/ 7729446 w 8060634"/>
              <a:gd name="connsiteY88" fmla="*/ 936206 h 1000832"/>
              <a:gd name="connsiteX89" fmla="*/ 7881730 w 8060634"/>
              <a:gd name="connsiteY89" fmla="*/ 958934 h 1000832"/>
              <a:gd name="connsiteX90" fmla="*/ 7921487 w 8060634"/>
              <a:gd name="connsiteY90" fmla="*/ 968873 h 1000832"/>
              <a:gd name="connsiteX91" fmla="*/ 7981121 w 8060634"/>
              <a:gd name="connsiteY91" fmla="*/ 978812 h 1000832"/>
              <a:gd name="connsiteX92" fmla="*/ 8001000 w 8060634"/>
              <a:gd name="connsiteY92" fmla="*/ 998690 h 1000832"/>
              <a:gd name="connsiteX93" fmla="*/ 8060634 w 8060634"/>
              <a:gd name="connsiteY9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3942004 w 8060634"/>
              <a:gd name="connsiteY45" fmla="*/ 628276 h 1000832"/>
              <a:gd name="connsiteX46" fmla="*/ 4010561 w 8060634"/>
              <a:gd name="connsiteY46" fmla="*/ 662554 h 1000832"/>
              <a:gd name="connsiteX47" fmla="*/ 4114800 w 8060634"/>
              <a:gd name="connsiteY47" fmla="*/ 723593 h 1000832"/>
              <a:gd name="connsiteX48" fmla="*/ 4320190 w 8060634"/>
              <a:gd name="connsiteY48" fmla="*/ 740378 h 1000832"/>
              <a:gd name="connsiteX49" fmla="*/ 4550474 w 8060634"/>
              <a:gd name="connsiteY49" fmla="*/ 757873 h 1000832"/>
              <a:gd name="connsiteX50" fmla="*/ 4688603 w 8060634"/>
              <a:gd name="connsiteY50" fmla="*/ 695814 h 1000832"/>
              <a:gd name="connsiteX51" fmla="*/ 4764672 w 8060634"/>
              <a:gd name="connsiteY51" fmla="*/ 673899 h 1000832"/>
              <a:gd name="connsiteX52" fmla="*/ 4937995 w 8060634"/>
              <a:gd name="connsiteY52" fmla="*/ 636991 h 1000832"/>
              <a:gd name="connsiteX53" fmla="*/ 5179407 w 8060634"/>
              <a:gd name="connsiteY53" fmla="*/ 678683 h 1000832"/>
              <a:gd name="connsiteX54" fmla="*/ 5258147 w 8060634"/>
              <a:gd name="connsiteY54" fmla="*/ 603627 h 1000832"/>
              <a:gd name="connsiteX55" fmla="*/ 5327374 w 8060634"/>
              <a:gd name="connsiteY55" fmla="*/ 621003 h 1000832"/>
              <a:gd name="connsiteX56" fmla="*/ 5347252 w 8060634"/>
              <a:gd name="connsiteY56" fmla="*/ 640882 h 1000832"/>
              <a:gd name="connsiteX57" fmla="*/ 5377069 w 8060634"/>
              <a:gd name="connsiteY57" fmla="*/ 650821 h 1000832"/>
              <a:gd name="connsiteX58" fmla="*/ 5406887 w 8060634"/>
              <a:gd name="connsiteY58" fmla="*/ 670699 h 1000832"/>
              <a:gd name="connsiteX59" fmla="*/ 5466521 w 8060634"/>
              <a:gd name="connsiteY59" fmla="*/ 690577 h 1000832"/>
              <a:gd name="connsiteX60" fmla="*/ 5496339 w 8060634"/>
              <a:gd name="connsiteY60" fmla="*/ 700516 h 1000832"/>
              <a:gd name="connsiteX61" fmla="*/ 5526156 w 8060634"/>
              <a:gd name="connsiteY61" fmla="*/ 720395 h 1000832"/>
              <a:gd name="connsiteX62" fmla="*/ 5555974 w 8060634"/>
              <a:gd name="connsiteY62" fmla="*/ 730334 h 1000832"/>
              <a:gd name="connsiteX63" fmla="*/ 5655365 w 8060634"/>
              <a:gd name="connsiteY63" fmla="*/ 750212 h 1000832"/>
              <a:gd name="connsiteX64" fmla="*/ 5695121 w 8060634"/>
              <a:gd name="connsiteY64" fmla="*/ 760151 h 1000832"/>
              <a:gd name="connsiteX65" fmla="*/ 5834269 w 8060634"/>
              <a:gd name="connsiteY65" fmla="*/ 780029 h 1000832"/>
              <a:gd name="connsiteX66" fmla="*/ 5922331 w 8060634"/>
              <a:gd name="connsiteY66" fmla="*/ 770786 h 1000832"/>
              <a:gd name="connsiteX67" fmla="*/ 6105823 w 8060634"/>
              <a:gd name="connsiteY67" fmla="*/ 764738 h 1000832"/>
              <a:gd name="connsiteX68" fmla="*/ 6302103 w 8060634"/>
              <a:gd name="connsiteY68" fmla="*/ 751602 h 1000832"/>
              <a:gd name="connsiteX69" fmla="*/ 6380226 w 8060634"/>
              <a:gd name="connsiteY69" fmla="*/ 738465 h 1000832"/>
              <a:gd name="connsiteX70" fmla="*/ 6452650 w 8060634"/>
              <a:gd name="connsiteY70" fmla="*/ 731724 h 1000832"/>
              <a:gd name="connsiteX71" fmla="*/ 6530008 w 8060634"/>
              <a:gd name="connsiteY71" fmla="*/ 727831 h 1000832"/>
              <a:gd name="connsiteX72" fmla="*/ 6589643 w 8060634"/>
              <a:gd name="connsiteY72" fmla="*/ 730334 h 1000832"/>
              <a:gd name="connsiteX73" fmla="*/ 6632249 w 8060634"/>
              <a:gd name="connsiteY73" fmla="*/ 720395 h 1000832"/>
              <a:gd name="connsiteX74" fmla="*/ 6743735 w 8060634"/>
              <a:gd name="connsiteY74" fmla="*/ 706910 h 1000832"/>
              <a:gd name="connsiteX75" fmla="*/ 6982551 w 8060634"/>
              <a:gd name="connsiteY75" fmla="*/ 723592 h 1000832"/>
              <a:gd name="connsiteX76" fmla="*/ 7111065 w 8060634"/>
              <a:gd name="connsiteY76" fmla="*/ 750212 h 1000832"/>
              <a:gd name="connsiteX77" fmla="*/ 7176052 w 8060634"/>
              <a:gd name="connsiteY77" fmla="*/ 760151 h 1000832"/>
              <a:gd name="connsiteX78" fmla="*/ 7245626 w 8060634"/>
              <a:gd name="connsiteY78" fmla="*/ 789969 h 1000832"/>
              <a:gd name="connsiteX79" fmla="*/ 7305260 w 8060634"/>
              <a:gd name="connsiteY79" fmla="*/ 809847 h 1000832"/>
              <a:gd name="connsiteX80" fmla="*/ 7364895 w 8060634"/>
              <a:gd name="connsiteY80" fmla="*/ 839664 h 1000832"/>
              <a:gd name="connsiteX81" fmla="*/ 7424530 w 8060634"/>
              <a:gd name="connsiteY81" fmla="*/ 859542 h 1000832"/>
              <a:gd name="connsiteX82" fmla="*/ 7454347 w 8060634"/>
              <a:gd name="connsiteY82" fmla="*/ 869482 h 1000832"/>
              <a:gd name="connsiteX83" fmla="*/ 7504043 w 8060634"/>
              <a:gd name="connsiteY83" fmla="*/ 879421 h 1000832"/>
              <a:gd name="connsiteX84" fmla="*/ 7563678 w 8060634"/>
              <a:gd name="connsiteY84" fmla="*/ 899299 h 1000832"/>
              <a:gd name="connsiteX85" fmla="*/ 7593495 w 8060634"/>
              <a:gd name="connsiteY85" fmla="*/ 909238 h 1000832"/>
              <a:gd name="connsiteX86" fmla="*/ 7633252 w 8060634"/>
              <a:gd name="connsiteY86" fmla="*/ 919177 h 1000832"/>
              <a:gd name="connsiteX87" fmla="*/ 7729446 w 8060634"/>
              <a:gd name="connsiteY87" fmla="*/ 936206 h 1000832"/>
              <a:gd name="connsiteX88" fmla="*/ 7881730 w 8060634"/>
              <a:gd name="connsiteY88" fmla="*/ 958934 h 1000832"/>
              <a:gd name="connsiteX89" fmla="*/ 7921487 w 8060634"/>
              <a:gd name="connsiteY89" fmla="*/ 968873 h 1000832"/>
              <a:gd name="connsiteX90" fmla="*/ 7981121 w 8060634"/>
              <a:gd name="connsiteY90" fmla="*/ 978812 h 1000832"/>
              <a:gd name="connsiteX91" fmla="*/ 8001000 w 8060634"/>
              <a:gd name="connsiteY91" fmla="*/ 998690 h 1000832"/>
              <a:gd name="connsiteX92" fmla="*/ 8060634 w 8060634"/>
              <a:gd name="connsiteY9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3985591 w 8060634"/>
              <a:gd name="connsiteY44" fmla="*/ 531551 h 1000832"/>
              <a:gd name="connsiteX45" fmla="*/ 4010561 w 8060634"/>
              <a:gd name="connsiteY45" fmla="*/ 662554 h 1000832"/>
              <a:gd name="connsiteX46" fmla="*/ 4114800 w 8060634"/>
              <a:gd name="connsiteY46" fmla="*/ 723593 h 1000832"/>
              <a:gd name="connsiteX47" fmla="*/ 4320190 w 8060634"/>
              <a:gd name="connsiteY47" fmla="*/ 740378 h 1000832"/>
              <a:gd name="connsiteX48" fmla="*/ 4550474 w 8060634"/>
              <a:gd name="connsiteY48" fmla="*/ 757873 h 1000832"/>
              <a:gd name="connsiteX49" fmla="*/ 4688603 w 8060634"/>
              <a:gd name="connsiteY49" fmla="*/ 695814 h 1000832"/>
              <a:gd name="connsiteX50" fmla="*/ 4764672 w 8060634"/>
              <a:gd name="connsiteY50" fmla="*/ 673899 h 1000832"/>
              <a:gd name="connsiteX51" fmla="*/ 4937995 w 8060634"/>
              <a:gd name="connsiteY51" fmla="*/ 636991 h 1000832"/>
              <a:gd name="connsiteX52" fmla="*/ 5179407 w 8060634"/>
              <a:gd name="connsiteY52" fmla="*/ 678683 h 1000832"/>
              <a:gd name="connsiteX53" fmla="*/ 5258147 w 8060634"/>
              <a:gd name="connsiteY53" fmla="*/ 603627 h 1000832"/>
              <a:gd name="connsiteX54" fmla="*/ 5327374 w 8060634"/>
              <a:gd name="connsiteY54" fmla="*/ 621003 h 1000832"/>
              <a:gd name="connsiteX55" fmla="*/ 5347252 w 8060634"/>
              <a:gd name="connsiteY55" fmla="*/ 640882 h 1000832"/>
              <a:gd name="connsiteX56" fmla="*/ 5377069 w 8060634"/>
              <a:gd name="connsiteY56" fmla="*/ 650821 h 1000832"/>
              <a:gd name="connsiteX57" fmla="*/ 5406887 w 8060634"/>
              <a:gd name="connsiteY57" fmla="*/ 670699 h 1000832"/>
              <a:gd name="connsiteX58" fmla="*/ 5466521 w 8060634"/>
              <a:gd name="connsiteY58" fmla="*/ 690577 h 1000832"/>
              <a:gd name="connsiteX59" fmla="*/ 5496339 w 8060634"/>
              <a:gd name="connsiteY59" fmla="*/ 700516 h 1000832"/>
              <a:gd name="connsiteX60" fmla="*/ 5526156 w 8060634"/>
              <a:gd name="connsiteY60" fmla="*/ 720395 h 1000832"/>
              <a:gd name="connsiteX61" fmla="*/ 5555974 w 8060634"/>
              <a:gd name="connsiteY61" fmla="*/ 730334 h 1000832"/>
              <a:gd name="connsiteX62" fmla="*/ 5655365 w 8060634"/>
              <a:gd name="connsiteY62" fmla="*/ 750212 h 1000832"/>
              <a:gd name="connsiteX63" fmla="*/ 5695121 w 8060634"/>
              <a:gd name="connsiteY63" fmla="*/ 760151 h 1000832"/>
              <a:gd name="connsiteX64" fmla="*/ 5834269 w 8060634"/>
              <a:gd name="connsiteY64" fmla="*/ 780029 h 1000832"/>
              <a:gd name="connsiteX65" fmla="*/ 5922331 w 8060634"/>
              <a:gd name="connsiteY65" fmla="*/ 770786 h 1000832"/>
              <a:gd name="connsiteX66" fmla="*/ 6105823 w 8060634"/>
              <a:gd name="connsiteY66" fmla="*/ 764738 h 1000832"/>
              <a:gd name="connsiteX67" fmla="*/ 6302103 w 8060634"/>
              <a:gd name="connsiteY67" fmla="*/ 751602 h 1000832"/>
              <a:gd name="connsiteX68" fmla="*/ 6380226 w 8060634"/>
              <a:gd name="connsiteY68" fmla="*/ 738465 h 1000832"/>
              <a:gd name="connsiteX69" fmla="*/ 6452650 w 8060634"/>
              <a:gd name="connsiteY69" fmla="*/ 731724 h 1000832"/>
              <a:gd name="connsiteX70" fmla="*/ 6530008 w 8060634"/>
              <a:gd name="connsiteY70" fmla="*/ 727831 h 1000832"/>
              <a:gd name="connsiteX71" fmla="*/ 6589643 w 8060634"/>
              <a:gd name="connsiteY71" fmla="*/ 730334 h 1000832"/>
              <a:gd name="connsiteX72" fmla="*/ 6632249 w 8060634"/>
              <a:gd name="connsiteY72" fmla="*/ 720395 h 1000832"/>
              <a:gd name="connsiteX73" fmla="*/ 6743735 w 8060634"/>
              <a:gd name="connsiteY73" fmla="*/ 706910 h 1000832"/>
              <a:gd name="connsiteX74" fmla="*/ 6982551 w 8060634"/>
              <a:gd name="connsiteY74" fmla="*/ 723592 h 1000832"/>
              <a:gd name="connsiteX75" fmla="*/ 7111065 w 8060634"/>
              <a:gd name="connsiteY75" fmla="*/ 750212 h 1000832"/>
              <a:gd name="connsiteX76" fmla="*/ 7176052 w 8060634"/>
              <a:gd name="connsiteY76" fmla="*/ 760151 h 1000832"/>
              <a:gd name="connsiteX77" fmla="*/ 7245626 w 8060634"/>
              <a:gd name="connsiteY77" fmla="*/ 789969 h 1000832"/>
              <a:gd name="connsiteX78" fmla="*/ 7305260 w 8060634"/>
              <a:gd name="connsiteY78" fmla="*/ 809847 h 1000832"/>
              <a:gd name="connsiteX79" fmla="*/ 7364895 w 8060634"/>
              <a:gd name="connsiteY79" fmla="*/ 839664 h 1000832"/>
              <a:gd name="connsiteX80" fmla="*/ 7424530 w 8060634"/>
              <a:gd name="connsiteY80" fmla="*/ 859542 h 1000832"/>
              <a:gd name="connsiteX81" fmla="*/ 7454347 w 8060634"/>
              <a:gd name="connsiteY81" fmla="*/ 869482 h 1000832"/>
              <a:gd name="connsiteX82" fmla="*/ 7504043 w 8060634"/>
              <a:gd name="connsiteY82" fmla="*/ 879421 h 1000832"/>
              <a:gd name="connsiteX83" fmla="*/ 7563678 w 8060634"/>
              <a:gd name="connsiteY83" fmla="*/ 899299 h 1000832"/>
              <a:gd name="connsiteX84" fmla="*/ 7593495 w 8060634"/>
              <a:gd name="connsiteY84" fmla="*/ 909238 h 1000832"/>
              <a:gd name="connsiteX85" fmla="*/ 7633252 w 8060634"/>
              <a:gd name="connsiteY85" fmla="*/ 919177 h 1000832"/>
              <a:gd name="connsiteX86" fmla="*/ 7729446 w 8060634"/>
              <a:gd name="connsiteY86" fmla="*/ 936206 h 1000832"/>
              <a:gd name="connsiteX87" fmla="*/ 7881730 w 8060634"/>
              <a:gd name="connsiteY87" fmla="*/ 958934 h 1000832"/>
              <a:gd name="connsiteX88" fmla="*/ 7921487 w 8060634"/>
              <a:gd name="connsiteY88" fmla="*/ 968873 h 1000832"/>
              <a:gd name="connsiteX89" fmla="*/ 7981121 w 8060634"/>
              <a:gd name="connsiteY89" fmla="*/ 978812 h 1000832"/>
              <a:gd name="connsiteX90" fmla="*/ 8001000 w 8060634"/>
              <a:gd name="connsiteY90" fmla="*/ 998690 h 1000832"/>
              <a:gd name="connsiteX91" fmla="*/ 8060634 w 8060634"/>
              <a:gd name="connsiteY9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3955774 w 8060634"/>
              <a:gd name="connsiteY43" fmla="*/ 521612 h 1000832"/>
              <a:gd name="connsiteX44" fmla="*/ 4010561 w 8060634"/>
              <a:gd name="connsiteY44" fmla="*/ 662554 h 1000832"/>
              <a:gd name="connsiteX45" fmla="*/ 4114800 w 8060634"/>
              <a:gd name="connsiteY45" fmla="*/ 723593 h 1000832"/>
              <a:gd name="connsiteX46" fmla="*/ 4320190 w 8060634"/>
              <a:gd name="connsiteY46" fmla="*/ 740378 h 1000832"/>
              <a:gd name="connsiteX47" fmla="*/ 4550474 w 8060634"/>
              <a:gd name="connsiteY47" fmla="*/ 757873 h 1000832"/>
              <a:gd name="connsiteX48" fmla="*/ 4688603 w 8060634"/>
              <a:gd name="connsiteY48" fmla="*/ 695814 h 1000832"/>
              <a:gd name="connsiteX49" fmla="*/ 4764672 w 8060634"/>
              <a:gd name="connsiteY49" fmla="*/ 673899 h 1000832"/>
              <a:gd name="connsiteX50" fmla="*/ 4937995 w 8060634"/>
              <a:gd name="connsiteY50" fmla="*/ 636991 h 1000832"/>
              <a:gd name="connsiteX51" fmla="*/ 5179407 w 8060634"/>
              <a:gd name="connsiteY51" fmla="*/ 678683 h 1000832"/>
              <a:gd name="connsiteX52" fmla="*/ 5258147 w 8060634"/>
              <a:gd name="connsiteY52" fmla="*/ 603627 h 1000832"/>
              <a:gd name="connsiteX53" fmla="*/ 5327374 w 8060634"/>
              <a:gd name="connsiteY53" fmla="*/ 621003 h 1000832"/>
              <a:gd name="connsiteX54" fmla="*/ 5347252 w 8060634"/>
              <a:gd name="connsiteY54" fmla="*/ 640882 h 1000832"/>
              <a:gd name="connsiteX55" fmla="*/ 5377069 w 8060634"/>
              <a:gd name="connsiteY55" fmla="*/ 650821 h 1000832"/>
              <a:gd name="connsiteX56" fmla="*/ 5406887 w 8060634"/>
              <a:gd name="connsiteY56" fmla="*/ 670699 h 1000832"/>
              <a:gd name="connsiteX57" fmla="*/ 5466521 w 8060634"/>
              <a:gd name="connsiteY57" fmla="*/ 690577 h 1000832"/>
              <a:gd name="connsiteX58" fmla="*/ 5496339 w 8060634"/>
              <a:gd name="connsiteY58" fmla="*/ 700516 h 1000832"/>
              <a:gd name="connsiteX59" fmla="*/ 5526156 w 8060634"/>
              <a:gd name="connsiteY59" fmla="*/ 720395 h 1000832"/>
              <a:gd name="connsiteX60" fmla="*/ 5555974 w 8060634"/>
              <a:gd name="connsiteY60" fmla="*/ 730334 h 1000832"/>
              <a:gd name="connsiteX61" fmla="*/ 5655365 w 8060634"/>
              <a:gd name="connsiteY61" fmla="*/ 750212 h 1000832"/>
              <a:gd name="connsiteX62" fmla="*/ 5695121 w 8060634"/>
              <a:gd name="connsiteY62" fmla="*/ 760151 h 1000832"/>
              <a:gd name="connsiteX63" fmla="*/ 5834269 w 8060634"/>
              <a:gd name="connsiteY63" fmla="*/ 780029 h 1000832"/>
              <a:gd name="connsiteX64" fmla="*/ 5922331 w 8060634"/>
              <a:gd name="connsiteY64" fmla="*/ 770786 h 1000832"/>
              <a:gd name="connsiteX65" fmla="*/ 6105823 w 8060634"/>
              <a:gd name="connsiteY65" fmla="*/ 764738 h 1000832"/>
              <a:gd name="connsiteX66" fmla="*/ 6302103 w 8060634"/>
              <a:gd name="connsiteY66" fmla="*/ 751602 h 1000832"/>
              <a:gd name="connsiteX67" fmla="*/ 6380226 w 8060634"/>
              <a:gd name="connsiteY67" fmla="*/ 738465 h 1000832"/>
              <a:gd name="connsiteX68" fmla="*/ 6452650 w 8060634"/>
              <a:gd name="connsiteY68" fmla="*/ 731724 h 1000832"/>
              <a:gd name="connsiteX69" fmla="*/ 6530008 w 8060634"/>
              <a:gd name="connsiteY69" fmla="*/ 727831 h 1000832"/>
              <a:gd name="connsiteX70" fmla="*/ 6589643 w 8060634"/>
              <a:gd name="connsiteY70" fmla="*/ 730334 h 1000832"/>
              <a:gd name="connsiteX71" fmla="*/ 6632249 w 8060634"/>
              <a:gd name="connsiteY71" fmla="*/ 720395 h 1000832"/>
              <a:gd name="connsiteX72" fmla="*/ 6743735 w 8060634"/>
              <a:gd name="connsiteY72" fmla="*/ 706910 h 1000832"/>
              <a:gd name="connsiteX73" fmla="*/ 6982551 w 8060634"/>
              <a:gd name="connsiteY73" fmla="*/ 723592 h 1000832"/>
              <a:gd name="connsiteX74" fmla="*/ 7111065 w 8060634"/>
              <a:gd name="connsiteY74" fmla="*/ 750212 h 1000832"/>
              <a:gd name="connsiteX75" fmla="*/ 7176052 w 8060634"/>
              <a:gd name="connsiteY75" fmla="*/ 760151 h 1000832"/>
              <a:gd name="connsiteX76" fmla="*/ 7245626 w 8060634"/>
              <a:gd name="connsiteY76" fmla="*/ 789969 h 1000832"/>
              <a:gd name="connsiteX77" fmla="*/ 7305260 w 8060634"/>
              <a:gd name="connsiteY77" fmla="*/ 809847 h 1000832"/>
              <a:gd name="connsiteX78" fmla="*/ 7364895 w 8060634"/>
              <a:gd name="connsiteY78" fmla="*/ 839664 h 1000832"/>
              <a:gd name="connsiteX79" fmla="*/ 7424530 w 8060634"/>
              <a:gd name="connsiteY79" fmla="*/ 859542 h 1000832"/>
              <a:gd name="connsiteX80" fmla="*/ 7454347 w 8060634"/>
              <a:gd name="connsiteY80" fmla="*/ 869482 h 1000832"/>
              <a:gd name="connsiteX81" fmla="*/ 7504043 w 8060634"/>
              <a:gd name="connsiteY81" fmla="*/ 879421 h 1000832"/>
              <a:gd name="connsiteX82" fmla="*/ 7563678 w 8060634"/>
              <a:gd name="connsiteY82" fmla="*/ 899299 h 1000832"/>
              <a:gd name="connsiteX83" fmla="*/ 7593495 w 8060634"/>
              <a:gd name="connsiteY83" fmla="*/ 909238 h 1000832"/>
              <a:gd name="connsiteX84" fmla="*/ 7633252 w 8060634"/>
              <a:gd name="connsiteY84" fmla="*/ 919177 h 1000832"/>
              <a:gd name="connsiteX85" fmla="*/ 7729446 w 8060634"/>
              <a:gd name="connsiteY85" fmla="*/ 936206 h 1000832"/>
              <a:gd name="connsiteX86" fmla="*/ 7881730 w 8060634"/>
              <a:gd name="connsiteY86" fmla="*/ 958934 h 1000832"/>
              <a:gd name="connsiteX87" fmla="*/ 7921487 w 8060634"/>
              <a:gd name="connsiteY87" fmla="*/ 968873 h 1000832"/>
              <a:gd name="connsiteX88" fmla="*/ 7981121 w 8060634"/>
              <a:gd name="connsiteY88" fmla="*/ 978812 h 1000832"/>
              <a:gd name="connsiteX89" fmla="*/ 8001000 w 8060634"/>
              <a:gd name="connsiteY89" fmla="*/ 998690 h 1000832"/>
              <a:gd name="connsiteX90" fmla="*/ 8060634 w 8060634"/>
              <a:gd name="connsiteY90"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3935895 w 8060634"/>
              <a:gd name="connsiteY42" fmla="*/ 501734 h 1000832"/>
              <a:gd name="connsiteX43" fmla="*/ 4010561 w 8060634"/>
              <a:gd name="connsiteY43" fmla="*/ 662554 h 1000832"/>
              <a:gd name="connsiteX44" fmla="*/ 4114800 w 8060634"/>
              <a:gd name="connsiteY44" fmla="*/ 723593 h 1000832"/>
              <a:gd name="connsiteX45" fmla="*/ 4320190 w 8060634"/>
              <a:gd name="connsiteY45" fmla="*/ 740378 h 1000832"/>
              <a:gd name="connsiteX46" fmla="*/ 4550474 w 8060634"/>
              <a:gd name="connsiteY46" fmla="*/ 757873 h 1000832"/>
              <a:gd name="connsiteX47" fmla="*/ 4688603 w 8060634"/>
              <a:gd name="connsiteY47" fmla="*/ 695814 h 1000832"/>
              <a:gd name="connsiteX48" fmla="*/ 4764672 w 8060634"/>
              <a:gd name="connsiteY48" fmla="*/ 673899 h 1000832"/>
              <a:gd name="connsiteX49" fmla="*/ 4937995 w 8060634"/>
              <a:gd name="connsiteY49" fmla="*/ 636991 h 1000832"/>
              <a:gd name="connsiteX50" fmla="*/ 5179407 w 8060634"/>
              <a:gd name="connsiteY50" fmla="*/ 678683 h 1000832"/>
              <a:gd name="connsiteX51" fmla="*/ 5258147 w 8060634"/>
              <a:gd name="connsiteY51" fmla="*/ 603627 h 1000832"/>
              <a:gd name="connsiteX52" fmla="*/ 5327374 w 8060634"/>
              <a:gd name="connsiteY52" fmla="*/ 621003 h 1000832"/>
              <a:gd name="connsiteX53" fmla="*/ 5347252 w 8060634"/>
              <a:gd name="connsiteY53" fmla="*/ 640882 h 1000832"/>
              <a:gd name="connsiteX54" fmla="*/ 5377069 w 8060634"/>
              <a:gd name="connsiteY54" fmla="*/ 650821 h 1000832"/>
              <a:gd name="connsiteX55" fmla="*/ 5406887 w 8060634"/>
              <a:gd name="connsiteY55" fmla="*/ 670699 h 1000832"/>
              <a:gd name="connsiteX56" fmla="*/ 5466521 w 8060634"/>
              <a:gd name="connsiteY56" fmla="*/ 690577 h 1000832"/>
              <a:gd name="connsiteX57" fmla="*/ 5496339 w 8060634"/>
              <a:gd name="connsiteY57" fmla="*/ 700516 h 1000832"/>
              <a:gd name="connsiteX58" fmla="*/ 5526156 w 8060634"/>
              <a:gd name="connsiteY58" fmla="*/ 720395 h 1000832"/>
              <a:gd name="connsiteX59" fmla="*/ 5555974 w 8060634"/>
              <a:gd name="connsiteY59" fmla="*/ 730334 h 1000832"/>
              <a:gd name="connsiteX60" fmla="*/ 5655365 w 8060634"/>
              <a:gd name="connsiteY60" fmla="*/ 750212 h 1000832"/>
              <a:gd name="connsiteX61" fmla="*/ 5695121 w 8060634"/>
              <a:gd name="connsiteY61" fmla="*/ 760151 h 1000832"/>
              <a:gd name="connsiteX62" fmla="*/ 5834269 w 8060634"/>
              <a:gd name="connsiteY62" fmla="*/ 780029 h 1000832"/>
              <a:gd name="connsiteX63" fmla="*/ 5922331 w 8060634"/>
              <a:gd name="connsiteY63" fmla="*/ 770786 h 1000832"/>
              <a:gd name="connsiteX64" fmla="*/ 6105823 w 8060634"/>
              <a:gd name="connsiteY64" fmla="*/ 764738 h 1000832"/>
              <a:gd name="connsiteX65" fmla="*/ 6302103 w 8060634"/>
              <a:gd name="connsiteY65" fmla="*/ 751602 h 1000832"/>
              <a:gd name="connsiteX66" fmla="*/ 6380226 w 8060634"/>
              <a:gd name="connsiteY66" fmla="*/ 738465 h 1000832"/>
              <a:gd name="connsiteX67" fmla="*/ 6452650 w 8060634"/>
              <a:gd name="connsiteY67" fmla="*/ 731724 h 1000832"/>
              <a:gd name="connsiteX68" fmla="*/ 6530008 w 8060634"/>
              <a:gd name="connsiteY68" fmla="*/ 727831 h 1000832"/>
              <a:gd name="connsiteX69" fmla="*/ 6589643 w 8060634"/>
              <a:gd name="connsiteY69" fmla="*/ 730334 h 1000832"/>
              <a:gd name="connsiteX70" fmla="*/ 6632249 w 8060634"/>
              <a:gd name="connsiteY70" fmla="*/ 720395 h 1000832"/>
              <a:gd name="connsiteX71" fmla="*/ 6743735 w 8060634"/>
              <a:gd name="connsiteY71" fmla="*/ 706910 h 1000832"/>
              <a:gd name="connsiteX72" fmla="*/ 6982551 w 8060634"/>
              <a:gd name="connsiteY72" fmla="*/ 723592 h 1000832"/>
              <a:gd name="connsiteX73" fmla="*/ 7111065 w 8060634"/>
              <a:gd name="connsiteY73" fmla="*/ 750212 h 1000832"/>
              <a:gd name="connsiteX74" fmla="*/ 7176052 w 8060634"/>
              <a:gd name="connsiteY74" fmla="*/ 760151 h 1000832"/>
              <a:gd name="connsiteX75" fmla="*/ 7245626 w 8060634"/>
              <a:gd name="connsiteY75" fmla="*/ 789969 h 1000832"/>
              <a:gd name="connsiteX76" fmla="*/ 7305260 w 8060634"/>
              <a:gd name="connsiteY76" fmla="*/ 809847 h 1000832"/>
              <a:gd name="connsiteX77" fmla="*/ 7364895 w 8060634"/>
              <a:gd name="connsiteY77" fmla="*/ 839664 h 1000832"/>
              <a:gd name="connsiteX78" fmla="*/ 7424530 w 8060634"/>
              <a:gd name="connsiteY78" fmla="*/ 859542 h 1000832"/>
              <a:gd name="connsiteX79" fmla="*/ 7454347 w 8060634"/>
              <a:gd name="connsiteY79" fmla="*/ 869482 h 1000832"/>
              <a:gd name="connsiteX80" fmla="*/ 7504043 w 8060634"/>
              <a:gd name="connsiteY80" fmla="*/ 879421 h 1000832"/>
              <a:gd name="connsiteX81" fmla="*/ 7563678 w 8060634"/>
              <a:gd name="connsiteY81" fmla="*/ 899299 h 1000832"/>
              <a:gd name="connsiteX82" fmla="*/ 7593495 w 8060634"/>
              <a:gd name="connsiteY82" fmla="*/ 909238 h 1000832"/>
              <a:gd name="connsiteX83" fmla="*/ 7633252 w 8060634"/>
              <a:gd name="connsiteY83" fmla="*/ 919177 h 1000832"/>
              <a:gd name="connsiteX84" fmla="*/ 7729446 w 8060634"/>
              <a:gd name="connsiteY84" fmla="*/ 936206 h 1000832"/>
              <a:gd name="connsiteX85" fmla="*/ 7881730 w 8060634"/>
              <a:gd name="connsiteY85" fmla="*/ 958934 h 1000832"/>
              <a:gd name="connsiteX86" fmla="*/ 7921487 w 8060634"/>
              <a:gd name="connsiteY86" fmla="*/ 968873 h 1000832"/>
              <a:gd name="connsiteX87" fmla="*/ 7981121 w 8060634"/>
              <a:gd name="connsiteY87" fmla="*/ 978812 h 1000832"/>
              <a:gd name="connsiteX88" fmla="*/ 8001000 w 8060634"/>
              <a:gd name="connsiteY88" fmla="*/ 998690 h 1000832"/>
              <a:gd name="connsiteX89" fmla="*/ 8060634 w 8060634"/>
              <a:gd name="connsiteY89"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4010561 w 8060634"/>
              <a:gd name="connsiteY42" fmla="*/ 662554 h 1000832"/>
              <a:gd name="connsiteX43" fmla="*/ 4114800 w 8060634"/>
              <a:gd name="connsiteY43" fmla="*/ 723593 h 1000832"/>
              <a:gd name="connsiteX44" fmla="*/ 4320190 w 8060634"/>
              <a:gd name="connsiteY44" fmla="*/ 740378 h 1000832"/>
              <a:gd name="connsiteX45" fmla="*/ 4550474 w 8060634"/>
              <a:gd name="connsiteY45" fmla="*/ 757873 h 1000832"/>
              <a:gd name="connsiteX46" fmla="*/ 4688603 w 8060634"/>
              <a:gd name="connsiteY46" fmla="*/ 695814 h 1000832"/>
              <a:gd name="connsiteX47" fmla="*/ 4764672 w 8060634"/>
              <a:gd name="connsiteY47" fmla="*/ 673899 h 1000832"/>
              <a:gd name="connsiteX48" fmla="*/ 4937995 w 8060634"/>
              <a:gd name="connsiteY48" fmla="*/ 636991 h 1000832"/>
              <a:gd name="connsiteX49" fmla="*/ 5179407 w 8060634"/>
              <a:gd name="connsiteY49" fmla="*/ 678683 h 1000832"/>
              <a:gd name="connsiteX50" fmla="*/ 5258147 w 8060634"/>
              <a:gd name="connsiteY50" fmla="*/ 603627 h 1000832"/>
              <a:gd name="connsiteX51" fmla="*/ 5327374 w 8060634"/>
              <a:gd name="connsiteY51" fmla="*/ 621003 h 1000832"/>
              <a:gd name="connsiteX52" fmla="*/ 5347252 w 8060634"/>
              <a:gd name="connsiteY52" fmla="*/ 640882 h 1000832"/>
              <a:gd name="connsiteX53" fmla="*/ 5377069 w 8060634"/>
              <a:gd name="connsiteY53" fmla="*/ 650821 h 1000832"/>
              <a:gd name="connsiteX54" fmla="*/ 5406887 w 8060634"/>
              <a:gd name="connsiteY54" fmla="*/ 670699 h 1000832"/>
              <a:gd name="connsiteX55" fmla="*/ 5466521 w 8060634"/>
              <a:gd name="connsiteY55" fmla="*/ 690577 h 1000832"/>
              <a:gd name="connsiteX56" fmla="*/ 5496339 w 8060634"/>
              <a:gd name="connsiteY56" fmla="*/ 700516 h 1000832"/>
              <a:gd name="connsiteX57" fmla="*/ 5526156 w 8060634"/>
              <a:gd name="connsiteY57" fmla="*/ 720395 h 1000832"/>
              <a:gd name="connsiteX58" fmla="*/ 5555974 w 8060634"/>
              <a:gd name="connsiteY58" fmla="*/ 730334 h 1000832"/>
              <a:gd name="connsiteX59" fmla="*/ 5655365 w 8060634"/>
              <a:gd name="connsiteY59" fmla="*/ 750212 h 1000832"/>
              <a:gd name="connsiteX60" fmla="*/ 5695121 w 8060634"/>
              <a:gd name="connsiteY60" fmla="*/ 760151 h 1000832"/>
              <a:gd name="connsiteX61" fmla="*/ 5834269 w 8060634"/>
              <a:gd name="connsiteY61" fmla="*/ 780029 h 1000832"/>
              <a:gd name="connsiteX62" fmla="*/ 5922331 w 8060634"/>
              <a:gd name="connsiteY62" fmla="*/ 770786 h 1000832"/>
              <a:gd name="connsiteX63" fmla="*/ 6105823 w 8060634"/>
              <a:gd name="connsiteY63" fmla="*/ 764738 h 1000832"/>
              <a:gd name="connsiteX64" fmla="*/ 6302103 w 8060634"/>
              <a:gd name="connsiteY64" fmla="*/ 751602 h 1000832"/>
              <a:gd name="connsiteX65" fmla="*/ 6380226 w 8060634"/>
              <a:gd name="connsiteY65" fmla="*/ 738465 h 1000832"/>
              <a:gd name="connsiteX66" fmla="*/ 6452650 w 8060634"/>
              <a:gd name="connsiteY66" fmla="*/ 731724 h 1000832"/>
              <a:gd name="connsiteX67" fmla="*/ 6530008 w 8060634"/>
              <a:gd name="connsiteY67" fmla="*/ 727831 h 1000832"/>
              <a:gd name="connsiteX68" fmla="*/ 6589643 w 8060634"/>
              <a:gd name="connsiteY68" fmla="*/ 730334 h 1000832"/>
              <a:gd name="connsiteX69" fmla="*/ 6632249 w 8060634"/>
              <a:gd name="connsiteY69" fmla="*/ 720395 h 1000832"/>
              <a:gd name="connsiteX70" fmla="*/ 6743735 w 8060634"/>
              <a:gd name="connsiteY70" fmla="*/ 706910 h 1000832"/>
              <a:gd name="connsiteX71" fmla="*/ 6982551 w 8060634"/>
              <a:gd name="connsiteY71" fmla="*/ 723592 h 1000832"/>
              <a:gd name="connsiteX72" fmla="*/ 7111065 w 8060634"/>
              <a:gd name="connsiteY72" fmla="*/ 750212 h 1000832"/>
              <a:gd name="connsiteX73" fmla="*/ 7176052 w 8060634"/>
              <a:gd name="connsiteY73" fmla="*/ 760151 h 1000832"/>
              <a:gd name="connsiteX74" fmla="*/ 7245626 w 8060634"/>
              <a:gd name="connsiteY74" fmla="*/ 789969 h 1000832"/>
              <a:gd name="connsiteX75" fmla="*/ 7305260 w 8060634"/>
              <a:gd name="connsiteY75" fmla="*/ 809847 h 1000832"/>
              <a:gd name="connsiteX76" fmla="*/ 7364895 w 8060634"/>
              <a:gd name="connsiteY76" fmla="*/ 839664 h 1000832"/>
              <a:gd name="connsiteX77" fmla="*/ 7424530 w 8060634"/>
              <a:gd name="connsiteY77" fmla="*/ 859542 h 1000832"/>
              <a:gd name="connsiteX78" fmla="*/ 7454347 w 8060634"/>
              <a:gd name="connsiteY78" fmla="*/ 869482 h 1000832"/>
              <a:gd name="connsiteX79" fmla="*/ 7504043 w 8060634"/>
              <a:gd name="connsiteY79" fmla="*/ 879421 h 1000832"/>
              <a:gd name="connsiteX80" fmla="*/ 7563678 w 8060634"/>
              <a:gd name="connsiteY80" fmla="*/ 899299 h 1000832"/>
              <a:gd name="connsiteX81" fmla="*/ 7593495 w 8060634"/>
              <a:gd name="connsiteY81" fmla="*/ 909238 h 1000832"/>
              <a:gd name="connsiteX82" fmla="*/ 7633252 w 8060634"/>
              <a:gd name="connsiteY82" fmla="*/ 919177 h 1000832"/>
              <a:gd name="connsiteX83" fmla="*/ 7729446 w 8060634"/>
              <a:gd name="connsiteY83" fmla="*/ 936206 h 1000832"/>
              <a:gd name="connsiteX84" fmla="*/ 7881730 w 8060634"/>
              <a:gd name="connsiteY84" fmla="*/ 958934 h 1000832"/>
              <a:gd name="connsiteX85" fmla="*/ 7921487 w 8060634"/>
              <a:gd name="connsiteY85" fmla="*/ 968873 h 1000832"/>
              <a:gd name="connsiteX86" fmla="*/ 7981121 w 8060634"/>
              <a:gd name="connsiteY86" fmla="*/ 978812 h 1000832"/>
              <a:gd name="connsiteX87" fmla="*/ 8001000 w 8060634"/>
              <a:gd name="connsiteY87" fmla="*/ 998690 h 1000832"/>
              <a:gd name="connsiteX88" fmla="*/ 8060634 w 8060634"/>
              <a:gd name="connsiteY88"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56382 w 8060634"/>
              <a:gd name="connsiteY40" fmla="*/ 461977 h 1000832"/>
              <a:gd name="connsiteX41" fmla="*/ 3876260 w 8060634"/>
              <a:gd name="connsiteY41" fmla="*/ 481856 h 1000832"/>
              <a:gd name="connsiteX42" fmla="*/ 4010561 w 8060634"/>
              <a:gd name="connsiteY42" fmla="*/ 662554 h 1000832"/>
              <a:gd name="connsiteX43" fmla="*/ 4114800 w 8060634"/>
              <a:gd name="connsiteY43" fmla="*/ 723593 h 1000832"/>
              <a:gd name="connsiteX44" fmla="*/ 4320190 w 8060634"/>
              <a:gd name="connsiteY44" fmla="*/ 740378 h 1000832"/>
              <a:gd name="connsiteX45" fmla="*/ 4550474 w 8060634"/>
              <a:gd name="connsiteY45" fmla="*/ 757873 h 1000832"/>
              <a:gd name="connsiteX46" fmla="*/ 4688603 w 8060634"/>
              <a:gd name="connsiteY46" fmla="*/ 695814 h 1000832"/>
              <a:gd name="connsiteX47" fmla="*/ 4764672 w 8060634"/>
              <a:gd name="connsiteY47" fmla="*/ 673899 h 1000832"/>
              <a:gd name="connsiteX48" fmla="*/ 4937995 w 8060634"/>
              <a:gd name="connsiteY48" fmla="*/ 636991 h 1000832"/>
              <a:gd name="connsiteX49" fmla="*/ 5179407 w 8060634"/>
              <a:gd name="connsiteY49" fmla="*/ 678683 h 1000832"/>
              <a:gd name="connsiteX50" fmla="*/ 5258147 w 8060634"/>
              <a:gd name="connsiteY50" fmla="*/ 603627 h 1000832"/>
              <a:gd name="connsiteX51" fmla="*/ 5327374 w 8060634"/>
              <a:gd name="connsiteY51" fmla="*/ 621003 h 1000832"/>
              <a:gd name="connsiteX52" fmla="*/ 5347252 w 8060634"/>
              <a:gd name="connsiteY52" fmla="*/ 640882 h 1000832"/>
              <a:gd name="connsiteX53" fmla="*/ 5377069 w 8060634"/>
              <a:gd name="connsiteY53" fmla="*/ 650821 h 1000832"/>
              <a:gd name="connsiteX54" fmla="*/ 5406887 w 8060634"/>
              <a:gd name="connsiteY54" fmla="*/ 670699 h 1000832"/>
              <a:gd name="connsiteX55" fmla="*/ 5466521 w 8060634"/>
              <a:gd name="connsiteY55" fmla="*/ 690577 h 1000832"/>
              <a:gd name="connsiteX56" fmla="*/ 5496339 w 8060634"/>
              <a:gd name="connsiteY56" fmla="*/ 700516 h 1000832"/>
              <a:gd name="connsiteX57" fmla="*/ 5526156 w 8060634"/>
              <a:gd name="connsiteY57" fmla="*/ 720395 h 1000832"/>
              <a:gd name="connsiteX58" fmla="*/ 5555974 w 8060634"/>
              <a:gd name="connsiteY58" fmla="*/ 730334 h 1000832"/>
              <a:gd name="connsiteX59" fmla="*/ 5655365 w 8060634"/>
              <a:gd name="connsiteY59" fmla="*/ 750212 h 1000832"/>
              <a:gd name="connsiteX60" fmla="*/ 5695121 w 8060634"/>
              <a:gd name="connsiteY60" fmla="*/ 760151 h 1000832"/>
              <a:gd name="connsiteX61" fmla="*/ 5834269 w 8060634"/>
              <a:gd name="connsiteY61" fmla="*/ 780029 h 1000832"/>
              <a:gd name="connsiteX62" fmla="*/ 5922331 w 8060634"/>
              <a:gd name="connsiteY62" fmla="*/ 770786 h 1000832"/>
              <a:gd name="connsiteX63" fmla="*/ 6105823 w 8060634"/>
              <a:gd name="connsiteY63" fmla="*/ 764738 h 1000832"/>
              <a:gd name="connsiteX64" fmla="*/ 6302103 w 8060634"/>
              <a:gd name="connsiteY64" fmla="*/ 751602 h 1000832"/>
              <a:gd name="connsiteX65" fmla="*/ 6380226 w 8060634"/>
              <a:gd name="connsiteY65" fmla="*/ 738465 h 1000832"/>
              <a:gd name="connsiteX66" fmla="*/ 6452650 w 8060634"/>
              <a:gd name="connsiteY66" fmla="*/ 731724 h 1000832"/>
              <a:gd name="connsiteX67" fmla="*/ 6530008 w 8060634"/>
              <a:gd name="connsiteY67" fmla="*/ 727831 h 1000832"/>
              <a:gd name="connsiteX68" fmla="*/ 6589643 w 8060634"/>
              <a:gd name="connsiteY68" fmla="*/ 730334 h 1000832"/>
              <a:gd name="connsiteX69" fmla="*/ 6632249 w 8060634"/>
              <a:gd name="connsiteY69" fmla="*/ 720395 h 1000832"/>
              <a:gd name="connsiteX70" fmla="*/ 6743735 w 8060634"/>
              <a:gd name="connsiteY70" fmla="*/ 706910 h 1000832"/>
              <a:gd name="connsiteX71" fmla="*/ 6982551 w 8060634"/>
              <a:gd name="connsiteY71" fmla="*/ 723592 h 1000832"/>
              <a:gd name="connsiteX72" fmla="*/ 7111065 w 8060634"/>
              <a:gd name="connsiteY72" fmla="*/ 750212 h 1000832"/>
              <a:gd name="connsiteX73" fmla="*/ 7176052 w 8060634"/>
              <a:gd name="connsiteY73" fmla="*/ 760151 h 1000832"/>
              <a:gd name="connsiteX74" fmla="*/ 7245626 w 8060634"/>
              <a:gd name="connsiteY74" fmla="*/ 789969 h 1000832"/>
              <a:gd name="connsiteX75" fmla="*/ 7305260 w 8060634"/>
              <a:gd name="connsiteY75" fmla="*/ 809847 h 1000832"/>
              <a:gd name="connsiteX76" fmla="*/ 7364895 w 8060634"/>
              <a:gd name="connsiteY76" fmla="*/ 839664 h 1000832"/>
              <a:gd name="connsiteX77" fmla="*/ 7424530 w 8060634"/>
              <a:gd name="connsiteY77" fmla="*/ 859542 h 1000832"/>
              <a:gd name="connsiteX78" fmla="*/ 7454347 w 8060634"/>
              <a:gd name="connsiteY78" fmla="*/ 869482 h 1000832"/>
              <a:gd name="connsiteX79" fmla="*/ 7504043 w 8060634"/>
              <a:gd name="connsiteY79" fmla="*/ 879421 h 1000832"/>
              <a:gd name="connsiteX80" fmla="*/ 7563678 w 8060634"/>
              <a:gd name="connsiteY80" fmla="*/ 899299 h 1000832"/>
              <a:gd name="connsiteX81" fmla="*/ 7593495 w 8060634"/>
              <a:gd name="connsiteY81" fmla="*/ 909238 h 1000832"/>
              <a:gd name="connsiteX82" fmla="*/ 7633252 w 8060634"/>
              <a:gd name="connsiteY82" fmla="*/ 919177 h 1000832"/>
              <a:gd name="connsiteX83" fmla="*/ 7729446 w 8060634"/>
              <a:gd name="connsiteY83" fmla="*/ 936206 h 1000832"/>
              <a:gd name="connsiteX84" fmla="*/ 7881730 w 8060634"/>
              <a:gd name="connsiteY84" fmla="*/ 958934 h 1000832"/>
              <a:gd name="connsiteX85" fmla="*/ 7921487 w 8060634"/>
              <a:gd name="connsiteY85" fmla="*/ 968873 h 1000832"/>
              <a:gd name="connsiteX86" fmla="*/ 7981121 w 8060634"/>
              <a:gd name="connsiteY86" fmla="*/ 978812 h 1000832"/>
              <a:gd name="connsiteX87" fmla="*/ 8001000 w 8060634"/>
              <a:gd name="connsiteY87" fmla="*/ 998690 h 1000832"/>
              <a:gd name="connsiteX88" fmla="*/ 8060634 w 8060634"/>
              <a:gd name="connsiteY88"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735949 w 8060634"/>
              <a:gd name="connsiteY40" fmla="*/ 453056 h 1000832"/>
              <a:gd name="connsiteX41" fmla="*/ 3876260 w 8060634"/>
              <a:gd name="connsiteY41" fmla="*/ 481856 h 1000832"/>
              <a:gd name="connsiteX42" fmla="*/ 4010561 w 8060634"/>
              <a:gd name="connsiteY42" fmla="*/ 662554 h 1000832"/>
              <a:gd name="connsiteX43" fmla="*/ 4114800 w 8060634"/>
              <a:gd name="connsiteY43" fmla="*/ 723593 h 1000832"/>
              <a:gd name="connsiteX44" fmla="*/ 4320190 w 8060634"/>
              <a:gd name="connsiteY44" fmla="*/ 740378 h 1000832"/>
              <a:gd name="connsiteX45" fmla="*/ 4550474 w 8060634"/>
              <a:gd name="connsiteY45" fmla="*/ 757873 h 1000832"/>
              <a:gd name="connsiteX46" fmla="*/ 4688603 w 8060634"/>
              <a:gd name="connsiteY46" fmla="*/ 695814 h 1000832"/>
              <a:gd name="connsiteX47" fmla="*/ 4764672 w 8060634"/>
              <a:gd name="connsiteY47" fmla="*/ 673899 h 1000832"/>
              <a:gd name="connsiteX48" fmla="*/ 4937995 w 8060634"/>
              <a:gd name="connsiteY48" fmla="*/ 636991 h 1000832"/>
              <a:gd name="connsiteX49" fmla="*/ 5179407 w 8060634"/>
              <a:gd name="connsiteY49" fmla="*/ 678683 h 1000832"/>
              <a:gd name="connsiteX50" fmla="*/ 5258147 w 8060634"/>
              <a:gd name="connsiteY50" fmla="*/ 603627 h 1000832"/>
              <a:gd name="connsiteX51" fmla="*/ 5327374 w 8060634"/>
              <a:gd name="connsiteY51" fmla="*/ 621003 h 1000832"/>
              <a:gd name="connsiteX52" fmla="*/ 5347252 w 8060634"/>
              <a:gd name="connsiteY52" fmla="*/ 640882 h 1000832"/>
              <a:gd name="connsiteX53" fmla="*/ 5377069 w 8060634"/>
              <a:gd name="connsiteY53" fmla="*/ 650821 h 1000832"/>
              <a:gd name="connsiteX54" fmla="*/ 5406887 w 8060634"/>
              <a:gd name="connsiteY54" fmla="*/ 670699 h 1000832"/>
              <a:gd name="connsiteX55" fmla="*/ 5466521 w 8060634"/>
              <a:gd name="connsiteY55" fmla="*/ 690577 h 1000832"/>
              <a:gd name="connsiteX56" fmla="*/ 5496339 w 8060634"/>
              <a:gd name="connsiteY56" fmla="*/ 700516 h 1000832"/>
              <a:gd name="connsiteX57" fmla="*/ 5526156 w 8060634"/>
              <a:gd name="connsiteY57" fmla="*/ 720395 h 1000832"/>
              <a:gd name="connsiteX58" fmla="*/ 5555974 w 8060634"/>
              <a:gd name="connsiteY58" fmla="*/ 730334 h 1000832"/>
              <a:gd name="connsiteX59" fmla="*/ 5655365 w 8060634"/>
              <a:gd name="connsiteY59" fmla="*/ 750212 h 1000832"/>
              <a:gd name="connsiteX60" fmla="*/ 5695121 w 8060634"/>
              <a:gd name="connsiteY60" fmla="*/ 760151 h 1000832"/>
              <a:gd name="connsiteX61" fmla="*/ 5834269 w 8060634"/>
              <a:gd name="connsiteY61" fmla="*/ 780029 h 1000832"/>
              <a:gd name="connsiteX62" fmla="*/ 5922331 w 8060634"/>
              <a:gd name="connsiteY62" fmla="*/ 770786 h 1000832"/>
              <a:gd name="connsiteX63" fmla="*/ 6105823 w 8060634"/>
              <a:gd name="connsiteY63" fmla="*/ 764738 h 1000832"/>
              <a:gd name="connsiteX64" fmla="*/ 6302103 w 8060634"/>
              <a:gd name="connsiteY64" fmla="*/ 751602 h 1000832"/>
              <a:gd name="connsiteX65" fmla="*/ 6380226 w 8060634"/>
              <a:gd name="connsiteY65" fmla="*/ 738465 h 1000832"/>
              <a:gd name="connsiteX66" fmla="*/ 6452650 w 8060634"/>
              <a:gd name="connsiteY66" fmla="*/ 731724 h 1000832"/>
              <a:gd name="connsiteX67" fmla="*/ 6530008 w 8060634"/>
              <a:gd name="connsiteY67" fmla="*/ 727831 h 1000832"/>
              <a:gd name="connsiteX68" fmla="*/ 6589643 w 8060634"/>
              <a:gd name="connsiteY68" fmla="*/ 730334 h 1000832"/>
              <a:gd name="connsiteX69" fmla="*/ 6632249 w 8060634"/>
              <a:gd name="connsiteY69" fmla="*/ 720395 h 1000832"/>
              <a:gd name="connsiteX70" fmla="*/ 6743735 w 8060634"/>
              <a:gd name="connsiteY70" fmla="*/ 706910 h 1000832"/>
              <a:gd name="connsiteX71" fmla="*/ 6982551 w 8060634"/>
              <a:gd name="connsiteY71" fmla="*/ 723592 h 1000832"/>
              <a:gd name="connsiteX72" fmla="*/ 7111065 w 8060634"/>
              <a:gd name="connsiteY72" fmla="*/ 750212 h 1000832"/>
              <a:gd name="connsiteX73" fmla="*/ 7176052 w 8060634"/>
              <a:gd name="connsiteY73" fmla="*/ 760151 h 1000832"/>
              <a:gd name="connsiteX74" fmla="*/ 7245626 w 8060634"/>
              <a:gd name="connsiteY74" fmla="*/ 789969 h 1000832"/>
              <a:gd name="connsiteX75" fmla="*/ 7305260 w 8060634"/>
              <a:gd name="connsiteY75" fmla="*/ 809847 h 1000832"/>
              <a:gd name="connsiteX76" fmla="*/ 7364895 w 8060634"/>
              <a:gd name="connsiteY76" fmla="*/ 839664 h 1000832"/>
              <a:gd name="connsiteX77" fmla="*/ 7424530 w 8060634"/>
              <a:gd name="connsiteY77" fmla="*/ 859542 h 1000832"/>
              <a:gd name="connsiteX78" fmla="*/ 7454347 w 8060634"/>
              <a:gd name="connsiteY78" fmla="*/ 869482 h 1000832"/>
              <a:gd name="connsiteX79" fmla="*/ 7504043 w 8060634"/>
              <a:gd name="connsiteY79" fmla="*/ 879421 h 1000832"/>
              <a:gd name="connsiteX80" fmla="*/ 7563678 w 8060634"/>
              <a:gd name="connsiteY80" fmla="*/ 899299 h 1000832"/>
              <a:gd name="connsiteX81" fmla="*/ 7593495 w 8060634"/>
              <a:gd name="connsiteY81" fmla="*/ 909238 h 1000832"/>
              <a:gd name="connsiteX82" fmla="*/ 7633252 w 8060634"/>
              <a:gd name="connsiteY82" fmla="*/ 919177 h 1000832"/>
              <a:gd name="connsiteX83" fmla="*/ 7729446 w 8060634"/>
              <a:gd name="connsiteY83" fmla="*/ 936206 h 1000832"/>
              <a:gd name="connsiteX84" fmla="*/ 7881730 w 8060634"/>
              <a:gd name="connsiteY84" fmla="*/ 958934 h 1000832"/>
              <a:gd name="connsiteX85" fmla="*/ 7921487 w 8060634"/>
              <a:gd name="connsiteY85" fmla="*/ 968873 h 1000832"/>
              <a:gd name="connsiteX86" fmla="*/ 7981121 w 8060634"/>
              <a:gd name="connsiteY86" fmla="*/ 978812 h 1000832"/>
              <a:gd name="connsiteX87" fmla="*/ 8001000 w 8060634"/>
              <a:gd name="connsiteY87" fmla="*/ 998690 h 1000832"/>
              <a:gd name="connsiteX88" fmla="*/ 8060634 w 8060634"/>
              <a:gd name="connsiteY88"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167748 w 8060634"/>
              <a:gd name="connsiteY25" fmla="*/ 138058 h 1000832"/>
              <a:gd name="connsiteX26" fmla="*/ 2211863 w 8060634"/>
              <a:gd name="connsiteY26" fmla="*/ 134964 h 1000832"/>
              <a:gd name="connsiteX27" fmla="*/ 2262357 w 8060634"/>
              <a:gd name="connsiteY27" fmla="*/ 126493 h 1000832"/>
              <a:gd name="connsiteX28" fmla="*/ 2327121 w 8060634"/>
              <a:gd name="connsiteY28" fmla="*/ 137451 h 1000832"/>
              <a:gd name="connsiteX29" fmla="*/ 2386306 w 8060634"/>
              <a:gd name="connsiteY29" fmla="*/ 140403 h 1000832"/>
              <a:gd name="connsiteX30" fmla="*/ 2521447 w 8060634"/>
              <a:gd name="connsiteY30" fmla="*/ 143354 h 1000832"/>
              <a:gd name="connsiteX31" fmla="*/ 2953023 w 8060634"/>
              <a:gd name="connsiteY31" fmla="*/ 195822 h 1000832"/>
              <a:gd name="connsiteX32" fmla="*/ 3389243 w 8060634"/>
              <a:gd name="connsiteY32" fmla="*/ 312890 h 1000832"/>
              <a:gd name="connsiteX33" fmla="*/ 3442483 w 8060634"/>
              <a:gd name="connsiteY33" fmla="*/ 310389 h 1000832"/>
              <a:gd name="connsiteX34" fmla="*/ 3494681 w 8060634"/>
              <a:gd name="connsiteY34" fmla="*/ 320327 h 1000832"/>
              <a:gd name="connsiteX35" fmla="*/ 3556471 w 8060634"/>
              <a:gd name="connsiteY35" fmla="*/ 337009 h 1000832"/>
              <a:gd name="connsiteX36" fmla="*/ 3617148 w 8060634"/>
              <a:gd name="connsiteY36" fmla="*/ 357234 h 1000832"/>
              <a:gd name="connsiteX37" fmla="*/ 3657600 w 8060634"/>
              <a:gd name="connsiteY37" fmla="*/ 377113 h 1000832"/>
              <a:gd name="connsiteX38" fmla="*/ 3693812 w 8060634"/>
              <a:gd name="connsiteY38" fmla="*/ 390249 h 1000832"/>
              <a:gd name="connsiteX39" fmla="*/ 3796747 w 8060634"/>
              <a:gd name="connsiteY39" fmla="*/ 432160 h 1000832"/>
              <a:gd name="connsiteX40" fmla="*/ 3876260 w 8060634"/>
              <a:gd name="connsiteY40" fmla="*/ 481856 h 1000832"/>
              <a:gd name="connsiteX41" fmla="*/ 4010561 w 8060634"/>
              <a:gd name="connsiteY41" fmla="*/ 662554 h 1000832"/>
              <a:gd name="connsiteX42" fmla="*/ 4114800 w 8060634"/>
              <a:gd name="connsiteY42" fmla="*/ 723593 h 1000832"/>
              <a:gd name="connsiteX43" fmla="*/ 4320190 w 8060634"/>
              <a:gd name="connsiteY43" fmla="*/ 740378 h 1000832"/>
              <a:gd name="connsiteX44" fmla="*/ 4550474 w 8060634"/>
              <a:gd name="connsiteY44" fmla="*/ 757873 h 1000832"/>
              <a:gd name="connsiteX45" fmla="*/ 4688603 w 8060634"/>
              <a:gd name="connsiteY45" fmla="*/ 695814 h 1000832"/>
              <a:gd name="connsiteX46" fmla="*/ 4764672 w 8060634"/>
              <a:gd name="connsiteY46" fmla="*/ 673899 h 1000832"/>
              <a:gd name="connsiteX47" fmla="*/ 4937995 w 8060634"/>
              <a:gd name="connsiteY47" fmla="*/ 636991 h 1000832"/>
              <a:gd name="connsiteX48" fmla="*/ 5179407 w 8060634"/>
              <a:gd name="connsiteY48" fmla="*/ 678683 h 1000832"/>
              <a:gd name="connsiteX49" fmla="*/ 5258147 w 8060634"/>
              <a:gd name="connsiteY49" fmla="*/ 603627 h 1000832"/>
              <a:gd name="connsiteX50" fmla="*/ 5327374 w 8060634"/>
              <a:gd name="connsiteY50" fmla="*/ 621003 h 1000832"/>
              <a:gd name="connsiteX51" fmla="*/ 5347252 w 8060634"/>
              <a:gd name="connsiteY51" fmla="*/ 640882 h 1000832"/>
              <a:gd name="connsiteX52" fmla="*/ 5377069 w 8060634"/>
              <a:gd name="connsiteY52" fmla="*/ 650821 h 1000832"/>
              <a:gd name="connsiteX53" fmla="*/ 5406887 w 8060634"/>
              <a:gd name="connsiteY53" fmla="*/ 670699 h 1000832"/>
              <a:gd name="connsiteX54" fmla="*/ 5466521 w 8060634"/>
              <a:gd name="connsiteY54" fmla="*/ 690577 h 1000832"/>
              <a:gd name="connsiteX55" fmla="*/ 5496339 w 8060634"/>
              <a:gd name="connsiteY55" fmla="*/ 700516 h 1000832"/>
              <a:gd name="connsiteX56" fmla="*/ 5526156 w 8060634"/>
              <a:gd name="connsiteY56" fmla="*/ 720395 h 1000832"/>
              <a:gd name="connsiteX57" fmla="*/ 5555974 w 8060634"/>
              <a:gd name="connsiteY57" fmla="*/ 730334 h 1000832"/>
              <a:gd name="connsiteX58" fmla="*/ 5655365 w 8060634"/>
              <a:gd name="connsiteY58" fmla="*/ 750212 h 1000832"/>
              <a:gd name="connsiteX59" fmla="*/ 5695121 w 8060634"/>
              <a:gd name="connsiteY59" fmla="*/ 760151 h 1000832"/>
              <a:gd name="connsiteX60" fmla="*/ 5834269 w 8060634"/>
              <a:gd name="connsiteY60" fmla="*/ 780029 h 1000832"/>
              <a:gd name="connsiteX61" fmla="*/ 5922331 w 8060634"/>
              <a:gd name="connsiteY61" fmla="*/ 770786 h 1000832"/>
              <a:gd name="connsiteX62" fmla="*/ 6105823 w 8060634"/>
              <a:gd name="connsiteY62" fmla="*/ 764738 h 1000832"/>
              <a:gd name="connsiteX63" fmla="*/ 6302103 w 8060634"/>
              <a:gd name="connsiteY63" fmla="*/ 751602 h 1000832"/>
              <a:gd name="connsiteX64" fmla="*/ 6380226 w 8060634"/>
              <a:gd name="connsiteY64" fmla="*/ 738465 h 1000832"/>
              <a:gd name="connsiteX65" fmla="*/ 6452650 w 8060634"/>
              <a:gd name="connsiteY65" fmla="*/ 731724 h 1000832"/>
              <a:gd name="connsiteX66" fmla="*/ 6530008 w 8060634"/>
              <a:gd name="connsiteY66" fmla="*/ 727831 h 1000832"/>
              <a:gd name="connsiteX67" fmla="*/ 6589643 w 8060634"/>
              <a:gd name="connsiteY67" fmla="*/ 730334 h 1000832"/>
              <a:gd name="connsiteX68" fmla="*/ 6632249 w 8060634"/>
              <a:gd name="connsiteY68" fmla="*/ 720395 h 1000832"/>
              <a:gd name="connsiteX69" fmla="*/ 6743735 w 8060634"/>
              <a:gd name="connsiteY69" fmla="*/ 706910 h 1000832"/>
              <a:gd name="connsiteX70" fmla="*/ 6982551 w 8060634"/>
              <a:gd name="connsiteY70" fmla="*/ 723592 h 1000832"/>
              <a:gd name="connsiteX71" fmla="*/ 7111065 w 8060634"/>
              <a:gd name="connsiteY71" fmla="*/ 750212 h 1000832"/>
              <a:gd name="connsiteX72" fmla="*/ 7176052 w 8060634"/>
              <a:gd name="connsiteY72" fmla="*/ 760151 h 1000832"/>
              <a:gd name="connsiteX73" fmla="*/ 7245626 w 8060634"/>
              <a:gd name="connsiteY73" fmla="*/ 789969 h 1000832"/>
              <a:gd name="connsiteX74" fmla="*/ 7305260 w 8060634"/>
              <a:gd name="connsiteY74" fmla="*/ 809847 h 1000832"/>
              <a:gd name="connsiteX75" fmla="*/ 7364895 w 8060634"/>
              <a:gd name="connsiteY75" fmla="*/ 839664 h 1000832"/>
              <a:gd name="connsiteX76" fmla="*/ 7424530 w 8060634"/>
              <a:gd name="connsiteY76" fmla="*/ 859542 h 1000832"/>
              <a:gd name="connsiteX77" fmla="*/ 7454347 w 8060634"/>
              <a:gd name="connsiteY77" fmla="*/ 869482 h 1000832"/>
              <a:gd name="connsiteX78" fmla="*/ 7504043 w 8060634"/>
              <a:gd name="connsiteY78" fmla="*/ 879421 h 1000832"/>
              <a:gd name="connsiteX79" fmla="*/ 7563678 w 8060634"/>
              <a:gd name="connsiteY79" fmla="*/ 899299 h 1000832"/>
              <a:gd name="connsiteX80" fmla="*/ 7593495 w 8060634"/>
              <a:gd name="connsiteY80" fmla="*/ 909238 h 1000832"/>
              <a:gd name="connsiteX81" fmla="*/ 7633252 w 8060634"/>
              <a:gd name="connsiteY81" fmla="*/ 919177 h 1000832"/>
              <a:gd name="connsiteX82" fmla="*/ 7729446 w 8060634"/>
              <a:gd name="connsiteY82" fmla="*/ 936206 h 1000832"/>
              <a:gd name="connsiteX83" fmla="*/ 7881730 w 8060634"/>
              <a:gd name="connsiteY83" fmla="*/ 958934 h 1000832"/>
              <a:gd name="connsiteX84" fmla="*/ 7921487 w 8060634"/>
              <a:gd name="connsiteY84" fmla="*/ 968873 h 1000832"/>
              <a:gd name="connsiteX85" fmla="*/ 7981121 w 8060634"/>
              <a:gd name="connsiteY85" fmla="*/ 978812 h 1000832"/>
              <a:gd name="connsiteX86" fmla="*/ 8001000 w 8060634"/>
              <a:gd name="connsiteY86" fmla="*/ 998690 h 1000832"/>
              <a:gd name="connsiteX87" fmla="*/ 8060634 w 8060634"/>
              <a:gd name="connsiteY87"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146852 w 8060634"/>
              <a:gd name="connsiteY24" fmla="*/ 163803 h 1000832"/>
              <a:gd name="connsiteX25" fmla="*/ 2211863 w 8060634"/>
              <a:gd name="connsiteY25" fmla="*/ 134964 h 1000832"/>
              <a:gd name="connsiteX26" fmla="*/ 2262357 w 8060634"/>
              <a:gd name="connsiteY26" fmla="*/ 126493 h 1000832"/>
              <a:gd name="connsiteX27" fmla="*/ 2327121 w 8060634"/>
              <a:gd name="connsiteY27" fmla="*/ 137451 h 1000832"/>
              <a:gd name="connsiteX28" fmla="*/ 2386306 w 8060634"/>
              <a:gd name="connsiteY28" fmla="*/ 140403 h 1000832"/>
              <a:gd name="connsiteX29" fmla="*/ 2521447 w 8060634"/>
              <a:gd name="connsiteY29" fmla="*/ 143354 h 1000832"/>
              <a:gd name="connsiteX30" fmla="*/ 2953023 w 8060634"/>
              <a:gd name="connsiteY30" fmla="*/ 195822 h 1000832"/>
              <a:gd name="connsiteX31" fmla="*/ 3389243 w 8060634"/>
              <a:gd name="connsiteY31" fmla="*/ 312890 h 1000832"/>
              <a:gd name="connsiteX32" fmla="*/ 3442483 w 8060634"/>
              <a:gd name="connsiteY32" fmla="*/ 310389 h 1000832"/>
              <a:gd name="connsiteX33" fmla="*/ 3494681 w 8060634"/>
              <a:gd name="connsiteY33" fmla="*/ 320327 h 1000832"/>
              <a:gd name="connsiteX34" fmla="*/ 3556471 w 8060634"/>
              <a:gd name="connsiteY34" fmla="*/ 337009 h 1000832"/>
              <a:gd name="connsiteX35" fmla="*/ 3617148 w 8060634"/>
              <a:gd name="connsiteY35" fmla="*/ 357234 h 1000832"/>
              <a:gd name="connsiteX36" fmla="*/ 3657600 w 8060634"/>
              <a:gd name="connsiteY36" fmla="*/ 377113 h 1000832"/>
              <a:gd name="connsiteX37" fmla="*/ 3693812 w 8060634"/>
              <a:gd name="connsiteY37" fmla="*/ 390249 h 1000832"/>
              <a:gd name="connsiteX38" fmla="*/ 3796747 w 8060634"/>
              <a:gd name="connsiteY38" fmla="*/ 432160 h 1000832"/>
              <a:gd name="connsiteX39" fmla="*/ 3876260 w 8060634"/>
              <a:gd name="connsiteY39" fmla="*/ 481856 h 1000832"/>
              <a:gd name="connsiteX40" fmla="*/ 4010561 w 8060634"/>
              <a:gd name="connsiteY40" fmla="*/ 662554 h 1000832"/>
              <a:gd name="connsiteX41" fmla="*/ 4114800 w 8060634"/>
              <a:gd name="connsiteY41" fmla="*/ 723593 h 1000832"/>
              <a:gd name="connsiteX42" fmla="*/ 4320190 w 8060634"/>
              <a:gd name="connsiteY42" fmla="*/ 740378 h 1000832"/>
              <a:gd name="connsiteX43" fmla="*/ 4550474 w 8060634"/>
              <a:gd name="connsiteY43" fmla="*/ 757873 h 1000832"/>
              <a:gd name="connsiteX44" fmla="*/ 4688603 w 8060634"/>
              <a:gd name="connsiteY44" fmla="*/ 695814 h 1000832"/>
              <a:gd name="connsiteX45" fmla="*/ 4764672 w 8060634"/>
              <a:gd name="connsiteY45" fmla="*/ 673899 h 1000832"/>
              <a:gd name="connsiteX46" fmla="*/ 4937995 w 8060634"/>
              <a:gd name="connsiteY46" fmla="*/ 636991 h 1000832"/>
              <a:gd name="connsiteX47" fmla="*/ 5179407 w 8060634"/>
              <a:gd name="connsiteY47" fmla="*/ 678683 h 1000832"/>
              <a:gd name="connsiteX48" fmla="*/ 5258147 w 8060634"/>
              <a:gd name="connsiteY48" fmla="*/ 603627 h 1000832"/>
              <a:gd name="connsiteX49" fmla="*/ 5327374 w 8060634"/>
              <a:gd name="connsiteY49" fmla="*/ 621003 h 1000832"/>
              <a:gd name="connsiteX50" fmla="*/ 5347252 w 8060634"/>
              <a:gd name="connsiteY50" fmla="*/ 640882 h 1000832"/>
              <a:gd name="connsiteX51" fmla="*/ 5377069 w 8060634"/>
              <a:gd name="connsiteY51" fmla="*/ 650821 h 1000832"/>
              <a:gd name="connsiteX52" fmla="*/ 5406887 w 8060634"/>
              <a:gd name="connsiteY52" fmla="*/ 670699 h 1000832"/>
              <a:gd name="connsiteX53" fmla="*/ 5466521 w 8060634"/>
              <a:gd name="connsiteY53" fmla="*/ 690577 h 1000832"/>
              <a:gd name="connsiteX54" fmla="*/ 5496339 w 8060634"/>
              <a:gd name="connsiteY54" fmla="*/ 700516 h 1000832"/>
              <a:gd name="connsiteX55" fmla="*/ 5526156 w 8060634"/>
              <a:gd name="connsiteY55" fmla="*/ 720395 h 1000832"/>
              <a:gd name="connsiteX56" fmla="*/ 5555974 w 8060634"/>
              <a:gd name="connsiteY56" fmla="*/ 730334 h 1000832"/>
              <a:gd name="connsiteX57" fmla="*/ 5655365 w 8060634"/>
              <a:gd name="connsiteY57" fmla="*/ 750212 h 1000832"/>
              <a:gd name="connsiteX58" fmla="*/ 5695121 w 8060634"/>
              <a:gd name="connsiteY58" fmla="*/ 760151 h 1000832"/>
              <a:gd name="connsiteX59" fmla="*/ 5834269 w 8060634"/>
              <a:gd name="connsiteY59" fmla="*/ 780029 h 1000832"/>
              <a:gd name="connsiteX60" fmla="*/ 5922331 w 8060634"/>
              <a:gd name="connsiteY60" fmla="*/ 770786 h 1000832"/>
              <a:gd name="connsiteX61" fmla="*/ 6105823 w 8060634"/>
              <a:gd name="connsiteY61" fmla="*/ 764738 h 1000832"/>
              <a:gd name="connsiteX62" fmla="*/ 6302103 w 8060634"/>
              <a:gd name="connsiteY62" fmla="*/ 751602 h 1000832"/>
              <a:gd name="connsiteX63" fmla="*/ 6380226 w 8060634"/>
              <a:gd name="connsiteY63" fmla="*/ 738465 h 1000832"/>
              <a:gd name="connsiteX64" fmla="*/ 6452650 w 8060634"/>
              <a:gd name="connsiteY64" fmla="*/ 731724 h 1000832"/>
              <a:gd name="connsiteX65" fmla="*/ 6530008 w 8060634"/>
              <a:gd name="connsiteY65" fmla="*/ 727831 h 1000832"/>
              <a:gd name="connsiteX66" fmla="*/ 6589643 w 8060634"/>
              <a:gd name="connsiteY66" fmla="*/ 730334 h 1000832"/>
              <a:gd name="connsiteX67" fmla="*/ 6632249 w 8060634"/>
              <a:gd name="connsiteY67" fmla="*/ 720395 h 1000832"/>
              <a:gd name="connsiteX68" fmla="*/ 6743735 w 8060634"/>
              <a:gd name="connsiteY68" fmla="*/ 706910 h 1000832"/>
              <a:gd name="connsiteX69" fmla="*/ 6982551 w 8060634"/>
              <a:gd name="connsiteY69" fmla="*/ 723592 h 1000832"/>
              <a:gd name="connsiteX70" fmla="*/ 7111065 w 8060634"/>
              <a:gd name="connsiteY70" fmla="*/ 750212 h 1000832"/>
              <a:gd name="connsiteX71" fmla="*/ 7176052 w 8060634"/>
              <a:gd name="connsiteY71" fmla="*/ 760151 h 1000832"/>
              <a:gd name="connsiteX72" fmla="*/ 7245626 w 8060634"/>
              <a:gd name="connsiteY72" fmla="*/ 789969 h 1000832"/>
              <a:gd name="connsiteX73" fmla="*/ 7305260 w 8060634"/>
              <a:gd name="connsiteY73" fmla="*/ 809847 h 1000832"/>
              <a:gd name="connsiteX74" fmla="*/ 7364895 w 8060634"/>
              <a:gd name="connsiteY74" fmla="*/ 839664 h 1000832"/>
              <a:gd name="connsiteX75" fmla="*/ 7424530 w 8060634"/>
              <a:gd name="connsiteY75" fmla="*/ 859542 h 1000832"/>
              <a:gd name="connsiteX76" fmla="*/ 7454347 w 8060634"/>
              <a:gd name="connsiteY76" fmla="*/ 869482 h 1000832"/>
              <a:gd name="connsiteX77" fmla="*/ 7504043 w 8060634"/>
              <a:gd name="connsiteY77" fmla="*/ 879421 h 1000832"/>
              <a:gd name="connsiteX78" fmla="*/ 7563678 w 8060634"/>
              <a:gd name="connsiteY78" fmla="*/ 899299 h 1000832"/>
              <a:gd name="connsiteX79" fmla="*/ 7593495 w 8060634"/>
              <a:gd name="connsiteY79" fmla="*/ 909238 h 1000832"/>
              <a:gd name="connsiteX80" fmla="*/ 7633252 w 8060634"/>
              <a:gd name="connsiteY80" fmla="*/ 919177 h 1000832"/>
              <a:gd name="connsiteX81" fmla="*/ 7729446 w 8060634"/>
              <a:gd name="connsiteY81" fmla="*/ 936206 h 1000832"/>
              <a:gd name="connsiteX82" fmla="*/ 7881730 w 8060634"/>
              <a:gd name="connsiteY82" fmla="*/ 958934 h 1000832"/>
              <a:gd name="connsiteX83" fmla="*/ 7921487 w 8060634"/>
              <a:gd name="connsiteY83" fmla="*/ 968873 h 1000832"/>
              <a:gd name="connsiteX84" fmla="*/ 7981121 w 8060634"/>
              <a:gd name="connsiteY84" fmla="*/ 978812 h 1000832"/>
              <a:gd name="connsiteX85" fmla="*/ 8001000 w 8060634"/>
              <a:gd name="connsiteY85" fmla="*/ 998690 h 1000832"/>
              <a:gd name="connsiteX86" fmla="*/ 8060634 w 8060634"/>
              <a:gd name="connsiteY86"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117034 w 8060634"/>
              <a:gd name="connsiteY23" fmla="*/ 153864 h 1000832"/>
              <a:gd name="connsiteX24" fmla="*/ 2211863 w 8060634"/>
              <a:gd name="connsiteY24" fmla="*/ 134964 h 1000832"/>
              <a:gd name="connsiteX25" fmla="*/ 2262357 w 8060634"/>
              <a:gd name="connsiteY25" fmla="*/ 126493 h 1000832"/>
              <a:gd name="connsiteX26" fmla="*/ 2327121 w 8060634"/>
              <a:gd name="connsiteY26" fmla="*/ 137451 h 1000832"/>
              <a:gd name="connsiteX27" fmla="*/ 2386306 w 8060634"/>
              <a:gd name="connsiteY27" fmla="*/ 140403 h 1000832"/>
              <a:gd name="connsiteX28" fmla="*/ 2521447 w 8060634"/>
              <a:gd name="connsiteY28" fmla="*/ 143354 h 1000832"/>
              <a:gd name="connsiteX29" fmla="*/ 2953023 w 8060634"/>
              <a:gd name="connsiteY29" fmla="*/ 195822 h 1000832"/>
              <a:gd name="connsiteX30" fmla="*/ 3389243 w 8060634"/>
              <a:gd name="connsiteY30" fmla="*/ 312890 h 1000832"/>
              <a:gd name="connsiteX31" fmla="*/ 3442483 w 8060634"/>
              <a:gd name="connsiteY31" fmla="*/ 310389 h 1000832"/>
              <a:gd name="connsiteX32" fmla="*/ 3494681 w 8060634"/>
              <a:gd name="connsiteY32" fmla="*/ 320327 h 1000832"/>
              <a:gd name="connsiteX33" fmla="*/ 3556471 w 8060634"/>
              <a:gd name="connsiteY33" fmla="*/ 337009 h 1000832"/>
              <a:gd name="connsiteX34" fmla="*/ 3617148 w 8060634"/>
              <a:gd name="connsiteY34" fmla="*/ 357234 h 1000832"/>
              <a:gd name="connsiteX35" fmla="*/ 3657600 w 8060634"/>
              <a:gd name="connsiteY35" fmla="*/ 377113 h 1000832"/>
              <a:gd name="connsiteX36" fmla="*/ 3693812 w 8060634"/>
              <a:gd name="connsiteY36" fmla="*/ 390249 h 1000832"/>
              <a:gd name="connsiteX37" fmla="*/ 3796747 w 8060634"/>
              <a:gd name="connsiteY37" fmla="*/ 432160 h 1000832"/>
              <a:gd name="connsiteX38" fmla="*/ 3876260 w 8060634"/>
              <a:gd name="connsiteY38" fmla="*/ 481856 h 1000832"/>
              <a:gd name="connsiteX39" fmla="*/ 4010561 w 8060634"/>
              <a:gd name="connsiteY39" fmla="*/ 662554 h 1000832"/>
              <a:gd name="connsiteX40" fmla="*/ 4114800 w 8060634"/>
              <a:gd name="connsiteY40" fmla="*/ 723593 h 1000832"/>
              <a:gd name="connsiteX41" fmla="*/ 4320190 w 8060634"/>
              <a:gd name="connsiteY41" fmla="*/ 740378 h 1000832"/>
              <a:gd name="connsiteX42" fmla="*/ 4550474 w 8060634"/>
              <a:gd name="connsiteY42" fmla="*/ 757873 h 1000832"/>
              <a:gd name="connsiteX43" fmla="*/ 4688603 w 8060634"/>
              <a:gd name="connsiteY43" fmla="*/ 695814 h 1000832"/>
              <a:gd name="connsiteX44" fmla="*/ 4764672 w 8060634"/>
              <a:gd name="connsiteY44" fmla="*/ 673899 h 1000832"/>
              <a:gd name="connsiteX45" fmla="*/ 4937995 w 8060634"/>
              <a:gd name="connsiteY45" fmla="*/ 636991 h 1000832"/>
              <a:gd name="connsiteX46" fmla="*/ 5179407 w 8060634"/>
              <a:gd name="connsiteY46" fmla="*/ 678683 h 1000832"/>
              <a:gd name="connsiteX47" fmla="*/ 5258147 w 8060634"/>
              <a:gd name="connsiteY47" fmla="*/ 603627 h 1000832"/>
              <a:gd name="connsiteX48" fmla="*/ 5327374 w 8060634"/>
              <a:gd name="connsiteY48" fmla="*/ 621003 h 1000832"/>
              <a:gd name="connsiteX49" fmla="*/ 5347252 w 8060634"/>
              <a:gd name="connsiteY49" fmla="*/ 640882 h 1000832"/>
              <a:gd name="connsiteX50" fmla="*/ 5377069 w 8060634"/>
              <a:gd name="connsiteY50" fmla="*/ 650821 h 1000832"/>
              <a:gd name="connsiteX51" fmla="*/ 5406887 w 8060634"/>
              <a:gd name="connsiteY51" fmla="*/ 670699 h 1000832"/>
              <a:gd name="connsiteX52" fmla="*/ 5466521 w 8060634"/>
              <a:gd name="connsiteY52" fmla="*/ 690577 h 1000832"/>
              <a:gd name="connsiteX53" fmla="*/ 5496339 w 8060634"/>
              <a:gd name="connsiteY53" fmla="*/ 700516 h 1000832"/>
              <a:gd name="connsiteX54" fmla="*/ 5526156 w 8060634"/>
              <a:gd name="connsiteY54" fmla="*/ 720395 h 1000832"/>
              <a:gd name="connsiteX55" fmla="*/ 5555974 w 8060634"/>
              <a:gd name="connsiteY55" fmla="*/ 730334 h 1000832"/>
              <a:gd name="connsiteX56" fmla="*/ 5655365 w 8060634"/>
              <a:gd name="connsiteY56" fmla="*/ 750212 h 1000832"/>
              <a:gd name="connsiteX57" fmla="*/ 5695121 w 8060634"/>
              <a:gd name="connsiteY57" fmla="*/ 760151 h 1000832"/>
              <a:gd name="connsiteX58" fmla="*/ 5834269 w 8060634"/>
              <a:gd name="connsiteY58" fmla="*/ 780029 h 1000832"/>
              <a:gd name="connsiteX59" fmla="*/ 5922331 w 8060634"/>
              <a:gd name="connsiteY59" fmla="*/ 770786 h 1000832"/>
              <a:gd name="connsiteX60" fmla="*/ 6105823 w 8060634"/>
              <a:gd name="connsiteY60" fmla="*/ 764738 h 1000832"/>
              <a:gd name="connsiteX61" fmla="*/ 6302103 w 8060634"/>
              <a:gd name="connsiteY61" fmla="*/ 751602 h 1000832"/>
              <a:gd name="connsiteX62" fmla="*/ 6380226 w 8060634"/>
              <a:gd name="connsiteY62" fmla="*/ 738465 h 1000832"/>
              <a:gd name="connsiteX63" fmla="*/ 6452650 w 8060634"/>
              <a:gd name="connsiteY63" fmla="*/ 731724 h 1000832"/>
              <a:gd name="connsiteX64" fmla="*/ 6530008 w 8060634"/>
              <a:gd name="connsiteY64" fmla="*/ 727831 h 1000832"/>
              <a:gd name="connsiteX65" fmla="*/ 6589643 w 8060634"/>
              <a:gd name="connsiteY65" fmla="*/ 730334 h 1000832"/>
              <a:gd name="connsiteX66" fmla="*/ 6632249 w 8060634"/>
              <a:gd name="connsiteY66" fmla="*/ 720395 h 1000832"/>
              <a:gd name="connsiteX67" fmla="*/ 6743735 w 8060634"/>
              <a:gd name="connsiteY67" fmla="*/ 706910 h 1000832"/>
              <a:gd name="connsiteX68" fmla="*/ 6982551 w 8060634"/>
              <a:gd name="connsiteY68" fmla="*/ 723592 h 1000832"/>
              <a:gd name="connsiteX69" fmla="*/ 7111065 w 8060634"/>
              <a:gd name="connsiteY69" fmla="*/ 750212 h 1000832"/>
              <a:gd name="connsiteX70" fmla="*/ 7176052 w 8060634"/>
              <a:gd name="connsiteY70" fmla="*/ 760151 h 1000832"/>
              <a:gd name="connsiteX71" fmla="*/ 7245626 w 8060634"/>
              <a:gd name="connsiteY71" fmla="*/ 789969 h 1000832"/>
              <a:gd name="connsiteX72" fmla="*/ 7305260 w 8060634"/>
              <a:gd name="connsiteY72" fmla="*/ 809847 h 1000832"/>
              <a:gd name="connsiteX73" fmla="*/ 7364895 w 8060634"/>
              <a:gd name="connsiteY73" fmla="*/ 839664 h 1000832"/>
              <a:gd name="connsiteX74" fmla="*/ 7424530 w 8060634"/>
              <a:gd name="connsiteY74" fmla="*/ 859542 h 1000832"/>
              <a:gd name="connsiteX75" fmla="*/ 7454347 w 8060634"/>
              <a:gd name="connsiteY75" fmla="*/ 869482 h 1000832"/>
              <a:gd name="connsiteX76" fmla="*/ 7504043 w 8060634"/>
              <a:gd name="connsiteY76" fmla="*/ 879421 h 1000832"/>
              <a:gd name="connsiteX77" fmla="*/ 7563678 w 8060634"/>
              <a:gd name="connsiteY77" fmla="*/ 899299 h 1000832"/>
              <a:gd name="connsiteX78" fmla="*/ 7593495 w 8060634"/>
              <a:gd name="connsiteY78" fmla="*/ 909238 h 1000832"/>
              <a:gd name="connsiteX79" fmla="*/ 7633252 w 8060634"/>
              <a:gd name="connsiteY79" fmla="*/ 919177 h 1000832"/>
              <a:gd name="connsiteX80" fmla="*/ 7729446 w 8060634"/>
              <a:gd name="connsiteY80" fmla="*/ 936206 h 1000832"/>
              <a:gd name="connsiteX81" fmla="*/ 7881730 w 8060634"/>
              <a:gd name="connsiteY81" fmla="*/ 958934 h 1000832"/>
              <a:gd name="connsiteX82" fmla="*/ 7921487 w 8060634"/>
              <a:gd name="connsiteY82" fmla="*/ 968873 h 1000832"/>
              <a:gd name="connsiteX83" fmla="*/ 7981121 w 8060634"/>
              <a:gd name="connsiteY83" fmla="*/ 978812 h 1000832"/>
              <a:gd name="connsiteX84" fmla="*/ 8001000 w 8060634"/>
              <a:gd name="connsiteY84" fmla="*/ 998690 h 1000832"/>
              <a:gd name="connsiteX85" fmla="*/ 8060634 w 8060634"/>
              <a:gd name="connsiteY8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58147 w 8060634"/>
              <a:gd name="connsiteY46" fmla="*/ 603627 h 1000832"/>
              <a:gd name="connsiteX47" fmla="*/ 5327374 w 8060634"/>
              <a:gd name="connsiteY47" fmla="*/ 621003 h 1000832"/>
              <a:gd name="connsiteX48" fmla="*/ 5347252 w 8060634"/>
              <a:gd name="connsiteY48" fmla="*/ 640882 h 1000832"/>
              <a:gd name="connsiteX49" fmla="*/ 5377069 w 8060634"/>
              <a:gd name="connsiteY49" fmla="*/ 650821 h 1000832"/>
              <a:gd name="connsiteX50" fmla="*/ 5406887 w 8060634"/>
              <a:gd name="connsiteY50" fmla="*/ 670699 h 1000832"/>
              <a:gd name="connsiteX51" fmla="*/ 5466521 w 8060634"/>
              <a:gd name="connsiteY51" fmla="*/ 690577 h 1000832"/>
              <a:gd name="connsiteX52" fmla="*/ 5496339 w 8060634"/>
              <a:gd name="connsiteY52" fmla="*/ 700516 h 1000832"/>
              <a:gd name="connsiteX53" fmla="*/ 5526156 w 8060634"/>
              <a:gd name="connsiteY53" fmla="*/ 720395 h 1000832"/>
              <a:gd name="connsiteX54" fmla="*/ 5555974 w 8060634"/>
              <a:gd name="connsiteY54" fmla="*/ 730334 h 1000832"/>
              <a:gd name="connsiteX55" fmla="*/ 5655365 w 8060634"/>
              <a:gd name="connsiteY55" fmla="*/ 750212 h 1000832"/>
              <a:gd name="connsiteX56" fmla="*/ 5695121 w 8060634"/>
              <a:gd name="connsiteY56" fmla="*/ 760151 h 1000832"/>
              <a:gd name="connsiteX57" fmla="*/ 5834269 w 8060634"/>
              <a:gd name="connsiteY57" fmla="*/ 780029 h 1000832"/>
              <a:gd name="connsiteX58" fmla="*/ 5922331 w 8060634"/>
              <a:gd name="connsiteY58" fmla="*/ 770786 h 1000832"/>
              <a:gd name="connsiteX59" fmla="*/ 6105823 w 8060634"/>
              <a:gd name="connsiteY59" fmla="*/ 764738 h 1000832"/>
              <a:gd name="connsiteX60" fmla="*/ 6302103 w 8060634"/>
              <a:gd name="connsiteY60" fmla="*/ 751602 h 1000832"/>
              <a:gd name="connsiteX61" fmla="*/ 6380226 w 8060634"/>
              <a:gd name="connsiteY61" fmla="*/ 738465 h 1000832"/>
              <a:gd name="connsiteX62" fmla="*/ 6452650 w 8060634"/>
              <a:gd name="connsiteY62" fmla="*/ 731724 h 1000832"/>
              <a:gd name="connsiteX63" fmla="*/ 6530008 w 8060634"/>
              <a:gd name="connsiteY63" fmla="*/ 727831 h 1000832"/>
              <a:gd name="connsiteX64" fmla="*/ 6589643 w 8060634"/>
              <a:gd name="connsiteY64" fmla="*/ 730334 h 1000832"/>
              <a:gd name="connsiteX65" fmla="*/ 6632249 w 8060634"/>
              <a:gd name="connsiteY65" fmla="*/ 720395 h 1000832"/>
              <a:gd name="connsiteX66" fmla="*/ 6743735 w 8060634"/>
              <a:gd name="connsiteY66" fmla="*/ 706910 h 1000832"/>
              <a:gd name="connsiteX67" fmla="*/ 6982551 w 8060634"/>
              <a:gd name="connsiteY67" fmla="*/ 723592 h 1000832"/>
              <a:gd name="connsiteX68" fmla="*/ 7111065 w 8060634"/>
              <a:gd name="connsiteY68" fmla="*/ 750212 h 1000832"/>
              <a:gd name="connsiteX69" fmla="*/ 7176052 w 8060634"/>
              <a:gd name="connsiteY69" fmla="*/ 760151 h 1000832"/>
              <a:gd name="connsiteX70" fmla="*/ 7245626 w 8060634"/>
              <a:gd name="connsiteY70" fmla="*/ 789969 h 1000832"/>
              <a:gd name="connsiteX71" fmla="*/ 7305260 w 8060634"/>
              <a:gd name="connsiteY71" fmla="*/ 809847 h 1000832"/>
              <a:gd name="connsiteX72" fmla="*/ 7364895 w 8060634"/>
              <a:gd name="connsiteY72" fmla="*/ 839664 h 1000832"/>
              <a:gd name="connsiteX73" fmla="*/ 7424530 w 8060634"/>
              <a:gd name="connsiteY73" fmla="*/ 859542 h 1000832"/>
              <a:gd name="connsiteX74" fmla="*/ 7454347 w 8060634"/>
              <a:gd name="connsiteY74" fmla="*/ 869482 h 1000832"/>
              <a:gd name="connsiteX75" fmla="*/ 7504043 w 8060634"/>
              <a:gd name="connsiteY75" fmla="*/ 879421 h 1000832"/>
              <a:gd name="connsiteX76" fmla="*/ 7563678 w 8060634"/>
              <a:gd name="connsiteY76" fmla="*/ 899299 h 1000832"/>
              <a:gd name="connsiteX77" fmla="*/ 7593495 w 8060634"/>
              <a:gd name="connsiteY77" fmla="*/ 909238 h 1000832"/>
              <a:gd name="connsiteX78" fmla="*/ 7633252 w 8060634"/>
              <a:gd name="connsiteY78" fmla="*/ 919177 h 1000832"/>
              <a:gd name="connsiteX79" fmla="*/ 7729446 w 8060634"/>
              <a:gd name="connsiteY79" fmla="*/ 936206 h 1000832"/>
              <a:gd name="connsiteX80" fmla="*/ 7881730 w 8060634"/>
              <a:gd name="connsiteY80" fmla="*/ 958934 h 1000832"/>
              <a:gd name="connsiteX81" fmla="*/ 7921487 w 8060634"/>
              <a:gd name="connsiteY81" fmla="*/ 968873 h 1000832"/>
              <a:gd name="connsiteX82" fmla="*/ 7981121 w 8060634"/>
              <a:gd name="connsiteY82" fmla="*/ 978812 h 1000832"/>
              <a:gd name="connsiteX83" fmla="*/ 8001000 w 8060634"/>
              <a:gd name="connsiteY83" fmla="*/ 998690 h 1000832"/>
              <a:gd name="connsiteX84" fmla="*/ 8060634 w 8060634"/>
              <a:gd name="connsiteY8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27374 w 8060634"/>
              <a:gd name="connsiteY47" fmla="*/ 621003 h 1000832"/>
              <a:gd name="connsiteX48" fmla="*/ 5347252 w 8060634"/>
              <a:gd name="connsiteY48" fmla="*/ 640882 h 1000832"/>
              <a:gd name="connsiteX49" fmla="*/ 5377069 w 8060634"/>
              <a:gd name="connsiteY49" fmla="*/ 650821 h 1000832"/>
              <a:gd name="connsiteX50" fmla="*/ 5406887 w 8060634"/>
              <a:gd name="connsiteY50" fmla="*/ 670699 h 1000832"/>
              <a:gd name="connsiteX51" fmla="*/ 5466521 w 8060634"/>
              <a:gd name="connsiteY51" fmla="*/ 690577 h 1000832"/>
              <a:gd name="connsiteX52" fmla="*/ 5496339 w 8060634"/>
              <a:gd name="connsiteY52" fmla="*/ 700516 h 1000832"/>
              <a:gd name="connsiteX53" fmla="*/ 5526156 w 8060634"/>
              <a:gd name="connsiteY53" fmla="*/ 720395 h 1000832"/>
              <a:gd name="connsiteX54" fmla="*/ 5555974 w 8060634"/>
              <a:gd name="connsiteY54" fmla="*/ 730334 h 1000832"/>
              <a:gd name="connsiteX55" fmla="*/ 5655365 w 8060634"/>
              <a:gd name="connsiteY55" fmla="*/ 750212 h 1000832"/>
              <a:gd name="connsiteX56" fmla="*/ 5695121 w 8060634"/>
              <a:gd name="connsiteY56" fmla="*/ 760151 h 1000832"/>
              <a:gd name="connsiteX57" fmla="*/ 5834269 w 8060634"/>
              <a:gd name="connsiteY57" fmla="*/ 780029 h 1000832"/>
              <a:gd name="connsiteX58" fmla="*/ 5922331 w 8060634"/>
              <a:gd name="connsiteY58" fmla="*/ 770786 h 1000832"/>
              <a:gd name="connsiteX59" fmla="*/ 6105823 w 8060634"/>
              <a:gd name="connsiteY59" fmla="*/ 764738 h 1000832"/>
              <a:gd name="connsiteX60" fmla="*/ 6302103 w 8060634"/>
              <a:gd name="connsiteY60" fmla="*/ 751602 h 1000832"/>
              <a:gd name="connsiteX61" fmla="*/ 6380226 w 8060634"/>
              <a:gd name="connsiteY61" fmla="*/ 738465 h 1000832"/>
              <a:gd name="connsiteX62" fmla="*/ 6452650 w 8060634"/>
              <a:gd name="connsiteY62" fmla="*/ 731724 h 1000832"/>
              <a:gd name="connsiteX63" fmla="*/ 6530008 w 8060634"/>
              <a:gd name="connsiteY63" fmla="*/ 727831 h 1000832"/>
              <a:gd name="connsiteX64" fmla="*/ 6589643 w 8060634"/>
              <a:gd name="connsiteY64" fmla="*/ 730334 h 1000832"/>
              <a:gd name="connsiteX65" fmla="*/ 6632249 w 8060634"/>
              <a:gd name="connsiteY65" fmla="*/ 720395 h 1000832"/>
              <a:gd name="connsiteX66" fmla="*/ 6743735 w 8060634"/>
              <a:gd name="connsiteY66" fmla="*/ 706910 h 1000832"/>
              <a:gd name="connsiteX67" fmla="*/ 6982551 w 8060634"/>
              <a:gd name="connsiteY67" fmla="*/ 723592 h 1000832"/>
              <a:gd name="connsiteX68" fmla="*/ 7111065 w 8060634"/>
              <a:gd name="connsiteY68" fmla="*/ 750212 h 1000832"/>
              <a:gd name="connsiteX69" fmla="*/ 7176052 w 8060634"/>
              <a:gd name="connsiteY69" fmla="*/ 760151 h 1000832"/>
              <a:gd name="connsiteX70" fmla="*/ 7245626 w 8060634"/>
              <a:gd name="connsiteY70" fmla="*/ 789969 h 1000832"/>
              <a:gd name="connsiteX71" fmla="*/ 7305260 w 8060634"/>
              <a:gd name="connsiteY71" fmla="*/ 809847 h 1000832"/>
              <a:gd name="connsiteX72" fmla="*/ 7364895 w 8060634"/>
              <a:gd name="connsiteY72" fmla="*/ 839664 h 1000832"/>
              <a:gd name="connsiteX73" fmla="*/ 7424530 w 8060634"/>
              <a:gd name="connsiteY73" fmla="*/ 859542 h 1000832"/>
              <a:gd name="connsiteX74" fmla="*/ 7454347 w 8060634"/>
              <a:gd name="connsiteY74" fmla="*/ 869482 h 1000832"/>
              <a:gd name="connsiteX75" fmla="*/ 7504043 w 8060634"/>
              <a:gd name="connsiteY75" fmla="*/ 879421 h 1000832"/>
              <a:gd name="connsiteX76" fmla="*/ 7563678 w 8060634"/>
              <a:gd name="connsiteY76" fmla="*/ 899299 h 1000832"/>
              <a:gd name="connsiteX77" fmla="*/ 7593495 w 8060634"/>
              <a:gd name="connsiteY77" fmla="*/ 909238 h 1000832"/>
              <a:gd name="connsiteX78" fmla="*/ 7633252 w 8060634"/>
              <a:gd name="connsiteY78" fmla="*/ 919177 h 1000832"/>
              <a:gd name="connsiteX79" fmla="*/ 7729446 w 8060634"/>
              <a:gd name="connsiteY79" fmla="*/ 936206 h 1000832"/>
              <a:gd name="connsiteX80" fmla="*/ 7881730 w 8060634"/>
              <a:gd name="connsiteY80" fmla="*/ 958934 h 1000832"/>
              <a:gd name="connsiteX81" fmla="*/ 7921487 w 8060634"/>
              <a:gd name="connsiteY81" fmla="*/ 968873 h 1000832"/>
              <a:gd name="connsiteX82" fmla="*/ 7981121 w 8060634"/>
              <a:gd name="connsiteY82" fmla="*/ 978812 h 1000832"/>
              <a:gd name="connsiteX83" fmla="*/ 8001000 w 8060634"/>
              <a:gd name="connsiteY83" fmla="*/ 998690 h 1000832"/>
              <a:gd name="connsiteX84" fmla="*/ 8060634 w 8060634"/>
              <a:gd name="connsiteY8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27374 w 8060634"/>
              <a:gd name="connsiteY47" fmla="*/ 621003 h 1000832"/>
              <a:gd name="connsiteX48" fmla="*/ 5347252 w 8060634"/>
              <a:gd name="connsiteY48" fmla="*/ 640882 h 1000832"/>
              <a:gd name="connsiteX49" fmla="*/ 5604554 w 8060634"/>
              <a:gd name="connsiteY49" fmla="*/ 467941 h 1000832"/>
              <a:gd name="connsiteX50" fmla="*/ 5406887 w 8060634"/>
              <a:gd name="connsiteY50" fmla="*/ 670699 h 1000832"/>
              <a:gd name="connsiteX51" fmla="*/ 5466521 w 8060634"/>
              <a:gd name="connsiteY51" fmla="*/ 690577 h 1000832"/>
              <a:gd name="connsiteX52" fmla="*/ 5496339 w 8060634"/>
              <a:gd name="connsiteY52" fmla="*/ 700516 h 1000832"/>
              <a:gd name="connsiteX53" fmla="*/ 5526156 w 8060634"/>
              <a:gd name="connsiteY53" fmla="*/ 720395 h 1000832"/>
              <a:gd name="connsiteX54" fmla="*/ 5555974 w 8060634"/>
              <a:gd name="connsiteY54" fmla="*/ 730334 h 1000832"/>
              <a:gd name="connsiteX55" fmla="*/ 5655365 w 8060634"/>
              <a:gd name="connsiteY55" fmla="*/ 750212 h 1000832"/>
              <a:gd name="connsiteX56" fmla="*/ 5695121 w 8060634"/>
              <a:gd name="connsiteY56" fmla="*/ 760151 h 1000832"/>
              <a:gd name="connsiteX57" fmla="*/ 5834269 w 8060634"/>
              <a:gd name="connsiteY57" fmla="*/ 780029 h 1000832"/>
              <a:gd name="connsiteX58" fmla="*/ 5922331 w 8060634"/>
              <a:gd name="connsiteY58" fmla="*/ 770786 h 1000832"/>
              <a:gd name="connsiteX59" fmla="*/ 6105823 w 8060634"/>
              <a:gd name="connsiteY59" fmla="*/ 764738 h 1000832"/>
              <a:gd name="connsiteX60" fmla="*/ 6302103 w 8060634"/>
              <a:gd name="connsiteY60" fmla="*/ 751602 h 1000832"/>
              <a:gd name="connsiteX61" fmla="*/ 6380226 w 8060634"/>
              <a:gd name="connsiteY61" fmla="*/ 738465 h 1000832"/>
              <a:gd name="connsiteX62" fmla="*/ 6452650 w 8060634"/>
              <a:gd name="connsiteY62" fmla="*/ 731724 h 1000832"/>
              <a:gd name="connsiteX63" fmla="*/ 6530008 w 8060634"/>
              <a:gd name="connsiteY63" fmla="*/ 727831 h 1000832"/>
              <a:gd name="connsiteX64" fmla="*/ 6589643 w 8060634"/>
              <a:gd name="connsiteY64" fmla="*/ 730334 h 1000832"/>
              <a:gd name="connsiteX65" fmla="*/ 6632249 w 8060634"/>
              <a:gd name="connsiteY65" fmla="*/ 720395 h 1000832"/>
              <a:gd name="connsiteX66" fmla="*/ 6743735 w 8060634"/>
              <a:gd name="connsiteY66" fmla="*/ 706910 h 1000832"/>
              <a:gd name="connsiteX67" fmla="*/ 6982551 w 8060634"/>
              <a:gd name="connsiteY67" fmla="*/ 723592 h 1000832"/>
              <a:gd name="connsiteX68" fmla="*/ 7111065 w 8060634"/>
              <a:gd name="connsiteY68" fmla="*/ 750212 h 1000832"/>
              <a:gd name="connsiteX69" fmla="*/ 7176052 w 8060634"/>
              <a:gd name="connsiteY69" fmla="*/ 760151 h 1000832"/>
              <a:gd name="connsiteX70" fmla="*/ 7245626 w 8060634"/>
              <a:gd name="connsiteY70" fmla="*/ 789969 h 1000832"/>
              <a:gd name="connsiteX71" fmla="*/ 7305260 w 8060634"/>
              <a:gd name="connsiteY71" fmla="*/ 809847 h 1000832"/>
              <a:gd name="connsiteX72" fmla="*/ 7364895 w 8060634"/>
              <a:gd name="connsiteY72" fmla="*/ 839664 h 1000832"/>
              <a:gd name="connsiteX73" fmla="*/ 7424530 w 8060634"/>
              <a:gd name="connsiteY73" fmla="*/ 859542 h 1000832"/>
              <a:gd name="connsiteX74" fmla="*/ 7454347 w 8060634"/>
              <a:gd name="connsiteY74" fmla="*/ 869482 h 1000832"/>
              <a:gd name="connsiteX75" fmla="*/ 7504043 w 8060634"/>
              <a:gd name="connsiteY75" fmla="*/ 879421 h 1000832"/>
              <a:gd name="connsiteX76" fmla="*/ 7563678 w 8060634"/>
              <a:gd name="connsiteY76" fmla="*/ 899299 h 1000832"/>
              <a:gd name="connsiteX77" fmla="*/ 7593495 w 8060634"/>
              <a:gd name="connsiteY77" fmla="*/ 909238 h 1000832"/>
              <a:gd name="connsiteX78" fmla="*/ 7633252 w 8060634"/>
              <a:gd name="connsiteY78" fmla="*/ 919177 h 1000832"/>
              <a:gd name="connsiteX79" fmla="*/ 7729446 w 8060634"/>
              <a:gd name="connsiteY79" fmla="*/ 936206 h 1000832"/>
              <a:gd name="connsiteX80" fmla="*/ 7881730 w 8060634"/>
              <a:gd name="connsiteY80" fmla="*/ 958934 h 1000832"/>
              <a:gd name="connsiteX81" fmla="*/ 7921487 w 8060634"/>
              <a:gd name="connsiteY81" fmla="*/ 968873 h 1000832"/>
              <a:gd name="connsiteX82" fmla="*/ 7981121 w 8060634"/>
              <a:gd name="connsiteY82" fmla="*/ 978812 h 1000832"/>
              <a:gd name="connsiteX83" fmla="*/ 8001000 w 8060634"/>
              <a:gd name="connsiteY83" fmla="*/ 998690 h 1000832"/>
              <a:gd name="connsiteX84" fmla="*/ 8060634 w 8060634"/>
              <a:gd name="connsiteY8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27374 w 8060634"/>
              <a:gd name="connsiteY47" fmla="*/ 621003 h 1000832"/>
              <a:gd name="connsiteX48" fmla="*/ 5369554 w 8060634"/>
              <a:gd name="connsiteY48" fmla="*/ 480305 h 1000832"/>
              <a:gd name="connsiteX49" fmla="*/ 5604554 w 8060634"/>
              <a:gd name="connsiteY49" fmla="*/ 467941 h 1000832"/>
              <a:gd name="connsiteX50" fmla="*/ 5406887 w 8060634"/>
              <a:gd name="connsiteY50" fmla="*/ 670699 h 1000832"/>
              <a:gd name="connsiteX51" fmla="*/ 5466521 w 8060634"/>
              <a:gd name="connsiteY51" fmla="*/ 690577 h 1000832"/>
              <a:gd name="connsiteX52" fmla="*/ 5496339 w 8060634"/>
              <a:gd name="connsiteY52" fmla="*/ 700516 h 1000832"/>
              <a:gd name="connsiteX53" fmla="*/ 5526156 w 8060634"/>
              <a:gd name="connsiteY53" fmla="*/ 720395 h 1000832"/>
              <a:gd name="connsiteX54" fmla="*/ 5555974 w 8060634"/>
              <a:gd name="connsiteY54" fmla="*/ 730334 h 1000832"/>
              <a:gd name="connsiteX55" fmla="*/ 5655365 w 8060634"/>
              <a:gd name="connsiteY55" fmla="*/ 750212 h 1000832"/>
              <a:gd name="connsiteX56" fmla="*/ 5695121 w 8060634"/>
              <a:gd name="connsiteY56" fmla="*/ 760151 h 1000832"/>
              <a:gd name="connsiteX57" fmla="*/ 5834269 w 8060634"/>
              <a:gd name="connsiteY57" fmla="*/ 780029 h 1000832"/>
              <a:gd name="connsiteX58" fmla="*/ 5922331 w 8060634"/>
              <a:gd name="connsiteY58" fmla="*/ 770786 h 1000832"/>
              <a:gd name="connsiteX59" fmla="*/ 6105823 w 8060634"/>
              <a:gd name="connsiteY59" fmla="*/ 764738 h 1000832"/>
              <a:gd name="connsiteX60" fmla="*/ 6302103 w 8060634"/>
              <a:gd name="connsiteY60" fmla="*/ 751602 h 1000832"/>
              <a:gd name="connsiteX61" fmla="*/ 6380226 w 8060634"/>
              <a:gd name="connsiteY61" fmla="*/ 738465 h 1000832"/>
              <a:gd name="connsiteX62" fmla="*/ 6452650 w 8060634"/>
              <a:gd name="connsiteY62" fmla="*/ 731724 h 1000832"/>
              <a:gd name="connsiteX63" fmla="*/ 6530008 w 8060634"/>
              <a:gd name="connsiteY63" fmla="*/ 727831 h 1000832"/>
              <a:gd name="connsiteX64" fmla="*/ 6589643 w 8060634"/>
              <a:gd name="connsiteY64" fmla="*/ 730334 h 1000832"/>
              <a:gd name="connsiteX65" fmla="*/ 6632249 w 8060634"/>
              <a:gd name="connsiteY65" fmla="*/ 720395 h 1000832"/>
              <a:gd name="connsiteX66" fmla="*/ 6743735 w 8060634"/>
              <a:gd name="connsiteY66" fmla="*/ 706910 h 1000832"/>
              <a:gd name="connsiteX67" fmla="*/ 6982551 w 8060634"/>
              <a:gd name="connsiteY67" fmla="*/ 723592 h 1000832"/>
              <a:gd name="connsiteX68" fmla="*/ 7111065 w 8060634"/>
              <a:gd name="connsiteY68" fmla="*/ 750212 h 1000832"/>
              <a:gd name="connsiteX69" fmla="*/ 7176052 w 8060634"/>
              <a:gd name="connsiteY69" fmla="*/ 760151 h 1000832"/>
              <a:gd name="connsiteX70" fmla="*/ 7245626 w 8060634"/>
              <a:gd name="connsiteY70" fmla="*/ 789969 h 1000832"/>
              <a:gd name="connsiteX71" fmla="*/ 7305260 w 8060634"/>
              <a:gd name="connsiteY71" fmla="*/ 809847 h 1000832"/>
              <a:gd name="connsiteX72" fmla="*/ 7364895 w 8060634"/>
              <a:gd name="connsiteY72" fmla="*/ 839664 h 1000832"/>
              <a:gd name="connsiteX73" fmla="*/ 7424530 w 8060634"/>
              <a:gd name="connsiteY73" fmla="*/ 859542 h 1000832"/>
              <a:gd name="connsiteX74" fmla="*/ 7454347 w 8060634"/>
              <a:gd name="connsiteY74" fmla="*/ 869482 h 1000832"/>
              <a:gd name="connsiteX75" fmla="*/ 7504043 w 8060634"/>
              <a:gd name="connsiteY75" fmla="*/ 879421 h 1000832"/>
              <a:gd name="connsiteX76" fmla="*/ 7563678 w 8060634"/>
              <a:gd name="connsiteY76" fmla="*/ 899299 h 1000832"/>
              <a:gd name="connsiteX77" fmla="*/ 7593495 w 8060634"/>
              <a:gd name="connsiteY77" fmla="*/ 909238 h 1000832"/>
              <a:gd name="connsiteX78" fmla="*/ 7633252 w 8060634"/>
              <a:gd name="connsiteY78" fmla="*/ 919177 h 1000832"/>
              <a:gd name="connsiteX79" fmla="*/ 7729446 w 8060634"/>
              <a:gd name="connsiteY79" fmla="*/ 936206 h 1000832"/>
              <a:gd name="connsiteX80" fmla="*/ 7881730 w 8060634"/>
              <a:gd name="connsiteY80" fmla="*/ 958934 h 1000832"/>
              <a:gd name="connsiteX81" fmla="*/ 7921487 w 8060634"/>
              <a:gd name="connsiteY81" fmla="*/ 968873 h 1000832"/>
              <a:gd name="connsiteX82" fmla="*/ 7981121 w 8060634"/>
              <a:gd name="connsiteY82" fmla="*/ 978812 h 1000832"/>
              <a:gd name="connsiteX83" fmla="*/ 8001000 w 8060634"/>
              <a:gd name="connsiteY83" fmla="*/ 998690 h 1000832"/>
              <a:gd name="connsiteX84" fmla="*/ 8060634 w 8060634"/>
              <a:gd name="connsiteY8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278309 w 8060634"/>
              <a:gd name="connsiteY47" fmla="*/ 455965 h 1000832"/>
              <a:gd name="connsiteX48" fmla="*/ 5369554 w 8060634"/>
              <a:gd name="connsiteY48" fmla="*/ 480305 h 1000832"/>
              <a:gd name="connsiteX49" fmla="*/ 5604554 w 8060634"/>
              <a:gd name="connsiteY49" fmla="*/ 467941 h 1000832"/>
              <a:gd name="connsiteX50" fmla="*/ 5406887 w 8060634"/>
              <a:gd name="connsiteY50" fmla="*/ 670699 h 1000832"/>
              <a:gd name="connsiteX51" fmla="*/ 5466521 w 8060634"/>
              <a:gd name="connsiteY51" fmla="*/ 690577 h 1000832"/>
              <a:gd name="connsiteX52" fmla="*/ 5496339 w 8060634"/>
              <a:gd name="connsiteY52" fmla="*/ 700516 h 1000832"/>
              <a:gd name="connsiteX53" fmla="*/ 5526156 w 8060634"/>
              <a:gd name="connsiteY53" fmla="*/ 720395 h 1000832"/>
              <a:gd name="connsiteX54" fmla="*/ 5555974 w 8060634"/>
              <a:gd name="connsiteY54" fmla="*/ 730334 h 1000832"/>
              <a:gd name="connsiteX55" fmla="*/ 5655365 w 8060634"/>
              <a:gd name="connsiteY55" fmla="*/ 750212 h 1000832"/>
              <a:gd name="connsiteX56" fmla="*/ 5695121 w 8060634"/>
              <a:gd name="connsiteY56" fmla="*/ 760151 h 1000832"/>
              <a:gd name="connsiteX57" fmla="*/ 5834269 w 8060634"/>
              <a:gd name="connsiteY57" fmla="*/ 780029 h 1000832"/>
              <a:gd name="connsiteX58" fmla="*/ 5922331 w 8060634"/>
              <a:gd name="connsiteY58" fmla="*/ 770786 h 1000832"/>
              <a:gd name="connsiteX59" fmla="*/ 6105823 w 8060634"/>
              <a:gd name="connsiteY59" fmla="*/ 764738 h 1000832"/>
              <a:gd name="connsiteX60" fmla="*/ 6302103 w 8060634"/>
              <a:gd name="connsiteY60" fmla="*/ 751602 h 1000832"/>
              <a:gd name="connsiteX61" fmla="*/ 6380226 w 8060634"/>
              <a:gd name="connsiteY61" fmla="*/ 738465 h 1000832"/>
              <a:gd name="connsiteX62" fmla="*/ 6452650 w 8060634"/>
              <a:gd name="connsiteY62" fmla="*/ 731724 h 1000832"/>
              <a:gd name="connsiteX63" fmla="*/ 6530008 w 8060634"/>
              <a:gd name="connsiteY63" fmla="*/ 727831 h 1000832"/>
              <a:gd name="connsiteX64" fmla="*/ 6589643 w 8060634"/>
              <a:gd name="connsiteY64" fmla="*/ 730334 h 1000832"/>
              <a:gd name="connsiteX65" fmla="*/ 6632249 w 8060634"/>
              <a:gd name="connsiteY65" fmla="*/ 720395 h 1000832"/>
              <a:gd name="connsiteX66" fmla="*/ 6743735 w 8060634"/>
              <a:gd name="connsiteY66" fmla="*/ 706910 h 1000832"/>
              <a:gd name="connsiteX67" fmla="*/ 6982551 w 8060634"/>
              <a:gd name="connsiteY67" fmla="*/ 723592 h 1000832"/>
              <a:gd name="connsiteX68" fmla="*/ 7111065 w 8060634"/>
              <a:gd name="connsiteY68" fmla="*/ 750212 h 1000832"/>
              <a:gd name="connsiteX69" fmla="*/ 7176052 w 8060634"/>
              <a:gd name="connsiteY69" fmla="*/ 760151 h 1000832"/>
              <a:gd name="connsiteX70" fmla="*/ 7245626 w 8060634"/>
              <a:gd name="connsiteY70" fmla="*/ 789969 h 1000832"/>
              <a:gd name="connsiteX71" fmla="*/ 7305260 w 8060634"/>
              <a:gd name="connsiteY71" fmla="*/ 809847 h 1000832"/>
              <a:gd name="connsiteX72" fmla="*/ 7364895 w 8060634"/>
              <a:gd name="connsiteY72" fmla="*/ 839664 h 1000832"/>
              <a:gd name="connsiteX73" fmla="*/ 7424530 w 8060634"/>
              <a:gd name="connsiteY73" fmla="*/ 859542 h 1000832"/>
              <a:gd name="connsiteX74" fmla="*/ 7454347 w 8060634"/>
              <a:gd name="connsiteY74" fmla="*/ 869482 h 1000832"/>
              <a:gd name="connsiteX75" fmla="*/ 7504043 w 8060634"/>
              <a:gd name="connsiteY75" fmla="*/ 879421 h 1000832"/>
              <a:gd name="connsiteX76" fmla="*/ 7563678 w 8060634"/>
              <a:gd name="connsiteY76" fmla="*/ 899299 h 1000832"/>
              <a:gd name="connsiteX77" fmla="*/ 7593495 w 8060634"/>
              <a:gd name="connsiteY77" fmla="*/ 909238 h 1000832"/>
              <a:gd name="connsiteX78" fmla="*/ 7633252 w 8060634"/>
              <a:gd name="connsiteY78" fmla="*/ 919177 h 1000832"/>
              <a:gd name="connsiteX79" fmla="*/ 7729446 w 8060634"/>
              <a:gd name="connsiteY79" fmla="*/ 936206 h 1000832"/>
              <a:gd name="connsiteX80" fmla="*/ 7881730 w 8060634"/>
              <a:gd name="connsiteY80" fmla="*/ 958934 h 1000832"/>
              <a:gd name="connsiteX81" fmla="*/ 7921487 w 8060634"/>
              <a:gd name="connsiteY81" fmla="*/ 968873 h 1000832"/>
              <a:gd name="connsiteX82" fmla="*/ 7981121 w 8060634"/>
              <a:gd name="connsiteY82" fmla="*/ 978812 h 1000832"/>
              <a:gd name="connsiteX83" fmla="*/ 8001000 w 8060634"/>
              <a:gd name="connsiteY83" fmla="*/ 998690 h 1000832"/>
              <a:gd name="connsiteX84" fmla="*/ 8060634 w 8060634"/>
              <a:gd name="connsiteY8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406887 w 8060634"/>
              <a:gd name="connsiteY50" fmla="*/ 670699 h 1000832"/>
              <a:gd name="connsiteX51" fmla="*/ 5466521 w 8060634"/>
              <a:gd name="connsiteY51" fmla="*/ 690577 h 1000832"/>
              <a:gd name="connsiteX52" fmla="*/ 5496339 w 8060634"/>
              <a:gd name="connsiteY52" fmla="*/ 700516 h 1000832"/>
              <a:gd name="connsiteX53" fmla="*/ 5526156 w 8060634"/>
              <a:gd name="connsiteY53" fmla="*/ 720395 h 1000832"/>
              <a:gd name="connsiteX54" fmla="*/ 5555974 w 8060634"/>
              <a:gd name="connsiteY54" fmla="*/ 730334 h 1000832"/>
              <a:gd name="connsiteX55" fmla="*/ 5655365 w 8060634"/>
              <a:gd name="connsiteY55" fmla="*/ 750212 h 1000832"/>
              <a:gd name="connsiteX56" fmla="*/ 5695121 w 8060634"/>
              <a:gd name="connsiteY56" fmla="*/ 760151 h 1000832"/>
              <a:gd name="connsiteX57" fmla="*/ 5834269 w 8060634"/>
              <a:gd name="connsiteY57" fmla="*/ 780029 h 1000832"/>
              <a:gd name="connsiteX58" fmla="*/ 5922331 w 8060634"/>
              <a:gd name="connsiteY58" fmla="*/ 770786 h 1000832"/>
              <a:gd name="connsiteX59" fmla="*/ 6105823 w 8060634"/>
              <a:gd name="connsiteY59" fmla="*/ 764738 h 1000832"/>
              <a:gd name="connsiteX60" fmla="*/ 6302103 w 8060634"/>
              <a:gd name="connsiteY60" fmla="*/ 751602 h 1000832"/>
              <a:gd name="connsiteX61" fmla="*/ 6380226 w 8060634"/>
              <a:gd name="connsiteY61" fmla="*/ 738465 h 1000832"/>
              <a:gd name="connsiteX62" fmla="*/ 6452650 w 8060634"/>
              <a:gd name="connsiteY62" fmla="*/ 731724 h 1000832"/>
              <a:gd name="connsiteX63" fmla="*/ 6530008 w 8060634"/>
              <a:gd name="connsiteY63" fmla="*/ 727831 h 1000832"/>
              <a:gd name="connsiteX64" fmla="*/ 6589643 w 8060634"/>
              <a:gd name="connsiteY64" fmla="*/ 730334 h 1000832"/>
              <a:gd name="connsiteX65" fmla="*/ 6632249 w 8060634"/>
              <a:gd name="connsiteY65" fmla="*/ 720395 h 1000832"/>
              <a:gd name="connsiteX66" fmla="*/ 6743735 w 8060634"/>
              <a:gd name="connsiteY66" fmla="*/ 706910 h 1000832"/>
              <a:gd name="connsiteX67" fmla="*/ 6982551 w 8060634"/>
              <a:gd name="connsiteY67" fmla="*/ 723592 h 1000832"/>
              <a:gd name="connsiteX68" fmla="*/ 7111065 w 8060634"/>
              <a:gd name="connsiteY68" fmla="*/ 750212 h 1000832"/>
              <a:gd name="connsiteX69" fmla="*/ 7176052 w 8060634"/>
              <a:gd name="connsiteY69" fmla="*/ 760151 h 1000832"/>
              <a:gd name="connsiteX70" fmla="*/ 7245626 w 8060634"/>
              <a:gd name="connsiteY70" fmla="*/ 789969 h 1000832"/>
              <a:gd name="connsiteX71" fmla="*/ 7305260 w 8060634"/>
              <a:gd name="connsiteY71" fmla="*/ 809847 h 1000832"/>
              <a:gd name="connsiteX72" fmla="*/ 7364895 w 8060634"/>
              <a:gd name="connsiteY72" fmla="*/ 839664 h 1000832"/>
              <a:gd name="connsiteX73" fmla="*/ 7424530 w 8060634"/>
              <a:gd name="connsiteY73" fmla="*/ 859542 h 1000832"/>
              <a:gd name="connsiteX74" fmla="*/ 7454347 w 8060634"/>
              <a:gd name="connsiteY74" fmla="*/ 869482 h 1000832"/>
              <a:gd name="connsiteX75" fmla="*/ 7504043 w 8060634"/>
              <a:gd name="connsiteY75" fmla="*/ 879421 h 1000832"/>
              <a:gd name="connsiteX76" fmla="*/ 7563678 w 8060634"/>
              <a:gd name="connsiteY76" fmla="*/ 899299 h 1000832"/>
              <a:gd name="connsiteX77" fmla="*/ 7593495 w 8060634"/>
              <a:gd name="connsiteY77" fmla="*/ 909238 h 1000832"/>
              <a:gd name="connsiteX78" fmla="*/ 7633252 w 8060634"/>
              <a:gd name="connsiteY78" fmla="*/ 919177 h 1000832"/>
              <a:gd name="connsiteX79" fmla="*/ 7729446 w 8060634"/>
              <a:gd name="connsiteY79" fmla="*/ 936206 h 1000832"/>
              <a:gd name="connsiteX80" fmla="*/ 7881730 w 8060634"/>
              <a:gd name="connsiteY80" fmla="*/ 958934 h 1000832"/>
              <a:gd name="connsiteX81" fmla="*/ 7921487 w 8060634"/>
              <a:gd name="connsiteY81" fmla="*/ 968873 h 1000832"/>
              <a:gd name="connsiteX82" fmla="*/ 7981121 w 8060634"/>
              <a:gd name="connsiteY82" fmla="*/ 978812 h 1000832"/>
              <a:gd name="connsiteX83" fmla="*/ 8001000 w 8060634"/>
              <a:gd name="connsiteY83" fmla="*/ 998690 h 1000832"/>
              <a:gd name="connsiteX84" fmla="*/ 8060634 w 8060634"/>
              <a:gd name="connsiteY8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5466521 w 8060634"/>
              <a:gd name="connsiteY51" fmla="*/ 690577 h 1000832"/>
              <a:gd name="connsiteX52" fmla="*/ 5496339 w 8060634"/>
              <a:gd name="connsiteY52" fmla="*/ 700516 h 1000832"/>
              <a:gd name="connsiteX53" fmla="*/ 5526156 w 8060634"/>
              <a:gd name="connsiteY53" fmla="*/ 720395 h 1000832"/>
              <a:gd name="connsiteX54" fmla="*/ 5555974 w 8060634"/>
              <a:gd name="connsiteY54" fmla="*/ 730334 h 1000832"/>
              <a:gd name="connsiteX55" fmla="*/ 5655365 w 8060634"/>
              <a:gd name="connsiteY55" fmla="*/ 750212 h 1000832"/>
              <a:gd name="connsiteX56" fmla="*/ 5695121 w 8060634"/>
              <a:gd name="connsiteY56" fmla="*/ 760151 h 1000832"/>
              <a:gd name="connsiteX57" fmla="*/ 5834269 w 8060634"/>
              <a:gd name="connsiteY57" fmla="*/ 780029 h 1000832"/>
              <a:gd name="connsiteX58" fmla="*/ 5922331 w 8060634"/>
              <a:gd name="connsiteY58" fmla="*/ 770786 h 1000832"/>
              <a:gd name="connsiteX59" fmla="*/ 6105823 w 8060634"/>
              <a:gd name="connsiteY59" fmla="*/ 764738 h 1000832"/>
              <a:gd name="connsiteX60" fmla="*/ 6302103 w 8060634"/>
              <a:gd name="connsiteY60" fmla="*/ 751602 h 1000832"/>
              <a:gd name="connsiteX61" fmla="*/ 6380226 w 8060634"/>
              <a:gd name="connsiteY61" fmla="*/ 738465 h 1000832"/>
              <a:gd name="connsiteX62" fmla="*/ 6452650 w 8060634"/>
              <a:gd name="connsiteY62" fmla="*/ 731724 h 1000832"/>
              <a:gd name="connsiteX63" fmla="*/ 6530008 w 8060634"/>
              <a:gd name="connsiteY63" fmla="*/ 727831 h 1000832"/>
              <a:gd name="connsiteX64" fmla="*/ 6589643 w 8060634"/>
              <a:gd name="connsiteY64" fmla="*/ 730334 h 1000832"/>
              <a:gd name="connsiteX65" fmla="*/ 6632249 w 8060634"/>
              <a:gd name="connsiteY65" fmla="*/ 720395 h 1000832"/>
              <a:gd name="connsiteX66" fmla="*/ 6743735 w 8060634"/>
              <a:gd name="connsiteY66" fmla="*/ 706910 h 1000832"/>
              <a:gd name="connsiteX67" fmla="*/ 6982551 w 8060634"/>
              <a:gd name="connsiteY67" fmla="*/ 723592 h 1000832"/>
              <a:gd name="connsiteX68" fmla="*/ 7111065 w 8060634"/>
              <a:gd name="connsiteY68" fmla="*/ 750212 h 1000832"/>
              <a:gd name="connsiteX69" fmla="*/ 7176052 w 8060634"/>
              <a:gd name="connsiteY69" fmla="*/ 760151 h 1000832"/>
              <a:gd name="connsiteX70" fmla="*/ 7245626 w 8060634"/>
              <a:gd name="connsiteY70" fmla="*/ 789969 h 1000832"/>
              <a:gd name="connsiteX71" fmla="*/ 7305260 w 8060634"/>
              <a:gd name="connsiteY71" fmla="*/ 809847 h 1000832"/>
              <a:gd name="connsiteX72" fmla="*/ 7364895 w 8060634"/>
              <a:gd name="connsiteY72" fmla="*/ 839664 h 1000832"/>
              <a:gd name="connsiteX73" fmla="*/ 7424530 w 8060634"/>
              <a:gd name="connsiteY73" fmla="*/ 859542 h 1000832"/>
              <a:gd name="connsiteX74" fmla="*/ 7454347 w 8060634"/>
              <a:gd name="connsiteY74" fmla="*/ 869482 h 1000832"/>
              <a:gd name="connsiteX75" fmla="*/ 7504043 w 8060634"/>
              <a:gd name="connsiteY75" fmla="*/ 879421 h 1000832"/>
              <a:gd name="connsiteX76" fmla="*/ 7563678 w 8060634"/>
              <a:gd name="connsiteY76" fmla="*/ 899299 h 1000832"/>
              <a:gd name="connsiteX77" fmla="*/ 7593495 w 8060634"/>
              <a:gd name="connsiteY77" fmla="*/ 909238 h 1000832"/>
              <a:gd name="connsiteX78" fmla="*/ 7633252 w 8060634"/>
              <a:gd name="connsiteY78" fmla="*/ 919177 h 1000832"/>
              <a:gd name="connsiteX79" fmla="*/ 7729446 w 8060634"/>
              <a:gd name="connsiteY79" fmla="*/ 936206 h 1000832"/>
              <a:gd name="connsiteX80" fmla="*/ 7881730 w 8060634"/>
              <a:gd name="connsiteY80" fmla="*/ 958934 h 1000832"/>
              <a:gd name="connsiteX81" fmla="*/ 7921487 w 8060634"/>
              <a:gd name="connsiteY81" fmla="*/ 968873 h 1000832"/>
              <a:gd name="connsiteX82" fmla="*/ 7981121 w 8060634"/>
              <a:gd name="connsiteY82" fmla="*/ 978812 h 1000832"/>
              <a:gd name="connsiteX83" fmla="*/ 8001000 w 8060634"/>
              <a:gd name="connsiteY83" fmla="*/ 998690 h 1000832"/>
              <a:gd name="connsiteX84" fmla="*/ 8060634 w 8060634"/>
              <a:gd name="connsiteY8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5466521 w 8060634"/>
              <a:gd name="connsiteY51" fmla="*/ 690577 h 1000832"/>
              <a:gd name="connsiteX52" fmla="*/ 5496339 w 8060634"/>
              <a:gd name="connsiteY52" fmla="*/ 700516 h 1000832"/>
              <a:gd name="connsiteX53" fmla="*/ 5555974 w 8060634"/>
              <a:gd name="connsiteY53" fmla="*/ 730334 h 1000832"/>
              <a:gd name="connsiteX54" fmla="*/ 5655365 w 8060634"/>
              <a:gd name="connsiteY54" fmla="*/ 750212 h 1000832"/>
              <a:gd name="connsiteX55" fmla="*/ 5695121 w 8060634"/>
              <a:gd name="connsiteY55" fmla="*/ 760151 h 1000832"/>
              <a:gd name="connsiteX56" fmla="*/ 5834269 w 8060634"/>
              <a:gd name="connsiteY56" fmla="*/ 780029 h 1000832"/>
              <a:gd name="connsiteX57" fmla="*/ 5922331 w 8060634"/>
              <a:gd name="connsiteY57" fmla="*/ 770786 h 1000832"/>
              <a:gd name="connsiteX58" fmla="*/ 6105823 w 8060634"/>
              <a:gd name="connsiteY58" fmla="*/ 764738 h 1000832"/>
              <a:gd name="connsiteX59" fmla="*/ 6302103 w 8060634"/>
              <a:gd name="connsiteY59" fmla="*/ 751602 h 1000832"/>
              <a:gd name="connsiteX60" fmla="*/ 6380226 w 8060634"/>
              <a:gd name="connsiteY60" fmla="*/ 738465 h 1000832"/>
              <a:gd name="connsiteX61" fmla="*/ 6452650 w 8060634"/>
              <a:gd name="connsiteY61" fmla="*/ 731724 h 1000832"/>
              <a:gd name="connsiteX62" fmla="*/ 6530008 w 8060634"/>
              <a:gd name="connsiteY62" fmla="*/ 727831 h 1000832"/>
              <a:gd name="connsiteX63" fmla="*/ 6589643 w 8060634"/>
              <a:gd name="connsiteY63" fmla="*/ 730334 h 1000832"/>
              <a:gd name="connsiteX64" fmla="*/ 6632249 w 8060634"/>
              <a:gd name="connsiteY64" fmla="*/ 720395 h 1000832"/>
              <a:gd name="connsiteX65" fmla="*/ 6743735 w 8060634"/>
              <a:gd name="connsiteY65" fmla="*/ 706910 h 1000832"/>
              <a:gd name="connsiteX66" fmla="*/ 6982551 w 8060634"/>
              <a:gd name="connsiteY66" fmla="*/ 723592 h 1000832"/>
              <a:gd name="connsiteX67" fmla="*/ 7111065 w 8060634"/>
              <a:gd name="connsiteY67" fmla="*/ 750212 h 1000832"/>
              <a:gd name="connsiteX68" fmla="*/ 7176052 w 8060634"/>
              <a:gd name="connsiteY68" fmla="*/ 760151 h 1000832"/>
              <a:gd name="connsiteX69" fmla="*/ 7245626 w 8060634"/>
              <a:gd name="connsiteY69" fmla="*/ 789969 h 1000832"/>
              <a:gd name="connsiteX70" fmla="*/ 7305260 w 8060634"/>
              <a:gd name="connsiteY70" fmla="*/ 809847 h 1000832"/>
              <a:gd name="connsiteX71" fmla="*/ 7364895 w 8060634"/>
              <a:gd name="connsiteY71" fmla="*/ 839664 h 1000832"/>
              <a:gd name="connsiteX72" fmla="*/ 7424530 w 8060634"/>
              <a:gd name="connsiteY72" fmla="*/ 859542 h 1000832"/>
              <a:gd name="connsiteX73" fmla="*/ 7454347 w 8060634"/>
              <a:gd name="connsiteY73" fmla="*/ 869482 h 1000832"/>
              <a:gd name="connsiteX74" fmla="*/ 7504043 w 8060634"/>
              <a:gd name="connsiteY74" fmla="*/ 879421 h 1000832"/>
              <a:gd name="connsiteX75" fmla="*/ 7563678 w 8060634"/>
              <a:gd name="connsiteY75" fmla="*/ 899299 h 1000832"/>
              <a:gd name="connsiteX76" fmla="*/ 7593495 w 8060634"/>
              <a:gd name="connsiteY76" fmla="*/ 909238 h 1000832"/>
              <a:gd name="connsiteX77" fmla="*/ 7633252 w 8060634"/>
              <a:gd name="connsiteY77" fmla="*/ 919177 h 1000832"/>
              <a:gd name="connsiteX78" fmla="*/ 7729446 w 8060634"/>
              <a:gd name="connsiteY78" fmla="*/ 936206 h 1000832"/>
              <a:gd name="connsiteX79" fmla="*/ 7881730 w 8060634"/>
              <a:gd name="connsiteY79" fmla="*/ 958934 h 1000832"/>
              <a:gd name="connsiteX80" fmla="*/ 7921487 w 8060634"/>
              <a:gd name="connsiteY80" fmla="*/ 968873 h 1000832"/>
              <a:gd name="connsiteX81" fmla="*/ 7981121 w 8060634"/>
              <a:gd name="connsiteY81" fmla="*/ 978812 h 1000832"/>
              <a:gd name="connsiteX82" fmla="*/ 8001000 w 8060634"/>
              <a:gd name="connsiteY82" fmla="*/ 998690 h 1000832"/>
              <a:gd name="connsiteX83" fmla="*/ 8060634 w 8060634"/>
              <a:gd name="connsiteY8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5466521 w 8060634"/>
              <a:gd name="connsiteY51" fmla="*/ 690577 h 1000832"/>
              <a:gd name="connsiteX52" fmla="*/ 5496339 w 8060634"/>
              <a:gd name="connsiteY52" fmla="*/ 700516 h 1000832"/>
              <a:gd name="connsiteX53" fmla="*/ 5655365 w 8060634"/>
              <a:gd name="connsiteY53" fmla="*/ 750212 h 1000832"/>
              <a:gd name="connsiteX54" fmla="*/ 5695121 w 8060634"/>
              <a:gd name="connsiteY54" fmla="*/ 760151 h 1000832"/>
              <a:gd name="connsiteX55" fmla="*/ 5834269 w 8060634"/>
              <a:gd name="connsiteY55" fmla="*/ 780029 h 1000832"/>
              <a:gd name="connsiteX56" fmla="*/ 5922331 w 8060634"/>
              <a:gd name="connsiteY56" fmla="*/ 770786 h 1000832"/>
              <a:gd name="connsiteX57" fmla="*/ 6105823 w 8060634"/>
              <a:gd name="connsiteY57" fmla="*/ 764738 h 1000832"/>
              <a:gd name="connsiteX58" fmla="*/ 6302103 w 8060634"/>
              <a:gd name="connsiteY58" fmla="*/ 751602 h 1000832"/>
              <a:gd name="connsiteX59" fmla="*/ 6380226 w 8060634"/>
              <a:gd name="connsiteY59" fmla="*/ 738465 h 1000832"/>
              <a:gd name="connsiteX60" fmla="*/ 6452650 w 8060634"/>
              <a:gd name="connsiteY60" fmla="*/ 731724 h 1000832"/>
              <a:gd name="connsiteX61" fmla="*/ 6530008 w 8060634"/>
              <a:gd name="connsiteY61" fmla="*/ 727831 h 1000832"/>
              <a:gd name="connsiteX62" fmla="*/ 6589643 w 8060634"/>
              <a:gd name="connsiteY62" fmla="*/ 730334 h 1000832"/>
              <a:gd name="connsiteX63" fmla="*/ 6632249 w 8060634"/>
              <a:gd name="connsiteY63" fmla="*/ 720395 h 1000832"/>
              <a:gd name="connsiteX64" fmla="*/ 6743735 w 8060634"/>
              <a:gd name="connsiteY64" fmla="*/ 706910 h 1000832"/>
              <a:gd name="connsiteX65" fmla="*/ 6982551 w 8060634"/>
              <a:gd name="connsiteY65" fmla="*/ 723592 h 1000832"/>
              <a:gd name="connsiteX66" fmla="*/ 7111065 w 8060634"/>
              <a:gd name="connsiteY66" fmla="*/ 750212 h 1000832"/>
              <a:gd name="connsiteX67" fmla="*/ 7176052 w 8060634"/>
              <a:gd name="connsiteY67" fmla="*/ 760151 h 1000832"/>
              <a:gd name="connsiteX68" fmla="*/ 7245626 w 8060634"/>
              <a:gd name="connsiteY68" fmla="*/ 789969 h 1000832"/>
              <a:gd name="connsiteX69" fmla="*/ 7305260 w 8060634"/>
              <a:gd name="connsiteY69" fmla="*/ 809847 h 1000832"/>
              <a:gd name="connsiteX70" fmla="*/ 7364895 w 8060634"/>
              <a:gd name="connsiteY70" fmla="*/ 839664 h 1000832"/>
              <a:gd name="connsiteX71" fmla="*/ 7424530 w 8060634"/>
              <a:gd name="connsiteY71" fmla="*/ 859542 h 1000832"/>
              <a:gd name="connsiteX72" fmla="*/ 7454347 w 8060634"/>
              <a:gd name="connsiteY72" fmla="*/ 869482 h 1000832"/>
              <a:gd name="connsiteX73" fmla="*/ 7504043 w 8060634"/>
              <a:gd name="connsiteY73" fmla="*/ 879421 h 1000832"/>
              <a:gd name="connsiteX74" fmla="*/ 7563678 w 8060634"/>
              <a:gd name="connsiteY74" fmla="*/ 899299 h 1000832"/>
              <a:gd name="connsiteX75" fmla="*/ 7593495 w 8060634"/>
              <a:gd name="connsiteY75" fmla="*/ 909238 h 1000832"/>
              <a:gd name="connsiteX76" fmla="*/ 7633252 w 8060634"/>
              <a:gd name="connsiteY76" fmla="*/ 919177 h 1000832"/>
              <a:gd name="connsiteX77" fmla="*/ 7729446 w 8060634"/>
              <a:gd name="connsiteY77" fmla="*/ 936206 h 1000832"/>
              <a:gd name="connsiteX78" fmla="*/ 7881730 w 8060634"/>
              <a:gd name="connsiteY78" fmla="*/ 958934 h 1000832"/>
              <a:gd name="connsiteX79" fmla="*/ 7921487 w 8060634"/>
              <a:gd name="connsiteY79" fmla="*/ 968873 h 1000832"/>
              <a:gd name="connsiteX80" fmla="*/ 7981121 w 8060634"/>
              <a:gd name="connsiteY80" fmla="*/ 978812 h 1000832"/>
              <a:gd name="connsiteX81" fmla="*/ 8001000 w 8060634"/>
              <a:gd name="connsiteY81" fmla="*/ 998690 h 1000832"/>
              <a:gd name="connsiteX82" fmla="*/ 8060634 w 8060634"/>
              <a:gd name="connsiteY8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5496339 w 8060634"/>
              <a:gd name="connsiteY51" fmla="*/ 700516 h 1000832"/>
              <a:gd name="connsiteX52" fmla="*/ 5655365 w 8060634"/>
              <a:gd name="connsiteY52" fmla="*/ 750212 h 1000832"/>
              <a:gd name="connsiteX53" fmla="*/ 5695121 w 8060634"/>
              <a:gd name="connsiteY53" fmla="*/ 760151 h 1000832"/>
              <a:gd name="connsiteX54" fmla="*/ 5834269 w 8060634"/>
              <a:gd name="connsiteY54" fmla="*/ 780029 h 1000832"/>
              <a:gd name="connsiteX55" fmla="*/ 5922331 w 8060634"/>
              <a:gd name="connsiteY55" fmla="*/ 770786 h 1000832"/>
              <a:gd name="connsiteX56" fmla="*/ 6105823 w 8060634"/>
              <a:gd name="connsiteY56" fmla="*/ 764738 h 1000832"/>
              <a:gd name="connsiteX57" fmla="*/ 6302103 w 8060634"/>
              <a:gd name="connsiteY57" fmla="*/ 751602 h 1000832"/>
              <a:gd name="connsiteX58" fmla="*/ 6380226 w 8060634"/>
              <a:gd name="connsiteY58" fmla="*/ 738465 h 1000832"/>
              <a:gd name="connsiteX59" fmla="*/ 6452650 w 8060634"/>
              <a:gd name="connsiteY59" fmla="*/ 731724 h 1000832"/>
              <a:gd name="connsiteX60" fmla="*/ 6530008 w 8060634"/>
              <a:gd name="connsiteY60" fmla="*/ 727831 h 1000832"/>
              <a:gd name="connsiteX61" fmla="*/ 6589643 w 8060634"/>
              <a:gd name="connsiteY61" fmla="*/ 730334 h 1000832"/>
              <a:gd name="connsiteX62" fmla="*/ 6632249 w 8060634"/>
              <a:gd name="connsiteY62" fmla="*/ 720395 h 1000832"/>
              <a:gd name="connsiteX63" fmla="*/ 6743735 w 8060634"/>
              <a:gd name="connsiteY63" fmla="*/ 706910 h 1000832"/>
              <a:gd name="connsiteX64" fmla="*/ 6982551 w 8060634"/>
              <a:gd name="connsiteY64" fmla="*/ 723592 h 1000832"/>
              <a:gd name="connsiteX65" fmla="*/ 7111065 w 8060634"/>
              <a:gd name="connsiteY65" fmla="*/ 750212 h 1000832"/>
              <a:gd name="connsiteX66" fmla="*/ 7176052 w 8060634"/>
              <a:gd name="connsiteY66" fmla="*/ 760151 h 1000832"/>
              <a:gd name="connsiteX67" fmla="*/ 7245626 w 8060634"/>
              <a:gd name="connsiteY67" fmla="*/ 789969 h 1000832"/>
              <a:gd name="connsiteX68" fmla="*/ 7305260 w 8060634"/>
              <a:gd name="connsiteY68" fmla="*/ 809847 h 1000832"/>
              <a:gd name="connsiteX69" fmla="*/ 7364895 w 8060634"/>
              <a:gd name="connsiteY69" fmla="*/ 839664 h 1000832"/>
              <a:gd name="connsiteX70" fmla="*/ 7424530 w 8060634"/>
              <a:gd name="connsiteY70" fmla="*/ 859542 h 1000832"/>
              <a:gd name="connsiteX71" fmla="*/ 7454347 w 8060634"/>
              <a:gd name="connsiteY71" fmla="*/ 869482 h 1000832"/>
              <a:gd name="connsiteX72" fmla="*/ 7504043 w 8060634"/>
              <a:gd name="connsiteY72" fmla="*/ 879421 h 1000832"/>
              <a:gd name="connsiteX73" fmla="*/ 7563678 w 8060634"/>
              <a:gd name="connsiteY73" fmla="*/ 899299 h 1000832"/>
              <a:gd name="connsiteX74" fmla="*/ 7593495 w 8060634"/>
              <a:gd name="connsiteY74" fmla="*/ 909238 h 1000832"/>
              <a:gd name="connsiteX75" fmla="*/ 7633252 w 8060634"/>
              <a:gd name="connsiteY75" fmla="*/ 919177 h 1000832"/>
              <a:gd name="connsiteX76" fmla="*/ 7729446 w 8060634"/>
              <a:gd name="connsiteY76" fmla="*/ 936206 h 1000832"/>
              <a:gd name="connsiteX77" fmla="*/ 7881730 w 8060634"/>
              <a:gd name="connsiteY77" fmla="*/ 958934 h 1000832"/>
              <a:gd name="connsiteX78" fmla="*/ 7921487 w 8060634"/>
              <a:gd name="connsiteY78" fmla="*/ 968873 h 1000832"/>
              <a:gd name="connsiteX79" fmla="*/ 7981121 w 8060634"/>
              <a:gd name="connsiteY79" fmla="*/ 978812 h 1000832"/>
              <a:gd name="connsiteX80" fmla="*/ 8001000 w 8060634"/>
              <a:gd name="connsiteY80" fmla="*/ 998690 h 1000832"/>
              <a:gd name="connsiteX81" fmla="*/ 8060634 w 8060634"/>
              <a:gd name="connsiteY8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5655365 w 8060634"/>
              <a:gd name="connsiteY51" fmla="*/ 750212 h 1000832"/>
              <a:gd name="connsiteX52" fmla="*/ 5695121 w 8060634"/>
              <a:gd name="connsiteY52" fmla="*/ 760151 h 1000832"/>
              <a:gd name="connsiteX53" fmla="*/ 5834269 w 8060634"/>
              <a:gd name="connsiteY53" fmla="*/ 780029 h 1000832"/>
              <a:gd name="connsiteX54" fmla="*/ 5922331 w 8060634"/>
              <a:gd name="connsiteY54" fmla="*/ 770786 h 1000832"/>
              <a:gd name="connsiteX55" fmla="*/ 6105823 w 8060634"/>
              <a:gd name="connsiteY55" fmla="*/ 764738 h 1000832"/>
              <a:gd name="connsiteX56" fmla="*/ 6302103 w 8060634"/>
              <a:gd name="connsiteY56" fmla="*/ 751602 h 1000832"/>
              <a:gd name="connsiteX57" fmla="*/ 6380226 w 8060634"/>
              <a:gd name="connsiteY57" fmla="*/ 738465 h 1000832"/>
              <a:gd name="connsiteX58" fmla="*/ 6452650 w 8060634"/>
              <a:gd name="connsiteY58" fmla="*/ 731724 h 1000832"/>
              <a:gd name="connsiteX59" fmla="*/ 6530008 w 8060634"/>
              <a:gd name="connsiteY59" fmla="*/ 727831 h 1000832"/>
              <a:gd name="connsiteX60" fmla="*/ 6589643 w 8060634"/>
              <a:gd name="connsiteY60" fmla="*/ 730334 h 1000832"/>
              <a:gd name="connsiteX61" fmla="*/ 6632249 w 8060634"/>
              <a:gd name="connsiteY61" fmla="*/ 720395 h 1000832"/>
              <a:gd name="connsiteX62" fmla="*/ 6743735 w 8060634"/>
              <a:gd name="connsiteY62" fmla="*/ 706910 h 1000832"/>
              <a:gd name="connsiteX63" fmla="*/ 6982551 w 8060634"/>
              <a:gd name="connsiteY63" fmla="*/ 723592 h 1000832"/>
              <a:gd name="connsiteX64" fmla="*/ 7111065 w 8060634"/>
              <a:gd name="connsiteY64" fmla="*/ 750212 h 1000832"/>
              <a:gd name="connsiteX65" fmla="*/ 7176052 w 8060634"/>
              <a:gd name="connsiteY65" fmla="*/ 760151 h 1000832"/>
              <a:gd name="connsiteX66" fmla="*/ 7245626 w 8060634"/>
              <a:gd name="connsiteY66" fmla="*/ 789969 h 1000832"/>
              <a:gd name="connsiteX67" fmla="*/ 7305260 w 8060634"/>
              <a:gd name="connsiteY67" fmla="*/ 809847 h 1000832"/>
              <a:gd name="connsiteX68" fmla="*/ 7364895 w 8060634"/>
              <a:gd name="connsiteY68" fmla="*/ 839664 h 1000832"/>
              <a:gd name="connsiteX69" fmla="*/ 7424530 w 8060634"/>
              <a:gd name="connsiteY69" fmla="*/ 859542 h 1000832"/>
              <a:gd name="connsiteX70" fmla="*/ 7454347 w 8060634"/>
              <a:gd name="connsiteY70" fmla="*/ 869482 h 1000832"/>
              <a:gd name="connsiteX71" fmla="*/ 7504043 w 8060634"/>
              <a:gd name="connsiteY71" fmla="*/ 879421 h 1000832"/>
              <a:gd name="connsiteX72" fmla="*/ 7563678 w 8060634"/>
              <a:gd name="connsiteY72" fmla="*/ 899299 h 1000832"/>
              <a:gd name="connsiteX73" fmla="*/ 7593495 w 8060634"/>
              <a:gd name="connsiteY73" fmla="*/ 909238 h 1000832"/>
              <a:gd name="connsiteX74" fmla="*/ 7633252 w 8060634"/>
              <a:gd name="connsiteY74" fmla="*/ 919177 h 1000832"/>
              <a:gd name="connsiteX75" fmla="*/ 7729446 w 8060634"/>
              <a:gd name="connsiteY75" fmla="*/ 936206 h 1000832"/>
              <a:gd name="connsiteX76" fmla="*/ 7881730 w 8060634"/>
              <a:gd name="connsiteY76" fmla="*/ 958934 h 1000832"/>
              <a:gd name="connsiteX77" fmla="*/ 7921487 w 8060634"/>
              <a:gd name="connsiteY77" fmla="*/ 968873 h 1000832"/>
              <a:gd name="connsiteX78" fmla="*/ 7981121 w 8060634"/>
              <a:gd name="connsiteY78" fmla="*/ 978812 h 1000832"/>
              <a:gd name="connsiteX79" fmla="*/ 8001000 w 8060634"/>
              <a:gd name="connsiteY79" fmla="*/ 998690 h 1000832"/>
              <a:gd name="connsiteX80" fmla="*/ 8060634 w 8060634"/>
              <a:gd name="connsiteY80"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5695121 w 8060634"/>
              <a:gd name="connsiteY51" fmla="*/ 760151 h 1000832"/>
              <a:gd name="connsiteX52" fmla="*/ 5834269 w 8060634"/>
              <a:gd name="connsiteY52" fmla="*/ 780029 h 1000832"/>
              <a:gd name="connsiteX53" fmla="*/ 5922331 w 8060634"/>
              <a:gd name="connsiteY53" fmla="*/ 770786 h 1000832"/>
              <a:gd name="connsiteX54" fmla="*/ 6105823 w 8060634"/>
              <a:gd name="connsiteY54" fmla="*/ 764738 h 1000832"/>
              <a:gd name="connsiteX55" fmla="*/ 6302103 w 8060634"/>
              <a:gd name="connsiteY55" fmla="*/ 751602 h 1000832"/>
              <a:gd name="connsiteX56" fmla="*/ 6380226 w 8060634"/>
              <a:gd name="connsiteY56" fmla="*/ 738465 h 1000832"/>
              <a:gd name="connsiteX57" fmla="*/ 6452650 w 8060634"/>
              <a:gd name="connsiteY57" fmla="*/ 731724 h 1000832"/>
              <a:gd name="connsiteX58" fmla="*/ 6530008 w 8060634"/>
              <a:gd name="connsiteY58" fmla="*/ 727831 h 1000832"/>
              <a:gd name="connsiteX59" fmla="*/ 6589643 w 8060634"/>
              <a:gd name="connsiteY59" fmla="*/ 730334 h 1000832"/>
              <a:gd name="connsiteX60" fmla="*/ 6632249 w 8060634"/>
              <a:gd name="connsiteY60" fmla="*/ 720395 h 1000832"/>
              <a:gd name="connsiteX61" fmla="*/ 6743735 w 8060634"/>
              <a:gd name="connsiteY61" fmla="*/ 706910 h 1000832"/>
              <a:gd name="connsiteX62" fmla="*/ 6982551 w 8060634"/>
              <a:gd name="connsiteY62" fmla="*/ 723592 h 1000832"/>
              <a:gd name="connsiteX63" fmla="*/ 7111065 w 8060634"/>
              <a:gd name="connsiteY63" fmla="*/ 750212 h 1000832"/>
              <a:gd name="connsiteX64" fmla="*/ 7176052 w 8060634"/>
              <a:gd name="connsiteY64" fmla="*/ 760151 h 1000832"/>
              <a:gd name="connsiteX65" fmla="*/ 7245626 w 8060634"/>
              <a:gd name="connsiteY65" fmla="*/ 789969 h 1000832"/>
              <a:gd name="connsiteX66" fmla="*/ 7305260 w 8060634"/>
              <a:gd name="connsiteY66" fmla="*/ 809847 h 1000832"/>
              <a:gd name="connsiteX67" fmla="*/ 7364895 w 8060634"/>
              <a:gd name="connsiteY67" fmla="*/ 839664 h 1000832"/>
              <a:gd name="connsiteX68" fmla="*/ 7424530 w 8060634"/>
              <a:gd name="connsiteY68" fmla="*/ 859542 h 1000832"/>
              <a:gd name="connsiteX69" fmla="*/ 7454347 w 8060634"/>
              <a:gd name="connsiteY69" fmla="*/ 869482 h 1000832"/>
              <a:gd name="connsiteX70" fmla="*/ 7504043 w 8060634"/>
              <a:gd name="connsiteY70" fmla="*/ 879421 h 1000832"/>
              <a:gd name="connsiteX71" fmla="*/ 7563678 w 8060634"/>
              <a:gd name="connsiteY71" fmla="*/ 899299 h 1000832"/>
              <a:gd name="connsiteX72" fmla="*/ 7593495 w 8060634"/>
              <a:gd name="connsiteY72" fmla="*/ 909238 h 1000832"/>
              <a:gd name="connsiteX73" fmla="*/ 7633252 w 8060634"/>
              <a:gd name="connsiteY73" fmla="*/ 919177 h 1000832"/>
              <a:gd name="connsiteX74" fmla="*/ 7729446 w 8060634"/>
              <a:gd name="connsiteY74" fmla="*/ 936206 h 1000832"/>
              <a:gd name="connsiteX75" fmla="*/ 7881730 w 8060634"/>
              <a:gd name="connsiteY75" fmla="*/ 958934 h 1000832"/>
              <a:gd name="connsiteX76" fmla="*/ 7921487 w 8060634"/>
              <a:gd name="connsiteY76" fmla="*/ 968873 h 1000832"/>
              <a:gd name="connsiteX77" fmla="*/ 7981121 w 8060634"/>
              <a:gd name="connsiteY77" fmla="*/ 978812 h 1000832"/>
              <a:gd name="connsiteX78" fmla="*/ 8001000 w 8060634"/>
              <a:gd name="connsiteY78" fmla="*/ 998690 h 1000832"/>
              <a:gd name="connsiteX79" fmla="*/ 8060634 w 8060634"/>
              <a:gd name="connsiteY79"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5834269 w 8060634"/>
              <a:gd name="connsiteY51" fmla="*/ 780029 h 1000832"/>
              <a:gd name="connsiteX52" fmla="*/ 5922331 w 8060634"/>
              <a:gd name="connsiteY52" fmla="*/ 770786 h 1000832"/>
              <a:gd name="connsiteX53" fmla="*/ 6105823 w 8060634"/>
              <a:gd name="connsiteY53" fmla="*/ 764738 h 1000832"/>
              <a:gd name="connsiteX54" fmla="*/ 6302103 w 8060634"/>
              <a:gd name="connsiteY54" fmla="*/ 751602 h 1000832"/>
              <a:gd name="connsiteX55" fmla="*/ 6380226 w 8060634"/>
              <a:gd name="connsiteY55" fmla="*/ 738465 h 1000832"/>
              <a:gd name="connsiteX56" fmla="*/ 6452650 w 8060634"/>
              <a:gd name="connsiteY56" fmla="*/ 731724 h 1000832"/>
              <a:gd name="connsiteX57" fmla="*/ 6530008 w 8060634"/>
              <a:gd name="connsiteY57" fmla="*/ 727831 h 1000832"/>
              <a:gd name="connsiteX58" fmla="*/ 6589643 w 8060634"/>
              <a:gd name="connsiteY58" fmla="*/ 730334 h 1000832"/>
              <a:gd name="connsiteX59" fmla="*/ 6632249 w 8060634"/>
              <a:gd name="connsiteY59" fmla="*/ 720395 h 1000832"/>
              <a:gd name="connsiteX60" fmla="*/ 6743735 w 8060634"/>
              <a:gd name="connsiteY60" fmla="*/ 706910 h 1000832"/>
              <a:gd name="connsiteX61" fmla="*/ 6982551 w 8060634"/>
              <a:gd name="connsiteY61" fmla="*/ 723592 h 1000832"/>
              <a:gd name="connsiteX62" fmla="*/ 7111065 w 8060634"/>
              <a:gd name="connsiteY62" fmla="*/ 750212 h 1000832"/>
              <a:gd name="connsiteX63" fmla="*/ 7176052 w 8060634"/>
              <a:gd name="connsiteY63" fmla="*/ 760151 h 1000832"/>
              <a:gd name="connsiteX64" fmla="*/ 7245626 w 8060634"/>
              <a:gd name="connsiteY64" fmla="*/ 789969 h 1000832"/>
              <a:gd name="connsiteX65" fmla="*/ 7305260 w 8060634"/>
              <a:gd name="connsiteY65" fmla="*/ 809847 h 1000832"/>
              <a:gd name="connsiteX66" fmla="*/ 7364895 w 8060634"/>
              <a:gd name="connsiteY66" fmla="*/ 839664 h 1000832"/>
              <a:gd name="connsiteX67" fmla="*/ 7424530 w 8060634"/>
              <a:gd name="connsiteY67" fmla="*/ 859542 h 1000832"/>
              <a:gd name="connsiteX68" fmla="*/ 7454347 w 8060634"/>
              <a:gd name="connsiteY68" fmla="*/ 869482 h 1000832"/>
              <a:gd name="connsiteX69" fmla="*/ 7504043 w 8060634"/>
              <a:gd name="connsiteY69" fmla="*/ 879421 h 1000832"/>
              <a:gd name="connsiteX70" fmla="*/ 7563678 w 8060634"/>
              <a:gd name="connsiteY70" fmla="*/ 899299 h 1000832"/>
              <a:gd name="connsiteX71" fmla="*/ 7593495 w 8060634"/>
              <a:gd name="connsiteY71" fmla="*/ 909238 h 1000832"/>
              <a:gd name="connsiteX72" fmla="*/ 7633252 w 8060634"/>
              <a:gd name="connsiteY72" fmla="*/ 919177 h 1000832"/>
              <a:gd name="connsiteX73" fmla="*/ 7729446 w 8060634"/>
              <a:gd name="connsiteY73" fmla="*/ 936206 h 1000832"/>
              <a:gd name="connsiteX74" fmla="*/ 7881730 w 8060634"/>
              <a:gd name="connsiteY74" fmla="*/ 958934 h 1000832"/>
              <a:gd name="connsiteX75" fmla="*/ 7921487 w 8060634"/>
              <a:gd name="connsiteY75" fmla="*/ 968873 h 1000832"/>
              <a:gd name="connsiteX76" fmla="*/ 7981121 w 8060634"/>
              <a:gd name="connsiteY76" fmla="*/ 978812 h 1000832"/>
              <a:gd name="connsiteX77" fmla="*/ 8001000 w 8060634"/>
              <a:gd name="connsiteY77" fmla="*/ 998690 h 1000832"/>
              <a:gd name="connsiteX78" fmla="*/ 8060634 w 8060634"/>
              <a:gd name="connsiteY78"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5922331 w 8060634"/>
              <a:gd name="connsiteY51" fmla="*/ 770786 h 1000832"/>
              <a:gd name="connsiteX52" fmla="*/ 6105823 w 8060634"/>
              <a:gd name="connsiteY52" fmla="*/ 764738 h 1000832"/>
              <a:gd name="connsiteX53" fmla="*/ 6302103 w 8060634"/>
              <a:gd name="connsiteY53" fmla="*/ 751602 h 1000832"/>
              <a:gd name="connsiteX54" fmla="*/ 6380226 w 8060634"/>
              <a:gd name="connsiteY54" fmla="*/ 738465 h 1000832"/>
              <a:gd name="connsiteX55" fmla="*/ 6452650 w 8060634"/>
              <a:gd name="connsiteY55" fmla="*/ 731724 h 1000832"/>
              <a:gd name="connsiteX56" fmla="*/ 6530008 w 8060634"/>
              <a:gd name="connsiteY56" fmla="*/ 727831 h 1000832"/>
              <a:gd name="connsiteX57" fmla="*/ 6589643 w 8060634"/>
              <a:gd name="connsiteY57" fmla="*/ 730334 h 1000832"/>
              <a:gd name="connsiteX58" fmla="*/ 6632249 w 8060634"/>
              <a:gd name="connsiteY58" fmla="*/ 720395 h 1000832"/>
              <a:gd name="connsiteX59" fmla="*/ 6743735 w 8060634"/>
              <a:gd name="connsiteY59" fmla="*/ 706910 h 1000832"/>
              <a:gd name="connsiteX60" fmla="*/ 6982551 w 8060634"/>
              <a:gd name="connsiteY60" fmla="*/ 723592 h 1000832"/>
              <a:gd name="connsiteX61" fmla="*/ 7111065 w 8060634"/>
              <a:gd name="connsiteY61" fmla="*/ 750212 h 1000832"/>
              <a:gd name="connsiteX62" fmla="*/ 7176052 w 8060634"/>
              <a:gd name="connsiteY62" fmla="*/ 760151 h 1000832"/>
              <a:gd name="connsiteX63" fmla="*/ 7245626 w 8060634"/>
              <a:gd name="connsiteY63" fmla="*/ 789969 h 1000832"/>
              <a:gd name="connsiteX64" fmla="*/ 7305260 w 8060634"/>
              <a:gd name="connsiteY64" fmla="*/ 809847 h 1000832"/>
              <a:gd name="connsiteX65" fmla="*/ 7364895 w 8060634"/>
              <a:gd name="connsiteY65" fmla="*/ 839664 h 1000832"/>
              <a:gd name="connsiteX66" fmla="*/ 7424530 w 8060634"/>
              <a:gd name="connsiteY66" fmla="*/ 859542 h 1000832"/>
              <a:gd name="connsiteX67" fmla="*/ 7454347 w 8060634"/>
              <a:gd name="connsiteY67" fmla="*/ 869482 h 1000832"/>
              <a:gd name="connsiteX68" fmla="*/ 7504043 w 8060634"/>
              <a:gd name="connsiteY68" fmla="*/ 879421 h 1000832"/>
              <a:gd name="connsiteX69" fmla="*/ 7563678 w 8060634"/>
              <a:gd name="connsiteY69" fmla="*/ 899299 h 1000832"/>
              <a:gd name="connsiteX70" fmla="*/ 7593495 w 8060634"/>
              <a:gd name="connsiteY70" fmla="*/ 909238 h 1000832"/>
              <a:gd name="connsiteX71" fmla="*/ 7633252 w 8060634"/>
              <a:gd name="connsiteY71" fmla="*/ 919177 h 1000832"/>
              <a:gd name="connsiteX72" fmla="*/ 7729446 w 8060634"/>
              <a:gd name="connsiteY72" fmla="*/ 936206 h 1000832"/>
              <a:gd name="connsiteX73" fmla="*/ 7881730 w 8060634"/>
              <a:gd name="connsiteY73" fmla="*/ 958934 h 1000832"/>
              <a:gd name="connsiteX74" fmla="*/ 7921487 w 8060634"/>
              <a:gd name="connsiteY74" fmla="*/ 968873 h 1000832"/>
              <a:gd name="connsiteX75" fmla="*/ 7981121 w 8060634"/>
              <a:gd name="connsiteY75" fmla="*/ 978812 h 1000832"/>
              <a:gd name="connsiteX76" fmla="*/ 8001000 w 8060634"/>
              <a:gd name="connsiteY76" fmla="*/ 998690 h 1000832"/>
              <a:gd name="connsiteX77" fmla="*/ 8060634 w 8060634"/>
              <a:gd name="connsiteY77"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6105823 w 8060634"/>
              <a:gd name="connsiteY51" fmla="*/ 764738 h 1000832"/>
              <a:gd name="connsiteX52" fmla="*/ 6302103 w 8060634"/>
              <a:gd name="connsiteY52" fmla="*/ 751602 h 1000832"/>
              <a:gd name="connsiteX53" fmla="*/ 6380226 w 8060634"/>
              <a:gd name="connsiteY53" fmla="*/ 738465 h 1000832"/>
              <a:gd name="connsiteX54" fmla="*/ 6452650 w 8060634"/>
              <a:gd name="connsiteY54" fmla="*/ 731724 h 1000832"/>
              <a:gd name="connsiteX55" fmla="*/ 6530008 w 8060634"/>
              <a:gd name="connsiteY55" fmla="*/ 727831 h 1000832"/>
              <a:gd name="connsiteX56" fmla="*/ 6589643 w 8060634"/>
              <a:gd name="connsiteY56" fmla="*/ 730334 h 1000832"/>
              <a:gd name="connsiteX57" fmla="*/ 6632249 w 8060634"/>
              <a:gd name="connsiteY57" fmla="*/ 720395 h 1000832"/>
              <a:gd name="connsiteX58" fmla="*/ 6743735 w 8060634"/>
              <a:gd name="connsiteY58" fmla="*/ 706910 h 1000832"/>
              <a:gd name="connsiteX59" fmla="*/ 6982551 w 8060634"/>
              <a:gd name="connsiteY59" fmla="*/ 723592 h 1000832"/>
              <a:gd name="connsiteX60" fmla="*/ 7111065 w 8060634"/>
              <a:gd name="connsiteY60" fmla="*/ 750212 h 1000832"/>
              <a:gd name="connsiteX61" fmla="*/ 7176052 w 8060634"/>
              <a:gd name="connsiteY61" fmla="*/ 760151 h 1000832"/>
              <a:gd name="connsiteX62" fmla="*/ 7245626 w 8060634"/>
              <a:gd name="connsiteY62" fmla="*/ 789969 h 1000832"/>
              <a:gd name="connsiteX63" fmla="*/ 7305260 w 8060634"/>
              <a:gd name="connsiteY63" fmla="*/ 809847 h 1000832"/>
              <a:gd name="connsiteX64" fmla="*/ 7364895 w 8060634"/>
              <a:gd name="connsiteY64" fmla="*/ 839664 h 1000832"/>
              <a:gd name="connsiteX65" fmla="*/ 7424530 w 8060634"/>
              <a:gd name="connsiteY65" fmla="*/ 859542 h 1000832"/>
              <a:gd name="connsiteX66" fmla="*/ 7454347 w 8060634"/>
              <a:gd name="connsiteY66" fmla="*/ 869482 h 1000832"/>
              <a:gd name="connsiteX67" fmla="*/ 7504043 w 8060634"/>
              <a:gd name="connsiteY67" fmla="*/ 879421 h 1000832"/>
              <a:gd name="connsiteX68" fmla="*/ 7563678 w 8060634"/>
              <a:gd name="connsiteY68" fmla="*/ 899299 h 1000832"/>
              <a:gd name="connsiteX69" fmla="*/ 7593495 w 8060634"/>
              <a:gd name="connsiteY69" fmla="*/ 909238 h 1000832"/>
              <a:gd name="connsiteX70" fmla="*/ 7633252 w 8060634"/>
              <a:gd name="connsiteY70" fmla="*/ 919177 h 1000832"/>
              <a:gd name="connsiteX71" fmla="*/ 7729446 w 8060634"/>
              <a:gd name="connsiteY71" fmla="*/ 936206 h 1000832"/>
              <a:gd name="connsiteX72" fmla="*/ 7881730 w 8060634"/>
              <a:gd name="connsiteY72" fmla="*/ 958934 h 1000832"/>
              <a:gd name="connsiteX73" fmla="*/ 7921487 w 8060634"/>
              <a:gd name="connsiteY73" fmla="*/ 968873 h 1000832"/>
              <a:gd name="connsiteX74" fmla="*/ 7981121 w 8060634"/>
              <a:gd name="connsiteY74" fmla="*/ 978812 h 1000832"/>
              <a:gd name="connsiteX75" fmla="*/ 8001000 w 8060634"/>
              <a:gd name="connsiteY75" fmla="*/ 998690 h 1000832"/>
              <a:gd name="connsiteX76" fmla="*/ 8060634 w 8060634"/>
              <a:gd name="connsiteY76"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6302103 w 8060634"/>
              <a:gd name="connsiteY51" fmla="*/ 751602 h 1000832"/>
              <a:gd name="connsiteX52" fmla="*/ 6380226 w 8060634"/>
              <a:gd name="connsiteY52" fmla="*/ 738465 h 1000832"/>
              <a:gd name="connsiteX53" fmla="*/ 6452650 w 8060634"/>
              <a:gd name="connsiteY53" fmla="*/ 731724 h 1000832"/>
              <a:gd name="connsiteX54" fmla="*/ 6530008 w 8060634"/>
              <a:gd name="connsiteY54" fmla="*/ 727831 h 1000832"/>
              <a:gd name="connsiteX55" fmla="*/ 6589643 w 8060634"/>
              <a:gd name="connsiteY55" fmla="*/ 730334 h 1000832"/>
              <a:gd name="connsiteX56" fmla="*/ 6632249 w 8060634"/>
              <a:gd name="connsiteY56" fmla="*/ 720395 h 1000832"/>
              <a:gd name="connsiteX57" fmla="*/ 6743735 w 8060634"/>
              <a:gd name="connsiteY57" fmla="*/ 706910 h 1000832"/>
              <a:gd name="connsiteX58" fmla="*/ 6982551 w 8060634"/>
              <a:gd name="connsiteY58" fmla="*/ 723592 h 1000832"/>
              <a:gd name="connsiteX59" fmla="*/ 7111065 w 8060634"/>
              <a:gd name="connsiteY59" fmla="*/ 750212 h 1000832"/>
              <a:gd name="connsiteX60" fmla="*/ 7176052 w 8060634"/>
              <a:gd name="connsiteY60" fmla="*/ 760151 h 1000832"/>
              <a:gd name="connsiteX61" fmla="*/ 7245626 w 8060634"/>
              <a:gd name="connsiteY61" fmla="*/ 789969 h 1000832"/>
              <a:gd name="connsiteX62" fmla="*/ 7305260 w 8060634"/>
              <a:gd name="connsiteY62" fmla="*/ 809847 h 1000832"/>
              <a:gd name="connsiteX63" fmla="*/ 7364895 w 8060634"/>
              <a:gd name="connsiteY63" fmla="*/ 839664 h 1000832"/>
              <a:gd name="connsiteX64" fmla="*/ 7424530 w 8060634"/>
              <a:gd name="connsiteY64" fmla="*/ 859542 h 1000832"/>
              <a:gd name="connsiteX65" fmla="*/ 7454347 w 8060634"/>
              <a:gd name="connsiteY65" fmla="*/ 869482 h 1000832"/>
              <a:gd name="connsiteX66" fmla="*/ 7504043 w 8060634"/>
              <a:gd name="connsiteY66" fmla="*/ 879421 h 1000832"/>
              <a:gd name="connsiteX67" fmla="*/ 7563678 w 8060634"/>
              <a:gd name="connsiteY67" fmla="*/ 899299 h 1000832"/>
              <a:gd name="connsiteX68" fmla="*/ 7593495 w 8060634"/>
              <a:gd name="connsiteY68" fmla="*/ 909238 h 1000832"/>
              <a:gd name="connsiteX69" fmla="*/ 7633252 w 8060634"/>
              <a:gd name="connsiteY69" fmla="*/ 919177 h 1000832"/>
              <a:gd name="connsiteX70" fmla="*/ 7729446 w 8060634"/>
              <a:gd name="connsiteY70" fmla="*/ 936206 h 1000832"/>
              <a:gd name="connsiteX71" fmla="*/ 7881730 w 8060634"/>
              <a:gd name="connsiteY71" fmla="*/ 958934 h 1000832"/>
              <a:gd name="connsiteX72" fmla="*/ 7921487 w 8060634"/>
              <a:gd name="connsiteY72" fmla="*/ 968873 h 1000832"/>
              <a:gd name="connsiteX73" fmla="*/ 7981121 w 8060634"/>
              <a:gd name="connsiteY73" fmla="*/ 978812 h 1000832"/>
              <a:gd name="connsiteX74" fmla="*/ 8001000 w 8060634"/>
              <a:gd name="connsiteY74" fmla="*/ 998690 h 1000832"/>
              <a:gd name="connsiteX75" fmla="*/ 8060634 w 8060634"/>
              <a:gd name="connsiteY7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6380226 w 8060634"/>
              <a:gd name="connsiteY51" fmla="*/ 738465 h 1000832"/>
              <a:gd name="connsiteX52" fmla="*/ 6452650 w 8060634"/>
              <a:gd name="connsiteY52" fmla="*/ 731724 h 1000832"/>
              <a:gd name="connsiteX53" fmla="*/ 6530008 w 8060634"/>
              <a:gd name="connsiteY53" fmla="*/ 727831 h 1000832"/>
              <a:gd name="connsiteX54" fmla="*/ 6589643 w 8060634"/>
              <a:gd name="connsiteY54" fmla="*/ 730334 h 1000832"/>
              <a:gd name="connsiteX55" fmla="*/ 6632249 w 8060634"/>
              <a:gd name="connsiteY55" fmla="*/ 720395 h 1000832"/>
              <a:gd name="connsiteX56" fmla="*/ 6743735 w 8060634"/>
              <a:gd name="connsiteY56" fmla="*/ 706910 h 1000832"/>
              <a:gd name="connsiteX57" fmla="*/ 6982551 w 8060634"/>
              <a:gd name="connsiteY57" fmla="*/ 723592 h 1000832"/>
              <a:gd name="connsiteX58" fmla="*/ 7111065 w 8060634"/>
              <a:gd name="connsiteY58" fmla="*/ 750212 h 1000832"/>
              <a:gd name="connsiteX59" fmla="*/ 7176052 w 8060634"/>
              <a:gd name="connsiteY59" fmla="*/ 760151 h 1000832"/>
              <a:gd name="connsiteX60" fmla="*/ 7245626 w 8060634"/>
              <a:gd name="connsiteY60" fmla="*/ 789969 h 1000832"/>
              <a:gd name="connsiteX61" fmla="*/ 7305260 w 8060634"/>
              <a:gd name="connsiteY61" fmla="*/ 809847 h 1000832"/>
              <a:gd name="connsiteX62" fmla="*/ 7364895 w 8060634"/>
              <a:gd name="connsiteY62" fmla="*/ 839664 h 1000832"/>
              <a:gd name="connsiteX63" fmla="*/ 7424530 w 8060634"/>
              <a:gd name="connsiteY63" fmla="*/ 859542 h 1000832"/>
              <a:gd name="connsiteX64" fmla="*/ 7454347 w 8060634"/>
              <a:gd name="connsiteY64" fmla="*/ 869482 h 1000832"/>
              <a:gd name="connsiteX65" fmla="*/ 7504043 w 8060634"/>
              <a:gd name="connsiteY65" fmla="*/ 879421 h 1000832"/>
              <a:gd name="connsiteX66" fmla="*/ 7563678 w 8060634"/>
              <a:gd name="connsiteY66" fmla="*/ 899299 h 1000832"/>
              <a:gd name="connsiteX67" fmla="*/ 7593495 w 8060634"/>
              <a:gd name="connsiteY67" fmla="*/ 909238 h 1000832"/>
              <a:gd name="connsiteX68" fmla="*/ 7633252 w 8060634"/>
              <a:gd name="connsiteY68" fmla="*/ 919177 h 1000832"/>
              <a:gd name="connsiteX69" fmla="*/ 7729446 w 8060634"/>
              <a:gd name="connsiteY69" fmla="*/ 936206 h 1000832"/>
              <a:gd name="connsiteX70" fmla="*/ 7881730 w 8060634"/>
              <a:gd name="connsiteY70" fmla="*/ 958934 h 1000832"/>
              <a:gd name="connsiteX71" fmla="*/ 7921487 w 8060634"/>
              <a:gd name="connsiteY71" fmla="*/ 968873 h 1000832"/>
              <a:gd name="connsiteX72" fmla="*/ 7981121 w 8060634"/>
              <a:gd name="connsiteY72" fmla="*/ 978812 h 1000832"/>
              <a:gd name="connsiteX73" fmla="*/ 8001000 w 8060634"/>
              <a:gd name="connsiteY73" fmla="*/ 998690 h 1000832"/>
              <a:gd name="connsiteX74" fmla="*/ 8060634 w 8060634"/>
              <a:gd name="connsiteY74"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6452650 w 8060634"/>
              <a:gd name="connsiteY51" fmla="*/ 731724 h 1000832"/>
              <a:gd name="connsiteX52" fmla="*/ 6530008 w 8060634"/>
              <a:gd name="connsiteY52" fmla="*/ 727831 h 1000832"/>
              <a:gd name="connsiteX53" fmla="*/ 6589643 w 8060634"/>
              <a:gd name="connsiteY53" fmla="*/ 730334 h 1000832"/>
              <a:gd name="connsiteX54" fmla="*/ 6632249 w 8060634"/>
              <a:gd name="connsiteY54" fmla="*/ 720395 h 1000832"/>
              <a:gd name="connsiteX55" fmla="*/ 6743735 w 8060634"/>
              <a:gd name="connsiteY55" fmla="*/ 706910 h 1000832"/>
              <a:gd name="connsiteX56" fmla="*/ 6982551 w 8060634"/>
              <a:gd name="connsiteY56" fmla="*/ 723592 h 1000832"/>
              <a:gd name="connsiteX57" fmla="*/ 7111065 w 8060634"/>
              <a:gd name="connsiteY57" fmla="*/ 750212 h 1000832"/>
              <a:gd name="connsiteX58" fmla="*/ 7176052 w 8060634"/>
              <a:gd name="connsiteY58" fmla="*/ 760151 h 1000832"/>
              <a:gd name="connsiteX59" fmla="*/ 7245626 w 8060634"/>
              <a:gd name="connsiteY59" fmla="*/ 789969 h 1000832"/>
              <a:gd name="connsiteX60" fmla="*/ 7305260 w 8060634"/>
              <a:gd name="connsiteY60" fmla="*/ 809847 h 1000832"/>
              <a:gd name="connsiteX61" fmla="*/ 7364895 w 8060634"/>
              <a:gd name="connsiteY61" fmla="*/ 839664 h 1000832"/>
              <a:gd name="connsiteX62" fmla="*/ 7424530 w 8060634"/>
              <a:gd name="connsiteY62" fmla="*/ 859542 h 1000832"/>
              <a:gd name="connsiteX63" fmla="*/ 7454347 w 8060634"/>
              <a:gd name="connsiteY63" fmla="*/ 869482 h 1000832"/>
              <a:gd name="connsiteX64" fmla="*/ 7504043 w 8060634"/>
              <a:gd name="connsiteY64" fmla="*/ 879421 h 1000832"/>
              <a:gd name="connsiteX65" fmla="*/ 7563678 w 8060634"/>
              <a:gd name="connsiteY65" fmla="*/ 899299 h 1000832"/>
              <a:gd name="connsiteX66" fmla="*/ 7593495 w 8060634"/>
              <a:gd name="connsiteY66" fmla="*/ 909238 h 1000832"/>
              <a:gd name="connsiteX67" fmla="*/ 7633252 w 8060634"/>
              <a:gd name="connsiteY67" fmla="*/ 919177 h 1000832"/>
              <a:gd name="connsiteX68" fmla="*/ 7729446 w 8060634"/>
              <a:gd name="connsiteY68" fmla="*/ 936206 h 1000832"/>
              <a:gd name="connsiteX69" fmla="*/ 7881730 w 8060634"/>
              <a:gd name="connsiteY69" fmla="*/ 958934 h 1000832"/>
              <a:gd name="connsiteX70" fmla="*/ 7921487 w 8060634"/>
              <a:gd name="connsiteY70" fmla="*/ 968873 h 1000832"/>
              <a:gd name="connsiteX71" fmla="*/ 7981121 w 8060634"/>
              <a:gd name="connsiteY71" fmla="*/ 978812 h 1000832"/>
              <a:gd name="connsiteX72" fmla="*/ 8001000 w 8060634"/>
              <a:gd name="connsiteY72" fmla="*/ 998690 h 1000832"/>
              <a:gd name="connsiteX73" fmla="*/ 8060634 w 8060634"/>
              <a:gd name="connsiteY73"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6530008 w 8060634"/>
              <a:gd name="connsiteY51" fmla="*/ 727831 h 1000832"/>
              <a:gd name="connsiteX52" fmla="*/ 6589643 w 8060634"/>
              <a:gd name="connsiteY52" fmla="*/ 730334 h 1000832"/>
              <a:gd name="connsiteX53" fmla="*/ 6632249 w 8060634"/>
              <a:gd name="connsiteY53" fmla="*/ 720395 h 1000832"/>
              <a:gd name="connsiteX54" fmla="*/ 6743735 w 8060634"/>
              <a:gd name="connsiteY54" fmla="*/ 706910 h 1000832"/>
              <a:gd name="connsiteX55" fmla="*/ 6982551 w 8060634"/>
              <a:gd name="connsiteY55" fmla="*/ 723592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692358 w 8060634"/>
              <a:gd name="connsiteY50" fmla="*/ 496740 h 1000832"/>
              <a:gd name="connsiteX51" fmla="*/ 6003671 w 8060634"/>
              <a:gd name="connsiteY51" fmla="*/ 513728 h 1000832"/>
              <a:gd name="connsiteX52" fmla="*/ 6589643 w 8060634"/>
              <a:gd name="connsiteY52" fmla="*/ 730334 h 1000832"/>
              <a:gd name="connsiteX53" fmla="*/ 6632249 w 8060634"/>
              <a:gd name="connsiteY53" fmla="*/ 720395 h 1000832"/>
              <a:gd name="connsiteX54" fmla="*/ 6743735 w 8060634"/>
              <a:gd name="connsiteY54" fmla="*/ 706910 h 1000832"/>
              <a:gd name="connsiteX55" fmla="*/ 6982551 w 8060634"/>
              <a:gd name="connsiteY55" fmla="*/ 723592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781568 w 8060634"/>
              <a:gd name="connsiteY50" fmla="*/ 483358 h 1000832"/>
              <a:gd name="connsiteX51" fmla="*/ 6003671 w 8060634"/>
              <a:gd name="connsiteY51" fmla="*/ 513728 h 1000832"/>
              <a:gd name="connsiteX52" fmla="*/ 6589643 w 8060634"/>
              <a:gd name="connsiteY52" fmla="*/ 730334 h 1000832"/>
              <a:gd name="connsiteX53" fmla="*/ 6632249 w 8060634"/>
              <a:gd name="connsiteY53" fmla="*/ 720395 h 1000832"/>
              <a:gd name="connsiteX54" fmla="*/ 6743735 w 8060634"/>
              <a:gd name="connsiteY54" fmla="*/ 706910 h 1000832"/>
              <a:gd name="connsiteX55" fmla="*/ 6982551 w 8060634"/>
              <a:gd name="connsiteY55" fmla="*/ 723592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781568 w 8060634"/>
              <a:gd name="connsiteY50" fmla="*/ 483358 h 1000832"/>
              <a:gd name="connsiteX51" fmla="*/ 6003671 w 8060634"/>
              <a:gd name="connsiteY51" fmla="*/ 513728 h 1000832"/>
              <a:gd name="connsiteX52" fmla="*/ 6589643 w 8060634"/>
              <a:gd name="connsiteY52" fmla="*/ 730334 h 1000832"/>
              <a:gd name="connsiteX53" fmla="*/ 6632249 w 8060634"/>
              <a:gd name="connsiteY53" fmla="*/ 720395 h 1000832"/>
              <a:gd name="connsiteX54" fmla="*/ 6743735 w 8060634"/>
              <a:gd name="connsiteY54" fmla="*/ 706910 h 1000832"/>
              <a:gd name="connsiteX55" fmla="*/ 6982551 w 8060634"/>
              <a:gd name="connsiteY55" fmla="*/ 723592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589643 w 8060634"/>
              <a:gd name="connsiteY52" fmla="*/ 730334 h 1000832"/>
              <a:gd name="connsiteX53" fmla="*/ 6632249 w 8060634"/>
              <a:gd name="connsiteY53" fmla="*/ 720395 h 1000832"/>
              <a:gd name="connsiteX54" fmla="*/ 6743735 w 8060634"/>
              <a:gd name="connsiteY54" fmla="*/ 706910 h 1000832"/>
              <a:gd name="connsiteX55" fmla="*/ 6982551 w 8060634"/>
              <a:gd name="connsiteY55" fmla="*/ 723592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32249 w 8060634"/>
              <a:gd name="connsiteY53" fmla="*/ 720395 h 1000832"/>
              <a:gd name="connsiteX54" fmla="*/ 6743735 w 8060634"/>
              <a:gd name="connsiteY54" fmla="*/ 706910 h 1000832"/>
              <a:gd name="connsiteX55" fmla="*/ 6982551 w 8060634"/>
              <a:gd name="connsiteY55" fmla="*/ 723592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743735 w 8060634"/>
              <a:gd name="connsiteY54" fmla="*/ 706910 h 1000832"/>
              <a:gd name="connsiteX55" fmla="*/ 6982551 w 8060634"/>
              <a:gd name="connsiteY55" fmla="*/ 723592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6982551 w 8060634"/>
              <a:gd name="connsiteY55" fmla="*/ 723592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36295 w 8060634"/>
              <a:gd name="connsiteY47" fmla="*/ 482728 h 1000832"/>
              <a:gd name="connsiteX48" fmla="*/ 5369554 w 8060634"/>
              <a:gd name="connsiteY48" fmla="*/ 480305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45216 w 8060634"/>
              <a:gd name="connsiteY47" fmla="*/ 540714 h 1000832"/>
              <a:gd name="connsiteX48" fmla="*/ 5369554 w 8060634"/>
              <a:gd name="connsiteY48" fmla="*/ 480305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4909 w 8060634"/>
              <a:gd name="connsiteY46" fmla="*/ 527799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111065 w 8060634"/>
              <a:gd name="connsiteY56" fmla="*/ 750212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17605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245626 w 8060634"/>
              <a:gd name="connsiteY58" fmla="*/ 789969 h 1000832"/>
              <a:gd name="connsiteX59" fmla="*/ 7305260 w 8060634"/>
              <a:gd name="connsiteY59" fmla="*/ 809847 h 1000832"/>
              <a:gd name="connsiteX60" fmla="*/ 7364895 w 8060634"/>
              <a:gd name="connsiteY60" fmla="*/ 839664 h 1000832"/>
              <a:gd name="connsiteX61" fmla="*/ 7424530 w 8060634"/>
              <a:gd name="connsiteY61" fmla="*/ 859542 h 1000832"/>
              <a:gd name="connsiteX62" fmla="*/ 7454347 w 8060634"/>
              <a:gd name="connsiteY62" fmla="*/ 869482 h 1000832"/>
              <a:gd name="connsiteX63" fmla="*/ 7504043 w 8060634"/>
              <a:gd name="connsiteY63" fmla="*/ 879421 h 1000832"/>
              <a:gd name="connsiteX64" fmla="*/ 7563678 w 8060634"/>
              <a:gd name="connsiteY64" fmla="*/ 899299 h 1000832"/>
              <a:gd name="connsiteX65" fmla="*/ 7593495 w 8060634"/>
              <a:gd name="connsiteY65" fmla="*/ 909238 h 1000832"/>
              <a:gd name="connsiteX66" fmla="*/ 7633252 w 8060634"/>
              <a:gd name="connsiteY66" fmla="*/ 919177 h 1000832"/>
              <a:gd name="connsiteX67" fmla="*/ 7729446 w 8060634"/>
              <a:gd name="connsiteY67" fmla="*/ 936206 h 1000832"/>
              <a:gd name="connsiteX68" fmla="*/ 7881730 w 8060634"/>
              <a:gd name="connsiteY68" fmla="*/ 958934 h 1000832"/>
              <a:gd name="connsiteX69" fmla="*/ 7921487 w 8060634"/>
              <a:gd name="connsiteY69" fmla="*/ 968873 h 1000832"/>
              <a:gd name="connsiteX70" fmla="*/ 7981121 w 8060634"/>
              <a:gd name="connsiteY70" fmla="*/ 978812 h 1000832"/>
              <a:gd name="connsiteX71" fmla="*/ 8001000 w 8060634"/>
              <a:gd name="connsiteY71" fmla="*/ 998690 h 1000832"/>
              <a:gd name="connsiteX72" fmla="*/ 8060634 w 8060634"/>
              <a:gd name="connsiteY72"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305260 w 8060634"/>
              <a:gd name="connsiteY58" fmla="*/ 809847 h 1000832"/>
              <a:gd name="connsiteX59" fmla="*/ 7364895 w 8060634"/>
              <a:gd name="connsiteY59" fmla="*/ 839664 h 1000832"/>
              <a:gd name="connsiteX60" fmla="*/ 7424530 w 8060634"/>
              <a:gd name="connsiteY60" fmla="*/ 859542 h 1000832"/>
              <a:gd name="connsiteX61" fmla="*/ 7454347 w 8060634"/>
              <a:gd name="connsiteY61" fmla="*/ 869482 h 1000832"/>
              <a:gd name="connsiteX62" fmla="*/ 7504043 w 8060634"/>
              <a:gd name="connsiteY62" fmla="*/ 879421 h 1000832"/>
              <a:gd name="connsiteX63" fmla="*/ 7563678 w 8060634"/>
              <a:gd name="connsiteY63" fmla="*/ 899299 h 1000832"/>
              <a:gd name="connsiteX64" fmla="*/ 7593495 w 8060634"/>
              <a:gd name="connsiteY64" fmla="*/ 909238 h 1000832"/>
              <a:gd name="connsiteX65" fmla="*/ 7633252 w 8060634"/>
              <a:gd name="connsiteY65" fmla="*/ 919177 h 1000832"/>
              <a:gd name="connsiteX66" fmla="*/ 7729446 w 8060634"/>
              <a:gd name="connsiteY66" fmla="*/ 936206 h 1000832"/>
              <a:gd name="connsiteX67" fmla="*/ 7881730 w 8060634"/>
              <a:gd name="connsiteY67" fmla="*/ 958934 h 1000832"/>
              <a:gd name="connsiteX68" fmla="*/ 7921487 w 8060634"/>
              <a:gd name="connsiteY68" fmla="*/ 968873 h 1000832"/>
              <a:gd name="connsiteX69" fmla="*/ 7981121 w 8060634"/>
              <a:gd name="connsiteY69" fmla="*/ 978812 h 1000832"/>
              <a:gd name="connsiteX70" fmla="*/ 8001000 w 8060634"/>
              <a:gd name="connsiteY70" fmla="*/ 998690 h 1000832"/>
              <a:gd name="connsiteX71" fmla="*/ 8060634 w 8060634"/>
              <a:gd name="connsiteY71"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364895 w 8060634"/>
              <a:gd name="connsiteY58" fmla="*/ 839664 h 1000832"/>
              <a:gd name="connsiteX59" fmla="*/ 7424530 w 8060634"/>
              <a:gd name="connsiteY59" fmla="*/ 859542 h 1000832"/>
              <a:gd name="connsiteX60" fmla="*/ 7454347 w 8060634"/>
              <a:gd name="connsiteY60" fmla="*/ 869482 h 1000832"/>
              <a:gd name="connsiteX61" fmla="*/ 7504043 w 8060634"/>
              <a:gd name="connsiteY61" fmla="*/ 879421 h 1000832"/>
              <a:gd name="connsiteX62" fmla="*/ 7563678 w 8060634"/>
              <a:gd name="connsiteY62" fmla="*/ 899299 h 1000832"/>
              <a:gd name="connsiteX63" fmla="*/ 7593495 w 8060634"/>
              <a:gd name="connsiteY63" fmla="*/ 909238 h 1000832"/>
              <a:gd name="connsiteX64" fmla="*/ 7633252 w 8060634"/>
              <a:gd name="connsiteY64" fmla="*/ 919177 h 1000832"/>
              <a:gd name="connsiteX65" fmla="*/ 7729446 w 8060634"/>
              <a:gd name="connsiteY65" fmla="*/ 936206 h 1000832"/>
              <a:gd name="connsiteX66" fmla="*/ 7881730 w 8060634"/>
              <a:gd name="connsiteY66" fmla="*/ 958934 h 1000832"/>
              <a:gd name="connsiteX67" fmla="*/ 7921487 w 8060634"/>
              <a:gd name="connsiteY67" fmla="*/ 968873 h 1000832"/>
              <a:gd name="connsiteX68" fmla="*/ 7981121 w 8060634"/>
              <a:gd name="connsiteY68" fmla="*/ 978812 h 1000832"/>
              <a:gd name="connsiteX69" fmla="*/ 8001000 w 8060634"/>
              <a:gd name="connsiteY69" fmla="*/ 998690 h 1000832"/>
              <a:gd name="connsiteX70" fmla="*/ 8060634 w 8060634"/>
              <a:gd name="connsiteY70"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424530 w 8060634"/>
              <a:gd name="connsiteY58" fmla="*/ 859542 h 1000832"/>
              <a:gd name="connsiteX59" fmla="*/ 7454347 w 8060634"/>
              <a:gd name="connsiteY59" fmla="*/ 869482 h 1000832"/>
              <a:gd name="connsiteX60" fmla="*/ 7504043 w 8060634"/>
              <a:gd name="connsiteY60" fmla="*/ 879421 h 1000832"/>
              <a:gd name="connsiteX61" fmla="*/ 7563678 w 8060634"/>
              <a:gd name="connsiteY61" fmla="*/ 899299 h 1000832"/>
              <a:gd name="connsiteX62" fmla="*/ 7593495 w 8060634"/>
              <a:gd name="connsiteY62" fmla="*/ 909238 h 1000832"/>
              <a:gd name="connsiteX63" fmla="*/ 7633252 w 8060634"/>
              <a:gd name="connsiteY63" fmla="*/ 919177 h 1000832"/>
              <a:gd name="connsiteX64" fmla="*/ 7729446 w 8060634"/>
              <a:gd name="connsiteY64" fmla="*/ 936206 h 1000832"/>
              <a:gd name="connsiteX65" fmla="*/ 7881730 w 8060634"/>
              <a:gd name="connsiteY65" fmla="*/ 958934 h 1000832"/>
              <a:gd name="connsiteX66" fmla="*/ 7921487 w 8060634"/>
              <a:gd name="connsiteY66" fmla="*/ 968873 h 1000832"/>
              <a:gd name="connsiteX67" fmla="*/ 7981121 w 8060634"/>
              <a:gd name="connsiteY67" fmla="*/ 978812 h 1000832"/>
              <a:gd name="connsiteX68" fmla="*/ 8001000 w 8060634"/>
              <a:gd name="connsiteY68" fmla="*/ 998690 h 1000832"/>
              <a:gd name="connsiteX69" fmla="*/ 8060634 w 8060634"/>
              <a:gd name="connsiteY69"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424530 w 8060634"/>
              <a:gd name="connsiteY58" fmla="*/ 859542 h 1000832"/>
              <a:gd name="connsiteX59" fmla="*/ 7504043 w 8060634"/>
              <a:gd name="connsiteY59" fmla="*/ 879421 h 1000832"/>
              <a:gd name="connsiteX60" fmla="*/ 7563678 w 8060634"/>
              <a:gd name="connsiteY60" fmla="*/ 899299 h 1000832"/>
              <a:gd name="connsiteX61" fmla="*/ 7593495 w 8060634"/>
              <a:gd name="connsiteY61" fmla="*/ 909238 h 1000832"/>
              <a:gd name="connsiteX62" fmla="*/ 7633252 w 8060634"/>
              <a:gd name="connsiteY62" fmla="*/ 919177 h 1000832"/>
              <a:gd name="connsiteX63" fmla="*/ 7729446 w 8060634"/>
              <a:gd name="connsiteY63" fmla="*/ 936206 h 1000832"/>
              <a:gd name="connsiteX64" fmla="*/ 7881730 w 8060634"/>
              <a:gd name="connsiteY64" fmla="*/ 958934 h 1000832"/>
              <a:gd name="connsiteX65" fmla="*/ 7921487 w 8060634"/>
              <a:gd name="connsiteY65" fmla="*/ 968873 h 1000832"/>
              <a:gd name="connsiteX66" fmla="*/ 7981121 w 8060634"/>
              <a:gd name="connsiteY66" fmla="*/ 978812 h 1000832"/>
              <a:gd name="connsiteX67" fmla="*/ 8001000 w 8060634"/>
              <a:gd name="connsiteY67" fmla="*/ 998690 h 1000832"/>
              <a:gd name="connsiteX68" fmla="*/ 8060634 w 8060634"/>
              <a:gd name="connsiteY68"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504043 w 8060634"/>
              <a:gd name="connsiteY58" fmla="*/ 879421 h 1000832"/>
              <a:gd name="connsiteX59" fmla="*/ 7563678 w 8060634"/>
              <a:gd name="connsiteY59" fmla="*/ 899299 h 1000832"/>
              <a:gd name="connsiteX60" fmla="*/ 7593495 w 8060634"/>
              <a:gd name="connsiteY60" fmla="*/ 909238 h 1000832"/>
              <a:gd name="connsiteX61" fmla="*/ 7633252 w 8060634"/>
              <a:gd name="connsiteY61" fmla="*/ 919177 h 1000832"/>
              <a:gd name="connsiteX62" fmla="*/ 7729446 w 8060634"/>
              <a:gd name="connsiteY62" fmla="*/ 936206 h 1000832"/>
              <a:gd name="connsiteX63" fmla="*/ 7881730 w 8060634"/>
              <a:gd name="connsiteY63" fmla="*/ 958934 h 1000832"/>
              <a:gd name="connsiteX64" fmla="*/ 7921487 w 8060634"/>
              <a:gd name="connsiteY64" fmla="*/ 968873 h 1000832"/>
              <a:gd name="connsiteX65" fmla="*/ 7981121 w 8060634"/>
              <a:gd name="connsiteY65" fmla="*/ 978812 h 1000832"/>
              <a:gd name="connsiteX66" fmla="*/ 8001000 w 8060634"/>
              <a:gd name="connsiteY66" fmla="*/ 998690 h 1000832"/>
              <a:gd name="connsiteX67" fmla="*/ 8060634 w 8060634"/>
              <a:gd name="connsiteY67"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563678 w 8060634"/>
              <a:gd name="connsiteY58" fmla="*/ 899299 h 1000832"/>
              <a:gd name="connsiteX59" fmla="*/ 7593495 w 8060634"/>
              <a:gd name="connsiteY59" fmla="*/ 909238 h 1000832"/>
              <a:gd name="connsiteX60" fmla="*/ 7633252 w 8060634"/>
              <a:gd name="connsiteY60" fmla="*/ 919177 h 1000832"/>
              <a:gd name="connsiteX61" fmla="*/ 7729446 w 8060634"/>
              <a:gd name="connsiteY61" fmla="*/ 936206 h 1000832"/>
              <a:gd name="connsiteX62" fmla="*/ 7881730 w 8060634"/>
              <a:gd name="connsiteY62" fmla="*/ 958934 h 1000832"/>
              <a:gd name="connsiteX63" fmla="*/ 7921487 w 8060634"/>
              <a:gd name="connsiteY63" fmla="*/ 968873 h 1000832"/>
              <a:gd name="connsiteX64" fmla="*/ 7981121 w 8060634"/>
              <a:gd name="connsiteY64" fmla="*/ 978812 h 1000832"/>
              <a:gd name="connsiteX65" fmla="*/ 8001000 w 8060634"/>
              <a:gd name="connsiteY65" fmla="*/ 998690 h 1000832"/>
              <a:gd name="connsiteX66" fmla="*/ 8060634 w 8060634"/>
              <a:gd name="connsiteY66"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563678 w 8060634"/>
              <a:gd name="connsiteY58" fmla="*/ 899299 h 1000832"/>
              <a:gd name="connsiteX59" fmla="*/ 7633252 w 8060634"/>
              <a:gd name="connsiteY59" fmla="*/ 919177 h 1000832"/>
              <a:gd name="connsiteX60" fmla="*/ 7729446 w 8060634"/>
              <a:gd name="connsiteY60" fmla="*/ 936206 h 1000832"/>
              <a:gd name="connsiteX61" fmla="*/ 7881730 w 8060634"/>
              <a:gd name="connsiteY61" fmla="*/ 958934 h 1000832"/>
              <a:gd name="connsiteX62" fmla="*/ 7921487 w 8060634"/>
              <a:gd name="connsiteY62" fmla="*/ 968873 h 1000832"/>
              <a:gd name="connsiteX63" fmla="*/ 7981121 w 8060634"/>
              <a:gd name="connsiteY63" fmla="*/ 978812 h 1000832"/>
              <a:gd name="connsiteX64" fmla="*/ 8001000 w 8060634"/>
              <a:gd name="connsiteY64" fmla="*/ 998690 h 1000832"/>
              <a:gd name="connsiteX65" fmla="*/ 8060634 w 8060634"/>
              <a:gd name="connsiteY6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563678 w 8060634"/>
              <a:gd name="connsiteY58" fmla="*/ 899299 h 1000832"/>
              <a:gd name="connsiteX59" fmla="*/ 7740303 w 8060634"/>
              <a:gd name="connsiteY59" fmla="*/ 829968 h 1000832"/>
              <a:gd name="connsiteX60" fmla="*/ 7729446 w 8060634"/>
              <a:gd name="connsiteY60" fmla="*/ 936206 h 1000832"/>
              <a:gd name="connsiteX61" fmla="*/ 7881730 w 8060634"/>
              <a:gd name="connsiteY61" fmla="*/ 958934 h 1000832"/>
              <a:gd name="connsiteX62" fmla="*/ 7921487 w 8060634"/>
              <a:gd name="connsiteY62" fmla="*/ 968873 h 1000832"/>
              <a:gd name="connsiteX63" fmla="*/ 7981121 w 8060634"/>
              <a:gd name="connsiteY63" fmla="*/ 978812 h 1000832"/>
              <a:gd name="connsiteX64" fmla="*/ 8001000 w 8060634"/>
              <a:gd name="connsiteY64" fmla="*/ 998690 h 1000832"/>
              <a:gd name="connsiteX65" fmla="*/ 8060634 w 8060634"/>
              <a:gd name="connsiteY6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608283 w 8060634"/>
              <a:gd name="connsiteY58" fmla="*/ 832391 h 1000832"/>
              <a:gd name="connsiteX59" fmla="*/ 7740303 w 8060634"/>
              <a:gd name="connsiteY59" fmla="*/ 829968 h 1000832"/>
              <a:gd name="connsiteX60" fmla="*/ 7729446 w 8060634"/>
              <a:gd name="connsiteY60" fmla="*/ 936206 h 1000832"/>
              <a:gd name="connsiteX61" fmla="*/ 7881730 w 8060634"/>
              <a:gd name="connsiteY61" fmla="*/ 958934 h 1000832"/>
              <a:gd name="connsiteX62" fmla="*/ 7921487 w 8060634"/>
              <a:gd name="connsiteY62" fmla="*/ 968873 h 1000832"/>
              <a:gd name="connsiteX63" fmla="*/ 7981121 w 8060634"/>
              <a:gd name="connsiteY63" fmla="*/ 978812 h 1000832"/>
              <a:gd name="connsiteX64" fmla="*/ 8001000 w 8060634"/>
              <a:gd name="connsiteY64" fmla="*/ 998690 h 1000832"/>
              <a:gd name="connsiteX65" fmla="*/ 8060634 w 8060634"/>
              <a:gd name="connsiteY6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608283 w 8060634"/>
              <a:gd name="connsiteY58" fmla="*/ 832391 h 1000832"/>
              <a:gd name="connsiteX59" fmla="*/ 7740303 w 8060634"/>
              <a:gd name="connsiteY59" fmla="*/ 829968 h 1000832"/>
              <a:gd name="connsiteX60" fmla="*/ 7863260 w 8060634"/>
              <a:gd name="connsiteY60" fmla="*/ 846997 h 1000832"/>
              <a:gd name="connsiteX61" fmla="*/ 7881730 w 8060634"/>
              <a:gd name="connsiteY61" fmla="*/ 958934 h 1000832"/>
              <a:gd name="connsiteX62" fmla="*/ 7921487 w 8060634"/>
              <a:gd name="connsiteY62" fmla="*/ 968873 h 1000832"/>
              <a:gd name="connsiteX63" fmla="*/ 7981121 w 8060634"/>
              <a:gd name="connsiteY63" fmla="*/ 978812 h 1000832"/>
              <a:gd name="connsiteX64" fmla="*/ 8001000 w 8060634"/>
              <a:gd name="connsiteY64" fmla="*/ 998690 h 1000832"/>
              <a:gd name="connsiteX65" fmla="*/ 8060634 w 8060634"/>
              <a:gd name="connsiteY6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608283 w 8060634"/>
              <a:gd name="connsiteY58" fmla="*/ 832391 h 1000832"/>
              <a:gd name="connsiteX59" fmla="*/ 7740303 w 8060634"/>
              <a:gd name="connsiteY59" fmla="*/ 829968 h 1000832"/>
              <a:gd name="connsiteX60" fmla="*/ 7863260 w 8060634"/>
              <a:gd name="connsiteY60" fmla="*/ 846997 h 1000832"/>
              <a:gd name="connsiteX61" fmla="*/ 7957559 w 8060634"/>
              <a:gd name="connsiteY61" fmla="*/ 887566 h 1000832"/>
              <a:gd name="connsiteX62" fmla="*/ 7921487 w 8060634"/>
              <a:gd name="connsiteY62" fmla="*/ 968873 h 1000832"/>
              <a:gd name="connsiteX63" fmla="*/ 7981121 w 8060634"/>
              <a:gd name="connsiteY63" fmla="*/ 978812 h 1000832"/>
              <a:gd name="connsiteX64" fmla="*/ 8001000 w 8060634"/>
              <a:gd name="connsiteY64" fmla="*/ 998690 h 1000832"/>
              <a:gd name="connsiteX65" fmla="*/ 8060634 w 8060634"/>
              <a:gd name="connsiteY65" fmla="*/ 998690 h 1000832"/>
              <a:gd name="connsiteX0" fmla="*/ 0 w 8060634"/>
              <a:gd name="connsiteY0" fmla="*/ 183682 h 1000832"/>
              <a:gd name="connsiteX1" fmla="*/ 109330 w 8060634"/>
              <a:gd name="connsiteY1" fmla="*/ 191119 h 1000832"/>
              <a:gd name="connsiteX2" fmla="*/ 191346 w 8060634"/>
              <a:gd name="connsiteY2" fmla="*/ 195011 h 1000832"/>
              <a:gd name="connsiteX3" fmla="*/ 263769 w 8060634"/>
              <a:gd name="connsiteY3" fmla="*/ 204949 h 1000832"/>
              <a:gd name="connsiteX4" fmla="*/ 573966 w 8060634"/>
              <a:gd name="connsiteY4" fmla="*/ 214194 h 1000832"/>
              <a:gd name="connsiteX5" fmla="*/ 655982 w 8060634"/>
              <a:gd name="connsiteY5" fmla="*/ 213499 h 1000832"/>
              <a:gd name="connsiteX6" fmla="*/ 685800 w 8060634"/>
              <a:gd name="connsiteY6" fmla="*/ 203560 h 1000832"/>
              <a:gd name="connsiteX7" fmla="*/ 834887 w 8060634"/>
              <a:gd name="connsiteY7" fmla="*/ 153864 h 1000832"/>
              <a:gd name="connsiteX8" fmla="*/ 894521 w 8060634"/>
              <a:gd name="connsiteY8" fmla="*/ 133986 h 1000832"/>
              <a:gd name="connsiteX9" fmla="*/ 924339 w 8060634"/>
              <a:gd name="connsiteY9" fmla="*/ 124047 h 1000832"/>
              <a:gd name="connsiteX10" fmla="*/ 954156 w 8060634"/>
              <a:gd name="connsiteY10" fmla="*/ 104169 h 1000832"/>
              <a:gd name="connsiteX11" fmla="*/ 1093304 w 8060634"/>
              <a:gd name="connsiteY11" fmla="*/ 84290 h 1000832"/>
              <a:gd name="connsiteX12" fmla="*/ 1152939 w 8060634"/>
              <a:gd name="connsiteY12" fmla="*/ 64412 h 1000832"/>
              <a:gd name="connsiteX13" fmla="*/ 1182756 w 8060634"/>
              <a:gd name="connsiteY13" fmla="*/ 54473 h 1000832"/>
              <a:gd name="connsiteX14" fmla="*/ 1232452 w 8060634"/>
              <a:gd name="connsiteY14" fmla="*/ 44534 h 1000832"/>
              <a:gd name="connsiteX15" fmla="*/ 1302026 w 8060634"/>
              <a:gd name="connsiteY15" fmla="*/ 34595 h 1000832"/>
              <a:gd name="connsiteX16" fmla="*/ 1383345 w 8060634"/>
              <a:gd name="connsiteY16" fmla="*/ 8670 h 1000832"/>
              <a:gd name="connsiteX17" fmla="*/ 1391478 w 8060634"/>
              <a:gd name="connsiteY17" fmla="*/ 14716 h 1000832"/>
              <a:gd name="connsiteX18" fmla="*/ 1636412 w 8060634"/>
              <a:gd name="connsiteY18" fmla="*/ 885 h 1000832"/>
              <a:gd name="connsiteX19" fmla="*/ 1838739 w 8060634"/>
              <a:gd name="connsiteY19" fmla="*/ 44534 h 1000832"/>
              <a:gd name="connsiteX20" fmla="*/ 1898374 w 8060634"/>
              <a:gd name="connsiteY20" fmla="*/ 74351 h 1000832"/>
              <a:gd name="connsiteX21" fmla="*/ 1977887 w 8060634"/>
              <a:gd name="connsiteY21" fmla="*/ 94229 h 1000832"/>
              <a:gd name="connsiteX22" fmla="*/ 2037521 w 8060634"/>
              <a:gd name="connsiteY22" fmla="*/ 114108 h 1000832"/>
              <a:gd name="connsiteX23" fmla="*/ 2211863 w 8060634"/>
              <a:gd name="connsiteY23" fmla="*/ 134964 h 1000832"/>
              <a:gd name="connsiteX24" fmla="*/ 2262357 w 8060634"/>
              <a:gd name="connsiteY24" fmla="*/ 126493 h 1000832"/>
              <a:gd name="connsiteX25" fmla="*/ 2327121 w 8060634"/>
              <a:gd name="connsiteY25" fmla="*/ 137451 h 1000832"/>
              <a:gd name="connsiteX26" fmla="*/ 2386306 w 8060634"/>
              <a:gd name="connsiteY26" fmla="*/ 140403 h 1000832"/>
              <a:gd name="connsiteX27" fmla="*/ 2521447 w 8060634"/>
              <a:gd name="connsiteY27" fmla="*/ 143354 h 1000832"/>
              <a:gd name="connsiteX28" fmla="*/ 2953023 w 8060634"/>
              <a:gd name="connsiteY28" fmla="*/ 195822 h 1000832"/>
              <a:gd name="connsiteX29" fmla="*/ 3389243 w 8060634"/>
              <a:gd name="connsiteY29" fmla="*/ 312890 h 1000832"/>
              <a:gd name="connsiteX30" fmla="*/ 3442483 w 8060634"/>
              <a:gd name="connsiteY30" fmla="*/ 310389 h 1000832"/>
              <a:gd name="connsiteX31" fmla="*/ 3494681 w 8060634"/>
              <a:gd name="connsiteY31" fmla="*/ 320327 h 1000832"/>
              <a:gd name="connsiteX32" fmla="*/ 3556471 w 8060634"/>
              <a:gd name="connsiteY32" fmla="*/ 337009 h 1000832"/>
              <a:gd name="connsiteX33" fmla="*/ 3617148 w 8060634"/>
              <a:gd name="connsiteY33" fmla="*/ 357234 h 1000832"/>
              <a:gd name="connsiteX34" fmla="*/ 3657600 w 8060634"/>
              <a:gd name="connsiteY34" fmla="*/ 377113 h 1000832"/>
              <a:gd name="connsiteX35" fmla="*/ 3693812 w 8060634"/>
              <a:gd name="connsiteY35" fmla="*/ 390249 h 1000832"/>
              <a:gd name="connsiteX36" fmla="*/ 3796747 w 8060634"/>
              <a:gd name="connsiteY36" fmla="*/ 432160 h 1000832"/>
              <a:gd name="connsiteX37" fmla="*/ 3876260 w 8060634"/>
              <a:gd name="connsiteY37" fmla="*/ 481856 h 1000832"/>
              <a:gd name="connsiteX38" fmla="*/ 4010561 w 8060634"/>
              <a:gd name="connsiteY38" fmla="*/ 662554 h 1000832"/>
              <a:gd name="connsiteX39" fmla="*/ 4114800 w 8060634"/>
              <a:gd name="connsiteY39" fmla="*/ 723593 h 1000832"/>
              <a:gd name="connsiteX40" fmla="*/ 4320190 w 8060634"/>
              <a:gd name="connsiteY40" fmla="*/ 740378 h 1000832"/>
              <a:gd name="connsiteX41" fmla="*/ 4550474 w 8060634"/>
              <a:gd name="connsiteY41" fmla="*/ 757873 h 1000832"/>
              <a:gd name="connsiteX42" fmla="*/ 4688603 w 8060634"/>
              <a:gd name="connsiteY42" fmla="*/ 695814 h 1000832"/>
              <a:gd name="connsiteX43" fmla="*/ 4764672 w 8060634"/>
              <a:gd name="connsiteY43" fmla="*/ 673899 h 1000832"/>
              <a:gd name="connsiteX44" fmla="*/ 4937995 w 8060634"/>
              <a:gd name="connsiteY44" fmla="*/ 636991 h 1000832"/>
              <a:gd name="connsiteX45" fmla="*/ 5179407 w 8060634"/>
              <a:gd name="connsiteY45" fmla="*/ 678683 h 1000832"/>
              <a:gd name="connsiteX46" fmla="*/ 5280449 w 8060634"/>
              <a:gd name="connsiteY46" fmla="*/ 585785 h 1000832"/>
              <a:gd name="connsiteX47" fmla="*/ 5345216 w 8060634"/>
              <a:gd name="connsiteY47" fmla="*/ 540714 h 1000832"/>
              <a:gd name="connsiteX48" fmla="*/ 5449843 w 8060634"/>
              <a:gd name="connsiteY48" fmla="*/ 498147 h 1000832"/>
              <a:gd name="connsiteX49" fmla="*/ 5604554 w 8060634"/>
              <a:gd name="connsiteY49" fmla="*/ 467941 h 1000832"/>
              <a:gd name="connsiteX50" fmla="*/ 5781568 w 8060634"/>
              <a:gd name="connsiteY50" fmla="*/ 483358 h 1000832"/>
              <a:gd name="connsiteX51" fmla="*/ 6034894 w 8060634"/>
              <a:gd name="connsiteY51" fmla="*/ 509268 h 1000832"/>
              <a:gd name="connsiteX52" fmla="*/ 6415684 w 8060634"/>
              <a:gd name="connsiteY52" fmla="*/ 578678 h 1000832"/>
              <a:gd name="connsiteX53" fmla="*/ 6694696 w 8060634"/>
              <a:gd name="connsiteY53" fmla="*/ 537515 h 1000832"/>
              <a:gd name="connsiteX54" fmla="*/ 6939997 w 8060634"/>
              <a:gd name="connsiteY54" fmla="*/ 483886 h 1000832"/>
              <a:gd name="connsiteX55" fmla="*/ 7187733 w 8060634"/>
              <a:gd name="connsiteY55" fmla="*/ 509489 h 1000832"/>
              <a:gd name="connsiteX56" fmla="*/ 7360852 w 8060634"/>
              <a:gd name="connsiteY56" fmla="*/ 634239 h 1000832"/>
              <a:gd name="connsiteX57" fmla="*/ 7448142 w 8060634"/>
              <a:gd name="connsiteY57" fmla="*/ 760151 h 1000832"/>
              <a:gd name="connsiteX58" fmla="*/ 7608283 w 8060634"/>
              <a:gd name="connsiteY58" fmla="*/ 832391 h 1000832"/>
              <a:gd name="connsiteX59" fmla="*/ 7740303 w 8060634"/>
              <a:gd name="connsiteY59" fmla="*/ 829968 h 1000832"/>
              <a:gd name="connsiteX60" fmla="*/ 7863260 w 8060634"/>
              <a:gd name="connsiteY60" fmla="*/ 846997 h 1000832"/>
              <a:gd name="connsiteX61" fmla="*/ 7957559 w 8060634"/>
              <a:gd name="connsiteY61" fmla="*/ 887566 h 1000832"/>
              <a:gd name="connsiteX62" fmla="*/ 8041920 w 8060634"/>
              <a:gd name="connsiteY62" fmla="*/ 884124 h 1000832"/>
              <a:gd name="connsiteX63" fmla="*/ 7981121 w 8060634"/>
              <a:gd name="connsiteY63" fmla="*/ 978812 h 1000832"/>
              <a:gd name="connsiteX64" fmla="*/ 8001000 w 8060634"/>
              <a:gd name="connsiteY64" fmla="*/ 998690 h 1000832"/>
              <a:gd name="connsiteX65" fmla="*/ 8060634 w 8060634"/>
              <a:gd name="connsiteY65" fmla="*/ 998690 h 1000832"/>
              <a:gd name="connsiteX0" fmla="*/ 0 w 8060634"/>
              <a:gd name="connsiteY0" fmla="*/ 183682 h 998690"/>
              <a:gd name="connsiteX1" fmla="*/ 109330 w 8060634"/>
              <a:gd name="connsiteY1" fmla="*/ 191119 h 998690"/>
              <a:gd name="connsiteX2" fmla="*/ 191346 w 8060634"/>
              <a:gd name="connsiteY2" fmla="*/ 195011 h 998690"/>
              <a:gd name="connsiteX3" fmla="*/ 263769 w 8060634"/>
              <a:gd name="connsiteY3" fmla="*/ 204949 h 998690"/>
              <a:gd name="connsiteX4" fmla="*/ 573966 w 8060634"/>
              <a:gd name="connsiteY4" fmla="*/ 214194 h 998690"/>
              <a:gd name="connsiteX5" fmla="*/ 655982 w 8060634"/>
              <a:gd name="connsiteY5" fmla="*/ 213499 h 998690"/>
              <a:gd name="connsiteX6" fmla="*/ 685800 w 8060634"/>
              <a:gd name="connsiteY6" fmla="*/ 203560 h 998690"/>
              <a:gd name="connsiteX7" fmla="*/ 834887 w 8060634"/>
              <a:gd name="connsiteY7" fmla="*/ 153864 h 998690"/>
              <a:gd name="connsiteX8" fmla="*/ 894521 w 8060634"/>
              <a:gd name="connsiteY8" fmla="*/ 133986 h 998690"/>
              <a:gd name="connsiteX9" fmla="*/ 924339 w 8060634"/>
              <a:gd name="connsiteY9" fmla="*/ 124047 h 998690"/>
              <a:gd name="connsiteX10" fmla="*/ 954156 w 8060634"/>
              <a:gd name="connsiteY10" fmla="*/ 104169 h 998690"/>
              <a:gd name="connsiteX11" fmla="*/ 1093304 w 8060634"/>
              <a:gd name="connsiteY11" fmla="*/ 84290 h 998690"/>
              <a:gd name="connsiteX12" fmla="*/ 1152939 w 8060634"/>
              <a:gd name="connsiteY12" fmla="*/ 64412 h 998690"/>
              <a:gd name="connsiteX13" fmla="*/ 1182756 w 8060634"/>
              <a:gd name="connsiteY13" fmla="*/ 54473 h 998690"/>
              <a:gd name="connsiteX14" fmla="*/ 1232452 w 8060634"/>
              <a:gd name="connsiteY14" fmla="*/ 44534 h 998690"/>
              <a:gd name="connsiteX15" fmla="*/ 1302026 w 8060634"/>
              <a:gd name="connsiteY15" fmla="*/ 34595 h 998690"/>
              <a:gd name="connsiteX16" fmla="*/ 1383345 w 8060634"/>
              <a:gd name="connsiteY16" fmla="*/ 8670 h 998690"/>
              <a:gd name="connsiteX17" fmla="*/ 1391478 w 8060634"/>
              <a:gd name="connsiteY17" fmla="*/ 14716 h 998690"/>
              <a:gd name="connsiteX18" fmla="*/ 1636412 w 8060634"/>
              <a:gd name="connsiteY18" fmla="*/ 885 h 998690"/>
              <a:gd name="connsiteX19" fmla="*/ 1838739 w 8060634"/>
              <a:gd name="connsiteY19" fmla="*/ 44534 h 998690"/>
              <a:gd name="connsiteX20" fmla="*/ 1898374 w 8060634"/>
              <a:gd name="connsiteY20" fmla="*/ 74351 h 998690"/>
              <a:gd name="connsiteX21" fmla="*/ 1977887 w 8060634"/>
              <a:gd name="connsiteY21" fmla="*/ 94229 h 998690"/>
              <a:gd name="connsiteX22" fmla="*/ 2037521 w 8060634"/>
              <a:gd name="connsiteY22" fmla="*/ 114108 h 998690"/>
              <a:gd name="connsiteX23" fmla="*/ 2211863 w 8060634"/>
              <a:gd name="connsiteY23" fmla="*/ 134964 h 998690"/>
              <a:gd name="connsiteX24" fmla="*/ 2262357 w 8060634"/>
              <a:gd name="connsiteY24" fmla="*/ 126493 h 998690"/>
              <a:gd name="connsiteX25" fmla="*/ 2327121 w 8060634"/>
              <a:gd name="connsiteY25" fmla="*/ 137451 h 998690"/>
              <a:gd name="connsiteX26" fmla="*/ 2386306 w 8060634"/>
              <a:gd name="connsiteY26" fmla="*/ 140403 h 998690"/>
              <a:gd name="connsiteX27" fmla="*/ 2521447 w 8060634"/>
              <a:gd name="connsiteY27" fmla="*/ 143354 h 998690"/>
              <a:gd name="connsiteX28" fmla="*/ 2953023 w 8060634"/>
              <a:gd name="connsiteY28" fmla="*/ 195822 h 998690"/>
              <a:gd name="connsiteX29" fmla="*/ 3389243 w 8060634"/>
              <a:gd name="connsiteY29" fmla="*/ 312890 h 998690"/>
              <a:gd name="connsiteX30" fmla="*/ 3442483 w 8060634"/>
              <a:gd name="connsiteY30" fmla="*/ 310389 h 998690"/>
              <a:gd name="connsiteX31" fmla="*/ 3494681 w 8060634"/>
              <a:gd name="connsiteY31" fmla="*/ 320327 h 998690"/>
              <a:gd name="connsiteX32" fmla="*/ 3556471 w 8060634"/>
              <a:gd name="connsiteY32" fmla="*/ 337009 h 998690"/>
              <a:gd name="connsiteX33" fmla="*/ 3617148 w 8060634"/>
              <a:gd name="connsiteY33" fmla="*/ 357234 h 998690"/>
              <a:gd name="connsiteX34" fmla="*/ 3657600 w 8060634"/>
              <a:gd name="connsiteY34" fmla="*/ 377113 h 998690"/>
              <a:gd name="connsiteX35" fmla="*/ 3693812 w 8060634"/>
              <a:gd name="connsiteY35" fmla="*/ 390249 h 998690"/>
              <a:gd name="connsiteX36" fmla="*/ 3796747 w 8060634"/>
              <a:gd name="connsiteY36" fmla="*/ 432160 h 998690"/>
              <a:gd name="connsiteX37" fmla="*/ 3876260 w 8060634"/>
              <a:gd name="connsiteY37" fmla="*/ 481856 h 998690"/>
              <a:gd name="connsiteX38" fmla="*/ 4010561 w 8060634"/>
              <a:gd name="connsiteY38" fmla="*/ 662554 h 998690"/>
              <a:gd name="connsiteX39" fmla="*/ 4114800 w 8060634"/>
              <a:gd name="connsiteY39" fmla="*/ 723593 h 998690"/>
              <a:gd name="connsiteX40" fmla="*/ 4320190 w 8060634"/>
              <a:gd name="connsiteY40" fmla="*/ 740378 h 998690"/>
              <a:gd name="connsiteX41" fmla="*/ 4550474 w 8060634"/>
              <a:gd name="connsiteY41" fmla="*/ 757873 h 998690"/>
              <a:gd name="connsiteX42" fmla="*/ 4688603 w 8060634"/>
              <a:gd name="connsiteY42" fmla="*/ 695814 h 998690"/>
              <a:gd name="connsiteX43" fmla="*/ 4764672 w 8060634"/>
              <a:gd name="connsiteY43" fmla="*/ 673899 h 998690"/>
              <a:gd name="connsiteX44" fmla="*/ 4937995 w 8060634"/>
              <a:gd name="connsiteY44" fmla="*/ 636991 h 998690"/>
              <a:gd name="connsiteX45" fmla="*/ 5179407 w 8060634"/>
              <a:gd name="connsiteY45" fmla="*/ 678683 h 998690"/>
              <a:gd name="connsiteX46" fmla="*/ 5280449 w 8060634"/>
              <a:gd name="connsiteY46" fmla="*/ 585785 h 998690"/>
              <a:gd name="connsiteX47" fmla="*/ 5345216 w 8060634"/>
              <a:gd name="connsiteY47" fmla="*/ 540714 h 998690"/>
              <a:gd name="connsiteX48" fmla="*/ 5449843 w 8060634"/>
              <a:gd name="connsiteY48" fmla="*/ 498147 h 998690"/>
              <a:gd name="connsiteX49" fmla="*/ 5604554 w 8060634"/>
              <a:gd name="connsiteY49" fmla="*/ 467941 h 998690"/>
              <a:gd name="connsiteX50" fmla="*/ 5781568 w 8060634"/>
              <a:gd name="connsiteY50" fmla="*/ 483358 h 998690"/>
              <a:gd name="connsiteX51" fmla="*/ 6034894 w 8060634"/>
              <a:gd name="connsiteY51" fmla="*/ 509268 h 998690"/>
              <a:gd name="connsiteX52" fmla="*/ 6415684 w 8060634"/>
              <a:gd name="connsiteY52" fmla="*/ 578678 h 998690"/>
              <a:gd name="connsiteX53" fmla="*/ 6694696 w 8060634"/>
              <a:gd name="connsiteY53" fmla="*/ 537515 h 998690"/>
              <a:gd name="connsiteX54" fmla="*/ 6939997 w 8060634"/>
              <a:gd name="connsiteY54" fmla="*/ 483886 h 998690"/>
              <a:gd name="connsiteX55" fmla="*/ 7187733 w 8060634"/>
              <a:gd name="connsiteY55" fmla="*/ 509489 h 998690"/>
              <a:gd name="connsiteX56" fmla="*/ 7360852 w 8060634"/>
              <a:gd name="connsiteY56" fmla="*/ 634239 h 998690"/>
              <a:gd name="connsiteX57" fmla="*/ 7448142 w 8060634"/>
              <a:gd name="connsiteY57" fmla="*/ 760151 h 998690"/>
              <a:gd name="connsiteX58" fmla="*/ 7608283 w 8060634"/>
              <a:gd name="connsiteY58" fmla="*/ 832391 h 998690"/>
              <a:gd name="connsiteX59" fmla="*/ 7740303 w 8060634"/>
              <a:gd name="connsiteY59" fmla="*/ 829968 h 998690"/>
              <a:gd name="connsiteX60" fmla="*/ 7863260 w 8060634"/>
              <a:gd name="connsiteY60" fmla="*/ 846997 h 998690"/>
              <a:gd name="connsiteX61" fmla="*/ 7957559 w 8060634"/>
              <a:gd name="connsiteY61" fmla="*/ 887566 h 998690"/>
              <a:gd name="connsiteX62" fmla="*/ 8041920 w 8060634"/>
              <a:gd name="connsiteY62" fmla="*/ 884124 h 998690"/>
              <a:gd name="connsiteX63" fmla="*/ 7981121 w 8060634"/>
              <a:gd name="connsiteY63" fmla="*/ 978812 h 998690"/>
              <a:gd name="connsiteX64" fmla="*/ 8060634 w 8060634"/>
              <a:gd name="connsiteY64" fmla="*/ 998690 h 998690"/>
              <a:gd name="connsiteX0" fmla="*/ 0 w 8042084"/>
              <a:gd name="connsiteY0" fmla="*/ 183682 h 978812"/>
              <a:gd name="connsiteX1" fmla="*/ 109330 w 8042084"/>
              <a:gd name="connsiteY1" fmla="*/ 191119 h 978812"/>
              <a:gd name="connsiteX2" fmla="*/ 191346 w 8042084"/>
              <a:gd name="connsiteY2" fmla="*/ 195011 h 978812"/>
              <a:gd name="connsiteX3" fmla="*/ 263769 w 8042084"/>
              <a:gd name="connsiteY3" fmla="*/ 204949 h 978812"/>
              <a:gd name="connsiteX4" fmla="*/ 573966 w 8042084"/>
              <a:gd name="connsiteY4" fmla="*/ 214194 h 978812"/>
              <a:gd name="connsiteX5" fmla="*/ 655982 w 8042084"/>
              <a:gd name="connsiteY5" fmla="*/ 213499 h 978812"/>
              <a:gd name="connsiteX6" fmla="*/ 685800 w 8042084"/>
              <a:gd name="connsiteY6" fmla="*/ 203560 h 978812"/>
              <a:gd name="connsiteX7" fmla="*/ 834887 w 8042084"/>
              <a:gd name="connsiteY7" fmla="*/ 153864 h 978812"/>
              <a:gd name="connsiteX8" fmla="*/ 894521 w 8042084"/>
              <a:gd name="connsiteY8" fmla="*/ 133986 h 978812"/>
              <a:gd name="connsiteX9" fmla="*/ 924339 w 8042084"/>
              <a:gd name="connsiteY9" fmla="*/ 124047 h 978812"/>
              <a:gd name="connsiteX10" fmla="*/ 954156 w 8042084"/>
              <a:gd name="connsiteY10" fmla="*/ 104169 h 978812"/>
              <a:gd name="connsiteX11" fmla="*/ 1093304 w 8042084"/>
              <a:gd name="connsiteY11" fmla="*/ 84290 h 978812"/>
              <a:gd name="connsiteX12" fmla="*/ 1152939 w 8042084"/>
              <a:gd name="connsiteY12" fmla="*/ 64412 h 978812"/>
              <a:gd name="connsiteX13" fmla="*/ 1182756 w 8042084"/>
              <a:gd name="connsiteY13" fmla="*/ 54473 h 978812"/>
              <a:gd name="connsiteX14" fmla="*/ 1232452 w 8042084"/>
              <a:gd name="connsiteY14" fmla="*/ 44534 h 978812"/>
              <a:gd name="connsiteX15" fmla="*/ 1302026 w 8042084"/>
              <a:gd name="connsiteY15" fmla="*/ 34595 h 978812"/>
              <a:gd name="connsiteX16" fmla="*/ 1383345 w 8042084"/>
              <a:gd name="connsiteY16" fmla="*/ 8670 h 978812"/>
              <a:gd name="connsiteX17" fmla="*/ 1391478 w 8042084"/>
              <a:gd name="connsiteY17" fmla="*/ 14716 h 978812"/>
              <a:gd name="connsiteX18" fmla="*/ 1636412 w 8042084"/>
              <a:gd name="connsiteY18" fmla="*/ 885 h 978812"/>
              <a:gd name="connsiteX19" fmla="*/ 1838739 w 8042084"/>
              <a:gd name="connsiteY19" fmla="*/ 44534 h 978812"/>
              <a:gd name="connsiteX20" fmla="*/ 1898374 w 8042084"/>
              <a:gd name="connsiteY20" fmla="*/ 74351 h 978812"/>
              <a:gd name="connsiteX21" fmla="*/ 1977887 w 8042084"/>
              <a:gd name="connsiteY21" fmla="*/ 94229 h 978812"/>
              <a:gd name="connsiteX22" fmla="*/ 2037521 w 8042084"/>
              <a:gd name="connsiteY22" fmla="*/ 114108 h 978812"/>
              <a:gd name="connsiteX23" fmla="*/ 2211863 w 8042084"/>
              <a:gd name="connsiteY23" fmla="*/ 134964 h 978812"/>
              <a:gd name="connsiteX24" fmla="*/ 2262357 w 8042084"/>
              <a:gd name="connsiteY24" fmla="*/ 126493 h 978812"/>
              <a:gd name="connsiteX25" fmla="*/ 2327121 w 8042084"/>
              <a:gd name="connsiteY25" fmla="*/ 137451 h 978812"/>
              <a:gd name="connsiteX26" fmla="*/ 2386306 w 8042084"/>
              <a:gd name="connsiteY26" fmla="*/ 140403 h 978812"/>
              <a:gd name="connsiteX27" fmla="*/ 2521447 w 8042084"/>
              <a:gd name="connsiteY27" fmla="*/ 143354 h 978812"/>
              <a:gd name="connsiteX28" fmla="*/ 2953023 w 8042084"/>
              <a:gd name="connsiteY28" fmla="*/ 195822 h 978812"/>
              <a:gd name="connsiteX29" fmla="*/ 3389243 w 8042084"/>
              <a:gd name="connsiteY29" fmla="*/ 312890 h 978812"/>
              <a:gd name="connsiteX30" fmla="*/ 3442483 w 8042084"/>
              <a:gd name="connsiteY30" fmla="*/ 310389 h 978812"/>
              <a:gd name="connsiteX31" fmla="*/ 3494681 w 8042084"/>
              <a:gd name="connsiteY31" fmla="*/ 320327 h 978812"/>
              <a:gd name="connsiteX32" fmla="*/ 3556471 w 8042084"/>
              <a:gd name="connsiteY32" fmla="*/ 337009 h 978812"/>
              <a:gd name="connsiteX33" fmla="*/ 3617148 w 8042084"/>
              <a:gd name="connsiteY33" fmla="*/ 357234 h 978812"/>
              <a:gd name="connsiteX34" fmla="*/ 3657600 w 8042084"/>
              <a:gd name="connsiteY34" fmla="*/ 377113 h 978812"/>
              <a:gd name="connsiteX35" fmla="*/ 3693812 w 8042084"/>
              <a:gd name="connsiteY35" fmla="*/ 390249 h 978812"/>
              <a:gd name="connsiteX36" fmla="*/ 3796747 w 8042084"/>
              <a:gd name="connsiteY36" fmla="*/ 432160 h 978812"/>
              <a:gd name="connsiteX37" fmla="*/ 3876260 w 8042084"/>
              <a:gd name="connsiteY37" fmla="*/ 481856 h 978812"/>
              <a:gd name="connsiteX38" fmla="*/ 4010561 w 8042084"/>
              <a:gd name="connsiteY38" fmla="*/ 662554 h 978812"/>
              <a:gd name="connsiteX39" fmla="*/ 4114800 w 8042084"/>
              <a:gd name="connsiteY39" fmla="*/ 723593 h 978812"/>
              <a:gd name="connsiteX40" fmla="*/ 4320190 w 8042084"/>
              <a:gd name="connsiteY40" fmla="*/ 740378 h 978812"/>
              <a:gd name="connsiteX41" fmla="*/ 4550474 w 8042084"/>
              <a:gd name="connsiteY41" fmla="*/ 757873 h 978812"/>
              <a:gd name="connsiteX42" fmla="*/ 4688603 w 8042084"/>
              <a:gd name="connsiteY42" fmla="*/ 695814 h 978812"/>
              <a:gd name="connsiteX43" fmla="*/ 4764672 w 8042084"/>
              <a:gd name="connsiteY43" fmla="*/ 673899 h 978812"/>
              <a:gd name="connsiteX44" fmla="*/ 4937995 w 8042084"/>
              <a:gd name="connsiteY44" fmla="*/ 636991 h 978812"/>
              <a:gd name="connsiteX45" fmla="*/ 5179407 w 8042084"/>
              <a:gd name="connsiteY45" fmla="*/ 678683 h 978812"/>
              <a:gd name="connsiteX46" fmla="*/ 5280449 w 8042084"/>
              <a:gd name="connsiteY46" fmla="*/ 585785 h 978812"/>
              <a:gd name="connsiteX47" fmla="*/ 5345216 w 8042084"/>
              <a:gd name="connsiteY47" fmla="*/ 540714 h 978812"/>
              <a:gd name="connsiteX48" fmla="*/ 5449843 w 8042084"/>
              <a:gd name="connsiteY48" fmla="*/ 498147 h 978812"/>
              <a:gd name="connsiteX49" fmla="*/ 5604554 w 8042084"/>
              <a:gd name="connsiteY49" fmla="*/ 467941 h 978812"/>
              <a:gd name="connsiteX50" fmla="*/ 5781568 w 8042084"/>
              <a:gd name="connsiteY50" fmla="*/ 483358 h 978812"/>
              <a:gd name="connsiteX51" fmla="*/ 6034894 w 8042084"/>
              <a:gd name="connsiteY51" fmla="*/ 509268 h 978812"/>
              <a:gd name="connsiteX52" fmla="*/ 6415684 w 8042084"/>
              <a:gd name="connsiteY52" fmla="*/ 578678 h 978812"/>
              <a:gd name="connsiteX53" fmla="*/ 6694696 w 8042084"/>
              <a:gd name="connsiteY53" fmla="*/ 537515 h 978812"/>
              <a:gd name="connsiteX54" fmla="*/ 6939997 w 8042084"/>
              <a:gd name="connsiteY54" fmla="*/ 483886 h 978812"/>
              <a:gd name="connsiteX55" fmla="*/ 7187733 w 8042084"/>
              <a:gd name="connsiteY55" fmla="*/ 509489 h 978812"/>
              <a:gd name="connsiteX56" fmla="*/ 7360852 w 8042084"/>
              <a:gd name="connsiteY56" fmla="*/ 634239 h 978812"/>
              <a:gd name="connsiteX57" fmla="*/ 7448142 w 8042084"/>
              <a:gd name="connsiteY57" fmla="*/ 760151 h 978812"/>
              <a:gd name="connsiteX58" fmla="*/ 7608283 w 8042084"/>
              <a:gd name="connsiteY58" fmla="*/ 832391 h 978812"/>
              <a:gd name="connsiteX59" fmla="*/ 7740303 w 8042084"/>
              <a:gd name="connsiteY59" fmla="*/ 829968 h 978812"/>
              <a:gd name="connsiteX60" fmla="*/ 7863260 w 8042084"/>
              <a:gd name="connsiteY60" fmla="*/ 846997 h 978812"/>
              <a:gd name="connsiteX61" fmla="*/ 7957559 w 8042084"/>
              <a:gd name="connsiteY61" fmla="*/ 887566 h 978812"/>
              <a:gd name="connsiteX62" fmla="*/ 8041920 w 8042084"/>
              <a:gd name="connsiteY62" fmla="*/ 884124 h 978812"/>
              <a:gd name="connsiteX63" fmla="*/ 7981121 w 8042084"/>
              <a:gd name="connsiteY63" fmla="*/ 978812 h 978812"/>
              <a:gd name="connsiteX0" fmla="*/ 0 w 8041920"/>
              <a:gd name="connsiteY0" fmla="*/ 183682 h 887911"/>
              <a:gd name="connsiteX1" fmla="*/ 109330 w 8041920"/>
              <a:gd name="connsiteY1" fmla="*/ 191119 h 887911"/>
              <a:gd name="connsiteX2" fmla="*/ 191346 w 8041920"/>
              <a:gd name="connsiteY2" fmla="*/ 195011 h 887911"/>
              <a:gd name="connsiteX3" fmla="*/ 263769 w 8041920"/>
              <a:gd name="connsiteY3" fmla="*/ 204949 h 887911"/>
              <a:gd name="connsiteX4" fmla="*/ 573966 w 8041920"/>
              <a:gd name="connsiteY4" fmla="*/ 214194 h 887911"/>
              <a:gd name="connsiteX5" fmla="*/ 655982 w 8041920"/>
              <a:gd name="connsiteY5" fmla="*/ 213499 h 887911"/>
              <a:gd name="connsiteX6" fmla="*/ 685800 w 8041920"/>
              <a:gd name="connsiteY6" fmla="*/ 203560 h 887911"/>
              <a:gd name="connsiteX7" fmla="*/ 834887 w 8041920"/>
              <a:gd name="connsiteY7" fmla="*/ 153864 h 887911"/>
              <a:gd name="connsiteX8" fmla="*/ 894521 w 8041920"/>
              <a:gd name="connsiteY8" fmla="*/ 133986 h 887911"/>
              <a:gd name="connsiteX9" fmla="*/ 924339 w 8041920"/>
              <a:gd name="connsiteY9" fmla="*/ 124047 h 887911"/>
              <a:gd name="connsiteX10" fmla="*/ 954156 w 8041920"/>
              <a:gd name="connsiteY10" fmla="*/ 104169 h 887911"/>
              <a:gd name="connsiteX11" fmla="*/ 1093304 w 8041920"/>
              <a:gd name="connsiteY11" fmla="*/ 84290 h 887911"/>
              <a:gd name="connsiteX12" fmla="*/ 1152939 w 8041920"/>
              <a:gd name="connsiteY12" fmla="*/ 64412 h 887911"/>
              <a:gd name="connsiteX13" fmla="*/ 1182756 w 8041920"/>
              <a:gd name="connsiteY13" fmla="*/ 54473 h 887911"/>
              <a:gd name="connsiteX14" fmla="*/ 1232452 w 8041920"/>
              <a:gd name="connsiteY14" fmla="*/ 44534 h 887911"/>
              <a:gd name="connsiteX15" fmla="*/ 1302026 w 8041920"/>
              <a:gd name="connsiteY15" fmla="*/ 34595 h 887911"/>
              <a:gd name="connsiteX16" fmla="*/ 1383345 w 8041920"/>
              <a:gd name="connsiteY16" fmla="*/ 8670 h 887911"/>
              <a:gd name="connsiteX17" fmla="*/ 1391478 w 8041920"/>
              <a:gd name="connsiteY17" fmla="*/ 14716 h 887911"/>
              <a:gd name="connsiteX18" fmla="*/ 1636412 w 8041920"/>
              <a:gd name="connsiteY18" fmla="*/ 885 h 887911"/>
              <a:gd name="connsiteX19" fmla="*/ 1838739 w 8041920"/>
              <a:gd name="connsiteY19" fmla="*/ 44534 h 887911"/>
              <a:gd name="connsiteX20" fmla="*/ 1898374 w 8041920"/>
              <a:gd name="connsiteY20" fmla="*/ 74351 h 887911"/>
              <a:gd name="connsiteX21" fmla="*/ 1977887 w 8041920"/>
              <a:gd name="connsiteY21" fmla="*/ 94229 h 887911"/>
              <a:gd name="connsiteX22" fmla="*/ 2037521 w 8041920"/>
              <a:gd name="connsiteY22" fmla="*/ 114108 h 887911"/>
              <a:gd name="connsiteX23" fmla="*/ 2211863 w 8041920"/>
              <a:gd name="connsiteY23" fmla="*/ 134964 h 887911"/>
              <a:gd name="connsiteX24" fmla="*/ 2262357 w 8041920"/>
              <a:gd name="connsiteY24" fmla="*/ 126493 h 887911"/>
              <a:gd name="connsiteX25" fmla="*/ 2327121 w 8041920"/>
              <a:gd name="connsiteY25" fmla="*/ 137451 h 887911"/>
              <a:gd name="connsiteX26" fmla="*/ 2386306 w 8041920"/>
              <a:gd name="connsiteY26" fmla="*/ 140403 h 887911"/>
              <a:gd name="connsiteX27" fmla="*/ 2521447 w 8041920"/>
              <a:gd name="connsiteY27" fmla="*/ 143354 h 887911"/>
              <a:gd name="connsiteX28" fmla="*/ 2953023 w 8041920"/>
              <a:gd name="connsiteY28" fmla="*/ 195822 h 887911"/>
              <a:gd name="connsiteX29" fmla="*/ 3389243 w 8041920"/>
              <a:gd name="connsiteY29" fmla="*/ 312890 h 887911"/>
              <a:gd name="connsiteX30" fmla="*/ 3442483 w 8041920"/>
              <a:gd name="connsiteY30" fmla="*/ 310389 h 887911"/>
              <a:gd name="connsiteX31" fmla="*/ 3494681 w 8041920"/>
              <a:gd name="connsiteY31" fmla="*/ 320327 h 887911"/>
              <a:gd name="connsiteX32" fmla="*/ 3556471 w 8041920"/>
              <a:gd name="connsiteY32" fmla="*/ 337009 h 887911"/>
              <a:gd name="connsiteX33" fmla="*/ 3617148 w 8041920"/>
              <a:gd name="connsiteY33" fmla="*/ 357234 h 887911"/>
              <a:gd name="connsiteX34" fmla="*/ 3657600 w 8041920"/>
              <a:gd name="connsiteY34" fmla="*/ 377113 h 887911"/>
              <a:gd name="connsiteX35" fmla="*/ 3693812 w 8041920"/>
              <a:gd name="connsiteY35" fmla="*/ 390249 h 887911"/>
              <a:gd name="connsiteX36" fmla="*/ 3796747 w 8041920"/>
              <a:gd name="connsiteY36" fmla="*/ 432160 h 887911"/>
              <a:gd name="connsiteX37" fmla="*/ 3876260 w 8041920"/>
              <a:gd name="connsiteY37" fmla="*/ 481856 h 887911"/>
              <a:gd name="connsiteX38" fmla="*/ 4010561 w 8041920"/>
              <a:gd name="connsiteY38" fmla="*/ 662554 h 887911"/>
              <a:gd name="connsiteX39" fmla="*/ 4114800 w 8041920"/>
              <a:gd name="connsiteY39" fmla="*/ 723593 h 887911"/>
              <a:gd name="connsiteX40" fmla="*/ 4320190 w 8041920"/>
              <a:gd name="connsiteY40" fmla="*/ 740378 h 887911"/>
              <a:gd name="connsiteX41" fmla="*/ 4550474 w 8041920"/>
              <a:gd name="connsiteY41" fmla="*/ 757873 h 887911"/>
              <a:gd name="connsiteX42" fmla="*/ 4688603 w 8041920"/>
              <a:gd name="connsiteY42" fmla="*/ 695814 h 887911"/>
              <a:gd name="connsiteX43" fmla="*/ 4764672 w 8041920"/>
              <a:gd name="connsiteY43" fmla="*/ 673899 h 887911"/>
              <a:gd name="connsiteX44" fmla="*/ 4937995 w 8041920"/>
              <a:gd name="connsiteY44" fmla="*/ 636991 h 887911"/>
              <a:gd name="connsiteX45" fmla="*/ 5179407 w 8041920"/>
              <a:gd name="connsiteY45" fmla="*/ 678683 h 887911"/>
              <a:gd name="connsiteX46" fmla="*/ 5280449 w 8041920"/>
              <a:gd name="connsiteY46" fmla="*/ 585785 h 887911"/>
              <a:gd name="connsiteX47" fmla="*/ 5345216 w 8041920"/>
              <a:gd name="connsiteY47" fmla="*/ 540714 h 887911"/>
              <a:gd name="connsiteX48" fmla="*/ 5449843 w 8041920"/>
              <a:gd name="connsiteY48" fmla="*/ 498147 h 887911"/>
              <a:gd name="connsiteX49" fmla="*/ 5604554 w 8041920"/>
              <a:gd name="connsiteY49" fmla="*/ 467941 h 887911"/>
              <a:gd name="connsiteX50" fmla="*/ 5781568 w 8041920"/>
              <a:gd name="connsiteY50" fmla="*/ 483358 h 887911"/>
              <a:gd name="connsiteX51" fmla="*/ 6034894 w 8041920"/>
              <a:gd name="connsiteY51" fmla="*/ 509268 h 887911"/>
              <a:gd name="connsiteX52" fmla="*/ 6415684 w 8041920"/>
              <a:gd name="connsiteY52" fmla="*/ 578678 h 887911"/>
              <a:gd name="connsiteX53" fmla="*/ 6694696 w 8041920"/>
              <a:gd name="connsiteY53" fmla="*/ 537515 h 887911"/>
              <a:gd name="connsiteX54" fmla="*/ 6939997 w 8041920"/>
              <a:gd name="connsiteY54" fmla="*/ 483886 h 887911"/>
              <a:gd name="connsiteX55" fmla="*/ 7187733 w 8041920"/>
              <a:gd name="connsiteY55" fmla="*/ 509489 h 887911"/>
              <a:gd name="connsiteX56" fmla="*/ 7360852 w 8041920"/>
              <a:gd name="connsiteY56" fmla="*/ 634239 h 887911"/>
              <a:gd name="connsiteX57" fmla="*/ 7448142 w 8041920"/>
              <a:gd name="connsiteY57" fmla="*/ 760151 h 887911"/>
              <a:gd name="connsiteX58" fmla="*/ 7608283 w 8041920"/>
              <a:gd name="connsiteY58" fmla="*/ 832391 h 887911"/>
              <a:gd name="connsiteX59" fmla="*/ 7740303 w 8041920"/>
              <a:gd name="connsiteY59" fmla="*/ 829968 h 887911"/>
              <a:gd name="connsiteX60" fmla="*/ 7863260 w 8041920"/>
              <a:gd name="connsiteY60" fmla="*/ 846997 h 887911"/>
              <a:gd name="connsiteX61" fmla="*/ 7957559 w 8041920"/>
              <a:gd name="connsiteY61" fmla="*/ 887566 h 887911"/>
              <a:gd name="connsiteX62" fmla="*/ 8041920 w 8041920"/>
              <a:gd name="connsiteY62" fmla="*/ 884124 h 887911"/>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79407 w 8041920"/>
              <a:gd name="connsiteY45" fmla="*/ 678683 h 884124"/>
              <a:gd name="connsiteX46" fmla="*/ 5280449 w 8041920"/>
              <a:gd name="connsiteY46" fmla="*/ 585785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9997 w 8041920"/>
              <a:gd name="connsiteY54" fmla="*/ 483886 h 884124"/>
              <a:gd name="connsiteX55" fmla="*/ 7187733 w 8041920"/>
              <a:gd name="connsiteY55" fmla="*/ 509489 h 884124"/>
              <a:gd name="connsiteX56" fmla="*/ 7360852 w 8041920"/>
              <a:gd name="connsiteY56" fmla="*/ 634239 h 884124"/>
              <a:gd name="connsiteX57" fmla="*/ 7448142 w 8041920"/>
              <a:gd name="connsiteY57" fmla="*/ 760151 h 884124"/>
              <a:gd name="connsiteX58" fmla="*/ 7608283 w 8041920"/>
              <a:gd name="connsiteY58" fmla="*/ 832391 h 884124"/>
              <a:gd name="connsiteX59" fmla="*/ 7740303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79407 w 8041920"/>
              <a:gd name="connsiteY45" fmla="*/ 678683 h 884124"/>
              <a:gd name="connsiteX46" fmla="*/ 5258147 w 8041920"/>
              <a:gd name="connsiteY46" fmla="*/ 581324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9997 w 8041920"/>
              <a:gd name="connsiteY54" fmla="*/ 483886 h 884124"/>
              <a:gd name="connsiteX55" fmla="*/ 7187733 w 8041920"/>
              <a:gd name="connsiteY55" fmla="*/ 509489 h 884124"/>
              <a:gd name="connsiteX56" fmla="*/ 7360852 w 8041920"/>
              <a:gd name="connsiteY56" fmla="*/ 634239 h 884124"/>
              <a:gd name="connsiteX57" fmla="*/ 7448142 w 8041920"/>
              <a:gd name="connsiteY57" fmla="*/ 760151 h 884124"/>
              <a:gd name="connsiteX58" fmla="*/ 7608283 w 8041920"/>
              <a:gd name="connsiteY58" fmla="*/ 832391 h 884124"/>
              <a:gd name="connsiteX59" fmla="*/ 7740303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61565 w 8041920"/>
              <a:gd name="connsiteY45" fmla="*/ 634078 h 884124"/>
              <a:gd name="connsiteX46" fmla="*/ 5258147 w 8041920"/>
              <a:gd name="connsiteY46" fmla="*/ 581324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9997 w 8041920"/>
              <a:gd name="connsiteY54" fmla="*/ 483886 h 884124"/>
              <a:gd name="connsiteX55" fmla="*/ 7187733 w 8041920"/>
              <a:gd name="connsiteY55" fmla="*/ 509489 h 884124"/>
              <a:gd name="connsiteX56" fmla="*/ 7360852 w 8041920"/>
              <a:gd name="connsiteY56" fmla="*/ 634239 h 884124"/>
              <a:gd name="connsiteX57" fmla="*/ 7448142 w 8041920"/>
              <a:gd name="connsiteY57" fmla="*/ 760151 h 884124"/>
              <a:gd name="connsiteX58" fmla="*/ 7608283 w 8041920"/>
              <a:gd name="connsiteY58" fmla="*/ 832391 h 884124"/>
              <a:gd name="connsiteX59" fmla="*/ 7740303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61565 w 8041920"/>
              <a:gd name="connsiteY45" fmla="*/ 634078 h 884124"/>
              <a:gd name="connsiteX46" fmla="*/ 5258147 w 8041920"/>
              <a:gd name="connsiteY46" fmla="*/ 581324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9997 w 8041920"/>
              <a:gd name="connsiteY54" fmla="*/ 483886 h 884124"/>
              <a:gd name="connsiteX55" fmla="*/ 7187733 w 8041920"/>
              <a:gd name="connsiteY55" fmla="*/ 527330 h 884124"/>
              <a:gd name="connsiteX56" fmla="*/ 7360852 w 8041920"/>
              <a:gd name="connsiteY56" fmla="*/ 634239 h 884124"/>
              <a:gd name="connsiteX57" fmla="*/ 7448142 w 8041920"/>
              <a:gd name="connsiteY57" fmla="*/ 760151 h 884124"/>
              <a:gd name="connsiteX58" fmla="*/ 7608283 w 8041920"/>
              <a:gd name="connsiteY58" fmla="*/ 832391 h 884124"/>
              <a:gd name="connsiteX59" fmla="*/ 7740303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61565 w 8041920"/>
              <a:gd name="connsiteY45" fmla="*/ 634078 h 884124"/>
              <a:gd name="connsiteX46" fmla="*/ 5258147 w 8041920"/>
              <a:gd name="connsiteY46" fmla="*/ 581324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1076 w 8041920"/>
              <a:gd name="connsiteY54" fmla="*/ 506189 h 884124"/>
              <a:gd name="connsiteX55" fmla="*/ 7187733 w 8041920"/>
              <a:gd name="connsiteY55" fmla="*/ 527330 h 884124"/>
              <a:gd name="connsiteX56" fmla="*/ 7360852 w 8041920"/>
              <a:gd name="connsiteY56" fmla="*/ 634239 h 884124"/>
              <a:gd name="connsiteX57" fmla="*/ 7448142 w 8041920"/>
              <a:gd name="connsiteY57" fmla="*/ 760151 h 884124"/>
              <a:gd name="connsiteX58" fmla="*/ 7608283 w 8041920"/>
              <a:gd name="connsiteY58" fmla="*/ 832391 h 884124"/>
              <a:gd name="connsiteX59" fmla="*/ 7740303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61565 w 8041920"/>
              <a:gd name="connsiteY45" fmla="*/ 634078 h 884124"/>
              <a:gd name="connsiteX46" fmla="*/ 5258147 w 8041920"/>
              <a:gd name="connsiteY46" fmla="*/ 581324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1076 w 8041920"/>
              <a:gd name="connsiteY54" fmla="*/ 506189 h 884124"/>
              <a:gd name="connsiteX55" fmla="*/ 7187733 w 8041920"/>
              <a:gd name="connsiteY55" fmla="*/ 527330 h 884124"/>
              <a:gd name="connsiteX56" fmla="*/ 7360852 w 8041920"/>
              <a:gd name="connsiteY56" fmla="*/ 634239 h 884124"/>
              <a:gd name="connsiteX57" fmla="*/ 7465984 w 8041920"/>
              <a:gd name="connsiteY57" fmla="*/ 720007 h 884124"/>
              <a:gd name="connsiteX58" fmla="*/ 7608283 w 8041920"/>
              <a:gd name="connsiteY58" fmla="*/ 832391 h 884124"/>
              <a:gd name="connsiteX59" fmla="*/ 7740303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61565 w 8041920"/>
              <a:gd name="connsiteY45" fmla="*/ 634078 h 884124"/>
              <a:gd name="connsiteX46" fmla="*/ 5258147 w 8041920"/>
              <a:gd name="connsiteY46" fmla="*/ 581324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1076 w 8041920"/>
              <a:gd name="connsiteY54" fmla="*/ 506189 h 884124"/>
              <a:gd name="connsiteX55" fmla="*/ 7187733 w 8041920"/>
              <a:gd name="connsiteY55" fmla="*/ 527330 h 884124"/>
              <a:gd name="connsiteX56" fmla="*/ 7360852 w 8041920"/>
              <a:gd name="connsiteY56" fmla="*/ 634239 h 884124"/>
              <a:gd name="connsiteX57" fmla="*/ 7465984 w 8041920"/>
              <a:gd name="connsiteY57" fmla="*/ 720007 h 884124"/>
              <a:gd name="connsiteX58" fmla="*/ 7621664 w 8041920"/>
              <a:gd name="connsiteY58" fmla="*/ 814549 h 884124"/>
              <a:gd name="connsiteX59" fmla="*/ 7740303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61565 w 8041920"/>
              <a:gd name="connsiteY45" fmla="*/ 634078 h 884124"/>
              <a:gd name="connsiteX46" fmla="*/ 5258147 w 8041920"/>
              <a:gd name="connsiteY46" fmla="*/ 581324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1076 w 8041920"/>
              <a:gd name="connsiteY54" fmla="*/ 506189 h 884124"/>
              <a:gd name="connsiteX55" fmla="*/ 7187733 w 8041920"/>
              <a:gd name="connsiteY55" fmla="*/ 527330 h 884124"/>
              <a:gd name="connsiteX56" fmla="*/ 7360852 w 8041920"/>
              <a:gd name="connsiteY56" fmla="*/ 634239 h 884124"/>
              <a:gd name="connsiteX57" fmla="*/ 7465984 w 8041920"/>
              <a:gd name="connsiteY57" fmla="*/ 720007 h 884124"/>
              <a:gd name="connsiteX58" fmla="*/ 7621664 w 8041920"/>
              <a:gd name="connsiteY58" fmla="*/ 814549 h 884124"/>
              <a:gd name="connsiteX59" fmla="*/ 7726922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 name="connsiteX0" fmla="*/ 0 w 8041920"/>
              <a:gd name="connsiteY0" fmla="*/ 183682 h 884124"/>
              <a:gd name="connsiteX1" fmla="*/ 109330 w 8041920"/>
              <a:gd name="connsiteY1" fmla="*/ 191119 h 884124"/>
              <a:gd name="connsiteX2" fmla="*/ 191346 w 8041920"/>
              <a:gd name="connsiteY2" fmla="*/ 195011 h 884124"/>
              <a:gd name="connsiteX3" fmla="*/ 263769 w 8041920"/>
              <a:gd name="connsiteY3" fmla="*/ 204949 h 884124"/>
              <a:gd name="connsiteX4" fmla="*/ 573966 w 8041920"/>
              <a:gd name="connsiteY4" fmla="*/ 214194 h 884124"/>
              <a:gd name="connsiteX5" fmla="*/ 655982 w 8041920"/>
              <a:gd name="connsiteY5" fmla="*/ 213499 h 884124"/>
              <a:gd name="connsiteX6" fmla="*/ 685800 w 8041920"/>
              <a:gd name="connsiteY6" fmla="*/ 203560 h 884124"/>
              <a:gd name="connsiteX7" fmla="*/ 834887 w 8041920"/>
              <a:gd name="connsiteY7" fmla="*/ 153864 h 884124"/>
              <a:gd name="connsiteX8" fmla="*/ 894521 w 8041920"/>
              <a:gd name="connsiteY8" fmla="*/ 133986 h 884124"/>
              <a:gd name="connsiteX9" fmla="*/ 924339 w 8041920"/>
              <a:gd name="connsiteY9" fmla="*/ 124047 h 884124"/>
              <a:gd name="connsiteX10" fmla="*/ 954156 w 8041920"/>
              <a:gd name="connsiteY10" fmla="*/ 104169 h 884124"/>
              <a:gd name="connsiteX11" fmla="*/ 1093304 w 8041920"/>
              <a:gd name="connsiteY11" fmla="*/ 84290 h 884124"/>
              <a:gd name="connsiteX12" fmla="*/ 1152939 w 8041920"/>
              <a:gd name="connsiteY12" fmla="*/ 64412 h 884124"/>
              <a:gd name="connsiteX13" fmla="*/ 1182756 w 8041920"/>
              <a:gd name="connsiteY13" fmla="*/ 54473 h 884124"/>
              <a:gd name="connsiteX14" fmla="*/ 1232452 w 8041920"/>
              <a:gd name="connsiteY14" fmla="*/ 44534 h 884124"/>
              <a:gd name="connsiteX15" fmla="*/ 1302026 w 8041920"/>
              <a:gd name="connsiteY15" fmla="*/ 34595 h 884124"/>
              <a:gd name="connsiteX16" fmla="*/ 1383345 w 8041920"/>
              <a:gd name="connsiteY16" fmla="*/ 8670 h 884124"/>
              <a:gd name="connsiteX17" fmla="*/ 1391478 w 8041920"/>
              <a:gd name="connsiteY17" fmla="*/ 14716 h 884124"/>
              <a:gd name="connsiteX18" fmla="*/ 1636412 w 8041920"/>
              <a:gd name="connsiteY18" fmla="*/ 885 h 884124"/>
              <a:gd name="connsiteX19" fmla="*/ 1838739 w 8041920"/>
              <a:gd name="connsiteY19" fmla="*/ 44534 h 884124"/>
              <a:gd name="connsiteX20" fmla="*/ 1898374 w 8041920"/>
              <a:gd name="connsiteY20" fmla="*/ 74351 h 884124"/>
              <a:gd name="connsiteX21" fmla="*/ 1977887 w 8041920"/>
              <a:gd name="connsiteY21" fmla="*/ 94229 h 884124"/>
              <a:gd name="connsiteX22" fmla="*/ 2037521 w 8041920"/>
              <a:gd name="connsiteY22" fmla="*/ 114108 h 884124"/>
              <a:gd name="connsiteX23" fmla="*/ 2211863 w 8041920"/>
              <a:gd name="connsiteY23" fmla="*/ 134964 h 884124"/>
              <a:gd name="connsiteX24" fmla="*/ 2262357 w 8041920"/>
              <a:gd name="connsiteY24" fmla="*/ 126493 h 884124"/>
              <a:gd name="connsiteX25" fmla="*/ 2327121 w 8041920"/>
              <a:gd name="connsiteY25" fmla="*/ 137451 h 884124"/>
              <a:gd name="connsiteX26" fmla="*/ 2386306 w 8041920"/>
              <a:gd name="connsiteY26" fmla="*/ 140403 h 884124"/>
              <a:gd name="connsiteX27" fmla="*/ 2521447 w 8041920"/>
              <a:gd name="connsiteY27" fmla="*/ 143354 h 884124"/>
              <a:gd name="connsiteX28" fmla="*/ 2953023 w 8041920"/>
              <a:gd name="connsiteY28" fmla="*/ 195822 h 884124"/>
              <a:gd name="connsiteX29" fmla="*/ 3389243 w 8041920"/>
              <a:gd name="connsiteY29" fmla="*/ 312890 h 884124"/>
              <a:gd name="connsiteX30" fmla="*/ 3442483 w 8041920"/>
              <a:gd name="connsiteY30" fmla="*/ 310389 h 884124"/>
              <a:gd name="connsiteX31" fmla="*/ 3494681 w 8041920"/>
              <a:gd name="connsiteY31" fmla="*/ 320327 h 884124"/>
              <a:gd name="connsiteX32" fmla="*/ 3556471 w 8041920"/>
              <a:gd name="connsiteY32" fmla="*/ 337009 h 884124"/>
              <a:gd name="connsiteX33" fmla="*/ 3617148 w 8041920"/>
              <a:gd name="connsiteY33" fmla="*/ 357234 h 884124"/>
              <a:gd name="connsiteX34" fmla="*/ 3657600 w 8041920"/>
              <a:gd name="connsiteY34" fmla="*/ 377113 h 884124"/>
              <a:gd name="connsiteX35" fmla="*/ 3693812 w 8041920"/>
              <a:gd name="connsiteY35" fmla="*/ 390249 h 884124"/>
              <a:gd name="connsiteX36" fmla="*/ 3796747 w 8041920"/>
              <a:gd name="connsiteY36" fmla="*/ 432160 h 884124"/>
              <a:gd name="connsiteX37" fmla="*/ 3876260 w 8041920"/>
              <a:gd name="connsiteY37" fmla="*/ 481856 h 884124"/>
              <a:gd name="connsiteX38" fmla="*/ 4010561 w 8041920"/>
              <a:gd name="connsiteY38" fmla="*/ 662554 h 884124"/>
              <a:gd name="connsiteX39" fmla="*/ 4114800 w 8041920"/>
              <a:gd name="connsiteY39" fmla="*/ 723593 h 884124"/>
              <a:gd name="connsiteX40" fmla="*/ 4320190 w 8041920"/>
              <a:gd name="connsiteY40" fmla="*/ 740378 h 884124"/>
              <a:gd name="connsiteX41" fmla="*/ 4550474 w 8041920"/>
              <a:gd name="connsiteY41" fmla="*/ 757873 h 884124"/>
              <a:gd name="connsiteX42" fmla="*/ 4688603 w 8041920"/>
              <a:gd name="connsiteY42" fmla="*/ 695814 h 884124"/>
              <a:gd name="connsiteX43" fmla="*/ 4764672 w 8041920"/>
              <a:gd name="connsiteY43" fmla="*/ 673899 h 884124"/>
              <a:gd name="connsiteX44" fmla="*/ 4937995 w 8041920"/>
              <a:gd name="connsiteY44" fmla="*/ 636991 h 884124"/>
              <a:gd name="connsiteX45" fmla="*/ 5161565 w 8041920"/>
              <a:gd name="connsiteY45" fmla="*/ 634078 h 884124"/>
              <a:gd name="connsiteX46" fmla="*/ 5258147 w 8041920"/>
              <a:gd name="connsiteY46" fmla="*/ 581324 h 884124"/>
              <a:gd name="connsiteX47" fmla="*/ 5345216 w 8041920"/>
              <a:gd name="connsiteY47" fmla="*/ 540714 h 884124"/>
              <a:gd name="connsiteX48" fmla="*/ 5449843 w 8041920"/>
              <a:gd name="connsiteY48" fmla="*/ 498147 h 884124"/>
              <a:gd name="connsiteX49" fmla="*/ 5604554 w 8041920"/>
              <a:gd name="connsiteY49" fmla="*/ 467941 h 884124"/>
              <a:gd name="connsiteX50" fmla="*/ 5781568 w 8041920"/>
              <a:gd name="connsiteY50" fmla="*/ 483358 h 884124"/>
              <a:gd name="connsiteX51" fmla="*/ 6034894 w 8041920"/>
              <a:gd name="connsiteY51" fmla="*/ 509268 h 884124"/>
              <a:gd name="connsiteX52" fmla="*/ 6415684 w 8041920"/>
              <a:gd name="connsiteY52" fmla="*/ 578678 h 884124"/>
              <a:gd name="connsiteX53" fmla="*/ 6694696 w 8041920"/>
              <a:gd name="connsiteY53" fmla="*/ 537515 h 884124"/>
              <a:gd name="connsiteX54" fmla="*/ 6931076 w 8041920"/>
              <a:gd name="connsiteY54" fmla="*/ 506189 h 884124"/>
              <a:gd name="connsiteX55" fmla="*/ 7187733 w 8041920"/>
              <a:gd name="connsiteY55" fmla="*/ 527330 h 884124"/>
              <a:gd name="connsiteX56" fmla="*/ 7360852 w 8041920"/>
              <a:gd name="connsiteY56" fmla="*/ 634239 h 884124"/>
              <a:gd name="connsiteX57" fmla="*/ 7465984 w 8041920"/>
              <a:gd name="connsiteY57" fmla="*/ 720007 h 884124"/>
              <a:gd name="connsiteX58" fmla="*/ 7635046 w 8041920"/>
              <a:gd name="connsiteY58" fmla="*/ 801168 h 884124"/>
              <a:gd name="connsiteX59" fmla="*/ 7726922 w 8041920"/>
              <a:gd name="connsiteY59" fmla="*/ 829968 h 884124"/>
              <a:gd name="connsiteX60" fmla="*/ 7863260 w 8041920"/>
              <a:gd name="connsiteY60" fmla="*/ 846997 h 884124"/>
              <a:gd name="connsiteX61" fmla="*/ 7962020 w 8041920"/>
              <a:gd name="connsiteY61" fmla="*/ 865264 h 884124"/>
              <a:gd name="connsiteX62" fmla="*/ 8041920 w 8041920"/>
              <a:gd name="connsiteY62" fmla="*/ 884124 h 88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041920" h="884124">
                <a:moveTo>
                  <a:pt x="0" y="183682"/>
                </a:moveTo>
                <a:cubicBezTo>
                  <a:pt x="70241" y="197730"/>
                  <a:pt x="77439" y="189231"/>
                  <a:pt x="109330" y="191119"/>
                </a:cubicBezTo>
                <a:cubicBezTo>
                  <a:pt x="141221" y="193007"/>
                  <a:pt x="165606" y="192706"/>
                  <a:pt x="191346" y="195011"/>
                </a:cubicBezTo>
                <a:cubicBezTo>
                  <a:pt x="217086" y="197316"/>
                  <a:pt x="251351" y="188847"/>
                  <a:pt x="263769" y="204949"/>
                </a:cubicBezTo>
                <a:lnTo>
                  <a:pt x="573966" y="214194"/>
                </a:lnTo>
                <a:cubicBezTo>
                  <a:pt x="639335" y="215619"/>
                  <a:pt x="637343" y="215271"/>
                  <a:pt x="655982" y="213499"/>
                </a:cubicBezTo>
                <a:cubicBezTo>
                  <a:pt x="674621" y="211727"/>
                  <a:pt x="675861" y="206873"/>
                  <a:pt x="685800" y="203560"/>
                </a:cubicBezTo>
                <a:lnTo>
                  <a:pt x="834887" y="153864"/>
                </a:lnTo>
                <a:lnTo>
                  <a:pt x="894521" y="133986"/>
                </a:lnTo>
                <a:lnTo>
                  <a:pt x="924339" y="124047"/>
                </a:lnTo>
                <a:cubicBezTo>
                  <a:pt x="934278" y="117421"/>
                  <a:pt x="942824" y="107946"/>
                  <a:pt x="954156" y="104169"/>
                </a:cubicBezTo>
                <a:cubicBezTo>
                  <a:pt x="971358" y="98435"/>
                  <a:pt x="1084956" y="85333"/>
                  <a:pt x="1093304" y="84290"/>
                </a:cubicBezTo>
                <a:lnTo>
                  <a:pt x="1152939" y="64412"/>
                </a:lnTo>
                <a:cubicBezTo>
                  <a:pt x="1162878" y="61099"/>
                  <a:pt x="1172483" y="56528"/>
                  <a:pt x="1182756" y="54473"/>
                </a:cubicBezTo>
                <a:cubicBezTo>
                  <a:pt x="1199321" y="51160"/>
                  <a:pt x="1215788" y="47311"/>
                  <a:pt x="1232452" y="44534"/>
                </a:cubicBezTo>
                <a:cubicBezTo>
                  <a:pt x="1255560" y="40683"/>
                  <a:pt x="1276877" y="40572"/>
                  <a:pt x="1302026" y="34595"/>
                </a:cubicBezTo>
                <a:cubicBezTo>
                  <a:pt x="1327175" y="28618"/>
                  <a:pt x="1370010" y="11633"/>
                  <a:pt x="1383345" y="8670"/>
                </a:cubicBezTo>
                <a:cubicBezTo>
                  <a:pt x="1399836" y="5005"/>
                  <a:pt x="1349300" y="16013"/>
                  <a:pt x="1391478" y="14716"/>
                </a:cubicBezTo>
                <a:cubicBezTo>
                  <a:pt x="1433656" y="13419"/>
                  <a:pt x="1561868" y="-4085"/>
                  <a:pt x="1636412" y="885"/>
                </a:cubicBezTo>
                <a:cubicBezTo>
                  <a:pt x="1710956" y="5855"/>
                  <a:pt x="1795079" y="32290"/>
                  <a:pt x="1838739" y="44534"/>
                </a:cubicBezTo>
                <a:cubicBezTo>
                  <a:pt x="1882399" y="56778"/>
                  <a:pt x="1821307" y="35818"/>
                  <a:pt x="1898374" y="74351"/>
                </a:cubicBezTo>
                <a:cubicBezTo>
                  <a:pt x="1922502" y="86415"/>
                  <a:pt x="1952934" y="87423"/>
                  <a:pt x="1977887" y="94229"/>
                </a:cubicBezTo>
                <a:cubicBezTo>
                  <a:pt x="1998102" y="99742"/>
                  <a:pt x="1998525" y="107319"/>
                  <a:pt x="2037521" y="114108"/>
                </a:cubicBezTo>
                <a:cubicBezTo>
                  <a:pt x="2076517" y="120897"/>
                  <a:pt x="2174390" y="132900"/>
                  <a:pt x="2211863" y="134964"/>
                </a:cubicBezTo>
                <a:cubicBezTo>
                  <a:pt x="2249336" y="137028"/>
                  <a:pt x="2243147" y="126079"/>
                  <a:pt x="2262357" y="126493"/>
                </a:cubicBezTo>
                <a:cubicBezTo>
                  <a:pt x="2281567" y="126908"/>
                  <a:pt x="2306463" y="135133"/>
                  <a:pt x="2327121" y="137451"/>
                </a:cubicBezTo>
                <a:cubicBezTo>
                  <a:pt x="2347779" y="139769"/>
                  <a:pt x="2353918" y="139419"/>
                  <a:pt x="2386306" y="140403"/>
                </a:cubicBezTo>
                <a:cubicBezTo>
                  <a:pt x="2431353" y="141387"/>
                  <a:pt x="2426994" y="134117"/>
                  <a:pt x="2521447" y="143354"/>
                </a:cubicBezTo>
                <a:cubicBezTo>
                  <a:pt x="2615900" y="152591"/>
                  <a:pt x="2808390" y="167566"/>
                  <a:pt x="2953023" y="195822"/>
                </a:cubicBezTo>
                <a:cubicBezTo>
                  <a:pt x="3097656" y="224078"/>
                  <a:pt x="3180521" y="309577"/>
                  <a:pt x="3389243" y="312890"/>
                </a:cubicBezTo>
                <a:cubicBezTo>
                  <a:pt x="3409121" y="319516"/>
                  <a:pt x="3424910" y="309150"/>
                  <a:pt x="3442483" y="310389"/>
                </a:cubicBezTo>
                <a:cubicBezTo>
                  <a:pt x="3460056" y="311628"/>
                  <a:pt x="3475683" y="315890"/>
                  <a:pt x="3494681" y="320327"/>
                </a:cubicBezTo>
                <a:cubicBezTo>
                  <a:pt x="3513679" y="324764"/>
                  <a:pt x="3545555" y="332158"/>
                  <a:pt x="3556471" y="337009"/>
                </a:cubicBezTo>
                <a:cubicBezTo>
                  <a:pt x="3556479" y="337013"/>
                  <a:pt x="3600293" y="350550"/>
                  <a:pt x="3617148" y="357234"/>
                </a:cubicBezTo>
                <a:cubicBezTo>
                  <a:pt x="3634003" y="363918"/>
                  <a:pt x="3644823" y="371611"/>
                  <a:pt x="3657600" y="377113"/>
                </a:cubicBezTo>
                <a:cubicBezTo>
                  <a:pt x="3670377" y="382615"/>
                  <a:pt x="3670621" y="381074"/>
                  <a:pt x="3693812" y="390249"/>
                </a:cubicBezTo>
                <a:cubicBezTo>
                  <a:pt x="3717003" y="399424"/>
                  <a:pt x="3762435" y="418190"/>
                  <a:pt x="3796747" y="432160"/>
                </a:cubicBezTo>
                <a:cubicBezTo>
                  <a:pt x="3827155" y="447428"/>
                  <a:pt x="3840624" y="443457"/>
                  <a:pt x="3876260" y="481856"/>
                </a:cubicBezTo>
                <a:cubicBezTo>
                  <a:pt x="3911896" y="520255"/>
                  <a:pt x="3970804" y="622265"/>
                  <a:pt x="4010561" y="662554"/>
                </a:cubicBezTo>
                <a:cubicBezTo>
                  <a:pt x="4050318" y="702843"/>
                  <a:pt x="4063195" y="710622"/>
                  <a:pt x="4114800" y="723593"/>
                </a:cubicBezTo>
                <a:cubicBezTo>
                  <a:pt x="4166405" y="736564"/>
                  <a:pt x="4247578" y="734665"/>
                  <a:pt x="4320190" y="740378"/>
                </a:cubicBezTo>
                <a:cubicBezTo>
                  <a:pt x="4392802" y="746091"/>
                  <a:pt x="4489072" y="765300"/>
                  <a:pt x="4550474" y="757873"/>
                </a:cubicBezTo>
                <a:cubicBezTo>
                  <a:pt x="4611876" y="750446"/>
                  <a:pt x="4652903" y="709810"/>
                  <a:pt x="4688603" y="695814"/>
                </a:cubicBezTo>
                <a:cubicBezTo>
                  <a:pt x="4724303" y="681818"/>
                  <a:pt x="4723107" y="683703"/>
                  <a:pt x="4764672" y="673899"/>
                </a:cubicBezTo>
                <a:cubicBezTo>
                  <a:pt x="4806237" y="664095"/>
                  <a:pt x="4871846" y="643628"/>
                  <a:pt x="4937995" y="636991"/>
                </a:cubicBezTo>
                <a:cubicBezTo>
                  <a:pt x="5004144" y="630354"/>
                  <a:pt x="5108206" y="643356"/>
                  <a:pt x="5161565" y="634078"/>
                </a:cubicBezTo>
                <a:cubicBezTo>
                  <a:pt x="5214924" y="624800"/>
                  <a:pt x="5227539" y="596885"/>
                  <a:pt x="5258147" y="581324"/>
                </a:cubicBezTo>
                <a:cubicBezTo>
                  <a:pt x="5288756" y="565763"/>
                  <a:pt x="5313267" y="554577"/>
                  <a:pt x="5345216" y="540714"/>
                </a:cubicBezTo>
                <a:cubicBezTo>
                  <a:pt x="5377165" y="526851"/>
                  <a:pt x="5406620" y="510276"/>
                  <a:pt x="5449843" y="498147"/>
                </a:cubicBezTo>
                <a:cubicBezTo>
                  <a:pt x="5493066" y="486018"/>
                  <a:pt x="5549267" y="470406"/>
                  <a:pt x="5604554" y="467941"/>
                </a:cubicBezTo>
                <a:cubicBezTo>
                  <a:pt x="5659841" y="465476"/>
                  <a:pt x="5709845" y="476470"/>
                  <a:pt x="5781568" y="483358"/>
                </a:cubicBezTo>
                <a:cubicBezTo>
                  <a:pt x="5853291" y="490246"/>
                  <a:pt x="5931123" y="503605"/>
                  <a:pt x="6034894" y="509268"/>
                </a:cubicBezTo>
                <a:cubicBezTo>
                  <a:pt x="6054772" y="500511"/>
                  <a:pt x="6305717" y="573970"/>
                  <a:pt x="6415684" y="578678"/>
                </a:cubicBezTo>
                <a:cubicBezTo>
                  <a:pt x="6525651" y="583386"/>
                  <a:pt x="6608797" y="549597"/>
                  <a:pt x="6694696" y="537515"/>
                </a:cubicBezTo>
                <a:cubicBezTo>
                  <a:pt x="6780595" y="525434"/>
                  <a:pt x="6848903" y="507886"/>
                  <a:pt x="6931076" y="506189"/>
                </a:cubicBezTo>
                <a:cubicBezTo>
                  <a:pt x="7013249" y="504492"/>
                  <a:pt x="7116104" y="505988"/>
                  <a:pt x="7187733" y="527330"/>
                </a:cubicBezTo>
                <a:cubicBezTo>
                  <a:pt x="7259362" y="548672"/>
                  <a:pt x="7314477" y="602126"/>
                  <a:pt x="7360852" y="634239"/>
                </a:cubicBezTo>
                <a:cubicBezTo>
                  <a:pt x="7407227" y="666352"/>
                  <a:pt x="7420285" y="692186"/>
                  <a:pt x="7465984" y="720007"/>
                </a:cubicBezTo>
                <a:cubicBezTo>
                  <a:pt x="7511683" y="747828"/>
                  <a:pt x="7591556" y="782841"/>
                  <a:pt x="7635046" y="801168"/>
                </a:cubicBezTo>
                <a:cubicBezTo>
                  <a:pt x="7678536" y="819495"/>
                  <a:pt x="7688886" y="822330"/>
                  <a:pt x="7726922" y="829968"/>
                </a:cubicBezTo>
                <a:cubicBezTo>
                  <a:pt x="7764958" y="837606"/>
                  <a:pt x="7824077" y="841114"/>
                  <a:pt x="7863260" y="846997"/>
                </a:cubicBezTo>
                <a:cubicBezTo>
                  <a:pt x="7902443" y="852880"/>
                  <a:pt x="7912324" y="861951"/>
                  <a:pt x="7962020" y="865264"/>
                </a:cubicBezTo>
                <a:cubicBezTo>
                  <a:pt x="7975272" y="868577"/>
                  <a:pt x="8037993" y="868916"/>
                  <a:pt x="8041920" y="884124"/>
                </a:cubicBezTo>
              </a:path>
            </a:pathLst>
          </a:cu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480153" y="5355390"/>
            <a:ext cx="1895242" cy="369332"/>
          </a:xfrm>
          <a:prstGeom prst="rect">
            <a:avLst/>
          </a:prstGeom>
          <a:noFill/>
        </p:spPr>
        <p:txBody>
          <a:bodyPr wrap="square" rtlCol="0">
            <a:spAutoFit/>
          </a:bodyPr>
          <a:lstStyle/>
          <a:p>
            <a:r>
              <a:rPr lang="en-US" dirty="0"/>
              <a:t>Shape change</a:t>
            </a:r>
          </a:p>
        </p:txBody>
      </p:sp>
      <p:sp>
        <p:nvSpPr>
          <p:cNvPr id="14" name="TextBox 13"/>
          <p:cNvSpPr txBox="1"/>
          <p:nvPr/>
        </p:nvSpPr>
        <p:spPr>
          <a:xfrm>
            <a:off x="912834" y="4380554"/>
            <a:ext cx="1895242" cy="369332"/>
          </a:xfrm>
          <a:prstGeom prst="rect">
            <a:avLst/>
          </a:prstGeom>
          <a:noFill/>
        </p:spPr>
        <p:txBody>
          <a:bodyPr wrap="square" rtlCol="0">
            <a:spAutoFit/>
          </a:bodyPr>
          <a:lstStyle/>
          <a:p>
            <a:r>
              <a:rPr lang="en-US" dirty="0"/>
              <a:t>Size change</a:t>
            </a:r>
          </a:p>
        </p:txBody>
      </p:sp>
      <p:sp>
        <p:nvSpPr>
          <p:cNvPr id="15" name="TextBox 14"/>
          <p:cNvSpPr txBox="1"/>
          <p:nvPr/>
        </p:nvSpPr>
        <p:spPr>
          <a:xfrm>
            <a:off x="41214" y="3516343"/>
            <a:ext cx="1895242" cy="369332"/>
          </a:xfrm>
          <a:prstGeom prst="rect">
            <a:avLst/>
          </a:prstGeom>
          <a:noFill/>
        </p:spPr>
        <p:txBody>
          <a:bodyPr wrap="square" rtlCol="0">
            <a:spAutoFit/>
          </a:bodyPr>
          <a:lstStyle/>
          <a:p>
            <a:r>
              <a:rPr lang="en-US" dirty="0"/>
              <a:t>Not to Scale:</a:t>
            </a:r>
          </a:p>
        </p:txBody>
      </p:sp>
    </p:spTree>
    <p:extLst>
      <p:ext uri="{BB962C8B-B14F-4D97-AF65-F5344CB8AC3E}">
        <p14:creationId xmlns:p14="http://schemas.microsoft.com/office/powerpoint/2010/main" val="189525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484188"/>
            <a:ext cx="8229600" cy="1143000"/>
          </a:xfrm>
        </p:spPr>
        <p:txBody>
          <a:bodyPr/>
          <a:lstStyle/>
          <a:p>
            <a:r>
              <a:rPr lang="en-US" sz="3600"/>
              <a:t>History of vertical </a:t>
            </a:r>
            <a:br>
              <a:rPr lang="en-US" sz="3600"/>
            </a:br>
            <a:r>
              <a:rPr lang="en-US" sz="3600"/>
              <a:t>datums in the USA</a:t>
            </a:r>
          </a:p>
        </p:txBody>
      </p:sp>
      <p:sp>
        <p:nvSpPr>
          <p:cNvPr id="24579" name="Content Placeholder 2"/>
          <p:cNvSpPr>
            <a:spLocks noGrp="1"/>
          </p:cNvSpPr>
          <p:nvPr>
            <p:ph idx="1"/>
          </p:nvPr>
        </p:nvSpPr>
        <p:spPr>
          <a:xfrm>
            <a:off x="457200" y="1809750"/>
            <a:ext cx="8229600" cy="4525963"/>
          </a:xfrm>
        </p:spPr>
        <p:txBody>
          <a:bodyPr/>
          <a:lstStyle/>
          <a:p>
            <a:r>
              <a:rPr lang="en-US" sz="2800" b="1"/>
              <a:t>NAVD 88 </a:t>
            </a:r>
            <a:r>
              <a:rPr lang="en-US" sz="2800"/>
              <a:t>(continued)</a:t>
            </a:r>
          </a:p>
          <a:p>
            <a:pPr>
              <a:buFontTx/>
              <a:buNone/>
            </a:pPr>
            <a:endParaRPr lang="en-US"/>
          </a:p>
          <a:p>
            <a:pPr lvl="1"/>
            <a:r>
              <a:rPr lang="en-US" sz="2400"/>
              <a:t>Use of one fixed height removed local sea level variation problem of NGVD 29</a:t>
            </a:r>
          </a:p>
          <a:p>
            <a:pPr lvl="1"/>
            <a:endParaRPr lang="en-US" sz="2400"/>
          </a:p>
          <a:p>
            <a:pPr lvl="1"/>
            <a:r>
              <a:rPr lang="en-US" sz="2400"/>
              <a:t>Use of one fixed height did open the possibility of unconstrained cross-continent error build up</a:t>
            </a:r>
          </a:p>
          <a:p>
            <a:endParaRPr lang="en-US" sz="2400"/>
          </a:p>
          <a:p>
            <a:pPr lvl="1"/>
            <a:r>
              <a:rPr lang="en-US" sz="2400"/>
              <a:t>But the H=0 surface of NAVD 88 was supposed to be parallel to the geoid…(close again)</a:t>
            </a:r>
          </a:p>
          <a:p>
            <a:pPr lvl="1"/>
            <a:endParaRPr lang="en-US"/>
          </a:p>
        </p:txBody>
      </p:sp>
    </p:spTree>
    <p:extLst>
      <p:ext uri="{BB962C8B-B14F-4D97-AF65-F5344CB8AC3E}">
        <p14:creationId xmlns:p14="http://schemas.microsoft.com/office/powerpoint/2010/main" val="26662001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39" t="23369" r="4246" b="1725"/>
          <a:stretch/>
        </p:blipFill>
        <p:spPr>
          <a:xfrm>
            <a:off x="3569110" y="2084307"/>
            <a:ext cx="5515958" cy="3374440"/>
          </a:xfrm>
          <a:prstGeom prst="rect">
            <a:avLst/>
          </a:prstGeom>
          <a:ln>
            <a:solidFill>
              <a:schemeClr val="tx1"/>
            </a:solidFill>
          </a:ln>
        </p:spPr>
      </p:pic>
      <p:sp>
        <p:nvSpPr>
          <p:cNvPr id="14337" name="Content Placeholder 2"/>
          <p:cNvSpPr txBox="1">
            <a:spLocks/>
          </p:cNvSpPr>
          <p:nvPr/>
        </p:nvSpPr>
        <p:spPr bwMode="auto">
          <a:xfrm>
            <a:off x="114301" y="1801397"/>
            <a:ext cx="3454808" cy="574748"/>
          </a:xfrm>
          <a:prstGeom prst="rect">
            <a:avLst/>
          </a:prstGeom>
          <a:noFill/>
          <a:ln>
            <a:noFill/>
          </a:ln>
          <a:extLst>
            <a:ext uri="{909E8E84-426E-40dd-AFC4-6F175D3DCCD1}">
              <a14:hiddenFill xmlns="" xmlns:a14="http://schemas.microsoft.com/office/drawing/2010/main" xmlns:mc="http://schemas.openxmlformats.org/markup-compatibility/2006">
                <a:solidFill>
                  <a:srgbClr val="FFFFFF"/>
                </a:solidFill>
              </a14:hiddenFill>
            </a:ext>
            <a:ext uri="{91240B29-F687-4f45-9708-019B960494DF}">
              <a14:hiddenLine xmlns="" xmlns:a14="http://schemas.microsoft.com/office/drawing/2010/main"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defTabSz="342900" eaLnBrk="1" hangingPunct="1">
              <a:spcBef>
                <a:spcPct val="20000"/>
              </a:spcBef>
              <a:buFont typeface="Arial" panose="020B0604020202020204" pitchFamily="34" charset="0"/>
              <a:buChar char="•"/>
              <a:defRPr/>
            </a:pPr>
            <a:r>
              <a:rPr lang="en-US" sz="1350" dirty="0">
                <a:solidFill>
                  <a:prstClr val="black"/>
                </a:solidFill>
                <a:latin typeface="Helvetica" panose="020B0604020202020204" pitchFamily="34" charset="0"/>
                <a:cs typeface="Helvetica" panose="020B0604020202020204" pitchFamily="34" charset="0"/>
              </a:rPr>
              <a:t>Rely on GRACE / GRACE-FO</a:t>
            </a:r>
          </a:p>
          <a:p>
            <a:pPr marL="342900" indent="-342900" defTabSz="342900" eaLnBrk="1" hangingPunct="1">
              <a:spcBef>
                <a:spcPct val="20000"/>
              </a:spcBef>
              <a:buFont typeface="Arial" panose="020B0604020202020204" pitchFamily="34" charset="0"/>
              <a:buChar char="•"/>
              <a:defRPr/>
            </a:pPr>
            <a:r>
              <a:rPr lang="en-US" sz="1350" dirty="0">
                <a:solidFill>
                  <a:prstClr val="black"/>
                </a:solidFill>
                <a:latin typeface="Helvetica" panose="020B0604020202020204" pitchFamily="34" charset="0"/>
                <a:cs typeface="Helvetica" panose="020B0604020202020204" pitchFamily="34" charset="0"/>
              </a:rPr>
              <a:t>Foundation for </a:t>
            </a:r>
            <a:r>
              <a:rPr lang="en-US" sz="1350" dirty="0" err="1">
                <a:solidFill>
                  <a:prstClr val="black"/>
                </a:solidFill>
                <a:latin typeface="Helvetica" panose="020B0604020202020204" pitchFamily="34" charset="0"/>
                <a:cs typeface="Helvetica" panose="020B0604020202020204" pitchFamily="34" charset="0"/>
              </a:rPr>
              <a:t>GeMS</a:t>
            </a:r>
            <a:r>
              <a:rPr lang="en-US" sz="1350" dirty="0">
                <a:solidFill>
                  <a:prstClr val="black"/>
                </a:solidFill>
                <a:latin typeface="Helvetica" panose="020B0604020202020204" pitchFamily="34" charset="0"/>
                <a:cs typeface="Helvetica" panose="020B0604020202020204" pitchFamily="34" charset="0"/>
              </a:rPr>
              <a:t> models.  </a:t>
            </a:r>
          </a:p>
          <a:p>
            <a:pPr marL="342900" indent="-342900" defTabSz="342900" eaLnBrk="1" hangingPunct="1">
              <a:spcBef>
                <a:spcPct val="20000"/>
              </a:spcBef>
              <a:buFont typeface="Arial" panose="020B0604020202020204" pitchFamily="34" charset="0"/>
              <a:buChar char="•"/>
              <a:defRPr/>
            </a:pPr>
            <a:r>
              <a:rPr lang="en-US" sz="1350" dirty="0">
                <a:solidFill>
                  <a:prstClr val="black"/>
                </a:solidFill>
                <a:latin typeface="Helvetica" panose="020B0604020202020204" pitchFamily="34" charset="0"/>
                <a:cs typeface="Helvetica" panose="020B0604020202020204" pitchFamily="34" charset="0"/>
              </a:rPr>
              <a:t>Full time series (15+ years) used</a:t>
            </a:r>
          </a:p>
          <a:p>
            <a:pPr marL="342900" indent="-342900" defTabSz="342900" eaLnBrk="1" hangingPunct="1">
              <a:spcBef>
                <a:spcPct val="20000"/>
              </a:spcBef>
              <a:buFont typeface="Arial" panose="020B0604020202020204" pitchFamily="34" charset="0"/>
              <a:buChar char="•"/>
              <a:defRPr/>
            </a:pPr>
            <a:r>
              <a:rPr lang="en-US" sz="1350" dirty="0">
                <a:solidFill>
                  <a:prstClr val="black"/>
                </a:solidFill>
                <a:latin typeface="Helvetica" panose="020B0604020202020204" pitchFamily="34" charset="0"/>
                <a:cs typeface="Helvetica" panose="020B0604020202020204" pitchFamily="34" charset="0"/>
              </a:rPr>
              <a:t>Alpha Product: xDGEOID19 which uses GSFC v02.4 model (</a:t>
            </a:r>
            <a:r>
              <a:rPr lang="en-US" sz="1350" dirty="0" err="1">
                <a:solidFill>
                  <a:prstClr val="black"/>
                </a:solidFill>
                <a:latin typeface="Helvetica" panose="020B0604020202020204" pitchFamily="34" charset="0"/>
                <a:cs typeface="Helvetica" panose="020B0604020202020204" pitchFamily="34" charset="0"/>
              </a:rPr>
              <a:t>Luthcke</a:t>
            </a:r>
            <a:r>
              <a:rPr lang="en-US" sz="1350" dirty="0">
                <a:solidFill>
                  <a:prstClr val="black"/>
                </a:solidFill>
                <a:latin typeface="Helvetica" panose="020B0604020202020204" pitchFamily="34" charset="0"/>
                <a:cs typeface="Helvetica" panose="020B0604020202020204" pitchFamily="34" charset="0"/>
              </a:rPr>
              <a:t>, et al. 2013)</a:t>
            </a:r>
          </a:p>
        </p:txBody>
      </p:sp>
      <mc:AlternateContent xmlns:mc="http://schemas.openxmlformats.org/markup-compatibility/2006" xmlns:a14="http://schemas.microsoft.com/office/drawing/2010/main">
        <mc:Choice Requires="a14">
          <p:sp>
            <p:nvSpPr>
              <p:cNvPr id="14338" name="Title 1"/>
              <p:cNvSpPr txBox="1">
                <a:spLocks/>
              </p:cNvSpPr>
              <p:nvPr/>
            </p:nvSpPr>
            <p:spPr bwMode="auto">
              <a:xfrm>
                <a:off x="114300" y="1149367"/>
                <a:ext cx="8141426" cy="939404"/>
              </a:xfrm>
              <a:prstGeom prst="rect">
                <a:avLst/>
              </a:prstGeom>
              <a:noFill/>
              <a:ln>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342900" eaLnBrk="1" hangingPunct="1">
                  <a:defRPr/>
                </a:pPr>
                <a:r>
                  <a:rPr lang="en-US" sz="3600" dirty="0">
                    <a:solidFill>
                      <a:prstClr val="black"/>
                    </a:solidFill>
                    <a:latin typeface="Helvetica" panose="020B0604020202020204" pitchFamily="34" charset="0"/>
                    <a:cs typeface="Helvetica" panose="020B0604020202020204" pitchFamily="34" charset="0"/>
                  </a:rPr>
                  <a:t>Modeling: Secular Component (</a:t>
                </a:r>
                <a14:m>
                  <m:oMath xmlns:m="http://schemas.openxmlformats.org/officeDocument/2006/math">
                    <m:acc>
                      <m:accPr>
                        <m:chr m:val="̇"/>
                        <m:ctrlPr>
                          <a:rPr lang="en-US" sz="3600" i="1" dirty="0">
                            <a:solidFill>
                              <a:prstClr val="black"/>
                            </a:solidFill>
                            <a:latin typeface="Cambria Math" panose="02040503050406030204" pitchFamily="18" charset="0"/>
                            <a:cs typeface="Helvetica" panose="020B0604020202020204" pitchFamily="34" charset="0"/>
                          </a:rPr>
                        </m:ctrlPr>
                      </m:accPr>
                      <m:e>
                        <m:r>
                          <a:rPr lang="en-US" sz="3600" i="1" dirty="0">
                            <a:solidFill>
                              <a:prstClr val="black"/>
                            </a:solidFill>
                            <a:latin typeface="Cambria Math" panose="02040503050406030204" pitchFamily="18" charset="0"/>
                            <a:cs typeface="Helvetica" panose="020B0604020202020204" pitchFamily="34" charset="0"/>
                          </a:rPr>
                          <m:t>𝑁</m:t>
                        </m:r>
                      </m:e>
                    </m:acc>
                  </m:oMath>
                </a14:m>
                <a:r>
                  <a:rPr lang="en-US" sz="3600" dirty="0">
                    <a:solidFill>
                      <a:prstClr val="black"/>
                    </a:solidFill>
                    <a:latin typeface="Helvetica" panose="020B0604020202020204" pitchFamily="34" charset="0"/>
                    <a:cs typeface="Helvetica" panose="020B0604020202020204" pitchFamily="34" charset="0"/>
                  </a:rPr>
                  <a:t>)</a:t>
                </a:r>
              </a:p>
            </p:txBody>
          </p:sp>
        </mc:Choice>
        <mc:Fallback xmlns="">
          <p:sp>
            <p:nvSpPr>
              <p:cNvPr id="14338" name="Title 1"/>
              <p:cNvSpPr txBox="1">
                <a:spLocks noRot="1" noChangeAspect="1" noMove="1" noResize="1" noEditPoints="1" noAdjustHandles="1" noChangeArrowheads="1" noChangeShapeType="1" noTextEdit="1"/>
              </p:cNvSpPr>
              <p:nvPr/>
            </p:nvSpPr>
            <p:spPr bwMode="auto">
              <a:xfrm>
                <a:off x="114300" y="1149367"/>
                <a:ext cx="8141426" cy="939404"/>
              </a:xfrm>
              <a:prstGeom prst="rect">
                <a:avLst/>
              </a:prstGeom>
              <a:blipFill>
                <a:blip r:embed="rId3"/>
                <a:stretch>
                  <a:fillRect l="-2322" t="-8442"/>
                </a:stretch>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3630" b="6270"/>
          <a:stretch/>
        </p:blipFill>
        <p:spPr>
          <a:xfrm>
            <a:off x="180668" y="3353547"/>
            <a:ext cx="2857246" cy="2105200"/>
          </a:xfrm>
          <a:prstGeom prst="rect">
            <a:avLst/>
          </a:prstGeom>
        </p:spPr>
      </p:pic>
      <p:sp>
        <p:nvSpPr>
          <p:cNvPr id="9" name="TextBox 8"/>
          <p:cNvSpPr txBox="1"/>
          <p:nvPr/>
        </p:nvSpPr>
        <p:spPr>
          <a:xfrm>
            <a:off x="3517423" y="5434539"/>
            <a:ext cx="5034740" cy="415498"/>
          </a:xfrm>
          <a:prstGeom prst="rect">
            <a:avLst/>
          </a:prstGeom>
          <a:noFill/>
        </p:spPr>
        <p:txBody>
          <a:bodyPr wrap="square" rtlCol="0">
            <a:spAutoFit/>
          </a:bodyPr>
          <a:lstStyle/>
          <a:p>
            <a:r>
              <a:rPr lang="en-US" sz="1050" dirty="0"/>
              <a:t>xDGEOID19 – Alpha product for evaluation purposes.  Units: mm/yr.  Contour interval: 0.5 mm/yr.</a:t>
            </a:r>
          </a:p>
        </p:txBody>
      </p:sp>
      <p:sp>
        <p:nvSpPr>
          <p:cNvPr id="11" name="TextBox 10"/>
          <p:cNvSpPr txBox="1"/>
          <p:nvPr/>
        </p:nvSpPr>
        <p:spPr>
          <a:xfrm>
            <a:off x="180668" y="5458747"/>
            <a:ext cx="2857246" cy="415498"/>
          </a:xfrm>
          <a:prstGeom prst="rect">
            <a:avLst/>
          </a:prstGeom>
          <a:noFill/>
        </p:spPr>
        <p:txBody>
          <a:bodyPr wrap="square" rtlCol="0">
            <a:spAutoFit/>
          </a:bodyPr>
          <a:lstStyle/>
          <a:p>
            <a:r>
              <a:rPr lang="en-US" sz="1050" dirty="0"/>
              <a:t>GRACE-FO satellite conception (courtesy: NASA)</a:t>
            </a:r>
          </a:p>
        </p:txBody>
      </p:sp>
    </p:spTree>
    <p:extLst>
      <p:ext uri="{BB962C8B-B14F-4D97-AF65-F5344CB8AC3E}">
        <p14:creationId xmlns:p14="http://schemas.microsoft.com/office/powerpoint/2010/main" val="25172528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57" y="1682677"/>
            <a:ext cx="6172200" cy="642938"/>
          </a:xfrm>
        </p:spPr>
        <p:txBody>
          <a:bodyPr>
            <a:noAutofit/>
          </a:bodyPr>
          <a:lstStyle/>
          <a:p>
            <a:pPr algn="l"/>
            <a:r>
              <a:rPr lang="en-US" sz="3600" dirty="0">
                <a:latin typeface="Helvetica" panose="020B0604020202020204" pitchFamily="34" charset="0"/>
                <a:cs typeface="Helvetica" panose="020B0604020202020204" pitchFamily="34" charset="0"/>
              </a:rPr>
              <a:t>Modeling: </a:t>
            </a:r>
            <a:br>
              <a:rPr lang="en-US" sz="3600" dirty="0">
                <a:latin typeface="Helvetica" panose="020B0604020202020204" pitchFamily="34" charset="0"/>
                <a:cs typeface="Helvetica" panose="020B0604020202020204" pitchFamily="34" charset="0"/>
              </a:rPr>
            </a:br>
            <a:r>
              <a:rPr lang="en-US" sz="3600" dirty="0">
                <a:latin typeface="Helvetica" panose="020B0604020202020204" pitchFamily="34" charset="0"/>
                <a:cs typeface="Helvetica" panose="020B0604020202020204" pitchFamily="34" charset="0"/>
              </a:rPr>
              <a:t>Episodic Events</a:t>
            </a:r>
          </a:p>
        </p:txBody>
      </p:sp>
      <p:sp>
        <p:nvSpPr>
          <p:cNvPr id="3" name="Content Placeholder 2"/>
          <p:cNvSpPr>
            <a:spLocks noGrp="1"/>
          </p:cNvSpPr>
          <p:nvPr>
            <p:ph idx="1"/>
          </p:nvPr>
        </p:nvSpPr>
        <p:spPr>
          <a:xfrm>
            <a:off x="3790801" y="1271661"/>
            <a:ext cx="4798028" cy="2231882"/>
          </a:xfrm>
        </p:spPr>
        <p:txBody>
          <a:bodyPr>
            <a:normAutofit fontScale="85000" lnSpcReduction="20000"/>
          </a:bodyPr>
          <a:lstStyle/>
          <a:p>
            <a:pPr marL="0" indent="0">
              <a:buNone/>
            </a:pPr>
            <a:r>
              <a:rPr lang="en-US" sz="1800" dirty="0">
                <a:latin typeface="Helvetica" panose="020B0604020202020204" pitchFamily="34" charset="0"/>
                <a:cs typeface="Helvetica" panose="020B0604020202020204" pitchFamily="34" charset="0"/>
              </a:rPr>
              <a:t>Earthquakes, Volcanoes, Landslides…</a:t>
            </a:r>
          </a:p>
          <a:p>
            <a:r>
              <a:rPr lang="en-US" sz="1901" dirty="0">
                <a:latin typeface="Helvetica" panose="020B0604020202020204" pitchFamily="34" charset="0"/>
                <a:cs typeface="Helvetica" panose="020B0604020202020204" pitchFamily="34" charset="0"/>
              </a:rPr>
              <a:t>Handled on a case by case basis…</a:t>
            </a:r>
          </a:p>
          <a:p>
            <a:r>
              <a:rPr lang="en-US" sz="1901" dirty="0">
                <a:latin typeface="Helvetica" panose="020B0604020202020204" pitchFamily="34" charset="0"/>
                <a:cs typeface="Helvetica" panose="020B0604020202020204" pitchFamily="34" charset="0"/>
              </a:rPr>
              <a:t>Possibly warrant a geodetic response</a:t>
            </a:r>
          </a:p>
          <a:p>
            <a:r>
              <a:rPr lang="en-US" sz="1901" dirty="0">
                <a:latin typeface="Helvetica" panose="020B0604020202020204" pitchFamily="34" charset="0"/>
                <a:cs typeface="Helvetica" panose="020B0604020202020204" pitchFamily="34" charset="0"/>
              </a:rPr>
              <a:t>Very rarely occur at levels of significance</a:t>
            </a:r>
          </a:p>
          <a:p>
            <a:pPr lvl="1"/>
            <a:r>
              <a:rPr lang="en-US" sz="1600" dirty="0">
                <a:latin typeface="Helvetica" panose="020B0604020202020204" pitchFamily="34" charset="0"/>
                <a:cs typeface="Helvetica" panose="020B0604020202020204" pitchFamily="34" charset="0"/>
              </a:rPr>
              <a:t>1992 Landers M7.3 Earthquake produced ~0.1 mm</a:t>
            </a:r>
          </a:p>
          <a:p>
            <a:pPr lvl="1"/>
            <a:r>
              <a:rPr lang="en-US" sz="1600" dirty="0">
                <a:latin typeface="Helvetica" panose="020B0604020202020204" pitchFamily="34" charset="0"/>
                <a:cs typeface="Helvetica" panose="020B0604020202020204" pitchFamily="34" charset="0"/>
              </a:rPr>
              <a:t>1964 Alaska M9.2 had ~10 mm</a:t>
            </a:r>
          </a:p>
          <a:p>
            <a:pPr lvl="1"/>
            <a:r>
              <a:rPr lang="en-US" sz="1600" dirty="0">
                <a:latin typeface="Helvetica" panose="020B0604020202020204" pitchFamily="34" charset="0"/>
                <a:cs typeface="Helvetica" panose="020B0604020202020204" pitchFamily="34" charset="0"/>
              </a:rPr>
              <a:t>Mount St. Helens Eruption: </a:t>
            </a:r>
          </a:p>
          <a:p>
            <a:pPr lvl="2"/>
            <a:r>
              <a:rPr lang="en-US" sz="1200" dirty="0">
                <a:latin typeface="Helvetica" panose="020B0604020202020204" pitchFamily="34" charset="0"/>
                <a:cs typeface="Helvetica" panose="020B0604020202020204" pitchFamily="34" charset="0"/>
              </a:rPr>
              <a:t>Flank collapse: 10+ cm geoid change</a:t>
            </a:r>
          </a:p>
          <a:p>
            <a:pPr lvl="2"/>
            <a:r>
              <a:rPr lang="en-US" sz="1200" dirty="0">
                <a:latin typeface="Helvetica" panose="020B0604020202020204" pitchFamily="34" charset="0"/>
                <a:cs typeface="Helvetica" panose="020B0604020202020204" pitchFamily="34" charset="0"/>
              </a:rPr>
              <a:t>Material redistribution: 2 cm geoid change</a:t>
            </a:r>
          </a:p>
        </p:txBody>
      </p:sp>
      <p:sp>
        <p:nvSpPr>
          <p:cNvPr id="7" name="TextBox 6"/>
          <p:cNvSpPr txBox="1"/>
          <p:nvPr/>
        </p:nvSpPr>
        <p:spPr>
          <a:xfrm>
            <a:off x="724259" y="5769918"/>
            <a:ext cx="6858000" cy="230832"/>
          </a:xfrm>
          <a:prstGeom prst="rect">
            <a:avLst/>
          </a:prstGeom>
          <a:noFill/>
        </p:spPr>
        <p:txBody>
          <a:bodyPr wrap="square" rtlCol="0">
            <a:spAutoFit/>
          </a:bodyPr>
          <a:lstStyle/>
          <a:p>
            <a:r>
              <a:rPr lang="en-US" sz="900" dirty="0">
                <a:latin typeface="Helvetica" panose="020B0604020202020204" pitchFamily="34" charset="0"/>
                <a:cs typeface="Helvetica" panose="020B0604020202020204" pitchFamily="34" charset="0"/>
              </a:rPr>
              <a:t>Modeled geoid change in mm for (a) the 1964 Alaska earthquake and (b) the 1992 Landers earthquake. (from Jacob, </a:t>
            </a:r>
            <a:r>
              <a:rPr lang="en-US" sz="900" i="1" dirty="0">
                <a:latin typeface="Helvetica" panose="020B0604020202020204" pitchFamily="34" charset="0"/>
                <a:cs typeface="Helvetica" panose="020B0604020202020204" pitchFamily="34" charset="0"/>
              </a:rPr>
              <a:t>et al.</a:t>
            </a:r>
            <a:r>
              <a:rPr lang="en-US" sz="900" dirty="0">
                <a:latin typeface="Helvetica" panose="020B0604020202020204" pitchFamily="34" charset="0"/>
                <a:cs typeface="Helvetica" panose="020B0604020202020204" pitchFamily="34" charset="0"/>
              </a:rPr>
              <a:t>, 2012)</a:t>
            </a:r>
            <a:endParaRPr lang="en-US" sz="1050" dirty="0">
              <a:latin typeface="Helvetica" panose="020B0604020202020204" pitchFamily="34" charset="0"/>
              <a:cs typeface="Helvetica" panose="020B0604020202020204" pitchFamily="34" charset="0"/>
            </a:endParaRPr>
          </a:p>
        </p:txBody>
      </p:sp>
      <p:pic>
        <p:nvPicPr>
          <p:cNvPr id="8" name="image102.png"/>
          <p:cNvPicPr/>
          <p:nvPr/>
        </p:nvPicPr>
        <p:blipFill rotWithShape="1">
          <a:blip r:embed="rId3"/>
          <a:srcRect l="4005" r="2082" b="3419"/>
          <a:stretch/>
        </p:blipFill>
        <p:spPr>
          <a:xfrm>
            <a:off x="828621" y="3446238"/>
            <a:ext cx="6440557" cy="2323681"/>
          </a:xfrm>
          <a:prstGeom prst="rect">
            <a:avLst/>
          </a:prstGeom>
          <a:ln/>
        </p:spPr>
      </p:pic>
    </p:spTree>
    <p:extLst>
      <p:ext uri="{BB962C8B-B14F-4D97-AF65-F5344CB8AC3E}">
        <p14:creationId xmlns:p14="http://schemas.microsoft.com/office/powerpoint/2010/main" val="32057288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latin typeface="Helvetica" panose="020B0604020202020204" pitchFamily="34" charset="0"/>
                <a:cs typeface="Helvetica" panose="020B0604020202020204" pitchFamily="34" charset="0"/>
              </a:rPr>
              <a:t>GeMS</a:t>
            </a:r>
            <a:r>
              <a:rPr lang="en-US" sz="3600" dirty="0">
                <a:latin typeface="Helvetica" panose="020B0604020202020204" pitchFamily="34" charset="0"/>
                <a:cs typeface="Helvetica" panose="020B0604020202020204" pitchFamily="34" charset="0"/>
              </a:rPr>
              <a:t> Options in Near-Term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2057401"/>
                <a:ext cx="8229600" cy="3883715"/>
              </a:xfrm>
            </p:spPr>
            <p:txBody>
              <a:bodyPr>
                <a:normAutofit fontScale="62500" lnSpcReduction="20000"/>
              </a:bodyPr>
              <a:lstStyle/>
              <a:p>
                <a:r>
                  <a:rPr lang="en-US" dirty="0">
                    <a:latin typeface="Helvetica" panose="020B0604020202020204" pitchFamily="34" charset="0"/>
                    <a:cs typeface="Helvetica" panose="020B0604020202020204" pitchFamily="34" charset="0"/>
                  </a:rPr>
                  <a:t>How does </a:t>
                </a:r>
                <a:r>
                  <a:rPr lang="en-US" dirty="0" err="1">
                    <a:latin typeface="Helvetica" panose="020B0604020202020204" pitchFamily="34" charset="0"/>
                    <a:cs typeface="Helvetica" panose="020B0604020202020204" pitchFamily="34" charset="0"/>
                  </a:rPr>
                  <a:t>GeMS</a:t>
                </a:r>
                <a:r>
                  <a:rPr lang="en-US" dirty="0">
                    <a:latin typeface="Helvetica" panose="020B0604020202020204" pitchFamily="34" charset="0"/>
                    <a:cs typeface="Helvetica" panose="020B0604020202020204" pitchFamily="34" charset="0"/>
                  </a:rPr>
                  <a:t> get built? </a:t>
                </a:r>
                <a:r>
                  <a:rPr lang="en-US" b="1" dirty="0">
                    <a:latin typeface="Helvetica" panose="020B0604020202020204" pitchFamily="34" charset="0"/>
                    <a:cs typeface="Helvetica" panose="020B0604020202020204" pitchFamily="34" charset="0"/>
                  </a:rPr>
                  <a:t>Modeling / Model components</a:t>
                </a:r>
              </a:p>
              <a:p>
                <a:pPr marL="914378" lvl="1" indent="-514337">
                  <a:buFont typeface="+mj-lt"/>
                  <a:buAutoNum type="arabicPeriod"/>
                </a:pPr>
                <a:r>
                  <a:rPr lang="en-US" dirty="0">
                    <a:latin typeface="Helvetica" panose="020B0604020202020204" pitchFamily="34" charset="0"/>
                    <a:cs typeface="Helvetica" panose="020B0604020202020204" pitchFamily="34" charset="0"/>
                  </a:rPr>
                  <a:t>GRACE/GRACE-FO Only</a:t>
                </a:r>
              </a:p>
              <a:p>
                <a:pPr marL="1314417" lvl="2" indent="-514337"/>
                <a:r>
                  <a:rPr lang="en-US" dirty="0">
                    <a:latin typeface="Helvetica" panose="020B0604020202020204" pitchFamily="34" charset="0"/>
                    <a:cs typeface="Helvetica" panose="020B0604020202020204" pitchFamily="34" charset="0"/>
                  </a:rPr>
                  <a:t>CSR RL06 Model (Save, </a:t>
                </a:r>
                <a:r>
                  <a:rPr lang="en-US" i="1" dirty="0">
                    <a:latin typeface="Helvetica" panose="020B0604020202020204" pitchFamily="34" charset="0"/>
                    <a:cs typeface="Helvetica" panose="020B0604020202020204" pitchFamily="34" charset="0"/>
                  </a:rPr>
                  <a:t>et al.</a:t>
                </a:r>
                <a:r>
                  <a:rPr lang="en-US" dirty="0">
                    <a:latin typeface="Helvetica" panose="020B0604020202020204" pitchFamily="34" charset="0"/>
                    <a:cs typeface="Helvetica" panose="020B0604020202020204" pitchFamily="34" charset="0"/>
                  </a:rPr>
                  <a:t> 2018)</a:t>
                </a:r>
              </a:p>
              <a:p>
                <a:pPr marL="1314417" lvl="2" indent="-514337"/>
                <a:r>
                  <a:rPr lang="en-US" dirty="0">
                    <a:latin typeface="Helvetica" panose="020B0604020202020204" pitchFamily="34" charset="0"/>
                    <a:cs typeface="Helvetica" panose="020B0604020202020204" pitchFamily="34" charset="0"/>
                  </a:rPr>
                  <a:t>GSFC v02.4 Model (</a:t>
                </a:r>
                <a:r>
                  <a:rPr lang="en-US" dirty="0" err="1">
                    <a:latin typeface="Helvetica" panose="020B0604020202020204" pitchFamily="34" charset="0"/>
                    <a:cs typeface="Helvetica" panose="020B0604020202020204" pitchFamily="34" charset="0"/>
                  </a:rPr>
                  <a:t>Luthcke</a:t>
                </a:r>
                <a:r>
                  <a:rPr lang="en-US" dirty="0">
                    <a:latin typeface="Helvetica" panose="020B0604020202020204" pitchFamily="34" charset="0"/>
                    <a:cs typeface="Helvetica" panose="020B0604020202020204" pitchFamily="34" charset="0"/>
                  </a:rPr>
                  <a:t>, </a:t>
                </a:r>
                <a:r>
                  <a:rPr lang="en-US" i="1" dirty="0">
                    <a:latin typeface="Helvetica" panose="020B0604020202020204" pitchFamily="34" charset="0"/>
                    <a:cs typeface="Helvetica" panose="020B0604020202020204" pitchFamily="34" charset="0"/>
                  </a:rPr>
                  <a:t>et al. </a:t>
                </a:r>
                <a:r>
                  <a:rPr lang="en-US" dirty="0">
                    <a:latin typeface="Helvetica" panose="020B0604020202020204" pitchFamily="34" charset="0"/>
                    <a:cs typeface="Helvetica" panose="020B0604020202020204" pitchFamily="34" charset="0"/>
                  </a:rPr>
                  <a:t>2013)</a:t>
                </a:r>
              </a:p>
              <a:p>
                <a:pPr marL="914378" lvl="1" indent="-514337">
                  <a:buFont typeface="+mj-lt"/>
                  <a:buAutoNum type="arabicPeriod"/>
                </a:pPr>
                <a:r>
                  <a:rPr lang="en-US" dirty="0">
                    <a:latin typeface="Helvetica" panose="020B0604020202020204" pitchFamily="34" charset="0"/>
                    <a:cs typeface="Helvetica" panose="020B0604020202020204" pitchFamily="34" charset="0"/>
                  </a:rPr>
                  <a:t>GRACE/GRACE-FO + subset of geophysical models</a:t>
                </a:r>
              </a:p>
              <a:p>
                <a:pPr marL="914378" lvl="1" indent="-514337">
                  <a:buFont typeface="+mj-lt"/>
                  <a:buAutoNum type="arabicPeriod"/>
                </a:pPr>
                <a:r>
                  <a:rPr lang="en-US" dirty="0">
                    <a:latin typeface="Helvetica" panose="020B0604020202020204" pitchFamily="34" charset="0"/>
                    <a:cs typeface="Helvetica" panose="020B0604020202020204" pitchFamily="34" charset="0"/>
                  </a:rPr>
                  <a:t>Geophysical models only (GIA, ice-mass model, hydrology, etc.)</a:t>
                </a:r>
              </a:p>
              <a:p>
                <a:endParaRPr lang="en-US" dirty="0">
                  <a:latin typeface="Helvetica" panose="020B0604020202020204" pitchFamily="34" charset="0"/>
                  <a:cs typeface="Helvetica" panose="020B0604020202020204" pitchFamily="34" charset="0"/>
                </a:endParaRPr>
              </a:p>
              <a:p>
                <a:r>
                  <a:rPr lang="en-US" dirty="0">
                    <a:latin typeface="Helvetica" panose="020B0604020202020204" pitchFamily="34" charset="0"/>
                    <a:cs typeface="Helvetica" panose="020B0604020202020204" pitchFamily="34" charset="0"/>
                  </a:rPr>
                  <a:t>How does NGS confirm that </a:t>
                </a:r>
                <a:r>
                  <a:rPr lang="en-US" dirty="0" err="1">
                    <a:latin typeface="Helvetica" panose="020B0604020202020204" pitchFamily="34" charset="0"/>
                    <a:cs typeface="Helvetica" panose="020B0604020202020204" pitchFamily="34" charset="0"/>
                  </a:rPr>
                  <a:t>GeMS</a:t>
                </a:r>
                <a:r>
                  <a:rPr lang="en-US" dirty="0">
                    <a:latin typeface="Helvetica" panose="020B0604020202020204" pitchFamily="34" charset="0"/>
                    <a:cs typeface="Helvetica" panose="020B0604020202020204" pitchFamily="34" charset="0"/>
                  </a:rPr>
                  <a:t> products are OK? </a:t>
                </a:r>
                <a:r>
                  <a:rPr lang="en-US" b="1" dirty="0">
                    <a:latin typeface="Helvetica" panose="020B0604020202020204" pitchFamily="34" charset="0"/>
                    <a:cs typeface="Helvetica" panose="020B0604020202020204" pitchFamily="34" charset="0"/>
                  </a:rPr>
                  <a:t>Validation</a:t>
                </a:r>
              </a:p>
              <a:p>
                <a:pPr marL="971526" lvl="1" indent="-514337">
                  <a:buFont typeface="+mj-lt"/>
                  <a:buAutoNum type="arabicPeriod"/>
                </a:pPr>
                <a:r>
                  <a:rPr lang="en-US" dirty="0">
                    <a:latin typeface="Helvetica" panose="020B0604020202020204" pitchFamily="34" charset="0"/>
                    <a:cs typeface="Helvetica" panose="020B0604020202020204" pitchFamily="34" charset="0"/>
                  </a:rPr>
                  <a:t>Absolute gravity + GNSS: U.S. </a:t>
                </a:r>
                <a:r>
                  <a:rPr lang="en-US" dirty="0">
                    <a:latin typeface="Helvetica" panose="020B0604020202020204" pitchFamily="34" charset="0"/>
                    <a:cs typeface="Helvetica" panose="020B0604020202020204" pitchFamily="34" charset="0"/>
                    <a:sym typeface="Wingdings" panose="05000000000000000000" pitchFamily="2" charset="2"/>
                  </a:rPr>
                  <a:t>Network of </a:t>
                </a:r>
                <a14:m>
                  <m:oMath xmlns:m="http://schemas.openxmlformats.org/officeDocument/2006/math">
                    <m:acc>
                      <m:accPr>
                        <m:chr m:val="̇"/>
                        <m:ctrlPr>
                          <a:rPr lang="en-US" i="1" smtClean="0">
                            <a:latin typeface="Cambria Math" panose="02040503050406030204" pitchFamily="18" charset="0"/>
                            <a:cs typeface="Helvetica" panose="020B0604020202020204" pitchFamily="34" charset="0"/>
                            <a:sym typeface="Wingdings" panose="05000000000000000000" pitchFamily="2" charset="2"/>
                          </a:rPr>
                        </m:ctrlPr>
                      </m:accPr>
                      <m:e>
                        <m:r>
                          <a:rPr lang="en-US" b="0" i="1" smtClean="0">
                            <a:latin typeface="Cambria Math" panose="02040503050406030204" pitchFamily="18" charset="0"/>
                            <a:cs typeface="Helvetica" panose="020B0604020202020204" pitchFamily="34" charset="0"/>
                            <a:sym typeface="Wingdings" panose="05000000000000000000" pitchFamily="2" charset="2"/>
                          </a:rPr>
                          <m:t>𝑔</m:t>
                        </m:r>
                      </m:e>
                    </m:acc>
                  </m:oMath>
                </a14:m>
                <a:r>
                  <a:rPr lang="en-US" dirty="0">
                    <a:latin typeface="Helvetica" panose="020B0604020202020204" pitchFamily="34" charset="0"/>
                    <a:cs typeface="Helvetica" panose="020B0604020202020204" pitchFamily="34" charset="0"/>
                  </a:rPr>
                  <a:t> and </a:t>
                </a:r>
                <a14:m>
                  <m:oMath xmlns:m="http://schemas.openxmlformats.org/officeDocument/2006/math">
                    <m:acc>
                      <m:accPr>
                        <m:chr m:val="̇"/>
                        <m:ctrlPr>
                          <a:rPr lang="en-US" i="1" smtClean="0">
                            <a:latin typeface="Cambria Math" panose="02040503050406030204" pitchFamily="18" charset="0"/>
                            <a:cs typeface="Helvetica" panose="020B0604020202020204" pitchFamily="34" charset="0"/>
                          </a:rPr>
                        </m:ctrlPr>
                      </m:accPr>
                      <m:e>
                        <m:r>
                          <a:rPr lang="en-US" b="0" i="1" smtClean="0">
                            <a:latin typeface="Cambria Math" panose="02040503050406030204" pitchFamily="18" charset="0"/>
                            <a:cs typeface="Helvetica" panose="020B0604020202020204" pitchFamily="34" charset="0"/>
                          </a:rPr>
                          <m:t>h</m:t>
                        </m:r>
                      </m:e>
                    </m:acc>
                  </m:oMath>
                </a14:m>
                <a:r>
                  <a:rPr lang="en-US" dirty="0">
                    <a:latin typeface="Helvetica" panose="020B0604020202020204" pitchFamily="34" charset="0"/>
                    <a:cs typeface="Helvetica" panose="020B0604020202020204" pitchFamily="34" charset="0"/>
                  </a:rPr>
                  <a:t> observations</a:t>
                </a:r>
              </a:p>
              <a:p>
                <a:pPr marL="971526" lvl="1" indent="-514337">
                  <a:buFont typeface="+mj-lt"/>
                  <a:buAutoNum type="arabicPeriod"/>
                </a:pPr>
                <a:r>
                  <a:rPr lang="en-US" dirty="0" err="1">
                    <a:latin typeface="Helvetica" panose="020B0604020202020204" pitchFamily="34" charset="0"/>
                    <a:cs typeface="Helvetica" panose="020B0604020202020204" pitchFamily="34" charset="0"/>
                  </a:rPr>
                  <a:t>GeMS</a:t>
                </a:r>
                <a:r>
                  <a:rPr lang="en-US" dirty="0">
                    <a:latin typeface="Helvetica" panose="020B0604020202020204" pitchFamily="34" charset="0"/>
                    <a:cs typeface="Helvetica" panose="020B0604020202020204" pitchFamily="34" charset="0"/>
                  </a:rPr>
                  <a:t> Validation Surveys (</a:t>
                </a:r>
                <a:r>
                  <a:rPr lang="en-US" dirty="0" err="1">
                    <a:latin typeface="Helvetica" panose="020B0604020202020204" pitchFamily="34" charset="0"/>
                    <a:cs typeface="Helvetica" panose="020B0604020202020204" pitchFamily="34" charset="0"/>
                  </a:rPr>
                  <a:t>GeMS</a:t>
                </a:r>
                <a:r>
                  <a:rPr lang="en-US" dirty="0">
                    <a:latin typeface="Helvetica" panose="020B0604020202020204" pitchFamily="34" charset="0"/>
                    <a:cs typeface="Helvetica" panose="020B0604020202020204" pitchFamily="34" charset="0"/>
                  </a:rPr>
                  <a:t>-VS): High spatial resolution </a:t>
                </a:r>
                <a14:m>
                  <m:oMath xmlns:m="http://schemas.openxmlformats.org/officeDocument/2006/math">
                    <m:acc>
                      <m:accPr>
                        <m:chr m:val="̇"/>
                        <m:ctrlPr>
                          <a:rPr lang="en-US" i="1">
                            <a:latin typeface="Cambria Math" panose="02040503050406030204" pitchFamily="18" charset="0"/>
                            <a:cs typeface="Helvetica" panose="020B0604020202020204" pitchFamily="34" charset="0"/>
                            <a:sym typeface="Wingdings" panose="05000000000000000000" pitchFamily="2" charset="2"/>
                          </a:rPr>
                        </m:ctrlPr>
                      </m:accPr>
                      <m:e>
                        <m:r>
                          <a:rPr lang="en-US" i="1">
                            <a:latin typeface="Cambria Math" panose="02040503050406030204" pitchFamily="18" charset="0"/>
                            <a:cs typeface="Helvetica" panose="020B0604020202020204" pitchFamily="34" charset="0"/>
                            <a:sym typeface="Wingdings" panose="05000000000000000000" pitchFamily="2" charset="2"/>
                          </a:rPr>
                          <m:t>𝑔</m:t>
                        </m:r>
                      </m:e>
                    </m:acc>
                  </m:oMath>
                </a14:m>
                <a:r>
                  <a:rPr lang="en-US" dirty="0">
                    <a:latin typeface="Helvetica" panose="020B0604020202020204" pitchFamily="34" charset="0"/>
                    <a:cs typeface="Helvetica" panose="020B0604020202020204" pitchFamily="34" charset="0"/>
                  </a:rPr>
                  <a:t> and </a:t>
                </a:r>
                <a14:m>
                  <m:oMath xmlns:m="http://schemas.openxmlformats.org/officeDocument/2006/math">
                    <m:acc>
                      <m:accPr>
                        <m:chr m:val="̇"/>
                        <m:ctrlPr>
                          <a:rPr lang="en-US" i="1">
                            <a:latin typeface="Cambria Math" panose="02040503050406030204" pitchFamily="18" charset="0"/>
                            <a:cs typeface="Helvetica" panose="020B0604020202020204" pitchFamily="34" charset="0"/>
                          </a:rPr>
                        </m:ctrlPr>
                      </m:accPr>
                      <m:e>
                        <m:r>
                          <a:rPr lang="en-US" i="1">
                            <a:latin typeface="Cambria Math" panose="02040503050406030204" pitchFamily="18" charset="0"/>
                            <a:cs typeface="Helvetica" panose="020B0604020202020204" pitchFamily="34" charset="0"/>
                          </a:rPr>
                          <m:t>h</m:t>
                        </m:r>
                      </m:e>
                    </m:acc>
                  </m:oMath>
                </a14:m>
                <a:r>
                  <a:rPr lang="en-US" dirty="0">
                    <a:latin typeface="Helvetica" panose="020B0604020202020204" pitchFamily="34" charset="0"/>
                    <a:cs typeface="Helvetica" panose="020B0604020202020204" pitchFamily="34" charset="0"/>
                  </a:rPr>
                  <a:t> and possibly </a:t>
                </a:r>
                <a:r>
                  <a:rPr lang="en-US" dirty="0" err="1">
                    <a:latin typeface="Helvetica" panose="020B0604020202020204" pitchFamily="34" charset="0"/>
                    <a:cs typeface="Helvetica" panose="020B0604020202020204" pitchFamily="34" charset="0"/>
                  </a:rPr>
                  <a:t>DoV</a:t>
                </a:r>
                <a:r>
                  <a:rPr lang="en-US" dirty="0">
                    <a:latin typeface="Helvetica" panose="020B0604020202020204" pitchFamily="34" charset="0"/>
                    <a:cs typeface="Helvetica" panose="020B0604020202020204" pitchFamily="34" charset="0"/>
                  </a:rPr>
                  <a:t> observations repeated in time.</a:t>
                </a:r>
              </a:p>
              <a:p>
                <a:pPr marL="971526" lvl="1" indent="-514337">
                  <a:buFont typeface="+mj-lt"/>
                  <a:buAutoNum type="arabicPeriod"/>
                </a:pPr>
                <a:r>
                  <a:rPr lang="en-US" dirty="0">
                    <a:latin typeface="Helvetica" panose="020B0604020202020204" pitchFamily="34" charset="0"/>
                    <a:cs typeface="Helvetica" panose="020B0604020202020204" pitchFamily="34" charset="0"/>
                  </a:rPr>
                  <a:t>Continuous gravity observations at high impact locations.</a:t>
                </a:r>
              </a:p>
              <a:p>
                <a:pPr marL="971526" lvl="1" indent="-514337">
                  <a:buFont typeface="+mj-lt"/>
                  <a:buAutoNum type="arabicPeriod"/>
                </a:pPr>
                <a:r>
                  <a:rPr lang="en-US" dirty="0">
                    <a:latin typeface="Helvetica" panose="020B0604020202020204" pitchFamily="34" charset="0"/>
                    <a:cs typeface="Helvetica" panose="020B0604020202020204" pitchFamily="34" charset="0"/>
                  </a:rPr>
                  <a:t>Optical atomic clock network</a:t>
                </a:r>
              </a:p>
              <a:p>
                <a:pPr marL="971526" lvl="1" indent="-514337">
                  <a:buFont typeface="+mj-lt"/>
                  <a:buAutoNum type="arabicPeriod"/>
                </a:pPr>
                <a:r>
                  <a:rPr lang="en-US" dirty="0">
                    <a:latin typeface="Helvetica" panose="020B0604020202020204" pitchFamily="34" charset="0"/>
                    <a:cs typeface="Helvetica" panose="020B0604020202020204" pitchFamily="34" charset="0"/>
                  </a:rPr>
                  <a:t>GRACE / GRACE-FO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2057401"/>
                <a:ext cx="8229600" cy="3883715"/>
              </a:xfrm>
              <a:blipFill>
                <a:blip r:embed="rId3"/>
                <a:stretch>
                  <a:fillRect l="-667" t="-2355" r="-74" b="-1570"/>
                </a:stretch>
              </a:blipFill>
            </p:spPr>
            <p:txBody>
              <a:bodyPr/>
              <a:lstStyle/>
              <a:p>
                <a:r>
                  <a:rPr lang="en-US">
                    <a:noFill/>
                  </a:rPr>
                  <a:t> </a:t>
                </a:r>
              </a:p>
            </p:txBody>
          </p:sp>
        </mc:Fallback>
      </mc:AlternateContent>
    </p:spTree>
    <p:extLst>
      <p:ext uri="{BB962C8B-B14F-4D97-AF65-F5344CB8AC3E}">
        <p14:creationId xmlns:p14="http://schemas.microsoft.com/office/powerpoint/2010/main" val="16601772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8229600" cy="792162"/>
          </a:xfrm>
        </p:spPr>
        <p:txBody>
          <a:bodyPr/>
          <a:lstStyle/>
          <a:p>
            <a:r>
              <a:rPr lang="en-US" altLang="en-US" sz="3200"/>
              <a:t>Components of a Long-Term Monitoring Plan</a:t>
            </a:r>
          </a:p>
        </p:txBody>
      </p:sp>
      <p:sp>
        <p:nvSpPr>
          <p:cNvPr id="10243" name="Content Placeholder 2"/>
          <p:cNvSpPr>
            <a:spLocks noGrp="1"/>
          </p:cNvSpPr>
          <p:nvPr>
            <p:ph idx="1"/>
          </p:nvPr>
        </p:nvSpPr>
        <p:spPr>
          <a:xfrm>
            <a:off x="1143000" y="1295400"/>
            <a:ext cx="7543800" cy="1752600"/>
          </a:xfrm>
        </p:spPr>
        <p:txBody>
          <a:bodyPr/>
          <a:lstStyle/>
          <a:p>
            <a:r>
              <a:rPr lang="en-US" altLang="en-US" sz="1800"/>
              <a:t>For all gravity change signals, need to know:</a:t>
            </a:r>
          </a:p>
          <a:p>
            <a:pPr marL="457200" lvl="1" indent="0">
              <a:buFont typeface="Arial" panose="020B0604020202020204" pitchFamily="34" charset="0"/>
              <a:buNone/>
            </a:pPr>
            <a:r>
              <a:rPr lang="en-US" altLang="en-US" sz="1600"/>
              <a:t>- How big (magnitude)?          - How big (spatial)?            </a:t>
            </a:r>
          </a:p>
          <a:p>
            <a:pPr marL="457200" lvl="1" indent="0">
              <a:buFont typeface="Arial" panose="020B0604020202020204" pitchFamily="34" charset="0"/>
              <a:buNone/>
            </a:pPr>
            <a:r>
              <a:rPr lang="en-US" altLang="en-US" sz="1600"/>
              <a:t>- Other characteristics (constant change, sudden change, etc.)</a:t>
            </a:r>
            <a:br>
              <a:rPr lang="en-US" altLang="en-US" sz="1600"/>
            </a:br>
            <a:endParaRPr lang="en-US" altLang="en-US" sz="1600"/>
          </a:p>
          <a:p>
            <a:r>
              <a:rPr lang="en-US" altLang="en-US" sz="1800"/>
              <a:t>Which signals do we monitor to maintain geoid accuracy at the 1 cm level over the next 100 years?</a:t>
            </a:r>
          </a:p>
        </p:txBody>
      </p:sp>
      <p:sp>
        <p:nvSpPr>
          <p:cNvPr id="10244" name="TextBox 1"/>
          <p:cNvSpPr txBox="1">
            <a:spLocks noChangeArrowheads="1"/>
          </p:cNvSpPr>
          <p:nvPr/>
        </p:nvSpPr>
        <p:spPr bwMode="auto">
          <a:xfrm>
            <a:off x="0" y="1001713"/>
            <a:ext cx="30845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a:latin typeface="Arial" panose="020B0604020202020204" pitchFamily="34" charset="0"/>
              </a:rPr>
              <a:t>1. What and Where to Monitor</a:t>
            </a:r>
          </a:p>
        </p:txBody>
      </p:sp>
      <p:grpSp>
        <p:nvGrpSpPr>
          <p:cNvPr id="6" name="Group 5"/>
          <p:cNvGrpSpPr>
            <a:grpSpLocks/>
          </p:cNvGrpSpPr>
          <p:nvPr/>
        </p:nvGrpSpPr>
        <p:grpSpPr bwMode="auto">
          <a:xfrm>
            <a:off x="0" y="3124200"/>
            <a:ext cx="8686800" cy="2252663"/>
            <a:chOff x="0" y="3410971"/>
            <a:chExt cx="8686800" cy="2253059"/>
          </a:xfrm>
        </p:grpSpPr>
        <p:sp>
          <p:nvSpPr>
            <p:cNvPr id="10253" name="TextBox 4"/>
            <p:cNvSpPr txBox="1">
              <a:spLocks noChangeArrowheads="1"/>
            </p:cNvSpPr>
            <p:nvPr/>
          </p:nvSpPr>
          <p:spPr bwMode="auto">
            <a:xfrm>
              <a:off x="0" y="3410971"/>
              <a:ext cx="56725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a:latin typeface="Arial" panose="020B0604020202020204" pitchFamily="34" charset="0"/>
                </a:rPr>
                <a:t>2. How to Monitor in the Near-Term (next 1 to 3 decades)</a:t>
              </a:r>
            </a:p>
          </p:txBody>
        </p:sp>
        <p:sp>
          <p:nvSpPr>
            <p:cNvPr id="3" name="Rectangle 2"/>
            <p:cNvSpPr/>
            <p:nvPr/>
          </p:nvSpPr>
          <p:spPr>
            <a:xfrm>
              <a:off x="1143000" y="3817442"/>
              <a:ext cx="7543800" cy="1846588"/>
            </a:xfrm>
            <a:prstGeom prst="rect">
              <a:avLst/>
            </a:prstGeom>
          </p:spPr>
          <p:txBody>
            <a:bodyPr>
              <a:spAutoFit/>
            </a:bodyPr>
            <a:lstStyle/>
            <a:p>
              <a:pPr marL="285750" indent="-285750">
                <a:buFont typeface="Arial" panose="020B0604020202020204" pitchFamily="34" charset="0"/>
                <a:buChar char="•"/>
                <a:defRPr/>
              </a:pPr>
              <a:r>
                <a:rPr lang="en-US" altLang="en-US" sz="1600" dirty="0"/>
                <a:t>Which monitoring methods are available?</a:t>
              </a:r>
            </a:p>
            <a:p>
              <a:pPr>
                <a:defRPr/>
              </a:pPr>
              <a:endParaRPr lang="en-US" altLang="en-US" sz="1600" dirty="0"/>
            </a:p>
            <a:p>
              <a:pPr marL="285750" indent="-285750">
                <a:buFont typeface="Arial" panose="020B0604020202020204" pitchFamily="34" charset="0"/>
                <a:buChar char="•"/>
                <a:defRPr/>
              </a:pPr>
              <a:r>
                <a:rPr lang="en-US" altLang="en-US" sz="1600" dirty="0"/>
                <a:t>Are they reliable, replaceable (if there’s a failure), and cost effective?</a:t>
              </a:r>
            </a:p>
            <a:p>
              <a:pPr marL="285750" indent="-285750">
                <a:buFont typeface="Arial" panose="020B0604020202020204" pitchFamily="34" charset="0"/>
                <a:buChar char="•"/>
                <a:defRPr/>
              </a:pPr>
              <a:endParaRPr lang="en-US" altLang="en-US" sz="1600" dirty="0"/>
            </a:p>
            <a:p>
              <a:pPr marL="285750" indent="-285750">
                <a:buFont typeface="Arial" panose="020B0604020202020204" pitchFamily="34" charset="0"/>
                <a:buChar char="•"/>
                <a:defRPr/>
              </a:pPr>
              <a:r>
                <a:rPr lang="en-US" altLang="en-US" sz="1600" dirty="0"/>
                <a:t>How much do the signals vary (e.g. seasonality) and how accurately can they be measured, to estimate accumulation of error over time?</a:t>
              </a:r>
            </a:p>
            <a:p>
              <a:pPr marL="285750" indent="-285750">
                <a:buFont typeface="Arial" panose="020B0604020202020204" pitchFamily="34" charset="0"/>
                <a:buChar char="•"/>
                <a:defRPr/>
              </a:pPr>
              <a:endParaRPr lang="en-US" altLang="en-US" dirty="0"/>
            </a:p>
          </p:txBody>
        </p:sp>
      </p:grpSp>
      <p:grpSp>
        <p:nvGrpSpPr>
          <p:cNvPr id="7" name="Group 6"/>
          <p:cNvGrpSpPr>
            <a:grpSpLocks/>
          </p:cNvGrpSpPr>
          <p:nvPr/>
        </p:nvGrpSpPr>
        <p:grpSpPr bwMode="auto">
          <a:xfrm>
            <a:off x="-9525" y="5938838"/>
            <a:ext cx="8696325" cy="954087"/>
            <a:chOff x="-10292" y="5689935"/>
            <a:chExt cx="8697092" cy="953915"/>
          </a:xfrm>
        </p:grpSpPr>
        <p:sp>
          <p:nvSpPr>
            <p:cNvPr id="10251" name="Rectangle 3"/>
            <p:cNvSpPr>
              <a:spLocks noChangeArrowheads="1"/>
            </p:cNvSpPr>
            <p:nvPr/>
          </p:nvSpPr>
          <p:spPr bwMode="auto">
            <a:xfrm>
              <a:off x="1143000" y="6059269"/>
              <a:ext cx="7543800" cy="584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1600">
                  <a:latin typeface="Arial" panose="020B0604020202020204" pitchFamily="34" charset="0"/>
                </a:rPr>
                <a:t>What future technologies may become available for use in monitoring later this decade &amp; this century?</a:t>
              </a:r>
            </a:p>
          </p:txBody>
        </p:sp>
        <p:sp>
          <p:nvSpPr>
            <p:cNvPr id="10252" name="TextBox 7"/>
            <p:cNvSpPr txBox="1">
              <a:spLocks noChangeArrowheads="1"/>
            </p:cNvSpPr>
            <p:nvPr/>
          </p:nvSpPr>
          <p:spPr bwMode="auto">
            <a:xfrm>
              <a:off x="-10292" y="5689935"/>
              <a:ext cx="3491520" cy="33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a:latin typeface="Arial" panose="020B0604020202020204" pitchFamily="34" charset="0"/>
                </a:rPr>
                <a:t>4. Long-Term Program Adaptation</a:t>
              </a:r>
            </a:p>
          </p:txBody>
        </p:sp>
      </p:grpSp>
      <p:grpSp>
        <p:nvGrpSpPr>
          <p:cNvPr id="12" name="Group 11"/>
          <p:cNvGrpSpPr>
            <a:grpSpLocks/>
          </p:cNvGrpSpPr>
          <p:nvPr/>
        </p:nvGrpSpPr>
        <p:grpSpPr bwMode="auto">
          <a:xfrm>
            <a:off x="0" y="5141913"/>
            <a:ext cx="8696325" cy="708025"/>
            <a:chOff x="-10292" y="5689937"/>
            <a:chExt cx="8697092" cy="707766"/>
          </a:xfrm>
        </p:grpSpPr>
        <p:sp>
          <p:nvSpPr>
            <p:cNvPr id="10249" name="Rectangle 3"/>
            <p:cNvSpPr>
              <a:spLocks noChangeArrowheads="1"/>
            </p:cNvSpPr>
            <p:nvPr/>
          </p:nvSpPr>
          <p:spPr bwMode="auto">
            <a:xfrm>
              <a:off x="1143000" y="6059269"/>
              <a:ext cx="7543800" cy="3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1600">
                  <a:latin typeface="Arial" panose="020B0604020202020204" pitchFamily="34" charset="0"/>
                </a:rPr>
                <a:t>How do we integrate geoid/vertical datum maintenance for NSRS users?</a:t>
              </a:r>
            </a:p>
          </p:txBody>
        </p:sp>
        <p:sp>
          <p:nvSpPr>
            <p:cNvPr id="10250" name="TextBox 7"/>
            <p:cNvSpPr txBox="1">
              <a:spLocks noChangeArrowheads="1"/>
            </p:cNvSpPr>
            <p:nvPr/>
          </p:nvSpPr>
          <p:spPr bwMode="auto">
            <a:xfrm>
              <a:off x="-10292" y="5689937"/>
              <a:ext cx="4024983" cy="33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a:latin typeface="Arial" panose="020B0604020202020204" pitchFamily="34" charset="0"/>
                </a:rPr>
                <a:t>3. Which Products Need to be Available</a:t>
              </a:r>
            </a:p>
          </p:txBody>
        </p:sp>
      </p:grpSp>
      <p:sp>
        <p:nvSpPr>
          <p:cNvPr id="1024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6237476-1058-492C-9B1B-486FF6A53639}" type="slidenum">
              <a:rPr lang="en-US" altLang="en-US" sz="1200" smtClean="0">
                <a:solidFill>
                  <a:srgbClr val="898989"/>
                </a:solidFill>
              </a:rPr>
              <a:pPr>
                <a:spcBef>
                  <a:spcPct val="0"/>
                </a:spcBef>
                <a:buFontTx/>
                <a:buNone/>
              </a:pPr>
              <a:t>83</a:t>
            </a:fld>
            <a:endParaRPr lang="en-US" altLang="en-US" sz="1200">
              <a:solidFill>
                <a:srgbClr val="898989"/>
              </a:solidFill>
            </a:endParaRPr>
          </a:p>
        </p:txBody>
      </p:sp>
    </p:spTree>
    <p:extLst>
      <p:ext uri="{BB962C8B-B14F-4D97-AF65-F5344CB8AC3E}">
        <p14:creationId xmlns:p14="http://schemas.microsoft.com/office/powerpoint/2010/main" val="1980198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4638"/>
            <a:ext cx="8229600" cy="715962"/>
          </a:xfrm>
        </p:spPr>
        <p:txBody>
          <a:bodyPr/>
          <a:lstStyle/>
          <a:p>
            <a:r>
              <a:rPr lang="en-US" altLang="en-US" sz="3200"/>
              <a:t>1. What to Monitor?</a:t>
            </a:r>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990600"/>
            <a:ext cx="3862387" cy="13509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6" name="Group 5"/>
          <p:cNvGrpSpPr>
            <a:grpSpLocks/>
          </p:cNvGrpSpPr>
          <p:nvPr/>
        </p:nvGrpSpPr>
        <p:grpSpPr bwMode="auto">
          <a:xfrm>
            <a:off x="2590800" y="2651125"/>
            <a:ext cx="4953000" cy="4216400"/>
            <a:chOff x="1066800" y="2581691"/>
            <a:chExt cx="4953000" cy="4215567"/>
          </a:xfrm>
        </p:grpSpPr>
        <p:pic>
          <p:nvPicPr>
            <p:cNvPr id="12312" name="Picture 2"/>
            <p:cNvPicPr>
              <a:picLocks noChangeAspect="1"/>
            </p:cNvPicPr>
            <p:nvPr/>
          </p:nvPicPr>
          <p:blipFill>
            <a:blip r:embed="rId4">
              <a:extLst>
                <a:ext uri="{28A0092B-C50C-407E-A947-70E740481C1C}">
                  <a14:useLocalDpi xmlns:a14="http://schemas.microsoft.com/office/drawing/2010/main" val="0"/>
                </a:ext>
              </a:extLst>
            </a:blip>
            <a:srcRect r="37650"/>
            <a:stretch>
              <a:fillRect/>
            </a:stretch>
          </p:blipFill>
          <p:spPr bwMode="auto">
            <a:xfrm>
              <a:off x="1066800" y="2581691"/>
              <a:ext cx="4953000" cy="421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971800" y="2618197"/>
              <a:ext cx="3024188" cy="414414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12293" name="TextBox 4"/>
          <p:cNvSpPr txBox="1">
            <a:spLocks noChangeArrowheads="1"/>
          </p:cNvSpPr>
          <p:nvPr/>
        </p:nvSpPr>
        <p:spPr bwMode="auto">
          <a:xfrm>
            <a:off x="4138613" y="1204913"/>
            <a:ext cx="497681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Question:</a:t>
            </a:r>
          </a:p>
          <a:p>
            <a:pPr eaLnBrk="1" hangingPunct="1">
              <a:spcBef>
                <a:spcPct val="0"/>
              </a:spcBef>
              <a:buFontTx/>
              <a:buNone/>
            </a:pPr>
            <a:r>
              <a:rPr lang="en-US" altLang="en-US" sz="1800">
                <a:latin typeface="Arial" panose="020B0604020202020204" pitchFamily="34" charset="0"/>
              </a:rPr>
              <a:t>What changes affect the geoid in North America?</a:t>
            </a:r>
            <a:endParaRPr lang="en-US" altLang="en-US" sz="1800" b="1">
              <a:latin typeface="Arial" panose="020B0604020202020204" pitchFamily="34" charset="0"/>
            </a:endParaRPr>
          </a:p>
        </p:txBody>
      </p:sp>
      <p:grpSp>
        <p:nvGrpSpPr>
          <p:cNvPr id="2" name="Group 1"/>
          <p:cNvGrpSpPr>
            <a:grpSpLocks/>
          </p:cNvGrpSpPr>
          <p:nvPr/>
        </p:nvGrpSpPr>
        <p:grpSpPr bwMode="auto">
          <a:xfrm>
            <a:off x="100013" y="3403600"/>
            <a:ext cx="4454525" cy="3049588"/>
            <a:chOff x="-1423987" y="3333750"/>
            <a:chExt cx="4454525" cy="3049588"/>
          </a:xfrm>
        </p:grpSpPr>
        <p:sp>
          <p:nvSpPr>
            <p:cNvPr id="12302" name="TextBox 1"/>
            <p:cNvSpPr txBox="1">
              <a:spLocks noChangeArrowheads="1"/>
            </p:cNvSpPr>
            <p:nvPr/>
          </p:nvSpPr>
          <p:spPr bwMode="auto">
            <a:xfrm>
              <a:off x="-1423987" y="3887788"/>
              <a:ext cx="1374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Three Timescales of Geoid Change</a:t>
              </a:r>
            </a:p>
          </p:txBody>
        </p:sp>
        <p:sp>
          <p:nvSpPr>
            <p:cNvPr id="12303" name="TextBox 7"/>
            <p:cNvSpPr txBox="1">
              <a:spLocks noChangeArrowheads="1"/>
            </p:cNvSpPr>
            <p:nvPr/>
          </p:nvSpPr>
          <p:spPr bwMode="auto">
            <a:xfrm>
              <a:off x="1192213" y="4487863"/>
              <a:ext cx="18383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Continuous, Sub-Decadal</a:t>
              </a:r>
            </a:p>
          </p:txBody>
        </p:sp>
        <p:sp>
          <p:nvSpPr>
            <p:cNvPr id="12304" name="TextBox 8"/>
            <p:cNvSpPr txBox="1">
              <a:spLocks noChangeArrowheads="1"/>
            </p:cNvSpPr>
            <p:nvPr/>
          </p:nvSpPr>
          <p:spPr bwMode="auto">
            <a:xfrm>
              <a:off x="1447800" y="5737225"/>
              <a:ext cx="1379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Episodic,</a:t>
              </a:r>
            </a:p>
            <a:p>
              <a:pPr>
                <a:spcBef>
                  <a:spcPct val="0"/>
                </a:spcBef>
                <a:buFontTx/>
                <a:buNone/>
              </a:pPr>
              <a:r>
                <a:rPr lang="en-US" altLang="en-US" sz="1800">
                  <a:latin typeface="Arial" panose="020B0604020202020204" pitchFamily="34" charset="0"/>
                </a:rPr>
                <a:t>Cataclysms</a:t>
              </a:r>
            </a:p>
          </p:txBody>
        </p:sp>
        <p:sp>
          <p:nvSpPr>
            <p:cNvPr id="12305" name="TextBox 10"/>
            <p:cNvSpPr txBox="1">
              <a:spLocks noChangeArrowheads="1"/>
            </p:cNvSpPr>
            <p:nvPr/>
          </p:nvSpPr>
          <p:spPr bwMode="auto">
            <a:xfrm>
              <a:off x="1058862" y="3613150"/>
              <a:ext cx="18367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Complex, </a:t>
              </a:r>
            </a:p>
            <a:p>
              <a:pPr>
                <a:spcBef>
                  <a:spcPct val="0"/>
                </a:spcBef>
                <a:buFontTx/>
                <a:buNone/>
              </a:pPr>
              <a:r>
                <a:rPr lang="en-US" altLang="en-US" sz="1800">
                  <a:latin typeface="Arial" panose="020B0604020202020204" pitchFamily="34" charset="0"/>
                </a:rPr>
                <a:t>Multi-Decadal</a:t>
              </a:r>
            </a:p>
          </p:txBody>
        </p:sp>
        <p:cxnSp>
          <p:nvCxnSpPr>
            <p:cNvPr id="5" name="Straight Arrow Connector 4"/>
            <p:cNvCxnSpPr/>
            <p:nvPr/>
          </p:nvCxnSpPr>
          <p:spPr>
            <a:xfrm flipV="1">
              <a:off x="2708275" y="3333750"/>
              <a:ext cx="322263"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2711450" y="3803650"/>
              <a:ext cx="319088" cy="47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V="1">
              <a:off x="2665413" y="4392613"/>
              <a:ext cx="322262" cy="2413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a:off x="2703513" y="4689475"/>
              <a:ext cx="327025" cy="2841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2673350" y="6005513"/>
              <a:ext cx="357188" cy="2698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p:cNvCxnSpPr/>
            <p:nvPr/>
          </p:nvCxnSpPr>
          <p:spPr>
            <a:xfrm flipV="1">
              <a:off x="2665413" y="5689600"/>
              <a:ext cx="365125" cy="2206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3" name="Group 2"/>
          <p:cNvGrpSpPr>
            <a:grpSpLocks/>
          </p:cNvGrpSpPr>
          <p:nvPr/>
        </p:nvGrpSpPr>
        <p:grpSpPr bwMode="auto">
          <a:xfrm>
            <a:off x="4495800" y="3175000"/>
            <a:ext cx="4664075" cy="3535363"/>
            <a:chOff x="4495800" y="3175000"/>
            <a:chExt cx="4664075" cy="3535363"/>
          </a:xfrm>
        </p:grpSpPr>
        <p:sp>
          <p:nvSpPr>
            <p:cNvPr id="12297" name="TextBox 2"/>
            <p:cNvSpPr txBox="1">
              <a:spLocks noChangeArrowheads="1"/>
            </p:cNvSpPr>
            <p:nvPr/>
          </p:nvSpPr>
          <p:spPr bwMode="auto">
            <a:xfrm>
              <a:off x="7605713" y="3175000"/>
              <a:ext cx="1489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Based on current trends in snowfall, soil moisture, and groundwater withdrawal</a:t>
              </a:r>
            </a:p>
          </p:txBody>
        </p:sp>
        <p:sp>
          <p:nvSpPr>
            <p:cNvPr id="12298" name="TextBox 20"/>
            <p:cNvSpPr txBox="1">
              <a:spLocks noChangeArrowheads="1"/>
            </p:cNvSpPr>
            <p:nvPr/>
          </p:nvSpPr>
          <p:spPr bwMode="auto">
            <a:xfrm>
              <a:off x="7620000" y="4462463"/>
              <a:ext cx="14890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Effects from present glaciers and the last glacial cycle</a:t>
              </a:r>
            </a:p>
          </p:txBody>
        </p:sp>
        <p:cxnSp>
          <p:nvCxnSpPr>
            <p:cNvPr id="8" name="Straight Connector 7"/>
            <p:cNvCxnSpPr/>
            <p:nvPr/>
          </p:nvCxnSpPr>
          <p:spPr>
            <a:xfrm>
              <a:off x="4495800" y="4267200"/>
              <a:ext cx="46482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a:off x="4511675" y="5410200"/>
              <a:ext cx="4648200" cy="0"/>
            </a:xfrm>
            <a:prstGeom prst="line">
              <a:avLst/>
            </a:prstGeom>
          </p:spPr>
          <p:style>
            <a:lnRef idx="1">
              <a:schemeClr val="accent2"/>
            </a:lnRef>
            <a:fillRef idx="0">
              <a:schemeClr val="accent2"/>
            </a:fillRef>
            <a:effectRef idx="0">
              <a:schemeClr val="accent2"/>
            </a:effectRef>
            <a:fontRef idx="minor">
              <a:schemeClr val="tx1"/>
            </a:fontRef>
          </p:style>
        </p:cxnSp>
        <p:sp>
          <p:nvSpPr>
            <p:cNvPr id="12301" name="TextBox 25"/>
            <p:cNvSpPr txBox="1">
              <a:spLocks noChangeArrowheads="1"/>
            </p:cNvSpPr>
            <p:nvPr/>
          </p:nvSpPr>
          <p:spPr bwMode="auto">
            <a:xfrm>
              <a:off x="7640638" y="5510213"/>
              <a:ext cx="1489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Magnitude 9 thrust earthquakes</a:t>
              </a:r>
            </a:p>
            <a:p>
              <a:pPr>
                <a:spcBef>
                  <a:spcPct val="0"/>
                </a:spcBef>
                <a:buFontTx/>
                <a:buNone/>
              </a:pPr>
              <a:endParaRPr lang="en-US" altLang="en-US" sz="1200">
                <a:latin typeface="Arial" panose="020B0604020202020204" pitchFamily="34" charset="0"/>
              </a:endParaRPr>
            </a:p>
            <a:p>
              <a:pPr>
                <a:spcBef>
                  <a:spcPct val="0"/>
                </a:spcBef>
                <a:buFontTx/>
                <a:buNone/>
              </a:pPr>
              <a:r>
                <a:rPr lang="en-US" altLang="en-US" sz="1200">
                  <a:latin typeface="Arial" panose="020B0604020202020204" pitchFamily="34" charset="0"/>
                </a:rPr>
                <a:t>Mount St. Helens equivalent or larger eruptions</a:t>
              </a:r>
            </a:p>
          </p:txBody>
        </p:sp>
      </p:grpSp>
      <p:sp>
        <p:nvSpPr>
          <p:cNvPr id="12296"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0075BA3-BF11-4BA2-9E27-4B1710D4F12A}" type="slidenum">
              <a:rPr lang="en-US" altLang="en-US" sz="1200" smtClean="0">
                <a:solidFill>
                  <a:srgbClr val="898989"/>
                </a:solidFill>
              </a:rPr>
              <a:pPr>
                <a:spcBef>
                  <a:spcPct val="0"/>
                </a:spcBef>
                <a:buFontTx/>
                <a:buNone/>
              </a:pPr>
              <a:t>84</a:t>
            </a:fld>
            <a:endParaRPr lang="en-US" altLang="en-US" sz="1200">
              <a:solidFill>
                <a:srgbClr val="898989"/>
              </a:solidFill>
            </a:endParaRPr>
          </a:p>
        </p:txBody>
      </p:sp>
    </p:spTree>
    <p:extLst>
      <p:ext uri="{BB962C8B-B14F-4D97-AF65-F5344CB8AC3E}">
        <p14:creationId xmlns:p14="http://schemas.microsoft.com/office/powerpoint/2010/main" val="22806257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04800" y="274638"/>
            <a:ext cx="5334000" cy="792162"/>
          </a:xfrm>
        </p:spPr>
        <p:txBody>
          <a:bodyPr/>
          <a:lstStyle/>
          <a:p>
            <a:r>
              <a:rPr lang="en-US" altLang="en-US" sz="3200"/>
              <a:t>1. Where: Cataclysms</a:t>
            </a:r>
          </a:p>
        </p:txBody>
      </p:sp>
      <p:sp>
        <p:nvSpPr>
          <p:cNvPr id="14339" name="Content Placeholder 2"/>
          <p:cNvSpPr>
            <a:spLocks noGrp="1"/>
          </p:cNvSpPr>
          <p:nvPr>
            <p:ph idx="1"/>
          </p:nvPr>
        </p:nvSpPr>
        <p:spPr/>
        <p:txBody>
          <a:bodyPr/>
          <a:lstStyle/>
          <a:p>
            <a:endParaRPr lang="en-US" altLang="en-US"/>
          </a:p>
        </p:txBody>
      </p:sp>
      <p:pic>
        <p:nvPicPr>
          <p:cNvPr id="1434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66800"/>
            <a:ext cx="64643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16700" y="384175"/>
            <a:ext cx="2438400" cy="624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a:grpSpLocks/>
          </p:cNvGrpSpPr>
          <p:nvPr/>
        </p:nvGrpSpPr>
        <p:grpSpPr bwMode="auto">
          <a:xfrm>
            <a:off x="1981200" y="2362200"/>
            <a:ext cx="7162800" cy="914400"/>
            <a:chOff x="1981200" y="2362199"/>
            <a:chExt cx="7162800" cy="914401"/>
          </a:xfrm>
        </p:grpSpPr>
        <p:sp>
          <p:nvSpPr>
            <p:cNvPr id="8" name="Rectangle 7"/>
            <p:cNvSpPr/>
            <p:nvPr/>
          </p:nvSpPr>
          <p:spPr>
            <a:xfrm>
              <a:off x="6616700" y="2743199"/>
              <a:ext cx="2527300" cy="53340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1981200" y="2362199"/>
              <a:ext cx="317500" cy="3048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2" name="Straight Arrow Connector 11"/>
          <p:cNvCxnSpPr/>
          <p:nvPr/>
        </p:nvCxnSpPr>
        <p:spPr>
          <a:xfrm flipH="1" flipV="1">
            <a:off x="2298700" y="3200400"/>
            <a:ext cx="215900" cy="1219200"/>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44" name="TextBox 14"/>
          <p:cNvSpPr txBox="1">
            <a:spLocks noChangeArrowheads="1"/>
          </p:cNvSpPr>
          <p:nvPr/>
        </p:nvSpPr>
        <p:spPr bwMode="auto">
          <a:xfrm>
            <a:off x="76200" y="4876800"/>
            <a:ext cx="32591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100">
                <a:latin typeface="Arial" panose="020B0604020202020204" pitchFamily="34" charset="0"/>
              </a:rPr>
              <a:t>https://earthquake.usgs.gov/earthquakes/browse/</a:t>
            </a:r>
          </a:p>
        </p:txBody>
      </p:sp>
      <p:grpSp>
        <p:nvGrpSpPr>
          <p:cNvPr id="18" name="Group 17"/>
          <p:cNvGrpSpPr>
            <a:grpSpLocks/>
          </p:cNvGrpSpPr>
          <p:nvPr/>
        </p:nvGrpSpPr>
        <p:grpSpPr bwMode="auto">
          <a:xfrm>
            <a:off x="0" y="5162550"/>
            <a:ext cx="6529388" cy="1781175"/>
            <a:chOff x="0" y="5161917"/>
            <a:chExt cx="6528793" cy="1782033"/>
          </a:xfrm>
        </p:grpSpPr>
        <p:grpSp>
          <p:nvGrpSpPr>
            <p:cNvPr id="14349" name="Group 16"/>
            <p:cNvGrpSpPr>
              <a:grpSpLocks/>
            </p:cNvGrpSpPr>
            <p:nvPr/>
          </p:nvGrpSpPr>
          <p:grpSpPr bwMode="auto">
            <a:xfrm>
              <a:off x="0" y="5161917"/>
              <a:ext cx="6528793" cy="1782033"/>
              <a:chOff x="0" y="5161917"/>
              <a:chExt cx="6528793" cy="1782033"/>
            </a:xfrm>
          </p:grpSpPr>
          <p:pic>
            <p:nvPicPr>
              <p:cNvPr id="14351" name="Picture 2" descr="Fault Types"/>
              <p:cNvPicPr>
                <a:picLocks noChangeAspect="1" noChangeArrowheads="1"/>
              </p:cNvPicPr>
              <p:nvPr/>
            </p:nvPicPr>
            <p:blipFill>
              <a:blip r:embed="rId5">
                <a:extLst>
                  <a:ext uri="{28A0092B-C50C-407E-A947-70E740481C1C}">
                    <a14:useLocalDpi xmlns:a14="http://schemas.microsoft.com/office/drawing/2010/main" val="0"/>
                  </a:ext>
                </a:extLst>
              </a:blip>
              <a:srcRect l="-2" r="-1727" b="70645"/>
              <a:stretch>
                <a:fillRect/>
              </a:stretch>
            </p:blipFill>
            <p:spPr bwMode="auto">
              <a:xfrm>
                <a:off x="76200" y="5161917"/>
                <a:ext cx="4198257" cy="101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4" descr="Fault Types"/>
              <p:cNvPicPr>
                <a:picLocks noChangeAspect="1" noChangeArrowheads="1"/>
              </p:cNvPicPr>
              <p:nvPr/>
            </p:nvPicPr>
            <p:blipFill>
              <a:blip r:embed="rId5">
                <a:extLst>
                  <a:ext uri="{28A0092B-C50C-407E-A947-70E740481C1C}">
                    <a14:useLocalDpi xmlns:a14="http://schemas.microsoft.com/office/drawing/2010/main" val="0"/>
                  </a:ext>
                </a:extLst>
              </a:blip>
              <a:srcRect t="35098" b="27612"/>
              <a:stretch>
                <a:fillRect/>
              </a:stretch>
            </p:blipFill>
            <p:spPr bwMode="auto">
              <a:xfrm>
                <a:off x="3200400" y="5908973"/>
                <a:ext cx="3328393" cy="103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0" y="6467471"/>
                <a:ext cx="2863589" cy="416125"/>
              </a:xfrm>
              <a:prstGeom prst="rect">
                <a:avLst/>
              </a:prstGeom>
              <a:noFill/>
            </p:spPr>
            <p:txBody>
              <a:bodyPr>
                <a:spAutoFit/>
              </a:bodyPr>
              <a:lstStyle/>
              <a:p>
                <a:pPr>
                  <a:defRPr/>
                </a:pPr>
                <a:r>
                  <a:rPr lang="en-US" sz="1050" dirty="0"/>
                  <a:t>http://eqseis.geosc.psu.edu/~cammon/HTML/Classes/IntroQuakes/Notes/faults.html</a:t>
                </a:r>
              </a:p>
            </p:txBody>
          </p:sp>
        </p:grpSp>
        <p:sp>
          <p:nvSpPr>
            <p:cNvPr id="14350" name="TextBox 8"/>
            <p:cNvSpPr txBox="1">
              <a:spLocks noChangeArrowheads="1"/>
            </p:cNvSpPr>
            <p:nvPr/>
          </p:nvSpPr>
          <p:spPr bwMode="auto">
            <a:xfrm>
              <a:off x="2209800" y="5943600"/>
              <a:ext cx="7232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(Thrust)</a:t>
              </a:r>
            </a:p>
          </p:txBody>
        </p:sp>
      </p:grpSp>
      <p:sp>
        <p:nvSpPr>
          <p:cNvPr id="14346" name="TextBox 18"/>
          <p:cNvSpPr txBox="1">
            <a:spLocks noChangeArrowheads="1"/>
          </p:cNvSpPr>
          <p:nvPr/>
        </p:nvSpPr>
        <p:spPr bwMode="auto">
          <a:xfrm>
            <a:off x="0" y="1066800"/>
            <a:ext cx="6372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All Recorded Magnitude 8 + Earthquakes, Last 110 Years</a:t>
            </a:r>
          </a:p>
        </p:txBody>
      </p:sp>
      <p:sp>
        <p:nvSpPr>
          <p:cNvPr id="2" name="TextBox 1"/>
          <p:cNvSpPr txBox="1"/>
          <p:nvPr/>
        </p:nvSpPr>
        <p:spPr>
          <a:xfrm>
            <a:off x="8686800" y="90488"/>
            <a:ext cx="423863" cy="368300"/>
          </a:xfrm>
          <a:prstGeom prst="rect">
            <a:avLst/>
          </a:prstGeom>
          <a:noFill/>
          <a:ln w="38100">
            <a:solidFill>
              <a:schemeClr val="accent6"/>
            </a:solidFill>
          </a:ln>
        </p:spPr>
        <p:txBody>
          <a:bodyPr wrap="none">
            <a:spAutoFit/>
          </a:bodyPr>
          <a:lstStyle/>
          <a:p>
            <a:pPr>
              <a:defRPr/>
            </a:pPr>
            <a:r>
              <a:rPr lang="en-US" dirty="0"/>
              <a:t>11</a:t>
            </a:r>
          </a:p>
        </p:txBody>
      </p:sp>
      <p:sp>
        <p:nvSpPr>
          <p:cNvPr id="1434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4AEE390-16BD-4AC9-8889-AF88117BDCD6}" type="slidenum">
              <a:rPr lang="en-US" altLang="en-US" sz="1200" smtClean="0">
                <a:solidFill>
                  <a:srgbClr val="898989"/>
                </a:solidFill>
              </a:rPr>
              <a:pPr>
                <a:spcBef>
                  <a:spcPct val="0"/>
                </a:spcBef>
                <a:buFontTx/>
                <a:buNone/>
              </a:pPr>
              <a:t>85</a:t>
            </a:fld>
            <a:endParaRPr lang="en-US" altLang="en-US" sz="1200">
              <a:solidFill>
                <a:srgbClr val="898989"/>
              </a:solidFill>
            </a:endParaRPr>
          </a:p>
        </p:txBody>
      </p:sp>
    </p:spTree>
    <p:extLst>
      <p:ext uri="{BB962C8B-B14F-4D97-AF65-F5344CB8AC3E}">
        <p14:creationId xmlns:p14="http://schemas.microsoft.com/office/powerpoint/2010/main" val="1428857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txBox="1">
            <a:spLocks/>
          </p:cNvSpPr>
          <p:nvPr/>
        </p:nvSpPr>
        <p:spPr bwMode="auto">
          <a:xfrm>
            <a:off x="2057400" y="241300"/>
            <a:ext cx="5334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t>1. Where: Cataclysms</a:t>
            </a:r>
          </a:p>
        </p:txBody>
      </p:sp>
      <p:pic>
        <p:nvPicPr>
          <p:cNvPr id="163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4688" y="928688"/>
            <a:ext cx="80994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5"/>
          <p:cNvSpPr txBox="1">
            <a:spLocks noChangeArrowheads="1"/>
          </p:cNvSpPr>
          <p:nvPr/>
        </p:nvSpPr>
        <p:spPr bwMode="auto">
          <a:xfrm>
            <a:off x="6096000" y="2535238"/>
            <a:ext cx="2744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https://www2.usgs.gov/faq/node/2691</a:t>
            </a:r>
          </a:p>
        </p:txBody>
      </p:sp>
      <p:pic>
        <p:nvPicPr>
          <p:cNvPr id="1638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813050"/>
            <a:ext cx="6575425"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338" y="5991225"/>
            <a:ext cx="22383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Box 9"/>
          <p:cNvSpPr txBox="1">
            <a:spLocks noChangeArrowheads="1"/>
          </p:cNvSpPr>
          <p:nvPr/>
        </p:nvSpPr>
        <p:spPr bwMode="auto">
          <a:xfrm>
            <a:off x="33338" y="3225800"/>
            <a:ext cx="24050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Explosive eruptions occur at volcanoes along plate boundaries when gas (often water vapor) is trapped in the magma.</a:t>
            </a:r>
          </a:p>
        </p:txBody>
      </p:sp>
      <p:sp>
        <p:nvSpPr>
          <p:cNvPr id="2" name="Rectangle 1"/>
          <p:cNvSpPr/>
          <p:nvPr/>
        </p:nvSpPr>
        <p:spPr>
          <a:xfrm>
            <a:off x="674688" y="1379538"/>
            <a:ext cx="8099425" cy="1363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9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274379C-8EA9-47B0-91B9-4FDD59EDD764}" type="slidenum">
              <a:rPr lang="en-US" altLang="en-US" sz="1200" smtClean="0">
                <a:solidFill>
                  <a:srgbClr val="898989"/>
                </a:solidFill>
              </a:rPr>
              <a:pPr>
                <a:spcBef>
                  <a:spcPct val="0"/>
                </a:spcBef>
                <a:buFontTx/>
                <a:buNone/>
              </a:pPr>
              <a:t>86</a:t>
            </a:fld>
            <a:endParaRPr lang="en-US" altLang="en-US" sz="1200">
              <a:solidFill>
                <a:srgbClr val="898989"/>
              </a:solidFill>
            </a:endParaRPr>
          </a:p>
        </p:txBody>
      </p:sp>
    </p:spTree>
    <p:extLst>
      <p:ext uri="{BB962C8B-B14F-4D97-AF65-F5344CB8AC3E}">
        <p14:creationId xmlns:p14="http://schemas.microsoft.com/office/powerpoint/2010/main" val="3544448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z="3200"/>
              <a:t>1. What is Glacial Isostatic Adjustment?</a:t>
            </a:r>
          </a:p>
        </p:txBody>
      </p:sp>
      <p:sp>
        <p:nvSpPr>
          <p:cNvPr id="18435" name="TextBox 9"/>
          <p:cNvSpPr txBox="1">
            <a:spLocks noChangeArrowheads="1"/>
          </p:cNvSpPr>
          <p:nvPr/>
        </p:nvSpPr>
        <p:spPr bwMode="auto">
          <a:xfrm>
            <a:off x="6858000" y="4408488"/>
            <a:ext cx="2438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Wouters, et al., 2014</a:t>
            </a:r>
          </a:p>
        </p:txBody>
      </p:sp>
      <p:pic>
        <p:nvPicPr>
          <p:cNvPr id="18436" name="Picture 11" descr="Image result for glacial isostatic adjustment"/>
          <p:cNvPicPr>
            <a:picLocks noChangeAspect="1" noChangeArrowheads="1"/>
          </p:cNvPicPr>
          <p:nvPr/>
        </p:nvPicPr>
        <p:blipFill>
          <a:blip r:embed="rId2">
            <a:extLst>
              <a:ext uri="{28A0092B-C50C-407E-A947-70E740481C1C}">
                <a14:useLocalDpi xmlns:a14="http://schemas.microsoft.com/office/drawing/2010/main" val="0"/>
              </a:ext>
            </a:extLst>
          </a:blip>
          <a:srcRect b="53847"/>
          <a:stretch>
            <a:fillRect/>
          </a:stretch>
        </p:blipFill>
        <p:spPr bwMode="auto">
          <a:xfrm>
            <a:off x="4967288" y="2667000"/>
            <a:ext cx="4100512"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1" descr="Image result for glacial isostatic adjustment"/>
          <p:cNvPicPr>
            <a:picLocks noChangeAspect="1" noChangeArrowheads="1"/>
          </p:cNvPicPr>
          <p:nvPr/>
        </p:nvPicPr>
        <p:blipFill>
          <a:blip r:embed="rId2">
            <a:extLst>
              <a:ext uri="{28A0092B-C50C-407E-A947-70E740481C1C}">
                <a14:useLocalDpi xmlns:a14="http://schemas.microsoft.com/office/drawing/2010/main" val="0"/>
              </a:ext>
            </a:extLst>
          </a:blip>
          <a:srcRect t="48985"/>
          <a:stretch>
            <a:fillRect/>
          </a:stretch>
        </p:blipFill>
        <p:spPr bwMode="auto">
          <a:xfrm>
            <a:off x="4967288" y="5051425"/>
            <a:ext cx="4100512"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2" descr="Image result for download laurentide ice sheet animation"/>
          <p:cNvPicPr>
            <a:picLocks noChangeAspect="1" noChangeArrowheads="1"/>
          </p:cNvPicPr>
          <p:nvPr/>
        </p:nvPicPr>
        <p:blipFill>
          <a:blip r:embed="rId3">
            <a:extLst>
              <a:ext uri="{28A0092B-C50C-407E-A947-70E740481C1C}">
                <a14:useLocalDpi xmlns:a14="http://schemas.microsoft.com/office/drawing/2010/main" val="0"/>
              </a:ext>
            </a:extLst>
          </a:blip>
          <a:srcRect l="46153"/>
          <a:stretch>
            <a:fillRect/>
          </a:stretch>
        </p:blipFill>
        <p:spPr bwMode="auto">
          <a:xfrm>
            <a:off x="304800" y="2460625"/>
            <a:ext cx="4419600" cy="373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6"/>
          <p:cNvSpPr txBox="1">
            <a:spLocks noChangeArrowheads="1"/>
          </p:cNvSpPr>
          <p:nvPr/>
        </p:nvSpPr>
        <p:spPr bwMode="auto">
          <a:xfrm>
            <a:off x="147638" y="1249363"/>
            <a:ext cx="8728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In North America, the ground (and geoid) are adjusting after the melting of the Laurentide Ice Sheet, which was largest at the Last Glacial Maximum ~21,000 years ago.</a:t>
            </a:r>
          </a:p>
        </p:txBody>
      </p:sp>
      <p:sp>
        <p:nvSpPr>
          <p:cNvPr id="18440" name="TextBox 7"/>
          <p:cNvSpPr txBox="1">
            <a:spLocks noChangeArrowheads="1"/>
          </p:cNvSpPr>
          <p:nvPr/>
        </p:nvSpPr>
        <p:spPr bwMode="auto">
          <a:xfrm>
            <a:off x="179388" y="6223000"/>
            <a:ext cx="4787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100">
                <a:latin typeface="Arial" panose="020B0604020202020204" pitchFamily="34" charset="0"/>
              </a:rPr>
              <a:t>Image courtesy of Byrd Polar Research Center, The Ohio State University</a:t>
            </a:r>
          </a:p>
        </p:txBody>
      </p:sp>
      <p:sp>
        <p:nvSpPr>
          <p:cNvPr id="1844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A5A41C3-FFFB-4AD2-ACEB-2219A60F6927}" type="slidenum">
              <a:rPr lang="en-US" altLang="en-US" sz="1200" smtClean="0">
                <a:solidFill>
                  <a:srgbClr val="898989"/>
                </a:solidFill>
              </a:rPr>
              <a:pPr>
                <a:spcBef>
                  <a:spcPct val="0"/>
                </a:spcBef>
                <a:buFontTx/>
                <a:buNone/>
              </a:pPr>
              <a:t>87</a:t>
            </a:fld>
            <a:endParaRPr lang="en-US" altLang="en-US" sz="1200">
              <a:solidFill>
                <a:srgbClr val="898989"/>
              </a:solidFill>
            </a:endParaRPr>
          </a:p>
        </p:txBody>
      </p:sp>
    </p:spTree>
    <p:extLst>
      <p:ext uri="{BB962C8B-B14F-4D97-AF65-F5344CB8AC3E}">
        <p14:creationId xmlns:p14="http://schemas.microsoft.com/office/powerpoint/2010/main" val="5979010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z="3200"/>
              <a:t>1. Where: Glacial Isostatic Adjustment</a:t>
            </a:r>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r="44218" b="49522"/>
          <a:stretch>
            <a:fillRect/>
          </a:stretch>
        </p:blipFill>
        <p:spPr bwMode="auto">
          <a:xfrm>
            <a:off x="533400" y="1903413"/>
            <a:ext cx="7683500" cy="429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0" name="TextBox 3"/>
          <p:cNvSpPr txBox="1">
            <a:spLocks noChangeArrowheads="1"/>
          </p:cNvSpPr>
          <p:nvPr/>
        </p:nvSpPr>
        <p:spPr bwMode="auto">
          <a:xfrm>
            <a:off x="1600200" y="1447800"/>
            <a:ext cx="4718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t>Geoid Height Trend (from GIA only)</a:t>
            </a:r>
          </a:p>
        </p:txBody>
      </p:sp>
      <p:sp>
        <p:nvSpPr>
          <p:cNvPr id="19461" name="TextBox 9"/>
          <p:cNvSpPr txBox="1">
            <a:spLocks noChangeArrowheads="1"/>
          </p:cNvSpPr>
          <p:nvPr/>
        </p:nvSpPr>
        <p:spPr bwMode="auto">
          <a:xfrm>
            <a:off x="0" y="6424613"/>
            <a:ext cx="2438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Jacob, et al., 2012</a:t>
            </a:r>
          </a:p>
        </p:txBody>
      </p:sp>
      <p:sp>
        <p:nvSpPr>
          <p:cNvPr id="19462" name="Rectangle 1"/>
          <p:cNvSpPr>
            <a:spLocks noChangeArrowheads="1"/>
          </p:cNvSpPr>
          <p:nvPr/>
        </p:nvSpPr>
        <p:spPr bwMode="auto">
          <a:xfrm>
            <a:off x="423863" y="6089650"/>
            <a:ext cx="838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From the ICE-5G GIA Model Created by Dr. Peltier at the Univ. of Toronto</a:t>
            </a:r>
          </a:p>
        </p:txBody>
      </p:sp>
      <p:sp>
        <p:nvSpPr>
          <p:cNvPr id="1946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8156A24-A216-45F1-989B-66A79332D530}" type="slidenum">
              <a:rPr lang="en-US" altLang="en-US" sz="1200" smtClean="0">
                <a:solidFill>
                  <a:srgbClr val="898989"/>
                </a:solidFill>
              </a:rPr>
              <a:pPr>
                <a:spcBef>
                  <a:spcPct val="0"/>
                </a:spcBef>
                <a:buFontTx/>
                <a:buNone/>
              </a:pPr>
              <a:t>88</a:t>
            </a:fld>
            <a:endParaRPr lang="en-US" altLang="en-US" sz="1200">
              <a:solidFill>
                <a:srgbClr val="898989"/>
              </a:solidFill>
            </a:endParaRPr>
          </a:p>
        </p:txBody>
      </p:sp>
    </p:spTree>
    <p:extLst>
      <p:ext uri="{BB962C8B-B14F-4D97-AF65-F5344CB8AC3E}">
        <p14:creationId xmlns:p14="http://schemas.microsoft.com/office/powerpoint/2010/main" val="8682479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274638"/>
            <a:ext cx="9144000" cy="771525"/>
          </a:xfrm>
        </p:spPr>
        <p:txBody>
          <a:bodyPr/>
          <a:lstStyle/>
          <a:p>
            <a:r>
              <a:rPr lang="en-US" altLang="en-US" sz="3200"/>
              <a:t>1. Where: Present Day Ice Mass Loss</a:t>
            </a:r>
          </a:p>
        </p:txBody>
      </p:sp>
      <p:sp>
        <p:nvSpPr>
          <p:cNvPr id="24579" name="Content Placeholder 3"/>
          <p:cNvSpPr>
            <a:spLocks noGrp="1"/>
          </p:cNvSpPr>
          <p:nvPr>
            <p:ph idx="1"/>
          </p:nvPr>
        </p:nvSpPr>
        <p:spPr>
          <a:xfrm>
            <a:off x="6248400" y="1063625"/>
            <a:ext cx="2743200" cy="5413375"/>
          </a:xfrm>
        </p:spPr>
        <p:txBody>
          <a:bodyPr/>
          <a:lstStyle/>
          <a:p>
            <a:pPr marL="0" indent="0">
              <a:buFont typeface="Arial" panose="020B0604020202020204" pitchFamily="34" charset="0"/>
              <a:buNone/>
            </a:pPr>
            <a:r>
              <a:rPr lang="en-US" altLang="en-US" sz="2000"/>
              <a:t>“If these computed geoid trends remain more or less constant into the future, one might expect </a:t>
            </a:r>
          </a:p>
          <a:p>
            <a:pPr marL="0" indent="0">
              <a:buFont typeface="Arial" panose="020B0604020202020204" pitchFamily="34" charset="0"/>
              <a:buNone/>
            </a:pPr>
            <a:endParaRPr lang="en-US" altLang="en-US" sz="2000" b="1"/>
          </a:p>
          <a:p>
            <a:pPr marL="0" indent="0">
              <a:buFont typeface="Arial" panose="020B0604020202020204" pitchFamily="34" charset="0"/>
              <a:buNone/>
            </a:pPr>
            <a:r>
              <a:rPr lang="en-US" altLang="en-US" sz="2000" b="1"/>
              <a:t>a geoid change of 10 mm every 3.5–6.5 years </a:t>
            </a:r>
          </a:p>
          <a:p>
            <a:pPr marL="0" indent="0">
              <a:buFont typeface="Arial" panose="020B0604020202020204" pitchFamily="34" charset="0"/>
              <a:buNone/>
            </a:pPr>
            <a:endParaRPr lang="en-US" altLang="en-US" sz="2000" b="1"/>
          </a:p>
          <a:p>
            <a:pPr marL="0" indent="0">
              <a:buFont typeface="Arial" panose="020B0604020202020204" pitchFamily="34" charset="0"/>
              <a:buNone/>
            </a:pPr>
            <a:r>
              <a:rPr lang="en-US" altLang="en-US" sz="2000"/>
              <a:t>immediately over the glaciated regions of North America.”</a:t>
            </a:r>
          </a:p>
        </p:txBody>
      </p:sp>
      <p:pic>
        <p:nvPicPr>
          <p:cNvPr id="2048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46163"/>
            <a:ext cx="5791200" cy="261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3654425"/>
            <a:ext cx="5986462" cy="282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6" name="TextBox 4"/>
          <p:cNvSpPr txBox="1">
            <a:spLocks noChangeArrowheads="1"/>
          </p:cNvSpPr>
          <p:nvPr/>
        </p:nvSpPr>
        <p:spPr bwMode="auto">
          <a:xfrm>
            <a:off x="6934200" y="5334000"/>
            <a:ext cx="190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Jacob, et al., 2012</a:t>
            </a:r>
          </a:p>
          <a:p>
            <a:pPr eaLnBrk="1" hangingPunct="1">
              <a:spcBef>
                <a:spcPct val="0"/>
              </a:spcBef>
              <a:buFontTx/>
              <a:buNone/>
            </a:pPr>
            <a:endParaRPr lang="en-US" altLang="en-US" sz="1100"/>
          </a:p>
          <a:p>
            <a:pPr eaLnBrk="1" hangingPunct="1">
              <a:spcBef>
                <a:spcPct val="0"/>
              </a:spcBef>
              <a:buFontTx/>
              <a:buNone/>
            </a:pPr>
            <a:r>
              <a:rPr lang="en-US" altLang="en-US" sz="1100"/>
              <a:t>Emphasis added</a:t>
            </a:r>
          </a:p>
        </p:txBody>
      </p:sp>
      <p:sp>
        <p:nvSpPr>
          <p:cNvPr id="20487" name="TextBox 1"/>
          <p:cNvSpPr txBox="1">
            <a:spLocks noChangeArrowheads="1"/>
          </p:cNvSpPr>
          <p:nvPr/>
        </p:nvSpPr>
        <p:spPr bwMode="auto">
          <a:xfrm>
            <a:off x="3733800" y="838200"/>
            <a:ext cx="1262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Canadian</a:t>
            </a:r>
          </a:p>
          <a:p>
            <a:pPr>
              <a:spcBef>
                <a:spcPct val="0"/>
              </a:spcBef>
              <a:buFontTx/>
              <a:buNone/>
            </a:pPr>
            <a:r>
              <a:rPr lang="en-US" altLang="en-US" sz="1800">
                <a:latin typeface="Arial" panose="020B0604020202020204" pitchFamily="34" charset="0"/>
              </a:rPr>
              <a:t>Arctic</a:t>
            </a:r>
          </a:p>
          <a:p>
            <a:pPr>
              <a:spcBef>
                <a:spcPct val="0"/>
              </a:spcBef>
              <a:buFontTx/>
              <a:buNone/>
            </a:pPr>
            <a:r>
              <a:rPr lang="en-US" altLang="en-US" sz="1800">
                <a:latin typeface="Arial" panose="020B0604020202020204" pitchFamily="34" charset="0"/>
              </a:rPr>
              <a:t>2 cm/</a:t>
            </a:r>
            <a:br>
              <a:rPr lang="en-US" altLang="en-US" sz="1800">
                <a:latin typeface="Arial" panose="020B0604020202020204" pitchFamily="34" charset="0"/>
              </a:rPr>
            </a:br>
            <a:r>
              <a:rPr lang="en-US" altLang="en-US" sz="1800">
                <a:latin typeface="Arial" panose="020B0604020202020204" pitchFamily="34" charset="0"/>
              </a:rPr>
              <a:t>     decade</a:t>
            </a:r>
          </a:p>
        </p:txBody>
      </p:sp>
      <p:cxnSp>
        <p:nvCxnSpPr>
          <p:cNvPr id="4" name="Straight Arrow Connector 3"/>
          <p:cNvCxnSpPr/>
          <p:nvPr/>
        </p:nvCxnSpPr>
        <p:spPr>
          <a:xfrm flipH="1">
            <a:off x="3352800" y="1447800"/>
            <a:ext cx="457200" cy="762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0489" name="TextBox 11"/>
          <p:cNvSpPr txBox="1">
            <a:spLocks noChangeArrowheads="1"/>
          </p:cNvSpPr>
          <p:nvPr/>
        </p:nvSpPr>
        <p:spPr bwMode="auto">
          <a:xfrm>
            <a:off x="34925" y="3008313"/>
            <a:ext cx="1504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SE Alaska</a:t>
            </a:r>
          </a:p>
          <a:p>
            <a:pPr>
              <a:spcBef>
                <a:spcPct val="0"/>
              </a:spcBef>
              <a:buFontTx/>
              <a:buNone/>
            </a:pPr>
            <a:r>
              <a:rPr lang="en-US" altLang="en-US" sz="1800">
                <a:latin typeface="Arial" panose="020B0604020202020204" pitchFamily="34" charset="0"/>
              </a:rPr>
              <a:t>3 cm/decade</a:t>
            </a:r>
          </a:p>
        </p:txBody>
      </p:sp>
      <p:cxnSp>
        <p:nvCxnSpPr>
          <p:cNvPr id="13" name="Straight Arrow Connector 12"/>
          <p:cNvCxnSpPr/>
          <p:nvPr/>
        </p:nvCxnSpPr>
        <p:spPr>
          <a:xfrm flipV="1">
            <a:off x="1219200" y="2760663"/>
            <a:ext cx="457200" cy="36353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0491" name="TextBox 14"/>
          <p:cNvSpPr txBox="1">
            <a:spLocks noChangeArrowheads="1"/>
          </p:cNvSpPr>
          <p:nvPr/>
        </p:nvSpPr>
        <p:spPr bwMode="auto">
          <a:xfrm>
            <a:off x="2312988" y="6434138"/>
            <a:ext cx="3325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Greenland  3.5 cm/decade</a:t>
            </a:r>
          </a:p>
        </p:txBody>
      </p:sp>
      <p:cxnSp>
        <p:nvCxnSpPr>
          <p:cNvPr id="16" name="Straight Arrow Connector 15"/>
          <p:cNvCxnSpPr/>
          <p:nvPr/>
        </p:nvCxnSpPr>
        <p:spPr>
          <a:xfrm flipH="1" flipV="1">
            <a:off x="3276600" y="5365750"/>
            <a:ext cx="457200" cy="111125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049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08A28E2-CECD-424D-BDE5-6433415F9941}" type="slidenum">
              <a:rPr lang="en-US" altLang="en-US" sz="1200" smtClean="0">
                <a:solidFill>
                  <a:srgbClr val="898989"/>
                </a:solidFill>
              </a:rPr>
              <a:pPr>
                <a:spcBef>
                  <a:spcPct val="0"/>
                </a:spcBef>
                <a:buFontTx/>
                <a:buNone/>
              </a:pPr>
              <a:t>89</a:t>
            </a:fld>
            <a:endParaRPr lang="en-US" altLang="en-US" sz="1200">
              <a:solidFill>
                <a:srgbClr val="898989"/>
              </a:solidFill>
            </a:endParaRPr>
          </a:p>
        </p:txBody>
      </p:sp>
    </p:spTree>
    <p:extLst>
      <p:ext uri="{BB962C8B-B14F-4D97-AF65-F5344CB8AC3E}">
        <p14:creationId xmlns:p14="http://schemas.microsoft.com/office/powerpoint/2010/main" val="4113333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79">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906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4400">
              <a:latin typeface="Verdana" pitchFamily="34" charset="0"/>
            </a:endParaRPr>
          </a:p>
        </p:txBody>
      </p:sp>
      <p:sp>
        <p:nvSpPr>
          <p:cNvPr id="7171" name="Text Box 3"/>
          <p:cNvSpPr txBox="1">
            <a:spLocks noChangeArrowheads="1"/>
          </p:cNvSpPr>
          <p:nvPr/>
        </p:nvSpPr>
        <p:spPr bwMode="auto">
          <a:xfrm>
            <a:off x="0" y="336550"/>
            <a:ext cx="90773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sz="2400" b="1" dirty="0">
                <a:latin typeface="Verdana" pitchFamily="34" charset="0"/>
              </a:rPr>
              <a:t>The National Geodetic Survey 10 year plan</a:t>
            </a:r>
          </a:p>
          <a:p>
            <a:pPr algn="ctr"/>
            <a:r>
              <a:rPr lang="en-US" sz="2400" b="1" dirty="0">
                <a:latin typeface="Verdana" pitchFamily="34" charset="0"/>
              </a:rPr>
              <a:t>Mission, Vision and Strategy</a:t>
            </a:r>
          </a:p>
          <a:p>
            <a:pPr algn="ctr"/>
            <a:r>
              <a:rPr lang="en-US" sz="2400" b="1" dirty="0">
                <a:latin typeface="Verdana" pitchFamily="34" charset="0"/>
              </a:rPr>
              <a:t>2008 – 2018</a:t>
            </a:r>
          </a:p>
          <a:p>
            <a:pPr algn="ctr"/>
            <a:r>
              <a:rPr lang="en-US" sz="2000" b="1" dirty="0">
                <a:latin typeface="Verdana" pitchFamily="34" charset="0"/>
                <a:hlinkClick r:id="rId3"/>
              </a:rPr>
              <a:t>http://www.ngs.noaa.gov/INFO/NGS10yearplan.pdf</a:t>
            </a:r>
            <a:endParaRPr lang="en-US" sz="2000" b="1" dirty="0">
              <a:latin typeface="Verdana" pitchFamily="34" charset="0"/>
            </a:endParaRPr>
          </a:p>
        </p:txBody>
      </p:sp>
      <p:sp>
        <p:nvSpPr>
          <p:cNvPr id="7172" name="Text Box 4"/>
          <p:cNvSpPr txBox="1">
            <a:spLocks noChangeArrowheads="1"/>
          </p:cNvSpPr>
          <p:nvPr/>
        </p:nvSpPr>
        <p:spPr bwMode="auto">
          <a:xfrm>
            <a:off x="1127125" y="2706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endParaRPr lang="en-US" sz="2400">
              <a:latin typeface="Arial" charset="0"/>
            </a:endParaRPr>
          </a:p>
        </p:txBody>
      </p:sp>
      <p:sp>
        <p:nvSpPr>
          <p:cNvPr id="7173" name="Rectangle 5"/>
          <p:cNvSpPr>
            <a:spLocks noChangeArrowheads="1"/>
          </p:cNvSpPr>
          <p:nvPr/>
        </p:nvSpPr>
        <p:spPr bwMode="auto">
          <a:xfrm>
            <a:off x="0" y="2514600"/>
            <a:ext cx="473128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1600" i="1" dirty="0">
                <a:latin typeface="Verdana" pitchFamily="34" charset="0"/>
              </a:rPr>
              <a:t>Official NGS policy as of Jan 9, 2008</a:t>
            </a:r>
          </a:p>
          <a:p>
            <a:pPr marL="742950" lvl="1" indent="-285750">
              <a:lnSpc>
                <a:spcPct val="90000"/>
              </a:lnSpc>
              <a:spcBef>
                <a:spcPct val="20000"/>
              </a:spcBef>
              <a:buFontTx/>
              <a:buChar char="–"/>
            </a:pPr>
            <a:r>
              <a:rPr lang="en-US" sz="1600" i="1" dirty="0">
                <a:latin typeface="Verdana" pitchFamily="34" charset="0"/>
              </a:rPr>
              <a:t>Modernized agency</a:t>
            </a:r>
          </a:p>
          <a:p>
            <a:pPr marL="742950" lvl="1" indent="-285750">
              <a:lnSpc>
                <a:spcPct val="90000"/>
              </a:lnSpc>
              <a:spcBef>
                <a:spcPct val="20000"/>
              </a:spcBef>
              <a:buFontTx/>
              <a:buChar char="–"/>
            </a:pPr>
            <a:r>
              <a:rPr lang="en-US" sz="1600" i="1" dirty="0">
                <a:latin typeface="Verdana" pitchFamily="34" charset="0"/>
              </a:rPr>
              <a:t>Attention to accuracy</a:t>
            </a:r>
          </a:p>
          <a:p>
            <a:pPr marL="742950" lvl="1" indent="-285750">
              <a:lnSpc>
                <a:spcPct val="90000"/>
              </a:lnSpc>
              <a:spcBef>
                <a:spcPct val="20000"/>
              </a:spcBef>
              <a:buFontTx/>
              <a:buChar char="–"/>
            </a:pPr>
            <a:r>
              <a:rPr lang="en-US" sz="1600" i="1" dirty="0">
                <a:latin typeface="Verdana" pitchFamily="34" charset="0"/>
              </a:rPr>
              <a:t>Attention to time-changes</a:t>
            </a:r>
          </a:p>
          <a:p>
            <a:pPr marL="742950" lvl="1" indent="-285750">
              <a:lnSpc>
                <a:spcPct val="90000"/>
              </a:lnSpc>
              <a:spcBef>
                <a:spcPct val="20000"/>
              </a:spcBef>
              <a:buFontTx/>
              <a:buChar char="–"/>
            </a:pPr>
            <a:r>
              <a:rPr lang="en-US" sz="1600" i="1" dirty="0">
                <a:latin typeface="Verdana" pitchFamily="34" charset="0"/>
              </a:rPr>
              <a:t>Improved products and services</a:t>
            </a:r>
          </a:p>
          <a:p>
            <a:pPr marL="742950" lvl="1" indent="-285750">
              <a:lnSpc>
                <a:spcPct val="90000"/>
              </a:lnSpc>
              <a:spcBef>
                <a:spcPct val="20000"/>
              </a:spcBef>
              <a:buFontTx/>
              <a:buChar char="–"/>
            </a:pPr>
            <a:r>
              <a:rPr lang="en-US" sz="1600" i="1" dirty="0">
                <a:latin typeface="Verdana" pitchFamily="34" charset="0"/>
              </a:rPr>
              <a:t>Integration with other fed missions</a:t>
            </a:r>
            <a:endParaRPr lang="en-US" sz="1600" b="1" i="1" dirty="0">
              <a:latin typeface="Verdana" pitchFamily="34" charset="0"/>
            </a:endParaRPr>
          </a:p>
          <a:p>
            <a:pPr marL="342900" indent="-342900">
              <a:lnSpc>
                <a:spcPct val="90000"/>
              </a:lnSpc>
              <a:spcBef>
                <a:spcPct val="20000"/>
              </a:spcBef>
            </a:pPr>
            <a:endParaRPr lang="en-US" sz="1600" b="1" i="1" dirty="0">
              <a:latin typeface="Verdana" pitchFamily="34" charset="0"/>
            </a:endParaRPr>
          </a:p>
          <a:p>
            <a:pPr marL="342900" indent="-342900">
              <a:lnSpc>
                <a:spcPct val="90000"/>
              </a:lnSpc>
              <a:spcBef>
                <a:spcPct val="20000"/>
              </a:spcBef>
              <a:buFontTx/>
              <a:buChar char="•"/>
            </a:pPr>
            <a:r>
              <a:rPr lang="en-US" sz="1600" i="1" dirty="0">
                <a:latin typeface="Verdana" pitchFamily="34" charset="0"/>
              </a:rPr>
              <a:t>2022 Targets: </a:t>
            </a:r>
          </a:p>
          <a:p>
            <a:pPr marL="742950" lvl="1" indent="-285750">
              <a:lnSpc>
                <a:spcPct val="90000"/>
              </a:lnSpc>
              <a:spcBef>
                <a:spcPct val="20000"/>
              </a:spcBef>
              <a:buFontTx/>
              <a:buChar char="–"/>
            </a:pPr>
            <a:r>
              <a:rPr lang="en-US" sz="1600" i="1" dirty="0">
                <a:latin typeface="Verdana" pitchFamily="34" charset="0"/>
              </a:rPr>
              <a:t>NAD 83 and NAVD 88 re-defined</a:t>
            </a:r>
          </a:p>
          <a:p>
            <a:pPr marL="742950" lvl="1" indent="-285750">
              <a:lnSpc>
                <a:spcPct val="90000"/>
              </a:lnSpc>
              <a:spcBef>
                <a:spcPct val="20000"/>
              </a:spcBef>
              <a:buFontTx/>
              <a:buChar char="–"/>
            </a:pPr>
            <a:r>
              <a:rPr lang="en-US" sz="1600" i="1" dirty="0">
                <a:latin typeface="Verdana" pitchFamily="34" charset="0"/>
              </a:rPr>
              <a:t>Cm-accuracy access to all coordinates</a:t>
            </a:r>
          </a:p>
          <a:p>
            <a:pPr marL="742950" lvl="1" indent="-285750">
              <a:lnSpc>
                <a:spcPct val="90000"/>
              </a:lnSpc>
              <a:spcBef>
                <a:spcPct val="20000"/>
              </a:spcBef>
              <a:buFontTx/>
              <a:buChar char="–"/>
            </a:pPr>
            <a:r>
              <a:rPr lang="en-US" sz="1600" i="1" dirty="0">
                <a:latin typeface="Verdana" pitchFamily="34" charset="0"/>
              </a:rPr>
              <a:t>Customer-focused agency</a:t>
            </a:r>
          </a:p>
          <a:p>
            <a:pPr marL="742950" lvl="1" indent="-285750">
              <a:lnSpc>
                <a:spcPct val="90000"/>
              </a:lnSpc>
              <a:spcBef>
                <a:spcPct val="20000"/>
              </a:spcBef>
              <a:buFontTx/>
              <a:buChar char="–"/>
            </a:pPr>
            <a:r>
              <a:rPr lang="en-US" sz="1600" i="1" dirty="0">
                <a:latin typeface="Verdana" pitchFamily="34" charset="0"/>
              </a:rPr>
              <a:t>Global scientific leadership</a:t>
            </a:r>
          </a:p>
        </p:txBody>
      </p:sp>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31284" y="1829601"/>
            <a:ext cx="3690937" cy="479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588770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z="3200"/>
              <a:t>1. What to Monitor?</a:t>
            </a:r>
          </a:p>
        </p:txBody>
      </p:sp>
      <p:sp>
        <p:nvSpPr>
          <p:cNvPr id="21507" name="Content Placeholder 2"/>
          <p:cNvSpPr>
            <a:spLocks noGrp="1"/>
          </p:cNvSpPr>
          <p:nvPr>
            <p:ph idx="1"/>
          </p:nvPr>
        </p:nvSpPr>
        <p:spPr>
          <a:xfrm>
            <a:off x="228600" y="1112838"/>
            <a:ext cx="8763000" cy="5135562"/>
          </a:xfrm>
        </p:spPr>
        <p:txBody>
          <a:bodyPr/>
          <a:lstStyle/>
          <a:p>
            <a:r>
              <a:rPr lang="en-US" altLang="en-US" sz="2800">
                <a:latin typeface="Arial" panose="020B0604020202020204" pitchFamily="34" charset="0"/>
              </a:rPr>
              <a:t>Jacob, et al. 2012 considered the next 100 years of change.</a:t>
            </a:r>
          </a:p>
          <a:p>
            <a:endParaRPr lang="en-US" altLang="en-US" sz="1800">
              <a:latin typeface="Arial" panose="020B0604020202020204" pitchFamily="34" charset="0"/>
            </a:endParaRPr>
          </a:p>
          <a:p>
            <a:r>
              <a:rPr lang="en-US" altLang="en-US" sz="2800">
                <a:latin typeface="Arial" panose="020B0604020202020204" pitchFamily="34" charset="0"/>
              </a:rPr>
              <a:t>To maintain 1 cm accuracy:</a:t>
            </a:r>
          </a:p>
          <a:p>
            <a:pPr lvl="1"/>
            <a:r>
              <a:rPr lang="en-US" altLang="en-US" sz="2400">
                <a:latin typeface="Arial" panose="020B0604020202020204" pitchFamily="34" charset="0"/>
              </a:rPr>
              <a:t>For the next 30 years, only glacial isostatic adjustment and present-day ice mass loss continuously affect the geoid.</a:t>
            </a:r>
          </a:p>
          <a:p>
            <a:pPr lvl="1"/>
            <a:r>
              <a:rPr lang="en-US" altLang="en-US" sz="2400">
                <a:latin typeface="Arial" panose="020B0604020202020204" pitchFamily="34" charset="0"/>
              </a:rPr>
              <a:t>For the next 30 years, local, episodic adjustments will be </a:t>
            </a:r>
            <a:r>
              <a:rPr lang="en-US" altLang="en-US" sz="2400" b="1">
                <a:latin typeface="Arial" panose="020B0604020202020204" pitchFamily="34" charset="0"/>
              </a:rPr>
              <a:t>needed after cataclysmic disasters, </a:t>
            </a:r>
            <a:r>
              <a:rPr lang="en-US" altLang="en-US" sz="2400">
                <a:latin typeface="Arial" panose="020B0604020202020204" pitchFamily="34" charset="0"/>
              </a:rPr>
              <a:t>likely only affecting Alaska and the volcanic portions of the Western US. </a:t>
            </a:r>
          </a:p>
          <a:p>
            <a:pPr lvl="1"/>
            <a:endParaRPr lang="en-US" altLang="en-US" sz="1000">
              <a:latin typeface="Arial" panose="020B0604020202020204" pitchFamily="34" charset="0"/>
            </a:endParaRPr>
          </a:p>
          <a:p>
            <a:pPr lvl="1"/>
            <a:r>
              <a:rPr lang="en-US" altLang="en-US" sz="2400">
                <a:latin typeface="Arial" panose="020B0604020202020204" pitchFamily="34" charset="0"/>
              </a:rPr>
              <a:t>From 30-100 years, we must also account for: hydrology and climate-related change, the slow eruptions of Hawaiian volcanos, and global sea level rise.</a:t>
            </a:r>
            <a:endParaRPr lang="en-US" altLang="en-US">
              <a:latin typeface="Arial" panose="020B0604020202020204" pitchFamily="34" charset="0"/>
            </a:endParaRPr>
          </a:p>
        </p:txBody>
      </p:sp>
      <p:sp>
        <p:nvSpPr>
          <p:cNvPr id="5" name="Rectangle 4"/>
          <p:cNvSpPr/>
          <p:nvPr/>
        </p:nvSpPr>
        <p:spPr>
          <a:xfrm>
            <a:off x="152400" y="2362200"/>
            <a:ext cx="8763000" cy="28956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50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BF13C44-21EF-4796-9B37-F637D1A8E644}" type="slidenum">
              <a:rPr lang="en-US" altLang="en-US" sz="1200" smtClean="0">
                <a:solidFill>
                  <a:srgbClr val="898989"/>
                </a:solidFill>
              </a:rPr>
              <a:pPr>
                <a:spcBef>
                  <a:spcPct val="0"/>
                </a:spcBef>
                <a:buFontTx/>
                <a:buNone/>
              </a:pPr>
              <a:t>90</a:t>
            </a:fld>
            <a:endParaRPr lang="en-US" altLang="en-US" sz="1200">
              <a:solidFill>
                <a:srgbClr val="898989"/>
              </a:solidFill>
            </a:endParaRPr>
          </a:p>
        </p:txBody>
      </p:sp>
    </p:spTree>
    <p:extLst>
      <p:ext uri="{BB962C8B-B14F-4D97-AF65-F5344CB8AC3E}">
        <p14:creationId xmlns:p14="http://schemas.microsoft.com/office/powerpoint/2010/main" val="11565400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74638"/>
            <a:ext cx="8229600" cy="684212"/>
          </a:xfrm>
        </p:spPr>
        <p:txBody>
          <a:bodyPr/>
          <a:lstStyle/>
          <a:p>
            <a:r>
              <a:rPr lang="en-US" altLang="en-US" sz="3200"/>
              <a:t>2. How to Monitor?</a:t>
            </a:r>
          </a:p>
        </p:txBody>
      </p:sp>
      <p:cxnSp>
        <p:nvCxnSpPr>
          <p:cNvPr id="3" name="Straight Connector 2"/>
          <p:cNvCxnSpPr/>
          <p:nvPr/>
        </p:nvCxnSpPr>
        <p:spPr>
          <a:xfrm>
            <a:off x="200025" y="3505200"/>
            <a:ext cx="8715375" cy="0"/>
          </a:xfrm>
          <a:prstGeom prst="line">
            <a:avLst/>
          </a:prstGeom>
          <a:ln w="19050"/>
        </p:spPr>
        <p:style>
          <a:lnRef idx="1">
            <a:schemeClr val="dk1"/>
          </a:lnRef>
          <a:fillRef idx="0">
            <a:schemeClr val="dk1"/>
          </a:fillRef>
          <a:effectRef idx="0">
            <a:schemeClr val="dk1"/>
          </a:effectRef>
          <a:fontRef idx="minor">
            <a:schemeClr val="tx1"/>
          </a:fontRef>
        </p:style>
      </p:cxnSp>
      <p:sp>
        <p:nvSpPr>
          <p:cNvPr id="23556" name="TextBox 3"/>
          <p:cNvSpPr txBox="1">
            <a:spLocks noChangeArrowheads="1"/>
          </p:cNvSpPr>
          <p:nvPr/>
        </p:nvSpPr>
        <p:spPr bwMode="auto">
          <a:xfrm>
            <a:off x="201613" y="1008063"/>
            <a:ext cx="4422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Possibility 1: Combined Models + Data</a:t>
            </a:r>
          </a:p>
        </p:txBody>
      </p:sp>
      <p:sp>
        <p:nvSpPr>
          <p:cNvPr id="23" name="TextBox 1"/>
          <p:cNvSpPr txBox="1">
            <a:spLocks noChangeArrowheads="1"/>
          </p:cNvSpPr>
          <p:nvPr/>
        </p:nvSpPr>
        <p:spPr bwMode="auto">
          <a:xfrm>
            <a:off x="352425" y="1524000"/>
            <a:ext cx="87153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spcBef>
                <a:spcPct val="0"/>
              </a:spcBef>
              <a:buFontTx/>
              <a:buAutoNum type="arabicPeriod"/>
              <a:defRPr/>
            </a:pPr>
            <a:r>
              <a:rPr lang="en-US" altLang="en-US" sz="1800" dirty="0">
                <a:cs typeface="Arial" panose="020B0604020202020204" pitchFamily="34" charset="0"/>
              </a:rPr>
              <a:t>Identify each significant gravity change source. </a:t>
            </a:r>
          </a:p>
          <a:p>
            <a:pPr marL="342900" indent="-342900" eaLnBrk="1" hangingPunct="1">
              <a:spcBef>
                <a:spcPct val="0"/>
              </a:spcBef>
              <a:buFontTx/>
              <a:buAutoNum type="arabicPeriod"/>
              <a:defRPr/>
            </a:pPr>
            <a:r>
              <a:rPr lang="en-US" altLang="en-US" sz="1800" dirty="0">
                <a:cs typeface="Arial" panose="020B0604020202020204" pitchFamily="34" charset="0"/>
              </a:rPr>
              <a:t>Use specialized models to estimate mass change, then predict gravity and geoid change over time from each source. </a:t>
            </a:r>
          </a:p>
          <a:p>
            <a:pPr marL="342900" indent="-342900" eaLnBrk="1" hangingPunct="1">
              <a:spcBef>
                <a:spcPct val="0"/>
              </a:spcBef>
              <a:buFontTx/>
              <a:buAutoNum type="arabicPeriod"/>
              <a:defRPr/>
            </a:pPr>
            <a:r>
              <a:rPr lang="en-US" altLang="en-US" sz="1800" dirty="0">
                <a:cs typeface="Arial" panose="020B0604020202020204" pitchFamily="34" charset="0"/>
              </a:rPr>
              <a:t>Add results together to get total geoid change over time.</a:t>
            </a:r>
          </a:p>
          <a:p>
            <a:pPr marL="342900" indent="-342900" eaLnBrk="1" hangingPunct="1">
              <a:spcBef>
                <a:spcPct val="0"/>
              </a:spcBef>
              <a:buFontTx/>
              <a:buAutoNum type="arabicPeriod"/>
              <a:defRPr/>
            </a:pPr>
            <a:r>
              <a:rPr lang="en-US" altLang="en-US" sz="1800" dirty="0">
                <a:cs typeface="Arial" panose="020B0604020202020204" pitchFamily="34" charset="0"/>
              </a:rPr>
              <a:t>Validate with terrestrial gravity data, to be sure the models are correct.</a:t>
            </a:r>
          </a:p>
          <a:p>
            <a:pPr eaLnBrk="1" hangingPunct="1">
              <a:spcBef>
                <a:spcPct val="0"/>
              </a:spcBef>
              <a:buFont typeface="Arial" panose="020B0604020202020204" pitchFamily="34" charset="0"/>
              <a:buNone/>
              <a:defRPr/>
            </a:pPr>
            <a:endParaRPr lang="en-US" altLang="en-US" sz="1800" dirty="0">
              <a:cs typeface="Arial" panose="020B0604020202020204" pitchFamily="34" charset="0"/>
            </a:endParaRPr>
          </a:p>
        </p:txBody>
      </p:sp>
      <p:grpSp>
        <p:nvGrpSpPr>
          <p:cNvPr id="2" name="Group 1"/>
          <p:cNvGrpSpPr>
            <a:grpSpLocks/>
          </p:cNvGrpSpPr>
          <p:nvPr/>
        </p:nvGrpSpPr>
        <p:grpSpPr bwMode="auto">
          <a:xfrm>
            <a:off x="200025" y="3659188"/>
            <a:ext cx="4295775" cy="2855912"/>
            <a:chOff x="200025" y="3659188"/>
            <a:chExt cx="4295775" cy="2855912"/>
          </a:xfrm>
        </p:grpSpPr>
        <p:sp>
          <p:nvSpPr>
            <p:cNvPr id="23564" name="TextBox 5"/>
            <p:cNvSpPr txBox="1">
              <a:spLocks noChangeArrowheads="1"/>
            </p:cNvSpPr>
            <p:nvPr/>
          </p:nvSpPr>
          <p:spPr bwMode="auto">
            <a:xfrm>
              <a:off x="1447800" y="3659188"/>
              <a:ext cx="1684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Can we do it?</a:t>
              </a:r>
            </a:p>
          </p:txBody>
        </p:sp>
        <p:sp>
          <p:nvSpPr>
            <p:cNvPr id="7" name="TextBox 6"/>
            <p:cNvSpPr txBox="1"/>
            <p:nvPr/>
          </p:nvSpPr>
          <p:spPr>
            <a:xfrm>
              <a:off x="200025" y="4205288"/>
              <a:ext cx="4295775" cy="2309812"/>
            </a:xfrm>
            <a:prstGeom prst="rect">
              <a:avLst/>
            </a:prstGeom>
            <a:noFill/>
          </p:spPr>
          <p:txBody>
            <a:bodyPr>
              <a:spAutoFit/>
            </a:bodyPr>
            <a:lstStyle/>
            <a:p>
              <a:pPr>
                <a:defRPr/>
              </a:pPr>
              <a:r>
                <a:rPr lang="en-US" dirty="0">
                  <a:latin typeface="+mn-lt"/>
                </a:rPr>
                <a:t>Yes.</a:t>
              </a:r>
            </a:p>
            <a:p>
              <a:pPr>
                <a:defRPr/>
              </a:pPr>
              <a:r>
                <a:rPr lang="en-US" altLang="en-US" dirty="0">
                  <a:latin typeface="+mn-lt"/>
                  <a:cs typeface="Arial" panose="020B0604020202020204" pitchFamily="34" charset="0"/>
                </a:rPr>
                <a:t>- 6 significant sources already identified from Jacob, et al., 2012.</a:t>
              </a:r>
            </a:p>
            <a:p>
              <a:pPr>
                <a:defRPr/>
              </a:pPr>
              <a:r>
                <a:rPr lang="en-US" altLang="en-US" dirty="0">
                  <a:latin typeface="+mn-lt"/>
                  <a:cs typeface="Arial" panose="020B0604020202020204" pitchFamily="34" charset="0"/>
                </a:rPr>
                <a:t>- Models exist for 2 near-term sources (GIA and glacier melting) and can be used to predict geoid change.</a:t>
              </a:r>
            </a:p>
            <a:p>
              <a:pPr>
                <a:defRPr/>
              </a:pPr>
              <a:r>
                <a:rPr lang="en-US" altLang="en-US" dirty="0">
                  <a:latin typeface="+mn-lt"/>
                  <a:cs typeface="Arial" panose="020B0604020202020204" pitchFamily="34" charset="0"/>
                </a:rPr>
                <a:t>- A validation network for terrestrial gravity can be created with existing technology.</a:t>
              </a:r>
            </a:p>
          </p:txBody>
        </p:sp>
      </p:grpSp>
      <p:grpSp>
        <p:nvGrpSpPr>
          <p:cNvPr id="4" name="Group 3"/>
          <p:cNvGrpSpPr>
            <a:grpSpLocks/>
          </p:cNvGrpSpPr>
          <p:nvPr/>
        </p:nvGrpSpPr>
        <p:grpSpPr bwMode="auto">
          <a:xfrm>
            <a:off x="4648200" y="3659188"/>
            <a:ext cx="4295775" cy="3132137"/>
            <a:chOff x="4648200" y="3659188"/>
            <a:chExt cx="4295775" cy="3132137"/>
          </a:xfrm>
        </p:grpSpPr>
        <p:sp>
          <p:nvSpPr>
            <p:cNvPr id="23562" name="TextBox 24"/>
            <p:cNvSpPr txBox="1">
              <a:spLocks noChangeArrowheads="1"/>
            </p:cNvSpPr>
            <p:nvPr/>
          </p:nvSpPr>
          <p:spPr bwMode="auto">
            <a:xfrm>
              <a:off x="5957888" y="3659188"/>
              <a:ext cx="203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Should we do it?</a:t>
              </a:r>
            </a:p>
          </p:txBody>
        </p:sp>
        <p:sp>
          <p:nvSpPr>
            <p:cNvPr id="27" name="TextBox 26"/>
            <p:cNvSpPr txBox="1"/>
            <p:nvPr/>
          </p:nvSpPr>
          <p:spPr>
            <a:xfrm>
              <a:off x="4648200" y="4205288"/>
              <a:ext cx="4295775" cy="2586037"/>
            </a:xfrm>
            <a:prstGeom prst="rect">
              <a:avLst/>
            </a:prstGeom>
            <a:noFill/>
          </p:spPr>
          <p:txBody>
            <a:bodyPr>
              <a:spAutoFit/>
            </a:bodyPr>
            <a:lstStyle/>
            <a:p>
              <a:pPr>
                <a:defRPr/>
              </a:pPr>
              <a:r>
                <a:rPr lang="en-US" dirty="0">
                  <a:latin typeface="+mn-lt"/>
                </a:rPr>
                <a:t>Maybe.</a:t>
              </a:r>
            </a:p>
            <a:p>
              <a:pPr>
                <a:defRPr/>
              </a:pPr>
              <a:r>
                <a:rPr lang="en-US" altLang="en-US" dirty="0">
                  <a:latin typeface="+mn-lt"/>
                  <a:cs typeface="Arial" panose="020B0604020202020204" pitchFamily="34" charset="0"/>
                </a:rPr>
                <a:t>- Relies on models created and maintained by others.</a:t>
              </a:r>
            </a:p>
            <a:p>
              <a:pPr>
                <a:defRPr/>
              </a:pPr>
              <a:r>
                <a:rPr lang="en-US" altLang="en-US" dirty="0">
                  <a:latin typeface="+mn-lt"/>
                  <a:cs typeface="Arial" panose="020B0604020202020204" pitchFamily="34" charset="0"/>
                </a:rPr>
                <a:t>- Could be expensive to set up and maintain a terrestrial gravity network, depending on the size of the network.</a:t>
              </a:r>
            </a:p>
            <a:p>
              <a:pPr>
                <a:defRPr/>
              </a:pPr>
              <a:r>
                <a:rPr lang="en-US" altLang="en-US" dirty="0">
                  <a:latin typeface="+mn-lt"/>
                  <a:cs typeface="Arial" panose="020B0604020202020204" pitchFamily="34" charset="0"/>
                </a:rPr>
                <a:t>- This is how Canada already monitors geoid change, to upkeep their geoid-based vertical datum.</a:t>
              </a:r>
            </a:p>
          </p:txBody>
        </p:sp>
      </p:grpSp>
      <p:cxnSp>
        <p:nvCxnSpPr>
          <p:cNvPr id="11" name="Straight Connector 10"/>
          <p:cNvCxnSpPr/>
          <p:nvPr/>
        </p:nvCxnSpPr>
        <p:spPr>
          <a:xfrm>
            <a:off x="4572000" y="3505200"/>
            <a:ext cx="0" cy="3352800"/>
          </a:xfrm>
          <a:prstGeom prst="line">
            <a:avLst/>
          </a:prstGeom>
        </p:spPr>
        <p:style>
          <a:lnRef idx="1">
            <a:schemeClr val="dk1"/>
          </a:lnRef>
          <a:fillRef idx="0">
            <a:schemeClr val="dk1"/>
          </a:fillRef>
          <a:effectRef idx="0">
            <a:schemeClr val="dk1"/>
          </a:effectRef>
          <a:fontRef idx="minor">
            <a:schemeClr val="tx1"/>
          </a:fontRef>
        </p:style>
      </p:cxnSp>
      <p:sp>
        <p:nvSpPr>
          <p:cNvPr id="2356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5E8F649-0591-4FC1-A59F-9950F46743D4}" type="slidenum">
              <a:rPr lang="en-US" altLang="en-US" sz="1200" smtClean="0">
                <a:solidFill>
                  <a:srgbClr val="898989"/>
                </a:solidFill>
              </a:rPr>
              <a:pPr>
                <a:spcBef>
                  <a:spcPct val="0"/>
                </a:spcBef>
                <a:buFontTx/>
                <a:buNone/>
              </a:pPr>
              <a:t>91</a:t>
            </a:fld>
            <a:endParaRPr lang="en-US" altLang="en-US" sz="1200">
              <a:solidFill>
                <a:srgbClr val="898989"/>
              </a:solidFill>
            </a:endParaRPr>
          </a:p>
        </p:txBody>
      </p:sp>
    </p:spTree>
    <p:extLst>
      <p:ext uri="{BB962C8B-B14F-4D97-AF65-F5344CB8AC3E}">
        <p14:creationId xmlns:p14="http://schemas.microsoft.com/office/powerpoint/2010/main" val="2539213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Title 1"/>
          <p:cNvSpPr>
            <a:spLocks noGrp="1"/>
          </p:cNvSpPr>
          <p:nvPr>
            <p:ph type="title"/>
          </p:nvPr>
        </p:nvSpPr>
        <p:spPr>
          <a:xfrm>
            <a:off x="-166688" y="407988"/>
            <a:ext cx="9404351" cy="715962"/>
          </a:xfrm>
        </p:spPr>
        <p:txBody>
          <a:bodyPr/>
          <a:lstStyle/>
          <a:p>
            <a:r>
              <a:rPr lang="en-US" altLang="en-US" sz="3200"/>
              <a:t>How Accurate are Glacial Isostatic Adjustment Models?</a:t>
            </a:r>
          </a:p>
        </p:txBody>
      </p:sp>
      <p:sp>
        <p:nvSpPr>
          <p:cNvPr id="25603" name="Content Placeholder 2"/>
          <p:cNvSpPr>
            <a:spLocks noGrp="1"/>
          </p:cNvSpPr>
          <p:nvPr>
            <p:ph idx="1"/>
          </p:nvPr>
        </p:nvSpPr>
        <p:spPr>
          <a:xfrm>
            <a:off x="304800" y="5837238"/>
            <a:ext cx="8458200" cy="868362"/>
          </a:xfrm>
        </p:spPr>
        <p:txBody>
          <a:bodyPr/>
          <a:lstStyle/>
          <a:p>
            <a:pPr marL="0" indent="0">
              <a:buFont typeface="Arial" panose="020B0604020202020204" pitchFamily="34" charset="0"/>
              <a:buNone/>
            </a:pPr>
            <a:r>
              <a:rPr lang="en-US" altLang="en-US" sz="2000"/>
              <a:t>GRACE and GIA Models are very similar in error. </a:t>
            </a:r>
          </a:p>
          <a:p>
            <a:pPr marL="0" indent="0">
              <a:buFont typeface="Arial" panose="020B0604020202020204" pitchFamily="34" charset="0"/>
              <a:buNone/>
            </a:pPr>
            <a:r>
              <a:rPr lang="en-US" altLang="en-US" sz="2000"/>
              <a:t>Using current GIA models (not GRACE) would introduce a 10 mm geoid offset over 18 years, centered mostly in N. Canada.</a:t>
            </a:r>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r="44218" b="49522"/>
          <a:stretch>
            <a:fillRect/>
          </a:stretch>
        </p:blipFill>
        <p:spPr bwMode="auto">
          <a:xfrm>
            <a:off x="112713" y="1152525"/>
            <a:ext cx="476885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5" name="TextBox 3"/>
          <p:cNvSpPr txBox="1">
            <a:spLocks noChangeArrowheads="1"/>
          </p:cNvSpPr>
          <p:nvPr/>
        </p:nvSpPr>
        <p:spPr bwMode="auto">
          <a:xfrm>
            <a:off x="134938" y="3783013"/>
            <a:ext cx="47466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Geoid Height Trend,</a:t>
            </a:r>
          </a:p>
          <a:p>
            <a:pPr eaLnBrk="1" hangingPunct="1">
              <a:spcBef>
                <a:spcPct val="0"/>
              </a:spcBef>
              <a:buFontTx/>
              <a:buNone/>
            </a:pPr>
            <a:r>
              <a:rPr lang="en-US" altLang="en-US" sz="1800"/>
              <a:t>ICE-5G GIA Model Created by Dr. Peltier at Univ. of Toronto</a:t>
            </a:r>
          </a:p>
        </p:txBody>
      </p:sp>
      <p:pic>
        <p:nvPicPr>
          <p:cNvPr id="25606" name="Picture 2"/>
          <p:cNvPicPr>
            <a:picLocks noChangeAspect="1" noChangeArrowheads="1"/>
          </p:cNvPicPr>
          <p:nvPr/>
        </p:nvPicPr>
        <p:blipFill>
          <a:blip r:embed="rId2">
            <a:extLst>
              <a:ext uri="{28A0092B-C50C-407E-A947-70E740481C1C}">
                <a14:useLocalDpi xmlns:a14="http://schemas.microsoft.com/office/drawing/2010/main" val="0"/>
              </a:ext>
            </a:extLst>
          </a:blip>
          <a:srcRect l="25755" t="53630" r="30602" b="574"/>
          <a:stretch>
            <a:fillRect/>
          </a:stretch>
        </p:blipFill>
        <p:spPr bwMode="auto">
          <a:xfrm>
            <a:off x="4800600" y="2681288"/>
            <a:ext cx="4267200" cy="276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7" name="TextBox 3"/>
          <p:cNvSpPr txBox="1">
            <a:spLocks noChangeArrowheads="1"/>
          </p:cNvSpPr>
          <p:nvPr/>
        </p:nvSpPr>
        <p:spPr bwMode="auto">
          <a:xfrm>
            <a:off x="5608638" y="1981200"/>
            <a:ext cx="36290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Comparison of GIA Model to Satellite Data, Geoid Height Trend</a:t>
            </a:r>
          </a:p>
        </p:txBody>
      </p:sp>
      <p:sp>
        <p:nvSpPr>
          <p:cNvPr id="25608" name="TextBox 9"/>
          <p:cNvSpPr txBox="1">
            <a:spLocks noChangeArrowheads="1"/>
          </p:cNvSpPr>
          <p:nvPr/>
        </p:nvSpPr>
        <p:spPr bwMode="auto">
          <a:xfrm>
            <a:off x="7412038" y="5443538"/>
            <a:ext cx="2438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Jacob, et al., 2012</a:t>
            </a:r>
          </a:p>
        </p:txBody>
      </p:sp>
      <p:sp>
        <p:nvSpPr>
          <p:cNvPr id="2560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64E0B25-6C85-4D25-9F35-FE2D2718347A}" type="slidenum">
              <a:rPr lang="en-US" altLang="en-US" sz="1200" smtClean="0">
                <a:solidFill>
                  <a:srgbClr val="898989"/>
                </a:solidFill>
              </a:rPr>
              <a:pPr>
                <a:spcBef>
                  <a:spcPct val="0"/>
                </a:spcBef>
                <a:buFontTx/>
                <a:buNone/>
              </a:pPr>
              <a:t>92</a:t>
            </a:fld>
            <a:endParaRPr lang="en-US" altLang="en-US" sz="1200">
              <a:solidFill>
                <a:srgbClr val="898989"/>
              </a:solidFill>
            </a:endParaRPr>
          </a:p>
        </p:txBody>
      </p:sp>
    </p:spTree>
    <p:extLst>
      <p:ext uri="{BB962C8B-B14F-4D97-AF65-F5344CB8AC3E}">
        <p14:creationId xmlns:p14="http://schemas.microsoft.com/office/powerpoint/2010/main" val="3885253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56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274638"/>
            <a:ext cx="8229600" cy="715962"/>
          </a:xfrm>
        </p:spPr>
        <p:txBody>
          <a:bodyPr/>
          <a:lstStyle/>
          <a:p>
            <a:r>
              <a:rPr lang="en-US" altLang="en-US" sz="3200"/>
              <a:t>2. How to Monitor?</a:t>
            </a:r>
          </a:p>
        </p:txBody>
      </p:sp>
      <p:sp>
        <p:nvSpPr>
          <p:cNvPr id="28675" name="TextBox 1"/>
          <p:cNvSpPr txBox="1">
            <a:spLocks noChangeArrowheads="1"/>
          </p:cNvSpPr>
          <p:nvPr/>
        </p:nvSpPr>
        <p:spPr bwMode="auto">
          <a:xfrm>
            <a:off x="311150" y="1524000"/>
            <a:ext cx="849471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AutoNum type="arabicPeriod"/>
            </a:pPr>
            <a:r>
              <a:rPr lang="en-US" altLang="en-US" sz="1800">
                <a:cs typeface="Arial" panose="020B0604020202020204" pitchFamily="34" charset="0"/>
              </a:rPr>
              <a:t>Estimate most of the geoid change from satellite gravity measurements, which measures total change regardless of the source.</a:t>
            </a:r>
          </a:p>
          <a:p>
            <a:pPr eaLnBrk="1" hangingPunct="1">
              <a:spcBef>
                <a:spcPct val="0"/>
              </a:spcBef>
              <a:buFontTx/>
              <a:buAutoNum type="arabicPeriod"/>
            </a:pPr>
            <a:r>
              <a:rPr lang="en-US" altLang="en-US" sz="1800">
                <a:cs typeface="Arial" panose="020B0604020202020204" pitchFamily="34" charset="0"/>
              </a:rPr>
              <a:t>Add in “small” gravity signals that the satellites can’t detect but do affect the geoid, from models or data.</a:t>
            </a:r>
          </a:p>
          <a:p>
            <a:pPr eaLnBrk="1" hangingPunct="1">
              <a:spcBef>
                <a:spcPct val="0"/>
              </a:spcBef>
              <a:buFontTx/>
              <a:buAutoNum type="arabicPeriod"/>
            </a:pPr>
            <a:r>
              <a:rPr lang="en-US" altLang="en-US" sz="1800">
                <a:cs typeface="Arial" panose="020B0604020202020204" pitchFamily="34" charset="0"/>
              </a:rPr>
              <a:t>Create a combined gravity model of change over time and estimate the geoid change over time from that.</a:t>
            </a:r>
          </a:p>
        </p:txBody>
      </p:sp>
      <p:sp>
        <p:nvSpPr>
          <p:cNvPr id="28676" name="TextBox 4"/>
          <p:cNvSpPr txBox="1">
            <a:spLocks noChangeArrowheads="1"/>
          </p:cNvSpPr>
          <p:nvPr/>
        </p:nvSpPr>
        <p:spPr bwMode="auto">
          <a:xfrm>
            <a:off x="200025" y="1001713"/>
            <a:ext cx="387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Possibility 2: Direct Measurement</a:t>
            </a:r>
          </a:p>
        </p:txBody>
      </p:sp>
      <p:cxnSp>
        <p:nvCxnSpPr>
          <p:cNvPr id="6" name="Straight Connector 5"/>
          <p:cNvCxnSpPr/>
          <p:nvPr/>
        </p:nvCxnSpPr>
        <p:spPr>
          <a:xfrm>
            <a:off x="200025" y="3505200"/>
            <a:ext cx="8715375"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 name="Group 1"/>
          <p:cNvGrpSpPr>
            <a:grpSpLocks/>
          </p:cNvGrpSpPr>
          <p:nvPr/>
        </p:nvGrpSpPr>
        <p:grpSpPr bwMode="auto">
          <a:xfrm>
            <a:off x="200025" y="3659188"/>
            <a:ext cx="4295775" cy="3270250"/>
            <a:chOff x="200025" y="3659188"/>
            <a:chExt cx="4295775" cy="3270250"/>
          </a:xfrm>
        </p:grpSpPr>
        <p:sp>
          <p:nvSpPr>
            <p:cNvPr id="28684" name="TextBox 6"/>
            <p:cNvSpPr txBox="1">
              <a:spLocks noChangeArrowheads="1"/>
            </p:cNvSpPr>
            <p:nvPr/>
          </p:nvSpPr>
          <p:spPr bwMode="auto">
            <a:xfrm>
              <a:off x="1447800" y="3659188"/>
              <a:ext cx="1684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Can we do it?</a:t>
              </a:r>
            </a:p>
          </p:txBody>
        </p:sp>
        <p:sp>
          <p:nvSpPr>
            <p:cNvPr id="8" name="TextBox 7"/>
            <p:cNvSpPr txBox="1"/>
            <p:nvPr/>
          </p:nvSpPr>
          <p:spPr>
            <a:xfrm>
              <a:off x="200025" y="4067175"/>
              <a:ext cx="4295775" cy="2862263"/>
            </a:xfrm>
            <a:prstGeom prst="rect">
              <a:avLst/>
            </a:prstGeom>
            <a:noFill/>
          </p:spPr>
          <p:txBody>
            <a:bodyPr>
              <a:spAutoFit/>
            </a:bodyPr>
            <a:lstStyle/>
            <a:p>
              <a:pPr>
                <a:defRPr/>
              </a:pPr>
              <a:r>
                <a:rPr lang="en-US" dirty="0">
                  <a:latin typeface="+mn-lt"/>
                </a:rPr>
                <a:t>Yes.</a:t>
              </a:r>
            </a:p>
            <a:p>
              <a:pPr>
                <a:defRPr/>
              </a:pPr>
              <a:r>
                <a:rPr lang="en-US" altLang="en-US" dirty="0">
                  <a:latin typeface="+mn-lt"/>
                  <a:cs typeface="Arial" panose="020B0604020202020204" pitchFamily="34" charset="0"/>
                </a:rPr>
                <a:t>- Satellite gravity from GRACE exists from 2008 – present, but it is at end-of-life.</a:t>
              </a:r>
            </a:p>
            <a:p>
              <a:pPr>
                <a:defRPr/>
              </a:pPr>
              <a:r>
                <a:rPr lang="en-US" altLang="en-US" dirty="0">
                  <a:latin typeface="+mn-lt"/>
                  <a:cs typeface="Arial" panose="020B0604020202020204" pitchFamily="34" charset="0"/>
                </a:rPr>
                <a:t>- Satellite gravity will be provided by GRACE Follow-On starting in early 2019, if all goes well.</a:t>
              </a:r>
            </a:p>
            <a:p>
              <a:pPr>
                <a:defRPr/>
              </a:pPr>
              <a:r>
                <a:rPr lang="en-US" altLang="en-US" dirty="0">
                  <a:latin typeface="+mn-lt"/>
                  <a:cs typeface="Arial" panose="020B0604020202020204" pitchFamily="34" charset="0"/>
                </a:rPr>
                <a:t>- We can research which “small” signals are needed; data and models mostly exist.</a:t>
              </a:r>
            </a:p>
            <a:p>
              <a:pPr>
                <a:defRPr/>
              </a:pPr>
              <a:r>
                <a:rPr lang="en-US" altLang="en-US" dirty="0">
                  <a:latin typeface="+mn-lt"/>
                  <a:cs typeface="Arial" panose="020B0604020202020204" pitchFamily="34" charset="0"/>
                </a:rPr>
                <a:t>- NGS has experts at merging gravity data and making geoid models.</a:t>
              </a:r>
            </a:p>
          </p:txBody>
        </p:sp>
      </p:grpSp>
      <p:grpSp>
        <p:nvGrpSpPr>
          <p:cNvPr id="3" name="Group 2"/>
          <p:cNvGrpSpPr>
            <a:grpSpLocks/>
          </p:cNvGrpSpPr>
          <p:nvPr/>
        </p:nvGrpSpPr>
        <p:grpSpPr bwMode="auto">
          <a:xfrm>
            <a:off x="4660900" y="3643313"/>
            <a:ext cx="4294188" cy="3094037"/>
            <a:chOff x="4660900" y="3643313"/>
            <a:chExt cx="4294188" cy="3094037"/>
          </a:xfrm>
        </p:grpSpPr>
        <p:sp>
          <p:nvSpPr>
            <p:cNvPr id="28682" name="TextBox 8"/>
            <p:cNvSpPr txBox="1">
              <a:spLocks noChangeArrowheads="1"/>
            </p:cNvSpPr>
            <p:nvPr/>
          </p:nvSpPr>
          <p:spPr bwMode="auto">
            <a:xfrm>
              <a:off x="5862638" y="3643313"/>
              <a:ext cx="203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Should we do it?</a:t>
              </a:r>
            </a:p>
          </p:txBody>
        </p:sp>
        <p:sp>
          <p:nvSpPr>
            <p:cNvPr id="10" name="TextBox 9"/>
            <p:cNvSpPr txBox="1"/>
            <p:nvPr/>
          </p:nvSpPr>
          <p:spPr>
            <a:xfrm>
              <a:off x="4660900" y="4151313"/>
              <a:ext cx="4294188" cy="2586037"/>
            </a:xfrm>
            <a:prstGeom prst="rect">
              <a:avLst/>
            </a:prstGeom>
            <a:noFill/>
          </p:spPr>
          <p:txBody>
            <a:bodyPr>
              <a:spAutoFit/>
            </a:bodyPr>
            <a:lstStyle/>
            <a:p>
              <a:pPr>
                <a:defRPr/>
              </a:pPr>
              <a:r>
                <a:rPr lang="en-US" dirty="0">
                  <a:latin typeface="+mn-lt"/>
                </a:rPr>
                <a:t>Very likely.</a:t>
              </a:r>
            </a:p>
            <a:p>
              <a:pPr>
                <a:defRPr/>
              </a:pPr>
              <a:r>
                <a:rPr lang="en-US" altLang="en-US" dirty="0">
                  <a:latin typeface="+mn-lt"/>
                  <a:cs typeface="Arial" panose="020B0604020202020204" pitchFamily="34" charset="0"/>
                </a:rPr>
                <a:t>- Relies on satellite gravity data that is either freely available or highly-likely to be available soon.</a:t>
              </a:r>
            </a:p>
            <a:p>
              <a:pPr>
                <a:defRPr/>
              </a:pPr>
              <a:r>
                <a:rPr lang="en-US" altLang="en-US" dirty="0">
                  <a:latin typeface="+mn-lt"/>
                  <a:cs typeface="Arial" panose="020B0604020202020204" pitchFamily="34" charset="0"/>
                </a:rPr>
                <a:t>- Requires building some in-house expertise but mostly relies on existing expertise.</a:t>
              </a:r>
            </a:p>
            <a:p>
              <a:pPr>
                <a:defRPr/>
              </a:pPr>
              <a:r>
                <a:rPr lang="en-US" altLang="en-US" dirty="0">
                  <a:latin typeface="+mn-lt"/>
                  <a:cs typeface="Arial" panose="020B0604020202020204" pitchFamily="34" charset="0"/>
                </a:rPr>
                <a:t>- Only a small portion of the monitoring relies on models or data created outside NGS.</a:t>
              </a:r>
            </a:p>
          </p:txBody>
        </p:sp>
      </p:grpSp>
      <p:cxnSp>
        <p:nvCxnSpPr>
          <p:cNvPr id="11" name="Straight Connector 10"/>
          <p:cNvCxnSpPr/>
          <p:nvPr/>
        </p:nvCxnSpPr>
        <p:spPr>
          <a:xfrm>
            <a:off x="4572000" y="3505200"/>
            <a:ext cx="0" cy="3352800"/>
          </a:xfrm>
          <a:prstGeom prst="line">
            <a:avLst/>
          </a:prstGeom>
        </p:spPr>
        <p:style>
          <a:lnRef idx="1">
            <a:schemeClr val="dk1"/>
          </a:lnRef>
          <a:fillRef idx="0">
            <a:schemeClr val="dk1"/>
          </a:fillRef>
          <a:effectRef idx="0">
            <a:schemeClr val="dk1"/>
          </a:effectRef>
          <a:fontRef idx="minor">
            <a:schemeClr val="tx1"/>
          </a:fontRef>
        </p:style>
      </p:cxnSp>
      <p:sp>
        <p:nvSpPr>
          <p:cNvPr id="2868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208F1D7-AA96-485E-8CE0-A2ABECDC1B08}" type="slidenum">
              <a:rPr lang="en-US" altLang="en-US" sz="1200" smtClean="0">
                <a:solidFill>
                  <a:srgbClr val="898989"/>
                </a:solidFill>
              </a:rPr>
              <a:pPr>
                <a:spcBef>
                  <a:spcPct val="0"/>
                </a:spcBef>
                <a:buFontTx/>
                <a:buNone/>
              </a:pPr>
              <a:t>93</a:t>
            </a:fld>
            <a:endParaRPr lang="en-US" altLang="en-US" sz="1200">
              <a:solidFill>
                <a:srgbClr val="898989"/>
              </a:solidFill>
            </a:endParaRPr>
          </a:p>
        </p:txBody>
      </p:sp>
    </p:spTree>
    <p:extLst>
      <p:ext uri="{BB962C8B-B14F-4D97-AF65-F5344CB8AC3E}">
        <p14:creationId xmlns:p14="http://schemas.microsoft.com/office/powerpoint/2010/main" val="2193384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274638"/>
            <a:ext cx="9144000" cy="715962"/>
          </a:xfrm>
        </p:spPr>
        <p:txBody>
          <a:bodyPr/>
          <a:lstStyle/>
          <a:p>
            <a:r>
              <a:rPr lang="en-US" altLang="en-US" sz="2800"/>
              <a:t>Geoid Change Based on Monthly GRACE Solutions 2002-2014</a:t>
            </a:r>
          </a:p>
        </p:txBody>
      </p:sp>
      <p:sp>
        <p:nvSpPr>
          <p:cNvPr id="29699" name="Content Placeholder 2"/>
          <p:cNvSpPr>
            <a:spLocks noGrp="1"/>
          </p:cNvSpPr>
          <p:nvPr>
            <p:ph idx="1"/>
          </p:nvPr>
        </p:nvSpPr>
        <p:spPr/>
        <p:txBody>
          <a:bodyPr/>
          <a:lstStyle/>
          <a:p>
            <a:endParaRPr lang="en-US" altLang="en-US"/>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14475"/>
            <a:ext cx="3838575"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1" name="TextBox 3"/>
          <p:cNvSpPr txBox="1">
            <a:spLocks noChangeArrowheads="1"/>
          </p:cNvSpPr>
          <p:nvPr/>
        </p:nvSpPr>
        <p:spPr bwMode="auto">
          <a:xfrm>
            <a:off x="457200" y="1066800"/>
            <a:ext cx="3282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Annual Change Amplitude in mm</a:t>
            </a:r>
          </a:p>
        </p:txBody>
      </p:sp>
      <p:grpSp>
        <p:nvGrpSpPr>
          <p:cNvPr id="2" name="Group 1"/>
          <p:cNvGrpSpPr>
            <a:grpSpLocks/>
          </p:cNvGrpSpPr>
          <p:nvPr/>
        </p:nvGrpSpPr>
        <p:grpSpPr bwMode="auto">
          <a:xfrm>
            <a:off x="4800600" y="914400"/>
            <a:ext cx="3857625" cy="5562600"/>
            <a:chOff x="4800600" y="914400"/>
            <a:chExt cx="3857625" cy="5562600"/>
          </a:xfrm>
        </p:grpSpPr>
        <p:pic>
          <p:nvPicPr>
            <p:cNvPr id="29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504950"/>
              <a:ext cx="3857625"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24" name="TextBox 4"/>
            <p:cNvSpPr txBox="1">
              <a:spLocks noChangeArrowheads="1"/>
            </p:cNvSpPr>
            <p:nvPr/>
          </p:nvSpPr>
          <p:spPr bwMode="auto">
            <a:xfrm>
              <a:off x="4932031" y="914400"/>
              <a:ext cx="35947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t>Trend in cm</a:t>
              </a:r>
            </a:p>
            <a:p>
              <a:pPr algn="ctr" eaLnBrk="1" hangingPunct="1">
                <a:spcBef>
                  <a:spcPct val="0"/>
                </a:spcBef>
                <a:buFontTx/>
                <a:buNone/>
              </a:pPr>
              <a:r>
                <a:rPr lang="en-US" altLang="en-US" sz="1800"/>
                <a:t>Accumulated Change Over 1 Decade</a:t>
              </a:r>
            </a:p>
          </p:txBody>
        </p:sp>
      </p:grpSp>
      <p:sp>
        <p:nvSpPr>
          <p:cNvPr id="29703" name="TextBox 5"/>
          <p:cNvSpPr txBox="1">
            <a:spLocks noChangeArrowheads="1"/>
          </p:cNvSpPr>
          <p:nvPr/>
        </p:nvSpPr>
        <p:spPr bwMode="auto">
          <a:xfrm>
            <a:off x="2590800" y="6519863"/>
            <a:ext cx="4073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t>Images courtesy of Ryan A. Hardy, pers. comm.</a:t>
            </a:r>
          </a:p>
        </p:txBody>
      </p:sp>
      <p:sp>
        <p:nvSpPr>
          <p:cNvPr id="23572" name="TextBox 36863"/>
          <p:cNvSpPr txBox="1">
            <a:spLocks noChangeArrowheads="1"/>
          </p:cNvSpPr>
          <p:nvPr/>
        </p:nvSpPr>
        <p:spPr bwMode="auto">
          <a:xfrm>
            <a:off x="0" y="5497513"/>
            <a:ext cx="421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AK &amp; W. Canada: Up to .45 cm annual cycle</a:t>
            </a:r>
          </a:p>
        </p:txBody>
      </p:sp>
      <p:sp>
        <p:nvSpPr>
          <p:cNvPr id="27657" name="TextBox 34"/>
          <p:cNvSpPr txBox="1">
            <a:spLocks noChangeArrowheads="1"/>
          </p:cNvSpPr>
          <p:nvPr/>
        </p:nvSpPr>
        <p:spPr bwMode="auto">
          <a:xfrm>
            <a:off x="5419725" y="5334000"/>
            <a:ext cx="2730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AK: Up to 1 cm per decade</a:t>
            </a:r>
          </a:p>
          <a:p>
            <a:pPr eaLnBrk="1" hangingPunct="1">
              <a:spcBef>
                <a:spcPct val="0"/>
              </a:spcBef>
              <a:buFontTx/>
              <a:buNone/>
            </a:pPr>
            <a:r>
              <a:rPr lang="en-US" altLang="en-US" sz="1800"/>
              <a:t>Canada: 1.5 cm per decade</a:t>
            </a:r>
          </a:p>
        </p:txBody>
      </p:sp>
      <p:grpSp>
        <p:nvGrpSpPr>
          <p:cNvPr id="7" name="Group 6"/>
          <p:cNvGrpSpPr>
            <a:grpSpLocks/>
          </p:cNvGrpSpPr>
          <p:nvPr/>
        </p:nvGrpSpPr>
        <p:grpSpPr bwMode="auto">
          <a:xfrm>
            <a:off x="4297363" y="1916113"/>
            <a:ext cx="4332287" cy="2449512"/>
            <a:chOff x="4297363" y="1916113"/>
            <a:chExt cx="4332287" cy="2449512"/>
          </a:xfrm>
        </p:grpSpPr>
        <p:grpSp>
          <p:nvGrpSpPr>
            <p:cNvPr id="29708" name="Group 3"/>
            <p:cNvGrpSpPr>
              <a:grpSpLocks/>
            </p:cNvGrpSpPr>
            <p:nvPr/>
          </p:nvGrpSpPr>
          <p:grpSpPr bwMode="auto">
            <a:xfrm>
              <a:off x="4297363" y="1916113"/>
              <a:ext cx="4332287" cy="2449512"/>
              <a:chOff x="4297363" y="1916113"/>
              <a:chExt cx="4332287" cy="2449512"/>
            </a:xfrm>
          </p:grpSpPr>
          <p:grpSp>
            <p:nvGrpSpPr>
              <p:cNvPr id="29712" name="Group 2"/>
              <p:cNvGrpSpPr>
                <a:grpSpLocks/>
              </p:cNvGrpSpPr>
              <p:nvPr/>
            </p:nvGrpSpPr>
            <p:grpSpPr bwMode="auto">
              <a:xfrm>
                <a:off x="4297363" y="1916113"/>
                <a:ext cx="4332287" cy="2449512"/>
                <a:chOff x="4297363" y="1916113"/>
                <a:chExt cx="4332287" cy="2449512"/>
              </a:xfrm>
            </p:grpSpPr>
            <p:sp>
              <p:nvSpPr>
                <p:cNvPr id="29714" name="TextBox 6"/>
                <p:cNvSpPr txBox="1">
                  <a:spLocks noChangeArrowheads="1"/>
                </p:cNvSpPr>
                <p:nvPr/>
              </p:nvSpPr>
              <p:spPr bwMode="auto">
                <a:xfrm>
                  <a:off x="7734300" y="2576512"/>
                  <a:ext cx="895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1 to 1.5</a:t>
                  </a:r>
                </a:p>
              </p:txBody>
            </p:sp>
            <p:cxnSp>
              <p:nvCxnSpPr>
                <p:cNvPr id="9" name="Straight Arrow Connector 8"/>
                <p:cNvCxnSpPr>
                  <a:stCxn id="29714" idx="1"/>
                </p:cNvCxnSpPr>
                <p:nvPr/>
              </p:nvCxnSpPr>
              <p:spPr>
                <a:xfrm flipH="1">
                  <a:off x="6977063" y="2762250"/>
                  <a:ext cx="757237" cy="18415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29716" name="TextBox 9"/>
                <p:cNvSpPr txBox="1">
                  <a:spLocks noChangeArrowheads="1"/>
                </p:cNvSpPr>
                <p:nvPr/>
              </p:nvSpPr>
              <p:spPr bwMode="auto">
                <a:xfrm>
                  <a:off x="7696200" y="3403600"/>
                  <a:ext cx="895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0.5 to 1</a:t>
                  </a:r>
                </a:p>
              </p:txBody>
            </p:sp>
            <p:cxnSp>
              <p:nvCxnSpPr>
                <p:cNvPr id="12" name="Straight Arrow Connector 11"/>
                <p:cNvCxnSpPr/>
                <p:nvPr/>
              </p:nvCxnSpPr>
              <p:spPr>
                <a:xfrm flipH="1" flipV="1">
                  <a:off x="7335838" y="3276600"/>
                  <a:ext cx="442912" cy="31115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29718" name="TextBox 12"/>
                <p:cNvSpPr txBox="1">
                  <a:spLocks noChangeArrowheads="1"/>
                </p:cNvSpPr>
                <p:nvPr/>
              </p:nvSpPr>
              <p:spPr bwMode="auto">
                <a:xfrm>
                  <a:off x="7734300" y="3773488"/>
                  <a:ext cx="895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0 to 0.5</a:t>
                  </a:r>
                </a:p>
              </p:txBody>
            </p:sp>
            <p:cxnSp>
              <p:nvCxnSpPr>
                <p:cNvPr id="15" name="Straight Arrow Connector 14"/>
                <p:cNvCxnSpPr>
                  <a:stCxn id="29718" idx="1"/>
                </p:cNvCxnSpPr>
                <p:nvPr/>
              </p:nvCxnSpPr>
              <p:spPr>
                <a:xfrm flipH="1" flipV="1">
                  <a:off x="7086600" y="3773488"/>
                  <a:ext cx="647700" cy="18415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29720" name="TextBox 15"/>
                <p:cNvSpPr txBox="1">
                  <a:spLocks noChangeArrowheads="1"/>
                </p:cNvSpPr>
                <p:nvPr/>
              </p:nvSpPr>
              <p:spPr bwMode="auto">
                <a:xfrm>
                  <a:off x="5102225" y="3995738"/>
                  <a:ext cx="965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-0.5 to 0</a:t>
                  </a:r>
                </a:p>
              </p:txBody>
            </p:sp>
            <p:cxnSp>
              <p:nvCxnSpPr>
                <p:cNvPr id="18" name="Straight Arrow Connector 17"/>
                <p:cNvCxnSpPr>
                  <a:stCxn id="29720" idx="3"/>
                </p:cNvCxnSpPr>
                <p:nvPr/>
              </p:nvCxnSpPr>
              <p:spPr>
                <a:xfrm>
                  <a:off x="6067425" y="4179888"/>
                  <a:ext cx="661988" cy="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29722" name="TextBox 20"/>
                <p:cNvSpPr txBox="1">
                  <a:spLocks noChangeArrowheads="1"/>
                </p:cNvSpPr>
                <p:nvPr/>
              </p:nvSpPr>
              <p:spPr bwMode="auto">
                <a:xfrm>
                  <a:off x="4297363" y="1916113"/>
                  <a:ext cx="1036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-1 to -0.5</a:t>
                  </a:r>
                </a:p>
              </p:txBody>
            </p:sp>
          </p:grpSp>
          <p:cxnSp>
            <p:nvCxnSpPr>
              <p:cNvPr id="23" name="Straight Arrow Connector 22"/>
              <p:cNvCxnSpPr/>
              <p:nvPr/>
            </p:nvCxnSpPr>
            <p:spPr>
              <a:xfrm>
                <a:off x="5334000" y="2182813"/>
                <a:ext cx="381000" cy="331787"/>
              </a:xfrm>
              <a:prstGeom prst="straightConnector1">
                <a:avLst/>
              </a:prstGeom>
              <a:ln w="19050">
                <a:solidFill>
                  <a:schemeClr val="tx1"/>
                </a:solidFill>
                <a:tailEnd type="arrow"/>
              </a:ln>
            </p:spPr>
            <p:style>
              <a:lnRef idx="1">
                <a:schemeClr val="dk1"/>
              </a:lnRef>
              <a:fillRef idx="0">
                <a:schemeClr val="dk1"/>
              </a:fillRef>
              <a:effectRef idx="0">
                <a:schemeClr val="dk1"/>
              </a:effectRef>
              <a:fontRef idx="minor">
                <a:schemeClr val="tx1"/>
              </a:fontRef>
            </p:style>
          </p:cxnSp>
        </p:grpSp>
        <p:cxnSp>
          <p:nvCxnSpPr>
            <p:cNvPr id="27" name="Straight Arrow Connector 26"/>
            <p:cNvCxnSpPr/>
            <p:nvPr/>
          </p:nvCxnSpPr>
          <p:spPr bwMode="auto">
            <a:xfrm flipV="1">
              <a:off x="5486400" y="2773363"/>
              <a:ext cx="0" cy="1222375"/>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29710" name="TextBox 6"/>
            <p:cNvSpPr txBox="1">
              <a:spLocks noChangeArrowheads="1"/>
            </p:cNvSpPr>
            <p:nvPr/>
          </p:nvSpPr>
          <p:spPr bwMode="auto">
            <a:xfrm>
              <a:off x="8174448" y="1992005"/>
              <a:ext cx="4171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4+</a:t>
              </a:r>
            </a:p>
          </p:txBody>
        </p:sp>
        <p:cxnSp>
          <p:nvCxnSpPr>
            <p:cNvPr id="30" name="Straight Arrow Connector 29"/>
            <p:cNvCxnSpPr/>
            <p:nvPr/>
          </p:nvCxnSpPr>
          <p:spPr bwMode="auto">
            <a:xfrm flipH="1" flipV="1">
              <a:off x="7778750" y="2144713"/>
              <a:ext cx="438150" cy="58737"/>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sp>
        <p:nvSpPr>
          <p:cNvPr id="2970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BAAC42F-FB4F-47B8-A80D-531F7AD58746}" type="slidenum">
              <a:rPr lang="en-US" altLang="en-US" sz="1200" smtClean="0">
                <a:solidFill>
                  <a:srgbClr val="898989"/>
                </a:solidFill>
              </a:rPr>
              <a:pPr>
                <a:spcBef>
                  <a:spcPct val="0"/>
                </a:spcBef>
                <a:buFontTx/>
                <a:buNone/>
              </a:pPr>
              <a:t>94</a:t>
            </a:fld>
            <a:endParaRPr lang="en-US" altLang="en-US" sz="1200">
              <a:solidFill>
                <a:srgbClr val="898989"/>
              </a:solidFill>
            </a:endParaRPr>
          </a:p>
        </p:txBody>
      </p:sp>
    </p:spTree>
    <p:extLst>
      <p:ext uri="{BB962C8B-B14F-4D97-AF65-F5344CB8AC3E}">
        <p14:creationId xmlns:p14="http://schemas.microsoft.com/office/powerpoint/2010/main" val="1668201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6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72" grpId="0"/>
      <p:bldP spid="2765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27075"/>
          </a:xfrm>
        </p:spPr>
        <p:txBody>
          <a:bodyPr/>
          <a:lstStyle/>
          <a:p>
            <a:r>
              <a:rPr lang="en-US" altLang="en-US" sz="3200"/>
              <a:t>Possible Monitoring Scenarios</a:t>
            </a:r>
          </a:p>
        </p:txBody>
      </p:sp>
      <p:sp>
        <p:nvSpPr>
          <p:cNvPr id="17411" name="Content Placeholder 2"/>
          <p:cNvSpPr>
            <a:spLocks noGrp="1"/>
          </p:cNvSpPr>
          <p:nvPr>
            <p:ph idx="1"/>
          </p:nvPr>
        </p:nvSpPr>
        <p:spPr>
          <a:xfrm>
            <a:off x="152400" y="990600"/>
            <a:ext cx="8839200" cy="4525963"/>
          </a:xfrm>
        </p:spPr>
        <p:txBody>
          <a:bodyPr/>
          <a:lstStyle/>
          <a:p>
            <a:pPr marL="0" indent="0">
              <a:buFont typeface="Arial" panose="020B0604020202020204" pitchFamily="34" charset="0"/>
              <a:buNone/>
              <a:defRPr/>
            </a:pPr>
            <a:r>
              <a:rPr lang="en-US" altLang="en-US" sz="2400" b="1" dirty="0"/>
              <a:t>Primary Operations (Proposal 2): </a:t>
            </a:r>
          </a:p>
          <a:p>
            <a:pPr marL="0" indent="0">
              <a:buFont typeface="Arial" panose="020B0604020202020204" pitchFamily="34" charset="0"/>
              <a:buNone/>
              <a:defRPr/>
            </a:pPr>
            <a:r>
              <a:rPr lang="en-US" altLang="en-US" sz="2400" dirty="0"/>
              <a:t>For next 30 years: Estimate geoid change rate from GRACE/GRACE-FO. Add in “small” signals from surface gravity and models. </a:t>
            </a:r>
            <a:br>
              <a:rPr lang="en-US" altLang="en-US" sz="2400" dirty="0"/>
            </a:br>
            <a:r>
              <a:rPr lang="en-US" altLang="en-US" sz="2400" dirty="0"/>
              <a:t>(85% modeling, 15% new campaigns)</a:t>
            </a:r>
          </a:p>
          <a:p>
            <a:pPr marL="0" indent="0">
              <a:buFont typeface="Arial" panose="020B0604020202020204" pitchFamily="34" charset="0"/>
              <a:buNone/>
              <a:defRPr/>
            </a:pPr>
            <a:endParaRPr lang="en-US" altLang="en-US" sz="2400" dirty="0"/>
          </a:p>
          <a:p>
            <a:pPr marL="0" indent="0">
              <a:buFont typeface="Arial" panose="020B0604020202020204" pitchFamily="34" charset="0"/>
              <a:buNone/>
              <a:defRPr/>
            </a:pPr>
            <a:r>
              <a:rPr lang="en-US" altLang="en-US" sz="2400" b="1" dirty="0"/>
              <a:t>Emergency Response Operations: </a:t>
            </a:r>
          </a:p>
          <a:p>
            <a:pPr marL="0" indent="0">
              <a:buFont typeface="Arial" panose="020B0604020202020204" pitchFamily="34" charset="0"/>
              <a:buNone/>
              <a:defRPr/>
            </a:pPr>
            <a:r>
              <a:rPr lang="en-US" altLang="en-US" sz="2400" dirty="0"/>
              <a:t>For cataclysmic events, measure with satellite gravity, surface gravity, and GNSS instruments. (100% new campaigns)</a:t>
            </a:r>
          </a:p>
          <a:p>
            <a:pPr marL="0" indent="0">
              <a:buFont typeface="Arial" panose="020B0604020202020204" pitchFamily="34" charset="0"/>
              <a:buNone/>
              <a:defRPr/>
            </a:pPr>
            <a:endParaRPr lang="en-US" altLang="en-US" sz="2400" dirty="0"/>
          </a:p>
          <a:p>
            <a:pPr marL="0" indent="0">
              <a:buFont typeface="Arial" panose="020B0604020202020204" pitchFamily="34" charset="0"/>
              <a:buNone/>
              <a:defRPr/>
            </a:pPr>
            <a:r>
              <a:rPr lang="en-US" altLang="en-US" sz="2400" b="1" dirty="0">
                <a:solidFill>
                  <a:schemeClr val="tx1">
                    <a:lumMod val="50000"/>
                    <a:lumOff val="50000"/>
                  </a:schemeClr>
                </a:solidFill>
              </a:rPr>
              <a:t>Backup Operations (Proposal 1, if failure of gravity satellites):</a:t>
            </a:r>
          </a:p>
          <a:p>
            <a:pPr marL="0" indent="0">
              <a:buFont typeface="Arial" panose="020B0604020202020204" pitchFamily="34" charset="0"/>
              <a:buNone/>
              <a:defRPr/>
            </a:pPr>
            <a:r>
              <a:rPr lang="en-US" altLang="en-US" sz="2400" dirty="0">
                <a:solidFill>
                  <a:schemeClr val="tx1">
                    <a:lumMod val="50000"/>
                    <a:lumOff val="50000"/>
                  </a:schemeClr>
                </a:solidFill>
              </a:rPr>
              <a:t>Estimate gravity change from 1. mass change models and </a:t>
            </a:r>
            <a:br>
              <a:rPr lang="en-US" altLang="en-US" sz="2400" dirty="0">
                <a:solidFill>
                  <a:schemeClr val="tx1">
                    <a:lumMod val="50000"/>
                    <a:lumOff val="50000"/>
                  </a:schemeClr>
                </a:solidFill>
              </a:rPr>
            </a:br>
            <a:r>
              <a:rPr lang="en-US" altLang="en-US" sz="2400" dirty="0">
                <a:solidFill>
                  <a:schemeClr val="tx1">
                    <a:lumMod val="50000"/>
                    <a:lumOff val="50000"/>
                  </a:schemeClr>
                </a:solidFill>
              </a:rPr>
              <a:t>2. co-located vertical velocity measurements (GNSS) and surface  gravity measurements. </a:t>
            </a:r>
            <a:br>
              <a:rPr lang="en-US" altLang="en-US" sz="2400" dirty="0">
                <a:solidFill>
                  <a:schemeClr val="tx1">
                    <a:lumMod val="50000"/>
                    <a:lumOff val="50000"/>
                  </a:schemeClr>
                </a:solidFill>
              </a:rPr>
            </a:br>
            <a:r>
              <a:rPr lang="en-US" altLang="en-US" sz="2400" dirty="0">
                <a:solidFill>
                  <a:schemeClr val="tx1">
                    <a:lumMod val="50000"/>
                    <a:lumOff val="50000"/>
                  </a:schemeClr>
                </a:solidFill>
              </a:rPr>
              <a:t>(33% existing data, 33% modeling, 33% new campaigns)</a:t>
            </a:r>
          </a:p>
        </p:txBody>
      </p:sp>
      <p:sp>
        <p:nvSpPr>
          <p:cNvPr id="35844" name="TextBox 1"/>
          <p:cNvSpPr txBox="1">
            <a:spLocks noChangeArrowheads="1"/>
          </p:cNvSpPr>
          <p:nvPr/>
        </p:nvSpPr>
        <p:spPr bwMode="auto">
          <a:xfrm>
            <a:off x="5791200" y="1001713"/>
            <a:ext cx="3352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cs typeface="Arial" panose="020B0604020202020204" pitchFamily="34" charset="0"/>
              </a:rPr>
              <a:t>Caveat: With Current Technology!</a:t>
            </a:r>
          </a:p>
        </p:txBody>
      </p:sp>
      <p:sp>
        <p:nvSpPr>
          <p:cNvPr id="3584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65EA61C-21B7-43B8-BA54-CDD3B5CDF747}" type="slidenum">
              <a:rPr lang="en-US" altLang="en-US" sz="1200" smtClean="0">
                <a:solidFill>
                  <a:srgbClr val="898989"/>
                </a:solidFill>
              </a:rPr>
              <a:pPr>
                <a:spcBef>
                  <a:spcPct val="0"/>
                </a:spcBef>
                <a:buFontTx/>
                <a:buNone/>
              </a:pPr>
              <a:t>95</a:t>
            </a:fld>
            <a:endParaRPr lang="en-US" altLang="en-US" sz="1200">
              <a:solidFill>
                <a:srgbClr val="898989"/>
              </a:solidFill>
            </a:endParaRPr>
          </a:p>
        </p:txBody>
      </p:sp>
    </p:spTree>
    <p:extLst>
      <p:ext uri="{BB962C8B-B14F-4D97-AF65-F5344CB8AC3E}">
        <p14:creationId xmlns:p14="http://schemas.microsoft.com/office/powerpoint/2010/main" val="2954117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81472" y="2051289"/>
            <a:ext cx="3062528" cy="3629308"/>
          </a:xfrm>
        </p:spPr>
        <p:txBody>
          <a:bodyPr>
            <a:normAutofit fontScale="92500"/>
          </a:bodyPr>
          <a:lstStyle/>
          <a:p>
            <a:r>
              <a:rPr lang="en-US" sz="1901" dirty="0">
                <a:latin typeface="Helvetica" panose="020B0604020202020204" pitchFamily="34" charset="0"/>
                <a:cs typeface="Helvetica" panose="020B0604020202020204" pitchFamily="34" charset="0"/>
              </a:rPr>
              <a:t>Proposed Network</a:t>
            </a:r>
          </a:p>
          <a:p>
            <a:r>
              <a:rPr lang="en-US" sz="1901" dirty="0">
                <a:latin typeface="Helvetica" panose="020B0604020202020204" pitchFamily="34" charset="0"/>
                <a:cs typeface="Helvetica" panose="020B0604020202020204" pitchFamily="34" charset="0"/>
              </a:rPr>
              <a:t>~60 locations</a:t>
            </a:r>
          </a:p>
          <a:p>
            <a:r>
              <a:rPr lang="en-US" sz="1901" dirty="0">
                <a:latin typeface="Helvetica" panose="020B0604020202020204" pitchFamily="34" charset="0"/>
                <a:cs typeface="Helvetica" panose="020B0604020202020204" pitchFamily="34" charset="0"/>
              </a:rPr>
              <a:t>Observe every 1-3 years</a:t>
            </a:r>
          </a:p>
          <a:p>
            <a:r>
              <a:rPr lang="en-US" sz="1901" dirty="0">
                <a:latin typeface="Helvetica" panose="020B0604020202020204" pitchFamily="34" charset="0"/>
                <a:cs typeface="Helvetica" panose="020B0604020202020204" pitchFamily="34" charset="0"/>
              </a:rPr>
              <a:t>Build off existing NOAA FCORS Network</a:t>
            </a:r>
          </a:p>
          <a:p>
            <a:r>
              <a:rPr lang="en-US" sz="1901" dirty="0">
                <a:latin typeface="Helvetica" panose="020B0604020202020204" pitchFamily="34" charset="0"/>
                <a:cs typeface="Helvetica" panose="020B0604020202020204" pitchFamily="34" charset="0"/>
              </a:rPr>
              <a:t>Densify in areas with most geoid change (Great Lakes and Alaska)</a:t>
            </a:r>
          </a:p>
          <a:p>
            <a:r>
              <a:rPr lang="en-US" sz="1901" dirty="0">
                <a:latin typeface="Helvetica" panose="020B0604020202020204" pitchFamily="34" charset="0"/>
                <a:cs typeface="Helvetica" panose="020B0604020202020204" pitchFamily="34" charset="0"/>
              </a:rPr>
              <a:t>Additional benefits:</a:t>
            </a:r>
          </a:p>
          <a:p>
            <a:pPr lvl="1"/>
            <a:r>
              <a:rPr lang="en-US" sz="1500" dirty="0">
                <a:latin typeface="Helvetica" panose="020B0604020202020204" pitchFamily="34" charset="0"/>
                <a:cs typeface="Helvetica" panose="020B0604020202020204" pitchFamily="34" charset="0"/>
              </a:rPr>
              <a:t>Supports relative gravity efforts nationwide</a:t>
            </a:r>
          </a:p>
        </p:txBody>
      </p:sp>
      <p:sp>
        <p:nvSpPr>
          <p:cNvPr id="9" name="Title 1"/>
          <p:cNvSpPr>
            <a:spLocks noGrp="1"/>
          </p:cNvSpPr>
          <p:nvPr>
            <p:ph type="title"/>
          </p:nvPr>
        </p:nvSpPr>
        <p:spPr>
          <a:xfrm>
            <a:off x="95632" y="1186459"/>
            <a:ext cx="9048368" cy="740513"/>
          </a:xfrm>
        </p:spPr>
        <p:txBody>
          <a:bodyPr anchor="t">
            <a:noAutofit/>
          </a:bodyPr>
          <a:lstStyle/>
          <a:p>
            <a:pPr algn="l"/>
            <a:r>
              <a:rPr lang="en-US" sz="2700" dirty="0">
                <a:latin typeface="Helvetica" panose="020B0604020202020204" pitchFamily="34" charset="0"/>
                <a:cs typeface="Helvetica" panose="020B0604020202020204" pitchFamily="34" charset="0"/>
              </a:rPr>
              <a:t>Validation: Proposed Absolute Gravity Network</a:t>
            </a:r>
            <a:endParaRPr lang="en-US" sz="3000" dirty="0">
              <a:latin typeface="Helvetica" panose="020B0604020202020204" pitchFamily="34" charset="0"/>
              <a:cs typeface="Helvetica" panose="020B0604020202020204" pitchFamily="34" charset="0"/>
            </a:endParaRPr>
          </a:p>
        </p:txBody>
      </p:sp>
      <p:sp>
        <p:nvSpPr>
          <p:cNvPr id="7" name="TextBox 6"/>
          <p:cNvSpPr txBox="1"/>
          <p:nvPr/>
        </p:nvSpPr>
        <p:spPr>
          <a:xfrm>
            <a:off x="0" y="5753749"/>
            <a:ext cx="6858000" cy="230832"/>
          </a:xfrm>
          <a:prstGeom prst="rect">
            <a:avLst/>
          </a:prstGeom>
          <a:noFill/>
        </p:spPr>
        <p:txBody>
          <a:bodyPr wrap="square" rtlCol="0">
            <a:spAutoFit/>
          </a:bodyPr>
          <a:lstStyle/>
          <a:p>
            <a:r>
              <a:rPr lang="en-US" sz="900" dirty="0">
                <a:latin typeface="Helvetica" panose="020B0604020202020204" pitchFamily="34" charset="0"/>
                <a:cs typeface="Helvetica" panose="020B0604020202020204" pitchFamily="34" charset="0"/>
              </a:rPr>
              <a:t>Proposed, preliminary absolute gravity network with geoid rates from GRACE in mm/</a:t>
            </a:r>
            <a:r>
              <a:rPr lang="en-US" sz="900" dirty="0" err="1">
                <a:latin typeface="Helvetica" panose="020B0604020202020204" pitchFamily="34" charset="0"/>
                <a:cs typeface="Helvetica" panose="020B0604020202020204" pitchFamily="34" charset="0"/>
              </a:rPr>
              <a:t>yr</a:t>
            </a:r>
            <a:r>
              <a:rPr lang="en-US" sz="900" dirty="0">
                <a:latin typeface="Helvetica" panose="020B0604020202020204" pitchFamily="34" charset="0"/>
                <a:cs typeface="Helvetica" panose="020B0604020202020204" pitchFamily="34" charset="0"/>
              </a:rPr>
              <a:t> (contour interval = 0.1 mm/</a:t>
            </a:r>
            <a:r>
              <a:rPr lang="en-US" sz="900" dirty="0" err="1">
                <a:latin typeface="Helvetica" panose="020B0604020202020204" pitchFamily="34" charset="0"/>
                <a:cs typeface="Helvetica" panose="020B0604020202020204" pitchFamily="34" charset="0"/>
              </a:rPr>
              <a:t>yr</a:t>
            </a:r>
            <a:r>
              <a:rPr lang="en-US" sz="900" dirty="0">
                <a:latin typeface="Helvetica" panose="020B0604020202020204" pitchFamily="34" charset="0"/>
                <a:cs typeface="Helvetica" panose="020B0604020202020204" pitchFamily="34" charset="0"/>
              </a:rPr>
              <a:t>)</a:t>
            </a:r>
            <a:endParaRPr lang="en-US" sz="1050" dirty="0">
              <a:latin typeface="Helvetica" panose="020B0604020202020204" pitchFamily="34" charset="0"/>
              <a:cs typeface="Helvetica" panose="020B0604020202020204" pitchFamily="34" charset="0"/>
            </a:endParaRPr>
          </a:p>
        </p:txBody>
      </p:sp>
      <p:pic>
        <p:nvPicPr>
          <p:cNvPr id="8" name="Picture 7"/>
          <p:cNvPicPr/>
          <p:nvPr/>
        </p:nvPicPr>
        <p:blipFill rotWithShape="1">
          <a:blip r:embed="rId3">
            <a:extLst>
              <a:ext uri="{28A0092B-C50C-407E-A947-70E740481C1C}">
                <a14:useLocalDpi xmlns:a14="http://schemas.microsoft.com/office/drawing/2010/main" val="0"/>
              </a:ext>
            </a:extLst>
          </a:blip>
          <a:srcRect l="8854" t="23105" r="8705" b="11334"/>
          <a:stretch/>
        </p:blipFill>
        <p:spPr bwMode="auto">
          <a:xfrm>
            <a:off x="95631" y="2000124"/>
            <a:ext cx="5890211" cy="36190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14263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5632" y="1186459"/>
            <a:ext cx="9048368" cy="292584"/>
          </a:xfrm>
        </p:spPr>
        <p:txBody>
          <a:bodyPr anchor="t">
            <a:noAutofit/>
          </a:bodyPr>
          <a:lstStyle/>
          <a:p>
            <a:pPr algn="l"/>
            <a:r>
              <a:rPr lang="en-US" sz="2700" dirty="0">
                <a:latin typeface="Helvetica" panose="020B0604020202020204" pitchFamily="34" charset="0"/>
                <a:cs typeface="Helvetica" panose="020B0604020202020204" pitchFamily="34" charset="0"/>
              </a:rPr>
              <a:t>Validation: Proposed Absolute Gravity Network</a:t>
            </a:r>
            <a:endParaRPr lang="en-US" sz="3000" dirty="0">
              <a:latin typeface="Helvetica" panose="020B0604020202020204" pitchFamily="34" charset="0"/>
              <a:cs typeface="Helvetica" panose="020B0604020202020204" pitchFamily="34" charset="0"/>
            </a:endParaRPr>
          </a:p>
        </p:txBody>
      </p:sp>
      <p:sp>
        <p:nvSpPr>
          <p:cNvPr id="7" name="TextBox 6"/>
          <p:cNvSpPr txBox="1"/>
          <p:nvPr/>
        </p:nvSpPr>
        <p:spPr>
          <a:xfrm>
            <a:off x="0" y="5753749"/>
            <a:ext cx="6858000" cy="230832"/>
          </a:xfrm>
          <a:prstGeom prst="rect">
            <a:avLst/>
          </a:prstGeom>
          <a:noFill/>
        </p:spPr>
        <p:txBody>
          <a:bodyPr wrap="square" rtlCol="0">
            <a:spAutoFit/>
          </a:bodyPr>
          <a:lstStyle/>
          <a:p>
            <a:r>
              <a:rPr lang="en-US" sz="900" dirty="0">
                <a:latin typeface="Helvetica" panose="020B0604020202020204" pitchFamily="34" charset="0"/>
                <a:cs typeface="Helvetica" panose="020B0604020202020204" pitchFamily="34" charset="0"/>
              </a:rPr>
              <a:t>Proposed, preliminary absolute gravity network with geoid rates from GRACE in mm/</a:t>
            </a:r>
            <a:r>
              <a:rPr lang="en-US" sz="900" dirty="0" err="1">
                <a:latin typeface="Helvetica" panose="020B0604020202020204" pitchFamily="34" charset="0"/>
                <a:cs typeface="Helvetica" panose="020B0604020202020204" pitchFamily="34" charset="0"/>
              </a:rPr>
              <a:t>yr</a:t>
            </a:r>
            <a:r>
              <a:rPr lang="en-US" sz="900" dirty="0">
                <a:latin typeface="Helvetica" panose="020B0604020202020204" pitchFamily="34" charset="0"/>
                <a:cs typeface="Helvetica" panose="020B0604020202020204" pitchFamily="34" charset="0"/>
              </a:rPr>
              <a:t> (contour interval = 0.1 mm/</a:t>
            </a:r>
            <a:r>
              <a:rPr lang="en-US" sz="900" dirty="0" err="1">
                <a:latin typeface="Helvetica" panose="020B0604020202020204" pitchFamily="34" charset="0"/>
                <a:cs typeface="Helvetica" panose="020B0604020202020204" pitchFamily="34" charset="0"/>
              </a:rPr>
              <a:t>yr</a:t>
            </a:r>
            <a:r>
              <a:rPr lang="en-US" sz="900" dirty="0">
                <a:latin typeface="Helvetica" panose="020B0604020202020204" pitchFamily="34" charset="0"/>
                <a:cs typeface="Helvetica" panose="020B0604020202020204" pitchFamily="34" charset="0"/>
              </a:rPr>
              <a:t>)</a:t>
            </a:r>
            <a:endParaRPr lang="en-US" sz="1050" dirty="0">
              <a:latin typeface="Helvetica" panose="020B0604020202020204" pitchFamily="34" charset="0"/>
              <a:cs typeface="Helvetica" panose="020B0604020202020204" pitchFamily="34" charset="0"/>
            </a:endParaRPr>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l="8654" t="22398" r="8654" b="11240"/>
          <a:stretch/>
        </p:blipFill>
        <p:spPr bwMode="auto">
          <a:xfrm>
            <a:off x="37271" y="2051289"/>
            <a:ext cx="5791572" cy="3591988"/>
          </a:xfrm>
          <a:prstGeom prst="rect">
            <a:avLst/>
          </a:prstGeom>
          <a:ln>
            <a:noFill/>
          </a:ln>
          <a:extLst>
            <a:ext uri="{53640926-AAD7-44D8-BBD7-CCE9431645EC}">
              <a14:shadowObscured xmlns:a14="http://schemas.microsoft.com/office/drawing/2010/main"/>
            </a:ext>
          </a:extLst>
        </p:spPr>
      </p:pic>
      <p:sp>
        <p:nvSpPr>
          <p:cNvPr id="10" name="Content Placeholder 2"/>
          <p:cNvSpPr txBox="1">
            <a:spLocks/>
          </p:cNvSpPr>
          <p:nvPr/>
        </p:nvSpPr>
        <p:spPr>
          <a:xfrm>
            <a:off x="6081472" y="2051289"/>
            <a:ext cx="3062528" cy="3629308"/>
          </a:xfrm>
          <a:prstGeom prst="rect">
            <a:avLst/>
          </a:prstGeom>
        </p:spPr>
        <p:txBody>
          <a:bodyPr vert="horz" lIns="68580" tIns="34290" rIns="68580" bIns="34290" rtlCol="0">
            <a:normAutofit fontScale="92500" lnSpcReduction="10000"/>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901" dirty="0">
                <a:latin typeface="Helvetica" panose="020B0604020202020204" pitchFamily="34" charset="0"/>
                <a:cs typeface="Helvetica" panose="020B0604020202020204" pitchFamily="34" charset="0"/>
              </a:rPr>
              <a:t>Proposed Network</a:t>
            </a:r>
          </a:p>
          <a:p>
            <a:r>
              <a:rPr lang="en-US" sz="1901" dirty="0">
                <a:latin typeface="Helvetica" panose="020B0604020202020204" pitchFamily="34" charset="0"/>
                <a:cs typeface="Helvetica" panose="020B0604020202020204" pitchFamily="34" charset="0"/>
              </a:rPr>
              <a:t>~30 locations</a:t>
            </a:r>
          </a:p>
          <a:p>
            <a:r>
              <a:rPr lang="en-US" sz="1901" dirty="0">
                <a:latin typeface="Helvetica" panose="020B0604020202020204" pitchFamily="34" charset="0"/>
                <a:cs typeface="Helvetica" panose="020B0604020202020204" pitchFamily="34" charset="0"/>
              </a:rPr>
              <a:t>Observe every 1-3 years</a:t>
            </a:r>
          </a:p>
          <a:p>
            <a:r>
              <a:rPr lang="en-US" sz="1901" dirty="0">
                <a:latin typeface="Helvetica" panose="020B0604020202020204" pitchFamily="34" charset="0"/>
                <a:cs typeface="Helvetica" panose="020B0604020202020204" pitchFamily="34" charset="0"/>
              </a:rPr>
              <a:t>Build off existing NOAA FCORS Network</a:t>
            </a:r>
          </a:p>
          <a:p>
            <a:r>
              <a:rPr lang="en-US" sz="1901" dirty="0">
                <a:latin typeface="Helvetica" panose="020B0604020202020204" pitchFamily="34" charset="0"/>
                <a:cs typeface="Helvetica" panose="020B0604020202020204" pitchFamily="34" charset="0"/>
              </a:rPr>
              <a:t>Densify in areas with most geoid change (Great Lakes and Alaska)</a:t>
            </a:r>
          </a:p>
          <a:p>
            <a:r>
              <a:rPr lang="en-US" sz="1901" dirty="0">
                <a:latin typeface="Helvetica" panose="020B0604020202020204" pitchFamily="34" charset="0"/>
                <a:cs typeface="Helvetica" panose="020B0604020202020204" pitchFamily="34" charset="0"/>
              </a:rPr>
              <a:t>Additional benefits:</a:t>
            </a:r>
          </a:p>
          <a:p>
            <a:pPr lvl="1"/>
            <a:r>
              <a:rPr lang="en-US" sz="1500" dirty="0">
                <a:latin typeface="Helvetica" panose="020B0604020202020204" pitchFamily="34" charset="0"/>
                <a:cs typeface="Helvetica" panose="020B0604020202020204" pitchFamily="34" charset="0"/>
              </a:rPr>
              <a:t>Supports relative gravity efforts nationwide</a:t>
            </a:r>
          </a:p>
        </p:txBody>
      </p:sp>
    </p:spTree>
    <p:extLst>
      <p:ext uri="{BB962C8B-B14F-4D97-AF65-F5344CB8AC3E}">
        <p14:creationId xmlns:p14="http://schemas.microsoft.com/office/powerpoint/2010/main" val="174726236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350838"/>
            <a:ext cx="8229600" cy="639762"/>
          </a:xfrm>
        </p:spPr>
        <p:txBody>
          <a:bodyPr/>
          <a:lstStyle/>
          <a:p>
            <a:r>
              <a:rPr lang="en-US" altLang="en-US" sz="3200"/>
              <a:t>3. Vision for Vertical Datum Products, 2022 +</a:t>
            </a:r>
          </a:p>
        </p:txBody>
      </p:sp>
      <p:sp>
        <p:nvSpPr>
          <p:cNvPr id="3" name="Content Placeholder 2"/>
          <p:cNvSpPr>
            <a:spLocks noGrp="1"/>
          </p:cNvSpPr>
          <p:nvPr>
            <p:ph idx="1"/>
          </p:nvPr>
        </p:nvSpPr>
        <p:spPr>
          <a:xfrm>
            <a:off x="457200" y="990600"/>
            <a:ext cx="8229600" cy="5562600"/>
          </a:xfrm>
        </p:spPr>
        <p:txBody>
          <a:bodyPr/>
          <a:lstStyle/>
          <a:p>
            <a:r>
              <a:rPr lang="en-US" altLang="en-US" sz="2400" dirty="0"/>
              <a:t>NGS has released an “S” and “D” geoid models: static and dynamic.</a:t>
            </a:r>
          </a:p>
          <a:p>
            <a:r>
              <a:rPr lang="en-US" altLang="en-US" sz="2400" dirty="0"/>
              <a:t>The “S” static will be a typical geoid model, aimed to capture the 1 cm-accurate model at a TBD epoch.</a:t>
            </a:r>
          </a:p>
          <a:p>
            <a:r>
              <a:rPr lang="en-US" altLang="en-US" sz="2400" dirty="0"/>
              <a:t>The “D” dynamic will capture the rate of change of the geoid at all places. In 2022, it will capture at least the continuous, permanent change signals such as GIA.</a:t>
            </a:r>
          </a:p>
          <a:p>
            <a:endParaRPr lang="en-US" altLang="en-US" sz="2400" dirty="0"/>
          </a:p>
          <a:p>
            <a:r>
              <a:rPr lang="en-US" altLang="en-US" sz="2400" dirty="0"/>
              <a:t>Both models will be integrated into OPUS, mostly invisible to users. Orthometric heights provided by OPUS will be time-sensitive, so that they are the combination of the static geoid model plus the geoid rate of change indicated by the dynamic model.</a:t>
            </a:r>
          </a:p>
          <a:p>
            <a:r>
              <a:rPr lang="en-US" altLang="en-US" sz="2400" dirty="0"/>
              <a:t>We’ll provide separate tools to directly access both the “S” and “D” models.</a:t>
            </a:r>
          </a:p>
        </p:txBody>
      </p:sp>
      <p:sp>
        <p:nvSpPr>
          <p:cNvPr id="4" name="Rectangle 3"/>
          <p:cNvSpPr>
            <a:spLocks noChangeArrowheads="1"/>
          </p:cNvSpPr>
          <p:nvPr/>
        </p:nvSpPr>
        <p:spPr bwMode="auto">
          <a:xfrm>
            <a:off x="3314700" y="57150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srgbClr val="0070C0"/>
                </a:solidFill>
                <a:latin typeface="Arial" panose="020B0604020202020204" pitchFamily="34" charset="0"/>
              </a:rPr>
              <a:t>H</a:t>
            </a:r>
            <a:r>
              <a:rPr lang="en-US" altLang="en-US" sz="2400" baseline="-25000">
                <a:solidFill>
                  <a:srgbClr val="0070C0"/>
                </a:solidFill>
                <a:latin typeface="Arial" panose="020B0604020202020204" pitchFamily="34" charset="0"/>
              </a:rPr>
              <a:t>t</a:t>
            </a:r>
            <a:r>
              <a:rPr lang="en-US" altLang="en-US" sz="2400">
                <a:solidFill>
                  <a:srgbClr val="0070C0"/>
                </a:solidFill>
                <a:latin typeface="Arial" panose="020B0604020202020204" pitchFamily="34" charset="0"/>
              </a:rPr>
              <a:t> = h</a:t>
            </a:r>
            <a:r>
              <a:rPr lang="en-US" altLang="en-US" sz="2400" baseline="-25000">
                <a:solidFill>
                  <a:srgbClr val="0070C0"/>
                </a:solidFill>
                <a:latin typeface="Arial" panose="020B0604020202020204" pitchFamily="34" charset="0"/>
              </a:rPr>
              <a:t>t</a:t>
            </a:r>
            <a:r>
              <a:rPr lang="en-US" altLang="en-US" sz="2400">
                <a:solidFill>
                  <a:srgbClr val="0070C0"/>
                </a:solidFill>
                <a:latin typeface="Arial" panose="020B0604020202020204" pitchFamily="34" charset="0"/>
              </a:rPr>
              <a:t>-(N</a:t>
            </a:r>
            <a:r>
              <a:rPr lang="en-US" altLang="en-US" sz="2400" baseline="-25000">
                <a:solidFill>
                  <a:srgbClr val="0070C0"/>
                </a:solidFill>
                <a:latin typeface="Arial" panose="020B0604020202020204" pitchFamily="34" charset="0"/>
              </a:rPr>
              <a:t>0</a:t>
            </a:r>
            <a:r>
              <a:rPr lang="en-US" altLang="en-US" sz="2400">
                <a:solidFill>
                  <a:srgbClr val="0070C0"/>
                </a:solidFill>
                <a:latin typeface="Arial" panose="020B0604020202020204" pitchFamily="34" charset="0"/>
              </a:rPr>
              <a:t>+ Ṅ*t) </a:t>
            </a:r>
            <a:endParaRPr lang="en-US" altLang="en-US" sz="2400">
              <a:latin typeface="Arial" panose="020B0604020202020204" pitchFamily="34" charset="0"/>
            </a:endParaRPr>
          </a:p>
        </p:txBody>
      </p:sp>
      <p:sp>
        <p:nvSpPr>
          <p:cNvPr id="3686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13D2A6B-E2CD-4BCC-BB78-A0882D908FDA}" type="slidenum">
              <a:rPr lang="en-US" altLang="en-US" sz="1200" smtClean="0">
                <a:solidFill>
                  <a:srgbClr val="898989"/>
                </a:solidFill>
              </a:rPr>
              <a:pPr>
                <a:spcBef>
                  <a:spcPct val="0"/>
                </a:spcBef>
                <a:buFontTx/>
                <a:buNone/>
              </a:pPr>
              <a:t>98</a:t>
            </a:fld>
            <a:endParaRPr lang="en-US" altLang="en-US" sz="1200">
              <a:solidFill>
                <a:srgbClr val="898989"/>
              </a:solidFill>
            </a:endParaRPr>
          </a:p>
        </p:txBody>
      </p:sp>
    </p:spTree>
    <p:extLst>
      <p:ext uri="{BB962C8B-B14F-4D97-AF65-F5344CB8AC3E}">
        <p14:creationId xmlns:p14="http://schemas.microsoft.com/office/powerpoint/2010/main" val="303226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274638"/>
            <a:ext cx="8229600" cy="792162"/>
          </a:xfrm>
        </p:spPr>
        <p:txBody>
          <a:bodyPr/>
          <a:lstStyle/>
          <a:p>
            <a:r>
              <a:rPr lang="en-US" altLang="en-US" sz="3200"/>
              <a:t>4. Future of Monitoring, 2052 and beyond</a:t>
            </a:r>
          </a:p>
        </p:txBody>
      </p:sp>
      <p:sp>
        <p:nvSpPr>
          <p:cNvPr id="37891" name="Content Placeholder 2"/>
          <p:cNvSpPr>
            <a:spLocks noGrp="1"/>
          </p:cNvSpPr>
          <p:nvPr>
            <p:ph idx="1"/>
          </p:nvPr>
        </p:nvSpPr>
        <p:spPr>
          <a:xfrm>
            <a:off x="457200" y="1295400"/>
            <a:ext cx="8229600" cy="3124200"/>
          </a:xfrm>
        </p:spPr>
        <p:txBody>
          <a:bodyPr/>
          <a:lstStyle/>
          <a:p>
            <a:r>
              <a:rPr lang="en-US" altLang="en-US" sz="2400"/>
              <a:t>NGS plans to re-evaluate our “S” and “D” models periodically to see if they are meeting our constituents’ needs and maintaining accuracy.</a:t>
            </a:r>
          </a:p>
          <a:p>
            <a:endParaRPr lang="en-US" altLang="en-US" sz="2400"/>
          </a:p>
          <a:p>
            <a:r>
              <a:rPr lang="en-US" altLang="en-US" sz="2400"/>
              <a:t>Future advances in satellite gravimetry, quantum gravimetry, airborne gravimetry/IfSAR, and unmanned vehicles will eventually replace current monitoring technology, necessitating a flexible monitoring plan.</a:t>
            </a:r>
          </a:p>
          <a:p>
            <a:endParaRPr lang="en-US" altLang="en-US" sz="2400"/>
          </a:p>
          <a:p>
            <a:r>
              <a:rPr lang="en-US" altLang="en-US" sz="2400"/>
              <a:t>Monitoring will likely evolve, as understanding of gravity changes and technology also improves.</a:t>
            </a:r>
          </a:p>
          <a:p>
            <a:endParaRPr lang="en-US" altLang="en-US" sz="2400"/>
          </a:p>
        </p:txBody>
      </p:sp>
      <p:sp>
        <p:nvSpPr>
          <p:cNvPr id="378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2CD9E9A-77F9-4B41-9346-CEDB8A65D29D}" type="slidenum">
              <a:rPr lang="en-US" altLang="en-US" sz="1200" smtClean="0">
                <a:solidFill>
                  <a:srgbClr val="898989"/>
                </a:solidFill>
              </a:rPr>
              <a:pPr>
                <a:spcBef>
                  <a:spcPct val="0"/>
                </a:spcBef>
                <a:buFontTx/>
                <a:buNone/>
              </a:pPr>
              <a:t>99</a:t>
            </a:fld>
            <a:endParaRPr lang="en-US" altLang="en-US" sz="1200">
              <a:solidFill>
                <a:srgbClr val="898989"/>
              </a:solidFill>
            </a:endParaRPr>
          </a:p>
        </p:txBody>
      </p:sp>
    </p:spTree>
    <p:extLst>
      <p:ext uri="{BB962C8B-B14F-4D97-AF65-F5344CB8AC3E}">
        <p14:creationId xmlns:p14="http://schemas.microsoft.com/office/powerpoint/2010/main" val="360876821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6907</TotalTime>
  <Words>9212</Words>
  <Application>Microsoft Office PowerPoint</Application>
  <PresentationFormat>On-screen Show (4:3)</PresentationFormat>
  <Paragraphs>1177</Paragraphs>
  <Slides>100</Slides>
  <Notes>56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100</vt:i4>
      </vt:variant>
    </vt:vector>
  </HeadingPairs>
  <TitlesOfParts>
    <vt:vector size="114" baseType="lpstr">
      <vt:lpstr>Arial</vt:lpstr>
      <vt:lpstr>Arial Black</vt:lpstr>
      <vt:lpstr>ArialMT</vt:lpstr>
      <vt:lpstr>Calibri</vt:lpstr>
      <vt:lpstr>Cambria Math</vt:lpstr>
      <vt:lpstr>Franklin Gothic Heavy</vt:lpstr>
      <vt:lpstr>Gill Sans MT</vt:lpstr>
      <vt:lpstr>Helvetica</vt:lpstr>
      <vt:lpstr>Symbol</vt:lpstr>
      <vt:lpstr>Times New Roman</vt:lpstr>
      <vt:lpstr>Verdana</vt:lpstr>
      <vt:lpstr>Custom Design</vt:lpstr>
      <vt:lpstr>Office Theme</vt:lpstr>
      <vt:lpstr>NGS PowerPoint Template-geodesy.noaa.gov</vt:lpstr>
      <vt:lpstr>PowerPoint Presentation</vt:lpstr>
      <vt:lpstr>U.S. Department of Commerce National Oceanic &amp; Atmospheric Administration National Geodetic Survey  </vt:lpstr>
      <vt:lpstr>What is a Vertical Datum?</vt:lpstr>
      <vt:lpstr>History of vertical  datums in the USA</vt:lpstr>
      <vt:lpstr>PowerPoint Presentation</vt:lpstr>
      <vt:lpstr>Current Vertical Datum in the USA</vt:lpstr>
      <vt:lpstr>History of vertical  datums in the USA</vt:lpstr>
      <vt:lpstr>History of vertical  datums in the USA</vt:lpstr>
      <vt:lpstr>PowerPoint Presentation</vt:lpstr>
      <vt:lpstr>Names</vt:lpstr>
      <vt:lpstr>PowerPoint Presentation</vt:lpstr>
      <vt:lpstr>Error in NAVD 88 Orthometric Height (H)</vt:lpstr>
      <vt:lpstr>PowerPoint Presentation</vt:lpstr>
      <vt:lpstr>PowerPoint Presentation</vt:lpstr>
      <vt:lpstr>PowerPoint Presentation</vt:lpstr>
      <vt:lpstr>PowerPoint Presentation</vt:lpstr>
      <vt:lpstr>Gravity Field Metaphor</vt:lpstr>
      <vt:lpstr>Gravity Field Metaphor</vt:lpstr>
      <vt:lpstr>Gravity Field Metaphor</vt:lpstr>
      <vt:lpstr>PowerPoint Presentation</vt:lpstr>
      <vt:lpstr>PowerPoint Presentation</vt:lpstr>
      <vt:lpstr>PowerPoint Presentation</vt:lpstr>
      <vt:lpstr>GRAV-D Project Overview</vt:lpstr>
      <vt:lpstr>Data Collection Scope</vt:lpstr>
      <vt:lpstr>Gravity Survey Plan</vt:lpstr>
      <vt:lpstr>GRAV-D Coverage</vt:lpstr>
      <vt:lpstr>Priority- Greatest Datum Need</vt:lpstr>
      <vt:lpstr>Other Variables to Consider</vt:lpstr>
      <vt:lpstr>Airborne Gravity Current Coverage</vt:lpstr>
      <vt:lpstr>GRAV-D Progress</vt:lpstr>
      <vt:lpstr>Survey and Block Plans</vt:lpstr>
      <vt:lpstr>Survey and Block Plans</vt:lpstr>
      <vt:lpstr>GRAV-D Aircraft</vt:lpstr>
      <vt:lpstr>Requirements</vt:lpstr>
      <vt:lpstr>GRAV-D Instrumentation</vt:lpstr>
      <vt:lpstr>From Measurement to Product</vt:lpstr>
      <vt:lpstr>Online Data Portal http://www.ngs.noaa.gov/GRAV-D/data_products.shtml</vt:lpstr>
      <vt:lpstr>Online Data Portal Example Block Site: http://www.ngs.noaa.gov/GRAV-D/data_as01.shtml</vt:lpstr>
      <vt:lpstr>Validating Geoid Accuracy</vt:lpstr>
      <vt:lpstr>Validating Geoid Accuracy </vt:lpstr>
      <vt:lpstr>PowerPoint Presentation</vt:lpstr>
      <vt:lpstr>PowerPoint Presentation</vt:lpstr>
      <vt:lpstr>Choosing the Place and Time for a New Survey</vt:lpstr>
      <vt:lpstr>GSVS11, South Texas</vt:lpstr>
      <vt:lpstr>GSVS Survey Techniques</vt:lpstr>
      <vt:lpstr>Leveling and Gravity</vt:lpstr>
      <vt:lpstr>Long Period GPS</vt:lpstr>
      <vt:lpstr>Campaign GPS</vt:lpstr>
      <vt:lpstr>The “Dimple-ometer”</vt:lpstr>
      <vt:lpstr>Deflection of Vertical</vt:lpstr>
      <vt:lpstr>PowerPoint Presentation</vt:lpstr>
      <vt:lpstr>Geodetic Leveling</vt:lpstr>
      <vt:lpstr>Gravity Observations</vt:lpstr>
      <vt:lpstr>Deflection of the Vertical (DoV)</vt:lpstr>
      <vt:lpstr>GSVS17 Colorado</vt:lpstr>
      <vt:lpstr>PowerPoint Presentation</vt:lpstr>
      <vt:lpstr>Differences with GSVS17</vt:lpstr>
      <vt:lpstr>New DoV Configuration</vt:lpstr>
      <vt:lpstr>NEW VERTICAL DATUM (Rationale)</vt:lpstr>
      <vt:lpstr>NEW VERTICAL DATUM (Rationale)</vt:lpstr>
      <vt:lpstr>NEW VERTICAL DATUM (Components)</vt:lpstr>
      <vt:lpstr>Agreement on W0 Value</vt:lpstr>
      <vt:lpstr>Experimental Models</vt:lpstr>
      <vt:lpstr>Evolution of the Geoid</vt:lpstr>
      <vt:lpstr>xGeoid14</vt:lpstr>
      <vt:lpstr>xGEOID20</vt:lpstr>
      <vt:lpstr>The effect of airborne gravity</vt:lpstr>
      <vt:lpstr>How much will heights change?</vt:lpstr>
      <vt:lpstr>Metadata is Critical</vt:lpstr>
      <vt:lpstr>How to Plan for the Future</vt:lpstr>
      <vt:lpstr>Geoid Monitoring Service GeMS</vt:lpstr>
      <vt:lpstr>Monitoring Geoid Change: Static vs. Dynamic From Damiani, 2017 Geospatial Summit </vt:lpstr>
      <vt:lpstr>GeMS Project</vt:lpstr>
      <vt:lpstr>GeMS Motivation</vt:lpstr>
      <vt:lpstr>GeMS Project Status</vt:lpstr>
      <vt:lpstr>xDGEOID19</vt:lpstr>
      <vt:lpstr>xGEOID19 BETA Model</vt:lpstr>
      <vt:lpstr>PowerPoint Presentation</vt:lpstr>
      <vt:lpstr>Types of Geoid Change</vt:lpstr>
      <vt:lpstr>PowerPoint Presentation</vt:lpstr>
      <vt:lpstr>Modeling:  Episodic Events</vt:lpstr>
      <vt:lpstr>GeMS Options in Near-Term</vt:lpstr>
      <vt:lpstr>Components of a Long-Term Monitoring Plan</vt:lpstr>
      <vt:lpstr>1. What to Monitor?</vt:lpstr>
      <vt:lpstr>1. Where: Cataclysms</vt:lpstr>
      <vt:lpstr>PowerPoint Presentation</vt:lpstr>
      <vt:lpstr>1. What is Glacial Isostatic Adjustment?</vt:lpstr>
      <vt:lpstr>1. Where: Glacial Isostatic Adjustment</vt:lpstr>
      <vt:lpstr>1. Where: Present Day Ice Mass Loss</vt:lpstr>
      <vt:lpstr>1. What to Monitor?</vt:lpstr>
      <vt:lpstr>2. How to Monitor?</vt:lpstr>
      <vt:lpstr>How Accurate are Glacial Isostatic Adjustment Models?</vt:lpstr>
      <vt:lpstr>2. How to Monitor?</vt:lpstr>
      <vt:lpstr>Geoid Change Based on Monthly GRACE Solutions 2002-2014</vt:lpstr>
      <vt:lpstr>Possible Monitoring Scenarios</vt:lpstr>
      <vt:lpstr>Validation: Proposed Absolute Gravity Network</vt:lpstr>
      <vt:lpstr>Validation: Proposed Absolute Gravity Network</vt:lpstr>
      <vt:lpstr>3. Vision for Vertical Datum Products, 2022 +</vt:lpstr>
      <vt:lpstr>4. Future of Monitoring, 2052 and beyond</vt:lpstr>
      <vt:lpstr>Questions?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Galen.Scott</dc:creator>
  <cp:lastModifiedBy>Dan</cp:lastModifiedBy>
  <cp:revision>154</cp:revision>
  <cp:lastPrinted>2023-10-04T17:44:32Z</cp:lastPrinted>
  <dcterms:created xsi:type="dcterms:W3CDTF">2009-10-22T15:32:12Z</dcterms:created>
  <dcterms:modified xsi:type="dcterms:W3CDTF">2023-10-11T12:19:32Z</dcterms:modified>
</cp:coreProperties>
</file>