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94" r:id="rId2"/>
    <p:sldId id="295" r:id="rId3"/>
    <p:sldId id="302" r:id="rId4"/>
    <p:sldId id="259" r:id="rId5"/>
    <p:sldId id="303" r:id="rId6"/>
    <p:sldId id="282" r:id="rId7"/>
    <p:sldId id="296" r:id="rId8"/>
    <p:sldId id="314" r:id="rId9"/>
    <p:sldId id="320" r:id="rId10"/>
    <p:sldId id="330" r:id="rId11"/>
    <p:sldId id="318" r:id="rId12"/>
    <p:sldId id="313" r:id="rId13"/>
    <p:sldId id="312" r:id="rId14"/>
    <p:sldId id="315" r:id="rId15"/>
    <p:sldId id="333" r:id="rId16"/>
    <p:sldId id="334" r:id="rId17"/>
    <p:sldId id="336" r:id="rId18"/>
    <p:sldId id="316" r:id="rId19"/>
    <p:sldId id="317" r:id="rId20"/>
    <p:sldId id="299" r:id="rId21"/>
    <p:sldId id="297" r:id="rId22"/>
    <p:sldId id="337" r:id="rId23"/>
    <p:sldId id="328" r:id="rId24"/>
    <p:sldId id="338" r:id="rId25"/>
    <p:sldId id="279" r:id="rId26"/>
    <p:sldId id="322" r:id="rId27"/>
    <p:sldId id="285" r:id="rId28"/>
    <p:sldId id="286" r:id="rId29"/>
    <p:sldId id="288" r:id="rId30"/>
    <p:sldId id="290" r:id="rId31"/>
    <p:sldId id="292"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95" autoAdjust="0"/>
  </p:normalViewPr>
  <p:slideViewPr>
    <p:cSldViewPr snapToGrid="0" showGuides="1">
      <p:cViewPr varScale="1">
        <p:scale>
          <a:sx n="65" d="100"/>
          <a:sy n="65" d="100"/>
        </p:scale>
        <p:origin x="43" y="216"/>
      </p:cViewPr>
      <p:guideLst>
        <p:guide orient="horz" pos="2184"/>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A757-64B5-4DEC-B734-61199D29514C}" type="datetimeFigureOut">
              <a:rPr lang="en-US" smtClean="0"/>
              <a:t>2/28/2019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5E47A-0680-4AA2-9068-4BB6DB6165E5}" type="slidenum">
              <a:rPr lang="en-US" smtClean="0"/>
              <a:t>‹#›</a:t>
            </a:fld>
            <a:endParaRPr lang="en-US"/>
          </a:p>
        </p:txBody>
      </p:sp>
    </p:spTree>
    <p:extLst>
      <p:ext uri="{BB962C8B-B14F-4D97-AF65-F5344CB8AC3E}">
        <p14:creationId xmlns:p14="http://schemas.microsoft.com/office/powerpoint/2010/main" val="34290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eodesy.noaa.gov/OPUS/about.jsp#sharing"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ngs.noaa.gov/OPUS/about.jsp#sharing" TargetMode="External"/><Relationship Id="rId4" Type="http://schemas.openxmlformats.org/officeDocument/2006/relationships/hyperlink" Target="https://www.ngs.noaa.gov/web/science_edu/webinar_series/understanding-opus.s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327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74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01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63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31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boxes</a:t>
            </a:r>
            <a:r>
              <a:rPr lang="en-US" baseline="0" dirty="0" smtClean="0"/>
              <a:t> illustrate areas where GRAV-D is currently being used in the underlying gravimetric geoid model (and the hybrid geoid model).  Magenta boxes show areas where NGS has GRAV-D data currently available and plans to incorporate into an updated gravimetric geoid model (</a:t>
            </a:r>
            <a:r>
              <a:rPr lang="en-US" baseline="0" dirty="0" smtClean="0">
                <a:sym typeface="Wingdings" panose="05000000000000000000" pitchFamily="2" charset="2"/>
              </a:rPr>
              <a:t> xGEOID19).</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298E6-B6D8-4364-9B4C-F51ABAF78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35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481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Helvetica" panose="020B0604020202020204" pitchFamily="34" charset="0"/>
                <a:cs typeface="Helvetica" panose="020B0604020202020204" pitchFamily="34" charset="0"/>
              </a:rPr>
              <a:t>Estimate the residual from a run of the geoid modeling w/o a given mark then compare an estimate with the observed residual.  </a:t>
            </a:r>
            <a:r>
              <a:rPr lang="en-US" sz="1200" b="0" i="0" u="none" strike="noStrike" kern="1200" dirty="0" smtClean="0">
                <a:solidFill>
                  <a:schemeClr val="tx1"/>
                </a:solidFill>
                <a:effectLst/>
                <a:latin typeface="+mn-lt"/>
                <a:ea typeface="+mn-ea"/>
                <a:cs typeface="+mn-cs"/>
              </a:rPr>
              <a:t>Areas with large values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signify a larger disagreement between the residual values in neighboring bench marks and thus higher uncertainty in the hybrid geoid model</a:t>
            </a:r>
            <a:endParaRPr lang="en-US" dirty="0" smtClean="0">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Helvetica" panose="020B0604020202020204" pitchFamily="34" charset="0"/>
              <a:cs typeface="Helvetica" panose="020B0604020202020204" pitchFamily="34" charset="0"/>
            </a:endParaRPr>
          </a:p>
          <a:p>
            <a:pPr rtl="0"/>
            <a:r>
              <a:rPr lang="en-US" sz="1200" b="0" i="0" u="none" strike="noStrike" kern="1200" dirty="0" smtClean="0">
                <a:solidFill>
                  <a:schemeClr val="tx1"/>
                </a:solidFill>
                <a:effectLst/>
                <a:latin typeface="+mn-lt"/>
                <a:ea typeface="+mn-ea"/>
                <a:cs typeface="+mn-cs"/>
              </a:rPr>
              <a:t>This map shows the location-specific estimated error.  This is largely based on a cross-validation (aka “leave-one-out”) estimation technique.  In this technique, an individual geoid model is created for each individual bench mark with the suspect bench mark removed from the modeling.  This results in an estimate of the GPS-leveling (h-H) value that can be compared against the observed GPS-leveling value. Doing this for every bench mark (32,000+), we get a sense of the general location-specific consistency of the model. </a:t>
            </a:r>
            <a:endParaRPr lang="en-US" b="0" dirty="0" smtClean="0">
              <a:effectLst/>
            </a:endParaRPr>
          </a:p>
          <a:p>
            <a:pPr rtl="0"/>
            <a:r>
              <a:rPr lang="en-US" b="0" dirty="0" smtClean="0">
                <a:effectLst/>
              </a:rPr>
              <a:t/>
            </a:r>
            <a:br>
              <a:rPr lang="en-US" b="0" dirty="0" smtClean="0">
                <a:effectLst/>
              </a:rPr>
            </a:br>
            <a:r>
              <a:rPr lang="en-US" b="0" dirty="0" smtClean="0">
                <a:effectLst/>
              </a:rPr>
              <a:t>This is NOT a</a:t>
            </a:r>
            <a:r>
              <a:rPr lang="en-US" b="0" baseline="0" dirty="0" smtClean="0">
                <a:effectLst/>
              </a:rPr>
              <a:t> true error propagation.  </a:t>
            </a:r>
            <a:r>
              <a:rPr lang="en-US" sz="1200" b="0" i="0" u="none" strike="noStrike" kern="1200" dirty="0" smtClean="0">
                <a:solidFill>
                  <a:schemeClr val="tx1"/>
                </a:solidFill>
                <a:effectLst/>
                <a:latin typeface="+mn-lt"/>
                <a:ea typeface="+mn-ea"/>
                <a:cs typeface="+mn-cs"/>
              </a:rPr>
              <a:t>All error estimations are imperfect - full of assumptions and shortcuts.  One issue with this technique is that it breaks down significantly in areas far from a bench mark.  At distances of 30 km+, the Least Squares Collocation error estimate based on the covariance of the residuals is used.</a:t>
            </a:r>
            <a:endParaRPr lang="en-US" b="0" dirty="0" smtClean="0">
              <a:effectLst/>
            </a:endParaRPr>
          </a:p>
          <a:p>
            <a:r>
              <a:rPr lang="en-US" dirty="0" smtClean="0"/>
              <a:t/>
            </a:r>
            <a:br>
              <a:rPr lang="en-US" dirty="0" smtClean="0"/>
            </a:br>
            <a:endParaRPr lang="en-US" dirty="0" smtClean="0">
              <a:latin typeface="Helvetica" panose="020B0604020202020204" pitchFamily="34" charset="0"/>
              <a:cs typeface="Helvetic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3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map shows the location-specific estimated error.  This is largely based on a cross-validation (aka “leave-one-out”) estimation technique.  In this technique, an individual geoid model is created for each individual bench mark with the suspect bench mark removed from the modeling.  This results in an estimate of the GPS-leveling (h-H) value that can be compared against the observed GPS-leveling value. Doing this for every bench mark (32,000+), we get a sense of the general location-specific consistency of the model. </a:t>
            </a:r>
            <a:endParaRPr lang="en-US" sz="1200" b="0" i="0" kern="1200" dirty="0" smtClean="0">
              <a:solidFill>
                <a:schemeClr val="tx1"/>
              </a:solidFill>
              <a:effectLst/>
              <a:latin typeface="+mn-lt"/>
              <a:ea typeface="+mn-ea"/>
              <a:cs typeface="+mn-cs"/>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All error estimations are imperfect - full of assumptions and shortcuts.  One issue with this technique is that it breaks down significantly in areas far from a bench mark.  At distances of 30 km+, the Least Squares Collocation error estimate based on the covariance of the residuals is used.</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13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19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07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up to intro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45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982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09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Swap for new map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653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smtClean="0"/>
              <a:t>Improve NCAT and </a:t>
            </a:r>
            <a:r>
              <a:rPr lang="en-US" b="1" dirty="0" err="1" smtClean="0"/>
              <a:t>VDatum</a:t>
            </a:r>
            <a:r>
              <a:rPr lang="en-US" b="1" dirty="0" smtClean="0"/>
              <a:t> </a:t>
            </a:r>
            <a:r>
              <a:rPr lang="en-US" dirty="0" smtClean="0"/>
              <a:t>(GPS for Transformation Tool PRB Project): Shared solutions provide local data to improve the local quality of Transformation Tools that will be developed with the New </a:t>
            </a:r>
            <a:r>
              <a:rPr lang="en-US" dirty="0" err="1" smtClean="0"/>
              <a:t>Datums</a:t>
            </a:r>
            <a:r>
              <a:rPr lang="en-US" dirty="0" smtClean="0"/>
              <a:t>.</a:t>
            </a:r>
            <a:endParaRPr lang="en-US" b="1" dirty="0" smtClean="0"/>
          </a:p>
          <a:p>
            <a:pPr fontAlgn="base"/>
            <a:r>
              <a:rPr lang="en-US" b="1" dirty="0" smtClean="0"/>
              <a:t>Update Passive Control Status</a:t>
            </a:r>
            <a:r>
              <a:rPr lang="en-US" dirty="0" smtClean="0"/>
              <a:t>: shared solutions provide NGS and other users with a window to the health of the passive control network and form a reconnaissance tool for project planning.</a:t>
            </a:r>
            <a:endParaRPr lang="en-US" b="1" dirty="0" smtClean="0"/>
          </a:p>
          <a:p>
            <a:pPr fontAlgn="base"/>
            <a:r>
              <a:rPr lang="en-US" b="1" dirty="0" smtClean="0"/>
              <a:t>Identify marks suspected of movement: </a:t>
            </a:r>
            <a:r>
              <a:rPr lang="en-US" dirty="0" smtClean="0"/>
              <a:t>With a background processing scheme that includes age and quality of leveling and historic GPS observations, </a:t>
            </a:r>
            <a:r>
              <a:rPr lang="en-US" dirty="0" err="1" smtClean="0"/>
              <a:t>GPSonBM</a:t>
            </a:r>
            <a:r>
              <a:rPr lang="en-US" dirty="0" smtClean="0"/>
              <a:t> data could be used to automatically flag unstable marks. </a:t>
            </a:r>
            <a:endParaRPr lang="en-US" b="1" dirty="0" smtClean="0"/>
          </a:p>
          <a:p>
            <a:pPr fontAlgn="base"/>
            <a:r>
              <a:rPr lang="en-US" b="1" dirty="0" smtClean="0"/>
              <a:t>Automatic Reprocessing in 2022</a:t>
            </a:r>
            <a:r>
              <a:rPr lang="en-US" dirty="0" smtClean="0"/>
              <a:t>: Shared data will be reprocessed after New </a:t>
            </a:r>
            <a:r>
              <a:rPr lang="en-US" dirty="0" err="1" smtClean="0"/>
              <a:t>Datums</a:t>
            </a:r>
            <a:r>
              <a:rPr lang="en-US" dirty="0" smtClean="0"/>
              <a:t> release in 2022 and shared marks will be given new coordinates automatically</a:t>
            </a:r>
            <a:endParaRPr lang="en-US" b="1" dirty="0" smtClean="0"/>
          </a:p>
          <a:p>
            <a:pPr fontAlgn="base"/>
            <a:r>
              <a:rPr lang="en-US" b="1" dirty="0" smtClean="0"/>
              <a:t>Establish RTN Check Stations</a:t>
            </a:r>
            <a:r>
              <a:rPr lang="en-US" dirty="0" smtClean="0"/>
              <a:t>: Marks with required observation length and data quality standards can be used as RTN Check Stations (for X amount of time after the Shared observation)</a:t>
            </a:r>
            <a:endParaRPr lang="en-US" b="1" dirty="0" smtClean="0"/>
          </a:p>
          <a:p>
            <a:pPr fontAlgn="base"/>
            <a:r>
              <a:rPr lang="en-US" b="1" dirty="0" smtClean="0"/>
              <a:t>Test and Evaluate Intra-frame Velocity Model (IFVM)</a:t>
            </a:r>
            <a:r>
              <a:rPr lang="en-US" dirty="0" smtClean="0"/>
              <a:t>: repeat OPUS shared solutions over time can provide NGS with a way to evaluate IFVM performance in modeling land motion in gaps between CORS.</a:t>
            </a:r>
            <a:endParaRPr lang="en-US" b="1" dirty="0" smtClean="0"/>
          </a:p>
          <a:p>
            <a:pPr fontAlgn="base"/>
            <a:r>
              <a:rPr lang="en-US" b="1" dirty="0" smtClean="0"/>
              <a:t>Validate Static/Dynamic Gravimetric Geoid:</a:t>
            </a:r>
            <a:r>
              <a:rPr lang="en-US" dirty="0" smtClean="0"/>
              <a:t> GPS\Leveling data is one of the few independent datasets and one of the most common ways to validate a gravimetric geoid model.  Assuming high-quality data, NGS will continue to use GPS on Bench marks to perform this external validation.</a:t>
            </a:r>
            <a:endParaRPr lang="en-US" b="1"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55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link to new beta Mark Recovery page</a:t>
            </a:r>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27</a:t>
            </a:fld>
            <a:endParaRPr lang="en-US"/>
          </a:p>
        </p:txBody>
      </p:sp>
    </p:spTree>
    <p:extLst>
      <p:ext uri="{BB962C8B-B14F-4D97-AF65-F5344CB8AC3E}">
        <p14:creationId xmlns:p14="http://schemas.microsoft.com/office/powerpoint/2010/main" val="4012212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 We keep the minimum session time at 4 hours for OPUS share </a:t>
            </a:r>
            <a:endParaRPr lang="en-US" b="0" dirty="0" smtClean="0">
              <a:effectLst/>
            </a:endParaRPr>
          </a:p>
          <a:p>
            <a:pPr rtl="0"/>
            <a:r>
              <a:rPr lang="en-US" sz="1200" b="0" i="0" u="none" strike="noStrike" kern="1200" dirty="0" smtClean="0">
                <a:solidFill>
                  <a:schemeClr val="tx1"/>
                </a:solidFill>
                <a:effectLst/>
                <a:latin typeface="+mn-lt"/>
                <a:ea typeface="+mn-ea"/>
                <a:cs typeface="+mn-cs"/>
              </a:rPr>
              <a:t>- Longer sessions = better probability of fixing ambiguities and cancelling some errors in GNSS</a:t>
            </a:r>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Incorrect antenna height is often the cause of an inaccurate orthometric height </a:t>
            </a:r>
          </a:p>
          <a:p>
            <a:pPr rtl="0" fontAlgn="base"/>
            <a:r>
              <a:rPr lang="en-US" sz="1200" b="0" i="0" u="none" strike="noStrike" kern="1200" dirty="0" smtClean="0">
                <a:solidFill>
                  <a:schemeClr val="tx1"/>
                </a:solidFill>
                <a:effectLst/>
                <a:latin typeface="+mn-lt"/>
                <a:ea typeface="+mn-ea"/>
                <a:cs typeface="+mn-cs"/>
              </a:rPr>
              <a:t>Example description at the top</a:t>
            </a:r>
          </a:p>
          <a:p>
            <a:endParaRPr lang="en-US" dirty="0" smtClean="0"/>
          </a:p>
          <a:p>
            <a:pPr fontAlgn="base">
              <a:buFont typeface="Arial" panose="020B0604020202020204" pitchFamily="34" charset="0"/>
              <a:buNone/>
            </a:pPr>
            <a:r>
              <a:rPr lang="en-US" sz="2400" dirty="0" smtClean="0">
                <a:solidFill>
                  <a:srgbClr val="000000"/>
                </a:solidFill>
                <a:latin typeface="Times New Roman" panose="02020603050405020304" pitchFamily="18" charset="0"/>
              </a:rPr>
              <a:t>OPUS share requirements</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3"/>
              </a:rPr>
              <a:t>https://geodesy.noaa.gov/OPUS/about.jsp#sharing</a:t>
            </a:r>
            <a:r>
              <a:rPr lang="en-US" sz="2400" dirty="0" smtClean="0">
                <a:solidFill>
                  <a:srgbClr val="000000"/>
                </a:solidFill>
                <a:latin typeface="Times New Roman" panose="02020603050405020304" pitchFamily="18" charset="0"/>
              </a:rPr>
              <a:t> </a:t>
            </a:r>
          </a:p>
          <a:p>
            <a:pPr fontAlgn="base">
              <a:buFont typeface="Arial" panose="020B0604020202020204" pitchFamily="34" charset="0"/>
              <a:buNone/>
            </a:pPr>
            <a:r>
              <a:rPr lang="en-US" dirty="0" smtClean="0"/>
              <a:t/>
            </a:r>
            <a:br>
              <a:rPr lang="en-US" dirty="0" smtClean="0"/>
            </a:br>
            <a:r>
              <a:rPr lang="en-US" sz="2400" dirty="0" smtClean="0">
                <a:solidFill>
                  <a:srgbClr val="000000"/>
                </a:solidFill>
                <a:latin typeface="Times New Roman" panose="02020603050405020304" pitchFamily="18" charset="0"/>
              </a:rPr>
              <a:t>OPUS webinar from Dec 2016</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4"/>
              </a:rPr>
              <a:t>https://</a:t>
            </a:r>
            <a:r>
              <a:rPr lang="en-US" sz="2400" u="sng" dirty="0" smtClean="0">
                <a:solidFill>
                  <a:srgbClr val="000000"/>
                </a:solidFill>
                <a:latin typeface="Times New Roman" panose="02020603050405020304" pitchFamily="18" charset="0"/>
                <a:hlinkClick r:id="rId5"/>
              </a:rPr>
              <a:t>geodesy</a:t>
            </a:r>
            <a:r>
              <a:rPr lang="en-US" sz="2400" u="sng" dirty="0" smtClean="0">
                <a:solidFill>
                  <a:srgbClr val="000000"/>
                </a:solidFill>
                <a:latin typeface="Times New Roman" panose="02020603050405020304" pitchFamily="18" charset="0"/>
                <a:hlinkClick r:id="rId4"/>
              </a:rPr>
              <a:t>.noaa.gov/web/science_edu/webinar_series/understanding-opus.shtml</a:t>
            </a:r>
            <a:r>
              <a:rPr lang="en-US" sz="1400" dirty="0" smtClean="0">
                <a:solidFill>
                  <a:srgbClr val="000000"/>
                </a:solidFill>
                <a:latin typeface="Times New Roman" panose="02020603050405020304" pitchFamily="18" charset="0"/>
              </a:rPr>
              <a:t> </a:t>
            </a:r>
            <a:endParaRPr lang="en-US" sz="1400" b="0" i="0" u="none" strike="noStrike" dirty="0" smtClean="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710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solutions with lower RMS are important for creating the hybrid geoid model. The Transformation Tools will need a higher density of data, so we are willing to trade a decrease in accuracy for the ability to get data on many more marks.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0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40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OPUS Share info to show improvement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01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at end with teaser for new Priority List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31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Waiting for Amy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575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The 2019 </a:t>
            </a:r>
            <a:r>
              <a:rPr lang="en-US" dirty="0" err="1" smtClean="0"/>
              <a:t>GPSonBM</a:t>
            </a:r>
            <a:r>
              <a:rPr lang="en-US" dirty="0" smtClean="0"/>
              <a:t> Campaign will be kicking off during Surveyor’s Week in March.</a:t>
            </a:r>
          </a:p>
          <a:p>
            <a:pPr marL="0" lvl="0" indent="0" algn="l" rtl="0">
              <a:spcBef>
                <a:spcPts val="0"/>
              </a:spcBef>
              <a:spcAft>
                <a:spcPts val="0"/>
              </a:spcAft>
              <a:buNone/>
            </a:pPr>
            <a:r>
              <a:rPr lang="en-US" dirty="0" smtClean="0"/>
              <a:t>Local data improves the local accuracy of national scale products and tools.</a:t>
            </a:r>
          </a:p>
          <a:p>
            <a:pPr marL="0" lvl="0" indent="0" algn="l" rtl="0">
              <a:spcBef>
                <a:spcPts val="0"/>
              </a:spcBef>
              <a:spcAft>
                <a:spcPts val="0"/>
              </a:spcAft>
              <a:buNone/>
            </a:pPr>
            <a:r>
              <a:rPr lang="en-US" dirty="0" smtClean="0"/>
              <a:t>2018 </a:t>
            </a:r>
            <a:r>
              <a:rPr lang="en-US" dirty="0" err="1" smtClean="0"/>
              <a:t>GPSonBM</a:t>
            </a:r>
            <a:r>
              <a:rPr lang="en-US" dirty="0" smtClean="0"/>
              <a:t> Priority marks were targeted to fill data gaps and reduce uncertainty in GEOID18 which will replace GEOID12B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New </a:t>
            </a:r>
            <a:r>
              <a:rPr lang="en-US" dirty="0" err="1" smtClean="0"/>
              <a:t>GSPonBM</a:t>
            </a:r>
            <a:r>
              <a:rPr lang="en-US" dirty="0" smtClean="0"/>
              <a:t> efforts in 2019 will focus on collecting data to improve the transformation tools to the new </a:t>
            </a:r>
            <a:r>
              <a:rPr lang="en-US" dirty="0" err="1" smtClean="0"/>
              <a:t>datums</a:t>
            </a:r>
            <a:r>
              <a:rPr lang="en-US" dirty="0" smtClean="0"/>
              <a:t> in 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060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148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10</a:t>
            </a:fld>
            <a:endParaRPr lang="en-US"/>
          </a:p>
        </p:txBody>
      </p:sp>
    </p:spTree>
    <p:extLst>
      <p:ext uri="{BB962C8B-B14F-4D97-AF65-F5344CB8AC3E}">
        <p14:creationId xmlns:p14="http://schemas.microsoft.com/office/powerpoint/2010/main" val="287860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6524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9845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8280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3468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6593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0295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2/28/2019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8813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2/28/2019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509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2/28/2019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3803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5396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621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2/28/2019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353141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dev.ngs.noaa.gov/GEOID/GEOID18/"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oleObject" Target="../embeddings/oleObject1.bin"/><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geodesy.noaa.gov/ANTCAL/"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600890" y="1420427"/>
            <a:ext cx="11194869" cy="1252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r>
              <a:rPr lang="en-US" sz="4800" b="1" dirty="0">
                <a:solidFill>
                  <a:prstClr val="black"/>
                </a:solidFill>
                <a:latin typeface="Arial" panose="020B0604020202020204" pitchFamily="34" charset="0"/>
                <a:cs typeface="Arial" panose="020B0604020202020204" pitchFamily="34" charset="0"/>
              </a:rPr>
              <a:t>GPS on Bench </a:t>
            </a:r>
            <a:r>
              <a:rPr lang="en-US" sz="4800" b="1" dirty="0" smtClean="0">
                <a:solidFill>
                  <a:prstClr val="black"/>
                </a:solidFill>
                <a:latin typeface="Arial" panose="020B0604020202020204" pitchFamily="34" charset="0"/>
                <a:cs typeface="Arial" panose="020B0604020202020204" pitchFamily="34" charset="0"/>
              </a:rPr>
              <a:t>Marks: </a:t>
            </a:r>
          </a:p>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GEOID18 Improvements and a Look Ahead</a:t>
            </a:r>
            <a:endParaRPr lang="en-US" sz="4000" b="1" dirty="0">
              <a:solidFill>
                <a:prstClr val="black"/>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bwMode="auto">
          <a:xfrm>
            <a:off x="2782024" y="3147480"/>
            <a:ext cx="6832600" cy="291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spcBef>
                <a:spcPct val="20000"/>
              </a:spcBef>
            </a:pPr>
            <a:r>
              <a:rPr lang="en-US" sz="2667" dirty="0">
                <a:solidFill>
                  <a:prstClr val="black"/>
                </a:solidFill>
                <a:latin typeface="Arial" panose="020B0604020202020204" pitchFamily="34" charset="0"/>
                <a:cs typeface="Arial" panose="020B0604020202020204" pitchFamily="34" charset="0"/>
              </a:rPr>
              <a:t>National Geodetic Survey Webinar Series </a:t>
            </a:r>
          </a:p>
          <a:p>
            <a:pPr algn="ctr" defTabSz="609585" eaLnBrk="1" hangingPunct="1">
              <a:spcBef>
                <a:spcPct val="20000"/>
              </a:spcBef>
            </a:pP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February 28</a:t>
            </a:r>
            <a:r>
              <a:rPr lang="en-US" sz="2667" baseline="30000" dirty="0" smtClean="0">
                <a:solidFill>
                  <a:prstClr val="black"/>
                </a:solidFill>
                <a:latin typeface="Arial" panose="020B0604020202020204" pitchFamily="34" charset="0"/>
                <a:cs typeface="Arial" panose="020B0604020202020204" pitchFamily="34" charset="0"/>
              </a:rPr>
              <a:t>th</a:t>
            </a:r>
            <a:r>
              <a:rPr lang="en-US" sz="2667" dirty="0">
                <a:solidFill>
                  <a:prstClr val="black"/>
                </a:solidFill>
                <a:latin typeface="Arial" panose="020B0604020202020204" pitchFamily="34" charset="0"/>
                <a:cs typeface="Arial" panose="020B0604020202020204" pitchFamily="34" charset="0"/>
              </a:rPr>
              <a:t>, </a:t>
            </a:r>
            <a:r>
              <a:rPr lang="en-US" sz="2667" dirty="0" smtClean="0">
                <a:solidFill>
                  <a:prstClr val="black"/>
                </a:solidFill>
                <a:latin typeface="Arial" panose="020B0604020202020204" pitchFamily="34" charset="0"/>
                <a:cs typeface="Arial" panose="020B0604020202020204" pitchFamily="34" charset="0"/>
              </a:rPr>
              <a:t>2019   </a:t>
            </a:r>
            <a:r>
              <a:rPr lang="en-US" sz="2667" dirty="0">
                <a:solidFill>
                  <a:prstClr val="black"/>
                </a:solidFill>
                <a:latin typeface="Arial" panose="020B0604020202020204" pitchFamily="34" charset="0"/>
                <a:cs typeface="Arial" panose="020B0604020202020204" pitchFamily="34" charset="0"/>
              </a:rPr>
              <a:t>2:00 – 3:00 pm</a:t>
            </a:r>
          </a:p>
          <a:p>
            <a:pPr algn="ctr" defTabSz="609585" eaLnBrk="1" hangingPunct="1">
              <a:spcBef>
                <a:spcPct val="20000"/>
              </a:spcBef>
            </a:pP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667" dirty="0">
                <a:solidFill>
                  <a:prstClr val="black"/>
                </a:solidFill>
                <a:latin typeface="Arial" panose="020B0604020202020204" pitchFamily="34" charset="0"/>
                <a:cs typeface="Arial" panose="020B0604020202020204" pitchFamily="34" charset="0"/>
              </a:rPr>
              <a:t>Galen Scott </a:t>
            </a:r>
            <a:r>
              <a:rPr lang="en-US" sz="2667" dirty="0" smtClean="0">
                <a:solidFill>
                  <a:prstClr val="black"/>
                </a:solidFill>
                <a:latin typeface="Arial" panose="020B0604020202020204" pitchFamily="34" charset="0"/>
                <a:cs typeface="Arial" panose="020B0604020202020204" pitchFamily="34" charset="0"/>
              </a:rPr>
              <a:t>– GEOID18 Project </a:t>
            </a:r>
            <a:r>
              <a:rPr lang="en-US" sz="2667" dirty="0">
                <a:solidFill>
                  <a:prstClr val="black"/>
                </a:solidFill>
                <a:latin typeface="Arial" panose="020B0604020202020204" pitchFamily="34" charset="0"/>
                <a:cs typeface="Arial" panose="020B0604020202020204" pitchFamily="34" charset="0"/>
              </a:rPr>
              <a:t>Lead</a:t>
            </a:r>
          </a:p>
          <a:p>
            <a:pPr algn="ctr" defTabSz="609585" eaLnBrk="1" hangingPunct="1">
              <a:spcBef>
                <a:spcPct val="20000"/>
              </a:spcBef>
            </a:pPr>
            <a:r>
              <a:rPr lang="en-US" sz="2667" dirty="0">
                <a:solidFill>
                  <a:prstClr val="black"/>
                </a:solidFill>
                <a:latin typeface="Arial" panose="020B0604020202020204" pitchFamily="34" charset="0"/>
                <a:cs typeface="Arial" panose="020B0604020202020204" pitchFamily="34" charset="0"/>
              </a:rPr>
              <a:t>Kevin Ahlgren – </a:t>
            </a:r>
            <a:r>
              <a:rPr lang="en-US" sz="2667" dirty="0" smtClean="0">
                <a:solidFill>
                  <a:prstClr val="black"/>
                </a:solidFill>
                <a:latin typeface="Arial" panose="020B0604020202020204" pitchFamily="34" charset="0"/>
                <a:cs typeface="Arial" panose="020B0604020202020204" pitchFamily="34" charset="0"/>
              </a:rPr>
              <a:t>GEOID18 Technical Lead</a:t>
            </a: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Brian Shaw – GEOID18 Cartographer</a:t>
            </a:r>
            <a:endParaRPr lang="en-US" sz="2667"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79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15852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5049" y="277586"/>
            <a:ext cx="12012868"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Beta</a:t>
            </a:r>
            <a:r>
              <a:rPr kumimoji="0" lang="en-US" sz="4800" b="0" i="0" u="none" strike="noStrike" kern="1200" cap="none" spc="0" normalizeH="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 GEOID18</a:t>
            </a:r>
            <a:r>
              <a:rPr kumimoji="0" lang="en-US" sz="4800" b="0" i="0" u="none" strike="noStrike" kern="1200" cap="none" spc="0" normalizeH="0" baseline="0" noProof="0" dirty="0" smtClean="0">
                <a:ln>
                  <a:noFill/>
                </a:ln>
                <a:solidFill>
                  <a:prstClr val="black"/>
                </a:solidFill>
                <a:effectLst/>
                <a:uLnTx/>
                <a:uFillTx/>
                <a:latin typeface="Helvetica" panose="020B0604020202020204" pitchFamily="34" charset="0"/>
                <a:ea typeface="+mj-ea"/>
                <a:cs typeface="Helvetica" panose="020B0604020202020204" pitchFamily="34" charset="0"/>
              </a:rPr>
              <a:t> Statistics </a:t>
            </a:r>
            <a:endParaRPr kumimoji="0" lang="en-US" sz="4800" b="0" i="0" u="none" strike="noStrike" kern="1200" cap="none" spc="0" normalizeH="0" baseline="0" noProof="0" dirty="0">
              <a:ln>
                <a:noFill/>
              </a:ln>
              <a:solidFill>
                <a:prstClr val="black"/>
              </a:solidFill>
              <a:effectLst/>
              <a:uLnTx/>
              <a:uFillTx/>
              <a:latin typeface="Helvetica" panose="020B0604020202020204" pitchFamily="34" charset="0"/>
              <a:ea typeface="+mj-ea"/>
              <a:cs typeface="Helvetica"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70940213"/>
              </p:ext>
            </p:extLst>
          </p:nvPr>
        </p:nvGraphicFramePr>
        <p:xfrm>
          <a:off x="189644" y="1420586"/>
          <a:ext cx="8660443" cy="5390953"/>
        </p:xfrm>
        <a:graphic>
          <a:graphicData uri="http://schemas.openxmlformats.org/drawingml/2006/table">
            <a:tbl>
              <a:tblPr firstRow="1" bandRow="1">
                <a:tableStyleId>{5940675A-B579-460E-94D1-54222C63F5DA}</a:tableStyleId>
              </a:tblPr>
              <a:tblGrid>
                <a:gridCol w="1186304">
                  <a:extLst>
                    <a:ext uri="{9D8B030D-6E8A-4147-A177-3AD203B41FA5}">
                      <a16:colId xmlns:a16="http://schemas.microsoft.com/office/drawing/2014/main" val="2602793894"/>
                    </a:ext>
                  </a:extLst>
                </a:gridCol>
                <a:gridCol w="1452472">
                  <a:extLst>
                    <a:ext uri="{9D8B030D-6E8A-4147-A177-3AD203B41FA5}">
                      <a16:colId xmlns:a16="http://schemas.microsoft.com/office/drawing/2014/main" val="186523381"/>
                    </a:ext>
                  </a:extLst>
                </a:gridCol>
                <a:gridCol w="1956028">
                  <a:extLst>
                    <a:ext uri="{9D8B030D-6E8A-4147-A177-3AD203B41FA5}">
                      <a16:colId xmlns:a16="http://schemas.microsoft.com/office/drawing/2014/main" val="4064787144"/>
                    </a:ext>
                  </a:extLst>
                </a:gridCol>
                <a:gridCol w="1355213">
                  <a:extLst>
                    <a:ext uri="{9D8B030D-6E8A-4147-A177-3AD203B41FA5}">
                      <a16:colId xmlns:a16="http://schemas.microsoft.com/office/drawing/2014/main" val="3255283498"/>
                    </a:ext>
                  </a:extLst>
                </a:gridCol>
                <a:gridCol w="1355213">
                  <a:extLst>
                    <a:ext uri="{9D8B030D-6E8A-4147-A177-3AD203B41FA5}">
                      <a16:colId xmlns:a16="http://schemas.microsoft.com/office/drawing/2014/main" val="1372525608"/>
                    </a:ext>
                  </a:extLst>
                </a:gridCol>
                <a:gridCol w="1355213">
                  <a:extLst>
                    <a:ext uri="{9D8B030D-6E8A-4147-A177-3AD203B41FA5}">
                      <a16:colId xmlns:a16="http://schemas.microsoft.com/office/drawing/2014/main" val="3491483747"/>
                    </a:ext>
                  </a:extLst>
                </a:gridCol>
              </a:tblGrid>
              <a:tr h="889055">
                <a:tc>
                  <a:txBody>
                    <a:bodyPr/>
                    <a:lstStyle/>
                    <a:p>
                      <a:pPr algn="l"/>
                      <a:r>
                        <a:rPr lang="en-US" sz="1800" dirty="0" smtClean="0">
                          <a:latin typeface="Helvetica" panose="020B0604020202020204" pitchFamily="34" charset="0"/>
                          <a:cs typeface="Helvetica" panose="020B0604020202020204" pitchFamily="34" charset="0"/>
                        </a:rPr>
                        <a:t>GPS on BM</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Available</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Flagged as bad fit</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Used in Model</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Number</a:t>
                      </a:r>
                      <a:r>
                        <a:rPr lang="en-US" sz="1800" baseline="0" dirty="0" smtClean="0">
                          <a:latin typeface="Helvetica" panose="020B0604020202020204" pitchFamily="34" charset="0"/>
                          <a:cs typeface="Helvetica" panose="020B0604020202020204" pitchFamily="34" charset="0"/>
                        </a:rPr>
                        <a:t> since GEOID12B</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Used</a:t>
                      </a:r>
                      <a:r>
                        <a:rPr lang="en-US" sz="1800" baseline="0" dirty="0" smtClean="0">
                          <a:latin typeface="Helvetica" panose="020B0604020202020204" pitchFamily="34" charset="0"/>
                          <a:cs typeface="Helvetica" panose="020B0604020202020204" pitchFamily="34" charset="0"/>
                        </a:rPr>
                        <a:t> since GEOID12B</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3054196317"/>
                  </a:ext>
                </a:extLst>
              </a:tr>
              <a:tr h="719906">
                <a:tc>
                  <a:txBody>
                    <a:bodyPr/>
                    <a:lstStyle/>
                    <a:p>
                      <a:pPr algn="l"/>
                      <a:r>
                        <a:rPr lang="en-US" sz="1800" baseline="0" dirty="0" smtClean="0">
                          <a:latin typeface="Helvetica" panose="020B0604020202020204" pitchFamily="34" charset="0"/>
                          <a:cs typeface="Helvetica" panose="020B0604020202020204" pitchFamily="34" charset="0"/>
                        </a:rPr>
                        <a:t>NGS IDB:</a:t>
                      </a: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30,128</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1,987 (6.6%)</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28,141</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6,610</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6,324</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3075954922"/>
                  </a:ext>
                </a:extLst>
              </a:tr>
              <a:tr h="889055">
                <a:tc>
                  <a:txBody>
                    <a:bodyPr/>
                    <a:lstStyle/>
                    <a:p>
                      <a:pPr algn="l"/>
                      <a:r>
                        <a:rPr lang="en-US" sz="1800" dirty="0" smtClean="0">
                          <a:latin typeface="Helvetica" panose="020B0604020202020204" pitchFamily="34" charset="0"/>
                          <a:cs typeface="Helvetica" panose="020B0604020202020204" pitchFamily="34" charset="0"/>
                        </a:rPr>
                        <a:t>OPUS</a:t>
                      </a:r>
                      <a:r>
                        <a:rPr lang="en-US" sz="1800" baseline="0" dirty="0" smtClean="0">
                          <a:latin typeface="Helvetica" panose="020B0604020202020204" pitchFamily="34" charset="0"/>
                          <a:cs typeface="Helvetica" panose="020B0604020202020204" pitchFamily="34" charset="0"/>
                        </a:rPr>
                        <a:t> </a:t>
                      </a:r>
                      <a:r>
                        <a:rPr lang="en-US" sz="1800" dirty="0" smtClean="0">
                          <a:latin typeface="Helvetica" panose="020B0604020202020204" pitchFamily="34" charset="0"/>
                          <a:cs typeface="Helvetica" panose="020B0604020202020204" pitchFamily="34" charset="0"/>
                        </a:rPr>
                        <a:t>Share</a:t>
                      </a:r>
                      <a:r>
                        <a:rPr lang="en-US" sz="1800" baseline="0" dirty="0" smtClean="0">
                          <a:latin typeface="Helvetica" panose="020B0604020202020204" pitchFamily="34" charset="0"/>
                          <a:cs typeface="Helvetica" panose="020B0604020202020204" pitchFamily="34" charset="0"/>
                        </a:rPr>
                        <a:t>: 2+ Obs.</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3,313</a:t>
                      </a: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288</a:t>
                      </a:r>
                      <a:r>
                        <a:rPr lang="en-US" sz="1800" baseline="0" dirty="0" smtClean="0">
                          <a:latin typeface="Helvetica" panose="020B0604020202020204" pitchFamily="34" charset="0"/>
                          <a:cs typeface="Helvetica" panose="020B0604020202020204" pitchFamily="34" charset="0"/>
                        </a:rPr>
                        <a:t> </a:t>
                      </a:r>
                      <a:r>
                        <a:rPr lang="en-US" sz="1800" dirty="0" smtClean="0">
                          <a:latin typeface="Helvetica" panose="020B0604020202020204" pitchFamily="34" charset="0"/>
                          <a:cs typeface="Helvetica" panose="020B0604020202020204" pitchFamily="34" charset="0"/>
                        </a:rPr>
                        <a:t>(8.7%)</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3,025</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3,009</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2,748</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2946404562"/>
                  </a:ext>
                </a:extLst>
              </a:tr>
              <a:tr h="889055">
                <a:tc>
                  <a:txBody>
                    <a:bodyPr/>
                    <a:lstStyle/>
                    <a:p>
                      <a:pPr algn="l"/>
                      <a:r>
                        <a:rPr lang="en-US" sz="1800" smtClean="0">
                          <a:latin typeface="Helvetica" panose="020B0604020202020204" pitchFamily="34" charset="0"/>
                          <a:cs typeface="Helvetica" panose="020B0604020202020204" pitchFamily="34" charset="0"/>
                        </a:rPr>
                        <a:t>OPUS</a:t>
                      </a:r>
                      <a:r>
                        <a:rPr lang="en-US" sz="1800" baseline="0" smtClean="0">
                          <a:latin typeface="Helvetica" panose="020B0604020202020204" pitchFamily="34" charset="0"/>
                          <a:cs typeface="Helvetica" panose="020B0604020202020204" pitchFamily="34" charset="0"/>
                        </a:rPr>
                        <a:t> Share: </a:t>
                      </a:r>
                      <a:r>
                        <a:rPr lang="en-US" sz="1800" baseline="0" dirty="0" smtClean="0">
                          <a:latin typeface="Helvetica" panose="020B0604020202020204" pitchFamily="34" charset="0"/>
                          <a:cs typeface="Helvetica" panose="020B0604020202020204" pitchFamily="34" charset="0"/>
                        </a:rPr>
                        <a:t>1 Obs.</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2,350</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212</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2,141</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186</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1805933636"/>
                  </a:ext>
                </a:extLst>
              </a:tr>
              <a:tr h="719906">
                <a:tc>
                  <a:txBody>
                    <a:bodyPr/>
                    <a:lstStyle/>
                    <a:p>
                      <a:pPr algn="l"/>
                      <a:r>
                        <a:rPr lang="en-US" sz="1800" dirty="0" smtClean="0">
                          <a:latin typeface="Helvetica" panose="020B0604020202020204" pitchFamily="34" charset="0"/>
                          <a:cs typeface="Helvetica" panose="020B0604020202020204" pitchFamily="34" charset="0"/>
                        </a:rPr>
                        <a:t>Canada</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579</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14</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565</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0</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0</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3840970399"/>
                  </a:ext>
                </a:extLst>
              </a:tr>
              <a:tr h="719906">
                <a:tc>
                  <a:txBody>
                    <a:bodyPr/>
                    <a:lstStyle/>
                    <a:p>
                      <a:pPr algn="l"/>
                      <a:r>
                        <a:rPr lang="en-US" sz="1800" dirty="0" smtClean="0">
                          <a:latin typeface="Helvetica" panose="020B0604020202020204" pitchFamily="34" charset="0"/>
                          <a:cs typeface="Helvetica" panose="020B0604020202020204" pitchFamily="34" charset="0"/>
                        </a:rPr>
                        <a:t>Mexico</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247</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41</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206</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0</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dirty="0" smtClean="0">
                          <a:latin typeface="Helvetica" panose="020B0604020202020204" pitchFamily="34" charset="0"/>
                          <a:cs typeface="Helvetica" panose="020B0604020202020204" pitchFamily="34" charset="0"/>
                        </a:rPr>
                        <a:t>0</a:t>
                      </a:r>
                      <a:endParaRPr lang="en-US" sz="18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1475163582"/>
                  </a:ext>
                </a:extLst>
              </a:tr>
              <a:tr h="156073">
                <a:tc>
                  <a:txBody>
                    <a:bodyPr/>
                    <a:lstStyle/>
                    <a:p>
                      <a:pPr algn="l"/>
                      <a:endParaRPr lang="en-US" sz="5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5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5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5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5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5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3348746712"/>
                  </a:ext>
                </a:extLst>
              </a:tr>
              <a:tr h="362811">
                <a:tc>
                  <a:txBody>
                    <a:bodyPr/>
                    <a:lstStyle/>
                    <a:p>
                      <a:pPr algn="l"/>
                      <a:r>
                        <a:rPr lang="en-US" sz="1800" b="1" dirty="0" smtClean="0">
                          <a:latin typeface="Helvetica" panose="020B0604020202020204" pitchFamily="34" charset="0"/>
                          <a:cs typeface="Helvetica" panose="020B0604020202020204" pitchFamily="34" charset="0"/>
                        </a:rPr>
                        <a:t>Total:</a:t>
                      </a:r>
                      <a:endParaRPr lang="en-US" sz="18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b="1" dirty="0" smtClean="0">
                          <a:latin typeface="Helvetica" panose="020B0604020202020204" pitchFamily="34" charset="0"/>
                          <a:cs typeface="Helvetica" panose="020B0604020202020204" pitchFamily="34" charset="0"/>
                        </a:rPr>
                        <a:t>36,617</a:t>
                      </a:r>
                      <a:endParaRPr lang="en-US" sz="18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b="1" dirty="0" smtClean="0">
                          <a:latin typeface="Helvetica" panose="020B0604020202020204" pitchFamily="34" charset="0"/>
                          <a:cs typeface="Helvetica" panose="020B0604020202020204" pitchFamily="34" charset="0"/>
                        </a:rPr>
                        <a:t>2,330</a:t>
                      </a:r>
                      <a:endParaRPr lang="en-US" sz="18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b="1" dirty="0" smtClean="0">
                          <a:latin typeface="Helvetica" panose="020B0604020202020204" pitchFamily="34" charset="0"/>
                          <a:cs typeface="Helvetica" panose="020B0604020202020204" pitchFamily="34" charset="0"/>
                        </a:rPr>
                        <a:t>32,149</a:t>
                      </a:r>
                      <a:endParaRPr lang="en-US" sz="18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b="1" dirty="0" smtClean="0">
                          <a:latin typeface="Helvetica" panose="020B0604020202020204" pitchFamily="34" charset="0"/>
                          <a:cs typeface="Helvetica" panose="020B0604020202020204" pitchFamily="34" charset="0"/>
                        </a:rPr>
                        <a:t>11,760</a:t>
                      </a:r>
                      <a:endParaRPr lang="en-US" sz="18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800" b="1" dirty="0" smtClean="0">
                          <a:latin typeface="Helvetica" panose="020B0604020202020204" pitchFamily="34" charset="0"/>
                          <a:cs typeface="Helvetica" panose="020B0604020202020204" pitchFamily="34" charset="0"/>
                        </a:rPr>
                        <a:t>9,258</a:t>
                      </a:r>
                      <a:endParaRPr lang="en-US" sz="18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2583602950"/>
                  </a:ext>
                </a:extLst>
              </a:tr>
            </a:tbl>
          </a:graphicData>
        </a:graphic>
      </p:graphicFrame>
      <p:sp>
        <p:nvSpPr>
          <p:cNvPr id="6" name="TextBox 5"/>
          <p:cNvSpPr txBox="1"/>
          <p:nvPr/>
        </p:nvSpPr>
        <p:spPr>
          <a:xfrm>
            <a:off x="9274629" y="3559629"/>
            <a:ext cx="2833288" cy="1733488"/>
          </a:xfrm>
          <a:prstGeom prst="rect">
            <a:avLst/>
          </a:prstGeom>
          <a:noFill/>
        </p:spPr>
        <p:txBody>
          <a:bodyPr wrap="square" rtlCol="0">
            <a:spAutoFit/>
          </a:bodyPr>
          <a:lstStyle/>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IDB Data through </a:t>
            </a:r>
            <a:r>
              <a:rPr kumimoji="0" lang="en-US" sz="2133"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a:t>
            </a:r>
            <a:r>
              <a:rPr kumimoji="0" lang="en-US" sz="2133"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 Dec. 2018</a:t>
            </a: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OPUS Share Data through 10 Dec. 2018</a:t>
            </a:r>
            <a:endParaRPr kumimoji="0" lang="en-US" sz="2133"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187495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8195353" y="1869717"/>
            <a:ext cx="3774974" cy="3063779"/>
            <a:chOff x="8417026" y="1952843"/>
            <a:chExt cx="3171900" cy="2488328"/>
          </a:xfrm>
        </p:grpSpPr>
        <p:sp>
          <p:nvSpPr>
            <p:cNvPr id="3" name="Google Shape;208;p32"/>
            <p:cNvSpPr/>
            <p:nvPr/>
          </p:nvSpPr>
          <p:spPr>
            <a:xfrm>
              <a:off x="8417026" y="1952843"/>
              <a:ext cx="3171900" cy="2488328"/>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TextBox 3"/>
            <p:cNvSpPr txBox="1"/>
            <p:nvPr/>
          </p:nvSpPr>
          <p:spPr>
            <a:xfrm>
              <a:off x="8610199" y="2134445"/>
              <a:ext cx="2978727" cy="1874765"/>
            </a:xfrm>
            <a:prstGeom prst="rect">
              <a:avLst/>
            </a:prstGeom>
            <a:noFill/>
          </p:spPr>
          <p:txBody>
            <a:bodyPr wrap="square" rtlCol="0">
              <a:spAutoFit/>
            </a:bodyPr>
            <a:lstStyle/>
            <a:p>
              <a:r>
                <a:rPr lang="en-US" sz="2400" dirty="0" smtClean="0"/>
                <a:t>This map shows all new </a:t>
              </a:r>
              <a:r>
                <a:rPr lang="en-US" sz="2400" dirty="0" err="1" smtClean="0"/>
                <a:t>GPSonBM</a:t>
              </a:r>
              <a:r>
                <a:rPr lang="en-US" sz="2400" dirty="0" smtClean="0"/>
                <a:t> data since 2012, both OPUS Share and </a:t>
              </a:r>
              <a:r>
                <a:rPr lang="en-US" sz="2400" dirty="0" err="1" smtClean="0"/>
                <a:t>Bluebooked</a:t>
              </a:r>
              <a:r>
                <a:rPr lang="en-US" sz="2400" dirty="0" smtClean="0"/>
                <a:t> data, that were evaluated for inclusion in GEOID18 </a:t>
              </a:r>
              <a:endParaRPr lang="en-US" sz="2400" dirty="0"/>
            </a:p>
          </p:txBody>
        </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102" t="5882" r="5050" b="5686"/>
          <a:stretch/>
        </p:blipFill>
        <p:spPr>
          <a:xfrm>
            <a:off x="-48870" y="605119"/>
            <a:ext cx="8221639" cy="625288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919" t="2745" r="1718" b="2157"/>
          <a:stretch/>
        </p:blipFill>
        <p:spPr>
          <a:xfrm>
            <a:off x="-48870" y="588356"/>
            <a:ext cx="8221639" cy="6269645"/>
          </a:xfrm>
          <a:prstGeom prst="rect">
            <a:avLst/>
          </a:prstGeom>
        </p:spPr>
      </p:pic>
    </p:spTree>
    <p:extLst>
      <p:ext uri="{BB962C8B-B14F-4D97-AF65-F5344CB8AC3E}">
        <p14:creationId xmlns:p14="http://schemas.microsoft.com/office/powerpoint/2010/main" val="86101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5113"/>
            <a:ext cx="7871972" cy="6082887"/>
          </a:xfrm>
          <a:prstGeom prst="rect">
            <a:avLst/>
          </a:prstGeom>
        </p:spPr>
      </p:pic>
      <p:sp>
        <p:nvSpPr>
          <p:cNvPr id="4" name="Google Shape;208;p32"/>
          <p:cNvSpPr/>
          <p:nvPr/>
        </p:nvSpPr>
        <p:spPr>
          <a:xfrm>
            <a:off x="8195353" y="1911280"/>
            <a:ext cx="3816538" cy="2314356"/>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TextBox 6"/>
          <p:cNvSpPr txBox="1"/>
          <p:nvPr/>
        </p:nvSpPr>
        <p:spPr>
          <a:xfrm>
            <a:off x="8395855" y="2078182"/>
            <a:ext cx="3616036" cy="1938992"/>
          </a:xfrm>
          <a:prstGeom prst="rect">
            <a:avLst/>
          </a:prstGeom>
          <a:noFill/>
        </p:spPr>
        <p:txBody>
          <a:bodyPr wrap="square" rtlCol="0">
            <a:spAutoFit/>
          </a:bodyPr>
          <a:lstStyle/>
          <a:p>
            <a:r>
              <a:rPr lang="en-US" sz="2400" dirty="0" smtClean="0"/>
              <a:t>This map shows the magnitude of the differences / improvements from the previous hybrid geoid model, GEOID12B</a:t>
            </a:r>
            <a:endParaRPr lang="en-US" sz="2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75113"/>
            <a:ext cx="7824875" cy="6046494"/>
          </a:xfrm>
          <a:prstGeom prst="rect">
            <a:avLst/>
          </a:prstGeom>
        </p:spPr>
      </p:pic>
    </p:spTree>
    <p:extLst>
      <p:ext uri="{BB962C8B-B14F-4D97-AF65-F5344CB8AC3E}">
        <p14:creationId xmlns:p14="http://schemas.microsoft.com/office/powerpoint/2010/main" val="9057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3405"/>
            <a:ext cx="7938888" cy="6134595"/>
          </a:xfrm>
          <a:prstGeom prst="rect">
            <a:avLst/>
          </a:prstGeom>
        </p:spPr>
      </p:pic>
      <p:sp>
        <p:nvSpPr>
          <p:cNvPr id="3" name="Google Shape;208;p32"/>
          <p:cNvSpPr/>
          <p:nvPr/>
        </p:nvSpPr>
        <p:spPr>
          <a:xfrm>
            <a:off x="8195353" y="1869717"/>
            <a:ext cx="3774974" cy="3624785"/>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p>
        </p:txBody>
      </p:sp>
      <p:sp>
        <p:nvSpPr>
          <p:cNvPr id="5" name="TextBox 4"/>
          <p:cNvSpPr txBox="1"/>
          <p:nvPr/>
        </p:nvSpPr>
        <p:spPr>
          <a:xfrm>
            <a:off x="8271160" y="2078182"/>
            <a:ext cx="3699164" cy="3046988"/>
          </a:xfrm>
          <a:prstGeom prst="rect">
            <a:avLst/>
          </a:prstGeom>
          <a:noFill/>
        </p:spPr>
        <p:txBody>
          <a:bodyPr wrap="square" rtlCol="0">
            <a:spAutoFit/>
          </a:bodyPr>
          <a:lstStyle/>
          <a:p>
            <a:r>
              <a:rPr lang="en-US" sz="2400" dirty="0" smtClean="0"/>
              <a:t>Hybrid geoid models need </a:t>
            </a:r>
            <a:r>
              <a:rPr lang="en-US" sz="2400" dirty="0" err="1" smtClean="0"/>
              <a:t>GPSonBM</a:t>
            </a:r>
            <a:r>
              <a:rPr lang="en-US" sz="2400" dirty="0" smtClean="0"/>
              <a:t> data at 30km spacing to properly constrain to NAVD88 published heights.</a:t>
            </a:r>
          </a:p>
          <a:p>
            <a:endParaRPr lang="en-US" sz="2400" dirty="0"/>
          </a:p>
          <a:p>
            <a:r>
              <a:rPr lang="en-US" sz="2400" dirty="0" smtClean="0"/>
              <a:t>This maps shows data gaps filled by new </a:t>
            </a:r>
            <a:r>
              <a:rPr lang="en-US" sz="2400" dirty="0" err="1" smtClean="0"/>
              <a:t>GPSonBM</a:t>
            </a:r>
            <a:r>
              <a:rPr lang="en-US" sz="2400" dirty="0" smtClean="0"/>
              <a:t> data</a:t>
            </a:r>
            <a:endParaRPr lang="en-US" sz="2400" dirty="0"/>
          </a:p>
        </p:txBody>
      </p:sp>
    </p:spTree>
    <p:extLst>
      <p:ext uri="{BB962C8B-B14F-4D97-AF65-F5344CB8AC3E}">
        <p14:creationId xmlns:p14="http://schemas.microsoft.com/office/powerpoint/2010/main" val="1833326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5" y="113787"/>
            <a:ext cx="12054625" cy="6692697"/>
          </a:xfrm>
          <a:prstGeom prst="rect">
            <a:avLst/>
          </a:prstGeom>
        </p:spPr>
      </p:pic>
      <p:sp>
        <p:nvSpPr>
          <p:cNvPr id="5" name="Title 1"/>
          <p:cNvSpPr txBox="1">
            <a:spLocks/>
          </p:cNvSpPr>
          <p:nvPr/>
        </p:nvSpPr>
        <p:spPr>
          <a:xfrm>
            <a:off x="148684" y="5531744"/>
            <a:ext cx="4668643" cy="1143000"/>
          </a:xfrm>
          <a:prstGeom prst="rect">
            <a:avLst/>
          </a:prstGeom>
          <a:solidFill>
            <a:schemeClr val="bg1"/>
          </a:solidFill>
          <a:ln>
            <a:solidFill>
              <a:schemeClr val="tx1"/>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ea typeface="+mj-ea"/>
                <a:cs typeface="Helvetica" panose="020B0604020202020204" pitchFamily="34" charset="0"/>
              </a:rPr>
              <a:t>Impact of GRAV-D</a:t>
            </a:r>
          </a:p>
        </p:txBody>
      </p:sp>
    </p:spTree>
    <p:extLst>
      <p:ext uri="{BB962C8B-B14F-4D97-AF65-F5344CB8AC3E}">
        <p14:creationId xmlns:p14="http://schemas.microsoft.com/office/powerpoint/2010/main" val="3635505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8379"/>
            <a:ext cx="8126569" cy="6279621"/>
          </a:xfrm>
          <a:prstGeom prst="rect">
            <a:avLst/>
          </a:prstGeom>
        </p:spPr>
      </p:pic>
      <p:sp>
        <p:nvSpPr>
          <p:cNvPr id="5" name="Content Placeholder 4"/>
          <p:cNvSpPr>
            <a:spLocks noGrp="1"/>
          </p:cNvSpPr>
          <p:nvPr>
            <p:ph idx="1"/>
          </p:nvPr>
        </p:nvSpPr>
        <p:spPr>
          <a:xfrm>
            <a:off x="8216720" y="578379"/>
            <a:ext cx="3876542" cy="5912573"/>
          </a:xfrm>
        </p:spPr>
        <p:txBody>
          <a:bodyPr>
            <a:normAutofit fontScale="92500" lnSpcReduction="10000"/>
          </a:bodyPr>
          <a:lstStyle/>
          <a:p>
            <a:pPr marL="0" indent="0">
              <a:buNone/>
            </a:pPr>
            <a:r>
              <a:rPr lang="en-US" sz="5200" dirty="0" smtClean="0">
                <a:latin typeface="Helvetica" panose="020B0604020202020204" pitchFamily="34" charset="0"/>
                <a:cs typeface="Helvetica" panose="020B0604020202020204" pitchFamily="34" charset="0"/>
              </a:rPr>
              <a:t>HW1435</a:t>
            </a:r>
            <a:endParaRPr lang="en-US" dirty="0" smtClean="0">
              <a:latin typeface="Helvetica" panose="020B0604020202020204" pitchFamily="34" charset="0"/>
              <a:cs typeface="Helvetica" panose="020B0604020202020204" pitchFamily="34" charset="0"/>
            </a:endParaRPr>
          </a:p>
          <a:p>
            <a:r>
              <a:rPr lang="en-US" dirty="0" smtClean="0">
                <a:latin typeface="Helvetica" panose="020B0604020202020204" pitchFamily="34" charset="0"/>
                <a:cs typeface="Helvetica" panose="020B0604020202020204" pitchFamily="34" charset="0"/>
              </a:rPr>
              <a:t>Two solutions from WVDOH in 2018 in OPUS Share</a:t>
            </a:r>
          </a:p>
          <a:p>
            <a:endParaRPr lang="en-US" dirty="0" smtClean="0">
              <a:latin typeface="Helvetica" panose="020B0604020202020204" pitchFamily="34" charset="0"/>
              <a:cs typeface="Helvetica" panose="020B0604020202020204" pitchFamily="34" charset="0"/>
            </a:endParaRPr>
          </a:p>
          <a:p>
            <a:r>
              <a:rPr lang="en-US" dirty="0" err="1" smtClean="0">
                <a:latin typeface="Helvetica" panose="020B0604020202020204" pitchFamily="34" charset="0"/>
                <a:cs typeface="Helvetica" panose="020B0604020202020204" pitchFamily="34" charset="0"/>
              </a:rPr>
              <a:t>Ellip</a:t>
            </a:r>
            <a:r>
              <a:rPr lang="en-US" dirty="0" smtClean="0">
                <a:latin typeface="Helvetica" panose="020B0604020202020204" pitchFamily="34" charset="0"/>
                <a:cs typeface="Helvetica" panose="020B0604020202020204" pitchFamily="34" charset="0"/>
              </a:rPr>
              <a:t>. Heights: 384.810 &amp; 384.835</a:t>
            </a:r>
            <a:endParaRPr lang="en-US" dirty="0">
              <a:latin typeface="Helvetica" panose="020B0604020202020204" pitchFamily="34" charset="0"/>
              <a:cs typeface="Helvetica" panose="020B0604020202020204" pitchFamily="34" charset="0"/>
            </a:endParaRPr>
          </a:p>
        </p:txBody>
      </p:sp>
      <p:sp>
        <p:nvSpPr>
          <p:cNvPr id="6" name="TextBox 5"/>
          <p:cNvSpPr txBox="1"/>
          <p:nvPr/>
        </p:nvSpPr>
        <p:spPr>
          <a:xfrm>
            <a:off x="2887579" y="3165333"/>
            <a:ext cx="998621"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HW1435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754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8379"/>
            <a:ext cx="8126569" cy="6279621"/>
          </a:xfrm>
          <a:prstGeom prst="rect">
            <a:avLst/>
          </a:prstGeom>
        </p:spPr>
      </p:pic>
      <p:sp>
        <p:nvSpPr>
          <p:cNvPr id="9" name="Content Placeholder 4"/>
          <p:cNvSpPr>
            <a:spLocks noGrp="1"/>
          </p:cNvSpPr>
          <p:nvPr>
            <p:ph idx="1"/>
          </p:nvPr>
        </p:nvSpPr>
        <p:spPr>
          <a:xfrm>
            <a:off x="8216720" y="578379"/>
            <a:ext cx="3876542" cy="6279620"/>
          </a:xfrm>
        </p:spPr>
        <p:txBody>
          <a:bodyPr>
            <a:normAutofit fontScale="55000" lnSpcReduction="20000"/>
          </a:bodyPr>
          <a:lstStyle/>
          <a:p>
            <a:pPr marL="0" indent="0">
              <a:buNone/>
            </a:pPr>
            <a:r>
              <a:rPr lang="en-US" sz="4400" b="1" dirty="0" smtClean="0">
                <a:latin typeface="Helvetica" panose="020B0604020202020204" pitchFamily="34" charset="0"/>
                <a:cs typeface="Helvetica" panose="020B0604020202020204" pitchFamily="34" charset="0"/>
              </a:rPr>
              <a:t>Location Specific Error Estimates</a:t>
            </a:r>
          </a:p>
          <a:p>
            <a:r>
              <a:rPr lang="en-US" dirty="0" smtClean="0">
                <a:latin typeface="Helvetica" panose="020B0604020202020204" pitchFamily="34" charset="0"/>
                <a:cs typeface="Helvetica" panose="020B0604020202020204" pitchFamily="34" charset="0"/>
              </a:rPr>
              <a:t>Cross Validation  (“Leave-one-out”)</a:t>
            </a:r>
          </a:p>
          <a:p>
            <a:r>
              <a:rPr lang="en-US" dirty="0" smtClean="0">
                <a:latin typeface="Helvetica" panose="020B0604020202020204" pitchFamily="34" charset="0"/>
                <a:cs typeface="Helvetica" panose="020B0604020202020204" pitchFamily="34" charset="0"/>
              </a:rPr>
              <a:t>32,149 Geoid Model Runs</a:t>
            </a:r>
          </a:p>
          <a:p>
            <a:endParaRPr lang="en-US" dirty="0" smtClean="0">
              <a:latin typeface="Helvetica" panose="020B0604020202020204" pitchFamily="34" charset="0"/>
              <a:cs typeface="Helvetica" panose="020B0604020202020204" pitchFamily="34" charset="0"/>
            </a:endParaRPr>
          </a:p>
          <a:p>
            <a:pPr marL="0" indent="0">
              <a:buNone/>
            </a:pPr>
            <a:r>
              <a:rPr lang="en-US" dirty="0" smtClean="0">
                <a:latin typeface="Helvetica" panose="020B0604020202020204" pitchFamily="34" charset="0"/>
                <a:cs typeface="Helvetica" panose="020B0604020202020204" pitchFamily="34" charset="0"/>
              </a:rPr>
              <a:t>For HW1435 (it is removed for the calculation):</a:t>
            </a:r>
          </a:p>
          <a:p>
            <a:r>
              <a:rPr lang="en-US" dirty="0" smtClean="0">
                <a:latin typeface="Helvetica" panose="020B0604020202020204" pitchFamily="34" charset="0"/>
                <a:cs typeface="Helvetica" panose="020B0604020202020204" pitchFamily="34" charset="0"/>
                <a:sym typeface="Wingdings" panose="05000000000000000000" pitchFamily="2" charset="2"/>
              </a:rPr>
              <a:t>Estimated residual =       -17.34 cm</a:t>
            </a:r>
          </a:p>
          <a:p>
            <a:r>
              <a:rPr lang="en-US" dirty="0" smtClean="0">
                <a:latin typeface="Helvetica" panose="020B0604020202020204" pitchFamily="34" charset="0"/>
                <a:cs typeface="Helvetica" panose="020B0604020202020204" pitchFamily="34" charset="0"/>
                <a:sym typeface="Wingdings" panose="05000000000000000000" pitchFamily="2" charset="2"/>
              </a:rPr>
              <a:t>The observed residual = -25.98 cm</a:t>
            </a:r>
          </a:p>
          <a:p>
            <a:endParaRPr lang="en-US" dirty="0">
              <a:latin typeface="Helvetica" panose="020B0604020202020204" pitchFamily="34" charset="0"/>
              <a:cs typeface="Helvetica" panose="020B0604020202020204" pitchFamily="34" charset="0"/>
              <a:sym typeface="Wingdings" panose="05000000000000000000" pitchFamily="2" charset="2"/>
            </a:endParaRPr>
          </a:p>
          <a:p>
            <a:r>
              <a:rPr lang="en-US" dirty="0" smtClean="0">
                <a:latin typeface="Helvetica" panose="020B0604020202020204" pitchFamily="34" charset="0"/>
                <a:cs typeface="Helvetica" panose="020B0604020202020204" pitchFamily="34" charset="0"/>
                <a:sym typeface="Wingdings" panose="05000000000000000000" pitchFamily="2" charset="2"/>
              </a:rPr>
              <a:t>For a small uncertainty (on HW120)  </a:t>
            </a:r>
          </a:p>
          <a:p>
            <a:r>
              <a:rPr lang="en-US" dirty="0" smtClean="0">
                <a:latin typeface="Helvetica" panose="020B0604020202020204" pitchFamily="34" charset="0"/>
                <a:cs typeface="Helvetica" panose="020B0604020202020204" pitchFamily="34" charset="0"/>
                <a:sym typeface="Wingdings" panose="05000000000000000000" pitchFamily="2" charset="2"/>
              </a:rPr>
              <a:t>Estimate = -17.89 cm vs Observed = -18.94 cm</a:t>
            </a:r>
            <a:endParaRPr lang="en-US" dirty="0" smtClean="0">
              <a:latin typeface="Helvetica" panose="020B0604020202020204" pitchFamily="34" charset="0"/>
              <a:cs typeface="Helvetica"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8378"/>
            <a:ext cx="8126569" cy="6279621"/>
          </a:xfrm>
          <a:prstGeom prst="rect">
            <a:avLst/>
          </a:prstGeom>
        </p:spPr>
      </p:pic>
      <p:sp>
        <p:nvSpPr>
          <p:cNvPr id="11" name="TextBox 10"/>
          <p:cNvSpPr txBox="1"/>
          <p:nvPr/>
        </p:nvSpPr>
        <p:spPr>
          <a:xfrm>
            <a:off x="2887579" y="3165333"/>
            <a:ext cx="998621" cy="369332"/>
          </a:xfrm>
          <a:prstGeom prst="rect">
            <a:avLst/>
          </a:prstGeom>
          <a:solidFill>
            <a:schemeClr val="bg1"/>
          </a:solidFill>
          <a:ln>
            <a:solidFill>
              <a:schemeClr val="tx1"/>
            </a:solidFill>
          </a:ln>
        </p:spPr>
        <p:txBody>
          <a:bodyPr wrap="square" rtlCol="0">
            <a:spAutoFit/>
          </a:bodyPr>
          <a:lstStyle/>
          <a:p>
            <a:pPr algn="ctr"/>
            <a:r>
              <a:rPr lang="en-US" dirty="0" smtClean="0"/>
              <a:t>HW1435</a:t>
            </a:r>
            <a:endParaRPr lang="en-US" dirty="0"/>
          </a:p>
        </p:txBody>
      </p:sp>
      <p:sp>
        <p:nvSpPr>
          <p:cNvPr id="12" name="TextBox 11"/>
          <p:cNvSpPr txBox="1"/>
          <p:nvPr/>
        </p:nvSpPr>
        <p:spPr>
          <a:xfrm>
            <a:off x="5001126" y="4665269"/>
            <a:ext cx="998621" cy="369332"/>
          </a:xfrm>
          <a:prstGeom prst="rect">
            <a:avLst/>
          </a:prstGeom>
          <a:solidFill>
            <a:schemeClr val="bg1"/>
          </a:solidFill>
          <a:ln>
            <a:solidFill>
              <a:schemeClr val="tx1"/>
            </a:solidFill>
          </a:ln>
        </p:spPr>
        <p:txBody>
          <a:bodyPr wrap="square" rtlCol="0">
            <a:spAutoFit/>
          </a:bodyPr>
          <a:lstStyle/>
          <a:p>
            <a:pPr algn="ctr"/>
            <a:r>
              <a:rPr lang="en-US" dirty="0" smtClean="0"/>
              <a:t>HW1200</a:t>
            </a:r>
          </a:p>
        </p:txBody>
      </p:sp>
    </p:spTree>
    <p:extLst>
      <p:ext uri="{BB962C8B-B14F-4D97-AF65-F5344CB8AC3E}">
        <p14:creationId xmlns:p14="http://schemas.microsoft.com/office/powerpoint/2010/main" val="1652046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4"/>
            <a:ext cx="8084244" cy="6246916"/>
          </a:xfrm>
          <a:prstGeom prst="rect">
            <a:avLst/>
          </a:prstGeom>
        </p:spPr>
      </p:pic>
      <p:sp>
        <p:nvSpPr>
          <p:cNvPr id="4" name="Rectangle 3"/>
          <p:cNvSpPr/>
          <p:nvPr/>
        </p:nvSpPr>
        <p:spPr>
          <a:xfrm>
            <a:off x="8257310" y="1194138"/>
            <a:ext cx="3934690" cy="4093428"/>
          </a:xfrm>
          <a:prstGeom prst="rect">
            <a:avLst/>
          </a:prstGeom>
        </p:spPr>
        <p:txBody>
          <a:bodyPr wrap="square">
            <a:spAutoFit/>
          </a:bodyPr>
          <a:lstStyle/>
          <a:p>
            <a:r>
              <a:rPr lang="en-US" sz="2000" dirty="0">
                <a:solidFill>
                  <a:srgbClr val="000000"/>
                </a:solidFill>
                <a:latin typeface="Arial" panose="020B0604020202020204" pitchFamily="34" charset="0"/>
              </a:rPr>
              <a:t>This map shows the location-specific estimated error.  This is largely based on a cross-validation (or “leave-one-out”) estimation of the error in the model.  </a:t>
            </a:r>
            <a:endParaRPr lang="en-US" sz="2000" dirty="0" smtClean="0">
              <a:solidFill>
                <a:srgbClr val="000000"/>
              </a:solidFill>
              <a:latin typeface="Arial" panose="020B0604020202020204" pitchFamily="34" charset="0"/>
            </a:endParaRPr>
          </a:p>
          <a:p>
            <a:endParaRPr lang="en-US" sz="2000" dirty="0">
              <a:solidFill>
                <a:srgbClr val="000000"/>
              </a:solidFill>
              <a:latin typeface="Arial" panose="020B0604020202020204" pitchFamily="34" charset="0"/>
            </a:endParaRPr>
          </a:p>
          <a:p>
            <a:r>
              <a:rPr lang="en-US" sz="2000" dirty="0" smtClean="0">
                <a:solidFill>
                  <a:srgbClr val="000000"/>
                </a:solidFill>
                <a:latin typeface="Arial" panose="020B0604020202020204" pitchFamily="34" charset="0"/>
              </a:rPr>
              <a:t>Areas </a:t>
            </a:r>
            <a:r>
              <a:rPr lang="en-US" sz="2000" dirty="0">
                <a:solidFill>
                  <a:srgbClr val="000000"/>
                </a:solidFill>
                <a:latin typeface="Arial" panose="020B0604020202020204" pitchFamily="34" charset="0"/>
              </a:rPr>
              <a:t>with large errors signify a larger disagreement between the residual values in neighboring bench marks and thus higher uncertainty in the hybrid geoid model.</a:t>
            </a:r>
            <a:endParaRPr lang="en-US" sz="2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11084"/>
            <a:ext cx="8084243" cy="6246916"/>
          </a:xfrm>
          <a:prstGeom prst="rect">
            <a:avLst/>
          </a:prstGeom>
        </p:spPr>
      </p:pic>
    </p:spTree>
    <p:extLst>
      <p:ext uri="{BB962C8B-B14F-4D97-AF65-F5344CB8AC3E}">
        <p14:creationId xmlns:p14="http://schemas.microsoft.com/office/powerpoint/2010/main" val="17814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DEFLEC18</a:t>
            </a:r>
            <a:endParaRPr lang="en-US" dirty="0"/>
          </a:p>
        </p:txBody>
      </p:sp>
      <p:pic>
        <p:nvPicPr>
          <p:cNvPr id="6" name="Picture 5"/>
          <p:cNvPicPr>
            <a:picLocks noChangeAspect="1"/>
          </p:cNvPicPr>
          <p:nvPr/>
        </p:nvPicPr>
        <p:blipFill>
          <a:blip r:embed="rId4"/>
          <a:stretch>
            <a:fillRect/>
          </a:stretch>
        </p:blipFill>
        <p:spPr>
          <a:xfrm>
            <a:off x="609600" y="1417639"/>
            <a:ext cx="6809753" cy="5287973"/>
          </a:xfrm>
          <a:prstGeom prst="rect">
            <a:avLst/>
          </a:prstGeom>
        </p:spPr>
      </p:pic>
      <p:sp>
        <p:nvSpPr>
          <p:cNvPr id="8" name="TextBox 7"/>
          <p:cNvSpPr txBox="1"/>
          <p:nvPr/>
        </p:nvSpPr>
        <p:spPr>
          <a:xfrm>
            <a:off x="7419354" y="1570383"/>
            <a:ext cx="4772646" cy="3785652"/>
          </a:xfrm>
          <a:prstGeom prst="rect">
            <a:avLst/>
          </a:prstGeom>
          <a:noFill/>
        </p:spPr>
        <p:txBody>
          <a:bodyPr wrap="square" rtlCol="0">
            <a:spAutoFit/>
          </a:bodyPr>
          <a:lstStyle/>
          <a:p>
            <a:r>
              <a:rPr lang="en-US" sz="2400" dirty="0"/>
              <a:t>DEFLEC18 is a companion product derived from the 2018 hybrid geoid model (</a:t>
            </a:r>
            <a:r>
              <a:rPr lang="en-US" sz="2400" b="1" dirty="0">
                <a:hlinkClick r:id="rId5"/>
              </a:rPr>
              <a:t>GEOID18</a:t>
            </a:r>
            <a:r>
              <a:rPr lang="en-US" sz="2400" dirty="0"/>
              <a:t>), and represents the deflections of the vertical (DOV's) at the surface of the Earth. </a:t>
            </a:r>
            <a:r>
              <a:rPr lang="en-US" sz="2400" dirty="0" smtClean="0"/>
              <a:t>These </a:t>
            </a:r>
            <a:r>
              <a:rPr lang="en-US" sz="2400" dirty="0"/>
              <a:t>DOV's are also in the NAD 83 (2011) reference frame. These quantities are typically a few arc seconds, but can reach an arc minute of departure.</a:t>
            </a:r>
          </a:p>
        </p:txBody>
      </p:sp>
    </p:spTree>
    <p:extLst>
      <p:ext uri="{BB962C8B-B14F-4D97-AF65-F5344CB8AC3E}">
        <p14:creationId xmlns:p14="http://schemas.microsoft.com/office/powerpoint/2010/main" val="1454081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286" y="718119"/>
            <a:ext cx="8527775" cy="639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5065" y="2"/>
            <a:ext cx="11641873" cy="941405"/>
          </a:xfrm>
          <a:prstGeom prst="rect">
            <a:avLst/>
          </a:prstGeom>
          <a:solidFill>
            <a:schemeClr val="bg1"/>
          </a:solidFill>
          <a:ln>
            <a:solidFill>
              <a:schemeClr val="tx1"/>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2667" dirty="0">
                <a:solidFill>
                  <a:prstClr val="black"/>
                </a:solidFill>
                <a:latin typeface="Helvetica" panose="020B0604020202020204" pitchFamily="34" charset="0"/>
                <a:cs typeface="Helvetica" panose="020B0604020202020204" pitchFamily="34" charset="0"/>
              </a:rPr>
              <a:t>GPS Data on NAVD 88 leveled marks will support development of GEOID18 and the transformation tools to NAPGD2022</a:t>
            </a:r>
          </a:p>
        </p:txBody>
      </p:sp>
      <p:sp>
        <p:nvSpPr>
          <p:cNvPr id="4" name="Rounded Rectangle 3"/>
          <p:cNvSpPr/>
          <p:nvPr/>
        </p:nvSpPr>
        <p:spPr>
          <a:xfrm>
            <a:off x="8825949" y="5208104"/>
            <a:ext cx="3366052" cy="1622683"/>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986100"/>
            <a:ext cx="3498574" cy="187190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32022"/>
            <a:ext cx="2834640" cy="2125980"/>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19417"/>
          <a:stretch/>
        </p:blipFill>
        <p:spPr>
          <a:xfrm>
            <a:off x="8825949" y="4796451"/>
            <a:ext cx="3366052" cy="2034336"/>
          </a:xfrm>
          <a:prstGeom prst="rect">
            <a:avLst/>
          </a:prstGeom>
        </p:spPr>
      </p:pic>
    </p:spTree>
    <p:extLst>
      <p:ext uri="{BB962C8B-B14F-4D97-AF65-F5344CB8AC3E}">
        <p14:creationId xmlns:p14="http://schemas.microsoft.com/office/powerpoint/2010/main" val="13093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 y="-5147"/>
          <a:ext cx="5302855" cy="6863148"/>
        </p:xfrm>
        <a:graphic>
          <a:graphicData uri="http://schemas.openxmlformats.org/presentationml/2006/ole">
            <mc:AlternateContent xmlns:mc="http://schemas.openxmlformats.org/markup-compatibility/2006">
              <mc:Choice xmlns:v="urn:schemas-microsoft-com:vml" Requires="v">
                <p:oleObj spid="_x0000_s1091" name="Acrobat Document" r:id="rId5" imgW="5829257" imgH="7543800" progId="Acrobat.Document.2017">
                  <p:embed/>
                </p:oleObj>
              </mc:Choice>
              <mc:Fallback>
                <p:oleObj name="Acrobat Document" r:id="rId5" imgW="5829257" imgH="7543800" progId="Acrobat.Document.2017">
                  <p:embed/>
                  <p:pic>
                    <p:nvPicPr>
                      <p:cNvPr id="2" name="Object 1"/>
                      <p:cNvPicPr/>
                      <p:nvPr/>
                    </p:nvPicPr>
                    <p:blipFill>
                      <a:blip r:embed="rId6"/>
                      <a:stretch>
                        <a:fillRect/>
                      </a:stretch>
                    </p:blipFill>
                    <p:spPr>
                      <a:xfrm>
                        <a:off x="1" y="-5147"/>
                        <a:ext cx="5302855" cy="6863148"/>
                      </a:xfrm>
                      <a:prstGeom prst="rect">
                        <a:avLst/>
                      </a:prstGeom>
                    </p:spPr>
                  </p:pic>
                </p:oleObj>
              </mc:Fallback>
            </mc:AlternateContent>
          </a:graphicData>
        </a:graphic>
      </p:graphicFrame>
      <p:sp>
        <p:nvSpPr>
          <p:cNvPr id="3" name="TextBox 2"/>
          <p:cNvSpPr txBox="1"/>
          <p:nvPr/>
        </p:nvSpPr>
        <p:spPr>
          <a:xfrm>
            <a:off x="1386205" y="836025"/>
            <a:ext cx="2530446" cy="461665"/>
          </a:xfrm>
          <a:prstGeom prst="rect">
            <a:avLst/>
          </a:prstGeom>
          <a:solidFill>
            <a:schemeClr val="bg1"/>
          </a:solidFill>
          <a:ln>
            <a:solidFill>
              <a:schemeClr val="tx1"/>
            </a:solidFill>
          </a:ln>
        </p:spPr>
        <p:txBody>
          <a:bodyPr wrap="square" rtlCol="0">
            <a:spAutoFit/>
          </a:bodyPr>
          <a:lstStyle/>
          <a:p>
            <a:pPr defTabSz="609585"/>
            <a:r>
              <a:rPr lang="en-US" sz="2400" dirty="0">
                <a:solidFill>
                  <a:prstClr val="black"/>
                </a:solidFill>
                <a:latin typeface="Calibri"/>
              </a:rPr>
              <a:t>GEOID12B </a:t>
            </a:r>
            <a:r>
              <a:rPr lang="en-US" sz="2400" dirty="0" err="1">
                <a:solidFill>
                  <a:prstClr val="black"/>
                </a:solidFill>
                <a:latin typeface="Calibri"/>
              </a:rPr>
              <a:t>GeoPDF</a:t>
            </a:r>
            <a:endParaRPr lang="en-US" sz="2400" dirty="0">
              <a:solidFill>
                <a:prstClr val="black"/>
              </a:solidFill>
              <a:latin typeface="Calibri"/>
            </a:endParaRPr>
          </a:p>
        </p:txBody>
      </p:sp>
      <p:pic>
        <p:nvPicPr>
          <p:cNvPr id="4" name="Picture 3"/>
          <p:cNvPicPr>
            <a:picLocks noChangeAspect="1"/>
          </p:cNvPicPr>
          <p:nvPr/>
        </p:nvPicPr>
        <p:blipFill rotWithShape="1">
          <a:blip r:embed="rId7"/>
          <a:srcRect l="22949" t="19408" r="19872" b="5325"/>
          <a:stretch/>
        </p:blipFill>
        <p:spPr>
          <a:xfrm>
            <a:off x="5396640" y="825143"/>
            <a:ext cx="6631236" cy="4728102"/>
          </a:xfrm>
          <a:prstGeom prst="rect">
            <a:avLst/>
          </a:prstGeom>
          <a:ln>
            <a:solidFill>
              <a:schemeClr val="tx1"/>
            </a:solidFill>
          </a:ln>
        </p:spPr>
      </p:pic>
      <p:sp>
        <p:nvSpPr>
          <p:cNvPr id="5" name="TextBox 4"/>
          <p:cNvSpPr txBox="1"/>
          <p:nvPr/>
        </p:nvSpPr>
        <p:spPr>
          <a:xfrm>
            <a:off x="5280155" y="5620008"/>
            <a:ext cx="6864205" cy="1200329"/>
          </a:xfrm>
          <a:prstGeom prst="rect">
            <a:avLst/>
          </a:prstGeom>
          <a:solidFill>
            <a:schemeClr val="bg1"/>
          </a:solidFill>
          <a:ln>
            <a:solidFill>
              <a:schemeClr val="tx1"/>
            </a:solidFill>
          </a:ln>
        </p:spPr>
        <p:txBody>
          <a:bodyPr wrap="square" rtlCol="0">
            <a:spAutoFit/>
          </a:bodyPr>
          <a:lstStyle/>
          <a:p>
            <a:pPr algn="ctr" defTabSz="609585"/>
            <a:r>
              <a:rPr lang="en-US" sz="2400" dirty="0" smtClean="0">
                <a:solidFill>
                  <a:prstClr val="black"/>
                </a:solidFill>
                <a:latin typeface="Calibri"/>
              </a:rPr>
              <a:t>Public facing </a:t>
            </a:r>
            <a:r>
              <a:rPr lang="en-US" sz="2400" b="1" dirty="0" smtClean="0">
                <a:solidFill>
                  <a:prstClr val="black"/>
                </a:solidFill>
                <a:latin typeface="Calibri"/>
              </a:rPr>
              <a:t>ArcGIS Online </a:t>
            </a:r>
            <a:r>
              <a:rPr lang="en-US" sz="2400" b="1" dirty="0" err="1" smtClean="0">
                <a:solidFill>
                  <a:prstClr val="black"/>
                </a:solidFill>
                <a:latin typeface="Calibri"/>
              </a:rPr>
              <a:t>Webmap</a:t>
            </a:r>
            <a:r>
              <a:rPr lang="en-US" sz="2400" dirty="0" smtClean="0">
                <a:solidFill>
                  <a:prstClr val="black"/>
                </a:solidFill>
                <a:latin typeface="Calibri"/>
              </a:rPr>
              <a:t> will be released to enable evaluation of </a:t>
            </a:r>
            <a:r>
              <a:rPr lang="en-US" sz="2400" dirty="0" err="1" smtClean="0">
                <a:solidFill>
                  <a:prstClr val="black"/>
                </a:solidFill>
                <a:latin typeface="Calibri"/>
              </a:rPr>
              <a:t>GPSonBM</a:t>
            </a:r>
            <a:r>
              <a:rPr lang="en-US" sz="2400" dirty="0" smtClean="0">
                <a:solidFill>
                  <a:prstClr val="black"/>
                </a:solidFill>
                <a:latin typeface="Calibri"/>
              </a:rPr>
              <a:t> data used and the improvements in the model resulting from new data </a:t>
            </a:r>
            <a:endParaRPr lang="en-US" sz="2400" dirty="0">
              <a:solidFill>
                <a:prstClr val="black"/>
              </a:solidFill>
              <a:latin typeface="Calibri"/>
            </a:endParaRPr>
          </a:p>
        </p:txBody>
      </p:sp>
      <p:sp>
        <p:nvSpPr>
          <p:cNvPr id="6" name="TextBox 5"/>
          <p:cNvSpPr txBox="1"/>
          <p:nvPr/>
        </p:nvSpPr>
        <p:spPr>
          <a:xfrm>
            <a:off x="5302856" y="125506"/>
            <a:ext cx="6841504" cy="523220"/>
          </a:xfrm>
          <a:prstGeom prst="rect">
            <a:avLst/>
          </a:prstGeom>
          <a:solidFill>
            <a:schemeClr val="bg1">
              <a:lumMod val="85000"/>
            </a:schemeClr>
          </a:solidFill>
        </p:spPr>
        <p:txBody>
          <a:bodyPr wrap="square" rtlCol="0">
            <a:spAutoFit/>
          </a:bodyPr>
          <a:lstStyle/>
          <a:p>
            <a:pPr algn="ctr"/>
            <a:r>
              <a:rPr lang="en-US" sz="2800" dirty="0" smtClean="0"/>
              <a:t>Data Sharing Tools</a:t>
            </a:r>
            <a:endParaRPr lang="en-US" sz="2800" dirty="0"/>
          </a:p>
        </p:txBody>
      </p:sp>
    </p:spTree>
    <p:extLst>
      <p:ext uri="{BB962C8B-B14F-4D97-AF65-F5344CB8AC3E}">
        <p14:creationId xmlns:p14="http://schemas.microsoft.com/office/powerpoint/2010/main" val="3019868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5186090"/>
              </p:ext>
            </p:extLst>
          </p:nvPr>
        </p:nvGraphicFramePr>
        <p:xfrm>
          <a:off x="869576" y="1968057"/>
          <a:ext cx="10694124" cy="2987040"/>
        </p:xfrm>
        <a:graphic>
          <a:graphicData uri="http://schemas.openxmlformats.org/drawingml/2006/table">
            <a:tbl>
              <a:tblPr firstRow="1" firstCol="1" bandRow="1"/>
              <a:tblGrid>
                <a:gridCol w="8633012">
                  <a:extLst>
                    <a:ext uri="{9D8B030D-6E8A-4147-A177-3AD203B41FA5}">
                      <a16:colId xmlns:a16="http://schemas.microsoft.com/office/drawing/2014/main" val="1088456910"/>
                    </a:ext>
                  </a:extLst>
                </a:gridCol>
                <a:gridCol w="2061112">
                  <a:extLst>
                    <a:ext uri="{9D8B030D-6E8A-4147-A177-3AD203B41FA5}">
                      <a16:colId xmlns:a16="http://schemas.microsoft.com/office/drawing/2014/main" val="3866507924"/>
                    </a:ext>
                  </a:extLst>
                </a:gridCol>
              </a:tblGrid>
              <a:tr h="450725">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800" dirty="0" smtClean="0">
                          <a:solidFill>
                            <a:srgbClr val="000000"/>
                          </a:solidFill>
                          <a:effectLst/>
                          <a:latin typeface="+mj-lt"/>
                          <a:ea typeface="Times New Roman" panose="02020603050405020304" pitchFamily="18" charset="0"/>
                          <a:cs typeface="Times New Roman" panose="02020603050405020304" pitchFamily="18" charset="0"/>
                        </a:rPr>
                        <a:t>Beta GEOID18 released for public comment </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2800" dirty="0" smtClean="0">
                          <a:solidFill>
                            <a:srgbClr val="000000"/>
                          </a:solidFill>
                          <a:effectLst/>
                          <a:latin typeface="+mj-lt"/>
                          <a:ea typeface="Times New Roman" panose="02020603050405020304" pitchFamily="18" charset="0"/>
                          <a:cs typeface="Times New Roman" panose="02020603050405020304" pitchFamily="18" charset="0"/>
                        </a:rPr>
                        <a:t>(Beta OPUS and online computation pages)</a:t>
                      </a:r>
                      <a:endParaRPr lang="en-US" sz="2400" dirty="0" smtClean="0">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effectLst/>
                          <a:latin typeface="+mj-lt"/>
                          <a:ea typeface="Calibri" panose="020F0502020204030204" pitchFamily="34" charset="0"/>
                          <a:cs typeface="Times New Roman" panose="02020603050405020304" pitchFamily="18" charset="0"/>
                        </a:rPr>
                        <a:t>3/4/2019</a:t>
                      </a:r>
                      <a:endParaRPr lang="en-US" sz="2800" dirty="0">
                        <a:effectLst/>
                        <a:latin typeface="+mj-lt"/>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6076814"/>
                  </a:ext>
                </a:extLst>
              </a:tr>
              <a:tr h="413165">
                <a:tc>
                  <a:txBody>
                    <a:bodyPr/>
                    <a:lstStyle/>
                    <a:p>
                      <a:pPr marL="0" marR="0" algn="l"/>
                      <a:r>
                        <a:rPr lang="en-US" sz="2800" dirty="0" smtClean="0">
                          <a:solidFill>
                            <a:srgbClr val="000000"/>
                          </a:solidFill>
                          <a:effectLst/>
                          <a:latin typeface="+mj-lt"/>
                          <a:ea typeface="Times New Roman" panose="02020603050405020304" pitchFamily="18" charset="0"/>
                          <a:cs typeface="Times New Roman" panose="02020603050405020304" pitchFamily="18" charset="0"/>
                        </a:rPr>
                        <a:t>Incorporate feedback &amp; make necessary fixes</a:t>
                      </a:r>
                      <a:endParaRPr lang="en-US" sz="2000" dirty="0">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2800" dirty="0">
                        <a:effectLst/>
                        <a:latin typeface="+mj-lt"/>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154011"/>
                  </a:ext>
                </a:extLst>
              </a:tr>
              <a:tr h="365760">
                <a:tc>
                  <a:txBody>
                    <a:bodyPr/>
                    <a:lstStyle/>
                    <a:p>
                      <a:pPr marL="0" marR="0" algn="l"/>
                      <a:r>
                        <a:rPr lang="en-US" sz="2800" dirty="0">
                          <a:solidFill>
                            <a:srgbClr val="000000"/>
                          </a:solidFill>
                          <a:effectLst/>
                          <a:latin typeface="+mj-lt"/>
                          <a:ea typeface="Times New Roman" panose="02020603050405020304" pitchFamily="18" charset="0"/>
                          <a:cs typeface="Times New Roman" panose="02020603050405020304" pitchFamily="18" charset="0"/>
                        </a:rPr>
                        <a:t>Integrate new geoid into other NGS products (OPUS, datasheets) </a:t>
                      </a:r>
                      <a:endParaRPr lang="en-US" sz="2000" dirty="0">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2800" dirty="0">
                        <a:effectLst/>
                        <a:latin typeface="+mj-lt"/>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215648"/>
                  </a:ext>
                </a:extLst>
              </a:tr>
              <a:tr h="365760">
                <a:tc>
                  <a:txBody>
                    <a:bodyPr/>
                    <a:lstStyle/>
                    <a:p>
                      <a:pPr marL="0" marR="0" algn="l"/>
                      <a:r>
                        <a:rPr lang="en-US" sz="2800" dirty="0">
                          <a:solidFill>
                            <a:srgbClr val="000000"/>
                          </a:solidFill>
                          <a:effectLst/>
                          <a:latin typeface="+mj-lt"/>
                          <a:ea typeface="Times New Roman" panose="02020603050405020304" pitchFamily="18" charset="0"/>
                          <a:cs typeface="Times New Roman" panose="02020603050405020304" pitchFamily="18" charset="0"/>
                        </a:rPr>
                        <a:t>Final Product </a:t>
                      </a:r>
                      <a:r>
                        <a:rPr lang="en-US" sz="2800" dirty="0" smtClean="0">
                          <a:solidFill>
                            <a:srgbClr val="000000"/>
                          </a:solidFill>
                          <a:effectLst/>
                          <a:latin typeface="+mj-lt"/>
                          <a:ea typeface="Times New Roman" panose="02020603050405020304" pitchFamily="18" charset="0"/>
                          <a:cs typeface="Times New Roman" panose="02020603050405020304" pitchFamily="18" charset="0"/>
                        </a:rPr>
                        <a:t>Release*</a:t>
                      </a:r>
                      <a:endParaRPr lang="en-US" sz="2000" dirty="0">
                        <a:effectLst/>
                        <a:latin typeface="+mj-lt"/>
                        <a:ea typeface="Times New Roman" panose="02020603050405020304" pitchFamily="18"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smtClean="0">
                          <a:solidFill>
                            <a:srgbClr val="000000"/>
                          </a:solidFill>
                          <a:effectLst/>
                          <a:latin typeface="+mj-lt"/>
                          <a:ea typeface="Calibri" panose="020F0502020204030204" pitchFamily="34" charset="0"/>
                          <a:cs typeface="Times New Roman" panose="02020603050405020304" pitchFamily="18" charset="0"/>
                        </a:rPr>
                        <a:t> Summer 2019</a:t>
                      </a:r>
                      <a:endParaRPr lang="en-US" sz="2800" dirty="0">
                        <a:effectLst/>
                        <a:latin typeface="+mj-lt"/>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923170"/>
                  </a:ext>
                </a:extLst>
              </a:tr>
            </a:tbl>
          </a:graphicData>
        </a:graphic>
      </p:graphicFrame>
      <p:sp>
        <p:nvSpPr>
          <p:cNvPr id="3" name="TextBox 2"/>
          <p:cNvSpPr txBox="1"/>
          <p:nvPr/>
        </p:nvSpPr>
        <p:spPr>
          <a:xfrm>
            <a:off x="1654629" y="661852"/>
            <a:ext cx="8255727" cy="666786"/>
          </a:xfrm>
          <a:prstGeom prst="rect">
            <a:avLst/>
          </a:prstGeom>
          <a:noFill/>
        </p:spPr>
        <p:txBody>
          <a:bodyPr wrap="square" rtlCol="0">
            <a:spAutoFit/>
          </a:bodyPr>
          <a:lstStyle/>
          <a:p>
            <a:pPr algn="ctr" defTabSz="609585"/>
            <a:r>
              <a:rPr lang="en-US" sz="3733" dirty="0">
                <a:solidFill>
                  <a:prstClr val="black"/>
                </a:solidFill>
                <a:latin typeface="Calibri"/>
              </a:rPr>
              <a:t>GEOID 18 Project Time Line</a:t>
            </a:r>
          </a:p>
        </p:txBody>
      </p:sp>
      <p:sp>
        <p:nvSpPr>
          <p:cNvPr id="5" name="TextBox 4"/>
          <p:cNvSpPr txBox="1"/>
          <p:nvPr/>
        </p:nvSpPr>
        <p:spPr>
          <a:xfrm>
            <a:off x="869576" y="5212131"/>
            <a:ext cx="6985951" cy="954107"/>
          </a:xfrm>
          <a:prstGeom prst="rect">
            <a:avLst/>
          </a:prstGeom>
          <a:noFill/>
        </p:spPr>
        <p:txBody>
          <a:bodyPr wrap="square" rtlCol="0">
            <a:spAutoFit/>
          </a:bodyPr>
          <a:lstStyle/>
          <a:p>
            <a:pPr algn="ctr"/>
            <a:r>
              <a:rPr lang="en-US" sz="2800" dirty="0" smtClean="0"/>
              <a:t>*Final release of GEOID18 is pending progress on xGEOID19 for the added GRAV-D blocks.</a:t>
            </a:r>
            <a:endParaRPr lang="en-US" sz="2800" dirty="0"/>
          </a:p>
        </p:txBody>
      </p:sp>
    </p:spTree>
    <p:extLst>
      <p:ext uri="{BB962C8B-B14F-4D97-AF65-F5344CB8AC3E}">
        <p14:creationId xmlns:p14="http://schemas.microsoft.com/office/powerpoint/2010/main" val="573183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GPSonBM</a:t>
            </a:r>
            <a:r>
              <a:rPr lang="en-US" dirty="0" smtClean="0"/>
              <a:t> Look ahead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9789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GPSonBM</a:t>
            </a:r>
            <a:r>
              <a:rPr lang="en-US" dirty="0" smtClean="0"/>
              <a:t> Lives On!</a:t>
            </a:r>
            <a:endParaRPr lang="en-US" dirty="0"/>
          </a:p>
        </p:txBody>
      </p:sp>
      <p:sp>
        <p:nvSpPr>
          <p:cNvPr id="3" name="Content Placeholder 2"/>
          <p:cNvSpPr>
            <a:spLocks noGrp="1"/>
          </p:cNvSpPr>
          <p:nvPr>
            <p:ph idx="1"/>
          </p:nvPr>
        </p:nvSpPr>
        <p:spPr>
          <a:xfrm>
            <a:off x="609600" y="1239983"/>
            <a:ext cx="11152909" cy="4525963"/>
          </a:xfrm>
        </p:spPr>
        <p:txBody>
          <a:bodyPr>
            <a:normAutofit/>
          </a:bodyPr>
          <a:lstStyle/>
          <a:p>
            <a:pPr marL="0" indent="0" algn="ctr">
              <a:buNone/>
            </a:pPr>
            <a:r>
              <a:rPr lang="en-US" sz="4000" dirty="0" smtClean="0"/>
              <a:t>The </a:t>
            </a:r>
            <a:r>
              <a:rPr lang="en-US" sz="4000" dirty="0" err="1" smtClean="0"/>
              <a:t>GPSonBM</a:t>
            </a:r>
            <a:r>
              <a:rPr lang="en-US" sz="4000" dirty="0" smtClean="0"/>
              <a:t> program will now shift gears to focus on collecting data to provide local improvements to other national scale NGS products. A new Priority List will be released for National Surveyor’s Week </a:t>
            </a:r>
            <a:endParaRPr lang="en-US" sz="4000" dirty="0"/>
          </a:p>
        </p:txBody>
      </p:sp>
      <p:pic>
        <p:nvPicPr>
          <p:cNvPr id="4" name="Picture 3"/>
          <p:cNvPicPr>
            <a:picLocks noChangeAspect="1"/>
          </p:cNvPicPr>
          <p:nvPr/>
        </p:nvPicPr>
        <p:blipFill>
          <a:blip r:embed="rId4"/>
          <a:stretch>
            <a:fillRect/>
          </a:stretch>
        </p:blipFill>
        <p:spPr>
          <a:xfrm>
            <a:off x="7051964" y="3766352"/>
            <a:ext cx="4710545" cy="2964938"/>
          </a:xfrm>
          <a:prstGeom prst="rect">
            <a:avLst/>
          </a:prstGeom>
        </p:spPr>
      </p:pic>
      <p:pic>
        <p:nvPicPr>
          <p:cNvPr id="5" name="Picture 4"/>
          <p:cNvPicPr>
            <a:picLocks noChangeAspect="1"/>
          </p:cNvPicPr>
          <p:nvPr/>
        </p:nvPicPr>
        <p:blipFill>
          <a:blip r:embed="rId5"/>
          <a:stretch>
            <a:fillRect/>
          </a:stretch>
        </p:blipFill>
        <p:spPr>
          <a:xfrm>
            <a:off x="609600" y="3785218"/>
            <a:ext cx="6135014" cy="2927205"/>
          </a:xfrm>
          <a:prstGeom prst="rect">
            <a:avLst/>
          </a:prstGeom>
        </p:spPr>
      </p:pic>
    </p:spTree>
    <p:extLst>
      <p:ext uri="{BB962C8B-B14F-4D97-AF65-F5344CB8AC3E}">
        <p14:creationId xmlns:p14="http://schemas.microsoft.com/office/powerpoint/2010/main" val="2298956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62941"/>
            <a:ext cx="10972800" cy="1143000"/>
          </a:xfrm>
        </p:spPr>
        <p:txBody>
          <a:bodyPr>
            <a:normAutofit/>
          </a:bodyPr>
          <a:lstStyle/>
          <a:p>
            <a:r>
              <a:rPr lang="en-US" sz="4800" dirty="0" smtClean="0">
                <a:latin typeface="Helvetica" panose="020B0604020202020204" pitchFamily="34" charset="0"/>
                <a:cs typeface="Helvetica" panose="020B0604020202020204" pitchFamily="34" charset="0"/>
              </a:rPr>
              <a:t>Get Involved!</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41811" y="1234441"/>
            <a:ext cx="11508378" cy="3642359"/>
          </a:xfrm>
        </p:spPr>
        <p:txBody>
          <a:bodyPr>
            <a:noAutofit/>
          </a:bodyPr>
          <a:lstStyle/>
          <a:p>
            <a:pPr marL="0" indent="0">
              <a:buNone/>
            </a:pPr>
            <a:endParaRPr lang="en-US" sz="2800" dirty="0" smtClean="0">
              <a:latin typeface="Helvetica" panose="020B0604020202020204" pitchFamily="34" charset="0"/>
              <a:cs typeface="Helvetica" panose="020B0604020202020204" pitchFamily="34" charset="0"/>
            </a:endParaRPr>
          </a:p>
          <a:p>
            <a:r>
              <a:rPr lang="en-US" sz="2800" dirty="0" smtClean="0">
                <a:latin typeface="Helvetica" panose="020B0604020202020204" pitchFamily="34" charset="0"/>
                <a:cs typeface="Helvetica" panose="020B0604020202020204" pitchFamily="34" charset="0"/>
              </a:rPr>
              <a:t>Consult the </a:t>
            </a:r>
            <a:r>
              <a:rPr lang="en-US" sz="2800" dirty="0" err="1" smtClean="0">
                <a:latin typeface="Helvetica" panose="020B0604020202020204" pitchFamily="34" charset="0"/>
                <a:cs typeface="Helvetica" panose="020B0604020202020204" pitchFamily="34" charset="0"/>
              </a:rPr>
              <a:t>GPSonBM</a:t>
            </a:r>
            <a:r>
              <a:rPr lang="en-US" sz="2800" dirty="0" smtClean="0">
                <a:latin typeface="Helvetica" panose="020B0604020202020204" pitchFamily="34" charset="0"/>
                <a:cs typeface="Helvetica" panose="020B0604020202020204" pitchFamily="34" charset="0"/>
              </a:rPr>
              <a:t> webpage for the latest Prioritized List</a:t>
            </a:r>
          </a:p>
          <a:p>
            <a:r>
              <a:rPr lang="en-US" sz="2800" dirty="0" smtClean="0">
                <a:latin typeface="Helvetica" panose="020B0604020202020204" pitchFamily="34" charset="0"/>
                <a:cs typeface="Helvetica" panose="020B0604020202020204" pitchFamily="34" charset="0"/>
              </a:rPr>
              <a:t>Contribute static data through OPUS Share</a:t>
            </a:r>
          </a:p>
          <a:p>
            <a:r>
              <a:rPr lang="en-US" sz="2800" dirty="0" smtClean="0">
                <a:latin typeface="Helvetica" panose="020B0604020202020204" pitchFamily="34" charset="0"/>
                <a:cs typeface="Helvetica" panose="020B0604020202020204" pitchFamily="34" charset="0"/>
              </a:rPr>
              <a:t>Submit Mark Recoveries using new Online Mark </a:t>
            </a:r>
            <a:r>
              <a:rPr lang="en-US" sz="2800" dirty="0">
                <a:latin typeface="Helvetica" panose="020B0604020202020204" pitchFamily="34" charset="0"/>
                <a:cs typeface="Helvetica" panose="020B0604020202020204" pitchFamily="34" charset="0"/>
              </a:rPr>
              <a:t>R</a:t>
            </a:r>
            <a:r>
              <a:rPr lang="en-US" sz="2800" dirty="0" smtClean="0">
                <a:latin typeface="Helvetica" panose="020B0604020202020204" pitchFamily="34" charset="0"/>
                <a:cs typeface="Helvetica" panose="020B0604020202020204" pitchFamily="34" charset="0"/>
              </a:rPr>
              <a:t>ecovery webpage </a:t>
            </a:r>
          </a:p>
          <a:p>
            <a:endParaRPr lang="en-US" sz="2800" dirty="0" smtClean="0">
              <a:latin typeface="Helvetica" panose="020B0604020202020204" pitchFamily="34" charset="0"/>
              <a:cs typeface="Helvetica" panose="020B0604020202020204" pitchFamily="34" charset="0"/>
            </a:endParaRPr>
          </a:p>
        </p:txBody>
      </p:sp>
      <p:pic>
        <p:nvPicPr>
          <p:cNvPr id="8" name="Picture 7"/>
          <p:cNvPicPr>
            <a:picLocks noChangeAspect="1"/>
          </p:cNvPicPr>
          <p:nvPr/>
        </p:nvPicPr>
        <p:blipFill>
          <a:blip r:embed="rId4"/>
          <a:stretch>
            <a:fillRect/>
          </a:stretch>
        </p:blipFill>
        <p:spPr>
          <a:xfrm>
            <a:off x="609600" y="3841293"/>
            <a:ext cx="4761469" cy="2587968"/>
          </a:xfrm>
          <a:prstGeom prst="rect">
            <a:avLst/>
          </a:prstGeom>
        </p:spPr>
      </p:pic>
    </p:spTree>
    <p:extLst>
      <p:ext uri="{BB962C8B-B14F-4D97-AF65-F5344CB8AC3E}">
        <p14:creationId xmlns:p14="http://schemas.microsoft.com/office/powerpoint/2010/main" val="3021282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218" y="772073"/>
            <a:ext cx="9834286" cy="6556189"/>
          </a:xfrm>
          <a:prstGeom prst="rect">
            <a:avLst/>
          </a:prstGeom>
        </p:spPr>
      </p:pic>
      <p:sp>
        <p:nvSpPr>
          <p:cNvPr id="8" name="Title 1"/>
          <p:cNvSpPr txBox="1">
            <a:spLocks/>
          </p:cNvSpPr>
          <p:nvPr/>
        </p:nvSpPr>
        <p:spPr>
          <a:xfrm>
            <a:off x="302425" y="60253"/>
            <a:ext cx="11641873" cy="711820"/>
          </a:xfrm>
          <a:prstGeom prst="rect">
            <a:avLst/>
          </a:prstGeom>
          <a:solidFill>
            <a:schemeClr val="bg1"/>
          </a:solidFill>
          <a:ln>
            <a:solidFill>
              <a:schemeClr val="tx1"/>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3733" dirty="0">
                <a:solidFill>
                  <a:prstClr val="black"/>
                </a:solidFill>
                <a:latin typeface="Helvetica" panose="020B0604020202020204" pitchFamily="34" charset="0"/>
                <a:cs typeface="Helvetica" panose="020B0604020202020204" pitchFamily="34" charset="0"/>
              </a:rPr>
              <a:t>Change in Height from NAVD 88 to NAPGD2022</a:t>
            </a:r>
          </a:p>
        </p:txBody>
      </p:sp>
      <p:sp>
        <p:nvSpPr>
          <p:cNvPr id="6" name="Title 1"/>
          <p:cNvSpPr txBox="1">
            <a:spLocks/>
          </p:cNvSpPr>
          <p:nvPr/>
        </p:nvSpPr>
        <p:spPr>
          <a:xfrm>
            <a:off x="156756" y="5133702"/>
            <a:ext cx="3788228" cy="1632857"/>
          </a:xfrm>
          <a:prstGeom prst="rect">
            <a:avLst/>
          </a:prstGeom>
          <a:solidFill>
            <a:schemeClr val="bg1"/>
          </a:solidFill>
          <a:ln>
            <a:solidFill>
              <a:schemeClr val="tx1"/>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2800" dirty="0" err="1" smtClean="0">
                <a:solidFill>
                  <a:prstClr val="black"/>
                </a:solidFill>
                <a:latin typeface="Helvetica" panose="020B0604020202020204" pitchFamily="34" charset="0"/>
                <a:cs typeface="Helvetica" panose="020B0604020202020204" pitchFamily="34" charset="0"/>
              </a:rPr>
              <a:t>GPSonBM</a:t>
            </a:r>
            <a:r>
              <a:rPr lang="en-US" sz="2800" dirty="0" smtClean="0">
                <a:solidFill>
                  <a:prstClr val="black"/>
                </a:solidFill>
                <a:latin typeface="Helvetica" panose="020B0604020202020204" pitchFamily="34" charset="0"/>
                <a:cs typeface="Helvetica" panose="020B0604020202020204" pitchFamily="34" charset="0"/>
              </a:rPr>
              <a:t> data will be used create the transformation tool for NAPGD2022</a:t>
            </a:r>
            <a:endParaRPr lang="en-US" sz="2800" dirty="0">
              <a:solidFill>
                <a:prstClr val="black"/>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7737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800" dirty="0" smtClean="0"/>
              <a:t>Additional Benefits of </a:t>
            </a:r>
            <a:r>
              <a:rPr lang="en-US" sz="4800" dirty="0" err="1" smtClean="0"/>
              <a:t>GPSonBM</a:t>
            </a:r>
            <a:r>
              <a:rPr lang="en-US" sz="4800" dirty="0" smtClean="0"/>
              <a:t> Data</a:t>
            </a:r>
            <a:endParaRPr lang="en-US" sz="4800" dirty="0"/>
          </a:p>
        </p:txBody>
      </p:sp>
      <p:sp>
        <p:nvSpPr>
          <p:cNvPr id="3" name="Content Placeholder 2"/>
          <p:cNvSpPr>
            <a:spLocks noGrp="1"/>
          </p:cNvSpPr>
          <p:nvPr>
            <p:ph idx="1"/>
          </p:nvPr>
        </p:nvSpPr>
        <p:spPr>
          <a:xfrm>
            <a:off x="609600" y="2182092"/>
            <a:ext cx="10972800" cy="4525963"/>
          </a:xfrm>
        </p:spPr>
        <p:txBody>
          <a:bodyPr>
            <a:normAutofit fontScale="85000" lnSpcReduction="10000"/>
          </a:bodyPr>
          <a:lstStyle/>
          <a:p>
            <a:pPr fontAlgn="base"/>
            <a:r>
              <a:rPr lang="en-US" b="1" dirty="0"/>
              <a:t>Improve NCAT and </a:t>
            </a:r>
            <a:r>
              <a:rPr lang="en-US" b="1" dirty="0" err="1"/>
              <a:t>VDatum</a:t>
            </a:r>
            <a:r>
              <a:rPr lang="en-US" b="1" dirty="0"/>
              <a:t> </a:t>
            </a:r>
            <a:endParaRPr lang="en-US" b="1" dirty="0" smtClean="0"/>
          </a:p>
          <a:p>
            <a:pPr fontAlgn="base"/>
            <a:r>
              <a:rPr lang="en-US" b="1" dirty="0" smtClean="0"/>
              <a:t>Update </a:t>
            </a:r>
            <a:r>
              <a:rPr lang="en-US" b="1" dirty="0"/>
              <a:t>Passive Control </a:t>
            </a:r>
            <a:r>
              <a:rPr lang="en-US" b="1" dirty="0" smtClean="0"/>
              <a:t>Status</a:t>
            </a:r>
            <a:endParaRPr lang="en-US" dirty="0"/>
          </a:p>
          <a:p>
            <a:pPr fontAlgn="base"/>
            <a:r>
              <a:rPr lang="en-US" b="1" dirty="0"/>
              <a:t>Automatic Reprocessing in 2022</a:t>
            </a:r>
            <a:endParaRPr lang="en-US" dirty="0"/>
          </a:p>
          <a:p>
            <a:pPr fontAlgn="base"/>
            <a:r>
              <a:rPr lang="en-US" b="1" dirty="0" smtClean="0">
                <a:solidFill>
                  <a:schemeClr val="tx1">
                    <a:lumMod val="50000"/>
                    <a:lumOff val="50000"/>
                  </a:schemeClr>
                </a:solidFill>
              </a:rPr>
              <a:t>Identify </a:t>
            </a:r>
            <a:r>
              <a:rPr lang="en-US" b="1" dirty="0">
                <a:solidFill>
                  <a:schemeClr val="tx1">
                    <a:lumMod val="50000"/>
                    <a:lumOff val="50000"/>
                  </a:schemeClr>
                </a:solidFill>
              </a:rPr>
              <a:t>marks suspected of </a:t>
            </a:r>
            <a:r>
              <a:rPr lang="en-US" b="1" dirty="0" smtClean="0">
                <a:solidFill>
                  <a:schemeClr val="tx1">
                    <a:lumMod val="50000"/>
                    <a:lumOff val="50000"/>
                  </a:schemeClr>
                </a:solidFill>
              </a:rPr>
              <a:t>movement</a:t>
            </a:r>
          </a:p>
          <a:p>
            <a:pPr fontAlgn="base"/>
            <a:r>
              <a:rPr lang="en-US" b="1" dirty="0" smtClean="0">
                <a:solidFill>
                  <a:schemeClr val="tx1">
                    <a:lumMod val="50000"/>
                    <a:lumOff val="50000"/>
                  </a:schemeClr>
                </a:solidFill>
              </a:rPr>
              <a:t>Establish </a:t>
            </a:r>
            <a:r>
              <a:rPr lang="en-US" b="1" dirty="0">
                <a:solidFill>
                  <a:schemeClr val="tx1">
                    <a:lumMod val="50000"/>
                    <a:lumOff val="50000"/>
                  </a:schemeClr>
                </a:solidFill>
              </a:rPr>
              <a:t>RTN Check </a:t>
            </a:r>
            <a:r>
              <a:rPr lang="en-US" b="1" dirty="0" smtClean="0">
                <a:solidFill>
                  <a:schemeClr val="tx1">
                    <a:lumMod val="50000"/>
                    <a:lumOff val="50000"/>
                  </a:schemeClr>
                </a:solidFill>
              </a:rPr>
              <a:t>Stations</a:t>
            </a:r>
            <a:endParaRPr lang="en-US" dirty="0" smtClean="0">
              <a:solidFill>
                <a:schemeClr val="tx1">
                  <a:lumMod val="50000"/>
                  <a:lumOff val="50000"/>
                </a:schemeClr>
              </a:solidFill>
            </a:endParaRPr>
          </a:p>
          <a:p>
            <a:pPr fontAlgn="base"/>
            <a:r>
              <a:rPr lang="en-US" b="1" dirty="0" smtClean="0">
                <a:solidFill>
                  <a:schemeClr val="tx1">
                    <a:lumMod val="50000"/>
                    <a:lumOff val="50000"/>
                  </a:schemeClr>
                </a:solidFill>
              </a:rPr>
              <a:t>Test </a:t>
            </a:r>
            <a:r>
              <a:rPr lang="en-US" b="1" dirty="0">
                <a:solidFill>
                  <a:schemeClr val="tx1">
                    <a:lumMod val="50000"/>
                    <a:lumOff val="50000"/>
                  </a:schemeClr>
                </a:solidFill>
              </a:rPr>
              <a:t>and Evaluate Intra-frame Velocity Model (</a:t>
            </a:r>
            <a:r>
              <a:rPr lang="en-US" b="1" dirty="0" smtClean="0">
                <a:solidFill>
                  <a:schemeClr val="tx1">
                    <a:lumMod val="50000"/>
                    <a:lumOff val="50000"/>
                  </a:schemeClr>
                </a:solidFill>
              </a:rPr>
              <a:t>IFVM)</a:t>
            </a:r>
          </a:p>
          <a:p>
            <a:pPr fontAlgn="base"/>
            <a:r>
              <a:rPr lang="en-US" b="1" dirty="0" smtClean="0"/>
              <a:t>Validate Static Gravimetric Geoid</a:t>
            </a:r>
          </a:p>
          <a:p>
            <a:pPr fontAlgn="base"/>
            <a:endParaRPr lang="en-US" b="1" dirty="0"/>
          </a:p>
          <a:p>
            <a:endParaRPr lang="en-US" dirty="0"/>
          </a:p>
        </p:txBody>
      </p:sp>
    </p:spTree>
    <p:extLst>
      <p:ext uri="{BB962C8B-B14F-4D97-AF65-F5344CB8AC3E}">
        <p14:creationId xmlns:p14="http://schemas.microsoft.com/office/powerpoint/2010/main" val="1159402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8" y="607022"/>
            <a:ext cx="10748209" cy="769441"/>
          </a:xfrm>
          <a:prstGeom prst="rect">
            <a:avLst/>
          </a:prstGeom>
          <a:noFill/>
        </p:spPr>
        <p:txBody>
          <a:bodyPr wrap="square" rtlCol="0">
            <a:spAutoFit/>
          </a:bodyPr>
          <a:lstStyle/>
          <a:p>
            <a:pPr algn="ctr" defTabSz="609585"/>
            <a:r>
              <a:rPr lang="en-US" sz="4400" dirty="0" smtClean="0">
                <a:solidFill>
                  <a:prstClr val="black"/>
                </a:solidFill>
                <a:latin typeface="Calibri"/>
              </a:rPr>
              <a:t>New Mark Recovery Webpage</a:t>
            </a:r>
            <a:endParaRPr lang="en-US" sz="4400" dirty="0">
              <a:solidFill>
                <a:prstClr val="black"/>
              </a:solidFill>
              <a:latin typeface="Calibri"/>
            </a:endParaRPr>
          </a:p>
        </p:txBody>
      </p:sp>
      <p:sp>
        <p:nvSpPr>
          <p:cNvPr id="6" name="TextBox 5"/>
          <p:cNvSpPr txBox="1"/>
          <p:nvPr/>
        </p:nvSpPr>
        <p:spPr>
          <a:xfrm>
            <a:off x="365760" y="1299519"/>
            <a:ext cx="11606784" cy="1077218"/>
          </a:xfrm>
          <a:prstGeom prst="rect">
            <a:avLst/>
          </a:prstGeom>
          <a:noFill/>
        </p:spPr>
        <p:txBody>
          <a:bodyPr wrap="square" rtlCol="0">
            <a:spAutoFit/>
          </a:bodyPr>
          <a:lstStyle/>
          <a:p>
            <a:pPr algn="ctr" defTabSz="609585"/>
            <a:r>
              <a:rPr lang="en-US" sz="3200" dirty="0" smtClean="0">
                <a:solidFill>
                  <a:prstClr val="black"/>
                </a:solidFill>
                <a:latin typeface="Calibri"/>
              </a:rPr>
              <a:t>Submitting recovery </a:t>
            </a:r>
            <a:r>
              <a:rPr lang="en-US" sz="3200" dirty="0">
                <a:solidFill>
                  <a:prstClr val="black"/>
                </a:solidFill>
                <a:latin typeface="Calibri"/>
              </a:rPr>
              <a:t>information will let NGS and others know if the mark is still usable and pictures will make it easier to find.</a:t>
            </a:r>
          </a:p>
        </p:txBody>
      </p:sp>
      <p:pic>
        <p:nvPicPr>
          <p:cNvPr id="5" name="Picture 4"/>
          <p:cNvPicPr>
            <a:picLocks noChangeAspect="1"/>
          </p:cNvPicPr>
          <p:nvPr/>
        </p:nvPicPr>
        <p:blipFill>
          <a:blip r:embed="rId4"/>
          <a:stretch>
            <a:fillRect/>
          </a:stretch>
        </p:blipFill>
        <p:spPr>
          <a:xfrm>
            <a:off x="795048" y="2823302"/>
            <a:ext cx="4773757" cy="383101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290" y="2818794"/>
            <a:ext cx="5685959" cy="4039206"/>
          </a:xfrm>
          <a:prstGeom prst="rect">
            <a:avLst/>
          </a:prstGeom>
        </p:spPr>
      </p:pic>
      <p:sp>
        <p:nvSpPr>
          <p:cNvPr id="9" name="Rectangle 8"/>
          <p:cNvSpPr/>
          <p:nvPr/>
        </p:nvSpPr>
        <p:spPr>
          <a:xfrm>
            <a:off x="6068290" y="2357129"/>
            <a:ext cx="5534720" cy="461665"/>
          </a:xfrm>
          <a:prstGeom prst="rect">
            <a:avLst/>
          </a:prstGeom>
        </p:spPr>
        <p:txBody>
          <a:bodyPr wrap="none">
            <a:spAutoFit/>
          </a:bodyPr>
          <a:lstStyle/>
          <a:p>
            <a:r>
              <a:rPr lang="en-US" sz="2400" dirty="0">
                <a:solidFill>
                  <a:schemeClr val="tx2"/>
                </a:solidFill>
              </a:rPr>
              <a:t>www.ngs.noaa.gov/surveys/mark-recovery</a:t>
            </a:r>
          </a:p>
        </p:txBody>
      </p:sp>
    </p:spTree>
    <p:extLst>
      <p:ext uri="{BB962C8B-B14F-4D97-AF65-F5344CB8AC3E}">
        <p14:creationId xmlns:p14="http://schemas.microsoft.com/office/powerpoint/2010/main" val="3579062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94344" y="722989"/>
            <a:ext cx="8772939" cy="2062296"/>
          </a:xfrm>
          <a:prstGeom prst="rect">
            <a:avLst/>
          </a:prstGeom>
        </p:spPr>
        <p:txBody>
          <a:bodyPr wrap="square">
            <a:spAutoFit/>
          </a:bodyPr>
          <a:lstStyle/>
          <a:p>
            <a:pPr defTabSz="609585"/>
            <a:r>
              <a:rPr lang="en-US" sz="4267" b="1" dirty="0">
                <a:solidFill>
                  <a:srgbClr val="000000"/>
                </a:solidFill>
                <a:latin typeface="Arial" panose="020B0604020202020204" pitchFamily="34" charset="0"/>
              </a:rPr>
              <a:t>OPUS Requirements for Sharing</a:t>
            </a:r>
            <a:endParaRPr lang="en-US" sz="4267" dirty="0">
              <a:solidFill>
                <a:prstClr val="black"/>
              </a:solidFill>
              <a:latin typeface="Calibri"/>
            </a:endParaRPr>
          </a:p>
          <a:p>
            <a:pPr defTabSz="609585"/>
            <a:r>
              <a:rPr lang="en-US" sz="4267" dirty="0">
                <a:solidFill>
                  <a:prstClr val="black"/>
                </a:solidFill>
                <a:latin typeface="Calibri"/>
              </a:rPr>
              <a:t/>
            </a:r>
            <a:br>
              <a:rPr lang="en-US" sz="4267" dirty="0">
                <a:solidFill>
                  <a:prstClr val="black"/>
                </a:solidFill>
                <a:latin typeface="Calibri"/>
              </a:rPr>
            </a:br>
            <a:endParaRPr lang="en-US" sz="4267" dirty="0">
              <a:solidFill>
                <a:prstClr val="black"/>
              </a:solidFill>
              <a:latin typeface="Calibri"/>
            </a:endParaRPr>
          </a:p>
        </p:txBody>
      </p:sp>
      <p:sp>
        <p:nvSpPr>
          <p:cNvPr id="6" name="Rectangle 5"/>
          <p:cNvSpPr/>
          <p:nvPr/>
        </p:nvSpPr>
        <p:spPr>
          <a:xfrm>
            <a:off x="286247" y="1769429"/>
            <a:ext cx="11789135" cy="5118645"/>
          </a:xfrm>
          <a:prstGeom prst="rect">
            <a:avLst/>
          </a:prstGeom>
        </p:spPr>
        <p:txBody>
          <a:bodyPr wrap="square">
            <a:spAutoFit/>
          </a:bodyPr>
          <a:lstStyle/>
          <a:p>
            <a:pPr defTabSz="609585" fontAlgn="base">
              <a:buFont typeface="Arial" panose="020B0604020202020204" pitchFamily="34" charset="0"/>
              <a:buChar char="•"/>
            </a:pPr>
            <a:r>
              <a:rPr lang="en-US" sz="2533" dirty="0">
                <a:solidFill>
                  <a:srgbClr val="000000"/>
                </a:solidFill>
                <a:latin typeface="Arial" panose="020B0604020202020204" pitchFamily="34" charset="0"/>
              </a:rPr>
              <a:t> </a:t>
            </a:r>
            <a:r>
              <a:rPr lang="en-US" sz="2533" u="sng" dirty="0">
                <a:solidFill>
                  <a:srgbClr val="000000"/>
                </a:solidFill>
                <a:latin typeface="Arial" panose="020B0604020202020204" pitchFamily="34" charset="0"/>
              </a:rPr>
              <a:t>GPS Observation</a:t>
            </a:r>
            <a:r>
              <a:rPr lang="en-US" sz="2533" dirty="0">
                <a:solidFill>
                  <a:srgbClr val="000000"/>
                </a:solidFill>
                <a:latin typeface="Arial" panose="020B0604020202020204" pitchFamily="34" charset="0"/>
              </a:rPr>
              <a:t>: Collect </a:t>
            </a:r>
            <a:r>
              <a:rPr lang="en-US" sz="2533" b="1" dirty="0">
                <a:solidFill>
                  <a:srgbClr val="000000"/>
                </a:solidFill>
                <a:latin typeface="Arial" panose="020B0604020202020204" pitchFamily="34" charset="0"/>
              </a:rPr>
              <a:t>4+ hours</a:t>
            </a:r>
            <a:r>
              <a:rPr lang="en-US" sz="2533" dirty="0">
                <a:solidFill>
                  <a:srgbClr val="000000"/>
                </a:solidFill>
                <a:latin typeface="Arial" panose="020B0604020202020204" pitchFamily="34" charset="0"/>
              </a:rPr>
              <a:t> of data on a bench mark</a:t>
            </a:r>
          </a:p>
          <a:p>
            <a:pPr defTabSz="609585" fontAlgn="base">
              <a:buFont typeface="Arial" panose="020B0604020202020204" pitchFamily="34" charset="0"/>
              <a:buChar char="•"/>
            </a:pPr>
            <a:endParaRPr lang="en-US" sz="2533" dirty="0">
              <a:solidFill>
                <a:srgbClr val="000000"/>
              </a:solidFill>
              <a:latin typeface="Arial" panose="020B0604020202020204" pitchFamily="34" charset="0"/>
            </a:endParaRPr>
          </a:p>
          <a:p>
            <a:pPr defTabSz="609585" fontAlgn="base">
              <a:buFont typeface="Arial" panose="020B0604020202020204" pitchFamily="34" charset="0"/>
              <a:buChar char="•"/>
            </a:pPr>
            <a:r>
              <a:rPr lang="en-US" sz="2400" dirty="0">
                <a:solidFill>
                  <a:prstClr val="black"/>
                </a:solidFill>
                <a:latin typeface="Calibri"/>
              </a:rPr>
              <a:t> </a:t>
            </a:r>
            <a:r>
              <a:rPr lang="en-US" sz="2533" u="sng" dirty="0">
                <a:solidFill>
                  <a:srgbClr val="000000"/>
                </a:solidFill>
                <a:latin typeface="Arial" panose="020B0604020202020204" pitchFamily="34" charset="0"/>
              </a:rPr>
              <a:t>Description</a:t>
            </a:r>
            <a:r>
              <a:rPr lang="en-US" sz="2533" dirty="0">
                <a:solidFill>
                  <a:srgbClr val="000000"/>
                </a:solidFill>
                <a:latin typeface="Arial" panose="020B0604020202020204" pitchFamily="34" charset="0"/>
              </a:rPr>
              <a:t>: Provide details of how to locate mark (To Reach)</a:t>
            </a:r>
          </a:p>
          <a:p>
            <a:pPr marL="990575" lvl="1" indent="-380990" defTabSz="609585" fontAlgn="base">
              <a:buFont typeface="Arial" panose="020B0604020202020204" pitchFamily="34" charset="0"/>
              <a:buChar char="•"/>
            </a:pPr>
            <a:r>
              <a:rPr lang="en-US" sz="2533" i="1" dirty="0">
                <a:solidFill>
                  <a:srgbClr val="999999"/>
                </a:solidFill>
                <a:latin typeface="Arial" panose="020B0604020202020204" pitchFamily="34" charset="0"/>
              </a:rPr>
              <a:t>Example: Located in the SW corner of a 2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square concrete pad projecting 0.3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above ground, 3.3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S from S edge of sidewalk...</a:t>
            </a:r>
          </a:p>
          <a:p>
            <a:pPr marL="990575" lvl="1" indent="-380990" defTabSz="609585" fontAlgn="base">
              <a:buFont typeface="Arial" panose="020B0604020202020204" pitchFamily="34" charset="0"/>
              <a:buChar char="•"/>
            </a:pPr>
            <a:endParaRPr lang="en-US" sz="2533" i="1" dirty="0">
              <a:solidFill>
                <a:srgbClr val="999999"/>
              </a:solidFill>
              <a:latin typeface="Arial" panose="020B0604020202020204" pitchFamily="34" charset="0"/>
            </a:endParaRPr>
          </a:p>
          <a:p>
            <a:pPr defTabSz="609585" fontAlgn="base">
              <a:buFont typeface="Arial" panose="020B0604020202020204" pitchFamily="34" charset="0"/>
              <a:buChar char="•"/>
            </a:pPr>
            <a:r>
              <a:rPr lang="en-US" sz="2533" dirty="0">
                <a:solidFill>
                  <a:srgbClr val="000000"/>
                </a:solidFill>
                <a:latin typeface="Arial" panose="020B0604020202020204" pitchFamily="34" charset="0"/>
              </a:rPr>
              <a:t> Accurate </a:t>
            </a:r>
            <a:r>
              <a:rPr lang="en-US" sz="2533" b="1" u="sng" dirty="0">
                <a:solidFill>
                  <a:srgbClr val="000000"/>
                </a:solidFill>
                <a:latin typeface="Arial" panose="020B0604020202020204" pitchFamily="34" charset="0"/>
              </a:rPr>
              <a:t>antenna height</a:t>
            </a:r>
            <a:r>
              <a:rPr lang="en-US" sz="2533" b="1" dirty="0">
                <a:solidFill>
                  <a:srgbClr val="000000"/>
                </a:solidFill>
                <a:latin typeface="Arial" panose="020B0604020202020204" pitchFamily="34" charset="0"/>
              </a:rPr>
              <a:t> and </a:t>
            </a:r>
            <a:r>
              <a:rPr lang="en-US" sz="2533" b="1" u="sng" dirty="0">
                <a:solidFill>
                  <a:srgbClr val="000000"/>
                </a:solidFill>
                <a:latin typeface="Arial" panose="020B0604020202020204" pitchFamily="34" charset="0"/>
              </a:rPr>
              <a:t>type</a:t>
            </a:r>
            <a:r>
              <a:rPr lang="en-US" sz="2533" b="1" dirty="0">
                <a:solidFill>
                  <a:srgbClr val="000000"/>
                </a:solidFill>
                <a:latin typeface="Arial" panose="020B0604020202020204" pitchFamily="34" charset="0"/>
              </a:rPr>
              <a:t> values</a:t>
            </a:r>
          </a:p>
          <a:p>
            <a:pPr defTabSz="609585" fontAlgn="base">
              <a:buFont typeface="Arial" panose="020B0604020202020204" pitchFamily="34" charset="0"/>
              <a:buChar char="•"/>
            </a:pPr>
            <a:endParaRPr lang="en-US" sz="2533" dirty="0">
              <a:solidFill>
                <a:srgbClr val="000000"/>
              </a:solidFill>
              <a:latin typeface="Arial" panose="020B0604020202020204" pitchFamily="34" charset="0"/>
            </a:endParaRPr>
          </a:p>
          <a:p>
            <a:pPr defTabSz="609585" fontAlgn="base">
              <a:buFont typeface="Arial" panose="020B0604020202020204" pitchFamily="34" charset="0"/>
              <a:buChar char="•"/>
            </a:pPr>
            <a:r>
              <a:rPr lang="en-US" sz="2533" dirty="0">
                <a:solidFill>
                  <a:srgbClr val="000000"/>
                </a:solidFill>
                <a:latin typeface="Arial" panose="020B0604020202020204" pitchFamily="34" charset="0"/>
              </a:rPr>
              <a:t> 2 photos: </a:t>
            </a:r>
          </a:p>
          <a:p>
            <a:pPr marL="990575" lvl="1" indent="-380990" defTabSz="609585" fontAlgn="base">
              <a:buFont typeface="Arial" panose="020B0604020202020204" pitchFamily="34" charset="0"/>
              <a:buChar char="•"/>
            </a:pPr>
            <a:r>
              <a:rPr lang="en-US" sz="2533" u="sng" dirty="0">
                <a:solidFill>
                  <a:srgbClr val="000000"/>
                </a:solidFill>
                <a:latin typeface="Arial" panose="020B0604020202020204" pitchFamily="34" charset="0"/>
              </a:rPr>
              <a:t>close-up photo</a:t>
            </a:r>
            <a:r>
              <a:rPr lang="en-US" sz="2533" dirty="0">
                <a:solidFill>
                  <a:srgbClr val="000000"/>
                </a:solidFill>
                <a:latin typeface="Arial" panose="020B0604020202020204" pitchFamily="34" charset="0"/>
              </a:rPr>
              <a:t> (avoid dark/blurry/dirt-covered) </a:t>
            </a:r>
          </a:p>
          <a:p>
            <a:pPr marL="990575" lvl="1" indent="-380990" defTabSz="609585" fontAlgn="base">
              <a:buFont typeface="Arial" panose="020B0604020202020204" pitchFamily="34" charset="0"/>
              <a:buChar char="•"/>
            </a:pPr>
            <a:r>
              <a:rPr lang="en-US" sz="2533" u="sng" dirty="0">
                <a:solidFill>
                  <a:srgbClr val="000000"/>
                </a:solidFill>
                <a:latin typeface="Arial" panose="020B0604020202020204" pitchFamily="34" charset="0"/>
              </a:rPr>
              <a:t>horizon photo</a:t>
            </a:r>
            <a:r>
              <a:rPr lang="en-US" sz="2533" dirty="0">
                <a:solidFill>
                  <a:srgbClr val="000000"/>
                </a:solidFill>
                <a:latin typeface="Arial" panose="020B0604020202020204" pitchFamily="34" charset="0"/>
              </a:rPr>
              <a:t> (show equipment in use)</a:t>
            </a:r>
          </a:p>
          <a:p>
            <a:pPr defTabSz="609585"/>
            <a:r>
              <a:rPr lang="en-US" sz="2400" dirty="0">
                <a:solidFill>
                  <a:prstClr val="black"/>
                </a:solidFill>
                <a:latin typeface="Calibri"/>
              </a:rPr>
              <a:t/>
            </a:r>
            <a:br>
              <a:rPr lang="en-US" sz="2400" dirty="0">
                <a:solidFill>
                  <a:prstClr val="black"/>
                </a:solidFill>
                <a:latin typeface="Calibri"/>
              </a:rPr>
            </a:br>
            <a:endParaRPr lang="en-US" sz="2400" dirty="0">
              <a:solidFill>
                <a:prstClr val="black"/>
              </a:solidFill>
              <a:latin typeface="Calibri"/>
            </a:endParaRPr>
          </a:p>
        </p:txBody>
      </p:sp>
      <p:pic>
        <p:nvPicPr>
          <p:cNvPr id="1026" name="Picture 2" descr="FZ20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354" y="4280454"/>
            <a:ext cx="2353585" cy="235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6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582" t="43090" r="48265" b="37707"/>
          <a:stretch/>
        </p:blipFill>
        <p:spPr>
          <a:xfrm>
            <a:off x="905873" y="1034408"/>
            <a:ext cx="5054600" cy="1498600"/>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6338939" y="981078"/>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14" idx="0"/>
          </p:cNvCxnSpPr>
          <p:nvPr/>
        </p:nvCxnSpPr>
        <p:spPr>
          <a:xfrm flipV="1">
            <a:off x="6775500" y="1336675"/>
            <a:ext cx="2330451"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301215"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prstClr val="white"/>
              </a:solidFill>
              <a:latin typeface="Calibri"/>
            </a:endParaRPr>
          </a:p>
        </p:txBody>
      </p:sp>
      <p:cxnSp>
        <p:nvCxnSpPr>
          <p:cNvPr id="7" name="Straight Connector 6"/>
          <p:cNvCxnSpPr/>
          <p:nvPr/>
        </p:nvCxnSpPr>
        <p:spPr>
          <a:xfrm>
            <a:off x="8513815"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11122078"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ARP</a:t>
            </a:r>
          </a:p>
        </p:txBody>
      </p:sp>
      <p:sp>
        <p:nvSpPr>
          <p:cNvPr id="9" name="TextBox 8"/>
          <p:cNvSpPr txBox="1">
            <a:spLocks noChangeArrowheads="1"/>
          </p:cNvSpPr>
          <p:nvPr/>
        </p:nvSpPr>
        <p:spPr bwMode="auto">
          <a:xfrm>
            <a:off x="11122077"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mark</a:t>
            </a:r>
          </a:p>
        </p:txBody>
      </p:sp>
      <p:cxnSp>
        <p:nvCxnSpPr>
          <p:cNvPr id="10" name="Straight Connector 9"/>
          <p:cNvCxnSpPr/>
          <p:nvPr/>
        </p:nvCxnSpPr>
        <p:spPr>
          <a:xfrm>
            <a:off x="10817276"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6302375" y="1020057"/>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dirty="0">
                <a:solidFill>
                  <a:srgbClr val="FAFCA2"/>
                </a:solidFill>
                <a:latin typeface="Arial" panose="020B0604020202020204" pitchFamily="34" charset="0"/>
              </a:rPr>
              <a:t>rotate NRP to face true north</a:t>
            </a:r>
          </a:p>
        </p:txBody>
      </p:sp>
      <p:sp>
        <p:nvSpPr>
          <p:cNvPr id="12" name="TextBox 15"/>
          <p:cNvSpPr txBox="1">
            <a:spLocks noChangeArrowheads="1"/>
          </p:cNvSpPr>
          <p:nvPr/>
        </p:nvSpPr>
        <p:spPr bwMode="auto">
          <a:xfrm rot="16200000">
            <a:off x="9583926" y="3254881"/>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a:solidFill>
                  <a:srgbClr val="C00000"/>
                </a:solidFill>
                <a:latin typeface="Arial" panose="020B0604020202020204" pitchFamily="34" charset="0"/>
              </a:rPr>
              <a:t>antenna height</a:t>
            </a:r>
          </a:p>
        </p:txBody>
      </p:sp>
      <p:cxnSp>
        <p:nvCxnSpPr>
          <p:cNvPr id="13" name="Straight Connector 12"/>
          <p:cNvCxnSpPr/>
          <p:nvPr/>
        </p:nvCxnSpPr>
        <p:spPr>
          <a:xfrm>
            <a:off x="8513815"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15174729">
            <a:off x="7509721" y="775494"/>
            <a:ext cx="382588"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2"/>
          <p:cNvSpPr txBox="1">
            <a:spLocks noChangeArrowheads="1"/>
          </p:cNvSpPr>
          <p:nvPr/>
        </p:nvSpPr>
        <p:spPr bwMode="auto">
          <a:xfrm>
            <a:off x="8885289"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1523999" y="5534534"/>
            <a:ext cx="3838415" cy="919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eaLnBrk="0" fontAlgn="base" hangingPunct="0">
              <a:spcBef>
                <a:spcPct val="0"/>
              </a:spcBef>
              <a:spcAft>
                <a:spcPct val="0"/>
              </a:spcAft>
              <a:buNone/>
            </a:pPr>
            <a:r>
              <a:rPr lang="en-US" altLang="en-US" sz="1600" b="1" dirty="0">
                <a:solidFill>
                  <a:srgbClr val="1F497D"/>
                </a:solidFill>
                <a:latin typeface="Arial" panose="020B0604020202020204" pitchFamily="34" charset="0"/>
              </a:rPr>
              <a:t>For antenna calibrations, photos,</a:t>
            </a:r>
            <a:br>
              <a:rPr lang="en-US" altLang="en-US" sz="1600" b="1" dirty="0">
                <a:solidFill>
                  <a:srgbClr val="1F497D"/>
                </a:solidFill>
                <a:latin typeface="Arial" panose="020B0604020202020204" pitchFamily="34" charset="0"/>
              </a:rPr>
            </a:br>
            <a:r>
              <a:rPr lang="en-US" altLang="en-US" sz="1600" b="1" dirty="0">
                <a:solidFill>
                  <a:srgbClr val="1F497D"/>
                </a:solidFill>
                <a:latin typeface="Arial" panose="020B0604020202020204" pitchFamily="34" charset="0"/>
              </a:rPr>
              <a:t>ARP and NRP diagrams, see </a:t>
            </a:r>
            <a:r>
              <a:rPr lang="en-US" altLang="en-US" sz="2133" b="1" dirty="0">
                <a:solidFill>
                  <a:srgbClr val="1F497D"/>
                </a:solidFill>
                <a:latin typeface="Times New Roman" panose="02020603050405020304" pitchFamily="18" charset="0"/>
                <a:hlinkClick r:id="rId6"/>
              </a:rPr>
              <a:t>geodesy.noaa.gov/ANTCAL</a:t>
            </a:r>
            <a:r>
              <a:rPr lang="en-US" altLang="en-US" b="1" dirty="0">
                <a:solidFill>
                  <a:srgbClr val="1F497D"/>
                </a:solidFill>
                <a:latin typeface="Times New Roman" panose="02020603050405020304" pitchFamily="18" charset="0"/>
                <a:hlinkClick r:id="rId6"/>
              </a:rPr>
              <a:t>/</a:t>
            </a:r>
            <a:endParaRPr lang="en-US" altLang="en-US"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935325" y="408690"/>
            <a:ext cx="10321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2800" dirty="0">
                <a:solidFill>
                  <a:prstClr val="black"/>
                </a:solidFill>
                <a:latin typeface="Arial" panose="020B0604020202020204" pitchFamily="34" charset="0"/>
              </a:rPr>
              <a:t>Antenna Type &amp; Antenna Height are crucial for accurate results</a:t>
            </a:r>
          </a:p>
        </p:txBody>
      </p:sp>
      <p:grpSp>
        <p:nvGrpSpPr>
          <p:cNvPr id="18" name="Group 17"/>
          <p:cNvGrpSpPr>
            <a:grpSpLocks/>
          </p:cNvGrpSpPr>
          <p:nvPr/>
        </p:nvGrpSpPr>
        <p:grpSpPr bwMode="auto">
          <a:xfrm>
            <a:off x="0" y="2664789"/>
            <a:ext cx="5772200" cy="2869745"/>
            <a:chOff x="-2216504" y="2981083"/>
            <a:chExt cx="5770857" cy="2871078"/>
          </a:xfrm>
        </p:grpSpPr>
        <p:pic>
          <p:nvPicPr>
            <p:cNvPr id="19"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2216504" y="2981083"/>
              <a:ext cx="4674792" cy="40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914377" fontAlgn="base">
                <a:spcBef>
                  <a:spcPct val="0"/>
                </a:spcBef>
                <a:spcAft>
                  <a:spcPct val="0"/>
                </a:spcAft>
                <a:buNone/>
              </a:pPr>
              <a:r>
                <a:rPr lang="en-US" altLang="en-US" sz="20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728942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49189" y="1585283"/>
            <a:ext cx="2785259" cy="3807910"/>
            <a:chOff x="561892" y="1308580"/>
            <a:chExt cx="2088944" cy="2855932"/>
          </a:xfrm>
        </p:grpSpPr>
        <p:sp>
          <p:nvSpPr>
            <p:cNvPr id="4" name="Text Box 23"/>
            <p:cNvSpPr txBox="1">
              <a:spLocks noChangeArrowheads="1"/>
            </p:cNvSpPr>
            <p:nvPr/>
          </p:nvSpPr>
          <p:spPr bwMode="auto">
            <a:xfrm>
              <a:off x="561892" y="3171788"/>
              <a:ext cx="2088944"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defRPr/>
              </a:pPr>
              <a:r>
                <a:rPr lang="en-US" altLang="en-US" sz="2667" b="1" dirty="0">
                  <a:solidFill>
                    <a:srgbClr val="FF0000"/>
                  </a:solidFill>
                  <a:latin typeface="Calibri"/>
                </a:rPr>
                <a:t>h is ellipsoid height measured  using GPS</a:t>
              </a:r>
            </a:p>
          </p:txBody>
        </p:sp>
        <p:pic>
          <p:nvPicPr>
            <p:cNvPr id="5" name="Picture 24"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8" t="26435" r="54709" b="47669"/>
            <a:stretch/>
          </p:blipFill>
          <p:spPr bwMode="auto">
            <a:xfrm>
              <a:off x="561893" y="1308580"/>
              <a:ext cx="1541944" cy="1535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911576" y="1585283"/>
            <a:ext cx="2837083" cy="3400799"/>
            <a:chOff x="3543318" y="1306088"/>
            <a:chExt cx="2127812" cy="2550599"/>
          </a:xfrm>
        </p:grpSpPr>
        <p:sp>
          <p:nvSpPr>
            <p:cNvPr id="7" name="Text Box 26"/>
            <p:cNvSpPr txBox="1">
              <a:spLocks noChangeArrowheads="1"/>
            </p:cNvSpPr>
            <p:nvPr/>
          </p:nvSpPr>
          <p:spPr bwMode="auto">
            <a:xfrm>
              <a:off x="3543318" y="3171788"/>
              <a:ext cx="2127812" cy="68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defRPr/>
              </a:pPr>
              <a:r>
                <a:rPr lang="en-US" altLang="en-US" sz="2667" b="1" dirty="0">
                  <a:solidFill>
                    <a:srgbClr val="008000"/>
                  </a:solidFill>
                  <a:latin typeface="Calibri"/>
                </a:rPr>
                <a:t>N is from a g</a:t>
              </a:r>
              <a:r>
                <a:rPr lang="en-US" altLang="en-US" sz="2667" b="1" dirty="0" err="1">
                  <a:solidFill>
                    <a:srgbClr val="008000"/>
                  </a:solidFill>
                  <a:latin typeface="Calibri"/>
                </a:rPr>
                <a:t>eoid</a:t>
              </a:r>
              <a:r>
                <a:rPr lang="en-US" altLang="en-US" sz="2667" b="1" dirty="0">
                  <a:solidFill>
                    <a:srgbClr val="008000"/>
                  </a:solidFill>
                  <a:latin typeface="Calibri"/>
                </a:rPr>
                <a:t> m</a:t>
              </a:r>
              <a:r>
                <a:rPr lang="en-US" altLang="en-US" sz="2667" b="1" dirty="0" err="1">
                  <a:solidFill>
                    <a:srgbClr val="008000"/>
                  </a:solidFill>
                  <a:latin typeface="Calibri"/>
                </a:rPr>
                <a:t>odel</a:t>
              </a:r>
              <a:endParaRPr lang="en-US" altLang="en-US" sz="2667" b="1" dirty="0">
                <a:solidFill>
                  <a:srgbClr val="008000"/>
                </a:solidFill>
                <a:latin typeface="Calibri"/>
              </a:endParaRPr>
            </a:p>
          </p:txBody>
        </p:sp>
        <p:pic>
          <p:nvPicPr>
            <p:cNvPr id="8" name="Picture 27"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9" t="52025" r="61625" b="25487"/>
            <a:stretch/>
          </p:blipFill>
          <p:spPr bwMode="auto">
            <a:xfrm>
              <a:off x="3543318" y="1306088"/>
              <a:ext cx="1485221" cy="153515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98521" y="5681863"/>
            <a:ext cx="12106779" cy="1077026"/>
          </a:xfrm>
          <a:prstGeom prst="rect">
            <a:avLst/>
          </a:prstGeom>
          <a:noFill/>
        </p:spPr>
        <p:txBody>
          <a:bodyPr wrap="square" rtlCol="0">
            <a:spAutoFit/>
          </a:bodyPr>
          <a:lstStyle/>
          <a:p>
            <a:pPr defTabSz="609585"/>
            <a:r>
              <a:rPr lang="en-US" sz="2133" dirty="0">
                <a:solidFill>
                  <a:prstClr val="black"/>
                </a:solidFill>
                <a:latin typeface="Calibri"/>
              </a:rPr>
              <a:t>Theoretically,  the difference between these three values should be zero.  In practice, using actual observations gives a residual, or measure of the misfit between the three.  We use the residual to evaluate the observations.</a:t>
            </a:r>
          </a:p>
        </p:txBody>
      </p:sp>
      <p:sp>
        <p:nvSpPr>
          <p:cNvPr id="12" name="Rectangle 11"/>
          <p:cNvSpPr/>
          <p:nvPr/>
        </p:nvSpPr>
        <p:spPr>
          <a:xfrm>
            <a:off x="98522" y="385674"/>
            <a:ext cx="11888070" cy="1077218"/>
          </a:xfrm>
          <a:prstGeom prst="rect">
            <a:avLst/>
          </a:prstGeom>
        </p:spPr>
        <p:txBody>
          <a:bodyPr wrap="square">
            <a:spAutoFit/>
          </a:bodyPr>
          <a:lstStyle/>
          <a:p>
            <a:pPr algn="ctr" defTabSz="609585"/>
            <a:r>
              <a:rPr lang="en-US" sz="3200" b="1" dirty="0" smtClean="0">
                <a:solidFill>
                  <a:prstClr val="black"/>
                </a:solidFill>
                <a:latin typeface="Helvetica" panose="020B0604020202020204" pitchFamily="34" charset="0"/>
                <a:cs typeface="Helvetica" panose="020B0604020202020204" pitchFamily="34" charset="0"/>
              </a:rPr>
              <a:t>Extensive Residual Analysis used to create a Prioritized List</a:t>
            </a:r>
          </a:p>
          <a:p>
            <a:pPr algn="ctr" defTabSz="609585"/>
            <a:r>
              <a:rPr lang="en-US" sz="3200" b="1" dirty="0" smtClean="0">
                <a:solidFill>
                  <a:prstClr val="black"/>
                </a:solidFill>
                <a:latin typeface="Helvetica" panose="020B0604020202020204" pitchFamily="34" charset="0"/>
                <a:cs typeface="Helvetica" panose="020B0604020202020204" pitchFamily="34" charset="0"/>
              </a:rPr>
              <a:t>Residual </a:t>
            </a:r>
            <a:r>
              <a:rPr lang="en-US" sz="3200" b="1" dirty="0">
                <a:solidFill>
                  <a:prstClr val="black"/>
                </a:solidFill>
                <a:latin typeface="Helvetica" panose="020B0604020202020204" pitchFamily="34" charset="0"/>
                <a:cs typeface="Helvetica" panose="020B0604020202020204" pitchFamily="34" charset="0"/>
              </a:rPr>
              <a:t>= h - H - N</a:t>
            </a:r>
          </a:p>
        </p:txBody>
      </p:sp>
      <p:grpSp>
        <p:nvGrpSpPr>
          <p:cNvPr id="13" name="Group 12"/>
          <p:cNvGrpSpPr/>
          <p:nvPr/>
        </p:nvGrpSpPr>
        <p:grpSpPr>
          <a:xfrm>
            <a:off x="4517085" y="1585283"/>
            <a:ext cx="3216923" cy="3807910"/>
            <a:chOff x="3387814" y="1188962"/>
            <a:chExt cx="2412692" cy="2855932"/>
          </a:xfrm>
        </p:grpSpPr>
        <p:grpSp>
          <p:nvGrpSpPr>
            <p:cNvPr id="2" name="Group 1"/>
            <p:cNvGrpSpPr/>
            <p:nvPr/>
          </p:nvGrpSpPr>
          <p:grpSpPr>
            <a:xfrm>
              <a:off x="3387814" y="1188962"/>
              <a:ext cx="2412692" cy="2855932"/>
              <a:chOff x="6462212" y="1308580"/>
              <a:chExt cx="2412692" cy="2855932"/>
            </a:xfrm>
          </p:grpSpPr>
          <p:pic>
            <p:nvPicPr>
              <p:cNvPr id="1026"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023" t="5189" r="17825" b="20118"/>
              <a:stretch/>
            </p:blipFill>
            <p:spPr bwMode="auto">
              <a:xfrm>
                <a:off x="6462212" y="1308580"/>
                <a:ext cx="1390795" cy="1537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6462212" y="3171788"/>
                <a:ext cx="2412692"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defRPr/>
                </a:pPr>
                <a:r>
                  <a:rPr lang="en-US" altLang="en-US" sz="2667" b="1" dirty="0">
                    <a:solidFill>
                      <a:srgbClr val="FF0000"/>
                    </a:solidFill>
                    <a:latin typeface="Calibri"/>
                  </a:rPr>
                  <a:t>H is an NAVD 88 </a:t>
                </a:r>
                <a:r>
                  <a:rPr lang="en-US" altLang="en-US" sz="2667" b="1" dirty="0" err="1">
                    <a:solidFill>
                      <a:srgbClr val="FF0000"/>
                    </a:solidFill>
                    <a:latin typeface="Calibri"/>
                  </a:rPr>
                  <a:t>Orthometric</a:t>
                </a:r>
                <a:r>
                  <a:rPr lang="en-US" altLang="en-US" sz="2667" b="1" dirty="0">
                    <a:solidFill>
                      <a:srgbClr val="FF0000"/>
                    </a:solidFill>
                    <a:latin typeface="Calibri"/>
                  </a:rPr>
                  <a:t> Height from Leveling</a:t>
                </a:r>
              </a:p>
            </p:txBody>
          </p:sp>
        </p:grpSp>
        <p:pic>
          <p:nvPicPr>
            <p:cNvPr id="1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91" t="11363" r="19174" b="10814"/>
            <a:stretch/>
          </p:blipFill>
          <p:spPr bwMode="auto">
            <a:xfrm>
              <a:off x="4478897" y="2172130"/>
              <a:ext cx="814278" cy="77109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128048" y="1847273"/>
            <a:ext cx="1131845" cy="1569660"/>
          </a:xfrm>
          <a:prstGeom prst="rect">
            <a:avLst/>
          </a:prstGeom>
          <a:noFill/>
        </p:spPr>
        <p:txBody>
          <a:bodyPr wrap="square" rtlCol="0">
            <a:spAutoFit/>
          </a:bodyPr>
          <a:lstStyle/>
          <a:p>
            <a:pPr algn="ctr" defTabSz="609585"/>
            <a:r>
              <a:rPr lang="en-US" sz="9600" dirty="0">
                <a:solidFill>
                  <a:prstClr val="black"/>
                </a:solidFill>
                <a:latin typeface="Calibri"/>
              </a:rPr>
              <a:t>-</a:t>
            </a:r>
            <a:endParaRPr lang="en-US" sz="2400" dirty="0">
              <a:solidFill>
                <a:prstClr val="black"/>
              </a:solidFill>
              <a:latin typeface="Calibri"/>
            </a:endParaRPr>
          </a:p>
        </p:txBody>
      </p:sp>
      <p:sp>
        <p:nvSpPr>
          <p:cNvPr id="18" name="TextBox 17"/>
          <p:cNvSpPr txBox="1"/>
          <p:nvPr/>
        </p:nvSpPr>
        <p:spPr>
          <a:xfrm>
            <a:off x="7380499" y="1847272"/>
            <a:ext cx="1131845" cy="1569660"/>
          </a:xfrm>
          <a:prstGeom prst="rect">
            <a:avLst/>
          </a:prstGeom>
          <a:noFill/>
        </p:spPr>
        <p:txBody>
          <a:bodyPr wrap="square" rtlCol="0">
            <a:spAutoFit/>
          </a:bodyPr>
          <a:lstStyle/>
          <a:p>
            <a:pPr algn="ctr" defTabSz="609585"/>
            <a:r>
              <a:rPr lang="en-US" sz="9600" dirty="0">
                <a:solidFill>
                  <a:prstClr val="black"/>
                </a:solidFill>
                <a:latin typeface="Calibri"/>
              </a:rPr>
              <a:t>-</a:t>
            </a:r>
            <a:endParaRPr lang="en-US" sz="2400" dirty="0">
              <a:solidFill>
                <a:prstClr val="black"/>
              </a:solidFill>
              <a:latin typeface="Calibri"/>
            </a:endParaRPr>
          </a:p>
        </p:txBody>
      </p:sp>
    </p:spTree>
    <p:extLst>
      <p:ext uri="{BB962C8B-B14F-4D97-AF65-F5344CB8AC3E}">
        <p14:creationId xmlns:p14="http://schemas.microsoft.com/office/powerpoint/2010/main" val="2448254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03675" y="2071576"/>
            <a:ext cx="2628900" cy="2184400"/>
          </a:xfrm>
          <a:prstGeom prst="rect">
            <a:avLst/>
          </a:prstGeom>
        </p:spPr>
      </p:pic>
      <p:sp>
        <p:nvSpPr>
          <p:cNvPr id="3" name="TextBox 2"/>
          <p:cNvSpPr txBox="1"/>
          <p:nvPr/>
        </p:nvSpPr>
        <p:spPr>
          <a:xfrm>
            <a:off x="6131181" y="653945"/>
            <a:ext cx="5816600" cy="830997"/>
          </a:xfrm>
          <a:prstGeom prst="rect">
            <a:avLst/>
          </a:prstGeom>
          <a:noFill/>
        </p:spPr>
        <p:txBody>
          <a:bodyPr wrap="square" rtlCol="0">
            <a:spAutoFit/>
          </a:bodyPr>
          <a:lstStyle/>
          <a:p>
            <a:pPr defTabSz="609585"/>
            <a:r>
              <a:rPr lang="en-US" sz="4800" dirty="0">
                <a:solidFill>
                  <a:prstClr val="black"/>
                </a:solidFill>
                <a:latin typeface="Calibri"/>
              </a:rPr>
              <a:t>NGS Training Material</a:t>
            </a:r>
          </a:p>
        </p:txBody>
      </p:sp>
      <p:sp>
        <p:nvSpPr>
          <p:cNvPr id="4" name="TextBox 3"/>
          <p:cNvSpPr txBox="1"/>
          <p:nvPr/>
        </p:nvSpPr>
        <p:spPr>
          <a:xfrm>
            <a:off x="9158167" y="1632285"/>
            <a:ext cx="2719916" cy="461665"/>
          </a:xfrm>
          <a:prstGeom prst="rect">
            <a:avLst/>
          </a:prstGeom>
          <a:noFill/>
        </p:spPr>
        <p:txBody>
          <a:bodyPr wrap="square" rtlCol="0">
            <a:spAutoFit/>
          </a:bodyPr>
          <a:lstStyle/>
          <a:p>
            <a:pPr defTabSz="609585"/>
            <a:r>
              <a:rPr lang="en-US" sz="2400" dirty="0">
                <a:solidFill>
                  <a:prstClr val="black"/>
                </a:solidFill>
                <a:latin typeface="Calibri"/>
              </a:rPr>
              <a:t>NGS Video Library</a:t>
            </a:r>
          </a:p>
        </p:txBody>
      </p:sp>
      <p:grpSp>
        <p:nvGrpSpPr>
          <p:cNvPr id="16" name="Group 15"/>
          <p:cNvGrpSpPr/>
          <p:nvPr/>
        </p:nvGrpSpPr>
        <p:grpSpPr>
          <a:xfrm>
            <a:off x="369856" y="596159"/>
            <a:ext cx="5138619" cy="6180667"/>
            <a:chOff x="0" y="1732269"/>
            <a:chExt cx="3219450" cy="3411232"/>
          </a:xfrm>
        </p:grpSpPr>
        <p:pic>
          <p:nvPicPr>
            <p:cNvPr id="5" name="Picture 4"/>
            <p:cNvPicPr>
              <a:picLocks noChangeAspect="1"/>
            </p:cNvPicPr>
            <p:nvPr/>
          </p:nvPicPr>
          <p:blipFill rotWithShape="1">
            <a:blip r:embed="rId4"/>
            <a:srcRect l="63316" t="8749" r="13617" b="4348"/>
            <a:stretch/>
          </p:blipFill>
          <p:spPr>
            <a:xfrm>
              <a:off x="0" y="1732269"/>
              <a:ext cx="3219450" cy="3411232"/>
            </a:xfrm>
            <a:prstGeom prst="rect">
              <a:avLst/>
            </a:prstGeom>
          </p:spPr>
        </p:pic>
        <p:sp>
          <p:nvSpPr>
            <p:cNvPr id="9" name="Oval 8"/>
            <p:cNvSpPr/>
            <p:nvPr/>
          </p:nvSpPr>
          <p:spPr>
            <a:xfrm>
              <a:off x="1557335" y="2638429"/>
              <a:ext cx="604838" cy="7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0" name="Oval 9"/>
            <p:cNvSpPr/>
            <p:nvPr/>
          </p:nvSpPr>
          <p:spPr>
            <a:xfrm>
              <a:off x="1519238" y="3095625"/>
              <a:ext cx="661983" cy="2047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pic>
        <p:nvPicPr>
          <p:cNvPr id="12" name="Picture 11"/>
          <p:cNvPicPr>
            <a:picLocks noChangeAspect="1"/>
          </p:cNvPicPr>
          <p:nvPr/>
        </p:nvPicPr>
        <p:blipFill>
          <a:blip r:embed="rId5"/>
          <a:stretch>
            <a:fillRect/>
          </a:stretch>
        </p:blipFill>
        <p:spPr>
          <a:xfrm>
            <a:off x="9095724" y="4643225"/>
            <a:ext cx="2844800" cy="2133600"/>
          </a:xfrm>
          <a:prstGeom prst="rect">
            <a:avLst/>
          </a:prstGeom>
        </p:spPr>
      </p:pic>
      <p:sp>
        <p:nvSpPr>
          <p:cNvPr id="13" name="TextBox 12"/>
          <p:cNvSpPr txBox="1"/>
          <p:nvPr/>
        </p:nvSpPr>
        <p:spPr>
          <a:xfrm>
            <a:off x="9158167" y="4203934"/>
            <a:ext cx="2719916" cy="461665"/>
          </a:xfrm>
          <a:prstGeom prst="rect">
            <a:avLst/>
          </a:prstGeom>
          <a:noFill/>
        </p:spPr>
        <p:txBody>
          <a:bodyPr wrap="square" rtlCol="0">
            <a:spAutoFit/>
          </a:bodyPr>
          <a:lstStyle/>
          <a:p>
            <a:pPr defTabSz="609585"/>
            <a:r>
              <a:rPr lang="en-US" sz="2400" dirty="0">
                <a:solidFill>
                  <a:prstClr val="black"/>
                </a:solidFill>
                <a:latin typeface="Calibri"/>
              </a:rPr>
              <a:t>NGS Online Lessons</a:t>
            </a:r>
          </a:p>
        </p:txBody>
      </p:sp>
      <p:pic>
        <p:nvPicPr>
          <p:cNvPr id="14" name="Picture 13"/>
          <p:cNvPicPr>
            <a:picLocks noChangeAspect="1"/>
          </p:cNvPicPr>
          <p:nvPr/>
        </p:nvPicPr>
        <p:blipFill>
          <a:blip r:embed="rId6"/>
          <a:stretch>
            <a:fillRect/>
          </a:stretch>
        </p:blipFill>
        <p:spPr>
          <a:xfrm>
            <a:off x="6031291" y="2562419"/>
            <a:ext cx="2197100" cy="4267200"/>
          </a:xfrm>
          <a:prstGeom prst="rect">
            <a:avLst/>
          </a:prstGeom>
        </p:spPr>
      </p:pic>
      <p:sp>
        <p:nvSpPr>
          <p:cNvPr id="15" name="TextBox 14"/>
          <p:cNvSpPr txBox="1"/>
          <p:nvPr/>
        </p:nvSpPr>
        <p:spPr>
          <a:xfrm>
            <a:off x="6031291" y="1709346"/>
            <a:ext cx="2719916" cy="830997"/>
          </a:xfrm>
          <a:prstGeom prst="rect">
            <a:avLst/>
          </a:prstGeom>
          <a:noFill/>
        </p:spPr>
        <p:txBody>
          <a:bodyPr wrap="square" rtlCol="0">
            <a:spAutoFit/>
          </a:bodyPr>
          <a:lstStyle/>
          <a:p>
            <a:pPr defTabSz="609585"/>
            <a:r>
              <a:rPr lang="en-US" sz="2400" dirty="0">
                <a:solidFill>
                  <a:prstClr val="black"/>
                </a:solidFill>
                <a:latin typeface="Calibri"/>
              </a:rPr>
              <a:t>GPS on Bench Marks Webpages</a:t>
            </a:r>
          </a:p>
        </p:txBody>
      </p:sp>
    </p:spTree>
    <p:extLst>
      <p:ext uri="{BB962C8B-B14F-4D97-AF65-F5344CB8AC3E}">
        <p14:creationId xmlns:p14="http://schemas.microsoft.com/office/powerpoint/2010/main" val="1438654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32562" y="1845075"/>
            <a:ext cx="9666711" cy="4175438"/>
          </a:xfrm>
          <a:prstGeom prst="rect">
            <a:avLst/>
          </a:prstGeom>
        </p:spPr>
        <p:txBody>
          <a:bodyPr wrap="square">
            <a:spAutoFit/>
          </a:bodyPr>
          <a:lstStyle/>
          <a:p>
            <a:pPr algn="ctr" defTabSz="609585" fontAlgn="base"/>
            <a:r>
              <a:rPr lang="en-US" sz="6400" dirty="0">
                <a:solidFill>
                  <a:prstClr val="black"/>
                </a:solidFill>
                <a:latin typeface="Calibri"/>
              </a:rPr>
              <a:t>Questions? </a:t>
            </a:r>
            <a:endParaRPr lang="en-US" sz="6400" dirty="0" smtClean="0">
              <a:solidFill>
                <a:prstClr val="black"/>
              </a:solidFill>
              <a:latin typeface="Calibri"/>
            </a:endParaRPr>
          </a:p>
          <a:p>
            <a:pPr algn="ctr" defTabSz="609585" fontAlgn="base"/>
            <a:endParaRPr lang="en-US" sz="6400" dirty="0">
              <a:solidFill>
                <a:prstClr val="black"/>
              </a:solidFill>
              <a:latin typeface="Calibri"/>
            </a:endParaRPr>
          </a:p>
          <a:p>
            <a:pPr algn="ctr" defTabSz="609585" fontAlgn="base"/>
            <a:r>
              <a:rPr lang="en-US" sz="3600" dirty="0" smtClean="0">
                <a:solidFill>
                  <a:srgbClr val="000000"/>
                </a:solidFill>
                <a:latin typeface="Times New Roman" panose="02020603050405020304" pitchFamily="18" charset="0"/>
              </a:rPr>
              <a:t>GEOID18 Feedback: ngs.feedback@noaa.gov</a:t>
            </a:r>
          </a:p>
          <a:p>
            <a:pPr algn="ctr" defTabSz="609585" fontAlgn="base"/>
            <a:r>
              <a:rPr lang="en-US" sz="6400" dirty="0">
                <a:solidFill>
                  <a:srgbClr val="000000"/>
                </a:solidFill>
                <a:latin typeface="Times New Roman" panose="02020603050405020304" pitchFamily="18" charset="0"/>
              </a:rPr>
              <a:t/>
            </a:r>
            <a:br>
              <a:rPr lang="en-US" sz="6400" dirty="0">
                <a:solidFill>
                  <a:srgbClr val="000000"/>
                </a:solidFill>
                <a:latin typeface="Times New Roman" panose="02020603050405020304" pitchFamily="18" charset="0"/>
              </a:rPr>
            </a:br>
            <a:r>
              <a:rPr lang="en-US" sz="3733" dirty="0" err="1" smtClean="0">
                <a:solidFill>
                  <a:srgbClr val="000000"/>
                </a:solidFill>
                <a:latin typeface="Times New Roman" panose="02020603050405020304" pitchFamily="18" charset="0"/>
              </a:rPr>
              <a:t>GPSonBM</a:t>
            </a:r>
            <a:r>
              <a:rPr lang="en-US" sz="3733" dirty="0" smtClean="0">
                <a:solidFill>
                  <a:srgbClr val="000000"/>
                </a:solidFill>
                <a:latin typeface="Times New Roman" panose="02020603050405020304" pitchFamily="18" charset="0"/>
              </a:rPr>
              <a:t> Team: ngs.gpsonbm@noaa.gov</a:t>
            </a:r>
            <a:endParaRPr lang="en-US" sz="5333"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6434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2222"/>
          <a:stretch/>
        </p:blipFill>
        <p:spPr>
          <a:xfrm>
            <a:off x="74864" y="1053451"/>
            <a:ext cx="9406467" cy="5617752"/>
          </a:xfrm>
          <a:prstGeom prst="rect">
            <a:avLst/>
          </a:prstGeom>
        </p:spPr>
      </p:pic>
      <p:pic>
        <p:nvPicPr>
          <p:cNvPr id="3" name="Picture 2"/>
          <p:cNvPicPr>
            <a:picLocks noChangeAspect="1"/>
          </p:cNvPicPr>
          <p:nvPr/>
        </p:nvPicPr>
        <p:blipFill>
          <a:blip r:embed="rId5"/>
          <a:stretch>
            <a:fillRect/>
          </a:stretch>
        </p:blipFill>
        <p:spPr>
          <a:xfrm>
            <a:off x="4818947" y="1725294"/>
            <a:ext cx="3722584" cy="1114477"/>
          </a:xfrm>
          <a:prstGeom prst="rect">
            <a:avLst/>
          </a:prstGeom>
        </p:spPr>
      </p:pic>
      <p:sp>
        <p:nvSpPr>
          <p:cNvPr id="5" name="TextBox 4"/>
          <p:cNvSpPr txBox="1"/>
          <p:nvPr/>
        </p:nvSpPr>
        <p:spPr>
          <a:xfrm>
            <a:off x="3963292" y="6322323"/>
            <a:ext cx="4919133" cy="461665"/>
          </a:xfrm>
          <a:prstGeom prst="rect">
            <a:avLst/>
          </a:prstGeom>
          <a:noFill/>
        </p:spPr>
        <p:txBody>
          <a:bodyPr wrap="square" rtlCol="0">
            <a:spAutoFit/>
          </a:bodyPr>
          <a:lstStyle/>
          <a:p>
            <a:pPr defTabSz="609585"/>
            <a:r>
              <a:rPr lang="en-US" sz="2400" dirty="0">
                <a:solidFill>
                  <a:prstClr val="black"/>
                </a:solidFill>
                <a:latin typeface="Calibri"/>
              </a:rPr>
              <a:t>Graph Courtesy of Dr. Daniel </a:t>
            </a:r>
            <a:r>
              <a:rPr lang="en-US" sz="2400" dirty="0" err="1">
                <a:solidFill>
                  <a:prstClr val="black"/>
                </a:solidFill>
                <a:latin typeface="Calibri"/>
              </a:rPr>
              <a:t>Gillins</a:t>
            </a:r>
            <a:endParaRPr lang="en-US" sz="2400" dirty="0">
              <a:solidFill>
                <a:prstClr val="black"/>
              </a:solidFill>
              <a:latin typeface="Calibri"/>
            </a:endParaRPr>
          </a:p>
        </p:txBody>
      </p:sp>
      <p:sp>
        <p:nvSpPr>
          <p:cNvPr id="6" name="TextBox 5"/>
          <p:cNvSpPr txBox="1"/>
          <p:nvPr/>
        </p:nvSpPr>
        <p:spPr>
          <a:xfrm>
            <a:off x="2798299" y="418487"/>
            <a:ext cx="6722533" cy="666786"/>
          </a:xfrm>
          <a:prstGeom prst="rect">
            <a:avLst/>
          </a:prstGeom>
          <a:noFill/>
        </p:spPr>
        <p:txBody>
          <a:bodyPr wrap="square" rtlCol="0">
            <a:spAutoFit/>
          </a:bodyPr>
          <a:lstStyle/>
          <a:p>
            <a:pPr defTabSz="609585"/>
            <a:r>
              <a:rPr lang="en-US" sz="3733" dirty="0">
                <a:solidFill>
                  <a:prstClr val="black"/>
                </a:solidFill>
                <a:latin typeface="Calibri"/>
              </a:rPr>
              <a:t>Why do we need 4 hours of data?</a:t>
            </a:r>
          </a:p>
        </p:txBody>
      </p:sp>
      <p:sp>
        <p:nvSpPr>
          <p:cNvPr id="7" name="Right Arrow 6"/>
          <p:cNvSpPr/>
          <p:nvPr/>
        </p:nvSpPr>
        <p:spPr>
          <a:xfrm rot="9692338">
            <a:off x="4363491" y="3878514"/>
            <a:ext cx="1693333" cy="347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p:cNvSpPr txBox="1"/>
          <p:nvPr/>
        </p:nvSpPr>
        <p:spPr>
          <a:xfrm rot="16200000">
            <a:off x="-305448" y="3388508"/>
            <a:ext cx="1253067" cy="461665"/>
          </a:xfrm>
          <a:prstGeom prst="rect">
            <a:avLst/>
          </a:prstGeom>
          <a:noFill/>
        </p:spPr>
        <p:txBody>
          <a:bodyPr wrap="square" rtlCol="0">
            <a:spAutoFit/>
          </a:bodyPr>
          <a:lstStyle/>
          <a:p>
            <a:pPr defTabSz="609585"/>
            <a:r>
              <a:rPr lang="en-US" sz="2400" dirty="0">
                <a:solidFill>
                  <a:prstClr val="black"/>
                </a:solidFill>
                <a:latin typeface="Calibri"/>
              </a:rPr>
              <a:t>1 sigma</a:t>
            </a:r>
          </a:p>
        </p:txBody>
      </p:sp>
      <p:sp>
        <p:nvSpPr>
          <p:cNvPr id="4" name="TextBox 3"/>
          <p:cNvSpPr txBox="1"/>
          <p:nvPr/>
        </p:nvSpPr>
        <p:spPr>
          <a:xfrm>
            <a:off x="9010681" y="2069432"/>
            <a:ext cx="3133112"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09585"/>
            <a:r>
              <a:rPr lang="en-US" sz="2400" dirty="0">
                <a:solidFill>
                  <a:prstClr val="white"/>
                </a:solidFill>
                <a:latin typeface="Calibri"/>
              </a:rPr>
              <a:t>NGS is working on OPUS for RTK that will accept 3 minute observations, however the accuracy will NOT be as good as 4 hour observations.  </a:t>
            </a:r>
          </a:p>
        </p:txBody>
      </p:sp>
    </p:spTree>
    <p:extLst>
      <p:ext uri="{BB962C8B-B14F-4D97-AF65-F5344CB8AC3E}">
        <p14:creationId xmlns:p14="http://schemas.microsoft.com/office/powerpoint/2010/main" val="2257665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252" t="5408" r="4090" b="5283"/>
          <a:stretch/>
        </p:blipFill>
        <p:spPr>
          <a:xfrm>
            <a:off x="3760652" y="509901"/>
            <a:ext cx="8431348" cy="6348099"/>
          </a:xfrm>
          <a:prstGeom prst="rect">
            <a:avLst/>
          </a:prstGeom>
        </p:spPr>
      </p:pic>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Pre-Model Residual</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7" y="2483413"/>
            <a:ext cx="3798079" cy="1077026"/>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N is from xGEOID18 (gravimetric geoid model)</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rotWithShape="1">
          <a:blip r:embed="rId5"/>
          <a:srcRect l="8458" t="14918" r="8669" b="5367"/>
          <a:stretch/>
        </p:blipFill>
        <p:spPr>
          <a:xfrm>
            <a:off x="3822422" y="5149969"/>
            <a:ext cx="984246" cy="1630392"/>
          </a:xfrm>
          <a:prstGeom prst="rect">
            <a:avLst/>
          </a:prstGeom>
          <a:ln>
            <a:solidFill>
              <a:schemeClr val="tx1"/>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71999"/>
            <a:ext cx="2851543" cy="2295144"/>
          </a:xfrm>
          <a:prstGeom prst="rect">
            <a:avLst/>
          </a:prstGeom>
        </p:spPr>
      </p:pic>
    </p:spTree>
    <p:extLst>
      <p:ext uri="{BB962C8B-B14F-4D97-AF65-F5344CB8AC3E}">
        <p14:creationId xmlns:p14="http://schemas.microsoft.com/office/powerpoint/2010/main" val="1298562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154" t="5283" r="4187" b="5283"/>
          <a:stretch/>
        </p:blipFill>
        <p:spPr>
          <a:xfrm>
            <a:off x="3756667" y="509901"/>
            <a:ext cx="8419488" cy="6348099"/>
          </a:xfrm>
          <a:prstGeom prst="rect">
            <a:avLst/>
          </a:prstGeom>
        </p:spPr>
      </p:pic>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Post-Model Residual</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7" y="2483413"/>
            <a:ext cx="3798079" cy="1077026"/>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N is from prototype hybrid geoid model</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rotWithShape="1">
          <a:blip r:embed="rId5"/>
          <a:srcRect l="8458" t="14918" r="8669" b="5367"/>
          <a:stretch/>
        </p:blipFill>
        <p:spPr>
          <a:xfrm>
            <a:off x="3822422" y="5149969"/>
            <a:ext cx="984246" cy="1630392"/>
          </a:xfrm>
          <a:prstGeom prst="rect">
            <a:avLst/>
          </a:prstGeom>
          <a:ln>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62576"/>
            <a:ext cx="2851891" cy="2295424"/>
          </a:xfrm>
          <a:prstGeom prst="rect">
            <a:avLst/>
          </a:prstGeom>
        </p:spPr>
      </p:pic>
    </p:spTree>
    <p:extLst>
      <p:ext uri="{BB962C8B-B14F-4D97-AF65-F5344CB8AC3E}">
        <p14:creationId xmlns:p14="http://schemas.microsoft.com/office/powerpoint/2010/main" val="2523906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4492487" y="47595"/>
            <a:ext cx="7565401" cy="6830572"/>
            <a:chOff x="3312725" y="-5672"/>
            <a:chExt cx="5831275" cy="5264882"/>
          </a:xfrm>
        </p:grpSpPr>
        <p:pic>
          <p:nvPicPr>
            <p:cNvPr id="3" name="Picture 2"/>
            <p:cNvPicPr>
              <a:picLocks noChangeAspect="1"/>
            </p:cNvPicPr>
            <p:nvPr/>
          </p:nvPicPr>
          <p:blipFill rotWithShape="1">
            <a:blip r:embed="rId4"/>
            <a:srcRect l="36810"/>
            <a:stretch/>
          </p:blipFill>
          <p:spPr>
            <a:xfrm>
              <a:off x="3312725" y="-5672"/>
              <a:ext cx="5831275" cy="5264882"/>
            </a:xfrm>
            <a:prstGeom prst="rect">
              <a:avLst/>
            </a:prstGeom>
          </p:spPr>
        </p:pic>
        <p:sp>
          <p:nvSpPr>
            <p:cNvPr id="6" name="TextBox 5"/>
            <p:cNvSpPr txBox="1"/>
            <p:nvPr/>
          </p:nvSpPr>
          <p:spPr>
            <a:xfrm>
              <a:off x="3870631" y="458096"/>
              <a:ext cx="2440061" cy="577306"/>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defTabSz="609585"/>
              <a:r>
                <a:rPr lang="en-US" sz="4267" dirty="0" smtClean="0">
                  <a:solidFill>
                    <a:prstClr val="black"/>
                  </a:solidFill>
                  <a:latin typeface="Calibri"/>
                </a:rPr>
                <a:t>Tracking </a:t>
              </a:r>
              <a:r>
                <a:rPr lang="en-US" sz="4267" dirty="0">
                  <a:solidFill>
                    <a:prstClr val="black"/>
                  </a:solidFill>
                  <a:latin typeface="Calibri"/>
                </a:rPr>
                <a:t>Map</a:t>
              </a:r>
            </a:p>
          </p:txBody>
        </p:sp>
        <p:sp>
          <p:nvSpPr>
            <p:cNvPr id="4" name="TextBox 3"/>
            <p:cNvSpPr txBox="1"/>
            <p:nvPr/>
          </p:nvSpPr>
          <p:spPr>
            <a:xfrm>
              <a:off x="4912963" y="1294108"/>
              <a:ext cx="2971789" cy="355843"/>
            </a:xfrm>
            <a:prstGeom prst="rect">
              <a:avLst/>
            </a:prstGeom>
            <a:noFill/>
          </p:spPr>
          <p:txBody>
            <a:bodyPr wrap="square" rtlCol="0">
              <a:spAutoFit/>
            </a:bodyPr>
            <a:lstStyle/>
            <a:p>
              <a:pPr defTabSz="609585"/>
              <a:r>
                <a:rPr lang="en-US" sz="2400" dirty="0">
                  <a:solidFill>
                    <a:prstClr val="black"/>
                  </a:solidFill>
                  <a:latin typeface="Calibri"/>
                </a:rPr>
                <a:t>Click on Clusters to Zoom In</a:t>
              </a:r>
            </a:p>
          </p:txBody>
        </p:sp>
      </p:grpSp>
      <p:pic>
        <p:nvPicPr>
          <p:cNvPr id="9" name="Picture 8"/>
          <p:cNvPicPr>
            <a:picLocks noChangeAspect="1"/>
          </p:cNvPicPr>
          <p:nvPr/>
        </p:nvPicPr>
        <p:blipFill>
          <a:blip r:embed="rId5"/>
          <a:stretch>
            <a:fillRect/>
          </a:stretch>
        </p:blipFill>
        <p:spPr>
          <a:xfrm>
            <a:off x="907493" y="2250928"/>
            <a:ext cx="2628900" cy="847725"/>
          </a:xfrm>
          <a:prstGeom prst="rect">
            <a:avLst/>
          </a:prstGeom>
        </p:spPr>
      </p:pic>
      <p:pic>
        <p:nvPicPr>
          <p:cNvPr id="11" name="Picture 10"/>
          <p:cNvPicPr>
            <a:picLocks noChangeAspect="1"/>
          </p:cNvPicPr>
          <p:nvPr/>
        </p:nvPicPr>
        <p:blipFill>
          <a:blip r:embed="rId6"/>
          <a:stretch>
            <a:fillRect/>
          </a:stretch>
        </p:blipFill>
        <p:spPr>
          <a:xfrm>
            <a:off x="6799152" y="3490061"/>
            <a:ext cx="5419725" cy="1676400"/>
          </a:xfrm>
          <a:prstGeom prst="rect">
            <a:avLst/>
          </a:prstGeom>
        </p:spPr>
      </p:pic>
      <p:pic>
        <p:nvPicPr>
          <p:cNvPr id="12" name="Picture 11"/>
          <p:cNvPicPr>
            <a:picLocks noChangeAspect="1"/>
          </p:cNvPicPr>
          <p:nvPr/>
        </p:nvPicPr>
        <p:blipFill>
          <a:blip r:embed="rId7"/>
          <a:stretch>
            <a:fillRect/>
          </a:stretch>
        </p:blipFill>
        <p:spPr>
          <a:xfrm>
            <a:off x="4758231" y="5125567"/>
            <a:ext cx="2771775" cy="1800225"/>
          </a:xfrm>
          <a:prstGeom prst="rect">
            <a:avLst/>
          </a:prstGeom>
        </p:spPr>
      </p:pic>
      <p:sp>
        <p:nvSpPr>
          <p:cNvPr id="13" name="TextBox 12"/>
          <p:cNvSpPr txBox="1"/>
          <p:nvPr/>
        </p:nvSpPr>
        <p:spPr>
          <a:xfrm>
            <a:off x="162031" y="488677"/>
            <a:ext cx="4596199" cy="1508105"/>
          </a:xfrm>
          <a:prstGeom prst="rect">
            <a:avLst/>
          </a:prstGeom>
          <a:noFill/>
        </p:spPr>
        <p:txBody>
          <a:bodyPr wrap="square" rtlCol="0">
            <a:spAutoFit/>
          </a:bodyPr>
          <a:lstStyle/>
          <a:p>
            <a:r>
              <a:rPr lang="en-US" sz="3600" dirty="0" err="1" smtClean="0"/>
              <a:t>GPSonBM</a:t>
            </a:r>
            <a:r>
              <a:rPr lang="en-US" sz="3600" dirty="0" smtClean="0"/>
              <a:t> Priority List: </a:t>
            </a:r>
          </a:p>
          <a:p>
            <a:pPr marL="457200" indent="-457200">
              <a:buFont typeface="Arial" panose="020B0604020202020204" pitchFamily="34" charset="0"/>
              <a:buChar char="•"/>
            </a:pPr>
            <a:r>
              <a:rPr lang="en-US" sz="2800" dirty="0" smtClean="0"/>
              <a:t>We asked for ~5,700 </a:t>
            </a:r>
          </a:p>
          <a:p>
            <a:pPr marL="457200" indent="-457200">
              <a:buFont typeface="Arial" panose="020B0604020202020204" pitchFamily="34" charset="0"/>
              <a:buChar char="•"/>
            </a:pPr>
            <a:r>
              <a:rPr lang="en-US" sz="2800" dirty="0" smtClean="0"/>
              <a:t>You delivered ~2,600</a:t>
            </a:r>
            <a:endParaRPr lang="en-US" sz="2800" dirty="0"/>
          </a:p>
        </p:txBody>
      </p:sp>
      <p:graphicFrame>
        <p:nvGraphicFramePr>
          <p:cNvPr id="14" name="Table 13"/>
          <p:cNvGraphicFramePr>
            <a:graphicFrameLocks noGrp="1"/>
          </p:cNvGraphicFramePr>
          <p:nvPr>
            <p:extLst>
              <p:ext uri="{D42A27DB-BD31-4B8C-83A1-F6EECF244321}">
                <p14:modId xmlns:p14="http://schemas.microsoft.com/office/powerpoint/2010/main" val="321409093"/>
              </p:ext>
            </p:extLst>
          </p:nvPr>
        </p:nvGraphicFramePr>
        <p:xfrm>
          <a:off x="605792" y="3352800"/>
          <a:ext cx="3232302" cy="3505200"/>
        </p:xfrm>
        <a:graphic>
          <a:graphicData uri="http://schemas.openxmlformats.org/drawingml/2006/table">
            <a:tbl>
              <a:tblPr firstRow="1" bandRow="1">
                <a:tableStyleId>{5C22544A-7EE6-4342-B048-85BDC9FD1C3A}</a:tableStyleId>
              </a:tblPr>
              <a:tblGrid>
                <a:gridCol w="1616151">
                  <a:extLst>
                    <a:ext uri="{9D8B030D-6E8A-4147-A177-3AD203B41FA5}">
                      <a16:colId xmlns:a16="http://schemas.microsoft.com/office/drawing/2014/main" val="990050889"/>
                    </a:ext>
                  </a:extLst>
                </a:gridCol>
                <a:gridCol w="1616151">
                  <a:extLst>
                    <a:ext uri="{9D8B030D-6E8A-4147-A177-3AD203B41FA5}">
                      <a16:colId xmlns:a16="http://schemas.microsoft.com/office/drawing/2014/main" val="451970672"/>
                    </a:ext>
                  </a:extLst>
                </a:gridCol>
              </a:tblGrid>
              <a:tr h="484373">
                <a:tc>
                  <a:txBody>
                    <a:bodyPr/>
                    <a:lstStyle/>
                    <a:p>
                      <a:r>
                        <a:rPr lang="en-US" sz="1600" dirty="0" smtClean="0"/>
                        <a:t>Agency Type</a:t>
                      </a:r>
                      <a:endParaRPr lang="en-US" sz="1600" dirty="0"/>
                    </a:p>
                  </a:txBody>
                  <a:tcPr/>
                </a:tc>
                <a:tc>
                  <a:txBody>
                    <a:bodyPr/>
                    <a:lstStyle/>
                    <a:p>
                      <a:pPr algn="ctr"/>
                      <a:r>
                        <a:rPr lang="en-US" sz="1600" dirty="0" smtClean="0"/>
                        <a:t>% of </a:t>
                      </a:r>
                      <a:r>
                        <a:rPr lang="en-US" sz="1600" baseline="0" dirty="0" smtClean="0"/>
                        <a:t>Marks Submitted</a:t>
                      </a:r>
                      <a:endParaRPr lang="en-US" sz="1600" dirty="0"/>
                    </a:p>
                  </a:txBody>
                  <a:tcPr/>
                </a:tc>
                <a:extLst>
                  <a:ext uri="{0D108BD9-81ED-4DB2-BD59-A6C34878D82A}">
                    <a16:rowId xmlns:a16="http://schemas.microsoft.com/office/drawing/2014/main" val="1110421300"/>
                  </a:ext>
                </a:extLst>
              </a:tr>
              <a:tr h="26909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State Agency</a:t>
                      </a:r>
                    </a:p>
                  </a:txBody>
                  <a:tcPr/>
                </a:tc>
                <a:tc>
                  <a:txBody>
                    <a:bodyPr/>
                    <a:lstStyle/>
                    <a:p>
                      <a:r>
                        <a:rPr lang="en-US" sz="1600" dirty="0" smtClean="0"/>
                        <a:t>76%</a:t>
                      </a:r>
                      <a:endParaRPr lang="en-US" sz="1600" dirty="0"/>
                    </a:p>
                  </a:txBody>
                  <a:tcPr/>
                </a:tc>
                <a:extLst>
                  <a:ext uri="{0D108BD9-81ED-4DB2-BD59-A6C34878D82A}">
                    <a16:rowId xmlns:a16="http://schemas.microsoft.com/office/drawing/2014/main" val="1906645986"/>
                  </a:ext>
                </a:extLst>
              </a:tr>
              <a:tr h="312342">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Private Sector</a:t>
                      </a:r>
                    </a:p>
                  </a:txBody>
                  <a:tcPr/>
                </a:tc>
                <a:tc>
                  <a:txBody>
                    <a:bodyPr/>
                    <a:lstStyle/>
                    <a:p>
                      <a:r>
                        <a:rPr lang="en-US" sz="1600" dirty="0" smtClean="0"/>
                        <a:t>14%</a:t>
                      </a:r>
                      <a:endParaRPr lang="en-US" sz="1600" dirty="0"/>
                    </a:p>
                  </a:txBody>
                  <a:tcPr/>
                </a:tc>
                <a:extLst>
                  <a:ext uri="{0D108BD9-81ED-4DB2-BD59-A6C34878D82A}">
                    <a16:rowId xmlns:a16="http://schemas.microsoft.com/office/drawing/2014/main" val="467298467"/>
                  </a:ext>
                </a:extLst>
              </a:tr>
              <a:tr h="330651">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Federal Agency</a:t>
                      </a:r>
                    </a:p>
                  </a:txBody>
                  <a:tcPr/>
                </a:tc>
                <a:tc>
                  <a:txBody>
                    <a:bodyPr/>
                    <a:lstStyle/>
                    <a:p>
                      <a:r>
                        <a:rPr lang="en-US" sz="1600" dirty="0" smtClean="0"/>
                        <a:t>6%</a:t>
                      </a:r>
                      <a:endParaRPr lang="en-US" sz="1600" dirty="0"/>
                    </a:p>
                  </a:txBody>
                  <a:tcPr/>
                </a:tc>
                <a:extLst>
                  <a:ext uri="{0D108BD9-81ED-4DB2-BD59-A6C34878D82A}">
                    <a16:rowId xmlns:a16="http://schemas.microsoft.com/office/drawing/2014/main" val="116594764"/>
                  </a:ext>
                </a:extLst>
              </a:tr>
              <a:tr h="330651">
                <a:tc>
                  <a:txBody>
                    <a:bodyPr/>
                    <a:lstStyle/>
                    <a:p>
                      <a:r>
                        <a:rPr lang="en-US" sz="1600" dirty="0" smtClean="0"/>
                        <a:t>County Agency</a:t>
                      </a:r>
                      <a:endParaRPr lang="en-US" sz="1600" dirty="0"/>
                    </a:p>
                  </a:txBody>
                  <a:tcPr/>
                </a:tc>
                <a:tc>
                  <a:txBody>
                    <a:bodyPr/>
                    <a:lstStyle/>
                    <a:p>
                      <a:r>
                        <a:rPr lang="en-US" sz="1600" dirty="0" smtClean="0"/>
                        <a:t>4%</a:t>
                      </a:r>
                      <a:endParaRPr lang="en-US" sz="1600" dirty="0"/>
                    </a:p>
                  </a:txBody>
                  <a:tcPr/>
                </a:tc>
                <a:extLst>
                  <a:ext uri="{0D108BD9-81ED-4DB2-BD59-A6C34878D82A}">
                    <a16:rowId xmlns:a16="http://schemas.microsoft.com/office/drawing/2014/main" val="955266016"/>
                  </a:ext>
                </a:extLst>
              </a:tr>
              <a:tr h="26909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Academic</a:t>
                      </a:r>
                    </a:p>
                  </a:txBody>
                  <a:tcPr/>
                </a:tc>
                <a:tc>
                  <a:txBody>
                    <a:bodyPr/>
                    <a:lstStyle/>
                    <a:p>
                      <a:r>
                        <a:rPr lang="en-US" sz="1600" dirty="0" smtClean="0"/>
                        <a:t>2%</a:t>
                      </a:r>
                      <a:endParaRPr lang="en-US" sz="1600" dirty="0"/>
                    </a:p>
                  </a:txBody>
                  <a:tcPr/>
                </a:tc>
                <a:extLst>
                  <a:ext uri="{0D108BD9-81ED-4DB2-BD59-A6C34878D82A}">
                    <a16:rowId xmlns:a16="http://schemas.microsoft.com/office/drawing/2014/main" val="2778339458"/>
                  </a:ext>
                </a:extLst>
              </a:tr>
              <a:tr h="269096">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smtClean="0"/>
                        <a:t>City Agency</a:t>
                      </a:r>
                    </a:p>
                  </a:txBody>
                  <a:tcPr/>
                </a:tc>
                <a:tc>
                  <a:txBody>
                    <a:bodyPr/>
                    <a:lstStyle/>
                    <a:p>
                      <a:r>
                        <a:rPr lang="en-US" sz="1600" dirty="0" smtClean="0"/>
                        <a:t>2%</a:t>
                      </a:r>
                      <a:endParaRPr lang="en-US" sz="1600" dirty="0"/>
                    </a:p>
                  </a:txBody>
                  <a:tcPr/>
                </a:tc>
                <a:extLst>
                  <a:ext uri="{0D108BD9-81ED-4DB2-BD59-A6C34878D82A}">
                    <a16:rowId xmlns:a16="http://schemas.microsoft.com/office/drawing/2014/main" val="3278890153"/>
                  </a:ext>
                </a:extLst>
              </a:tr>
              <a:tr h="484373">
                <a:tc>
                  <a:txBody>
                    <a:bodyPr/>
                    <a:lstStyle/>
                    <a:p>
                      <a:r>
                        <a:rPr lang="en-US" sz="1600" dirty="0" smtClean="0"/>
                        <a:t>Professional Society</a:t>
                      </a:r>
                      <a:endParaRPr lang="en-US" sz="1600" dirty="0"/>
                    </a:p>
                  </a:txBody>
                  <a:tcPr/>
                </a:tc>
                <a:tc>
                  <a:txBody>
                    <a:bodyPr/>
                    <a:lstStyle/>
                    <a:p>
                      <a:r>
                        <a:rPr lang="en-US" sz="1600" dirty="0" smtClean="0"/>
                        <a:t>0.5%</a:t>
                      </a:r>
                      <a:endParaRPr lang="en-US" sz="1600" dirty="0"/>
                    </a:p>
                  </a:txBody>
                  <a:tcPr/>
                </a:tc>
                <a:extLst>
                  <a:ext uri="{0D108BD9-81ED-4DB2-BD59-A6C34878D82A}">
                    <a16:rowId xmlns:a16="http://schemas.microsoft.com/office/drawing/2014/main" val="1769867211"/>
                  </a:ext>
                </a:extLst>
              </a:tr>
              <a:tr h="269096">
                <a:tc>
                  <a:txBody>
                    <a:bodyPr/>
                    <a:lstStyle/>
                    <a:p>
                      <a:r>
                        <a:rPr lang="en-US" sz="1600" dirty="0" smtClean="0"/>
                        <a:t>Utility</a:t>
                      </a:r>
                      <a:endParaRPr lang="en-US" sz="1600" dirty="0"/>
                    </a:p>
                  </a:txBody>
                  <a:tcPr/>
                </a:tc>
                <a:tc>
                  <a:txBody>
                    <a:bodyPr/>
                    <a:lstStyle/>
                    <a:p>
                      <a:r>
                        <a:rPr lang="en-US" sz="1600" dirty="0" smtClean="0"/>
                        <a:t>0.5%</a:t>
                      </a:r>
                      <a:endParaRPr lang="en-US" sz="1600" dirty="0"/>
                    </a:p>
                  </a:txBody>
                  <a:tcPr/>
                </a:tc>
                <a:extLst>
                  <a:ext uri="{0D108BD9-81ED-4DB2-BD59-A6C34878D82A}">
                    <a16:rowId xmlns:a16="http://schemas.microsoft.com/office/drawing/2014/main" val="1664158373"/>
                  </a:ext>
                </a:extLst>
              </a:tr>
            </a:tbl>
          </a:graphicData>
        </a:graphic>
      </p:graphicFrame>
    </p:spTree>
    <p:extLst>
      <p:ext uri="{BB962C8B-B14F-4D97-AF65-F5344CB8AC3E}">
        <p14:creationId xmlns:p14="http://schemas.microsoft.com/office/powerpoint/2010/main" val="1640734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426721"/>
            <a:ext cx="12192000" cy="748988"/>
          </a:xfrm>
          <a:prstGeom prst="rect">
            <a:avLst/>
          </a:prstGeom>
          <a:noFill/>
        </p:spPr>
        <p:txBody>
          <a:bodyPr wrap="square" rtlCol="0">
            <a:spAutoFit/>
          </a:bodyPr>
          <a:lstStyle/>
          <a:p>
            <a:pPr algn="ctr" defTabSz="609585"/>
            <a:r>
              <a:rPr lang="en-US" sz="4267" dirty="0">
                <a:solidFill>
                  <a:prstClr val="black"/>
                </a:solidFill>
                <a:latin typeface="Calibri"/>
              </a:rPr>
              <a:t>OPUS Share </a:t>
            </a:r>
            <a:r>
              <a:rPr lang="en-US" sz="4267" dirty="0" smtClean="0">
                <a:solidFill>
                  <a:prstClr val="black"/>
                </a:solidFill>
                <a:latin typeface="Calibri"/>
              </a:rPr>
              <a:t>broke </a:t>
            </a:r>
            <a:r>
              <a:rPr lang="en-US" sz="4267" dirty="0">
                <a:solidFill>
                  <a:prstClr val="black"/>
                </a:solidFill>
                <a:latin typeface="Calibri"/>
              </a:rPr>
              <a:t>records every month </a:t>
            </a:r>
            <a:r>
              <a:rPr lang="en-US" sz="4267" dirty="0" smtClean="0">
                <a:solidFill>
                  <a:prstClr val="black"/>
                </a:solidFill>
                <a:latin typeface="Calibri"/>
              </a:rPr>
              <a:t>in 2018 </a:t>
            </a:r>
            <a:endParaRPr lang="en-US" sz="4267" dirty="0">
              <a:solidFill>
                <a:prstClr val="black"/>
              </a:solidFill>
              <a:latin typeface="Calibri"/>
            </a:endParaRPr>
          </a:p>
        </p:txBody>
      </p:sp>
      <p:sp>
        <p:nvSpPr>
          <p:cNvPr id="9" name="Rectangle 8"/>
          <p:cNvSpPr/>
          <p:nvPr/>
        </p:nvSpPr>
        <p:spPr>
          <a:xfrm>
            <a:off x="4273971" y="1040040"/>
            <a:ext cx="3156377" cy="666786"/>
          </a:xfrm>
          <a:prstGeom prst="rect">
            <a:avLst/>
          </a:prstGeom>
        </p:spPr>
        <p:txBody>
          <a:bodyPr wrap="none">
            <a:spAutoFit/>
          </a:bodyPr>
          <a:lstStyle/>
          <a:p>
            <a:pPr defTabSz="609585"/>
            <a:r>
              <a:rPr lang="en-US" sz="3733" dirty="0">
                <a:solidFill>
                  <a:prstClr val="black"/>
                </a:solidFill>
                <a:latin typeface="Calibri"/>
              </a:rPr>
              <a:t>Thanks to you! </a:t>
            </a:r>
          </a:p>
        </p:txBody>
      </p:sp>
      <p:pic>
        <p:nvPicPr>
          <p:cNvPr id="2050" name="Picture 2" descr="https://lh3.googleusercontent.com/-iNB3hV6LGj4/XHcGuP3KwlI/AAAAAAAAAy8/4rTfIdVpT2sBNqmR8dDuqpnL9sHjSyrkwCL0BGAYYCw/h288/2019-02-2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31" y="1706826"/>
            <a:ext cx="10319658" cy="511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19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Google Shape;208;p32"/>
          <p:cNvSpPr/>
          <p:nvPr/>
        </p:nvSpPr>
        <p:spPr>
          <a:xfrm>
            <a:off x="7962667" y="100"/>
            <a:ext cx="4229200" cy="24376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209;p32"/>
          <p:cNvSpPr txBox="1">
            <a:spLocks/>
          </p:cNvSpPr>
          <p:nvPr/>
        </p:nvSpPr>
        <p:spPr>
          <a:xfrm>
            <a:off x="7954932" y="114499"/>
            <a:ext cx="4346000" cy="2208800"/>
          </a:xfrm>
          <a:prstGeom prst="rect">
            <a:avLst/>
          </a:prstGeom>
        </p:spPr>
        <p:txBody>
          <a:bodyPr spcFirstLastPara="1" vert="horz" wrap="square" lIns="91433" tIns="45700" rIns="91433" bIns="45700" rtlCol="0" anchor="t" anchorCtr="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400" dirty="0" smtClean="0">
                <a:solidFill>
                  <a:schemeClr val="tx1"/>
                </a:solidFill>
              </a:rPr>
              <a:t>In 2018 NGS released a list of ~5,700 marks for crowd sourced data collection.</a:t>
            </a:r>
          </a:p>
          <a:p>
            <a:endParaRPr lang="en-US" sz="933" dirty="0" smtClean="0">
              <a:solidFill>
                <a:schemeClr val="tx1"/>
              </a:solidFill>
            </a:endParaRPr>
          </a:p>
          <a:p>
            <a:r>
              <a:rPr lang="en-US" sz="2400" dirty="0" smtClean="0">
                <a:solidFill>
                  <a:schemeClr val="tx1"/>
                </a:solidFill>
              </a:rPr>
              <a:t>We received ~3,800 4+ hour observations on ~2,600 marks</a:t>
            </a:r>
          </a:p>
          <a:p>
            <a:endParaRPr lang="en-US" sz="2400" dirty="0" smtClean="0">
              <a:solidFill>
                <a:schemeClr val="tx1"/>
              </a:solidFill>
            </a:endParaRPr>
          </a:p>
          <a:p>
            <a:pPr>
              <a:buClr>
                <a:schemeClr val="dk1"/>
              </a:buClr>
              <a:buSzPts val="1100"/>
            </a:pPr>
            <a:endParaRPr lang="en-US" sz="2400" dirty="0" smtClean="0">
              <a:solidFill>
                <a:schemeClr val="tx1"/>
              </a:solidFill>
            </a:endParaRPr>
          </a:p>
          <a:p>
            <a:endParaRPr lang="en-US" sz="2400" dirty="0" smtClean="0">
              <a:solidFill>
                <a:schemeClr val="tx1"/>
              </a:solidFill>
            </a:endParaRPr>
          </a:p>
          <a:p>
            <a:endParaRPr lang="en-US" sz="2400" dirty="0">
              <a:solidFill>
                <a:schemeClr val="tx1"/>
              </a:solidFill>
            </a:endParaRPr>
          </a:p>
        </p:txBody>
      </p:sp>
      <p:pic>
        <p:nvPicPr>
          <p:cNvPr id="11" name="Google Shape;210;p32"/>
          <p:cNvPicPr preferRelativeResize="0"/>
          <p:nvPr/>
        </p:nvPicPr>
        <p:blipFill>
          <a:blip r:embed="rId4">
            <a:alphaModFix/>
          </a:blip>
          <a:stretch>
            <a:fillRect/>
          </a:stretch>
        </p:blipFill>
        <p:spPr>
          <a:xfrm>
            <a:off x="7970132" y="4038532"/>
            <a:ext cx="4229200" cy="2819467"/>
          </a:xfrm>
          <a:prstGeom prst="rect">
            <a:avLst/>
          </a:prstGeom>
          <a:noFill/>
          <a:ln>
            <a:noFill/>
          </a:ln>
        </p:spPr>
      </p:pic>
      <p:pic>
        <p:nvPicPr>
          <p:cNvPr id="12" name="Google Shape;211;p32"/>
          <p:cNvPicPr preferRelativeResize="0"/>
          <p:nvPr/>
        </p:nvPicPr>
        <p:blipFill>
          <a:blip r:embed="rId5">
            <a:alphaModFix/>
          </a:blip>
          <a:stretch>
            <a:fillRect/>
          </a:stretch>
        </p:blipFill>
        <p:spPr>
          <a:xfrm>
            <a:off x="7970000" y="2437778"/>
            <a:ext cx="4229201" cy="1600772"/>
          </a:xfrm>
          <a:prstGeom prst="rect">
            <a:avLst/>
          </a:prstGeom>
          <a:noFill/>
          <a:ln>
            <a:noFill/>
          </a:ln>
        </p:spPr>
      </p:pic>
      <p:sp>
        <p:nvSpPr>
          <p:cNvPr id="13" name="Google Shape;212;p32"/>
          <p:cNvSpPr/>
          <p:nvPr/>
        </p:nvSpPr>
        <p:spPr>
          <a:xfrm>
            <a:off x="11075267" y="5897300"/>
            <a:ext cx="1012000" cy="5652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600"/>
          </a:p>
        </p:txBody>
      </p:sp>
      <p:sp>
        <p:nvSpPr>
          <p:cNvPr id="14" name="Google Shape;213;p32"/>
          <p:cNvSpPr txBox="1">
            <a:spLocks/>
          </p:cNvSpPr>
          <p:nvPr/>
        </p:nvSpPr>
        <p:spPr>
          <a:xfrm>
            <a:off x="10907799" y="5802267"/>
            <a:ext cx="1361600" cy="565200"/>
          </a:xfrm>
          <a:prstGeom prst="rect">
            <a:avLst/>
          </a:prstGeom>
        </p:spPr>
        <p:txBody>
          <a:bodyPr spcFirstLastPara="1" vert="horz" wrap="square" lIns="91433" tIns="45700" rIns="91433" bIns="45700" rtlCol="0" anchor="t" anchorCtr="0">
            <a:noAutofit/>
          </a:bodyPr>
          <a:lstStyle>
            <a:lvl1pPr marL="0" indent="0" algn="ctr" defTabSz="609585" rtl="0" eaLnBrk="1" latinLnBrk="0" hangingPunct="1">
              <a:spcBef>
                <a:spcPct val="20000"/>
              </a:spcBef>
              <a:buFont typeface="Arial"/>
              <a:buNone/>
              <a:defRPr sz="4267" kern="1200">
                <a:solidFill>
                  <a:schemeClr val="tx1">
                    <a:tint val="75000"/>
                  </a:schemeClr>
                </a:solidFill>
                <a:latin typeface="+mn-lt"/>
                <a:ea typeface="+mn-ea"/>
                <a:cs typeface="+mn-cs"/>
              </a:defRPr>
            </a:lvl1pPr>
            <a:lvl2pPr marL="609585" indent="0" algn="ctr" defTabSz="609585" rtl="0" eaLnBrk="1" latinLnBrk="0" hangingPunct="1">
              <a:spcBef>
                <a:spcPct val="20000"/>
              </a:spcBef>
              <a:buFont typeface="Arial"/>
              <a:buNone/>
              <a:defRPr sz="3733" kern="1200">
                <a:solidFill>
                  <a:schemeClr val="tx1">
                    <a:tint val="75000"/>
                  </a:schemeClr>
                </a:solidFill>
                <a:latin typeface="+mn-lt"/>
                <a:ea typeface="+mn-ea"/>
                <a:cs typeface="+mn-cs"/>
              </a:defRPr>
            </a:lvl2pPr>
            <a:lvl3pPr marL="1219170" indent="0" algn="ctr" defTabSz="609585" rtl="0" eaLnBrk="1" latinLnBrk="0" hangingPunct="1">
              <a:spcBef>
                <a:spcPct val="20000"/>
              </a:spcBef>
              <a:buFont typeface="Arial"/>
              <a:buNone/>
              <a:defRPr sz="3200" kern="1200">
                <a:solidFill>
                  <a:schemeClr val="tx1">
                    <a:tint val="75000"/>
                  </a:schemeClr>
                </a:solidFill>
                <a:latin typeface="+mn-lt"/>
                <a:ea typeface="+mn-ea"/>
                <a:cs typeface="+mn-cs"/>
              </a:defRPr>
            </a:lvl3pPr>
            <a:lvl4pPr marL="182875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4pPr>
            <a:lvl5pPr marL="243833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1333" smtClean="0"/>
              <a:t>Top 10 Submitters</a:t>
            </a:r>
            <a:endParaRPr lang="en-US" sz="1333"/>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798" t="2217" r="1326" b="2064"/>
          <a:stretch/>
        </p:blipFill>
        <p:spPr>
          <a:xfrm>
            <a:off x="15069" y="784519"/>
            <a:ext cx="7954800" cy="6073481"/>
          </a:xfrm>
          <a:prstGeom prst="rect">
            <a:avLst/>
          </a:prstGeom>
        </p:spPr>
      </p:pic>
    </p:spTree>
    <p:extLst>
      <p:ext uri="{BB962C8B-B14F-4D97-AF65-F5344CB8AC3E}">
        <p14:creationId xmlns:p14="http://schemas.microsoft.com/office/powerpoint/2010/main" val="3841914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Helvetica" panose="020B0604020202020204" pitchFamily="34" charset="0"/>
                <a:cs typeface="Helvetica" panose="020B0604020202020204" pitchFamily="34" charset="0"/>
              </a:rPr>
              <a:t>Review the results</a:t>
            </a:r>
            <a:r>
              <a:rPr lang="en-US" sz="4800" dirty="0">
                <a:latin typeface="Helvetica" panose="020B0604020202020204" pitchFamily="34" charset="0"/>
                <a:cs typeface="Helvetica" panose="020B0604020202020204" pitchFamily="34" charset="0"/>
              </a:rPr>
              <a:t>: Beta </a:t>
            </a:r>
            <a:r>
              <a:rPr lang="en-US" sz="4800" dirty="0" smtClean="0">
                <a:latin typeface="Helvetica" panose="020B0604020202020204" pitchFamily="34" charset="0"/>
                <a:cs typeface="Helvetica" panose="020B0604020202020204" pitchFamily="34" charset="0"/>
              </a:rPr>
              <a:t>Test GEOID18</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124692" y="1553096"/>
            <a:ext cx="4804366" cy="4525963"/>
          </a:xfrm>
        </p:spPr>
        <p:txBody>
          <a:bodyPr>
            <a:noAutofit/>
          </a:bodyPr>
          <a:lstStyle/>
          <a:p>
            <a:r>
              <a:rPr lang="en-US" sz="2800" dirty="0" smtClean="0">
                <a:latin typeface="Helvetica" panose="020B0604020202020204" pitchFamily="34" charset="0"/>
                <a:cs typeface="Helvetica" panose="020B0604020202020204" pitchFamily="34" charset="0"/>
              </a:rPr>
              <a:t>Explore the </a:t>
            </a:r>
            <a:r>
              <a:rPr lang="en-US" sz="2800" dirty="0">
                <a:latin typeface="Helvetica" panose="020B0604020202020204" pitchFamily="34" charset="0"/>
                <a:cs typeface="Helvetica" panose="020B0604020202020204" pitchFamily="34" charset="0"/>
              </a:rPr>
              <a:t>data for your local </a:t>
            </a:r>
            <a:r>
              <a:rPr lang="en-US" sz="2800" dirty="0" smtClean="0">
                <a:latin typeface="Helvetica" panose="020B0604020202020204" pitchFamily="34" charset="0"/>
                <a:cs typeface="Helvetica" panose="020B0604020202020204" pitchFamily="34" charset="0"/>
              </a:rPr>
              <a:t>area:</a:t>
            </a:r>
          </a:p>
          <a:p>
            <a:pPr lvl="1"/>
            <a:r>
              <a:rPr lang="en-US" sz="2800" dirty="0">
                <a:latin typeface="Helvetica" panose="020B0604020202020204" pitchFamily="34" charset="0"/>
                <a:cs typeface="Helvetica" panose="020B0604020202020204" pitchFamily="34" charset="0"/>
              </a:rPr>
              <a:t>Beta OPUS</a:t>
            </a:r>
          </a:p>
          <a:p>
            <a:pPr lvl="1"/>
            <a:r>
              <a:rPr lang="en-US" sz="2800" dirty="0">
                <a:latin typeface="Helvetica" panose="020B0604020202020204" pitchFamily="34" charset="0"/>
                <a:cs typeface="Helvetica" panose="020B0604020202020204" pitchFamily="34" charset="0"/>
              </a:rPr>
              <a:t>Online computation pages </a:t>
            </a:r>
            <a:r>
              <a:rPr lang="en-US" sz="2800" dirty="0" smtClean="0">
                <a:latin typeface="Helvetica" panose="020B0604020202020204" pitchFamily="34" charset="0"/>
                <a:cs typeface="Helvetica" panose="020B0604020202020204" pitchFamily="34" charset="0"/>
              </a:rPr>
              <a:t>for GEOID18 </a:t>
            </a:r>
            <a:r>
              <a:rPr lang="en-US" sz="2800" dirty="0">
                <a:latin typeface="Helvetica" panose="020B0604020202020204" pitchFamily="34" charset="0"/>
                <a:cs typeface="Helvetica" panose="020B0604020202020204" pitchFamily="34" charset="0"/>
              </a:rPr>
              <a:t>&amp; </a:t>
            </a:r>
            <a:r>
              <a:rPr lang="en-US" sz="2800" dirty="0" smtClean="0">
                <a:latin typeface="Helvetica" panose="020B0604020202020204" pitchFamily="34" charset="0"/>
                <a:cs typeface="Helvetica" panose="020B0604020202020204" pitchFamily="34" charset="0"/>
              </a:rPr>
              <a:t>DEFLEC18</a:t>
            </a:r>
            <a:endParaRPr lang="en-US" sz="2800" dirty="0">
              <a:latin typeface="Helvetica" panose="020B0604020202020204" pitchFamily="34" charset="0"/>
              <a:cs typeface="Helvetica" panose="020B0604020202020204" pitchFamily="34" charset="0"/>
            </a:endParaRPr>
          </a:p>
          <a:p>
            <a:pPr lvl="1"/>
            <a:r>
              <a:rPr lang="en-US" sz="2800" dirty="0" smtClean="0">
                <a:latin typeface="Helvetica" panose="020B0604020202020204" pitchFamily="34" charset="0"/>
                <a:cs typeface="Helvetica" panose="020B0604020202020204" pitchFamily="34" charset="0"/>
              </a:rPr>
              <a:t>ArcGIS Online </a:t>
            </a:r>
            <a:r>
              <a:rPr lang="en-US" sz="2800" dirty="0" err="1" smtClean="0">
                <a:latin typeface="Helvetica" panose="020B0604020202020204" pitchFamily="34" charset="0"/>
                <a:cs typeface="Helvetica" panose="020B0604020202020204" pitchFamily="34" charset="0"/>
              </a:rPr>
              <a:t>webmap</a:t>
            </a:r>
            <a:endParaRPr lang="en-US" sz="2800" dirty="0" smtClean="0">
              <a:latin typeface="Helvetica" panose="020B0604020202020204" pitchFamily="34" charset="0"/>
              <a:cs typeface="Helvetica" panose="020B0604020202020204" pitchFamily="34" charset="0"/>
            </a:endParaRPr>
          </a:p>
          <a:p>
            <a:r>
              <a:rPr lang="en-US" sz="2800" dirty="0" smtClean="0">
                <a:latin typeface="Helvetica" panose="020B0604020202020204" pitchFamily="34" charset="0"/>
                <a:cs typeface="Helvetica" panose="020B0604020202020204" pitchFamily="34" charset="0"/>
              </a:rPr>
              <a:t>Send us feedback: </a:t>
            </a:r>
            <a:r>
              <a:rPr lang="en-US" sz="2800" dirty="0">
                <a:latin typeface="Helvetica" panose="020B0604020202020204" pitchFamily="34" charset="0"/>
                <a:cs typeface="Helvetica" panose="020B0604020202020204" pitchFamily="34" charset="0"/>
              </a:rPr>
              <a:t>ngs.feedback@noaa.gov</a:t>
            </a:r>
          </a:p>
          <a:p>
            <a:endParaRPr lang="en-US" sz="3334" dirty="0" smtClean="0">
              <a:latin typeface="Helvetica" panose="020B0604020202020204" pitchFamily="34" charset="0"/>
              <a:cs typeface="Helvetica" panose="020B0604020202020204" pitchFamily="34" charset="0"/>
            </a:endParaRPr>
          </a:p>
          <a:p>
            <a:endParaRPr lang="en-US" sz="3334" dirty="0" smtClean="0">
              <a:latin typeface="Helvetica" panose="020B0604020202020204" pitchFamily="34" charset="0"/>
              <a:cs typeface="Helvetica" panose="020B0604020202020204" pitchFamily="34" charset="0"/>
            </a:endParaRPr>
          </a:p>
          <a:p>
            <a:pPr marL="0" indent="0">
              <a:buNone/>
            </a:pPr>
            <a:endParaRPr lang="en-US" sz="2800" dirty="0" smtClean="0">
              <a:latin typeface="Helvetica" panose="020B0604020202020204" pitchFamily="34" charset="0"/>
              <a:cs typeface="Helvetica" panose="020B0604020202020204" pitchFamily="34" charset="0"/>
            </a:endParaRPr>
          </a:p>
          <a:p>
            <a:endParaRPr lang="en-US" sz="2800" dirty="0" smtClean="0">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a:blip r:embed="rId4"/>
          <a:stretch>
            <a:fillRect/>
          </a:stretch>
        </p:blipFill>
        <p:spPr>
          <a:xfrm>
            <a:off x="5844348" y="1345281"/>
            <a:ext cx="5738052" cy="2854788"/>
          </a:xfrm>
          <a:prstGeom prst="rect">
            <a:avLst/>
          </a:prstGeom>
        </p:spPr>
      </p:pic>
      <p:pic>
        <p:nvPicPr>
          <p:cNvPr id="5" name="Picture 4"/>
          <p:cNvPicPr>
            <a:picLocks noChangeAspect="1"/>
          </p:cNvPicPr>
          <p:nvPr/>
        </p:nvPicPr>
        <p:blipFill>
          <a:blip r:embed="rId5"/>
          <a:stretch>
            <a:fillRect/>
          </a:stretch>
        </p:blipFill>
        <p:spPr>
          <a:xfrm>
            <a:off x="7524153" y="4302585"/>
            <a:ext cx="4458355" cy="2457450"/>
          </a:xfrm>
          <a:prstGeom prst="rect">
            <a:avLst/>
          </a:prstGeom>
        </p:spPr>
      </p:pic>
      <p:grpSp>
        <p:nvGrpSpPr>
          <p:cNvPr id="9" name="Group 8"/>
          <p:cNvGrpSpPr/>
          <p:nvPr/>
        </p:nvGrpSpPr>
        <p:grpSpPr>
          <a:xfrm>
            <a:off x="5136608" y="4289158"/>
            <a:ext cx="2179995" cy="2409425"/>
            <a:chOff x="1524000" y="2557462"/>
            <a:chExt cx="9144000" cy="8999043"/>
          </a:xfrm>
        </p:grpSpPr>
        <p:pic>
          <p:nvPicPr>
            <p:cNvPr id="7" name="Picture 6"/>
            <p:cNvPicPr>
              <a:picLocks noChangeAspect="1"/>
            </p:cNvPicPr>
            <p:nvPr/>
          </p:nvPicPr>
          <p:blipFill>
            <a:blip r:embed="rId6"/>
            <a:stretch>
              <a:fillRect/>
            </a:stretch>
          </p:blipFill>
          <p:spPr>
            <a:xfrm>
              <a:off x="1524000" y="4300537"/>
              <a:ext cx="9144000" cy="7255968"/>
            </a:xfrm>
            <a:prstGeom prst="rect">
              <a:avLst/>
            </a:prstGeom>
          </p:spPr>
        </p:pic>
        <p:pic>
          <p:nvPicPr>
            <p:cNvPr id="8" name="Picture 7"/>
            <p:cNvPicPr>
              <a:picLocks noChangeAspect="1"/>
            </p:cNvPicPr>
            <p:nvPr/>
          </p:nvPicPr>
          <p:blipFill>
            <a:blip r:embed="rId7"/>
            <a:stretch>
              <a:fillRect/>
            </a:stretch>
          </p:blipFill>
          <p:spPr>
            <a:xfrm>
              <a:off x="1524000" y="2557462"/>
              <a:ext cx="9144000" cy="1743075"/>
            </a:xfrm>
            <a:prstGeom prst="rect">
              <a:avLst/>
            </a:prstGeom>
          </p:spPr>
        </p:pic>
      </p:grpSp>
    </p:spTree>
    <p:extLst>
      <p:ext uri="{BB962C8B-B14F-4D97-AF65-F5344CB8AC3E}">
        <p14:creationId xmlns:p14="http://schemas.microsoft.com/office/powerpoint/2010/main" val="2862433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2134</TotalTime>
  <Words>1698</Words>
  <Application>Microsoft Office PowerPoint</Application>
  <PresentationFormat>Widescreen</PresentationFormat>
  <Paragraphs>266</Paragraphs>
  <Slides>32</Slides>
  <Notes>26</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ＭＳ Ｐゴシック</vt:lpstr>
      <vt:lpstr>ＭＳ Ｐゴシック</vt:lpstr>
      <vt:lpstr>Arial</vt:lpstr>
      <vt:lpstr>Bradley Hand ITC</vt:lpstr>
      <vt:lpstr>Calibri</vt:lpstr>
      <vt:lpstr>Helvetica</vt:lpstr>
      <vt:lpstr>Times New Roman</vt:lpstr>
      <vt:lpstr>Wingdings</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the results: Beta Test GEOID18</vt:lpstr>
      <vt:lpstr>GEOID18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DEFLEC18</vt:lpstr>
      <vt:lpstr>PowerPoint Presentation</vt:lpstr>
      <vt:lpstr>PowerPoint Presentation</vt:lpstr>
      <vt:lpstr>GPSonBM Look ahead</vt:lpstr>
      <vt:lpstr>GPSonBM Lives On!</vt:lpstr>
      <vt:lpstr>Get Involved!</vt:lpstr>
      <vt:lpstr>PowerPoint Presentation</vt:lpstr>
      <vt:lpstr>Additional Benefits of GPSonBM Data</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Debria Hayes</cp:lastModifiedBy>
  <cp:revision>102</cp:revision>
  <dcterms:created xsi:type="dcterms:W3CDTF">2018-08-06T13:27:19Z</dcterms:created>
  <dcterms:modified xsi:type="dcterms:W3CDTF">2019-02-28T22:18:17Z</dcterms:modified>
</cp:coreProperties>
</file>