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78" r:id="rId7"/>
    <p:sldId id="260" r:id="rId8"/>
    <p:sldId id="279" r:id="rId9"/>
    <p:sldId id="280" r:id="rId10"/>
    <p:sldId id="263" r:id="rId11"/>
    <p:sldId id="262" r:id="rId12"/>
    <p:sldId id="261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6" r:id="rId24"/>
    <p:sldId id="277" r:id="rId25"/>
    <p:sldId id="27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>
      <p:cViewPr varScale="1">
        <p:scale>
          <a:sx n="109" d="100"/>
          <a:sy n="109" d="100"/>
        </p:scale>
        <p:origin x="16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D1A4B0-D059-4531-B1F4-BBF47D262BF4}" type="datetimeFigureOut">
              <a:rPr lang="en-US"/>
              <a:pPr>
                <a:defRPr/>
              </a:pPr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DC0525-1E9A-4E75-B46C-F893A014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53E0E-E9E2-4375-9E58-CCC69DDBB3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E1933-727F-41BA-865B-376A9C363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C372-CCF9-4643-BF51-FBA97B614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0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C953-54ED-4B6A-8263-CA8A63386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621D-B3D1-422D-955B-1C2DBCF4F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FB8-545A-4751-9156-76485D11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5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7ED1-32F4-4695-864F-3D6AF1CD9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FCFE3-3DE0-4D9C-9184-3998040D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7518-E41A-445E-8A23-8E462640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8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997D-4528-4AE6-A38E-B087B1510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7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D6F02-B1F6-446A-8B71-1E9EDCD8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72E1-1169-4B87-B618-068E45B76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0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D5CDFA-A458-450F-893B-6DE860C46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8251FB-A298-4BF4-9AFA-C493FE6E7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2400" y="5683835"/>
            <a:ext cx="3276600" cy="62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374292" y="5715000"/>
            <a:ext cx="1721708" cy="49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096000" y="5715000"/>
            <a:ext cx="833438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962775" y="5750486"/>
            <a:ext cx="1724025" cy="497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PUBS_LIB/NOAA_TR_NOS_NGS_0064.pdf" TargetMode="External"/><Relationship Id="rId2" Type="http://schemas.openxmlformats.org/officeDocument/2006/relationships/hyperlink" Target="https://geodesy.noaa.gov/PUBS_LIB/NOAA_TR_NOS_NGS_0062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eader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Aspects of the Intra-Frame Velocity (Deformation) Models for the U.S. N.S.R.S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Daniel R. Roman, Ph.D.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Chief Geodesist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NOAA’s National Geodetic Survey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 CORS (FCORS)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896" y="1143000"/>
            <a:ext cx="6793704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191000"/>
            <a:ext cx="2052263" cy="1330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24000"/>
            <a:ext cx="2089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Collocated </a:t>
            </a:r>
            <a:endParaRPr lang="en-US" dirty="0" smtClean="0"/>
          </a:p>
          <a:p>
            <a:r>
              <a:rPr lang="en-US" dirty="0" smtClean="0"/>
              <a:t> + Densification </a:t>
            </a:r>
          </a:p>
          <a:p>
            <a:r>
              <a:rPr lang="en-US" dirty="0" smtClean="0"/>
              <a:t>   + </a:t>
            </a:r>
            <a:r>
              <a:rPr lang="en-US" dirty="0"/>
              <a:t>Plate Rotation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+ </a:t>
            </a:r>
            <a:r>
              <a:rPr lang="en-US" dirty="0"/>
              <a:t>Additional</a:t>
            </a:r>
          </a:p>
        </p:txBody>
      </p:sp>
    </p:spTree>
    <p:extLst>
      <p:ext uri="{BB962C8B-B14F-4D97-AF65-F5344CB8AC3E}">
        <p14:creationId xmlns:p14="http://schemas.microsoft.com/office/powerpoint/2010/main" val="14066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CORS in the Americas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/>
          <a:lstStyle/>
          <a:p>
            <a:r>
              <a:rPr lang="en-US" dirty="0" smtClean="0"/>
              <a:t>SIRGAS-CON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194175" cy="639762"/>
          </a:xfrm>
        </p:spPr>
        <p:txBody>
          <a:bodyPr/>
          <a:lstStyle/>
          <a:p>
            <a:r>
              <a:rPr lang="en-US" dirty="0" smtClean="0"/>
              <a:t>Canadian Active Control (CAC’s)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1793415"/>
            <a:ext cx="4041775" cy="34727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8" name="Picture 4" descr="http://www.sirgas.org/fileadmin/images/SirgasCONC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62347"/>
            <a:ext cx="3025606" cy="42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5334000"/>
            <a:ext cx="3706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://www.sirgas.org/en/sirgas-con-network/</a:t>
            </a:r>
          </a:p>
        </p:txBody>
      </p:sp>
    </p:spTree>
    <p:extLst>
      <p:ext uri="{BB962C8B-B14F-4D97-AF65-F5344CB8AC3E}">
        <p14:creationId xmlns:p14="http://schemas.microsoft.com/office/powerpoint/2010/main" val="1609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Four TRF’s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Densified ITRF model</a:t>
            </a:r>
          </a:p>
          <a:p>
            <a:r>
              <a:rPr lang="en-US" sz="2400" dirty="0"/>
              <a:t>Control stations</a:t>
            </a:r>
          </a:p>
          <a:p>
            <a:pPr lvl="1"/>
            <a:r>
              <a:rPr lang="en-US" sz="2000" dirty="0"/>
              <a:t>FCORS/IGS sites &lt;=&gt; ITRF</a:t>
            </a:r>
          </a:p>
          <a:p>
            <a:pPr lvl="1"/>
            <a:r>
              <a:rPr lang="en-US" sz="2000" dirty="0"/>
              <a:t>Subset chosen for EPP</a:t>
            </a:r>
          </a:p>
          <a:p>
            <a:r>
              <a:rPr lang="en-US" sz="2400" dirty="0"/>
              <a:t>Four Frames after EPP</a:t>
            </a:r>
          </a:p>
          <a:p>
            <a:pPr lvl="1"/>
            <a:r>
              <a:rPr lang="en-US" sz="2000" dirty="0"/>
              <a:t>CATRF (w/SIRGAS)</a:t>
            </a:r>
          </a:p>
          <a:p>
            <a:pPr lvl="1"/>
            <a:r>
              <a:rPr lang="en-US" sz="2000" dirty="0"/>
              <a:t>MATRF (~ w/GGIM-AP/C.S.)</a:t>
            </a:r>
          </a:p>
          <a:p>
            <a:pPr lvl="1"/>
            <a:r>
              <a:rPr lang="en-US" sz="2000" dirty="0"/>
              <a:t>PATRF (w/GGIM-AP)</a:t>
            </a:r>
          </a:p>
          <a:p>
            <a:pPr lvl="1"/>
            <a:r>
              <a:rPr lang="en-US" sz="2000" dirty="0"/>
              <a:t>NATRF (IAG 1.3c/SNARF 2.0)</a:t>
            </a:r>
          </a:p>
          <a:p>
            <a:r>
              <a:rPr lang="en-US" sz="2400" dirty="0"/>
              <a:t>Intra-Frame Velocity </a:t>
            </a:r>
            <a:r>
              <a:rPr lang="en-US" sz="2400" dirty="0" smtClean="0"/>
              <a:t>Models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9549" y="2387821"/>
            <a:ext cx="403590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NATRF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r>
              <a:rPr lang="en-US" sz="2400" dirty="0"/>
              <a:t>Each frame will get 3 parameters</a:t>
            </a:r>
          </a:p>
          <a:p>
            <a:pPr marL="685800" lvl="1">
              <a:buFontTx/>
              <a:buChar char="-"/>
            </a:pPr>
            <a:r>
              <a:rPr lang="en-US" sz="2000" dirty="0"/>
              <a:t>Euler Pole Latitude</a:t>
            </a:r>
          </a:p>
          <a:p>
            <a:pPr marL="685800" lvl="1">
              <a:buFontTx/>
              <a:buChar char="-"/>
            </a:pPr>
            <a:r>
              <a:rPr lang="en-US" sz="2000" dirty="0"/>
              <a:t>Euler Pole Longitude</a:t>
            </a:r>
          </a:p>
          <a:p>
            <a:pPr marL="685800" lvl="1">
              <a:buFontTx/>
              <a:buChar char="-"/>
            </a:pPr>
            <a:r>
              <a:rPr lang="en-US" sz="2000" dirty="0"/>
              <a:t>Rotation rate (rad/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  <a:endParaRPr lang="en-US" dirty="0"/>
          </a:p>
          <a:p>
            <a:r>
              <a:rPr lang="en-US" sz="2400" dirty="0"/>
              <a:t>Used to compute time-dependent TRF2022 coordinates from time-dependent ITRF coordinates</a:t>
            </a:r>
          </a:p>
          <a:p>
            <a:r>
              <a:rPr lang="en-US" sz="2400" dirty="0"/>
              <a:t>To calculate a Stable North America Reference Frame, you need “stable” points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9549" y="1592264"/>
            <a:ext cx="4035902" cy="36274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CATRF (DEMETS </a:t>
            </a:r>
            <a:r>
              <a:rPr lang="en-US" dirty="0"/>
              <a:t>2007)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103" y="1143000"/>
            <a:ext cx="7955793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NAPGD2022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IFVM (Deformation)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Gridding CORS</a:t>
            </a:r>
          </a:p>
          <a:p>
            <a:r>
              <a:rPr lang="en-US" dirty="0" err="1" smtClean="0"/>
              <a:t>CORS+Geophysical</a:t>
            </a:r>
            <a:r>
              <a:rPr lang="en-US" dirty="0" smtClean="0"/>
              <a:t> Modeling (Canadian)</a:t>
            </a:r>
          </a:p>
          <a:p>
            <a:r>
              <a:rPr lang="en-US" dirty="0" err="1" smtClean="0"/>
              <a:t>CORS+InSAR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National Spatial </a:t>
            </a:r>
            <a:r>
              <a:rPr lang="en-US" dirty="0"/>
              <a:t>R</a:t>
            </a:r>
            <a:r>
              <a:rPr lang="en-US" dirty="0" smtClean="0"/>
              <a:t>eference System</a:t>
            </a:r>
          </a:p>
          <a:p>
            <a:r>
              <a:rPr lang="en-US" dirty="0" smtClean="0"/>
              <a:t>The Need for Change</a:t>
            </a:r>
          </a:p>
          <a:p>
            <a:r>
              <a:rPr lang="en-US" dirty="0" smtClean="0"/>
              <a:t>Starting Point: a Densified-ITRF</a:t>
            </a:r>
          </a:p>
          <a:p>
            <a:r>
              <a:rPr lang="en-US" dirty="0" smtClean="0"/>
              <a:t>The four TRF’s</a:t>
            </a:r>
          </a:p>
          <a:p>
            <a:r>
              <a:rPr lang="en-US" dirty="0" smtClean="0"/>
              <a:t>NAPGD 2022</a:t>
            </a:r>
          </a:p>
          <a:p>
            <a:r>
              <a:rPr lang="en-US" dirty="0" smtClean="0"/>
              <a:t>Surveying post-2022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GeoPrevi</a:t>
            </a:r>
            <a:r>
              <a:rPr lang="en-US" dirty="0" smtClean="0"/>
              <a:t> 2018 International Symposium     Bucharest, Romania  29-30 OCT 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 Horizontal Velocities-REPRO2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083" y="1447800"/>
            <a:ext cx="7315834" cy="41273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25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 Vertical Velocities</a:t>
            </a:r>
            <a:r>
              <a:rPr lang="en-US" dirty="0"/>
              <a:t>-REPRO2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79" y="1524000"/>
            <a:ext cx="7303641" cy="40968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Canadian Vertical Velocity Model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4572001"/>
            <a:ext cx="8153400" cy="1066800"/>
          </a:xfrm>
        </p:spPr>
        <p:txBody>
          <a:bodyPr/>
          <a:lstStyle/>
          <a:p>
            <a:r>
              <a:rPr lang="en-US" dirty="0" smtClean="0"/>
              <a:t>ICE6G GIA model is fit to CAC</a:t>
            </a:r>
          </a:p>
          <a:p>
            <a:r>
              <a:rPr lang="en-US" dirty="0" smtClean="0"/>
              <a:t>Fills in areas between CACs for vertical motion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00" y="1219200"/>
            <a:ext cx="4038600" cy="33285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4" name="Picture 1" descr="cvg70grd_h_sig_can_op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08" y="1219200"/>
            <a:ext cx="4038908" cy="33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04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D7ED1-32F4-4695-864F-3D6AF1CD9F1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xisting U.S. N.S.R.S.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/>
          <a:lstStyle/>
          <a:p>
            <a:r>
              <a:rPr lang="en-US" dirty="0" smtClean="0"/>
              <a:t>North American Datum of 1983 (NAD 83)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28600" y="1916112"/>
            <a:ext cx="4572000" cy="3951288"/>
          </a:xfrm>
        </p:spPr>
        <p:txBody>
          <a:bodyPr/>
          <a:lstStyle/>
          <a:p>
            <a:r>
              <a:rPr lang="en-US" dirty="0" smtClean="0"/>
              <a:t>“Static” Reference Frame</a:t>
            </a:r>
          </a:p>
          <a:p>
            <a:r>
              <a:rPr lang="en-US" dirty="0" smtClean="0"/>
              <a:t>80,000 passive control marks</a:t>
            </a:r>
          </a:p>
          <a:p>
            <a:r>
              <a:rPr lang="en-US" dirty="0" smtClean="0"/>
              <a:t>U.S.: NAD 83 (2011/PA11/MA11)</a:t>
            </a:r>
          </a:p>
          <a:p>
            <a:r>
              <a:rPr lang="en-US" dirty="0" smtClean="0"/>
              <a:t>Canada: NAD83 (CSRS)</a:t>
            </a:r>
          </a:p>
          <a:p>
            <a:r>
              <a:rPr lang="en-US" dirty="0" smtClean="0"/>
              <a:t>Processing performed in ITRF14</a:t>
            </a:r>
          </a:p>
          <a:p>
            <a:r>
              <a:rPr lang="en-US" dirty="0" smtClean="0"/>
              <a:t>HTDP transforms to ITRF96</a:t>
            </a:r>
          </a:p>
          <a:p>
            <a:r>
              <a:rPr lang="en-US" dirty="0" smtClean="0"/>
              <a:t>ITRF 96 =&gt; NAD 83 transform. based on 12 global sites</a:t>
            </a:r>
          </a:p>
          <a:p>
            <a:r>
              <a:rPr lang="en-US" dirty="0" smtClean="0"/>
              <a:t>NAD 83 </a:t>
            </a:r>
            <a:r>
              <a:rPr lang="en-US" dirty="0" err="1" smtClean="0"/>
              <a:t>Geocenter</a:t>
            </a:r>
            <a:r>
              <a:rPr lang="en-US" dirty="0" smtClean="0"/>
              <a:t> from Transit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/>
          <a:lstStyle/>
          <a:p>
            <a:r>
              <a:rPr lang="en-US" dirty="0" smtClean="0"/>
              <a:t>North American Vertical Datum of 1988 (NAVD 88)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346575" cy="3951288"/>
          </a:xfrm>
        </p:spPr>
        <p:txBody>
          <a:bodyPr/>
          <a:lstStyle/>
          <a:p>
            <a:r>
              <a:rPr lang="en-US" dirty="0" err="1"/>
              <a:t>Helmert</a:t>
            </a:r>
            <a:r>
              <a:rPr lang="en-US" dirty="0"/>
              <a:t> Orthometric Heights</a:t>
            </a:r>
          </a:p>
          <a:p>
            <a:r>
              <a:rPr lang="en-US" dirty="0" smtClean="0"/>
              <a:t>500,000 passive control marks</a:t>
            </a:r>
          </a:p>
          <a:p>
            <a:r>
              <a:rPr lang="en-US" dirty="0"/>
              <a:t>Tied at one point in Canada</a:t>
            </a:r>
          </a:p>
          <a:p>
            <a:r>
              <a:rPr lang="en-US" dirty="0"/>
              <a:t>Adjustment in geopotential numbers</a:t>
            </a:r>
            <a:endParaRPr lang="en-US" dirty="0" smtClean="0"/>
          </a:p>
          <a:p>
            <a:r>
              <a:rPr lang="en-US" dirty="0" smtClean="0"/>
              <a:t>U.S., Canada and Mexico </a:t>
            </a:r>
          </a:p>
          <a:p>
            <a:r>
              <a:rPr lang="en-US" dirty="0" smtClean="0"/>
              <a:t>However, only U.S. adopted</a:t>
            </a:r>
          </a:p>
          <a:p>
            <a:r>
              <a:rPr lang="en-US" dirty="0" smtClean="0"/>
              <a:t>Interpolates static gravity field</a:t>
            </a:r>
          </a:p>
          <a:p>
            <a:r>
              <a:rPr lang="en-US" dirty="0" smtClean="0"/>
              <a:t>Produces </a:t>
            </a:r>
            <a:r>
              <a:rPr lang="en-US" i="1" dirty="0" smtClean="0"/>
              <a:t>consistent</a:t>
            </a:r>
            <a:r>
              <a:rPr lang="en-US" dirty="0" smtClean="0"/>
              <a:t> heights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for Change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r>
              <a:rPr lang="en-US" dirty="0" smtClean="0"/>
              <a:t>Issues with NAD 83</a:t>
            </a:r>
            <a:endParaRPr lang="en-US" dirty="0"/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293688" y="2309813"/>
            <a:ext cx="5789612" cy="3130550"/>
            <a:chOff x="528" y="864"/>
            <a:chExt cx="4704" cy="2544"/>
          </a:xfrm>
        </p:grpSpPr>
        <p:sp>
          <p:nvSpPr>
            <p:cNvPr id="12" name="Arc 13"/>
            <p:cNvSpPr>
              <a:spLocks/>
            </p:cNvSpPr>
            <p:nvPr/>
          </p:nvSpPr>
          <p:spPr bwMode="auto">
            <a:xfrm>
              <a:off x="672" y="1056"/>
              <a:ext cx="4272" cy="22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672" y="864"/>
              <a:ext cx="0" cy="2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528" y="3264"/>
              <a:ext cx="470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1384300" y="1924050"/>
            <a:ext cx="5799138" cy="3130550"/>
            <a:chOff x="960" y="672"/>
            <a:chExt cx="4704" cy="2544"/>
          </a:xfrm>
        </p:grpSpPr>
        <p:sp>
          <p:nvSpPr>
            <p:cNvPr id="16" name="Arc 16"/>
            <p:cNvSpPr>
              <a:spLocks/>
            </p:cNvSpPr>
            <p:nvPr/>
          </p:nvSpPr>
          <p:spPr bwMode="auto">
            <a:xfrm>
              <a:off x="1104" y="864"/>
              <a:ext cx="4272" cy="22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104" y="672"/>
              <a:ext cx="0" cy="25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960" y="3072"/>
              <a:ext cx="4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469900" y="4878388"/>
            <a:ext cx="1112838" cy="368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 rot="-404874">
            <a:off x="4483100" y="1984375"/>
            <a:ext cx="2230438" cy="773113"/>
          </a:xfrm>
          <a:custGeom>
            <a:avLst/>
            <a:gdLst>
              <a:gd name="T0" fmla="*/ 0 w 1516"/>
              <a:gd name="T1" fmla="*/ 0 h 526"/>
              <a:gd name="T2" fmla="*/ 2147483646 w 1516"/>
              <a:gd name="T3" fmla="*/ 2147483646 h 526"/>
              <a:gd name="T4" fmla="*/ 2147483646 w 1516"/>
              <a:gd name="T5" fmla="*/ 2147483646 h 526"/>
              <a:gd name="T6" fmla="*/ 2147483646 w 1516"/>
              <a:gd name="T7" fmla="*/ 2147483646 h 526"/>
              <a:gd name="T8" fmla="*/ 2147483646 w 1516"/>
              <a:gd name="T9" fmla="*/ 2147483646 h 526"/>
              <a:gd name="T10" fmla="*/ 2147483646 w 1516"/>
              <a:gd name="T11" fmla="*/ 2147483646 h 526"/>
              <a:gd name="T12" fmla="*/ 2147483646 w 1516"/>
              <a:gd name="T13" fmla="*/ 2147483646 h 526"/>
              <a:gd name="T14" fmla="*/ 2147483646 w 1516"/>
              <a:gd name="T15" fmla="*/ 2147483646 h 526"/>
              <a:gd name="T16" fmla="*/ 2147483646 w 1516"/>
              <a:gd name="T17" fmla="*/ 2147483646 h 526"/>
              <a:gd name="T18" fmla="*/ 2147483646 w 1516"/>
              <a:gd name="T19" fmla="*/ 2147483646 h 526"/>
              <a:gd name="T20" fmla="*/ 2147483646 w 1516"/>
              <a:gd name="T21" fmla="*/ 2147483646 h 526"/>
              <a:gd name="T22" fmla="*/ 2147483646 w 1516"/>
              <a:gd name="T23" fmla="*/ 2147483646 h 526"/>
              <a:gd name="T24" fmla="*/ 2147483646 w 1516"/>
              <a:gd name="T25" fmla="*/ 2147483646 h 5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5341938" y="208915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4445000" y="2160588"/>
            <a:ext cx="914400" cy="1292225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 rot="-1144506">
            <a:off x="531813" y="469265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~2.24 m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166813" y="5246688"/>
            <a:ext cx="1487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NAD 83 origin</a:t>
            </a: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 flipV="1">
            <a:off x="469900" y="5254625"/>
            <a:ext cx="696913" cy="166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670050" y="3813175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“2022” origin</a:t>
            </a:r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 flipH="1">
            <a:off x="1582738" y="4151313"/>
            <a:ext cx="311150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4508500" y="3355975"/>
            <a:ext cx="173038" cy="247650"/>
            <a:chOff x="4937125" y="2797175"/>
            <a:chExt cx="173038" cy="247650"/>
          </a:xfrm>
        </p:grpSpPr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4937125" y="2797175"/>
              <a:ext cx="168275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5029200" y="2887663"/>
              <a:ext cx="80963" cy="15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5118100" y="2701925"/>
            <a:ext cx="200025" cy="217488"/>
            <a:chOff x="5484813" y="2081213"/>
            <a:chExt cx="200025" cy="217487"/>
          </a:xfrm>
        </p:grpSpPr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5484813" y="2081213"/>
              <a:ext cx="195262" cy="60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 flipV="1">
              <a:off x="5634038" y="2141538"/>
              <a:ext cx="50800" cy="15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Line 24"/>
          <p:cNvSpPr>
            <a:spLocks noChangeShapeType="1"/>
          </p:cNvSpPr>
          <p:nvPr/>
        </p:nvSpPr>
        <p:spPr bwMode="auto">
          <a:xfrm flipH="1">
            <a:off x="5083175" y="2160588"/>
            <a:ext cx="271463" cy="681037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6034088" y="1998663"/>
            <a:ext cx="156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Earth’s Surface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3987800" y="2733675"/>
            <a:ext cx="74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Calibri" panose="020F0502020204030204" pitchFamily="34" charset="0"/>
              </a:rPr>
              <a:t>h</a:t>
            </a:r>
            <a:r>
              <a:rPr lang="en-US" altLang="en-US" sz="1800" baseline="-25000">
                <a:solidFill>
                  <a:srgbClr val="FF3300"/>
                </a:solidFill>
                <a:latin typeface="Calibri" panose="020F0502020204030204" pitchFamily="34" charset="0"/>
              </a:rPr>
              <a:t>NAD83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243513" y="23463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h</a:t>
            </a:r>
            <a:r>
              <a:rPr lang="en-US" altLang="en-US" sz="1800" baseline="-25000">
                <a:latin typeface="Calibri" panose="020F0502020204030204" pitchFamily="34" charset="0"/>
              </a:rPr>
              <a:t>”2022”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1268413" y="1258888"/>
            <a:ext cx="6480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Simplified concept of NAD 83 vs. “2022”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6919913" y="2814638"/>
            <a:ext cx="1995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f</a:t>
            </a:r>
            <a:r>
              <a:rPr lang="en-US" altLang="en-US" sz="1800" baseline="-25000">
                <a:latin typeface="Calibri" panose="020F0502020204030204" pitchFamily="34" charset="0"/>
              </a:rPr>
              <a:t>NAD83</a:t>
            </a:r>
            <a:r>
              <a:rPr lang="en-US" altLang="en-US" sz="1800">
                <a:latin typeface="Calibri" panose="020F0502020204030204" pitchFamily="34" charset="0"/>
              </a:rPr>
              <a:t> – </a:t>
            </a:r>
            <a:r>
              <a:rPr lang="en-US" altLang="en-US" sz="1800">
                <a:latin typeface="Symbol" panose="05050102010706020507" pitchFamily="18" charset="2"/>
              </a:rPr>
              <a:t>f</a:t>
            </a:r>
            <a:r>
              <a:rPr lang="en-US" altLang="en-US" sz="1800" baseline="-25000">
                <a:latin typeface="Calibri" panose="020F0502020204030204" pitchFamily="34" charset="0"/>
              </a:rPr>
              <a:t>”2022”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l</a:t>
            </a:r>
            <a:r>
              <a:rPr lang="en-US" altLang="en-US" sz="1800" baseline="-25000">
                <a:latin typeface="Calibri" panose="020F0502020204030204" pitchFamily="34" charset="0"/>
              </a:rPr>
              <a:t>NAD83</a:t>
            </a:r>
            <a:r>
              <a:rPr lang="en-US" altLang="en-US" sz="1800">
                <a:latin typeface="Calibri" panose="020F0502020204030204" pitchFamily="34" charset="0"/>
              </a:rPr>
              <a:t> – </a:t>
            </a:r>
            <a:r>
              <a:rPr lang="en-US" altLang="en-US" sz="1800">
                <a:latin typeface="Symbol" panose="05050102010706020507" pitchFamily="18" charset="2"/>
              </a:rPr>
              <a:t>l</a:t>
            </a:r>
            <a:r>
              <a:rPr lang="en-US" altLang="en-US" sz="1800" baseline="-25000">
                <a:latin typeface="Calibri" panose="020F0502020204030204" pitchFamily="34" charset="0"/>
              </a:rPr>
              <a:t>”2022”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h</a:t>
            </a:r>
            <a:r>
              <a:rPr lang="en-US" altLang="en-US" sz="1800" baseline="-25000">
                <a:latin typeface="Calibri" panose="020F0502020204030204" pitchFamily="34" charset="0"/>
              </a:rPr>
              <a:t>NAD83</a:t>
            </a:r>
            <a:r>
              <a:rPr lang="en-US" altLang="en-US" sz="1800">
                <a:latin typeface="Calibri" panose="020F0502020204030204" pitchFamily="34" charset="0"/>
              </a:rPr>
              <a:t> – h</a:t>
            </a:r>
            <a:r>
              <a:rPr lang="en-US" altLang="en-US" sz="1800" baseline="-25000">
                <a:latin typeface="Calibri" panose="020F0502020204030204" pitchFamily="34" charset="0"/>
              </a:rPr>
              <a:t>”2022”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all vary smoothly by latitude and longitude</a:t>
            </a:r>
          </a:p>
        </p:txBody>
      </p:sp>
    </p:spTree>
    <p:extLst>
      <p:ext uri="{BB962C8B-B14F-4D97-AF65-F5344CB8AC3E}">
        <p14:creationId xmlns:p14="http://schemas.microsoft.com/office/powerpoint/2010/main" val="39369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Change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27518-E41A-445E-8A23-8E4626402E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79" y="1277589"/>
            <a:ext cx="5716221" cy="42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UN-GGIM (2015-2018)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UN-GGIM Committee of Experts</a:t>
            </a:r>
          </a:p>
          <a:p>
            <a:pPr lvl="1"/>
            <a:r>
              <a:rPr lang="en-US" sz="2400" dirty="0" smtClean="0"/>
              <a:t>Endorsed </a:t>
            </a:r>
            <a:r>
              <a:rPr lang="en-US" sz="2400" dirty="0"/>
              <a:t>the global geodetic roadmap as a “principle-based briefing document for national Governments” </a:t>
            </a:r>
          </a:p>
          <a:p>
            <a:pPr lvl="1"/>
            <a:r>
              <a:rPr lang="en-US" sz="2400" dirty="0" smtClean="0"/>
              <a:t>Welcomed </a:t>
            </a:r>
            <a:r>
              <a:rPr lang="en-US" sz="2400" dirty="0"/>
              <a:t>the development of an implementation </a:t>
            </a:r>
            <a:r>
              <a:rPr lang="en-US" sz="2400" dirty="0" smtClean="0"/>
              <a:t>plan </a:t>
            </a:r>
            <a:r>
              <a:rPr lang="en-US" sz="2400" dirty="0"/>
              <a:t>to link the road map recommendations to national policy developments</a:t>
            </a:r>
          </a:p>
          <a:p>
            <a:pPr lvl="1"/>
            <a:r>
              <a:rPr lang="en-US" sz="2400" dirty="0" smtClean="0"/>
              <a:t>Elevated </a:t>
            </a:r>
            <a:r>
              <a:rPr lang="en-US" sz="2400" dirty="0"/>
              <a:t>the GGRF working group (WG) to a Sub-Committee on Geodesy (</a:t>
            </a:r>
            <a:r>
              <a:rPr lang="en-US" sz="2400" dirty="0" err="1"/>
              <a:t>SCoG</a:t>
            </a:r>
            <a:r>
              <a:rPr lang="en-US" sz="2400" dirty="0"/>
              <a:t>) to strengthen the GGRF </a:t>
            </a:r>
          </a:p>
          <a:p>
            <a:pPr lvl="1"/>
            <a:r>
              <a:rPr lang="en-US" sz="2400" dirty="0" smtClean="0"/>
              <a:t>Requested </a:t>
            </a:r>
            <a:r>
              <a:rPr lang="en-US" sz="2400" dirty="0"/>
              <a:t>the development of a position paper to define the appropriate governance arrangements for the GGRF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Positioning and Measurement Engineering Surveys                29 OCT 2018    1630-1800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9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GGRF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4343400"/>
            <a:ext cx="7160623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Global Geodetic Reference Frame</a:t>
            </a:r>
            <a:endParaRPr lang="en-US" dirty="0"/>
          </a:p>
          <a:p>
            <a:pPr lvl="1"/>
            <a:r>
              <a:rPr lang="en-US" dirty="0" smtClean="0"/>
              <a:t>International Terrestrial Reference Frame (ITRF)</a:t>
            </a:r>
            <a:endParaRPr lang="en-US" dirty="0"/>
          </a:p>
          <a:p>
            <a:pPr lvl="1"/>
            <a:r>
              <a:rPr lang="en-US" dirty="0" smtClean="0"/>
              <a:t>International Height Reference Frame (IHRF)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07594" y="1219200"/>
            <a:ext cx="4979005" cy="323929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8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 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495800" cy="4525963"/>
          </a:xfrm>
        </p:spPr>
        <p:txBody>
          <a:bodyPr/>
          <a:lstStyle/>
          <a:p>
            <a:r>
              <a:rPr lang="en-US" dirty="0" smtClean="0"/>
              <a:t>Blueprint, Part 1:</a:t>
            </a:r>
          </a:p>
          <a:p>
            <a:pPr marL="0" indent="0">
              <a:buNone/>
            </a:pPr>
            <a:r>
              <a:rPr lang="en-US" dirty="0" smtClean="0"/>
              <a:t>Geometric Coordinates</a:t>
            </a:r>
          </a:p>
          <a:p>
            <a:pPr lvl="1"/>
            <a:r>
              <a:rPr lang="en-US" dirty="0">
                <a:hlinkClick r:id="rId2"/>
              </a:rPr>
              <a:t>NOAA </a:t>
            </a:r>
            <a:r>
              <a:rPr lang="en-US" dirty="0" smtClean="0">
                <a:hlinkClick r:id="rId2"/>
              </a:rPr>
              <a:t>Tech Rep </a:t>
            </a:r>
            <a:r>
              <a:rPr lang="en-US" dirty="0">
                <a:hlinkClick r:id="rId2"/>
              </a:rPr>
              <a:t>NOS NGS </a:t>
            </a:r>
            <a:r>
              <a:rPr lang="en-US" dirty="0" smtClean="0">
                <a:hlinkClick r:id="rId2"/>
              </a:rPr>
              <a:t>62</a:t>
            </a:r>
            <a:endParaRPr lang="en-US" dirty="0" smtClean="0"/>
          </a:p>
          <a:p>
            <a:r>
              <a:rPr lang="en-US" dirty="0" smtClean="0"/>
              <a:t>Blueprint, Part 2: </a:t>
            </a:r>
          </a:p>
          <a:p>
            <a:pPr marL="0" indent="0">
              <a:buNone/>
            </a:pPr>
            <a:r>
              <a:rPr lang="en-US" dirty="0" smtClean="0"/>
              <a:t>Geopotential Coordinates</a:t>
            </a:r>
          </a:p>
          <a:p>
            <a:pPr lvl="1"/>
            <a:r>
              <a:rPr lang="en-US" dirty="0" smtClean="0">
                <a:hlinkClick r:id="rId3"/>
              </a:rPr>
              <a:t>NOAA Tech Rep NOS NGS 64</a:t>
            </a:r>
            <a:endParaRPr lang="en-US" dirty="0" smtClean="0"/>
          </a:p>
          <a:p>
            <a:r>
              <a:rPr lang="en-US" dirty="0" smtClean="0"/>
              <a:t>Blueprint, Part </a:t>
            </a:r>
            <a:r>
              <a:rPr lang="en-US" dirty="0"/>
              <a:t>3: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Using </a:t>
            </a:r>
            <a:r>
              <a:rPr lang="en-US" dirty="0"/>
              <a:t>the modernized NSRS </a:t>
            </a:r>
            <a:endParaRPr lang="en-US" dirty="0" smtClean="0"/>
          </a:p>
          <a:p>
            <a:pPr lvl="1"/>
            <a:r>
              <a:rPr lang="en-US" dirty="0" smtClean="0"/>
              <a:t>forthcoming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429000" cy="44375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39863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Positioning and Measurement Engineering Surveys                29 OCT 2018    1630-1800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GeoPrevi 2018 International Symposium     Bucharest, Romania  29-30 OCT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974</Words>
  <Application>Microsoft Office PowerPoint</Application>
  <PresentationFormat>On-screen Show (4:3)</PresentationFormat>
  <Paragraphs>178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Gill Sans MT</vt:lpstr>
      <vt:lpstr>Symbol</vt:lpstr>
      <vt:lpstr>Times New Roman</vt:lpstr>
      <vt:lpstr>Custom Design</vt:lpstr>
      <vt:lpstr>Office Theme</vt:lpstr>
      <vt:lpstr>Aspects of the Intra-Frame Velocity (Deformation) Models for the U.S. N.S.R.S</vt:lpstr>
      <vt:lpstr>Outline</vt:lpstr>
      <vt:lpstr>Existing U.S. N.S.R.S.</vt:lpstr>
      <vt:lpstr>The Need for Change</vt:lpstr>
      <vt:lpstr>The Need for Change</vt:lpstr>
      <vt:lpstr>UN-GGIM (2015-2018)</vt:lpstr>
      <vt:lpstr>GGRF Roadmap</vt:lpstr>
      <vt:lpstr>NGS Strategic Plan</vt:lpstr>
      <vt:lpstr>CORS</vt:lpstr>
      <vt:lpstr>Foundation CORS (FCORS)</vt:lpstr>
      <vt:lpstr>Other CORS in the Americas</vt:lpstr>
      <vt:lpstr>The Four TRF’s</vt:lpstr>
      <vt:lpstr>NATRF</vt:lpstr>
      <vt:lpstr>CATRF (DEMETS 2007)</vt:lpstr>
      <vt:lpstr>PATRF</vt:lpstr>
      <vt:lpstr>MATRF</vt:lpstr>
      <vt:lpstr>NAPGD2022</vt:lpstr>
      <vt:lpstr>PowerPoint Presentation</vt:lpstr>
      <vt:lpstr>IFVM (Deformation) Modeling</vt:lpstr>
      <vt:lpstr>CORS Horizontal Velocities-REPRO2</vt:lpstr>
      <vt:lpstr>CORS Vertical Velocities-REPRO2</vt:lpstr>
      <vt:lpstr>Canadian Vertical Velocity Model</vt:lpstr>
      <vt:lpstr>PowerPoint Presentation</vt:lpstr>
      <vt:lpstr>Questions?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Galen.Scott</dc:creator>
  <cp:lastModifiedBy>Dan Roman</cp:lastModifiedBy>
  <cp:revision>26</cp:revision>
  <dcterms:created xsi:type="dcterms:W3CDTF">2009-10-22T15:32:12Z</dcterms:created>
  <dcterms:modified xsi:type="dcterms:W3CDTF">2018-10-25T16:54:00Z</dcterms:modified>
</cp:coreProperties>
</file>