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336" r:id="rId2"/>
    <p:sldId id="458" r:id="rId3"/>
    <p:sldId id="418" r:id="rId4"/>
    <p:sldId id="661" r:id="rId5"/>
    <p:sldId id="620" r:id="rId6"/>
    <p:sldId id="664" r:id="rId7"/>
    <p:sldId id="665" r:id="rId8"/>
    <p:sldId id="666" r:id="rId9"/>
    <p:sldId id="457" r:id="rId10"/>
    <p:sldId id="463" r:id="rId11"/>
    <p:sldId id="436" r:id="rId12"/>
    <p:sldId id="438" r:id="rId13"/>
    <p:sldId id="433" r:id="rId14"/>
    <p:sldId id="445" r:id="rId15"/>
    <p:sldId id="464" r:id="rId16"/>
    <p:sldId id="407" r:id="rId17"/>
    <p:sldId id="448" r:id="rId18"/>
    <p:sldId id="440" r:id="rId19"/>
    <p:sldId id="450" r:id="rId20"/>
    <p:sldId id="465" r:id="rId21"/>
    <p:sldId id="446" r:id="rId22"/>
    <p:sldId id="468" r:id="rId23"/>
    <p:sldId id="449" r:id="rId24"/>
    <p:sldId id="452" r:id="rId25"/>
    <p:sldId id="459" r:id="rId26"/>
    <p:sldId id="460" r:id="rId27"/>
    <p:sldId id="467" r:id="rId28"/>
    <p:sldId id="469" r:id="rId29"/>
    <p:sldId id="461" r:id="rId30"/>
    <p:sldId id="462" r:id="rId31"/>
    <p:sldId id="441" r:id="rId32"/>
    <p:sldId id="667" r:id="rId3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>
      <p:cViewPr varScale="1">
        <p:scale>
          <a:sx n="68" d="100"/>
          <a:sy n="68" d="100"/>
        </p:scale>
        <p:origin x="118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3C65C4-2486-4178-B990-6AE374E091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5619" tIns="47809" rIns="95619" bIns="478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1F2E1-D0F0-4CE3-8287-FDA9099C7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5619" tIns="47809" rIns="95619" bIns="478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B2099417-EE32-45EF-8251-7983FA832D30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F0329-011E-409C-8604-1888F6A2B6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5619" tIns="47809" rIns="95619" bIns="4780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52441-BD34-4E45-9A69-483375CF4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5619" tIns="47809" rIns="95619" bIns="478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F805D285-E409-458D-AB99-5B07733383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5F0AF65-9FEC-47A0-936C-D3959D9CD6B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9" tIns="47809" rIns="95619" bIns="478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D323294-7E2C-4786-9761-0E46A3342A2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9" tIns="47809" rIns="95619" bIns="478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9992F26F-3F98-4B43-A309-6BF8DE948C8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44B28720-70A8-476E-9BB4-1788AA2E7F6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9" tIns="47809" rIns="95619" bIns="478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D61B8A2-D58A-4992-AED0-6FCF6D82FFE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9" tIns="47809" rIns="95619" bIns="4780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39D585E2-F69E-496D-A620-8A01F8B6D8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19" tIns="47809" rIns="95619" bIns="478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6BBE696-30DB-48CD-8F7F-ACFACD0BF7F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0C81FFB2-8C46-4B6B-88A0-43E4DBE02A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724302F-703F-42C5-B299-09CF14D4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AD717409-D7E4-4527-B07A-89E5FC746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A218B3-EBE3-42E1-B635-1B9A0154C48D}" type="slidenum">
              <a:rPr lang="en-US" altLang="en-US" sz="1300" smtClean="0"/>
              <a:pPr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ABF155E8-FC7C-4128-9AFE-59EC7FA929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724C1DA3-E880-4E32-AF7F-20EEA8AF9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C4EA9DD3-06E1-4493-846D-6BDADAFFA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F95608-91C8-4C84-8655-0089A4706731}" type="slidenum">
              <a:rPr lang="en-US" altLang="en-US" sz="1300" smtClean="0"/>
              <a:pPr>
                <a:spcBef>
                  <a:spcPct val="0"/>
                </a:spcBef>
              </a:pPr>
              <a:t>14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55AC007B-5A15-41FA-B955-7786589514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F634B479-8DA1-4502-9C05-8E4BF0725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D0FEB1E4-9936-474A-A0E5-E7E812C07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D24FDA-BBAE-44BB-8EB6-A09E786C9551}" type="slidenum">
              <a:rPr lang="en-US" altLang="en-US" sz="1300" smtClean="0"/>
              <a:pPr>
                <a:spcBef>
                  <a:spcPct val="0"/>
                </a:spcBef>
              </a:pPr>
              <a:t>15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BCEC7006-9AFE-4FAF-A7E8-1AF10406C3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5AA88482-EBBF-456E-B87B-226D72AD9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28673E5E-A6BA-4389-AA78-5EFCAEA58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32F6DD5-EBFA-4A7E-97E9-5AB5E5C96836}" type="slidenum">
              <a:rPr lang="en-US" altLang="en-US" sz="1300" smtClean="0"/>
              <a:pPr>
                <a:spcBef>
                  <a:spcPct val="0"/>
                </a:spcBef>
              </a:pPr>
              <a:t>16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00613533-012B-46C3-BA2E-606AD72F2C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FC9C9779-AEFD-4F21-8110-54ED5907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6ACD93F5-B011-4D32-AA21-150AECC2A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F5468C-A7B4-4279-94F5-0236084151B8}" type="slidenum">
              <a:rPr lang="en-US" altLang="en-US" sz="1300" smtClean="0"/>
              <a:pPr>
                <a:spcBef>
                  <a:spcPct val="0"/>
                </a:spcBef>
              </a:pPr>
              <a:t>17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58BAC1C6-000E-4054-AE7D-627841130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3483BDB0-1129-45D9-AF5C-F456AF207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883C4ABA-A47F-467F-9360-59070BA7D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4B7CD8-34B2-4B0E-9375-F7DFE4C612E1}" type="slidenum">
              <a:rPr lang="en-US" altLang="en-US" sz="1300" smtClean="0"/>
              <a:pPr>
                <a:spcBef>
                  <a:spcPct val="0"/>
                </a:spcBef>
              </a:pPr>
              <a:t>18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D4C6FA1A-B9A1-413B-89E8-C5FA2854A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5328F6A9-CCB9-4314-9EB5-57DBBFEBD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5089A2E4-A4AC-4E5C-A57E-1E9C66B34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2BDF07B-0804-4A8B-837F-B394F6AD4478}" type="slidenum">
              <a:rPr lang="en-US" altLang="en-US" sz="1300" smtClean="0"/>
              <a:pPr>
                <a:spcBef>
                  <a:spcPct val="0"/>
                </a:spcBef>
              </a:pPr>
              <a:t>19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84A5DA9F-4CC4-4BC4-8820-BE1796BB42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D5017AB8-71F9-43DE-BBF2-A18ECB007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A1D601B5-0D87-49DD-86E3-21499EC98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A852A4-82F6-438F-8C2E-67E6BD665F40}" type="slidenum">
              <a:rPr lang="en-US" altLang="en-US" sz="1300" smtClean="0"/>
              <a:pPr>
                <a:spcBef>
                  <a:spcPct val="0"/>
                </a:spcBef>
              </a:pPr>
              <a:t>20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DE4FEE5B-4C6F-4BF3-B3E9-29030AF52D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B874B6C4-DD31-4E22-AFFF-66BC58A03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7D2C3FB1-2F99-41DC-A103-CFDDB5F674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3A2D3E5-DF3F-455B-9219-61E815C2C3D9}" type="slidenum">
              <a:rPr lang="en-US" altLang="en-US" sz="1300" smtClean="0"/>
              <a:pPr>
                <a:spcBef>
                  <a:spcPct val="0"/>
                </a:spcBef>
              </a:pPr>
              <a:t>21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0ADB39AC-875F-4F32-A726-91DA804215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4B761D8D-7276-4700-9AA7-E3B1DB888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CA777C9A-5A9B-4F5E-A5C3-718C282842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8DBD97-A06A-4ED5-8D3D-E7DA8D0FE0B3}" type="slidenum">
              <a:rPr lang="en-US" altLang="en-US" sz="1300" smtClean="0"/>
              <a:pPr>
                <a:spcBef>
                  <a:spcPct val="0"/>
                </a:spcBef>
              </a:pPr>
              <a:t>22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85249904-E931-49BA-B9BA-D8AC19BBBF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9D842974-D8C7-4953-AF70-81E39F099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11F6E655-8ADE-481A-85C0-74F7D8258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3F6DE0-E70C-4D50-B607-388451B67AB2}" type="slidenum">
              <a:rPr lang="en-US" altLang="en-US" sz="1300" smtClean="0"/>
              <a:pPr>
                <a:spcBef>
                  <a:spcPct val="0"/>
                </a:spcBef>
              </a:pPr>
              <a:t>23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CA2FDDD9-CD7C-4829-BB87-9ADD2C4957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8459C32D-1D7F-44FB-9821-6772FE955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43C39DD6-8526-4ED5-AEAB-872C39E6E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08C07E-3D93-4F63-8E0C-E59B06EF511C}" type="slidenum">
              <a:rPr lang="en-US" altLang="en-US" sz="1300" smtClean="0"/>
              <a:pPr>
                <a:spcBef>
                  <a:spcPct val="0"/>
                </a:spcBef>
              </a:pPr>
              <a:t>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10C2F2D2-041D-4954-9D00-E97F96D26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AA3F882A-B128-4AFE-8000-F0FF57178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B86EB0F5-AB5B-4F0D-81FD-3AEE49775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2B898F-7B74-4B03-9952-DB5BEB2CF72D}" type="slidenum">
              <a:rPr lang="en-US" altLang="en-US" sz="1300" smtClean="0"/>
              <a:pPr>
                <a:spcBef>
                  <a:spcPct val="0"/>
                </a:spcBef>
              </a:pPr>
              <a:t>24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8BA017F8-8B5C-4AF6-BBB5-ED3A6F1AC5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9C0717D0-A5AD-4614-AC25-D9E4F1385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D2C3107A-6CC1-4BAF-88C2-B49CF4B8A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47B00F-BACD-4852-BECD-A1BCFA995C85}" type="slidenum">
              <a:rPr lang="en-US" altLang="en-US" sz="1300" smtClean="0"/>
              <a:pPr>
                <a:spcBef>
                  <a:spcPct val="0"/>
                </a:spcBef>
              </a:pPr>
              <a:t>25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ED3F6FFD-94BC-4362-BCB5-A9F13BD8B4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AF45821F-8FC9-455F-9A40-23BA18CA1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87E6FB42-9339-40EC-BB82-23AC78707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F3FEA4-2B7A-4D8E-9C2A-F080EFF16978}" type="slidenum">
              <a:rPr lang="en-US" altLang="en-US" sz="1300" smtClean="0"/>
              <a:pPr>
                <a:spcBef>
                  <a:spcPct val="0"/>
                </a:spcBef>
              </a:pPr>
              <a:t>26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DECB6CA5-D91C-4ED7-8787-BDEB7B1B6C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2B0FE7B0-4B66-4FEA-A999-D9021DD97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9ED94187-D78E-4C30-858D-95AEC45D0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9D5A2FB-1F0D-442E-BA88-EAC69D71075B}" type="slidenum">
              <a:rPr lang="en-US" altLang="en-US" sz="1300" smtClean="0"/>
              <a:pPr>
                <a:spcBef>
                  <a:spcPct val="0"/>
                </a:spcBef>
              </a:pPr>
              <a:t>27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E796C6F3-0C54-4EC7-8C27-3E4FAD431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EC94E9F5-305F-4196-A042-1AA650CB1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EB12191B-7C27-4453-80CE-4A17FEE4E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0912B2-D938-4C70-94D1-47B8B9E10B1D}" type="slidenum">
              <a:rPr lang="en-US" altLang="en-US" sz="1300" smtClean="0"/>
              <a:pPr>
                <a:spcBef>
                  <a:spcPct val="0"/>
                </a:spcBef>
              </a:pPr>
              <a:t>28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1814DB33-896A-490C-B445-7B060F3A50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24EB98B5-A051-4609-B4C1-6065DCD8F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B0D5E901-4827-4398-BE60-52A991B28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039170-9618-4CA7-B36E-3745748B73BE}" type="slidenum">
              <a:rPr lang="en-US" altLang="en-US" sz="1300" smtClean="0"/>
              <a:pPr>
                <a:spcBef>
                  <a:spcPct val="0"/>
                </a:spcBef>
              </a:pPr>
              <a:t>29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EE543314-E2EE-49A6-B4B2-35C746FE7B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B703F125-E601-4EF6-AA20-87F49EBC5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B80F1628-D7ED-4575-A472-7B320E876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97418A-6D9C-40D1-8AEE-35237741292D}" type="slidenum">
              <a:rPr lang="en-US" altLang="en-US" sz="1300" smtClean="0"/>
              <a:pPr>
                <a:spcBef>
                  <a:spcPct val="0"/>
                </a:spcBef>
              </a:pPr>
              <a:t>30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32686BE9-6B46-4C5E-A1E9-C8B81F86E7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6B3FE731-8CBC-47ED-9B75-94BA9DA94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AEE25805-8F3F-492C-ABFF-0142FDE33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55BF14-BDA2-4F7F-AC94-CE3D99E962FB}" type="slidenum">
              <a:rPr lang="en-US" altLang="en-US" sz="1300" smtClean="0"/>
              <a:pPr>
                <a:spcBef>
                  <a:spcPct val="0"/>
                </a:spcBef>
              </a:pPr>
              <a:t>31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0C81FFB2-8C46-4B6B-88A0-43E4DBE02A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724302F-703F-42C5-B299-09CF14D4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AD717409-D7E4-4527-B07A-89E5FC746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A218B3-EBE3-42E1-B635-1B9A0154C48D}" type="slidenum">
              <a:rPr lang="en-US" altLang="en-US" sz="1300" smtClean="0"/>
              <a:pPr>
                <a:spcBef>
                  <a:spcPct val="0"/>
                </a:spcBef>
              </a:pPr>
              <a:t>32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747540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8BBE41B1-0A25-460D-8344-098745CE6C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55695829-0BA1-424E-8041-D9F90ED6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9A9ABA45-8E77-4C16-A662-469C6BD4F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1E2A54-372D-446F-BDB9-EC2A64469B99}" type="slidenum">
              <a:rPr lang="en-US" altLang="en-US" sz="1300" smtClean="0"/>
              <a:pPr>
                <a:spcBef>
                  <a:spcPct val="0"/>
                </a:spcBef>
              </a:pPr>
              <a:t>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0DDC42F9-F7E6-4F5E-B02F-A1235CB221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CAAD0502-2D95-4231-8459-080E52A29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495EADEC-5FA4-4D8A-9DCD-34FFAFF19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0888" indent="-2889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7288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9250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1213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8413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5613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2813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0013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F0BFE3-E57D-4EC0-B1F6-84B351044BA9}" type="slidenum">
              <a:rPr lang="en-US" altLang="en-US" smtClean="0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1E06E0DF-08C8-4C9F-9C3B-9081452C7E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D42C8FF5-058A-444F-8437-13770427B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E3744E63-5E33-402A-91B1-BDAF97387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AFF51A-CCE9-408C-9E6D-1BD4008B51DB}" type="slidenum">
              <a:rPr lang="en-US" altLang="en-US" sz="1300" smtClean="0"/>
              <a:pPr>
                <a:spcBef>
                  <a:spcPct val="0"/>
                </a:spcBef>
              </a:pPr>
              <a:t>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80509561-81DB-4C37-860A-B1F384450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563D880F-18F5-46A7-A995-7D3BC3070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D1492BC9-EB5C-4FD2-9280-6C99A358F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985AAC-AD6F-4262-B0BC-DF518E800D00}" type="slidenum">
              <a:rPr lang="en-US" altLang="en-US" sz="1300" smtClean="0"/>
              <a:pPr>
                <a:spcBef>
                  <a:spcPct val="0"/>
                </a:spcBef>
              </a:pPr>
              <a:t>10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11A1435C-43D6-46B7-B6ED-E3C784FA6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2049F721-7B16-413B-BD66-57FB8B5F6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48B80F16-29D7-4CFD-9F53-4934B5E51B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62C465-819D-48C0-9390-A500694BB22B}" type="slidenum">
              <a:rPr lang="en-US" altLang="en-US" sz="1300" smtClean="0"/>
              <a:pPr>
                <a:spcBef>
                  <a:spcPct val="0"/>
                </a:spcBef>
              </a:pPr>
              <a:t>11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0E51AA9C-95D2-4120-BDE1-C934C47B8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6963126D-B362-413A-88B8-9AFEA2AA0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F1540F73-11F5-4BDE-86FF-2F9F5E669A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0CD9DF-CA66-457E-92D5-746093D90540}" type="slidenum">
              <a:rPr lang="en-US" altLang="en-US" sz="1300" smtClean="0"/>
              <a:pPr>
                <a:spcBef>
                  <a:spcPct val="0"/>
                </a:spcBef>
              </a:pPr>
              <a:t>12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0E9BC22C-DA08-46C1-88A8-4614980AA6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9BB73DCF-F642-4CC1-929A-028E612F3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FBE0FE9-B9F6-4AB7-87B1-A37751943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2E99C72-3C08-4407-BCEC-8AF4E473CE82}" type="slidenum">
              <a:rPr lang="en-US" altLang="en-US" sz="1300" smtClean="0"/>
              <a:pPr>
                <a:spcBef>
                  <a:spcPct val="0"/>
                </a:spcBef>
              </a:pPr>
              <a:t>13</a:t>
            </a:fld>
            <a:endParaRPr lang="en-US" alt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3DF2-A559-4303-B6C2-7FF20DF8B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36ED5-7C1D-4B9C-911B-0F565EDD3747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349A6-571C-4D19-9137-A8355791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ASMC 2010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D2D43-1FF6-4E8D-9F12-0951BC7A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F38D4-3AB3-44F5-8243-FA9DA1AC45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047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E4C1-FA0C-4FC1-AFB3-612EA5569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A2E29-92E8-4BDF-8D7E-9AAB8C4CB55E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FBAFA-5223-4D7B-B54E-31726A643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ASMC 2010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7BE7B-DEEA-4F18-A41E-78A1B299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59308-B8EF-4B2C-80CB-85FF12DB236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130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96CE9-BFA2-4AB9-9027-C9FA1BD6A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8754D-EE5E-48B8-A448-F88748456486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0ED85-5AB9-4760-8C88-93A2C371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ASMC 2010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6536B-C36E-4A47-BDF2-8015D2E9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E86F9-6CD5-4E3D-98E7-F288F3707B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929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6EF35-1E87-437F-8507-D1D6A829F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96182-A369-4BA1-9C34-7D969D1D1ACA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98F04-1E61-4263-94C4-F82FEF23D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ASMC 2010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7D413-4F24-4E28-AC97-3D56B9A9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FFBDA-E83B-403F-804F-4B1B7C3B01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599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B6A18-5C6D-4D75-9449-5B6A2F878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C5114-7A03-4979-835D-BB0427A1CF4E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C0844-5E25-4B02-A0FE-DFDA37C5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ASMC 2010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3ABB7-95C2-47E0-A58A-E1A54472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17457-3D7F-4E4C-92F1-C593686C6E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651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5BEF41-3101-4318-9F73-D820B314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AE413-9D9C-4B61-85DA-50808AC794C3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874484-A86A-4D96-A083-2D42DDA7D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ASMC 2010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F29D14-E9CA-4542-BB98-24F37A2AF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CF165-0394-495F-AE94-E4F63776DA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636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BE959FB-02D4-4EA7-8FEB-68C1D61C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C0BDD-122F-4775-838D-843133439187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CF08789-70CC-437E-AEF6-BF0163124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ASMC 2010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22086A-789B-454B-844D-FAAE6954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3923A-ED71-468C-B05B-5123F8C071D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095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A7C76F-7BE9-4323-837E-5A8E56AD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C11D3-76D1-400A-90DD-A017CEE642CD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DAA8CBE-0428-4376-A40B-62BAAE80A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ASMC 2010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45B9B8-C3C5-44B0-8D9C-7A4F2F68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E4AF4-CAD8-40B2-8824-A176E75DB6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9886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7A06BA-DAF9-42B6-848A-2F5ACA38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A82C1-4CAC-451C-ADAC-D77AA9A3AECA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382709-ECD3-4BFF-BD67-1A9456D9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ASMC 2010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79FAD0-E1D6-4CD5-9F09-2D068737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34C7E-88C4-440F-9DE8-128FAACBEB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95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4C748F-D6A4-4692-AB10-B75482AB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AEB8D-56DE-4400-B8C2-FD6CABD46108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FFC260-D389-4C59-B8FD-9C01A6A9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ASMC 2010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B15EE3-50F8-4651-BED7-043E07E9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A2040-DF79-4D7E-A37F-3A52E82CBF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426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C1FA5E-9A40-42E2-A177-71DCEA2F7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310AA-40BD-4E97-8420-4C2D40AC701D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B51D0B-606A-4BB2-A7AE-E9A56FC2C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ASMC 2010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6B48C8-FA5C-4A49-9F9B-55DED342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6DE9A-18A3-4DBE-903F-AF3FC727D23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410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ontinuation Slide.JPG">
            <a:extLst>
              <a:ext uri="{FF2B5EF4-FFF2-40B4-BE49-F238E27FC236}">
                <a16:creationId xmlns:a16="http://schemas.microsoft.com/office/drawing/2014/main" id="{63792D43-CD30-42CB-BF30-74A269379E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35BB3643-7918-4894-8D43-EBB37FB00B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E9F9BD0-86F1-4C3D-917C-7544410B86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1ABB0-0CCF-4BEB-B8E6-44221E769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4A2FEE7-2E9C-45AA-998F-C7F520C803D7}" type="datetime1">
              <a:rPr lang="en-US" altLang="en-US"/>
              <a:pPr>
                <a:defRPr/>
              </a:pPr>
              <a:t>10/13/2022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6D754-31DF-4481-A91F-028FC1214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ASMC 2010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E0BEC-C795-43F0-8874-12324CC1A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B05F13E-FDB7-44B6-9491-542386EDCE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Times New Roman" pitchFamily="-110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Times New Roman" pitchFamily="-110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Times New Roman" pitchFamily="-110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Times New Roman" pitchFamily="-110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Times New Roman" pitchFamily="-110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Times New Roman" pitchFamily="-110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Times New Roman" pitchFamily="-110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Times New Roman" pitchFamily="-110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Times New Roman" pitchFamily="-110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Times New Roman" pitchFamily="-110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GRAV-D/data_products.s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ngs.noaa.gov/GEOID/xGEOID/index.s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geoid.polimi.it/Projects/colorado_experiment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library/pdfs/NOAA_TR_NOS_NGS_0078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ngs.noaa.gov/GEOID/xGEOID/index.s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eodesy.noaa.gov/datums/newdatums/policy.shtml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5C4B67FD-F3D3-4365-9D61-88FC80C4D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525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of the GEOID2022</a:t>
            </a:r>
            <a:endParaRPr lang="en-US" altLang="en-US" sz="3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Rectangle 5">
            <a:extLst>
              <a:ext uri="{FF2B5EF4-FFF2-40B4-BE49-F238E27FC236}">
                <a16:creationId xmlns:a16="http://schemas.microsoft.com/office/drawing/2014/main" id="{0F8D90EC-5DC4-4E4A-B66D-D2565EA56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725" y="2514600"/>
            <a:ext cx="7102475" cy="2895600"/>
          </a:xfrm>
        </p:spPr>
        <p:txBody>
          <a:bodyPr/>
          <a:lstStyle/>
          <a:p>
            <a:endParaRPr lang="en-US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Yan Ming Wang</a:t>
            </a:r>
          </a:p>
          <a:p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Geodesist</a:t>
            </a:r>
          </a:p>
          <a:p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National Geodetic Survey, U.S.A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NGS Webinar 10/13/2022</a:t>
            </a:r>
          </a:p>
          <a:p>
            <a:pPr algn="l"/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Slide Number Placeholder 5">
            <a:extLst>
              <a:ext uri="{FF2B5EF4-FFF2-40B4-BE49-F238E27FC236}">
                <a16:creationId xmlns:a16="http://schemas.microsoft.com/office/drawing/2014/main" id="{15085847-991E-4F58-B9C4-90A236DA4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A3712B-FB2A-4A50-89B6-6ECD0ADD0ACA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59F749C4-3555-4183-B13C-D0E7AB330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9144000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6715683C-86A6-4468-BA1B-B57962F3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5419EC-F0F6-4536-99C4-C51714840FA8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Rectangle 8">
            <a:extLst>
              <a:ext uri="{FF2B5EF4-FFF2-40B4-BE49-F238E27FC236}">
                <a16:creationId xmlns:a16="http://schemas.microsoft.com/office/drawing/2014/main" id="{D50B90B9-FAD6-45DD-8A69-1564DE99D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7" name="Picture 5">
            <a:extLst>
              <a:ext uri="{FF2B5EF4-FFF2-40B4-BE49-F238E27FC236}">
                <a16:creationId xmlns:a16="http://schemas.microsoft.com/office/drawing/2014/main" id="{C766771F-0E4E-4251-9447-4DE52F77F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85800"/>
            <a:ext cx="21336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>
            <a:extLst>
              <a:ext uri="{FF2B5EF4-FFF2-40B4-BE49-F238E27FC236}">
                <a16:creationId xmlns:a16="http://schemas.microsoft.com/office/drawing/2014/main" id="{D5BB19CE-CAAF-4D7C-98D7-0B652725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1193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>
            <a:extLst>
              <a:ext uri="{FF2B5EF4-FFF2-40B4-BE49-F238E27FC236}">
                <a16:creationId xmlns:a16="http://schemas.microsoft.com/office/drawing/2014/main" id="{2A1BF731-DA37-45A4-93C9-EE96482A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05501D-2943-447A-A242-7D1A0D61FC18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6083" name="Rectangle 4">
            <a:extLst>
              <a:ext uri="{FF2B5EF4-FFF2-40B4-BE49-F238E27FC236}">
                <a16:creationId xmlns:a16="http://schemas.microsoft.com/office/drawing/2014/main" id="{FA552007-61FB-4C4C-8B65-BD8FECE5E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50850"/>
            <a:ext cx="7772400" cy="10668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 used in GEOID2022</a:t>
            </a:r>
            <a:endParaRPr lang="en-US" altLang="en-US" sz="2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567E9F-700F-4813-9CCD-8FAC89ED1C2A}"/>
              </a:ext>
            </a:extLst>
          </p:cNvPr>
          <p:cNvGraphicFramePr>
            <a:graphicFrameLocks noGrp="1"/>
          </p:cNvGraphicFramePr>
          <p:nvPr/>
        </p:nvGraphicFramePr>
        <p:xfrm>
          <a:off x="1447800" y="1517335"/>
          <a:ext cx="6519716" cy="4482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3306874682"/>
                    </a:ext>
                  </a:extLst>
                </a:gridCol>
                <a:gridCol w="3700316">
                  <a:extLst>
                    <a:ext uri="{9D8B030D-6E8A-4147-A177-3AD203B41FA5}">
                      <a16:colId xmlns:a16="http://schemas.microsoft.com/office/drawing/2014/main" val="1895440875"/>
                    </a:ext>
                  </a:extLst>
                </a:gridCol>
              </a:tblGrid>
              <a:tr h="51416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GEOID2022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extLst>
                  <a:ext uri="{0D108BD9-81ED-4DB2-BD59-A6C34878D82A}">
                    <a16:rowId xmlns:a16="http://schemas.microsoft.com/office/drawing/2014/main" val="311921161"/>
                  </a:ext>
                </a:extLst>
              </a:tr>
              <a:tr h="3570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CA" sz="20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62,636,856 m</a:t>
                      </a:r>
                      <a:r>
                        <a:rPr lang="en-CA" sz="2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CA" sz="2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extLst>
                  <a:ext uri="{0D108BD9-81ED-4DB2-BD59-A6C34878D82A}">
                    <a16:rowId xmlns:a16="http://schemas.microsoft.com/office/drawing/2014/main" val="758128116"/>
                  </a:ext>
                </a:extLst>
              </a:tr>
              <a:tr h="3570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3.986004415x10</a:t>
                      </a:r>
                      <a:r>
                        <a:rPr lang="en-CA" sz="2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CA" sz="2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CA" sz="2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extLst>
                  <a:ext uri="{0D108BD9-81ED-4DB2-BD59-A6C34878D82A}">
                    <a16:rowId xmlns:a16="http://schemas.microsoft.com/office/drawing/2014/main" val="666211215"/>
                  </a:ext>
                </a:extLst>
              </a:tr>
              <a:tr h="5141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Geometric RF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NATRF2022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extLst>
                  <a:ext uri="{0D108BD9-81ED-4DB2-BD59-A6C34878D82A}">
                    <a16:rowId xmlns:a16="http://schemas.microsoft.com/office/drawing/2014/main" val="2248727104"/>
                  </a:ext>
                </a:extLst>
              </a:tr>
              <a:tr h="5141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 (type)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Orthometric </a:t>
                      </a:r>
                      <a:r>
                        <a:rPr lang="en-CA" sz="20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 = h - N</a:t>
                      </a:r>
                      <a:endParaRPr lang="en-US" sz="2000" i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extLst>
                  <a:ext uri="{0D108BD9-81ED-4DB2-BD59-A6C34878D82A}">
                    <a16:rowId xmlns:a16="http://schemas.microsoft.com/office/drawing/2014/main" val="1343781848"/>
                  </a:ext>
                </a:extLst>
              </a:tr>
              <a:tr h="5141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Tide System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Tide Free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extLst>
                  <a:ext uri="{0D108BD9-81ED-4DB2-BD59-A6C34878D82A}">
                    <a16:rowId xmlns:a16="http://schemas.microsoft.com/office/drawing/2014/main" val="3946780602"/>
                  </a:ext>
                </a:extLst>
              </a:tr>
              <a:tr h="5141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Velocity of height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1580" marR="71580" marT="35790" marB="35790">
                    <a:blipFill>
                      <a:blip r:embed="rId3"/>
                      <a:stretch>
                        <a:fillRect l="-60355" t="-638824" r="-592" b="-225882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661940059"/>
                  </a:ext>
                </a:extLst>
              </a:tr>
              <a:tr h="6443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Velocity of Geoid height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71580" marR="71580" marT="35790" marB="35790">
                    <a:blipFill>
                      <a:blip r:embed="rId3"/>
                      <a:stretch>
                        <a:fillRect l="-60355" t="-598095" r="-592" b="-82857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24343059"/>
                  </a:ext>
                </a:extLst>
              </a:tr>
              <a:tr h="5141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 Epoch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2020.0 (update 5-10 years)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580" marR="71580" marT="35790" marB="35790"/>
                </a:tc>
                <a:extLst>
                  <a:ext uri="{0D108BD9-81ED-4DB2-BD59-A6C34878D82A}">
                    <a16:rowId xmlns:a16="http://schemas.microsoft.com/office/drawing/2014/main" val="32714602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>
            <a:extLst>
              <a:ext uri="{FF2B5EF4-FFF2-40B4-BE49-F238E27FC236}">
                <a16:creationId xmlns:a16="http://schemas.microsoft.com/office/drawing/2014/main" id="{230AED18-FB31-42BA-8040-27908426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E1B66D-49E5-4988-9EC0-0DD10D487527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903058B8-0A9E-40E3-A8E4-8D8C89C54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138" y="496888"/>
            <a:ext cx="7205662" cy="10668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for GEOID2022 (common data sets)</a:t>
            </a:r>
            <a:r>
              <a:rPr lang="en-US" alt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8132" name="Rectangle 1">
            <a:extLst>
              <a:ext uri="{FF2B5EF4-FFF2-40B4-BE49-F238E27FC236}">
                <a16:creationId xmlns:a16="http://schemas.microsoft.com/office/drawing/2014/main" id="{5E3D16C8-C48C-49B1-A4E0-5D011B51A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524000"/>
            <a:ext cx="7620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latest satellite gravity model (GOCO06s)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Terrestrial gravity data (1.65 million, a combination of NGA, NGS, CGS, and INEGI)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Selected shipborne gravity data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Altimetric gravity (DTU21&amp;Grav_32.1)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xG20DEM (3”)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ArcGPv2020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Ice thickness data set, lake bathymetry</a:t>
            </a:r>
            <a:endParaRPr lang="en-CA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>
            <a:extLst>
              <a:ext uri="{FF2B5EF4-FFF2-40B4-BE49-F238E27FC236}">
                <a16:creationId xmlns:a16="http://schemas.microsoft.com/office/drawing/2014/main" id="{0B2FA2CF-2B0B-476F-A101-CFDDC9EB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73B586-EC18-4A77-B011-D631FCAE34FA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50967F26-9BAF-49AE-A2A5-C43B6E38F9E2}"/>
              </a:ext>
            </a:extLst>
          </p:cNvPr>
          <p:cNvSpPr txBox="1">
            <a:spLocks/>
          </p:cNvSpPr>
          <p:nvPr/>
        </p:nvSpPr>
        <p:spPr bwMode="auto">
          <a:xfrm>
            <a:off x="7696200" y="3206750"/>
            <a:ext cx="14478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1">
              <a:solidFill>
                <a:srgbClr val="0070C0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E5894AAF-91C9-4AB5-885B-A52C17299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914400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>
            <a:extLst>
              <a:ext uri="{FF2B5EF4-FFF2-40B4-BE49-F238E27FC236}">
                <a16:creationId xmlns:a16="http://schemas.microsoft.com/office/drawing/2014/main" id="{9C329847-673A-49F8-A8E9-9F6FF19F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AAA679-116C-47C5-84E8-1D2ADE4FF23B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2227" name="Rectangle 4">
            <a:extLst>
              <a:ext uri="{FF2B5EF4-FFF2-40B4-BE49-F238E27FC236}">
                <a16:creationId xmlns:a16="http://schemas.microsoft.com/office/drawing/2014/main" id="{46A39F2E-CF62-41A8-9CF6-401E5D2E4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138" y="511175"/>
            <a:ext cx="6781800" cy="1066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for the Redefinition of the Vertical Datum(GRAV-D)   </a:t>
            </a:r>
          </a:p>
        </p:txBody>
      </p:sp>
      <p:sp>
        <p:nvSpPr>
          <p:cNvPr id="52228" name="Rectangle 1">
            <a:extLst>
              <a:ext uri="{FF2B5EF4-FFF2-40B4-BE49-F238E27FC236}">
                <a16:creationId xmlns:a16="http://schemas.microsoft.com/office/drawing/2014/main" id="{F3C62506-1088-42D8-BB58-8E390730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8" y="1828800"/>
            <a:ext cx="76200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Collect the airborne gravity over all territories of the U. S. A. for geoid modeling since 2007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95.72% completion (8/24/2022)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Processed data are available at </a:t>
            </a:r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https://geodesy.noaa.gov/GRAV-D/data_products.shtml</a:t>
            </a:r>
            <a:endParaRPr lang="en-CA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Repro data will be available later this year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>
            <a:extLst>
              <a:ext uri="{FF2B5EF4-FFF2-40B4-BE49-F238E27FC236}">
                <a16:creationId xmlns:a16="http://schemas.microsoft.com/office/drawing/2014/main" id="{719E3665-77C9-4457-AAF8-944AEFB3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BBB7BF-92E6-44DB-8F4A-8143869573D1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4275" name="Rectangle 4">
            <a:extLst>
              <a:ext uri="{FF2B5EF4-FFF2-40B4-BE49-F238E27FC236}">
                <a16:creationId xmlns:a16="http://schemas.microsoft.com/office/drawing/2014/main" id="{A6D6824F-6351-43F7-B966-CBFDA01E156B}"/>
              </a:ext>
            </a:extLst>
          </p:cNvPr>
          <p:cNvSpPr txBox="1">
            <a:spLocks/>
          </p:cNvSpPr>
          <p:nvPr/>
        </p:nvSpPr>
        <p:spPr bwMode="auto">
          <a:xfrm>
            <a:off x="7696200" y="3206750"/>
            <a:ext cx="14478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1">
              <a:solidFill>
                <a:srgbClr val="0070C0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Title 1">
            <a:extLst>
              <a:ext uri="{FF2B5EF4-FFF2-40B4-BE49-F238E27FC236}">
                <a16:creationId xmlns:a16="http://schemas.microsoft.com/office/drawing/2014/main" id="{3205DDC8-1948-403E-9B96-BA6409505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4277" name="Picture 3">
            <a:extLst>
              <a:ext uri="{FF2B5EF4-FFF2-40B4-BE49-F238E27FC236}">
                <a16:creationId xmlns:a16="http://schemas.microsoft.com/office/drawing/2014/main" id="{6E1ADD48-A9E5-4442-9379-878CDF513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7C2DE219-06C6-44D1-9597-DCF27F9CD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048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experimental geoid computation</a:t>
            </a:r>
            <a:endParaRPr lang="en-US" altLang="en-US" sz="3200" b="1">
              <a:solidFill>
                <a:srgbClr val="0070C0"/>
              </a:solidFill>
              <a:latin typeface="Helvetica" panose="020B0604020202020204" pitchFamily="34" charset="0"/>
            </a:endParaRPr>
          </a:p>
        </p:txBody>
      </p:sp>
      <p:sp>
        <p:nvSpPr>
          <p:cNvPr id="48131" name="Rectangle 5">
            <a:extLst>
              <a:ext uri="{FF2B5EF4-FFF2-40B4-BE49-F238E27FC236}">
                <a16:creationId xmlns:a16="http://schemas.microsoft.com/office/drawing/2014/main" id="{8B5447E2-9745-450D-8BDE-571DEC3F7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1219200"/>
            <a:ext cx="7391400" cy="5502275"/>
          </a:xfrm>
        </p:spPr>
        <p:txBody>
          <a:bodyPr/>
          <a:lstStyle/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experimental geoid models (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xGEOID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were computed annually from 2014 to 2020 by taking increasing GRAV-D airborne gravity coverage into account and using refined computation methods.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most recent satellite gravity models (e.g., GOCO05s, GOCO06s) have been used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Uncertainty grids are also estimated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Models are available on the NGS beta site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more information, visit 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https://beta.ngs.noaa.gov/GEOID/xGEOID/index.shtml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B8D8FFB7-3810-4D61-95B8-6C610CF3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BFCBBD-63BB-4900-98E0-FDDCB4829AEA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6325" name="Rectangle 8">
            <a:extLst>
              <a:ext uri="{FF2B5EF4-FFF2-40B4-BE49-F238E27FC236}">
                <a16:creationId xmlns:a16="http://schemas.microsoft.com/office/drawing/2014/main" id="{45A8B6C8-C169-4430-BCA1-5DB65E7D4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6" name="Rectangle 10">
            <a:extLst>
              <a:ext uri="{FF2B5EF4-FFF2-40B4-BE49-F238E27FC236}">
                <a16:creationId xmlns:a16="http://schemas.microsoft.com/office/drawing/2014/main" id="{4A80E950-6758-40AD-A300-73A38E5AC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>
            <a:extLst>
              <a:ext uri="{FF2B5EF4-FFF2-40B4-BE49-F238E27FC236}">
                <a16:creationId xmlns:a16="http://schemas.microsoft.com/office/drawing/2014/main" id="{AF2ED616-E60D-45B8-9A18-AC12F3E72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647700"/>
            <a:ext cx="8382000" cy="9144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 computation at NGS, CGS/INEGI</a:t>
            </a:r>
            <a:endParaRPr lang="en-US" altLang="en-US" sz="3200" b="1">
              <a:solidFill>
                <a:srgbClr val="0070C0"/>
              </a:solidFill>
              <a:latin typeface="Helvetica" panose="020B0604020202020204" pitchFamily="34" charset="0"/>
            </a:endParaRP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360F0F45-1388-44F9-9DC5-EC255622D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0657A1-8878-4FA1-A1A7-4F4922EEEFAD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8372" name="Rectangle 8">
            <a:extLst>
              <a:ext uri="{FF2B5EF4-FFF2-40B4-BE49-F238E27FC236}">
                <a16:creationId xmlns:a16="http://schemas.microsoft.com/office/drawing/2014/main" id="{6C6E1BAE-5211-4B90-B115-7E52E2B42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3" name="Rectangle 10">
            <a:extLst>
              <a:ext uri="{FF2B5EF4-FFF2-40B4-BE49-F238E27FC236}">
                <a16:creationId xmlns:a16="http://schemas.microsoft.com/office/drawing/2014/main" id="{EA422CDC-76CE-48BF-BD42-C8A7E338A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2" name="Content Placeholder 2">
            <a:extLst>
              <a:ext uri="{FF2B5EF4-FFF2-40B4-BE49-F238E27FC236}">
                <a16:creationId xmlns:a16="http://schemas.microsoft.com/office/drawing/2014/main" id="{61FFD679-7756-4A19-8020-A87FF2467015}"/>
              </a:ext>
            </a:extLst>
          </p:cNvPr>
          <p:cNvSpPr txBox="1">
            <a:spLocks/>
          </p:cNvSpPr>
          <p:nvPr/>
        </p:nvSpPr>
        <p:spPr bwMode="auto">
          <a:xfrm>
            <a:off x="511175" y="1676400"/>
            <a:ext cx="8153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NGS, CGS and INEGI have been working together on geoid computation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technical meeting on monthly basis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each agency working independently, but 	     sharing all computation details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using the common data sets, the same 	     parameters and reference frame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contributing geoid models towards 	  	     GEOID2022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E6F14A30-F676-4596-8F41-9B3345943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53340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 computation methods  </a:t>
            </a:r>
            <a:endParaRPr lang="en-US" altLang="en-US" sz="3200" b="1">
              <a:solidFill>
                <a:srgbClr val="0070C0"/>
              </a:solidFill>
              <a:latin typeface="Helvetica" panose="020B0604020202020204" pitchFamily="34" charset="0"/>
            </a:endParaRPr>
          </a:p>
        </p:txBody>
      </p:sp>
      <p:sp>
        <p:nvSpPr>
          <p:cNvPr id="60419" name="Rectangle 5">
            <a:extLst>
              <a:ext uri="{FF2B5EF4-FFF2-40B4-BE49-F238E27FC236}">
                <a16:creationId xmlns:a16="http://schemas.microsoft.com/office/drawing/2014/main" id="{C85BD6E6-9775-42EE-89DE-7FE99CDA3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1295400"/>
            <a:ext cx="7391400" cy="506095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NGS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GRAV-D data is modeled at the flight altitude into a reference model (refB, d/o 2160).  Height anomalies are computed first, then converted into the geoid by adding the geoid-quasigeoid separation. 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CGS/INEGI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Stokes-Helmert scheme, refB and spherical harmonic expansion of the topographic effect used as the Helmert reference field, indirect effect is applied.</a:t>
            </a:r>
            <a:endParaRPr lang="en-US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These are the most commonly used methods, more details refer to the IAG WG 2.2.2 “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1-cm geoid experiment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en-US" sz="1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https://www.isgeoid.polimi.it/Projects/colorado_experiment.html </a:t>
            </a:r>
            <a:endParaRPr lang="en-US" altLang="en-US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AE3B8A8B-9DB1-4E68-A847-59993907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3C7A69-45DC-4056-B638-1B17704992E9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0421" name="Rectangle 8">
            <a:extLst>
              <a:ext uri="{FF2B5EF4-FFF2-40B4-BE49-F238E27FC236}">
                <a16:creationId xmlns:a16="http://schemas.microsoft.com/office/drawing/2014/main" id="{0EEC822E-1C1B-4A0F-A534-AC1D41955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2" name="Rectangle 10">
            <a:extLst>
              <a:ext uri="{FF2B5EF4-FFF2-40B4-BE49-F238E27FC236}">
                <a16:creationId xmlns:a16="http://schemas.microsoft.com/office/drawing/2014/main" id="{01B17186-66CE-4E5B-8D8B-31E0E59B0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>
            <a:extLst>
              <a:ext uri="{FF2B5EF4-FFF2-40B4-BE49-F238E27FC236}">
                <a16:creationId xmlns:a16="http://schemas.microsoft.com/office/drawing/2014/main" id="{58029CC0-B265-41A2-9548-3C38DC5BB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675" y="304800"/>
            <a:ext cx="8382000" cy="9144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 methods </a:t>
            </a:r>
            <a:endParaRPr lang="en-US" altLang="en-US" sz="3600" b="1">
              <a:solidFill>
                <a:srgbClr val="0070C0"/>
              </a:solidFill>
              <a:latin typeface="Helvetica" panose="020B0604020202020204" pitchFamily="34" charset="0"/>
            </a:endParaRP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6ABC005C-6A83-488C-BC06-CAE23AD7D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44D6FD-7372-45ED-A891-D8A8CD03C54F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2468" name="Rectangle 8">
            <a:extLst>
              <a:ext uri="{FF2B5EF4-FFF2-40B4-BE49-F238E27FC236}">
                <a16:creationId xmlns:a16="http://schemas.microsoft.com/office/drawing/2014/main" id="{A031634E-CE0C-4423-8A8E-151FEC88D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9" name="Rectangle 10">
            <a:extLst>
              <a:ext uri="{FF2B5EF4-FFF2-40B4-BE49-F238E27FC236}">
                <a16:creationId xmlns:a16="http://schemas.microsoft.com/office/drawing/2014/main" id="{33E31E62-FAF4-49EA-AADD-E85A0316D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E1E6059-4068-45AB-AED9-D6AB9FA27FE2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143000"/>
          <a:ext cx="8534400" cy="4754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242">
                  <a:extLst>
                    <a:ext uri="{9D8B030D-6E8A-4147-A177-3AD203B41FA5}">
                      <a16:colId xmlns:a16="http://schemas.microsoft.com/office/drawing/2014/main" val="2158609244"/>
                    </a:ext>
                  </a:extLst>
                </a:gridCol>
                <a:gridCol w="2877079">
                  <a:extLst>
                    <a:ext uri="{9D8B030D-6E8A-4147-A177-3AD203B41FA5}">
                      <a16:colId xmlns:a16="http://schemas.microsoft.com/office/drawing/2014/main" val="3675666264"/>
                    </a:ext>
                  </a:extLst>
                </a:gridCol>
                <a:gridCol w="2877079">
                  <a:extLst>
                    <a:ext uri="{9D8B030D-6E8A-4147-A177-3AD203B41FA5}">
                      <a16:colId xmlns:a16="http://schemas.microsoft.com/office/drawing/2014/main" val="2529102582"/>
                    </a:ext>
                  </a:extLst>
                </a:gridCol>
              </a:tblGrid>
              <a:tr h="457162">
                <a:tc>
                  <a:txBody>
                    <a:bodyPr/>
                    <a:lstStyle/>
                    <a:p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Approach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CGS models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NGS models</a:t>
                      </a:r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val="4002542846"/>
                  </a:ext>
                </a:extLst>
              </a:tr>
              <a:tr h="396202">
                <a:tc>
                  <a:txBody>
                    <a:bodyPr/>
                    <a:lstStyle/>
                    <a:p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GBVP</a:t>
                      </a:r>
                      <a:r>
                        <a:rPr lang="en-CA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type</a:t>
                      </a:r>
                      <a:endParaRPr lang="en-CA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Stokes-Helmert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Molodensky</a:t>
                      </a:r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val="1430955720"/>
                  </a:ext>
                </a:extLst>
              </a:tr>
              <a:tr h="700999">
                <a:tc>
                  <a:txBody>
                    <a:bodyPr/>
                    <a:lstStyle/>
                    <a:p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Remove-Compute-Restore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val="1562994466"/>
                  </a:ext>
                </a:extLst>
              </a:tr>
              <a:tr h="396202">
                <a:tc>
                  <a:txBody>
                    <a:bodyPr/>
                    <a:lstStyle/>
                    <a:p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Kernel</a:t>
                      </a:r>
                      <a:r>
                        <a:rPr lang="en-CA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Modification</a:t>
                      </a:r>
                      <a:endParaRPr lang="en-CA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2159</a:t>
                      </a:r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L=1040 </a:t>
                      </a:r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val="842350729"/>
                  </a:ext>
                </a:extLst>
              </a:tr>
              <a:tr h="700999">
                <a:tc>
                  <a:txBody>
                    <a:bodyPr/>
                    <a:lstStyle/>
                    <a:p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Geoid-quasigeoid</a:t>
                      </a:r>
                      <a:r>
                        <a:rPr lang="en-CA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separation</a:t>
                      </a:r>
                      <a:endParaRPr lang="en-CA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val="1187134137"/>
                  </a:ext>
                </a:extLst>
              </a:tr>
              <a:tr h="700999">
                <a:tc>
                  <a:txBody>
                    <a:bodyPr/>
                    <a:lstStyle/>
                    <a:p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Gravity Data</a:t>
                      </a:r>
                      <a:r>
                        <a:rPr lang="en-CA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Interpolation</a:t>
                      </a:r>
                      <a:endParaRPr lang="en-CA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Bouguer Anomalies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RTM residual Free-air Anomalies</a:t>
                      </a:r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val="3926339780"/>
                  </a:ext>
                </a:extLst>
              </a:tr>
              <a:tr h="700999">
                <a:tc>
                  <a:txBody>
                    <a:bodyPr/>
                    <a:lstStyle/>
                    <a:p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Glacial Ice Correction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(over Greenland)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val="1570659266"/>
                  </a:ext>
                </a:extLst>
              </a:tr>
              <a:tr h="700999">
                <a:tc>
                  <a:txBody>
                    <a:bodyPr/>
                    <a:lstStyle/>
                    <a:p>
                      <a:r>
                        <a:rPr lang="en-CA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Density Anomalies Effect</a:t>
                      </a:r>
                      <a:endParaRPr lang="en-CA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val="27121939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994FEBB8-C6B9-40EA-88DD-3776D9CF1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77813"/>
            <a:ext cx="8382000" cy="1322387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GEOID2022 development teams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4000" b="1">
              <a:latin typeface="Helvetica" panose="020B0604020202020204" pitchFamily="34" charset="0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F0B8803C-52F6-4010-8176-F68BA409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06413C-81A6-45B3-AED2-75393837D69C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Rectangle 8">
            <a:extLst>
              <a:ext uri="{FF2B5EF4-FFF2-40B4-BE49-F238E27FC236}">
                <a16:creationId xmlns:a16="http://schemas.microsoft.com/office/drawing/2014/main" id="{4665E53C-924B-469E-8E41-FF94C27F0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9" name="Rectangle 10">
            <a:extLst>
              <a:ext uri="{FF2B5EF4-FFF2-40B4-BE49-F238E27FC236}">
                <a16:creationId xmlns:a16="http://schemas.microsoft.com/office/drawing/2014/main" id="{EABD9F33-9A84-41B3-BF98-519ADCC2C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0" name="Content Placeholder 2">
            <a:extLst>
              <a:ext uri="{FF2B5EF4-FFF2-40B4-BE49-F238E27FC236}">
                <a16:creationId xmlns:a16="http://schemas.microsoft.com/office/drawing/2014/main" id="{9A583876-DBFF-4D90-BEFB-86AA7DB3456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38200" y="1600199"/>
            <a:ext cx="7848600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National Geodetic Survey (NGS)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Yan Ming Wang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Xiaopeng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Kevin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Ahlgren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Ryan Hardy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Jordan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Krcmaric</a:t>
            </a: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Canadian Geodetic Survey (CGS)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Marc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Véronneau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(retired)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Jianliang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Huang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National Institute of Statistics and Geography (INEGI)</a:t>
            </a: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David Naranjo Avalos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>
            <a:extLst>
              <a:ext uri="{FF2B5EF4-FFF2-40B4-BE49-F238E27FC236}">
                <a16:creationId xmlns:a16="http://schemas.microsoft.com/office/drawing/2014/main" id="{36718D01-CC83-47FA-B334-F4DE97A5E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647700"/>
            <a:ext cx="8382000" cy="9144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xGEOID20 – the first joint model</a:t>
            </a:r>
            <a:endParaRPr lang="en-US" altLang="en-US" sz="3200" b="1">
              <a:solidFill>
                <a:srgbClr val="0070C0"/>
              </a:solidFill>
              <a:latin typeface="Helvetica" panose="020B0604020202020204" pitchFamily="34" charset="0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19874505-0071-44BB-9342-EF94B8D5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1BD604-13B4-45DC-95D6-9E364E27D7F0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8">
            <a:extLst>
              <a:ext uri="{FF2B5EF4-FFF2-40B4-BE49-F238E27FC236}">
                <a16:creationId xmlns:a16="http://schemas.microsoft.com/office/drawing/2014/main" id="{624D8F82-3C3B-445D-B110-1C7390793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7" name="Rectangle 10">
            <a:extLst>
              <a:ext uri="{FF2B5EF4-FFF2-40B4-BE49-F238E27FC236}">
                <a16:creationId xmlns:a16="http://schemas.microsoft.com/office/drawing/2014/main" id="{2461D319-5BEB-44D4-9646-89F731541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8" name="Content Placeholder 2">
            <a:extLst>
              <a:ext uri="{FF2B5EF4-FFF2-40B4-BE49-F238E27FC236}">
                <a16:creationId xmlns:a16="http://schemas.microsoft.com/office/drawing/2014/main" id="{AB710A38-6054-4DD4-B296-6686E027F6B8}"/>
              </a:ext>
            </a:extLst>
          </p:cNvPr>
          <p:cNvSpPr txBox="1">
            <a:spLocks/>
          </p:cNvSpPr>
          <p:nvPr/>
        </p:nvSpPr>
        <p:spPr bwMode="auto">
          <a:xfrm>
            <a:off x="533400" y="1562100"/>
            <a:ext cx="81534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The NGS and CGS geoid models have a 1'×1' spatial resolution, but the node points are registered differently. The CGS models are interpolated into cell-cornered registration before the combination.</a:t>
            </a:r>
          </a:p>
          <a:p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xGEOID20 was computed using the simple arithmetic mean between CGS’s and NGS’s Models. More details is referred to NOAA Technical Report 78 </a:t>
            </a:r>
            <a:r>
              <a:rPr lang="en-CA" altLang="en-US" sz="16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https://geodesy.noaa.gov/library/pdfs/NOAA_TR_NOS_NGS_0078.pdf</a:t>
            </a:r>
            <a:endParaRPr lang="en-CA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>
            <a:extLst>
              <a:ext uri="{FF2B5EF4-FFF2-40B4-BE49-F238E27FC236}">
                <a16:creationId xmlns:a16="http://schemas.microsoft.com/office/drawing/2014/main" id="{7007693F-2F03-4CAE-ABFE-EEEF741EA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533400"/>
            <a:ext cx="8382000" cy="9144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 differences (NGS – CGS) (2020B)</a:t>
            </a:r>
            <a:endParaRPr lang="en-US" altLang="en-US" sz="3600" b="1">
              <a:solidFill>
                <a:srgbClr val="0070C0"/>
              </a:solidFill>
              <a:latin typeface="Helvetica" panose="020B0604020202020204" pitchFamily="34" charset="0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56265481-A292-47FE-9AD0-72FF654C1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8C960B-A99A-45EF-9EDE-22429E10D72D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6564" name="Rectangle 8">
            <a:extLst>
              <a:ext uri="{FF2B5EF4-FFF2-40B4-BE49-F238E27FC236}">
                <a16:creationId xmlns:a16="http://schemas.microsoft.com/office/drawing/2014/main" id="{EB8EB239-ECA3-40A1-9766-00F0A88CE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5" name="Rectangle 10">
            <a:extLst>
              <a:ext uri="{FF2B5EF4-FFF2-40B4-BE49-F238E27FC236}">
                <a16:creationId xmlns:a16="http://schemas.microsoft.com/office/drawing/2014/main" id="{E4E94242-C9AE-423F-93E9-626E27324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6" name="Picture 8">
            <a:extLst>
              <a:ext uri="{FF2B5EF4-FFF2-40B4-BE49-F238E27FC236}">
                <a16:creationId xmlns:a16="http://schemas.microsoft.com/office/drawing/2014/main" id="{14367BB0-6D72-49A0-B6DD-30111DEA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6688"/>
            <a:ext cx="8553450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TextBox 9">
            <a:extLst>
              <a:ext uri="{FF2B5EF4-FFF2-40B4-BE49-F238E27FC236}">
                <a16:creationId xmlns:a16="http://schemas.microsoft.com/office/drawing/2014/main" id="{00AB6DD5-4C91-4C4C-AF18-53FBBCD6D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43000"/>
            <a:ext cx="2209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anose="020B0604020202020204" pitchFamily="34" charset="0"/>
                <a:cs typeface="Arial" panose="020B0604020202020204" pitchFamily="34" charset="0"/>
              </a:rPr>
              <a:t>Statistics (Unit: m)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anose="020B0604020202020204" pitchFamily="34" charset="0"/>
                <a:cs typeface="Arial" panose="020B0604020202020204" pitchFamily="34" charset="0"/>
              </a:rPr>
              <a:t>Min = -0.664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anose="020B0604020202020204" pitchFamily="34" charset="0"/>
                <a:cs typeface="Arial" panose="020B0604020202020204" pitchFamily="34" charset="0"/>
              </a:rPr>
              <a:t>Max = 1.233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anose="020B0604020202020204" pitchFamily="34" charset="0"/>
                <a:cs typeface="Arial" panose="020B0604020202020204" pitchFamily="34" charset="0"/>
              </a:rPr>
              <a:t>Mean = 0.009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anose="020B0604020202020204" pitchFamily="34" charset="0"/>
                <a:cs typeface="Arial" panose="020B0604020202020204" pitchFamily="34" charset="0"/>
              </a:rPr>
              <a:t>STD = 0.059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anose="020B0604020202020204" pitchFamily="34" charset="0"/>
                <a:cs typeface="Arial" panose="020B0604020202020204" pitchFamily="34" charset="0"/>
              </a:rPr>
              <a:t>RMS = 0.060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>
            <a:extLst>
              <a:ext uri="{FF2B5EF4-FFF2-40B4-BE49-F238E27FC236}">
                <a16:creationId xmlns:a16="http://schemas.microsoft.com/office/drawing/2014/main" id="{C52AFA03-EB2C-4765-AF11-0DEFD3486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647700"/>
            <a:ext cx="8382000" cy="9144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 differences (NGS – CGS) in</a:t>
            </a:r>
            <a:b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Colorado</a:t>
            </a:r>
            <a:endParaRPr lang="en-US" altLang="en-US" sz="3600" b="1">
              <a:solidFill>
                <a:srgbClr val="0070C0"/>
              </a:solidFill>
              <a:latin typeface="Helvetica" panose="020B0604020202020204" pitchFamily="34" charset="0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720F00BE-AEFA-4C1D-B6A5-AC1A0F92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882D62-2D57-42EF-AB22-1AE9B8A255CC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8612" name="Rectangle 8">
            <a:extLst>
              <a:ext uri="{FF2B5EF4-FFF2-40B4-BE49-F238E27FC236}">
                <a16:creationId xmlns:a16="http://schemas.microsoft.com/office/drawing/2014/main" id="{B28C0E9B-D944-46D7-9981-0DDFF6A9C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3" name="Rectangle 10">
            <a:extLst>
              <a:ext uri="{FF2B5EF4-FFF2-40B4-BE49-F238E27FC236}">
                <a16:creationId xmlns:a16="http://schemas.microsoft.com/office/drawing/2014/main" id="{BFDA4857-1DCA-438B-A75C-E16BF8A4E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4" name="TextBox 9">
            <a:extLst>
              <a:ext uri="{FF2B5EF4-FFF2-40B4-BE49-F238E27FC236}">
                <a16:creationId xmlns:a16="http://schemas.microsoft.com/office/drawing/2014/main" id="{9EF707B2-8B33-450D-B9E2-811B85292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81263"/>
            <a:ext cx="21590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anose="020B0604020202020204" pitchFamily="34" charset="0"/>
                <a:cs typeface="Arial" panose="020B0604020202020204" pitchFamily="34" charset="0"/>
              </a:rPr>
              <a:t>Statistics (Unit: m)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anose="020B0604020202020204" pitchFamily="34" charset="0"/>
                <a:cs typeface="Arial" panose="020B0604020202020204" pitchFamily="34" charset="0"/>
              </a:rPr>
              <a:t>Min = -0.122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anose="020B0604020202020204" pitchFamily="34" charset="0"/>
                <a:cs typeface="Arial" panose="020B0604020202020204" pitchFamily="34" charset="0"/>
              </a:rPr>
              <a:t>Max = 0.213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anose="020B0604020202020204" pitchFamily="34" charset="0"/>
                <a:cs typeface="Arial" panose="020B0604020202020204" pitchFamily="34" charset="0"/>
              </a:rPr>
              <a:t>Mean = 0.005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anose="020B0604020202020204" pitchFamily="34" charset="0"/>
                <a:cs typeface="Arial" panose="020B0604020202020204" pitchFamily="34" charset="0"/>
              </a:rPr>
              <a:t>STD = 0.027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panose="020B0604020202020204" pitchFamily="34" charset="0"/>
                <a:cs typeface="Arial" panose="020B0604020202020204" pitchFamily="34" charset="0"/>
              </a:rPr>
              <a:t>RMS = 0.027</a:t>
            </a:r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5" name="Picture 6">
            <a:extLst>
              <a:ext uri="{FF2B5EF4-FFF2-40B4-BE49-F238E27FC236}">
                <a16:creationId xmlns:a16="http://schemas.microsoft.com/office/drawing/2014/main" id="{C1A715BA-315A-4C8A-A531-EF05E03DD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63700"/>
            <a:ext cx="6716713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>
            <a:extLst>
              <a:ext uri="{FF2B5EF4-FFF2-40B4-BE49-F238E27FC236}">
                <a16:creationId xmlns:a16="http://schemas.microsoft.com/office/drawing/2014/main" id="{F2DC6161-23CF-443F-A53C-75366D5D2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533400"/>
            <a:ext cx="8382000" cy="9144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 validation</a:t>
            </a:r>
            <a:endParaRPr lang="en-US" altLang="en-US" sz="3600" b="1">
              <a:solidFill>
                <a:srgbClr val="0070C0"/>
              </a:solidFill>
              <a:latin typeface="Helvetica" panose="020B0604020202020204" pitchFamily="34" charset="0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2B5C0237-5332-40B7-B4CE-D71122A4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0EF3CD-E1E7-4002-B0A9-68B387C247C8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0660" name="Rectangle 8">
            <a:extLst>
              <a:ext uri="{FF2B5EF4-FFF2-40B4-BE49-F238E27FC236}">
                <a16:creationId xmlns:a16="http://schemas.microsoft.com/office/drawing/2014/main" id="{BA69349C-38F4-481C-9D38-6E71421A8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1" name="Rectangle 10">
            <a:extLst>
              <a:ext uri="{FF2B5EF4-FFF2-40B4-BE49-F238E27FC236}">
                <a16:creationId xmlns:a16="http://schemas.microsoft.com/office/drawing/2014/main" id="{6BE0501D-8D7E-41BB-9841-C3776359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4" name="TextBox 9">
            <a:extLst>
              <a:ext uri="{FF2B5EF4-FFF2-40B4-BE49-F238E27FC236}">
                <a16:creationId xmlns:a16="http://schemas.microsoft.com/office/drawing/2014/main" id="{BFF11D85-08F9-4308-AA1E-63A452DE5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00200"/>
            <a:ext cx="77724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285750" indent="-285750">
              <a:spcBef>
                <a:spcPct val="0"/>
              </a:spcBef>
              <a:defRPr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Validation data sets used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historical GPS on benchmarks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three “geoid slope validation survey” in 	  2011,2014 and 2017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thirty years mean of TOPEX/POSEIDON 	  altimetry data over the Great Lakes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Water gauges data sets over Lake 	 	  Michigan and Ontario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Icesat2 altimetry data over large water 	  	  bodies </a:t>
            </a:r>
          </a:p>
          <a:p>
            <a:pPr marL="285750" indent="-285750">
              <a:spcBef>
                <a:spcPct val="0"/>
              </a:spcBef>
              <a:defRPr/>
            </a:pPr>
            <a:endParaRPr lang="it-IT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CA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3">
            <a:extLst>
              <a:ext uri="{FF2B5EF4-FFF2-40B4-BE49-F238E27FC236}">
                <a16:creationId xmlns:a16="http://schemas.microsoft.com/office/drawing/2014/main" id="{89C57791-DAD4-4056-B1C4-C571A2B8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884AC4-DE0C-40CF-A074-CBBBDCDFD95D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2707" name="Rectangle 8">
            <a:extLst>
              <a:ext uri="{FF2B5EF4-FFF2-40B4-BE49-F238E27FC236}">
                <a16:creationId xmlns:a16="http://schemas.microsoft.com/office/drawing/2014/main" id="{BCEFDA72-8F49-4B8D-B6F7-467A9D145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Rectangle 10">
            <a:extLst>
              <a:ext uri="{FF2B5EF4-FFF2-40B4-BE49-F238E27FC236}">
                <a16:creationId xmlns:a16="http://schemas.microsoft.com/office/drawing/2014/main" id="{B29EE2D1-33D9-410C-9E92-4E34324B4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BDE645-996E-402D-A74C-BBE14FC47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647700"/>
            <a:ext cx="83820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STD of h–H–N state by state (U.S.A.) </a:t>
            </a:r>
          </a:p>
        </p:txBody>
      </p:sp>
      <p:pic>
        <p:nvPicPr>
          <p:cNvPr id="72710" name="Picture 8" descr="C:\Users\ryan.hardy\Downloads\attachments\xgeoid20stateres.png">
            <a:extLst>
              <a:ext uri="{FF2B5EF4-FFF2-40B4-BE49-F238E27FC236}">
                <a16:creationId xmlns:a16="http://schemas.microsoft.com/office/drawing/2014/main" id="{CC8C9D15-9BA9-4D13-9C8E-45B6D35FB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916238"/>
            <a:ext cx="8728075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3">
            <a:extLst>
              <a:ext uri="{FF2B5EF4-FFF2-40B4-BE49-F238E27FC236}">
                <a16:creationId xmlns:a16="http://schemas.microsoft.com/office/drawing/2014/main" id="{A56C34FD-B951-47D4-A9AF-E9BEF240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48F907-59D3-4536-B55C-C7991659B771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4755" name="Rectangle 8">
            <a:extLst>
              <a:ext uri="{FF2B5EF4-FFF2-40B4-BE49-F238E27FC236}">
                <a16:creationId xmlns:a16="http://schemas.microsoft.com/office/drawing/2014/main" id="{4D9BC7C6-3CA3-4A76-B0C9-72623A727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6" name="Rectangle 10">
            <a:extLst>
              <a:ext uri="{FF2B5EF4-FFF2-40B4-BE49-F238E27FC236}">
                <a16:creationId xmlns:a16="http://schemas.microsoft.com/office/drawing/2014/main" id="{C7D5B4D9-74DA-4E79-B9D5-6EF003D65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7" name="Title 1">
            <a:extLst>
              <a:ext uri="{FF2B5EF4-FFF2-40B4-BE49-F238E27FC236}">
                <a16:creationId xmlns:a16="http://schemas.microsoft.com/office/drawing/2014/main" id="{F56340EF-252F-456A-A5E3-35914DD1F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441325"/>
            <a:ext cx="8534400" cy="914400"/>
          </a:xfrm>
        </p:spPr>
        <p:txBody>
          <a:bodyPr/>
          <a:lstStyle/>
          <a:p>
            <a:r>
              <a:rPr lang="en-CA" alt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Lakes satellite altimetry comparisons </a:t>
            </a:r>
          </a:p>
        </p:txBody>
      </p:sp>
      <p:pic>
        <p:nvPicPr>
          <p:cNvPr id="74758" name="Picture 7" descr="https://lh4.googleusercontent.com/8eL95H0pf1wz0szXey1KZ51Qy8y65CWOD8bX0igNUcKNk0pkMl9ykPrtI9Yfrk3gHbeCB2nfTr8nRRSKr_YLK2Z1WI4IBbcrHrR5j3wmVWy5-SW84Rk7odO93i3kQrQnieiQyWo">
            <a:extLst>
              <a:ext uri="{FF2B5EF4-FFF2-40B4-BE49-F238E27FC236}">
                <a16:creationId xmlns:a16="http://schemas.microsoft.com/office/drawing/2014/main" id="{6121D352-7009-4C13-9E73-E6B72502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98800"/>
            <a:ext cx="5135563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9" descr="https://lh4.googleusercontent.com/Olbpy3jgY0zxsWs8br-QMQnQOnyHts6wCfCgTuAnrqRu35tMO7v-OnYQOMlK6f-i9x0geMghX7u2SpezsdLAClF0hP3HkvPIx8ZYLs0DYViopOCmGInc0izW8Pv_wm2QpwGARW4">
            <a:extLst>
              <a:ext uri="{FF2B5EF4-FFF2-40B4-BE49-F238E27FC236}">
                <a16:creationId xmlns:a16="http://schemas.microsoft.com/office/drawing/2014/main" id="{4DA5C172-0D32-4CCC-9908-A5A26105F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1216025"/>
            <a:ext cx="631825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Rectangle 10">
            <a:extLst>
              <a:ext uri="{FF2B5EF4-FFF2-40B4-BE49-F238E27FC236}">
                <a16:creationId xmlns:a16="http://schemas.microsoft.com/office/drawing/2014/main" id="{DC2F1682-47E8-43D3-9BC7-85CFEE3D3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447925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TOPEX/Poseidon ground track over the Great Lakes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3">
            <a:extLst>
              <a:ext uri="{FF2B5EF4-FFF2-40B4-BE49-F238E27FC236}">
                <a16:creationId xmlns:a16="http://schemas.microsoft.com/office/drawing/2014/main" id="{104C1B16-88A5-47C2-B95F-D611C55B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6139B8-A560-4C0C-A9B7-393E1398606D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6803" name="Title 1">
            <a:extLst>
              <a:ext uri="{FF2B5EF4-FFF2-40B4-BE49-F238E27FC236}">
                <a16:creationId xmlns:a16="http://schemas.microsoft.com/office/drawing/2014/main" id="{AD547BC5-87FB-4FE9-B531-826F848170A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09600" y="576263"/>
            <a:ext cx="8534400" cy="641350"/>
          </a:xfrm>
        </p:spPr>
        <p:txBody>
          <a:bodyPr/>
          <a:lstStyle/>
          <a:p>
            <a:r>
              <a:rPr lang="en-CA" alt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geoid along three GSVS lines </a:t>
            </a:r>
          </a:p>
        </p:txBody>
      </p:sp>
      <p:sp>
        <p:nvSpPr>
          <p:cNvPr id="76804" name="Rectangle 8">
            <a:extLst>
              <a:ext uri="{FF2B5EF4-FFF2-40B4-BE49-F238E27FC236}">
                <a16:creationId xmlns:a16="http://schemas.microsoft.com/office/drawing/2014/main" id="{BABBA91F-8DEA-41AB-A2DD-7F8EB12BF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263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5" name="Rectangle 10">
            <a:extLst>
              <a:ext uri="{FF2B5EF4-FFF2-40B4-BE49-F238E27FC236}">
                <a16:creationId xmlns:a16="http://schemas.microsoft.com/office/drawing/2014/main" id="{6D6778A7-E757-4E2A-9742-7838F4F00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" y="415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6" name="Picture 8">
            <a:extLst>
              <a:ext uri="{FF2B5EF4-FFF2-40B4-BE49-F238E27FC236}">
                <a16:creationId xmlns:a16="http://schemas.microsoft.com/office/drawing/2014/main" id="{CA5B91A6-9D55-48B5-9E9C-FF6CDC609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5"/>
          <a:stretch>
            <a:fillRect/>
          </a:stretch>
        </p:blipFill>
        <p:spPr bwMode="auto">
          <a:xfrm>
            <a:off x="-23813" y="687388"/>
            <a:ext cx="9191626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F60FA8D-90DB-4D78-A1C1-83536702DC58}"/>
              </a:ext>
            </a:extLst>
          </p:cNvPr>
          <p:cNvSpPr/>
          <p:nvPr/>
        </p:nvSpPr>
        <p:spPr>
          <a:xfrm>
            <a:off x="3657600" y="3810000"/>
            <a:ext cx="482600" cy="482600"/>
          </a:xfrm>
          <a:prstGeom prst="ellipse">
            <a:avLst/>
          </a:prstGeom>
          <a:solidFill>
            <a:schemeClr val="accent3">
              <a:alpha val="65098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3E9DC5-7D35-4312-B5C8-5AA0C27E16D5}"/>
              </a:ext>
            </a:extLst>
          </p:cNvPr>
          <p:cNvSpPr/>
          <p:nvPr/>
        </p:nvSpPr>
        <p:spPr>
          <a:xfrm>
            <a:off x="4068763" y="2459038"/>
            <a:ext cx="484187" cy="484187"/>
          </a:xfrm>
          <a:prstGeom prst="ellipse">
            <a:avLst/>
          </a:prstGeom>
          <a:solidFill>
            <a:schemeClr val="accent3">
              <a:alpha val="65098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6809" name="Picture 7">
            <a:extLst>
              <a:ext uri="{FF2B5EF4-FFF2-40B4-BE49-F238E27FC236}">
                <a16:creationId xmlns:a16="http://schemas.microsoft.com/office/drawing/2014/main" id="{EBBA4978-E41C-4680-B69B-D840AEB4A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0"/>
            <a:ext cx="4041775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E38C141-B675-4B73-A8BB-13C2EF40E724}"/>
              </a:ext>
            </a:extLst>
          </p:cNvPr>
          <p:cNvSpPr/>
          <p:nvPr/>
        </p:nvSpPr>
        <p:spPr>
          <a:xfrm>
            <a:off x="2971800" y="2851150"/>
            <a:ext cx="482600" cy="482600"/>
          </a:xfrm>
          <a:prstGeom prst="ellipse">
            <a:avLst/>
          </a:prstGeom>
          <a:solidFill>
            <a:schemeClr val="accent3">
              <a:alpha val="65098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6811" name="Picture 8">
            <a:extLst>
              <a:ext uri="{FF2B5EF4-FFF2-40B4-BE49-F238E27FC236}">
                <a16:creationId xmlns:a16="http://schemas.microsoft.com/office/drawing/2014/main" id="{56C9FB6F-0095-4F00-B74D-BFCB4D4CB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1588"/>
            <a:ext cx="40862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2" name="Picture 9">
            <a:extLst>
              <a:ext uri="{FF2B5EF4-FFF2-40B4-BE49-F238E27FC236}">
                <a16:creationId xmlns:a16="http://schemas.microsoft.com/office/drawing/2014/main" id="{8F3D7FC9-6FF3-47A5-A3FA-CB35590CD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3522663"/>
            <a:ext cx="408146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79B34F-2329-4870-9989-5C505847443A}"/>
              </a:ext>
            </a:extLst>
          </p:cNvPr>
          <p:cNvCxnSpPr>
            <a:cxnSpLocks/>
            <a:stCxn id="76809" idx="2"/>
            <a:endCxn id="11" idx="2"/>
          </p:cNvCxnSpPr>
          <p:nvPr/>
        </p:nvCxnSpPr>
        <p:spPr>
          <a:xfrm>
            <a:off x="1966913" y="2670175"/>
            <a:ext cx="1004887" cy="422275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3F0A11-EDB3-4C86-9609-041E32B6E1BA}"/>
              </a:ext>
            </a:extLst>
          </p:cNvPr>
          <p:cNvCxnSpPr>
            <a:cxnSpLocks/>
            <a:stCxn id="76811" idx="1"/>
            <a:endCxn id="12" idx="7"/>
          </p:cNvCxnSpPr>
          <p:nvPr/>
        </p:nvCxnSpPr>
        <p:spPr>
          <a:xfrm flipH="1">
            <a:off x="4483100" y="1350963"/>
            <a:ext cx="566738" cy="1177925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A59184-85D4-4431-B5BB-7D44112FC8AE}"/>
              </a:ext>
            </a:extLst>
          </p:cNvPr>
          <p:cNvCxnSpPr>
            <a:cxnSpLocks/>
            <a:stCxn id="2" idx="5"/>
            <a:endCxn id="76812" idx="1"/>
          </p:cNvCxnSpPr>
          <p:nvPr/>
        </p:nvCxnSpPr>
        <p:spPr>
          <a:xfrm>
            <a:off x="4068763" y="4222750"/>
            <a:ext cx="1047750" cy="649288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3">
            <a:extLst>
              <a:ext uri="{FF2B5EF4-FFF2-40B4-BE49-F238E27FC236}">
                <a16:creationId xmlns:a16="http://schemas.microsoft.com/office/drawing/2014/main" id="{0E43F8F4-3B9F-452A-9F2B-2B9AEB82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63BCC7-8E41-4607-8E29-DC71D9B26A2B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8851" name="Title 1">
            <a:extLst>
              <a:ext uri="{FF2B5EF4-FFF2-40B4-BE49-F238E27FC236}">
                <a16:creationId xmlns:a16="http://schemas.microsoft.com/office/drawing/2014/main" id="{33045E9B-A847-4383-9E45-58094061739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5100" y="501650"/>
            <a:ext cx="8534400" cy="641350"/>
          </a:xfrm>
        </p:spPr>
        <p:txBody>
          <a:bodyPr/>
          <a:lstStyle/>
          <a:p>
            <a:r>
              <a:rPr lang="en-CA" alt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 slope comparisons of three GSVS lines </a:t>
            </a:r>
          </a:p>
        </p:txBody>
      </p:sp>
      <p:sp>
        <p:nvSpPr>
          <p:cNvPr id="78852" name="Rectangle 8">
            <a:extLst>
              <a:ext uri="{FF2B5EF4-FFF2-40B4-BE49-F238E27FC236}">
                <a16:creationId xmlns:a16="http://schemas.microsoft.com/office/drawing/2014/main" id="{41C10379-9F90-4F06-8FE8-0F986B866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263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3" name="Rectangle 10">
            <a:extLst>
              <a:ext uri="{FF2B5EF4-FFF2-40B4-BE49-F238E27FC236}">
                <a16:creationId xmlns:a16="http://schemas.microsoft.com/office/drawing/2014/main" id="{FC249CF6-FD76-48FA-A702-1163B64D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" y="415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60FA8D-90DB-4D78-A1C1-83536702DC58}"/>
              </a:ext>
            </a:extLst>
          </p:cNvPr>
          <p:cNvSpPr/>
          <p:nvPr/>
        </p:nvSpPr>
        <p:spPr>
          <a:xfrm>
            <a:off x="3657600" y="3810000"/>
            <a:ext cx="482600" cy="482600"/>
          </a:xfrm>
          <a:prstGeom prst="ellipse">
            <a:avLst/>
          </a:prstGeom>
          <a:solidFill>
            <a:schemeClr val="accent3">
              <a:alpha val="65098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3E9DC5-7D35-4312-B5C8-5AA0C27E16D5}"/>
              </a:ext>
            </a:extLst>
          </p:cNvPr>
          <p:cNvSpPr/>
          <p:nvPr/>
        </p:nvSpPr>
        <p:spPr>
          <a:xfrm>
            <a:off x="4068763" y="2459038"/>
            <a:ext cx="484187" cy="484187"/>
          </a:xfrm>
          <a:prstGeom prst="ellipse">
            <a:avLst/>
          </a:prstGeom>
          <a:solidFill>
            <a:schemeClr val="accent3">
              <a:alpha val="65098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38C141-B675-4B73-A8BB-13C2EF40E724}"/>
              </a:ext>
            </a:extLst>
          </p:cNvPr>
          <p:cNvSpPr/>
          <p:nvPr/>
        </p:nvSpPr>
        <p:spPr>
          <a:xfrm>
            <a:off x="2971800" y="2851150"/>
            <a:ext cx="482600" cy="482600"/>
          </a:xfrm>
          <a:prstGeom prst="ellipse">
            <a:avLst/>
          </a:prstGeom>
          <a:solidFill>
            <a:schemeClr val="accent3">
              <a:alpha val="65098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8857" name="Picture 5">
            <a:extLst>
              <a:ext uri="{FF2B5EF4-FFF2-40B4-BE49-F238E27FC236}">
                <a16:creationId xmlns:a16="http://schemas.microsoft.com/office/drawing/2014/main" id="{451F8526-DB2D-4DB7-9F53-D3CF037E3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50950"/>
            <a:ext cx="472440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7">
            <a:extLst>
              <a:ext uri="{FF2B5EF4-FFF2-40B4-BE49-F238E27FC236}">
                <a16:creationId xmlns:a16="http://schemas.microsoft.com/office/drawing/2014/main" id="{48534B9C-27D1-4ABB-8719-CC0C29708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835275"/>
            <a:ext cx="5075238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Picture 9">
            <a:extLst>
              <a:ext uri="{FF2B5EF4-FFF2-40B4-BE49-F238E27FC236}">
                <a16:creationId xmlns:a16="http://schemas.microsoft.com/office/drawing/2014/main" id="{388BE85A-815E-4FFD-9E84-D1AC89CFA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4184650"/>
            <a:ext cx="54864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0" name="TextBox 12">
            <a:extLst>
              <a:ext uri="{FF2B5EF4-FFF2-40B4-BE49-F238E27FC236}">
                <a16:creationId xmlns:a16="http://schemas.microsoft.com/office/drawing/2014/main" id="{1CFBA063-FC7C-4BEE-8168-8310DA555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1531938"/>
            <a:ext cx="1770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GSVS11</a:t>
            </a:r>
          </a:p>
        </p:txBody>
      </p:sp>
      <p:sp>
        <p:nvSpPr>
          <p:cNvPr id="78861" name="TextBox 17">
            <a:extLst>
              <a:ext uri="{FF2B5EF4-FFF2-40B4-BE49-F238E27FC236}">
                <a16:creationId xmlns:a16="http://schemas.microsoft.com/office/drawing/2014/main" id="{52006E75-1E9B-4362-97AD-FD532BA34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2376488"/>
            <a:ext cx="1771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GSVS14</a:t>
            </a:r>
          </a:p>
        </p:txBody>
      </p:sp>
      <p:sp>
        <p:nvSpPr>
          <p:cNvPr id="78862" name="TextBox 18">
            <a:extLst>
              <a:ext uri="{FF2B5EF4-FFF2-40B4-BE49-F238E27FC236}">
                <a16:creationId xmlns:a16="http://schemas.microsoft.com/office/drawing/2014/main" id="{F7DC0F43-07C4-4857-80F1-0EB118DFF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950" y="5988050"/>
            <a:ext cx="1771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GSVS17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3">
            <a:extLst>
              <a:ext uri="{FF2B5EF4-FFF2-40B4-BE49-F238E27FC236}">
                <a16:creationId xmlns:a16="http://schemas.microsoft.com/office/drawing/2014/main" id="{44CFF173-8298-4953-A3BB-8C26BAB9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7FB26D-ECC4-4572-BF43-ABE993DA7257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0899" name="Title 1">
            <a:extLst>
              <a:ext uri="{FF2B5EF4-FFF2-40B4-BE49-F238E27FC236}">
                <a16:creationId xmlns:a16="http://schemas.microsoft.com/office/drawing/2014/main" id="{0F706B94-DE93-4967-B16F-0129AE87CBC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5100" y="501650"/>
            <a:ext cx="8534400" cy="641350"/>
          </a:xfrm>
        </p:spPr>
        <p:txBody>
          <a:bodyPr/>
          <a:lstStyle/>
          <a:p>
            <a:r>
              <a:rPr lang="en-CA" alt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xGEOID20 1</a:t>
            </a:r>
            <a:r>
              <a:rPr lang="el-GR" alt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grids </a:t>
            </a:r>
          </a:p>
        </p:txBody>
      </p:sp>
      <p:sp>
        <p:nvSpPr>
          <p:cNvPr id="80900" name="Rectangle 8">
            <a:extLst>
              <a:ext uri="{FF2B5EF4-FFF2-40B4-BE49-F238E27FC236}">
                <a16:creationId xmlns:a16="http://schemas.microsoft.com/office/drawing/2014/main" id="{4EBC8DFF-C2B7-4A92-84B0-1A5E9756F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263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1" name="Rectangle 10">
            <a:extLst>
              <a:ext uri="{FF2B5EF4-FFF2-40B4-BE49-F238E27FC236}">
                <a16:creationId xmlns:a16="http://schemas.microsoft.com/office/drawing/2014/main" id="{34A901D4-6D95-4720-BB1B-DACC0E7B2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" y="415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60FA8D-90DB-4D78-A1C1-83536702DC58}"/>
              </a:ext>
            </a:extLst>
          </p:cNvPr>
          <p:cNvSpPr/>
          <p:nvPr/>
        </p:nvSpPr>
        <p:spPr>
          <a:xfrm>
            <a:off x="3657600" y="3810000"/>
            <a:ext cx="482600" cy="482600"/>
          </a:xfrm>
          <a:prstGeom prst="ellipse">
            <a:avLst/>
          </a:prstGeom>
          <a:solidFill>
            <a:schemeClr val="accent3">
              <a:alpha val="65098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3E9DC5-7D35-4312-B5C8-5AA0C27E16D5}"/>
              </a:ext>
            </a:extLst>
          </p:cNvPr>
          <p:cNvSpPr/>
          <p:nvPr/>
        </p:nvSpPr>
        <p:spPr>
          <a:xfrm>
            <a:off x="4068763" y="2459038"/>
            <a:ext cx="484187" cy="484187"/>
          </a:xfrm>
          <a:prstGeom prst="ellipse">
            <a:avLst/>
          </a:prstGeom>
          <a:solidFill>
            <a:schemeClr val="accent3">
              <a:alpha val="65098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38C141-B675-4B73-A8BB-13C2EF40E724}"/>
              </a:ext>
            </a:extLst>
          </p:cNvPr>
          <p:cNvSpPr/>
          <p:nvPr/>
        </p:nvSpPr>
        <p:spPr>
          <a:xfrm>
            <a:off x="2971800" y="2851150"/>
            <a:ext cx="482600" cy="482600"/>
          </a:xfrm>
          <a:prstGeom prst="ellipse">
            <a:avLst/>
          </a:prstGeom>
          <a:solidFill>
            <a:schemeClr val="accent3">
              <a:alpha val="65098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0905" name="Picture 14" descr="C:\Users\ryan.hardy\Projects\Geoid\figs\xgeoid21errors.png">
            <a:extLst>
              <a:ext uri="{FF2B5EF4-FFF2-40B4-BE49-F238E27FC236}">
                <a16:creationId xmlns:a16="http://schemas.microsoft.com/office/drawing/2014/main" id="{4830C1C8-A5AC-48A2-A896-BFE0C2F9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1509713"/>
            <a:ext cx="61118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>
            <a:extLst>
              <a:ext uri="{FF2B5EF4-FFF2-40B4-BE49-F238E27FC236}">
                <a16:creationId xmlns:a16="http://schemas.microsoft.com/office/drawing/2014/main" id="{7608FEB9-4215-4303-9A9C-D36975088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52400"/>
            <a:ext cx="8382000" cy="9144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  </a:t>
            </a:r>
            <a:endParaRPr lang="en-US" altLang="en-US" sz="3600" b="1">
              <a:solidFill>
                <a:srgbClr val="0070C0"/>
              </a:solidFill>
              <a:latin typeface="Helvetica" panose="020B0604020202020204" pitchFamily="34" charset="0"/>
            </a:endParaRPr>
          </a:p>
        </p:txBody>
      </p:sp>
      <p:sp>
        <p:nvSpPr>
          <p:cNvPr id="82947" name="Rectangle 5">
            <a:extLst>
              <a:ext uri="{FF2B5EF4-FFF2-40B4-BE49-F238E27FC236}">
                <a16:creationId xmlns:a16="http://schemas.microsoft.com/office/drawing/2014/main" id="{328C0C0F-5B2F-4F07-B464-258B97480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1028700"/>
            <a:ext cx="8153400" cy="4800600"/>
          </a:xfrm>
        </p:spPr>
        <p:txBody>
          <a:bodyPr/>
          <a:lstStyle/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 geoid differences between NGS and CGS models are caused by gravity interpolation and ice correction over Greenland. In Colorado, both models agree within 2.7 cm (1</a:t>
            </a:r>
            <a:r>
              <a:rPr lang="el-G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CA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After removing the biases for every state, standard deviations of GPS/leveling comparisons are mostly around 2-3 cm, worst at 5 cm.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Great Lakes satellite altimetry comparisons show 1-2 cm agreement on most tracks, but larger differences are on track 3 (Green Bay), 11 (Lake Huron), and 13 (Lake Erie).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xGEOID20 agrees with the GSVS lines within 1-2 cm (1</a:t>
            </a:r>
            <a:r>
              <a:rPr lang="el-G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CA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 However, the 4 cm slope over 300 km baseline of GSVS14 is not known.</a:t>
            </a:r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D1969454-1CA4-4C57-9E3D-DF5BAFDB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E94D5E-15B6-4806-B887-B180BC7C7184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2949" name="Rectangle 8">
            <a:extLst>
              <a:ext uri="{FF2B5EF4-FFF2-40B4-BE49-F238E27FC236}">
                <a16:creationId xmlns:a16="http://schemas.microsoft.com/office/drawing/2014/main" id="{08A88339-B538-465F-8CAB-A4BD04697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0" name="Rectangle 10">
            <a:extLst>
              <a:ext uri="{FF2B5EF4-FFF2-40B4-BE49-F238E27FC236}">
                <a16:creationId xmlns:a16="http://schemas.microsoft.com/office/drawing/2014/main" id="{44F90FE8-C763-4A70-865E-109DDC32E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6AE90CC6-5145-4B6A-AE7F-E64A2A8B3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77813"/>
            <a:ext cx="8382000" cy="1322387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4000" b="1">
              <a:latin typeface="Helvetica" panose="020B060402020202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7863E91D-1118-495D-97A8-C01578ED7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E5A453-E767-475A-8060-D2B831FB42BD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3796" name="Rectangle 8">
            <a:extLst>
              <a:ext uri="{FF2B5EF4-FFF2-40B4-BE49-F238E27FC236}">
                <a16:creationId xmlns:a16="http://schemas.microsoft.com/office/drawing/2014/main" id="{6225735F-5A12-4F3A-B03B-C4265FA34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7" name="Rectangle 10">
            <a:extLst>
              <a:ext uri="{FF2B5EF4-FFF2-40B4-BE49-F238E27FC236}">
                <a16:creationId xmlns:a16="http://schemas.microsoft.com/office/drawing/2014/main" id="{FB6E902E-873C-438B-9A58-320C935B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8" name="Content Placeholder 2">
            <a:extLst>
              <a:ext uri="{FF2B5EF4-FFF2-40B4-BE49-F238E27FC236}">
                <a16:creationId xmlns:a16="http://schemas.microsoft.com/office/drawing/2014/main" id="{50240944-E19E-43A5-980F-D55F160F1E9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38200" y="1371600"/>
            <a:ext cx="7848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NAVD88 to the North American-Pacific </a:t>
            </a:r>
            <a:r>
              <a:rPr lang="en-US" altLang="en-US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Geopotential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2022 (NAPGD2022)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Definition of GEOID2022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Data used (Common datasets)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experimental geoid computation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Computation methods of NGS and CGS/ INEGI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first joint geoid model xGEOID2020 and its validation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GEOID2022 schedule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>
            <a:extLst>
              <a:ext uri="{FF2B5EF4-FFF2-40B4-BE49-F238E27FC236}">
                <a16:creationId xmlns:a16="http://schemas.microsoft.com/office/drawing/2014/main" id="{DE28F5DE-4531-4E30-9547-070162808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382000" cy="9144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On-going research  </a:t>
            </a:r>
            <a:endParaRPr lang="en-US" altLang="en-US" sz="3600" b="1">
              <a:solidFill>
                <a:srgbClr val="0070C0"/>
              </a:solidFill>
              <a:latin typeface="Helvetica" panose="020B0604020202020204" pitchFamily="34" charset="0"/>
            </a:endParaRPr>
          </a:p>
        </p:txBody>
      </p:sp>
      <p:sp>
        <p:nvSpPr>
          <p:cNvPr id="84995" name="Rectangle 5">
            <a:extLst>
              <a:ext uri="{FF2B5EF4-FFF2-40B4-BE49-F238E27FC236}">
                <a16:creationId xmlns:a16="http://schemas.microsoft.com/office/drawing/2014/main" id="{D943B774-2E60-4AA7-9F89-B2E06D1A3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1143000"/>
            <a:ext cx="8077200" cy="5486400"/>
          </a:xfrm>
        </p:spPr>
        <p:txBody>
          <a:bodyPr/>
          <a:lstStyle/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altLang="en-US" sz="2000">
                <a:latin typeface="Arial" panose="020B0604020202020204" pitchFamily="34" charset="0"/>
                <a:cs typeface="Arial" panose="020B0604020202020204" pitchFamily="34" charset="0"/>
              </a:rPr>
              <a:t>Optimizing spectral weights of GRAV-D surveys in development of Ref coefficient model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altLang="en-US" sz="2000">
                <a:latin typeface="Arial" panose="020B0604020202020204" pitchFamily="34" charset="0"/>
                <a:cs typeface="Arial" panose="020B0604020202020204" pitchFamily="34" charset="0"/>
              </a:rPr>
              <a:t>Reducing the geoid differences over the mountainous regions between the solutions from NGS, CGS/INEGI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altLang="en-US" sz="2000">
                <a:latin typeface="Arial" panose="020B0604020202020204" pitchFamily="34" charset="0"/>
                <a:cs typeface="Arial" panose="020B0604020202020204" pitchFamily="34" charset="0"/>
              </a:rPr>
              <a:t>Computing the effects of density contrasts from land ice and inland water bodies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altLang="en-US" sz="2000">
                <a:latin typeface="Arial" panose="020B0604020202020204" pitchFamily="34" charset="0"/>
                <a:cs typeface="Arial" panose="020B0604020202020204" pitchFamily="34" charset="0"/>
              </a:rPr>
              <a:t>Refining the dynamic geoid model from GRACE, glacial mass balance, hydrological and GIA models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altLang="en-US" sz="2000">
                <a:latin typeface="Arial" panose="020B0604020202020204" pitchFamily="34" charset="0"/>
                <a:cs typeface="Arial" panose="020B0604020202020204" pitchFamily="34" charset="0"/>
              </a:rPr>
              <a:t>Validating the geoid models using new types of independent data (e.g., Wisconsin GPS on benchmarks, water gauge data sets over other lakes)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altLang="en-US" sz="2000">
                <a:latin typeface="Arial" panose="020B0604020202020204" pitchFamily="34" charset="0"/>
                <a:cs typeface="Arial" panose="020B0604020202020204" pitchFamily="34" charset="0"/>
              </a:rPr>
              <a:t>Computing the polar geoid</a:t>
            </a:r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6430DC5A-C47B-4C4D-8100-BB94F022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3E7131-D1EF-4EBC-A246-3BF999594B81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4997" name="Rectangle 8">
            <a:extLst>
              <a:ext uri="{FF2B5EF4-FFF2-40B4-BE49-F238E27FC236}">
                <a16:creationId xmlns:a16="http://schemas.microsoft.com/office/drawing/2014/main" id="{63E37C42-2CF7-46BD-B887-49079CE35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998" name="Rectangle 10">
            <a:extLst>
              <a:ext uri="{FF2B5EF4-FFF2-40B4-BE49-F238E27FC236}">
                <a16:creationId xmlns:a16="http://schemas.microsoft.com/office/drawing/2014/main" id="{880E18E2-39AF-4B97-899C-AD5D6B10B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">
            <a:extLst>
              <a:ext uri="{FF2B5EF4-FFF2-40B4-BE49-F238E27FC236}">
                <a16:creationId xmlns:a16="http://schemas.microsoft.com/office/drawing/2014/main" id="{8BA758AF-AE84-4722-A726-77280380C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04800"/>
            <a:ext cx="8382000" cy="9144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GEOID2022 schedule   </a:t>
            </a:r>
            <a:endParaRPr lang="en-US" altLang="en-US" sz="3600" b="1">
              <a:solidFill>
                <a:srgbClr val="0070C0"/>
              </a:solidFill>
              <a:latin typeface="Helvetica" panose="020B0604020202020204" pitchFamily="34" charset="0"/>
            </a:endParaRPr>
          </a:p>
        </p:txBody>
      </p:sp>
      <p:sp>
        <p:nvSpPr>
          <p:cNvPr id="48131" name="Rectangle 5">
            <a:extLst>
              <a:ext uri="{FF2B5EF4-FFF2-40B4-BE49-F238E27FC236}">
                <a16:creationId xmlns:a16="http://schemas.microsoft.com/office/drawing/2014/main" id="{8B5447E2-9745-450D-8BDE-571DEC3F7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219200"/>
            <a:ext cx="8077200" cy="48768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pPr algn="l"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- GEOID2022.beta v0.1 to be computed</a:t>
            </a:r>
          </a:p>
          <a:p>
            <a:pPr algn="l"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- GRAV-D 100% completion </a:t>
            </a:r>
          </a:p>
          <a:p>
            <a:pPr algn="l">
              <a:defRPr/>
            </a:pP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pPr algn="l"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GEOID2022 v1.0 to be computed and validated</a:t>
            </a:r>
          </a:p>
          <a:p>
            <a:pPr algn="l">
              <a:defRPr/>
            </a:pP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 algn="l"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GEOID2022 v1.0/NAPGD2022(v1.0) be published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Beyond 2025</a:t>
            </a:r>
          </a:p>
          <a:p>
            <a:pPr algn="l">
              <a:defRPr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Update GEOID2022 locally or regionally  	Update w0 value when 20 cm of the sea level rise 	threshold is reached.</a:t>
            </a:r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145EDD3C-E58B-4AF9-8D06-89A5FD3D4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B44467-9CF8-4894-B9A4-C8B4FDD8B4F9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7045" name="Rectangle 8">
            <a:extLst>
              <a:ext uri="{FF2B5EF4-FFF2-40B4-BE49-F238E27FC236}">
                <a16:creationId xmlns:a16="http://schemas.microsoft.com/office/drawing/2014/main" id="{0378551F-B7BB-4AF7-AEBA-0D42901F8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6" name="Rectangle 10">
            <a:extLst>
              <a:ext uri="{FF2B5EF4-FFF2-40B4-BE49-F238E27FC236}">
                <a16:creationId xmlns:a16="http://schemas.microsoft.com/office/drawing/2014/main" id="{C0C074E4-DB3C-4C3D-A9C2-4AF7D983F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>
            <a:extLst>
              <a:ext uri="{FF2B5EF4-FFF2-40B4-BE49-F238E27FC236}">
                <a16:creationId xmlns:a16="http://schemas.microsoft.com/office/drawing/2014/main" id="{0F8D90EC-5DC4-4E4A-B66D-D2565EA56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725" y="1371600"/>
            <a:ext cx="7102475" cy="4038600"/>
          </a:xfrm>
        </p:spPr>
        <p:txBody>
          <a:bodyPr/>
          <a:lstStyle/>
          <a:p>
            <a:pPr algn="l"/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More information can be found at </a:t>
            </a:r>
          </a:p>
          <a:p>
            <a:pPr algn="l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https://beta.ngs.noaa.gov/GEOID/xGEOID/index.shtml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Any questions, please email to</a:t>
            </a:r>
          </a:p>
          <a:p>
            <a:pPr algn="l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ngs.geoid.team@noaa.gov</a:t>
            </a:r>
          </a:p>
        </p:txBody>
      </p:sp>
      <p:sp>
        <p:nvSpPr>
          <p:cNvPr id="29700" name="Slide Number Placeholder 5">
            <a:extLst>
              <a:ext uri="{FF2B5EF4-FFF2-40B4-BE49-F238E27FC236}">
                <a16:creationId xmlns:a16="http://schemas.microsoft.com/office/drawing/2014/main" id="{15085847-991E-4F58-B9C4-90A236DA4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A3712B-FB2A-4A50-89B6-6ECD0ADD0ACA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965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985C79BA-BE83-4D62-A719-D91F99A8D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20663"/>
            <a:ext cx="8001000" cy="4179937"/>
          </a:xfrm>
        </p:spPr>
        <p:txBody>
          <a:bodyPr/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Why NAPGD2022?</a:t>
            </a:r>
            <a:b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Replacing NAVD 88</a:t>
            </a:r>
            <a:b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(and ASVD02, PRVD02, NMVD03, GUVD04, VIVD09, all geoid models, all deflection of the vertical models, all surface gravity models, and IGLD85)</a:t>
            </a:r>
            <a:endParaRPr lang="en-US" alt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3" name="Slide Number Placeholder 4">
            <a:extLst>
              <a:ext uri="{FF2B5EF4-FFF2-40B4-BE49-F238E27FC236}">
                <a16:creationId xmlns:a16="http://schemas.microsoft.com/office/drawing/2014/main" id="{F3C2E871-EDEA-4855-B3B9-9461122D12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2C2012-DA00-49A7-865F-D0E5E6CA5004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pPr/>
              <a:t>4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844" name="Title 1">
            <a:extLst>
              <a:ext uri="{FF2B5EF4-FFF2-40B4-BE49-F238E27FC236}">
                <a16:creationId xmlns:a16="http://schemas.microsoft.com/office/drawing/2014/main" id="{172BE5E1-6E4B-42FE-AFF5-42B9008D1B0E}"/>
              </a:ext>
            </a:extLst>
          </p:cNvPr>
          <p:cNvSpPr txBox="1">
            <a:spLocks/>
          </p:cNvSpPr>
          <p:nvPr/>
        </p:nvSpPr>
        <p:spPr bwMode="auto">
          <a:xfrm>
            <a:off x="609600" y="4724400"/>
            <a:ext cx="8497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See:  Blueprint for 2022, Part </a:t>
            </a:r>
            <a:r>
              <a:rPr lang="en-US" altLang="en-US" sz="3600" b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endParaRPr lang="en-US" altLang="en-US" sz="3600" b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5B0FC-B757-4862-9066-07681A045320}"/>
              </a:ext>
            </a:extLst>
          </p:cNvPr>
          <p:cNvSpPr txBox="1"/>
          <p:nvPr/>
        </p:nvSpPr>
        <p:spPr>
          <a:xfrm>
            <a:off x="801568" y="5812135"/>
            <a:ext cx="8113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https://geodesy.noaa.gov/datums/newdatums/policy.shtml</a:t>
            </a:r>
            <a:r>
              <a:rPr lang="en-US" sz="2400" dirty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B8857AAB-8BDF-4F84-ADBE-35DF662F4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Replacing NAVD 88</a:t>
            </a:r>
          </a:p>
        </p:txBody>
      </p:sp>
      <p:sp>
        <p:nvSpPr>
          <p:cNvPr id="23556" name="Content Placeholder 2">
            <a:extLst>
              <a:ext uri="{FF2B5EF4-FFF2-40B4-BE49-F238E27FC236}">
                <a16:creationId xmlns:a16="http://schemas.microsoft.com/office/drawing/2014/main" id="{52B10D3F-5736-4DC7-AE85-472D6568242D}"/>
              </a:ext>
            </a:extLst>
          </p:cNvPr>
          <p:cNvSpPr txBox="1">
            <a:spLocks/>
          </p:cNvSpPr>
          <p:nvPr/>
        </p:nvSpPr>
        <p:spPr bwMode="auto">
          <a:xfrm>
            <a:off x="860425" y="1524000"/>
            <a:ext cx="3711575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u="sng" dirty="0">
                <a:cs typeface="Times New Roman" panose="02020603050405020304" pitchFamily="18" charset="0"/>
              </a:rPr>
              <a:t>The Old: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NAVD 88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PRVD 02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VIVD09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ASVD02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NMVD03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GUVD04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IGLD 85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IGSN71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GEOID18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DEFLEC18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>
              <a:defRPr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79E9EC8-4F4A-4DB6-9C20-0FB51BACD72E}"/>
              </a:ext>
            </a:extLst>
          </p:cNvPr>
          <p:cNvSpPr txBox="1">
            <a:spLocks/>
          </p:cNvSpPr>
          <p:nvPr/>
        </p:nvSpPr>
        <p:spPr bwMode="auto">
          <a:xfrm>
            <a:off x="2716213" y="1524000"/>
            <a:ext cx="63246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u="sng" dirty="0">
                <a:cs typeface="Times New Roman" panose="02020603050405020304" pitchFamily="18" charset="0"/>
              </a:rPr>
              <a:t>The New: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NAPGD2022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Realization: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GEOID2022</a:t>
            </a:r>
          </a:p>
          <a:p>
            <a:pPr lvl="2">
              <a:spcBef>
                <a:spcPts val="0"/>
              </a:spcBef>
              <a:defRPr/>
            </a:pPr>
            <a:r>
              <a:rPr lang="en-US" altLang="en-US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1400" dirty="0">
                <a:cs typeface="Times New Roman" panose="02020603050405020304" pitchFamily="18" charset="0"/>
              </a:rPr>
              <a:t>GEOID2022:  The geoid in 2020.00</a:t>
            </a:r>
          </a:p>
          <a:p>
            <a:pPr lvl="2">
              <a:spcBef>
                <a:spcPts val="0"/>
              </a:spcBef>
              <a:defRPr/>
            </a:pPr>
            <a:r>
              <a:rPr lang="en-US" altLang="en-US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1400" dirty="0">
                <a:cs typeface="Times New Roman" panose="02020603050405020304" pitchFamily="18" charset="0"/>
              </a:rPr>
              <a:t>GEOID2022:  Time-dependent geoid changes from 2020.00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DEFLEC2022</a:t>
            </a:r>
          </a:p>
          <a:p>
            <a:pPr lvl="2">
              <a:spcBef>
                <a:spcPts val="0"/>
              </a:spcBef>
              <a:defRPr/>
            </a:pPr>
            <a:r>
              <a:rPr lang="en-US" altLang="en-US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1400" dirty="0">
                <a:cs typeface="Times New Roman" panose="02020603050405020304" pitchFamily="18" charset="0"/>
              </a:rPr>
              <a:t>DEFLEC2022:  The </a:t>
            </a:r>
            <a:r>
              <a:rPr lang="en-US" altLang="en-US" sz="1400" dirty="0" err="1">
                <a:cs typeface="Times New Roman" panose="02020603050405020304" pitchFamily="18" charset="0"/>
              </a:rPr>
              <a:t>DoVs</a:t>
            </a:r>
            <a:r>
              <a:rPr lang="en-US" altLang="en-US" sz="1400" dirty="0">
                <a:cs typeface="Times New Roman" panose="02020603050405020304" pitchFamily="18" charset="0"/>
              </a:rPr>
              <a:t> in 2020.00</a:t>
            </a:r>
          </a:p>
          <a:p>
            <a:pPr lvl="2">
              <a:spcBef>
                <a:spcPts val="0"/>
              </a:spcBef>
              <a:defRPr/>
            </a:pPr>
            <a:r>
              <a:rPr lang="en-US" altLang="en-US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1400" dirty="0">
                <a:cs typeface="Times New Roman" panose="02020603050405020304" pitchFamily="18" charset="0"/>
              </a:rPr>
              <a:t>DEFLEC2022:  Time-dependent </a:t>
            </a:r>
            <a:r>
              <a:rPr lang="en-US" altLang="en-US" sz="1400" dirty="0" err="1">
                <a:cs typeface="Times New Roman" panose="02020603050405020304" pitchFamily="18" charset="0"/>
              </a:rPr>
              <a:t>DoV</a:t>
            </a:r>
            <a:r>
              <a:rPr lang="en-US" altLang="en-US" sz="1400" dirty="0">
                <a:cs typeface="Times New Roman" panose="02020603050405020304" pitchFamily="18" charset="0"/>
              </a:rPr>
              <a:t> changes from 2020.00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en-US" sz="2400" dirty="0">
                <a:cs typeface="Times New Roman" panose="02020603050405020304" pitchFamily="18" charset="0"/>
              </a:rPr>
              <a:t>GRAV2022</a:t>
            </a:r>
          </a:p>
          <a:p>
            <a:pPr lvl="2">
              <a:spcBef>
                <a:spcPts val="0"/>
              </a:spcBef>
              <a:defRPr/>
            </a:pPr>
            <a:r>
              <a:rPr lang="en-US" altLang="en-US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1400" dirty="0">
                <a:cs typeface="Times New Roman" panose="02020603050405020304" pitchFamily="18" charset="0"/>
              </a:rPr>
              <a:t>GRAV2022:  Surface gravity in 2020.00</a:t>
            </a:r>
          </a:p>
          <a:p>
            <a:pPr lvl="2">
              <a:spcBef>
                <a:spcPts val="0"/>
              </a:spcBef>
              <a:defRPr/>
            </a:pPr>
            <a:r>
              <a:rPr lang="en-US" altLang="en-US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1400" dirty="0">
                <a:cs typeface="Times New Roman" panose="02020603050405020304" pitchFamily="18" charset="0"/>
              </a:rPr>
              <a:t>GRAV2022:  Time-dependent surface gravity changes from 2020.00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en-US" sz="1800" dirty="0">
                <a:cs typeface="Times New Roman" panose="02020603050405020304" pitchFamily="18" charset="0"/>
              </a:rPr>
              <a:t>More</a:t>
            </a:r>
          </a:p>
          <a:p>
            <a:pPr lvl="2">
              <a:spcBef>
                <a:spcPts val="0"/>
              </a:spcBef>
              <a:defRPr/>
            </a:pPr>
            <a:endParaRPr lang="en-US" altLang="en-US" sz="1400" dirty="0"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defRPr/>
            </a:pPr>
            <a:endParaRPr lang="en-US" altLang="en-US" sz="1800" dirty="0"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defRPr/>
            </a:pPr>
            <a:endParaRPr lang="en-US" altLang="en-US" dirty="0">
              <a:cs typeface="Times New Roman" panose="020206030504050203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>
              <a:defRPr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B2622-FCDE-4633-9CF8-AFAE5FFB3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90725"/>
            <a:ext cx="9890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FF0000"/>
                </a:solidFill>
              </a:rPr>
              <a:t>Orthometric</a:t>
            </a:r>
          </a:p>
          <a:p>
            <a:r>
              <a:rPr lang="en-US" altLang="en-US" sz="1100" b="1">
                <a:solidFill>
                  <a:srgbClr val="FF0000"/>
                </a:solidFill>
              </a:rPr>
              <a:t>Heights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4816F-2AAE-4A72-BE0C-FAB2890FA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38500"/>
            <a:ext cx="9890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 dirty="0">
                <a:solidFill>
                  <a:srgbClr val="FF0000"/>
                </a:solidFill>
              </a:rPr>
              <a:t>Normal</a:t>
            </a:r>
          </a:p>
          <a:p>
            <a:r>
              <a:rPr lang="en-US" altLang="en-US" sz="1100" b="1" dirty="0">
                <a:solidFill>
                  <a:srgbClr val="FF0000"/>
                </a:solidFill>
              </a:rPr>
              <a:t>Orthometric</a:t>
            </a:r>
          </a:p>
          <a:p>
            <a:r>
              <a:rPr lang="en-US" altLang="en-US" sz="1100" b="1" dirty="0">
                <a:solidFill>
                  <a:srgbClr val="FF0000"/>
                </a:solidFill>
              </a:rPr>
              <a:t>Heights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E1063E0A-AB0E-4F35-868B-634D98DA9285}"/>
              </a:ext>
            </a:extLst>
          </p:cNvPr>
          <p:cNvSpPr/>
          <p:nvPr/>
        </p:nvSpPr>
        <p:spPr>
          <a:xfrm>
            <a:off x="989013" y="2514600"/>
            <a:ext cx="258762" cy="20478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A4025D-8097-4456-88A1-0798D9AC6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4602163"/>
            <a:ext cx="7731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FF0000"/>
                </a:solidFill>
              </a:rPr>
              <a:t>Dynamic</a:t>
            </a:r>
          </a:p>
          <a:p>
            <a:r>
              <a:rPr lang="en-US" altLang="en-US" sz="1100" b="1">
                <a:solidFill>
                  <a:srgbClr val="FF0000"/>
                </a:solidFill>
              </a:rPr>
              <a:t>Heights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7D6392-0AA1-4B5D-8D65-D43B3F29C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450" y="5153025"/>
            <a:ext cx="6699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FF0000"/>
                </a:solidFill>
              </a:rPr>
              <a:t>Gravity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1B01B-8111-450B-AF41-5D77D7C89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450" y="5535613"/>
            <a:ext cx="10017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FF0000"/>
                </a:solidFill>
              </a:rPr>
              <a:t>Geoid</a:t>
            </a:r>
          </a:p>
          <a:p>
            <a:r>
              <a:rPr lang="en-US" altLang="en-US" sz="1100" b="1">
                <a:solidFill>
                  <a:srgbClr val="FF0000"/>
                </a:solidFill>
              </a:rPr>
              <a:t>Undulations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2D7587-D34E-49D5-AD4A-FE03E85BC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5965825"/>
            <a:ext cx="11477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100" b="1">
                <a:solidFill>
                  <a:srgbClr val="FF0000"/>
                </a:solidFill>
              </a:rPr>
              <a:t>Deflections of</a:t>
            </a:r>
          </a:p>
          <a:p>
            <a:r>
              <a:rPr lang="en-US" altLang="en-US" sz="1100" b="1">
                <a:solidFill>
                  <a:srgbClr val="FF0000"/>
                </a:solidFill>
              </a:rPr>
              <a:t>the Vertical</a:t>
            </a:r>
          </a:p>
        </p:txBody>
      </p:sp>
      <p:sp>
        <p:nvSpPr>
          <p:cNvPr id="36876" name="Slide Number Placeholder 5">
            <a:extLst>
              <a:ext uri="{FF2B5EF4-FFF2-40B4-BE49-F238E27FC236}">
                <a16:creationId xmlns:a16="http://schemas.microsoft.com/office/drawing/2014/main" id="{BCBC865C-F53F-4F30-82ED-3B3CF9A1A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183F75C-0911-4049-A173-85EC930B7779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pPr/>
              <a:t>5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 animBg="1"/>
      <p:bldP spid="10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C318C708-A10C-4416-83E1-C67D513B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6525"/>
            <a:ext cx="8686800" cy="1143000"/>
          </a:xfrm>
        </p:spPr>
        <p:txBody>
          <a:bodyPr/>
          <a:lstStyle/>
          <a:p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Expected changes to orthometric heights</a:t>
            </a:r>
          </a:p>
        </p:txBody>
      </p:sp>
      <p:sp>
        <p:nvSpPr>
          <p:cNvPr id="38915" name="Slide Number Placeholder 4">
            <a:extLst>
              <a:ext uri="{FF2B5EF4-FFF2-40B4-BE49-F238E27FC236}">
                <a16:creationId xmlns:a16="http://schemas.microsoft.com/office/drawing/2014/main" id="{B574B769-3079-4DDF-86BD-DA537FF000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807E7B-C1C7-4386-9801-BC13665F1F74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pPr/>
              <a:t>6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6" name="Picture 5">
            <a:extLst>
              <a:ext uri="{FF2B5EF4-FFF2-40B4-BE49-F238E27FC236}">
                <a16:creationId xmlns:a16="http://schemas.microsoft.com/office/drawing/2014/main" id="{0AB417B6-D44E-4234-BBA1-5D3BC4EB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3699" r="10896" b="6523"/>
          <a:stretch>
            <a:fillRect/>
          </a:stretch>
        </p:blipFill>
        <p:spPr bwMode="auto">
          <a:xfrm>
            <a:off x="0" y="1279525"/>
            <a:ext cx="9078913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877EE25A-6AB0-4BE6-8D08-1DE92FB2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75" y="182563"/>
            <a:ext cx="8534400" cy="1143000"/>
          </a:xfrm>
        </p:spPr>
        <p:txBody>
          <a:bodyPr/>
          <a:lstStyle/>
          <a:p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Expected changes to orthometric heights</a:t>
            </a:r>
          </a:p>
        </p:txBody>
      </p:sp>
      <p:sp>
        <p:nvSpPr>
          <p:cNvPr id="39939" name="Slide Number Placeholder 4">
            <a:extLst>
              <a:ext uri="{FF2B5EF4-FFF2-40B4-BE49-F238E27FC236}">
                <a16:creationId xmlns:a16="http://schemas.microsoft.com/office/drawing/2014/main" id="{26425CB4-B83D-4AD1-A961-3421C2784C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A8B3DB-00D3-498D-8784-443707AA5BF1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pPr/>
              <a:t>7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940" name="Picture 5">
            <a:extLst>
              <a:ext uri="{FF2B5EF4-FFF2-40B4-BE49-F238E27FC236}">
                <a16:creationId xmlns:a16="http://schemas.microsoft.com/office/drawing/2014/main" id="{2E14198E-30DB-45FA-9940-DBDB00721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t="3026" r="17949" b="6859"/>
          <a:stretch>
            <a:fillRect/>
          </a:stretch>
        </p:blipFill>
        <p:spPr bwMode="auto">
          <a:xfrm>
            <a:off x="781050" y="1119188"/>
            <a:ext cx="7581900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83056062-839B-445C-B102-8ED5FBB1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0525"/>
            <a:ext cx="8229600" cy="1143000"/>
          </a:xfrm>
        </p:spPr>
        <p:txBody>
          <a:bodyPr/>
          <a:lstStyle/>
          <a:p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Definitional Relationship</a:t>
            </a:r>
          </a:p>
        </p:txBody>
      </p:sp>
      <p:sp>
        <p:nvSpPr>
          <p:cNvPr id="40963" name="Slide Number Placeholder 4">
            <a:extLst>
              <a:ext uri="{FF2B5EF4-FFF2-40B4-BE49-F238E27FC236}">
                <a16:creationId xmlns:a16="http://schemas.microsoft.com/office/drawing/2014/main" id="{AE5E82A4-4213-437B-8E48-514E85C97D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A5C6BE-75A1-4720-BBB6-2E169D1442FB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pPr/>
              <a:t>8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8AD27-EAE9-4DD2-8304-3B32504C64DF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5966" y="1722369"/>
            <a:ext cx="8718034" cy="5847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BAF57-028B-41DD-9706-AB2772E23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4129088"/>
            <a:ext cx="417512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Time-dependent </a:t>
            </a:r>
            <a:r>
              <a:rPr lang="en-US" altLang="en-US" u="sng"/>
              <a:t>ellipsoid heights</a:t>
            </a:r>
          </a:p>
          <a:p>
            <a:r>
              <a:rPr lang="en-US" altLang="en-US"/>
              <a:t>come from time-dependent</a:t>
            </a:r>
          </a:p>
          <a:p>
            <a:r>
              <a:rPr lang="en-US" altLang="en-US"/>
              <a:t>CORS coordinates which serve as control for your time-dependent GNSS survey.</a:t>
            </a:r>
          </a:p>
          <a:p>
            <a:endParaRPr lang="en-US" altLang="en-US"/>
          </a:p>
          <a:p>
            <a:r>
              <a:rPr lang="en-US" altLang="en-US"/>
              <a:t>They will be </a:t>
            </a:r>
            <a:r>
              <a:rPr lang="en-US" altLang="en-US" i="1"/>
              <a:t>modeled</a:t>
            </a:r>
            <a:r>
              <a:rPr lang="en-US" altLang="en-US"/>
              <a:t> in the IFVM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06DC4-2DAD-42E8-B610-9AADD0FAC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225" y="4198938"/>
            <a:ext cx="37877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Time-dependent </a:t>
            </a:r>
            <a:r>
              <a:rPr lang="en-US" altLang="en-US" u="sng"/>
              <a:t>geoid undulations</a:t>
            </a:r>
          </a:p>
          <a:p>
            <a:r>
              <a:rPr lang="en-US" altLang="en-US"/>
              <a:t>are </a:t>
            </a:r>
            <a:r>
              <a:rPr lang="en-US" altLang="en-US" i="1"/>
              <a:t>modeled</a:t>
            </a:r>
            <a:r>
              <a:rPr lang="en-US" altLang="en-US"/>
              <a:t> in the dynamic component of GEOID2022 (“DGEOID2022”), which will come from the geoid monitoring service, or GeMS.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89D4B514-AD80-4AD1-8708-14CD2A205DCC}"/>
              </a:ext>
            </a:extLst>
          </p:cNvPr>
          <p:cNvSpPr/>
          <p:nvPr/>
        </p:nvSpPr>
        <p:spPr>
          <a:xfrm rot="1613235">
            <a:off x="3529013" y="2212975"/>
            <a:ext cx="485775" cy="19081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76E88C6C-ED63-44D2-809D-BF33327D5921}"/>
              </a:ext>
            </a:extLst>
          </p:cNvPr>
          <p:cNvSpPr/>
          <p:nvPr/>
        </p:nvSpPr>
        <p:spPr>
          <a:xfrm rot="21052621">
            <a:off x="7007225" y="2389188"/>
            <a:ext cx="484188" cy="16573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>
            <a:extLst>
              <a:ext uri="{FF2B5EF4-FFF2-40B4-BE49-F238E27FC236}">
                <a16:creationId xmlns:a16="http://schemas.microsoft.com/office/drawing/2014/main" id="{D989B549-5DD9-490F-8EF0-5AE8475BD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77813"/>
            <a:ext cx="8382000" cy="1322387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GEOID2022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4000" b="1">
              <a:latin typeface="Helvetica" panose="020B0604020202020204" pitchFamily="34" charset="0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8D85D3CB-6FB0-4314-8ABF-E6DB8DF8D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A08FA2-3448-4077-946B-A77473FC32CC}" type="slidenum">
              <a:rPr lang="en-US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Rectangle 8">
            <a:extLst>
              <a:ext uri="{FF2B5EF4-FFF2-40B4-BE49-F238E27FC236}">
                <a16:creationId xmlns:a16="http://schemas.microsoft.com/office/drawing/2014/main" id="{D8A722D3-9ADC-45F0-81C6-A74BD03F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9" name="Rectangle 10">
            <a:extLst>
              <a:ext uri="{FF2B5EF4-FFF2-40B4-BE49-F238E27FC236}">
                <a16:creationId xmlns:a16="http://schemas.microsoft.com/office/drawing/2014/main" id="{7004339F-45C6-45C8-B8F7-0D5985398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0" name="Content Placeholder 2">
            <a:extLst>
              <a:ext uri="{FF2B5EF4-FFF2-40B4-BE49-F238E27FC236}">
                <a16:creationId xmlns:a16="http://schemas.microsoft.com/office/drawing/2014/main" id="{75B903BB-C396-4B03-AC46-9488E7B4784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42963" y="1371600"/>
            <a:ext cx="784860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is a realization of NAPGD2022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Same as the North-American Terrestrial Reference Frame 2022 (NATRF2022), it contains a dynamic component.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Reference ellipsoid: GRS80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coverage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NA and Pacific:  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0°N to 90°N,   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170° to 350°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Guam: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 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11°N to 22°N,  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143° to 148°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America Samoa: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10°S to 16S°,   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186° to 193°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100" b="1" dirty="0">
              <a:solidFill>
                <a:srgbClr val="333333"/>
              </a:solidFill>
              <a:latin typeface="Helvetica Neue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333333"/>
                </a:solidFill>
                <a:latin typeface="Helvetica Neue"/>
                <a:cs typeface="Arial" panose="020B0604020202020204" pitchFamily="34" charset="0"/>
              </a:rPr>
              <a:t>	Spatial resolution: 1’x1’ 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Them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31660</TotalTime>
  <Words>1554</Words>
  <Application>Microsoft Office PowerPoint</Application>
  <PresentationFormat>On-screen Show (4:3)</PresentationFormat>
  <Paragraphs>298</Paragraphs>
  <Slides>32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ＭＳ Ｐゴシック</vt:lpstr>
      <vt:lpstr>SimSun</vt:lpstr>
      <vt:lpstr>Arial</vt:lpstr>
      <vt:lpstr>Calibri</vt:lpstr>
      <vt:lpstr>Gill Sans MT</vt:lpstr>
      <vt:lpstr>Helvetica</vt:lpstr>
      <vt:lpstr>Helvetica Neue</vt:lpstr>
      <vt:lpstr>Times New Roman</vt:lpstr>
      <vt:lpstr>4_Office Theme</vt:lpstr>
      <vt:lpstr>Progress of the GEOID2022</vt:lpstr>
      <vt:lpstr>GEOID2022 development teams </vt:lpstr>
      <vt:lpstr>Outline </vt:lpstr>
      <vt:lpstr> Why NAPGD2022?  Replacing NAVD 88 (and ASVD02, PRVD02, NMVD03, GUVD04, VIVD09, all geoid models, all deflection of the vertical models, all surface gravity models, and IGLD85)</vt:lpstr>
      <vt:lpstr>Replacing NAVD 88</vt:lpstr>
      <vt:lpstr>Expected changes to orthometric heights</vt:lpstr>
      <vt:lpstr>Expected changes to orthometric heights</vt:lpstr>
      <vt:lpstr>Definitional Relationship</vt:lpstr>
      <vt:lpstr>Definition of GEOID2022 </vt:lpstr>
      <vt:lpstr>PowerPoint Presentation</vt:lpstr>
      <vt:lpstr>Parameters used in GEOID2022</vt:lpstr>
      <vt:lpstr>Data for GEOID2022 (common data sets)    </vt:lpstr>
      <vt:lpstr>PowerPoint Presentation</vt:lpstr>
      <vt:lpstr>Gravity for the Redefinition of the Vertical Datum(GRAV-D)   </vt:lpstr>
      <vt:lpstr>PowerPoint Presentation</vt:lpstr>
      <vt:lpstr>Annual experimental geoid computation</vt:lpstr>
      <vt:lpstr>Geoid computation at NGS, CGS/INEGI</vt:lpstr>
      <vt:lpstr>Geoid computation methods  </vt:lpstr>
      <vt:lpstr>Computation methods </vt:lpstr>
      <vt:lpstr>xGEOID20 – the first joint model</vt:lpstr>
      <vt:lpstr>Geoid differences (NGS – CGS) (2020B)</vt:lpstr>
      <vt:lpstr>Geoid differences (NGS – CGS) in Colorado</vt:lpstr>
      <vt:lpstr>Geoid validation</vt:lpstr>
      <vt:lpstr>STD of h–H–N state by state (U.S.A.) </vt:lpstr>
      <vt:lpstr>Great Lakes satellite altimetry comparisons </vt:lpstr>
      <vt:lpstr>Residual geoid along three GSVS lines </vt:lpstr>
      <vt:lpstr>Geoid slope comparisons of three GSVS lines </vt:lpstr>
      <vt:lpstr>xGEOID20 1σ error grids </vt:lpstr>
      <vt:lpstr>Conclusions   </vt:lpstr>
      <vt:lpstr>On-going research  </vt:lpstr>
      <vt:lpstr>GEOID2022 schedule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Geoid Modeling at NGS</dc:title>
  <dc:creator>Preferred Customer</dc:creator>
  <cp:lastModifiedBy>Yan Wang</cp:lastModifiedBy>
  <cp:revision>957</cp:revision>
  <cp:lastPrinted>2017-07-13T20:03:18Z</cp:lastPrinted>
  <dcterms:created xsi:type="dcterms:W3CDTF">2016-09-15T20:25:29Z</dcterms:created>
  <dcterms:modified xsi:type="dcterms:W3CDTF">2022-10-13T14:57:47Z</dcterms:modified>
</cp:coreProperties>
</file>