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Default Extension="wav" ContentType="audio/wav"/>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48" r:id="rId2"/>
  </p:sldMasterIdLst>
  <p:notesMasterIdLst>
    <p:notesMasterId r:id="rId68"/>
  </p:notesMasterIdLst>
  <p:sldIdLst>
    <p:sldId id="256" r:id="rId3"/>
    <p:sldId id="258" r:id="rId4"/>
    <p:sldId id="264" r:id="rId5"/>
    <p:sldId id="265" r:id="rId6"/>
    <p:sldId id="260" r:id="rId7"/>
    <p:sldId id="277" r:id="rId8"/>
    <p:sldId id="270" r:id="rId9"/>
    <p:sldId id="267" r:id="rId10"/>
    <p:sldId id="278" r:id="rId11"/>
    <p:sldId id="332" r:id="rId12"/>
    <p:sldId id="262" r:id="rId13"/>
    <p:sldId id="263" r:id="rId14"/>
    <p:sldId id="279" r:id="rId15"/>
    <p:sldId id="281" r:id="rId16"/>
    <p:sldId id="280" r:id="rId17"/>
    <p:sldId id="268" r:id="rId18"/>
    <p:sldId id="271" r:id="rId19"/>
    <p:sldId id="282" r:id="rId20"/>
    <p:sldId id="269" r:id="rId21"/>
    <p:sldId id="283" r:id="rId22"/>
    <p:sldId id="285" r:id="rId23"/>
    <p:sldId id="284" r:id="rId24"/>
    <p:sldId id="286" r:id="rId25"/>
    <p:sldId id="292" r:id="rId26"/>
    <p:sldId id="288" r:id="rId27"/>
    <p:sldId id="289" r:id="rId28"/>
    <p:sldId id="291" r:id="rId29"/>
    <p:sldId id="290" r:id="rId30"/>
    <p:sldId id="287" r:id="rId31"/>
    <p:sldId id="294" r:id="rId32"/>
    <p:sldId id="295" r:id="rId33"/>
    <p:sldId id="293" r:id="rId34"/>
    <p:sldId id="312" r:id="rId35"/>
    <p:sldId id="314" r:id="rId36"/>
    <p:sldId id="313" r:id="rId37"/>
    <p:sldId id="297" r:id="rId38"/>
    <p:sldId id="298" r:id="rId39"/>
    <p:sldId id="299" r:id="rId40"/>
    <p:sldId id="300" r:id="rId41"/>
    <p:sldId id="301" r:id="rId42"/>
    <p:sldId id="302" r:id="rId43"/>
    <p:sldId id="303" r:id="rId44"/>
    <p:sldId id="304" r:id="rId45"/>
    <p:sldId id="305" r:id="rId46"/>
    <p:sldId id="306" r:id="rId47"/>
    <p:sldId id="307" r:id="rId48"/>
    <p:sldId id="308" r:id="rId49"/>
    <p:sldId id="309" r:id="rId50"/>
    <p:sldId id="310" r:id="rId51"/>
    <p:sldId id="327" r:id="rId52"/>
    <p:sldId id="296" r:id="rId53"/>
    <p:sldId id="315" r:id="rId54"/>
    <p:sldId id="334" r:id="rId55"/>
    <p:sldId id="335" r:id="rId56"/>
    <p:sldId id="336" r:id="rId57"/>
    <p:sldId id="316" r:id="rId58"/>
    <p:sldId id="317" r:id="rId59"/>
    <p:sldId id="318" r:id="rId60"/>
    <p:sldId id="322" r:id="rId61"/>
    <p:sldId id="333" r:id="rId62"/>
    <p:sldId id="323" r:id="rId63"/>
    <p:sldId id="328" r:id="rId64"/>
    <p:sldId id="325" r:id="rId65"/>
    <p:sldId id="326" r:id="rId66"/>
    <p:sldId id="337" r:id="rId67"/>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2829" autoAdjust="0"/>
    <p:restoredTop sz="84888" autoAdjust="0"/>
  </p:normalViewPr>
  <p:slideViewPr>
    <p:cSldViewPr>
      <p:cViewPr>
        <p:scale>
          <a:sx n="64" d="100"/>
          <a:sy n="64" d="100"/>
        </p:scale>
        <p:origin x="-264" y="-48"/>
      </p:cViewPr>
      <p:guideLst>
        <p:guide orient="horz" pos="2160"/>
        <p:guide pos="2880"/>
      </p:guideLst>
    </p:cSldViewPr>
  </p:slideViewPr>
  <p:notesTextViewPr>
    <p:cViewPr>
      <p:scale>
        <a:sx n="100" d="100"/>
        <a:sy n="100" d="100"/>
      </p:scale>
      <p:origin x="0" y="0"/>
    </p:cViewPr>
  </p:notesTextViewPr>
  <p:sorterViewPr>
    <p:cViewPr>
      <p:scale>
        <a:sx n="72" d="100"/>
        <a:sy n="72" d="100"/>
      </p:scale>
      <p:origin x="0" y="13314"/>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69424"/>
          </a:xfrm>
          <a:prstGeom prst="rect">
            <a:avLst/>
          </a:prstGeom>
        </p:spPr>
        <p:txBody>
          <a:bodyPr vert="horz" lIns="94229" tIns="47114" rIns="94229" bIns="47114" rtlCol="0"/>
          <a:lstStyle>
            <a:lvl1pPr algn="r">
              <a:defRPr sz="1200"/>
            </a:lvl1pPr>
          </a:lstStyle>
          <a:p>
            <a:fld id="{08D748F7-1200-4AF2-9050-F7AD562C32B9}" type="datetimeFigureOut">
              <a:rPr lang="en-US" smtClean="0"/>
              <a:pPr/>
              <a:t>6/15/2011</a:t>
            </a:fld>
            <a:endParaRPr lang="en-US"/>
          </a:p>
        </p:txBody>
      </p:sp>
      <p:sp>
        <p:nvSpPr>
          <p:cNvPr id="4" name="Slide Image Placeholder 3"/>
          <p:cNvSpPr>
            <a:spLocks noGrp="1" noRot="1" noChangeAspect="1"/>
          </p:cNvSpPr>
          <p:nvPr>
            <p:ph type="sldImg" idx="2"/>
          </p:nvPr>
        </p:nvSpPr>
        <p:spPr>
          <a:xfrm>
            <a:off x="1204913" y="704850"/>
            <a:ext cx="4692650" cy="3519488"/>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29" tIns="47114" rIns="94229" bIns="4711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4229" tIns="47114" rIns="94229" bIns="47114" rtlCol="0" anchor="b"/>
          <a:lstStyle>
            <a:lvl1pPr algn="r">
              <a:defRPr sz="1200"/>
            </a:lvl1pPr>
          </a:lstStyle>
          <a:p>
            <a:fld id="{60B055B8-8324-46F3-BCF7-FE052D89A14F}"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B055B8-8324-46F3-BCF7-FE052D89A14F}"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illustrates the contours, in </a:t>
            </a:r>
            <a:r>
              <a:rPr lang="en-US" dirty="0" err="1" smtClean="0"/>
              <a:t>milligals</a:t>
            </a:r>
            <a:r>
              <a:rPr lang="en-US" dirty="0" smtClean="0"/>
              <a:t>, of the global </a:t>
            </a:r>
            <a:r>
              <a:rPr lang="en-US" dirty="0" err="1" smtClean="0"/>
              <a:t>geoid</a:t>
            </a:r>
            <a:r>
              <a:rPr lang="en-US" dirty="0" smtClean="0"/>
              <a:t> model, as determined by satellite data.  We start with this and develop a hybrid</a:t>
            </a:r>
            <a:r>
              <a:rPr lang="en-US" baseline="0" dirty="0" smtClean="0"/>
              <a:t> model for </a:t>
            </a:r>
            <a:r>
              <a:rPr lang="en-US" baseline="0" smtClean="0"/>
              <a:t>the US </a:t>
            </a:r>
            <a:r>
              <a:rPr lang="en-US" baseline="0" dirty="0" smtClean="0"/>
              <a:t>by utilizing data points that have leveled NAVD88 heights and NAD83 ellipsoid heights and that are likely to not have moved vertically between those 2 measurements.</a:t>
            </a:r>
            <a:endParaRPr lang="en-US" dirty="0"/>
          </a:p>
        </p:txBody>
      </p:sp>
      <p:sp>
        <p:nvSpPr>
          <p:cNvPr id="4" name="Slide Number Placeholder 3"/>
          <p:cNvSpPr>
            <a:spLocks noGrp="1"/>
          </p:cNvSpPr>
          <p:nvPr>
            <p:ph type="sldNum" sz="quarter" idx="10"/>
          </p:nvPr>
        </p:nvSpPr>
        <p:spPr/>
        <p:txBody>
          <a:bodyPr/>
          <a:lstStyle/>
          <a:p>
            <a:fld id="{60B055B8-8324-46F3-BCF7-FE052D89A14F}" type="slidenum">
              <a:rPr lang="en-US" smtClean="0"/>
              <a:pPr/>
              <a:t>18</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45C20AEC-12F5-4C1F-89A6-C175563E83B3}" type="slidenum">
              <a:rPr lang="en-US" smtClean="0">
                <a:latin typeface="Arial" pitchFamily="34" charset="0"/>
              </a:rPr>
              <a:pPr/>
              <a:t>19</a:t>
            </a:fld>
            <a:endParaRPr lang="en-US" smtClean="0">
              <a:latin typeface="Arial" pitchFamily="34"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r>
              <a:rPr lang="en-US" dirty="0" smtClean="0">
                <a:latin typeface="Arial" pitchFamily="34" charset="0"/>
              </a:rPr>
              <a:t>New points for 09 include data from Height Modernization projects: Leveling/GPS from BMs to CGPS in southern CA;</a:t>
            </a:r>
          </a:p>
          <a:p>
            <a:pPr eaLnBrk="1" hangingPunct="1"/>
            <a:r>
              <a:rPr lang="en-US" dirty="0" smtClean="0">
                <a:latin typeface="Arial" pitchFamily="34" charset="0"/>
              </a:rPr>
              <a:t>GPS data on BMs in San Joaquin Valley and northern CA. Yellow dots represent those HPGN marks that were leveled to from NGVD29 but which were improperly coded as NAVD88 in the database.  Their use in G03 probably contributed to the errors in the model in the Central Valley that were seen.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0D28A726-C0EC-4691-A6EB-0ED6F6BBC9A6}" type="slidenum">
              <a:rPr lang="en-US" smtClean="0"/>
              <a:pPr/>
              <a:t>21</a:t>
            </a:fld>
            <a:endParaRPr lang="en-US" smtClean="0"/>
          </a:p>
        </p:txBody>
      </p:sp>
      <p:sp>
        <p:nvSpPr>
          <p:cNvPr id="101379" name="Rectangle 2"/>
          <p:cNvSpPr>
            <a:spLocks noGrp="1" noRot="1" noChangeAspect="1" noChangeArrowheads="1" noTextEdit="1"/>
          </p:cNvSpPr>
          <p:nvPr>
            <p:ph type="sldImg"/>
          </p:nvPr>
        </p:nvSpPr>
        <p:spPr>
          <a:xfrm>
            <a:off x="1212850" y="701675"/>
            <a:ext cx="4678363" cy="3508375"/>
          </a:xfrm>
          <a:ln/>
        </p:spPr>
      </p:sp>
      <p:sp>
        <p:nvSpPr>
          <p:cNvPr id="101380" name="Rectangle 3"/>
          <p:cNvSpPr>
            <a:spLocks noGrp="1" noChangeArrowheads="1"/>
          </p:cNvSpPr>
          <p:nvPr>
            <p:ph type="body" idx="1"/>
          </p:nvPr>
        </p:nvSpPr>
        <p:spPr>
          <a:xfrm>
            <a:off x="946997" y="4444136"/>
            <a:ext cx="5208482" cy="4211667"/>
          </a:xfrm>
          <a:noFill/>
          <a:ln/>
        </p:spPr>
        <p:txBody>
          <a:bodyPr/>
          <a:lstStyle/>
          <a:p>
            <a:pPr eaLnBrk="1" hangingPunct="1"/>
            <a:r>
              <a:rPr lang="en-US" sz="1000" dirty="0" smtClean="0"/>
              <a:t>It turns out that MSL is a close approximation to another surface, defined by gravity, called the </a:t>
            </a:r>
            <a:r>
              <a:rPr lang="en-US" sz="1000" b="1" dirty="0" err="1" smtClean="0"/>
              <a:t>geoid</a:t>
            </a:r>
            <a:r>
              <a:rPr lang="en-US" sz="1000" dirty="0" smtClean="0"/>
              <a:t>, which is the </a:t>
            </a:r>
            <a:r>
              <a:rPr lang="en-US" sz="1000" i="1" dirty="0" smtClean="0"/>
              <a:t>true zero surface for measuring elevations</a:t>
            </a:r>
            <a:r>
              <a:rPr lang="en-US" sz="1000" dirty="0" smtClean="0"/>
              <a:t>. Because we cannot directly see the </a:t>
            </a:r>
            <a:r>
              <a:rPr lang="en-US" sz="1000" dirty="0" err="1" smtClean="0"/>
              <a:t>geoid</a:t>
            </a:r>
            <a:r>
              <a:rPr lang="en-US" sz="1000" dirty="0" smtClean="0"/>
              <a:t> surface, we cannot actually measure the heights above or below the </a:t>
            </a:r>
            <a:r>
              <a:rPr lang="en-US" sz="1000" dirty="0" err="1" smtClean="0"/>
              <a:t>geoid</a:t>
            </a:r>
            <a:r>
              <a:rPr lang="en-US" sz="1000" dirty="0" smtClean="0"/>
              <a:t> surface. We must infer where this surface is by making gravity measurements and by modeling it mathematically. For practical purposes, we assume that at the coastline the </a:t>
            </a:r>
            <a:r>
              <a:rPr lang="en-US" sz="1000" dirty="0" err="1" smtClean="0"/>
              <a:t>geoid</a:t>
            </a:r>
            <a:r>
              <a:rPr lang="en-US" sz="1000" dirty="0" smtClean="0"/>
              <a:t> and the MSL surfaces are essentially the same. Nevertheless, as we move inland we measure heights relative to the zero height at the coast, which in effect means relative to MSL. </a:t>
            </a:r>
          </a:p>
          <a:p>
            <a:pPr eaLnBrk="1" hangingPunct="1"/>
            <a:endParaRPr lang="en-US" sz="1000" dirty="0" smtClean="0"/>
          </a:p>
          <a:p>
            <a:pPr eaLnBrk="1" hangingPunct="1"/>
            <a:r>
              <a:rPr lang="en-US" sz="1000" dirty="0" smtClean="0"/>
              <a:t>Definition: NGVD29 – The National Geodetic Vertical Datum of 1929…</a:t>
            </a:r>
          </a:p>
          <a:p>
            <a:pPr eaLnBrk="1" hangingPunct="1"/>
            <a:r>
              <a:rPr lang="en-US" sz="1000" dirty="0" smtClean="0"/>
              <a:t>The </a:t>
            </a:r>
            <a:r>
              <a:rPr lang="en-US" sz="1000" b="1" dirty="0" smtClean="0"/>
              <a:t>Sea Level Datum of 1929</a:t>
            </a:r>
            <a:r>
              <a:rPr lang="en-US" sz="1000" dirty="0" smtClean="0"/>
              <a:t> was the vertical control datum established for vertical control surveying in the United States of America by the General Adjustment of 1929. The datum was used to measure elevation or altitude above, and depression or depth below, mean sea level (MSL).</a:t>
            </a:r>
          </a:p>
          <a:p>
            <a:pPr eaLnBrk="1" hangingPunct="1"/>
            <a:r>
              <a:rPr lang="en-US" sz="1000" dirty="0" smtClean="0"/>
              <a:t>Mean sea level was measured at 26 tide gauges: 21 in the United States and 5 in Canada. The datum was defined by the observed heights of mean sea level at the 26 tide gauges and by the set of elevations of all bench marks resulting from the adjustment. The adjustment required a total of 66,315 miles (106,724 km) of leveling with 246 closed circuits and 25 circuits at sea level.</a:t>
            </a:r>
          </a:p>
          <a:p>
            <a:pPr eaLnBrk="1" hangingPunct="1"/>
            <a:r>
              <a:rPr lang="en-US" sz="1000" dirty="0" smtClean="0"/>
              <a:t>Since the Sea Level Datum of 1929 was a hybrid model, it was not a pure model of mean sea level, the </a:t>
            </a:r>
            <a:r>
              <a:rPr lang="en-US" sz="1000" dirty="0" err="1" smtClean="0"/>
              <a:t>geoid</a:t>
            </a:r>
            <a:r>
              <a:rPr lang="en-US" sz="1000" dirty="0" smtClean="0"/>
              <a:t>, or any other </a:t>
            </a:r>
            <a:r>
              <a:rPr lang="en-US" sz="1000" dirty="0" err="1" smtClean="0"/>
              <a:t>equipotential</a:t>
            </a:r>
            <a:r>
              <a:rPr lang="en-US" sz="1000" dirty="0" smtClean="0"/>
              <a:t> surface. Therefore, it was renamed the National Geodetic Vertical Datum of 1929 (NGVD 29) in 1973. The NGVD 29 datum was subsequently replaced by the North American Vertical Datum of 1988 (NAVD 88) based upon the General Adjustment of the North American Datum of 1988.</a:t>
            </a:r>
          </a:p>
          <a:p>
            <a:pPr eaLnBrk="1" hangingPunct="1"/>
            <a:endParaRPr lang="en-US" sz="1000"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D50CC89A-0E2C-4414-8162-E471C7858615}" type="slidenum">
              <a:rPr lang="en-US" smtClean="0"/>
              <a:pPr/>
              <a:t>22</a:t>
            </a:fld>
            <a:endParaRPr lang="en-US" smtClean="0"/>
          </a:p>
        </p:txBody>
      </p:sp>
      <p:sp>
        <p:nvSpPr>
          <p:cNvPr id="106499" name="Rectangle 2"/>
          <p:cNvSpPr>
            <a:spLocks noGrp="1" noRot="1" noChangeAspect="1" noChangeArrowheads="1" noTextEdit="1"/>
          </p:cNvSpPr>
          <p:nvPr>
            <p:ph type="sldImg"/>
          </p:nvPr>
        </p:nvSpPr>
        <p:spPr>
          <a:xfrm>
            <a:off x="1211263" y="700088"/>
            <a:ext cx="4681537" cy="3509962"/>
          </a:xfrm>
          <a:ln/>
        </p:spPr>
      </p:sp>
      <p:sp>
        <p:nvSpPr>
          <p:cNvPr id="106500" name="Rectangle 3"/>
          <p:cNvSpPr>
            <a:spLocks noGrp="1" noChangeArrowheads="1"/>
          </p:cNvSpPr>
          <p:nvPr>
            <p:ph type="body" idx="1"/>
          </p:nvPr>
        </p:nvSpPr>
        <p:spPr>
          <a:xfrm>
            <a:off x="946997" y="4445739"/>
            <a:ext cx="5208482" cy="4210064"/>
          </a:xfrm>
          <a:noFill/>
          <a:ln/>
        </p:spPr>
        <p:txBody>
          <a:bodyPr/>
          <a:lstStyle/>
          <a:p>
            <a:pPr eaLnBrk="1" hangingPunct="1"/>
            <a:r>
              <a:rPr lang="en-US" dirty="0" smtClean="0"/>
              <a:t>NGVD29 consisted of the national vertical network referenced to 26 tide stations along the coast of North America</a:t>
            </a:r>
          </a:p>
          <a:p>
            <a:pPr eaLnBrk="1" hangingPunct="1"/>
            <a:r>
              <a:rPr lang="en-US" b="1" dirty="0" smtClean="0">
                <a:solidFill>
                  <a:srgbClr val="FF0000"/>
                </a:solidFill>
              </a:rPr>
              <a:t>Click</a:t>
            </a:r>
          </a:p>
          <a:p>
            <a:pPr eaLnBrk="1" hangingPunct="1"/>
            <a:r>
              <a:rPr lang="en-US" dirty="0" smtClean="0"/>
              <a:t>That network was warped or twisted to fit those tide stations.  The difference between the </a:t>
            </a:r>
            <a:r>
              <a:rPr lang="en-US" dirty="0" err="1" smtClean="0"/>
              <a:t>geoid</a:t>
            </a:r>
            <a:r>
              <a:rPr lang="en-US" dirty="0" smtClean="0"/>
              <a:t> (what we run levels on) and LMSL is not the same for every tide station due to prevailing winds, ocean current, etc.  It is that difference that warped the network.</a:t>
            </a:r>
          </a:p>
          <a:p>
            <a:pPr eaLnBrk="1" hangingPunct="1"/>
            <a:r>
              <a:rPr lang="en-US" b="1" dirty="0" smtClean="0">
                <a:solidFill>
                  <a:srgbClr val="FF0000"/>
                </a:solidFill>
              </a:rPr>
              <a:t>Click</a:t>
            </a:r>
            <a:endParaRPr lang="en-US" dirty="0" smtClean="0">
              <a:solidFill>
                <a:srgbClr val="FF0000"/>
              </a:solidFill>
            </a:endParaRPr>
          </a:p>
          <a:p>
            <a:pPr eaLnBrk="1" hangingPunct="1"/>
            <a:r>
              <a:rPr lang="en-US" dirty="0" smtClean="0"/>
              <a:t>NAVD88 utilized additional leveling data along with gravity measurements (to measure the </a:t>
            </a:r>
            <a:r>
              <a:rPr lang="en-US" dirty="0" err="1" smtClean="0"/>
              <a:t>geoid</a:t>
            </a:r>
            <a:r>
              <a:rPr lang="en-US" dirty="0" smtClean="0"/>
              <a:t>) and was referenced to only one tide station on the St. Lawrence Seaway.  As you can see in the graphic, the network was </a:t>
            </a:r>
            <a:r>
              <a:rPr lang="en-US" dirty="0" err="1" smtClean="0"/>
              <a:t>unwarped</a:t>
            </a:r>
            <a:r>
              <a:rPr lang="en-US" dirty="0" smtClean="0"/>
              <a:t> which changes those reference mark’s elevations (differences between NAVD88 and the local mean sea level shown)  This is not the difference between NAVD88 and NGVD29 but it is a representation of what happened.</a:t>
            </a:r>
          </a:p>
          <a:p>
            <a:pPr eaLnBrk="1" hangingPunct="1"/>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pPr defTabSz="984958"/>
            <a:fld id="{E007540C-4AF4-49FF-8CBC-8F33D6F5A1AC}" type="slidenum">
              <a:rPr lang="en-US" smtClean="0">
                <a:latin typeface="Arial" pitchFamily="34" charset="0"/>
              </a:rPr>
              <a:pPr defTabSz="984958"/>
              <a:t>26</a:t>
            </a:fld>
            <a:endParaRPr lang="en-US" dirty="0" smtClean="0">
              <a:latin typeface="Arial" pitchFamily="34" charset="0"/>
            </a:endParaRPr>
          </a:p>
        </p:txBody>
      </p:sp>
      <p:sp>
        <p:nvSpPr>
          <p:cNvPr id="174083" name="Rectangle 2"/>
          <p:cNvSpPr>
            <a:spLocks noGrp="1" noRot="1" noChangeAspect="1" noChangeArrowheads="1" noTextEdit="1"/>
          </p:cNvSpPr>
          <p:nvPr>
            <p:ph type="sldImg"/>
          </p:nvPr>
        </p:nvSpPr>
        <p:spPr>
          <a:xfrm>
            <a:off x="1209675" y="708025"/>
            <a:ext cx="4694238" cy="3519488"/>
          </a:xfrm>
          <a:ln/>
        </p:spPr>
      </p:sp>
      <p:sp>
        <p:nvSpPr>
          <p:cNvPr id="174084" name="Rectangle 3"/>
          <p:cNvSpPr>
            <a:spLocks noGrp="1" noChangeArrowheads="1"/>
          </p:cNvSpPr>
          <p:nvPr>
            <p:ph type="body" idx="1"/>
          </p:nvPr>
        </p:nvSpPr>
        <p:spPr>
          <a:xfrm>
            <a:off x="947241" y="4459528"/>
            <a:ext cx="5207996" cy="4222641"/>
          </a:xfrm>
          <a:noFill/>
          <a:ln/>
        </p:spPr>
        <p:txBody>
          <a:bodyPr/>
          <a:lstStyle/>
          <a:p>
            <a:pPr eaLnBrk="1" hangingPunct="1"/>
            <a:endParaRPr lang="en-US"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B761F6-4E5C-43C3-A2E5-92D52A0A66DF}" type="slidenum">
              <a:rPr lang="en-US"/>
              <a:pPr/>
              <a:t>29</a:t>
            </a:fld>
            <a:endParaRPr lang="en-US" dirty="0"/>
          </a:p>
        </p:txBody>
      </p:sp>
      <p:sp>
        <p:nvSpPr>
          <p:cNvPr id="749570" name="Rectangle 2"/>
          <p:cNvSpPr>
            <a:spLocks noGrp="1" noRot="1" noChangeAspect="1" noChangeArrowheads="1" noTextEdit="1"/>
          </p:cNvSpPr>
          <p:nvPr>
            <p:ph type="sldImg"/>
          </p:nvPr>
        </p:nvSpPr>
        <p:spPr>
          <a:ln/>
        </p:spPr>
      </p:sp>
      <p:sp>
        <p:nvSpPr>
          <p:cNvPr id="7495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3 worst vector groups involve the same station, PT44, so clearly something is wrong.  Using Google Earth to look at it, we can see that there are tall evergreen trees very close, so the site is no longer GPS-friendly.</a:t>
            </a:r>
          </a:p>
          <a:p>
            <a:endParaRPr lang="en-US" baseline="0" dirty="0" smtClean="0"/>
          </a:p>
          <a:p>
            <a:r>
              <a:rPr lang="en-US" baseline="0" dirty="0" smtClean="0"/>
              <a:t>S300 is a CGPS and being on the edge is not necessarily to include in the local network.</a:t>
            </a:r>
            <a:endParaRPr lang="en-US" dirty="0"/>
          </a:p>
        </p:txBody>
      </p:sp>
      <p:sp>
        <p:nvSpPr>
          <p:cNvPr id="4" name="Slide Number Placeholder 3"/>
          <p:cNvSpPr>
            <a:spLocks noGrp="1"/>
          </p:cNvSpPr>
          <p:nvPr>
            <p:ph type="sldNum" sz="quarter" idx="10"/>
          </p:nvPr>
        </p:nvSpPr>
        <p:spPr/>
        <p:txBody>
          <a:bodyPr/>
          <a:lstStyle/>
          <a:p>
            <a:fld id="{60B055B8-8324-46F3-BCF7-FE052D89A14F}" type="slidenum">
              <a:rPr lang="en-US" smtClean="0"/>
              <a:pPr/>
              <a:t>33</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After editing/removing</a:t>
            </a:r>
            <a:r>
              <a:rPr lang="en-US" baseline="0" dirty="0" smtClean="0"/>
              <a:t> outlier baselines when there are more than 2, the worst that can not be fixed starts at 3.1 cm.  Which is really quite good.  About 5%, which is the norm, of the baselines, </a:t>
            </a:r>
            <a:r>
              <a:rPr lang="en-US" baseline="0" dirty="0" err="1" smtClean="0"/>
              <a:t>eg</a:t>
            </a:r>
            <a:r>
              <a:rPr lang="en-US" baseline="0" dirty="0" smtClean="0"/>
              <a:t>, 2 stations simultaneously, of this project—both sessions because it is simpler than guessing at which was the bad observation period-- had to be </a:t>
            </a:r>
            <a:r>
              <a:rPr lang="en-US" baseline="0" dirty="0" err="1" smtClean="0"/>
              <a:t>reobserved</a:t>
            </a:r>
            <a:r>
              <a:rPr lang="en-US" baseline="0" dirty="0" smtClean="0"/>
              <a:t> to meet the 2cm criteria.</a:t>
            </a:r>
            <a:endParaRPr lang="en-US" dirty="0"/>
          </a:p>
        </p:txBody>
      </p:sp>
      <p:sp>
        <p:nvSpPr>
          <p:cNvPr id="4" name="Slide Number Placeholder 3"/>
          <p:cNvSpPr>
            <a:spLocks noGrp="1"/>
          </p:cNvSpPr>
          <p:nvPr>
            <p:ph type="sldNum" sz="quarter" idx="10"/>
          </p:nvPr>
        </p:nvSpPr>
        <p:spPr/>
        <p:txBody>
          <a:bodyPr/>
          <a:lstStyle/>
          <a:p>
            <a:fld id="{60B055B8-8324-46F3-BCF7-FE052D89A14F}" type="slidenum">
              <a:rPr lang="en-US" smtClean="0"/>
              <a:pPr/>
              <a:t>35</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p:spPr>
        <p:txBody>
          <a:bodyPr/>
          <a:lstStyle/>
          <a:p>
            <a:r>
              <a:rPr lang="en-US" smtClean="0">
                <a:latin typeface="Arial" pitchFamily="34" charset="0"/>
              </a:rPr>
              <a:t>Shown on the state are the 12 Caltrans districts; the counties are arranged by which CT District they are in.</a:t>
            </a:r>
          </a:p>
        </p:txBody>
      </p:sp>
      <p:sp>
        <p:nvSpPr>
          <p:cNvPr id="64516" name="Slide Number Placeholder 3"/>
          <p:cNvSpPr>
            <a:spLocks noGrp="1"/>
          </p:cNvSpPr>
          <p:nvPr>
            <p:ph type="sldNum" sz="quarter" idx="5"/>
          </p:nvPr>
        </p:nvSpPr>
        <p:spPr>
          <a:noFill/>
        </p:spPr>
        <p:txBody>
          <a:bodyPr/>
          <a:lstStyle/>
          <a:p>
            <a:fld id="{17464306-126A-418E-9963-F2C22C9F4892}" type="slidenum">
              <a:rPr lang="en-US" smtClean="0">
                <a:latin typeface="Arial" pitchFamily="34" charset="0"/>
              </a:rPr>
              <a:pPr/>
              <a:t>42</a:t>
            </a:fld>
            <a:endParaRPr lang="en-US"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Alameda</a:t>
            </a:r>
            <a:r>
              <a:rPr lang="en-US" baseline="0" dirty="0" smtClean="0"/>
              <a:t> County</a:t>
            </a:r>
            <a:endParaRPr lang="en-US" dirty="0"/>
          </a:p>
        </p:txBody>
      </p:sp>
      <p:sp>
        <p:nvSpPr>
          <p:cNvPr id="4" name="Slide Number Placeholder 3"/>
          <p:cNvSpPr>
            <a:spLocks noGrp="1"/>
          </p:cNvSpPr>
          <p:nvPr>
            <p:ph type="sldNum" sz="quarter" idx="10"/>
          </p:nvPr>
        </p:nvSpPr>
        <p:spPr/>
        <p:txBody>
          <a:bodyPr/>
          <a:lstStyle/>
          <a:p>
            <a:fld id="{60B055B8-8324-46F3-BCF7-FE052D89A14F}" type="slidenum">
              <a:rPr lang="en-US" smtClean="0"/>
              <a:pPr/>
              <a:t>46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0F420550-9E28-4819-923C-D6FB565E255E}" type="slidenum">
              <a:rPr lang="en-US" smtClean="0"/>
              <a:pPr/>
              <a:t>6</a:t>
            </a:fld>
            <a:endParaRPr lang="en-US" smtClean="0"/>
          </a:p>
        </p:txBody>
      </p:sp>
      <p:sp>
        <p:nvSpPr>
          <p:cNvPr id="95235" name="Rectangle 2"/>
          <p:cNvSpPr>
            <a:spLocks noGrp="1" noRot="1" noChangeAspect="1" noChangeArrowheads="1" noTextEdit="1"/>
          </p:cNvSpPr>
          <p:nvPr>
            <p:ph type="sldImg"/>
          </p:nvPr>
        </p:nvSpPr>
        <p:spPr>
          <a:xfrm>
            <a:off x="1211263" y="700088"/>
            <a:ext cx="4681537" cy="3509962"/>
          </a:xfrm>
          <a:ln/>
        </p:spPr>
      </p:sp>
      <p:sp>
        <p:nvSpPr>
          <p:cNvPr id="95236" name="Rectangle 3"/>
          <p:cNvSpPr>
            <a:spLocks noGrp="1" noChangeArrowheads="1"/>
          </p:cNvSpPr>
          <p:nvPr>
            <p:ph type="body" idx="1"/>
          </p:nvPr>
        </p:nvSpPr>
        <p:spPr>
          <a:xfrm>
            <a:off x="946997" y="4444136"/>
            <a:ext cx="5208482" cy="4211667"/>
          </a:xfrm>
          <a:noFill/>
          <a:ln/>
        </p:spPr>
        <p:txBody>
          <a:bodyPr/>
          <a:lstStyle/>
          <a:p>
            <a:pPr eaLnBrk="1" hangingPunct="1"/>
            <a:r>
              <a:rPr lang="en-US" dirty="0" smtClean="0"/>
              <a:t>There have been several different ellipsoids used for the horizontal </a:t>
            </a:r>
            <a:r>
              <a:rPr lang="en-US" dirty="0" err="1" smtClean="0"/>
              <a:t>datums</a:t>
            </a:r>
            <a:r>
              <a:rPr lang="en-US" dirty="0" smtClean="0"/>
              <a:t> of the United States. As part of the activity to complete the North American Datum of 1983 (NAD 83), in 1979, the National Geodetic Survey decided to adopt the Geodetic Reference System 1980 (GRS 80) as recommended by the International Association of Geodesy, as it most closely reflects the size and shape of the entire globe.  It should be noted that GRS80 is for all practical purposes, the same size and shape as the World Geodetic System of 1984 (WGS 84) ellipsoid used with the Global Positioning System (GPS).  The small numerical differences in the flattening (1/f) amount to less than 0.1 millimeter from the most northern part of Alaska to the southern tip of Florida!!</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Several tidal BMs,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60B055B8-8324-46F3-BCF7-FE052D89A14F}" type="slidenum">
              <a:rPr lang="en-US" smtClean="0"/>
              <a:pPr/>
              <a:t>47</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With</a:t>
            </a:r>
            <a:r>
              <a:rPr lang="en-US" baseline="0" dirty="0" smtClean="0"/>
              <a:t> a network accuracy of just over 1cm, this represents the best quality GPS-derived ellipsoid height one can get; it IS part of a Ht Mod survey. </a:t>
            </a:r>
            <a:endParaRPr lang="en-US" dirty="0"/>
          </a:p>
        </p:txBody>
      </p:sp>
      <p:sp>
        <p:nvSpPr>
          <p:cNvPr id="4" name="Slide Number Placeholder 3"/>
          <p:cNvSpPr>
            <a:spLocks noGrp="1"/>
          </p:cNvSpPr>
          <p:nvPr>
            <p:ph type="sldNum" sz="quarter" idx="10"/>
          </p:nvPr>
        </p:nvSpPr>
        <p:spPr/>
        <p:txBody>
          <a:bodyPr/>
          <a:lstStyle/>
          <a:p>
            <a:fld id="{60B055B8-8324-46F3-BCF7-FE052D89A14F}" type="slidenum">
              <a:rPr lang="en-US" smtClean="0"/>
              <a:pPr/>
              <a:t>49</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Central Coast Ht Mod project is another source</a:t>
            </a:r>
            <a:r>
              <a:rPr lang="en-US" baseline="0" dirty="0" smtClean="0"/>
              <a:t> of Ht Mod elevations.</a:t>
            </a:r>
            <a:endParaRPr lang="en-US" dirty="0"/>
          </a:p>
        </p:txBody>
      </p:sp>
      <p:sp>
        <p:nvSpPr>
          <p:cNvPr id="4" name="Slide Number Placeholder 3"/>
          <p:cNvSpPr>
            <a:spLocks noGrp="1"/>
          </p:cNvSpPr>
          <p:nvPr>
            <p:ph type="sldNum" sz="quarter" idx="10"/>
          </p:nvPr>
        </p:nvSpPr>
        <p:spPr/>
        <p:txBody>
          <a:bodyPr/>
          <a:lstStyle/>
          <a:p>
            <a:fld id="{60B055B8-8324-46F3-BCF7-FE052D89A14F}" type="slidenum">
              <a:rPr lang="en-US" smtClean="0"/>
              <a:pPr/>
              <a:t>50</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 First, let me explain digit significance,</a:t>
            </a:r>
            <a:r>
              <a:rPr lang="en-US" baseline="0" dirty="0" smtClean="0"/>
              <a:t> because I’ve seen our published heights misused in some documents for work done around here.  The NAVD88 height is NOT 2.950 meters; it is 2.95 meters; for feet, it is NOT 9.70 feet or 2.95 divided by the quotient of (1200/3937)-- which is the official conversion factor for U.S. Survey foot-- which would result in 9.68 feet.  It is 9.7 feet.  Do NOT add to the significant digits just because you want to, unless you are looking strictly at relative differences in height in a local sense.</a:t>
            </a:r>
          </a:p>
          <a:p>
            <a:r>
              <a:rPr lang="en-US" dirty="0" smtClean="0"/>
              <a:t>2. Next, the </a:t>
            </a:r>
            <a:r>
              <a:rPr lang="en-US" dirty="0" err="1" smtClean="0"/>
              <a:t>unshown</a:t>
            </a:r>
            <a:r>
              <a:rPr lang="en-US" baseline="0" dirty="0" smtClean="0"/>
              <a:t> error bars for the </a:t>
            </a:r>
            <a:r>
              <a:rPr lang="en-US" baseline="0" dirty="0" err="1" smtClean="0"/>
              <a:t>ortho</a:t>
            </a:r>
            <a:r>
              <a:rPr lang="en-US" baseline="0" dirty="0" smtClean="0"/>
              <a:t> height.  For ellipsoid height, we give the network accuracy, relative to the NAD83 datum; in this case, it is 0.96 cm, which is about the best you can get, which is because the observations were performed to Ht Mod specs.  The uncertainty for the </a:t>
            </a:r>
            <a:r>
              <a:rPr lang="en-US" baseline="0" dirty="0" err="1" smtClean="0"/>
              <a:t>ortho</a:t>
            </a:r>
            <a:r>
              <a:rPr lang="en-US" baseline="0" dirty="0" smtClean="0"/>
              <a:t> height, although published to cm, is not + or – 1cm; it is + or – 5 (five) cm.  Easily.  The error for </a:t>
            </a:r>
            <a:r>
              <a:rPr lang="en-US" baseline="0" dirty="0" err="1" smtClean="0"/>
              <a:t>geoid</a:t>
            </a:r>
            <a:r>
              <a:rPr lang="en-US" baseline="0" dirty="0" smtClean="0"/>
              <a:t> models, in California, has been in the 5-10 cm range.  And the uncertainty for the ellipsoid height is added on.  So, we publish to cm, but the best one can say is that the elevation relative to the NAVD88 datum is +/- 5cm, and +/- 10cm would be more conservative. Now, the LOCAL ACCURACY, which is the relative accuracy of the height compared with the heights of adjacent geodetic control marks, is generally between 1 and 5 cm.  We plan to start publishing those accuracies later this year; the table will show what neighboring stations were observed simultaneously in all projects in the database.</a:t>
            </a:r>
          </a:p>
        </p:txBody>
      </p:sp>
      <p:sp>
        <p:nvSpPr>
          <p:cNvPr id="4" name="Slide Number Placeholder 3"/>
          <p:cNvSpPr>
            <a:spLocks noGrp="1"/>
          </p:cNvSpPr>
          <p:nvPr>
            <p:ph type="sldNum" sz="quarter" idx="10"/>
          </p:nvPr>
        </p:nvSpPr>
        <p:spPr/>
        <p:txBody>
          <a:bodyPr/>
          <a:lstStyle/>
          <a:p>
            <a:fld id="{60B055B8-8324-46F3-BCF7-FE052D89A14F}" type="slidenum">
              <a:rPr lang="en-US" smtClean="0"/>
              <a:pPr/>
              <a:t>52</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3) Now, l</a:t>
            </a:r>
            <a:r>
              <a:rPr lang="en-US" dirty="0" smtClean="0"/>
              <a:t>et’s read</a:t>
            </a:r>
            <a:r>
              <a:rPr lang="en-US" baseline="0" dirty="0" smtClean="0"/>
              <a:t> this datasheet for info about datum tag, epoch date, adjustment date</a:t>
            </a:r>
          </a:p>
          <a:p>
            <a:r>
              <a:rPr lang="en-US" baseline="0" dirty="0" smtClean="0"/>
              <a:t>The 2007.00 epoch date with </a:t>
            </a:r>
            <a:r>
              <a:rPr lang="en-US" baseline="0" dirty="0" err="1" smtClean="0"/>
              <a:t>adj</a:t>
            </a:r>
            <a:r>
              <a:rPr lang="en-US" baseline="0" dirty="0" smtClean="0"/>
              <a:t> date of 2/10/07 was National Readjustment, NOT fieldwork epoch.  Datum tag is (2007).  Now go down and look at </a:t>
            </a:r>
            <a:r>
              <a:rPr lang="en-US" baseline="0" dirty="0" err="1" smtClean="0"/>
              <a:t>superceded</a:t>
            </a:r>
            <a:r>
              <a:rPr lang="en-US" baseline="0" dirty="0" smtClean="0"/>
              <a:t> data</a:t>
            </a:r>
            <a:endParaRPr lang="en-US" dirty="0"/>
          </a:p>
        </p:txBody>
      </p:sp>
      <p:sp>
        <p:nvSpPr>
          <p:cNvPr id="4" name="Slide Number Placeholder 3"/>
          <p:cNvSpPr>
            <a:spLocks noGrp="1"/>
          </p:cNvSpPr>
          <p:nvPr>
            <p:ph type="sldNum" sz="quarter" idx="10"/>
          </p:nvPr>
        </p:nvSpPr>
        <p:spPr/>
        <p:txBody>
          <a:bodyPr/>
          <a:lstStyle/>
          <a:p>
            <a:fld id="{60B055B8-8324-46F3-BCF7-FE052D89A14F}" type="slidenum">
              <a:rPr lang="en-US" smtClean="0"/>
              <a:pPr/>
              <a:t>55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Datum tag is (1998); epoch is 2002.75; this IS when field work was done. “Verified’ by history entry of Sept 2002 by surveyor.  Because</a:t>
            </a:r>
            <a:r>
              <a:rPr lang="en-US" baseline="0" dirty="0" smtClean="0"/>
              <a:t> tag is different, ellipsoid heights NOT exactly comparable; this shows -29.539; current is .599, -6cm lower.  FYI, the difference in ellipsoid heights of the Cargill mark—same datum tags as this example-- was also about 6cm.  But again, do NOT compare for the purpose of determining subsidence, say.</a:t>
            </a:r>
          </a:p>
          <a:p>
            <a:r>
              <a:rPr lang="en-US" baseline="0" dirty="0" smtClean="0"/>
              <a:t>Note adjustment date of 8/23/04;  even </a:t>
            </a:r>
            <a:r>
              <a:rPr lang="en-US" baseline="0" dirty="0" err="1" smtClean="0"/>
              <a:t>tho</a:t>
            </a:r>
            <a:r>
              <a:rPr lang="en-US" baseline="0" dirty="0" smtClean="0"/>
              <a:t> field work done in Sept 02, the processing and adjustment and submittal took awhile, I think because it was decided to wait for GEOID03 to be published, which came out 12/30/03, I believe.  Note last history entry of 8/16/07; might be tempting to think that epoch date of 2007.00 is because of that visit, but it is not.  The 2007.00 epoch and the 2/10/07 date are special.  However, the 2007 field visit did result in an OPUS-DB entry, shown next.</a:t>
            </a:r>
            <a:endParaRPr lang="en-US" dirty="0"/>
          </a:p>
        </p:txBody>
      </p:sp>
      <p:sp>
        <p:nvSpPr>
          <p:cNvPr id="4" name="Slide Number Placeholder 3"/>
          <p:cNvSpPr>
            <a:spLocks noGrp="1"/>
          </p:cNvSpPr>
          <p:nvPr>
            <p:ph type="sldNum" sz="quarter" idx="10"/>
          </p:nvPr>
        </p:nvSpPr>
        <p:spPr/>
        <p:txBody>
          <a:bodyPr/>
          <a:lstStyle/>
          <a:p>
            <a:fld id="{60B055B8-8324-46F3-BCF7-FE052D89A14F}" type="slidenum">
              <a:rPr lang="en-US" smtClean="0"/>
              <a:pPr/>
              <a:t>56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Using the stats provided on the OPUS-DB solution, the range of </a:t>
            </a:r>
            <a:r>
              <a:rPr lang="en-US" dirty="0" err="1" smtClean="0"/>
              <a:t>oH</a:t>
            </a:r>
            <a:r>
              <a:rPr lang="en-US" baseline="0" dirty="0" smtClean="0"/>
              <a:t> is 2.75 – 2.96.</a:t>
            </a:r>
            <a:endParaRPr lang="en-US" dirty="0"/>
          </a:p>
        </p:txBody>
      </p:sp>
      <p:sp>
        <p:nvSpPr>
          <p:cNvPr id="4" name="Slide Number Placeholder 3"/>
          <p:cNvSpPr>
            <a:spLocks noGrp="1"/>
          </p:cNvSpPr>
          <p:nvPr>
            <p:ph type="sldNum" sz="quarter" idx="10"/>
          </p:nvPr>
        </p:nvSpPr>
        <p:spPr/>
        <p:txBody>
          <a:bodyPr/>
          <a:lstStyle/>
          <a:p>
            <a:fld id="{60B055B8-8324-46F3-BCF7-FE052D89A14F}" type="slidenum">
              <a:rPr lang="en-US" smtClean="0"/>
              <a:pPr/>
              <a:t>57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OPUS-DB solution</a:t>
            </a:r>
            <a:r>
              <a:rPr lang="en-US" baseline="0" dirty="0" smtClean="0"/>
              <a:t> </a:t>
            </a:r>
            <a:r>
              <a:rPr lang="en-US" baseline="0" dirty="0" err="1" smtClean="0"/>
              <a:t>oH</a:t>
            </a:r>
            <a:r>
              <a:rPr lang="en-US" baseline="0" dirty="0" smtClean="0"/>
              <a:t> range is 2.87 – 2.97.  The heights from each solution ARE in the overlapping ranges.  I would use the Ht Mod published height of 2.95 +/- 5cm.  Note that we publish the </a:t>
            </a:r>
            <a:r>
              <a:rPr lang="en-US" baseline="0" dirty="0" err="1" smtClean="0"/>
              <a:t>ortho</a:t>
            </a:r>
            <a:r>
              <a:rPr lang="en-US" baseline="0" dirty="0" smtClean="0"/>
              <a:t> ht to mm—we’ve had some vigorous discussions at NGS about doing that or not!; but the important thing to always keep in mind and report as you do your work is the uncertainty.</a:t>
            </a:r>
            <a:endParaRPr lang="en-US" dirty="0"/>
          </a:p>
        </p:txBody>
      </p:sp>
      <p:sp>
        <p:nvSpPr>
          <p:cNvPr id="4" name="Slide Number Placeholder 3"/>
          <p:cNvSpPr>
            <a:spLocks noGrp="1"/>
          </p:cNvSpPr>
          <p:nvPr>
            <p:ph type="sldNum" sz="quarter" idx="10"/>
          </p:nvPr>
        </p:nvSpPr>
        <p:spPr/>
        <p:txBody>
          <a:bodyPr/>
          <a:lstStyle/>
          <a:p>
            <a:fld id="{60B055B8-8324-46F3-BCF7-FE052D89A14F}" type="slidenum">
              <a:rPr lang="en-US" smtClean="0"/>
              <a:pPr/>
              <a:t>58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Even though the ellipsoid</a:t>
            </a:r>
            <a:r>
              <a:rPr lang="en-US" baseline="0" dirty="0" smtClean="0"/>
              <a:t> height (and horizontal coordinates) were adjusted in 2007, the </a:t>
            </a:r>
            <a:r>
              <a:rPr lang="en-US" baseline="0" dirty="0" err="1" smtClean="0"/>
              <a:t>orthometric</a:t>
            </a:r>
            <a:r>
              <a:rPr lang="en-US" baseline="0" dirty="0" smtClean="0"/>
              <a:t> height, ref to NAVD88 was NOT.  The ellipsoid height that was a component of this calculation is found under </a:t>
            </a:r>
            <a:r>
              <a:rPr lang="en-US" baseline="0" dirty="0" err="1" smtClean="0"/>
              <a:t>superceded</a:t>
            </a:r>
            <a:r>
              <a:rPr lang="en-US" baseline="0" dirty="0" smtClean="0"/>
              <a:t> control.</a:t>
            </a:r>
          </a:p>
          <a:p>
            <a:r>
              <a:rPr lang="en-US" baseline="0" dirty="0" smtClean="0"/>
              <a:t>The other component is the </a:t>
            </a:r>
            <a:r>
              <a:rPr lang="en-US" baseline="0" dirty="0" err="1" smtClean="0"/>
              <a:t>geoid</a:t>
            </a:r>
            <a:r>
              <a:rPr lang="en-US" baseline="0" dirty="0" smtClean="0"/>
              <a:t> height and I already said that it used GEOID03, but NOTE that “GEOID09” is shown on the Datasheet.  This does NOT mean that GEOID09 was used; we are in the process (a year out) of documenting what </a:t>
            </a:r>
            <a:r>
              <a:rPr lang="en-US" baseline="0" dirty="0" err="1" smtClean="0"/>
              <a:t>geoid</a:t>
            </a:r>
            <a:r>
              <a:rPr lang="en-US" baseline="0" dirty="0" smtClean="0"/>
              <a:t> model WAS used, and transferring that data to </a:t>
            </a:r>
            <a:r>
              <a:rPr lang="en-US" baseline="0" dirty="0" err="1" smtClean="0"/>
              <a:t>superceded</a:t>
            </a:r>
            <a:r>
              <a:rPr lang="en-US" baseline="0" dirty="0" smtClean="0"/>
              <a:t> when/if the </a:t>
            </a:r>
            <a:r>
              <a:rPr lang="en-US" baseline="0" dirty="0" err="1" smtClean="0"/>
              <a:t>ortho</a:t>
            </a:r>
            <a:r>
              <a:rPr lang="en-US" baseline="0" dirty="0" smtClean="0"/>
              <a:t> height gets </a:t>
            </a:r>
            <a:r>
              <a:rPr lang="en-US" baseline="0" dirty="0" err="1" smtClean="0"/>
              <a:t>superceded</a:t>
            </a:r>
            <a:r>
              <a:rPr lang="en-US" baseline="0" dirty="0" smtClean="0"/>
              <a:t>.  We just—5 weeks ago--started showing </a:t>
            </a:r>
            <a:r>
              <a:rPr lang="en-US" baseline="0" dirty="0" err="1" smtClean="0"/>
              <a:t>superceded</a:t>
            </a:r>
            <a:r>
              <a:rPr lang="en-US" baseline="0" dirty="0" smtClean="0"/>
              <a:t> GPS-derived </a:t>
            </a:r>
            <a:r>
              <a:rPr lang="en-US" baseline="0" dirty="0" err="1" smtClean="0"/>
              <a:t>ortho</a:t>
            </a:r>
            <a:r>
              <a:rPr lang="en-US" baseline="0" dirty="0" smtClean="0"/>
              <a:t> heights.</a:t>
            </a:r>
          </a:p>
          <a:p>
            <a:endParaRPr lang="en-US" dirty="0"/>
          </a:p>
        </p:txBody>
      </p:sp>
      <p:sp>
        <p:nvSpPr>
          <p:cNvPr id="4" name="Slide Number Placeholder 3"/>
          <p:cNvSpPr>
            <a:spLocks noGrp="1"/>
          </p:cNvSpPr>
          <p:nvPr>
            <p:ph type="sldNum" sz="quarter" idx="10"/>
          </p:nvPr>
        </p:nvSpPr>
        <p:spPr/>
        <p:txBody>
          <a:bodyPr/>
          <a:lstStyle/>
          <a:p>
            <a:fld id="{60B055B8-8324-46F3-BCF7-FE052D89A14F}" type="slidenum">
              <a:rPr lang="en-US" smtClean="0"/>
              <a:pPr/>
              <a:t>59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Now, let’s compare heights from 3 solutions, this one from a least squares adjustment of a </a:t>
            </a:r>
            <a:r>
              <a:rPr lang="en-US" baseline="0" dirty="0" err="1" smtClean="0"/>
              <a:t>HtMod</a:t>
            </a:r>
            <a:r>
              <a:rPr lang="en-US" baseline="0" dirty="0" smtClean="0"/>
              <a:t> project using G03, the next from an OPUS-DB solution from 2007 using G03, and the 3</a:t>
            </a:r>
            <a:r>
              <a:rPr lang="en-US" baseline="30000" dirty="0" smtClean="0"/>
              <a:t>rd</a:t>
            </a:r>
            <a:r>
              <a:rPr lang="en-US" baseline="0" dirty="0" smtClean="0"/>
              <a:t> </a:t>
            </a:r>
            <a:r>
              <a:rPr lang="en-US" baseline="0" dirty="0" err="1" smtClean="0"/>
              <a:t>fr</a:t>
            </a:r>
            <a:r>
              <a:rPr lang="en-US" baseline="0" dirty="0" smtClean="0"/>
              <a:t> an OPUS-DB solution using G09, </a:t>
            </a:r>
            <a:r>
              <a:rPr lang="en-US" baseline="0" dirty="0" err="1" smtClean="0"/>
              <a:t>fr</a:t>
            </a:r>
            <a:r>
              <a:rPr lang="en-US" baseline="0" dirty="0" smtClean="0"/>
              <a:t> Jan of this year, done in conjunction with the tide gage installation.  The 2.95m was computed using the .539 </a:t>
            </a:r>
            <a:r>
              <a:rPr lang="en-US" baseline="0" dirty="0" err="1" smtClean="0"/>
              <a:t>eht</a:t>
            </a:r>
            <a:r>
              <a:rPr lang="en-US" baseline="0" dirty="0" smtClean="0"/>
              <a:t>, which is now </a:t>
            </a:r>
            <a:r>
              <a:rPr lang="en-US" baseline="0" dirty="0" err="1" smtClean="0"/>
              <a:t>superceded</a:t>
            </a:r>
            <a:r>
              <a:rPr lang="en-US" baseline="0" dirty="0" smtClean="0"/>
              <a:t>.  It doesn’t say it, but remember that the generic error for </a:t>
            </a:r>
            <a:r>
              <a:rPr lang="en-US" baseline="0" dirty="0" err="1" smtClean="0"/>
              <a:t>ortho</a:t>
            </a:r>
            <a:r>
              <a:rPr lang="en-US" baseline="0" dirty="0" smtClean="0"/>
              <a:t> </a:t>
            </a:r>
            <a:r>
              <a:rPr lang="en-US" baseline="0" dirty="0" err="1" smtClean="0"/>
              <a:t>hts</a:t>
            </a:r>
            <a:r>
              <a:rPr lang="en-US" baseline="0" dirty="0" smtClean="0"/>
              <a:t> of a Ht Mod project is +/- 5cm, so 2.90 to 3.00 is the range.</a:t>
            </a:r>
            <a:endParaRPr lang="en-US" dirty="0"/>
          </a:p>
        </p:txBody>
      </p:sp>
      <p:sp>
        <p:nvSpPr>
          <p:cNvPr id="4" name="Slide Number Placeholder 3"/>
          <p:cNvSpPr>
            <a:spLocks noGrp="1"/>
          </p:cNvSpPr>
          <p:nvPr>
            <p:ph type="sldNum" sz="quarter" idx="10"/>
          </p:nvPr>
        </p:nvSpPr>
        <p:spPr/>
        <p:txBody>
          <a:bodyPr/>
          <a:lstStyle/>
          <a:p>
            <a:fld id="{60B055B8-8324-46F3-BCF7-FE052D89A14F}" type="slidenum">
              <a:rPr lang="en-US" smtClean="0"/>
              <a:pPr/>
              <a:t>60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While this definition pertains to a horizontal or vertical datum, the focus at the moment is horizontal or what we now call geometric, </a:t>
            </a:r>
            <a:r>
              <a:rPr lang="en-US" dirty="0" err="1" smtClean="0"/>
              <a:t>eg</a:t>
            </a:r>
            <a:r>
              <a:rPr lang="en-US" dirty="0" smtClean="0"/>
              <a:t>, 3-D, which is horizontal coordinates and ellipsoid height</a:t>
            </a:r>
            <a:endParaRPr lang="en-US" dirty="0"/>
          </a:p>
        </p:txBody>
      </p:sp>
      <p:sp>
        <p:nvSpPr>
          <p:cNvPr id="4" name="Slide Number Placeholder 3"/>
          <p:cNvSpPr>
            <a:spLocks noGrp="1"/>
          </p:cNvSpPr>
          <p:nvPr>
            <p:ph type="sldNum" sz="quarter" idx="10"/>
          </p:nvPr>
        </p:nvSpPr>
        <p:spPr/>
        <p:txBody>
          <a:bodyPr/>
          <a:lstStyle/>
          <a:p>
            <a:fld id="{60B055B8-8324-46F3-BCF7-FE052D89A14F}" type="slidenum">
              <a:rPr lang="en-US" smtClean="0"/>
              <a:pPr/>
              <a:t>7</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a:t>
            </a:r>
            <a:r>
              <a:rPr lang="en-US" baseline="0" dirty="0" smtClean="0"/>
              <a:t> should make you aware of two developments this year.  NGS will adopt IGS08 for the CORS reference frame or datum and publish new coordinates, at epoch 2005.00, which is the official epoch associated with that ref frame.  Thereafter we will be doing another national adjustment </a:t>
            </a:r>
          </a:p>
          <a:p>
            <a:pPr defTabSz="942289">
              <a:defRPr/>
            </a:pPr>
            <a:r>
              <a:rPr lang="en-US" baseline="0" dirty="0" smtClean="0"/>
              <a:t>of the passive component of the NSRS, which will have an epoch date of 2010.00 for the NAD83 datum, so OPUS results will change from 2002.00 to 2010.00 epoch.</a:t>
            </a:r>
            <a:endParaRPr lang="en-US" dirty="0" smtClean="0"/>
          </a:p>
          <a:p>
            <a:endParaRPr lang="en-US" dirty="0"/>
          </a:p>
        </p:txBody>
      </p:sp>
      <p:sp>
        <p:nvSpPr>
          <p:cNvPr id="4" name="Slide Number Placeholder 3"/>
          <p:cNvSpPr>
            <a:spLocks noGrp="1"/>
          </p:cNvSpPr>
          <p:nvPr>
            <p:ph type="sldNum" sz="quarter" idx="10"/>
          </p:nvPr>
        </p:nvSpPr>
        <p:spPr/>
        <p:txBody>
          <a:bodyPr/>
          <a:lstStyle/>
          <a:p>
            <a:fld id="{60B055B8-8324-46F3-BCF7-FE052D89A14F}" type="slidenum">
              <a:rPr lang="en-US" smtClean="0"/>
              <a:pPr/>
              <a:t>62</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Altho</a:t>
            </a:r>
            <a:r>
              <a:rPr lang="en-US" baseline="0" dirty="0" smtClean="0"/>
              <a:t> epoch date is 2007.00, adjustment date– in ( )– is not 2/10/07. So, this is not part of national re-adjustment, and the missing network accuracies are also a clue.  So in this case, the 2007.00 represents a local survey that used the previously published 2007.00 values as a constraint for this adjustment, which was done in July 2008.  History  shows fieldwork was 1/1 2008, which indicates that just the year was put in; in looking at other stations in this project (and personal knowledge), I ascertained that the fieldwork was done in April and May.</a:t>
            </a:r>
          </a:p>
          <a:p>
            <a:r>
              <a:rPr lang="en-US" baseline="0" dirty="0" smtClean="0"/>
              <a:t>Showing GEOID09 model does not mean that it was used.  Because the adjustment date is 7/2/08, we know it was NOT used; the model was made available in the 3</a:t>
            </a:r>
            <a:r>
              <a:rPr lang="en-US" baseline="30000" dirty="0" smtClean="0"/>
              <a:t>rd</a:t>
            </a:r>
            <a:r>
              <a:rPr lang="en-US" baseline="0" dirty="0" smtClean="0"/>
              <a:t> week of Sept/09.  </a:t>
            </a:r>
            <a:endParaRPr lang="en-US" dirty="0"/>
          </a:p>
        </p:txBody>
      </p:sp>
      <p:sp>
        <p:nvSpPr>
          <p:cNvPr id="4" name="Slide Number Placeholder 3"/>
          <p:cNvSpPr>
            <a:spLocks noGrp="1"/>
          </p:cNvSpPr>
          <p:nvPr>
            <p:ph type="sldNum" sz="quarter" idx="10"/>
          </p:nvPr>
        </p:nvSpPr>
        <p:spPr/>
        <p:txBody>
          <a:bodyPr/>
          <a:lstStyle/>
          <a:p>
            <a:fld id="{60B055B8-8324-46F3-BCF7-FE052D89A14F}" type="slidenum">
              <a:rPr lang="en-US" smtClean="0"/>
              <a:pPr/>
              <a:t>63</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First </a:t>
            </a:r>
            <a:r>
              <a:rPr lang="en-US" dirty="0" err="1" smtClean="0"/>
              <a:t>adj</a:t>
            </a:r>
            <a:r>
              <a:rPr lang="en-US" dirty="0" smtClean="0"/>
              <a:t> was on</a:t>
            </a:r>
            <a:r>
              <a:rPr lang="en-US" baseline="0" dirty="0" smtClean="0"/>
              <a:t> 5/00, with the midpoint of the field work done in 1991, July;</a:t>
            </a:r>
            <a:r>
              <a:rPr lang="en-US" dirty="0" smtClean="0"/>
              <a:t> tag was (1998).; 2</a:t>
            </a:r>
            <a:r>
              <a:rPr lang="en-US" baseline="30000" dirty="0" smtClean="0"/>
              <a:t>nd</a:t>
            </a:r>
            <a:r>
              <a:rPr lang="en-US" dirty="0" smtClean="0"/>
              <a:t> </a:t>
            </a:r>
            <a:r>
              <a:rPr lang="en-US" dirty="0" err="1" smtClean="0"/>
              <a:t>adj</a:t>
            </a:r>
            <a:r>
              <a:rPr lang="en-US" dirty="0" smtClean="0"/>
              <a:t> was in 2/03</a:t>
            </a:r>
            <a:r>
              <a:rPr lang="en-US" baseline="0" dirty="0" smtClean="0"/>
              <a:t> with fieldwork done in July 2002; tag was also (1998). So ellipsoid heights could be compared, remembering that the specific network constraints were likely to not be exactly the same—dif was 1cm lower in 2</a:t>
            </a:r>
            <a:r>
              <a:rPr lang="en-US" baseline="30000" dirty="0" smtClean="0"/>
              <a:t>nd</a:t>
            </a:r>
            <a:r>
              <a:rPr lang="en-US" baseline="0" dirty="0" smtClean="0"/>
              <a:t> adj.  Then 2007.00 national adjustment, so tag of 2007; ht was -10.884; current control, also tag of 2007,  shows it to be 6mm higher, which actually makes some sense because this survey was done in the Spring when ground had rebounded, in contrast to all the other surveys which were done in July.  Still, remember that all values are within the error bars of 5cm.  In subsidence area, so new </a:t>
            </a:r>
            <a:r>
              <a:rPr lang="en-US" baseline="0" dirty="0" err="1" smtClean="0"/>
              <a:t>ortho</a:t>
            </a:r>
            <a:r>
              <a:rPr lang="en-US" baseline="0" dirty="0" smtClean="0"/>
              <a:t> ht was computed for the 2008; used G03 model, whereas 2000 </a:t>
            </a:r>
            <a:r>
              <a:rPr lang="en-US" baseline="0" dirty="0" err="1" smtClean="0"/>
              <a:t>adj</a:t>
            </a:r>
            <a:r>
              <a:rPr lang="en-US" baseline="0" dirty="0" smtClean="0"/>
              <a:t> likely used G99.  New value is 3cm lower, which is not greater than the error bars but residuals during the least squares adjustment indicate when previously published values should be unconstrained and new heights allowed to be computed.  The April 27 2007 visit in the History area was from “just” an interested Individual, and is not connected with any of the data collection efforts.</a:t>
            </a:r>
            <a:endParaRPr lang="en-US" dirty="0"/>
          </a:p>
        </p:txBody>
      </p:sp>
      <p:sp>
        <p:nvSpPr>
          <p:cNvPr id="4" name="Slide Number Placeholder 3"/>
          <p:cNvSpPr>
            <a:spLocks noGrp="1"/>
          </p:cNvSpPr>
          <p:nvPr>
            <p:ph type="sldNum" sz="quarter" idx="10"/>
          </p:nvPr>
        </p:nvSpPr>
        <p:spPr/>
        <p:txBody>
          <a:bodyPr/>
          <a:lstStyle/>
          <a:p>
            <a:fld id="{60B055B8-8324-46F3-BCF7-FE052D89A14F}" type="slidenum">
              <a:rPr lang="en-US" smtClean="0"/>
              <a:pPr/>
              <a:t>64</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You’ll be able to tell that I took most of the slides in this next section from CO-OPS webinar.</a:t>
            </a:r>
            <a:r>
              <a:rPr lang="en-US" baseline="0" dirty="0" smtClean="0"/>
              <a:t>  As my last slide, I’ll show you where to find several webinars on Geodetic Vertical and Tidal </a:t>
            </a:r>
            <a:r>
              <a:rPr lang="en-US" baseline="0" dirty="0" err="1" smtClean="0"/>
              <a:t>Datums</a:t>
            </a:r>
            <a:r>
              <a:rPr lang="en-US" baseline="0" dirty="0" smtClean="0"/>
              <a:t> on NGS </a:t>
            </a:r>
            <a:r>
              <a:rPr lang="en-US" baseline="0" dirty="0" err="1" smtClean="0"/>
              <a:t>webpages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60B055B8-8324-46F3-BCF7-FE052D89A14F}" type="slidenum">
              <a:rPr lang="en-US" smtClean="0"/>
              <a:pPr/>
              <a:t>65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10843AFA-6CAC-4D15-8053-FF96FECE90F5}" type="slidenum">
              <a:rPr lang="en-US" smtClean="0">
                <a:latin typeface="Arial" pitchFamily="34" charset="0"/>
              </a:rPr>
              <a:pPr/>
              <a:t>8</a:t>
            </a:fld>
            <a:endParaRPr lang="en-US" smtClean="0">
              <a:latin typeface="Arial" pitchFamily="34" charset="0"/>
            </a:endParaRPr>
          </a:p>
        </p:txBody>
      </p:sp>
      <p:sp>
        <p:nvSpPr>
          <p:cNvPr id="61443" name="Rectangle 7"/>
          <p:cNvSpPr txBox="1">
            <a:spLocks noGrp="1" noChangeArrowheads="1"/>
          </p:cNvSpPr>
          <p:nvPr/>
        </p:nvSpPr>
        <p:spPr bwMode="auto">
          <a:xfrm>
            <a:off x="4024093" y="8888230"/>
            <a:ext cx="3078382" cy="469586"/>
          </a:xfrm>
          <a:prstGeom prst="rect">
            <a:avLst/>
          </a:prstGeom>
          <a:noFill/>
          <a:ln w="9525">
            <a:noFill/>
            <a:miter lim="800000"/>
            <a:headEnd/>
            <a:tailEnd/>
          </a:ln>
        </p:spPr>
        <p:txBody>
          <a:bodyPr lIns="91624" tIns="45810" rIns="91624" bIns="45810" anchor="b"/>
          <a:lstStyle/>
          <a:p>
            <a:pPr algn="r" defTabSz="916782" eaLnBrk="0" hangingPunct="0"/>
            <a:fld id="{164EAD9E-24B3-4831-8B1D-09677407833E}" type="slidenum">
              <a:rPr lang="en-US" sz="1200">
                <a:latin typeface="Times New Roman" pitchFamily="18" charset="0"/>
              </a:rPr>
              <a:pPr algn="r" defTabSz="916782" eaLnBrk="0" hangingPunct="0"/>
              <a:t>8</a:t>
            </a:fld>
            <a:endParaRPr lang="en-US" sz="1200" dirty="0">
              <a:latin typeface="Times New Roman" pitchFamily="18" charset="0"/>
            </a:endParaRPr>
          </a:p>
        </p:txBody>
      </p:sp>
      <p:sp>
        <p:nvSpPr>
          <p:cNvPr id="61444" name="Rectangle 2"/>
          <p:cNvSpPr>
            <a:spLocks noGrp="1" noRot="1" noChangeAspect="1" noChangeArrowheads="1" noTextEdit="1"/>
          </p:cNvSpPr>
          <p:nvPr>
            <p:ph type="sldImg"/>
          </p:nvPr>
        </p:nvSpPr>
        <p:spPr>
          <a:xfrm>
            <a:off x="1206500" y="704850"/>
            <a:ext cx="4694238" cy="3521075"/>
          </a:xfrm>
          <a:ln/>
        </p:spPr>
      </p:sp>
      <p:sp>
        <p:nvSpPr>
          <p:cNvPr id="61445" name="Rectangle 3"/>
          <p:cNvSpPr>
            <a:spLocks noGrp="1" noChangeArrowheads="1"/>
          </p:cNvSpPr>
          <p:nvPr>
            <p:ph type="body" idx="1"/>
          </p:nvPr>
        </p:nvSpPr>
        <p:spPr>
          <a:xfrm>
            <a:off x="947319" y="4460253"/>
            <a:ext cx="5207839" cy="4224653"/>
          </a:xfrm>
          <a:noFill/>
          <a:ln/>
        </p:spPr>
        <p:txBody>
          <a:bodyPr lIns="91624" tIns="45810" rIns="91624" bIns="45810"/>
          <a:lstStyle/>
          <a:p>
            <a:pPr eaLnBrk="1" hangingPunct="1"/>
            <a:r>
              <a:rPr lang="en-US" sz="800" b="1" dirty="0" smtClean="0">
                <a:latin typeface="Arial" pitchFamily="34" charset="0"/>
              </a:rPr>
              <a:t>ITRF</a:t>
            </a:r>
            <a:r>
              <a:rPr lang="en-US" sz="800" dirty="0" smtClean="0">
                <a:latin typeface="Arial" pitchFamily="34" charset="0"/>
              </a:rPr>
              <a:t> (International Terrestrial Reference Frame)</a:t>
            </a:r>
          </a:p>
          <a:p>
            <a:pPr eaLnBrk="1" hangingPunct="1"/>
            <a:endParaRPr lang="en-US" sz="800" b="1" dirty="0" smtClean="0">
              <a:latin typeface="Arial" pitchFamily="34" charset="0"/>
            </a:endParaRPr>
          </a:p>
          <a:p>
            <a:pPr eaLnBrk="1" hangingPunct="1"/>
            <a:r>
              <a:rPr lang="en-US" sz="800" b="1" dirty="0" smtClean="0">
                <a:latin typeface="Arial" pitchFamily="34" charset="0"/>
              </a:rPr>
              <a:t>Ellipsoid heights NAD83 vs. ITRF00/WGS84</a:t>
            </a:r>
            <a:r>
              <a:rPr lang="en-US" sz="800" dirty="0" smtClean="0">
                <a:latin typeface="Arial" pitchFamily="34" charset="0"/>
              </a:rPr>
              <a:t> - Defined origins were best estimate—at the time, with conventional, non-GPS geodetic data-- of the center of mass; NAD83 is not geocentric but ITRF and WGS84 are.</a:t>
            </a:r>
          </a:p>
          <a:p>
            <a:pPr eaLnBrk="1" hangingPunct="1"/>
            <a:endParaRPr lang="en-US" sz="800" dirty="0"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While WGS84, NAD83, and ITRF can be considered equivalent-</a:t>
            </a:r>
            <a:r>
              <a:rPr lang="en-US" baseline="0" dirty="0" smtClean="0"/>
              <a:t>for the purposes of this model-, </a:t>
            </a:r>
            <a:r>
              <a:rPr lang="en-US" dirty="0" smtClean="0"/>
              <a:t> for the horizontal</a:t>
            </a:r>
            <a:r>
              <a:rPr lang="en-US" baseline="0" dirty="0" smtClean="0"/>
              <a:t> datum, they are NOT equivalent for the vertical datum.  This example shows that there is &gt;0.5 m difference in height between WGS84 and NAD83.  So, if your bathymetric data is collected in WGS84, do not assume that it is the ‘same as’ NAD83 vertically.  Note there is an option to switch to ‘Sounding’ instead of “Height’.</a:t>
            </a:r>
            <a:endParaRPr lang="en-US" dirty="0"/>
          </a:p>
        </p:txBody>
      </p:sp>
      <p:sp>
        <p:nvSpPr>
          <p:cNvPr id="4" name="Slide Number Placeholder 3"/>
          <p:cNvSpPr>
            <a:spLocks noGrp="1"/>
          </p:cNvSpPr>
          <p:nvPr>
            <p:ph type="sldNum" sz="quarter" idx="10"/>
          </p:nvPr>
        </p:nvSpPr>
        <p:spPr/>
        <p:txBody>
          <a:bodyPr/>
          <a:lstStyle/>
          <a:p>
            <a:fld id="{60B055B8-8324-46F3-BCF7-FE052D89A14F}" type="slidenum">
              <a:rPr lang="en-US" smtClean="0"/>
              <a:pPr/>
              <a:t>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here’s a sample of the 2011.00 epoch </a:t>
            </a:r>
            <a:r>
              <a:rPr lang="en-US" dirty="0" err="1" smtClean="0"/>
              <a:t>corodinates</a:t>
            </a:r>
            <a:r>
              <a:rPr lang="en-US" dirty="0" smtClean="0"/>
              <a:t> for 830 CGPS</a:t>
            </a:r>
            <a:r>
              <a:rPr lang="en-US" baseline="0" dirty="0" smtClean="0"/>
              <a:t> sites.  Just published 2 weeks ago.</a:t>
            </a:r>
            <a:endParaRPr lang="en-US" dirty="0"/>
          </a:p>
        </p:txBody>
      </p:sp>
      <p:sp>
        <p:nvSpPr>
          <p:cNvPr id="4" name="Slide Number Placeholder 3"/>
          <p:cNvSpPr>
            <a:spLocks noGrp="1"/>
          </p:cNvSpPr>
          <p:nvPr>
            <p:ph type="sldNum" sz="quarter" idx="10"/>
          </p:nvPr>
        </p:nvSpPr>
        <p:spPr/>
        <p:txBody>
          <a:bodyPr/>
          <a:lstStyle/>
          <a:p>
            <a:fld id="{60B055B8-8324-46F3-BCF7-FE052D89A14F}" type="slidenum">
              <a:rPr lang="en-US" smtClean="0"/>
              <a:pPr/>
              <a:t>14</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0F9984B9-E18E-4FBD-8031-99B418EA48C7}" type="slidenum">
              <a:rPr lang="en-US" smtClean="0"/>
              <a:pPr/>
              <a:t>15</a:t>
            </a:fld>
            <a:endParaRPr lang="en-US" smtClean="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r>
              <a:rPr lang="en-US" dirty="0" smtClean="0"/>
              <a:t>GEOID model provides</a:t>
            </a:r>
            <a:r>
              <a:rPr lang="en-US" baseline="0" dirty="0" smtClean="0"/>
              <a:t> relation between ellipsoid height (mathematical surface) and </a:t>
            </a:r>
            <a:r>
              <a:rPr lang="en-US" baseline="0" dirty="0" err="1" smtClean="0"/>
              <a:t>orthometric</a:t>
            </a:r>
            <a:r>
              <a:rPr lang="en-US" baseline="0" dirty="0" smtClean="0"/>
              <a:t> height (land surface)</a:t>
            </a:r>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p:spPr>
        <p:txBody>
          <a:bodyPr/>
          <a:lstStyle/>
          <a:p>
            <a:r>
              <a:rPr lang="en-US" dirty="0" smtClean="0">
                <a:latin typeface="Arial" pitchFamily="34" charset="0"/>
              </a:rPr>
              <a:t>A leveling measurement, using a traditional spirit level, is affected or impacted by the gravitational force at the point on the earth’s surface. </a:t>
            </a:r>
            <a:r>
              <a:rPr lang="en-US" dirty="0" err="1" smtClean="0">
                <a:latin typeface="Arial" pitchFamily="34" charset="0"/>
              </a:rPr>
              <a:t>Equipotential</a:t>
            </a:r>
            <a:r>
              <a:rPr lang="en-US" dirty="0" smtClean="0">
                <a:latin typeface="Arial" pitchFamily="34" charset="0"/>
              </a:rPr>
              <a:t> contours are where the gravity potential is the same, equal, and a ‘surface’ along which water will not flow.</a:t>
            </a:r>
          </a:p>
          <a:p>
            <a:pPr defTabSz="928061" eaLnBrk="0" fontAlgn="base" hangingPunct="0">
              <a:spcBef>
                <a:spcPct val="30000"/>
              </a:spcBef>
              <a:spcAft>
                <a:spcPct val="0"/>
              </a:spcAft>
              <a:defRPr/>
            </a:pPr>
            <a:r>
              <a:rPr lang="en-US" dirty="0" smtClean="0">
                <a:latin typeface="Arial" pitchFamily="34" charset="0"/>
              </a:rPr>
              <a:t>It turns out that MSL is a close approximation to another surface, defined by gravity, called the </a:t>
            </a:r>
            <a:r>
              <a:rPr lang="en-US" b="1" dirty="0" err="1" smtClean="0">
                <a:latin typeface="Arial" pitchFamily="34" charset="0"/>
              </a:rPr>
              <a:t>geoid</a:t>
            </a:r>
            <a:r>
              <a:rPr lang="en-US" dirty="0" smtClean="0">
                <a:latin typeface="Arial" pitchFamily="34" charset="0"/>
              </a:rPr>
              <a:t>, which is the </a:t>
            </a:r>
            <a:r>
              <a:rPr lang="en-US" i="1" dirty="0" smtClean="0">
                <a:latin typeface="Arial" pitchFamily="34" charset="0"/>
              </a:rPr>
              <a:t>true zero surface for measuring elevations</a:t>
            </a:r>
            <a:r>
              <a:rPr lang="en-US" dirty="0" smtClean="0">
                <a:latin typeface="Arial" pitchFamily="34" charset="0"/>
              </a:rPr>
              <a:t>. Because we cannot directly see the </a:t>
            </a:r>
            <a:r>
              <a:rPr lang="en-US" dirty="0" err="1" smtClean="0">
                <a:latin typeface="Arial" pitchFamily="34" charset="0"/>
              </a:rPr>
              <a:t>geoid</a:t>
            </a:r>
            <a:r>
              <a:rPr lang="en-US" dirty="0" smtClean="0">
                <a:latin typeface="Arial" pitchFamily="34" charset="0"/>
              </a:rPr>
              <a:t> surface, we cannot actually measure the heights above or below the </a:t>
            </a:r>
            <a:r>
              <a:rPr lang="en-US" dirty="0" err="1" smtClean="0">
                <a:latin typeface="Arial" pitchFamily="34" charset="0"/>
              </a:rPr>
              <a:t>geoid</a:t>
            </a:r>
            <a:r>
              <a:rPr lang="en-US" dirty="0" smtClean="0">
                <a:latin typeface="Arial" pitchFamily="34" charset="0"/>
              </a:rPr>
              <a:t> surface. We must infer where this surface is by making gravity measurements and by modeling it mathematically. For practical purposes, we assume that at the coastline the </a:t>
            </a:r>
            <a:r>
              <a:rPr lang="en-US" dirty="0" err="1" smtClean="0">
                <a:latin typeface="Arial" pitchFamily="34" charset="0"/>
              </a:rPr>
              <a:t>geoid</a:t>
            </a:r>
            <a:r>
              <a:rPr lang="en-US" dirty="0" smtClean="0">
                <a:latin typeface="Arial" pitchFamily="34" charset="0"/>
              </a:rPr>
              <a:t> and the MSL surfaces are essentially the same. Nevertheless, as we move inland we measure heights relative to the zero height at the coast, which in effect means relative to MSL. </a:t>
            </a:r>
          </a:p>
          <a:p>
            <a:endParaRPr lang="en-US" dirty="0" smtClean="0">
              <a:latin typeface="Arial" pitchFamily="34" charset="0"/>
            </a:endParaRPr>
          </a:p>
        </p:txBody>
      </p:sp>
      <p:sp>
        <p:nvSpPr>
          <p:cNvPr id="50180" name="Slide Number Placeholder 3"/>
          <p:cNvSpPr>
            <a:spLocks noGrp="1"/>
          </p:cNvSpPr>
          <p:nvPr>
            <p:ph type="sldNum" sz="quarter" idx="5"/>
          </p:nvPr>
        </p:nvSpPr>
        <p:spPr>
          <a:noFill/>
        </p:spPr>
        <p:txBody>
          <a:bodyPr/>
          <a:lstStyle/>
          <a:p>
            <a:fld id="{782FFBC7-7E45-47F0-9899-A7EB5F39EE1F}" type="slidenum">
              <a:rPr lang="en-US" smtClean="0">
                <a:latin typeface="Arial" pitchFamily="34" charset="0"/>
              </a:rPr>
              <a:pPr/>
              <a:t>16</a:t>
            </a:fld>
            <a:endParaRPr lang="en-US"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definition of NAVD88 did include some field gravity measurements, as seen for this bench mark in Imperial County.  The reason why you adjust the leveling instrument on the tripod is so the internal plumb bob hangs perpendicular—along the plumb line-- to the gravity field experienced at that location.</a:t>
            </a:r>
            <a:endParaRPr lang="en-US" dirty="0"/>
          </a:p>
        </p:txBody>
      </p:sp>
      <p:sp>
        <p:nvSpPr>
          <p:cNvPr id="4" name="Slide Number Placeholder 3"/>
          <p:cNvSpPr>
            <a:spLocks noGrp="1"/>
          </p:cNvSpPr>
          <p:nvPr>
            <p:ph type="sldNum" sz="quarter" idx="10"/>
          </p:nvPr>
        </p:nvSpPr>
        <p:spPr/>
        <p:txBody>
          <a:bodyPr/>
          <a:lstStyle/>
          <a:p>
            <a:fld id="{60B055B8-8324-46F3-BCF7-FE052D89A14F}" type="slidenum">
              <a:rPr lang="en-US" smtClean="0"/>
              <a:pPr/>
              <a:t>17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6/13/2011</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D2BD76-1B89-4E0D-8542-94A0ADE4AB1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6/13/2011</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D2BD76-1B89-4E0D-8542-94A0ADE4AB1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6/13/2011</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D2BD76-1B89-4E0D-8542-94A0ADE4AB12}"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6/13/2011</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D2BD76-1B89-4E0D-8542-94A0ADE4AB1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6/13/2011</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D2BD76-1B89-4E0D-8542-94A0ADE4AB1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6/13/2011</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D2BD76-1B89-4E0D-8542-94A0ADE4AB1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6/13/2011</a:t>
            </a:r>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D2BD76-1B89-4E0D-8542-94A0ADE4AB1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6/13/2011</a:t>
            </a:r>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D2BD76-1B89-4E0D-8542-94A0ADE4AB1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6/13/2011</a:t>
            </a:r>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D2BD76-1B89-4E0D-8542-94A0ADE4AB1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6/13/2011</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D2BD76-1B89-4E0D-8542-94A0ADE4AB1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6/13/2011</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D2BD76-1B89-4E0D-8542-94A0ADE4AB1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 Slide.JPG"/>
          <p:cNvPicPr>
            <a:picLocks noChangeAspect="1"/>
          </p:cNvPicPr>
          <p:nvPr/>
        </p:nvPicPr>
        <p:blipFill>
          <a:blip r:embed="rId2"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6/13/2011</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19A5CD-FBB9-4670-9883-B8F8365F20DE}" type="slidenum">
              <a:rPr lang="en-US" smtClean="0"/>
              <a:pPr/>
              <a:t>‹#›</a:t>
            </a:fld>
            <a:endParaRPr lang="en-US"/>
          </a:p>
        </p:txBody>
      </p:sp>
    </p:spTree>
  </p:cSld>
  <p:clrMap bg1="lt1" tx1="dk1" bg2="lt2" tx2="dk2" accent1="accent1" accent2="accent2" accent3="accent3" accent4="accent4" accent5="accent5" accent6="accent6" hlink="hlink" folHlink="folHlink"/>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ontinuation Slide.JPG"/>
          <p:cNvPicPr>
            <a:picLocks noChangeAspect="1"/>
          </p:cNvPicPr>
          <p:nvPr/>
        </p:nvPicPr>
        <p:blipFill>
          <a:blip r:embed="rId14"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6/13/2011</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D2BD76-1B89-4E0D-8542-94A0ADE4AB1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csrc.ucsd.edu/"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19.jpeg"/><Relationship Id="rId4" Type="http://schemas.openxmlformats.org/officeDocument/2006/relationships/image" Target="../media/image18.jpeg"/></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csrc.ucsd.edu/"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eader Slide.JPG"/>
          <p:cNvPicPr>
            <a:picLocks noChangeAspect="1"/>
          </p:cNvPicPr>
          <p:nvPr/>
        </p:nvPicPr>
        <p:blipFill>
          <a:blip r:embed="rId3" cstate="print"/>
          <a:stretch>
            <a:fillRect/>
          </a:stretch>
        </p:blipFill>
        <p:spPr>
          <a:xfrm>
            <a:off x="0" y="0"/>
            <a:ext cx="9144000" cy="6858000"/>
          </a:xfrm>
          <a:prstGeom prst="rect">
            <a:avLst/>
          </a:prstGeom>
        </p:spPr>
      </p:pic>
      <p:sp>
        <p:nvSpPr>
          <p:cNvPr id="2" name="Title 1"/>
          <p:cNvSpPr>
            <a:spLocks noGrp="1"/>
          </p:cNvSpPr>
          <p:nvPr>
            <p:ph type="ctrTitle"/>
          </p:nvPr>
        </p:nvSpPr>
        <p:spPr/>
        <p:txBody>
          <a:bodyPr>
            <a:normAutofit/>
          </a:bodyPr>
          <a:lstStyle/>
          <a:p>
            <a:r>
              <a:rPr lang="en-US" sz="4000" dirty="0" smtClean="0">
                <a:latin typeface="Times New Roman" pitchFamily="18" charset="0"/>
                <a:cs typeface="Times New Roman" pitchFamily="18" charset="0"/>
              </a:rPr>
              <a:t>Geodetic Vertical and Tidal </a:t>
            </a:r>
            <a:r>
              <a:rPr lang="en-US" sz="4000" dirty="0" err="1" smtClean="0">
                <a:latin typeface="Times New Roman" pitchFamily="18" charset="0"/>
                <a:cs typeface="Times New Roman" pitchFamily="18" charset="0"/>
              </a:rPr>
              <a:t>Datums</a:t>
            </a:r>
            <a:r>
              <a:rPr lang="en-US" sz="4000" dirty="0" smtClean="0">
                <a:latin typeface="Times New Roman" pitchFamily="18" charset="0"/>
                <a:cs typeface="Times New Roman" pitchFamily="18" charset="0"/>
              </a:rPr>
              <a:t>, focus on South SF Bay, CA</a:t>
            </a:r>
            <a:endParaRPr lang="en-US" sz="4000" dirty="0">
              <a:latin typeface="Times New Roman" pitchFamily="18" charset="0"/>
              <a:cs typeface="Times New Roman" pitchFamily="18" charset="0"/>
            </a:endParaRPr>
          </a:p>
        </p:txBody>
      </p:sp>
      <p:sp>
        <p:nvSpPr>
          <p:cNvPr id="3" name="Subtitle 2"/>
          <p:cNvSpPr>
            <a:spLocks noGrp="1"/>
          </p:cNvSpPr>
          <p:nvPr>
            <p:ph type="subTitle" idx="1"/>
          </p:nvPr>
        </p:nvSpPr>
        <p:spPr/>
        <p:txBody>
          <a:bodyPr>
            <a:normAutofit/>
          </a:bodyPr>
          <a:lstStyle/>
          <a:p>
            <a:r>
              <a:rPr lang="en-US" sz="2800" dirty="0" smtClean="0">
                <a:solidFill>
                  <a:schemeClr val="accent2"/>
                </a:solidFill>
                <a:latin typeface="Times New Roman" pitchFamily="18" charset="0"/>
                <a:cs typeface="Times New Roman" pitchFamily="18" charset="0"/>
              </a:rPr>
              <a:t>Marti </a:t>
            </a:r>
            <a:r>
              <a:rPr lang="en-US" sz="2800" dirty="0" err="1" smtClean="0">
                <a:solidFill>
                  <a:schemeClr val="accent2"/>
                </a:solidFill>
                <a:latin typeface="Times New Roman" pitchFamily="18" charset="0"/>
                <a:cs typeface="Times New Roman" pitchFamily="18" charset="0"/>
              </a:rPr>
              <a:t>Ikehara</a:t>
            </a:r>
            <a:r>
              <a:rPr lang="en-US" sz="2800" dirty="0" smtClean="0">
                <a:solidFill>
                  <a:schemeClr val="accent2"/>
                </a:solidFill>
                <a:latin typeface="Times New Roman" pitchFamily="18" charset="0"/>
                <a:cs typeface="Times New Roman" pitchFamily="18" charset="0"/>
              </a:rPr>
              <a:t>, Geodetic Advisor</a:t>
            </a:r>
          </a:p>
          <a:p>
            <a:r>
              <a:rPr lang="en-US" sz="2800" dirty="0" smtClean="0">
                <a:solidFill>
                  <a:schemeClr val="accent2"/>
                </a:solidFill>
                <a:latin typeface="Times New Roman" pitchFamily="18" charset="0"/>
                <a:cs typeface="Times New Roman" pitchFamily="18" charset="0"/>
              </a:rPr>
              <a:t>NOAA’s NGS, Sacramento</a:t>
            </a:r>
          </a:p>
          <a:p>
            <a:r>
              <a:rPr lang="en-US" sz="2800" dirty="0" smtClean="0">
                <a:solidFill>
                  <a:schemeClr val="accent2"/>
                </a:solidFill>
                <a:latin typeface="Times New Roman" pitchFamily="18" charset="0"/>
                <a:cs typeface="Times New Roman" pitchFamily="18" charset="0"/>
              </a:rPr>
              <a:t>Marti.ikehara@noaa.gov</a:t>
            </a:r>
            <a:endParaRPr lang="en-US" sz="2800" dirty="0">
              <a:solidFill>
                <a:schemeClr val="accent2"/>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dirty="0" smtClean="0"/>
              <a:t>What is a reference frame?</a:t>
            </a:r>
            <a:endParaRPr lang="en-US" sz="3600" dirty="0"/>
          </a:p>
        </p:txBody>
      </p:sp>
      <p:sp>
        <p:nvSpPr>
          <p:cNvPr id="3" name="Content Placeholder 2"/>
          <p:cNvSpPr>
            <a:spLocks noGrp="1"/>
          </p:cNvSpPr>
          <p:nvPr>
            <p:ph idx="1"/>
          </p:nvPr>
        </p:nvSpPr>
        <p:spPr>
          <a:xfrm>
            <a:off x="457200" y="990600"/>
            <a:ext cx="8229600" cy="5135563"/>
          </a:xfrm>
        </p:spPr>
        <p:txBody>
          <a:bodyPr>
            <a:normAutofit/>
          </a:bodyPr>
          <a:lstStyle/>
          <a:p>
            <a:pPr>
              <a:buNone/>
            </a:pPr>
            <a:r>
              <a:rPr lang="en-US" dirty="0" smtClean="0"/>
              <a:t>A fundamental (the highest accuracy) geodetic 3-dimensional coordinate system that includes velocities (dynamic).  It can also be a “datum”.</a:t>
            </a:r>
          </a:p>
          <a:p>
            <a:pPr>
              <a:buNone/>
            </a:pPr>
            <a:r>
              <a:rPr lang="en-US" dirty="0" smtClean="0"/>
              <a:t>ITRF is a global geodetic system that is based on data from continuous GNSS stations.  NAD83 datum, at the national level, is transformed from the ITRF system, and is primarily defined by CORS.  The first transform was in 1996.  Thus, for OPUS solutions, you will see “Refer-</a:t>
            </a:r>
            <a:r>
              <a:rPr lang="en-US" dirty="0" err="1" smtClean="0"/>
              <a:t>ence</a:t>
            </a:r>
            <a:r>
              <a:rPr lang="en-US" dirty="0" smtClean="0"/>
              <a:t> frame: NAD83 (CORS96).”</a:t>
            </a:r>
          </a:p>
          <a:p>
            <a:endParaRPr lang="en-US" dirty="0"/>
          </a:p>
        </p:txBody>
      </p:sp>
      <p:sp>
        <p:nvSpPr>
          <p:cNvPr id="4" name="Date Placeholder 3"/>
          <p:cNvSpPr>
            <a:spLocks noGrp="1"/>
          </p:cNvSpPr>
          <p:nvPr>
            <p:ph type="dt" sz="half" idx="10"/>
          </p:nvPr>
        </p:nvSpPr>
        <p:spPr/>
        <p:txBody>
          <a:bodyPr/>
          <a:lstStyle/>
          <a:p>
            <a:r>
              <a:rPr lang="en-US" smtClean="0"/>
              <a:t>6/13/2011</a:t>
            </a:r>
            <a:endParaRPr lang="en-US"/>
          </a:p>
        </p:txBody>
      </p:sp>
      <p:sp>
        <p:nvSpPr>
          <p:cNvPr id="5" name="Slide Number Placeholder 4"/>
          <p:cNvSpPr>
            <a:spLocks noGrp="1"/>
          </p:cNvSpPr>
          <p:nvPr>
            <p:ph type="sldNum" sz="quarter" idx="12"/>
          </p:nvPr>
        </p:nvSpPr>
        <p:spPr/>
        <p:txBody>
          <a:bodyPr/>
          <a:lstStyle/>
          <a:p>
            <a:fld id="{3AD2BD76-1B89-4E0D-8542-94A0ADE4AB12}" type="slidenum">
              <a:rPr lang="en-US" smtClean="0"/>
              <a:pPr/>
              <a:t>10</a:t>
            </a:fld>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440362"/>
          </a:xfrm>
        </p:spPr>
        <p:txBody>
          <a:bodyPr/>
          <a:lstStyle/>
          <a:p>
            <a:endParaRPr lang="en-US" dirty="0"/>
          </a:p>
        </p:txBody>
      </p:sp>
      <p:sp>
        <p:nvSpPr>
          <p:cNvPr id="3" name="Content Placeholder 2"/>
          <p:cNvSpPr>
            <a:spLocks noGrp="1"/>
          </p:cNvSpPr>
          <p:nvPr>
            <p:ph idx="1"/>
          </p:nvPr>
        </p:nvSpPr>
        <p:spPr>
          <a:xfrm>
            <a:off x="457200" y="5791200"/>
            <a:ext cx="8229600" cy="334963"/>
          </a:xfrm>
        </p:spPr>
        <p:txBody>
          <a:bodyPr>
            <a:normAutofit lnSpcReduction="10000"/>
          </a:bodyPr>
          <a:lstStyle/>
          <a:p>
            <a:r>
              <a:rPr lang="en-US" sz="1600" dirty="0" smtClean="0"/>
              <a:t>http://www.naref.org/transf/nad83_agu2007spr.pdf</a:t>
            </a:r>
          </a:p>
          <a:p>
            <a:endParaRPr lang="en-US" sz="1600" dirty="0"/>
          </a:p>
        </p:txBody>
      </p:sp>
      <p:sp>
        <p:nvSpPr>
          <p:cNvPr id="4" name="Date Placeholder 3"/>
          <p:cNvSpPr>
            <a:spLocks noGrp="1"/>
          </p:cNvSpPr>
          <p:nvPr>
            <p:ph type="dt" sz="half" idx="10"/>
          </p:nvPr>
        </p:nvSpPr>
        <p:spPr/>
        <p:txBody>
          <a:bodyPr/>
          <a:lstStyle/>
          <a:p>
            <a:r>
              <a:rPr lang="en-US" smtClean="0"/>
              <a:t>6/13/2011</a:t>
            </a:r>
            <a:endParaRPr lang="en-US"/>
          </a:p>
        </p:txBody>
      </p:sp>
      <p:sp>
        <p:nvSpPr>
          <p:cNvPr id="5" name="Slide Number Placeholder 4"/>
          <p:cNvSpPr>
            <a:spLocks noGrp="1"/>
          </p:cNvSpPr>
          <p:nvPr>
            <p:ph type="sldNum" sz="quarter" idx="12"/>
          </p:nvPr>
        </p:nvSpPr>
        <p:spPr/>
        <p:txBody>
          <a:bodyPr/>
          <a:lstStyle/>
          <a:p>
            <a:fld id="{3AD2BD76-1B89-4E0D-8542-94A0ADE4AB12}" type="slidenum">
              <a:rPr lang="en-US" smtClean="0"/>
              <a:pPr/>
              <a:t>11</a:t>
            </a:fld>
            <a:endParaRPr lang="en-US"/>
          </a:p>
        </p:txBody>
      </p:sp>
      <p:pic>
        <p:nvPicPr>
          <p:cNvPr id="1029" name="Picture 5"/>
          <p:cNvPicPr>
            <a:picLocks noChangeAspect="1" noChangeArrowheads="1"/>
          </p:cNvPicPr>
          <p:nvPr/>
        </p:nvPicPr>
        <p:blipFill>
          <a:blip r:embed="rId2" cstate="print"/>
          <a:srcRect l="16875" t="14000" r="18750" b="17000"/>
          <a:stretch>
            <a:fillRect/>
          </a:stretch>
        </p:blipFill>
        <p:spPr bwMode="auto">
          <a:xfrm>
            <a:off x="609600" y="609600"/>
            <a:ext cx="7848600" cy="525780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endParaRPr lang="en-US" dirty="0"/>
          </a:p>
        </p:txBody>
      </p:sp>
      <p:sp>
        <p:nvSpPr>
          <p:cNvPr id="4" name="Date Placeholder 3"/>
          <p:cNvSpPr>
            <a:spLocks noGrp="1"/>
          </p:cNvSpPr>
          <p:nvPr>
            <p:ph type="dt" sz="half" idx="10"/>
          </p:nvPr>
        </p:nvSpPr>
        <p:spPr/>
        <p:txBody>
          <a:bodyPr/>
          <a:lstStyle/>
          <a:p>
            <a:r>
              <a:rPr lang="en-US" smtClean="0"/>
              <a:t>6/13/2011</a:t>
            </a:r>
            <a:endParaRPr lang="en-US"/>
          </a:p>
        </p:txBody>
      </p:sp>
      <p:sp>
        <p:nvSpPr>
          <p:cNvPr id="5" name="Slide Number Placeholder 4"/>
          <p:cNvSpPr>
            <a:spLocks noGrp="1"/>
          </p:cNvSpPr>
          <p:nvPr>
            <p:ph type="sldNum" sz="quarter" idx="12"/>
          </p:nvPr>
        </p:nvSpPr>
        <p:spPr/>
        <p:txBody>
          <a:bodyPr/>
          <a:lstStyle/>
          <a:p>
            <a:fld id="{3AD2BD76-1B89-4E0D-8542-94A0ADE4AB12}" type="slidenum">
              <a:rPr lang="en-US" smtClean="0"/>
              <a:pPr/>
              <a:t>12</a:t>
            </a:fld>
            <a:endParaRPr lang="en-US"/>
          </a:p>
        </p:txBody>
      </p:sp>
      <p:pic>
        <p:nvPicPr>
          <p:cNvPr id="2050" name="Picture 2"/>
          <p:cNvPicPr>
            <a:picLocks noGrp="1" noChangeAspect="1" noChangeArrowheads="1"/>
          </p:cNvPicPr>
          <p:nvPr>
            <p:ph idx="1"/>
          </p:nvPr>
        </p:nvPicPr>
        <p:blipFill>
          <a:blip r:embed="rId2" cstate="print"/>
          <a:srcRect l="22144" t="25724" r="26588" b="10853"/>
          <a:stretch>
            <a:fillRect/>
          </a:stretch>
        </p:blipFill>
        <p:spPr bwMode="auto">
          <a:xfrm>
            <a:off x="533400" y="457200"/>
            <a:ext cx="8077200" cy="5905500"/>
          </a:xfrm>
          <a:prstGeom prst="rect">
            <a:avLst/>
          </a:prstGeom>
          <a:noFill/>
          <a:ln w="9525">
            <a:noFill/>
            <a:miter lim="800000"/>
            <a:headEnd/>
            <a:tailEnd/>
          </a:ln>
        </p:spPr>
      </p:pic>
      <p:sp>
        <p:nvSpPr>
          <p:cNvPr id="7" name="TextBox 6"/>
          <p:cNvSpPr txBox="1"/>
          <p:nvPr/>
        </p:nvSpPr>
        <p:spPr>
          <a:xfrm>
            <a:off x="5257800" y="2057400"/>
            <a:ext cx="3429000" cy="369332"/>
          </a:xfrm>
          <a:prstGeom prst="rect">
            <a:avLst/>
          </a:prstGeom>
          <a:noFill/>
        </p:spPr>
        <p:txBody>
          <a:bodyPr wrap="square" rtlCol="0">
            <a:spAutoFit/>
          </a:bodyPr>
          <a:lstStyle/>
          <a:p>
            <a:r>
              <a:rPr lang="en-US" dirty="0" smtClean="0"/>
              <a:t>Translation, rotation, scale + TIME</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Realizations of NAD83, epoch date</a:t>
            </a:r>
            <a:endParaRPr lang="en-US" dirty="0"/>
          </a:p>
        </p:txBody>
      </p:sp>
      <p:sp>
        <p:nvSpPr>
          <p:cNvPr id="3" name="Content Placeholder 2"/>
          <p:cNvSpPr>
            <a:spLocks noGrp="1"/>
          </p:cNvSpPr>
          <p:nvPr>
            <p:ph idx="1"/>
          </p:nvPr>
        </p:nvSpPr>
        <p:spPr>
          <a:xfrm>
            <a:off x="457200" y="1143000"/>
            <a:ext cx="8229600" cy="4983163"/>
          </a:xfrm>
        </p:spPr>
        <p:txBody>
          <a:bodyPr>
            <a:normAutofit fontScale="92500" lnSpcReduction="10000"/>
          </a:bodyPr>
          <a:lstStyle/>
          <a:p>
            <a:r>
              <a:rPr lang="en-US" sz="2800" dirty="0" smtClean="0"/>
              <a:t>A “realization” is when a major adjustment is done by NGS of the geodetic control, either by state or nationally, resulting in new coordinates and ellipsoid heights, and is identified by a “datum tag”.  </a:t>
            </a:r>
          </a:p>
          <a:p>
            <a:r>
              <a:rPr lang="en-US" sz="2800" dirty="0" smtClean="0"/>
              <a:t>Ortho heights are NOT revised.</a:t>
            </a:r>
          </a:p>
          <a:p>
            <a:r>
              <a:rPr lang="en-US" sz="2800" dirty="0" smtClean="0"/>
              <a:t>The realization has different stations in the dataset, and used different control/constraints, and likely different values for them because of crustal motion</a:t>
            </a:r>
          </a:p>
          <a:p>
            <a:r>
              <a:rPr lang="en-US" sz="2800" dirty="0" smtClean="0"/>
              <a:t>There are two types of epoch dates in CA:</a:t>
            </a:r>
          </a:p>
          <a:p>
            <a:pPr lvl="1">
              <a:buNone/>
            </a:pPr>
            <a:r>
              <a:rPr lang="en-US" sz="2400" dirty="0" smtClean="0"/>
              <a:t>Reflects the time of the field observations, </a:t>
            </a:r>
            <a:r>
              <a:rPr lang="en-US" sz="2400" dirty="0" err="1" smtClean="0"/>
              <a:t>eg</a:t>
            </a:r>
            <a:r>
              <a:rPr lang="en-US" sz="2400" dirty="0" smtClean="0"/>
              <a:t>, 2002.75, or</a:t>
            </a:r>
          </a:p>
          <a:p>
            <a:pPr lvl="1">
              <a:buNone/>
            </a:pPr>
            <a:r>
              <a:rPr lang="en-US" sz="2400" dirty="0" smtClean="0"/>
              <a:t>Reflects the time of the recent national adjustment, </a:t>
            </a:r>
            <a:r>
              <a:rPr lang="en-US" sz="2400" dirty="0" err="1" smtClean="0"/>
              <a:t>eg</a:t>
            </a:r>
            <a:r>
              <a:rPr lang="en-US" sz="2400" dirty="0" smtClean="0"/>
              <a:t>, 2007.00, or a local adjustment constrained to the national, or a statewide (or large project) adjustment by CSRC</a:t>
            </a:r>
          </a:p>
          <a:p>
            <a:endParaRPr lang="en-US" dirty="0"/>
          </a:p>
        </p:txBody>
      </p:sp>
      <p:sp>
        <p:nvSpPr>
          <p:cNvPr id="4" name="Date Placeholder 3"/>
          <p:cNvSpPr>
            <a:spLocks noGrp="1"/>
          </p:cNvSpPr>
          <p:nvPr>
            <p:ph type="dt" sz="half" idx="10"/>
          </p:nvPr>
        </p:nvSpPr>
        <p:spPr/>
        <p:txBody>
          <a:bodyPr/>
          <a:lstStyle/>
          <a:p>
            <a:r>
              <a:rPr lang="en-US" smtClean="0"/>
              <a:t>6/13/2011</a:t>
            </a:r>
            <a:endParaRPr lang="en-US"/>
          </a:p>
        </p:txBody>
      </p:sp>
      <p:sp>
        <p:nvSpPr>
          <p:cNvPr id="5" name="Slide Number Placeholder 4"/>
          <p:cNvSpPr>
            <a:spLocks noGrp="1"/>
          </p:cNvSpPr>
          <p:nvPr>
            <p:ph type="sldNum" sz="quarter" idx="12"/>
          </p:nvPr>
        </p:nvSpPr>
        <p:spPr/>
        <p:txBody>
          <a:bodyPr/>
          <a:lstStyle/>
          <a:p>
            <a:fld id="{3AD2BD76-1B89-4E0D-8542-94A0ADE4AB12}" type="slidenum">
              <a:rPr lang="en-US" smtClean="0"/>
              <a:pPr/>
              <a:t>13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 calcmode="lin" valueType="num">
                                      <p:cBhvr additive="base">
                                        <p:cTn id="1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228600"/>
            <a:ext cx="8686800" cy="1143000"/>
          </a:xfrm>
        </p:spPr>
        <p:txBody>
          <a:bodyPr>
            <a:normAutofit fontScale="90000"/>
          </a:bodyPr>
          <a:lstStyle/>
          <a:p>
            <a:r>
              <a:rPr lang="en-US" dirty="0" smtClean="0">
                <a:hlinkClick r:id="rId3"/>
              </a:rPr>
              <a:t>http://csrc.ucsd.edu</a:t>
            </a:r>
            <a:r>
              <a:rPr lang="en-US" dirty="0" smtClean="0"/>
              <a:t>: NAD </a:t>
            </a:r>
            <a:r>
              <a:rPr lang="en-US" dirty="0" err="1" smtClean="0"/>
              <a:t>hght</a:t>
            </a:r>
            <a:r>
              <a:rPr lang="en-US" dirty="0" smtClean="0"/>
              <a:t>, 2011.00</a:t>
            </a:r>
            <a:endParaRPr lang="en-US" dirty="0"/>
          </a:p>
        </p:txBody>
      </p:sp>
      <p:sp>
        <p:nvSpPr>
          <p:cNvPr id="6" name="Content Placeholder 5"/>
          <p:cNvSpPr>
            <a:spLocks noGrp="1"/>
          </p:cNvSpPr>
          <p:nvPr>
            <p:ph idx="1"/>
          </p:nvPr>
        </p:nvSpPr>
        <p:spPr/>
        <p:txBody>
          <a:bodyPr/>
          <a:lstStyle/>
          <a:p>
            <a:endParaRPr lang="en-US"/>
          </a:p>
        </p:txBody>
      </p:sp>
      <p:sp>
        <p:nvSpPr>
          <p:cNvPr id="2" name="Date Placeholder 1"/>
          <p:cNvSpPr>
            <a:spLocks noGrp="1"/>
          </p:cNvSpPr>
          <p:nvPr>
            <p:ph type="dt" sz="half" idx="10"/>
          </p:nvPr>
        </p:nvSpPr>
        <p:spPr/>
        <p:txBody>
          <a:bodyPr/>
          <a:lstStyle/>
          <a:p>
            <a:r>
              <a:rPr lang="en-US" smtClean="0"/>
              <a:t>6/13/2011</a:t>
            </a:r>
            <a:endParaRPr lang="en-US"/>
          </a:p>
        </p:txBody>
      </p:sp>
      <p:sp>
        <p:nvSpPr>
          <p:cNvPr id="3" name="Slide Number Placeholder 2"/>
          <p:cNvSpPr>
            <a:spLocks noGrp="1"/>
          </p:cNvSpPr>
          <p:nvPr>
            <p:ph type="sldNum" sz="quarter" idx="12"/>
          </p:nvPr>
        </p:nvSpPr>
        <p:spPr/>
        <p:txBody>
          <a:bodyPr/>
          <a:lstStyle/>
          <a:p>
            <a:fld id="{3AD2BD76-1B89-4E0D-8542-94A0ADE4AB12}" type="slidenum">
              <a:rPr lang="en-US" smtClean="0"/>
              <a:pPr/>
              <a:t>14</a:t>
            </a:fld>
            <a:endParaRPr lang="en-US"/>
          </a:p>
        </p:txBody>
      </p:sp>
      <p:pic>
        <p:nvPicPr>
          <p:cNvPr id="6146" name="Picture 2"/>
          <p:cNvPicPr>
            <a:picLocks noChangeAspect="1" noChangeArrowheads="1"/>
          </p:cNvPicPr>
          <p:nvPr/>
        </p:nvPicPr>
        <p:blipFill>
          <a:blip r:embed="rId4" cstate="print"/>
          <a:srcRect t="27835"/>
          <a:stretch>
            <a:fillRect/>
          </a:stretch>
        </p:blipFill>
        <p:spPr bwMode="auto">
          <a:xfrm>
            <a:off x="0" y="1524000"/>
            <a:ext cx="9144000" cy="533400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body" idx="1"/>
          </p:nvPr>
        </p:nvSpPr>
        <p:spPr>
          <a:xfrm>
            <a:off x="228600" y="1371600"/>
            <a:ext cx="8229600" cy="4648200"/>
          </a:xfrm>
          <a:noFill/>
        </p:spPr>
        <p:txBody>
          <a:bodyPr/>
          <a:lstStyle/>
          <a:p>
            <a:pPr algn="ctr" eaLnBrk="1" hangingPunct="1"/>
            <a:endParaRPr lang="en-US" sz="1200" dirty="0" smtClean="0">
              <a:solidFill>
                <a:srgbClr val="009900"/>
              </a:solidFill>
            </a:endParaRPr>
          </a:p>
          <a:p>
            <a:pPr algn="ctr" eaLnBrk="1" hangingPunct="1">
              <a:buFontTx/>
              <a:buChar char=" "/>
            </a:pPr>
            <a:endParaRPr lang="en-US" sz="1500" dirty="0" smtClean="0">
              <a:solidFill>
                <a:srgbClr val="009900"/>
              </a:solidFill>
            </a:endParaRPr>
          </a:p>
        </p:txBody>
      </p:sp>
      <p:sp>
        <p:nvSpPr>
          <p:cNvPr id="35843" name="Freeform 3"/>
          <p:cNvSpPr>
            <a:spLocks/>
          </p:cNvSpPr>
          <p:nvPr/>
        </p:nvSpPr>
        <p:spPr bwMode="auto">
          <a:xfrm rot="-1436475">
            <a:off x="438150" y="4572000"/>
            <a:ext cx="2152650" cy="265113"/>
          </a:xfrm>
          <a:custGeom>
            <a:avLst/>
            <a:gdLst>
              <a:gd name="T0" fmla="*/ 2147483647 w 1356"/>
              <a:gd name="T1" fmla="*/ 2147483647 h 167"/>
              <a:gd name="T2" fmla="*/ 2147483647 w 1356"/>
              <a:gd name="T3" fmla="*/ 0 h 167"/>
              <a:gd name="T4" fmla="*/ 2147483647 w 1356"/>
              <a:gd name="T5" fmla="*/ 2147483647 h 167"/>
              <a:gd name="T6" fmla="*/ 2147483647 w 1356"/>
              <a:gd name="T7" fmla="*/ 2147483647 h 167"/>
              <a:gd name="T8" fmla="*/ 2147483647 w 1356"/>
              <a:gd name="T9" fmla="*/ 2147483647 h 167"/>
              <a:gd name="T10" fmla="*/ 2147483647 w 1356"/>
              <a:gd name="T11" fmla="*/ 2147483647 h 167"/>
              <a:gd name="T12" fmla="*/ 2147483647 w 1356"/>
              <a:gd name="T13" fmla="*/ 2147483647 h 167"/>
              <a:gd name="T14" fmla="*/ 2147483647 w 1356"/>
              <a:gd name="T15" fmla="*/ 2147483647 h 167"/>
              <a:gd name="T16" fmla="*/ 2147483647 w 1356"/>
              <a:gd name="T17" fmla="*/ 2147483647 h 167"/>
              <a:gd name="T18" fmla="*/ 2147483647 w 1356"/>
              <a:gd name="T19" fmla="*/ 2147483647 h 167"/>
              <a:gd name="T20" fmla="*/ 2147483647 w 1356"/>
              <a:gd name="T21" fmla="*/ 2147483647 h 167"/>
              <a:gd name="T22" fmla="*/ 2147483647 w 1356"/>
              <a:gd name="T23" fmla="*/ 2147483647 h 167"/>
              <a:gd name="T24" fmla="*/ 2147483647 w 1356"/>
              <a:gd name="T25" fmla="*/ 2147483647 h 167"/>
              <a:gd name="T26" fmla="*/ 2147483647 w 1356"/>
              <a:gd name="T27" fmla="*/ 2147483647 h 167"/>
              <a:gd name="T28" fmla="*/ 2147483647 w 1356"/>
              <a:gd name="T29" fmla="*/ 2147483647 h 167"/>
              <a:gd name="T30" fmla="*/ 0 w 1356"/>
              <a:gd name="T31" fmla="*/ 2147483647 h 1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56"/>
              <a:gd name="T49" fmla="*/ 0 h 167"/>
              <a:gd name="T50" fmla="*/ 1356 w 1356"/>
              <a:gd name="T51" fmla="*/ 167 h 16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56" h="167">
                <a:moveTo>
                  <a:pt x="1356" y="100"/>
                </a:moveTo>
                <a:cubicBezTo>
                  <a:pt x="1298" y="81"/>
                  <a:pt x="1244" y="43"/>
                  <a:pt x="1200" y="0"/>
                </a:cubicBezTo>
                <a:cubicBezTo>
                  <a:pt x="1155" y="9"/>
                  <a:pt x="1144" y="4"/>
                  <a:pt x="1111" y="33"/>
                </a:cubicBezTo>
                <a:cubicBezTo>
                  <a:pt x="1091" y="50"/>
                  <a:pt x="1080" y="78"/>
                  <a:pt x="1056" y="89"/>
                </a:cubicBezTo>
                <a:cubicBezTo>
                  <a:pt x="1041" y="96"/>
                  <a:pt x="1027" y="105"/>
                  <a:pt x="1011" y="111"/>
                </a:cubicBezTo>
                <a:cubicBezTo>
                  <a:pt x="989" y="120"/>
                  <a:pt x="945" y="133"/>
                  <a:pt x="945" y="133"/>
                </a:cubicBezTo>
                <a:cubicBezTo>
                  <a:pt x="852" y="118"/>
                  <a:pt x="896" y="134"/>
                  <a:pt x="811" y="78"/>
                </a:cubicBezTo>
                <a:cubicBezTo>
                  <a:pt x="800" y="71"/>
                  <a:pt x="778" y="56"/>
                  <a:pt x="778" y="56"/>
                </a:cubicBezTo>
                <a:cubicBezTo>
                  <a:pt x="716" y="77"/>
                  <a:pt x="773" y="52"/>
                  <a:pt x="711" y="100"/>
                </a:cubicBezTo>
                <a:cubicBezTo>
                  <a:pt x="690" y="116"/>
                  <a:pt x="645" y="144"/>
                  <a:pt x="645" y="144"/>
                </a:cubicBezTo>
                <a:cubicBezTo>
                  <a:pt x="564" y="136"/>
                  <a:pt x="520" y="152"/>
                  <a:pt x="478" y="89"/>
                </a:cubicBezTo>
                <a:cubicBezTo>
                  <a:pt x="423" y="107"/>
                  <a:pt x="445" y="126"/>
                  <a:pt x="389" y="144"/>
                </a:cubicBezTo>
                <a:cubicBezTo>
                  <a:pt x="337" y="140"/>
                  <a:pt x="285" y="142"/>
                  <a:pt x="234" y="133"/>
                </a:cubicBezTo>
                <a:cubicBezTo>
                  <a:pt x="224" y="131"/>
                  <a:pt x="221" y="113"/>
                  <a:pt x="211" y="111"/>
                </a:cubicBezTo>
                <a:cubicBezTo>
                  <a:pt x="185" y="106"/>
                  <a:pt x="121" y="156"/>
                  <a:pt x="100" y="167"/>
                </a:cubicBezTo>
                <a:cubicBezTo>
                  <a:pt x="67" y="163"/>
                  <a:pt x="0" y="155"/>
                  <a:pt x="0" y="155"/>
                </a:cubicBezTo>
              </a:path>
            </a:pathLst>
          </a:custGeom>
          <a:solidFill>
            <a:schemeClr val="accent2"/>
          </a:solidFill>
          <a:ln w="9525">
            <a:solidFill>
              <a:srgbClr val="003300"/>
            </a:solidFill>
            <a:round/>
            <a:headEnd/>
            <a:tailEnd/>
          </a:ln>
        </p:spPr>
        <p:txBody>
          <a:bodyPr wrap="none" anchor="ctr"/>
          <a:lstStyle/>
          <a:p>
            <a:endParaRPr lang="en-US"/>
          </a:p>
        </p:txBody>
      </p:sp>
      <p:sp>
        <p:nvSpPr>
          <p:cNvPr id="35844" name="Freeform 4"/>
          <p:cNvSpPr>
            <a:spLocks/>
          </p:cNvSpPr>
          <p:nvPr/>
        </p:nvSpPr>
        <p:spPr bwMode="auto">
          <a:xfrm>
            <a:off x="2362200" y="2895600"/>
            <a:ext cx="6324600" cy="1981200"/>
          </a:xfrm>
          <a:custGeom>
            <a:avLst/>
            <a:gdLst>
              <a:gd name="T0" fmla="*/ 0 w 4011"/>
              <a:gd name="T1" fmla="*/ 2147483647 h 1277"/>
              <a:gd name="T2" fmla="*/ 2147483647 w 4011"/>
              <a:gd name="T3" fmla="*/ 2147483647 h 1277"/>
              <a:gd name="T4" fmla="*/ 2147483647 w 4011"/>
              <a:gd name="T5" fmla="*/ 2147483647 h 1277"/>
              <a:gd name="T6" fmla="*/ 2147483647 w 4011"/>
              <a:gd name="T7" fmla="*/ 2147483647 h 1277"/>
              <a:gd name="T8" fmla="*/ 2147483647 w 4011"/>
              <a:gd name="T9" fmla="*/ 2147483647 h 1277"/>
              <a:gd name="T10" fmla="*/ 2147483647 w 4011"/>
              <a:gd name="T11" fmla="*/ 2147483647 h 1277"/>
              <a:gd name="T12" fmla="*/ 2147483647 w 4011"/>
              <a:gd name="T13" fmla="*/ 2147483647 h 1277"/>
              <a:gd name="T14" fmla="*/ 2147483647 w 4011"/>
              <a:gd name="T15" fmla="*/ 2147483647 h 1277"/>
              <a:gd name="T16" fmla="*/ 2147483647 w 4011"/>
              <a:gd name="T17" fmla="*/ 2147483647 h 1277"/>
              <a:gd name="T18" fmla="*/ 2147483647 w 4011"/>
              <a:gd name="T19" fmla="*/ 2147483647 h 1277"/>
              <a:gd name="T20" fmla="*/ 2147483647 w 4011"/>
              <a:gd name="T21" fmla="*/ 2147483647 h 1277"/>
              <a:gd name="T22" fmla="*/ 2147483647 w 4011"/>
              <a:gd name="T23" fmla="*/ 2147483647 h 1277"/>
              <a:gd name="T24" fmla="*/ 2147483647 w 4011"/>
              <a:gd name="T25" fmla="*/ 2147483647 h 1277"/>
              <a:gd name="T26" fmla="*/ 2147483647 w 4011"/>
              <a:gd name="T27" fmla="*/ 0 h 1277"/>
              <a:gd name="T28" fmla="*/ 2147483647 w 4011"/>
              <a:gd name="T29" fmla="*/ 2147483647 h 1277"/>
              <a:gd name="T30" fmla="*/ 2147483647 w 4011"/>
              <a:gd name="T31" fmla="*/ 2147483647 h 1277"/>
              <a:gd name="T32" fmla="*/ 2147483647 w 4011"/>
              <a:gd name="T33" fmla="*/ 2147483647 h 1277"/>
              <a:gd name="T34" fmla="*/ 2147483647 w 4011"/>
              <a:gd name="T35" fmla="*/ 2147483647 h 1277"/>
              <a:gd name="T36" fmla="*/ 2147483647 w 4011"/>
              <a:gd name="T37" fmla="*/ 2147483647 h 1277"/>
              <a:gd name="T38" fmla="*/ 2147483647 w 4011"/>
              <a:gd name="T39" fmla="*/ 2147483647 h 1277"/>
              <a:gd name="T40" fmla="*/ 2147483647 w 4011"/>
              <a:gd name="T41" fmla="*/ 2147483647 h 1277"/>
              <a:gd name="T42" fmla="*/ 2147483647 w 4011"/>
              <a:gd name="T43" fmla="*/ 2147483647 h 1277"/>
              <a:gd name="T44" fmla="*/ 2147483647 w 4011"/>
              <a:gd name="T45" fmla="*/ 2147483647 h 1277"/>
              <a:gd name="T46" fmla="*/ 2147483647 w 4011"/>
              <a:gd name="T47" fmla="*/ 2147483647 h 1277"/>
              <a:gd name="T48" fmla="*/ 2147483647 w 4011"/>
              <a:gd name="T49" fmla="*/ 2147483647 h 1277"/>
              <a:gd name="T50" fmla="*/ 2147483647 w 4011"/>
              <a:gd name="T51" fmla="*/ 2147483647 h 1277"/>
              <a:gd name="T52" fmla="*/ 2147483647 w 4011"/>
              <a:gd name="T53" fmla="*/ 2147483647 h 1277"/>
              <a:gd name="T54" fmla="*/ 2147483647 w 4011"/>
              <a:gd name="T55" fmla="*/ 2147483647 h 1277"/>
              <a:gd name="T56" fmla="*/ 2147483647 w 4011"/>
              <a:gd name="T57" fmla="*/ 2147483647 h 1277"/>
              <a:gd name="T58" fmla="*/ 2147483647 w 4011"/>
              <a:gd name="T59" fmla="*/ 2147483647 h 1277"/>
              <a:gd name="T60" fmla="*/ 2147483647 w 4011"/>
              <a:gd name="T61" fmla="*/ 2147483647 h 1277"/>
              <a:gd name="T62" fmla="*/ 2147483647 w 4011"/>
              <a:gd name="T63" fmla="*/ 2147483647 h 1277"/>
              <a:gd name="T64" fmla="*/ 2147483647 w 4011"/>
              <a:gd name="T65" fmla="*/ 2147483647 h 1277"/>
              <a:gd name="T66" fmla="*/ 2147483647 w 4011"/>
              <a:gd name="T67" fmla="*/ 2147483647 h 1277"/>
              <a:gd name="T68" fmla="*/ 2147483647 w 4011"/>
              <a:gd name="T69" fmla="*/ 2147483647 h 127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011"/>
              <a:gd name="T106" fmla="*/ 0 h 1277"/>
              <a:gd name="T107" fmla="*/ 4011 w 4011"/>
              <a:gd name="T108" fmla="*/ 1277 h 127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011" h="1277">
                <a:moveTo>
                  <a:pt x="0" y="911"/>
                </a:moveTo>
                <a:cubicBezTo>
                  <a:pt x="51" y="928"/>
                  <a:pt x="63" y="915"/>
                  <a:pt x="100" y="878"/>
                </a:cubicBezTo>
                <a:cubicBezTo>
                  <a:pt x="126" y="798"/>
                  <a:pt x="90" y="893"/>
                  <a:pt x="144" y="811"/>
                </a:cubicBezTo>
                <a:cubicBezTo>
                  <a:pt x="202" y="724"/>
                  <a:pt x="106" y="827"/>
                  <a:pt x="178" y="755"/>
                </a:cubicBezTo>
                <a:cubicBezTo>
                  <a:pt x="182" y="742"/>
                  <a:pt x="218" y="638"/>
                  <a:pt x="244" y="633"/>
                </a:cubicBezTo>
                <a:cubicBezTo>
                  <a:pt x="317" y="620"/>
                  <a:pt x="393" y="626"/>
                  <a:pt x="467" y="622"/>
                </a:cubicBezTo>
                <a:cubicBezTo>
                  <a:pt x="558" y="592"/>
                  <a:pt x="612" y="507"/>
                  <a:pt x="700" y="478"/>
                </a:cubicBezTo>
                <a:cubicBezTo>
                  <a:pt x="757" y="419"/>
                  <a:pt x="847" y="428"/>
                  <a:pt x="922" y="422"/>
                </a:cubicBezTo>
                <a:cubicBezTo>
                  <a:pt x="962" y="409"/>
                  <a:pt x="980" y="392"/>
                  <a:pt x="1011" y="366"/>
                </a:cubicBezTo>
                <a:cubicBezTo>
                  <a:pt x="1067" y="320"/>
                  <a:pt x="1128" y="273"/>
                  <a:pt x="1189" y="233"/>
                </a:cubicBezTo>
                <a:cubicBezTo>
                  <a:pt x="1212" y="198"/>
                  <a:pt x="1242" y="186"/>
                  <a:pt x="1267" y="155"/>
                </a:cubicBezTo>
                <a:cubicBezTo>
                  <a:pt x="1298" y="116"/>
                  <a:pt x="1330" y="79"/>
                  <a:pt x="1367" y="44"/>
                </a:cubicBezTo>
                <a:cubicBezTo>
                  <a:pt x="1377" y="35"/>
                  <a:pt x="1379" y="19"/>
                  <a:pt x="1389" y="11"/>
                </a:cubicBezTo>
                <a:cubicBezTo>
                  <a:pt x="1398" y="4"/>
                  <a:pt x="1411" y="4"/>
                  <a:pt x="1422" y="0"/>
                </a:cubicBezTo>
                <a:cubicBezTo>
                  <a:pt x="1463" y="4"/>
                  <a:pt x="1504" y="2"/>
                  <a:pt x="1544" y="11"/>
                </a:cubicBezTo>
                <a:cubicBezTo>
                  <a:pt x="1570" y="17"/>
                  <a:pt x="1599" y="64"/>
                  <a:pt x="1622" y="78"/>
                </a:cubicBezTo>
                <a:cubicBezTo>
                  <a:pt x="1676" y="111"/>
                  <a:pt x="1748" y="96"/>
                  <a:pt x="1811" y="100"/>
                </a:cubicBezTo>
                <a:cubicBezTo>
                  <a:pt x="1833" y="104"/>
                  <a:pt x="1857" y="102"/>
                  <a:pt x="1878" y="111"/>
                </a:cubicBezTo>
                <a:cubicBezTo>
                  <a:pt x="1917" y="128"/>
                  <a:pt x="1919" y="182"/>
                  <a:pt x="1956" y="200"/>
                </a:cubicBezTo>
                <a:cubicBezTo>
                  <a:pt x="2040" y="242"/>
                  <a:pt x="2146" y="228"/>
                  <a:pt x="2233" y="233"/>
                </a:cubicBezTo>
                <a:cubicBezTo>
                  <a:pt x="2292" y="252"/>
                  <a:pt x="2260" y="234"/>
                  <a:pt x="2311" y="311"/>
                </a:cubicBezTo>
                <a:cubicBezTo>
                  <a:pt x="2334" y="347"/>
                  <a:pt x="2303" y="368"/>
                  <a:pt x="2367" y="389"/>
                </a:cubicBezTo>
                <a:cubicBezTo>
                  <a:pt x="2423" y="408"/>
                  <a:pt x="2478" y="415"/>
                  <a:pt x="2534" y="433"/>
                </a:cubicBezTo>
                <a:cubicBezTo>
                  <a:pt x="2563" y="476"/>
                  <a:pt x="2564" y="504"/>
                  <a:pt x="2578" y="555"/>
                </a:cubicBezTo>
                <a:cubicBezTo>
                  <a:pt x="2584" y="578"/>
                  <a:pt x="2600" y="622"/>
                  <a:pt x="2600" y="622"/>
                </a:cubicBezTo>
                <a:cubicBezTo>
                  <a:pt x="2718" y="614"/>
                  <a:pt x="2850" y="599"/>
                  <a:pt x="2967" y="622"/>
                </a:cubicBezTo>
                <a:cubicBezTo>
                  <a:pt x="2990" y="627"/>
                  <a:pt x="2995" y="661"/>
                  <a:pt x="3011" y="678"/>
                </a:cubicBezTo>
                <a:cubicBezTo>
                  <a:pt x="3034" y="771"/>
                  <a:pt x="3034" y="843"/>
                  <a:pt x="3045" y="944"/>
                </a:cubicBezTo>
                <a:cubicBezTo>
                  <a:pt x="3048" y="970"/>
                  <a:pt x="3063" y="1039"/>
                  <a:pt x="3089" y="1055"/>
                </a:cubicBezTo>
                <a:cubicBezTo>
                  <a:pt x="3119" y="1074"/>
                  <a:pt x="3156" y="1077"/>
                  <a:pt x="3189" y="1089"/>
                </a:cubicBezTo>
                <a:cubicBezTo>
                  <a:pt x="3353" y="1078"/>
                  <a:pt x="3397" y="1066"/>
                  <a:pt x="3556" y="1077"/>
                </a:cubicBezTo>
                <a:cubicBezTo>
                  <a:pt x="3601" y="1093"/>
                  <a:pt x="3643" y="1162"/>
                  <a:pt x="3689" y="1166"/>
                </a:cubicBezTo>
                <a:cubicBezTo>
                  <a:pt x="3730" y="1170"/>
                  <a:pt x="3770" y="1173"/>
                  <a:pt x="3811" y="1177"/>
                </a:cubicBezTo>
                <a:cubicBezTo>
                  <a:pt x="3896" y="1206"/>
                  <a:pt x="3855" y="1195"/>
                  <a:pt x="3934" y="1211"/>
                </a:cubicBezTo>
                <a:cubicBezTo>
                  <a:pt x="3957" y="1245"/>
                  <a:pt x="3975" y="1259"/>
                  <a:pt x="4011" y="1277"/>
                </a:cubicBezTo>
              </a:path>
            </a:pathLst>
          </a:custGeom>
          <a:noFill/>
          <a:ln w="28575">
            <a:solidFill>
              <a:srgbClr val="993300"/>
            </a:solidFill>
            <a:round/>
            <a:headEnd/>
            <a:tailEnd/>
          </a:ln>
        </p:spPr>
        <p:txBody>
          <a:bodyPr wrap="none" anchor="ctr"/>
          <a:lstStyle/>
          <a:p>
            <a:endParaRPr lang="en-US"/>
          </a:p>
        </p:txBody>
      </p:sp>
      <p:sp>
        <p:nvSpPr>
          <p:cNvPr id="35845" name="Text Box 5"/>
          <p:cNvSpPr txBox="1">
            <a:spLocks noChangeArrowheads="1"/>
          </p:cNvSpPr>
          <p:nvPr/>
        </p:nvSpPr>
        <p:spPr bwMode="auto">
          <a:xfrm>
            <a:off x="4303713" y="3276600"/>
            <a:ext cx="420687" cy="457200"/>
          </a:xfrm>
          <a:prstGeom prst="rect">
            <a:avLst/>
          </a:prstGeom>
          <a:noFill/>
          <a:ln w="9525">
            <a:noFill/>
            <a:miter lim="800000"/>
            <a:headEnd/>
            <a:tailEnd/>
          </a:ln>
        </p:spPr>
        <p:txBody>
          <a:bodyPr wrap="none">
            <a:spAutoFit/>
          </a:bodyPr>
          <a:lstStyle/>
          <a:p>
            <a:pPr eaLnBrk="0" hangingPunct="0"/>
            <a:r>
              <a:rPr lang="en-US" sz="2400" b="1">
                <a:solidFill>
                  <a:srgbClr val="003300"/>
                </a:solidFill>
                <a:latin typeface="Times New Roman" pitchFamily="18" charset="0"/>
              </a:rPr>
              <a:t>H</a:t>
            </a:r>
            <a:endParaRPr lang="en-US" sz="2400">
              <a:latin typeface="Times New Roman" pitchFamily="18" charset="0"/>
            </a:endParaRPr>
          </a:p>
        </p:txBody>
      </p:sp>
      <p:sp>
        <p:nvSpPr>
          <p:cNvPr id="35846" name="Text Box 6"/>
          <p:cNvSpPr txBox="1">
            <a:spLocks noChangeArrowheads="1"/>
          </p:cNvSpPr>
          <p:nvPr/>
        </p:nvSpPr>
        <p:spPr bwMode="auto">
          <a:xfrm>
            <a:off x="4327525" y="4994275"/>
            <a:ext cx="184150" cy="457200"/>
          </a:xfrm>
          <a:prstGeom prst="rect">
            <a:avLst/>
          </a:prstGeom>
          <a:noFill/>
          <a:ln w="9525">
            <a:noFill/>
            <a:miter lim="800000"/>
            <a:headEnd/>
            <a:tailEnd/>
          </a:ln>
        </p:spPr>
        <p:txBody>
          <a:bodyPr wrap="none">
            <a:spAutoFit/>
          </a:bodyPr>
          <a:lstStyle/>
          <a:p>
            <a:pPr eaLnBrk="0" hangingPunct="0"/>
            <a:endParaRPr lang="en-US" sz="2400">
              <a:solidFill>
                <a:srgbClr val="003300"/>
              </a:solidFill>
              <a:latin typeface="Times New Roman" pitchFamily="18" charset="0"/>
            </a:endParaRPr>
          </a:p>
        </p:txBody>
      </p:sp>
      <p:sp>
        <p:nvSpPr>
          <p:cNvPr id="35847" name="Text Box 7"/>
          <p:cNvSpPr txBox="1">
            <a:spLocks noChangeArrowheads="1"/>
          </p:cNvSpPr>
          <p:nvPr/>
        </p:nvSpPr>
        <p:spPr bwMode="auto">
          <a:xfrm>
            <a:off x="609600" y="1447800"/>
            <a:ext cx="5570538" cy="457200"/>
          </a:xfrm>
          <a:prstGeom prst="rect">
            <a:avLst/>
          </a:prstGeom>
          <a:noFill/>
          <a:ln w="9525">
            <a:noFill/>
            <a:miter lim="800000"/>
            <a:headEnd/>
            <a:tailEnd/>
          </a:ln>
        </p:spPr>
        <p:txBody>
          <a:bodyPr wrap="none">
            <a:spAutoFit/>
          </a:bodyPr>
          <a:lstStyle/>
          <a:p>
            <a:pPr eaLnBrk="0" hangingPunct="0"/>
            <a:r>
              <a:rPr lang="en-US" sz="2400" b="1">
                <a:solidFill>
                  <a:srgbClr val="003300"/>
                </a:solidFill>
                <a:latin typeface="Times New Roman" pitchFamily="18" charset="0"/>
              </a:rPr>
              <a:t>H = Orthometric Height</a:t>
            </a:r>
            <a:r>
              <a:rPr lang="en-US" sz="2400">
                <a:solidFill>
                  <a:srgbClr val="003300"/>
                </a:solidFill>
                <a:latin typeface="Times New Roman" pitchFamily="18" charset="0"/>
              </a:rPr>
              <a:t>  </a:t>
            </a:r>
            <a:r>
              <a:rPr lang="en-US" sz="2400" b="1">
                <a:solidFill>
                  <a:srgbClr val="003300"/>
                </a:solidFill>
                <a:latin typeface="Times New Roman" pitchFamily="18" charset="0"/>
              </a:rPr>
              <a:t>(NAVD 88)</a:t>
            </a:r>
            <a:r>
              <a:rPr lang="en-US" sz="2400">
                <a:solidFill>
                  <a:srgbClr val="003300"/>
                </a:solidFill>
                <a:latin typeface="Times New Roman" pitchFamily="18" charset="0"/>
              </a:rPr>
              <a:t>        </a:t>
            </a:r>
          </a:p>
        </p:txBody>
      </p:sp>
      <p:sp>
        <p:nvSpPr>
          <p:cNvPr id="35848" name="Freeform 8"/>
          <p:cNvSpPr>
            <a:spLocks/>
          </p:cNvSpPr>
          <p:nvPr/>
        </p:nvSpPr>
        <p:spPr bwMode="auto">
          <a:xfrm>
            <a:off x="4800600" y="3886200"/>
            <a:ext cx="4763" cy="381000"/>
          </a:xfrm>
          <a:custGeom>
            <a:avLst/>
            <a:gdLst>
              <a:gd name="T0" fmla="*/ 0 w 3"/>
              <a:gd name="T1" fmla="*/ 0 h 240"/>
              <a:gd name="T2" fmla="*/ 2147483647 w 3"/>
              <a:gd name="T3" fmla="*/ 2147483647 h 240"/>
              <a:gd name="T4" fmla="*/ 2147483647 w 3"/>
              <a:gd name="T5" fmla="*/ 2147483647 h 240"/>
              <a:gd name="T6" fmla="*/ 0 60000 65536"/>
              <a:gd name="T7" fmla="*/ 0 60000 65536"/>
              <a:gd name="T8" fmla="*/ 0 60000 65536"/>
              <a:gd name="T9" fmla="*/ 0 w 3"/>
              <a:gd name="T10" fmla="*/ 0 h 240"/>
              <a:gd name="T11" fmla="*/ 3 w 3"/>
              <a:gd name="T12" fmla="*/ 240 h 240"/>
            </a:gdLst>
            <a:ahLst/>
            <a:cxnLst>
              <a:cxn ang="T6">
                <a:pos x="T0" y="T1"/>
              </a:cxn>
              <a:cxn ang="T7">
                <a:pos x="T2" y="T3"/>
              </a:cxn>
              <a:cxn ang="T8">
                <a:pos x="T4" y="T5"/>
              </a:cxn>
            </a:cxnLst>
            <a:rect l="T9" t="T10" r="T11" b="T12"/>
            <a:pathLst>
              <a:path w="3" h="240">
                <a:moveTo>
                  <a:pt x="0" y="0"/>
                </a:moveTo>
                <a:lnTo>
                  <a:pt x="3" y="106"/>
                </a:lnTo>
                <a:lnTo>
                  <a:pt x="1" y="240"/>
                </a:lnTo>
              </a:path>
            </a:pathLst>
          </a:custGeom>
          <a:noFill/>
          <a:ln w="9525">
            <a:solidFill>
              <a:srgbClr val="009900"/>
            </a:solidFill>
            <a:round/>
            <a:headEnd type="triangle" w="med" len="med"/>
            <a:tailEnd type="triangle" w="med" len="med"/>
          </a:ln>
        </p:spPr>
        <p:txBody>
          <a:bodyPr wrap="none" anchor="ctr"/>
          <a:lstStyle/>
          <a:p>
            <a:endParaRPr lang="en-US"/>
          </a:p>
        </p:txBody>
      </p:sp>
      <p:sp>
        <p:nvSpPr>
          <p:cNvPr id="35849" name="Text Box 9"/>
          <p:cNvSpPr txBox="1">
            <a:spLocks noChangeArrowheads="1"/>
          </p:cNvSpPr>
          <p:nvPr/>
        </p:nvSpPr>
        <p:spPr bwMode="auto">
          <a:xfrm flipH="1" flipV="1">
            <a:off x="5562600" y="2987675"/>
            <a:ext cx="1905000" cy="519113"/>
          </a:xfrm>
          <a:prstGeom prst="rect">
            <a:avLst/>
          </a:prstGeom>
          <a:noFill/>
          <a:ln w="9525">
            <a:noFill/>
            <a:miter lim="800000"/>
            <a:headEnd/>
            <a:tailEnd/>
          </a:ln>
        </p:spPr>
        <p:txBody>
          <a:bodyPr>
            <a:spAutoFit/>
          </a:bodyPr>
          <a:lstStyle/>
          <a:p>
            <a:pPr eaLnBrk="0" hangingPunct="0"/>
            <a:r>
              <a:rPr lang="en-US" sz="2800">
                <a:solidFill>
                  <a:srgbClr val="003300"/>
                </a:solidFill>
                <a:latin typeface="Times New Roman" pitchFamily="18" charset="0"/>
              </a:rPr>
              <a:t> </a:t>
            </a:r>
            <a:endParaRPr lang="en-US" sz="2400">
              <a:solidFill>
                <a:srgbClr val="003300"/>
              </a:solidFill>
              <a:latin typeface="Times New Roman" pitchFamily="18" charset="0"/>
            </a:endParaRPr>
          </a:p>
        </p:txBody>
      </p:sp>
      <p:sp>
        <p:nvSpPr>
          <p:cNvPr id="35850" name="Text Box 10"/>
          <p:cNvSpPr txBox="1">
            <a:spLocks noChangeArrowheads="1"/>
          </p:cNvSpPr>
          <p:nvPr/>
        </p:nvSpPr>
        <p:spPr bwMode="auto">
          <a:xfrm>
            <a:off x="5791200" y="2209800"/>
            <a:ext cx="2514600" cy="579438"/>
          </a:xfrm>
          <a:prstGeom prst="rect">
            <a:avLst/>
          </a:prstGeom>
          <a:noFill/>
          <a:ln w="9525">
            <a:noFill/>
            <a:miter lim="800000"/>
            <a:headEnd/>
            <a:tailEnd/>
          </a:ln>
        </p:spPr>
        <p:txBody>
          <a:bodyPr>
            <a:spAutoFit/>
          </a:bodyPr>
          <a:lstStyle/>
          <a:p>
            <a:pPr eaLnBrk="0" hangingPunct="0"/>
            <a:r>
              <a:rPr lang="en-US" sz="3200" b="1">
                <a:latin typeface="Times New Roman" pitchFamily="18" charset="0"/>
              </a:rPr>
              <a:t>H</a:t>
            </a:r>
            <a:r>
              <a:rPr lang="en-US" sz="3200">
                <a:latin typeface="Times New Roman" pitchFamily="18" charset="0"/>
              </a:rPr>
              <a:t> </a:t>
            </a:r>
            <a:r>
              <a:rPr lang="en-US" sz="3200" b="1">
                <a:solidFill>
                  <a:srgbClr val="003300"/>
                </a:solidFill>
                <a:latin typeface="Times New Roman" pitchFamily="18" charset="0"/>
              </a:rPr>
              <a:t> = </a:t>
            </a:r>
            <a:r>
              <a:rPr lang="en-US" sz="3200" b="1">
                <a:solidFill>
                  <a:srgbClr val="0066FF"/>
                </a:solidFill>
                <a:latin typeface="Times New Roman" pitchFamily="18" charset="0"/>
              </a:rPr>
              <a:t>h</a:t>
            </a:r>
            <a:r>
              <a:rPr lang="en-US" sz="3200" b="1">
                <a:solidFill>
                  <a:srgbClr val="003300"/>
                </a:solidFill>
                <a:latin typeface="Times New Roman" pitchFamily="18" charset="0"/>
              </a:rPr>
              <a:t> - </a:t>
            </a:r>
            <a:r>
              <a:rPr lang="en-US" sz="3200" b="1">
                <a:solidFill>
                  <a:srgbClr val="009900"/>
                </a:solidFill>
                <a:latin typeface="Times New Roman" pitchFamily="18" charset="0"/>
              </a:rPr>
              <a:t>N</a:t>
            </a:r>
          </a:p>
        </p:txBody>
      </p:sp>
      <p:sp>
        <p:nvSpPr>
          <p:cNvPr id="35851" name="Text Box 11"/>
          <p:cNvSpPr txBox="1">
            <a:spLocks noChangeArrowheads="1"/>
          </p:cNvSpPr>
          <p:nvPr/>
        </p:nvSpPr>
        <p:spPr bwMode="auto">
          <a:xfrm>
            <a:off x="6629400" y="3200400"/>
            <a:ext cx="2273300" cy="304800"/>
          </a:xfrm>
          <a:prstGeom prst="rect">
            <a:avLst/>
          </a:prstGeom>
          <a:noFill/>
          <a:ln w="9525">
            <a:noFill/>
            <a:miter lim="800000"/>
            <a:headEnd/>
            <a:tailEnd/>
          </a:ln>
        </p:spPr>
        <p:txBody>
          <a:bodyPr wrap="none">
            <a:spAutoFit/>
          </a:bodyPr>
          <a:lstStyle/>
          <a:p>
            <a:pPr eaLnBrk="0" hangingPunct="0"/>
            <a:r>
              <a:rPr lang="en-US" sz="1400" dirty="0">
                <a:solidFill>
                  <a:srgbClr val="003300"/>
                </a:solidFill>
                <a:latin typeface="Times New Roman" pitchFamily="18" charset="0"/>
              </a:rPr>
              <a:t>TOPOGRAPHIC SURFACE</a:t>
            </a:r>
          </a:p>
        </p:txBody>
      </p:sp>
      <p:sp>
        <p:nvSpPr>
          <p:cNvPr id="35852" name="Line 12"/>
          <p:cNvSpPr>
            <a:spLocks noChangeShapeType="1"/>
          </p:cNvSpPr>
          <p:nvPr/>
        </p:nvSpPr>
        <p:spPr bwMode="auto">
          <a:xfrm flipH="1">
            <a:off x="6400800" y="3505200"/>
            <a:ext cx="533400" cy="152400"/>
          </a:xfrm>
          <a:prstGeom prst="line">
            <a:avLst/>
          </a:prstGeom>
          <a:noFill/>
          <a:ln w="9525">
            <a:solidFill>
              <a:schemeClr val="accent6">
                <a:lumMod val="50000"/>
              </a:schemeClr>
            </a:solidFill>
            <a:round/>
            <a:headEnd/>
            <a:tailEnd type="triangle" w="med" len="med"/>
          </a:ln>
        </p:spPr>
        <p:txBody>
          <a:bodyPr wrap="none" anchor="ctr"/>
          <a:lstStyle/>
          <a:p>
            <a:endParaRPr lang="en-US"/>
          </a:p>
        </p:txBody>
      </p:sp>
      <p:sp>
        <p:nvSpPr>
          <p:cNvPr id="35853" name="Line 13"/>
          <p:cNvSpPr>
            <a:spLocks noChangeShapeType="1"/>
          </p:cNvSpPr>
          <p:nvPr/>
        </p:nvSpPr>
        <p:spPr bwMode="auto">
          <a:xfrm>
            <a:off x="4495800" y="3352800"/>
            <a:ext cx="0" cy="0"/>
          </a:xfrm>
          <a:prstGeom prst="line">
            <a:avLst/>
          </a:prstGeom>
          <a:noFill/>
          <a:ln w="9525">
            <a:solidFill>
              <a:schemeClr val="tx1"/>
            </a:solidFill>
            <a:round/>
            <a:headEnd/>
            <a:tailEnd/>
          </a:ln>
        </p:spPr>
        <p:txBody>
          <a:bodyPr wrap="none" anchor="ctr"/>
          <a:lstStyle/>
          <a:p>
            <a:endParaRPr lang="en-US"/>
          </a:p>
        </p:txBody>
      </p:sp>
      <p:sp>
        <p:nvSpPr>
          <p:cNvPr id="35854" name="Text Box 14"/>
          <p:cNvSpPr txBox="1">
            <a:spLocks noChangeArrowheads="1"/>
          </p:cNvSpPr>
          <p:nvPr/>
        </p:nvSpPr>
        <p:spPr bwMode="auto">
          <a:xfrm>
            <a:off x="609600" y="1905000"/>
            <a:ext cx="4391025" cy="457200"/>
          </a:xfrm>
          <a:prstGeom prst="rect">
            <a:avLst/>
          </a:prstGeom>
          <a:noFill/>
          <a:ln w="9525">
            <a:noFill/>
            <a:miter lim="800000"/>
            <a:headEnd/>
            <a:tailEnd/>
          </a:ln>
        </p:spPr>
        <p:txBody>
          <a:bodyPr>
            <a:spAutoFit/>
          </a:bodyPr>
          <a:lstStyle/>
          <a:p>
            <a:pPr eaLnBrk="0" hangingPunct="0"/>
            <a:r>
              <a:rPr lang="en-US" sz="2400" b="1">
                <a:solidFill>
                  <a:srgbClr val="3366FF"/>
                </a:solidFill>
                <a:latin typeface="Times New Roman" pitchFamily="18" charset="0"/>
              </a:rPr>
              <a:t>h = Ellipsoidal Height (NAD 83)</a:t>
            </a:r>
            <a:endParaRPr lang="en-US" sz="2400">
              <a:solidFill>
                <a:srgbClr val="003300"/>
              </a:solidFill>
              <a:latin typeface="Times New Roman" pitchFamily="18" charset="0"/>
            </a:endParaRPr>
          </a:p>
        </p:txBody>
      </p:sp>
      <p:sp>
        <p:nvSpPr>
          <p:cNvPr id="35855" name="Text Box 15"/>
          <p:cNvSpPr txBox="1">
            <a:spLocks noChangeArrowheads="1"/>
          </p:cNvSpPr>
          <p:nvPr/>
        </p:nvSpPr>
        <p:spPr bwMode="auto">
          <a:xfrm>
            <a:off x="609600" y="2362200"/>
            <a:ext cx="4148138" cy="457200"/>
          </a:xfrm>
          <a:prstGeom prst="rect">
            <a:avLst/>
          </a:prstGeom>
          <a:noFill/>
          <a:ln w="9525">
            <a:noFill/>
            <a:miter lim="800000"/>
            <a:headEnd/>
            <a:tailEnd/>
          </a:ln>
        </p:spPr>
        <p:txBody>
          <a:bodyPr>
            <a:spAutoFit/>
          </a:bodyPr>
          <a:lstStyle/>
          <a:p>
            <a:pPr eaLnBrk="0" hangingPunct="0"/>
            <a:r>
              <a:rPr lang="en-US" sz="2400" b="1">
                <a:solidFill>
                  <a:srgbClr val="009900"/>
                </a:solidFill>
                <a:latin typeface="Times New Roman" pitchFamily="18" charset="0"/>
              </a:rPr>
              <a:t>N = Geoid Height (Geoid09)</a:t>
            </a:r>
          </a:p>
        </p:txBody>
      </p:sp>
      <p:sp>
        <p:nvSpPr>
          <p:cNvPr id="35856" name="Arc 17"/>
          <p:cNvSpPr>
            <a:spLocks/>
          </p:cNvSpPr>
          <p:nvPr/>
        </p:nvSpPr>
        <p:spPr bwMode="auto">
          <a:xfrm rot="-2646215">
            <a:off x="1524000" y="2971800"/>
            <a:ext cx="5818188" cy="5180013"/>
          </a:xfrm>
          <a:custGeom>
            <a:avLst/>
            <a:gdLst>
              <a:gd name="T0" fmla="*/ 2147483647 w 21579"/>
              <a:gd name="T1" fmla="*/ 0 h 21102"/>
              <a:gd name="T2" fmla="*/ 2147483647 w 21579"/>
              <a:gd name="T3" fmla="*/ 2147483647 h 21102"/>
              <a:gd name="T4" fmla="*/ 0 w 21579"/>
              <a:gd name="T5" fmla="*/ 2147483647 h 21102"/>
              <a:gd name="T6" fmla="*/ 0 60000 65536"/>
              <a:gd name="T7" fmla="*/ 0 60000 65536"/>
              <a:gd name="T8" fmla="*/ 0 60000 65536"/>
              <a:gd name="T9" fmla="*/ 0 w 21579"/>
              <a:gd name="T10" fmla="*/ 0 h 21102"/>
              <a:gd name="T11" fmla="*/ 21579 w 21579"/>
              <a:gd name="T12" fmla="*/ 21102 h 21102"/>
            </a:gdLst>
            <a:ahLst/>
            <a:cxnLst>
              <a:cxn ang="T6">
                <a:pos x="T0" y="T1"/>
              </a:cxn>
              <a:cxn ang="T7">
                <a:pos x="T2" y="T3"/>
              </a:cxn>
              <a:cxn ang="T8">
                <a:pos x="T4" y="T5"/>
              </a:cxn>
            </a:cxnLst>
            <a:rect l="T9" t="T10" r="T11" b="T12"/>
            <a:pathLst>
              <a:path w="21579" h="21102" fill="none" extrusionOk="0">
                <a:moveTo>
                  <a:pt x="4611" y="-1"/>
                </a:moveTo>
                <a:cubicBezTo>
                  <a:pt x="14182" y="2091"/>
                  <a:pt x="21148" y="10363"/>
                  <a:pt x="21579" y="20151"/>
                </a:cubicBezTo>
              </a:path>
              <a:path w="21579" h="21102" stroke="0" extrusionOk="0">
                <a:moveTo>
                  <a:pt x="4611" y="-1"/>
                </a:moveTo>
                <a:cubicBezTo>
                  <a:pt x="14182" y="2091"/>
                  <a:pt x="21148" y="10363"/>
                  <a:pt x="21579" y="20151"/>
                </a:cubicBezTo>
                <a:lnTo>
                  <a:pt x="0" y="21102"/>
                </a:lnTo>
                <a:close/>
              </a:path>
            </a:pathLst>
          </a:custGeom>
          <a:noFill/>
          <a:ln w="28575">
            <a:solidFill>
              <a:srgbClr val="003300"/>
            </a:solidFill>
            <a:round/>
            <a:headEnd/>
            <a:tailEnd/>
          </a:ln>
        </p:spPr>
        <p:txBody>
          <a:bodyPr wrap="none" anchor="ctr"/>
          <a:lstStyle/>
          <a:p>
            <a:endParaRPr lang="en-US"/>
          </a:p>
        </p:txBody>
      </p:sp>
      <p:sp>
        <p:nvSpPr>
          <p:cNvPr id="35857" name="Line 18"/>
          <p:cNvSpPr>
            <a:spLocks noChangeShapeType="1"/>
          </p:cNvSpPr>
          <p:nvPr/>
        </p:nvSpPr>
        <p:spPr bwMode="auto">
          <a:xfrm flipH="1">
            <a:off x="4648200" y="2895600"/>
            <a:ext cx="0" cy="1371600"/>
          </a:xfrm>
          <a:prstGeom prst="line">
            <a:avLst/>
          </a:prstGeom>
          <a:noFill/>
          <a:ln w="9525">
            <a:solidFill>
              <a:srgbClr val="003300"/>
            </a:solidFill>
            <a:round/>
            <a:headEnd type="triangle" w="med" len="med"/>
            <a:tailEnd type="triangle" w="med" len="med"/>
          </a:ln>
        </p:spPr>
        <p:txBody>
          <a:bodyPr wrap="none" anchor="ctr"/>
          <a:lstStyle/>
          <a:p>
            <a:endParaRPr lang="en-US"/>
          </a:p>
        </p:txBody>
      </p:sp>
      <p:sp>
        <p:nvSpPr>
          <p:cNvPr id="35858" name="Line 19"/>
          <p:cNvSpPr>
            <a:spLocks noChangeShapeType="1"/>
          </p:cNvSpPr>
          <p:nvPr/>
        </p:nvSpPr>
        <p:spPr bwMode="auto">
          <a:xfrm flipV="1">
            <a:off x="4800600" y="2895600"/>
            <a:ext cx="0" cy="990600"/>
          </a:xfrm>
          <a:prstGeom prst="line">
            <a:avLst/>
          </a:prstGeom>
          <a:noFill/>
          <a:ln w="9525">
            <a:solidFill>
              <a:srgbClr val="3333FF"/>
            </a:solidFill>
            <a:round/>
            <a:headEnd type="triangle" w="med" len="med"/>
            <a:tailEnd type="triangle" w="med" len="med"/>
          </a:ln>
        </p:spPr>
        <p:txBody>
          <a:bodyPr wrap="none" anchor="ctr"/>
          <a:lstStyle/>
          <a:p>
            <a:endParaRPr lang="en-US"/>
          </a:p>
        </p:txBody>
      </p:sp>
      <p:sp>
        <p:nvSpPr>
          <p:cNvPr id="35859" name="Text Box 20"/>
          <p:cNvSpPr txBox="1">
            <a:spLocks noChangeArrowheads="1"/>
          </p:cNvSpPr>
          <p:nvPr/>
        </p:nvSpPr>
        <p:spPr bwMode="auto">
          <a:xfrm>
            <a:off x="4784725" y="3165475"/>
            <a:ext cx="354013" cy="457200"/>
          </a:xfrm>
          <a:prstGeom prst="rect">
            <a:avLst/>
          </a:prstGeom>
          <a:noFill/>
          <a:ln w="9525">
            <a:noFill/>
            <a:miter lim="800000"/>
            <a:headEnd/>
            <a:tailEnd/>
          </a:ln>
        </p:spPr>
        <p:txBody>
          <a:bodyPr wrap="none">
            <a:spAutoFit/>
          </a:bodyPr>
          <a:lstStyle/>
          <a:p>
            <a:pPr eaLnBrk="0" hangingPunct="0"/>
            <a:r>
              <a:rPr lang="en-US" sz="2400" b="1">
                <a:solidFill>
                  <a:srgbClr val="3366FF"/>
                </a:solidFill>
                <a:latin typeface="Times New Roman" pitchFamily="18" charset="0"/>
              </a:rPr>
              <a:t>h</a:t>
            </a:r>
            <a:endParaRPr lang="en-US" sz="2400">
              <a:solidFill>
                <a:srgbClr val="003300"/>
              </a:solidFill>
              <a:latin typeface="Times New Roman" pitchFamily="18" charset="0"/>
            </a:endParaRPr>
          </a:p>
        </p:txBody>
      </p:sp>
      <p:sp>
        <p:nvSpPr>
          <p:cNvPr id="35860" name="Text Box 21"/>
          <p:cNvSpPr txBox="1">
            <a:spLocks noChangeArrowheads="1"/>
          </p:cNvSpPr>
          <p:nvPr/>
        </p:nvSpPr>
        <p:spPr bwMode="auto">
          <a:xfrm>
            <a:off x="6553200" y="4876800"/>
            <a:ext cx="2286000" cy="830997"/>
          </a:xfrm>
          <a:prstGeom prst="rect">
            <a:avLst/>
          </a:prstGeom>
          <a:noFill/>
          <a:ln w="9525">
            <a:noFill/>
            <a:miter lim="800000"/>
            <a:headEnd/>
            <a:tailEnd/>
          </a:ln>
        </p:spPr>
        <p:txBody>
          <a:bodyPr wrap="square">
            <a:spAutoFit/>
          </a:bodyPr>
          <a:lstStyle/>
          <a:p>
            <a:pPr eaLnBrk="0" hangingPunct="0"/>
            <a:r>
              <a:rPr lang="en-US" sz="2400" b="1" dirty="0">
                <a:solidFill>
                  <a:schemeClr val="tx2">
                    <a:lumMod val="60000"/>
                    <a:lumOff val="40000"/>
                  </a:schemeClr>
                </a:solidFill>
                <a:latin typeface="Times New Roman" pitchFamily="18" charset="0"/>
              </a:rPr>
              <a:t>Ellipsoid</a:t>
            </a:r>
          </a:p>
          <a:p>
            <a:pPr eaLnBrk="0" hangingPunct="0"/>
            <a:r>
              <a:rPr lang="en-US" sz="2400" b="1" dirty="0" smtClean="0">
                <a:solidFill>
                  <a:schemeClr val="tx2">
                    <a:lumMod val="60000"/>
                    <a:lumOff val="40000"/>
                  </a:schemeClr>
                </a:solidFill>
                <a:latin typeface="Times New Roman" pitchFamily="18" charset="0"/>
              </a:rPr>
              <a:t>GRS80/NAD83</a:t>
            </a:r>
            <a:endParaRPr lang="en-US" sz="2400" b="1" dirty="0">
              <a:solidFill>
                <a:schemeClr val="tx2">
                  <a:lumMod val="60000"/>
                  <a:lumOff val="40000"/>
                </a:schemeClr>
              </a:solidFill>
              <a:latin typeface="Times New Roman" pitchFamily="18" charset="0"/>
            </a:endParaRPr>
          </a:p>
        </p:txBody>
      </p:sp>
      <p:sp>
        <p:nvSpPr>
          <p:cNvPr id="35861" name="Freeform 22"/>
          <p:cNvSpPr>
            <a:spLocks/>
          </p:cNvSpPr>
          <p:nvPr/>
        </p:nvSpPr>
        <p:spPr bwMode="auto">
          <a:xfrm>
            <a:off x="2505075" y="3962400"/>
            <a:ext cx="6562725" cy="1798638"/>
          </a:xfrm>
          <a:custGeom>
            <a:avLst/>
            <a:gdLst>
              <a:gd name="T0" fmla="*/ 0 w 4134"/>
              <a:gd name="T1" fmla="*/ 2147483647 h 1133"/>
              <a:gd name="T2" fmla="*/ 2147483647 w 4134"/>
              <a:gd name="T3" fmla="*/ 2147483647 h 1133"/>
              <a:gd name="T4" fmla="*/ 2147483647 w 4134"/>
              <a:gd name="T5" fmla="*/ 2147483647 h 1133"/>
              <a:gd name="T6" fmla="*/ 2147483647 w 4134"/>
              <a:gd name="T7" fmla="*/ 2147483647 h 1133"/>
              <a:gd name="T8" fmla="*/ 2147483647 w 4134"/>
              <a:gd name="T9" fmla="*/ 2147483647 h 1133"/>
              <a:gd name="T10" fmla="*/ 2147483647 w 4134"/>
              <a:gd name="T11" fmla="*/ 2147483647 h 1133"/>
              <a:gd name="T12" fmla="*/ 2147483647 w 4134"/>
              <a:gd name="T13" fmla="*/ 2147483647 h 1133"/>
              <a:gd name="T14" fmla="*/ 2147483647 w 4134"/>
              <a:gd name="T15" fmla="*/ 2147483647 h 1133"/>
              <a:gd name="T16" fmla="*/ 2147483647 w 4134"/>
              <a:gd name="T17" fmla="*/ 2147483647 h 1133"/>
              <a:gd name="T18" fmla="*/ 2147483647 w 4134"/>
              <a:gd name="T19" fmla="*/ 2147483647 h 1133"/>
              <a:gd name="T20" fmla="*/ 2147483647 w 4134"/>
              <a:gd name="T21" fmla="*/ 2147483647 h 1133"/>
              <a:gd name="T22" fmla="*/ 2147483647 w 4134"/>
              <a:gd name="T23" fmla="*/ 2147483647 h 1133"/>
              <a:gd name="T24" fmla="*/ 2147483647 w 4134"/>
              <a:gd name="T25" fmla="*/ 2147483647 h 1133"/>
              <a:gd name="T26" fmla="*/ 2147483647 w 4134"/>
              <a:gd name="T27" fmla="*/ 2147483647 h 1133"/>
              <a:gd name="T28" fmla="*/ 2147483647 w 4134"/>
              <a:gd name="T29" fmla="*/ 2147483647 h 1133"/>
              <a:gd name="T30" fmla="*/ 2147483647 w 4134"/>
              <a:gd name="T31" fmla="*/ 2147483647 h 1133"/>
              <a:gd name="T32" fmla="*/ 2147483647 w 4134"/>
              <a:gd name="T33" fmla="*/ 2147483647 h 1133"/>
              <a:gd name="T34" fmla="*/ 2147483647 w 4134"/>
              <a:gd name="T35" fmla="*/ 2147483647 h 1133"/>
              <a:gd name="T36" fmla="*/ 2147483647 w 4134"/>
              <a:gd name="T37" fmla="*/ 2147483647 h 1133"/>
              <a:gd name="T38" fmla="*/ 2147483647 w 4134"/>
              <a:gd name="T39" fmla="*/ 2147483647 h 1133"/>
              <a:gd name="T40" fmla="*/ 2147483647 w 4134"/>
              <a:gd name="T41" fmla="*/ 2147483647 h 1133"/>
              <a:gd name="T42" fmla="*/ 2147483647 w 4134"/>
              <a:gd name="T43" fmla="*/ 2147483647 h 1133"/>
              <a:gd name="T44" fmla="*/ 2147483647 w 4134"/>
              <a:gd name="T45" fmla="*/ 2147483647 h 1133"/>
              <a:gd name="T46" fmla="*/ 2147483647 w 4134"/>
              <a:gd name="T47" fmla="*/ 2147483647 h 1133"/>
              <a:gd name="T48" fmla="*/ 2147483647 w 4134"/>
              <a:gd name="T49" fmla="*/ 2147483647 h 1133"/>
              <a:gd name="T50" fmla="*/ 2147483647 w 4134"/>
              <a:gd name="T51" fmla="*/ 2147483647 h 1133"/>
              <a:gd name="T52" fmla="*/ 2147483647 w 4134"/>
              <a:gd name="T53" fmla="*/ 2147483647 h 1133"/>
              <a:gd name="T54" fmla="*/ 2147483647 w 4134"/>
              <a:gd name="T55" fmla="*/ 2147483647 h 1133"/>
              <a:gd name="T56" fmla="*/ 2147483647 w 4134"/>
              <a:gd name="T57" fmla="*/ 2147483647 h 1133"/>
              <a:gd name="T58" fmla="*/ 2147483647 w 4134"/>
              <a:gd name="T59" fmla="*/ 2147483647 h 1133"/>
              <a:gd name="T60" fmla="*/ 2147483647 w 4134"/>
              <a:gd name="T61" fmla="*/ 2147483647 h 1133"/>
              <a:gd name="T62" fmla="*/ 2147483647 w 4134"/>
              <a:gd name="T63" fmla="*/ 2147483647 h 113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134"/>
              <a:gd name="T97" fmla="*/ 0 h 1133"/>
              <a:gd name="T98" fmla="*/ 4134 w 4134"/>
              <a:gd name="T99" fmla="*/ 1133 h 113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134" h="1133">
                <a:moveTo>
                  <a:pt x="0" y="222"/>
                </a:moveTo>
                <a:cubicBezTo>
                  <a:pt x="113" y="259"/>
                  <a:pt x="44" y="246"/>
                  <a:pt x="211" y="233"/>
                </a:cubicBezTo>
                <a:cubicBezTo>
                  <a:pt x="233" y="226"/>
                  <a:pt x="256" y="218"/>
                  <a:pt x="278" y="211"/>
                </a:cubicBezTo>
                <a:cubicBezTo>
                  <a:pt x="289" y="207"/>
                  <a:pt x="311" y="200"/>
                  <a:pt x="311" y="200"/>
                </a:cubicBezTo>
                <a:cubicBezTo>
                  <a:pt x="343" y="168"/>
                  <a:pt x="391" y="147"/>
                  <a:pt x="434" y="133"/>
                </a:cubicBezTo>
                <a:cubicBezTo>
                  <a:pt x="475" y="137"/>
                  <a:pt x="516" y="137"/>
                  <a:pt x="556" y="144"/>
                </a:cubicBezTo>
                <a:cubicBezTo>
                  <a:pt x="579" y="148"/>
                  <a:pt x="600" y="159"/>
                  <a:pt x="622" y="166"/>
                </a:cubicBezTo>
                <a:cubicBezTo>
                  <a:pt x="633" y="170"/>
                  <a:pt x="656" y="177"/>
                  <a:pt x="656" y="177"/>
                </a:cubicBezTo>
                <a:cubicBezTo>
                  <a:pt x="697" y="173"/>
                  <a:pt x="738" y="172"/>
                  <a:pt x="778" y="166"/>
                </a:cubicBezTo>
                <a:cubicBezTo>
                  <a:pt x="817" y="160"/>
                  <a:pt x="829" y="130"/>
                  <a:pt x="867" y="122"/>
                </a:cubicBezTo>
                <a:cubicBezTo>
                  <a:pt x="889" y="117"/>
                  <a:pt x="912" y="116"/>
                  <a:pt x="934" y="111"/>
                </a:cubicBezTo>
                <a:cubicBezTo>
                  <a:pt x="964" y="105"/>
                  <a:pt x="1023" y="89"/>
                  <a:pt x="1023" y="89"/>
                </a:cubicBezTo>
                <a:cubicBezTo>
                  <a:pt x="1067" y="93"/>
                  <a:pt x="1112" y="93"/>
                  <a:pt x="1156" y="100"/>
                </a:cubicBezTo>
                <a:cubicBezTo>
                  <a:pt x="1228" y="112"/>
                  <a:pt x="1289" y="155"/>
                  <a:pt x="1356" y="177"/>
                </a:cubicBezTo>
                <a:cubicBezTo>
                  <a:pt x="1392" y="189"/>
                  <a:pt x="1511" y="198"/>
                  <a:pt x="1534" y="200"/>
                </a:cubicBezTo>
                <a:cubicBezTo>
                  <a:pt x="1578" y="196"/>
                  <a:pt x="1623" y="195"/>
                  <a:pt x="1667" y="189"/>
                </a:cubicBezTo>
                <a:cubicBezTo>
                  <a:pt x="1720" y="182"/>
                  <a:pt x="1762" y="138"/>
                  <a:pt x="1812" y="122"/>
                </a:cubicBezTo>
                <a:cubicBezTo>
                  <a:pt x="1929" y="44"/>
                  <a:pt x="2087" y="33"/>
                  <a:pt x="2223" y="22"/>
                </a:cubicBezTo>
                <a:cubicBezTo>
                  <a:pt x="2335" y="0"/>
                  <a:pt x="2623" y="19"/>
                  <a:pt x="2734" y="111"/>
                </a:cubicBezTo>
                <a:cubicBezTo>
                  <a:pt x="2762" y="134"/>
                  <a:pt x="2800" y="160"/>
                  <a:pt x="2823" y="189"/>
                </a:cubicBezTo>
                <a:cubicBezTo>
                  <a:pt x="2850" y="223"/>
                  <a:pt x="2870" y="258"/>
                  <a:pt x="2912" y="277"/>
                </a:cubicBezTo>
                <a:cubicBezTo>
                  <a:pt x="3091" y="357"/>
                  <a:pt x="3307" y="318"/>
                  <a:pt x="3490" y="322"/>
                </a:cubicBezTo>
                <a:cubicBezTo>
                  <a:pt x="3542" y="339"/>
                  <a:pt x="3582" y="346"/>
                  <a:pt x="3623" y="388"/>
                </a:cubicBezTo>
                <a:cubicBezTo>
                  <a:pt x="3649" y="414"/>
                  <a:pt x="3670" y="446"/>
                  <a:pt x="3701" y="466"/>
                </a:cubicBezTo>
                <a:cubicBezTo>
                  <a:pt x="3726" y="483"/>
                  <a:pt x="3738" y="487"/>
                  <a:pt x="3756" y="511"/>
                </a:cubicBezTo>
                <a:cubicBezTo>
                  <a:pt x="3815" y="589"/>
                  <a:pt x="3861" y="666"/>
                  <a:pt x="3945" y="722"/>
                </a:cubicBezTo>
                <a:cubicBezTo>
                  <a:pt x="3979" y="774"/>
                  <a:pt x="4021" y="813"/>
                  <a:pt x="4056" y="866"/>
                </a:cubicBezTo>
                <a:cubicBezTo>
                  <a:pt x="4063" y="877"/>
                  <a:pt x="4070" y="889"/>
                  <a:pt x="4078" y="900"/>
                </a:cubicBezTo>
                <a:cubicBezTo>
                  <a:pt x="4085" y="911"/>
                  <a:pt x="4101" y="933"/>
                  <a:pt x="4101" y="933"/>
                </a:cubicBezTo>
                <a:cubicBezTo>
                  <a:pt x="4108" y="955"/>
                  <a:pt x="4116" y="978"/>
                  <a:pt x="4123" y="1000"/>
                </a:cubicBezTo>
                <a:cubicBezTo>
                  <a:pt x="4127" y="1011"/>
                  <a:pt x="4134" y="1033"/>
                  <a:pt x="4134" y="1033"/>
                </a:cubicBezTo>
                <a:cubicBezTo>
                  <a:pt x="4132" y="1043"/>
                  <a:pt x="4130" y="1133"/>
                  <a:pt x="4101" y="1133"/>
                </a:cubicBezTo>
              </a:path>
            </a:pathLst>
          </a:custGeom>
          <a:noFill/>
          <a:ln w="28575">
            <a:solidFill>
              <a:srgbClr val="FF0000"/>
            </a:solidFill>
            <a:round/>
            <a:headEnd/>
            <a:tailEnd/>
          </a:ln>
        </p:spPr>
        <p:txBody>
          <a:bodyPr wrap="none" anchor="ctr"/>
          <a:lstStyle/>
          <a:p>
            <a:endParaRPr lang="en-US"/>
          </a:p>
        </p:txBody>
      </p:sp>
      <p:sp>
        <p:nvSpPr>
          <p:cNvPr id="35862" name="Text Box 23"/>
          <p:cNvSpPr txBox="1">
            <a:spLocks noChangeArrowheads="1"/>
          </p:cNvSpPr>
          <p:nvPr/>
        </p:nvSpPr>
        <p:spPr bwMode="auto">
          <a:xfrm>
            <a:off x="4876800" y="3886200"/>
            <a:ext cx="404813" cy="427038"/>
          </a:xfrm>
          <a:prstGeom prst="rect">
            <a:avLst/>
          </a:prstGeom>
          <a:noFill/>
          <a:ln w="9525">
            <a:noFill/>
            <a:miter lim="800000"/>
            <a:headEnd/>
            <a:tailEnd/>
          </a:ln>
        </p:spPr>
        <p:txBody>
          <a:bodyPr>
            <a:spAutoFit/>
          </a:bodyPr>
          <a:lstStyle/>
          <a:p>
            <a:pPr eaLnBrk="0" hangingPunct="0"/>
            <a:r>
              <a:rPr lang="en-US" sz="2200" b="1">
                <a:solidFill>
                  <a:srgbClr val="009900"/>
                </a:solidFill>
                <a:latin typeface="Times New Roman" pitchFamily="18" charset="0"/>
              </a:rPr>
              <a:t>N</a:t>
            </a:r>
          </a:p>
        </p:txBody>
      </p:sp>
      <p:sp>
        <p:nvSpPr>
          <p:cNvPr id="35863" name="Rectangle 24"/>
          <p:cNvSpPr>
            <a:spLocks noChangeArrowheads="1"/>
          </p:cNvSpPr>
          <p:nvPr/>
        </p:nvSpPr>
        <p:spPr bwMode="auto">
          <a:xfrm>
            <a:off x="1838325" y="4495800"/>
            <a:ext cx="1438275" cy="457200"/>
          </a:xfrm>
          <a:prstGeom prst="rect">
            <a:avLst/>
          </a:prstGeom>
          <a:noFill/>
          <a:ln w="9525">
            <a:noFill/>
            <a:miter lim="800000"/>
            <a:headEnd/>
            <a:tailEnd/>
          </a:ln>
        </p:spPr>
        <p:txBody>
          <a:bodyPr>
            <a:spAutoFit/>
          </a:bodyPr>
          <a:lstStyle/>
          <a:p>
            <a:pPr eaLnBrk="0" hangingPunct="0"/>
            <a:r>
              <a:rPr lang="en-US" sz="2400" dirty="0" err="1">
                <a:solidFill>
                  <a:srgbClr val="00B050"/>
                </a:solidFill>
                <a:latin typeface="Times New Roman" pitchFamily="18" charset="0"/>
              </a:rPr>
              <a:t>Geoid</a:t>
            </a:r>
            <a:endParaRPr lang="en-US" sz="2400" dirty="0">
              <a:solidFill>
                <a:srgbClr val="00B050"/>
              </a:solidFill>
              <a:latin typeface="Times New Roman" pitchFamily="18" charset="0"/>
            </a:endParaRPr>
          </a:p>
        </p:txBody>
      </p:sp>
      <p:sp>
        <p:nvSpPr>
          <p:cNvPr id="35864" name="Line 25"/>
          <p:cNvSpPr>
            <a:spLocks noChangeShapeType="1"/>
          </p:cNvSpPr>
          <p:nvPr/>
        </p:nvSpPr>
        <p:spPr bwMode="auto">
          <a:xfrm flipV="1">
            <a:off x="2590800" y="4313238"/>
            <a:ext cx="152400" cy="258762"/>
          </a:xfrm>
          <a:prstGeom prst="line">
            <a:avLst/>
          </a:prstGeom>
          <a:noFill/>
          <a:ln w="9525">
            <a:solidFill>
              <a:srgbClr val="000000"/>
            </a:solidFill>
            <a:round/>
            <a:headEnd/>
            <a:tailEnd type="triangle" w="med" len="med"/>
          </a:ln>
        </p:spPr>
        <p:txBody>
          <a:bodyPr wrap="none" anchor="ctr"/>
          <a:lstStyle/>
          <a:p>
            <a:endParaRPr lang="en-US"/>
          </a:p>
        </p:txBody>
      </p:sp>
      <p:sp>
        <p:nvSpPr>
          <p:cNvPr id="35865" name="Text Box 26"/>
          <p:cNvSpPr txBox="1">
            <a:spLocks noChangeArrowheads="1"/>
          </p:cNvSpPr>
          <p:nvPr/>
        </p:nvSpPr>
        <p:spPr bwMode="auto">
          <a:xfrm>
            <a:off x="5410200" y="4232275"/>
            <a:ext cx="1595438" cy="461963"/>
          </a:xfrm>
          <a:prstGeom prst="rect">
            <a:avLst/>
          </a:prstGeom>
          <a:noFill/>
          <a:ln w="9525">
            <a:noFill/>
            <a:miter lim="800000"/>
            <a:headEnd/>
            <a:tailEnd/>
          </a:ln>
        </p:spPr>
        <p:txBody>
          <a:bodyPr wrap="none">
            <a:spAutoFit/>
          </a:bodyPr>
          <a:lstStyle/>
          <a:p>
            <a:pPr eaLnBrk="0" hangingPunct="0"/>
            <a:r>
              <a:rPr lang="en-US" sz="2400" b="1" dirty="0">
                <a:solidFill>
                  <a:srgbClr val="00B050"/>
                </a:solidFill>
                <a:latin typeface="Times New Roman" pitchFamily="18" charset="0"/>
              </a:rPr>
              <a:t>GEOID 09</a:t>
            </a:r>
          </a:p>
        </p:txBody>
      </p:sp>
      <p:cxnSp>
        <p:nvCxnSpPr>
          <p:cNvPr id="35866" name="AutoShape 27"/>
          <p:cNvCxnSpPr>
            <a:cxnSpLocks noChangeShapeType="1"/>
          </p:cNvCxnSpPr>
          <p:nvPr/>
        </p:nvCxnSpPr>
        <p:spPr bwMode="auto">
          <a:xfrm>
            <a:off x="5181600" y="4100513"/>
            <a:ext cx="341313" cy="360362"/>
          </a:xfrm>
          <a:prstGeom prst="bentConnector3">
            <a:avLst>
              <a:gd name="adj1" fmla="val 49769"/>
            </a:avLst>
          </a:prstGeom>
          <a:noFill/>
          <a:ln w="9525">
            <a:solidFill>
              <a:srgbClr val="000000"/>
            </a:solidFill>
            <a:miter lim="800000"/>
            <a:headEnd type="triangle" w="med" len="med"/>
            <a:tailEnd type="triangle" w="med" len="med"/>
          </a:ln>
        </p:spPr>
      </p:cxnSp>
      <p:sp>
        <p:nvSpPr>
          <p:cNvPr id="35867" name="Rectangle 28"/>
          <p:cNvSpPr>
            <a:spLocks noGrp="1" noChangeArrowheads="1"/>
          </p:cNvSpPr>
          <p:nvPr>
            <p:ph type="title"/>
          </p:nvPr>
        </p:nvSpPr>
        <p:spPr>
          <a:xfrm>
            <a:off x="0" y="457200"/>
            <a:ext cx="9144000" cy="838200"/>
          </a:xfrm>
        </p:spPr>
        <p:txBody>
          <a:bodyPr>
            <a:normAutofit fontScale="90000"/>
          </a:bodyPr>
          <a:lstStyle/>
          <a:p>
            <a:pPr eaLnBrk="1" hangingPunct="1"/>
            <a:r>
              <a:rPr lang="en-US" smtClean="0">
                <a:solidFill>
                  <a:srgbClr val="0066FF"/>
                </a:solidFill>
              </a:rPr>
              <a:t>Ellipsoid</a:t>
            </a:r>
            <a:r>
              <a:rPr lang="en-US" smtClean="0"/>
              <a:t>, </a:t>
            </a:r>
            <a:r>
              <a:rPr lang="en-US" smtClean="0">
                <a:solidFill>
                  <a:srgbClr val="009900"/>
                </a:solidFill>
              </a:rPr>
              <a:t>Geoid</a:t>
            </a:r>
            <a:r>
              <a:rPr lang="en-US" smtClean="0"/>
              <a:t>, and Orthometric Heights</a:t>
            </a:r>
          </a:p>
        </p:txBody>
      </p:sp>
    </p:spTree>
  </p:cSld>
  <p:clrMapOvr>
    <a:masterClrMapping/>
  </p:clrMapOvr>
  <p:transition spd="med">
    <p:wipe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Documents and Settings\Marti.Ikehara\My Documents\Talks\Equipotentials.jpg"/>
          <p:cNvPicPr>
            <a:picLocks noChangeAspect="1" noChangeArrowheads="1"/>
          </p:cNvPicPr>
          <p:nvPr/>
        </p:nvPicPr>
        <p:blipFill>
          <a:blip r:embed="rId3" cstate="print"/>
          <a:srcRect/>
          <a:stretch>
            <a:fillRect/>
          </a:stretch>
        </p:blipFill>
        <p:spPr bwMode="auto">
          <a:xfrm>
            <a:off x="381000" y="190500"/>
            <a:ext cx="8382000" cy="6477000"/>
          </a:xfrm>
          <a:prstGeom prst="rect">
            <a:avLst/>
          </a:prstGeom>
          <a:noFill/>
          <a:ln w="9525">
            <a:noFill/>
            <a:miter lim="800000"/>
            <a:headEnd/>
            <a:tailEnd/>
          </a:ln>
        </p:spPr>
      </p:pic>
      <p:sp>
        <p:nvSpPr>
          <p:cNvPr id="14339" name="Title 2"/>
          <p:cNvSpPr>
            <a:spLocks noGrp="1"/>
          </p:cNvSpPr>
          <p:nvPr>
            <p:ph type="title"/>
          </p:nvPr>
        </p:nvSpPr>
        <p:spPr>
          <a:xfrm>
            <a:off x="457200" y="274638"/>
            <a:ext cx="8229600" cy="868362"/>
          </a:xfrm>
        </p:spPr>
        <p:txBody>
          <a:bodyPr/>
          <a:lstStyle/>
          <a:p>
            <a:pPr algn="l" eaLnBrk="1" hangingPunct="1"/>
            <a:r>
              <a:rPr lang="en-US" sz="3200" smtClean="0"/>
              <a:t>EQUIPOTENTIAL SURFACES</a:t>
            </a:r>
          </a:p>
        </p:txBody>
      </p:sp>
      <p:sp>
        <p:nvSpPr>
          <p:cNvPr id="14340" name="Content Placeholder 3"/>
          <p:cNvSpPr>
            <a:spLocks noGrp="1"/>
          </p:cNvSpPr>
          <p:nvPr>
            <p:ph idx="1"/>
          </p:nvPr>
        </p:nvSpPr>
        <p:spPr/>
        <p:txBody>
          <a:bodyPr/>
          <a:lstStyle/>
          <a:p>
            <a:pPr eaLnBrk="1" hangingPunct="1"/>
            <a:endParaRPr lang="en-US"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cstate="print"/>
          <a:srcRect t="25858" r="56000" b="2746"/>
          <a:stretch>
            <a:fillRect/>
          </a:stretch>
        </p:blipFill>
        <p:spPr bwMode="auto">
          <a:xfrm>
            <a:off x="914400" y="685800"/>
            <a:ext cx="6705600" cy="5943600"/>
          </a:xfrm>
          <a:prstGeom prst="rect">
            <a:avLst/>
          </a:prstGeom>
          <a:noFill/>
          <a:ln w="9525">
            <a:noFill/>
            <a:miter lim="800000"/>
            <a:headEnd/>
            <a:tailEnd/>
          </a:ln>
          <a:effectLst/>
        </p:spPr>
      </p:pic>
      <p:sp>
        <p:nvSpPr>
          <p:cNvPr id="3" name="Up Arrow 2"/>
          <p:cNvSpPr/>
          <p:nvPr/>
        </p:nvSpPr>
        <p:spPr bwMode="auto">
          <a:xfrm rot="15426679" flipH="1">
            <a:off x="7161593" y="4852254"/>
            <a:ext cx="365760" cy="914400"/>
          </a:xfrm>
          <a:prstGeom prst="upArrow">
            <a:avLst/>
          </a:prstGeom>
          <a:solidFill>
            <a:srgbClr val="FFFF00"/>
          </a:solidFill>
          <a:ln w="9525" cap="flat" cmpd="sng" algn="ctr">
            <a:solidFill>
              <a:schemeClr val="tx1"/>
            </a:solidFill>
            <a:prstDash val="solid"/>
            <a:round/>
            <a:headEnd type="none" w="med" len="med"/>
            <a:tailEnd type="none" w="med" len="med"/>
          </a:ln>
          <a:effectLst>
            <a:glow rad="63500">
              <a:schemeClr val="accent2">
                <a:satMod val="175000"/>
                <a:alpha val="40000"/>
              </a:schemeClr>
            </a:glow>
          </a:effectLst>
        </p:spPr>
        <p:txBody>
          <a:bodyPr/>
          <a:lstStyle/>
          <a:p>
            <a:pPr algn="ctr">
              <a:defRPr/>
            </a:pPr>
            <a:endParaRPr lang="en-US">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Global </a:t>
            </a:r>
            <a:r>
              <a:rPr lang="en-US" dirty="0" err="1" smtClean="0"/>
              <a:t>Geoid</a:t>
            </a:r>
            <a:r>
              <a:rPr lang="en-US" dirty="0" smtClean="0"/>
              <a:t> model, satellite data</a:t>
            </a:r>
            <a:endParaRPr lang="en-US" dirty="0"/>
          </a:p>
        </p:txBody>
      </p:sp>
      <p:sp>
        <p:nvSpPr>
          <p:cNvPr id="6" name="Content Placeholder 5"/>
          <p:cNvSpPr>
            <a:spLocks noGrp="1"/>
          </p:cNvSpPr>
          <p:nvPr>
            <p:ph idx="1"/>
          </p:nvPr>
        </p:nvSpPr>
        <p:spPr/>
        <p:txBody>
          <a:bodyPr/>
          <a:lstStyle/>
          <a:p>
            <a:endParaRPr lang="en-US"/>
          </a:p>
        </p:txBody>
      </p:sp>
      <p:sp>
        <p:nvSpPr>
          <p:cNvPr id="2" name="Date Placeholder 1"/>
          <p:cNvSpPr>
            <a:spLocks noGrp="1"/>
          </p:cNvSpPr>
          <p:nvPr>
            <p:ph type="dt" sz="half" idx="10"/>
          </p:nvPr>
        </p:nvSpPr>
        <p:spPr/>
        <p:txBody>
          <a:bodyPr/>
          <a:lstStyle/>
          <a:p>
            <a:r>
              <a:rPr lang="en-US" smtClean="0"/>
              <a:t>6/13/2011</a:t>
            </a:r>
            <a:endParaRPr lang="en-US"/>
          </a:p>
        </p:txBody>
      </p:sp>
      <p:sp>
        <p:nvSpPr>
          <p:cNvPr id="3" name="Slide Number Placeholder 2"/>
          <p:cNvSpPr>
            <a:spLocks noGrp="1"/>
          </p:cNvSpPr>
          <p:nvPr>
            <p:ph type="sldNum" sz="quarter" idx="12"/>
          </p:nvPr>
        </p:nvSpPr>
        <p:spPr/>
        <p:txBody>
          <a:bodyPr/>
          <a:lstStyle/>
          <a:p>
            <a:fld id="{3AD2BD76-1B89-4E0D-8542-94A0ADE4AB12}" type="slidenum">
              <a:rPr lang="en-US" smtClean="0"/>
              <a:pPr/>
              <a:t>18</a:t>
            </a:fld>
            <a:endParaRPr lang="en-US"/>
          </a:p>
        </p:txBody>
      </p:sp>
      <p:pic>
        <p:nvPicPr>
          <p:cNvPr id="7170" name="Picture 2"/>
          <p:cNvPicPr>
            <a:picLocks noChangeAspect="1" noChangeArrowheads="1"/>
          </p:cNvPicPr>
          <p:nvPr/>
        </p:nvPicPr>
        <p:blipFill>
          <a:blip r:embed="rId3" cstate="print"/>
          <a:srcRect t="14000"/>
          <a:stretch>
            <a:fillRect/>
          </a:stretch>
        </p:blipFill>
        <p:spPr bwMode="auto">
          <a:xfrm>
            <a:off x="0" y="1066800"/>
            <a:ext cx="12192000" cy="6553200"/>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p:cNvSpPr>
            <a:spLocks noGrp="1"/>
          </p:cNvSpPr>
          <p:nvPr>
            <p:ph type="title" idx="4294967295"/>
          </p:nvPr>
        </p:nvSpPr>
        <p:spPr>
          <a:xfrm>
            <a:off x="609600" y="304800"/>
            <a:ext cx="8229600" cy="639763"/>
          </a:xfrm>
        </p:spPr>
        <p:txBody>
          <a:bodyPr>
            <a:normAutofit fontScale="90000"/>
          </a:bodyPr>
          <a:lstStyle/>
          <a:p>
            <a:pPr eaLnBrk="1" hangingPunct="1"/>
            <a:r>
              <a:rPr lang="en-US" sz="4000" smtClean="0"/>
              <a:t>GEOID09 compared to GEOID03</a:t>
            </a:r>
          </a:p>
        </p:txBody>
      </p:sp>
      <p:graphicFrame>
        <p:nvGraphicFramePr>
          <p:cNvPr id="1026" name="Object 4"/>
          <p:cNvGraphicFramePr>
            <a:graphicFrameLocks noChangeAspect="1"/>
          </p:cNvGraphicFramePr>
          <p:nvPr/>
        </p:nvGraphicFramePr>
        <p:xfrm>
          <a:off x="1400175" y="1076325"/>
          <a:ext cx="6343650" cy="4705350"/>
        </p:xfrm>
        <a:graphic>
          <a:graphicData uri="http://schemas.openxmlformats.org/presentationml/2006/ole">
            <p:oleObj spid="_x0000_s1026" name="Acrobat Document" r:id="rId4" imgW="7492320" imgH="5969160" progId="AcroExch.Document.7">
              <p:embed/>
            </p:oleObj>
          </a:graphicData>
        </a:graphic>
      </p:graphicFrame>
      <p:graphicFrame>
        <p:nvGraphicFramePr>
          <p:cNvPr id="1027" name="Object 6"/>
          <p:cNvGraphicFramePr>
            <a:graphicFrameLocks noChangeAspect="1"/>
          </p:cNvGraphicFramePr>
          <p:nvPr/>
        </p:nvGraphicFramePr>
        <p:xfrm>
          <a:off x="333375" y="990600"/>
          <a:ext cx="8810625" cy="6535738"/>
        </p:xfrm>
        <a:graphic>
          <a:graphicData uri="http://schemas.openxmlformats.org/presentationml/2006/ole">
            <p:oleObj spid="_x0000_s1027" name="Acrobat Document" r:id="rId5" imgW="7492320" imgH="5969160" progId="AcroExch.Document.7">
              <p:embed/>
            </p:oleObj>
          </a:graphicData>
        </a:graphic>
      </p:graphicFrame>
      <p:sp>
        <p:nvSpPr>
          <p:cNvPr id="1029" name="Text Box 7"/>
          <p:cNvSpPr txBox="1">
            <a:spLocks noChangeArrowheads="1"/>
          </p:cNvSpPr>
          <p:nvPr/>
        </p:nvSpPr>
        <p:spPr bwMode="auto">
          <a:xfrm>
            <a:off x="4343400" y="1295400"/>
            <a:ext cx="4800600" cy="1200150"/>
          </a:xfrm>
          <a:prstGeom prst="rect">
            <a:avLst/>
          </a:prstGeom>
          <a:noFill/>
          <a:ln w="38100" algn="ctr">
            <a:noFill/>
            <a:miter lim="800000"/>
            <a:headEnd/>
            <a:tailEnd/>
          </a:ln>
        </p:spPr>
        <p:txBody>
          <a:bodyPr>
            <a:spAutoFit/>
          </a:bodyPr>
          <a:lstStyle/>
          <a:p>
            <a:pPr>
              <a:lnSpc>
                <a:spcPct val="50000"/>
              </a:lnSpc>
              <a:spcBef>
                <a:spcPct val="50000"/>
              </a:spcBef>
            </a:pPr>
            <a:r>
              <a:rPr lang="en-US"/>
              <a:t>09: teal, good; yellow: State advisor-rejected;</a:t>
            </a:r>
          </a:p>
          <a:p>
            <a:pPr>
              <a:lnSpc>
                <a:spcPct val="50000"/>
              </a:lnSpc>
              <a:spcBef>
                <a:spcPct val="50000"/>
              </a:spcBef>
            </a:pPr>
            <a:r>
              <a:rPr lang="en-US"/>
              <a:t>red: analysis-rejected</a:t>
            </a:r>
          </a:p>
          <a:p>
            <a:pPr>
              <a:spcBef>
                <a:spcPct val="50000"/>
              </a:spcBef>
            </a:pPr>
            <a:r>
              <a:rPr lang="en-US"/>
              <a:t>03 (underlying dots): dk blue, kept; orange: rejected</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639762"/>
          </a:xfrm>
        </p:spPr>
        <p:txBody>
          <a:bodyPr>
            <a:normAutofit/>
          </a:bodyPr>
          <a:lstStyle/>
          <a:p>
            <a:r>
              <a:rPr lang="en-US" sz="3200" dirty="0" smtClean="0"/>
              <a:t>Agenda, Part I</a:t>
            </a:r>
            <a:endParaRPr lang="en-US" sz="3200" dirty="0"/>
          </a:p>
        </p:txBody>
      </p:sp>
      <p:sp>
        <p:nvSpPr>
          <p:cNvPr id="5" name="Content Placeholder 4"/>
          <p:cNvSpPr>
            <a:spLocks noGrp="1"/>
          </p:cNvSpPr>
          <p:nvPr>
            <p:ph idx="1"/>
          </p:nvPr>
        </p:nvSpPr>
        <p:spPr>
          <a:xfrm>
            <a:off x="457200" y="838200"/>
            <a:ext cx="8229600" cy="5715000"/>
          </a:xfrm>
        </p:spPr>
        <p:txBody>
          <a:bodyPr>
            <a:noAutofit/>
          </a:bodyPr>
          <a:lstStyle/>
          <a:p>
            <a:pPr>
              <a:buNone/>
            </a:pPr>
            <a:r>
              <a:rPr lang="en-US" sz="2000" b="1" dirty="0" smtClean="0"/>
              <a:t>GEODETIC VERTICAL DATUMS</a:t>
            </a:r>
            <a:endParaRPr lang="en-US" sz="2000" dirty="0" smtClean="0"/>
          </a:p>
          <a:p>
            <a:pPr>
              <a:buNone/>
            </a:pPr>
            <a:r>
              <a:rPr lang="en-US" sz="2000" dirty="0" smtClean="0"/>
              <a:t>	The World According to </a:t>
            </a:r>
            <a:r>
              <a:rPr lang="en-US" sz="2000" dirty="0" err="1" smtClean="0"/>
              <a:t>Garpodesy</a:t>
            </a:r>
            <a:endParaRPr lang="en-US" sz="2000" dirty="0" smtClean="0"/>
          </a:p>
          <a:p>
            <a:pPr>
              <a:buNone/>
            </a:pPr>
            <a:r>
              <a:rPr lang="en-US" sz="2000" dirty="0" smtClean="0"/>
              <a:t>-Definitions: ellipsoid, datum, reference frame, datum realization, epoch date</a:t>
            </a:r>
          </a:p>
          <a:p>
            <a:pPr>
              <a:buNone/>
            </a:pPr>
            <a:r>
              <a:rPr lang="en-US" sz="2000" dirty="0" smtClean="0"/>
              <a:t>-</a:t>
            </a:r>
            <a:r>
              <a:rPr lang="en-US" sz="2000" dirty="0" err="1" smtClean="0"/>
              <a:t>Geoid</a:t>
            </a:r>
            <a:r>
              <a:rPr lang="en-US" sz="2000" dirty="0" smtClean="0"/>
              <a:t> model: What does it do?, </a:t>
            </a:r>
            <a:r>
              <a:rPr lang="en-US" sz="2000" dirty="0" err="1" smtClean="0"/>
              <a:t>Geoid</a:t>
            </a:r>
            <a:r>
              <a:rPr lang="en-US" sz="2000" dirty="0" smtClean="0"/>
              <a:t> data in California</a:t>
            </a:r>
          </a:p>
          <a:p>
            <a:pPr>
              <a:buNone/>
            </a:pPr>
            <a:r>
              <a:rPr lang="en-US" sz="2000" dirty="0" smtClean="0"/>
              <a:t>	Vertical </a:t>
            </a:r>
            <a:r>
              <a:rPr lang="en-US" sz="2000" dirty="0" err="1" smtClean="0"/>
              <a:t>datums</a:t>
            </a:r>
            <a:r>
              <a:rPr lang="en-US" sz="2000" dirty="0" smtClean="0"/>
              <a:t>:  NGVD29, NAVD88</a:t>
            </a:r>
          </a:p>
          <a:p>
            <a:pPr>
              <a:buNone/>
            </a:pPr>
            <a:r>
              <a:rPr lang="en-US" sz="2000" dirty="0" smtClean="0"/>
              <a:t>	GPS/GNSS Technology</a:t>
            </a:r>
          </a:p>
          <a:p>
            <a:pPr>
              <a:buNone/>
            </a:pPr>
            <a:r>
              <a:rPr lang="en-US" sz="2000" dirty="0" smtClean="0"/>
              <a:t>-How does it work? Why doesn’t it work sometimes?</a:t>
            </a:r>
          </a:p>
          <a:p>
            <a:pPr>
              <a:buNone/>
            </a:pPr>
            <a:r>
              <a:rPr lang="en-US" sz="2000" dirty="0" smtClean="0"/>
              <a:t>-RTK versus Static methodology (Height Modernization techniques)</a:t>
            </a:r>
          </a:p>
          <a:p>
            <a:pPr>
              <a:buNone/>
            </a:pPr>
            <a:r>
              <a:rPr lang="en-US" sz="2000" dirty="0" smtClean="0"/>
              <a:t>-Real world data example from a current Ht Mod project</a:t>
            </a:r>
          </a:p>
          <a:p>
            <a:pPr>
              <a:buNone/>
            </a:pPr>
            <a:r>
              <a:rPr lang="en-US" sz="2000" dirty="0" smtClean="0"/>
              <a:t>	Retrieving Geodetic Vertical Control data	</a:t>
            </a:r>
          </a:p>
          <a:p>
            <a:pPr>
              <a:buNone/>
            </a:pPr>
            <a:r>
              <a:rPr lang="en-US" sz="2000" dirty="0" smtClean="0"/>
              <a:t>	Understanding Vertical Control info on an NGS Datasheet</a:t>
            </a:r>
          </a:p>
          <a:p>
            <a:pPr>
              <a:buNone/>
            </a:pPr>
            <a:r>
              <a:rPr lang="en-US" sz="2000" dirty="0" smtClean="0"/>
              <a:t>-Digit significance, accuracies</a:t>
            </a:r>
          </a:p>
          <a:p>
            <a:pPr>
              <a:buNone/>
            </a:pPr>
            <a:r>
              <a:rPr lang="en-US" sz="2000" dirty="0" smtClean="0"/>
              <a:t>-Metadata (datum tags, epoch dates)</a:t>
            </a:r>
          </a:p>
          <a:p>
            <a:pPr>
              <a:buNone/>
            </a:pPr>
            <a:r>
              <a:rPr lang="en-US" sz="2000" dirty="0" smtClean="0"/>
              <a:t>-</a:t>
            </a:r>
            <a:r>
              <a:rPr lang="en-US" sz="2000" dirty="0" err="1" smtClean="0"/>
              <a:t>Superceded</a:t>
            </a:r>
            <a:r>
              <a:rPr lang="en-US" sz="2000" dirty="0" smtClean="0"/>
              <a:t> data</a:t>
            </a:r>
          </a:p>
          <a:p>
            <a:pPr>
              <a:buNone/>
            </a:pPr>
            <a:endParaRPr lang="en-US" sz="2000" dirty="0"/>
          </a:p>
        </p:txBody>
      </p:sp>
      <p:sp>
        <p:nvSpPr>
          <p:cNvPr id="6" name="Date Placeholder 5"/>
          <p:cNvSpPr>
            <a:spLocks noGrp="1"/>
          </p:cNvSpPr>
          <p:nvPr>
            <p:ph type="dt" sz="half" idx="10"/>
          </p:nvPr>
        </p:nvSpPr>
        <p:spPr/>
        <p:txBody>
          <a:bodyPr/>
          <a:lstStyle/>
          <a:p>
            <a:r>
              <a:rPr lang="en-US" smtClean="0"/>
              <a:t>6/13/2011</a:t>
            </a:r>
            <a:endParaRPr lang="en-US"/>
          </a:p>
        </p:txBody>
      </p:sp>
      <p:sp>
        <p:nvSpPr>
          <p:cNvPr id="7" name="Slide Number Placeholder 6"/>
          <p:cNvSpPr>
            <a:spLocks noGrp="1"/>
          </p:cNvSpPr>
          <p:nvPr>
            <p:ph type="sldNum" sz="quarter" idx="12"/>
          </p:nvPr>
        </p:nvSpPr>
        <p:spPr/>
        <p:txBody>
          <a:bodyPr/>
          <a:lstStyle/>
          <a:p>
            <a:fld id="{3AD2BD76-1B89-4E0D-8542-94A0ADE4AB12}" type="slidenum">
              <a:rPr lang="en-US" smtClean="0"/>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vertical </a:t>
            </a:r>
            <a:r>
              <a:rPr lang="en-US" dirty="0" err="1" smtClean="0"/>
              <a:t>datums</a:t>
            </a:r>
            <a:r>
              <a:rPr lang="en-US" dirty="0" smtClean="0"/>
              <a:t> are in use?</a:t>
            </a:r>
            <a:endParaRPr lang="en-US" dirty="0"/>
          </a:p>
        </p:txBody>
      </p:sp>
      <p:sp>
        <p:nvSpPr>
          <p:cNvPr id="3" name="Content Placeholder 2"/>
          <p:cNvSpPr>
            <a:spLocks noGrp="1"/>
          </p:cNvSpPr>
          <p:nvPr>
            <p:ph idx="1"/>
          </p:nvPr>
        </p:nvSpPr>
        <p:spPr/>
        <p:txBody>
          <a:bodyPr/>
          <a:lstStyle/>
          <a:p>
            <a:r>
              <a:rPr lang="en-US" dirty="0" err="1" smtClean="0"/>
              <a:t>Orthometric</a:t>
            </a:r>
            <a:r>
              <a:rPr lang="en-US" dirty="0" smtClean="0"/>
              <a:t>: NAVD88, NGVD29 (</a:t>
            </a:r>
            <a:r>
              <a:rPr lang="en-US" dirty="0" err="1" smtClean="0"/>
              <a:t>superceded</a:t>
            </a:r>
            <a:r>
              <a:rPr lang="en-US" dirty="0" smtClean="0"/>
              <a:t>)</a:t>
            </a:r>
          </a:p>
          <a:p>
            <a:r>
              <a:rPr lang="en-US" dirty="0" smtClean="0"/>
              <a:t>Ellipsoid: NAD83, WGS84 (4), ITRF## (11)</a:t>
            </a:r>
          </a:p>
          <a:p>
            <a:r>
              <a:rPr lang="en-US" dirty="0" smtClean="0"/>
              <a:t>Non-tidal: IGLD85</a:t>
            </a:r>
          </a:p>
          <a:p>
            <a:r>
              <a:rPr lang="en-US" dirty="0" smtClean="0"/>
              <a:t>TIDAL</a:t>
            </a:r>
          </a:p>
          <a:p>
            <a:r>
              <a:rPr lang="en-US" dirty="0" smtClean="0"/>
              <a:t>Island </a:t>
            </a:r>
            <a:r>
              <a:rPr lang="en-US" dirty="0" err="1" smtClean="0"/>
              <a:t>datums</a:t>
            </a:r>
            <a:r>
              <a:rPr lang="en-US" dirty="0" smtClean="0"/>
              <a:t> (HI, PR, VI, AM, GU, MAR)</a:t>
            </a:r>
          </a:p>
          <a:p>
            <a:endParaRPr lang="en-US" dirty="0"/>
          </a:p>
        </p:txBody>
      </p:sp>
      <p:sp>
        <p:nvSpPr>
          <p:cNvPr id="4" name="Date Placeholder 3"/>
          <p:cNvSpPr>
            <a:spLocks noGrp="1"/>
          </p:cNvSpPr>
          <p:nvPr>
            <p:ph type="dt" sz="half" idx="10"/>
          </p:nvPr>
        </p:nvSpPr>
        <p:spPr/>
        <p:txBody>
          <a:bodyPr/>
          <a:lstStyle/>
          <a:p>
            <a:r>
              <a:rPr lang="en-US" smtClean="0"/>
              <a:t>6/13/2011</a:t>
            </a:r>
            <a:endParaRPr lang="en-US"/>
          </a:p>
        </p:txBody>
      </p:sp>
      <p:sp>
        <p:nvSpPr>
          <p:cNvPr id="5" name="Slide Number Placeholder 4"/>
          <p:cNvSpPr>
            <a:spLocks noGrp="1"/>
          </p:cNvSpPr>
          <p:nvPr>
            <p:ph type="sldNum" sz="quarter" idx="12"/>
          </p:nvPr>
        </p:nvSpPr>
        <p:spPr/>
        <p:txBody>
          <a:bodyPr/>
          <a:lstStyle/>
          <a:p>
            <a:fld id="{3AD2BD76-1B89-4E0D-8542-94A0ADE4AB12}" type="slidenum">
              <a:rPr lang="en-US" smtClean="0"/>
              <a:pPr/>
              <a:t>20</a:t>
            </a:fld>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cstate="print">
            <a:lum contrast="-36000"/>
          </a:blip>
          <a:srcRect/>
          <a:stretch>
            <a:fillRect/>
          </a:stretch>
        </p:blipFill>
        <p:spPr bwMode="auto">
          <a:xfrm>
            <a:off x="0" y="0"/>
            <a:ext cx="9144000" cy="6858000"/>
          </a:xfrm>
          <a:prstGeom prst="rect">
            <a:avLst/>
          </a:prstGeom>
          <a:noFill/>
          <a:ln w="9525">
            <a:noFill/>
            <a:miter lim="800000"/>
            <a:headEnd/>
            <a:tailEnd/>
          </a:ln>
        </p:spPr>
      </p:pic>
      <p:sp>
        <p:nvSpPr>
          <p:cNvPr id="27651" name="WordArt 3" descr="Narrow vertical"/>
          <p:cNvSpPr>
            <a:spLocks noChangeArrowheads="1" noChangeShapeType="1" noTextEdit="1"/>
          </p:cNvSpPr>
          <p:nvPr/>
        </p:nvSpPr>
        <p:spPr bwMode="auto">
          <a:xfrm>
            <a:off x="2438400" y="228600"/>
            <a:ext cx="3733800" cy="1676400"/>
          </a:xfrm>
          <a:prstGeom prst="rect">
            <a:avLst/>
          </a:prstGeom>
        </p:spPr>
        <p:txBody>
          <a:bodyPr wrap="none" fromWordArt="1">
            <a:prstTxWarp prst="textCurveUp">
              <a:avLst>
                <a:gd name="adj" fmla="val 19889"/>
              </a:avLst>
            </a:prstTxWarp>
          </a:bodyPr>
          <a:lstStyle/>
          <a:p>
            <a:pPr algn="ctr"/>
            <a:r>
              <a:rPr lang="en-US" sz="3600" kern="10">
                <a:ln w="12700">
                  <a:solidFill>
                    <a:srgbClr val="000000"/>
                  </a:solidFill>
                  <a:round/>
                  <a:headEnd/>
                  <a:tailEnd/>
                </a:ln>
                <a:pattFill prst="dashHorz">
                  <a:fgClr>
                    <a:srgbClr val="808080"/>
                  </a:fgClr>
                  <a:bgClr>
                    <a:srgbClr val="FFFF00"/>
                  </a:bgClr>
                </a:pattFill>
                <a:effectLst>
                  <a:outerShdw dist="45791" dir="2021404" algn="ctr" rotWithShape="0">
                    <a:srgbClr val="808080">
                      <a:alpha val="79999"/>
                    </a:srgbClr>
                  </a:outerShdw>
                </a:effectLst>
                <a:latin typeface="Arial Black"/>
              </a:rPr>
              <a:t>NGVD29</a:t>
            </a:r>
          </a:p>
        </p:txBody>
      </p:sp>
      <p:sp>
        <p:nvSpPr>
          <p:cNvPr id="1333252" name="Text Box 4"/>
          <p:cNvSpPr txBox="1">
            <a:spLocks noChangeArrowheads="1"/>
          </p:cNvSpPr>
          <p:nvPr/>
        </p:nvSpPr>
        <p:spPr bwMode="auto">
          <a:xfrm>
            <a:off x="1524000" y="2286000"/>
            <a:ext cx="4648200" cy="2227263"/>
          </a:xfrm>
          <a:prstGeom prst="rect">
            <a:avLst/>
          </a:prstGeom>
          <a:noFill/>
          <a:ln w="9525">
            <a:noFill/>
            <a:miter lim="800000"/>
            <a:headEnd/>
            <a:tailEnd/>
          </a:ln>
        </p:spPr>
        <p:txBody>
          <a:bodyPr>
            <a:spAutoFit/>
          </a:bodyPr>
          <a:lstStyle/>
          <a:p>
            <a:pPr algn="ctr" eaLnBrk="0" hangingPunct="0">
              <a:spcBef>
                <a:spcPct val="50000"/>
              </a:spcBef>
            </a:pPr>
            <a:r>
              <a:rPr lang="en-US" sz="2800" b="1">
                <a:solidFill>
                  <a:srgbClr val="FFFF00"/>
                </a:solidFill>
              </a:rPr>
              <a:t>The National Geodetic Vertical Datum of 1929 is referenced to 26 tide gauges in the US and Canada</a:t>
            </a:r>
          </a:p>
        </p:txBody>
      </p:sp>
      <p:grpSp>
        <p:nvGrpSpPr>
          <p:cNvPr id="2" name="Group 5"/>
          <p:cNvGrpSpPr>
            <a:grpSpLocks/>
          </p:cNvGrpSpPr>
          <p:nvPr/>
        </p:nvGrpSpPr>
        <p:grpSpPr bwMode="auto">
          <a:xfrm>
            <a:off x="4648200" y="1219200"/>
            <a:ext cx="3962400" cy="4900613"/>
            <a:chOff x="2688" y="1008"/>
            <a:chExt cx="2448" cy="2880"/>
          </a:xfrm>
        </p:grpSpPr>
        <p:sp>
          <p:nvSpPr>
            <p:cNvPr id="27664" name="Line 6"/>
            <p:cNvSpPr>
              <a:spLocks noChangeShapeType="1"/>
            </p:cNvSpPr>
            <p:nvPr/>
          </p:nvSpPr>
          <p:spPr bwMode="auto">
            <a:xfrm>
              <a:off x="4032" y="1008"/>
              <a:ext cx="624" cy="48"/>
            </a:xfrm>
            <a:prstGeom prst="line">
              <a:avLst/>
            </a:prstGeom>
            <a:noFill/>
            <a:ln w="38100">
              <a:solidFill>
                <a:srgbClr val="FFFF00"/>
              </a:solidFill>
              <a:round/>
              <a:headEnd/>
              <a:tailEnd type="triangle" w="med" len="med"/>
            </a:ln>
          </p:spPr>
          <p:txBody>
            <a:bodyPr anchor="ctr">
              <a:spAutoFit/>
            </a:bodyPr>
            <a:lstStyle/>
            <a:p>
              <a:endParaRPr lang="en-US"/>
            </a:p>
          </p:txBody>
        </p:sp>
        <p:sp>
          <p:nvSpPr>
            <p:cNvPr id="27665" name="Line 7"/>
            <p:cNvSpPr>
              <a:spLocks noChangeShapeType="1"/>
            </p:cNvSpPr>
            <p:nvPr/>
          </p:nvSpPr>
          <p:spPr bwMode="auto">
            <a:xfrm>
              <a:off x="4032" y="1008"/>
              <a:ext cx="1104" cy="432"/>
            </a:xfrm>
            <a:prstGeom prst="line">
              <a:avLst/>
            </a:prstGeom>
            <a:noFill/>
            <a:ln w="38100">
              <a:solidFill>
                <a:srgbClr val="FFFF00"/>
              </a:solidFill>
              <a:round/>
              <a:headEnd/>
              <a:tailEnd type="triangle" w="med" len="med"/>
            </a:ln>
          </p:spPr>
          <p:txBody>
            <a:bodyPr anchor="ctr">
              <a:spAutoFit/>
            </a:bodyPr>
            <a:lstStyle/>
            <a:p>
              <a:endParaRPr lang="en-US"/>
            </a:p>
          </p:txBody>
        </p:sp>
        <p:sp>
          <p:nvSpPr>
            <p:cNvPr id="27666" name="Line 8"/>
            <p:cNvSpPr>
              <a:spLocks noChangeShapeType="1"/>
            </p:cNvSpPr>
            <p:nvPr/>
          </p:nvSpPr>
          <p:spPr bwMode="auto">
            <a:xfrm>
              <a:off x="4032" y="1008"/>
              <a:ext cx="1008" cy="576"/>
            </a:xfrm>
            <a:prstGeom prst="line">
              <a:avLst/>
            </a:prstGeom>
            <a:noFill/>
            <a:ln w="38100">
              <a:solidFill>
                <a:srgbClr val="FFFF00"/>
              </a:solidFill>
              <a:round/>
              <a:headEnd/>
              <a:tailEnd type="triangle" w="med" len="med"/>
            </a:ln>
          </p:spPr>
          <p:txBody>
            <a:bodyPr anchor="ctr">
              <a:spAutoFit/>
            </a:bodyPr>
            <a:lstStyle/>
            <a:p>
              <a:endParaRPr lang="en-US"/>
            </a:p>
          </p:txBody>
        </p:sp>
        <p:sp>
          <p:nvSpPr>
            <p:cNvPr id="27667" name="Line 9"/>
            <p:cNvSpPr>
              <a:spLocks noChangeShapeType="1"/>
            </p:cNvSpPr>
            <p:nvPr/>
          </p:nvSpPr>
          <p:spPr bwMode="auto">
            <a:xfrm>
              <a:off x="4032" y="1008"/>
              <a:ext cx="720" cy="672"/>
            </a:xfrm>
            <a:prstGeom prst="line">
              <a:avLst/>
            </a:prstGeom>
            <a:noFill/>
            <a:ln w="38100">
              <a:solidFill>
                <a:srgbClr val="FFFF00"/>
              </a:solidFill>
              <a:round/>
              <a:headEnd/>
              <a:tailEnd type="triangle" w="med" len="med"/>
            </a:ln>
          </p:spPr>
          <p:txBody>
            <a:bodyPr anchor="ctr">
              <a:spAutoFit/>
            </a:bodyPr>
            <a:lstStyle/>
            <a:p>
              <a:endParaRPr lang="en-US"/>
            </a:p>
          </p:txBody>
        </p:sp>
        <p:sp>
          <p:nvSpPr>
            <p:cNvPr id="27668" name="Line 10"/>
            <p:cNvSpPr>
              <a:spLocks noChangeShapeType="1"/>
            </p:cNvSpPr>
            <p:nvPr/>
          </p:nvSpPr>
          <p:spPr bwMode="auto">
            <a:xfrm>
              <a:off x="4032" y="1008"/>
              <a:ext cx="624" cy="816"/>
            </a:xfrm>
            <a:prstGeom prst="line">
              <a:avLst/>
            </a:prstGeom>
            <a:noFill/>
            <a:ln w="38100">
              <a:solidFill>
                <a:srgbClr val="FFFF00"/>
              </a:solidFill>
              <a:round/>
              <a:headEnd/>
              <a:tailEnd type="triangle" w="med" len="med"/>
            </a:ln>
          </p:spPr>
          <p:txBody>
            <a:bodyPr anchor="ctr">
              <a:spAutoFit/>
            </a:bodyPr>
            <a:lstStyle/>
            <a:p>
              <a:endParaRPr lang="en-US"/>
            </a:p>
          </p:txBody>
        </p:sp>
        <p:sp>
          <p:nvSpPr>
            <p:cNvPr id="27669" name="Line 11"/>
            <p:cNvSpPr>
              <a:spLocks noChangeShapeType="1"/>
            </p:cNvSpPr>
            <p:nvPr/>
          </p:nvSpPr>
          <p:spPr bwMode="auto">
            <a:xfrm>
              <a:off x="4032" y="1008"/>
              <a:ext cx="528" cy="1152"/>
            </a:xfrm>
            <a:prstGeom prst="line">
              <a:avLst/>
            </a:prstGeom>
            <a:noFill/>
            <a:ln w="38100">
              <a:solidFill>
                <a:srgbClr val="FFFF00"/>
              </a:solidFill>
              <a:round/>
              <a:headEnd/>
              <a:tailEnd type="triangle" w="med" len="med"/>
            </a:ln>
          </p:spPr>
          <p:txBody>
            <a:bodyPr anchor="ctr">
              <a:spAutoFit/>
            </a:bodyPr>
            <a:lstStyle/>
            <a:p>
              <a:endParaRPr lang="en-US"/>
            </a:p>
          </p:txBody>
        </p:sp>
        <p:sp>
          <p:nvSpPr>
            <p:cNvPr id="27670" name="Line 12"/>
            <p:cNvSpPr>
              <a:spLocks noChangeShapeType="1"/>
            </p:cNvSpPr>
            <p:nvPr/>
          </p:nvSpPr>
          <p:spPr bwMode="auto">
            <a:xfrm>
              <a:off x="4032" y="1008"/>
              <a:ext cx="336" cy="1344"/>
            </a:xfrm>
            <a:prstGeom prst="line">
              <a:avLst/>
            </a:prstGeom>
            <a:noFill/>
            <a:ln w="38100">
              <a:solidFill>
                <a:srgbClr val="FFFF00"/>
              </a:solidFill>
              <a:round/>
              <a:headEnd/>
              <a:tailEnd type="triangle" w="med" len="med"/>
            </a:ln>
          </p:spPr>
          <p:txBody>
            <a:bodyPr anchor="ctr">
              <a:spAutoFit/>
            </a:bodyPr>
            <a:lstStyle/>
            <a:p>
              <a:endParaRPr lang="en-US"/>
            </a:p>
          </p:txBody>
        </p:sp>
        <p:sp>
          <p:nvSpPr>
            <p:cNvPr id="27671" name="Line 13"/>
            <p:cNvSpPr>
              <a:spLocks noChangeShapeType="1"/>
            </p:cNvSpPr>
            <p:nvPr/>
          </p:nvSpPr>
          <p:spPr bwMode="auto">
            <a:xfrm>
              <a:off x="4032" y="1008"/>
              <a:ext cx="336" cy="1680"/>
            </a:xfrm>
            <a:prstGeom prst="line">
              <a:avLst/>
            </a:prstGeom>
            <a:noFill/>
            <a:ln w="38100">
              <a:solidFill>
                <a:srgbClr val="FFFF00"/>
              </a:solidFill>
              <a:round/>
              <a:headEnd/>
              <a:tailEnd type="triangle" w="med" len="med"/>
            </a:ln>
          </p:spPr>
          <p:txBody>
            <a:bodyPr anchor="ctr">
              <a:spAutoFit/>
            </a:bodyPr>
            <a:lstStyle/>
            <a:p>
              <a:endParaRPr lang="en-US"/>
            </a:p>
          </p:txBody>
        </p:sp>
        <p:sp>
          <p:nvSpPr>
            <p:cNvPr id="27672" name="Line 14"/>
            <p:cNvSpPr>
              <a:spLocks noChangeShapeType="1"/>
            </p:cNvSpPr>
            <p:nvPr/>
          </p:nvSpPr>
          <p:spPr bwMode="auto">
            <a:xfrm>
              <a:off x="4032" y="1008"/>
              <a:ext cx="0" cy="2496"/>
            </a:xfrm>
            <a:prstGeom prst="line">
              <a:avLst/>
            </a:prstGeom>
            <a:noFill/>
            <a:ln w="38100">
              <a:solidFill>
                <a:srgbClr val="FFFF00"/>
              </a:solidFill>
              <a:round/>
              <a:headEnd/>
              <a:tailEnd type="triangle" w="med" len="med"/>
            </a:ln>
          </p:spPr>
          <p:txBody>
            <a:bodyPr anchor="ctr">
              <a:spAutoFit/>
            </a:bodyPr>
            <a:lstStyle/>
            <a:p>
              <a:endParaRPr lang="en-US"/>
            </a:p>
          </p:txBody>
        </p:sp>
        <p:sp>
          <p:nvSpPr>
            <p:cNvPr id="27673" name="Line 15"/>
            <p:cNvSpPr>
              <a:spLocks noChangeShapeType="1"/>
            </p:cNvSpPr>
            <p:nvPr/>
          </p:nvSpPr>
          <p:spPr bwMode="auto">
            <a:xfrm flipH="1">
              <a:off x="3504" y="1008"/>
              <a:ext cx="528" cy="2688"/>
            </a:xfrm>
            <a:prstGeom prst="line">
              <a:avLst/>
            </a:prstGeom>
            <a:noFill/>
            <a:ln w="38100">
              <a:solidFill>
                <a:srgbClr val="FFFF00"/>
              </a:solidFill>
              <a:round/>
              <a:headEnd/>
              <a:tailEnd type="triangle" w="med" len="med"/>
            </a:ln>
          </p:spPr>
          <p:txBody>
            <a:bodyPr anchor="ctr">
              <a:spAutoFit/>
            </a:bodyPr>
            <a:lstStyle/>
            <a:p>
              <a:endParaRPr lang="en-US"/>
            </a:p>
          </p:txBody>
        </p:sp>
        <p:sp>
          <p:nvSpPr>
            <p:cNvPr id="27674" name="Line 16"/>
            <p:cNvSpPr>
              <a:spLocks noChangeShapeType="1"/>
            </p:cNvSpPr>
            <p:nvPr/>
          </p:nvSpPr>
          <p:spPr bwMode="auto">
            <a:xfrm flipH="1">
              <a:off x="3312" y="1008"/>
              <a:ext cx="720" cy="2688"/>
            </a:xfrm>
            <a:prstGeom prst="line">
              <a:avLst/>
            </a:prstGeom>
            <a:noFill/>
            <a:ln w="38100">
              <a:solidFill>
                <a:srgbClr val="FFFF00"/>
              </a:solidFill>
              <a:round/>
              <a:headEnd/>
              <a:tailEnd type="triangle" w="med" len="med"/>
            </a:ln>
          </p:spPr>
          <p:txBody>
            <a:bodyPr anchor="ctr">
              <a:spAutoFit/>
            </a:bodyPr>
            <a:lstStyle/>
            <a:p>
              <a:endParaRPr lang="en-US"/>
            </a:p>
          </p:txBody>
        </p:sp>
        <p:sp>
          <p:nvSpPr>
            <p:cNvPr id="27675" name="Line 17"/>
            <p:cNvSpPr>
              <a:spLocks noChangeShapeType="1"/>
            </p:cNvSpPr>
            <p:nvPr/>
          </p:nvSpPr>
          <p:spPr bwMode="auto">
            <a:xfrm flipH="1">
              <a:off x="2688" y="1008"/>
              <a:ext cx="1344" cy="2880"/>
            </a:xfrm>
            <a:prstGeom prst="line">
              <a:avLst/>
            </a:prstGeom>
            <a:noFill/>
            <a:ln w="38100">
              <a:solidFill>
                <a:srgbClr val="FFFF00"/>
              </a:solidFill>
              <a:round/>
              <a:headEnd/>
              <a:tailEnd type="triangle" w="med" len="med"/>
            </a:ln>
          </p:spPr>
          <p:txBody>
            <a:bodyPr anchor="ctr">
              <a:spAutoFit/>
            </a:bodyPr>
            <a:lstStyle/>
            <a:p>
              <a:endParaRPr lang="en-US"/>
            </a:p>
          </p:txBody>
        </p:sp>
      </p:grpSp>
      <p:grpSp>
        <p:nvGrpSpPr>
          <p:cNvPr id="3" name="Group 18"/>
          <p:cNvGrpSpPr>
            <a:grpSpLocks/>
          </p:cNvGrpSpPr>
          <p:nvPr/>
        </p:nvGrpSpPr>
        <p:grpSpPr bwMode="auto">
          <a:xfrm>
            <a:off x="457200" y="228600"/>
            <a:ext cx="1828800" cy="4495800"/>
            <a:chOff x="288" y="144"/>
            <a:chExt cx="1152" cy="2832"/>
          </a:xfrm>
        </p:grpSpPr>
        <p:grpSp>
          <p:nvGrpSpPr>
            <p:cNvPr id="4" name="Group 19"/>
            <p:cNvGrpSpPr>
              <a:grpSpLocks/>
            </p:cNvGrpSpPr>
            <p:nvPr/>
          </p:nvGrpSpPr>
          <p:grpSpPr bwMode="auto">
            <a:xfrm>
              <a:off x="288" y="144"/>
              <a:ext cx="1152" cy="2832"/>
              <a:chOff x="288" y="288"/>
              <a:chExt cx="1152" cy="2688"/>
            </a:xfrm>
          </p:grpSpPr>
          <p:sp>
            <p:nvSpPr>
              <p:cNvPr id="27657" name="Line 20"/>
              <p:cNvSpPr>
                <a:spLocks noChangeShapeType="1"/>
              </p:cNvSpPr>
              <p:nvPr/>
            </p:nvSpPr>
            <p:spPr bwMode="auto">
              <a:xfrm flipH="1" flipV="1">
                <a:off x="624" y="288"/>
                <a:ext cx="816" cy="528"/>
              </a:xfrm>
              <a:prstGeom prst="line">
                <a:avLst/>
              </a:prstGeom>
              <a:noFill/>
              <a:ln w="38100">
                <a:solidFill>
                  <a:srgbClr val="FFFF00"/>
                </a:solidFill>
                <a:round/>
                <a:headEnd/>
                <a:tailEnd type="triangle" w="med" len="med"/>
              </a:ln>
            </p:spPr>
            <p:txBody>
              <a:bodyPr anchor="ctr">
                <a:spAutoFit/>
              </a:bodyPr>
              <a:lstStyle/>
              <a:p>
                <a:endParaRPr lang="en-US"/>
              </a:p>
            </p:txBody>
          </p:sp>
          <p:sp>
            <p:nvSpPr>
              <p:cNvPr id="27658" name="Line 21"/>
              <p:cNvSpPr>
                <a:spLocks noChangeShapeType="1"/>
              </p:cNvSpPr>
              <p:nvPr/>
            </p:nvSpPr>
            <p:spPr bwMode="auto">
              <a:xfrm flipH="1">
                <a:off x="720" y="816"/>
                <a:ext cx="720" cy="96"/>
              </a:xfrm>
              <a:prstGeom prst="line">
                <a:avLst/>
              </a:prstGeom>
              <a:noFill/>
              <a:ln w="38100">
                <a:solidFill>
                  <a:srgbClr val="FFFF00"/>
                </a:solidFill>
                <a:round/>
                <a:headEnd/>
                <a:tailEnd type="triangle" w="med" len="med"/>
              </a:ln>
            </p:spPr>
            <p:txBody>
              <a:bodyPr anchor="ctr">
                <a:spAutoFit/>
              </a:bodyPr>
              <a:lstStyle/>
              <a:p>
                <a:endParaRPr lang="en-US"/>
              </a:p>
            </p:txBody>
          </p:sp>
          <p:sp>
            <p:nvSpPr>
              <p:cNvPr id="27659" name="Line 22"/>
              <p:cNvSpPr>
                <a:spLocks noChangeShapeType="1"/>
              </p:cNvSpPr>
              <p:nvPr/>
            </p:nvSpPr>
            <p:spPr bwMode="auto">
              <a:xfrm flipH="1">
                <a:off x="720" y="816"/>
                <a:ext cx="720" cy="192"/>
              </a:xfrm>
              <a:prstGeom prst="line">
                <a:avLst/>
              </a:prstGeom>
              <a:noFill/>
              <a:ln w="38100">
                <a:solidFill>
                  <a:srgbClr val="FFFF00"/>
                </a:solidFill>
                <a:round/>
                <a:headEnd/>
                <a:tailEnd type="triangle" w="med" len="med"/>
              </a:ln>
            </p:spPr>
            <p:txBody>
              <a:bodyPr anchor="ctr">
                <a:spAutoFit/>
              </a:bodyPr>
              <a:lstStyle/>
              <a:p>
                <a:endParaRPr lang="en-US"/>
              </a:p>
            </p:txBody>
          </p:sp>
          <p:sp>
            <p:nvSpPr>
              <p:cNvPr id="27660" name="Line 23"/>
              <p:cNvSpPr>
                <a:spLocks noChangeShapeType="1"/>
              </p:cNvSpPr>
              <p:nvPr/>
            </p:nvSpPr>
            <p:spPr bwMode="auto">
              <a:xfrm flipH="1">
                <a:off x="624" y="816"/>
                <a:ext cx="816" cy="336"/>
              </a:xfrm>
              <a:prstGeom prst="line">
                <a:avLst/>
              </a:prstGeom>
              <a:noFill/>
              <a:ln w="38100">
                <a:solidFill>
                  <a:srgbClr val="FFFF00"/>
                </a:solidFill>
                <a:round/>
                <a:headEnd/>
                <a:tailEnd type="triangle" w="med" len="med"/>
              </a:ln>
            </p:spPr>
            <p:txBody>
              <a:bodyPr anchor="ctr">
                <a:spAutoFit/>
              </a:bodyPr>
              <a:lstStyle/>
              <a:p>
                <a:endParaRPr lang="en-US"/>
              </a:p>
            </p:txBody>
          </p:sp>
          <p:sp>
            <p:nvSpPr>
              <p:cNvPr id="27661" name="Line 24"/>
              <p:cNvSpPr>
                <a:spLocks noChangeShapeType="1"/>
              </p:cNvSpPr>
              <p:nvPr/>
            </p:nvSpPr>
            <p:spPr bwMode="auto">
              <a:xfrm flipH="1">
                <a:off x="288" y="816"/>
                <a:ext cx="1152" cy="1440"/>
              </a:xfrm>
              <a:prstGeom prst="line">
                <a:avLst/>
              </a:prstGeom>
              <a:noFill/>
              <a:ln w="38100">
                <a:solidFill>
                  <a:srgbClr val="FFFF00"/>
                </a:solidFill>
                <a:round/>
                <a:headEnd/>
                <a:tailEnd type="triangle" w="med" len="med"/>
              </a:ln>
            </p:spPr>
            <p:txBody>
              <a:bodyPr anchor="ctr">
                <a:spAutoFit/>
              </a:bodyPr>
              <a:lstStyle/>
              <a:p>
                <a:endParaRPr lang="en-US"/>
              </a:p>
            </p:txBody>
          </p:sp>
          <p:sp>
            <p:nvSpPr>
              <p:cNvPr id="27662" name="Line 25"/>
              <p:cNvSpPr>
                <a:spLocks noChangeShapeType="1"/>
              </p:cNvSpPr>
              <p:nvPr/>
            </p:nvSpPr>
            <p:spPr bwMode="auto">
              <a:xfrm flipH="1">
                <a:off x="528" y="816"/>
                <a:ext cx="912" cy="2016"/>
              </a:xfrm>
              <a:prstGeom prst="line">
                <a:avLst/>
              </a:prstGeom>
              <a:noFill/>
              <a:ln w="38100">
                <a:solidFill>
                  <a:srgbClr val="FFFF00"/>
                </a:solidFill>
                <a:round/>
                <a:headEnd/>
                <a:tailEnd type="triangle" w="med" len="med"/>
              </a:ln>
            </p:spPr>
            <p:txBody>
              <a:bodyPr anchor="ctr">
                <a:spAutoFit/>
              </a:bodyPr>
              <a:lstStyle/>
              <a:p>
                <a:endParaRPr lang="en-US"/>
              </a:p>
            </p:txBody>
          </p:sp>
          <p:sp>
            <p:nvSpPr>
              <p:cNvPr id="27663" name="Line 26"/>
              <p:cNvSpPr>
                <a:spLocks noChangeShapeType="1"/>
              </p:cNvSpPr>
              <p:nvPr/>
            </p:nvSpPr>
            <p:spPr bwMode="auto">
              <a:xfrm flipH="1">
                <a:off x="624" y="816"/>
                <a:ext cx="816" cy="2160"/>
              </a:xfrm>
              <a:prstGeom prst="line">
                <a:avLst/>
              </a:prstGeom>
              <a:noFill/>
              <a:ln w="38100">
                <a:solidFill>
                  <a:srgbClr val="FFFF00"/>
                </a:solidFill>
                <a:round/>
                <a:headEnd/>
                <a:tailEnd type="triangle" w="med" len="med"/>
              </a:ln>
            </p:spPr>
            <p:txBody>
              <a:bodyPr anchor="ctr">
                <a:spAutoFit/>
              </a:bodyPr>
              <a:lstStyle/>
              <a:p>
                <a:endParaRPr lang="en-US"/>
              </a:p>
            </p:txBody>
          </p:sp>
        </p:grpSp>
        <p:sp>
          <p:nvSpPr>
            <p:cNvPr id="27656" name="Line 27"/>
            <p:cNvSpPr>
              <a:spLocks noChangeShapeType="1"/>
            </p:cNvSpPr>
            <p:nvPr/>
          </p:nvSpPr>
          <p:spPr bwMode="auto">
            <a:xfrm flipH="1">
              <a:off x="528" y="700"/>
              <a:ext cx="912" cy="452"/>
            </a:xfrm>
            <a:prstGeom prst="line">
              <a:avLst/>
            </a:prstGeom>
            <a:noFill/>
            <a:ln w="38100">
              <a:solidFill>
                <a:srgbClr val="FFFF00"/>
              </a:solidFill>
              <a:round/>
              <a:headEnd/>
              <a:tailEnd type="triangle" w="med" len="med"/>
            </a:ln>
          </p:spPr>
          <p:txBody>
            <a:bodyPr wrap="none" anchor="ctr">
              <a:spAutoFit/>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3252"/>
                                        </p:tgtEl>
                                        <p:attrNameLst>
                                          <p:attrName>style.visibility</p:attrName>
                                        </p:attrNameLst>
                                      </p:cBhvr>
                                      <p:to>
                                        <p:strVal val="visible"/>
                                      </p:to>
                                    </p:set>
                                  </p:childTnLst>
                                </p:cTn>
                              </p:par>
                              <p:par>
                                <p:cTn id="7" presetID="22" presetClass="entr" presetSubtype="1"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up)">
                                      <p:cBhvr>
                                        <p:cTn id="9" dur="500"/>
                                        <p:tgtEl>
                                          <p:spTgt spid="2"/>
                                        </p:tgtEl>
                                      </p:cBhvr>
                                    </p:animEffect>
                                  </p:childTnLst>
                                </p:cTn>
                              </p:par>
                              <p:par>
                                <p:cTn id="10" presetID="22" presetClass="entr" presetSubtype="2"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325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cstate="print"/>
          <a:srcRect/>
          <a:stretch>
            <a:fillRect/>
          </a:stretch>
        </p:blipFill>
        <p:spPr bwMode="auto">
          <a:xfrm>
            <a:off x="0" y="-9525"/>
            <a:ext cx="9145588" cy="6867525"/>
          </a:xfrm>
          <a:prstGeom prst="rect">
            <a:avLst/>
          </a:prstGeom>
          <a:noFill/>
          <a:ln w="9525">
            <a:noFill/>
            <a:miter lim="800000"/>
            <a:headEnd/>
            <a:tailEnd/>
          </a:ln>
        </p:spPr>
      </p:pic>
      <p:grpSp>
        <p:nvGrpSpPr>
          <p:cNvPr id="2" name="Group 3"/>
          <p:cNvGrpSpPr>
            <a:grpSpLocks/>
          </p:cNvGrpSpPr>
          <p:nvPr/>
        </p:nvGrpSpPr>
        <p:grpSpPr bwMode="auto">
          <a:xfrm>
            <a:off x="-125413" y="2209800"/>
            <a:ext cx="7512051" cy="3735388"/>
            <a:chOff x="-79" y="1392"/>
            <a:chExt cx="4732" cy="2353"/>
          </a:xfrm>
        </p:grpSpPr>
        <p:sp>
          <p:nvSpPr>
            <p:cNvPr id="32827" name="Text Box 4"/>
            <p:cNvSpPr txBox="1">
              <a:spLocks noChangeArrowheads="1"/>
            </p:cNvSpPr>
            <p:nvPr/>
          </p:nvSpPr>
          <p:spPr bwMode="auto">
            <a:xfrm>
              <a:off x="4176" y="2010"/>
              <a:ext cx="477" cy="192"/>
            </a:xfrm>
            <a:prstGeom prst="rect">
              <a:avLst/>
            </a:prstGeom>
            <a:noFill/>
            <a:ln w="9525">
              <a:noFill/>
              <a:miter lim="800000"/>
              <a:headEnd/>
              <a:tailEnd/>
            </a:ln>
          </p:spPr>
          <p:txBody>
            <a:bodyPr>
              <a:spAutoFit/>
            </a:bodyPr>
            <a:lstStyle/>
            <a:p>
              <a:pPr algn="ctr" eaLnBrk="0" hangingPunct="0">
                <a:spcBef>
                  <a:spcPct val="50000"/>
                </a:spcBef>
              </a:pPr>
              <a:r>
                <a:rPr lang="en-US" sz="1400">
                  <a:solidFill>
                    <a:srgbClr val="FF99FF"/>
                  </a:solidFill>
                </a:rPr>
                <a:t>4 cm</a:t>
              </a:r>
            </a:p>
          </p:txBody>
        </p:sp>
        <p:sp>
          <p:nvSpPr>
            <p:cNvPr id="32828" name="Line 5"/>
            <p:cNvSpPr>
              <a:spLocks noChangeShapeType="1"/>
            </p:cNvSpPr>
            <p:nvPr/>
          </p:nvSpPr>
          <p:spPr bwMode="auto">
            <a:xfrm flipH="1">
              <a:off x="4382" y="2202"/>
              <a:ext cx="0" cy="1543"/>
            </a:xfrm>
            <a:prstGeom prst="line">
              <a:avLst/>
            </a:prstGeom>
            <a:noFill/>
            <a:ln w="9525">
              <a:solidFill>
                <a:srgbClr val="FF99FF"/>
              </a:solidFill>
              <a:round/>
              <a:headEnd/>
              <a:tailEnd type="triangle" w="med" len="med"/>
            </a:ln>
          </p:spPr>
          <p:txBody>
            <a:bodyPr anchor="ctr">
              <a:spAutoFit/>
            </a:bodyPr>
            <a:lstStyle/>
            <a:p>
              <a:endParaRPr lang="en-US"/>
            </a:p>
          </p:txBody>
        </p:sp>
        <p:grpSp>
          <p:nvGrpSpPr>
            <p:cNvPr id="3" name="Group 6"/>
            <p:cNvGrpSpPr>
              <a:grpSpLocks/>
            </p:cNvGrpSpPr>
            <p:nvPr/>
          </p:nvGrpSpPr>
          <p:grpSpPr bwMode="auto">
            <a:xfrm>
              <a:off x="-79" y="1392"/>
              <a:ext cx="1568" cy="2112"/>
              <a:chOff x="-79" y="1392"/>
              <a:chExt cx="1568" cy="2112"/>
            </a:xfrm>
          </p:grpSpPr>
          <p:sp>
            <p:nvSpPr>
              <p:cNvPr id="32830" name="Line 7"/>
              <p:cNvSpPr>
                <a:spLocks noChangeShapeType="1"/>
              </p:cNvSpPr>
              <p:nvPr/>
            </p:nvSpPr>
            <p:spPr bwMode="auto">
              <a:xfrm flipH="1">
                <a:off x="1109" y="1584"/>
                <a:ext cx="14" cy="842"/>
              </a:xfrm>
              <a:prstGeom prst="line">
                <a:avLst/>
              </a:prstGeom>
              <a:noFill/>
              <a:ln w="9525">
                <a:solidFill>
                  <a:srgbClr val="FF99FF"/>
                </a:solidFill>
                <a:round/>
                <a:headEnd/>
                <a:tailEnd type="triangle" w="med" len="med"/>
              </a:ln>
            </p:spPr>
            <p:txBody>
              <a:bodyPr anchor="ctr">
                <a:spAutoFit/>
              </a:bodyPr>
              <a:lstStyle/>
              <a:p>
                <a:endParaRPr lang="en-US"/>
              </a:p>
            </p:txBody>
          </p:sp>
          <p:sp>
            <p:nvSpPr>
              <p:cNvPr id="32831" name="Text Box 8"/>
              <p:cNvSpPr txBox="1">
                <a:spLocks noChangeArrowheads="1"/>
              </p:cNvSpPr>
              <p:nvPr/>
            </p:nvSpPr>
            <p:spPr bwMode="auto">
              <a:xfrm>
                <a:off x="768" y="1392"/>
                <a:ext cx="721" cy="192"/>
              </a:xfrm>
              <a:prstGeom prst="rect">
                <a:avLst/>
              </a:prstGeom>
              <a:noFill/>
              <a:ln w="9525">
                <a:noFill/>
                <a:miter lim="800000"/>
                <a:headEnd/>
                <a:tailEnd/>
              </a:ln>
            </p:spPr>
            <p:txBody>
              <a:bodyPr>
                <a:spAutoFit/>
              </a:bodyPr>
              <a:lstStyle/>
              <a:p>
                <a:pPr algn="ctr" eaLnBrk="0" hangingPunct="0">
                  <a:spcBef>
                    <a:spcPct val="50000"/>
                  </a:spcBef>
                </a:pPr>
                <a:r>
                  <a:rPr lang="en-US" sz="1400">
                    <a:solidFill>
                      <a:srgbClr val="FF99FF"/>
                    </a:solidFill>
                  </a:rPr>
                  <a:t>125 cm</a:t>
                </a:r>
              </a:p>
            </p:txBody>
          </p:sp>
          <p:sp>
            <p:nvSpPr>
              <p:cNvPr id="32832" name="Line 9"/>
              <p:cNvSpPr>
                <a:spLocks noChangeShapeType="1"/>
              </p:cNvSpPr>
              <p:nvPr/>
            </p:nvSpPr>
            <p:spPr bwMode="auto">
              <a:xfrm>
                <a:off x="144" y="2160"/>
                <a:ext cx="96" cy="1344"/>
              </a:xfrm>
              <a:prstGeom prst="line">
                <a:avLst/>
              </a:prstGeom>
              <a:noFill/>
              <a:ln w="9525">
                <a:solidFill>
                  <a:srgbClr val="FF99FF"/>
                </a:solidFill>
                <a:round/>
                <a:headEnd/>
                <a:tailEnd type="triangle" w="med" len="med"/>
              </a:ln>
            </p:spPr>
            <p:txBody>
              <a:bodyPr anchor="ctr">
                <a:spAutoFit/>
              </a:bodyPr>
              <a:lstStyle/>
              <a:p>
                <a:endParaRPr lang="en-US"/>
              </a:p>
            </p:txBody>
          </p:sp>
          <p:sp>
            <p:nvSpPr>
              <p:cNvPr id="32833" name="Line 10"/>
              <p:cNvSpPr>
                <a:spLocks noChangeShapeType="1"/>
              </p:cNvSpPr>
              <p:nvPr/>
            </p:nvSpPr>
            <p:spPr bwMode="auto">
              <a:xfrm flipH="1">
                <a:off x="344" y="1968"/>
                <a:ext cx="44" cy="1193"/>
              </a:xfrm>
              <a:prstGeom prst="line">
                <a:avLst/>
              </a:prstGeom>
              <a:noFill/>
              <a:ln w="9525">
                <a:solidFill>
                  <a:srgbClr val="FF99FF"/>
                </a:solidFill>
                <a:round/>
                <a:headEnd/>
                <a:tailEnd type="triangle" w="med" len="med"/>
              </a:ln>
            </p:spPr>
            <p:txBody>
              <a:bodyPr anchor="ctr">
                <a:spAutoFit/>
              </a:bodyPr>
              <a:lstStyle/>
              <a:p>
                <a:endParaRPr lang="en-US"/>
              </a:p>
            </p:txBody>
          </p:sp>
          <p:sp>
            <p:nvSpPr>
              <p:cNvPr id="32834" name="Text Box 11"/>
              <p:cNvSpPr txBox="1">
                <a:spLocks noChangeArrowheads="1"/>
              </p:cNvSpPr>
              <p:nvPr/>
            </p:nvSpPr>
            <p:spPr bwMode="auto">
              <a:xfrm>
                <a:off x="-79" y="1968"/>
                <a:ext cx="463" cy="192"/>
              </a:xfrm>
              <a:prstGeom prst="rect">
                <a:avLst/>
              </a:prstGeom>
              <a:noFill/>
              <a:ln w="9525">
                <a:noFill/>
                <a:miter lim="800000"/>
                <a:headEnd/>
                <a:tailEnd/>
              </a:ln>
            </p:spPr>
            <p:txBody>
              <a:bodyPr>
                <a:spAutoFit/>
              </a:bodyPr>
              <a:lstStyle/>
              <a:p>
                <a:pPr algn="ctr" eaLnBrk="0" hangingPunct="0">
                  <a:spcBef>
                    <a:spcPct val="50000"/>
                  </a:spcBef>
                </a:pPr>
                <a:r>
                  <a:rPr lang="en-US" sz="1400">
                    <a:solidFill>
                      <a:srgbClr val="FF99FF"/>
                    </a:solidFill>
                  </a:rPr>
                  <a:t>70 cm</a:t>
                </a:r>
              </a:p>
            </p:txBody>
          </p:sp>
          <p:sp>
            <p:nvSpPr>
              <p:cNvPr id="32835" name="Text Box 12"/>
              <p:cNvSpPr txBox="1">
                <a:spLocks noChangeArrowheads="1"/>
              </p:cNvSpPr>
              <p:nvPr/>
            </p:nvSpPr>
            <p:spPr bwMode="auto">
              <a:xfrm>
                <a:off x="47" y="1776"/>
                <a:ext cx="721" cy="192"/>
              </a:xfrm>
              <a:prstGeom prst="rect">
                <a:avLst/>
              </a:prstGeom>
              <a:noFill/>
              <a:ln w="9525">
                <a:noFill/>
                <a:miter lim="800000"/>
                <a:headEnd/>
                <a:tailEnd/>
              </a:ln>
            </p:spPr>
            <p:txBody>
              <a:bodyPr>
                <a:spAutoFit/>
              </a:bodyPr>
              <a:lstStyle/>
              <a:p>
                <a:pPr algn="ctr" eaLnBrk="0" hangingPunct="0">
                  <a:spcBef>
                    <a:spcPct val="50000"/>
                  </a:spcBef>
                </a:pPr>
                <a:r>
                  <a:rPr lang="en-US" sz="1400">
                    <a:solidFill>
                      <a:srgbClr val="FF99FF"/>
                    </a:solidFill>
                  </a:rPr>
                  <a:t>85 cm</a:t>
                </a:r>
              </a:p>
            </p:txBody>
          </p:sp>
          <p:sp>
            <p:nvSpPr>
              <p:cNvPr id="32836" name="Line 13"/>
              <p:cNvSpPr>
                <a:spLocks noChangeShapeType="1"/>
              </p:cNvSpPr>
              <p:nvPr/>
            </p:nvSpPr>
            <p:spPr bwMode="auto">
              <a:xfrm flipH="1">
                <a:off x="864" y="1872"/>
                <a:ext cx="0" cy="712"/>
              </a:xfrm>
              <a:prstGeom prst="line">
                <a:avLst/>
              </a:prstGeom>
              <a:noFill/>
              <a:ln w="9525">
                <a:solidFill>
                  <a:srgbClr val="FF99FF"/>
                </a:solidFill>
                <a:round/>
                <a:headEnd/>
                <a:tailEnd type="triangle" w="med" len="med"/>
              </a:ln>
            </p:spPr>
            <p:txBody>
              <a:bodyPr anchor="ctr">
                <a:spAutoFit/>
              </a:bodyPr>
              <a:lstStyle/>
              <a:p>
                <a:endParaRPr lang="en-US"/>
              </a:p>
            </p:txBody>
          </p:sp>
          <p:sp>
            <p:nvSpPr>
              <p:cNvPr id="32837" name="Text Box 14"/>
              <p:cNvSpPr txBox="1">
                <a:spLocks noChangeArrowheads="1"/>
              </p:cNvSpPr>
              <p:nvPr/>
            </p:nvSpPr>
            <p:spPr bwMode="auto">
              <a:xfrm>
                <a:off x="480" y="1728"/>
                <a:ext cx="720" cy="192"/>
              </a:xfrm>
              <a:prstGeom prst="rect">
                <a:avLst/>
              </a:prstGeom>
              <a:noFill/>
              <a:ln w="9525">
                <a:noFill/>
                <a:miter lim="800000"/>
                <a:headEnd/>
                <a:tailEnd/>
              </a:ln>
            </p:spPr>
            <p:txBody>
              <a:bodyPr>
                <a:spAutoFit/>
              </a:bodyPr>
              <a:lstStyle/>
              <a:p>
                <a:pPr algn="ctr" eaLnBrk="0" hangingPunct="0">
                  <a:spcBef>
                    <a:spcPct val="50000"/>
                  </a:spcBef>
                </a:pPr>
                <a:r>
                  <a:rPr lang="en-US" sz="1400">
                    <a:solidFill>
                      <a:srgbClr val="FF99FF"/>
                    </a:solidFill>
                  </a:rPr>
                  <a:t>102 cm</a:t>
                </a:r>
              </a:p>
            </p:txBody>
          </p:sp>
        </p:grpSp>
      </p:grpSp>
      <p:sp>
        <p:nvSpPr>
          <p:cNvPr id="1397775" name="Text Box 15"/>
          <p:cNvSpPr txBox="1">
            <a:spLocks noChangeArrowheads="1"/>
          </p:cNvSpPr>
          <p:nvPr/>
        </p:nvSpPr>
        <p:spPr bwMode="auto">
          <a:xfrm>
            <a:off x="2362200" y="822325"/>
            <a:ext cx="4129088" cy="1068388"/>
          </a:xfrm>
          <a:prstGeom prst="rect">
            <a:avLst/>
          </a:prstGeom>
          <a:noFill/>
          <a:ln w="9525">
            <a:noFill/>
            <a:miter lim="800000"/>
            <a:headEnd/>
            <a:tailEnd/>
          </a:ln>
        </p:spPr>
        <p:txBody>
          <a:bodyPr>
            <a:spAutoFit/>
          </a:bodyPr>
          <a:lstStyle/>
          <a:p>
            <a:pPr algn="ctr" eaLnBrk="0" hangingPunct="0">
              <a:spcBef>
                <a:spcPct val="50000"/>
              </a:spcBef>
            </a:pPr>
            <a:r>
              <a:rPr lang="en-US" sz="4000" b="1" i="1">
                <a:solidFill>
                  <a:srgbClr val="FFFF00"/>
                </a:solidFill>
              </a:rPr>
              <a:t>NGVD 29</a:t>
            </a:r>
          </a:p>
          <a:p>
            <a:pPr algn="ctr" eaLnBrk="0" hangingPunct="0">
              <a:spcBef>
                <a:spcPct val="50000"/>
              </a:spcBef>
            </a:pPr>
            <a:r>
              <a:rPr lang="en-US" sz="1600" b="1" i="1">
                <a:solidFill>
                  <a:srgbClr val="FFFF00"/>
                </a:solidFill>
              </a:rPr>
              <a:t>Referenced to 26 Tide Gages</a:t>
            </a:r>
          </a:p>
        </p:txBody>
      </p:sp>
      <p:sp>
        <p:nvSpPr>
          <p:cNvPr id="1397776" name="Text Box 16"/>
          <p:cNvSpPr txBox="1">
            <a:spLocks noChangeArrowheads="1"/>
          </p:cNvSpPr>
          <p:nvPr/>
        </p:nvSpPr>
        <p:spPr bwMode="auto">
          <a:xfrm>
            <a:off x="2362200" y="774700"/>
            <a:ext cx="4129088" cy="1435100"/>
          </a:xfrm>
          <a:prstGeom prst="rect">
            <a:avLst/>
          </a:prstGeom>
          <a:noFill/>
          <a:ln w="9525">
            <a:noFill/>
            <a:miter lim="800000"/>
            <a:headEnd/>
            <a:tailEnd/>
          </a:ln>
        </p:spPr>
        <p:txBody>
          <a:bodyPr>
            <a:spAutoFit/>
          </a:bodyPr>
          <a:lstStyle/>
          <a:p>
            <a:pPr algn="ctr" eaLnBrk="0" hangingPunct="0">
              <a:spcBef>
                <a:spcPct val="50000"/>
              </a:spcBef>
            </a:pPr>
            <a:r>
              <a:rPr lang="en-US" sz="4000" b="1" i="1">
                <a:solidFill>
                  <a:srgbClr val="FFFF00"/>
                </a:solidFill>
              </a:rPr>
              <a:t>NAVD 88</a:t>
            </a:r>
          </a:p>
          <a:p>
            <a:pPr algn="ctr" eaLnBrk="0" hangingPunct="0">
              <a:spcBef>
                <a:spcPct val="50000"/>
              </a:spcBef>
            </a:pPr>
            <a:r>
              <a:rPr lang="en-US" sz="1600" b="1" i="1">
                <a:solidFill>
                  <a:srgbClr val="FFFF00"/>
                </a:solidFill>
              </a:rPr>
              <a:t>Referenced to 1 Tide Gauge</a:t>
            </a:r>
          </a:p>
          <a:p>
            <a:pPr algn="ctr" eaLnBrk="0" hangingPunct="0">
              <a:spcBef>
                <a:spcPct val="50000"/>
              </a:spcBef>
            </a:pPr>
            <a:r>
              <a:rPr lang="en-US" sz="1600" b="1" i="1">
                <a:solidFill>
                  <a:srgbClr val="FFFF00"/>
                </a:solidFill>
              </a:rPr>
              <a:t>(Father’s Point)</a:t>
            </a:r>
          </a:p>
        </p:txBody>
      </p:sp>
      <p:sp>
        <p:nvSpPr>
          <p:cNvPr id="1397777" name="Text Box 17"/>
          <p:cNvSpPr txBox="1">
            <a:spLocks noChangeArrowheads="1"/>
          </p:cNvSpPr>
          <p:nvPr/>
        </p:nvSpPr>
        <p:spPr bwMode="auto">
          <a:xfrm>
            <a:off x="2276475" y="2757488"/>
            <a:ext cx="4048125" cy="366712"/>
          </a:xfrm>
          <a:prstGeom prst="rect">
            <a:avLst/>
          </a:prstGeom>
          <a:noFill/>
          <a:ln w="9525">
            <a:noFill/>
            <a:miter lim="800000"/>
            <a:headEnd/>
            <a:tailEnd/>
          </a:ln>
        </p:spPr>
        <p:txBody>
          <a:bodyPr>
            <a:spAutoFit/>
          </a:bodyPr>
          <a:lstStyle/>
          <a:p>
            <a:pPr algn="ctr" eaLnBrk="0" hangingPunct="0">
              <a:spcBef>
                <a:spcPct val="50000"/>
              </a:spcBef>
            </a:pPr>
            <a:r>
              <a:rPr lang="en-US">
                <a:solidFill>
                  <a:srgbClr val="FFFF00"/>
                </a:solidFill>
              </a:rPr>
              <a:t>NAVD88 minus LMSL(1960-1978)</a:t>
            </a:r>
          </a:p>
        </p:txBody>
      </p:sp>
      <p:grpSp>
        <p:nvGrpSpPr>
          <p:cNvPr id="4" name="Group 18"/>
          <p:cNvGrpSpPr>
            <a:grpSpLocks/>
          </p:cNvGrpSpPr>
          <p:nvPr/>
        </p:nvGrpSpPr>
        <p:grpSpPr bwMode="auto">
          <a:xfrm>
            <a:off x="7319963" y="1905000"/>
            <a:ext cx="1863725" cy="4233863"/>
            <a:chOff x="4611" y="1200"/>
            <a:chExt cx="1174" cy="2667"/>
          </a:xfrm>
        </p:grpSpPr>
        <p:sp>
          <p:nvSpPr>
            <p:cNvPr id="32818" name="Line 19"/>
            <p:cNvSpPr>
              <a:spLocks noChangeShapeType="1"/>
            </p:cNvSpPr>
            <p:nvPr/>
          </p:nvSpPr>
          <p:spPr bwMode="auto">
            <a:xfrm flipV="1">
              <a:off x="4611" y="2112"/>
              <a:ext cx="196" cy="1664"/>
            </a:xfrm>
            <a:prstGeom prst="line">
              <a:avLst/>
            </a:prstGeom>
            <a:noFill/>
            <a:ln w="9525">
              <a:solidFill>
                <a:srgbClr val="99FF33"/>
              </a:solidFill>
              <a:round/>
              <a:headEnd/>
              <a:tailEnd type="triangle" w="med" len="med"/>
            </a:ln>
          </p:spPr>
          <p:txBody>
            <a:bodyPr anchor="ctr">
              <a:spAutoFit/>
            </a:bodyPr>
            <a:lstStyle/>
            <a:p>
              <a:endParaRPr lang="en-US"/>
            </a:p>
          </p:txBody>
        </p:sp>
        <p:grpSp>
          <p:nvGrpSpPr>
            <p:cNvPr id="5" name="Group 20"/>
            <p:cNvGrpSpPr>
              <a:grpSpLocks/>
            </p:cNvGrpSpPr>
            <p:nvPr/>
          </p:nvGrpSpPr>
          <p:grpSpPr bwMode="auto">
            <a:xfrm>
              <a:off x="4611" y="1200"/>
              <a:ext cx="1174" cy="2667"/>
              <a:chOff x="4611" y="1200"/>
              <a:chExt cx="1174" cy="2667"/>
            </a:xfrm>
          </p:grpSpPr>
          <p:sp>
            <p:nvSpPr>
              <p:cNvPr id="32820" name="Line 21"/>
              <p:cNvSpPr>
                <a:spLocks noChangeShapeType="1"/>
              </p:cNvSpPr>
              <p:nvPr/>
            </p:nvSpPr>
            <p:spPr bwMode="auto">
              <a:xfrm flipV="1">
                <a:off x="5486" y="2544"/>
                <a:ext cx="79" cy="1323"/>
              </a:xfrm>
              <a:prstGeom prst="line">
                <a:avLst/>
              </a:prstGeom>
              <a:noFill/>
              <a:ln w="9525">
                <a:solidFill>
                  <a:srgbClr val="99FF33"/>
                </a:solidFill>
                <a:round/>
                <a:headEnd/>
                <a:tailEnd type="triangle" w="med" len="med"/>
              </a:ln>
            </p:spPr>
            <p:txBody>
              <a:bodyPr anchor="ctr">
                <a:spAutoFit/>
              </a:bodyPr>
              <a:lstStyle/>
              <a:p>
                <a:endParaRPr lang="en-US"/>
              </a:p>
            </p:txBody>
          </p:sp>
          <p:sp>
            <p:nvSpPr>
              <p:cNvPr id="32821" name="Text Box 22"/>
              <p:cNvSpPr txBox="1">
                <a:spLocks noChangeArrowheads="1"/>
              </p:cNvSpPr>
              <p:nvPr/>
            </p:nvSpPr>
            <p:spPr bwMode="auto">
              <a:xfrm>
                <a:off x="5308" y="2406"/>
                <a:ext cx="477" cy="192"/>
              </a:xfrm>
              <a:prstGeom prst="rect">
                <a:avLst/>
              </a:prstGeom>
              <a:noFill/>
              <a:ln w="9525">
                <a:noFill/>
                <a:miter lim="800000"/>
                <a:headEnd/>
                <a:tailEnd/>
              </a:ln>
            </p:spPr>
            <p:txBody>
              <a:bodyPr>
                <a:spAutoFit/>
              </a:bodyPr>
              <a:lstStyle/>
              <a:p>
                <a:pPr algn="ctr" eaLnBrk="0" hangingPunct="0">
                  <a:spcBef>
                    <a:spcPct val="50000"/>
                  </a:spcBef>
                </a:pPr>
                <a:r>
                  <a:rPr lang="en-US" sz="1400">
                    <a:solidFill>
                      <a:srgbClr val="99FF33"/>
                    </a:solidFill>
                  </a:rPr>
                  <a:t>-23 cm</a:t>
                </a:r>
              </a:p>
            </p:txBody>
          </p:sp>
          <p:sp>
            <p:nvSpPr>
              <p:cNvPr id="32822" name="Line 23"/>
              <p:cNvSpPr>
                <a:spLocks noChangeShapeType="1"/>
              </p:cNvSpPr>
              <p:nvPr/>
            </p:nvSpPr>
            <p:spPr bwMode="auto">
              <a:xfrm flipV="1">
                <a:off x="5184" y="1665"/>
                <a:ext cx="138" cy="1266"/>
              </a:xfrm>
              <a:prstGeom prst="line">
                <a:avLst/>
              </a:prstGeom>
              <a:noFill/>
              <a:ln w="9525">
                <a:solidFill>
                  <a:srgbClr val="99FF33"/>
                </a:solidFill>
                <a:round/>
                <a:headEnd/>
                <a:tailEnd type="triangle" w="med" len="med"/>
              </a:ln>
            </p:spPr>
            <p:txBody>
              <a:bodyPr anchor="ctr">
                <a:spAutoFit/>
              </a:bodyPr>
              <a:lstStyle/>
              <a:p>
                <a:endParaRPr lang="en-US"/>
              </a:p>
            </p:txBody>
          </p:sp>
          <p:sp>
            <p:nvSpPr>
              <p:cNvPr id="32823" name="Text Box 24"/>
              <p:cNvSpPr txBox="1">
                <a:spLocks noChangeArrowheads="1"/>
              </p:cNvSpPr>
              <p:nvPr/>
            </p:nvSpPr>
            <p:spPr bwMode="auto">
              <a:xfrm>
                <a:off x="5187" y="1488"/>
                <a:ext cx="477" cy="192"/>
              </a:xfrm>
              <a:prstGeom prst="rect">
                <a:avLst/>
              </a:prstGeom>
              <a:noFill/>
              <a:ln w="9525">
                <a:noFill/>
                <a:miter lim="800000"/>
                <a:headEnd/>
                <a:tailEnd/>
              </a:ln>
            </p:spPr>
            <p:txBody>
              <a:bodyPr>
                <a:spAutoFit/>
              </a:bodyPr>
              <a:lstStyle/>
              <a:p>
                <a:pPr algn="ctr" eaLnBrk="0" hangingPunct="0">
                  <a:spcBef>
                    <a:spcPct val="50000"/>
                  </a:spcBef>
                </a:pPr>
                <a:r>
                  <a:rPr lang="en-US" sz="1400">
                    <a:solidFill>
                      <a:srgbClr val="99FF33"/>
                    </a:solidFill>
                  </a:rPr>
                  <a:t>-23 cm</a:t>
                </a:r>
              </a:p>
            </p:txBody>
          </p:sp>
          <p:sp>
            <p:nvSpPr>
              <p:cNvPr id="32824" name="Text Box 25"/>
              <p:cNvSpPr txBox="1">
                <a:spLocks noChangeArrowheads="1"/>
              </p:cNvSpPr>
              <p:nvPr/>
            </p:nvSpPr>
            <p:spPr bwMode="auto">
              <a:xfrm>
                <a:off x="4611" y="1920"/>
                <a:ext cx="477" cy="192"/>
              </a:xfrm>
              <a:prstGeom prst="rect">
                <a:avLst/>
              </a:prstGeom>
              <a:noFill/>
              <a:ln w="9525">
                <a:noFill/>
                <a:miter lim="800000"/>
                <a:headEnd/>
                <a:tailEnd/>
              </a:ln>
            </p:spPr>
            <p:txBody>
              <a:bodyPr>
                <a:spAutoFit/>
              </a:bodyPr>
              <a:lstStyle/>
              <a:p>
                <a:pPr algn="ctr" eaLnBrk="0" hangingPunct="0">
                  <a:spcBef>
                    <a:spcPct val="50000"/>
                  </a:spcBef>
                </a:pPr>
                <a:r>
                  <a:rPr lang="en-US" sz="1400">
                    <a:solidFill>
                      <a:srgbClr val="99FF33"/>
                    </a:solidFill>
                  </a:rPr>
                  <a:t>-11 cm</a:t>
                </a:r>
              </a:p>
            </p:txBody>
          </p:sp>
          <p:sp>
            <p:nvSpPr>
              <p:cNvPr id="32825" name="Line 26"/>
              <p:cNvSpPr>
                <a:spLocks noChangeShapeType="1"/>
              </p:cNvSpPr>
              <p:nvPr/>
            </p:nvSpPr>
            <p:spPr bwMode="auto">
              <a:xfrm flipV="1">
                <a:off x="5088" y="1392"/>
                <a:ext cx="99" cy="1314"/>
              </a:xfrm>
              <a:prstGeom prst="line">
                <a:avLst/>
              </a:prstGeom>
              <a:noFill/>
              <a:ln w="9525">
                <a:solidFill>
                  <a:srgbClr val="99FF33"/>
                </a:solidFill>
                <a:round/>
                <a:headEnd/>
                <a:tailEnd type="triangle" w="med" len="med"/>
              </a:ln>
            </p:spPr>
            <p:txBody>
              <a:bodyPr anchor="ctr">
                <a:spAutoFit/>
              </a:bodyPr>
              <a:lstStyle/>
              <a:p>
                <a:endParaRPr lang="en-US"/>
              </a:p>
            </p:txBody>
          </p:sp>
          <p:sp>
            <p:nvSpPr>
              <p:cNvPr id="32826" name="Text Box 27"/>
              <p:cNvSpPr txBox="1">
                <a:spLocks noChangeArrowheads="1"/>
              </p:cNvSpPr>
              <p:nvPr/>
            </p:nvSpPr>
            <p:spPr bwMode="auto">
              <a:xfrm>
                <a:off x="5088" y="1200"/>
                <a:ext cx="477" cy="192"/>
              </a:xfrm>
              <a:prstGeom prst="rect">
                <a:avLst/>
              </a:prstGeom>
              <a:noFill/>
              <a:ln w="9525">
                <a:noFill/>
                <a:miter lim="800000"/>
                <a:headEnd/>
                <a:tailEnd/>
              </a:ln>
            </p:spPr>
            <p:txBody>
              <a:bodyPr>
                <a:spAutoFit/>
              </a:bodyPr>
              <a:lstStyle/>
              <a:p>
                <a:pPr algn="ctr" eaLnBrk="0" hangingPunct="0">
                  <a:spcBef>
                    <a:spcPct val="50000"/>
                  </a:spcBef>
                </a:pPr>
                <a:r>
                  <a:rPr lang="en-US" sz="1400">
                    <a:solidFill>
                      <a:srgbClr val="99FF33"/>
                    </a:solidFill>
                  </a:rPr>
                  <a:t>-11 cm</a:t>
                </a:r>
              </a:p>
            </p:txBody>
          </p:sp>
        </p:grpSp>
      </p:grpSp>
      <p:grpSp>
        <p:nvGrpSpPr>
          <p:cNvPr id="6" name="Group 28"/>
          <p:cNvGrpSpPr>
            <a:grpSpLocks/>
          </p:cNvGrpSpPr>
          <p:nvPr/>
        </p:nvGrpSpPr>
        <p:grpSpPr bwMode="auto">
          <a:xfrm rot="-242494">
            <a:off x="381000" y="3703638"/>
            <a:ext cx="8097838" cy="2789237"/>
            <a:chOff x="136" y="2384"/>
            <a:chExt cx="5481" cy="1744"/>
          </a:xfrm>
        </p:grpSpPr>
        <p:sp>
          <p:nvSpPr>
            <p:cNvPr id="32805" name="Freeform 29"/>
            <p:cNvSpPr>
              <a:spLocks/>
            </p:cNvSpPr>
            <p:nvPr/>
          </p:nvSpPr>
          <p:spPr bwMode="auto">
            <a:xfrm>
              <a:off x="136" y="3168"/>
              <a:ext cx="152" cy="480"/>
            </a:xfrm>
            <a:custGeom>
              <a:avLst/>
              <a:gdLst>
                <a:gd name="T0" fmla="*/ 152 w 152"/>
                <a:gd name="T1" fmla="*/ 0 h 480"/>
                <a:gd name="T2" fmla="*/ 8 w 152"/>
                <a:gd name="T3" fmla="*/ 240 h 480"/>
                <a:gd name="T4" fmla="*/ 104 w 152"/>
                <a:gd name="T5" fmla="*/ 480 h 480"/>
                <a:gd name="T6" fmla="*/ 0 60000 65536"/>
                <a:gd name="T7" fmla="*/ 0 60000 65536"/>
                <a:gd name="T8" fmla="*/ 0 60000 65536"/>
                <a:gd name="T9" fmla="*/ 0 w 152"/>
                <a:gd name="T10" fmla="*/ 0 h 480"/>
                <a:gd name="T11" fmla="*/ 152 w 152"/>
                <a:gd name="T12" fmla="*/ 480 h 480"/>
              </a:gdLst>
              <a:ahLst/>
              <a:cxnLst>
                <a:cxn ang="T6">
                  <a:pos x="T0" y="T1"/>
                </a:cxn>
                <a:cxn ang="T7">
                  <a:pos x="T2" y="T3"/>
                </a:cxn>
                <a:cxn ang="T8">
                  <a:pos x="T4" y="T5"/>
                </a:cxn>
              </a:cxnLst>
              <a:rect l="T9" t="T10" r="T11" b="T12"/>
              <a:pathLst>
                <a:path w="152" h="480">
                  <a:moveTo>
                    <a:pt x="152" y="0"/>
                  </a:moveTo>
                  <a:cubicBezTo>
                    <a:pt x="84" y="80"/>
                    <a:pt x="16" y="160"/>
                    <a:pt x="8" y="240"/>
                  </a:cubicBezTo>
                  <a:cubicBezTo>
                    <a:pt x="0" y="320"/>
                    <a:pt x="52" y="400"/>
                    <a:pt x="104" y="480"/>
                  </a:cubicBezTo>
                </a:path>
              </a:pathLst>
            </a:custGeom>
            <a:noFill/>
            <a:ln w="38100">
              <a:solidFill>
                <a:srgbClr val="FFFF00"/>
              </a:solidFill>
              <a:round/>
              <a:headEnd/>
              <a:tailEnd/>
            </a:ln>
          </p:spPr>
          <p:txBody>
            <a:bodyPr wrap="none" anchor="ctr">
              <a:spAutoFit/>
            </a:bodyPr>
            <a:lstStyle/>
            <a:p>
              <a:endParaRPr lang="en-US"/>
            </a:p>
          </p:txBody>
        </p:sp>
        <p:sp>
          <p:nvSpPr>
            <p:cNvPr id="32806" name="Freeform 30"/>
            <p:cNvSpPr>
              <a:spLocks/>
            </p:cNvSpPr>
            <p:nvPr/>
          </p:nvSpPr>
          <p:spPr bwMode="auto">
            <a:xfrm>
              <a:off x="1104" y="2384"/>
              <a:ext cx="3840" cy="256"/>
            </a:xfrm>
            <a:custGeom>
              <a:avLst/>
              <a:gdLst>
                <a:gd name="T0" fmla="*/ 3840 w 3840"/>
                <a:gd name="T1" fmla="*/ 256 h 256"/>
                <a:gd name="T2" fmla="*/ 1728 w 3840"/>
                <a:gd name="T3" fmla="*/ 16 h 256"/>
                <a:gd name="T4" fmla="*/ 0 w 3840"/>
                <a:gd name="T5" fmla="*/ 160 h 256"/>
                <a:gd name="T6" fmla="*/ 0 60000 65536"/>
                <a:gd name="T7" fmla="*/ 0 60000 65536"/>
                <a:gd name="T8" fmla="*/ 0 60000 65536"/>
                <a:gd name="T9" fmla="*/ 0 w 3840"/>
                <a:gd name="T10" fmla="*/ 0 h 256"/>
                <a:gd name="T11" fmla="*/ 3840 w 3840"/>
                <a:gd name="T12" fmla="*/ 256 h 256"/>
              </a:gdLst>
              <a:ahLst/>
              <a:cxnLst>
                <a:cxn ang="T6">
                  <a:pos x="T0" y="T1"/>
                </a:cxn>
                <a:cxn ang="T7">
                  <a:pos x="T2" y="T3"/>
                </a:cxn>
                <a:cxn ang="T8">
                  <a:pos x="T4" y="T5"/>
                </a:cxn>
              </a:cxnLst>
              <a:rect l="T9" t="T10" r="T11" b="T12"/>
              <a:pathLst>
                <a:path w="3840" h="256">
                  <a:moveTo>
                    <a:pt x="3840" y="256"/>
                  </a:moveTo>
                  <a:cubicBezTo>
                    <a:pt x="3104" y="144"/>
                    <a:pt x="2368" y="32"/>
                    <a:pt x="1728" y="16"/>
                  </a:cubicBezTo>
                  <a:cubicBezTo>
                    <a:pt x="1088" y="0"/>
                    <a:pt x="344" y="144"/>
                    <a:pt x="0" y="160"/>
                  </a:cubicBezTo>
                </a:path>
              </a:pathLst>
            </a:custGeom>
            <a:noFill/>
            <a:ln w="28575">
              <a:solidFill>
                <a:srgbClr val="FFFF00"/>
              </a:solidFill>
              <a:round/>
              <a:headEnd/>
              <a:tailEnd/>
            </a:ln>
          </p:spPr>
          <p:txBody>
            <a:bodyPr wrap="none" anchor="ctr">
              <a:spAutoFit/>
            </a:bodyPr>
            <a:lstStyle/>
            <a:p>
              <a:endParaRPr lang="en-US"/>
            </a:p>
          </p:txBody>
        </p:sp>
        <p:sp>
          <p:nvSpPr>
            <p:cNvPr id="32807" name="Freeform 31"/>
            <p:cNvSpPr>
              <a:spLocks/>
            </p:cNvSpPr>
            <p:nvPr/>
          </p:nvSpPr>
          <p:spPr bwMode="auto">
            <a:xfrm>
              <a:off x="288" y="2544"/>
              <a:ext cx="816" cy="576"/>
            </a:xfrm>
            <a:custGeom>
              <a:avLst/>
              <a:gdLst>
                <a:gd name="T0" fmla="*/ 816 w 816"/>
                <a:gd name="T1" fmla="*/ 0 h 576"/>
                <a:gd name="T2" fmla="*/ 240 w 816"/>
                <a:gd name="T3" fmla="*/ 336 h 576"/>
                <a:gd name="T4" fmla="*/ 0 w 816"/>
                <a:gd name="T5" fmla="*/ 576 h 576"/>
                <a:gd name="T6" fmla="*/ 0 60000 65536"/>
                <a:gd name="T7" fmla="*/ 0 60000 65536"/>
                <a:gd name="T8" fmla="*/ 0 60000 65536"/>
                <a:gd name="T9" fmla="*/ 0 w 816"/>
                <a:gd name="T10" fmla="*/ 0 h 576"/>
                <a:gd name="T11" fmla="*/ 816 w 816"/>
                <a:gd name="T12" fmla="*/ 576 h 576"/>
              </a:gdLst>
              <a:ahLst/>
              <a:cxnLst>
                <a:cxn ang="T6">
                  <a:pos x="T0" y="T1"/>
                </a:cxn>
                <a:cxn ang="T7">
                  <a:pos x="T2" y="T3"/>
                </a:cxn>
                <a:cxn ang="T8">
                  <a:pos x="T4" y="T5"/>
                </a:cxn>
              </a:cxnLst>
              <a:rect l="T9" t="T10" r="T11" b="T12"/>
              <a:pathLst>
                <a:path w="816" h="576">
                  <a:moveTo>
                    <a:pt x="816" y="0"/>
                  </a:moveTo>
                  <a:cubicBezTo>
                    <a:pt x="596" y="120"/>
                    <a:pt x="376" y="240"/>
                    <a:pt x="240" y="336"/>
                  </a:cubicBezTo>
                  <a:cubicBezTo>
                    <a:pt x="104" y="432"/>
                    <a:pt x="52" y="504"/>
                    <a:pt x="0" y="576"/>
                  </a:cubicBezTo>
                </a:path>
              </a:pathLst>
            </a:custGeom>
            <a:noFill/>
            <a:ln w="38100">
              <a:solidFill>
                <a:srgbClr val="FFFF00"/>
              </a:solidFill>
              <a:round/>
              <a:headEnd/>
              <a:tailEnd/>
            </a:ln>
          </p:spPr>
          <p:txBody>
            <a:bodyPr wrap="none" anchor="ctr">
              <a:spAutoFit/>
            </a:bodyPr>
            <a:lstStyle/>
            <a:p>
              <a:endParaRPr lang="en-US"/>
            </a:p>
          </p:txBody>
        </p:sp>
        <p:sp>
          <p:nvSpPr>
            <p:cNvPr id="32808" name="Freeform 32"/>
            <p:cNvSpPr>
              <a:spLocks/>
            </p:cNvSpPr>
            <p:nvPr/>
          </p:nvSpPr>
          <p:spPr bwMode="auto">
            <a:xfrm>
              <a:off x="4992" y="2640"/>
              <a:ext cx="624" cy="672"/>
            </a:xfrm>
            <a:custGeom>
              <a:avLst/>
              <a:gdLst>
                <a:gd name="T0" fmla="*/ 0 w 624"/>
                <a:gd name="T1" fmla="*/ 0 h 672"/>
                <a:gd name="T2" fmla="*/ 384 w 624"/>
                <a:gd name="T3" fmla="*/ 336 h 672"/>
                <a:gd name="T4" fmla="*/ 624 w 624"/>
                <a:gd name="T5" fmla="*/ 672 h 672"/>
                <a:gd name="T6" fmla="*/ 0 60000 65536"/>
                <a:gd name="T7" fmla="*/ 0 60000 65536"/>
                <a:gd name="T8" fmla="*/ 0 60000 65536"/>
                <a:gd name="T9" fmla="*/ 0 w 624"/>
                <a:gd name="T10" fmla="*/ 0 h 672"/>
                <a:gd name="T11" fmla="*/ 624 w 624"/>
                <a:gd name="T12" fmla="*/ 672 h 672"/>
              </a:gdLst>
              <a:ahLst/>
              <a:cxnLst>
                <a:cxn ang="T6">
                  <a:pos x="T0" y="T1"/>
                </a:cxn>
                <a:cxn ang="T7">
                  <a:pos x="T2" y="T3"/>
                </a:cxn>
                <a:cxn ang="T8">
                  <a:pos x="T4" y="T5"/>
                </a:cxn>
              </a:cxnLst>
              <a:rect l="T9" t="T10" r="T11" b="T12"/>
              <a:pathLst>
                <a:path w="624" h="672">
                  <a:moveTo>
                    <a:pt x="0" y="0"/>
                  </a:moveTo>
                  <a:cubicBezTo>
                    <a:pt x="140" y="112"/>
                    <a:pt x="280" y="224"/>
                    <a:pt x="384" y="336"/>
                  </a:cubicBezTo>
                  <a:cubicBezTo>
                    <a:pt x="488" y="448"/>
                    <a:pt x="556" y="560"/>
                    <a:pt x="624" y="672"/>
                  </a:cubicBezTo>
                </a:path>
              </a:pathLst>
            </a:custGeom>
            <a:noFill/>
            <a:ln w="38100">
              <a:solidFill>
                <a:srgbClr val="FFFF00"/>
              </a:solidFill>
              <a:round/>
              <a:headEnd/>
              <a:tailEnd/>
            </a:ln>
          </p:spPr>
          <p:txBody>
            <a:bodyPr wrap="none" anchor="ctr">
              <a:spAutoFit/>
            </a:bodyPr>
            <a:lstStyle/>
            <a:p>
              <a:endParaRPr lang="en-US"/>
            </a:p>
          </p:txBody>
        </p:sp>
        <p:sp>
          <p:nvSpPr>
            <p:cNvPr id="32809" name="Freeform 33"/>
            <p:cNvSpPr>
              <a:spLocks/>
            </p:cNvSpPr>
            <p:nvPr/>
          </p:nvSpPr>
          <p:spPr bwMode="auto">
            <a:xfrm>
              <a:off x="5616" y="3312"/>
              <a:ext cx="1" cy="816"/>
            </a:xfrm>
            <a:custGeom>
              <a:avLst/>
              <a:gdLst>
                <a:gd name="T0" fmla="*/ 0 w 1"/>
                <a:gd name="T1" fmla="*/ 0 h 816"/>
                <a:gd name="T2" fmla="*/ 0 w 1"/>
                <a:gd name="T3" fmla="*/ 336 h 816"/>
                <a:gd name="T4" fmla="*/ 0 w 1"/>
                <a:gd name="T5" fmla="*/ 816 h 816"/>
                <a:gd name="T6" fmla="*/ 0 60000 65536"/>
                <a:gd name="T7" fmla="*/ 0 60000 65536"/>
                <a:gd name="T8" fmla="*/ 0 60000 65536"/>
                <a:gd name="T9" fmla="*/ 0 w 1"/>
                <a:gd name="T10" fmla="*/ 0 h 816"/>
                <a:gd name="T11" fmla="*/ 1 w 1"/>
                <a:gd name="T12" fmla="*/ 816 h 816"/>
              </a:gdLst>
              <a:ahLst/>
              <a:cxnLst>
                <a:cxn ang="T6">
                  <a:pos x="T0" y="T1"/>
                </a:cxn>
                <a:cxn ang="T7">
                  <a:pos x="T2" y="T3"/>
                </a:cxn>
                <a:cxn ang="T8">
                  <a:pos x="T4" y="T5"/>
                </a:cxn>
              </a:cxnLst>
              <a:rect l="T9" t="T10" r="T11" b="T12"/>
              <a:pathLst>
                <a:path w="1" h="816">
                  <a:moveTo>
                    <a:pt x="0" y="0"/>
                  </a:moveTo>
                  <a:cubicBezTo>
                    <a:pt x="0" y="100"/>
                    <a:pt x="0" y="200"/>
                    <a:pt x="0" y="336"/>
                  </a:cubicBezTo>
                  <a:cubicBezTo>
                    <a:pt x="0" y="472"/>
                    <a:pt x="0" y="736"/>
                    <a:pt x="0" y="816"/>
                  </a:cubicBezTo>
                </a:path>
              </a:pathLst>
            </a:custGeom>
            <a:noFill/>
            <a:ln w="38100">
              <a:solidFill>
                <a:srgbClr val="FFFF00"/>
              </a:solidFill>
              <a:round/>
              <a:headEnd/>
              <a:tailEnd/>
            </a:ln>
          </p:spPr>
          <p:txBody>
            <a:bodyPr wrap="none" anchor="ctr">
              <a:spAutoFit/>
            </a:bodyPr>
            <a:lstStyle/>
            <a:p>
              <a:endParaRPr lang="en-US"/>
            </a:p>
          </p:txBody>
        </p:sp>
        <p:sp>
          <p:nvSpPr>
            <p:cNvPr id="32810" name="Freeform 34"/>
            <p:cNvSpPr>
              <a:spLocks/>
            </p:cNvSpPr>
            <p:nvPr/>
          </p:nvSpPr>
          <p:spPr bwMode="auto">
            <a:xfrm>
              <a:off x="3648" y="3928"/>
              <a:ext cx="1968" cy="200"/>
            </a:xfrm>
            <a:custGeom>
              <a:avLst/>
              <a:gdLst>
                <a:gd name="T0" fmla="*/ 1968 w 1968"/>
                <a:gd name="T1" fmla="*/ 152 h 200"/>
                <a:gd name="T2" fmla="*/ 864 w 1968"/>
                <a:gd name="T3" fmla="*/ 8 h 200"/>
                <a:gd name="T4" fmla="*/ 0 w 1968"/>
                <a:gd name="T5" fmla="*/ 200 h 200"/>
                <a:gd name="T6" fmla="*/ 0 60000 65536"/>
                <a:gd name="T7" fmla="*/ 0 60000 65536"/>
                <a:gd name="T8" fmla="*/ 0 60000 65536"/>
                <a:gd name="T9" fmla="*/ 0 w 1968"/>
                <a:gd name="T10" fmla="*/ 0 h 200"/>
                <a:gd name="T11" fmla="*/ 1968 w 1968"/>
                <a:gd name="T12" fmla="*/ 200 h 200"/>
              </a:gdLst>
              <a:ahLst/>
              <a:cxnLst>
                <a:cxn ang="T6">
                  <a:pos x="T0" y="T1"/>
                </a:cxn>
                <a:cxn ang="T7">
                  <a:pos x="T2" y="T3"/>
                </a:cxn>
                <a:cxn ang="T8">
                  <a:pos x="T4" y="T5"/>
                </a:cxn>
              </a:cxnLst>
              <a:rect l="T9" t="T10" r="T11" b="T12"/>
              <a:pathLst>
                <a:path w="1968" h="200">
                  <a:moveTo>
                    <a:pt x="1968" y="152"/>
                  </a:moveTo>
                  <a:cubicBezTo>
                    <a:pt x="1580" y="76"/>
                    <a:pt x="1192" y="0"/>
                    <a:pt x="864" y="8"/>
                  </a:cubicBezTo>
                  <a:cubicBezTo>
                    <a:pt x="536" y="16"/>
                    <a:pt x="268" y="108"/>
                    <a:pt x="0" y="200"/>
                  </a:cubicBezTo>
                </a:path>
              </a:pathLst>
            </a:custGeom>
            <a:noFill/>
            <a:ln w="38100">
              <a:solidFill>
                <a:srgbClr val="FFFF00"/>
              </a:solidFill>
              <a:round/>
              <a:headEnd/>
              <a:tailEnd/>
            </a:ln>
          </p:spPr>
          <p:txBody>
            <a:bodyPr wrap="none" anchor="ctr">
              <a:spAutoFit/>
            </a:bodyPr>
            <a:lstStyle/>
            <a:p>
              <a:endParaRPr lang="en-US"/>
            </a:p>
          </p:txBody>
        </p:sp>
        <p:sp>
          <p:nvSpPr>
            <p:cNvPr id="32811" name="Freeform 35"/>
            <p:cNvSpPr>
              <a:spLocks/>
            </p:cNvSpPr>
            <p:nvPr/>
          </p:nvSpPr>
          <p:spPr bwMode="auto">
            <a:xfrm>
              <a:off x="240" y="3616"/>
              <a:ext cx="3408" cy="512"/>
            </a:xfrm>
            <a:custGeom>
              <a:avLst/>
              <a:gdLst>
                <a:gd name="T0" fmla="*/ 3408 w 3408"/>
                <a:gd name="T1" fmla="*/ 512 h 512"/>
                <a:gd name="T2" fmla="*/ 1824 w 3408"/>
                <a:gd name="T3" fmla="*/ 80 h 512"/>
                <a:gd name="T4" fmla="*/ 0 w 3408"/>
                <a:gd name="T5" fmla="*/ 32 h 512"/>
                <a:gd name="T6" fmla="*/ 0 60000 65536"/>
                <a:gd name="T7" fmla="*/ 0 60000 65536"/>
                <a:gd name="T8" fmla="*/ 0 60000 65536"/>
                <a:gd name="T9" fmla="*/ 0 w 3408"/>
                <a:gd name="T10" fmla="*/ 0 h 512"/>
                <a:gd name="T11" fmla="*/ 3408 w 3408"/>
                <a:gd name="T12" fmla="*/ 512 h 512"/>
              </a:gdLst>
              <a:ahLst/>
              <a:cxnLst>
                <a:cxn ang="T6">
                  <a:pos x="T0" y="T1"/>
                </a:cxn>
                <a:cxn ang="T7">
                  <a:pos x="T2" y="T3"/>
                </a:cxn>
                <a:cxn ang="T8">
                  <a:pos x="T4" y="T5"/>
                </a:cxn>
              </a:cxnLst>
              <a:rect l="T9" t="T10" r="T11" b="T12"/>
              <a:pathLst>
                <a:path w="3408" h="512">
                  <a:moveTo>
                    <a:pt x="3408" y="512"/>
                  </a:moveTo>
                  <a:cubicBezTo>
                    <a:pt x="2900" y="336"/>
                    <a:pt x="2392" y="160"/>
                    <a:pt x="1824" y="80"/>
                  </a:cubicBezTo>
                  <a:cubicBezTo>
                    <a:pt x="1256" y="0"/>
                    <a:pt x="628" y="16"/>
                    <a:pt x="0" y="32"/>
                  </a:cubicBezTo>
                </a:path>
              </a:pathLst>
            </a:custGeom>
            <a:noFill/>
            <a:ln w="38100">
              <a:solidFill>
                <a:srgbClr val="FFFF00"/>
              </a:solidFill>
              <a:round/>
              <a:headEnd/>
              <a:tailEnd/>
            </a:ln>
          </p:spPr>
          <p:txBody>
            <a:bodyPr wrap="none" anchor="ctr">
              <a:spAutoFit/>
            </a:bodyPr>
            <a:lstStyle/>
            <a:p>
              <a:endParaRPr lang="en-US"/>
            </a:p>
          </p:txBody>
        </p:sp>
        <p:sp>
          <p:nvSpPr>
            <p:cNvPr id="32812" name="Freeform 36"/>
            <p:cNvSpPr>
              <a:spLocks/>
            </p:cNvSpPr>
            <p:nvPr/>
          </p:nvSpPr>
          <p:spPr bwMode="auto">
            <a:xfrm>
              <a:off x="192" y="2928"/>
              <a:ext cx="5088" cy="480"/>
            </a:xfrm>
            <a:custGeom>
              <a:avLst/>
              <a:gdLst>
                <a:gd name="T0" fmla="*/ 5088 w 5088"/>
                <a:gd name="T1" fmla="*/ 0 h 480"/>
                <a:gd name="T2" fmla="*/ 4368 w 5088"/>
                <a:gd name="T3" fmla="*/ 144 h 480"/>
                <a:gd name="T4" fmla="*/ 3936 w 5088"/>
                <a:gd name="T5" fmla="*/ 144 h 480"/>
                <a:gd name="T6" fmla="*/ 3168 w 5088"/>
                <a:gd name="T7" fmla="*/ 144 h 480"/>
                <a:gd name="T8" fmla="*/ 2352 w 5088"/>
                <a:gd name="T9" fmla="*/ 144 h 480"/>
                <a:gd name="T10" fmla="*/ 1728 w 5088"/>
                <a:gd name="T11" fmla="*/ 96 h 480"/>
                <a:gd name="T12" fmla="*/ 1344 w 5088"/>
                <a:gd name="T13" fmla="*/ 48 h 480"/>
                <a:gd name="T14" fmla="*/ 1056 w 5088"/>
                <a:gd name="T15" fmla="*/ 48 h 480"/>
                <a:gd name="T16" fmla="*/ 336 w 5088"/>
                <a:gd name="T17" fmla="*/ 240 h 480"/>
                <a:gd name="T18" fmla="*/ 96 w 5088"/>
                <a:gd name="T19" fmla="*/ 432 h 480"/>
                <a:gd name="T20" fmla="*/ 0 w 5088"/>
                <a:gd name="T21" fmla="*/ 480 h 4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88"/>
                <a:gd name="T34" fmla="*/ 0 h 480"/>
                <a:gd name="T35" fmla="*/ 5088 w 5088"/>
                <a:gd name="T36" fmla="*/ 480 h 4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88" h="480">
                  <a:moveTo>
                    <a:pt x="5088" y="0"/>
                  </a:moveTo>
                  <a:cubicBezTo>
                    <a:pt x="4824" y="60"/>
                    <a:pt x="4560" y="120"/>
                    <a:pt x="4368" y="144"/>
                  </a:cubicBezTo>
                  <a:cubicBezTo>
                    <a:pt x="4176" y="168"/>
                    <a:pt x="4136" y="144"/>
                    <a:pt x="3936" y="144"/>
                  </a:cubicBezTo>
                  <a:cubicBezTo>
                    <a:pt x="3736" y="144"/>
                    <a:pt x="3432" y="144"/>
                    <a:pt x="3168" y="144"/>
                  </a:cubicBezTo>
                  <a:cubicBezTo>
                    <a:pt x="2904" y="144"/>
                    <a:pt x="2592" y="152"/>
                    <a:pt x="2352" y="144"/>
                  </a:cubicBezTo>
                  <a:cubicBezTo>
                    <a:pt x="2112" y="136"/>
                    <a:pt x="1896" y="112"/>
                    <a:pt x="1728" y="96"/>
                  </a:cubicBezTo>
                  <a:cubicBezTo>
                    <a:pt x="1560" y="80"/>
                    <a:pt x="1456" y="56"/>
                    <a:pt x="1344" y="48"/>
                  </a:cubicBezTo>
                  <a:cubicBezTo>
                    <a:pt x="1232" y="40"/>
                    <a:pt x="1224" y="16"/>
                    <a:pt x="1056" y="48"/>
                  </a:cubicBezTo>
                  <a:cubicBezTo>
                    <a:pt x="888" y="80"/>
                    <a:pt x="496" y="176"/>
                    <a:pt x="336" y="240"/>
                  </a:cubicBezTo>
                  <a:cubicBezTo>
                    <a:pt x="176" y="304"/>
                    <a:pt x="152" y="392"/>
                    <a:pt x="96" y="432"/>
                  </a:cubicBezTo>
                  <a:cubicBezTo>
                    <a:pt x="40" y="472"/>
                    <a:pt x="20" y="476"/>
                    <a:pt x="0" y="480"/>
                  </a:cubicBezTo>
                </a:path>
              </a:pathLst>
            </a:custGeom>
            <a:noFill/>
            <a:ln w="38100">
              <a:solidFill>
                <a:srgbClr val="FFFF00"/>
              </a:solidFill>
              <a:round/>
              <a:headEnd/>
              <a:tailEnd/>
            </a:ln>
          </p:spPr>
          <p:txBody>
            <a:bodyPr wrap="none" anchor="ctr">
              <a:spAutoFit/>
            </a:bodyPr>
            <a:lstStyle/>
            <a:p>
              <a:endParaRPr lang="en-US"/>
            </a:p>
          </p:txBody>
        </p:sp>
        <p:sp>
          <p:nvSpPr>
            <p:cNvPr id="32813" name="Freeform 37"/>
            <p:cNvSpPr>
              <a:spLocks/>
            </p:cNvSpPr>
            <p:nvPr/>
          </p:nvSpPr>
          <p:spPr bwMode="auto">
            <a:xfrm>
              <a:off x="3432" y="2520"/>
              <a:ext cx="192" cy="1464"/>
            </a:xfrm>
            <a:custGeom>
              <a:avLst/>
              <a:gdLst>
                <a:gd name="T0" fmla="*/ 24 w 192"/>
                <a:gd name="T1" fmla="*/ 72 h 1464"/>
                <a:gd name="T2" fmla="*/ 72 w 192"/>
                <a:gd name="T3" fmla="*/ 72 h 1464"/>
                <a:gd name="T4" fmla="*/ 24 w 192"/>
                <a:gd name="T5" fmla="*/ 504 h 1464"/>
                <a:gd name="T6" fmla="*/ 24 w 192"/>
                <a:gd name="T7" fmla="*/ 888 h 1464"/>
                <a:gd name="T8" fmla="*/ 168 w 192"/>
                <a:gd name="T9" fmla="*/ 1176 h 1464"/>
                <a:gd name="T10" fmla="*/ 168 w 192"/>
                <a:gd name="T11" fmla="*/ 1464 h 1464"/>
                <a:gd name="T12" fmla="*/ 0 60000 65536"/>
                <a:gd name="T13" fmla="*/ 0 60000 65536"/>
                <a:gd name="T14" fmla="*/ 0 60000 65536"/>
                <a:gd name="T15" fmla="*/ 0 60000 65536"/>
                <a:gd name="T16" fmla="*/ 0 60000 65536"/>
                <a:gd name="T17" fmla="*/ 0 60000 65536"/>
                <a:gd name="T18" fmla="*/ 0 w 192"/>
                <a:gd name="T19" fmla="*/ 0 h 1464"/>
                <a:gd name="T20" fmla="*/ 192 w 192"/>
                <a:gd name="T21" fmla="*/ 1464 h 1464"/>
              </a:gdLst>
              <a:ahLst/>
              <a:cxnLst>
                <a:cxn ang="T12">
                  <a:pos x="T0" y="T1"/>
                </a:cxn>
                <a:cxn ang="T13">
                  <a:pos x="T2" y="T3"/>
                </a:cxn>
                <a:cxn ang="T14">
                  <a:pos x="T4" y="T5"/>
                </a:cxn>
                <a:cxn ang="T15">
                  <a:pos x="T6" y="T7"/>
                </a:cxn>
                <a:cxn ang="T16">
                  <a:pos x="T8" y="T9"/>
                </a:cxn>
                <a:cxn ang="T17">
                  <a:pos x="T10" y="T11"/>
                </a:cxn>
              </a:cxnLst>
              <a:rect l="T18" t="T19" r="T20" b="T21"/>
              <a:pathLst>
                <a:path w="192" h="1464">
                  <a:moveTo>
                    <a:pt x="24" y="72"/>
                  </a:moveTo>
                  <a:cubicBezTo>
                    <a:pt x="48" y="36"/>
                    <a:pt x="72" y="0"/>
                    <a:pt x="72" y="72"/>
                  </a:cubicBezTo>
                  <a:cubicBezTo>
                    <a:pt x="72" y="144"/>
                    <a:pt x="32" y="368"/>
                    <a:pt x="24" y="504"/>
                  </a:cubicBezTo>
                  <a:cubicBezTo>
                    <a:pt x="16" y="640"/>
                    <a:pt x="0" y="776"/>
                    <a:pt x="24" y="888"/>
                  </a:cubicBezTo>
                  <a:cubicBezTo>
                    <a:pt x="48" y="1000"/>
                    <a:pt x="144" y="1080"/>
                    <a:pt x="168" y="1176"/>
                  </a:cubicBezTo>
                  <a:cubicBezTo>
                    <a:pt x="192" y="1272"/>
                    <a:pt x="168" y="1416"/>
                    <a:pt x="168" y="1464"/>
                  </a:cubicBezTo>
                </a:path>
              </a:pathLst>
            </a:custGeom>
            <a:noFill/>
            <a:ln w="38100">
              <a:solidFill>
                <a:srgbClr val="FFFF00"/>
              </a:solidFill>
              <a:round/>
              <a:headEnd/>
              <a:tailEnd/>
            </a:ln>
          </p:spPr>
          <p:txBody>
            <a:bodyPr wrap="none" anchor="ctr">
              <a:spAutoFit/>
            </a:bodyPr>
            <a:lstStyle/>
            <a:p>
              <a:endParaRPr lang="en-US"/>
            </a:p>
          </p:txBody>
        </p:sp>
        <p:sp>
          <p:nvSpPr>
            <p:cNvPr id="32814" name="Freeform 38"/>
            <p:cNvSpPr>
              <a:spLocks/>
            </p:cNvSpPr>
            <p:nvPr/>
          </p:nvSpPr>
          <p:spPr bwMode="auto">
            <a:xfrm>
              <a:off x="3456" y="2448"/>
              <a:ext cx="1152" cy="1488"/>
            </a:xfrm>
            <a:custGeom>
              <a:avLst/>
              <a:gdLst>
                <a:gd name="T0" fmla="*/ 0 w 1152"/>
                <a:gd name="T1" fmla="*/ 0 h 1488"/>
                <a:gd name="T2" fmla="*/ 48 w 1152"/>
                <a:gd name="T3" fmla="*/ 192 h 1488"/>
                <a:gd name="T4" fmla="*/ 240 w 1152"/>
                <a:gd name="T5" fmla="*/ 384 h 1488"/>
                <a:gd name="T6" fmla="*/ 480 w 1152"/>
                <a:gd name="T7" fmla="*/ 528 h 1488"/>
                <a:gd name="T8" fmla="*/ 672 w 1152"/>
                <a:gd name="T9" fmla="*/ 912 h 1488"/>
                <a:gd name="T10" fmla="*/ 672 w 1152"/>
                <a:gd name="T11" fmla="*/ 1248 h 1488"/>
                <a:gd name="T12" fmla="*/ 1152 w 1152"/>
                <a:gd name="T13" fmla="*/ 1488 h 1488"/>
                <a:gd name="T14" fmla="*/ 0 60000 65536"/>
                <a:gd name="T15" fmla="*/ 0 60000 65536"/>
                <a:gd name="T16" fmla="*/ 0 60000 65536"/>
                <a:gd name="T17" fmla="*/ 0 60000 65536"/>
                <a:gd name="T18" fmla="*/ 0 60000 65536"/>
                <a:gd name="T19" fmla="*/ 0 60000 65536"/>
                <a:gd name="T20" fmla="*/ 0 60000 65536"/>
                <a:gd name="T21" fmla="*/ 0 w 1152"/>
                <a:gd name="T22" fmla="*/ 0 h 1488"/>
                <a:gd name="T23" fmla="*/ 1152 w 1152"/>
                <a:gd name="T24" fmla="*/ 1488 h 1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1488">
                  <a:moveTo>
                    <a:pt x="0" y="0"/>
                  </a:moveTo>
                  <a:cubicBezTo>
                    <a:pt x="4" y="64"/>
                    <a:pt x="8" y="128"/>
                    <a:pt x="48" y="192"/>
                  </a:cubicBezTo>
                  <a:cubicBezTo>
                    <a:pt x="88" y="256"/>
                    <a:pt x="168" y="328"/>
                    <a:pt x="240" y="384"/>
                  </a:cubicBezTo>
                  <a:cubicBezTo>
                    <a:pt x="312" y="440"/>
                    <a:pt x="408" y="440"/>
                    <a:pt x="480" y="528"/>
                  </a:cubicBezTo>
                  <a:cubicBezTo>
                    <a:pt x="552" y="616"/>
                    <a:pt x="640" y="792"/>
                    <a:pt x="672" y="912"/>
                  </a:cubicBezTo>
                  <a:cubicBezTo>
                    <a:pt x="704" y="1032"/>
                    <a:pt x="592" y="1152"/>
                    <a:pt x="672" y="1248"/>
                  </a:cubicBezTo>
                  <a:cubicBezTo>
                    <a:pt x="752" y="1344"/>
                    <a:pt x="1072" y="1448"/>
                    <a:pt x="1152" y="1488"/>
                  </a:cubicBezTo>
                </a:path>
              </a:pathLst>
            </a:custGeom>
            <a:noFill/>
            <a:ln w="38100">
              <a:solidFill>
                <a:srgbClr val="FFFF00"/>
              </a:solidFill>
              <a:round/>
              <a:headEnd/>
              <a:tailEnd/>
            </a:ln>
          </p:spPr>
          <p:txBody>
            <a:bodyPr wrap="none" anchor="ctr">
              <a:spAutoFit/>
            </a:bodyPr>
            <a:lstStyle/>
            <a:p>
              <a:endParaRPr lang="en-US"/>
            </a:p>
          </p:txBody>
        </p:sp>
        <p:sp>
          <p:nvSpPr>
            <p:cNvPr id="32815" name="Freeform 39"/>
            <p:cNvSpPr>
              <a:spLocks/>
            </p:cNvSpPr>
            <p:nvPr/>
          </p:nvSpPr>
          <p:spPr bwMode="auto">
            <a:xfrm>
              <a:off x="288" y="2448"/>
              <a:ext cx="1632" cy="1152"/>
            </a:xfrm>
            <a:custGeom>
              <a:avLst/>
              <a:gdLst>
                <a:gd name="T0" fmla="*/ 1632 w 1632"/>
                <a:gd name="T1" fmla="*/ 0 h 1152"/>
                <a:gd name="T2" fmla="*/ 1536 w 1632"/>
                <a:gd name="T3" fmla="*/ 336 h 1152"/>
                <a:gd name="T4" fmla="*/ 1296 w 1632"/>
                <a:gd name="T5" fmla="*/ 528 h 1152"/>
                <a:gd name="T6" fmla="*/ 960 w 1632"/>
                <a:gd name="T7" fmla="*/ 720 h 1152"/>
                <a:gd name="T8" fmla="*/ 528 w 1632"/>
                <a:gd name="T9" fmla="*/ 960 h 1152"/>
                <a:gd name="T10" fmla="*/ 288 w 1632"/>
                <a:gd name="T11" fmla="*/ 1104 h 1152"/>
                <a:gd name="T12" fmla="*/ 0 w 1632"/>
                <a:gd name="T13" fmla="*/ 1152 h 1152"/>
                <a:gd name="T14" fmla="*/ 0 60000 65536"/>
                <a:gd name="T15" fmla="*/ 0 60000 65536"/>
                <a:gd name="T16" fmla="*/ 0 60000 65536"/>
                <a:gd name="T17" fmla="*/ 0 60000 65536"/>
                <a:gd name="T18" fmla="*/ 0 60000 65536"/>
                <a:gd name="T19" fmla="*/ 0 60000 65536"/>
                <a:gd name="T20" fmla="*/ 0 60000 65536"/>
                <a:gd name="T21" fmla="*/ 0 w 1632"/>
                <a:gd name="T22" fmla="*/ 0 h 1152"/>
                <a:gd name="T23" fmla="*/ 1632 w 1632"/>
                <a:gd name="T24" fmla="*/ 1152 h 11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2" h="1152">
                  <a:moveTo>
                    <a:pt x="1632" y="0"/>
                  </a:moveTo>
                  <a:cubicBezTo>
                    <a:pt x="1612" y="124"/>
                    <a:pt x="1592" y="248"/>
                    <a:pt x="1536" y="336"/>
                  </a:cubicBezTo>
                  <a:cubicBezTo>
                    <a:pt x="1480" y="424"/>
                    <a:pt x="1392" y="464"/>
                    <a:pt x="1296" y="528"/>
                  </a:cubicBezTo>
                  <a:cubicBezTo>
                    <a:pt x="1200" y="592"/>
                    <a:pt x="1088" y="648"/>
                    <a:pt x="960" y="720"/>
                  </a:cubicBezTo>
                  <a:cubicBezTo>
                    <a:pt x="832" y="792"/>
                    <a:pt x="640" y="896"/>
                    <a:pt x="528" y="960"/>
                  </a:cubicBezTo>
                  <a:cubicBezTo>
                    <a:pt x="416" y="1024"/>
                    <a:pt x="376" y="1072"/>
                    <a:pt x="288" y="1104"/>
                  </a:cubicBezTo>
                  <a:cubicBezTo>
                    <a:pt x="200" y="1136"/>
                    <a:pt x="48" y="1144"/>
                    <a:pt x="0" y="1152"/>
                  </a:cubicBezTo>
                </a:path>
              </a:pathLst>
            </a:custGeom>
            <a:noFill/>
            <a:ln w="38100">
              <a:solidFill>
                <a:srgbClr val="FFFF00"/>
              </a:solidFill>
              <a:round/>
              <a:headEnd/>
              <a:tailEnd/>
            </a:ln>
          </p:spPr>
          <p:txBody>
            <a:bodyPr wrap="none" anchor="ctr">
              <a:spAutoFit/>
            </a:bodyPr>
            <a:lstStyle/>
            <a:p>
              <a:endParaRPr lang="en-US"/>
            </a:p>
          </p:txBody>
        </p:sp>
        <p:sp>
          <p:nvSpPr>
            <p:cNvPr id="32816" name="Freeform 40"/>
            <p:cNvSpPr>
              <a:spLocks/>
            </p:cNvSpPr>
            <p:nvPr/>
          </p:nvSpPr>
          <p:spPr bwMode="auto">
            <a:xfrm>
              <a:off x="2640" y="2400"/>
              <a:ext cx="56" cy="672"/>
            </a:xfrm>
            <a:custGeom>
              <a:avLst/>
              <a:gdLst>
                <a:gd name="T0" fmla="*/ 48 w 56"/>
                <a:gd name="T1" fmla="*/ 0 h 672"/>
                <a:gd name="T2" fmla="*/ 48 w 56"/>
                <a:gd name="T3" fmla="*/ 384 h 672"/>
                <a:gd name="T4" fmla="*/ 0 w 56"/>
                <a:gd name="T5" fmla="*/ 672 h 672"/>
                <a:gd name="T6" fmla="*/ 0 60000 65536"/>
                <a:gd name="T7" fmla="*/ 0 60000 65536"/>
                <a:gd name="T8" fmla="*/ 0 60000 65536"/>
                <a:gd name="T9" fmla="*/ 0 w 56"/>
                <a:gd name="T10" fmla="*/ 0 h 672"/>
                <a:gd name="T11" fmla="*/ 56 w 56"/>
                <a:gd name="T12" fmla="*/ 672 h 672"/>
              </a:gdLst>
              <a:ahLst/>
              <a:cxnLst>
                <a:cxn ang="T6">
                  <a:pos x="T0" y="T1"/>
                </a:cxn>
                <a:cxn ang="T7">
                  <a:pos x="T2" y="T3"/>
                </a:cxn>
                <a:cxn ang="T8">
                  <a:pos x="T4" y="T5"/>
                </a:cxn>
              </a:cxnLst>
              <a:rect l="T9" t="T10" r="T11" b="T12"/>
              <a:pathLst>
                <a:path w="56" h="672">
                  <a:moveTo>
                    <a:pt x="48" y="0"/>
                  </a:moveTo>
                  <a:cubicBezTo>
                    <a:pt x="52" y="136"/>
                    <a:pt x="56" y="272"/>
                    <a:pt x="48" y="384"/>
                  </a:cubicBezTo>
                  <a:cubicBezTo>
                    <a:pt x="40" y="496"/>
                    <a:pt x="20" y="584"/>
                    <a:pt x="0" y="672"/>
                  </a:cubicBezTo>
                </a:path>
              </a:pathLst>
            </a:custGeom>
            <a:noFill/>
            <a:ln w="38100">
              <a:solidFill>
                <a:srgbClr val="FFFF00"/>
              </a:solidFill>
              <a:round/>
              <a:headEnd/>
              <a:tailEnd/>
            </a:ln>
          </p:spPr>
          <p:txBody>
            <a:bodyPr wrap="none" anchor="ctr">
              <a:spAutoFit/>
            </a:bodyPr>
            <a:lstStyle/>
            <a:p>
              <a:endParaRPr lang="en-US"/>
            </a:p>
          </p:txBody>
        </p:sp>
        <p:sp>
          <p:nvSpPr>
            <p:cNvPr id="32817" name="Freeform 41"/>
            <p:cNvSpPr>
              <a:spLocks/>
            </p:cNvSpPr>
            <p:nvPr/>
          </p:nvSpPr>
          <p:spPr bwMode="auto">
            <a:xfrm>
              <a:off x="1840" y="3264"/>
              <a:ext cx="3776" cy="432"/>
            </a:xfrm>
            <a:custGeom>
              <a:avLst/>
              <a:gdLst>
                <a:gd name="T0" fmla="*/ 80 w 3776"/>
                <a:gd name="T1" fmla="*/ 432 h 432"/>
                <a:gd name="T2" fmla="*/ 128 w 3776"/>
                <a:gd name="T3" fmla="*/ 384 h 432"/>
                <a:gd name="T4" fmla="*/ 848 w 3776"/>
                <a:gd name="T5" fmla="*/ 288 h 432"/>
                <a:gd name="T6" fmla="*/ 1376 w 3776"/>
                <a:gd name="T7" fmla="*/ 240 h 432"/>
                <a:gd name="T8" fmla="*/ 1760 w 3776"/>
                <a:gd name="T9" fmla="*/ 288 h 432"/>
                <a:gd name="T10" fmla="*/ 2240 w 3776"/>
                <a:gd name="T11" fmla="*/ 240 h 432"/>
                <a:gd name="T12" fmla="*/ 2576 w 3776"/>
                <a:gd name="T13" fmla="*/ 288 h 432"/>
                <a:gd name="T14" fmla="*/ 3104 w 3776"/>
                <a:gd name="T15" fmla="*/ 144 h 432"/>
                <a:gd name="T16" fmla="*/ 3488 w 3776"/>
                <a:gd name="T17" fmla="*/ 96 h 432"/>
                <a:gd name="T18" fmla="*/ 3728 w 3776"/>
                <a:gd name="T19" fmla="*/ 48 h 432"/>
                <a:gd name="T20" fmla="*/ 3776 w 3776"/>
                <a:gd name="T21" fmla="*/ 0 h 4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76"/>
                <a:gd name="T34" fmla="*/ 0 h 432"/>
                <a:gd name="T35" fmla="*/ 3776 w 3776"/>
                <a:gd name="T36" fmla="*/ 432 h 4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76" h="432">
                  <a:moveTo>
                    <a:pt x="80" y="432"/>
                  </a:moveTo>
                  <a:cubicBezTo>
                    <a:pt x="40" y="420"/>
                    <a:pt x="0" y="408"/>
                    <a:pt x="128" y="384"/>
                  </a:cubicBezTo>
                  <a:cubicBezTo>
                    <a:pt x="256" y="360"/>
                    <a:pt x="640" y="312"/>
                    <a:pt x="848" y="288"/>
                  </a:cubicBezTo>
                  <a:cubicBezTo>
                    <a:pt x="1056" y="264"/>
                    <a:pt x="1224" y="240"/>
                    <a:pt x="1376" y="240"/>
                  </a:cubicBezTo>
                  <a:cubicBezTo>
                    <a:pt x="1528" y="240"/>
                    <a:pt x="1616" y="288"/>
                    <a:pt x="1760" y="288"/>
                  </a:cubicBezTo>
                  <a:cubicBezTo>
                    <a:pt x="1904" y="288"/>
                    <a:pt x="2104" y="240"/>
                    <a:pt x="2240" y="240"/>
                  </a:cubicBezTo>
                  <a:cubicBezTo>
                    <a:pt x="2376" y="240"/>
                    <a:pt x="2432" y="304"/>
                    <a:pt x="2576" y="288"/>
                  </a:cubicBezTo>
                  <a:cubicBezTo>
                    <a:pt x="2720" y="272"/>
                    <a:pt x="2952" y="176"/>
                    <a:pt x="3104" y="144"/>
                  </a:cubicBezTo>
                  <a:cubicBezTo>
                    <a:pt x="3256" y="112"/>
                    <a:pt x="3384" y="112"/>
                    <a:pt x="3488" y="96"/>
                  </a:cubicBezTo>
                  <a:cubicBezTo>
                    <a:pt x="3592" y="80"/>
                    <a:pt x="3680" y="64"/>
                    <a:pt x="3728" y="48"/>
                  </a:cubicBezTo>
                  <a:cubicBezTo>
                    <a:pt x="3776" y="32"/>
                    <a:pt x="3776" y="16"/>
                    <a:pt x="3776" y="0"/>
                  </a:cubicBezTo>
                </a:path>
              </a:pathLst>
            </a:custGeom>
            <a:noFill/>
            <a:ln w="38100">
              <a:solidFill>
                <a:srgbClr val="FFFF00"/>
              </a:solidFill>
              <a:round/>
              <a:headEnd/>
              <a:tailEnd/>
            </a:ln>
          </p:spPr>
          <p:txBody>
            <a:bodyPr wrap="none" anchor="ctr">
              <a:spAutoFit/>
            </a:bodyPr>
            <a:lstStyle/>
            <a:p>
              <a:endParaRPr lang="en-US"/>
            </a:p>
          </p:txBody>
        </p:sp>
      </p:grpSp>
      <p:grpSp>
        <p:nvGrpSpPr>
          <p:cNvPr id="7" name="Group 42"/>
          <p:cNvGrpSpPr>
            <a:grpSpLocks/>
          </p:cNvGrpSpPr>
          <p:nvPr/>
        </p:nvGrpSpPr>
        <p:grpSpPr bwMode="auto">
          <a:xfrm>
            <a:off x="431800" y="3652838"/>
            <a:ext cx="8097838" cy="2789237"/>
            <a:chOff x="136" y="2384"/>
            <a:chExt cx="5481" cy="1744"/>
          </a:xfrm>
        </p:grpSpPr>
        <p:sp>
          <p:nvSpPr>
            <p:cNvPr id="32792" name="Freeform 43"/>
            <p:cNvSpPr>
              <a:spLocks/>
            </p:cNvSpPr>
            <p:nvPr/>
          </p:nvSpPr>
          <p:spPr bwMode="auto">
            <a:xfrm>
              <a:off x="136" y="3168"/>
              <a:ext cx="152" cy="480"/>
            </a:xfrm>
            <a:custGeom>
              <a:avLst/>
              <a:gdLst>
                <a:gd name="T0" fmla="*/ 152 w 152"/>
                <a:gd name="T1" fmla="*/ 0 h 480"/>
                <a:gd name="T2" fmla="*/ 8 w 152"/>
                <a:gd name="T3" fmla="*/ 240 h 480"/>
                <a:gd name="T4" fmla="*/ 104 w 152"/>
                <a:gd name="T5" fmla="*/ 480 h 480"/>
                <a:gd name="T6" fmla="*/ 0 60000 65536"/>
                <a:gd name="T7" fmla="*/ 0 60000 65536"/>
                <a:gd name="T8" fmla="*/ 0 60000 65536"/>
                <a:gd name="T9" fmla="*/ 0 w 152"/>
                <a:gd name="T10" fmla="*/ 0 h 480"/>
                <a:gd name="T11" fmla="*/ 152 w 152"/>
                <a:gd name="T12" fmla="*/ 480 h 480"/>
              </a:gdLst>
              <a:ahLst/>
              <a:cxnLst>
                <a:cxn ang="T6">
                  <a:pos x="T0" y="T1"/>
                </a:cxn>
                <a:cxn ang="T7">
                  <a:pos x="T2" y="T3"/>
                </a:cxn>
                <a:cxn ang="T8">
                  <a:pos x="T4" y="T5"/>
                </a:cxn>
              </a:cxnLst>
              <a:rect l="T9" t="T10" r="T11" b="T12"/>
              <a:pathLst>
                <a:path w="152" h="480">
                  <a:moveTo>
                    <a:pt x="152" y="0"/>
                  </a:moveTo>
                  <a:cubicBezTo>
                    <a:pt x="84" y="80"/>
                    <a:pt x="16" y="160"/>
                    <a:pt x="8" y="240"/>
                  </a:cubicBezTo>
                  <a:cubicBezTo>
                    <a:pt x="0" y="320"/>
                    <a:pt x="52" y="400"/>
                    <a:pt x="104" y="480"/>
                  </a:cubicBezTo>
                </a:path>
              </a:pathLst>
            </a:custGeom>
            <a:noFill/>
            <a:ln w="38100">
              <a:solidFill>
                <a:srgbClr val="FFFF00"/>
              </a:solidFill>
              <a:round/>
              <a:headEnd/>
              <a:tailEnd/>
            </a:ln>
          </p:spPr>
          <p:txBody>
            <a:bodyPr wrap="none" anchor="ctr">
              <a:spAutoFit/>
            </a:bodyPr>
            <a:lstStyle/>
            <a:p>
              <a:endParaRPr lang="en-US"/>
            </a:p>
          </p:txBody>
        </p:sp>
        <p:sp>
          <p:nvSpPr>
            <p:cNvPr id="32793" name="Freeform 44"/>
            <p:cNvSpPr>
              <a:spLocks/>
            </p:cNvSpPr>
            <p:nvPr/>
          </p:nvSpPr>
          <p:spPr bwMode="auto">
            <a:xfrm>
              <a:off x="1104" y="2384"/>
              <a:ext cx="3840" cy="256"/>
            </a:xfrm>
            <a:custGeom>
              <a:avLst/>
              <a:gdLst>
                <a:gd name="T0" fmla="*/ 3840 w 3840"/>
                <a:gd name="T1" fmla="*/ 256 h 256"/>
                <a:gd name="T2" fmla="*/ 1728 w 3840"/>
                <a:gd name="T3" fmla="*/ 16 h 256"/>
                <a:gd name="T4" fmla="*/ 0 w 3840"/>
                <a:gd name="T5" fmla="*/ 160 h 256"/>
                <a:gd name="T6" fmla="*/ 0 60000 65536"/>
                <a:gd name="T7" fmla="*/ 0 60000 65536"/>
                <a:gd name="T8" fmla="*/ 0 60000 65536"/>
                <a:gd name="T9" fmla="*/ 0 w 3840"/>
                <a:gd name="T10" fmla="*/ 0 h 256"/>
                <a:gd name="T11" fmla="*/ 3840 w 3840"/>
                <a:gd name="T12" fmla="*/ 256 h 256"/>
              </a:gdLst>
              <a:ahLst/>
              <a:cxnLst>
                <a:cxn ang="T6">
                  <a:pos x="T0" y="T1"/>
                </a:cxn>
                <a:cxn ang="T7">
                  <a:pos x="T2" y="T3"/>
                </a:cxn>
                <a:cxn ang="T8">
                  <a:pos x="T4" y="T5"/>
                </a:cxn>
              </a:cxnLst>
              <a:rect l="T9" t="T10" r="T11" b="T12"/>
              <a:pathLst>
                <a:path w="3840" h="256">
                  <a:moveTo>
                    <a:pt x="3840" y="256"/>
                  </a:moveTo>
                  <a:cubicBezTo>
                    <a:pt x="3104" y="144"/>
                    <a:pt x="2368" y="32"/>
                    <a:pt x="1728" y="16"/>
                  </a:cubicBezTo>
                  <a:cubicBezTo>
                    <a:pt x="1088" y="0"/>
                    <a:pt x="344" y="144"/>
                    <a:pt x="0" y="160"/>
                  </a:cubicBezTo>
                </a:path>
              </a:pathLst>
            </a:custGeom>
            <a:noFill/>
            <a:ln w="28575">
              <a:solidFill>
                <a:srgbClr val="FFFF00"/>
              </a:solidFill>
              <a:round/>
              <a:headEnd/>
              <a:tailEnd/>
            </a:ln>
          </p:spPr>
          <p:txBody>
            <a:bodyPr wrap="none" anchor="ctr">
              <a:spAutoFit/>
            </a:bodyPr>
            <a:lstStyle/>
            <a:p>
              <a:endParaRPr lang="en-US"/>
            </a:p>
          </p:txBody>
        </p:sp>
        <p:sp>
          <p:nvSpPr>
            <p:cNvPr id="32794" name="Freeform 45"/>
            <p:cNvSpPr>
              <a:spLocks/>
            </p:cNvSpPr>
            <p:nvPr/>
          </p:nvSpPr>
          <p:spPr bwMode="auto">
            <a:xfrm>
              <a:off x="288" y="2544"/>
              <a:ext cx="816" cy="576"/>
            </a:xfrm>
            <a:custGeom>
              <a:avLst/>
              <a:gdLst>
                <a:gd name="T0" fmla="*/ 816 w 816"/>
                <a:gd name="T1" fmla="*/ 0 h 576"/>
                <a:gd name="T2" fmla="*/ 240 w 816"/>
                <a:gd name="T3" fmla="*/ 336 h 576"/>
                <a:gd name="T4" fmla="*/ 0 w 816"/>
                <a:gd name="T5" fmla="*/ 576 h 576"/>
                <a:gd name="T6" fmla="*/ 0 60000 65536"/>
                <a:gd name="T7" fmla="*/ 0 60000 65536"/>
                <a:gd name="T8" fmla="*/ 0 60000 65536"/>
                <a:gd name="T9" fmla="*/ 0 w 816"/>
                <a:gd name="T10" fmla="*/ 0 h 576"/>
                <a:gd name="T11" fmla="*/ 816 w 816"/>
                <a:gd name="T12" fmla="*/ 576 h 576"/>
              </a:gdLst>
              <a:ahLst/>
              <a:cxnLst>
                <a:cxn ang="T6">
                  <a:pos x="T0" y="T1"/>
                </a:cxn>
                <a:cxn ang="T7">
                  <a:pos x="T2" y="T3"/>
                </a:cxn>
                <a:cxn ang="T8">
                  <a:pos x="T4" y="T5"/>
                </a:cxn>
              </a:cxnLst>
              <a:rect l="T9" t="T10" r="T11" b="T12"/>
              <a:pathLst>
                <a:path w="816" h="576">
                  <a:moveTo>
                    <a:pt x="816" y="0"/>
                  </a:moveTo>
                  <a:cubicBezTo>
                    <a:pt x="596" y="120"/>
                    <a:pt x="376" y="240"/>
                    <a:pt x="240" y="336"/>
                  </a:cubicBezTo>
                  <a:cubicBezTo>
                    <a:pt x="104" y="432"/>
                    <a:pt x="52" y="504"/>
                    <a:pt x="0" y="576"/>
                  </a:cubicBezTo>
                </a:path>
              </a:pathLst>
            </a:custGeom>
            <a:noFill/>
            <a:ln w="38100">
              <a:solidFill>
                <a:srgbClr val="FFFF00"/>
              </a:solidFill>
              <a:round/>
              <a:headEnd/>
              <a:tailEnd/>
            </a:ln>
          </p:spPr>
          <p:txBody>
            <a:bodyPr wrap="none" anchor="ctr">
              <a:spAutoFit/>
            </a:bodyPr>
            <a:lstStyle/>
            <a:p>
              <a:endParaRPr lang="en-US"/>
            </a:p>
          </p:txBody>
        </p:sp>
        <p:sp>
          <p:nvSpPr>
            <p:cNvPr id="32795" name="Freeform 46"/>
            <p:cNvSpPr>
              <a:spLocks/>
            </p:cNvSpPr>
            <p:nvPr/>
          </p:nvSpPr>
          <p:spPr bwMode="auto">
            <a:xfrm>
              <a:off x="4992" y="2640"/>
              <a:ext cx="624" cy="672"/>
            </a:xfrm>
            <a:custGeom>
              <a:avLst/>
              <a:gdLst>
                <a:gd name="T0" fmla="*/ 0 w 624"/>
                <a:gd name="T1" fmla="*/ 0 h 672"/>
                <a:gd name="T2" fmla="*/ 384 w 624"/>
                <a:gd name="T3" fmla="*/ 336 h 672"/>
                <a:gd name="T4" fmla="*/ 624 w 624"/>
                <a:gd name="T5" fmla="*/ 672 h 672"/>
                <a:gd name="T6" fmla="*/ 0 60000 65536"/>
                <a:gd name="T7" fmla="*/ 0 60000 65536"/>
                <a:gd name="T8" fmla="*/ 0 60000 65536"/>
                <a:gd name="T9" fmla="*/ 0 w 624"/>
                <a:gd name="T10" fmla="*/ 0 h 672"/>
                <a:gd name="T11" fmla="*/ 624 w 624"/>
                <a:gd name="T12" fmla="*/ 672 h 672"/>
              </a:gdLst>
              <a:ahLst/>
              <a:cxnLst>
                <a:cxn ang="T6">
                  <a:pos x="T0" y="T1"/>
                </a:cxn>
                <a:cxn ang="T7">
                  <a:pos x="T2" y="T3"/>
                </a:cxn>
                <a:cxn ang="T8">
                  <a:pos x="T4" y="T5"/>
                </a:cxn>
              </a:cxnLst>
              <a:rect l="T9" t="T10" r="T11" b="T12"/>
              <a:pathLst>
                <a:path w="624" h="672">
                  <a:moveTo>
                    <a:pt x="0" y="0"/>
                  </a:moveTo>
                  <a:cubicBezTo>
                    <a:pt x="140" y="112"/>
                    <a:pt x="280" y="224"/>
                    <a:pt x="384" y="336"/>
                  </a:cubicBezTo>
                  <a:cubicBezTo>
                    <a:pt x="488" y="448"/>
                    <a:pt x="556" y="560"/>
                    <a:pt x="624" y="672"/>
                  </a:cubicBezTo>
                </a:path>
              </a:pathLst>
            </a:custGeom>
            <a:noFill/>
            <a:ln w="38100">
              <a:solidFill>
                <a:srgbClr val="FFFF00"/>
              </a:solidFill>
              <a:round/>
              <a:headEnd/>
              <a:tailEnd/>
            </a:ln>
          </p:spPr>
          <p:txBody>
            <a:bodyPr wrap="none" anchor="ctr">
              <a:spAutoFit/>
            </a:bodyPr>
            <a:lstStyle/>
            <a:p>
              <a:endParaRPr lang="en-US"/>
            </a:p>
          </p:txBody>
        </p:sp>
        <p:sp>
          <p:nvSpPr>
            <p:cNvPr id="32796" name="Freeform 47"/>
            <p:cNvSpPr>
              <a:spLocks/>
            </p:cNvSpPr>
            <p:nvPr/>
          </p:nvSpPr>
          <p:spPr bwMode="auto">
            <a:xfrm>
              <a:off x="5616" y="3312"/>
              <a:ext cx="1" cy="816"/>
            </a:xfrm>
            <a:custGeom>
              <a:avLst/>
              <a:gdLst>
                <a:gd name="T0" fmla="*/ 0 w 1"/>
                <a:gd name="T1" fmla="*/ 0 h 816"/>
                <a:gd name="T2" fmla="*/ 0 w 1"/>
                <a:gd name="T3" fmla="*/ 336 h 816"/>
                <a:gd name="T4" fmla="*/ 0 w 1"/>
                <a:gd name="T5" fmla="*/ 816 h 816"/>
                <a:gd name="T6" fmla="*/ 0 60000 65536"/>
                <a:gd name="T7" fmla="*/ 0 60000 65536"/>
                <a:gd name="T8" fmla="*/ 0 60000 65536"/>
                <a:gd name="T9" fmla="*/ 0 w 1"/>
                <a:gd name="T10" fmla="*/ 0 h 816"/>
                <a:gd name="T11" fmla="*/ 1 w 1"/>
                <a:gd name="T12" fmla="*/ 816 h 816"/>
              </a:gdLst>
              <a:ahLst/>
              <a:cxnLst>
                <a:cxn ang="T6">
                  <a:pos x="T0" y="T1"/>
                </a:cxn>
                <a:cxn ang="T7">
                  <a:pos x="T2" y="T3"/>
                </a:cxn>
                <a:cxn ang="T8">
                  <a:pos x="T4" y="T5"/>
                </a:cxn>
              </a:cxnLst>
              <a:rect l="T9" t="T10" r="T11" b="T12"/>
              <a:pathLst>
                <a:path w="1" h="816">
                  <a:moveTo>
                    <a:pt x="0" y="0"/>
                  </a:moveTo>
                  <a:cubicBezTo>
                    <a:pt x="0" y="100"/>
                    <a:pt x="0" y="200"/>
                    <a:pt x="0" y="336"/>
                  </a:cubicBezTo>
                  <a:cubicBezTo>
                    <a:pt x="0" y="472"/>
                    <a:pt x="0" y="736"/>
                    <a:pt x="0" y="816"/>
                  </a:cubicBezTo>
                </a:path>
              </a:pathLst>
            </a:custGeom>
            <a:noFill/>
            <a:ln w="38100">
              <a:solidFill>
                <a:srgbClr val="FFFF00"/>
              </a:solidFill>
              <a:round/>
              <a:headEnd/>
              <a:tailEnd/>
            </a:ln>
          </p:spPr>
          <p:txBody>
            <a:bodyPr wrap="none" anchor="ctr">
              <a:spAutoFit/>
            </a:bodyPr>
            <a:lstStyle/>
            <a:p>
              <a:endParaRPr lang="en-US"/>
            </a:p>
          </p:txBody>
        </p:sp>
        <p:sp>
          <p:nvSpPr>
            <p:cNvPr id="32797" name="Freeform 48"/>
            <p:cNvSpPr>
              <a:spLocks/>
            </p:cNvSpPr>
            <p:nvPr/>
          </p:nvSpPr>
          <p:spPr bwMode="auto">
            <a:xfrm>
              <a:off x="3648" y="3928"/>
              <a:ext cx="1968" cy="200"/>
            </a:xfrm>
            <a:custGeom>
              <a:avLst/>
              <a:gdLst>
                <a:gd name="T0" fmla="*/ 1968 w 1968"/>
                <a:gd name="T1" fmla="*/ 152 h 200"/>
                <a:gd name="T2" fmla="*/ 864 w 1968"/>
                <a:gd name="T3" fmla="*/ 8 h 200"/>
                <a:gd name="T4" fmla="*/ 0 w 1968"/>
                <a:gd name="T5" fmla="*/ 200 h 200"/>
                <a:gd name="T6" fmla="*/ 0 60000 65536"/>
                <a:gd name="T7" fmla="*/ 0 60000 65536"/>
                <a:gd name="T8" fmla="*/ 0 60000 65536"/>
                <a:gd name="T9" fmla="*/ 0 w 1968"/>
                <a:gd name="T10" fmla="*/ 0 h 200"/>
                <a:gd name="T11" fmla="*/ 1968 w 1968"/>
                <a:gd name="T12" fmla="*/ 200 h 200"/>
              </a:gdLst>
              <a:ahLst/>
              <a:cxnLst>
                <a:cxn ang="T6">
                  <a:pos x="T0" y="T1"/>
                </a:cxn>
                <a:cxn ang="T7">
                  <a:pos x="T2" y="T3"/>
                </a:cxn>
                <a:cxn ang="T8">
                  <a:pos x="T4" y="T5"/>
                </a:cxn>
              </a:cxnLst>
              <a:rect l="T9" t="T10" r="T11" b="T12"/>
              <a:pathLst>
                <a:path w="1968" h="200">
                  <a:moveTo>
                    <a:pt x="1968" y="152"/>
                  </a:moveTo>
                  <a:cubicBezTo>
                    <a:pt x="1580" y="76"/>
                    <a:pt x="1192" y="0"/>
                    <a:pt x="864" y="8"/>
                  </a:cubicBezTo>
                  <a:cubicBezTo>
                    <a:pt x="536" y="16"/>
                    <a:pt x="268" y="108"/>
                    <a:pt x="0" y="200"/>
                  </a:cubicBezTo>
                </a:path>
              </a:pathLst>
            </a:custGeom>
            <a:noFill/>
            <a:ln w="38100">
              <a:solidFill>
                <a:srgbClr val="FFFF00"/>
              </a:solidFill>
              <a:round/>
              <a:headEnd/>
              <a:tailEnd/>
            </a:ln>
          </p:spPr>
          <p:txBody>
            <a:bodyPr wrap="none" anchor="ctr">
              <a:spAutoFit/>
            </a:bodyPr>
            <a:lstStyle/>
            <a:p>
              <a:endParaRPr lang="en-US"/>
            </a:p>
          </p:txBody>
        </p:sp>
        <p:sp>
          <p:nvSpPr>
            <p:cNvPr id="32798" name="Freeform 49"/>
            <p:cNvSpPr>
              <a:spLocks/>
            </p:cNvSpPr>
            <p:nvPr/>
          </p:nvSpPr>
          <p:spPr bwMode="auto">
            <a:xfrm>
              <a:off x="240" y="3616"/>
              <a:ext cx="3408" cy="512"/>
            </a:xfrm>
            <a:custGeom>
              <a:avLst/>
              <a:gdLst>
                <a:gd name="T0" fmla="*/ 3408 w 3408"/>
                <a:gd name="T1" fmla="*/ 512 h 512"/>
                <a:gd name="T2" fmla="*/ 1824 w 3408"/>
                <a:gd name="T3" fmla="*/ 80 h 512"/>
                <a:gd name="T4" fmla="*/ 0 w 3408"/>
                <a:gd name="T5" fmla="*/ 32 h 512"/>
                <a:gd name="T6" fmla="*/ 0 60000 65536"/>
                <a:gd name="T7" fmla="*/ 0 60000 65536"/>
                <a:gd name="T8" fmla="*/ 0 60000 65536"/>
                <a:gd name="T9" fmla="*/ 0 w 3408"/>
                <a:gd name="T10" fmla="*/ 0 h 512"/>
                <a:gd name="T11" fmla="*/ 3408 w 3408"/>
                <a:gd name="T12" fmla="*/ 512 h 512"/>
              </a:gdLst>
              <a:ahLst/>
              <a:cxnLst>
                <a:cxn ang="T6">
                  <a:pos x="T0" y="T1"/>
                </a:cxn>
                <a:cxn ang="T7">
                  <a:pos x="T2" y="T3"/>
                </a:cxn>
                <a:cxn ang="T8">
                  <a:pos x="T4" y="T5"/>
                </a:cxn>
              </a:cxnLst>
              <a:rect l="T9" t="T10" r="T11" b="T12"/>
              <a:pathLst>
                <a:path w="3408" h="512">
                  <a:moveTo>
                    <a:pt x="3408" y="512"/>
                  </a:moveTo>
                  <a:cubicBezTo>
                    <a:pt x="2900" y="336"/>
                    <a:pt x="2392" y="160"/>
                    <a:pt x="1824" y="80"/>
                  </a:cubicBezTo>
                  <a:cubicBezTo>
                    <a:pt x="1256" y="0"/>
                    <a:pt x="628" y="16"/>
                    <a:pt x="0" y="32"/>
                  </a:cubicBezTo>
                </a:path>
              </a:pathLst>
            </a:custGeom>
            <a:noFill/>
            <a:ln w="38100">
              <a:solidFill>
                <a:srgbClr val="FFFF00"/>
              </a:solidFill>
              <a:round/>
              <a:headEnd/>
              <a:tailEnd/>
            </a:ln>
          </p:spPr>
          <p:txBody>
            <a:bodyPr wrap="none" anchor="ctr">
              <a:spAutoFit/>
            </a:bodyPr>
            <a:lstStyle/>
            <a:p>
              <a:endParaRPr lang="en-US"/>
            </a:p>
          </p:txBody>
        </p:sp>
        <p:sp>
          <p:nvSpPr>
            <p:cNvPr id="32799" name="Freeform 50"/>
            <p:cNvSpPr>
              <a:spLocks/>
            </p:cNvSpPr>
            <p:nvPr/>
          </p:nvSpPr>
          <p:spPr bwMode="auto">
            <a:xfrm>
              <a:off x="192" y="2928"/>
              <a:ext cx="5088" cy="480"/>
            </a:xfrm>
            <a:custGeom>
              <a:avLst/>
              <a:gdLst>
                <a:gd name="T0" fmla="*/ 5088 w 5088"/>
                <a:gd name="T1" fmla="*/ 0 h 480"/>
                <a:gd name="T2" fmla="*/ 4368 w 5088"/>
                <a:gd name="T3" fmla="*/ 144 h 480"/>
                <a:gd name="T4" fmla="*/ 3936 w 5088"/>
                <a:gd name="T5" fmla="*/ 144 h 480"/>
                <a:gd name="T6" fmla="*/ 3168 w 5088"/>
                <a:gd name="T7" fmla="*/ 144 h 480"/>
                <a:gd name="T8" fmla="*/ 2352 w 5088"/>
                <a:gd name="T9" fmla="*/ 144 h 480"/>
                <a:gd name="T10" fmla="*/ 1728 w 5088"/>
                <a:gd name="T11" fmla="*/ 96 h 480"/>
                <a:gd name="T12" fmla="*/ 1344 w 5088"/>
                <a:gd name="T13" fmla="*/ 48 h 480"/>
                <a:gd name="T14" fmla="*/ 1056 w 5088"/>
                <a:gd name="T15" fmla="*/ 48 h 480"/>
                <a:gd name="T16" fmla="*/ 336 w 5088"/>
                <a:gd name="T17" fmla="*/ 240 h 480"/>
                <a:gd name="T18" fmla="*/ 96 w 5088"/>
                <a:gd name="T19" fmla="*/ 432 h 480"/>
                <a:gd name="T20" fmla="*/ 0 w 5088"/>
                <a:gd name="T21" fmla="*/ 480 h 4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88"/>
                <a:gd name="T34" fmla="*/ 0 h 480"/>
                <a:gd name="T35" fmla="*/ 5088 w 5088"/>
                <a:gd name="T36" fmla="*/ 480 h 4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88" h="480">
                  <a:moveTo>
                    <a:pt x="5088" y="0"/>
                  </a:moveTo>
                  <a:cubicBezTo>
                    <a:pt x="4824" y="60"/>
                    <a:pt x="4560" y="120"/>
                    <a:pt x="4368" y="144"/>
                  </a:cubicBezTo>
                  <a:cubicBezTo>
                    <a:pt x="4176" y="168"/>
                    <a:pt x="4136" y="144"/>
                    <a:pt x="3936" y="144"/>
                  </a:cubicBezTo>
                  <a:cubicBezTo>
                    <a:pt x="3736" y="144"/>
                    <a:pt x="3432" y="144"/>
                    <a:pt x="3168" y="144"/>
                  </a:cubicBezTo>
                  <a:cubicBezTo>
                    <a:pt x="2904" y="144"/>
                    <a:pt x="2592" y="152"/>
                    <a:pt x="2352" y="144"/>
                  </a:cubicBezTo>
                  <a:cubicBezTo>
                    <a:pt x="2112" y="136"/>
                    <a:pt x="1896" y="112"/>
                    <a:pt x="1728" y="96"/>
                  </a:cubicBezTo>
                  <a:cubicBezTo>
                    <a:pt x="1560" y="80"/>
                    <a:pt x="1456" y="56"/>
                    <a:pt x="1344" y="48"/>
                  </a:cubicBezTo>
                  <a:cubicBezTo>
                    <a:pt x="1232" y="40"/>
                    <a:pt x="1224" y="16"/>
                    <a:pt x="1056" y="48"/>
                  </a:cubicBezTo>
                  <a:cubicBezTo>
                    <a:pt x="888" y="80"/>
                    <a:pt x="496" y="176"/>
                    <a:pt x="336" y="240"/>
                  </a:cubicBezTo>
                  <a:cubicBezTo>
                    <a:pt x="176" y="304"/>
                    <a:pt x="152" y="392"/>
                    <a:pt x="96" y="432"/>
                  </a:cubicBezTo>
                  <a:cubicBezTo>
                    <a:pt x="40" y="472"/>
                    <a:pt x="20" y="476"/>
                    <a:pt x="0" y="480"/>
                  </a:cubicBezTo>
                </a:path>
              </a:pathLst>
            </a:custGeom>
            <a:noFill/>
            <a:ln w="38100">
              <a:solidFill>
                <a:srgbClr val="FFFF00"/>
              </a:solidFill>
              <a:round/>
              <a:headEnd/>
              <a:tailEnd/>
            </a:ln>
          </p:spPr>
          <p:txBody>
            <a:bodyPr wrap="none" anchor="ctr">
              <a:spAutoFit/>
            </a:bodyPr>
            <a:lstStyle/>
            <a:p>
              <a:endParaRPr lang="en-US"/>
            </a:p>
          </p:txBody>
        </p:sp>
        <p:sp>
          <p:nvSpPr>
            <p:cNvPr id="32800" name="Freeform 51"/>
            <p:cNvSpPr>
              <a:spLocks/>
            </p:cNvSpPr>
            <p:nvPr/>
          </p:nvSpPr>
          <p:spPr bwMode="auto">
            <a:xfrm>
              <a:off x="3432" y="2520"/>
              <a:ext cx="192" cy="1464"/>
            </a:xfrm>
            <a:custGeom>
              <a:avLst/>
              <a:gdLst>
                <a:gd name="T0" fmla="*/ 24 w 192"/>
                <a:gd name="T1" fmla="*/ 72 h 1464"/>
                <a:gd name="T2" fmla="*/ 72 w 192"/>
                <a:gd name="T3" fmla="*/ 72 h 1464"/>
                <a:gd name="T4" fmla="*/ 24 w 192"/>
                <a:gd name="T5" fmla="*/ 504 h 1464"/>
                <a:gd name="T6" fmla="*/ 24 w 192"/>
                <a:gd name="T7" fmla="*/ 888 h 1464"/>
                <a:gd name="T8" fmla="*/ 168 w 192"/>
                <a:gd name="T9" fmla="*/ 1176 h 1464"/>
                <a:gd name="T10" fmla="*/ 168 w 192"/>
                <a:gd name="T11" fmla="*/ 1464 h 1464"/>
                <a:gd name="T12" fmla="*/ 0 60000 65536"/>
                <a:gd name="T13" fmla="*/ 0 60000 65536"/>
                <a:gd name="T14" fmla="*/ 0 60000 65536"/>
                <a:gd name="T15" fmla="*/ 0 60000 65536"/>
                <a:gd name="T16" fmla="*/ 0 60000 65536"/>
                <a:gd name="T17" fmla="*/ 0 60000 65536"/>
                <a:gd name="T18" fmla="*/ 0 w 192"/>
                <a:gd name="T19" fmla="*/ 0 h 1464"/>
                <a:gd name="T20" fmla="*/ 192 w 192"/>
                <a:gd name="T21" fmla="*/ 1464 h 1464"/>
              </a:gdLst>
              <a:ahLst/>
              <a:cxnLst>
                <a:cxn ang="T12">
                  <a:pos x="T0" y="T1"/>
                </a:cxn>
                <a:cxn ang="T13">
                  <a:pos x="T2" y="T3"/>
                </a:cxn>
                <a:cxn ang="T14">
                  <a:pos x="T4" y="T5"/>
                </a:cxn>
                <a:cxn ang="T15">
                  <a:pos x="T6" y="T7"/>
                </a:cxn>
                <a:cxn ang="T16">
                  <a:pos x="T8" y="T9"/>
                </a:cxn>
                <a:cxn ang="T17">
                  <a:pos x="T10" y="T11"/>
                </a:cxn>
              </a:cxnLst>
              <a:rect l="T18" t="T19" r="T20" b="T21"/>
              <a:pathLst>
                <a:path w="192" h="1464">
                  <a:moveTo>
                    <a:pt x="24" y="72"/>
                  </a:moveTo>
                  <a:cubicBezTo>
                    <a:pt x="48" y="36"/>
                    <a:pt x="72" y="0"/>
                    <a:pt x="72" y="72"/>
                  </a:cubicBezTo>
                  <a:cubicBezTo>
                    <a:pt x="72" y="144"/>
                    <a:pt x="32" y="368"/>
                    <a:pt x="24" y="504"/>
                  </a:cubicBezTo>
                  <a:cubicBezTo>
                    <a:pt x="16" y="640"/>
                    <a:pt x="0" y="776"/>
                    <a:pt x="24" y="888"/>
                  </a:cubicBezTo>
                  <a:cubicBezTo>
                    <a:pt x="48" y="1000"/>
                    <a:pt x="144" y="1080"/>
                    <a:pt x="168" y="1176"/>
                  </a:cubicBezTo>
                  <a:cubicBezTo>
                    <a:pt x="192" y="1272"/>
                    <a:pt x="168" y="1416"/>
                    <a:pt x="168" y="1464"/>
                  </a:cubicBezTo>
                </a:path>
              </a:pathLst>
            </a:custGeom>
            <a:noFill/>
            <a:ln w="38100">
              <a:solidFill>
                <a:srgbClr val="FFFF00"/>
              </a:solidFill>
              <a:round/>
              <a:headEnd/>
              <a:tailEnd/>
            </a:ln>
          </p:spPr>
          <p:txBody>
            <a:bodyPr wrap="none" anchor="ctr">
              <a:spAutoFit/>
            </a:bodyPr>
            <a:lstStyle/>
            <a:p>
              <a:endParaRPr lang="en-US"/>
            </a:p>
          </p:txBody>
        </p:sp>
        <p:sp>
          <p:nvSpPr>
            <p:cNvPr id="32801" name="Freeform 52"/>
            <p:cNvSpPr>
              <a:spLocks/>
            </p:cNvSpPr>
            <p:nvPr/>
          </p:nvSpPr>
          <p:spPr bwMode="auto">
            <a:xfrm>
              <a:off x="3456" y="2448"/>
              <a:ext cx="1152" cy="1488"/>
            </a:xfrm>
            <a:custGeom>
              <a:avLst/>
              <a:gdLst>
                <a:gd name="T0" fmla="*/ 0 w 1152"/>
                <a:gd name="T1" fmla="*/ 0 h 1488"/>
                <a:gd name="T2" fmla="*/ 48 w 1152"/>
                <a:gd name="T3" fmla="*/ 192 h 1488"/>
                <a:gd name="T4" fmla="*/ 240 w 1152"/>
                <a:gd name="T5" fmla="*/ 384 h 1488"/>
                <a:gd name="T6" fmla="*/ 480 w 1152"/>
                <a:gd name="T7" fmla="*/ 528 h 1488"/>
                <a:gd name="T8" fmla="*/ 672 w 1152"/>
                <a:gd name="T9" fmla="*/ 912 h 1488"/>
                <a:gd name="T10" fmla="*/ 672 w 1152"/>
                <a:gd name="T11" fmla="*/ 1248 h 1488"/>
                <a:gd name="T12" fmla="*/ 1152 w 1152"/>
                <a:gd name="T13" fmla="*/ 1488 h 1488"/>
                <a:gd name="T14" fmla="*/ 0 60000 65536"/>
                <a:gd name="T15" fmla="*/ 0 60000 65536"/>
                <a:gd name="T16" fmla="*/ 0 60000 65536"/>
                <a:gd name="T17" fmla="*/ 0 60000 65536"/>
                <a:gd name="T18" fmla="*/ 0 60000 65536"/>
                <a:gd name="T19" fmla="*/ 0 60000 65536"/>
                <a:gd name="T20" fmla="*/ 0 60000 65536"/>
                <a:gd name="T21" fmla="*/ 0 w 1152"/>
                <a:gd name="T22" fmla="*/ 0 h 1488"/>
                <a:gd name="T23" fmla="*/ 1152 w 1152"/>
                <a:gd name="T24" fmla="*/ 1488 h 1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1488">
                  <a:moveTo>
                    <a:pt x="0" y="0"/>
                  </a:moveTo>
                  <a:cubicBezTo>
                    <a:pt x="4" y="64"/>
                    <a:pt x="8" y="128"/>
                    <a:pt x="48" y="192"/>
                  </a:cubicBezTo>
                  <a:cubicBezTo>
                    <a:pt x="88" y="256"/>
                    <a:pt x="168" y="328"/>
                    <a:pt x="240" y="384"/>
                  </a:cubicBezTo>
                  <a:cubicBezTo>
                    <a:pt x="312" y="440"/>
                    <a:pt x="408" y="440"/>
                    <a:pt x="480" y="528"/>
                  </a:cubicBezTo>
                  <a:cubicBezTo>
                    <a:pt x="552" y="616"/>
                    <a:pt x="640" y="792"/>
                    <a:pt x="672" y="912"/>
                  </a:cubicBezTo>
                  <a:cubicBezTo>
                    <a:pt x="704" y="1032"/>
                    <a:pt x="592" y="1152"/>
                    <a:pt x="672" y="1248"/>
                  </a:cubicBezTo>
                  <a:cubicBezTo>
                    <a:pt x="752" y="1344"/>
                    <a:pt x="1072" y="1448"/>
                    <a:pt x="1152" y="1488"/>
                  </a:cubicBezTo>
                </a:path>
              </a:pathLst>
            </a:custGeom>
            <a:noFill/>
            <a:ln w="38100">
              <a:solidFill>
                <a:srgbClr val="FFFF00"/>
              </a:solidFill>
              <a:round/>
              <a:headEnd/>
              <a:tailEnd/>
            </a:ln>
          </p:spPr>
          <p:txBody>
            <a:bodyPr wrap="none" anchor="ctr">
              <a:spAutoFit/>
            </a:bodyPr>
            <a:lstStyle/>
            <a:p>
              <a:endParaRPr lang="en-US"/>
            </a:p>
          </p:txBody>
        </p:sp>
        <p:sp>
          <p:nvSpPr>
            <p:cNvPr id="32802" name="Freeform 53"/>
            <p:cNvSpPr>
              <a:spLocks/>
            </p:cNvSpPr>
            <p:nvPr/>
          </p:nvSpPr>
          <p:spPr bwMode="auto">
            <a:xfrm>
              <a:off x="288" y="2448"/>
              <a:ext cx="1632" cy="1152"/>
            </a:xfrm>
            <a:custGeom>
              <a:avLst/>
              <a:gdLst>
                <a:gd name="T0" fmla="*/ 1632 w 1632"/>
                <a:gd name="T1" fmla="*/ 0 h 1152"/>
                <a:gd name="T2" fmla="*/ 1536 w 1632"/>
                <a:gd name="T3" fmla="*/ 336 h 1152"/>
                <a:gd name="T4" fmla="*/ 1296 w 1632"/>
                <a:gd name="T5" fmla="*/ 528 h 1152"/>
                <a:gd name="T6" fmla="*/ 960 w 1632"/>
                <a:gd name="T7" fmla="*/ 720 h 1152"/>
                <a:gd name="T8" fmla="*/ 528 w 1632"/>
                <a:gd name="T9" fmla="*/ 960 h 1152"/>
                <a:gd name="T10" fmla="*/ 288 w 1632"/>
                <a:gd name="T11" fmla="*/ 1104 h 1152"/>
                <a:gd name="T12" fmla="*/ 0 w 1632"/>
                <a:gd name="T13" fmla="*/ 1152 h 1152"/>
                <a:gd name="T14" fmla="*/ 0 60000 65536"/>
                <a:gd name="T15" fmla="*/ 0 60000 65536"/>
                <a:gd name="T16" fmla="*/ 0 60000 65536"/>
                <a:gd name="T17" fmla="*/ 0 60000 65536"/>
                <a:gd name="T18" fmla="*/ 0 60000 65536"/>
                <a:gd name="T19" fmla="*/ 0 60000 65536"/>
                <a:gd name="T20" fmla="*/ 0 60000 65536"/>
                <a:gd name="T21" fmla="*/ 0 w 1632"/>
                <a:gd name="T22" fmla="*/ 0 h 1152"/>
                <a:gd name="T23" fmla="*/ 1632 w 1632"/>
                <a:gd name="T24" fmla="*/ 1152 h 11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2" h="1152">
                  <a:moveTo>
                    <a:pt x="1632" y="0"/>
                  </a:moveTo>
                  <a:cubicBezTo>
                    <a:pt x="1612" y="124"/>
                    <a:pt x="1592" y="248"/>
                    <a:pt x="1536" y="336"/>
                  </a:cubicBezTo>
                  <a:cubicBezTo>
                    <a:pt x="1480" y="424"/>
                    <a:pt x="1392" y="464"/>
                    <a:pt x="1296" y="528"/>
                  </a:cubicBezTo>
                  <a:cubicBezTo>
                    <a:pt x="1200" y="592"/>
                    <a:pt x="1088" y="648"/>
                    <a:pt x="960" y="720"/>
                  </a:cubicBezTo>
                  <a:cubicBezTo>
                    <a:pt x="832" y="792"/>
                    <a:pt x="640" y="896"/>
                    <a:pt x="528" y="960"/>
                  </a:cubicBezTo>
                  <a:cubicBezTo>
                    <a:pt x="416" y="1024"/>
                    <a:pt x="376" y="1072"/>
                    <a:pt x="288" y="1104"/>
                  </a:cubicBezTo>
                  <a:cubicBezTo>
                    <a:pt x="200" y="1136"/>
                    <a:pt x="48" y="1144"/>
                    <a:pt x="0" y="1152"/>
                  </a:cubicBezTo>
                </a:path>
              </a:pathLst>
            </a:custGeom>
            <a:noFill/>
            <a:ln w="38100">
              <a:solidFill>
                <a:srgbClr val="FFFF00"/>
              </a:solidFill>
              <a:round/>
              <a:headEnd/>
              <a:tailEnd/>
            </a:ln>
          </p:spPr>
          <p:txBody>
            <a:bodyPr wrap="none" anchor="ctr">
              <a:spAutoFit/>
            </a:bodyPr>
            <a:lstStyle/>
            <a:p>
              <a:endParaRPr lang="en-US"/>
            </a:p>
          </p:txBody>
        </p:sp>
        <p:sp>
          <p:nvSpPr>
            <p:cNvPr id="32803" name="Freeform 54"/>
            <p:cNvSpPr>
              <a:spLocks/>
            </p:cNvSpPr>
            <p:nvPr/>
          </p:nvSpPr>
          <p:spPr bwMode="auto">
            <a:xfrm>
              <a:off x="2640" y="2400"/>
              <a:ext cx="56" cy="672"/>
            </a:xfrm>
            <a:custGeom>
              <a:avLst/>
              <a:gdLst>
                <a:gd name="T0" fmla="*/ 48 w 56"/>
                <a:gd name="T1" fmla="*/ 0 h 672"/>
                <a:gd name="T2" fmla="*/ 48 w 56"/>
                <a:gd name="T3" fmla="*/ 384 h 672"/>
                <a:gd name="T4" fmla="*/ 0 w 56"/>
                <a:gd name="T5" fmla="*/ 672 h 672"/>
                <a:gd name="T6" fmla="*/ 0 60000 65536"/>
                <a:gd name="T7" fmla="*/ 0 60000 65536"/>
                <a:gd name="T8" fmla="*/ 0 60000 65536"/>
                <a:gd name="T9" fmla="*/ 0 w 56"/>
                <a:gd name="T10" fmla="*/ 0 h 672"/>
                <a:gd name="T11" fmla="*/ 56 w 56"/>
                <a:gd name="T12" fmla="*/ 672 h 672"/>
              </a:gdLst>
              <a:ahLst/>
              <a:cxnLst>
                <a:cxn ang="T6">
                  <a:pos x="T0" y="T1"/>
                </a:cxn>
                <a:cxn ang="T7">
                  <a:pos x="T2" y="T3"/>
                </a:cxn>
                <a:cxn ang="T8">
                  <a:pos x="T4" y="T5"/>
                </a:cxn>
              </a:cxnLst>
              <a:rect l="T9" t="T10" r="T11" b="T12"/>
              <a:pathLst>
                <a:path w="56" h="672">
                  <a:moveTo>
                    <a:pt x="48" y="0"/>
                  </a:moveTo>
                  <a:cubicBezTo>
                    <a:pt x="52" y="136"/>
                    <a:pt x="56" y="272"/>
                    <a:pt x="48" y="384"/>
                  </a:cubicBezTo>
                  <a:cubicBezTo>
                    <a:pt x="40" y="496"/>
                    <a:pt x="20" y="584"/>
                    <a:pt x="0" y="672"/>
                  </a:cubicBezTo>
                </a:path>
              </a:pathLst>
            </a:custGeom>
            <a:noFill/>
            <a:ln w="38100">
              <a:solidFill>
                <a:srgbClr val="FFFF00"/>
              </a:solidFill>
              <a:round/>
              <a:headEnd/>
              <a:tailEnd/>
            </a:ln>
          </p:spPr>
          <p:txBody>
            <a:bodyPr wrap="none" anchor="ctr">
              <a:spAutoFit/>
            </a:bodyPr>
            <a:lstStyle/>
            <a:p>
              <a:endParaRPr lang="en-US"/>
            </a:p>
          </p:txBody>
        </p:sp>
        <p:sp>
          <p:nvSpPr>
            <p:cNvPr id="32804" name="Freeform 55"/>
            <p:cNvSpPr>
              <a:spLocks/>
            </p:cNvSpPr>
            <p:nvPr/>
          </p:nvSpPr>
          <p:spPr bwMode="auto">
            <a:xfrm>
              <a:off x="1840" y="3264"/>
              <a:ext cx="3776" cy="432"/>
            </a:xfrm>
            <a:custGeom>
              <a:avLst/>
              <a:gdLst>
                <a:gd name="T0" fmla="*/ 80 w 3776"/>
                <a:gd name="T1" fmla="*/ 432 h 432"/>
                <a:gd name="T2" fmla="*/ 128 w 3776"/>
                <a:gd name="T3" fmla="*/ 384 h 432"/>
                <a:gd name="T4" fmla="*/ 848 w 3776"/>
                <a:gd name="T5" fmla="*/ 288 h 432"/>
                <a:gd name="T6" fmla="*/ 1376 w 3776"/>
                <a:gd name="T7" fmla="*/ 240 h 432"/>
                <a:gd name="T8" fmla="*/ 1760 w 3776"/>
                <a:gd name="T9" fmla="*/ 288 h 432"/>
                <a:gd name="T10" fmla="*/ 2240 w 3776"/>
                <a:gd name="T11" fmla="*/ 240 h 432"/>
                <a:gd name="T12" fmla="*/ 2576 w 3776"/>
                <a:gd name="T13" fmla="*/ 288 h 432"/>
                <a:gd name="T14" fmla="*/ 3104 w 3776"/>
                <a:gd name="T15" fmla="*/ 144 h 432"/>
                <a:gd name="T16" fmla="*/ 3488 w 3776"/>
                <a:gd name="T17" fmla="*/ 96 h 432"/>
                <a:gd name="T18" fmla="*/ 3728 w 3776"/>
                <a:gd name="T19" fmla="*/ 48 h 432"/>
                <a:gd name="T20" fmla="*/ 3776 w 3776"/>
                <a:gd name="T21" fmla="*/ 0 h 4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76"/>
                <a:gd name="T34" fmla="*/ 0 h 432"/>
                <a:gd name="T35" fmla="*/ 3776 w 3776"/>
                <a:gd name="T36" fmla="*/ 432 h 4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76" h="432">
                  <a:moveTo>
                    <a:pt x="80" y="432"/>
                  </a:moveTo>
                  <a:cubicBezTo>
                    <a:pt x="40" y="420"/>
                    <a:pt x="0" y="408"/>
                    <a:pt x="128" y="384"/>
                  </a:cubicBezTo>
                  <a:cubicBezTo>
                    <a:pt x="256" y="360"/>
                    <a:pt x="640" y="312"/>
                    <a:pt x="848" y="288"/>
                  </a:cubicBezTo>
                  <a:cubicBezTo>
                    <a:pt x="1056" y="264"/>
                    <a:pt x="1224" y="240"/>
                    <a:pt x="1376" y="240"/>
                  </a:cubicBezTo>
                  <a:cubicBezTo>
                    <a:pt x="1528" y="240"/>
                    <a:pt x="1616" y="288"/>
                    <a:pt x="1760" y="288"/>
                  </a:cubicBezTo>
                  <a:cubicBezTo>
                    <a:pt x="1904" y="288"/>
                    <a:pt x="2104" y="240"/>
                    <a:pt x="2240" y="240"/>
                  </a:cubicBezTo>
                  <a:cubicBezTo>
                    <a:pt x="2376" y="240"/>
                    <a:pt x="2432" y="304"/>
                    <a:pt x="2576" y="288"/>
                  </a:cubicBezTo>
                  <a:cubicBezTo>
                    <a:pt x="2720" y="272"/>
                    <a:pt x="2952" y="176"/>
                    <a:pt x="3104" y="144"/>
                  </a:cubicBezTo>
                  <a:cubicBezTo>
                    <a:pt x="3256" y="112"/>
                    <a:pt x="3384" y="112"/>
                    <a:pt x="3488" y="96"/>
                  </a:cubicBezTo>
                  <a:cubicBezTo>
                    <a:pt x="3592" y="80"/>
                    <a:pt x="3680" y="64"/>
                    <a:pt x="3728" y="48"/>
                  </a:cubicBezTo>
                  <a:cubicBezTo>
                    <a:pt x="3776" y="32"/>
                    <a:pt x="3776" y="16"/>
                    <a:pt x="3776" y="0"/>
                  </a:cubicBezTo>
                </a:path>
              </a:pathLst>
            </a:custGeom>
            <a:noFill/>
            <a:ln w="38100">
              <a:solidFill>
                <a:srgbClr val="FFFF00"/>
              </a:solidFill>
              <a:round/>
              <a:headEnd/>
              <a:tailEnd/>
            </a:ln>
          </p:spPr>
          <p:txBody>
            <a:bodyPr wrap="none" anchor="ctr">
              <a:spAutoFit/>
            </a:bodyPr>
            <a:lstStyle/>
            <a:p>
              <a:endParaRPr lang="en-US"/>
            </a:p>
          </p:txBody>
        </p:sp>
      </p:grpSp>
      <p:grpSp>
        <p:nvGrpSpPr>
          <p:cNvPr id="8" name="Group 56"/>
          <p:cNvGrpSpPr>
            <a:grpSpLocks/>
          </p:cNvGrpSpPr>
          <p:nvPr/>
        </p:nvGrpSpPr>
        <p:grpSpPr bwMode="auto">
          <a:xfrm>
            <a:off x="430213" y="3678238"/>
            <a:ext cx="8097837" cy="2789237"/>
            <a:chOff x="136" y="2384"/>
            <a:chExt cx="5481" cy="1744"/>
          </a:xfrm>
        </p:grpSpPr>
        <p:sp>
          <p:nvSpPr>
            <p:cNvPr id="32779" name="Freeform 57"/>
            <p:cNvSpPr>
              <a:spLocks/>
            </p:cNvSpPr>
            <p:nvPr/>
          </p:nvSpPr>
          <p:spPr bwMode="auto">
            <a:xfrm>
              <a:off x="136" y="3168"/>
              <a:ext cx="152" cy="480"/>
            </a:xfrm>
            <a:custGeom>
              <a:avLst/>
              <a:gdLst>
                <a:gd name="T0" fmla="*/ 152 w 152"/>
                <a:gd name="T1" fmla="*/ 0 h 480"/>
                <a:gd name="T2" fmla="*/ 8 w 152"/>
                <a:gd name="T3" fmla="*/ 240 h 480"/>
                <a:gd name="T4" fmla="*/ 104 w 152"/>
                <a:gd name="T5" fmla="*/ 480 h 480"/>
                <a:gd name="T6" fmla="*/ 0 60000 65536"/>
                <a:gd name="T7" fmla="*/ 0 60000 65536"/>
                <a:gd name="T8" fmla="*/ 0 60000 65536"/>
                <a:gd name="T9" fmla="*/ 0 w 152"/>
                <a:gd name="T10" fmla="*/ 0 h 480"/>
                <a:gd name="T11" fmla="*/ 152 w 152"/>
                <a:gd name="T12" fmla="*/ 480 h 480"/>
              </a:gdLst>
              <a:ahLst/>
              <a:cxnLst>
                <a:cxn ang="T6">
                  <a:pos x="T0" y="T1"/>
                </a:cxn>
                <a:cxn ang="T7">
                  <a:pos x="T2" y="T3"/>
                </a:cxn>
                <a:cxn ang="T8">
                  <a:pos x="T4" y="T5"/>
                </a:cxn>
              </a:cxnLst>
              <a:rect l="T9" t="T10" r="T11" b="T12"/>
              <a:pathLst>
                <a:path w="152" h="480">
                  <a:moveTo>
                    <a:pt x="152" y="0"/>
                  </a:moveTo>
                  <a:cubicBezTo>
                    <a:pt x="84" y="80"/>
                    <a:pt x="16" y="160"/>
                    <a:pt x="8" y="240"/>
                  </a:cubicBezTo>
                  <a:cubicBezTo>
                    <a:pt x="0" y="320"/>
                    <a:pt x="52" y="400"/>
                    <a:pt x="104" y="480"/>
                  </a:cubicBezTo>
                </a:path>
              </a:pathLst>
            </a:custGeom>
            <a:solidFill>
              <a:srgbClr val="DBE5E5">
                <a:alpha val="25882"/>
              </a:srgbClr>
            </a:solidFill>
            <a:ln w="38100" cap="rnd">
              <a:solidFill>
                <a:schemeClr val="folHlink"/>
              </a:solidFill>
              <a:prstDash val="sysDot"/>
              <a:round/>
              <a:headEnd/>
              <a:tailEnd/>
            </a:ln>
          </p:spPr>
          <p:txBody>
            <a:bodyPr wrap="none" anchor="ctr">
              <a:spAutoFit/>
            </a:bodyPr>
            <a:lstStyle/>
            <a:p>
              <a:endParaRPr lang="en-US"/>
            </a:p>
          </p:txBody>
        </p:sp>
        <p:sp>
          <p:nvSpPr>
            <p:cNvPr id="32780" name="Freeform 58"/>
            <p:cNvSpPr>
              <a:spLocks/>
            </p:cNvSpPr>
            <p:nvPr/>
          </p:nvSpPr>
          <p:spPr bwMode="auto">
            <a:xfrm>
              <a:off x="1104" y="2384"/>
              <a:ext cx="3840" cy="256"/>
            </a:xfrm>
            <a:custGeom>
              <a:avLst/>
              <a:gdLst>
                <a:gd name="T0" fmla="*/ 3840 w 3840"/>
                <a:gd name="T1" fmla="*/ 256 h 256"/>
                <a:gd name="T2" fmla="*/ 1728 w 3840"/>
                <a:gd name="T3" fmla="*/ 16 h 256"/>
                <a:gd name="T4" fmla="*/ 0 w 3840"/>
                <a:gd name="T5" fmla="*/ 160 h 256"/>
                <a:gd name="T6" fmla="*/ 0 60000 65536"/>
                <a:gd name="T7" fmla="*/ 0 60000 65536"/>
                <a:gd name="T8" fmla="*/ 0 60000 65536"/>
                <a:gd name="T9" fmla="*/ 0 w 3840"/>
                <a:gd name="T10" fmla="*/ 0 h 256"/>
                <a:gd name="T11" fmla="*/ 3840 w 3840"/>
                <a:gd name="T12" fmla="*/ 256 h 256"/>
              </a:gdLst>
              <a:ahLst/>
              <a:cxnLst>
                <a:cxn ang="T6">
                  <a:pos x="T0" y="T1"/>
                </a:cxn>
                <a:cxn ang="T7">
                  <a:pos x="T2" y="T3"/>
                </a:cxn>
                <a:cxn ang="T8">
                  <a:pos x="T4" y="T5"/>
                </a:cxn>
              </a:cxnLst>
              <a:rect l="T9" t="T10" r="T11" b="T12"/>
              <a:pathLst>
                <a:path w="3840" h="256">
                  <a:moveTo>
                    <a:pt x="3840" y="256"/>
                  </a:moveTo>
                  <a:cubicBezTo>
                    <a:pt x="3104" y="144"/>
                    <a:pt x="2368" y="32"/>
                    <a:pt x="1728" y="16"/>
                  </a:cubicBezTo>
                  <a:cubicBezTo>
                    <a:pt x="1088" y="0"/>
                    <a:pt x="344" y="144"/>
                    <a:pt x="0" y="160"/>
                  </a:cubicBezTo>
                </a:path>
              </a:pathLst>
            </a:custGeom>
            <a:solidFill>
              <a:srgbClr val="DBE5E5">
                <a:alpha val="25882"/>
              </a:srgbClr>
            </a:solidFill>
            <a:ln w="28575" cap="rnd">
              <a:solidFill>
                <a:schemeClr val="folHlink"/>
              </a:solidFill>
              <a:prstDash val="sysDot"/>
              <a:round/>
              <a:headEnd/>
              <a:tailEnd/>
            </a:ln>
          </p:spPr>
          <p:txBody>
            <a:bodyPr wrap="none" anchor="ctr">
              <a:spAutoFit/>
            </a:bodyPr>
            <a:lstStyle/>
            <a:p>
              <a:endParaRPr lang="en-US"/>
            </a:p>
          </p:txBody>
        </p:sp>
        <p:sp>
          <p:nvSpPr>
            <p:cNvPr id="32781" name="Freeform 59"/>
            <p:cNvSpPr>
              <a:spLocks/>
            </p:cNvSpPr>
            <p:nvPr/>
          </p:nvSpPr>
          <p:spPr bwMode="auto">
            <a:xfrm>
              <a:off x="288" y="2544"/>
              <a:ext cx="816" cy="576"/>
            </a:xfrm>
            <a:custGeom>
              <a:avLst/>
              <a:gdLst>
                <a:gd name="T0" fmla="*/ 816 w 816"/>
                <a:gd name="T1" fmla="*/ 0 h 576"/>
                <a:gd name="T2" fmla="*/ 240 w 816"/>
                <a:gd name="T3" fmla="*/ 336 h 576"/>
                <a:gd name="T4" fmla="*/ 0 w 816"/>
                <a:gd name="T5" fmla="*/ 576 h 576"/>
                <a:gd name="T6" fmla="*/ 0 60000 65536"/>
                <a:gd name="T7" fmla="*/ 0 60000 65536"/>
                <a:gd name="T8" fmla="*/ 0 60000 65536"/>
                <a:gd name="T9" fmla="*/ 0 w 816"/>
                <a:gd name="T10" fmla="*/ 0 h 576"/>
                <a:gd name="T11" fmla="*/ 816 w 816"/>
                <a:gd name="T12" fmla="*/ 576 h 576"/>
              </a:gdLst>
              <a:ahLst/>
              <a:cxnLst>
                <a:cxn ang="T6">
                  <a:pos x="T0" y="T1"/>
                </a:cxn>
                <a:cxn ang="T7">
                  <a:pos x="T2" y="T3"/>
                </a:cxn>
                <a:cxn ang="T8">
                  <a:pos x="T4" y="T5"/>
                </a:cxn>
              </a:cxnLst>
              <a:rect l="T9" t="T10" r="T11" b="T12"/>
              <a:pathLst>
                <a:path w="816" h="576">
                  <a:moveTo>
                    <a:pt x="816" y="0"/>
                  </a:moveTo>
                  <a:cubicBezTo>
                    <a:pt x="596" y="120"/>
                    <a:pt x="376" y="240"/>
                    <a:pt x="240" y="336"/>
                  </a:cubicBezTo>
                  <a:cubicBezTo>
                    <a:pt x="104" y="432"/>
                    <a:pt x="52" y="504"/>
                    <a:pt x="0" y="576"/>
                  </a:cubicBezTo>
                </a:path>
              </a:pathLst>
            </a:custGeom>
            <a:solidFill>
              <a:srgbClr val="DBE5E5">
                <a:alpha val="25882"/>
              </a:srgbClr>
            </a:solidFill>
            <a:ln w="38100" cap="rnd">
              <a:solidFill>
                <a:schemeClr val="folHlink"/>
              </a:solidFill>
              <a:prstDash val="sysDot"/>
              <a:round/>
              <a:headEnd/>
              <a:tailEnd/>
            </a:ln>
          </p:spPr>
          <p:txBody>
            <a:bodyPr wrap="none" anchor="ctr">
              <a:spAutoFit/>
            </a:bodyPr>
            <a:lstStyle/>
            <a:p>
              <a:endParaRPr lang="en-US"/>
            </a:p>
          </p:txBody>
        </p:sp>
        <p:sp>
          <p:nvSpPr>
            <p:cNvPr id="32782" name="Freeform 60"/>
            <p:cNvSpPr>
              <a:spLocks/>
            </p:cNvSpPr>
            <p:nvPr/>
          </p:nvSpPr>
          <p:spPr bwMode="auto">
            <a:xfrm>
              <a:off x="4992" y="2640"/>
              <a:ext cx="624" cy="672"/>
            </a:xfrm>
            <a:custGeom>
              <a:avLst/>
              <a:gdLst>
                <a:gd name="T0" fmla="*/ 0 w 624"/>
                <a:gd name="T1" fmla="*/ 0 h 672"/>
                <a:gd name="T2" fmla="*/ 384 w 624"/>
                <a:gd name="T3" fmla="*/ 336 h 672"/>
                <a:gd name="T4" fmla="*/ 624 w 624"/>
                <a:gd name="T5" fmla="*/ 672 h 672"/>
                <a:gd name="T6" fmla="*/ 0 60000 65536"/>
                <a:gd name="T7" fmla="*/ 0 60000 65536"/>
                <a:gd name="T8" fmla="*/ 0 60000 65536"/>
                <a:gd name="T9" fmla="*/ 0 w 624"/>
                <a:gd name="T10" fmla="*/ 0 h 672"/>
                <a:gd name="T11" fmla="*/ 624 w 624"/>
                <a:gd name="T12" fmla="*/ 672 h 672"/>
              </a:gdLst>
              <a:ahLst/>
              <a:cxnLst>
                <a:cxn ang="T6">
                  <a:pos x="T0" y="T1"/>
                </a:cxn>
                <a:cxn ang="T7">
                  <a:pos x="T2" y="T3"/>
                </a:cxn>
                <a:cxn ang="T8">
                  <a:pos x="T4" y="T5"/>
                </a:cxn>
              </a:cxnLst>
              <a:rect l="T9" t="T10" r="T11" b="T12"/>
              <a:pathLst>
                <a:path w="624" h="672">
                  <a:moveTo>
                    <a:pt x="0" y="0"/>
                  </a:moveTo>
                  <a:cubicBezTo>
                    <a:pt x="140" y="112"/>
                    <a:pt x="280" y="224"/>
                    <a:pt x="384" y="336"/>
                  </a:cubicBezTo>
                  <a:cubicBezTo>
                    <a:pt x="488" y="448"/>
                    <a:pt x="556" y="560"/>
                    <a:pt x="624" y="672"/>
                  </a:cubicBezTo>
                </a:path>
              </a:pathLst>
            </a:custGeom>
            <a:solidFill>
              <a:srgbClr val="DBE5E5">
                <a:alpha val="25882"/>
              </a:srgbClr>
            </a:solidFill>
            <a:ln w="38100" cap="rnd">
              <a:solidFill>
                <a:schemeClr val="folHlink"/>
              </a:solidFill>
              <a:prstDash val="sysDot"/>
              <a:round/>
              <a:headEnd/>
              <a:tailEnd/>
            </a:ln>
          </p:spPr>
          <p:txBody>
            <a:bodyPr wrap="none" anchor="ctr">
              <a:spAutoFit/>
            </a:bodyPr>
            <a:lstStyle/>
            <a:p>
              <a:endParaRPr lang="en-US"/>
            </a:p>
          </p:txBody>
        </p:sp>
        <p:sp>
          <p:nvSpPr>
            <p:cNvPr id="32783" name="Freeform 61"/>
            <p:cNvSpPr>
              <a:spLocks/>
            </p:cNvSpPr>
            <p:nvPr/>
          </p:nvSpPr>
          <p:spPr bwMode="auto">
            <a:xfrm>
              <a:off x="5616" y="3312"/>
              <a:ext cx="1" cy="816"/>
            </a:xfrm>
            <a:custGeom>
              <a:avLst/>
              <a:gdLst>
                <a:gd name="T0" fmla="*/ 0 w 1"/>
                <a:gd name="T1" fmla="*/ 0 h 816"/>
                <a:gd name="T2" fmla="*/ 0 w 1"/>
                <a:gd name="T3" fmla="*/ 336 h 816"/>
                <a:gd name="T4" fmla="*/ 0 w 1"/>
                <a:gd name="T5" fmla="*/ 816 h 816"/>
                <a:gd name="T6" fmla="*/ 0 60000 65536"/>
                <a:gd name="T7" fmla="*/ 0 60000 65536"/>
                <a:gd name="T8" fmla="*/ 0 60000 65536"/>
                <a:gd name="T9" fmla="*/ 0 w 1"/>
                <a:gd name="T10" fmla="*/ 0 h 816"/>
                <a:gd name="T11" fmla="*/ 1 w 1"/>
                <a:gd name="T12" fmla="*/ 816 h 816"/>
              </a:gdLst>
              <a:ahLst/>
              <a:cxnLst>
                <a:cxn ang="T6">
                  <a:pos x="T0" y="T1"/>
                </a:cxn>
                <a:cxn ang="T7">
                  <a:pos x="T2" y="T3"/>
                </a:cxn>
                <a:cxn ang="T8">
                  <a:pos x="T4" y="T5"/>
                </a:cxn>
              </a:cxnLst>
              <a:rect l="T9" t="T10" r="T11" b="T12"/>
              <a:pathLst>
                <a:path w="1" h="816">
                  <a:moveTo>
                    <a:pt x="0" y="0"/>
                  </a:moveTo>
                  <a:cubicBezTo>
                    <a:pt x="0" y="100"/>
                    <a:pt x="0" y="200"/>
                    <a:pt x="0" y="336"/>
                  </a:cubicBezTo>
                  <a:cubicBezTo>
                    <a:pt x="0" y="472"/>
                    <a:pt x="0" y="736"/>
                    <a:pt x="0" y="816"/>
                  </a:cubicBezTo>
                </a:path>
              </a:pathLst>
            </a:custGeom>
            <a:solidFill>
              <a:srgbClr val="DBE5E5">
                <a:alpha val="25882"/>
              </a:srgbClr>
            </a:solidFill>
            <a:ln w="38100" cap="rnd">
              <a:solidFill>
                <a:schemeClr val="folHlink"/>
              </a:solidFill>
              <a:prstDash val="sysDot"/>
              <a:round/>
              <a:headEnd/>
              <a:tailEnd/>
            </a:ln>
          </p:spPr>
          <p:txBody>
            <a:bodyPr wrap="none" anchor="ctr">
              <a:spAutoFit/>
            </a:bodyPr>
            <a:lstStyle/>
            <a:p>
              <a:endParaRPr lang="en-US"/>
            </a:p>
          </p:txBody>
        </p:sp>
        <p:sp>
          <p:nvSpPr>
            <p:cNvPr id="32784" name="Freeform 62"/>
            <p:cNvSpPr>
              <a:spLocks/>
            </p:cNvSpPr>
            <p:nvPr/>
          </p:nvSpPr>
          <p:spPr bwMode="auto">
            <a:xfrm>
              <a:off x="3648" y="3928"/>
              <a:ext cx="1968" cy="200"/>
            </a:xfrm>
            <a:custGeom>
              <a:avLst/>
              <a:gdLst>
                <a:gd name="T0" fmla="*/ 1968 w 1968"/>
                <a:gd name="T1" fmla="*/ 152 h 200"/>
                <a:gd name="T2" fmla="*/ 864 w 1968"/>
                <a:gd name="T3" fmla="*/ 8 h 200"/>
                <a:gd name="T4" fmla="*/ 0 w 1968"/>
                <a:gd name="T5" fmla="*/ 200 h 200"/>
                <a:gd name="T6" fmla="*/ 0 60000 65536"/>
                <a:gd name="T7" fmla="*/ 0 60000 65536"/>
                <a:gd name="T8" fmla="*/ 0 60000 65536"/>
                <a:gd name="T9" fmla="*/ 0 w 1968"/>
                <a:gd name="T10" fmla="*/ 0 h 200"/>
                <a:gd name="T11" fmla="*/ 1968 w 1968"/>
                <a:gd name="T12" fmla="*/ 200 h 200"/>
              </a:gdLst>
              <a:ahLst/>
              <a:cxnLst>
                <a:cxn ang="T6">
                  <a:pos x="T0" y="T1"/>
                </a:cxn>
                <a:cxn ang="T7">
                  <a:pos x="T2" y="T3"/>
                </a:cxn>
                <a:cxn ang="T8">
                  <a:pos x="T4" y="T5"/>
                </a:cxn>
              </a:cxnLst>
              <a:rect l="T9" t="T10" r="T11" b="T12"/>
              <a:pathLst>
                <a:path w="1968" h="200">
                  <a:moveTo>
                    <a:pt x="1968" y="152"/>
                  </a:moveTo>
                  <a:cubicBezTo>
                    <a:pt x="1580" y="76"/>
                    <a:pt x="1192" y="0"/>
                    <a:pt x="864" y="8"/>
                  </a:cubicBezTo>
                  <a:cubicBezTo>
                    <a:pt x="536" y="16"/>
                    <a:pt x="268" y="108"/>
                    <a:pt x="0" y="200"/>
                  </a:cubicBezTo>
                </a:path>
              </a:pathLst>
            </a:custGeom>
            <a:solidFill>
              <a:srgbClr val="DBE5E5">
                <a:alpha val="25882"/>
              </a:srgbClr>
            </a:solidFill>
            <a:ln w="38100" cap="rnd">
              <a:solidFill>
                <a:schemeClr val="folHlink"/>
              </a:solidFill>
              <a:prstDash val="sysDot"/>
              <a:round/>
              <a:headEnd/>
              <a:tailEnd/>
            </a:ln>
          </p:spPr>
          <p:txBody>
            <a:bodyPr wrap="none" anchor="ctr">
              <a:spAutoFit/>
            </a:bodyPr>
            <a:lstStyle/>
            <a:p>
              <a:endParaRPr lang="en-US"/>
            </a:p>
          </p:txBody>
        </p:sp>
        <p:sp>
          <p:nvSpPr>
            <p:cNvPr id="32785" name="Freeform 63"/>
            <p:cNvSpPr>
              <a:spLocks/>
            </p:cNvSpPr>
            <p:nvPr/>
          </p:nvSpPr>
          <p:spPr bwMode="auto">
            <a:xfrm>
              <a:off x="240" y="3616"/>
              <a:ext cx="3408" cy="512"/>
            </a:xfrm>
            <a:custGeom>
              <a:avLst/>
              <a:gdLst>
                <a:gd name="T0" fmla="*/ 3408 w 3408"/>
                <a:gd name="T1" fmla="*/ 512 h 512"/>
                <a:gd name="T2" fmla="*/ 1824 w 3408"/>
                <a:gd name="T3" fmla="*/ 80 h 512"/>
                <a:gd name="T4" fmla="*/ 0 w 3408"/>
                <a:gd name="T5" fmla="*/ 32 h 512"/>
                <a:gd name="T6" fmla="*/ 0 60000 65536"/>
                <a:gd name="T7" fmla="*/ 0 60000 65536"/>
                <a:gd name="T8" fmla="*/ 0 60000 65536"/>
                <a:gd name="T9" fmla="*/ 0 w 3408"/>
                <a:gd name="T10" fmla="*/ 0 h 512"/>
                <a:gd name="T11" fmla="*/ 3408 w 3408"/>
                <a:gd name="T12" fmla="*/ 512 h 512"/>
              </a:gdLst>
              <a:ahLst/>
              <a:cxnLst>
                <a:cxn ang="T6">
                  <a:pos x="T0" y="T1"/>
                </a:cxn>
                <a:cxn ang="T7">
                  <a:pos x="T2" y="T3"/>
                </a:cxn>
                <a:cxn ang="T8">
                  <a:pos x="T4" y="T5"/>
                </a:cxn>
              </a:cxnLst>
              <a:rect l="T9" t="T10" r="T11" b="T12"/>
              <a:pathLst>
                <a:path w="3408" h="512">
                  <a:moveTo>
                    <a:pt x="3408" y="512"/>
                  </a:moveTo>
                  <a:cubicBezTo>
                    <a:pt x="2900" y="336"/>
                    <a:pt x="2392" y="160"/>
                    <a:pt x="1824" y="80"/>
                  </a:cubicBezTo>
                  <a:cubicBezTo>
                    <a:pt x="1256" y="0"/>
                    <a:pt x="628" y="16"/>
                    <a:pt x="0" y="32"/>
                  </a:cubicBezTo>
                </a:path>
              </a:pathLst>
            </a:custGeom>
            <a:solidFill>
              <a:srgbClr val="DBE5E5">
                <a:alpha val="25882"/>
              </a:srgbClr>
            </a:solidFill>
            <a:ln w="38100" cap="rnd">
              <a:solidFill>
                <a:schemeClr val="folHlink"/>
              </a:solidFill>
              <a:prstDash val="sysDot"/>
              <a:round/>
              <a:headEnd/>
              <a:tailEnd/>
            </a:ln>
          </p:spPr>
          <p:txBody>
            <a:bodyPr wrap="none" anchor="ctr">
              <a:spAutoFit/>
            </a:bodyPr>
            <a:lstStyle/>
            <a:p>
              <a:endParaRPr lang="en-US"/>
            </a:p>
          </p:txBody>
        </p:sp>
        <p:sp>
          <p:nvSpPr>
            <p:cNvPr id="32786" name="Freeform 64"/>
            <p:cNvSpPr>
              <a:spLocks/>
            </p:cNvSpPr>
            <p:nvPr/>
          </p:nvSpPr>
          <p:spPr bwMode="auto">
            <a:xfrm>
              <a:off x="192" y="2928"/>
              <a:ext cx="5088" cy="480"/>
            </a:xfrm>
            <a:custGeom>
              <a:avLst/>
              <a:gdLst>
                <a:gd name="T0" fmla="*/ 5088 w 5088"/>
                <a:gd name="T1" fmla="*/ 0 h 480"/>
                <a:gd name="T2" fmla="*/ 4368 w 5088"/>
                <a:gd name="T3" fmla="*/ 144 h 480"/>
                <a:gd name="T4" fmla="*/ 3936 w 5088"/>
                <a:gd name="T5" fmla="*/ 144 h 480"/>
                <a:gd name="T6" fmla="*/ 3168 w 5088"/>
                <a:gd name="T7" fmla="*/ 144 h 480"/>
                <a:gd name="T8" fmla="*/ 2352 w 5088"/>
                <a:gd name="T9" fmla="*/ 144 h 480"/>
                <a:gd name="T10" fmla="*/ 1728 w 5088"/>
                <a:gd name="T11" fmla="*/ 96 h 480"/>
                <a:gd name="T12" fmla="*/ 1344 w 5088"/>
                <a:gd name="T13" fmla="*/ 48 h 480"/>
                <a:gd name="T14" fmla="*/ 1056 w 5088"/>
                <a:gd name="T15" fmla="*/ 48 h 480"/>
                <a:gd name="T16" fmla="*/ 336 w 5088"/>
                <a:gd name="T17" fmla="*/ 240 h 480"/>
                <a:gd name="T18" fmla="*/ 96 w 5088"/>
                <a:gd name="T19" fmla="*/ 432 h 480"/>
                <a:gd name="T20" fmla="*/ 0 w 5088"/>
                <a:gd name="T21" fmla="*/ 480 h 4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88"/>
                <a:gd name="T34" fmla="*/ 0 h 480"/>
                <a:gd name="T35" fmla="*/ 5088 w 5088"/>
                <a:gd name="T36" fmla="*/ 480 h 4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88" h="480">
                  <a:moveTo>
                    <a:pt x="5088" y="0"/>
                  </a:moveTo>
                  <a:cubicBezTo>
                    <a:pt x="4824" y="60"/>
                    <a:pt x="4560" y="120"/>
                    <a:pt x="4368" y="144"/>
                  </a:cubicBezTo>
                  <a:cubicBezTo>
                    <a:pt x="4176" y="168"/>
                    <a:pt x="4136" y="144"/>
                    <a:pt x="3936" y="144"/>
                  </a:cubicBezTo>
                  <a:cubicBezTo>
                    <a:pt x="3736" y="144"/>
                    <a:pt x="3432" y="144"/>
                    <a:pt x="3168" y="144"/>
                  </a:cubicBezTo>
                  <a:cubicBezTo>
                    <a:pt x="2904" y="144"/>
                    <a:pt x="2592" y="152"/>
                    <a:pt x="2352" y="144"/>
                  </a:cubicBezTo>
                  <a:cubicBezTo>
                    <a:pt x="2112" y="136"/>
                    <a:pt x="1896" y="112"/>
                    <a:pt x="1728" y="96"/>
                  </a:cubicBezTo>
                  <a:cubicBezTo>
                    <a:pt x="1560" y="80"/>
                    <a:pt x="1456" y="56"/>
                    <a:pt x="1344" y="48"/>
                  </a:cubicBezTo>
                  <a:cubicBezTo>
                    <a:pt x="1232" y="40"/>
                    <a:pt x="1224" y="16"/>
                    <a:pt x="1056" y="48"/>
                  </a:cubicBezTo>
                  <a:cubicBezTo>
                    <a:pt x="888" y="80"/>
                    <a:pt x="496" y="176"/>
                    <a:pt x="336" y="240"/>
                  </a:cubicBezTo>
                  <a:cubicBezTo>
                    <a:pt x="176" y="304"/>
                    <a:pt x="152" y="392"/>
                    <a:pt x="96" y="432"/>
                  </a:cubicBezTo>
                  <a:cubicBezTo>
                    <a:pt x="40" y="472"/>
                    <a:pt x="20" y="476"/>
                    <a:pt x="0" y="480"/>
                  </a:cubicBezTo>
                </a:path>
              </a:pathLst>
            </a:custGeom>
            <a:solidFill>
              <a:srgbClr val="DBE5E5">
                <a:alpha val="25882"/>
              </a:srgbClr>
            </a:solidFill>
            <a:ln w="38100" cap="rnd">
              <a:solidFill>
                <a:schemeClr val="folHlink"/>
              </a:solidFill>
              <a:prstDash val="sysDot"/>
              <a:round/>
              <a:headEnd/>
              <a:tailEnd/>
            </a:ln>
          </p:spPr>
          <p:txBody>
            <a:bodyPr wrap="none" anchor="ctr">
              <a:spAutoFit/>
            </a:bodyPr>
            <a:lstStyle/>
            <a:p>
              <a:endParaRPr lang="en-US"/>
            </a:p>
          </p:txBody>
        </p:sp>
        <p:sp>
          <p:nvSpPr>
            <p:cNvPr id="32787" name="Freeform 65"/>
            <p:cNvSpPr>
              <a:spLocks/>
            </p:cNvSpPr>
            <p:nvPr/>
          </p:nvSpPr>
          <p:spPr bwMode="auto">
            <a:xfrm>
              <a:off x="3432" y="2520"/>
              <a:ext cx="192" cy="1464"/>
            </a:xfrm>
            <a:custGeom>
              <a:avLst/>
              <a:gdLst>
                <a:gd name="T0" fmla="*/ 24 w 192"/>
                <a:gd name="T1" fmla="*/ 72 h 1464"/>
                <a:gd name="T2" fmla="*/ 72 w 192"/>
                <a:gd name="T3" fmla="*/ 72 h 1464"/>
                <a:gd name="T4" fmla="*/ 24 w 192"/>
                <a:gd name="T5" fmla="*/ 504 h 1464"/>
                <a:gd name="T6" fmla="*/ 24 w 192"/>
                <a:gd name="T7" fmla="*/ 888 h 1464"/>
                <a:gd name="T8" fmla="*/ 168 w 192"/>
                <a:gd name="T9" fmla="*/ 1176 h 1464"/>
                <a:gd name="T10" fmla="*/ 168 w 192"/>
                <a:gd name="T11" fmla="*/ 1464 h 1464"/>
                <a:gd name="T12" fmla="*/ 0 60000 65536"/>
                <a:gd name="T13" fmla="*/ 0 60000 65536"/>
                <a:gd name="T14" fmla="*/ 0 60000 65536"/>
                <a:gd name="T15" fmla="*/ 0 60000 65536"/>
                <a:gd name="T16" fmla="*/ 0 60000 65536"/>
                <a:gd name="T17" fmla="*/ 0 60000 65536"/>
                <a:gd name="T18" fmla="*/ 0 w 192"/>
                <a:gd name="T19" fmla="*/ 0 h 1464"/>
                <a:gd name="T20" fmla="*/ 192 w 192"/>
                <a:gd name="T21" fmla="*/ 1464 h 1464"/>
              </a:gdLst>
              <a:ahLst/>
              <a:cxnLst>
                <a:cxn ang="T12">
                  <a:pos x="T0" y="T1"/>
                </a:cxn>
                <a:cxn ang="T13">
                  <a:pos x="T2" y="T3"/>
                </a:cxn>
                <a:cxn ang="T14">
                  <a:pos x="T4" y="T5"/>
                </a:cxn>
                <a:cxn ang="T15">
                  <a:pos x="T6" y="T7"/>
                </a:cxn>
                <a:cxn ang="T16">
                  <a:pos x="T8" y="T9"/>
                </a:cxn>
                <a:cxn ang="T17">
                  <a:pos x="T10" y="T11"/>
                </a:cxn>
              </a:cxnLst>
              <a:rect l="T18" t="T19" r="T20" b="T21"/>
              <a:pathLst>
                <a:path w="192" h="1464">
                  <a:moveTo>
                    <a:pt x="24" y="72"/>
                  </a:moveTo>
                  <a:cubicBezTo>
                    <a:pt x="48" y="36"/>
                    <a:pt x="72" y="0"/>
                    <a:pt x="72" y="72"/>
                  </a:cubicBezTo>
                  <a:cubicBezTo>
                    <a:pt x="72" y="144"/>
                    <a:pt x="32" y="368"/>
                    <a:pt x="24" y="504"/>
                  </a:cubicBezTo>
                  <a:cubicBezTo>
                    <a:pt x="16" y="640"/>
                    <a:pt x="0" y="776"/>
                    <a:pt x="24" y="888"/>
                  </a:cubicBezTo>
                  <a:cubicBezTo>
                    <a:pt x="48" y="1000"/>
                    <a:pt x="144" y="1080"/>
                    <a:pt x="168" y="1176"/>
                  </a:cubicBezTo>
                  <a:cubicBezTo>
                    <a:pt x="192" y="1272"/>
                    <a:pt x="168" y="1416"/>
                    <a:pt x="168" y="1464"/>
                  </a:cubicBezTo>
                </a:path>
              </a:pathLst>
            </a:custGeom>
            <a:solidFill>
              <a:srgbClr val="DBE5E5">
                <a:alpha val="25882"/>
              </a:srgbClr>
            </a:solidFill>
            <a:ln w="38100" cap="rnd">
              <a:solidFill>
                <a:schemeClr val="folHlink"/>
              </a:solidFill>
              <a:prstDash val="sysDot"/>
              <a:round/>
              <a:headEnd/>
              <a:tailEnd/>
            </a:ln>
          </p:spPr>
          <p:txBody>
            <a:bodyPr wrap="none" anchor="ctr">
              <a:spAutoFit/>
            </a:bodyPr>
            <a:lstStyle/>
            <a:p>
              <a:endParaRPr lang="en-US"/>
            </a:p>
          </p:txBody>
        </p:sp>
        <p:sp>
          <p:nvSpPr>
            <p:cNvPr id="32788" name="Freeform 66"/>
            <p:cNvSpPr>
              <a:spLocks/>
            </p:cNvSpPr>
            <p:nvPr/>
          </p:nvSpPr>
          <p:spPr bwMode="auto">
            <a:xfrm>
              <a:off x="3456" y="2448"/>
              <a:ext cx="1152" cy="1488"/>
            </a:xfrm>
            <a:custGeom>
              <a:avLst/>
              <a:gdLst>
                <a:gd name="T0" fmla="*/ 0 w 1152"/>
                <a:gd name="T1" fmla="*/ 0 h 1488"/>
                <a:gd name="T2" fmla="*/ 48 w 1152"/>
                <a:gd name="T3" fmla="*/ 192 h 1488"/>
                <a:gd name="T4" fmla="*/ 240 w 1152"/>
                <a:gd name="T5" fmla="*/ 384 h 1488"/>
                <a:gd name="T6" fmla="*/ 480 w 1152"/>
                <a:gd name="T7" fmla="*/ 528 h 1488"/>
                <a:gd name="T8" fmla="*/ 672 w 1152"/>
                <a:gd name="T9" fmla="*/ 912 h 1488"/>
                <a:gd name="T10" fmla="*/ 672 w 1152"/>
                <a:gd name="T11" fmla="*/ 1248 h 1488"/>
                <a:gd name="T12" fmla="*/ 1152 w 1152"/>
                <a:gd name="T13" fmla="*/ 1488 h 1488"/>
                <a:gd name="T14" fmla="*/ 0 60000 65536"/>
                <a:gd name="T15" fmla="*/ 0 60000 65536"/>
                <a:gd name="T16" fmla="*/ 0 60000 65536"/>
                <a:gd name="T17" fmla="*/ 0 60000 65536"/>
                <a:gd name="T18" fmla="*/ 0 60000 65536"/>
                <a:gd name="T19" fmla="*/ 0 60000 65536"/>
                <a:gd name="T20" fmla="*/ 0 60000 65536"/>
                <a:gd name="T21" fmla="*/ 0 w 1152"/>
                <a:gd name="T22" fmla="*/ 0 h 1488"/>
                <a:gd name="T23" fmla="*/ 1152 w 1152"/>
                <a:gd name="T24" fmla="*/ 1488 h 1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1488">
                  <a:moveTo>
                    <a:pt x="0" y="0"/>
                  </a:moveTo>
                  <a:cubicBezTo>
                    <a:pt x="4" y="64"/>
                    <a:pt x="8" y="128"/>
                    <a:pt x="48" y="192"/>
                  </a:cubicBezTo>
                  <a:cubicBezTo>
                    <a:pt x="88" y="256"/>
                    <a:pt x="168" y="328"/>
                    <a:pt x="240" y="384"/>
                  </a:cubicBezTo>
                  <a:cubicBezTo>
                    <a:pt x="312" y="440"/>
                    <a:pt x="408" y="440"/>
                    <a:pt x="480" y="528"/>
                  </a:cubicBezTo>
                  <a:cubicBezTo>
                    <a:pt x="552" y="616"/>
                    <a:pt x="640" y="792"/>
                    <a:pt x="672" y="912"/>
                  </a:cubicBezTo>
                  <a:cubicBezTo>
                    <a:pt x="704" y="1032"/>
                    <a:pt x="592" y="1152"/>
                    <a:pt x="672" y="1248"/>
                  </a:cubicBezTo>
                  <a:cubicBezTo>
                    <a:pt x="752" y="1344"/>
                    <a:pt x="1072" y="1448"/>
                    <a:pt x="1152" y="1488"/>
                  </a:cubicBezTo>
                </a:path>
              </a:pathLst>
            </a:custGeom>
            <a:solidFill>
              <a:srgbClr val="DBE5E5">
                <a:alpha val="25882"/>
              </a:srgbClr>
            </a:solidFill>
            <a:ln w="38100" cap="rnd">
              <a:solidFill>
                <a:schemeClr val="folHlink"/>
              </a:solidFill>
              <a:prstDash val="sysDot"/>
              <a:round/>
              <a:headEnd/>
              <a:tailEnd/>
            </a:ln>
          </p:spPr>
          <p:txBody>
            <a:bodyPr wrap="none" anchor="ctr">
              <a:spAutoFit/>
            </a:bodyPr>
            <a:lstStyle/>
            <a:p>
              <a:endParaRPr lang="en-US"/>
            </a:p>
          </p:txBody>
        </p:sp>
        <p:sp>
          <p:nvSpPr>
            <p:cNvPr id="32789" name="Freeform 67"/>
            <p:cNvSpPr>
              <a:spLocks/>
            </p:cNvSpPr>
            <p:nvPr/>
          </p:nvSpPr>
          <p:spPr bwMode="auto">
            <a:xfrm>
              <a:off x="288" y="2448"/>
              <a:ext cx="1632" cy="1152"/>
            </a:xfrm>
            <a:custGeom>
              <a:avLst/>
              <a:gdLst>
                <a:gd name="T0" fmla="*/ 1632 w 1632"/>
                <a:gd name="T1" fmla="*/ 0 h 1152"/>
                <a:gd name="T2" fmla="*/ 1536 w 1632"/>
                <a:gd name="T3" fmla="*/ 336 h 1152"/>
                <a:gd name="T4" fmla="*/ 1296 w 1632"/>
                <a:gd name="T5" fmla="*/ 528 h 1152"/>
                <a:gd name="T6" fmla="*/ 960 w 1632"/>
                <a:gd name="T7" fmla="*/ 720 h 1152"/>
                <a:gd name="T8" fmla="*/ 528 w 1632"/>
                <a:gd name="T9" fmla="*/ 960 h 1152"/>
                <a:gd name="T10" fmla="*/ 288 w 1632"/>
                <a:gd name="T11" fmla="*/ 1104 h 1152"/>
                <a:gd name="T12" fmla="*/ 0 w 1632"/>
                <a:gd name="T13" fmla="*/ 1152 h 1152"/>
                <a:gd name="T14" fmla="*/ 0 60000 65536"/>
                <a:gd name="T15" fmla="*/ 0 60000 65536"/>
                <a:gd name="T16" fmla="*/ 0 60000 65536"/>
                <a:gd name="T17" fmla="*/ 0 60000 65536"/>
                <a:gd name="T18" fmla="*/ 0 60000 65536"/>
                <a:gd name="T19" fmla="*/ 0 60000 65536"/>
                <a:gd name="T20" fmla="*/ 0 60000 65536"/>
                <a:gd name="T21" fmla="*/ 0 w 1632"/>
                <a:gd name="T22" fmla="*/ 0 h 1152"/>
                <a:gd name="T23" fmla="*/ 1632 w 1632"/>
                <a:gd name="T24" fmla="*/ 1152 h 11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2" h="1152">
                  <a:moveTo>
                    <a:pt x="1632" y="0"/>
                  </a:moveTo>
                  <a:cubicBezTo>
                    <a:pt x="1612" y="124"/>
                    <a:pt x="1592" y="248"/>
                    <a:pt x="1536" y="336"/>
                  </a:cubicBezTo>
                  <a:cubicBezTo>
                    <a:pt x="1480" y="424"/>
                    <a:pt x="1392" y="464"/>
                    <a:pt x="1296" y="528"/>
                  </a:cubicBezTo>
                  <a:cubicBezTo>
                    <a:pt x="1200" y="592"/>
                    <a:pt x="1088" y="648"/>
                    <a:pt x="960" y="720"/>
                  </a:cubicBezTo>
                  <a:cubicBezTo>
                    <a:pt x="832" y="792"/>
                    <a:pt x="640" y="896"/>
                    <a:pt x="528" y="960"/>
                  </a:cubicBezTo>
                  <a:cubicBezTo>
                    <a:pt x="416" y="1024"/>
                    <a:pt x="376" y="1072"/>
                    <a:pt x="288" y="1104"/>
                  </a:cubicBezTo>
                  <a:cubicBezTo>
                    <a:pt x="200" y="1136"/>
                    <a:pt x="48" y="1144"/>
                    <a:pt x="0" y="1152"/>
                  </a:cubicBezTo>
                </a:path>
              </a:pathLst>
            </a:custGeom>
            <a:solidFill>
              <a:srgbClr val="DBE5E5">
                <a:alpha val="25882"/>
              </a:srgbClr>
            </a:solidFill>
            <a:ln w="38100" cap="rnd">
              <a:solidFill>
                <a:schemeClr val="folHlink"/>
              </a:solidFill>
              <a:prstDash val="sysDot"/>
              <a:round/>
              <a:headEnd/>
              <a:tailEnd/>
            </a:ln>
          </p:spPr>
          <p:txBody>
            <a:bodyPr wrap="none" anchor="ctr">
              <a:spAutoFit/>
            </a:bodyPr>
            <a:lstStyle/>
            <a:p>
              <a:endParaRPr lang="en-US"/>
            </a:p>
          </p:txBody>
        </p:sp>
        <p:sp>
          <p:nvSpPr>
            <p:cNvPr id="32790" name="Freeform 68"/>
            <p:cNvSpPr>
              <a:spLocks/>
            </p:cNvSpPr>
            <p:nvPr/>
          </p:nvSpPr>
          <p:spPr bwMode="auto">
            <a:xfrm>
              <a:off x="2640" y="2400"/>
              <a:ext cx="56" cy="672"/>
            </a:xfrm>
            <a:custGeom>
              <a:avLst/>
              <a:gdLst>
                <a:gd name="T0" fmla="*/ 48 w 56"/>
                <a:gd name="T1" fmla="*/ 0 h 672"/>
                <a:gd name="T2" fmla="*/ 48 w 56"/>
                <a:gd name="T3" fmla="*/ 384 h 672"/>
                <a:gd name="T4" fmla="*/ 0 w 56"/>
                <a:gd name="T5" fmla="*/ 672 h 672"/>
                <a:gd name="T6" fmla="*/ 0 60000 65536"/>
                <a:gd name="T7" fmla="*/ 0 60000 65536"/>
                <a:gd name="T8" fmla="*/ 0 60000 65536"/>
                <a:gd name="T9" fmla="*/ 0 w 56"/>
                <a:gd name="T10" fmla="*/ 0 h 672"/>
                <a:gd name="T11" fmla="*/ 56 w 56"/>
                <a:gd name="T12" fmla="*/ 672 h 672"/>
              </a:gdLst>
              <a:ahLst/>
              <a:cxnLst>
                <a:cxn ang="T6">
                  <a:pos x="T0" y="T1"/>
                </a:cxn>
                <a:cxn ang="T7">
                  <a:pos x="T2" y="T3"/>
                </a:cxn>
                <a:cxn ang="T8">
                  <a:pos x="T4" y="T5"/>
                </a:cxn>
              </a:cxnLst>
              <a:rect l="T9" t="T10" r="T11" b="T12"/>
              <a:pathLst>
                <a:path w="56" h="672">
                  <a:moveTo>
                    <a:pt x="48" y="0"/>
                  </a:moveTo>
                  <a:cubicBezTo>
                    <a:pt x="52" y="136"/>
                    <a:pt x="56" y="272"/>
                    <a:pt x="48" y="384"/>
                  </a:cubicBezTo>
                  <a:cubicBezTo>
                    <a:pt x="40" y="496"/>
                    <a:pt x="20" y="584"/>
                    <a:pt x="0" y="672"/>
                  </a:cubicBezTo>
                </a:path>
              </a:pathLst>
            </a:custGeom>
            <a:solidFill>
              <a:srgbClr val="DBE5E5">
                <a:alpha val="25882"/>
              </a:srgbClr>
            </a:solidFill>
            <a:ln w="38100" cap="rnd">
              <a:solidFill>
                <a:schemeClr val="folHlink"/>
              </a:solidFill>
              <a:prstDash val="sysDot"/>
              <a:round/>
              <a:headEnd/>
              <a:tailEnd/>
            </a:ln>
          </p:spPr>
          <p:txBody>
            <a:bodyPr wrap="none" anchor="ctr">
              <a:spAutoFit/>
            </a:bodyPr>
            <a:lstStyle/>
            <a:p>
              <a:endParaRPr lang="en-US"/>
            </a:p>
          </p:txBody>
        </p:sp>
        <p:sp>
          <p:nvSpPr>
            <p:cNvPr id="32791" name="Freeform 69"/>
            <p:cNvSpPr>
              <a:spLocks/>
            </p:cNvSpPr>
            <p:nvPr/>
          </p:nvSpPr>
          <p:spPr bwMode="auto">
            <a:xfrm>
              <a:off x="1840" y="3264"/>
              <a:ext cx="3776" cy="432"/>
            </a:xfrm>
            <a:custGeom>
              <a:avLst/>
              <a:gdLst>
                <a:gd name="T0" fmla="*/ 80 w 3776"/>
                <a:gd name="T1" fmla="*/ 432 h 432"/>
                <a:gd name="T2" fmla="*/ 128 w 3776"/>
                <a:gd name="T3" fmla="*/ 384 h 432"/>
                <a:gd name="T4" fmla="*/ 848 w 3776"/>
                <a:gd name="T5" fmla="*/ 288 h 432"/>
                <a:gd name="T6" fmla="*/ 1376 w 3776"/>
                <a:gd name="T7" fmla="*/ 240 h 432"/>
                <a:gd name="T8" fmla="*/ 1760 w 3776"/>
                <a:gd name="T9" fmla="*/ 288 h 432"/>
                <a:gd name="T10" fmla="*/ 2240 w 3776"/>
                <a:gd name="T11" fmla="*/ 240 h 432"/>
                <a:gd name="T12" fmla="*/ 2576 w 3776"/>
                <a:gd name="T13" fmla="*/ 288 h 432"/>
                <a:gd name="T14" fmla="*/ 3104 w 3776"/>
                <a:gd name="T15" fmla="*/ 144 h 432"/>
                <a:gd name="T16" fmla="*/ 3488 w 3776"/>
                <a:gd name="T17" fmla="*/ 96 h 432"/>
                <a:gd name="T18" fmla="*/ 3728 w 3776"/>
                <a:gd name="T19" fmla="*/ 48 h 432"/>
                <a:gd name="T20" fmla="*/ 3776 w 3776"/>
                <a:gd name="T21" fmla="*/ 0 h 4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76"/>
                <a:gd name="T34" fmla="*/ 0 h 432"/>
                <a:gd name="T35" fmla="*/ 3776 w 3776"/>
                <a:gd name="T36" fmla="*/ 432 h 4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76" h="432">
                  <a:moveTo>
                    <a:pt x="80" y="432"/>
                  </a:moveTo>
                  <a:cubicBezTo>
                    <a:pt x="40" y="420"/>
                    <a:pt x="0" y="408"/>
                    <a:pt x="128" y="384"/>
                  </a:cubicBezTo>
                  <a:cubicBezTo>
                    <a:pt x="256" y="360"/>
                    <a:pt x="640" y="312"/>
                    <a:pt x="848" y="288"/>
                  </a:cubicBezTo>
                  <a:cubicBezTo>
                    <a:pt x="1056" y="264"/>
                    <a:pt x="1224" y="240"/>
                    <a:pt x="1376" y="240"/>
                  </a:cubicBezTo>
                  <a:cubicBezTo>
                    <a:pt x="1528" y="240"/>
                    <a:pt x="1616" y="288"/>
                    <a:pt x="1760" y="288"/>
                  </a:cubicBezTo>
                  <a:cubicBezTo>
                    <a:pt x="1904" y="288"/>
                    <a:pt x="2104" y="240"/>
                    <a:pt x="2240" y="240"/>
                  </a:cubicBezTo>
                  <a:cubicBezTo>
                    <a:pt x="2376" y="240"/>
                    <a:pt x="2432" y="304"/>
                    <a:pt x="2576" y="288"/>
                  </a:cubicBezTo>
                  <a:cubicBezTo>
                    <a:pt x="2720" y="272"/>
                    <a:pt x="2952" y="176"/>
                    <a:pt x="3104" y="144"/>
                  </a:cubicBezTo>
                  <a:cubicBezTo>
                    <a:pt x="3256" y="112"/>
                    <a:pt x="3384" y="112"/>
                    <a:pt x="3488" y="96"/>
                  </a:cubicBezTo>
                  <a:cubicBezTo>
                    <a:pt x="3592" y="80"/>
                    <a:pt x="3680" y="64"/>
                    <a:pt x="3728" y="48"/>
                  </a:cubicBezTo>
                  <a:cubicBezTo>
                    <a:pt x="3776" y="32"/>
                    <a:pt x="3776" y="16"/>
                    <a:pt x="3776" y="0"/>
                  </a:cubicBezTo>
                </a:path>
              </a:pathLst>
            </a:custGeom>
            <a:solidFill>
              <a:srgbClr val="DBE5E5">
                <a:alpha val="25882"/>
              </a:srgbClr>
            </a:solidFill>
            <a:ln w="38100" cap="rnd">
              <a:solidFill>
                <a:schemeClr val="folHlink"/>
              </a:solidFill>
              <a:prstDash val="sysDot"/>
              <a:round/>
              <a:headEnd/>
              <a:tailEnd/>
            </a:ln>
          </p:spPr>
          <p:txBody>
            <a:bodyPr wrap="none" anchor="ctr">
              <a:spAutoFit/>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3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97775"/>
                                        </p:tgtEl>
                                        <p:attrNameLst>
                                          <p:attrName>style.visibility</p:attrName>
                                        </p:attrNameLst>
                                      </p:cBhvr>
                                      <p:to>
                                        <p:strVal val="visible"/>
                                      </p:to>
                                    </p:set>
                                    <p:animEffect transition="in" filter="fade">
                                      <p:cBhvr>
                                        <p:cTn id="10" dur="500"/>
                                        <p:tgtEl>
                                          <p:spTgt spid="139777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2000"/>
                                        <p:tgtEl>
                                          <p:spTgt spid="1397775"/>
                                        </p:tgtEl>
                                      </p:cBhvr>
                                    </p:animEffect>
                                    <p:set>
                                      <p:cBhvr>
                                        <p:cTn id="15" dur="1" fill="hold">
                                          <p:stCondLst>
                                            <p:cond delay="1999"/>
                                          </p:stCondLst>
                                        </p:cTn>
                                        <p:tgtEl>
                                          <p:spTgt spid="1397775"/>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2000"/>
                                        <p:tgtEl>
                                          <p:spTgt spid="7"/>
                                        </p:tgtEl>
                                      </p:cBhvr>
                                    </p:animEffect>
                                    <p:set>
                                      <p:cBhvr>
                                        <p:cTn id="18" dur="1" fill="hold">
                                          <p:stCondLst>
                                            <p:cond delay="1999"/>
                                          </p:stCondLst>
                                        </p:cTn>
                                        <p:tgtEl>
                                          <p:spTgt spid="7"/>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2000"/>
                                        <p:tgtEl>
                                          <p:spTgt spid="8"/>
                                        </p:tgtEl>
                                      </p:cBhvr>
                                    </p:animEffect>
                                  </p:childTnLst>
                                </p:cTn>
                              </p:par>
                            </p:childTnLst>
                          </p:cTn>
                        </p:par>
                        <p:par>
                          <p:cTn id="22" fill="hold">
                            <p:stCondLst>
                              <p:cond delay="2000"/>
                            </p:stCondLst>
                            <p:childTnLst>
                              <p:par>
                                <p:cTn id="23" presetID="22" presetClass="entr" presetSubtype="2"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right)">
                                      <p:cBhvr>
                                        <p:cTn id="25" dur="30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1397776"/>
                                        </p:tgtEl>
                                        <p:attrNameLst>
                                          <p:attrName>style.visibility</p:attrName>
                                        </p:attrNameLst>
                                      </p:cBhvr>
                                      <p:to>
                                        <p:strVal val="visible"/>
                                      </p:to>
                                    </p:set>
                                    <p:animEffect transition="in" filter="box(in)">
                                      <p:cBhvr>
                                        <p:cTn id="30" dur="500"/>
                                        <p:tgtEl>
                                          <p:spTgt spid="139777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up)">
                                      <p:cBhvr>
                                        <p:cTn id="35" dur="500"/>
                                        <p:tgtEl>
                                          <p:spTgt spid="2"/>
                                        </p:tgtEl>
                                      </p:cBhvr>
                                    </p:animEffect>
                                  </p:childTnLst>
                                </p:cTn>
                              </p:par>
                              <p:par>
                                <p:cTn id="36" presetID="22" presetClass="entr" presetSubtype="4" fill="hold" nodeType="with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wipe(down)">
                                      <p:cBhvr>
                                        <p:cTn id="38" dur="500"/>
                                        <p:tgtEl>
                                          <p:spTgt spid="4"/>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1397777"/>
                                        </p:tgtEl>
                                        <p:attrNameLst>
                                          <p:attrName>style.visibility</p:attrName>
                                        </p:attrNameLst>
                                      </p:cBhvr>
                                      <p:to>
                                        <p:strVal val="visible"/>
                                      </p:to>
                                    </p:set>
                                    <p:animEffect transition="in" filter="fade">
                                      <p:cBhvr>
                                        <p:cTn id="42" dur="2000"/>
                                        <p:tgtEl>
                                          <p:spTgt spid="13977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7775" grpId="0"/>
      <p:bldP spid="1397775" grpId="1"/>
      <p:bldP spid="1397776" grpId="0"/>
      <p:bldP spid="139777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GPS Technology </a:t>
            </a:r>
            <a:r>
              <a:rPr lang="en-US" dirty="0" err="1" smtClean="0"/>
              <a:t>wrt</a:t>
            </a:r>
            <a:r>
              <a:rPr lang="en-US" dirty="0" smtClean="0"/>
              <a:t> getting Heights</a:t>
            </a:r>
            <a:endParaRPr lang="en-US" dirty="0"/>
          </a:p>
        </p:txBody>
      </p:sp>
      <p:sp>
        <p:nvSpPr>
          <p:cNvPr id="5" name="Content Placeholder 4"/>
          <p:cNvSpPr>
            <a:spLocks noGrp="1"/>
          </p:cNvSpPr>
          <p:nvPr>
            <p:ph idx="1"/>
          </p:nvPr>
        </p:nvSpPr>
        <p:spPr>
          <a:xfrm>
            <a:off x="457200" y="1219200"/>
            <a:ext cx="8229600" cy="4906963"/>
          </a:xfrm>
        </p:spPr>
        <p:txBody>
          <a:bodyPr/>
          <a:lstStyle/>
          <a:p>
            <a:r>
              <a:rPr lang="en-US" dirty="0" smtClean="0"/>
              <a:t>GPS radio receiver does calculations to determine, for each satellite viewed, the number of integers (ambiguity) of full-phase cycles of the carrier phase of the GPS code embedded on the signal between the satellite and the receiver.</a:t>
            </a:r>
          </a:p>
          <a:p>
            <a:r>
              <a:rPr lang="en-US" dirty="0" smtClean="0"/>
              <a:t>If/when that solution is correct, the calculated distance (range) is correct and triangulation is likely to be correct.</a:t>
            </a:r>
            <a:endParaRPr lang="en-US" dirty="0"/>
          </a:p>
        </p:txBody>
      </p:sp>
      <p:sp>
        <p:nvSpPr>
          <p:cNvPr id="2" name="Date Placeholder 1"/>
          <p:cNvSpPr>
            <a:spLocks noGrp="1"/>
          </p:cNvSpPr>
          <p:nvPr>
            <p:ph type="dt" sz="half" idx="10"/>
          </p:nvPr>
        </p:nvSpPr>
        <p:spPr/>
        <p:txBody>
          <a:bodyPr/>
          <a:lstStyle/>
          <a:p>
            <a:r>
              <a:rPr lang="en-US" smtClean="0"/>
              <a:t>6/13/2011</a:t>
            </a:r>
            <a:endParaRPr lang="en-US"/>
          </a:p>
        </p:txBody>
      </p:sp>
      <p:sp>
        <p:nvSpPr>
          <p:cNvPr id="3" name="Slide Number Placeholder 2"/>
          <p:cNvSpPr>
            <a:spLocks noGrp="1"/>
          </p:cNvSpPr>
          <p:nvPr>
            <p:ph type="sldNum" sz="quarter" idx="12"/>
          </p:nvPr>
        </p:nvSpPr>
        <p:spPr/>
        <p:txBody>
          <a:bodyPr/>
          <a:lstStyle/>
          <a:p>
            <a:fld id="{3AD2BD76-1B89-4E0D-8542-94A0ADE4AB12}" type="slidenum">
              <a:rPr lang="en-US" smtClean="0"/>
              <a:pPr/>
              <a:t>23</a:t>
            </a:fld>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doesn’t it ‘work’ sometimes?</a:t>
            </a:r>
            <a:endParaRPr lang="en-US" dirty="0"/>
          </a:p>
        </p:txBody>
      </p:sp>
      <p:sp>
        <p:nvSpPr>
          <p:cNvPr id="3" name="Content Placeholder 2"/>
          <p:cNvSpPr>
            <a:spLocks noGrp="1"/>
          </p:cNvSpPr>
          <p:nvPr>
            <p:ph idx="1"/>
          </p:nvPr>
        </p:nvSpPr>
        <p:spPr/>
        <p:txBody>
          <a:bodyPr/>
          <a:lstStyle/>
          <a:p>
            <a:r>
              <a:rPr lang="en-US" dirty="0" smtClean="0"/>
              <a:t>Triangulation works best when the </a:t>
            </a:r>
            <a:r>
              <a:rPr lang="en-US" dirty="0" err="1" smtClean="0"/>
              <a:t>knowns</a:t>
            </a:r>
            <a:r>
              <a:rPr lang="en-US" dirty="0" smtClean="0"/>
              <a:t> are well-distributed not clumped.</a:t>
            </a:r>
          </a:p>
          <a:p>
            <a:r>
              <a:rPr lang="en-US" dirty="0" smtClean="0"/>
              <a:t>No signals can come from ‘below’ the unknown point so all the </a:t>
            </a:r>
            <a:r>
              <a:rPr lang="en-US" dirty="0" err="1" smtClean="0"/>
              <a:t>calcs</a:t>
            </a:r>
            <a:r>
              <a:rPr lang="en-US" dirty="0" smtClean="0"/>
              <a:t> are from above</a:t>
            </a:r>
          </a:p>
          <a:p>
            <a:r>
              <a:rPr lang="en-US" dirty="0" smtClean="0"/>
              <a:t>WEAK signal coming from 24K km above</a:t>
            </a:r>
          </a:p>
          <a:p>
            <a:r>
              <a:rPr lang="en-US" dirty="0" smtClean="0"/>
              <a:t>Error </a:t>
            </a:r>
            <a:r>
              <a:rPr lang="en-US" dirty="0" err="1" smtClean="0"/>
              <a:t>fr</a:t>
            </a:r>
            <a:r>
              <a:rPr lang="en-US" dirty="0" smtClean="0"/>
              <a:t>: Ground, Air, Equipment</a:t>
            </a:r>
            <a:endParaRPr lang="en-US" dirty="0"/>
          </a:p>
        </p:txBody>
      </p:sp>
      <p:sp>
        <p:nvSpPr>
          <p:cNvPr id="4" name="Date Placeholder 3"/>
          <p:cNvSpPr>
            <a:spLocks noGrp="1"/>
          </p:cNvSpPr>
          <p:nvPr>
            <p:ph type="dt" sz="half" idx="10"/>
          </p:nvPr>
        </p:nvSpPr>
        <p:spPr/>
        <p:txBody>
          <a:bodyPr/>
          <a:lstStyle/>
          <a:p>
            <a:r>
              <a:rPr lang="en-US" smtClean="0"/>
              <a:t>6/13/2011</a:t>
            </a:r>
            <a:endParaRPr lang="en-US"/>
          </a:p>
        </p:txBody>
      </p:sp>
      <p:sp>
        <p:nvSpPr>
          <p:cNvPr id="5" name="Slide Number Placeholder 4"/>
          <p:cNvSpPr>
            <a:spLocks noGrp="1"/>
          </p:cNvSpPr>
          <p:nvPr>
            <p:ph type="sldNum" sz="quarter" idx="12"/>
          </p:nvPr>
        </p:nvSpPr>
        <p:spPr/>
        <p:txBody>
          <a:bodyPr/>
          <a:lstStyle/>
          <a:p>
            <a:fld id="{3AD2BD76-1B89-4E0D-8542-94A0ADE4AB12}" type="slidenum">
              <a:rPr lang="en-US" smtClean="0"/>
              <a:pPr/>
              <a:t>24</a:t>
            </a:fld>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381000" y="457200"/>
            <a:ext cx="8458200" cy="762000"/>
          </a:xfrm>
        </p:spPr>
        <p:txBody>
          <a:bodyPr>
            <a:normAutofit/>
          </a:bodyPr>
          <a:lstStyle/>
          <a:p>
            <a:pPr eaLnBrk="1" hangingPunct="1"/>
            <a:r>
              <a:rPr lang="en-US" sz="3200" dirty="0" smtClean="0"/>
              <a:t>SOURCES OF ERROR in GPS SIGNAL RECEPTION</a:t>
            </a:r>
          </a:p>
        </p:txBody>
      </p:sp>
      <p:pic>
        <p:nvPicPr>
          <p:cNvPr id="110595" name="Picture 3" descr="errors"/>
          <p:cNvPicPr>
            <a:picLocks noChangeAspect="1" noChangeArrowheads="1"/>
          </p:cNvPicPr>
          <p:nvPr/>
        </p:nvPicPr>
        <p:blipFill>
          <a:blip r:embed="rId2" cstate="print"/>
          <a:srcRect/>
          <a:stretch>
            <a:fillRect/>
          </a:stretch>
        </p:blipFill>
        <p:spPr bwMode="auto">
          <a:xfrm>
            <a:off x="762000" y="1600200"/>
            <a:ext cx="2438400" cy="2392363"/>
          </a:xfrm>
          <a:prstGeom prst="rect">
            <a:avLst/>
          </a:prstGeom>
          <a:noFill/>
          <a:ln w="9525">
            <a:noFill/>
            <a:miter lim="800000"/>
            <a:headEnd/>
            <a:tailEnd/>
          </a:ln>
        </p:spPr>
      </p:pic>
      <p:pic>
        <p:nvPicPr>
          <p:cNvPr id="110596" name="Picture 4" descr="signal errors"/>
          <p:cNvPicPr>
            <a:picLocks noChangeAspect="1" noChangeArrowheads="1"/>
          </p:cNvPicPr>
          <p:nvPr/>
        </p:nvPicPr>
        <p:blipFill>
          <a:blip r:embed="rId3" cstate="print"/>
          <a:srcRect/>
          <a:stretch>
            <a:fillRect/>
          </a:stretch>
        </p:blipFill>
        <p:spPr bwMode="auto">
          <a:xfrm>
            <a:off x="457200" y="1232172"/>
            <a:ext cx="8539163" cy="54599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1828800" y="152400"/>
            <a:ext cx="4800600" cy="457200"/>
          </a:xfrm>
          <a:solidFill>
            <a:schemeClr val="bg1"/>
          </a:solidFill>
        </p:spPr>
        <p:txBody>
          <a:bodyPr>
            <a:normAutofit fontScale="90000"/>
          </a:bodyPr>
          <a:lstStyle/>
          <a:p>
            <a:pPr eaLnBrk="1" hangingPunct="1"/>
            <a:r>
              <a:rPr lang="en-US" dirty="0" smtClean="0">
                <a:solidFill>
                  <a:schemeClr val="accent2"/>
                </a:solidFill>
              </a:rPr>
              <a:t>SUNSPOT CYCLE</a:t>
            </a:r>
          </a:p>
        </p:txBody>
      </p:sp>
      <p:sp>
        <p:nvSpPr>
          <p:cNvPr id="112643" name="Rectangle 3"/>
          <p:cNvSpPr>
            <a:spLocks noGrp="1" noChangeArrowheads="1"/>
          </p:cNvSpPr>
          <p:nvPr>
            <p:ph type="body" sz="half" idx="1"/>
          </p:nvPr>
        </p:nvSpPr>
        <p:spPr>
          <a:xfrm>
            <a:off x="457200" y="914400"/>
            <a:ext cx="3505200" cy="3048000"/>
          </a:xfrm>
        </p:spPr>
        <p:txBody>
          <a:bodyPr/>
          <a:lstStyle/>
          <a:p>
            <a:pPr eaLnBrk="1" hangingPunct="1"/>
            <a:r>
              <a:rPr lang="en-US" sz="1600" dirty="0" smtClean="0"/>
              <a:t>Sunspots normally follow a regular 11 year cycle</a:t>
            </a:r>
          </a:p>
          <a:p>
            <a:pPr eaLnBrk="1" hangingPunct="1"/>
            <a:r>
              <a:rPr lang="en-US" sz="1600" dirty="0" smtClean="0"/>
              <a:t>We are on the rising leg of the current cycle</a:t>
            </a:r>
          </a:p>
          <a:p>
            <a:pPr eaLnBrk="1" hangingPunct="1"/>
            <a:r>
              <a:rPr lang="en-US" sz="1600" dirty="0" smtClean="0"/>
              <a:t>Sunspots increase the radiation hitting the earth's upper atmosphere and produce an active and unstable ionosphere</a:t>
            </a:r>
          </a:p>
        </p:txBody>
      </p:sp>
      <p:pic>
        <p:nvPicPr>
          <p:cNvPr id="112644" name="Picture 4"/>
          <p:cNvPicPr>
            <a:picLocks noChangeAspect="1" noChangeArrowheads="1"/>
          </p:cNvPicPr>
          <p:nvPr/>
        </p:nvPicPr>
        <p:blipFill>
          <a:blip r:embed="rId3" cstate="print"/>
          <a:srcRect/>
          <a:stretch>
            <a:fillRect/>
          </a:stretch>
        </p:blipFill>
        <p:spPr bwMode="auto">
          <a:xfrm>
            <a:off x="533400" y="3352800"/>
            <a:ext cx="3475038" cy="2876550"/>
          </a:xfrm>
          <a:prstGeom prst="rect">
            <a:avLst/>
          </a:prstGeom>
          <a:noFill/>
          <a:ln w="9525">
            <a:noFill/>
            <a:miter lim="800000"/>
            <a:headEnd/>
            <a:tailEnd/>
          </a:ln>
        </p:spPr>
      </p:pic>
      <p:pic>
        <p:nvPicPr>
          <p:cNvPr id="112646" name="Picture 6" descr="solar cycle"/>
          <p:cNvPicPr>
            <a:picLocks noGrp="1" noChangeAspect="1" noChangeArrowheads="1"/>
          </p:cNvPicPr>
          <p:nvPr>
            <p:ph sz="half" idx="2"/>
          </p:nvPr>
        </p:nvPicPr>
        <p:blipFill>
          <a:blip r:embed="rId4" cstate="print"/>
          <a:srcRect/>
          <a:stretch>
            <a:fillRect/>
          </a:stretch>
        </p:blipFill>
        <p:spPr>
          <a:xfrm>
            <a:off x="3886200" y="762000"/>
            <a:ext cx="4876800" cy="3775075"/>
          </a:xfrm>
          <a:noFill/>
        </p:spPr>
      </p:pic>
      <p:pic>
        <p:nvPicPr>
          <p:cNvPr id="112647" name="Picture 8" descr="sunspot"/>
          <p:cNvPicPr>
            <a:picLocks noChangeAspect="1" noChangeArrowheads="1"/>
          </p:cNvPicPr>
          <p:nvPr/>
        </p:nvPicPr>
        <p:blipFill>
          <a:blip r:embed="rId5" cstate="print"/>
          <a:srcRect/>
          <a:stretch>
            <a:fillRect/>
          </a:stretch>
        </p:blipFill>
        <p:spPr bwMode="auto">
          <a:xfrm>
            <a:off x="4038600" y="4267200"/>
            <a:ext cx="4724400" cy="2239963"/>
          </a:xfrm>
          <a:prstGeom prst="rect">
            <a:avLst/>
          </a:prstGeom>
          <a:noFill/>
          <a:ln w="9525">
            <a:noFill/>
            <a:miter lim="800000"/>
            <a:headEnd/>
            <a:tailEnd/>
          </a:ln>
        </p:spPr>
      </p:pic>
      <p:sp>
        <p:nvSpPr>
          <p:cNvPr id="8" name="Rectangle 2"/>
          <p:cNvSpPr txBox="1">
            <a:spLocks noChangeArrowheads="1"/>
          </p:cNvSpPr>
          <p:nvPr/>
        </p:nvSpPr>
        <p:spPr bwMode="auto">
          <a:xfrm>
            <a:off x="228600" y="457200"/>
            <a:ext cx="84582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smtClean="0">
                <a:ln>
                  <a:noFill/>
                </a:ln>
                <a:solidFill>
                  <a:schemeClr val="tx1"/>
                </a:solidFill>
                <a:effectLst/>
                <a:uLnTx/>
                <a:uFillTx/>
                <a:latin typeface="+mj-lt"/>
                <a:ea typeface="+mj-ea"/>
                <a:cs typeface="+mj-cs"/>
              </a:rPr>
              <a:t>WWW.SWPC.NOAA.GOV</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274638"/>
            <a:ext cx="8229600" cy="1554162"/>
          </a:xfrm>
        </p:spPr>
        <p:txBody>
          <a:bodyPr>
            <a:normAutofit fontScale="90000"/>
          </a:bodyPr>
          <a:lstStyle/>
          <a:p>
            <a:r>
              <a:rPr lang="en-US" sz="2700" dirty="0" smtClean="0"/>
              <a:t/>
            </a:r>
            <a:br>
              <a:rPr lang="en-US" sz="2700" dirty="0" smtClean="0"/>
            </a:br>
            <a:r>
              <a:rPr lang="en-US" sz="2700" dirty="0" smtClean="0"/>
              <a:t>The next solar cycle will be below average in intensity, with a maximum sunspot number of 90. Given the predicted date of solar minimum and the predicted maximum intensity, solar maximum is now expected to occur in May, 2013.</a:t>
            </a:r>
            <a:r>
              <a:rPr lang="en-US" dirty="0" smtClean="0"/>
              <a:t/>
            </a:r>
            <a:br>
              <a:rPr lang="en-US" dirty="0" smtClean="0"/>
            </a:br>
            <a:endParaRPr lang="en-US" dirty="0"/>
          </a:p>
        </p:txBody>
      </p:sp>
      <p:pic>
        <p:nvPicPr>
          <p:cNvPr id="47106" name="Picture 2"/>
          <p:cNvPicPr>
            <a:picLocks noGrp="1" noChangeAspect="1" noChangeArrowheads="1"/>
          </p:cNvPicPr>
          <p:nvPr>
            <p:ph idx="1"/>
          </p:nvPr>
        </p:nvPicPr>
        <p:blipFill>
          <a:blip r:embed="rId2" cstate="print"/>
          <a:srcRect l="10014" t="13469" r="7910" b="7401"/>
          <a:stretch>
            <a:fillRect/>
          </a:stretch>
        </p:blipFill>
        <p:spPr bwMode="auto">
          <a:xfrm>
            <a:off x="762000" y="1828800"/>
            <a:ext cx="7615136" cy="4588608"/>
          </a:xfrm>
          <a:prstGeom prst="rect">
            <a:avLst/>
          </a:prstGeom>
          <a:noFill/>
          <a:ln w="9525">
            <a:noFill/>
            <a:miter lim="800000"/>
            <a:headEnd/>
            <a:tailEnd/>
          </a:ln>
        </p:spPr>
      </p:pic>
      <p:sp>
        <p:nvSpPr>
          <p:cNvPr id="5" name="Date Placeholder 4"/>
          <p:cNvSpPr>
            <a:spLocks noGrp="1"/>
          </p:cNvSpPr>
          <p:nvPr>
            <p:ph type="dt" sz="half" idx="10"/>
          </p:nvPr>
        </p:nvSpPr>
        <p:spPr/>
        <p:txBody>
          <a:bodyPr/>
          <a:lstStyle/>
          <a:p>
            <a:r>
              <a:rPr lang="en-US" smtClean="0"/>
              <a:t>6/13/2011</a:t>
            </a:r>
            <a:endParaRPr lang="en-US"/>
          </a:p>
        </p:txBody>
      </p:sp>
      <p:sp>
        <p:nvSpPr>
          <p:cNvPr id="6" name="Slide Number Placeholder 5"/>
          <p:cNvSpPr>
            <a:spLocks noGrp="1"/>
          </p:cNvSpPr>
          <p:nvPr>
            <p:ph type="sldNum" sz="quarter" idx="12"/>
          </p:nvPr>
        </p:nvSpPr>
        <p:spPr/>
        <p:txBody>
          <a:bodyPr/>
          <a:lstStyle/>
          <a:p>
            <a:fld id="{3AD2BD76-1B89-4E0D-8542-94A0ADE4AB12}" type="slidenum">
              <a:rPr lang="en-US" smtClean="0"/>
              <a:pPr/>
              <a:t>27</a:t>
            </a:fld>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Disruption/jamming/interference</a:t>
            </a:r>
            <a:endParaRPr lang="en-US" dirty="0"/>
          </a:p>
        </p:txBody>
      </p:sp>
      <p:sp>
        <p:nvSpPr>
          <p:cNvPr id="6" name="Content Placeholder 5"/>
          <p:cNvSpPr>
            <a:spLocks noGrp="1"/>
          </p:cNvSpPr>
          <p:nvPr>
            <p:ph idx="1"/>
          </p:nvPr>
        </p:nvSpPr>
        <p:spPr/>
        <p:txBody>
          <a:bodyPr>
            <a:normAutofit/>
          </a:bodyPr>
          <a:lstStyle/>
          <a:p>
            <a:r>
              <a:rPr lang="en-US" sz="2400" dirty="0" smtClean="0"/>
              <a:t>From Sea Surveyor’s report for tide gage installation:</a:t>
            </a:r>
          </a:p>
          <a:p>
            <a:pPr>
              <a:buNone/>
            </a:pPr>
            <a:r>
              <a:rPr lang="en-US" sz="2400" dirty="0" smtClean="0"/>
              <a:t>During collection of soundings along the eastern shoreline of South San Francisco Bay, an unknown microwave source (possibly radar from Oakland International Airport) occasionally disrupted the differential corrections being received aboard the survey vessel. The field survey crew found that placing metal shielding on the north side of the differential GPS antenna eliminated the microwave disruptions.</a:t>
            </a:r>
          </a:p>
          <a:p>
            <a:r>
              <a:rPr lang="en-US" sz="2400" dirty="0" smtClean="0"/>
              <a:t>Military airborne or airport operations  can interfere.</a:t>
            </a:r>
          </a:p>
          <a:p>
            <a:endParaRPr lang="en-US" sz="2400" dirty="0"/>
          </a:p>
        </p:txBody>
      </p:sp>
      <p:sp>
        <p:nvSpPr>
          <p:cNvPr id="2" name="Date Placeholder 1"/>
          <p:cNvSpPr>
            <a:spLocks noGrp="1"/>
          </p:cNvSpPr>
          <p:nvPr>
            <p:ph type="dt" sz="half" idx="10"/>
          </p:nvPr>
        </p:nvSpPr>
        <p:spPr/>
        <p:txBody>
          <a:bodyPr/>
          <a:lstStyle/>
          <a:p>
            <a:r>
              <a:rPr lang="en-US" smtClean="0"/>
              <a:t>6/13/2011</a:t>
            </a:r>
            <a:endParaRPr lang="en-US"/>
          </a:p>
        </p:txBody>
      </p:sp>
      <p:sp>
        <p:nvSpPr>
          <p:cNvPr id="3" name="Slide Number Placeholder 2"/>
          <p:cNvSpPr>
            <a:spLocks noGrp="1"/>
          </p:cNvSpPr>
          <p:nvPr>
            <p:ph type="sldNum" sz="quarter" idx="12"/>
          </p:nvPr>
        </p:nvSpPr>
        <p:spPr/>
        <p:txBody>
          <a:bodyPr/>
          <a:lstStyle/>
          <a:p>
            <a:fld id="{3AD2BD76-1B89-4E0D-8542-94A0ADE4AB12}" type="slidenum">
              <a:rPr lang="en-US" smtClean="0"/>
              <a:pPr/>
              <a:t>28</a:t>
            </a:fld>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42" name="Line 6"/>
          <p:cNvSpPr>
            <a:spLocks noChangeShapeType="1"/>
          </p:cNvSpPr>
          <p:nvPr/>
        </p:nvSpPr>
        <p:spPr bwMode="auto">
          <a:xfrm>
            <a:off x="614363" y="3508375"/>
            <a:ext cx="2376487" cy="0"/>
          </a:xfrm>
          <a:prstGeom prst="line">
            <a:avLst/>
          </a:prstGeom>
          <a:noFill/>
          <a:ln w="19050">
            <a:solidFill>
              <a:schemeClr val="tx1"/>
            </a:solidFill>
            <a:round/>
            <a:headEnd/>
            <a:tailEnd/>
          </a:ln>
          <a:effectLst/>
        </p:spPr>
        <p:txBody>
          <a:bodyPr wrap="none" anchor="ctr"/>
          <a:lstStyle/>
          <a:p>
            <a:endParaRPr lang="en-US" dirty="0"/>
          </a:p>
        </p:txBody>
      </p:sp>
      <p:sp>
        <p:nvSpPr>
          <p:cNvPr id="577543" name="Oval 7"/>
          <p:cNvSpPr>
            <a:spLocks noChangeArrowheads="1"/>
          </p:cNvSpPr>
          <p:nvPr/>
        </p:nvSpPr>
        <p:spPr bwMode="auto">
          <a:xfrm>
            <a:off x="1414463" y="3143250"/>
            <a:ext cx="608012" cy="579438"/>
          </a:xfrm>
          <a:prstGeom prst="ellipse">
            <a:avLst/>
          </a:prstGeom>
          <a:noFill/>
          <a:ln w="19050">
            <a:solidFill>
              <a:schemeClr val="tx1"/>
            </a:solidFill>
            <a:round/>
            <a:headEnd/>
            <a:tailEnd/>
          </a:ln>
          <a:effectLst/>
        </p:spPr>
        <p:txBody>
          <a:bodyPr wrap="none" anchor="ctr"/>
          <a:lstStyle/>
          <a:p>
            <a:endParaRPr lang="en-US" dirty="0"/>
          </a:p>
        </p:txBody>
      </p:sp>
      <p:sp>
        <p:nvSpPr>
          <p:cNvPr id="577544" name="Line 8"/>
          <p:cNvSpPr>
            <a:spLocks noChangeShapeType="1"/>
          </p:cNvSpPr>
          <p:nvPr/>
        </p:nvSpPr>
        <p:spPr bwMode="auto">
          <a:xfrm>
            <a:off x="1725613" y="3363913"/>
            <a:ext cx="0" cy="150812"/>
          </a:xfrm>
          <a:prstGeom prst="line">
            <a:avLst/>
          </a:prstGeom>
          <a:noFill/>
          <a:ln w="19050">
            <a:solidFill>
              <a:schemeClr val="tx1"/>
            </a:solidFill>
            <a:round/>
            <a:headEnd/>
            <a:tailEnd/>
          </a:ln>
          <a:effectLst/>
        </p:spPr>
        <p:txBody>
          <a:bodyPr wrap="none" anchor="ctr"/>
          <a:lstStyle/>
          <a:p>
            <a:endParaRPr lang="en-US" dirty="0"/>
          </a:p>
        </p:txBody>
      </p:sp>
      <p:sp>
        <p:nvSpPr>
          <p:cNvPr id="577545" name="Line 9"/>
          <p:cNvSpPr>
            <a:spLocks noChangeShapeType="1"/>
          </p:cNvSpPr>
          <p:nvPr/>
        </p:nvSpPr>
        <p:spPr bwMode="auto">
          <a:xfrm>
            <a:off x="1682750" y="3397250"/>
            <a:ext cx="90488" cy="0"/>
          </a:xfrm>
          <a:prstGeom prst="line">
            <a:avLst/>
          </a:prstGeom>
          <a:noFill/>
          <a:ln w="19050">
            <a:solidFill>
              <a:schemeClr val="tx1"/>
            </a:solidFill>
            <a:round/>
            <a:headEnd/>
            <a:tailEnd/>
          </a:ln>
          <a:effectLst/>
        </p:spPr>
        <p:txBody>
          <a:bodyPr wrap="none" anchor="ctr"/>
          <a:lstStyle/>
          <a:p>
            <a:endParaRPr lang="en-US" dirty="0"/>
          </a:p>
        </p:txBody>
      </p:sp>
      <p:sp>
        <p:nvSpPr>
          <p:cNvPr id="577546" name="Line 10"/>
          <p:cNvSpPr>
            <a:spLocks noChangeShapeType="1"/>
          </p:cNvSpPr>
          <p:nvPr/>
        </p:nvSpPr>
        <p:spPr bwMode="auto">
          <a:xfrm flipH="1">
            <a:off x="855663" y="3744913"/>
            <a:ext cx="863600" cy="2236787"/>
          </a:xfrm>
          <a:prstGeom prst="line">
            <a:avLst/>
          </a:prstGeom>
          <a:noFill/>
          <a:ln w="28575">
            <a:solidFill>
              <a:srgbClr val="996633"/>
            </a:solidFill>
            <a:round/>
            <a:headEnd/>
            <a:tailEnd/>
          </a:ln>
          <a:effectLst/>
        </p:spPr>
        <p:txBody>
          <a:bodyPr wrap="none" anchor="ctr"/>
          <a:lstStyle/>
          <a:p>
            <a:endParaRPr lang="en-US" dirty="0"/>
          </a:p>
        </p:txBody>
      </p:sp>
      <p:sp>
        <p:nvSpPr>
          <p:cNvPr id="577547" name="Line 11"/>
          <p:cNvSpPr>
            <a:spLocks noChangeShapeType="1"/>
          </p:cNvSpPr>
          <p:nvPr/>
        </p:nvSpPr>
        <p:spPr bwMode="auto">
          <a:xfrm>
            <a:off x="1719263" y="3744913"/>
            <a:ext cx="895350" cy="2197100"/>
          </a:xfrm>
          <a:prstGeom prst="line">
            <a:avLst/>
          </a:prstGeom>
          <a:noFill/>
          <a:ln w="28575">
            <a:solidFill>
              <a:srgbClr val="996633"/>
            </a:solidFill>
            <a:round/>
            <a:headEnd/>
            <a:tailEnd/>
          </a:ln>
          <a:effectLst/>
        </p:spPr>
        <p:txBody>
          <a:bodyPr wrap="none" anchor="ctr"/>
          <a:lstStyle/>
          <a:p>
            <a:endParaRPr lang="en-US" dirty="0"/>
          </a:p>
        </p:txBody>
      </p:sp>
      <p:sp>
        <p:nvSpPr>
          <p:cNvPr id="577548" name="Line 12"/>
          <p:cNvSpPr>
            <a:spLocks noChangeShapeType="1"/>
          </p:cNvSpPr>
          <p:nvPr/>
        </p:nvSpPr>
        <p:spPr bwMode="auto">
          <a:xfrm flipV="1">
            <a:off x="855663" y="4151313"/>
            <a:ext cx="863600" cy="1830387"/>
          </a:xfrm>
          <a:prstGeom prst="line">
            <a:avLst/>
          </a:prstGeom>
          <a:noFill/>
          <a:ln w="28575">
            <a:solidFill>
              <a:srgbClr val="996633"/>
            </a:solidFill>
            <a:round/>
            <a:headEnd/>
            <a:tailEnd/>
          </a:ln>
          <a:effectLst/>
        </p:spPr>
        <p:txBody>
          <a:bodyPr wrap="none" anchor="ctr"/>
          <a:lstStyle/>
          <a:p>
            <a:endParaRPr lang="en-US" dirty="0"/>
          </a:p>
        </p:txBody>
      </p:sp>
      <p:sp>
        <p:nvSpPr>
          <p:cNvPr id="577549" name="Line 13"/>
          <p:cNvSpPr>
            <a:spLocks noChangeShapeType="1"/>
          </p:cNvSpPr>
          <p:nvPr/>
        </p:nvSpPr>
        <p:spPr bwMode="auto">
          <a:xfrm>
            <a:off x="1719263" y="4151313"/>
            <a:ext cx="885825" cy="1771650"/>
          </a:xfrm>
          <a:prstGeom prst="line">
            <a:avLst/>
          </a:prstGeom>
          <a:noFill/>
          <a:ln w="28575">
            <a:solidFill>
              <a:srgbClr val="996633"/>
            </a:solidFill>
            <a:round/>
            <a:headEnd/>
            <a:tailEnd/>
          </a:ln>
          <a:effectLst/>
        </p:spPr>
        <p:txBody>
          <a:bodyPr wrap="none" anchor="ctr"/>
          <a:lstStyle/>
          <a:p>
            <a:endParaRPr lang="en-US" dirty="0"/>
          </a:p>
        </p:txBody>
      </p:sp>
      <p:sp>
        <p:nvSpPr>
          <p:cNvPr id="577552" name="Line 16"/>
          <p:cNvSpPr>
            <a:spLocks noChangeShapeType="1"/>
          </p:cNvSpPr>
          <p:nvPr/>
        </p:nvSpPr>
        <p:spPr bwMode="auto">
          <a:xfrm>
            <a:off x="4851400" y="3490913"/>
            <a:ext cx="1644650" cy="0"/>
          </a:xfrm>
          <a:prstGeom prst="line">
            <a:avLst/>
          </a:prstGeom>
          <a:noFill/>
          <a:ln w="19050">
            <a:solidFill>
              <a:schemeClr val="tx1"/>
            </a:solidFill>
            <a:round/>
            <a:headEnd/>
            <a:tailEnd/>
          </a:ln>
          <a:effectLst/>
        </p:spPr>
        <p:txBody>
          <a:bodyPr wrap="none" anchor="ctr"/>
          <a:lstStyle/>
          <a:p>
            <a:endParaRPr lang="en-US" dirty="0"/>
          </a:p>
        </p:txBody>
      </p:sp>
      <p:sp>
        <p:nvSpPr>
          <p:cNvPr id="577553" name="AutoShape 17"/>
          <p:cNvSpPr>
            <a:spLocks noChangeArrowheads="1"/>
          </p:cNvSpPr>
          <p:nvPr/>
        </p:nvSpPr>
        <p:spPr bwMode="auto">
          <a:xfrm>
            <a:off x="5340350" y="2692400"/>
            <a:ext cx="638175" cy="1006475"/>
          </a:xfrm>
          <a:prstGeom prst="triangle">
            <a:avLst>
              <a:gd name="adj" fmla="val 50000"/>
            </a:avLst>
          </a:prstGeom>
          <a:noFill/>
          <a:ln w="19050">
            <a:solidFill>
              <a:schemeClr val="tx1"/>
            </a:solidFill>
            <a:miter lim="800000"/>
            <a:headEnd/>
            <a:tailEnd/>
          </a:ln>
          <a:effectLst/>
        </p:spPr>
        <p:txBody>
          <a:bodyPr wrap="none" anchor="ctr"/>
          <a:lstStyle/>
          <a:p>
            <a:endParaRPr lang="en-US" dirty="0"/>
          </a:p>
        </p:txBody>
      </p:sp>
      <p:sp>
        <p:nvSpPr>
          <p:cNvPr id="577554" name="Line 18"/>
          <p:cNvSpPr>
            <a:spLocks noChangeShapeType="1"/>
          </p:cNvSpPr>
          <p:nvPr/>
        </p:nvSpPr>
        <p:spPr bwMode="auto">
          <a:xfrm>
            <a:off x="5662613" y="3346450"/>
            <a:ext cx="0" cy="146050"/>
          </a:xfrm>
          <a:prstGeom prst="line">
            <a:avLst/>
          </a:prstGeom>
          <a:noFill/>
          <a:ln w="19050">
            <a:solidFill>
              <a:schemeClr val="tx1"/>
            </a:solidFill>
            <a:round/>
            <a:headEnd/>
            <a:tailEnd/>
          </a:ln>
          <a:effectLst/>
        </p:spPr>
        <p:txBody>
          <a:bodyPr wrap="none" anchor="ctr"/>
          <a:lstStyle/>
          <a:p>
            <a:endParaRPr lang="en-US" dirty="0"/>
          </a:p>
        </p:txBody>
      </p:sp>
      <p:sp>
        <p:nvSpPr>
          <p:cNvPr id="577555" name="Line 19"/>
          <p:cNvSpPr>
            <a:spLocks noChangeShapeType="1"/>
          </p:cNvSpPr>
          <p:nvPr/>
        </p:nvSpPr>
        <p:spPr bwMode="auto">
          <a:xfrm>
            <a:off x="5608638" y="3394075"/>
            <a:ext cx="112712" cy="0"/>
          </a:xfrm>
          <a:prstGeom prst="line">
            <a:avLst/>
          </a:prstGeom>
          <a:noFill/>
          <a:ln w="19050">
            <a:solidFill>
              <a:schemeClr val="tx1"/>
            </a:solidFill>
            <a:round/>
            <a:headEnd/>
            <a:tailEnd/>
          </a:ln>
          <a:effectLst/>
        </p:spPr>
        <p:txBody>
          <a:bodyPr wrap="none" anchor="ctr"/>
          <a:lstStyle/>
          <a:p>
            <a:endParaRPr lang="en-US" dirty="0"/>
          </a:p>
        </p:txBody>
      </p:sp>
      <p:sp>
        <p:nvSpPr>
          <p:cNvPr id="577556" name="Line 20"/>
          <p:cNvSpPr>
            <a:spLocks noChangeShapeType="1"/>
          </p:cNvSpPr>
          <p:nvPr/>
        </p:nvSpPr>
        <p:spPr bwMode="auto">
          <a:xfrm flipH="1">
            <a:off x="4573588" y="3703638"/>
            <a:ext cx="1085850" cy="2189162"/>
          </a:xfrm>
          <a:prstGeom prst="line">
            <a:avLst/>
          </a:prstGeom>
          <a:noFill/>
          <a:ln w="28575">
            <a:solidFill>
              <a:srgbClr val="996633"/>
            </a:solidFill>
            <a:round/>
            <a:headEnd/>
            <a:tailEnd/>
          </a:ln>
          <a:effectLst/>
        </p:spPr>
        <p:txBody>
          <a:bodyPr wrap="none" anchor="ctr"/>
          <a:lstStyle/>
          <a:p>
            <a:endParaRPr lang="en-US" dirty="0"/>
          </a:p>
        </p:txBody>
      </p:sp>
      <p:sp>
        <p:nvSpPr>
          <p:cNvPr id="577557" name="Line 21"/>
          <p:cNvSpPr>
            <a:spLocks noChangeShapeType="1"/>
          </p:cNvSpPr>
          <p:nvPr/>
        </p:nvSpPr>
        <p:spPr bwMode="auto">
          <a:xfrm>
            <a:off x="5659438" y="3708400"/>
            <a:ext cx="1125537" cy="2149475"/>
          </a:xfrm>
          <a:prstGeom prst="line">
            <a:avLst/>
          </a:prstGeom>
          <a:noFill/>
          <a:ln w="28575">
            <a:solidFill>
              <a:srgbClr val="996633"/>
            </a:solidFill>
            <a:round/>
            <a:headEnd/>
            <a:tailEnd/>
          </a:ln>
          <a:effectLst/>
        </p:spPr>
        <p:txBody>
          <a:bodyPr wrap="none" anchor="ctr"/>
          <a:lstStyle/>
          <a:p>
            <a:endParaRPr lang="en-US" dirty="0"/>
          </a:p>
        </p:txBody>
      </p:sp>
      <p:sp>
        <p:nvSpPr>
          <p:cNvPr id="577558" name="Line 22"/>
          <p:cNvSpPr>
            <a:spLocks noChangeShapeType="1"/>
          </p:cNvSpPr>
          <p:nvPr/>
        </p:nvSpPr>
        <p:spPr bwMode="auto">
          <a:xfrm flipV="1">
            <a:off x="4576763" y="4119563"/>
            <a:ext cx="1085850" cy="1785937"/>
          </a:xfrm>
          <a:prstGeom prst="line">
            <a:avLst/>
          </a:prstGeom>
          <a:noFill/>
          <a:ln w="28575">
            <a:solidFill>
              <a:srgbClr val="996633"/>
            </a:solidFill>
            <a:round/>
            <a:headEnd/>
            <a:tailEnd/>
          </a:ln>
          <a:effectLst/>
        </p:spPr>
        <p:txBody>
          <a:bodyPr wrap="none" anchor="ctr"/>
          <a:lstStyle/>
          <a:p>
            <a:endParaRPr lang="en-US" dirty="0"/>
          </a:p>
        </p:txBody>
      </p:sp>
      <p:sp>
        <p:nvSpPr>
          <p:cNvPr id="577559" name="Line 23"/>
          <p:cNvSpPr>
            <a:spLocks noChangeShapeType="1"/>
          </p:cNvSpPr>
          <p:nvPr/>
        </p:nvSpPr>
        <p:spPr bwMode="auto">
          <a:xfrm>
            <a:off x="5662613" y="4119563"/>
            <a:ext cx="1112837" cy="1728787"/>
          </a:xfrm>
          <a:prstGeom prst="line">
            <a:avLst/>
          </a:prstGeom>
          <a:noFill/>
          <a:ln w="28575">
            <a:solidFill>
              <a:srgbClr val="996633"/>
            </a:solidFill>
            <a:round/>
            <a:headEnd/>
            <a:tailEnd/>
          </a:ln>
          <a:effectLst/>
        </p:spPr>
        <p:txBody>
          <a:bodyPr wrap="none" anchor="ctr"/>
          <a:lstStyle/>
          <a:p>
            <a:endParaRPr lang="en-US" dirty="0"/>
          </a:p>
        </p:txBody>
      </p:sp>
      <p:grpSp>
        <p:nvGrpSpPr>
          <p:cNvPr id="2" name="Group 37"/>
          <p:cNvGrpSpPr>
            <a:grpSpLocks/>
          </p:cNvGrpSpPr>
          <p:nvPr/>
        </p:nvGrpSpPr>
        <p:grpSpPr bwMode="auto">
          <a:xfrm>
            <a:off x="669925" y="2884488"/>
            <a:ext cx="2128838" cy="536575"/>
            <a:chOff x="422" y="1817"/>
            <a:chExt cx="1341" cy="338"/>
          </a:xfrm>
        </p:grpSpPr>
        <p:sp>
          <p:nvSpPr>
            <p:cNvPr id="577550" name="Freeform 14"/>
            <p:cNvSpPr>
              <a:spLocks/>
            </p:cNvSpPr>
            <p:nvPr/>
          </p:nvSpPr>
          <p:spPr bwMode="auto">
            <a:xfrm>
              <a:off x="422" y="1817"/>
              <a:ext cx="675" cy="331"/>
            </a:xfrm>
            <a:custGeom>
              <a:avLst/>
              <a:gdLst/>
              <a:ahLst/>
              <a:cxnLst>
                <a:cxn ang="0">
                  <a:pos x="0" y="150"/>
                </a:cxn>
                <a:cxn ang="0">
                  <a:pos x="21" y="129"/>
                </a:cxn>
                <a:cxn ang="0">
                  <a:pos x="72" y="141"/>
                </a:cxn>
                <a:cxn ang="0">
                  <a:pos x="120" y="156"/>
                </a:cxn>
                <a:cxn ang="0">
                  <a:pos x="171" y="129"/>
                </a:cxn>
                <a:cxn ang="0">
                  <a:pos x="246" y="12"/>
                </a:cxn>
                <a:cxn ang="0">
                  <a:pos x="345" y="57"/>
                </a:cxn>
                <a:cxn ang="0">
                  <a:pos x="402" y="33"/>
                </a:cxn>
              </a:cxnLst>
              <a:rect l="0" t="0" r="r" b="b"/>
              <a:pathLst>
                <a:path w="402" h="158">
                  <a:moveTo>
                    <a:pt x="0" y="150"/>
                  </a:moveTo>
                  <a:cubicBezTo>
                    <a:pt x="4" y="140"/>
                    <a:pt x="9" y="130"/>
                    <a:pt x="21" y="129"/>
                  </a:cubicBezTo>
                  <a:cubicBezTo>
                    <a:pt x="33" y="128"/>
                    <a:pt x="56" y="137"/>
                    <a:pt x="72" y="141"/>
                  </a:cubicBezTo>
                  <a:cubicBezTo>
                    <a:pt x="88" y="145"/>
                    <a:pt x="104" y="158"/>
                    <a:pt x="120" y="156"/>
                  </a:cubicBezTo>
                  <a:cubicBezTo>
                    <a:pt x="136" y="154"/>
                    <a:pt x="150" y="153"/>
                    <a:pt x="171" y="129"/>
                  </a:cubicBezTo>
                  <a:cubicBezTo>
                    <a:pt x="192" y="105"/>
                    <a:pt x="217" y="24"/>
                    <a:pt x="246" y="12"/>
                  </a:cubicBezTo>
                  <a:cubicBezTo>
                    <a:pt x="275" y="0"/>
                    <a:pt x="319" y="54"/>
                    <a:pt x="345" y="57"/>
                  </a:cubicBezTo>
                  <a:cubicBezTo>
                    <a:pt x="371" y="60"/>
                    <a:pt x="393" y="37"/>
                    <a:pt x="402" y="33"/>
                  </a:cubicBezTo>
                </a:path>
              </a:pathLst>
            </a:custGeom>
            <a:noFill/>
            <a:ln w="38100" cap="flat" cmpd="sng">
              <a:solidFill>
                <a:srgbClr val="008000"/>
              </a:solidFill>
              <a:prstDash val="sysDot"/>
              <a:round/>
              <a:headEnd/>
              <a:tailEnd/>
            </a:ln>
            <a:effectLst/>
          </p:spPr>
          <p:txBody>
            <a:bodyPr wrap="none" anchor="ctr"/>
            <a:lstStyle/>
            <a:p>
              <a:endParaRPr lang="en-US" dirty="0"/>
            </a:p>
          </p:txBody>
        </p:sp>
        <p:sp>
          <p:nvSpPr>
            <p:cNvPr id="577551" name="Freeform 15"/>
            <p:cNvSpPr>
              <a:spLocks/>
            </p:cNvSpPr>
            <p:nvPr/>
          </p:nvSpPr>
          <p:spPr bwMode="auto">
            <a:xfrm flipH="1">
              <a:off x="1087" y="1824"/>
              <a:ext cx="676" cy="331"/>
            </a:xfrm>
            <a:custGeom>
              <a:avLst/>
              <a:gdLst/>
              <a:ahLst/>
              <a:cxnLst>
                <a:cxn ang="0">
                  <a:pos x="0" y="150"/>
                </a:cxn>
                <a:cxn ang="0">
                  <a:pos x="21" y="129"/>
                </a:cxn>
                <a:cxn ang="0">
                  <a:pos x="72" y="141"/>
                </a:cxn>
                <a:cxn ang="0">
                  <a:pos x="120" y="156"/>
                </a:cxn>
                <a:cxn ang="0">
                  <a:pos x="171" y="129"/>
                </a:cxn>
                <a:cxn ang="0">
                  <a:pos x="246" y="12"/>
                </a:cxn>
                <a:cxn ang="0">
                  <a:pos x="345" y="57"/>
                </a:cxn>
                <a:cxn ang="0">
                  <a:pos x="402" y="33"/>
                </a:cxn>
              </a:cxnLst>
              <a:rect l="0" t="0" r="r" b="b"/>
              <a:pathLst>
                <a:path w="402" h="158">
                  <a:moveTo>
                    <a:pt x="0" y="150"/>
                  </a:moveTo>
                  <a:cubicBezTo>
                    <a:pt x="4" y="140"/>
                    <a:pt x="9" y="130"/>
                    <a:pt x="21" y="129"/>
                  </a:cubicBezTo>
                  <a:cubicBezTo>
                    <a:pt x="33" y="128"/>
                    <a:pt x="56" y="137"/>
                    <a:pt x="72" y="141"/>
                  </a:cubicBezTo>
                  <a:cubicBezTo>
                    <a:pt x="88" y="145"/>
                    <a:pt x="104" y="158"/>
                    <a:pt x="120" y="156"/>
                  </a:cubicBezTo>
                  <a:cubicBezTo>
                    <a:pt x="136" y="154"/>
                    <a:pt x="150" y="153"/>
                    <a:pt x="171" y="129"/>
                  </a:cubicBezTo>
                  <a:cubicBezTo>
                    <a:pt x="192" y="105"/>
                    <a:pt x="217" y="24"/>
                    <a:pt x="246" y="12"/>
                  </a:cubicBezTo>
                  <a:cubicBezTo>
                    <a:pt x="275" y="0"/>
                    <a:pt x="319" y="54"/>
                    <a:pt x="345" y="57"/>
                  </a:cubicBezTo>
                  <a:cubicBezTo>
                    <a:pt x="371" y="60"/>
                    <a:pt x="393" y="37"/>
                    <a:pt x="402" y="33"/>
                  </a:cubicBezTo>
                </a:path>
              </a:pathLst>
            </a:custGeom>
            <a:noFill/>
            <a:ln w="38100" cap="flat" cmpd="sng">
              <a:solidFill>
                <a:srgbClr val="008000"/>
              </a:solidFill>
              <a:prstDash val="sysDot"/>
              <a:round/>
              <a:headEnd/>
              <a:tailEnd/>
            </a:ln>
            <a:effectLst/>
          </p:spPr>
          <p:txBody>
            <a:bodyPr wrap="none" anchor="ctr"/>
            <a:lstStyle/>
            <a:p>
              <a:endParaRPr lang="en-US" dirty="0"/>
            </a:p>
          </p:txBody>
        </p:sp>
      </p:grpSp>
      <p:grpSp>
        <p:nvGrpSpPr>
          <p:cNvPr id="3" name="Group 39"/>
          <p:cNvGrpSpPr>
            <a:grpSpLocks/>
          </p:cNvGrpSpPr>
          <p:nvPr/>
        </p:nvGrpSpPr>
        <p:grpSpPr bwMode="auto">
          <a:xfrm>
            <a:off x="4918075" y="2401888"/>
            <a:ext cx="1508125" cy="977900"/>
            <a:chOff x="3098" y="1513"/>
            <a:chExt cx="950" cy="616"/>
          </a:xfrm>
        </p:grpSpPr>
        <p:sp>
          <p:nvSpPr>
            <p:cNvPr id="577560" name="Freeform 24"/>
            <p:cNvSpPr>
              <a:spLocks/>
            </p:cNvSpPr>
            <p:nvPr/>
          </p:nvSpPr>
          <p:spPr bwMode="auto">
            <a:xfrm>
              <a:off x="3098" y="1513"/>
              <a:ext cx="474" cy="609"/>
            </a:xfrm>
            <a:custGeom>
              <a:avLst/>
              <a:gdLst/>
              <a:ahLst/>
              <a:cxnLst>
                <a:cxn ang="0">
                  <a:pos x="0" y="297"/>
                </a:cxn>
                <a:cxn ang="0">
                  <a:pos x="15" y="261"/>
                </a:cxn>
                <a:cxn ang="0">
                  <a:pos x="48" y="252"/>
                </a:cxn>
                <a:cxn ang="0">
                  <a:pos x="87" y="291"/>
                </a:cxn>
                <a:cxn ang="0">
                  <a:pos x="150" y="276"/>
                </a:cxn>
                <a:cxn ang="0">
                  <a:pos x="147" y="198"/>
                </a:cxn>
                <a:cxn ang="0">
                  <a:pos x="123" y="132"/>
                </a:cxn>
                <a:cxn ang="0">
                  <a:pos x="162" y="21"/>
                </a:cxn>
                <a:cxn ang="0">
                  <a:pos x="225" y="6"/>
                </a:cxn>
              </a:cxnLst>
              <a:rect l="0" t="0" r="r" b="b"/>
              <a:pathLst>
                <a:path w="225" h="297">
                  <a:moveTo>
                    <a:pt x="0" y="297"/>
                  </a:moveTo>
                  <a:cubicBezTo>
                    <a:pt x="3" y="282"/>
                    <a:pt x="7" y="268"/>
                    <a:pt x="15" y="261"/>
                  </a:cubicBezTo>
                  <a:cubicBezTo>
                    <a:pt x="23" y="254"/>
                    <a:pt x="36" y="247"/>
                    <a:pt x="48" y="252"/>
                  </a:cubicBezTo>
                  <a:cubicBezTo>
                    <a:pt x="60" y="257"/>
                    <a:pt x="70" y="287"/>
                    <a:pt x="87" y="291"/>
                  </a:cubicBezTo>
                  <a:cubicBezTo>
                    <a:pt x="104" y="295"/>
                    <a:pt x="140" y="291"/>
                    <a:pt x="150" y="276"/>
                  </a:cubicBezTo>
                  <a:cubicBezTo>
                    <a:pt x="160" y="261"/>
                    <a:pt x="152" y="222"/>
                    <a:pt x="147" y="198"/>
                  </a:cubicBezTo>
                  <a:cubicBezTo>
                    <a:pt x="142" y="174"/>
                    <a:pt x="121" y="161"/>
                    <a:pt x="123" y="132"/>
                  </a:cubicBezTo>
                  <a:cubicBezTo>
                    <a:pt x="125" y="103"/>
                    <a:pt x="145" y="42"/>
                    <a:pt x="162" y="21"/>
                  </a:cubicBezTo>
                  <a:cubicBezTo>
                    <a:pt x="179" y="0"/>
                    <a:pt x="202" y="3"/>
                    <a:pt x="225" y="6"/>
                  </a:cubicBezTo>
                </a:path>
              </a:pathLst>
            </a:custGeom>
            <a:noFill/>
            <a:ln w="38100" cap="flat" cmpd="sng">
              <a:solidFill>
                <a:srgbClr val="008000"/>
              </a:solidFill>
              <a:prstDash val="sysDot"/>
              <a:round/>
              <a:headEnd/>
              <a:tailEnd/>
            </a:ln>
            <a:effectLst/>
          </p:spPr>
          <p:txBody>
            <a:bodyPr wrap="none" anchor="ctr"/>
            <a:lstStyle/>
            <a:p>
              <a:endParaRPr lang="en-US" dirty="0"/>
            </a:p>
          </p:txBody>
        </p:sp>
        <p:sp>
          <p:nvSpPr>
            <p:cNvPr id="577561" name="Freeform 25"/>
            <p:cNvSpPr>
              <a:spLocks/>
            </p:cNvSpPr>
            <p:nvPr/>
          </p:nvSpPr>
          <p:spPr bwMode="auto">
            <a:xfrm flipH="1">
              <a:off x="3572" y="1518"/>
              <a:ext cx="476" cy="611"/>
            </a:xfrm>
            <a:custGeom>
              <a:avLst/>
              <a:gdLst/>
              <a:ahLst/>
              <a:cxnLst>
                <a:cxn ang="0">
                  <a:pos x="0" y="297"/>
                </a:cxn>
                <a:cxn ang="0">
                  <a:pos x="15" y="261"/>
                </a:cxn>
                <a:cxn ang="0">
                  <a:pos x="48" y="252"/>
                </a:cxn>
                <a:cxn ang="0">
                  <a:pos x="87" y="291"/>
                </a:cxn>
                <a:cxn ang="0">
                  <a:pos x="150" y="276"/>
                </a:cxn>
                <a:cxn ang="0">
                  <a:pos x="147" y="198"/>
                </a:cxn>
                <a:cxn ang="0">
                  <a:pos x="123" y="132"/>
                </a:cxn>
                <a:cxn ang="0">
                  <a:pos x="162" y="21"/>
                </a:cxn>
                <a:cxn ang="0">
                  <a:pos x="225" y="6"/>
                </a:cxn>
              </a:cxnLst>
              <a:rect l="0" t="0" r="r" b="b"/>
              <a:pathLst>
                <a:path w="225" h="297">
                  <a:moveTo>
                    <a:pt x="0" y="297"/>
                  </a:moveTo>
                  <a:cubicBezTo>
                    <a:pt x="3" y="282"/>
                    <a:pt x="7" y="268"/>
                    <a:pt x="15" y="261"/>
                  </a:cubicBezTo>
                  <a:cubicBezTo>
                    <a:pt x="23" y="254"/>
                    <a:pt x="36" y="247"/>
                    <a:pt x="48" y="252"/>
                  </a:cubicBezTo>
                  <a:cubicBezTo>
                    <a:pt x="60" y="257"/>
                    <a:pt x="70" y="287"/>
                    <a:pt x="87" y="291"/>
                  </a:cubicBezTo>
                  <a:cubicBezTo>
                    <a:pt x="104" y="295"/>
                    <a:pt x="140" y="291"/>
                    <a:pt x="150" y="276"/>
                  </a:cubicBezTo>
                  <a:cubicBezTo>
                    <a:pt x="160" y="261"/>
                    <a:pt x="152" y="222"/>
                    <a:pt x="147" y="198"/>
                  </a:cubicBezTo>
                  <a:cubicBezTo>
                    <a:pt x="142" y="174"/>
                    <a:pt x="121" y="161"/>
                    <a:pt x="123" y="132"/>
                  </a:cubicBezTo>
                  <a:cubicBezTo>
                    <a:pt x="125" y="103"/>
                    <a:pt x="145" y="42"/>
                    <a:pt x="162" y="21"/>
                  </a:cubicBezTo>
                  <a:cubicBezTo>
                    <a:pt x="179" y="0"/>
                    <a:pt x="202" y="3"/>
                    <a:pt x="225" y="6"/>
                  </a:cubicBezTo>
                </a:path>
              </a:pathLst>
            </a:custGeom>
            <a:noFill/>
            <a:ln w="38100" cap="flat" cmpd="sng">
              <a:solidFill>
                <a:srgbClr val="008000"/>
              </a:solidFill>
              <a:prstDash val="sysDot"/>
              <a:round/>
              <a:headEnd/>
              <a:tailEnd/>
            </a:ln>
            <a:effectLst/>
          </p:spPr>
          <p:txBody>
            <a:bodyPr wrap="none" anchor="ctr"/>
            <a:lstStyle/>
            <a:p>
              <a:endParaRPr lang="en-US" dirty="0"/>
            </a:p>
          </p:txBody>
        </p:sp>
      </p:grpSp>
      <p:grpSp>
        <p:nvGrpSpPr>
          <p:cNvPr id="4" name="Group 41"/>
          <p:cNvGrpSpPr>
            <a:grpSpLocks/>
          </p:cNvGrpSpPr>
          <p:nvPr/>
        </p:nvGrpSpPr>
        <p:grpSpPr bwMode="auto">
          <a:xfrm>
            <a:off x="1731963" y="512763"/>
            <a:ext cx="6607175" cy="2881312"/>
            <a:chOff x="1091" y="323"/>
            <a:chExt cx="4162" cy="1815"/>
          </a:xfrm>
        </p:grpSpPr>
        <p:sp>
          <p:nvSpPr>
            <p:cNvPr id="577538" name="Line 2"/>
            <p:cNvSpPr>
              <a:spLocks noChangeShapeType="1"/>
            </p:cNvSpPr>
            <p:nvPr/>
          </p:nvSpPr>
          <p:spPr bwMode="auto">
            <a:xfrm flipH="1">
              <a:off x="1091" y="323"/>
              <a:ext cx="1733" cy="1815"/>
            </a:xfrm>
            <a:prstGeom prst="line">
              <a:avLst/>
            </a:prstGeom>
            <a:noFill/>
            <a:ln w="28575">
              <a:solidFill>
                <a:srgbClr val="CC00CC"/>
              </a:solidFill>
              <a:round/>
              <a:headEnd/>
              <a:tailEnd/>
            </a:ln>
            <a:effectLst/>
          </p:spPr>
          <p:txBody>
            <a:bodyPr wrap="none" anchor="ctr"/>
            <a:lstStyle/>
            <a:p>
              <a:endParaRPr lang="en-US" dirty="0"/>
            </a:p>
          </p:txBody>
        </p:sp>
        <p:sp>
          <p:nvSpPr>
            <p:cNvPr id="577539" name="Line 3"/>
            <p:cNvSpPr>
              <a:spLocks noChangeShapeType="1"/>
            </p:cNvSpPr>
            <p:nvPr/>
          </p:nvSpPr>
          <p:spPr bwMode="auto">
            <a:xfrm flipH="1">
              <a:off x="3582" y="394"/>
              <a:ext cx="1671" cy="1740"/>
            </a:xfrm>
            <a:prstGeom prst="line">
              <a:avLst/>
            </a:prstGeom>
            <a:noFill/>
            <a:ln w="28575">
              <a:solidFill>
                <a:srgbClr val="CC00CC"/>
              </a:solidFill>
              <a:round/>
              <a:headEnd/>
              <a:tailEnd/>
            </a:ln>
            <a:effectLst/>
          </p:spPr>
          <p:txBody>
            <a:bodyPr wrap="none" anchor="ctr"/>
            <a:lstStyle/>
            <a:p>
              <a:endParaRPr lang="en-US" dirty="0"/>
            </a:p>
          </p:txBody>
        </p:sp>
        <p:sp>
          <p:nvSpPr>
            <p:cNvPr id="577562" name="Text Box 26"/>
            <p:cNvSpPr txBox="1">
              <a:spLocks noChangeArrowheads="1"/>
            </p:cNvSpPr>
            <p:nvPr/>
          </p:nvSpPr>
          <p:spPr bwMode="auto">
            <a:xfrm rot="-2500364">
              <a:off x="2252" y="707"/>
              <a:ext cx="521" cy="250"/>
            </a:xfrm>
            <a:prstGeom prst="rect">
              <a:avLst/>
            </a:prstGeom>
            <a:noFill/>
            <a:ln w="0">
              <a:noFill/>
              <a:miter lim="800000"/>
              <a:headEnd/>
              <a:tailEnd/>
            </a:ln>
            <a:effectLst/>
          </p:spPr>
          <p:txBody>
            <a:bodyPr wrap="none">
              <a:spAutoFit/>
            </a:bodyPr>
            <a:lstStyle/>
            <a:p>
              <a:pPr>
                <a:spcBef>
                  <a:spcPct val="20000"/>
                </a:spcBef>
              </a:pPr>
              <a:r>
                <a:rPr lang="en-US" sz="2000" dirty="0">
                  <a:solidFill>
                    <a:srgbClr val="CC00CC"/>
                  </a:solidFill>
                </a:rPr>
                <a:t>SV 14</a:t>
              </a:r>
              <a:endParaRPr lang="en-US" dirty="0">
                <a:solidFill>
                  <a:schemeClr val="tx1"/>
                </a:solidFill>
              </a:endParaRPr>
            </a:p>
          </p:txBody>
        </p:sp>
        <p:sp>
          <p:nvSpPr>
            <p:cNvPr id="577563" name="Text Box 27"/>
            <p:cNvSpPr txBox="1">
              <a:spLocks noChangeArrowheads="1"/>
            </p:cNvSpPr>
            <p:nvPr/>
          </p:nvSpPr>
          <p:spPr bwMode="auto">
            <a:xfrm rot="-2500364">
              <a:off x="4632" y="846"/>
              <a:ext cx="521" cy="250"/>
            </a:xfrm>
            <a:prstGeom prst="rect">
              <a:avLst/>
            </a:prstGeom>
            <a:noFill/>
            <a:ln w="0">
              <a:noFill/>
              <a:miter lim="800000"/>
              <a:headEnd/>
              <a:tailEnd/>
            </a:ln>
            <a:effectLst/>
          </p:spPr>
          <p:txBody>
            <a:bodyPr wrap="none">
              <a:spAutoFit/>
            </a:bodyPr>
            <a:lstStyle/>
            <a:p>
              <a:pPr>
                <a:spcBef>
                  <a:spcPct val="20000"/>
                </a:spcBef>
              </a:pPr>
              <a:r>
                <a:rPr lang="en-US" sz="2000" dirty="0">
                  <a:solidFill>
                    <a:srgbClr val="CC00CC"/>
                  </a:solidFill>
                </a:rPr>
                <a:t>SV 14</a:t>
              </a:r>
              <a:endParaRPr lang="en-US" dirty="0">
                <a:solidFill>
                  <a:schemeClr val="tx1"/>
                </a:solidFill>
              </a:endParaRPr>
            </a:p>
          </p:txBody>
        </p:sp>
      </p:grpSp>
      <p:grpSp>
        <p:nvGrpSpPr>
          <p:cNvPr id="5" name="Group 40"/>
          <p:cNvGrpSpPr>
            <a:grpSpLocks/>
          </p:cNvGrpSpPr>
          <p:nvPr/>
        </p:nvGrpSpPr>
        <p:grpSpPr bwMode="auto">
          <a:xfrm>
            <a:off x="1731963" y="155575"/>
            <a:ext cx="4621212" cy="3244850"/>
            <a:chOff x="1091" y="98"/>
            <a:chExt cx="2911" cy="2044"/>
          </a:xfrm>
        </p:grpSpPr>
        <p:sp>
          <p:nvSpPr>
            <p:cNvPr id="577540" name="Line 4"/>
            <p:cNvSpPr>
              <a:spLocks noChangeShapeType="1"/>
            </p:cNvSpPr>
            <p:nvPr/>
          </p:nvSpPr>
          <p:spPr bwMode="auto">
            <a:xfrm flipH="1">
              <a:off x="1091" y="98"/>
              <a:ext cx="449" cy="2035"/>
            </a:xfrm>
            <a:prstGeom prst="line">
              <a:avLst/>
            </a:prstGeom>
            <a:noFill/>
            <a:ln w="28575">
              <a:solidFill>
                <a:srgbClr val="FF0000"/>
              </a:solidFill>
              <a:round/>
              <a:headEnd/>
              <a:tailEnd/>
            </a:ln>
            <a:effectLst/>
          </p:spPr>
          <p:txBody>
            <a:bodyPr wrap="none" anchor="ctr"/>
            <a:lstStyle/>
            <a:p>
              <a:endParaRPr lang="en-US" dirty="0"/>
            </a:p>
          </p:txBody>
        </p:sp>
        <p:sp>
          <p:nvSpPr>
            <p:cNvPr id="577541" name="Line 5"/>
            <p:cNvSpPr>
              <a:spLocks noChangeShapeType="1"/>
            </p:cNvSpPr>
            <p:nvPr/>
          </p:nvSpPr>
          <p:spPr bwMode="auto">
            <a:xfrm flipH="1">
              <a:off x="3570" y="107"/>
              <a:ext cx="432" cy="2035"/>
            </a:xfrm>
            <a:prstGeom prst="line">
              <a:avLst/>
            </a:prstGeom>
            <a:noFill/>
            <a:ln w="28575">
              <a:solidFill>
                <a:srgbClr val="FF0000"/>
              </a:solidFill>
              <a:round/>
              <a:headEnd/>
              <a:tailEnd/>
            </a:ln>
            <a:effectLst/>
          </p:spPr>
          <p:txBody>
            <a:bodyPr wrap="none" anchor="ctr"/>
            <a:lstStyle/>
            <a:p>
              <a:endParaRPr lang="en-US" dirty="0"/>
            </a:p>
          </p:txBody>
        </p:sp>
        <p:sp>
          <p:nvSpPr>
            <p:cNvPr id="577564" name="Text Box 28"/>
            <p:cNvSpPr txBox="1">
              <a:spLocks noChangeArrowheads="1"/>
            </p:cNvSpPr>
            <p:nvPr/>
          </p:nvSpPr>
          <p:spPr bwMode="auto">
            <a:xfrm rot="-4793433">
              <a:off x="965" y="560"/>
              <a:ext cx="521" cy="250"/>
            </a:xfrm>
            <a:prstGeom prst="rect">
              <a:avLst/>
            </a:prstGeom>
            <a:noFill/>
            <a:ln w="0">
              <a:noFill/>
              <a:miter lim="800000"/>
              <a:headEnd/>
              <a:tailEnd/>
            </a:ln>
            <a:effectLst/>
          </p:spPr>
          <p:txBody>
            <a:bodyPr wrap="none">
              <a:spAutoFit/>
            </a:bodyPr>
            <a:lstStyle/>
            <a:p>
              <a:pPr>
                <a:spcBef>
                  <a:spcPct val="20000"/>
                </a:spcBef>
              </a:pPr>
              <a:r>
                <a:rPr lang="en-US" sz="2000" dirty="0"/>
                <a:t>SV 20</a:t>
              </a:r>
              <a:endParaRPr lang="en-US" sz="2000" dirty="0">
                <a:solidFill>
                  <a:schemeClr val="tx1"/>
                </a:solidFill>
              </a:endParaRPr>
            </a:p>
          </p:txBody>
        </p:sp>
        <p:sp>
          <p:nvSpPr>
            <p:cNvPr id="577565" name="Text Box 29"/>
            <p:cNvSpPr txBox="1">
              <a:spLocks noChangeArrowheads="1"/>
            </p:cNvSpPr>
            <p:nvPr/>
          </p:nvSpPr>
          <p:spPr bwMode="auto">
            <a:xfrm rot="-4793433">
              <a:off x="3450" y="616"/>
              <a:ext cx="521" cy="250"/>
            </a:xfrm>
            <a:prstGeom prst="rect">
              <a:avLst/>
            </a:prstGeom>
            <a:noFill/>
            <a:ln w="0">
              <a:noFill/>
              <a:miter lim="800000"/>
              <a:headEnd/>
              <a:tailEnd/>
            </a:ln>
            <a:effectLst/>
          </p:spPr>
          <p:txBody>
            <a:bodyPr wrap="none">
              <a:spAutoFit/>
            </a:bodyPr>
            <a:lstStyle/>
            <a:p>
              <a:pPr>
                <a:spcBef>
                  <a:spcPct val="20000"/>
                </a:spcBef>
              </a:pPr>
              <a:r>
                <a:rPr lang="en-US" sz="2000" dirty="0"/>
                <a:t>SV 20</a:t>
              </a:r>
              <a:endParaRPr lang="en-US" sz="2000" dirty="0">
                <a:solidFill>
                  <a:schemeClr val="tx1"/>
                </a:solidFill>
              </a:endParaRPr>
            </a:p>
          </p:txBody>
        </p:sp>
      </p:grpSp>
      <p:sp>
        <p:nvSpPr>
          <p:cNvPr id="577566" name="Text Box 30"/>
          <p:cNvSpPr txBox="1">
            <a:spLocks noChangeArrowheads="1"/>
          </p:cNvSpPr>
          <p:nvPr/>
        </p:nvSpPr>
        <p:spPr bwMode="auto">
          <a:xfrm>
            <a:off x="120650" y="4267200"/>
            <a:ext cx="1116013" cy="762000"/>
          </a:xfrm>
          <a:prstGeom prst="rect">
            <a:avLst/>
          </a:prstGeom>
          <a:noFill/>
          <a:ln w="0">
            <a:noFill/>
            <a:miter lim="800000"/>
            <a:headEnd/>
            <a:tailEnd/>
          </a:ln>
          <a:effectLst/>
        </p:spPr>
        <p:txBody>
          <a:bodyPr wrap="none">
            <a:spAutoFit/>
          </a:bodyPr>
          <a:lstStyle/>
          <a:p>
            <a:pPr algn="ctr">
              <a:spcBef>
                <a:spcPct val="20000"/>
              </a:spcBef>
            </a:pPr>
            <a:r>
              <a:rPr lang="en-US" sz="2000" dirty="0">
                <a:solidFill>
                  <a:schemeClr val="tx1"/>
                </a:solidFill>
              </a:rPr>
              <a:t>Antenna</a:t>
            </a:r>
          </a:p>
          <a:p>
            <a:pPr algn="ctr">
              <a:spcBef>
                <a:spcPct val="20000"/>
              </a:spcBef>
            </a:pPr>
            <a:r>
              <a:rPr lang="en-US" sz="2000" dirty="0">
                <a:solidFill>
                  <a:schemeClr val="tx1"/>
                </a:solidFill>
              </a:rPr>
              <a:t>Type A</a:t>
            </a:r>
          </a:p>
        </p:txBody>
      </p:sp>
      <p:sp>
        <p:nvSpPr>
          <p:cNvPr id="577567" name="Text Box 31"/>
          <p:cNvSpPr txBox="1">
            <a:spLocks noChangeArrowheads="1"/>
          </p:cNvSpPr>
          <p:nvPr/>
        </p:nvSpPr>
        <p:spPr bwMode="auto">
          <a:xfrm>
            <a:off x="3962400" y="4289425"/>
            <a:ext cx="1116013" cy="762000"/>
          </a:xfrm>
          <a:prstGeom prst="rect">
            <a:avLst/>
          </a:prstGeom>
          <a:noFill/>
          <a:ln w="0">
            <a:noFill/>
            <a:miter lim="800000"/>
            <a:headEnd/>
            <a:tailEnd/>
          </a:ln>
          <a:effectLst/>
        </p:spPr>
        <p:txBody>
          <a:bodyPr wrap="none">
            <a:spAutoFit/>
          </a:bodyPr>
          <a:lstStyle/>
          <a:p>
            <a:pPr algn="ctr">
              <a:spcBef>
                <a:spcPct val="20000"/>
              </a:spcBef>
            </a:pPr>
            <a:r>
              <a:rPr lang="en-US" sz="2000" dirty="0">
                <a:solidFill>
                  <a:schemeClr val="tx1"/>
                </a:solidFill>
              </a:rPr>
              <a:t>Antenna</a:t>
            </a:r>
          </a:p>
          <a:p>
            <a:pPr algn="ctr">
              <a:spcBef>
                <a:spcPct val="20000"/>
              </a:spcBef>
            </a:pPr>
            <a:r>
              <a:rPr lang="en-US" sz="2000" dirty="0">
                <a:solidFill>
                  <a:schemeClr val="tx1"/>
                </a:solidFill>
              </a:rPr>
              <a:t>Type B</a:t>
            </a:r>
          </a:p>
        </p:txBody>
      </p:sp>
      <p:grpSp>
        <p:nvGrpSpPr>
          <p:cNvPr id="6" name="Group 42"/>
          <p:cNvGrpSpPr>
            <a:grpSpLocks/>
          </p:cNvGrpSpPr>
          <p:nvPr/>
        </p:nvGrpSpPr>
        <p:grpSpPr bwMode="auto">
          <a:xfrm>
            <a:off x="2403475" y="2001838"/>
            <a:ext cx="2803525" cy="1057275"/>
            <a:chOff x="1514" y="1261"/>
            <a:chExt cx="1766" cy="666"/>
          </a:xfrm>
        </p:grpSpPr>
        <p:sp>
          <p:nvSpPr>
            <p:cNvPr id="577568" name="Text Box 32"/>
            <p:cNvSpPr txBox="1">
              <a:spLocks noChangeArrowheads="1"/>
            </p:cNvSpPr>
            <p:nvPr/>
          </p:nvSpPr>
          <p:spPr bwMode="auto">
            <a:xfrm>
              <a:off x="1871" y="1261"/>
              <a:ext cx="1133" cy="480"/>
            </a:xfrm>
            <a:prstGeom prst="rect">
              <a:avLst/>
            </a:prstGeom>
            <a:noFill/>
            <a:ln w="0">
              <a:noFill/>
              <a:miter lim="800000"/>
              <a:headEnd/>
              <a:tailEnd/>
            </a:ln>
            <a:effectLst/>
          </p:spPr>
          <p:txBody>
            <a:bodyPr wrap="none">
              <a:spAutoFit/>
            </a:bodyPr>
            <a:lstStyle/>
            <a:p>
              <a:pPr algn="ctr">
                <a:spcBef>
                  <a:spcPct val="20000"/>
                </a:spcBef>
              </a:pPr>
              <a:r>
                <a:rPr lang="en-US" sz="2000" dirty="0">
                  <a:solidFill>
                    <a:schemeClr val="tx1"/>
                  </a:solidFill>
                </a:rPr>
                <a:t>Different</a:t>
              </a:r>
            </a:p>
            <a:p>
              <a:pPr algn="ctr">
                <a:spcBef>
                  <a:spcPct val="20000"/>
                </a:spcBef>
              </a:pPr>
              <a:r>
                <a:rPr lang="en-US" sz="2000" dirty="0">
                  <a:solidFill>
                    <a:schemeClr val="tx1"/>
                  </a:solidFill>
                </a:rPr>
                <a:t>Phase Patterns</a:t>
              </a:r>
            </a:p>
          </p:txBody>
        </p:sp>
        <p:sp>
          <p:nvSpPr>
            <p:cNvPr id="577569" name="Line 33"/>
            <p:cNvSpPr>
              <a:spLocks noChangeShapeType="1"/>
            </p:cNvSpPr>
            <p:nvPr/>
          </p:nvSpPr>
          <p:spPr bwMode="auto">
            <a:xfrm flipH="1">
              <a:off x="1514" y="1775"/>
              <a:ext cx="423" cy="152"/>
            </a:xfrm>
            <a:prstGeom prst="line">
              <a:avLst/>
            </a:prstGeom>
            <a:noFill/>
            <a:ln w="0">
              <a:solidFill>
                <a:schemeClr val="tx1"/>
              </a:solidFill>
              <a:round/>
              <a:headEnd/>
              <a:tailEnd type="triangle" w="med" len="med"/>
            </a:ln>
            <a:effectLst/>
          </p:spPr>
          <p:txBody>
            <a:bodyPr wrap="none" anchor="ctr"/>
            <a:lstStyle/>
            <a:p>
              <a:endParaRPr lang="en-US" dirty="0"/>
            </a:p>
          </p:txBody>
        </p:sp>
        <p:sp>
          <p:nvSpPr>
            <p:cNvPr id="577570" name="Line 34"/>
            <p:cNvSpPr>
              <a:spLocks noChangeShapeType="1"/>
            </p:cNvSpPr>
            <p:nvPr/>
          </p:nvSpPr>
          <p:spPr bwMode="auto">
            <a:xfrm>
              <a:off x="2947" y="1789"/>
              <a:ext cx="333" cy="97"/>
            </a:xfrm>
            <a:prstGeom prst="line">
              <a:avLst/>
            </a:prstGeom>
            <a:noFill/>
            <a:ln w="0">
              <a:solidFill>
                <a:schemeClr val="tx1"/>
              </a:solidFill>
              <a:round/>
              <a:headEnd/>
              <a:tailEnd type="triangle" w="med" len="med"/>
            </a:ln>
            <a:effectLst/>
          </p:spPr>
          <p:txBody>
            <a:bodyPr wrap="none" anchor="ctr"/>
            <a:lstStyle/>
            <a:p>
              <a:endParaRPr lang="en-US" dirty="0"/>
            </a:p>
          </p:txBody>
        </p:sp>
      </p:grpSp>
      <p:sp>
        <p:nvSpPr>
          <p:cNvPr id="577571" name="Text Box 35"/>
          <p:cNvSpPr txBox="1">
            <a:spLocks noChangeArrowheads="1"/>
          </p:cNvSpPr>
          <p:nvPr/>
        </p:nvSpPr>
        <p:spPr bwMode="auto">
          <a:xfrm>
            <a:off x="6159500" y="3657600"/>
            <a:ext cx="2984500" cy="825500"/>
          </a:xfrm>
          <a:prstGeom prst="rect">
            <a:avLst/>
          </a:prstGeom>
          <a:noFill/>
          <a:ln w="0">
            <a:noFill/>
            <a:miter lim="800000"/>
            <a:headEnd/>
            <a:tailEnd/>
          </a:ln>
          <a:effectLst/>
        </p:spPr>
        <p:txBody>
          <a:bodyPr>
            <a:spAutoFit/>
          </a:bodyPr>
          <a:lstStyle/>
          <a:p>
            <a:pPr>
              <a:spcBef>
                <a:spcPct val="20000"/>
              </a:spcBef>
            </a:pPr>
            <a:r>
              <a:rPr lang="en-US" sz="1600" dirty="0">
                <a:solidFill>
                  <a:srgbClr val="0000EC"/>
                </a:solidFill>
              </a:rPr>
              <a:t>Note that SV elevation and varying phase patterns affect signal interpretation differently</a:t>
            </a:r>
            <a:endParaRPr lang="en-US" sz="1600" dirty="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strVal val="#ppt_w*0.70"/>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Effect transition="in" filter="fade">
                                      <p:cBhvr>
                                        <p:cTn id="26" dur="1000"/>
                                        <p:tgtEl>
                                          <p:spTgt spid="6"/>
                                        </p:tgtEl>
                                      </p:cBhvr>
                                    </p:animEffect>
                                  </p:childTnLst>
                                </p:cTn>
                              </p:par>
                            </p:childTnLst>
                          </p:cTn>
                        </p:par>
                        <p:par>
                          <p:cTn id="27" fill="hold">
                            <p:stCondLst>
                              <p:cond delay="1000"/>
                            </p:stCondLst>
                            <p:childTnLst>
                              <p:par>
                                <p:cTn id="28" presetID="1" presetClass="entr" presetSubtype="0" fill="hold" grpId="0" nodeType="afterEffect">
                                  <p:stCondLst>
                                    <p:cond delay="0"/>
                                  </p:stCondLst>
                                  <p:childTnLst>
                                    <p:set>
                                      <p:cBhvr>
                                        <p:cTn id="29" dur="1" fill="hold">
                                          <p:stCondLst>
                                            <p:cond delay="0"/>
                                          </p:stCondLst>
                                        </p:cTn>
                                        <p:tgtEl>
                                          <p:spTgt spid="5775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757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6/13/2011</a:t>
            </a:r>
            <a:endParaRPr lang="en-US"/>
          </a:p>
        </p:txBody>
      </p:sp>
      <p:sp>
        <p:nvSpPr>
          <p:cNvPr id="3" name="Slide Number Placeholder 2"/>
          <p:cNvSpPr>
            <a:spLocks noGrp="1"/>
          </p:cNvSpPr>
          <p:nvPr>
            <p:ph type="sldNum" sz="quarter" idx="12"/>
          </p:nvPr>
        </p:nvSpPr>
        <p:spPr/>
        <p:txBody>
          <a:bodyPr/>
          <a:lstStyle/>
          <a:p>
            <a:fld id="{3AD2BD76-1B89-4E0D-8542-94A0ADE4AB12}" type="slidenum">
              <a:rPr lang="en-US" smtClean="0"/>
              <a:pPr/>
              <a:t>3</a:t>
            </a:fld>
            <a:endParaRPr lang="en-US"/>
          </a:p>
        </p:txBody>
      </p:sp>
      <p:pic>
        <p:nvPicPr>
          <p:cNvPr id="3074" name="Picture 2"/>
          <p:cNvPicPr>
            <a:picLocks noChangeAspect="1" noChangeArrowheads="1"/>
          </p:cNvPicPr>
          <p:nvPr/>
        </p:nvPicPr>
        <p:blipFill>
          <a:blip r:embed="rId2" cstate="print"/>
          <a:srcRect l="17500" t="14433" r="14375" b="3093"/>
          <a:stretch>
            <a:fillRect/>
          </a:stretch>
        </p:blipFill>
        <p:spPr bwMode="auto">
          <a:xfrm>
            <a:off x="304800" y="457200"/>
            <a:ext cx="8305800" cy="6096000"/>
          </a:xfrm>
          <a:prstGeom prst="rect">
            <a:avLst/>
          </a:prstGeom>
          <a:noFill/>
          <a:ln w="9525">
            <a:noFill/>
            <a:miter lim="800000"/>
            <a:headEnd/>
            <a:tailEnd/>
          </a:ln>
        </p:spPr>
      </p:pic>
      <p:sp>
        <p:nvSpPr>
          <p:cNvPr id="5" name="Left Arrow 4"/>
          <p:cNvSpPr/>
          <p:nvPr/>
        </p:nvSpPr>
        <p:spPr>
          <a:xfrm rot="19948240">
            <a:off x="5372998" y="3631988"/>
            <a:ext cx="978408" cy="408432"/>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8" name="Left Arrow 7"/>
          <p:cNvSpPr/>
          <p:nvPr/>
        </p:nvSpPr>
        <p:spPr>
          <a:xfrm rot="19948240">
            <a:off x="5372999" y="2488988"/>
            <a:ext cx="978408" cy="408432"/>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9" name="Left Arrow 8"/>
          <p:cNvSpPr/>
          <p:nvPr/>
        </p:nvSpPr>
        <p:spPr>
          <a:xfrm rot="20654453">
            <a:off x="1408675" y="3325588"/>
            <a:ext cx="978408" cy="408432"/>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RTK technology/methodology</a:t>
            </a:r>
            <a:endParaRPr lang="en-US" dirty="0"/>
          </a:p>
        </p:txBody>
      </p:sp>
      <p:sp>
        <p:nvSpPr>
          <p:cNvPr id="3" name="Content Placeholder 2"/>
          <p:cNvSpPr>
            <a:spLocks noGrp="1"/>
          </p:cNvSpPr>
          <p:nvPr>
            <p:ph idx="1"/>
          </p:nvPr>
        </p:nvSpPr>
        <p:spPr/>
        <p:txBody>
          <a:bodyPr>
            <a:normAutofit/>
          </a:bodyPr>
          <a:lstStyle/>
          <a:p>
            <a:r>
              <a:rPr lang="en-US" sz="2400" dirty="0" smtClean="0"/>
              <a:t>Limited to 10-20 km because ionosphere changes enough that correction may be wrong</a:t>
            </a:r>
          </a:p>
          <a:p>
            <a:r>
              <a:rPr lang="en-US" sz="2400" dirty="0" smtClean="0"/>
              <a:t>Horizontal </a:t>
            </a:r>
            <a:r>
              <a:rPr lang="en-US" sz="2400" dirty="0" err="1" smtClean="0"/>
              <a:t>calcs</a:t>
            </a:r>
            <a:r>
              <a:rPr lang="en-US" sz="2400" dirty="0" smtClean="0"/>
              <a:t> from triangulation are/can be good but vertical is much harder</a:t>
            </a:r>
          </a:p>
          <a:p>
            <a:r>
              <a:rPr lang="en-US" sz="2400" dirty="0" smtClean="0"/>
              <a:t>3 signals at risk: each GPS unit, and correction</a:t>
            </a:r>
          </a:p>
          <a:p>
            <a:r>
              <a:rPr lang="en-US" sz="2400" dirty="0" smtClean="0"/>
              <a:t>PRECISION can be very good, but ACCURACY not as likely</a:t>
            </a:r>
          </a:p>
          <a:p>
            <a:pPr lvl="1"/>
            <a:r>
              <a:rPr lang="en-US" sz="2400" dirty="0" smtClean="0"/>
              <a:t>Darts clustered in triangle 1, but aiming for 20</a:t>
            </a:r>
          </a:p>
          <a:p>
            <a:pPr lvl="1"/>
            <a:r>
              <a:rPr lang="en-US" sz="2400" dirty="0" smtClean="0"/>
              <a:t>Darts scattered but evenly distributed </a:t>
            </a:r>
            <a:r>
              <a:rPr lang="en-US" sz="2400" dirty="0" err="1" smtClean="0"/>
              <a:t>fr</a:t>
            </a:r>
            <a:r>
              <a:rPr lang="en-US" sz="2400" dirty="0" smtClean="0"/>
              <a:t> </a:t>
            </a:r>
            <a:r>
              <a:rPr lang="en-US" sz="2400" dirty="0" err="1" smtClean="0"/>
              <a:t>bullseye</a:t>
            </a:r>
            <a:endParaRPr lang="en-US" sz="2400" dirty="0" smtClean="0"/>
          </a:p>
          <a:p>
            <a:r>
              <a:rPr lang="en-US" sz="2400" dirty="0" smtClean="0"/>
              <a:t>Redundancy is always key; for vertical, it is crucial</a:t>
            </a:r>
          </a:p>
          <a:p>
            <a:r>
              <a:rPr lang="en-US" sz="2400" dirty="0" smtClean="0"/>
              <a:t>Repeat measurement with a different satellite constellation</a:t>
            </a:r>
          </a:p>
        </p:txBody>
      </p:sp>
      <p:sp>
        <p:nvSpPr>
          <p:cNvPr id="4" name="Date Placeholder 3"/>
          <p:cNvSpPr>
            <a:spLocks noGrp="1"/>
          </p:cNvSpPr>
          <p:nvPr>
            <p:ph type="dt" sz="half" idx="10"/>
          </p:nvPr>
        </p:nvSpPr>
        <p:spPr/>
        <p:txBody>
          <a:bodyPr/>
          <a:lstStyle/>
          <a:p>
            <a:r>
              <a:rPr lang="en-US" smtClean="0"/>
              <a:t>6/13/2011</a:t>
            </a:r>
            <a:endParaRPr lang="en-US"/>
          </a:p>
        </p:txBody>
      </p:sp>
      <p:sp>
        <p:nvSpPr>
          <p:cNvPr id="5" name="Slide Number Placeholder 4"/>
          <p:cNvSpPr>
            <a:spLocks noGrp="1"/>
          </p:cNvSpPr>
          <p:nvPr>
            <p:ph type="sldNum" sz="quarter" idx="12"/>
          </p:nvPr>
        </p:nvSpPr>
        <p:spPr/>
        <p:txBody>
          <a:bodyPr/>
          <a:lstStyle/>
          <a:p>
            <a:fld id="{3AD2BD76-1B89-4E0D-8542-94A0ADE4AB12}" type="slidenum">
              <a:rPr lang="en-US" smtClean="0"/>
              <a:pPr/>
              <a:t>30</a:t>
            </a:fld>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Height Modernization procedures, “Long Static”</a:t>
            </a:r>
            <a:endParaRPr lang="en-US" dirty="0"/>
          </a:p>
        </p:txBody>
      </p:sp>
      <p:sp>
        <p:nvSpPr>
          <p:cNvPr id="3" name="Content Placeholder 2"/>
          <p:cNvSpPr>
            <a:spLocks noGrp="1"/>
          </p:cNvSpPr>
          <p:nvPr>
            <p:ph idx="1"/>
          </p:nvPr>
        </p:nvSpPr>
        <p:spPr>
          <a:xfrm>
            <a:off x="457200" y="1600200"/>
            <a:ext cx="8229600" cy="4876800"/>
          </a:xfrm>
        </p:spPr>
        <p:txBody>
          <a:bodyPr>
            <a:normAutofit lnSpcReduction="10000"/>
          </a:bodyPr>
          <a:lstStyle/>
          <a:p>
            <a:r>
              <a:rPr lang="en-US" dirty="0" smtClean="0"/>
              <a:t>Dual-frequency </a:t>
            </a:r>
            <a:r>
              <a:rPr lang="en-US" dirty="0" err="1" smtClean="0"/>
              <a:t>rx</a:t>
            </a:r>
            <a:r>
              <a:rPr lang="en-US" dirty="0" smtClean="0"/>
              <a:t>, fixed height poles</a:t>
            </a:r>
          </a:p>
          <a:p>
            <a:r>
              <a:rPr lang="en-US" dirty="0" smtClean="0"/>
              <a:t>Redundancy: EVERY baseline observed twice</a:t>
            </a:r>
          </a:p>
          <a:p>
            <a:r>
              <a:rPr lang="en-US" dirty="0" smtClean="0"/>
              <a:t>DIFFERENT TIME OF DAY, &gt;3 hours difference</a:t>
            </a:r>
          </a:p>
          <a:p>
            <a:pPr lvl="1"/>
            <a:r>
              <a:rPr lang="en-US" dirty="0" smtClean="0"/>
              <a:t>This assures accuracy not just precision because it uses a new set of satellites (an independent </a:t>
            </a:r>
            <a:r>
              <a:rPr lang="en-US" dirty="0" err="1" smtClean="0"/>
              <a:t>obs</a:t>
            </a:r>
            <a:r>
              <a:rPr lang="en-US" dirty="0" smtClean="0"/>
              <a:t>)</a:t>
            </a:r>
          </a:p>
          <a:p>
            <a:r>
              <a:rPr lang="en-US" dirty="0" smtClean="0"/>
              <a:t>45 (minimum)-60 (preferred) minutes--not 30</a:t>
            </a:r>
          </a:p>
          <a:p>
            <a:r>
              <a:rPr lang="en-US" dirty="0" smtClean="0"/>
              <a:t>Local </a:t>
            </a:r>
            <a:r>
              <a:rPr lang="en-US" dirty="0" err="1" smtClean="0"/>
              <a:t>stn</a:t>
            </a:r>
            <a:r>
              <a:rPr lang="en-US" dirty="0" smtClean="0"/>
              <a:t> spacing average 7km, &lt;10km</a:t>
            </a:r>
          </a:p>
          <a:p>
            <a:r>
              <a:rPr lang="en-US" dirty="0" smtClean="0"/>
              <a:t>Difference in B1 and B2 &lt;2 cm (25mm)</a:t>
            </a:r>
          </a:p>
          <a:p>
            <a:r>
              <a:rPr lang="en-US" dirty="0" smtClean="0"/>
              <a:t>3 sessions of 5 hours on </a:t>
            </a:r>
            <a:r>
              <a:rPr lang="en-US" dirty="0" err="1" smtClean="0"/>
              <a:t>stns</a:t>
            </a:r>
            <a:r>
              <a:rPr lang="en-US" dirty="0" smtClean="0"/>
              <a:t> at 40km spacing</a:t>
            </a:r>
          </a:p>
          <a:p>
            <a:endParaRPr lang="en-US" dirty="0" smtClean="0"/>
          </a:p>
          <a:p>
            <a:endParaRPr lang="en-US" dirty="0"/>
          </a:p>
        </p:txBody>
      </p:sp>
      <p:sp>
        <p:nvSpPr>
          <p:cNvPr id="4" name="Date Placeholder 3"/>
          <p:cNvSpPr>
            <a:spLocks noGrp="1"/>
          </p:cNvSpPr>
          <p:nvPr>
            <p:ph type="dt" sz="half" idx="10"/>
          </p:nvPr>
        </p:nvSpPr>
        <p:spPr/>
        <p:txBody>
          <a:bodyPr/>
          <a:lstStyle/>
          <a:p>
            <a:r>
              <a:rPr lang="en-US" smtClean="0"/>
              <a:t>6/13/2011</a:t>
            </a:r>
            <a:endParaRPr lang="en-US"/>
          </a:p>
        </p:txBody>
      </p:sp>
      <p:sp>
        <p:nvSpPr>
          <p:cNvPr id="5" name="Slide Number Placeholder 4"/>
          <p:cNvSpPr>
            <a:spLocks noGrp="1"/>
          </p:cNvSpPr>
          <p:nvPr>
            <p:ph type="sldNum" sz="quarter" idx="12"/>
          </p:nvPr>
        </p:nvSpPr>
        <p:spPr/>
        <p:txBody>
          <a:bodyPr/>
          <a:lstStyle/>
          <a:p>
            <a:fld id="{3AD2BD76-1B89-4E0D-8542-94A0ADE4AB12}" type="slidenum">
              <a:rPr lang="en-US" smtClean="0"/>
              <a:pPr/>
              <a:t>31</a:t>
            </a:fld>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smtClean="0"/>
              <a:t>Real world data, Delta Ht Mod project</a:t>
            </a:r>
            <a:endParaRPr lang="en-US" sz="3600" dirty="0"/>
          </a:p>
        </p:txBody>
      </p:sp>
      <p:sp>
        <p:nvSpPr>
          <p:cNvPr id="5" name="Content Placeholder 4"/>
          <p:cNvSpPr>
            <a:spLocks noGrp="1"/>
          </p:cNvSpPr>
          <p:nvPr>
            <p:ph idx="1"/>
          </p:nvPr>
        </p:nvSpPr>
        <p:spPr>
          <a:xfrm>
            <a:off x="457200" y="1600200"/>
            <a:ext cx="8458200" cy="4525963"/>
          </a:xfrm>
        </p:spPr>
        <p:txBody>
          <a:bodyPr/>
          <a:lstStyle/>
          <a:p>
            <a:r>
              <a:rPr lang="en-US" dirty="0" smtClean="0"/>
              <a:t>A baseline has an ellipsoid height difference between two stations</a:t>
            </a:r>
          </a:p>
          <a:p>
            <a:r>
              <a:rPr lang="en-US" dirty="0" smtClean="0"/>
              <a:t>A comparison is made between two (at least) observations made on dif days at dif time of day</a:t>
            </a:r>
          </a:p>
          <a:p>
            <a:r>
              <a:rPr lang="en-US" dirty="0" smtClean="0"/>
              <a:t>They should agree to within 2cm (&lt;26mm)</a:t>
            </a:r>
          </a:p>
          <a:p>
            <a:endParaRPr lang="en-US" dirty="0"/>
          </a:p>
        </p:txBody>
      </p:sp>
      <p:sp>
        <p:nvSpPr>
          <p:cNvPr id="2" name="Date Placeholder 1"/>
          <p:cNvSpPr>
            <a:spLocks noGrp="1"/>
          </p:cNvSpPr>
          <p:nvPr>
            <p:ph type="dt" sz="half" idx="10"/>
          </p:nvPr>
        </p:nvSpPr>
        <p:spPr/>
        <p:txBody>
          <a:bodyPr/>
          <a:lstStyle/>
          <a:p>
            <a:r>
              <a:rPr lang="en-US" smtClean="0"/>
              <a:t>6/13/2011</a:t>
            </a:r>
            <a:endParaRPr lang="en-US"/>
          </a:p>
        </p:txBody>
      </p:sp>
      <p:sp>
        <p:nvSpPr>
          <p:cNvPr id="3" name="Slide Number Placeholder 2"/>
          <p:cNvSpPr>
            <a:spLocks noGrp="1"/>
          </p:cNvSpPr>
          <p:nvPr>
            <p:ph type="sldNum" sz="quarter" idx="12"/>
          </p:nvPr>
        </p:nvSpPr>
        <p:spPr/>
        <p:txBody>
          <a:bodyPr/>
          <a:lstStyle/>
          <a:p>
            <a:fld id="{3AD2BD76-1B89-4E0D-8542-94A0ADE4AB12}" type="slidenum">
              <a:rPr lang="en-US" smtClean="0"/>
              <a:pPr/>
              <a:t>32</a:t>
            </a:fld>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6/13/2011</a:t>
            </a:r>
            <a:endParaRPr lang="en-US"/>
          </a:p>
        </p:txBody>
      </p:sp>
      <p:sp>
        <p:nvSpPr>
          <p:cNvPr id="5" name="Slide Number Placeholder 4"/>
          <p:cNvSpPr>
            <a:spLocks noGrp="1"/>
          </p:cNvSpPr>
          <p:nvPr>
            <p:ph type="sldNum" sz="quarter" idx="12"/>
          </p:nvPr>
        </p:nvSpPr>
        <p:spPr/>
        <p:txBody>
          <a:bodyPr/>
          <a:lstStyle/>
          <a:p>
            <a:fld id="{3AD2BD76-1B89-4E0D-8542-94A0ADE4AB12}" type="slidenum">
              <a:rPr lang="en-US" smtClean="0"/>
              <a:pPr/>
              <a:t>33</a:t>
            </a:fld>
            <a:endParaRPr lang="en-US"/>
          </a:p>
        </p:txBody>
      </p:sp>
      <p:pic>
        <p:nvPicPr>
          <p:cNvPr id="48130" name="Picture 2"/>
          <p:cNvPicPr>
            <a:picLocks noChangeAspect="1" noChangeArrowheads="1"/>
          </p:cNvPicPr>
          <p:nvPr/>
        </p:nvPicPr>
        <p:blipFill>
          <a:blip r:embed="rId3" cstate="print"/>
          <a:srcRect/>
          <a:stretch>
            <a:fillRect/>
          </a:stretch>
        </p:blipFill>
        <p:spPr bwMode="auto">
          <a:xfrm>
            <a:off x="228600" y="0"/>
            <a:ext cx="12192000" cy="7620000"/>
          </a:xfrm>
          <a:prstGeom prst="rect">
            <a:avLst/>
          </a:prstGeom>
          <a:noFill/>
          <a:ln w="9525">
            <a:noFill/>
            <a:miter lim="800000"/>
            <a:headEnd/>
            <a:tailEnd/>
          </a:ln>
        </p:spPr>
      </p:pic>
      <p:sp>
        <p:nvSpPr>
          <p:cNvPr id="6" name="TextBox 5"/>
          <p:cNvSpPr txBox="1"/>
          <p:nvPr/>
        </p:nvSpPr>
        <p:spPr>
          <a:xfrm>
            <a:off x="2819400" y="838200"/>
            <a:ext cx="762000" cy="369332"/>
          </a:xfrm>
          <a:prstGeom prst="rect">
            <a:avLst/>
          </a:prstGeom>
          <a:noFill/>
        </p:spPr>
        <p:txBody>
          <a:bodyPr wrap="square" rtlCol="0">
            <a:spAutoFit/>
          </a:bodyPr>
          <a:lstStyle/>
          <a:p>
            <a:r>
              <a:rPr lang="en-US" dirty="0" smtClean="0"/>
              <a:t>20 cm</a:t>
            </a:r>
          </a:p>
        </p:txBody>
      </p:sp>
      <p:sp>
        <p:nvSpPr>
          <p:cNvPr id="7" name="TextBox 6"/>
          <p:cNvSpPr txBox="1"/>
          <p:nvPr/>
        </p:nvSpPr>
        <p:spPr>
          <a:xfrm>
            <a:off x="2819400" y="1447800"/>
            <a:ext cx="685800" cy="369332"/>
          </a:xfrm>
          <a:prstGeom prst="rect">
            <a:avLst/>
          </a:prstGeom>
          <a:noFill/>
        </p:spPr>
        <p:txBody>
          <a:bodyPr wrap="square" rtlCol="0">
            <a:spAutoFit/>
          </a:bodyPr>
          <a:lstStyle/>
          <a:p>
            <a:r>
              <a:rPr lang="en-US" dirty="0" smtClean="0"/>
              <a:t>10.5</a:t>
            </a:r>
            <a:endParaRPr lang="en-US" dirty="0"/>
          </a:p>
        </p:txBody>
      </p:sp>
      <p:sp>
        <p:nvSpPr>
          <p:cNvPr id="8" name="TextBox 7"/>
          <p:cNvSpPr txBox="1"/>
          <p:nvPr/>
        </p:nvSpPr>
        <p:spPr>
          <a:xfrm>
            <a:off x="2971800" y="2362200"/>
            <a:ext cx="685800" cy="369332"/>
          </a:xfrm>
          <a:prstGeom prst="rect">
            <a:avLst/>
          </a:prstGeom>
          <a:noFill/>
        </p:spPr>
        <p:txBody>
          <a:bodyPr wrap="square" rtlCol="0">
            <a:spAutoFit/>
          </a:bodyPr>
          <a:lstStyle/>
          <a:p>
            <a:r>
              <a:rPr lang="en-US" dirty="0" smtClean="0"/>
              <a:t>8.4</a:t>
            </a:r>
            <a:endParaRPr lang="en-US" dirty="0"/>
          </a:p>
        </p:txBody>
      </p:sp>
      <p:sp>
        <p:nvSpPr>
          <p:cNvPr id="9" name="TextBox 8"/>
          <p:cNvSpPr txBox="1"/>
          <p:nvPr/>
        </p:nvSpPr>
        <p:spPr>
          <a:xfrm>
            <a:off x="2895600" y="4038600"/>
            <a:ext cx="990600" cy="369332"/>
          </a:xfrm>
          <a:prstGeom prst="rect">
            <a:avLst/>
          </a:prstGeom>
          <a:noFill/>
        </p:spPr>
        <p:txBody>
          <a:bodyPr wrap="square" rtlCol="0">
            <a:spAutoFit/>
          </a:bodyPr>
          <a:lstStyle/>
          <a:p>
            <a:r>
              <a:rPr lang="en-US" dirty="0" smtClean="0"/>
              <a:t>5.1, 1.6</a:t>
            </a:r>
            <a:endParaRPr lang="en-US" dirty="0"/>
          </a:p>
        </p:txBody>
      </p:sp>
      <p:sp>
        <p:nvSpPr>
          <p:cNvPr id="10" name="TextBox 9"/>
          <p:cNvSpPr txBox="1"/>
          <p:nvPr/>
        </p:nvSpPr>
        <p:spPr>
          <a:xfrm>
            <a:off x="2895600" y="3200400"/>
            <a:ext cx="685800" cy="646331"/>
          </a:xfrm>
          <a:prstGeom prst="rect">
            <a:avLst/>
          </a:prstGeom>
          <a:noFill/>
        </p:spPr>
        <p:txBody>
          <a:bodyPr wrap="square" rtlCol="0">
            <a:spAutoFit/>
          </a:bodyPr>
          <a:lstStyle/>
          <a:p>
            <a:r>
              <a:rPr lang="en-US" dirty="0" smtClean="0"/>
              <a:t>6.9</a:t>
            </a:r>
          </a:p>
          <a:p>
            <a:endParaRPr lang="en-US" dirty="0"/>
          </a:p>
        </p:txBody>
      </p:sp>
      <p:sp>
        <p:nvSpPr>
          <p:cNvPr id="11" name="TextBox 10"/>
          <p:cNvSpPr txBox="1"/>
          <p:nvPr/>
        </p:nvSpPr>
        <p:spPr>
          <a:xfrm>
            <a:off x="2895600" y="4953000"/>
            <a:ext cx="990600" cy="369332"/>
          </a:xfrm>
          <a:prstGeom prst="rect">
            <a:avLst/>
          </a:prstGeom>
          <a:noFill/>
        </p:spPr>
        <p:txBody>
          <a:bodyPr wrap="square" rtlCol="0">
            <a:spAutoFit/>
          </a:bodyPr>
          <a:lstStyle/>
          <a:p>
            <a:r>
              <a:rPr lang="en-US" dirty="0" smtClean="0"/>
              <a:t>4.3, 2.3</a:t>
            </a:r>
            <a:endParaRPr lang="en-US" dirty="0"/>
          </a:p>
        </p:txBody>
      </p:sp>
      <p:sp>
        <p:nvSpPr>
          <p:cNvPr id="12" name="TextBox 11"/>
          <p:cNvSpPr txBox="1"/>
          <p:nvPr/>
        </p:nvSpPr>
        <p:spPr>
          <a:xfrm>
            <a:off x="2895600" y="5867400"/>
            <a:ext cx="1066800" cy="369332"/>
          </a:xfrm>
          <a:prstGeom prst="rect">
            <a:avLst/>
          </a:prstGeom>
          <a:noFill/>
        </p:spPr>
        <p:txBody>
          <a:bodyPr wrap="square" rtlCol="0">
            <a:spAutoFit/>
          </a:bodyPr>
          <a:lstStyle/>
          <a:p>
            <a:r>
              <a:rPr lang="en-US" dirty="0" smtClean="0"/>
              <a:t>4.0, 2.4</a:t>
            </a:r>
            <a:endParaRPr lang="en-US" dirty="0"/>
          </a:p>
        </p:txBody>
      </p:sp>
      <p:sp>
        <p:nvSpPr>
          <p:cNvPr id="13" name="Left Arrow 12"/>
          <p:cNvSpPr/>
          <p:nvPr/>
        </p:nvSpPr>
        <p:spPr>
          <a:xfrm rot="10800000">
            <a:off x="1295400" y="3657600"/>
            <a:ext cx="513293" cy="176444"/>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14" name="Left Arrow 13"/>
          <p:cNvSpPr/>
          <p:nvPr/>
        </p:nvSpPr>
        <p:spPr>
          <a:xfrm rot="10800000">
            <a:off x="1295400" y="4572000"/>
            <a:ext cx="513293" cy="176444"/>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15" name="Left Arrow 14"/>
          <p:cNvSpPr/>
          <p:nvPr/>
        </p:nvSpPr>
        <p:spPr>
          <a:xfrm rot="10800000">
            <a:off x="1295400" y="5410200"/>
            <a:ext cx="513293" cy="176444"/>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16" name="TextBox 15"/>
          <p:cNvSpPr txBox="1"/>
          <p:nvPr/>
        </p:nvSpPr>
        <p:spPr>
          <a:xfrm>
            <a:off x="3429000" y="2286000"/>
            <a:ext cx="1447800" cy="369332"/>
          </a:xfrm>
          <a:prstGeom prst="rect">
            <a:avLst/>
          </a:prstGeom>
          <a:noFill/>
        </p:spPr>
        <p:txBody>
          <a:bodyPr wrap="square" rtlCol="0">
            <a:spAutoFit/>
          </a:bodyPr>
          <a:lstStyle/>
          <a:p>
            <a:r>
              <a:rPr lang="en-US" dirty="0" smtClean="0">
                <a:hlinkClick r:id="" action="ppaction://hlinkshowjump?jump=nextslide"/>
              </a:rPr>
              <a:t>Why SO bad?</a:t>
            </a:r>
            <a:endParaRPr lang="en-US" dirty="0"/>
          </a:p>
        </p:txBody>
      </p:sp>
      <p:sp>
        <p:nvSpPr>
          <p:cNvPr id="17" name="Rounded Rectangle 16"/>
          <p:cNvSpPr/>
          <p:nvPr/>
        </p:nvSpPr>
        <p:spPr>
          <a:xfrm>
            <a:off x="1676400" y="381000"/>
            <a:ext cx="685800" cy="457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1+#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2"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1+#ppt_w/2"/>
                                          </p:val>
                                        </p:tav>
                                        <p:tav tm="100000">
                                          <p:val>
                                            <p:strVal val="#ppt_x"/>
                                          </p:val>
                                        </p:tav>
                                      </p:tavLst>
                                    </p:anim>
                                    <p:anim calcmode="lin" valueType="num">
                                      <p:cBhvr additive="base">
                                        <p:cTn id="21" dur="500" fill="hold"/>
                                        <p:tgtEl>
                                          <p:spTgt spid="14"/>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2" presetClass="entr" presetSubtype="2"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1+#ppt_w/2"/>
                                          </p:val>
                                        </p:tav>
                                        <p:tav tm="100000">
                                          <p:val>
                                            <p:strVal val="#ppt_x"/>
                                          </p:val>
                                        </p:tav>
                                      </p:tavLst>
                                    </p:anim>
                                    <p:anim calcmode="lin" valueType="num">
                                      <p:cBhvr additive="base">
                                        <p:cTn id="26"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6/13/2011</a:t>
            </a:r>
            <a:endParaRPr lang="en-US"/>
          </a:p>
        </p:txBody>
      </p:sp>
      <p:sp>
        <p:nvSpPr>
          <p:cNvPr id="3" name="Slide Number Placeholder 2"/>
          <p:cNvSpPr>
            <a:spLocks noGrp="1"/>
          </p:cNvSpPr>
          <p:nvPr>
            <p:ph type="sldNum" sz="quarter" idx="12"/>
          </p:nvPr>
        </p:nvSpPr>
        <p:spPr/>
        <p:txBody>
          <a:bodyPr/>
          <a:lstStyle/>
          <a:p>
            <a:fld id="{3AD2BD76-1B89-4E0D-8542-94A0ADE4AB12}" type="slidenum">
              <a:rPr lang="en-US" smtClean="0"/>
              <a:pPr/>
              <a:t>34</a:t>
            </a:fld>
            <a:endParaRPr lang="en-US"/>
          </a:p>
        </p:txBody>
      </p:sp>
      <p:pic>
        <p:nvPicPr>
          <p:cNvPr id="48130" name="Picture 2"/>
          <p:cNvPicPr>
            <a:picLocks noChangeAspect="1" noChangeArrowheads="1"/>
          </p:cNvPicPr>
          <p:nvPr/>
        </p:nvPicPr>
        <p:blipFill>
          <a:blip r:embed="rId2" cstate="print"/>
          <a:srcRect/>
          <a:stretch>
            <a:fillRect/>
          </a:stretch>
        </p:blipFill>
        <p:spPr bwMode="auto">
          <a:xfrm>
            <a:off x="-2438400" y="0"/>
            <a:ext cx="12192000" cy="762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6/13/2011</a:t>
            </a:r>
            <a:endParaRPr lang="en-US"/>
          </a:p>
        </p:txBody>
      </p:sp>
      <p:sp>
        <p:nvSpPr>
          <p:cNvPr id="3" name="Slide Number Placeholder 2"/>
          <p:cNvSpPr>
            <a:spLocks noGrp="1"/>
          </p:cNvSpPr>
          <p:nvPr>
            <p:ph type="sldNum" sz="quarter" idx="12"/>
          </p:nvPr>
        </p:nvSpPr>
        <p:spPr/>
        <p:txBody>
          <a:bodyPr/>
          <a:lstStyle/>
          <a:p>
            <a:fld id="{3AD2BD76-1B89-4E0D-8542-94A0ADE4AB12}" type="slidenum">
              <a:rPr lang="en-US" smtClean="0"/>
              <a:pPr/>
              <a:t>35</a:t>
            </a:fld>
            <a:endParaRPr lang="en-US"/>
          </a:p>
        </p:txBody>
      </p:sp>
      <p:pic>
        <p:nvPicPr>
          <p:cNvPr id="49154" name="Picture 2"/>
          <p:cNvPicPr>
            <a:picLocks noChangeAspect="1" noChangeArrowheads="1"/>
          </p:cNvPicPr>
          <p:nvPr/>
        </p:nvPicPr>
        <p:blipFill>
          <a:blip r:embed="rId3" cstate="print"/>
          <a:srcRect/>
          <a:stretch>
            <a:fillRect/>
          </a:stretch>
        </p:blipFill>
        <p:spPr bwMode="auto">
          <a:xfrm>
            <a:off x="228600" y="-228600"/>
            <a:ext cx="12192000" cy="7620000"/>
          </a:xfrm>
          <a:prstGeom prst="rect">
            <a:avLst/>
          </a:prstGeom>
          <a:noFill/>
          <a:ln w="9525">
            <a:noFill/>
            <a:miter lim="800000"/>
            <a:headEnd/>
            <a:tailEnd/>
          </a:ln>
        </p:spPr>
      </p:pic>
      <p:sp>
        <p:nvSpPr>
          <p:cNvPr id="5" name="Left Arrow 4"/>
          <p:cNvSpPr/>
          <p:nvPr/>
        </p:nvSpPr>
        <p:spPr>
          <a:xfrm rot="20013607">
            <a:off x="2325759" y="6253105"/>
            <a:ext cx="978408" cy="408432"/>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smtClean="0"/>
              <a:t>NGS Vertical Geodetic Control</a:t>
            </a:r>
            <a:endParaRPr lang="en-US" sz="3600" dirty="0"/>
          </a:p>
        </p:txBody>
      </p:sp>
      <p:sp>
        <p:nvSpPr>
          <p:cNvPr id="2" name="Date Placeholder 1"/>
          <p:cNvSpPr>
            <a:spLocks noGrp="1"/>
          </p:cNvSpPr>
          <p:nvPr>
            <p:ph type="dt" sz="half" idx="10"/>
          </p:nvPr>
        </p:nvSpPr>
        <p:spPr/>
        <p:txBody>
          <a:bodyPr/>
          <a:lstStyle/>
          <a:p>
            <a:r>
              <a:rPr lang="en-US" smtClean="0"/>
              <a:t>6/13/2011</a:t>
            </a:r>
            <a:endParaRPr lang="en-US"/>
          </a:p>
        </p:txBody>
      </p:sp>
      <p:sp>
        <p:nvSpPr>
          <p:cNvPr id="3" name="Slide Number Placeholder 2"/>
          <p:cNvSpPr>
            <a:spLocks noGrp="1"/>
          </p:cNvSpPr>
          <p:nvPr>
            <p:ph type="sldNum" sz="quarter" idx="12"/>
          </p:nvPr>
        </p:nvSpPr>
        <p:spPr/>
        <p:txBody>
          <a:bodyPr/>
          <a:lstStyle/>
          <a:p>
            <a:fld id="{3AD2BD76-1B89-4E0D-8542-94A0ADE4AB12}" type="slidenum">
              <a:rPr lang="en-US" smtClean="0"/>
              <a:pPr/>
              <a:t>36</a:t>
            </a:fld>
            <a:endParaRPr lang="en-US"/>
          </a:p>
        </p:txBody>
      </p:sp>
      <p:pic>
        <p:nvPicPr>
          <p:cNvPr id="49154" name="Picture 2"/>
          <p:cNvPicPr>
            <a:picLocks noGrp="1" noChangeAspect="1" noChangeArrowheads="1"/>
          </p:cNvPicPr>
          <p:nvPr>
            <p:ph idx="1"/>
          </p:nvPr>
        </p:nvPicPr>
        <p:blipFill>
          <a:blip r:embed="rId2" cstate="print"/>
          <a:srcRect t="15153" b="4034"/>
          <a:stretch>
            <a:fillRect/>
          </a:stretch>
        </p:blipFill>
        <p:spPr bwMode="auto">
          <a:xfrm>
            <a:off x="-222522" y="1143000"/>
            <a:ext cx="9366522" cy="5240380"/>
          </a:xfrm>
          <a:prstGeom prst="rect">
            <a:avLst/>
          </a:prstGeom>
          <a:noFill/>
          <a:ln w="9525">
            <a:noFill/>
            <a:miter lim="800000"/>
            <a:headEnd/>
            <a:tailEnd/>
          </a:ln>
        </p:spPr>
      </p:pic>
      <p:sp>
        <p:nvSpPr>
          <p:cNvPr id="7" name="Left Arrow 6"/>
          <p:cNvSpPr/>
          <p:nvPr/>
        </p:nvSpPr>
        <p:spPr>
          <a:xfrm rot="15931260">
            <a:off x="2190992" y="1518641"/>
            <a:ext cx="978408" cy="408432"/>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2800" dirty="0" smtClean="0"/>
              <a:t>Retrieval options, ASCII text (or </a:t>
            </a:r>
            <a:r>
              <a:rPr lang="en-US" sz="2800" dirty="0" err="1" smtClean="0"/>
              <a:t>shapefiles</a:t>
            </a:r>
            <a:r>
              <a:rPr lang="en-US" sz="2800" dirty="0" smtClean="0"/>
              <a:t>)</a:t>
            </a:r>
            <a:endParaRPr lang="en-US" sz="2800" dirty="0"/>
          </a:p>
        </p:txBody>
      </p:sp>
      <p:sp>
        <p:nvSpPr>
          <p:cNvPr id="4" name="Date Placeholder 3"/>
          <p:cNvSpPr>
            <a:spLocks noGrp="1"/>
          </p:cNvSpPr>
          <p:nvPr>
            <p:ph type="dt" sz="half" idx="10"/>
          </p:nvPr>
        </p:nvSpPr>
        <p:spPr/>
        <p:txBody>
          <a:bodyPr/>
          <a:lstStyle/>
          <a:p>
            <a:r>
              <a:rPr lang="en-US" smtClean="0"/>
              <a:t>6/13/2011</a:t>
            </a:r>
            <a:endParaRPr lang="en-US"/>
          </a:p>
        </p:txBody>
      </p:sp>
      <p:sp>
        <p:nvSpPr>
          <p:cNvPr id="5" name="Slide Number Placeholder 4"/>
          <p:cNvSpPr>
            <a:spLocks noGrp="1"/>
          </p:cNvSpPr>
          <p:nvPr>
            <p:ph type="sldNum" sz="quarter" idx="12"/>
          </p:nvPr>
        </p:nvSpPr>
        <p:spPr/>
        <p:txBody>
          <a:bodyPr/>
          <a:lstStyle/>
          <a:p>
            <a:fld id="{3AD2BD76-1B89-4E0D-8542-94A0ADE4AB12}" type="slidenum">
              <a:rPr lang="en-US" smtClean="0"/>
              <a:pPr/>
              <a:t>37</a:t>
            </a:fld>
            <a:endParaRPr lang="en-US"/>
          </a:p>
        </p:txBody>
      </p:sp>
      <p:pic>
        <p:nvPicPr>
          <p:cNvPr id="50178" name="Picture 2"/>
          <p:cNvPicPr>
            <a:picLocks noGrp="1" noChangeAspect="1" noChangeArrowheads="1"/>
          </p:cNvPicPr>
          <p:nvPr>
            <p:ph idx="1"/>
          </p:nvPr>
        </p:nvPicPr>
        <p:blipFill>
          <a:blip r:embed="rId2" cstate="print"/>
          <a:srcRect l="10014" t="15153" r="6857" b="5717"/>
          <a:stretch>
            <a:fillRect/>
          </a:stretch>
        </p:blipFill>
        <p:spPr bwMode="auto">
          <a:xfrm>
            <a:off x="304800" y="1295400"/>
            <a:ext cx="8523051" cy="5070676"/>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6/13/2011</a:t>
            </a:r>
            <a:endParaRPr lang="en-US"/>
          </a:p>
        </p:txBody>
      </p:sp>
      <p:sp>
        <p:nvSpPr>
          <p:cNvPr id="3" name="Slide Number Placeholder 2"/>
          <p:cNvSpPr>
            <a:spLocks noGrp="1"/>
          </p:cNvSpPr>
          <p:nvPr>
            <p:ph type="sldNum" sz="quarter" idx="12"/>
          </p:nvPr>
        </p:nvSpPr>
        <p:spPr/>
        <p:txBody>
          <a:bodyPr/>
          <a:lstStyle/>
          <a:p>
            <a:fld id="{3AD2BD76-1B89-4E0D-8542-94A0ADE4AB12}" type="slidenum">
              <a:rPr lang="en-US" smtClean="0"/>
              <a:pPr/>
              <a:t>38</a:t>
            </a:fld>
            <a:endParaRPr lang="en-US"/>
          </a:p>
        </p:txBody>
      </p:sp>
      <p:pic>
        <p:nvPicPr>
          <p:cNvPr id="51202" name="Picture 2"/>
          <p:cNvPicPr>
            <a:picLocks noChangeAspect="1" noChangeArrowheads="1"/>
          </p:cNvPicPr>
          <p:nvPr/>
        </p:nvPicPr>
        <p:blipFill>
          <a:blip r:embed="rId2" cstate="print"/>
          <a:srcRect t="14641"/>
          <a:stretch>
            <a:fillRect/>
          </a:stretch>
        </p:blipFill>
        <p:spPr bwMode="auto">
          <a:xfrm>
            <a:off x="0" y="381000"/>
            <a:ext cx="10525125" cy="6219825"/>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6/13/2011</a:t>
            </a:r>
            <a:endParaRPr lang="en-US"/>
          </a:p>
        </p:txBody>
      </p:sp>
      <p:sp>
        <p:nvSpPr>
          <p:cNvPr id="3" name="Slide Number Placeholder 2"/>
          <p:cNvSpPr>
            <a:spLocks noGrp="1"/>
          </p:cNvSpPr>
          <p:nvPr>
            <p:ph type="sldNum" sz="quarter" idx="12"/>
          </p:nvPr>
        </p:nvSpPr>
        <p:spPr/>
        <p:txBody>
          <a:bodyPr/>
          <a:lstStyle/>
          <a:p>
            <a:fld id="{3AD2BD76-1B89-4E0D-8542-94A0ADE4AB12}" type="slidenum">
              <a:rPr lang="en-US" smtClean="0"/>
              <a:pPr/>
              <a:t>39</a:t>
            </a:fld>
            <a:endParaRPr lang="en-US"/>
          </a:p>
        </p:txBody>
      </p:sp>
      <p:pic>
        <p:nvPicPr>
          <p:cNvPr id="52226" name="Picture 2"/>
          <p:cNvPicPr>
            <a:picLocks noChangeAspect="1" noChangeArrowheads="1"/>
          </p:cNvPicPr>
          <p:nvPr/>
        </p:nvPicPr>
        <p:blipFill>
          <a:blip r:embed="rId2" cstate="print"/>
          <a:srcRect/>
          <a:stretch>
            <a:fillRect/>
          </a:stretch>
        </p:blipFill>
        <p:spPr bwMode="auto">
          <a:xfrm>
            <a:off x="0" y="0"/>
            <a:ext cx="10525125" cy="7286625"/>
          </a:xfrm>
          <a:prstGeom prst="rect">
            <a:avLst/>
          </a:prstGeom>
          <a:noFill/>
          <a:ln w="9525">
            <a:noFill/>
            <a:miter lim="800000"/>
            <a:headEnd/>
            <a:tailEnd/>
          </a:ln>
        </p:spPr>
      </p:pic>
      <p:sp>
        <p:nvSpPr>
          <p:cNvPr id="5" name="Left Arrow 4"/>
          <p:cNvSpPr/>
          <p:nvPr/>
        </p:nvSpPr>
        <p:spPr>
          <a:xfrm rot="15931260">
            <a:off x="2267192" y="1594842"/>
            <a:ext cx="978408" cy="408432"/>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6/13/2011</a:t>
            </a:r>
            <a:endParaRPr lang="en-US"/>
          </a:p>
        </p:txBody>
      </p:sp>
      <p:sp>
        <p:nvSpPr>
          <p:cNvPr id="3" name="Slide Number Placeholder 2"/>
          <p:cNvSpPr>
            <a:spLocks noGrp="1"/>
          </p:cNvSpPr>
          <p:nvPr>
            <p:ph type="sldNum" sz="quarter" idx="12"/>
          </p:nvPr>
        </p:nvSpPr>
        <p:spPr/>
        <p:txBody>
          <a:bodyPr/>
          <a:lstStyle/>
          <a:p>
            <a:fld id="{3AD2BD76-1B89-4E0D-8542-94A0ADE4AB12}" type="slidenum">
              <a:rPr lang="en-US" smtClean="0"/>
              <a:pPr/>
              <a:t>4</a:t>
            </a:fld>
            <a:endParaRPr lang="en-US"/>
          </a:p>
        </p:txBody>
      </p:sp>
      <p:pic>
        <p:nvPicPr>
          <p:cNvPr id="4098" name="Picture 2"/>
          <p:cNvPicPr>
            <a:picLocks noChangeAspect="1" noChangeArrowheads="1"/>
          </p:cNvPicPr>
          <p:nvPr/>
        </p:nvPicPr>
        <p:blipFill>
          <a:blip r:embed="rId2" cstate="print"/>
          <a:srcRect l="17500" t="21649" r="19375" b="4124"/>
          <a:stretch>
            <a:fillRect/>
          </a:stretch>
        </p:blipFill>
        <p:spPr bwMode="auto">
          <a:xfrm>
            <a:off x="228600" y="381000"/>
            <a:ext cx="8687858" cy="6193325"/>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6/13/2011</a:t>
            </a:r>
            <a:endParaRPr lang="en-US"/>
          </a:p>
        </p:txBody>
      </p:sp>
      <p:sp>
        <p:nvSpPr>
          <p:cNvPr id="3" name="Slide Number Placeholder 2"/>
          <p:cNvSpPr>
            <a:spLocks noGrp="1"/>
          </p:cNvSpPr>
          <p:nvPr>
            <p:ph type="sldNum" sz="quarter" idx="12"/>
          </p:nvPr>
        </p:nvSpPr>
        <p:spPr/>
        <p:txBody>
          <a:bodyPr/>
          <a:lstStyle/>
          <a:p>
            <a:fld id="{3AD2BD76-1B89-4E0D-8542-94A0ADE4AB12}" type="slidenum">
              <a:rPr lang="en-US" smtClean="0"/>
              <a:pPr/>
              <a:t>40</a:t>
            </a:fld>
            <a:endParaRPr lang="en-US"/>
          </a:p>
        </p:txBody>
      </p:sp>
      <p:pic>
        <p:nvPicPr>
          <p:cNvPr id="53250" name="Picture 2"/>
          <p:cNvPicPr>
            <a:picLocks noChangeAspect="1" noChangeArrowheads="1"/>
          </p:cNvPicPr>
          <p:nvPr/>
        </p:nvPicPr>
        <p:blipFill>
          <a:blip r:embed="rId2" cstate="print"/>
          <a:srcRect t="13595" r="28583" b="11111"/>
          <a:stretch>
            <a:fillRect/>
          </a:stretch>
        </p:blipFill>
        <p:spPr bwMode="auto">
          <a:xfrm>
            <a:off x="-57546" y="457200"/>
            <a:ext cx="9201546" cy="7772400"/>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200" y="2667000"/>
            <a:ext cx="20574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46" name="Title 1"/>
          <p:cNvSpPr>
            <a:spLocks noGrp="1"/>
          </p:cNvSpPr>
          <p:nvPr>
            <p:ph type="title"/>
          </p:nvPr>
        </p:nvSpPr>
        <p:spPr/>
        <p:txBody>
          <a:bodyPr/>
          <a:lstStyle/>
          <a:p>
            <a:r>
              <a:rPr lang="en-US" sz="4000" dirty="0" smtClean="0"/>
              <a:t>Visualization of NGS Geodetic Control</a:t>
            </a:r>
          </a:p>
        </p:txBody>
      </p:sp>
      <p:sp>
        <p:nvSpPr>
          <p:cNvPr id="31747" name="Content Placeholder 2"/>
          <p:cNvSpPr>
            <a:spLocks noGrp="1"/>
          </p:cNvSpPr>
          <p:nvPr>
            <p:ph idx="1"/>
          </p:nvPr>
        </p:nvSpPr>
        <p:spPr>
          <a:xfrm>
            <a:off x="609600" y="1219200"/>
            <a:ext cx="8001000" cy="4525963"/>
          </a:xfrm>
          <a:noFill/>
          <a:ln>
            <a:solidFill>
              <a:schemeClr val="bg1"/>
            </a:solidFill>
          </a:ln>
        </p:spPr>
        <p:txBody>
          <a:bodyPr>
            <a:normAutofit fontScale="92500" lnSpcReduction="10000"/>
          </a:bodyPr>
          <a:lstStyle/>
          <a:p>
            <a:r>
              <a:rPr lang="en-US" dirty="0" smtClean="0"/>
              <a:t>CA Geodetic Advisor Resources (CGAR) website, hosted by CT Office of Land Surveys webpage</a:t>
            </a:r>
          </a:p>
          <a:p>
            <a:pPr>
              <a:buFont typeface="Arial" pitchFamily="34" charset="0"/>
              <a:buNone/>
            </a:pPr>
            <a:r>
              <a:rPr lang="en-US" sz="3600" dirty="0" smtClean="0"/>
              <a:t>http://www.dot.ca.gov/hq/row/landsurveys/geodetic</a:t>
            </a:r>
          </a:p>
          <a:p>
            <a:pPr lvl="1"/>
            <a:r>
              <a:rPr lang="en-US" dirty="0" smtClean="0"/>
              <a:t>Google Earth </a:t>
            </a:r>
            <a:r>
              <a:rPr lang="en-US" dirty="0" err="1" smtClean="0"/>
              <a:t>kmls</a:t>
            </a:r>
            <a:endParaRPr lang="en-US" dirty="0" smtClean="0"/>
          </a:p>
          <a:p>
            <a:pPr lvl="1"/>
            <a:r>
              <a:rPr lang="en-US" dirty="0" smtClean="0"/>
              <a:t>Google Maps online</a:t>
            </a:r>
          </a:p>
          <a:p>
            <a:pPr lvl="1"/>
            <a:r>
              <a:rPr lang="en-US" dirty="0" err="1" smtClean="0"/>
              <a:t>Shapefiles</a:t>
            </a:r>
            <a:endParaRPr lang="en-US" dirty="0" smtClean="0"/>
          </a:p>
          <a:p>
            <a:r>
              <a:rPr lang="en-US" dirty="0" err="1" smtClean="0"/>
              <a:t>DSWorld</a:t>
            </a:r>
            <a:r>
              <a:rPr lang="en-US" dirty="0" smtClean="0"/>
              <a:t>, NGS partner software (shows ALL control; doesn’t symbolize VERTCON differently)</a:t>
            </a:r>
          </a:p>
          <a:p>
            <a:endParaRPr lang="en-US" dirty="0" smtClean="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914400" y="304800"/>
            <a:ext cx="7620000" cy="1143000"/>
          </a:xfrm>
        </p:spPr>
        <p:txBody>
          <a:bodyPr/>
          <a:lstStyle/>
          <a:p>
            <a:pPr eaLnBrk="1" hangingPunct="1"/>
            <a:r>
              <a:rPr lang="en-US" sz="3200" smtClean="0"/>
              <a:t>http://www.dot.ca.gov/hq/row/landsurveys/geodetic/geodetic_control.html</a:t>
            </a:r>
          </a:p>
        </p:txBody>
      </p:sp>
      <p:pic>
        <p:nvPicPr>
          <p:cNvPr id="32771" name="Picture 2"/>
          <p:cNvPicPr>
            <a:picLocks noGrp="1" noChangeAspect="1" noChangeArrowheads="1"/>
          </p:cNvPicPr>
          <p:nvPr>
            <p:ph idx="1"/>
          </p:nvPr>
        </p:nvPicPr>
        <p:blipFill>
          <a:blip r:embed="rId4" cstate="print"/>
          <a:srcRect b="4034"/>
          <a:stretch>
            <a:fillRect/>
          </a:stretch>
        </p:blipFill>
        <p:spPr>
          <a:xfrm>
            <a:off x="950913" y="1600200"/>
            <a:ext cx="8766175" cy="5257800"/>
          </a:xfrm>
        </p:spPr>
      </p:pic>
      <p:sp>
        <p:nvSpPr>
          <p:cNvPr id="4" name="Up Arrow 3"/>
          <p:cNvSpPr/>
          <p:nvPr/>
        </p:nvSpPr>
        <p:spPr bwMode="auto">
          <a:xfrm rot="16040468" flipH="1">
            <a:off x="5540112" y="2261291"/>
            <a:ext cx="365760" cy="914400"/>
          </a:xfrm>
          <a:prstGeom prst="upArrow">
            <a:avLst/>
          </a:prstGeom>
          <a:solidFill>
            <a:srgbClr val="FFFF00"/>
          </a:solidFill>
          <a:ln w="9525" cap="flat" cmpd="sng" algn="ctr">
            <a:solidFill>
              <a:schemeClr val="tx1"/>
            </a:solidFill>
            <a:prstDash val="solid"/>
            <a:round/>
            <a:headEnd type="none" w="med" len="med"/>
            <a:tailEnd type="none" w="med" len="med"/>
          </a:ln>
          <a:effectLst>
            <a:glow rad="63500">
              <a:schemeClr val="accent2">
                <a:satMod val="175000"/>
                <a:alpha val="40000"/>
              </a:schemeClr>
            </a:glow>
          </a:effectLst>
        </p:spPr>
        <p:txBody>
          <a:bodyPr/>
          <a:lstStyle/>
          <a:p>
            <a:pPr algn="ctr">
              <a:defRPr/>
            </a:pPr>
            <a:endParaRPr lang="en-US">
              <a:latin typeface="Arial" charset="0"/>
            </a:endParaRPr>
          </a:p>
        </p:txBody>
      </p:sp>
      <p:sp>
        <p:nvSpPr>
          <p:cNvPr id="5" name="Up Arrow 4"/>
          <p:cNvSpPr/>
          <p:nvPr/>
        </p:nvSpPr>
        <p:spPr bwMode="auto">
          <a:xfrm rot="10800000" flipH="1">
            <a:off x="7086600" y="5638800"/>
            <a:ext cx="365760" cy="914400"/>
          </a:xfrm>
          <a:prstGeom prst="upArrow">
            <a:avLst/>
          </a:prstGeom>
          <a:solidFill>
            <a:srgbClr val="FFFF00"/>
          </a:solidFill>
          <a:ln w="9525" cap="flat" cmpd="sng" algn="ctr">
            <a:solidFill>
              <a:schemeClr val="tx1"/>
            </a:solidFill>
            <a:prstDash val="solid"/>
            <a:round/>
            <a:headEnd type="none" w="med" len="med"/>
            <a:tailEnd type="none" w="med" len="med"/>
          </a:ln>
          <a:effectLst>
            <a:glow rad="63500">
              <a:schemeClr val="accent2">
                <a:satMod val="175000"/>
                <a:alpha val="40000"/>
              </a:schemeClr>
            </a:glow>
          </a:effectLst>
        </p:spPr>
        <p:txBody>
          <a:bodyPr/>
          <a:lstStyle/>
          <a:p>
            <a:pPr algn="ctr">
              <a:defRPr/>
            </a:pPr>
            <a:endParaRPr lang="en-US">
              <a:latin typeface="Arial" charset="0"/>
            </a:endParaRPr>
          </a:p>
        </p:txBody>
      </p:sp>
      <p:sp>
        <p:nvSpPr>
          <p:cNvPr id="6" name="Up Arrow 5"/>
          <p:cNvSpPr/>
          <p:nvPr/>
        </p:nvSpPr>
        <p:spPr bwMode="auto">
          <a:xfrm rot="4359452" flipH="1">
            <a:off x="1146250" y="3054049"/>
            <a:ext cx="365760" cy="914400"/>
          </a:xfrm>
          <a:prstGeom prst="upArrow">
            <a:avLst/>
          </a:prstGeom>
          <a:solidFill>
            <a:srgbClr val="FFFF00"/>
          </a:solidFill>
          <a:ln w="9525" cap="flat" cmpd="sng" algn="ctr">
            <a:solidFill>
              <a:schemeClr val="tx1"/>
            </a:solidFill>
            <a:prstDash val="solid"/>
            <a:round/>
            <a:headEnd type="none" w="med" len="med"/>
            <a:tailEnd type="none" w="med" len="med"/>
          </a:ln>
          <a:effectLst>
            <a:glow rad="63500">
              <a:schemeClr val="accent2">
                <a:satMod val="175000"/>
                <a:alpha val="40000"/>
              </a:schemeClr>
            </a:glow>
          </a:effectLst>
        </p:spPr>
        <p:txBody>
          <a:bodyPr/>
          <a:lstStyle/>
          <a:p>
            <a:pPr algn="ctr">
              <a:defRPr/>
            </a:pPr>
            <a:endParaRPr lang="en-US">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trips(down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srcRect/>
          <a:stretch>
            <a:fillRect/>
          </a:stretch>
        </p:blipFill>
        <p:spPr bwMode="auto">
          <a:xfrm>
            <a:off x="457200" y="-609600"/>
            <a:ext cx="12192000" cy="7620000"/>
          </a:xfrm>
          <a:prstGeom prst="rect">
            <a:avLst/>
          </a:prstGeom>
          <a:noFill/>
          <a:ln w="9525">
            <a:noFill/>
            <a:miter lim="800000"/>
            <a:headEnd/>
            <a:tailEnd/>
          </a:ln>
        </p:spPr>
      </p:pic>
      <p:sp>
        <p:nvSpPr>
          <p:cNvPr id="4" name="Left Arrow 3"/>
          <p:cNvSpPr/>
          <p:nvPr/>
        </p:nvSpPr>
        <p:spPr>
          <a:xfrm rot="755904">
            <a:off x="3614164" y="5207186"/>
            <a:ext cx="978408" cy="408432"/>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6/13/2011</a:t>
            </a:r>
            <a:endParaRPr lang="en-US"/>
          </a:p>
        </p:txBody>
      </p:sp>
      <p:sp>
        <p:nvSpPr>
          <p:cNvPr id="3" name="Slide Number Placeholder 2"/>
          <p:cNvSpPr>
            <a:spLocks noGrp="1"/>
          </p:cNvSpPr>
          <p:nvPr>
            <p:ph type="sldNum" sz="quarter" idx="12"/>
          </p:nvPr>
        </p:nvSpPr>
        <p:spPr/>
        <p:txBody>
          <a:bodyPr/>
          <a:lstStyle/>
          <a:p>
            <a:fld id="{3AD2BD76-1B89-4E0D-8542-94A0ADE4AB12}" type="slidenum">
              <a:rPr lang="en-US" smtClean="0"/>
              <a:pPr/>
              <a:t>44</a:t>
            </a:fld>
            <a:endParaRPr lang="en-US"/>
          </a:p>
        </p:txBody>
      </p:sp>
      <p:pic>
        <p:nvPicPr>
          <p:cNvPr id="54274" name="Picture 2"/>
          <p:cNvPicPr>
            <a:picLocks noChangeAspect="1" noChangeArrowheads="1"/>
          </p:cNvPicPr>
          <p:nvPr/>
        </p:nvPicPr>
        <p:blipFill>
          <a:blip r:embed="rId2" cstate="print"/>
          <a:srcRect/>
          <a:stretch>
            <a:fillRect/>
          </a:stretch>
        </p:blipFill>
        <p:spPr bwMode="auto">
          <a:xfrm>
            <a:off x="-1676400" y="0"/>
            <a:ext cx="12192000" cy="739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6/13/2011</a:t>
            </a:r>
            <a:endParaRPr lang="en-US"/>
          </a:p>
        </p:txBody>
      </p:sp>
      <p:sp>
        <p:nvSpPr>
          <p:cNvPr id="3" name="Slide Number Placeholder 2"/>
          <p:cNvSpPr>
            <a:spLocks noGrp="1"/>
          </p:cNvSpPr>
          <p:nvPr>
            <p:ph type="sldNum" sz="quarter" idx="12"/>
          </p:nvPr>
        </p:nvSpPr>
        <p:spPr/>
        <p:txBody>
          <a:bodyPr/>
          <a:lstStyle/>
          <a:p>
            <a:fld id="{3AD2BD76-1B89-4E0D-8542-94A0ADE4AB12}" type="slidenum">
              <a:rPr lang="en-US" smtClean="0"/>
              <a:pPr/>
              <a:t>45</a:t>
            </a:fld>
            <a:endParaRPr lang="en-US"/>
          </a:p>
        </p:txBody>
      </p:sp>
      <p:pic>
        <p:nvPicPr>
          <p:cNvPr id="55298" name="Picture 2"/>
          <p:cNvPicPr>
            <a:picLocks noChangeAspect="1" noChangeArrowheads="1"/>
          </p:cNvPicPr>
          <p:nvPr/>
        </p:nvPicPr>
        <p:blipFill>
          <a:blip r:embed="rId2" cstate="print"/>
          <a:srcRect/>
          <a:stretch>
            <a:fillRect/>
          </a:stretch>
        </p:blipFill>
        <p:spPr bwMode="auto">
          <a:xfrm>
            <a:off x="-2286000" y="-304800"/>
            <a:ext cx="12192000" cy="762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6/13/2011</a:t>
            </a:r>
            <a:endParaRPr lang="en-US"/>
          </a:p>
        </p:txBody>
      </p:sp>
      <p:sp>
        <p:nvSpPr>
          <p:cNvPr id="3" name="Slide Number Placeholder 2"/>
          <p:cNvSpPr>
            <a:spLocks noGrp="1"/>
          </p:cNvSpPr>
          <p:nvPr>
            <p:ph type="sldNum" sz="quarter" idx="12"/>
          </p:nvPr>
        </p:nvSpPr>
        <p:spPr/>
        <p:txBody>
          <a:bodyPr/>
          <a:lstStyle/>
          <a:p>
            <a:fld id="{3AD2BD76-1B89-4E0D-8542-94A0ADE4AB12}" type="slidenum">
              <a:rPr lang="en-US" smtClean="0"/>
              <a:pPr/>
              <a:t>46</a:t>
            </a:fld>
            <a:endParaRPr lang="en-US"/>
          </a:p>
        </p:txBody>
      </p:sp>
      <p:pic>
        <p:nvPicPr>
          <p:cNvPr id="56322" name="Picture 2"/>
          <p:cNvPicPr>
            <a:picLocks noChangeAspect="1" noChangeArrowheads="1"/>
          </p:cNvPicPr>
          <p:nvPr/>
        </p:nvPicPr>
        <p:blipFill>
          <a:blip r:embed="rId3" cstate="print"/>
          <a:srcRect/>
          <a:stretch>
            <a:fillRect/>
          </a:stretch>
        </p:blipFill>
        <p:spPr bwMode="auto">
          <a:xfrm>
            <a:off x="0" y="0"/>
            <a:ext cx="10525125" cy="7286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6/13/2011</a:t>
            </a:r>
            <a:endParaRPr lang="en-US"/>
          </a:p>
        </p:txBody>
      </p:sp>
      <p:sp>
        <p:nvSpPr>
          <p:cNvPr id="3" name="Slide Number Placeholder 2"/>
          <p:cNvSpPr>
            <a:spLocks noGrp="1"/>
          </p:cNvSpPr>
          <p:nvPr>
            <p:ph type="sldNum" sz="quarter" idx="12"/>
          </p:nvPr>
        </p:nvSpPr>
        <p:spPr/>
        <p:txBody>
          <a:bodyPr/>
          <a:lstStyle/>
          <a:p>
            <a:fld id="{3AD2BD76-1B89-4E0D-8542-94A0ADE4AB12}" type="slidenum">
              <a:rPr lang="en-US" smtClean="0"/>
              <a:pPr/>
              <a:t>47</a:t>
            </a:fld>
            <a:endParaRPr lang="en-US"/>
          </a:p>
        </p:txBody>
      </p:sp>
      <p:pic>
        <p:nvPicPr>
          <p:cNvPr id="57346" name="Picture 2"/>
          <p:cNvPicPr>
            <a:picLocks noChangeAspect="1" noChangeArrowheads="1"/>
          </p:cNvPicPr>
          <p:nvPr/>
        </p:nvPicPr>
        <p:blipFill>
          <a:blip r:embed="rId3" cstate="print"/>
          <a:srcRect/>
          <a:stretch>
            <a:fillRect/>
          </a:stretch>
        </p:blipFill>
        <p:spPr bwMode="auto">
          <a:xfrm>
            <a:off x="-2209800" y="-533400"/>
            <a:ext cx="12192000" cy="7391400"/>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6/13/2011</a:t>
            </a:r>
            <a:endParaRPr lang="en-US"/>
          </a:p>
        </p:txBody>
      </p:sp>
      <p:sp>
        <p:nvSpPr>
          <p:cNvPr id="3" name="Slide Number Placeholder 2"/>
          <p:cNvSpPr>
            <a:spLocks noGrp="1"/>
          </p:cNvSpPr>
          <p:nvPr>
            <p:ph type="sldNum" sz="quarter" idx="12"/>
          </p:nvPr>
        </p:nvSpPr>
        <p:spPr/>
        <p:txBody>
          <a:bodyPr/>
          <a:lstStyle/>
          <a:p>
            <a:fld id="{3AD2BD76-1B89-4E0D-8542-94A0ADE4AB12}" type="slidenum">
              <a:rPr lang="en-US" smtClean="0"/>
              <a:pPr/>
              <a:t>48</a:t>
            </a:fld>
            <a:endParaRPr lang="en-US"/>
          </a:p>
        </p:txBody>
      </p:sp>
      <p:pic>
        <p:nvPicPr>
          <p:cNvPr id="58372" name="Picture 4"/>
          <p:cNvPicPr>
            <a:picLocks noChangeAspect="1" noChangeArrowheads="1"/>
          </p:cNvPicPr>
          <p:nvPr/>
        </p:nvPicPr>
        <p:blipFill>
          <a:blip r:embed="rId2" cstate="print"/>
          <a:srcRect/>
          <a:stretch>
            <a:fillRect/>
          </a:stretch>
        </p:blipFill>
        <p:spPr bwMode="auto">
          <a:xfrm>
            <a:off x="-2286000" y="-533400"/>
            <a:ext cx="12192000" cy="7620000"/>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6/13/2011</a:t>
            </a:r>
            <a:endParaRPr lang="en-US"/>
          </a:p>
        </p:txBody>
      </p:sp>
      <p:sp>
        <p:nvSpPr>
          <p:cNvPr id="3" name="Slide Number Placeholder 2"/>
          <p:cNvSpPr>
            <a:spLocks noGrp="1"/>
          </p:cNvSpPr>
          <p:nvPr>
            <p:ph type="sldNum" sz="quarter" idx="12"/>
          </p:nvPr>
        </p:nvSpPr>
        <p:spPr/>
        <p:txBody>
          <a:bodyPr/>
          <a:lstStyle/>
          <a:p>
            <a:fld id="{3AD2BD76-1B89-4E0D-8542-94A0ADE4AB12}" type="slidenum">
              <a:rPr lang="en-US" smtClean="0"/>
              <a:pPr/>
              <a:t>49</a:t>
            </a:fld>
            <a:endParaRPr lang="en-US"/>
          </a:p>
        </p:txBody>
      </p:sp>
      <p:pic>
        <p:nvPicPr>
          <p:cNvPr id="59394" name="Picture 2"/>
          <p:cNvPicPr>
            <a:picLocks noChangeAspect="1" noChangeArrowheads="1"/>
          </p:cNvPicPr>
          <p:nvPr/>
        </p:nvPicPr>
        <p:blipFill>
          <a:blip r:embed="rId3" cstate="print"/>
          <a:srcRect/>
          <a:stretch>
            <a:fillRect/>
          </a:stretch>
        </p:blipFill>
        <p:spPr bwMode="auto">
          <a:xfrm>
            <a:off x="-2133600" y="0"/>
            <a:ext cx="12192000" cy="7391400"/>
          </a:xfrm>
          <a:prstGeom prst="rect">
            <a:avLst/>
          </a:prstGeom>
          <a:noFill/>
          <a:ln w="9525">
            <a:noFill/>
            <a:miter lim="800000"/>
            <a:headEnd/>
            <a:tailEnd/>
          </a:ln>
        </p:spPr>
      </p:pic>
      <p:sp>
        <p:nvSpPr>
          <p:cNvPr id="5" name="TextBox 4"/>
          <p:cNvSpPr txBox="1"/>
          <p:nvPr/>
        </p:nvSpPr>
        <p:spPr>
          <a:xfrm>
            <a:off x="5029200" y="1600200"/>
            <a:ext cx="3048000" cy="1200329"/>
          </a:xfrm>
          <a:prstGeom prst="rect">
            <a:avLst/>
          </a:prstGeom>
          <a:noFill/>
        </p:spPr>
        <p:txBody>
          <a:bodyPr wrap="square" rtlCol="0">
            <a:spAutoFit/>
          </a:bodyPr>
          <a:lstStyle/>
          <a:p>
            <a:r>
              <a:rPr lang="en-US" dirty="0" smtClean="0"/>
              <a:t>PROTECT this mark at all costs or transfer elevation to something (else) “permanent” or both!</a:t>
            </a:r>
            <a:endParaRPr lang="en-US" dirty="0"/>
          </a:p>
        </p:txBody>
      </p:sp>
      <p:sp>
        <p:nvSpPr>
          <p:cNvPr id="6" name="5-Point Star 5"/>
          <p:cNvSpPr/>
          <p:nvPr/>
        </p:nvSpPr>
        <p:spPr>
          <a:xfrm>
            <a:off x="5410200" y="4572000"/>
            <a:ext cx="838200" cy="762000"/>
          </a:xfrm>
          <a:prstGeom prst="star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path" presetSubtype="0" accel="50000" decel="50000" fill="hold" grpId="0" nodeType="clickEffect">
                                  <p:stCondLst>
                                    <p:cond delay="0"/>
                                  </p:stCondLst>
                                  <p:childTnLst>
                                    <p:animMotion origin="layout" path="M 0 0  C 0.069 0  0.125 0.07458  0.125 0.16647  C 0.125 0.25837  0.069 0.33295  0 0.33295  C -0.069 0.33295  -0.125 0.25837  -0.125 0.16647  C -0.125 0.07458  -0.069 0  0 0  Z" pathEditMode="relative" ptsTypes="">
                                      <p:cBhvr>
                                        <p:cTn id="6" dur="2000" fill="hold"/>
                                        <p:tgtEl>
                                          <p:spTgt spid="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sz="3200" dirty="0" smtClean="0"/>
              <a:t>The World According to </a:t>
            </a:r>
            <a:r>
              <a:rPr lang="en-US" sz="3200" dirty="0" err="1" smtClean="0"/>
              <a:t>Garpodesy</a:t>
            </a:r>
            <a:endParaRPr lang="en-US" sz="3200" dirty="0"/>
          </a:p>
        </p:txBody>
      </p:sp>
      <p:sp>
        <p:nvSpPr>
          <p:cNvPr id="3" name="Content Placeholder 2"/>
          <p:cNvSpPr>
            <a:spLocks noGrp="1"/>
          </p:cNvSpPr>
          <p:nvPr>
            <p:ph idx="1"/>
          </p:nvPr>
        </p:nvSpPr>
        <p:spPr>
          <a:xfrm>
            <a:off x="457200" y="1143000"/>
            <a:ext cx="8229600" cy="4983163"/>
          </a:xfrm>
        </p:spPr>
        <p:txBody>
          <a:bodyPr/>
          <a:lstStyle/>
          <a:p>
            <a:r>
              <a:rPr lang="en-US" smtClean="0"/>
              <a:t>Vertical data now measured with GPS so  we must understand GPS  (3-D) coordinate system</a:t>
            </a:r>
          </a:p>
          <a:p>
            <a:r>
              <a:rPr lang="en-US" smtClean="0"/>
              <a:t>Geodesy</a:t>
            </a:r>
            <a:r>
              <a:rPr lang="en-US" dirty="0" smtClean="0"/>
              <a:t>: study of size &amp; shape of the Earth</a:t>
            </a:r>
          </a:p>
          <a:p>
            <a:r>
              <a:rPr lang="en-US" dirty="0" smtClean="0"/>
              <a:t>Earth is represented by an oblate ellipsoid;  the a (axis)radius and flattening parameter 1/f</a:t>
            </a:r>
          </a:p>
          <a:p>
            <a:r>
              <a:rPr lang="en-US" dirty="0" smtClean="0"/>
              <a:t> Ellipsoid utilized by many is GRS80: Geodetic Reference System of 1980</a:t>
            </a:r>
          </a:p>
          <a:p>
            <a:r>
              <a:rPr lang="en-US" dirty="0" smtClean="0"/>
              <a:t>World Geodetic System of 1984 (WGS84) ellipsoid used by DOD for GPS</a:t>
            </a:r>
          </a:p>
          <a:p>
            <a:pPr>
              <a:buNone/>
            </a:pPr>
            <a:endParaRPr lang="en-US" dirty="0" smtClean="0"/>
          </a:p>
          <a:p>
            <a:endParaRPr lang="en-US" dirty="0" smtClean="0"/>
          </a:p>
          <a:p>
            <a:endParaRPr lang="en-US" dirty="0" smtClean="0"/>
          </a:p>
          <a:p>
            <a:endParaRPr lang="en-US" dirty="0" smtClean="0"/>
          </a:p>
          <a:p>
            <a:endParaRPr lang="en-US" dirty="0"/>
          </a:p>
        </p:txBody>
      </p:sp>
      <p:sp>
        <p:nvSpPr>
          <p:cNvPr id="4" name="Date Placeholder 3"/>
          <p:cNvSpPr>
            <a:spLocks noGrp="1"/>
          </p:cNvSpPr>
          <p:nvPr>
            <p:ph type="dt" sz="half" idx="10"/>
          </p:nvPr>
        </p:nvSpPr>
        <p:spPr/>
        <p:txBody>
          <a:bodyPr/>
          <a:lstStyle/>
          <a:p>
            <a:r>
              <a:rPr lang="en-US" smtClean="0"/>
              <a:t>6/13/2011</a:t>
            </a:r>
            <a:endParaRPr lang="en-US"/>
          </a:p>
        </p:txBody>
      </p:sp>
      <p:sp>
        <p:nvSpPr>
          <p:cNvPr id="5" name="Slide Number Placeholder 4"/>
          <p:cNvSpPr>
            <a:spLocks noGrp="1"/>
          </p:cNvSpPr>
          <p:nvPr>
            <p:ph type="sldNum" sz="quarter" idx="12"/>
          </p:nvPr>
        </p:nvSpPr>
        <p:spPr/>
        <p:txBody>
          <a:bodyPr/>
          <a:lstStyle/>
          <a:p>
            <a:fld id="{3AD2BD76-1B89-4E0D-8542-94A0ADE4AB12}" type="slidenum">
              <a:rPr lang="en-US" smtClean="0"/>
              <a:pPr/>
              <a:t>5</a:t>
            </a:fld>
            <a:endParaRPr 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990600"/>
            <a:ext cx="7696200" cy="914400"/>
          </a:xfrm>
        </p:spPr>
        <p:txBody>
          <a:bodyPr>
            <a:normAutofit fontScale="90000"/>
          </a:bodyPr>
          <a:lstStyle/>
          <a:p>
            <a:r>
              <a:rPr lang="en-US" dirty="0" smtClean="0">
                <a:hlinkClick r:id="rId3"/>
              </a:rPr>
              <a:t>http://csrc.ucsd.edu</a:t>
            </a:r>
            <a:r>
              <a:rPr lang="en-US" dirty="0" smtClean="0"/>
              <a:t/>
            </a:r>
            <a:br>
              <a:rPr lang="en-US" dirty="0" smtClean="0"/>
            </a:br>
            <a:r>
              <a:rPr lang="en-US" dirty="0" smtClean="0"/>
              <a:t>http://csrc.ucsd.edu/projects/pgm/cenchm2007.html</a:t>
            </a:r>
            <a:br>
              <a:rPr lang="en-US" dirty="0" smtClean="0"/>
            </a:br>
            <a:endParaRPr lang="en-US" dirty="0"/>
          </a:p>
        </p:txBody>
      </p:sp>
      <p:sp>
        <p:nvSpPr>
          <p:cNvPr id="2" name="Date Placeholder 1"/>
          <p:cNvSpPr>
            <a:spLocks noGrp="1"/>
          </p:cNvSpPr>
          <p:nvPr>
            <p:ph type="dt" sz="half" idx="10"/>
          </p:nvPr>
        </p:nvSpPr>
        <p:spPr/>
        <p:txBody>
          <a:bodyPr/>
          <a:lstStyle/>
          <a:p>
            <a:r>
              <a:rPr lang="en-US" smtClean="0"/>
              <a:t>6/13/2011</a:t>
            </a:r>
            <a:endParaRPr lang="en-US"/>
          </a:p>
        </p:txBody>
      </p:sp>
      <p:sp>
        <p:nvSpPr>
          <p:cNvPr id="3" name="Slide Number Placeholder 2"/>
          <p:cNvSpPr>
            <a:spLocks noGrp="1"/>
          </p:cNvSpPr>
          <p:nvPr>
            <p:ph type="sldNum" sz="quarter" idx="12"/>
          </p:nvPr>
        </p:nvSpPr>
        <p:spPr/>
        <p:txBody>
          <a:bodyPr/>
          <a:lstStyle/>
          <a:p>
            <a:fld id="{3AD2BD76-1B89-4E0D-8542-94A0ADE4AB12}" type="slidenum">
              <a:rPr lang="en-US" smtClean="0"/>
              <a:pPr/>
              <a:t>50</a:t>
            </a:fld>
            <a:endParaRPr lang="en-US"/>
          </a:p>
        </p:txBody>
      </p:sp>
      <p:pic>
        <p:nvPicPr>
          <p:cNvPr id="49154" name="Picture 2"/>
          <p:cNvPicPr>
            <a:picLocks noGrp="1" noChangeAspect="1" noChangeArrowheads="1"/>
          </p:cNvPicPr>
          <p:nvPr>
            <p:ph idx="1"/>
          </p:nvPr>
        </p:nvPicPr>
        <p:blipFill>
          <a:blip r:embed="rId4" cstate="print"/>
          <a:srcRect t="11785" r="34216" b="4034"/>
          <a:stretch>
            <a:fillRect/>
          </a:stretch>
        </p:blipFill>
        <p:spPr bwMode="auto">
          <a:xfrm>
            <a:off x="1143000" y="1981200"/>
            <a:ext cx="6324600" cy="4541325"/>
          </a:xfrm>
          <a:prstGeom prst="rect">
            <a:avLst/>
          </a:prstGeom>
          <a:noFill/>
          <a:ln w="9525">
            <a:noFill/>
            <a:miter lim="800000"/>
            <a:headEnd/>
            <a:tailEnd/>
          </a:ln>
        </p:spPr>
      </p:pic>
      <p:sp>
        <p:nvSpPr>
          <p:cNvPr id="7" name="Left Arrow 6"/>
          <p:cNvSpPr/>
          <p:nvPr/>
        </p:nvSpPr>
        <p:spPr>
          <a:xfrm>
            <a:off x="4876800" y="2286000"/>
            <a:ext cx="978408" cy="408432"/>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6/13/2011</a:t>
            </a:r>
            <a:endParaRPr lang="en-US"/>
          </a:p>
        </p:txBody>
      </p:sp>
      <p:sp>
        <p:nvSpPr>
          <p:cNvPr id="5" name="Slide Number Placeholder 4"/>
          <p:cNvSpPr>
            <a:spLocks noGrp="1"/>
          </p:cNvSpPr>
          <p:nvPr>
            <p:ph type="sldNum" sz="quarter" idx="12"/>
          </p:nvPr>
        </p:nvSpPr>
        <p:spPr/>
        <p:txBody>
          <a:bodyPr/>
          <a:lstStyle/>
          <a:p>
            <a:fld id="{3AD2BD76-1B89-4E0D-8542-94A0ADE4AB12}" type="slidenum">
              <a:rPr lang="en-US" smtClean="0"/>
              <a:pPr/>
              <a:t>51</a:t>
            </a:fld>
            <a:endParaRPr lang="en-US"/>
          </a:p>
        </p:txBody>
      </p:sp>
      <p:pic>
        <p:nvPicPr>
          <p:cNvPr id="48130" name="Picture 2"/>
          <p:cNvPicPr>
            <a:picLocks noChangeAspect="1" noChangeArrowheads="1"/>
          </p:cNvPicPr>
          <p:nvPr/>
        </p:nvPicPr>
        <p:blipFill>
          <a:blip r:embed="rId2" cstate="print"/>
          <a:srcRect t="13000" b="7000"/>
          <a:stretch>
            <a:fillRect/>
          </a:stretch>
        </p:blipFill>
        <p:spPr bwMode="auto">
          <a:xfrm>
            <a:off x="228600" y="304800"/>
            <a:ext cx="12192000" cy="6096000"/>
          </a:xfrm>
          <a:prstGeom prst="rect">
            <a:avLst/>
          </a:prstGeom>
          <a:noFill/>
          <a:ln w="9525">
            <a:noFill/>
            <a:miter lim="800000"/>
            <a:headEnd/>
            <a:tailEnd/>
          </a:ln>
        </p:spPr>
      </p:pic>
      <p:sp>
        <p:nvSpPr>
          <p:cNvPr id="7" name="Left Arrow 6"/>
          <p:cNvSpPr/>
          <p:nvPr/>
        </p:nvSpPr>
        <p:spPr>
          <a:xfrm rot="19452963">
            <a:off x="1170063" y="1161902"/>
            <a:ext cx="978408" cy="408432"/>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6" name="TextBox 5"/>
          <p:cNvSpPr txBox="1"/>
          <p:nvPr/>
        </p:nvSpPr>
        <p:spPr>
          <a:xfrm>
            <a:off x="304800" y="2743200"/>
            <a:ext cx="1600200" cy="923330"/>
          </a:xfrm>
          <a:prstGeom prst="rect">
            <a:avLst/>
          </a:prstGeom>
          <a:noFill/>
          <a:ln w="12700">
            <a:solidFill>
              <a:srgbClr val="C00000"/>
            </a:solidFill>
          </a:ln>
        </p:spPr>
        <p:txBody>
          <a:bodyPr wrap="square" rtlCol="0">
            <a:spAutoFit/>
          </a:bodyPr>
          <a:lstStyle/>
          <a:p>
            <a:pPr algn="r"/>
            <a:r>
              <a:rPr lang="en-US" dirty="0" smtClean="0"/>
              <a:t>Search option: Name includes ‘941’</a:t>
            </a:r>
            <a:endParaRPr lang="en-US" dirty="0"/>
          </a:p>
        </p:txBody>
      </p:sp>
      <p:sp>
        <p:nvSpPr>
          <p:cNvPr id="8" name="TextBox 7"/>
          <p:cNvSpPr txBox="1"/>
          <p:nvPr/>
        </p:nvSpPr>
        <p:spPr>
          <a:xfrm>
            <a:off x="304800" y="3733800"/>
            <a:ext cx="1676400" cy="2308324"/>
          </a:xfrm>
          <a:prstGeom prst="rect">
            <a:avLst/>
          </a:prstGeom>
          <a:noFill/>
          <a:ln>
            <a:solidFill>
              <a:schemeClr val="tx1"/>
            </a:solidFill>
          </a:ln>
        </p:spPr>
        <p:txBody>
          <a:bodyPr wrap="square" rtlCol="0">
            <a:spAutoFit/>
          </a:bodyPr>
          <a:lstStyle/>
          <a:p>
            <a:r>
              <a:rPr lang="en-US" dirty="0" smtClean="0"/>
              <a:t>PID format:</a:t>
            </a:r>
          </a:p>
          <a:p>
            <a:r>
              <a:rPr lang="en-US" dirty="0" smtClean="0"/>
              <a:t>AA####: HAS leveled ht; may be NGVD29</a:t>
            </a:r>
          </a:p>
          <a:p>
            <a:r>
              <a:rPr lang="en-US" dirty="0" smtClean="0"/>
              <a:t>AAAA##: NOT in old NGS database, so no geodetic ht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6/13/2011</a:t>
            </a:r>
            <a:endParaRPr lang="en-US"/>
          </a:p>
        </p:txBody>
      </p:sp>
      <p:sp>
        <p:nvSpPr>
          <p:cNvPr id="3" name="Slide Number Placeholder 2"/>
          <p:cNvSpPr>
            <a:spLocks noGrp="1"/>
          </p:cNvSpPr>
          <p:nvPr>
            <p:ph type="sldNum" sz="quarter" idx="12"/>
          </p:nvPr>
        </p:nvSpPr>
        <p:spPr/>
        <p:txBody>
          <a:bodyPr/>
          <a:lstStyle/>
          <a:p>
            <a:fld id="{3AD2BD76-1B89-4E0D-8542-94A0ADE4AB12}" type="slidenum">
              <a:rPr lang="en-US" smtClean="0"/>
              <a:pPr/>
              <a:t>52</a:t>
            </a:fld>
            <a:endParaRPr lang="en-US"/>
          </a:p>
        </p:txBody>
      </p:sp>
      <p:pic>
        <p:nvPicPr>
          <p:cNvPr id="50178" name="Picture 2"/>
          <p:cNvPicPr>
            <a:picLocks noChangeAspect="1" noChangeArrowheads="1"/>
          </p:cNvPicPr>
          <p:nvPr/>
        </p:nvPicPr>
        <p:blipFill>
          <a:blip r:embed="rId3" cstate="print"/>
          <a:srcRect t="13472" r="21810" b="5699"/>
          <a:stretch>
            <a:fillRect/>
          </a:stretch>
        </p:blipFill>
        <p:spPr bwMode="auto">
          <a:xfrm>
            <a:off x="304800" y="457200"/>
            <a:ext cx="8229600"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4638"/>
            <a:ext cx="8229600" cy="792162"/>
          </a:xfrm>
        </p:spPr>
        <p:txBody>
          <a:bodyPr/>
          <a:lstStyle/>
          <a:p>
            <a:endParaRPr lang="en-US" dirty="0"/>
          </a:p>
        </p:txBody>
      </p:sp>
      <p:pic>
        <p:nvPicPr>
          <p:cNvPr id="48130" name="Picture 2"/>
          <p:cNvPicPr>
            <a:picLocks noGrp="1" noChangeAspect="1" noChangeArrowheads="1"/>
          </p:cNvPicPr>
          <p:nvPr>
            <p:ph sz="half" idx="1"/>
          </p:nvPr>
        </p:nvPicPr>
        <p:blipFill>
          <a:blip r:embed="rId2" cstate="print"/>
          <a:srcRect t="14172" r="50943"/>
          <a:stretch>
            <a:fillRect/>
          </a:stretch>
        </p:blipFill>
        <p:spPr bwMode="auto">
          <a:xfrm>
            <a:off x="533400" y="457200"/>
            <a:ext cx="5410200" cy="6613011"/>
          </a:xfrm>
          <a:prstGeom prst="rect">
            <a:avLst/>
          </a:prstGeom>
          <a:noFill/>
          <a:ln w="9525">
            <a:noFill/>
            <a:miter lim="800000"/>
            <a:headEnd/>
            <a:tailEnd/>
          </a:ln>
        </p:spPr>
      </p:pic>
      <p:sp>
        <p:nvSpPr>
          <p:cNvPr id="8" name="Content Placeholder 7"/>
          <p:cNvSpPr>
            <a:spLocks noGrp="1"/>
          </p:cNvSpPr>
          <p:nvPr>
            <p:ph sz="half" idx="2"/>
          </p:nvPr>
        </p:nvSpPr>
        <p:spPr>
          <a:xfrm>
            <a:off x="6019800" y="1600200"/>
            <a:ext cx="2667000" cy="4525963"/>
          </a:xfrm>
        </p:spPr>
        <p:txBody>
          <a:bodyPr/>
          <a:lstStyle/>
          <a:p>
            <a:r>
              <a:rPr lang="en-US" dirty="0" smtClean="0"/>
              <a:t>Shown to cm</a:t>
            </a:r>
          </a:p>
          <a:p>
            <a:r>
              <a:rPr lang="en-US" dirty="0" smtClean="0"/>
              <a:t>No </a:t>
            </a:r>
            <a:r>
              <a:rPr lang="en-US" dirty="0" err="1" smtClean="0"/>
              <a:t>HtMod</a:t>
            </a:r>
            <a:r>
              <a:rPr lang="en-US" dirty="0" smtClean="0"/>
              <a:t> note at top</a:t>
            </a:r>
          </a:p>
          <a:p>
            <a:r>
              <a:rPr lang="en-US" dirty="0" smtClean="0"/>
              <a:t>METADATA is to be read!</a:t>
            </a:r>
            <a:endParaRPr lang="en-US" dirty="0"/>
          </a:p>
        </p:txBody>
      </p:sp>
      <p:sp>
        <p:nvSpPr>
          <p:cNvPr id="4" name="Date Placeholder 3"/>
          <p:cNvSpPr>
            <a:spLocks noGrp="1"/>
          </p:cNvSpPr>
          <p:nvPr>
            <p:ph type="dt" sz="half" idx="10"/>
          </p:nvPr>
        </p:nvSpPr>
        <p:spPr/>
        <p:txBody>
          <a:bodyPr/>
          <a:lstStyle/>
          <a:p>
            <a:r>
              <a:rPr lang="en-US" smtClean="0"/>
              <a:t>6/13/2011</a:t>
            </a:r>
            <a:endParaRPr lang="en-US"/>
          </a:p>
        </p:txBody>
      </p:sp>
      <p:sp>
        <p:nvSpPr>
          <p:cNvPr id="5" name="Slide Number Placeholder 4"/>
          <p:cNvSpPr>
            <a:spLocks noGrp="1"/>
          </p:cNvSpPr>
          <p:nvPr>
            <p:ph type="sldNum" sz="quarter" idx="12"/>
          </p:nvPr>
        </p:nvSpPr>
        <p:spPr/>
        <p:txBody>
          <a:bodyPr/>
          <a:lstStyle/>
          <a:p>
            <a:fld id="{3AD2BD76-1B89-4E0D-8542-94A0ADE4AB12}" type="slidenum">
              <a:rPr lang="en-US" smtClean="0"/>
              <a:pPr/>
              <a:t>53</a:t>
            </a:fld>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6/13/2011</a:t>
            </a:r>
            <a:endParaRPr lang="en-US"/>
          </a:p>
        </p:txBody>
      </p:sp>
      <p:sp>
        <p:nvSpPr>
          <p:cNvPr id="3" name="Slide Number Placeholder 2"/>
          <p:cNvSpPr>
            <a:spLocks noGrp="1"/>
          </p:cNvSpPr>
          <p:nvPr>
            <p:ph type="sldNum" sz="quarter" idx="12"/>
          </p:nvPr>
        </p:nvSpPr>
        <p:spPr/>
        <p:txBody>
          <a:bodyPr/>
          <a:lstStyle/>
          <a:p>
            <a:fld id="{3AD2BD76-1B89-4E0D-8542-94A0ADE4AB12}" type="slidenum">
              <a:rPr lang="en-US" smtClean="0"/>
              <a:pPr/>
              <a:t>54</a:t>
            </a:fld>
            <a:endParaRPr lang="en-US"/>
          </a:p>
        </p:txBody>
      </p:sp>
      <p:sp>
        <p:nvSpPr>
          <p:cNvPr id="4" name="Rectangle 3"/>
          <p:cNvSpPr/>
          <p:nvPr/>
        </p:nvSpPr>
        <p:spPr>
          <a:xfrm>
            <a:off x="381000" y="609600"/>
            <a:ext cx="8153400" cy="5632311"/>
          </a:xfrm>
          <a:prstGeom prst="rect">
            <a:avLst/>
          </a:prstGeom>
        </p:spPr>
        <p:txBody>
          <a:bodyPr wrap="square">
            <a:spAutoFit/>
          </a:bodyPr>
          <a:lstStyle/>
          <a:p>
            <a:r>
              <a:rPr lang="en-US" sz="4000" dirty="0" smtClean="0"/>
              <a:t>GPS derived </a:t>
            </a:r>
            <a:r>
              <a:rPr lang="en-US" sz="4000" dirty="0" err="1" smtClean="0"/>
              <a:t>orthometric</a:t>
            </a:r>
            <a:r>
              <a:rPr lang="en-US" sz="4000" dirty="0" smtClean="0"/>
              <a:t> heights for airport stations designated as PACS or SACS are published to 2 decimal places. This maintains centimeter relative accuracy between the PACS and SACS. It does not indicate centimeter accuracy relative to other marks which are part of the NAVD 88 network.</a:t>
            </a:r>
            <a:endParaRPr lang="en-US" sz="4000" dirty="0"/>
          </a:p>
        </p:txBody>
      </p:sp>
      <p:sp>
        <p:nvSpPr>
          <p:cNvPr id="5" name="Oval 4"/>
          <p:cNvSpPr/>
          <p:nvPr/>
        </p:nvSpPr>
        <p:spPr>
          <a:xfrm>
            <a:off x="4038600" y="3657600"/>
            <a:ext cx="914400" cy="838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6" name="Left Brace 5"/>
          <p:cNvSpPr/>
          <p:nvPr/>
        </p:nvSpPr>
        <p:spPr>
          <a:xfrm>
            <a:off x="6858000" y="4419600"/>
            <a:ext cx="198119" cy="533400"/>
          </a:xfrm>
          <a:prstGeom prst="leftBrace">
            <a:avLst/>
          </a:pr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ight Brace 6"/>
          <p:cNvSpPr/>
          <p:nvPr/>
        </p:nvSpPr>
        <p:spPr>
          <a:xfrm>
            <a:off x="5257800" y="4953000"/>
            <a:ext cx="228600" cy="609600"/>
          </a:xfrm>
          <a:prstGeom prst="rightBrace">
            <a:avLst/>
          </a:pr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6/13/2011</a:t>
            </a:r>
            <a:endParaRPr lang="en-US"/>
          </a:p>
        </p:txBody>
      </p:sp>
      <p:sp>
        <p:nvSpPr>
          <p:cNvPr id="3" name="Slide Number Placeholder 2"/>
          <p:cNvSpPr>
            <a:spLocks noGrp="1"/>
          </p:cNvSpPr>
          <p:nvPr>
            <p:ph type="sldNum" sz="quarter" idx="12"/>
          </p:nvPr>
        </p:nvSpPr>
        <p:spPr/>
        <p:txBody>
          <a:bodyPr/>
          <a:lstStyle/>
          <a:p>
            <a:fld id="{3AD2BD76-1B89-4E0D-8542-94A0ADE4AB12}" type="slidenum">
              <a:rPr lang="en-US" smtClean="0"/>
              <a:pPr/>
              <a:t>55</a:t>
            </a:fld>
            <a:endParaRPr lang="en-US"/>
          </a:p>
        </p:txBody>
      </p:sp>
      <p:pic>
        <p:nvPicPr>
          <p:cNvPr id="50178" name="Picture 2"/>
          <p:cNvPicPr>
            <a:picLocks noChangeAspect="1" noChangeArrowheads="1"/>
          </p:cNvPicPr>
          <p:nvPr/>
        </p:nvPicPr>
        <p:blipFill>
          <a:blip r:embed="rId3" cstate="print"/>
          <a:srcRect t="13472" r="21810" b="5699"/>
          <a:stretch>
            <a:fillRect/>
          </a:stretch>
        </p:blipFill>
        <p:spPr bwMode="auto">
          <a:xfrm>
            <a:off x="304800" y="457200"/>
            <a:ext cx="8229600"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6/13/2011</a:t>
            </a:r>
            <a:endParaRPr lang="en-US"/>
          </a:p>
        </p:txBody>
      </p:sp>
      <p:sp>
        <p:nvSpPr>
          <p:cNvPr id="3" name="Slide Number Placeholder 2"/>
          <p:cNvSpPr>
            <a:spLocks noGrp="1"/>
          </p:cNvSpPr>
          <p:nvPr>
            <p:ph type="sldNum" sz="quarter" idx="12"/>
          </p:nvPr>
        </p:nvSpPr>
        <p:spPr/>
        <p:txBody>
          <a:bodyPr/>
          <a:lstStyle/>
          <a:p>
            <a:fld id="{3AD2BD76-1B89-4E0D-8542-94A0ADE4AB12}" type="slidenum">
              <a:rPr lang="en-US" smtClean="0"/>
              <a:pPr/>
              <a:t>56</a:t>
            </a:fld>
            <a:endParaRPr lang="en-US"/>
          </a:p>
        </p:txBody>
      </p:sp>
      <p:pic>
        <p:nvPicPr>
          <p:cNvPr id="51202" name="Picture 2"/>
          <p:cNvPicPr>
            <a:picLocks noChangeAspect="1" noChangeArrowheads="1"/>
          </p:cNvPicPr>
          <p:nvPr/>
        </p:nvPicPr>
        <p:blipFill>
          <a:blip r:embed="rId3" cstate="print"/>
          <a:srcRect l="9375" t="13000" r="21875" b="7000"/>
          <a:stretch>
            <a:fillRect/>
          </a:stretch>
        </p:blipFill>
        <p:spPr bwMode="auto">
          <a:xfrm>
            <a:off x="381000" y="381000"/>
            <a:ext cx="8382000"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609600"/>
            <a:ext cx="9372600" cy="563562"/>
          </a:xfrm>
        </p:spPr>
        <p:txBody>
          <a:bodyPr>
            <a:normAutofit/>
          </a:bodyPr>
          <a:lstStyle/>
          <a:p>
            <a:r>
              <a:rPr lang="en-US" sz="2800" dirty="0" smtClean="0"/>
              <a:t>OPUS-DB, 8/16/07: eh: -29.644 +/-2.6cm; </a:t>
            </a:r>
            <a:r>
              <a:rPr lang="en-US" sz="2800" dirty="0" err="1" smtClean="0"/>
              <a:t>oH</a:t>
            </a:r>
            <a:r>
              <a:rPr lang="en-US" sz="2800" dirty="0" smtClean="0"/>
              <a:t>: 2.855 +/-10.8cm</a:t>
            </a:r>
            <a:endParaRPr lang="en-US" sz="2800" dirty="0"/>
          </a:p>
        </p:txBody>
      </p:sp>
      <p:sp>
        <p:nvSpPr>
          <p:cNvPr id="2" name="Date Placeholder 1"/>
          <p:cNvSpPr>
            <a:spLocks noGrp="1"/>
          </p:cNvSpPr>
          <p:nvPr>
            <p:ph type="dt" sz="half" idx="10"/>
          </p:nvPr>
        </p:nvSpPr>
        <p:spPr/>
        <p:txBody>
          <a:bodyPr/>
          <a:lstStyle/>
          <a:p>
            <a:r>
              <a:rPr lang="en-US" smtClean="0"/>
              <a:t>6/13/2011</a:t>
            </a:r>
            <a:endParaRPr lang="en-US"/>
          </a:p>
        </p:txBody>
      </p:sp>
      <p:sp>
        <p:nvSpPr>
          <p:cNvPr id="3" name="Slide Number Placeholder 2"/>
          <p:cNvSpPr>
            <a:spLocks noGrp="1"/>
          </p:cNvSpPr>
          <p:nvPr>
            <p:ph type="sldNum" sz="quarter" idx="12"/>
          </p:nvPr>
        </p:nvSpPr>
        <p:spPr/>
        <p:txBody>
          <a:bodyPr/>
          <a:lstStyle/>
          <a:p>
            <a:fld id="{3AD2BD76-1B89-4E0D-8542-94A0ADE4AB12}" type="slidenum">
              <a:rPr lang="en-US" smtClean="0"/>
              <a:pPr/>
              <a:t>57</a:t>
            </a:fld>
            <a:endParaRPr lang="en-US"/>
          </a:p>
        </p:txBody>
      </p:sp>
      <p:pic>
        <p:nvPicPr>
          <p:cNvPr id="46082" name="Picture 2"/>
          <p:cNvPicPr>
            <a:picLocks noGrp="1" noChangeAspect="1" noChangeArrowheads="1"/>
          </p:cNvPicPr>
          <p:nvPr>
            <p:ph idx="1"/>
          </p:nvPr>
        </p:nvPicPr>
        <p:blipFill>
          <a:blip r:embed="rId3" cstate="print"/>
          <a:srcRect t="13469" r="36731"/>
          <a:stretch>
            <a:fillRect/>
          </a:stretch>
        </p:blipFill>
        <p:spPr bwMode="auto">
          <a:xfrm>
            <a:off x="1371600" y="1143000"/>
            <a:ext cx="6708807" cy="5715001"/>
          </a:xfrm>
          <a:prstGeom prst="rect">
            <a:avLst/>
          </a:prstGeom>
          <a:noFill/>
          <a:ln w="9525">
            <a:noFill/>
            <a:miter lim="800000"/>
            <a:headEnd/>
            <a:tailEnd/>
          </a:ln>
        </p:spPr>
      </p:pic>
      <p:sp>
        <p:nvSpPr>
          <p:cNvPr id="7" name="TextBox 6"/>
          <p:cNvSpPr txBox="1"/>
          <p:nvPr/>
        </p:nvSpPr>
        <p:spPr>
          <a:xfrm>
            <a:off x="4343400" y="3124200"/>
            <a:ext cx="1143000" cy="369332"/>
          </a:xfrm>
          <a:prstGeom prst="rect">
            <a:avLst/>
          </a:prstGeom>
          <a:solidFill>
            <a:schemeClr val="accent2">
              <a:lumMod val="60000"/>
              <a:lumOff val="40000"/>
            </a:schemeClr>
          </a:solidFill>
        </p:spPr>
        <p:txBody>
          <a:bodyPr wrap="square" rtlCol="0">
            <a:spAutoFit/>
          </a:bodyPr>
          <a:lstStyle/>
          <a:p>
            <a:r>
              <a:rPr lang="en-US" dirty="0" smtClean="0"/>
              <a:t>GEOID03</a:t>
            </a:r>
            <a:endParaRPr 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457200"/>
            <a:ext cx="8915400" cy="609600"/>
          </a:xfrm>
        </p:spPr>
        <p:txBody>
          <a:bodyPr>
            <a:noAutofit/>
          </a:bodyPr>
          <a:lstStyle/>
          <a:p>
            <a:r>
              <a:rPr lang="en-US" sz="2800" dirty="0" smtClean="0"/>
              <a:t>OPUS-DB, 1/19/11: eh: -29.643 +/-2.6cm; </a:t>
            </a:r>
            <a:r>
              <a:rPr lang="en-US" sz="2800" dirty="0" err="1" smtClean="0"/>
              <a:t>oH</a:t>
            </a:r>
            <a:r>
              <a:rPr lang="en-US" sz="2800" dirty="0" smtClean="0"/>
              <a:t>: 2.917 +/- 5cm</a:t>
            </a:r>
            <a:endParaRPr lang="en-US" sz="2800" dirty="0"/>
          </a:p>
        </p:txBody>
      </p:sp>
      <p:sp>
        <p:nvSpPr>
          <p:cNvPr id="2" name="Date Placeholder 1"/>
          <p:cNvSpPr>
            <a:spLocks noGrp="1"/>
          </p:cNvSpPr>
          <p:nvPr>
            <p:ph type="dt" sz="half" idx="10"/>
          </p:nvPr>
        </p:nvSpPr>
        <p:spPr/>
        <p:txBody>
          <a:bodyPr/>
          <a:lstStyle/>
          <a:p>
            <a:r>
              <a:rPr lang="en-US" smtClean="0"/>
              <a:t>6/13/2011</a:t>
            </a:r>
            <a:endParaRPr lang="en-US"/>
          </a:p>
        </p:txBody>
      </p:sp>
      <p:sp>
        <p:nvSpPr>
          <p:cNvPr id="3" name="Slide Number Placeholder 2"/>
          <p:cNvSpPr>
            <a:spLocks noGrp="1"/>
          </p:cNvSpPr>
          <p:nvPr>
            <p:ph type="sldNum" sz="quarter" idx="12"/>
          </p:nvPr>
        </p:nvSpPr>
        <p:spPr/>
        <p:txBody>
          <a:bodyPr/>
          <a:lstStyle/>
          <a:p>
            <a:fld id="{3AD2BD76-1B89-4E0D-8542-94A0ADE4AB12}" type="slidenum">
              <a:rPr lang="en-US" smtClean="0"/>
              <a:pPr/>
              <a:t>58</a:t>
            </a:fld>
            <a:endParaRPr lang="en-US"/>
          </a:p>
        </p:txBody>
      </p:sp>
      <p:pic>
        <p:nvPicPr>
          <p:cNvPr id="47106" name="Picture 2"/>
          <p:cNvPicPr>
            <a:picLocks noGrp="1" noChangeAspect="1" noChangeArrowheads="1"/>
          </p:cNvPicPr>
          <p:nvPr>
            <p:ph idx="1"/>
          </p:nvPr>
        </p:nvPicPr>
        <p:blipFill>
          <a:blip r:embed="rId3" cstate="print"/>
          <a:srcRect t="13469" r="41834"/>
          <a:stretch>
            <a:fillRect/>
          </a:stretch>
        </p:blipFill>
        <p:spPr bwMode="auto">
          <a:xfrm>
            <a:off x="1295400" y="1017346"/>
            <a:ext cx="6475953" cy="5840654"/>
          </a:xfrm>
          <a:prstGeom prst="rect">
            <a:avLst/>
          </a:prstGeom>
          <a:noFill/>
          <a:ln w="9525">
            <a:noFill/>
            <a:miter lim="800000"/>
            <a:headEnd/>
            <a:tailEnd/>
          </a:ln>
        </p:spPr>
      </p:pic>
      <p:sp>
        <p:nvSpPr>
          <p:cNvPr id="7" name="TextBox 6"/>
          <p:cNvSpPr txBox="1"/>
          <p:nvPr/>
        </p:nvSpPr>
        <p:spPr>
          <a:xfrm>
            <a:off x="4343400" y="3048000"/>
            <a:ext cx="1143000" cy="369332"/>
          </a:xfrm>
          <a:prstGeom prst="rect">
            <a:avLst/>
          </a:prstGeom>
          <a:solidFill>
            <a:schemeClr val="accent2">
              <a:lumMod val="60000"/>
              <a:lumOff val="40000"/>
            </a:schemeClr>
          </a:solidFill>
        </p:spPr>
        <p:txBody>
          <a:bodyPr wrap="square" rtlCol="0">
            <a:spAutoFit/>
          </a:bodyPr>
          <a:lstStyle/>
          <a:p>
            <a:r>
              <a:rPr lang="en-US" dirty="0" smtClean="0"/>
              <a:t>GEOID09	</a:t>
            </a:r>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6/13/2011</a:t>
            </a:r>
            <a:endParaRPr lang="en-US"/>
          </a:p>
        </p:txBody>
      </p:sp>
      <p:sp>
        <p:nvSpPr>
          <p:cNvPr id="3" name="Slide Number Placeholder 2"/>
          <p:cNvSpPr>
            <a:spLocks noGrp="1"/>
          </p:cNvSpPr>
          <p:nvPr>
            <p:ph type="sldNum" sz="quarter" idx="12"/>
          </p:nvPr>
        </p:nvSpPr>
        <p:spPr/>
        <p:txBody>
          <a:bodyPr/>
          <a:lstStyle/>
          <a:p>
            <a:fld id="{3AD2BD76-1B89-4E0D-8542-94A0ADE4AB12}" type="slidenum">
              <a:rPr lang="en-US" smtClean="0"/>
              <a:pPr/>
              <a:t>59</a:t>
            </a:fld>
            <a:endParaRPr lang="en-US"/>
          </a:p>
        </p:txBody>
      </p:sp>
      <p:pic>
        <p:nvPicPr>
          <p:cNvPr id="50178" name="Picture 2"/>
          <p:cNvPicPr>
            <a:picLocks noChangeAspect="1" noChangeArrowheads="1"/>
          </p:cNvPicPr>
          <p:nvPr/>
        </p:nvPicPr>
        <p:blipFill>
          <a:blip r:embed="rId3" cstate="print"/>
          <a:srcRect t="13472" r="21810" b="5699"/>
          <a:stretch>
            <a:fillRect/>
          </a:stretch>
        </p:blipFill>
        <p:spPr bwMode="auto">
          <a:xfrm>
            <a:off x="304800" y="457200"/>
            <a:ext cx="8229600" cy="5943600"/>
          </a:xfrm>
          <a:prstGeom prst="rect">
            <a:avLst/>
          </a:prstGeom>
          <a:noFill/>
          <a:ln w="9525">
            <a:noFill/>
            <a:miter lim="800000"/>
            <a:headEnd/>
            <a:tailEnd/>
          </a:ln>
        </p:spPr>
      </p:pic>
      <p:sp>
        <p:nvSpPr>
          <p:cNvPr id="5" name="TextBox 4"/>
          <p:cNvSpPr txBox="1"/>
          <p:nvPr/>
        </p:nvSpPr>
        <p:spPr>
          <a:xfrm>
            <a:off x="4724400" y="2057400"/>
            <a:ext cx="2514600" cy="646331"/>
          </a:xfrm>
          <a:prstGeom prst="rect">
            <a:avLst/>
          </a:prstGeom>
          <a:solidFill>
            <a:schemeClr val="accent2">
              <a:lumMod val="60000"/>
              <a:lumOff val="40000"/>
            </a:schemeClr>
          </a:solidFill>
        </p:spPr>
        <p:txBody>
          <a:bodyPr wrap="square" rtlCol="0">
            <a:spAutoFit/>
          </a:bodyPr>
          <a:lstStyle/>
          <a:p>
            <a:r>
              <a:rPr lang="en-US" dirty="0" smtClean="0"/>
              <a:t>-29.599 +/-.96cm;  2.95=</a:t>
            </a:r>
          </a:p>
          <a:p>
            <a:pPr algn="r"/>
            <a:r>
              <a:rPr lang="en-US" dirty="0" smtClean="0"/>
              <a:t>-29.539 + GEOID03 (LSA)</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0" y="381000"/>
            <a:ext cx="9144000" cy="1143000"/>
          </a:xfrm>
          <a:noFill/>
        </p:spPr>
        <p:txBody>
          <a:bodyPr>
            <a:normAutofit fontScale="90000"/>
          </a:bodyPr>
          <a:lstStyle/>
          <a:p>
            <a:pPr eaLnBrk="1" hangingPunct="1"/>
            <a:r>
              <a:rPr lang="en-US" sz="3200" dirty="0" smtClean="0">
                <a:solidFill>
                  <a:srgbClr val="3333CC"/>
                </a:solidFill>
              </a:rPr>
              <a:t/>
            </a:r>
            <a:br>
              <a:rPr lang="en-US" sz="3200" dirty="0" smtClean="0">
                <a:solidFill>
                  <a:srgbClr val="3333CC"/>
                </a:solidFill>
              </a:rPr>
            </a:br>
            <a:r>
              <a:rPr lang="en-US" sz="4000" dirty="0" smtClean="0">
                <a:solidFill>
                  <a:srgbClr val="3333CC"/>
                </a:solidFill>
              </a:rPr>
              <a:t>DEFINITIONS of ELLIPSOIDS USED in U.S.</a:t>
            </a:r>
            <a:br>
              <a:rPr lang="en-US" sz="4000" dirty="0" smtClean="0">
                <a:solidFill>
                  <a:srgbClr val="3333CC"/>
                </a:solidFill>
              </a:rPr>
            </a:br>
            <a:r>
              <a:rPr lang="en-US" sz="4000" dirty="0" smtClean="0">
                <a:solidFill>
                  <a:srgbClr val="3333CC"/>
                </a:solidFill>
              </a:rPr>
              <a:t>and the </a:t>
            </a:r>
            <a:r>
              <a:rPr lang="en-US" sz="4000" dirty="0" err="1" smtClean="0">
                <a:solidFill>
                  <a:srgbClr val="3333CC"/>
                </a:solidFill>
              </a:rPr>
              <a:t>datums</a:t>
            </a:r>
            <a:r>
              <a:rPr lang="en-US" sz="4000" dirty="0" smtClean="0">
                <a:solidFill>
                  <a:srgbClr val="3333CC"/>
                </a:solidFill>
              </a:rPr>
              <a:t> based on them</a:t>
            </a:r>
          </a:p>
        </p:txBody>
      </p:sp>
      <p:sp>
        <p:nvSpPr>
          <p:cNvPr id="670723" name="Rectangle 3"/>
          <p:cNvSpPr>
            <a:spLocks noGrp="1" noChangeArrowheads="1"/>
          </p:cNvSpPr>
          <p:nvPr>
            <p:ph type="body" idx="1"/>
          </p:nvPr>
        </p:nvSpPr>
        <p:spPr>
          <a:xfrm>
            <a:off x="1417638" y="1955800"/>
            <a:ext cx="6765925" cy="2976563"/>
          </a:xfrm>
        </p:spPr>
        <p:txBody>
          <a:bodyPr/>
          <a:lstStyle/>
          <a:p>
            <a:pPr algn="ctr" eaLnBrk="1" hangingPunct="1">
              <a:buFontTx/>
              <a:buChar char=" "/>
            </a:pPr>
            <a:endParaRPr lang="en-US" b="1" smtClean="0">
              <a:solidFill>
                <a:srgbClr val="003300"/>
              </a:solidFill>
            </a:endParaRPr>
          </a:p>
          <a:p>
            <a:pPr algn="ctr" eaLnBrk="1" hangingPunct="1">
              <a:buFontTx/>
              <a:buChar char=" "/>
            </a:pPr>
            <a:endParaRPr lang="en-US" b="1" smtClean="0">
              <a:solidFill>
                <a:srgbClr val="003300"/>
              </a:solidFill>
            </a:endParaRPr>
          </a:p>
          <a:p>
            <a:pPr algn="ctr" eaLnBrk="1" hangingPunct="1">
              <a:buFontTx/>
              <a:buChar char=" "/>
            </a:pPr>
            <a:endParaRPr lang="en-US" b="1" smtClean="0">
              <a:solidFill>
                <a:srgbClr val="003300"/>
              </a:solidFill>
            </a:endParaRPr>
          </a:p>
          <a:p>
            <a:pPr algn="ctr" eaLnBrk="1" hangingPunct="1">
              <a:buFontTx/>
              <a:buChar char=" "/>
            </a:pPr>
            <a:endParaRPr lang="en-US" sz="1700" b="1" smtClean="0">
              <a:solidFill>
                <a:srgbClr val="003300"/>
              </a:solidFill>
            </a:endParaRPr>
          </a:p>
        </p:txBody>
      </p:sp>
      <p:sp>
        <p:nvSpPr>
          <p:cNvPr id="670726" name="Text Box 6"/>
          <p:cNvSpPr txBox="1">
            <a:spLocks noChangeArrowheads="1"/>
          </p:cNvSpPr>
          <p:nvPr/>
        </p:nvSpPr>
        <p:spPr bwMode="auto">
          <a:xfrm>
            <a:off x="0" y="1752600"/>
            <a:ext cx="9144000" cy="954107"/>
          </a:xfrm>
          <a:prstGeom prst="rect">
            <a:avLst/>
          </a:prstGeom>
          <a:noFill/>
          <a:ln w="9525">
            <a:noFill/>
            <a:miter lim="800000"/>
            <a:headEnd/>
            <a:tailEnd/>
          </a:ln>
        </p:spPr>
        <p:txBody>
          <a:bodyPr wrap="square">
            <a:spAutoFit/>
          </a:bodyPr>
          <a:lstStyle/>
          <a:p>
            <a:pPr algn="ctr" eaLnBrk="0" hangingPunct="0"/>
            <a:r>
              <a:rPr lang="en-US" sz="2800" b="1" dirty="0">
                <a:solidFill>
                  <a:srgbClr val="003300"/>
                </a:solidFill>
                <a:latin typeface="Times New Roman" pitchFamily="18" charset="0"/>
              </a:rPr>
              <a:t>CLARKE 1866 (NAD 27)</a:t>
            </a:r>
          </a:p>
          <a:p>
            <a:pPr algn="ctr" eaLnBrk="0" hangingPunct="0"/>
            <a:r>
              <a:rPr lang="en-US" sz="2800" b="1" dirty="0">
                <a:solidFill>
                  <a:srgbClr val="003300"/>
                </a:solidFill>
                <a:latin typeface="Times New Roman" pitchFamily="18" charset="0"/>
              </a:rPr>
              <a:t>      a = 6,378,206.4 m     1/f = 294.97869821</a:t>
            </a:r>
            <a:endParaRPr lang="en-US" sz="2800" dirty="0">
              <a:solidFill>
                <a:srgbClr val="003300"/>
              </a:solidFill>
              <a:latin typeface="Times New Roman" pitchFamily="18" charset="0"/>
            </a:endParaRPr>
          </a:p>
        </p:txBody>
      </p:sp>
      <p:sp>
        <p:nvSpPr>
          <p:cNvPr id="670727" name="Text Box 7"/>
          <p:cNvSpPr txBox="1">
            <a:spLocks noChangeArrowheads="1"/>
          </p:cNvSpPr>
          <p:nvPr/>
        </p:nvSpPr>
        <p:spPr bwMode="auto">
          <a:xfrm>
            <a:off x="0" y="3200400"/>
            <a:ext cx="9144000" cy="954107"/>
          </a:xfrm>
          <a:prstGeom prst="rect">
            <a:avLst/>
          </a:prstGeom>
          <a:noFill/>
          <a:ln w="9525">
            <a:noFill/>
            <a:miter lim="800000"/>
            <a:headEnd/>
            <a:tailEnd/>
          </a:ln>
        </p:spPr>
        <p:txBody>
          <a:bodyPr>
            <a:spAutoFit/>
          </a:bodyPr>
          <a:lstStyle/>
          <a:p>
            <a:pPr algn="ctr" eaLnBrk="0" hangingPunct="0"/>
            <a:r>
              <a:rPr lang="en-US" sz="2800" b="1" dirty="0">
                <a:solidFill>
                  <a:srgbClr val="003300"/>
                </a:solidFill>
                <a:latin typeface="Times New Roman" pitchFamily="18" charset="0"/>
              </a:rPr>
              <a:t>GEODETIC REFERENCE SYSTEM 1980 - (NAD 83)</a:t>
            </a:r>
          </a:p>
          <a:p>
            <a:pPr algn="ctr" eaLnBrk="0" hangingPunct="0"/>
            <a:r>
              <a:rPr lang="en-US" sz="2800" b="1" dirty="0">
                <a:solidFill>
                  <a:srgbClr val="003300"/>
                </a:solidFill>
                <a:latin typeface="Times New Roman" pitchFamily="18" charset="0"/>
              </a:rPr>
              <a:t>a = 6,378,137 m        1/f = </a:t>
            </a:r>
            <a:r>
              <a:rPr lang="en-US" sz="2800" b="1" dirty="0">
                <a:solidFill>
                  <a:srgbClr val="CC0000"/>
                </a:solidFill>
                <a:latin typeface="Times New Roman" pitchFamily="18" charset="0"/>
              </a:rPr>
              <a:t>298.257222101</a:t>
            </a:r>
            <a:endParaRPr lang="en-US" sz="2800" dirty="0">
              <a:solidFill>
                <a:srgbClr val="CC0000"/>
              </a:solidFill>
              <a:latin typeface="Times New Roman" pitchFamily="18" charset="0"/>
            </a:endParaRPr>
          </a:p>
        </p:txBody>
      </p:sp>
      <p:sp>
        <p:nvSpPr>
          <p:cNvPr id="670728" name="Text Box 8"/>
          <p:cNvSpPr txBox="1">
            <a:spLocks noChangeArrowheads="1"/>
          </p:cNvSpPr>
          <p:nvPr/>
        </p:nvSpPr>
        <p:spPr bwMode="auto">
          <a:xfrm>
            <a:off x="0" y="4648200"/>
            <a:ext cx="9144000" cy="954107"/>
          </a:xfrm>
          <a:prstGeom prst="rect">
            <a:avLst/>
          </a:prstGeom>
          <a:noFill/>
          <a:ln w="9525">
            <a:noFill/>
            <a:miter lim="800000"/>
            <a:headEnd/>
            <a:tailEnd/>
          </a:ln>
        </p:spPr>
        <p:txBody>
          <a:bodyPr>
            <a:spAutoFit/>
          </a:bodyPr>
          <a:lstStyle/>
          <a:p>
            <a:pPr algn="ctr" eaLnBrk="0" hangingPunct="0"/>
            <a:r>
              <a:rPr lang="en-US" sz="2800" b="1" dirty="0">
                <a:solidFill>
                  <a:srgbClr val="003300"/>
                </a:solidFill>
                <a:latin typeface="Times New Roman" pitchFamily="18" charset="0"/>
              </a:rPr>
              <a:t>WORLD GEODETIC SYSTEM 1984 - (WGS 84)</a:t>
            </a:r>
          </a:p>
          <a:p>
            <a:pPr algn="ctr" eaLnBrk="0" hangingPunct="0"/>
            <a:r>
              <a:rPr lang="en-US" sz="2800" b="1" dirty="0">
                <a:solidFill>
                  <a:srgbClr val="003300"/>
                </a:solidFill>
                <a:latin typeface="Times New Roman" pitchFamily="18" charset="0"/>
              </a:rPr>
              <a:t>        a = 6,378,137 m       1/f = </a:t>
            </a:r>
            <a:r>
              <a:rPr lang="en-US" sz="2800" b="1" dirty="0">
                <a:solidFill>
                  <a:srgbClr val="FF00FF"/>
                </a:solidFill>
                <a:latin typeface="Times New Roman" pitchFamily="18" charset="0"/>
              </a:rPr>
              <a:t>298.257223563</a:t>
            </a:r>
            <a:endParaRPr lang="en-US" sz="2800" dirty="0">
              <a:latin typeface="Times New Roman" pitchFamily="18" charset="0"/>
            </a:endParaRPr>
          </a:p>
        </p:txBody>
      </p:sp>
    </p:spTree>
  </p:cSld>
  <p:clrMapOvr>
    <a:masterClrMapping/>
  </p:clrMapOvr>
  <p:transition spd="med">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nodePh="1">
                                  <p:stCondLst>
                                    <p:cond delay="0"/>
                                  </p:stCondLst>
                                  <p:endCondLst>
                                    <p:cond evt="begin" delay="0">
                                      <p:tn val="5"/>
                                    </p:cond>
                                  </p:endCondLst>
                                  <p:childTnLst>
                                    <p:set>
                                      <p:cBhvr>
                                        <p:cTn id="6" dur="1" fill="hold">
                                          <p:stCondLst>
                                            <p:cond delay="0"/>
                                          </p:stCondLst>
                                        </p:cTn>
                                        <p:tgtEl>
                                          <p:spTgt spid="670723">
                                            <p:txEl>
                                              <p:pRg st="0" end="0"/>
                                            </p:txEl>
                                          </p:spTgt>
                                        </p:tgtEl>
                                        <p:attrNameLst>
                                          <p:attrName>style.visibility</p:attrName>
                                        </p:attrNameLst>
                                      </p:cBhvr>
                                      <p:to>
                                        <p:strVal val="visible"/>
                                      </p:to>
                                    </p:set>
                                    <p:anim calcmode="lin" valueType="num">
                                      <p:cBhvr additive="base">
                                        <p:cTn id="7" dur="500" fill="hold"/>
                                        <p:tgtEl>
                                          <p:spTgt spid="6707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7072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670726"/>
                                        </p:tgtEl>
                                        <p:attrNameLst>
                                          <p:attrName>style.visibility</p:attrName>
                                        </p:attrNameLst>
                                      </p:cBhvr>
                                      <p:to>
                                        <p:strVal val="visible"/>
                                      </p:to>
                                    </p:set>
                                    <p:animEffect transition="in" filter="wipe(left)">
                                      <p:cBhvr>
                                        <p:cTn id="13" dur="500"/>
                                        <p:tgtEl>
                                          <p:spTgt spid="670726"/>
                                        </p:tgtEl>
                                      </p:cBhvr>
                                    </p:animEffect>
                                  </p:childTnLst>
                                </p:cTn>
                              </p:par>
                            </p:childTnLst>
                          </p:cTn>
                        </p:par>
                      </p:childTnLst>
                    </p:cTn>
                  </p:par>
                  <p:par>
                    <p:cTn id="14" fill="hold">
                      <p:stCondLst>
                        <p:cond delay="indefinite"/>
                      </p:stCondLst>
                      <p:childTnLst>
                        <p:par>
                          <p:cTn id="15" fill="hold">
                            <p:stCondLst>
                              <p:cond delay="0"/>
                            </p:stCondLst>
                            <p:childTnLst>
                              <p:par>
                                <p:cTn id="16" presetID="15" presetClass="entr" presetSubtype="0" fill="hold" grpId="0" nodeType="clickEffect">
                                  <p:stCondLst>
                                    <p:cond delay="0"/>
                                  </p:stCondLst>
                                  <p:childTnLst>
                                    <p:set>
                                      <p:cBhvr>
                                        <p:cTn id="17" dur="1" fill="hold">
                                          <p:stCondLst>
                                            <p:cond delay="0"/>
                                          </p:stCondLst>
                                        </p:cTn>
                                        <p:tgtEl>
                                          <p:spTgt spid="670727"/>
                                        </p:tgtEl>
                                        <p:attrNameLst>
                                          <p:attrName>style.visibility</p:attrName>
                                        </p:attrNameLst>
                                      </p:cBhvr>
                                      <p:to>
                                        <p:strVal val="visible"/>
                                      </p:to>
                                    </p:set>
                                    <p:anim calcmode="lin" valueType="num">
                                      <p:cBhvr>
                                        <p:cTn id="18" dur="1000" fill="hold"/>
                                        <p:tgtEl>
                                          <p:spTgt spid="670727"/>
                                        </p:tgtEl>
                                        <p:attrNameLst>
                                          <p:attrName>ppt_w</p:attrName>
                                        </p:attrNameLst>
                                      </p:cBhvr>
                                      <p:tavLst>
                                        <p:tav tm="0">
                                          <p:val>
                                            <p:fltVal val="0"/>
                                          </p:val>
                                        </p:tav>
                                        <p:tav tm="100000">
                                          <p:val>
                                            <p:strVal val="#ppt_w"/>
                                          </p:val>
                                        </p:tav>
                                      </p:tavLst>
                                    </p:anim>
                                    <p:anim calcmode="lin" valueType="num">
                                      <p:cBhvr>
                                        <p:cTn id="19" dur="1000" fill="hold"/>
                                        <p:tgtEl>
                                          <p:spTgt spid="670727"/>
                                        </p:tgtEl>
                                        <p:attrNameLst>
                                          <p:attrName>ppt_h</p:attrName>
                                        </p:attrNameLst>
                                      </p:cBhvr>
                                      <p:tavLst>
                                        <p:tav tm="0">
                                          <p:val>
                                            <p:fltVal val="0"/>
                                          </p:val>
                                        </p:tav>
                                        <p:tav tm="100000">
                                          <p:val>
                                            <p:strVal val="#ppt_h"/>
                                          </p:val>
                                        </p:tav>
                                      </p:tavLst>
                                    </p:anim>
                                    <p:anim calcmode="lin" valueType="num">
                                      <p:cBhvr>
                                        <p:cTn id="20" dur="1000" fill="hold"/>
                                        <p:tgtEl>
                                          <p:spTgt spid="670727"/>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67072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2" fill="hold">
                      <p:stCondLst>
                        <p:cond delay="indefinite"/>
                      </p:stCondLst>
                      <p:childTnLst>
                        <p:par>
                          <p:cTn id="23" fill="hold">
                            <p:stCondLst>
                              <p:cond delay="0"/>
                            </p:stCondLst>
                            <p:childTnLst>
                              <p:par>
                                <p:cTn id="24" presetID="23" presetClass="entr" presetSubtype="528" fill="hold" grpId="0" nodeType="clickEffect">
                                  <p:stCondLst>
                                    <p:cond delay="0"/>
                                  </p:stCondLst>
                                  <p:childTnLst>
                                    <p:set>
                                      <p:cBhvr>
                                        <p:cTn id="25" dur="1" fill="hold">
                                          <p:stCondLst>
                                            <p:cond delay="0"/>
                                          </p:stCondLst>
                                        </p:cTn>
                                        <p:tgtEl>
                                          <p:spTgt spid="670728"/>
                                        </p:tgtEl>
                                        <p:attrNameLst>
                                          <p:attrName>style.visibility</p:attrName>
                                        </p:attrNameLst>
                                      </p:cBhvr>
                                      <p:to>
                                        <p:strVal val="visible"/>
                                      </p:to>
                                    </p:set>
                                    <p:anim calcmode="lin" valueType="num">
                                      <p:cBhvr>
                                        <p:cTn id="26" dur="500" fill="hold"/>
                                        <p:tgtEl>
                                          <p:spTgt spid="670728"/>
                                        </p:tgtEl>
                                        <p:attrNameLst>
                                          <p:attrName>ppt_w</p:attrName>
                                        </p:attrNameLst>
                                      </p:cBhvr>
                                      <p:tavLst>
                                        <p:tav tm="0">
                                          <p:val>
                                            <p:fltVal val="0"/>
                                          </p:val>
                                        </p:tav>
                                        <p:tav tm="100000">
                                          <p:val>
                                            <p:strVal val="#ppt_w"/>
                                          </p:val>
                                        </p:tav>
                                      </p:tavLst>
                                    </p:anim>
                                    <p:anim calcmode="lin" valueType="num">
                                      <p:cBhvr>
                                        <p:cTn id="27" dur="500" fill="hold"/>
                                        <p:tgtEl>
                                          <p:spTgt spid="670728"/>
                                        </p:tgtEl>
                                        <p:attrNameLst>
                                          <p:attrName>ppt_h</p:attrName>
                                        </p:attrNameLst>
                                      </p:cBhvr>
                                      <p:tavLst>
                                        <p:tav tm="0">
                                          <p:val>
                                            <p:fltVal val="0"/>
                                          </p:val>
                                        </p:tav>
                                        <p:tav tm="100000">
                                          <p:val>
                                            <p:strVal val="#ppt_h"/>
                                          </p:val>
                                        </p:tav>
                                      </p:tavLst>
                                    </p:anim>
                                    <p:anim calcmode="lin" valueType="num">
                                      <p:cBhvr>
                                        <p:cTn id="28" dur="500" fill="hold"/>
                                        <p:tgtEl>
                                          <p:spTgt spid="670728"/>
                                        </p:tgtEl>
                                        <p:attrNameLst>
                                          <p:attrName>ppt_x</p:attrName>
                                        </p:attrNameLst>
                                      </p:cBhvr>
                                      <p:tavLst>
                                        <p:tav tm="0">
                                          <p:val>
                                            <p:fltVal val="0.5"/>
                                          </p:val>
                                        </p:tav>
                                        <p:tav tm="100000">
                                          <p:val>
                                            <p:strVal val="#ppt_x"/>
                                          </p:val>
                                        </p:tav>
                                      </p:tavLst>
                                    </p:anim>
                                    <p:anim calcmode="lin" valueType="num">
                                      <p:cBhvr>
                                        <p:cTn id="29" dur="500" fill="hold"/>
                                        <p:tgtEl>
                                          <p:spTgt spid="67072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0723" grpId="0" build="p" autoUpdateAnimBg="0"/>
      <p:bldP spid="670726" grpId="0" autoUpdateAnimBg="0"/>
      <p:bldP spid="670727" grpId="0" autoUpdateAnimBg="0"/>
      <p:bldP spid="670728"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458200" cy="1143000"/>
          </a:xfrm>
        </p:spPr>
        <p:txBody>
          <a:bodyPr>
            <a:normAutofit fontScale="90000"/>
          </a:bodyPr>
          <a:lstStyle/>
          <a:p>
            <a:r>
              <a:rPr lang="en-US" sz="3600" dirty="0" smtClean="0"/>
              <a:t>ORTHO HEIGHT COMPARISONS</a:t>
            </a:r>
            <a:br>
              <a:rPr lang="en-US" sz="3600" dirty="0" smtClean="0"/>
            </a:br>
            <a:r>
              <a:rPr lang="en-US" sz="3600" dirty="0" err="1" smtClean="0"/>
              <a:t>Eht</a:t>
            </a:r>
            <a:r>
              <a:rPr lang="en-US" sz="3600" dirty="0" smtClean="0"/>
              <a:t> datum tag: 1)NAD83(1998);  1a)NAD83(2007);</a:t>
            </a:r>
            <a:br>
              <a:rPr lang="en-US" sz="3600" dirty="0" smtClean="0"/>
            </a:br>
            <a:r>
              <a:rPr lang="en-US" sz="3600" dirty="0" smtClean="0"/>
              <a:t>2 and 3)NAD83(CORS96)</a:t>
            </a:r>
            <a:endParaRPr lang="en-US" sz="3600" dirty="0"/>
          </a:p>
        </p:txBody>
      </p:sp>
      <p:sp>
        <p:nvSpPr>
          <p:cNvPr id="6" name="Content Placeholder 5"/>
          <p:cNvSpPr>
            <a:spLocks noGrp="1"/>
          </p:cNvSpPr>
          <p:nvPr>
            <p:ph idx="1"/>
          </p:nvPr>
        </p:nvSpPr>
        <p:spPr>
          <a:xfrm>
            <a:off x="457200" y="1828800"/>
            <a:ext cx="8229600" cy="4525963"/>
          </a:xfrm>
        </p:spPr>
        <p:txBody>
          <a:bodyPr>
            <a:normAutofit fontScale="92500"/>
          </a:bodyPr>
          <a:lstStyle/>
          <a:p>
            <a:pPr algn="ctr">
              <a:buNone/>
            </a:pPr>
            <a:r>
              <a:rPr lang="en-US" u="sng" dirty="0" smtClean="0"/>
              <a:t>1.Published Datasheet, 2002.75 </a:t>
            </a:r>
            <a:r>
              <a:rPr lang="en-US" dirty="0" smtClean="0"/>
              <a:t>epoch(</a:t>
            </a:r>
            <a:r>
              <a:rPr lang="en-US" dirty="0" err="1" smtClean="0"/>
              <a:t>superceded</a:t>
            </a:r>
            <a:r>
              <a:rPr lang="en-US" dirty="0" smtClean="0"/>
              <a:t>) for the </a:t>
            </a:r>
            <a:r>
              <a:rPr lang="en-US" dirty="0" err="1" smtClean="0"/>
              <a:t>orthometric</a:t>
            </a:r>
            <a:r>
              <a:rPr lang="en-US" dirty="0" smtClean="0"/>
              <a:t> ht adjustment</a:t>
            </a:r>
          </a:p>
          <a:p>
            <a:pPr>
              <a:buNone/>
            </a:pPr>
            <a:r>
              <a:rPr lang="en-US" dirty="0" smtClean="0"/>
              <a:t>-29.539 – (-32.499) ≈[2.96]: 		</a:t>
            </a:r>
            <a:r>
              <a:rPr lang="en-US" dirty="0" smtClean="0">
                <a:solidFill>
                  <a:srgbClr val="FF0000"/>
                </a:solidFill>
              </a:rPr>
              <a:t>2.95±5cm</a:t>
            </a:r>
          </a:p>
          <a:p>
            <a:pPr>
              <a:buNone/>
            </a:pPr>
            <a:r>
              <a:rPr lang="en-US" dirty="0" smtClean="0"/>
              <a:t>1a. [-29.599 ± 0.96cm --current </a:t>
            </a:r>
            <a:r>
              <a:rPr lang="en-US" dirty="0" err="1" smtClean="0"/>
              <a:t>eht</a:t>
            </a:r>
            <a:r>
              <a:rPr lang="en-US" dirty="0" smtClean="0"/>
              <a:t>]	</a:t>
            </a:r>
          </a:p>
          <a:p>
            <a:pPr algn="ctr">
              <a:buNone/>
            </a:pPr>
            <a:r>
              <a:rPr lang="en-US" u="sng" dirty="0" smtClean="0"/>
              <a:t>2.OPUS-DB, 8/16/07</a:t>
            </a:r>
          </a:p>
          <a:p>
            <a:pPr>
              <a:buNone/>
            </a:pPr>
            <a:r>
              <a:rPr lang="en-US" dirty="0" smtClean="0"/>
              <a:t>-29.644 ±2.6cm	-32.499 [G03]	</a:t>
            </a:r>
            <a:r>
              <a:rPr lang="en-US" dirty="0" smtClean="0">
                <a:solidFill>
                  <a:srgbClr val="FF0000"/>
                </a:solidFill>
              </a:rPr>
              <a:t>2.855 ±10.8cm</a:t>
            </a:r>
          </a:p>
          <a:p>
            <a:pPr algn="ctr">
              <a:buNone/>
            </a:pPr>
            <a:r>
              <a:rPr lang="en-US" u="sng" dirty="0" smtClean="0"/>
              <a:t>3.OPUS-DB, 1/19/11</a:t>
            </a:r>
          </a:p>
          <a:p>
            <a:pPr>
              <a:buNone/>
            </a:pPr>
            <a:r>
              <a:rPr lang="en-US" dirty="0" smtClean="0"/>
              <a:t>-29.643 ±2.6cm	 -32.56 [cur </a:t>
            </a:r>
            <a:r>
              <a:rPr lang="en-US" dirty="0" err="1" smtClean="0"/>
              <a:t>ght</a:t>
            </a:r>
            <a:r>
              <a:rPr lang="en-US" dirty="0" smtClean="0"/>
              <a:t>] 	</a:t>
            </a:r>
            <a:r>
              <a:rPr lang="en-US" dirty="0" smtClean="0">
                <a:solidFill>
                  <a:srgbClr val="FF0000"/>
                </a:solidFill>
              </a:rPr>
              <a:t>2.917 ±5cm</a:t>
            </a:r>
          </a:p>
          <a:p>
            <a:pPr>
              <a:buNone/>
            </a:pPr>
            <a:endParaRPr lang="en-US" dirty="0" smtClean="0"/>
          </a:p>
          <a:p>
            <a:pPr>
              <a:buNone/>
            </a:pPr>
            <a:endParaRPr lang="en-US" dirty="0" smtClean="0"/>
          </a:p>
          <a:p>
            <a:pPr algn="ctr">
              <a:buNone/>
            </a:pPr>
            <a:endParaRPr lang="en-US" dirty="0"/>
          </a:p>
        </p:txBody>
      </p:sp>
      <p:sp>
        <p:nvSpPr>
          <p:cNvPr id="4" name="Date Placeholder 3"/>
          <p:cNvSpPr>
            <a:spLocks noGrp="1"/>
          </p:cNvSpPr>
          <p:nvPr>
            <p:ph type="dt" sz="half" idx="10"/>
          </p:nvPr>
        </p:nvSpPr>
        <p:spPr/>
        <p:txBody>
          <a:bodyPr/>
          <a:lstStyle/>
          <a:p>
            <a:r>
              <a:rPr lang="en-US" smtClean="0"/>
              <a:t>6/13/2011</a:t>
            </a:r>
            <a:endParaRPr lang="en-US"/>
          </a:p>
        </p:txBody>
      </p:sp>
      <p:sp>
        <p:nvSpPr>
          <p:cNvPr id="5" name="Slide Number Placeholder 4"/>
          <p:cNvSpPr>
            <a:spLocks noGrp="1"/>
          </p:cNvSpPr>
          <p:nvPr>
            <p:ph type="sldNum" sz="quarter" idx="12"/>
          </p:nvPr>
        </p:nvSpPr>
        <p:spPr/>
        <p:txBody>
          <a:bodyPr/>
          <a:lstStyle/>
          <a:p>
            <a:fld id="{3AD2BD76-1B89-4E0D-8542-94A0ADE4AB12}" type="slidenum">
              <a:rPr lang="en-US" smtClean="0"/>
              <a:pPr/>
              <a:t>60</a:t>
            </a:fld>
            <a:endParaRPr 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SUMMARIZE</a:t>
            </a:r>
            <a:endParaRPr lang="en-US" sz="3200" dirty="0"/>
          </a:p>
        </p:txBody>
      </p:sp>
      <p:sp>
        <p:nvSpPr>
          <p:cNvPr id="3" name="Content Placeholder 2"/>
          <p:cNvSpPr>
            <a:spLocks noGrp="1"/>
          </p:cNvSpPr>
          <p:nvPr>
            <p:ph idx="1"/>
          </p:nvPr>
        </p:nvSpPr>
        <p:spPr>
          <a:xfrm>
            <a:off x="457200" y="1143000"/>
            <a:ext cx="8229600" cy="4983163"/>
          </a:xfrm>
        </p:spPr>
        <p:txBody>
          <a:bodyPr>
            <a:normAutofit/>
          </a:bodyPr>
          <a:lstStyle/>
          <a:p>
            <a:r>
              <a:rPr lang="en-US" dirty="0" smtClean="0"/>
              <a:t>Geodesy: representing the Earth and defining a system for coordinates and heights</a:t>
            </a:r>
          </a:p>
          <a:p>
            <a:r>
              <a:rPr lang="en-US" dirty="0" smtClean="0"/>
              <a:t>GPS Technology: difficult to get heights</a:t>
            </a:r>
          </a:p>
          <a:p>
            <a:r>
              <a:rPr lang="en-US" dirty="0" smtClean="0"/>
              <a:t>Real-world data, errors up to 20 cm!</a:t>
            </a:r>
          </a:p>
          <a:p>
            <a:r>
              <a:rPr lang="en-US" dirty="0" smtClean="0"/>
              <a:t>Where to get NGS vertical control</a:t>
            </a:r>
          </a:p>
          <a:p>
            <a:r>
              <a:rPr lang="en-US" dirty="0" smtClean="0"/>
              <a:t>Interpreting quality, age of data reading metadata on NGS Datasheets</a:t>
            </a:r>
          </a:p>
          <a:p>
            <a:pPr algn="ctr">
              <a:buNone/>
            </a:pPr>
            <a:r>
              <a:rPr lang="en-US" sz="3600" dirty="0" smtClean="0"/>
              <a:t>BREAK!</a:t>
            </a:r>
          </a:p>
          <a:p>
            <a:endParaRPr lang="en-US" dirty="0" smtClean="0"/>
          </a:p>
          <a:p>
            <a:endParaRPr lang="en-US" dirty="0"/>
          </a:p>
        </p:txBody>
      </p:sp>
      <p:sp>
        <p:nvSpPr>
          <p:cNvPr id="4" name="Date Placeholder 3"/>
          <p:cNvSpPr>
            <a:spLocks noGrp="1"/>
          </p:cNvSpPr>
          <p:nvPr>
            <p:ph type="dt" sz="half" idx="10"/>
          </p:nvPr>
        </p:nvSpPr>
        <p:spPr/>
        <p:txBody>
          <a:bodyPr/>
          <a:lstStyle/>
          <a:p>
            <a:r>
              <a:rPr lang="en-US" smtClean="0"/>
              <a:t>6/13/2011</a:t>
            </a:r>
            <a:endParaRPr lang="en-US"/>
          </a:p>
        </p:txBody>
      </p:sp>
      <p:sp>
        <p:nvSpPr>
          <p:cNvPr id="5" name="Slide Number Placeholder 4"/>
          <p:cNvSpPr>
            <a:spLocks noGrp="1"/>
          </p:cNvSpPr>
          <p:nvPr>
            <p:ph type="sldNum" sz="quarter" idx="12"/>
          </p:nvPr>
        </p:nvSpPr>
        <p:spPr/>
        <p:txBody>
          <a:bodyPr/>
          <a:lstStyle/>
          <a:p>
            <a:fld id="{3AD2BD76-1B89-4E0D-8542-94A0ADE4AB12}" type="slidenum">
              <a:rPr lang="en-US" smtClean="0"/>
              <a:pPr/>
              <a:t>61</a:t>
            </a:fld>
            <a:endParaRPr 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792162"/>
          </a:xfrm>
        </p:spPr>
        <p:txBody>
          <a:bodyPr>
            <a:normAutofit/>
          </a:bodyPr>
          <a:lstStyle/>
          <a:p>
            <a:r>
              <a:rPr lang="en-US" sz="3600" dirty="0" smtClean="0"/>
              <a:t>Utilization of ‘heights’ from NGS</a:t>
            </a:r>
            <a:endParaRPr lang="en-US" sz="3600" dirty="0"/>
          </a:p>
        </p:txBody>
      </p:sp>
      <p:sp>
        <p:nvSpPr>
          <p:cNvPr id="5" name="Content Placeholder 4"/>
          <p:cNvSpPr>
            <a:spLocks noGrp="1"/>
          </p:cNvSpPr>
          <p:nvPr>
            <p:ph idx="1"/>
          </p:nvPr>
        </p:nvSpPr>
        <p:spPr>
          <a:xfrm>
            <a:off x="457200" y="1066800"/>
            <a:ext cx="8229600" cy="5410200"/>
          </a:xfrm>
        </p:spPr>
        <p:txBody>
          <a:bodyPr>
            <a:normAutofit fontScale="92500" lnSpcReduction="10000"/>
          </a:bodyPr>
          <a:lstStyle/>
          <a:p>
            <a:r>
              <a:rPr lang="en-US" dirty="0" smtClean="0"/>
              <a:t>NGS adopting new reference frame for CORS, the active component of NSRS, this July: IGS08 (2011), epoch 2005.00</a:t>
            </a:r>
          </a:p>
          <a:p>
            <a:r>
              <a:rPr lang="en-US" dirty="0" smtClean="0"/>
              <a:t>National adjustment of passive component of NSRS by year end (we hope): NAD83 (2011), epoch 2010.00</a:t>
            </a:r>
          </a:p>
          <a:p>
            <a:r>
              <a:rPr lang="en-US" dirty="0" smtClean="0"/>
              <a:t>Ellipsoid </a:t>
            </a:r>
            <a:r>
              <a:rPr lang="en-US" dirty="0" err="1" smtClean="0"/>
              <a:t>hts</a:t>
            </a:r>
            <a:r>
              <a:rPr lang="en-US" dirty="0" smtClean="0"/>
              <a:t> will change again, but NOT </a:t>
            </a:r>
            <a:r>
              <a:rPr lang="en-US" dirty="0" err="1" smtClean="0"/>
              <a:t>ortho</a:t>
            </a:r>
            <a:endParaRPr lang="en-US" dirty="0" smtClean="0"/>
          </a:p>
          <a:p>
            <a:r>
              <a:rPr lang="en-US" dirty="0" smtClean="0"/>
              <a:t>Because GEOID models keep changing, can I just look at and compare ellipsoid heights over the years? They are not directly comparable because of the different datum tags and different scope and constraints (fixed stations) in each project.</a:t>
            </a:r>
            <a:endParaRPr lang="en-US" dirty="0"/>
          </a:p>
        </p:txBody>
      </p:sp>
      <p:sp>
        <p:nvSpPr>
          <p:cNvPr id="2" name="Date Placeholder 1"/>
          <p:cNvSpPr>
            <a:spLocks noGrp="1"/>
          </p:cNvSpPr>
          <p:nvPr>
            <p:ph type="dt" sz="half" idx="10"/>
          </p:nvPr>
        </p:nvSpPr>
        <p:spPr/>
        <p:txBody>
          <a:bodyPr/>
          <a:lstStyle/>
          <a:p>
            <a:r>
              <a:rPr lang="en-US" smtClean="0"/>
              <a:t>6/13/2011</a:t>
            </a:r>
            <a:endParaRPr lang="en-US"/>
          </a:p>
        </p:txBody>
      </p:sp>
      <p:sp>
        <p:nvSpPr>
          <p:cNvPr id="3" name="Slide Number Placeholder 2"/>
          <p:cNvSpPr>
            <a:spLocks noGrp="1"/>
          </p:cNvSpPr>
          <p:nvPr>
            <p:ph type="sldNum" sz="quarter" idx="12"/>
          </p:nvPr>
        </p:nvSpPr>
        <p:spPr/>
        <p:txBody>
          <a:bodyPr/>
          <a:lstStyle/>
          <a:p>
            <a:fld id="{3AD2BD76-1B89-4E0D-8542-94A0ADE4AB12}" type="slidenum">
              <a:rPr lang="en-US" smtClean="0"/>
              <a:pPr/>
              <a:t>62</a:t>
            </a:fld>
            <a:endParaRPr 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6/13/2011</a:t>
            </a:r>
            <a:endParaRPr lang="en-US"/>
          </a:p>
        </p:txBody>
      </p:sp>
      <p:sp>
        <p:nvSpPr>
          <p:cNvPr id="3" name="Slide Number Placeholder 2"/>
          <p:cNvSpPr>
            <a:spLocks noGrp="1"/>
          </p:cNvSpPr>
          <p:nvPr>
            <p:ph type="sldNum" sz="quarter" idx="12"/>
          </p:nvPr>
        </p:nvSpPr>
        <p:spPr/>
        <p:txBody>
          <a:bodyPr/>
          <a:lstStyle/>
          <a:p>
            <a:fld id="{3AD2BD76-1B89-4E0D-8542-94A0ADE4AB12}" type="slidenum">
              <a:rPr lang="en-US" smtClean="0"/>
              <a:pPr/>
              <a:t>63</a:t>
            </a:fld>
            <a:endParaRPr lang="en-US"/>
          </a:p>
        </p:txBody>
      </p:sp>
      <p:pic>
        <p:nvPicPr>
          <p:cNvPr id="52226" name="Picture 2"/>
          <p:cNvPicPr>
            <a:picLocks noChangeAspect="1" noChangeArrowheads="1"/>
          </p:cNvPicPr>
          <p:nvPr/>
        </p:nvPicPr>
        <p:blipFill>
          <a:blip r:embed="rId3" cstate="print"/>
          <a:srcRect t="13472" r="16742" b="6736"/>
          <a:stretch>
            <a:fillRect/>
          </a:stretch>
        </p:blipFill>
        <p:spPr bwMode="auto">
          <a:xfrm>
            <a:off x="228600" y="533400"/>
            <a:ext cx="8763000" cy="5867400"/>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6/13/2011</a:t>
            </a:r>
            <a:endParaRPr lang="en-US"/>
          </a:p>
        </p:txBody>
      </p:sp>
      <p:sp>
        <p:nvSpPr>
          <p:cNvPr id="3" name="Slide Number Placeholder 2"/>
          <p:cNvSpPr>
            <a:spLocks noGrp="1"/>
          </p:cNvSpPr>
          <p:nvPr>
            <p:ph type="sldNum" sz="quarter" idx="12"/>
          </p:nvPr>
        </p:nvSpPr>
        <p:spPr/>
        <p:txBody>
          <a:bodyPr/>
          <a:lstStyle/>
          <a:p>
            <a:fld id="{3AD2BD76-1B89-4E0D-8542-94A0ADE4AB12}" type="slidenum">
              <a:rPr lang="en-US" smtClean="0"/>
              <a:pPr/>
              <a:t>64</a:t>
            </a:fld>
            <a:endParaRPr lang="en-US"/>
          </a:p>
        </p:txBody>
      </p:sp>
      <p:pic>
        <p:nvPicPr>
          <p:cNvPr id="53250" name="Picture 2"/>
          <p:cNvPicPr>
            <a:picLocks noChangeAspect="1" noChangeArrowheads="1"/>
          </p:cNvPicPr>
          <p:nvPr/>
        </p:nvPicPr>
        <p:blipFill>
          <a:blip r:embed="rId3" cstate="print"/>
          <a:srcRect t="13472" r="21810" b="4663"/>
          <a:stretch>
            <a:fillRect/>
          </a:stretch>
        </p:blipFill>
        <p:spPr bwMode="auto">
          <a:xfrm>
            <a:off x="304800" y="381000"/>
            <a:ext cx="8229600" cy="6019800"/>
          </a:xfrm>
          <a:prstGeom prst="rect">
            <a:avLst/>
          </a:prstGeom>
          <a:noFill/>
          <a:ln w="9525">
            <a:noFill/>
            <a:miter lim="800000"/>
            <a:headEnd/>
            <a:tailEnd/>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a:bodyPr>
          <a:lstStyle/>
          <a:p>
            <a:r>
              <a:rPr lang="en-US" sz="3200" dirty="0" smtClean="0"/>
              <a:t>Agenda, Part II</a:t>
            </a:r>
            <a:endParaRPr lang="en-US" sz="3200" dirty="0"/>
          </a:p>
        </p:txBody>
      </p:sp>
      <p:sp>
        <p:nvSpPr>
          <p:cNvPr id="3" name="Content Placeholder 2"/>
          <p:cNvSpPr>
            <a:spLocks noGrp="1"/>
          </p:cNvSpPr>
          <p:nvPr>
            <p:ph idx="1"/>
          </p:nvPr>
        </p:nvSpPr>
        <p:spPr>
          <a:xfrm>
            <a:off x="457200" y="1066800"/>
            <a:ext cx="8229600" cy="5059363"/>
          </a:xfrm>
        </p:spPr>
        <p:txBody>
          <a:bodyPr>
            <a:normAutofit fontScale="92500" lnSpcReduction="10000"/>
          </a:bodyPr>
          <a:lstStyle/>
          <a:p>
            <a:pPr>
              <a:buNone/>
            </a:pPr>
            <a:r>
              <a:rPr lang="en-US" sz="2600" b="1" dirty="0" smtClean="0"/>
              <a:t>TIDAL DATUMS in the South SF Bay</a:t>
            </a:r>
            <a:endParaRPr lang="en-US" sz="2600" dirty="0" smtClean="0"/>
          </a:p>
          <a:p>
            <a:pPr>
              <a:buNone/>
            </a:pPr>
            <a:r>
              <a:rPr lang="en-US" sz="2600" dirty="0" smtClean="0"/>
              <a:t>	Computing Tidal </a:t>
            </a:r>
            <a:r>
              <a:rPr lang="en-US" sz="2600" dirty="0" err="1" smtClean="0"/>
              <a:t>Datums</a:t>
            </a:r>
            <a:endParaRPr lang="en-US" sz="2600" dirty="0" smtClean="0"/>
          </a:p>
          <a:p>
            <a:pPr>
              <a:buNone/>
            </a:pPr>
            <a:r>
              <a:rPr lang="en-US" sz="2600" dirty="0" smtClean="0"/>
              <a:t>-Basic tidal computations</a:t>
            </a:r>
          </a:p>
          <a:p>
            <a:pPr>
              <a:buNone/>
            </a:pPr>
            <a:r>
              <a:rPr lang="en-US" sz="2600" dirty="0" smtClean="0"/>
              <a:t>-Common tidal </a:t>
            </a:r>
            <a:r>
              <a:rPr lang="en-US" sz="2600" dirty="0" err="1" smtClean="0"/>
              <a:t>datums</a:t>
            </a:r>
            <a:endParaRPr lang="en-US" sz="2600" dirty="0" smtClean="0"/>
          </a:p>
          <a:p>
            <a:pPr>
              <a:buNone/>
            </a:pPr>
            <a:r>
              <a:rPr lang="en-US" sz="2600" dirty="0" smtClean="0"/>
              <a:t>	VDATUM</a:t>
            </a:r>
          </a:p>
          <a:p>
            <a:pPr>
              <a:buNone/>
            </a:pPr>
            <a:r>
              <a:rPr lang="en-US" sz="2600" dirty="0" smtClean="0"/>
              <a:t>-Sources of error</a:t>
            </a:r>
          </a:p>
          <a:p>
            <a:pPr>
              <a:buNone/>
            </a:pPr>
            <a:r>
              <a:rPr lang="en-US" sz="2600" dirty="0" smtClean="0"/>
              <a:t>-Sample values</a:t>
            </a:r>
          </a:p>
          <a:p>
            <a:pPr>
              <a:buNone/>
            </a:pPr>
            <a:r>
              <a:rPr lang="en-US" sz="2600" dirty="0" smtClean="0"/>
              <a:t>	Bathymetry mapping effort (2005)</a:t>
            </a:r>
          </a:p>
          <a:p>
            <a:pPr>
              <a:buNone/>
            </a:pPr>
            <a:r>
              <a:rPr lang="en-US" sz="2600" dirty="0" smtClean="0"/>
              <a:t>-Tidal </a:t>
            </a:r>
            <a:r>
              <a:rPr lang="en-US" sz="2600" dirty="0" err="1" smtClean="0"/>
              <a:t>zonation</a:t>
            </a:r>
            <a:r>
              <a:rPr lang="en-US" sz="2600" dirty="0" smtClean="0"/>
              <a:t> in South SF Bay for MLLW datum</a:t>
            </a:r>
          </a:p>
          <a:p>
            <a:pPr>
              <a:buNone/>
            </a:pPr>
            <a:r>
              <a:rPr lang="en-US" sz="2600" dirty="0" smtClean="0"/>
              <a:t>	Preliminary data from new (2011) tide gages</a:t>
            </a:r>
          </a:p>
          <a:p>
            <a:pPr>
              <a:buNone/>
            </a:pPr>
            <a:r>
              <a:rPr lang="en-US" sz="2600" dirty="0" smtClean="0"/>
              <a:t>-Dumbarton (9414509)</a:t>
            </a:r>
          </a:p>
          <a:p>
            <a:pPr>
              <a:buNone/>
            </a:pPr>
            <a:r>
              <a:rPr lang="en-US" sz="2600" dirty="0" smtClean="0"/>
              <a:t>-Coyote Ck/</a:t>
            </a:r>
            <a:r>
              <a:rPr lang="en-US" sz="2600" dirty="0" err="1" smtClean="0"/>
              <a:t>Alviso</a:t>
            </a:r>
            <a:r>
              <a:rPr lang="en-US" sz="2600" dirty="0" smtClean="0"/>
              <a:t> </a:t>
            </a:r>
            <a:r>
              <a:rPr lang="en-US" sz="2600" dirty="0" err="1" smtClean="0"/>
              <a:t>Sl</a:t>
            </a:r>
            <a:r>
              <a:rPr lang="en-US" sz="2600" dirty="0" smtClean="0"/>
              <a:t> (9414575)</a:t>
            </a:r>
          </a:p>
          <a:p>
            <a:pPr>
              <a:buNone/>
            </a:pPr>
            <a:endParaRPr lang="en-US" dirty="0"/>
          </a:p>
        </p:txBody>
      </p:sp>
      <p:sp>
        <p:nvSpPr>
          <p:cNvPr id="4" name="Date Placeholder 3"/>
          <p:cNvSpPr>
            <a:spLocks noGrp="1"/>
          </p:cNvSpPr>
          <p:nvPr>
            <p:ph type="dt" sz="half" idx="10"/>
          </p:nvPr>
        </p:nvSpPr>
        <p:spPr/>
        <p:txBody>
          <a:bodyPr/>
          <a:lstStyle/>
          <a:p>
            <a:r>
              <a:rPr lang="en-US" smtClean="0">
                <a:solidFill>
                  <a:prstClr val="black">
                    <a:tint val="75000"/>
                  </a:prstClr>
                </a:solidFill>
              </a:rPr>
              <a:t>6/13/2011</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AD2BD76-1B89-4E0D-8542-94A0ADE4AB12}" type="slidenum">
              <a:rPr lang="en-US" smtClean="0">
                <a:solidFill>
                  <a:prstClr val="black">
                    <a:tint val="75000"/>
                  </a:prstClr>
                </a:solidFill>
              </a:rPr>
              <a:pPr/>
              <a:t>65</a:t>
            </a:fld>
            <a:endParaRPr lang="en-US">
              <a:solidFill>
                <a:prstClr val="black">
                  <a:tint val="75000"/>
                </a:prstClr>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normAutofit/>
          </a:bodyPr>
          <a:lstStyle/>
          <a:p>
            <a:r>
              <a:rPr lang="en-US" dirty="0" smtClean="0"/>
              <a:t>WHAT IS A DATUM?</a:t>
            </a:r>
          </a:p>
        </p:txBody>
      </p:sp>
      <p:sp>
        <p:nvSpPr>
          <p:cNvPr id="5123" name="Content Placeholder 2"/>
          <p:cNvSpPr>
            <a:spLocks noGrp="1"/>
          </p:cNvSpPr>
          <p:nvPr>
            <p:ph idx="1"/>
          </p:nvPr>
        </p:nvSpPr>
        <p:spPr>
          <a:xfrm>
            <a:off x="457200" y="1600200"/>
            <a:ext cx="8534400" cy="5029200"/>
          </a:xfrm>
        </p:spPr>
        <p:txBody>
          <a:bodyPr>
            <a:normAutofit lnSpcReduction="10000"/>
          </a:bodyPr>
          <a:lstStyle/>
          <a:p>
            <a:r>
              <a:rPr lang="en-US" dirty="0" smtClean="0"/>
              <a:t>It is a geographic system for coordinates or heights, so a datum has an origin and/or ‘zero’.</a:t>
            </a:r>
          </a:p>
          <a:p>
            <a:r>
              <a:rPr lang="en-US" dirty="0" smtClean="0"/>
              <a:t>“Underlying” a horizontal or geometric datum system is an ELLIPSOID, that represents the global shape of the earth; a geometric DATUM is the ‘continental’ shape as measured with physical marks (passive or active) that have been related by geodetic surveying</a:t>
            </a:r>
          </a:p>
          <a:p>
            <a:r>
              <a:rPr lang="en-US" dirty="0" smtClean="0"/>
              <a:t>NAD83 was thought to be geocentric but with addition of GPS data, we found out that it is not</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107980" y="378947"/>
            <a:ext cx="8674042" cy="523220"/>
          </a:xfrm>
          <a:prstGeom prst="rect">
            <a:avLst/>
          </a:prstGeom>
          <a:noFill/>
          <a:ln w="19050">
            <a:noFill/>
            <a:miter lim="800000"/>
            <a:headEnd/>
            <a:tailEnd/>
          </a:ln>
        </p:spPr>
        <p:txBody>
          <a:bodyPr wrap="none" anchor="ctr">
            <a:spAutoFit/>
          </a:bodyPr>
          <a:lstStyle/>
          <a:p>
            <a:pPr algn="ctr" eaLnBrk="0" hangingPunct="0"/>
            <a:r>
              <a:rPr lang="en-US" sz="2800" b="1" dirty="0">
                <a:latin typeface="Times New Roman" pitchFamily="18" charset="0"/>
                <a:cs typeface="Times New Roman" pitchFamily="18" charset="0"/>
              </a:rPr>
              <a:t>Simplified Concept of  NAD 83 vs. </a:t>
            </a:r>
            <a:r>
              <a:rPr lang="en-US" sz="2800" b="1" dirty="0" smtClean="0">
                <a:latin typeface="Times New Roman" pitchFamily="18" charset="0"/>
                <a:cs typeface="Times New Roman" pitchFamily="18" charset="0"/>
              </a:rPr>
              <a:t>ITRF## </a:t>
            </a:r>
            <a:r>
              <a:rPr lang="en-US" sz="2800" b="1" dirty="0">
                <a:latin typeface="Times New Roman" pitchFamily="18" charset="0"/>
                <a:cs typeface="Times New Roman" pitchFamily="18" charset="0"/>
              </a:rPr>
              <a:t>(or WGS84)</a:t>
            </a:r>
            <a:endParaRPr lang="en-US" sz="2800" dirty="0">
              <a:latin typeface="Times New Roman" pitchFamily="18" charset="0"/>
              <a:cs typeface="Times New Roman" pitchFamily="18" charset="0"/>
            </a:endParaRPr>
          </a:p>
        </p:txBody>
      </p:sp>
      <p:sp>
        <p:nvSpPr>
          <p:cNvPr id="31747" name="Line 3"/>
          <p:cNvSpPr>
            <a:spLocks noChangeShapeType="1"/>
          </p:cNvSpPr>
          <p:nvPr/>
        </p:nvSpPr>
        <p:spPr bwMode="auto">
          <a:xfrm flipV="1">
            <a:off x="254000" y="1355725"/>
            <a:ext cx="0" cy="4425950"/>
          </a:xfrm>
          <a:prstGeom prst="line">
            <a:avLst/>
          </a:prstGeom>
          <a:noFill/>
          <a:ln w="28575">
            <a:solidFill>
              <a:srgbClr val="CC0000"/>
            </a:solidFill>
            <a:round/>
            <a:headEnd/>
            <a:tailEnd type="triangle" w="med" len="med"/>
          </a:ln>
        </p:spPr>
        <p:txBody>
          <a:bodyPr wrap="none" anchor="ctr"/>
          <a:lstStyle/>
          <a:p>
            <a:endParaRPr lang="en-US"/>
          </a:p>
        </p:txBody>
      </p:sp>
      <p:sp>
        <p:nvSpPr>
          <p:cNvPr id="31748" name="Line 4"/>
          <p:cNvSpPr>
            <a:spLocks noChangeShapeType="1"/>
          </p:cNvSpPr>
          <p:nvPr/>
        </p:nvSpPr>
        <p:spPr bwMode="auto">
          <a:xfrm>
            <a:off x="0" y="5492750"/>
            <a:ext cx="5908675" cy="0"/>
          </a:xfrm>
          <a:prstGeom prst="line">
            <a:avLst/>
          </a:prstGeom>
          <a:noFill/>
          <a:ln w="28575">
            <a:solidFill>
              <a:srgbClr val="CC0000"/>
            </a:solidFill>
            <a:round/>
            <a:headEnd/>
            <a:tailEnd type="triangle" w="med" len="med"/>
          </a:ln>
        </p:spPr>
        <p:txBody>
          <a:bodyPr wrap="none" anchor="ctr"/>
          <a:lstStyle/>
          <a:p>
            <a:endParaRPr lang="en-US"/>
          </a:p>
        </p:txBody>
      </p:sp>
      <p:sp>
        <p:nvSpPr>
          <p:cNvPr id="31749" name="Arc 5"/>
          <p:cNvSpPr>
            <a:spLocks/>
          </p:cNvSpPr>
          <p:nvPr/>
        </p:nvSpPr>
        <p:spPr bwMode="auto">
          <a:xfrm>
            <a:off x="254000" y="1644650"/>
            <a:ext cx="5402263" cy="38481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CC0000"/>
            </a:solidFill>
            <a:round/>
            <a:headEnd/>
            <a:tailEnd/>
          </a:ln>
        </p:spPr>
        <p:txBody>
          <a:bodyPr wrap="none" anchor="ctr"/>
          <a:lstStyle/>
          <a:p>
            <a:endParaRPr lang="en-US"/>
          </a:p>
        </p:txBody>
      </p:sp>
      <p:sp>
        <p:nvSpPr>
          <p:cNvPr id="31750" name="Line 6"/>
          <p:cNvSpPr>
            <a:spLocks noChangeShapeType="1"/>
          </p:cNvSpPr>
          <p:nvPr/>
        </p:nvSpPr>
        <p:spPr bwMode="auto">
          <a:xfrm flipV="1">
            <a:off x="1266825" y="1066800"/>
            <a:ext cx="0" cy="4425950"/>
          </a:xfrm>
          <a:prstGeom prst="line">
            <a:avLst/>
          </a:prstGeom>
          <a:noFill/>
          <a:ln w="28575">
            <a:solidFill>
              <a:srgbClr val="CC0000"/>
            </a:solidFill>
            <a:round/>
            <a:headEnd/>
            <a:tailEnd type="triangle" w="med" len="med"/>
          </a:ln>
        </p:spPr>
        <p:txBody>
          <a:bodyPr wrap="none" anchor="ctr"/>
          <a:lstStyle/>
          <a:p>
            <a:endParaRPr lang="en-US"/>
          </a:p>
        </p:txBody>
      </p:sp>
      <p:sp>
        <p:nvSpPr>
          <p:cNvPr id="31751" name="Line 7"/>
          <p:cNvSpPr>
            <a:spLocks noChangeShapeType="1"/>
          </p:cNvSpPr>
          <p:nvPr/>
        </p:nvSpPr>
        <p:spPr bwMode="auto">
          <a:xfrm>
            <a:off x="1012825" y="5205413"/>
            <a:ext cx="5910263" cy="0"/>
          </a:xfrm>
          <a:prstGeom prst="line">
            <a:avLst/>
          </a:prstGeom>
          <a:noFill/>
          <a:ln w="28575">
            <a:solidFill>
              <a:srgbClr val="CC0000"/>
            </a:solidFill>
            <a:round/>
            <a:headEnd/>
            <a:tailEnd type="triangle" w="med" len="med"/>
          </a:ln>
        </p:spPr>
        <p:txBody>
          <a:bodyPr wrap="none" anchor="ctr"/>
          <a:lstStyle/>
          <a:p>
            <a:endParaRPr lang="en-US"/>
          </a:p>
        </p:txBody>
      </p:sp>
      <p:sp>
        <p:nvSpPr>
          <p:cNvPr id="31752" name="Arc 8"/>
          <p:cNvSpPr>
            <a:spLocks/>
          </p:cNvSpPr>
          <p:nvPr/>
        </p:nvSpPr>
        <p:spPr bwMode="auto">
          <a:xfrm>
            <a:off x="1266825" y="1355725"/>
            <a:ext cx="5402263" cy="38496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CC0000"/>
            </a:solidFill>
            <a:round/>
            <a:headEnd/>
            <a:tailEnd/>
          </a:ln>
        </p:spPr>
        <p:txBody>
          <a:bodyPr wrap="none" anchor="ctr"/>
          <a:lstStyle/>
          <a:p>
            <a:endParaRPr lang="en-US"/>
          </a:p>
        </p:txBody>
      </p:sp>
      <p:cxnSp>
        <p:nvCxnSpPr>
          <p:cNvPr id="31753" name="AutoShape 9"/>
          <p:cNvCxnSpPr>
            <a:cxnSpLocks noChangeShapeType="1"/>
            <a:stCxn id="31749" idx="2"/>
            <a:endCxn id="31752" idx="2"/>
          </p:cNvCxnSpPr>
          <p:nvPr/>
        </p:nvCxnSpPr>
        <p:spPr bwMode="auto">
          <a:xfrm flipV="1">
            <a:off x="254000" y="5219700"/>
            <a:ext cx="1012825" cy="287338"/>
          </a:xfrm>
          <a:prstGeom prst="straightConnector1">
            <a:avLst/>
          </a:prstGeom>
          <a:noFill/>
          <a:ln w="38100">
            <a:solidFill>
              <a:srgbClr val="CC0000"/>
            </a:solidFill>
            <a:prstDash val="sysDot"/>
            <a:round/>
            <a:headEnd type="triangle" w="med" len="med"/>
            <a:tailEnd type="triangle" w="med" len="med"/>
          </a:ln>
        </p:spPr>
      </p:cxnSp>
      <p:sp>
        <p:nvSpPr>
          <p:cNvPr id="31754" name="Line 10"/>
          <p:cNvSpPr>
            <a:spLocks noChangeShapeType="1"/>
          </p:cNvSpPr>
          <p:nvPr/>
        </p:nvSpPr>
        <p:spPr bwMode="auto">
          <a:xfrm flipV="1">
            <a:off x="4389438" y="1468438"/>
            <a:ext cx="1266825" cy="1522412"/>
          </a:xfrm>
          <a:prstGeom prst="line">
            <a:avLst/>
          </a:prstGeom>
          <a:noFill/>
          <a:ln w="28575">
            <a:solidFill>
              <a:srgbClr val="CC0000"/>
            </a:solidFill>
            <a:round/>
            <a:headEnd/>
            <a:tailEnd type="triangle" w="med" len="med"/>
          </a:ln>
        </p:spPr>
        <p:txBody>
          <a:bodyPr wrap="none" anchor="ctr"/>
          <a:lstStyle/>
          <a:p>
            <a:endParaRPr lang="en-US"/>
          </a:p>
        </p:txBody>
      </p:sp>
      <p:sp>
        <p:nvSpPr>
          <p:cNvPr id="31755" name="Line 11"/>
          <p:cNvSpPr>
            <a:spLocks noChangeShapeType="1"/>
          </p:cNvSpPr>
          <p:nvPr/>
        </p:nvSpPr>
        <p:spPr bwMode="auto">
          <a:xfrm flipV="1">
            <a:off x="5065713" y="1468438"/>
            <a:ext cx="590550" cy="946150"/>
          </a:xfrm>
          <a:prstGeom prst="line">
            <a:avLst/>
          </a:prstGeom>
          <a:noFill/>
          <a:ln w="28575">
            <a:solidFill>
              <a:srgbClr val="CC0000"/>
            </a:solidFill>
            <a:round/>
            <a:headEnd/>
            <a:tailEnd/>
          </a:ln>
        </p:spPr>
        <p:txBody>
          <a:bodyPr wrap="none" anchor="ctr"/>
          <a:lstStyle/>
          <a:p>
            <a:endParaRPr lang="en-US"/>
          </a:p>
        </p:txBody>
      </p:sp>
      <p:sp>
        <p:nvSpPr>
          <p:cNvPr id="31756" name="Freeform 12"/>
          <p:cNvSpPr>
            <a:spLocks/>
          </p:cNvSpPr>
          <p:nvPr/>
        </p:nvSpPr>
        <p:spPr bwMode="auto">
          <a:xfrm>
            <a:off x="4500563" y="2859088"/>
            <a:ext cx="122237" cy="258762"/>
          </a:xfrm>
          <a:custGeom>
            <a:avLst/>
            <a:gdLst>
              <a:gd name="T0" fmla="*/ 0 w 69"/>
              <a:gd name="T1" fmla="*/ 0 h 129"/>
              <a:gd name="T2" fmla="*/ 2147483647 w 69"/>
              <a:gd name="T3" fmla="*/ 2147483647 h 129"/>
              <a:gd name="T4" fmla="*/ 2147483647 w 69"/>
              <a:gd name="T5" fmla="*/ 2147483647 h 129"/>
              <a:gd name="T6" fmla="*/ 0 60000 65536"/>
              <a:gd name="T7" fmla="*/ 0 60000 65536"/>
              <a:gd name="T8" fmla="*/ 0 60000 65536"/>
              <a:gd name="T9" fmla="*/ 0 w 69"/>
              <a:gd name="T10" fmla="*/ 0 h 129"/>
              <a:gd name="T11" fmla="*/ 69 w 69"/>
              <a:gd name="T12" fmla="*/ 129 h 129"/>
            </a:gdLst>
            <a:ahLst/>
            <a:cxnLst>
              <a:cxn ang="T6">
                <a:pos x="T0" y="T1"/>
              </a:cxn>
              <a:cxn ang="T7">
                <a:pos x="T2" y="T3"/>
              </a:cxn>
              <a:cxn ang="T8">
                <a:pos x="T4" y="T5"/>
              </a:cxn>
            </a:cxnLst>
            <a:rect l="T9" t="T10" r="T11" b="T12"/>
            <a:pathLst>
              <a:path w="69" h="129">
                <a:moveTo>
                  <a:pt x="0" y="0"/>
                </a:moveTo>
                <a:lnTo>
                  <a:pt x="69" y="57"/>
                </a:lnTo>
                <a:lnTo>
                  <a:pt x="3" y="129"/>
                </a:lnTo>
              </a:path>
            </a:pathLst>
          </a:custGeom>
          <a:noFill/>
          <a:ln w="28575">
            <a:solidFill>
              <a:srgbClr val="CC0000"/>
            </a:solidFill>
            <a:round/>
            <a:headEnd/>
            <a:tailEnd/>
          </a:ln>
        </p:spPr>
        <p:txBody>
          <a:bodyPr wrap="none" anchor="ctr"/>
          <a:lstStyle/>
          <a:p>
            <a:endParaRPr lang="en-US"/>
          </a:p>
        </p:txBody>
      </p:sp>
      <p:sp>
        <p:nvSpPr>
          <p:cNvPr id="31757" name="Freeform 13"/>
          <p:cNvSpPr>
            <a:spLocks/>
          </p:cNvSpPr>
          <p:nvPr/>
        </p:nvSpPr>
        <p:spPr bwMode="auto">
          <a:xfrm>
            <a:off x="5133975" y="2305050"/>
            <a:ext cx="120650" cy="228600"/>
          </a:xfrm>
          <a:custGeom>
            <a:avLst/>
            <a:gdLst>
              <a:gd name="T0" fmla="*/ 0 w 69"/>
              <a:gd name="T1" fmla="*/ 0 h 114"/>
              <a:gd name="T2" fmla="*/ 2147483647 w 69"/>
              <a:gd name="T3" fmla="*/ 2147483647 h 114"/>
              <a:gd name="T4" fmla="*/ 2147483647 w 69"/>
              <a:gd name="T5" fmla="*/ 2147483647 h 114"/>
              <a:gd name="T6" fmla="*/ 0 60000 65536"/>
              <a:gd name="T7" fmla="*/ 0 60000 65536"/>
              <a:gd name="T8" fmla="*/ 0 60000 65536"/>
              <a:gd name="T9" fmla="*/ 0 w 69"/>
              <a:gd name="T10" fmla="*/ 0 h 114"/>
              <a:gd name="T11" fmla="*/ 69 w 69"/>
              <a:gd name="T12" fmla="*/ 114 h 114"/>
            </a:gdLst>
            <a:ahLst/>
            <a:cxnLst>
              <a:cxn ang="T6">
                <a:pos x="T0" y="T1"/>
              </a:cxn>
              <a:cxn ang="T7">
                <a:pos x="T2" y="T3"/>
              </a:cxn>
              <a:cxn ang="T8">
                <a:pos x="T4" y="T5"/>
              </a:cxn>
            </a:cxnLst>
            <a:rect l="T9" t="T10" r="T11" b="T12"/>
            <a:pathLst>
              <a:path w="69" h="114">
                <a:moveTo>
                  <a:pt x="0" y="0"/>
                </a:moveTo>
                <a:lnTo>
                  <a:pt x="69" y="45"/>
                </a:lnTo>
                <a:lnTo>
                  <a:pt x="15" y="114"/>
                </a:lnTo>
              </a:path>
            </a:pathLst>
          </a:custGeom>
          <a:noFill/>
          <a:ln w="28575">
            <a:solidFill>
              <a:srgbClr val="CC0000"/>
            </a:solidFill>
            <a:round/>
            <a:headEnd/>
            <a:tailEnd/>
          </a:ln>
        </p:spPr>
        <p:txBody>
          <a:bodyPr wrap="none" anchor="ctr"/>
          <a:lstStyle/>
          <a:p>
            <a:endParaRPr lang="en-US"/>
          </a:p>
        </p:txBody>
      </p:sp>
      <p:sp>
        <p:nvSpPr>
          <p:cNvPr id="31758" name="Freeform 14"/>
          <p:cNvSpPr>
            <a:spLocks/>
          </p:cNvSpPr>
          <p:nvPr/>
        </p:nvSpPr>
        <p:spPr bwMode="auto">
          <a:xfrm>
            <a:off x="4395788" y="1219200"/>
            <a:ext cx="1978025" cy="1162050"/>
          </a:xfrm>
          <a:custGeom>
            <a:avLst/>
            <a:gdLst>
              <a:gd name="T0" fmla="*/ 2147483647 w 1125"/>
              <a:gd name="T1" fmla="*/ 2147483647 h 580"/>
              <a:gd name="T2" fmla="*/ 2147483647 w 1125"/>
              <a:gd name="T3" fmla="*/ 2147483647 h 580"/>
              <a:gd name="T4" fmla="*/ 2147483647 w 1125"/>
              <a:gd name="T5" fmla="*/ 2147483647 h 580"/>
              <a:gd name="T6" fmla="*/ 2147483647 w 1125"/>
              <a:gd name="T7" fmla="*/ 2147483647 h 580"/>
              <a:gd name="T8" fmla="*/ 2147483647 w 1125"/>
              <a:gd name="T9" fmla="*/ 2147483647 h 580"/>
              <a:gd name="T10" fmla="*/ 2147483647 w 1125"/>
              <a:gd name="T11" fmla="*/ 2147483647 h 580"/>
              <a:gd name="T12" fmla="*/ 2147483647 w 1125"/>
              <a:gd name="T13" fmla="*/ 2147483647 h 580"/>
              <a:gd name="T14" fmla="*/ 2147483647 w 1125"/>
              <a:gd name="T15" fmla="*/ 2147483647 h 580"/>
              <a:gd name="T16" fmla="*/ 2147483647 w 1125"/>
              <a:gd name="T17" fmla="*/ 2147483647 h 580"/>
              <a:gd name="T18" fmla="*/ 2147483647 w 1125"/>
              <a:gd name="T19" fmla="*/ 2147483647 h 580"/>
              <a:gd name="T20" fmla="*/ 2147483647 w 1125"/>
              <a:gd name="T21" fmla="*/ 2147483647 h 580"/>
              <a:gd name="T22" fmla="*/ 2147483647 w 1125"/>
              <a:gd name="T23" fmla="*/ 2147483647 h 5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25"/>
              <a:gd name="T37" fmla="*/ 0 h 580"/>
              <a:gd name="T38" fmla="*/ 1125 w 1125"/>
              <a:gd name="T39" fmla="*/ 580 h 5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25" h="580">
                <a:moveTo>
                  <a:pt x="45" y="12"/>
                </a:moveTo>
                <a:cubicBezTo>
                  <a:pt x="144" y="45"/>
                  <a:pt x="0" y="0"/>
                  <a:pt x="285" y="28"/>
                </a:cubicBezTo>
                <a:cubicBezTo>
                  <a:pt x="295" y="29"/>
                  <a:pt x="300" y="42"/>
                  <a:pt x="309" y="44"/>
                </a:cubicBezTo>
                <a:cubicBezTo>
                  <a:pt x="349" y="51"/>
                  <a:pt x="389" y="49"/>
                  <a:pt x="429" y="52"/>
                </a:cubicBezTo>
                <a:cubicBezTo>
                  <a:pt x="522" y="114"/>
                  <a:pt x="652" y="111"/>
                  <a:pt x="757" y="116"/>
                </a:cubicBezTo>
                <a:cubicBezTo>
                  <a:pt x="770" y="156"/>
                  <a:pt x="794" y="188"/>
                  <a:pt x="829" y="212"/>
                </a:cubicBezTo>
                <a:cubicBezTo>
                  <a:pt x="834" y="220"/>
                  <a:pt x="837" y="230"/>
                  <a:pt x="845" y="236"/>
                </a:cubicBezTo>
                <a:cubicBezTo>
                  <a:pt x="852" y="241"/>
                  <a:pt x="863" y="238"/>
                  <a:pt x="869" y="244"/>
                </a:cubicBezTo>
                <a:cubicBezTo>
                  <a:pt x="892" y="267"/>
                  <a:pt x="914" y="311"/>
                  <a:pt x="933" y="340"/>
                </a:cubicBezTo>
                <a:cubicBezTo>
                  <a:pt x="952" y="369"/>
                  <a:pt x="1027" y="421"/>
                  <a:pt x="1061" y="444"/>
                </a:cubicBezTo>
                <a:cubicBezTo>
                  <a:pt x="1072" y="460"/>
                  <a:pt x="1087" y="474"/>
                  <a:pt x="1093" y="492"/>
                </a:cubicBezTo>
                <a:cubicBezTo>
                  <a:pt x="1103" y="522"/>
                  <a:pt x="1111" y="552"/>
                  <a:pt x="1125" y="580"/>
                </a:cubicBezTo>
              </a:path>
            </a:pathLst>
          </a:custGeom>
          <a:noFill/>
          <a:ln w="38100">
            <a:solidFill>
              <a:srgbClr val="009900"/>
            </a:solidFill>
            <a:round/>
            <a:headEnd/>
            <a:tailEnd/>
          </a:ln>
        </p:spPr>
        <p:txBody>
          <a:bodyPr wrap="none" anchor="ctr"/>
          <a:lstStyle/>
          <a:p>
            <a:endParaRPr lang="en-US"/>
          </a:p>
        </p:txBody>
      </p:sp>
      <p:sp>
        <p:nvSpPr>
          <p:cNvPr id="31759" name="Oval 15"/>
          <p:cNvSpPr>
            <a:spLocks noChangeArrowheads="1"/>
          </p:cNvSpPr>
          <p:nvPr/>
        </p:nvSpPr>
        <p:spPr bwMode="auto">
          <a:xfrm>
            <a:off x="5627688" y="1387475"/>
            <a:ext cx="84137" cy="112713"/>
          </a:xfrm>
          <a:prstGeom prst="ellipse">
            <a:avLst/>
          </a:prstGeom>
          <a:solidFill>
            <a:schemeClr val="tx1"/>
          </a:solidFill>
          <a:ln w="19050">
            <a:solidFill>
              <a:srgbClr val="CC0000"/>
            </a:solidFill>
            <a:round/>
            <a:headEnd/>
            <a:tailEnd/>
          </a:ln>
        </p:spPr>
        <p:txBody>
          <a:bodyPr wrap="none" anchor="ctr"/>
          <a:lstStyle/>
          <a:p>
            <a:pPr algn="ctr" eaLnBrk="0" hangingPunct="0"/>
            <a:endParaRPr lang="en-US">
              <a:latin typeface="Symbol" pitchFamily="18" charset="2"/>
            </a:endParaRPr>
          </a:p>
        </p:txBody>
      </p:sp>
      <p:sp>
        <p:nvSpPr>
          <p:cNvPr id="31760" name="Text Box 16"/>
          <p:cNvSpPr txBox="1">
            <a:spLocks noChangeArrowheads="1"/>
          </p:cNvSpPr>
          <p:nvPr/>
        </p:nvSpPr>
        <p:spPr bwMode="auto">
          <a:xfrm rot="-762773">
            <a:off x="223838" y="4991100"/>
            <a:ext cx="965200" cy="304800"/>
          </a:xfrm>
          <a:prstGeom prst="rect">
            <a:avLst/>
          </a:prstGeom>
          <a:noFill/>
          <a:ln w="19050">
            <a:noFill/>
            <a:miter lim="800000"/>
            <a:headEnd/>
            <a:tailEnd/>
          </a:ln>
        </p:spPr>
        <p:txBody>
          <a:bodyPr wrap="none" anchor="ctr">
            <a:spAutoFit/>
          </a:bodyPr>
          <a:lstStyle/>
          <a:p>
            <a:pPr algn="ctr" eaLnBrk="0" hangingPunct="0"/>
            <a:r>
              <a:rPr lang="en-US" sz="1400" b="1">
                <a:latin typeface="Times New Roman" pitchFamily="18" charset="0"/>
                <a:cs typeface="Times New Roman" pitchFamily="18" charset="0"/>
              </a:rPr>
              <a:t>2.2 meters</a:t>
            </a:r>
          </a:p>
        </p:txBody>
      </p:sp>
      <p:sp>
        <p:nvSpPr>
          <p:cNvPr id="31761" name="Text Box 17"/>
          <p:cNvSpPr txBox="1">
            <a:spLocks noChangeArrowheads="1"/>
          </p:cNvSpPr>
          <p:nvPr/>
        </p:nvSpPr>
        <p:spPr bwMode="auto">
          <a:xfrm>
            <a:off x="728663" y="5629275"/>
            <a:ext cx="876300" cy="336550"/>
          </a:xfrm>
          <a:prstGeom prst="rect">
            <a:avLst/>
          </a:prstGeom>
          <a:noFill/>
          <a:ln w="19050">
            <a:noFill/>
            <a:miter lim="800000"/>
            <a:headEnd/>
            <a:tailEnd/>
          </a:ln>
        </p:spPr>
        <p:txBody>
          <a:bodyPr wrap="none" anchor="ctr">
            <a:spAutoFit/>
          </a:bodyPr>
          <a:lstStyle/>
          <a:p>
            <a:pPr algn="ctr" eaLnBrk="0" hangingPunct="0"/>
            <a:r>
              <a:rPr lang="en-US" sz="1600" b="1">
                <a:latin typeface="Times New Roman" pitchFamily="18" charset="0"/>
                <a:cs typeface="Times New Roman" pitchFamily="18" charset="0"/>
              </a:rPr>
              <a:t>NAD 83</a:t>
            </a:r>
          </a:p>
        </p:txBody>
      </p:sp>
      <p:sp>
        <p:nvSpPr>
          <p:cNvPr id="31762" name="Text Box 18"/>
          <p:cNvSpPr txBox="1">
            <a:spLocks noChangeArrowheads="1"/>
          </p:cNvSpPr>
          <p:nvPr/>
        </p:nvSpPr>
        <p:spPr bwMode="auto">
          <a:xfrm>
            <a:off x="674688" y="5870575"/>
            <a:ext cx="762000" cy="336550"/>
          </a:xfrm>
          <a:prstGeom prst="rect">
            <a:avLst/>
          </a:prstGeom>
          <a:noFill/>
          <a:ln w="19050">
            <a:noFill/>
            <a:miter lim="800000"/>
            <a:headEnd/>
            <a:tailEnd/>
          </a:ln>
        </p:spPr>
        <p:txBody>
          <a:bodyPr wrap="none" anchor="ctr">
            <a:spAutoFit/>
          </a:bodyPr>
          <a:lstStyle/>
          <a:p>
            <a:pPr algn="ctr" eaLnBrk="0" hangingPunct="0"/>
            <a:r>
              <a:rPr lang="en-US" sz="1600" b="1">
                <a:latin typeface="Times New Roman" pitchFamily="18" charset="0"/>
                <a:cs typeface="Times New Roman" pitchFamily="18" charset="0"/>
              </a:rPr>
              <a:t>Origin</a:t>
            </a:r>
          </a:p>
        </p:txBody>
      </p:sp>
      <p:sp>
        <p:nvSpPr>
          <p:cNvPr id="31763" name="Text Box 19"/>
          <p:cNvSpPr txBox="1">
            <a:spLocks noChangeArrowheads="1"/>
          </p:cNvSpPr>
          <p:nvPr/>
        </p:nvSpPr>
        <p:spPr bwMode="auto">
          <a:xfrm>
            <a:off x="1595391" y="4521786"/>
            <a:ext cx="922432" cy="338554"/>
          </a:xfrm>
          <a:prstGeom prst="rect">
            <a:avLst/>
          </a:prstGeom>
          <a:noFill/>
          <a:ln w="19050">
            <a:noFill/>
            <a:miter lim="800000"/>
            <a:headEnd/>
            <a:tailEnd/>
          </a:ln>
        </p:spPr>
        <p:txBody>
          <a:bodyPr wrap="none" anchor="ctr">
            <a:spAutoFit/>
          </a:bodyPr>
          <a:lstStyle/>
          <a:p>
            <a:pPr algn="ctr" eaLnBrk="0" hangingPunct="0"/>
            <a:r>
              <a:rPr lang="en-US" sz="1600" b="1" dirty="0">
                <a:latin typeface="Times New Roman" pitchFamily="18" charset="0"/>
                <a:cs typeface="Times New Roman" pitchFamily="18" charset="0"/>
              </a:rPr>
              <a:t>ITRF </a:t>
            </a:r>
            <a:r>
              <a:rPr lang="en-US" sz="1600" b="1" dirty="0" smtClean="0">
                <a:latin typeface="Times New Roman" pitchFamily="18" charset="0"/>
                <a:cs typeface="Times New Roman" pitchFamily="18" charset="0"/>
              </a:rPr>
              <a:t>##</a:t>
            </a:r>
            <a:endParaRPr lang="en-US" sz="1600" b="1" dirty="0">
              <a:latin typeface="Times New Roman" pitchFamily="18" charset="0"/>
              <a:cs typeface="Times New Roman" pitchFamily="18" charset="0"/>
            </a:endParaRPr>
          </a:p>
        </p:txBody>
      </p:sp>
      <p:sp>
        <p:nvSpPr>
          <p:cNvPr id="31764" name="Text Box 20"/>
          <p:cNvSpPr txBox="1">
            <a:spLocks noChangeArrowheads="1"/>
          </p:cNvSpPr>
          <p:nvPr/>
        </p:nvSpPr>
        <p:spPr bwMode="auto">
          <a:xfrm>
            <a:off x="1589088" y="4795838"/>
            <a:ext cx="762000" cy="336550"/>
          </a:xfrm>
          <a:prstGeom prst="rect">
            <a:avLst/>
          </a:prstGeom>
          <a:noFill/>
          <a:ln w="19050">
            <a:noFill/>
            <a:miter lim="800000"/>
            <a:headEnd/>
            <a:tailEnd/>
          </a:ln>
        </p:spPr>
        <p:txBody>
          <a:bodyPr wrap="none" anchor="ctr">
            <a:spAutoFit/>
          </a:bodyPr>
          <a:lstStyle/>
          <a:p>
            <a:pPr algn="ctr" eaLnBrk="0" hangingPunct="0"/>
            <a:r>
              <a:rPr lang="en-US" sz="1600" b="1">
                <a:latin typeface="Times New Roman" pitchFamily="18" charset="0"/>
                <a:cs typeface="Times New Roman" pitchFamily="18" charset="0"/>
              </a:rPr>
              <a:t>Origin</a:t>
            </a:r>
          </a:p>
        </p:txBody>
      </p:sp>
      <p:sp>
        <p:nvSpPr>
          <p:cNvPr id="31765" name="Line 21"/>
          <p:cNvSpPr>
            <a:spLocks noChangeShapeType="1"/>
          </p:cNvSpPr>
          <p:nvPr/>
        </p:nvSpPr>
        <p:spPr bwMode="auto">
          <a:xfrm flipH="1" flipV="1">
            <a:off x="309563" y="5589588"/>
            <a:ext cx="379412" cy="320675"/>
          </a:xfrm>
          <a:prstGeom prst="line">
            <a:avLst/>
          </a:prstGeom>
          <a:noFill/>
          <a:ln w="19050">
            <a:solidFill>
              <a:srgbClr val="CC0000"/>
            </a:solidFill>
            <a:round/>
            <a:headEnd/>
            <a:tailEnd type="triangle" w="med" len="med"/>
          </a:ln>
        </p:spPr>
        <p:txBody>
          <a:bodyPr wrap="none" anchor="ctr"/>
          <a:lstStyle/>
          <a:p>
            <a:endParaRPr lang="en-US"/>
          </a:p>
        </p:txBody>
      </p:sp>
      <p:sp>
        <p:nvSpPr>
          <p:cNvPr id="31766" name="Line 22"/>
          <p:cNvSpPr>
            <a:spLocks noChangeShapeType="1"/>
          </p:cNvSpPr>
          <p:nvPr/>
        </p:nvSpPr>
        <p:spPr bwMode="auto">
          <a:xfrm flipH="1">
            <a:off x="1308100" y="4803775"/>
            <a:ext cx="352425" cy="352425"/>
          </a:xfrm>
          <a:prstGeom prst="line">
            <a:avLst/>
          </a:prstGeom>
          <a:noFill/>
          <a:ln w="19050">
            <a:solidFill>
              <a:srgbClr val="CC0000"/>
            </a:solidFill>
            <a:round/>
            <a:headEnd/>
            <a:tailEnd type="triangle" w="med" len="med"/>
          </a:ln>
        </p:spPr>
        <p:txBody>
          <a:bodyPr wrap="none" anchor="ctr"/>
          <a:lstStyle/>
          <a:p>
            <a:endParaRPr lang="en-US"/>
          </a:p>
        </p:txBody>
      </p:sp>
      <p:sp>
        <p:nvSpPr>
          <p:cNvPr id="31767" name="Text Box 23"/>
          <p:cNvSpPr txBox="1">
            <a:spLocks noChangeArrowheads="1"/>
          </p:cNvSpPr>
          <p:nvPr/>
        </p:nvSpPr>
        <p:spPr bwMode="auto">
          <a:xfrm>
            <a:off x="6464300" y="1925638"/>
            <a:ext cx="839788" cy="336550"/>
          </a:xfrm>
          <a:prstGeom prst="rect">
            <a:avLst/>
          </a:prstGeom>
          <a:noFill/>
          <a:ln w="19050">
            <a:noFill/>
            <a:miter lim="800000"/>
            <a:headEnd/>
            <a:tailEnd/>
          </a:ln>
        </p:spPr>
        <p:txBody>
          <a:bodyPr wrap="none" anchor="ctr">
            <a:spAutoFit/>
          </a:bodyPr>
          <a:lstStyle/>
          <a:p>
            <a:pPr algn="ctr" eaLnBrk="0" hangingPunct="0"/>
            <a:r>
              <a:rPr lang="en-US" sz="1600" b="1">
                <a:latin typeface="Times New Roman" pitchFamily="18" charset="0"/>
                <a:cs typeface="Times New Roman" pitchFamily="18" charset="0"/>
              </a:rPr>
              <a:t>Earth’s</a:t>
            </a:r>
          </a:p>
        </p:txBody>
      </p:sp>
      <p:sp>
        <p:nvSpPr>
          <p:cNvPr id="31768" name="Text Box 24"/>
          <p:cNvSpPr txBox="1">
            <a:spLocks noChangeArrowheads="1"/>
          </p:cNvSpPr>
          <p:nvPr/>
        </p:nvSpPr>
        <p:spPr bwMode="auto">
          <a:xfrm>
            <a:off x="6416675" y="2212975"/>
            <a:ext cx="850900" cy="336550"/>
          </a:xfrm>
          <a:prstGeom prst="rect">
            <a:avLst/>
          </a:prstGeom>
          <a:noFill/>
          <a:ln w="19050">
            <a:noFill/>
            <a:miter lim="800000"/>
            <a:headEnd/>
            <a:tailEnd/>
          </a:ln>
        </p:spPr>
        <p:txBody>
          <a:bodyPr wrap="none" anchor="ctr">
            <a:spAutoFit/>
          </a:bodyPr>
          <a:lstStyle/>
          <a:p>
            <a:pPr algn="ctr" eaLnBrk="0" hangingPunct="0"/>
            <a:r>
              <a:rPr lang="en-US" sz="1600" b="1">
                <a:latin typeface="Times New Roman" pitchFamily="18" charset="0"/>
                <a:cs typeface="Times New Roman" pitchFamily="18" charset="0"/>
              </a:rPr>
              <a:t>Surface</a:t>
            </a:r>
          </a:p>
        </p:txBody>
      </p:sp>
      <p:sp>
        <p:nvSpPr>
          <p:cNvPr id="31769" name="Text Box 25"/>
          <p:cNvSpPr txBox="1">
            <a:spLocks noChangeArrowheads="1"/>
          </p:cNvSpPr>
          <p:nvPr/>
        </p:nvSpPr>
        <p:spPr bwMode="auto">
          <a:xfrm>
            <a:off x="4114800" y="2362200"/>
            <a:ext cx="490538" cy="396875"/>
          </a:xfrm>
          <a:prstGeom prst="rect">
            <a:avLst/>
          </a:prstGeom>
          <a:noFill/>
          <a:ln w="19050">
            <a:noFill/>
            <a:miter lim="800000"/>
            <a:headEnd/>
            <a:tailEnd/>
          </a:ln>
        </p:spPr>
        <p:txBody>
          <a:bodyPr wrap="none" anchor="ctr">
            <a:spAutoFit/>
          </a:bodyPr>
          <a:lstStyle/>
          <a:p>
            <a:pPr algn="ctr" eaLnBrk="0" hangingPunct="0"/>
            <a:r>
              <a:rPr lang="en-US" sz="2000" b="1" dirty="0">
                <a:latin typeface="Times New Roman" pitchFamily="18" charset="0"/>
                <a:cs typeface="Times New Roman" pitchFamily="18" charset="0"/>
              </a:rPr>
              <a:t>h</a:t>
            </a:r>
            <a:r>
              <a:rPr lang="en-US" sz="2000" b="1" baseline="-25000" dirty="0">
                <a:latin typeface="Times New Roman" pitchFamily="18" charset="0"/>
                <a:cs typeface="Times New Roman" pitchFamily="18" charset="0"/>
              </a:rPr>
              <a:t>83</a:t>
            </a:r>
            <a:endParaRPr lang="en-US" sz="2000" b="1" dirty="0">
              <a:latin typeface="Times New Roman" pitchFamily="18" charset="0"/>
              <a:cs typeface="Times New Roman" pitchFamily="18" charset="0"/>
            </a:endParaRPr>
          </a:p>
        </p:txBody>
      </p:sp>
      <p:sp>
        <p:nvSpPr>
          <p:cNvPr id="31770" name="Text Box 26"/>
          <p:cNvSpPr txBox="1">
            <a:spLocks noChangeArrowheads="1"/>
          </p:cNvSpPr>
          <p:nvPr/>
        </p:nvSpPr>
        <p:spPr bwMode="auto">
          <a:xfrm>
            <a:off x="5334987" y="1893858"/>
            <a:ext cx="583814" cy="400110"/>
          </a:xfrm>
          <a:prstGeom prst="rect">
            <a:avLst/>
          </a:prstGeom>
          <a:noFill/>
          <a:ln w="19050">
            <a:noFill/>
            <a:miter lim="800000"/>
            <a:headEnd/>
            <a:tailEnd/>
          </a:ln>
        </p:spPr>
        <p:txBody>
          <a:bodyPr wrap="none" anchor="ctr">
            <a:spAutoFit/>
          </a:bodyPr>
          <a:lstStyle/>
          <a:p>
            <a:pPr algn="ctr" eaLnBrk="0" hangingPunct="0"/>
            <a:r>
              <a:rPr lang="en-US" sz="2000" b="1" dirty="0" smtClean="0">
                <a:latin typeface="Times New Roman" pitchFamily="18" charset="0"/>
                <a:cs typeface="Times New Roman" pitchFamily="18" charset="0"/>
              </a:rPr>
              <a:t>h##</a:t>
            </a:r>
            <a:endParaRPr lang="en-US" sz="2000" b="1" dirty="0">
              <a:latin typeface="Times New Roman" pitchFamily="18" charset="0"/>
              <a:cs typeface="Times New Roman" pitchFamily="18" charset="0"/>
            </a:endParaRPr>
          </a:p>
        </p:txBody>
      </p:sp>
      <p:sp>
        <p:nvSpPr>
          <p:cNvPr id="31771" name="Text Box 27"/>
          <p:cNvSpPr txBox="1">
            <a:spLocks noChangeArrowheads="1"/>
          </p:cNvSpPr>
          <p:nvPr/>
        </p:nvSpPr>
        <p:spPr bwMode="auto">
          <a:xfrm>
            <a:off x="3581400" y="3505200"/>
            <a:ext cx="4267200" cy="1138773"/>
          </a:xfrm>
          <a:prstGeom prst="rect">
            <a:avLst/>
          </a:prstGeom>
          <a:solidFill>
            <a:schemeClr val="bg2">
              <a:lumMod val="75000"/>
            </a:schemeClr>
          </a:solidFill>
          <a:ln w="19050">
            <a:noFill/>
            <a:miter lim="800000"/>
            <a:headEnd/>
            <a:tailEnd/>
          </a:ln>
        </p:spPr>
        <p:txBody>
          <a:bodyPr wrap="square" anchor="ctr">
            <a:spAutoFit/>
          </a:bodyPr>
          <a:lstStyle/>
          <a:p>
            <a:pPr algn="ctr" eaLnBrk="0" hangingPunct="0"/>
            <a:r>
              <a:rPr lang="en-US" sz="2000" b="1" dirty="0" smtClean="0">
                <a:latin typeface="Times New Roman" pitchFamily="18" charset="0"/>
                <a:cs typeface="Times New Roman" pitchFamily="18" charset="0"/>
              </a:rPr>
              <a:t>IDENTICALLY </a:t>
            </a:r>
            <a:r>
              <a:rPr lang="en-US" sz="2000" b="1" dirty="0">
                <a:latin typeface="Times New Roman" pitchFamily="18" charset="0"/>
                <a:cs typeface="Times New Roman" pitchFamily="18" charset="0"/>
              </a:rPr>
              <a:t>shaped ellipsoids (GRS80)</a:t>
            </a:r>
          </a:p>
          <a:p>
            <a:pPr algn="ctr" eaLnBrk="0" hangingPunct="0"/>
            <a:r>
              <a:rPr lang="en-US" sz="1400" b="1" dirty="0">
                <a:latin typeface="Times New Roman" pitchFamily="18" charset="0"/>
                <a:cs typeface="Times New Roman" pitchFamily="18" charset="0"/>
              </a:rPr>
              <a:t>a = 6,378,137.000 meters (semi-major axis)</a:t>
            </a:r>
          </a:p>
          <a:p>
            <a:pPr algn="ctr" eaLnBrk="0" hangingPunct="0"/>
            <a:r>
              <a:rPr lang="en-US" sz="1400" b="1" dirty="0">
                <a:latin typeface="Times New Roman" pitchFamily="18" charset="0"/>
                <a:cs typeface="Times New Roman" pitchFamily="18" charset="0"/>
              </a:rPr>
              <a:t>1/f = 298.25722210088 (flattening)</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6/13/2011</a:t>
            </a:r>
            <a:endParaRPr lang="en-US"/>
          </a:p>
        </p:txBody>
      </p:sp>
      <p:sp>
        <p:nvSpPr>
          <p:cNvPr id="3" name="Slide Number Placeholder 2"/>
          <p:cNvSpPr>
            <a:spLocks noGrp="1"/>
          </p:cNvSpPr>
          <p:nvPr>
            <p:ph type="sldNum" sz="quarter" idx="12"/>
          </p:nvPr>
        </p:nvSpPr>
        <p:spPr/>
        <p:txBody>
          <a:bodyPr/>
          <a:lstStyle/>
          <a:p>
            <a:fld id="{3AD2BD76-1B89-4E0D-8542-94A0ADE4AB12}" type="slidenum">
              <a:rPr lang="en-US" smtClean="0"/>
              <a:pPr/>
              <a:t>9</a:t>
            </a:fld>
            <a:endParaRPr lang="en-US"/>
          </a:p>
        </p:txBody>
      </p:sp>
      <p:pic>
        <p:nvPicPr>
          <p:cNvPr id="5122" name="Picture 2"/>
          <p:cNvPicPr>
            <a:picLocks noChangeAspect="1" noChangeArrowheads="1"/>
          </p:cNvPicPr>
          <p:nvPr/>
        </p:nvPicPr>
        <p:blipFill>
          <a:blip r:embed="rId3" cstate="print"/>
          <a:srcRect l="21250" t="20000" r="21250" b="20000"/>
          <a:stretch>
            <a:fillRect/>
          </a:stretch>
        </p:blipFill>
        <p:spPr bwMode="auto">
          <a:xfrm>
            <a:off x="243840" y="457200"/>
            <a:ext cx="8900160" cy="5804452"/>
          </a:xfrm>
          <a:prstGeom prst="rect">
            <a:avLst/>
          </a:prstGeom>
          <a:noFill/>
          <a:ln w="9525">
            <a:noFill/>
            <a:miter lim="800000"/>
            <a:headEnd/>
            <a:tailEnd/>
          </a:ln>
        </p:spPr>
      </p:pic>
      <p:sp>
        <p:nvSpPr>
          <p:cNvPr id="5" name="Oval 4"/>
          <p:cNvSpPr/>
          <p:nvPr/>
        </p:nvSpPr>
        <p:spPr>
          <a:xfrm>
            <a:off x="7543800" y="2590800"/>
            <a:ext cx="8382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theme/theme1.xml><?xml version="1.0" encoding="utf-8"?>
<a:theme xmlns:a="http://schemas.openxmlformats.org/drawingml/2006/main" name="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Template>
  <TotalTime>1670</TotalTime>
  <Words>4589</Words>
  <Application>Microsoft Office PowerPoint</Application>
  <PresentationFormat>On-screen Show (4:3)</PresentationFormat>
  <Paragraphs>413</Paragraphs>
  <Slides>65</Slides>
  <Notes>33</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65</vt:i4>
      </vt:variant>
    </vt:vector>
  </HeadingPairs>
  <TitlesOfParts>
    <vt:vector size="68" baseType="lpstr">
      <vt:lpstr>template</vt:lpstr>
      <vt:lpstr>Office Theme</vt:lpstr>
      <vt:lpstr>Acrobat Document</vt:lpstr>
      <vt:lpstr>Geodetic Vertical and Tidal Datums, focus on South SF Bay, CA</vt:lpstr>
      <vt:lpstr>Agenda, Part I</vt:lpstr>
      <vt:lpstr>Slide 3</vt:lpstr>
      <vt:lpstr>Slide 4</vt:lpstr>
      <vt:lpstr>The World According to Garpodesy</vt:lpstr>
      <vt:lpstr> DEFINITIONS of ELLIPSOIDS USED in U.S. and the datums based on them</vt:lpstr>
      <vt:lpstr>WHAT IS A DATUM?</vt:lpstr>
      <vt:lpstr>Slide 8</vt:lpstr>
      <vt:lpstr>Slide 9</vt:lpstr>
      <vt:lpstr>What is a reference frame?</vt:lpstr>
      <vt:lpstr>Slide 11</vt:lpstr>
      <vt:lpstr>Slide 12</vt:lpstr>
      <vt:lpstr>Realizations of NAD83, epoch date</vt:lpstr>
      <vt:lpstr>http://csrc.ucsd.edu: NAD hght, 2011.00</vt:lpstr>
      <vt:lpstr>Ellipsoid, Geoid, and Orthometric Heights</vt:lpstr>
      <vt:lpstr>EQUIPOTENTIAL SURFACES</vt:lpstr>
      <vt:lpstr>Slide 17</vt:lpstr>
      <vt:lpstr>Global Geoid model, satellite data</vt:lpstr>
      <vt:lpstr>GEOID09 compared to GEOID03</vt:lpstr>
      <vt:lpstr>What vertical datums are in use?</vt:lpstr>
      <vt:lpstr>Slide 21</vt:lpstr>
      <vt:lpstr>Slide 22</vt:lpstr>
      <vt:lpstr>GPS Technology wrt getting Heights</vt:lpstr>
      <vt:lpstr>Why doesn’t it ‘work’ sometimes?</vt:lpstr>
      <vt:lpstr>SOURCES OF ERROR in GPS SIGNAL RECEPTION</vt:lpstr>
      <vt:lpstr>SUNSPOT CYCLE</vt:lpstr>
      <vt:lpstr> The next solar cycle will be below average in intensity, with a maximum sunspot number of 90. Given the predicted date of solar minimum and the predicted maximum intensity, solar maximum is now expected to occur in May, 2013. </vt:lpstr>
      <vt:lpstr>Disruption/jamming/interference</vt:lpstr>
      <vt:lpstr>Slide 29</vt:lpstr>
      <vt:lpstr>RTK technology/methodology</vt:lpstr>
      <vt:lpstr>Height Modernization procedures, “Long Static”</vt:lpstr>
      <vt:lpstr>Real world data, Delta Ht Mod project</vt:lpstr>
      <vt:lpstr>Slide 33</vt:lpstr>
      <vt:lpstr>Slide 34</vt:lpstr>
      <vt:lpstr>Slide 35</vt:lpstr>
      <vt:lpstr>NGS Vertical Geodetic Control</vt:lpstr>
      <vt:lpstr>Retrieval options, ASCII text (or shapefiles)</vt:lpstr>
      <vt:lpstr>Slide 38</vt:lpstr>
      <vt:lpstr>Slide 39</vt:lpstr>
      <vt:lpstr>Slide 40</vt:lpstr>
      <vt:lpstr>Visualization of NGS Geodetic Control</vt:lpstr>
      <vt:lpstr>http://www.dot.ca.gov/hq/row/landsurveys/geodetic/geodetic_control.html</vt:lpstr>
      <vt:lpstr>Slide 43</vt:lpstr>
      <vt:lpstr>Slide 44</vt:lpstr>
      <vt:lpstr>Slide 45</vt:lpstr>
      <vt:lpstr>Slide 46</vt:lpstr>
      <vt:lpstr>Slide 47</vt:lpstr>
      <vt:lpstr>Slide 48</vt:lpstr>
      <vt:lpstr>Slide 49</vt:lpstr>
      <vt:lpstr>http://csrc.ucsd.edu http://csrc.ucsd.edu/projects/pgm/cenchm2007.html </vt:lpstr>
      <vt:lpstr>Slide 51</vt:lpstr>
      <vt:lpstr>Slide 52</vt:lpstr>
      <vt:lpstr>Slide 53</vt:lpstr>
      <vt:lpstr>Slide 54</vt:lpstr>
      <vt:lpstr>Slide 55</vt:lpstr>
      <vt:lpstr>Slide 56</vt:lpstr>
      <vt:lpstr>OPUS-DB, 8/16/07: eh: -29.644 +/-2.6cm; oH: 2.855 +/-10.8cm</vt:lpstr>
      <vt:lpstr>OPUS-DB, 1/19/11: eh: -29.643 +/-2.6cm; oH: 2.917 +/- 5cm</vt:lpstr>
      <vt:lpstr>Slide 59</vt:lpstr>
      <vt:lpstr>ORTHO HEIGHT COMPARISONS Eht datum tag: 1)NAD83(1998);  1a)NAD83(2007); 2 and 3)NAD83(CORS96)</vt:lpstr>
      <vt:lpstr>SUMMARIZE</vt:lpstr>
      <vt:lpstr>Utilization of ‘heights’ from NGS</vt:lpstr>
      <vt:lpstr>Slide 63</vt:lpstr>
      <vt:lpstr>Slide 64</vt:lpstr>
      <vt:lpstr>Agenda, Part II</vt:lpstr>
    </vt:vector>
  </TitlesOfParts>
  <Company>NOS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Marti.Ikehara</dc:creator>
  <cp:lastModifiedBy>Marti.Ikehara</cp:lastModifiedBy>
  <cp:revision>171</cp:revision>
  <dcterms:created xsi:type="dcterms:W3CDTF">2011-06-05T16:04:41Z</dcterms:created>
  <dcterms:modified xsi:type="dcterms:W3CDTF">2011-06-15T13:55:10Z</dcterms:modified>
</cp:coreProperties>
</file>