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22"/>
  </p:notesMasterIdLst>
  <p:sldIdLst>
    <p:sldId id="256" r:id="rId3"/>
    <p:sldId id="258" r:id="rId4"/>
    <p:sldId id="259" r:id="rId5"/>
    <p:sldId id="262" r:id="rId6"/>
    <p:sldId id="277" r:id="rId7"/>
    <p:sldId id="261" r:id="rId8"/>
    <p:sldId id="275" r:id="rId9"/>
    <p:sldId id="279" r:id="rId10"/>
    <p:sldId id="271" r:id="rId11"/>
    <p:sldId id="272" r:id="rId12"/>
    <p:sldId id="273" r:id="rId13"/>
    <p:sldId id="274" r:id="rId14"/>
    <p:sldId id="278" r:id="rId15"/>
    <p:sldId id="260" r:id="rId16"/>
    <p:sldId id="266" r:id="rId17"/>
    <p:sldId id="265" r:id="rId18"/>
    <p:sldId id="264" r:id="rId19"/>
    <p:sldId id="263" r:id="rId20"/>
    <p:sldId id="268"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95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9D1A4B0-D059-4531-B1F4-BBF47D262BF4}" type="datetimeFigureOut">
              <a:rPr lang="en-US"/>
              <a:pPr>
                <a:defRPr/>
              </a:pPr>
              <a:t>12/11/2018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ADC0525-1E9A-4E75-B46C-F893A0145B79}" type="slidenum">
              <a:rPr lang="en-US"/>
              <a:pPr>
                <a:defRPr/>
              </a:pPr>
              <a:t>‹#›</a:t>
            </a:fld>
            <a:endParaRPr lang="en-US"/>
          </a:p>
        </p:txBody>
      </p:sp>
    </p:spTree>
    <p:extLst>
      <p:ext uri="{BB962C8B-B14F-4D97-AF65-F5344CB8AC3E}">
        <p14:creationId xmlns:p14="http://schemas.microsoft.com/office/powerpoint/2010/main" val="2801596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953E0E-E9E2-4375-9E58-CCC69DDBB31C}"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413864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C797B8-8481-4D1B-80C0-C91E77BD1AE2}" type="slidenum">
              <a:rPr lang="en-US" altLang="en-US"/>
              <a:pPr>
                <a:spcBef>
                  <a:spcPct val="0"/>
                </a:spcBef>
              </a:pPr>
              <a:t>2</a:t>
            </a:fld>
            <a:endParaRPr lang="en-US" altLang="en-US"/>
          </a:p>
        </p:txBody>
      </p:sp>
    </p:spTree>
    <p:extLst>
      <p:ext uri="{BB962C8B-B14F-4D97-AF65-F5344CB8AC3E}">
        <p14:creationId xmlns:p14="http://schemas.microsoft.com/office/powerpoint/2010/main" val="211626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Of 53 WLS, 14 are CORS. At all sites, BM are adjacent to WLS. CO-OPS levels between BM’s and WLS table. NGS GPS’ BM. Results in transfer of geometric coordinates to table and then to water surface.</a:t>
            </a:r>
          </a:p>
          <a:p>
            <a:endParaRPr lang="en-US" altLang="en-US" smtClean="0"/>
          </a:p>
          <a:p>
            <a:r>
              <a:rPr lang="en-US" altLang="en-US" smtClean="0"/>
              <a:t>Will be exchanging CO-OPS leveling on US side with Canada for their WLS. Canada has completed their GPS analysis on BM (US still processing). Will look at various averages (Summer, yearly). Look forward to models removing metorological impacts as well as any standing topography.</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A9DA10-C617-4578-9FB9-36CAC347F985}" type="slidenum">
              <a:rPr lang="en-US" altLang="en-US"/>
              <a:pPr>
                <a:spcBef>
                  <a:spcPct val="0"/>
                </a:spcBef>
              </a:pPr>
              <a:t>3</a:t>
            </a:fld>
            <a:endParaRPr lang="en-US" altLang="en-US"/>
          </a:p>
        </p:txBody>
      </p:sp>
    </p:spTree>
    <p:extLst>
      <p:ext uri="{BB962C8B-B14F-4D97-AF65-F5344CB8AC3E}">
        <p14:creationId xmlns:p14="http://schemas.microsoft.com/office/powerpoint/2010/main" val="420315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G52A-08 in Session G52A: 1020-1220                                        Independence A-C - Marriott Marquis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lvl1pPr>
              <a:defRPr/>
            </a:lvl1pPr>
          </a:lstStyle>
          <a:p>
            <a:pPr>
              <a:defRPr/>
            </a:pPr>
            <a:fld id="{8F9E1933-727F-41BA-865B-376A9C36380B}" type="slidenum">
              <a:rPr lang="en-US"/>
              <a:pPr>
                <a:defRPr/>
              </a:pPr>
              <a:t>‹#›</a:t>
            </a:fld>
            <a:endParaRPr lang="en-US"/>
          </a:p>
        </p:txBody>
      </p:sp>
    </p:spTree>
    <p:extLst>
      <p:ext uri="{BB962C8B-B14F-4D97-AF65-F5344CB8AC3E}">
        <p14:creationId xmlns:p14="http://schemas.microsoft.com/office/powerpoint/2010/main" val="55196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G52A-08 in Session G52A: 1020-1220                                        Independence A-C - Marriott Marquis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lvl1pPr>
              <a:defRPr/>
            </a:lvl1pPr>
          </a:lstStyle>
          <a:p>
            <a:pPr>
              <a:defRPr/>
            </a:pPr>
            <a:fld id="{4E29C372-CCF9-4643-BF51-FBA97B6144CB}" type="slidenum">
              <a:rPr lang="en-US"/>
              <a:pPr>
                <a:defRPr/>
              </a:pPr>
              <a:t>‹#›</a:t>
            </a:fld>
            <a:endParaRPr lang="en-US"/>
          </a:p>
        </p:txBody>
      </p:sp>
    </p:spTree>
    <p:extLst>
      <p:ext uri="{BB962C8B-B14F-4D97-AF65-F5344CB8AC3E}">
        <p14:creationId xmlns:p14="http://schemas.microsoft.com/office/powerpoint/2010/main" val="145580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G52A-08 in Session G52A: 1020-1220                                        Independence A-C - Marriott Marquis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lvl1pPr>
              <a:defRPr/>
            </a:lvl1pPr>
          </a:lstStyle>
          <a:p>
            <a:pPr>
              <a:defRPr/>
            </a:pPr>
            <a:fld id="{B4EAC953-54ED-4B6A-8263-CA8A633860B8}" type="slidenum">
              <a:rPr lang="en-US"/>
              <a:pPr>
                <a:defRPr/>
              </a:pPr>
              <a:t>‹#›</a:t>
            </a:fld>
            <a:endParaRPr lang="en-US"/>
          </a:p>
        </p:txBody>
      </p:sp>
    </p:spTree>
    <p:extLst>
      <p:ext uri="{BB962C8B-B14F-4D97-AF65-F5344CB8AC3E}">
        <p14:creationId xmlns:p14="http://schemas.microsoft.com/office/powerpoint/2010/main" val="284354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G52A-08 in Session G52A: 1020-1220                                        Independence A-C - Marriott Marquis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lvl1pPr>
              <a:defRPr/>
            </a:lvl1pPr>
          </a:lstStyle>
          <a:p>
            <a:pPr>
              <a:defRPr/>
            </a:pPr>
            <a:fld id="{236A621D-B3D1-422D-955B-1C2DBCF4FF1D}" type="slidenum">
              <a:rPr lang="en-US"/>
              <a:pPr>
                <a:defRPr/>
              </a:pPr>
              <a:t>‹#›</a:t>
            </a:fld>
            <a:endParaRPr lang="en-US"/>
          </a:p>
        </p:txBody>
      </p:sp>
    </p:spTree>
    <p:extLst>
      <p:ext uri="{BB962C8B-B14F-4D97-AF65-F5344CB8AC3E}">
        <p14:creationId xmlns:p14="http://schemas.microsoft.com/office/powerpoint/2010/main" val="139800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G52A-08 in Session G52A: 1020-1220                                        Independence A-C - Marriott Marquis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lvl1pPr>
              <a:defRPr/>
            </a:lvl1pPr>
          </a:lstStyle>
          <a:p>
            <a:pPr>
              <a:defRPr/>
            </a:pPr>
            <a:fld id="{819A6FB8-545A-4751-9156-76485D11BA7D}" type="slidenum">
              <a:rPr lang="en-US"/>
              <a:pPr>
                <a:defRPr/>
              </a:pPr>
              <a:t>‹#›</a:t>
            </a:fld>
            <a:endParaRPr lang="en-US"/>
          </a:p>
        </p:txBody>
      </p:sp>
    </p:spTree>
    <p:extLst>
      <p:ext uri="{BB962C8B-B14F-4D97-AF65-F5344CB8AC3E}">
        <p14:creationId xmlns:p14="http://schemas.microsoft.com/office/powerpoint/2010/main" val="146585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G52A-08 in Session G52A: 1020-1220                                        Independence A-C - Marriott Marquis</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AGU Fall Meeting    10-14 December 2018  Washington, D.C.</a:t>
            </a:r>
            <a:endParaRPr lang="en-US"/>
          </a:p>
        </p:txBody>
      </p:sp>
      <p:sp>
        <p:nvSpPr>
          <p:cNvPr id="7" name="Slide Number Placeholder 5"/>
          <p:cNvSpPr>
            <a:spLocks noGrp="1"/>
          </p:cNvSpPr>
          <p:nvPr>
            <p:ph type="sldNum" sz="quarter" idx="12"/>
          </p:nvPr>
        </p:nvSpPr>
        <p:spPr/>
        <p:txBody>
          <a:bodyPr/>
          <a:lstStyle>
            <a:lvl1pPr>
              <a:defRPr/>
            </a:lvl1pPr>
          </a:lstStyle>
          <a:p>
            <a:pPr>
              <a:defRPr/>
            </a:pPr>
            <a:fld id="{468D7ED1-32F4-4695-864F-3D6AF1CD9F1D}" type="slidenum">
              <a:rPr lang="en-US"/>
              <a:pPr>
                <a:defRPr/>
              </a:pPr>
              <a:t>‹#›</a:t>
            </a:fld>
            <a:endParaRPr lang="en-US"/>
          </a:p>
        </p:txBody>
      </p:sp>
    </p:spTree>
    <p:extLst>
      <p:ext uri="{BB962C8B-B14F-4D97-AF65-F5344CB8AC3E}">
        <p14:creationId xmlns:p14="http://schemas.microsoft.com/office/powerpoint/2010/main" val="343020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G52A-08 in Session G52A: 1020-1220                                        Independence A-C - Marriott Marquis</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AGU Fall Meeting    10-14 December 2018  Washington, D.C.</a:t>
            </a:r>
            <a:endParaRPr lang="en-US"/>
          </a:p>
        </p:txBody>
      </p:sp>
      <p:sp>
        <p:nvSpPr>
          <p:cNvPr id="9" name="Slide Number Placeholder 5"/>
          <p:cNvSpPr>
            <a:spLocks noGrp="1"/>
          </p:cNvSpPr>
          <p:nvPr>
            <p:ph type="sldNum" sz="quarter" idx="12"/>
          </p:nvPr>
        </p:nvSpPr>
        <p:spPr/>
        <p:txBody>
          <a:bodyPr/>
          <a:lstStyle>
            <a:lvl1pPr>
              <a:defRPr/>
            </a:lvl1pPr>
          </a:lstStyle>
          <a:p>
            <a:pPr>
              <a:defRPr/>
            </a:pPr>
            <a:fld id="{A88FCFE3-3DE0-4D9C-9184-3998040DA540}" type="slidenum">
              <a:rPr lang="en-US"/>
              <a:pPr>
                <a:defRPr/>
              </a:pPr>
              <a:t>‹#›</a:t>
            </a:fld>
            <a:endParaRPr lang="en-US"/>
          </a:p>
        </p:txBody>
      </p:sp>
    </p:spTree>
    <p:extLst>
      <p:ext uri="{BB962C8B-B14F-4D97-AF65-F5344CB8AC3E}">
        <p14:creationId xmlns:p14="http://schemas.microsoft.com/office/powerpoint/2010/main" val="99518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G52A-08 in Session G52A: 1020-1220                                        Independence A-C - Marriott Marquis</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AGU Fall Meeting    10-14 December 2018  Washington, D.C.</a:t>
            </a:r>
            <a:endParaRPr lang="en-US"/>
          </a:p>
        </p:txBody>
      </p:sp>
      <p:sp>
        <p:nvSpPr>
          <p:cNvPr id="5" name="Slide Number Placeholder 5"/>
          <p:cNvSpPr>
            <a:spLocks noGrp="1"/>
          </p:cNvSpPr>
          <p:nvPr>
            <p:ph type="sldNum" sz="quarter" idx="12"/>
          </p:nvPr>
        </p:nvSpPr>
        <p:spPr/>
        <p:txBody>
          <a:bodyPr/>
          <a:lstStyle>
            <a:lvl1pPr>
              <a:defRPr/>
            </a:lvl1pPr>
          </a:lstStyle>
          <a:p>
            <a:pPr>
              <a:defRPr/>
            </a:pPr>
            <a:fld id="{15F27518-E41A-445E-8A23-8E4626402EC8}" type="slidenum">
              <a:rPr lang="en-US"/>
              <a:pPr>
                <a:defRPr/>
              </a:pPr>
              <a:t>‹#›</a:t>
            </a:fld>
            <a:endParaRPr lang="en-US"/>
          </a:p>
        </p:txBody>
      </p:sp>
    </p:spTree>
    <p:extLst>
      <p:ext uri="{BB962C8B-B14F-4D97-AF65-F5344CB8AC3E}">
        <p14:creationId xmlns:p14="http://schemas.microsoft.com/office/powerpoint/2010/main" val="76468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G52A-08 in Session G52A: 1020-1220                                        Independence A-C - Marriott Marquis</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AGU Fall Meeting    10-14 December 2018  Washington, D.C.</a:t>
            </a:r>
            <a:endParaRPr lang="en-US"/>
          </a:p>
        </p:txBody>
      </p:sp>
      <p:sp>
        <p:nvSpPr>
          <p:cNvPr id="4" name="Slide Number Placeholder 5"/>
          <p:cNvSpPr>
            <a:spLocks noGrp="1"/>
          </p:cNvSpPr>
          <p:nvPr>
            <p:ph type="sldNum" sz="quarter" idx="12"/>
          </p:nvPr>
        </p:nvSpPr>
        <p:spPr/>
        <p:txBody>
          <a:bodyPr/>
          <a:lstStyle>
            <a:lvl1pPr>
              <a:defRPr/>
            </a:lvl1pPr>
          </a:lstStyle>
          <a:p>
            <a:pPr>
              <a:defRPr/>
            </a:pPr>
            <a:fld id="{DD1F997D-4528-4AE6-A38E-B087B1510FA6}" type="slidenum">
              <a:rPr lang="en-US"/>
              <a:pPr>
                <a:defRPr/>
              </a:pPr>
              <a:t>‹#›</a:t>
            </a:fld>
            <a:endParaRPr lang="en-US"/>
          </a:p>
        </p:txBody>
      </p:sp>
    </p:spTree>
    <p:extLst>
      <p:ext uri="{BB962C8B-B14F-4D97-AF65-F5344CB8AC3E}">
        <p14:creationId xmlns:p14="http://schemas.microsoft.com/office/powerpoint/2010/main" val="261897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G52A-08 in Session G52A: 1020-1220                                        Independence A-C - Marriott Marquis</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AGU Fall Meeting    10-14 December 2018  Washington, D.C.</a:t>
            </a:r>
            <a:endParaRPr lang="en-US"/>
          </a:p>
        </p:txBody>
      </p:sp>
      <p:sp>
        <p:nvSpPr>
          <p:cNvPr id="7" name="Slide Number Placeholder 5"/>
          <p:cNvSpPr>
            <a:spLocks noGrp="1"/>
          </p:cNvSpPr>
          <p:nvPr>
            <p:ph type="sldNum" sz="quarter" idx="12"/>
          </p:nvPr>
        </p:nvSpPr>
        <p:spPr/>
        <p:txBody>
          <a:bodyPr/>
          <a:lstStyle>
            <a:lvl1pPr>
              <a:defRPr/>
            </a:lvl1pPr>
          </a:lstStyle>
          <a:p>
            <a:pPr>
              <a:defRPr/>
            </a:pPr>
            <a:fld id="{217D6F02-B1F6-446A-8B71-1E9EDCD8CC8E}" type="slidenum">
              <a:rPr lang="en-US"/>
              <a:pPr>
                <a:defRPr/>
              </a:pPr>
              <a:t>‹#›</a:t>
            </a:fld>
            <a:endParaRPr lang="en-US"/>
          </a:p>
        </p:txBody>
      </p:sp>
    </p:spTree>
    <p:extLst>
      <p:ext uri="{BB962C8B-B14F-4D97-AF65-F5344CB8AC3E}">
        <p14:creationId xmlns:p14="http://schemas.microsoft.com/office/powerpoint/2010/main" val="171620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G52A-08 in Session G52A: 1020-1220                                        Independence A-C - Marriott Marquis</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AGU Fall Meeting    10-14 December 2018  Washington, D.C.</a:t>
            </a:r>
            <a:endParaRPr lang="en-US"/>
          </a:p>
        </p:txBody>
      </p:sp>
      <p:sp>
        <p:nvSpPr>
          <p:cNvPr id="7" name="Slide Number Placeholder 5"/>
          <p:cNvSpPr>
            <a:spLocks noGrp="1"/>
          </p:cNvSpPr>
          <p:nvPr>
            <p:ph type="sldNum" sz="quarter" idx="12"/>
          </p:nvPr>
        </p:nvSpPr>
        <p:spPr/>
        <p:txBody>
          <a:bodyPr/>
          <a:lstStyle>
            <a:lvl1pPr>
              <a:defRPr/>
            </a:lvl1pPr>
          </a:lstStyle>
          <a:p>
            <a:pPr>
              <a:defRPr/>
            </a:pPr>
            <a:fld id="{B83272E1-1169-4B87-B618-068E45B764FD}" type="slidenum">
              <a:rPr lang="en-US"/>
              <a:pPr>
                <a:defRPr/>
              </a:pPr>
              <a:t>‹#›</a:t>
            </a:fld>
            <a:endParaRPr lang="en-US"/>
          </a:p>
        </p:txBody>
      </p:sp>
    </p:spTree>
    <p:extLst>
      <p:ext uri="{BB962C8B-B14F-4D97-AF65-F5344CB8AC3E}">
        <p14:creationId xmlns:p14="http://schemas.microsoft.com/office/powerpoint/2010/main" val="30334088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t>G52A-08 in Session G52A: 1020-1220                                        Independence A-C - Marriott Marquis</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AGU Fall Meeting    10-14 December 2018  Washington, D.C.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D5CDFA-A458-450F-893B-6DE860C4656E}" type="slidenum">
              <a:rPr lang="en-US"/>
              <a:pPr>
                <a:defRPr/>
              </a:pPr>
              <a:t>‹#›</a:t>
            </a:fld>
            <a:endParaRPr lang="en-US"/>
          </a:p>
        </p:txBody>
      </p:sp>
    </p:spTree>
  </p:cSld>
  <p:clrMap bg1="lt1" tx1="dk1" bg2="lt2" tx2="dk2" accent1="accent1" accent2="accent2" accent3="accent3" accent4="accent4" accent5="accent5" accent6="accent6" hlink="hlink" folHlink="folHlink"/>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t>G52A-08 in Session G52A: 1020-1220                                        Independence A-C - Marriott Marquis</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AGU Fall Meeting    10-14 December 2018  Washington, D.C.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F8251FB-A298-4BF4-9AFA-C493FE6E73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beta.ngs.noaa.gov/GEOID/xGEOID1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Header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ctrTitle"/>
          </p:nvPr>
        </p:nvSpPr>
        <p:spPr>
          <a:xfrm>
            <a:off x="0" y="2130425"/>
            <a:ext cx="9144000" cy="1470025"/>
          </a:xfrm>
        </p:spPr>
        <p:txBody>
          <a:bodyPr/>
          <a:lstStyle/>
          <a:p>
            <a:pPr eaLnBrk="1" hangingPunct="1"/>
            <a:r>
              <a:rPr lang="en-US" dirty="0" smtClean="0"/>
              <a:t>G52A-08: An </a:t>
            </a:r>
            <a:r>
              <a:rPr lang="en-US" dirty="0"/>
              <a:t>Update to Dynamic Heights Estimation on the Great Lakes</a:t>
            </a:r>
            <a:endParaRPr lang="en-US" sz="2800" dirty="0" smtClean="0">
              <a:latin typeface="Times New Roman" pitchFamily="18" charset="0"/>
              <a:cs typeface="Times New Roman" pitchFamily="18" charset="0"/>
            </a:endParaRPr>
          </a:p>
        </p:txBody>
      </p:sp>
      <p:sp>
        <p:nvSpPr>
          <p:cNvPr id="3" name="Subtitle 2"/>
          <p:cNvSpPr>
            <a:spLocks noGrp="1"/>
          </p:cNvSpPr>
          <p:nvPr>
            <p:ph type="subTitle" idx="1"/>
          </p:nvPr>
        </p:nvSpPr>
        <p:spPr/>
        <p:txBody>
          <a:bodyPr rtlCol="0">
            <a:normAutofit fontScale="62500" lnSpcReduction="20000"/>
          </a:bodyPr>
          <a:lstStyle/>
          <a:p>
            <a:pPr eaLnBrk="1" fontAlgn="auto" hangingPunct="1">
              <a:spcAft>
                <a:spcPts val="0"/>
              </a:spcAft>
              <a:defRPr/>
            </a:pPr>
            <a:r>
              <a:rPr lang="en-US" sz="4000" dirty="0">
                <a:latin typeface="Times New Roman" pitchFamily="18" charset="0"/>
                <a:cs typeface="Times New Roman" pitchFamily="18" charset="0"/>
              </a:rPr>
              <a:t>Daniel R. Roman</a:t>
            </a:r>
          </a:p>
          <a:p>
            <a:pPr eaLnBrk="1" fontAlgn="auto" hangingPunct="1">
              <a:spcAft>
                <a:spcPts val="0"/>
              </a:spcAft>
              <a:defRPr/>
            </a:pPr>
            <a:r>
              <a:rPr lang="en-US" sz="4000" dirty="0" err="1" smtClean="0">
                <a:latin typeface="Times New Roman" pitchFamily="18" charset="0"/>
                <a:cs typeface="Times New Roman" pitchFamily="18" charset="0"/>
              </a:rPr>
              <a:t>Xiaopeng</a:t>
            </a:r>
            <a:r>
              <a:rPr lang="en-US" sz="4000" dirty="0" smtClean="0">
                <a:latin typeface="Times New Roman" pitchFamily="18" charset="0"/>
                <a:cs typeface="Times New Roman" pitchFamily="18" charset="0"/>
              </a:rPr>
              <a:t> Li</a:t>
            </a:r>
            <a:endParaRPr lang="en-US" sz="4000" dirty="0">
              <a:latin typeface="Times New Roman" pitchFamily="18" charset="0"/>
              <a:cs typeface="Times New Roman" pitchFamily="18" charset="0"/>
            </a:endParaRPr>
          </a:p>
          <a:p>
            <a:pPr eaLnBrk="1" fontAlgn="auto" hangingPunct="1">
              <a:spcAft>
                <a:spcPts val="0"/>
              </a:spcAft>
              <a:defRPr/>
            </a:pPr>
            <a:endParaRPr lang="en-US" dirty="0">
              <a:latin typeface="Times New Roman" pitchFamily="18" charset="0"/>
              <a:cs typeface="Times New Roman" pitchFamily="18" charset="0"/>
            </a:endParaRPr>
          </a:p>
          <a:p>
            <a:pPr eaLnBrk="1" fontAlgn="auto" hangingPunct="1">
              <a:spcAft>
                <a:spcPts val="0"/>
              </a:spcAft>
              <a:defRPr/>
            </a:pPr>
            <a:r>
              <a:rPr lang="en-US" dirty="0"/>
              <a:t>G52A - Integration of GNSS into Water Level Observation Networks: Priorities, Technologies, and Benefits II</a:t>
            </a:r>
            <a:endParaRPr lang="en-US" dirty="0">
              <a:latin typeface="Times New Roman" pitchFamily="18" charset="0"/>
              <a:cs typeface="Times New Roman" pitchFamily="18" charset="0"/>
            </a:endParaRPr>
          </a:p>
          <a:p>
            <a:pPr eaLnBrk="1" fontAlgn="auto" hangingPunct="1">
              <a:spcAft>
                <a:spcPts val="0"/>
              </a:spcAft>
              <a:buFont typeface="Arial" pitchFamily="34" charset="0"/>
              <a:buNone/>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Michigan</a:t>
            </a:r>
            <a:endParaRPr lang="en-US" dirty="0"/>
          </a:p>
        </p:txBody>
      </p:sp>
      <p:sp>
        <p:nvSpPr>
          <p:cNvPr id="4" name="Date Placeholder 3"/>
          <p:cNvSpPr>
            <a:spLocks noGrp="1"/>
          </p:cNvSpPr>
          <p:nvPr>
            <p:ph type="dt" sz="half" idx="10"/>
          </p:nvPr>
        </p:nvSpPr>
        <p:spPr>
          <a:xfrm>
            <a:off x="457200" y="6356350"/>
            <a:ext cx="2514600" cy="365125"/>
          </a:xfrm>
        </p:spPr>
        <p:txBody>
          <a:bodyPr/>
          <a:lstStyle/>
          <a:p>
            <a:pPr>
              <a:defRPr/>
            </a:pPr>
            <a:r>
              <a:rPr lang="en-US" dirty="0" smtClean="0"/>
              <a:t>G52A-08 in Session G52A: 1020-1220                                        Independence A-C - Marriott Marquis</a:t>
            </a:r>
            <a:endParaRPr lang="en-US" dirty="0"/>
          </a:p>
        </p:txBody>
      </p:sp>
      <p:sp>
        <p:nvSpPr>
          <p:cNvPr id="5" name="Footer Placeholder 4"/>
          <p:cNvSpPr>
            <a:spLocks noGrp="1"/>
          </p:cNvSpPr>
          <p:nvPr>
            <p:ph type="ftr" sz="quarter" idx="11"/>
          </p:nvPr>
        </p:nvSpPr>
        <p:spPr/>
        <p:txBody>
          <a:body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10</a:t>
            </a:fld>
            <a:endParaRPr lang="en-US"/>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17638"/>
            <a:ext cx="3327306" cy="4525963"/>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473" y="1417638"/>
            <a:ext cx="1559177" cy="4508377"/>
          </a:xfrm>
          <a:prstGeom prst="rect">
            <a:avLst/>
          </a:prstGeom>
        </p:spPr>
      </p:pic>
      <p:sp>
        <p:nvSpPr>
          <p:cNvPr id="12" name="TextBox 11"/>
          <p:cNvSpPr txBox="1"/>
          <p:nvPr/>
        </p:nvSpPr>
        <p:spPr>
          <a:xfrm>
            <a:off x="5410200" y="1295400"/>
            <a:ext cx="3581400"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PID’s (CCW from North)</a:t>
            </a:r>
          </a:p>
          <a:p>
            <a:pPr marL="742950" lvl="1" indent="-285750">
              <a:buFont typeface="Arial" panose="020B0604020202020204" pitchFamily="34" charset="0"/>
              <a:buChar char="•"/>
            </a:pPr>
            <a:r>
              <a:rPr lang="en-US" dirty="0" smtClean="0"/>
              <a:t>DJ1577, DI7590, AA8057</a:t>
            </a:r>
          </a:p>
          <a:p>
            <a:pPr marL="742950" lvl="1" indent="-285750">
              <a:buFont typeface="Arial" panose="020B0604020202020204" pitchFamily="34" charset="0"/>
              <a:buChar char="•"/>
            </a:pPr>
            <a:r>
              <a:rPr lang="en-US" dirty="0" smtClean="0"/>
              <a:t>AH5304, AA8061</a:t>
            </a:r>
          </a:p>
          <a:p>
            <a:pPr marL="742950" lvl="1" indent="-285750">
              <a:buFont typeface="Arial" panose="020B0604020202020204" pitchFamily="34" charset="0"/>
              <a:buChar char="•"/>
            </a:pPr>
            <a:r>
              <a:rPr lang="en-US" b="1" dirty="0" smtClean="0">
                <a:solidFill>
                  <a:srgbClr val="7030A0"/>
                </a:solidFill>
              </a:rPr>
              <a:t>DF5765</a:t>
            </a:r>
            <a:r>
              <a:rPr lang="en-US" dirty="0" smtClean="0"/>
              <a:t>-AE9231, AH5303</a:t>
            </a:r>
          </a:p>
          <a:p>
            <a:pPr marL="742950" lvl="1" indent="-285750">
              <a:buFont typeface="Arial" panose="020B0604020202020204" pitchFamily="34" charset="0"/>
              <a:buChar char="•"/>
            </a:pPr>
            <a:r>
              <a:rPr lang="en-US" b="1" dirty="0" smtClean="0">
                <a:solidFill>
                  <a:srgbClr val="7030A0"/>
                </a:solidFill>
              </a:rPr>
              <a:t>DH3764</a:t>
            </a:r>
            <a:r>
              <a:rPr lang="en-US" dirty="0" smtClean="0"/>
              <a:t>-OL0303</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Note Mackinaw City in NE is similar to DJ1577 In North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South end of Lake fairly flat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Possible step up from Lake Michigan to Lake Huron      (10-15 cm)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Consistent with expected MDT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Relatively similar to HC</a:t>
            </a:r>
            <a:endParaRPr lang="en-US" dirty="0"/>
          </a:p>
        </p:txBody>
      </p:sp>
      <p:sp>
        <p:nvSpPr>
          <p:cNvPr id="9" name="TextBox 8"/>
          <p:cNvSpPr txBox="1"/>
          <p:nvPr/>
        </p:nvSpPr>
        <p:spPr>
          <a:xfrm>
            <a:off x="2219973" y="3962400"/>
            <a:ext cx="1284327" cy="369332"/>
          </a:xfrm>
          <a:prstGeom prst="rect">
            <a:avLst/>
          </a:prstGeom>
          <a:solidFill>
            <a:schemeClr val="bg1"/>
          </a:solidFill>
          <a:ln>
            <a:solidFill>
              <a:schemeClr val="tx1"/>
            </a:solidFill>
          </a:ln>
        </p:spPr>
        <p:txBody>
          <a:bodyPr wrap="square" rtlCol="0">
            <a:spAutoFit/>
          </a:bodyPr>
          <a:lstStyle/>
          <a:p>
            <a:pPr algn="ctr"/>
            <a:r>
              <a:rPr lang="en-US" b="1" dirty="0" smtClean="0">
                <a:solidFill>
                  <a:srgbClr val="00B0F0"/>
                </a:solidFill>
              </a:rPr>
              <a:t>176.032 m</a:t>
            </a:r>
            <a:endParaRPr lang="en-US" b="1" dirty="0">
              <a:solidFill>
                <a:srgbClr val="00B0F0"/>
              </a:solidFill>
            </a:endParaRPr>
          </a:p>
        </p:txBody>
      </p:sp>
      <p:sp>
        <p:nvSpPr>
          <p:cNvPr id="13" name="TextBox 12"/>
          <p:cNvSpPr txBox="1"/>
          <p:nvPr/>
        </p:nvSpPr>
        <p:spPr>
          <a:xfrm>
            <a:off x="2394792" y="2042754"/>
            <a:ext cx="1260281"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+9 cm/+3</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4" name="TextBox 13"/>
          <p:cNvSpPr txBox="1"/>
          <p:nvPr/>
        </p:nvSpPr>
        <p:spPr>
          <a:xfrm>
            <a:off x="2461742" y="4829889"/>
            <a:ext cx="697627"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+2</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5" name="TextBox 14"/>
          <p:cNvSpPr txBox="1"/>
          <p:nvPr/>
        </p:nvSpPr>
        <p:spPr>
          <a:xfrm>
            <a:off x="1550274" y="2975647"/>
            <a:ext cx="1170513"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-1 cm/-1</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6" name="TextBox 15"/>
          <p:cNvSpPr txBox="1"/>
          <p:nvPr/>
        </p:nvSpPr>
        <p:spPr>
          <a:xfrm>
            <a:off x="293903" y="4545558"/>
            <a:ext cx="593432" cy="307777"/>
          </a:xfrm>
          <a:prstGeom prst="rect">
            <a:avLst/>
          </a:prstGeom>
          <a:solidFill>
            <a:schemeClr val="bg1"/>
          </a:solidFill>
        </p:spPr>
        <p:txBody>
          <a:bodyPr wrap="none" rtlCol="0">
            <a:spAutoFit/>
          </a:bodyPr>
          <a:lstStyle/>
          <a:p>
            <a:r>
              <a:rPr lang="en-US" sz="1400" b="1" dirty="0">
                <a:solidFill>
                  <a:srgbClr val="00B0F0"/>
                </a:solidFill>
                <a:latin typeface="Arial" panose="020B0604020202020204" pitchFamily="34" charset="0"/>
                <a:cs typeface="Arial" panose="020B0604020202020204" pitchFamily="34" charset="0"/>
              </a:rPr>
              <a:t>0</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7" name="TextBox 16"/>
          <p:cNvSpPr txBox="1"/>
          <p:nvPr/>
        </p:nvSpPr>
        <p:spPr>
          <a:xfrm>
            <a:off x="228600" y="5270190"/>
            <a:ext cx="1111202" cy="307777"/>
          </a:xfrm>
          <a:prstGeom prst="rect">
            <a:avLst/>
          </a:prstGeom>
          <a:solidFill>
            <a:schemeClr val="bg1"/>
          </a:solidFill>
        </p:spPr>
        <p:txBody>
          <a:bodyPr wrap="none" rtlCol="0">
            <a:spAutoFit/>
          </a:bodyPr>
          <a:lstStyle/>
          <a:p>
            <a:r>
              <a:rPr lang="en-US" sz="1400" b="1" dirty="0">
                <a:solidFill>
                  <a:srgbClr val="00B0F0"/>
                </a:solidFill>
                <a:latin typeface="Arial" panose="020B0604020202020204" pitchFamily="34" charset="0"/>
                <a:cs typeface="Arial" panose="020B0604020202020204" pitchFamily="34" charset="0"/>
              </a:rPr>
              <a:t>0</a:t>
            </a:r>
            <a:r>
              <a:rPr lang="en-US" sz="1400" b="1" dirty="0" smtClean="0">
                <a:solidFill>
                  <a:srgbClr val="00B0F0"/>
                </a:solidFill>
                <a:latin typeface="Arial" panose="020B0604020202020204" pitchFamily="34" charset="0"/>
                <a:cs typeface="Arial" panose="020B0604020202020204" pitchFamily="34" charset="0"/>
              </a:rPr>
              <a:t> cm/-2</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8" name="TextBox 17"/>
          <p:cNvSpPr txBox="1"/>
          <p:nvPr/>
        </p:nvSpPr>
        <p:spPr>
          <a:xfrm>
            <a:off x="487485" y="3131621"/>
            <a:ext cx="652743"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-6</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9" name="TextBox 18"/>
          <p:cNvSpPr txBox="1"/>
          <p:nvPr/>
        </p:nvSpPr>
        <p:spPr>
          <a:xfrm>
            <a:off x="33057" y="2590800"/>
            <a:ext cx="652743"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-5</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20" name="TextBox 19"/>
          <p:cNvSpPr txBox="1"/>
          <p:nvPr/>
        </p:nvSpPr>
        <p:spPr>
          <a:xfrm>
            <a:off x="457200" y="1981200"/>
            <a:ext cx="652743"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-8</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21" name="TextBox 20"/>
          <p:cNvSpPr txBox="1"/>
          <p:nvPr/>
        </p:nvSpPr>
        <p:spPr>
          <a:xfrm>
            <a:off x="1371600" y="1444823"/>
            <a:ext cx="697627"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+9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777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Superior</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3000"/>
            <a:ext cx="7086600" cy="2590800"/>
          </a:xfrm>
        </p:spPr>
      </p:pic>
      <p:sp>
        <p:nvSpPr>
          <p:cNvPr id="4" name="Date Placeholder 3"/>
          <p:cNvSpPr>
            <a:spLocks noGrp="1"/>
          </p:cNvSpPr>
          <p:nvPr>
            <p:ph type="dt" sz="half" idx="10"/>
          </p:nvPr>
        </p:nvSpPr>
        <p:spPr>
          <a:xfrm>
            <a:off x="457200" y="6356350"/>
            <a:ext cx="2667000" cy="365125"/>
          </a:xfrm>
        </p:spPr>
        <p:txBody>
          <a:bodyPr/>
          <a:lstStyle/>
          <a:p>
            <a:pPr>
              <a:defRPr/>
            </a:pPr>
            <a:r>
              <a:rPr lang="en-US" dirty="0" smtClean="0"/>
              <a:t>G52A-08 in Session G52A: 1020-1220                                        Independence A-C - Marriott Marquis</a:t>
            </a:r>
            <a:endParaRPr lang="en-US" dirty="0"/>
          </a:p>
        </p:txBody>
      </p:sp>
      <p:sp>
        <p:nvSpPr>
          <p:cNvPr id="5" name="Footer Placeholder 4"/>
          <p:cNvSpPr>
            <a:spLocks noGrp="1"/>
          </p:cNvSpPr>
          <p:nvPr>
            <p:ph type="ftr" sz="quarter" idx="11"/>
          </p:nvPr>
        </p:nvSpPr>
        <p:spPr/>
        <p:txBody>
          <a:body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11</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962400"/>
            <a:ext cx="4122995" cy="1828800"/>
          </a:xfrm>
          <a:prstGeom prst="rect">
            <a:avLst/>
          </a:prstGeom>
        </p:spPr>
      </p:pic>
      <p:sp>
        <p:nvSpPr>
          <p:cNvPr id="9" name="TextBox 8"/>
          <p:cNvSpPr txBox="1"/>
          <p:nvPr/>
        </p:nvSpPr>
        <p:spPr>
          <a:xfrm>
            <a:off x="4580195" y="3810000"/>
            <a:ext cx="4563805" cy="233910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PIDS</a:t>
            </a:r>
          </a:p>
          <a:p>
            <a:pPr marL="742950" lvl="1" indent="-285750">
              <a:buFont typeface="Arial" panose="020B0604020202020204" pitchFamily="34" charset="0"/>
              <a:buChar char="•"/>
            </a:pPr>
            <a:r>
              <a:rPr lang="en-US" dirty="0" smtClean="0"/>
              <a:t>AE8289, </a:t>
            </a:r>
            <a:r>
              <a:rPr lang="en-US" b="1" dirty="0" smtClean="0">
                <a:solidFill>
                  <a:srgbClr val="7030A0"/>
                </a:solidFill>
              </a:rPr>
              <a:t>DE6003</a:t>
            </a:r>
            <a:r>
              <a:rPr lang="en-US" dirty="0" smtClean="0"/>
              <a:t>-AA2869, </a:t>
            </a:r>
            <a:r>
              <a:rPr lang="en-US" dirty="0"/>
              <a:t>DJ1575</a:t>
            </a:r>
            <a:endParaRPr lang="en-US" dirty="0" smtClean="0"/>
          </a:p>
          <a:p>
            <a:pPr marL="742950" lvl="1" indent="-285750">
              <a:buFont typeface="Arial" panose="020B0604020202020204" pitchFamily="34" charset="0"/>
              <a:buChar char="•"/>
            </a:pPr>
            <a:r>
              <a:rPr lang="en-US" b="1" dirty="0" smtClean="0">
                <a:solidFill>
                  <a:srgbClr val="7030A0"/>
                </a:solidFill>
              </a:rPr>
              <a:t>DG9743</a:t>
            </a:r>
            <a:r>
              <a:rPr lang="en-US" dirty="0" smtClean="0"/>
              <a:t>-AH7272, </a:t>
            </a:r>
            <a:r>
              <a:rPr lang="en-US" b="1" dirty="0" smtClean="0">
                <a:solidFill>
                  <a:srgbClr val="7030A0"/>
                </a:solidFill>
              </a:rPr>
              <a:t>DF5377</a:t>
            </a:r>
            <a:r>
              <a:rPr lang="en-US" dirty="0" smtClean="0"/>
              <a:t>-RJ0586</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smtClean="0"/>
              <a:t>30 cm difference West-East is more of a step function</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smtClean="0"/>
              <a:t>Not consistent with expected MDT nor HC map</a:t>
            </a:r>
            <a:endParaRPr lang="en-US" dirty="0"/>
          </a:p>
        </p:txBody>
      </p:sp>
      <p:sp>
        <p:nvSpPr>
          <p:cNvPr id="10" name="TextBox 9"/>
          <p:cNvSpPr txBox="1"/>
          <p:nvPr/>
        </p:nvSpPr>
        <p:spPr>
          <a:xfrm>
            <a:off x="2482036" y="3258612"/>
            <a:ext cx="1284327" cy="369332"/>
          </a:xfrm>
          <a:prstGeom prst="rect">
            <a:avLst/>
          </a:prstGeom>
          <a:solidFill>
            <a:schemeClr val="bg1"/>
          </a:solidFill>
          <a:ln>
            <a:solidFill>
              <a:schemeClr val="tx1"/>
            </a:solidFill>
          </a:ln>
        </p:spPr>
        <p:txBody>
          <a:bodyPr wrap="square" rtlCol="0">
            <a:spAutoFit/>
          </a:bodyPr>
          <a:lstStyle/>
          <a:p>
            <a:pPr algn="ctr"/>
            <a:r>
              <a:rPr lang="en-US" b="1" dirty="0" smtClean="0">
                <a:solidFill>
                  <a:srgbClr val="00B0F0"/>
                </a:solidFill>
              </a:rPr>
              <a:t>183.039 m</a:t>
            </a:r>
            <a:endParaRPr lang="en-US" b="1" dirty="0">
              <a:solidFill>
                <a:srgbClr val="00B0F0"/>
              </a:solidFill>
            </a:endParaRPr>
          </a:p>
        </p:txBody>
      </p:sp>
      <p:sp>
        <p:nvSpPr>
          <p:cNvPr id="11" name="TextBox 10"/>
          <p:cNvSpPr txBox="1"/>
          <p:nvPr/>
        </p:nvSpPr>
        <p:spPr>
          <a:xfrm>
            <a:off x="6025662" y="3181668"/>
            <a:ext cx="797013" cy="523220"/>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+19</a:t>
            </a:r>
            <a:r>
              <a:rPr lang="en-US" sz="1400" b="1" dirty="0" smtClean="0">
                <a:solidFill>
                  <a:srgbClr val="00B0F0"/>
                </a:solidFill>
                <a:latin typeface="Arial" panose="020B0604020202020204" pitchFamily="34" charset="0"/>
                <a:cs typeface="Arial" panose="020B0604020202020204" pitchFamily="34" charset="0"/>
              </a:rPr>
              <a:t> cm</a:t>
            </a:r>
          </a:p>
          <a:p>
            <a:r>
              <a:rPr lang="en-US" sz="1400" b="1" dirty="0" smtClean="0">
                <a:solidFill>
                  <a:srgbClr val="00B0F0"/>
                </a:solidFill>
                <a:latin typeface="Arial" panose="020B0604020202020204" pitchFamily="34" charset="0"/>
                <a:cs typeface="Arial" panose="020B0604020202020204" pitchFamily="34" charset="0"/>
              </a:rPr>
              <a:t>+19 cm</a:t>
            </a:r>
            <a:endParaRPr lang="en-US" sz="1400" b="1" dirty="0">
              <a:solidFill>
                <a:srgbClr val="00B0F0"/>
              </a:solidFill>
              <a:latin typeface="Arial" panose="020B0604020202020204" pitchFamily="34" charset="0"/>
              <a:cs typeface="Arial" panose="020B0604020202020204" pitchFamily="34" charset="0"/>
            </a:endParaRPr>
          </a:p>
        </p:txBody>
      </p:sp>
      <p:sp>
        <p:nvSpPr>
          <p:cNvPr id="12" name="TextBox 11"/>
          <p:cNvSpPr txBox="1"/>
          <p:nvPr/>
        </p:nvSpPr>
        <p:spPr>
          <a:xfrm>
            <a:off x="4800600" y="3134380"/>
            <a:ext cx="697627" cy="523220"/>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+3</a:t>
            </a:r>
            <a:r>
              <a:rPr lang="en-US" sz="1400" b="1" dirty="0" smtClean="0">
                <a:solidFill>
                  <a:srgbClr val="00B0F0"/>
                </a:solidFill>
                <a:latin typeface="Arial" panose="020B0604020202020204" pitchFamily="34" charset="0"/>
                <a:cs typeface="Arial" panose="020B0604020202020204" pitchFamily="34" charset="0"/>
              </a:rPr>
              <a:t> cm</a:t>
            </a:r>
          </a:p>
          <a:p>
            <a:r>
              <a:rPr lang="en-US" sz="1400" b="1" dirty="0" smtClean="0">
                <a:solidFill>
                  <a:srgbClr val="00B0F0"/>
                </a:solidFill>
                <a:latin typeface="Arial" panose="020B0604020202020204" pitchFamily="34" charset="0"/>
                <a:cs typeface="Arial" panose="020B0604020202020204" pitchFamily="34" charset="0"/>
              </a:rPr>
              <a:t>+1 cm</a:t>
            </a:r>
            <a:endParaRPr lang="en-US" sz="1400" b="1" dirty="0">
              <a:solidFill>
                <a:srgbClr val="00B0F0"/>
              </a:solidFill>
              <a:latin typeface="Arial" panose="020B0604020202020204" pitchFamily="34" charset="0"/>
              <a:cs typeface="Arial" panose="020B0604020202020204" pitchFamily="34" charset="0"/>
            </a:endParaRPr>
          </a:p>
        </p:txBody>
      </p:sp>
      <p:sp>
        <p:nvSpPr>
          <p:cNvPr id="13" name="TextBox 12"/>
          <p:cNvSpPr txBox="1"/>
          <p:nvPr/>
        </p:nvSpPr>
        <p:spPr>
          <a:xfrm>
            <a:off x="2105971" y="2914176"/>
            <a:ext cx="752129"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-15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4" name="TextBox 13"/>
          <p:cNvSpPr txBox="1"/>
          <p:nvPr/>
        </p:nvSpPr>
        <p:spPr>
          <a:xfrm>
            <a:off x="457200" y="3197423"/>
            <a:ext cx="752129"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-17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5" name="TextBox 14"/>
          <p:cNvSpPr txBox="1"/>
          <p:nvPr/>
        </p:nvSpPr>
        <p:spPr>
          <a:xfrm>
            <a:off x="1600200" y="2353500"/>
            <a:ext cx="1409104"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-17 cm/ -11 cm</a:t>
            </a:r>
            <a:endParaRPr lang="en-US" sz="1400" b="1" dirty="0">
              <a:solidFill>
                <a:srgbClr val="00B0F0"/>
              </a:solidFill>
              <a:latin typeface="Arial" panose="020B0604020202020204" pitchFamily="34" charset="0"/>
              <a:cs typeface="Arial" panose="020B0604020202020204" pitchFamily="34" charset="0"/>
            </a:endParaRPr>
          </a:p>
        </p:txBody>
      </p:sp>
      <p:sp>
        <p:nvSpPr>
          <p:cNvPr id="16" name="TextBox 15"/>
          <p:cNvSpPr txBox="1"/>
          <p:nvPr/>
        </p:nvSpPr>
        <p:spPr>
          <a:xfrm>
            <a:off x="3973473" y="1828800"/>
            <a:ext cx="1284327" cy="369332"/>
          </a:xfrm>
          <a:prstGeom prst="rect">
            <a:avLst/>
          </a:prstGeom>
          <a:solidFill>
            <a:schemeClr val="bg1"/>
          </a:solidFill>
          <a:ln>
            <a:solidFill>
              <a:schemeClr val="tx1"/>
            </a:solidFill>
          </a:ln>
        </p:spPr>
        <p:txBody>
          <a:bodyPr wrap="square" rtlCol="0">
            <a:spAutoFit/>
          </a:bodyPr>
          <a:lstStyle/>
          <a:p>
            <a:pPr algn="ctr"/>
            <a:r>
              <a:rPr lang="en-US" b="1" dirty="0" smtClean="0">
                <a:solidFill>
                  <a:srgbClr val="FF0000"/>
                </a:solidFill>
              </a:rPr>
              <a:t>182.547 m</a:t>
            </a:r>
            <a:endParaRPr lang="en-US" b="1" dirty="0">
              <a:solidFill>
                <a:srgbClr val="FF0000"/>
              </a:solidFill>
            </a:endParaRPr>
          </a:p>
        </p:txBody>
      </p:sp>
      <p:sp>
        <p:nvSpPr>
          <p:cNvPr id="17" name="TextBox 16"/>
          <p:cNvSpPr txBox="1"/>
          <p:nvPr/>
        </p:nvSpPr>
        <p:spPr>
          <a:xfrm>
            <a:off x="2753071" y="1600200"/>
            <a:ext cx="652743" cy="307777"/>
          </a:xfrm>
          <a:prstGeom prst="rect">
            <a:avLst/>
          </a:prstGeom>
          <a:solidFill>
            <a:schemeClr val="bg1"/>
          </a:solidFill>
        </p:spPr>
        <p:txBody>
          <a:bodyPr wrap="none" rtlCol="0">
            <a:spAutoFit/>
          </a:bodyPr>
          <a:lstStyle/>
          <a:p>
            <a:r>
              <a:rPr lang="en-US" sz="1400" b="1" dirty="0" smtClean="0">
                <a:solidFill>
                  <a:srgbClr val="FF0000"/>
                </a:solidFill>
                <a:latin typeface="Arial" panose="020B0604020202020204" pitchFamily="34" charset="0"/>
                <a:cs typeface="Arial" panose="020B0604020202020204" pitchFamily="34" charset="0"/>
              </a:rPr>
              <a:t>-3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3995457" y="1292423"/>
            <a:ext cx="652743" cy="307777"/>
          </a:xfrm>
          <a:prstGeom prst="rect">
            <a:avLst/>
          </a:prstGeom>
          <a:solidFill>
            <a:schemeClr val="bg1"/>
          </a:solidFill>
        </p:spPr>
        <p:txBody>
          <a:bodyPr wrap="none" rtlCol="0">
            <a:spAutoFit/>
          </a:bodyPr>
          <a:lstStyle/>
          <a:p>
            <a:r>
              <a:rPr lang="en-US" sz="1400" b="1" dirty="0" smtClean="0">
                <a:solidFill>
                  <a:srgbClr val="FF0000"/>
                </a:solidFill>
                <a:latin typeface="Arial" panose="020B0604020202020204" pitchFamily="34" charset="0"/>
                <a:cs typeface="Arial" panose="020B0604020202020204" pitchFamily="34" charset="0"/>
              </a:rPr>
              <a:t>-4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5410200" y="1521023"/>
            <a:ext cx="697627" cy="307777"/>
          </a:xfrm>
          <a:prstGeom prst="rect">
            <a:avLst/>
          </a:prstGeom>
          <a:solidFill>
            <a:schemeClr val="bg1"/>
          </a:solidFill>
        </p:spPr>
        <p:txBody>
          <a:bodyPr wrap="none" rtlCol="0">
            <a:spAutoFit/>
          </a:bodyPr>
          <a:lstStyle/>
          <a:p>
            <a:r>
              <a:rPr lang="en-US" sz="1400" b="1" dirty="0" smtClean="0">
                <a:solidFill>
                  <a:srgbClr val="FF0000"/>
                </a:solidFill>
                <a:latin typeface="Arial" panose="020B0604020202020204" pitchFamily="34" charset="0"/>
                <a:cs typeface="Arial" panose="020B0604020202020204" pitchFamily="34" charset="0"/>
              </a:rPr>
              <a:t>+2</a:t>
            </a:r>
            <a:r>
              <a:rPr lang="en-US" sz="1400" b="1" dirty="0" smtClean="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6769973" y="2587823"/>
            <a:ext cx="697627" cy="307777"/>
          </a:xfrm>
          <a:prstGeom prst="rect">
            <a:avLst/>
          </a:prstGeom>
          <a:solidFill>
            <a:schemeClr val="bg1"/>
          </a:solidFill>
        </p:spPr>
        <p:txBody>
          <a:bodyPr wrap="none" rtlCol="0">
            <a:spAutoFit/>
          </a:bodyPr>
          <a:lstStyle/>
          <a:p>
            <a:r>
              <a:rPr lang="en-US" sz="1400" b="1" dirty="0" smtClean="0">
                <a:solidFill>
                  <a:srgbClr val="FF0000"/>
                </a:solidFill>
                <a:latin typeface="Arial" panose="020B0604020202020204" pitchFamily="34" charset="0"/>
                <a:cs typeface="Arial" panose="020B0604020202020204" pitchFamily="34" charset="0"/>
              </a:rPr>
              <a:t>+5</a:t>
            </a:r>
            <a:r>
              <a:rPr lang="en-US" sz="1400" b="1" dirty="0" smtClean="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769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Future Work</a:t>
            </a:r>
            <a:endParaRPr lang="en-US" dirty="0"/>
          </a:p>
        </p:txBody>
      </p:sp>
      <p:sp>
        <p:nvSpPr>
          <p:cNvPr id="3" name="Content Placeholder 2"/>
          <p:cNvSpPr>
            <a:spLocks noGrp="1"/>
          </p:cNvSpPr>
          <p:nvPr>
            <p:ph idx="1"/>
          </p:nvPr>
        </p:nvSpPr>
        <p:spPr>
          <a:xfrm>
            <a:off x="457200" y="1143000"/>
            <a:ext cx="8229600" cy="5029200"/>
          </a:xfrm>
        </p:spPr>
        <p:txBody>
          <a:bodyPr/>
          <a:lstStyle/>
          <a:p>
            <a:r>
              <a:rPr lang="en-US" dirty="0" smtClean="0"/>
              <a:t>Relative comparisons between US (2015) and Canadian (2010) solutions</a:t>
            </a:r>
          </a:p>
          <a:p>
            <a:pPr lvl="1"/>
            <a:r>
              <a:rPr lang="en-US" dirty="0" smtClean="0"/>
              <a:t>Lake Ontario flat and similar slopes</a:t>
            </a:r>
          </a:p>
          <a:p>
            <a:pPr lvl="1"/>
            <a:r>
              <a:rPr lang="en-US" dirty="0" smtClean="0"/>
              <a:t>Lake Erie shows anomalous features on US side</a:t>
            </a:r>
          </a:p>
          <a:p>
            <a:pPr lvl="1"/>
            <a:r>
              <a:rPr lang="en-US" dirty="0" smtClean="0"/>
              <a:t>Lake Huron slopes 5-10 cm on both sides of Lake</a:t>
            </a:r>
          </a:p>
          <a:p>
            <a:pPr lvl="1"/>
            <a:r>
              <a:rPr lang="en-US" dirty="0" smtClean="0"/>
              <a:t>Lake Michigan to Lake Huron difference 10-15 cm</a:t>
            </a:r>
          </a:p>
          <a:p>
            <a:pPr lvl="1"/>
            <a:r>
              <a:rPr lang="en-US" dirty="0" smtClean="0"/>
              <a:t>Lake Superior potential two zones (east and west)</a:t>
            </a:r>
            <a:endParaRPr lang="en-US" dirty="0" smtClean="0"/>
          </a:p>
          <a:p>
            <a:pPr>
              <a:buFont typeface="Courier New" panose="02070309020205020404" pitchFamily="49" charset="0"/>
              <a:buChar char="o"/>
            </a:pPr>
            <a:r>
              <a:rPr lang="en-US" dirty="0" smtClean="0"/>
              <a:t>Reprocess </a:t>
            </a:r>
            <a:r>
              <a:rPr lang="en-US" dirty="0" smtClean="0"/>
              <a:t>all four GPS campaigns in </a:t>
            </a:r>
            <a:r>
              <a:rPr lang="en-US" dirty="0" smtClean="0"/>
              <a:t>ITRF2014</a:t>
            </a:r>
          </a:p>
          <a:p>
            <a:pPr lvl="1">
              <a:buFont typeface="Courier New" panose="02070309020205020404" pitchFamily="49" charset="0"/>
              <a:buChar char="o"/>
            </a:pPr>
            <a:r>
              <a:rPr lang="en-US" dirty="0" smtClean="0"/>
              <a:t>1997, 2005, 2010, &amp; 2015</a:t>
            </a:r>
            <a:endParaRPr lang="en-US" dirty="0" smtClean="0"/>
          </a:p>
          <a:p>
            <a:pPr>
              <a:buFont typeface="Courier New" panose="02070309020205020404" pitchFamily="49" charset="0"/>
              <a:buChar char="o"/>
            </a:pPr>
            <a:r>
              <a:rPr lang="en-US" dirty="0" smtClean="0"/>
              <a:t>Comparisons to Canadian and Seasonal data</a:t>
            </a:r>
          </a:p>
        </p:txBody>
      </p:sp>
      <p:sp>
        <p:nvSpPr>
          <p:cNvPr id="4" name="Date Placeholder 3"/>
          <p:cNvSpPr>
            <a:spLocks noGrp="1"/>
          </p:cNvSpPr>
          <p:nvPr>
            <p:ph type="dt" sz="half" idx="10"/>
          </p:nvPr>
        </p:nvSpPr>
        <p:spPr>
          <a:xfrm>
            <a:off x="457200" y="6356350"/>
            <a:ext cx="3048000" cy="365125"/>
          </a:xfrm>
        </p:spPr>
        <p:txBody>
          <a:bodyPr/>
          <a:lstStyle/>
          <a:p>
            <a:pPr>
              <a:defRPr/>
            </a:pPr>
            <a:r>
              <a:rPr lang="en-US" smtClean="0"/>
              <a:t>G52A-08 in Session G52A: 1020-1220                                        Independence A-C - Marriott Marquis</a:t>
            </a:r>
            <a:endParaRPr lang="en-US" dirty="0"/>
          </a:p>
        </p:txBody>
      </p:sp>
      <p:sp>
        <p:nvSpPr>
          <p:cNvPr id="5" name="Footer Placeholder 4"/>
          <p:cNvSpPr>
            <a:spLocks noGrp="1"/>
          </p:cNvSpPr>
          <p:nvPr>
            <p:ph type="ftr" sz="quarter" idx="11"/>
          </p:nvPr>
        </p:nvSpPr>
        <p:spPr/>
        <p:txBody>
          <a:body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12</a:t>
            </a:fld>
            <a:endParaRPr lang="en-US"/>
          </a:p>
        </p:txBody>
      </p:sp>
    </p:spTree>
    <p:extLst>
      <p:ext uri="{BB962C8B-B14F-4D97-AF65-F5344CB8AC3E}">
        <p14:creationId xmlns:p14="http://schemas.microsoft.com/office/powerpoint/2010/main" val="1005032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4400" dirty="0" smtClean="0"/>
          </a:p>
          <a:p>
            <a:pPr marL="0" indent="0">
              <a:buNone/>
            </a:pPr>
            <a:endParaRPr lang="en-US" sz="4400" dirty="0"/>
          </a:p>
          <a:p>
            <a:pPr marL="0" indent="0">
              <a:buNone/>
            </a:pPr>
            <a:r>
              <a:rPr lang="en-US" sz="4400" dirty="0" smtClean="0"/>
              <a:t>			Questions?</a:t>
            </a:r>
            <a:endParaRPr lang="en-US" sz="4400" dirty="0"/>
          </a:p>
        </p:txBody>
      </p:sp>
      <p:sp>
        <p:nvSpPr>
          <p:cNvPr id="4" name="Date Placeholder 3"/>
          <p:cNvSpPr>
            <a:spLocks noGrp="1"/>
          </p:cNvSpPr>
          <p:nvPr>
            <p:ph type="dt" sz="half" idx="10"/>
          </p:nvPr>
        </p:nvSpPr>
        <p:spPr/>
        <p:txBody>
          <a:bodyPr/>
          <a:lstStyle/>
          <a:p>
            <a:pPr>
              <a:defRPr/>
            </a:pPr>
            <a:r>
              <a:rPr lang="en-US" smtClean="0"/>
              <a:t>G52A-08 in Session G52A: 1020-1220                                        Independence A-C - Marriott Marquis</a:t>
            </a:r>
            <a:endParaRPr lang="en-US"/>
          </a:p>
        </p:txBody>
      </p:sp>
      <p:sp>
        <p:nvSpPr>
          <p:cNvPr id="5" name="Footer Placeholder 4"/>
          <p:cNvSpPr>
            <a:spLocks noGrp="1"/>
          </p:cNvSpPr>
          <p:nvPr>
            <p:ph type="ftr" sz="quarter" idx="11"/>
          </p:nvPr>
        </p:nvSpPr>
        <p:spPr/>
        <p:txBody>
          <a:body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13</a:t>
            </a:fld>
            <a:endParaRPr lang="en-US"/>
          </a:p>
        </p:txBody>
      </p:sp>
    </p:spTree>
    <p:extLst>
      <p:ext uri="{BB962C8B-B14F-4D97-AF65-F5344CB8AC3E}">
        <p14:creationId xmlns:p14="http://schemas.microsoft.com/office/powerpoint/2010/main" val="3093239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lstStyle/>
          <a:p>
            <a:r>
              <a:rPr lang="en-US" dirty="0" smtClean="0"/>
              <a:t>Method</a:t>
            </a:r>
            <a:endParaRPr lang="en-US" dirty="0"/>
          </a:p>
        </p:txBody>
      </p:sp>
      <p:sp>
        <p:nvSpPr>
          <p:cNvPr id="6" name="Rectangle 5"/>
          <p:cNvSpPr/>
          <p:nvPr/>
        </p:nvSpPr>
        <p:spPr>
          <a:xfrm>
            <a:off x="2468454" y="3558814"/>
            <a:ext cx="2603634" cy="13681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84722" y="3808999"/>
            <a:ext cx="2201976" cy="9538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89296" y="4540008"/>
            <a:ext cx="332667" cy="1149286"/>
          </a:xfrm>
          <a:prstGeom prst="rect">
            <a:avLst/>
          </a:pr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26637" y="5345290"/>
            <a:ext cx="2295326" cy="344004"/>
          </a:xfrm>
          <a:prstGeom prst="rect">
            <a:avLst/>
          </a:prstGeom>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224952" y="5353108"/>
            <a:ext cx="0" cy="336186"/>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11" name="Right Triangle 10"/>
          <p:cNvSpPr/>
          <p:nvPr/>
        </p:nvSpPr>
        <p:spPr>
          <a:xfrm rot="16200000">
            <a:off x="970554" y="5616671"/>
            <a:ext cx="178855" cy="372940"/>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68454" y="4927012"/>
            <a:ext cx="700382" cy="40066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42735" y="4927012"/>
            <a:ext cx="3095883" cy="96555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224952" y="5697112"/>
            <a:ext cx="2317784" cy="19545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p:cNvSpPr/>
          <p:nvPr/>
        </p:nvSpPr>
        <p:spPr>
          <a:xfrm rot="16200000">
            <a:off x="1704339" y="4553173"/>
            <a:ext cx="400662" cy="1148341"/>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436213" y="2778942"/>
            <a:ext cx="565977" cy="101638"/>
          </a:xfrm>
          <a:prstGeom prst="ellipse">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893834" y="4538053"/>
            <a:ext cx="1191515" cy="1954"/>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63896" y="4540008"/>
            <a:ext cx="0" cy="2228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42198" y="4532189"/>
            <a:ext cx="0" cy="2228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698428" y="2880579"/>
            <a:ext cx="62745" cy="1521631"/>
          </a:xfrm>
          <a:prstGeom prst="rect">
            <a:avLst/>
          </a:prstGeom>
          <a:solidFill>
            <a:schemeClr val="bg1">
              <a:lumMod val="8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47586" y="4311324"/>
            <a:ext cx="219785" cy="181775"/>
          </a:xfrm>
          <a:prstGeom prst="rect">
            <a:avLst/>
          </a:prstGeom>
          <a:solidFill>
            <a:schemeClr val="bg1">
              <a:lumMod val="8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3355630" y="4461825"/>
            <a:ext cx="1849" cy="634245"/>
          </a:xfrm>
          <a:prstGeom prst="straightConnector1">
            <a:avLst/>
          </a:prstGeom>
          <a:ln w="50800">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57432" y="3435692"/>
            <a:ext cx="2068195" cy="461665"/>
          </a:xfrm>
          <a:prstGeom prst="rect">
            <a:avLst/>
          </a:prstGeom>
          <a:noFill/>
        </p:spPr>
        <p:txBody>
          <a:bodyPr wrap="none" rtlCol="0">
            <a:spAutoFit/>
          </a:bodyPr>
          <a:lstStyle/>
          <a:p>
            <a:r>
              <a:rPr lang="en-US" sz="2400" dirty="0" smtClean="0"/>
              <a:t>WLS Housing</a:t>
            </a:r>
            <a:endParaRPr lang="en-US" sz="2400" dirty="0"/>
          </a:p>
        </p:txBody>
      </p:sp>
      <p:sp>
        <p:nvSpPr>
          <p:cNvPr id="24" name="TextBox 23"/>
          <p:cNvSpPr txBox="1"/>
          <p:nvPr/>
        </p:nvSpPr>
        <p:spPr>
          <a:xfrm>
            <a:off x="1666729" y="2459199"/>
            <a:ext cx="2290050" cy="461665"/>
          </a:xfrm>
          <a:prstGeom prst="rect">
            <a:avLst/>
          </a:prstGeom>
          <a:noFill/>
        </p:spPr>
        <p:txBody>
          <a:bodyPr wrap="none" rtlCol="0">
            <a:spAutoFit/>
          </a:bodyPr>
          <a:lstStyle/>
          <a:p>
            <a:r>
              <a:rPr lang="en-US" sz="2400" dirty="0" smtClean="0"/>
              <a:t>CORS Antenna</a:t>
            </a:r>
            <a:endParaRPr lang="en-US" sz="2400" dirty="0"/>
          </a:p>
        </p:txBody>
      </p:sp>
      <p:sp>
        <p:nvSpPr>
          <p:cNvPr id="25" name="Rectangle 24"/>
          <p:cNvSpPr/>
          <p:nvPr/>
        </p:nvSpPr>
        <p:spPr>
          <a:xfrm>
            <a:off x="3589437" y="4389555"/>
            <a:ext cx="319277" cy="104236"/>
          </a:xfrm>
          <a:prstGeom prst="rect">
            <a:avLst/>
          </a:prstGeom>
          <a:solidFill>
            <a:srgbClr val="FFC0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699675" y="3962400"/>
            <a:ext cx="1486304" cy="461665"/>
          </a:xfrm>
          <a:prstGeom prst="rect">
            <a:avLst/>
          </a:prstGeom>
          <a:noFill/>
        </p:spPr>
        <p:txBody>
          <a:bodyPr wrap="none" rtlCol="0">
            <a:spAutoFit/>
          </a:bodyPr>
          <a:lstStyle/>
          <a:p>
            <a:r>
              <a:rPr lang="en-US" sz="2400" dirty="0" smtClean="0"/>
              <a:t> Receiver</a:t>
            </a:r>
            <a:endParaRPr lang="en-US" sz="2400" dirty="0"/>
          </a:p>
        </p:txBody>
      </p:sp>
      <p:sp>
        <p:nvSpPr>
          <p:cNvPr id="27" name="Rectangle 26"/>
          <p:cNvSpPr/>
          <p:nvPr/>
        </p:nvSpPr>
        <p:spPr>
          <a:xfrm>
            <a:off x="3216429" y="5123758"/>
            <a:ext cx="279236" cy="267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778445" y="3886220"/>
            <a:ext cx="816249" cy="461665"/>
          </a:xfrm>
          <a:prstGeom prst="rect">
            <a:avLst/>
          </a:prstGeom>
          <a:noFill/>
        </p:spPr>
        <p:txBody>
          <a:bodyPr wrap="none" rtlCol="0">
            <a:spAutoFit/>
          </a:bodyPr>
          <a:lstStyle/>
          <a:p>
            <a:r>
              <a:rPr lang="en-US" sz="2400" dirty="0"/>
              <a:t>E</a:t>
            </a:r>
            <a:r>
              <a:rPr lang="en-US" sz="2400" dirty="0" smtClean="0"/>
              <a:t>TG</a:t>
            </a:r>
            <a:endParaRPr lang="en-US" sz="2400" dirty="0"/>
          </a:p>
        </p:txBody>
      </p:sp>
      <p:cxnSp>
        <p:nvCxnSpPr>
          <p:cNvPr id="29" name="Straight Connector 28"/>
          <p:cNvCxnSpPr/>
          <p:nvPr/>
        </p:nvCxnSpPr>
        <p:spPr>
          <a:xfrm flipV="1">
            <a:off x="635365" y="6210298"/>
            <a:ext cx="4740710" cy="1056"/>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73677" y="5979465"/>
            <a:ext cx="3417923" cy="461665"/>
          </a:xfrm>
          <a:prstGeom prst="rect">
            <a:avLst/>
          </a:prstGeom>
          <a:noFill/>
        </p:spPr>
        <p:txBody>
          <a:bodyPr wrap="none" rtlCol="0">
            <a:spAutoFit/>
          </a:bodyPr>
          <a:lstStyle/>
          <a:p>
            <a:r>
              <a:rPr lang="en-US" sz="2400" dirty="0" smtClean="0"/>
              <a:t>IGLD 85 Datum surface</a:t>
            </a:r>
            <a:endParaRPr lang="en-US" sz="2400" dirty="0"/>
          </a:p>
        </p:txBody>
      </p:sp>
      <p:sp>
        <p:nvSpPr>
          <p:cNvPr id="35" name="Isosceles Triangle 34"/>
          <p:cNvSpPr/>
          <p:nvPr/>
        </p:nvSpPr>
        <p:spPr>
          <a:xfrm>
            <a:off x="5782543" y="4819420"/>
            <a:ext cx="228600" cy="17200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573677" y="5095237"/>
            <a:ext cx="646331" cy="461665"/>
          </a:xfrm>
          <a:prstGeom prst="rect">
            <a:avLst/>
          </a:prstGeom>
          <a:noFill/>
        </p:spPr>
        <p:txBody>
          <a:bodyPr wrap="none" rtlCol="0">
            <a:spAutoFit/>
          </a:bodyPr>
          <a:lstStyle/>
          <a:p>
            <a:r>
              <a:rPr lang="en-US" sz="2400" dirty="0" smtClean="0">
                <a:solidFill>
                  <a:schemeClr val="bg1"/>
                </a:solidFill>
              </a:rPr>
              <a:t>BM</a:t>
            </a:r>
            <a:endParaRPr lang="en-US" sz="2400" dirty="0">
              <a:solidFill>
                <a:schemeClr val="bg1"/>
              </a:solidFill>
            </a:endParaRPr>
          </a:p>
        </p:txBody>
      </p:sp>
      <p:cxnSp>
        <p:nvCxnSpPr>
          <p:cNvPr id="38" name="Straight Connector 37"/>
          <p:cNvCxnSpPr/>
          <p:nvPr/>
        </p:nvCxnSpPr>
        <p:spPr>
          <a:xfrm>
            <a:off x="635365" y="4552559"/>
            <a:ext cx="6357100" cy="0"/>
          </a:xfrm>
          <a:prstGeom prst="line">
            <a:avLst/>
          </a:prstGeom>
          <a:ln w="317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02689" y="4137061"/>
            <a:ext cx="1717521" cy="830997"/>
          </a:xfrm>
          <a:prstGeom prst="rect">
            <a:avLst/>
          </a:prstGeom>
          <a:noFill/>
        </p:spPr>
        <p:txBody>
          <a:bodyPr wrap="none" rtlCol="0">
            <a:spAutoFit/>
          </a:bodyPr>
          <a:lstStyle/>
          <a:p>
            <a:r>
              <a:rPr lang="en-US" sz="2400" dirty="0" smtClean="0"/>
              <a:t>ETG Table </a:t>
            </a:r>
          </a:p>
          <a:p>
            <a:r>
              <a:rPr lang="en-US" sz="2400" dirty="0" smtClean="0"/>
              <a:t>(datum)</a:t>
            </a:r>
            <a:endParaRPr lang="en-US" sz="2400" dirty="0"/>
          </a:p>
        </p:txBody>
      </p:sp>
      <p:cxnSp>
        <p:nvCxnSpPr>
          <p:cNvPr id="42" name="Straight Arrow Connector 41"/>
          <p:cNvCxnSpPr/>
          <p:nvPr/>
        </p:nvCxnSpPr>
        <p:spPr>
          <a:xfrm>
            <a:off x="6519075" y="2849306"/>
            <a:ext cx="0" cy="168288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229622" y="5341377"/>
            <a:ext cx="0" cy="346806"/>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47" name="Right Triangle 46"/>
          <p:cNvSpPr/>
          <p:nvPr/>
        </p:nvSpPr>
        <p:spPr>
          <a:xfrm rot="16200000">
            <a:off x="954718" y="5599172"/>
            <a:ext cx="184505" cy="412910"/>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702523" y="5099419"/>
            <a:ext cx="1333909" cy="798461"/>
          </a:xfrm>
          <a:custGeom>
            <a:avLst/>
            <a:gdLst>
              <a:gd name="connsiteX0" fmla="*/ 209550 w 2209800"/>
              <a:gd name="connsiteY0" fmla="*/ 1885950 h 1885950"/>
              <a:gd name="connsiteX1" fmla="*/ 0 w 2209800"/>
              <a:gd name="connsiteY1" fmla="*/ 1885950 h 1885950"/>
              <a:gd name="connsiteX2" fmla="*/ 0 w 2209800"/>
              <a:gd name="connsiteY2" fmla="*/ 0 h 1885950"/>
              <a:gd name="connsiteX3" fmla="*/ 2209800 w 2209800"/>
              <a:gd name="connsiteY3" fmla="*/ 19050 h 1885950"/>
              <a:gd name="connsiteX4" fmla="*/ 1047750 w 2209800"/>
              <a:gd name="connsiteY4" fmla="*/ 514350 h 1885950"/>
              <a:gd name="connsiteX5" fmla="*/ 819150 w 2209800"/>
              <a:gd name="connsiteY5" fmla="*/ 552450 h 1885950"/>
              <a:gd name="connsiteX6" fmla="*/ 838200 w 2209800"/>
              <a:gd name="connsiteY6" fmla="*/ 1485900 h 1885950"/>
              <a:gd name="connsiteX7" fmla="*/ 209550 w 2209800"/>
              <a:gd name="connsiteY7" fmla="*/ 1885950 h 188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0" h="1885950">
                <a:moveTo>
                  <a:pt x="209550" y="1885950"/>
                </a:moveTo>
                <a:lnTo>
                  <a:pt x="0" y="1885950"/>
                </a:lnTo>
                <a:lnTo>
                  <a:pt x="0" y="0"/>
                </a:lnTo>
                <a:lnTo>
                  <a:pt x="2209800" y="19050"/>
                </a:lnTo>
                <a:lnTo>
                  <a:pt x="1047750" y="514350"/>
                </a:lnTo>
                <a:lnTo>
                  <a:pt x="819150" y="552450"/>
                </a:lnTo>
                <a:lnTo>
                  <a:pt x="838200" y="1485900"/>
                </a:lnTo>
                <a:lnTo>
                  <a:pt x="209550" y="18859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73670" y="4963130"/>
            <a:ext cx="1039067" cy="830997"/>
          </a:xfrm>
          <a:prstGeom prst="rect">
            <a:avLst/>
          </a:prstGeom>
          <a:noFill/>
        </p:spPr>
        <p:txBody>
          <a:bodyPr wrap="none" rtlCol="0">
            <a:spAutoFit/>
          </a:bodyPr>
          <a:lstStyle/>
          <a:p>
            <a:r>
              <a:rPr lang="en-US" sz="2400" dirty="0" smtClean="0"/>
              <a:t>Great </a:t>
            </a:r>
          </a:p>
          <a:p>
            <a:r>
              <a:rPr lang="en-US" sz="2400" dirty="0" smtClean="0"/>
              <a:t>Lake</a:t>
            </a:r>
            <a:endParaRPr lang="en-US" sz="2400" dirty="0"/>
          </a:p>
        </p:txBody>
      </p:sp>
      <p:sp>
        <p:nvSpPr>
          <p:cNvPr id="51" name="Oval 50"/>
          <p:cNvSpPr/>
          <p:nvPr/>
        </p:nvSpPr>
        <p:spPr>
          <a:xfrm>
            <a:off x="3430878" y="2771102"/>
            <a:ext cx="565977" cy="101638"/>
          </a:xfrm>
          <a:prstGeom prst="ellipse">
            <a:avLst/>
          </a:prstGeom>
          <a:solidFill>
            <a:schemeClr val="bg1">
              <a:lumMod val="95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V="1">
            <a:off x="5680875" y="4347885"/>
            <a:ext cx="99964" cy="579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5983000" y="4368803"/>
            <a:ext cx="120108" cy="580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5604675" y="4241762"/>
            <a:ext cx="565977" cy="101638"/>
          </a:xfrm>
          <a:prstGeom prst="ellipse">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617818" y="4241762"/>
            <a:ext cx="565977" cy="101638"/>
          </a:xfrm>
          <a:prstGeom prst="ellipse">
            <a:avLst/>
          </a:prstGeom>
          <a:solidFill>
            <a:schemeClr val="bg1">
              <a:lumMod val="95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a:stCxn id="57" idx="4"/>
            <a:endCxn id="35" idx="3"/>
          </p:cNvCxnSpPr>
          <p:nvPr/>
        </p:nvCxnSpPr>
        <p:spPr>
          <a:xfrm flipH="1">
            <a:off x="5896843" y="4343400"/>
            <a:ext cx="3964" cy="6480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5" idx="2"/>
          </p:cNvCxnSpPr>
          <p:nvPr/>
        </p:nvCxnSpPr>
        <p:spPr>
          <a:xfrm flipH="1">
            <a:off x="3908714" y="4991422"/>
            <a:ext cx="1873829" cy="71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935394" y="4637449"/>
            <a:ext cx="0" cy="3021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8" idx="0"/>
          </p:cNvCxnSpPr>
          <p:nvPr/>
        </p:nvCxnSpPr>
        <p:spPr>
          <a:xfrm flipH="1">
            <a:off x="3355629" y="4540008"/>
            <a:ext cx="1" cy="5552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627535" y="2300745"/>
            <a:ext cx="1827744" cy="461665"/>
          </a:xfrm>
          <a:prstGeom prst="rect">
            <a:avLst/>
          </a:prstGeom>
        </p:spPr>
        <p:txBody>
          <a:bodyPr wrap="none">
            <a:spAutoFit/>
          </a:bodyPr>
          <a:lstStyle/>
          <a:p>
            <a:r>
              <a:rPr lang="en-US" sz="2400" dirty="0">
                <a:solidFill>
                  <a:srgbClr val="FF0000"/>
                </a:solidFill>
              </a:rPr>
              <a:t>Inverted rod</a:t>
            </a:r>
          </a:p>
        </p:txBody>
      </p:sp>
      <p:sp>
        <p:nvSpPr>
          <p:cNvPr id="72" name="TextBox 71"/>
          <p:cNvSpPr txBox="1"/>
          <p:nvPr/>
        </p:nvSpPr>
        <p:spPr>
          <a:xfrm>
            <a:off x="4144648" y="5013263"/>
            <a:ext cx="1231427" cy="461665"/>
          </a:xfrm>
          <a:prstGeom prst="rect">
            <a:avLst/>
          </a:prstGeom>
          <a:noFill/>
        </p:spPr>
        <p:txBody>
          <a:bodyPr wrap="none" rtlCol="0">
            <a:spAutoFit/>
          </a:bodyPr>
          <a:lstStyle/>
          <a:p>
            <a:r>
              <a:rPr lang="en-US" sz="2400" dirty="0" smtClean="0">
                <a:solidFill>
                  <a:srgbClr val="FF0000"/>
                </a:solidFill>
              </a:rPr>
              <a:t>leveling</a:t>
            </a:r>
            <a:endParaRPr lang="en-US" dirty="0">
              <a:solidFill>
                <a:srgbClr val="FF0000"/>
              </a:solidFill>
            </a:endParaRPr>
          </a:p>
        </p:txBody>
      </p:sp>
      <p:sp>
        <p:nvSpPr>
          <p:cNvPr id="73" name="TextBox 72"/>
          <p:cNvSpPr txBox="1"/>
          <p:nvPr/>
        </p:nvSpPr>
        <p:spPr>
          <a:xfrm>
            <a:off x="1776900" y="1577601"/>
            <a:ext cx="5557932" cy="461665"/>
          </a:xfrm>
          <a:prstGeom prst="rect">
            <a:avLst/>
          </a:prstGeom>
          <a:noFill/>
        </p:spPr>
        <p:txBody>
          <a:bodyPr wrap="none" rtlCol="0">
            <a:spAutoFit/>
          </a:bodyPr>
          <a:lstStyle/>
          <a:p>
            <a:r>
              <a:rPr lang="en-US" sz="2400" dirty="0" smtClean="0">
                <a:solidFill>
                  <a:srgbClr val="FF0000"/>
                </a:solidFill>
              </a:rPr>
              <a:t>Geometric coordinates of water surface</a:t>
            </a:r>
            <a:endParaRPr lang="en-US" dirty="0">
              <a:solidFill>
                <a:srgbClr val="FF0000"/>
              </a:solidFill>
            </a:endParaRPr>
          </a:p>
        </p:txBody>
      </p:sp>
      <p:sp>
        <p:nvSpPr>
          <p:cNvPr id="2" name="Date Placeholder 1"/>
          <p:cNvSpPr>
            <a:spLocks noGrp="1"/>
          </p:cNvSpPr>
          <p:nvPr>
            <p:ph type="dt" sz="half" idx="10"/>
          </p:nvPr>
        </p:nvSpPr>
        <p:spPr>
          <a:xfrm>
            <a:off x="457199" y="6356350"/>
            <a:ext cx="3064763" cy="365125"/>
          </a:xfrm>
        </p:spPr>
        <p:txBody>
          <a:bodyPr/>
          <a:lstStyle/>
          <a:p>
            <a:pPr>
              <a:defRPr/>
            </a:pPr>
            <a:r>
              <a:rPr lang="en-US" smtClean="0"/>
              <a:t>G52A-08 in Session G52A: 1020-1220                                        Independence A-C - Marriott Marquis</a:t>
            </a:r>
            <a:endParaRPr lang="en-US" dirty="0"/>
          </a:p>
        </p:txBody>
      </p:sp>
      <p:sp>
        <p:nvSpPr>
          <p:cNvPr id="3" name="Footer Placeholder 2"/>
          <p:cNvSpPr>
            <a:spLocks noGrp="1"/>
          </p:cNvSpPr>
          <p:nvPr>
            <p:ph type="ftr" sz="quarter" idx="11"/>
          </p:nvPr>
        </p:nvSpPr>
        <p:spPr/>
        <p:txBody>
          <a:bodyPr/>
          <a:lstStyle/>
          <a:p>
            <a:pPr>
              <a:defRPr/>
            </a:pPr>
            <a:r>
              <a:rPr lang="en-US" smtClean="0"/>
              <a:t>AGU Fall Meeting    10-14 December 2018  Washington, D.C.</a:t>
            </a:r>
            <a:endParaRPr lang="en-US"/>
          </a:p>
        </p:txBody>
      </p:sp>
      <p:sp>
        <p:nvSpPr>
          <p:cNvPr id="4" name="Slide Number Placeholder 3"/>
          <p:cNvSpPr>
            <a:spLocks noGrp="1"/>
          </p:cNvSpPr>
          <p:nvPr>
            <p:ph type="sldNum" sz="quarter" idx="12"/>
          </p:nvPr>
        </p:nvSpPr>
        <p:spPr/>
        <p:txBody>
          <a:bodyPr/>
          <a:lstStyle/>
          <a:p>
            <a:pPr>
              <a:defRPr/>
            </a:pPr>
            <a:fld id="{236A621D-B3D1-422D-955B-1C2DBCF4FF1D}" type="slidenum">
              <a:rPr lang="en-US" smtClean="0"/>
              <a:pPr>
                <a:defRPr/>
              </a:pPr>
              <a:t>14</a:t>
            </a:fld>
            <a:endParaRPr lang="en-US"/>
          </a:p>
        </p:txBody>
      </p:sp>
    </p:spTree>
    <p:extLst>
      <p:ext uri="{BB962C8B-B14F-4D97-AF65-F5344CB8AC3E}">
        <p14:creationId xmlns:p14="http://schemas.microsoft.com/office/powerpoint/2010/main" val="3726806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7" grpId="0" animBg="1"/>
      <p:bldP spid="57" grpId="1" animBg="1"/>
      <p:bldP spid="71" grpId="0"/>
      <p:bldP spid="71" grpId="1"/>
      <p:bldP spid="72" grpId="0"/>
      <p:bldP spid="72" grpId="1"/>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GPS Campaign Comparisons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Solutions from same geometric data:</a:t>
            </a:r>
          </a:p>
          <a:p>
            <a:pPr lvl="1"/>
            <a:r>
              <a:rPr lang="en-US" dirty="0" smtClean="0"/>
              <a:t>Canadian Bernese (Mike </a:t>
            </a:r>
            <a:r>
              <a:rPr lang="en-US" dirty="0" err="1" smtClean="0"/>
              <a:t>Craymer</a:t>
            </a:r>
            <a:r>
              <a:rPr lang="en-US" dirty="0" smtClean="0"/>
              <a:t>)</a:t>
            </a:r>
          </a:p>
          <a:p>
            <a:pPr lvl="1"/>
            <a:r>
              <a:rPr lang="en-US" dirty="0" smtClean="0"/>
              <a:t>US PAGE-NT/ADJUST (Dan Callahan)</a:t>
            </a:r>
          </a:p>
          <a:p>
            <a:pPr lvl="1"/>
            <a:r>
              <a:rPr lang="en-US" dirty="0" smtClean="0"/>
              <a:t>US Modified OPUS Projects (Dan </a:t>
            </a:r>
            <a:r>
              <a:rPr lang="en-US" dirty="0" err="1" smtClean="0"/>
              <a:t>Gillins</a:t>
            </a:r>
            <a:r>
              <a:rPr lang="en-US" dirty="0" smtClean="0"/>
              <a:t>)</a:t>
            </a:r>
            <a:endParaRPr lang="en-US" dirty="0"/>
          </a:p>
          <a:p>
            <a:r>
              <a:rPr lang="en-US" dirty="0" smtClean="0"/>
              <a:t>Majority within </a:t>
            </a:r>
            <a:r>
              <a:rPr lang="en-US" dirty="0"/>
              <a:t>0.3 cm </a:t>
            </a:r>
            <a:r>
              <a:rPr lang="en-US" dirty="0" smtClean="0"/>
              <a:t>hor. &amp; 1.0 </a:t>
            </a:r>
            <a:r>
              <a:rPr lang="en-US" dirty="0"/>
              <a:t>cm </a:t>
            </a:r>
            <a:r>
              <a:rPr lang="en-US" dirty="0" smtClean="0"/>
              <a:t>vert. </a:t>
            </a:r>
          </a:p>
          <a:p>
            <a:r>
              <a:rPr lang="en-US" dirty="0" smtClean="0"/>
              <a:t>Nearly all were 1.0 cm hor. &amp; 2.5 cm vert.</a:t>
            </a:r>
          </a:p>
          <a:p>
            <a:r>
              <a:rPr lang="en-US" dirty="0" smtClean="0"/>
              <a:t>Five outliers exceeded this (GLER, ESSE, FTWB, RETA, FTWA)</a:t>
            </a:r>
          </a:p>
          <a:p>
            <a:r>
              <a:rPr lang="en-US" dirty="0">
                <a:solidFill>
                  <a:srgbClr val="FF0000"/>
                </a:solidFill>
              </a:rPr>
              <a:t>U</a:t>
            </a:r>
            <a:r>
              <a:rPr lang="en-US" dirty="0" smtClean="0">
                <a:solidFill>
                  <a:srgbClr val="FF0000"/>
                </a:solidFill>
              </a:rPr>
              <a:t>ncertainties of 1-3 cm for dynamic heights</a:t>
            </a:r>
          </a:p>
        </p:txBody>
      </p:sp>
      <p:sp>
        <p:nvSpPr>
          <p:cNvPr id="4" name="Date Placeholder 3"/>
          <p:cNvSpPr>
            <a:spLocks noGrp="1"/>
          </p:cNvSpPr>
          <p:nvPr>
            <p:ph type="dt" sz="half" idx="10"/>
          </p:nvPr>
        </p:nvSpPr>
        <p:spPr>
          <a:xfrm>
            <a:off x="457200" y="6356350"/>
            <a:ext cx="3048000" cy="365125"/>
          </a:xfrm>
        </p:spPr>
        <p:txBody>
          <a:bodyPr/>
          <a:lstStyle/>
          <a:p>
            <a:pPr>
              <a:defRPr/>
            </a:pPr>
            <a:r>
              <a:rPr lang="en-US" smtClean="0"/>
              <a:t>G52A-08 in Session G52A: 1020-1220                                        Independence A-C - Marriott Marquis</a:t>
            </a:r>
            <a:endParaRPr lang="en-US" dirty="0"/>
          </a:p>
        </p:txBody>
      </p:sp>
      <p:sp>
        <p:nvSpPr>
          <p:cNvPr id="5" name="Footer Placeholder 4"/>
          <p:cNvSpPr>
            <a:spLocks noGrp="1"/>
          </p:cNvSpPr>
          <p:nvPr>
            <p:ph type="ftr" sz="quarter" idx="11"/>
          </p:nvPr>
        </p:nvSpPr>
        <p:spPr/>
        <p:txBody>
          <a:body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15</a:t>
            </a:fld>
            <a:endParaRPr lang="en-US"/>
          </a:p>
        </p:txBody>
      </p:sp>
    </p:spTree>
    <p:extLst>
      <p:ext uri="{BB962C8B-B14F-4D97-AF65-F5344CB8AC3E}">
        <p14:creationId xmlns:p14="http://schemas.microsoft.com/office/powerpoint/2010/main" val="1282978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Blueprint Part 2</a:t>
            </a:r>
            <a:endParaRPr lang="en-US" dirty="0"/>
          </a:p>
        </p:txBody>
      </p:sp>
      <p:sp>
        <p:nvSpPr>
          <p:cNvPr id="13" name="Content Placeholder 12"/>
          <p:cNvSpPr>
            <a:spLocks noGrp="1"/>
          </p:cNvSpPr>
          <p:nvPr>
            <p:ph sz="half" idx="1"/>
          </p:nvPr>
        </p:nvSpPr>
        <p:spPr>
          <a:xfrm>
            <a:off x="457200" y="1295400"/>
            <a:ext cx="8229600" cy="4525963"/>
          </a:xfrm>
        </p:spPr>
        <p:txBody>
          <a:bodyPr/>
          <a:lstStyle/>
          <a:p>
            <a:r>
              <a:rPr lang="en-US" dirty="0"/>
              <a:t>North American-Pacific Geopotential Datum of 2022 (NAPGD2022</a:t>
            </a:r>
            <a:r>
              <a:rPr lang="en-US" dirty="0" smtClean="0"/>
              <a:t>)</a:t>
            </a:r>
          </a:p>
          <a:p>
            <a:r>
              <a:rPr lang="en-US" dirty="0" smtClean="0"/>
              <a:t>Four primary products: </a:t>
            </a:r>
            <a:endParaRPr lang="en-US" dirty="0"/>
          </a:p>
          <a:p>
            <a:pPr lvl="1"/>
            <a:r>
              <a:rPr lang="en-US" i="1" dirty="0" smtClean="0"/>
              <a:t>A </a:t>
            </a:r>
            <a:r>
              <a:rPr lang="en-US" i="1" dirty="0"/>
              <a:t>global model </a:t>
            </a:r>
            <a:r>
              <a:rPr lang="en-US" i="1" dirty="0" smtClean="0"/>
              <a:t>(5’)- GM2022</a:t>
            </a:r>
            <a:endParaRPr lang="en-US" dirty="0"/>
          </a:p>
          <a:p>
            <a:pPr lvl="1"/>
            <a:r>
              <a:rPr lang="en-US" i="1" dirty="0" smtClean="0"/>
              <a:t>Regional geoids (1’) - GEOID2022 </a:t>
            </a:r>
            <a:endParaRPr lang="en-US" dirty="0"/>
          </a:p>
          <a:p>
            <a:pPr lvl="1"/>
            <a:r>
              <a:rPr lang="en-US" i="1" dirty="0" smtClean="0"/>
              <a:t>Regional </a:t>
            </a:r>
            <a:r>
              <a:rPr lang="en-US" i="1" dirty="0" err="1" smtClean="0"/>
              <a:t>DoV’s</a:t>
            </a:r>
            <a:r>
              <a:rPr lang="en-US" i="1" dirty="0" smtClean="0"/>
              <a:t> (1’) - DEFLEC2022</a:t>
            </a:r>
            <a:endParaRPr lang="en-US" dirty="0"/>
          </a:p>
          <a:p>
            <a:pPr lvl="1"/>
            <a:r>
              <a:rPr lang="en-US" i="1" dirty="0"/>
              <a:t>S</a:t>
            </a:r>
            <a:r>
              <a:rPr lang="en-US" i="1" dirty="0" smtClean="0"/>
              <a:t>urface </a:t>
            </a:r>
            <a:r>
              <a:rPr lang="en-US" i="1" dirty="0"/>
              <a:t>gravity  </a:t>
            </a:r>
            <a:r>
              <a:rPr lang="en-US" i="1" dirty="0" smtClean="0"/>
              <a:t>(1’) - GRAV2022</a:t>
            </a:r>
          </a:p>
          <a:p>
            <a:r>
              <a:rPr lang="en-US" i="1" dirty="0" smtClean="0"/>
              <a:t>Three regions:</a:t>
            </a:r>
          </a:p>
          <a:p>
            <a:pPr lvl="1"/>
            <a:r>
              <a:rPr lang="en-US" i="1" dirty="0" smtClean="0"/>
              <a:t>North America</a:t>
            </a:r>
          </a:p>
          <a:p>
            <a:pPr lvl="1"/>
            <a:r>
              <a:rPr lang="en-US" i="1" dirty="0" smtClean="0"/>
              <a:t>American Samoa</a:t>
            </a:r>
          </a:p>
          <a:p>
            <a:pPr lvl="1"/>
            <a:r>
              <a:rPr lang="en-US" i="1" dirty="0" smtClean="0"/>
              <a:t>Guam/CNMI</a:t>
            </a:r>
            <a:endParaRPr lang="en-US" dirty="0"/>
          </a:p>
          <a:p>
            <a:endParaRPr lang="en-US" dirty="0"/>
          </a:p>
        </p:txBody>
      </p:sp>
      <p:sp>
        <p:nvSpPr>
          <p:cNvPr id="4" name="Date Placeholder 3"/>
          <p:cNvSpPr>
            <a:spLocks noGrp="1"/>
          </p:cNvSpPr>
          <p:nvPr>
            <p:ph type="dt" sz="half" idx="10"/>
          </p:nvPr>
        </p:nvSpPr>
        <p:spPr>
          <a:xfrm>
            <a:off x="457200" y="6356350"/>
            <a:ext cx="3048000" cy="365125"/>
          </a:xfrm>
        </p:spPr>
        <p:txBody>
          <a:bodyPr/>
          <a:lstStyle/>
          <a:p>
            <a:pPr>
              <a:defRPr/>
            </a:pPr>
            <a:r>
              <a:rPr lang="en-US" smtClean="0"/>
              <a:t>G52A-08 in Session G52A: 1020-1220                                        Independence A-C - Marriott Marquis</a:t>
            </a:r>
            <a:endParaRPr lang="en-US" dirty="0"/>
          </a:p>
        </p:txBody>
      </p:sp>
      <p:sp>
        <p:nvSpPr>
          <p:cNvPr id="5" name="Footer Placeholder 4"/>
          <p:cNvSpPr>
            <a:spLocks noGrp="1"/>
          </p:cNvSpPr>
          <p:nvPr>
            <p:ph type="ftr" sz="quarter" idx="11"/>
          </p:nvPr>
        </p:nvSpPr>
        <p:spPr/>
        <p:txBody>
          <a:body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16</a:t>
            </a:fld>
            <a:endParaRPr lang="en-US"/>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28433" y="1798637"/>
            <a:ext cx="3082167" cy="4525963"/>
          </a:xfrm>
        </p:spPr>
      </p:pic>
      <p:sp>
        <p:nvSpPr>
          <p:cNvPr id="7" name="Rectangle 6"/>
          <p:cNvSpPr/>
          <p:nvPr/>
        </p:nvSpPr>
        <p:spPr>
          <a:xfrm>
            <a:off x="914400" y="2819400"/>
            <a:ext cx="4537832"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4399" y="3276600"/>
            <a:ext cx="4537833"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14400" y="5029200"/>
            <a:ext cx="4537832"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450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971800" cy="365125"/>
          </a:xfrm>
        </p:spPr>
        <p:txBody>
          <a:bodyPr/>
          <a:lstStyle/>
          <a:p>
            <a:pPr>
              <a:defRPr/>
            </a:pPr>
            <a:r>
              <a:rPr lang="en-US" smtClean="0"/>
              <a:t>G52A-08 in Session G52A: 1020-1220                                        Independence A-C - Marriott Marquis</a:t>
            </a:r>
            <a:endParaRPr lang="en-US" dirty="0"/>
          </a:p>
        </p:txBody>
      </p:sp>
      <p:sp>
        <p:nvSpPr>
          <p:cNvPr id="5" name="Footer Placeholder 4"/>
          <p:cNvSpPr>
            <a:spLocks noGrp="1"/>
          </p:cNvSpPr>
          <p:nvPr>
            <p:ph type="ftr" sz="quarter" idx="11"/>
          </p:nvPr>
        </p:nvSpPr>
        <p:spPr/>
        <p:txBody>
          <a:body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17</a:t>
            </a:fld>
            <a:endParaRPr lang="en-US"/>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877" y="519704"/>
            <a:ext cx="8827723" cy="5804896"/>
          </a:xfrm>
        </p:spPr>
      </p:pic>
    </p:spTree>
    <p:extLst>
      <p:ext uri="{BB962C8B-B14F-4D97-AF65-F5344CB8AC3E}">
        <p14:creationId xmlns:p14="http://schemas.microsoft.com/office/powerpoint/2010/main" val="2942767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Aspects</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Need 1’ resolution</a:t>
            </a:r>
            <a:r>
              <a:rPr lang="en-US" baseline="30000" dirty="0" smtClean="0"/>
              <a:t>(1)</a:t>
            </a:r>
            <a:r>
              <a:rPr lang="en-US" dirty="0" smtClean="0"/>
              <a:t> (d/o 10,800) SHM</a:t>
            </a:r>
          </a:p>
          <a:p>
            <a:r>
              <a:rPr lang="en-US" dirty="0" smtClean="0"/>
              <a:t>Only have 5’ resolution </a:t>
            </a:r>
            <a:r>
              <a:rPr lang="en-US" baseline="30000" dirty="0" smtClean="0"/>
              <a:t>(2)</a:t>
            </a:r>
            <a:r>
              <a:rPr lang="en-US" dirty="0" smtClean="0"/>
              <a:t> (d/o 2160) SHM plus 1’ geoid grid</a:t>
            </a:r>
            <a:endParaRPr lang="en-US" dirty="0"/>
          </a:p>
        </p:txBody>
      </p:sp>
      <p:sp>
        <p:nvSpPr>
          <p:cNvPr id="4" name="Date Placeholder 3"/>
          <p:cNvSpPr>
            <a:spLocks noGrp="1"/>
          </p:cNvSpPr>
          <p:nvPr>
            <p:ph type="dt" sz="half" idx="10"/>
          </p:nvPr>
        </p:nvSpPr>
        <p:spPr>
          <a:xfrm>
            <a:off x="457200" y="6356350"/>
            <a:ext cx="3124200" cy="365125"/>
          </a:xfrm>
        </p:spPr>
        <p:txBody>
          <a:bodyPr/>
          <a:lstStyle/>
          <a:p>
            <a:pPr>
              <a:defRPr/>
            </a:pPr>
            <a:r>
              <a:rPr lang="en-US" smtClean="0"/>
              <a:t>G52A-08 in Session G52A: 1020-1220                                        Independence A-C - Marriott Marquis</a:t>
            </a:r>
            <a:endParaRPr lang="en-US" dirty="0"/>
          </a:p>
        </p:txBody>
      </p:sp>
      <p:sp>
        <p:nvSpPr>
          <p:cNvPr id="5" name="Footer Placeholder 4"/>
          <p:cNvSpPr>
            <a:spLocks noGrp="1"/>
          </p:cNvSpPr>
          <p:nvPr>
            <p:ph type="ftr" sz="quarter" idx="11"/>
          </p:nvPr>
        </p:nvSpPr>
        <p:spPr/>
        <p:txBody>
          <a:body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18</a:t>
            </a:fld>
            <a:endParaRPr lang="en-US"/>
          </a:p>
        </p:txBody>
      </p:sp>
      <p:sp>
        <p:nvSpPr>
          <p:cNvPr id="10" name="Arc 9"/>
          <p:cNvSpPr/>
          <p:nvPr/>
        </p:nvSpPr>
        <p:spPr>
          <a:xfrm>
            <a:off x="457200" y="4724400"/>
            <a:ext cx="7183231" cy="1295400"/>
          </a:xfrm>
          <a:prstGeom prst="arc">
            <a:avLst>
              <a:gd name="adj1" fmla="val 10835001"/>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22570" y="3817900"/>
            <a:ext cx="7010400" cy="982700"/>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09600" y="3429000"/>
            <a:ext cx="7010400" cy="754100"/>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09600" y="3048000"/>
            <a:ext cx="7010400" cy="609394"/>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600" y="2743200"/>
            <a:ext cx="7010400" cy="410956"/>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54502" y="5086906"/>
            <a:ext cx="1018227" cy="369332"/>
          </a:xfrm>
          <a:prstGeom prst="rect">
            <a:avLst/>
          </a:prstGeom>
          <a:noFill/>
        </p:spPr>
        <p:txBody>
          <a:bodyPr wrap="none" rtlCol="0">
            <a:spAutoFit/>
          </a:bodyPr>
          <a:lstStyle/>
          <a:p>
            <a:r>
              <a:rPr lang="en-US" dirty="0" smtClean="0"/>
              <a:t>ellipsoid</a:t>
            </a:r>
            <a:endParaRPr lang="en-US" dirty="0"/>
          </a:p>
        </p:txBody>
      </p:sp>
      <p:sp>
        <p:nvSpPr>
          <p:cNvPr id="16" name="TextBox 15"/>
          <p:cNvSpPr txBox="1"/>
          <p:nvPr/>
        </p:nvSpPr>
        <p:spPr>
          <a:xfrm>
            <a:off x="7556770" y="4559348"/>
            <a:ext cx="1295400" cy="369332"/>
          </a:xfrm>
          <a:prstGeom prst="rect">
            <a:avLst/>
          </a:prstGeom>
          <a:noFill/>
        </p:spPr>
        <p:txBody>
          <a:bodyPr wrap="square" rtlCol="0">
            <a:spAutoFit/>
          </a:bodyPr>
          <a:lstStyle/>
          <a:p>
            <a:r>
              <a:rPr lang="en-US" dirty="0" smtClean="0"/>
              <a:t>C</a:t>
            </a:r>
            <a:r>
              <a:rPr lang="en-US" baseline="-25000" dirty="0" smtClean="0"/>
              <a:t>0</a:t>
            </a:r>
            <a:r>
              <a:rPr lang="en-US" dirty="0" smtClean="0"/>
              <a:t> (geoid)</a:t>
            </a:r>
            <a:endParaRPr lang="en-US" dirty="0"/>
          </a:p>
        </p:txBody>
      </p:sp>
      <p:sp>
        <p:nvSpPr>
          <p:cNvPr id="17" name="TextBox 16"/>
          <p:cNvSpPr txBox="1"/>
          <p:nvPr/>
        </p:nvSpPr>
        <p:spPr>
          <a:xfrm>
            <a:off x="7580899" y="4033642"/>
            <a:ext cx="457200" cy="369332"/>
          </a:xfrm>
          <a:prstGeom prst="rect">
            <a:avLst/>
          </a:prstGeom>
          <a:noFill/>
        </p:spPr>
        <p:txBody>
          <a:bodyPr wrap="square" rtlCol="0">
            <a:spAutoFit/>
          </a:bodyPr>
          <a:lstStyle/>
          <a:p>
            <a:r>
              <a:rPr lang="en-US" dirty="0" smtClean="0"/>
              <a:t>C</a:t>
            </a:r>
            <a:r>
              <a:rPr lang="en-US" baseline="-25000" dirty="0" smtClean="0"/>
              <a:t>1</a:t>
            </a:r>
            <a:endParaRPr lang="en-US" baseline="-25000" dirty="0"/>
          </a:p>
        </p:txBody>
      </p:sp>
      <p:sp>
        <p:nvSpPr>
          <p:cNvPr id="18" name="TextBox 17"/>
          <p:cNvSpPr txBox="1"/>
          <p:nvPr/>
        </p:nvSpPr>
        <p:spPr>
          <a:xfrm>
            <a:off x="7620000" y="3429000"/>
            <a:ext cx="457200" cy="369332"/>
          </a:xfrm>
          <a:prstGeom prst="rect">
            <a:avLst/>
          </a:prstGeom>
          <a:noFill/>
        </p:spPr>
        <p:txBody>
          <a:bodyPr wrap="square" rtlCol="0">
            <a:spAutoFit/>
          </a:bodyPr>
          <a:lstStyle/>
          <a:p>
            <a:r>
              <a:rPr lang="en-US" dirty="0" smtClean="0"/>
              <a:t>C</a:t>
            </a:r>
            <a:r>
              <a:rPr lang="en-US" baseline="-25000" dirty="0" smtClean="0"/>
              <a:t>2</a:t>
            </a:r>
            <a:endParaRPr lang="en-US" baseline="-25000" dirty="0"/>
          </a:p>
        </p:txBody>
      </p:sp>
      <p:sp>
        <p:nvSpPr>
          <p:cNvPr id="19" name="TextBox 18"/>
          <p:cNvSpPr txBox="1"/>
          <p:nvPr/>
        </p:nvSpPr>
        <p:spPr>
          <a:xfrm>
            <a:off x="7620000" y="2971800"/>
            <a:ext cx="457200" cy="369332"/>
          </a:xfrm>
          <a:prstGeom prst="rect">
            <a:avLst/>
          </a:prstGeom>
          <a:noFill/>
        </p:spPr>
        <p:txBody>
          <a:bodyPr wrap="square" rtlCol="0">
            <a:spAutoFit/>
          </a:bodyPr>
          <a:lstStyle/>
          <a:p>
            <a:r>
              <a:rPr lang="en-US" dirty="0" smtClean="0"/>
              <a:t>C</a:t>
            </a:r>
            <a:r>
              <a:rPr lang="en-US" baseline="-25000" dirty="0" smtClean="0"/>
              <a:t>3</a:t>
            </a:r>
            <a:endParaRPr lang="en-US" baseline="-25000" dirty="0"/>
          </a:p>
        </p:txBody>
      </p:sp>
      <p:sp>
        <p:nvSpPr>
          <p:cNvPr id="20" name="Oval 19"/>
          <p:cNvSpPr/>
          <p:nvPr/>
        </p:nvSpPr>
        <p:spPr>
          <a:xfrm rot="20992107">
            <a:off x="1219200" y="2822814"/>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560707">
            <a:off x="3419232" y="3057050"/>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615493">
            <a:off x="5552832" y="3663435"/>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6200" y="5410200"/>
            <a:ext cx="9069534" cy="923330"/>
          </a:xfrm>
          <a:prstGeom prst="rect">
            <a:avLst/>
          </a:prstGeom>
          <a:noFill/>
        </p:spPr>
        <p:txBody>
          <a:bodyPr wrap="none" rtlCol="0">
            <a:spAutoFit/>
          </a:bodyPr>
          <a:lstStyle/>
          <a:p>
            <a:r>
              <a:rPr lang="en-US" dirty="0" smtClean="0"/>
              <a:t>Notes: (1) Previous analysis shows that omission from &gt; 1’ resolution exceeds cm-leve</a:t>
            </a:r>
            <a:r>
              <a:rPr lang="en-US" dirty="0"/>
              <a:t>l</a:t>
            </a:r>
            <a:endParaRPr lang="en-US" dirty="0" smtClean="0"/>
          </a:p>
          <a:p>
            <a:r>
              <a:rPr lang="en-US" dirty="0"/>
              <a:t> </a:t>
            </a:r>
            <a:r>
              <a:rPr lang="en-US" dirty="0" smtClean="0"/>
              <a:t>           (2) xGEOID17B available at </a:t>
            </a:r>
            <a:r>
              <a:rPr lang="en-US" dirty="0">
                <a:hlinkClick r:id="rId2"/>
              </a:rPr>
              <a:t>https://beta.ngs.noaa.gov/GEOID/xGEOID17/</a:t>
            </a:r>
            <a:r>
              <a:rPr lang="en-US" dirty="0"/>
              <a:t> </a:t>
            </a:r>
            <a:endParaRPr lang="en-US" dirty="0" smtClean="0"/>
          </a:p>
          <a:p>
            <a:r>
              <a:rPr lang="en-US" dirty="0"/>
              <a:t> </a:t>
            </a:r>
            <a:r>
              <a:rPr lang="en-US" dirty="0" smtClean="0"/>
              <a:t>           (3) W</a:t>
            </a:r>
            <a:r>
              <a:rPr lang="en-US" baseline="-25000" dirty="0" smtClean="0"/>
              <a:t>0</a:t>
            </a:r>
            <a:r>
              <a:rPr lang="en-US" dirty="0" smtClean="0"/>
              <a:t> by is defined as 62,636,856.00 m</a:t>
            </a:r>
            <a:r>
              <a:rPr lang="en-US" baseline="30000" dirty="0" smtClean="0"/>
              <a:t>2</a:t>
            </a:r>
            <a:r>
              <a:rPr lang="en-US" dirty="0" smtClean="0"/>
              <a:t>/s</a:t>
            </a:r>
            <a:r>
              <a:rPr lang="en-US" baseline="30000" dirty="0" smtClean="0"/>
              <a:t>2</a:t>
            </a:r>
            <a:endParaRPr lang="en-US" baseline="30000" dirty="0"/>
          </a:p>
        </p:txBody>
      </p:sp>
      <p:sp>
        <p:nvSpPr>
          <p:cNvPr id="31" name="Arc 30"/>
          <p:cNvSpPr/>
          <p:nvPr/>
        </p:nvSpPr>
        <p:spPr>
          <a:xfrm rot="21007867">
            <a:off x="2088962" y="4022665"/>
            <a:ext cx="314568" cy="1612640"/>
          </a:xfrm>
          <a:prstGeom prst="arc">
            <a:avLst>
              <a:gd name="adj1" fmla="val 160166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362200" y="4419600"/>
            <a:ext cx="636713" cy="369332"/>
          </a:xfrm>
          <a:prstGeom prst="rect">
            <a:avLst/>
          </a:prstGeom>
          <a:noFill/>
        </p:spPr>
        <p:txBody>
          <a:bodyPr wrap="none" rtlCol="0">
            <a:spAutoFit/>
          </a:bodyPr>
          <a:lstStyle/>
          <a:p>
            <a:r>
              <a:rPr lang="en-US" dirty="0" smtClean="0"/>
              <a:t>N </a:t>
            </a:r>
            <a:r>
              <a:rPr lang="en-US" baseline="-25000" dirty="0" smtClean="0"/>
              <a:t>(1’)</a:t>
            </a:r>
            <a:endParaRPr lang="en-US" baseline="-25000" dirty="0"/>
          </a:p>
        </p:txBody>
      </p:sp>
      <p:sp>
        <p:nvSpPr>
          <p:cNvPr id="32" name="TextBox 31"/>
          <p:cNvSpPr txBox="1"/>
          <p:nvPr/>
        </p:nvSpPr>
        <p:spPr>
          <a:xfrm>
            <a:off x="1725487" y="4419600"/>
            <a:ext cx="636713" cy="369332"/>
          </a:xfrm>
          <a:prstGeom prst="rect">
            <a:avLst/>
          </a:prstGeom>
          <a:noFill/>
        </p:spPr>
        <p:txBody>
          <a:bodyPr wrap="none" rtlCol="0">
            <a:spAutoFit/>
          </a:bodyPr>
          <a:lstStyle/>
          <a:p>
            <a:r>
              <a:rPr lang="en-US" dirty="0" smtClean="0"/>
              <a:t>N </a:t>
            </a:r>
            <a:r>
              <a:rPr lang="en-US" baseline="-25000" dirty="0" smtClean="0"/>
              <a:t>(5’)</a:t>
            </a:r>
            <a:endParaRPr lang="en-US" baseline="-25000" dirty="0"/>
          </a:p>
        </p:txBody>
      </p:sp>
      <p:sp>
        <p:nvSpPr>
          <p:cNvPr id="8" name="TextBox 7"/>
          <p:cNvSpPr txBox="1"/>
          <p:nvPr/>
        </p:nvSpPr>
        <p:spPr>
          <a:xfrm>
            <a:off x="759029" y="2962792"/>
            <a:ext cx="1101584" cy="369332"/>
          </a:xfrm>
          <a:prstGeom prst="rect">
            <a:avLst/>
          </a:prstGeom>
          <a:noFill/>
        </p:spPr>
        <p:txBody>
          <a:bodyPr wrap="none" rtlCol="0">
            <a:spAutoFit/>
          </a:bodyPr>
          <a:lstStyle/>
          <a:p>
            <a:r>
              <a:rPr lang="en-US" dirty="0" smtClean="0"/>
              <a:t>W</a:t>
            </a:r>
            <a:r>
              <a:rPr lang="en-US" baseline="-25000" dirty="0" smtClean="0"/>
              <a:t>(5’)</a:t>
            </a:r>
            <a:r>
              <a:rPr lang="en-US" dirty="0" smtClean="0"/>
              <a:t>  </a:t>
            </a:r>
            <a:r>
              <a:rPr lang="en-US" u="sng" dirty="0" smtClean="0"/>
              <a:t>g</a:t>
            </a:r>
            <a:r>
              <a:rPr lang="en-US" baseline="-25000" dirty="0" smtClean="0"/>
              <a:t>(5’)</a:t>
            </a:r>
            <a:endParaRPr lang="en-US" baseline="-25000" dirty="0"/>
          </a:p>
        </p:txBody>
      </p:sp>
    </p:spTree>
    <p:extLst>
      <p:ext uri="{BB962C8B-B14F-4D97-AF65-F5344CB8AC3E}">
        <p14:creationId xmlns:p14="http://schemas.microsoft.com/office/powerpoint/2010/main" val="2508881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Heights on the Lakes</a:t>
            </a:r>
            <a:endParaRPr lang="en-US" dirty="0"/>
          </a:p>
        </p:txBody>
      </p:sp>
      <p:sp>
        <p:nvSpPr>
          <p:cNvPr id="3" name="Date Placeholder 2"/>
          <p:cNvSpPr>
            <a:spLocks noGrp="1"/>
          </p:cNvSpPr>
          <p:nvPr>
            <p:ph type="dt" sz="half" idx="10"/>
          </p:nvPr>
        </p:nvSpPr>
        <p:spPr>
          <a:xfrm>
            <a:off x="457200" y="6356350"/>
            <a:ext cx="2971800" cy="365125"/>
          </a:xfrm>
        </p:spPr>
        <p:txBody>
          <a:bodyPr/>
          <a:lstStyle/>
          <a:p>
            <a:pPr>
              <a:defRPr/>
            </a:pPr>
            <a:r>
              <a:rPr lang="en-US" smtClean="0"/>
              <a:t>G52A-08 in Session G52A: 1020-1220                                        Independence A-C - Marriott Marquis</a:t>
            </a:r>
            <a:endParaRPr lang="en-US" dirty="0"/>
          </a:p>
        </p:txBody>
      </p:sp>
      <p:sp>
        <p:nvSpPr>
          <p:cNvPr id="5" name="Footer Placeholder 4"/>
          <p:cNvSpPr>
            <a:spLocks noGrp="1"/>
          </p:cNvSpPr>
          <p:nvPr>
            <p:ph type="ftr" sz="quarter" idx="11"/>
          </p:nvPr>
        </p:nvSpPr>
        <p:spPr/>
        <p:txBody>
          <a:body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93" y="1143001"/>
            <a:ext cx="7723707" cy="5192610"/>
          </a:xfrm>
          <a:prstGeom prst="rect">
            <a:avLst/>
          </a:prstGeom>
        </p:spPr>
      </p:pic>
    </p:spTree>
    <p:extLst>
      <p:ext uri="{BB962C8B-B14F-4D97-AF65-F5344CB8AC3E}">
        <p14:creationId xmlns:p14="http://schemas.microsoft.com/office/powerpoint/2010/main" val="3919667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HC vs. NAVD 88 Datum Defect</a:t>
            </a:r>
          </a:p>
        </p:txBody>
      </p:sp>
      <p:pic>
        <p:nvPicPr>
          <p:cNvPr id="143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865313"/>
            <a:ext cx="8229600" cy="39957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a:xfrm>
            <a:off x="457200" y="6356350"/>
            <a:ext cx="2971800" cy="365125"/>
          </a:xfrm>
        </p:spPr>
        <p:txBody>
          <a:bodyPr/>
          <a:lstStyle/>
          <a:p>
            <a:pPr>
              <a:defRPr/>
            </a:pPr>
            <a:r>
              <a:rPr lang="en-US" smtClean="0"/>
              <a:t>G52A-08 in Session G52A: 1020-1220                                        Independence A-C - Marriott Marquis</a:t>
            </a:r>
            <a:endParaRPr lang="en-US" dirty="0"/>
          </a:p>
        </p:txBody>
      </p:sp>
      <p:sp>
        <p:nvSpPr>
          <p:cNvPr id="3" name="Footer Placeholder 2"/>
          <p:cNvSpPr>
            <a:spLocks noGrp="1"/>
          </p:cNvSpPr>
          <p:nvPr>
            <p:ph type="ftr" sz="quarter" idx="11"/>
          </p:nvPr>
        </p:nvSpPr>
        <p:spPr/>
        <p:txBody>
          <a:bodyPr/>
          <a:lstStyle/>
          <a:p>
            <a:pPr>
              <a:defRPr/>
            </a:pPr>
            <a:r>
              <a:rPr lang="en-US" dirty="0" smtClean="0"/>
              <a:t>AGU Fall Meeting    10-14 December 2018  Washington, D.C.</a:t>
            </a:r>
            <a:endParaRPr lang="en-US" dirty="0"/>
          </a:p>
        </p:txBody>
      </p:sp>
      <p:sp>
        <p:nvSpPr>
          <p:cNvPr id="4" name="Slide Number Placeholder 3"/>
          <p:cNvSpPr>
            <a:spLocks noGrp="1"/>
          </p:cNvSpPr>
          <p:nvPr>
            <p:ph type="sldNum" sz="quarter" idx="12"/>
          </p:nvPr>
        </p:nvSpPr>
        <p:spPr/>
        <p:txBody>
          <a:bodyPr/>
          <a:lstStyle/>
          <a:p>
            <a:pPr>
              <a:defRPr/>
            </a:pPr>
            <a:fld id="{236A621D-B3D1-422D-955B-1C2DBCF4FF1D}" type="slidenum">
              <a:rPr lang="en-US" smtClean="0"/>
              <a:pPr>
                <a:defRPr/>
              </a:pPr>
              <a:t>2</a:t>
            </a:fld>
            <a:endParaRPr lang="en-US"/>
          </a:p>
        </p:txBody>
      </p:sp>
    </p:spTree>
    <p:extLst>
      <p:ext uri="{BB962C8B-B14F-4D97-AF65-F5344CB8AC3E}">
        <p14:creationId xmlns:p14="http://schemas.microsoft.com/office/powerpoint/2010/main" val="1229756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GL WLS Stations</a:t>
            </a:r>
          </a:p>
        </p:txBody>
      </p:sp>
      <p:sp>
        <p:nvSpPr>
          <p:cNvPr id="2" name="Date Placeholder 1"/>
          <p:cNvSpPr>
            <a:spLocks noGrp="1"/>
          </p:cNvSpPr>
          <p:nvPr>
            <p:ph type="dt" sz="half" idx="10"/>
          </p:nvPr>
        </p:nvSpPr>
        <p:spPr>
          <a:xfrm>
            <a:off x="457200" y="6356350"/>
            <a:ext cx="2514600" cy="365125"/>
          </a:xfrm>
        </p:spPr>
        <p:txBody>
          <a:bodyPr/>
          <a:lstStyle/>
          <a:p>
            <a:pPr>
              <a:defRPr/>
            </a:pPr>
            <a:r>
              <a:rPr lang="en-US" dirty="0" smtClean="0"/>
              <a:t>G52A-08 in Session G52A: 1020-1220                                        Independence A-C - Marriott Marquis</a:t>
            </a:r>
            <a:endParaRPr lang="en-US" dirty="0"/>
          </a:p>
        </p:txBody>
      </p:sp>
      <p:sp>
        <p:nvSpPr>
          <p:cNvPr id="3" name="Footer Placeholder 2"/>
          <p:cNvSpPr>
            <a:spLocks noGrp="1"/>
          </p:cNvSpPr>
          <p:nvPr>
            <p:ph type="ftr" sz="quarter" idx="11"/>
          </p:nvPr>
        </p:nvSpPr>
        <p:spPr/>
        <p:txBody>
          <a:bodyPr/>
          <a:lstStyle/>
          <a:p>
            <a:pPr>
              <a:defRPr/>
            </a:pPr>
            <a:r>
              <a:rPr lang="en-US" smtClean="0"/>
              <a:t>AGU Fall Meeting    10-14 December 2018  Washington, D.C.</a:t>
            </a:r>
            <a:endParaRPr lang="en-US"/>
          </a:p>
        </p:txBody>
      </p:sp>
      <p:sp>
        <p:nvSpPr>
          <p:cNvPr id="4" name="Slide Number Placeholder 3"/>
          <p:cNvSpPr>
            <a:spLocks noGrp="1"/>
          </p:cNvSpPr>
          <p:nvPr>
            <p:ph type="sldNum" sz="quarter" idx="12"/>
          </p:nvPr>
        </p:nvSpPr>
        <p:spPr/>
        <p:txBody>
          <a:bodyPr/>
          <a:lstStyle/>
          <a:p>
            <a:pPr>
              <a:defRPr/>
            </a:pPr>
            <a:fld id="{236A621D-B3D1-422D-955B-1C2DBCF4FF1D}" type="slidenum">
              <a:rPr lang="en-US" smtClean="0"/>
              <a:pPr>
                <a:defRPr/>
              </a:pPr>
              <a:t>3</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294880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Plan</a:t>
            </a:r>
            <a:endParaRPr lang="en-US" dirty="0"/>
          </a:p>
        </p:txBody>
      </p:sp>
      <p:sp>
        <p:nvSpPr>
          <p:cNvPr id="3" name="Content Placeholder 2"/>
          <p:cNvSpPr>
            <a:spLocks noGrp="1"/>
          </p:cNvSpPr>
          <p:nvPr>
            <p:ph idx="1"/>
          </p:nvPr>
        </p:nvSpPr>
        <p:spPr/>
        <p:txBody>
          <a:bodyPr/>
          <a:lstStyle/>
          <a:p>
            <a:r>
              <a:rPr lang="en-US" dirty="0" smtClean="0"/>
              <a:t>Each Lake surface conforms to a specific geopotential value (W</a:t>
            </a:r>
            <a:r>
              <a:rPr lang="en-US" i="1" baseline="-25000" dirty="0" smtClean="0"/>
              <a:t>i</a:t>
            </a:r>
            <a:r>
              <a:rPr lang="en-US" dirty="0" smtClean="0"/>
              <a:t>) and dynamic height</a:t>
            </a:r>
            <a:endParaRPr lang="en-US" dirty="0"/>
          </a:p>
        </p:txBody>
      </p:sp>
      <p:sp>
        <p:nvSpPr>
          <p:cNvPr id="4" name="Date Placeholder 3"/>
          <p:cNvSpPr>
            <a:spLocks noGrp="1"/>
          </p:cNvSpPr>
          <p:nvPr>
            <p:ph type="dt" sz="half" idx="10"/>
          </p:nvPr>
        </p:nvSpPr>
        <p:spPr>
          <a:xfrm>
            <a:off x="457200" y="6356350"/>
            <a:ext cx="3095314" cy="365125"/>
          </a:xfrm>
        </p:spPr>
        <p:txBody>
          <a:bodyPr/>
          <a:lstStyle/>
          <a:p>
            <a:pPr>
              <a:defRPr/>
            </a:pPr>
            <a:r>
              <a:rPr lang="en-US" smtClean="0"/>
              <a:t>G52A-08 in Session G52A: 1020-1220                                        Independence A-C - Marriott Marquis</a:t>
            </a:r>
            <a:endParaRPr lang="en-US" dirty="0"/>
          </a:p>
        </p:txBody>
      </p:sp>
      <p:sp>
        <p:nvSpPr>
          <p:cNvPr id="5" name="Footer Placeholder 4"/>
          <p:cNvSpPr>
            <a:spLocks noGrp="1"/>
          </p:cNvSpPr>
          <p:nvPr>
            <p:ph type="ftr" sz="quarter" idx="11"/>
          </p:nvPr>
        </p:nvSpPr>
        <p:spPr/>
        <p:txBody>
          <a:body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4</a:t>
            </a:fld>
            <a:endParaRPr lang="en-US"/>
          </a:p>
        </p:txBody>
      </p:sp>
      <p:sp>
        <p:nvSpPr>
          <p:cNvPr id="10" name="Arc 9"/>
          <p:cNvSpPr/>
          <p:nvPr/>
        </p:nvSpPr>
        <p:spPr>
          <a:xfrm>
            <a:off x="457200" y="4724400"/>
            <a:ext cx="7183231" cy="1295400"/>
          </a:xfrm>
          <a:prstGeom prst="arc">
            <a:avLst>
              <a:gd name="adj1" fmla="val 10835001"/>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22570" y="3817900"/>
            <a:ext cx="7010400" cy="982700"/>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09600" y="3429000"/>
            <a:ext cx="7010400" cy="754100"/>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09600" y="3048000"/>
            <a:ext cx="7010400" cy="609394"/>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600" y="2743200"/>
            <a:ext cx="7010400" cy="410956"/>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54502" y="5086906"/>
            <a:ext cx="1018227" cy="369332"/>
          </a:xfrm>
          <a:prstGeom prst="rect">
            <a:avLst/>
          </a:prstGeom>
          <a:noFill/>
        </p:spPr>
        <p:txBody>
          <a:bodyPr wrap="none" rtlCol="0">
            <a:spAutoFit/>
          </a:bodyPr>
          <a:lstStyle/>
          <a:p>
            <a:r>
              <a:rPr lang="en-US" dirty="0" smtClean="0"/>
              <a:t>ellipsoid</a:t>
            </a:r>
            <a:endParaRPr lang="en-US" dirty="0"/>
          </a:p>
        </p:txBody>
      </p:sp>
      <p:sp>
        <p:nvSpPr>
          <p:cNvPr id="16" name="TextBox 15"/>
          <p:cNvSpPr txBox="1"/>
          <p:nvPr/>
        </p:nvSpPr>
        <p:spPr>
          <a:xfrm>
            <a:off x="7556770" y="4559348"/>
            <a:ext cx="1295400" cy="369332"/>
          </a:xfrm>
          <a:prstGeom prst="rect">
            <a:avLst/>
          </a:prstGeom>
          <a:noFill/>
        </p:spPr>
        <p:txBody>
          <a:bodyPr wrap="square" rtlCol="0">
            <a:spAutoFit/>
          </a:bodyPr>
          <a:lstStyle/>
          <a:p>
            <a:r>
              <a:rPr lang="en-US" dirty="0" smtClean="0"/>
              <a:t>C</a:t>
            </a:r>
            <a:r>
              <a:rPr lang="en-US" baseline="-25000" dirty="0" smtClean="0"/>
              <a:t>0</a:t>
            </a:r>
            <a:r>
              <a:rPr lang="en-US" dirty="0" smtClean="0"/>
              <a:t> (geoid)</a:t>
            </a:r>
            <a:endParaRPr lang="en-US" dirty="0"/>
          </a:p>
        </p:txBody>
      </p:sp>
      <p:sp>
        <p:nvSpPr>
          <p:cNvPr id="17" name="TextBox 16"/>
          <p:cNvSpPr txBox="1"/>
          <p:nvPr/>
        </p:nvSpPr>
        <p:spPr>
          <a:xfrm>
            <a:off x="7580899" y="4033642"/>
            <a:ext cx="457200" cy="369332"/>
          </a:xfrm>
          <a:prstGeom prst="rect">
            <a:avLst/>
          </a:prstGeom>
          <a:noFill/>
        </p:spPr>
        <p:txBody>
          <a:bodyPr wrap="square" rtlCol="0">
            <a:spAutoFit/>
          </a:bodyPr>
          <a:lstStyle/>
          <a:p>
            <a:r>
              <a:rPr lang="en-US" dirty="0" smtClean="0"/>
              <a:t>C</a:t>
            </a:r>
            <a:r>
              <a:rPr lang="en-US" baseline="-25000" dirty="0" smtClean="0"/>
              <a:t>1</a:t>
            </a:r>
            <a:endParaRPr lang="en-US" baseline="-25000" dirty="0"/>
          </a:p>
        </p:txBody>
      </p:sp>
      <p:sp>
        <p:nvSpPr>
          <p:cNvPr id="18" name="TextBox 17"/>
          <p:cNvSpPr txBox="1"/>
          <p:nvPr/>
        </p:nvSpPr>
        <p:spPr>
          <a:xfrm>
            <a:off x="7620000" y="3429000"/>
            <a:ext cx="457200" cy="369332"/>
          </a:xfrm>
          <a:prstGeom prst="rect">
            <a:avLst/>
          </a:prstGeom>
          <a:noFill/>
        </p:spPr>
        <p:txBody>
          <a:bodyPr wrap="square" rtlCol="0">
            <a:spAutoFit/>
          </a:bodyPr>
          <a:lstStyle/>
          <a:p>
            <a:r>
              <a:rPr lang="en-US" dirty="0" smtClean="0"/>
              <a:t>C</a:t>
            </a:r>
            <a:r>
              <a:rPr lang="en-US" baseline="-25000" dirty="0" smtClean="0"/>
              <a:t>2</a:t>
            </a:r>
            <a:endParaRPr lang="en-US" baseline="-25000" dirty="0"/>
          </a:p>
        </p:txBody>
      </p:sp>
      <p:sp>
        <p:nvSpPr>
          <p:cNvPr id="19" name="TextBox 18"/>
          <p:cNvSpPr txBox="1"/>
          <p:nvPr/>
        </p:nvSpPr>
        <p:spPr>
          <a:xfrm>
            <a:off x="7620000" y="2971800"/>
            <a:ext cx="457200" cy="369332"/>
          </a:xfrm>
          <a:prstGeom prst="rect">
            <a:avLst/>
          </a:prstGeom>
          <a:noFill/>
        </p:spPr>
        <p:txBody>
          <a:bodyPr wrap="square" rtlCol="0">
            <a:spAutoFit/>
          </a:bodyPr>
          <a:lstStyle/>
          <a:p>
            <a:r>
              <a:rPr lang="en-US" dirty="0" smtClean="0"/>
              <a:t>C</a:t>
            </a:r>
            <a:r>
              <a:rPr lang="en-US" baseline="-25000" dirty="0" smtClean="0"/>
              <a:t>3</a:t>
            </a:r>
            <a:endParaRPr lang="en-US" baseline="-25000" dirty="0"/>
          </a:p>
        </p:txBody>
      </p:sp>
      <p:sp>
        <p:nvSpPr>
          <p:cNvPr id="20" name="Oval 19"/>
          <p:cNvSpPr/>
          <p:nvPr/>
        </p:nvSpPr>
        <p:spPr>
          <a:xfrm rot="20992107">
            <a:off x="1219200" y="2822814"/>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560707">
            <a:off x="3419232" y="3057050"/>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615493">
            <a:off x="5552832" y="3663435"/>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p:cNvSpPr/>
          <p:nvPr/>
        </p:nvSpPr>
        <p:spPr>
          <a:xfrm rot="21007867">
            <a:off x="1770065" y="2968849"/>
            <a:ext cx="314568" cy="2190512"/>
          </a:xfrm>
          <a:prstGeom prst="arc">
            <a:avLst>
              <a:gd name="adj1" fmla="val 160166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1815828" y="4082970"/>
            <a:ext cx="1476686" cy="523220"/>
          </a:xfrm>
          <a:prstGeom prst="rect">
            <a:avLst/>
          </a:prstGeom>
          <a:noFill/>
        </p:spPr>
        <p:txBody>
          <a:bodyPr wrap="none" rtlCol="0">
            <a:spAutoFit/>
          </a:bodyPr>
          <a:lstStyle/>
          <a:p>
            <a:r>
              <a:rPr lang="en-US" sz="1400" dirty="0" smtClean="0"/>
              <a:t>DH3 = </a:t>
            </a:r>
            <a:r>
              <a:rPr lang="en-US" sz="1400" u="sng" dirty="0"/>
              <a:t>W</a:t>
            </a:r>
            <a:r>
              <a:rPr lang="en-US" sz="1400" u="sng" baseline="-25000" dirty="0" smtClean="0"/>
              <a:t>0</a:t>
            </a:r>
            <a:r>
              <a:rPr lang="en-US" sz="1400" u="sng" dirty="0" smtClean="0"/>
              <a:t> – W</a:t>
            </a:r>
            <a:r>
              <a:rPr lang="en-US" sz="1400" u="sng" baseline="-25000" dirty="0" smtClean="0"/>
              <a:t>3</a:t>
            </a:r>
          </a:p>
          <a:p>
            <a:r>
              <a:rPr lang="en-US" sz="1400" dirty="0"/>
              <a:t> </a:t>
            </a:r>
            <a:r>
              <a:rPr lang="en-US" sz="1400" dirty="0" smtClean="0"/>
              <a:t>          gamma</a:t>
            </a:r>
            <a:r>
              <a:rPr lang="en-US" sz="1400" baseline="-25000" dirty="0" smtClean="0"/>
              <a:t>45</a:t>
            </a:r>
            <a:endParaRPr lang="en-US" sz="1400" baseline="-25000" dirty="0"/>
          </a:p>
        </p:txBody>
      </p:sp>
      <p:sp>
        <p:nvSpPr>
          <p:cNvPr id="25" name="TextBox 24"/>
          <p:cNvSpPr txBox="1"/>
          <p:nvPr/>
        </p:nvSpPr>
        <p:spPr>
          <a:xfrm>
            <a:off x="3552514" y="4235370"/>
            <a:ext cx="1561646" cy="523220"/>
          </a:xfrm>
          <a:prstGeom prst="rect">
            <a:avLst/>
          </a:prstGeom>
          <a:noFill/>
        </p:spPr>
        <p:txBody>
          <a:bodyPr wrap="none" rtlCol="0">
            <a:spAutoFit/>
          </a:bodyPr>
          <a:lstStyle/>
          <a:p>
            <a:r>
              <a:rPr lang="en-US" sz="1400" dirty="0" smtClean="0"/>
              <a:t>DH2 = </a:t>
            </a:r>
            <a:r>
              <a:rPr lang="en-US" sz="1400" u="sng" dirty="0"/>
              <a:t>W</a:t>
            </a:r>
            <a:r>
              <a:rPr lang="en-US" sz="1400" u="sng" baseline="-25000" dirty="0" smtClean="0"/>
              <a:t>0</a:t>
            </a:r>
            <a:r>
              <a:rPr lang="en-US" sz="1400" u="sng" dirty="0" smtClean="0"/>
              <a:t> – W</a:t>
            </a:r>
            <a:r>
              <a:rPr lang="en-US" sz="1400" u="sng" baseline="-25000" dirty="0" smtClean="0"/>
              <a:t>2</a:t>
            </a:r>
          </a:p>
          <a:p>
            <a:r>
              <a:rPr lang="en-US" sz="1400" dirty="0"/>
              <a:t> </a:t>
            </a:r>
            <a:r>
              <a:rPr lang="en-US" sz="1400" dirty="0" smtClean="0"/>
              <a:t>           gamma</a:t>
            </a:r>
            <a:r>
              <a:rPr lang="en-US" sz="1400" baseline="-25000" dirty="0" smtClean="0"/>
              <a:t>45</a:t>
            </a:r>
            <a:endParaRPr lang="en-US" sz="1400" dirty="0"/>
          </a:p>
        </p:txBody>
      </p:sp>
      <p:sp>
        <p:nvSpPr>
          <p:cNvPr id="27" name="TextBox 26"/>
          <p:cNvSpPr txBox="1"/>
          <p:nvPr/>
        </p:nvSpPr>
        <p:spPr>
          <a:xfrm>
            <a:off x="5533714" y="4343400"/>
            <a:ext cx="1476686" cy="523220"/>
          </a:xfrm>
          <a:prstGeom prst="rect">
            <a:avLst/>
          </a:prstGeom>
          <a:noFill/>
        </p:spPr>
        <p:txBody>
          <a:bodyPr wrap="none" rtlCol="0">
            <a:spAutoFit/>
          </a:bodyPr>
          <a:lstStyle/>
          <a:p>
            <a:r>
              <a:rPr lang="en-US" sz="1400" dirty="0" smtClean="0"/>
              <a:t>DH1 = </a:t>
            </a:r>
            <a:r>
              <a:rPr lang="en-US" sz="1400" u="sng" dirty="0"/>
              <a:t>W</a:t>
            </a:r>
            <a:r>
              <a:rPr lang="en-US" sz="1400" u="sng" baseline="-25000" dirty="0" smtClean="0"/>
              <a:t>0</a:t>
            </a:r>
            <a:r>
              <a:rPr lang="en-US" sz="1400" u="sng" dirty="0" smtClean="0"/>
              <a:t> – W</a:t>
            </a:r>
            <a:r>
              <a:rPr lang="en-US" sz="1400" u="sng" baseline="-25000" dirty="0" smtClean="0"/>
              <a:t>1</a:t>
            </a:r>
          </a:p>
          <a:p>
            <a:r>
              <a:rPr lang="en-US" sz="1400" dirty="0"/>
              <a:t> </a:t>
            </a:r>
            <a:r>
              <a:rPr lang="en-US" sz="1400" dirty="0" smtClean="0"/>
              <a:t>          gamma</a:t>
            </a:r>
            <a:r>
              <a:rPr lang="en-US" sz="1400" baseline="-25000" dirty="0" smtClean="0"/>
              <a:t>45</a:t>
            </a:r>
            <a:endParaRPr lang="en-US" sz="1400" dirty="0"/>
          </a:p>
        </p:txBody>
      </p:sp>
      <p:sp>
        <p:nvSpPr>
          <p:cNvPr id="28" name="Arc 27"/>
          <p:cNvSpPr/>
          <p:nvPr/>
        </p:nvSpPr>
        <p:spPr>
          <a:xfrm rot="1643179">
            <a:off x="3326506" y="2990382"/>
            <a:ext cx="314568" cy="1794471"/>
          </a:xfrm>
          <a:prstGeom prst="arc">
            <a:avLst>
              <a:gd name="adj1" fmla="val 160166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rot="1643179">
            <a:off x="5681838" y="3696521"/>
            <a:ext cx="314568" cy="810822"/>
          </a:xfrm>
          <a:prstGeom prst="arc">
            <a:avLst>
              <a:gd name="adj1" fmla="val 160166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1447800" y="5456238"/>
            <a:ext cx="6695166" cy="646331"/>
          </a:xfrm>
          <a:prstGeom prst="rect">
            <a:avLst/>
          </a:prstGeom>
          <a:noFill/>
        </p:spPr>
        <p:txBody>
          <a:bodyPr wrap="none" rtlCol="0">
            <a:spAutoFit/>
          </a:bodyPr>
          <a:lstStyle/>
          <a:p>
            <a:r>
              <a:rPr lang="en-US" dirty="0" smtClean="0"/>
              <a:t>Notes: (1) Neglects any standing water topography (wind set)</a:t>
            </a:r>
          </a:p>
          <a:p>
            <a:r>
              <a:rPr lang="en-US" dirty="0"/>
              <a:t> </a:t>
            </a:r>
            <a:r>
              <a:rPr lang="en-US" dirty="0" smtClean="0"/>
              <a:t>           (2) Assumes sufficient resolution of geopotential number</a:t>
            </a:r>
            <a:endParaRPr lang="en-US" dirty="0"/>
          </a:p>
        </p:txBody>
      </p:sp>
    </p:spTree>
    <p:extLst>
      <p:ext uri="{BB962C8B-B14F-4D97-AF65-F5344CB8AC3E}">
        <p14:creationId xmlns:p14="http://schemas.microsoft.com/office/powerpoint/2010/main" val="3142571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GNSS(GPS) observed at bench mark control</a:t>
            </a:r>
          </a:p>
          <a:p>
            <a:r>
              <a:rPr lang="en-US" dirty="0" smtClean="0"/>
              <a:t>Adjusted as campaign data (</a:t>
            </a:r>
            <a:r>
              <a:rPr lang="en-US" dirty="0" smtClean="0">
                <a:solidFill>
                  <a:srgbClr val="FF0000"/>
                </a:solidFill>
              </a:rPr>
              <a:t>1-3 cm vert.</a:t>
            </a:r>
            <a:r>
              <a:rPr lang="en-US" dirty="0" smtClean="0"/>
              <a:t>)</a:t>
            </a:r>
          </a:p>
          <a:p>
            <a:r>
              <a:rPr lang="en-US" dirty="0" smtClean="0"/>
              <a:t>Leveling transfers ellipsoid heights to WLS</a:t>
            </a:r>
          </a:p>
          <a:p>
            <a:r>
              <a:rPr lang="en-US" dirty="0" smtClean="0"/>
              <a:t>WLS observes height to water surface of Lakes</a:t>
            </a:r>
          </a:p>
          <a:p>
            <a:r>
              <a:rPr lang="en-US" dirty="0" smtClean="0"/>
              <a:t>Summer mean of WLS observations used</a:t>
            </a:r>
          </a:p>
          <a:p>
            <a:pPr lvl="1"/>
            <a:r>
              <a:rPr lang="en-US" dirty="0" smtClean="0"/>
              <a:t>2015 Campaign data for US</a:t>
            </a:r>
          </a:p>
          <a:p>
            <a:pPr lvl="1"/>
            <a:r>
              <a:rPr lang="en-US" dirty="0" smtClean="0"/>
              <a:t>2010 Campaign data for Canada</a:t>
            </a:r>
            <a:endParaRPr lang="en-US" dirty="0"/>
          </a:p>
          <a:p>
            <a:r>
              <a:rPr lang="en-US" dirty="0" smtClean="0"/>
              <a:t>Geopotential values determined at the mean geometric coordinates yield dynamic heights</a:t>
            </a:r>
          </a:p>
        </p:txBody>
      </p:sp>
      <p:sp>
        <p:nvSpPr>
          <p:cNvPr id="4" name="Date Placeholder 3"/>
          <p:cNvSpPr>
            <a:spLocks noGrp="1"/>
          </p:cNvSpPr>
          <p:nvPr>
            <p:ph type="dt" sz="half" idx="10"/>
          </p:nvPr>
        </p:nvSpPr>
        <p:spPr>
          <a:xfrm>
            <a:off x="457200" y="6356350"/>
            <a:ext cx="2590800" cy="365125"/>
          </a:xfrm>
        </p:spPr>
        <p:txBody>
          <a:bodyPr/>
          <a:lstStyle/>
          <a:p>
            <a:pPr>
              <a:defRPr/>
            </a:pPr>
            <a:r>
              <a:rPr lang="en-US" dirty="0" smtClean="0"/>
              <a:t>G52A-08 in Session G52A: 1020-1220                                        Independence A-C - Marriott Marquis</a:t>
            </a:r>
            <a:endParaRPr lang="en-US" dirty="0"/>
          </a:p>
        </p:txBody>
      </p:sp>
      <p:sp>
        <p:nvSpPr>
          <p:cNvPr id="5" name="Footer Placeholder 4"/>
          <p:cNvSpPr>
            <a:spLocks noGrp="1"/>
          </p:cNvSpPr>
          <p:nvPr>
            <p:ph type="ftr" sz="quarter" idx="11"/>
          </p:nvPr>
        </p:nvSpPr>
        <p:spPr/>
        <p:txBody>
          <a:body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5</a:t>
            </a:fld>
            <a:endParaRPr lang="en-US"/>
          </a:p>
        </p:txBody>
      </p:sp>
    </p:spTree>
    <p:extLst>
      <p:ext uri="{BB962C8B-B14F-4D97-AF65-F5344CB8AC3E}">
        <p14:creationId xmlns:p14="http://schemas.microsoft.com/office/powerpoint/2010/main" val="59982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457200" y="1265237"/>
                <a:ext cx="4038600" cy="4525963"/>
              </a:xfrm>
            </p:spPr>
            <p:txBody>
              <a:bodyPr/>
              <a:lstStyle/>
              <a:p>
                <a:r>
                  <a:rPr lang="en-US" dirty="0" smtClean="0"/>
                  <a:t>Ideally, use 1’ reference model – degree 10,800</a:t>
                </a:r>
              </a:p>
              <a:p>
                <a:r>
                  <a:rPr lang="en-US" dirty="0" smtClean="0"/>
                  <a:t>Only 5’ models available</a:t>
                </a:r>
              </a:p>
              <a:p>
                <a:r>
                  <a:rPr lang="en-US" dirty="0" smtClean="0"/>
                  <a:t>To approximate:</a:t>
                </a:r>
              </a:p>
              <a:p>
                <a:pPr lvl="1"/>
                <a:r>
                  <a:rPr lang="en-US" dirty="0" smtClean="0"/>
                  <a:t>N</a:t>
                </a:r>
                <a:r>
                  <a:rPr lang="en-US" i="1" baseline="-25000" dirty="0" smtClean="0"/>
                  <a:t>P</a:t>
                </a:r>
                <a:r>
                  <a:rPr lang="en-US" dirty="0" smtClean="0"/>
                  <a:t> </a:t>
                </a:r>
                <a:r>
                  <a:rPr lang="en-US" dirty="0"/>
                  <a:t>from final geoid (1’)</a:t>
                </a:r>
              </a:p>
              <a:p>
                <a:pPr lvl="1"/>
                <a:r>
                  <a:rPr lang="en-US" dirty="0" smtClean="0"/>
                  <a:t>N</a:t>
                </a:r>
                <a:r>
                  <a:rPr lang="en-US" i="1" baseline="-25000" dirty="0"/>
                  <a:t>P</a:t>
                </a:r>
                <a:r>
                  <a:rPr lang="en-US" dirty="0" smtClean="0"/>
                  <a:t> from ref. model (5’)</a:t>
                </a:r>
              </a:p>
              <a:p>
                <a:pPr lvl="1"/>
                <a:r>
                  <a:rPr lang="en-US" dirty="0" smtClean="0"/>
                  <a:t>W</a:t>
                </a:r>
                <a:r>
                  <a:rPr lang="en-US" i="1" baseline="-25000" dirty="0" smtClean="0"/>
                  <a:t>P </a:t>
                </a:r>
                <a:r>
                  <a:rPr lang="en-US" i="1" dirty="0" smtClean="0"/>
                  <a:t> </a:t>
                </a:r>
                <a:r>
                  <a:rPr lang="en-US" dirty="0" smtClean="0"/>
                  <a:t>from ref. model (5’)</a:t>
                </a:r>
              </a:p>
              <a:p>
                <a:pPr lvl="1"/>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𝑔</m:t>
                        </m:r>
                      </m:e>
                    </m:acc>
                  </m:oMath>
                </a14:m>
                <a:r>
                  <a:rPr lang="en-US" i="1" baseline="-25000" dirty="0" smtClean="0"/>
                  <a:t>P</a:t>
                </a:r>
                <a:r>
                  <a:rPr lang="en-US" i="1" dirty="0" smtClean="0"/>
                  <a:t> </a:t>
                </a:r>
                <a:r>
                  <a:rPr lang="en-US" dirty="0" smtClean="0"/>
                  <a:t>from </a:t>
                </a:r>
                <a:r>
                  <a:rPr lang="en-US" dirty="0" smtClean="0">
                    <a:solidFill>
                      <a:srgbClr val="FF0000"/>
                    </a:solidFill>
                  </a:rPr>
                  <a:t>Surface</a:t>
                </a:r>
                <a:r>
                  <a:rPr lang="en-US" dirty="0" smtClean="0"/>
                  <a:t> program</a:t>
                </a:r>
                <a:endParaRPr lang="en-US" dirty="0"/>
              </a:p>
              <a:p>
                <a:r>
                  <a:rPr lang="en-US" sz="2400" dirty="0"/>
                  <a:t>F</a:t>
                </a:r>
                <a:r>
                  <a:rPr lang="en-US" sz="2400" dirty="0" smtClean="0"/>
                  <a:t>irst is from </a:t>
                </a:r>
                <a:r>
                  <a:rPr lang="en-US" sz="2400" dirty="0" smtClean="0">
                    <a:solidFill>
                      <a:srgbClr val="FF0000"/>
                    </a:solidFill>
                  </a:rPr>
                  <a:t>xGEOID17B</a:t>
                </a:r>
              </a:p>
              <a:p>
                <a:r>
                  <a:rPr lang="en-US" sz="2400" dirty="0" smtClean="0"/>
                  <a:t>Next two </a:t>
                </a:r>
                <a:r>
                  <a:rPr lang="en-US" sz="2400" dirty="0" smtClean="0">
                    <a:solidFill>
                      <a:srgbClr val="FF0000"/>
                    </a:solidFill>
                  </a:rPr>
                  <a:t>xGEODI17B_Ref</a:t>
                </a:r>
              </a:p>
              <a:p>
                <a:r>
                  <a:rPr lang="en-US" sz="2400" dirty="0" smtClean="0"/>
                  <a:t>Last is interpolated gravity</a:t>
                </a:r>
                <a:endParaRPr lang="en-US" sz="2400" dirty="0" smtClean="0"/>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457200" y="1265237"/>
                <a:ext cx="4038600" cy="4525963"/>
              </a:xfrm>
              <a:blipFill>
                <a:blip r:embed="rId2"/>
                <a:stretch>
                  <a:fillRect l="-2715" t="-1348" r="-2262" b="-145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4"/>
              <p:cNvSpPr>
                <a:spLocks noGrp="1"/>
              </p:cNvSpPr>
              <p:nvPr>
                <p:ph sz="half" idx="2"/>
              </p:nvPr>
            </p:nvSpPr>
            <p:spPr>
              <a:xfrm>
                <a:off x="4572000" y="1219200"/>
                <a:ext cx="4495800" cy="4525963"/>
              </a:xfrm>
            </p:spPr>
            <p:txBody>
              <a:bodyPr/>
              <a:lstStyle/>
              <a:p>
                <a:pPr marL="0" indent="0">
                  <a:buNone/>
                </a:pPr>
                <a:r>
                  <a:rPr lang="en-US" dirty="0" smtClean="0"/>
                  <a:t>Use residual geoid to approximate residual geopotential value:</a:t>
                </a:r>
              </a:p>
              <a:p>
                <a:pPr marL="0" indent="0">
                  <a:buNone/>
                </a:pP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𝑃</m:t>
                        </m:r>
                      </m:sub>
                      <m:sup>
                        <m:r>
                          <a:rPr lang="en-US" b="0" i="1" smtClean="0">
                            <a:latin typeface="Cambria Math" panose="02040503050406030204" pitchFamily="18" charset="0"/>
                          </a:rPr>
                          <m:t>5′</m:t>
                        </m:r>
                      </m:sup>
                    </m:sSubSup>
                  </m:oMath>
                </a14:m>
                <a:r>
                  <a:rPr lang="en-US" dirty="0" smtClean="0"/>
                  <a:t> =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𝑃</m:t>
                        </m:r>
                      </m:sub>
                      <m:sup>
                        <m:r>
                          <a:rPr lang="en-US" b="0" i="1" smtClean="0">
                            <a:latin typeface="Cambria Math" panose="02040503050406030204" pitchFamily="18" charset="0"/>
                          </a:rPr>
                          <m:t>5′</m:t>
                        </m:r>
                      </m:sup>
                    </m:sSubSup>
                  </m:oMath>
                </a14:m>
                <a:r>
                  <a:rPr lang="en-US" dirty="0" smtClean="0"/>
                  <a:t> – W</a:t>
                </a:r>
                <a:r>
                  <a:rPr lang="en-US" baseline="-25000" dirty="0" smtClean="0"/>
                  <a:t>0</a:t>
                </a:r>
              </a:p>
              <a:p>
                <a:pPr marL="0" indent="0">
                  <a:buNone/>
                </a:pP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rPr>
                          <m:t>∆</m:t>
                        </m:r>
                        <m:r>
                          <a:rPr lang="en-US" b="0" i="1" smtClean="0">
                            <a:latin typeface="Cambria Math" panose="02040503050406030204" pitchFamily="18" charset="0"/>
                          </a:rPr>
                          <m:t>𝑁</m:t>
                        </m:r>
                      </m:e>
                      <m:sub>
                        <m:r>
                          <a:rPr lang="en-US" b="0" i="1" smtClean="0">
                            <a:latin typeface="Cambria Math" panose="02040503050406030204" pitchFamily="18" charset="0"/>
                          </a:rPr>
                          <m:t>𝑃</m:t>
                        </m:r>
                      </m:sub>
                      <m: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r>
                          <a:rPr lang="en-US" b="0" i="1" smtClean="0">
                            <a:latin typeface="Cambria Math" panose="02040503050406030204" pitchFamily="18" charset="0"/>
                          </a:rPr>
                          <m:t>−5′</m:t>
                        </m:r>
                      </m:sup>
                    </m:sSubSup>
                  </m:oMath>
                </a14:m>
                <a:r>
                  <a:rPr lang="en-US" dirty="0" smtClean="0"/>
                  <a:t> =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𝑃</m:t>
                        </m:r>
                      </m:sub>
                      <m:sup>
                        <m:r>
                          <a:rPr lang="en-US" b="0" i="1" smtClean="0">
                            <a:latin typeface="Cambria Math" panose="02040503050406030204" pitchFamily="18" charset="0"/>
                          </a:rPr>
                          <m:t>1′</m:t>
                        </m:r>
                      </m:sup>
                    </m:sSubSup>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𝑁</m:t>
                        </m:r>
                      </m:e>
                      <m:sub>
                        <m:r>
                          <a:rPr lang="en-US" b="0" i="1" smtClean="0">
                            <a:latin typeface="Cambria Math" panose="02040503050406030204" pitchFamily="18" charset="0"/>
                          </a:rPr>
                          <m:t>𝑃</m:t>
                        </m:r>
                      </m:sub>
                      <m:sup>
                        <m:r>
                          <a:rPr lang="en-US" b="0" i="1" smtClean="0">
                            <a:latin typeface="Cambria Math" panose="02040503050406030204" pitchFamily="18" charset="0"/>
                          </a:rPr>
                          <m:t>5</m:t>
                        </m:r>
                        <m:r>
                          <a:rPr lang="en-US" i="1">
                            <a:latin typeface="Cambria Math" panose="02040503050406030204" pitchFamily="18" charset="0"/>
                          </a:rPr>
                          <m:t>′</m:t>
                        </m:r>
                      </m:sup>
                    </m:sSubSup>
                  </m:oMath>
                </a14:m>
                <a:endParaRPr lang="en-US" dirty="0" smtClean="0"/>
              </a:p>
              <a:p>
                <a:pPr marL="0" indent="0">
                  <a:buNone/>
                </a:pP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rPr>
                          <m:t>∆</m:t>
                        </m:r>
                        <m:r>
                          <a:rPr lang="en-US" b="0" i="1" smtClean="0">
                            <a:latin typeface="Cambria Math" panose="02040503050406030204" pitchFamily="18" charset="0"/>
                          </a:rPr>
                          <m:t>𝐶</m:t>
                        </m:r>
                      </m:e>
                      <m:sub>
                        <m:r>
                          <a:rPr lang="en-US" b="0" i="1" smtClean="0">
                            <a:latin typeface="Cambria Math" panose="02040503050406030204" pitchFamily="18" charset="0"/>
                          </a:rPr>
                          <m:t>𝑃</m:t>
                        </m:r>
                      </m:sub>
                      <m: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r>
                          <a:rPr lang="en-US" b="0" i="1" smtClean="0">
                            <a:latin typeface="Cambria Math" panose="02040503050406030204" pitchFamily="18" charset="0"/>
                          </a:rPr>
                          <m:t>−5′</m:t>
                        </m:r>
                      </m:sup>
                    </m:sSubSup>
                    <m:r>
                      <a:rPr lang="en-US" i="1" smtClean="0">
                        <a:latin typeface="Cambria Math" panose="02040503050406030204" pitchFamily="18" charset="0"/>
                      </a:rPr>
                      <m:t>≈</m:t>
                    </m:r>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𝑁</m:t>
                        </m:r>
                      </m:e>
                      <m:sub>
                        <m:r>
                          <a:rPr lang="en-US" b="0" i="1" smtClean="0">
                            <a:latin typeface="Cambria Math" panose="02040503050406030204" pitchFamily="18" charset="0"/>
                          </a:rPr>
                          <m:t>𝑃</m:t>
                        </m:r>
                      </m:sub>
                      <m: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m:t>
                            </m:r>
                          </m:sup>
                        </m:sSup>
                        <m:r>
                          <a:rPr lang="en-US" i="1">
                            <a:latin typeface="Cambria Math" panose="02040503050406030204" pitchFamily="18" charset="0"/>
                          </a:rPr>
                          <m:t>−5′</m:t>
                        </m:r>
                      </m:sup>
                    </m:sSubSup>
                  </m:oMath>
                </a14:m>
                <a:r>
                  <a:rPr lang="en-US" dirty="0" smtClean="0"/>
                  <a:t>*</a:t>
                </a:r>
                <a14:m>
                  <m:oMath xmlns:m="http://schemas.openxmlformats.org/officeDocument/2006/math">
                    <m:sSubSup>
                      <m:sSubSupPr>
                        <m:ctrlPr>
                          <a:rPr lang="en-US" i="1" dirty="0" smtClean="0">
                            <a:latin typeface="Cambria Math" panose="02040503050406030204" pitchFamily="18" charset="0"/>
                          </a:rPr>
                        </m:ctrlPr>
                      </m:sSubSup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𝑔</m:t>
                            </m:r>
                          </m:e>
                        </m:acc>
                      </m:e>
                      <m:sub>
                        <m:r>
                          <a:rPr lang="en-US" b="0" i="1" dirty="0" smtClean="0">
                            <a:latin typeface="Cambria Math" panose="02040503050406030204" pitchFamily="18" charset="0"/>
                          </a:rPr>
                          <m:t>𝑃</m:t>
                        </m:r>
                      </m:sub>
                      <m:sup>
                        <m:r>
                          <a:rPr lang="en-US" b="0" i="1" dirty="0" smtClean="0">
                            <a:latin typeface="Cambria Math" panose="02040503050406030204" pitchFamily="18" charset="0"/>
                          </a:rPr>
                          <m:t>𝑆</m:t>
                        </m:r>
                      </m:sup>
                    </m:sSubSup>
                  </m:oMath>
                </a14:m>
                <a:endParaRPr lang="en-US" dirty="0" smtClean="0"/>
              </a:p>
              <a:p>
                <a:pPr marL="0" indent="0">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𝑃</m:t>
                        </m:r>
                      </m:sub>
                      <m:sup>
                        <m:r>
                          <a:rPr lang="en-US" b="0" i="1" smtClean="0">
                            <a:latin typeface="Cambria Math" panose="02040503050406030204" pitchFamily="18" charset="0"/>
                          </a:rPr>
                          <m:t>1′</m:t>
                        </m:r>
                      </m:sup>
                    </m:sSubSup>
                  </m:oMath>
                </a14:m>
                <a:r>
                  <a:rPr lang="en-US" dirty="0" smtClean="0"/>
                  <a:t>=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𝑃</m:t>
                        </m:r>
                      </m:sub>
                      <m:sup>
                        <m:r>
                          <a:rPr lang="en-US" b="0" i="1" smtClean="0">
                            <a:latin typeface="Cambria Math" panose="02040503050406030204" pitchFamily="18" charset="0"/>
                          </a:rPr>
                          <m:t>5′</m:t>
                        </m:r>
                      </m:sup>
                    </m:sSubSup>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r>
                          <a:rPr lang="en-US" b="0" i="1" smtClean="0">
                            <a:latin typeface="Cambria Math" panose="02040503050406030204" pitchFamily="18" charset="0"/>
                          </a:rPr>
                          <m:t>𝐶</m:t>
                        </m:r>
                      </m:e>
                      <m:sub>
                        <m:r>
                          <a:rPr lang="en-US" b="0" i="1" smtClean="0">
                            <a:latin typeface="Cambria Math" panose="02040503050406030204" pitchFamily="18" charset="0"/>
                          </a:rPr>
                          <m:t>𝑃</m:t>
                        </m:r>
                      </m:sub>
                      <m: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m:t>
                            </m:r>
                          </m:sup>
                        </m:sSup>
                        <m:r>
                          <a:rPr lang="en-US" i="1">
                            <a:latin typeface="Cambria Math" panose="02040503050406030204" pitchFamily="18" charset="0"/>
                          </a:rPr>
                          <m:t>−5′</m:t>
                        </m:r>
                      </m:sup>
                    </m:sSubSup>
                  </m:oMath>
                </a14:m>
                <a:endParaRPr lang="en-US" dirty="0" smtClean="0"/>
              </a:p>
              <a:p>
                <a:pPr marL="0" indent="0">
                  <a:buNone/>
                </a:pP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𝑃</m:t>
                        </m:r>
                      </m:sub>
                      <m:sup>
                        <m:r>
                          <a:rPr lang="en-US" b="0" i="1" smtClean="0">
                            <a:latin typeface="Cambria Math" panose="02040503050406030204" pitchFamily="18" charset="0"/>
                          </a:rPr>
                          <m:t>𝑑</m:t>
                        </m:r>
                      </m:sup>
                    </m:sSubSup>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𝑃</m:t>
                        </m:r>
                      </m:sub>
                      <m:sup>
                        <m:r>
                          <a:rPr lang="en-US" i="1">
                            <a:latin typeface="Cambria Math" panose="02040503050406030204" pitchFamily="18" charset="0"/>
                          </a:rPr>
                          <m:t>1′</m:t>
                        </m:r>
                      </m:sup>
                    </m:sSubSup>
                  </m:oMath>
                </a14:m>
                <a:r>
                  <a:rPr lang="en-US" dirty="0" smtClean="0"/>
                  <a:t> </a:t>
                </a:r>
                <a:r>
                  <a:rPr lang="en-US" dirty="0"/>
                  <a:t>/</a:t>
                </a:r>
                <a:r>
                  <a:rPr lang="en-US" dirty="0" smtClean="0"/>
                  <a:t> </a:t>
                </a:r>
                <a:r>
                  <a:rPr lang="el-GR" dirty="0" smtClean="0"/>
                  <a:t>γ</a:t>
                </a:r>
                <a:r>
                  <a:rPr lang="en-US" baseline="-25000" dirty="0" smtClean="0"/>
                  <a:t>45</a:t>
                </a:r>
              </a:p>
              <a:p>
                <a:pPr marL="0" indent="0">
                  <a:buNone/>
                </a:pPr>
                <a:endParaRPr lang="en-US" sz="800" dirty="0"/>
              </a:p>
              <a:p>
                <a:pPr marL="0" indent="0">
                  <a:buNone/>
                </a:pPr>
                <a:r>
                  <a:rPr lang="en-US" sz="2400" dirty="0" smtClean="0"/>
                  <a:t>Note that </a:t>
                </a:r>
                <a14:m>
                  <m:oMath xmlns:m="http://schemas.openxmlformats.org/officeDocument/2006/math">
                    <m:sSubSup>
                      <m:sSubSupPr>
                        <m:ctrlPr>
                          <a:rPr lang="en-US" sz="2400" i="1" dirty="0">
                            <a:latin typeface="Cambria Math" panose="02040503050406030204" pitchFamily="18" charset="0"/>
                          </a:rPr>
                        </m:ctrlPr>
                      </m:sSubSupPr>
                      <m:e>
                        <m:acc>
                          <m:accPr>
                            <m:chr m:val="̅"/>
                            <m:ctrlPr>
                              <a:rPr lang="en-US" sz="2400" i="1" dirty="0" smtClean="0">
                                <a:latin typeface="Cambria Math" panose="02040503050406030204" pitchFamily="18" charset="0"/>
                              </a:rPr>
                            </m:ctrlPr>
                          </m:accPr>
                          <m:e>
                            <m:r>
                              <a:rPr lang="en-US" sz="2400" b="0" i="1" dirty="0" smtClean="0">
                                <a:latin typeface="Cambria Math" panose="02040503050406030204" pitchFamily="18" charset="0"/>
                              </a:rPr>
                              <m:t>𝑔</m:t>
                            </m:r>
                          </m:e>
                        </m:acc>
                      </m:e>
                      <m:sub>
                        <m:r>
                          <a:rPr lang="en-US" sz="2400" b="0" i="1" dirty="0" smtClean="0">
                            <a:latin typeface="Cambria Math" panose="02040503050406030204" pitchFamily="18" charset="0"/>
                          </a:rPr>
                          <m:t>𝑃</m:t>
                        </m:r>
                      </m:sub>
                      <m:sup>
                        <m:r>
                          <a:rPr lang="en-US" sz="2400" b="0" i="1" dirty="0" smtClean="0">
                            <a:latin typeface="Cambria Math" panose="02040503050406030204" pitchFamily="18" charset="0"/>
                          </a:rPr>
                          <m:t>𝑆</m:t>
                        </m:r>
                      </m:sup>
                    </m:sSubSup>
                  </m:oMath>
                </a14:m>
                <a:r>
                  <a:rPr lang="en-US" sz="2400" dirty="0" smtClean="0"/>
                  <a:t> is within 1-2 </a:t>
                </a:r>
                <a:r>
                  <a:rPr lang="en-US" sz="2400" dirty="0" smtClean="0">
                    <a:latin typeface="Haettenschweiler" panose="020B0706040902060204" pitchFamily="34"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rPr>
                      <m:t>𝜎</m:t>
                    </m:r>
                  </m:oMath>
                </a14:m>
                <a:r>
                  <a:rPr lang="en-US" sz="2400" dirty="0" smtClean="0"/>
                  <a:t> of </a:t>
                </a:r>
                <a14:m>
                  <m:oMath xmlns:m="http://schemas.openxmlformats.org/officeDocument/2006/math">
                    <m:sSubSup>
                      <m:sSubSupPr>
                        <m:ctrlPr>
                          <a:rPr lang="en-US" sz="2400" i="1" dirty="0">
                            <a:latin typeface="Cambria Math" panose="02040503050406030204" pitchFamily="18" charset="0"/>
                          </a:rPr>
                        </m:ctrlPr>
                      </m:sSubSup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𝑔</m:t>
                            </m:r>
                          </m:e>
                        </m:acc>
                      </m:e>
                      <m:sub>
                        <m:r>
                          <a:rPr lang="en-US" sz="2400" b="0" i="1" dirty="0" smtClean="0">
                            <a:latin typeface="Cambria Math" panose="02040503050406030204" pitchFamily="18" charset="0"/>
                          </a:rPr>
                          <m:t>𝑃</m:t>
                        </m:r>
                      </m:sub>
                      <m:sup>
                        <m:r>
                          <a:rPr lang="en-US" sz="2400" b="0" i="1" dirty="0" smtClean="0">
                            <a:latin typeface="Cambria Math" panose="02040503050406030204" pitchFamily="18" charset="0"/>
                          </a:rPr>
                          <m:t>5</m:t>
                        </m:r>
                        <m:r>
                          <a:rPr lang="en-US" sz="2400" i="1" dirty="0">
                            <a:latin typeface="Cambria Math" panose="02040503050406030204" pitchFamily="18" charset="0"/>
                          </a:rPr>
                          <m:t>′</m:t>
                        </m:r>
                      </m:sup>
                    </m:sSubSup>
                  </m:oMath>
                </a14:m>
                <a:endParaRPr lang="en-US" sz="2400" dirty="0" smtClean="0"/>
              </a:p>
              <a:p>
                <a:pPr marL="0" indent="0">
                  <a:buNone/>
                </a:pPr>
                <a:r>
                  <a:rPr lang="en-US" sz="2400" dirty="0" smtClean="0"/>
                  <a:t>Impact on dynamic heights is mm</a:t>
                </a:r>
                <a:endParaRPr lang="en-US" sz="2400" dirty="0"/>
              </a:p>
            </p:txBody>
          </p:sp>
        </mc:Choice>
        <mc:Fallback>
          <p:sp>
            <p:nvSpPr>
              <p:cNvPr id="5" name="Content Placeholder 4"/>
              <p:cNvSpPr>
                <a:spLocks noGrp="1" noRot="1" noChangeAspect="1" noMove="1" noResize="1" noEditPoints="1" noAdjustHandles="1" noChangeArrowheads="1" noChangeShapeType="1" noTextEdit="1"/>
              </p:cNvSpPr>
              <p:nvPr>
                <p:ph sz="half" idx="2"/>
              </p:nvPr>
            </p:nvSpPr>
            <p:spPr>
              <a:xfrm>
                <a:off x="4572000" y="1219200"/>
                <a:ext cx="4495800" cy="4525963"/>
              </a:xfrm>
              <a:blipFill>
                <a:blip r:embed="rId3"/>
                <a:stretch>
                  <a:fillRect l="-2710" t="-1213" r="-2304" b="-19272"/>
                </a:stretch>
              </a:blipFill>
            </p:spPr>
            <p:txBody>
              <a:bodyPr/>
              <a:lstStyle/>
              <a:p>
                <a:r>
                  <a:rPr lang="en-US">
                    <a:noFill/>
                  </a:rPr>
                  <a:t> </a:t>
                </a:r>
              </a:p>
            </p:txBody>
          </p:sp>
        </mc:Fallback>
      </mc:AlternateContent>
      <p:sp>
        <p:nvSpPr>
          <p:cNvPr id="3" name="Date Placeholder 2"/>
          <p:cNvSpPr>
            <a:spLocks noGrp="1"/>
          </p:cNvSpPr>
          <p:nvPr>
            <p:ph type="dt" sz="half" idx="10"/>
          </p:nvPr>
        </p:nvSpPr>
        <p:spPr>
          <a:xfrm>
            <a:off x="457200" y="6356350"/>
            <a:ext cx="3200400" cy="365125"/>
          </a:xfrm>
        </p:spPr>
        <p:txBody>
          <a:bodyPr/>
          <a:lstStyle/>
          <a:p>
            <a:pPr>
              <a:defRPr/>
            </a:pPr>
            <a:r>
              <a:rPr lang="en-US" smtClean="0"/>
              <a:t>G52A-08 in Session G52A: 1020-1220                                        Independence A-C - Marriott Marquis</a:t>
            </a:r>
            <a:endParaRPr lang="en-US" dirty="0"/>
          </a:p>
        </p:txBody>
      </p:sp>
      <p:sp>
        <p:nvSpPr>
          <p:cNvPr id="6" name="Footer Placeholder 5"/>
          <p:cNvSpPr>
            <a:spLocks noGrp="1"/>
          </p:cNvSpPr>
          <p:nvPr>
            <p:ph type="ftr" sz="quarter" idx="11"/>
          </p:nvPr>
        </p:nvSpPr>
        <p:spPr/>
        <p:txBody>
          <a:bodyPr/>
          <a:lstStyle/>
          <a:p>
            <a:pPr>
              <a:defRPr/>
            </a:pPr>
            <a:r>
              <a:rPr lang="en-US" smtClean="0"/>
              <a:t>AGU Fall Meeting    10-14 December 2018  Washington, D.C.</a:t>
            </a:r>
            <a:endParaRPr lang="en-US"/>
          </a:p>
        </p:txBody>
      </p:sp>
      <p:sp>
        <p:nvSpPr>
          <p:cNvPr id="7" name="Slide Number Placeholder 6"/>
          <p:cNvSpPr>
            <a:spLocks noGrp="1"/>
          </p:cNvSpPr>
          <p:nvPr>
            <p:ph type="sldNum" sz="quarter" idx="12"/>
          </p:nvPr>
        </p:nvSpPr>
        <p:spPr/>
        <p:txBody>
          <a:bodyPr/>
          <a:lstStyle/>
          <a:p>
            <a:pPr>
              <a:defRPr/>
            </a:pPr>
            <a:fld id="{468D7ED1-32F4-4695-864F-3D6AF1CD9F1D}" type="slidenum">
              <a:rPr lang="en-US" smtClean="0"/>
              <a:pPr>
                <a:defRPr/>
              </a:pPr>
              <a:t>6</a:t>
            </a:fld>
            <a:endParaRPr lang="en-US"/>
          </a:p>
        </p:txBody>
      </p:sp>
    </p:spTree>
    <p:extLst>
      <p:ext uri="{BB962C8B-B14F-4D97-AF65-F5344CB8AC3E}">
        <p14:creationId xmlns:p14="http://schemas.microsoft.com/office/powerpoint/2010/main" val="4231023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Ontario</a:t>
            </a:r>
            <a:endParaRPr lang="en-US" dirty="0"/>
          </a:p>
        </p:txBody>
      </p:sp>
      <p:sp>
        <p:nvSpPr>
          <p:cNvPr id="4" name="Date Placeholder 3"/>
          <p:cNvSpPr>
            <a:spLocks noGrp="1"/>
          </p:cNvSpPr>
          <p:nvPr>
            <p:ph type="dt" sz="half" idx="10"/>
          </p:nvPr>
        </p:nvSpPr>
        <p:spPr>
          <a:xfrm>
            <a:off x="457200" y="6356350"/>
            <a:ext cx="2667000" cy="365125"/>
          </a:xfrm>
        </p:spPr>
        <p:txBody>
          <a:bodyPr/>
          <a:lstStyle/>
          <a:p>
            <a:pPr>
              <a:defRPr/>
            </a:pPr>
            <a:r>
              <a:rPr lang="en-US" dirty="0" smtClean="0"/>
              <a:t>G52A-08 in Session G52A: 1020-1220                                        Independence A-C - Marriott Marquis</a:t>
            </a:r>
            <a:endParaRPr lang="en-US" dirty="0"/>
          </a:p>
        </p:txBody>
      </p:sp>
      <p:sp>
        <p:nvSpPr>
          <p:cNvPr id="5" name="Footer Placeholder 4"/>
          <p:cNvSpPr>
            <a:spLocks noGrp="1"/>
          </p:cNvSpPr>
          <p:nvPr>
            <p:ph type="ftr" sz="quarter" idx="11"/>
          </p:nvPr>
        </p:nvSpPr>
        <p:spPr/>
        <p:txBody>
          <a:body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7</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91" y="3675185"/>
            <a:ext cx="6002215" cy="2342328"/>
          </a:xfrm>
          <a:prstGeom prst="rect">
            <a:avLst/>
          </a:prstGeom>
        </p:spPr>
      </p:pic>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371599"/>
            <a:ext cx="6014506" cy="2286001"/>
          </a:xfrm>
        </p:spPr>
      </p:pic>
      <p:sp>
        <p:nvSpPr>
          <p:cNvPr id="12" name="TextBox 11"/>
          <p:cNvSpPr txBox="1"/>
          <p:nvPr/>
        </p:nvSpPr>
        <p:spPr>
          <a:xfrm>
            <a:off x="6477000" y="1676400"/>
            <a:ext cx="2590799" cy="486287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PID’s</a:t>
            </a:r>
          </a:p>
          <a:p>
            <a:pPr marL="742950" lvl="1" indent="-285750">
              <a:buFont typeface="Arial" panose="020B0604020202020204" pitchFamily="34" charset="0"/>
              <a:buChar char="•"/>
            </a:pPr>
            <a:r>
              <a:rPr lang="en-US" dirty="0" smtClean="0"/>
              <a:t>AH9233</a:t>
            </a:r>
          </a:p>
          <a:p>
            <a:pPr marL="742950" lvl="1" indent="-285750">
              <a:buFont typeface="Arial" panose="020B0604020202020204" pitchFamily="34" charset="0"/>
              <a:buChar char="•"/>
            </a:pPr>
            <a:r>
              <a:rPr lang="en-US" dirty="0" smtClean="0"/>
              <a:t>AH9232</a:t>
            </a:r>
            <a:endParaRPr lang="en-US" dirty="0"/>
          </a:p>
          <a:p>
            <a:pPr marL="742950" lvl="1" indent="-285750">
              <a:buFont typeface="Arial" panose="020B0604020202020204" pitchFamily="34" charset="0"/>
              <a:buChar char="•"/>
            </a:pPr>
            <a:r>
              <a:rPr lang="en-US" dirty="0" smtClean="0"/>
              <a:t>AH9231</a:t>
            </a:r>
          </a:p>
          <a:p>
            <a:pPr marL="742950" lvl="1" indent="-285750">
              <a:buFont typeface="Arial" panose="020B0604020202020204" pitchFamily="34" charset="0"/>
              <a:buChar char="•"/>
            </a:pPr>
            <a:r>
              <a:rPr lang="en-US" dirty="0" smtClean="0"/>
              <a:t>&lt;F Reset&gt;</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Trend W-E is +3 cm</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Consistent w/ GLERL MDT expectations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smtClean="0"/>
              <a:t>Not consistent with HC Map</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Sense of sign is flipped from HC to MDT</a:t>
            </a:r>
            <a:endParaRPr lang="en-US" dirty="0"/>
          </a:p>
        </p:txBody>
      </p:sp>
      <p:sp>
        <p:nvSpPr>
          <p:cNvPr id="10" name="TextBox 9"/>
          <p:cNvSpPr txBox="1"/>
          <p:nvPr/>
        </p:nvSpPr>
        <p:spPr>
          <a:xfrm>
            <a:off x="5182344" y="2514600"/>
            <a:ext cx="697627"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+1</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3" name="TextBox 12"/>
          <p:cNvSpPr txBox="1"/>
          <p:nvPr/>
        </p:nvSpPr>
        <p:spPr>
          <a:xfrm>
            <a:off x="3848219" y="3212068"/>
            <a:ext cx="593432" cy="307777"/>
          </a:xfrm>
          <a:prstGeom prst="rect">
            <a:avLst/>
          </a:prstGeom>
          <a:solidFill>
            <a:schemeClr val="bg1"/>
          </a:solidFill>
        </p:spPr>
        <p:txBody>
          <a:bodyPr wrap="none" rtlCol="0">
            <a:spAutoFit/>
          </a:bodyPr>
          <a:lstStyle/>
          <a:p>
            <a:r>
              <a:rPr lang="en-US" sz="1400" b="1" dirty="0">
                <a:solidFill>
                  <a:srgbClr val="00B0F0"/>
                </a:solidFill>
                <a:latin typeface="Arial" panose="020B0604020202020204" pitchFamily="34" charset="0"/>
                <a:cs typeface="Arial" panose="020B0604020202020204" pitchFamily="34" charset="0"/>
              </a:rPr>
              <a:t>0</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4" name="TextBox 13"/>
          <p:cNvSpPr txBox="1"/>
          <p:nvPr/>
        </p:nvSpPr>
        <p:spPr>
          <a:xfrm>
            <a:off x="1943219" y="3364468"/>
            <a:ext cx="652743"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-2 cm</a:t>
            </a:r>
            <a:endParaRPr lang="en-US" sz="1400" b="1" dirty="0">
              <a:solidFill>
                <a:srgbClr val="00B0F0"/>
              </a:solidFill>
              <a:latin typeface="Arial" panose="020B0604020202020204" pitchFamily="34" charset="0"/>
              <a:cs typeface="Arial" panose="020B0604020202020204" pitchFamily="34" charset="0"/>
            </a:endParaRPr>
          </a:p>
        </p:txBody>
      </p:sp>
      <p:sp>
        <p:nvSpPr>
          <p:cNvPr id="15" name="TextBox 14"/>
          <p:cNvSpPr txBox="1"/>
          <p:nvPr/>
        </p:nvSpPr>
        <p:spPr>
          <a:xfrm>
            <a:off x="5296019" y="1840468"/>
            <a:ext cx="697627"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+1 cm</a:t>
            </a:r>
            <a:endParaRPr lang="en-US" sz="1400" b="1" dirty="0">
              <a:solidFill>
                <a:srgbClr val="00B0F0"/>
              </a:solidFill>
              <a:latin typeface="Arial" panose="020B0604020202020204" pitchFamily="34" charset="0"/>
              <a:cs typeface="Arial" panose="020B0604020202020204" pitchFamily="34" charset="0"/>
            </a:endParaRPr>
          </a:p>
        </p:txBody>
      </p:sp>
      <p:sp>
        <p:nvSpPr>
          <p:cNvPr id="16" name="TextBox 15"/>
          <p:cNvSpPr txBox="1"/>
          <p:nvPr/>
        </p:nvSpPr>
        <p:spPr>
          <a:xfrm>
            <a:off x="5030500" y="3058759"/>
            <a:ext cx="1218024" cy="369332"/>
          </a:xfrm>
          <a:prstGeom prst="rect">
            <a:avLst/>
          </a:prstGeom>
          <a:solidFill>
            <a:schemeClr val="bg1"/>
          </a:solidFill>
          <a:ln>
            <a:solidFill>
              <a:schemeClr val="tx1"/>
            </a:solidFill>
          </a:ln>
        </p:spPr>
        <p:txBody>
          <a:bodyPr wrap="square" rtlCol="0">
            <a:spAutoFit/>
          </a:bodyPr>
          <a:lstStyle/>
          <a:p>
            <a:pPr algn="ctr"/>
            <a:r>
              <a:rPr lang="en-US" b="1" dirty="0" smtClean="0">
                <a:solidFill>
                  <a:srgbClr val="00B0F0"/>
                </a:solidFill>
              </a:rPr>
              <a:t>74.640 m</a:t>
            </a:r>
            <a:endParaRPr lang="en-US" b="1" dirty="0">
              <a:solidFill>
                <a:srgbClr val="00B0F0"/>
              </a:solidFill>
            </a:endParaRPr>
          </a:p>
        </p:txBody>
      </p:sp>
      <p:sp>
        <p:nvSpPr>
          <p:cNvPr id="17" name="TextBox 16"/>
          <p:cNvSpPr txBox="1"/>
          <p:nvPr/>
        </p:nvSpPr>
        <p:spPr>
          <a:xfrm>
            <a:off x="3314818" y="1524000"/>
            <a:ext cx="1180981" cy="369332"/>
          </a:xfrm>
          <a:prstGeom prst="rect">
            <a:avLst/>
          </a:prstGeom>
          <a:solidFill>
            <a:schemeClr val="bg1"/>
          </a:solidFill>
          <a:ln>
            <a:solidFill>
              <a:schemeClr val="tx1"/>
            </a:solidFill>
          </a:ln>
        </p:spPr>
        <p:txBody>
          <a:bodyPr wrap="square" rtlCol="0">
            <a:spAutoFit/>
          </a:bodyPr>
          <a:lstStyle/>
          <a:p>
            <a:pPr algn="ctr"/>
            <a:r>
              <a:rPr lang="en-US" b="1" dirty="0" smtClean="0">
                <a:solidFill>
                  <a:srgbClr val="FF0000"/>
                </a:solidFill>
              </a:rPr>
              <a:t>74.394 m</a:t>
            </a:r>
            <a:endParaRPr lang="en-US" b="1" dirty="0">
              <a:solidFill>
                <a:srgbClr val="FF0000"/>
              </a:solidFill>
            </a:endParaRPr>
          </a:p>
        </p:txBody>
      </p:sp>
      <p:sp>
        <p:nvSpPr>
          <p:cNvPr id="18" name="TextBox 17"/>
          <p:cNvSpPr txBox="1"/>
          <p:nvPr/>
        </p:nvSpPr>
        <p:spPr>
          <a:xfrm>
            <a:off x="4267314" y="1295400"/>
            <a:ext cx="697627" cy="307777"/>
          </a:xfrm>
          <a:prstGeom prst="rect">
            <a:avLst/>
          </a:prstGeom>
          <a:solidFill>
            <a:schemeClr val="bg1"/>
          </a:solidFill>
        </p:spPr>
        <p:txBody>
          <a:bodyPr wrap="none" rtlCol="0">
            <a:spAutoFit/>
          </a:bodyPr>
          <a:lstStyle/>
          <a:p>
            <a:r>
              <a:rPr lang="en-US" sz="1400" b="1" dirty="0" smtClean="0">
                <a:solidFill>
                  <a:srgbClr val="FF0000"/>
                </a:solidFill>
                <a:latin typeface="Arial" panose="020B0604020202020204" pitchFamily="34" charset="0"/>
                <a:cs typeface="Arial" panose="020B0604020202020204" pitchFamily="34" charset="0"/>
              </a:rPr>
              <a:t>+1 cm</a:t>
            </a:r>
            <a:endParaRPr lang="en-US" sz="14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3391019" y="1916668"/>
            <a:ext cx="652743" cy="307777"/>
          </a:xfrm>
          <a:prstGeom prst="rect">
            <a:avLst/>
          </a:prstGeom>
          <a:solidFill>
            <a:schemeClr val="bg1"/>
          </a:solidFill>
        </p:spPr>
        <p:txBody>
          <a:bodyPr wrap="none" rtlCol="0">
            <a:spAutoFit/>
          </a:bodyPr>
          <a:lstStyle/>
          <a:p>
            <a:r>
              <a:rPr lang="en-US" sz="1400" b="1" dirty="0">
                <a:solidFill>
                  <a:srgbClr val="FF0000"/>
                </a:solidFill>
                <a:latin typeface="Arial" panose="020B0604020202020204" pitchFamily="34" charset="0"/>
                <a:cs typeface="Arial" panose="020B0604020202020204" pitchFamily="34" charset="0"/>
              </a:rPr>
              <a:t>-</a:t>
            </a:r>
            <a:r>
              <a:rPr lang="en-US" sz="1400" b="1" dirty="0" smtClean="0">
                <a:solidFill>
                  <a:srgbClr val="FF0000"/>
                </a:solidFill>
                <a:latin typeface="Arial" panose="020B0604020202020204" pitchFamily="34" charset="0"/>
                <a:cs typeface="Arial" panose="020B0604020202020204" pitchFamily="34" charset="0"/>
              </a:rPr>
              <a:t>1 cm</a:t>
            </a:r>
            <a:endParaRPr lang="en-US" sz="14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1943219" y="1981200"/>
            <a:ext cx="652743" cy="307777"/>
          </a:xfrm>
          <a:prstGeom prst="rect">
            <a:avLst/>
          </a:prstGeom>
          <a:solidFill>
            <a:schemeClr val="bg1"/>
          </a:solidFill>
        </p:spPr>
        <p:txBody>
          <a:bodyPr wrap="none" rtlCol="0">
            <a:spAutoFit/>
          </a:bodyPr>
          <a:lstStyle/>
          <a:p>
            <a:r>
              <a:rPr lang="en-US" sz="1400" b="1" dirty="0" smtClean="0">
                <a:solidFill>
                  <a:srgbClr val="FF0000"/>
                </a:solidFill>
                <a:latin typeface="Arial" panose="020B0604020202020204" pitchFamily="34" charset="0"/>
                <a:cs typeface="Arial" panose="020B0604020202020204" pitchFamily="34" charset="0"/>
              </a:rPr>
              <a:t>-</a:t>
            </a:r>
            <a:r>
              <a:rPr lang="en-US" sz="1400" b="1" dirty="0">
                <a:solidFill>
                  <a:srgbClr val="FF0000"/>
                </a:solidFill>
                <a:latin typeface="Arial" panose="020B0604020202020204" pitchFamily="34" charset="0"/>
                <a:cs typeface="Arial" panose="020B0604020202020204" pitchFamily="34" charset="0"/>
              </a:rPr>
              <a:t>2</a:t>
            </a:r>
            <a:r>
              <a:rPr lang="en-US" sz="1400" b="1" dirty="0" smtClean="0">
                <a:solidFill>
                  <a:srgbClr val="FF0000"/>
                </a:solidFill>
                <a:latin typeface="Arial" panose="020B0604020202020204" pitchFamily="34" charset="0"/>
                <a:cs typeface="Arial" panose="020B0604020202020204" pitchFamily="34" charset="0"/>
              </a:rPr>
              <a:t> cm</a:t>
            </a:r>
            <a:endParaRPr lang="en-US" sz="14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647819" y="2373868"/>
            <a:ext cx="697627" cy="307777"/>
          </a:xfrm>
          <a:prstGeom prst="rect">
            <a:avLst/>
          </a:prstGeom>
          <a:solidFill>
            <a:schemeClr val="bg1"/>
          </a:solidFill>
        </p:spPr>
        <p:txBody>
          <a:bodyPr wrap="none" rtlCol="0">
            <a:spAutoFit/>
          </a:bodyPr>
          <a:lstStyle/>
          <a:p>
            <a:r>
              <a:rPr lang="en-US" sz="1400" b="1" dirty="0" smtClean="0">
                <a:solidFill>
                  <a:srgbClr val="FF0000"/>
                </a:solidFill>
                <a:latin typeface="Arial" panose="020B0604020202020204" pitchFamily="34" charset="0"/>
                <a:cs typeface="Arial" panose="020B0604020202020204" pitchFamily="34" charset="0"/>
              </a:rPr>
              <a:t>+1 cm</a:t>
            </a:r>
            <a:endParaRPr lang="en-US" sz="14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381000" y="2983468"/>
            <a:ext cx="593432" cy="307777"/>
          </a:xfrm>
          <a:prstGeom prst="rect">
            <a:avLst/>
          </a:prstGeom>
          <a:solidFill>
            <a:schemeClr val="bg1"/>
          </a:solidFill>
        </p:spPr>
        <p:txBody>
          <a:bodyPr wrap="none" rtlCol="0">
            <a:spAutoFit/>
          </a:bodyPr>
          <a:lstStyle/>
          <a:p>
            <a:r>
              <a:rPr lang="en-US" sz="1400" b="1" dirty="0">
                <a:solidFill>
                  <a:srgbClr val="FF0000"/>
                </a:solidFill>
                <a:latin typeface="Arial" panose="020B0604020202020204" pitchFamily="34" charset="0"/>
                <a:cs typeface="Arial" panose="020B0604020202020204" pitchFamily="34" charset="0"/>
              </a:rPr>
              <a:t>0</a:t>
            </a:r>
            <a:r>
              <a:rPr lang="en-US" sz="1400" b="1" dirty="0" smtClean="0">
                <a:solidFill>
                  <a:srgbClr val="FF0000"/>
                </a:solidFill>
                <a:latin typeface="Arial" panose="020B0604020202020204" pitchFamily="34" charset="0"/>
                <a:cs typeface="Arial" panose="020B0604020202020204" pitchFamily="34" charset="0"/>
              </a:rPr>
              <a:t> cm</a:t>
            </a:r>
            <a:endParaRPr lang="en-US"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942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a:t>
            </a:r>
            <a:r>
              <a:rPr lang="en-US" dirty="0" smtClean="0"/>
              <a:t>Erie</a:t>
            </a:r>
            <a:endParaRPr lang="en-US" dirty="0"/>
          </a:p>
        </p:txBody>
      </p:sp>
      <p:sp>
        <p:nvSpPr>
          <p:cNvPr id="4" name="Date Placeholder 3"/>
          <p:cNvSpPr>
            <a:spLocks noGrp="1"/>
          </p:cNvSpPr>
          <p:nvPr>
            <p:ph type="dt" sz="half" idx="10"/>
          </p:nvPr>
        </p:nvSpPr>
        <p:spPr/>
        <p:txBody>
          <a:bodyPr/>
          <a:lstStyle/>
          <a:p>
            <a:pPr>
              <a:defRPr/>
            </a:pPr>
            <a:r>
              <a:rPr lang="en-US" smtClean="0"/>
              <a:t>Session 5: Paper S5-O6               1145, 19 Sep 2018</a:t>
            </a:r>
            <a:endParaRPr lang="en-US"/>
          </a:p>
        </p:txBody>
      </p:sp>
      <p:sp>
        <p:nvSpPr>
          <p:cNvPr id="5" name="Footer Placeholder 4"/>
          <p:cNvSpPr>
            <a:spLocks noGrp="1"/>
          </p:cNvSpPr>
          <p:nvPr>
            <p:ph type="ftr" sz="quarter" idx="11"/>
          </p:nvPr>
        </p:nvSpPr>
        <p:spPr/>
        <p:txBody>
          <a:bodyPr/>
          <a:lstStyle/>
          <a:p>
            <a:pPr>
              <a:defRPr/>
            </a:pPr>
            <a:r>
              <a:rPr lang="en-US" smtClean="0"/>
              <a:t>Gravity Geoid and Height Systems 2                       17-21 Sep 2018         Copenhagen, Denmark </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8</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9" y="3657600"/>
            <a:ext cx="5501641" cy="2091880"/>
          </a:xfrm>
          <a:prstGeom prst="rect">
            <a:avLst/>
          </a:prstGeom>
        </p:spPr>
      </p:pic>
      <p:sp>
        <p:nvSpPr>
          <p:cNvPr id="11" name="TextBox 10"/>
          <p:cNvSpPr txBox="1"/>
          <p:nvPr/>
        </p:nvSpPr>
        <p:spPr>
          <a:xfrm>
            <a:off x="6019800" y="1676400"/>
            <a:ext cx="2819400"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PID’s</a:t>
            </a:r>
          </a:p>
          <a:p>
            <a:pPr marL="742950" lvl="1" indent="-285750">
              <a:buFont typeface="Arial" panose="020B0604020202020204" pitchFamily="34" charset="0"/>
              <a:buChar char="•"/>
            </a:pPr>
            <a:r>
              <a:rPr lang="en-US" dirty="0" smtClean="0"/>
              <a:t>NE0898</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AH9238. AH9237</a:t>
            </a:r>
          </a:p>
          <a:p>
            <a:pPr marL="742950" lvl="1" indent="-285750">
              <a:buFont typeface="Arial" panose="020B0604020202020204" pitchFamily="34" charset="0"/>
              <a:buChar char="•"/>
            </a:pPr>
            <a:r>
              <a:rPr lang="en-US" b="1" dirty="0" smtClean="0">
                <a:solidFill>
                  <a:srgbClr val="7030A0"/>
                </a:solidFill>
              </a:rPr>
              <a:t>DG9751</a:t>
            </a:r>
            <a:r>
              <a:rPr lang="en-US" dirty="0" smtClean="0"/>
              <a:t>-AB6927</a:t>
            </a:r>
          </a:p>
          <a:p>
            <a:pPr marL="742950" lvl="1" indent="-285750">
              <a:buFont typeface="Arial" panose="020B0604020202020204" pitchFamily="34" charset="0"/>
              <a:buChar char="•"/>
            </a:pPr>
            <a:r>
              <a:rPr lang="en-US" b="1" dirty="0" smtClean="0">
                <a:solidFill>
                  <a:srgbClr val="7030A0"/>
                </a:solidFill>
              </a:rPr>
              <a:t>DH8999</a:t>
            </a:r>
            <a:r>
              <a:rPr lang="en-US" dirty="0" smtClean="0"/>
              <a:t>-MB1563</a:t>
            </a:r>
          </a:p>
          <a:p>
            <a:pPr marL="742950" lvl="1" indent="-285750">
              <a:buFont typeface="Arial" panose="020B0604020202020204" pitchFamily="34" charset="0"/>
              <a:buChar char="•"/>
            </a:pPr>
            <a:r>
              <a:rPr lang="en-US" dirty="0" smtClean="0"/>
              <a:t>MB1622, DN2578</a:t>
            </a:r>
          </a:p>
          <a:p>
            <a:pPr marL="742950" lvl="1" indent="-285750">
              <a:buFont typeface="Arial" panose="020B0604020202020204" pitchFamily="34" charset="0"/>
              <a:buChar char="•"/>
            </a:pPr>
            <a:r>
              <a:rPr lang="en-US" dirty="0" smtClean="0"/>
              <a:t>DE7802</a:t>
            </a:r>
          </a:p>
          <a:p>
            <a:pPr marL="742950" lvl="1" indent="-285750">
              <a:buFont typeface="Arial" panose="020B0604020202020204" pitchFamily="34" charset="0"/>
              <a:buChar char="•"/>
            </a:pPr>
            <a:r>
              <a:rPr lang="en-US" b="1" dirty="0" smtClean="0">
                <a:solidFill>
                  <a:srgbClr val="7030A0"/>
                </a:solidFill>
              </a:rPr>
              <a:t>DE1764</a:t>
            </a:r>
            <a:r>
              <a:rPr lang="en-US" dirty="0" smtClean="0"/>
              <a:t>-AH9234</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Trend W-E flat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Consistent w/ GLERL MDT expectations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t>
            </a:r>
            <a:r>
              <a:rPr lang="en-US" dirty="0" smtClean="0"/>
              <a:t>onsistent w/ HC Map but that is flat, too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58" y="1295399"/>
            <a:ext cx="5730241" cy="2410245"/>
          </a:xfrm>
        </p:spPr>
      </p:pic>
      <p:sp>
        <p:nvSpPr>
          <p:cNvPr id="9" name="TextBox 8"/>
          <p:cNvSpPr txBox="1"/>
          <p:nvPr/>
        </p:nvSpPr>
        <p:spPr>
          <a:xfrm>
            <a:off x="4049672" y="2978031"/>
            <a:ext cx="1284327" cy="369332"/>
          </a:xfrm>
          <a:prstGeom prst="rect">
            <a:avLst/>
          </a:prstGeom>
          <a:solidFill>
            <a:schemeClr val="bg1"/>
          </a:solidFill>
          <a:ln>
            <a:solidFill>
              <a:schemeClr val="tx1"/>
            </a:solidFill>
          </a:ln>
        </p:spPr>
        <p:txBody>
          <a:bodyPr wrap="square" rtlCol="0">
            <a:spAutoFit/>
          </a:bodyPr>
          <a:lstStyle/>
          <a:p>
            <a:pPr algn="ctr"/>
            <a:r>
              <a:rPr lang="en-US" b="1" dirty="0" smtClean="0">
                <a:solidFill>
                  <a:srgbClr val="00B0F0"/>
                </a:solidFill>
              </a:rPr>
              <a:t>174.142 m</a:t>
            </a:r>
            <a:endParaRPr lang="en-US" b="1" dirty="0">
              <a:solidFill>
                <a:srgbClr val="00B0F0"/>
              </a:solidFill>
            </a:endParaRPr>
          </a:p>
        </p:txBody>
      </p:sp>
      <p:sp>
        <p:nvSpPr>
          <p:cNvPr id="10" name="TextBox 9"/>
          <p:cNvSpPr txBox="1"/>
          <p:nvPr/>
        </p:nvSpPr>
        <p:spPr>
          <a:xfrm>
            <a:off x="4648200" y="1066800"/>
            <a:ext cx="1260281"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+2</a:t>
            </a:r>
            <a:r>
              <a:rPr lang="en-US" sz="1400" b="1" dirty="0" smtClean="0">
                <a:solidFill>
                  <a:srgbClr val="00B0F0"/>
                </a:solidFill>
                <a:latin typeface="Arial" panose="020B0604020202020204" pitchFamily="34" charset="0"/>
                <a:cs typeface="Arial" panose="020B0604020202020204" pitchFamily="34" charset="0"/>
              </a:rPr>
              <a:t> cm/+2 cm</a:t>
            </a:r>
            <a:endParaRPr lang="en-US" sz="1400" b="1" dirty="0">
              <a:solidFill>
                <a:srgbClr val="00B0F0"/>
              </a:solidFill>
              <a:latin typeface="Arial" panose="020B0604020202020204" pitchFamily="34" charset="0"/>
              <a:cs typeface="Arial" panose="020B0604020202020204" pitchFamily="34" charset="0"/>
            </a:endParaRPr>
          </a:p>
        </p:txBody>
      </p:sp>
      <p:sp>
        <p:nvSpPr>
          <p:cNvPr id="12" name="TextBox 11"/>
          <p:cNvSpPr txBox="1"/>
          <p:nvPr/>
        </p:nvSpPr>
        <p:spPr>
          <a:xfrm>
            <a:off x="5182344" y="1752600"/>
            <a:ext cx="697627"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+1</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4" name="TextBox 13"/>
          <p:cNvSpPr txBox="1"/>
          <p:nvPr/>
        </p:nvSpPr>
        <p:spPr>
          <a:xfrm>
            <a:off x="4648200" y="2286000"/>
            <a:ext cx="697627"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+7</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5" name="TextBox 14"/>
          <p:cNvSpPr txBox="1"/>
          <p:nvPr/>
        </p:nvSpPr>
        <p:spPr>
          <a:xfrm>
            <a:off x="3133660" y="2896006"/>
            <a:ext cx="652743"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-6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6" name="TextBox 15"/>
          <p:cNvSpPr txBox="1"/>
          <p:nvPr/>
        </p:nvSpPr>
        <p:spPr>
          <a:xfrm>
            <a:off x="1953687" y="3505200"/>
            <a:ext cx="1170513" cy="307777"/>
          </a:xfrm>
          <a:prstGeom prst="rect">
            <a:avLst/>
          </a:prstGeom>
          <a:solidFill>
            <a:schemeClr val="bg1"/>
          </a:solidFill>
        </p:spPr>
        <p:txBody>
          <a:bodyPr wrap="none" rtlCol="0">
            <a:spAutoFit/>
          </a:bodyPr>
          <a:lstStyle/>
          <a:p>
            <a:r>
              <a:rPr lang="en-US" sz="1400" b="1" dirty="0">
                <a:solidFill>
                  <a:srgbClr val="00B0F0"/>
                </a:solidFill>
                <a:latin typeface="Arial" panose="020B0604020202020204" pitchFamily="34" charset="0"/>
                <a:cs typeface="Arial" panose="020B0604020202020204" pitchFamily="34" charset="0"/>
              </a:rPr>
              <a:t>-</a:t>
            </a:r>
            <a:r>
              <a:rPr lang="en-US" sz="1400" b="1" dirty="0" smtClean="0">
                <a:solidFill>
                  <a:srgbClr val="00B0F0"/>
                </a:solidFill>
                <a:latin typeface="Arial" panose="020B0604020202020204" pitchFamily="34" charset="0"/>
                <a:cs typeface="Arial" panose="020B0604020202020204" pitchFamily="34" charset="0"/>
              </a:rPr>
              <a:t>2</a:t>
            </a:r>
            <a:r>
              <a:rPr lang="en-US" sz="1400" b="1" dirty="0" smtClean="0">
                <a:solidFill>
                  <a:srgbClr val="00B0F0"/>
                </a:solidFill>
                <a:latin typeface="Arial" panose="020B0604020202020204" pitchFamily="34" charset="0"/>
                <a:cs typeface="Arial" panose="020B0604020202020204" pitchFamily="34" charset="0"/>
              </a:rPr>
              <a:t> cm/-2 cm</a:t>
            </a:r>
            <a:endParaRPr lang="en-US" sz="1400" b="1" dirty="0">
              <a:solidFill>
                <a:srgbClr val="00B0F0"/>
              </a:solidFill>
              <a:latin typeface="Arial" panose="020B0604020202020204" pitchFamily="34" charset="0"/>
              <a:cs typeface="Arial" panose="020B0604020202020204" pitchFamily="34" charset="0"/>
            </a:endParaRPr>
          </a:p>
        </p:txBody>
      </p:sp>
      <p:sp>
        <p:nvSpPr>
          <p:cNvPr id="18" name="TextBox 17"/>
          <p:cNvSpPr txBox="1"/>
          <p:nvPr/>
        </p:nvSpPr>
        <p:spPr>
          <a:xfrm>
            <a:off x="1066800" y="3579913"/>
            <a:ext cx="697627" cy="523220"/>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+1</a:t>
            </a:r>
            <a:r>
              <a:rPr lang="en-US" sz="1400" b="1" dirty="0" smtClean="0">
                <a:solidFill>
                  <a:srgbClr val="00B0F0"/>
                </a:solidFill>
                <a:latin typeface="Arial" panose="020B0604020202020204" pitchFamily="34" charset="0"/>
                <a:cs typeface="Arial" panose="020B0604020202020204" pitchFamily="34" charset="0"/>
              </a:rPr>
              <a:t> cm</a:t>
            </a:r>
          </a:p>
          <a:p>
            <a:r>
              <a:rPr lang="en-US" sz="1400" b="1" dirty="0" smtClean="0">
                <a:solidFill>
                  <a:srgbClr val="00B0F0"/>
                </a:solidFill>
                <a:latin typeface="Arial" panose="020B0604020202020204" pitchFamily="34" charset="0"/>
                <a:cs typeface="Arial" panose="020B0604020202020204" pitchFamily="34" charset="0"/>
              </a:rPr>
              <a:t>+1 cm</a:t>
            </a:r>
            <a:endParaRPr lang="en-US" sz="1400" b="1" dirty="0">
              <a:solidFill>
                <a:srgbClr val="00B0F0"/>
              </a:solidFill>
              <a:latin typeface="Arial" panose="020B0604020202020204" pitchFamily="34" charset="0"/>
              <a:cs typeface="Arial" panose="020B0604020202020204" pitchFamily="34" charset="0"/>
            </a:endParaRPr>
          </a:p>
        </p:txBody>
      </p:sp>
      <p:sp>
        <p:nvSpPr>
          <p:cNvPr id="19" name="TextBox 18"/>
          <p:cNvSpPr txBox="1"/>
          <p:nvPr/>
        </p:nvSpPr>
        <p:spPr>
          <a:xfrm>
            <a:off x="375086" y="3285650"/>
            <a:ext cx="697627"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+1</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20" name="TextBox 19"/>
          <p:cNvSpPr txBox="1"/>
          <p:nvPr/>
        </p:nvSpPr>
        <p:spPr>
          <a:xfrm>
            <a:off x="365508" y="2336344"/>
            <a:ext cx="652743"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-5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43" name="TextBox 42"/>
          <p:cNvSpPr txBox="1"/>
          <p:nvPr/>
        </p:nvSpPr>
        <p:spPr>
          <a:xfrm>
            <a:off x="1447800" y="1383268"/>
            <a:ext cx="1284327" cy="369332"/>
          </a:xfrm>
          <a:prstGeom prst="rect">
            <a:avLst/>
          </a:prstGeom>
          <a:solidFill>
            <a:schemeClr val="bg1"/>
          </a:solidFill>
          <a:ln>
            <a:solidFill>
              <a:schemeClr val="tx1"/>
            </a:solidFill>
          </a:ln>
        </p:spPr>
        <p:txBody>
          <a:bodyPr wrap="square" rtlCol="0">
            <a:spAutoFit/>
          </a:bodyPr>
          <a:lstStyle/>
          <a:p>
            <a:pPr algn="ctr"/>
            <a:r>
              <a:rPr lang="en-US" b="1" dirty="0" smtClean="0">
                <a:solidFill>
                  <a:srgbClr val="FF0000"/>
                </a:solidFill>
              </a:rPr>
              <a:t>173.684 m</a:t>
            </a:r>
            <a:endParaRPr lang="en-US" b="1" dirty="0">
              <a:solidFill>
                <a:srgbClr val="FF0000"/>
              </a:solidFill>
            </a:endParaRPr>
          </a:p>
        </p:txBody>
      </p:sp>
      <p:sp>
        <p:nvSpPr>
          <p:cNvPr id="44" name="TextBox 43"/>
          <p:cNvSpPr txBox="1"/>
          <p:nvPr/>
        </p:nvSpPr>
        <p:spPr>
          <a:xfrm>
            <a:off x="4224057" y="1371600"/>
            <a:ext cx="652743" cy="307777"/>
          </a:xfrm>
          <a:prstGeom prst="rect">
            <a:avLst/>
          </a:prstGeom>
          <a:solidFill>
            <a:schemeClr val="bg1"/>
          </a:solidFill>
        </p:spPr>
        <p:txBody>
          <a:bodyPr wrap="none" rtlCol="0">
            <a:spAutoFit/>
          </a:bodyPr>
          <a:lstStyle/>
          <a:p>
            <a:r>
              <a:rPr lang="en-US" sz="1400" b="1" dirty="0">
                <a:solidFill>
                  <a:srgbClr val="FF0000"/>
                </a:solidFill>
                <a:latin typeface="Arial" panose="020B0604020202020204" pitchFamily="34" charset="0"/>
                <a:cs typeface="Arial" panose="020B0604020202020204" pitchFamily="34" charset="0"/>
              </a:rPr>
              <a:t>-</a:t>
            </a:r>
            <a:r>
              <a:rPr lang="en-US" sz="1400" b="1" dirty="0" smtClean="0">
                <a:solidFill>
                  <a:srgbClr val="FF0000"/>
                </a:solidFill>
                <a:latin typeface="Arial" panose="020B0604020202020204" pitchFamily="34" charset="0"/>
                <a:cs typeface="Arial" panose="020B0604020202020204" pitchFamily="34" charset="0"/>
              </a:rPr>
              <a:t>1</a:t>
            </a:r>
            <a:r>
              <a:rPr lang="en-US" sz="1400" b="1" dirty="0" smtClean="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
        <p:nvSpPr>
          <p:cNvPr id="45" name="TextBox 44"/>
          <p:cNvSpPr txBox="1"/>
          <p:nvPr/>
        </p:nvSpPr>
        <p:spPr>
          <a:xfrm>
            <a:off x="3493373" y="1447800"/>
            <a:ext cx="697627" cy="307777"/>
          </a:xfrm>
          <a:prstGeom prst="rect">
            <a:avLst/>
          </a:prstGeom>
          <a:solidFill>
            <a:schemeClr val="bg1"/>
          </a:solidFill>
        </p:spPr>
        <p:txBody>
          <a:bodyPr wrap="none" rtlCol="0">
            <a:spAutoFit/>
          </a:bodyPr>
          <a:lstStyle/>
          <a:p>
            <a:r>
              <a:rPr lang="en-US" sz="1400" b="1" dirty="0" smtClean="0">
                <a:solidFill>
                  <a:srgbClr val="FF0000"/>
                </a:solidFill>
                <a:latin typeface="Arial" panose="020B0604020202020204" pitchFamily="34" charset="0"/>
                <a:cs typeface="Arial" panose="020B0604020202020204" pitchFamily="34" charset="0"/>
              </a:rPr>
              <a:t>+1</a:t>
            </a:r>
            <a:r>
              <a:rPr lang="en-US" sz="1400" b="1" dirty="0" smtClean="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
        <p:nvSpPr>
          <p:cNvPr id="46" name="TextBox 45"/>
          <p:cNvSpPr txBox="1"/>
          <p:nvPr/>
        </p:nvSpPr>
        <p:spPr>
          <a:xfrm>
            <a:off x="2895600" y="1600200"/>
            <a:ext cx="593432" cy="307777"/>
          </a:xfrm>
          <a:prstGeom prst="rect">
            <a:avLst/>
          </a:prstGeom>
          <a:solidFill>
            <a:schemeClr val="bg1"/>
          </a:solidFill>
        </p:spPr>
        <p:txBody>
          <a:bodyPr wrap="none" rtlCol="0">
            <a:spAutoFit/>
          </a:bodyPr>
          <a:lstStyle/>
          <a:p>
            <a:r>
              <a:rPr lang="en-US" sz="1400" b="1" dirty="0">
                <a:solidFill>
                  <a:srgbClr val="FF0000"/>
                </a:solidFill>
                <a:latin typeface="Arial" panose="020B0604020202020204" pitchFamily="34" charset="0"/>
                <a:cs typeface="Arial" panose="020B0604020202020204" pitchFamily="34" charset="0"/>
              </a:rPr>
              <a:t>0</a:t>
            </a:r>
            <a:r>
              <a:rPr lang="en-US" sz="1400" b="1" dirty="0" smtClean="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
        <p:nvSpPr>
          <p:cNvPr id="47" name="TextBox 46"/>
          <p:cNvSpPr txBox="1"/>
          <p:nvPr/>
        </p:nvSpPr>
        <p:spPr>
          <a:xfrm>
            <a:off x="1295400" y="2664023"/>
            <a:ext cx="593432" cy="307777"/>
          </a:xfrm>
          <a:prstGeom prst="rect">
            <a:avLst/>
          </a:prstGeom>
          <a:solidFill>
            <a:schemeClr val="bg1"/>
          </a:solidFill>
        </p:spPr>
        <p:txBody>
          <a:bodyPr wrap="none" rtlCol="0">
            <a:spAutoFit/>
          </a:bodyPr>
          <a:lstStyle/>
          <a:p>
            <a:r>
              <a:rPr lang="en-US" sz="1400" b="1" dirty="0">
                <a:solidFill>
                  <a:srgbClr val="FF0000"/>
                </a:solidFill>
                <a:latin typeface="Arial" panose="020B0604020202020204" pitchFamily="34" charset="0"/>
                <a:cs typeface="Arial" panose="020B0604020202020204" pitchFamily="34" charset="0"/>
              </a:rPr>
              <a:t>0</a:t>
            </a:r>
            <a:r>
              <a:rPr lang="en-US" sz="1400" b="1" dirty="0" smtClean="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
        <p:nvSpPr>
          <p:cNvPr id="48" name="TextBox 47"/>
          <p:cNvSpPr txBox="1"/>
          <p:nvPr/>
        </p:nvSpPr>
        <p:spPr>
          <a:xfrm>
            <a:off x="2286000" y="1825823"/>
            <a:ext cx="593432" cy="307777"/>
          </a:xfrm>
          <a:prstGeom prst="rect">
            <a:avLst/>
          </a:prstGeom>
          <a:solidFill>
            <a:schemeClr val="bg1"/>
          </a:solidFill>
        </p:spPr>
        <p:txBody>
          <a:bodyPr wrap="none" rtlCol="0">
            <a:spAutoFit/>
          </a:bodyPr>
          <a:lstStyle/>
          <a:p>
            <a:r>
              <a:rPr lang="en-US" sz="1400" b="1" dirty="0">
                <a:solidFill>
                  <a:srgbClr val="FF0000"/>
                </a:solidFill>
                <a:latin typeface="Arial" panose="020B0604020202020204" pitchFamily="34" charset="0"/>
                <a:cs typeface="Arial" panose="020B0604020202020204" pitchFamily="34" charset="0"/>
              </a:rPr>
              <a:t>0</a:t>
            </a:r>
            <a:r>
              <a:rPr lang="en-US" sz="1400" b="1" dirty="0" smtClean="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
        <p:nvSpPr>
          <p:cNvPr id="49" name="TextBox 48"/>
          <p:cNvSpPr txBox="1"/>
          <p:nvPr/>
        </p:nvSpPr>
        <p:spPr>
          <a:xfrm>
            <a:off x="1752600" y="2283023"/>
            <a:ext cx="652743" cy="307777"/>
          </a:xfrm>
          <a:prstGeom prst="rect">
            <a:avLst/>
          </a:prstGeom>
          <a:solidFill>
            <a:schemeClr val="bg1"/>
          </a:solidFill>
        </p:spPr>
        <p:txBody>
          <a:bodyPr wrap="none" rtlCol="0">
            <a:spAutoFit/>
          </a:bodyPr>
          <a:lstStyle/>
          <a:p>
            <a:r>
              <a:rPr lang="en-US" sz="1400" b="1" dirty="0">
                <a:solidFill>
                  <a:srgbClr val="FF0000"/>
                </a:solidFill>
                <a:latin typeface="Arial" panose="020B0604020202020204" pitchFamily="34" charset="0"/>
                <a:cs typeface="Arial" panose="020B0604020202020204" pitchFamily="34" charset="0"/>
              </a:rPr>
              <a:t>-</a:t>
            </a:r>
            <a:r>
              <a:rPr lang="en-US" sz="1400" b="1" dirty="0" smtClean="0">
                <a:solidFill>
                  <a:srgbClr val="FF0000"/>
                </a:solidFill>
                <a:latin typeface="Arial" panose="020B0604020202020204" pitchFamily="34" charset="0"/>
                <a:cs typeface="Arial" panose="020B0604020202020204" pitchFamily="34" charset="0"/>
              </a:rPr>
              <a:t>1</a:t>
            </a:r>
            <a:r>
              <a:rPr lang="en-US" sz="1400" b="1" dirty="0" smtClean="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473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Huron</a:t>
            </a:r>
            <a:endParaRPr lang="en-US" dirty="0"/>
          </a:p>
        </p:txBody>
      </p:sp>
      <p:sp>
        <p:nvSpPr>
          <p:cNvPr id="4" name="Date Placeholder 3"/>
          <p:cNvSpPr>
            <a:spLocks noGrp="1"/>
          </p:cNvSpPr>
          <p:nvPr>
            <p:ph type="dt" sz="half" idx="10"/>
          </p:nvPr>
        </p:nvSpPr>
        <p:spPr>
          <a:xfrm>
            <a:off x="457200" y="6356350"/>
            <a:ext cx="2514600" cy="365125"/>
          </a:xfrm>
        </p:spPr>
        <p:txBody>
          <a:bodyPr/>
          <a:lstStyle/>
          <a:p>
            <a:pPr>
              <a:defRPr/>
            </a:pPr>
            <a:r>
              <a:rPr lang="en-US" dirty="0" smtClean="0"/>
              <a:t>G52A-08 in Session G52A: 1020-1220                                        Independence A-C - Marriott Marquis</a:t>
            </a:r>
            <a:endParaRPr lang="en-US" dirty="0"/>
          </a:p>
        </p:txBody>
      </p:sp>
      <p:sp>
        <p:nvSpPr>
          <p:cNvPr id="5" name="Footer Placeholder 4"/>
          <p:cNvSpPr>
            <a:spLocks noGrp="1"/>
          </p:cNvSpPr>
          <p:nvPr>
            <p:ph type="ftr" sz="quarter" idx="11"/>
          </p:nvPr>
        </p:nvSpPr>
        <p:spPr/>
        <p:txBody>
          <a:bodyPr/>
          <a:lstStyle/>
          <a:p>
            <a:pPr>
              <a:defRPr/>
            </a:pPr>
            <a:r>
              <a:rPr lang="en-US" smtClean="0"/>
              <a:t>AGU Fall Meeting    10-14 December 2018  Washington, D.C.</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9</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219201"/>
            <a:ext cx="3357775" cy="2086212"/>
          </a:xfrm>
          <a:prstGeom prst="rect">
            <a:avLst/>
          </a:prstGeom>
        </p:spPr>
      </p:pic>
      <p:sp>
        <p:nvSpPr>
          <p:cNvPr id="13" name="TextBox 12"/>
          <p:cNvSpPr txBox="1"/>
          <p:nvPr/>
        </p:nvSpPr>
        <p:spPr>
          <a:xfrm>
            <a:off x="4189765" y="3305413"/>
            <a:ext cx="4725635" cy="332398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PIDS:  </a:t>
            </a:r>
            <a:r>
              <a:rPr lang="en-US" b="1" dirty="0" smtClean="0">
                <a:solidFill>
                  <a:srgbClr val="7030A0"/>
                </a:solidFill>
              </a:rPr>
              <a:t>DN2580</a:t>
            </a:r>
            <a:r>
              <a:rPr lang="en-US" dirty="0" smtClean="0"/>
              <a:t>-QK0258, AH9228, PK0233,</a:t>
            </a:r>
            <a:r>
              <a:rPr lang="en-US" b="1" dirty="0" smtClean="0">
                <a:solidFill>
                  <a:srgbClr val="7030A0"/>
                </a:solidFill>
              </a:rPr>
              <a:t> DF5769</a:t>
            </a:r>
            <a:r>
              <a:rPr lang="en-US" dirty="0" smtClean="0"/>
              <a:t>-OJ0219</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Trend NW-SE is up 10 cm – but only 3 cm ignoring Mackinaw City</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smtClean="0"/>
              <a:t>A little higher than expected MDT unless you ignore Mackinaw City</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Lakes Michigan and Huron treated as one system – Mackinaw City is at transition</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Not consistent with HC</a:t>
            </a:r>
            <a:endParaRPr lang="en-US" dirty="0"/>
          </a:p>
        </p:txBody>
      </p:sp>
      <p:pic>
        <p:nvPicPr>
          <p:cNvPr id="19" name="Content Placeholder 1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19200"/>
            <a:ext cx="3825222" cy="4525963"/>
          </a:xfrm>
        </p:spPr>
      </p:pic>
      <p:sp>
        <p:nvSpPr>
          <p:cNvPr id="9" name="TextBox 8"/>
          <p:cNvSpPr txBox="1"/>
          <p:nvPr/>
        </p:nvSpPr>
        <p:spPr>
          <a:xfrm>
            <a:off x="483577" y="3396734"/>
            <a:ext cx="1284327" cy="369332"/>
          </a:xfrm>
          <a:prstGeom prst="rect">
            <a:avLst/>
          </a:prstGeom>
          <a:solidFill>
            <a:schemeClr val="bg1"/>
          </a:solidFill>
          <a:ln>
            <a:solidFill>
              <a:schemeClr val="tx1"/>
            </a:solidFill>
          </a:ln>
        </p:spPr>
        <p:txBody>
          <a:bodyPr wrap="square" rtlCol="0">
            <a:spAutoFit/>
          </a:bodyPr>
          <a:lstStyle/>
          <a:p>
            <a:pPr algn="ctr"/>
            <a:r>
              <a:rPr lang="en-US" b="1" dirty="0" smtClean="0">
                <a:solidFill>
                  <a:srgbClr val="00B0F0"/>
                </a:solidFill>
              </a:rPr>
              <a:t>176.231 m</a:t>
            </a:r>
            <a:endParaRPr lang="en-US" b="1" dirty="0">
              <a:solidFill>
                <a:srgbClr val="00B0F0"/>
              </a:solidFill>
            </a:endParaRPr>
          </a:p>
        </p:txBody>
      </p:sp>
      <p:sp>
        <p:nvSpPr>
          <p:cNvPr id="11" name="TextBox 10"/>
          <p:cNvSpPr txBox="1"/>
          <p:nvPr/>
        </p:nvSpPr>
        <p:spPr>
          <a:xfrm>
            <a:off x="2133600" y="4523104"/>
            <a:ext cx="1215397"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+2 cm/-1</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2" name="TextBox 11"/>
          <p:cNvSpPr txBox="1"/>
          <p:nvPr/>
        </p:nvSpPr>
        <p:spPr>
          <a:xfrm>
            <a:off x="1125740" y="4713559"/>
            <a:ext cx="697627"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+3</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4" name="TextBox 13"/>
          <p:cNvSpPr txBox="1"/>
          <p:nvPr/>
        </p:nvSpPr>
        <p:spPr>
          <a:xfrm>
            <a:off x="1676400" y="1749623"/>
            <a:ext cx="652743" cy="307777"/>
          </a:xfrm>
          <a:prstGeom prst="rect">
            <a:avLst/>
          </a:prstGeom>
          <a:solidFill>
            <a:schemeClr val="bg1"/>
          </a:solidFill>
        </p:spPr>
        <p:txBody>
          <a:bodyPr wrap="none" rtlCol="0">
            <a:spAutoFit/>
          </a:bodyPr>
          <a:lstStyle/>
          <a:p>
            <a:r>
              <a:rPr lang="en-US" sz="1400" b="1" dirty="0" smtClean="0">
                <a:solidFill>
                  <a:srgbClr val="00B0F0"/>
                </a:solidFill>
                <a:latin typeface="Arial" panose="020B0604020202020204" pitchFamily="34" charset="0"/>
                <a:cs typeface="Arial" panose="020B0604020202020204" pitchFamily="34" charset="0"/>
              </a:rPr>
              <a:t>-4 </a:t>
            </a:r>
            <a:r>
              <a:rPr lang="en-US" sz="1400" b="1" dirty="0" smtClean="0">
                <a:solidFill>
                  <a:srgbClr val="00B0F0"/>
                </a:solidFill>
                <a:latin typeface="Arial" panose="020B0604020202020204" pitchFamily="34" charset="0"/>
                <a:cs typeface="Arial" panose="020B0604020202020204" pitchFamily="34" charset="0"/>
              </a:rPr>
              <a:t>cm</a:t>
            </a:r>
            <a:endParaRPr lang="en-US" sz="1400" b="1" dirty="0">
              <a:solidFill>
                <a:srgbClr val="00B0F0"/>
              </a:solidFill>
              <a:latin typeface="Arial" panose="020B0604020202020204" pitchFamily="34" charset="0"/>
              <a:cs typeface="Arial" panose="020B0604020202020204" pitchFamily="34" charset="0"/>
            </a:endParaRPr>
          </a:p>
        </p:txBody>
      </p:sp>
      <p:sp>
        <p:nvSpPr>
          <p:cNvPr id="15" name="TextBox 14"/>
          <p:cNvSpPr txBox="1"/>
          <p:nvPr/>
        </p:nvSpPr>
        <p:spPr>
          <a:xfrm>
            <a:off x="2754273" y="2754868"/>
            <a:ext cx="1284327" cy="369332"/>
          </a:xfrm>
          <a:prstGeom prst="rect">
            <a:avLst/>
          </a:prstGeom>
          <a:solidFill>
            <a:schemeClr val="bg1"/>
          </a:solidFill>
          <a:ln>
            <a:solidFill>
              <a:schemeClr val="tx1"/>
            </a:solidFill>
          </a:ln>
        </p:spPr>
        <p:txBody>
          <a:bodyPr wrap="square" rtlCol="0">
            <a:spAutoFit/>
          </a:bodyPr>
          <a:lstStyle/>
          <a:p>
            <a:pPr algn="ctr"/>
            <a:r>
              <a:rPr lang="en-US" b="1" dirty="0" smtClean="0">
                <a:solidFill>
                  <a:srgbClr val="FF0000"/>
                </a:solidFill>
              </a:rPr>
              <a:t>175.707 m</a:t>
            </a:r>
            <a:endParaRPr lang="en-US" b="1" dirty="0">
              <a:solidFill>
                <a:srgbClr val="FF0000"/>
              </a:solidFill>
            </a:endParaRPr>
          </a:p>
        </p:txBody>
      </p:sp>
      <p:sp>
        <p:nvSpPr>
          <p:cNvPr id="16" name="TextBox 15"/>
          <p:cNvSpPr txBox="1"/>
          <p:nvPr/>
        </p:nvSpPr>
        <p:spPr>
          <a:xfrm>
            <a:off x="1828800" y="1066800"/>
            <a:ext cx="652743" cy="307777"/>
          </a:xfrm>
          <a:prstGeom prst="rect">
            <a:avLst/>
          </a:prstGeom>
          <a:solidFill>
            <a:schemeClr val="bg1"/>
          </a:solidFill>
        </p:spPr>
        <p:txBody>
          <a:bodyPr wrap="none" rtlCol="0">
            <a:spAutoFit/>
          </a:bodyPr>
          <a:lstStyle/>
          <a:p>
            <a:r>
              <a:rPr lang="en-US" sz="1400" b="1" dirty="0" smtClean="0">
                <a:solidFill>
                  <a:srgbClr val="FF0000"/>
                </a:solidFill>
                <a:latin typeface="Arial" panose="020B0604020202020204" pitchFamily="34" charset="0"/>
                <a:cs typeface="Arial" panose="020B0604020202020204" pitchFamily="34" charset="0"/>
              </a:rPr>
              <a:t>-1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
        <p:nvSpPr>
          <p:cNvPr id="17" name="TextBox 16"/>
          <p:cNvSpPr txBox="1"/>
          <p:nvPr/>
        </p:nvSpPr>
        <p:spPr>
          <a:xfrm>
            <a:off x="2928657" y="1292423"/>
            <a:ext cx="652743" cy="307777"/>
          </a:xfrm>
          <a:prstGeom prst="rect">
            <a:avLst/>
          </a:prstGeom>
          <a:solidFill>
            <a:schemeClr val="bg1"/>
          </a:solidFill>
        </p:spPr>
        <p:txBody>
          <a:bodyPr wrap="none" rtlCol="0">
            <a:spAutoFit/>
          </a:bodyPr>
          <a:lstStyle/>
          <a:p>
            <a:r>
              <a:rPr lang="en-US" sz="1400" b="1" dirty="0" smtClean="0">
                <a:solidFill>
                  <a:srgbClr val="FF0000"/>
                </a:solidFill>
                <a:latin typeface="Arial" panose="020B0604020202020204" pitchFamily="34" charset="0"/>
                <a:cs typeface="Arial" panose="020B0604020202020204" pitchFamily="34" charset="0"/>
              </a:rPr>
              <a:t>-3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3385857" y="2209800"/>
            <a:ext cx="593432" cy="307777"/>
          </a:xfrm>
          <a:prstGeom prst="rect">
            <a:avLst/>
          </a:prstGeom>
          <a:solidFill>
            <a:schemeClr val="bg1"/>
          </a:solidFill>
        </p:spPr>
        <p:txBody>
          <a:bodyPr wrap="none" rtlCol="0">
            <a:spAutoFit/>
          </a:bodyPr>
          <a:lstStyle/>
          <a:p>
            <a:r>
              <a:rPr lang="en-US" sz="1400" b="1" dirty="0">
                <a:solidFill>
                  <a:srgbClr val="FF0000"/>
                </a:solidFill>
                <a:latin typeface="Arial" panose="020B0604020202020204" pitchFamily="34" charset="0"/>
                <a:cs typeface="Arial" panose="020B0604020202020204" pitchFamily="34" charset="0"/>
              </a:rPr>
              <a:t>0</a:t>
            </a:r>
            <a:r>
              <a:rPr lang="en-US" sz="1400" b="1" dirty="0" smtClean="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3919257" y="1597223"/>
            <a:ext cx="697627" cy="307777"/>
          </a:xfrm>
          <a:prstGeom prst="rect">
            <a:avLst/>
          </a:prstGeom>
          <a:solidFill>
            <a:schemeClr val="bg1"/>
          </a:solidFill>
        </p:spPr>
        <p:txBody>
          <a:bodyPr wrap="none" rtlCol="0">
            <a:spAutoFit/>
          </a:bodyPr>
          <a:lstStyle/>
          <a:p>
            <a:r>
              <a:rPr lang="en-US" sz="1400" b="1" dirty="0">
                <a:solidFill>
                  <a:srgbClr val="FF0000"/>
                </a:solidFill>
                <a:latin typeface="Arial" panose="020B0604020202020204" pitchFamily="34" charset="0"/>
                <a:cs typeface="Arial" panose="020B0604020202020204" pitchFamily="34" charset="0"/>
              </a:rPr>
              <a:t>+</a:t>
            </a:r>
            <a:r>
              <a:rPr lang="en-US" sz="1400" b="1" dirty="0" smtClean="0">
                <a:solidFill>
                  <a:srgbClr val="FF0000"/>
                </a:solidFill>
                <a:latin typeface="Arial" panose="020B0604020202020204" pitchFamily="34" charset="0"/>
                <a:cs typeface="Arial" panose="020B0604020202020204" pitchFamily="34" charset="0"/>
              </a:rPr>
              <a:t>1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3962400" y="2435423"/>
            <a:ext cx="697627" cy="307777"/>
          </a:xfrm>
          <a:prstGeom prst="rect">
            <a:avLst/>
          </a:prstGeom>
          <a:solidFill>
            <a:schemeClr val="bg1"/>
          </a:solidFill>
        </p:spPr>
        <p:txBody>
          <a:bodyPr wrap="none" rtlCol="0">
            <a:spAutoFit/>
          </a:bodyPr>
          <a:lstStyle/>
          <a:p>
            <a:r>
              <a:rPr lang="en-US" sz="1400" b="1" dirty="0" smtClean="0">
                <a:solidFill>
                  <a:srgbClr val="FF0000"/>
                </a:solidFill>
                <a:latin typeface="Arial" panose="020B0604020202020204" pitchFamily="34" charset="0"/>
                <a:cs typeface="Arial" panose="020B0604020202020204" pitchFamily="34" charset="0"/>
              </a:rPr>
              <a:t>+</a:t>
            </a:r>
            <a:r>
              <a:rPr lang="en-US" sz="1400" b="1" dirty="0">
                <a:solidFill>
                  <a:srgbClr val="FF0000"/>
                </a:solidFill>
                <a:latin typeface="Arial" panose="020B0604020202020204" pitchFamily="34" charset="0"/>
                <a:cs typeface="Arial" panose="020B0604020202020204" pitchFamily="34" charset="0"/>
              </a:rPr>
              <a:t>3</a:t>
            </a:r>
            <a:r>
              <a:rPr lang="en-US" sz="1400" b="1" dirty="0" smtClean="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cm</a:t>
            </a:r>
            <a:endParaRPr lang="en-US"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408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TotalTime>
  <Words>1449</Words>
  <Application>Microsoft Office PowerPoint</Application>
  <PresentationFormat>On-screen Show (4:3)</PresentationFormat>
  <Paragraphs>299</Paragraphs>
  <Slides>19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Cambria Math</vt:lpstr>
      <vt:lpstr>Courier New</vt:lpstr>
      <vt:lpstr>Haettenschweiler</vt:lpstr>
      <vt:lpstr>Times New Roman</vt:lpstr>
      <vt:lpstr>Custom Design</vt:lpstr>
      <vt:lpstr>Office Theme</vt:lpstr>
      <vt:lpstr>G52A-08: An Update to Dynamic Heights Estimation on the Great Lakes</vt:lpstr>
      <vt:lpstr>HC vs. NAVD 88 Datum Defect</vt:lpstr>
      <vt:lpstr>GL WLS Stations</vt:lpstr>
      <vt:lpstr>Conceptual Plan</vt:lpstr>
      <vt:lpstr>Method</vt:lpstr>
      <vt:lpstr>Method</vt:lpstr>
      <vt:lpstr>Lake Ontario</vt:lpstr>
      <vt:lpstr>Lake Erie</vt:lpstr>
      <vt:lpstr>Lake Huron</vt:lpstr>
      <vt:lpstr>Lake Michigan</vt:lpstr>
      <vt:lpstr>Lake Superior</vt:lpstr>
      <vt:lpstr>Summary and Future Work</vt:lpstr>
      <vt:lpstr>PowerPoint Presentation</vt:lpstr>
      <vt:lpstr>Method</vt:lpstr>
      <vt:lpstr>2015 GPS Campaign Comparisons</vt:lpstr>
      <vt:lpstr>Blueprint Part 2</vt:lpstr>
      <vt:lpstr>PowerPoint Presentation</vt:lpstr>
      <vt:lpstr>Practical Aspects</vt:lpstr>
      <vt:lpstr>Dynamic Heights on the Lakes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Galen.Scott</dc:creator>
  <cp:lastModifiedBy>Dan Roman</cp:lastModifiedBy>
  <cp:revision>44</cp:revision>
  <dcterms:created xsi:type="dcterms:W3CDTF">2009-10-22T15:32:12Z</dcterms:created>
  <dcterms:modified xsi:type="dcterms:W3CDTF">2018-12-11T21:30:47Z</dcterms:modified>
</cp:coreProperties>
</file>