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embeddedFontLst>
    <p:embeddedFont>
      <p:font typeface="Gill Sans"/>
      <p:regular r:id="rId37"/>
      <p:bold r:id="rId38"/>
    </p:embeddedFont>
    <p:embeddedFont>
      <p:font typeface="Calibri" panose="020F0502020204030204" pitchFamily="34" charset="0"/>
      <p:regular r:id="rId39"/>
      <p:bold r:id="rId40"/>
      <p:italic r:id="rId41"/>
      <p:boldItalic r:id="rId42"/>
    </p:embeddedFont>
    <p:embeddedFont>
      <p:font typeface="Arial Black" panose="020B0A04020102020204" pitchFamily="3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59E8EC-EF18-49E2-A1BD-DC30A1A81FCA}">
  <a:tblStyle styleId="{5459E8EC-EF18-49E2-A1BD-DC30A1A81FC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1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gdc.gov/fgdc-news/geospatial-data-act-201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4734cbc6d_4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204" name="Google Shape;204;g54734cbc6d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4734cbc6d_4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211" name="Google Shape;211;g54734cbc6d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4734cbc6d_4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218" name="Google Shape;218;g54734cbc6d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4baabdd58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225" name="Google Shape;225;g54baabdd5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4734cbc6d_9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232" name="Google Shape;232;g54734cbc6d_9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baabdd58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r>
              <a:rPr lang="en-US" sz="1200" u="sng">
                <a:solidFill>
                  <a:schemeClr val="hlink"/>
                </a:solidFill>
                <a:highlight>
                  <a:srgbClr val="FFFFFF"/>
                </a:highlight>
                <a:hlinkClick r:id="rId3"/>
              </a:rPr>
              <a:t>FGDC MESSAGE</a:t>
            </a:r>
            <a:r>
              <a:rPr lang="en-US" sz="1200">
                <a:solidFill>
                  <a:srgbClr val="555555"/>
                </a:solidFill>
                <a:highlight>
                  <a:srgbClr val="FFFFFF"/>
                </a:highlight>
              </a:rPr>
              <a:t> ON THE PASSAGE OF THE GEOSPATIAL DATA ACT OF 2018</a:t>
            </a:r>
            <a:endParaRPr sz="1200">
              <a:solidFill>
                <a:srgbClr val="555555"/>
              </a:solidFill>
              <a:highlight>
                <a:srgbClr val="FFFFFF"/>
              </a:highlight>
            </a:endParaRPr>
          </a:p>
          <a:p>
            <a:pPr marL="0" marR="0" lvl="0" indent="0" algn="l" rtl="0">
              <a:spcBef>
                <a:spcPts val="0"/>
              </a:spcBef>
              <a:spcAft>
                <a:spcPts val="0"/>
              </a:spcAft>
              <a:buClr>
                <a:schemeClr val="dk1"/>
              </a:buClr>
              <a:buSzPts val="1400"/>
              <a:buFont typeface="Arial"/>
              <a:buNone/>
            </a:pPr>
            <a:r>
              <a:rPr lang="en-US" sz="1200">
                <a:solidFill>
                  <a:srgbClr val="555555"/>
                </a:solidFill>
                <a:highlight>
                  <a:srgbClr val="FFFFFF"/>
                </a:highlight>
              </a:rPr>
              <a:t>“In the coming weeks and months, we will be working with FGDC agencies and with partners to develop thoughtful implementation strategies for the GDA.  The GDA includes new responsibilities and processes, and will change the way that we manage geospatial programs across government.”</a:t>
            </a:r>
            <a:endParaRPr sz="1100" b="0" i="0" u="none" strike="noStrike" cap="none">
              <a:solidFill>
                <a:schemeClr val="dk1"/>
              </a:solidFill>
              <a:latin typeface="Arial"/>
              <a:ea typeface="Arial"/>
              <a:cs typeface="Arial"/>
              <a:sym typeface="Arial"/>
            </a:endParaRPr>
          </a:p>
        </p:txBody>
      </p:sp>
      <p:sp>
        <p:nvSpPr>
          <p:cNvPr id="240" name="Google Shape;240;g54baabdd5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fee9e95b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3fee9e95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55135dcb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g555135dcb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3275a9bd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g23275a9b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3275a9bd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222"/>
              </a:solidFill>
            </a:endParaRPr>
          </a:p>
        </p:txBody>
      </p:sp>
      <p:sp>
        <p:nvSpPr>
          <p:cNvPr id="268" name="Google Shape;268;g23275a9bd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3275a9bd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sp>
        <p:nvSpPr>
          <p:cNvPr id="275" name="Google Shape;275;g23275a9bd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3275a9bd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g23275a9bd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3275a9bdb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23275a9bd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38c0a145d_1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338c0a145d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489369d74_0_7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24" name="Google Shape;324;g5489369d74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489369d74_0_7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32" name="Google Shape;332;g5489369d74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489369d74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43" name="Google Shape;343;g5489369d74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89369d74_0_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56" name="Google Shape;356;g5489369d74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89369d74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67" name="Google Shape;367;g5489369d74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489369d74_0_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79" name="Google Shape;379;g5489369d74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8c0a145d_1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338c0a145d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89369d74_0_7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390" name="Google Shape;390;g5489369d74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89369d74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402" name="Google Shape;402;g5489369d74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489369d74_0_7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414" name="Google Shape;414;g5489369d74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489369d74_0_7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427" name="Google Shape;427;g5489369d74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38c0a145d_1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338c0a145d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332d4575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3332d457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489369d74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a:solidFill>
                  <a:schemeClr val="dk1"/>
                </a:solidFill>
              </a:rPr>
              <a:t>NGS response rate 71.9% (NOS 63%, NOAA 50%). in 2017, 28 persons responded to the survey and 21 responded in 2016.</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p:txBody>
      </p:sp>
      <p:sp>
        <p:nvSpPr>
          <p:cNvPr id="172" name="Google Shape;172;g5489369d74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55135dcb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a:solidFill>
                  <a:schemeClr val="dk1"/>
                </a:solidFill>
              </a:rPr>
              <a:t>NGS response rate 71.9% (NOS 63%, NOAA 50%). in 2017, 28 persons responded to the survey and 21 responded in 2016.</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p:txBody>
      </p:sp>
      <p:sp>
        <p:nvSpPr>
          <p:cNvPr id="181" name="Google Shape;181;g555135dcb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4734cbc6d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190" name="Google Shape;190;g54734cbc6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4734cbc6d_4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197" name="Google Shape;197;g54734cbc6d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Google Shape;13;p2"/>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4"/>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88" name="Google Shape;88;p14"/>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9" name="Google Shape;89;p1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94" name="Google Shape;94;p15"/>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body" idx="3"/>
          </p:nvPr>
        </p:nvSpPr>
        <p:spPr>
          <a:xfrm>
            <a:off x="4645026" y="1151335"/>
            <a:ext cx="4041900" cy="4797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body" idx="4"/>
          </p:nvPr>
        </p:nvSpPr>
        <p:spPr>
          <a:xfrm>
            <a:off x="4645026" y="1631156"/>
            <a:ext cx="4041900" cy="29634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1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57201" y="204787"/>
            <a:ext cx="3008400" cy="871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07" name="Google Shape;107;p17"/>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body" idx="2"/>
          </p:nvPr>
        </p:nvSpPr>
        <p:spPr>
          <a:xfrm>
            <a:off x="457201" y="1076326"/>
            <a:ext cx="3008400" cy="3518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9" name="Google Shape;109;p1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14" name="Google Shape;114;p18"/>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5" name="Google Shape;115;p18"/>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6" name="Google Shape;116;p1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21" name="Google Shape;121;p19"/>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rot="5400000">
            <a:off x="5463750" y="1371629"/>
            <a:ext cx="43887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27" name="Google Shape;127;p20"/>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 name="Google Shape;19;p3"/>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3305176"/>
            <a:ext cx="7772400" cy="1021556"/>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82" name="Google Shape;82;p13"/>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noaa-ocao.data.socrata.com/stories/s/gm8h-9nkp" TargetMode="External"/><Relationship Id="rId4" Type="http://schemas.openxmlformats.org/officeDocument/2006/relationships/hyperlink" Target="https://noaa-ocao.data.socrata.com/logi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www.fgdc.gov/gd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mailto:Daniel.Winester@noaa.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https://geodesy.noaa.gov/PUBS_LIB/1998heightmodstudy.pdf"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www.geodesy.noaa.gov/PUBS_LIB/Socio-EconomicBenefitsofCORSandGRAV-D.pdf" TargetMode="External"/><Relationship Id="rId5" Type="http://schemas.openxmlformats.org/officeDocument/2006/relationships/hyperlink" Target="http://www.geodesy.noaa.gov/INFO/OnePagers/socio_eco_handout.pdf"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hyperlink" Target="http://www.nap.edu/catalog.php?record_id=12954" TargetMode="External"/><Relationship Id="rId4" Type="http://schemas.openxmlformats.org/officeDocument/2006/relationships/hyperlink" Target="http://dels.nas.edu/resources/static-assets/materials-based-on-reports/reports-in-brief/GeodeticInfrastructure-ReportBrief-Final.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https://geodesy.noaa.gov/web/news/Big_Benefits_from_NGS_Coastal_Mapping.s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geodesy.noaa.gov/ADVISO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s://www.ngs.noaa.gov/PUBS_LIB/reg-geodetic-advisor-prog-socio-economic-scoping-study-6-1-18.pdf"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hyperlink" Target="https://www.ngs.noaa.gov/GRAV-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hyperlink" Target="https://www.ngs.noaa.gov/AERO/aero.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www.ngs.noaa.gov/web/about_ngs/info/mission-strategic-planning.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173925" y="1879075"/>
            <a:ext cx="88293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600" b="1">
                <a:latin typeface="Times New Roman"/>
                <a:ea typeface="Times New Roman"/>
                <a:cs typeface="Times New Roman"/>
                <a:sym typeface="Times New Roman"/>
              </a:rPr>
              <a:t>Quarterly All-Hands Meeting</a:t>
            </a:r>
            <a:endParaRPr sz="3600" b="1">
              <a:latin typeface="Times New Roman"/>
              <a:ea typeface="Times New Roman"/>
              <a:cs typeface="Times New Roman"/>
              <a:sym typeface="Times New Roman"/>
            </a:endParaRPr>
          </a:p>
        </p:txBody>
      </p:sp>
      <p:sp>
        <p:nvSpPr>
          <p:cNvPr id="136" name="Google Shape;136;p21"/>
          <p:cNvSpPr txBox="1">
            <a:spLocks noGrp="1"/>
          </p:cNvSpPr>
          <p:nvPr>
            <p:ph type="body" idx="1"/>
          </p:nvPr>
        </p:nvSpPr>
        <p:spPr>
          <a:xfrm>
            <a:off x="615881" y="2640813"/>
            <a:ext cx="7772100" cy="22533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r>
              <a:rPr lang="en-US" sz="3200" b="1" i="0" u="none" strike="noStrike" cap="none">
                <a:solidFill>
                  <a:schemeClr val="dk1"/>
                </a:solidFill>
                <a:latin typeface="Times New Roman"/>
                <a:ea typeface="Times New Roman"/>
                <a:cs typeface="Times New Roman"/>
                <a:sym typeface="Times New Roman"/>
              </a:rPr>
              <a:t>	</a:t>
            </a:r>
            <a:endParaRPr sz="3000">
              <a:latin typeface="Times New Roman"/>
              <a:ea typeface="Times New Roman"/>
              <a:cs typeface="Times New Roman"/>
              <a:sym typeface="Times New Roman"/>
            </a:endParaRPr>
          </a:p>
          <a:p>
            <a:pPr marL="342900" marR="0" lvl="0" indent="-342900" algn="ctr" rtl="0">
              <a:spcBef>
                <a:spcPts val="380"/>
              </a:spcBef>
              <a:spcAft>
                <a:spcPts val="0"/>
              </a:spcAft>
              <a:buClr>
                <a:schemeClr val="dk1"/>
              </a:buClr>
              <a:buFont typeface="Arial"/>
              <a:buNone/>
            </a:pPr>
            <a:r>
              <a:rPr lang="en-US" sz="1900">
                <a:latin typeface="Times New Roman"/>
                <a:ea typeface="Times New Roman"/>
                <a:cs typeface="Times New Roman"/>
                <a:sym typeface="Times New Roman"/>
              </a:rPr>
              <a:t>Juliana Blackwell</a:t>
            </a:r>
            <a:endParaRPr sz="1900">
              <a:latin typeface="Times New Roman"/>
              <a:ea typeface="Times New Roman"/>
              <a:cs typeface="Times New Roman"/>
              <a:sym typeface="Times New Roman"/>
            </a:endParaRPr>
          </a:p>
          <a:p>
            <a:pPr marL="342900" marR="0" lvl="0" indent="-342900" algn="ctr" rtl="0">
              <a:spcBef>
                <a:spcPts val="380"/>
              </a:spcBef>
              <a:spcAft>
                <a:spcPts val="0"/>
              </a:spcAft>
              <a:buClr>
                <a:schemeClr val="dk1"/>
              </a:buClr>
              <a:buFont typeface="Arial"/>
              <a:buNone/>
            </a:pPr>
            <a:r>
              <a:rPr lang="en-US" sz="1900">
                <a:latin typeface="Times New Roman"/>
                <a:ea typeface="Times New Roman"/>
                <a:cs typeface="Times New Roman"/>
                <a:sym typeface="Times New Roman"/>
              </a:rPr>
              <a:t>National Geodetic Survey, NOAA</a:t>
            </a:r>
            <a:endParaRPr sz="1900">
              <a:latin typeface="Times New Roman"/>
              <a:ea typeface="Times New Roman"/>
              <a:cs typeface="Times New Roman"/>
              <a:sym typeface="Times New Roman"/>
            </a:endParaRPr>
          </a:p>
          <a:p>
            <a:pPr marL="342900" marR="0" lvl="0" indent="-342900" algn="ctr" rtl="0">
              <a:spcBef>
                <a:spcPts val="380"/>
              </a:spcBef>
              <a:spcAft>
                <a:spcPts val="0"/>
              </a:spcAft>
              <a:buClr>
                <a:schemeClr val="dk1"/>
              </a:buClr>
              <a:buFont typeface="Arial"/>
              <a:buNone/>
            </a:pPr>
            <a:endParaRPr sz="1900">
              <a:latin typeface="Times New Roman"/>
              <a:ea typeface="Times New Roman"/>
              <a:cs typeface="Times New Roman"/>
              <a:sym typeface="Times New Roman"/>
            </a:endParaRPr>
          </a:p>
          <a:p>
            <a:pPr marL="342900" marR="0" lvl="0" indent="-342900" algn="ctr" rtl="0">
              <a:spcBef>
                <a:spcPts val="380"/>
              </a:spcBef>
              <a:spcAft>
                <a:spcPts val="0"/>
              </a:spcAft>
              <a:buClr>
                <a:schemeClr val="dk1"/>
              </a:buClr>
              <a:buFont typeface="Arial"/>
              <a:buNone/>
            </a:pPr>
            <a:r>
              <a:rPr lang="en-US" sz="1900">
                <a:latin typeface="Times New Roman"/>
                <a:ea typeface="Times New Roman"/>
                <a:cs typeface="Times New Roman"/>
                <a:sym typeface="Times New Roman"/>
              </a:rPr>
              <a:t>April 2, 2019</a:t>
            </a:r>
            <a:endParaRPr sz="190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0"/>
          <p:cNvSpPr txBox="1"/>
          <p:nvPr/>
        </p:nvSpPr>
        <p:spPr>
          <a:xfrm>
            <a:off x="342929" y="23795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i="0" u="none" strike="noStrike" cap="none">
                <a:solidFill>
                  <a:schemeClr val="dk1"/>
                </a:solidFill>
                <a:latin typeface="Times New Roman"/>
                <a:ea typeface="Times New Roman"/>
                <a:cs typeface="Times New Roman"/>
                <a:sym typeface="Times New Roman"/>
              </a:rPr>
              <a:t>Progress Reviews</a:t>
            </a:r>
            <a:endParaRPr sz="3000" b="1" i="0" u="none" strike="noStrike" cap="none">
              <a:solidFill>
                <a:schemeClr val="dk1"/>
              </a:solidFill>
              <a:latin typeface="Times New Roman"/>
              <a:ea typeface="Times New Roman"/>
              <a:cs typeface="Times New Roman"/>
              <a:sym typeface="Times New Roman"/>
            </a:endParaRPr>
          </a:p>
        </p:txBody>
      </p:sp>
      <p:sp>
        <p:nvSpPr>
          <p:cNvPr id="207" name="Google Shape;207;p30"/>
          <p:cNvSpPr txBox="1"/>
          <p:nvPr/>
        </p:nvSpPr>
        <p:spPr>
          <a:xfrm>
            <a:off x="917914" y="1087579"/>
            <a:ext cx="7291800" cy="40830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a:solidFill>
                  <a:srgbClr val="000000"/>
                </a:solidFill>
                <a:latin typeface="Times New Roman"/>
                <a:ea typeface="Times New Roman"/>
                <a:cs typeface="Times New Roman"/>
                <a:sym typeface="Times New Roman"/>
              </a:rPr>
              <a:t>A rating official must submit any changes in writing to the pay pool manager or, if appropriate, the reviewing official. All changes must be initialed or signed and dated by the rating official, pay pool manager, reviewing official, if appropriate, and the employee, in that order. </a:t>
            </a:r>
            <a:endParaRPr sz="1400" b="0" i="0" u="none" strike="noStrike" cap="none">
              <a:solidFill>
                <a:srgbClr val="000000"/>
              </a:solidFill>
              <a:latin typeface="Arial"/>
              <a:ea typeface="Arial"/>
              <a:cs typeface="Arial"/>
              <a:sym typeface="Arial"/>
            </a:endParaRPr>
          </a:p>
          <a:p>
            <a:pPr marL="400050" marR="0" lvl="0" indent="-125729" algn="l" rtl="0">
              <a:lnSpc>
                <a:spcPct val="115000"/>
              </a:lnSpc>
              <a:spcBef>
                <a:spcPts val="0"/>
              </a:spcBef>
              <a:spcAft>
                <a:spcPts val="0"/>
              </a:spcAft>
              <a:buClr>
                <a:srgbClr val="000000"/>
              </a:buClr>
              <a:buSzPts val="2520"/>
              <a:buFont typeface="Arial"/>
              <a:buNone/>
            </a:pPr>
            <a:endParaRPr sz="1800" b="0" i="0" u="none" strike="noStrike" cap="none">
              <a:solidFill>
                <a:srgbClr val="000000"/>
              </a:solidFill>
              <a:latin typeface="Times New Roman"/>
              <a:ea typeface="Times New Roman"/>
              <a:cs typeface="Times New Roman"/>
              <a:sym typeface="Times New Roman"/>
            </a:endParaRPr>
          </a:p>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a:solidFill>
                  <a:srgbClr val="000000"/>
                </a:solidFill>
                <a:latin typeface="Times New Roman"/>
                <a:ea typeface="Times New Roman"/>
                <a:cs typeface="Times New Roman"/>
                <a:sym typeface="Times New Roman"/>
              </a:rPr>
              <a:t>Changes can be made directly to the plan or attached to it. Pen-and-ink changes must be initialed and dated by the rating official, pay pool manager, reviewing official (if appropriate), and the employee, in that order. In both cases, the employee must be given a copy of the revised plan.</a:t>
            </a:r>
            <a:endParaRPr sz="1800" b="0" i="0" u="none" strike="noStrike" cap="none">
              <a:solidFill>
                <a:srgbClr val="000000"/>
              </a:solidFill>
              <a:latin typeface="Times New Roman"/>
              <a:ea typeface="Times New Roman"/>
              <a:cs typeface="Times New Roman"/>
              <a:sym typeface="Times New Roman"/>
            </a:endParaRPr>
          </a:p>
          <a:p>
            <a:pPr marL="285750" marR="0" lvl="0" indent="-171450" algn="l"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08" name="Google Shape;208;p3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10</a:t>
            </a:fld>
            <a:endParaRPr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31"/>
          <p:cNvSpPr txBox="1"/>
          <p:nvPr/>
        </p:nvSpPr>
        <p:spPr>
          <a:xfrm>
            <a:off x="342929" y="23795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i="0" u="none" strike="noStrike" cap="none">
                <a:solidFill>
                  <a:schemeClr val="dk1"/>
                </a:solidFill>
                <a:latin typeface="Times New Roman"/>
                <a:ea typeface="Times New Roman"/>
                <a:cs typeface="Times New Roman"/>
                <a:sym typeface="Times New Roman"/>
              </a:rPr>
              <a:t>Progress Reviews</a:t>
            </a:r>
            <a:endParaRPr sz="3000" b="1" i="0" u="none" strike="noStrike" cap="none">
              <a:solidFill>
                <a:schemeClr val="dk1"/>
              </a:solidFill>
              <a:latin typeface="Times New Roman"/>
              <a:ea typeface="Times New Roman"/>
              <a:cs typeface="Times New Roman"/>
              <a:sym typeface="Times New Roman"/>
            </a:endParaRPr>
          </a:p>
        </p:txBody>
      </p:sp>
      <p:sp>
        <p:nvSpPr>
          <p:cNvPr id="214" name="Google Shape;214;p31"/>
          <p:cNvSpPr txBox="1"/>
          <p:nvPr/>
        </p:nvSpPr>
        <p:spPr>
          <a:xfrm>
            <a:off x="917914" y="1000814"/>
            <a:ext cx="7291800" cy="40830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a:solidFill>
                  <a:srgbClr val="000000"/>
                </a:solidFill>
                <a:latin typeface="Times New Roman"/>
                <a:ea typeface="Times New Roman"/>
                <a:cs typeface="Times New Roman"/>
                <a:sym typeface="Times New Roman"/>
              </a:rPr>
              <a:t>A record of the progress review, including any deficiencies, must be recorded on the Form CD-541 and initialed by both the rating official and the employee.  </a:t>
            </a:r>
            <a:r>
              <a:rPr lang="en-US" sz="1800" b="1" i="1" u="sng" strike="noStrike" cap="none">
                <a:solidFill>
                  <a:srgbClr val="000000"/>
                </a:solidFill>
                <a:latin typeface="Times New Roman"/>
                <a:ea typeface="Times New Roman"/>
                <a:cs typeface="Times New Roman"/>
                <a:sym typeface="Times New Roman"/>
              </a:rPr>
              <a:t>Completed by April 30, 2018</a:t>
            </a:r>
            <a:endParaRPr sz="1400" b="0" i="0" u="none" strike="noStrike" cap="none">
              <a:solidFill>
                <a:srgbClr val="000000"/>
              </a:solidFill>
              <a:latin typeface="Arial"/>
              <a:ea typeface="Arial"/>
              <a:cs typeface="Arial"/>
              <a:sym typeface="Arial"/>
            </a:endParaRPr>
          </a:p>
          <a:p>
            <a:pPr marL="400050" marR="0" lvl="0" indent="-125729" algn="l" rtl="0">
              <a:lnSpc>
                <a:spcPct val="115000"/>
              </a:lnSpc>
              <a:spcBef>
                <a:spcPts val="0"/>
              </a:spcBef>
              <a:spcAft>
                <a:spcPts val="0"/>
              </a:spcAft>
              <a:buClr>
                <a:srgbClr val="000000"/>
              </a:buClr>
              <a:buSzPts val="2520"/>
              <a:buFont typeface="Arial"/>
              <a:buNone/>
            </a:pPr>
            <a:endParaRPr sz="1000" b="1" i="1" u="none" strike="noStrike" cap="none">
              <a:solidFill>
                <a:srgbClr val="000000"/>
              </a:solidFill>
              <a:latin typeface="Times New Roman"/>
              <a:ea typeface="Times New Roman"/>
              <a:cs typeface="Times New Roman"/>
              <a:sym typeface="Times New Roman"/>
            </a:endParaRPr>
          </a:p>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a:solidFill>
                  <a:srgbClr val="000000"/>
                </a:solidFill>
                <a:latin typeface="Times New Roman"/>
                <a:ea typeface="Times New Roman"/>
                <a:cs typeface="Times New Roman"/>
                <a:sym typeface="Times New Roman"/>
              </a:rPr>
              <a:t>If deficiencies are identified, the rating official should contact the servicing human resources (HR) office to receive advice on handling the performance problem.</a:t>
            </a:r>
            <a:endParaRPr sz="1400" b="0" i="0" u="none" strike="noStrike" cap="none">
              <a:solidFill>
                <a:srgbClr val="000000"/>
              </a:solidFill>
              <a:latin typeface="Arial"/>
              <a:ea typeface="Arial"/>
              <a:cs typeface="Arial"/>
              <a:sym typeface="Arial"/>
            </a:endParaRPr>
          </a:p>
          <a:p>
            <a:pPr marL="400050" marR="0" lvl="0" indent="-125729" algn="l" rtl="0">
              <a:lnSpc>
                <a:spcPct val="115000"/>
              </a:lnSpc>
              <a:spcBef>
                <a:spcPts val="0"/>
              </a:spcBef>
              <a:spcAft>
                <a:spcPts val="0"/>
              </a:spcAft>
              <a:buClr>
                <a:srgbClr val="000000"/>
              </a:buClr>
              <a:buSzPts val="2520"/>
              <a:buFont typeface="Arial"/>
              <a:buNone/>
            </a:pPr>
            <a:endParaRPr sz="1000" b="0" i="0" u="none" strike="noStrike" cap="none">
              <a:solidFill>
                <a:srgbClr val="000000"/>
              </a:solidFill>
              <a:latin typeface="Times New Roman"/>
              <a:ea typeface="Times New Roman"/>
              <a:cs typeface="Times New Roman"/>
              <a:sym typeface="Times New Roman"/>
            </a:endParaRPr>
          </a:p>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a:solidFill>
                  <a:srgbClr val="000000"/>
                </a:solidFill>
                <a:latin typeface="Times New Roman"/>
                <a:ea typeface="Times New Roman"/>
                <a:cs typeface="Times New Roman"/>
                <a:sym typeface="Times New Roman"/>
              </a:rPr>
              <a:t>A progress review should also be initiated by the rating official as soon as it is recognized that an employee's performance of one or more critical elements is not acceptable. The rating official must contact the servicing HR office to receive advice on handling the performance problem.</a:t>
            </a:r>
            <a:endParaRPr sz="1400" b="0" i="0" u="none" strike="noStrike" cap="none">
              <a:solidFill>
                <a:srgbClr val="000000"/>
              </a:solidFill>
              <a:latin typeface="Arial"/>
              <a:ea typeface="Arial"/>
              <a:cs typeface="Arial"/>
              <a:sym typeface="Arial"/>
            </a:endParaRPr>
          </a:p>
        </p:txBody>
      </p:sp>
      <p:sp>
        <p:nvSpPr>
          <p:cNvPr id="215" name="Google Shape;215;p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32"/>
          <p:cNvSpPr txBox="1"/>
          <p:nvPr/>
        </p:nvSpPr>
        <p:spPr>
          <a:xfrm>
            <a:off x="362754" y="127287"/>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i="0" u="none" strike="noStrike" cap="none">
                <a:solidFill>
                  <a:schemeClr val="dk1"/>
                </a:solidFill>
                <a:latin typeface="Times New Roman"/>
                <a:ea typeface="Times New Roman"/>
                <a:cs typeface="Times New Roman"/>
                <a:sym typeface="Times New Roman"/>
              </a:rPr>
              <a:t>Professional Development</a:t>
            </a:r>
            <a:endParaRPr sz="3000" b="1" i="0" u="none" strike="noStrike" cap="none">
              <a:solidFill>
                <a:schemeClr val="dk1"/>
              </a:solidFill>
              <a:latin typeface="Times New Roman"/>
              <a:ea typeface="Times New Roman"/>
              <a:cs typeface="Times New Roman"/>
              <a:sym typeface="Times New Roman"/>
            </a:endParaRPr>
          </a:p>
        </p:txBody>
      </p:sp>
      <p:sp>
        <p:nvSpPr>
          <p:cNvPr id="221" name="Google Shape;221;p32"/>
          <p:cNvSpPr txBox="1"/>
          <p:nvPr/>
        </p:nvSpPr>
        <p:spPr>
          <a:xfrm>
            <a:off x="476400" y="766450"/>
            <a:ext cx="8191200" cy="408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Mid-Year Reviews are a good time to talk to your Supervisor about Professional Development.  All Employees must complete two identified professional development opportunities (Performance Plan “Organizational Excellence” Element).  Examples include but are not limited to:</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attending professional development training</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presenting at conferences</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publishing papers</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participation in Leadership Development Programs (like NOAA LCDP)</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taking Commerce Learning Center courses</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doing details </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attending technical, scientific, policy and/or administrative seminars</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participating in professional organizations that support agency mission</a:t>
            </a:r>
            <a:endParaRPr sz="1800" b="0" i="0" u="none" strike="noStrike" cap="none">
              <a:solidFill>
                <a:srgbClr val="000000"/>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rgbClr val="000000"/>
              </a:buClr>
              <a:buSzPts val="1620"/>
              <a:buFont typeface="Times New Roman"/>
              <a:buChar char="●"/>
            </a:pPr>
            <a:r>
              <a:rPr lang="en-US" sz="1800" b="0" i="0" u="none" strike="noStrike" cap="none">
                <a:solidFill>
                  <a:srgbClr val="000000"/>
                </a:solidFill>
                <a:latin typeface="Times New Roman"/>
                <a:ea typeface="Times New Roman"/>
                <a:cs typeface="Times New Roman"/>
                <a:sym typeface="Times New Roman"/>
              </a:rPr>
              <a:t>creating and executing Individual Development Plans </a:t>
            </a: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22" name="Google Shape;222;p3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12</a:t>
            </a:fld>
            <a:endParaRPr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3"/>
          <p:cNvSpPr txBox="1"/>
          <p:nvPr/>
        </p:nvSpPr>
        <p:spPr>
          <a:xfrm>
            <a:off x="407379" y="202115"/>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a:solidFill>
                  <a:schemeClr val="dk1"/>
                </a:solidFill>
                <a:latin typeface="Times New Roman"/>
                <a:ea typeface="Times New Roman"/>
                <a:cs typeface="Times New Roman"/>
                <a:sym typeface="Times New Roman"/>
              </a:rPr>
              <a:t>Records Management Update</a:t>
            </a:r>
            <a:endParaRPr sz="3000" b="1" i="0" u="none" strike="noStrike" cap="none">
              <a:solidFill>
                <a:schemeClr val="dk1"/>
              </a:solidFill>
              <a:latin typeface="Times New Roman"/>
              <a:ea typeface="Times New Roman"/>
              <a:cs typeface="Times New Roman"/>
              <a:sym typeface="Times New Roman"/>
            </a:endParaRPr>
          </a:p>
        </p:txBody>
      </p:sp>
      <p:sp>
        <p:nvSpPr>
          <p:cNvPr id="228" name="Google Shape;228;p3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sp>
        <p:nvSpPr>
          <p:cNvPr id="229" name="Google Shape;229;p33"/>
          <p:cNvSpPr txBox="1"/>
          <p:nvPr/>
        </p:nvSpPr>
        <p:spPr>
          <a:xfrm>
            <a:off x="271200" y="983325"/>
            <a:ext cx="8479200" cy="40578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Records/Data Management Program and the NGS Library Charter was </a:t>
            </a:r>
            <a:r>
              <a:rPr lang="en-US" sz="1500" b="1" i="1" u="sng">
                <a:solidFill>
                  <a:schemeClr val="dk1"/>
                </a:solidFill>
                <a:latin typeface="Times New Roman"/>
                <a:ea typeface="Times New Roman"/>
                <a:cs typeface="Times New Roman"/>
                <a:sym typeface="Times New Roman"/>
              </a:rPr>
              <a:t>approved</a:t>
            </a:r>
            <a:r>
              <a:rPr lang="en-US" sz="1500">
                <a:solidFill>
                  <a:schemeClr val="dk1"/>
                </a:solidFill>
                <a:latin typeface="Times New Roman"/>
                <a:ea typeface="Times New Roman"/>
                <a:cs typeface="Times New Roman"/>
                <a:sym typeface="Times New Roman"/>
              </a:rPr>
              <a:t> by the PRB on August 2018.</a:t>
            </a: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Records/Data Management Program and the NGS Library Project Plan was </a:t>
            </a:r>
            <a:r>
              <a:rPr lang="en-US" sz="1500" b="1" i="1" u="sng">
                <a:solidFill>
                  <a:schemeClr val="dk1"/>
                </a:solidFill>
                <a:latin typeface="Times New Roman"/>
                <a:ea typeface="Times New Roman"/>
                <a:cs typeface="Times New Roman"/>
                <a:sym typeface="Times New Roman"/>
              </a:rPr>
              <a:t>approved</a:t>
            </a:r>
            <a:r>
              <a:rPr lang="en-US" sz="1500">
                <a:solidFill>
                  <a:schemeClr val="dk1"/>
                </a:solidFill>
                <a:latin typeface="Times New Roman"/>
                <a:ea typeface="Times New Roman"/>
                <a:cs typeface="Times New Roman"/>
                <a:sym typeface="Times New Roman"/>
              </a:rPr>
              <a:t> by the PRB on February 2019.</a:t>
            </a: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Brad, Joe, David and Kevin are in the process of a records inventory - i.e., labeling and identifying what records we have in cubicles, file cabinets, etc, and what Division they belong to;  developing a spreadsheet to distribute to each Division with due dates.</a:t>
            </a: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Director granted consent to NOAA Records Officer (Andre Sivels) to conduct a Records Management (RM) program review/evaluation.  Begins 4/8/2019 and Ends 8/30/2019.</a:t>
            </a: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Preparing our first 50 boxes to transfer to NARA of permanent paper records (which coincides with our NARA deadline of transferring all permanent paper and digital records by December 31, 2019).</a:t>
            </a:r>
            <a:endParaRPr sz="15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4"/>
          <p:cNvSpPr txBox="1"/>
          <p:nvPr/>
        </p:nvSpPr>
        <p:spPr>
          <a:xfrm>
            <a:off x="407379" y="125915"/>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a:solidFill>
                  <a:schemeClr val="dk1"/>
                </a:solidFill>
                <a:latin typeface="Times New Roman"/>
                <a:ea typeface="Times New Roman"/>
                <a:cs typeface="Times New Roman"/>
                <a:sym typeface="Times New Roman"/>
              </a:rPr>
              <a:t>Safety Update</a:t>
            </a:r>
            <a:endParaRPr sz="3000" b="1" i="0" u="none" strike="noStrike" cap="none">
              <a:solidFill>
                <a:schemeClr val="dk1"/>
              </a:solidFill>
              <a:latin typeface="Times New Roman"/>
              <a:ea typeface="Times New Roman"/>
              <a:cs typeface="Times New Roman"/>
              <a:sym typeface="Times New Roman"/>
            </a:endParaRPr>
          </a:p>
        </p:txBody>
      </p:sp>
      <p:sp>
        <p:nvSpPr>
          <p:cNvPr id="235" name="Google Shape;235;p3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200" b="0" i="0" u="none" strike="noStrike" cap="none">
              <a:solidFill>
                <a:srgbClr val="888888"/>
              </a:solidFill>
              <a:latin typeface="Calibri"/>
              <a:ea typeface="Calibri"/>
              <a:cs typeface="Calibri"/>
              <a:sym typeface="Calibri"/>
            </a:endParaRPr>
          </a:p>
        </p:txBody>
      </p:sp>
      <p:sp>
        <p:nvSpPr>
          <p:cNvPr id="236" name="Google Shape;236;p34"/>
          <p:cNvSpPr txBox="1"/>
          <p:nvPr/>
        </p:nvSpPr>
        <p:spPr>
          <a:xfrm>
            <a:off x="637850" y="810825"/>
            <a:ext cx="5989200" cy="40578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New NOAA OCAO portal which includes Safety, Real Property and Facilities menu items within  </a:t>
            </a:r>
            <a:r>
              <a:rPr lang="en-US" sz="1500" u="sng">
                <a:solidFill>
                  <a:schemeClr val="hlink"/>
                </a:solidFill>
                <a:latin typeface="Times New Roman"/>
                <a:ea typeface="Times New Roman"/>
                <a:cs typeface="Times New Roman"/>
                <a:sym typeface="Times New Roman"/>
                <a:hlinkClick r:id="rId4"/>
              </a:rPr>
              <a:t>https://noaa-ocao.data.socrata.com/login</a:t>
            </a:r>
            <a:r>
              <a:rPr lang="en-US" sz="1500">
                <a:solidFill>
                  <a:schemeClr val="dk1"/>
                </a:solidFill>
                <a:latin typeface="Times New Roman"/>
                <a:ea typeface="Times New Roman"/>
                <a:cs typeface="Times New Roman"/>
                <a:sym typeface="Times New Roman"/>
              </a:rPr>
              <a:t> (sign in with NOAA SSO)</a:t>
            </a: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Once you access the OCAO portal, visit the Safety and Occupational Health Division tab at </a:t>
            </a:r>
            <a:r>
              <a:rPr lang="en-US" sz="1500" u="sng">
                <a:solidFill>
                  <a:schemeClr val="hlink"/>
                </a:solidFill>
                <a:latin typeface="Times New Roman"/>
                <a:ea typeface="Times New Roman"/>
                <a:cs typeface="Times New Roman"/>
                <a:sym typeface="Times New Roman"/>
                <a:hlinkClick r:id="rId5"/>
              </a:rPr>
              <a:t>https://noaa-ocao.data.socrata.com/stories/s/gm8h-9nkp</a:t>
            </a:r>
            <a:r>
              <a:rPr lang="en-US" sz="1500">
                <a:solidFill>
                  <a:schemeClr val="dk1"/>
                </a:solidFill>
                <a:latin typeface="Times New Roman"/>
                <a:ea typeface="Times New Roman"/>
                <a:cs typeface="Times New Roman"/>
                <a:sym typeface="Times New Roman"/>
              </a:rPr>
              <a:t> to:</a:t>
            </a:r>
            <a:endParaRPr sz="1500">
              <a:solidFill>
                <a:schemeClr val="dk1"/>
              </a:solidFill>
              <a:latin typeface="Times New Roman"/>
              <a:ea typeface="Times New Roman"/>
              <a:cs typeface="Times New Roman"/>
              <a:sym typeface="Times New Roman"/>
            </a:endParaRPr>
          </a:p>
          <a:p>
            <a:pPr marL="914400" lvl="1" indent="-323850" algn="l" rtl="0">
              <a:lnSpc>
                <a:spcPct val="115000"/>
              </a:lnSpc>
              <a:spcBef>
                <a:spcPts val="0"/>
              </a:spcBef>
              <a:spcAft>
                <a:spcPts val="0"/>
              </a:spcAft>
              <a:buClr>
                <a:schemeClr val="dk1"/>
              </a:buClr>
              <a:buSzPts val="1500"/>
              <a:buFont typeface="Times New Roman"/>
              <a:buChar char="○"/>
            </a:pPr>
            <a:r>
              <a:rPr lang="en-US" sz="1500" b="1">
                <a:solidFill>
                  <a:schemeClr val="dk1"/>
                </a:solidFill>
                <a:latin typeface="Times New Roman"/>
                <a:ea typeface="Times New Roman"/>
                <a:cs typeface="Times New Roman"/>
                <a:sym typeface="Times New Roman"/>
              </a:rPr>
              <a:t>Report an Incident Here</a:t>
            </a:r>
            <a:r>
              <a:rPr lang="en-US" sz="1500">
                <a:solidFill>
                  <a:schemeClr val="dk1"/>
                </a:solidFill>
                <a:latin typeface="Times New Roman"/>
                <a:ea typeface="Times New Roman"/>
                <a:cs typeface="Times New Roman"/>
                <a:sym typeface="Times New Roman"/>
              </a:rPr>
              <a:t> - covers reporting requirements for supervisors of workplace illness, injury and/or facility damages, as well as workplace hazards or near mishap</a:t>
            </a:r>
            <a:endParaRPr sz="1500">
              <a:solidFill>
                <a:schemeClr val="dk1"/>
              </a:solidFill>
              <a:latin typeface="Times New Roman"/>
              <a:ea typeface="Times New Roman"/>
              <a:cs typeface="Times New Roman"/>
              <a:sym typeface="Times New Roman"/>
            </a:endParaRPr>
          </a:p>
          <a:p>
            <a:pPr marL="914400" lvl="1" indent="-323850" algn="l" rtl="0">
              <a:lnSpc>
                <a:spcPct val="115000"/>
              </a:lnSpc>
              <a:spcBef>
                <a:spcPts val="0"/>
              </a:spcBef>
              <a:spcAft>
                <a:spcPts val="0"/>
              </a:spcAft>
              <a:buClr>
                <a:schemeClr val="dk1"/>
              </a:buClr>
              <a:buSzPts val="1500"/>
              <a:buFont typeface="Times New Roman"/>
              <a:buChar char="○"/>
            </a:pPr>
            <a:r>
              <a:rPr lang="en-US" sz="1500" b="1">
                <a:solidFill>
                  <a:schemeClr val="dk1"/>
                </a:solidFill>
                <a:latin typeface="Times New Roman"/>
                <a:ea typeface="Times New Roman"/>
                <a:cs typeface="Times New Roman"/>
                <a:sym typeface="Times New Roman"/>
              </a:rPr>
              <a:t>Safety Links</a:t>
            </a:r>
            <a:r>
              <a:rPr lang="en-US" sz="1500">
                <a:solidFill>
                  <a:schemeClr val="dk1"/>
                </a:solidFill>
                <a:latin typeface="Times New Roman"/>
                <a:ea typeface="Times New Roman"/>
                <a:cs typeface="Times New Roman"/>
                <a:sym typeface="Times New Roman"/>
              </a:rPr>
              <a:t> containing many safety resources and compliance information</a:t>
            </a:r>
            <a:endParaRPr sz="1500">
              <a:solidFill>
                <a:schemeClr val="dk1"/>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 Under the NOAA Safety and Health Week 2019 tab there are links to the CLC for available classroom training for supervisors (NOAA Safety Skills for Supervisors) at locations around the country</a:t>
            </a: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pic>
        <p:nvPicPr>
          <p:cNvPr id="237" name="Google Shape;237;p34"/>
          <p:cNvPicPr preferRelativeResize="0"/>
          <p:nvPr/>
        </p:nvPicPr>
        <p:blipFill>
          <a:blip r:embed="rId6">
            <a:alphaModFix/>
          </a:blip>
          <a:stretch>
            <a:fillRect/>
          </a:stretch>
        </p:blipFill>
        <p:spPr>
          <a:xfrm>
            <a:off x="6826500" y="1135715"/>
            <a:ext cx="2165100" cy="296980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35"/>
          <p:cNvSpPr txBox="1"/>
          <p:nvPr/>
        </p:nvSpPr>
        <p:spPr>
          <a:xfrm>
            <a:off x="407379" y="202115"/>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a:solidFill>
                  <a:schemeClr val="dk1"/>
                </a:solidFill>
                <a:latin typeface="Times New Roman"/>
                <a:ea typeface="Times New Roman"/>
                <a:cs typeface="Times New Roman"/>
                <a:sym typeface="Times New Roman"/>
              </a:rPr>
              <a:t>FGCS / FGDC Update</a:t>
            </a:r>
            <a:endParaRPr sz="3000" b="1" i="0" u="none" strike="noStrike" cap="none">
              <a:solidFill>
                <a:schemeClr val="dk1"/>
              </a:solidFill>
              <a:latin typeface="Times New Roman"/>
              <a:ea typeface="Times New Roman"/>
              <a:cs typeface="Times New Roman"/>
              <a:sym typeface="Times New Roman"/>
            </a:endParaRPr>
          </a:p>
        </p:txBody>
      </p:sp>
      <p:sp>
        <p:nvSpPr>
          <p:cNvPr id="243" name="Google Shape;243;p3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a:solidFill>
                <a:srgbClr val="888888"/>
              </a:solidFill>
              <a:latin typeface="Calibri"/>
              <a:ea typeface="Calibri"/>
              <a:cs typeface="Calibri"/>
              <a:sym typeface="Calibri"/>
            </a:endParaRPr>
          </a:p>
        </p:txBody>
      </p:sp>
      <p:sp>
        <p:nvSpPr>
          <p:cNvPr id="244" name="Google Shape;244;p35"/>
          <p:cNvSpPr txBox="1"/>
          <p:nvPr/>
        </p:nvSpPr>
        <p:spPr>
          <a:xfrm>
            <a:off x="820475" y="865675"/>
            <a:ext cx="7816500" cy="27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imes New Roman"/>
                <a:ea typeface="Times New Roman"/>
                <a:cs typeface="Times New Roman"/>
                <a:sym typeface="Times New Roman"/>
              </a:rPr>
              <a:t>In October 2018, Congress passed the </a:t>
            </a:r>
            <a:r>
              <a:rPr lang="en-US" sz="1800" u="sng">
                <a:solidFill>
                  <a:schemeClr val="hlink"/>
                </a:solidFill>
                <a:latin typeface="Times New Roman"/>
                <a:ea typeface="Times New Roman"/>
                <a:cs typeface="Times New Roman"/>
                <a:sym typeface="Times New Roman"/>
                <a:hlinkClick r:id="rId4"/>
              </a:rPr>
              <a:t>Geospatial Data Act</a:t>
            </a:r>
            <a:r>
              <a:rPr lang="en-US" sz="1800">
                <a:latin typeface="Times New Roman"/>
                <a:ea typeface="Times New Roman"/>
                <a:cs typeface="Times New Roman"/>
                <a:sym typeface="Times New Roman"/>
              </a:rPr>
              <a:t> as part of the FAA Reauthorization Act (H.R. 302, P.L. 115-254). The GDA does the following:</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Codifies FGDC roles and responsibilities</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Codifies and strengthens the National Geospatial Advisory Committee (NGAC) and overall standing of non-Federal sectors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Establishes requirements for:</a:t>
            </a:r>
            <a:endParaRPr sz="1800">
              <a:latin typeface="Times New Roman"/>
              <a:ea typeface="Times New Roman"/>
              <a:cs typeface="Times New Roman"/>
              <a:sym typeface="Times New Roman"/>
            </a:endParaRPr>
          </a:p>
          <a:p>
            <a:pPr marL="914400" lvl="1"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National Spatial Data Infrastructure (NSDI) and NSDI Strategic Plans</a:t>
            </a:r>
            <a:endParaRPr sz="1800">
              <a:latin typeface="Times New Roman"/>
              <a:ea typeface="Times New Roman"/>
              <a:cs typeface="Times New Roman"/>
              <a:sym typeface="Times New Roman"/>
            </a:endParaRPr>
          </a:p>
          <a:p>
            <a:pPr marL="914400" lvl="1"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National Geospatial Data Asset (NGDA) Data Themes</a:t>
            </a:r>
            <a:endParaRPr sz="1800">
              <a:latin typeface="Times New Roman"/>
              <a:ea typeface="Times New Roman"/>
              <a:cs typeface="Times New Roman"/>
              <a:sym typeface="Times New Roman"/>
            </a:endParaRPr>
          </a:p>
          <a:p>
            <a:pPr marL="914400" lvl="1"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Geospatial Data Standards</a:t>
            </a:r>
            <a:endParaRPr sz="1800">
              <a:latin typeface="Times New Roman"/>
              <a:ea typeface="Times New Roman"/>
              <a:cs typeface="Times New Roman"/>
              <a:sym typeface="Times New Roman"/>
            </a:endParaRPr>
          </a:p>
          <a:p>
            <a:pPr marL="914400" lvl="1"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GeoPlatform</a:t>
            </a:r>
            <a:endParaRPr sz="1800">
              <a:latin typeface="Times New Roman"/>
              <a:ea typeface="Times New Roman"/>
              <a:cs typeface="Times New Roman"/>
              <a:sym typeface="Times New Roman"/>
            </a:endParaRPr>
          </a:p>
          <a:p>
            <a:pPr marL="914400" lvl="1"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Covered Agency planning and reporting requirements</a:t>
            </a:r>
            <a:endParaRPr sz="1800">
              <a:latin typeface="Times New Roman"/>
              <a:ea typeface="Times New Roman"/>
              <a:cs typeface="Times New Roman"/>
              <a:sym typeface="Times New Roman"/>
            </a:endParaRPr>
          </a:p>
          <a:p>
            <a:pPr marL="0" lvl="0" indent="0" algn="l" rtl="0">
              <a:spcBef>
                <a:spcPts val="0"/>
              </a:spcBef>
              <a:spcAft>
                <a:spcPts val="0"/>
              </a:spcAft>
              <a:buNone/>
            </a:pPr>
            <a:endParaRPr sz="700">
              <a:latin typeface="Times New Roman"/>
              <a:ea typeface="Times New Roman"/>
              <a:cs typeface="Times New Roman"/>
              <a:sym typeface="Times New Roman"/>
            </a:endParaRPr>
          </a:p>
          <a:p>
            <a:pPr marL="0" lvl="0" indent="0" algn="l" rtl="0">
              <a:spcBef>
                <a:spcPts val="0"/>
              </a:spcBef>
              <a:spcAft>
                <a:spcPts val="0"/>
              </a:spcAft>
              <a:buNone/>
            </a:pPr>
            <a:r>
              <a:rPr lang="en-US" sz="1800" b="1">
                <a:latin typeface="Times New Roman"/>
                <a:ea typeface="Times New Roman"/>
                <a:cs typeface="Times New Roman"/>
                <a:sym typeface="Times New Roman"/>
              </a:rPr>
              <a:t>Until the language of the GDA is interpretted into specific action plans and further guidance is received from FGDC, the FGCS has been put "on hold." </a:t>
            </a:r>
            <a:endParaRPr sz="1800" b="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36"/>
          <p:cNvSpPr txBox="1"/>
          <p:nvPr/>
        </p:nvSpPr>
        <p:spPr>
          <a:xfrm>
            <a:off x="364429" y="12179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2019 Geospatial Summit and Convocation</a:t>
            </a:r>
            <a:endParaRPr sz="3000" b="1" i="0" u="none" strike="noStrike" cap="none">
              <a:solidFill>
                <a:schemeClr val="dk1"/>
              </a:solidFill>
              <a:latin typeface="Times New Roman"/>
              <a:ea typeface="Times New Roman"/>
              <a:cs typeface="Times New Roman"/>
              <a:sym typeface="Times New Roman"/>
            </a:endParaRPr>
          </a:p>
        </p:txBody>
      </p:sp>
      <p:sp>
        <p:nvSpPr>
          <p:cNvPr id="250" name="Google Shape;250;p36"/>
          <p:cNvSpPr txBox="1"/>
          <p:nvPr/>
        </p:nvSpPr>
        <p:spPr>
          <a:xfrm>
            <a:off x="124650" y="1063875"/>
            <a:ext cx="8894700" cy="40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a:solidFill>
                  <a:schemeClr val="dk1"/>
                </a:solidFill>
                <a:latin typeface="Times New Roman"/>
                <a:ea typeface="Times New Roman"/>
                <a:cs typeface="Times New Roman"/>
                <a:sym typeface="Times New Roman"/>
              </a:rPr>
              <a:t>Geospatial Summit </a:t>
            </a:r>
            <a:r>
              <a:rPr lang="en-US" sz="2000">
                <a:solidFill>
                  <a:schemeClr val="dk1"/>
                </a:solidFill>
                <a:latin typeface="Times New Roman"/>
                <a:ea typeface="Times New Roman"/>
                <a:cs typeface="Times New Roman"/>
                <a:sym typeface="Times New Roman"/>
              </a:rPr>
              <a:t>(Public Event)</a:t>
            </a:r>
            <a:endParaRPr sz="2000">
              <a:solidFill>
                <a:schemeClr val="dk1"/>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May 6 -  May 7</a:t>
            </a:r>
            <a:endParaRPr sz="1700">
              <a:solidFill>
                <a:schemeClr val="dk1"/>
              </a:solidFill>
              <a:latin typeface="Times New Roman"/>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Silver Spring Civic Center</a:t>
            </a:r>
            <a:endParaRPr sz="1700">
              <a:solidFill>
                <a:schemeClr val="dk1"/>
              </a:solidFill>
              <a:latin typeface="Times New Roman"/>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US" sz="1700" i="1">
                <a:solidFill>
                  <a:schemeClr val="dk1"/>
                </a:solidFill>
                <a:latin typeface="Times New Roman"/>
                <a:ea typeface="Times New Roman"/>
                <a:cs typeface="Times New Roman"/>
                <a:sym typeface="Times New Roman"/>
              </a:rPr>
              <a:t>Yes, webinar available</a:t>
            </a:r>
            <a:endParaRPr sz="1700" i="1">
              <a:solidFill>
                <a:schemeClr val="dk1"/>
              </a:solidFill>
              <a:latin typeface="Times New Roman"/>
              <a:ea typeface="Times New Roman"/>
              <a:cs typeface="Times New Roman"/>
              <a:sym typeface="Times New Roman"/>
            </a:endParaRPr>
          </a:p>
          <a:p>
            <a:pPr marL="457200" lvl="0" indent="-336550" algn="l" rtl="0">
              <a:spcBef>
                <a:spcPts val="0"/>
              </a:spcBef>
              <a:spcAft>
                <a:spcPts val="0"/>
              </a:spcAft>
              <a:buClr>
                <a:srgbClr val="CC0000"/>
              </a:buClr>
              <a:buSzPts val="1700"/>
              <a:buFont typeface="Times New Roman"/>
              <a:buChar char="●"/>
            </a:pPr>
            <a:r>
              <a:rPr lang="en-US" sz="1700" b="1">
                <a:solidFill>
                  <a:srgbClr val="CC0000"/>
                </a:solidFill>
                <a:latin typeface="Times New Roman"/>
                <a:ea typeface="Times New Roman"/>
                <a:cs typeface="Times New Roman"/>
                <a:sym typeface="Times New Roman"/>
              </a:rPr>
              <a:t>NGS employees must register!</a:t>
            </a:r>
            <a:endParaRPr sz="1700" b="1">
              <a:solidFill>
                <a:srgbClr val="CC0000"/>
              </a:solidFill>
              <a:latin typeface="Times New Roman"/>
              <a:ea typeface="Times New Roman"/>
              <a:cs typeface="Times New Roman"/>
              <a:sym typeface="Times New Roman"/>
            </a:endParaRPr>
          </a:p>
          <a:p>
            <a:pPr marL="0" lvl="0" indent="0" algn="l" rtl="0">
              <a:spcBef>
                <a:spcPts val="0"/>
              </a:spcBef>
              <a:spcAft>
                <a:spcPts val="0"/>
              </a:spcAft>
              <a:buNone/>
            </a:pPr>
            <a:endParaRPr sz="1700" b="1">
              <a:solidFill>
                <a:srgbClr val="CC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2000" b="1">
                <a:solidFill>
                  <a:schemeClr val="dk1"/>
                </a:solidFill>
                <a:latin typeface="Times New Roman"/>
                <a:ea typeface="Times New Roman"/>
                <a:cs typeface="Times New Roman"/>
                <a:sym typeface="Times New Roman"/>
              </a:rPr>
              <a:t>Convocation </a:t>
            </a:r>
            <a:r>
              <a:rPr lang="en-US" sz="2000">
                <a:solidFill>
                  <a:schemeClr val="dk1"/>
                </a:solidFill>
                <a:latin typeface="Times New Roman"/>
                <a:ea typeface="Times New Roman"/>
                <a:cs typeface="Times New Roman"/>
                <a:sym typeface="Times New Roman"/>
              </a:rPr>
              <a:t>(NGS All Hands)</a:t>
            </a:r>
            <a:endParaRPr sz="2000">
              <a:solidFill>
                <a:schemeClr val="dk1"/>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May 8 - May 9</a:t>
            </a:r>
            <a:endParaRPr sz="1700">
              <a:solidFill>
                <a:schemeClr val="dk1"/>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NOAA Auditorium &amp; Science Center</a:t>
            </a:r>
            <a:endParaRPr sz="1700">
              <a:solidFill>
                <a:schemeClr val="dk1"/>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SzPts val="1700"/>
              <a:buFont typeface="Times New Roman"/>
              <a:buChar char="●"/>
            </a:pPr>
            <a:r>
              <a:rPr lang="en-US" sz="1700" i="1">
                <a:latin typeface="Times New Roman"/>
                <a:ea typeface="Times New Roman"/>
                <a:cs typeface="Times New Roman"/>
                <a:sym typeface="Times New Roman"/>
              </a:rPr>
              <a:t>No webinar available</a:t>
            </a:r>
            <a:endParaRPr sz="1700" i="1">
              <a:latin typeface="Times New Roman"/>
              <a:ea typeface="Times New Roman"/>
              <a:cs typeface="Times New Roman"/>
              <a:sym typeface="Times New Roman"/>
            </a:endParaRPr>
          </a:p>
          <a:p>
            <a:pPr marL="457200" marR="0" lvl="0" indent="-336550" algn="l" rtl="0">
              <a:lnSpc>
                <a:spcPct val="100000"/>
              </a:lnSpc>
              <a:spcBef>
                <a:spcPts val="0"/>
              </a:spcBef>
              <a:spcAft>
                <a:spcPts val="0"/>
              </a:spcAft>
              <a:buSzPts val="1700"/>
              <a:buFont typeface="Times New Roman"/>
              <a:buChar char="●"/>
            </a:pPr>
            <a:r>
              <a:rPr lang="en-US" sz="1700">
                <a:latin typeface="Times New Roman"/>
                <a:ea typeface="Times New Roman"/>
                <a:cs typeface="Times New Roman"/>
                <a:sym typeface="Times New Roman"/>
              </a:rPr>
              <a:t>Posters/Exhibit Hall POC -</a:t>
            </a:r>
            <a:r>
              <a:rPr lang="en-US" sz="1700" b="1">
                <a:solidFill>
                  <a:srgbClr val="CC0000"/>
                </a:solidFill>
                <a:latin typeface="Times New Roman"/>
                <a:ea typeface="Times New Roman"/>
                <a:cs typeface="Times New Roman"/>
                <a:sym typeface="Times New Roman"/>
              </a:rPr>
              <a:t> </a:t>
            </a:r>
            <a:r>
              <a:rPr lang="en-US" sz="1700" u="sng">
                <a:solidFill>
                  <a:schemeClr val="hlink"/>
                </a:solidFill>
                <a:latin typeface="Times New Roman"/>
                <a:ea typeface="Times New Roman"/>
                <a:cs typeface="Times New Roman"/>
                <a:sym typeface="Times New Roman"/>
                <a:hlinkClick r:id="rId4"/>
              </a:rPr>
              <a:t>Daniel.Winester@noaa.gov</a:t>
            </a:r>
            <a:endParaRPr sz="1700">
              <a:solidFill>
                <a:srgbClr val="CC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SzPts val="1700"/>
              <a:buFont typeface="Times New Roman"/>
              <a:buChar char="●"/>
            </a:pPr>
            <a:r>
              <a:rPr lang="en-US" sz="1700" b="1" i="1">
                <a:solidFill>
                  <a:srgbClr val="CC0000"/>
                </a:solidFill>
                <a:latin typeface="Times New Roman"/>
                <a:ea typeface="Times New Roman"/>
                <a:cs typeface="Times New Roman"/>
                <a:sym typeface="Times New Roman"/>
              </a:rPr>
              <a:t>Coming soon:</a:t>
            </a:r>
            <a:r>
              <a:rPr lang="en-US" sz="1700" b="1">
                <a:solidFill>
                  <a:srgbClr val="CC0000"/>
                </a:solidFill>
                <a:latin typeface="Times New Roman"/>
                <a:ea typeface="Times New Roman"/>
                <a:cs typeface="Times New Roman"/>
                <a:sym typeface="Times New Roman"/>
              </a:rPr>
              <a:t> </a:t>
            </a:r>
            <a:r>
              <a:rPr lang="en-US" sz="1700">
                <a:latin typeface="Times New Roman"/>
                <a:ea typeface="Times New Roman"/>
                <a:cs typeface="Times New Roman"/>
                <a:sym typeface="Times New Roman"/>
              </a:rPr>
              <a:t>registration for Concurrent Sessions</a:t>
            </a:r>
            <a:endParaRPr sz="17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7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700" b="1" i="1">
                <a:latin typeface="Times New Roman"/>
                <a:ea typeface="Times New Roman"/>
                <a:cs typeface="Times New Roman"/>
                <a:sym typeface="Times New Roman"/>
              </a:rPr>
              <a:t>AGENDAS ARE ONLINE!!!</a:t>
            </a:r>
            <a:endParaRPr sz="1700" b="1" i="1">
              <a:latin typeface="Times New Roman"/>
              <a:ea typeface="Times New Roman"/>
              <a:cs typeface="Times New Roman"/>
              <a:sym typeface="Times New Roman"/>
            </a:endParaRPr>
          </a:p>
        </p:txBody>
      </p:sp>
      <p:pic>
        <p:nvPicPr>
          <p:cNvPr id="251" name="Google Shape;251;p36"/>
          <p:cNvPicPr preferRelativeResize="0"/>
          <p:nvPr/>
        </p:nvPicPr>
        <p:blipFill>
          <a:blip r:embed="rId5">
            <a:alphaModFix/>
          </a:blip>
          <a:stretch>
            <a:fillRect/>
          </a:stretch>
        </p:blipFill>
        <p:spPr>
          <a:xfrm>
            <a:off x="6353775" y="2456450"/>
            <a:ext cx="2305200" cy="2505425"/>
          </a:xfrm>
          <a:prstGeom prst="rect">
            <a:avLst/>
          </a:prstGeom>
          <a:noFill/>
          <a:ln w="9525" cap="flat" cmpd="sng">
            <a:solidFill>
              <a:schemeClr val="lt1"/>
            </a:solidFill>
            <a:prstDash val="solid"/>
            <a:round/>
            <a:headEnd type="none" w="sm" len="sm"/>
            <a:tailEnd type="none" w="sm" len="sm"/>
          </a:ln>
        </p:spPr>
      </p:pic>
      <p:pic>
        <p:nvPicPr>
          <p:cNvPr id="252" name="Google Shape;252;p36"/>
          <p:cNvPicPr preferRelativeResize="0"/>
          <p:nvPr/>
        </p:nvPicPr>
        <p:blipFill>
          <a:blip r:embed="rId6">
            <a:alphaModFix/>
          </a:blip>
          <a:stretch>
            <a:fillRect/>
          </a:stretch>
        </p:blipFill>
        <p:spPr>
          <a:xfrm>
            <a:off x="4603845" y="1193647"/>
            <a:ext cx="4055131" cy="1159625"/>
          </a:xfrm>
          <a:prstGeom prst="rect">
            <a:avLst/>
          </a:prstGeom>
          <a:noFill/>
          <a:ln>
            <a:noFill/>
          </a:ln>
        </p:spPr>
      </p:pic>
      <p:sp>
        <p:nvSpPr>
          <p:cNvPr id="253" name="Google Shape;253;p36"/>
          <p:cNvSpPr txBox="1"/>
          <p:nvPr/>
        </p:nvSpPr>
        <p:spPr>
          <a:xfrm>
            <a:off x="96000" y="625300"/>
            <a:ext cx="89520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CC0000"/>
                </a:solidFill>
                <a:latin typeface="Times New Roman"/>
                <a:ea typeface="Times New Roman"/>
                <a:cs typeface="Times New Roman"/>
                <a:sym typeface="Times New Roman"/>
              </a:rPr>
              <a:t>Save the Dates!</a:t>
            </a:r>
            <a:endParaRPr sz="2400" b="1">
              <a:solidFill>
                <a:srgbClr val="CC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37"/>
          <p:cNvSpPr txBox="1"/>
          <p:nvPr/>
        </p:nvSpPr>
        <p:spPr>
          <a:xfrm>
            <a:off x="364429" y="19799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NGS Leadership Summit</a:t>
            </a:r>
            <a:endParaRPr sz="3000" b="1" i="0" u="none" strike="noStrike" cap="none">
              <a:solidFill>
                <a:schemeClr val="dk1"/>
              </a:solidFill>
              <a:latin typeface="Times New Roman"/>
              <a:ea typeface="Times New Roman"/>
              <a:cs typeface="Times New Roman"/>
              <a:sym typeface="Times New Roman"/>
            </a:endParaRPr>
          </a:p>
        </p:txBody>
      </p:sp>
      <p:sp>
        <p:nvSpPr>
          <p:cNvPr id="259" name="Google Shape;259;p37"/>
          <p:cNvSpPr txBox="1"/>
          <p:nvPr/>
        </p:nvSpPr>
        <p:spPr>
          <a:xfrm>
            <a:off x="626450" y="979200"/>
            <a:ext cx="7967700" cy="39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Topics discussed at the annual event held March 27-29, 2019</a:t>
            </a: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b="1">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Challenges faced by front office leadership and division chiefs</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Progress on NSRS Modernization</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Organizational structure</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Hiring priorities</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Long-term training </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NGS budget and trends </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NGS Research Plan</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NGS Outreach Roadmap </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Implementation and progress reporting on strategic plan</a:t>
            </a:r>
            <a:endParaRPr sz="1800">
              <a:solidFill>
                <a:schemeClr val="dk1"/>
              </a:solidFill>
              <a:latin typeface="Times New Roman"/>
              <a:ea typeface="Times New Roman"/>
              <a:cs typeface="Times New Roman"/>
              <a:sym typeface="Times New Roman"/>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Diversity and Inclusion  </a:t>
            </a:r>
            <a:endParaRPr sz="1800">
              <a:solidFill>
                <a:schemeClr val="dk1"/>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chemeClr val="dk1"/>
              </a:buClr>
              <a:buSzPts val="1700"/>
              <a:buFont typeface="Times New Roman"/>
              <a:buChar char="●"/>
            </a:pPr>
            <a:r>
              <a:rPr lang="en-US" sz="1800">
                <a:solidFill>
                  <a:schemeClr val="dk1"/>
                </a:solidFill>
                <a:latin typeface="Times New Roman"/>
                <a:ea typeface="Times New Roman"/>
                <a:cs typeface="Times New Roman"/>
                <a:sym typeface="Times New Roman"/>
              </a:rPr>
              <a:t>Time and Attendance policy 	</a:t>
            </a:r>
            <a:r>
              <a:rPr lang="en-US" sz="1700">
                <a:solidFill>
                  <a:schemeClr val="dk1"/>
                </a:solidFill>
                <a:latin typeface="Times New Roman"/>
                <a:ea typeface="Times New Roman"/>
                <a:cs typeface="Times New Roman"/>
                <a:sym typeface="Times New Roman"/>
              </a:rPr>
              <a:t>		</a:t>
            </a:r>
            <a:endParaRPr sz="1700" b="1" i="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38"/>
          <p:cNvSpPr txBox="1"/>
          <p:nvPr/>
        </p:nvSpPr>
        <p:spPr>
          <a:xfrm>
            <a:off x="342929" y="169354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Recognition and Awards</a:t>
            </a:r>
            <a:endParaRPr sz="3000" b="1" i="0" u="none" strike="noStrike" cap="none">
              <a:solidFill>
                <a:schemeClr val="dk1"/>
              </a:solidFill>
              <a:latin typeface="Times New Roman"/>
              <a:ea typeface="Times New Roman"/>
              <a:cs typeface="Times New Roman"/>
              <a:sym typeface="Times New Roman"/>
            </a:endParaRPr>
          </a:p>
        </p:txBody>
      </p:sp>
      <p:pic>
        <p:nvPicPr>
          <p:cNvPr id="265" name="Google Shape;265;p38"/>
          <p:cNvPicPr preferRelativeResize="0"/>
          <p:nvPr/>
        </p:nvPicPr>
        <p:blipFill>
          <a:blip r:embed="rId4">
            <a:alphaModFix/>
          </a:blip>
          <a:stretch>
            <a:fillRect/>
          </a:stretch>
        </p:blipFill>
        <p:spPr>
          <a:xfrm>
            <a:off x="7015576" y="3106625"/>
            <a:ext cx="1815875" cy="197280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69"/>
        <p:cNvGrpSpPr/>
        <p:nvPr/>
      </p:nvGrpSpPr>
      <p:grpSpPr>
        <a:xfrm>
          <a:off x="0" y="0"/>
          <a:ext cx="0" cy="0"/>
          <a:chOff x="0" y="0"/>
          <a:chExt cx="0" cy="0"/>
        </a:xfrm>
      </p:grpSpPr>
      <p:sp>
        <p:nvSpPr>
          <p:cNvPr id="270" name="Google Shape;270;p39"/>
          <p:cNvSpPr txBox="1"/>
          <p:nvPr/>
        </p:nvSpPr>
        <p:spPr>
          <a:xfrm>
            <a:off x="0" y="402950"/>
            <a:ext cx="90333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2200" b="1">
                <a:solidFill>
                  <a:schemeClr val="dk1"/>
                </a:solidFill>
                <a:latin typeface="Times New Roman"/>
                <a:ea typeface="Times New Roman"/>
                <a:cs typeface="Times New Roman"/>
                <a:sym typeface="Times New Roman"/>
              </a:rPr>
              <a:t>FY 2019 New Hires and Staff Changes (Federal and Affiliate) at NGS</a:t>
            </a:r>
            <a:endParaRPr sz="2200" b="1">
              <a:solidFill>
                <a:schemeClr val="dk1"/>
              </a:solidFill>
              <a:latin typeface="Times New Roman"/>
              <a:ea typeface="Times New Roman"/>
              <a:cs typeface="Times New Roman"/>
              <a:sym typeface="Times New Roman"/>
            </a:endParaRPr>
          </a:p>
        </p:txBody>
      </p:sp>
      <p:graphicFrame>
        <p:nvGraphicFramePr>
          <p:cNvPr id="271" name="Google Shape;271;p39"/>
          <p:cNvGraphicFramePr/>
          <p:nvPr/>
        </p:nvGraphicFramePr>
        <p:xfrm>
          <a:off x="1415500" y="1797825"/>
          <a:ext cx="2678625" cy="2141070"/>
        </p:xfrm>
        <a:graphic>
          <a:graphicData uri="http://schemas.openxmlformats.org/drawingml/2006/table">
            <a:tbl>
              <a:tblPr>
                <a:noFill/>
                <a:tableStyleId>{5459E8EC-EF18-49E2-A1BD-DC30A1A81FCA}</a:tableStyleId>
              </a:tblPr>
              <a:tblGrid>
                <a:gridCol w="2678625">
                  <a:extLst>
                    <a:ext uri="{9D8B030D-6E8A-4147-A177-3AD203B41FA5}">
                      <a16:colId xmlns:a16="http://schemas.microsoft.com/office/drawing/2014/main" val="20000"/>
                    </a:ext>
                  </a:extLst>
                </a:gridCol>
              </a:tblGrid>
              <a:tr h="343725">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Jeffrey Quarrick  (RSD) </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43725">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Brian Madore  (RSD)</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43725">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Colin Becker  (M&amp;B)</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43725">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Xiaopeng Li (GRD) </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3725">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Carla Kirby  (M&amp;B)</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72" name="Google Shape;272;p39"/>
          <p:cNvGraphicFramePr/>
          <p:nvPr/>
        </p:nvGraphicFramePr>
        <p:xfrm>
          <a:off x="5242675" y="1797830"/>
          <a:ext cx="2818375" cy="2266098"/>
        </p:xfrm>
        <a:graphic>
          <a:graphicData uri="http://schemas.openxmlformats.org/drawingml/2006/table">
            <a:tbl>
              <a:tblPr>
                <a:noFill/>
                <a:tableStyleId>{5459E8EC-EF18-49E2-A1BD-DC30A1A81FCA}</a:tableStyleId>
              </a:tblPr>
              <a:tblGrid>
                <a:gridCol w="281837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Phillip McFarland (SRSD)</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US" b="1">
                          <a:solidFill>
                            <a:srgbClr val="222222"/>
                          </a:solidFill>
                          <a:latin typeface="Times New Roman"/>
                          <a:ea typeface="Times New Roman"/>
                          <a:cs typeface="Times New Roman"/>
                          <a:sym typeface="Times New Roman"/>
                        </a:rPr>
                        <a:t>Clement Ogaja (GRD) </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77175">
                <a:tc>
                  <a:txBody>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latin typeface="Times New Roman"/>
                          <a:ea typeface="Times New Roman"/>
                          <a:cs typeface="Times New Roman"/>
                          <a:sym typeface="Times New Roman"/>
                        </a:rPr>
                        <a:t>Weibing Wang (SDD) </a:t>
                      </a:r>
                      <a:endParaRPr b="1">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b="1">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b="1">
                          <a:solidFill>
                            <a:srgbClr val="222222"/>
                          </a:solidFill>
                          <a:latin typeface="Times New Roman"/>
                          <a:ea typeface="Times New Roman"/>
                          <a:cs typeface="Times New Roman"/>
                          <a:sym typeface="Times New Roman"/>
                        </a:rPr>
                        <a:t>Lijuan Huang (RSD)</a:t>
                      </a:r>
                      <a:endParaRPr b="1">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b="1">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b="1">
                          <a:solidFill>
                            <a:srgbClr val="222222"/>
                          </a:solidFill>
                          <a:latin typeface="Times New Roman"/>
                          <a:ea typeface="Times New Roman"/>
                          <a:cs typeface="Times New Roman"/>
                          <a:sym typeface="Times New Roman"/>
                        </a:rPr>
                        <a:t>Bobbi Simmons (ERT Employee)</a:t>
                      </a:r>
                      <a:endParaRPr b="1">
                        <a:solidFill>
                          <a:srgbClr val="222222"/>
                        </a:solidFill>
                        <a:latin typeface="Times New Roman"/>
                        <a:ea typeface="Times New Roman"/>
                        <a:cs typeface="Times New Roman"/>
                        <a:sym typeface="Times New Roman"/>
                      </a:endParaRPr>
                    </a:p>
                  </a:txBody>
                  <a:tcPr marL="73025" marR="730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2"/>
          <p:cNvSpPr txBox="1"/>
          <p:nvPr/>
        </p:nvSpPr>
        <p:spPr>
          <a:xfrm>
            <a:off x="342925" y="401720"/>
            <a:ext cx="8229600" cy="422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2900" b="1">
                <a:solidFill>
                  <a:schemeClr val="dk1"/>
                </a:solidFill>
                <a:latin typeface="Times New Roman"/>
                <a:ea typeface="Times New Roman"/>
                <a:cs typeface="Times New Roman"/>
                <a:sym typeface="Times New Roman"/>
              </a:rPr>
              <a:t>Overview</a:t>
            </a:r>
            <a:endParaRPr sz="2900" b="1" i="0" u="none" strike="noStrike" cap="none">
              <a:solidFill>
                <a:schemeClr val="dk1"/>
              </a:solidFill>
              <a:latin typeface="Times New Roman"/>
              <a:ea typeface="Times New Roman"/>
              <a:cs typeface="Times New Roman"/>
              <a:sym typeface="Times New Roman"/>
            </a:endParaRPr>
          </a:p>
        </p:txBody>
      </p:sp>
      <p:sp>
        <p:nvSpPr>
          <p:cNvPr id="142" name="Google Shape;142;p22"/>
          <p:cNvSpPr txBox="1"/>
          <p:nvPr/>
        </p:nvSpPr>
        <p:spPr>
          <a:xfrm>
            <a:off x="536300" y="650575"/>
            <a:ext cx="8148900" cy="426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NGS Headquarters Update</a:t>
            </a:r>
            <a:endParaRPr sz="1800">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NOAA/NOS Leadership Changes</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2019 Mid Year Accomplishments</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NGS Strategic Plan</a:t>
            </a:r>
            <a:endParaRPr sz="1800" i="1">
              <a:solidFill>
                <a:schemeClr val="dk1"/>
              </a:solidFill>
              <a:latin typeface="Times New Roman"/>
              <a:ea typeface="Times New Roman"/>
              <a:cs typeface="Times New Roman"/>
              <a:sym typeface="Times New Roman"/>
            </a:endParaRPr>
          </a:p>
          <a:p>
            <a:pPr marL="914400" marR="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FEVS Update</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CAPS Progress Reviews</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Records Management Update</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Safety Update</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FGDC / FGCS Update</a:t>
            </a:r>
            <a:endParaRPr sz="1800" i="1">
              <a:solidFill>
                <a:schemeClr val="dk1"/>
              </a:solidFill>
              <a:latin typeface="Times New Roman"/>
              <a:ea typeface="Times New Roman"/>
              <a:cs typeface="Times New Roman"/>
              <a:sym typeface="Times New Roman"/>
            </a:endParaRPr>
          </a:p>
          <a:p>
            <a:pPr marL="91440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NGS Leadership Summit</a:t>
            </a:r>
            <a:endParaRPr sz="1800" i="1">
              <a:solidFill>
                <a:schemeClr val="dk1"/>
              </a:solidFill>
              <a:latin typeface="Times New Roman"/>
              <a:ea typeface="Times New Roman"/>
              <a:cs typeface="Times New Roman"/>
              <a:sym typeface="Times New Roman"/>
            </a:endParaRPr>
          </a:p>
          <a:p>
            <a:pPr marL="914400" marR="0" lvl="0" indent="-342900" algn="l" rtl="0">
              <a:lnSpc>
                <a:spcPct val="115000"/>
              </a:lnSpc>
              <a:spcBef>
                <a:spcPts val="0"/>
              </a:spcBef>
              <a:spcAft>
                <a:spcPts val="0"/>
              </a:spcAft>
              <a:buClr>
                <a:schemeClr val="dk1"/>
              </a:buClr>
              <a:buSzPts val="1800"/>
              <a:buFont typeface="Times New Roman"/>
              <a:buChar char="●"/>
            </a:pPr>
            <a:r>
              <a:rPr lang="en-US" sz="1800" i="1">
                <a:solidFill>
                  <a:schemeClr val="dk1"/>
                </a:solidFill>
                <a:latin typeface="Times New Roman"/>
                <a:ea typeface="Times New Roman"/>
                <a:cs typeface="Times New Roman"/>
                <a:sym typeface="Times New Roman"/>
              </a:rPr>
              <a:t>2019 NGS Geospatial Summit and Convocation</a:t>
            </a:r>
            <a:endParaRPr sz="1800" b="1">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800" b="1">
                <a:latin typeface="Times New Roman"/>
                <a:ea typeface="Times New Roman"/>
                <a:cs typeface="Times New Roman"/>
                <a:sym typeface="Times New Roman"/>
              </a:rPr>
              <a:t>Recognition and Awards</a:t>
            </a:r>
            <a:endParaRPr sz="1800" b="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800" b="1">
                <a:latin typeface="Times New Roman"/>
                <a:ea typeface="Times New Roman"/>
                <a:cs typeface="Times New Roman"/>
                <a:sym typeface="Times New Roman"/>
              </a:rPr>
              <a:t>Guest Speaker:  </a:t>
            </a:r>
            <a:r>
              <a:rPr lang="en-US" sz="1800" i="1">
                <a:solidFill>
                  <a:schemeClr val="dk1"/>
                </a:solidFill>
                <a:latin typeface="Times New Roman"/>
                <a:ea typeface="Times New Roman"/>
                <a:cs typeface="Times New Roman"/>
                <a:sym typeface="Times New Roman"/>
              </a:rPr>
              <a:t>NGS Socio-economic Studies</a:t>
            </a:r>
            <a:endParaRPr sz="1800" b="1">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000" i="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40"/>
          <p:cNvSpPr txBox="1"/>
          <p:nvPr/>
        </p:nvSpPr>
        <p:spPr>
          <a:xfrm>
            <a:off x="323600" y="339297"/>
            <a:ext cx="8229600" cy="575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Farewells</a:t>
            </a:r>
            <a:endParaRPr sz="3000" b="1" i="0" u="none" strike="noStrike" cap="none">
              <a:solidFill>
                <a:schemeClr val="dk1"/>
              </a:solidFill>
              <a:latin typeface="Times New Roman"/>
              <a:ea typeface="Times New Roman"/>
              <a:cs typeface="Times New Roman"/>
              <a:sym typeface="Times New Roman"/>
            </a:endParaRPr>
          </a:p>
        </p:txBody>
      </p:sp>
      <p:sp>
        <p:nvSpPr>
          <p:cNvPr id="278" name="Google Shape;278;p40"/>
          <p:cNvSpPr txBox="1"/>
          <p:nvPr/>
        </p:nvSpPr>
        <p:spPr>
          <a:xfrm>
            <a:off x="6214550" y="2267700"/>
            <a:ext cx="12255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Riva San Juan</a:t>
            </a:r>
            <a:endParaRPr sz="1200">
              <a:solidFill>
                <a:srgbClr val="222222"/>
              </a:solidFill>
              <a:latin typeface="Times New Roman"/>
              <a:ea typeface="Times New Roman"/>
              <a:cs typeface="Times New Roman"/>
              <a:sym typeface="Times New Roman"/>
            </a:endParaRPr>
          </a:p>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(RSD)</a:t>
            </a:r>
            <a:endParaRPr/>
          </a:p>
        </p:txBody>
      </p:sp>
      <p:sp>
        <p:nvSpPr>
          <p:cNvPr id="279" name="Google Shape;279;p40"/>
          <p:cNvSpPr txBox="1"/>
          <p:nvPr/>
        </p:nvSpPr>
        <p:spPr>
          <a:xfrm>
            <a:off x="5092800" y="4020300"/>
            <a:ext cx="18576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Bessie Thompson</a:t>
            </a:r>
            <a:endParaRPr sz="1200">
              <a:solidFill>
                <a:srgbClr val="222222"/>
              </a:solidFill>
              <a:latin typeface="Times New Roman"/>
              <a:ea typeface="Times New Roman"/>
              <a:cs typeface="Times New Roman"/>
              <a:sym typeface="Times New Roman"/>
            </a:endParaRPr>
          </a:p>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(SDD)</a:t>
            </a:r>
            <a:endParaRPr/>
          </a:p>
        </p:txBody>
      </p:sp>
      <p:sp>
        <p:nvSpPr>
          <p:cNvPr id="280" name="Google Shape;280;p40"/>
          <p:cNvSpPr txBox="1"/>
          <p:nvPr/>
        </p:nvSpPr>
        <p:spPr>
          <a:xfrm>
            <a:off x="1820163" y="2345250"/>
            <a:ext cx="12255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Dan Callahan</a:t>
            </a:r>
            <a:endParaRPr sz="1200">
              <a:solidFill>
                <a:srgbClr val="222222"/>
              </a:solidFill>
              <a:latin typeface="Times New Roman"/>
              <a:ea typeface="Times New Roman"/>
              <a:cs typeface="Times New Roman"/>
              <a:sym typeface="Times New Roman"/>
            </a:endParaRPr>
          </a:p>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(OAD)</a:t>
            </a:r>
            <a:endParaRPr/>
          </a:p>
        </p:txBody>
      </p:sp>
      <p:sp>
        <p:nvSpPr>
          <p:cNvPr id="281" name="Google Shape;281;p40"/>
          <p:cNvSpPr txBox="1"/>
          <p:nvPr/>
        </p:nvSpPr>
        <p:spPr>
          <a:xfrm>
            <a:off x="3401450" y="4102300"/>
            <a:ext cx="13497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40"/>
          <p:cNvSpPr txBox="1"/>
          <p:nvPr/>
        </p:nvSpPr>
        <p:spPr>
          <a:xfrm>
            <a:off x="2454513" y="3986075"/>
            <a:ext cx="12255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Kevin Choi</a:t>
            </a:r>
            <a:endParaRPr sz="1200">
              <a:solidFill>
                <a:srgbClr val="222222"/>
              </a:solidFill>
              <a:latin typeface="Times New Roman"/>
              <a:ea typeface="Times New Roman"/>
              <a:cs typeface="Times New Roman"/>
              <a:sym typeface="Times New Roman"/>
            </a:endParaRPr>
          </a:p>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(SRSD)</a:t>
            </a:r>
            <a:endParaRPr/>
          </a:p>
        </p:txBody>
      </p:sp>
      <p:sp>
        <p:nvSpPr>
          <p:cNvPr id="283" name="Google Shape;283;p40"/>
          <p:cNvSpPr txBox="1"/>
          <p:nvPr/>
        </p:nvSpPr>
        <p:spPr>
          <a:xfrm>
            <a:off x="6606175" y="4140725"/>
            <a:ext cx="1349700" cy="85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4" name="Google Shape;284;p40"/>
          <p:cNvPicPr preferRelativeResize="0"/>
          <p:nvPr/>
        </p:nvPicPr>
        <p:blipFill>
          <a:blip r:embed="rId4">
            <a:alphaModFix/>
          </a:blip>
          <a:stretch>
            <a:fillRect/>
          </a:stretch>
        </p:blipFill>
        <p:spPr>
          <a:xfrm>
            <a:off x="6272525" y="1362902"/>
            <a:ext cx="1156223" cy="1201125"/>
          </a:xfrm>
          <a:prstGeom prst="rect">
            <a:avLst/>
          </a:prstGeom>
          <a:noFill/>
          <a:ln>
            <a:noFill/>
          </a:ln>
        </p:spPr>
      </p:pic>
      <p:pic>
        <p:nvPicPr>
          <p:cNvPr id="285" name="Google Shape;285;p40"/>
          <p:cNvPicPr preferRelativeResize="0"/>
          <p:nvPr/>
        </p:nvPicPr>
        <p:blipFill>
          <a:blip r:embed="rId5">
            <a:alphaModFix/>
          </a:blip>
          <a:stretch>
            <a:fillRect/>
          </a:stretch>
        </p:blipFill>
        <p:spPr>
          <a:xfrm>
            <a:off x="2647238" y="2992572"/>
            <a:ext cx="942975" cy="1314450"/>
          </a:xfrm>
          <a:prstGeom prst="rect">
            <a:avLst/>
          </a:prstGeom>
          <a:noFill/>
          <a:ln>
            <a:noFill/>
          </a:ln>
        </p:spPr>
      </p:pic>
      <p:pic>
        <p:nvPicPr>
          <p:cNvPr id="286" name="Google Shape;286;p40"/>
          <p:cNvPicPr preferRelativeResize="0"/>
          <p:nvPr/>
        </p:nvPicPr>
        <p:blipFill rotWithShape="1">
          <a:blip r:embed="rId6">
            <a:alphaModFix/>
          </a:blip>
          <a:srcRect t="11816"/>
          <a:stretch/>
        </p:blipFill>
        <p:spPr>
          <a:xfrm>
            <a:off x="2023363" y="1286700"/>
            <a:ext cx="971550" cy="1201125"/>
          </a:xfrm>
          <a:prstGeom prst="rect">
            <a:avLst/>
          </a:prstGeom>
          <a:noFill/>
          <a:ln>
            <a:noFill/>
          </a:ln>
        </p:spPr>
      </p:pic>
      <p:pic>
        <p:nvPicPr>
          <p:cNvPr id="287" name="Google Shape;287;p40"/>
          <p:cNvPicPr preferRelativeResize="0"/>
          <p:nvPr/>
        </p:nvPicPr>
        <p:blipFill rotWithShape="1">
          <a:blip r:embed="rId7">
            <a:alphaModFix/>
          </a:blip>
          <a:srcRect l="12576" t="12627" r="14137" b="8644"/>
          <a:stretch/>
        </p:blipFill>
        <p:spPr>
          <a:xfrm>
            <a:off x="5535825" y="3053750"/>
            <a:ext cx="888818" cy="1314450"/>
          </a:xfrm>
          <a:prstGeom prst="rect">
            <a:avLst/>
          </a:prstGeom>
          <a:noFill/>
          <a:ln>
            <a:noFill/>
          </a:ln>
        </p:spPr>
      </p:pic>
      <p:sp>
        <p:nvSpPr>
          <p:cNvPr id="288" name="Google Shape;288;p40"/>
          <p:cNvSpPr txBox="1"/>
          <p:nvPr/>
        </p:nvSpPr>
        <p:spPr>
          <a:xfrm>
            <a:off x="4120450" y="2364900"/>
            <a:ext cx="1225500" cy="66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Robert Hayes</a:t>
            </a:r>
            <a:endParaRPr sz="1200">
              <a:solidFill>
                <a:srgbClr val="222222"/>
              </a:solidFill>
              <a:latin typeface="Times New Roman"/>
              <a:ea typeface="Times New Roman"/>
              <a:cs typeface="Times New Roman"/>
              <a:sym typeface="Times New Roman"/>
            </a:endParaRPr>
          </a:p>
          <a:p>
            <a:pPr marL="0" lvl="0" indent="0" algn="ctr" rtl="0">
              <a:spcBef>
                <a:spcPts val="0"/>
              </a:spcBef>
              <a:spcAft>
                <a:spcPts val="0"/>
              </a:spcAft>
              <a:buNone/>
            </a:pPr>
            <a:r>
              <a:rPr lang="en-US" sz="1200">
                <a:solidFill>
                  <a:srgbClr val="222222"/>
                </a:solidFill>
                <a:latin typeface="Times New Roman"/>
                <a:ea typeface="Times New Roman"/>
                <a:cs typeface="Times New Roman"/>
                <a:sym typeface="Times New Roman"/>
              </a:rPr>
              <a:t>(OAD)</a:t>
            </a:r>
            <a:endParaRPr/>
          </a:p>
        </p:txBody>
      </p:sp>
      <p:pic>
        <p:nvPicPr>
          <p:cNvPr id="289" name="Google Shape;289;p40"/>
          <p:cNvPicPr preferRelativeResize="0"/>
          <p:nvPr/>
        </p:nvPicPr>
        <p:blipFill>
          <a:blip r:embed="rId8">
            <a:alphaModFix/>
          </a:blip>
          <a:stretch>
            <a:fillRect/>
          </a:stretch>
        </p:blipFill>
        <p:spPr>
          <a:xfrm>
            <a:off x="4247424" y="1284088"/>
            <a:ext cx="971550" cy="120635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Google Shape;294;p41"/>
          <p:cNvSpPr txBox="1"/>
          <p:nvPr/>
        </p:nvSpPr>
        <p:spPr>
          <a:xfrm>
            <a:off x="0" y="586525"/>
            <a:ext cx="9069300" cy="434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Years of Service</a:t>
            </a:r>
            <a:endParaRPr sz="3000" b="1">
              <a:solidFill>
                <a:schemeClr val="dk1"/>
              </a:solidFill>
              <a:latin typeface="Times New Roman"/>
              <a:ea typeface="Times New Roman"/>
              <a:cs typeface="Times New Roman"/>
              <a:sym typeface="Times New Roman"/>
            </a:endParaRPr>
          </a:p>
          <a:p>
            <a:pPr marL="0" lvl="0" indent="0" algn="ctr" rtl="0">
              <a:spcBef>
                <a:spcPts val="0"/>
              </a:spcBef>
              <a:spcAft>
                <a:spcPts val="0"/>
              </a:spcAft>
              <a:buClr>
                <a:schemeClr val="dk1"/>
              </a:buClr>
              <a:buFont typeface="Times New Roman"/>
              <a:buNone/>
            </a:pPr>
            <a:endParaRPr sz="3000" b="1">
              <a:solidFill>
                <a:schemeClr val="dk1"/>
              </a:solidFill>
              <a:latin typeface="Times New Roman"/>
              <a:ea typeface="Times New Roman"/>
              <a:cs typeface="Times New Roman"/>
              <a:sym typeface="Times New Roman"/>
            </a:endParaRPr>
          </a:p>
        </p:txBody>
      </p:sp>
      <p:sp>
        <p:nvSpPr>
          <p:cNvPr id="295" name="Google Shape;295;p41"/>
          <p:cNvSpPr txBox="1"/>
          <p:nvPr/>
        </p:nvSpPr>
        <p:spPr>
          <a:xfrm>
            <a:off x="3525638" y="1042488"/>
            <a:ext cx="13692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Times New Roman"/>
                <a:ea typeface="Times New Roman"/>
                <a:cs typeface="Times New Roman"/>
                <a:sym typeface="Times New Roman"/>
              </a:rPr>
              <a:t>15 Years</a:t>
            </a:r>
            <a:endParaRPr b="1">
              <a:latin typeface="Times New Roman"/>
              <a:ea typeface="Times New Roman"/>
              <a:cs typeface="Times New Roman"/>
              <a:sym typeface="Times New Roman"/>
            </a:endParaRPr>
          </a:p>
        </p:txBody>
      </p:sp>
      <p:sp>
        <p:nvSpPr>
          <p:cNvPr id="296" name="Google Shape;296;p41"/>
          <p:cNvSpPr txBox="1"/>
          <p:nvPr/>
        </p:nvSpPr>
        <p:spPr>
          <a:xfrm>
            <a:off x="296013" y="2988263"/>
            <a:ext cx="26091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Times New Roman"/>
                <a:ea typeface="Times New Roman"/>
                <a:cs typeface="Times New Roman"/>
                <a:sym typeface="Times New Roman"/>
              </a:rPr>
              <a:t>35 Years</a:t>
            </a:r>
            <a:endParaRPr b="1">
              <a:latin typeface="Times New Roman"/>
              <a:ea typeface="Times New Roman"/>
              <a:cs typeface="Times New Roman"/>
              <a:sym typeface="Times New Roman"/>
            </a:endParaRPr>
          </a:p>
        </p:txBody>
      </p:sp>
      <p:sp>
        <p:nvSpPr>
          <p:cNvPr id="297" name="Google Shape;297;p41"/>
          <p:cNvSpPr txBox="1"/>
          <p:nvPr/>
        </p:nvSpPr>
        <p:spPr>
          <a:xfrm>
            <a:off x="6571450" y="1021125"/>
            <a:ext cx="8913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a:ea typeface="Times New Roman"/>
                <a:cs typeface="Times New Roman"/>
                <a:sym typeface="Times New Roman"/>
              </a:rPr>
              <a:t>20 Years</a:t>
            </a:r>
            <a:endParaRPr b="1">
              <a:latin typeface="Times New Roman"/>
              <a:ea typeface="Times New Roman"/>
              <a:cs typeface="Times New Roman"/>
              <a:sym typeface="Times New Roman"/>
            </a:endParaRPr>
          </a:p>
        </p:txBody>
      </p:sp>
      <p:sp>
        <p:nvSpPr>
          <p:cNvPr id="298" name="Google Shape;298;p41"/>
          <p:cNvSpPr txBox="1"/>
          <p:nvPr/>
        </p:nvSpPr>
        <p:spPr>
          <a:xfrm>
            <a:off x="843938" y="1021125"/>
            <a:ext cx="11175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Times New Roman"/>
                <a:ea typeface="Times New Roman"/>
                <a:cs typeface="Times New Roman"/>
                <a:sym typeface="Times New Roman"/>
              </a:rPr>
              <a:t>10 Years</a:t>
            </a:r>
            <a:endParaRPr b="1">
              <a:latin typeface="Times New Roman"/>
              <a:ea typeface="Times New Roman"/>
              <a:cs typeface="Times New Roman"/>
              <a:sym typeface="Times New Roman"/>
            </a:endParaRPr>
          </a:p>
        </p:txBody>
      </p:sp>
      <p:sp>
        <p:nvSpPr>
          <p:cNvPr id="299" name="Google Shape;299;p41"/>
          <p:cNvSpPr txBox="1"/>
          <p:nvPr/>
        </p:nvSpPr>
        <p:spPr>
          <a:xfrm>
            <a:off x="3848113" y="3061475"/>
            <a:ext cx="26091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Times New Roman"/>
                <a:ea typeface="Times New Roman"/>
                <a:cs typeface="Times New Roman"/>
                <a:sym typeface="Times New Roman"/>
              </a:rPr>
              <a:t>40 Years</a:t>
            </a:r>
            <a:endParaRPr b="1">
              <a:latin typeface="Times New Roman"/>
              <a:ea typeface="Times New Roman"/>
              <a:cs typeface="Times New Roman"/>
              <a:sym typeface="Times New Roman"/>
            </a:endParaRPr>
          </a:p>
        </p:txBody>
      </p:sp>
      <p:sp>
        <p:nvSpPr>
          <p:cNvPr id="300" name="Google Shape;300;p41"/>
          <p:cNvSpPr txBox="1"/>
          <p:nvPr/>
        </p:nvSpPr>
        <p:spPr>
          <a:xfrm>
            <a:off x="559050" y="2499825"/>
            <a:ext cx="1721400" cy="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Theresa Damiani</a:t>
            </a:r>
            <a:endParaRPr sz="1200"/>
          </a:p>
        </p:txBody>
      </p:sp>
      <p:sp>
        <p:nvSpPr>
          <p:cNvPr id="301" name="Google Shape;301;p41"/>
          <p:cNvSpPr txBox="1"/>
          <p:nvPr/>
        </p:nvSpPr>
        <p:spPr>
          <a:xfrm>
            <a:off x="4992900" y="4598000"/>
            <a:ext cx="1966800" cy="3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Demetria Thomas</a:t>
            </a:r>
            <a:endParaRPr sz="1200"/>
          </a:p>
          <a:p>
            <a:pPr marL="0" lvl="0" indent="0" algn="ctr" rtl="0">
              <a:spcBef>
                <a:spcPts val="0"/>
              </a:spcBef>
              <a:spcAft>
                <a:spcPts val="0"/>
              </a:spcAft>
              <a:buNone/>
            </a:pPr>
            <a:endParaRPr sz="1200"/>
          </a:p>
        </p:txBody>
      </p:sp>
      <p:sp>
        <p:nvSpPr>
          <p:cNvPr id="302" name="Google Shape;302;p41"/>
          <p:cNvSpPr txBox="1"/>
          <p:nvPr/>
        </p:nvSpPr>
        <p:spPr>
          <a:xfrm>
            <a:off x="3349550" y="2513800"/>
            <a:ext cx="1721400" cy="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Andrew Halbach</a:t>
            </a:r>
            <a:endParaRPr sz="1200"/>
          </a:p>
        </p:txBody>
      </p:sp>
      <p:sp>
        <p:nvSpPr>
          <p:cNvPr id="303" name="Google Shape;303;p41"/>
          <p:cNvSpPr txBox="1"/>
          <p:nvPr/>
        </p:nvSpPr>
        <p:spPr>
          <a:xfrm>
            <a:off x="6196250" y="2513800"/>
            <a:ext cx="1637700" cy="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Gretchen Imahori	</a:t>
            </a:r>
            <a:endParaRPr sz="1200"/>
          </a:p>
        </p:txBody>
      </p:sp>
      <p:sp>
        <p:nvSpPr>
          <p:cNvPr id="304" name="Google Shape;304;p41"/>
          <p:cNvSpPr txBox="1"/>
          <p:nvPr/>
        </p:nvSpPr>
        <p:spPr>
          <a:xfrm>
            <a:off x="739863" y="4502000"/>
            <a:ext cx="1721400" cy="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Joyce Turpin</a:t>
            </a:r>
            <a:endParaRPr sz="1200"/>
          </a:p>
        </p:txBody>
      </p:sp>
      <p:sp>
        <p:nvSpPr>
          <p:cNvPr id="305" name="Google Shape;305;p41"/>
          <p:cNvSpPr txBox="1"/>
          <p:nvPr/>
        </p:nvSpPr>
        <p:spPr>
          <a:xfrm>
            <a:off x="3629250" y="4624100"/>
            <a:ext cx="1721400" cy="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Edith Bradley</a:t>
            </a:r>
            <a:endParaRPr sz="1200"/>
          </a:p>
        </p:txBody>
      </p:sp>
      <p:pic>
        <p:nvPicPr>
          <p:cNvPr id="306" name="Google Shape;306;p41"/>
          <p:cNvPicPr preferRelativeResize="0"/>
          <p:nvPr/>
        </p:nvPicPr>
        <p:blipFill>
          <a:blip r:embed="rId4">
            <a:alphaModFix/>
          </a:blip>
          <a:stretch>
            <a:fillRect/>
          </a:stretch>
        </p:blipFill>
        <p:spPr>
          <a:xfrm>
            <a:off x="3832714" y="1375076"/>
            <a:ext cx="811286" cy="1201125"/>
          </a:xfrm>
          <a:prstGeom prst="rect">
            <a:avLst/>
          </a:prstGeom>
          <a:noFill/>
          <a:ln>
            <a:noFill/>
          </a:ln>
        </p:spPr>
      </p:pic>
      <p:pic>
        <p:nvPicPr>
          <p:cNvPr id="307" name="Google Shape;307;p41"/>
          <p:cNvPicPr preferRelativeResize="0"/>
          <p:nvPr/>
        </p:nvPicPr>
        <p:blipFill>
          <a:blip r:embed="rId5">
            <a:alphaModFix/>
          </a:blip>
          <a:stretch>
            <a:fillRect/>
          </a:stretch>
        </p:blipFill>
        <p:spPr>
          <a:xfrm>
            <a:off x="4115550" y="3526725"/>
            <a:ext cx="838200" cy="1066800"/>
          </a:xfrm>
          <a:prstGeom prst="rect">
            <a:avLst/>
          </a:prstGeom>
          <a:noFill/>
          <a:ln>
            <a:noFill/>
          </a:ln>
        </p:spPr>
      </p:pic>
      <p:pic>
        <p:nvPicPr>
          <p:cNvPr id="308" name="Google Shape;308;p41"/>
          <p:cNvPicPr preferRelativeResize="0"/>
          <p:nvPr/>
        </p:nvPicPr>
        <p:blipFill>
          <a:blip r:embed="rId6">
            <a:alphaModFix/>
          </a:blip>
          <a:stretch>
            <a:fillRect/>
          </a:stretch>
        </p:blipFill>
        <p:spPr>
          <a:xfrm>
            <a:off x="1154925" y="3342196"/>
            <a:ext cx="891300" cy="1118492"/>
          </a:xfrm>
          <a:prstGeom prst="rect">
            <a:avLst/>
          </a:prstGeom>
          <a:noFill/>
          <a:ln>
            <a:noFill/>
          </a:ln>
        </p:spPr>
      </p:pic>
      <p:pic>
        <p:nvPicPr>
          <p:cNvPr id="309" name="Google Shape;309;p41"/>
          <p:cNvPicPr preferRelativeResize="0"/>
          <p:nvPr/>
        </p:nvPicPr>
        <p:blipFill rotWithShape="1">
          <a:blip r:embed="rId7">
            <a:alphaModFix/>
          </a:blip>
          <a:srcRect l="23471" t="8441" r="20936"/>
          <a:stretch/>
        </p:blipFill>
        <p:spPr>
          <a:xfrm>
            <a:off x="5426850" y="3466056"/>
            <a:ext cx="961851" cy="1188130"/>
          </a:xfrm>
          <a:prstGeom prst="rect">
            <a:avLst/>
          </a:prstGeom>
          <a:noFill/>
          <a:ln>
            <a:noFill/>
          </a:ln>
        </p:spPr>
      </p:pic>
      <p:pic>
        <p:nvPicPr>
          <p:cNvPr id="310" name="Google Shape;310;p41"/>
          <p:cNvPicPr preferRelativeResize="0"/>
          <p:nvPr/>
        </p:nvPicPr>
        <p:blipFill rotWithShape="1">
          <a:blip r:embed="rId8">
            <a:alphaModFix/>
          </a:blip>
          <a:srcRect t="7918"/>
          <a:stretch/>
        </p:blipFill>
        <p:spPr>
          <a:xfrm>
            <a:off x="943400" y="1429061"/>
            <a:ext cx="961850" cy="1151389"/>
          </a:xfrm>
          <a:prstGeom prst="rect">
            <a:avLst/>
          </a:prstGeom>
          <a:noFill/>
          <a:ln>
            <a:noFill/>
          </a:ln>
        </p:spPr>
      </p:pic>
      <p:pic>
        <p:nvPicPr>
          <p:cNvPr id="311" name="Google Shape;311;p41"/>
          <p:cNvPicPr preferRelativeResize="0"/>
          <p:nvPr/>
        </p:nvPicPr>
        <p:blipFill rotWithShape="1">
          <a:blip r:embed="rId9">
            <a:alphaModFix/>
          </a:blip>
          <a:srcRect l="26256" t="3410" r="14287" b="25972"/>
          <a:stretch/>
        </p:blipFill>
        <p:spPr>
          <a:xfrm>
            <a:off x="6515250" y="1404460"/>
            <a:ext cx="961850" cy="1142364"/>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42"/>
          <p:cNvSpPr txBox="1"/>
          <p:nvPr/>
        </p:nvSpPr>
        <p:spPr>
          <a:xfrm>
            <a:off x="342929" y="169354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Questions?</a:t>
            </a:r>
            <a:endParaRPr sz="3000" b="1"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43"/>
          <p:cNvSpPr txBox="1"/>
          <p:nvPr/>
        </p:nvSpPr>
        <p:spPr>
          <a:xfrm>
            <a:off x="342925" y="1693564"/>
            <a:ext cx="8229600" cy="2016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Guest Speaker</a:t>
            </a:r>
            <a:endParaRPr sz="30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 </a:t>
            </a:r>
            <a:endParaRPr sz="30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Font typeface="Times New Roman"/>
              <a:buNone/>
            </a:pPr>
            <a:endParaRPr sz="3000" b="1">
              <a:solidFill>
                <a:srgbClr val="980000"/>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30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sp>
        <p:nvSpPr>
          <p:cNvPr id="326" name="Google Shape;326;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
        <p:nvSpPr>
          <p:cNvPr id="327" name="Google Shape;327;p44"/>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28" name="Google Shape;328;p44"/>
          <p:cNvSpPr txBox="1">
            <a:spLocks noGrp="1"/>
          </p:cNvSpPr>
          <p:nvPr>
            <p:ph type="ctrTitle"/>
          </p:nvPr>
        </p:nvSpPr>
        <p:spPr>
          <a:xfrm>
            <a:off x="498475" y="1551384"/>
            <a:ext cx="8332800" cy="148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3600"/>
              <a:buFont typeface="Arial Black"/>
              <a:buNone/>
            </a:pPr>
            <a:r>
              <a:rPr lang="en-US" sz="3600" b="1" i="0" u="none">
                <a:solidFill>
                  <a:srgbClr val="C00000"/>
                </a:solidFill>
                <a:latin typeface="Arial Black"/>
                <a:ea typeface="Arial Black"/>
                <a:cs typeface="Arial Black"/>
                <a:sym typeface="Arial Black"/>
              </a:rPr>
              <a:t>National Geodetic Survey</a:t>
            </a:r>
            <a:br>
              <a:rPr lang="en-US" sz="3600" b="1" i="0" u="none">
                <a:solidFill>
                  <a:srgbClr val="C00000"/>
                </a:solidFill>
                <a:latin typeface="Arial Black"/>
                <a:ea typeface="Arial Black"/>
                <a:cs typeface="Arial Black"/>
                <a:sym typeface="Arial Black"/>
              </a:rPr>
            </a:br>
            <a:r>
              <a:rPr lang="en-US" sz="3600" b="1" i="0" u="none">
                <a:solidFill>
                  <a:srgbClr val="C00000"/>
                </a:solidFill>
                <a:latin typeface="Arial Black"/>
                <a:ea typeface="Arial Black"/>
                <a:cs typeface="Arial Black"/>
                <a:sym typeface="Arial Black"/>
              </a:rPr>
              <a:t>Socio-economic Studies </a:t>
            </a:r>
            <a:br>
              <a:rPr lang="en-US" sz="3600" b="1" i="0" u="none">
                <a:solidFill>
                  <a:srgbClr val="C00000"/>
                </a:solidFill>
                <a:latin typeface="Arial Black"/>
                <a:ea typeface="Arial Black"/>
                <a:cs typeface="Arial Black"/>
                <a:sym typeface="Arial Black"/>
              </a:rPr>
            </a:br>
            <a:endParaRPr/>
          </a:p>
        </p:txBody>
      </p:sp>
      <p:sp>
        <p:nvSpPr>
          <p:cNvPr id="329" name="Google Shape;329;p44"/>
          <p:cNvSpPr txBox="1">
            <a:spLocks noGrp="1"/>
          </p:cNvSpPr>
          <p:nvPr>
            <p:ph type="subTitle" idx="1"/>
          </p:nvPr>
        </p:nvSpPr>
        <p:spPr>
          <a:xfrm>
            <a:off x="1309687" y="3273028"/>
            <a:ext cx="6400800" cy="1314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600"/>
              <a:buNone/>
            </a:pPr>
            <a:r>
              <a:rPr lang="en-US" sz="3600" b="0" i="0" u="none">
                <a:solidFill>
                  <a:schemeClr val="dk1"/>
                </a:solidFill>
                <a:latin typeface="Gill Sans"/>
                <a:ea typeface="Gill Sans"/>
                <a:cs typeface="Gill Sans"/>
                <a:sym typeface="Gill Sans"/>
              </a:rPr>
              <a:t>Galen Scott</a:t>
            </a:r>
            <a:endParaRPr/>
          </a:p>
          <a:p>
            <a:pPr marL="0" lvl="0" indent="0" algn="ctr" rtl="0">
              <a:lnSpc>
                <a:spcPct val="100000"/>
              </a:lnSpc>
              <a:spcBef>
                <a:spcPts val="720"/>
              </a:spcBef>
              <a:spcAft>
                <a:spcPts val="0"/>
              </a:spcAft>
              <a:buClr>
                <a:schemeClr val="dk1"/>
              </a:buClr>
              <a:buSzPts val="3600"/>
              <a:buNone/>
            </a:pPr>
            <a:r>
              <a:rPr lang="en-US" sz="3600" b="0" i="0" u="none">
                <a:solidFill>
                  <a:schemeClr val="dk1"/>
                </a:solidFill>
                <a:latin typeface="Gill Sans"/>
                <a:ea typeface="Gill Sans"/>
                <a:cs typeface="Gill Sans"/>
                <a:sym typeface="Gill Sans"/>
              </a:rPr>
              <a:t>Brett Howe</a:t>
            </a:r>
            <a:endParaRPr/>
          </a:p>
          <a:p>
            <a:pPr marL="0" lvl="0" indent="0" algn="ctr" rtl="0">
              <a:lnSpc>
                <a:spcPct val="100000"/>
              </a:lnSpc>
              <a:spcBef>
                <a:spcPts val="480"/>
              </a:spcBef>
              <a:spcAft>
                <a:spcPts val="0"/>
              </a:spcAft>
              <a:buClr>
                <a:schemeClr val="dk1"/>
              </a:buClr>
              <a:buSzPts val="2400"/>
              <a:buNone/>
            </a:pPr>
            <a:r>
              <a:rPr lang="en-US" sz="2400" b="0" i="0" u="none">
                <a:solidFill>
                  <a:schemeClr val="dk1"/>
                </a:solidFill>
                <a:latin typeface="Gill Sans"/>
                <a:ea typeface="Gill Sans"/>
                <a:cs typeface="Gill Sans"/>
                <a:sym typeface="Gill Sans"/>
              </a:rPr>
              <a:t>March 2019</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sp>
        <p:nvSpPr>
          <p:cNvPr id="334" name="Google Shape;334;p4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sp>
        <p:nvSpPr>
          <p:cNvPr id="335" name="Google Shape;335;p45"/>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36" name="Google Shape;336;p45"/>
          <p:cNvSpPr txBox="1">
            <a:spLocks noGrp="1"/>
          </p:cNvSpPr>
          <p:nvPr>
            <p:ph type="title" idx="4294967295"/>
          </p:nvPr>
        </p:nvSpPr>
        <p:spPr>
          <a:xfrm>
            <a:off x="457200" y="228600"/>
            <a:ext cx="8458200" cy="532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4F8A"/>
              </a:buClr>
              <a:buSzPts val="2500"/>
              <a:buFont typeface="Gill Sans"/>
              <a:buNone/>
            </a:pPr>
            <a:r>
              <a:rPr lang="en-US" sz="2500" b="1" i="0" u="none">
                <a:solidFill>
                  <a:srgbClr val="004F8A"/>
                </a:solidFill>
                <a:latin typeface="Gill Sans"/>
                <a:ea typeface="Gill Sans"/>
                <a:cs typeface="Gill Sans"/>
                <a:sym typeface="Gill Sans"/>
              </a:rPr>
              <a:t>Our first study:  “Height Mod”</a:t>
            </a:r>
            <a:endParaRPr/>
          </a:p>
        </p:txBody>
      </p:sp>
      <p:sp>
        <p:nvSpPr>
          <p:cNvPr id="337" name="Google Shape;337;p45"/>
          <p:cNvSpPr txBox="1">
            <a:spLocks noGrp="1"/>
          </p:cNvSpPr>
          <p:nvPr>
            <p:ph type="body" idx="4294967295"/>
          </p:nvPr>
        </p:nvSpPr>
        <p:spPr>
          <a:xfrm>
            <a:off x="15875" y="685800"/>
            <a:ext cx="4876800" cy="3623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Gill Sans"/>
                <a:ea typeface="Gill Sans"/>
                <a:cs typeface="Gill Sans"/>
                <a:sym typeface="Gill Sans"/>
              </a:rPr>
              <a:t>1998 Height Mod Report to Congress</a:t>
            </a:r>
            <a:endParaRPr sz="2000"/>
          </a:p>
          <a:p>
            <a:pPr marL="342900" lvl="0" indent="-342900" algn="l" rtl="0">
              <a:lnSpc>
                <a:spcPct val="100000"/>
              </a:lnSpc>
              <a:spcBef>
                <a:spcPts val="400"/>
              </a:spcBef>
              <a:spcAft>
                <a:spcPts val="0"/>
              </a:spcAft>
              <a:buClr>
                <a:schemeClr val="dk1"/>
              </a:buClr>
              <a:buSzPts val="2000"/>
              <a:buFont typeface="Arial"/>
              <a:buChar char="•"/>
            </a:pPr>
            <a:r>
              <a:rPr lang="en-US" sz="2000" b="0" i="0" u="none">
                <a:solidFill>
                  <a:schemeClr val="dk1"/>
                </a:solidFill>
                <a:latin typeface="Gill Sans"/>
                <a:ea typeface="Gill Sans"/>
                <a:cs typeface="Gill Sans"/>
                <a:sym typeface="Gill Sans"/>
              </a:rPr>
              <a:t>Estimated “value to constituents” from a modernized National Height System at over $12 billion. </a:t>
            </a:r>
            <a:endParaRPr sz="2000"/>
          </a:p>
          <a:p>
            <a:pPr marL="342900" lvl="0" indent="-342900" algn="l" rtl="0">
              <a:lnSpc>
                <a:spcPct val="100000"/>
              </a:lnSpc>
              <a:spcBef>
                <a:spcPts val="400"/>
              </a:spcBef>
              <a:spcAft>
                <a:spcPts val="0"/>
              </a:spcAft>
              <a:buClr>
                <a:schemeClr val="dk1"/>
              </a:buClr>
              <a:buSzPts val="2000"/>
              <a:buFont typeface="Arial"/>
              <a:buChar char="•"/>
            </a:pPr>
            <a:r>
              <a:rPr lang="en-US" sz="2000" b="0" i="0" u="none">
                <a:solidFill>
                  <a:schemeClr val="dk1"/>
                </a:solidFill>
                <a:latin typeface="Gill Sans"/>
                <a:ea typeface="Gill Sans"/>
                <a:cs typeface="Gill Sans"/>
                <a:sym typeface="Gill Sans"/>
              </a:rPr>
              <a:t>State-by-state earmark funding began 2001, by 2007 stood at 10 states/year</a:t>
            </a:r>
            <a:endParaRPr sz="2000"/>
          </a:p>
          <a:p>
            <a:pPr marL="342900" lvl="0" indent="-342900" algn="l" rtl="0">
              <a:lnSpc>
                <a:spcPct val="100000"/>
              </a:lnSpc>
              <a:spcBef>
                <a:spcPts val="400"/>
              </a:spcBef>
              <a:spcAft>
                <a:spcPts val="0"/>
              </a:spcAft>
              <a:buClr>
                <a:schemeClr val="dk1"/>
              </a:buClr>
              <a:buSzPts val="2000"/>
              <a:buFont typeface="Arial"/>
              <a:buChar char="•"/>
            </a:pPr>
            <a:r>
              <a:rPr lang="en-US" sz="2000" b="0" i="0" u="none">
                <a:solidFill>
                  <a:schemeClr val="dk1"/>
                </a:solidFill>
                <a:latin typeface="Gill Sans"/>
                <a:ea typeface="Gill Sans"/>
                <a:cs typeface="Gill Sans"/>
                <a:sym typeface="Gill Sans"/>
              </a:rPr>
              <a:t>2008 First year “National Height Mod” budget line in President's Budget </a:t>
            </a:r>
            <a:endParaRPr sz="2000"/>
          </a:p>
          <a:p>
            <a:pPr marL="342900" lvl="0" indent="-342900" algn="l" rtl="0">
              <a:lnSpc>
                <a:spcPct val="100000"/>
              </a:lnSpc>
              <a:spcBef>
                <a:spcPts val="400"/>
              </a:spcBef>
              <a:spcAft>
                <a:spcPts val="0"/>
              </a:spcAft>
              <a:buClr>
                <a:schemeClr val="dk1"/>
              </a:buClr>
              <a:buSzPts val="2000"/>
              <a:buFont typeface="Arial"/>
              <a:buChar char="•"/>
            </a:pPr>
            <a:r>
              <a:rPr lang="en-US" sz="2000" b="0" i="0" u="none">
                <a:solidFill>
                  <a:schemeClr val="dk1"/>
                </a:solidFill>
                <a:latin typeface="Gill Sans"/>
                <a:ea typeface="Gill Sans"/>
                <a:cs typeface="Gill Sans"/>
                <a:sym typeface="Gill Sans"/>
              </a:rPr>
              <a:t>2010 GRAV-D begins under “Height Modernization” that will lead to a new Geopotential (“Vertical”) Datum in 2022.</a:t>
            </a:r>
            <a:endParaRPr sz="2000"/>
          </a:p>
        </p:txBody>
      </p:sp>
      <p:pic>
        <p:nvPicPr>
          <p:cNvPr id="338" name="Google Shape;338;p45"/>
          <p:cNvPicPr preferRelativeResize="0"/>
          <p:nvPr/>
        </p:nvPicPr>
        <p:blipFill rotWithShape="1">
          <a:blip r:embed="rId4">
            <a:alphaModFix/>
          </a:blip>
          <a:srcRect/>
          <a:stretch/>
        </p:blipFill>
        <p:spPr>
          <a:xfrm>
            <a:off x="5528425" y="752465"/>
            <a:ext cx="2769394" cy="3638550"/>
          </a:xfrm>
          <a:prstGeom prst="rect">
            <a:avLst/>
          </a:prstGeom>
          <a:noFill/>
          <a:ln>
            <a:noFill/>
          </a:ln>
        </p:spPr>
      </p:pic>
      <p:sp>
        <p:nvSpPr>
          <p:cNvPr id="339" name="Google Shape;339;p45"/>
          <p:cNvSpPr txBox="1"/>
          <p:nvPr/>
        </p:nvSpPr>
        <p:spPr>
          <a:xfrm>
            <a:off x="152400" y="4457700"/>
            <a:ext cx="6312000" cy="39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Complete report available at: </a:t>
            </a:r>
            <a:r>
              <a:rPr lang="en-US" sz="1400" b="0" i="0" u="sng" strike="noStrike" cap="none">
                <a:solidFill>
                  <a:schemeClr val="hlink"/>
                </a:solidFill>
                <a:latin typeface="Arial"/>
                <a:ea typeface="Arial"/>
                <a:cs typeface="Arial"/>
                <a:sym typeface="Arial"/>
                <a:hlinkClick r:id="rId5"/>
              </a:rPr>
              <a:t>https://geodesy.noaa.gov/PUBS_LIB/1998heightmodstudy.pdf</a:t>
            </a:r>
            <a:r>
              <a:rPr lang="en-US" sz="1400" b="0" i="0" u="none" strike="noStrike" cap="none">
                <a:solidFill>
                  <a:schemeClr val="dk1"/>
                </a:solidFill>
                <a:latin typeface="Arial"/>
                <a:ea typeface="Arial"/>
                <a:cs typeface="Arial"/>
                <a:sym typeface="Arial"/>
              </a:rPr>
              <a:t> </a:t>
            </a:r>
            <a:endParaRPr/>
          </a:p>
        </p:txBody>
      </p:sp>
      <p:sp>
        <p:nvSpPr>
          <p:cNvPr id="340" name="Google Shape;340;p45"/>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strike="noStrike" cap="none">
                <a:solidFill>
                  <a:srgbClr val="898989"/>
                </a:solidFill>
                <a:latin typeface="Gill Sans"/>
                <a:ea typeface="Gill Sans"/>
                <a:cs typeface="Gill Sans"/>
                <a:sym typeface="Gill Sans"/>
              </a:rPr>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4"/>
        <p:cNvGrpSpPr/>
        <p:nvPr/>
      </p:nvGrpSpPr>
      <p:grpSpPr>
        <a:xfrm>
          <a:off x="0" y="0"/>
          <a:ext cx="0" cy="0"/>
          <a:chOff x="0" y="0"/>
          <a:chExt cx="0" cy="0"/>
        </a:xfrm>
      </p:grpSpPr>
      <p:sp>
        <p:nvSpPr>
          <p:cNvPr id="345" name="Google Shape;345;p4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346" name="Google Shape;346;p46"/>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47" name="Google Shape;347;p46"/>
          <p:cNvSpPr txBox="1">
            <a:spLocks noGrp="1"/>
          </p:cNvSpPr>
          <p:nvPr>
            <p:ph type="title" idx="4294967295"/>
          </p:nvPr>
        </p:nvSpPr>
        <p:spPr>
          <a:xfrm>
            <a:off x="685800" y="729853"/>
            <a:ext cx="8458200" cy="51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C00000"/>
              </a:buClr>
              <a:buSzPts val="2800"/>
              <a:buFont typeface="Arial Black"/>
              <a:buNone/>
            </a:pPr>
            <a:r>
              <a:rPr lang="en-US" sz="2800" b="1" i="0" u="none">
                <a:solidFill>
                  <a:srgbClr val="C00000"/>
                </a:solidFill>
                <a:latin typeface="Arial Black"/>
                <a:ea typeface="Arial Black"/>
                <a:cs typeface="Arial Black"/>
                <a:sym typeface="Arial Black"/>
              </a:rPr>
              <a:t>Location, Location, and Elevation! </a:t>
            </a:r>
            <a:br>
              <a:rPr lang="en-US" sz="2800" b="1" i="0" u="none">
                <a:solidFill>
                  <a:srgbClr val="C00000"/>
                </a:solidFill>
                <a:latin typeface="Arial Black"/>
                <a:ea typeface="Arial Black"/>
                <a:cs typeface="Arial Black"/>
                <a:sym typeface="Arial Black"/>
              </a:rPr>
            </a:br>
            <a:r>
              <a:rPr lang="en-US" sz="2800" b="1" i="0" u="none">
                <a:solidFill>
                  <a:srgbClr val="C00000"/>
                </a:solidFill>
                <a:latin typeface="Arial Black"/>
                <a:ea typeface="Arial Black"/>
                <a:cs typeface="Arial Black"/>
                <a:sym typeface="Arial Black"/>
              </a:rPr>
              <a:t>NGS Positioning Products Worth Billions!</a:t>
            </a:r>
            <a:endParaRPr/>
          </a:p>
        </p:txBody>
      </p:sp>
      <p:pic>
        <p:nvPicPr>
          <p:cNvPr id="348" name="Google Shape;348;p46"/>
          <p:cNvPicPr preferRelativeResize="0"/>
          <p:nvPr/>
        </p:nvPicPr>
        <p:blipFill rotWithShape="1">
          <a:blip r:embed="rId4">
            <a:alphaModFix/>
          </a:blip>
          <a:srcRect/>
          <a:stretch/>
        </p:blipFill>
        <p:spPr>
          <a:xfrm rot="360000">
            <a:off x="5693903" y="1846659"/>
            <a:ext cx="2110977" cy="2596753"/>
          </a:xfrm>
          <a:prstGeom prst="rect">
            <a:avLst/>
          </a:prstGeom>
          <a:noFill/>
          <a:ln w="9525" cap="flat" cmpd="sng">
            <a:solidFill>
              <a:schemeClr val="dk1"/>
            </a:solidFill>
            <a:prstDash val="solid"/>
            <a:miter lim="800000"/>
            <a:headEnd type="none" w="sm" len="sm"/>
            <a:tailEnd type="none" w="sm" len="sm"/>
          </a:ln>
          <a:effectLst>
            <a:outerShdw blurRad="63500" dist="114299" dir="2879983" sx="103000" sy="103000">
              <a:srgbClr val="808080">
                <a:alpha val="18820"/>
              </a:srgbClr>
            </a:outerShdw>
          </a:effectLst>
        </p:spPr>
      </p:pic>
      <p:sp>
        <p:nvSpPr>
          <p:cNvPr id="349" name="Google Shape;349;p46"/>
          <p:cNvSpPr txBox="1"/>
          <p:nvPr/>
        </p:nvSpPr>
        <p:spPr>
          <a:xfrm>
            <a:off x="681037" y="1651396"/>
            <a:ext cx="4635600" cy="26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Gill Sans"/>
              <a:buNone/>
            </a:pPr>
            <a:r>
              <a:rPr lang="en-US" sz="1600" b="0" i="0" u="none" strike="noStrike" cap="none">
                <a:solidFill>
                  <a:srgbClr val="000000"/>
                </a:solidFill>
                <a:latin typeface="Gill Sans"/>
                <a:ea typeface="Gill Sans"/>
                <a:cs typeface="Gill Sans"/>
                <a:sym typeface="Gill Sans"/>
              </a:rPr>
              <a:t>Rollout to Congress June 15, 2009</a:t>
            </a:r>
            <a:endParaRPr/>
          </a:p>
          <a:p>
            <a:pPr marL="0" marR="0" lvl="0" indent="0" algn="l" rtl="0">
              <a:lnSpc>
                <a:spcPct val="100000"/>
              </a:lnSpc>
              <a:spcBef>
                <a:spcPts val="0"/>
              </a:spcBef>
              <a:spcAft>
                <a:spcPts val="0"/>
              </a:spcAft>
              <a:buClr>
                <a:srgbClr val="000000"/>
              </a:buClr>
              <a:buSzPts val="1600"/>
              <a:buFont typeface="Arial Black"/>
              <a:buNone/>
            </a:pPr>
            <a:r>
              <a:rPr lang="en-US" sz="1600" b="0" i="0" u="none" strike="noStrike" cap="none">
                <a:solidFill>
                  <a:srgbClr val="000000"/>
                </a:solidFill>
                <a:latin typeface="Arial Black"/>
                <a:ea typeface="Arial Black"/>
                <a:cs typeface="Arial Black"/>
                <a:sym typeface="Arial Black"/>
              </a:rPr>
              <a:t>NSRS worth $2.4 billion per year, </a:t>
            </a:r>
            <a:r>
              <a:rPr lang="en-US" sz="1600" b="0" i="0" u="none" strike="noStrike" cap="none">
                <a:solidFill>
                  <a:srgbClr val="000000"/>
                </a:solidFill>
                <a:latin typeface="Arial"/>
                <a:ea typeface="Arial"/>
                <a:cs typeface="Arial"/>
                <a:sym typeface="Arial"/>
              </a:rPr>
              <a:t/>
            </a:r>
            <a:br>
              <a:rPr lang="en-US" sz="1600" b="0"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$22 billion over 15 years at a discounted rate.</a:t>
            </a:r>
            <a:endParaRPr/>
          </a:p>
          <a:p>
            <a:pPr marL="0" marR="0" lvl="0" indent="0" algn="l" rtl="0">
              <a:lnSpc>
                <a:spcPct val="100000"/>
              </a:lnSpc>
              <a:spcBef>
                <a:spcPts val="0"/>
              </a:spcBef>
              <a:spcAft>
                <a:spcPts val="0"/>
              </a:spcAft>
              <a:buClr>
                <a:srgbClr val="000000"/>
              </a:buClr>
              <a:buSzPts val="1600"/>
              <a:buFont typeface="Arial Black"/>
              <a:buNone/>
            </a:pPr>
            <a:r>
              <a:rPr lang="en-US" sz="1600" b="0" i="0" u="none" strike="noStrike" cap="none">
                <a:solidFill>
                  <a:srgbClr val="000000"/>
                </a:solidFill>
                <a:latin typeface="Arial Black"/>
                <a:ea typeface="Arial Black"/>
                <a:cs typeface="Arial Black"/>
                <a:sym typeface="Arial Black"/>
              </a:rPr>
              <a:t>CORS worth $758 million per year; </a:t>
            </a:r>
            <a:r>
              <a:rPr lang="en-US" sz="1600" b="0" i="0" u="none" strike="noStrike" cap="none">
                <a:solidFill>
                  <a:srgbClr val="000000"/>
                </a:solidFill>
                <a:latin typeface="Arial"/>
                <a:ea typeface="Arial"/>
                <a:cs typeface="Arial"/>
                <a:sym typeface="Arial"/>
              </a:rPr>
              <a:t/>
            </a:r>
            <a:br>
              <a:rPr lang="en-US" sz="1600" b="0"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$6.9 billion over 15 years at a discounted rate. </a:t>
            </a:r>
            <a:endParaRPr/>
          </a:p>
          <a:p>
            <a:pPr marL="0" marR="0" lvl="0" indent="0" algn="l" rtl="0">
              <a:lnSpc>
                <a:spcPct val="100000"/>
              </a:lnSpc>
              <a:spcBef>
                <a:spcPts val="0"/>
              </a:spcBef>
              <a:spcAft>
                <a:spcPts val="0"/>
              </a:spcAft>
              <a:buClr>
                <a:srgbClr val="000000"/>
              </a:buClr>
              <a:buSzPts val="1600"/>
              <a:buFont typeface="Arial Black"/>
              <a:buNone/>
            </a:pPr>
            <a:r>
              <a:rPr lang="en-US" sz="1600" b="0" i="0" u="none" strike="noStrike" cap="none">
                <a:solidFill>
                  <a:srgbClr val="000000"/>
                </a:solidFill>
                <a:latin typeface="Arial Black"/>
                <a:ea typeface="Arial Black"/>
                <a:cs typeface="Arial Black"/>
                <a:sym typeface="Arial Black"/>
              </a:rPr>
              <a:t>GRAV-D worth $522 million per year </a:t>
            </a:r>
            <a:r>
              <a:rPr lang="en-US" sz="1600" b="0" i="0" u="none" strike="noStrike" cap="none">
                <a:solidFill>
                  <a:srgbClr val="000000"/>
                </a:solidFill>
                <a:latin typeface="Arial"/>
                <a:ea typeface="Arial"/>
                <a:cs typeface="Arial"/>
                <a:sym typeface="Arial"/>
              </a:rPr>
              <a:t>through implementation of a new national vertical datum; $4.8 billion over 15 years at a discounted rate, including $2.2 billion for improved floodplain management alone.  </a:t>
            </a:r>
            <a:endParaRPr/>
          </a:p>
          <a:p>
            <a:pPr marL="0" marR="0" lvl="0" indent="0" algn="l" rtl="0">
              <a:lnSpc>
                <a:spcPct val="100000"/>
              </a:lnSpc>
              <a:spcBef>
                <a:spcPts val="0"/>
              </a:spcBef>
              <a:spcAft>
                <a:spcPts val="0"/>
              </a:spcAft>
              <a:buNone/>
            </a:pPr>
            <a:endParaRPr sz="1600" b="0" i="0" u="none">
              <a:solidFill>
                <a:srgbClr val="000000"/>
              </a:solidFill>
              <a:latin typeface="Arial"/>
              <a:ea typeface="Arial"/>
              <a:cs typeface="Arial"/>
              <a:sym typeface="Arial"/>
            </a:endParaRPr>
          </a:p>
        </p:txBody>
      </p:sp>
      <p:sp>
        <p:nvSpPr>
          <p:cNvPr id="350" name="Google Shape;350;p46"/>
          <p:cNvSpPr txBox="1"/>
          <p:nvPr/>
        </p:nvSpPr>
        <p:spPr>
          <a:xfrm>
            <a:off x="681037" y="4361259"/>
            <a:ext cx="8166000" cy="39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One-page handout available at: </a:t>
            </a:r>
            <a:r>
              <a:rPr lang="en-US" sz="1400" b="0" i="0" u="sng">
                <a:solidFill>
                  <a:schemeClr val="hlink"/>
                </a:solidFill>
                <a:latin typeface="Arial"/>
                <a:ea typeface="Arial"/>
                <a:cs typeface="Arial"/>
                <a:sym typeface="Arial"/>
                <a:hlinkClick r:id="rId5"/>
              </a:rPr>
              <a:t>http://www.geodesy.noaa.gov/INFO/OnePagers/socio_eco_handout.pdf</a:t>
            </a:r>
            <a:endParaRPr/>
          </a:p>
        </p:txBody>
      </p:sp>
      <p:sp>
        <p:nvSpPr>
          <p:cNvPr id="351" name="Google Shape;351;p46"/>
          <p:cNvSpPr txBox="1"/>
          <p:nvPr/>
        </p:nvSpPr>
        <p:spPr>
          <a:xfrm>
            <a:off x="769937" y="1412081"/>
            <a:ext cx="7885200" cy="2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a:solidFill>
                  <a:schemeClr val="hlink"/>
                </a:solidFill>
                <a:latin typeface="Arial"/>
                <a:ea typeface="Arial"/>
                <a:cs typeface="Arial"/>
                <a:sym typeface="Arial"/>
                <a:hlinkClick r:id="rId6"/>
              </a:rPr>
              <a:t>http://www.geodesy.noaa.gov/PUBS_LIB/Socio-EconomicBenefitsofCORSandGRAV-D.pdf</a:t>
            </a:r>
            <a:endParaRPr/>
          </a:p>
        </p:txBody>
      </p:sp>
      <p:sp>
        <p:nvSpPr>
          <p:cNvPr id="352" name="Google Shape;352;p46"/>
          <p:cNvSpPr txBox="1"/>
          <p:nvPr/>
        </p:nvSpPr>
        <p:spPr>
          <a:xfrm>
            <a:off x="388937" y="157163"/>
            <a:ext cx="8458200" cy="53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F8A"/>
              </a:buClr>
              <a:buSzPts val="2500"/>
              <a:buFont typeface="Gill Sans"/>
              <a:buNone/>
            </a:pPr>
            <a:r>
              <a:rPr lang="en-US" sz="2500" b="1" i="0" u="none">
                <a:solidFill>
                  <a:srgbClr val="004F8A"/>
                </a:solidFill>
                <a:latin typeface="Gill Sans"/>
                <a:ea typeface="Gill Sans"/>
                <a:cs typeface="Gill Sans"/>
                <a:sym typeface="Gill Sans"/>
              </a:rPr>
              <a:t>Importance of modernization through “GRAV-D”</a:t>
            </a:r>
            <a:endParaRPr/>
          </a:p>
        </p:txBody>
      </p:sp>
      <p:sp>
        <p:nvSpPr>
          <p:cNvPr id="353" name="Google Shape;353;p46"/>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26</a:t>
            </a:f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sp>
        <p:nvSpPr>
          <p:cNvPr id="358" name="Google Shape;358;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sp>
        <p:nvSpPr>
          <p:cNvPr id="359" name="Google Shape;359;p47"/>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60" name="Google Shape;360;p47"/>
          <p:cNvSpPr txBox="1">
            <a:spLocks noGrp="1"/>
          </p:cNvSpPr>
          <p:nvPr>
            <p:ph type="title" idx="4294967295"/>
          </p:nvPr>
        </p:nvSpPr>
        <p:spPr>
          <a:xfrm>
            <a:off x="304800" y="285750"/>
            <a:ext cx="84582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4F8A"/>
              </a:buClr>
              <a:buSzPts val="2500"/>
              <a:buFont typeface="Gill Sans"/>
              <a:buNone/>
            </a:pPr>
            <a:r>
              <a:rPr lang="en-US" sz="2500" b="1" i="0" u="none">
                <a:solidFill>
                  <a:srgbClr val="004F8A"/>
                </a:solidFill>
                <a:latin typeface="Gill Sans"/>
                <a:ea typeface="Gill Sans"/>
                <a:cs typeface="Gill Sans"/>
                <a:sym typeface="Gill Sans"/>
              </a:rPr>
              <a:t>Precise Geodetic Infrastructure</a:t>
            </a:r>
            <a:br>
              <a:rPr lang="en-US" sz="2500" b="1" i="0" u="none">
                <a:solidFill>
                  <a:srgbClr val="004F8A"/>
                </a:solidFill>
                <a:latin typeface="Gill Sans"/>
                <a:ea typeface="Gill Sans"/>
                <a:cs typeface="Gill Sans"/>
                <a:sym typeface="Gill Sans"/>
              </a:rPr>
            </a:br>
            <a:r>
              <a:rPr lang="en-US" sz="2500" b="1" i="0" u="none">
                <a:solidFill>
                  <a:srgbClr val="004F8A"/>
                </a:solidFill>
                <a:latin typeface="Gill Sans"/>
                <a:ea typeface="Gill Sans"/>
                <a:cs typeface="Gill Sans"/>
                <a:sym typeface="Gill Sans"/>
              </a:rPr>
              <a:t>National Requirements for a Shared Resource</a:t>
            </a:r>
            <a:endParaRPr/>
          </a:p>
        </p:txBody>
      </p:sp>
      <p:sp>
        <p:nvSpPr>
          <p:cNvPr id="361" name="Google Shape;361;p47"/>
          <p:cNvSpPr txBox="1"/>
          <p:nvPr/>
        </p:nvSpPr>
        <p:spPr>
          <a:xfrm>
            <a:off x="228600" y="1040606"/>
            <a:ext cx="4724400" cy="3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a:p>
          <a:p>
            <a:pPr marL="0" marR="0" lvl="0" indent="0" algn="l" rtl="0">
              <a:lnSpc>
                <a:spcPct val="100000"/>
              </a:lnSpc>
              <a:spcBef>
                <a:spcPts val="0"/>
              </a:spcBef>
              <a:spcAft>
                <a:spcPts val="0"/>
              </a:spcAft>
              <a:buClr>
                <a:srgbClr val="000000"/>
              </a:buClr>
              <a:buSzPts val="1800"/>
              <a:buFont typeface="Arial"/>
              <a:buNone/>
            </a:pPr>
            <a:r>
              <a:rPr lang="en-US" b="0" i="0" u="none">
                <a:solidFill>
                  <a:srgbClr val="000000"/>
                </a:solidFill>
                <a:latin typeface="Arial"/>
                <a:ea typeface="Arial"/>
                <a:cs typeface="Arial"/>
                <a:sym typeface="Arial"/>
              </a:rPr>
              <a:t>2010 National Research Council (NRC) </a:t>
            </a:r>
            <a:r>
              <a:rPr lang="en-US" b="0" i="0" u="none">
                <a:solidFill>
                  <a:schemeClr val="dk1"/>
                </a:solidFill>
                <a:latin typeface="Arial"/>
                <a:ea typeface="Arial"/>
                <a:cs typeface="Arial"/>
                <a:sym typeface="Arial"/>
              </a:rPr>
              <a:t>Report commissioned by NGS, NASA, U.S. Naval Observatory, U.S. Geological Survey, National Geospatial Intelligence Agency, and the National Science Foundation.</a:t>
            </a:r>
            <a:endParaRPr/>
          </a:p>
          <a:p>
            <a:pPr marL="0" marR="0" lvl="0" indent="0" algn="l" rtl="0">
              <a:lnSpc>
                <a:spcPct val="100000"/>
              </a:lnSpc>
              <a:spcBef>
                <a:spcPts val="0"/>
              </a:spcBef>
              <a:spcAft>
                <a:spcPts val="0"/>
              </a:spcAft>
              <a:buClr>
                <a:schemeClr val="dk1"/>
              </a:buClr>
              <a:buSzPts val="1800"/>
              <a:buFont typeface="Arial"/>
              <a:buNone/>
            </a:pPr>
            <a:endParaRPr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b="0" i="0" u="none">
                <a:solidFill>
                  <a:schemeClr val="dk1"/>
                </a:solidFill>
                <a:latin typeface="Arial"/>
                <a:ea typeface="Arial"/>
                <a:cs typeface="Arial"/>
                <a:sym typeface="Arial"/>
              </a:rPr>
              <a:t>Made recommendations that included specific support for GRAV-D and CORS:</a:t>
            </a:r>
            <a:endParaRPr/>
          </a:p>
          <a:p>
            <a:pPr marL="742950" marR="0" lvl="1" indent="-260350" algn="l" rtl="0">
              <a:lnSpc>
                <a:spcPct val="100000"/>
              </a:lnSpc>
              <a:spcBef>
                <a:spcPts val="0"/>
              </a:spcBef>
              <a:spcAft>
                <a:spcPts val="0"/>
              </a:spcAft>
              <a:buClr>
                <a:schemeClr val="dk1"/>
              </a:buClr>
              <a:buSzPts val="1400"/>
              <a:buFont typeface="Arial"/>
              <a:buChar char="-"/>
            </a:pPr>
            <a:r>
              <a:rPr lang="en-US" b="0" i="0" u="none" strike="noStrike" cap="none">
                <a:solidFill>
                  <a:schemeClr val="dk1"/>
                </a:solidFill>
                <a:latin typeface="Arial"/>
                <a:ea typeface="Arial"/>
                <a:cs typeface="Arial"/>
                <a:sym typeface="Arial"/>
              </a:rPr>
              <a:t>Make the most of existing instruments</a:t>
            </a:r>
            <a:endParaRPr/>
          </a:p>
          <a:p>
            <a:pPr marL="742950" marR="0" lvl="1" indent="-260350" algn="l" rtl="0">
              <a:lnSpc>
                <a:spcPct val="100000"/>
              </a:lnSpc>
              <a:spcBef>
                <a:spcPts val="0"/>
              </a:spcBef>
              <a:spcAft>
                <a:spcPts val="0"/>
              </a:spcAft>
              <a:buClr>
                <a:schemeClr val="dk1"/>
              </a:buClr>
              <a:buSzPts val="1400"/>
              <a:buFont typeface="Arial"/>
              <a:buChar char="-"/>
            </a:pPr>
            <a:r>
              <a:rPr lang="en-US" b="0" i="0" u="none" strike="noStrike" cap="none">
                <a:solidFill>
                  <a:schemeClr val="dk1"/>
                </a:solidFill>
                <a:latin typeface="Arial"/>
                <a:ea typeface="Arial"/>
                <a:cs typeface="Arial"/>
                <a:sym typeface="Arial"/>
              </a:rPr>
              <a:t>Augment current infrastructure</a:t>
            </a:r>
            <a:endParaRPr/>
          </a:p>
          <a:p>
            <a:pPr marL="742950" marR="0" lvl="1" indent="-260350" algn="l" rtl="0">
              <a:lnSpc>
                <a:spcPct val="100000"/>
              </a:lnSpc>
              <a:spcBef>
                <a:spcPts val="0"/>
              </a:spcBef>
              <a:spcAft>
                <a:spcPts val="0"/>
              </a:spcAft>
              <a:buClr>
                <a:schemeClr val="dk1"/>
              </a:buClr>
              <a:buSzPts val="1400"/>
              <a:buFont typeface="Arial"/>
              <a:buChar char="-"/>
            </a:pPr>
            <a:r>
              <a:rPr lang="en-US" b="0" i="0" u="none" strike="noStrike" cap="none">
                <a:solidFill>
                  <a:schemeClr val="dk1"/>
                </a:solidFill>
                <a:latin typeface="Arial"/>
                <a:ea typeface="Arial"/>
                <a:cs typeface="Arial"/>
                <a:sym typeface="Arial"/>
              </a:rPr>
              <a:t>Collaborate on the global stage</a:t>
            </a:r>
            <a:endParaRPr/>
          </a:p>
          <a:p>
            <a:pPr marL="742950" marR="0" lvl="1" indent="-260350" algn="l" rtl="0">
              <a:lnSpc>
                <a:spcPct val="100000"/>
              </a:lnSpc>
              <a:spcBef>
                <a:spcPts val="0"/>
              </a:spcBef>
              <a:spcAft>
                <a:spcPts val="0"/>
              </a:spcAft>
              <a:buClr>
                <a:schemeClr val="dk1"/>
              </a:buClr>
              <a:buSzPts val="1400"/>
              <a:buFont typeface="Arial"/>
              <a:buChar char="-"/>
            </a:pPr>
            <a:r>
              <a:rPr lang="en-US" b="0" i="0" u="none" strike="noStrike" cap="none">
                <a:solidFill>
                  <a:schemeClr val="dk1"/>
                </a:solidFill>
                <a:latin typeface="Arial"/>
                <a:ea typeface="Arial"/>
                <a:cs typeface="Arial"/>
                <a:sym typeface="Arial"/>
              </a:rPr>
              <a:t>Maintain the ITRF</a:t>
            </a:r>
            <a:endParaRPr/>
          </a:p>
          <a:p>
            <a:pPr marL="742950" marR="0" lvl="1" indent="-260350" algn="l" rtl="0">
              <a:lnSpc>
                <a:spcPct val="100000"/>
              </a:lnSpc>
              <a:spcBef>
                <a:spcPts val="0"/>
              </a:spcBef>
              <a:spcAft>
                <a:spcPts val="0"/>
              </a:spcAft>
              <a:buClr>
                <a:schemeClr val="dk1"/>
              </a:buClr>
              <a:buSzPts val="1400"/>
              <a:buFont typeface="Arial"/>
              <a:buChar char="-"/>
            </a:pPr>
            <a:r>
              <a:rPr lang="en-US" b="0" i="0" u="none" strike="noStrike" cap="none">
                <a:solidFill>
                  <a:schemeClr val="dk1"/>
                </a:solidFill>
                <a:latin typeface="Arial"/>
                <a:ea typeface="Arial"/>
                <a:cs typeface="Arial"/>
                <a:sym typeface="Arial"/>
              </a:rPr>
              <a:t>Investigate workforce and education challenges</a:t>
            </a:r>
            <a:endParaRPr/>
          </a:p>
          <a:p>
            <a:pPr marL="742950" marR="0" lvl="1" indent="-260350" algn="l" rtl="0">
              <a:lnSpc>
                <a:spcPct val="100000"/>
              </a:lnSpc>
              <a:spcBef>
                <a:spcPts val="0"/>
              </a:spcBef>
              <a:spcAft>
                <a:spcPts val="0"/>
              </a:spcAft>
              <a:buClr>
                <a:schemeClr val="dk1"/>
              </a:buClr>
              <a:buSzPts val="1400"/>
              <a:buFont typeface="Arial"/>
              <a:buChar char="-"/>
            </a:pPr>
            <a:r>
              <a:rPr lang="en-US" b="0" i="0" u="none" strike="noStrike" cap="none">
                <a:solidFill>
                  <a:schemeClr val="dk1"/>
                </a:solidFill>
                <a:latin typeface="Arial"/>
                <a:ea typeface="Arial"/>
                <a:cs typeface="Arial"/>
                <a:sym typeface="Arial"/>
              </a:rPr>
              <a:t>Establish a federal geodetic service</a:t>
            </a:r>
            <a:endParaRPr/>
          </a:p>
        </p:txBody>
      </p:sp>
      <p:sp>
        <p:nvSpPr>
          <p:cNvPr id="362" name="Google Shape;362;p47"/>
          <p:cNvSpPr txBox="1"/>
          <p:nvPr/>
        </p:nvSpPr>
        <p:spPr>
          <a:xfrm>
            <a:off x="0" y="4427934"/>
            <a:ext cx="9144000" cy="5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A four-page summary of the report is available at:</a:t>
            </a:r>
            <a:endParaRPr/>
          </a:p>
          <a:p>
            <a:pPr marL="0" marR="0" lvl="0" indent="0" algn="l" rtl="0">
              <a:lnSpc>
                <a:spcPct val="100000"/>
              </a:lnSpc>
              <a:spcBef>
                <a:spcPts val="0"/>
              </a:spcBef>
              <a:spcAft>
                <a:spcPts val="0"/>
              </a:spcAft>
              <a:buClr>
                <a:schemeClr val="dk1"/>
              </a:buClr>
              <a:buSzPts val="1200"/>
              <a:buFont typeface="Arial"/>
              <a:buNone/>
            </a:pPr>
            <a:r>
              <a:rPr lang="en-US" sz="1200" b="0" i="0" u="sng">
                <a:solidFill>
                  <a:schemeClr val="hlink"/>
                </a:solidFill>
                <a:latin typeface="Arial"/>
                <a:ea typeface="Arial"/>
                <a:cs typeface="Arial"/>
                <a:sym typeface="Arial"/>
                <a:hlinkClick r:id="rId4"/>
              </a:rPr>
              <a:t>http://dels.nas.edu/resources/static-assets/materials-based-on-reports/reports-in-brief/GeodeticInfrastructure-ReportBrief-Final.pdf</a:t>
            </a:r>
            <a:r>
              <a:rPr lang="en-US" sz="1200" b="0" i="0" u="none">
                <a:solidFill>
                  <a:schemeClr val="dk1"/>
                </a:solidFill>
                <a:latin typeface="Arial"/>
                <a:ea typeface="Arial"/>
                <a:cs typeface="Arial"/>
                <a:sym typeface="Arial"/>
              </a:rPr>
              <a:t> </a:t>
            </a:r>
            <a:endParaRPr/>
          </a:p>
          <a:p>
            <a:pPr marL="0" marR="0" lvl="0" indent="0" algn="l"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The complete pdf is available here (click on download free pdf): </a:t>
            </a:r>
            <a:r>
              <a:rPr lang="en-US" sz="1200" b="0" i="0" u="sng">
                <a:solidFill>
                  <a:schemeClr val="hlink"/>
                </a:solidFill>
                <a:latin typeface="Arial"/>
                <a:ea typeface="Arial"/>
                <a:cs typeface="Arial"/>
                <a:sym typeface="Arial"/>
                <a:hlinkClick r:id="rId5"/>
              </a:rPr>
              <a:t>http://www.nap.edu/catalog.php?record_id=12954</a:t>
            </a:r>
            <a:endParaRPr/>
          </a:p>
        </p:txBody>
      </p:sp>
      <p:pic>
        <p:nvPicPr>
          <p:cNvPr id="363" name="Google Shape;363;p47" descr="C:\Users\brett.howe\Documents\My Documents Backup 27 Feb 2014\My Pictures\2010 NRC Study Cover.jpg"/>
          <p:cNvPicPr preferRelativeResize="0"/>
          <p:nvPr/>
        </p:nvPicPr>
        <p:blipFill rotWithShape="1">
          <a:blip r:embed="rId6">
            <a:alphaModFix/>
          </a:blip>
          <a:srcRect/>
          <a:stretch/>
        </p:blipFill>
        <p:spPr>
          <a:xfrm>
            <a:off x="5486400" y="1194197"/>
            <a:ext cx="2143125" cy="3086100"/>
          </a:xfrm>
          <a:prstGeom prst="rect">
            <a:avLst/>
          </a:prstGeom>
          <a:noFill/>
          <a:ln w="9525" cap="flat" cmpd="sng">
            <a:solidFill>
              <a:schemeClr val="accent1"/>
            </a:solidFill>
            <a:prstDash val="solid"/>
            <a:miter lim="800000"/>
            <a:headEnd type="none" w="sm" len="sm"/>
            <a:tailEnd type="none" w="sm" len="sm"/>
          </a:ln>
        </p:spPr>
      </p:pic>
      <p:sp>
        <p:nvSpPr>
          <p:cNvPr id="364" name="Google Shape;364;p47"/>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27</a:t>
            </a:fld>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
        <p:nvSpPr>
          <p:cNvPr id="369" name="Google Shape;369;p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
        <p:nvSpPr>
          <p:cNvPr id="370" name="Google Shape;370;p48"/>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71" name="Google Shape;371;p48"/>
          <p:cNvSpPr txBox="1">
            <a:spLocks noGrp="1"/>
          </p:cNvSpPr>
          <p:nvPr>
            <p:ph type="title" idx="4294967295"/>
          </p:nvPr>
        </p:nvSpPr>
        <p:spPr>
          <a:xfrm>
            <a:off x="614362" y="610790"/>
            <a:ext cx="8777400" cy="457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200"/>
              <a:buFont typeface="Arial Black"/>
              <a:buNone/>
            </a:pPr>
            <a:r>
              <a:rPr lang="en-US" sz="3200" b="1" i="0" u="none">
                <a:solidFill>
                  <a:schemeClr val="dk2"/>
                </a:solidFill>
                <a:latin typeface="Arial Black"/>
                <a:ea typeface="Arial Black"/>
                <a:cs typeface="Arial Black"/>
                <a:sym typeface="Arial Black"/>
              </a:rPr>
              <a:t>Coastal Mapping Program Benefits</a:t>
            </a:r>
            <a:endParaRPr/>
          </a:p>
        </p:txBody>
      </p:sp>
      <p:sp>
        <p:nvSpPr>
          <p:cNvPr id="372" name="Google Shape;372;p48"/>
          <p:cNvSpPr txBox="1"/>
          <p:nvPr/>
        </p:nvSpPr>
        <p:spPr>
          <a:xfrm>
            <a:off x="933450" y="4675584"/>
            <a:ext cx="8805900" cy="2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a:solidFill>
                  <a:schemeClr val="hlink"/>
                </a:solidFill>
                <a:latin typeface="Arial"/>
                <a:ea typeface="Arial"/>
                <a:cs typeface="Arial"/>
                <a:sym typeface="Arial"/>
                <a:hlinkClick r:id="rId4"/>
              </a:rPr>
              <a:t>https://geodesy.noaa.gov/web/news/Big_Benefits_from_NGS_Coastal_Mapping.shtml</a:t>
            </a:r>
            <a:r>
              <a:rPr lang="en-US" sz="1400" b="0" i="0" u="none">
                <a:solidFill>
                  <a:srgbClr val="000000"/>
                </a:solidFill>
                <a:latin typeface="Arial"/>
                <a:ea typeface="Arial"/>
                <a:cs typeface="Arial"/>
                <a:sym typeface="Arial"/>
              </a:rPr>
              <a:t> </a:t>
            </a:r>
            <a:endParaRPr/>
          </a:p>
        </p:txBody>
      </p:sp>
      <p:sp>
        <p:nvSpPr>
          <p:cNvPr id="373" name="Google Shape;373;p48"/>
          <p:cNvSpPr txBox="1"/>
          <p:nvPr/>
        </p:nvSpPr>
        <p:spPr>
          <a:xfrm>
            <a:off x="398648" y="1567388"/>
            <a:ext cx="5030100" cy="2608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SzPts val="2000"/>
              <a:buChar char="●"/>
            </a:pPr>
            <a:r>
              <a:rPr lang="en-US" sz="2000" b="0" i="0" u="none">
                <a:solidFill>
                  <a:srgbClr val="000000"/>
                </a:solidFill>
                <a:latin typeface="Arial"/>
                <a:ea typeface="Arial"/>
                <a:cs typeface="Arial"/>
                <a:sym typeface="Arial"/>
              </a:rPr>
              <a:t>Total economic benefits estimated </a:t>
            </a:r>
            <a:r>
              <a:rPr lang="en-US" sz="2000" b="0" i="0" u="none">
                <a:solidFill>
                  <a:srgbClr val="000000"/>
                </a:solidFill>
                <a:latin typeface="Arial Black"/>
                <a:ea typeface="Arial Black"/>
                <a:cs typeface="Arial Black"/>
                <a:sym typeface="Arial Black"/>
              </a:rPr>
              <a:t>in excess of </a:t>
            </a:r>
            <a:r>
              <a:rPr lang="en-US" sz="2000" b="0" i="0" u="none">
                <a:solidFill>
                  <a:srgbClr val="C00000"/>
                </a:solidFill>
                <a:latin typeface="Arial Black"/>
                <a:ea typeface="Arial Black"/>
                <a:cs typeface="Arial Black"/>
                <a:sym typeface="Arial Black"/>
              </a:rPr>
              <a:t>$200 million </a:t>
            </a:r>
            <a:br>
              <a:rPr lang="en-US" sz="2000" b="0" i="0" u="none">
                <a:solidFill>
                  <a:srgbClr val="C00000"/>
                </a:solidFill>
                <a:latin typeface="Arial Black"/>
                <a:ea typeface="Arial Black"/>
                <a:cs typeface="Arial Black"/>
                <a:sym typeface="Arial Black"/>
              </a:rPr>
            </a:br>
            <a:r>
              <a:rPr lang="en-US" sz="2000" b="0" i="0" u="none">
                <a:solidFill>
                  <a:srgbClr val="000000"/>
                </a:solidFill>
                <a:latin typeface="Arial Black"/>
                <a:ea typeface="Arial Black"/>
                <a:cs typeface="Arial Black"/>
                <a:sym typeface="Arial Black"/>
              </a:rPr>
              <a:t>per year</a:t>
            </a:r>
            <a:endParaRPr/>
          </a:p>
          <a:p>
            <a:pPr marL="457200" marR="0" lvl="0" indent="-355600" algn="l" rtl="0">
              <a:lnSpc>
                <a:spcPct val="100000"/>
              </a:lnSpc>
              <a:spcBef>
                <a:spcPts val="0"/>
              </a:spcBef>
              <a:spcAft>
                <a:spcPts val="0"/>
              </a:spcAft>
              <a:buSzPts val="2000"/>
              <a:buChar char="●"/>
            </a:pPr>
            <a:r>
              <a:rPr lang="en-US" sz="2000" b="0" i="0" u="none">
                <a:solidFill>
                  <a:srgbClr val="000000"/>
                </a:solidFill>
                <a:latin typeface="Arial"/>
                <a:ea typeface="Arial"/>
                <a:cs typeface="Arial"/>
                <a:sym typeface="Arial"/>
              </a:rPr>
              <a:t>Combined direct and indirect </a:t>
            </a:r>
            <a:r>
              <a:rPr lang="en-US" sz="2000" b="0" i="0" u="none">
                <a:solidFill>
                  <a:srgbClr val="000000"/>
                </a:solidFill>
                <a:latin typeface="Arial Black"/>
                <a:ea typeface="Arial Black"/>
                <a:cs typeface="Arial Black"/>
                <a:sym typeface="Arial Black"/>
              </a:rPr>
              <a:t>return of </a:t>
            </a:r>
            <a:r>
              <a:rPr lang="en-US" sz="2000" b="0" i="0" u="none">
                <a:solidFill>
                  <a:srgbClr val="C00000"/>
                </a:solidFill>
                <a:latin typeface="Arial Black"/>
                <a:ea typeface="Arial Black"/>
                <a:cs typeface="Arial Black"/>
                <a:sym typeface="Arial Black"/>
              </a:rPr>
              <a:t>$35 for every $1 </a:t>
            </a:r>
            <a:r>
              <a:rPr lang="en-US" sz="2000" b="0" i="0" u="none">
                <a:solidFill>
                  <a:srgbClr val="000000"/>
                </a:solidFill>
                <a:latin typeface="Arial Black"/>
                <a:ea typeface="Arial Black"/>
                <a:cs typeface="Arial Black"/>
                <a:sym typeface="Arial Black"/>
              </a:rPr>
              <a:t/>
            </a:r>
            <a:br>
              <a:rPr lang="en-US" sz="2000" b="0" i="0" u="none">
                <a:solidFill>
                  <a:srgbClr val="000000"/>
                </a:solidFill>
                <a:latin typeface="Arial Black"/>
                <a:ea typeface="Arial Black"/>
                <a:cs typeface="Arial Black"/>
                <a:sym typeface="Arial Black"/>
              </a:rPr>
            </a:br>
            <a:r>
              <a:rPr lang="en-US" sz="2000" b="0" i="0" u="none">
                <a:solidFill>
                  <a:srgbClr val="000000"/>
                </a:solidFill>
                <a:latin typeface="Arial"/>
                <a:ea typeface="Arial"/>
                <a:cs typeface="Arial"/>
                <a:sym typeface="Arial"/>
              </a:rPr>
              <a:t>in program cost</a:t>
            </a:r>
            <a:endParaRPr/>
          </a:p>
          <a:p>
            <a:pPr marL="457200" marR="0" lvl="0" indent="-355600" algn="l" rtl="0">
              <a:lnSpc>
                <a:spcPct val="100000"/>
              </a:lnSpc>
              <a:spcBef>
                <a:spcPts val="0"/>
              </a:spcBef>
              <a:spcAft>
                <a:spcPts val="0"/>
              </a:spcAft>
              <a:buSzPts val="2000"/>
              <a:buChar char="●"/>
            </a:pPr>
            <a:r>
              <a:rPr lang="en-US" sz="2000" b="0" i="0" u="none">
                <a:solidFill>
                  <a:srgbClr val="C00000"/>
                </a:solidFill>
                <a:latin typeface="Arial Black"/>
                <a:ea typeface="Arial Black"/>
                <a:cs typeface="Arial Black"/>
                <a:sym typeface="Arial Black"/>
              </a:rPr>
              <a:t>CMP supports ~1500 jobs </a:t>
            </a:r>
            <a:r>
              <a:rPr lang="en-US" sz="2000" b="0" i="0" u="none">
                <a:solidFill>
                  <a:srgbClr val="000000"/>
                </a:solidFill>
                <a:latin typeface="Arial"/>
                <a:ea typeface="Arial"/>
                <a:cs typeface="Arial"/>
                <a:sym typeface="Arial"/>
              </a:rPr>
              <a:t>including 40 full-time jobs </a:t>
            </a:r>
            <a:br>
              <a:rPr lang="en-US" sz="2000" b="0" i="0" u="none">
                <a:solidFill>
                  <a:srgbClr val="000000"/>
                </a:solidFill>
                <a:latin typeface="Arial"/>
                <a:ea typeface="Arial"/>
                <a:cs typeface="Arial"/>
                <a:sym typeface="Arial"/>
              </a:rPr>
            </a:br>
            <a:r>
              <a:rPr lang="en-US" sz="2000" b="0" i="0" u="none">
                <a:solidFill>
                  <a:srgbClr val="000000"/>
                </a:solidFill>
                <a:latin typeface="Arial"/>
                <a:ea typeface="Arial"/>
                <a:cs typeface="Arial"/>
                <a:sym typeface="Arial"/>
              </a:rPr>
              <a:t>(CMP and contractors)</a:t>
            </a:r>
            <a:endParaRPr/>
          </a:p>
        </p:txBody>
      </p:sp>
      <p:pic>
        <p:nvPicPr>
          <p:cNvPr id="374" name="Google Shape;374;p48"/>
          <p:cNvPicPr preferRelativeResize="0"/>
          <p:nvPr/>
        </p:nvPicPr>
        <p:blipFill rotWithShape="1">
          <a:blip r:embed="rId5">
            <a:alphaModFix/>
          </a:blip>
          <a:srcRect/>
          <a:stretch/>
        </p:blipFill>
        <p:spPr>
          <a:xfrm rot="480000">
            <a:off x="5471749" y="1329928"/>
            <a:ext cx="2247900" cy="2975372"/>
          </a:xfrm>
          <a:prstGeom prst="rect">
            <a:avLst/>
          </a:prstGeom>
          <a:noFill/>
          <a:ln w="9525" cap="flat" cmpd="sng">
            <a:solidFill>
              <a:schemeClr val="dk1"/>
            </a:solidFill>
            <a:prstDash val="solid"/>
            <a:miter lim="800000"/>
            <a:headEnd type="none" w="sm" len="sm"/>
            <a:tailEnd type="none" w="sm" len="sm"/>
          </a:ln>
          <a:effectLst>
            <a:outerShdw blurRad="63500" dist="38100" dir="2880003" sx="103000" sy="103000">
              <a:srgbClr val="808080">
                <a:alpha val="18820"/>
              </a:srgbClr>
            </a:outerShdw>
          </a:effectLst>
        </p:spPr>
      </p:pic>
      <p:sp>
        <p:nvSpPr>
          <p:cNvPr id="375" name="Google Shape;375;p48"/>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28</a:t>
            </a:fld>
            <a:endParaRPr/>
          </a:p>
        </p:txBody>
      </p:sp>
      <p:sp>
        <p:nvSpPr>
          <p:cNvPr id="376" name="Google Shape;376;p48"/>
          <p:cNvSpPr txBox="1"/>
          <p:nvPr/>
        </p:nvSpPr>
        <p:spPr>
          <a:xfrm>
            <a:off x="709612" y="1181100"/>
            <a:ext cx="27495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Released in March, 2012</a:t>
            </a: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
        <p:nvSpPr>
          <p:cNvPr id="381" name="Google Shape;381;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200" b="0" i="0" u="none" strike="noStrike" cap="none">
              <a:solidFill>
                <a:srgbClr val="888888"/>
              </a:solidFill>
              <a:latin typeface="Calibri"/>
              <a:ea typeface="Calibri"/>
              <a:cs typeface="Calibri"/>
              <a:sym typeface="Calibri"/>
            </a:endParaRPr>
          </a:p>
        </p:txBody>
      </p:sp>
      <p:sp>
        <p:nvSpPr>
          <p:cNvPr id="382" name="Google Shape;382;p49"/>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83" name="Google Shape;383;p49"/>
          <p:cNvSpPr txBox="1">
            <a:spLocks noGrp="1"/>
          </p:cNvSpPr>
          <p:nvPr>
            <p:ph type="title" idx="4294967295"/>
          </p:nvPr>
        </p:nvSpPr>
        <p:spPr>
          <a:xfrm>
            <a:off x="401637" y="273844"/>
            <a:ext cx="87423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Black"/>
              <a:buNone/>
            </a:pPr>
            <a:r>
              <a:rPr lang="en-US" sz="2800" b="1" i="0" u="none">
                <a:solidFill>
                  <a:schemeClr val="dk2"/>
                </a:solidFill>
                <a:latin typeface="Arial Black"/>
                <a:ea typeface="Arial Black"/>
                <a:cs typeface="Arial Black"/>
                <a:sym typeface="Arial Black"/>
              </a:rPr>
              <a:t>NGS Regional Geodetic Advisor Program</a:t>
            </a:r>
            <a:r>
              <a:rPr lang="en-US" sz="2800" b="1" i="0" u="none">
                <a:solidFill>
                  <a:schemeClr val="dk2"/>
                </a:solidFill>
                <a:latin typeface="Arial"/>
                <a:ea typeface="Arial"/>
                <a:cs typeface="Arial"/>
                <a:sym typeface="Arial"/>
              </a:rPr>
              <a:t>	</a:t>
            </a:r>
            <a:endParaRPr/>
          </a:p>
        </p:txBody>
      </p:sp>
      <p:sp>
        <p:nvSpPr>
          <p:cNvPr id="384" name="Google Shape;384;p49"/>
          <p:cNvSpPr txBox="1"/>
          <p:nvPr/>
        </p:nvSpPr>
        <p:spPr>
          <a:xfrm>
            <a:off x="298250" y="1076075"/>
            <a:ext cx="3777900" cy="337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2018 Socioeconomic Study recently complete of the </a:t>
            </a:r>
            <a:r>
              <a:rPr lang="en-US" sz="1800" b="0" i="0" u="none">
                <a:solidFill>
                  <a:srgbClr val="C00000"/>
                </a:solidFill>
                <a:latin typeface="Arial Black"/>
                <a:ea typeface="Arial Black"/>
                <a:cs typeface="Arial Black"/>
                <a:sym typeface="Arial Black"/>
              </a:rPr>
              <a:t>NGS Geodetic Advisor Program, </a:t>
            </a:r>
            <a:r>
              <a:rPr lang="en-US" sz="1800" b="0" i="0" u="none">
                <a:solidFill>
                  <a:srgbClr val="000000"/>
                </a:solidFill>
                <a:latin typeface="Arial"/>
                <a:ea typeface="Arial"/>
                <a:cs typeface="Arial"/>
                <a:sym typeface="Arial"/>
              </a:rPr>
              <a:t>which currently provides coverage to 14 U.S. regions. </a:t>
            </a:r>
            <a:endParaRPr sz="18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600"/>
          </a:p>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Geodetic advisors </a:t>
            </a:r>
            <a:r>
              <a:rPr lang="en-US" sz="1800" b="0" i="0" u="none">
                <a:solidFill>
                  <a:srgbClr val="000000"/>
                </a:solidFill>
                <a:latin typeface="Arial Black"/>
                <a:ea typeface="Arial Black"/>
                <a:cs typeface="Arial Black"/>
                <a:sym typeface="Arial Black"/>
              </a:rPr>
              <a:t>guide and assist</a:t>
            </a:r>
            <a:r>
              <a:rPr lang="en-US" sz="1800" b="0" i="0" u="none">
                <a:solidFill>
                  <a:srgbClr val="000000"/>
                </a:solidFill>
                <a:latin typeface="Arial"/>
                <a:ea typeface="Arial"/>
                <a:cs typeface="Arial"/>
                <a:sym typeface="Arial"/>
              </a:rPr>
              <a:t> states’ geodetic and surveying programs.</a:t>
            </a:r>
            <a:endParaRPr sz="18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600"/>
          </a:p>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Advisor program </a:t>
            </a:r>
            <a:r>
              <a:rPr lang="en-US" sz="1800" b="0" i="0" u="none">
                <a:solidFill>
                  <a:srgbClr val="000000"/>
                </a:solidFill>
                <a:latin typeface="Arial Black"/>
                <a:ea typeface="Arial Black"/>
                <a:cs typeface="Arial Black"/>
                <a:sym typeface="Arial Black"/>
              </a:rPr>
              <a:t>transitioned</a:t>
            </a:r>
            <a:r>
              <a:rPr lang="en-US" sz="1800" b="0" i="0" u="none">
                <a:solidFill>
                  <a:srgbClr val="000000"/>
                </a:solidFill>
                <a:latin typeface="Arial"/>
                <a:ea typeface="Arial"/>
                <a:cs typeface="Arial"/>
                <a:sym typeface="Arial"/>
              </a:rPr>
              <a:t> </a:t>
            </a:r>
            <a:br>
              <a:rPr lang="en-US" sz="1800" b="0" i="0" u="none">
                <a:solidFill>
                  <a:srgbClr val="000000"/>
                </a:solidFill>
                <a:latin typeface="Arial"/>
                <a:ea typeface="Arial"/>
                <a:cs typeface="Arial"/>
                <a:sym typeface="Arial"/>
              </a:rPr>
            </a:br>
            <a:r>
              <a:rPr lang="en-US" sz="1800" b="0" i="0" u="none">
                <a:solidFill>
                  <a:srgbClr val="000000"/>
                </a:solidFill>
                <a:latin typeface="Arial"/>
                <a:ea typeface="Arial"/>
                <a:cs typeface="Arial"/>
                <a:sym typeface="Arial"/>
              </a:rPr>
              <a:t>to a regional approach in FY16 to provide nationwide coverage.</a:t>
            </a:r>
            <a:endParaRPr sz="1800"/>
          </a:p>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385" name="Google Shape;385;p49"/>
          <p:cNvSpPr txBox="1"/>
          <p:nvPr/>
        </p:nvSpPr>
        <p:spPr>
          <a:xfrm>
            <a:off x="4307087" y="4352281"/>
            <a:ext cx="4130700" cy="2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sng">
                <a:solidFill>
                  <a:schemeClr val="hlink"/>
                </a:solidFill>
                <a:latin typeface="Arial"/>
                <a:ea typeface="Arial"/>
                <a:cs typeface="Arial"/>
                <a:sym typeface="Arial"/>
                <a:hlinkClick r:id="rId4"/>
              </a:rPr>
              <a:t>https://geodesy.noaa.gov/ADVISORS/</a:t>
            </a:r>
            <a:r>
              <a:rPr lang="en-US" sz="1800" b="0" i="0" u="none">
                <a:solidFill>
                  <a:schemeClr val="dk1"/>
                </a:solidFill>
                <a:latin typeface="Arial"/>
                <a:ea typeface="Arial"/>
                <a:cs typeface="Arial"/>
                <a:sym typeface="Arial"/>
              </a:rPr>
              <a:t> </a:t>
            </a:r>
            <a:endParaRPr/>
          </a:p>
        </p:txBody>
      </p:sp>
      <p:sp>
        <p:nvSpPr>
          <p:cNvPr id="386" name="Google Shape;386;p49"/>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29</a:t>
            </a:fld>
            <a:endParaRPr/>
          </a:p>
        </p:txBody>
      </p:sp>
      <p:pic>
        <p:nvPicPr>
          <p:cNvPr id="387" name="Google Shape;387;p49"/>
          <p:cNvPicPr preferRelativeResize="0"/>
          <p:nvPr/>
        </p:nvPicPr>
        <p:blipFill rotWithShape="1">
          <a:blip r:embed="rId5">
            <a:alphaModFix/>
          </a:blip>
          <a:srcRect/>
          <a:stretch/>
        </p:blipFill>
        <p:spPr>
          <a:xfrm>
            <a:off x="4307087" y="1116800"/>
            <a:ext cx="4069555" cy="3098007"/>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23"/>
          <p:cNvSpPr txBox="1"/>
          <p:nvPr/>
        </p:nvSpPr>
        <p:spPr>
          <a:xfrm>
            <a:off x="100275" y="357950"/>
            <a:ext cx="8832900" cy="744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NOAA/NOS Leadership/Staff Changes</a:t>
            </a:r>
            <a:endParaRPr sz="3000" b="1">
              <a:solidFill>
                <a:schemeClr val="dk1"/>
              </a:solidFill>
              <a:latin typeface="Times New Roman"/>
              <a:ea typeface="Times New Roman"/>
              <a:cs typeface="Times New Roman"/>
              <a:sym typeface="Times New Roman"/>
            </a:endParaRPr>
          </a:p>
        </p:txBody>
      </p:sp>
      <p:sp>
        <p:nvSpPr>
          <p:cNvPr id="148" name="Google Shape;148;p23"/>
          <p:cNvSpPr txBox="1"/>
          <p:nvPr/>
        </p:nvSpPr>
        <p:spPr>
          <a:xfrm>
            <a:off x="1351575" y="3138375"/>
            <a:ext cx="1668900" cy="1744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000" b="1" dirty="0">
                <a:solidFill>
                  <a:srgbClr val="222222"/>
                </a:solidFill>
                <a:latin typeface="Times New Roman"/>
                <a:ea typeface="Times New Roman"/>
                <a:cs typeface="Times New Roman"/>
                <a:sym typeface="Times New Roman"/>
              </a:rPr>
              <a:t>Neil A. Jacobs, Ph.D.</a:t>
            </a:r>
            <a:endParaRPr sz="1000" b="1" dirty="0">
              <a:solidFill>
                <a:srgbClr val="222222"/>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US" sz="1000" b="1" dirty="0">
                <a:solidFill>
                  <a:srgbClr val="222222"/>
                </a:solidFill>
                <a:latin typeface="Times New Roman"/>
                <a:ea typeface="Times New Roman"/>
                <a:cs typeface="Times New Roman"/>
                <a:sym typeface="Times New Roman"/>
              </a:rPr>
              <a:t>Assistant Secretary of Commerce for Environmental Observation and Prediction,  Under Secretary and </a:t>
            </a:r>
            <a:r>
              <a:rPr lang="en-US" sz="1000" b="1" dirty="0" smtClean="0">
                <a:solidFill>
                  <a:srgbClr val="222222"/>
                </a:solidFill>
                <a:latin typeface="Times New Roman"/>
                <a:ea typeface="Times New Roman"/>
                <a:cs typeface="Times New Roman"/>
                <a:sym typeface="Times New Roman"/>
              </a:rPr>
              <a:t>Acting NOAA </a:t>
            </a:r>
            <a:r>
              <a:rPr lang="en-US" sz="1000" b="1" dirty="0">
                <a:solidFill>
                  <a:srgbClr val="222222"/>
                </a:solidFill>
                <a:latin typeface="Times New Roman"/>
                <a:ea typeface="Times New Roman"/>
                <a:cs typeface="Times New Roman"/>
                <a:sym typeface="Times New Roman"/>
              </a:rPr>
              <a:t>Administrator</a:t>
            </a:r>
            <a:endParaRPr sz="1000" b="1" dirty="0">
              <a:solidFill>
                <a:srgbClr val="222222"/>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000" b="1" dirty="0">
              <a:solidFill>
                <a:schemeClr val="dk1"/>
              </a:solidFill>
              <a:latin typeface="Times New Roman"/>
              <a:ea typeface="Times New Roman"/>
              <a:cs typeface="Times New Roman"/>
              <a:sym typeface="Times New Roman"/>
            </a:endParaRPr>
          </a:p>
        </p:txBody>
      </p:sp>
      <p:sp>
        <p:nvSpPr>
          <p:cNvPr id="149" name="Google Shape;149;p23"/>
          <p:cNvSpPr txBox="1"/>
          <p:nvPr/>
        </p:nvSpPr>
        <p:spPr>
          <a:xfrm>
            <a:off x="2674375" y="3062725"/>
            <a:ext cx="2143200" cy="1395900"/>
          </a:xfrm>
          <a:prstGeom prst="rect">
            <a:avLst/>
          </a:prstGeom>
          <a:noFill/>
          <a:ln>
            <a:noFill/>
          </a:ln>
        </p:spPr>
        <p:txBody>
          <a:bodyPr spcFirstLastPara="1" wrap="square" lIns="91425" tIns="91425" rIns="91425" bIns="91425" anchor="ctr" anchorCtr="0">
            <a:noAutofit/>
          </a:bodyPr>
          <a:lstStyle/>
          <a:p>
            <a:pPr marL="457200" lvl="0" indent="0" algn="ctr" rtl="0">
              <a:lnSpc>
                <a:spcPct val="115000"/>
              </a:lnSpc>
              <a:spcBef>
                <a:spcPts val="0"/>
              </a:spcBef>
              <a:spcAft>
                <a:spcPts val="0"/>
              </a:spcAft>
              <a:buNone/>
            </a:pPr>
            <a:r>
              <a:rPr lang="en-US" sz="1000" b="1">
                <a:solidFill>
                  <a:schemeClr val="dk1"/>
                </a:solidFill>
                <a:latin typeface="Times New Roman"/>
                <a:ea typeface="Times New Roman"/>
                <a:cs typeface="Times New Roman"/>
                <a:sym typeface="Times New Roman"/>
              </a:rPr>
              <a:t>Tim Gallaudet, Ph.D., Rear Admiral, U.S. Navy (Ret.)</a:t>
            </a:r>
            <a:endParaRPr sz="1000" b="1">
              <a:solidFill>
                <a:schemeClr val="dk1"/>
              </a:solidFill>
              <a:latin typeface="Times New Roman"/>
              <a:ea typeface="Times New Roman"/>
              <a:cs typeface="Times New Roman"/>
              <a:sym typeface="Times New Roman"/>
            </a:endParaRPr>
          </a:p>
          <a:p>
            <a:pPr marL="457200" lvl="0" indent="0" algn="ctr" rtl="0">
              <a:lnSpc>
                <a:spcPct val="115000"/>
              </a:lnSpc>
              <a:spcBef>
                <a:spcPts val="0"/>
              </a:spcBef>
              <a:spcAft>
                <a:spcPts val="0"/>
              </a:spcAft>
              <a:buNone/>
            </a:pPr>
            <a:r>
              <a:rPr lang="en-US" sz="1000" b="1">
                <a:solidFill>
                  <a:schemeClr val="dk1"/>
                </a:solidFill>
                <a:latin typeface="Times New Roman"/>
                <a:ea typeface="Times New Roman"/>
                <a:cs typeface="Times New Roman"/>
                <a:sym typeface="Times New Roman"/>
              </a:rPr>
              <a:t>Assistant Secretary of Commerce for Oceans and Atmosphere / Deputy NOAA Administrator </a:t>
            </a:r>
            <a:endParaRPr sz="1000" b="1"/>
          </a:p>
        </p:txBody>
      </p:sp>
      <p:sp>
        <p:nvSpPr>
          <p:cNvPr id="150" name="Google Shape;150;p23"/>
          <p:cNvSpPr txBox="1"/>
          <p:nvPr/>
        </p:nvSpPr>
        <p:spPr>
          <a:xfrm>
            <a:off x="5961700" y="3010125"/>
            <a:ext cx="1668900" cy="1125000"/>
          </a:xfrm>
          <a:prstGeom prst="rect">
            <a:avLst/>
          </a:prstGeom>
          <a:noFill/>
          <a:ln>
            <a:noFill/>
          </a:ln>
        </p:spPr>
        <p:txBody>
          <a:bodyPr spcFirstLastPara="1" wrap="square" lIns="91425" tIns="91425" rIns="91425" bIns="91425" anchor="ctr" anchorCtr="0">
            <a:noAutofit/>
          </a:bodyPr>
          <a:lstStyle/>
          <a:p>
            <a:pPr marL="457200" lvl="0" indent="0" algn="ctr" rtl="0">
              <a:lnSpc>
                <a:spcPct val="115000"/>
              </a:lnSpc>
              <a:spcBef>
                <a:spcPts val="0"/>
              </a:spcBef>
              <a:spcAft>
                <a:spcPts val="0"/>
              </a:spcAft>
              <a:buNone/>
            </a:pPr>
            <a:r>
              <a:rPr lang="en-US" sz="1000" b="1">
                <a:solidFill>
                  <a:schemeClr val="dk1"/>
                </a:solidFill>
                <a:latin typeface="Times New Roman"/>
                <a:ea typeface="Times New Roman"/>
                <a:cs typeface="Times New Roman"/>
                <a:sym typeface="Times New Roman"/>
              </a:rPr>
              <a:t>Tricia Hooper,</a:t>
            </a:r>
            <a:endParaRPr sz="1000" b="1">
              <a:solidFill>
                <a:schemeClr val="dk1"/>
              </a:solidFill>
              <a:latin typeface="Times New Roman"/>
              <a:ea typeface="Times New Roman"/>
              <a:cs typeface="Times New Roman"/>
              <a:sym typeface="Times New Roman"/>
            </a:endParaRPr>
          </a:p>
          <a:p>
            <a:pPr marL="457200" lvl="0" indent="0" algn="ctr" rtl="0">
              <a:lnSpc>
                <a:spcPct val="115000"/>
              </a:lnSpc>
              <a:spcBef>
                <a:spcPts val="0"/>
              </a:spcBef>
              <a:spcAft>
                <a:spcPts val="0"/>
              </a:spcAft>
              <a:buNone/>
            </a:pPr>
            <a:r>
              <a:rPr lang="en-US" sz="1000" b="1">
                <a:solidFill>
                  <a:schemeClr val="dk1"/>
                </a:solidFill>
                <a:latin typeface="Times New Roman"/>
                <a:ea typeface="Times New Roman"/>
                <a:cs typeface="Times New Roman"/>
                <a:sym typeface="Times New Roman"/>
              </a:rPr>
              <a:t>NOS Program Coordination Officer</a:t>
            </a:r>
            <a:endParaRPr sz="1000" b="1">
              <a:latin typeface="Times New Roman"/>
              <a:ea typeface="Times New Roman"/>
              <a:cs typeface="Times New Roman"/>
              <a:sym typeface="Times New Roman"/>
            </a:endParaRPr>
          </a:p>
        </p:txBody>
      </p:sp>
      <p:pic>
        <p:nvPicPr>
          <p:cNvPr id="151" name="Google Shape;151;p23"/>
          <p:cNvPicPr preferRelativeResize="0"/>
          <p:nvPr/>
        </p:nvPicPr>
        <p:blipFill rotWithShape="1">
          <a:blip r:embed="rId4">
            <a:alphaModFix/>
          </a:blip>
          <a:srcRect l="20348" r="21613" b="16043"/>
          <a:stretch/>
        </p:blipFill>
        <p:spPr>
          <a:xfrm>
            <a:off x="3320200" y="1347075"/>
            <a:ext cx="1243850" cy="1791300"/>
          </a:xfrm>
          <a:prstGeom prst="rect">
            <a:avLst/>
          </a:prstGeom>
          <a:noFill/>
          <a:ln>
            <a:noFill/>
          </a:ln>
        </p:spPr>
      </p:pic>
      <p:pic>
        <p:nvPicPr>
          <p:cNvPr id="152" name="Google Shape;152;p23"/>
          <p:cNvPicPr preferRelativeResize="0"/>
          <p:nvPr/>
        </p:nvPicPr>
        <p:blipFill rotWithShape="1">
          <a:blip r:embed="rId5">
            <a:alphaModFix/>
          </a:blip>
          <a:srcRect l="10542" r="7984" b="13674"/>
          <a:stretch/>
        </p:blipFill>
        <p:spPr>
          <a:xfrm>
            <a:off x="1597382" y="1347075"/>
            <a:ext cx="1300943" cy="1791300"/>
          </a:xfrm>
          <a:prstGeom prst="rect">
            <a:avLst/>
          </a:prstGeom>
          <a:noFill/>
          <a:ln>
            <a:noFill/>
          </a:ln>
        </p:spPr>
      </p:pic>
      <p:sp>
        <p:nvSpPr>
          <p:cNvPr id="153" name="Google Shape;153;p23"/>
          <p:cNvSpPr txBox="1"/>
          <p:nvPr/>
        </p:nvSpPr>
        <p:spPr>
          <a:xfrm>
            <a:off x="4825275" y="3138375"/>
            <a:ext cx="1668900" cy="868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000" b="1">
                <a:solidFill>
                  <a:srgbClr val="222222"/>
                </a:solidFill>
                <a:latin typeface="Times New Roman"/>
                <a:ea typeface="Times New Roman"/>
                <a:cs typeface="Times New Roman"/>
                <a:sym typeface="Times New Roman"/>
              </a:rPr>
              <a:t>Jeffrey L. Payne, Ph.D.</a:t>
            </a:r>
            <a:endParaRPr sz="1000" b="1">
              <a:solidFill>
                <a:srgbClr val="222222"/>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US" sz="1000" b="1">
                <a:solidFill>
                  <a:srgbClr val="222222"/>
                </a:solidFill>
                <a:latin typeface="Times New Roman"/>
                <a:ea typeface="Times New Roman"/>
                <a:cs typeface="Times New Roman"/>
                <a:sym typeface="Times New Roman"/>
              </a:rPr>
              <a:t>acting Deputy Assistant Administrator for NOS</a:t>
            </a:r>
            <a:endParaRPr sz="1000" b="1">
              <a:solidFill>
                <a:srgbClr val="222222"/>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000" b="1">
              <a:solidFill>
                <a:schemeClr val="dk1"/>
              </a:solidFill>
              <a:latin typeface="Times New Roman"/>
              <a:ea typeface="Times New Roman"/>
              <a:cs typeface="Times New Roman"/>
              <a:sym typeface="Times New Roman"/>
            </a:endParaRPr>
          </a:p>
        </p:txBody>
      </p:sp>
      <p:pic>
        <p:nvPicPr>
          <p:cNvPr id="154" name="Google Shape;154;p23"/>
          <p:cNvPicPr preferRelativeResize="0"/>
          <p:nvPr/>
        </p:nvPicPr>
        <p:blipFill>
          <a:blip r:embed="rId6">
            <a:alphaModFix/>
          </a:blip>
          <a:stretch>
            <a:fillRect/>
          </a:stretch>
        </p:blipFill>
        <p:spPr>
          <a:xfrm>
            <a:off x="4985925" y="1347078"/>
            <a:ext cx="1243850" cy="1849322"/>
          </a:xfrm>
          <a:prstGeom prst="rect">
            <a:avLst/>
          </a:prstGeom>
          <a:noFill/>
          <a:ln>
            <a:noFill/>
          </a:ln>
        </p:spPr>
      </p:pic>
      <p:pic>
        <p:nvPicPr>
          <p:cNvPr id="155" name="Google Shape;155;p23"/>
          <p:cNvPicPr preferRelativeResize="0"/>
          <p:nvPr/>
        </p:nvPicPr>
        <p:blipFill rotWithShape="1">
          <a:blip r:embed="rId7">
            <a:alphaModFix/>
          </a:blip>
          <a:srcRect l="16817" r="15751"/>
          <a:stretch/>
        </p:blipFill>
        <p:spPr>
          <a:xfrm>
            <a:off x="6494175" y="1370625"/>
            <a:ext cx="1243850" cy="1844754"/>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
        <p:nvSpPr>
          <p:cNvPr id="392" name="Google Shape;392;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30</a:t>
            </a:fld>
            <a:endParaRPr sz="1200" b="0" i="0" u="none" strike="noStrike" cap="none">
              <a:solidFill>
                <a:srgbClr val="888888"/>
              </a:solidFill>
              <a:latin typeface="Calibri"/>
              <a:ea typeface="Calibri"/>
              <a:cs typeface="Calibri"/>
              <a:sym typeface="Calibri"/>
            </a:endParaRPr>
          </a:p>
        </p:txBody>
      </p:sp>
      <p:sp>
        <p:nvSpPr>
          <p:cNvPr id="393" name="Google Shape;393;p50"/>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394" name="Google Shape;394;p50"/>
          <p:cNvSpPr txBox="1">
            <a:spLocks noGrp="1"/>
          </p:cNvSpPr>
          <p:nvPr>
            <p:ph type="title" idx="4294967295"/>
          </p:nvPr>
        </p:nvSpPr>
        <p:spPr>
          <a:xfrm>
            <a:off x="401637" y="428625"/>
            <a:ext cx="87423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Black"/>
              <a:buNone/>
            </a:pPr>
            <a:r>
              <a:rPr lang="en-US" sz="2800" b="1" i="0" u="none">
                <a:solidFill>
                  <a:schemeClr val="dk2"/>
                </a:solidFill>
                <a:latin typeface="Arial Black"/>
                <a:ea typeface="Arial Black"/>
                <a:cs typeface="Arial Black"/>
                <a:sym typeface="Arial Black"/>
              </a:rPr>
              <a:t>NGS Regional Geodetic Advisor Program</a:t>
            </a:r>
            <a:br>
              <a:rPr lang="en-US" sz="2800" b="1" i="0" u="none">
                <a:solidFill>
                  <a:schemeClr val="dk2"/>
                </a:solidFill>
                <a:latin typeface="Arial Black"/>
                <a:ea typeface="Arial Black"/>
                <a:cs typeface="Arial Black"/>
                <a:sym typeface="Arial Black"/>
              </a:rPr>
            </a:br>
            <a:r>
              <a:rPr lang="en-US" sz="2800" b="1" i="0" u="none">
                <a:solidFill>
                  <a:schemeClr val="dk2"/>
                </a:solidFill>
                <a:latin typeface="Arial Black"/>
                <a:ea typeface="Arial Black"/>
                <a:cs typeface="Arial Black"/>
                <a:sym typeface="Arial Black"/>
              </a:rPr>
              <a:t>June 2018 Study Results</a:t>
            </a:r>
            <a:r>
              <a:rPr lang="en-US" sz="2800" b="1" i="0" u="none">
                <a:solidFill>
                  <a:schemeClr val="dk2"/>
                </a:solidFill>
                <a:latin typeface="Arial"/>
                <a:ea typeface="Arial"/>
                <a:cs typeface="Arial"/>
                <a:sym typeface="Arial"/>
              </a:rPr>
              <a:t>	</a:t>
            </a:r>
            <a:endParaRPr/>
          </a:p>
        </p:txBody>
      </p:sp>
      <p:sp>
        <p:nvSpPr>
          <p:cNvPr id="395" name="Google Shape;395;p50"/>
          <p:cNvSpPr txBox="1"/>
          <p:nvPr/>
        </p:nvSpPr>
        <p:spPr>
          <a:xfrm>
            <a:off x="207962" y="1114425"/>
            <a:ext cx="35418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7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700" b="0" i="0" u="none">
                <a:solidFill>
                  <a:srgbClr val="000000"/>
                </a:solidFill>
                <a:latin typeface="Arial"/>
                <a:ea typeface="Arial"/>
                <a:cs typeface="Arial"/>
                <a:sym typeface="Arial"/>
              </a:rPr>
              <a:t>The </a:t>
            </a:r>
            <a:r>
              <a:rPr lang="en-US" sz="1700" b="0" i="0" u="none">
                <a:solidFill>
                  <a:srgbClr val="C00000"/>
                </a:solidFill>
                <a:latin typeface="Arial Black"/>
                <a:ea typeface="Arial Black"/>
                <a:cs typeface="Arial Black"/>
                <a:sym typeface="Arial Black"/>
              </a:rPr>
              <a:t>NGS Geodetic Advisor Program </a:t>
            </a:r>
            <a:r>
              <a:rPr lang="en-US" sz="1700" b="0" i="0" u="none">
                <a:solidFill>
                  <a:srgbClr val="000000"/>
                </a:solidFill>
                <a:latin typeface="Arial"/>
                <a:ea typeface="Arial"/>
                <a:cs typeface="Arial"/>
                <a:sym typeface="Arial"/>
              </a:rPr>
              <a:t>currently provides benefits of services to clients ranging from </a:t>
            </a:r>
            <a:r>
              <a:rPr lang="en-US" sz="1700" b="0" i="0" u="none">
                <a:solidFill>
                  <a:srgbClr val="000000"/>
                </a:solidFill>
                <a:latin typeface="Arial Black"/>
                <a:ea typeface="Arial Black"/>
                <a:cs typeface="Arial Black"/>
                <a:sym typeface="Arial Black"/>
              </a:rPr>
              <a:t>$18.6 - $38.7 million annually</a:t>
            </a:r>
            <a:r>
              <a:rPr lang="en-US" sz="1700" b="0" i="0" u="none">
                <a:solidFill>
                  <a:srgbClr val="000000"/>
                </a:solidFill>
                <a:latin typeface="Arial"/>
                <a:ea typeface="Arial"/>
                <a:cs typeface="Arial"/>
                <a:sym typeface="Arial"/>
              </a:rPr>
              <a:t>.</a:t>
            </a:r>
            <a:endParaRPr sz="1700"/>
          </a:p>
          <a:p>
            <a:pPr marL="0" marR="0" lvl="0" indent="0" algn="l" rtl="0">
              <a:lnSpc>
                <a:spcPct val="100000"/>
              </a:lnSpc>
              <a:spcBef>
                <a:spcPts val="0"/>
              </a:spcBef>
              <a:spcAft>
                <a:spcPts val="0"/>
              </a:spcAft>
              <a:buClr>
                <a:srgbClr val="000000"/>
              </a:buClr>
              <a:buSzPts val="1800"/>
              <a:buFont typeface="Arial"/>
              <a:buNone/>
            </a:pPr>
            <a:r>
              <a:rPr lang="en-US" sz="1700" b="0" i="0" u="none">
                <a:solidFill>
                  <a:srgbClr val="000000"/>
                </a:solidFill>
                <a:latin typeface="Arial"/>
                <a:ea typeface="Arial"/>
                <a:cs typeface="Arial"/>
                <a:sym typeface="Arial"/>
              </a:rPr>
              <a:t/>
            </a:r>
            <a:br>
              <a:rPr lang="en-US" sz="1700" b="0" i="0" u="none">
                <a:solidFill>
                  <a:srgbClr val="000000"/>
                </a:solidFill>
                <a:latin typeface="Arial"/>
                <a:ea typeface="Arial"/>
                <a:cs typeface="Arial"/>
                <a:sym typeface="Arial"/>
              </a:rPr>
            </a:br>
            <a:r>
              <a:rPr lang="en-US" sz="1700" b="0" i="0" u="none">
                <a:solidFill>
                  <a:srgbClr val="000000"/>
                </a:solidFill>
                <a:latin typeface="Arial"/>
                <a:ea typeface="Arial"/>
                <a:cs typeface="Arial"/>
                <a:sym typeface="Arial"/>
              </a:rPr>
              <a:t>The above includes, the training effort of Geodetic advisors for </a:t>
            </a:r>
            <a:r>
              <a:rPr lang="en-US" sz="1700" b="0" i="0" u="none">
                <a:solidFill>
                  <a:srgbClr val="FF0000"/>
                </a:solidFill>
                <a:latin typeface="Arial Black"/>
                <a:ea typeface="Arial Black"/>
                <a:cs typeface="Arial Black"/>
                <a:sym typeface="Arial Black"/>
              </a:rPr>
              <a:t>OPUS Projects</a:t>
            </a:r>
            <a:r>
              <a:rPr lang="en-US" sz="1700" b="0" i="0" u="none">
                <a:solidFill>
                  <a:srgbClr val="000000"/>
                </a:solidFill>
                <a:latin typeface="Arial"/>
                <a:ea typeface="Arial"/>
                <a:cs typeface="Arial"/>
                <a:sym typeface="Arial"/>
              </a:rPr>
              <a:t>, a major online tool for precise positioning, which is estimated to provide benefits of </a:t>
            </a:r>
            <a:r>
              <a:rPr lang="en-US" sz="1700" b="0" i="0" u="none">
                <a:solidFill>
                  <a:srgbClr val="000000"/>
                </a:solidFill>
                <a:latin typeface="Arial Black"/>
                <a:ea typeface="Arial Black"/>
                <a:cs typeface="Arial Black"/>
                <a:sym typeface="Arial Black"/>
              </a:rPr>
              <a:t>$1.4 - $1.9 million annually</a:t>
            </a:r>
            <a:r>
              <a:rPr lang="en-US" sz="1700" b="0" i="0" u="none">
                <a:solidFill>
                  <a:srgbClr val="000000"/>
                </a:solidFill>
                <a:latin typeface="Arial"/>
                <a:ea typeface="Arial"/>
                <a:cs typeface="Arial"/>
                <a:sym typeface="Arial"/>
              </a:rPr>
              <a:t>.</a:t>
            </a:r>
            <a:endParaRPr sz="1700"/>
          </a:p>
          <a:p>
            <a:pPr marL="0" marR="0" lvl="0" indent="0" algn="l" rtl="0">
              <a:lnSpc>
                <a:spcPct val="100000"/>
              </a:lnSpc>
              <a:spcBef>
                <a:spcPts val="0"/>
              </a:spcBef>
              <a:spcAft>
                <a:spcPts val="0"/>
              </a:spcAft>
              <a:buNone/>
            </a:pPr>
            <a:endParaRPr sz="1700" b="0" i="0" u="none">
              <a:solidFill>
                <a:srgbClr val="000000"/>
              </a:solidFill>
              <a:latin typeface="Arial"/>
              <a:ea typeface="Arial"/>
              <a:cs typeface="Arial"/>
              <a:sym typeface="Arial"/>
            </a:endParaRPr>
          </a:p>
        </p:txBody>
      </p:sp>
      <p:sp>
        <p:nvSpPr>
          <p:cNvPr id="396" name="Google Shape;396;p50"/>
          <p:cNvSpPr txBox="1"/>
          <p:nvPr/>
        </p:nvSpPr>
        <p:spPr>
          <a:xfrm>
            <a:off x="388937" y="157163"/>
            <a:ext cx="8458200" cy="53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7" name="Google Shape;397;p50"/>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30</a:t>
            </a:fld>
            <a:endParaRPr/>
          </a:p>
        </p:txBody>
      </p:sp>
      <p:pic>
        <p:nvPicPr>
          <p:cNvPr id="398" name="Google Shape;398;p50"/>
          <p:cNvPicPr preferRelativeResize="0"/>
          <p:nvPr/>
        </p:nvPicPr>
        <p:blipFill rotWithShape="1">
          <a:blip r:embed="rId4">
            <a:alphaModFix/>
          </a:blip>
          <a:srcRect/>
          <a:stretch/>
        </p:blipFill>
        <p:spPr>
          <a:xfrm>
            <a:off x="4804787" y="1418519"/>
            <a:ext cx="3055144" cy="2400300"/>
          </a:xfrm>
          <a:prstGeom prst="rect">
            <a:avLst/>
          </a:prstGeom>
          <a:noFill/>
          <a:ln>
            <a:noFill/>
          </a:ln>
        </p:spPr>
      </p:pic>
      <p:sp>
        <p:nvSpPr>
          <p:cNvPr id="399" name="Google Shape;399;p50"/>
          <p:cNvSpPr txBox="1"/>
          <p:nvPr/>
        </p:nvSpPr>
        <p:spPr>
          <a:xfrm>
            <a:off x="4151875" y="3989775"/>
            <a:ext cx="4842600" cy="43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b="0" i="0" u="sng">
                <a:solidFill>
                  <a:schemeClr val="hlink"/>
                </a:solidFill>
                <a:latin typeface="Arial"/>
                <a:ea typeface="Arial"/>
                <a:cs typeface="Arial"/>
                <a:sym typeface="Arial"/>
                <a:hlinkClick r:id="rId5"/>
              </a:rPr>
              <a:t>https://www.ngs.noaa.gov/PUBS_LIB/reg-geodetic-advisor-prog-socio-economic-scoping-study-6-1-18.pdf</a:t>
            </a:r>
            <a:r>
              <a:rPr lang="en-US" b="0" i="0" u="none">
                <a:solidFill>
                  <a:schemeClr val="dk1"/>
                </a:solidFill>
                <a:latin typeface="Arial"/>
                <a:ea typeface="Arial"/>
                <a:cs typeface="Arial"/>
                <a:sym typeface="Arial"/>
              </a:rPr>
              <a:t> </a:t>
            </a: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3"/>
        <p:cNvGrpSpPr/>
        <p:nvPr/>
      </p:nvGrpSpPr>
      <p:grpSpPr>
        <a:xfrm>
          <a:off x="0" y="0"/>
          <a:ext cx="0" cy="0"/>
          <a:chOff x="0" y="0"/>
          <a:chExt cx="0" cy="0"/>
        </a:xfrm>
      </p:grpSpPr>
      <p:sp>
        <p:nvSpPr>
          <p:cNvPr id="404" name="Google Shape;404;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31</a:t>
            </a:fld>
            <a:endParaRPr sz="1200" b="0" i="0" u="none" strike="noStrike" cap="none">
              <a:solidFill>
                <a:srgbClr val="888888"/>
              </a:solidFill>
              <a:latin typeface="Calibri"/>
              <a:ea typeface="Calibri"/>
              <a:cs typeface="Calibri"/>
              <a:sym typeface="Calibri"/>
            </a:endParaRPr>
          </a:p>
        </p:txBody>
      </p:sp>
      <p:sp>
        <p:nvSpPr>
          <p:cNvPr id="405" name="Google Shape;405;p51"/>
          <p:cNvSpPr txBox="1"/>
          <p:nvPr/>
        </p:nvSpPr>
        <p:spPr>
          <a:xfrm>
            <a:off x="664050" y="99807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406" name="Google Shape;406;p51"/>
          <p:cNvSpPr txBox="1">
            <a:spLocks noGrp="1"/>
          </p:cNvSpPr>
          <p:nvPr>
            <p:ph type="title" idx="4294967295"/>
          </p:nvPr>
        </p:nvSpPr>
        <p:spPr>
          <a:xfrm>
            <a:off x="401637" y="428625"/>
            <a:ext cx="87423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Black"/>
              <a:buNone/>
            </a:pPr>
            <a:r>
              <a:rPr lang="en-US" sz="2800" b="1" i="0" u="none">
                <a:solidFill>
                  <a:schemeClr val="dk2"/>
                </a:solidFill>
                <a:latin typeface="Arial Black"/>
                <a:ea typeface="Arial Black"/>
                <a:cs typeface="Arial Black"/>
                <a:sym typeface="Arial Black"/>
              </a:rPr>
              <a:t>NGS Gravity Program</a:t>
            </a:r>
            <a:r>
              <a:rPr lang="en-US" sz="2800" b="1" i="0" u="none">
                <a:solidFill>
                  <a:schemeClr val="dk2"/>
                </a:solidFill>
                <a:latin typeface="Arial"/>
                <a:ea typeface="Arial"/>
                <a:cs typeface="Arial"/>
                <a:sym typeface="Arial"/>
              </a:rPr>
              <a:t>	</a:t>
            </a:r>
            <a:endParaRPr/>
          </a:p>
        </p:txBody>
      </p:sp>
      <p:sp>
        <p:nvSpPr>
          <p:cNvPr id="407" name="Google Shape;407;p51"/>
          <p:cNvSpPr txBox="1"/>
          <p:nvPr/>
        </p:nvSpPr>
        <p:spPr>
          <a:xfrm>
            <a:off x="190500" y="1354925"/>
            <a:ext cx="4513580" cy="307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dirty="0">
                <a:solidFill>
                  <a:srgbClr val="000000"/>
                </a:solidFill>
                <a:latin typeface="Arial"/>
                <a:ea typeface="Arial"/>
                <a:cs typeface="Arial"/>
                <a:sym typeface="Arial"/>
              </a:rPr>
              <a:t>Currently underway.  A benefits study of the</a:t>
            </a:r>
            <a:endParaRPr sz="1800" dirty="0"/>
          </a:p>
          <a:p>
            <a:pPr marL="0" marR="0" lvl="0" indent="0" algn="l" rtl="0">
              <a:lnSpc>
                <a:spcPct val="100000"/>
              </a:lnSpc>
              <a:spcBef>
                <a:spcPts val="0"/>
              </a:spcBef>
              <a:spcAft>
                <a:spcPts val="0"/>
              </a:spcAft>
              <a:buClr>
                <a:srgbClr val="C00000"/>
              </a:buClr>
              <a:buSzPts val="2000"/>
              <a:buFont typeface="Arial Black"/>
              <a:buNone/>
            </a:pPr>
            <a:r>
              <a:rPr lang="en-US" sz="1800" b="0" i="0" u="none" dirty="0">
                <a:solidFill>
                  <a:srgbClr val="C00000"/>
                </a:solidFill>
                <a:latin typeface="Arial Black"/>
                <a:ea typeface="Arial Black"/>
                <a:cs typeface="Arial Black"/>
                <a:sym typeface="Arial Black"/>
              </a:rPr>
              <a:t>NGS Gravity Program:</a:t>
            </a:r>
            <a:endParaRPr sz="1800" dirty="0"/>
          </a:p>
          <a:p>
            <a:pPr marL="0" marR="0" lvl="0" indent="0" algn="l" rtl="0">
              <a:lnSpc>
                <a:spcPct val="100000"/>
              </a:lnSpc>
              <a:spcBef>
                <a:spcPts val="0"/>
              </a:spcBef>
              <a:spcAft>
                <a:spcPts val="0"/>
              </a:spcAft>
              <a:buClr>
                <a:srgbClr val="000000"/>
              </a:buClr>
              <a:buSzPts val="2000"/>
              <a:buFont typeface="Arial"/>
              <a:buNone/>
            </a:pPr>
            <a:r>
              <a:rPr lang="en-US" sz="1800" b="0" i="0" u="none" dirty="0">
                <a:solidFill>
                  <a:srgbClr val="000000"/>
                </a:solidFill>
                <a:latin typeface="Arial"/>
                <a:ea typeface="Arial"/>
                <a:cs typeface="Arial"/>
                <a:sym typeface="Arial"/>
              </a:rPr>
              <a:t/>
            </a:r>
            <a:br>
              <a:rPr lang="en-US" sz="1800" b="0" i="0" u="none" dirty="0">
                <a:solidFill>
                  <a:srgbClr val="000000"/>
                </a:solidFill>
                <a:latin typeface="Arial"/>
                <a:ea typeface="Arial"/>
                <a:cs typeface="Arial"/>
                <a:sym typeface="Arial"/>
              </a:rPr>
            </a:br>
            <a:r>
              <a:rPr lang="en-US" sz="1800" b="0" i="0" u="none" dirty="0">
                <a:solidFill>
                  <a:srgbClr val="000000"/>
                </a:solidFill>
                <a:latin typeface="Arial"/>
                <a:ea typeface="Arial"/>
                <a:cs typeface="Arial"/>
                <a:sym typeface="Arial"/>
              </a:rPr>
              <a:t>- Gravity Data Management</a:t>
            </a:r>
            <a:endParaRPr sz="1800" dirty="0"/>
          </a:p>
          <a:p>
            <a:pPr marL="0" marR="0" lvl="0" indent="0" algn="l" rtl="0">
              <a:lnSpc>
                <a:spcPct val="100000"/>
              </a:lnSpc>
              <a:spcBef>
                <a:spcPts val="0"/>
              </a:spcBef>
              <a:spcAft>
                <a:spcPts val="0"/>
              </a:spcAft>
              <a:buClr>
                <a:srgbClr val="000000"/>
              </a:buClr>
              <a:buSzPts val="2000"/>
              <a:buFont typeface="Arial"/>
              <a:buNone/>
            </a:pPr>
            <a:r>
              <a:rPr lang="en-US" sz="1800" b="0" i="0" u="none" dirty="0">
                <a:solidFill>
                  <a:srgbClr val="000000"/>
                </a:solidFill>
                <a:latin typeface="Arial"/>
                <a:ea typeface="Arial"/>
                <a:cs typeface="Arial"/>
                <a:sym typeface="Arial"/>
              </a:rPr>
              <a:t>- Collect Gravity Data to Support Geoid Modeling </a:t>
            </a:r>
            <a:endParaRPr sz="1800" dirty="0"/>
          </a:p>
          <a:p>
            <a:pPr marL="0" marR="0" lvl="0" indent="0" algn="l" rtl="0">
              <a:lnSpc>
                <a:spcPct val="100000"/>
              </a:lnSpc>
              <a:spcBef>
                <a:spcPts val="0"/>
              </a:spcBef>
              <a:spcAft>
                <a:spcPts val="0"/>
              </a:spcAft>
              <a:buClr>
                <a:srgbClr val="000000"/>
              </a:buClr>
              <a:buSzPts val="2000"/>
              <a:buFont typeface="Arial"/>
              <a:buNone/>
            </a:pPr>
            <a:r>
              <a:rPr lang="en-US" sz="1800" b="0" i="0" u="none" dirty="0">
                <a:solidFill>
                  <a:srgbClr val="000000"/>
                </a:solidFill>
                <a:latin typeface="Arial"/>
                <a:ea typeface="Arial"/>
                <a:cs typeface="Arial"/>
                <a:sym typeface="Arial"/>
              </a:rPr>
              <a:t>- Table Mountain Geospatial Observatory</a:t>
            </a:r>
            <a:endParaRPr sz="1800" dirty="0"/>
          </a:p>
          <a:p>
            <a:pPr marL="0" marR="0" lvl="0" indent="0" algn="l" rtl="0">
              <a:lnSpc>
                <a:spcPct val="100000"/>
              </a:lnSpc>
              <a:spcBef>
                <a:spcPts val="0"/>
              </a:spcBef>
              <a:spcAft>
                <a:spcPts val="0"/>
              </a:spcAft>
              <a:buClr>
                <a:srgbClr val="000000"/>
              </a:buClr>
              <a:buSzPts val="2000"/>
              <a:buFont typeface="Arial"/>
              <a:buNone/>
            </a:pPr>
            <a:r>
              <a:rPr lang="en-US" sz="1800" b="0" i="0" u="none" dirty="0">
                <a:solidFill>
                  <a:srgbClr val="000000"/>
                </a:solidFill>
                <a:latin typeface="Arial"/>
                <a:ea typeface="Arial"/>
                <a:cs typeface="Arial"/>
                <a:sym typeface="Arial"/>
              </a:rPr>
              <a:t>- Geoid Monitoring Service</a:t>
            </a:r>
            <a:endParaRPr sz="1800" dirty="0"/>
          </a:p>
          <a:p>
            <a:pPr marL="0" marR="0" lvl="0" indent="0" algn="l" rtl="0">
              <a:lnSpc>
                <a:spcPct val="100000"/>
              </a:lnSpc>
              <a:spcBef>
                <a:spcPts val="0"/>
              </a:spcBef>
              <a:spcAft>
                <a:spcPts val="0"/>
              </a:spcAft>
              <a:buClr>
                <a:schemeClr val="dk1"/>
              </a:buClr>
              <a:buSzPts val="2000"/>
              <a:buFont typeface="Arial"/>
              <a:buNone/>
            </a:pPr>
            <a:endParaRPr sz="18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dirty="0">
              <a:solidFill>
                <a:srgbClr val="000000"/>
              </a:solidFill>
              <a:latin typeface="Arial"/>
              <a:ea typeface="Arial"/>
              <a:cs typeface="Arial"/>
              <a:sym typeface="Arial"/>
            </a:endParaRPr>
          </a:p>
        </p:txBody>
      </p:sp>
      <p:sp>
        <p:nvSpPr>
          <p:cNvPr id="408" name="Google Shape;408;p51"/>
          <p:cNvSpPr txBox="1"/>
          <p:nvPr/>
        </p:nvSpPr>
        <p:spPr>
          <a:xfrm>
            <a:off x="4772787" y="4415987"/>
            <a:ext cx="3938700" cy="2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dirty="0">
                <a:solidFill>
                  <a:schemeClr val="hlink"/>
                </a:solidFill>
                <a:latin typeface="Arial"/>
                <a:ea typeface="Arial"/>
                <a:cs typeface="Arial"/>
                <a:sym typeface="Arial"/>
                <a:hlinkClick r:id="rId4"/>
              </a:rPr>
              <a:t>https://www.ngs.noaa.gov/GRAV-D/</a:t>
            </a:r>
            <a:r>
              <a:rPr lang="en-US" sz="1800" b="0" i="0" u="none" dirty="0">
                <a:solidFill>
                  <a:srgbClr val="000000"/>
                </a:solidFill>
                <a:latin typeface="Arial"/>
                <a:ea typeface="Arial"/>
                <a:cs typeface="Arial"/>
                <a:sym typeface="Arial"/>
              </a:rPr>
              <a:t> </a:t>
            </a:r>
            <a:endParaRPr dirty="0"/>
          </a:p>
        </p:txBody>
      </p:sp>
      <p:sp>
        <p:nvSpPr>
          <p:cNvPr id="409" name="Google Shape;409;p51"/>
          <p:cNvSpPr txBox="1"/>
          <p:nvPr/>
        </p:nvSpPr>
        <p:spPr>
          <a:xfrm>
            <a:off x="544512" y="154781"/>
            <a:ext cx="8458200" cy="53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F8A"/>
              </a:buClr>
              <a:buSzPts val="2500"/>
              <a:buFont typeface="Gill Sans"/>
              <a:buNone/>
            </a:pPr>
            <a:r>
              <a:rPr lang="en-US" sz="2500" b="1" i="0" u="none">
                <a:solidFill>
                  <a:srgbClr val="004F8A"/>
                </a:solidFill>
                <a:latin typeface="Gill Sans"/>
                <a:ea typeface="Gill Sans"/>
                <a:cs typeface="Gill Sans"/>
                <a:sym typeface="Gill Sans"/>
              </a:rPr>
              <a:t>Underway in FY2019</a:t>
            </a:r>
            <a:endParaRPr/>
          </a:p>
        </p:txBody>
      </p:sp>
      <p:sp>
        <p:nvSpPr>
          <p:cNvPr id="410" name="Google Shape;410;p51"/>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31</a:t>
            </a:fld>
            <a:endParaRPr/>
          </a:p>
        </p:txBody>
      </p:sp>
      <p:pic>
        <p:nvPicPr>
          <p:cNvPr id="411" name="Google Shape;411;p51"/>
          <p:cNvPicPr preferRelativeResize="0"/>
          <p:nvPr/>
        </p:nvPicPr>
        <p:blipFill rotWithShape="1">
          <a:blip r:embed="rId5">
            <a:alphaModFix/>
          </a:blip>
          <a:srcRect l="3943" t="739" r="4127" b="1946"/>
          <a:stretch/>
        </p:blipFill>
        <p:spPr>
          <a:xfrm rot="5400000">
            <a:off x="5128219" y="1023343"/>
            <a:ext cx="3101579" cy="3536156"/>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
        <p:nvSpPr>
          <p:cNvPr id="416" name="Google Shape;416;p5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32</a:t>
            </a:fld>
            <a:endParaRPr sz="1200" b="0" i="0" u="none" strike="noStrike" cap="none">
              <a:solidFill>
                <a:srgbClr val="888888"/>
              </a:solidFill>
              <a:latin typeface="Calibri"/>
              <a:ea typeface="Calibri"/>
              <a:cs typeface="Calibri"/>
              <a:sym typeface="Calibri"/>
            </a:endParaRPr>
          </a:p>
        </p:txBody>
      </p:sp>
      <p:sp>
        <p:nvSpPr>
          <p:cNvPr id="417" name="Google Shape;417;p52"/>
          <p:cNvSpPr txBox="1"/>
          <p:nvPr/>
        </p:nvSpPr>
        <p:spPr>
          <a:xfrm>
            <a:off x="684900" y="983325"/>
            <a:ext cx="7815900" cy="3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a:latin typeface="Calibri"/>
              <a:ea typeface="Calibri"/>
              <a:cs typeface="Calibri"/>
              <a:sym typeface="Calibri"/>
            </a:endParaRPr>
          </a:p>
        </p:txBody>
      </p:sp>
      <p:sp>
        <p:nvSpPr>
          <p:cNvPr id="418" name="Google Shape;418;p52"/>
          <p:cNvSpPr txBox="1">
            <a:spLocks noGrp="1"/>
          </p:cNvSpPr>
          <p:nvPr>
            <p:ph type="title" idx="4294967295"/>
          </p:nvPr>
        </p:nvSpPr>
        <p:spPr>
          <a:xfrm>
            <a:off x="401637" y="428625"/>
            <a:ext cx="87423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Black"/>
              <a:buNone/>
            </a:pPr>
            <a:r>
              <a:rPr lang="en-US" sz="2800" b="1" i="0" u="none">
                <a:solidFill>
                  <a:schemeClr val="dk2"/>
                </a:solidFill>
                <a:latin typeface="Arial Black"/>
                <a:ea typeface="Arial Black"/>
                <a:cs typeface="Arial Black"/>
                <a:sym typeface="Arial Black"/>
              </a:rPr>
              <a:t>NGS Aeronautical Survey Program</a:t>
            </a:r>
            <a:r>
              <a:rPr lang="en-US" sz="2800" b="1" i="0" u="none">
                <a:solidFill>
                  <a:schemeClr val="dk2"/>
                </a:solidFill>
                <a:latin typeface="Arial"/>
                <a:ea typeface="Arial"/>
                <a:cs typeface="Arial"/>
                <a:sym typeface="Arial"/>
              </a:rPr>
              <a:t>	</a:t>
            </a:r>
            <a:endParaRPr/>
          </a:p>
        </p:txBody>
      </p:sp>
      <p:sp>
        <p:nvSpPr>
          <p:cNvPr id="419" name="Google Shape;419;p52"/>
          <p:cNvSpPr txBox="1"/>
          <p:nvPr/>
        </p:nvSpPr>
        <p:spPr>
          <a:xfrm>
            <a:off x="289125" y="1386675"/>
            <a:ext cx="3324900" cy="29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Also anticipated in FY2019 will be a study of NGS’ Aeronautical Survey Program.</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The </a:t>
            </a:r>
            <a:r>
              <a:rPr lang="en-US" sz="1800" b="0" i="0" u="none">
                <a:solidFill>
                  <a:srgbClr val="C00000"/>
                </a:solidFill>
                <a:latin typeface="Arial Black"/>
                <a:ea typeface="Arial Black"/>
                <a:cs typeface="Arial Black"/>
                <a:sym typeface="Arial Black"/>
              </a:rPr>
              <a:t>NGS ASP </a:t>
            </a:r>
            <a:r>
              <a:rPr lang="en-US" sz="1800" b="0" i="0" u="none">
                <a:solidFill>
                  <a:srgbClr val="000000"/>
                </a:solidFill>
                <a:latin typeface="Arial"/>
                <a:ea typeface="Arial"/>
                <a:cs typeface="Arial"/>
                <a:sym typeface="Arial"/>
              </a:rPr>
              <a:t>provides the FAA with critical runway, obstruction, navigation aid, and airport feature information needed to safely fly into airports.</a:t>
            </a:r>
            <a:endParaRPr/>
          </a:p>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420" name="Google Shape;420;p52"/>
          <p:cNvSpPr txBox="1"/>
          <p:nvPr/>
        </p:nvSpPr>
        <p:spPr>
          <a:xfrm>
            <a:off x="3852862" y="4569619"/>
            <a:ext cx="4621200" cy="2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a:solidFill>
                  <a:schemeClr val="hlink"/>
                </a:solidFill>
                <a:latin typeface="Arial"/>
                <a:ea typeface="Arial"/>
                <a:cs typeface="Arial"/>
                <a:sym typeface="Arial"/>
                <a:hlinkClick r:id="rId4"/>
              </a:rPr>
              <a:t>https://www.ngs.noaa.gov/AERO/aero.html</a:t>
            </a:r>
            <a:r>
              <a:rPr lang="en-US" sz="1800" b="0" i="0" u="none">
                <a:solidFill>
                  <a:srgbClr val="000000"/>
                </a:solidFill>
                <a:latin typeface="Arial"/>
                <a:ea typeface="Arial"/>
                <a:cs typeface="Arial"/>
                <a:sym typeface="Arial"/>
              </a:rPr>
              <a:t> </a:t>
            </a:r>
            <a:endParaRPr sz="1800"/>
          </a:p>
        </p:txBody>
      </p:sp>
      <p:sp>
        <p:nvSpPr>
          <p:cNvPr id="421" name="Google Shape;421;p52"/>
          <p:cNvSpPr txBox="1"/>
          <p:nvPr/>
        </p:nvSpPr>
        <p:spPr>
          <a:xfrm>
            <a:off x="388937" y="157163"/>
            <a:ext cx="8458200" cy="53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F8A"/>
              </a:buClr>
              <a:buSzPts val="2500"/>
              <a:buFont typeface="Gill Sans"/>
              <a:buNone/>
            </a:pPr>
            <a:r>
              <a:rPr lang="en-US" sz="2500" b="1" i="0" u="none">
                <a:solidFill>
                  <a:srgbClr val="004F8A"/>
                </a:solidFill>
                <a:latin typeface="Gill Sans"/>
                <a:ea typeface="Gill Sans"/>
                <a:cs typeface="Gill Sans"/>
                <a:sym typeface="Gill Sans"/>
              </a:rPr>
              <a:t>Next Proposed Study:</a:t>
            </a:r>
            <a:endParaRPr/>
          </a:p>
        </p:txBody>
      </p:sp>
      <p:sp>
        <p:nvSpPr>
          <p:cNvPr id="422" name="Google Shape;422;p52"/>
          <p:cNvSpPr txBox="1"/>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Gill Sans"/>
              <a:buNone/>
            </a:pPr>
            <a:fld id="{00000000-1234-1234-1234-123412341234}" type="slidenum">
              <a:rPr lang="en-US" sz="1200" b="0" i="0" u="none">
                <a:solidFill>
                  <a:srgbClr val="898989"/>
                </a:solidFill>
                <a:latin typeface="Gill Sans"/>
                <a:ea typeface="Gill Sans"/>
                <a:cs typeface="Gill Sans"/>
                <a:sym typeface="Gill Sans"/>
              </a:rPr>
              <a:t>32</a:t>
            </a:fld>
            <a:endParaRPr/>
          </a:p>
        </p:txBody>
      </p:sp>
      <p:pic>
        <p:nvPicPr>
          <p:cNvPr id="423" name="Google Shape;423;p52"/>
          <p:cNvPicPr preferRelativeResize="0"/>
          <p:nvPr/>
        </p:nvPicPr>
        <p:blipFill rotWithShape="1">
          <a:blip r:embed="rId5">
            <a:alphaModFix/>
          </a:blip>
          <a:srcRect/>
          <a:stretch/>
        </p:blipFill>
        <p:spPr>
          <a:xfrm>
            <a:off x="4021137" y="1160859"/>
            <a:ext cx="3621881" cy="1273969"/>
          </a:xfrm>
          <a:prstGeom prst="rect">
            <a:avLst/>
          </a:prstGeom>
          <a:noFill/>
          <a:ln>
            <a:noFill/>
          </a:ln>
        </p:spPr>
      </p:pic>
      <p:pic>
        <p:nvPicPr>
          <p:cNvPr id="424" name="Google Shape;424;p52" descr="Image result for ngs lidar FAA"/>
          <p:cNvPicPr preferRelativeResize="0"/>
          <p:nvPr/>
        </p:nvPicPr>
        <p:blipFill rotWithShape="1">
          <a:blip r:embed="rId6">
            <a:alphaModFix/>
          </a:blip>
          <a:srcRect/>
          <a:stretch/>
        </p:blipFill>
        <p:spPr>
          <a:xfrm>
            <a:off x="4478337" y="2434828"/>
            <a:ext cx="2756297" cy="1991916"/>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5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33</a:t>
            </a:fld>
            <a:endParaRPr sz="1200" b="0" i="0" u="none" strike="noStrike" cap="none">
              <a:solidFill>
                <a:srgbClr val="888888"/>
              </a:solidFill>
              <a:latin typeface="Calibri"/>
              <a:ea typeface="Calibri"/>
              <a:cs typeface="Calibri"/>
              <a:sym typeface="Calibri"/>
            </a:endParaRPr>
          </a:p>
        </p:txBody>
      </p:sp>
      <p:sp>
        <p:nvSpPr>
          <p:cNvPr id="430" name="Google Shape;430;p53"/>
          <p:cNvSpPr txBox="1">
            <a:spLocks noGrp="1"/>
          </p:cNvSpPr>
          <p:nvPr>
            <p:ph type="title" idx="4294967295"/>
          </p:nvPr>
        </p:nvSpPr>
        <p:spPr>
          <a:xfrm>
            <a:off x="457200" y="1231106"/>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Gill Sans"/>
              <a:buNone/>
            </a:pPr>
            <a:r>
              <a:rPr lang="en-US" sz="4400" b="1" i="0" u="none">
                <a:solidFill>
                  <a:schemeClr val="dk2"/>
                </a:solidFill>
                <a:latin typeface="Gill Sans"/>
                <a:ea typeface="Gill Sans"/>
                <a:cs typeface="Gill Sans"/>
                <a:sym typeface="Gill Sans"/>
              </a:rPr>
              <a:t>THANK YOU!</a:t>
            </a:r>
            <a:endParaRPr/>
          </a:p>
        </p:txBody>
      </p:sp>
      <p:sp>
        <p:nvSpPr>
          <p:cNvPr id="431" name="Google Shape;431;p53"/>
          <p:cNvSpPr txBox="1">
            <a:spLocks noGrp="1"/>
          </p:cNvSpPr>
          <p:nvPr>
            <p:ph type="body" idx="4294967295"/>
          </p:nvPr>
        </p:nvSpPr>
        <p:spPr>
          <a:xfrm>
            <a:off x="457200" y="2353865"/>
            <a:ext cx="8229600" cy="224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600"/>
              <a:buFont typeface="Arial"/>
              <a:buNone/>
            </a:pPr>
            <a:r>
              <a:rPr lang="en-US" sz="6600" b="0" i="0" u="none" strike="noStrike" cap="none">
                <a:solidFill>
                  <a:schemeClr val="dk1"/>
                </a:solidFill>
                <a:latin typeface="Gill Sans"/>
                <a:ea typeface="Gill Sans"/>
                <a:cs typeface="Gill Sans"/>
                <a:sym typeface="Gill Sans"/>
              </a:rPr>
              <a:t>Questions? </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24"/>
          <p:cNvSpPr txBox="1"/>
          <p:nvPr/>
        </p:nvSpPr>
        <p:spPr>
          <a:xfrm>
            <a:off x="155550" y="180775"/>
            <a:ext cx="8832900" cy="744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2019 Accomplishments so far</a:t>
            </a:r>
            <a:endParaRPr sz="3000" b="1">
              <a:solidFill>
                <a:schemeClr val="dk1"/>
              </a:solidFill>
              <a:latin typeface="Times New Roman"/>
              <a:ea typeface="Times New Roman"/>
              <a:cs typeface="Times New Roman"/>
              <a:sym typeface="Times New Roman"/>
            </a:endParaRPr>
          </a:p>
        </p:txBody>
      </p:sp>
      <p:sp>
        <p:nvSpPr>
          <p:cNvPr id="161" name="Google Shape;161;p24"/>
          <p:cNvSpPr txBox="1"/>
          <p:nvPr/>
        </p:nvSpPr>
        <p:spPr>
          <a:xfrm>
            <a:off x="0" y="665700"/>
            <a:ext cx="8832900" cy="44778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Finished an Update to the NGS Strategic Plan</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Collected, processed, and posted 9,580 images covering 10,756 square km of areas affected by Hurricane Michael</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GRAV-D project surpassed </a:t>
            </a:r>
            <a:r>
              <a:rPr lang="en-US" sz="1700" dirty="0" smtClean="0">
                <a:latin typeface="Times New Roman"/>
                <a:ea typeface="Times New Roman"/>
                <a:cs typeface="Times New Roman"/>
                <a:sym typeface="Times New Roman"/>
              </a:rPr>
              <a:t>75% </a:t>
            </a:r>
            <a:r>
              <a:rPr lang="en-US" sz="1700" dirty="0">
                <a:latin typeface="Times New Roman"/>
                <a:ea typeface="Times New Roman"/>
                <a:cs typeface="Times New Roman"/>
                <a:sym typeface="Times New Roman"/>
              </a:rPr>
              <a:t>collection goal</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GRAV-D collection in the Pacific began in February</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Expended ~$10M out of $12.M in Hurricane Supplemental funds to update the National Shoreline and nearshore bathymetry in Texas, Florida, and Puerto Rico</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Delivered </a:t>
            </a:r>
            <a:r>
              <a:rPr lang="en-US" sz="1700" dirty="0" err="1">
                <a:latin typeface="Times New Roman"/>
                <a:ea typeface="Times New Roman"/>
                <a:cs typeface="Times New Roman"/>
                <a:sym typeface="Times New Roman"/>
              </a:rPr>
              <a:t>approx</a:t>
            </a:r>
            <a:r>
              <a:rPr lang="en-US" sz="1700" dirty="0">
                <a:latin typeface="Times New Roman"/>
                <a:ea typeface="Times New Roman"/>
                <a:cs typeface="Times New Roman"/>
                <a:sym typeface="Times New Roman"/>
              </a:rPr>
              <a:t> 250,000 OPUS solutions through end of February</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Hosted 4 webinars totaling 2,810 attendees </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10 new hires / staff changes</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Completed 1 IERS / Foundation CORS geodetic site survey and reconnaissance for 3 more</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Released GEOID18 for Beta Testing</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Survived 35 day government shutdown</a:t>
            </a:r>
            <a:endParaRPr sz="1700" dirty="0">
              <a:latin typeface="Times New Roman"/>
              <a:ea typeface="Times New Roman"/>
              <a:cs typeface="Times New Roman"/>
              <a:sym typeface="Times New Roman"/>
            </a:endParaRPr>
          </a:p>
          <a:p>
            <a:pPr marL="457200" marR="0" lvl="0" indent="-336550" algn="l" rtl="0">
              <a:lnSpc>
                <a:spcPct val="115000"/>
              </a:lnSpc>
              <a:spcBef>
                <a:spcPts val="0"/>
              </a:spcBef>
              <a:spcAft>
                <a:spcPts val="0"/>
              </a:spcAft>
              <a:buSzPts val="1700"/>
              <a:buFont typeface="Times New Roman"/>
              <a:buChar char="●"/>
            </a:pPr>
            <a:r>
              <a:rPr lang="en-US" sz="1700" dirty="0">
                <a:latin typeface="Times New Roman"/>
                <a:ea typeface="Times New Roman"/>
                <a:cs typeface="Times New Roman"/>
                <a:sym typeface="Times New Roman"/>
              </a:rPr>
              <a:t>And many more!</a:t>
            </a:r>
            <a:endParaRPr sz="1700" dirty="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1600" dirty="0">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600" dirty="0">
              <a:latin typeface="Times New Roman"/>
              <a:ea typeface="Times New Roman"/>
              <a:cs typeface="Times New Roman"/>
              <a:sym typeface="Times New Roman"/>
            </a:endParaRPr>
          </a:p>
        </p:txBody>
      </p:sp>
      <p:pic>
        <p:nvPicPr>
          <p:cNvPr id="162" name="Google Shape;162;p24"/>
          <p:cNvPicPr preferRelativeResize="0"/>
          <p:nvPr/>
        </p:nvPicPr>
        <p:blipFill>
          <a:blip r:embed="rId4">
            <a:alphaModFix/>
          </a:blip>
          <a:stretch>
            <a:fillRect/>
          </a:stretch>
        </p:blipFill>
        <p:spPr>
          <a:xfrm>
            <a:off x="6755925" y="2385975"/>
            <a:ext cx="2388075" cy="13955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5"/>
          <p:cNvSpPr txBox="1"/>
          <p:nvPr/>
        </p:nvSpPr>
        <p:spPr>
          <a:xfrm>
            <a:off x="310679" y="25304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Times New Roman"/>
              <a:buNone/>
            </a:pPr>
            <a:r>
              <a:rPr lang="en-US" sz="3000" b="1">
                <a:solidFill>
                  <a:schemeClr val="dk1"/>
                </a:solidFill>
                <a:latin typeface="Times New Roman"/>
                <a:ea typeface="Times New Roman"/>
                <a:cs typeface="Times New Roman"/>
                <a:sym typeface="Times New Roman"/>
              </a:rPr>
              <a:t>Strategic Plan Update </a:t>
            </a:r>
            <a:endParaRPr sz="2900" b="1" i="0" u="none" strike="noStrike" cap="none">
              <a:solidFill>
                <a:schemeClr val="dk1"/>
              </a:solidFill>
              <a:highlight>
                <a:srgbClr val="FFFF00"/>
              </a:highlight>
              <a:latin typeface="Times New Roman"/>
              <a:ea typeface="Times New Roman"/>
              <a:cs typeface="Times New Roman"/>
              <a:sym typeface="Times New Roman"/>
            </a:endParaRPr>
          </a:p>
        </p:txBody>
      </p:sp>
      <p:sp>
        <p:nvSpPr>
          <p:cNvPr id="168" name="Google Shape;168;p25"/>
          <p:cNvSpPr txBox="1">
            <a:spLocks noGrp="1"/>
          </p:cNvSpPr>
          <p:nvPr>
            <p:ph type="body" idx="1"/>
          </p:nvPr>
        </p:nvSpPr>
        <p:spPr>
          <a:xfrm>
            <a:off x="228875" y="1186650"/>
            <a:ext cx="5511000" cy="34476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Clr>
                <a:srgbClr val="000000"/>
              </a:buClr>
              <a:buSzPts val="1100"/>
              <a:buFont typeface="Arial"/>
              <a:buNone/>
            </a:pPr>
            <a:r>
              <a:rPr lang="en-US" sz="2000" b="1">
                <a:latin typeface="Times New Roman"/>
                <a:ea typeface="Times New Roman"/>
                <a:cs typeface="Times New Roman"/>
                <a:sym typeface="Times New Roman"/>
              </a:rPr>
              <a:t>NGS Strategic Plan</a:t>
            </a:r>
            <a:endParaRPr sz="2000" b="1">
              <a:latin typeface="Times New Roman"/>
              <a:ea typeface="Times New Roman"/>
              <a:cs typeface="Times New Roman"/>
              <a:sym typeface="Times New Roman"/>
            </a:endParaRPr>
          </a:p>
          <a:p>
            <a:pPr marL="457200" lvl="0" indent="-330200" algn="l" rtl="0">
              <a:lnSpc>
                <a:spcPct val="115000"/>
              </a:lnSpc>
              <a:spcBef>
                <a:spcPts val="0"/>
              </a:spcBef>
              <a:spcAft>
                <a:spcPts val="0"/>
              </a:spcAft>
              <a:buSzPts val="1600"/>
              <a:buFont typeface="Times New Roman"/>
              <a:buChar char="•"/>
            </a:pPr>
            <a:r>
              <a:rPr lang="en-US" sz="1600">
                <a:latin typeface="Times New Roman"/>
                <a:ea typeface="Times New Roman"/>
                <a:cs typeface="Times New Roman"/>
                <a:sym typeface="Times New Roman"/>
              </a:rPr>
              <a:t>Completed and </a:t>
            </a:r>
            <a:r>
              <a:rPr lang="en-US" sz="1600" u="sng">
                <a:solidFill>
                  <a:schemeClr val="hlink"/>
                </a:solidFill>
                <a:latin typeface="Times New Roman"/>
                <a:ea typeface="Times New Roman"/>
                <a:cs typeface="Times New Roman"/>
                <a:sym typeface="Times New Roman"/>
                <a:hlinkClick r:id="rId4"/>
              </a:rPr>
              <a:t>published</a:t>
            </a:r>
            <a:endParaRPr sz="1600">
              <a:latin typeface="Times New Roman"/>
              <a:ea typeface="Times New Roman"/>
              <a:cs typeface="Times New Roman"/>
              <a:sym typeface="Times New Roman"/>
            </a:endParaRPr>
          </a:p>
          <a:p>
            <a:pPr marL="457200" lvl="0" indent="-330200" algn="l" rtl="0">
              <a:lnSpc>
                <a:spcPct val="115000"/>
              </a:lnSpc>
              <a:spcBef>
                <a:spcPts val="0"/>
              </a:spcBef>
              <a:spcAft>
                <a:spcPts val="0"/>
              </a:spcAft>
              <a:buSzPts val="1600"/>
              <a:buFont typeface="Times New Roman"/>
              <a:buChar char="•"/>
            </a:pPr>
            <a:r>
              <a:rPr lang="en-US" sz="1600">
                <a:latin typeface="Times New Roman"/>
                <a:ea typeface="Times New Roman"/>
                <a:cs typeface="Times New Roman"/>
                <a:sym typeface="Times New Roman"/>
              </a:rPr>
              <a:t>Largely an update of the previous plan</a:t>
            </a:r>
            <a:endParaRPr sz="1600">
              <a:latin typeface="Times New Roman"/>
              <a:ea typeface="Times New Roman"/>
              <a:cs typeface="Times New Roman"/>
              <a:sym typeface="Times New Roman"/>
            </a:endParaRPr>
          </a:p>
          <a:p>
            <a:pPr marL="457200" lvl="0" indent="-330200" algn="l" rtl="0">
              <a:lnSpc>
                <a:spcPct val="115000"/>
              </a:lnSpc>
              <a:spcBef>
                <a:spcPts val="0"/>
              </a:spcBef>
              <a:spcAft>
                <a:spcPts val="0"/>
              </a:spcAft>
              <a:buSzPts val="1600"/>
              <a:buFont typeface="Times New Roman"/>
              <a:buChar char="•"/>
            </a:pPr>
            <a:r>
              <a:rPr lang="en-US" sz="1600">
                <a:latin typeface="Times New Roman"/>
                <a:ea typeface="Times New Roman"/>
                <a:cs typeface="Times New Roman"/>
                <a:sym typeface="Times New Roman"/>
              </a:rPr>
              <a:t>Focus is on those tasks required for 2022 completion</a:t>
            </a:r>
            <a:endParaRPr sz="1600">
              <a:latin typeface="Times New Roman"/>
              <a:ea typeface="Times New Roman"/>
              <a:cs typeface="Times New Roman"/>
              <a:sym typeface="Times New Roman"/>
            </a:endParaRPr>
          </a:p>
          <a:p>
            <a:pPr marL="0" lvl="0" indent="0" algn="l" rtl="0">
              <a:spcBef>
                <a:spcPts val="560"/>
              </a:spcBef>
              <a:spcAft>
                <a:spcPts val="0"/>
              </a:spcAft>
              <a:buNone/>
            </a:pPr>
            <a:r>
              <a:rPr lang="en-US" sz="1600">
                <a:latin typeface="Times New Roman"/>
                <a:ea typeface="Times New Roman"/>
                <a:cs typeface="Times New Roman"/>
                <a:sym typeface="Times New Roman"/>
              </a:rPr>
              <a:t>Additional tasks noted and will be addressed in follow-on plan post-2022 roll-out</a:t>
            </a:r>
            <a:endParaRPr sz="1600">
              <a:latin typeface="Times New Roman"/>
              <a:ea typeface="Times New Roman"/>
              <a:cs typeface="Times New Roman"/>
              <a:sym typeface="Times New Roman"/>
            </a:endParaRPr>
          </a:p>
          <a:p>
            <a:pPr marL="0" lvl="0" indent="0" algn="l" rtl="0">
              <a:spcBef>
                <a:spcPts val="560"/>
              </a:spcBef>
              <a:spcAft>
                <a:spcPts val="0"/>
              </a:spcAft>
              <a:buNone/>
            </a:pPr>
            <a:endParaRPr sz="600">
              <a:latin typeface="Times New Roman"/>
              <a:ea typeface="Times New Roman"/>
              <a:cs typeface="Times New Roman"/>
              <a:sym typeface="Times New Roman"/>
            </a:endParaRPr>
          </a:p>
          <a:p>
            <a:pPr marL="0" lvl="0" indent="0" algn="l" rtl="0">
              <a:spcBef>
                <a:spcPts val="560"/>
              </a:spcBef>
              <a:spcAft>
                <a:spcPts val="0"/>
              </a:spcAft>
              <a:buNone/>
            </a:pPr>
            <a:r>
              <a:rPr lang="en-US" sz="2000" b="1">
                <a:latin typeface="Times New Roman"/>
                <a:ea typeface="Times New Roman"/>
                <a:cs typeface="Times New Roman"/>
                <a:sym typeface="Times New Roman"/>
              </a:rPr>
              <a:t>Strategic Human Resource Plan (SHRP) </a:t>
            </a:r>
            <a:endParaRPr sz="2000" b="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Working closely with WFMO to develop a SHRP that will mirror the structure of the NGS Strategic Plan.</a:t>
            </a:r>
            <a:endParaRPr sz="16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600">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600">
              <a:highlight>
                <a:srgbClr val="FFFF00"/>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600" b="1">
              <a:highlight>
                <a:srgbClr val="FFFF00"/>
              </a:highlight>
              <a:latin typeface="Times New Roman"/>
              <a:ea typeface="Times New Roman"/>
              <a:cs typeface="Times New Roman"/>
              <a:sym typeface="Times New Roman"/>
            </a:endParaRPr>
          </a:p>
        </p:txBody>
      </p:sp>
      <p:pic>
        <p:nvPicPr>
          <p:cNvPr id="169" name="Google Shape;169;p25"/>
          <p:cNvPicPr preferRelativeResize="0"/>
          <p:nvPr/>
        </p:nvPicPr>
        <p:blipFill>
          <a:blip r:embed="rId5">
            <a:alphaModFix/>
          </a:blip>
          <a:stretch>
            <a:fillRect/>
          </a:stretch>
        </p:blipFill>
        <p:spPr>
          <a:xfrm>
            <a:off x="5900675" y="1186640"/>
            <a:ext cx="2880933" cy="3728266"/>
          </a:xfrm>
          <a:prstGeom prst="rect">
            <a:avLst/>
          </a:prstGeom>
          <a:noFill/>
          <a:ln w="9525" cap="flat" cmpd="sng">
            <a:solidFill>
              <a:srgbClr val="000000"/>
            </a:solidFill>
            <a:prstDash val="solid"/>
            <a:round/>
            <a:headEnd type="none" w="sm" len="sm"/>
            <a:tailEnd type="none" w="sm" len="sm"/>
          </a:ln>
          <a:effectLst>
            <a:outerShdw blurRad="57150" dist="114300" dir="18600000" algn="bl" rotWithShape="0">
              <a:srgbClr val="000000">
                <a:alpha val="50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26"/>
          <p:cNvSpPr txBox="1"/>
          <p:nvPr/>
        </p:nvSpPr>
        <p:spPr>
          <a:xfrm>
            <a:off x="275250" y="776325"/>
            <a:ext cx="8593500" cy="3214500"/>
          </a:xfrm>
          <a:prstGeom prst="rect">
            <a:avLst/>
          </a:prstGeom>
          <a:noFill/>
          <a:ln>
            <a:noFill/>
          </a:ln>
        </p:spPr>
        <p:txBody>
          <a:bodyPr spcFirstLastPara="1" wrap="square" lIns="91425" tIns="91425" rIns="91425" bIns="182875" anchor="t" anchorCtr="0">
            <a:noAutofit/>
          </a:bodyPr>
          <a:lstStyle/>
          <a:p>
            <a:pPr marL="1371600" marR="0" lvl="0" indent="457200" algn="l" rtl="0">
              <a:lnSpc>
                <a:spcPct val="115000"/>
              </a:lnSpc>
              <a:spcBef>
                <a:spcPts val="0"/>
              </a:spcBef>
              <a:spcAft>
                <a:spcPts val="0"/>
              </a:spcAft>
              <a:buNone/>
            </a:pPr>
            <a:endParaRPr sz="1800">
              <a:latin typeface="Times New Roman"/>
              <a:ea typeface="Times New Roman"/>
              <a:cs typeface="Times New Roman"/>
              <a:sym typeface="Times New Roman"/>
            </a:endParaRPr>
          </a:p>
          <a:p>
            <a:pPr marL="1371600" marR="0" lvl="0" indent="457200" algn="l" rtl="0">
              <a:lnSpc>
                <a:spcPct val="115000"/>
              </a:lnSpc>
              <a:spcBef>
                <a:spcPts val="0"/>
              </a:spcBef>
              <a:spcAft>
                <a:spcPts val="0"/>
              </a:spcAft>
              <a:buNone/>
            </a:pPr>
            <a:r>
              <a:rPr lang="en-US" sz="1800">
                <a:latin typeface="Times New Roman"/>
                <a:ea typeface="Times New Roman"/>
                <a:cs typeface="Times New Roman"/>
                <a:sym typeface="Times New Roman"/>
              </a:rPr>
              <a:t>Greatest </a:t>
            </a:r>
            <a:r>
              <a:rPr lang="en-US" sz="1800" b="1" u="sng">
                <a:latin typeface="Times New Roman"/>
                <a:ea typeface="Times New Roman"/>
                <a:cs typeface="Times New Roman"/>
                <a:sym typeface="Times New Roman"/>
              </a:rPr>
              <a:t>POSITIVE</a:t>
            </a:r>
            <a:r>
              <a:rPr lang="en-US" sz="1800">
                <a:latin typeface="Times New Roman"/>
                <a:ea typeface="Times New Roman"/>
                <a:cs typeface="Times New Roman"/>
                <a:sym typeface="Times New Roman"/>
              </a:rPr>
              <a:t> change from 2017-2018</a:t>
            </a:r>
            <a:endParaRPr sz="1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6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r>
              <a:rPr lang="en-US" sz="1800">
                <a:latin typeface="Times New Roman"/>
                <a:ea typeface="Times New Roman"/>
                <a:cs typeface="Times New Roman"/>
                <a:sym typeface="Times New Roman"/>
              </a:rPr>
              <a:t>(Q34) Policies and programs promote diversity in the workplace (for example, recruiting minorities and women, training in awareness of diversity issues, mentoring).  </a:t>
            </a:r>
            <a:endParaRPr sz="1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b="1">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800">
                <a:latin typeface="Times New Roman"/>
                <a:ea typeface="Times New Roman"/>
                <a:cs typeface="Times New Roman"/>
                <a:sym typeface="Times New Roman"/>
              </a:rPr>
              <a:t>(Q56) Managers communicate the goals and priorities of the organization.</a:t>
            </a:r>
            <a:endParaRPr sz="1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800">
                <a:latin typeface="Times New Roman"/>
                <a:ea typeface="Times New Roman"/>
                <a:cs typeface="Times New Roman"/>
                <a:sym typeface="Times New Roman"/>
              </a:rPr>
              <a:t>(Q59) Managers support collaboration across work units to accomplish work objectives.</a:t>
            </a:r>
            <a:endParaRPr sz="1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800">
                <a:latin typeface="Times New Roman"/>
                <a:ea typeface="Times New Roman"/>
                <a:cs typeface="Times New Roman"/>
                <a:sym typeface="Times New Roman"/>
              </a:rPr>
              <a:t>(Q67) How satisfied are you with your opportunity to get a better job in your organization?</a:t>
            </a:r>
            <a:endParaRPr sz="1800">
              <a:latin typeface="Times New Roman"/>
              <a:ea typeface="Times New Roman"/>
              <a:cs typeface="Times New Roman"/>
              <a:sym typeface="Times New Roman"/>
            </a:endParaRPr>
          </a:p>
          <a:p>
            <a:pPr marL="2743200" marR="0" lvl="0" indent="457200" algn="l" rtl="0">
              <a:lnSpc>
                <a:spcPct val="115000"/>
              </a:lnSpc>
              <a:spcBef>
                <a:spcPts val="0"/>
              </a:spcBef>
              <a:spcAft>
                <a:spcPts val="0"/>
              </a:spcAft>
              <a:buNone/>
            </a:pPr>
            <a:endParaRPr sz="1800">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75" name="Google Shape;175;p26"/>
          <p:cNvSpPr txBox="1"/>
          <p:nvPr/>
        </p:nvSpPr>
        <p:spPr>
          <a:xfrm>
            <a:off x="362754" y="203487"/>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a:solidFill>
                  <a:schemeClr val="dk1"/>
                </a:solidFill>
                <a:latin typeface="Times New Roman"/>
                <a:ea typeface="Times New Roman"/>
                <a:cs typeface="Times New Roman"/>
                <a:sym typeface="Times New Roman"/>
              </a:rPr>
              <a:t>2018 FEVS Update</a:t>
            </a:r>
            <a:endParaRPr sz="3000" b="1" i="0" u="none" strike="noStrike" cap="none">
              <a:solidFill>
                <a:schemeClr val="dk1"/>
              </a:solidFill>
              <a:latin typeface="Times New Roman"/>
              <a:ea typeface="Times New Roman"/>
              <a:cs typeface="Times New Roman"/>
              <a:sym typeface="Times New Roman"/>
            </a:endParaRPr>
          </a:p>
        </p:txBody>
      </p:sp>
      <p:sp>
        <p:nvSpPr>
          <p:cNvPr id="176" name="Google Shape;176;p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pic>
        <p:nvPicPr>
          <p:cNvPr id="177" name="Google Shape;177;p26"/>
          <p:cNvPicPr preferRelativeResize="0"/>
          <p:nvPr/>
        </p:nvPicPr>
        <p:blipFill rotWithShape="1">
          <a:blip r:embed="rId4">
            <a:alphaModFix/>
          </a:blip>
          <a:srcRect l="12620" t="-286210" r="-12620" b="286210"/>
          <a:stretch/>
        </p:blipFill>
        <p:spPr>
          <a:xfrm>
            <a:off x="362750" y="346825"/>
            <a:ext cx="2857500" cy="1238250"/>
          </a:xfrm>
          <a:prstGeom prst="rect">
            <a:avLst/>
          </a:prstGeom>
          <a:noFill/>
          <a:ln>
            <a:noFill/>
          </a:ln>
        </p:spPr>
      </p:pic>
      <p:pic>
        <p:nvPicPr>
          <p:cNvPr id="178" name="Google Shape;178;p26"/>
          <p:cNvPicPr preferRelativeResize="0"/>
          <p:nvPr/>
        </p:nvPicPr>
        <p:blipFill>
          <a:blip r:embed="rId4">
            <a:alphaModFix/>
          </a:blip>
          <a:stretch>
            <a:fillRect/>
          </a:stretch>
        </p:blipFill>
        <p:spPr>
          <a:xfrm>
            <a:off x="1" y="4286100"/>
            <a:ext cx="1978599" cy="8574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27"/>
          <p:cNvSpPr txBox="1"/>
          <p:nvPr/>
        </p:nvSpPr>
        <p:spPr>
          <a:xfrm>
            <a:off x="596150" y="766450"/>
            <a:ext cx="7856400" cy="4377000"/>
          </a:xfrm>
          <a:prstGeom prst="rect">
            <a:avLst/>
          </a:prstGeom>
          <a:noFill/>
          <a:ln>
            <a:noFill/>
          </a:ln>
        </p:spPr>
        <p:txBody>
          <a:bodyPr spcFirstLastPara="1" wrap="square" lIns="91425" tIns="91425" rIns="91425" bIns="182875" anchor="t" anchorCtr="0">
            <a:noAutofit/>
          </a:bodyPr>
          <a:lstStyle/>
          <a:p>
            <a:pPr marL="1371600" marR="0" lvl="0" indent="457200" algn="l" rtl="0">
              <a:lnSpc>
                <a:spcPct val="115000"/>
              </a:lnSpc>
              <a:spcBef>
                <a:spcPts val="0"/>
              </a:spcBef>
              <a:spcAft>
                <a:spcPts val="0"/>
              </a:spcAft>
              <a:buNone/>
            </a:pPr>
            <a:endParaRPr sz="1800">
              <a:latin typeface="Times New Roman"/>
              <a:ea typeface="Times New Roman"/>
              <a:cs typeface="Times New Roman"/>
              <a:sym typeface="Times New Roman"/>
            </a:endParaRPr>
          </a:p>
          <a:p>
            <a:pPr marL="1371600" marR="0" lvl="0" indent="457200" algn="l" rtl="0">
              <a:lnSpc>
                <a:spcPct val="115000"/>
              </a:lnSpc>
              <a:spcBef>
                <a:spcPts val="0"/>
              </a:spcBef>
              <a:spcAft>
                <a:spcPts val="0"/>
              </a:spcAft>
              <a:buNone/>
            </a:pPr>
            <a:r>
              <a:rPr lang="en-US" sz="1800">
                <a:latin typeface="Times New Roman"/>
                <a:ea typeface="Times New Roman"/>
                <a:cs typeface="Times New Roman"/>
                <a:sym typeface="Times New Roman"/>
              </a:rPr>
              <a:t>Greatest </a:t>
            </a:r>
            <a:r>
              <a:rPr lang="en-US" sz="1800" b="1" u="sng">
                <a:latin typeface="Times New Roman"/>
                <a:ea typeface="Times New Roman"/>
                <a:cs typeface="Times New Roman"/>
                <a:sym typeface="Times New Roman"/>
              </a:rPr>
              <a:t>NEGATIVE</a:t>
            </a:r>
            <a:r>
              <a:rPr lang="en-US" sz="1800">
                <a:latin typeface="Times New Roman"/>
                <a:ea typeface="Times New Roman"/>
                <a:cs typeface="Times New Roman"/>
                <a:sym typeface="Times New Roman"/>
              </a:rPr>
              <a:t> change from 2017-2018</a:t>
            </a:r>
            <a:endParaRPr sz="180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6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r>
              <a:rPr lang="en-US" sz="1800">
                <a:latin typeface="Times New Roman"/>
                <a:ea typeface="Times New Roman"/>
                <a:cs typeface="Times New Roman"/>
                <a:sym typeface="Times New Roman"/>
              </a:rPr>
              <a:t>(Q14) Physical conditions (for example, noise level, temperature, lighting, cleanliness in the workplace) allow employees to perform their jobs well.</a:t>
            </a:r>
            <a:endParaRPr sz="18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endParaRPr sz="8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r>
              <a:rPr lang="en-US" sz="1800">
                <a:latin typeface="Times New Roman"/>
                <a:ea typeface="Times New Roman"/>
                <a:cs typeface="Times New Roman"/>
                <a:sym typeface="Times New Roman"/>
              </a:rPr>
              <a:t>(Q17) I can disclose a suspected violation of any law, rule or regulation without fear of reprisal.</a:t>
            </a:r>
            <a:endParaRPr sz="18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endParaRPr sz="8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r>
              <a:rPr lang="en-US" sz="1800">
                <a:latin typeface="Times New Roman"/>
                <a:ea typeface="Times New Roman"/>
                <a:cs typeface="Times New Roman"/>
                <a:sym typeface="Times New Roman"/>
              </a:rPr>
              <a:t>(Q25) Awards in my work unit depend on how well employees perform their jobs.</a:t>
            </a:r>
            <a:endParaRPr sz="18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endParaRPr sz="600">
              <a:latin typeface="Times New Roman"/>
              <a:ea typeface="Times New Roman"/>
              <a:cs typeface="Times New Roman"/>
              <a:sym typeface="Times New Roman"/>
            </a:endParaRPr>
          </a:p>
          <a:p>
            <a:pPr marL="628650" marR="0" lvl="0" indent="-628650" algn="l" rtl="0">
              <a:lnSpc>
                <a:spcPct val="115000"/>
              </a:lnSpc>
              <a:spcBef>
                <a:spcPts val="0"/>
              </a:spcBef>
              <a:spcAft>
                <a:spcPts val="0"/>
              </a:spcAft>
              <a:buNone/>
            </a:pPr>
            <a:r>
              <a:rPr lang="en-US" sz="1800">
                <a:latin typeface="Times New Roman"/>
                <a:ea typeface="Times New Roman"/>
                <a:cs typeface="Times New Roman"/>
                <a:sym typeface="Times New Roman"/>
              </a:rPr>
              <a:t>(Q31) Employees are recognized for providing high quality products and services.</a:t>
            </a:r>
            <a:endParaRPr sz="1800" b="0" i="0" u="none" strike="noStrike" cap="none">
              <a:solidFill>
                <a:srgbClr val="000000"/>
              </a:solidFill>
              <a:latin typeface="Times New Roman"/>
              <a:ea typeface="Times New Roman"/>
              <a:cs typeface="Times New Roman"/>
              <a:sym typeface="Times New Roman"/>
            </a:endParaRPr>
          </a:p>
        </p:txBody>
      </p:sp>
      <p:sp>
        <p:nvSpPr>
          <p:cNvPr id="184" name="Google Shape;184;p27"/>
          <p:cNvSpPr txBox="1"/>
          <p:nvPr/>
        </p:nvSpPr>
        <p:spPr>
          <a:xfrm>
            <a:off x="362754" y="203487"/>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a:solidFill>
                  <a:schemeClr val="dk1"/>
                </a:solidFill>
                <a:latin typeface="Times New Roman"/>
                <a:ea typeface="Times New Roman"/>
                <a:cs typeface="Times New Roman"/>
                <a:sym typeface="Times New Roman"/>
              </a:rPr>
              <a:t>2018 FEVS Update</a:t>
            </a:r>
            <a:endParaRPr sz="3000" b="1" i="0" u="none" strike="noStrike" cap="none">
              <a:solidFill>
                <a:schemeClr val="dk1"/>
              </a:solidFill>
              <a:latin typeface="Times New Roman"/>
              <a:ea typeface="Times New Roman"/>
              <a:cs typeface="Times New Roman"/>
              <a:sym typeface="Times New Roman"/>
            </a:endParaRPr>
          </a:p>
        </p:txBody>
      </p:sp>
      <p:sp>
        <p:nvSpPr>
          <p:cNvPr id="185" name="Google Shape;185;p2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pic>
        <p:nvPicPr>
          <p:cNvPr id="186" name="Google Shape;186;p27"/>
          <p:cNvPicPr preferRelativeResize="0"/>
          <p:nvPr/>
        </p:nvPicPr>
        <p:blipFill rotWithShape="1">
          <a:blip r:embed="rId4">
            <a:alphaModFix/>
          </a:blip>
          <a:srcRect l="12620" t="-286210" r="-12620" b="286210"/>
          <a:stretch/>
        </p:blipFill>
        <p:spPr>
          <a:xfrm>
            <a:off x="362750" y="346825"/>
            <a:ext cx="2857500" cy="1238250"/>
          </a:xfrm>
          <a:prstGeom prst="rect">
            <a:avLst/>
          </a:prstGeom>
          <a:noFill/>
          <a:ln>
            <a:noFill/>
          </a:ln>
        </p:spPr>
      </p:pic>
      <p:pic>
        <p:nvPicPr>
          <p:cNvPr id="187" name="Google Shape;187;p27"/>
          <p:cNvPicPr preferRelativeResize="0"/>
          <p:nvPr/>
        </p:nvPicPr>
        <p:blipFill>
          <a:blip r:embed="rId4">
            <a:alphaModFix/>
          </a:blip>
          <a:stretch>
            <a:fillRect/>
          </a:stretch>
        </p:blipFill>
        <p:spPr>
          <a:xfrm>
            <a:off x="1" y="4286100"/>
            <a:ext cx="1978599" cy="8574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8"/>
          <p:cNvSpPr txBox="1"/>
          <p:nvPr/>
        </p:nvSpPr>
        <p:spPr>
          <a:xfrm>
            <a:off x="342929" y="39814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i="0" u="none" strike="noStrike" cap="none">
                <a:solidFill>
                  <a:schemeClr val="dk1"/>
                </a:solidFill>
                <a:latin typeface="Times New Roman"/>
                <a:ea typeface="Times New Roman"/>
                <a:cs typeface="Times New Roman"/>
                <a:sym typeface="Times New Roman"/>
              </a:rPr>
              <a:t>CAPS Progress Reviews </a:t>
            </a:r>
            <a:endParaRPr sz="3000" b="1" i="0" u="none" strike="noStrike" cap="none">
              <a:solidFill>
                <a:schemeClr val="dk1"/>
              </a:solidFill>
              <a:latin typeface="Times New Roman"/>
              <a:ea typeface="Times New Roman"/>
              <a:cs typeface="Times New Roman"/>
              <a:sym typeface="Times New Roman"/>
            </a:endParaRPr>
          </a:p>
        </p:txBody>
      </p:sp>
      <p:sp>
        <p:nvSpPr>
          <p:cNvPr id="193" name="Google Shape;193;p28"/>
          <p:cNvSpPr txBox="1"/>
          <p:nvPr/>
        </p:nvSpPr>
        <p:spPr>
          <a:xfrm>
            <a:off x="917914" y="1074227"/>
            <a:ext cx="7291800" cy="4083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457200" marR="0" lvl="0" indent="-317500" algn="l" rtl="0">
              <a:lnSpc>
                <a:spcPct val="115000"/>
              </a:lnSpc>
              <a:spcBef>
                <a:spcPts val="0"/>
              </a:spcBef>
              <a:spcAft>
                <a:spcPts val="0"/>
              </a:spcAft>
              <a:buClr>
                <a:srgbClr val="000000"/>
              </a:buClr>
              <a:buSzPts val="1400"/>
              <a:buFont typeface="Times New Roman"/>
              <a:buChar char="●"/>
            </a:pPr>
            <a:r>
              <a:rPr lang="en-US" sz="1800" b="1" i="0" u="none" strike="noStrike" cap="none">
                <a:solidFill>
                  <a:srgbClr val="000000"/>
                </a:solidFill>
                <a:latin typeface="Times New Roman"/>
                <a:ea typeface="Times New Roman"/>
                <a:cs typeface="Times New Roman"/>
                <a:sym typeface="Times New Roman"/>
              </a:rPr>
              <a:t>Performance Review Meeting: </a:t>
            </a:r>
            <a:r>
              <a:rPr lang="en-US" sz="1800" b="0" i="0" u="none" strike="noStrike" cap="none">
                <a:solidFill>
                  <a:srgbClr val="000000"/>
                </a:solidFill>
                <a:latin typeface="Times New Roman"/>
                <a:ea typeface="Times New Roman"/>
                <a:cs typeface="Times New Roman"/>
                <a:sym typeface="Times New Roman"/>
              </a:rPr>
              <a:t>The first of two required appraisal meetings between a rating official and employee.  </a:t>
            </a:r>
            <a:endParaRPr sz="1400" b="0" i="0" u="none" strike="noStrike" cap="none">
              <a:solidFill>
                <a:srgbClr val="000000"/>
              </a:solidFill>
              <a:latin typeface="Arial"/>
              <a:ea typeface="Arial"/>
              <a:cs typeface="Arial"/>
              <a:sym typeface="Arial"/>
            </a:endParaRPr>
          </a:p>
          <a:p>
            <a:pPr marL="457200" marR="0" lvl="0" indent="-228601" algn="l" rtl="0">
              <a:lnSpc>
                <a:spcPct val="115000"/>
              </a:lnSpc>
              <a:spcBef>
                <a:spcPts val="0"/>
              </a:spcBef>
              <a:spcAft>
                <a:spcPts val="0"/>
              </a:spcAft>
              <a:buClr>
                <a:srgbClr val="000000"/>
              </a:buClr>
              <a:buSzPts val="1400"/>
              <a:buFont typeface="Times New Roman"/>
              <a:buNone/>
            </a:pPr>
            <a:endParaRPr sz="1800" b="0" i="0" u="none" strike="noStrike" cap="none">
              <a:solidFill>
                <a:srgbClr val="000000"/>
              </a:solidFill>
              <a:latin typeface="Times New Roman"/>
              <a:ea typeface="Times New Roman"/>
              <a:cs typeface="Times New Roman"/>
              <a:sym typeface="Times New Roman"/>
            </a:endParaRPr>
          </a:p>
          <a:p>
            <a:pPr marL="457200" marR="0" lvl="0" indent="-317500" algn="l" rtl="0">
              <a:lnSpc>
                <a:spcPct val="115000"/>
              </a:lnSpc>
              <a:spcBef>
                <a:spcPts val="0"/>
              </a:spcBef>
              <a:spcAft>
                <a:spcPts val="0"/>
              </a:spcAft>
              <a:buClr>
                <a:srgbClr val="000000"/>
              </a:buClr>
              <a:buSzPts val="1400"/>
              <a:buFont typeface="Times New Roman"/>
              <a:buChar char="●"/>
            </a:pPr>
            <a:r>
              <a:rPr lang="en-US" sz="1800" b="1" i="0" u="none" strike="noStrike" cap="none">
                <a:solidFill>
                  <a:srgbClr val="000000"/>
                </a:solidFill>
                <a:latin typeface="Times New Roman"/>
                <a:ea typeface="Times New Roman"/>
                <a:cs typeface="Times New Roman"/>
                <a:sym typeface="Times New Roman"/>
              </a:rPr>
              <a:t>Purpose: </a:t>
            </a:r>
            <a:r>
              <a:rPr lang="en-US" sz="1800" b="0" i="0" u="none" strike="noStrike" cap="none">
                <a:solidFill>
                  <a:srgbClr val="000000"/>
                </a:solidFill>
                <a:latin typeface="Times New Roman"/>
                <a:ea typeface="Times New Roman"/>
                <a:cs typeface="Times New Roman"/>
                <a:sym typeface="Times New Roman"/>
              </a:rPr>
              <a:t> To discuss the employee’s accomplishments and give the employee and opportunity to present and assessment of the results achieved against the critical elements and standards established in the approved performance plan.  </a:t>
            </a:r>
            <a:endParaRPr sz="1800" b="0" i="0" u="none" strike="noStrike" cap="none">
              <a:solidFill>
                <a:srgbClr val="000000"/>
              </a:solidFill>
              <a:latin typeface="Times New Roman"/>
              <a:ea typeface="Times New Roman"/>
              <a:cs typeface="Times New Roman"/>
              <a:sym typeface="Times New Roman"/>
            </a:endParaRPr>
          </a:p>
          <a:p>
            <a:pPr marL="457200" marR="0" lvl="0" indent="-218723" algn="l" rtl="0">
              <a:lnSpc>
                <a:spcPct val="115000"/>
              </a:lnSpc>
              <a:spcBef>
                <a:spcPts val="0"/>
              </a:spcBef>
              <a:spcAft>
                <a:spcPts val="0"/>
              </a:spcAft>
              <a:buClr>
                <a:srgbClr val="000000"/>
              </a:buClr>
              <a:buSzPts val="1556"/>
              <a:buFont typeface="Times New Roman"/>
              <a:buNone/>
            </a:pPr>
            <a:endParaRPr sz="2000" b="0" i="0" u="none" strike="noStrike" cap="none">
              <a:solidFill>
                <a:srgbClr val="000000"/>
              </a:solidFill>
              <a:latin typeface="Times New Roman"/>
              <a:ea typeface="Times New Roman"/>
              <a:cs typeface="Times New Roman"/>
              <a:sym typeface="Times New Roman"/>
            </a:endParaRPr>
          </a:p>
          <a:p>
            <a:pPr marL="457200" marR="0" lvl="0" indent="-333023" algn="l" rtl="0">
              <a:lnSpc>
                <a:spcPct val="115000"/>
              </a:lnSpc>
              <a:spcBef>
                <a:spcPts val="0"/>
              </a:spcBef>
              <a:spcAft>
                <a:spcPts val="0"/>
              </a:spcAft>
              <a:buClr>
                <a:srgbClr val="000000"/>
              </a:buClr>
              <a:buSzPts val="1800"/>
              <a:buFont typeface="Times New Roman"/>
              <a:buChar char="●"/>
            </a:pPr>
            <a:r>
              <a:rPr lang="en-US" sz="1800" b="1" i="1" u="sng" strike="noStrike" cap="none">
                <a:solidFill>
                  <a:srgbClr val="000000"/>
                </a:solidFill>
                <a:latin typeface="Times New Roman"/>
                <a:ea typeface="Times New Roman"/>
                <a:cs typeface="Times New Roman"/>
                <a:sym typeface="Times New Roman"/>
              </a:rPr>
              <a:t>Completed by April 30, 2019</a:t>
            </a:r>
            <a:endParaRPr sz="1800" b="0" i="0" u="none" strike="noStrike" cap="none">
              <a:solidFill>
                <a:srgbClr val="000000"/>
              </a:solidFill>
              <a:latin typeface="Arial"/>
              <a:ea typeface="Arial"/>
              <a:cs typeface="Arial"/>
              <a:sym typeface="Arial"/>
            </a:endParaRPr>
          </a:p>
          <a:p>
            <a:pPr marL="457200" marR="0" lvl="0" indent="-218723" algn="l" rtl="0">
              <a:lnSpc>
                <a:spcPct val="115000"/>
              </a:lnSpc>
              <a:spcBef>
                <a:spcPts val="0"/>
              </a:spcBef>
              <a:spcAft>
                <a:spcPts val="0"/>
              </a:spcAft>
              <a:buClr>
                <a:srgbClr val="000000"/>
              </a:buClr>
              <a:buSzPts val="1556"/>
              <a:buFont typeface="Times New Roman"/>
              <a:buNone/>
            </a:pPr>
            <a:endParaRPr sz="2000" b="0" i="0" u="none" strike="noStrike" cap="none">
              <a:solidFill>
                <a:srgbClr val="00000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600"/>
              <a:buFont typeface="Times New Roman"/>
              <a:buNone/>
            </a:pPr>
            <a:r>
              <a:rPr lang="en-US" sz="1600" b="1" i="0" u="none" strike="noStrike" cap="none">
                <a:solidFill>
                  <a:srgbClr val="000000"/>
                </a:solidFill>
                <a:latin typeface="Times New Roman"/>
                <a:ea typeface="Times New Roman"/>
                <a:cs typeface="Times New Roman"/>
                <a:sym typeface="Times New Roman"/>
              </a:rPr>
              <a:t> </a:t>
            </a:r>
            <a:endParaRPr sz="1600" b="1" i="0" u="none" strike="noStrike" cap="none">
              <a:solidFill>
                <a:srgbClr val="000000"/>
              </a:solidFill>
              <a:latin typeface="Times New Roman"/>
              <a:ea typeface="Times New Roman"/>
              <a:cs typeface="Times New Roman"/>
              <a:sym typeface="Times New Roman"/>
            </a:endParaRPr>
          </a:p>
          <a:p>
            <a:pPr marL="0" marR="0" lvl="0" indent="457200" algn="l" rtl="0">
              <a:lnSpc>
                <a:spcPct val="115000"/>
              </a:lnSpc>
              <a:spcBef>
                <a:spcPts val="0"/>
              </a:spcBef>
              <a:spcAft>
                <a:spcPts val="0"/>
              </a:spcAft>
              <a:buClr>
                <a:srgbClr val="000000"/>
              </a:buClr>
              <a:buSzPts val="1600"/>
              <a:buFont typeface="Arial"/>
              <a:buNone/>
            </a:pPr>
            <a:endParaRPr sz="1600" b="1" i="0" u="none" strike="noStrike" cap="none">
              <a:solidFill>
                <a:srgbClr val="000000"/>
              </a:solidFill>
              <a:latin typeface="Times New Roman"/>
              <a:ea typeface="Times New Roman"/>
              <a:cs typeface="Times New Roman"/>
              <a:sym typeface="Times New Roman"/>
            </a:endParaRPr>
          </a:p>
          <a:p>
            <a:pPr marL="0" marR="0" lvl="0" indent="457200" algn="l" rtl="0">
              <a:lnSpc>
                <a:spcPct val="115000"/>
              </a:lnSpc>
              <a:spcBef>
                <a:spcPts val="0"/>
              </a:spcBef>
              <a:spcAft>
                <a:spcPts val="0"/>
              </a:spcAft>
              <a:buClr>
                <a:srgbClr val="000000"/>
              </a:buClr>
              <a:buSzPts val="1600"/>
              <a:buFont typeface="Arial"/>
              <a:buNone/>
            </a:pPr>
            <a:endParaRPr sz="1600" b="1" i="0" u="none" strike="noStrike" cap="none">
              <a:solidFill>
                <a:srgbClr val="980000"/>
              </a:solidFill>
              <a:latin typeface="Times New Roman"/>
              <a:ea typeface="Times New Roman"/>
              <a:cs typeface="Times New Roman"/>
              <a:sym typeface="Times New Roman"/>
            </a:endParaRPr>
          </a:p>
        </p:txBody>
      </p:sp>
      <p:sp>
        <p:nvSpPr>
          <p:cNvPr id="194" name="Google Shape;194;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9"/>
          <p:cNvSpPr txBox="1"/>
          <p:nvPr/>
        </p:nvSpPr>
        <p:spPr>
          <a:xfrm>
            <a:off x="342929" y="184562"/>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50"/>
              <a:buFont typeface="Times New Roman"/>
              <a:buNone/>
            </a:pPr>
            <a:r>
              <a:rPr lang="en-US" sz="3000" b="1" i="0" u="none" strike="noStrike" cap="none">
                <a:solidFill>
                  <a:schemeClr val="dk1"/>
                </a:solidFill>
                <a:latin typeface="Times New Roman"/>
                <a:ea typeface="Times New Roman"/>
                <a:cs typeface="Times New Roman"/>
                <a:sym typeface="Times New Roman"/>
              </a:rPr>
              <a:t>Progress Reviews</a:t>
            </a:r>
            <a:endParaRPr sz="3000" b="1" i="0" u="none" strike="noStrike" cap="none">
              <a:solidFill>
                <a:schemeClr val="dk1"/>
              </a:solidFill>
              <a:latin typeface="Times New Roman"/>
              <a:ea typeface="Times New Roman"/>
              <a:cs typeface="Times New Roman"/>
              <a:sym typeface="Times New Roman"/>
            </a:endParaRPr>
          </a:p>
        </p:txBody>
      </p:sp>
      <p:sp>
        <p:nvSpPr>
          <p:cNvPr id="200" name="Google Shape;200;p29"/>
          <p:cNvSpPr txBox="1"/>
          <p:nvPr/>
        </p:nvSpPr>
        <p:spPr>
          <a:xfrm>
            <a:off x="896894" y="1041962"/>
            <a:ext cx="7291800" cy="42387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dirty="0">
                <a:solidFill>
                  <a:srgbClr val="000000"/>
                </a:solidFill>
                <a:latin typeface="Times New Roman"/>
                <a:ea typeface="Times New Roman"/>
                <a:cs typeface="Times New Roman"/>
                <a:sym typeface="Times New Roman"/>
              </a:rPr>
              <a:t>At a minimum, rating officials must conduct a formal progress review with their employees at approximately the midpoint of the appraisal cycle. Additional progress reviews may be conducted at the request of the employee or when the rating official determines them to be necessary.</a:t>
            </a:r>
            <a:endParaRPr sz="1400" b="0" i="0" u="none" strike="noStrike" cap="none" dirty="0">
              <a:solidFill>
                <a:srgbClr val="000000"/>
              </a:solidFill>
              <a:latin typeface="Arial"/>
              <a:ea typeface="Arial"/>
              <a:cs typeface="Arial"/>
              <a:sym typeface="Arial"/>
            </a:endParaRPr>
          </a:p>
          <a:p>
            <a:pPr marL="285750" marR="0" lvl="0" indent="-125729" algn="l" rtl="0">
              <a:lnSpc>
                <a:spcPct val="115000"/>
              </a:lnSpc>
              <a:spcBef>
                <a:spcPts val="0"/>
              </a:spcBef>
              <a:spcAft>
                <a:spcPts val="0"/>
              </a:spcAft>
              <a:buClr>
                <a:srgbClr val="000000"/>
              </a:buClr>
              <a:buSzPts val="2520"/>
              <a:buFont typeface="Arial"/>
              <a:buNone/>
            </a:pPr>
            <a:endParaRPr sz="1800" b="0" i="0" u="none" strike="noStrike" cap="none" dirty="0">
              <a:solidFill>
                <a:srgbClr val="000000"/>
              </a:solidFill>
              <a:latin typeface="Times New Roman"/>
              <a:ea typeface="Times New Roman"/>
              <a:cs typeface="Times New Roman"/>
              <a:sym typeface="Times New Roman"/>
            </a:endParaRPr>
          </a:p>
          <a:p>
            <a:pPr marL="285750" marR="0" lvl="0" indent="-285750" algn="l" rtl="0">
              <a:lnSpc>
                <a:spcPct val="115000"/>
              </a:lnSpc>
              <a:spcBef>
                <a:spcPts val="0"/>
              </a:spcBef>
              <a:spcAft>
                <a:spcPts val="0"/>
              </a:spcAft>
              <a:buClr>
                <a:srgbClr val="000000"/>
              </a:buClr>
              <a:buSzPts val="2520"/>
              <a:buFont typeface="Arial"/>
              <a:buChar char="•"/>
            </a:pPr>
            <a:r>
              <a:rPr lang="en-US" sz="1800" b="0" i="0" u="none" strike="noStrike" cap="none" dirty="0">
                <a:solidFill>
                  <a:srgbClr val="000000"/>
                </a:solidFill>
                <a:latin typeface="Times New Roman"/>
                <a:ea typeface="Times New Roman"/>
                <a:cs typeface="Times New Roman"/>
                <a:sym typeface="Times New Roman"/>
              </a:rPr>
              <a:t>The progress review must include discussion of:</a:t>
            </a:r>
            <a:endParaRPr sz="1400" b="0" i="0" u="none" strike="noStrike" cap="none" dirty="0">
              <a:solidFill>
                <a:srgbClr val="000000"/>
              </a:solidFill>
              <a:latin typeface="Arial"/>
              <a:ea typeface="Arial"/>
              <a:cs typeface="Arial"/>
              <a:sym typeface="Arial"/>
            </a:endParaRPr>
          </a:p>
          <a:p>
            <a:pPr marL="731520" marR="0" lvl="5" indent="-457200" algn="l" rtl="0">
              <a:lnSpc>
                <a:spcPct val="115000"/>
              </a:lnSpc>
              <a:spcBef>
                <a:spcPts val="0"/>
              </a:spcBef>
              <a:spcAft>
                <a:spcPts val="0"/>
              </a:spcAft>
              <a:buNone/>
            </a:pPr>
            <a:r>
              <a:rPr lang="en-US" sz="1800" b="0" i="0" u="none" strike="noStrike" cap="none" dirty="0">
                <a:solidFill>
                  <a:srgbClr val="000000"/>
                </a:solidFill>
                <a:latin typeface="Times New Roman"/>
                <a:ea typeface="Times New Roman"/>
                <a:cs typeface="Times New Roman"/>
                <a:sym typeface="Times New Roman"/>
              </a:rPr>
              <a:t>(a)  The employee's progress toward meeting the objectives of the critical elements in the performance plan;</a:t>
            </a:r>
            <a:endParaRPr sz="1800" b="0" i="0" u="none" strike="noStrike" cap="none" dirty="0">
              <a:solidFill>
                <a:srgbClr val="000000"/>
              </a:solidFill>
              <a:latin typeface="Times New Roman"/>
              <a:ea typeface="Times New Roman"/>
              <a:cs typeface="Times New Roman"/>
              <a:sym typeface="Times New Roman"/>
            </a:endParaRPr>
          </a:p>
          <a:p>
            <a:pPr marL="731520" marR="0" lvl="4" indent="-457200" algn="l" rtl="0">
              <a:lnSpc>
                <a:spcPct val="115000"/>
              </a:lnSpc>
              <a:spcBef>
                <a:spcPts val="0"/>
              </a:spcBef>
              <a:spcAft>
                <a:spcPts val="0"/>
              </a:spcAft>
              <a:buNone/>
            </a:pPr>
            <a:r>
              <a:rPr lang="en-US" sz="1800" b="0" i="0" u="none" strike="noStrike" cap="none" dirty="0">
                <a:solidFill>
                  <a:srgbClr val="000000"/>
                </a:solidFill>
                <a:latin typeface="Times New Roman"/>
                <a:ea typeface="Times New Roman"/>
                <a:cs typeface="Times New Roman"/>
                <a:sym typeface="Times New Roman"/>
              </a:rPr>
              <a:t>(b)  The rating official's identification of any performance deficiencies and guidance on how to improve performance; and</a:t>
            </a:r>
            <a:endParaRPr sz="1800" b="0" i="0" u="none" strike="noStrike" cap="none" dirty="0">
              <a:solidFill>
                <a:srgbClr val="000000"/>
              </a:solidFill>
              <a:latin typeface="Times New Roman"/>
              <a:ea typeface="Times New Roman"/>
              <a:cs typeface="Times New Roman"/>
              <a:sym typeface="Times New Roman"/>
            </a:endParaRPr>
          </a:p>
          <a:p>
            <a:pPr marL="731520" marR="0" lvl="4" indent="-457200" algn="l" rtl="0">
              <a:lnSpc>
                <a:spcPct val="115000"/>
              </a:lnSpc>
              <a:spcBef>
                <a:spcPts val="0"/>
              </a:spcBef>
              <a:spcAft>
                <a:spcPts val="0"/>
              </a:spcAft>
              <a:buNone/>
            </a:pPr>
            <a:r>
              <a:rPr lang="en-US" sz="1800" b="0" i="0" u="none" strike="noStrike" cap="none" dirty="0">
                <a:solidFill>
                  <a:srgbClr val="000000"/>
                </a:solidFill>
                <a:latin typeface="Times New Roman"/>
                <a:ea typeface="Times New Roman"/>
                <a:cs typeface="Times New Roman"/>
                <a:sym typeface="Times New Roman"/>
              </a:rPr>
              <a:t>(c)  If appropriate, the need for changes in the plan to reflect changes in responsibilities. </a:t>
            </a:r>
            <a:endParaRPr sz="1400" b="0" i="0" u="none" strike="noStrike" cap="none" dirty="0">
              <a:solidFill>
                <a:srgbClr val="000000"/>
              </a:solidFill>
              <a:latin typeface="Arial"/>
              <a:ea typeface="Arial"/>
              <a:cs typeface="Arial"/>
              <a:sym typeface="Arial"/>
            </a:endParaRPr>
          </a:p>
        </p:txBody>
      </p:sp>
      <p:sp>
        <p:nvSpPr>
          <p:cNvPr id="201" name="Google Shape;201;p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3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9</a:t>
            </a:fld>
            <a:endParaRPr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2176</Words>
  <Application>Microsoft Office PowerPoint</Application>
  <PresentationFormat>On-screen Show (16:9)</PresentationFormat>
  <Paragraphs>330</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Gill Sans</vt:lpstr>
      <vt:lpstr>Calibri</vt:lpstr>
      <vt:lpstr>Arial Black</vt:lpstr>
      <vt:lpstr>Times New Roman</vt:lpstr>
      <vt:lpstr>Arial</vt:lpstr>
      <vt:lpstr>Office Theme</vt:lpstr>
      <vt:lpstr>Office Theme</vt:lpstr>
      <vt:lpstr>Quarterly All-Hands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Geodetic Survey Socio-economic Studies  </vt:lpstr>
      <vt:lpstr>Our first study:  “Height Mod”</vt:lpstr>
      <vt:lpstr>Location, Location, and Elevation!  NGS Positioning Products Worth Billions!</vt:lpstr>
      <vt:lpstr>Precise Geodetic Infrastructure National Requirements for a Shared Resource</vt:lpstr>
      <vt:lpstr>Coastal Mapping Program Benefits</vt:lpstr>
      <vt:lpstr>NGS Regional Geodetic Advisor Program </vt:lpstr>
      <vt:lpstr>NGS Regional Geodetic Advisor Program June 2018 Study Results </vt:lpstr>
      <vt:lpstr>NGS Gravity Program </vt:lpstr>
      <vt:lpstr>NGS Aeronautical Survey Program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All-Hands Meeting</dc:title>
  <dc:creator>Brett Howe</dc:creator>
  <cp:lastModifiedBy>Colin Becker</cp:lastModifiedBy>
  <cp:revision>5</cp:revision>
  <dcterms:modified xsi:type="dcterms:W3CDTF">2019-04-02T19:51:02Z</dcterms:modified>
</cp:coreProperties>
</file>